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 id="2147483660" r:id="rId5"/>
  </p:sldMasterIdLst>
  <p:notesMasterIdLst>
    <p:notesMasterId r:id="rId45"/>
  </p:notesMasterIdLst>
  <p:handoutMasterIdLst>
    <p:handoutMasterId r:id="rId46"/>
  </p:handoutMasterIdLst>
  <p:sldIdLst>
    <p:sldId id="349" r:id="rId6"/>
    <p:sldId id="257" r:id="rId7"/>
    <p:sldId id="305" r:id="rId8"/>
    <p:sldId id="259" r:id="rId9"/>
    <p:sldId id="261" r:id="rId10"/>
    <p:sldId id="262" r:id="rId11"/>
    <p:sldId id="264" r:id="rId12"/>
    <p:sldId id="266" r:id="rId13"/>
    <p:sldId id="313" r:id="rId14"/>
    <p:sldId id="268" r:id="rId15"/>
    <p:sldId id="306" r:id="rId16"/>
    <p:sldId id="303" r:id="rId17"/>
    <p:sldId id="314" r:id="rId18"/>
    <p:sldId id="315" r:id="rId19"/>
    <p:sldId id="316" r:id="rId20"/>
    <p:sldId id="317" r:id="rId21"/>
    <p:sldId id="318" r:id="rId22"/>
    <p:sldId id="319" r:id="rId23"/>
    <p:sldId id="346" r:id="rId24"/>
    <p:sldId id="347" r:id="rId25"/>
    <p:sldId id="348" r:id="rId26"/>
    <p:sldId id="341" r:id="rId27"/>
    <p:sldId id="342" r:id="rId28"/>
    <p:sldId id="343" r:id="rId29"/>
    <p:sldId id="344" r:id="rId30"/>
    <p:sldId id="345" r:id="rId31"/>
    <p:sldId id="329" r:id="rId32"/>
    <p:sldId id="330" r:id="rId33"/>
    <p:sldId id="331" r:id="rId34"/>
    <p:sldId id="332" r:id="rId35"/>
    <p:sldId id="333" r:id="rId36"/>
    <p:sldId id="334" r:id="rId37"/>
    <p:sldId id="335" r:id="rId38"/>
    <p:sldId id="336" r:id="rId39"/>
    <p:sldId id="351" r:id="rId40"/>
    <p:sldId id="338" r:id="rId41"/>
    <p:sldId id="339" r:id="rId42"/>
    <p:sldId id="340" r:id="rId43"/>
    <p:sldId id="350" r:id="rId44"/>
  </p:sldIdLst>
  <p:sldSz cx="6858000" cy="9906000" type="A4"/>
  <p:notesSz cx="10234613" cy="7099300"/>
  <p:defaultTextStyle>
    <a:defPPr>
      <a:defRPr lang="ja-JP"/>
    </a:defPPr>
    <a:lvl1pPr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1pPr>
    <a:lvl2pPr marL="457200"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2pPr>
    <a:lvl3pPr marL="914400"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3pPr>
    <a:lvl4pPr marL="1371600"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4pPr>
    <a:lvl5pPr marL="1828800"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5pPr>
    <a:lvl6pPr marL="2286000" algn="l" defTabSz="914400" rtl="0" eaLnBrk="1" latinLnBrk="0" hangingPunct="1">
      <a:defRPr kumimoji="1" kern="1200">
        <a:solidFill>
          <a:schemeClr val="tx1"/>
        </a:solidFill>
        <a:latin typeface="Arial" panose="020B0604020202020204" pitchFamily="34" charset="0"/>
        <a:ea typeface="ＭＳ Ｐゴシック" panose="020B0600070205080204" pitchFamily="50" charset="-128"/>
        <a:cs typeface="+mn-cs"/>
      </a:defRPr>
    </a:lvl6pPr>
    <a:lvl7pPr marL="2743200" algn="l" defTabSz="914400" rtl="0" eaLnBrk="1" latinLnBrk="0" hangingPunct="1">
      <a:defRPr kumimoji="1" kern="1200">
        <a:solidFill>
          <a:schemeClr val="tx1"/>
        </a:solidFill>
        <a:latin typeface="Arial" panose="020B0604020202020204" pitchFamily="34" charset="0"/>
        <a:ea typeface="ＭＳ Ｐゴシック" panose="020B0600070205080204" pitchFamily="50" charset="-128"/>
        <a:cs typeface="+mn-cs"/>
      </a:defRPr>
    </a:lvl7pPr>
    <a:lvl8pPr marL="3200400" algn="l" defTabSz="914400" rtl="0" eaLnBrk="1" latinLnBrk="0" hangingPunct="1">
      <a:defRPr kumimoji="1" kern="1200">
        <a:solidFill>
          <a:schemeClr val="tx1"/>
        </a:solidFill>
        <a:latin typeface="Arial" panose="020B0604020202020204" pitchFamily="34" charset="0"/>
        <a:ea typeface="ＭＳ Ｐゴシック" panose="020B0600070205080204" pitchFamily="50" charset="-128"/>
        <a:cs typeface="+mn-cs"/>
      </a:defRPr>
    </a:lvl8pPr>
    <a:lvl9pPr marL="3657600" algn="l" defTabSz="914400" rtl="0" eaLnBrk="1" latinLnBrk="0" hangingPunct="1">
      <a:defRPr kumimoji="1" kern="1200">
        <a:solidFill>
          <a:schemeClr val="tx1"/>
        </a:solidFill>
        <a:latin typeface="Arial" panose="020B0604020202020204" pitchFamily="34" charset="0"/>
        <a:ea typeface="ＭＳ Ｐゴシック" panose="020B0600070205080204" pitchFamily="50" charset="-128"/>
        <a:cs typeface="+mn-cs"/>
      </a:defRPr>
    </a:lvl9pPr>
  </p:defaultTextStyle>
  <p:extLst>
    <p:ext uri="{EFAFB233-063F-42B5-8137-9DF3F51BA10A}">
      <p15:sldGuideLst xmlns:p15="http://schemas.microsoft.com/office/powerpoint/2012/main">
        <p15:guide id="1" orient="horz" pos="3165">
          <p15:clr>
            <a:srgbClr val="A4A3A4"/>
          </p15:clr>
        </p15:guide>
        <p15:guide id="2"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0000"/>
    <a:srgbClr val="BBE0E3"/>
    <a:srgbClr val="009999"/>
    <a:srgbClr val="FFFFCC"/>
    <a:srgbClr val="A50021"/>
    <a:srgbClr val="0000CC"/>
    <a:srgbClr val="DDDDDD"/>
    <a:srgbClr val="99CCFF"/>
    <a:srgbClr val="FFC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スタイルなし、表のグリッド線なし">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6804" autoAdjust="0"/>
    <p:restoredTop sz="95320" autoAdjust="0"/>
  </p:normalViewPr>
  <p:slideViewPr>
    <p:cSldViewPr>
      <p:cViewPr varScale="1">
        <p:scale>
          <a:sx n="67" d="100"/>
          <a:sy n="67" d="100"/>
        </p:scale>
        <p:origin x="2524" y="44"/>
      </p:cViewPr>
      <p:guideLst>
        <p:guide orient="horz" pos="3165"/>
        <p:guide pos="216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75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notesMaster" Target="notesMasters/notesMaster1.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theme" Target="theme/theme1.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4" Type="http://schemas.openxmlformats.org/officeDocument/2006/relationships/slide" Target="slides/slide39.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viewProps" Target="viewProps.xml"/><Relationship Id="rId8" Type="http://schemas.openxmlformats.org/officeDocument/2006/relationships/slide" Target="slides/slide3.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handoutMaster" Target="handoutMasters/handoutMaster1.xml"/><Relationship Id="rId20" Type="http://schemas.openxmlformats.org/officeDocument/2006/relationships/slide" Target="slides/slide15.xml"/><Relationship Id="rId41" Type="http://schemas.openxmlformats.org/officeDocument/2006/relationships/slide" Target="slides/slide36.xml"/><Relationship Id="rId1" Type="http://schemas.openxmlformats.org/officeDocument/2006/relationships/customXml" Target="../customXml/item1.xml"/><Relationship Id="rId6" Type="http://schemas.openxmlformats.org/officeDocument/2006/relationships/slide" Target="slides/slid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114" name="Rectangle 2"/>
          <p:cNvSpPr>
            <a:spLocks noGrp="1" noChangeArrowheads="1"/>
          </p:cNvSpPr>
          <p:nvPr>
            <p:ph type="hdr" sz="quarter"/>
          </p:nvPr>
        </p:nvSpPr>
        <p:spPr bwMode="auto">
          <a:xfrm>
            <a:off x="1" y="0"/>
            <a:ext cx="4410315" cy="319535"/>
          </a:xfrm>
          <a:prstGeom prst="rect">
            <a:avLst/>
          </a:prstGeom>
          <a:noFill/>
          <a:ln>
            <a:noFill/>
          </a:ln>
          <a:effectLst/>
        </p:spPr>
        <p:txBody>
          <a:bodyPr vert="horz" wrap="square" lIns="95044" tIns="47523" rIns="95044" bIns="47523" numCol="1" anchor="t" anchorCtr="0" compatLnSpc="1">
            <a:prstTxWarp prst="textNoShape">
              <a:avLst/>
            </a:prstTxWarp>
          </a:bodyPr>
          <a:lstStyle>
            <a:lvl1pPr algn="l" defTabSz="950743" eaLnBrk="1" hangingPunct="1">
              <a:defRPr sz="1200">
                <a:latin typeface="Arial" panose="020B0604020202020204" pitchFamily="34" charset="0"/>
              </a:defRPr>
            </a:lvl1pPr>
          </a:lstStyle>
          <a:p>
            <a:pPr>
              <a:defRPr/>
            </a:pPr>
            <a:endParaRPr lang="en-US" altLang="ja-JP"/>
          </a:p>
        </p:txBody>
      </p:sp>
      <p:sp>
        <p:nvSpPr>
          <p:cNvPr id="90115" name="Rectangle 3"/>
          <p:cNvSpPr>
            <a:spLocks noGrp="1" noChangeArrowheads="1"/>
          </p:cNvSpPr>
          <p:nvPr>
            <p:ph type="dt" sz="quarter" idx="1"/>
          </p:nvPr>
        </p:nvSpPr>
        <p:spPr bwMode="auto">
          <a:xfrm>
            <a:off x="5827568" y="0"/>
            <a:ext cx="4410315" cy="319535"/>
          </a:xfrm>
          <a:prstGeom prst="rect">
            <a:avLst/>
          </a:prstGeom>
          <a:noFill/>
          <a:ln>
            <a:noFill/>
          </a:ln>
          <a:effectLst/>
        </p:spPr>
        <p:txBody>
          <a:bodyPr vert="horz" wrap="square" lIns="95044" tIns="47523" rIns="95044" bIns="47523" numCol="1" anchor="t" anchorCtr="0" compatLnSpc="1">
            <a:prstTxWarp prst="textNoShape">
              <a:avLst/>
            </a:prstTxWarp>
          </a:bodyPr>
          <a:lstStyle>
            <a:lvl1pPr algn="r" defTabSz="950743" eaLnBrk="1" hangingPunct="1">
              <a:defRPr sz="1200">
                <a:latin typeface="Arial" panose="020B0604020202020204" pitchFamily="34" charset="0"/>
              </a:defRPr>
            </a:lvl1pPr>
          </a:lstStyle>
          <a:p>
            <a:pPr>
              <a:defRPr/>
            </a:pPr>
            <a:endParaRPr lang="en-US" altLang="ja-JP"/>
          </a:p>
        </p:txBody>
      </p:sp>
      <p:sp>
        <p:nvSpPr>
          <p:cNvPr id="90116" name="Rectangle 4"/>
          <p:cNvSpPr>
            <a:spLocks noGrp="1" noChangeArrowheads="1"/>
          </p:cNvSpPr>
          <p:nvPr>
            <p:ph type="ftr" sz="quarter" idx="2"/>
          </p:nvPr>
        </p:nvSpPr>
        <p:spPr bwMode="auto">
          <a:xfrm>
            <a:off x="1" y="6711885"/>
            <a:ext cx="4410315" cy="399005"/>
          </a:xfrm>
          <a:prstGeom prst="rect">
            <a:avLst/>
          </a:prstGeom>
          <a:noFill/>
          <a:ln>
            <a:noFill/>
          </a:ln>
          <a:effectLst/>
        </p:spPr>
        <p:txBody>
          <a:bodyPr vert="horz" wrap="square" lIns="95044" tIns="47523" rIns="95044" bIns="47523" numCol="1" anchor="b" anchorCtr="0" compatLnSpc="1">
            <a:prstTxWarp prst="textNoShape">
              <a:avLst/>
            </a:prstTxWarp>
          </a:bodyPr>
          <a:lstStyle>
            <a:lvl1pPr algn="l" defTabSz="950743" eaLnBrk="1" hangingPunct="1">
              <a:defRPr sz="1200">
                <a:latin typeface="Arial" panose="020B0604020202020204" pitchFamily="34" charset="0"/>
              </a:defRPr>
            </a:lvl1pPr>
          </a:lstStyle>
          <a:p>
            <a:pPr>
              <a:defRPr/>
            </a:pPr>
            <a:endParaRPr lang="en-US" altLang="ja-JP"/>
          </a:p>
        </p:txBody>
      </p:sp>
      <p:sp>
        <p:nvSpPr>
          <p:cNvPr id="90117" name="Rectangle 5"/>
          <p:cNvSpPr>
            <a:spLocks noGrp="1" noChangeArrowheads="1"/>
          </p:cNvSpPr>
          <p:nvPr>
            <p:ph type="sldNum" sz="quarter" idx="3"/>
          </p:nvPr>
        </p:nvSpPr>
        <p:spPr bwMode="auto">
          <a:xfrm>
            <a:off x="5827568" y="6711885"/>
            <a:ext cx="4410315" cy="399005"/>
          </a:xfrm>
          <a:prstGeom prst="rect">
            <a:avLst/>
          </a:prstGeom>
          <a:noFill/>
          <a:ln>
            <a:noFill/>
          </a:ln>
          <a:effectLst/>
        </p:spPr>
        <p:txBody>
          <a:bodyPr vert="horz" wrap="square" lIns="95044" tIns="47523" rIns="95044" bIns="47523" numCol="1" anchor="b" anchorCtr="0" compatLnSpc="1">
            <a:prstTxWarp prst="textNoShape">
              <a:avLst/>
            </a:prstTxWarp>
          </a:bodyPr>
          <a:lstStyle>
            <a:lvl1pPr algn="r" defTabSz="949690" eaLnBrk="1" hangingPunct="1">
              <a:defRPr sz="1200" smtClean="0"/>
            </a:lvl1pPr>
          </a:lstStyle>
          <a:p>
            <a:pPr>
              <a:defRPr/>
            </a:pPr>
            <a:fld id="{8D462C19-217D-45DC-AA33-7A8197495152}" type="slidenum">
              <a:rPr lang="en-US" altLang="ja-JP"/>
              <a:pPr>
                <a:defRPr/>
              </a:pPr>
              <a:t>‹#›</a:t>
            </a:fld>
            <a:endParaRPr lang="en-US" altLang="ja-JP"/>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hdr" sz="quarter"/>
          </p:nvPr>
        </p:nvSpPr>
        <p:spPr bwMode="auto">
          <a:xfrm>
            <a:off x="0" y="0"/>
            <a:ext cx="4434836" cy="354303"/>
          </a:xfrm>
          <a:prstGeom prst="rect">
            <a:avLst/>
          </a:prstGeom>
          <a:noFill/>
          <a:ln>
            <a:noFill/>
          </a:ln>
          <a:effectLst/>
        </p:spPr>
        <p:txBody>
          <a:bodyPr vert="horz" wrap="square" lIns="95377" tIns="47688" rIns="95377" bIns="47688" numCol="1" anchor="t" anchorCtr="0" compatLnSpc="1">
            <a:prstTxWarp prst="textNoShape">
              <a:avLst/>
            </a:prstTxWarp>
          </a:bodyPr>
          <a:lstStyle>
            <a:lvl1pPr algn="l" defTabSz="953916" eaLnBrk="1" hangingPunct="1">
              <a:defRPr sz="1200">
                <a:latin typeface="Arial" panose="020B0604020202020204" pitchFamily="34" charset="0"/>
              </a:defRPr>
            </a:lvl1pPr>
          </a:lstStyle>
          <a:p>
            <a:pPr>
              <a:defRPr/>
            </a:pPr>
            <a:endParaRPr lang="en-US" altLang="ja-JP"/>
          </a:p>
        </p:txBody>
      </p:sp>
      <p:sp>
        <p:nvSpPr>
          <p:cNvPr id="5123" name="Rectangle 3"/>
          <p:cNvSpPr>
            <a:spLocks noGrp="1" noChangeArrowheads="1"/>
          </p:cNvSpPr>
          <p:nvPr>
            <p:ph type="dt" idx="1"/>
          </p:nvPr>
        </p:nvSpPr>
        <p:spPr bwMode="auto">
          <a:xfrm>
            <a:off x="5798143" y="0"/>
            <a:ext cx="4434835" cy="354303"/>
          </a:xfrm>
          <a:prstGeom prst="rect">
            <a:avLst/>
          </a:prstGeom>
          <a:noFill/>
          <a:ln>
            <a:noFill/>
          </a:ln>
          <a:effectLst/>
        </p:spPr>
        <p:txBody>
          <a:bodyPr vert="horz" wrap="square" lIns="95377" tIns="47688" rIns="95377" bIns="47688" numCol="1" anchor="t" anchorCtr="0" compatLnSpc="1">
            <a:prstTxWarp prst="textNoShape">
              <a:avLst/>
            </a:prstTxWarp>
          </a:bodyPr>
          <a:lstStyle>
            <a:lvl1pPr algn="r" defTabSz="953916" eaLnBrk="1" hangingPunct="1">
              <a:defRPr sz="1200">
                <a:latin typeface="Arial" panose="020B0604020202020204" pitchFamily="34" charset="0"/>
              </a:defRPr>
            </a:lvl1pPr>
          </a:lstStyle>
          <a:p>
            <a:pPr>
              <a:defRPr/>
            </a:pPr>
            <a:endParaRPr lang="en-US" altLang="ja-JP"/>
          </a:p>
        </p:txBody>
      </p:sp>
      <p:sp>
        <p:nvSpPr>
          <p:cNvPr id="3076" name="Rectangle 4"/>
          <p:cNvSpPr>
            <a:spLocks noGrp="1" noRot="1" noChangeAspect="1" noChangeArrowheads="1" noTextEdit="1"/>
          </p:cNvSpPr>
          <p:nvPr>
            <p:ph type="sldImg" idx="2"/>
          </p:nvPr>
        </p:nvSpPr>
        <p:spPr bwMode="auto">
          <a:xfrm>
            <a:off x="4197350" y="533400"/>
            <a:ext cx="1839913" cy="2660650"/>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5125" name="Rectangle 5"/>
          <p:cNvSpPr>
            <a:spLocks noGrp="1" noChangeArrowheads="1"/>
          </p:cNvSpPr>
          <p:nvPr>
            <p:ph type="body" sz="quarter" idx="3"/>
          </p:nvPr>
        </p:nvSpPr>
        <p:spPr bwMode="auto">
          <a:xfrm>
            <a:off x="1023298" y="3372500"/>
            <a:ext cx="8188017" cy="3193691"/>
          </a:xfrm>
          <a:prstGeom prst="rect">
            <a:avLst/>
          </a:prstGeom>
          <a:noFill/>
          <a:ln>
            <a:noFill/>
          </a:ln>
          <a:effectLst/>
        </p:spPr>
        <p:txBody>
          <a:bodyPr vert="horz" wrap="square" lIns="95377" tIns="47688" rIns="95377" bIns="47688" numCol="1" anchor="t" anchorCtr="0" compatLnSpc="1">
            <a:prstTxWarp prst="textNoShape">
              <a:avLst/>
            </a:prstTxWarp>
          </a:bodyPr>
          <a:lstStyle/>
          <a:p>
            <a:pPr lvl="0"/>
            <a:r>
              <a:rPr lang="ja-JP" altLang="en-US" noProof="0"/>
              <a:t>マスタ テキストの書式設定</a:t>
            </a:r>
          </a:p>
          <a:p>
            <a:pPr lvl="1"/>
            <a:r>
              <a:rPr lang="ja-JP" altLang="en-US" noProof="0"/>
              <a:t>第 </a:t>
            </a:r>
            <a:r>
              <a:rPr lang="en-US" altLang="ja-JP" noProof="0"/>
              <a:t>2 </a:t>
            </a:r>
            <a:r>
              <a:rPr lang="ja-JP" altLang="en-US" noProof="0"/>
              <a:t>レベル</a:t>
            </a:r>
          </a:p>
          <a:p>
            <a:pPr lvl="2"/>
            <a:r>
              <a:rPr lang="ja-JP" altLang="en-US" noProof="0"/>
              <a:t>第 </a:t>
            </a:r>
            <a:r>
              <a:rPr lang="en-US" altLang="ja-JP" noProof="0"/>
              <a:t>3 </a:t>
            </a:r>
            <a:r>
              <a:rPr lang="ja-JP" altLang="en-US" noProof="0"/>
              <a:t>レベル</a:t>
            </a:r>
          </a:p>
          <a:p>
            <a:pPr lvl="3"/>
            <a:r>
              <a:rPr lang="ja-JP" altLang="en-US" noProof="0"/>
              <a:t>第 </a:t>
            </a:r>
            <a:r>
              <a:rPr lang="en-US" altLang="ja-JP" noProof="0"/>
              <a:t>4 </a:t>
            </a:r>
            <a:r>
              <a:rPr lang="ja-JP" altLang="en-US" noProof="0"/>
              <a:t>レベル</a:t>
            </a:r>
          </a:p>
          <a:p>
            <a:pPr lvl="4"/>
            <a:r>
              <a:rPr lang="ja-JP" altLang="en-US" noProof="0"/>
              <a:t>第 </a:t>
            </a:r>
            <a:r>
              <a:rPr lang="en-US" altLang="ja-JP" noProof="0"/>
              <a:t>5 </a:t>
            </a:r>
            <a:r>
              <a:rPr lang="ja-JP" altLang="en-US" noProof="0"/>
              <a:t>レベル</a:t>
            </a:r>
          </a:p>
        </p:txBody>
      </p:sp>
      <p:sp>
        <p:nvSpPr>
          <p:cNvPr id="5126" name="Rectangle 6"/>
          <p:cNvSpPr>
            <a:spLocks noGrp="1" noChangeArrowheads="1"/>
          </p:cNvSpPr>
          <p:nvPr>
            <p:ph type="ftr" sz="quarter" idx="4"/>
          </p:nvPr>
        </p:nvSpPr>
        <p:spPr bwMode="auto">
          <a:xfrm>
            <a:off x="0" y="6743343"/>
            <a:ext cx="4434836" cy="354303"/>
          </a:xfrm>
          <a:prstGeom prst="rect">
            <a:avLst/>
          </a:prstGeom>
          <a:noFill/>
          <a:ln>
            <a:noFill/>
          </a:ln>
          <a:effectLst/>
        </p:spPr>
        <p:txBody>
          <a:bodyPr vert="horz" wrap="square" lIns="95377" tIns="47688" rIns="95377" bIns="47688" numCol="1" anchor="b" anchorCtr="0" compatLnSpc="1">
            <a:prstTxWarp prst="textNoShape">
              <a:avLst/>
            </a:prstTxWarp>
          </a:bodyPr>
          <a:lstStyle>
            <a:lvl1pPr algn="l" defTabSz="953916" eaLnBrk="1" hangingPunct="1">
              <a:defRPr sz="1200">
                <a:latin typeface="Arial" panose="020B0604020202020204" pitchFamily="34" charset="0"/>
              </a:defRPr>
            </a:lvl1pPr>
          </a:lstStyle>
          <a:p>
            <a:pPr>
              <a:defRPr/>
            </a:pPr>
            <a:endParaRPr lang="en-US" altLang="ja-JP"/>
          </a:p>
        </p:txBody>
      </p:sp>
      <p:sp>
        <p:nvSpPr>
          <p:cNvPr id="5127" name="Rectangle 7"/>
          <p:cNvSpPr>
            <a:spLocks noGrp="1" noChangeArrowheads="1"/>
          </p:cNvSpPr>
          <p:nvPr>
            <p:ph type="sldNum" sz="quarter" idx="5"/>
          </p:nvPr>
        </p:nvSpPr>
        <p:spPr bwMode="auto">
          <a:xfrm>
            <a:off x="5798143" y="6743343"/>
            <a:ext cx="4434835" cy="354303"/>
          </a:xfrm>
          <a:prstGeom prst="rect">
            <a:avLst/>
          </a:prstGeom>
          <a:noFill/>
          <a:ln>
            <a:noFill/>
          </a:ln>
          <a:effectLst/>
        </p:spPr>
        <p:txBody>
          <a:bodyPr vert="horz" wrap="square" lIns="95377" tIns="47688" rIns="95377" bIns="47688" numCol="1" anchor="b" anchorCtr="0" compatLnSpc="1">
            <a:prstTxWarp prst="textNoShape">
              <a:avLst/>
            </a:prstTxWarp>
          </a:bodyPr>
          <a:lstStyle>
            <a:lvl1pPr algn="r" defTabSz="952976" eaLnBrk="1" hangingPunct="1">
              <a:defRPr sz="1200" smtClean="0"/>
            </a:lvl1pPr>
          </a:lstStyle>
          <a:p>
            <a:pPr>
              <a:defRPr/>
            </a:pPr>
            <a:fld id="{C2FCA989-7028-444B-AF1A-D63A5F15AEE0}" type="slidenum">
              <a:rPr lang="en-US" altLang="ja-JP"/>
              <a:pPr>
                <a:defRPr/>
              </a:pPr>
              <a:t>‹#›</a:t>
            </a:fld>
            <a:endParaRPr lang="en-US" altLang="ja-JP"/>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kumimoji="1" sz="1200" kern="1200">
        <a:solidFill>
          <a:schemeClr val="tx1"/>
        </a:solidFill>
        <a:latin typeface="Arial" pitchFamily="34" charset="0"/>
        <a:ea typeface="ＭＳ Ｐ明朝" pitchFamily="18" charset="-128"/>
        <a:cs typeface="+mn-cs"/>
      </a:defRPr>
    </a:lvl1pPr>
    <a:lvl2pPr marL="457200" algn="l" rtl="0" eaLnBrk="0" fontAlgn="base" hangingPunct="0">
      <a:spcBef>
        <a:spcPct val="30000"/>
      </a:spcBef>
      <a:spcAft>
        <a:spcPct val="0"/>
      </a:spcAft>
      <a:defRPr kumimoji="1" sz="1200" kern="1200">
        <a:solidFill>
          <a:schemeClr val="tx1"/>
        </a:solidFill>
        <a:latin typeface="Arial" pitchFamily="34" charset="0"/>
        <a:ea typeface="ＭＳ Ｐ明朝" pitchFamily="18" charset="-128"/>
        <a:cs typeface="+mn-cs"/>
      </a:defRPr>
    </a:lvl2pPr>
    <a:lvl3pPr marL="914400" algn="l" rtl="0" eaLnBrk="0" fontAlgn="base" hangingPunct="0">
      <a:spcBef>
        <a:spcPct val="30000"/>
      </a:spcBef>
      <a:spcAft>
        <a:spcPct val="0"/>
      </a:spcAft>
      <a:defRPr kumimoji="1" sz="1200" kern="1200">
        <a:solidFill>
          <a:schemeClr val="tx1"/>
        </a:solidFill>
        <a:latin typeface="Arial" pitchFamily="34" charset="0"/>
        <a:ea typeface="ＭＳ Ｐ明朝" pitchFamily="18" charset="-128"/>
        <a:cs typeface="+mn-cs"/>
      </a:defRPr>
    </a:lvl3pPr>
    <a:lvl4pPr marL="1371600" algn="l" rtl="0" eaLnBrk="0" fontAlgn="base" hangingPunct="0">
      <a:spcBef>
        <a:spcPct val="30000"/>
      </a:spcBef>
      <a:spcAft>
        <a:spcPct val="0"/>
      </a:spcAft>
      <a:defRPr kumimoji="1" sz="1200" kern="1200">
        <a:solidFill>
          <a:schemeClr val="tx1"/>
        </a:solidFill>
        <a:latin typeface="Arial" pitchFamily="34" charset="0"/>
        <a:ea typeface="ＭＳ Ｐ明朝" pitchFamily="18" charset="-128"/>
        <a:cs typeface="+mn-cs"/>
      </a:defRPr>
    </a:lvl4pPr>
    <a:lvl5pPr marL="1828800" algn="l" rtl="0" eaLnBrk="0" fontAlgn="base" hangingPunct="0">
      <a:spcBef>
        <a:spcPct val="30000"/>
      </a:spcBef>
      <a:spcAft>
        <a:spcPct val="0"/>
      </a:spcAft>
      <a:defRPr kumimoji="1" sz="1200" kern="1200">
        <a:solidFill>
          <a:schemeClr val="tx1"/>
        </a:solidFill>
        <a:latin typeface="Arial" pitchFamily="34" charset="0"/>
        <a:ea typeface="ＭＳ Ｐ明朝" pitchFamily="18" charset="-128"/>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1334">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1022" indent="-282607" defTabSz="951334">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0285"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7057"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3828"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27030"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0232"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3434"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6636"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32B88302-2B23-42FA-849E-F2F7D5F70D15}" type="slidenum">
              <a:rPr lang="en-US" altLang="ja-JP">
                <a:ea typeface="ＭＳ Ｐゴシック" panose="020B0600070205080204" pitchFamily="50" charset="-128"/>
              </a:rPr>
              <a:pPr>
                <a:spcBef>
                  <a:spcPct val="0"/>
                </a:spcBef>
              </a:pPr>
              <a:t>1</a:t>
            </a:fld>
            <a:endParaRPr lang="en-US" altLang="ja-JP">
              <a:ea typeface="ＭＳ Ｐゴシック" panose="020B0600070205080204" pitchFamily="50" charset="-128"/>
            </a:endParaRPr>
          </a:p>
        </p:txBody>
      </p:sp>
      <p:sp>
        <p:nvSpPr>
          <p:cNvPr id="6147" name="Rectangle 2"/>
          <p:cNvSpPr>
            <a:spLocks noGrp="1" noRot="1" noChangeAspect="1" noChangeArrowheads="1" noTextEdit="1"/>
          </p:cNvSpPr>
          <p:nvPr>
            <p:ph type="sldImg"/>
          </p:nvPr>
        </p:nvSpPr>
        <p:spPr>
          <a:ln/>
        </p:spPr>
      </p:sp>
      <p:sp>
        <p:nvSpPr>
          <p:cNvPr id="6148"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ja-JP"/>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1334">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1022" indent="-282607" defTabSz="951334">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0285"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7057"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3828"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27030"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0232"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3434"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6636"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988CC5AB-390F-4932-9EDA-46DC44E6DC98}" type="slidenum">
              <a:rPr lang="en-US" altLang="ja-JP">
                <a:ea typeface="ＭＳ Ｐゴシック" panose="020B0600070205080204" pitchFamily="50" charset="-128"/>
              </a:rPr>
              <a:pPr>
                <a:spcBef>
                  <a:spcPct val="0"/>
                </a:spcBef>
              </a:pPr>
              <a:t>10</a:t>
            </a:fld>
            <a:endParaRPr lang="en-US" altLang="ja-JP">
              <a:ea typeface="ＭＳ Ｐゴシック" panose="020B0600070205080204" pitchFamily="50" charset="-128"/>
            </a:endParaRPr>
          </a:p>
        </p:txBody>
      </p:sp>
      <p:sp>
        <p:nvSpPr>
          <p:cNvPr id="24579" name="Rectangle 2"/>
          <p:cNvSpPr>
            <a:spLocks noGrp="1" noRot="1" noChangeAspect="1" noChangeArrowheads="1" noTextEdit="1"/>
          </p:cNvSpPr>
          <p:nvPr>
            <p:ph type="sldImg"/>
          </p:nvPr>
        </p:nvSpPr>
        <p:spPr>
          <a:xfrm>
            <a:off x="4203700" y="533400"/>
            <a:ext cx="1839913" cy="2660650"/>
          </a:xfrm>
          <a:ln/>
        </p:spPr>
      </p:sp>
      <p:sp>
        <p:nvSpPr>
          <p:cNvPr id="24580" name="Rectangle 3"/>
          <p:cNvSpPr>
            <a:spLocks noGrp="1" noChangeArrowheads="1"/>
          </p:cNvSpPr>
          <p:nvPr>
            <p:ph type="body" idx="1"/>
          </p:nvPr>
        </p:nvSpPr>
        <p:spPr>
          <a:xfrm>
            <a:off x="1363308" y="3372500"/>
            <a:ext cx="7507998" cy="3193691"/>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ja-JP" altLang="ja-JP"/>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1334">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1022" indent="-282607" defTabSz="951334">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0285"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7057"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3828"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27030"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0232"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3434"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6636"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DBD7D93C-F3AC-4512-9F13-0148358D8F2E}" type="slidenum">
              <a:rPr lang="en-US" altLang="ja-JP">
                <a:ea typeface="ＭＳ Ｐゴシック" panose="020B0600070205080204" pitchFamily="50" charset="-128"/>
              </a:rPr>
              <a:pPr>
                <a:spcBef>
                  <a:spcPct val="0"/>
                </a:spcBef>
              </a:pPr>
              <a:t>11</a:t>
            </a:fld>
            <a:endParaRPr lang="en-US" altLang="ja-JP">
              <a:ea typeface="ＭＳ Ｐゴシック" panose="020B0600070205080204" pitchFamily="50" charset="-128"/>
            </a:endParaRPr>
          </a:p>
        </p:txBody>
      </p:sp>
      <p:sp>
        <p:nvSpPr>
          <p:cNvPr id="26627" name="Rectangle 2"/>
          <p:cNvSpPr>
            <a:spLocks noGrp="1" noRot="1" noChangeAspect="1" noChangeArrowheads="1" noTextEdit="1"/>
          </p:cNvSpPr>
          <p:nvPr>
            <p:ph type="sldImg"/>
          </p:nvPr>
        </p:nvSpPr>
        <p:spPr>
          <a:ln/>
        </p:spPr>
      </p:sp>
      <p:sp>
        <p:nvSpPr>
          <p:cNvPr id="26628" name="Rectangle 3"/>
          <p:cNvSpPr>
            <a:spLocks noGrp="1" noChangeArrowheads="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ja-JP" altLang="ja-JP"/>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1334">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1022" indent="-282607" defTabSz="951334">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0285"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7057"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3828"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27030"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0232"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3434"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6636"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37D69921-0A53-4527-B7C8-AE568FBA5FF5}" type="slidenum">
              <a:rPr lang="en-US" altLang="ja-JP">
                <a:ea typeface="ＭＳ Ｐゴシック" panose="020B0600070205080204" pitchFamily="50" charset="-128"/>
              </a:rPr>
              <a:pPr>
                <a:spcBef>
                  <a:spcPct val="0"/>
                </a:spcBef>
              </a:pPr>
              <a:t>12</a:t>
            </a:fld>
            <a:endParaRPr lang="en-US" altLang="ja-JP">
              <a:ea typeface="ＭＳ Ｐゴシック" panose="020B0600070205080204" pitchFamily="50" charset="-128"/>
            </a:endParaRPr>
          </a:p>
        </p:txBody>
      </p:sp>
      <p:sp>
        <p:nvSpPr>
          <p:cNvPr id="28675" name="Rectangle 2"/>
          <p:cNvSpPr>
            <a:spLocks noGrp="1" noRot="1" noChangeAspect="1" noChangeArrowheads="1" noTextEdit="1"/>
          </p:cNvSpPr>
          <p:nvPr>
            <p:ph type="sldImg"/>
          </p:nvPr>
        </p:nvSpPr>
        <p:spPr>
          <a:ln/>
        </p:spPr>
      </p:sp>
      <p:sp>
        <p:nvSpPr>
          <p:cNvPr id="28676" name="Rectangle 3"/>
          <p:cNvSpPr>
            <a:spLocks noGrp="1" noChangeArrowheads="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ja-JP" altLang="ja-JP"/>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1334">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1022" indent="-282607" defTabSz="951334">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0285"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7057"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3828"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27030"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0232"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3434"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6636"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E569C62E-7256-4273-973F-A4E7D6DDDE0D}" type="slidenum">
              <a:rPr lang="en-US" altLang="ja-JP">
                <a:ea typeface="ＭＳ Ｐゴシック" panose="020B0600070205080204" pitchFamily="50" charset="-128"/>
              </a:rPr>
              <a:pPr>
                <a:spcBef>
                  <a:spcPct val="0"/>
                </a:spcBef>
              </a:pPr>
              <a:t>13</a:t>
            </a:fld>
            <a:endParaRPr lang="en-US" altLang="ja-JP">
              <a:ea typeface="ＭＳ Ｐゴシック" panose="020B0600070205080204" pitchFamily="50" charset="-128"/>
            </a:endParaRPr>
          </a:p>
        </p:txBody>
      </p:sp>
      <p:sp>
        <p:nvSpPr>
          <p:cNvPr id="30723" name="スライド イメージ プレースホルダ 1"/>
          <p:cNvSpPr>
            <a:spLocks noGrp="1" noRot="1" noChangeAspect="1" noChangeArrowheads="1" noTextEdit="1"/>
          </p:cNvSpPr>
          <p:nvPr>
            <p:ph type="sldImg"/>
          </p:nvPr>
        </p:nvSpPr>
        <p:spPr>
          <a:xfrm>
            <a:off x="4176713" y="544513"/>
            <a:ext cx="1843087" cy="2665412"/>
          </a:xfrm>
          <a:ln/>
        </p:spPr>
      </p:sp>
      <p:sp>
        <p:nvSpPr>
          <p:cNvPr id="30724" name="ノート プレースホルダ 2"/>
          <p:cNvSpPr>
            <a:spLocks noGrp="1" noChangeArrowheads="1"/>
          </p:cNvSpPr>
          <p:nvPr>
            <p:ph type="body" idx="1"/>
          </p:nvPr>
        </p:nvSpPr>
        <p:spPr>
          <a:xfrm>
            <a:off x="1373115" y="3374155"/>
            <a:ext cx="7449151" cy="3210248"/>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9809" tIns="49904" rIns="99809" bIns="49904"/>
          <a:lstStyle/>
          <a:p>
            <a:pPr eaLnBrk="1" hangingPunct="1"/>
            <a:endParaRPr lang="ja-JP" altLang="ja-JP"/>
          </a:p>
        </p:txBody>
      </p:sp>
      <p:sp>
        <p:nvSpPr>
          <p:cNvPr id="30725" name="スライド番号プレースホルダ 3"/>
          <p:cNvSpPr txBox="1">
            <a:spLocks noGrp="1"/>
          </p:cNvSpPr>
          <p:nvPr/>
        </p:nvSpPr>
        <p:spPr bwMode="auto">
          <a:xfrm>
            <a:off x="5845548" y="6749965"/>
            <a:ext cx="4353103" cy="326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809" tIns="49904" rIns="99809" bIns="49904" anchor="b"/>
          <a:lstStyle>
            <a:lvl1pPr defTabSz="998538">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98538">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98538">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98538">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98538">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9853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9853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9853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9853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lgn="r" eaLnBrk="1" hangingPunct="1">
              <a:spcBef>
                <a:spcPct val="0"/>
              </a:spcBef>
            </a:pPr>
            <a:fld id="{A09F3E3E-6640-46C4-82C5-FBAD8F7FA005}" type="slidenum">
              <a:rPr lang="en-US" altLang="ja-JP" sz="1400">
                <a:latin typeface="Times New Roman" panose="02020603050405020304" pitchFamily="18" charset="0"/>
                <a:ea typeface="HG丸ｺﾞｼｯｸM-PRO" panose="020F0600000000000000" pitchFamily="50" charset="-128"/>
              </a:rPr>
              <a:pPr algn="r" eaLnBrk="1" hangingPunct="1">
                <a:spcBef>
                  <a:spcPct val="0"/>
                </a:spcBef>
              </a:pPr>
              <a:t>13</a:t>
            </a:fld>
            <a:endParaRPr lang="en-US" altLang="ja-JP" sz="1400">
              <a:latin typeface="Times New Roman" panose="02020603050405020304" pitchFamily="18" charset="0"/>
              <a:ea typeface="HG丸ｺﾞｼｯｸM-PRO" panose="020F0600000000000000" pitchFamily="50" charset="-128"/>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1334">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1022" indent="-282607" defTabSz="951334">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0285"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7057"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3828"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27030"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0232"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3434"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6636"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FC158187-7180-4BE0-BD16-E1A051A26D7E}" type="slidenum">
              <a:rPr lang="en-US" altLang="ja-JP">
                <a:ea typeface="ＭＳ Ｐゴシック" panose="020B0600070205080204" pitchFamily="50" charset="-128"/>
              </a:rPr>
              <a:pPr>
                <a:spcBef>
                  <a:spcPct val="0"/>
                </a:spcBef>
              </a:pPr>
              <a:t>14</a:t>
            </a:fld>
            <a:endParaRPr lang="en-US" altLang="ja-JP">
              <a:ea typeface="ＭＳ Ｐゴシック" panose="020B0600070205080204" pitchFamily="50" charset="-128"/>
            </a:endParaRPr>
          </a:p>
        </p:txBody>
      </p:sp>
      <p:sp>
        <p:nvSpPr>
          <p:cNvPr id="32771" name="Rectangle 2"/>
          <p:cNvSpPr>
            <a:spLocks noGrp="1" noRot="1" noChangeAspect="1" noChangeArrowheads="1" noTextEdit="1"/>
          </p:cNvSpPr>
          <p:nvPr>
            <p:ph type="sldImg"/>
          </p:nvPr>
        </p:nvSpPr>
        <p:spPr>
          <a:xfrm>
            <a:off x="4203700" y="533400"/>
            <a:ext cx="1839913" cy="2660650"/>
          </a:xfrm>
          <a:ln/>
        </p:spPr>
      </p:sp>
      <p:sp>
        <p:nvSpPr>
          <p:cNvPr id="32772" name="Rectangle 3"/>
          <p:cNvSpPr>
            <a:spLocks noGrp="1" noChangeArrowheads="1"/>
          </p:cNvSpPr>
          <p:nvPr>
            <p:ph type="body" idx="1"/>
          </p:nvPr>
        </p:nvSpPr>
        <p:spPr>
          <a:xfrm>
            <a:off x="1363308" y="3372500"/>
            <a:ext cx="7507998" cy="3193691"/>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ja-JP" altLang="ja-JP"/>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1334">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1022" indent="-282607" defTabSz="951334">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0285"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7057"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3828"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27030"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0232"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3434"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6636"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045465C1-7CFF-4258-A163-5140CEA7CF37}" type="slidenum">
              <a:rPr lang="en-US" altLang="ja-JP">
                <a:ea typeface="ＭＳ Ｐゴシック" panose="020B0600070205080204" pitchFamily="50" charset="-128"/>
              </a:rPr>
              <a:pPr>
                <a:spcBef>
                  <a:spcPct val="0"/>
                </a:spcBef>
              </a:pPr>
              <a:t>15</a:t>
            </a:fld>
            <a:endParaRPr lang="en-US" altLang="ja-JP">
              <a:ea typeface="ＭＳ Ｐゴシック" panose="020B0600070205080204" pitchFamily="50" charset="-128"/>
            </a:endParaRPr>
          </a:p>
        </p:txBody>
      </p:sp>
      <p:sp>
        <p:nvSpPr>
          <p:cNvPr id="34819" name="Rectangle 2"/>
          <p:cNvSpPr>
            <a:spLocks noGrp="1" noRot="1" noChangeAspect="1" noChangeArrowheads="1" noTextEdit="1"/>
          </p:cNvSpPr>
          <p:nvPr>
            <p:ph type="sldImg"/>
          </p:nvPr>
        </p:nvSpPr>
        <p:spPr>
          <a:xfrm>
            <a:off x="4203700" y="533400"/>
            <a:ext cx="1839913" cy="2660650"/>
          </a:xfrm>
          <a:ln/>
        </p:spPr>
      </p:sp>
      <p:sp>
        <p:nvSpPr>
          <p:cNvPr id="34820" name="Rectangle 3"/>
          <p:cNvSpPr>
            <a:spLocks noGrp="1" noChangeArrowheads="1"/>
          </p:cNvSpPr>
          <p:nvPr>
            <p:ph type="body" idx="1"/>
          </p:nvPr>
        </p:nvSpPr>
        <p:spPr>
          <a:xfrm>
            <a:off x="1363308" y="3372500"/>
            <a:ext cx="7507998" cy="3193691"/>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ja-JP" altLang="ja-JP"/>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1334">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1022" indent="-282607" defTabSz="951334">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0285"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7057"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3828"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27030"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0232"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3434"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6636"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4725358A-ED9C-49F6-B721-62C513201CC6}" type="slidenum">
              <a:rPr lang="en-US" altLang="ja-JP">
                <a:ea typeface="ＭＳ Ｐゴシック" panose="020B0600070205080204" pitchFamily="50" charset="-128"/>
              </a:rPr>
              <a:pPr>
                <a:spcBef>
                  <a:spcPct val="0"/>
                </a:spcBef>
              </a:pPr>
              <a:t>16</a:t>
            </a:fld>
            <a:endParaRPr lang="en-US" altLang="ja-JP">
              <a:ea typeface="ＭＳ Ｐゴシック" panose="020B0600070205080204" pitchFamily="50" charset="-128"/>
            </a:endParaRPr>
          </a:p>
        </p:txBody>
      </p:sp>
      <p:sp>
        <p:nvSpPr>
          <p:cNvPr id="36867" name="Rectangle 2"/>
          <p:cNvSpPr>
            <a:spLocks noGrp="1" noRot="1" noChangeAspect="1" noChangeArrowheads="1" noTextEdit="1"/>
          </p:cNvSpPr>
          <p:nvPr>
            <p:ph type="sldImg"/>
          </p:nvPr>
        </p:nvSpPr>
        <p:spPr>
          <a:xfrm>
            <a:off x="4203700" y="533400"/>
            <a:ext cx="1839913" cy="2660650"/>
          </a:xfrm>
          <a:ln/>
        </p:spPr>
      </p:sp>
      <p:sp>
        <p:nvSpPr>
          <p:cNvPr id="36868" name="Rectangle 3"/>
          <p:cNvSpPr>
            <a:spLocks noGrp="1" noChangeArrowheads="1"/>
          </p:cNvSpPr>
          <p:nvPr>
            <p:ph type="body" idx="1"/>
          </p:nvPr>
        </p:nvSpPr>
        <p:spPr>
          <a:xfrm>
            <a:off x="1363308" y="3372500"/>
            <a:ext cx="7507998" cy="3193691"/>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ja-JP" altLang="ja-JP"/>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1334">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1022" indent="-282607" defTabSz="951334">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0285"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7057"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3828"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27030"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0232"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3434"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6636"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CE52E4E5-C459-4781-A098-C146A76E6014}" type="slidenum">
              <a:rPr lang="en-US" altLang="ja-JP">
                <a:ea typeface="ＭＳ Ｐゴシック" panose="020B0600070205080204" pitchFamily="50" charset="-128"/>
              </a:rPr>
              <a:pPr>
                <a:spcBef>
                  <a:spcPct val="0"/>
                </a:spcBef>
              </a:pPr>
              <a:t>17</a:t>
            </a:fld>
            <a:endParaRPr lang="en-US" altLang="ja-JP">
              <a:ea typeface="ＭＳ Ｐゴシック" panose="020B0600070205080204" pitchFamily="50" charset="-128"/>
            </a:endParaRPr>
          </a:p>
        </p:txBody>
      </p:sp>
      <p:sp>
        <p:nvSpPr>
          <p:cNvPr id="38915" name="Rectangle 2"/>
          <p:cNvSpPr>
            <a:spLocks noGrp="1" noRot="1" noChangeAspect="1" noChangeArrowheads="1" noTextEdit="1"/>
          </p:cNvSpPr>
          <p:nvPr>
            <p:ph type="sldImg"/>
          </p:nvPr>
        </p:nvSpPr>
        <p:spPr>
          <a:xfrm>
            <a:off x="4203700" y="533400"/>
            <a:ext cx="1839913" cy="2660650"/>
          </a:xfrm>
          <a:ln/>
        </p:spPr>
      </p:sp>
      <p:sp>
        <p:nvSpPr>
          <p:cNvPr id="38916" name="Rectangle 3"/>
          <p:cNvSpPr>
            <a:spLocks noGrp="1" noChangeArrowheads="1"/>
          </p:cNvSpPr>
          <p:nvPr>
            <p:ph type="body" idx="1"/>
          </p:nvPr>
        </p:nvSpPr>
        <p:spPr>
          <a:xfrm>
            <a:off x="1363308" y="3372500"/>
            <a:ext cx="7507998" cy="3193691"/>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ja-JP" altLang="ja-JP"/>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1334">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1022" indent="-282607" defTabSz="951334">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0285"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7057"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3828"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27030"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0232"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3434"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6636"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6DD12843-B286-436A-A129-3D440CD7F3BE}" type="slidenum">
              <a:rPr lang="en-US" altLang="ja-JP">
                <a:ea typeface="ＭＳ Ｐゴシック" panose="020B0600070205080204" pitchFamily="50" charset="-128"/>
              </a:rPr>
              <a:pPr>
                <a:spcBef>
                  <a:spcPct val="0"/>
                </a:spcBef>
              </a:pPr>
              <a:t>18</a:t>
            </a:fld>
            <a:endParaRPr lang="en-US" altLang="ja-JP">
              <a:ea typeface="ＭＳ Ｐゴシック" panose="020B0600070205080204" pitchFamily="50" charset="-128"/>
            </a:endParaRPr>
          </a:p>
        </p:txBody>
      </p:sp>
      <p:sp>
        <p:nvSpPr>
          <p:cNvPr id="40963" name="Rectangle 2"/>
          <p:cNvSpPr>
            <a:spLocks noGrp="1" noRot="1" noChangeAspect="1" noChangeArrowheads="1" noTextEdit="1"/>
          </p:cNvSpPr>
          <p:nvPr>
            <p:ph type="sldImg"/>
          </p:nvPr>
        </p:nvSpPr>
        <p:spPr>
          <a:xfrm>
            <a:off x="4203700" y="533400"/>
            <a:ext cx="1839913" cy="2660650"/>
          </a:xfrm>
          <a:ln/>
        </p:spPr>
      </p:sp>
      <p:sp>
        <p:nvSpPr>
          <p:cNvPr id="40964" name="Rectangle 3"/>
          <p:cNvSpPr>
            <a:spLocks noGrp="1" noChangeArrowheads="1"/>
          </p:cNvSpPr>
          <p:nvPr>
            <p:ph type="body" idx="1"/>
          </p:nvPr>
        </p:nvSpPr>
        <p:spPr>
          <a:xfrm>
            <a:off x="1363308" y="3372500"/>
            <a:ext cx="7507998" cy="3193691"/>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ja-JP" altLang="ja-JP"/>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43118">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36092" indent="-280964" defTabSz="943118">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30427" indent="-225100" defTabSz="943118">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83912" indent="-225100" defTabSz="943118">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39041" indent="-225100" defTabSz="943118">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2243" indent="-225100" defTabSz="94311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85445" indent="-225100" defTabSz="94311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58647" indent="-225100" defTabSz="94311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31849" indent="-225100" defTabSz="94311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D0307E0C-7576-4050-8830-5B83B7B43DB3}" type="slidenum">
              <a:rPr lang="en-US" altLang="ja-JP">
                <a:ea typeface="ＭＳ Ｐゴシック" panose="020B0600070205080204" pitchFamily="50" charset="-128"/>
              </a:rPr>
              <a:pPr>
                <a:spcBef>
                  <a:spcPct val="0"/>
                </a:spcBef>
              </a:pPr>
              <a:t>19</a:t>
            </a:fld>
            <a:endParaRPr lang="en-US" altLang="ja-JP">
              <a:ea typeface="ＭＳ Ｐゴシック" panose="020B0600070205080204" pitchFamily="50" charset="-128"/>
            </a:endParaRPr>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ja-JP" altLang="ja-JP"/>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1334">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1022" indent="-282607" defTabSz="951334">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0285"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7057"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3828"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27030"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0232"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3434"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6636"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E9559F0F-107D-48B3-AD8E-474412B5266C}" type="slidenum">
              <a:rPr lang="en-US" altLang="ja-JP">
                <a:ea typeface="ＭＳ Ｐゴシック" panose="020B0600070205080204" pitchFamily="50" charset="-128"/>
              </a:rPr>
              <a:pPr>
                <a:spcBef>
                  <a:spcPct val="0"/>
                </a:spcBef>
              </a:pPr>
              <a:t>2</a:t>
            </a:fld>
            <a:endParaRPr lang="en-US" altLang="ja-JP">
              <a:ea typeface="ＭＳ Ｐゴシック" panose="020B0600070205080204" pitchFamily="50" charset="-128"/>
            </a:endParaRPr>
          </a:p>
        </p:txBody>
      </p:sp>
      <p:sp>
        <p:nvSpPr>
          <p:cNvPr id="8195" name="Rectangle 2"/>
          <p:cNvSpPr>
            <a:spLocks noGrp="1" noRot="1" noChangeAspect="1" noChangeArrowheads="1" noTextEdit="1"/>
          </p:cNvSpPr>
          <p:nvPr>
            <p:ph type="sldImg"/>
          </p:nvPr>
        </p:nvSpPr>
        <p:spPr>
          <a:ln/>
        </p:spPr>
      </p:sp>
      <p:sp>
        <p:nvSpPr>
          <p:cNvPr id="8196" name="Rectangle 3"/>
          <p:cNvSpPr>
            <a:spLocks noGrp="1" noChangeArrowheads="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ja-JP" altLang="ja-JP"/>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43118">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36092" indent="-280964" defTabSz="943118">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30427" indent="-225100" defTabSz="943118">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83912" indent="-225100" defTabSz="943118">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39041" indent="-225100" defTabSz="943118">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2243" indent="-225100" defTabSz="94311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85445" indent="-225100" defTabSz="94311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58647" indent="-225100" defTabSz="94311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31849" indent="-225100" defTabSz="94311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73286247-1CEF-4E39-9697-829CD97FB2F2}" type="slidenum">
              <a:rPr lang="en-US" altLang="ja-JP">
                <a:ea typeface="ＭＳ Ｐゴシック" panose="020B0600070205080204" pitchFamily="50" charset="-128"/>
              </a:rPr>
              <a:pPr>
                <a:spcBef>
                  <a:spcPct val="0"/>
                </a:spcBef>
              </a:pPr>
              <a:t>20</a:t>
            </a:fld>
            <a:endParaRPr lang="en-US" altLang="ja-JP">
              <a:ea typeface="ＭＳ Ｐゴシック" panose="020B0600070205080204" pitchFamily="50" charset="-128"/>
            </a:endParaRPr>
          </a:p>
        </p:txBody>
      </p:sp>
      <p:sp>
        <p:nvSpPr>
          <p:cNvPr id="45059" name="Rectangle 2"/>
          <p:cNvSpPr>
            <a:spLocks noGrp="1" noRot="1" noChangeAspect="1" noChangeArrowheads="1" noTextEdit="1"/>
          </p:cNvSpPr>
          <p:nvPr>
            <p:ph type="sldImg"/>
          </p:nvPr>
        </p:nvSpPr>
        <p:spPr>
          <a:ln/>
        </p:spPr>
      </p:sp>
      <p:sp>
        <p:nvSpPr>
          <p:cNvPr id="45060" name="Rectangle 3"/>
          <p:cNvSpPr>
            <a:spLocks noGrp="1" noChangeArrowheads="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ja-JP" altLang="ja-JP"/>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43118">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36092" indent="-280964" defTabSz="943118">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30427" indent="-225100" defTabSz="943118">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83912" indent="-225100" defTabSz="943118">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39041" indent="-225100" defTabSz="943118">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2243" indent="-225100" defTabSz="94311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85445" indent="-225100" defTabSz="94311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58647" indent="-225100" defTabSz="94311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31849" indent="-225100" defTabSz="94311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42304CDE-805C-4A5D-89AB-D89EEA0460B5}" type="slidenum">
              <a:rPr lang="en-US" altLang="ja-JP">
                <a:ea typeface="ＭＳ Ｐゴシック" panose="020B0600070205080204" pitchFamily="50" charset="-128"/>
              </a:rPr>
              <a:pPr>
                <a:spcBef>
                  <a:spcPct val="0"/>
                </a:spcBef>
              </a:pPr>
              <a:t>21</a:t>
            </a:fld>
            <a:endParaRPr lang="en-US" altLang="ja-JP">
              <a:ea typeface="ＭＳ Ｐゴシック" panose="020B0600070205080204" pitchFamily="50" charset="-128"/>
            </a:endParaRPr>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ja-JP" altLang="ja-JP"/>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2976">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664" indent="-284250" defTabSz="952976">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1929"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8700"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114"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30316"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3518"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6720"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9922"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6BC773E2-021A-429C-BD42-F660AF0843F4}" type="slidenum">
              <a:rPr lang="en-US" altLang="ja-JP">
                <a:ea typeface="ＭＳ Ｐゴシック" panose="020B0600070205080204" pitchFamily="50" charset="-128"/>
              </a:rPr>
              <a:pPr>
                <a:spcBef>
                  <a:spcPct val="0"/>
                </a:spcBef>
              </a:pPr>
              <a:t>22</a:t>
            </a:fld>
            <a:endParaRPr lang="en-US" altLang="ja-JP">
              <a:ea typeface="ＭＳ Ｐゴシック" panose="020B0600070205080204" pitchFamily="50" charset="-128"/>
            </a:endParaRPr>
          </a:p>
        </p:txBody>
      </p:sp>
      <p:sp>
        <p:nvSpPr>
          <p:cNvPr id="49155" name="Rectangle 2"/>
          <p:cNvSpPr>
            <a:spLocks noGrp="1" noRot="1" noChangeAspect="1" noChangeArrowheads="1" noTextEdit="1"/>
          </p:cNvSpPr>
          <p:nvPr>
            <p:ph type="sldImg"/>
          </p:nvPr>
        </p:nvSpPr>
        <p:spPr>
          <a:ln/>
        </p:spPr>
      </p:sp>
      <p:sp>
        <p:nvSpPr>
          <p:cNvPr id="49156" name="Rectangle 3"/>
          <p:cNvSpPr>
            <a:spLocks noGrp="1" noChangeArrowheads="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ja-JP" altLang="ja-JP"/>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2976">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664" indent="-284250" defTabSz="952976">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1929"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8700"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114"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30316"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3518"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6720"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9922"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36C7912E-E681-4C1D-A188-CCC40B8ADA54}" type="slidenum">
              <a:rPr lang="en-US" altLang="ja-JP">
                <a:ea typeface="ＭＳ Ｐゴシック" panose="020B0600070205080204" pitchFamily="50" charset="-128"/>
              </a:rPr>
              <a:pPr>
                <a:spcBef>
                  <a:spcPct val="0"/>
                </a:spcBef>
              </a:pPr>
              <a:t>23</a:t>
            </a:fld>
            <a:endParaRPr lang="en-US" altLang="ja-JP">
              <a:ea typeface="ＭＳ Ｐゴシック" panose="020B0600070205080204" pitchFamily="50" charset="-128"/>
            </a:endParaRPr>
          </a:p>
        </p:txBody>
      </p:sp>
      <p:sp>
        <p:nvSpPr>
          <p:cNvPr id="51203" name="Rectangle 7"/>
          <p:cNvSpPr txBox="1">
            <a:spLocks noGrp="1" noChangeArrowheads="1"/>
          </p:cNvSpPr>
          <p:nvPr/>
        </p:nvSpPr>
        <p:spPr bwMode="auto">
          <a:xfrm>
            <a:off x="5799777" y="6744998"/>
            <a:ext cx="4434836" cy="354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048" tIns="48024" rIns="96048" bIns="48024" anchor="b"/>
          <a:lstStyle>
            <a:lvl1pPr defTabSz="954088">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54088">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54088">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54088">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54088">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lgn="r" eaLnBrk="1" hangingPunct="1">
              <a:spcBef>
                <a:spcPct val="0"/>
              </a:spcBef>
            </a:pPr>
            <a:fld id="{C2A03607-7E3E-4B67-801C-E46217D9807D}" type="slidenum">
              <a:rPr lang="en-US" altLang="ja-JP">
                <a:latin typeface="Times New Roman" panose="02020603050405020304" pitchFamily="18" charset="0"/>
                <a:ea typeface="ＭＳ Ｐゴシック" panose="020B0600070205080204" pitchFamily="50" charset="-128"/>
              </a:rPr>
              <a:pPr algn="r" eaLnBrk="1" hangingPunct="1">
                <a:spcBef>
                  <a:spcPct val="0"/>
                </a:spcBef>
              </a:pPr>
              <a:t>23</a:t>
            </a:fld>
            <a:endParaRPr lang="en-US" altLang="ja-JP">
              <a:latin typeface="Times New Roman" panose="02020603050405020304" pitchFamily="18" charset="0"/>
              <a:ea typeface="ＭＳ Ｐゴシック" panose="020B0600070205080204" pitchFamily="50" charset="-128"/>
            </a:endParaRPr>
          </a:p>
        </p:txBody>
      </p:sp>
      <p:sp>
        <p:nvSpPr>
          <p:cNvPr id="51204" name="Rectangle 2"/>
          <p:cNvSpPr>
            <a:spLocks noGrp="1" noRot="1" noChangeAspect="1" noChangeArrowheads="1" noTextEdit="1"/>
          </p:cNvSpPr>
          <p:nvPr>
            <p:ph type="sldImg"/>
          </p:nvPr>
        </p:nvSpPr>
        <p:spPr>
          <a:xfrm>
            <a:off x="4198938" y="534988"/>
            <a:ext cx="1838325" cy="2657475"/>
          </a:xfrm>
          <a:ln cap="flat"/>
        </p:spPr>
      </p:sp>
      <p:sp>
        <p:nvSpPr>
          <p:cNvPr id="51205" name="Rectangle 3"/>
          <p:cNvSpPr>
            <a:spLocks noGrp="1" noChangeArrowheads="1"/>
          </p:cNvSpPr>
          <p:nvPr>
            <p:ph type="body" idx="1"/>
          </p:nvPr>
        </p:nvSpPr>
        <p:spPr>
          <a:xfrm>
            <a:off x="1366577" y="3372500"/>
            <a:ext cx="7501460" cy="3193691"/>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6048" tIns="48024" rIns="96048" bIns="48024"/>
          <a:lstStyle/>
          <a:p>
            <a:pPr eaLnBrk="1" hangingPunct="1"/>
            <a:endParaRPr lang="ja-JP" altLang="ja-JP"/>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2976">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664" indent="-284250" defTabSz="952976">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1929"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8700"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114"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30316"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3518"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6720"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9922"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11904956-3C22-4D93-BFE5-17E4478DABAF}" type="slidenum">
              <a:rPr lang="en-US" altLang="ja-JP">
                <a:ea typeface="ＭＳ Ｐゴシック" panose="020B0600070205080204" pitchFamily="50" charset="-128"/>
              </a:rPr>
              <a:pPr>
                <a:spcBef>
                  <a:spcPct val="0"/>
                </a:spcBef>
              </a:pPr>
              <a:t>27</a:t>
            </a:fld>
            <a:endParaRPr lang="en-US" altLang="ja-JP">
              <a:ea typeface="ＭＳ Ｐゴシック" panose="020B0600070205080204" pitchFamily="50" charset="-128"/>
            </a:endParaRPr>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ja-JP" altLang="ja-JP"/>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2976">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664" indent="-284250" defTabSz="952976">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1929"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8700"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114"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30316"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3518"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6720"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9922"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3E94CFF1-4715-4540-999E-48DF82989E4E}" type="slidenum">
              <a:rPr lang="en-US" altLang="ja-JP">
                <a:ea typeface="ＭＳ Ｐゴシック" panose="020B0600070205080204" pitchFamily="50" charset="-128"/>
              </a:rPr>
              <a:pPr>
                <a:spcBef>
                  <a:spcPct val="0"/>
                </a:spcBef>
              </a:pPr>
              <a:t>31</a:t>
            </a:fld>
            <a:endParaRPr lang="en-US" altLang="ja-JP">
              <a:ea typeface="ＭＳ Ｐゴシック" panose="020B0600070205080204" pitchFamily="50" charset="-128"/>
            </a:endParaRPr>
          </a:p>
        </p:txBody>
      </p:sp>
      <p:sp>
        <p:nvSpPr>
          <p:cNvPr id="61443" name="スライド イメージ プレースホルダ 1"/>
          <p:cNvSpPr>
            <a:spLocks noGrp="1" noRot="1" noChangeAspect="1" noChangeArrowheads="1" noTextEdit="1"/>
          </p:cNvSpPr>
          <p:nvPr>
            <p:ph type="sldImg"/>
          </p:nvPr>
        </p:nvSpPr>
        <p:spPr>
          <a:xfrm>
            <a:off x="4198938" y="534988"/>
            <a:ext cx="1838325" cy="2657475"/>
          </a:xfrm>
          <a:ln/>
        </p:spPr>
      </p:sp>
      <p:sp>
        <p:nvSpPr>
          <p:cNvPr id="61444" name="ノート プレースホルダ 2"/>
          <p:cNvSpPr>
            <a:spLocks noGrp="1" noChangeArrowheads="1"/>
          </p:cNvSpPr>
          <p:nvPr>
            <p:ph type="body" idx="1"/>
          </p:nvPr>
        </p:nvSpPr>
        <p:spPr>
          <a:xfrm>
            <a:off x="1366577" y="3372500"/>
            <a:ext cx="7501460" cy="3193691"/>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6048" tIns="48024" rIns="96048" bIns="48024"/>
          <a:lstStyle/>
          <a:p>
            <a:pPr eaLnBrk="1" hangingPunct="1"/>
            <a:endParaRPr lang="ja-JP" altLang="ja-JP"/>
          </a:p>
        </p:txBody>
      </p:sp>
      <p:sp>
        <p:nvSpPr>
          <p:cNvPr id="61445" name="スライド番号プレースホルダ 3"/>
          <p:cNvSpPr txBox="1">
            <a:spLocks noGrp="1"/>
          </p:cNvSpPr>
          <p:nvPr/>
        </p:nvSpPr>
        <p:spPr bwMode="auto">
          <a:xfrm>
            <a:off x="5799777" y="6744998"/>
            <a:ext cx="4434836" cy="354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048" tIns="48024" rIns="96048" bIns="48024" anchor="b"/>
          <a:lstStyle>
            <a:lvl1pPr defTabSz="954088">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54088">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54088">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54088">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54088">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lgn="r" eaLnBrk="1" hangingPunct="1">
              <a:spcBef>
                <a:spcPct val="0"/>
              </a:spcBef>
            </a:pPr>
            <a:fld id="{8E1FCB5D-37CA-4477-9419-65FF352E5E34}" type="slidenum">
              <a:rPr lang="en-US" altLang="ja-JP">
                <a:latin typeface="Times New Roman" panose="02020603050405020304" pitchFamily="18" charset="0"/>
                <a:ea typeface="ＭＳ Ｐゴシック" panose="020B0600070205080204" pitchFamily="50" charset="-128"/>
              </a:rPr>
              <a:pPr algn="r" eaLnBrk="1" hangingPunct="1">
                <a:spcBef>
                  <a:spcPct val="0"/>
                </a:spcBef>
              </a:pPr>
              <a:t>31</a:t>
            </a:fld>
            <a:endParaRPr lang="en-US" altLang="ja-JP">
              <a:latin typeface="Times New Roman" panose="02020603050405020304" pitchFamily="18" charset="0"/>
              <a:ea typeface="ＭＳ Ｐゴシック" panose="020B0600070205080204" pitchFamily="50" charset="-128"/>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2976">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664" indent="-284250" defTabSz="952976">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1929"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8700"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114"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30316"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3518"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6720"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9922"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CB0E02E3-BDF2-441A-8A2C-E2FDDB62D295}" type="slidenum">
              <a:rPr lang="en-US" altLang="ja-JP">
                <a:ea typeface="ＭＳ Ｐゴシック" panose="020B0600070205080204" pitchFamily="50" charset="-128"/>
              </a:rPr>
              <a:pPr>
                <a:spcBef>
                  <a:spcPct val="0"/>
                </a:spcBef>
              </a:pPr>
              <a:t>32</a:t>
            </a:fld>
            <a:endParaRPr lang="en-US" altLang="ja-JP">
              <a:ea typeface="ＭＳ Ｐゴシック" panose="020B0600070205080204" pitchFamily="50" charset="-128"/>
            </a:endParaRPr>
          </a:p>
        </p:txBody>
      </p:sp>
      <p:sp>
        <p:nvSpPr>
          <p:cNvPr id="63491" name="Rectangle 7"/>
          <p:cNvSpPr txBox="1">
            <a:spLocks noGrp="1" noChangeArrowheads="1"/>
          </p:cNvSpPr>
          <p:nvPr/>
        </p:nvSpPr>
        <p:spPr bwMode="auto">
          <a:xfrm>
            <a:off x="5799777" y="6744998"/>
            <a:ext cx="4434836" cy="354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048" tIns="48024" rIns="96048" bIns="48024" anchor="b"/>
          <a:lstStyle>
            <a:lvl1pPr defTabSz="954088">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54088">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54088">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54088">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54088">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lgn="r" eaLnBrk="1" hangingPunct="1">
              <a:spcBef>
                <a:spcPct val="0"/>
              </a:spcBef>
            </a:pPr>
            <a:fld id="{3DFB46E8-D439-4E19-87AA-52E369FCD5C5}" type="slidenum">
              <a:rPr lang="en-US" altLang="ja-JP">
                <a:latin typeface="Times New Roman" panose="02020603050405020304" pitchFamily="18" charset="0"/>
                <a:ea typeface="ＭＳ Ｐゴシック" panose="020B0600070205080204" pitchFamily="50" charset="-128"/>
              </a:rPr>
              <a:pPr algn="r" eaLnBrk="1" hangingPunct="1">
                <a:spcBef>
                  <a:spcPct val="0"/>
                </a:spcBef>
              </a:pPr>
              <a:t>32</a:t>
            </a:fld>
            <a:endParaRPr lang="en-US" altLang="ja-JP">
              <a:latin typeface="Times New Roman" panose="02020603050405020304" pitchFamily="18" charset="0"/>
              <a:ea typeface="ＭＳ Ｐゴシック" panose="020B0600070205080204" pitchFamily="50" charset="-128"/>
            </a:endParaRPr>
          </a:p>
        </p:txBody>
      </p:sp>
      <p:sp>
        <p:nvSpPr>
          <p:cNvPr id="63492" name="Rectangle 2"/>
          <p:cNvSpPr>
            <a:spLocks noGrp="1" noRot="1" noChangeAspect="1" noChangeArrowheads="1" noTextEdit="1"/>
          </p:cNvSpPr>
          <p:nvPr>
            <p:ph type="sldImg"/>
          </p:nvPr>
        </p:nvSpPr>
        <p:spPr>
          <a:xfrm>
            <a:off x="4198938" y="534988"/>
            <a:ext cx="1838325" cy="2657475"/>
          </a:xfrm>
          <a:ln cap="flat"/>
        </p:spPr>
      </p:sp>
      <p:sp>
        <p:nvSpPr>
          <p:cNvPr id="63493" name="Rectangle 3"/>
          <p:cNvSpPr>
            <a:spLocks noGrp="1" noChangeArrowheads="1"/>
          </p:cNvSpPr>
          <p:nvPr>
            <p:ph type="body" idx="1"/>
          </p:nvPr>
        </p:nvSpPr>
        <p:spPr>
          <a:xfrm>
            <a:off x="1366577" y="3372500"/>
            <a:ext cx="7501460" cy="3193691"/>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6048" tIns="48024" rIns="96048" bIns="48024"/>
          <a:lstStyle/>
          <a:p>
            <a:pPr eaLnBrk="1" hangingPunct="1"/>
            <a:endParaRPr lang="ja-JP" altLang="ja-JP"/>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2976">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664" indent="-284250" defTabSz="952976">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1929"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8700"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114"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30316"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3518"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6720"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9922"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EF7F81B4-9A26-4CEC-97CD-6F964C1FDAEB}" type="slidenum">
              <a:rPr lang="en-US" altLang="ja-JP">
                <a:ea typeface="ＭＳ Ｐゴシック" panose="020B0600070205080204" pitchFamily="50" charset="-128"/>
              </a:rPr>
              <a:pPr>
                <a:spcBef>
                  <a:spcPct val="0"/>
                </a:spcBef>
              </a:pPr>
              <a:t>33</a:t>
            </a:fld>
            <a:endParaRPr lang="en-US" altLang="ja-JP">
              <a:ea typeface="ＭＳ Ｐゴシック" panose="020B0600070205080204" pitchFamily="50" charset="-128"/>
            </a:endParaRPr>
          </a:p>
        </p:txBody>
      </p:sp>
      <p:sp>
        <p:nvSpPr>
          <p:cNvPr id="65539" name="Rectangle 7"/>
          <p:cNvSpPr txBox="1">
            <a:spLocks noGrp="1" noChangeArrowheads="1"/>
          </p:cNvSpPr>
          <p:nvPr/>
        </p:nvSpPr>
        <p:spPr bwMode="auto">
          <a:xfrm>
            <a:off x="5799777" y="6744998"/>
            <a:ext cx="4434836" cy="354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048" tIns="48024" rIns="96048" bIns="48024" anchor="b"/>
          <a:lstStyle>
            <a:lvl1pPr defTabSz="954088">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54088">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54088">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54088">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54088">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lgn="r" eaLnBrk="1" hangingPunct="1">
              <a:spcBef>
                <a:spcPct val="0"/>
              </a:spcBef>
            </a:pPr>
            <a:fld id="{16ADF726-097E-4181-9E32-FCFF441EDE4B}" type="slidenum">
              <a:rPr lang="en-US" altLang="ja-JP">
                <a:latin typeface="Times New Roman" panose="02020603050405020304" pitchFamily="18" charset="0"/>
                <a:ea typeface="ＭＳ Ｐゴシック" panose="020B0600070205080204" pitchFamily="50" charset="-128"/>
              </a:rPr>
              <a:pPr algn="r" eaLnBrk="1" hangingPunct="1">
                <a:spcBef>
                  <a:spcPct val="0"/>
                </a:spcBef>
              </a:pPr>
              <a:t>33</a:t>
            </a:fld>
            <a:endParaRPr lang="en-US" altLang="ja-JP">
              <a:latin typeface="Times New Roman" panose="02020603050405020304" pitchFamily="18" charset="0"/>
              <a:ea typeface="ＭＳ Ｐゴシック" panose="020B0600070205080204" pitchFamily="50" charset="-128"/>
            </a:endParaRPr>
          </a:p>
        </p:txBody>
      </p:sp>
      <p:sp>
        <p:nvSpPr>
          <p:cNvPr id="65540" name="Rectangle 2"/>
          <p:cNvSpPr>
            <a:spLocks noGrp="1" noRot="1" noChangeAspect="1" noChangeArrowheads="1" noTextEdit="1"/>
          </p:cNvSpPr>
          <p:nvPr>
            <p:ph type="sldImg"/>
          </p:nvPr>
        </p:nvSpPr>
        <p:spPr>
          <a:xfrm>
            <a:off x="4198938" y="534988"/>
            <a:ext cx="1838325" cy="2657475"/>
          </a:xfrm>
          <a:ln cap="flat"/>
        </p:spPr>
      </p:sp>
      <p:sp>
        <p:nvSpPr>
          <p:cNvPr id="65541" name="Rectangle 3"/>
          <p:cNvSpPr>
            <a:spLocks noGrp="1" noChangeArrowheads="1"/>
          </p:cNvSpPr>
          <p:nvPr>
            <p:ph type="body" idx="1"/>
          </p:nvPr>
        </p:nvSpPr>
        <p:spPr>
          <a:xfrm>
            <a:off x="1366577" y="3372500"/>
            <a:ext cx="7501460" cy="3193691"/>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6048" tIns="48024" rIns="96048" bIns="48024"/>
          <a:lstStyle/>
          <a:p>
            <a:pPr eaLnBrk="1" hangingPunct="1"/>
            <a:endParaRPr lang="ja-JP" altLang="ja-JP"/>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2976">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664" indent="-284250" defTabSz="952976">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1929"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8700"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114"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30316"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3518"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6720"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9922"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65AE1896-764B-417A-8A63-AD7CBEA2BB4C}" type="slidenum">
              <a:rPr lang="en-US" altLang="ja-JP">
                <a:ea typeface="ＭＳ Ｐゴシック" panose="020B0600070205080204" pitchFamily="50" charset="-128"/>
              </a:rPr>
              <a:pPr>
                <a:spcBef>
                  <a:spcPct val="0"/>
                </a:spcBef>
              </a:pPr>
              <a:t>34</a:t>
            </a:fld>
            <a:endParaRPr lang="en-US" altLang="ja-JP">
              <a:ea typeface="ＭＳ Ｐゴシック" panose="020B0600070205080204" pitchFamily="50" charset="-128"/>
            </a:endParaRPr>
          </a:p>
        </p:txBody>
      </p:sp>
      <p:sp>
        <p:nvSpPr>
          <p:cNvPr id="67587" name="Rectangle 7"/>
          <p:cNvSpPr txBox="1">
            <a:spLocks noGrp="1" noChangeArrowheads="1"/>
          </p:cNvSpPr>
          <p:nvPr/>
        </p:nvSpPr>
        <p:spPr bwMode="auto">
          <a:xfrm>
            <a:off x="5799777" y="6744998"/>
            <a:ext cx="4434836" cy="354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048" tIns="48024" rIns="96048" bIns="48024" anchor="b"/>
          <a:lstStyle>
            <a:lvl1pPr defTabSz="954088">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54088">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54088">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54088">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54088">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lgn="r" eaLnBrk="1" hangingPunct="1">
              <a:spcBef>
                <a:spcPct val="0"/>
              </a:spcBef>
            </a:pPr>
            <a:fld id="{520D625E-96C6-40BE-A1A5-ADFD1F94A348}" type="slidenum">
              <a:rPr lang="en-US" altLang="ja-JP">
                <a:latin typeface="Times New Roman" panose="02020603050405020304" pitchFamily="18" charset="0"/>
                <a:ea typeface="ＭＳ Ｐゴシック" panose="020B0600070205080204" pitchFamily="50" charset="-128"/>
              </a:rPr>
              <a:pPr algn="r" eaLnBrk="1" hangingPunct="1">
                <a:spcBef>
                  <a:spcPct val="0"/>
                </a:spcBef>
              </a:pPr>
              <a:t>34</a:t>
            </a:fld>
            <a:endParaRPr lang="en-US" altLang="ja-JP">
              <a:latin typeface="Times New Roman" panose="02020603050405020304" pitchFamily="18" charset="0"/>
              <a:ea typeface="ＭＳ Ｐゴシック" panose="020B0600070205080204" pitchFamily="50" charset="-128"/>
            </a:endParaRPr>
          </a:p>
        </p:txBody>
      </p:sp>
      <p:sp>
        <p:nvSpPr>
          <p:cNvPr id="67588" name="Rectangle 2"/>
          <p:cNvSpPr>
            <a:spLocks noGrp="1" noRot="1" noChangeAspect="1" noChangeArrowheads="1" noTextEdit="1"/>
          </p:cNvSpPr>
          <p:nvPr>
            <p:ph type="sldImg"/>
          </p:nvPr>
        </p:nvSpPr>
        <p:spPr>
          <a:xfrm>
            <a:off x="4198938" y="534988"/>
            <a:ext cx="1838325" cy="2657475"/>
          </a:xfrm>
          <a:ln cap="flat"/>
        </p:spPr>
      </p:sp>
      <p:sp>
        <p:nvSpPr>
          <p:cNvPr id="67589" name="Rectangle 3"/>
          <p:cNvSpPr>
            <a:spLocks noGrp="1" noChangeArrowheads="1"/>
          </p:cNvSpPr>
          <p:nvPr>
            <p:ph type="body" idx="1"/>
          </p:nvPr>
        </p:nvSpPr>
        <p:spPr>
          <a:xfrm>
            <a:off x="1366577" y="3372500"/>
            <a:ext cx="7501460" cy="3193691"/>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6048" tIns="48024" rIns="96048" bIns="48024"/>
          <a:lstStyle/>
          <a:p>
            <a:pPr eaLnBrk="1" hangingPunct="1"/>
            <a:endParaRPr lang="ja-JP" altLang="ja-JP"/>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2976">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664" indent="-284250" defTabSz="952976">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1929"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8700"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114"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30316"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3518"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6720"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9922"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6A324230-ABC7-4E5A-A613-0DD1D6DD2E1E}" type="slidenum">
              <a:rPr lang="en-US" altLang="ja-JP">
                <a:ea typeface="ＭＳ Ｐゴシック" panose="020B0600070205080204" pitchFamily="50" charset="-128"/>
              </a:rPr>
              <a:pPr>
                <a:spcBef>
                  <a:spcPct val="0"/>
                </a:spcBef>
              </a:pPr>
              <a:t>35</a:t>
            </a:fld>
            <a:endParaRPr lang="en-US" altLang="ja-JP">
              <a:ea typeface="ＭＳ Ｐゴシック" panose="020B0600070205080204" pitchFamily="50" charset="-128"/>
            </a:endParaRPr>
          </a:p>
        </p:txBody>
      </p:sp>
      <p:sp>
        <p:nvSpPr>
          <p:cNvPr id="69635" name="Rectangle 7"/>
          <p:cNvSpPr txBox="1">
            <a:spLocks noGrp="1" noChangeArrowheads="1"/>
          </p:cNvSpPr>
          <p:nvPr/>
        </p:nvSpPr>
        <p:spPr bwMode="auto">
          <a:xfrm>
            <a:off x="5799777" y="6744998"/>
            <a:ext cx="4434836" cy="354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048" tIns="48024" rIns="96048" bIns="48024" anchor="b"/>
          <a:lstStyle>
            <a:lvl1pPr defTabSz="954088">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54088">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54088">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54088">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54088">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lgn="r" eaLnBrk="1" hangingPunct="1">
              <a:spcBef>
                <a:spcPct val="0"/>
              </a:spcBef>
            </a:pPr>
            <a:fld id="{545A19AD-C015-4A3B-9732-C2222431C2D8}" type="slidenum">
              <a:rPr lang="en-US" altLang="ja-JP">
                <a:latin typeface="Times New Roman" panose="02020603050405020304" pitchFamily="18" charset="0"/>
                <a:ea typeface="ＭＳ Ｐゴシック" panose="020B0600070205080204" pitchFamily="50" charset="-128"/>
              </a:rPr>
              <a:pPr algn="r" eaLnBrk="1" hangingPunct="1">
                <a:spcBef>
                  <a:spcPct val="0"/>
                </a:spcBef>
              </a:pPr>
              <a:t>35</a:t>
            </a:fld>
            <a:endParaRPr lang="en-US" altLang="ja-JP">
              <a:latin typeface="Times New Roman" panose="02020603050405020304" pitchFamily="18" charset="0"/>
              <a:ea typeface="ＭＳ Ｐゴシック" panose="020B0600070205080204" pitchFamily="50" charset="-128"/>
            </a:endParaRPr>
          </a:p>
        </p:txBody>
      </p:sp>
      <p:sp>
        <p:nvSpPr>
          <p:cNvPr id="69636" name="Rectangle 2"/>
          <p:cNvSpPr>
            <a:spLocks noGrp="1" noRot="1" noChangeAspect="1" noChangeArrowheads="1" noTextEdit="1"/>
          </p:cNvSpPr>
          <p:nvPr>
            <p:ph type="sldImg"/>
          </p:nvPr>
        </p:nvSpPr>
        <p:spPr>
          <a:xfrm>
            <a:off x="4198938" y="534988"/>
            <a:ext cx="1838325" cy="2657475"/>
          </a:xfrm>
          <a:ln cap="flat"/>
        </p:spPr>
      </p:sp>
      <p:sp>
        <p:nvSpPr>
          <p:cNvPr id="69637" name="Rectangle 3"/>
          <p:cNvSpPr>
            <a:spLocks noGrp="1" noChangeArrowheads="1"/>
          </p:cNvSpPr>
          <p:nvPr>
            <p:ph type="body" idx="1"/>
          </p:nvPr>
        </p:nvSpPr>
        <p:spPr>
          <a:xfrm>
            <a:off x="1366577" y="3372500"/>
            <a:ext cx="7501460" cy="3193691"/>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6048" tIns="48024" rIns="96048" bIns="48024"/>
          <a:lstStyle/>
          <a:p>
            <a:pPr eaLnBrk="1" hangingPunct="1"/>
            <a:endParaRPr lang="ja-JP" altLang="ja-JP"/>
          </a:p>
        </p:txBody>
      </p:sp>
    </p:spTree>
    <p:extLst>
      <p:ext uri="{BB962C8B-B14F-4D97-AF65-F5344CB8AC3E}">
        <p14:creationId xmlns:p14="http://schemas.microsoft.com/office/powerpoint/2010/main" val="34348223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1334">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1022" indent="-282607" defTabSz="951334">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0285"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7057"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3828"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27030"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0232"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3434"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6636"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9D65474E-5024-498E-A104-8907A7094226}" type="slidenum">
              <a:rPr lang="en-US" altLang="ja-JP">
                <a:ea typeface="ＭＳ Ｐゴシック" panose="020B0600070205080204" pitchFamily="50" charset="-128"/>
              </a:rPr>
              <a:pPr>
                <a:spcBef>
                  <a:spcPct val="0"/>
                </a:spcBef>
              </a:pPr>
              <a:t>3</a:t>
            </a:fld>
            <a:endParaRPr lang="en-US" altLang="ja-JP">
              <a:ea typeface="ＭＳ Ｐゴシック" panose="020B0600070205080204" pitchFamily="50" charset="-128"/>
            </a:endParaRPr>
          </a:p>
        </p:txBody>
      </p:sp>
      <p:sp>
        <p:nvSpPr>
          <p:cNvPr id="10243" name="Rectangle 2"/>
          <p:cNvSpPr>
            <a:spLocks noGrp="1" noRot="1" noChangeAspect="1" noChangeArrowheads="1" noTextEdit="1"/>
          </p:cNvSpPr>
          <p:nvPr>
            <p:ph type="sldImg"/>
          </p:nvPr>
        </p:nvSpPr>
        <p:spPr>
          <a:ln/>
        </p:spPr>
      </p:sp>
      <p:sp>
        <p:nvSpPr>
          <p:cNvPr id="10244" name="Rectangle 3"/>
          <p:cNvSpPr>
            <a:spLocks noGrp="1" noChangeArrowheads="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ja-JP" altLang="ja-JP"/>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2976">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664" indent="-284250" defTabSz="952976">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1929"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8700"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114" indent="-228386" defTabSz="952976">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30316"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3518"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6720"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9922" indent="-228386" defTabSz="952976"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59E934CE-1623-4DA0-A4BB-F411FF5D2A72}" type="slidenum">
              <a:rPr lang="en-US" altLang="ja-JP">
                <a:ea typeface="ＭＳ Ｐゴシック" panose="020B0600070205080204" pitchFamily="50" charset="-128"/>
              </a:rPr>
              <a:pPr>
                <a:spcBef>
                  <a:spcPct val="0"/>
                </a:spcBef>
              </a:pPr>
              <a:t>36</a:t>
            </a:fld>
            <a:endParaRPr lang="en-US" altLang="ja-JP">
              <a:ea typeface="ＭＳ Ｐゴシック" panose="020B0600070205080204" pitchFamily="50" charset="-128"/>
            </a:endParaRPr>
          </a:p>
        </p:txBody>
      </p:sp>
      <p:sp>
        <p:nvSpPr>
          <p:cNvPr id="71683" name="Rectangle 7"/>
          <p:cNvSpPr txBox="1">
            <a:spLocks noGrp="1" noChangeArrowheads="1"/>
          </p:cNvSpPr>
          <p:nvPr/>
        </p:nvSpPr>
        <p:spPr bwMode="auto">
          <a:xfrm>
            <a:off x="5799777" y="6744998"/>
            <a:ext cx="4434836" cy="354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048" tIns="48024" rIns="96048" bIns="48024" anchor="b"/>
          <a:lstStyle>
            <a:lvl1pPr defTabSz="954088">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950" indent="-285750" defTabSz="954088">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3000" indent="-228600" defTabSz="954088">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600200" indent="-228600" defTabSz="954088">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7400" indent="-228600" defTabSz="954088">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46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18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90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6200" indent="-228600" defTabSz="954088"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lgn="r" eaLnBrk="1" hangingPunct="1">
              <a:spcBef>
                <a:spcPct val="0"/>
              </a:spcBef>
            </a:pPr>
            <a:fld id="{E8D5E046-6FA6-4A37-B664-6CB26A697A51}" type="slidenum">
              <a:rPr lang="en-US" altLang="ja-JP">
                <a:latin typeface="Times New Roman" panose="02020603050405020304" pitchFamily="18" charset="0"/>
                <a:ea typeface="ＭＳ Ｐゴシック" panose="020B0600070205080204" pitchFamily="50" charset="-128"/>
              </a:rPr>
              <a:pPr algn="r" eaLnBrk="1" hangingPunct="1">
                <a:spcBef>
                  <a:spcPct val="0"/>
                </a:spcBef>
              </a:pPr>
              <a:t>36</a:t>
            </a:fld>
            <a:endParaRPr lang="en-US" altLang="ja-JP">
              <a:latin typeface="Times New Roman" panose="02020603050405020304" pitchFamily="18" charset="0"/>
              <a:ea typeface="ＭＳ Ｐゴシック" panose="020B0600070205080204" pitchFamily="50" charset="-128"/>
            </a:endParaRPr>
          </a:p>
        </p:txBody>
      </p:sp>
      <p:sp>
        <p:nvSpPr>
          <p:cNvPr id="71684" name="Rectangle 2"/>
          <p:cNvSpPr>
            <a:spLocks noGrp="1" noRot="1" noChangeAspect="1" noChangeArrowheads="1" noTextEdit="1"/>
          </p:cNvSpPr>
          <p:nvPr>
            <p:ph type="sldImg"/>
          </p:nvPr>
        </p:nvSpPr>
        <p:spPr>
          <a:xfrm>
            <a:off x="4198938" y="534988"/>
            <a:ext cx="1838325" cy="2657475"/>
          </a:xfrm>
          <a:ln cap="flat"/>
        </p:spPr>
      </p:sp>
      <p:sp>
        <p:nvSpPr>
          <p:cNvPr id="71685" name="Rectangle 3"/>
          <p:cNvSpPr>
            <a:spLocks noGrp="1" noChangeArrowheads="1"/>
          </p:cNvSpPr>
          <p:nvPr>
            <p:ph type="body" idx="1"/>
          </p:nvPr>
        </p:nvSpPr>
        <p:spPr>
          <a:xfrm>
            <a:off x="1366577" y="3372500"/>
            <a:ext cx="7501460" cy="3193691"/>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6048" tIns="48024" rIns="96048" bIns="48024"/>
          <a:lstStyle/>
          <a:p>
            <a:pPr eaLnBrk="1" hangingPunct="1"/>
            <a:endParaRPr lang="ja-JP" altLang="ja-JP"/>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1334">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1022" indent="-282607" defTabSz="951334">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0285"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7057"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3828"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27030"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0232"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3434"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6636"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8D30D5D0-BA63-4F5E-837E-58AF937F5F61}" type="slidenum">
              <a:rPr lang="en-US" altLang="ja-JP">
                <a:ea typeface="ＭＳ Ｐゴシック" panose="020B0600070205080204" pitchFamily="50" charset="-128"/>
              </a:rPr>
              <a:pPr>
                <a:spcBef>
                  <a:spcPct val="0"/>
                </a:spcBef>
              </a:pPr>
              <a:t>4</a:t>
            </a:fld>
            <a:endParaRPr lang="en-US" altLang="ja-JP">
              <a:ea typeface="ＭＳ Ｐゴシック" panose="020B0600070205080204" pitchFamily="50" charset="-128"/>
            </a:endParaRPr>
          </a:p>
        </p:txBody>
      </p:sp>
      <p:sp>
        <p:nvSpPr>
          <p:cNvPr id="12291" name="Rectangle 2"/>
          <p:cNvSpPr>
            <a:spLocks noGrp="1" noRot="1" noChangeAspect="1" noChangeArrowheads="1" noTextEdit="1"/>
          </p:cNvSpPr>
          <p:nvPr>
            <p:ph type="sldImg"/>
          </p:nvPr>
        </p:nvSpPr>
        <p:spPr>
          <a:ln/>
        </p:spPr>
      </p:sp>
      <p:sp>
        <p:nvSpPr>
          <p:cNvPr id="12292" name="Rectangle 3"/>
          <p:cNvSpPr>
            <a:spLocks noGrp="1" noChangeArrowheads="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ja-JP" altLang="ja-JP"/>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1334">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1022" indent="-282607" defTabSz="951334">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0285"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7057"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3828"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27030"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0232"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3434"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6636"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1287A942-4119-4F04-BE67-2D8CB9D25986}" type="slidenum">
              <a:rPr lang="en-US" altLang="ja-JP">
                <a:ea typeface="ＭＳ Ｐゴシック" panose="020B0600070205080204" pitchFamily="50" charset="-128"/>
              </a:rPr>
              <a:pPr>
                <a:spcBef>
                  <a:spcPct val="0"/>
                </a:spcBef>
              </a:pPr>
              <a:t>5</a:t>
            </a:fld>
            <a:endParaRPr lang="en-US" altLang="ja-JP">
              <a:ea typeface="ＭＳ Ｐゴシック" panose="020B0600070205080204" pitchFamily="50" charset="-128"/>
            </a:endParaRPr>
          </a:p>
        </p:txBody>
      </p:sp>
      <p:sp>
        <p:nvSpPr>
          <p:cNvPr id="14339" name="Rectangle 2"/>
          <p:cNvSpPr>
            <a:spLocks noGrp="1" noRot="1" noChangeAspect="1" noChangeArrowheads="1" noTextEdit="1"/>
          </p:cNvSpPr>
          <p:nvPr>
            <p:ph type="sldImg"/>
          </p:nvPr>
        </p:nvSpPr>
        <p:spPr>
          <a:xfrm>
            <a:off x="4203700" y="533400"/>
            <a:ext cx="1839913" cy="2660650"/>
          </a:xfrm>
          <a:ln/>
        </p:spPr>
      </p:sp>
      <p:sp>
        <p:nvSpPr>
          <p:cNvPr id="14340" name="Rectangle 3"/>
          <p:cNvSpPr>
            <a:spLocks noGrp="1" noChangeArrowheads="1"/>
          </p:cNvSpPr>
          <p:nvPr>
            <p:ph type="body" idx="1"/>
          </p:nvPr>
        </p:nvSpPr>
        <p:spPr>
          <a:xfrm>
            <a:off x="1363308" y="3372500"/>
            <a:ext cx="7507998" cy="3193691"/>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ja-JP" altLang="ja-JP"/>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1334">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1022" indent="-282607" defTabSz="951334">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0285"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7057"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3828"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27030"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0232"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3434"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6636"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5DFDE61A-D3A2-4D6A-9E78-6ABA55569A89}" type="slidenum">
              <a:rPr lang="en-US" altLang="ja-JP">
                <a:ea typeface="ＭＳ Ｐゴシック" panose="020B0600070205080204" pitchFamily="50" charset="-128"/>
              </a:rPr>
              <a:pPr>
                <a:spcBef>
                  <a:spcPct val="0"/>
                </a:spcBef>
              </a:pPr>
              <a:t>6</a:t>
            </a:fld>
            <a:endParaRPr lang="en-US" altLang="ja-JP">
              <a:ea typeface="ＭＳ Ｐゴシック" panose="020B0600070205080204" pitchFamily="50" charset="-128"/>
            </a:endParaRPr>
          </a:p>
        </p:txBody>
      </p:sp>
      <p:sp>
        <p:nvSpPr>
          <p:cNvPr id="16387" name="Rectangle 2"/>
          <p:cNvSpPr>
            <a:spLocks noGrp="1" noRot="1" noChangeAspect="1" noChangeArrowheads="1" noTextEdit="1"/>
          </p:cNvSpPr>
          <p:nvPr>
            <p:ph type="sldImg"/>
          </p:nvPr>
        </p:nvSpPr>
        <p:spPr>
          <a:xfrm>
            <a:off x="4203700" y="533400"/>
            <a:ext cx="1839913" cy="2660650"/>
          </a:xfrm>
          <a:ln/>
        </p:spPr>
      </p:sp>
      <p:sp>
        <p:nvSpPr>
          <p:cNvPr id="16388" name="Rectangle 3"/>
          <p:cNvSpPr>
            <a:spLocks noGrp="1" noChangeArrowheads="1"/>
          </p:cNvSpPr>
          <p:nvPr>
            <p:ph type="body" idx="1"/>
          </p:nvPr>
        </p:nvSpPr>
        <p:spPr>
          <a:xfrm>
            <a:off x="1363308" y="3372500"/>
            <a:ext cx="7507998" cy="3193691"/>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ja-JP" altLang="ja-JP"/>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1334">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1022" indent="-282607" defTabSz="951334">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0285"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7057"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3828"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27030"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0232"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3434"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6636"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106A09E1-7D04-4205-8FA5-0B9A0BEF2C1D}" type="slidenum">
              <a:rPr lang="en-US" altLang="ja-JP">
                <a:ea typeface="ＭＳ Ｐゴシック" panose="020B0600070205080204" pitchFamily="50" charset="-128"/>
              </a:rPr>
              <a:pPr>
                <a:spcBef>
                  <a:spcPct val="0"/>
                </a:spcBef>
              </a:pPr>
              <a:t>7</a:t>
            </a:fld>
            <a:endParaRPr lang="en-US" altLang="ja-JP">
              <a:ea typeface="ＭＳ Ｐゴシック" panose="020B0600070205080204" pitchFamily="50" charset="-128"/>
            </a:endParaRPr>
          </a:p>
        </p:txBody>
      </p:sp>
      <p:sp>
        <p:nvSpPr>
          <p:cNvPr id="18435" name="Rectangle 2"/>
          <p:cNvSpPr>
            <a:spLocks noGrp="1" noRot="1" noChangeAspect="1" noChangeArrowheads="1" noTextEdit="1"/>
          </p:cNvSpPr>
          <p:nvPr>
            <p:ph type="sldImg"/>
          </p:nvPr>
        </p:nvSpPr>
        <p:spPr>
          <a:xfrm>
            <a:off x="4203700" y="533400"/>
            <a:ext cx="1839913" cy="2660650"/>
          </a:xfrm>
          <a:ln/>
        </p:spPr>
      </p:sp>
      <p:sp>
        <p:nvSpPr>
          <p:cNvPr id="18436" name="Rectangle 3"/>
          <p:cNvSpPr>
            <a:spLocks noGrp="1" noChangeArrowheads="1"/>
          </p:cNvSpPr>
          <p:nvPr>
            <p:ph type="body" idx="1"/>
          </p:nvPr>
        </p:nvSpPr>
        <p:spPr>
          <a:xfrm>
            <a:off x="1363308" y="3372500"/>
            <a:ext cx="7507998" cy="3193691"/>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ja-JP" altLang="ja-JP"/>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1334">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1022" indent="-282607" defTabSz="951334">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0285"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7057"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3828"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27030"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0232"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3434"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6636"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6D55D038-68A7-4426-97C7-0DF4BE7A2BE4}" type="slidenum">
              <a:rPr lang="en-US" altLang="ja-JP">
                <a:ea typeface="ＭＳ Ｐゴシック" panose="020B0600070205080204" pitchFamily="50" charset="-128"/>
              </a:rPr>
              <a:pPr>
                <a:spcBef>
                  <a:spcPct val="0"/>
                </a:spcBef>
              </a:pPr>
              <a:t>8</a:t>
            </a:fld>
            <a:endParaRPr lang="en-US" altLang="ja-JP">
              <a:ea typeface="ＭＳ Ｐゴシック" panose="020B0600070205080204" pitchFamily="50" charset="-128"/>
            </a:endParaRPr>
          </a:p>
        </p:txBody>
      </p:sp>
      <p:sp>
        <p:nvSpPr>
          <p:cNvPr id="20483" name="Rectangle 2"/>
          <p:cNvSpPr>
            <a:spLocks noGrp="1" noRot="1" noChangeAspect="1" noChangeArrowheads="1" noTextEdit="1"/>
          </p:cNvSpPr>
          <p:nvPr>
            <p:ph type="sldImg"/>
          </p:nvPr>
        </p:nvSpPr>
        <p:spPr>
          <a:xfrm>
            <a:off x="4203700" y="533400"/>
            <a:ext cx="1839913" cy="2660650"/>
          </a:xfrm>
          <a:ln/>
        </p:spPr>
      </p:sp>
      <p:sp>
        <p:nvSpPr>
          <p:cNvPr id="20484" name="Rectangle 3"/>
          <p:cNvSpPr>
            <a:spLocks noGrp="1" noChangeArrowheads="1"/>
          </p:cNvSpPr>
          <p:nvPr>
            <p:ph type="body" idx="1"/>
          </p:nvPr>
        </p:nvSpPr>
        <p:spPr>
          <a:xfrm>
            <a:off x="1363308" y="3372500"/>
            <a:ext cx="7507998" cy="3193691"/>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ja-JP" altLang="ja-JP"/>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51334">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1022" indent="-282607" defTabSz="951334">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0285"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7057"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3828" indent="-226743" defTabSz="951334">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27030"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3000232"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73434"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946636" indent="-226743" defTabSz="951334"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8B932463-1443-4F2C-8A81-7A1C264ABC25}" type="slidenum">
              <a:rPr lang="en-US" altLang="ja-JP">
                <a:solidFill>
                  <a:srgbClr val="000000"/>
                </a:solidFill>
                <a:ea typeface="ＭＳ Ｐゴシック" panose="020B0600070205080204" pitchFamily="50" charset="-128"/>
              </a:rPr>
              <a:pPr>
                <a:spcBef>
                  <a:spcPct val="0"/>
                </a:spcBef>
              </a:pPr>
              <a:t>9</a:t>
            </a:fld>
            <a:endParaRPr lang="en-US" altLang="ja-JP">
              <a:solidFill>
                <a:srgbClr val="000000"/>
              </a:solidFill>
              <a:ea typeface="ＭＳ Ｐゴシック" panose="020B0600070205080204" pitchFamily="50" charset="-128"/>
            </a:endParaRPr>
          </a:p>
        </p:txBody>
      </p:sp>
      <p:sp>
        <p:nvSpPr>
          <p:cNvPr id="22531" name="Rectangle 2"/>
          <p:cNvSpPr>
            <a:spLocks noGrp="1" noRot="1" noChangeAspect="1" noChangeArrowheads="1" noTextEdit="1"/>
          </p:cNvSpPr>
          <p:nvPr>
            <p:ph type="sldImg"/>
          </p:nvPr>
        </p:nvSpPr>
        <p:spPr>
          <a:xfrm>
            <a:off x="4203700" y="533400"/>
            <a:ext cx="1839913" cy="2660650"/>
          </a:xfrm>
          <a:ln/>
        </p:spPr>
      </p:sp>
      <p:sp>
        <p:nvSpPr>
          <p:cNvPr id="22532" name="Rectangle 3"/>
          <p:cNvSpPr>
            <a:spLocks noGrp="1" noChangeArrowheads="1"/>
          </p:cNvSpPr>
          <p:nvPr>
            <p:ph type="body" idx="1"/>
          </p:nvPr>
        </p:nvSpPr>
        <p:spPr>
          <a:xfrm>
            <a:off x="1363308" y="3372500"/>
            <a:ext cx="7507998" cy="3193691"/>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ja-JP" altLang="ja-JP"/>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514350" y="3076708"/>
            <a:ext cx="5829300" cy="2123942"/>
          </a:xfrm>
        </p:spPr>
        <p:txBody>
          <a:bodyPr/>
          <a:lstStyle/>
          <a:p>
            <a:r>
              <a:rPr lang="ja-JP" altLang="en-US"/>
              <a:t>マスター タイトルの書式設定</a:t>
            </a:r>
          </a:p>
        </p:txBody>
      </p:sp>
      <p:sp>
        <p:nvSpPr>
          <p:cNvPr id="3" name="サブタイトル 2"/>
          <p:cNvSpPr>
            <a:spLocks noGrp="1"/>
          </p:cNvSpPr>
          <p:nvPr>
            <p:ph type="subTitle" idx="1"/>
          </p:nvPr>
        </p:nvSpPr>
        <p:spPr>
          <a:xfrm>
            <a:off x="1028700" y="5613400"/>
            <a:ext cx="4800600" cy="2531533"/>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マスター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C7EA7020-1EC7-4141-B280-B0F9E894FDCB}" type="slidenum">
              <a:rPr lang="en-US" altLang="ja-JP"/>
              <a:pPr>
                <a:defRPr/>
              </a:pPr>
              <a:t>‹#›</a:t>
            </a:fld>
            <a:endParaRPr lang="en-US" altLang="ja-JP"/>
          </a:p>
        </p:txBody>
      </p:sp>
    </p:spTree>
    <p:extLst>
      <p:ext uri="{BB962C8B-B14F-4D97-AF65-F5344CB8AC3E}">
        <p14:creationId xmlns:p14="http://schemas.microsoft.com/office/powerpoint/2010/main" val="39085779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46B61EDA-6913-4BFE-B026-FEE563DF527B}" type="slidenum">
              <a:rPr lang="en-US" altLang="ja-JP"/>
              <a:pPr>
                <a:defRPr/>
              </a:pPr>
              <a:t>‹#›</a:t>
            </a:fld>
            <a:endParaRPr lang="en-US" altLang="ja-JP"/>
          </a:p>
        </p:txBody>
      </p:sp>
    </p:spTree>
    <p:extLst>
      <p:ext uri="{BB962C8B-B14F-4D97-AF65-F5344CB8AC3E}">
        <p14:creationId xmlns:p14="http://schemas.microsoft.com/office/powerpoint/2010/main" val="354321637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4972050" y="397273"/>
            <a:ext cx="1543050" cy="8451056"/>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342900" y="397273"/>
            <a:ext cx="4476750" cy="8451056"/>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F3B93B34-2807-4EBF-9EB4-41C830617CF5}" type="slidenum">
              <a:rPr lang="en-US" altLang="ja-JP"/>
              <a:pPr>
                <a:defRPr/>
              </a:pPr>
              <a:t>‹#›</a:t>
            </a:fld>
            <a:endParaRPr lang="en-US" altLang="ja-JP"/>
          </a:p>
        </p:txBody>
      </p:sp>
    </p:spTree>
    <p:extLst>
      <p:ext uri="{BB962C8B-B14F-4D97-AF65-F5344CB8AC3E}">
        <p14:creationId xmlns:p14="http://schemas.microsoft.com/office/powerpoint/2010/main" val="186824343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514350" y="3076708"/>
            <a:ext cx="5829300" cy="2123942"/>
          </a:xfrm>
        </p:spPr>
        <p:txBody>
          <a:bodyPr/>
          <a:lstStyle/>
          <a:p>
            <a:r>
              <a:rPr lang="ja-JP" altLang="en-US"/>
              <a:t>マスター タイトルの書式設定</a:t>
            </a:r>
          </a:p>
        </p:txBody>
      </p:sp>
      <p:sp>
        <p:nvSpPr>
          <p:cNvPr id="3" name="サブタイトル 2"/>
          <p:cNvSpPr>
            <a:spLocks noGrp="1"/>
          </p:cNvSpPr>
          <p:nvPr>
            <p:ph type="subTitle" idx="1"/>
          </p:nvPr>
        </p:nvSpPr>
        <p:spPr>
          <a:xfrm>
            <a:off x="1028700" y="5613400"/>
            <a:ext cx="4800600" cy="2531533"/>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マスター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78656659-A20E-48C6-9342-C9067C1CED28}" type="slidenum">
              <a:rPr lang="en-US" altLang="ja-JP"/>
              <a:pPr>
                <a:defRPr/>
              </a:pPr>
              <a:t>‹#›</a:t>
            </a:fld>
            <a:endParaRPr lang="en-US" altLang="ja-JP"/>
          </a:p>
        </p:txBody>
      </p:sp>
    </p:spTree>
    <p:extLst>
      <p:ext uri="{BB962C8B-B14F-4D97-AF65-F5344CB8AC3E}">
        <p14:creationId xmlns:p14="http://schemas.microsoft.com/office/powerpoint/2010/main" val="272661633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07050CD5-4678-44A6-BF65-7D539092EEB7}" type="slidenum">
              <a:rPr lang="en-US" altLang="ja-JP"/>
              <a:pPr>
                <a:defRPr/>
              </a:pPr>
              <a:t>‹#›</a:t>
            </a:fld>
            <a:endParaRPr lang="en-US" altLang="ja-JP"/>
          </a:p>
        </p:txBody>
      </p:sp>
    </p:spTree>
    <p:extLst>
      <p:ext uri="{BB962C8B-B14F-4D97-AF65-F5344CB8AC3E}">
        <p14:creationId xmlns:p14="http://schemas.microsoft.com/office/powerpoint/2010/main" val="238757671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541338" y="6364949"/>
            <a:ext cx="5829300" cy="1967442"/>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541338" y="4198012"/>
            <a:ext cx="5829300" cy="21669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69C6DA41-7332-4261-9266-31CE9ADE9A67}" type="slidenum">
              <a:rPr lang="en-US" altLang="ja-JP"/>
              <a:pPr>
                <a:defRPr/>
              </a:pPr>
              <a:t>‹#›</a:t>
            </a:fld>
            <a:endParaRPr lang="en-US" altLang="ja-JP"/>
          </a:p>
        </p:txBody>
      </p:sp>
    </p:spTree>
    <p:extLst>
      <p:ext uri="{BB962C8B-B14F-4D97-AF65-F5344CB8AC3E}">
        <p14:creationId xmlns:p14="http://schemas.microsoft.com/office/powerpoint/2010/main" val="171144281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342900" y="2311401"/>
            <a:ext cx="3009900" cy="6536929"/>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3505200" y="2311401"/>
            <a:ext cx="3009900" cy="6536929"/>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45E8D9D3-9651-4415-8FF1-A4DE1B99B902}" type="slidenum">
              <a:rPr lang="en-US" altLang="ja-JP"/>
              <a:pPr>
                <a:defRPr/>
              </a:pPr>
              <a:t>‹#›</a:t>
            </a:fld>
            <a:endParaRPr lang="en-US" altLang="ja-JP"/>
          </a:p>
        </p:txBody>
      </p:sp>
    </p:spTree>
    <p:extLst>
      <p:ext uri="{BB962C8B-B14F-4D97-AF65-F5344CB8AC3E}">
        <p14:creationId xmlns:p14="http://schemas.microsoft.com/office/powerpoint/2010/main" val="190695812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342900" y="2216812"/>
            <a:ext cx="3030538" cy="92524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342900" y="3142061"/>
            <a:ext cx="3030538" cy="570626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3484566" y="2216812"/>
            <a:ext cx="3030537" cy="92524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3484566" y="3142061"/>
            <a:ext cx="3030537" cy="570626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p:cNvSpPr>
            <a:spLocks noGrp="1" noChangeArrowheads="1"/>
          </p:cNvSpPr>
          <p:nvPr>
            <p:ph type="sldNum" sz="quarter" idx="12"/>
          </p:nvPr>
        </p:nvSpPr>
        <p:spPr>
          <a:ln/>
        </p:spPr>
        <p:txBody>
          <a:bodyPr/>
          <a:lstStyle>
            <a:lvl1pPr>
              <a:defRPr/>
            </a:lvl1pPr>
          </a:lstStyle>
          <a:p>
            <a:pPr>
              <a:defRPr/>
            </a:pPr>
            <a:fld id="{11F20CD7-05C2-4E94-A9CC-F334138C05F1}" type="slidenum">
              <a:rPr lang="en-US" altLang="ja-JP"/>
              <a:pPr>
                <a:defRPr/>
              </a:pPr>
              <a:t>‹#›</a:t>
            </a:fld>
            <a:endParaRPr lang="en-US" altLang="ja-JP"/>
          </a:p>
        </p:txBody>
      </p:sp>
    </p:spTree>
    <p:extLst>
      <p:ext uri="{BB962C8B-B14F-4D97-AF65-F5344CB8AC3E}">
        <p14:creationId xmlns:p14="http://schemas.microsoft.com/office/powerpoint/2010/main" val="178784031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fld id="{CADEE60B-2DA4-4BD4-98D5-08CBF054549B}" type="slidenum">
              <a:rPr lang="en-US" altLang="ja-JP"/>
              <a:pPr>
                <a:defRPr/>
              </a:pPr>
              <a:t>‹#›</a:t>
            </a:fld>
            <a:endParaRPr lang="en-US" altLang="ja-JP"/>
          </a:p>
        </p:txBody>
      </p:sp>
    </p:spTree>
    <p:extLst>
      <p:ext uri="{BB962C8B-B14F-4D97-AF65-F5344CB8AC3E}">
        <p14:creationId xmlns:p14="http://schemas.microsoft.com/office/powerpoint/2010/main" val="409119636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p:cNvSpPr>
            <a:spLocks noGrp="1" noChangeArrowheads="1"/>
          </p:cNvSpPr>
          <p:nvPr>
            <p:ph type="sldNum" sz="quarter" idx="12"/>
          </p:nvPr>
        </p:nvSpPr>
        <p:spPr>
          <a:ln/>
        </p:spPr>
        <p:txBody>
          <a:bodyPr/>
          <a:lstStyle>
            <a:lvl1pPr>
              <a:defRPr/>
            </a:lvl1pPr>
          </a:lstStyle>
          <a:p>
            <a:pPr>
              <a:defRPr/>
            </a:pPr>
            <a:fld id="{63BEC747-101B-4763-9B0C-EF734E946A52}" type="slidenum">
              <a:rPr lang="en-US" altLang="ja-JP"/>
              <a:pPr>
                <a:defRPr/>
              </a:pPr>
              <a:t>‹#›</a:t>
            </a:fld>
            <a:endParaRPr lang="en-US" altLang="ja-JP"/>
          </a:p>
        </p:txBody>
      </p:sp>
    </p:spTree>
    <p:extLst>
      <p:ext uri="{BB962C8B-B14F-4D97-AF65-F5344CB8AC3E}">
        <p14:creationId xmlns:p14="http://schemas.microsoft.com/office/powerpoint/2010/main" val="146991722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342900" y="393834"/>
            <a:ext cx="2255838" cy="1678517"/>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2681288" y="393833"/>
            <a:ext cx="3833812" cy="8454496"/>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342900" y="2072351"/>
            <a:ext cx="2255838" cy="6775979"/>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0AD9D61A-DFA7-4742-B4E2-BA0B022C0FF5}" type="slidenum">
              <a:rPr lang="en-US" altLang="ja-JP"/>
              <a:pPr>
                <a:defRPr/>
              </a:pPr>
              <a:t>‹#›</a:t>
            </a:fld>
            <a:endParaRPr lang="en-US" altLang="ja-JP"/>
          </a:p>
        </p:txBody>
      </p:sp>
    </p:spTree>
    <p:extLst>
      <p:ext uri="{BB962C8B-B14F-4D97-AF65-F5344CB8AC3E}">
        <p14:creationId xmlns:p14="http://schemas.microsoft.com/office/powerpoint/2010/main" val="253126664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6E7EC9FA-C305-489E-A10B-E182BEB866E8}" type="slidenum">
              <a:rPr lang="en-US" altLang="ja-JP"/>
              <a:pPr>
                <a:defRPr/>
              </a:pPr>
              <a:t>‹#›</a:t>
            </a:fld>
            <a:endParaRPr lang="en-US" altLang="ja-JP"/>
          </a:p>
        </p:txBody>
      </p:sp>
    </p:spTree>
    <p:extLst>
      <p:ext uri="{BB962C8B-B14F-4D97-AF65-F5344CB8AC3E}">
        <p14:creationId xmlns:p14="http://schemas.microsoft.com/office/powerpoint/2010/main" val="242851415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344613" y="6934201"/>
            <a:ext cx="4114800" cy="818621"/>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344613" y="885693"/>
            <a:ext cx="4114800" cy="59436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344613" y="7752822"/>
            <a:ext cx="4114800" cy="1162579"/>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4925F017-4084-494B-B31A-33F9FB613742}" type="slidenum">
              <a:rPr lang="en-US" altLang="ja-JP"/>
              <a:pPr>
                <a:defRPr/>
              </a:pPr>
              <a:t>‹#›</a:t>
            </a:fld>
            <a:endParaRPr lang="en-US" altLang="ja-JP"/>
          </a:p>
        </p:txBody>
      </p:sp>
    </p:spTree>
    <p:extLst>
      <p:ext uri="{BB962C8B-B14F-4D97-AF65-F5344CB8AC3E}">
        <p14:creationId xmlns:p14="http://schemas.microsoft.com/office/powerpoint/2010/main" val="302393307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FE1C8E51-9C19-462B-8B0A-D5709D1448E1}" type="slidenum">
              <a:rPr lang="en-US" altLang="ja-JP"/>
              <a:pPr>
                <a:defRPr/>
              </a:pPr>
              <a:t>‹#›</a:t>
            </a:fld>
            <a:endParaRPr lang="en-US" altLang="ja-JP"/>
          </a:p>
        </p:txBody>
      </p:sp>
    </p:spTree>
    <p:extLst>
      <p:ext uri="{BB962C8B-B14F-4D97-AF65-F5344CB8AC3E}">
        <p14:creationId xmlns:p14="http://schemas.microsoft.com/office/powerpoint/2010/main" val="359642542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4972050" y="397273"/>
            <a:ext cx="1543050" cy="8451056"/>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342900" y="397273"/>
            <a:ext cx="4476750" cy="8451056"/>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DD879342-02A7-4423-A3EA-CEEFA159D302}" type="slidenum">
              <a:rPr lang="en-US" altLang="ja-JP"/>
              <a:pPr>
                <a:defRPr/>
              </a:pPr>
              <a:t>‹#›</a:t>
            </a:fld>
            <a:endParaRPr lang="en-US" altLang="ja-JP"/>
          </a:p>
        </p:txBody>
      </p:sp>
    </p:spTree>
    <p:extLst>
      <p:ext uri="{BB962C8B-B14F-4D97-AF65-F5344CB8AC3E}">
        <p14:creationId xmlns:p14="http://schemas.microsoft.com/office/powerpoint/2010/main" val="14316538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541338" y="6364949"/>
            <a:ext cx="5829300" cy="1967442"/>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541338" y="4198012"/>
            <a:ext cx="5829300" cy="21669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マスター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E6FFDD06-E84E-4A5A-B46E-CF857FB833D7}" type="slidenum">
              <a:rPr lang="en-US" altLang="ja-JP"/>
              <a:pPr>
                <a:defRPr/>
              </a:pPr>
              <a:t>‹#›</a:t>
            </a:fld>
            <a:endParaRPr lang="en-US" altLang="ja-JP"/>
          </a:p>
        </p:txBody>
      </p:sp>
    </p:spTree>
    <p:extLst>
      <p:ext uri="{BB962C8B-B14F-4D97-AF65-F5344CB8AC3E}">
        <p14:creationId xmlns:p14="http://schemas.microsoft.com/office/powerpoint/2010/main" val="244605521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342900" y="2311401"/>
            <a:ext cx="3009900" cy="6536929"/>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3505200" y="2311401"/>
            <a:ext cx="3009900" cy="6536929"/>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C05C291D-522B-4B93-A006-D457F4FD6FA0}" type="slidenum">
              <a:rPr lang="en-US" altLang="ja-JP"/>
              <a:pPr>
                <a:defRPr/>
              </a:pPr>
              <a:t>‹#›</a:t>
            </a:fld>
            <a:endParaRPr lang="en-US" altLang="ja-JP"/>
          </a:p>
        </p:txBody>
      </p:sp>
    </p:spTree>
    <p:extLst>
      <p:ext uri="{BB962C8B-B14F-4D97-AF65-F5344CB8AC3E}">
        <p14:creationId xmlns:p14="http://schemas.microsoft.com/office/powerpoint/2010/main" val="121460190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342900" y="2216812"/>
            <a:ext cx="3030538" cy="92524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342900" y="3142061"/>
            <a:ext cx="3030538" cy="570626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3484566" y="2216812"/>
            <a:ext cx="3030537" cy="92524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3484566" y="3142061"/>
            <a:ext cx="3030537" cy="570626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p:cNvSpPr>
            <a:spLocks noGrp="1" noChangeArrowheads="1"/>
          </p:cNvSpPr>
          <p:nvPr>
            <p:ph type="sldNum" sz="quarter" idx="12"/>
          </p:nvPr>
        </p:nvSpPr>
        <p:spPr>
          <a:ln/>
        </p:spPr>
        <p:txBody>
          <a:bodyPr/>
          <a:lstStyle>
            <a:lvl1pPr>
              <a:defRPr/>
            </a:lvl1pPr>
          </a:lstStyle>
          <a:p>
            <a:pPr>
              <a:defRPr/>
            </a:pPr>
            <a:fld id="{04B0FFDF-01ED-4A3D-9059-E783A7DD7742}" type="slidenum">
              <a:rPr lang="en-US" altLang="ja-JP"/>
              <a:pPr>
                <a:defRPr/>
              </a:pPr>
              <a:t>‹#›</a:t>
            </a:fld>
            <a:endParaRPr lang="en-US" altLang="ja-JP"/>
          </a:p>
        </p:txBody>
      </p:sp>
    </p:spTree>
    <p:extLst>
      <p:ext uri="{BB962C8B-B14F-4D97-AF65-F5344CB8AC3E}">
        <p14:creationId xmlns:p14="http://schemas.microsoft.com/office/powerpoint/2010/main" val="123949561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fld id="{70980564-3751-4159-A4DF-559A7F0DFCAA}" type="slidenum">
              <a:rPr lang="en-US" altLang="ja-JP"/>
              <a:pPr>
                <a:defRPr/>
              </a:pPr>
              <a:t>‹#›</a:t>
            </a:fld>
            <a:endParaRPr lang="en-US" altLang="ja-JP"/>
          </a:p>
        </p:txBody>
      </p:sp>
    </p:spTree>
    <p:extLst>
      <p:ext uri="{BB962C8B-B14F-4D97-AF65-F5344CB8AC3E}">
        <p14:creationId xmlns:p14="http://schemas.microsoft.com/office/powerpoint/2010/main" val="265901690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p:cNvSpPr>
            <a:spLocks noGrp="1" noChangeArrowheads="1"/>
          </p:cNvSpPr>
          <p:nvPr>
            <p:ph type="sldNum" sz="quarter" idx="12"/>
          </p:nvPr>
        </p:nvSpPr>
        <p:spPr>
          <a:ln/>
        </p:spPr>
        <p:txBody>
          <a:bodyPr/>
          <a:lstStyle>
            <a:lvl1pPr>
              <a:defRPr/>
            </a:lvl1pPr>
          </a:lstStyle>
          <a:p>
            <a:pPr>
              <a:defRPr/>
            </a:pPr>
            <a:fld id="{E99BD026-AA49-4308-A1B1-63961EAD4F87}" type="slidenum">
              <a:rPr lang="en-US" altLang="ja-JP"/>
              <a:pPr>
                <a:defRPr/>
              </a:pPr>
              <a:t>‹#›</a:t>
            </a:fld>
            <a:endParaRPr lang="en-US" altLang="ja-JP"/>
          </a:p>
        </p:txBody>
      </p:sp>
    </p:spTree>
    <p:extLst>
      <p:ext uri="{BB962C8B-B14F-4D97-AF65-F5344CB8AC3E}">
        <p14:creationId xmlns:p14="http://schemas.microsoft.com/office/powerpoint/2010/main" val="73441902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342900" y="393834"/>
            <a:ext cx="2255838" cy="1678517"/>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2681288" y="393833"/>
            <a:ext cx="3833812" cy="8454496"/>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342900" y="2072351"/>
            <a:ext cx="2255838" cy="6775979"/>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99950DF8-D1CB-46D3-8018-943287C5E251}" type="slidenum">
              <a:rPr lang="en-US" altLang="ja-JP"/>
              <a:pPr>
                <a:defRPr/>
              </a:pPr>
              <a:t>‹#›</a:t>
            </a:fld>
            <a:endParaRPr lang="en-US" altLang="ja-JP"/>
          </a:p>
        </p:txBody>
      </p:sp>
    </p:spTree>
    <p:extLst>
      <p:ext uri="{BB962C8B-B14F-4D97-AF65-F5344CB8AC3E}">
        <p14:creationId xmlns:p14="http://schemas.microsoft.com/office/powerpoint/2010/main" val="82829756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344613" y="6934201"/>
            <a:ext cx="4114800" cy="818621"/>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344613" y="885693"/>
            <a:ext cx="4114800" cy="59436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344613" y="7752822"/>
            <a:ext cx="4114800" cy="1162579"/>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1D67C237-FA50-4248-B7D5-B5A3D1B26C50}" type="slidenum">
              <a:rPr lang="en-US" altLang="ja-JP"/>
              <a:pPr>
                <a:defRPr/>
              </a:pPr>
              <a:t>‹#›</a:t>
            </a:fld>
            <a:endParaRPr lang="en-US" altLang="ja-JP"/>
          </a:p>
        </p:txBody>
      </p:sp>
    </p:spTree>
    <p:extLst>
      <p:ext uri="{BB962C8B-B14F-4D97-AF65-F5344CB8AC3E}">
        <p14:creationId xmlns:p14="http://schemas.microsoft.com/office/powerpoint/2010/main" val="142361872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42900" y="396875"/>
            <a:ext cx="6172200" cy="165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027" name="Rectangle 3"/>
          <p:cNvSpPr>
            <a:spLocks noGrp="1" noChangeArrowheads="1"/>
          </p:cNvSpPr>
          <p:nvPr>
            <p:ph type="body" idx="1"/>
          </p:nvPr>
        </p:nvSpPr>
        <p:spPr bwMode="auto">
          <a:xfrm>
            <a:off x="342900" y="2311400"/>
            <a:ext cx="6172200" cy="6537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342900" y="9020175"/>
            <a:ext cx="1600200" cy="687388"/>
          </a:xfrm>
          <a:prstGeom prst="rect">
            <a:avLst/>
          </a:prstGeom>
          <a:noFill/>
          <a:ln>
            <a:noFill/>
          </a:ln>
          <a:effectLst/>
        </p:spPr>
        <p:txBody>
          <a:bodyPr vert="horz" wrap="square" lIns="91440" tIns="45720" rIns="91440" bIns="45720" numCol="1" anchor="t" anchorCtr="0" compatLnSpc="1">
            <a:prstTxWarp prst="textNoShape">
              <a:avLst/>
            </a:prstTxWarp>
          </a:bodyPr>
          <a:lstStyle>
            <a:lvl1pPr algn="l" eaLnBrk="1" hangingPunct="1">
              <a:defRPr sz="1400">
                <a:latin typeface="Arial" panose="020B0604020202020204" pitchFamily="34" charset="0"/>
              </a:defRPr>
            </a:lvl1pPr>
          </a:lstStyle>
          <a:p>
            <a:pPr>
              <a:defRPr/>
            </a:pPr>
            <a:endParaRPr lang="en-US" altLang="ja-JP"/>
          </a:p>
        </p:txBody>
      </p:sp>
      <p:sp>
        <p:nvSpPr>
          <p:cNvPr id="1029" name="Rectangle 5"/>
          <p:cNvSpPr>
            <a:spLocks noGrp="1" noChangeArrowheads="1"/>
          </p:cNvSpPr>
          <p:nvPr>
            <p:ph type="ftr" sz="quarter" idx="3"/>
          </p:nvPr>
        </p:nvSpPr>
        <p:spPr bwMode="auto">
          <a:xfrm>
            <a:off x="2343150" y="9020175"/>
            <a:ext cx="2171700" cy="687388"/>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anose="020B0604020202020204" pitchFamily="34" charset="0"/>
              </a:defRPr>
            </a:lvl1pPr>
          </a:lstStyle>
          <a:p>
            <a:pPr>
              <a:defRPr/>
            </a:pPr>
            <a:endParaRPr lang="en-US" altLang="ja-JP"/>
          </a:p>
        </p:txBody>
      </p:sp>
      <p:sp>
        <p:nvSpPr>
          <p:cNvPr id="1030" name="Rectangle 6"/>
          <p:cNvSpPr>
            <a:spLocks noGrp="1" noChangeArrowheads="1"/>
          </p:cNvSpPr>
          <p:nvPr>
            <p:ph type="sldNum" sz="quarter" idx="4"/>
          </p:nvPr>
        </p:nvSpPr>
        <p:spPr bwMode="auto">
          <a:xfrm>
            <a:off x="4914900" y="9020175"/>
            <a:ext cx="1600200" cy="687388"/>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smtClean="0"/>
            </a:lvl1pPr>
          </a:lstStyle>
          <a:p>
            <a:pPr>
              <a:defRPr/>
            </a:pPr>
            <a:fld id="{1EF3EB99-1040-480D-A219-38F126FE4ED2}" type="slidenum">
              <a:rPr lang="en-US" altLang="ja-JP"/>
              <a:pPr>
                <a:defRPr/>
              </a:pPr>
              <a:t>‹#›</a:t>
            </a:fld>
            <a:endParaRPr lang="en-US" altLang="ja-JP"/>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5pPr>
      <a:lvl6pPr marL="457200" algn="ctr" rtl="0" fontAlgn="base">
        <a:spcBef>
          <a:spcPct val="0"/>
        </a:spcBef>
        <a:spcAft>
          <a:spcPct val="0"/>
        </a:spcAft>
        <a:defRPr kumimoji="1" sz="4400">
          <a:solidFill>
            <a:schemeClr val="tx2"/>
          </a:solidFill>
          <a:latin typeface="Arial" pitchFamily="34" charset="0"/>
          <a:ea typeface="ＭＳ Ｐゴシック" pitchFamily="50" charset="-128"/>
        </a:defRPr>
      </a:lvl6pPr>
      <a:lvl7pPr marL="914400" algn="ctr" rtl="0" fontAlgn="base">
        <a:spcBef>
          <a:spcPct val="0"/>
        </a:spcBef>
        <a:spcAft>
          <a:spcPct val="0"/>
        </a:spcAft>
        <a:defRPr kumimoji="1" sz="4400">
          <a:solidFill>
            <a:schemeClr val="tx2"/>
          </a:solidFill>
          <a:latin typeface="Arial" pitchFamily="34" charset="0"/>
          <a:ea typeface="ＭＳ Ｐゴシック" pitchFamily="50" charset="-128"/>
        </a:defRPr>
      </a:lvl7pPr>
      <a:lvl8pPr marL="1371600" algn="ctr" rtl="0" fontAlgn="base">
        <a:spcBef>
          <a:spcPct val="0"/>
        </a:spcBef>
        <a:spcAft>
          <a:spcPct val="0"/>
        </a:spcAft>
        <a:defRPr kumimoji="1" sz="4400">
          <a:solidFill>
            <a:schemeClr val="tx2"/>
          </a:solidFill>
          <a:latin typeface="Arial" pitchFamily="34" charset="0"/>
          <a:ea typeface="ＭＳ Ｐゴシック" pitchFamily="50" charset="-128"/>
        </a:defRPr>
      </a:lvl8pPr>
      <a:lvl9pPr marL="1828800" algn="ctr" rtl="0" fontAlgn="base">
        <a:spcBef>
          <a:spcPct val="0"/>
        </a:spcBef>
        <a:spcAft>
          <a:spcPct val="0"/>
        </a:spcAft>
        <a:defRPr kumimoji="1" sz="4400">
          <a:solidFill>
            <a:schemeClr val="tx2"/>
          </a:solidFill>
          <a:latin typeface="Arial" pitchFamily="34"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342900" y="396875"/>
            <a:ext cx="6172200" cy="165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2051" name="Rectangle 3"/>
          <p:cNvSpPr>
            <a:spLocks noGrp="1" noChangeArrowheads="1"/>
          </p:cNvSpPr>
          <p:nvPr>
            <p:ph type="body" idx="1"/>
          </p:nvPr>
        </p:nvSpPr>
        <p:spPr bwMode="auto">
          <a:xfrm>
            <a:off x="342900" y="2311400"/>
            <a:ext cx="6172200" cy="6537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342900" y="9020175"/>
            <a:ext cx="1600200" cy="687388"/>
          </a:xfrm>
          <a:prstGeom prst="rect">
            <a:avLst/>
          </a:prstGeom>
          <a:noFill/>
          <a:ln>
            <a:noFill/>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pitchFamily="34" charset="0"/>
              </a:defRPr>
            </a:lvl1pPr>
          </a:lstStyle>
          <a:p>
            <a:pPr>
              <a:defRPr/>
            </a:pPr>
            <a:endParaRPr lang="en-US" altLang="ja-JP"/>
          </a:p>
        </p:txBody>
      </p:sp>
      <p:sp>
        <p:nvSpPr>
          <p:cNvPr id="1029" name="Rectangle 5"/>
          <p:cNvSpPr>
            <a:spLocks noGrp="1" noChangeArrowheads="1"/>
          </p:cNvSpPr>
          <p:nvPr>
            <p:ph type="ftr" sz="quarter" idx="3"/>
          </p:nvPr>
        </p:nvSpPr>
        <p:spPr bwMode="auto">
          <a:xfrm>
            <a:off x="2343150" y="9020175"/>
            <a:ext cx="2171700" cy="687388"/>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34" charset="0"/>
              </a:defRPr>
            </a:lvl1pPr>
          </a:lstStyle>
          <a:p>
            <a:pPr>
              <a:defRPr/>
            </a:pPr>
            <a:endParaRPr lang="en-US" altLang="ja-JP"/>
          </a:p>
        </p:txBody>
      </p:sp>
      <p:sp>
        <p:nvSpPr>
          <p:cNvPr id="1030" name="Rectangle 6"/>
          <p:cNvSpPr>
            <a:spLocks noGrp="1" noChangeArrowheads="1"/>
          </p:cNvSpPr>
          <p:nvPr>
            <p:ph type="sldNum" sz="quarter" idx="4"/>
          </p:nvPr>
        </p:nvSpPr>
        <p:spPr bwMode="auto">
          <a:xfrm>
            <a:off x="4914900" y="9020175"/>
            <a:ext cx="1600200" cy="687388"/>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smtClean="0">
                <a:solidFill>
                  <a:srgbClr val="000000"/>
                </a:solidFill>
              </a:defRPr>
            </a:lvl1pPr>
          </a:lstStyle>
          <a:p>
            <a:pPr>
              <a:defRPr/>
            </a:pPr>
            <a:fld id="{216D89A5-F200-4D88-87F9-C97C7AF78759}" type="slidenum">
              <a:rPr lang="en-US" altLang="ja-JP"/>
              <a:pPr>
                <a:defRPr/>
              </a:pPr>
              <a:t>‹#›</a:t>
            </a:fld>
            <a:endParaRPr lang="en-US" altLang="ja-JP"/>
          </a:p>
        </p:txBody>
      </p:sp>
    </p:spTree>
  </p:cSld>
  <p:clrMap bg1="lt1" tx1="dk1" bg2="lt2" tx2="dk2" accent1="accent1" accent2="accent2" accent3="accent3" accent4="accent4" accent5="accent5" accent6="accent6" hlink="hlink" folHlink="folHlink"/>
  <p:sldLayoutIdLst>
    <p:sldLayoutId id="2147483672" r:id="rId1"/>
    <p:sldLayoutId id="2147483673" r:id="rId2"/>
    <p:sldLayoutId id="2147483674" r:id="rId3"/>
    <p:sldLayoutId id="2147483675" r:id="rId4"/>
    <p:sldLayoutId id="2147483676" r:id="rId5"/>
    <p:sldLayoutId id="2147483677" r:id="rId6"/>
    <p:sldLayoutId id="2147483678" r:id="rId7"/>
    <p:sldLayoutId id="2147483679" r:id="rId8"/>
    <p:sldLayoutId id="2147483680" r:id="rId9"/>
    <p:sldLayoutId id="2147483681" r:id="rId10"/>
    <p:sldLayoutId id="2147483682" r:id="rId11"/>
  </p:sldLayoutIdLs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5pPr>
      <a:lvl6pPr marL="457200" algn="ctr" rtl="0" fontAlgn="base">
        <a:spcBef>
          <a:spcPct val="0"/>
        </a:spcBef>
        <a:spcAft>
          <a:spcPct val="0"/>
        </a:spcAft>
        <a:defRPr kumimoji="1" sz="4400">
          <a:solidFill>
            <a:schemeClr val="tx2"/>
          </a:solidFill>
          <a:latin typeface="Arial" pitchFamily="34" charset="0"/>
          <a:ea typeface="ＭＳ Ｐゴシック" pitchFamily="50" charset="-128"/>
        </a:defRPr>
      </a:lvl6pPr>
      <a:lvl7pPr marL="914400" algn="ctr" rtl="0" fontAlgn="base">
        <a:spcBef>
          <a:spcPct val="0"/>
        </a:spcBef>
        <a:spcAft>
          <a:spcPct val="0"/>
        </a:spcAft>
        <a:defRPr kumimoji="1" sz="4400">
          <a:solidFill>
            <a:schemeClr val="tx2"/>
          </a:solidFill>
          <a:latin typeface="Arial" pitchFamily="34" charset="0"/>
          <a:ea typeface="ＭＳ Ｐゴシック" pitchFamily="50" charset="-128"/>
        </a:defRPr>
      </a:lvl7pPr>
      <a:lvl8pPr marL="1371600" algn="ctr" rtl="0" fontAlgn="base">
        <a:spcBef>
          <a:spcPct val="0"/>
        </a:spcBef>
        <a:spcAft>
          <a:spcPct val="0"/>
        </a:spcAft>
        <a:defRPr kumimoji="1" sz="4400">
          <a:solidFill>
            <a:schemeClr val="tx2"/>
          </a:solidFill>
          <a:latin typeface="Arial" pitchFamily="34" charset="0"/>
          <a:ea typeface="ＭＳ Ｐゴシック" pitchFamily="50" charset="-128"/>
        </a:defRPr>
      </a:lvl8pPr>
      <a:lvl9pPr marL="1828800" algn="ctr" rtl="0" fontAlgn="base">
        <a:spcBef>
          <a:spcPct val="0"/>
        </a:spcBef>
        <a:spcAft>
          <a:spcPct val="0"/>
        </a:spcAft>
        <a:defRPr kumimoji="1" sz="4400">
          <a:solidFill>
            <a:schemeClr val="tx2"/>
          </a:solidFill>
          <a:latin typeface="Arial" pitchFamily="34"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5.png"/><Relationship Id="rId7" Type="http://schemas.openxmlformats.org/officeDocument/2006/relationships/image" Target="../media/image8.png"/><Relationship Id="rId2" Type="http://schemas.openxmlformats.org/officeDocument/2006/relationships/notesSlide" Target="../notesSlides/notesSlide14.xml"/><Relationship Id="rId1" Type="http://schemas.openxmlformats.org/officeDocument/2006/relationships/slideLayout" Target="../slideLayouts/slideLayout7.xml"/><Relationship Id="rId6" Type="http://schemas.openxmlformats.org/officeDocument/2006/relationships/image" Target="../media/image7.emf"/><Relationship Id="rId5" Type="http://schemas.openxmlformats.org/officeDocument/2006/relationships/oleObject" Target="../embeddings/oleObject1.bin"/><Relationship Id="rId4" Type="http://schemas.openxmlformats.org/officeDocument/2006/relationships/image" Target="../media/image6.png"/></Relationships>
</file>

<file path=ppt/slides/_rels/slide1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5.xml"/><Relationship Id="rId1" Type="http://schemas.openxmlformats.org/officeDocument/2006/relationships/slideLayout" Target="../slideLayouts/slideLayout7.xml"/><Relationship Id="rId4" Type="http://schemas.openxmlformats.org/officeDocument/2006/relationships/image" Target="../media/image11.png"/></Relationships>
</file>

<file path=ppt/slides/_rels/slide1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6.xml"/><Relationship Id="rId1" Type="http://schemas.openxmlformats.org/officeDocument/2006/relationships/slideLayout" Target="../slideLayouts/slideLayout7.xml"/><Relationship Id="rId4" Type="http://schemas.openxmlformats.org/officeDocument/2006/relationships/image" Target="../media/image13.png"/></Relationships>
</file>

<file path=ppt/slides/_rels/slide1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7.xml"/><Relationship Id="rId1" Type="http://schemas.openxmlformats.org/officeDocument/2006/relationships/slideLayout" Target="../slideLayouts/slideLayout7.xml"/><Relationship Id="rId4" Type="http://schemas.openxmlformats.org/officeDocument/2006/relationships/image" Target="../media/image15.png"/></Relationships>
</file>

<file path=ppt/slides/_rels/slide1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8.xml"/><Relationship Id="rId1" Type="http://schemas.openxmlformats.org/officeDocument/2006/relationships/slideLayout" Target="../slideLayouts/slideLayout7.xml"/><Relationship Id="rId4" Type="http://schemas.openxmlformats.org/officeDocument/2006/relationships/image" Target="../media/image17.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18.wmf"/><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8" Type="http://schemas.openxmlformats.org/officeDocument/2006/relationships/oleObject" Target="../embeddings/oleObject5.bin"/><Relationship Id="rId3" Type="http://schemas.openxmlformats.org/officeDocument/2006/relationships/image" Target="../media/image19.emf"/><Relationship Id="rId7" Type="http://schemas.openxmlformats.org/officeDocument/2006/relationships/image" Target="../media/image21.emf"/><Relationship Id="rId2" Type="http://schemas.openxmlformats.org/officeDocument/2006/relationships/oleObject" Target="../embeddings/oleObject2.bin"/><Relationship Id="rId1" Type="http://schemas.openxmlformats.org/officeDocument/2006/relationships/slideLayout" Target="../slideLayouts/slideLayout7.xml"/><Relationship Id="rId6" Type="http://schemas.openxmlformats.org/officeDocument/2006/relationships/oleObject" Target="../embeddings/oleObject4.bin"/><Relationship Id="rId5" Type="http://schemas.openxmlformats.org/officeDocument/2006/relationships/image" Target="../media/image20.emf"/><Relationship Id="rId4" Type="http://schemas.openxmlformats.org/officeDocument/2006/relationships/oleObject" Target="../embeddings/oleObject3.bin"/><Relationship Id="rId9" Type="http://schemas.openxmlformats.org/officeDocument/2006/relationships/image" Target="../media/image22.emf"/></Relationships>
</file>

<file path=ppt/slides/_rels/slide2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notesSlide" Target="../notesSlides/notesSlide24.xml"/><Relationship Id="rId1" Type="http://schemas.openxmlformats.org/officeDocument/2006/relationships/slideLayout" Target="../slideLayouts/slideLayout7.xml"/><Relationship Id="rId4" Type="http://schemas.openxmlformats.org/officeDocument/2006/relationships/image" Target="../media/image25.emf"/></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3" Type="http://schemas.openxmlformats.org/officeDocument/2006/relationships/image" Target="../media/image37.png"/><Relationship Id="rId18" Type="http://schemas.openxmlformats.org/officeDocument/2006/relationships/image" Target="../media/image42.png"/><Relationship Id="rId26" Type="http://schemas.openxmlformats.org/officeDocument/2006/relationships/image" Target="../media/image50.png"/><Relationship Id="rId3" Type="http://schemas.openxmlformats.org/officeDocument/2006/relationships/image" Target="../media/image27.png"/><Relationship Id="rId21" Type="http://schemas.openxmlformats.org/officeDocument/2006/relationships/image" Target="../media/image45.png"/><Relationship Id="rId34" Type="http://schemas.openxmlformats.org/officeDocument/2006/relationships/image" Target="../media/image58.png"/><Relationship Id="rId7" Type="http://schemas.openxmlformats.org/officeDocument/2006/relationships/image" Target="../media/image31.png"/><Relationship Id="rId12" Type="http://schemas.openxmlformats.org/officeDocument/2006/relationships/image" Target="../media/image36.png"/><Relationship Id="rId17" Type="http://schemas.openxmlformats.org/officeDocument/2006/relationships/image" Target="../media/image41.png"/><Relationship Id="rId25" Type="http://schemas.openxmlformats.org/officeDocument/2006/relationships/image" Target="../media/image49.png"/><Relationship Id="rId33" Type="http://schemas.openxmlformats.org/officeDocument/2006/relationships/image" Target="../media/image57.png"/><Relationship Id="rId2" Type="http://schemas.openxmlformats.org/officeDocument/2006/relationships/image" Target="../media/image26.png"/><Relationship Id="rId16" Type="http://schemas.openxmlformats.org/officeDocument/2006/relationships/image" Target="../media/image40.png"/><Relationship Id="rId20" Type="http://schemas.openxmlformats.org/officeDocument/2006/relationships/image" Target="../media/image44.png"/><Relationship Id="rId29" Type="http://schemas.openxmlformats.org/officeDocument/2006/relationships/image" Target="../media/image53.png"/><Relationship Id="rId1" Type="http://schemas.openxmlformats.org/officeDocument/2006/relationships/slideLayout" Target="../slideLayouts/slideLayout7.xml"/><Relationship Id="rId6" Type="http://schemas.openxmlformats.org/officeDocument/2006/relationships/image" Target="../media/image30.png"/><Relationship Id="rId11" Type="http://schemas.openxmlformats.org/officeDocument/2006/relationships/image" Target="../media/image35.png"/><Relationship Id="rId24" Type="http://schemas.openxmlformats.org/officeDocument/2006/relationships/image" Target="../media/image48.png"/><Relationship Id="rId32" Type="http://schemas.openxmlformats.org/officeDocument/2006/relationships/image" Target="../media/image56.png"/><Relationship Id="rId5" Type="http://schemas.openxmlformats.org/officeDocument/2006/relationships/image" Target="../media/image29.png"/><Relationship Id="rId15" Type="http://schemas.openxmlformats.org/officeDocument/2006/relationships/image" Target="../media/image39.png"/><Relationship Id="rId23" Type="http://schemas.openxmlformats.org/officeDocument/2006/relationships/image" Target="../media/image47.png"/><Relationship Id="rId28" Type="http://schemas.openxmlformats.org/officeDocument/2006/relationships/image" Target="../media/image52.png"/><Relationship Id="rId36" Type="http://schemas.openxmlformats.org/officeDocument/2006/relationships/image" Target="../media/image60.png"/><Relationship Id="rId10" Type="http://schemas.openxmlformats.org/officeDocument/2006/relationships/image" Target="../media/image34.png"/><Relationship Id="rId19" Type="http://schemas.openxmlformats.org/officeDocument/2006/relationships/image" Target="../media/image43.png"/><Relationship Id="rId31" Type="http://schemas.openxmlformats.org/officeDocument/2006/relationships/image" Target="../media/image55.png"/><Relationship Id="rId4" Type="http://schemas.openxmlformats.org/officeDocument/2006/relationships/image" Target="../media/image28.png"/><Relationship Id="rId9" Type="http://schemas.openxmlformats.org/officeDocument/2006/relationships/image" Target="../media/image33.png"/><Relationship Id="rId14" Type="http://schemas.openxmlformats.org/officeDocument/2006/relationships/image" Target="../media/image38.png"/><Relationship Id="rId22" Type="http://schemas.openxmlformats.org/officeDocument/2006/relationships/image" Target="../media/image46.png"/><Relationship Id="rId27" Type="http://schemas.openxmlformats.org/officeDocument/2006/relationships/image" Target="../media/image51.png"/><Relationship Id="rId30" Type="http://schemas.openxmlformats.org/officeDocument/2006/relationships/image" Target="../media/image54.png"/><Relationship Id="rId35" Type="http://schemas.openxmlformats.org/officeDocument/2006/relationships/image" Target="../media/image59.png"/><Relationship Id="rId8" Type="http://schemas.openxmlformats.org/officeDocument/2006/relationships/image" Target="../media/image32.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7.xml"/><Relationship Id="rId6" Type="http://schemas.openxmlformats.org/officeDocument/2006/relationships/image" Target="../media/image64.png"/><Relationship Id="rId5" Type="http://schemas.openxmlformats.org/officeDocument/2006/relationships/image" Target="../media/image63.png"/><Relationship Id="rId4" Type="http://schemas.microsoft.com/office/2007/relationships/hdphoto" Target="../media/hdphoto1.wdp"/></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29.xml"/><Relationship Id="rId1" Type="http://schemas.openxmlformats.org/officeDocument/2006/relationships/slideLayout" Target="../slideLayouts/slideLayout7.xml"/><Relationship Id="rId4" Type="http://schemas.openxmlformats.org/officeDocument/2006/relationships/image" Target="../media/image66.png"/></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2.wmf"/><Relationship Id="rId2" Type="http://schemas.openxmlformats.org/officeDocument/2006/relationships/notesSlide" Target="../notesSlides/notesSlide5.xml"/><Relationship Id="rId1" Type="http://schemas.openxmlformats.org/officeDocument/2006/relationships/slideLayout" Target="../slideLayouts/slideLayout7.xml"/><Relationship Id="rId4" Type="http://schemas.openxmlformats.org/officeDocument/2006/relationships/image" Target="../media/image3.wmf"/></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26" name="Group 78"/>
          <p:cNvGraphicFramePr>
            <a:graphicFrameLocks noGrp="1"/>
          </p:cNvGraphicFramePr>
          <p:nvPr/>
        </p:nvGraphicFramePr>
        <p:xfrm>
          <a:off x="3141663" y="1784350"/>
          <a:ext cx="3382962" cy="4967288"/>
        </p:xfrm>
        <a:graphic>
          <a:graphicData uri="http://schemas.openxmlformats.org/drawingml/2006/table">
            <a:tbl>
              <a:tblPr/>
              <a:tblGrid>
                <a:gridCol w="3382962">
                  <a:extLst>
                    <a:ext uri="{9D8B030D-6E8A-4147-A177-3AD203B41FA5}">
                      <a16:colId xmlns:a16="http://schemas.microsoft.com/office/drawing/2014/main" val="20000"/>
                    </a:ext>
                  </a:extLst>
                </a:gridCol>
              </a:tblGrid>
              <a:tr h="928132">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700" b="1"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問題解決の基本ステップと</a:t>
                      </a:r>
                      <a:endParaRPr kumimoji="1" lang="en-US" altLang="ja-JP" sz="1700" b="1"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700" b="1"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ＱＣストーリーの関係</a:t>
                      </a:r>
                    </a:p>
                  </a:txBody>
                  <a:tcPr marL="91402" marR="91402" marT="49527" marB="49527"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039156">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3000" b="1"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91402" marR="91402" marT="49527" marB="49527"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
        <p:nvSpPr>
          <p:cNvPr id="5130" name="Text Box 12"/>
          <p:cNvSpPr txBox="1">
            <a:spLocks noChangeArrowheads="1"/>
          </p:cNvSpPr>
          <p:nvPr/>
        </p:nvSpPr>
        <p:spPr bwMode="auto">
          <a:xfrm>
            <a:off x="6061075" y="3533775"/>
            <a:ext cx="409575" cy="296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lstStyle>
            <a:lvl1pPr indent="40005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200" b="1">
                <a:latin typeface="HG丸ｺﾞｼｯｸM-PRO" panose="020F0600000000000000" pitchFamily="50" charset="-128"/>
                <a:ea typeface="HG丸ｺﾞｼｯｸM-PRO" panose="020F0600000000000000" pitchFamily="50" charset="-128"/>
              </a:rPr>
              <a:t>&lt; </a:t>
            </a:r>
            <a:r>
              <a:rPr lang="ja-JP" altLang="en-US" sz="1200" b="1">
                <a:latin typeface="HG丸ｺﾞｼｯｸM-PRO" panose="020F0600000000000000" pitchFamily="50" charset="-128"/>
                <a:ea typeface="HG丸ｺﾞｼｯｸM-PRO" panose="020F0600000000000000" pitchFamily="50" charset="-128"/>
              </a:rPr>
              <a:t>問題解決の基本ステップ  </a:t>
            </a:r>
            <a:r>
              <a:rPr lang="en-US" altLang="ja-JP" sz="1200" b="1">
                <a:latin typeface="HG丸ｺﾞｼｯｸM-PRO" panose="020F0600000000000000" pitchFamily="50" charset="-128"/>
                <a:ea typeface="HG丸ｺﾞｼｯｸM-PRO" panose="020F0600000000000000" pitchFamily="50" charset="-128"/>
              </a:rPr>
              <a:t>&gt;</a:t>
            </a:r>
          </a:p>
        </p:txBody>
      </p:sp>
      <p:sp>
        <p:nvSpPr>
          <p:cNvPr id="5131" name="Text Box 21"/>
          <p:cNvSpPr txBox="1">
            <a:spLocks noChangeArrowheads="1"/>
          </p:cNvSpPr>
          <p:nvPr/>
        </p:nvSpPr>
        <p:spPr bwMode="auto">
          <a:xfrm>
            <a:off x="269875" y="1724025"/>
            <a:ext cx="2968625" cy="438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tabLst>
                <a:tab pos="533400" algn="r"/>
                <a:tab pos="2700338" algn="ctr"/>
                <a:tab pos="5400675" algn="r"/>
              </a:tabLst>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tabLst>
                <a:tab pos="533400" algn="r"/>
                <a:tab pos="2700338" algn="ctr"/>
                <a:tab pos="5400675" algn="r"/>
              </a:tabLst>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tabLst>
                <a:tab pos="533400" algn="r"/>
                <a:tab pos="2700338" algn="ctr"/>
                <a:tab pos="5400675" algn="r"/>
              </a:tabLst>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（１）ＱＣストーリーは</a:t>
            </a:r>
            <a:endParaRPr lang="en-US" altLang="ja-JP" sz="11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eaLnBrk="1" hangingPunct="1">
              <a:spcBef>
                <a:spcPct val="0"/>
              </a:spcBef>
              <a:buFontTx/>
              <a:buNone/>
            </a:pPr>
            <a:endParaRPr lang="en-US" altLang="ja-JP" sz="6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eaLnBrk="1" hangingPunct="1">
              <a:spcBef>
                <a:spcPct val="0"/>
              </a:spcBef>
              <a:buFontTx/>
              <a:buNone/>
            </a:pPr>
            <a:r>
              <a:rPr lang="en-US" altLang="ja-JP" sz="1100">
                <a:latin typeface="HG丸ｺﾞｼｯｸM-PRO" panose="020F0600000000000000" pitchFamily="50" charset="-128"/>
                <a:ea typeface="HG丸ｺﾞｼｯｸM-PRO" panose="020F0600000000000000" pitchFamily="50" charset="-128"/>
                <a:cs typeface="Times New Roman" panose="02020603050405020304" pitchFamily="18" charset="0"/>
              </a:rPr>
              <a:t>	</a:t>
            </a:r>
            <a:r>
              <a:rPr lang="ja-JP" altLang="en-US" sz="1100">
                <a:latin typeface="HG丸ｺﾞｼｯｸM-PRO" panose="020F0600000000000000" pitchFamily="50" charset="-128"/>
                <a:ea typeface="HG丸ｺﾞｼｯｸM-PRO" panose="020F0600000000000000" pitchFamily="50" charset="-128"/>
                <a:cs typeface="Times New Roman" panose="02020603050405020304" pitchFamily="18" charset="0"/>
              </a:rPr>
              <a:t>　活動成果を分かりやすく報告し、</a:t>
            </a:r>
            <a:endParaRPr lang="en-US" altLang="ja-JP" sz="110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cs typeface="Times New Roman" panose="02020603050405020304" pitchFamily="18" charset="0"/>
              </a:rPr>
              <a:t>　発表する際の筋書きとして始まった</a:t>
            </a:r>
            <a:endPar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endParaRPr lang="ja-JP" altLang="en-US" sz="6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（２）ＱＣストーリーの命名は</a:t>
            </a:r>
            <a:endParaRPr lang="en-US" altLang="ja-JP" sz="11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endParaRPr lang="en-US" altLang="ja-JP" sz="6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　</a:t>
            </a:r>
            <a:r>
              <a:rPr lang="ja-JP" altLang="en-US" sz="1100">
                <a:latin typeface="HG丸ｺﾞｼｯｸM-PRO" panose="020F0600000000000000" pitchFamily="50" charset="-128"/>
                <a:ea typeface="HG丸ｺﾞｼｯｸM-PRO" panose="020F0600000000000000" pitchFamily="50" charset="-128"/>
                <a:cs typeface="Times New Roman" panose="02020603050405020304" pitchFamily="18" charset="0"/>
              </a:rPr>
              <a:t>㈱コマツの方々でデミング賞へ</a:t>
            </a:r>
            <a:endParaRPr lang="en-US" altLang="ja-JP" sz="110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r>
              <a:rPr lang="ja-JP" altLang="en-US" sz="1100">
                <a:latin typeface="HG丸ｺﾞｼｯｸM-PRO" panose="020F0600000000000000" pitchFamily="50" charset="-128"/>
                <a:ea typeface="HG丸ｺﾞｼｯｸM-PRO" panose="020F0600000000000000" pitchFamily="50" charset="-128"/>
                <a:cs typeface="Times New Roman" panose="02020603050405020304" pitchFamily="18" charset="0"/>
              </a:rPr>
              <a:t>　挑戦した時に活動成果を</a:t>
            </a:r>
            <a:endParaRPr lang="en-US" altLang="ja-JP" sz="110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r>
              <a:rPr lang="ja-JP" altLang="en-US" sz="1100">
                <a:latin typeface="HG丸ｺﾞｼｯｸM-PRO" panose="020F0600000000000000" pitchFamily="50" charset="-128"/>
                <a:ea typeface="HG丸ｺﾞｼｯｸM-PRO" panose="020F0600000000000000" pitchFamily="50" charset="-128"/>
                <a:cs typeface="Times New Roman" panose="02020603050405020304" pitchFamily="18" charset="0"/>
              </a:rPr>
              <a:t>　よりわかってもらうため、</a:t>
            </a:r>
            <a:endParaRPr lang="en-US" altLang="ja-JP" sz="110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r>
              <a:rPr lang="ja-JP" altLang="en-US" sz="1100">
                <a:latin typeface="HG丸ｺﾞｼｯｸM-PRO" panose="020F0600000000000000" pitchFamily="50" charset="-128"/>
                <a:ea typeface="HG丸ｺﾞｼｯｸM-PRO" panose="020F0600000000000000" pitchFamily="50" charset="-128"/>
                <a:cs typeface="Times New Roman" panose="02020603050405020304" pitchFamily="18" charset="0"/>
              </a:rPr>
              <a:t>　目玉づくりにしようと工夫して</a:t>
            </a:r>
            <a:endParaRPr lang="en-US" altLang="ja-JP" sz="110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r>
              <a:rPr lang="ja-JP" altLang="en-US" sz="1100">
                <a:latin typeface="HG丸ｺﾞｼｯｸM-PRO" panose="020F0600000000000000" pitchFamily="50" charset="-128"/>
                <a:ea typeface="HG丸ｺﾞｼｯｸM-PRO" panose="020F0600000000000000" pitchFamily="50" charset="-128"/>
                <a:cs typeface="Times New Roman" panose="02020603050405020304" pitchFamily="18" charset="0"/>
              </a:rPr>
              <a:t>　命名された</a:t>
            </a:r>
            <a:endParaRPr lang="ja-JP" altLang="en-US" sz="6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endParaRPr lang="ja-JP" altLang="en-US" sz="6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（３）ＱＣストーリーといえば</a:t>
            </a:r>
            <a:endParaRPr lang="en-US" altLang="ja-JP" sz="11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endParaRPr lang="ja-JP" altLang="en-US" sz="6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r>
              <a:rPr lang="ja-JP" altLang="en-US" sz="1100">
                <a:latin typeface="HG丸ｺﾞｼｯｸM-PRO" panose="020F0600000000000000" pitchFamily="50" charset="-128"/>
                <a:ea typeface="HG丸ｺﾞｼｯｸM-PRO" panose="020F0600000000000000" pitchFamily="50" charset="-128"/>
                <a:cs typeface="Times New Roman" panose="02020603050405020304" pitchFamily="18" charset="0"/>
              </a:rPr>
              <a:t>　ネーミング以降ＱＣストーリーの</a:t>
            </a:r>
            <a:endParaRPr lang="en-US" altLang="ja-JP" sz="110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r>
              <a:rPr lang="ja-JP" altLang="en-US" sz="1100">
                <a:latin typeface="HG丸ｺﾞｼｯｸM-PRO" panose="020F0600000000000000" pitchFamily="50" charset="-128"/>
                <a:ea typeface="HG丸ｺﾞｼｯｸM-PRO" panose="020F0600000000000000" pitchFamily="50" charset="-128"/>
                <a:cs typeface="Times New Roman" panose="02020603050405020304" pitchFamily="18" charset="0"/>
              </a:rPr>
              <a:t>　ステップに沿って改善活動が</a:t>
            </a:r>
            <a:endParaRPr lang="en-US" altLang="ja-JP" sz="110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r>
              <a:rPr lang="ja-JP" altLang="en-US" sz="1100">
                <a:latin typeface="HG丸ｺﾞｼｯｸM-PRO" panose="020F0600000000000000" pitchFamily="50" charset="-128"/>
                <a:ea typeface="HG丸ｺﾞｼｯｸM-PRO" panose="020F0600000000000000" pitchFamily="50" charset="-128"/>
                <a:cs typeface="Times New Roman" panose="02020603050405020304" pitchFamily="18" charset="0"/>
              </a:rPr>
              <a:t>　されるようになった</a:t>
            </a:r>
            <a:endParaRPr lang="en-US" altLang="ja-JP" sz="110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endParaRPr lang="ja-JP" altLang="en-US" sz="110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r>
              <a:rPr lang="en-US" altLang="ja-JP" sz="1400">
                <a:latin typeface="HG丸ｺﾞｼｯｸM-PRO" panose="020F0600000000000000" pitchFamily="50" charset="-128"/>
                <a:ea typeface="HG丸ｺﾞｼｯｸM-PRO" panose="020F0600000000000000" pitchFamily="50" charset="-128"/>
                <a:cs typeface="Times New Roman" panose="02020603050405020304" pitchFamily="18" charset="0"/>
              </a:rPr>
              <a:t>QC</a:t>
            </a:r>
            <a:r>
              <a:rPr lang="ja-JP" altLang="en-US" sz="1400">
                <a:latin typeface="HG丸ｺﾞｼｯｸM-PRO" panose="020F0600000000000000" pitchFamily="50" charset="-128"/>
                <a:ea typeface="HG丸ｺﾞｼｯｸM-PRO" panose="020F0600000000000000" pitchFamily="50" charset="-128"/>
                <a:cs typeface="Times New Roman" panose="02020603050405020304" pitchFamily="18" charset="0"/>
              </a:rPr>
              <a:t>ストーリーの手順に従うと</a:t>
            </a:r>
            <a:endParaRPr lang="en-US" altLang="ja-JP" sz="140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endParaRPr lang="en-US" altLang="ja-JP" sz="60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r>
              <a:rPr lang="ja-JP" altLang="en-US" sz="1400" b="1">
                <a:latin typeface="HG丸ｺﾞｼｯｸM-PRO" panose="020F0600000000000000" pitchFamily="50" charset="-128"/>
                <a:ea typeface="HG丸ｺﾞｼｯｸM-PRO" panose="020F0600000000000000" pitchFamily="50" charset="-128"/>
                <a:cs typeface="Times New Roman" panose="02020603050405020304" pitchFamily="18" charset="0"/>
              </a:rPr>
              <a:t>　①問題解決が進めやすい</a:t>
            </a:r>
            <a:endParaRPr lang="en-US" altLang="ja-JP" sz="14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r>
              <a:rPr lang="ja-JP" altLang="en-US" sz="1400" b="1">
                <a:latin typeface="HG丸ｺﾞｼｯｸM-PRO" panose="020F0600000000000000" pitchFamily="50" charset="-128"/>
                <a:ea typeface="HG丸ｺﾞｼｯｸM-PRO" panose="020F0600000000000000" pitchFamily="50" charset="-128"/>
                <a:cs typeface="Times New Roman" panose="02020603050405020304" pitchFamily="18" charset="0"/>
              </a:rPr>
              <a:t>　②活動をまとめやすい</a:t>
            </a:r>
            <a:endParaRPr lang="en-US" altLang="ja-JP" sz="14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r>
              <a:rPr lang="ja-JP" altLang="en-US" sz="1400" b="1">
                <a:latin typeface="HG丸ｺﾞｼｯｸM-PRO" panose="020F0600000000000000" pitchFamily="50" charset="-128"/>
                <a:ea typeface="HG丸ｺﾞｼｯｸM-PRO" panose="020F0600000000000000" pitchFamily="50" charset="-128"/>
                <a:cs typeface="Times New Roman" panose="02020603050405020304" pitchFamily="18" charset="0"/>
              </a:rPr>
              <a:t>　③活動成果がわかりやすい</a:t>
            </a:r>
            <a:endParaRPr lang="en-US" altLang="ja-JP" sz="14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endParaRPr lang="en-US" altLang="ja-JP" sz="6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　そのため、幅広く活用されている</a:t>
            </a:r>
          </a:p>
          <a:p>
            <a:pPr>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　　</a:t>
            </a:r>
          </a:p>
        </p:txBody>
      </p:sp>
      <p:sp>
        <p:nvSpPr>
          <p:cNvPr id="5132" name="AutoShape 6"/>
          <p:cNvSpPr>
            <a:spLocks noChangeArrowheads="1"/>
          </p:cNvSpPr>
          <p:nvPr/>
        </p:nvSpPr>
        <p:spPr bwMode="auto">
          <a:xfrm>
            <a:off x="981075" y="6361113"/>
            <a:ext cx="803275" cy="217487"/>
          </a:xfrm>
          <a:prstGeom prst="downArrow">
            <a:avLst>
              <a:gd name="adj1" fmla="val 50037"/>
              <a:gd name="adj2" fmla="val 54801"/>
            </a:avLst>
          </a:prstGeom>
          <a:solidFill>
            <a:srgbClr val="FFFFFF"/>
          </a:solidFill>
          <a:ln w="9525">
            <a:solidFill>
              <a:srgbClr val="000000"/>
            </a:solidFill>
            <a:miter lim="800000"/>
            <a:headEnd/>
            <a:tailEnd/>
          </a:ln>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5133" name="Rectangle 25"/>
          <p:cNvSpPr>
            <a:spLocks noChangeArrowheads="1"/>
          </p:cNvSpPr>
          <p:nvPr/>
        </p:nvSpPr>
        <p:spPr bwMode="auto">
          <a:xfrm>
            <a:off x="6143625" y="2517775"/>
            <a:ext cx="18415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br>
              <a:rPr lang="en-US" altLang="ja-JP" sz="600">
                <a:latin typeface="HG丸ｺﾞｼｯｸM-PRO" panose="020F0600000000000000" pitchFamily="50" charset="-128"/>
                <a:ea typeface="HG丸ｺﾞｼｯｸM-PRO" panose="020F0600000000000000" pitchFamily="50" charset="-128"/>
              </a:rPr>
            </a:br>
            <a:endParaRPr lang="en-US" altLang="ja-JP" sz="1800">
              <a:latin typeface="HG丸ｺﾞｼｯｸM-PRO" panose="020F0600000000000000" pitchFamily="50" charset="-128"/>
              <a:ea typeface="HG丸ｺﾞｼｯｸM-PRO" panose="020F0600000000000000" pitchFamily="50" charset="-128"/>
            </a:endParaRPr>
          </a:p>
        </p:txBody>
      </p:sp>
      <p:grpSp>
        <p:nvGrpSpPr>
          <p:cNvPr id="5134" name="Group 79"/>
          <p:cNvGrpSpPr>
            <a:grpSpLocks/>
          </p:cNvGrpSpPr>
          <p:nvPr/>
        </p:nvGrpSpPr>
        <p:grpSpPr bwMode="auto">
          <a:xfrm>
            <a:off x="3249613" y="2906713"/>
            <a:ext cx="514350" cy="3594100"/>
            <a:chOff x="204" y="1655"/>
            <a:chExt cx="414" cy="2207"/>
          </a:xfrm>
        </p:grpSpPr>
        <p:sp>
          <p:nvSpPr>
            <p:cNvPr id="5177" name="Line 15"/>
            <p:cNvSpPr>
              <a:spLocks noChangeShapeType="1"/>
            </p:cNvSpPr>
            <p:nvPr/>
          </p:nvSpPr>
          <p:spPr bwMode="auto">
            <a:xfrm flipV="1">
              <a:off x="411" y="1963"/>
              <a:ext cx="0" cy="26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5178" name="Line 16"/>
            <p:cNvSpPr>
              <a:spLocks noChangeShapeType="1"/>
            </p:cNvSpPr>
            <p:nvPr/>
          </p:nvSpPr>
          <p:spPr bwMode="auto">
            <a:xfrm flipV="1">
              <a:off x="411" y="3312"/>
              <a:ext cx="0" cy="2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5179" name="AutoShape 17"/>
            <p:cNvSpPr>
              <a:spLocks noChangeArrowheads="1"/>
            </p:cNvSpPr>
            <p:nvPr/>
          </p:nvSpPr>
          <p:spPr bwMode="auto">
            <a:xfrm>
              <a:off x="250" y="1655"/>
              <a:ext cx="322" cy="302"/>
            </a:xfrm>
            <a:prstGeom prst="upArrow">
              <a:avLst>
                <a:gd name="adj1" fmla="val 50000"/>
                <a:gd name="adj2" fmla="val 25000"/>
              </a:avLst>
            </a:prstGeom>
            <a:solidFill>
              <a:srgbClr val="FFFFFF"/>
            </a:solidFill>
            <a:ln w="9525">
              <a:solidFill>
                <a:srgbClr val="000000"/>
              </a:solidFill>
              <a:miter lim="800000"/>
              <a:headEnd/>
              <a:tailEnd/>
            </a:ln>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5180" name="AutoShape 18"/>
            <p:cNvSpPr>
              <a:spLocks noChangeArrowheads="1"/>
            </p:cNvSpPr>
            <p:nvPr/>
          </p:nvSpPr>
          <p:spPr bwMode="auto">
            <a:xfrm>
              <a:off x="250" y="3560"/>
              <a:ext cx="322" cy="302"/>
            </a:xfrm>
            <a:prstGeom prst="downArrow">
              <a:avLst>
                <a:gd name="adj1" fmla="val 50000"/>
                <a:gd name="adj2" fmla="val 25000"/>
              </a:avLst>
            </a:prstGeom>
            <a:solidFill>
              <a:srgbClr val="FFFFFF"/>
            </a:solidFill>
            <a:ln w="9525">
              <a:solidFill>
                <a:srgbClr val="000000"/>
              </a:solidFill>
              <a:miter lim="800000"/>
              <a:headEnd/>
              <a:tailEnd/>
            </a:ln>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5181" name="Text Box 14"/>
            <p:cNvSpPr txBox="1">
              <a:spLocks noChangeArrowheads="1"/>
            </p:cNvSpPr>
            <p:nvPr/>
          </p:nvSpPr>
          <p:spPr bwMode="auto">
            <a:xfrm>
              <a:off x="204" y="2218"/>
              <a:ext cx="414" cy="1087"/>
            </a:xfrm>
            <a:prstGeom prst="rect">
              <a:avLst/>
            </a:prstGeom>
            <a:solidFill>
              <a:srgbClr val="FFFFFF"/>
            </a:solidFill>
            <a:ln w="9525">
              <a:solidFill>
                <a:srgbClr val="000000"/>
              </a:solidFill>
              <a:miter lim="800000"/>
              <a:headEnd/>
              <a:tailEnd/>
            </a:ln>
          </p:spPr>
          <p:txBody>
            <a:bodyPr vert="eaVert"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600" b="1">
                  <a:latin typeface="HG丸ｺﾞｼｯｸM-PRO" panose="020F0600000000000000" pitchFamily="50" charset="-128"/>
                  <a:ea typeface="HG丸ｺﾞｼｯｸM-PRO" panose="020F0600000000000000" pitchFamily="50" charset="-128"/>
                </a:rPr>
                <a:t>ＱＣストーリー</a:t>
              </a:r>
              <a:endParaRPr lang="ja-JP" altLang="en-US" sz="1800" b="1">
                <a:latin typeface="HG丸ｺﾞｼｯｸM-PRO" panose="020F0600000000000000" pitchFamily="50" charset="-128"/>
                <a:ea typeface="HG丸ｺﾞｼｯｸM-PRO" panose="020F0600000000000000" pitchFamily="50" charset="-128"/>
              </a:endParaRPr>
            </a:p>
          </p:txBody>
        </p:sp>
      </p:grpSp>
      <p:sp>
        <p:nvSpPr>
          <p:cNvPr id="5135" name="Rectangle 20"/>
          <p:cNvSpPr>
            <a:spLocks noChangeArrowheads="1"/>
          </p:cNvSpPr>
          <p:nvPr/>
        </p:nvSpPr>
        <p:spPr bwMode="auto">
          <a:xfrm>
            <a:off x="3860800" y="3949700"/>
            <a:ext cx="2592388" cy="2078038"/>
          </a:xfrm>
          <a:prstGeom prst="rect">
            <a:avLst/>
          </a:prstGeom>
          <a:noFill/>
          <a:ln w="952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5136" name="Line 13"/>
          <p:cNvSpPr>
            <a:spLocks noChangeShapeType="1"/>
          </p:cNvSpPr>
          <p:nvPr/>
        </p:nvSpPr>
        <p:spPr bwMode="auto">
          <a:xfrm flipV="1">
            <a:off x="6122988" y="3949700"/>
            <a:ext cx="0" cy="2063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5137" name="Line 11"/>
          <p:cNvSpPr>
            <a:spLocks noChangeShapeType="1"/>
          </p:cNvSpPr>
          <p:nvPr/>
        </p:nvSpPr>
        <p:spPr bwMode="auto">
          <a:xfrm>
            <a:off x="6122988" y="5772150"/>
            <a:ext cx="0" cy="20796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5138" name="Rectangle 30"/>
          <p:cNvSpPr>
            <a:spLocks noChangeArrowheads="1"/>
          </p:cNvSpPr>
          <p:nvPr/>
        </p:nvSpPr>
        <p:spPr bwMode="auto">
          <a:xfrm>
            <a:off x="3860800" y="2849563"/>
            <a:ext cx="2270125" cy="101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tabLst>
                <a:tab pos="533400" algn="r"/>
                <a:tab pos="2700338" algn="ctr"/>
                <a:tab pos="5400675" algn="r"/>
              </a:tabLst>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tabLst>
                <a:tab pos="533400" algn="r"/>
                <a:tab pos="2700338" algn="ctr"/>
                <a:tab pos="5400675" algn="r"/>
              </a:tabLst>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tabLst>
                <a:tab pos="533400" algn="r"/>
                <a:tab pos="2700338" algn="ctr"/>
                <a:tab pos="5400675" algn="r"/>
              </a:tabLst>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１</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はじめに</a:t>
            </a:r>
          </a:p>
          <a:p>
            <a:pPr>
              <a:spcBef>
                <a:spcPct val="0"/>
              </a:spcBef>
              <a:buFont typeface="ＭＳ ゴシック" panose="020B0609070205080204" pitchFamily="49" charset="-128"/>
              <a:buNone/>
            </a:pPr>
            <a:r>
              <a:rPr lang="ja-JP" altLang="en-US" sz="1200" b="1">
                <a:latin typeface="HG丸ｺﾞｼｯｸM-PRO" panose="020F0600000000000000" pitchFamily="50" charset="-128"/>
                <a:ea typeface="HG丸ｺﾞｼｯｸM-PRO" panose="020F0600000000000000" pitchFamily="50" charset="-128"/>
              </a:rPr>
              <a:t>　（会社・職場の概要含む）</a:t>
            </a:r>
          </a:p>
          <a:p>
            <a:pPr>
              <a:spcBef>
                <a:spcPct val="0"/>
              </a:spcBef>
              <a:buFont typeface="ＭＳ ゴシック" panose="020B0609070205080204" pitchFamily="49" charset="-128"/>
              <a:buNone/>
            </a:pPr>
            <a:r>
              <a:rPr lang="ja-JP" altLang="en-US" sz="1200" b="1">
                <a:latin typeface="HG丸ｺﾞｼｯｸM-PRO" panose="020F0600000000000000" pitchFamily="50" charset="-128"/>
                <a:ea typeface="HG丸ｺﾞｼｯｸM-PRO" panose="020F0600000000000000" pitchFamily="50" charset="-128"/>
              </a:rPr>
              <a:t>　</a:t>
            </a:r>
          </a:p>
          <a:p>
            <a:pPr>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２</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工程の概要</a:t>
            </a:r>
          </a:p>
          <a:p>
            <a:pPr>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　（サークルの紹介含む）</a:t>
            </a:r>
          </a:p>
        </p:txBody>
      </p:sp>
      <p:sp>
        <p:nvSpPr>
          <p:cNvPr id="5139" name="Rectangle 33"/>
          <p:cNvSpPr>
            <a:spLocks noChangeArrowheads="1"/>
          </p:cNvSpPr>
          <p:nvPr/>
        </p:nvSpPr>
        <p:spPr bwMode="auto">
          <a:xfrm>
            <a:off x="3860800" y="3987800"/>
            <a:ext cx="2433638" cy="203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tabLst>
                <a:tab pos="533400" algn="r"/>
                <a:tab pos="2700338" algn="ctr"/>
                <a:tab pos="5400675" algn="r"/>
              </a:tabLst>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tabLst>
                <a:tab pos="533400" algn="r"/>
                <a:tab pos="2700338" algn="ctr"/>
                <a:tab pos="5400675" algn="r"/>
              </a:tabLst>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tabLst>
                <a:tab pos="533400" algn="r"/>
                <a:tab pos="2700338" algn="ctr"/>
                <a:tab pos="5400675" algn="r"/>
              </a:tabLst>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50000"/>
              </a:lnSpc>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３</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目的の明確化</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テーマ選定）</a:t>
            </a:r>
          </a:p>
          <a:p>
            <a:pPr eaLnBrk="1" hangingPunct="1">
              <a:lnSpc>
                <a:spcPct val="150000"/>
              </a:lnSpc>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４</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現状の把握と目標の設定</a:t>
            </a:r>
          </a:p>
          <a:p>
            <a:pPr>
              <a:lnSpc>
                <a:spcPct val="150000"/>
              </a:lnSpc>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５</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活動計画の作成</a:t>
            </a:r>
          </a:p>
          <a:p>
            <a:pPr>
              <a:lnSpc>
                <a:spcPct val="150000"/>
              </a:lnSpc>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６</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要因の解析</a:t>
            </a:r>
          </a:p>
          <a:p>
            <a:pPr>
              <a:lnSpc>
                <a:spcPct val="150000"/>
              </a:lnSpc>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７</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対策の検討と実施</a:t>
            </a:r>
          </a:p>
          <a:p>
            <a:pPr>
              <a:lnSpc>
                <a:spcPct val="150000"/>
              </a:lnSpc>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８</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効果の確認</a:t>
            </a:r>
          </a:p>
          <a:p>
            <a:pPr>
              <a:lnSpc>
                <a:spcPct val="150000"/>
              </a:lnSpc>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９</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標準化と管理の定着</a:t>
            </a:r>
          </a:p>
        </p:txBody>
      </p:sp>
      <p:sp>
        <p:nvSpPr>
          <p:cNvPr id="5140" name="Rectangle 56"/>
          <p:cNvSpPr>
            <a:spLocks noChangeArrowheads="1"/>
          </p:cNvSpPr>
          <p:nvPr/>
        </p:nvSpPr>
        <p:spPr bwMode="auto">
          <a:xfrm>
            <a:off x="3789363" y="6105525"/>
            <a:ext cx="1909762"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tabLst>
                <a:tab pos="533400" algn="r"/>
                <a:tab pos="2700338" algn="ctr"/>
                <a:tab pos="5400675" algn="r"/>
              </a:tabLst>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tabLst>
                <a:tab pos="533400" algn="r"/>
                <a:tab pos="2700338" algn="ctr"/>
                <a:tab pos="5400675" algn="r"/>
              </a:tabLst>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tabLst>
                <a:tab pos="533400" algn="r"/>
                <a:tab pos="2700338" algn="ctr"/>
                <a:tab pos="5400675" algn="r"/>
              </a:tabLst>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１０</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反省と今後の進め方</a:t>
            </a:r>
          </a:p>
        </p:txBody>
      </p:sp>
      <p:sp>
        <p:nvSpPr>
          <p:cNvPr id="5141" name="Line 80"/>
          <p:cNvSpPr>
            <a:spLocks noChangeShapeType="1"/>
          </p:cNvSpPr>
          <p:nvPr/>
        </p:nvSpPr>
        <p:spPr bwMode="auto">
          <a:xfrm>
            <a:off x="6049963" y="3940175"/>
            <a:ext cx="0" cy="208438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142" name="テキスト ボックス 1"/>
          <p:cNvSpPr txBox="1">
            <a:spLocks noChangeArrowheads="1"/>
          </p:cNvSpPr>
          <p:nvPr/>
        </p:nvSpPr>
        <p:spPr bwMode="auto">
          <a:xfrm>
            <a:off x="5537200" y="19050"/>
            <a:ext cx="108395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700" dirty="0">
                <a:latin typeface="HG丸ｺﾞｼｯｸM-PRO" panose="020F0600000000000000" pitchFamily="50" charset="-128"/>
                <a:ea typeface="HG丸ｺﾞｼｯｸM-PRO" panose="020F0600000000000000" pitchFamily="50" charset="-128"/>
              </a:rPr>
              <a:t>作成　　</a:t>
            </a:r>
            <a:r>
              <a:rPr lang="en-US" altLang="ja-JP" sz="700" dirty="0">
                <a:latin typeface="HG丸ｺﾞｼｯｸM-PRO" panose="020F0600000000000000" pitchFamily="50" charset="-128"/>
                <a:ea typeface="HG丸ｺﾞｼｯｸM-PRO" panose="020F0600000000000000" pitchFamily="50" charset="-128"/>
              </a:rPr>
              <a:t>2011. 6.16</a:t>
            </a:r>
          </a:p>
          <a:p>
            <a:pPr eaLnBrk="1" hangingPunct="1">
              <a:spcBef>
                <a:spcPct val="0"/>
              </a:spcBef>
              <a:buFontTx/>
              <a:buNone/>
            </a:pPr>
            <a:r>
              <a:rPr lang="ja-JP" altLang="en-US" sz="700" dirty="0">
                <a:latin typeface="HG丸ｺﾞｼｯｸM-PRO" panose="020F0600000000000000" pitchFamily="50" charset="-128"/>
                <a:ea typeface="HG丸ｺﾞｼｯｸM-PRO" panose="020F0600000000000000" pitchFamily="50" charset="-128"/>
              </a:rPr>
              <a:t>改定７　</a:t>
            </a:r>
            <a:r>
              <a:rPr lang="en-US" altLang="ja-JP" sz="700" dirty="0">
                <a:latin typeface="HG丸ｺﾞｼｯｸM-PRO" panose="020F0600000000000000" pitchFamily="50" charset="-128"/>
                <a:ea typeface="HG丸ｺﾞｼｯｸM-PRO" panose="020F0600000000000000" pitchFamily="50" charset="-128"/>
              </a:rPr>
              <a:t>2023. 9.30</a:t>
            </a:r>
          </a:p>
        </p:txBody>
      </p:sp>
      <p:sp>
        <p:nvSpPr>
          <p:cNvPr id="5143" name="Rectangle 51"/>
          <p:cNvSpPr>
            <a:spLocks noChangeArrowheads="1"/>
          </p:cNvSpPr>
          <p:nvPr/>
        </p:nvSpPr>
        <p:spPr bwMode="auto">
          <a:xfrm>
            <a:off x="200025" y="6588125"/>
            <a:ext cx="2974975"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tabLst>
                <a:tab pos="547688" algn="l"/>
              </a:tabLst>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tabLst>
                <a:tab pos="547688" algn="l"/>
              </a:tabLst>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tabLst>
                <a:tab pos="547688" algn="l"/>
              </a:tabLst>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800" b="1">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rPr>
              <a:t>３つのＱＣストーリー</a:t>
            </a:r>
            <a:r>
              <a:rPr lang="en-US" altLang="ja-JP" sz="1800" b="1">
                <a:latin typeface="HG丸ｺﾞｼｯｸM-PRO" panose="020F0600000000000000" pitchFamily="50" charset="-128"/>
                <a:ea typeface="HG丸ｺﾞｼｯｸM-PRO" panose="020F0600000000000000" pitchFamily="50" charset="-128"/>
                <a:cs typeface="Times New Roman" panose="02020603050405020304" pitchFamily="18" charset="0"/>
              </a:rPr>
              <a:t>】</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5144" name="Rectangle 24"/>
          <p:cNvSpPr>
            <a:spLocks noChangeArrowheads="1"/>
          </p:cNvSpPr>
          <p:nvPr/>
        </p:nvSpPr>
        <p:spPr bwMode="auto">
          <a:xfrm>
            <a:off x="71438" y="550863"/>
            <a:ext cx="6340475"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tabLst>
                <a:tab pos="533400" algn="r"/>
                <a:tab pos="2700338" algn="ctr"/>
                <a:tab pos="5400675" algn="r"/>
              </a:tabLst>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tabLst>
                <a:tab pos="533400" algn="r"/>
                <a:tab pos="2700338" algn="ctr"/>
                <a:tab pos="5400675" algn="r"/>
              </a:tabLst>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tabLst>
                <a:tab pos="533400" algn="r"/>
                <a:tab pos="2700338" algn="ctr"/>
                <a:tab pos="5400675" algn="r"/>
              </a:tabLst>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800" b="1">
                <a:latin typeface="HG丸ｺﾞｼｯｸM-PRO" panose="020F0600000000000000" pitchFamily="50" charset="-128"/>
                <a:ea typeface="HG丸ｺﾞｼｯｸM-PRO" panose="020F0600000000000000" pitchFamily="50" charset="-128"/>
                <a:cs typeface="Times New Roman" panose="02020603050405020304" pitchFamily="18" charset="0"/>
              </a:rPr>
              <a:t>1.1</a:t>
            </a:r>
            <a:r>
              <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rPr>
              <a:t>　ＱＣストーリーとは</a:t>
            </a:r>
            <a:endParaRPr lang="ja-JP" altLang="en-US" sz="18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5145" name="Text Box 73"/>
          <p:cNvSpPr txBox="1">
            <a:spLocks noChangeArrowheads="1"/>
          </p:cNvSpPr>
          <p:nvPr/>
        </p:nvSpPr>
        <p:spPr bwMode="auto">
          <a:xfrm>
            <a:off x="0" y="0"/>
            <a:ext cx="3935413"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514350" indent="-51435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AutoNum type="arabicPeriod"/>
            </a:pPr>
            <a:r>
              <a:rPr lang="ja-JP" altLang="en-US" sz="2800" b="1">
                <a:latin typeface="HG丸ｺﾞｼｯｸM-PRO" panose="020F0600000000000000" pitchFamily="50" charset="-128"/>
                <a:ea typeface="HG丸ｺﾞｼｯｸM-PRO" panose="020F0600000000000000" pitchFamily="50" charset="-128"/>
              </a:rPr>
              <a:t>ＱＣストーリーとは</a:t>
            </a:r>
          </a:p>
        </p:txBody>
      </p:sp>
      <p:sp>
        <p:nvSpPr>
          <p:cNvPr id="5146" name="Rectangle 24"/>
          <p:cNvSpPr>
            <a:spLocks noChangeArrowheads="1"/>
          </p:cNvSpPr>
          <p:nvPr/>
        </p:nvSpPr>
        <p:spPr bwMode="auto">
          <a:xfrm>
            <a:off x="180975" y="1020763"/>
            <a:ext cx="6340475" cy="522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tabLst>
                <a:tab pos="533400" algn="r"/>
                <a:tab pos="2700338" algn="ctr"/>
                <a:tab pos="5400675" algn="r"/>
              </a:tabLst>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tabLst>
                <a:tab pos="533400" algn="r"/>
                <a:tab pos="2700338" algn="ctr"/>
                <a:tab pos="5400675" algn="r"/>
              </a:tabLst>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tabLst>
                <a:tab pos="533400" algn="r"/>
                <a:tab pos="2700338" algn="ctr"/>
                <a:tab pos="5400675" algn="r"/>
              </a:tabLst>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tabLst>
                <a:tab pos="533400" algn="r"/>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400">
                <a:latin typeface="HG丸ｺﾞｼｯｸM-PRO" panose="020F0600000000000000" pitchFamily="50" charset="-128"/>
                <a:ea typeface="HG丸ｺﾞｼｯｸM-PRO" panose="020F0600000000000000" pitchFamily="50" charset="-128"/>
                <a:cs typeface="Times New Roman" panose="02020603050405020304" pitchFamily="18" charset="0"/>
              </a:rPr>
              <a:t>「ＱＣ</a:t>
            </a:r>
            <a:r>
              <a:rPr lang="en-US" altLang="ja-JP" sz="1400">
                <a:latin typeface="HG丸ｺﾞｼｯｸM-PRO" panose="020F0600000000000000" pitchFamily="50" charset="-128"/>
                <a:ea typeface="HG丸ｺﾞｼｯｸM-PRO" panose="020F0600000000000000" pitchFamily="50" charset="-128"/>
                <a:cs typeface="Times New Roman" panose="02020603050405020304" pitchFamily="18" charset="0"/>
              </a:rPr>
              <a:t>&lt;</a:t>
            </a:r>
            <a:r>
              <a:rPr lang="ja-JP" altLang="en-US" sz="1400">
                <a:latin typeface="HG丸ｺﾞｼｯｸM-PRO" panose="020F0600000000000000" pitchFamily="50" charset="-128"/>
                <a:ea typeface="HG丸ｺﾞｼｯｸM-PRO" panose="020F0600000000000000" pitchFamily="50" charset="-128"/>
                <a:cs typeface="Times New Roman" panose="02020603050405020304" pitchFamily="18" charset="0"/>
              </a:rPr>
              <a:t>品質管理</a:t>
            </a:r>
            <a:r>
              <a:rPr lang="en-US" altLang="ja-JP" sz="1400">
                <a:latin typeface="HG丸ｺﾞｼｯｸM-PRO" panose="020F0600000000000000" pitchFamily="50" charset="-128"/>
                <a:ea typeface="HG丸ｺﾞｼｯｸM-PRO" panose="020F0600000000000000" pitchFamily="50" charset="-128"/>
                <a:cs typeface="Times New Roman" panose="02020603050405020304" pitchFamily="18" charset="0"/>
              </a:rPr>
              <a:t>&gt;</a:t>
            </a:r>
            <a:r>
              <a:rPr lang="ja-JP" altLang="en-US" sz="1400">
                <a:latin typeface="HG丸ｺﾞｼｯｸM-PRO" panose="020F0600000000000000" pitchFamily="50" charset="-128"/>
                <a:ea typeface="HG丸ｺﾞｼｯｸM-PRO" panose="020F0600000000000000" pitchFamily="50" charset="-128"/>
                <a:cs typeface="Times New Roman" panose="02020603050405020304" pitchFamily="18" charset="0"/>
              </a:rPr>
              <a:t>の問題解決活動をどのようにまとめるかという</a:t>
            </a:r>
            <a:endParaRPr lang="en-US" altLang="ja-JP" sz="140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r>
              <a:rPr lang="ja-JP" altLang="en-US" sz="1400" b="1">
                <a:latin typeface="HG丸ｺﾞｼｯｸM-PRO" panose="020F0600000000000000" pitchFamily="50" charset="-128"/>
                <a:ea typeface="HG丸ｺﾞｼｯｸM-PRO" panose="020F0600000000000000" pitchFamily="50" charset="-128"/>
                <a:cs typeface="Times New Roman" panose="02020603050405020304" pitchFamily="18" charset="0"/>
              </a:rPr>
              <a:t>　　　　　　　　　　</a:t>
            </a:r>
            <a:r>
              <a:rPr lang="ja-JP" altLang="en-US" sz="1400" b="1" u="sng">
                <a:latin typeface="HG丸ｺﾞｼｯｸM-PRO" panose="020F0600000000000000" pitchFamily="50" charset="-128"/>
                <a:ea typeface="HG丸ｺﾞｼｯｸM-PRO" panose="020F0600000000000000" pitchFamily="50" charset="-128"/>
                <a:cs typeface="Times New Roman" panose="02020603050405020304" pitchFamily="18" charset="0"/>
              </a:rPr>
              <a:t>発表や報告のための一つの方式</a:t>
            </a:r>
            <a:r>
              <a:rPr lang="ja-JP" altLang="en-US" sz="1400">
                <a:latin typeface="HG丸ｺﾞｼｯｸM-PRO" panose="020F0600000000000000" pitchFamily="50" charset="-128"/>
                <a:ea typeface="HG丸ｺﾞｼｯｸM-PRO" panose="020F0600000000000000" pitchFamily="50" charset="-128"/>
                <a:cs typeface="Times New Roman" panose="02020603050405020304" pitchFamily="18" charset="0"/>
              </a:rPr>
              <a:t>」である。</a:t>
            </a:r>
            <a:endParaRPr lang="ja-JP" altLang="en-US" sz="18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5147" name="Rectangle 51"/>
          <p:cNvSpPr>
            <a:spLocks noChangeArrowheads="1"/>
          </p:cNvSpPr>
          <p:nvPr/>
        </p:nvSpPr>
        <p:spPr bwMode="auto">
          <a:xfrm>
            <a:off x="182563" y="7038975"/>
            <a:ext cx="2238375" cy="831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tabLst>
                <a:tab pos="547688" algn="l"/>
              </a:tabLst>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tabLst>
                <a:tab pos="547688" algn="l"/>
              </a:tabLst>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tabLst>
                <a:tab pos="547688" algn="l"/>
              </a:tabLst>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1600" b="1">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ja-JP" altLang="en-US" sz="1600" b="1">
                <a:latin typeface="HG丸ｺﾞｼｯｸM-PRO" panose="020F0600000000000000" pitchFamily="50" charset="-128"/>
                <a:ea typeface="HG丸ｺﾞｼｯｸM-PRO" panose="020F0600000000000000" pitchFamily="50" charset="-128"/>
                <a:cs typeface="Times New Roman" panose="02020603050405020304" pitchFamily="18" charset="0"/>
              </a:rPr>
              <a:t>１．問題解決型</a:t>
            </a:r>
            <a:r>
              <a:rPr lang="en-US" altLang="ja-JP" sz="1600" b="1">
                <a:latin typeface="HG丸ｺﾞｼｯｸM-PRO" panose="020F0600000000000000" pitchFamily="50" charset="-128"/>
                <a:ea typeface="HG丸ｺﾞｼｯｸM-PRO" panose="020F0600000000000000" pitchFamily="50" charset="-128"/>
                <a:cs typeface="Times New Roman" panose="02020603050405020304" pitchFamily="18" charset="0"/>
              </a:rPr>
              <a:t>】</a:t>
            </a:r>
            <a:br>
              <a:rPr lang="en-US" altLang="ja-JP" sz="1600" b="1">
                <a:latin typeface="HG丸ｺﾞｼｯｸM-PRO" panose="020F0600000000000000" pitchFamily="50" charset="-128"/>
                <a:ea typeface="HG丸ｺﾞｼｯｸM-PRO" panose="020F0600000000000000" pitchFamily="50" charset="-128"/>
                <a:cs typeface="Times New Roman" panose="02020603050405020304" pitchFamily="18" charset="0"/>
              </a:rPr>
            </a:br>
            <a:r>
              <a:rPr lang="ja-JP" altLang="en-US" sz="1600" b="1">
                <a:latin typeface="HG丸ｺﾞｼｯｸM-PRO" panose="020F0600000000000000" pitchFamily="50" charset="-128"/>
                <a:ea typeface="HG丸ｺﾞｼｯｸM-PRO" panose="020F0600000000000000" pitchFamily="50" charset="-128"/>
                <a:cs typeface="Times New Roman" panose="02020603050405020304" pitchFamily="18" charset="0"/>
              </a:rPr>
              <a:t>・あるべき姿をめざす</a:t>
            </a:r>
            <a:endParaRPr lang="en-US" altLang="ja-JP" sz="16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r>
              <a:rPr lang="ja-JP" altLang="en-US" sz="1600" b="1">
                <a:latin typeface="HG丸ｺﾞｼｯｸM-PRO" panose="020F0600000000000000" pitchFamily="50" charset="-128"/>
                <a:ea typeface="HG丸ｺﾞｼｯｸM-PRO" panose="020F0600000000000000" pitchFamily="50" charset="-128"/>
                <a:cs typeface="Times New Roman" panose="02020603050405020304" pitchFamily="18" charset="0"/>
              </a:rPr>
              <a:t>・悪さの追究</a:t>
            </a:r>
          </a:p>
        </p:txBody>
      </p:sp>
      <p:sp>
        <p:nvSpPr>
          <p:cNvPr id="5148" name="AutoShape 5"/>
          <p:cNvSpPr>
            <a:spLocks noChangeArrowheads="1"/>
          </p:cNvSpPr>
          <p:nvPr/>
        </p:nvSpPr>
        <p:spPr bwMode="auto">
          <a:xfrm>
            <a:off x="260350" y="8923338"/>
            <a:ext cx="1260475" cy="690562"/>
          </a:xfrm>
          <a:prstGeom prst="cube">
            <a:avLst>
              <a:gd name="adj" fmla="val 18639"/>
            </a:avLst>
          </a:prstGeom>
          <a:solidFill>
            <a:srgbClr val="66FF33"/>
          </a:solidFill>
          <a:ln w="12700">
            <a:solidFill>
              <a:srgbClr val="0033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800" b="1">
              <a:latin typeface="HG丸ｺﾞｼｯｸM-PRO" panose="020F0600000000000000" pitchFamily="50" charset="-128"/>
              <a:ea typeface="HG丸ｺﾞｼｯｸM-PRO" panose="020F0600000000000000" pitchFamily="50" charset="-128"/>
            </a:endParaRPr>
          </a:p>
        </p:txBody>
      </p:sp>
      <p:sp>
        <p:nvSpPr>
          <p:cNvPr id="5149" name="Rectangle 6"/>
          <p:cNvSpPr>
            <a:spLocks noChangeArrowheads="1"/>
          </p:cNvSpPr>
          <p:nvPr/>
        </p:nvSpPr>
        <p:spPr bwMode="auto">
          <a:xfrm>
            <a:off x="319088" y="9110663"/>
            <a:ext cx="882650" cy="461962"/>
          </a:xfrm>
          <a:prstGeom prst="rect">
            <a:avLst/>
          </a:prstGeom>
          <a:noFill/>
          <a:ln>
            <a:noFill/>
          </a:ln>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現状</a:t>
            </a:r>
          </a:p>
          <a:p>
            <a:pPr algn="ctr">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レベル</a:t>
            </a:r>
          </a:p>
        </p:txBody>
      </p:sp>
      <p:sp>
        <p:nvSpPr>
          <p:cNvPr id="5150" name="AutoShape 7"/>
          <p:cNvSpPr>
            <a:spLocks noChangeArrowheads="1"/>
          </p:cNvSpPr>
          <p:nvPr/>
        </p:nvSpPr>
        <p:spPr bwMode="auto">
          <a:xfrm>
            <a:off x="260350" y="8516938"/>
            <a:ext cx="1260475" cy="565150"/>
          </a:xfrm>
          <a:prstGeom prst="cube">
            <a:avLst>
              <a:gd name="adj" fmla="val 26519"/>
            </a:avLst>
          </a:prstGeom>
          <a:solidFill>
            <a:srgbClr val="FF3399"/>
          </a:solidFill>
          <a:ln w="12700">
            <a:solidFill>
              <a:srgbClr val="0033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800" b="1">
              <a:latin typeface="HG丸ｺﾞｼｯｸM-PRO" panose="020F0600000000000000" pitchFamily="50" charset="-128"/>
              <a:ea typeface="HG丸ｺﾞｼｯｸM-PRO" panose="020F0600000000000000" pitchFamily="50" charset="-128"/>
            </a:endParaRPr>
          </a:p>
        </p:txBody>
      </p:sp>
      <p:sp>
        <p:nvSpPr>
          <p:cNvPr id="5151" name="AutoShape 8"/>
          <p:cNvSpPr>
            <a:spLocks noChangeArrowheads="1"/>
          </p:cNvSpPr>
          <p:nvPr/>
        </p:nvSpPr>
        <p:spPr bwMode="auto">
          <a:xfrm>
            <a:off x="260350" y="8367713"/>
            <a:ext cx="2087563" cy="287337"/>
          </a:xfrm>
          <a:prstGeom prst="parallelogram">
            <a:avLst>
              <a:gd name="adj" fmla="val 88696"/>
            </a:avLst>
          </a:prstGeom>
          <a:solidFill>
            <a:srgbClr val="FFFF00"/>
          </a:solidFill>
          <a:ln w="12700">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800" b="1">
              <a:latin typeface="HG丸ｺﾞｼｯｸM-PRO" panose="020F0600000000000000" pitchFamily="50" charset="-128"/>
              <a:ea typeface="HG丸ｺﾞｼｯｸM-PRO" panose="020F0600000000000000" pitchFamily="50" charset="-128"/>
            </a:endParaRPr>
          </a:p>
        </p:txBody>
      </p:sp>
      <p:sp>
        <p:nvSpPr>
          <p:cNvPr id="5152" name="Rectangle 9"/>
          <p:cNvSpPr>
            <a:spLocks noChangeArrowheads="1"/>
          </p:cNvSpPr>
          <p:nvPr/>
        </p:nvSpPr>
        <p:spPr bwMode="auto">
          <a:xfrm>
            <a:off x="333375" y="8367713"/>
            <a:ext cx="2286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200" b="1" i="1">
                <a:latin typeface="HG丸ｺﾞｼｯｸM-PRO" panose="020F0600000000000000" pitchFamily="50" charset="-128"/>
                <a:ea typeface="HG丸ｺﾞｼｯｸM-PRO" panose="020F0600000000000000" pitchFamily="50" charset="-128"/>
              </a:rPr>
              <a:t>現在のあるべき姿（目標）</a:t>
            </a:r>
          </a:p>
        </p:txBody>
      </p:sp>
      <p:sp>
        <p:nvSpPr>
          <p:cNvPr id="5153" name="Rectangle 10"/>
          <p:cNvSpPr>
            <a:spLocks noChangeArrowheads="1"/>
          </p:cNvSpPr>
          <p:nvPr/>
        </p:nvSpPr>
        <p:spPr bwMode="auto">
          <a:xfrm>
            <a:off x="357188" y="8731250"/>
            <a:ext cx="865187" cy="2778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pPr>
            <a:r>
              <a:rPr lang="ja-JP" altLang="en-US" sz="1200" b="1">
                <a:latin typeface="HG丸ｺﾞｼｯｸM-PRO" panose="020F0600000000000000" pitchFamily="50" charset="-128"/>
                <a:ea typeface="HG丸ｺﾞｼｯｸM-PRO" panose="020F0600000000000000" pitchFamily="50" charset="-128"/>
              </a:rPr>
              <a:t>ギャップ</a:t>
            </a:r>
          </a:p>
        </p:txBody>
      </p:sp>
      <p:sp>
        <p:nvSpPr>
          <p:cNvPr id="5154" name="AutoShape 11"/>
          <p:cNvSpPr>
            <a:spLocks noChangeArrowheads="1"/>
          </p:cNvSpPr>
          <p:nvPr/>
        </p:nvSpPr>
        <p:spPr bwMode="auto">
          <a:xfrm rot="5400000">
            <a:off x="1620838" y="8612188"/>
            <a:ext cx="557212" cy="900112"/>
          </a:xfrm>
          <a:prstGeom prst="wedgeRoundRectCallout">
            <a:avLst>
              <a:gd name="adj1" fmla="val -51153"/>
              <a:gd name="adj2" fmla="val 80333"/>
              <a:gd name="adj3" fmla="val 16667"/>
            </a:avLst>
          </a:prstGeom>
          <a:solidFill>
            <a:schemeClr val="bg1"/>
          </a:solidFill>
          <a:ln w="12700">
            <a:solidFill>
              <a:srgbClr val="000000"/>
            </a:solidFill>
            <a:miter lim="800000"/>
            <a:headEnd/>
            <a:tailEnd/>
          </a:ln>
        </p:spPr>
        <p:txBody>
          <a:bodyPr rot="10800000" vert="eaVert"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800" b="1">
              <a:latin typeface="HG丸ｺﾞｼｯｸM-PRO" panose="020F0600000000000000" pitchFamily="50" charset="-128"/>
              <a:ea typeface="HG丸ｺﾞｼｯｸM-PRO" panose="020F0600000000000000" pitchFamily="50" charset="-128"/>
            </a:endParaRPr>
          </a:p>
        </p:txBody>
      </p:sp>
      <p:sp>
        <p:nvSpPr>
          <p:cNvPr id="5155" name="Rectangle 12"/>
          <p:cNvSpPr>
            <a:spLocks noChangeArrowheads="1"/>
          </p:cNvSpPr>
          <p:nvPr/>
        </p:nvSpPr>
        <p:spPr bwMode="auto">
          <a:xfrm>
            <a:off x="1363663" y="8667750"/>
            <a:ext cx="10795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pPr>
            <a:br>
              <a:rPr lang="en-US" altLang="ja-JP" sz="1200" b="1">
                <a:latin typeface="HG丸ｺﾞｼｯｸM-PRO" panose="020F0600000000000000" pitchFamily="50" charset="-128"/>
                <a:ea typeface="HG丸ｺﾞｼｯｸM-PRO" panose="020F0600000000000000" pitchFamily="50" charset="-128"/>
              </a:rPr>
            </a:br>
            <a:r>
              <a:rPr lang="ja-JP" altLang="en-US" sz="1200" b="1">
                <a:latin typeface="HG丸ｺﾞｼｯｸM-PRO" panose="020F0600000000000000" pitchFamily="50" charset="-128"/>
                <a:ea typeface="HG丸ｺﾞｼｯｸM-PRO" panose="020F0600000000000000" pitchFamily="50" charset="-128"/>
              </a:rPr>
              <a:t>目に見える</a:t>
            </a:r>
            <a:endParaRPr lang="en-US" altLang="ja-JP" sz="1200" b="1">
              <a:latin typeface="HG丸ｺﾞｼｯｸM-PRO" panose="020F0600000000000000" pitchFamily="50" charset="-128"/>
              <a:ea typeface="HG丸ｺﾞｼｯｸM-PRO" panose="020F0600000000000000" pitchFamily="50" charset="-128"/>
            </a:endParaRPr>
          </a:p>
          <a:p>
            <a:pPr algn="ctr">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問題</a:t>
            </a:r>
          </a:p>
          <a:p>
            <a:pPr algn="ctr">
              <a:spcBef>
                <a:spcPct val="0"/>
              </a:spcBef>
              <a:buFontTx/>
              <a:buNone/>
            </a:pPr>
            <a:endParaRPr lang="ja-JP" altLang="en-US" sz="1200" b="1">
              <a:latin typeface="HG丸ｺﾞｼｯｸM-PRO" panose="020F0600000000000000" pitchFamily="50" charset="-128"/>
              <a:ea typeface="HG丸ｺﾞｼｯｸM-PRO" panose="020F0600000000000000" pitchFamily="50" charset="-128"/>
            </a:endParaRPr>
          </a:p>
        </p:txBody>
      </p:sp>
      <p:sp>
        <p:nvSpPr>
          <p:cNvPr id="5156" name="AutoShape 13"/>
          <p:cNvSpPr>
            <a:spLocks noChangeArrowheads="1"/>
          </p:cNvSpPr>
          <p:nvPr/>
        </p:nvSpPr>
        <p:spPr bwMode="auto">
          <a:xfrm>
            <a:off x="2420938" y="8491538"/>
            <a:ext cx="1260475" cy="1122362"/>
          </a:xfrm>
          <a:prstGeom prst="cube">
            <a:avLst>
              <a:gd name="adj" fmla="val 20000"/>
            </a:avLst>
          </a:prstGeom>
          <a:solidFill>
            <a:srgbClr val="66FF33"/>
          </a:solidFill>
          <a:ln w="12700">
            <a:solidFill>
              <a:srgbClr val="0033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800" b="1">
              <a:latin typeface="HG丸ｺﾞｼｯｸM-PRO" panose="020F0600000000000000" pitchFamily="50" charset="-128"/>
              <a:ea typeface="HG丸ｺﾞｼｯｸM-PRO" panose="020F0600000000000000" pitchFamily="50" charset="-128"/>
            </a:endParaRPr>
          </a:p>
        </p:txBody>
      </p:sp>
      <p:sp>
        <p:nvSpPr>
          <p:cNvPr id="5157" name="AutoShape 14"/>
          <p:cNvSpPr>
            <a:spLocks noChangeArrowheads="1"/>
          </p:cNvSpPr>
          <p:nvPr/>
        </p:nvSpPr>
        <p:spPr bwMode="auto">
          <a:xfrm>
            <a:off x="2420938" y="8080375"/>
            <a:ext cx="1260475" cy="617538"/>
          </a:xfrm>
          <a:prstGeom prst="cube">
            <a:avLst>
              <a:gd name="adj" fmla="val 31199"/>
            </a:avLst>
          </a:prstGeom>
          <a:solidFill>
            <a:srgbClr val="FF3399"/>
          </a:solidFill>
          <a:ln w="12700">
            <a:solidFill>
              <a:srgbClr val="0033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800" b="1">
              <a:latin typeface="HG丸ｺﾞｼｯｸM-PRO" panose="020F0600000000000000" pitchFamily="50" charset="-128"/>
              <a:ea typeface="HG丸ｺﾞｼｯｸM-PRO" panose="020F0600000000000000" pitchFamily="50" charset="-128"/>
            </a:endParaRPr>
          </a:p>
        </p:txBody>
      </p:sp>
      <p:sp>
        <p:nvSpPr>
          <p:cNvPr id="5158" name="AutoShape 15"/>
          <p:cNvSpPr>
            <a:spLocks noChangeArrowheads="1"/>
          </p:cNvSpPr>
          <p:nvPr/>
        </p:nvSpPr>
        <p:spPr bwMode="auto">
          <a:xfrm>
            <a:off x="2422525" y="8018463"/>
            <a:ext cx="2052638" cy="287337"/>
          </a:xfrm>
          <a:prstGeom prst="parallelogram">
            <a:avLst>
              <a:gd name="adj" fmla="val 65252"/>
            </a:avLst>
          </a:prstGeom>
          <a:solidFill>
            <a:srgbClr val="FFFF00"/>
          </a:solidFill>
          <a:ln w="12700">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800" b="1">
              <a:latin typeface="HG丸ｺﾞｼｯｸM-PRO" panose="020F0600000000000000" pitchFamily="50" charset="-128"/>
              <a:ea typeface="HG丸ｺﾞｼｯｸM-PRO" panose="020F0600000000000000" pitchFamily="50" charset="-128"/>
            </a:endParaRPr>
          </a:p>
        </p:txBody>
      </p:sp>
      <p:sp>
        <p:nvSpPr>
          <p:cNvPr id="5159" name="Rectangle 16"/>
          <p:cNvSpPr>
            <a:spLocks noChangeArrowheads="1"/>
          </p:cNvSpPr>
          <p:nvPr/>
        </p:nvSpPr>
        <p:spPr bwMode="auto">
          <a:xfrm>
            <a:off x="2468563" y="8031163"/>
            <a:ext cx="25574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b="1" i="1">
                <a:latin typeface="HG丸ｺﾞｼｯｸM-PRO" panose="020F0600000000000000" pitchFamily="50" charset="-128"/>
                <a:ea typeface="HG丸ｺﾞｼｯｸM-PRO" panose="020F0600000000000000" pitchFamily="50" charset="-128"/>
              </a:rPr>
              <a:t>将来のありたい姿（目標）</a:t>
            </a:r>
          </a:p>
        </p:txBody>
      </p:sp>
      <p:sp>
        <p:nvSpPr>
          <p:cNvPr id="5160" name="Rectangle 20"/>
          <p:cNvSpPr>
            <a:spLocks noChangeArrowheads="1"/>
          </p:cNvSpPr>
          <p:nvPr/>
        </p:nvSpPr>
        <p:spPr bwMode="auto">
          <a:xfrm>
            <a:off x="2398713" y="8926513"/>
            <a:ext cx="1073150" cy="463550"/>
          </a:xfrm>
          <a:prstGeom prst="rect">
            <a:avLst/>
          </a:prstGeom>
          <a:noFill/>
          <a:ln>
            <a:noFill/>
          </a:ln>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現状</a:t>
            </a:r>
          </a:p>
          <a:p>
            <a:pPr algn="ctr">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レベル</a:t>
            </a:r>
          </a:p>
        </p:txBody>
      </p:sp>
      <p:sp>
        <p:nvSpPr>
          <p:cNvPr id="5161" name="Rectangle 10"/>
          <p:cNvSpPr>
            <a:spLocks noChangeArrowheads="1"/>
          </p:cNvSpPr>
          <p:nvPr/>
        </p:nvSpPr>
        <p:spPr bwMode="auto">
          <a:xfrm>
            <a:off x="2463800" y="8362950"/>
            <a:ext cx="776288" cy="2778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46038" rIns="0"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pPr>
            <a:r>
              <a:rPr lang="ja-JP" altLang="en-US" sz="1200" b="1">
                <a:latin typeface="HG丸ｺﾞｼｯｸM-PRO" panose="020F0600000000000000" pitchFamily="50" charset="-128"/>
                <a:ea typeface="HG丸ｺﾞｼｯｸM-PRO" panose="020F0600000000000000" pitchFamily="50" charset="-128"/>
              </a:rPr>
              <a:t>ギャップ</a:t>
            </a:r>
          </a:p>
        </p:txBody>
      </p:sp>
      <p:sp>
        <p:nvSpPr>
          <p:cNvPr id="5162" name="Rectangle 51"/>
          <p:cNvSpPr>
            <a:spLocks noChangeArrowheads="1"/>
          </p:cNvSpPr>
          <p:nvPr/>
        </p:nvSpPr>
        <p:spPr bwMode="auto">
          <a:xfrm>
            <a:off x="2289175" y="7038975"/>
            <a:ext cx="2252663" cy="831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tabLst>
                <a:tab pos="547688" algn="l"/>
              </a:tabLst>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tabLst>
                <a:tab pos="547688" algn="l"/>
              </a:tabLst>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tabLst>
                <a:tab pos="547688" algn="l"/>
              </a:tabLst>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1600" b="1">
                <a:latin typeface="HG丸ｺﾞｼｯｸM-PRO" panose="020F0600000000000000" pitchFamily="50" charset="-128"/>
                <a:ea typeface="HG丸ｺﾞｼｯｸM-PRO" panose="020F0600000000000000" pitchFamily="50" charset="-128"/>
              </a:rPr>
              <a:t>【</a:t>
            </a:r>
            <a:r>
              <a:rPr lang="ja-JP" altLang="en-US" sz="1600" b="1">
                <a:latin typeface="HG丸ｺﾞｼｯｸM-PRO" panose="020F0600000000000000" pitchFamily="50" charset="-128"/>
                <a:ea typeface="HG丸ｺﾞｼｯｸM-PRO" panose="020F0600000000000000" pitchFamily="50" charset="-128"/>
              </a:rPr>
              <a:t>２．課題達成型</a:t>
            </a:r>
            <a:r>
              <a:rPr lang="en-US" altLang="ja-JP" sz="1600" b="1">
                <a:latin typeface="HG丸ｺﾞｼｯｸM-PRO" panose="020F0600000000000000" pitchFamily="50" charset="-128"/>
                <a:ea typeface="HG丸ｺﾞｼｯｸM-PRO" panose="020F0600000000000000" pitchFamily="50" charset="-128"/>
              </a:rPr>
              <a:t>】</a:t>
            </a:r>
            <a:endParaRPr lang="ja-JP" altLang="en-US" sz="1600" b="1">
              <a:latin typeface="HG丸ｺﾞｼｯｸM-PRO" panose="020F0600000000000000" pitchFamily="50" charset="-128"/>
              <a:ea typeface="HG丸ｺﾞｼｯｸM-PRO" panose="020F0600000000000000" pitchFamily="50" charset="-128"/>
            </a:endParaRPr>
          </a:p>
          <a:p>
            <a:pPr>
              <a:spcBef>
                <a:spcPct val="0"/>
              </a:spcBef>
              <a:buFontTx/>
              <a:buNone/>
            </a:pPr>
            <a:r>
              <a:rPr lang="ja-JP" altLang="en-US" sz="1600" b="1">
                <a:latin typeface="HG丸ｺﾞｼｯｸM-PRO" panose="020F0600000000000000" pitchFamily="50" charset="-128"/>
                <a:ea typeface="HG丸ｺﾞｼｯｸM-PRO" panose="020F0600000000000000" pitchFamily="50" charset="-128"/>
              </a:rPr>
              <a:t>・ありたい姿をめざす</a:t>
            </a:r>
            <a:endParaRPr lang="en-US" altLang="ja-JP" sz="1600" b="1">
              <a:latin typeface="HG丸ｺﾞｼｯｸM-PRO" panose="020F0600000000000000" pitchFamily="50" charset="-128"/>
              <a:ea typeface="HG丸ｺﾞｼｯｸM-PRO" panose="020F0600000000000000" pitchFamily="50" charset="-128"/>
            </a:endParaRPr>
          </a:p>
          <a:p>
            <a:pPr>
              <a:spcBef>
                <a:spcPct val="0"/>
              </a:spcBef>
              <a:buFontTx/>
              <a:buNone/>
            </a:pPr>
            <a:r>
              <a:rPr lang="ja-JP" altLang="en-US" sz="1600" b="1">
                <a:latin typeface="HG丸ｺﾞｼｯｸM-PRO" panose="020F0600000000000000" pitchFamily="50" charset="-128"/>
                <a:ea typeface="HG丸ｺﾞｼｯｸM-PRO" panose="020F0600000000000000" pitchFamily="50" charset="-128"/>
              </a:rPr>
              <a:t>・良さの追究</a:t>
            </a:r>
          </a:p>
        </p:txBody>
      </p:sp>
      <p:sp>
        <p:nvSpPr>
          <p:cNvPr id="5163" name="Rectangle 51"/>
          <p:cNvSpPr>
            <a:spLocks noChangeArrowheads="1"/>
          </p:cNvSpPr>
          <p:nvPr/>
        </p:nvSpPr>
        <p:spPr bwMode="auto">
          <a:xfrm>
            <a:off x="4437063" y="7038975"/>
            <a:ext cx="2060575" cy="831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tabLst>
                <a:tab pos="547688" algn="l"/>
              </a:tabLst>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tabLst>
                <a:tab pos="547688" algn="l"/>
              </a:tabLst>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tabLst>
                <a:tab pos="547688" algn="l"/>
              </a:tabLst>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tabLst>
                <a:tab pos="547688" algn="l"/>
              </a:tabLst>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1600" b="1">
                <a:latin typeface="HG丸ｺﾞｼｯｸM-PRO" panose="020F0600000000000000" pitchFamily="50" charset="-128"/>
                <a:ea typeface="HG丸ｺﾞｼｯｸM-PRO" panose="020F0600000000000000" pitchFamily="50" charset="-128"/>
              </a:rPr>
              <a:t>【</a:t>
            </a:r>
            <a:r>
              <a:rPr lang="ja-JP" altLang="en-US" sz="1600" b="1">
                <a:latin typeface="HG丸ｺﾞｼｯｸM-PRO" panose="020F0600000000000000" pitchFamily="50" charset="-128"/>
                <a:ea typeface="HG丸ｺﾞｼｯｸM-PRO" panose="020F0600000000000000" pitchFamily="50" charset="-128"/>
              </a:rPr>
              <a:t>３．施策実行型</a:t>
            </a:r>
            <a:r>
              <a:rPr lang="en-US" altLang="ja-JP" sz="1600" b="1">
                <a:latin typeface="HG丸ｺﾞｼｯｸM-PRO" panose="020F0600000000000000" pitchFamily="50" charset="-128"/>
                <a:ea typeface="HG丸ｺﾞｼｯｸM-PRO" panose="020F0600000000000000" pitchFamily="50" charset="-128"/>
              </a:rPr>
              <a:t>】</a:t>
            </a:r>
          </a:p>
          <a:p>
            <a:pPr>
              <a:spcBef>
                <a:spcPct val="0"/>
              </a:spcBef>
              <a:buFontTx/>
              <a:buNone/>
            </a:pPr>
            <a:r>
              <a:rPr lang="ja-JP" altLang="en-US" sz="1600" b="1">
                <a:latin typeface="HG丸ｺﾞｼｯｸM-PRO" panose="020F0600000000000000" pitchFamily="50" charset="-128"/>
                <a:ea typeface="HG丸ｺﾞｼｯｸM-PRO" panose="020F0600000000000000" pitchFamily="50" charset="-128"/>
              </a:rPr>
              <a:t>・対策が見えている</a:t>
            </a:r>
            <a:endParaRPr lang="en-US" altLang="ja-JP" sz="1600" b="1">
              <a:latin typeface="HG丸ｺﾞｼｯｸM-PRO" panose="020F0600000000000000" pitchFamily="50" charset="-128"/>
              <a:ea typeface="HG丸ｺﾞｼｯｸM-PRO" panose="020F0600000000000000" pitchFamily="50" charset="-128"/>
            </a:endParaRPr>
          </a:p>
          <a:p>
            <a:pPr>
              <a:spcBef>
                <a:spcPct val="0"/>
              </a:spcBef>
              <a:buFontTx/>
              <a:buNone/>
            </a:pPr>
            <a:r>
              <a:rPr lang="ja-JP" altLang="en-US" sz="1600" b="1">
                <a:latin typeface="HG丸ｺﾞｼｯｸM-PRO" panose="020F0600000000000000" pitchFamily="50" charset="-128"/>
                <a:ea typeface="HG丸ｺﾞｼｯｸM-PRO" panose="020F0600000000000000" pitchFamily="50" charset="-128"/>
              </a:rPr>
              <a:t>・対策優先</a:t>
            </a:r>
          </a:p>
        </p:txBody>
      </p:sp>
      <p:sp>
        <p:nvSpPr>
          <p:cNvPr id="5164" name="角丸四角形 1"/>
          <p:cNvSpPr>
            <a:spLocks noChangeArrowheads="1"/>
          </p:cNvSpPr>
          <p:nvPr/>
        </p:nvSpPr>
        <p:spPr bwMode="auto">
          <a:xfrm>
            <a:off x="2393950" y="7023100"/>
            <a:ext cx="2087563" cy="2763838"/>
          </a:xfrm>
          <a:prstGeom prst="roundRect">
            <a:avLst>
              <a:gd name="adj" fmla="val 5866"/>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165" name="角丸四角形 48"/>
          <p:cNvSpPr>
            <a:spLocks noChangeArrowheads="1"/>
          </p:cNvSpPr>
          <p:nvPr/>
        </p:nvSpPr>
        <p:spPr bwMode="auto">
          <a:xfrm>
            <a:off x="269875" y="7023100"/>
            <a:ext cx="2087563" cy="2763838"/>
          </a:xfrm>
          <a:prstGeom prst="roundRect">
            <a:avLst>
              <a:gd name="adj" fmla="val 5866"/>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166" name="角丸四角形 49"/>
          <p:cNvSpPr>
            <a:spLocks noChangeArrowheads="1"/>
          </p:cNvSpPr>
          <p:nvPr/>
        </p:nvSpPr>
        <p:spPr bwMode="auto">
          <a:xfrm>
            <a:off x="4530725" y="7023100"/>
            <a:ext cx="2087563" cy="2763838"/>
          </a:xfrm>
          <a:prstGeom prst="roundRect">
            <a:avLst>
              <a:gd name="adj" fmla="val 5866"/>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167" name="AutoShape 5"/>
          <p:cNvSpPr>
            <a:spLocks noChangeArrowheads="1"/>
          </p:cNvSpPr>
          <p:nvPr/>
        </p:nvSpPr>
        <p:spPr bwMode="auto">
          <a:xfrm>
            <a:off x="4583113" y="8923338"/>
            <a:ext cx="1260475" cy="690562"/>
          </a:xfrm>
          <a:prstGeom prst="cube">
            <a:avLst>
              <a:gd name="adj" fmla="val 18639"/>
            </a:avLst>
          </a:prstGeom>
          <a:solidFill>
            <a:srgbClr val="66FF33"/>
          </a:solidFill>
          <a:ln w="12700">
            <a:solidFill>
              <a:srgbClr val="0033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800" b="1">
              <a:latin typeface="HG丸ｺﾞｼｯｸM-PRO" panose="020F0600000000000000" pitchFamily="50" charset="-128"/>
              <a:ea typeface="HG丸ｺﾞｼｯｸM-PRO" panose="020F0600000000000000" pitchFamily="50" charset="-128"/>
            </a:endParaRPr>
          </a:p>
        </p:txBody>
      </p:sp>
      <p:sp>
        <p:nvSpPr>
          <p:cNvPr id="5168" name="Rectangle 6"/>
          <p:cNvSpPr>
            <a:spLocks noChangeArrowheads="1"/>
          </p:cNvSpPr>
          <p:nvPr/>
        </p:nvSpPr>
        <p:spPr bwMode="auto">
          <a:xfrm>
            <a:off x="4699000" y="9097963"/>
            <a:ext cx="882650" cy="461962"/>
          </a:xfrm>
          <a:prstGeom prst="rect">
            <a:avLst/>
          </a:prstGeom>
          <a:noFill/>
          <a:ln>
            <a:noFill/>
          </a:ln>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現状</a:t>
            </a:r>
          </a:p>
          <a:p>
            <a:pPr algn="ctr">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レベル</a:t>
            </a:r>
          </a:p>
        </p:txBody>
      </p:sp>
      <p:sp>
        <p:nvSpPr>
          <p:cNvPr id="5169" name="AutoShape 7"/>
          <p:cNvSpPr>
            <a:spLocks noChangeArrowheads="1"/>
          </p:cNvSpPr>
          <p:nvPr/>
        </p:nvSpPr>
        <p:spPr bwMode="auto">
          <a:xfrm>
            <a:off x="4573588" y="8516938"/>
            <a:ext cx="1260475" cy="565150"/>
          </a:xfrm>
          <a:prstGeom prst="cube">
            <a:avLst>
              <a:gd name="adj" fmla="val 26519"/>
            </a:avLst>
          </a:prstGeom>
          <a:solidFill>
            <a:srgbClr val="FF3399"/>
          </a:solidFill>
          <a:ln w="12700">
            <a:solidFill>
              <a:srgbClr val="0033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800" b="1">
              <a:latin typeface="HG丸ｺﾞｼｯｸM-PRO" panose="020F0600000000000000" pitchFamily="50" charset="-128"/>
              <a:ea typeface="HG丸ｺﾞｼｯｸM-PRO" panose="020F0600000000000000" pitchFamily="50" charset="-128"/>
            </a:endParaRPr>
          </a:p>
        </p:txBody>
      </p:sp>
      <p:sp>
        <p:nvSpPr>
          <p:cNvPr id="5170" name="Rectangle 10"/>
          <p:cNvSpPr>
            <a:spLocks noChangeArrowheads="1"/>
          </p:cNvSpPr>
          <p:nvPr/>
        </p:nvSpPr>
        <p:spPr bwMode="auto">
          <a:xfrm>
            <a:off x="4670425" y="8731250"/>
            <a:ext cx="865188" cy="2778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pPr>
            <a:r>
              <a:rPr lang="ja-JP" altLang="en-US" sz="1200" b="1">
                <a:latin typeface="HG丸ｺﾞｼｯｸM-PRO" panose="020F0600000000000000" pitchFamily="50" charset="-128"/>
                <a:ea typeface="HG丸ｺﾞｼｯｸM-PRO" panose="020F0600000000000000" pitchFamily="50" charset="-128"/>
              </a:rPr>
              <a:t>ギャップ</a:t>
            </a:r>
          </a:p>
        </p:txBody>
      </p:sp>
      <p:sp>
        <p:nvSpPr>
          <p:cNvPr id="5171" name="AutoShape 11"/>
          <p:cNvSpPr>
            <a:spLocks noChangeArrowheads="1"/>
          </p:cNvSpPr>
          <p:nvPr/>
        </p:nvSpPr>
        <p:spPr bwMode="auto">
          <a:xfrm rot="5400000">
            <a:off x="5795169" y="8684419"/>
            <a:ext cx="647700" cy="900112"/>
          </a:xfrm>
          <a:prstGeom prst="wedgeRoundRectCallout">
            <a:avLst>
              <a:gd name="adj1" fmla="val -47917"/>
              <a:gd name="adj2" fmla="val 65444"/>
              <a:gd name="adj3" fmla="val 16667"/>
            </a:avLst>
          </a:prstGeom>
          <a:solidFill>
            <a:schemeClr val="bg1"/>
          </a:solidFill>
          <a:ln w="12700">
            <a:solidFill>
              <a:srgbClr val="000000"/>
            </a:solidFill>
            <a:miter lim="800000"/>
            <a:headEnd/>
            <a:tailEnd/>
          </a:ln>
        </p:spPr>
        <p:txBody>
          <a:bodyPr rot="10800000" vert="eaVert"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800" b="1">
              <a:latin typeface="HG丸ｺﾞｼｯｸM-PRO" panose="020F0600000000000000" pitchFamily="50" charset="-128"/>
              <a:ea typeface="HG丸ｺﾞｼｯｸM-PRO" panose="020F0600000000000000" pitchFamily="50" charset="-128"/>
            </a:endParaRPr>
          </a:p>
        </p:txBody>
      </p:sp>
      <p:sp>
        <p:nvSpPr>
          <p:cNvPr id="5172" name="Rectangle 12"/>
          <p:cNvSpPr>
            <a:spLocks noChangeArrowheads="1"/>
          </p:cNvSpPr>
          <p:nvPr/>
        </p:nvSpPr>
        <p:spPr bwMode="auto">
          <a:xfrm>
            <a:off x="5681663" y="8702675"/>
            <a:ext cx="106045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br>
              <a:rPr lang="en-US" altLang="ja-JP" sz="1200" b="1">
                <a:latin typeface="HG丸ｺﾞｼｯｸM-PRO" panose="020F0600000000000000" pitchFamily="50" charset="-128"/>
                <a:ea typeface="HG丸ｺﾞｼｯｸM-PRO" panose="020F0600000000000000" pitchFamily="50" charset="-128"/>
              </a:rPr>
            </a:br>
            <a:r>
              <a:rPr lang="ja-JP" altLang="en-US" sz="1200" b="1">
                <a:latin typeface="HG丸ｺﾞｼｯｸM-PRO" panose="020F0600000000000000" pitchFamily="50" charset="-128"/>
                <a:ea typeface="HG丸ｺﾞｼｯｸM-PRO" panose="020F0600000000000000" pitchFamily="50" charset="-128"/>
              </a:rPr>
              <a:t>目に見える</a:t>
            </a:r>
            <a:endParaRPr lang="en-US" altLang="ja-JP" sz="1200" b="1">
              <a:latin typeface="HG丸ｺﾞｼｯｸM-PRO" panose="020F0600000000000000" pitchFamily="50" charset="-128"/>
              <a:ea typeface="HG丸ｺﾞｼｯｸM-PRO" panose="020F0600000000000000" pitchFamily="50" charset="-128"/>
            </a:endParaRPr>
          </a:p>
          <a:p>
            <a:pPr>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問題対策</a:t>
            </a:r>
          </a:p>
        </p:txBody>
      </p:sp>
      <p:sp>
        <p:nvSpPr>
          <p:cNvPr id="5173" name="AutoShape 15"/>
          <p:cNvSpPr>
            <a:spLocks noChangeArrowheads="1"/>
          </p:cNvSpPr>
          <p:nvPr/>
        </p:nvSpPr>
        <p:spPr bwMode="auto">
          <a:xfrm>
            <a:off x="4567238" y="8380413"/>
            <a:ext cx="2052637" cy="288925"/>
          </a:xfrm>
          <a:prstGeom prst="parallelogram">
            <a:avLst>
              <a:gd name="adj" fmla="val 64893"/>
            </a:avLst>
          </a:prstGeom>
          <a:solidFill>
            <a:srgbClr val="FFFF00"/>
          </a:solidFill>
          <a:ln w="12700">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800" b="1">
              <a:latin typeface="HG丸ｺﾞｼｯｸM-PRO" panose="020F0600000000000000" pitchFamily="50" charset="-128"/>
              <a:ea typeface="HG丸ｺﾞｼｯｸM-PRO" panose="020F0600000000000000" pitchFamily="50" charset="-128"/>
            </a:endParaRPr>
          </a:p>
        </p:txBody>
      </p:sp>
      <p:sp>
        <p:nvSpPr>
          <p:cNvPr id="5174" name="Rectangle 9"/>
          <p:cNvSpPr>
            <a:spLocks noChangeArrowheads="1"/>
          </p:cNvSpPr>
          <p:nvPr/>
        </p:nvSpPr>
        <p:spPr bwMode="auto">
          <a:xfrm>
            <a:off x="4624388" y="8378825"/>
            <a:ext cx="22653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200" b="1" i="1">
                <a:latin typeface="HG丸ｺﾞｼｯｸM-PRO" panose="020F0600000000000000" pitchFamily="50" charset="-128"/>
                <a:ea typeface="HG丸ｺﾞｼｯｸM-PRO" panose="020F0600000000000000" pitchFamily="50" charset="-128"/>
              </a:rPr>
              <a:t>現在のあるべき姿（目標）</a:t>
            </a:r>
          </a:p>
        </p:txBody>
      </p:sp>
      <p:sp>
        <p:nvSpPr>
          <p:cNvPr id="5175" name="AutoShape 17"/>
          <p:cNvSpPr>
            <a:spLocks noChangeArrowheads="1"/>
          </p:cNvSpPr>
          <p:nvPr/>
        </p:nvSpPr>
        <p:spPr bwMode="auto">
          <a:xfrm rot="5400000">
            <a:off x="3448050" y="8461375"/>
            <a:ext cx="1081088" cy="973138"/>
          </a:xfrm>
          <a:prstGeom prst="wedgeRoundRectCallout">
            <a:avLst>
              <a:gd name="adj1" fmla="val -46634"/>
              <a:gd name="adj2" fmla="val 74125"/>
              <a:gd name="adj3" fmla="val 16667"/>
            </a:avLst>
          </a:prstGeom>
          <a:solidFill>
            <a:schemeClr val="bg1"/>
          </a:solidFill>
          <a:ln w="12700">
            <a:solidFill>
              <a:srgbClr val="0000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800" b="1">
              <a:latin typeface="HG丸ｺﾞｼｯｸM-PRO" panose="020F0600000000000000" pitchFamily="50" charset="-128"/>
              <a:ea typeface="HG丸ｺﾞｼｯｸM-PRO" panose="020F0600000000000000" pitchFamily="50" charset="-128"/>
            </a:endParaRPr>
          </a:p>
        </p:txBody>
      </p:sp>
      <p:sp>
        <p:nvSpPr>
          <p:cNvPr id="5176" name="Rectangle 18"/>
          <p:cNvSpPr>
            <a:spLocks noChangeArrowheads="1"/>
          </p:cNvSpPr>
          <p:nvPr/>
        </p:nvSpPr>
        <p:spPr bwMode="auto">
          <a:xfrm>
            <a:off x="3506788" y="8393113"/>
            <a:ext cx="782637" cy="106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見えにくい</a:t>
            </a:r>
            <a:endParaRPr lang="en-US" altLang="ja-JP" sz="1200" b="1">
              <a:latin typeface="HG丸ｺﾞｼｯｸM-PRO" panose="020F0600000000000000" pitchFamily="50" charset="-128"/>
              <a:ea typeface="HG丸ｺﾞｼｯｸM-PRO" panose="020F0600000000000000" pitchFamily="50" charset="-128"/>
            </a:endParaRPr>
          </a:p>
          <a:p>
            <a:pPr>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新たに課す</a:t>
            </a:r>
            <a:endParaRPr lang="en-US" altLang="ja-JP" sz="1200" b="1">
              <a:latin typeface="HG丸ｺﾞｼｯｸM-PRO" panose="020F0600000000000000" pitchFamily="50" charset="-128"/>
              <a:ea typeface="HG丸ｺﾞｼｯｸM-PRO" panose="020F0600000000000000" pitchFamily="50" charset="-128"/>
            </a:endParaRPr>
          </a:p>
          <a:p>
            <a:pPr>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問題（課題）</a:t>
            </a:r>
            <a:endParaRPr lang="en-US" altLang="ja-JP" sz="1200" b="1">
              <a:latin typeface="HG丸ｺﾞｼｯｸM-PRO" panose="020F0600000000000000" pitchFamily="50" charset="-128"/>
              <a:ea typeface="HG丸ｺﾞｼｯｸM-PRO" panose="020F0600000000000000" pitchFamily="50" charset="-128"/>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Freeform 9"/>
          <p:cNvSpPr>
            <a:spLocks/>
          </p:cNvSpPr>
          <p:nvPr/>
        </p:nvSpPr>
        <p:spPr bwMode="auto">
          <a:xfrm>
            <a:off x="4713288" y="5130800"/>
            <a:ext cx="284162" cy="165100"/>
          </a:xfrm>
          <a:custGeom>
            <a:avLst/>
            <a:gdLst>
              <a:gd name="T0" fmla="*/ 0 w 407"/>
              <a:gd name="T1" fmla="*/ 2147483646 h 216"/>
              <a:gd name="T2" fmla="*/ 2147483646 w 407"/>
              <a:gd name="T3" fmla="*/ 2147483646 h 216"/>
              <a:gd name="T4" fmla="*/ 2147483646 w 407"/>
              <a:gd name="T5" fmla="*/ 2147483646 h 216"/>
              <a:gd name="T6" fmla="*/ 2147483646 w 407"/>
              <a:gd name="T7" fmla="*/ 2147483646 h 216"/>
              <a:gd name="T8" fmla="*/ 2147483646 w 407"/>
              <a:gd name="T9" fmla="*/ 0 h 216"/>
              <a:gd name="T10" fmla="*/ 0 w 407"/>
              <a:gd name="T11" fmla="*/ 2147483646 h 2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 h="216">
                <a:moveTo>
                  <a:pt x="0" y="57"/>
                </a:moveTo>
                <a:lnTo>
                  <a:pt x="81" y="216"/>
                </a:lnTo>
                <a:lnTo>
                  <a:pt x="215" y="121"/>
                </a:lnTo>
                <a:lnTo>
                  <a:pt x="340" y="191"/>
                </a:lnTo>
                <a:lnTo>
                  <a:pt x="407" y="0"/>
                </a:lnTo>
                <a:lnTo>
                  <a:pt x="0" y="57"/>
                </a:lnTo>
                <a:close/>
              </a:path>
            </a:pathLst>
          </a:custGeom>
          <a:solidFill>
            <a:srgbClr val="FFFFFF"/>
          </a:solidFill>
          <a:ln w="23813">
            <a:solidFill>
              <a:srgbClr val="000000"/>
            </a:solidFill>
            <a:prstDash val="solid"/>
            <a:round/>
            <a:headEnd/>
            <a:tailEnd/>
          </a:ln>
        </p:spPr>
        <p:txBody>
          <a:bodyPr/>
          <a:lstStyle/>
          <a:p>
            <a:endParaRPr lang="ja-JP" altLang="en-US"/>
          </a:p>
        </p:txBody>
      </p:sp>
      <p:sp>
        <p:nvSpPr>
          <p:cNvPr id="23555" name="Freeform 15"/>
          <p:cNvSpPr>
            <a:spLocks/>
          </p:cNvSpPr>
          <p:nvPr/>
        </p:nvSpPr>
        <p:spPr bwMode="auto">
          <a:xfrm>
            <a:off x="4156075" y="5083175"/>
            <a:ext cx="1374775" cy="771525"/>
          </a:xfrm>
          <a:custGeom>
            <a:avLst/>
            <a:gdLst>
              <a:gd name="T0" fmla="*/ 2147483646 w 1976"/>
              <a:gd name="T1" fmla="*/ 2147483646 h 1017"/>
              <a:gd name="T2" fmla="*/ 2147483646 w 1976"/>
              <a:gd name="T3" fmla="*/ 2147483646 h 1017"/>
              <a:gd name="T4" fmla="*/ 2147483646 w 1976"/>
              <a:gd name="T5" fmla="*/ 2147483646 h 1017"/>
              <a:gd name="T6" fmla="*/ 2147483646 w 1976"/>
              <a:gd name="T7" fmla="*/ 2147483646 h 1017"/>
              <a:gd name="T8" fmla="*/ 2147483646 w 1976"/>
              <a:gd name="T9" fmla="*/ 2147483646 h 1017"/>
              <a:gd name="T10" fmla="*/ 2147483646 w 1976"/>
              <a:gd name="T11" fmla="*/ 2147483646 h 1017"/>
              <a:gd name="T12" fmla="*/ 2147483646 w 1976"/>
              <a:gd name="T13" fmla="*/ 2147483646 h 1017"/>
              <a:gd name="T14" fmla="*/ 2147483646 w 1976"/>
              <a:gd name="T15" fmla="*/ 2147483646 h 1017"/>
              <a:gd name="T16" fmla="*/ 2147483646 w 1976"/>
              <a:gd name="T17" fmla="*/ 2147483646 h 1017"/>
              <a:gd name="T18" fmla="*/ 2147483646 w 1976"/>
              <a:gd name="T19" fmla="*/ 2147483646 h 1017"/>
              <a:gd name="T20" fmla="*/ 2147483646 w 1976"/>
              <a:gd name="T21" fmla="*/ 2147483646 h 1017"/>
              <a:gd name="T22" fmla="*/ 2147483646 w 1976"/>
              <a:gd name="T23" fmla="*/ 2147483646 h 1017"/>
              <a:gd name="T24" fmla="*/ 2147483646 w 1976"/>
              <a:gd name="T25" fmla="*/ 2147483646 h 1017"/>
              <a:gd name="T26" fmla="*/ 2147483646 w 1976"/>
              <a:gd name="T27" fmla="*/ 2147483646 h 1017"/>
              <a:gd name="T28" fmla="*/ 0 w 1976"/>
              <a:gd name="T29" fmla="*/ 2147483646 h 1017"/>
              <a:gd name="T30" fmla="*/ 2147483646 w 1976"/>
              <a:gd name="T31" fmla="*/ 2147483646 h 1017"/>
              <a:gd name="T32" fmla="*/ 2147483646 w 1976"/>
              <a:gd name="T33" fmla="*/ 2147483646 h 1017"/>
              <a:gd name="T34" fmla="*/ 2147483646 w 1976"/>
              <a:gd name="T35" fmla="*/ 2147483646 h 1017"/>
              <a:gd name="T36" fmla="*/ 2147483646 w 1976"/>
              <a:gd name="T37" fmla="*/ 2147483646 h 1017"/>
              <a:gd name="T38" fmla="*/ 2147483646 w 1976"/>
              <a:gd name="T39" fmla="*/ 2147483646 h 1017"/>
              <a:gd name="T40" fmla="*/ 2147483646 w 1976"/>
              <a:gd name="T41" fmla="*/ 2147483646 h 1017"/>
              <a:gd name="T42" fmla="*/ 2147483646 w 1976"/>
              <a:gd name="T43" fmla="*/ 2147483646 h 1017"/>
              <a:gd name="T44" fmla="*/ 2147483646 w 1976"/>
              <a:gd name="T45" fmla="*/ 2147483646 h 1017"/>
              <a:gd name="T46" fmla="*/ 2147483646 w 1976"/>
              <a:gd name="T47" fmla="*/ 2147483646 h 1017"/>
              <a:gd name="T48" fmla="*/ 2147483646 w 1976"/>
              <a:gd name="T49" fmla="*/ 2147483646 h 1017"/>
              <a:gd name="T50" fmla="*/ 2147483646 w 1976"/>
              <a:gd name="T51" fmla="*/ 2147483646 h 1017"/>
              <a:gd name="T52" fmla="*/ 2147483646 w 1976"/>
              <a:gd name="T53" fmla="*/ 2147483646 h 1017"/>
              <a:gd name="T54" fmla="*/ 2147483646 w 1976"/>
              <a:gd name="T55" fmla="*/ 2147483646 h 1017"/>
              <a:gd name="T56" fmla="*/ 2147483646 w 1976"/>
              <a:gd name="T57" fmla="*/ 2147483646 h 1017"/>
              <a:gd name="T58" fmla="*/ 2147483646 w 1976"/>
              <a:gd name="T59" fmla="*/ 2147483646 h 1017"/>
              <a:gd name="T60" fmla="*/ 2147483646 w 1976"/>
              <a:gd name="T61" fmla="*/ 2147483646 h 1017"/>
              <a:gd name="T62" fmla="*/ 2147483646 w 1976"/>
              <a:gd name="T63" fmla="*/ 2147483646 h 1017"/>
              <a:gd name="T64" fmla="*/ 2147483646 w 1976"/>
              <a:gd name="T65" fmla="*/ 2147483646 h 1017"/>
              <a:gd name="T66" fmla="*/ 2147483646 w 1976"/>
              <a:gd name="T67" fmla="*/ 2147483646 h 1017"/>
              <a:gd name="T68" fmla="*/ 2147483646 w 1976"/>
              <a:gd name="T69" fmla="*/ 2147483646 h 1017"/>
              <a:gd name="T70" fmla="*/ 2147483646 w 1976"/>
              <a:gd name="T71" fmla="*/ 2147483646 h 1017"/>
              <a:gd name="T72" fmla="*/ 2147483646 w 1976"/>
              <a:gd name="T73" fmla="*/ 2147483646 h 1017"/>
              <a:gd name="T74" fmla="*/ 2147483646 w 1976"/>
              <a:gd name="T75" fmla="*/ 2147483646 h 1017"/>
              <a:gd name="T76" fmla="*/ 2147483646 w 1976"/>
              <a:gd name="T77" fmla="*/ 2147483646 h 1017"/>
              <a:gd name="T78" fmla="*/ 2147483646 w 1976"/>
              <a:gd name="T79" fmla="*/ 2147483646 h 1017"/>
              <a:gd name="T80" fmla="*/ 2147483646 w 1976"/>
              <a:gd name="T81" fmla="*/ 2147483646 h 1017"/>
              <a:gd name="T82" fmla="*/ 2147483646 w 1976"/>
              <a:gd name="T83" fmla="*/ 2147483646 h 1017"/>
              <a:gd name="T84" fmla="*/ 2147483646 w 1976"/>
              <a:gd name="T85" fmla="*/ 2147483646 h 1017"/>
              <a:gd name="T86" fmla="*/ 2147483646 w 1976"/>
              <a:gd name="T87" fmla="*/ 2147483646 h 1017"/>
              <a:gd name="T88" fmla="*/ 2147483646 w 1976"/>
              <a:gd name="T89" fmla="*/ 2147483646 h 1017"/>
              <a:gd name="T90" fmla="*/ 2147483646 w 1976"/>
              <a:gd name="T91" fmla="*/ 2147483646 h 1017"/>
              <a:gd name="T92" fmla="*/ 2147483646 w 1976"/>
              <a:gd name="T93" fmla="*/ 2147483646 h 1017"/>
              <a:gd name="T94" fmla="*/ 2147483646 w 1976"/>
              <a:gd name="T95" fmla="*/ 2147483646 h 1017"/>
              <a:gd name="T96" fmla="*/ 2147483646 w 1976"/>
              <a:gd name="T97" fmla="*/ 2147483646 h 1017"/>
              <a:gd name="T98" fmla="*/ 2147483646 w 1976"/>
              <a:gd name="T99" fmla="*/ 2147483646 h 1017"/>
              <a:gd name="T100" fmla="*/ 2147483646 w 1976"/>
              <a:gd name="T101" fmla="*/ 2147483646 h 1017"/>
              <a:gd name="T102" fmla="*/ 2147483646 w 1976"/>
              <a:gd name="T103" fmla="*/ 2147483646 h 1017"/>
              <a:gd name="T104" fmla="*/ 2147483646 w 1976"/>
              <a:gd name="T105" fmla="*/ 2147483646 h 1017"/>
              <a:gd name="T106" fmla="*/ 2147483646 w 1976"/>
              <a:gd name="T107" fmla="*/ 2147483646 h 1017"/>
              <a:gd name="T108" fmla="*/ 2147483646 w 1976"/>
              <a:gd name="T109" fmla="*/ 2147483646 h 1017"/>
              <a:gd name="T110" fmla="*/ 2147483646 w 1976"/>
              <a:gd name="T111" fmla="*/ 2147483646 h 1017"/>
              <a:gd name="T112" fmla="*/ 2147483646 w 1976"/>
              <a:gd name="T113" fmla="*/ 2147483646 h 1017"/>
              <a:gd name="T114" fmla="*/ 2147483646 w 1976"/>
              <a:gd name="T115" fmla="*/ 2147483646 h 1017"/>
              <a:gd name="T116" fmla="*/ 2147483646 w 1976"/>
              <a:gd name="T117" fmla="*/ 2147483646 h 1017"/>
              <a:gd name="T118" fmla="*/ 2147483646 w 1976"/>
              <a:gd name="T119" fmla="*/ 2147483646 h 101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976" h="1017">
                <a:moveTo>
                  <a:pt x="1018" y="480"/>
                </a:moveTo>
                <a:lnTo>
                  <a:pt x="972" y="410"/>
                </a:lnTo>
                <a:lnTo>
                  <a:pt x="937" y="347"/>
                </a:lnTo>
                <a:lnTo>
                  <a:pt x="906" y="296"/>
                </a:lnTo>
                <a:lnTo>
                  <a:pt x="877" y="246"/>
                </a:lnTo>
                <a:lnTo>
                  <a:pt x="834" y="177"/>
                </a:lnTo>
                <a:lnTo>
                  <a:pt x="803" y="127"/>
                </a:lnTo>
                <a:lnTo>
                  <a:pt x="788" y="100"/>
                </a:lnTo>
                <a:lnTo>
                  <a:pt x="775" y="88"/>
                </a:lnTo>
                <a:lnTo>
                  <a:pt x="775" y="75"/>
                </a:lnTo>
                <a:lnTo>
                  <a:pt x="775" y="83"/>
                </a:lnTo>
                <a:lnTo>
                  <a:pt x="759" y="94"/>
                </a:lnTo>
                <a:lnTo>
                  <a:pt x="723" y="145"/>
                </a:lnTo>
                <a:lnTo>
                  <a:pt x="672" y="208"/>
                </a:lnTo>
                <a:lnTo>
                  <a:pt x="605" y="285"/>
                </a:lnTo>
                <a:lnTo>
                  <a:pt x="530" y="360"/>
                </a:lnTo>
                <a:lnTo>
                  <a:pt x="464" y="429"/>
                </a:lnTo>
                <a:lnTo>
                  <a:pt x="405" y="480"/>
                </a:lnTo>
                <a:lnTo>
                  <a:pt x="383" y="499"/>
                </a:lnTo>
                <a:lnTo>
                  <a:pt x="361" y="505"/>
                </a:lnTo>
                <a:lnTo>
                  <a:pt x="331" y="512"/>
                </a:lnTo>
                <a:lnTo>
                  <a:pt x="295" y="499"/>
                </a:lnTo>
                <a:lnTo>
                  <a:pt x="228" y="468"/>
                </a:lnTo>
                <a:lnTo>
                  <a:pt x="169" y="429"/>
                </a:lnTo>
                <a:lnTo>
                  <a:pt x="155" y="418"/>
                </a:lnTo>
                <a:lnTo>
                  <a:pt x="103" y="447"/>
                </a:lnTo>
                <a:lnTo>
                  <a:pt x="59" y="474"/>
                </a:lnTo>
                <a:lnTo>
                  <a:pt x="37" y="487"/>
                </a:lnTo>
                <a:lnTo>
                  <a:pt x="15" y="499"/>
                </a:lnTo>
                <a:lnTo>
                  <a:pt x="0" y="512"/>
                </a:lnTo>
                <a:lnTo>
                  <a:pt x="7" y="518"/>
                </a:lnTo>
                <a:lnTo>
                  <a:pt x="37" y="537"/>
                </a:lnTo>
                <a:lnTo>
                  <a:pt x="81" y="568"/>
                </a:lnTo>
                <a:lnTo>
                  <a:pt x="125" y="599"/>
                </a:lnTo>
                <a:lnTo>
                  <a:pt x="177" y="631"/>
                </a:lnTo>
                <a:lnTo>
                  <a:pt x="221" y="663"/>
                </a:lnTo>
                <a:lnTo>
                  <a:pt x="265" y="682"/>
                </a:lnTo>
                <a:lnTo>
                  <a:pt x="287" y="689"/>
                </a:lnTo>
                <a:lnTo>
                  <a:pt x="339" y="670"/>
                </a:lnTo>
                <a:lnTo>
                  <a:pt x="398" y="631"/>
                </a:lnTo>
                <a:lnTo>
                  <a:pt x="457" y="587"/>
                </a:lnTo>
                <a:lnTo>
                  <a:pt x="516" y="537"/>
                </a:lnTo>
                <a:lnTo>
                  <a:pt x="567" y="487"/>
                </a:lnTo>
                <a:lnTo>
                  <a:pt x="613" y="447"/>
                </a:lnTo>
                <a:lnTo>
                  <a:pt x="641" y="418"/>
                </a:lnTo>
                <a:lnTo>
                  <a:pt x="648" y="404"/>
                </a:lnTo>
                <a:lnTo>
                  <a:pt x="648" y="429"/>
                </a:lnTo>
                <a:lnTo>
                  <a:pt x="648" y="468"/>
                </a:lnTo>
                <a:lnTo>
                  <a:pt x="641" y="555"/>
                </a:lnTo>
                <a:lnTo>
                  <a:pt x="633" y="651"/>
                </a:lnTo>
                <a:lnTo>
                  <a:pt x="626" y="759"/>
                </a:lnTo>
                <a:lnTo>
                  <a:pt x="626" y="853"/>
                </a:lnTo>
                <a:lnTo>
                  <a:pt x="619" y="934"/>
                </a:lnTo>
                <a:lnTo>
                  <a:pt x="619" y="967"/>
                </a:lnTo>
                <a:lnTo>
                  <a:pt x="619" y="992"/>
                </a:lnTo>
                <a:lnTo>
                  <a:pt x="619" y="1011"/>
                </a:lnTo>
                <a:lnTo>
                  <a:pt x="619" y="1017"/>
                </a:lnTo>
                <a:lnTo>
                  <a:pt x="751" y="1017"/>
                </a:lnTo>
                <a:lnTo>
                  <a:pt x="869" y="1017"/>
                </a:lnTo>
                <a:lnTo>
                  <a:pt x="972" y="1017"/>
                </a:lnTo>
                <a:lnTo>
                  <a:pt x="1070" y="1017"/>
                </a:lnTo>
                <a:lnTo>
                  <a:pt x="1142" y="1017"/>
                </a:lnTo>
                <a:lnTo>
                  <a:pt x="1201" y="1017"/>
                </a:lnTo>
                <a:lnTo>
                  <a:pt x="1254" y="1017"/>
                </a:lnTo>
                <a:lnTo>
                  <a:pt x="1298" y="1017"/>
                </a:lnTo>
                <a:lnTo>
                  <a:pt x="1327" y="1017"/>
                </a:lnTo>
                <a:lnTo>
                  <a:pt x="1350" y="1017"/>
                </a:lnTo>
                <a:lnTo>
                  <a:pt x="1379" y="1017"/>
                </a:lnTo>
                <a:lnTo>
                  <a:pt x="1386" y="1017"/>
                </a:lnTo>
                <a:lnTo>
                  <a:pt x="1394" y="1017"/>
                </a:lnTo>
                <a:lnTo>
                  <a:pt x="1386" y="884"/>
                </a:lnTo>
                <a:lnTo>
                  <a:pt x="1379" y="770"/>
                </a:lnTo>
                <a:lnTo>
                  <a:pt x="1379" y="676"/>
                </a:lnTo>
                <a:lnTo>
                  <a:pt x="1372" y="587"/>
                </a:lnTo>
                <a:lnTo>
                  <a:pt x="1372" y="518"/>
                </a:lnTo>
                <a:lnTo>
                  <a:pt x="1372" y="455"/>
                </a:lnTo>
                <a:lnTo>
                  <a:pt x="1364" y="410"/>
                </a:lnTo>
                <a:lnTo>
                  <a:pt x="1364" y="372"/>
                </a:lnTo>
                <a:lnTo>
                  <a:pt x="1364" y="341"/>
                </a:lnTo>
                <a:lnTo>
                  <a:pt x="1364" y="316"/>
                </a:lnTo>
                <a:lnTo>
                  <a:pt x="1357" y="289"/>
                </a:lnTo>
                <a:lnTo>
                  <a:pt x="1357" y="278"/>
                </a:lnTo>
                <a:lnTo>
                  <a:pt x="1431" y="335"/>
                </a:lnTo>
                <a:lnTo>
                  <a:pt x="1504" y="391"/>
                </a:lnTo>
                <a:lnTo>
                  <a:pt x="1541" y="418"/>
                </a:lnTo>
                <a:lnTo>
                  <a:pt x="1578" y="441"/>
                </a:lnTo>
                <a:lnTo>
                  <a:pt x="1607" y="455"/>
                </a:lnTo>
                <a:lnTo>
                  <a:pt x="1637" y="462"/>
                </a:lnTo>
                <a:lnTo>
                  <a:pt x="1666" y="455"/>
                </a:lnTo>
                <a:lnTo>
                  <a:pt x="1703" y="441"/>
                </a:lnTo>
                <a:lnTo>
                  <a:pt x="1762" y="418"/>
                </a:lnTo>
                <a:lnTo>
                  <a:pt x="1821" y="391"/>
                </a:lnTo>
                <a:lnTo>
                  <a:pt x="1880" y="366"/>
                </a:lnTo>
                <a:lnTo>
                  <a:pt x="1924" y="347"/>
                </a:lnTo>
                <a:lnTo>
                  <a:pt x="1961" y="329"/>
                </a:lnTo>
                <a:lnTo>
                  <a:pt x="1976" y="322"/>
                </a:lnTo>
                <a:lnTo>
                  <a:pt x="1961" y="285"/>
                </a:lnTo>
                <a:lnTo>
                  <a:pt x="1946" y="252"/>
                </a:lnTo>
                <a:lnTo>
                  <a:pt x="1939" y="233"/>
                </a:lnTo>
                <a:lnTo>
                  <a:pt x="1932" y="214"/>
                </a:lnTo>
                <a:lnTo>
                  <a:pt x="1924" y="208"/>
                </a:lnTo>
                <a:lnTo>
                  <a:pt x="1924" y="202"/>
                </a:lnTo>
                <a:lnTo>
                  <a:pt x="1917" y="208"/>
                </a:lnTo>
                <a:lnTo>
                  <a:pt x="1887" y="221"/>
                </a:lnTo>
                <a:lnTo>
                  <a:pt x="1843" y="246"/>
                </a:lnTo>
                <a:lnTo>
                  <a:pt x="1792" y="266"/>
                </a:lnTo>
                <a:lnTo>
                  <a:pt x="1681" y="316"/>
                </a:lnTo>
                <a:lnTo>
                  <a:pt x="1637" y="329"/>
                </a:lnTo>
                <a:lnTo>
                  <a:pt x="1600" y="335"/>
                </a:lnTo>
                <a:lnTo>
                  <a:pt x="1593" y="335"/>
                </a:lnTo>
                <a:lnTo>
                  <a:pt x="1571" y="322"/>
                </a:lnTo>
                <a:lnTo>
                  <a:pt x="1526" y="285"/>
                </a:lnTo>
                <a:lnTo>
                  <a:pt x="1467" y="233"/>
                </a:lnTo>
                <a:lnTo>
                  <a:pt x="1408" y="170"/>
                </a:lnTo>
                <a:lnTo>
                  <a:pt x="1350" y="106"/>
                </a:lnTo>
                <a:lnTo>
                  <a:pt x="1305" y="50"/>
                </a:lnTo>
                <a:lnTo>
                  <a:pt x="1269" y="19"/>
                </a:lnTo>
                <a:lnTo>
                  <a:pt x="1260" y="6"/>
                </a:lnTo>
                <a:lnTo>
                  <a:pt x="1254" y="0"/>
                </a:lnTo>
                <a:lnTo>
                  <a:pt x="1018" y="480"/>
                </a:lnTo>
                <a:close/>
              </a:path>
            </a:pathLst>
          </a:custGeom>
          <a:solidFill>
            <a:srgbClr val="0000FF"/>
          </a:solidFill>
          <a:ln w="23813">
            <a:solidFill>
              <a:srgbClr val="000000"/>
            </a:solidFill>
            <a:prstDash val="solid"/>
            <a:round/>
            <a:headEnd/>
            <a:tailEnd/>
          </a:ln>
        </p:spPr>
        <p:txBody>
          <a:bodyPr/>
          <a:lstStyle/>
          <a:p>
            <a:endParaRPr lang="ja-JP" altLang="en-US"/>
          </a:p>
        </p:txBody>
      </p:sp>
      <p:sp>
        <p:nvSpPr>
          <p:cNvPr id="23556" name="Freeform 102"/>
          <p:cNvSpPr>
            <a:spLocks/>
          </p:cNvSpPr>
          <p:nvPr/>
        </p:nvSpPr>
        <p:spPr bwMode="auto">
          <a:xfrm>
            <a:off x="4714875" y="5130800"/>
            <a:ext cx="282575" cy="163513"/>
          </a:xfrm>
          <a:custGeom>
            <a:avLst/>
            <a:gdLst>
              <a:gd name="T0" fmla="*/ 0 w 407"/>
              <a:gd name="T1" fmla="*/ 0 h 216"/>
              <a:gd name="T2" fmla="*/ 0 w 407"/>
              <a:gd name="T3" fmla="*/ 0 h 216"/>
              <a:gd name="T4" fmla="*/ 0 w 407"/>
              <a:gd name="T5" fmla="*/ 0 h 216"/>
              <a:gd name="T6" fmla="*/ 0 w 407"/>
              <a:gd name="T7" fmla="*/ 0 h 216"/>
              <a:gd name="T8" fmla="*/ 0 w 407"/>
              <a:gd name="T9" fmla="*/ 0 h 216"/>
              <a:gd name="T10" fmla="*/ 0 w 407"/>
              <a:gd name="T11" fmla="*/ 0 h 2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 h="216">
                <a:moveTo>
                  <a:pt x="0" y="57"/>
                </a:moveTo>
                <a:lnTo>
                  <a:pt x="81" y="216"/>
                </a:lnTo>
                <a:lnTo>
                  <a:pt x="215" y="121"/>
                </a:lnTo>
                <a:lnTo>
                  <a:pt x="340" y="191"/>
                </a:lnTo>
                <a:lnTo>
                  <a:pt x="407" y="0"/>
                </a:lnTo>
                <a:lnTo>
                  <a:pt x="0" y="57"/>
                </a:lnTo>
                <a:close/>
              </a:path>
            </a:pathLst>
          </a:custGeom>
          <a:solidFill>
            <a:srgbClr val="FFFFFF"/>
          </a:solidFill>
          <a:ln w="23813">
            <a:solidFill>
              <a:srgbClr val="000000"/>
            </a:solidFill>
            <a:prstDash val="solid"/>
            <a:round/>
            <a:headEnd/>
            <a:tailEnd/>
          </a:ln>
        </p:spPr>
        <p:txBody>
          <a:bodyPr/>
          <a:lstStyle/>
          <a:p>
            <a:endParaRPr lang="ja-JP" altLang="en-US"/>
          </a:p>
        </p:txBody>
      </p:sp>
      <p:sp>
        <p:nvSpPr>
          <p:cNvPr id="23557" name="Freeform 134"/>
          <p:cNvSpPr>
            <a:spLocks/>
          </p:cNvSpPr>
          <p:nvPr/>
        </p:nvSpPr>
        <p:spPr bwMode="auto">
          <a:xfrm>
            <a:off x="4618038" y="4603750"/>
            <a:ext cx="579437" cy="609600"/>
          </a:xfrm>
          <a:custGeom>
            <a:avLst/>
            <a:gdLst>
              <a:gd name="T0" fmla="*/ 0 w 833"/>
              <a:gd name="T1" fmla="*/ 0 h 802"/>
              <a:gd name="T2" fmla="*/ 0 w 833"/>
              <a:gd name="T3" fmla="*/ 0 h 802"/>
              <a:gd name="T4" fmla="*/ 0 w 833"/>
              <a:gd name="T5" fmla="*/ 0 h 802"/>
              <a:gd name="T6" fmla="*/ 0 w 833"/>
              <a:gd name="T7" fmla="*/ 0 h 802"/>
              <a:gd name="T8" fmla="*/ 0 w 833"/>
              <a:gd name="T9" fmla="*/ 0 h 802"/>
              <a:gd name="T10" fmla="*/ 0 w 833"/>
              <a:gd name="T11" fmla="*/ 0 h 802"/>
              <a:gd name="T12" fmla="*/ 0 w 833"/>
              <a:gd name="T13" fmla="*/ 0 h 802"/>
              <a:gd name="T14" fmla="*/ 0 w 833"/>
              <a:gd name="T15" fmla="*/ 0 h 802"/>
              <a:gd name="T16" fmla="*/ 0 w 833"/>
              <a:gd name="T17" fmla="*/ 0 h 802"/>
              <a:gd name="T18" fmla="*/ 0 w 833"/>
              <a:gd name="T19" fmla="*/ 0 h 802"/>
              <a:gd name="T20" fmla="*/ 0 w 833"/>
              <a:gd name="T21" fmla="*/ 0 h 802"/>
              <a:gd name="T22" fmla="*/ 0 w 833"/>
              <a:gd name="T23" fmla="*/ 0 h 802"/>
              <a:gd name="T24" fmla="*/ 0 w 833"/>
              <a:gd name="T25" fmla="*/ 0 h 802"/>
              <a:gd name="T26" fmla="*/ 0 w 833"/>
              <a:gd name="T27" fmla="*/ 0 h 802"/>
              <a:gd name="T28" fmla="*/ 0 w 833"/>
              <a:gd name="T29" fmla="*/ 0 h 802"/>
              <a:gd name="T30" fmla="*/ 0 w 833"/>
              <a:gd name="T31" fmla="*/ 0 h 802"/>
              <a:gd name="T32" fmla="*/ 0 w 833"/>
              <a:gd name="T33" fmla="*/ 0 h 802"/>
              <a:gd name="T34" fmla="*/ 0 w 833"/>
              <a:gd name="T35" fmla="*/ 0 h 802"/>
              <a:gd name="T36" fmla="*/ 0 w 833"/>
              <a:gd name="T37" fmla="*/ 0 h 802"/>
              <a:gd name="T38" fmla="*/ 0 w 833"/>
              <a:gd name="T39" fmla="*/ 0 h 802"/>
              <a:gd name="T40" fmla="*/ 0 w 833"/>
              <a:gd name="T41" fmla="*/ 0 h 802"/>
              <a:gd name="T42" fmla="*/ 0 w 833"/>
              <a:gd name="T43" fmla="*/ 0 h 802"/>
              <a:gd name="T44" fmla="*/ 0 w 833"/>
              <a:gd name="T45" fmla="*/ 0 h 802"/>
              <a:gd name="T46" fmla="*/ 0 w 833"/>
              <a:gd name="T47" fmla="*/ 0 h 802"/>
              <a:gd name="T48" fmla="*/ 0 w 833"/>
              <a:gd name="T49" fmla="*/ 0 h 802"/>
              <a:gd name="T50" fmla="*/ 0 w 833"/>
              <a:gd name="T51" fmla="*/ 0 h 802"/>
              <a:gd name="T52" fmla="*/ 0 w 833"/>
              <a:gd name="T53" fmla="*/ 0 h 802"/>
              <a:gd name="T54" fmla="*/ 0 w 833"/>
              <a:gd name="T55" fmla="*/ 0 h 802"/>
              <a:gd name="T56" fmla="*/ 0 w 833"/>
              <a:gd name="T57" fmla="*/ 0 h 802"/>
              <a:gd name="T58" fmla="*/ 0 w 833"/>
              <a:gd name="T59" fmla="*/ 0 h 802"/>
              <a:gd name="T60" fmla="*/ 0 w 833"/>
              <a:gd name="T61" fmla="*/ 0 h 802"/>
              <a:gd name="T62" fmla="*/ 0 w 833"/>
              <a:gd name="T63" fmla="*/ 0 h 802"/>
              <a:gd name="T64" fmla="*/ 0 w 833"/>
              <a:gd name="T65" fmla="*/ 0 h 802"/>
              <a:gd name="T66" fmla="*/ 0 w 833"/>
              <a:gd name="T67" fmla="*/ 0 h 802"/>
              <a:gd name="T68" fmla="*/ 0 w 833"/>
              <a:gd name="T69" fmla="*/ 0 h 8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33" h="802">
                <a:moveTo>
                  <a:pt x="170" y="266"/>
                </a:moveTo>
                <a:lnTo>
                  <a:pt x="111" y="284"/>
                </a:lnTo>
                <a:lnTo>
                  <a:pt x="52" y="309"/>
                </a:lnTo>
                <a:lnTo>
                  <a:pt x="15" y="353"/>
                </a:lnTo>
                <a:lnTo>
                  <a:pt x="0" y="397"/>
                </a:lnTo>
                <a:lnTo>
                  <a:pt x="8" y="417"/>
                </a:lnTo>
                <a:lnTo>
                  <a:pt x="23" y="436"/>
                </a:lnTo>
                <a:lnTo>
                  <a:pt x="74" y="449"/>
                </a:lnTo>
                <a:lnTo>
                  <a:pt x="126" y="449"/>
                </a:lnTo>
                <a:lnTo>
                  <a:pt x="140" y="449"/>
                </a:lnTo>
                <a:lnTo>
                  <a:pt x="148" y="449"/>
                </a:lnTo>
                <a:lnTo>
                  <a:pt x="111" y="468"/>
                </a:lnTo>
                <a:lnTo>
                  <a:pt x="74" y="499"/>
                </a:lnTo>
                <a:lnTo>
                  <a:pt x="52" y="536"/>
                </a:lnTo>
                <a:lnTo>
                  <a:pt x="37" y="580"/>
                </a:lnTo>
                <a:lnTo>
                  <a:pt x="30" y="626"/>
                </a:lnTo>
                <a:lnTo>
                  <a:pt x="37" y="669"/>
                </a:lnTo>
                <a:lnTo>
                  <a:pt x="59" y="709"/>
                </a:lnTo>
                <a:lnTo>
                  <a:pt x="81" y="740"/>
                </a:lnTo>
                <a:lnTo>
                  <a:pt x="140" y="771"/>
                </a:lnTo>
                <a:lnTo>
                  <a:pt x="199" y="790"/>
                </a:lnTo>
                <a:lnTo>
                  <a:pt x="251" y="802"/>
                </a:lnTo>
                <a:lnTo>
                  <a:pt x="310" y="802"/>
                </a:lnTo>
                <a:lnTo>
                  <a:pt x="361" y="802"/>
                </a:lnTo>
                <a:lnTo>
                  <a:pt x="420" y="784"/>
                </a:lnTo>
                <a:lnTo>
                  <a:pt x="516" y="740"/>
                </a:lnTo>
                <a:lnTo>
                  <a:pt x="590" y="676"/>
                </a:lnTo>
                <a:lnTo>
                  <a:pt x="612" y="651"/>
                </a:lnTo>
                <a:lnTo>
                  <a:pt x="634" y="626"/>
                </a:lnTo>
                <a:lnTo>
                  <a:pt x="649" y="594"/>
                </a:lnTo>
                <a:lnTo>
                  <a:pt x="663" y="563"/>
                </a:lnTo>
                <a:lnTo>
                  <a:pt x="693" y="480"/>
                </a:lnTo>
                <a:lnTo>
                  <a:pt x="700" y="436"/>
                </a:lnTo>
                <a:lnTo>
                  <a:pt x="700" y="391"/>
                </a:lnTo>
                <a:lnTo>
                  <a:pt x="693" y="347"/>
                </a:lnTo>
                <a:lnTo>
                  <a:pt x="671" y="309"/>
                </a:lnTo>
                <a:lnTo>
                  <a:pt x="700" y="334"/>
                </a:lnTo>
                <a:lnTo>
                  <a:pt x="722" y="341"/>
                </a:lnTo>
                <a:lnTo>
                  <a:pt x="752" y="328"/>
                </a:lnTo>
                <a:lnTo>
                  <a:pt x="774" y="309"/>
                </a:lnTo>
                <a:lnTo>
                  <a:pt x="818" y="245"/>
                </a:lnTo>
                <a:lnTo>
                  <a:pt x="826" y="214"/>
                </a:lnTo>
                <a:lnTo>
                  <a:pt x="833" y="189"/>
                </a:lnTo>
                <a:lnTo>
                  <a:pt x="826" y="158"/>
                </a:lnTo>
                <a:lnTo>
                  <a:pt x="818" y="139"/>
                </a:lnTo>
                <a:lnTo>
                  <a:pt x="796" y="126"/>
                </a:lnTo>
                <a:lnTo>
                  <a:pt x="774" y="120"/>
                </a:lnTo>
                <a:lnTo>
                  <a:pt x="752" y="126"/>
                </a:lnTo>
                <a:lnTo>
                  <a:pt x="737" y="139"/>
                </a:lnTo>
                <a:lnTo>
                  <a:pt x="708" y="164"/>
                </a:lnTo>
                <a:lnTo>
                  <a:pt x="693" y="195"/>
                </a:lnTo>
                <a:lnTo>
                  <a:pt x="686" y="208"/>
                </a:lnTo>
                <a:lnTo>
                  <a:pt x="686" y="214"/>
                </a:lnTo>
                <a:lnTo>
                  <a:pt x="678" y="189"/>
                </a:lnTo>
                <a:lnTo>
                  <a:pt x="678" y="158"/>
                </a:lnTo>
                <a:lnTo>
                  <a:pt x="686" y="89"/>
                </a:lnTo>
                <a:lnTo>
                  <a:pt x="693" y="56"/>
                </a:lnTo>
                <a:lnTo>
                  <a:pt x="700" y="31"/>
                </a:lnTo>
                <a:lnTo>
                  <a:pt x="708" y="12"/>
                </a:lnTo>
                <a:lnTo>
                  <a:pt x="708" y="0"/>
                </a:lnTo>
                <a:lnTo>
                  <a:pt x="627" y="6"/>
                </a:lnTo>
                <a:lnTo>
                  <a:pt x="553" y="6"/>
                </a:lnTo>
                <a:lnTo>
                  <a:pt x="494" y="6"/>
                </a:lnTo>
                <a:lnTo>
                  <a:pt x="442" y="12"/>
                </a:lnTo>
                <a:lnTo>
                  <a:pt x="361" y="12"/>
                </a:lnTo>
                <a:lnTo>
                  <a:pt x="302" y="12"/>
                </a:lnTo>
                <a:lnTo>
                  <a:pt x="266" y="12"/>
                </a:lnTo>
                <a:lnTo>
                  <a:pt x="251" y="12"/>
                </a:lnTo>
                <a:lnTo>
                  <a:pt x="244" y="12"/>
                </a:lnTo>
                <a:lnTo>
                  <a:pt x="170" y="266"/>
                </a:lnTo>
                <a:close/>
              </a:path>
            </a:pathLst>
          </a:custGeom>
          <a:solidFill>
            <a:srgbClr val="FFDD9F"/>
          </a:solidFill>
          <a:ln w="23813">
            <a:solidFill>
              <a:srgbClr val="000000"/>
            </a:solidFill>
            <a:prstDash val="solid"/>
            <a:round/>
            <a:headEnd/>
            <a:tailEnd/>
          </a:ln>
        </p:spPr>
        <p:txBody>
          <a:bodyPr/>
          <a:lstStyle/>
          <a:p>
            <a:endParaRPr lang="ja-JP" altLang="en-US"/>
          </a:p>
        </p:txBody>
      </p:sp>
      <p:sp>
        <p:nvSpPr>
          <p:cNvPr id="23558" name="Rectangle 2"/>
          <p:cNvSpPr>
            <a:spLocks noChangeArrowheads="1"/>
          </p:cNvSpPr>
          <p:nvPr/>
        </p:nvSpPr>
        <p:spPr bwMode="auto">
          <a:xfrm>
            <a:off x="71438" y="36513"/>
            <a:ext cx="40401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000000"/>
                </a:solidFill>
                <a:latin typeface="HG丸ｺﾞｼｯｸM-PRO" panose="020F0600000000000000" pitchFamily="50" charset="-128"/>
                <a:ea typeface="HG丸ｺﾞｼｯｸM-PRO" panose="020F0600000000000000" pitchFamily="50" charset="-128"/>
              </a:rPr>
              <a:t>２</a:t>
            </a:r>
            <a:r>
              <a:rPr lang="en-US" altLang="ja-JP" sz="1800" b="1">
                <a:solidFill>
                  <a:srgbClr val="000000"/>
                </a:solidFill>
                <a:latin typeface="HG丸ｺﾞｼｯｸM-PRO" panose="020F0600000000000000" pitchFamily="50" charset="-128"/>
                <a:ea typeface="HG丸ｺﾞｼｯｸM-PRO" panose="020F0600000000000000" pitchFamily="50" charset="-128"/>
              </a:rPr>
              <a:t>.</a:t>
            </a:r>
            <a:r>
              <a:rPr lang="ja-JP" altLang="en-US" sz="1800" b="1">
                <a:solidFill>
                  <a:srgbClr val="000000"/>
                </a:solidFill>
                <a:latin typeface="HG丸ｺﾞｼｯｸM-PRO" panose="020F0600000000000000" pitchFamily="50" charset="-128"/>
                <a:ea typeface="HG丸ｺﾞｼｯｸM-PRO" panose="020F0600000000000000" pitchFamily="50" charset="-128"/>
              </a:rPr>
              <a:t>８　適用ＱＣストーリーの判定</a:t>
            </a:r>
            <a:r>
              <a:rPr lang="ja-JP" altLang="en-US" sz="1800" b="1">
                <a:latin typeface="HG丸ｺﾞｼｯｸM-PRO" panose="020F0600000000000000" pitchFamily="50" charset="-128"/>
                <a:ea typeface="HG丸ｺﾞｼｯｸM-PRO" panose="020F0600000000000000" pitchFamily="50" charset="-128"/>
              </a:rPr>
              <a:t>方法</a:t>
            </a:r>
          </a:p>
        </p:txBody>
      </p:sp>
      <p:sp>
        <p:nvSpPr>
          <p:cNvPr id="23559" name="Rectangle 4"/>
          <p:cNvSpPr>
            <a:spLocks noChangeArrowheads="1"/>
          </p:cNvSpPr>
          <p:nvPr/>
        </p:nvSpPr>
        <p:spPr bwMode="auto">
          <a:xfrm>
            <a:off x="714375" y="4284663"/>
            <a:ext cx="13843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000000"/>
                </a:solidFill>
                <a:latin typeface="HG丸ｺﾞｼｯｸM-PRO" panose="020F0600000000000000" pitchFamily="50" charset="-128"/>
                <a:ea typeface="HG丸ｺﾞｼｯｸM-PRO" panose="020F0600000000000000" pitchFamily="50" charset="-128"/>
              </a:rPr>
              <a:t>選定確認手順</a:t>
            </a:r>
            <a:endParaRPr lang="ja-JP" altLang="en-US" sz="1800" b="1">
              <a:latin typeface="HG丸ｺﾞｼｯｸM-PRO" panose="020F0600000000000000" pitchFamily="50" charset="-128"/>
              <a:ea typeface="HG丸ｺﾞｼｯｸM-PRO" panose="020F0600000000000000" pitchFamily="50" charset="-128"/>
            </a:endParaRPr>
          </a:p>
        </p:txBody>
      </p:sp>
      <p:sp>
        <p:nvSpPr>
          <p:cNvPr id="23560" name="Freeform 8"/>
          <p:cNvSpPr>
            <a:spLocks/>
          </p:cNvSpPr>
          <p:nvPr/>
        </p:nvSpPr>
        <p:spPr bwMode="auto">
          <a:xfrm>
            <a:off x="4838700" y="5213350"/>
            <a:ext cx="76200" cy="268288"/>
          </a:xfrm>
          <a:custGeom>
            <a:avLst/>
            <a:gdLst>
              <a:gd name="T0" fmla="*/ 2147483646 w 110"/>
              <a:gd name="T1" fmla="*/ 2147483646 h 354"/>
              <a:gd name="T2" fmla="*/ 2147483646 w 110"/>
              <a:gd name="T3" fmla="*/ 2147483646 h 354"/>
              <a:gd name="T4" fmla="*/ 0 w 110"/>
              <a:gd name="T5" fmla="*/ 2147483646 h 354"/>
              <a:gd name="T6" fmla="*/ 2147483646 w 110"/>
              <a:gd name="T7" fmla="*/ 2147483646 h 354"/>
              <a:gd name="T8" fmla="*/ 2147483646 w 110"/>
              <a:gd name="T9" fmla="*/ 2147483646 h 354"/>
              <a:gd name="T10" fmla="*/ 2147483646 w 110"/>
              <a:gd name="T11" fmla="*/ 2147483646 h 354"/>
              <a:gd name="T12" fmla="*/ 2147483646 w 110"/>
              <a:gd name="T13" fmla="*/ 0 h 354"/>
              <a:gd name="T14" fmla="*/ 2147483646 w 110"/>
              <a:gd name="T15" fmla="*/ 2147483646 h 35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0" h="354">
                <a:moveTo>
                  <a:pt x="7" y="7"/>
                </a:moveTo>
                <a:lnTo>
                  <a:pt x="29" y="83"/>
                </a:lnTo>
                <a:lnTo>
                  <a:pt x="0" y="259"/>
                </a:lnTo>
                <a:lnTo>
                  <a:pt x="66" y="354"/>
                </a:lnTo>
                <a:lnTo>
                  <a:pt x="110" y="265"/>
                </a:lnTo>
                <a:lnTo>
                  <a:pt x="51" y="83"/>
                </a:lnTo>
                <a:lnTo>
                  <a:pt x="59" y="0"/>
                </a:lnTo>
                <a:lnTo>
                  <a:pt x="7" y="7"/>
                </a:lnTo>
                <a:close/>
              </a:path>
            </a:pathLst>
          </a:custGeom>
          <a:solidFill>
            <a:srgbClr val="000033"/>
          </a:solidFill>
          <a:ln w="23813">
            <a:solidFill>
              <a:srgbClr val="000000"/>
            </a:solidFill>
            <a:prstDash val="solid"/>
            <a:round/>
            <a:headEnd/>
            <a:tailEnd/>
          </a:ln>
        </p:spPr>
        <p:txBody>
          <a:bodyPr/>
          <a:lstStyle/>
          <a:p>
            <a:endParaRPr lang="ja-JP" altLang="en-US"/>
          </a:p>
        </p:txBody>
      </p:sp>
      <p:sp>
        <p:nvSpPr>
          <p:cNvPr id="23561" name="Freeform 10"/>
          <p:cNvSpPr>
            <a:spLocks/>
          </p:cNvSpPr>
          <p:nvPr/>
        </p:nvSpPr>
        <p:spPr bwMode="auto">
          <a:xfrm>
            <a:off x="5254625" y="4513263"/>
            <a:ext cx="25400" cy="225425"/>
          </a:xfrm>
          <a:custGeom>
            <a:avLst/>
            <a:gdLst>
              <a:gd name="T0" fmla="*/ 0 w 37"/>
              <a:gd name="T1" fmla="*/ 2147483646 h 297"/>
              <a:gd name="T2" fmla="*/ 0 w 37"/>
              <a:gd name="T3" fmla="*/ 2147483646 h 297"/>
              <a:gd name="T4" fmla="*/ 0 w 37"/>
              <a:gd name="T5" fmla="*/ 0 h 297"/>
              <a:gd name="T6" fmla="*/ 0 w 37"/>
              <a:gd name="T7" fmla="*/ 0 h 297"/>
              <a:gd name="T8" fmla="*/ 0 w 37"/>
              <a:gd name="T9" fmla="*/ 2147483646 h 2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297">
                <a:moveTo>
                  <a:pt x="37" y="297"/>
                </a:moveTo>
                <a:lnTo>
                  <a:pt x="15" y="297"/>
                </a:lnTo>
                <a:lnTo>
                  <a:pt x="0" y="0"/>
                </a:lnTo>
                <a:lnTo>
                  <a:pt x="15" y="0"/>
                </a:lnTo>
                <a:lnTo>
                  <a:pt x="37" y="297"/>
                </a:lnTo>
                <a:close/>
              </a:path>
            </a:pathLst>
          </a:custGeom>
          <a:solidFill>
            <a:srgbClr val="0000FF"/>
          </a:solidFill>
          <a:ln w="23813">
            <a:solidFill>
              <a:srgbClr val="000000"/>
            </a:solidFill>
            <a:prstDash val="solid"/>
            <a:round/>
            <a:headEnd/>
            <a:tailEnd/>
          </a:ln>
        </p:spPr>
        <p:txBody>
          <a:bodyPr/>
          <a:lstStyle/>
          <a:p>
            <a:endParaRPr lang="ja-JP" altLang="en-US"/>
          </a:p>
        </p:txBody>
      </p:sp>
      <p:sp>
        <p:nvSpPr>
          <p:cNvPr id="23562" name="Freeform 11"/>
          <p:cNvSpPr>
            <a:spLocks/>
          </p:cNvSpPr>
          <p:nvPr/>
        </p:nvSpPr>
        <p:spPr bwMode="auto">
          <a:xfrm>
            <a:off x="5238750" y="4714875"/>
            <a:ext cx="61913" cy="33338"/>
          </a:xfrm>
          <a:custGeom>
            <a:avLst/>
            <a:gdLst>
              <a:gd name="T0" fmla="*/ 2147483646 w 88"/>
              <a:gd name="T1" fmla="*/ 2147483646 h 44"/>
              <a:gd name="T2" fmla="*/ 2147483646 w 88"/>
              <a:gd name="T3" fmla="*/ 2147483646 h 44"/>
              <a:gd name="T4" fmla="*/ 2147483646 w 88"/>
              <a:gd name="T5" fmla="*/ 2147483646 h 44"/>
              <a:gd name="T6" fmla="*/ 2147483646 w 88"/>
              <a:gd name="T7" fmla="*/ 2147483646 h 44"/>
              <a:gd name="T8" fmla="*/ 0 w 88"/>
              <a:gd name="T9" fmla="*/ 2147483646 h 44"/>
              <a:gd name="T10" fmla="*/ 2147483646 w 88"/>
              <a:gd name="T11" fmla="*/ 2147483646 h 44"/>
              <a:gd name="T12" fmla="*/ 2147483646 w 88"/>
              <a:gd name="T13" fmla="*/ 0 h 44"/>
              <a:gd name="T14" fmla="*/ 2147483646 w 88"/>
              <a:gd name="T15" fmla="*/ 2147483646 h 44"/>
              <a:gd name="T16" fmla="*/ 2147483646 w 88"/>
              <a:gd name="T17" fmla="*/ 2147483646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8" h="44">
                <a:moveTo>
                  <a:pt x="88" y="25"/>
                </a:moveTo>
                <a:lnTo>
                  <a:pt x="73" y="38"/>
                </a:lnTo>
                <a:lnTo>
                  <a:pt x="44" y="44"/>
                </a:lnTo>
                <a:lnTo>
                  <a:pt x="15" y="38"/>
                </a:lnTo>
                <a:lnTo>
                  <a:pt x="0" y="25"/>
                </a:lnTo>
                <a:lnTo>
                  <a:pt x="15" y="6"/>
                </a:lnTo>
                <a:lnTo>
                  <a:pt x="44" y="0"/>
                </a:lnTo>
                <a:lnTo>
                  <a:pt x="73" y="6"/>
                </a:lnTo>
                <a:lnTo>
                  <a:pt x="88" y="25"/>
                </a:lnTo>
                <a:close/>
              </a:path>
            </a:pathLst>
          </a:custGeom>
          <a:solidFill>
            <a:srgbClr val="0000FF"/>
          </a:solidFill>
          <a:ln w="23813">
            <a:solidFill>
              <a:srgbClr val="000000"/>
            </a:solidFill>
            <a:prstDash val="solid"/>
            <a:round/>
            <a:headEnd/>
            <a:tailEnd/>
          </a:ln>
        </p:spPr>
        <p:txBody>
          <a:bodyPr/>
          <a:lstStyle/>
          <a:p>
            <a:endParaRPr lang="ja-JP" altLang="en-US"/>
          </a:p>
        </p:txBody>
      </p:sp>
      <p:sp>
        <p:nvSpPr>
          <p:cNvPr id="23563" name="Freeform 12"/>
          <p:cNvSpPr>
            <a:spLocks/>
          </p:cNvSpPr>
          <p:nvPr/>
        </p:nvSpPr>
        <p:spPr bwMode="auto">
          <a:xfrm>
            <a:off x="5248275" y="4743450"/>
            <a:ext cx="57150" cy="82550"/>
          </a:xfrm>
          <a:custGeom>
            <a:avLst/>
            <a:gdLst>
              <a:gd name="T0" fmla="*/ 2147483646 w 81"/>
              <a:gd name="T1" fmla="*/ 2147483646 h 108"/>
              <a:gd name="T2" fmla="*/ 0 w 81"/>
              <a:gd name="T3" fmla="*/ 2147483646 h 108"/>
              <a:gd name="T4" fmla="*/ 2147483646 w 81"/>
              <a:gd name="T5" fmla="*/ 2147483646 h 108"/>
              <a:gd name="T6" fmla="*/ 2147483646 w 81"/>
              <a:gd name="T7" fmla="*/ 2147483646 h 108"/>
              <a:gd name="T8" fmla="*/ 2147483646 w 81"/>
              <a:gd name="T9" fmla="*/ 2147483646 h 108"/>
              <a:gd name="T10" fmla="*/ 2147483646 w 81"/>
              <a:gd name="T11" fmla="*/ 2147483646 h 108"/>
              <a:gd name="T12" fmla="*/ 2147483646 w 81"/>
              <a:gd name="T13" fmla="*/ 2147483646 h 108"/>
              <a:gd name="T14" fmla="*/ 2147483646 w 81"/>
              <a:gd name="T15" fmla="*/ 2147483646 h 108"/>
              <a:gd name="T16" fmla="*/ 2147483646 w 81"/>
              <a:gd name="T17" fmla="*/ 2147483646 h 108"/>
              <a:gd name="T18" fmla="*/ 2147483646 w 81"/>
              <a:gd name="T19" fmla="*/ 0 h 108"/>
              <a:gd name="T20" fmla="*/ 2147483646 w 81"/>
              <a:gd name="T21" fmla="*/ 2147483646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1" h="108">
                <a:moveTo>
                  <a:pt x="7" y="6"/>
                </a:moveTo>
                <a:lnTo>
                  <a:pt x="0" y="108"/>
                </a:lnTo>
                <a:lnTo>
                  <a:pt x="22" y="108"/>
                </a:lnTo>
                <a:lnTo>
                  <a:pt x="22" y="51"/>
                </a:lnTo>
                <a:lnTo>
                  <a:pt x="29" y="101"/>
                </a:lnTo>
                <a:lnTo>
                  <a:pt x="44" y="101"/>
                </a:lnTo>
                <a:lnTo>
                  <a:pt x="36" y="51"/>
                </a:lnTo>
                <a:lnTo>
                  <a:pt x="58" y="101"/>
                </a:lnTo>
                <a:lnTo>
                  <a:pt x="81" y="101"/>
                </a:lnTo>
                <a:lnTo>
                  <a:pt x="66" y="0"/>
                </a:lnTo>
                <a:lnTo>
                  <a:pt x="7" y="6"/>
                </a:lnTo>
                <a:close/>
              </a:path>
            </a:pathLst>
          </a:custGeom>
          <a:solidFill>
            <a:srgbClr val="FFFFFF"/>
          </a:solidFill>
          <a:ln w="23813">
            <a:solidFill>
              <a:srgbClr val="000000"/>
            </a:solidFill>
            <a:prstDash val="solid"/>
            <a:round/>
            <a:headEnd/>
            <a:tailEnd/>
          </a:ln>
        </p:spPr>
        <p:txBody>
          <a:bodyPr/>
          <a:lstStyle/>
          <a:p>
            <a:endParaRPr lang="ja-JP" altLang="en-US"/>
          </a:p>
        </p:txBody>
      </p:sp>
      <p:sp>
        <p:nvSpPr>
          <p:cNvPr id="23564" name="Freeform 13"/>
          <p:cNvSpPr>
            <a:spLocks/>
          </p:cNvSpPr>
          <p:nvPr/>
        </p:nvSpPr>
        <p:spPr bwMode="auto">
          <a:xfrm>
            <a:off x="5068888" y="4598988"/>
            <a:ext cx="77787" cy="153987"/>
          </a:xfrm>
          <a:custGeom>
            <a:avLst/>
            <a:gdLst>
              <a:gd name="T0" fmla="*/ 2147483646 w 110"/>
              <a:gd name="T1" fmla="*/ 0 h 202"/>
              <a:gd name="T2" fmla="*/ 2147483646 w 110"/>
              <a:gd name="T3" fmla="*/ 0 h 202"/>
              <a:gd name="T4" fmla="*/ 2147483646 w 110"/>
              <a:gd name="T5" fmla="*/ 2147483646 h 202"/>
              <a:gd name="T6" fmla="*/ 2147483646 w 110"/>
              <a:gd name="T7" fmla="*/ 2147483646 h 202"/>
              <a:gd name="T8" fmla="*/ 2147483646 w 110"/>
              <a:gd name="T9" fmla="*/ 2147483646 h 202"/>
              <a:gd name="T10" fmla="*/ 2147483646 w 110"/>
              <a:gd name="T11" fmla="*/ 2147483646 h 202"/>
              <a:gd name="T12" fmla="*/ 2147483646 w 110"/>
              <a:gd name="T13" fmla="*/ 2147483646 h 202"/>
              <a:gd name="T14" fmla="*/ 2147483646 w 110"/>
              <a:gd name="T15" fmla="*/ 2147483646 h 202"/>
              <a:gd name="T16" fmla="*/ 2147483646 w 110"/>
              <a:gd name="T17" fmla="*/ 2147483646 h 202"/>
              <a:gd name="T18" fmla="*/ 2147483646 w 110"/>
              <a:gd name="T19" fmla="*/ 2147483646 h 202"/>
              <a:gd name="T20" fmla="*/ 2147483646 w 110"/>
              <a:gd name="T21" fmla="*/ 2147483646 h 202"/>
              <a:gd name="T22" fmla="*/ 2147483646 w 110"/>
              <a:gd name="T23" fmla="*/ 2147483646 h 202"/>
              <a:gd name="T24" fmla="*/ 0 w 110"/>
              <a:gd name="T25" fmla="*/ 2147483646 h 202"/>
              <a:gd name="T26" fmla="*/ 2147483646 w 110"/>
              <a:gd name="T27" fmla="*/ 0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0" h="202">
                <a:moveTo>
                  <a:pt x="22" y="0"/>
                </a:moveTo>
                <a:lnTo>
                  <a:pt x="37" y="0"/>
                </a:lnTo>
                <a:lnTo>
                  <a:pt x="66" y="19"/>
                </a:lnTo>
                <a:lnTo>
                  <a:pt x="95" y="38"/>
                </a:lnTo>
                <a:lnTo>
                  <a:pt x="110" y="69"/>
                </a:lnTo>
                <a:lnTo>
                  <a:pt x="110" y="102"/>
                </a:lnTo>
                <a:lnTo>
                  <a:pt x="103" y="146"/>
                </a:lnTo>
                <a:lnTo>
                  <a:pt x="81" y="177"/>
                </a:lnTo>
                <a:lnTo>
                  <a:pt x="66" y="196"/>
                </a:lnTo>
                <a:lnTo>
                  <a:pt x="44" y="202"/>
                </a:lnTo>
                <a:lnTo>
                  <a:pt x="22" y="190"/>
                </a:lnTo>
                <a:lnTo>
                  <a:pt x="7" y="177"/>
                </a:lnTo>
                <a:lnTo>
                  <a:pt x="0" y="171"/>
                </a:lnTo>
                <a:lnTo>
                  <a:pt x="22" y="0"/>
                </a:lnTo>
                <a:close/>
              </a:path>
            </a:pathLst>
          </a:custGeom>
          <a:solidFill>
            <a:srgbClr val="FFFFFF"/>
          </a:solidFill>
          <a:ln w="23813">
            <a:solidFill>
              <a:srgbClr val="000000"/>
            </a:solidFill>
            <a:prstDash val="solid"/>
            <a:round/>
            <a:headEnd/>
            <a:tailEnd/>
          </a:ln>
        </p:spPr>
        <p:txBody>
          <a:bodyPr/>
          <a:lstStyle/>
          <a:p>
            <a:endParaRPr lang="ja-JP" altLang="en-US"/>
          </a:p>
        </p:txBody>
      </p:sp>
      <p:sp>
        <p:nvSpPr>
          <p:cNvPr id="23565" name="Freeform 14"/>
          <p:cNvSpPr>
            <a:spLocks/>
          </p:cNvSpPr>
          <p:nvPr/>
        </p:nvSpPr>
        <p:spPr bwMode="auto">
          <a:xfrm>
            <a:off x="5092700" y="4665663"/>
            <a:ext cx="52388" cy="41275"/>
          </a:xfrm>
          <a:custGeom>
            <a:avLst/>
            <a:gdLst>
              <a:gd name="T0" fmla="*/ 0 w 77"/>
              <a:gd name="T1" fmla="*/ 0 h 55"/>
              <a:gd name="T2" fmla="*/ 0 w 77"/>
              <a:gd name="T3" fmla="*/ 0 h 55"/>
              <a:gd name="T4" fmla="*/ 0 w 77"/>
              <a:gd name="T5" fmla="*/ 0 h 55"/>
              <a:gd name="T6" fmla="*/ 0 w 77"/>
              <a:gd name="T7" fmla="*/ 0 h 55"/>
              <a:gd name="T8" fmla="*/ 0 w 77"/>
              <a:gd name="T9" fmla="*/ 0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 h="55">
                <a:moveTo>
                  <a:pt x="0" y="25"/>
                </a:moveTo>
                <a:lnTo>
                  <a:pt x="10" y="55"/>
                </a:lnTo>
                <a:lnTo>
                  <a:pt x="77" y="30"/>
                </a:lnTo>
                <a:lnTo>
                  <a:pt x="66"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566" name="Freeform 17"/>
          <p:cNvSpPr>
            <a:spLocks/>
          </p:cNvSpPr>
          <p:nvPr/>
        </p:nvSpPr>
        <p:spPr bwMode="auto">
          <a:xfrm>
            <a:off x="5105400" y="4732338"/>
            <a:ext cx="50800" cy="85725"/>
          </a:xfrm>
          <a:custGeom>
            <a:avLst/>
            <a:gdLst>
              <a:gd name="T0" fmla="*/ 2147483646 w 72"/>
              <a:gd name="T1" fmla="*/ 0 h 112"/>
              <a:gd name="T2" fmla="*/ 2147483646 w 72"/>
              <a:gd name="T3" fmla="*/ 2147483646 h 112"/>
              <a:gd name="T4" fmla="*/ 2147483646 w 72"/>
              <a:gd name="T5" fmla="*/ 2147483646 h 112"/>
              <a:gd name="T6" fmla="*/ 2147483646 w 72"/>
              <a:gd name="T7" fmla="*/ 2147483646 h 112"/>
              <a:gd name="T8" fmla="*/ 2147483646 w 72"/>
              <a:gd name="T9" fmla="*/ 2147483646 h 112"/>
              <a:gd name="T10" fmla="*/ 2147483646 w 72"/>
              <a:gd name="T11" fmla="*/ 2147483646 h 112"/>
              <a:gd name="T12" fmla="*/ 2147483646 w 72"/>
              <a:gd name="T13" fmla="*/ 2147483646 h 112"/>
              <a:gd name="T14" fmla="*/ 0 w 72"/>
              <a:gd name="T15" fmla="*/ 2147483646 h 112"/>
              <a:gd name="T16" fmla="*/ 2147483646 w 72"/>
              <a:gd name="T17" fmla="*/ 2147483646 h 112"/>
              <a:gd name="T18" fmla="*/ 2147483646 w 72"/>
              <a:gd name="T19" fmla="*/ 2147483646 h 112"/>
              <a:gd name="T20" fmla="*/ 2147483646 w 72"/>
              <a:gd name="T21" fmla="*/ 2147483646 h 112"/>
              <a:gd name="T22" fmla="*/ 2147483646 w 72"/>
              <a:gd name="T23" fmla="*/ 2147483646 h 112"/>
              <a:gd name="T24" fmla="*/ 2147483646 w 72"/>
              <a:gd name="T25" fmla="*/ 2147483646 h 112"/>
              <a:gd name="T26" fmla="*/ 2147483646 w 72"/>
              <a:gd name="T27" fmla="*/ 2147483646 h 112"/>
              <a:gd name="T28" fmla="*/ 2147483646 w 72"/>
              <a:gd name="T29" fmla="*/ 2147483646 h 112"/>
              <a:gd name="T30" fmla="*/ 2147483646 w 72"/>
              <a:gd name="T31" fmla="*/ 2147483646 h 112"/>
              <a:gd name="T32" fmla="*/ 2147483646 w 72"/>
              <a:gd name="T33" fmla="*/ 2147483646 h 112"/>
              <a:gd name="T34" fmla="*/ 2147483646 w 72"/>
              <a:gd name="T35" fmla="*/ 2147483646 h 112"/>
              <a:gd name="T36" fmla="*/ 2147483646 w 72"/>
              <a:gd name="T37" fmla="*/ 2147483646 h 112"/>
              <a:gd name="T38" fmla="*/ 2147483646 w 72"/>
              <a:gd name="T39" fmla="*/ 2147483646 h 112"/>
              <a:gd name="T40" fmla="*/ 2147483646 w 72"/>
              <a:gd name="T41" fmla="*/ 2147483646 h 112"/>
              <a:gd name="T42" fmla="*/ 2147483646 w 72"/>
              <a:gd name="T43" fmla="*/ 2147483646 h 112"/>
              <a:gd name="T44" fmla="*/ 2147483646 w 72"/>
              <a:gd name="T45" fmla="*/ 2147483646 h 112"/>
              <a:gd name="T46" fmla="*/ 2147483646 w 72"/>
              <a:gd name="T47" fmla="*/ 2147483646 h 112"/>
              <a:gd name="T48" fmla="*/ 2147483646 w 72"/>
              <a:gd name="T49" fmla="*/ 2147483646 h 112"/>
              <a:gd name="T50" fmla="*/ 2147483646 w 72"/>
              <a:gd name="T51" fmla="*/ 2147483646 h 112"/>
              <a:gd name="T52" fmla="*/ 2147483646 w 72"/>
              <a:gd name="T53" fmla="*/ 2147483646 h 112"/>
              <a:gd name="T54" fmla="*/ 2147483646 w 72"/>
              <a:gd name="T55" fmla="*/ 2147483646 h 112"/>
              <a:gd name="T56" fmla="*/ 2147483646 w 72"/>
              <a:gd name="T57" fmla="*/ 2147483646 h 112"/>
              <a:gd name="T58" fmla="*/ 2147483646 w 72"/>
              <a:gd name="T59" fmla="*/ 2147483646 h 112"/>
              <a:gd name="T60" fmla="*/ 2147483646 w 72"/>
              <a:gd name="T61" fmla="*/ 2147483646 h 112"/>
              <a:gd name="T62" fmla="*/ 2147483646 w 72"/>
              <a:gd name="T63" fmla="*/ 2147483646 h 112"/>
              <a:gd name="T64" fmla="*/ 2147483646 w 72"/>
              <a:gd name="T65" fmla="*/ 2147483646 h 112"/>
              <a:gd name="T66" fmla="*/ 2147483646 w 72"/>
              <a:gd name="T67" fmla="*/ 2147483646 h 112"/>
              <a:gd name="T68" fmla="*/ 2147483646 w 72"/>
              <a:gd name="T69" fmla="*/ 2147483646 h 112"/>
              <a:gd name="T70" fmla="*/ 2147483646 w 72"/>
              <a:gd name="T71" fmla="*/ 2147483646 h 112"/>
              <a:gd name="T72" fmla="*/ 2147483646 w 72"/>
              <a:gd name="T73" fmla="*/ 2147483646 h 11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2" h="112">
                <a:moveTo>
                  <a:pt x="72" y="28"/>
                </a:moveTo>
                <a:lnTo>
                  <a:pt x="62" y="0"/>
                </a:lnTo>
                <a:lnTo>
                  <a:pt x="47" y="6"/>
                </a:lnTo>
                <a:lnTo>
                  <a:pt x="46" y="6"/>
                </a:lnTo>
                <a:lnTo>
                  <a:pt x="43" y="9"/>
                </a:lnTo>
                <a:lnTo>
                  <a:pt x="21" y="28"/>
                </a:lnTo>
                <a:lnTo>
                  <a:pt x="19" y="28"/>
                </a:lnTo>
                <a:lnTo>
                  <a:pt x="16" y="32"/>
                </a:lnTo>
                <a:lnTo>
                  <a:pt x="16" y="34"/>
                </a:lnTo>
                <a:lnTo>
                  <a:pt x="9" y="54"/>
                </a:lnTo>
                <a:lnTo>
                  <a:pt x="22" y="59"/>
                </a:lnTo>
                <a:lnTo>
                  <a:pt x="11" y="51"/>
                </a:lnTo>
                <a:lnTo>
                  <a:pt x="3" y="64"/>
                </a:lnTo>
                <a:lnTo>
                  <a:pt x="2" y="65"/>
                </a:lnTo>
                <a:lnTo>
                  <a:pt x="0" y="72"/>
                </a:lnTo>
                <a:lnTo>
                  <a:pt x="0" y="90"/>
                </a:lnTo>
                <a:lnTo>
                  <a:pt x="2" y="97"/>
                </a:lnTo>
                <a:lnTo>
                  <a:pt x="5" y="101"/>
                </a:lnTo>
                <a:lnTo>
                  <a:pt x="9" y="104"/>
                </a:lnTo>
                <a:lnTo>
                  <a:pt x="24" y="111"/>
                </a:lnTo>
                <a:lnTo>
                  <a:pt x="30" y="112"/>
                </a:lnTo>
                <a:lnTo>
                  <a:pt x="36" y="111"/>
                </a:lnTo>
                <a:lnTo>
                  <a:pt x="50" y="104"/>
                </a:lnTo>
                <a:lnTo>
                  <a:pt x="55" y="101"/>
                </a:lnTo>
                <a:lnTo>
                  <a:pt x="58" y="97"/>
                </a:lnTo>
                <a:lnTo>
                  <a:pt x="59" y="90"/>
                </a:lnTo>
                <a:lnTo>
                  <a:pt x="59" y="78"/>
                </a:lnTo>
                <a:lnTo>
                  <a:pt x="58" y="72"/>
                </a:lnTo>
                <a:lnTo>
                  <a:pt x="55" y="67"/>
                </a:lnTo>
                <a:lnTo>
                  <a:pt x="53" y="67"/>
                </a:lnTo>
                <a:lnTo>
                  <a:pt x="46" y="61"/>
                </a:lnTo>
                <a:lnTo>
                  <a:pt x="31" y="48"/>
                </a:lnTo>
                <a:lnTo>
                  <a:pt x="14" y="72"/>
                </a:lnTo>
                <a:lnTo>
                  <a:pt x="28" y="84"/>
                </a:lnTo>
                <a:lnTo>
                  <a:pt x="36" y="90"/>
                </a:lnTo>
                <a:lnTo>
                  <a:pt x="30" y="78"/>
                </a:lnTo>
                <a:lnTo>
                  <a:pt x="31" y="84"/>
                </a:lnTo>
                <a:lnTo>
                  <a:pt x="34" y="89"/>
                </a:lnTo>
                <a:lnTo>
                  <a:pt x="44" y="78"/>
                </a:lnTo>
                <a:lnTo>
                  <a:pt x="30" y="78"/>
                </a:lnTo>
                <a:lnTo>
                  <a:pt x="30" y="90"/>
                </a:lnTo>
                <a:lnTo>
                  <a:pt x="39" y="76"/>
                </a:lnTo>
                <a:lnTo>
                  <a:pt x="34" y="79"/>
                </a:lnTo>
                <a:lnTo>
                  <a:pt x="31" y="84"/>
                </a:lnTo>
                <a:lnTo>
                  <a:pt x="30" y="90"/>
                </a:lnTo>
                <a:lnTo>
                  <a:pt x="44" y="90"/>
                </a:lnTo>
                <a:lnTo>
                  <a:pt x="40" y="76"/>
                </a:lnTo>
                <a:lnTo>
                  <a:pt x="25" y="83"/>
                </a:lnTo>
                <a:lnTo>
                  <a:pt x="30" y="81"/>
                </a:lnTo>
                <a:lnTo>
                  <a:pt x="30" y="97"/>
                </a:lnTo>
                <a:lnTo>
                  <a:pt x="36" y="83"/>
                </a:lnTo>
                <a:lnTo>
                  <a:pt x="21" y="76"/>
                </a:lnTo>
                <a:lnTo>
                  <a:pt x="30" y="90"/>
                </a:lnTo>
                <a:lnTo>
                  <a:pt x="28" y="84"/>
                </a:lnTo>
                <a:lnTo>
                  <a:pt x="25" y="79"/>
                </a:lnTo>
                <a:lnTo>
                  <a:pt x="21" y="76"/>
                </a:lnTo>
                <a:lnTo>
                  <a:pt x="15" y="90"/>
                </a:lnTo>
                <a:lnTo>
                  <a:pt x="30" y="90"/>
                </a:lnTo>
                <a:lnTo>
                  <a:pt x="30" y="72"/>
                </a:lnTo>
                <a:lnTo>
                  <a:pt x="15" y="72"/>
                </a:lnTo>
                <a:lnTo>
                  <a:pt x="28" y="79"/>
                </a:lnTo>
                <a:lnTo>
                  <a:pt x="36" y="67"/>
                </a:lnTo>
                <a:lnTo>
                  <a:pt x="37" y="65"/>
                </a:lnTo>
                <a:lnTo>
                  <a:pt x="44" y="45"/>
                </a:lnTo>
                <a:lnTo>
                  <a:pt x="30" y="39"/>
                </a:lnTo>
                <a:lnTo>
                  <a:pt x="39" y="51"/>
                </a:lnTo>
                <a:lnTo>
                  <a:pt x="61" y="32"/>
                </a:lnTo>
                <a:lnTo>
                  <a:pt x="52" y="20"/>
                </a:lnTo>
                <a:lnTo>
                  <a:pt x="58" y="34"/>
                </a:lnTo>
                <a:lnTo>
                  <a:pt x="72"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567" name="Freeform 18"/>
          <p:cNvSpPr>
            <a:spLocks/>
          </p:cNvSpPr>
          <p:nvPr/>
        </p:nvSpPr>
        <p:spPr bwMode="auto">
          <a:xfrm>
            <a:off x="4749800" y="4641850"/>
            <a:ext cx="77788" cy="68263"/>
          </a:xfrm>
          <a:custGeom>
            <a:avLst/>
            <a:gdLst>
              <a:gd name="T0" fmla="*/ 0 w 111"/>
              <a:gd name="T1" fmla="*/ 2147483646 h 89"/>
              <a:gd name="T2" fmla="*/ 0 w 111"/>
              <a:gd name="T3" fmla="*/ 2147483646 h 89"/>
              <a:gd name="T4" fmla="*/ 0 w 111"/>
              <a:gd name="T5" fmla="*/ 2147483646 h 89"/>
              <a:gd name="T6" fmla="*/ 0 w 111"/>
              <a:gd name="T7" fmla="*/ 2147483646 h 89"/>
              <a:gd name="T8" fmla="*/ 0 w 111"/>
              <a:gd name="T9" fmla="*/ 2147483646 h 89"/>
              <a:gd name="T10" fmla="*/ 0 w 111"/>
              <a:gd name="T11" fmla="*/ 0 h 89"/>
              <a:gd name="T12" fmla="*/ 0 w 111"/>
              <a:gd name="T13" fmla="*/ 0 h 89"/>
              <a:gd name="T14" fmla="*/ 0 w 111"/>
              <a:gd name="T15" fmla="*/ 2147483646 h 89"/>
              <a:gd name="T16" fmla="*/ 0 w 111"/>
              <a:gd name="T17" fmla="*/ 2147483646 h 89"/>
              <a:gd name="T18" fmla="*/ 0 w 111"/>
              <a:gd name="T19" fmla="*/ 2147483646 h 89"/>
              <a:gd name="T20" fmla="*/ 0 w 111"/>
              <a:gd name="T21" fmla="*/ 2147483646 h 89"/>
              <a:gd name="T22" fmla="*/ 0 w 111"/>
              <a:gd name="T23" fmla="*/ 2147483646 h 89"/>
              <a:gd name="T24" fmla="*/ 0 w 111"/>
              <a:gd name="T25" fmla="*/ 2147483646 h 89"/>
              <a:gd name="T26" fmla="*/ 0 w 111"/>
              <a:gd name="T27" fmla="*/ 2147483646 h 89"/>
              <a:gd name="T28" fmla="*/ 0 w 111"/>
              <a:gd name="T29" fmla="*/ 2147483646 h 89"/>
              <a:gd name="T30" fmla="*/ 0 w 111"/>
              <a:gd name="T31" fmla="*/ 2147483646 h 89"/>
              <a:gd name="T32" fmla="*/ 0 w 111"/>
              <a:gd name="T33" fmla="*/ 2147483646 h 89"/>
              <a:gd name="T34" fmla="*/ 0 w 111"/>
              <a:gd name="T35" fmla="*/ 2147483646 h 89"/>
              <a:gd name="T36" fmla="*/ 0 w 111"/>
              <a:gd name="T37" fmla="*/ 2147483646 h 89"/>
              <a:gd name="T38" fmla="*/ 0 w 111"/>
              <a:gd name="T39" fmla="*/ 2147483646 h 89"/>
              <a:gd name="T40" fmla="*/ 0 w 111"/>
              <a:gd name="T41" fmla="*/ 2147483646 h 8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1" h="89">
                <a:moveTo>
                  <a:pt x="104" y="89"/>
                </a:moveTo>
                <a:lnTo>
                  <a:pt x="104" y="83"/>
                </a:lnTo>
                <a:lnTo>
                  <a:pt x="111" y="76"/>
                </a:lnTo>
                <a:lnTo>
                  <a:pt x="111" y="45"/>
                </a:lnTo>
                <a:lnTo>
                  <a:pt x="104" y="12"/>
                </a:lnTo>
                <a:lnTo>
                  <a:pt x="89" y="0"/>
                </a:lnTo>
                <a:lnTo>
                  <a:pt x="74" y="0"/>
                </a:lnTo>
                <a:lnTo>
                  <a:pt x="37" y="6"/>
                </a:lnTo>
                <a:lnTo>
                  <a:pt x="15" y="33"/>
                </a:lnTo>
                <a:lnTo>
                  <a:pt x="0" y="56"/>
                </a:lnTo>
                <a:lnTo>
                  <a:pt x="0" y="83"/>
                </a:lnTo>
                <a:lnTo>
                  <a:pt x="8" y="83"/>
                </a:lnTo>
                <a:lnTo>
                  <a:pt x="15" y="83"/>
                </a:lnTo>
                <a:lnTo>
                  <a:pt x="37" y="56"/>
                </a:lnTo>
                <a:lnTo>
                  <a:pt x="59" y="33"/>
                </a:lnTo>
                <a:lnTo>
                  <a:pt x="74" y="33"/>
                </a:lnTo>
                <a:lnTo>
                  <a:pt x="89" y="45"/>
                </a:lnTo>
                <a:lnTo>
                  <a:pt x="89" y="56"/>
                </a:lnTo>
                <a:lnTo>
                  <a:pt x="96" y="70"/>
                </a:lnTo>
                <a:lnTo>
                  <a:pt x="96" y="83"/>
                </a:lnTo>
                <a:lnTo>
                  <a:pt x="104" y="89"/>
                </a:lnTo>
                <a:close/>
              </a:path>
            </a:pathLst>
          </a:custGeom>
          <a:solidFill>
            <a:srgbClr val="000000"/>
          </a:solidFill>
          <a:ln w="23813">
            <a:solidFill>
              <a:srgbClr val="000000"/>
            </a:solidFill>
            <a:prstDash val="solid"/>
            <a:round/>
            <a:headEnd/>
            <a:tailEnd/>
          </a:ln>
        </p:spPr>
        <p:txBody>
          <a:bodyPr/>
          <a:lstStyle/>
          <a:p>
            <a:endParaRPr lang="ja-JP" altLang="en-US"/>
          </a:p>
        </p:txBody>
      </p:sp>
      <p:sp>
        <p:nvSpPr>
          <p:cNvPr id="23568" name="Freeform 19"/>
          <p:cNvSpPr>
            <a:spLocks/>
          </p:cNvSpPr>
          <p:nvPr/>
        </p:nvSpPr>
        <p:spPr bwMode="auto">
          <a:xfrm>
            <a:off x="4926013" y="4632325"/>
            <a:ext cx="87312" cy="63500"/>
          </a:xfrm>
          <a:custGeom>
            <a:avLst/>
            <a:gdLst>
              <a:gd name="T0" fmla="*/ 2147483646 w 126"/>
              <a:gd name="T1" fmla="*/ 2147483646 h 83"/>
              <a:gd name="T2" fmla="*/ 2147483646 w 126"/>
              <a:gd name="T3" fmla="*/ 2147483646 h 83"/>
              <a:gd name="T4" fmla="*/ 2147483646 w 126"/>
              <a:gd name="T5" fmla="*/ 2147483646 h 83"/>
              <a:gd name="T6" fmla="*/ 2147483646 w 126"/>
              <a:gd name="T7" fmla="*/ 2147483646 h 83"/>
              <a:gd name="T8" fmla="*/ 2147483646 w 126"/>
              <a:gd name="T9" fmla="*/ 2147483646 h 83"/>
              <a:gd name="T10" fmla="*/ 2147483646 w 126"/>
              <a:gd name="T11" fmla="*/ 2147483646 h 83"/>
              <a:gd name="T12" fmla="*/ 2147483646 w 126"/>
              <a:gd name="T13" fmla="*/ 2147483646 h 83"/>
              <a:gd name="T14" fmla="*/ 2147483646 w 126"/>
              <a:gd name="T15" fmla="*/ 2147483646 h 83"/>
              <a:gd name="T16" fmla="*/ 2147483646 w 126"/>
              <a:gd name="T17" fmla="*/ 2147483646 h 83"/>
              <a:gd name="T18" fmla="*/ 2147483646 w 126"/>
              <a:gd name="T19" fmla="*/ 2147483646 h 83"/>
              <a:gd name="T20" fmla="*/ 2147483646 w 126"/>
              <a:gd name="T21" fmla="*/ 2147483646 h 83"/>
              <a:gd name="T22" fmla="*/ 2147483646 w 126"/>
              <a:gd name="T23" fmla="*/ 2147483646 h 83"/>
              <a:gd name="T24" fmla="*/ 2147483646 w 126"/>
              <a:gd name="T25" fmla="*/ 2147483646 h 83"/>
              <a:gd name="T26" fmla="*/ 2147483646 w 126"/>
              <a:gd name="T27" fmla="*/ 2147483646 h 83"/>
              <a:gd name="T28" fmla="*/ 2147483646 w 126"/>
              <a:gd name="T29" fmla="*/ 2147483646 h 83"/>
              <a:gd name="T30" fmla="*/ 2147483646 w 126"/>
              <a:gd name="T31" fmla="*/ 0 h 83"/>
              <a:gd name="T32" fmla="*/ 2147483646 w 126"/>
              <a:gd name="T33" fmla="*/ 0 h 83"/>
              <a:gd name="T34" fmla="*/ 2147483646 w 126"/>
              <a:gd name="T35" fmla="*/ 0 h 83"/>
              <a:gd name="T36" fmla="*/ 2147483646 w 126"/>
              <a:gd name="T37" fmla="*/ 2147483646 h 83"/>
              <a:gd name="T38" fmla="*/ 2147483646 w 126"/>
              <a:gd name="T39" fmla="*/ 2147483646 h 83"/>
              <a:gd name="T40" fmla="*/ 0 w 126"/>
              <a:gd name="T41" fmla="*/ 2147483646 h 83"/>
              <a:gd name="T42" fmla="*/ 0 w 126"/>
              <a:gd name="T43" fmla="*/ 2147483646 h 83"/>
              <a:gd name="T44" fmla="*/ 2147483646 w 126"/>
              <a:gd name="T45" fmla="*/ 2147483646 h 8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6" h="83">
                <a:moveTo>
                  <a:pt x="8" y="83"/>
                </a:moveTo>
                <a:lnTo>
                  <a:pt x="23" y="71"/>
                </a:lnTo>
                <a:lnTo>
                  <a:pt x="37" y="46"/>
                </a:lnTo>
                <a:lnTo>
                  <a:pt x="59" y="39"/>
                </a:lnTo>
                <a:lnTo>
                  <a:pt x="74" y="33"/>
                </a:lnTo>
                <a:lnTo>
                  <a:pt x="89" y="39"/>
                </a:lnTo>
                <a:lnTo>
                  <a:pt x="104" y="46"/>
                </a:lnTo>
                <a:lnTo>
                  <a:pt x="104" y="58"/>
                </a:lnTo>
                <a:lnTo>
                  <a:pt x="104" y="71"/>
                </a:lnTo>
                <a:lnTo>
                  <a:pt x="111" y="83"/>
                </a:lnTo>
                <a:lnTo>
                  <a:pt x="118" y="83"/>
                </a:lnTo>
                <a:lnTo>
                  <a:pt x="126" y="83"/>
                </a:lnTo>
                <a:lnTo>
                  <a:pt x="126" y="71"/>
                </a:lnTo>
                <a:lnTo>
                  <a:pt x="118" y="39"/>
                </a:lnTo>
                <a:lnTo>
                  <a:pt x="104" y="13"/>
                </a:lnTo>
                <a:lnTo>
                  <a:pt x="96" y="0"/>
                </a:lnTo>
                <a:lnTo>
                  <a:pt x="81" y="0"/>
                </a:lnTo>
                <a:lnTo>
                  <a:pt x="59" y="0"/>
                </a:lnTo>
                <a:lnTo>
                  <a:pt x="37" y="13"/>
                </a:lnTo>
                <a:lnTo>
                  <a:pt x="15" y="39"/>
                </a:lnTo>
                <a:lnTo>
                  <a:pt x="0" y="71"/>
                </a:lnTo>
                <a:lnTo>
                  <a:pt x="0" y="77"/>
                </a:lnTo>
                <a:lnTo>
                  <a:pt x="8" y="83"/>
                </a:lnTo>
                <a:close/>
              </a:path>
            </a:pathLst>
          </a:custGeom>
          <a:solidFill>
            <a:srgbClr val="000000"/>
          </a:solidFill>
          <a:ln w="23813">
            <a:solidFill>
              <a:srgbClr val="000000"/>
            </a:solidFill>
            <a:prstDash val="solid"/>
            <a:round/>
            <a:headEnd/>
            <a:tailEnd/>
          </a:ln>
        </p:spPr>
        <p:txBody>
          <a:bodyPr/>
          <a:lstStyle/>
          <a:p>
            <a:endParaRPr lang="ja-JP" altLang="en-US"/>
          </a:p>
        </p:txBody>
      </p:sp>
      <p:sp>
        <p:nvSpPr>
          <p:cNvPr id="23569" name="Freeform 20"/>
          <p:cNvSpPr>
            <a:spLocks/>
          </p:cNvSpPr>
          <p:nvPr/>
        </p:nvSpPr>
        <p:spPr bwMode="auto">
          <a:xfrm>
            <a:off x="4859338" y="4695825"/>
            <a:ext cx="195262" cy="114300"/>
          </a:xfrm>
          <a:custGeom>
            <a:avLst/>
            <a:gdLst>
              <a:gd name="T0" fmla="*/ 2147483646 w 280"/>
              <a:gd name="T1" fmla="*/ 0 h 152"/>
              <a:gd name="T2" fmla="*/ 2147483646 w 280"/>
              <a:gd name="T3" fmla="*/ 0 h 152"/>
              <a:gd name="T4" fmla="*/ 2147483646 w 280"/>
              <a:gd name="T5" fmla="*/ 0 h 152"/>
              <a:gd name="T6" fmla="*/ 2147483646 w 280"/>
              <a:gd name="T7" fmla="*/ 0 h 152"/>
              <a:gd name="T8" fmla="*/ 2147483646 w 280"/>
              <a:gd name="T9" fmla="*/ 0 h 152"/>
              <a:gd name="T10" fmla="*/ 2147483646 w 280"/>
              <a:gd name="T11" fmla="*/ 0 h 152"/>
              <a:gd name="T12" fmla="*/ 2147483646 w 280"/>
              <a:gd name="T13" fmla="*/ 0 h 152"/>
              <a:gd name="T14" fmla="*/ 2147483646 w 280"/>
              <a:gd name="T15" fmla="*/ 0 h 152"/>
              <a:gd name="T16" fmla="*/ 2147483646 w 280"/>
              <a:gd name="T17" fmla="*/ 0 h 152"/>
              <a:gd name="T18" fmla="*/ 2147483646 w 280"/>
              <a:gd name="T19" fmla="*/ 0 h 152"/>
              <a:gd name="T20" fmla="*/ 2147483646 w 280"/>
              <a:gd name="T21" fmla="*/ 0 h 152"/>
              <a:gd name="T22" fmla="*/ 2147483646 w 280"/>
              <a:gd name="T23" fmla="*/ 0 h 152"/>
              <a:gd name="T24" fmla="*/ 0 w 280"/>
              <a:gd name="T25" fmla="*/ 0 h 152"/>
              <a:gd name="T26" fmla="*/ 2147483646 w 280"/>
              <a:gd name="T27" fmla="*/ 0 h 152"/>
              <a:gd name="T28" fmla="*/ 2147483646 w 280"/>
              <a:gd name="T29" fmla="*/ 0 h 152"/>
              <a:gd name="T30" fmla="*/ 2147483646 w 280"/>
              <a:gd name="T31" fmla="*/ 0 h 152"/>
              <a:gd name="T32" fmla="*/ 2147483646 w 280"/>
              <a:gd name="T33" fmla="*/ 0 h 152"/>
              <a:gd name="T34" fmla="*/ 2147483646 w 280"/>
              <a:gd name="T35" fmla="*/ 0 h 152"/>
              <a:gd name="T36" fmla="*/ 2147483646 w 280"/>
              <a:gd name="T37" fmla="*/ 0 h 152"/>
              <a:gd name="T38" fmla="*/ 2147483646 w 280"/>
              <a:gd name="T39" fmla="*/ 0 h 152"/>
              <a:gd name="T40" fmla="*/ 2147483646 w 280"/>
              <a:gd name="T41" fmla="*/ 0 h 152"/>
              <a:gd name="T42" fmla="*/ 2147483646 w 280"/>
              <a:gd name="T43" fmla="*/ 0 h 152"/>
              <a:gd name="T44" fmla="*/ 2147483646 w 280"/>
              <a:gd name="T45" fmla="*/ 0 h 152"/>
              <a:gd name="T46" fmla="*/ 2147483646 w 280"/>
              <a:gd name="T47" fmla="*/ 0 h 152"/>
              <a:gd name="T48" fmla="*/ 2147483646 w 280"/>
              <a:gd name="T49" fmla="*/ 0 h 152"/>
              <a:gd name="T50" fmla="*/ 2147483646 w 280"/>
              <a:gd name="T51" fmla="*/ 0 h 1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80" h="152">
                <a:moveTo>
                  <a:pt x="280" y="75"/>
                </a:moveTo>
                <a:lnTo>
                  <a:pt x="280" y="108"/>
                </a:lnTo>
                <a:lnTo>
                  <a:pt x="258" y="127"/>
                </a:lnTo>
                <a:lnTo>
                  <a:pt x="228" y="146"/>
                </a:lnTo>
                <a:lnTo>
                  <a:pt x="199" y="152"/>
                </a:lnTo>
                <a:lnTo>
                  <a:pt x="162" y="152"/>
                </a:lnTo>
                <a:lnTo>
                  <a:pt x="132" y="152"/>
                </a:lnTo>
                <a:lnTo>
                  <a:pt x="103" y="152"/>
                </a:lnTo>
                <a:lnTo>
                  <a:pt x="88" y="152"/>
                </a:lnTo>
                <a:lnTo>
                  <a:pt x="51" y="146"/>
                </a:lnTo>
                <a:lnTo>
                  <a:pt x="29" y="127"/>
                </a:lnTo>
                <a:lnTo>
                  <a:pt x="7" y="108"/>
                </a:lnTo>
                <a:lnTo>
                  <a:pt x="0" y="75"/>
                </a:lnTo>
                <a:lnTo>
                  <a:pt x="7" y="45"/>
                </a:lnTo>
                <a:lnTo>
                  <a:pt x="29" y="25"/>
                </a:lnTo>
                <a:lnTo>
                  <a:pt x="51" y="6"/>
                </a:lnTo>
                <a:lnTo>
                  <a:pt x="88" y="0"/>
                </a:lnTo>
                <a:lnTo>
                  <a:pt x="125" y="0"/>
                </a:lnTo>
                <a:lnTo>
                  <a:pt x="147" y="0"/>
                </a:lnTo>
                <a:lnTo>
                  <a:pt x="184" y="0"/>
                </a:lnTo>
                <a:lnTo>
                  <a:pt x="191" y="0"/>
                </a:lnTo>
                <a:lnTo>
                  <a:pt x="199" y="0"/>
                </a:lnTo>
                <a:lnTo>
                  <a:pt x="228" y="6"/>
                </a:lnTo>
                <a:lnTo>
                  <a:pt x="258" y="25"/>
                </a:lnTo>
                <a:lnTo>
                  <a:pt x="280" y="45"/>
                </a:lnTo>
                <a:lnTo>
                  <a:pt x="280" y="75"/>
                </a:lnTo>
                <a:close/>
              </a:path>
            </a:pathLst>
          </a:custGeom>
          <a:solidFill>
            <a:srgbClr val="FFFFFF"/>
          </a:solidFill>
          <a:ln w="23813">
            <a:solidFill>
              <a:srgbClr val="000000"/>
            </a:solidFill>
            <a:prstDash val="solid"/>
            <a:round/>
            <a:headEnd/>
            <a:tailEnd/>
          </a:ln>
        </p:spPr>
        <p:txBody>
          <a:bodyPr/>
          <a:lstStyle/>
          <a:p>
            <a:endParaRPr lang="ja-JP" altLang="en-US"/>
          </a:p>
        </p:txBody>
      </p:sp>
      <p:sp>
        <p:nvSpPr>
          <p:cNvPr id="23570" name="Freeform 21"/>
          <p:cNvSpPr>
            <a:spLocks/>
          </p:cNvSpPr>
          <p:nvPr/>
        </p:nvSpPr>
        <p:spPr bwMode="auto">
          <a:xfrm>
            <a:off x="4654550" y="4700588"/>
            <a:ext cx="177800" cy="109537"/>
          </a:xfrm>
          <a:custGeom>
            <a:avLst/>
            <a:gdLst>
              <a:gd name="T0" fmla="*/ 2147483646 w 256"/>
              <a:gd name="T1" fmla="*/ 0 h 146"/>
              <a:gd name="T2" fmla="*/ 2147483646 w 256"/>
              <a:gd name="T3" fmla="*/ 0 h 146"/>
              <a:gd name="T4" fmla="*/ 2147483646 w 256"/>
              <a:gd name="T5" fmla="*/ 0 h 146"/>
              <a:gd name="T6" fmla="*/ 2147483646 w 256"/>
              <a:gd name="T7" fmla="*/ 0 h 146"/>
              <a:gd name="T8" fmla="*/ 2147483646 w 256"/>
              <a:gd name="T9" fmla="*/ 0 h 146"/>
              <a:gd name="T10" fmla="*/ 2147483646 w 256"/>
              <a:gd name="T11" fmla="*/ 0 h 146"/>
              <a:gd name="T12" fmla="*/ 2147483646 w 256"/>
              <a:gd name="T13" fmla="*/ 0 h 146"/>
              <a:gd name="T14" fmla="*/ 2147483646 w 256"/>
              <a:gd name="T15" fmla="*/ 0 h 146"/>
              <a:gd name="T16" fmla="*/ 2147483646 w 256"/>
              <a:gd name="T17" fmla="*/ 0 h 146"/>
              <a:gd name="T18" fmla="*/ 2147483646 w 256"/>
              <a:gd name="T19" fmla="*/ 0 h 146"/>
              <a:gd name="T20" fmla="*/ 2147483646 w 256"/>
              <a:gd name="T21" fmla="*/ 0 h 146"/>
              <a:gd name="T22" fmla="*/ 2147483646 w 256"/>
              <a:gd name="T23" fmla="*/ 0 h 146"/>
              <a:gd name="T24" fmla="*/ 0 w 256"/>
              <a:gd name="T25" fmla="*/ 0 h 146"/>
              <a:gd name="T26" fmla="*/ 2147483646 w 256"/>
              <a:gd name="T27" fmla="*/ 0 h 146"/>
              <a:gd name="T28" fmla="*/ 2147483646 w 256"/>
              <a:gd name="T29" fmla="*/ 0 h 146"/>
              <a:gd name="T30" fmla="*/ 2147483646 w 256"/>
              <a:gd name="T31" fmla="*/ 0 h 146"/>
              <a:gd name="T32" fmla="*/ 2147483646 w 256"/>
              <a:gd name="T33" fmla="*/ 0 h 146"/>
              <a:gd name="T34" fmla="*/ 2147483646 w 256"/>
              <a:gd name="T35" fmla="*/ 0 h 146"/>
              <a:gd name="T36" fmla="*/ 2147483646 w 256"/>
              <a:gd name="T37" fmla="*/ 0 h 146"/>
              <a:gd name="T38" fmla="*/ 2147483646 w 256"/>
              <a:gd name="T39" fmla="*/ 0 h 146"/>
              <a:gd name="T40" fmla="*/ 2147483646 w 256"/>
              <a:gd name="T41" fmla="*/ 0 h 146"/>
              <a:gd name="T42" fmla="*/ 2147483646 w 256"/>
              <a:gd name="T43" fmla="*/ 0 h 146"/>
              <a:gd name="T44" fmla="*/ 2147483646 w 256"/>
              <a:gd name="T45" fmla="*/ 0 h 146"/>
              <a:gd name="T46" fmla="*/ 2147483646 w 256"/>
              <a:gd name="T47" fmla="*/ 0 h 146"/>
              <a:gd name="T48" fmla="*/ 2147483646 w 256"/>
              <a:gd name="T49" fmla="*/ 0 h 146"/>
              <a:gd name="T50" fmla="*/ 2147483646 w 256"/>
              <a:gd name="T51" fmla="*/ 0 h 1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56" h="146">
                <a:moveTo>
                  <a:pt x="256" y="77"/>
                </a:moveTo>
                <a:lnTo>
                  <a:pt x="249" y="102"/>
                </a:lnTo>
                <a:lnTo>
                  <a:pt x="227" y="127"/>
                </a:lnTo>
                <a:lnTo>
                  <a:pt x="205" y="140"/>
                </a:lnTo>
                <a:lnTo>
                  <a:pt x="177" y="146"/>
                </a:lnTo>
                <a:lnTo>
                  <a:pt x="146" y="146"/>
                </a:lnTo>
                <a:lnTo>
                  <a:pt x="118" y="146"/>
                </a:lnTo>
                <a:lnTo>
                  <a:pt x="88" y="146"/>
                </a:lnTo>
                <a:lnTo>
                  <a:pt x="80" y="146"/>
                </a:lnTo>
                <a:lnTo>
                  <a:pt x="44" y="140"/>
                </a:lnTo>
                <a:lnTo>
                  <a:pt x="22" y="127"/>
                </a:lnTo>
                <a:lnTo>
                  <a:pt x="7" y="102"/>
                </a:lnTo>
                <a:lnTo>
                  <a:pt x="0" y="77"/>
                </a:lnTo>
                <a:lnTo>
                  <a:pt x="7" y="44"/>
                </a:lnTo>
                <a:lnTo>
                  <a:pt x="22" y="19"/>
                </a:lnTo>
                <a:lnTo>
                  <a:pt x="44" y="7"/>
                </a:lnTo>
                <a:lnTo>
                  <a:pt x="80" y="0"/>
                </a:lnTo>
                <a:lnTo>
                  <a:pt x="110" y="0"/>
                </a:lnTo>
                <a:lnTo>
                  <a:pt x="131" y="0"/>
                </a:lnTo>
                <a:lnTo>
                  <a:pt x="161" y="0"/>
                </a:lnTo>
                <a:lnTo>
                  <a:pt x="168" y="0"/>
                </a:lnTo>
                <a:lnTo>
                  <a:pt x="177" y="0"/>
                </a:lnTo>
                <a:lnTo>
                  <a:pt x="205" y="7"/>
                </a:lnTo>
                <a:lnTo>
                  <a:pt x="227" y="19"/>
                </a:lnTo>
                <a:lnTo>
                  <a:pt x="249" y="44"/>
                </a:lnTo>
                <a:lnTo>
                  <a:pt x="256" y="77"/>
                </a:lnTo>
                <a:close/>
              </a:path>
            </a:pathLst>
          </a:custGeom>
          <a:solidFill>
            <a:srgbClr val="FFFFFF"/>
          </a:solidFill>
          <a:ln w="23813">
            <a:solidFill>
              <a:srgbClr val="000000"/>
            </a:solidFill>
            <a:prstDash val="solid"/>
            <a:round/>
            <a:headEnd/>
            <a:tailEnd/>
          </a:ln>
        </p:spPr>
        <p:txBody>
          <a:bodyPr/>
          <a:lstStyle/>
          <a:p>
            <a:endParaRPr lang="ja-JP" altLang="en-US"/>
          </a:p>
        </p:txBody>
      </p:sp>
      <p:sp>
        <p:nvSpPr>
          <p:cNvPr id="23571" name="Freeform 22"/>
          <p:cNvSpPr>
            <a:spLocks/>
          </p:cNvSpPr>
          <p:nvPr/>
        </p:nvSpPr>
        <p:spPr bwMode="auto">
          <a:xfrm>
            <a:off x="4713288" y="4727575"/>
            <a:ext cx="58737" cy="33338"/>
          </a:xfrm>
          <a:custGeom>
            <a:avLst/>
            <a:gdLst>
              <a:gd name="T0" fmla="*/ 0 w 82"/>
              <a:gd name="T1" fmla="*/ 2147483646 h 44"/>
              <a:gd name="T2" fmla="*/ 0 w 82"/>
              <a:gd name="T3" fmla="*/ 2147483646 h 44"/>
              <a:gd name="T4" fmla="*/ 2147483646 w 82"/>
              <a:gd name="T5" fmla="*/ 2147483646 h 44"/>
              <a:gd name="T6" fmla="*/ 2147483646 w 82"/>
              <a:gd name="T7" fmla="*/ 2147483646 h 44"/>
              <a:gd name="T8" fmla="*/ 2147483646 w 82"/>
              <a:gd name="T9" fmla="*/ 0 h 44"/>
              <a:gd name="T10" fmla="*/ 2147483646 w 82"/>
              <a:gd name="T11" fmla="*/ 2147483646 h 44"/>
              <a:gd name="T12" fmla="*/ 2147483646 w 82"/>
              <a:gd name="T13" fmla="*/ 2147483646 h 44"/>
              <a:gd name="T14" fmla="*/ 2147483646 w 82"/>
              <a:gd name="T15" fmla="*/ 2147483646 h 44"/>
              <a:gd name="T16" fmla="*/ 2147483646 w 82"/>
              <a:gd name="T17" fmla="*/ 2147483646 h 44"/>
              <a:gd name="T18" fmla="*/ 2147483646 w 82"/>
              <a:gd name="T19" fmla="*/ 2147483646 h 44"/>
              <a:gd name="T20" fmla="*/ 2147483646 w 82"/>
              <a:gd name="T21" fmla="*/ 2147483646 h 44"/>
              <a:gd name="T22" fmla="*/ 2147483646 w 82"/>
              <a:gd name="T23" fmla="*/ 2147483646 h 44"/>
              <a:gd name="T24" fmla="*/ 2147483646 w 82"/>
              <a:gd name="T25" fmla="*/ 2147483646 h 44"/>
              <a:gd name="T26" fmla="*/ 2147483646 w 82"/>
              <a:gd name="T27" fmla="*/ 2147483646 h 44"/>
              <a:gd name="T28" fmla="*/ 0 w 82"/>
              <a:gd name="T29" fmla="*/ 2147483646 h 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2" h="44">
                <a:moveTo>
                  <a:pt x="0" y="44"/>
                </a:moveTo>
                <a:lnTo>
                  <a:pt x="0" y="37"/>
                </a:lnTo>
                <a:lnTo>
                  <a:pt x="15" y="19"/>
                </a:lnTo>
                <a:lnTo>
                  <a:pt x="31" y="6"/>
                </a:lnTo>
                <a:lnTo>
                  <a:pt x="44" y="0"/>
                </a:lnTo>
                <a:lnTo>
                  <a:pt x="68" y="6"/>
                </a:lnTo>
                <a:lnTo>
                  <a:pt x="75" y="19"/>
                </a:lnTo>
                <a:lnTo>
                  <a:pt x="82" y="37"/>
                </a:lnTo>
                <a:lnTo>
                  <a:pt x="75" y="37"/>
                </a:lnTo>
                <a:lnTo>
                  <a:pt x="68" y="31"/>
                </a:lnTo>
                <a:lnTo>
                  <a:pt x="60" y="12"/>
                </a:lnTo>
                <a:lnTo>
                  <a:pt x="38" y="6"/>
                </a:lnTo>
                <a:lnTo>
                  <a:pt x="15" y="19"/>
                </a:lnTo>
                <a:lnTo>
                  <a:pt x="7" y="37"/>
                </a:lnTo>
                <a:lnTo>
                  <a:pt x="0" y="44"/>
                </a:lnTo>
                <a:close/>
              </a:path>
            </a:pathLst>
          </a:custGeom>
          <a:solidFill>
            <a:srgbClr val="000000"/>
          </a:solidFill>
          <a:ln w="23813">
            <a:solidFill>
              <a:srgbClr val="000000"/>
            </a:solidFill>
            <a:prstDash val="solid"/>
            <a:round/>
            <a:headEnd/>
            <a:tailEnd/>
          </a:ln>
        </p:spPr>
        <p:txBody>
          <a:bodyPr/>
          <a:lstStyle/>
          <a:p>
            <a:endParaRPr lang="ja-JP" altLang="en-US"/>
          </a:p>
        </p:txBody>
      </p:sp>
      <p:sp>
        <p:nvSpPr>
          <p:cNvPr id="23572" name="Freeform 23"/>
          <p:cNvSpPr>
            <a:spLocks/>
          </p:cNvSpPr>
          <p:nvPr/>
        </p:nvSpPr>
        <p:spPr bwMode="auto">
          <a:xfrm>
            <a:off x="4930775" y="4724400"/>
            <a:ext cx="52388" cy="36513"/>
          </a:xfrm>
          <a:custGeom>
            <a:avLst/>
            <a:gdLst>
              <a:gd name="T0" fmla="*/ 0 w 73"/>
              <a:gd name="T1" fmla="*/ 2147483646 h 50"/>
              <a:gd name="T2" fmla="*/ 0 w 73"/>
              <a:gd name="T3" fmla="*/ 2147483646 h 50"/>
              <a:gd name="T4" fmla="*/ 2147483646 w 73"/>
              <a:gd name="T5" fmla="*/ 2147483646 h 50"/>
              <a:gd name="T6" fmla="*/ 2147483646 w 73"/>
              <a:gd name="T7" fmla="*/ 2147483646 h 50"/>
              <a:gd name="T8" fmla="*/ 2147483646 w 73"/>
              <a:gd name="T9" fmla="*/ 0 h 50"/>
              <a:gd name="T10" fmla="*/ 2147483646 w 73"/>
              <a:gd name="T11" fmla="*/ 2147483646 h 50"/>
              <a:gd name="T12" fmla="*/ 2147483646 w 73"/>
              <a:gd name="T13" fmla="*/ 2147483646 h 50"/>
              <a:gd name="T14" fmla="*/ 2147483646 w 73"/>
              <a:gd name="T15" fmla="*/ 2147483646 h 50"/>
              <a:gd name="T16" fmla="*/ 2147483646 w 73"/>
              <a:gd name="T17" fmla="*/ 2147483646 h 50"/>
              <a:gd name="T18" fmla="*/ 2147483646 w 73"/>
              <a:gd name="T19" fmla="*/ 2147483646 h 50"/>
              <a:gd name="T20" fmla="*/ 2147483646 w 73"/>
              <a:gd name="T21" fmla="*/ 2147483646 h 50"/>
              <a:gd name="T22" fmla="*/ 2147483646 w 73"/>
              <a:gd name="T23" fmla="*/ 2147483646 h 50"/>
              <a:gd name="T24" fmla="*/ 2147483646 w 73"/>
              <a:gd name="T25" fmla="*/ 2147483646 h 50"/>
              <a:gd name="T26" fmla="*/ 2147483646 w 73"/>
              <a:gd name="T27" fmla="*/ 2147483646 h 50"/>
              <a:gd name="T28" fmla="*/ 0 w 73"/>
              <a:gd name="T29" fmla="*/ 2147483646 h 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3" h="50">
                <a:moveTo>
                  <a:pt x="0" y="37"/>
                </a:moveTo>
                <a:lnTo>
                  <a:pt x="0" y="31"/>
                </a:lnTo>
                <a:lnTo>
                  <a:pt x="7" y="18"/>
                </a:lnTo>
                <a:lnTo>
                  <a:pt x="22" y="6"/>
                </a:lnTo>
                <a:lnTo>
                  <a:pt x="37" y="0"/>
                </a:lnTo>
                <a:lnTo>
                  <a:pt x="51" y="6"/>
                </a:lnTo>
                <a:lnTo>
                  <a:pt x="66" y="25"/>
                </a:lnTo>
                <a:lnTo>
                  <a:pt x="73" y="43"/>
                </a:lnTo>
                <a:lnTo>
                  <a:pt x="66" y="50"/>
                </a:lnTo>
                <a:lnTo>
                  <a:pt x="59" y="43"/>
                </a:lnTo>
                <a:lnTo>
                  <a:pt x="51" y="31"/>
                </a:lnTo>
                <a:lnTo>
                  <a:pt x="37" y="18"/>
                </a:lnTo>
                <a:lnTo>
                  <a:pt x="22" y="25"/>
                </a:lnTo>
                <a:lnTo>
                  <a:pt x="7" y="31"/>
                </a:lnTo>
                <a:lnTo>
                  <a:pt x="0" y="37"/>
                </a:lnTo>
                <a:close/>
              </a:path>
            </a:pathLst>
          </a:custGeom>
          <a:solidFill>
            <a:srgbClr val="000000"/>
          </a:solidFill>
          <a:ln w="23813">
            <a:solidFill>
              <a:srgbClr val="000000"/>
            </a:solidFill>
            <a:prstDash val="solid"/>
            <a:round/>
            <a:headEnd/>
            <a:tailEnd/>
          </a:ln>
        </p:spPr>
        <p:txBody>
          <a:bodyPr/>
          <a:lstStyle/>
          <a:p>
            <a:endParaRPr lang="ja-JP" altLang="en-US"/>
          </a:p>
        </p:txBody>
      </p:sp>
      <p:sp>
        <p:nvSpPr>
          <p:cNvPr id="23573" name="Freeform 24"/>
          <p:cNvSpPr>
            <a:spLocks/>
          </p:cNvSpPr>
          <p:nvPr/>
        </p:nvSpPr>
        <p:spPr bwMode="auto">
          <a:xfrm>
            <a:off x="4827588" y="4738688"/>
            <a:ext cx="33337" cy="38100"/>
          </a:xfrm>
          <a:custGeom>
            <a:avLst/>
            <a:gdLst>
              <a:gd name="T0" fmla="*/ 2147483646 w 47"/>
              <a:gd name="T1" fmla="*/ 0 h 49"/>
              <a:gd name="T2" fmla="*/ 0 w 47"/>
              <a:gd name="T3" fmla="*/ 2147483646 h 49"/>
              <a:gd name="T4" fmla="*/ 2147483646 w 47"/>
              <a:gd name="T5" fmla="*/ 2147483646 h 49"/>
              <a:gd name="T6" fmla="*/ 2147483646 w 47"/>
              <a:gd name="T7" fmla="*/ 2147483646 h 49"/>
              <a:gd name="T8" fmla="*/ 2147483646 w 47"/>
              <a:gd name="T9" fmla="*/ 0 h 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49">
                <a:moveTo>
                  <a:pt x="1" y="0"/>
                </a:moveTo>
                <a:lnTo>
                  <a:pt x="0" y="47"/>
                </a:lnTo>
                <a:lnTo>
                  <a:pt x="46" y="49"/>
                </a:lnTo>
                <a:lnTo>
                  <a:pt x="47"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574" name="Freeform 25"/>
          <p:cNvSpPr>
            <a:spLocks/>
          </p:cNvSpPr>
          <p:nvPr/>
        </p:nvSpPr>
        <p:spPr bwMode="auto">
          <a:xfrm>
            <a:off x="4760913" y="4876800"/>
            <a:ext cx="252412" cy="149225"/>
          </a:xfrm>
          <a:custGeom>
            <a:avLst/>
            <a:gdLst>
              <a:gd name="T0" fmla="*/ 0 w 363"/>
              <a:gd name="T1" fmla="*/ 2147483646 h 195"/>
              <a:gd name="T2" fmla="*/ 0 w 363"/>
              <a:gd name="T3" fmla="*/ 2147483646 h 195"/>
              <a:gd name="T4" fmla="*/ 0 w 363"/>
              <a:gd name="T5" fmla="*/ 2147483646 h 195"/>
              <a:gd name="T6" fmla="*/ 0 w 363"/>
              <a:gd name="T7" fmla="*/ 2147483646 h 195"/>
              <a:gd name="T8" fmla="*/ 0 w 363"/>
              <a:gd name="T9" fmla="*/ 2147483646 h 195"/>
              <a:gd name="T10" fmla="*/ 0 w 363"/>
              <a:gd name="T11" fmla="*/ 2147483646 h 195"/>
              <a:gd name="T12" fmla="*/ 0 w 363"/>
              <a:gd name="T13" fmla="*/ 2147483646 h 195"/>
              <a:gd name="T14" fmla="*/ 0 w 363"/>
              <a:gd name="T15" fmla="*/ 2147483646 h 195"/>
              <a:gd name="T16" fmla="*/ 0 w 363"/>
              <a:gd name="T17" fmla="*/ 2147483646 h 195"/>
              <a:gd name="T18" fmla="*/ 0 w 363"/>
              <a:gd name="T19" fmla="*/ 2147483646 h 195"/>
              <a:gd name="T20" fmla="*/ 0 w 363"/>
              <a:gd name="T21" fmla="*/ 2147483646 h 195"/>
              <a:gd name="T22" fmla="*/ 0 w 363"/>
              <a:gd name="T23" fmla="*/ 2147483646 h 195"/>
              <a:gd name="T24" fmla="*/ 0 w 363"/>
              <a:gd name="T25" fmla="*/ 2147483646 h 195"/>
              <a:gd name="T26" fmla="*/ 0 w 363"/>
              <a:gd name="T27" fmla="*/ 0 h 195"/>
              <a:gd name="T28" fmla="*/ 0 w 363"/>
              <a:gd name="T29" fmla="*/ 2147483646 h 195"/>
              <a:gd name="T30" fmla="*/ 0 w 363"/>
              <a:gd name="T31" fmla="*/ 2147483646 h 195"/>
              <a:gd name="T32" fmla="*/ 0 w 363"/>
              <a:gd name="T33" fmla="*/ 2147483646 h 195"/>
              <a:gd name="T34" fmla="*/ 0 w 363"/>
              <a:gd name="T35" fmla="*/ 2147483646 h 195"/>
              <a:gd name="T36" fmla="*/ 0 w 363"/>
              <a:gd name="T37" fmla="*/ 2147483646 h 195"/>
              <a:gd name="T38" fmla="*/ 0 w 363"/>
              <a:gd name="T39" fmla="*/ 2147483646 h 195"/>
              <a:gd name="T40" fmla="*/ 0 w 363"/>
              <a:gd name="T41" fmla="*/ 2147483646 h 195"/>
              <a:gd name="T42" fmla="*/ 0 w 363"/>
              <a:gd name="T43" fmla="*/ 2147483646 h 19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3" h="195">
                <a:moveTo>
                  <a:pt x="0" y="133"/>
                </a:moveTo>
                <a:lnTo>
                  <a:pt x="15" y="170"/>
                </a:lnTo>
                <a:lnTo>
                  <a:pt x="22" y="183"/>
                </a:lnTo>
                <a:lnTo>
                  <a:pt x="22" y="195"/>
                </a:lnTo>
                <a:lnTo>
                  <a:pt x="133" y="164"/>
                </a:lnTo>
                <a:lnTo>
                  <a:pt x="214" y="145"/>
                </a:lnTo>
                <a:lnTo>
                  <a:pt x="274" y="126"/>
                </a:lnTo>
                <a:lnTo>
                  <a:pt x="311" y="112"/>
                </a:lnTo>
                <a:lnTo>
                  <a:pt x="333" y="112"/>
                </a:lnTo>
                <a:lnTo>
                  <a:pt x="348" y="106"/>
                </a:lnTo>
                <a:lnTo>
                  <a:pt x="355" y="93"/>
                </a:lnTo>
                <a:lnTo>
                  <a:pt x="363" y="68"/>
                </a:lnTo>
                <a:lnTo>
                  <a:pt x="363" y="31"/>
                </a:lnTo>
                <a:lnTo>
                  <a:pt x="341" y="0"/>
                </a:lnTo>
                <a:lnTo>
                  <a:pt x="326" y="6"/>
                </a:lnTo>
                <a:lnTo>
                  <a:pt x="289" y="18"/>
                </a:lnTo>
                <a:lnTo>
                  <a:pt x="230" y="43"/>
                </a:lnTo>
                <a:lnTo>
                  <a:pt x="170" y="62"/>
                </a:lnTo>
                <a:lnTo>
                  <a:pt x="103" y="87"/>
                </a:lnTo>
                <a:lnTo>
                  <a:pt x="52" y="112"/>
                </a:lnTo>
                <a:lnTo>
                  <a:pt x="15" y="126"/>
                </a:lnTo>
                <a:lnTo>
                  <a:pt x="0" y="133"/>
                </a:lnTo>
                <a:close/>
              </a:path>
            </a:pathLst>
          </a:custGeom>
          <a:solidFill>
            <a:srgbClr val="FFFFFF"/>
          </a:solidFill>
          <a:ln w="23813">
            <a:solidFill>
              <a:srgbClr val="000000"/>
            </a:solidFill>
            <a:prstDash val="solid"/>
            <a:round/>
            <a:headEnd/>
            <a:tailEnd/>
          </a:ln>
        </p:spPr>
        <p:txBody>
          <a:bodyPr/>
          <a:lstStyle/>
          <a:p>
            <a:endParaRPr lang="ja-JP" altLang="en-US"/>
          </a:p>
        </p:txBody>
      </p:sp>
      <p:sp>
        <p:nvSpPr>
          <p:cNvPr id="23575" name="Freeform 26"/>
          <p:cNvSpPr>
            <a:spLocks/>
          </p:cNvSpPr>
          <p:nvPr/>
        </p:nvSpPr>
        <p:spPr bwMode="auto">
          <a:xfrm>
            <a:off x="4802188" y="4962525"/>
            <a:ext cx="200025" cy="106363"/>
          </a:xfrm>
          <a:custGeom>
            <a:avLst/>
            <a:gdLst>
              <a:gd name="T0" fmla="*/ 0 w 289"/>
              <a:gd name="T1" fmla="*/ 2147483646 h 139"/>
              <a:gd name="T2" fmla="*/ 0 w 289"/>
              <a:gd name="T3" fmla="*/ 2147483646 h 139"/>
              <a:gd name="T4" fmla="*/ 0 w 289"/>
              <a:gd name="T5" fmla="*/ 2147483646 h 139"/>
              <a:gd name="T6" fmla="*/ 0 w 289"/>
              <a:gd name="T7" fmla="*/ 2147483646 h 139"/>
              <a:gd name="T8" fmla="*/ 0 w 289"/>
              <a:gd name="T9" fmla="*/ 2147483646 h 139"/>
              <a:gd name="T10" fmla="*/ 0 w 289"/>
              <a:gd name="T11" fmla="*/ 2147483646 h 139"/>
              <a:gd name="T12" fmla="*/ 0 w 289"/>
              <a:gd name="T13" fmla="*/ 2147483646 h 139"/>
              <a:gd name="T14" fmla="*/ 0 w 289"/>
              <a:gd name="T15" fmla="*/ 2147483646 h 139"/>
              <a:gd name="T16" fmla="*/ 0 w 289"/>
              <a:gd name="T17" fmla="*/ 2147483646 h 139"/>
              <a:gd name="T18" fmla="*/ 0 w 289"/>
              <a:gd name="T19" fmla="*/ 2147483646 h 139"/>
              <a:gd name="T20" fmla="*/ 0 w 289"/>
              <a:gd name="T21" fmla="*/ 2147483646 h 139"/>
              <a:gd name="T22" fmla="*/ 0 w 289"/>
              <a:gd name="T23" fmla="*/ 2147483646 h 139"/>
              <a:gd name="T24" fmla="*/ 0 w 289"/>
              <a:gd name="T25" fmla="*/ 2147483646 h 139"/>
              <a:gd name="T26" fmla="*/ 0 w 289"/>
              <a:gd name="T27" fmla="*/ 0 h 139"/>
              <a:gd name="T28" fmla="*/ 0 w 289"/>
              <a:gd name="T29" fmla="*/ 2147483646 h 1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9" h="139">
                <a:moveTo>
                  <a:pt x="0" y="69"/>
                </a:moveTo>
                <a:lnTo>
                  <a:pt x="0" y="108"/>
                </a:lnTo>
                <a:lnTo>
                  <a:pt x="0" y="127"/>
                </a:lnTo>
                <a:lnTo>
                  <a:pt x="0" y="139"/>
                </a:lnTo>
                <a:lnTo>
                  <a:pt x="8" y="139"/>
                </a:lnTo>
                <a:lnTo>
                  <a:pt x="30" y="133"/>
                </a:lnTo>
                <a:lnTo>
                  <a:pt x="59" y="127"/>
                </a:lnTo>
                <a:lnTo>
                  <a:pt x="96" y="127"/>
                </a:lnTo>
                <a:lnTo>
                  <a:pt x="178" y="102"/>
                </a:lnTo>
                <a:lnTo>
                  <a:pt x="215" y="89"/>
                </a:lnTo>
                <a:lnTo>
                  <a:pt x="245" y="69"/>
                </a:lnTo>
                <a:lnTo>
                  <a:pt x="267" y="37"/>
                </a:lnTo>
                <a:lnTo>
                  <a:pt x="282" y="19"/>
                </a:lnTo>
                <a:lnTo>
                  <a:pt x="289" y="0"/>
                </a:lnTo>
                <a:lnTo>
                  <a:pt x="0" y="69"/>
                </a:lnTo>
                <a:close/>
              </a:path>
            </a:pathLst>
          </a:custGeom>
          <a:solidFill>
            <a:srgbClr val="FFFFFF"/>
          </a:solidFill>
          <a:ln w="23813">
            <a:solidFill>
              <a:srgbClr val="000000"/>
            </a:solidFill>
            <a:prstDash val="solid"/>
            <a:round/>
            <a:headEnd/>
            <a:tailEnd/>
          </a:ln>
        </p:spPr>
        <p:txBody>
          <a:bodyPr/>
          <a:lstStyle/>
          <a:p>
            <a:endParaRPr lang="ja-JP" altLang="en-US"/>
          </a:p>
        </p:txBody>
      </p:sp>
      <p:sp>
        <p:nvSpPr>
          <p:cNvPr id="23576" name="Freeform 27"/>
          <p:cNvSpPr>
            <a:spLocks/>
          </p:cNvSpPr>
          <p:nvPr/>
        </p:nvSpPr>
        <p:spPr bwMode="auto">
          <a:xfrm>
            <a:off x="4962525" y="4846638"/>
            <a:ext cx="84138" cy="61912"/>
          </a:xfrm>
          <a:custGeom>
            <a:avLst/>
            <a:gdLst>
              <a:gd name="T0" fmla="*/ 0 w 122"/>
              <a:gd name="T1" fmla="*/ 0 h 83"/>
              <a:gd name="T2" fmla="*/ 0 w 122"/>
              <a:gd name="T3" fmla="*/ 0 h 83"/>
              <a:gd name="T4" fmla="*/ 2147483646 w 122"/>
              <a:gd name="T5" fmla="*/ 0 h 83"/>
              <a:gd name="T6" fmla="*/ 2147483646 w 122"/>
              <a:gd name="T7" fmla="*/ 0 h 83"/>
              <a:gd name="T8" fmla="*/ 2147483646 w 122"/>
              <a:gd name="T9" fmla="*/ 0 h 83"/>
              <a:gd name="T10" fmla="*/ 2147483646 w 122"/>
              <a:gd name="T11" fmla="*/ 0 h 83"/>
              <a:gd name="T12" fmla="*/ 2147483646 w 122"/>
              <a:gd name="T13" fmla="*/ 0 h 83"/>
              <a:gd name="T14" fmla="*/ 2147483646 w 122"/>
              <a:gd name="T15" fmla="*/ 0 h 83"/>
              <a:gd name="T16" fmla="*/ 2147483646 w 122"/>
              <a:gd name="T17" fmla="*/ 0 h 83"/>
              <a:gd name="T18" fmla="*/ 2147483646 w 122"/>
              <a:gd name="T19" fmla="*/ 0 h 83"/>
              <a:gd name="T20" fmla="*/ 2147483646 w 122"/>
              <a:gd name="T21" fmla="*/ 0 h 83"/>
              <a:gd name="T22" fmla="*/ 2147483646 w 122"/>
              <a:gd name="T23" fmla="*/ 0 h 83"/>
              <a:gd name="T24" fmla="*/ 2147483646 w 122"/>
              <a:gd name="T25" fmla="*/ 0 h 83"/>
              <a:gd name="T26" fmla="*/ 2147483646 w 122"/>
              <a:gd name="T27" fmla="*/ 0 h 83"/>
              <a:gd name="T28" fmla="*/ 2147483646 w 122"/>
              <a:gd name="T29" fmla="*/ 0 h 83"/>
              <a:gd name="T30" fmla="*/ 2147483646 w 122"/>
              <a:gd name="T31" fmla="*/ 0 h 83"/>
              <a:gd name="T32" fmla="*/ 2147483646 w 122"/>
              <a:gd name="T33" fmla="*/ 0 h 83"/>
              <a:gd name="T34" fmla="*/ 2147483646 w 122"/>
              <a:gd name="T35" fmla="*/ 0 h 83"/>
              <a:gd name="T36" fmla="*/ 2147483646 w 122"/>
              <a:gd name="T37" fmla="*/ 0 h 83"/>
              <a:gd name="T38" fmla="*/ 2147483646 w 122"/>
              <a:gd name="T39" fmla="*/ 0 h 83"/>
              <a:gd name="T40" fmla="*/ 0 w 122"/>
              <a:gd name="T41" fmla="*/ 0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2" h="83">
                <a:moveTo>
                  <a:pt x="0" y="0"/>
                </a:moveTo>
                <a:lnTo>
                  <a:pt x="0" y="31"/>
                </a:lnTo>
                <a:lnTo>
                  <a:pt x="15" y="31"/>
                </a:lnTo>
                <a:lnTo>
                  <a:pt x="15" y="15"/>
                </a:lnTo>
                <a:lnTo>
                  <a:pt x="10" y="31"/>
                </a:lnTo>
                <a:lnTo>
                  <a:pt x="47" y="44"/>
                </a:lnTo>
                <a:lnTo>
                  <a:pt x="52" y="28"/>
                </a:lnTo>
                <a:lnTo>
                  <a:pt x="46" y="42"/>
                </a:lnTo>
                <a:lnTo>
                  <a:pt x="83" y="61"/>
                </a:lnTo>
                <a:lnTo>
                  <a:pt x="88" y="47"/>
                </a:lnTo>
                <a:lnTo>
                  <a:pt x="78" y="58"/>
                </a:lnTo>
                <a:lnTo>
                  <a:pt x="100" y="83"/>
                </a:lnTo>
                <a:lnTo>
                  <a:pt x="122" y="61"/>
                </a:lnTo>
                <a:lnTo>
                  <a:pt x="100" y="36"/>
                </a:lnTo>
                <a:lnTo>
                  <a:pt x="99" y="36"/>
                </a:lnTo>
                <a:lnTo>
                  <a:pt x="96" y="33"/>
                </a:lnTo>
                <a:lnTo>
                  <a:pt x="59" y="14"/>
                </a:lnTo>
                <a:lnTo>
                  <a:pt x="56" y="14"/>
                </a:lnTo>
                <a:lnTo>
                  <a:pt x="19" y="1"/>
                </a:lnTo>
                <a:lnTo>
                  <a:pt x="1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577" name="Freeform 28"/>
          <p:cNvSpPr>
            <a:spLocks/>
          </p:cNvSpPr>
          <p:nvPr/>
        </p:nvSpPr>
        <p:spPr bwMode="auto">
          <a:xfrm>
            <a:off x="4976813" y="4827588"/>
            <a:ext cx="84137" cy="68262"/>
          </a:xfrm>
          <a:custGeom>
            <a:avLst/>
            <a:gdLst>
              <a:gd name="T0" fmla="*/ 0 w 121"/>
              <a:gd name="T1" fmla="*/ 0 h 89"/>
              <a:gd name="T2" fmla="*/ 0 w 121"/>
              <a:gd name="T3" fmla="*/ 2147483646 h 89"/>
              <a:gd name="T4" fmla="*/ 0 w 121"/>
              <a:gd name="T5" fmla="*/ 2147483646 h 89"/>
              <a:gd name="T6" fmla="*/ 0 w 121"/>
              <a:gd name="T7" fmla="*/ 2147483646 h 89"/>
              <a:gd name="T8" fmla="*/ 0 w 121"/>
              <a:gd name="T9" fmla="*/ 2147483646 h 89"/>
              <a:gd name="T10" fmla="*/ 0 w 121"/>
              <a:gd name="T11" fmla="*/ 2147483646 h 89"/>
              <a:gd name="T12" fmla="*/ 0 w 121"/>
              <a:gd name="T13" fmla="*/ 2147483646 h 89"/>
              <a:gd name="T14" fmla="*/ 0 w 121"/>
              <a:gd name="T15" fmla="*/ 2147483646 h 89"/>
              <a:gd name="T16" fmla="*/ 0 w 121"/>
              <a:gd name="T17" fmla="*/ 2147483646 h 89"/>
              <a:gd name="T18" fmla="*/ 0 w 121"/>
              <a:gd name="T19" fmla="*/ 2147483646 h 89"/>
              <a:gd name="T20" fmla="*/ 0 w 121"/>
              <a:gd name="T21" fmla="*/ 2147483646 h 89"/>
              <a:gd name="T22" fmla="*/ 0 w 121"/>
              <a:gd name="T23" fmla="*/ 2147483646 h 89"/>
              <a:gd name="T24" fmla="*/ 0 w 121"/>
              <a:gd name="T25" fmla="*/ 2147483646 h 89"/>
              <a:gd name="T26" fmla="*/ 0 w 121"/>
              <a:gd name="T27" fmla="*/ 2147483646 h 89"/>
              <a:gd name="T28" fmla="*/ 0 w 121"/>
              <a:gd name="T29" fmla="*/ 2147483646 h 89"/>
              <a:gd name="T30" fmla="*/ 0 w 121"/>
              <a:gd name="T31" fmla="*/ 2147483646 h 89"/>
              <a:gd name="T32" fmla="*/ 0 w 121"/>
              <a:gd name="T33" fmla="*/ 2147483646 h 89"/>
              <a:gd name="T34" fmla="*/ 0 w 121"/>
              <a:gd name="T35" fmla="*/ 2147483646 h 89"/>
              <a:gd name="T36" fmla="*/ 0 w 121"/>
              <a:gd name="T37" fmla="*/ 2147483646 h 89"/>
              <a:gd name="T38" fmla="*/ 0 w 121"/>
              <a:gd name="T39" fmla="*/ 0 h 89"/>
              <a:gd name="T40" fmla="*/ 0 w 121"/>
              <a:gd name="T41" fmla="*/ 0 h 8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1" h="89">
                <a:moveTo>
                  <a:pt x="0" y="0"/>
                </a:moveTo>
                <a:lnTo>
                  <a:pt x="0" y="31"/>
                </a:lnTo>
                <a:lnTo>
                  <a:pt x="15" y="31"/>
                </a:lnTo>
                <a:lnTo>
                  <a:pt x="15" y="15"/>
                </a:lnTo>
                <a:lnTo>
                  <a:pt x="9" y="30"/>
                </a:lnTo>
                <a:lnTo>
                  <a:pt x="38" y="42"/>
                </a:lnTo>
                <a:lnTo>
                  <a:pt x="44" y="28"/>
                </a:lnTo>
                <a:lnTo>
                  <a:pt x="38" y="42"/>
                </a:lnTo>
                <a:lnTo>
                  <a:pt x="75" y="61"/>
                </a:lnTo>
                <a:lnTo>
                  <a:pt x="81" y="47"/>
                </a:lnTo>
                <a:lnTo>
                  <a:pt x="71" y="58"/>
                </a:lnTo>
                <a:lnTo>
                  <a:pt x="100" y="89"/>
                </a:lnTo>
                <a:lnTo>
                  <a:pt x="121" y="67"/>
                </a:lnTo>
                <a:lnTo>
                  <a:pt x="91" y="36"/>
                </a:lnTo>
                <a:lnTo>
                  <a:pt x="89" y="33"/>
                </a:lnTo>
                <a:lnTo>
                  <a:pt x="52" y="14"/>
                </a:lnTo>
                <a:lnTo>
                  <a:pt x="50" y="14"/>
                </a:lnTo>
                <a:lnTo>
                  <a:pt x="21" y="1"/>
                </a:lnTo>
                <a:lnTo>
                  <a:pt x="1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578" name="Freeform 29"/>
          <p:cNvSpPr>
            <a:spLocks/>
          </p:cNvSpPr>
          <p:nvPr/>
        </p:nvSpPr>
        <p:spPr bwMode="auto">
          <a:xfrm>
            <a:off x="4699000" y="4864100"/>
            <a:ext cx="330200" cy="230188"/>
          </a:xfrm>
          <a:custGeom>
            <a:avLst/>
            <a:gdLst>
              <a:gd name="T0" fmla="*/ 2147483646 w 473"/>
              <a:gd name="T1" fmla="*/ 2147483646 h 302"/>
              <a:gd name="T2" fmla="*/ 2147483646 w 473"/>
              <a:gd name="T3" fmla="*/ 2147483646 h 302"/>
              <a:gd name="T4" fmla="*/ 2147483646 w 473"/>
              <a:gd name="T5" fmla="*/ 2147483646 h 302"/>
              <a:gd name="T6" fmla="*/ 2147483646 w 473"/>
              <a:gd name="T7" fmla="*/ 2147483646 h 302"/>
              <a:gd name="T8" fmla="*/ 2147483646 w 473"/>
              <a:gd name="T9" fmla="*/ 2147483646 h 302"/>
              <a:gd name="T10" fmla="*/ 2147483646 w 473"/>
              <a:gd name="T11" fmla="*/ 2147483646 h 302"/>
              <a:gd name="T12" fmla="*/ 2147483646 w 473"/>
              <a:gd name="T13" fmla="*/ 2147483646 h 302"/>
              <a:gd name="T14" fmla="*/ 2147483646 w 473"/>
              <a:gd name="T15" fmla="*/ 2147483646 h 302"/>
              <a:gd name="T16" fmla="*/ 2147483646 w 473"/>
              <a:gd name="T17" fmla="*/ 2147483646 h 302"/>
              <a:gd name="T18" fmla="*/ 2147483646 w 473"/>
              <a:gd name="T19" fmla="*/ 2147483646 h 302"/>
              <a:gd name="T20" fmla="*/ 2147483646 w 473"/>
              <a:gd name="T21" fmla="*/ 2147483646 h 302"/>
              <a:gd name="T22" fmla="*/ 2147483646 w 473"/>
              <a:gd name="T23" fmla="*/ 2147483646 h 302"/>
              <a:gd name="T24" fmla="*/ 2147483646 w 473"/>
              <a:gd name="T25" fmla="*/ 2147483646 h 302"/>
              <a:gd name="T26" fmla="*/ 2147483646 w 473"/>
              <a:gd name="T27" fmla="*/ 2147483646 h 302"/>
              <a:gd name="T28" fmla="*/ 2147483646 w 473"/>
              <a:gd name="T29" fmla="*/ 2147483646 h 302"/>
              <a:gd name="T30" fmla="*/ 2147483646 w 473"/>
              <a:gd name="T31" fmla="*/ 2147483646 h 302"/>
              <a:gd name="T32" fmla="*/ 2147483646 w 473"/>
              <a:gd name="T33" fmla="*/ 2147483646 h 302"/>
              <a:gd name="T34" fmla="*/ 2147483646 w 473"/>
              <a:gd name="T35" fmla="*/ 2147483646 h 302"/>
              <a:gd name="T36" fmla="*/ 2147483646 w 473"/>
              <a:gd name="T37" fmla="*/ 2147483646 h 302"/>
              <a:gd name="T38" fmla="*/ 2147483646 w 473"/>
              <a:gd name="T39" fmla="*/ 2147483646 h 302"/>
              <a:gd name="T40" fmla="*/ 2147483646 w 473"/>
              <a:gd name="T41" fmla="*/ 2147483646 h 302"/>
              <a:gd name="T42" fmla="*/ 2147483646 w 473"/>
              <a:gd name="T43" fmla="*/ 2147483646 h 302"/>
              <a:gd name="T44" fmla="*/ 2147483646 w 473"/>
              <a:gd name="T45" fmla="*/ 2147483646 h 302"/>
              <a:gd name="T46" fmla="*/ 2147483646 w 473"/>
              <a:gd name="T47" fmla="*/ 2147483646 h 302"/>
              <a:gd name="T48" fmla="*/ 2147483646 w 473"/>
              <a:gd name="T49" fmla="*/ 2147483646 h 302"/>
              <a:gd name="T50" fmla="*/ 2147483646 w 473"/>
              <a:gd name="T51" fmla="*/ 2147483646 h 302"/>
              <a:gd name="T52" fmla="*/ 2147483646 w 473"/>
              <a:gd name="T53" fmla="*/ 2147483646 h 302"/>
              <a:gd name="T54" fmla="*/ 2147483646 w 473"/>
              <a:gd name="T55" fmla="*/ 2147483646 h 302"/>
              <a:gd name="T56" fmla="*/ 2147483646 w 473"/>
              <a:gd name="T57" fmla="*/ 2147483646 h 302"/>
              <a:gd name="T58" fmla="*/ 2147483646 w 473"/>
              <a:gd name="T59" fmla="*/ 2147483646 h 302"/>
              <a:gd name="T60" fmla="*/ 2147483646 w 473"/>
              <a:gd name="T61" fmla="*/ 2147483646 h 302"/>
              <a:gd name="T62" fmla="*/ 2147483646 w 473"/>
              <a:gd name="T63" fmla="*/ 2147483646 h 302"/>
              <a:gd name="T64" fmla="*/ 2147483646 w 473"/>
              <a:gd name="T65" fmla="*/ 2147483646 h 302"/>
              <a:gd name="T66" fmla="*/ 2147483646 w 473"/>
              <a:gd name="T67" fmla="*/ 2147483646 h 302"/>
              <a:gd name="T68" fmla="*/ 2147483646 w 473"/>
              <a:gd name="T69" fmla="*/ 2147483646 h 302"/>
              <a:gd name="T70" fmla="*/ 2147483646 w 473"/>
              <a:gd name="T71" fmla="*/ 2147483646 h 302"/>
              <a:gd name="T72" fmla="*/ 2147483646 w 473"/>
              <a:gd name="T73" fmla="*/ 2147483646 h 302"/>
              <a:gd name="T74" fmla="*/ 2147483646 w 473"/>
              <a:gd name="T75" fmla="*/ 2147483646 h 302"/>
              <a:gd name="T76" fmla="*/ 2147483646 w 473"/>
              <a:gd name="T77" fmla="*/ 2147483646 h 302"/>
              <a:gd name="T78" fmla="*/ 2147483646 w 473"/>
              <a:gd name="T79" fmla="*/ 2147483646 h 302"/>
              <a:gd name="T80" fmla="*/ 2147483646 w 473"/>
              <a:gd name="T81" fmla="*/ 2147483646 h 302"/>
              <a:gd name="T82" fmla="*/ 2147483646 w 473"/>
              <a:gd name="T83" fmla="*/ 2147483646 h 302"/>
              <a:gd name="T84" fmla="*/ 2147483646 w 473"/>
              <a:gd name="T85" fmla="*/ 2147483646 h 302"/>
              <a:gd name="T86" fmla="*/ 2147483646 w 473"/>
              <a:gd name="T87" fmla="*/ 2147483646 h 302"/>
              <a:gd name="T88" fmla="*/ 2147483646 w 473"/>
              <a:gd name="T89" fmla="*/ 2147483646 h 302"/>
              <a:gd name="T90" fmla="*/ 2147483646 w 473"/>
              <a:gd name="T91" fmla="*/ 2147483646 h 302"/>
              <a:gd name="T92" fmla="*/ 2147483646 w 473"/>
              <a:gd name="T93" fmla="*/ 2147483646 h 302"/>
              <a:gd name="T94" fmla="*/ 2147483646 w 473"/>
              <a:gd name="T95" fmla="*/ 2147483646 h 302"/>
              <a:gd name="T96" fmla="*/ 2147483646 w 473"/>
              <a:gd name="T97" fmla="*/ 2147483646 h 302"/>
              <a:gd name="T98" fmla="*/ 2147483646 w 473"/>
              <a:gd name="T99" fmla="*/ 2147483646 h 302"/>
              <a:gd name="T100" fmla="*/ 2147483646 w 473"/>
              <a:gd name="T101" fmla="*/ 2147483646 h 302"/>
              <a:gd name="T102" fmla="*/ 2147483646 w 473"/>
              <a:gd name="T103" fmla="*/ 2147483646 h 302"/>
              <a:gd name="T104" fmla="*/ 2147483646 w 473"/>
              <a:gd name="T105" fmla="*/ 2147483646 h 302"/>
              <a:gd name="T106" fmla="*/ 2147483646 w 473"/>
              <a:gd name="T107" fmla="*/ 2147483646 h 302"/>
              <a:gd name="T108" fmla="*/ 2147483646 w 473"/>
              <a:gd name="T109" fmla="*/ 2147483646 h 302"/>
              <a:gd name="T110" fmla="*/ 2147483646 w 473"/>
              <a:gd name="T111" fmla="*/ 2147483646 h 302"/>
              <a:gd name="T112" fmla="*/ 2147483646 w 473"/>
              <a:gd name="T113" fmla="*/ 2147483646 h 302"/>
              <a:gd name="T114" fmla="*/ 2147483646 w 473"/>
              <a:gd name="T115" fmla="*/ 2147483646 h 302"/>
              <a:gd name="T116" fmla="*/ 2147483646 w 473"/>
              <a:gd name="T117" fmla="*/ 2147483646 h 302"/>
              <a:gd name="T118" fmla="*/ 2147483646 w 473"/>
              <a:gd name="T119" fmla="*/ 2147483646 h 3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73" h="302">
                <a:moveTo>
                  <a:pt x="44" y="106"/>
                </a:moveTo>
                <a:lnTo>
                  <a:pt x="16" y="100"/>
                </a:lnTo>
                <a:lnTo>
                  <a:pt x="9" y="139"/>
                </a:lnTo>
                <a:lnTo>
                  <a:pt x="7" y="142"/>
                </a:lnTo>
                <a:lnTo>
                  <a:pt x="7" y="161"/>
                </a:lnTo>
                <a:lnTo>
                  <a:pt x="22" y="161"/>
                </a:lnTo>
                <a:lnTo>
                  <a:pt x="9" y="155"/>
                </a:lnTo>
                <a:lnTo>
                  <a:pt x="10" y="153"/>
                </a:lnTo>
                <a:lnTo>
                  <a:pt x="3" y="166"/>
                </a:lnTo>
                <a:lnTo>
                  <a:pt x="1" y="167"/>
                </a:lnTo>
                <a:lnTo>
                  <a:pt x="0" y="174"/>
                </a:lnTo>
                <a:lnTo>
                  <a:pt x="1" y="180"/>
                </a:lnTo>
                <a:lnTo>
                  <a:pt x="4" y="185"/>
                </a:lnTo>
                <a:lnTo>
                  <a:pt x="9" y="188"/>
                </a:lnTo>
                <a:lnTo>
                  <a:pt x="15" y="189"/>
                </a:lnTo>
                <a:lnTo>
                  <a:pt x="19" y="189"/>
                </a:lnTo>
                <a:lnTo>
                  <a:pt x="93" y="164"/>
                </a:lnTo>
                <a:lnTo>
                  <a:pt x="94" y="163"/>
                </a:lnTo>
                <a:lnTo>
                  <a:pt x="153" y="138"/>
                </a:lnTo>
                <a:lnTo>
                  <a:pt x="147" y="124"/>
                </a:lnTo>
                <a:lnTo>
                  <a:pt x="153" y="139"/>
                </a:lnTo>
                <a:lnTo>
                  <a:pt x="256" y="100"/>
                </a:lnTo>
                <a:lnTo>
                  <a:pt x="256" y="98"/>
                </a:lnTo>
                <a:lnTo>
                  <a:pt x="331" y="67"/>
                </a:lnTo>
                <a:lnTo>
                  <a:pt x="325" y="53"/>
                </a:lnTo>
                <a:lnTo>
                  <a:pt x="330" y="69"/>
                </a:lnTo>
                <a:lnTo>
                  <a:pt x="381" y="50"/>
                </a:lnTo>
                <a:lnTo>
                  <a:pt x="383" y="48"/>
                </a:lnTo>
                <a:lnTo>
                  <a:pt x="412" y="36"/>
                </a:lnTo>
                <a:lnTo>
                  <a:pt x="406" y="22"/>
                </a:lnTo>
                <a:lnTo>
                  <a:pt x="406" y="37"/>
                </a:lnTo>
                <a:lnTo>
                  <a:pt x="421" y="37"/>
                </a:lnTo>
                <a:lnTo>
                  <a:pt x="427" y="36"/>
                </a:lnTo>
                <a:lnTo>
                  <a:pt x="430" y="34"/>
                </a:lnTo>
                <a:lnTo>
                  <a:pt x="437" y="28"/>
                </a:lnTo>
                <a:lnTo>
                  <a:pt x="429" y="16"/>
                </a:lnTo>
                <a:lnTo>
                  <a:pt x="423" y="30"/>
                </a:lnTo>
                <a:lnTo>
                  <a:pt x="429" y="31"/>
                </a:lnTo>
                <a:lnTo>
                  <a:pt x="434" y="30"/>
                </a:lnTo>
                <a:lnTo>
                  <a:pt x="420" y="28"/>
                </a:lnTo>
                <a:lnTo>
                  <a:pt x="442" y="47"/>
                </a:lnTo>
                <a:lnTo>
                  <a:pt x="451" y="34"/>
                </a:lnTo>
                <a:lnTo>
                  <a:pt x="437" y="41"/>
                </a:lnTo>
                <a:lnTo>
                  <a:pt x="445" y="59"/>
                </a:lnTo>
                <a:lnTo>
                  <a:pt x="458" y="53"/>
                </a:lnTo>
                <a:lnTo>
                  <a:pt x="443" y="53"/>
                </a:lnTo>
                <a:lnTo>
                  <a:pt x="443" y="84"/>
                </a:lnTo>
                <a:lnTo>
                  <a:pt x="458" y="84"/>
                </a:lnTo>
                <a:lnTo>
                  <a:pt x="445" y="78"/>
                </a:lnTo>
                <a:lnTo>
                  <a:pt x="430" y="109"/>
                </a:lnTo>
                <a:lnTo>
                  <a:pt x="415" y="149"/>
                </a:lnTo>
                <a:lnTo>
                  <a:pt x="429" y="155"/>
                </a:lnTo>
                <a:lnTo>
                  <a:pt x="418" y="144"/>
                </a:lnTo>
                <a:lnTo>
                  <a:pt x="389" y="175"/>
                </a:lnTo>
                <a:lnTo>
                  <a:pt x="399" y="186"/>
                </a:lnTo>
                <a:lnTo>
                  <a:pt x="392" y="174"/>
                </a:lnTo>
                <a:lnTo>
                  <a:pt x="355" y="199"/>
                </a:lnTo>
                <a:lnTo>
                  <a:pt x="362" y="211"/>
                </a:lnTo>
                <a:lnTo>
                  <a:pt x="356" y="197"/>
                </a:lnTo>
                <a:lnTo>
                  <a:pt x="320" y="217"/>
                </a:lnTo>
                <a:lnTo>
                  <a:pt x="325" y="232"/>
                </a:lnTo>
                <a:lnTo>
                  <a:pt x="322" y="217"/>
                </a:lnTo>
                <a:lnTo>
                  <a:pt x="255" y="235"/>
                </a:lnTo>
                <a:lnTo>
                  <a:pt x="258" y="249"/>
                </a:lnTo>
                <a:lnTo>
                  <a:pt x="256" y="235"/>
                </a:lnTo>
                <a:lnTo>
                  <a:pt x="177" y="249"/>
                </a:lnTo>
                <a:lnTo>
                  <a:pt x="178" y="263"/>
                </a:lnTo>
                <a:lnTo>
                  <a:pt x="178" y="247"/>
                </a:lnTo>
                <a:lnTo>
                  <a:pt x="103" y="247"/>
                </a:lnTo>
                <a:lnTo>
                  <a:pt x="103" y="263"/>
                </a:lnTo>
                <a:lnTo>
                  <a:pt x="110" y="249"/>
                </a:lnTo>
                <a:lnTo>
                  <a:pt x="59" y="222"/>
                </a:lnTo>
                <a:lnTo>
                  <a:pt x="57" y="222"/>
                </a:lnTo>
                <a:lnTo>
                  <a:pt x="51" y="221"/>
                </a:lnTo>
                <a:lnTo>
                  <a:pt x="45" y="222"/>
                </a:lnTo>
                <a:lnTo>
                  <a:pt x="41" y="225"/>
                </a:lnTo>
                <a:lnTo>
                  <a:pt x="38" y="230"/>
                </a:lnTo>
                <a:lnTo>
                  <a:pt x="38" y="233"/>
                </a:lnTo>
                <a:lnTo>
                  <a:pt x="31" y="278"/>
                </a:lnTo>
                <a:lnTo>
                  <a:pt x="44" y="282"/>
                </a:lnTo>
                <a:lnTo>
                  <a:pt x="31" y="275"/>
                </a:lnTo>
                <a:lnTo>
                  <a:pt x="32" y="274"/>
                </a:lnTo>
                <a:lnTo>
                  <a:pt x="25" y="286"/>
                </a:lnTo>
                <a:lnTo>
                  <a:pt x="23" y="288"/>
                </a:lnTo>
                <a:lnTo>
                  <a:pt x="22" y="294"/>
                </a:lnTo>
                <a:lnTo>
                  <a:pt x="22" y="300"/>
                </a:lnTo>
                <a:lnTo>
                  <a:pt x="51" y="300"/>
                </a:lnTo>
                <a:lnTo>
                  <a:pt x="51" y="294"/>
                </a:lnTo>
                <a:lnTo>
                  <a:pt x="37" y="294"/>
                </a:lnTo>
                <a:lnTo>
                  <a:pt x="50" y="302"/>
                </a:lnTo>
                <a:lnTo>
                  <a:pt x="57" y="289"/>
                </a:lnTo>
                <a:lnTo>
                  <a:pt x="57" y="288"/>
                </a:lnTo>
                <a:lnTo>
                  <a:pt x="59" y="282"/>
                </a:lnTo>
                <a:lnTo>
                  <a:pt x="59" y="285"/>
                </a:lnTo>
                <a:lnTo>
                  <a:pt x="66" y="239"/>
                </a:lnTo>
                <a:lnTo>
                  <a:pt x="45" y="250"/>
                </a:lnTo>
                <a:lnTo>
                  <a:pt x="51" y="252"/>
                </a:lnTo>
                <a:lnTo>
                  <a:pt x="57" y="250"/>
                </a:lnTo>
                <a:lnTo>
                  <a:pt x="62" y="247"/>
                </a:lnTo>
                <a:lnTo>
                  <a:pt x="65" y="242"/>
                </a:lnTo>
                <a:lnTo>
                  <a:pt x="66" y="236"/>
                </a:lnTo>
                <a:lnTo>
                  <a:pt x="51" y="236"/>
                </a:lnTo>
                <a:lnTo>
                  <a:pt x="45" y="250"/>
                </a:lnTo>
                <a:lnTo>
                  <a:pt x="97" y="277"/>
                </a:lnTo>
                <a:lnTo>
                  <a:pt x="103" y="278"/>
                </a:lnTo>
                <a:lnTo>
                  <a:pt x="178" y="278"/>
                </a:lnTo>
                <a:lnTo>
                  <a:pt x="181" y="278"/>
                </a:lnTo>
                <a:lnTo>
                  <a:pt x="261" y="264"/>
                </a:lnTo>
                <a:lnTo>
                  <a:pt x="328" y="247"/>
                </a:lnTo>
                <a:lnTo>
                  <a:pt x="333" y="246"/>
                </a:lnTo>
                <a:lnTo>
                  <a:pt x="370" y="225"/>
                </a:lnTo>
                <a:lnTo>
                  <a:pt x="371" y="225"/>
                </a:lnTo>
                <a:lnTo>
                  <a:pt x="408" y="200"/>
                </a:lnTo>
                <a:lnTo>
                  <a:pt x="409" y="197"/>
                </a:lnTo>
                <a:lnTo>
                  <a:pt x="439" y="166"/>
                </a:lnTo>
                <a:lnTo>
                  <a:pt x="442" y="161"/>
                </a:lnTo>
                <a:lnTo>
                  <a:pt x="457" y="122"/>
                </a:lnTo>
                <a:lnTo>
                  <a:pt x="443" y="116"/>
                </a:lnTo>
                <a:lnTo>
                  <a:pt x="457" y="124"/>
                </a:lnTo>
                <a:lnTo>
                  <a:pt x="471" y="92"/>
                </a:lnTo>
                <a:lnTo>
                  <a:pt x="471" y="91"/>
                </a:lnTo>
                <a:lnTo>
                  <a:pt x="473" y="84"/>
                </a:lnTo>
                <a:lnTo>
                  <a:pt x="473" y="53"/>
                </a:lnTo>
                <a:lnTo>
                  <a:pt x="471" y="47"/>
                </a:lnTo>
                <a:lnTo>
                  <a:pt x="464" y="28"/>
                </a:lnTo>
                <a:lnTo>
                  <a:pt x="461" y="23"/>
                </a:lnTo>
                <a:lnTo>
                  <a:pt x="460" y="23"/>
                </a:lnTo>
                <a:lnTo>
                  <a:pt x="437" y="5"/>
                </a:lnTo>
                <a:lnTo>
                  <a:pt x="434" y="1"/>
                </a:lnTo>
                <a:lnTo>
                  <a:pt x="429" y="0"/>
                </a:lnTo>
                <a:lnTo>
                  <a:pt x="423" y="1"/>
                </a:lnTo>
                <a:lnTo>
                  <a:pt x="420" y="5"/>
                </a:lnTo>
                <a:lnTo>
                  <a:pt x="412" y="11"/>
                </a:lnTo>
                <a:lnTo>
                  <a:pt x="421" y="6"/>
                </a:lnTo>
                <a:lnTo>
                  <a:pt x="415" y="8"/>
                </a:lnTo>
                <a:lnTo>
                  <a:pt x="421" y="22"/>
                </a:lnTo>
                <a:lnTo>
                  <a:pt x="421" y="6"/>
                </a:lnTo>
                <a:lnTo>
                  <a:pt x="406" y="6"/>
                </a:lnTo>
                <a:lnTo>
                  <a:pt x="402" y="8"/>
                </a:lnTo>
                <a:lnTo>
                  <a:pt x="373" y="20"/>
                </a:lnTo>
                <a:lnTo>
                  <a:pt x="377" y="34"/>
                </a:lnTo>
                <a:lnTo>
                  <a:pt x="373" y="20"/>
                </a:lnTo>
                <a:lnTo>
                  <a:pt x="321" y="39"/>
                </a:lnTo>
                <a:lnTo>
                  <a:pt x="246" y="70"/>
                </a:lnTo>
                <a:lnTo>
                  <a:pt x="250" y="84"/>
                </a:lnTo>
                <a:lnTo>
                  <a:pt x="246" y="70"/>
                </a:lnTo>
                <a:lnTo>
                  <a:pt x="143" y="109"/>
                </a:lnTo>
                <a:lnTo>
                  <a:pt x="84" y="134"/>
                </a:lnTo>
                <a:lnTo>
                  <a:pt x="88" y="149"/>
                </a:lnTo>
                <a:lnTo>
                  <a:pt x="84" y="134"/>
                </a:lnTo>
                <a:lnTo>
                  <a:pt x="10" y="160"/>
                </a:lnTo>
                <a:lnTo>
                  <a:pt x="28" y="180"/>
                </a:lnTo>
                <a:lnTo>
                  <a:pt x="29" y="174"/>
                </a:lnTo>
                <a:lnTo>
                  <a:pt x="28" y="167"/>
                </a:lnTo>
                <a:lnTo>
                  <a:pt x="25" y="163"/>
                </a:lnTo>
                <a:lnTo>
                  <a:pt x="20" y="160"/>
                </a:lnTo>
                <a:lnTo>
                  <a:pt x="15" y="158"/>
                </a:lnTo>
                <a:lnTo>
                  <a:pt x="15" y="174"/>
                </a:lnTo>
                <a:lnTo>
                  <a:pt x="28" y="181"/>
                </a:lnTo>
                <a:lnTo>
                  <a:pt x="35" y="169"/>
                </a:lnTo>
                <a:lnTo>
                  <a:pt x="35" y="167"/>
                </a:lnTo>
                <a:lnTo>
                  <a:pt x="37" y="161"/>
                </a:lnTo>
                <a:lnTo>
                  <a:pt x="37" y="142"/>
                </a:lnTo>
                <a:lnTo>
                  <a:pt x="22" y="142"/>
                </a:lnTo>
                <a:lnTo>
                  <a:pt x="37" y="145"/>
                </a:lnTo>
                <a:lnTo>
                  <a:pt x="44"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579" name="Freeform 30"/>
          <p:cNvSpPr>
            <a:spLocks/>
          </p:cNvSpPr>
          <p:nvPr/>
        </p:nvSpPr>
        <p:spPr bwMode="auto">
          <a:xfrm>
            <a:off x="4737100" y="4552950"/>
            <a:ext cx="384175" cy="88900"/>
          </a:xfrm>
          <a:custGeom>
            <a:avLst/>
            <a:gdLst>
              <a:gd name="T0" fmla="*/ 2147483646 w 552"/>
              <a:gd name="T1" fmla="*/ 0 h 119"/>
              <a:gd name="T2" fmla="*/ 0 w 552"/>
              <a:gd name="T3" fmla="*/ 0 h 119"/>
              <a:gd name="T4" fmla="*/ 0 w 552"/>
              <a:gd name="T5" fmla="*/ 0 h 119"/>
              <a:gd name="T6" fmla="*/ 2147483646 w 552"/>
              <a:gd name="T7" fmla="*/ 0 h 119"/>
              <a:gd name="T8" fmla="*/ 2147483646 w 55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2" h="119">
                <a:moveTo>
                  <a:pt x="552" y="81"/>
                </a:moveTo>
                <a:lnTo>
                  <a:pt x="0" y="119"/>
                </a:lnTo>
                <a:lnTo>
                  <a:pt x="0" y="0"/>
                </a:lnTo>
                <a:lnTo>
                  <a:pt x="552" y="0"/>
                </a:lnTo>
                <a:lnTo>
                  <a:pt x="552" y="81"/>
                </a:lnTo>
                <a:close/>
              </a:path>
            </a:pathLst>
          </a:custGeom>
          <a:solidFill>
            <a:srgbClr val="0000FF"/>
          </a:solidFill>
          <a:ln w="23813">
            <a:solidFill>
              <a:srgbClr val="000000"/>
            </a:solidFill>
            <a:prstDash val="solid"/>
            <a:round/>
            <a:headEnd/>
            <a:tailEnd/>
          </a:ln>
        </p:spPr>
        <p:txBody>
          <a:bodyPr/>
          <a:lstStyle/>
          <a:p>
            <a:endParaRPr lang="ja-JP" altLang="en-US"/>
          </a:p>
        </p:txBody>
      </p:sp>
      <p:sp>
        <p:nvSpPr>
          <p:cNvPr id="23580" name="Freeform 31"/>
          <p:cNvSpPr>
            <a:spLocks/>
          </p:cNvSpPr>
          <p:nvPr/>
        </p:nvSpPr>
        <p:spPr bwMode="auto">
          <a:xfrm>
            <a:off x="4530725" y="4373563"/>
            <a:ext cx="733425" cy="241300"/>
          </a:xfrm>
          <a:custGeom>
            <a:avLst/>
            <a:gdLst>
              <a:gd name="T0" fmla="*/ 0 w 1055"/>
              <a:gd name="T1" fmla="*/ 2147483646 h 316"/>
              <a:gd name="T2" fmla="*/ 0 w 1055"/>
              <a:gd name="T3" fmla="*/ 2147483646 h 316"/>
              <a:gd name="T4" fmla="*/ 0 w 1055"/>
              <a:gd name="T5" fmla="*/ 0 h 316"/>
              <a:gd name="T6" fmla="*/ 0 w 1055"/>
              <a:gd name="T7" fmla="*/ 2147483646 h 316"/>
              <a:gd name="T8" fmla="*/ 0 w 1055"/>
              <a:gd name="T9" fmla="*/ 2147483646 h 3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55" h="316">
                <a:moveTo>
                  <a:pt x="532" y="316"/>
                </a:moveTo>
                <a:lnTo>
                  <a:pt x="0" y="133"/>
                </a:lnTo>
                <a:lnTo>
                  <a:pt x="560" y="0"/>
                </a:lnTo>
                <a:lnTo>
                  <a:pt x="1055" y="183"/>
                </a:lnTo>
                <a:lnTo>
                  <a:pt x="532" y="316"/>
                </a:lnTo>
                <a:close/>
              </a:path>
            </a:pathLst>
          </a:custGeom>
          <a:solidFill>
            <a:srgbClr val="0000FF"/>
          </a:solidFill>
          <a:ln w="23813">
            <a:solidFill>
              <a:srgbClr val="000000"/>
            </a:solidFill>
            <a:prstDash val="solid"/>
            <a:round/>
            <a:headEnd/>
            <a:tailEnd/>
          </a:ln>
        </p:spPr>
        <p:txBody>
          <a:bodyPr/>
          <a:lstStyle/>
          <a:p>
            <a:endParaRPr lang="ja-JP" altLang="en-US"/>
          </a:p>
        </p:txBody>
      </p:sp>
      <p:sp>
        <p:nvSpPr>
          <p:cNvPr id="23581" name="Freeform 32"/>
          <p:cNvSpPr>
            <a:spLocks/>
          </p:cNvSpPr>
          <p:nvPr/>
        </p:nvSpPr>
        <p:spPr bwMode="auto">
          <a:xfrm>
            <a:off x="4900613" y="4494213"/>
            <a:ext cx="354012" cy="19050"/>
          </a:xfrm>
          <a:custGeom>
            <a:avLst/>
            <a:gdLst>
              <a:gd name="T0" fmla="*/ 2147483646 w 508"/>
              <a:gd name="T1" fmla="*/ 0 h 25"/>
              <a:gd name="T2" fmla="*/ 0 w 508"/>
              <a:gd name="T3" fmla="*/ 0 h 25"/>
              <a:gd name="T4" fmla="*/ 0 w 508"/>
              <a:gd name="T5" fmla="*/ 0 h 25"/>
              <a:gd name="T6" fmla="*/ 2147483646 w 508"/>
              <a:gd name="T7" fmla="*/ 0 h 25"/>
              <a:gd name="T8" fmla="*/ 2147483646 w 508"/>
              <a:gd name="T9" fmla="*/ 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8" h="25">
                <a:moveTo>
                  <a:pt x="508" y="25"/>
                </a:moveTo>
                <a:lnTo>
                  <a:pt x="0" y="25"/>
                </a:lnTo>
                <a:lnTo>
                  <a:pt x="0" y="0"/>
                </a:lnTo>
                <a:lnTo>
                  <a:pt x="456" y="0"/>
                </a:lnTo>
                <a:lnTo>
                  <a:pt x="508" y="25"/>
                </a:lnTo>
                <a:close/>
              </a:path>
            </a:pathLst>
          </a:custGeom>
          <a:noFill/>
          <a:ln w="238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nvGrpSpPr>
          <p:cNvPr id="23582" name="Group 33"/>
          <p:cNvGrpSpPr>
            <a:grpSpLocks/>
          </p:cNvGrpSpPr>
          <p:nvPr/>
        </p:nvGrpSpPr>
        <p:grpSpPr bwMode="auto">
          <a:xfrm>
            <a:off x="5083175" y="4638675"/>
            <a:ext cx="52388" cy="95250"/>
            <a:chOff x="3327" y="1650"/>
            <a:chExt cx="38" cy="63"/>
          </a:xfrm>
        </p:grpSpPr>
        <p:sp>
          <p:nvSpPr>
            <p:cNvPr id="23998" name="Freeform 34"/>
            <p:cNvSpPr>
              <a:spLocks/>
            </p:cNvSpPr>
            <p:nvPr/>
          </p:nvSpPr>
          <p:spPr bwMode="auto">
            <a:xfrm>
              <a:off x="3333" y="1650"/>
              <a:ext cx="32" cy="27"/>
            </a:xfrm>
            <a:custGeom>
              <a:avLst/>
              <a:gdLst>
                <a:gd name="T0" fmla="*/ 0 w 64"/>
                <a:gd name="T1" fmla="*/ 1 h 53"/>
                <a:gd name="T2" fmla="*/ 1 w 64"/>
                <a:gd name="T3" fmla="*/ 1 h 53"/>
                <a:gd name="T4" fmla="*/ 1 w 64"/>
                <a:gd name="T5" fmla="*/ 1 h 53"/>
                <a:gd name="T6" fmla="*/ 1 w 64"/>
                <a:gd name="T7" fmla="*/ 0 h 53"/>
                <a:gd name="T8" fmla="*/ 0 w 64"/>
                <a:gd name="T9" fmla="*/ 1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53">
                  <a:moveTo>
                    <a:pt x="0" y="25"/>
                  </a:moveTo>
                  <a:lnTo>
                    <a:pt x="11" y="53"/>
                  </a:lnTo>
                  <a:lnTo>
                    <a:pt x="64" y="28"/>
                  </a:lnTo>
                  <a:lnTo>
                    <a:pt x="53"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999" name="Freeform 35"/>
            <p:cNvSpPr>
              <a:spLocks/>
            </p:cNvSpPr>
            <p:nvPr/>
          </p:nvSpPr>
          <p:spPr bwMode="auto">
            <a:xfrm>
              <a:off x="3327" y="1684"/>
              <a:ext cx="36" cy="29"/>
            </a:xfrm>
            <a:custGeom>
              <a:avLst/>
              <a:gdLst>
                <a:gd name="T0" fmla="*/ 0 w 72"/>
                <a:gd name="T1" fmla="*/ 0 h 60"/>
                <a:gd name="T2" fmla="*/ 1 w 72"/>
                <a:gd name="T3" fmla="*/ 0 h 60"/>
                <a:gd name="T4" fmla="*/ 1 w 72"/>
                <a:gd name="T5" fmla="*/ 0 h 60"/>
                <a:gd name="T6" fmla="*/ 1 w 72"/>
                <a:gd name="T7" fmla="*/ 0 h 60"/>
                <a:gd name="T8" fmla="*/ 0 w 72"/>
                <a:gd name="T9" fmla="*/ 0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60">
                  <a:moveTo>
                    <a:pt x="0" y="33"/>
                  </a:moveTo>
                  <a:lnTo>
                    <a:pt x="13" y="60"/>
                  </a:lnTo>
                  <a:lnTo>
                    <a:pt x="72" y="27"/>
                  </a:lnTo>
                  <a:lnTo>
                    <a:pt x="59" y="0"/>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sp>
        <p:nvSpPr>
          <p:cNvPr id="23583" name="Freeform 36"/>
          <p:cNvSpPr>
            <a:spLocks/>
          </p:cNvSpPr>
          <p:nvPr/>
        </p:nvSpPr>
        <p:spPr bwMode="auto">
          <a:xfrm>
            <a:off x="4073525" y="5241925"/>
            <a:ext cx="180975" cy="201613"/>
          </a:xfrm>
          <a:custGeom>
            <a:avLst/>
            <a:gdLst>
              <a:gd name="T0" fmla="*/ 0 w 261"/>
              <a:gd name="T1" fmla="*/ 2147483646 h 264"/>
              <a:gd name="T2" fmla="*/ 0 w 261"/>
              <a:gd name="T3" fmla="*/ 2147483646 h 264"/>
              <a:gd name="T4" fmla="*/ 0 w 261"/>
              <a:gd name="T5" fmla="*/ 2147483646 h 264"/>
              <a:gd name="T6" fmla="*/ 0 w 261"/>
              <a:gd name="T7" fmla="*/ 2147483646 h 264"/>
              <a:gd name="T8" fmla="*/ 0 w 261"/>
              <a:gd name="T9" fmla="*/ 2147483646 h 264"/>
              <a:gd name="T10" fmla="*/ 0 w 261"/>
              <a:gd name="T11" fmla="*/ 2147483646 h 264"/>
              <a:gd name="T12" fmla="*/ 0 w 261"/>
              <a:gd name="T13" fmla="*/ 2147483646 h 264"/>
              <a:gd name="T14" fmla="*/ 0 w 261"/>
              <a:gd name="T15" fmla="*/ 2147483646 h 264"/>
              <a:gd name="T16" fmla="*/ 0 w 261"/>
              <a:gd name="T17" fmla="*/ 2147483646 h 264"/>
              <a:gd name="T18" fmla="*/ 0 w 261"/>
              <a:gd name="T19" fmla="*/ 2147483646 h 264"/>
              <a:gd name="T20" fmla="*/ 0 w 261"/>
              <a:gd name="T21" fmla="*/ 2147483646 h 264"/>
              <a:gd name="T22" fmla="*/ 0 w 261"/>
              <a:gd name="T23" fmla="*/ 2147483646 h 264"/>
              <a:gd name="T24" fmla="*/ 0 w 261"/>
              <a:gd name="T25" fmla="*/ 2147483646 h 264"/>
              <a:gd name="T26" fmla="*/ 0 w 261"/>
              <a:gd name="T27" fmla="*/ 2147483646 h 264"/>
              <a:gd name="T28" fmla="*/ 0 w 261"/>
              <a:gd name="T29" fmla="*/ 2147483646 h 264"/>
              <a:gd name="T30" fmla="*/ 0 w 261"/>
              <a:gd name="T31" fmla="*/ 2147483646 h 264"/>
              <a:gd name="T32" fmla="*/ 0 w 261"/>
              <a:gd name="T33" fmla="*/ 2147483646 h 264"/>
              <a:gd name="T34" fmla="*/ 0 w 261"/>
              <a:gd name="T35" fmla="*/ 2147483646 h 264"/>
              <a:gd name="T36" fmla="*/ 0 w 261"/>
              <a:gd name="T37" fmla="*/ 2147483646 h 264"/>
              <a:gd name="T38" fmla="*/ 0 w 261"/>
              <a:gd name="T39" fmla="*/ 2147483646 h 264"/>
              <a:gd name="T40" fmla="*/ 0 w 261"/>
              <a:gd name="T41" fmla="*/ 2147483646 h 264"/>
              <a:gd name="T42" fmla="*/ 0 w 261"/>
              <a:gd name="T43" fmla="*/ 2147483646 h 264"/>
              <a:gd name="T44" fmla="*/ 0 w 261"/>
              <a:gd name="T45" fmla="*/ 0 h 264"/>
              <a:gd name="T46" fmla="*/ 0 w 261"/>
              <a:gd name="T47" fmla="*/ 2147483646 h 264"/>
              <a:gd name="T48" fmla="*/ 0 w 261"/>
              <a:gd name="T49" fmla="*/ 2147483646 h 264"/>
              <a:gd name="T50" fmla="*/ 0 w 261"/>
              <a:gd name="T51" fmla="*/ 2147483646 h 264"/>
              <a:gd name="T52" fmla="*/ 0 w 261"/>
              <a:gd name="T53" fmla="*/ 2147483646 h 264"/>
              <a:gd name="T54" fmla="*/ 0 w 261"/>
              <a:gd name="T55" fmla="*/ 2147483646 h 264"/>
              <a:gd name="T56" fmla="*/ 0 w 261"/>
              <a:gd name="T57" fmla="*/ 2147483646 h 264"/>
              <a:gd name="T58" fmla="*/ 0 w 261"/>
              <a:gd name="T59" fmla="*/ 2147483646 h 264"/>
              <a:gd name="T60" fmla="*/ 0 w 261"/>
              <a:gd name="T61" fmla="*/ 2147483646 h 264"/>
              <a:gd name="T62" fmla="*/ 0 w 261"/>
              <a:gd name="T63" fmla="*/ 2147483646 h 264"/>
              <a:gd name="T64" fmla="*/ 0 w 261"/>
              <a:gd name="T65" fmla="*/ 2147483646 h 264"/>
              <a:gd name="T66" fmla="*/ 0 w 261"/>
              <a:gd name="T67" fmla="*/ 2147483646 h 264"/>
              <a:gd name="T68" fmla="*/ 0 w 261"/>
              <a:gd name="T69" fmla="*/ 2147483646 h 264"/>
              <a:gd name="T70" fmla="*/ 0 w 261"/>
              <a:gd name="T71" fmla="*/ 2147483646 h 264"/>
              <a:gd name="T72" fmla="*/ 0 w 261"/>
              <a:gd name="T73" fmla="*/ 2147483646 h 264"/>
              <a:gd name="T74" fmla="*/ 0 w 261"/>
              <a:gd name="T75" fmla="*/ 2147483646 h 264"/>
              <a:gd name="T76" fmla="*/ 0 w 261"/>
              <a:gd name="T77" fmla="*/ 2147483646 h 264"/>
              <a:gd name="T78" fmla="*/ 0 w 261"/>
              <a:gd name="T79" fmla="*/ 2147483646 h 264"/>
              <a:gd name="T80" fmla="*/ 0 w 261"/>
              <a:gd name="T81" fmla="*/ 2147483646 h 264"/>
              <a:gd name="T82" fmla="*/ 0 w 261"/>
              <a:gd name="T83" fmla="*/ 2147483646 h 264"/>
              <a:gd name="T84" fmla="*/ 0 w 261"/>
              <a:gd name="T85" fmla="*/ 2147483646 h 264"/>
              <a:gd name="T86" fmla="*/ 0 w 261"/>
              <a:gd name="T87" fmla="*/ 2147483646 h 264"/>
              <a:gd name="T88" fmla="*/ 0 w 261"/>
              <a:gd name="T89" fmla="*/ 2147483646 h 264"/>
              <a:gd name="T90" fmla="*/ 0 w 261"/>
              <a:gd name="T91" fmla="*/ 2147483646 h 264"/>
              <a:gd name="T92" fmla="*/ 0 w 261"/>
              <a:gd name="T93" fmla="*/ 2147483646 h 264"/>
              <a:gd name="T94" fmla="*/ 0 w 261"/>
              <a:gd name="T95" fmla="*/ 2147483646 h 264"/>
              <a:gd name="T96" fmla="*/ 0 w 261"/>
              <a:gd name="T97" fmla="*/ 2147483646 h 264"/>
              <a:gd name="T98" fmla="*/ 0 w 261"/>
              <a:gd name="T99" fmla="*/ 2147483646 h 264"/>
              <a:gd name="T100" fmla="*/ 0 w 261"/>
              <a:gd name="T101" fmla="*/ 2147483646 h 264"/>
              <a:gd name="T102" fmla="*/ 0 w 261"/>
              <a:gd name="T103" fmla="*/ 2147483646 h 264"/>
              <a:gd name="T104" fmla="*/ 0 w 261"/>
              <a:gd name="T105" fmla="*/ 2147483646 h 264"/>
              <a:gd name="T106" fmla="*/ 0 w 261"/>
              <a:gd name="T107" fmla="*/ 2147483646 h 264"/>
              <a:gd name="T108" fmla="*/ 0 w 261"/>
              <a:gd name="T109" fmla="*/ 2147483646 h 264"/>
              <a:gd name="T110" fmla="*/ 0 w 261"/>
              <a:gd name="T111" fmla="*/ 2147483646 h 264"/>
              <a:gd name="T112" fmla="*/ 0 w 261"/>
              <a:gd name="T113" fmla="*/ 2147483646 h 264"/>
              <a:gd name="T114" fmla="*/ 0 w 261"/>
              <a:gd name="T115" fmla="*/ 2147483646 h 26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61" h="264">
                <a:moveTo>
                  <a:pt x="134" y="256"/>
                </a:moveTo>
                <a:lnTo>
                  <a:pt x="115" y="250"/>
                </a:lnTo>
                <a:lnTo>
                  <a:pt x="99" y="242"/>
                </a:lnTo>
                <a:lnTo>
                  <a:pt x="81" y="233"/>
                </a:lnTo>
                <a:lnTo>
                  <a:pt x="63" y="227"/>
                </a:lnTo>
                <a:lnTo>
                  <a:pt x="47" y="205"/>
                </a:lnTo>
                <a:lnTo>
                  <a:pt x="31" y="181"/>
                </a:lnTo>
                <a:lnTo>
                  <a:pt x="28" y="175"/>
                </a:lnTo>
                <a:lnTo>
                  <a:pt x="27" y="169"/>
                </a:lnTo>
                <a:lnTo>
                  <a:pt x="25" y="155"/>
                </a:lnTo>
                <a:lnTo>
                  <a:pt x="25" y="142"/>
                </a:lnTo>
                <a:lnTo>
                  <a:pt x="24" y="128"/>
                </a:lnTo>
                <a:lnTo>
                  <a:pt x="21" y="122"/>
                </a:lnTo>
                <a:lnTo>
                  <a:pt x="16" y="115"/>
                </a:lnTo>
                <a:lnTo>
                  <a:pt x="7" y="106"/>
                </a:lnTo>
                <a:lnTo>
                  <a:pt x="3" y="92"/>
                </a:lnTo>
                <a:lnTo>
                  <a:pt x="2" y="78"/>
                </a:lnTo>
                <a:lnTo>
                  <a:pt x="0" y="64"/>
                </a:lnTo>
                <a:lnTo>
                  <a:pt x="2" y="51"/>
                </a:lnTo>
                <a:lnTo>
                  <a:pt x="4" y="39"/>
                </a:lnTo>
                <a:lnTo>
                  <a:pt x="9" y="25"/>
                </a:lnTo>
                <a:lnTo>
                  <a:pt x="16" y="12"/>
                </a:lnTo>
                <a:lnTo>
                  <a:pt x="24" y="0"/>
                </a:lnTo>
                <a:lnTo>
                  <a:pt x="35" y="4"/>
                </a:lnTo>
                <a:lnTo>
                  <a:pt x="47" y="7"/>
                </a:lnTo>
                <a:lnTo>
                  <a:pt x="59" y="15"/>
                </a:lnTo>
                <a:lnTo>
                  <a:pt x="65" y="20"/>
                </a:lnTo>
                <a:lnTo>
                  <a:pt x="71" y="23"/>
                </a:lnTo>
                <a:lnTo>
                  <a:pt x="84" y="28"/>
                </a:lnTo>
                <a:lnTo>
                  <a:pt x="96" y="31"/>
                </a:lnTo>
                <a:lnTo>
                  <a:pt x="116" y="36"/>
                </a:lnTo>
                <a:lnTo>
                  <a:pt x="136" y="42"/>
                </a:lnTo>
                <a:lnTo>
                  <a:pt x="146" y="47"/>
                </a:lnTo>
                <a:lnTo>
                  <a:pt x="158" y="53"/>
                </a:lnTo>
                <a:lnTo>
                  <a:pt x="159" y="47"/>
                </a:lnTo>
                <a:lnTo>
                  <a:pt x="161" y="40"/>
                </a:lnTo>
                <a:lnTo>
                  <a:pt x="162" y="34"/>
                </a:lnTo>
                <a:lnTo>
                  <a:pt x="167" y="29"/>
                </a:lnTo>
                <a:lnTo>
                  <a:pt x="174" y="29"/>
                </a:lnTo>
                <a:lnTo>
                  <a:pt x="181" y="34"/>
                </a:lnTo>
                <a:lnTo>
                  <a:pt x="190" y="42"/>
                </a:lnTo>
                <a:lnTo>
                  <a:pt x="200" y="51"/>
                </a:lnTo>
                <a:lnTo>
                  <a:pt x="209" y="61"/>
                </a:lnTo>
                <a:lnTo>
                  <a:pt x="218" y="70"/>
                </a:lnTo>
                <a:lnTo>
                  <a:pt x="225" y="78"/>
                </a:lnTo>
                <a:lnTo>
                  <a:pt x="230" y="83"/>
                </a:lnTo>
                <a:lnTo>
                  <a:pt x="240" y="115"/>
                </a:lnTo>
                <a:lnTo>
                  <a:pt x="248" y="147"/>
                </a:lnTo>
                <a:lnTo>
                  <a:pt x="261" y="211"/>
                </a:lnTo>
                <a:lnTo>
                  <a:pt x="237" y="227"/>
                </a:lnTo>
                <a:lnTo>
                  <a:pt x="215" y="241"/>
                </a:lnTo>
                <a:lnTo>
                  <a:pt x="192" y="253"/>
                </a:lnTo>
                <a:lnTo>
                  <a:pt x="167" y="264"/>
                </a:lnTo>
                <a:lnTo>
                  <a:pt x="158" y="261"/>
                </a:lnTo>
                <a:lnTo>
                  <a:pt x="146" y="259"/>
                </a:lnTo>
                <a:lnTo>
                  <a:pt x="137" y="258"/>
                </a:lnTo>
                <a:lnTo>
                  <a:pt x="136" y="256"/>
                </a:lnTo>
                <a:lnTo>
                  <a:pt x="134" y="256"/>
                </a:lnTo>
                <a:close/>
              </a:path>
            </a:pathLst>
          </a:custGeom>
          <a:solidFill>
            <a:srgbClr val="FFCC99"/>
          </a:solidFill>
          <a:ln w="6350">
            <a:solidFill>
              <a:srgbClr val="000000"/>
            </a:solidFill>
            <a:prstDash val="solid"/>
            <a:round/>
            <a:headEnd/>
            <a:tailEnd/>
          </a:ln>
        </p:spPr>
        <p:txBody>
          <a:bodyPr/>
          <a:lstStyle/>
          <a:p>
            <a:endParaRPr lang="ja-JP" altLang="en-US"/>
          </a:p>
        </p:txBody>
      </p:sp>
      <p:sp>
        <p:nvSpPr>
          <p:cNvPr id="23584" name="Freeform 37"/>
          <p:cNvSpPr>
            <a:spLocks/>
          </p:cNvSpPr>
          <p:nvPr/>
        </p:nvSpPr>
        <p:spPr bwMode="auto">
          <a:xfrm>
            <a:off x="5500688" y="5133975"/>
            <a:ext cx="193675" cy="195263"/>
          </a:xfrm>
          <a:custGeom>
            <a:avLst/>
            <a:gdLst>
              <a:gd name="T0" fmla="*/ 2147483646 w 278"/>
              <a:gd name="T1" fmla="*/ 0 h 257"/>
              <a:gd name="T2" fmla="*/ 2147483646 w 278"/>
              <a:gd name="T3" fmla="*/ 0 h 257"/>
              <a:gd name="T4" fmla="*/ 2147483646 w 278"/>
              <a:gd name="T5" fmla="*/ 0 h 257"/>
              <a:gd name="T6" fmla="*/ 2147483646 w 278"/>
              <a:gd name="T7" fmla="*/ 0 h 257"/>
              <a:gd name="T8" fmla="*/ 2147483646 w 278"/>
              <a:gd name="T9" fmla="*/ 0 h 257"/>
              <a:gd name="T10" fmla="*/ 2147483646 w 278"/>
              <a:gd name="T11" fmla="*/ 0 h 257"/>
              <a:gd name="T12" fmla="*/ 2147483646 w 278"/>
              <a:gd name="T13" fmla="*/ 0 h 257"/>
              <a:gd name="T14" fmla="*/ 2147483646 w 278"/>
              <a:gd name="T15" fmla="*/ 0 h 257"/>
              <a:gd name="T16" fmla="*/ 2147483646 w 278"/>
              <a:gd name="T17" fmla="*/ 0 h 257"/>
              <a:gd name="T18" fmla="*/ 2147483646 w 278"/>
              <a:gd name="T19" fmla="*/ 0 h 257"/>
              <a:gd name="T20" fmla="*/ 2147483646 w 278"/>
              <a:gd name="T21" fmla="*/ 0 h 257"/>
              <a:gd name="T22" fmla="*/ 2147483646 w 278"/>
              <a:gd name="T23" fmla="*/ 0 h 257"/>
              <a:gd name="T24" fmla="*/ 2147483646 w 278"/>
              <a:gd name="T25" fmla="*/ 0 h 257"/>
              <a:gd name="T26" fmla="*/ 2147483646 w 278"/>
              <a:gd name="T27" fmla="*/ 0 h 257"/>
              <a:gd name="T28" fmla="*/ 2147483646 w 278"/>
              <a:gd name="T29" fmla="*/ 0 h 257"/>
              <a:gd name="T30" fmla="*/ 2147483646 w 278"/>
              <a:gd name="T31" fmla="*/ 0 h 257"/>
              <a:gd name="T32" fmla="*/ 2147483646 w 278"/>
              <a:gd name="T33" fmla="*/ 0 h 257"/>
              <a:gd name="T34" fmla="*/ 2147483646 w 278"/>
              <a:gd name="T35" fmla="*/ 0 h 257"/>
              <a:gd name="T36" fmla="*/ 2147483646 w 278"/>
              <a:gd name="T37" fmla="*/ 0 h 257"/>
              <a:gd name="T38" fmla="*/ 2147483646 w 278"/>
              <a:gd name="T39" fmla="*/ 0 h 257"/>
              <a:gd name="T40" fmla="*/ 2147483646 w 278"/>
              <a:gd name="T41" fmla="*/ 0 h 257"/>
              <a:gd name="T42" fmla="*/ 2147483646 w 278"/>
              <a:gd name="T43" fmla="*/ 0 h 257"/>
              <a:gd name="T44" fmla="*/ 2147483646 w 278"/>
              <a:gd name="T45" fmla="*/ 0 h 257"/>
              <a:gd name="T46" fmla="*/ 2147483646 w 278"/>
              <a:gd name="T47" fmla="*/ 0 h 257"/>
              <a:gd name="T48" fmla="*/ 2147483646 w 278"/>
              <a:gd name="T49" fmla="*/ 0 h 257"/>
              <a:gd name="T50" fmla="*/ 2147483646 w 278"/>
              <a:gd name="T51" fmla="*/ 0 h 257"/>
              <a:gd name="T52" fmla="*/ 2147483646 w 278"/>
              <a:gd name="T53" fmla="*/ 0 h 257"/>
              <a:gd name="T54" fmla="*/ 2147483646 w 278"/>
              <a:gd name="T55" fmla="*/ 0 h 257"/>
              <a:gd name="T56" fmla="*/ 2147483646 w 278"/>
              <a:gd name="T57" fmla="*/ 0 h 257"/>
              <a:gd name="T58" fmla="*/ 2147483646 w 278"/>
              <a:gd name="T59" fmla="*/ 0 h 257"/>
              <a:gd name="T60" fmla="*/ 2147483646 w 278"/>
              <a:gd name="T61" fmla="*/ 0 h 257"/>
              <a:gd name="T62" fmla="*/ 2147483646 w 278"/>
              <a:gd name="T63" fmla="*/ 0 h 257"/>
              <a:gd name="T64" fmla="*/ 2147483646 w 278"/>
              <a:gd name="T65" fmla="*/ 0 h 257"/>
              <a:gd name="T66" fmla="*/ 0 w 278"/>
              <a:gd name="T67" fmla="*/ 0 h 257"/>
              <a:gd name="T68" fmla="*/ 2147483646 w 278"/>
              <a:gd name="T69" fmla="*/ 0 h 2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78" h="257">
                <a:moveTo>
                  <a:pt x="1" y="121"/>
                </a:moveTo>
                <a:lnTo>
                  <a:pt x="20" y="93"/>
                </a:lnTo>
                <a:lnTo>
                  <a:pt x="39" y="64"/>
                </a:lnTo>
                <a:lnTo>
                  <a:pt x="61" y="38"/>
                </a:lnTo>
                <a:lnTo>
                  <a:pt x="73" y="27"/>
                </a:lnTo>
                <a:lnTo>
                  <a:pt x="88" y="16"/>
                </a:lnTo>
                <a:lnTo>
                  <a:pt x="95" y="27"/>
                </a:lnTo>
                <a:lnTo>
                  <a:pt x="100" y="36"/>
                </a:lnTo>
                <a:lnTo>
                  <a:pt x="101" y="42"/>
                </a:lnTo>
                <a:lnTo>
                  <a:pt x="101" y="49"/>
                </a:lnTo>
                <a:lnTo>
                  <a:pt x="100" y="55"/>
                </a:lnTo>
                <a:lnTo>
                  <a:pt x="97" y="63"/>
                </a:lnTo>
                <a:lnTo>
                  <a:pt x="92" y="72"/>
                </a:lnTo>
                <a:lnTo>
                  <a:pt x="88" y="85"/>
                </a:lnTo>
                <a:lnTo>
                  <a:pt x="89" y="91"/>
                </a:lnTo>
                <a:lnTo>
                  <a:pt x="89" y="99"/>
                </a:lnTo>
                <a:lnTo>
                  <a:pt x="91" y="103"/>
                </a:lnTo>
                <a:lnTo>
                  <a:pt x="95" y="107"/>
                </a:lnTo>
                <a:lnTo>
                  <a:pt x="106" y="103"/>
                </a:lnTo>
                <a:lnTo>
                  <a:pt x="116" y="99"/>
                </a:lnTo>
                <a:lnTo>
                  <a:pt x="125" y="93"/>
                </a:lnTo>
                <a:lnTo>
                  <a:pt x="134" y="85"/>
                </a:lnTo>
                <a:lnTo>
                  <a:pt x="151" y="67"/>
                </a:lnTo>
                <a:lnTo>
                  <a:pt x="159" y="60"/>
                </a:lnTo>
                <a:lnTo>
                  <a:pt x="168" y="53"/>
                </a:lnTo>
                <a:lnTo>
                  <a:pt x="190" y="38"/>
                </a:lnTo>
                <a:lnTo>
                  <a:pt x="213" y="22"/>
                </a:lnTo>
                <a:lnTo>
                  <a:pt x="237" y="10"/>
                </a:lnTo>
                <a:lnTo>
                  <a:pt x="262" y="0"/>
                </a:lnTo>
                <a:lnTo>
                  <a:pt x="266" y="13"/>
                </a:lnTo>
                <a:lnTo>
                  <a:pt x="271" y="22"/>
                </a:lnTo>
                <a:lnTo>
                  <a:pt x="275" y="39"/>
                </a:lnTo>
                <a:lnTo>
                  <a:pt x="277" y="49"/>
                </a:lnTo>
                <a:lnTo>
                  <a:pt x="278" y="60"/>
                </a:lnTo>
                <a:lnTo>
                  <a:pt x="278" y="74"/>
                </a:lnTo>
                <a:lnTo>
                  <a:pt x="278" y="91"/>
                </a:lnTo>
                <a:lnTo>
                  <a:pt x="278" y="111"/>
                </a:lnTo>
                <a:lnTo>
                  <a:pt x="277" y="127"/>
                </a:lnTo>
                <a:lnTo>
                  <a:pt x="275" y="139"/>
                </a:lnTo>
                <a:lnTo>
                  <a:pt x="274" y="152"/>
                </a:lnTo>
                <a:lnTo>
                  <a:pt x="269" y="163"/>
                </a:lnTo>
                <a:lnTo>
                  <a:pt x="266" y="174"/>
                </a:lnTo>
                <a:lnTo>
                  <a:pt x="260" y="188"/>
                </a:lnTo>
                <a:lnTo>
                  <a:pt x="254" y="204"/>
                </a:lnTo>
                <a:lnTo>
                  <a:pt x="251" y="208"/>
                </a:lnTo>
                <a:lnTo>
                  <a:pt x="246" y="213"/>
                </a:lnTo>
                <a:lnTo>
                  <a:pt x="232" y="216"/>
                </a:lnTo>
                <a:lnTo>
                  <a:pt x="215" y="218"/>
                </a:lnTo>
                <a:lnTo>
                  <a:pt x="200" y="219"/>
                </a:lnTo>
                <a:lnTo>
                  <a:pt x="128" y="240"/>
                </a:lnTo>
                <a:lnTo>
                  <a:pt x="56" y="257"/>
                </a:lnTo>
                <a:lnTo>
                  <a:pt x="42" y="246"/>
                </a:lnTo>
                <a:lnTo>
                  <a:pt x="33" y="233"/>
                </a:lnTo>
                <a:lnTo>
                  <a:pt x="25" y="221"/>
                </a:lnTo>
                <a:lnTo>
                  <a:pt x="19" y="207"/>
                </a:lnTo>
                <a:lnTo>
                  <a:pt x="10" y="175"/>
                </a:lnTo>
                <a:lnTo>
                  <a:pt x="1" y="144"/>
                </a:lnTo>
                <a:lnTo>
                  <a:pt x="8" y="139"/>
                </a:lnTo>
                <a:lnTo>
                  <a:pt x="16" y="133"/>
                </a:lnTo>
                <a:lnTo>
                  <a:pt x="22" y="129"/>
                </a:lnTo>
                <a:lnTo>
                  <a:pt x="25" y="124"/>
                </a:lnTo>
                <a:lnTo>
                  <a:pt x="25" y="121"/>
                </a:lnTo>
                <a:lnTo>
                  <a:pt x="22" y="116"/>
                </a:lnTo>
                <a:lnTo>
                  <a:pt x="16" y="114"/>
                </a:lnTo>
                <a:lnTo>
                  <a:pt x="8" y="113"/>
                </a:lnTo>
                <a:lnTo>
                  <a:pt x="1" y="113"/>
                </a:lnTo>
                <a:lnTo>
                  <a:pt x="0" y="114"/>
                </a:lnTo>
                <a:lnTo>
                  <a:pt x="0" y="116"/>
                </a:lnTo>
                <a:lnTo>
                  <a:pt x="1" y="119"/>
                </a:lnTo>
                <a:lnTo>
                  <a:pt x="1" y="121"/>
                </a:lnTo>
                <a:close/>
              </a:path>
            </a:pathLst>
          </a:custGeom>
          <a:solidFill>
            <a:srgbClr val="FFCC99"/>
          </a:solidFill>
          <a:ln w="6350">
            <a:solidFill>
              <a:srgbClr val="000000"/>
            </a:solidFill>
            <a:prstDash val="solid"/>
            <a:round/>
            <a:headEnd/>
            <a:tailEnd/>
          </a:ln>
        </p:spPr>
        <p:txBody>
          <a:bodyPr/>
          <a:lstStyle/>
          <a:p>
            <a:endParaRPr lang="ja-JP" altLang="en-US"/>
          </a:p>
        </p:txBody>
      </p:sp>
      <p:grpSp>
        <p:nvGrpSpPr>
          <p:cNvPr id="23585" name="Group 98"/>
          <p:cNvGrpSpPr>
            <a:grpSpLocks/>
          </p:cNvGrpSpPr>
          <p:nvPr/>
        </p:nvGrpSpPr>
        <p:grpSpPr bwMode="auto">
          <a:xfrm>
            <a:off x="5083175" y="4638675"/>
            <a:ext cx="53975" cy="95250"/>
            <a:chOff x="3327" y="1650"/>
            <a:chExt cx="38" cy="63"/>
          </a:xfrm>
        </p:grpSpPr>
        <p:sp>
          <p:nvSpPr>
            <p:cNvPr id="23996" name="Freeform 99"/>
            <p:cNvSpPr>
              <a:spLocks/>
            </p:cNvSpPr>
            <p:nvPr/>
          </p:nvSpPr>
          <p:spPr bwMode="auto">
            <a:xfrm>
              <a:off x="3333" y="1650"/>
              <a:ext cx="32" cy="27"/>
            </a:xfrm>
            <a:custGeom>
              <a:avLst/>
              <a:gdLst>
                <a:gd name="T0" fmla="*/ 0 w 64"/>
                <a:gd name="T1" fmla="*/ 1 h 53"/>
                <a:gd name="T2" fmla="*/ 1 w 64"/>
                <a:gd name="T3" fmla="*/ 1 h 53"/>
                <a:gd name="T4" fmla="*/ 1 w 64"/>
                <a:gd name="T5" fmla="*/ 1 h 53"/>
                <a:gd name="T6" fmla="*/ 1 w 64"/>
                <a:gd name="T7" fmla="*/ 0 h 53"/>
                <a:gd name="T8" fmla="*/ 0 w 64"/>
                <a:gd name="T9" fmla="*/ 1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53">
                  <a:moveTo>
                    <a:pt x="0" y="25"/>
                  </a:moveTo>
                  <a:lnTo>
                    <a:pt x="11" y="53"/>
                  </a:lnTo>
                  <a:lnTo>
                    <a:pt x="64" y="28"/>
                  </a:lnTo>
                  <a:lnTo>
                    <a:pt x="53"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997" name="Freeform 100"/>
            <p:cNvSpPr>
              <a:spLocks/>
            </p:cNvSpPr>
            <p:nvPr/>
          </p:nvSpPr>
          <p:spPr bwMode="auto">
            <a:xfrm>
              <a:off x="3327" y="1684"/>
              <a:ext cx="36" cy="29"/>
            </a:xfrm>
            <a:custGeom>
              <a:avLst/>
              <a:gdLst>
                <a:gd name="T0" fmla="*/ 0 w 72"/>
                <a:gd name="T1" fmla="*/ 0 h 60"/>
                <a:gd name="T2" fmla="*/ 1 w 72"/>
                <a:gd name="T3" fmla="*/ 0 h 60"/>
                <a:gd name="T4" fmla="*/ 1 w 72"/>
                <a:gd name="T5" fmla="*/ 0 h 60"/>
                <a:gd name="T6" fmla="*/ 1 w 72"/>
                <a:gd name="T7" fmla="*/ 0 h 60"/>
                <a:gd name="T8" fmla="*/ 0 w 72"/>
                <a:gd name="T9" fmla="*/ 0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60">
                  <a:moveTo>
                    <a:pt x="0" y="33"/>
                  </a:moveTo>
                  <a:lnTo>
                    <a:pt x="13" y="60"/>
                  </a:lnTo>
                  <a:lnTo>
                    <a:pt x="72" y="27"/>
                  </a:lnTo>
                  <a:lnTo>
                    <a:pt x="59" y="0"/>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sp>
        <p:nvSpPr>
          <p:cNvPr id="23586" name="Freeform 101"/>
          <p:cNvSpPr>
            <a:spLocks/>
          </p:cNvSpPr>
          <p:nvPr/>
        </p:nvSpPr>
        <p:spPr bwMode="auto">
          <a:xfrm>
            <a:off x="4838700" y="5213350"/>
            <a:ext cx="76200" cy="266700"/>
          </a:xfrm>
          <a:custGeom>
            <a:avLst/>
            <a:gdLst>
              <a:gd name="T0" fmla="*/ 0 w 110"/>
              <a:gd name="T1" fmla="*/ 0 h 354"/>
              <a:gd name="T2" fmla="*/ 0 w 110"/>
              <a:gd name="T3" fmla="*/ 0 h 354"/>
              <a:gd name="T4" fmla="*/ 0 w 110"/>
              <a:gd name="T5" fmla="*/ 0 h 354"/>
              <a:gd name="T6" fmla="*/ 0 w 110"/>
              <a:gd name="T7" fmla="*/ 0 h 354"/>
              <a:gd name="T8" fmla="*/ 0 w 110"/>
              <a:gd name="T9" fmla="*/ 0 h 354"/>
              <a:gd name="T10" fmla="*/ 0 w 110"/>
              <a:gd name="T11" fmla="*/ 0 h 354"/>
              <a:gd name="T12" fmla="*/ 0 w 110"/>
              <a:gd name="T13" fmla="*/ 0 h 354"/>
              <a:gd name="T14" fmla="*/ 0 w 110"/>
              <a:gd name="T15" fmla="*/ 0 h 35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0" h="354">
                <a:moveTo>
                  <a:pt x="7" y="7"/>
                </a:moveTo>
                <a:lnTo>
                  <a:pt x="29" y="83"/>
                </a:lnTo>
                <a:lnTo>
                  <a:pt x="0" y="259"/>
                </a:lnTo>
                <a:lnTo>
                  <a:pt x="66" y="354"/>
                </a:lnTo>
                <a:lnTo>
                  <a:pt x="110" y="265"/>
                </a:lnTo>
                <a:lnTo>
                  <a:pt x="51" y="83"/>
                </a:lnTo>
                <a:lnTo>
                  <a:pt x="59" y="0"/>
                </a:lnTo>
                <a:lnTo>
                  <a:pt x="7" y="7"/>
                </a:lnTo>
                <a:close/>
              </a:path>
            </a:pathLst>
          </a:custGeom>
          <a:solidFill>
            <a:srgbClr val="000033"/>
          </a:solidFill>
          <a:ln w="23813">
            <a:solidFill>
              <a:srgbClr val="000000"/>
            </a:solidFill>
            <a:prstDash val="solid"/>
            <a:round/>
            <a:headEnd/>
            <a:tailEnd/>
          </a:ln>
        </p:spPr>
        <p:txBody>
          <a:bodyPr/>
          <a:lstStyle/>
          <a:p>
            <a:endParaRPr lang="ja-JP" altLang="en-US"/>
          </a:p>
        </p:txBody>
      </p:sp>
      <p:sp>
        <p:nvSpPr>
          <p:cNvPr id="23587" name="Freeform 106"/>
          <p:cNvSpPr>
            <a:spLocks/>
          </p:cNvSpPr>
          <p:nvPr/>
        </p:nvSpPr>
        <p:spPr bwMode="auto">
          <a:xfrm>
            <a:off x="5068888" y="4598988"/>
            <a:ext cx="77787" cy="153987"/>
          </a:xfrm>
          <a:custGeom>
            <a:avLst/>
            <a:gdLst>
              <a:gd name="T0" fmla="*/ 0 w 110"/>
              <a:gd name="T1" fmla="*/ 0 h 202"/>
              <a:gd name="T2" fmla="*/ 0 w 110"/>
              <a:gd name="T3" fmla="*/ 0 h 202"/>
              <a:gd name="T4" fmla="*/ 0 w 110"/>
              <a:gd name="T5" fmla="*/ 0 h 202"/>
              <a:gd name="T6" fmla="*/ 0 w 110"/>
              <a:gd name="T7" fmla="*/ 0 h 202"/>
              <a:gd name="T8" fmla="*/ 0 w 110"/>
              <a:gd name="T9" fmla="*/ 0 h 202"/>
              <a:gd name="T10" fmla="*/ 0 w 110"/>
              <a:gd name="T11" fmla="*/ 0 h 202"/>
              <a:gd name="T12" fmla="*/ 0 w 110"/>
              <a:gd name="T13" fmla="*/ 0 h 202"/>
              <a:gd name="T14" fmla="*/ 0 w 110"/>
              <a:gd name="T15" fmla="*/ 0 h 202"/>
              <a:gd name="T16" fmla="*/ 0 w 110"/>
              <a:gd name="T17" fmla="*/ 0 h 202"/>
              <a:gd name="T18" fmla="*/ 0 w 110"/>
              <a:gd name="T19" fmla="*/ 0 h 202"/>
              <a:gd name="T20" fmla="*/ 0 w 110"/>
              <a:gd name="T21" fmla="*/ 0 h 202"/>
              <a:gd name="T22" fmla="*/ 0 w 110"/>
              <a:gd name="T23" fmla="*/ 0 h 202"/>
              <a:gd name="T24" fmla="*/ 0 w 110"/>
              <a:gd name="T25" fmla="*/ 0 h 202"/>
              <a:gd name="T26" fmla="*/ 0 w 110"/>
              <a:gd name="T27" fmla="*/ 0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0" h="202">
                <a:moveTo>
                  <a:pt x="22" y="0"/>
                </a:moveTo>
                <a:lnTo>
                  <a:pt x="37" y="0"/>
                </a:lnTo>
                <a:lnTo>
                  <a:pt x="66" y="19"/>
                </a:lnTo>
                <a:lnTo>
                  <a:pt x="95" y="38"/>
                </a:lnTo>
                <a:lnTo>
                  <a:pt x="110" y="69"/>
                </a:lnTo>
                <a:lnTo>
                  <a:pt x="110" y="102"/>
                </a:lnTo>
                <a:lnTo>
                  <a:pt x="103" y="146"/>
                </a:lnTo>
                <a:lnTo>
                  <a:pt x="81" y="177"/>
                </a:lnTo>
                <a:lnTo>
                  <a:pt x="66" y="196"/>
                </a:lnTo>
                <a:lnTo>
                  <a:pt x="44" y="202"/>
                </a:lnTo>
                <a:lnTo>
                  <a:pt x="22" y="190"/>
                </a:lnTo>
                <a:lnTo>
                  <a:pt x="7" y="177"/>
                </a:lnTo>
                <a:lnTo>
                  <a:pt x="0" y="171"/>
                </a:lnTo>
                <a:lnTo>
                  <a:pt x="22" y="0"/>
                </a:lnTo>
                <a:close/>
              </a:path>
            </a:pathLst>
          </a:custGeom>
          <a:solidFill>
            <a:srgbClr val="FFFFFF"/>
          </a:solidFill>
          <a:ln w="23813">
            <a:solidFill>
              <a:srgbClr val="000000"/>
            </a:solidFill>
            <a:prstDash val="solid"/>
            <a:round/>
            <a:headEnd/>
            <a:tailEnd/>
          </a:ln>
        </p:spPr>
        <p:txBody>
          <a:bodyPr/>
          <a:lstStyle/>
          <a:p>
            <a:endParaRPr lang="ja-JP" altLang="en-US"/>
          </a:p>
        </p:txBody>
      </p:sp>
      <p:sp>
        <p:nvSpPr>
          <p:cNvPr id="23588" name="Freeform 107"/>
          <p:cNvSpPr>
            <a:spLocks/>
          </p:cNvSpPr>
          <p:nvPr/>
        </p:nvSpPr>
        <p:spPr bwMode="auto">
          <a:xfrm>
            <a:off x="5092700" y="4665663"/>
            <a:ext cx="52388" cy="41275"/>
          </a:xfrm>
          <a:custGeom>
            <a:avLst/>
            <a:gdLst>
              <a:gd name="T0" fmla="*/ 0 w 77"/>
              <a:gd name="T1" fmla="*/ 0 h 55"/>
              <a:gd name="T2" fmla="*/ 0 w 77"/>
              <a:gd name="T3" fmla="*/ 0 h 55"/>
              <a:gd name="T4" fmla="*/ 0 w 77"/>
              <a:gd name="T5" fmla="*/ 0 h 55"/>
              <a:gd name="T6" fmla="*/ 0 w 77"/>
              <a:gd name="T7" fmla="*/ 0 h 55"/>
              <a:gd name="T8" fmla="*/ 0 w 77"/>
              <a:gd name="T9" fmla="*/ 0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 h="55">
                <a:moveTo>
                  <a:pt x="0" y="25"/>
                </a:moveTo>
                <a:lnTo>
                  <a:pt x="10" y="55"/>
                </a:lnTo>
                <a:lnTo>
                  <a:pt x="77" y="30"/>
                </a:lnTo>
                <a:lnTo>
                  <a:pt x="66"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589" name="Freeform 110"/>
          <p:cNvSpPr>
            <a:spLocks/>
          </p:cNvSpPr>
          <p:nvPr/>
        </p:nvSpPr>
        <p:spPr bwMode="auto">
          <a:xfrm>
            <a:off x="5105400" y="4732338"/>
            <a:ext cx="50800" cy="85725"/>
          </a:xfrm>
          <a:custGeom>
            <a:avLst/>
            <a:gdLst>
              <a:gd name="T0" fmla="*/ 0 w 72"/>
              <a:gd name="T1" fmla="*/ 0 h 112"/>
              <a:gd name="T2" fmla="*/ 0 w 72"/>
              <a:gd name="T3" fmla="*/ 0 h 112"/>
              <a:gd name="T4" fmla="*/ 0 w 72"/>
              <a:gd name="T5" fmla="*/ 0 h 112"/>
              <a:gd name="T6" fmla="*/ 0 w 72"/>
              <a:gd name="T7" fmla="*/ 0 h 112"/>
              <a:gd name="T8" fmla="*/ 0 w 72"/>
              <a:gd name="T9" fmla="*/ 0 h 112"/>
              <a:gd name="T10" fmla="*/ 0 w 72"/>
              <a:gd name="T11" fmla="*/ 0 h 112"/>
              <a:gd name="T12" fmla="*/ 0 w 72"/>
              <a:gd name="T13" fmla="*/ 0 h 112"/>
              <a:gd name="T14" fmla="*/ 0 w 72"/>
              <a:gd name="T15" fmla="*/ 0 h 112"/>
              <a:gd name="T16" fmla="*/ 0 w 72"/>
              <a:gd name="T17" fmla="*/ 0 h 112"/>
              <a:gd name="T18" fmla="*/ 0 w 72"/>
              <a:gd name="T19" fmla="*/ 0 h 112"/>
              <a:gd name="T20" fmla="*/ 0 w 72"/>
              <a:gd name="T21" fmla="*/ 0 h 112"/>
              <a:gd name="T22" fmla="*/ 0 w 72"/>
              <a:gd name="T23" fmla="*/ 0 h 112"/>
              <a:gd name="T24" fmla="*/ 0 w 72"/>
              <a:gd name="T25" fmla="*/ 0 h 112"/>
              <a:gd name="T26" fmla="*/ 0 w 72"/>
              <a:gd name="T27" fmla="*/ 0 h 112"/>
              <a:gd name="T28" fmla="*/ 0 w 72"/>
              <a:gd name="T29" fmla="*/ 0 h 112"/>
              <a:gd name="T30" fmla="*/ 0 w 72"/>
              <a:gd name="T31" fmla="*/ 0 h 112"/>
              <a:gd name="T32" fmla="*/ 0 w 72"/>
              <a:gd name="T33" fmla="*/ 0 h 112"/>
              <a:gd name="T34" fmla="*/ 0 w 72"/>
              <a:gd name="T35" fmla="*/ 0 h 112"/>
              <a:gd name="T36" fmla="*/ 0 w 72"/>
              <a:gd name="T37" fmla="*/ 0 h 112"/>
              <a:gd name="T38" fmla="*/ 0 w 72"/>
              <a:gd name="T39" fmla="*/ 0 h 112"/>
              <a:gd name="T40" fmla="*/ 0 w 72"/>
              <a:gd name="T41" fmla="*/ 0 h 112"/>
              <a:gd name="T42" fmla="*/ 0 w 72"/>
              <a:gd name="T43" fmla="*/ 0 h 112"/>
              <a:gd name="T44" fmla="*/ 0 w 72"/>
              <a:gd name="T45" fmla="*/ 0 h 112"/>
              <a:gd name="T46" fmla="*/ 0 w 72"/>
              <a:gd name="T47" fmla="*/ 0 h 112"/>
              <a:gd name="T48" fmla="*/ 0 w 72"/>
              <a:gd name="T49" fmla="*/ 0 h 112"/>
              <a:gd name="T50" fmla="*/ 0 w 72"/>
              <a:gd name="T51" fmla="*/ 0 h 112"/>
              <a:gd name="T52" fmla="*/ 0 w 72"/>
              <a:gd name="T53" fmla="*/ 0 h 112"/>
              <a:gd name="T54" fmla="*/ 0 w 72"/>
              <a:gd name="T55" fmla="*/ 0 h 112"/>
              <a:gd name="T56" fmla="*/ 0 w 72"/>
              <a:gd name="T57" fmla="*/ 0 h 112"/>
              <a:gd name="T58" fmla="*/ 0 w 72"/>
              <a:gd name="T59" fmla="*/ 0 h 112"/>
              <a:gd name="T60" fmla="*/ 0 w 72"/>
              <a:gd name="T61" fmla="*/ 0 h 112"/>
              <a:gd name="T62" fmla="*/ 0 w 72"/>
              <a:gd name="T63" fmla="*/ 0 h 112"/>
              <a:gd name="T64" fmla="*/ 0 w 72"/>
              <a:gd name="T65" fmla="*/ 0 h 112"/>
              <a:gd name="T66" fmla="*/ 0 w 72"/>
              <a:gd name="T67" fmla="*/ 0 h 112"/>
              <a:gd name="T68" fmla="*/ 0 w 72"/>
              <a:gd name="T69" fmla="*/ 0 h 112"/>
              <a:gd name="T70" fmla="*/ 0 w 72"/>
              <a:gd name="T71" fmla="*/ 0 h 112"/>
              <a:gd name="T72" fmla="*/ 0 w 72"/>
              <a:gd name="T73" fmla="*/ 0 h 11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2" h="112">
                <a:moveTo>
                  <a:pt x="72" y="28"/>
                </a:moveTo>
                <a:lnTo>
                  <a:pt x="62" y="0"/>
                </a:lnTo>
                <a:lnTo>
                  <a:pt x="47" y="6"/>
                </a:lnTo>
                <a:lnTo>
                  <a:pt x="46" y="6"/>
                </a:lnTo>
                <a:lnTo>
                  <a:pt x="43" y="9"/>
                </a:lnTo>
                <a:lnTo>
                  <a:pt x="21" y="28"/>
                </a:lnTo>
                <a:lnTo>
                  <a:pt x="19" y="28"/>
                </a:lnTo>
                <a:lnTo>
                  <a:pt x="16" y="32"/>
                </a:lnTo>
                <a:lnTo>
                  <a:pt x="16" y="34"/>
                </a:lnTo>
                <a:lnTo>
                  <a:pt x="9" y="54"/>
                </a:lnTo>
                <a:lnTo>
                  <a:pt x="22" y="59"/>
                </a:lnTo>
                <a:lnTo>
                  <a:pt x="11" y="51"/>
                </a:lnTo>
                <a:lnTo>
                  <a:pt x="3" y="64"/>
                </a:lnTo>
                <a:lnTo>
                  <a:pt x="2" y="65"/>
                </a:lnTo>
                <a:lnTo>
                  <a:pt x="0" y="72"/>
                </a:lnTo>
                <a:lnTo>
                  <a:pt x="0" y="90"/>
                </a:lnTo>
                <a:lnTo>
                  <a:pt x="2" y="97"/>
                </a:lnTo>
                <a:lnTo>
                  <a:pt x="5" y="101"/>
                </a:lnTo>
                <a:lnTo>
                  <a:pt x="9" y="104"/>
                </a:lnTo>
                <a:lnTo>
                  <a:pt x="24" y="111"/>
                </a:lnTo>
                <a:lnTo>
                  <a:pt x="30" y="112"/>
                </a:lnTo>
                <a:lnTo>
                  <a:pt x="36" y="111"/>
                </a:lnTo>
                <a:lnTo>
                  <a:pt x="50" y="104"/>
                </a:lnTo>
                <a:lnTo>
                  <a:pt x="55" y="101"/>
                </a:lnTo>
                <a:lnTo>
                  <a:pt x="58" y="97"/>
                </a:lnTo>
                <a:lnTo>
                  <a:pt x="59" y="90"/>
                </a:lnTo>
                <a:lnTo>
                  <a:pt x="59" y="78"/>
                </a:lnTo>
                <a:lnTo>
                  <a:pt x="58" y="72"/>
                </a:lnTo>
                <a:lnTo>
                  <a:pt x="55" y="67"/>
                </a:lnTo>
                <a:lnTo>
                  <a:pt x="53" y="67"/>
                </a:lnTo>
                <a:lnTo>
                  <a:pt x="46" y="61"/>
                </a:lnTo>
                <a:lnTo>
                  <a:pt x="31" y="48"/>
                </a:lnTo>
                <a:lnTo>
                  <a:pt x="14" y="72"/>
                </a:lnTo>
                <a:lnTo>
                  <a:pt x="28" y="84"/>
                </a:lnTo>
                <a:lnTo>
                  <a:pt x="36" y="90"/>
                </a:lnTo>
                <a:lnTo>
                  <a:pt x="30" y="78"/>
                </a:lnTo>
                <a:lnTo>
                  <a:pt x="31" y="84"/>
                </a:lnTo>
                <a:lnTo>
                  <a:pt x="34" y="89"/>
                </a:lnTo>
                <a:lnTo>
                  <a:pt x="44" y="78"/>
                </a:lnTo>
                <a:lnTo>
                  <a:pt x="30" y="78"/>
                </a:lnTo>
                <a:lnTo>
                  <a:pt x="30" y="90"/>
                </a:lnTo>
                <a:lnTo>
                  <a:pt x="39" y="76"/>
                </a:lnTo>
                <a:lnTo>
                  <a:pt x="34" y="79"/>
                </a:lnTo>
                <a:lnTo>
                  <a:pt x="31" y="84"/>
                </a:lnTo>
                <a:lnTo>
                  <a:pt x="30" y="90"/>
                </a:lnTo>
                <a:lnTo>
                  <a:pt x="44" y="90"/>
                </a:lnTo>
                <a:lnTo>
                  <a:pt x="40" y="76"/>
                </a:lnTo>
                <a:lnTo>
                  <a:pt x="25" y="83"/>
                </a:lnTo>
                <a:lnTo>
                  <a:pt x="30" y="81"/>
                </a:lnTo>
                <a:lnTo>
                  <a:pt x="30" y="97"/>
                </a:lnTo>
                <a:lnTo>
                  <a:pt x="36" y="83"/>
                </a:lnTo>
                <a:lnTo>
                  <a:pt x="21" y="76"/>
                </a:lnTo>
                <a:lnTo>
                  <a:pt x="30" y="90"/>
                </a:lnTo>
                <a:lnTo>
                  <a:pt x="28" y="84"/>
                </a:lnTo>
                <a:lnTo>
                  <a:pt x="25" y="79"/>
                </a:lnTo>
                <a:lnTo>
                  <a:pt x="21" y="76"/>
                </a:lnTo>
                <a:lnTo>
                  <a:pt x="15" y="90"/>
                </a:lnTo>
                <a:lnTo>
                  <a:pt x="30" y="90"/>
                </a:lnTo>
                <a:lnTo>
                  <a:pt x="30" y="72"/>
                </a:lnTo>
                <a:lnTo>
                  <a:pt x="15" y="72"/>
                </a:lnTo>
                <a:lnTo>
                  <a:pt x="28" y="79"/>
                </a:lnTo>
                <a:lnTo>
                  <a:pt x="36" y="67"/>
                </a:lnTo>
                <a:lnTo>
                  <a:pt x="37" y="65"/>
                </a:lnTo>
                <a:lnTo>
                  <a:pt x="44" y="45"/>
                </a:lnTo>
                <a:lnTo>
                  <a:pt x="30" y="39"/>
                </a:lnTo>
                <a:lnTo>
                  <a:pt x="39" y="51"/>
                </a:lnTo>
                <a:lnTo>
                  <a:pt x="61" y="32"/>
                </a:lnTo>
                <a:lnTo>
                  <a:pt x="52" y="20"/>
                </a:lnTo>
                <a:lnTo>
                  <a:pt x="58" y="34"/>
                </a:lnTo>
                <a:lnTo>
                  <a:pt x="72"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590" name="Freeform 115"/>
          <p:cNvSpPr>
            <a:spLocks/>
          </p:cNvSpPr>
          <p:nvPr/>
        </p:nvSpPr>
        <p:spPr bwMode="auto">
          <a:xfrm>
            <a:off x="4714875" y="4729163"/>
            <a:ext cx="57150" cy="31750"/>
          </a:xfrm>
          <a:custGeom>
            <a:avLst/>
            <a:gdLst>
              <a:gd name="T0" fmla="*/ 0 w 82"/>
              <a:gd name="T1" fmla="*/ 0 h 44"/>
              <a:gd name="T2" fmla="*/ 0 w 82"/>
              <a:gd name="T3" fmla="*/ 0 h 44"/>
              <a:gd name="T4" fmla="*/ 0 w 82"/>
              <a:gd name="T5" fmla="*/ 0 h 44"/>
              <a:gd name="T6" fmla="*/ 0 w 82"/>
              <a:gd name="T7" fmla="*/ 0 h 44"/>
              <a:gd name="T8" fmla="*/ 0 w 82"/>
              <a:gd name="T9" fmla="*/ 0 h 44"/>
              <a:gd name="T10" fmla="*/ 0 w 82"/>
              <a:gd name="T11" fmla="*/ 0 h 44"/>
              <a:gd name="T12" fmla="*/ 0 w 82"/>
              <a:gd name="T13" fmla="*/ 0 h 44"/>
              <a:gd name="T14" fmla="*/ 0 w 82"/>
              <a:gd name="T15" fmla="*/ 0 h 44"/>
              <a:gd name="T16" fmla="*/ 0 w 82"/>
              <a:gd name="T17" fmla="*/ 0 h 44"/>
              <a:gd name="T18" fmla="*/ 0 w 82"/>
              <a:gd name="T19" fmla="*/ 0 h 44"/>
              <a:gd name="T20" fmla="*/ 0 w 82"/>
              <a:gd name="T21" fmla="*/ 0 h 44"/>
              <a:gd name="T22" fmla="*/ 0 w 82"/>
              <a:gd name="T23" fmla="*/ 0 h 44"/>
              <a:gd name="T24" fmla="*/ 0 w 82"/>
              <a:gd name="T25" fmla="*/ 0 h 44"/>
              <a:gd name="T26" fmla="*/ 0 w 82"/>
              <a:gd name="T27" fmla="*/ 0 h 44"/>
              <a:gd name="T28" fmla="*/ 0 w 82"/>
              <a:gd name="T29" fmla="*/ 0 h 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2" h="44">
                <a:moveTo>
                  <a:pt x="0" y="44"/>
                </a:moveTo>
                <a:lnTo>
                  <a:pt x="0" y="37"/>
                </a:lnTo>
                <a:lnTo>
                  <a:pt x="15" y="19"/>
                </a:lnTo>
                <a:lnTo>
                  <a:pt x="31" y="6"/>
                </a:lnTo>
                <a:lnTo>
                  <a:pt x="44" y="0"/>
                </a:lnTo>
                <a:lnTo>
                  <a:pt x="68" y="6"/>
                </a:lnTo>
                <a:lnTo>
                  <a:pt x="75" y="19"/>
                </a:lnTo>
                <a:lnTo>
                  <a:pt x="82" y="37"/>
                </a:lnTo>
                <a:lnTo>
                  <a:pt x="75" y="37"/>
                </a:lnTo>
                <a:lnTo>
                  <a:pt x="68" y="31"/>
                </a:lnTo>
                <a:lnTo>
                  <a:pt x="60" y="12"/>
                </a:lnTo>
                <a:lnTo>
                  <a:pt x="38" y="6"/>
                </a:lnTo>
                <a:lnTo>
                  <a:pt x="15" y="19"/>
                </a:lnTo>
                <a:lnTo>
                  <a:pt x="7" y="37"/>
                </a:lnTo>
                <a:lnTo>
                  <a:pt x="0" y="44"/>
                </a:lnTo>
                <a:close/>
              </a:path>
            </a:pathLst>
          </a:custGeom>
          <a:solidFill>
            <a:srgbClr val="000000"/>
          </a:solidFill>
          <a:ln w="23813">
            <a:solidFill>
              <a:srgbClr val="000000"/>
            </a:solidFill>
            <a:prstDash val="solid"/>
            <a:round/>
            <a:headEnd/>
            <a:tailEnd/>
          </a:ln>
        </p:spPr>
        <p:txBody>
          <a:bodyPr/>
          <a:lstStyle/>
          <a:p>
            <a:endParaRPr lang="ja-JP" altLang="en-US"/>
          </a:p>
        </p:txBody>
      </p:sp>
      <p:sp>
        <p:nvSpPr>
          <p:cNvPr id="23591" name="Freeform 117"/>
          <p:cNvSpPr>
            <a:spLocks/>
          </p:cNvSpPr>
          <p:nvPr/>
        </p:nvSpPr>
        <p:spPr bwMode="auto">
          <a:xfrm>
            <a:off x="4826000" y="4738688"/>
            <a:ext cx="34925" cy="36512"/>
          </a:xfrm>
          <a:custGeom>
            <a:avLst/>
            <a:gdLst>
              <a:gd name="T0" fmla="*/ 0 w 47"/>
              <a:gd name="T1" fmla="*/ 0 h 49"/>
              <a:gd name="T2" fmla="*/ 0 w 47"/>
              <a:gd name="T3" fmla="*/ 0 h 49"/>
              <a:gd name="T4" fmla="*/ 0 w 47"/>
              <a:gd name="T5" fmla="*/ 0 h 49"/>
              <a:gd name="T6" fmla="*/ 0 w 47"/>
              <a:gd name="T7" fmla="*/ 0 h 49"/>
              <a:gd name="T8" fmla="*/ 0 w 47"/>
              <a:gd name="T9" fmla="*/ 0 h 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49">
                <a:moveTo>
                  <a:pt x="1" y="0"/>
                </a:moveTo>
                <a:lnTo>
                  <a:pt x="0" y="47"/>
                </a:lnTo>
                <a:lnTo>
                  <a:pt x="46" y="49"/>
                </a:lnTo>
                <a:lnTo>
                  <a:pt x="47"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592" name="Freeform 120"/>
          <p:cNvSpPr>
            <a:spLocks/>
          </p:cNvSpPr>
          <p:nvPr/>
        </p:nvSpPr>
        <p:spPr bwMode="auto">
          <a:xfrm>
            <a:off x="4962525" y="4846638"/>
            <a:ext cx="84138" cy="61912"/>
          </a:xfrm>
          <a:custGeom>
            <a:avLst/>
            <a:gdLst>
              <a:gd name="T0" fmla="*/ 0 w 122"/>
              <a:gd name="T1" fmla="*/ 0 h 83"/>
              <a:gd name="T2" fmla="*/ 0 w 122"/>
              <a:gd name="T3" fmla="*/ 0 h 83"/>
              <a:gd name="T4" fmla="*/ 0 w 122"/>
              <a:gd name="T5" fmla="*/ 0 h 83"/>
              <a:gd name="T6" fmla="*/ 0 w 122"/>
              <a:gd name="T7" fmla="*/ 0 h 83"/>
              <a:gd name="T8" fmla="*/ 0 w 122"/>
              <a:gd name="T9" fmla="*/ 0 h 83"/>
              <a:gd name="T10" fmla="*/ 0 w 122"/>
              <a:gd name="T11" fmla="*/ 0 h 83"/>
              <a:gd name="T12" fmla="*/ 0 w 122"/>
              <a:gd name="T13" fmla="*/ 0 h 83"/>
              <a:gd name="T14" fmla="*/ 0 w 122"/>
              <a:gd name="T15" fmla="*/ 0 h 83"/>
              <a:gd name="T16" fmla="*/ 0 w 122"/>
              <a:gd name="T17" fmla="*/ 0 h 83"/>
              <a:gd name="T18" fmla="*/ 0 w 122"/>
              <a:gd name="T19" fmla="*/ 0 h 83"/>
              <a:gd name="T20" fmla="*/ 0 w 122"/>
              <a:gd name="T21" fmla="*/ 0 h 83"/>
              <a:gd name="T22" fmla="*/ 0 w 122"/>
              <a:gd name="T23" fmla="*/ 0 h 83"/>
              <a:gd name="T24" fmla="*/ 0 w 122"/>
              <a:gd name="T25" fmla="*/ 0 h 83"/>
              <a:gd name="T26" fmla="*/ 0 w 122"/>
              <a:gd name="T27" fmla="*/ 0 h 83"/>
              <a:gd name="T28" fmla="*/ 0 w 122"/>
              <a:gd name="T29" fmla="*/ 0 h 83"/>
              <a:gd name="T30" fmla="*/ 0 w 122"/>
              <a:gd name="T31" fmla="*/ 0 h 83"/>
              <a:gd name="T32" fmla="*/ 0 w 122"/>
              <a:gd name="T33" fmla="*/ 0 h 83"/>
              <a:gd name="T34" fmla="*/ 0 w 122"/>
              <a:gd name="T35" fmla="*/ 0 h 83"/>
              <a:gd name="T36" fmla="*/ 0 w 122"/>
              <a:gd name="T37" fmla="*/ 0 h 83"/>
              <a:gd name="T38" fmla="*/ 0 w 122"/>
              <a:gd name="T39" fmla="*/ 0 h 83"/>
              <a:gd name="T40" fmla="*/ 0 w 122"/>
              <a:gd name="T41" fmla="*/ 0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2" h="83">
                <a:moveTo>
                  <a:pt x="0" y="0"/>
                </a:moveTo>
                <a:lnTo>
                  <a:pt x="0" y="31"/>
                </a:lnTo>
                <a:lnTo>
                  <a:pt x="15" y="31"/>
                </a:lnTo>
                <a:lnTo>
                  <a:pt x="15" y="15"/>
                </a:lnTo>
                <a:lnTo>
                  <a:pt x="10" y="31"/>
                </a:lnTo>
                <a:lnTo>
                  <a:pt x="47" y="44"/>
                </a:lnTo>
                <a:lnTo>
                  <a:pt x="52" y="28"/>
                </a:lnTo>
                <a:lnTo>
                  <a:pt x="46" y="42"/>
                </a:lnTo>
                <a:lnTo>
                  <a:pt x="83" y="61"/>
                </a:lnTo>
                <a:lnTo>
                  <a:pt x="88" y="47"/>
                </a:lnTo>
                <a:lnTo>
                  <a:pt x="78" y="58"/>
                </a:lnTo>
                <a:lnTo>
                  <a:pt x="100" y="83"/>
                </a:lnTo>
                <a:lnTo>
                  <a:pt x="122" y="61"/>
                </a:lnTo>
                <a:lnTo>
                  <a:pt x="100" y="36"/>
                </a:lnTo>
                <a:lnTo>
                  <a:pt x="99" y="36"/>
                </a:lnTo>
                <a:lnTo>
                  <a:pt x="96" y="33"/>
                </a:lnTo>
                <a:lnTo>
                  <a:pt x="59" y="14"/>
                </a:lnTo>
                <a:lnTo>
                  <a:pt x="56" y="14"/>
                </a:lnTo>
                <a:lnTo>
                  <a:pt x="19" y="1"/>
                </a:lnTo>
                <a:lnTo>
                  <a:pt x="1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593" name="Freeform 131"/>
          <p:cNvSpPr>
            <a:spLocks/>
          </p:cNvSpPr>
          <p:nvPr/>
        </p:nvSpPr>
        <p:spPr bwMode="auto">
          <a:xfrm>
            <a:off x="5068888" y="4598988"/>
            <a:ext cx="77787" cy="153987"/>
          </a:xfrm>
          <a:custGeom>
            <a:avLst/>
            <a:gdLst>
              <a:gd name="T0" fmla="*/ 0 w 110"/>
              <a:gd name="T1" fmla="*/ 0 h 202"/>
              <a:gd name="T2" fmla="*/ 0 w 110"/>
              <a:gd name="T3" fmla="*/ 0 h 202"/>
              <a:gd name="T4" fmla="*/ 0 w 110"/>
              <a:gd name="T5" fmla="*/ 0 h 202"/>
              <a:gd name="T6" fmla="*/ 0 w 110"/>
              <a:gd name="T7" fmla="*/ 0 h 202"/>
              <a:gd name="T8" fmla="*/ 0 w 110"/>
              <a:gd name="T9" fmla="*/ 0 h 202"/>
              <a:gd name="T10" fmla="*/ 0 w 110"/>
              <a:gd name="T11" fmla="*/ 0 h 202"/>
              <a:gd name="T12" fmla="*/ 0 w 110"/>
              <a:gd name="T13" fmla="*/ 0 h 202"/>
              <a:gd name="T14" fmla="*/ 0 w 110"/>
              <a:gd name="T15" fmla="*/ 0 h 202"/>
              <a:gd name="T16" fmla="*/ 0 w 110"/>
              <a:gd name="T17" fmla="*/ 0 h 202"/>
              <a:gd name="T18" fmla="*/ 0 w 110"/>
              <a:gd name="T19" fmla="*/ 0 h 202"/>
              <a:gd name="T20" fmla="*/ 0 w 110"/>
              <a:gd name="T21" fmla="*/ 0 h 202"/>
              <a:gd name="T22" fmla="*/ 0 w 110"/>
              <a:gd name="T23" fmla="*/ 0 h 202"/>
              <a:gd name="T24" fmla="*/ 0 w 110"/>
              <a:gd name="T25" fmla="*/ 0 h 202"/>
              <a:gd name="T26" fmla="*/ 0 w 110"/>
              <a:gd name="T27" fmla="*/ 0 h 2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0" h="202">
                <a:moveTo>
                  <a:pt x="22" y="0"/>
                </a:moveTo>
                <a:lnTo>
                  <a:pt x="37" y="0"/>
                </a:lnTo>
                <a:lnTo>
                  <a:pt x="66" y="19"/>
                </a:lnTo>
                <a:lnTo>
                  <a:pt x="95" y="38"/>
                </a:lnTo>
                <a:lnTo>
                  <a:pt x="110" y="69"/>
                </a:lnTo>
                <a:lnTo>
                  <a:pt x="110" y="102"/>
                </a:lnTo>
                <a:lnTo>
                  <a:pt x="103" y="146"/>
                </a:lnTo>
                <a:lnTo>
                  <a:pt x="81" y="177"/>
                </a:lnTo>
                <a:lnTo>
                  <a:pt x="66" y="196"/>
                </a:lnTo>
                <a:lnTo>
                  <a:pt x="44" y="202"/>
                </a:lnTo>
                <a:lnTo>
                  <a:pt x="22" y="190"/>
                </a:lnTo>
                <a:lnTo>
                  <a:pt x="7" y="177"/>
                </a:lnTo>
                <a:lnTo>
                  <a:pt x="0" y="171"/>
                </a:lnTo>
                <a:lnTo>
                  <a:pt x="22" y="0"/>
                </a:lnTo>
                <a:close/>
              </a:path>
            </a:pathLst>
          </a:custGeom>
          <a:solidFill>
            <a:srgbClr val="FFFFFF"/>
          </a:solidFill>
          <a:ln w="23813">
            <a:solidFill>
              <a:srgbClr val="000000"/>
            </a:solidFill>
            <a:prstDash val="solid"/>
            <a:round/>
            <a:headEnd/>
            <a:tailEnd/>
          </a:ln>
        </p:spPr>
        <p:txBody>
          <a:bodyPr/>
          <a:lstStyle/>
          <a:p>
            <a:endParaRPr lang="ja-JP" altLang="en-US"/>
          </a:p>
        </p:txBody>
      </p:sp>
      <p:sp>
        <p:nvSpPr>
          <p:cNvPr id="23594" name="Freeform 132"/>
          <p:cNvSpPr>
            <a:spLocks/>
          </p:cNvSpPr>
          <p:nvPr/>
        </p:nvSpPr>
        <p:spPr bwMode="auto">
          <a:xfrm>
            <a:off x="5092700" y="4665663"/>
            <a:ext cx="52388" cy="41275"/>
          </a:xfrm>
          <a:custGeom>
            <a:avLst/>
            <a:gdLst>
              <a:gd name="T0" fmla="*/ 0 w 77"/>
              <a:gd name="T1" fmla="*/ 0 h 55"/>
              <a:gd name="T2" fmla="*/ 0 w 77"/>
              <a:gd name="T3" fmla="*/ 0 h 55"/>
              <a:gd name="T4" fmla="*/ 0 w 77"/>
              <a:gd name="T5" fmla="*/ 0 h 55"/>
              <a:gd name="T6" fmla="*/ 0 w 77"/>
              <a:gd name="T7" fmla="*/ 0 h 55"/>
              <a:gd name="T8" fmla="*/ 0 w 77"/>
              <a:gd name="T9" fmla="*/ 0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 h="55">
                <a:moveTo>
                  <a:pt x="0" y="25"/>
                </a:moveTo>
                <a:lnTo>
                  <a:pt x="10" y="55"/>
                </a:lnTo>
                <a:lnTo>
                  <a:pt x="77" y="30"/>
                </a:lnTo>
                <a:lnTo>
                  <a:pt x="66"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595" name="Freeform 135"/>
          <p:cNvSpPr>
            <a:spLocks/>
          </p:cNvSpPr>
          <p:nvPr/>
        </p:nvSpPr>
        <p:spPr bwMode="auto">
          <a:xfrm>
            <a:off x="5105400" y="4732338"/>
            <a:ext cx="50800" cy="85725"/>
          </a:xfrm>
          <a:custGeom>
            <a:avLst/>
            <a:gdLst>
              <a:gd name="T0" fmla="*/ 0 w 72"/>
              <a:gd name="T1" fmla="*/ 0 h 112"/>
              <a:gd name="T2" fmla="*/ 0 w 72"/>
              <a:gd name="T3" fmla="*/ 0 h 112"/>
              <a:gd name="T4" fmla="*/ 0 w 72"/>
              <a:gd name="T5" fmla="*/ 0 h 112"/>
              <a:gd name="T6" fmla="*/ 0 w 72"/>
              <a:gd name="T7" fmla="*/ 0 h 112"/>
              <a:gd name="T8" fmla="*/ 0 w 72"/>
              <a:gd name="T9" fmla="*/ 0 h 112"/>
              <a:gd name="T10" fmla="*/ 0 w 72"/>
              <a:gd name="T11" fmla="*/ 0 h 112"/>
              <a:gd name="T12" fmla="*/ 0 w 72"/>
              <a:gd name="T13" fmla="*/ 0 h 112"/>
              <a:gd name="T14" fmla="*/ 0 w 72"/>
              <a:gd name="T15" fmla="*/ 0 h 112"/>
              <a:gd name="T16" fmla="*/ 0 w 72"/>
              <a:gd name="T17" fmla="*/ 0 h 112"/>
              <a:gd name="T18" fmla="*/ 0 w 72"/>
              <a:gd name="T19" fmla="*/ 0 h 112"/>
              <a:gd name="T20" fmla="*/ 0 w 72"/>
              <a:gd name="T21" fmla="*/ 0 h 112"/>
              <a:gd name="T22" fmla="*/ 0 w 72"/>
              <a:gd name="T23" fmla="*/ 0 h 112"/>
              <a:gd name="T24" fmla="*/ 0 w 72"/>
              <a:gd name="T25" fmla="*/ 0 h 112"/>
              <a:gd name="T26" fmla="*/ 0 w 72"/>
              <a:gd name="T27" fmla="*/ 0 h 112"/>
              <a:gd name="T28" fmla="*/ 0 w 72"/>
              <a:gd name="T29" fmla="*/ 0 h 112"/>
              <a:gd name="T30" fmla="*/ 0 w 72"/>
              <a:gd name="T31" fmla="*/ 0 h 112"/>
              <a:gd name="T32" fmla="*/ 0 w 72"/>
              <a:gd name="T33" fmla="*/ 0 h 112"/>
              <a:gd name="T34" fmla="*/ 0 w 72"/>
              <a:gd name="T35" fmla="*/ 0 h 112"/>
              <a:gd name="T36" fmla="*/ 0 w 72"/>
              <a:gd name="T37" fmla="*/ 0 h 112"/>
              <a:gd name="T38" fmla="*/ 0 w 72"/>
              <a:gd name="T39" fmla="*/ 0 h 112"/>
              <a:gd name="T40" fmla="*/ 0 w 72"/>
              <a:gd name="T41" fmla="*/ 0 h 112"/>
              <a:gd name="T42" fmla="*/ 0 w 72"/>
              <a:gd name="T43" fmla="*/ 0 h 112"/>
              <a:gd name="T44" fmla="*/ 0 w 72"/>
              <a:gd name="T45" fmla="*/ 0 h 112"/>
              <a:gd name="T46" fmla="*/ 0 w 72"/>
              <a:gd name="T47" fmla="*/ 0 h 112"/>
              <a:gd name="T48" fmla="*/ 0 w 72"/>
              <a:gd name="T49" fmla="*/ 0 h 112"/>
              <a:gd name="T50" fmla="*/ 0 w 72"/>
              <a:gd name="T51" fmla="*/ 0 h 112"/>
              <a:gd name="T52" fmla="*/ 0 w 72"/>
              <a:gd name="T53" fmla="*/ 0 h 112"/>
              <a:gd name="T54" fmla="*/ 0 w 72"/>
              <a:gd name="T55" fmla="*/ 0 h 112"/>
              <a:gd name="T56" fmla="*/ 0 w 72"/>
              <a:gd name="T57" fmla="*/ 0 h 112"/>
              <a:gd name="T58" fmla="*/ 0 w 72"/>
              <a:gd name="T59" fmla="*/ 0 h 112"/>
              <a:gd name="T60" fmla="*/ 0 w 72"/>
              <a:gd name="T61" fmla="*/ 0 h 112"/>
              <a:gd name="T62" fmla="*/ 0 w 72"/>
              <a:gd name="T63" fmla="*/ 0 h 112"/>
              <a:gd name="T64" fmla="*/ 0 w 72"/>
              <a:gd name="T65" fmla="*/ 0 h 112"/>
              <a:gd name="T66" fmla="*/ 0 w 72"/>
              <a:gd name="T67" fmla="*/ 0 h 112"/>
              <a:gd name="T68" fmla="*/ 0 w 72"/>
              <a:gd name="T69" fmla="*/ 0 h 112"/>
              <a:gd name="T70" fmla="*/ 0 w 72"/>
              <a:gd name="T71" fmla="*/ 0 h 112"/>
              <a:gd name="T72" fmla="*/ 0 w 72"/>
              <a:gd name="T73" fmla="*/ 0 h 11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2" h="112">
                <a:moveTo>
                  <a:pt x="72" y="28"/>
                </a:moveTo>
                <a:lnTo>
                  <a:pt x="62" y="0"/>
                </a:lnTo>
                <a:lnTo>
                  <a:pt x="47" y="6"/>
                </a:lnTo>
                <a:lnTo>
                  <a:pt x="46" y="6"/>
                </a:lnTo>
                <a:lnTo>
                  <a:pt x="43" y="9"/>
                </a:lnTo>
                <a:lnTo>
                  <a:pt x="21" y="28"/>
                </a:lnTo>
                <a:lnTo>
                  <a:pt x="19" y="28"/>
                </a:lnTo>
                <a:lnTo>
                  <a:pt x="16" y="32"/>
                </a:lnTo>
                <a:lnTo>
                  <a:pt x="16" y="34"/>
                </a:lnTo>
                <a:lnTo>
                  <a:pt x="9" y="54"/>
                </a:lnTo>
                <a:lnTo>
                  <a:pt x="22" y="59"/>
                </a:lnTo>
                <a:lnTo>
                  <a:pt x="11" y="51"/>
                </a:lnTo>
                <a:lnTo>
                  <a:pt x="3" y="64"/>
                </a:lnTo>
                <a:lnTo>
                  <a:pt x="2" y="65"/>
                </a:lnTo>
                <a:lnTo>
                  <a:pt x="0" y="72"/>
                </a:lnTo>
                <a:lnTo>
                  <a:pt x="0" y="90"/>
                </a:lnTo>
                <a:lnTo>
                  <a:pt x="2" y="97"/>
                </a:lnTo>
                <a:lnTo>
                  <a:pt x="5" y="101"/>
                </a:lnTo>
                <a:lnTo>
                  <a:pt x="9" y="104"/>
                </a:lnTo>
                <a:lnTo>
                  <a:pt x="24" y="111"/>
                </a:lnTo>
                <a:lnTo>
                  <a:pt x="30" y="112"/>
                </a:lnTo>
                <a:lnTo>
                  <a:pt x="36" y="111"/>
                </a:lnTo>
                <a:lnTo>
                  <a:pt x="50" y="104"/>
                </a:lnTo>
                <a:lnTo>
                  <a:pt x="55" y="101"/>
                </a:lnTo>
                <a:lnTo>
                  <a:pt x="58" y="97"/>
                </a:lnTo>
                <a:lnTo>
                  <a:pt x="59" y="90"/>
                </a:lnTo>
                <a:lnTo>
                  <a:pt x="59" y="78"/>
                </a:lnTo>
                <a:lnTo>
                  <a:pt x="58" y="72"/>
                </a:lnTo>
                <a:lnTo>
                  <a:pt x="55" y="67"/>
                </a:lnTo>
                <a:lnTo>
                  <a:pt x="53" y="67"/>
                </a:lnTo>
                <a:lnTo>
                  <a:pt x="46" y="61"/>
                </a:lnTo>
                <a:lnTo>
                  <a:pt x="31" y="48"/>
                </a:lnTo>
                <a:lnTo>
                  <a:pt x="14" y="72"/>
                </a:lnTo>
                <a:lnTo>
                  <a:pt x="28" y="84"/>
                </a:lnTo>
                <a:lnTo>
                  <a:pt x="36" y="90"/>
                </a:lnTo>
                <a:lnTo>
                  <a:pt x="30" y="78"/>
                </a:lnTo>
                <a:lnTo>
                  <a:pt x="31" y="84"/>
                </a:lnTo>
                <a:lnTo>
                  <a:pt x="34" y="89"/>
                </a:lnTo>
                <a:lnTo>
                  <a:pt x="44" y="78"/>
                </a:lnTo>
                <a:lnTo>
                  <a:pt x="30" y="78"/>
                </a:lnTo>
                <a:lnTo>
                  <a:pt x="30" y="90"/>
                </a:lnTo>
                <a:lnTo>
                  <a:pt x="39" y="76"/>
                </a:lnTo>
                <a:lnTo>
                  <a:pt x="34" y="79"/>
                </a:lnTo>
                <a:lnTo>
                  <a:pt x="31" y="84"/>
                </a:lnTo>
                <a:lnTo>
                  <a:pt x="30" y="90"/>
                </a:lnTo>
                <a:lnTo>
                  <a:pt x="44" y="90"/>
                </a:lnTo>
                <a:lnTo>
                  <a:pt x="40" y="76"/>
                </a:lnTo>
                <a:lnTo>
                  <a:pt x="25" y="83"/>
                </a:lnTo>
                <a:lnTo>
                  <a:pt x="30" y="81"/>
                </a:lnTo>
                <a:lnTo>
                  <a:pt x="30" y="97"/>
                </a:lnTo>
                <a:lnTo>
                  <a:pt x="36" y="83"/>
                </a:lnTo>
                <a:lnTo>
                  <a:pt x="21" y="76"/>
                </a:lnTo>
                <a:lnTo>
                  <a:pt x="30" y="90"/>
                </a:lnTo>
                <a:lnTo>
                  <a:pt x="28" y="84"/>
                </a:lnTo>
                <a:lnTo>
                  <a:pt x="25" y="79"/>
                </a:lnTo>
                <a:lnTo>
                  <a:pt x="21" y="76"/>
                </a:lnTo>
                <a:lnTo>
                  <a:pt x="15" y="90"/>
                </a:lnTo>
                <a:lnTo>
                  <a:pt x="30" y="90"/>
                </a:lnTo>
                <a:lnTo>
                  <a:pt x="30" y="72"/>
                </a:lnTo>
                <a:lnTo>
                  <a:pt x="15" y="72"/>
                </a:lnTo>
                <a:lnTo>
                  <a:pt x="28" y="79"/>
                </a:lnTo>
                <a:lnTo>
                  <a:pt x="36" y="67"/>
                </a:lnTo>
                <a:lnTo>
                  <a:pt x="37" y="65"/>
                </a:lnTo>
                <a:lnTo>
                  <a:pt x="44" y="45"/>
                </a:lnTo>
                <a:lnTo>
                  <a:pt x="30" y="39"/>
                </a:lnTo>
                <a:lnTo>
                  <a:pt x="39" y="51"/>
                </a:lnTo>
                <a:lnTo>
                  <a:pt x="61" y="32"/>
                </a:lnTo>
                <a:lnTo>
                  <a:pt x="52" y="20"/>
                </a:lnTo>
                <a:lnTo>
                  <a:pt x="58" y="34"/>
                </a:lnTo>
                <a:lnTo>
                  <a:pt x="72"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596" name="Freeform 142"/>
          <p:cNvSpPr>
            <a:spLocks/>
          </p:cNvSpPr>
          <p:nvPr/>
        </p:nvSpPr>
        <p:spPr bwMode="auto">
          <a:xfrm>
            <a:off x="4826000" y="4738688"/>
            <a:ext cx="34925" cy="36512"/>
          </a:xfrm>
          <a:custGeom>
            <a:avLst/>
            <a:gdLst>
              <a:gd name="T0" fmla="*/ 0 w 47"/>
              <a:gd name="T1" fmla="*/ 0 h 49"/>
              <a:gd name="T2" fmla="*/ 0 w 47"/>
              <a:gd name="T3" fmla="*/ 0 h 49"/>
              <a:gd name="T4" fmla="*/ 0 w 47"/>
              <a:gd name="T5" fmla="*/ 0 h 49"/>
              <a:gd name="T6" fmla="*/ 0 w 47"/>
              <a:gd name="T7" fmla="*/ 0 h 49"/>
              <a:gd name="T8" fmla="*/ 0 w 47"/>
              <a:gd name="T9" fmla="*/ 0 h 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49">
                <a:moveTo>
                  <a:pt x="1" y="0"/>
                </a:moveTo>
                <a:lnTo>
                  <a:pt x="0" y="47"/>
                </a:lnTo>
                <a:lnTo>
                  <a:pt x="46" y="49"/>
                </a:lnTo>
                <a:lnTo>
                  <a:pt x="47"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597" name="Freeform 145"/>
          <p:cNvSpPr>
            <a:spLocks/>
          </p:cNvSpPr>
          <p:nvPr/>
        </p:nvSpPr>
        <p:spPr bwMode="auto">
          <a:xfrm>
            <a:off x="4962525" y="4846638"/>
            <a:ext cx="84138" cy="61912"/>
          </a:xfrm>
          <a:custGeom>
            <a:avLst/>
            <a:gdLst>
              <a:gd name="T0" fmla="*/ 0 w 122"/>
              <a:gd name="T1" fmla="*/ 0 h 83"/>
              <a:gd name="T2" fmla="*/ 0 w 122"/>
              <a:gd name="T3" fmla="*/ 0 h 83"/>
              <a:gd name="T4" fmla="*/ 0 w 122"/>
              <a:gd name="T5" fmla="*/ 0 h 83"/>
              <a:gd name="T6" fmla="*/ 0 w 122"/>
              <a:gd name="T7" fmla="*/ 0 h 83"/>
              <a:gd name="T8" fmla="*/ 0 w 122"/>
              <a:gd name="T9" fmla="*/ 0 h 83"/>
              <a:gd name="T10" fmla="*/ 0 w 122"/>
              <a:gd name="T11" fmla="*/ 0 h 83"/>
              <a:gd name="T12" fmla="*/ 0 w 122"/>
              <a:gd name="T13" fmla="*/ 0 h 83"/>
              <a:gd name="T14" fmla="*/ 0 w 122"/>
              <a:gd name="T15" fmla="*/ 0 h 83"/>
              <a:gd name="T16" fmla="*/ 0 w 122"/>
              <a:gd name="T17" fmla="*/ 0 h 83"/>
              <a:gd name="T18" fmla="*/ 0 w 122"/>
              <a:gd name="T19" fmla="*/ 0 h 83"/>
              <a:gd name="T20" fmla="*/ 0 w 122"/>
              <a:gd name="T21" fmla="*/ 0 h 83"/>
              <a:gd name="T22" fmla="*/ 0 w 122"/>
              <a:gd name="T23" fmla="*/ 0 h 83"/>
              <a:gd name="T24" fmla="*/ 0 w 122"/>
              <a:gd name="T25" fmla="*/ 0 h 83"/>
              <a:gd name="T26" fmla="*/ 0 w 122"/>
              <a:gd name="T27" fmla="*/ 0 h 83"/>
              <a:gd name="T28" fmla="*/ 0 w 122"/>
              <a:gd name="T29" fmla="*/ 0 h 83"/>
              <a:gd name="T30" fmla="*/ 0 w 122"/>
              <a:gd name="T31" fmla="*/ 0 h 83"/>
              <a:gd name="T32" fmla="*/ 0 w 122"/>
              <a:gd name="T33" fmla="*/ 0 h 83"/>
              <a:gd name="T34" fmla="*/ 0 w 122"/>
              <a:gd name="T35" fmla="*/ 0 h 83"/>
              <a:gd name="T36" fmla="*/ 0 w 122"/>
              <a:gd name="T37" fmla="*/ 0 h 83"/>
              <a:gd name="T38" fmla="*/ 0 w 122"/>
              <a:gd name="T39" fmla="*/ 0 h 83"/>
              <a:gd name="T40" fmla="*/ 0 w 122"/>
              <a:gd name="T41" fmla="*/ 0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2" h="83">
                <a:moveTo>
                  <a:pt x="0" y="0"/>
                </a:moveTo>
                <a:lnTo>
                  <a:pt x="0" y="31"/>
                </a:lnTo>
                <a:lnTo>
                  <a:pt x="15" y="31"/>
                </a:lnTo>
                <a:lnTo>
                  <a:pt x="15" y="15"/>
                </a:lnTo>
                <a:lnTo>
                  <a:pt x="10" y="31"/>
                </a:lnTo>
                <a:lnTo>
                  <a:pt x="47" y="44"/>
                </a:lnTo>
                <a:lnTo>
                  <a:pt x="52" y="28"/>
                </a:lnTo>
                <a:lnTo>
                  <a:pt x="46" y="42"/>
                </a:lnTo>
                <a:lnTo>
                  <a:pt x="83" y="61"/>
                </a:lnTo>
                <a:lnTo>
                  <a:pt x="88" y="47"/>
                </a:lnTo>
                <a:lnTo>
                  <a:pt x="78" y="58"/>
                </a:lnTo>
                <a:lnTo>
                  <a:pt x="100" y="83"/>
                </a:lnTo>
                <a:lnTo>
                  <a:pt x="122" y="61"/>
                </a:lnTo>
                <a:lnTo>
                  <a:pt x="100" y="36"/>
                </a:lnTo>
                <a:lnTo>
                  <a:pt x="99" y="36"/>
                </a:lnTo>
                <a:lnTo>
                  <a:pt x="96" y="33"/>
                </a:lnTo>
                <a:lnTo>
                  <a:pt x="59" y="14"/>
                </a:lnTo>
                <a:lnTo>
                  <a:pt x="56" y="14"/>
                </a:lnTo>
                <a:lnTo>
                  <a:pt x="19" y="1"/>
                </a:lnTo>
                <a:lnTo>
                  <a:pt x="1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598" name="Freeform 151"/>
          <p:cNvSpPr>
            <a:spLocks/>
          </p:cNvSpPr>
          <p:nvPr/>
        </p:nvSpPr>
        <p:spPr bwMode="auto">
          <a:xfrm>
            <a:off x="5091113" y="4638675"/>
            <a:ext cx="46037" cy="41275"/>
          </a:xfrm>
          <a:custGeom>
            <a:avLst/>
            <a:gdLst>
              <a:gd name="T0" fmla="*/ 0 w 64"/>
              <a:gd name="T1" fmla="*/ 0 h 53"/>
              <a:gd name="T2" fmla="*/ 0 w 64"/>
              <a:gd name="T3" fmla="*/ 0 h 53"/>
              <a:gd name="T4" fmla="*/ 0 w 64"/>
              <a:gd name="T5" fmla="*/ 0 h 53"/>
              <a:gd name="T6" fmla="*/ 0 w 64"/>
              <a:gd name="T7" fmla="*/ 0 h 53"/>
              <a:gd name="T8" fmla="*/ 0 w 64"/>
              <a:gd name="T9" fmla="*/ 0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53">
                <a:moveTo>
                  <a:pt x="0" y="25"/>
                </a:moveTo>
                <a:lnTo>
                  <a:pt x="11" y="53"/>
                </a:lnTo>
                <a:lnTo>
                  <a:pt x="64" y="28"/>
                </a:lnTo>
                <a:lnTo>
                  <a:pt x="53"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599" name="Freeform 152"/>
          <p:cNvSpPr>
            <a:spLocks/>
          </p:cNvSpPr>
          <p:nvPr/>
        </p:nvSpPr>
        <p:spPr bwMode="auto">
          <a:xfrm>
            <a:off x="5083175" y="4691063"/>
            <a:ext cx="50800" cy="42862"/>
          </a:xfrm>
          <a:custGeom>
            <a:avLst/>
            <a:gdLst>
              <a:gd name="T0" fmla="*/ 0 w 72"/>
              <a:gd name="T1" fmla="*/ 0 h 60"/>
              <a:gd name="T2" fmla="*/ 0 w 72"/>
              <a:gd name="T3" fmla="*/ 0 h 60"/>
              <a:gd name="T4" fmla="*/ 0 w 72"/>
              <a:gd name="T5" fmla="*/ 0 h 60"/>
              <a:gd name="T6" fmla="*/ 0 w 72"/>
              <a:gd name="T7" fmla="*/ 0 h 60"/>
              <a:gd name="T8" fmla="*/ 0 w 72"/>
              <a:gd name="T9" fmla="*/ 0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60">
                <a:moveTo>
                  <a:pt x="0" y="33"/>
                </a:moveTo>
                <a:lnTo>
                  <a:pt x="13" y="60"/>
                </a:lnTo>
                <a:lnTo>
                  <a:pt x="72" y="27"/>
                </a:lnTo>
                <a:lnTo>
                  <a:pt x="59" y="0"/>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600" name="Freeform 153"/>
          <p:cNvSpPr>
            <a:spLocks/>
          </p:cNvSpPr>
          <p:nvPr/>
        </p:nvSpPr>
        <p:spPr bwMode="auto">
          <a:xfrm>
            <a:off x="5091113" y="4638675"/>
            <a:ext cx="46037" cy="41275"/>
          </a:xfrm>
          <a:custGeom>
            <a:avLst/>
            <a:gdLst>
              <a:gd name="T0" fmla="*/ 0 w 64"/>
              <a:gd name="T1" fmla="*/ 0 h 53"/>
              <a:gd name="T2" fmla="*/ 0 w 64"/>
              <a:gd name="T3" fmla="*/ 0 h 53"/>
              <a:gd name="T4" fmla="*/ 0 w 64"/>
              <a:gd name="T5" fmla="*/ 0 h 53"/>
              <a:gd name="T6" fmla="*/ 0 w 64"/>
              <a:gd name="T7" fmla="*/ 0 h 53"/>
              <a:gd name="T8" fmla="*/ 0 w 64"/>
              <a:gd name="T9" fmla="*/ 0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53">
                <a:moveTo>
                  <a:pt x="0" y="25"/>
                </a:moveTo>
                <a:lnTo>
                  <a:pt x="11" y="53"/>
                </a:lnTo>
                <a:lnTo>
                  <a:pt x="64" y="28"/>
                </a:lnTo>
                <a:lnTo>
                  <a:pt x="53"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601" name="Freeform 154"/>
          <p:cNvSpPr>
            <a:spLocks/>
          </p:cNvSpPr>
          <p:nvPr/>
        </p:nvSpPr>
        <p:spPr bwMode="auto">
          <a:xfrm>
            <a:off x="5083175" y="4691063"/>
            <a:ext cx="50800" cy="42862"/>
          </a:xfrm>
          <a:custGeom>
            <a:avLst/>
            <a:gdLst>
              <a:gd name="T0" fmla="*/ 0 w 72"/>
              <a:gd name="T1" fmla="*/ 0 h 60"/>
              <a:gd name="T2" fmla="*/ 0 w 72"/>
              <a:gd name="T3" fmla="*/ 0 h 60"/>
              <a:gd name="T4" fmla="*/ 0 w 72"/>
              <a:gd name="T5" fmla="*/ 0 h 60"/>
              <a:gd name="T6" fmla="*/ 0 w 72"/>
              <a:gd name="T7" fmla="*/ 0 h 60"/>
              <a:gd name="T8" fmla="*/ 0 w 72"/>
              <a:gd name="T9" fmla="*/ 0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60">
                <a:moveTo>
                  <a:pt x="0" y="33"/>
                </a:moveTo>
                <a:lnTo>
                  <a:pt x="13" y="60"/>
                </a:lnTo>
                <a:lnTo>
                  <a:pt x="72" y="27"/>
                </a:lnTo>
                <a:lnTo>
                  <a:pt x="59" y="0"/>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602" name="Freeform 159"/>
          <p:cNvSpPr>
            <a:spLocks/>
          </p:cNvSpPr>
          <p:nvPr/>
        </p:nvSpPr>
        <p:spPr bwMode="auto">
          <a:xfrm>
            <a:off x="2740025" y="4203700"/>
            <a:ext cx="1925638" cy="806450"/>
          </a:xfrm>
          <a:custGeom>
            <a:avLst/>
            <a:gdLst>
              <a:gd name="T0" fmla="*/ 0 w 2765"/>
              <a:gd name="T1" fmla="*/ 0 h 1065"/>
              <a:gd name="T2" fmla="*/ 0 w 2765"/>
              <a:gd name="T3" fmla="*/ 0 h 1065"/>
              <a:gd name="T4" fmla="*/ 0 w 2765"/>
              <a:gd name="T5" fmla="*/ 0 h 1065"/>
              <a:gd name="T6" fmla="*/ 0 w 2765"/>
              <a:gd name="T7" fmla="*/ 0 h 1065"/>
              <a:gd name="T8" fmla="*/ 0 w 2765"/>
              <a:gd name="T9" fmla="*/ 0 h 1065"/>
              <a:gd name="T10" fmla="*/ 0 w 2765"/>
              <a:gd name="T11" fmla="*/ 0 h 1065"/>
              <a:gd name="T12" fmla="*/ 0 w 2765"/>
              <a:gd name="T13" fmla="*/ 0 h 1065"/>
              <a:gd name="T14" fmla="*/ 0 w 2765"/>
              <a:gd name="T15" fmla="*/ 0 h 1065"/>
              <a:gd name="T16" fmla="*/ 0 w 2765"/>
              <a:gd name="T17" fmla="*/ 0 h 1065"/>
              <a:gd name="T18" fmla="*/ 0 w 2765"/>
              <a:gd name="T19" fmla="*/ 0 h 1065"/>
              <a:gd name="T20" fmla="*/ 0 w 2765"/>
              <a:gd name="T21" fmla="*/ 0 h 1065"/>
              <a:gd name="T22" fmla="*/ 0 w 2765"/>
              <a:gd name="T23" fmla="*/ 0 h 1065"/>
              <a:gd name="T24" fmla="*/ 0 w 2765"/>
              <a:gd name="T25" fmla="*/ 0 h 1065"/>
              <a:gd name="T26" fmla="*/ 0 w 2765"/>
              <a:gd name="T27" fmla="*/ 0 h 1065"/>
              <a:gd name="T28" fmla="*/ 0 w 2765"/>
              <a:gd name="T29" fmla="*/ 0 h 1065"/>
              <a:gd name="T30" fmla="*/ 0 w 2765"/>
              <a:gd name="T31" fmla="*/ 0 h 1065"/>
              <a:gd name="T32" fmla="*/ 0 w 2765"/>
              <a:gd name="T33" fmla="*/ 0 h 10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65" h="1065">
                <a:moveTo>
                  <a:pt x="0" y="0"/>
                </a:moveTo>
                <a:lnTo>
                  <a:pt x="0" y="525"/>
                </a:lnTo>
                <a:lnTo>
                  <a:pt x="0" y="751"/>
                </a:lnTo>
                <a:lnTo>
                  <a:pt x="0" y="901"/>
                </a:lnTo>
                <a:lnTo>
                  <a:pt x="1444" y="901"/>
                </a:lnTo>
                <a:lnTo>
                  <a:pt x="2765" y="1065"/>
                </a:lnTo>
                <a:lnTo>
                  <a:pt x="2062" y="901"/>
                </a:lnTo>
                <a:lnTo>
                  <a:pt x="2475" y="901"/>
                </a:lnTo>
                <a:lnTo>
                  <a:pt x="2475" y="751"/>
                </a:lnTo>
                <a:lnTo>
                  <a:pt x="2475" y="525"/>
                </a:lnTo>
                <a:lnTo>
                  <a:pt x="2475" y="0"/>
                </a:lnTo>
                <a:lnTo>
                  <a:pt x="2062" y="0"/>
                </a:lnTo>
                <a:lnTo>
                  <a:pt x="1444" y="0"/>
                </a:lnTo>
                <a:lnTo>
                  <a:pt x="0" y="0"/>
                </a:lnTo>
                <a:close/>
              </a:path>
            </a:pathLst>
          </a:custGeom>
          <a:noFill/>
          <a:ln w="6350">
            <a:solidFill>
              <a:srgbClr val="00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603" name="Rectangle 160"/>
          <p:cNvSpPr>
            <a:spLocks noChangeArrowheads="1"/>
          </p:cNvSpPr>
          <p:nvPr/>
        </p:nvSpPr>
        <p:spPr bwMode="auto">
          <a:xfrm>
            <a:off x="2913063" y="4287838"/>
            <a:ext cx="12319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0000"/>
                </a:solidFill>
                <a:latin typeface="HG丸ｺﾞｼｯｸM-PRO" panose="020F0600000000000000" pitchFamily="50" charset="-128"/>
                <a:ea typeface="HG丸ｺﾞｼｯｸM-PRO" panose="020F0600000000000000" pitchFamily="50" charset="-128"/>
              </a:rPr>
              <a:t>不具合が発生</a:t>
            </a:r>
            <a:endParaRPr lang="ja-JP" altLang="en-US" sz="1600">
              <a:latin typeface="HG丸ｺﾞｼｯｸM-PRO" panose="020F0600000000000000" pitchFamily="50" charset="-128"/>
              <a:ea typeface="HG丸ｺﾞｼｯｸM-PRO" panose="020F0600000000000000" pitchFamily="50" charset="-128"/>
            </a:endParaRPr>
          </a:p>
        </p:txBody>
      </p:sp>
      <p:sp>
        <p:nvSpPr>
          <p:cNvPr id="23604" name="Rectangle 161"/>
          <p:cNvSpPr>
            <a:spLocks noChangeArrowheads="1"/>
          </p:cNvSpPr>
          <p:nvPr/>
        </p:nvSpPr>
        <p:spPr bwMode="auto">
          <a:xfrm>
            <a:off x="2973388" y="4605338"/>
            <a:ext cx="12319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0000"/>
                </a:solidFill>
                <a:latin typeface="HG丸ｺﾞｼｯｸM-PRO" panose="020F0600000000000000" pitchFamily="50" charset="-128"/>
                <a:ea typeface="HG丸ｺﾞｼｯｸM-PRO" panose="020F0600000000000000" pitchFamily="50" charset="-128"/>
              </a:rPr>
              <a:t>しているか？</a:t>
            </a:r>
            <a:endParaRPr lang="ja-JP" altLang="en-US" sz="1600">
              <a:latin typeface="HG丸ｺﾞｼｯｸM-PRO" panose="020F0600000000000000" pitchFamily="50" charset="-128"/>
              <a:ea typeface="HG丸ｺﾞｼｯｸM-PRO" panose="020F0600000000000000" pitchFamily="50" charset="-128"/>
            </a:endParaRPr>
          </a:p>
        </p:txBody>
      </p:sp>
      <p:sp>
        <p:nvSpPr>
          <p:cNvPr id="23605" name="Freeform 162"/>
          <p:cNvSpPr>
            <a:spLocks/>
          </p:cNvSpPr>
          <p:nvPr/>
        </p:nvSpPr>
        <p:spPr bwMode="auto">
          <a:xfrm>
            <a:off x="5935663" y="5467350"/>
            <a:ext cx="393700" cy="3279775"/>
          </a:xfrm>
          <a:custGeom>
            <a:avLst/>
            <a:gdLst>
              <a:gd name="T0" fmla="*/ 0 w 566"/>
              <a:gd name="T1" fmla="*/ 2147483646 h 3832"/>
              <a:gd name="T2" fmla="*/ 0 w 566"/>
              <a:gd name="T3" fmla="*/ 2147483646 h 3832"/>
              <a:gd name="T4" fmla="*/ 0 w 566"/>
              <a:gd name="T5" fmla="*/ 0 h 3832"/>
              <a:gd name="T6" fmla="*/ 0 w 566"/>
              <a:gd name="T7" fmla="*/ 0 h 3832"/>
              <a:gd name="T8" fmla="*/ 0 w 566"/>
              <a:gd name="T9" fmla="*/ 2147483646 h 3832"/>
              <a:gd name="T10" fmla="*/ 0 w 566"/>
              <a:gd name="T11" fmla="*/ 2147483646 h 3832"/>
              <a:gd name="T12" fmla="*/ 0 w 566"/>
              <a:gd name="T13" fmla="*/ 2147483646 h 3832"/>
              <a:gd name="T14" fmla="*/ 0 w 566"/>
              <a:gd name="T15" fmla="*/ 2147483646 h 38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6" h="3832">
                <a:moveTo>
                  <a:pt x="0" y="3479"/>
                </a:moveTo>
                <a:lnTo>
                  <a:pt x="199" y="3479"/>
                </a:lnTo>
                <a:lnTo>
                  <a:pt x="199" y="0"/>
                </a:lnTo>
                <a:lnTo>
                  <a:pt x="367" y="0"/>
                </a:lnTo>
                <a:lnTo>
                  <a:pt x="367" y="3479"/>
                </a:lnTo>
                <a:lnTo>
                  <a:pt x="566" y="3479"/>
                </a:lnTo>
                <a:lnTo>
                  <a:pt x="283" y="3832"/>
                </a:lnTo>
                <a:lnTo>
                  <a:pt x="0" y="3479"/>
                </a:lnTo>
                <a:close/>
              </a:path>
            </a:pathLst>
          </a:custGeom>
          <a:solidFill>
            <a:srgbClr val="A50021"/>
          </a:solidFill>
          <a:ln w="6350">
            <a:solidFill>
              <a:srgbClr val="000000"/>
            </a:solidFill>
            <a:prstDash val="solid"/>
            <a:round/>
            <a:headEnd/>
            <a:tailEnd/>
          </a:ln>
        </p:spPr>
        <p:txBody>
          <a:bodyPr/>
          <a:lstStyle/>
          <a:p>
            <a:endParaRPr lang="ja-JP" altLang="en-US"/>
          </a:p>
        </p:txBody>
      </p:sp>
      <p:sp>
        <p:nvSpPr>
          <p:cNvPr id="23606" name="Freeform 163"/>
          <p:cNvSpPr>
            <a:spLocks/>
          </p:cNvSpPr>
          <p:nvPr/>
        </p:nvSpPr>
        <p:spPr bwMode="auto">
          <a:xfrm>
            <a:off x="5456238" y="8796338"/>
            <a:ext cx="1279525" cy="484187"/>
          </a:xfrm>
          <a:custGeom>
            <a:avLst/>
            <a:gdLst>
              <a:gd name="T0" fmla="*/ 0 w 1839"/>
              <a:gd name="T1" fmla="*/ 0 h 1277"/>
              <a:gd name="T2" fmla="*/ 0 w 1839"/>
              <a:gd name="T3" fmla="*/ 0 h 1277"/>
              <a:gd name="T4" fmla="*/ 0 w 1839"/>
              <a:gd name="T5" fmla="*/ 0 h 1277"/>
              <a:gd name="T6" fmla="*/ 0 w 1839"/>
              <a:gd name="T7" fmla="*/ 0 h 1277"/>
              <a:gd name="T8" fmla="*/ 0 w 1839"/>
              <a:gd name="T9" fmla="*/ 0 h 1277"/>
              <a:gd name="T10" fmla="*/ 0 w 1839"/>
              <a:gd name="T11" fmla="*/ 0 h 1277"/>
              <a:gd name="T12" fmla="*/ 0 w 1839"/>
              <a:gd name="T13" fmla="*/ 0 h 1277"/>
              <a:gd name="T14" fmla="*/ 0 w 1839"/>
              <a:gd name="T15" fmla="*/ 0 h 1277"/>
              <a:gd name="T16" fmla="*/ 0 w 1839"/>
              <a:gd name="T17" fmla="*/ 0 h 1277"/>
              <a:gd name="T18" fmla="*/ 0 w 1839"/>
              <a:gd name="T19" fmla="*/ 0 h 1277"/>
              <a:gd name="T20" fmla="*/ 0 w 1839"/>
              <a:gd name="T21" fmla="*/ 0 h 1277"/>
              <a:gd name="T22" fmla="*/ 0 w 1839"/>
              <a:gd name="T23" fmla="*/ 0 h 1277"/>
              <a:gd name="T24" fmla="*/ 0 w 1839"/>
              <a:gd name="T25" fmla="*/ 0 h 1277"/>
              <a:gd name="T26" fmla="*/ 0 w 1839"/>
              <a:gd name="T27" fmla="*/ 0 h 1277"/>
              <a:gd name="T28" fmla="*/ 0 w 1839"/>
              <a:gd name="T29" fmla="*/ 0 h 1277"/>
              <a:gd name="T30" fmla="*/ 0 w 1839"/>
              <a:gd name="T31" fmla="*/ 0 h 1277"/>
              <a:gd name="T32" fmla="*/ 0 w 1839"/>
              <a:gd name="T33" fmla="*/ 0 h 1277"/>
              <a:gd name="T34" fmla="*/ 0 w 1839"/>
              <a:gd name="T35" fmla="*/ 0 h 1277"/>
              <a:gd name="T36" fmla="*/ 0 w 1839"/>
              <a:gd name="T37" fmla="*/ 0 h 1277"/>
              <a:gd name="T38" fmla="*/ 0 w 1839"/>
              <a:gd name="T39" fmla="*/ 0 h 1277"/>
              <a:gd name="T40" fmla="*/ 0 w 1839"/>
              <a:gd name="T41" fmla="*/ 0 h 1277"/>
              <a:gd name="T42" fmla="*/ 0 w 1839"/>
              <a:gd name="T43" fmla="*/ 0 h 1277"/>
              <a:gd name="T44" fmla="*/ 0 w 1839"/>
              <a:gd name="T45" fmla="*/ 0 h 1277"/>
              <a:gd name="T46" fmla="*/ 0 w 1839"/>
              <a:gd name="T47" fmla="*/ 0 h 1277"/>
              <a:gd name="T48" fmla="*/ 0 w 1839"/>
              <a:gd name="T49" fmla="*/ 0 h 1277"/>
              <a:gd name="T50" fmla="*/ 0 w 1839"/>
              <a:gd name="T51" fmla="*/ 0 h 1277"/>
              <a:gd name="T52" fmla="*/ 0 w 1839"/>
              <a:gd name="T53" fmla="*/ 0 h 1277"/>
              <a:gd name="T54" fmla="*/ 0 w 1839"/>
              <a:gd name="T55" fmla="*/ 0 h 1277"/>
              <a:gd name="T56" fmla="*/ 0 w 1839"/>
              <a:gd name="T57" fmla="*/ 0 h 1277"/>
              <a:gd name="T58" fmla="*/ 0 w 1839"/>
              <a:gd name="T59" fmla="*/ 0 h 1277"/>
              <a:gd name="T60" fmla="*/ 0 w 1839"/>
              <a:gd name="T61" fmla="*/ 0 h 1277"/>
              <a:gd name="T62" fmla="*/ 0 w 1839"/>
              <a:gd name="T63" fmla="*/ 0 h 1277"/>
              <a:gd name="T64" fmla="*/ 0 w 1839"/>
              <a:gd name="T65" fmla="*/ 0 h 1277"/>
              <a:gd name="T66" fmla="*/ 0 w 1839"/>
              <a:gd name="T67" fmla="*/ 0 h 1277"/>
              <a:gd name="T68" fmla="*/ 0 w 1839"/>
              <a:gd name="T69" fmla="*/ 0 h 1277"/>
              <a:gd name="T70" fmla="*/ 0 w 1839"/>
              <a:gd name="T71" fmla="*/ 0 h 1277"/>
              <a:gd name="T72" fmla="*/ 0 w 1839"/>
              <a:gd name="T73" fmla="*/ 0 h 1277"/>
              <a:gd name="T74" fmla="*/ 0 w 1839"/>
              <a:gd name="T75" fmla="*/ 0 h 1277"/>
              <a:gd name="T76" fmla="*/ 0 w 1839"/>
              <a:gd name="T77" fmla="*/ 0 h 1277"/>
              <a:gd name="T78" fmla="*/ 0 w 1839"/>
              <a:gd name="T79" fmla="*/ 0 h 1277"/>
              <a:gd name="T80" fmla="*/ 0 w 1839"/>
              <a:gd name="T81" fmla="*/ 0 h 1277"/>
              <a:gd name="T82" fmla="*/ 0 w 1839"/>
              <a:gd name="T83" fmla="*/ 0 h 1277"/>
              <a:gd name="T84" fmla="*/ 0 w 1839"/>
              <a:gd name="T85" fmla="*/ 0 h 1277"/>
              <a:gd name="T86" fmla="*/ 0 w 1839"/>
              <a:gd name="T87" fmla="*/ 0 h 1277"/>
              <a:gd name="T88" fmla="*/ 0 w 1839"/>
              <a:gd name="T89" fmla="*/ 0 h 12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839" h="1277">
                <a:moveTo>
                  <a:pt x="151" y="0"/>
                </a:moveTo>
                <a:lnTo>
                  <a:pt x="136" y="1"/>
                </a:lnTo>
                <a:lnTo>
                  <a:pt x="121" y="3"/>
                </a:lnTo>
                <a:lnTo>
                  <a:pt x="92" y="12"/>
                </a:lnTo>
                <a:lnTo>
                  <a:pt x="67" y="28"/>
                </a:lnTo>
                <a:lnTo>
                  <a:pt x="45" y="47"/>
                </a:lnTo>
                <a:lnTo>
                  <a:pt x="27" y="70"/>
                </a:lnTo>
                <a:lnTo>
                  <a:pt x="12" y="97"/>
                </a:lnTo>
                <a:lnTo>
                  <a:pt x="3" y="128"/>
                </a:lnTo>
                <a:lnTo>
                  <a:pt x="2" y="144"/>
                </a:lnTo>
                <a:lnTo>
                  <a:pt x="0" y="159"/>
                </a:lnTo>
                <a:lnTo>
                  <a:pt x="0" y="1117"/>
                </a:lnTo>
                <a:lnTo>
                  <a:pt x="2" y="1133"/>
                </a:lnTo>
                <a:lnTo>
                  <a:pt x="3" y="1148"/>
                </a:lnTo>
                <a:lnTo>
                  <a:pt x="12" y="1180"/>
                </a:lnTo>
                <a:lnTo>
                  <a:pt x="27" y="1206"/>
                </a:lnTo>
                <a:lnTo>
                  <a:pt x="45" y="1230"/>
                </a:lnTo>
                <a:lnTo>
                  <a:pt x="67" y="1250"/>
                </a:lnTo>
                <a:lnTo>
                  <a:pt x="92" y="1264"/>
                </a:lnTo>
                <a:lnTo>
                  <a:pt x="121" y="1274"/>
                </a:lnTo>
                <a:lnTo>
                  <a:pt x="136" y="1277"/>
                </a:lnTo>
                <a:lnTo>
                  <a:pt x="151" y="1277"/>
                </a:lnTo>
                <a:lnTo>
                  <a:pt x="1689" y="1277"/>
                </a:lnTo>
                <a:lnTo>
                  <a:pt x="1704" y="1277"/>
                </a:lnTo>
                <a:lnTo>
                  <a:pt x="1718" y="1274"/>
                </a:lnTo>
                <a:lnTo>
                  <a:pt x="1748" y="1264"/>
                </a:lnTo>
                <a:lnTo>
                  <a:pt x="1773" y="1250"/>
                </a:lnTo>
                <a:lnTo>
                  <a:pt x="1795" y="1230"/>
                </a:lnTo>
                <a:lnTo>
                  <a:pt x="1814" y="1206"/>
                </a:lnTo>
                <a:lnTo>
                  <a:pt x="1827" y="1180"/>
                </a:lnTo>
                <a:lnTo>
                  <a:pt x="1836" y="1148"/>
                </a:lnTo>
                <a:lnTo>
                  <a:pt x="1839" y="1133"/>
                </a:lnTo>
                <a:lnTo>
                  <a:pt x="1839" y="1117"/>
                </a:lnTo>
                <a:lnTo>
                  <a:pt x="1839" y="159"/>
                </a:lnTo>
                <a:lnTo>
                  <a:pt x="1839" y="144"/>
                </a:lnTo>
                <a:lnTo>
                  <a:pt x="1836" y="128"/>
                </a:lnTo>
                <a:lnTo>
                  <a:pt x="1827" y="97"/>
                </a:lnTo>
                <a:lnTo>
                  <a:pt x="1814" y="70"/>
                </a:lnTo>
                <a:lnTo>
                  <a:pt x="1795" y="47"/>
                </a:lnTo>
                <a:lnTo>
                  <a:pt x="1773" y="28"/>
                </a:lnTo>
                <a:lnTo>
                  <a:pt x="1748" y="12"/>
                </a:lnTo>
                <a:lnTo>
                  <a:pt x="1718" y="3"/>
                </a:lnTo>
                <a:lnTo>
                  <a:pt x="1704" y="1"/>
                </a:lnTo>
                <a:lnTo>
                  <a:pt x="1689" y="0"/>
                </a:lnTo>
                <a:lnTo>
                  <a:pt x="151" y="0"/>
                </a:lnTo>
                <a:close/>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607" name="Rectangle 164"/>
          <p:cNvSpPr>
            <a:spLocks noChangeArrowheads="1"/>
          </p:cNvSpPr>
          <p:nvPr/>
        </p:nvSpPr>
        <p:spPr bwMode="auto">
          <a:xfrm>
            <a:off x="5581650" y="8915400"/>
            <a:ext cx="102552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0000"/>
                </a:solidFill>
                <a:latin typeface="HG丸ｺﾞｼｯｸM-PRO" panose="020F0600000000000000" pitchFamily="50" charset="-128"/>
                <a:ea typeface="HG丸ｺﾞｼｯｸM-PRO" panose="020F0600000000000000" pitchFamily="50" charset="-128"/>
              </a:rPr>
              <a:t>問題解決型</a:t>
            </a:r>
          </a:p>
        </p:txBody>
      </p:sp>
      <p:sp>
        <p:nvSpPr>
          <p:cNvPr id="23608" name="Freeform 165"/>
          <p:cNvSpPr>
            <a:spLocks/>
          </p:cNvSpPr>
          <p:nvPr/>
        </p:nvSpPr>
        <p:spPr bwMode="auto">
          <a:xfrm>
            <a:off x="476250" y="4772025"/>
            <a:ext cx="1771650" cy="534988"/>
          </a:xfrm>
          <a:custGeom>
            <a:avLst/>
            <a:gdLst>
              <a:gd name="T0" fmla="*/ 0 w 2546"/>
              <a:gd name="T1" fmla="*/ 0 h 706"/>
              <a:gd name="T2" fmla="*/ 0 w 2546"/>
              <a:gd name="T3" fmla="*/ 0 h 706"/>
              <a:gd name="T4" fmla="*/ 0 w 2546"/>
              <a:gd name="T5" fmla="*/ 0 h 706"/>
              <a:gd name="T6" fmla="*/ 0 w 2546"/>
              <a:gd name="T7" fmla="*/ 0 h 706"/>
              <a:gd name="T8" fmla="*/ 0 w 2546"/>
              <a:gd name="T9" fmla="*/ 0 h 706"/>
              <a:gd name="T10" fmla="*/ 0 w 2546"/>
              <a:gd name="T11" fmla="*/ 0 h 706"/>
              <a:gd name="T12" fmla="*/ 0 w 2546"/>
              <a:gd name="T13" fmla="*/ 0 h 706"/>
              <a:gd name="T14" fmla="*/ 0 w 2546"/>
              <a:gd name="T15" fmla="*/ 0 h 706"/>
              <a:gd name="T16" fmla="*/ 0 w 2546"/>
              <a:gd name="T17" fmla="*/ 0 h 706"/>
              <a:gd name="T18" fmla="*/ 0 w 2546"/>
              <a:gd name="T19" fmla="*/ 0 h 706"/>
              <a:gd name="T20" fmla="*/ 0 w 2546"/>
              <a:gd name="T21" fmla="*/ 0 h 706"/>
              <a:gd name="T22" fmla="*/ 0 w 2546"/>
              <a:gd name="T23" fmla="*/ 0 h 706"/>
              <a:gd name="T24" fmla="*/ 0 w 2546"/>
              <a:gd name="T25" fmla="*/ 0 h 706"/>
              <a:gd name="T26" fmla="*/ 0 w 2546"/>
              <a:gd name="T27" fmla="*/ 0 h 706"/>
              <a:gd name="T28" fmla="*/ 0 w 2546"/>
              <a:gd name="T29" fmla="*/ 0 h 706"/>
              <a:gd name="T30" fmla="*/ 0 w 2546"/>
              <a:gd name="T31" fmla="*/ 0 h 706"/>
              <a:gd name="T32" fmla="*/ 0 w 2546"/>
              <a:gd name="T33" fmla="*/ 0 h 7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46" h="706">
                <a:moveTo>
                  <a:pt x="0" y="0"/>
                </a:moveTo>
                <a:lnTo>
                  <a:pt x="0" y="263"/>
                </a:lnTo>
                <a:lnTo>
                  <a:pt x="0" y="375"/>
                </a:lnTo>
                <a:lnTo>
                  <a:pt x="0" y="451"/>
                </a:lnTo>
                <a:lnTo>
                  <a:pt x="425" y="451"/>
                </a:lnTo>
                <a:lnTo>
                  <a:pt x="1067" y="706"/>
                </a:lnTo>
                <a:lnTo>
                  <a:pt x="1061" y="451"/>
                </a:lnTo>
                <a:lnTo>
                  <a:pt x="2546" y="451"/>
                </a:lnTo>
                <a:lnTo>
                  <a:pt x="2546" y="375"/>
                </a:lnTo>
                <a:lnTo>
                  <a:pt x="2546" y="263"/>
                </a:lnTo>
                <a:lnTo>
                  <a:pt x="2546" y="0"/>
                </a:lnTo>
                <a:lnTo>
                  <a:pt x="1061" y="0"/>
                </a:lnTo>
                <a:lnTo>
                  <a:pt x="425" y="0"/>
                </a:lnTo>
                <a:lnTo>
                  <a:pt x="0" y="0"/>
                </a:lnTo>
                <a:close/>
              </a:path>
            </a:pathLst>
          </a:custGeom>
          <a:noFill/>
          <a:ln w="6350">
            <a:solidFill>
              <a:srgbClr val="00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609" name="Rectangle 166"/>
          <p:cNvSpPr>
            <a:spLocks noChangeArrowheads="1"/>
          </p:cNvSpPr>
          <p:nvPr/>
        </p:nvSpPr>
        <p:spPr bwMode="auto">
          <a:xfrm>
            <a:off x="687388" y="4816475"/>
            <a:ext cx="14351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0000"/>
                </a:solidFill>
                <a:latin typeface="HG丸ｺﾞｼｯｸM-PRO" panose="020F0600000000000000" pitchFamily="50" charset="-128"/>
                <a:ea typeface="HG丸ｺﾞｼｯｸM-PRO" panose="020F0600000000000000" pitchFamily="50" charset="-128"/>
              </a:rPr>
              <a:t>新規の業務か？</a:t>
            </a:r>
            <a:endParaRPr lang="ja-JP" altLang="en-US" sz="1600">
              <a:latin typeface="HG丸ｺﾞｼｯｸM-PRO" panose="020F0600000000000000" pitchFamily="50" charset="-128"/>
              <a:ea typeface="HG丸ｺﾞｼｯｸM-PRO" panose="020F0600000000000000" pitchFamily="50" charset="-128"/>
            </a:endParaRPr>
          </a:p>
        </p:txBody>
      </p:sp>
      <p:grpSp>
        <p:nvGrpSpPr>
          <p:cNvPr id="23610" name="Group 167"/>
          <p:cNvGrpSpPr>
            <a:grpSpLocks/>
          </p:cNvGrpSpPr>
          <p:nvPr/>
        </p:nvGrpSpPr>
        <p:grpSpPr bwMode="auto">
          <a:xfrm>
            <a:off x="895350" y="5462588"/>
            <a:ext cx="1047750" cy="1341437"/>
            <a:chOff x="319" y="2193"/>
            <a:chExt cx="752" cy="886"/>
          </a:xfrm>
        </p:grpSpPr>
        <p:sp>
          <p:nvSpPr>
            <p:cNvPr id="23940" name="Freeform 168"/>
            <p:cNvSpPr>
              <a:spLocks/>
            </p:cNvSpPr>
            <p:nvPr/>
          </p:nvSpPr>
          <p:spPr bwMode="auto">
            <a:xfrm>
              <a:off x="528" y="2968"/>
              <a:ext cx="46" cy="39"/>
            </a:xfrm>
            <a:custGeom>
              <a:avLst/>
              <a:gdLst>
                <a:gd name="T0" fmla="*/ 4 w 46"/>
                <a:gd name="T1" fmla="*/ 0 h 39"/>
                <a:gd name="T2" fmla="*/ 0 w 46"/>
                <a:gd name="T3" fmla="*/ 39 h 39"/>
                <a:gd name="T4" fmla="*/ 44 w 46"/>
                <a:gd name="T5" fmla="*/ 39 h 39"/>
                <a:gd name="T6" fmla="*/ 46 w 46"/>
                <a:gd name="T7" fmla="*/ 0 h 39"/>
                <a:gd name="T8" fmla="*/ 4 w 46"/>
                <a:gd name="T9" fmla="*/ 0 h 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 h="39">
                  <a:moveTo>
                    <a:pt x="4" y="0"/>
                  </a:moveTo>
                  <a:lnTo>
                    <a:pt x="0" y="39"/>
                  </a:lnTo>
                  <a:lnTo>
                    <a:pt x="44" y="39"/>
                  </a:lnTo>
                  <a:lnTo>
                    <a:pt x="46" y="0"/>
                  </a:lnTo>
                  <a:lnTo>
                    <a:pt x="4" y="0"/>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941" name="Freeform 169"/>
            <p:cNvSpPr>
              <a:spLocks/>
            </p:cNvSpPr>
            <p:nvPr/>
          </p:nvSpPr>
          <p:spPr bwMode="auto">
            <a:xfrm>
              <a:off x="674" y="2955"/>
              <a:ext cx="46" cy="50"/>
            </a:xfrm>
            <a:custGeom>
              <a:avLst/>
              <a:gdLst>
                <a:gd name="T0" fmla="*/ 4 w 46"/>
                <a:gd name="T1" fmla="*/ 5 h 50"/>
                <a:gd name="T2" fmla="*/ 0 w 46"/>
                <a:gd name="T3" fmla="*/ 50 h 50"/>
                <a:gd name="T4" fmla="*/ 44 w 46"/>
                <a:gd name="T5" fmla="*/ 47 h 50"/>
                <a:gd name="T6" fmla="*/ 46 w 46"/>
                <a:gd name="T7" fmla="*/ 0 h 50"/>
                <a:gd name="T8" fmla="*/ 4 w 46"/>
                <a:gd name="T9" fmla="*/ 5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 h="50">
                  <a:moveTo>
                    <a:pt x="4" y="5"/>
                  </a:moveTo>
                  <a:lnTo>
                    <a:pt x="0" y="50"/>
                  </a:lnTo>
                  <a:lnTo>
                    <a:pt x="44" y="47"/>
                  </a:lnTo>
                  <a:lnTo>
                    <a:pt x="46" y="0"/>
                  </a:lnTo>
                  <a:lnTo>
                    <a:pt x="4" y="5"/>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942" name="Freeform 170"/>
            <p:cNvSpPr>
              <a:spLocks/>
            </p:cNvSpPr>
            <p:nvPr/>
          </p:nvSpPr>
          <p:spPr bwMode="auto">
            <a:xfrm>
              <a:off x="655" y="3000"/>
              <a:ext cx="165" cy="77"/>
            </a:xfrm>
            <a:custGeom>
              <a:avLst/>
              <a:gdLst>
                <a:gd name="T0" fmla="*/ 38 w 165"/>
                <a:gd name="T1" fmla="*/ 0 h 77"/>
                <a:gd name="T2" fmla="*/ 25 w 165"/>
                <a:gd name="T3" fmla="*/ 0 h 77"/>
                <a:gd name="T4" fmla="*/ 13 w 165"/>
                <a:gd name="T5" fmla="*/ 5 h 77"/>
                <a:gd name="T6" fmla="*/ 5 w 165"/>
                <a:gd name="T7" fmla="*/ 17 h 77"/>
                <a:gd name="T8" fmla="*/ 0 w 165"/>
                <a:gd name="T9" fmla="*/ 35 h 77"/>
                <a:gd name="T10" fmla="*/ 2 w 165"/>
                <a:gd name="T11" fmla="*/ 45 h 77"/>
                <a:gd name="T12" fmla="*/ 11 w 165"/>
                <a:gd name="T13" fmla="*/ 52 h 77"/>
                <a:gd name="T14" fmla="*/ 21 w 165"/>
                <a:gd name="T15" fmla="*/ 59 h 77"/>
                <a:gd name="T16" fmla="*/ 38 w 165"/>
                <a:gd name="T17" fmla="*/ 64 h 77"/>
                <a:gd name="T18" fmla="*/ 55 w 165"/>
                <a:gd name="T19" fmla="*/ 69 h 77"/>
                <a:gd name="T20" fmla="*/ 75 w 165"/>
                <a:gd name="T21" fmla="*/ 74 h 77"/>
                <a:gd name="T22" fmla="*/ 117 w 165"/>
                <a:gd name="T23" fmla="*/ 77 h 77"/>
                <a:gd name="T24" fmla="*/ 142 w 165"/>
                <a:gd name="T25" fmla="*/ 77 h 77"/>
                <a:gd name="T26" fmla="*/ 157 w 165"/>
                <a:gd name="T27" fmla="*/ 72 h 77"/>
                <a:gd name="T28" fmla="*/ 165 w 165"/>
                <a:gd name="T29" fmla="*/ 67 h 77"/>
                <a:gd name="T30" fmla="*/ 165 w 165"/>
                <a:gd name="T31" fmla="*/ 59 h 77"/>
                <a:gd name="T32" fmla="*/ 161 w 165"/>
                <a:gd name="T33" fmla="*/ 52 h 77"/>
                <a:gd name="T34" fmla="*/ 151 w 165"/>
                <a:gd name="T35" fmla="*/ 40 h 77"/>
                <a:gd name="T36" fmla="*/ 136 w 165"/>
                <a:gd name="T37" fmla="*/ 32 h 77"/>
                <a:gd name="T38" fmla="*/ 117 w 165"/>
                <a:gd name="T39" fmla="*/ 22 h 77"/>
                <a:gd name="T40" fmla="*/ 78 w 165"/>
                <a:gd name="T41" fmla="*/ 5 h 77"/>
                <a:gd name="T42" fmla="*/ 57 w 165"/>
                <a:gd name="T43" fmla="*/ 0 h 77"/>
                <a:gd name="T44" fmla="*/ 38 w 165"/>
                <a:gd name="T45" fmla="*/ 0 h 77"/>
                <a:gd name="T46" fmla="*/ 38 w 165"/>
                <a:gd name="T47" fmla="*/ 0 h 7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5" h="77">
                  <a:moveTo>
                    <a:pt x="38" y="0"/>
                  </a:moveTo>
                  <a:lnTo>
                    <a:pt x="25" y="0"/>
                  </a:lnTo>
                  <a:lnTo>
                    <a:pt x="13" y="5"/>
                  </a:lnTo>
                  <a:lnTo>
                    <a:pt x="5" y="17"/>
                  </a:lnTo>
                  <a:lnTo>
                    <a:pt x="0" y="35"/>
                  </a:lnTo>
                  <a:lnTo>
                    <a:pt x="2" y="45"/>
                  </a:lnTo>
                  <a:lnTo>
                    <a:pt x="11" y="52"/>
                  </a:lnTo>
                  <a:lnTo>
                    <a:pt x="21" y="59"/>
                  </a:lnTo>
                  <a:lnTo>
                    <a:pt x="38" y="64"/>
                  </a:lnTo>
                  <a:lnTo>
                    <a:pt x="55" y="69"/>
                  </a:lnTo>
                  <a:lnTo>
                    <a:pt x="75" y="74"/>
                  </a:lnTo>
                  <a:lnTo>
                    <a:pt x="117" y="77"/>
                  </a:lnTo>
                  <a:lnTo>
                    <a:pt x="142" y="77"/>
                  </a:lnTo>
                  <a:lnTo>
                    <a:pt x="157" y="72"/>
                  </a:lnTo>
                  <a:lnTo>
                    <a:pt x="165" y="67"/>
                  </a:lnTo>
                  <a:lnTo>
                    <a:pt x="165" y="59"/>
                  </a:lnTo>
                  <a:lnTo>
                    <a:pt x="161" y="52"/>
                  </a:lnTo>
                  <a:lnTo>
                    <a:pt x="151" y="40"/>
                  </a:lnTo>
                  <a:lnTo>
                    <a:pt x="136" y="32"/>
                  </a:lnTo>
                  <a:lnTo>
                    <a:pt x="117" y="22"/>
                  </a:lnTo>
                  <a:lnTo>
                    <a:pt x="78" y="5"/>
                  </a:lnTo>
                  <a:lnTo>
                    <a:pt x="57" y="0"/>
                  </a:lnTo>
                  <a:lnTo>
                    <a:pt x="38" y="0"/>
                  </a:lnTo>
                  <a:close/>
                </a:path>
              </a:pathLst>
            </a:custGeom>
            <a:solidFill>
              <a:srgbClr val="660000"/>
            </a:solidFill>
            <a:ln w="6350">
              <a:solidFill>
                <a:srgbClr val="000000"/>
              </a:solidFill>
              <a:prstDash val="solid"/>
              <a:round/>
              <a:headEnd/>
              <a:tailEnd/>
            </a:ln>
          </p:spPr>
          <p:txBody>
            <a:bodyPr/>
            <a:lstStyle/>
            <a:p>
              <a:endParaRPr lang="ja-JP" altLang="en-US"/>
            </a:p>
          </p:txBody>
        </p:sp>
        <p:sp>
          <p:nvSpPr>
            <p:cNvPr id="23943" name="Freeform 171"/>
            <p:cNvSpPr>
              <a:spLocks/>
            </p:cNvSpPr>
            <p:nvPr/>
          </p:nvSpPr>
          <p:spPr bwMode="auto">
            <a:xfrm>
              <a:off x="618" y="2629"/>
              <a:ext cx="37" cy="148"/>
            </a:xfrm>
            <a:custGeom>
              <a:avLst/>
              <a:gdLst>
                <a:gd name="T0" fmla="*/ 10 w 37"/>
                <a:gd name="T1" fmla="*/ 17 h 148"/>
                <a:gd name="T2" fmla="*/ 16 w 37"/>
                <a:gd name="T3" fmla="*/ 49 h 148"/>
                <a:gd name="T4" fmla="*/ 0 w 37"/>
                <a:gd name="T5" fmla="*/ 111 h 148"/>
                <a:gd name="T6" fmla="*/ 8 w 37"/>
                <a:gd name="T7" fmla="*/ 148 h 148"/>
                <a:gd name="T8" fmla="*/ 37 w 37"/>
                <a:gd name="T9" fmla="*/ 84 h 148"/>
                <a:gd name="T10" fmla="*/ 29 w 37"/>
                <a:gd name="T11" fmla="*/ 49 h 148"/>
                <a:gd name="T12" fmla="*/ 29 w 37"/>
                <a:gd name="T13" fmla="*/ 15 h 148"/>
                <a:gd name="T14" fmla="*/ 21 w 37"/>
                <a:gd name="T15" fmla="*/ 0 h 148"/>
                <a:gd name="T16" fmla="*/ 8 w 37"/>
                <a:gd name="T17" fmla="*/ 15 h 148"/>
                <a:gd name="T18" fmla="*/ 10 w 37"/>
                <a:gd name="T19" fmla="*/ 17 h 1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 h="148">
                  <a:moveTo>
                    <a:pt x="10" y="17"/>
                  </a:moveTo>
                  <a:lnTo>
                    <a:pt x="16" y="49"/>
                  </a:lnTo>
                  <a:lnTo>
                    <a:pt x="0" y="111"/>
                  </a:lnTo>
                  <a:lnTo>
                    <a:pt x="8" y="148"/>
                  </a:lnTo>
                  <a:lnTo>
                    <a:pt x="37" y="84"/>
                  </a:lnTo>
                  <a:lnTo>
                    <a:pt x="29" y="49"/>
                  </a:lnTo>
                  <a:lnTo>
                    <a:pt x="29" y="15"/>
                  </a:lnTo>
                  <a:lnTo>
                    <a:pt x="21" y="0"/>
                  </a:lnTo>
                  <a:lnTo>
                    <a:pt x="8" y="15"/>
                  </a:lnTo>
                  <a:lnTo>
                    <a:pt x="1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944" name="Freeform 172"/>
            <p:cNvSpPr>
              <a:spLocks/>
            </p:cNvSpPr>
            <p:nvPr/>
          </p:nvSpPr>
          <p:spPr bwMode="auto">
            <a:xfrm>
              <a:off x="618" y="2629"/>
              <a:ext cx="37" cy="148"/>
            </a:xfrm>
            <a:custGeom>
              <a:avLst/>
              <a:gdLst>
                <a:gd name="T0" fmla="*/ 10 w 37"/>
                <a:gd name="T1" fmla="*/ 17 h 148"/>
                <a:gd name="T2" fmla="*/ 16 w 37"/>
                <a:gd name="T3" fmla="*/ 49 h 148"/>
                <a:gd name="T4" fmla="*/ 0 w 37"/>
                <a:gd name="T5" fmla="*/ 111 h 148"/>
                <a:gd name="T6" fmla="*/ 8 w 37"/>
                <a:gd name="T7" fmla="*/ 148 h 148"/>
                <a:gd name="T8" fmla="*/ 37 w 37"/>
                <a:gd name="T9" fmla="*/ 84 h 148"/>
                <a:gd name="T10" fmla="*/ 29 w 37"/>
                <a:gd name="T11" fmla="*/ 49 h 148"/>
                <a:gd name="T12" fmla="*/ 29 w 37"/>
                <a:gd name="T13" fmla="*/ 15 h 148"/>
                <a:gd name="T14" fmla="*/ 21 w 37"/>
                <a:gd name="T15" fmla="*/ 0 h 148"/>
                <a:gd name="T16" fmla="*/ 8 w 37"/>
                <a:gd name="T17" fmla="*/ 15 h 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148">
                  <a:moveTo>
                    <a:pt x="10" y="17"/>
                  </a:moveTo>
                  <a:lnTo>
                    <a:pt x="16" y="49"/>
                  </a:lnTo>
                  <a:lnTo>
                    <a:pt x="0" y="111"/>
                  </a:lnTo>
                  <a:lnTo>
                    <a:pt x="8" y="148"/>
                  </a:lnTo>
                  <a:lnTo>
                    <a:pt x="37" y="84"/>
                  </a:lnTo>
                  <a:lnTo>
                    <a:pt x="29" y="49"/>
                  </a:lnTo>
                  <a:lnTo>
                    <a:pt x="29" y="15"/>
                  </a:lnTo>
                  <a:lnTo>
                    <a:pt x="21" y="0"/>
                  </a:lnTo>
                  <a:lnTo>
                    <a:pt x="8"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45" name="Freeform 173"/>
            <p:cNvSpPr>
              <a:spLocks/>
            </p:cNvSpPr>
            <p:nvPr/>
          </p:nvSpPr>
          <p:spPr bwMode="auto">
            <a:xfrm>
              <a:off x="578" y="2606"/>
              <a:ext cx="119" cy="67"/>
            </a:xfrm>
            <a:custGeom>
              <a:avLst/>
              <a:gdLst>
                <a:gd name="T0" fmla="*/ 0 w 119"/>
                <a:gd name="T1" fmla="*/ 0 h 67"/>
                <a:gd name="T2" fmla="*/ 19 w 119"/>
                <a:gd name="T3" fmla="*/ 67 h 67"/>
                <a:gd name="T4" fmla="*/ 61 w 119"/>
                <a:gd name="T5" fmla="*/ 30 h 67"/>
                <a:gd name="T6" fmla="*/ 92 w 119"/>
                <a:gd name="T7" fmla="*/ 65 h 67"/>
                <a:gd name="T8" fmla="*/ 119 w 119"/>
                <a:gd name="T9" fmla="*/ 3 h 67"/>
                <a:gd name="T10" fmla="*/ 0 w 119"/>
                <a:gd name="T11" fmla="*/ 0 h 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9" h="67">
                  <a:moveTo>
                    <a:pt x="0" y="0"/>
                  </a:moveTo>
                  <a:lnTo>
                    <a:pt x="19" y="67"/>
                  </a:lnTo>
                  <a:lnTo>
                    <a:pt x="61" y="30"/>
                  </a:lnTo>
                  <a:lnTo>
                    <a:pt x="92" y="65"/>
                  </a:lnTo>
                  <a:lnTo>
                    <a:pt x="119" y="3"/>
                  </a:lnTo>
                  <a:lnTo>
                    <a:pt x="0" y="0"/>
                  </a:lnTo>
                  <a:close/>
                </a:path>
              </a:pathLst>
            </a:custGeom>
            <a:solidFill>
              <a:srgbClr val="FFFFFF"/>
            </a:solidFill>
            <a:ln w="6350">
              <a:solidFill>
                <a:srgbClr val="000000"/>
              </a:solidFill>
              <a:prstDash val="solid"/>
              <a:round/>
              <a:headEnd/>
              <a:tailEnd/>
            </a:ln>
          </p:spPr>
          <p:txBody>
            <a:bodyPr/>
            <a:lstStyle/>
            <a:p>
              <a:endParaRPr lang="ja-JP" altLang="en-US"/>
            </a:p>
          </p:txBody>
        </p:sp>
        <p:sp>
          <p:nvSpPr>
            <p:cNvPr id="23946" name="Freeform 174"/>
            <p:cNvSpPr>
              <a:spLocks/>
            </p:cNvSpPr>
            <p:nvPr/>
          </p:nvSpPr>
          <p:spPr bwMode="auto">
            <a:xfrm>
              <a:off x="553" y="2359"/>
              <a:ext cx="25" cy="39"/>
            </a:xfrm>
            <a:custGeom>
              <a:avLst/>
              <a:gdLst>
                <a:gd name="T0" fmla="*/ 13 w 25"/>
                <a:gd name="T1" fmla="*/ 0 h 39"/>
                <a:gd name="T2" fmla="*/ 2 w 25"/>
                <a:gd name="T3" fmla="*/ 5 h 39"/>
                <a:gd name="T4" fmla="*/ 0 w 25"/>
                <a:gd name="T5" fmla="*/ 27 h 39"/>
                <a:gd name="T6" fmla="*/ 13 w 25"/>
                <a:gd name="T7" fmla="*/ 39 h 39"/>
                <a:gd name="T8" fmla="*/ 25 w 25"/>
                <a:gd name="T9" fmla="*/ 7 h 39"/>
                <a:gd name="T10" fmla="*/ 15 w 25"/>
                <a:gd name="T11" fmla="*/ 0 h 39"/>
                <a:gd name="T12" fmla="*/ 13 w 25"/>
                <a:gd name="T13" fmla="*/ 0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39">
                  <a:moveTo>
                    <a:pt x="13" y="0"/>
                  </a:moveTo>
                  <a:lnTo>
                    <a:pt x="2" y="5"/>
                  </a:lnTo>
                  <a:lnTo>
                    <a:pt x="0" y="27"/>
                  </a:lnTo>
                  <a:lnTo>
                    <a:pt x="13" y="39"/>
                  </a:lnTo>
                  <a:lnTo>
                    <a:pt x="25" y="7"/>
                  </a:lnTo>
                  <a:lnTo>
                    <a:pt x="15" y="0"/>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947" name="Freeform 175"/>
            <p:cNvSpPr>
              <a:spLocks/>
            </p:cNvSpPr>
            <p:nvPr/>
          </p:nvSpPr>
          <p:spPr bwMode="auto">
            <a:xfrm>
              <a:off x="553" y="2359"/>
              <a:ext cx="25" cy="39"/>
            </a:xfrm>
            <a:custGeom>
              <a:avLst/>
              <a:gdLst>
                <a:gd name="T0" fmla="*/ 13 w 25"/>
                <a:gd name="T1" fmla="*/ 0 h 39"/>
                <a:gd name="T2" fmla="*/ 2 w 25"/>
                <a:gd name="T3" fmla="*/ 5 h 39"/>
                <a:gd name="T4" fmla="*/ 0 w 25"/>
                <a:gd name="T5" fmla="*/ 27 h 39"/>
                <a:gd name="T6" fmla="*/ 13 w 25"/>
                <a:gd name="T7" fmla="*/ 39 h 39"/>
                <a:gd name="T8" fmla="*/ 25 w 25"/>
                <a:gd name="T9" fmla="*/ 7 h 39"/>
                <a:gd name="T10" fmla="*/ 15 w 25"/>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39">
                  <a:moveTo>
                    <a:pt x="13" y="0"/>
                  </a:moveTo>
                  <a:lnTo>
                    <a:pt x="2" y="5"/>
                  </a:lnTo>
                  <a:lnTo>
                    <a:pt x="0" y="27"/>
                  </a:lnTo>
                  <a:lnTo>
                    <a:pt x="13" y="39"/>
                  </a:lnTo>
                  <a:lnTo>
                    <a:pt x="25" y="7"/>
                  </a:lnTo>
                  <a:lnTo>
                    <a:pt x="15"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48" name="Freeform 176"/>
            <p:cNvSpPr>
              <a:spLocks/>
            </p:cNvSpPr>
            <p:nvPr/>
          </p:nvSpPr>
          <p:spPr bwMode="auto">
            <a:xfrm>
              <a:off x="566" y="2314"/>
              <a:ext cx="169" cy="47"/>
            </a:xfrm>
            <a:custGeom>
              <a:avLst/>
              <a:gdLst>
                <a:gd name="T0" fmla="*/ 2 w 169"/>
                <a:gd name="T1" fmla="*/ 0 h 47"/>
                <a:gd name="T2" fmla="*/ 0 w 169"/>
                <a:gd name="T3" fmla="*/ 47 h 47"/>
                <a:gd name="T4" fmla="*/ 167 w 169"/>
                <a:gd name="T5" fmla="*/ 45 h 47"/>
                <a:gd name="T6" fmla="*/ 169 w 169"/>
                <a:gd name="T7" fmla="*/ 8 h 47"/>
                <a:gd name="T8" fmla="*/ 2 w 169"/>
                <a:gd name="T9" fmla="*/ 0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 h="47">
                  <a:moveTo>
                    <a:pt x="2" y="0"/>
                  </a:moveTo>
                  <a:lnTo>
                    <a:pt x="0" y="47"/>
                  </a:lnTo>
                  <a:lnTo>
                    <a:pt x="167" y="45"/>
                  </a:lnTo>
                  <a:lnTo>
                    <a:pt x="169" y="8"/>
                  </a:lnTo>
                  <a:lnTo>
                    <a:pt x="2" y="0"/>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949" name="Freeform 177"/>
            <p:cNvSpPr>
              <a:spLocks/>
            </p:cNvSpPr>
            <p:nvPr/>
          </p:nvSpPr>
          <p:spPr bwMode="auto">
            <a:xfrm>
              <a:off x="482" y="2275"/>
              <a:ext cx="17" cy="69"/>
            </a:xfrm>
            <a:custGeom>
              <a:avLst/>
              <a:gdLst>
                <a:gd name="T0" fmla="*/ 13 w 17"/>
                <a:gd name="T1" fmla="*/ 0 h 69"/>
                <a:gd name="T2" fmla="*/ 8 w 17"/>
                <a:gd name="T3" fmla="*/ 22 h 69"/>
                <a:gd name="T4" fmla="*/ 6 w 17"/>
                <a:gd name="T5" fmla="*/ 37 h 69"/>
                <a:gd name="T6" fmla="*/ 2 w 17"/>
                <a:gd name="T7" fmla="*/ 49 h 69"/>
                <a:gd name="T8" fmla="*/ 2 w 17"/>
                <a:gd name="T9" fmla="*/ 57 h 69"/>
                <a:gd name="T10" fmla="*/ 2 w 17"/>
                <a:gd name="T11" fmla="*/ 62 h 69"/>
                <a:gd name="T12" fmla="*/ 0 w 17"/>
                <a:gd name="T13" fmla="*/ 64 h 69"/>
                <a:gd name="T14" fmla="*/ 0 w 17"/>
                <a:gd name="T15" fmla="*/ 67 h 69"/>
                <a:gd name="T16" fmla="*/ 4 w 17"/>
                <a:gd name="T17" fmla="*/ 69 h 69"/>
                <a:gd name="T18" fmla="*/ 8 w 17"/>
                <a:gd name="T19" fmla="*/ 69 h 69"/>
                <a:gd name="T20" fmla="*/ 11 w 17"/>
                <a:gd name="T21" fmla="*/ 67 h 69"/>
                <a:gd name="T22" fmla="*/ 11 w 17"/>
                <a:gd name="T23" fmla="*/ 64 h 69"/>
                <a:gd name="T24" fmla="*/ 13 w 17"/>
                <a:gd name="T25" fmla="*/ 44 h 69"/>
                <a:gd name="T26" fmla="*/ 15 w 17"/>
                <a:gd name="T27" fmla="*/ 27 h 69"/>
                <a:gd name="T28" fmla="*/ 15 w 17"/>
                <a:gd name="T29" fmla="*/ 15 h 69"/>
                <a:gd name="T30" fmla="*/ 15 w 17"/>
                <a:gd name="T31" fmla="*/ 7 h 69"/>
                <a:gd name="T32" fmla="*/ 17 w 17"/>
                <a:gd name="T33" fmla="*/ 5 h 69"/>
                <a:gd name="T34" fmla="*/ 17 w 17"/>
                <a:gd name="T35" fmla="*/ 0 h 69"/>
                <a:gd name="T36" fmla="*/ 17 w 17"/>
                <a:gd name="T37" fmla="*/ 0 h 69"/>
                <a:gd name="T38" fmla="*/ 13 w 17"/>
                <a:gd name="T39" fmla="*/ 0 h 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69">
                  <a:moveTo>
                    <a:pt x="13" y="0"/>
                  </a:moveTo>
                  <a:lnTo>
                    <a:pt x="8" y="22"/>
                  </a:lnTo>
                  <a:lnTo>
                    <a:pt x="6" y="37"/>
                  </a:lnTo>
                  <a:lnTo>
                    <a:pt x="2" y="49"/>
                  </a:lnTo>
                  <a:lnTo>
                    <a:pt x="2" y="57"/>
                  </a:lnTo>
                  <a:lnTo>
                    <a:pt x="2" y="62"/>
                  </a:lnTo>
                  <a:lnTo>
                    <a:pt x="0" y="64"/>
                  </a:lnTo>
                  <a:lnTo>
                    <a:pt x="0" y="67"/>
                  </a:lnTo>
                  <a:lnTo>
                    <a:pt x="4" y="69"/>
                  </a:lnTo>
                  <a:lnTo>
                    <a:pt x="8" y="69"/>
                  </a:lnTo>
                  <a:lnTo>
                    <a:pt x="11" y="67"/>
                  </a:lnTo>
                  <a:lnTo>
                    <a:pt x="11" y="64"/>
                  </a:lnTo>
                  <a:lnTo>
                    <a:pt x="13" y="44"/>
                  </a:lnTo>
                  <a:lnTo>
                    <a:pt x="15" y="27"/>
                  </a:lnTo>
                  <a:lnTo>
                    <a:pt x="15" y="15"/>
                  </a:lnTo>
                  <a:lnTo>
                    <a:pt x="15" y="7"/>
                  </a:lnTo>
                  <a:lnTo>
                    <a:pt x="17" y="5"/>
                  </a:lnTo>
                  <a:lnTo>
                    <a:pt x="17" y="0"/>
                  </a:lnTo>
                  <a:lnTo>
                    <a:pt x="13" y="0"/>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950" name="Freeform 178"/>
            <p:cNvSpPr>
              <a:spLocks/>
            </p:cNvSpPr>
            <p:nvPr/>
          </p:nvSpPr>
          <p:spPr bwMode="auto">
            <a:xfrm>
              <a:off x="472" y="2329"/>
              <a:ext cx="29" cy="25"/>
            </a:xfrm>
            <a:custGeom>
              <a:avLst/>
              <a:gdLst>
                <a:gd name="T0" fmla="*/ 0 w 29"/>
                <a:gd name="T1" fmla="*/ 22 h 25"/>
                <a:gd name="T2" fmla="*/ 8 w 29"/>
                <a:gd name="T3" fmla="*/ 25 h 25"/>
                <a:gd name="T4" fmla="*/ 16 w 29"/>
                <a:gd name="T5" fmla="*/ 25 h 25"/>
                <a:gd name="T6" fmla="*/ 25 w 29"/>
                <a:gd name="T7" fmla="*/ 25 h 25"/>
                <a:gd name="T8" fmla="*/ 27 w 29"/>
                <a:gd name="T9" fmla="*/ 25 h 25"/>
                <a:gd name="T10" fmla="*/ 27 w 29"/>
                <a:gd name="T11" fmla="*/ 25 h 25"/>
                <a:gd name="T12" fmla="*/ 29 w 29"/>
                <a:gd name="T13" fmla="*/ 20 h 25"/>
                <a:gd name="T14" fmla="*/ 27 w 29"/>
                <a:gd name="T15" fmla="*/ 13 h 25"/>
                <a:gd name="T16" fmla="*/ 25 w 29"/>
                <a:gd name="T17" fmla="*/ 5 h 25"/>
                <a:gd name="T18" fmla="*/ 16 w 29"/>
                <a:gd name="T19" fmla="*/ 0 h 25"/>
                <a:gd name="T20" fmla="*/ 6 w 29"/>
                <a:gd name="T21" fmla="*/ 3 h 25"/>
                <a:gd name="T22" fmla="*/ 2 w 29"/>
                <a:gd name="T23" fmla="*/ 10 h 25"/>
                <a:gd name="T24" fmla="*/ 0 w 29"/>
                <a:gd name="T25" fmla="*/ 20 h 25"/>
                <a:gd name="T26" fmla="*/ 0 w 29"/>
                <a:gd name="T27" fmla="*/ 22 h 25"/>
                <a:gd name="T28" fmla="*/ 0 w 29"/>
                <a:gd name="T29" fmla="*/ 22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 h="25">
                  <a:moveTo>
                    <a:pt x="0" y="22"/>
                  </a:moveTo>
                  <a:lnTo>
                    <a:pt x="8" y="25"/>
                  </a:lnTo>
                  <a:lnTo>
                    <a:pt x="16" y="25"/>
                  </a:lnTo>
                  <a:lnTo>
                    <a:pt x="25" y="25"/>
                  </a:lnTo>
                  <a:lnTo>
                    <a:pt x="27" y="25"/>
                  </a:lnTo>
                  <a:lnTo>
                    <a:pt x="29" y="20"/>
                  </a:lnTo>
                  <a:lnTo>
                    <a:pt x="27" y="13"/>
                  </a:lnTo>
                  <a:lnTo>
                    <a:pt x="25" y="5"/>
                  </a:lnTo>
                  <a:lnTo>
                    <a:pt x="16" y="0"/>
                  </a:lnTo>
                  <a:lnTo>
                    <a:pt x="6" y="3"/>
                  </a:lnTo>
                  <a:lnTo>
                    <a:pt x="2" y="10"/>
                  </a:lnTo>
                  <a:lnTo>
                    <a:pt x="0" y="20"/>
                  </a:lnTo>
                  <a:lnTo>
                    <a:pt x="0" y="2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951" name="Freeform 179"/>
            <p:cNvSpPr>
              <a:spLocks/>
            </p:cNvSpPr>
            <p:nvPr/>
          </p:nvSpPr>
          <p:spPr bwMode="auto">
            <a:xfrm>
              <a:off x="472" y="2329"/>
              <a:ext cx="29" cy="25"/>
            </a:xfrm>
            <a:custGeom>
              <a:avLst/>
              <a:gdLst>
                <a:gd name="T0" fmla="*/ 0 w 29"/>
                <a:gd name="T1" fmla="*/ 22 h 25"/>
                <a:gd name="T2" fmla="*/ 8 w 29"/>
                <a:gd name="T3" fmla="*/ 25 h 25"/>
                <a:gd name="T4" fmla="*/ 16 w 29"/>
                <a:gd name="T5" fmla="*/ 25 h 25"/>
                <a:gd name="T6" fmla="*/ 25 w 29"/>
                <a:gd name="T7" fmla="*/ 25 h 25"/>
                <a:gd name="T8" fmla="*/ 27 w 29"/>
                <a:gd name="T9" fmla="*/ 25 h 25"/>
                <a:gd name="T10" fmla="*/ 27 w 29"/>
                <a:gd name="T11" fmla="*/ 25 h 25"/>
                <a:gd name="T12" fmla="*/ 29 w 29"/>
                <a:gd name="T13" fmla="*/ 20 h 25"/>
                <a:gd name="T14" fmla="*/ 27 w 29"/>
                <a:gd name="T15" fmla="*/ 13 h 25"/>
                <a:gd name="T16" fmla="*/ 25 w 29"/>
                <a:gd name="T17" fmla="*/ 5 h 25"/>
                <a:gd name="T18" fmla="*/ 16 w 29"/>
                <a:gd name="T19" fmla="*/ 0 h 25"/>
                <a:gd name="T20" fmla="*/ 6 w 29"/>
                <a:gd name="T21" fmla="*/ 3 h 25"/>
                <a:gd name="T22" fmla="*/ 2 w 29"/>
                <a:gd name="T23" fmla="*/ 10 h 25"/>
                <a:gd name="T24" fmla="*/ 0 w 29"/>
                <a:gd name="T25" fmla="*/ 20 h 25"/>
                <a:gd name="T26" fmla="*/ 0 w 29"/>
                <a:gd name="T27" fmla="*/ 22 h 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9" h="25">
                  <a:moveTo>
                    <a:pt x="0" y="22"/>
                  </a:moveTo>
                  <a:lnTo>
                    <a:pt x="8" y="25"/>
                  </a:lnTo>
                  <a:lnTo>
                    <a:pt x="16" y="25"/>
                  </a:lnTo>
                  <a:lnTo>
                    <a:pt x="25" y="25"/>
                  </a:lnTo>
                  <a:lnTo>
                    <a:pt x="27" y="25"/>
                  </a:lnTo>
                  <a:lnTo>
                    <a:pt x="29" y="20"/>
                  </a:lnTo>
                  <a:lnTo>
                    <a:pt x="27" y="13"/>
                  </a:lnTo>
                  <a:lnTo>
                    <a:pt x="25" y="5"/>
                  </a:lnTo>
                  <a:lnTo>
                    <a:pt x="16" y="0"/>
                  </a:lnTo>
                  <a:lnTo>
                    <a:pt x="6" y="3"/>
                  </a:lnTo>
                  <a:lnTo>
                    <a:pt x="2" y="10"/>
                  </a:lnTo>
                  <a:lnTo>
                    <a:pt x="0" y="20"/>
                  </a:lnTo>
                  <a:lnTo>
                    <a:pt x="0" y="2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52" name="Freeform 180"/>
            <p:cNvSpPr>
              <a:spLocks/>
            </p:cNvSpPr>
            <p:nvPr/>
          </p:nvSpPr>
          <p:spPr bwMode="auto">
            <a:xfrm>
              <a:off x="461" y="2354"/>
              <a:ext cx="36" cy="74"/>
            </a:xfrm>
            <a:custGeom>
              <a:avLst/>
              <a:gdLst>
                <a:gd name="T0" fmla="*/ 13 w 36"/>
                <a:gd name="T1" fmla="*/ 0 h 74"/>
                <a:gd name="T2" fmla="*/ 0 w 36"/>
                <a:gd name="T3" fmla="*/ 72 h 74"/>
                <a:gd name="T4" fmla="*/ 9 w 36"/>
                <a:gd name="T5" fmla="*/ 74 h 74"/>
                <a:gd name="T6" fmla="*/ 13 w 36"/>
                <a:gd name="T7" fmla="*/ 35 h 74"/>
                <a:gd name="T8" fmla="*/ 11 w 36"/>
                <a:gd name="T9" fmla="*/ 72 h 74"/>
                <a:gd name="T10" fmla="*/ 19 w 36"/>
                <a:gd name="T11" fmla="*/ 72 h 74"/>
                <a:gd name="T12" fmla="*/ 23 w 36"/>
                <a:gd name="T13" fmla="*/ 30 h 74"/>
                <a:gd name="T14" fmla="*/ 21 w 36"/>
                <a:gd name="T15" fmla="*/ 69 h 74"/>
                <a:gd name="T16" fmla="*/ 32 w 36"/>
                <a:gd name="T17" fmla="*/ 69 h 74"/>
                <a:gd name="T18" fmla="*/ 36 w 36"/>
                <a:gd name="T19" fmla="*/ 2 h 74"/>
                <a:gd name="T20" fmla="*/ 13 w 36"/>
                <a:gd name="T21" fmla="*/ 0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 h="74">
                  <a:moveTo>
                    <a:pt x="13" y="0"/>
                  </a:moveTo>
                  <a:lnTo>
                    <a:pt x="0" y="72"/>
                  </a:lnTo>
                  <a:lnTo>
                    <a:pt x="9" y="74"/>
                  </a:lnTo>
                  <a:lnTo>
                    <a:pt x="13" y="35"/>
                  </a:lnTo>
                  <a:lnTo>
                    <a:pt x="11" y="72"/>
                  </a:lnTo>
                  <a:lnTo>
                    <a:pt x="19" y="72"/>
                  </a:lnTo>
                  <a:lnTo>
                    <a:pt x="23" y="30"/>
                  </a:lnTo>
                  <a:lnTo>
                    <a:pt x="21" y="69"/>
                  </a:lnTo>
                  <a:lnTo>
                    <a:pt x="32" y="69"/>
                  </a:lnTo>
                  <a:lnTo>
                    <a:pt x="36" y="2"/>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953" name="Freeform 181"/>
            <p:cNvSpPr>
              <a:spLocks/>
            </p:cNvSpPr>
            <p:nvPr/>
          </p:nvSpPr>
          <p:spPr bwMode="auto">
            <a:xfrm>
              <a:off x="461" y="2354"/>
              <a:ext cx="36" cy="74"/>
            </a:xfrm>
            <a:custGeom>
              <a:avLst/>
              <a:gdLst>
                <a:gd name="T0" fmla="*/ 13 w 36"/>
                <a:gd name="T1" fmla="*/ 0 h 74"/>
                <a:gd name="T2" fmla="*/ 0 w 36"/>
                <a:gd name="T3" fmla="*/ 72 h 74"/>
                <a:gd name="T4" fmla="*/ 9 w 36"/>
                <a:gd name="T5" fmla="*/ 74 h 74"/>
                <a:gd name="T6" fmla="*/ 13 w 36"/>
                <a:gd name="T7" fmla="*/ 35 h 74"/>
                <a:gd name="T8" fmla="*/ 11 w 36"/>
                <a:gd name="T9" fmla="*/ 72 h 74"/>
                <a:gd name="T10" fmla="*/ 19 w 36"/>
                <a:gd name="T11" fmla="*/ 72 h 74"/>
                <a:gd name="T12" fmla="*/ 23 w 36"/>
                <a:gd name="T13" fmla="*/ 30 h 74"/>
                <a:gd name="T14" fmla="*/ 21 w 36"/>
                <a:gd name="T15" fmla="*/ 69 h 74"/>
                <a:gd name="T16" fmla="*/ 32 w 36"/>
                <a:gd name="T17" fmla="*/ 69 h 74"/>
                <a:gd name="T18" fmla="*/ 36 w 36"/>
                <a:gd name="T19" fmla="*/ 2 h 7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74">
                  <a:moveTo>
                    <a:pt x="13" y="0"/>
                  </a:moveTo>
                  <a:lnTo>
                    <a:pt x="0" y="72"/>
                  </a:lnTo>
                  <a:lnTo>
                    <a:pt x="9" y="74"/>
                  </a:lnTo>
                  <a:lnTo>
                    <a:pt x="13" y="35"/>
                  </a:lnTo>
                  <a:lnTo>
                    <a:pt x="11" y="72"/>
                  </a:lnTo>
                  <a:lnTo>
                    <a:pt x="19" y="72"/>
                  </a:lnTo>
                  <a:lnTo>
                    <a:pt x="23" y="30"/>
                  </a:lnTo>
                  <a:lnTo>
                    <a:pt x="21" y="69"/>
                  </a:lnTo>
                  <a:lnTo>
                    <a:pt x="32" y="69"/>
                  </a:lnTo>
                  <a:lnTo>
                    <a:pt x="36" y="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54" name="Line 182"/>
            <p:cNvSpPr>
              <a:spLocks noChangeShapeType="1"/>
            </p:cNvSpPr>
            <p:nvPr/>
          </p:nvSpPr>
          <p:spPr bwMode="auto">
            <a:xfrm>
              <a:off x="555" y="2374"/>
              <a:ext cx="1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955" name="Freeform 183"/>
            <p:cNvSpPr>
              <a:spLocks/>
            </p:cNvSpPr>
            <p:nvPr/>
          </p:nvSpPr>
          <p:spPr bwMode="auto">
            <a:xfrm>
              <a:off x="434" y="3005"/>
              <a:ext cx="167" cy="74"/>
            </a:xfrm>
            <a:custGeom>
              <a:avLst/>
              <a:gdLst>
                <a:gd name="T0" fmla="*/ 96 w 167"/>
                <a:gd name="T1" fmla="*/ 0 h 74"/>
                <a:gd name="T2" fmla="*/ 86 w 167"/>
                <a:gd name="T3" fmla="*/ 2 h 74"/>
                <a:gd name="T4" fmla="*/ 73 w 167"/>
                <a:gd name="T5" fmla="*/ 7 h 74"/>
                <a:gd name="T6" fmla="*/ 59 w 167"/>
                <a:gd name="T7" fmla="*/ 12 h 74"/>
                <a:gd name="T8" fmla="*/ 42 w 167"/>
                <a:gd name="T9" fmla="*/ 20 h 74"/>
                <a:gd name="T10" fmla="*/ 27 w 167"/>
                <a:gd name="T11" fmla="*/ 30 h 74"/>
                <a:gd name="T12" fmla="*/ 13 w 167"/>
                <a:gd name="T13" fmla="*/ 37 h 74"/>
                <a:gd name="T14" fmla="*/ 2 w 167"/>
                <a:gd name="T15" fmla="*/ 47 h 74"/>
                <a:gd name="T16" fmla="*/ 0 w 167"/>
                <a:gd name="T17" fmla="*/ 54 h 74"/>
                <a:gd name="T18" fmla="*/ 4 w 167"/>
                <a:gd name="T19" fmla="*/ 62 h 74"/>
                <a:gd name="T20" fmla="*/ 15 w 167"/>
                <a:gd name="T21" fmla="*/ 69 h 74"/>
                <a:gd name="T22" fmla="*/ 29 w 167"/>
                <a:gd name="T23" fmla="*/ 72 h 74"/>
                <a:gd name="T24" fmla="*/ 48 w 167"/>
                <a:gd name="T25" fmla="*/ 74 h 74"/>
                <a:gd name="T26" fmla="*/ 88 w 167"/>
                <a:gd name="T27" fmla="*/ 72 h 74"/>
                <a:gd name="T28" fmla="*/ 107 w 167"/>
                <a:gd name="T29" fmla="*/ 69 h 74"/>
                <a:gd name="T30" fmla="*/ 121 w 167"/>
                <a:gd name="T31" fmla="*/ 67 h 74"/>
                <a:gd name="T32" fmla="*/ 136 w 167"/>
                <a:gd name="T33" fmla="*/ 62 h 74"/>
                <a:gd name="T34" fmla="*/ 150 w 167"/>
                <a:gd name="T35" fmla="*/ 52 h 74"/>
                <a:gd name="T36" fmla="*/ 163 w 167"/>
                <a:gd name="T37" fmla="*/ 40 h 74"/>
                <a:gd name="T38" fmla="*/ 165 w 167"/>
                <a:gd name="T39" fmla="*/ 35 h 74"/>
                <a:gd name="T40" fmla="*/ 167 w 167"/>
                <a:gd name="T41" fmla="*/ 27 h 74"/>
                <a:gd name="T42" fmla="*/ 165 w 167"/>
                <a:gd name="T43" fmla="*/ 20 h 74"/>
                <a:gd name="T44" fmla="*/ 159 w 167"/>
                <a:gd name="T45" fmla="*/ 12 h 74"/>
                <a:gd name="T46" fmla="*/ 148 w 167"/>
                <a:gd name="T47" fmla="*/ 10 h 74"/>
                <a:gd name="T48" fmla="*/ 138 w 167"/>
                <a:gd name="T49" fmla="*/ 5 h 74"/>
                <a:gd name="T50" fmla="*/ 113 w 167"/>
                <a:gd name="T51" fmla="*/ 2 h 74"/>
                <a:gd name="T52" fmla="*/ 102 w 167"/>
                <a:gd name="T53" fmla="*/ 0 h 74"/>
                <a:gd name="T54" fmla="*/ 96 w 167"/>
                <a:gd name="T55" fmla="*/ 0 h 74"/>
                <a:gd name="T56" fmla="*/ 96 w 167"/>
                <a:gd name="T57" fmla="*/ 0 h 7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67" h="74">
                  <a:moveTo>
                    <a:pt x="96" y="0"/>
                  </a:moveTo>
                  <a:lnTo>
                    <a:pt x="86" y="2"/>
                  </a:lnTo>
                  <a:lnTo>
                    <a:pt x="73" y="7"/>
                  </a:lnTo>
                  <a:lnTo>
                    <a:pt x="59" y="12"/>
                  </a:lnTo>
                  <a:lnTo>
                    <a:pt x="42" y="20"/>
                  </a:lnTo>
                  <a:lnTo>
                    <a:pt x="27" y="30"/>
                  </a:lnTo>
                  <a:lnTo>
                    <a:pt x="13" y="37"/>
                  </a:lnTo>
                  <a:lnTo>
                    <a:pt x="2" y="47"/>
                  </a:lnTo>
                  <a:lnTo>
                    <a:pt x="0" y="54"/>
                  </a:lnTo>
                  <a:lnTo>
                    <a:pt x="4" y="62"/>
                  </a:lnTo>
                  <a:lnTo>
                    <a:pt x="15" y="69"/>
                  </a:lnTo>
                  <a:lnTo>
                    <a:pt x="29" y="72"/>
                  </a:lnTo>
                  <a:lnTo>
                    <a:pt x="48" y="74"/>
                  </a:lnTo>
                  <a:lnTo>
                    <a:pt x="88" y="72"/>
                  </a:lnTo>
                  <a:lnTo>
                    <a:pt x="107" y="69"/>
                  </a:lnTo>
                  <a:lnTo>
                    <a:pt x="121" y="67"/>
                  </a:lnTo>
                  <a:lnTo>
                    <a:pt x="136" y="62"/>
                  </a:lnTo>
                  <a:lnTo>
                    <a:pt x="150" y="52"/>
                  </a:lnTo>
                  <a:lnTo>
                    <a:pt x="163" y="40"/>
                  </a:lnTo>
                  <a:lnTo>
                    <a:pt x="165" y="35"/>
                  </a:lnTo>
                  <a:lnTo>
                    <a:pt x="167" y="27"/>
                  </a:lnTo>
                  <a:lnTo>
                    <a:pt x="165" y="20"/>
                  </a:lnTo>
                  <a:lnTo>
                    <a:pt x="159" y="12"/>
                  </a:lnTo>
                  <a:lnTo>
                    <a:pt x="148" y="10"/>
                  </a:lnTo>
                  <a:lnTo>
                    <a:pt x="138" y="5"/>
                  </a:lnTo>
                  <a:lnTo>
                    <a:pt x="113" y="2"/>
                  </a:lnTo>
                  <a:lnTo>
                    <a:pt x="102" y="0"/>
                  </a:lnTo>
                  <a:lnTo>
                    <a:pt x="96" y="0"/>
                  </a:lnTo>
                  <a:close/>
                </a:path>
              </a:pathLst>
            </a:custGeom>
            <a:solidFill>
              <a:srgbClr val="660000"/>
            </a:solidFill>
            <a:ln w="6350">
              <a:solidFill>
                <a:srgbClr val="000000"/>
              </a:solidFill>
              <a:prstDash val="solid"/>
              <a:round/>
              <a:headEnd/>
              <a:tailEnd/>
            </a:ln>
          </p:spPr>
          <p:txBody>
            <a:bodyPr/>
            <a:lstStyle/>
            <a:p>
              <a:endParaRPr lang="ja-JP" altLang="en-US"/>
            </a:p>
          </p:txBody>
        </p:sp>
        <p:sp>
          <p:nvSpPr>
            <p:cNvPr id="23956" name="Freeform 184"/>
            <p:cNvSpPr>
              <a:spLocks/>
            </p:cNvSpPr>
            <p:nvPr/>
          </p:nvSpPr>
          <p:spPr bwMode="auto">
            <a:xfrm>
              <a:off x="724" y="2359"/>
              <a:ext cx="19" cy="44"/>
            </a:xfrm>
            <a:custGeom>
              <a:avLst/>
              <a:gdLst>
                <a:gd name="T0" fmla="*/ 6 w 19"/>
                <a:gd name="T1" fmla="*/ 0 h 44"/>
                <a:gd name="T2" fmla="*/ 19 w 19"/>
                <a:gd name="T3" fmla="*/ 5 h 44"/>
                <a:gd name="T4" fmla="*/ 17 w 19"/>
                <a:gd name="T5" fmla="*/ 35 h 44"/>
                <a:gd name="T6" fmla="*/ 0 w 19"/>
                <a:gd name="T7" fmla="*/ 44 h 44"/>
                <a:gd name="T8" fmla="*/ 6 w 19"/>
                <a:gd name="T9" fmla="*/ 0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44">
                  <a:moveTo>
                    <a:pt x="6" y="0"/>
                  </a:moveTo>
                  <a:lnTo>
                    <a:pt x="19" y="5"/>
                  </a:lnTo>
                  <a:lnTo>
                    <a:pt x="17" y="35"/>
                  </a:lnTo>
                  <a:lnTo>
                    <a:pt x="0" y="44"/>
                  </a:lnTo>
                  <a:lnTo>
                    <a:pt x="6" y="0"/>
                  </a:lnTo>
                  <a:close/>
                </a:path>
              </a:pathLst>
            </a:custGeom>
            <a:solidFill>
              <a:srgbClr val="FFFFFF"/>
            </a:solidFill>
            <a:ln w="6350">
              <a:solidFill>
                <a:srgbClr val="000000"/>
              </a:solidFill>
              <a:prstDash val="solid"/>
              <a:round/>
              <a:headEnd/>
              <a:tailEnd/>
            </a:ln>
          </p:spPr>
          <p:txBody>
            <a:bodyPr/>
            <a:lstStyle/>
            <a:p>
              <a:endParaRPr lang="ja-JP" altLang="en-US"/>
            </a:p>
          </p:txBody>
        </p:sp>
        <p:sp>
          <p:nvSpPr>
            <p:cNvPr id="23957" name="Line 185"/>
            <p:cNvSpPr>
              <a:spLocks noChangeShapeType="1"/>
            </p:cNvSpPr>
            <p:nvPr/>
          </p:nvSpPr>
          <p:spPr bwMode="auto">
            <a:xfrm>
              <a:off x="730" y="2364"/>
              <a:ext cx="1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958" name="Line 186"/>
            <p:cNvSpPr>
              <a:spLocks noChangeShapeType="1"/>
            </p:cNvSpPr>
            <p:nvPr/>
          </p:nvSpPr>
          <p:spPr bwMode="auto">
            <a:xfrm>
              <a:off x="728" y="2376"/>
              <a:ext cx="1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959" name="Line 187"/>
            <p:cNvSpPr>
              <a:spLocks noChangeShapeType="1"/>
            </p:cNvSpPr>
            <p:nvPr/>
          </p:nvSpPr>
          <p:spPr bwMode="auto">
            <a:xfrm>
              <a:off x="728" y="2389"/>
              <a:ext cx="1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960" name="Freeform 188"/>
            <p:cNvSpPr>
              <a:spLocks/>
            </p:cNvSpPr>
            <p:nvPr/>
          </p:nvSpPr>
          <p:spPr bwMode="auto">
            <a:xfrm>
              <a:off x="459" y="3059"/>
              <a:ext cx="71" cy="8"/>
            </a:xfrm>
            <a:custGeom>
              <a:avLst/>
              <a:gdLst>
                <a:gd name="T0" fmla="*/ 0 w 71"/>
                <a:gd name="T1" fmla="*/ 0 h 8"/>
                <a:gd name="T2" fmla="*/ 2 w 71"/>
                <a:gd name="T3" fmla="*/ 0 h 8"/>
                <a:gd name="T4" fmla="*/ 11 w 71"/>
                <a:gd name="T5" fmla="*/ 5 h 8"/>
                <a:gd name="T6" fmla="*/ 23 w 71"/>
                <a:gd name="T7" fmla="*/ 5 h 8"/>
                <a:gd name="T8" fmla="*/ 38 w 71"/>
                <a:gd name="T9" fmla="*/ 8 h 8"/>
                <a:gd name="T10" fmla="*/ 52 w 71"/>
                <a:gd name="T11" fmla="*/ 5 h 8"/>
                <a:gd name="T12" fmla="*/ 63 w 71"/>
                <a:gd name="T13" fmla="*/ 5 h 8"/>
                <a:gd name="T14" fmla="*/ 69 w 71"/>
                <a:gd name="T15" fmla="*/ 3 h 8"/>
                <a:gd name="T16" fmla="*/ 71 w 71"/>
                <a:gd name="T17" fmla="*/ 3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1" h="8">
                  <a:moveTo>
                    <a:pt x="0" y="0"/>
                  </a:moveTo>
                  <a:lnTo>
                    <a:pt x="2" y="0"/>
                  </a:lnTo>
                  <a:lnTo>
                    <a:pt x="11" y="5"/>
                  </a:lnTo>
                  <a:lnTo>
                    <a:pt x="23" y="5"/>
                  </a:lnTo>
                  <a:lnTo>
                    <a:pt x="38" y="8"/>
                  </a:lnTo>
                  <a:lnTo>
                    <a:pt x="52" y="5"/>
                  </a:lnTo>
                  <a:lnTo>
                    <a:pt x="63" y="5"/>
                  </a:lnTo>
                  <a:lnTo>
                    <a:pt x="69" y="3"/>
                  </a:lnTo>
                  <a:lnTo>
                    <a:pt x="71"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61" name="Freeform 189"/>
            <p:cNvSpPr>
              <a:spLocks/>
            </p:cNvSpPr>
            <p:nvPr/>
          </p:nvSpPr>
          <p:spPr bwMode="auto">
            <a:xfrm>
              <a:off x="745" y="3059"/>
              <a:ext cx="54" cy="8"/>
            </a:xfrm>
            <a:custGeom>
              <a:avLst/>
              <a:gdLst>
                <a:gd name="T0" fmla="*/ 0 w 54"/>
                <a:gd name="T1" fmla="*/ 0 h 8"/>
                <a:gd name="T2" fmla="*/ 0 w 54"/>
                <a:gd name="T3" fmla="*/ 3 h 8"/>
                <a:gd name="T4" fmla="*/ 4 w 54"/>
                <a:gd name="T5" fmla="*/ 3 h 8"/>
                <a:gd name="T6" fmla="*/ 17 w 54"/>
                <a:gd name="T7" fmla="*/ 8 h 8"/>
                <a:gd name="T8" fmla="*/ 33 w 54"/>
                <a:gd name="T9" fmla="*/ 8 h 8"/>
                <a:gd name="T10" fmla="*/ 54 w 54"/>
                <a:gd name="T11" fmla="*/ 5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8">
                  <a:moveTo>
                    <a:pt x="0" y="0"/>
                  </a:moveTo>
                  <a:lnTo>
                    <a:pt x="0" y="3"/>
                  </a:lnTo>
                  <a:lnTo>
                    <a:pt x="4" y="3"/>
                  </a:lnTo>
                  <a:lnTo>
                    <a:pt x="17" y="8"/>
                  </a:lnTo>
                  <a:lnTo>
                    <a:pt x="33" y="8"/>
                  </a:lnTo>
                  <a:lnTo>
                    <a:pt x="54" y="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62" name="Freeform 190"/>
            <p:cNvSpPr>
              <a:spLocks/>
            </p:cNvSpPr>
            <p:nvPr/>
          </p:nvSpPr>
          <p:spPr bwMode="auto">
            <a:xfrm>
              <a:off x="883" y="2307"/>
              <a:ext cx="188" cy="136"/>
            </a:xfrm>
            <a:custGeom>
              <a:avLst/>
              <a:gdLst>
                <a:gd name="T0" fmla="*/ 2 w 188"/>
                <a:gd name="T1" fmla="*/ 131 h 136"/>
                <a:gd name="T2" fmla="*/ 0 w 188"/>
                <a:gd name="T3" fmla="*/ 116 h 136"/>
                <a:gd name="T4" fmla="*/ 0 w 188"/>
                <a:gd name="T5" fmla="*/ 99 h 136"/>
                <a:gd name="T6" fmla="*/ 4 w 188"/>
                <a:gd name="T7" fmla="*/ 77 h 136"/>
                <a:gd name="T8" fmla="*/ 10 w 188"/>
                <a:gd name="T9" fmla="*/ 52 h 136"/>
                <a:gd name="T10" fmla="*/ 17 w 188"/>
                <a:gd name="T11" fmla="*/ 32 h 136"/>
                <a:gd name="T12" fmla="*/ 25 w 188"/>
                <a:gd name="T13" fmla="*/ 15 h 136"/>
                <a:gd name="T14" fmla="*/ 33 w 188"/>
                <a:gd name="T15" fmla="*/ 2 h 136"/>
                <a:gd name="T16" fmla="*/ 42 w 188"/>
                <a:gd name="T17" fmla="*/ 0 h 136"/>
                <a:gd name="T18" fmla="*/ 44 w 188"/>
                <a:gd name="T19" fmla="*/ 5 h 136"/>
                <a:gd name="T20" fmla="*/ 46 w 188"/>
                <a:gd name="T21" fmla="*/ 10 h 136"/>
                <a:gd name="T22" fmla="*/ 44 w 188"/>
                <a:gd name="T23" fmla="*/ 32 h 136"/>
                <a:gd name="T24" fmla="*/ 39 w 188"/>
                <a:gd name="T25" fmla="*/ 52 h 136"/>
                <a:gd name="T26" fmla="*/ 37 w 188"/>
                <a:gd name="T27" fmla="*/ 57 h 136"/>
                <a:gd name="T28" fmla="*/ 37 w 188"/>
                <a:gd name="T29" fmla="*/ 62 h 136"/>
                <a:gd name="T30" fmla="*/ 39 w 188"/>
                <a:gd name="T31" fmla="*/ 57 h 136"/>
                <a:gd name="T32" fmla="*/ 46 w 188"/>
                <a:gd name="T33" fmla="*/ 54 h 136"/>
                <a:gd name="T34" fmla="*/ 62 w 188"/>
                <a:gd name="T35" fmla="*/ 49 h 136"/>
                <a:gd name="T36" fmla="*/ 85 w 188"/>
                <a:gd name="T37" fmla="*/ 42 h 136"/>
                <a:gd name="T38" fmla="*/ 108 w 188"/>
                <a:gd name="T39" fmla="*/ 37 h 136"/>
                <a:gd name="T40" fmla="*/ 131 w 188"/>
                <a:gd name="T41" fmla="*/ 32 h 136"/>
                <a:gd name="T42" fmla="*/ 150 w 188"/>
                <a:gd name="T43" fmla="*/ 32 h 136"/>
                <a:gd name="T44" fmla="*/ 161 w 188"/>
                <a:gd name="T45" fmla="*/ 37 h 136"/>
                <a:gd name="T46" fmla="*/ 163 w 188"/>
                <a:gd name="T47" fmla="*/ 39 h 136"/>
                <a:gd name="T48" fmla="*/ 163 w 188"/>
                <a:gd name="T49" fmla="*/ 44 h 136"/>
                <a:gd name="T50" fmla="*/ 175 w 188"/>
                <a:gd name="T51" fmla="*/ 44 h 136"/>
                <a:gd name="T52" fmla="*/ 179 w 188"/>
                <a:gd name="T53" fmla="*/ 49 h 136"/>
                <a:gd name="T54" fmla="*/ 179 w 188"/>
                <a:gd name="T55" fmla="*/ 54 h 136"/>
                <a:gd name="T56" fmla="*/ 175 w 188"/>
                <a:gd name="T57" fmla="*/ 62 h 136"/>
                <a:gd name="T58" fmla="*/ 183 w 188"/>
                <a:gd name="T59" fmla="*/ 62 h 136"/>
                <a:gd name="T60" fmla="*/ 188 w 188"/>
                <a:gd name="T61" fmla="*/ 69 h 136"/>
                <a:gd name="T62" fmla="*/ 186 w 188"/>
                <a:gd name="T63" fmla="*/ 74 h 136"/>
                <a:gd name="T64" fmla="*/ 179 w 188"/>
                <a:gd name="T65" fmla="*/ 79 h 136"/>
                <a:gd name="T66" fmla="*/ 181 w 188"/>
                <a:gd name="T67" fmla="*/ 84 h 136"/>
                <a:gd name="T68" fmla="*/ 181 w 188"/>
                <a:gd name="T69" fmla="*/ 89 h 136"/>
                <a:gd name="T70" fmla="*/ 177 w 188"/>
                <a:gd name="T71" fmla="*/ 91 h 136"/>
                <a:gd name="T72" fmla="*/ 169 w 188"/>
                <a:gd name="T73" fmla="*/ 96 h 136"/>
                <a:gd name="T74" fmla="*/ 148 w 188"/>
                <a:gd name="T75" fmla="*/ 104 h 136"/>
                <a:gd name="T76" fmla="*/ 123 w 188"/>
                <a:gd name="T77" fmla="*/ 111 h 136"/>
                <a:gd name="T78" fmla="*/ 96 w 188"/>
                <a:gd name="T79" fmla="*/ 119 h 136"/>
                <a:gd name="T80" fmla="*/ 73 w 188"/>
                <a:gd name="T81" fmla="*/ 124 h 136"/>
                <a:gd name="T82" fmla="*/ 62 w 188"/>
                <a:gd name="T83" fmla="*/ 126 h 136"/>
                <a:gd name="T84" fmla="*/ 54 w 188"/>
                <a:gd name="T85" fmla="*/ 131 h 136"/>
                <a:gd name="T86" fmla="*/ 50 w 188"/>
                <a:gd name="T87" fmla="*/ 134 h 136"/>
                <a:gd name="T88" fmla="*/ 50 w 188"/>
                <a:gd name="T89" fmla="*/ 134 h 136"/>
                <a:gd name="T90" fmla="*/ 33 w 188"/>
                <a:gd name="T91" fmla="*/ 136 h 136"/>
                <a:gd name="T92" fmla="*/ 19 w 188"/>
                <a:gd name="T93" fmla="*/ 134 h 136"/>
                <a:gd name="T94" fmla="*/ 6 w 188"/>
                <a:gd name="T95" fmla="*/ 131 h 136"/>
                <a:gd name="T96" fmla="*/ 4 w 188"/>
                <a:gd name="T97" fmla="*/ 131 h 136"/>
                <a:gd name="T98" fmla="*/ 2 w 188"/>
                <a:gd name="T99" fmla="*/ 131 h 136"/>
                <a:gd name="T100" fmla="*/ 2 w 188"/>
                <a:gd name="T101" fmla="*/ 131 h 1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88" h="136">
                  <a:moveTo>
                    <a:pt x="2" y="131"/>
                  </a:moveTo>
                  <a:lnTo>
                    <a:pt x="0" y="116"/>
                  </a:lnTo>
                  <a:lnTo>
                    <a:pt x="0" y="99"/>
                  </a:lnTo>
                  <a:lnTo>
                    <a:pt x="4" y="77"/>
                  </a:lnTo>
                  <a:lnTo>
                    <a:pt x="10" y="52"/>
                  </a:lnTo>
                  <a:lnTo>
                    <a:pt x="17" y="32"/>
                  </a:lnTo>
                  <a:lnTo>
                    <a:pt x="25" y="15"/>
                  </a:lnTo>
                  <a:lnTo>
                    <a:pt x="33" y="2"/>
                  </a:lnTo>
                  <a:lnTo>
                    <a:pt x="42" y="0"/>
                  </a:lnTo>
                  <a:lnTo>
                    <a:pt x="44" y="5"/>
                  </a:lnTo>
                  <a:lnTo>
                    <a:pt x="46" y="10"/>
                  </a:lnTo>
                  <a:lnTo>
                    <a:pt x="44" y="32"/>
                  </a:lnTo>
                  <a:lnTo>
                    <a:pt x="39" y="52"/>
                  </a:lnTo>
                  <a:lnTo>
                    <a:pt x="37" y="57"/>
                  </a:lnTo>
                  <a:lnTo>
                    <a:pt x="37" y="62"/>
                  </a:lnTo>
                  <a:lnTo>
                    <a:pt x="39" y="57"/>
                  </a:lnTo>
                  <a:lnTo>
                    <a:pt x="46" y="54"/>
                  </a:lnTo>
                  <a:lnTo>
                    <a:pt x="62" y="49"/>
                  </a:lnTo>
                  <a:lnTo>
                    <a:pt x="85" y="42"/>
                  </a:lnTo>
                  <a:lnTo>
                    <a:pt x="108" y="37"/>
                  </a:lnTo>
                  <a:lnTo>
                    <a:pt x="131" y="32"/>
                  </a:lnTo>
                  <a:lnTo>
                    <a:pt x="150" y="32"/>
                  </a:lnTo>
                  <a:lnTo>
                    <a:pt x="161" y="37"/>
                  </a:lnTo>
                  <a:lnTo>
                    <a:pt x="163" y="39"/>
                  </a:lnTo>
                  <a:lnTo>
                    <a:pt x="163" y="44"/>
                  </a:lnTo>
                  <a:lnTo>
                    <a:pt x="175" y="44"/>
                  </a:lnTo>
                  <a:lnTo>
                    <a:pt x="179" y="49"/>
                  </a:lnTo>
                  <a:lnTo>
                    <a:pt x="179" y="54"/>
                  </a:lnTo>
                  <a:lnTo>
                    <a:pt x="175" y="62"/>
                  </a:lnTo>
                  <a:lnTo>
                    <a:pt x="183" y="62"/>
                  </a:lnTo>
                  <a:lnTo>
                    <a:pt x="188" y="69"/>
                  </a:lnTo>
                  <a:lnTo>
                    <a:pt x="186" y="74"/>
                  </a:lnTo>
                  <a:lnTo>
                    <a:pt x="179" y="79"/>
                  </a:lnTo>
                  <a:lnTo>
                    <a:pt x="181" y="84"/>
                  </a:lnTo>
                  <a:lnTo>
                    <a:pt x="181" y="89"/>
                  </a:lnTo>
                  <a:lnTo>
                    <a:pt x="177" y="91"/>
                  </a:lnTo>
                  <a:lnTo>
                    <a:pt x="169" y="96"/>
                  </a:lnTo>
                  <a:lnTo>
                    <a:pt x="148" y="104"/>
                  </a:lnTo>
                  <a:lnTo>
                    <a:pt x="123" y="111"/>
                  </a:lnTo>
                  <a:lnTo>
                    <a:pt x="96" y="119"/>
                  </a:lnTo>
                  <a:lnTo>
                    <a:pt x="73" y="124"/>
                  </a:lnTo>
                  <a:lnTo>
                    <a:pt x="62" y="126"/>
                  </a:lnTo>
                  <a:lnTo>
                    <a:pt x="54" y="131"/>
                  </a:lnTo>
                  <a:lnTo>
                    <a:pt x="50" y="134"/>
                  </a:lnTo>
                  <a:lnTo>
                    <a:pt x="33" y="136"/>
                  </a:lnTo>
                  <a:lnTo>
                    <a:pt x="19" y="134"/>
                  </a:lnTo>
                  <a:lnTo>
                    <a:pt x="6" y="131"/>
                  </a:lnTo>
                  <a:lnTo>
                    <a:pt x="4" y="131"/>
                  </a:lnTo>
                  <a:lnTo>
                    <a:pt x="2" y="131"/>
                  </a:lnTo>
                  <a:close/>
                </a:path>
              </a:pathLst>
            </a:custGeom>
            <a:solidFill>
              <a:srgbClr val="F7C084"/>
            </a:solidFill>
            <a:ln w="6350">
              <a:solidFill>
                <a:srgbClr val="000000"/>
              </a:solidFill>
              <a:prstDash val="solid"/>
              <a:round/>
              <a:headEnd/>
              <a:tailEnd/>
            </a:ln>
          </p:spPr>
          <p:txBody>
            <a:bodyPr/>
            <a:lstStyle/>
            <a:p>
              <a:endParaRPr lang="ja-JP" altLang="en-US"/>
            </a:p>
          </p:txBody>
        </p:sp>
        <p:sp>
          <p:nvSpPr>
            <p:cNvPr id="23963" name="Freeform 191"/>
            <p:cNvSpPr>
              <a:spLocks/>
            </p:cNvSpPr>
            <p:nvPr/>
          </p:nvSpPr>
          <p:spPr bwMode="auto">
            <a:xfrm>
              <a:off x="987" y="2386"/>
              <a:ext cx="75" cy="8"/>
            </a:xfrm>
            <a:custGeom>
              <a:avLst/>
              <a:gdLst>
                <a:gd name="T0" fmla="*/ 0 w 75"/>
                <a:gd name="T1" fmla="*/ 8 h 8"/>
                <a:gd name="T2" fmla="*/ 4 w 75"/>
                <a:gd name="T3" fmla="*/ 8 h 8"/>
                <a:gd name="T4" fmla="*/ 13 w 75"/>
                <a:gd name="T5" fmla="*/ 5 h 8"/>
                <a:gd name="T6" fmla="*/ 23 w 75"/>
                <a:gd name="T7" fmla="*/ 5 h 8"/>
                <a:gd name="T8" fmla="*/ 36 w 75"/>
                <a:gd name="T9" fmla="*/ 3 h 8"/>
                <a:gd name="T10" fmla="*/ 48 w 75"/>
                <a:gd name="T11" fmla="*/ 0 h 8"/>
                <a:gd name="T12" fmla="*/ 61 w 75"/>
                <a:gd name="T13" fmla="*/ 0 h 8"/>
                <a:gd name="T14" fmla="*/ 71 w 75"/>
                <a:gd name="T15" fmla="*/ 0 h 8"/>
                <a:gd name="T16" fmla="*/ 75 w 75"/>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 h="8">
                  <a:moveTo>
                    <a:pt x="0" y="8"/>
                  </a:moveTo>
                  <a:lnTo>
                    <a:pt x="4" y="8"/>
                  </a:lnTo>
                  <a:lnTo>
                    <a:pt x="13" y="5"/>
                  </a:lnTo>
                  <a:lnTo>
                    <a:pt x="23" y="5"/>
                  </a:lnTo>
                  <a:lnTo>
                    <a:pt x="36" y="3"/>
                  </a:lnTo>
                  <a:lnTo>
                    <a:pt x="48" y="0"/>
                  </a:lnTo>
                  <a:lnTo>
                    <a:pt x="61" y="0"/>
                  </a:lnTo>
                  <a:lnTo>
                    <a:pt x="71" y="0"/>
                  </a:lnTo>
                  <a:lnTo>
                    <a:pt x="75"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64" name="Freeform 192"/>
            <p:cNvSpPr>
              <a:spLocks/>
            </p:cNvSpPr>
            <p:nvPr/>
          </p:nvSpPr>
          <p:spPr bwMode="auto">
            <a:xfrm>
              <a:off x="979" y="2369"/>
              <a:ext cx="81" cy="12"/>
            </a:xfrm>
            <a:custGeom>
              <a:avLst/>
              <a:gdLst>
                <a:gd name="T0" fmla="*/ 0 w 81"/>
                <a:gd name="T1" fmla="*/ 12 h 12"/>
                <a:gd name="T2" fmla="*/ 2 w 81"/>
                <a:gd name="T3" fmla="*/ 10 h 12"/>
                <a:gd name="T4" fmla="*/ 10 w 81"/>
                <a:gd name="T5" fmla="*/ 10 h 12"/>
                <a:gd name="T6" fmla="*/ 23 w 81"/>
                <a:gd name="T7" fmla="*/ 7 h 12"/>
                <a:gd name="T8" fmla="*/ 35 w 81"/>
                <a:gd name="T9" fmla="*/ 5 h 12"/>
                <a:gd name="T10" fmla="*/ 50 w 81"/>
                <a:gd name="T11" fmla="*/ 2 h 12"/>
                <a:gd name="T12" fmla="*/ 62 w 81"/>
                <a:gd name="T13" fmla="*/ 0 h 12"/>
                <a:gd name="T14" fmla="*/ 75 w 81"/>
                <a:gd name="T15" fmla="*/ 0 h 12"/>
                <a:gd name="T16" fmla="*/ 81 w 81"/>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1" h="12">
                  <a:moveTo>
                    <a:pt x="0" y="12"/>
                  </a:moveTo>
                  <a:lnTo>
                    <a:pt x="2" y="10"/>
                  </a:lnTo>
                  <a:lnTo>
                    <a:pt x="10" y="10"/>
                  </a:lnTo>
                  <a:lnTo>
                    <a:pt x="23" y="7"/>
                  </a:lnTo>
                  <a:lnTo>
                    <a:pt x="35" y="5"/>
                  </a:lnTo>
                  <a:lnTo>
                    <a:pt x="50" y="2"/>
                  </a:lnTo>
                  <a:lnTo>
                    <a:pt x="62" y="0"/>
                  </a:lnTo>
                  <a:lnTo>
                    <a:pt x="75" y="0"/>
                  </a:lnTo>
                  <a:lnTo>
                    <a:pt x="81"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65" name="Freeform 193"/>
            <p:cNvSpPr>
              <a:spLocks/>
            </p:cNvSpPr>
            <p:nvPr/>
          </p:nvSpPr>
          <p:spPr bwMode="auto">
            <a:xfrm>
              <a:off x="968" y="2351"/>
              <a:ext cx="78" cy="18"/>
            </a:xfrm>
            <a:custGeom>
              <a:avLst/>
              <a:gdLst>
                <a:gd name="T0" fmla="*/ 0 w 78"/>
                <a:gd name="T1" fmla="*/ 18 h 18"/>
                <a:gd name="T2" fmla="*/ 2 w 78"/>
                <a:gd name="T3" fmla="*/ 18 h 18"/>
                <a:gd name="T4" fmla="*/ 11 w 78"/>
                <a:gd name="T5" fmla="*/ 15 h 18"/>
                <a:gd name="T6" fmla="*/ 19 w 78"/>
                <a:gd name="T7" fmla="*/ 13 h 18"/>
                <a:gd name="T8" fmla="*/ 32 w 78"/>
                <a:gd name="T9" fmla="*/ 8 h 18"/>
                <a:gd name="T10" fmla="*/ 57 w 78"/>
                <a:gd name="T11" fmla="*/ 3 h 18"/>
                <a:gd name="T12" fmla="*/ 69 w 78"/>
                <a:gd name="T13" fmla="*/ 0 h 18"/>
                <a:gd name="T14" fmla="*/ 78 w 78"/>
                <a:gd name="T15" fmla="*/ 0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 h="18">
                  <a:moveTo>
                    <a:pt x="0" y="18"/>
                  </a:moveTo>
                  <a:lnTo>
                    <a:pt x="2" y="18"/>
                  </a:lnTo>
                  <a:lnTo>
                    <a:pt x="11" y="15"/>
                  </a:lnTo>
                  <a:lnTo>
                    <a:pt x="19" y="13"/>
                  </a:lnTo>
                  <a:lnTo>
                    <a:pt x="32" y="8"/>
                  </a:lnTo>
                  <a:lnTo>
                    <a:pt x="57" y="3"/>
                  </a:lnTo>
                  <a:lnTo>
                    <a:pt x="69" y="0"/>
                  </a:lnTo>
                  <a:lnTo>
                    <a:pt x="78"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66" name="Freeform 194"/>
            <p:cNvSpPr>
              <a:spLocks/>
            </p:cNvSpPr>
            <p:nvPr/>
          </p:nvSpPr>
          <p:spPr bwMode="auto">
            <a:xfrm>
              <a:off x="378" y="2433"/>
              <a:ext cx="557" cy="542"/>
            </a:xfrm>
            <a:custGeom>
              <a:avLst/>
              <a:gdLst>
                <a:gd name="T0" fmla="*/ 173 w 557"/>
                <a:gd name="T1" fmla="*/ 119 h 542"/>
                <a:gd name="T2" fmla="*/ 156 w 557"/>
                <a:gd name="T3" fmla="*/ 129 h 542"/>
                <a:gd name="T4" fmla="*/ 71 w 557"/>
                <a:gd name="T5" fmla="*/ 163 h 542"/>
                <a:gd name="T6" fmla="*/ 12 w 557"/>
                <a:gd name="T7" fmla="*/ 230 h 542"/>
                <a:gd name="T8" fmla="*/ 6 w 557"/>
                <a:gd name="T9" fmla="*/ 310 h 542"/>
                <a:gd name="T10" fmla="*/ 48 w 557"/>
                <a:gd name="T11" fmla="*/ 354 h 542"/>
                <a:gd name="T12" fmla="*/ 87 w 557"/>
                <a:gd name="T13" fmla="*/ 362 h 542"/>
                <a:gd name="T14" fmla="*/ 94 w 557"/>
                <a:gd name="T15" fmla="*/ 324 h 542"/>
                <a:gd name="T16" fmla="*/ 94 w 557"/>
                <a:gd name="T17" fmla="*/ 300 h 542"/>
                <a:gd name="T18" fmla="*/ 90 w 557"/>
                <a:gd name="T19" fmla="*/ 292 h 542"/>
                <a:gd name="T20" fmla="*/ 75 w 557"/>
                <a:gd name="T21" fmla="*/ 260 h 542"/>
                <a:gd name="T22" fmla="*/ 87 w 557"/>
                <a:gd name="T23" fmla="*/ 233 h 542"/>
                <a:gd name="T24" fmla="*/ 127 w 557"/>
                <a:gd name="T25" fmla="*/ 213 h 542"/>
                <a:gd name="T26" fmla="*/ 135 w 557"/>
                <a:gd name="T27" fmla="*/ 215 h 542"/>
                <a:gd name="T28" fmla="*/ 129 w 557"/>
                <a:gd name="T29" fmla="*/ 260 h 542"/>
                <a:gd name="T30" fmla="*/ 119 w 557"/>
                <a:gd name="T31" fmla="*/ 364 h 542"/>
                <a:gd name="T32" fmla="*/ 110 w 557"/>
                <a:gd name="T33" fmla="*/ 475 h 542"/>
                <a:gd name="T34" fmla="*/ 110 w 557"/>
                <a:gd name="T35" fmla="*/ 530 h 542"/>
                <a:gd name="T36" fmla="*/ 127 w 557"/>
                <a:gd name="T37" fmla="*/ 540 h 542"/>
                <a:gd name="T38" fmla="*/ 181 w 557"/>
                <a:gd name="T39" fmla="*/ 542 h 542"/>
                <a:gd name="T40" fmla="*/ 304 w 557"/>
                <a:gd name="T41" fmla="*/ 537 h 542"/>
                <a:gd name="T42" fmla="*/ 367 w 557"/>
                <a:gd name="T43" fmla="*/ 535 h 542"/>
                <a:gd name="T44" fmla="*/ 392 w 557"/>
                <a:gd name="T45" fmla="*/ 527 h 542"/>
                <a:gd name="T46" fmla="*/ 398 w 557"/>
                <a:gd name="T47" fmla="*/ 470 h 542"/>
                <a:gd name="T48" fmla="*/ 394 w 557"/>
                <a:gd name="T49" fmla="*/ 334 h 542"/>
                <a:gd name="T50" fmla="*/ 388 w 557"/>
                <a:gd name="T51" fmla="*/ 235 h 542"/>
                <a:gd name="T52" fmla="*/ 398 w 557"/>
                <a:gd name="T53" fmla="*/ 215 h 542"/>
                <a:gd name="T54" fmla="*/ 465 w 557"/>
                <a:gd name="T55" fmla="*/ 198 h 542"/>
                <a:gd name="T56" fmla="*/ 530 w 557"/>
                <a:gd name="T57" fmla="*/ 176 h 542"/>
                <a:gd name="T58" fmla="*/ 547 w 557"/>
                <a:gd name="T59" fmla="*/ 149 h 542"/>
                <a:gd name="T60" fmla="*/ 557 w 557"/>
                <a:gd name="T61" fmla="*/ 47 h 542"/>
                <a:gd name="T62" fmla="*/ 557 w 557"/>
                <a:gd name="T63" fmla="*/ 8 h 542"/>
                <a:gd name="T64" fmla="*/ 515 w 557"/>
                <a:gd name="T65" fmla="*/ 3 h 542"/>
                <a:gd name="T66" fmla="*/ 503 w 557"/>
                <a:gd name="T67" fmla="*/ 0 h 542"/>
                <a:gd name="T68" fmla="*/ 501 w 557"/>
                <a:gd name="T69" fmla="*/ 5 h 542"/>
                <a:gd name="T70" fmla="*/ 490 w 557"/>
                <a:gd name="T71" fmla="*/ 69 h 542"/>
                <a:gd name="T72" fmla="*/ 471 w 557"/>
                <a:gd name="T73" fmla="*/ 136 h 542"/>
                <a:gd name="T74" fmla="*/ 440 w 557"/>
                <a:gd name="T75" fmla="*/ 146 h 542"/>
                <a:gd name="T76" fmla="*/ 375 w 557"/>
                <a:gd name="T77" fmla="*/ 151 h 542"/>
                <a:gd name="T78" fmla="*/ 363 w 557"/>
                <a:gd name="T79" fmla="*/ 149 h 542"/>
                <a:gd name="T80" fmla="*/ 359 w 557"/>
                <a:gd name="T81" fmla="*/ 131 h 542"/>
                <a:gd name="T82" fmla="*/ 334 w 557"/>
                <a:gd name="T83" fmla="*/ 144 h 542"/>
                <a:gd name="T84" fmla="*/ 304 w 557"/>
                <a:gd name="T85" fmla="*/ 211 h 542"/>
                <a:gd name="T86" fmla="*/ 275 w 557"/>
                <a:gd name="T87" fmla="*/ 280 h 542"/>
                <a:gd name="T88" fmla="*/ 252 w 557"/>
                <a:gd name="T89" fmla="*/ 334 h 542"/>
                <a:gd name="T90" fmla="*/ 248 w 557"/>
                <a:gd name="T91" fmla="*/ 344 h 5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57" h="542">
                  <a:moveTo>
                    <a:pt x="186" y="124"/>
                  </a:moveTo>
                  <a:lnTo>
                    <a:pt x="181" y="121"/>
                  </a:lnTo>
                  <a:lnTo>
                    <a:pt x="173" y="119"/>
                  </a:lnTo>
                  <a:lnTo>
                    <a:pt x="165" y="119"/>
                  </a:lnTo>
                  <a:lnTo>
                    <a:pt x="160" y="121"/>
                  </a:lnTo>
                  <a:lnTo>
                    <a:pt x="156" y="129"/>
                  </a:lnTo>
                  <a:lnTo>
                    <a:pt x="127" y="136"/>
                  </a:lnTo>
                  <a:lnTo>
                    <a:pt x="98" y="149"/>
                  </a:lnTo>
                  <a:lnTo>
                    <a:pt x="71" y="163"/>
                  </a:lnTo>
                  <a:lnTo>
                    <a:pt x="46" y="183"/>
                  </a:lnTo>
                  <a:lnTo>
                    <a:pt x="25" y="206"/>
                  </a:lnTo>
                  <a:lnTo>
                    <a:pt x="12" y="230"/>
                  </a:lnTo>
                  <a:lnTo>
                    <a:pt x="2" y="255"/>
                  </a:lnTo>
                  <a:lnTo>
                    <a:pt x="0" y="280"/>
                  </a:lnTo>
                  <a:lnTo>
                    <a:pt x="6" y="310"/>
                  </a:lnTo>
                  <a:lnTo>
                    <a:pt x="16" y="329"/>
                  </a:lnTo>
                  <a:lnTo>
                    <a:pt x="31" y="344"/>
                  </a:lnTo>
                  <a:lnTo>
                    <a:pt x="48" y="354"/>
                  </a:lnTo>
                  <a:lnTo>
                    <a:pt x="64" y="359"/>
                  </a:lnTo>
                  <a:lnTo>
                    <a:pt x="77" y="362"/>
                  </a:lnTo>
                  <a:lnTo>
                    <a:pt x="87" y="362"/>
                  </a:lnTo>
                  <a:lnTo>
                    <a:pt x="90" y="362"/>
                  </a:lnTo>
                  <a:lnTo>
                    <a:pt x="92" y="339"/>
                  </a:lnTo>
                  <a:lnTo>
                    <a:pt x="94" y="324"/>
                  </a:lnTo>
                  <a:lnTo>
                    <a:pt x="94" y="312"/>
                  </a:lnTo>
                  <a:lnTo>
                    <a:pt x="94" y="305"/>
                  </a:lnTo>
                  <a:lnTo>
                    <a:pt x="94" y="300"/>
                  </a:lnTo>
                  <a:lnTo>
                    <a:pt x="94" y="297"/>
                  </a:lnTo>
                  <a:lnTo>
                    <a:pt x="90" y="292"/>
                  </a:lnTo>
                  <a:lnTo>
                    <a:pt x="83" y="282"/>
                  </a:lnTo>
                  <a:lnTo>
                    <a:pt x="75" y="267"/>
                  </a:lnTo>
                  <a:lnTo>
                    <a:pt x="75" y="260"/>
                  </a:lnTo>
                  <a:lnTo>
                    <a:pt x="75" y="253"/>
                  </a:lnTo>
                  <a:lnTo>
                    <a:pt x="79" y="240"/>
                  </a:lnTo>
                  <a:lnTo>
                    <a:pt x="87" y="233"/>
                  </a:lnTo>
                  <a:lnTo>
                    <a:pt x="106" y="220"/>
                  </a:lnTo>
                  <a:lnTo>
                    <a:pt x="119" y="215"/>
                  </a:lnTo>
                  <a:lnTo>
                    <a:pt x="127" y="213"/>
                  </a:lnTo>
                  <a:lnTo>
                    <a:pt x="133" y="211"/>
                  </a:lnTo>
                  <a:lnTo>
                    <a:pt x="135" y="211"/>
                  </a:lnTo>
                  <a:lnTo>
                    <a:pt x="135" y="215"/>
                  </a:lnTo>
                  <a:lnTo>
                    <a:pt x="133" y="225"/>
                  </a:lnTo>
                  <a:lnTo>
                    <a:pt x="133" y="240"/>
                  </a:lnTo>
                  <a:lnTo>
                    <a:pt x="129" y="260"/>
                  </a:lnTo>
                  <a:lnTo>
                    <a:pt x="127" y="282"/>
                  </a:lnTo>
                  <a:lnTo>
                    <a:pt x="125" y="307"/>
                  </a:lnTo>
                  <a:lnTo>
                    <a:pt x="119" y="364"/>
                  </a:lnTo>
                  <a:lnTo>
                    <a:pt x="112" y="423"/>
                  </a:lnTo>
                  <a:lnTo>
                    <a:pt x="110" y="451"/>
                  </a:lnTo>
                  <a:lnTo>
                    <a:pt x="110" y="475"/>
                  </a:lnTo>
                  <a:lnTo>
                    <a:pt x="108" y="498"/>
                  </a:lnTo>
                  <a:lnTo>
                    <a:pt x="110" y="515"/>
                  </a:lnTo>
                  <a:lnTo>
                    <a:pt x="110" y="530"/>
                  </a:lnTo>
                  <a:lnTo>
                    <a:pt x="115" y="537"/>
                  </a:lnTo>
                  <a:lnTo>
                    <a:pt x="119" y="540"/>
                  </a:lnTo>
                  <a:lnTo>
                    <a:pt x="127" y="540"/>
                  </a:lnTo>
                  <a:lnTo>
                    <a:pt x="142" y="542"/>
                  </a:lnTo>
                  <a:lnTo>
                    <a:pt x="160" y="542"/>
                  </a:lnTo>
                  <a:lnTo>
                    <a:pt x="181" y="542"/>
                  </a:lnTo>
                  <a:lnTo>
                    <a:pt x="204" y="542"/>
                  </a:lnTo>
                  <a:lnTo>
                    <a:pt x="254" y="540"/>
                  </a:lnTo>
                  <a:lnTo>
                    <a:pt x="304" y="537"/>
                  </a:lnTo>
                  <a:lnTo>
                    <a:pt x="327" y="537"/>
                  </a:lnTo>
                  <a:lnTo>
                    <a:pt x="348" y="535"/>
                  </a:lnTo>
                  <a:lnTo>
                    <a:pt x="367" y="535"/>
                  </a:lnTo>
                  <a:lnTo>
                    <a:pt x="380" y="532"/>
                  </a:lnTo>
                  <a:lnTo>
                    <a:pt x="390" y="530"/>
                  </a:lnTo>
                  <a:lnTo>
                    <a:pt x="392" y="527"/>
                  </a:lnTo>
                  <a:lnTo>
                    <a:pt x="396" y="517"/>
                  </a:lnTo>
                  <a:lnTo>
                    <a:pt x="396" y="505"/>
                  </a:lnTo>
                  <a:lnTo>
                    <a:pt x="398" y="470"/>
                  </a:lnTo>
                  <a:lnTo>
                    <a:pt x="398" y="428"/>
                  </a:lnTo>
                  <a:lnTo>
                    <a:pt x="396" y="381"/>
                  </a:lnTo>
                  <a:lnTo>
                    <a:pt x="394" y="334"/>
                  </a:lnTo>
                  <a:lnTo>
                    <a:pt x="392" y="290"/>
                  </a:lnTo>
                  <a:lnTo>
                    <a:pt x="390" y="253"/>
                  </a:lnTo>
                  <a:lnTo>
                    <a:pt x="388" y="235"/>
                  </a:lnTo>
                  <a:lnTo>
                    <a:pt x="388" y="223"/>
                  </a:lnTo>
                  <a:lnTo>
                    <a:pt x="392" y="220"/>
                  </a:lnTo>
                  <a:lnTo>
                    <a:pt x="398" y="215"/>
                  </a:lnTo>
                  <a:lnTo>
                    <a:pt x="417" y="208"/>
                  </a:lnTo>
                  <a:lnTo>
                    <a:pt x="440" y="203"/>
                  </a:lnTo>
                  <a:lnTo>
                    <a:pt x="465" y="198"/>
                  </a:lnTo>
                  <a:lnTo>
                    <a:pt x="490" y="191"/>
                  </a:lnTo>
                  <a:lnTo>
                    <a:pt x="513" y="183"/>
                  </a:lnTo>
                  <a:lnTo>
                    <a:pt x="530" y="176"/>
                  </a:lnTo>
                  <a:lnTo>
                    <a:pt x="536" y="171"/>
                  </a:lnTo>
                  <a:lnTo>
                    <a:pt x="540" y="166"/>
                  </a:lnTo>
                  <a:lnTo>
                    <a:pt x="547" y="149"/>
                  </a:lnTo>
                  <a:lnTo>
                    <a:pt x="551" y="124"/>
                  </a:lnTo>
                  <a:lnTo>
                    <a:pt x="555" y="72"/>
                  </a:lnTo>
                  <a:lnTo>
                    <a:pt x="557" y="47"/>
                  </a:lnTo>
                  <a:lnTo>
                    <a:pt x="557" y="27"/>
                  </a:lnTo>
                  <a:lnTo>
                    <a:pt x="557" y="12"/>
                  </a:lnTo>
                  <a:lnTo>
                    <a:pt x="557" y="8"/>
                  </a:lnTo>
                  <a:lnTo>
                    <a:pt x="538" y="5"/>
                  </a:lnTo>
                  <a:lnTo>
                    <a:pt x="526" y="5"/>
                  </a:lnTo>
                  <a:lnTo>
                    <a:pt x="515" y="3"/>
                  </a:lnTo>
                  <a:lnTo>
                    <a:pt x="509" y="0"/>
                  </a:lnTo>
                  <a:lnTo>
                    <a:pt x="505" y="0"/>
                  </a:lnTo>
                  <a:lnTo>
                    <a:pt x="503" y="0"/>
                  </a:lnTo>
                  <a:lnTo>
                    <a:pt x="501" y="0"/>
                  </a:lnTo>
                  <a:lnTo>
                    <a:pt x="501" y="5"/>
                  </a:lnTo>
                  <a:lnTo>
                    <a:pt x="499" y="22"/>
                  </a:lnTo>
                  <a:lnTo>
                    <a:pt x="494" y="42"/>
                  </a:lnTo>
                  <a:lnTo>
                    <a:pt x="490" y="69"/>
                  </a:lnTo>
                  <a:lnTo>
                    <a:pt x="484" y="94"/>
                  </a:lnTo>
                  <a:lnTo>
                    <a:pt x="480" y="119"/>
                  </a:lnTo>
                  <a:lnTo>
                    <a:pt x="471" y="136"/>
                  </a:lnTo>
                  <a:lnTo>
                    <a:pt x="467" y="146"/>
                  </a:lnTo>
                  <a:lnTo>
                    <a:pt x="455" y="146"/>
                  </a:lnTo>
                  <a:lnTo>
                    <a:pt x="440" y="146"/>
                  </a:lnTo>
                  <a:lnTo>
                    <a:pt x="405" y="149"/>
                  </a:lnTo>
                  <a:lnTo>
                    <a:pt x="390" y="151"/>
                  </a:lnTo>
                  <a:lnTo>
                    <a:pt x="375" y="151"/>
                  </a:lnTo>
                  <a:lnTo>
                    <a:pt x="365" y="151"/>
                  </a:lnTo>
                  <a:lnTo>
                    <a:pt x="363" y="151"/>
                  </a:lnTo>
                  <a:lnTo>
                    <a:pt x="363" y="149"/>
                  </a:lnTo>
                  <a:lnTo>
                    <a:pt x="363" y="141"/>
                  </a:lnTo>
                  <a:lnTo>
                    <a:pt x="361" y="134"/>
                  </a:lnTo>
                  <a:lnTo>
                    <a:pt x="359" y="131"/>
                  </a:lnTo>
                  <a:lnTo>
                    <a:pt x="350" y="131"/>
                  </a:lnTo>
                  <a:lnTo>
                    <a:pt x="342" y="139"/>
                  </a:lnTo>
                  <a:lnTo>
                    <a:pt x="334" y="144"/>
                  </a:lnTo>
                  <a:lnTo>
                    <a:pt x="332" y="146"/>
                  </a:lnTo>
                  <a:lnTo>
                    <a:pt x="317" y="181"/>
                  </a:lnTo>
                  <a:lnTo>
                    <a:pt x="304" y="211"/>
                  </a:lnTo>
                  <a:lnTo>
                    <a:pt x="294" y="238"/>
                  </a:lnTo>
                  <a:lnTo>
                    <a:pt x="284" y="263"/>
                  </a:lnTo>
                  <a:lnTo>
                    <a:pt x="275" y="280"/>
                  </a:lnTo>
                  <a:lnTo>
                    <a:pt x="269" y="297"/>
                  </a:lnTo>
                  <a:lnTo>
                    <a:pt x="259" y="319"/>
                  </a:lnTo>
                  <a:lnTo>
                    <a:pt x="252" y="334"/>
                  </a:lnTo>
                  <a:lnTo>
                    <a:pt x="250" y="342"/>
                  </a:lnTo>
                  <a:lnTo>
                    <a:pt x="248" y="344"/>
                  </a:lnTo>
                  <a:lnTo>
                    <a:pt x="186" y="124"/>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967" name="Freeform 195"/>
            <p:cNvSpPr>
              <a:spLocks/>
            </p:cNvSpPr>
            <p:nvPr/>
          </p:nvSpPr>
          <p:spPr bwMode="auto">
            <a:xfrm>
              <a:off x="522" y="2354"/>
              <a:ext cx="244" cy="282"/>
            </a:xfrm>
            <a:custGeom>
              <a:avLst/>
              <a:gdLst>
                <a:gd name="T0" fmla="*/ 46 w 244"/>
                <a:gd name="T1" fmla="*/ 22 h 282"/>
                <a:gd name="T2" fmla="*/ 44 w 244"/>
                <a:gd name="T3" fmla="*/ 40 h 282"/>
                <a:gd name="T4" fmla="*/ 42 w 244"/>
                <a:gd name="T5" fmla="*/ 44 h 282"/>
                <a:gd name="T6" fmla="*/ 29 w 244"/>
                <a:gd name="T7" fmla="*/ 30 h 282"/>
                <a:gd name="T8" fmla="*/ 12 w 244"/>
                <a:gd name="T9" fmla="*/ 32 h 282"/>
                <a:gd name="T10" fmla="*/ 0 w 244"/>
                <a:gd name="T11" fmla="*/ 67 h 282"/>
                <a:gd name="T12" fmla="*/ 6 w 244"/>
                <a:gd name="T13" fmla="*/ 94 h 282"/>
                <a:gd name="T14" fmla="*/ 21 w 244"/>
                <a:gd name="T15" fmla="*/ 106 h 282"/>
                <a:gd name="T16" fmla="*/ 37 w 244"/>
                <a:gd name="T17" fmla="*/ 111 h 282"/>
                <a:gd name="T18" fmla="*/ 35 w 244"/>
                <a:gd name="T19" fmla="*/ 129 h 282"/>
                <a:gd name="T20" fmla="*/ 35 w 244"/>
                <a:gd name="T21" fmla="*/ 183 h 282"/>
                <a:gd name="T22" fmla="*/ 39 w 244"/>
                <a:gd name="T23" fmla="*/ 213 h 282"/>
                <a:gd name="T24" fmla="*/ 42 w 244"/>
                <a:gd name="T25" fmla="*/ 223 h 282"/>
                <a:gd name="T26" fmla="*/ 58 w 244"/>
                <a:gd name="T27" fmla="*/ 252 h 282"/>
                <a:gd name="T28" fmla="*/ 104 w 244"/>
                <a:gd name="T29" fmla="*/ 280 h 282"/>
                <a:gd name="T30" fmla="*/ 148 w 244"/>
                <a:gd name="T31" fmla="*/ 277 h 282"/>
                <a:gd name="T32" fmla="*/ 186 w 244"/>
                <a:gd name="T33" fmla="*/ 242 h 282"/>
                <a:gd name="T34" fmla="*/ 208 w 244"/>
                <a:gd name="T35" fmla="*/ 193 h 282"/>
                <a:gd name="T36" fmla="*/ 217 w 244"/>
                <a:gd name="T37" fmla="*/ 141 h 282"/>
                <a:gd name="T38" fmla="*/ 229 w 244"/>
                <a:gd name="T39" fmla="*/ 106 h 282"/>
                <a:gd name="T40" fmla="*/ 244 w 244"/>
                <a:gd name="T41" fmla="*/ 72 h 282"/>
                <a:gd name="T42" fmla="*/ 238 w 244"/>
                <a:gd name="T43" fmla="*/ 44 h 282"/>
                <a:gd name="T44" fmla="*/ 217 w 244"/>
                <a:gd name="T45" fmla="*/ 40 h 282"/>
                <a:gd name="T46" fmla="*/ 204 w 244"/>
                <a:gd name="T47" fmla="*/ 52 h 282"/>
                <a:gd name="T48" fmla="*/ 206 w 244"/>
                <a:gd name="T49" fmla="*/ 22 h 282"/>
                <a:gd name="T50" fmla="*/ 206 w 244"/>
                <a:gd name="T51" fmla="*/ 7 h 282"/>
                <a:gd name="T52" fmla="*/ 208 w 244"/>
                <a:gd name="T53" fmla="*/ 0 h 282"/>
                <a:gd name="T54" fmla="*/ 154 w 244"/>
                <a:gd name="T55" fmla="*/ 5 h 282"/>
                <a:gd name="T56" fmla="*/ 115 w 244"/>
                <a:gd name="T57" fmla="*/ 5 h 282"/>
                <a:gd name="T58" fmla="*/ 87 w 244"/>
                <a:gd name="T59" fmla="*/ 7 h 282"/>
                <a:gd name="T60" fmla="*/ 56 w 244"/>
                <a:gd name="T61" fmla="*/ 10 h 282"/>
                <a:gd name="T62" fmla="*/ 48 w 244"/>
                <a:gd name="T63" fmla="*/ 10 h 282"/>
                <a:gd name="T64" fmla="*/ 48 w 244"/>
                <a:gd name="T65" fmla="*/ 10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4" h="282">
                  <a:moveTo>
                    <a:pt x="48" y="10"/>
                  </a:moveTo>
                  <a:lnTo>
                    <a:pt x="46" y="22"/>
                  </a:lnTo>
                  <a:lnTo>
                    <a:pt x="46" y="30"/>
                  </a:lnTo>
                  <a:lnTo>
                    <a:pt x="44" y="40"/>
                  </a:lnTo>
                  <a:lnTo>
                    <a:pt x="42" y="42"/>
                  </a:lnTo>
                  <a:lnTo>
                    <a:pt x="42" y="44"/>
                  </a:lnTo>
                  <a:lnTo>
                    <a:pt x="35" y="32"/>
                  </a:lnTo>
                  <a:lnTo>
                    <a:pt x="29" y="30"/>
                  </a:lnTo>
                  <a:lnTo>
                    <a:pt x="21" y="30"/>
                  </a:lnTo>
                  <a:lnTo>
                    <a:pt x="12" y="32"/>
                  </a:lnTo>
                  <a:lnTo>
                    <a:pt x="4" y="47"/>
                  </a:lnTo>
                  <a:lnTo>
                    <a:pt x="0" y="67"/>
                  </a:lnTo>
                  <a:lnTo>
                    <a:pt x="2" y="82"/>
                  </a:lnTo>
                  <a:lnTo>
                    <a:pt x="6" y="94"/>
                  </a:lnTo>
                  <a:lnTo>
                    <a:pt x="12" y="101"/>
                  </a:lnTo>
                  <a:lnTo>
                    <a:pt x="21" y="106"/>
                  </a:lnTo>
                  <a:lnTo>
                    <a:pt x="33" y="111"/>
                  </a:lnTo>
                  <a:lnTo>
                    <a:pt x="37" y="111"/>
                  </a:lnTo>
                  <a:lnTo>
                    <a:pt x="39" y="111"/>
                  </a:lnTo>
                  <a:lnTo>
                    <a:pt x="35" y="129"/>
                  </a:lnTo>
                  <a:lnTo>
                    <a:pt x="35" y="148"/>
                  </a:lnTo>
                  <a:lnTo>
                    <a:pt x="35" y="183"/>
                  </a:lnTo>
                  <a:lnTo>
                    <a:pt x="37" y="200"/>
                  </a:lnTo>
                  <a:lnTo>
                    <a:pt x="39" y="213"/>
                  </a:lnTo>
                  <a:lnTo>
                    <a:pt x="42" y="220"/>
                  </a:lnTo>
                  <a:lnTo>
                    <a:pt x="42" y="223"/>
                  </a:lnTo>
                  <a:lnTo>
                    <a:pt x="50" y="240"/>
                  </a:lnTo>
                  <a:lnTo>
                    <a:pt x="58" y="252"/>
                  </a:lnTo>
                  <a:lnTo>
                    <a:pt x="79" y="272"/>
                  </a:lnTo>
                  <a:lnTo>
                    <a:pt x="104" y="280"/>
                  </a:lnTo>
                  <a:lnTo>
                    <a:pt x="123" y="282"/>
                  </a:lnTo>
                  <a:lnTo>
                    <a:pt x="148" y="277"/>
                  </a:lnTo>
                  <a:lnTo>
                    <a:pt x="169" y="262"/>
                  </a:lnTo>
                  <a:lnTo>
                    <a:pt x="186" y="242"/>
                  </a:lnTo>
                  <a:lnTo>
                    <a:pt x="198" y="220"/>
                  </a:lnTo>
                  <a:lnTo>
                    <a:pt x="208" y="193"/>
                  </a:lnTo>
                  <a:lnTo>
                    <a:pt x="213" y="166"/>
                  </a:lnTo>
                  <a:lnTo>
                    <a:pt x="217" y="141"/>
                  </a:lnTo>
                  <a:lnTo>
                    <a:pt x="215" y="119"/>
                  </a:lnTo>
                  <a:lnTo>
                    <a:pt x="229" y="106"/>
                  </a:lnTo>
                  <a:lnTo>
                    <a:pt x="240" y="89"/>
                  </a:lnTo>
                  <a:lnTo>
                    <a:pt x="244" y="72"/>
                  </a:lnTo>
                  <a:lnTo>
                    <a:pt x="242" y="54"/>
                  </a:lnTo>
                  <a:lnTo>
                    <a:pt x="238" y="44"/>
                  </a:lnTo>
                  <a:lnTo>
                    <a:pt x="229" y="37"/>
                  </a:lnTo>
                  <a:lnTo>
                    <a:pt x="217" y="40"/>
                  </a:lnTo>
                  <a:lnTo>
                    <a:pt x="211" y="42"/>
                  </a:lnTo>
                  <a:lnTo>
                    <a:pt x="204" y="52"/>
                  </a:lnTo>
                  <a:lnTo>
                    <a:pt x="206" y="35"/>
                  </a:lnTo>
                  <a:lnTo>
                    <a:pt x="206" y="22"/>
                  </a:lnTo>
                  <a:lnTo>
                    <a:pt x="206" y="12"/>
                  </a:lnTo>
                  <a:lnTo>
                    <a:pt x="206" y="7"/>
                  </a:lnTo>
                  <a:lnTo>
                    <a:pt x="208" y="2"/>
                  </a:lnTo>
                  <a:lnTo>
                    <a:pt x="208" y="0"/>
                  </a:lnTo>
                  <a:lnTo>
                    <a:pt x="179" y="2"/>
                  </a:lnTo>
                  <a:lnTo>
                    <a:pt x="154" y="5"/>
                  </a:lnTo>
                  <a:lnTo>
                    <a:pt x="133" y="5"/>
                  </a:lnTo>
                  <a:lnTo>
                    <a:pt x="115" y="5"/>
                  </a:lnTo>
                  <a:lnTo>
                    <a:pt x="100" y="7"/>
                  </a:lnTo>
                  <a:lnTo>
                    <a:pt x="87" y="7"/>
                  </a:lnTo>
                  <a:lnTo>
                    <a:pt x="69" y="10"/>
                  </a:lnTo>
                  <a:lnTo>
                    <a:pt x="56" y="10"/>
                  </a:lnTo>
                  <a:lnTo>
                    <a:pt x="50" y="10"/>
                  </a:lnTo>
                  <a:lnTo>
                    <a:pt x="48" y="10"/>
                  </a:lnTo>
                  <a:close/>
                </a:path>
              </a:pathLst>
            </a:custGeom>
            <a:solidFill>
              <a:srgbClr val="F7C0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968" name="Freeform 196"/>
            <p:cNvSpPr>
              <a:spLocks/>
            </p:cNvSpPr>
            <p:nvPr/>
          </p:nvSpPr>
          <p:spPr bwMode="auto">
            <a:xfrm>
              <a:off x="522" y="2354"/>
              <a:ext cx="244" cy="282"/>
            </a:xfrm>
            <a:custGeom>
              <a:avLst/>
              <a:gdLst>
                <a:gd name="T0" fmla="*/ 46 w 244"/>
                <a:gd name="T1" fmla="*/ 22 h 282"/>
                <a:gd name="T2" fmla="*/ 44 w 244"/>
                <a:gd name="T3" fmla="*/ 40 h 282"/>
                <a:gd name="T4" fmla="*/ 42 w 244"/>
                <a:gd name="T5" fmla="*/ 44 h 282"/>
                <a:gd name="T6" fmla="*/ 29 w 244"/>
                <a:gd name="T7" fmla="*/ 30 h 282"/>
                <a:gd name="T8" fmla="*/ 12 w 244"/>
                <a:gd name="T9" fmla="*/ 32 h 282"/>
                <a:gd name="T10" fmla="*/ 0 w 244"/>
                <a:gd name="T11" fmla="*/ 67 h 282"/>
                <a:gd name="T12" fmla="*/ 6 w 244"/>
                <a:gd name="T13" fmla="*/ 94 h 282"/>
                <a:gd name="T14" fmla="*/ 21 w 244"/>
                <a:gd name="T15" fmla="*/ 106 h 282"/>
                <a:gd name="T16" fmla="*/ 37 w 244"/>
                <a:gd name="T17" fmla="*/ 111 h 282"/>
                <a:gd name="T18" fmla="*/ 35 w 244"/>
                <a:gd name="T19" fmla="*/ 129 h 282"/>
                <a:gd name="T20" fmla="*/ 35 w 244"/>
                <a:gd name="T21" fmla="*/ 183 h 282"/>
                <a:gd name="T22" fmla="*/ 39 w 244"/>
                <a:gd name="T23" fmla="*/ 213 h 282"/>
                <a:gd name="T24" fmla="*/ 42 w 244"/>
                <a:gd name="T25" fmla="*/ 223 h 282"/>
                <a:gd name="T26" fmla="*/ 58 w 244"/>
                <a:gd name="T27" fmla="*/ 252 h 282"/>
                <a:gd name="T28" fmla="*/ 104 w 244"/>
                <a:gd name="T29" fmla="*/ 280 h 282"/>
                <a:gd name="T30" fmla="*/ 148 w 244"/>
                <a:gd name="T31" fmla="*/ 277 h 282"/>
                <a:gd name="T32" fmla="*/ 186 w 244"/>
                <a:gd name="T33" fmla="*/ 242 h 282"/>
                <a:gd name="T34" fmla="*/ 208 w 244"/>
                <a:gd name="T35" fmla="*/ 193 h 282"/>
                <a:gd name="T36" fmla="*/ 217 w 244"/>
                <a:gd name="T37" fmla="*/ 141 h 282"/>
                <a:gd name="T38" fmla="*/ 229 w 244"/>
                <a:gd name="T39" fmla="*/ 106 h 282"/>
                <a:gd name="T40" fmla="*/ 244 w 244"/>
                <a:gd name="T41" fmla="*/ 72 h 282"/>
                <a:gd name="T42" fmla="*/ 238 w 244"/>
                <a:gd name="T43" fmla="*/ 44 h 282"/>
                <a:gd name="T44" fmla="*/ 217 w 244"/>
                <a:gd name="T45" fmla="*/ 40 h 282"/>
                <a:gd name="T46" fmla="*/ 204 w 244"/>
                <a:gd name="T47" fmla="*/ 52 h 282"/>
                <a:gd name="T48" fmla="*/ 206 w 244"/>
                <a:gd name="T49" fmla="*/ 22 h 282"/>
                <a:gd name="T50" fmla="*/ 206 w 244"/>
                <a:gd name="T51" fmla="*/ 7 h 282"/>
                <a:gd name="T52" fmla="*/ 208 w 244"/>
                <a:gd name="T53" fmla="*/ 0 h 282"/>
                <a:gd name="T54" fmla="*/ 154 w 244"/>
                <a:gd name="T55" fmla="*/ 5 h 282"/>
                <a:gd name="T56" fmla="*/ 115 w 244"/>
                <a:gd name="T57" fmla="*/ 5 h 282"/>
                <a:gd name="T58" fmla="*/ 87 w 244"/>
                <a:gd name="T59" fmla="*/ 7 h 282"/>
                <a:gd name="T60" fmla="*/ 56 w 244"/>
                <a:gd name="T61" fmla="*/ 10 h 282"/>
                <a:gd name="T62" fmla="*/ 48 w 244"/>
                <a:gd name="T63" fmla="*/ 10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4" h="282">
                  <a:moveTo>
                    <a:pt x="48" y="10"/>
                  </a:moveTo>
                  <a:lnTo>
                    <a:pt x="46" y="22"/>
                  </a:lnTo>
                  <a:lnTo>
                    <a:pt x="46" y="30"/>
                  </a:lnTo>
                  <a:lnTo>
                    <a:pt x="44" y="40"/>
                  </a:lnTo>
                  <a:lnTo>
                    <a:pt x="42" y="42"/>
                  </a:lnTo>
                  <a:lnTo>
                    <a:pt x="42" y="44"/>
                  </a:lnTo>
                  <a:lnTo>
                    <a:pt x="35" y="32"/>
                  </a:lnTo>
                  <a:lnTo>
                    <a:pt x="29" y="30"/>
                  </a:lnTo>
                  <a:lnTo>
                    <a:pt x="21" y="30"/>
                  </a:lnTo>
                  <a:lnTo>
                    <a:pt x="12" y="32"/>
                  </a:lnTo>
                  <a:lnTo>
                    <a:pt x="4" y="47"/>
                  </a:lnTo>
                  <a:lnTo>
                    <a:pt x="0" y="67"/>
                  </a:lnTo>
                  <a:lnTo>
                    <a:pt x="2" y="82"/>
                  </a:lnTo>
                  <a:lnTo>
                    <a:pt x="6" y="94"/>
                  </a:lnTo>
                  <a:lnTo>
                    <a:pt x="12" y="101"/>
                  </a:lnTo>
                  <a:lnTo>
                    <a:pt x="21" y="106"/>
                  </a:lnTo>
                  <a:lnTo>
                    <a:pt x="33" y="111"/>
                  </a:lnTo>
                  <a:lnTo>
                    <a:pt x="37" y="111"/>
                  </a:lnTo>
                  <a:lnTo>
                    <a:pt x="39" y="111"/>
                  </a:lnTo>
                  <a:lnTo>
                    <a:pt x="35" y="129"/>
                  </a:lnTo>
                  <a:lnTo>
                    <a:pt x="35" y="148"/>
                  </a:lnTo>
                  <a:lnTo>
                    <a:pt x="35" y="183"/>
                  </a:lnTo>
                  <a:lnTo>
                    <a:pt x="37" y="200"/>
                  </a:lnTo>
                  <a:lnTo>
                    <a:pt x="39" y="213"/>
                  </a:lnTo>
                  <a:lnTo>
                    <a:pt x="42" y="220"/>
                  </a:lnTo>
                  <a:lnTo>
                    <a:pt x="42" y="223"/>
                  </a:lnTo>
                  <a:lnTo>
                    <a:pt x="50" y="240"/>
                  </a:lnTo>
                  <a:lnTo>
                    <a:pt x="58" y="252"/>
                  </a:lnTo>
                  <a:lnTo>
                    <a:pt x="79" y="272"/>
                  </a:lnTo>
                  <a:lnTo>
                    <a:pt x="104" y="280"/>
                  </a:lnTo>
                  <a:lnTo>
                    <a:pt x="123" y="282"/>
                  </a:lnTo>
                  <a:lnTo>
                    <a:pt x="148" y="277"/>
                  </a:lnTo>
                  <a:lnTo>
                    <a:pt x="169" y="262"/>
                  </a:lnTo>
                  <a:lnTo>
                    <a:pt x="186" y="242"/>
                  </a:lnTo>
                  <a:lnTo>
                    <a:pt x="198" y="220"/>
                  </a:lnTo>
                  <a:lnTo>
                    <a:pt x="208" y="193"/>
                  </a:lnTo>
                  <a:lnTo>
                    <a:pt x="213" y="166"/>
                  </a:lnTo>
                  <a:lnTo>
                    <a:pt x="217" y="141"/>
                  </a:lnTo>
                  <a:lnTo>
                    <a:pt x="215" y="119"/>
                  </a:lnTo>
                  <a:lnTo>
                    <a:pt x="229" y="106"/>
                  </a:lnTo>
                  <a:lnTo>
                    <a:pt x="240" y="89"/>
                  </a:lnTo>
                  <a:lnTo>
                    <a:pt x="244" y="72"/>
                  </a:lnTo>
                  <a:lnTo>
                    <a:pt x="242" y="54"/>
                  </a:lnTo>
                  <a:lnTo>
                    <a:pt x="238" y="44"/>
                  </a:lnTo>
                  <a:lnTo>
                    <a:pt x="229" y="37"/>
                  </a:lnTo>
                  <a:lnTo>
                    <a:pt x="217" y="40"/>
                  </a:lnTo>
                  <a:lnTo>
                    <a:pt x="211" y="42"/>
                  </a:lnTo>
                  <a:lnTo>
                    <a:pt x="204" y="52"/>
                  </a:lnTo>
                  <a:lnTo>
                    <a:pt x="206" y="35"/>
                  </a:lnTo>
                  <a:lnTo>
                    <a:pt x="206" y="22"/>
                  </a:lnTo>
                  <a:lnTo>
                    <a:pt x="206" y="12"/>
                  </a:lnTo>
                  <a:lnTo>
                    <a:pt x="206" y="7"/>
                  </a:lnTo>
                  <a:lnTo>
                    <a:pt x="208" y="2"/>
                  </a:lnTo>
                  <a:lnTo>
                    <a:pt x="208" y="0"/>
                  </a:lnTo>
                  <a:lnTo>
                    <a:pt x="179" y="2"/>
                  </a:lnTo>
                  <a:lnTo>
                    <a:pt x="154" y="5"/>
                  </a:lnTo>
                  <a:lnTo>
                    <a:pt x="133" y="5"/>
                  </a:lnTo>
                  <a:lnTo>
                    <a:pt x="115" y="5"/>
                  </a:lnTo>
                  <a:lnTo>
                    <a:pt x="100" y="7"/>
                  </a:lnTo>
                  <a:lnTo>
                    <a:pt x="87" y="7"/>
                  </a:lnTo>
                  <a:lnTo>
                    <a:pt x="69" y="10"/>
                  </a:lnTo>
                  <a:lnTo>
                    <a:pt x="56" y="10"/>
                  </a:lnTo>
                  <a:lnTo>
                    <a:pt x="50" y="10"/>
                  </a:lnTo>
                  <a:lnTo>
                    <a:pt x="48" y="1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69" name="Freeform 197"/>
            <p:cNvSpPr>
              <a:spLocks/>
            </p:cNvSpPr>
            <p:nvPr/>
          </p:nvSpPr>
          <p:spPr bwMode="auto">
            <a:xfrm>
              <a:off x="551" y="2413"/>
              <a:ext cx="75" cy="55"/>
            </a:xfrm>
            <a:custGeom>
              <a:avLst/>
              <a:gdLst>
                <a:gd name="T0" fmla="*/ 75 w 75"/>
                <a:gd name="T1" fmla="*/ 28 h 55"/>
                <a:gd name="T2" fmla="*/ 75 w 75"/>
                <a:gd name="T3" fmla="*/ 37 h 55"/>
                <a:gd name="T4" fmla="*/ 69 w 75"/>
                <a:gd name="T5" fmla="*/ 47 h 55"/>
                <a:gd name="T6" fmla="*/ 63 w 75"/>
                <a:gd name="T7" fmla="*/ 52 h 55"/>
                <a:gd name="T8" fmla="*/ 52 w 75"/>
                <a:gd name="T9" fmla="*/ 55 h 55"/>
                <a:gd name="T10" fmla="*/ 44 w 75"/>
                <a:gd name="T11" fmla="*/ 55 h 55"/>
                <a:gd name="T12" fmla="*/ 35 w 75"/>
                <a:gd name="T13" fmla="*/ 55 h 55"/>
                <a:gd name="T14" fmla="*/ 27 w 75"/>
                <a:gd name="T15" fmla="*/ 55 h 55"/>
                <a:gd name="T16" fmla="*/ 23 w 75"/>
                <a:gd name="T17" fmla="*/ 55 h 55"/>
                <a:gd name="T18" fmla="*/ 23 w 75"/>
                <a:gd name="T19" fmla="*/ 55 h 55"/>
                <a:gd name="T20" fmla="*/ 13 w 75"/>
                <a:gd name="T21" fmla="*/ 52 h 55"/>
                <a:gd name="T22" fmla="*/ 6 w 75"/>
                <a:gd name="T23" fmla="*/ 47 h 55"/>
                <a:gd name="T24" fmla="*/ 0 w 75"/>
                <a:gd name="T25" fmla="*/ 37 h 55"/>
                <a:gd name="T26" fmla="*/ 0 w 75"/>
                <a:gd name="T27" fmla="*/ 28 h 55"/>
                <a:gd name="T28" fmla="*/ 0 w 75"/>
                <a:gd name="T29" fmla="*/ 28 h 55"/>
                <a:gd name="T30" fmla="*/ 0 w 75"/>
                <a:gd name="T31" fmla="*/ 18 h 55"/>
                <a:gd name="T32" fmla="*/ 6 w 75"/>
                <a:gd name="T33" fmla="*/ 10 h 55"/>
                <a:gd name="T34" fmla="*/ 13 w 75"/>
                <a:gd name="T35" fmla="*/ 3 h 55"/>
                <a:gd name="T36" fmla="*/ 23 w 75"/>
                <a:gd name="T37" fmla="*/ 0 h 55"/>
                <a:gd name="T38" fmla="*/ 31 w 75"/>
                <a:gd name="T39" fmla="*/ 0 h 55"/>
                <a:gd name="T40" fmla="*/ 40 w 75"/>
                <a:gd name="T41" fmla="*/ 0 h 55"/>
                <a:gd name="T42" fmla="*/ 48 w 75"/>
                <a:gd name="T43" fmla="*/ 0 h 55"/>
                <a:gd name="T44" fmla="*/ 52 w 75"/>
                <a:gd name="T45" fmla="*/ 0 h 55"/>
                <a:gd name="T46" fmla="*/ 52 w 75"/>
                <a:gd name="T47" fmla="*/ 0 h 55"/>
                <a:gd name="T48" fmla="*/ 63 w 75"/>
                <a:gd name="T49" fmla="*/ 3 h 55"/>
                <a:gd name="T50" fmla="*/ 69 w 75"/>
                <a:gd name="T51" fmla="*/ 10 h 55"/>
                <a:gd name="T52" fmla="*/ 75 w 75"/>
                <a:gd name="T53" fmla="*/ 18 h 55"/>
                <a:gd name="T54" fmla="*/ 75 w 75"/>
                <a:gd name="T55" fmla="*/ 28 h 55"/>
                <a:gd name="T56" fmla="*/ 75 w 75"/>
                <a:gd name="T57" fmla="*/ 28 h 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5" h="55">
                  <a:moveTo>
                    <a:pt x="75" y="28"/>
                  </a:moveTo>
                  <a:lnTo>
                    <a:pt x="75" y="37"/>
                  </a:lnTo>
                  <a:lnTo>
                    <a:pt x="69" y="47"/>
                  </a:lnTo>
                  <a:lnTo>
                    <a:pt x="63" y="52"/>
                  </a:lnTo>
                  <a:lnTo>
                    <a:pt x="52" y="55"/>
                  </a:lnTo>
                  <a:lnTo>
                    <a:pt x="44" y="55"/>
                  </a:lnTo>
                  <a:lnTo>
                    <a:pt x="35" y="55"/>
                  </a:lnTo>
                  <a:lnTo>
                    <a:pt x="27" y="55"/>
                  </a:lnTo>
                  <a:lnTo>
                    <a:pt x="23" y="55"/>
                  </a:lnTo>
                  <a:lnTo>
                    <a:pt x="13" y="52"/>
                  </a:lnTo>
                  <a:lnTo>
                    <a:pt x="6" y="47"/>
                  </a:lnTo>
                  <a:lnTo>
                    <a:pt x="0" y="37"/>
                  </a:lnTo>
                  <a:lnTo>
                    <a:pt x="0" y="28"/>
                  </a:lnTo>
                  <a:lnTo>
                    <a:pt x="0" y="18"/>
                  </a:lnTo>
                  <a:lnTo>
                    <a:pt x="6" y="10"/>
                  </a:lnTo>
                  <a:lnTo>
                    <a:pt x="13" y="3"/>
                  </a:lnTo>
                  <a:lnTo>
                    <a:pt x="23" y="0"/>
                  </a:lnTo>
                  <a:lnTo>
                    <a:pt x="31" y="0"/>
                  </a:lnTo>
                  <a:lnTo>
                    <a:pt x="40" y="0"/>
                  </a:lnTo>
                  <a:lnTo>
                    <a:pt x="48" y="0"/>
                  </a:lnTo>
                  <a:lnTo>
                    <a:pt x="52" y="0"/>
                  </a:lnTo>
                  <a:lnTo>
                    <a:pt x="63" y="3"/>
                  </a:lnTo>
                  <a:lnTo>
                    <a:pt x="69" y="10"/>
                  </a:lnTo>
                  <a:lnTo>
                    <a:pt x="75" y="18"/>
                  </a:lnTo>
                  <a:lnTo>
                    <a:pt x="75" y="28"/>
                  </a:lnTo>
                  <a:close/>
                </a:path>
              </a:pathLst>
            </a:custGeom>
            <a:solidFill>
              <a:srgbClr val="FFFFFF"/>
            </a:solidFill>
            <a:ln w="6350">
              <a:solidFill>
                <a:srgbClr val="000000"/>
              </a:solidFill>
              <a:prstDash val="solid"/>
              <a:round/>
              <a:headEnd/>
              <a:tailEnd/>
            </a:ln>
          </p:spPr>
          <p:txBody>
            <a:bodyPr/>
            <a:lstStyle/>
            <a:p>
              <a:endParaRPr lang="ja-JP" altLang="en-US"/>
            </a:p>
          </p:txBody>
        </p:sp>
        <p:sp>
          <p:nvSpPr>
            <p:cNvPr id="23970" name="Freeform 198"/>
            <p:cNvSpPr>
              <a:spLocks/>
            </p:cNvSpPr>
            <p:nvPr/>
          </p:nvSpPr>
          <p:spPr bwMode="auto">
            <a:xfrm>
              <a:off x="605" y="2463"/>
              <a:ext cx="75" cy="74"/>
            </a:xfrm>
            <a:custGeom>
              <a:avLst/>
              <a:gdLst>
                <a:gd name="T0" fmla="*/ 15 w 75"/>
                <a:gd name="T1" fmla="*/ 0 h 74"/>
                <a:gd name="T2" fmla="*/ 7 w 75"/>
                <a:gd name="T3" fmla="*/ 10 h 74"/>
                <a:gd name="T4" fmla="*/ 2 w 75"/>
                <a:gd name="T5" fmla="*/ 20 h 74"/>
                <a:gd name="T6" fmla="*/ 0 w 75"/>
                <a:gd name="T7" fmla="*/ 34 h 74"/>
                <a:gd name="T8" fmla="*/ 0 w 75"/>
                <a:gd name="T9" fmla="*/ 47 h 74"/>
                <a:gd name="T10" fmla="*/ 2 w 75"/>
                <a:gd name="T11" fmla="*/ 57 h 74"/>
                <a:gd name="T12" fmla="*/ 9 w 75"/>
                <a:gd name="T13" fmla="*/ 67 h 74"/>
                <a:gd name="T14" fmla="*/ 19 w 75"/>
                <a:gd name="T15" fmla="*/ 74 h 74"/>
                <a:gd name="T16" fmla="*/ 32 w 75"/>
                <a:gd name="T17" fmla="*/ 74 h 74"/>
                <a:gd name="T18" fmla="*/ 50 w 75"/>
                <a:gd name="T19" fmla="*/ 72 h 74"/>
                <a:gd name="T20" fmla="*/ 65 w 75"/>
                <a:gd name="T21" fmla="*/ 62 h 74"/>
                <a:gd name="T22" fmla="*/ 71 w 75"/>
                <a:gd name="T23" fmla="*/ 52 h 74"/>
                <a:gd name="T24" fmla="*/ 75 w 75"/>
                <a:gd name="T25" fmla="*/ 42 h 74"/>
                <a:gd name="T26" fmla="*/ 75 w 75"/>
                <a:gd name="T27" fmla="*/ 25 h 74"/>
                <a:gd name="T28" fmla="*/ 75 w 75"/>
                <a:gd name="T29" fmla="*/ 7 h 74"/>
                <a:gd name="T30" fmla="*/ 15 w 75"/>
                <a:gd name="T31" fmla="*/ 0 h 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5" h="74">
                  <a:moveTo>
                    <a:pt x="15" y="0"/>
                  </a:moveTo>
                  <a:lnTo>
                    <a:pt x="7" y="10"/>
                  </a:lnTo>
                  <a:lnTo>
                    <a:pt x="2" y="20"/>
                  </a:lnTo>
                  <a:lnTo>
                    <a:pt x="0" y="34"/>
                  </a:lnTo>
                  <a:lnTo>
                    <a:pt x="0" y="47"/>
                  </a:lnTo>
                  <a:lnTo>
                    <a:pt x="2" y="57"/>
                  </a:lnTo>
                  <a:lnTo>
                    <a:pt x="9" y="67"/>
                  </a:lnTo>
                  <a:lnTo>
                    <a:pt x="19" y="74"/>
                  </a:lnTo>
                  <a:lnTo>
                    <a:pt x="32" y="74"/>
                  </a:lnTo>
                  <a:lnTo>
                    <a:pt x="50" y="72"/>
                  </a:lnTo>
                  <a:lnTo>
                    <a:pt x="65" y="62"/>
                  </a:lnTo>
                  <a:lnTo>
                    <a:pt x="71" y="52"/>
                  </a:lnTo>
                  <a:lnTo>
                    <a:pt x="75" y="42"/>
                  </a:lnTo>
                  <a:lnTo>
                    <a:pt x="75" y="25"/>
                  </a:lnTo>
                  <a:lnTo>
                    <a:pt x="75" y="7"/>
                  </a:lnTo>
                  <a:lnTo>
                    <a:pt x="15" y="0"/>
                  </a:lnTo>
                  <a:close/>
                </a:path>
              </a:pathLst>
            </a:custGeom>
            <a:solidFill>
              <a:srgbClr val="F7C0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971" name="Freeform 199"/>
            <p:cNvSpPr>
              <a:spLocks/>
            </p:cNvSpPr>
            <p:nvPr/>
          </p:nvSpPr>
          <p:spPr bwMode="auto">
            <a:xfrm>
              <a:off x="605" y="2463"/>
              <a:ext cx="75" cy="74"/>
            </a:xfrm>
            <a:custGeom>
              <a:avLst/>
              <a:gdLst>
                <a:gd name="T0" fmla="*/ 15 w 75"/>
                <a:gd name="T1" fmla="*/ 0 h 74"/>
                <a:gd name="T2" fmla="*/ 7 w 75"/>
                <a:gd name="T3" fmla="*/ 10 h 74"/>
                <a:gd name="T4" fmla="*/ 2 w 75"/>
                <a:gd name="T5" fmla="*/ 20 h 74"/>
                <a:gd name="T6" fmla="*/ 0 w 75"/>
                <a:gd name="T7" fmla="*/ 34 h 74"/>
                <a:gd name="T8" fmla="*/ 0 w 75"/>
                <a:gd name="T9" fmla="*/ 47 h 74"/>
                <a:gd name="T10" fmla="*/ 2 w 75"/>
                <a:gd name="T11" fmla="*/ 57 h 74"/>
                <a:gd name="T12" fmla="*/ 9 w 75"/>
                <a:gd name="T13" fmla="*/ 67 h 74"/>
                <a:gd name="T14" fmla="*/ 19 w 75"/>
                <a:gd name="T15" fmla="*/ 74 h 74"/>
                <a:gd name="T16" fmla="*/ 32 w 75"/>
                <a:gd name="T17" fmla="*/ 74 h 74"/>
                <a:gd name="T18" fmla="*/ 50 w 75"/>
                <a:gd name="T19" fmla="*/ 72 h 74"/>
                <a:gd name="T20" fmla="*/ 65 w 75"/>
                <a:gd name="T21" fmla="*/ 62 h 74"/>
                <a:gd name="T22" fmla="*/ 71 w 75"/>
                <a:gd name="T23" fmla="*/ 52 h 74"/>
                <a:gd name="T24" fmla="*/ 75 w 75"/>
                <a:gd name="T25" fmla="*/ 42 h 74"/>
                <a:gd name="T26" fmla="*/ 75 w 75"/>
                <a:gd name="T27" fmla="*/ 25 h 74"/>
                <a:gd name="T28" fmla="*/ 75 w 75"/>
                <a:gd name="T29" fmla="*/ 7 h 7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5" h="74">
                  <a:moveTo>
                    <a:pt x="15" y="0"/>
                  </a:moveTo>
                  <a:lnTo>
                    <a:pt x="7" y="10"/>
                  </a:lnTo>
                  <a:lnTo>
                    <a:pt x="2" y="20"/>
                  </a:lnTo>
                  <a:lnTo>
                    <a:pt x="0" y="34"/>
                  </a:lnTo>
                  <a:lnTo>
                    <a:pt x="0" y="47"/>
                  </a:lnTo>
                  <a:lnTo>
                    <a:pt x="2" y="57"/>
                  </a:lnTo>
                  <a:lnTo>
                    <a:pt x="9" y="67"/>
                  </a:lnTo>
                  <a:lnTo>
                    <a:pt x="19" y="74"/>
                  </a:lnTo>
                  <a:lnTo>
                    <a:pt x="32" y="74"/>
                  </a:lnTo>
                  <a:lnTo>
                    <a:pt x="50" y="72"/>
                  </a:lnTo>
                  <a:lnTo>
                    <a:pt x="65" y="62"/>
                  </a:lnTo>
                  <a:lnTo>
                    <a:pt x="71" y="52"/>
                  </a:lnTo>
                  <a:lnTo>
                    <a:pt x="75" y="42"/>
                  </a:lnTo>
                  <a:lnTo>
                    <a:pt x="75" y="25"/>
                  </a:lnTo>
                  <a:lnTo>
                    <a:pt x="75"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72" name="Freeform 200"/>
            <p:cNvSpPr>
              <a:spLocks/>
            </p:cNvSpPr>
            <p:nvPr/>
          </p:nvSpPr>
          <p:spPr bwMode="auto">
            <a:xfrm>
              <a:off x="657" y="2418"/>
              <a:ext cx="78" cy="55"/>
            </a:xfrm>
            <a:custGeom>
              <a:avLst/>
              <a:gdLst>
                <a:gd name="T0" fmla="*/ 78 w 78"/>
                <a:gd name="T1" fmla="*/ 27 h 55"/>
                <a:gd name="T2" fmla="*/ 76 w 78"/>
                <a:gd name="T3" fmla="*/ 37 h 55"/>
                <a:gd name="T4" fmla="*/ 71 w 78"/>
                <a:gd name="T5" fmla="*/ 47 h 55"/>
                <a:gd name="T6" fmla="*/ 63 w 78"/>
                <a:gd name="T7" fmla="*/ 52 h 55"/>
                <a:gd name="T8" fmla="*/ 55 w 78"/>
                <a:gd name="T9" fmla="*/ 55 h 55"/>
                <a:gd name="T10" fmla="*/ 44 w 78"/>
                <a:gd name="T11" fmla="*/ 55 h 55"/>
                <a:gd name="T12" fmla="*/ 36 w 78"/>
                <a:gd name="T13" fmla="*/ 55 h 55"/>
                <a:gd name="T14" fmla="*/ 28 w 78"/>
                <a:gd name="T15" fmla="*/ 55 h 55"/>
                <a:gd name="T16" fmla="*/ 23 w 78"/>
                <a:gd name="T17" fmla="*/ 55 h 55"/>
                <a:gd name="T18" fmla="*/ 23 w 78"/>
                <a:gd name="T19" fmla="*/ 55 h 55"/>
                <a:gd name="T20" fmla="*/ 15 w 78"/>
                <a:gd name="T21" fmla="*/ 52 h 55"/>
                <a:gd name="T22" fmla="*/ 7 w 78"/>
                <a:gd name="T23" fmla="*/ 47 h 55"/>
                <a:gd name="T24" fmla="*/ 3 w 78"/>
                <a:gd name="T25" fmla="*/ 37 h 55"/>
                <a:gd name="T26" fmla="*/ 0 w 78"/>
                <a:gd name="T27" fmla="*/ 27 h 55"/>
                <a:gd name="T28" fmla="*/ 0 w 78"/>
                <a:gd name="T29" fmla="*/ 27 h 55"/>
                <a:gd name="T30" fmla="*/ 3 w 78"/>
                <a:gd name="T31" fmla="*/ 15 h 55"/>
                <a:gd name="T32" fmla="*/ 7 w 78"/>
                <a:gd name="T33" fmla="*/ 8 h 55"/>
                <a:gd name="T34" fmla="*/ 15 w 78"/>
                <a:gd name="T35" fmla="*/ 0 h 55"/>
                <a:gd name="T36" fmla="*/ 23 w 78"/>
                <a:gd name="T37" fmla="*/ 0 h 55"/>
                <a:gd name="T38" fmla="*/ 34 w 78"/>
                <a:gd name="T39" fmla="*/ 0 h 55"/>
                <a:gd name="T40" fmla="*/ 40 w 78"/>
                <a:gd name="T41" fmla="*/ 0 h 55"/>
                <a:gd name="T42" fmla="*/ 51 w 78"/>
                <a:gd name="T43" fmla="*/ 0 h 55"/>
                <a:gd name="T44" fmla="*/ 55 w 78"/>
                <a:gd name="T45" fmla="*/ 0 h 55"/>
                <a:gd name="T46" fmla="*/ 55 w 78"/>
                <a:gd name="T47" fmla="*/ 0 h 55"/>
                <a:gd name="T48" fmla="*/ 63 w 78"/>
                <a:gd name="T49" fmla="*/ 0 h 55"/>
                <a:gd name="T50" fmla="*/ 71 w 78"/>
                <a:gd name="T51" fmla="*/ 8 h 55"/>
                <a:gd name="T52" fmla="*/ 76 w 78"/>
                <a:gd name="T53" fmla="*/ 15 h 55"/>
                <a:gd name="T54" fmla="*/ 78 w 78"/>
                <a:gd name="T55" fmla="*/ 27 h 55"/>
                <a:gd name="T56" fmla="*/ 78 w 78"/>
                <a:gd name="T57" fmla="*/ 27 h 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8" h="55">
                  <a:moveTo>
                    <a:pt x="78" y="27"/>
                  </a:moveTo>
                  <a:lnTo>
                    <a:pt x="76" y="37"/>
                  </a:lnTo>
                  <a:lnTo>
                    <a:pt x="71" y="47"/>
                  </a:lnTo>
                  <a:lnTo>
                    <a:pt x="63" y="52"/>
                  </a:lnTo>
                  <a:lnTo>
                    <a:pt x="55" y="55"/>
                  </a:lnTo>
                  <a:lnTo>
                    <a:pt x="44" y="55"/>
                  </a:lnTo>
                  <a:lnTo>
                    <a:pt x="36" y="55"/>
                  </a:lnTo>
                  <a:lnTo>
                    <a:pt x="28" y="55"/>
                  </a:lnTo>
                  <a:lnTo>
                    <a:pt x="23" y="55"/>
                  </a:lnTo>
                  <a:lnTo>
                    <a:pt x="15" y="52"/>
                  </a:lnTo>
                  <a:lnTo>
                    <a:pt x="7" y="47"/>
                  </a:lnTo>
                  <a:lnTo>
                    <a:pt x="3" y="37"/>
                  </a:lnTo>
                  <a:lnTo>
                    <a:pt x="0" y="27"/>
                  </a:lnTo>
                  <a:lnTo>
                    <a:pt x="3" y="15"/>
                  </a:lnTo>
                  <a:lnTo>
                    <a:pt x="7" y="8"/>
                  </a:lnTo>
                  <a:lnTo>
                    <a:pt x="15" y="0"/>
                  </a:lnTo>
                  <a:lnTo>
                    <a:pt x="23" y="0"/>
                  </a:lnTo>
                  <a:lnTo>
                    <a:pt x="34" y="0"/>
                  </a:lnTo>
                  <a:lnTo>
                    <a:pt x="40" y="0"/>
                  </a:lnTo>
                  <a:lnTo>
                    <a:pt x="51" y="0"/>
                  </a:lnTo>
                  <a:lnTo>
                    <a:pt x="55" y="0"/>
                  </a:lnTo>
                  <a:lnTo>
                    <a:pt x="63" y="0"/>
                  </a:lnTo>
                  <a:lnTo>
                    <a:pt x="71" y="8"/>
                  </a:lnTo>
                  <a:lnTo>
                    <a:pt x="76" y="15"/>
                  </a:lnTo>
                  <a:lnTo>
                    <a:pt x="78" y="27"/>
                  </a:lnTo>
                  <a:close/>
                </a:path>
              </a:pathLst>
            </a:custGeom>
            <a:solidFill>
              <a:srgbClr val="FFFFFF"/>
            </a:solidFill>
            <a:ln w="6350">
              <a:solidFill>
                <a:srgbClr val="000000"/>
              </a:solidFill>
              <a:prstDash val="solid"/>
              <a:round/>
              <a:headEnd/>
              <a:tailEnd/>
            </a:ln>
          </p:spPr>
          <p:txBody>
            <a:bodyPr/>
            <a:lstStyle/>
            <a:p>
              <a:endParaRPr lang="ja-JP" altLang="en-US"/>
            </a:p>
          </p:txBody>
        </p:sp>
        <p:sp>
          <p:nvSpPr>
            <p:cNvPr id="23973" name="Freeform 201"/>
            <p:cNvSpPr>
              <a:spLocks/>
            </p:cNvSpPr>
            <p:nvPr/>
          </p:nvSpPr>
          <p:spPr bwMode="auto">
            <a:xfrm>
              <a:off x="582" y="2379"/>
              <a:ext cx="40" cy="29"/>
            </a:xfrm>
            <a:custGeom>
              <a:avLst/>
              <a:gdLst>
                <a:gd name="T0" fmla="*/ 0 w 40"/>
                <a:gd name="T1" fmla="*/ 12 h 29"/>
                <a:gd name="T2" fmla="*/ 4 w 40"/>
                <a:gd name="T3" fmla="*/ 12 h 29"/>
                <a:gd name="T4" fmla="*/ 9 w 40"/>
                <a:gd name="T5" fmla="*/ 7 h 29"/>
                <a:gd name="T6" fmla="*/ 17 w 40"/>
                <a:gd name="T7" fmla="*/ 2 h 29"/>
                <a:gd name="T8" fmla="*/ 25 w 40"/>
                <a:gd name="T9" fmla="*/ 0 h 29"/>
                <a:gd name="T10" fmla="*/ 32 w 40"/>
                <a:gd name="T11" fmla="*/ 2 h 29"/>
                <a:gd name="T12" fmla="*/ 36 w 40"/>
                <a:gd name="T13" fmla="*/ 7 h 29"/>
                <a:gd name="T14" fmla="*/ 40 w 40"/>
                <a:gd name="T15" fmla="*/ 10 h 29"/>
                <a:gd name="T16" fmla="*/ 40 w 40"/>
                <a:gd name="T17" fmla="*/ 12 h 29"/>
                <a:gd name="T18" fmla="*/ 40 w 40"/>
                <a:gd name="T19" fmla="*/ 15 h 29"/>
                <a:gd name="T20" fmla="*/ 40 w 40"/>
                <a:gd name="T21" fmla="*/ 22 h 29"/>
                <a:gd name="T22" fmla="*/ 40 w 40"/>
                <a:gd name="T23" fmla="*/ 27 h 29"/>
                <a:gd name="T24" fmla="*/ 38 w 40"/>
                <a:gd name="T25" fmla="*/ 29 h 29"/>
                <a:gd name="T26" fmla="*/ 34 w 40"/>
                <a:gd name="T27" fmla="*/ 27 h 29"/>
                <a:gd name="T28" fmla="*/ 32 w 40"/>
                <a:gd name="T29" fmla="*/ 22 h 29"/>
                <a:gd name="T30" fmla="*/ 27 w 40"/>
                <a:gd name="T31" fmla="*/ 17 h 29"/>
                <a:gd name="T32" fmla="*/ 21 w 40"/>
                <a:gd name="T33" fmla="*/ 17 h 29"/>
                <a:gd name="T34" fmla="*/ 17 w 40"/>
                <a:gd name="T35" fmla="*/ 17 h 29"/>
                <a:gd name="T36" fmla="*/ 13 w 40"/>
                <a:gd name="T37" fmla="*/ 22 h 29"/>
                <a:gd name="T38" fmla="*/ 9 w 40"/>
                <a:gd name="T39" fmla="*/ 24 h 29"/>
                <a:gd name="T40" fmla="*/ 2 w 40"/>
                <a:gd name="T41" fmla="*/ 29 h 29"/>
                <a:gd name="T42" fmla="*/ 0 w 40"/>
                <a:gd name="T43" fmla="*/ 12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0" h="29">
                  <a:moveTo>
                    <a:pt x="0" y="12"/>
                  </a:moveTo>
                  <a:lnTo>
                    <a:pt x="4" y="12"/>
                  </a:lnTo>
                  <a:lnTo>
                    <a:pt x="9" y="7"/>
                  </a:lnTo>
                  <a:lnTo>
                    <a:pt x="17" y="2"/>
                  </a:lnTo>
                  <a:lnTo>
                    <a:pt x="25" y="0"/>
                  </a:lnTo>
                  <a:lnTo>
                    <a:pt x="32" y="2"/>
                  </a:lnTo>
                  <a:lnTo>
                    <a:pt x="36" y="7"/>
                  </a:lnTo>
                  <a:lnTo>
                    <a:pt x="40" y="10"/>
                  </a:lnTo>
                  <a:lnTo>
                    <a:pt x="40" y="12"/>
                  </a:lnTo>
                  <a:lnTo>
                    <a:pt x="40" y="15"/>
                  </a:lnTo>
                  <a:lnTo>
                    <a:pt x="40" y="22"/>
                  </a:lnTo>
                  <a:lnTo>
                    <a:pt x="40" y="27"/>
                  </a:lnTo>
                  <a:lnTo>
                    <a:pt x="38" y="29"/>
                  </a:lnTo>
                  <a:lnTo>
                    <a:pt x="34" y="27"/>
                  </a:lnTo>
                  <a:lnTo>
                    <a:pt x="32" y="22"/>
                  </a:lnTo>
                  <a:lnTo>
                    <a:pt x="27" y="17"/>
                  </a:lnTo>
                  <a:lnTo>
                    <a:pt x="21" y="17"/>
                  </a:lnTo>
                  <a:lnTo>
                    <a:pt x="17" y="17"/>
                  </a:lnTo>
                  <a:lnTo>
                    <a:pt x="13" y="22"/>
                  </a:lnTo>
                  <a:lnTo>
                    <a:pt x="9" y="24"/>
                  </a:lnTo>
                  <a:lnTo>
                    <a:pt x="2" y="29"/>
                  </a:lnTo>
                  <a:lnTo>
                    <a:pt x="0" y="12"/>
                  </a:lnTo>
                  <a:close/>
                </a:path>
              </a:pathLst>
            </a:custGeom>
            <a:solidFill>
              <a:srgbClr val="000000"/>
            </a:solidFill>
            <a:ln w="6350">
              <a:solidFill>
                <a:srgbClr val="000000"/>
              </a:solidFill>
              <a:prstDash val="solid"/>
              <a:round/>
              <a:headEnd/>
              <a:tailEnd/>
            </a:ln>
          </p:spPr>
          <p:txBody>
            <a:bodyPr/>
            <a:lstStyle/>
            <a:p>
              <a:endParaRPr lang="ja-JP" altLang="en-US"/>
            </a:p>
          </p:txBody>
        </p:sp>
        <p:sp>
          <p:nvSpPr>
            <p:cNvPr id="23974" name="Freeform 202"/>
            <p:cNvSpPr>
              <a:spLocks/>
            </p:cNvSpPr>
            <p:nvPr/>
          </p:nvSpPr>
          <p:spPr bwMode="auto">
            <a:xfrm>
              <a:off x="668" y="2381"/>
              <a:ext cx="40" cy="32"/>
            </a:xfrm>
            <a:custGeom>
              <a:avLst/>
              <a:gdLst>
                <a:gd name="T0" fmla="*/ 0 w 40"/>
                <a:gd name="T1" fmla="*/ 32 h 32"/>
                <a:gd name="T2" fmla="*/ 0 w 40"/>
                <a:gd name="T3" fmla="*/ 25 h 32"/>
                <a:gd name="T4" fmla="*/ 4 w 40"/>
                <a:gd name="T5" fmla="*/ 15 h 32"/>
                <a:gd name="T6" fmla="*/ 14 w 40"/>
                <a:gd name="T7" fmla="*/ 5 h 32"/>
                <a:gd name="T8" fmla="*/ 25 w 40"/>
                <a:gd name="T9" fmla="*/ 0 h 32"/>
                <a:gd name="T10" fmla="*/ 31 w 40"/>
                <a:gd name="T11" fmla="*/ 3 h 32"/>
                <a:gd name="T12" fmla="*/ 33 w 40"/>
                <a:gd name="T13" fmla="*/ 5 h 32"/>
                <a:gd name="T14" fmla="*/ 37 w 40"/>
                <a:gd name="T15" fmla="*/ 15 h 32"/>
                <a:gd name="T16" fmla="*/ 40 w 40"/>
                <a:gd name="T17" fmla="*/ 25 h 32"/>
                <a:gd name="T18" fmla="*/ 40 w 40"/>
                <a:gd name="T19" fmla="*/ 30 h 32"/>
                <a:gd name="T20" fmla="*/ 37 w 40"/>
                <a:gd name="T21" fmla="*/ 30 h 32"/>
                <a:gd name="T22" fmla="*/ 33 w 40"/>
                <a:gd name="T23" fmla="*/ 30 h 32"/>
                <a:gd name="T24" fmla="*/ 31 w 40"/>
                <a:gd name="T25" fmla="*/ 25 h 32"/>
                <a:gd name="T26" fmla="*/ 29 w 40"/>
                <a:gd name="T27" fmla="*/ 20 h 32"/>
                <a:gd name="T28" fmla="*/ 23 w 40"/>
                <a:gd name="T29" fmla="*/ 17 h 32"/>
                <a:gd name="T30" fmla="*/ 14 w 40"/>
                <a:gd name="T31" fmla="*/ 20 h 32"/>
                <a:gd name="T32" fmla="*/ 8 w 40"/>
                <a:gd name="T33" fmla="*/ 27 h 32"/>
                <a:gd name="T34" fmla="*/ 4 w 40"/>
                <a:gd name="T35" fmla="*/ 32 h 32"/>
                <a:gd name="T36" fmla="*/ 0 w 40"/>
                <a:gd name="T37" fmla="*/ 32 h 32"/>
                <a:gd name="T38" fmla="*/ 0 w 40"/>
                <a:gd name="T39" fmla="*/ 32 h 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 h="32">
                  <a:moveTo>
                    <a:pt x="0" y="32"/>
                  </a:moveTo>
                  <a:lnTo>
                    <a:pt x="0" y="25"/>
                  </a:lnTo>
                  <a:lnTo>
                    <a:pt x="4" y="15"/>
                  </a:lnTo>
                  <a:lnTo>
                    <a:pt x="14" y="5"/>
                  </a:lnTo>
                  <a:lnTo>
                    <a:pt x="25" y="0"/>
                  </a:lnTo>
                  <a:lnTo>
                    <a:pt x="31" y="3"/>
                  </a:lnTo>
                  <a:lnTo>
                    <a:pt x="33" y="5"/>
                  </a:lnTo>
                  <a:lnTo>
                    <a:pt x="37" y="15"/>
                  </a:lnTo>
                  <a:lnTo>
                    <a:pt x="40" y="25"/>
                  </a:lnTo>
                  <a:lnTo>
                    <a:pt x="40" y="30"/>
                  </a:lnTo>
                  <a:lnTo>
                    <a:pt x="37" y="30"/>
                  </a:lnTo>
                  <a:lnTo>
                    <a:pt x="33" y="30"/>
                  </a:lnTo>
                  <a:lnTo>
                    <a:pt x="31" y="25"/>
                  </a:lnTo>
                  <a:lnTo>
                    <a:pt x="29" y="20"/>
                  </a:lnTo>
                  <a:lnTo>
                    <a:pt x="23" y="17"/>
                  </a:lnTo>
                  <a:lnTo>
                    <a:pt x="14" y="20"/>
                  </a:lnTo>
                  <a:lnTo>
                    <a:pt x="8" y="27"/>
                  </a:lnTo>
                  <a:lnTo>
                    <a:pt x="4" y="32"/>
                  </a:lnTo>
                  <a:lnTo>
                    <a:pt x="0" y="32"/>
                  </a:lnTo>
                  <a:close/>
                </a:path>
              </a:pathLst>
            </a:custGeom>
            <a:solidFill>
              <a:srgbClr val="000000"/>
            </a:solidFill>
            <a:ln w="6350">
              <a:solidFill>
                <a:srgbClr val="000000"/>
              </a:solidFill>
              <a:prstDash val="solid"/>
              <a:round/>
              <a:headEnd/>
              <a:tailEnd/>
            </a:ln>
          </p:spPr>
          <p:txBody>
            <a:bodyPr/>
            <a:lstStyle/>
            <a:p>
              <a:endParaRPr lang="ja-JP" altLang="en-US"/>
            </a:p>
          </p:txBody>
        </p:sp>
        <p:sp>
          <p:nvSpPr>
            <p:cNvPr id="23975" name="Rectangle 203"/>
            <p:cNvSpPr>
              <a:spLocks noChangeArrowheads="1"/>
            </p:cNvSpPr>
            <p:nvPr/>
          </p:nvSpPr>
          <p:spPr bwMode="auto">
            <a:xfrm>
              <a:off x="597" y="2448"/>
              <a:ext cx="2" cy="7"/>
            </a:xfrm>
            <a:prstGeom prst="rect">
              <a:avLst/>
            </a:prstGeom>
            <a:solidFill>
              <a:srgbClr val="000000"/>
            </a:solidFill>
            <a:ln w="6350">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23976" name="Rectangle 204"/>
            <p:cNvSpPr>
              <a:spLocks noChangeArrowheads="1"/>
            </p:cNvSpPr>
            <p:nvPr/>
          </p:nvSpPr>
          <p:spPr bwMode="auto">
            <a:xfrm>
              <a:off x="689" y="2450"/>
              <a:ext cx="4" cy="8"/>
            </a:xfrm>
            <a:prstGeom prst="rect">
              <a:avLst/>
            </a:prstGeom>
            <a:solidFill>
              <a:srgbClr val="000000"/>
            </a:solidFill>
            <a:ln w="6350">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23977" name="Freeform 205"/>
            <p:cNvSpPr>
              <a:spLocks/>
            </p:cNvSpPr>
            <p:nvPr/>
          </p:nvSpPr>
          <p:spPr bwMode="auto">
            <a:xfrm>
              <a:off x="561" y="2483"/>
              <a:ext cx="11" cy="79"/>
            </a:xfrm>
            <a:custGeom>
              <a:avLst/>
              <a:gdLst>
                <a:gd name="T0" fmla="*/ 11 w 11"/>
                <a:gd name="T1" fmla="*/ 0 h 79"/>
                <a:gd name="T2" fmla="*/ 7 w 11"/>
                <a:gd name="T3" fmla="*/ 19 h 79"/>
                <a:gd name="T4" fmla="*/ 3 w 11"/>
                <a:gd name="T5" fmla="*/ 39 h 79"/>
                <a:gd name="T6" fmla="*/ 0 w 11"/>
                <a:gd name="T7" fmla="*/ 59 h 79"/>
                <a:gd name="T8" fmla="*/ 0 w 11"/>
                <a:gd name="T9" fmla="*/ 79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79">
                  <a:moveTo>
                    <a:pt x="11" y="0"/>
                  </a:moveTo>
                  <a:lnTo>
                    <a:pt x="7" y="19"/>
                  </a:lnTo>
                  <a:lnTo>
                    <a:pt x="3" y="39"/>
                  </a:lnTo>
                  <a:lnTo>
                    <a:pt x="0" y="59"/>
                  </a:lnTo>
                  <a:lnTo>
                    <a:pt x="0" y="7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78" name="Line 206"/>
            <p:cNvSpPr>
              <a:spLocks noChangeShapeType="1"/>
            </p:cNvSpPr>
            <p:nvPr/>
          </p:nvSpPr>
          <p:spPr bwMode="auto">
            <a:xfrm flipH="1">
              <a:off x="735" y="2406"/>
              <a:ext cx="14" cy="1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979" name="Freeform 207"/>
            <p:cNvSpPr>
              <a:spLocks/>
            </p:cNvSpPr>
            <p:nvPr/>
          </p:nvSpPr>
          <p:spPr bwMode="auto">
            <a:xfrm>
              <a:off x="739" y="2431"/>
              <a:ext cx="25" cy="24"/>
            </a:xfrm>
            <a:custGeom>
              <a:avLst/>
              <a:gdLst>
                <a:gd name="T0" fmla="*/ 0 w 25"/>
                <a:gd name="T1" fmla="*/ 24 h 24"/>
                <a:gd name="T2" fmla="*/ 4 w 25"/>
                <a:gd name="T3" fmla="*/ 24 h 24"/>
                <a:gd name="T4" fmla="*/ 12 w 25"/>
                <a:gd name="T5" fmla="*/ 19 h 24"/>
                <a:gd name="T6" fmla="*/ 21 w 25"/>
                <a:gd name="T7" fmla="*/ 10 h 24"/>
                <a:gd name="T8" fmla="*/ 25 w 25"/>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4">
                  <a:moveTo>
                    <a:pt x="0" y="24"/>
                  </a:moveTo>
                  <a:lnTo>
                    <a:pt x="4" y="24"/>
                  </a:lnTo>
                  <a:lnTo>
                    <a:pt x="12" y="19"/>
                  </a:lnTo>
                  <a:lnTo>
                    <a:pt x="21" y="10"/>
                  </a:lnTo>
                  <a:lnTo>
                    <a:pt x="25"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80" name="Freeform 208"/>
            <p:cNvSpPr>
              <a:spLocks/>
            </p:cNvSpPr>
            <p:nvPr/>
          </p:nvSpPr>
          <p:spPr bwMode="auto">
            <a:xfrm>
              <a:off x="547" y="2398"/>
              <a:ext cx="10" cy="20"/>
            </a:xfrm>
            <a:custGeom>
              <a:avLst/>
              <a:gdLst>
                <a:gd name="T0" fmla="*/ 0 w 10"/>
                <a:gd name="T1" fmla="*/ 0 h 20"/>
                <a:gd name="T2" fmla="*/ 2 w 10"/>
                <a:gd name="T3" fmla="*/ 3 h 20"/>
                <a:gd name="T4" fmla="*/ 6 w 10"/>
                <a:gd name="T5" fmla="*/ 8 h 20"/>
                <a:gd name="T6" fmla="*/ 8 w 10"/>
                <a:gd name="T7" fmla="*/ 13 h 20"/>
                <a:gd name="T8" fmla="*/ 10 w 10"/>
                <a:gd name="T9" fmla="*/ 2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20">
                  <a:moveTo>
                    <a:pt x="0" y="0"/>
                  </a:moveTo>
                  <a:lnTo>
                    <a:pt x="2" y="3"/>
                  </a:lnTo>
                  <a:lnTo>
                    <a:pt x="6" y="8"/>
                  </a:lnTo>
                  <a:lnTo>
                    <a:pt x="8" y="13"/>
                  </a:lnTo>
                  <a:lnTo>
                    <a:pt x="10" y="2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81" name="Freeform 209"/>
            <p:cNvSpPr>
              <a:spLocks/>
            </p:cNvSpPr>
            <p:nvPr/>
          </p:nvSpPr>
          <p:spPr bwMode="auto">
            <a:xfrm>
              <a:off x="574" y="2495"/>
              <a:ext cx="31" cy="67"/>
            </a:xfrm>
            <a:custGeom>
              <a:avLst/>
              <a:gdLst>
                <a:gd name="T0" fmla="*/ 31 w 31"/>
                <a:gd name="T1" fmla="*/ 0 h 67"/>
                <a:gd name="T2" fmla="*/ 23 w 31"/>
                <a:gd name="T3" fmla="*/ 0 h 67"/>
                <a:gd name="T4" fmla="*/ 17 w 31"/>
                <a:gd name="T5" fmla="*/ 5 h 67"/>
                <a:gd name="T6" fmla="*/ 8 w 31"/>
                <a:gd name="T7" fmla="*/ 12 h 67"/>
                <a:gd name="T8" fmla="*/ 2 w 31"/>
                <a:gd name="T9" fmla="*/ 25 h 67"/>
                <a:gd name="T10" fmla="*/ 0 w 31"/>
                <a:gd name="T11" fmla="*/ 42 h 67"/>
                <a:gd name="T12" fmla="*/ 0 w 31"/>
                <a:gd name="T13" fmla="*/ 57 h 67"/>
                <a:gd name="T14" fmla="*/ 2 w 31"/>
                <a:gd name="T15" fmla="*/ 64 h 67"/>
                <a:gd name="T16" fmla="*/ 4 w 31"/>
                <a:gd name="T17" fmla="*/ 67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67">
                  <a:moveTo>
                    <a:pt x="31" y="0"/>
                  </a:moveTo>
                  <a:lnTo>
                    <a:pt x="23" y="0"/>
                  </a:lnTo>
                  <a:lnTo>
                    <a:pt x="17" y="5"/>
                  </a:lnTo>
                  <a:lnTo>
                    <a:pt x="8" y="12"/>
                  </a:lnTo>
                  <a:lnTo>
                    <a:pt x="2" y="25"/>
                  </a:lnTo>
                  <a:lnTo>
                    <a:pt x="0" y="42"/>
                  </a:lnTo>
                  <a:lnTo>
                    <a:pt x="0" y="57"/>
                  </a:lnTo>
                  <a:lnTo>
                    <a:pt x="2" y="64"/>
                  </a:lnTo>
                  <a:lnTo>
                    <a:pt x="4" y="6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82" name="Freeform 210"/>
            <p:cNvSpPr>
              <a:spLocks/>
            </p:cNvSpPr>
            <p:nvPr/>
          </p:nvSpPr>
          <p:spPr bwMode="auto">
            <a:xfrm>
              <a:off x="680" y="2495"/>
              <a:ext cx="36" cy="77"/>
            </a:xfrm>
            <a:custGeom>
              <a:avLst/>
              <a:gdLst>
                <a:gd name="T0" fmla="*/ 0 w 36"/>
                <a:gd name="T1" fmla="*/ 0 h 77"/>
                <a:gd name="T2" fmla="*/ 5 w 36"/>
                <a:gd name="T3" fmla="*/ 0 h 77"/>
                <a:gd name="T4" fmla="*/ 11 w 36"/>
                <a:gd name="T5" fmla="*/ 2 h 77"/>
                <a:gd name="T6" fmla="*/ 19 w 36"/>
                <a:gd name="T7" fmla="*/ 7 h 77"/>
                <a:gd name="T8" fmla="*/ 28 w 36"/>
                <a:gd name="T9" fmla="*/ 12 h 77"/>
                <a:gd name="T10" fmla="*/ 34 w 36"/>
                <a:gd name="T11" fmla="*/ 22 h 77"/>
                <a:gd name="T12" fmla="*/ 36 w 36"/>
                <a:gd name="T13" fmla="*/ 35 h 77"/>
                <a:gd name="T14" fmla="*/ 36 w 36"/>
                <a:gd name="T15" fmla="*/ 54 h 77"/>
                <a:gd name="T16" fmla="*/ 30 w 36"/>
                <a:gd name="T17" fmla="*/ 7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6" h="77">
                  <a:moveTo>
                    <a:pt x="0" y="0"/>
                  </a:moveTo>
                  <a:lnTo>
                    <a:pt x="5" y="0"/>
                  </a:lnTo>
                  <a:lnTo>
                    <a:pt x="11" y="2"/>
                  </a:lnTo>
                  <a:lnTo>
                    <a:pt x="19" y="7"/>
                  </a:lnTo>
                  <a:lnTo>
                    <a:pt x="28" y="12"/>
                  </a:lnTo>
                  <a:lnTo>
                    <a:pt x="34" y="22"/>
                  </a:lnTo>
                  <a:lnTo>
                    <a:pt x="36" y="35"/>
                  </a:lnTo>
                  <a:lnTo>
                    <a:pt x="36" y="54"/>
                  </a:lnTo>
                  <a:lnTo>
                    <a:pt x="30" y="7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83" name="Freeform 211"/>
            <p:cNvSpPr>
              <a:spLocks/>
            </p:cNvSpPr>
            <p:nvPr/>
          </p:nvSpPr>
          <p:spPr bwMode="auto">
            <a:xfrm>
              <a:off x="582" y="2507"/>
              <a:ext cx="130" cy="60"/>
            </a:xfrm>
            <a:custGeom>
              <a:avLst/>
              <a:gdLst>
                <a:gd name="T0" fmla="*/ 0 w 130"/>
                <a:gd name="T1" fmla="*/ 0 h 60"/>
                <a:gd name="T2" fmla="*/ 0 w 130"/>
                <a:gd name="T3" fmla="*/ 3 h 60"/>
                <a:gd name="T4" fmla="*/ 2 w 130"/>
                <a:gd name="T5" fmla="*/ 10 h 60"/>
                <a:gd name="T6" fmla="*/ 4 w 130"/>
                <a:gd name="T7" fmla="*/ 18 h 60"/>
                <a:gd name="T8" fmla="*/ 11 w 130"/>
                <a:gd name="T9" fmla="*/ 30 h 60"/>
                <a:gd name="T10" fmla="*/ 17 w 130"/>
                <a:gd name="T11" fmla="*/ 40 h 60"/>
                <a:gd name="T12" fmla="*/ 27 w 130"/>
                <a:gd name="T13" fmla="*/ 50 h 60"/>
                <a:gd name="T14" fmla="*/ 42 w 130"/>
                <a:gd name="T15" fmla="*/ 57 h 60"/>
                <a:gd name="T16" fmla="*/ 61 w 130"/>
                <a:gd name="T17" fmla="*/ 60 h 60"/>
                <a:gd name="T18" fmla="*/ 75 w 130"/>
                <a:gd name="T19" fmla="*/ 57 h 60"/>
                <a:gd name="T20" fmla="*/ 90 w 130"/>
                <a:gd name="T21" fmla="*/ 50 h 60"/>
                <a:gd name="T22" fmla="*/ 111 w 130"/>
                <a:gd name="T23" fmla="*/ 35 h 60"/>
                <a:gd name="T24" fmla="*/ 126 w 130"/>
                <a:gd name="T25" fmla="*/ 18 h 60"/>
                <a:gd name="T26" fmla="*/ 130 w 130"/>
                <a:gd name="T27" fmla="*/ 10 h 60"/>
                <a:gd name="T28" fmla="*/ 130 w 130"/>
                <a:gd name="T29" fmla="*/ 8 h 6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0" h="60">
                  <a:moveTo>
                    <a:pt x="0" y="0"/>
                  </a:moveTo>
                  <a:lnTo>
                    <a:pt x="0" y="3"/>
                  </a:lnTo>
                  <a:lnTo>
                    <a:pt x="2" y="10"/>
                  </a:lnTo>
                  <a:lnTo>
                    <a:pt x="4" y="18"/>
                  </a:lnTo>
                  <a:lnTo>
                    <a:pt x="11" y="30"/>
                  </a:lnTo>
                  <a:lnTo>
                    <a:pt x="17" y="40"/>
                  </a:lnTo>
                  <a:lnTo>
                    <a:pt x="27" y="50"/>
                  </a:lnTo>
                  <a:lnTo>
                    <a:pt x="42" y="57"/>
                  </a:lnTo>
                  <a:lnTo>
                    <a:pt x="61" y="60"/>
                  </a:lnTo>
                  <a:lnTo>
                    <a:pt x="75" y="57"/>
                  </a:lnTo>
                  <a:lnTo>
                    <a:pt x="90" y="50"/>
                  </a:lnTo>
                  <a:lnTo>
                    <a:pt x="111" y="35"/>
                  </a:lnTo>
                  <a:lnTo>
                    <a:pt x="126" y="18"/>
                  </a:lnTo>
                  <a:lnTo>
                    <a:pt x="130" y="10"/>
                  </a:lnTo>
                  <a:lnTo>
                    <a:pt x="130"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84" name="Line 212"/>
            <p:cNvSpPr>
              <a:spLocks noChangeShapeType="1"/>
            </p:cNvSpPr>
            <p:nvPr/>
          </p:nvSpPr>
          <p:spPr bwMode="auto">
            <a:xfrm>
              <a:off x="626" y="2445"/>
              <a:ext cx="3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985" name="Freeform 213"/>
            <p:cNvSpPr>
              <a:spLocks/>
            </p:cNvSpPr>
            <p:nvPr/>
          </p:nvSpPr>
          <p:spPr bwMode="auto">
            <a:xfrm>
              <a:off x="495" y="2193"/>
              <a:ext cx="346" cy="181"/>
            </a:xfrm>
            <a:custGeom>
              <a:avLst/>
              <a:gdLst>
                <a:gd name="T0" fmla="*/ 0 w 346"/>
                <a:gd name="T1" fmla="*/ 79 h 181"/>
                <a:gd name="T2" fmla="*/ 177 w 346"/>
                <a:gd name="T3" fmla="*/ 0 h 181"/>
                <a:gd name="T4" fmla="*/ 346 w 346"/>
                <a:gd name="T5" fmla="*/ 94 h 181"/>
                <a:gd name="T6" fmla="*/ 160 w 346"/>
                <a:gd name="T7" fmla="*/ 181 h 181"/>
                <a:gd name="T8" fmla="*/ 0 w 346"/>
                <a:gd name="T9" fmla="*/ 79 h 1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6" h="181">
                  <a:moveTo>
                    <a:pt x="0" y="79"/>
                  </a:moveTo>
                  <a:lnTo>
                    <a:pt x="177" y="0"/>
                  </a:lnTo>
                  <a:lnTo>
                    <a:pt x="346" y="94"/>
                  </a:lnTo>
                  <a:lnTo>
                    <a:pt x="160" y="181"/>
                  </a:lnTo>
                  <a:lnTo>
                    <a:pt x="0" y="79"/>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986" name="Line 214"/>
            <p:cNvSpPr>
              <a:spLocks noChangeShapeType="1"/>
            </p:cNvSpPr>
            <p:nvPr/>
          </p:nvSpPr>
          <p:spPr bwMode="auto">
            <a:xfrm flipH="1">
              <a:off x="495" y="2272"/>
              <a:ext cx="177"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987" name="Freeform 215"/>
            <p:cNvSpPr>
              <a:spLocks/>
            </p:cNvSpPr>
            <p:nvPr/>
          </p:nvSpPr>
          <p:spPr bwMode="auto">
            <a:xfrm>
              <a:off x="593" y="2708"/>
              <a:ext cx="25" cy="77"/>
            </a:xfrm>
            <a:custGeom>
              <a:avLst/>
              <a:gdLst>
                <a:gd name="T0" fmla="*/ 2 w 25"/>
                <a:gd name="T1" fmla="*/ 0 h 77"/>
                <a:gd name="T2" fmla="*/ 8 w 25"/>
                <a:gd name="T3" fmla="*/ 5 h 77"/>
                <a:gd name="T4" fmla="*/ 12 w 25"/>
                <a:gd name="T5" fmla="*/ 12 h 77"/>
                <a:gd name="T6" fmla="*/ 23 w 25"/>
                <a:gd name="T7" fmla="*/ 35 h 77"/>
                <a:gd name="T8" fmla="*/ 25 w 25"/>
                <a:gd name="T9" fmla="*/ 47 h 77"/>
                <a:gd name="T10" fmla="*/ 25 w 25"/>
                <a:gd name="T11" fmla="*/ 59 h 77"/>
                <a:gd name="T12" fmla="*/ 23 w 25"/>
                <a:gd name="T13" fmla="*/ 69 h 77"/>
                <a:gd name="T14" fmla="*/ 19 w 25"/>
                <a:gd name="T15" fmla="*/ 77 h 77"/>
                <a:gd name="T16" fmla="*/ 14 w 25"/>
                <a:gd name="T17" fmla="*/ 74 h 77"/>
                <a:gd name="T18" fmla="*/ 10 w 25"/>
                <a:gd name="T19" fmla="*/ 69 h 77"/>
                <a:gd name="T20" fmla="*/ 6 w 25"/>
                <a:gd name="T21" fmla="*/ 57 h 77"/>
                <a:gd name="T22" fmla="*/ 4 w 25"/>
                <a:gd name="T23" fmla="*/ 42 h 77"/>
                <a:gd name="T24" fmla="*/ 2 w 25"/>
                <a:gd name="T25" fmla="*/ 27 h 77"/>
                <a:gd name="T26" fmla="*/ 0 w 25"/>
                <a:gd name="T27" fmla="*/ 12 h 77"/>
                <a:gd name="T28" fmla="*/ 0 w 25"/>
                <a:gd name="T29" fmla="*/ 5 h 77"/>
                <a:gd name="T30" fmla="*/ 2 w 25"/>
                <a:gd name="T31" fmla="*/ 0 h 77"/>
                <a:gd name="T32" fmla="*/ 2 w 25"/>
                <a:gd name="T33" fmla="*/ 0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77">
                  <a:moveTo>
                    <a:pt x="2" y="0"/>
                  </a:moveTo>
                  <a:lnTo>
                    <a:pt x="8" y="5"/>
                  </a:lnTo>
                  <a:lnTo>
                    <a:pt x="12" y="12"/>
                  </a:lnTo>
                  <a:lnTo>
                    <a:pt x="23" y="35"/>
                  </a:lnTo>
                  <a:lnTo>
                    <a:pt x="25" y="47"/>
                  </a:lnTo>
                  <a:lnTo>
                    <a:pt x="25" y="59"/>
                  </a:lnTo>
                  <a:lnTo>
                    <a:pt x="23" y="69"/>
                  </a:lnTo>
                  <a:lnTo>
                    <a:pt x="19" y="77"/>
                  </a:lnTo>
                  <a:lnTo>
                    <a:pt x="14" y="74"/>
                  </a:lnTo>
                  <a:lnTo>
                    <a:pt x="10" y="69"/>
                  </a:lnTo>
                  <a:lnTo>
                    <a:pt x="6" y="57"/>
                  </a:lnTo>
                  <a:lnTo>
                    <a:pt x="4" y="42"/>
                  </a:lnTo>
                  <a:lnTo>
                    <a:pt x="2" y="27"/>
                  </a:lnTo>
                  <a:lnTo>
                    <a:pt x="0" y="12"/>
                  </a:lnTo>
                  <a:lnTo>
                    <a:pt x="0" y="5"/>
                  </a:lnTo>
                  <a:lnTo>
                    <a:pt x="2" y="0"/>
                  </a:lnTo>
                  <a:close/>
                </a:path>
              </a:pathLst>
            </a:custGeom>
            <a:solidFill>
              <a:srgbClr val="F7C084"/>
            </a:solidFill>
            <a:ln w="6350">
              <a:solidFill>
                <a:srgbClr val="000000"/>
              </a:solidFill>
              <a:prstDash val="solid"/>
              <a:round/>
              <a:headEnd/>
              <a:tailEnd/>
            </a:ln>
          </p:spPr>
          <p:txBody>
            <a:bodyPr/>
            <a:lstStyle/>
            <a:p>
              <a:endParaRPr lang="ja-JP" altLang="en-US"/>
            </a:p>
          </p:txBody>
        </p:sp>
        <p:sp>
          <p:nvSpPr>
            <p:cNvPr id="23988" name="Freeform 216"/>
            <p:cNvSpPr>
              <a:spLocks/>
            </p:cNvSpPr>
            <p:nvPr/>
          </p:nvSpPr>
          <p:spPr bwMode="auto">
            <a:xfrm>
              <a:off x="453" y="2678"/>
              <a:ext cx="161" cy="201"/>
            </a:xfrm>
            <a:custGeom>
              <a:avLst/>
              <a:gdLst>
                <a:gd name="T0" fmla="*/ 111 w 161"/>
                <a:gd name="T1" fmla="*/ 0 h 201"/>
                <a:gd name="T2" fmla="*/ 127 w 161"/>
                <a:gd name="T3" fmla="*/ 8 h 201"/>
                <a:gd name="T4" fmla="*/ 140 w 161"/>
                <a:gd name="T5" fmla="*/ 25 h 201"/>
                <a:gd name="T6" fmla="*/ 148 w 161"/>
                <a:gd name="T7" fmla="*/ 47 h 201"/>
                <a:gd name="T8" fmla="*/ 152 w 161"/>
                <a:gd name="T9" fmla="*/ 72 h 201"/>
                <a:gd name="T10" fmla="*/ 156 w 161"/>
                <a:gd name="T11" fmla="*/ 112 h 201"/>
                <a:gd name="T12" fmla="*/ 161 w 161"/>
                <a:gd name="T13" fmla="*/ 151 h 201"/>
                <a:gd name="T14" fmla="*/ 159 w 161"/>
                <a:gd name="T15" fmla="*/ 168 h 201"/>
                <a:gd name="T16" fmla="*/ 156 w 161"/>
                <a:gd name="T17" fmla="*/ 183 h 201"/>
                <a:gd name="T18" fmla="*/ 150 w 161"/>
                <a:gd name="T19" fmla="*/ 196 h 201"/>
                <a:gd name="T20" fmla="*/ 142 w 161"/>
                <a:gd name="T21" fmla="*/ 201 h 201"/>
                <a:gd name="T22" fmla="*/ 133 w 161"/>
                <a:gd name="T23" fmla="*/ 198 h 201"/>
                <a:gd name="T24" fmla="*/ 129 w 161"/>
                <a:gd name="T25" fmla="*/ 193 h 201"/>
                <a:gd name="T26" fmla="*/ 121 w 161"/>
                <a:gd name="T27" fmla="*/ 176 h 201"/>
                <a:gd name="T28" fmla="*/ 117 w 161"/>
                <a:gd name="T29" fmla="*/ 154 h 201"/>
                <a:gd name="T30" fmla="*/ 117 w 161"/>
                <a:gd name="T31" fmla="*/ 136 h 201"/>
                <a:gd name="T32" fmla="*/ 106 w 161"/>
                <a:gd name="T33" fmla="*/ 141 h 201"/>
                <a:gd name="T34" fmla="*/ 98 w 161"/>
                <a:gd name="T35" fmla="*/ 144 h 201"/>
                <a:gd name="T36" fmla="*/ 85 w 161"/>
                <a:gd name="T37" fmla="*/ 141 h 201"/>
                <a:gd name="T38" fmla="*/ 79 w 161"/>
                <a:gd name="T39" fmla="*/ 134 h 201"/>
                <a:gd name="T40" fmla="*/ 77 w 161"/>
                <a:gd name="T41" fmla="*/ 129 h 201"/>
                <a:gd name="T42" fmla="*/ 73 w 161"/>
                <a:gd name="T43" fmla="*/ 136 h 201"/>
                <a:gd name="T44" fmla="*/ 69 w 161"/>
                <a:gd name="T45" fmla="*/ 141 h 201"/>
                <a:gd name="T46" fmla="*/ 60 w 161"/>
                <a:gd name="T47" fmla="*/ 144 h 201"/>
                <a:gd name="T48" fmla="*/ 54 w 161"/>
                <a:gd name="T49" fmla="*/ 141 h 201"/>
                <a:gd name="T50" fmla="*/ 50 w 161"/>
                <a:gd name="T51" fmla="*/ 139 h 201"/>
                <a:gd name="T52" fmla="*/ 40 w 161"/>
                <a:gd name="T53" fmla="*/ 146 h 201"/>
                <a:gd name="T54" fmla="*/ 27 w 161"/>
                <a:gd name="T55" fmla="*/ 144 h 201"/>
                <a:gd name="T56" fmla="*/ 15 w 161"/>
                <a:gd name="T57" fmla="*/ 136 h 201"/>
                <a:gd name="T58" fmla="*/ 8 w 161"/>
                <a:gd name="T59" fmla="*/ 124 h 201"/>
                <a:gd name="T60" fmla="*/ 6 w 161"/>
                <a:gd name="T61" fmla="*/ 109 h 201"/>
                <a:gd name="T62" fmla="*/ 6 w 161"/>
                <a:gd name="T63" fmla="*/ 97 h 201"/>
                <a:gd name="T64" fmla="*/ 6 w 161"/>
                <a:gd name="T65" fmla="*/ 87 h 201"/>
                <a:gd name="T66" fmla="*/ 8 w 161"/>
                <a:gd name="T67" fmla="*/ 84 h 201"/>
                <a:gd name="T68" fmla="*/ 6 w 161"/>
                <a:gd name="T69" fmla="*/ 82 h 201"/>
                <a:gd name="T70" fmla="*/ 2 w 161"/>
                <a:gd name="T71" fmla="*/ 74 h 201"/>
                <a:gd name="T72" fmla="*/ 0 w 161"/>
                <a:gd name="T73" fmla="*/ 67 h 201"/>
                <a:gd name="T74" fmla="*/ 0 w 161"/>
                <a:gd name="T75" fmla="*/ 57 h 201"/>
                <a:gd name="T76" fmla="*/ 6 w 161"/>
                <a:gd name="T77" fmla="*/ 47 h 201"/>
                <a:gd name="T78" fmla="*/ 19 w 161"/>
                <a:gd name="T79" fmla="*/ 37 h 201"/>
                <a:gd name="T80" fmla="*/ 33 w 161"/>
                <a:gd name="T81" fmla="*/ 27 h 201"/>
                <a:gd name="T82" fmla="*/ 52 w 161"/>
                <a:gd name="T83" fmla="*/ 18 h 201"/>
                <a:gd name="T84" fmla="*/ 71 w 161"/>
                <a:gd name="T85" fmla="*/ 10 h 201"/>
                <a:gd name="T86" fmla="*/ 88 w 161"/>
                <a:gd name="T87" fmla="*/ 3 h 201"/>
                <a:gd name="T88" fmla="*/ 102 w 161"/>
                <a:gd name="T89" fmla="*/ 0 h 201"/>
                <a:gd name="T90" fmla="*/ 111 w 161"/>
                <a:gd name="T91" fmla="*/ 0 h 201"/>
                <a:gd name="T92" fmla="*/ 111 w 161"/>
                <a:gd name="T93" fmla="*/ 0 h 2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61" h="201">
                  <a:moveTo>
                    <a:pt x="111" y="0"/>
                  </a:moveTo>
                  <a:lnTo>
                    <a:pt x="127" y="8"/>
                  </a:lnTo>
                  <a:lnTo>
                    <a:pt x="140" y="25"/>
                  </a:lnTo>
                  <a:lnTo>
                    <a:pt x="148" y="47"/>
                  </a:lnTo>
                  <a:lnTo>
                    <a:pt x="152" y="72"/>
                  </a:lnTo>
                  <a:lnTo>
                    <a:pt x="156" y="112"/>
                  </a:lnTo>
                  <a:lnTo>
                    <a:pt x="161" y="151"/>
                  </a:lnTo>
                  <a:lnTo>
                    <a:pt x="159" y="168"/>
                  </a:lnTo>
                  <a:lnTo>
                    <a:pt x="156" y="183"/>
                  </a:lnTo>
                  <a:lnTo>
                    <a:pt x="150" y="196"/>
                  </a:lnTo>
                  <a:lnTo>
                    <a:pt x="142" y="201"/>
                  </a:lnTo>
                  <a:lnTo>
                    <a:pt x="133" y="198"/>
                  </a:lnTo>
                  <a:lnTo>
                    <a:pt x="129" y="193"/>
                  </a:lnTo>
                  <a:lnTo>
                    <a:pt x="121" y="176"/>
                  </a:lnTo>
                  <a:lnTo>
                    <a:pt x="117" y="154"/>
                  </a:lnTo>
                  <a:lnTo>
                    <a:pt x="117" y="136"/>
                  </a:lnTo>
                  <a:lnTo>
                    <a:pt x="106" y="141"/>
                  </a:lnTo>
                  <a:lnTo>
                    <a:pt x="98" y="144"/>
                  </a:lnTo>
                  <a:lnTo>
                    <a:pt x="85" y="141"/>
                  </a:lnTo>
                  <a:lnTo>
                    <a:pt x="79" y="134"/>
                  </a:lnTo>
                  <a:lnTo>
                    <a:pt x="77" y="129"/>
                  </a:lnTo>
                  <a:lnTo>
                    <a:pt x="73" y="136"/>
                  </a:lnTo>
                  <a:lnTo>
                    <a:pt x="69" y="141"/>
                  </a:lnTo>
                  <a:lnTo>
                    <a:pt x="60" y="144"/>
                  </a:lnTo>
                  <a:lnTo>
                    <a:pt x="54" y="141"/>
                  </a:lnTo>
                  <a:lnTo>
                    <a:pt x="50" y="139"/>
                  </a:lnTo>
                  <a:lnTo>
                    <a:pt x="40" y="146"/>
                  </a:lnTo>
                  <a:lnTo>
                    <a:pt x="27" y="144"/>
                  </a:lnTo>
                  <a:lnTo>
                    <a:pt x="15" y="136"/>
                  </a:lnTo>
                  <a:lnTo>
                    <a:pt x="8" y="124"/>
                  </a:lnTo>
                  <a:lnTo>
                    <a:pt x="6" y="109"/>
                  </a:lnTo>
                  <a:lnTo>
                    <a:pt x="6" y="97"/>
                  </a:lnTo>
                  <a:lnTo>
                    <a:pt x="6" y="87"/>
                  </a:lnTo>
                  <a:lnTo>
                    <a:pt x="8" y="84"/>
                  </a:lnTo>
                  <a:lnTo>
                    <a:pt x="6" y="82"/>
                  </a:lnTo>
                  <a:lnTo>
                    <a:pt x="2" y="74"/>
                  </a:lnTo>
                  <a:lnTo>
                    <a:pt x="0" y="67"/>
                  </a:lnTo>
                  <a:lnTo>
                    <a:pt x="0" y="57"/>
                  </a:lnTo>
                  <a:lnTo>
                    <a:pt x="6" y="47"/>
                  </a:lnTo>
                  <a:lnTo>
                    <a:pt x="19" y="37"/>
                  </a:lnTo>
                  <a:lnTo>
                    <a:pt x="33" y="27"/>
                  </a:lnTo>
                  <a:lnTo>
                    <a:pt x="52" y="18"/>
                  </a:lnTo>
                  <a:lnTo>
                    <a:pt x="71" y="10"/>
                  </a:lnTo>
                  <a:lnTo>
                    <a:pt x="88" y="3"/>
                  </a:lnTo>
                  <a:lnTo>
                    <a:pt x="102" y="0"/>
                  </a:lnTo>
                  <a:lnTo>
                    <a:pt x="111" y="0"/>
                  </a:lnTo>
                  <a:close/>
                </a:path>
              </a:pathLst>
            </a:custGeom>
            <a:solidFill>
              <a:srgbClr val="F7C084"/>
            </a:solidFill>
            <a:ln w="6350">
              <a:solidFill>
                <a:srgbClr val="000000"/>
              </a:solidFill>
              <a:prstDash val="solid"/>
              <a:round/>
              <a:headEnd/>
              <a:tailEnd/>
            </a:ln>
          </p:spPr>
          <p:txBody>
            <a:bodyPr/>
            <a:lstStyle/>
            <a:p>
              <a:endParaRPr lang="ja-JP" altLang="en-US"/>
            </a:p>
          </p:txBody>
        </p:sp>
        <p:sp>
          <p:nvSpPr>
            <p:cNvPr id="23989" name="Freeform 217"/>
            <p:cNvSpPr>
              <a:spLocks/>
            </p:cNvSpPr>
            <p:nvPr/>
          </p:nvSpPr>
          <p:spPr bwMode="auto">
            <a:xfrm>
              <a:off x="582" y="2844"/>
              <a:ext cx="23" cy="22"/>
            </a:xfrm>
            <a:custGeom>
              <a:avLst/>
              <a:gdLst>
                <a:gd name="T0" fmla="*/ 23 w 23"/>
                <a:gd name="T1" fmla="*/ 7 h 22"/>
                <a:gd name="T2" fmla="*/ 23 w 23"/>
                <a:gd name="T3" fmla="*/ 15 h 22"/>
                <a:gd name="T4" fmla="*/ 17 w 23"/>
                <a:gd name="T5" fmla="*/ 20 h 22"/>
                <a:gd name="T6" fmla="*/ 11 w 23"/>
                <a:gd name="T7" fmla="*/ 22 h 22"/>
                <a:gd name="T8" fmla="*/ 11 w 23"/>
                <a:gd name="T9" fmla="*/ 22 h 22"/>
                <a:gd name="T10" fmla="*/ 4 w 23"/>
                <a:gd name="T11" fmla="*/ 22 h 22"/>
                <a:gd name="T12" fmla="*/ 0 w 23"/>
                <a:gd name="T13" fmla="*/ 17 h 22"/>
                <a:gd name="T14" fmla="*/ 0 w 23"/>
                <a:gd name="T15" fmla="*/ 17 h 22"/>
                <a:gd name="T16" fmla="*/ 0 w 23"/>
                <a:gd name="T17" fmla="*/ 7 h 22"/>
                <a:gd name="T18" fmla="*/ 4 w 23"/>
                <a:gd name="T19" fmla="*/ 2 h 22"/>
                <a:gd name="T20" fmla="*/ 11 w 23"/>
                <a:gd name="T21" fmla="*/ 0 h 22"/>
                <a:gd name="T22" fmla="*/ 13 w 23"/>
                <a:gd name="T23" fmla="*/ 0 h 22"/>
                <a:gd name="T24" fmla="*/ 19 w 23"/>
                <a:gd name="T25" fmla="*/ 0 h 22"/>
                <a:gd name="T26" fmla="*/ 23 w 23"/>
                <a:gd name="T27" fmla="*/ 7 h 22"/>
                <a:gd name="T28" fmla="*/ 23 w 23"/>
                <a:gd name="T29" fmla="*/ 7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3" h="22">
                  <a:moveTo>
                    <a:pt x="23" y="7"/>
                  </a:moveTo>
                  <a:lnTo>
                    <a:pt x="23" y="15"/>
                  </a:lnTo>
                  <a:lnTo>
                    <a:pt x="17" y="20"/>
                  </a:lnTo>
                  <a:lnTo>
                    <a:pt x="11" y="22"/>
                  </a:lnTo>
                  <a:lnTo>
                    <a:pt x="4" y="22"/>
                  </a:lnTo>
                  <a:lnTo>
                    <a:pt x="0" y="17"/>
                  </a:lnTo>
                  <a:lnTo>
                    <a:pt x="0" y="7"/>
                  </a:lnTo>
                  <a:lnTo>
                    <a:pt x="4" y="2"/>
                  </a:lnTo>
                  <a:lnTo>
                    <a:pt x="11" y="0"/>
                  </a:lnTo>
                  <a:lnTo>
                    <a:pt x="13" y="0"/>
                  </a:lnTo>
                  <a:lnTo>
                    <a:pt x="19" y="0"/>
                  </a:lnTo>
                  <a:lnTo>
                    <a:pt x="23"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90" name="Line 218"/>
            <p:cNvSpPr>
              <a:spLocks noChangeShapeType="1"/>
            </p:cNvSpPr>
            <p:nvPr/>
          </p:nvSpPr>
          <p:spPr bwMode="auto">
            <a:xfrm>
              <a:off x="564" y="2757"/>
              <a:ext cx="6" cy="55"/>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991" name="Line 219"/>
            <p:cNvSpPr>
              <a:spLocks noChangeShapeType="1"/>
            </p:cNvSpPr>
            <p:nvPr/>
          </p:nvSpPr>
          <p:spPr bwMode="auto">
            <a:xfrm flipH="1" flipV="1">
              <a:off x="524" y="2757"/>
              <a:ext cx="6" cy="5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992" name="Line 220"/>
            <p:cNvSpPr>
              <a:spLocks noChangeShapeType="1"/>
            </p:cNvSpPr>
            <p:nvPr/>
          </p:nvSpPr>
          <p:spPr bwMode="auto">
            <a:xfrm flipH="1" flipV="1">
              <a:off x="495" y="2757"/>
              <a:ext cx="8" cy="6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993" name="Freeform 221"/>
            <p:cNvSpPr>
              <a:spLocks/>
            </p:cNvSpPr>
            <p:nvPr/>
          </p:nvSpPr>
          <p:spPr bwMode="auto">
            <a:xfrm>
              <a:off x="349" y="2641"/>
              <a:ext cx="35" cy="151"/>
            </a:xfrm>
            <a:custGeom>
              <a:avLst/>
              <a:gdLst>
                <a:gd name="T0" fmla="*/ 27 w 35"/>
                <a:gd name="T1" fmla="*/ 0 h 151"/>
                <a:gd name="T2" fmla="*/ 25 w 35"/>
                <a:gd name="T3" fmla="*/ 5 h 151"/>
                <a:gd name="T4" fmla="*/ 18 w 35"/>
                <a:gd name="T5" fmla="*/ 15 h 151"/>
                <a:gd name="T6" fmla="*/ 10 w 35"/>
                <a:gd name="T7" fmla="*/ 30 h 151"/>
                <a:gd name="T8" fmla="*/ 4 w 35"/>
                <a:gd name="T9" fmla="*/ 50 h 151"/>
                <a:gd name="T10" fmla="*/ 0 w 35"/>
                <a:gd name="T11" fmla="*/ 72 h 151"/>
                <a:gd name="T12" fmla="*/ 2 w 35"/>
                <a:gd name="T13" fmla="*/ 97 h 151"/>
                <a:gd name="T14" fmla="*/ 6 w 35"/>
                <a:gd name="T15" fmla="*/ 109 h 151"/>
                <a:gd name="T16" fmla="*/ 14 w 35"/>
                <a:gd name="T17" fmla="*/ 124 h 151"/>
                <a:gd name="T18" fmla="*/ 22 w 35"/>
                <a:gd name="T19" fmla="*/ 136 h 151"/>
                <a:gd name="T20" fmla="*/ 35 w 35"/>
                <a:gd name="T21" fmla="*/ 151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5" h="151">
                  <a:moveTo>
                    <a:pt x="27" y="0"/>
                  </a:moveTo>
                  <a:lnTo>
                    <a:pt x="25" y="5"/>
                  </a:lnTo>
                  <a:lnTo>
                    <a:pt x="18" y="15"/>
                  </a:lnTo>
                  <a:lnTo>
                    <a:pt x="10" y="30"/>
                  </a:lnTo>
                  <a:lnTo>
                    <a:pt x="4" y="50"/>
                  </a:lnTo>
                  <a:lnTo>
                    <a:pt x="0" y="72"/>
                  </a:lnTo>
                  <a:lnTo>
                    <a:pt x="2" y="97"/>
                  </a:lnTo>
                  <a:lnTo>
                    <a:pt x="6" y="109"/>
                  </a:lnTo>
                  <a:lnTo>
                    <a:pt x="14" y="124"/>
                  </a:lnTo>
                  <a:lnTo>
                    <a:pt x="22" y="136"/>
                  </a:lnTo>
                  <a:lnTo>
                    <a:pt x="35" y="15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94" name="Freeform 222"/>
            <p:cNvSpPr>
              <a:spLocks/>
            </p:cNvSpPr>
            <p:nvPr/>
          </p:nvSpPr>
          <p:spPr bwMode="auto">
            <a:xfrm>
              <a:off x="330" y="2676"/>
              <a:ext cx="35" cy="126"/>
            </a:xfrm>
            <a:custGeom>
              <a:avLst/>
              <a:gdLst>
                <a:gd name="T0" fmla="*/ 8 w 35"/>
                <a:gd name="T1" fmla="*/ 0 h 126"/>
                <a:gd name="T2" fmla="*/ 6 w 35"/>
                <a:gd name="T3" fmla="*/ 5 h 126"/>
                <a:gd name="T4" fmla="*/ 4 w 35"/>
                <a:gd name="T5" fmla="*/ 12 h 126"/>
                <a:gd name="T6" fmla="*/ 2 w 35"/>
                <a:gd name="T7" fmla="*/ 24 h 126"/>
                <a:gd name="T8" fmla="*/ 0 w 35"/>
                <a:gd name="T9" fmla="*/ 39 h 126"/>
                <a:gd name="T10" fmla="*/ 0 w 35"/>
                <a:gd name="T11" fmla="*/ 59 h 126"/>
                <a:gd name="T12" fmla="*/ 6 w 35"/>
                <a:gd name="T13" fmla="*/ 79 h 126"/>
                <a:gd name="T14" fmla="*/ 16 w 35"/>
                <a:gd name="T15" fmla="*/ 101 h 126"/>
                <a:gd name="T16" fmla="*/ 35 w 35"/>
                <a:gd name="T17" fmla="*/ 126 h 1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5" h="126">
                  <a:moveTo>
                    <a:pt x="8" y="0"/>
                  </a:moveTo>
                  <a:lnTo>
                    <a:pt x="6" y="5"/>
                  </a:lnTo>
                  <a:lnTo>
                    <a:pt x="4" y="12"/>
                  </a:lnTo>
                  <a:lnTo>
                    <a:pt x="2" y="24"/>
                  </a:lnTo>
                  <a:lnTo>
                    <a:pt x="0" y="39"/>
                  </a:lnTo>
                  <a:lnTo>
                    <a:pt x="0" y="59"/>
                  </a:lnTo>
                  <a:lnTo>
                    <a:pt x="6" y="79"/>
                  </a:lnTo>
                  <a:lnTo>
                    <a:pt x="16" y="101"/>
                  </a:lnTo>
                  <a:lnTo>
                    <a:pt x="35" y="12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95" name="Freeform 223"/>
            <p:cNvSpPr>
              <a:spLocks/>
            </p:cNvSpPr>
            <p:nvPr/>
          </p:nvSpPr>
          <p:spPr bwMode="auto">
            <a:xfrm>
              <a:off x="319" y="2760"/>
              <a:ext cx="40" cy="52"/>
            </a:xfrm>
            <a:custGeom>
              <a:avLst/>
              <a:gdLst>
                <a:gd name="T0" fmla="*/ 0 w 40"/>
                <a:gd name="T1" fmla="*/ 0 h 52"/>
                <a:gd name="T2" fmla="*/ 0 w 40"/>
                <a:gd name="T3" fmla="*/ 2 h 52"/>
                <a:gd name="T4" fmla="*/ 2 w 40"/>
                <a:gd name="T5" fmla="*/ 7 h 52"/>
                <a:gd name="T6" fmla="*/ 9 w 40"/>
                <a:gd name="T7" fmla="*/ 20 h 52"/>
                <a:gd name="T8" fmla="*/ 21 w 40"/>
                <a:gd name="T9" fmla="*/ 37 h 52"/>
                <a:gd name="T10" fmla="*/ 40 w 40"/>
                <a:gd name="T11" fmla="*/ 52 h 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 h="52">
                  <a:moveTo>
                    <a:pt x="0" y="0"/>
                  </a:moveTo>
                  <a:lnTo>
                    <a:pt x="0" y="2"/>
                  </a:lnTo>
                  <a:lnTo>
                    <a:pt x="2" y="7"/>
                  </a:lnTo>
                  <a:lnTo>
                    <a:pt x="9" y="20"/>
                  </a:lnTo>
                  <a:lnTo>
                    <a:pt x="21" y="37"/>
                  </a:lnTo>
                  <a:lnTo>
                    <a:pt x="40" y="5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sp>
        <p:nvSpPr>
          <p:cNvPr id="23611" name="Oval 224"/>
          <p:cNvSpPr>
            <a:spLocks noChangeArrowheads="1"/>
          </p:cNvSpPr>
          <p:nvPr/>
        </p:nvSpPr>
        <p:spPr bwMode="auto">
          <a:xfrm>
            <a:off x="1165225" y="5284788"/>
            <a:ext cx="393700" cy="398462"/>
          </a:xfrm>
          <a:prstGeom prst="ellipse">
            <a:avLst/>
          </a:prstGeom>
          <a:solidFill>
            <a:srgbClr val="FFFFFF"/>
          </a:solidFill>
          <a:ln w="20638">
            <a:solidFill>
              <a:srgbClr val="000000"/>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23612" name="Rectangle 225"/>
          <p:cNvSpPr>
            <a:spLocks noChangeArrowheads="1"/>
          </p:cNvSpPr>
          <p:nvPr/>
        </p:nvSpPr>
        <p:spPr bwMode="auto">
          <a:xfrm>
            <a:off x="1271588" y="5354638"/>
            <a:ext cx="20478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0000"/>
                </a:solidFill>
                <a:latin typeface="HG丸ｺﾞｼｯｸM-PRO" panose="020F0600000000000000" pitchFamily="50" charset="-128"/>
                <a:ea typeface="HG丸ｺﾞｼｯｸM-PRO" panose="020F0600000000000000" pitchFamily="50" charset="-128"/>
              </a:rPr>
              <a:t>２</a:t>
            </a:r>
            <a:endParaRPr lang="ja-JP" altLang="en-US" sz="1600">
              <a:latin typeface="HG丸ｺﾞｼｯｸM-PRO" panose="020F0600000000000000" pitchFamily="50" charset="-128"/>
              <a:ea typeface="HG丸ｺﾞｼｯｸM-PRO" panose="020F0600000000000000" pitchFamily="50" charset="-128"/>
            </a:endParaRPr>
          </a:p>
        </p:txBody>
      </p:sp>
      <p:sp>
        <p:nvSpPr>
          <p:cNvPr id="23613" name="Oval 283"/>
          <p:cNvSpPr>
            <a:spLocks noChangeArrowheads="1"/>
          </p:cNvSpPr>
          <p:nvPr/>
        </p:nvSpPr>
        <p:spPr bwMode="auto">
          <a:xfrm>
            <a:off x="1165225" y="5284788"/>
            <a:ext cx="396875" cy="395287"/>
          </a:xfrm>
          <a:prstGeom prst="ellipse">
            <a:avLst/>
          </a:prstGeom>
          <a:solidFill>
            <a:srgbClr val="FFFFFF"/>
          </a:solidFill>
          <a:ln w="20638">
            <a:solidFill>
              <a:srgbClr val="000000"/>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23614" name="Rectangle 284"/>
          <p:cNvSpPr>
            <a:spLocks noChangeArrowheads="1"/>
          </p:cNvSpPr>
          <p:nvPr/>
        </p:nvSpPr>
        <p:spPr bwMode="auto">
          <a:xfrm>
            <a:off x="1255713" y="5354638"/>
            <a:ext cx="20478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0000"/>
                </a:solidFill>
                <a:latin typeface="HG丸ｺﾞｼｯｸM-PRO" panose="020F0600000000000000" pitchFamily="50" charset="-128"/>
                <a:ea typeface="HG丸ｺﾞｼｯｸM-PRO" panose="020F0600000000000000" pitchFamily="50" charset="-128"/>
              </a:rPr>
              <a:t>２</a:t>
            </a:r>
            <a:endParaRPr lang="ja-JP" altLang="en-US" sz="1600">
              <a:latin typeface="HG丸ｺﾞｼｯｸM-PRO" panose="020F0600000000000000" pitchFamily="50" charset="-128"/>
              <a:ea typeface="HG丸ｺﾞｼｯｸM-PRO" panose="020F0600000000000000" pitchFamily="50" charset="-128"/>
            </a:endParaRPr>
          </a:p>
        </p:txBody>
      </p:sp>
      <p:grpSp>
        <p:nvGrpSpPr>
          <p:cNvPr id="23615" name="Group 285"/>
          <p:cNvGrpSpPr>
            <a:grpSpLocks/>
          </p:cNvGrpSpPr>
          <p:nvPr/>
        </p:nvGrpSpPr>
        <p:grpSpPr bwMode="auto">
          <a:xfrm>
            <a:off x="1878013" y="6262688"/>
            <a:ext cx="1003300" cy="1284287"/>
            <a:chOff x="1025" y="2721"/>
            <a:chExt cx="721" cy="849"/>
          </a:xfrm>
        </p:grpSpPr>
        <p:sp>
          <p:nvSpPr>
            <p:cNvPr id="23884" name="Freeform 286"/>
            <p:cNvSpPr>
              <a:spLocks/>
            </p:cNvSpPr>
            <p:nvPr/>
          </p:nvSpPr>
          <p:spPr bwMode="auto">
            <a:xfrm>
              <a:off x="1226" y="3464"/>
              <a:ext cx="44" cy="38"/>
            </a:xfrm>
            <a:custGeom>
              <a:avLst/>
              <a:gdLst>
                <a:gd name="T0" fmla="*/ 4 w 44"/>
                <a:gd name="T1" fmla="*/ 0 h 38"/>
                <a:gd name="T2" fmla="*/ 0 w 44"/>
                <a:gd name="T3" fmla="*/ 38 h 38"/>
                <a:gd name="T4" fmla="*/ 42 w 44"/>
                <a:gd name="T5" fmla="*/ 38 h 38"/>
                <a:gd name="T6" fmla="*/ 44 w 44"/>
                <a:gd name="T7" fmla="*/ 0 h 38"/>
                <a:gd name="T8" fmla="*/ 4 w 44"/>
                <a:gd name="T9" fmla="*/ 0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38">
                  <a:moveTo>
                    <a:pt x="4" y="0"/>
                  </a:moveTo>
                  <a:lnTo>
                    <a:pt x="0" y="38"/>
                  </a:lnTo>
                  <a:lnTo>
                    <a:pt x="42" y="38"/>
                  </a:lnTo>
                  <a:lnTo>
                    <a:pt x="44" y="0"/>
                  </a:lnTo>
                  <a:lnTo>
                    <a:pt x="4" y="0"/>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885" name="Freeform 287"/>
            <p:cNvSpPr>
              <a:spLocks/>
            </p:cNvSpPr>
            <p:nvPr/>
          </p:nvSpPr>
          <p:spPr bwMode="auto">
            <a:xfrm>
              <a:off x="1366" y="3452"/>
              <a:ext cx="44" cy="47"/>
            </a:xfrm>
            <a:custGeom>
              <a:avLst/>
              <a:gdLst>
                <a:gd name="T0" fmla="*/ 4 w 44"/>
                <a:gd name="T1" fmla="*/ 5 h 47"/>
                <a:gd name="T2" fmla="*/ 0 w 44"/>
                <a:gd name="T3" fmla="*/ 47 h 47"/>
                <a:gd name="T4" fmla="*/ 42 w 44"/>
                <a:gd name="T5" fmla="*/ 45 h 47"/>
                <a:gd name="T6" fmla="*/ 44 w 44"/>
                <a:gd name="T7" fmla="*/ 0 h 47"/>
                <a:gd name="T8" fmla="*/ 4 w 44"/>
                <a:gd name="T9" fmla="*/ 5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47">
                  <a:moveTo>
                    <a:pt x="4" y="5"/>
                  </a:moveTo>
                  <a:lnTo>
                    <a:pt x="0" y="47"/>
                  </a:lnTo>
                  <a:lnTo>
                    <a:pt x="42" y="45"/>
                  </a:lnTo>
                  <a:lnTo>
                    <a:pt x="44" y="0"/>
                  </a:lnTo>
                  <a:lnTo>
                    <a:pt x="4" y="5"/>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886" name="Freeform 288"/>
            <p:cNvSpPr>
              <a:spLocks/>
            </p:cNvSpPr>
            <p:nvPr/>
          </p:nvSpPr>
          <p:spPr bwMode="auto">
            <a:xfrm>
              <a:off x="1348" y="3495"/>
              <a:ext cx="158" cy="73"/>
            </a:xfrm>
            <a:custGeom>
              <a:avLst/>
              <a:gdLst>
                <a:gd name="T0" fmla="*/ 36 w 158"/>
                <a:gd name="T1" fmla="*/ 0 h 73"/>
                <a:gd name="T2" fmla="*/ 24 w 158"/>
                <a:gd name="T3" fmla="*/ 0 h 73"/>
                <a:gd name="T4" fmla="*/ 12 w 158"/>
                <a:gd name="T5" fmla="*/ 4 h 73"/>
                <a:gd name="T6" fmla="*/ 4 w 158"/>
                <a:gd name="T7" fmla="*/ 16 h 73"/>
                <a:gd name="T8" fmla="*/ 0 w 158"/>
                <a:gd name="T9" fmla="*/ 33 h 73"/>
                <a:gd name="T10" fmla="*/ 2 w 158"/>
                <a:gd name="T11" fmla="*/ 42 h 73"/>
                <a:gd name="T12" fmla="*/ 10 w 158"/>
                <a:gd name="T13" fmla="*/ 49 h 73"/>
                <a:gd name="T14" fmla="*/ 20 w 158"/>
                <a:gd name="T15" fmla="*/ 56 h 73"/>
                <a:gd name="T16" fmla="*/ 36 w 158"/>
                <a:gd name="T17" fmla="*/ 61 h 73"/>
                <a:gd name="T18" fmla="*/ 52 w 158"/>
                <a:gd name="T19" fmla="*/ 66 h 73"/>
                <a:gd name="T20" fmla="*/ 72 w 158"/>
                <a:gd name="T21" fmla="*/ 71 h 73"/>
                <a:gd name="T22" fmla="*/ 112 w 158"/>
                <a:gd name="T23" fmla="*/ 73 h 73"/>
                <a:gd name="T24" fmla="*/ 136 w 158"/>
                <a:gd name="T25" fmla="*/ 73 h 73"/>
                <a:gd name="T26" fmla="*/ 150 w 158"/>
                <a:gd name="T27" fmla="*/ 68 h 73"/>
                <a:gd name="T28" fmla="*/ 158 w 158"/>
                <a:gd name="T29" fmla="*/ 64 h 73"/>
                <a:gd name="T30" fmla="*/ 158 w 158"/>
                <a:gd name="T31" fmla="*/ 56 h 73"/>
                <a:gd name="T32" fmla="*/ 154 w 158"/>
                <a:gd name="T33" fmla="*/ 49 h 73"/>
                <a:gd name="T34" fmla="*/ 144 w 158"/>
                <a:gd name="T35" fmla="*/ 37 h 73"/>
                <a:gd name="T36" fmla="*/ 130 w 158"/>
                <a:gd name="T37" fmla="*/ 30 h 73"/>
                <a:gd name="T38" fmla="*/ 112 w 158"/>
                <a:gd name="T39" fmla="*/ 21 h 73"/>
                <a:gd name="T40" fmla="*/ 74 w 158"/>
                <a:gd name="T41" fmla="*/ 4 h 73"/>
                <a:gd name="T42" fmla="*/ 54 w 158"/>
                <a:gd name="T43" fmla="*/ 0 h 73"/>
                <a:gd name="T44" fmla="*/ 36 w 158"/>
                <a:gd name="T45" fmla="*/ 0 h 73"/>
                <a:gd name="T46" fmla="*/ 36 w 158"/>
                <a:gd name="T47" fmla="*/ 0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8" h="73">
                  <a:moveTo>
                    <a:pt x="36" y="0"/>
                  </a:moveTo>
                  <a:lnTo>
                    <a:pt x="24" y="0"/>
                  </a:lnTo>
                  <a:lnTo>
                    <a:pt x="12" y="4"/>
                  </a:lnTo>
                  <a:lnTo>
                    <a:pt x="4" y="16"/>
                  </a:lnTo>
                  <a:lnTo>
                    <a:pt x="0" y="33"/>
                  </a:lnTo>
                  <a:lnTo>
                    <a:pt x="2" y="42"/>
                  </a:lnTo>
                  <a:lnTo>
                    <a:pt x="10" y="49"/>
                  </a:lnTo>
                  <a:lnTo>
                    <a:pt x="20" y="56"/>
                  </a:lnTo>
                  <a:lnTo>
                    <a:pt x="36" y="61"/>
                  </a:lnTo>
                  <a:lnTo>
                    <a:pt x="52" y="66"/>
                  </a:lnTo>
                  <a:lnTo>
                    <a:pt x="72" y="71"/>
                  </a:lnTo>
                  <a:lnTo>
                    <a:pt x="112" y="73"/>
                  </a:lnTo>
                  <a:lnTo>
                    <a:pt x="136" y="73"/>
                  </a:lnTo>
                  <a:lnTo>
                    <a:pt x="150" y="68"/>
                  </a:lnTo>
                  <a:lnTo>
                    <a:pt x="158" y="64"/>
                  </a:lnTo>
                  <a:lnTo>
                    <a:pt x="158" y="56"/>
                  </a:lnTo>
                  <a:lnTo>
                    <a:pt x="154" y="49"/>
                  </a:lnTo>
                  <a:lnTo>
                    <a:pt x="144" y="37"/>
                  </a:lnTo>
                  <a:lnTo>
                    <a:pt x="130" y="30"/>
                  </a:lnTo>
                  <a:lnTo>
                    <a:pt x="112" y="21"/>
                  </a:lnTo>
                  <a:lnTo>
                    <a:pt x="74" y="4"/>
                  </a:lnTo>
                  <a:lnTo>
                    <a:pt x="54" y="0"/>
                  </a:lnTo>
                  <a:lnTo>
                    <a:pt x="36" y="0"/>
                  </a:lnTo>
                  <a:close/>
                </a:path>
              </a:pathLst>
            </a:custGeom>
            <a:solidFill>
              <a:srgbClr val="660000"/>
            </a:solidFill>
            <a:ln w="6350">
              <a:solidFill>
                <a:srgbClr val="000000"/>
              </a:solidFill>
              <a:prstDash val="solid"/>
              <a:round/>
              <a:headEnd/>
              <a:tailEnd/>
            </a:ln>
          </p:spPr>
          <p:txBody>
            <a:bodyPr/>
            <a:lstStyle/>
            <a:p>
              <a:endParaRPr lang="ja-JP" altLang="en-US"/>
            </a:p>
          </p:txBody>
        </p:sp>
        <p:sp>
          <p:nvSpPr>
            <p:cNvPr id="23887" name="Freeform 289"/>
            <p:cNvSpPr>
              <a:spLocks/>
            </p:cNvSpPr>
            <p:nvPr/>
          </p:nvSpPr>
          <p:spPr bwMode="auto">
            <a:xfrm>
              <a:off x="1312" y="3138"/>
              <a:ext cx="36" cy="143"/>
            </a:xfrm>
            <a:custGeom>
              <a:avLst/>
              <a:gdLst>
                <a:gd name="T0" fmla="*/ 10 w 36"/>
                <a:gd name="T1" fmla="*/ 17 h 143"/>
                <a:gd name="T2" fmla="*/ 16 w 36"/>
                <a:gd name="T3" fmla="*/ 48 h 143"/>
                <a:gd name="T4" fmla="*/ 0 w 36"/>
                <a:gd name="T5" fmla="*/ 107 h 143"/>
                <a:gd name="T6" fmla="*/ 8 w 36"/>
                <a:gd name="T7" fmla="*/ 143 h 143"/>
                <a:gd name="T8" fmla="*/ 36 w 36"/>
                <a:gd name="T9" fmla="*/ 81 h 143"/>
                <a:gd name="T10" fmla="*/ 28 w 36"/>
                <a:gd name="T11" fmla="*/ 48 h 143"/>
                <a:gd name="T12" fmla="*/ 28 w 36"/>
                <a:gd name="T13" fmla="*/ 15 h 143"/>
                <a:gd name="T14" fmla="*/ 20 w 36"/>
                <a:gd name="T15" fmla="*/ 0 h 143"/>
                <a:gd name="T16" fmla="*/ 8 w 36"/>
                <a:gd name="T17" fmla="*/ 15 h 143"/>
                <a:gd name="T18" fmla="*/ 10 w 36"/>
                <a:gd name="T19" fmla="*/ 17 h 1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143">
                  <a:moveTo>
                    <a:pt x="10" y="17"/>
                  </a:moveTo>
                  <a:lnTo>
                    <a:pt x="16" y="48"/>
                  </a:lnTo>
                  <a:lnTo>
                    <a:pt x="0" y="107"/>
                  </a:lnTo>
                  <a:lnTo>
                    <a:pt x="8" y="143"/>
                  </a:lnTo>
                  <a:lnTo>
                    <a:pt x="36" y="81"/>
                  </a:lnTo>
                  <a:lnTo>
                    <a:pt x="28" y="48"/>
                  </a:lnTo>
                  <a:lnTo>
                    <a:pt x="28" y="15"/>
                  </a:lnTo>
                  <a:lnTo>
                    <a:pt x="20" y="0"/>
                  </a:lnTo>
                  <a:lnTo>
                    <a:pt x="8" y="15"/>
                  </a:lnTo>
                  <a:lnTo>
                    <a:pt x="1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888" name="Freeform 290"/>
            <p:cNvSpPr>
              <a:spLocks/>
            </p:cNvSpPr>
            <p:nvPr/>
          </p:nvSpPr>
          <p:spPr bwMode="auto">
            <a:xfrm>
              <a:off x="1312" y="3138"/>
              <a:ext cx="36" cy="143"/>
            </a:xfrm>
            <a:custGeom>
              <a:avLst/>
              <a:gdLst>
                <a:gd name="T0" fmla="*/ 10 w 36"/>
                <a:gd name="T1" fmla="*/ 17 h 143"/>
                <a:gd name="T2" fmla="*/ 16 w 36"/>
                <a:gd name="T3" fmla="*/ 48 h 143"/>
                <a:gd name="T4" fmla="*/ 0 w 36"/>
                <a:gd name="T5" fmla="*/ 107 h 143"/>
                <a:gd name="T6" fmla="*/ 8 w 36"/>
                <a:gd name="T7" fmla="*/ 143 h 143"/>
                <a:gd name="T8" fmla="*/ 36 w 36"/>
                <a:gd name="T9" fmla="*/ 81 h 143"/>
                <a:gd name="T10" fmla="*/ 28 w 36"/>
                <a:gd name="T11" fmla="*/ 48 h 143"/>
                <a:gd name="T12" fmla="*/ 28 w 36"/>
                <a:gd name="T13" fmla="*/ 15 h 143"/>
                <a:gd name="T14" fmla="*/ 20 w 36"/>
                <a:gd name="T15" fmla="*/ 0 h 143"/>
                <a:gd name="T16" fmla="*/ 8 w 36"/>
                <a:gd name="T17" fmla="*/ 15 h 1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6" h="143">
                  <a:moveTo>
                    <a:pt x="10" y="17"/>
                  </a:moveTo>
                  <a:lnTo>
                    <a:pt x="16" y="48"/>
                  </a:lnTo>
                  <a:lnTo>
                    <a:pt x="0" y="107"/>
                  </a:lnTo>
                  <a:lnTo>
                    <a:pt x="8" y="143"/>
                  </a:lnTo>
                  <a:lnTo>
                    <a:pt x="36" y="81"/>
                  </a:lnTo>
                  <a:lnTo>
                    <a:pt x="28" y="48"/>
                  </a:lnTo>
                  <a:lnTo>
                    <a:pt x="28" y="15"/>
                  </a:lnTo>
                  <a:lnTo>
                    <a:pt x="20" y="0"/>
                  </a:lnTo>
                  <a:lnTo>
                    <a:pt x="8" y="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89" name="Freeform 291"/>
            <p:cNvSpPr>
              <a:spLocks/>
            </p:cNvSpPr>
            <p:nvPr/>
          </p:nvSpPr>
          <p:spPr bwMode="auto">
            <a:xfrm>
              <a:off x="1274" y="3117"/>
              <a:ext cx="114" cy="64"/>
            </a:xfrm>
            <a:custGeom>
              <a:avLst/>
              <a:gdLst>
                <a:gd name="T0" fmla="*/ 0 w 114"/>
                <a:gd name="T1" fmla="*/ 0 h 64"/>
                <a:gd name="T2" fmla="*/ 18 w 114"/>
                <a:gd name="T3" fmla="*/ 64 h 64"/>
                <a:gd name="T4" fmla="*/ 58 w 114"/>
                <a:gd name="T5" fmla="*/ 29 h 64"/>
                <a:gd name="T6" fmla="*/ 88 w 114"/>
                <a:gd name="T7" fmla="*/ 62 h 64"/>
                <a:gd name="T8" fmla="*/ 114 w 114"/>
                <a:gd name="T9" fmla="*/ 2 h 64"/>
                <a:gd name="T10" fmla="*/ 0 w 114"/>
                <a:gd name="T11" fmla="*/ 0 h 6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4" h="64">
                  <a:moveTo>
                    <a:pt x="0" y="0"/>
                  </a:moveTo>
                  <a:lnTo>
                    <a:pt x="18" y="64"/>
                  </a:lnTo>
                  <a:lnTo>
                    <a:pt x="58" y="29"/>
                  </a:lnTo>
                  <a:lnTo>
                    <a:pt x="88" y="62"/>
                  </a:lnTo>
                  <a:lnTo>
                    <a:pt x="114" y="2"/>
                  </a:lnTo>
                  <a:lnTo>
                    <a:pt x="0" y="0"/>
                  </a:lnTo>
                  <a:close/>
                </a:path>
              </a:pathLst>
            </a:custGeom>
            <a:solidFill>
              <a:srgbClr val="FFFFFF"/>
            </a:solidFill>
            <a:ln w="6350">
              <a:solidFill>
                <a:srgbClr val="000000"/>
              </a:solidFill>
              <a:prstDash val="solid"/>
              <a:round/>
              <a:headEnd/>
              <a:tailEnd/>
            </a:ln>
          </p:spPr>
          <p:txBody>
            <a:bodyPr/>
            <a:lstStyle/>
            <a:p>
              <a:endParaRPr lang="ja-JP" altLang="en-US"/>
            </a:p>
          </p:txBody>
        </p:sp>
        <p:sp>
          <p:nvSpPr>
            <p:cNvPr id="23890" name="Freeform 292"/>
            <p:cNvSpPr>
              <a:spLocks/>
            </p:cNvSpPr>
            <p:nvPr/>
          </p:nvSpPr>
          <p:spPr bwMode="auto">
            <a:xfrm>
              <a:off x="1250" y="2880"/>
              <a:ext cx="24" cy="38"/>
            </a:xfrm>
            <a:custGeom>
              <a:avLst/>
              <a:gdLst>
                <a:gd name="T0" fmla="*/ 12 w 24"/>
                <a:gd name="T1" fmla="*/ 0 h 38"/>
                <a:gd name="T2" fmla="*/ 2 w 24"/>
                <a:gd name="T3" fmla="*/ 4 h 38"/>
                <a:gd name="T4" fmla="*/ 0 w 24"/>
                <a:gd name="T5" fmla="*/ 26 h 38"/>
                <a:gd name="T6" fmla="*/ 12 w 24"/>
                <a:gd name="T7" fmla="*/ 38 h 38"/>
                <a:gd name="T8" fmla="*/ 24 w 24"/>
                <a:gd name="T9" fmla="*/ 7 h 38"/>
                <a:gd name="T10" fmla="*/ 14 w 24"/>
                <a:gd name="T11" fmla="*/ 0 h 38"/>
                <a:gd name="T12" fmla="*/ 12 w 24"/>
                <a:gd name="T13" fmla="*/ 0 h 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38">
                  <a:moveTo>
                    <a:pt x="12" y="0"/>
                  </a:moveTo>
                  <a:lnTo>
                    <a:pt x="2" y="4"/>
                  </a:lnTo>
                  <a:lnTo>
                    <a:pt x="0" y="26"/>
                  </a:lnTo>
                  <a:lnTo>
                    <a:pt x="12" y="38"/>
                  </a:lnTo>
                  <a:lnTo>
                    <a:pt x="24" y="7"/>
                  </a:lnTo>
                  <a:lnTo>
                    <a:pt x="14"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891" name="Freeform 293"/>
            <p:cNvSpPr>
              <a:spLocks/>
            </p:cNvSpPr>
            <p:nvPr/>
          </p:nvSpPr>
          <p:spPr bwMode="auto">
            <a:xfrm>
              <a:off x="1250" y="2880"/>
              <a:ext cx="24" cy="38"/>
            </a:xfrm>
            <a:custGeom>
              <a:avLst/>
              <a:gdLst>
                <a:gd name="T0" fmla="*/ 12 w 24"/>
                <a:gd name="T1" fmla="*/ 0 h 38"/>
                <a:gd name="T2" fmla="*/ 2 w 24"/>
                <a:gd name="T3" fmla="*/ 4 h 38"/>
                <a:gd name="T4" fmla="*/ 0 w 24"/>
                <a:gd name="T5" fmla="*/ 26 h 38"/>
                <a:gd name="T6" fmla="*/ 12 w 24"/>
                <a:gd name="T7" fmla="*/ 38 h 38"/>
                <a:gd name="T8" fmla="*/ 24 w 24"/>
                <a:gd name="T9" fmla="*/ 7 h 38"/>
                <a:gd name="T10" fmla="*/ 14 w 24"/>
                <a:gd name="T11" fmla="*/ 0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38">
                  <a:moveTo>
                    <a:pt x="12" y="0"/>
                  </a:moveTo>
                  <a:lnTo>
                    <a:pt x="2" y="4"/>
                  </a:lnTo>
                  <a:lnTo>
                    <a:pt x="0" y="26"/>
                  </a:lnTo>
                  <a:lnTo>
                    <a:pt x="12" y="38"/>
                  </a:lnTo>
                  <a:lnTo>
                    <a:pt x="24" y="7"/>
                  </a:lnTo>
                  <a:lnTo>
                    <a:pt x="1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92" name="Freeform 294"/>
            <p:cNvSpPr>
              <a:spLocks/>
            </p:cNvSpPr>
            <p:nvPr/>
          </p:nvSpPr>
          <p:spPr bwMode="auto">
            <a:xfrm>
              <a:off x="1262" y="2837"/>
              <a:ext cx="162" cy="45"/>
            </a:xfrm>
            <a:custGeom>
              <a:avLst/>
              <a:gdLst>
                <a:gd name="T0" fmla="*/ 2 w 162"/>
                <a:gd name="T1" fmla="*/ 0 h 45"/>
                <a:gd name="T2" fmla="*/ 0 w 162"/>
                <a:gd name="T3" fmla="*/ 45 h 45"/>
                <a:gd name="T4" fmla="*/ 160 w 162"/>
                <a:gd name="T5" fmla="*/ 43 h 45"/>
                <a:gd name="T6" fmla="*/ 162 w 162"/>
                <a:gd name="T7" fmla="*/ 7 h 45"/>
                <a:gd name="T8" fmla="*/ 2 w 162"/>
                <a:gd name="T9" fmla="*/ 0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2" h="45">
                  <a:moveTo>
                    <a:pt x="2" y="0"/>
                  </a:moveTo>
                  <a:lnTo>
                    <a:pt x="0" y="45"/>
                  </a:lnTo>
                  <a:lnTo>
                    <a:pt x="160" y="43"/>
                  </a:lnTo>
                  <a:lnTo>
                    <a:pt x="162" y="7"/>
                  </a:lnTo>
                  <a:lnTo>
                    <a:pt x="2" y="0"/>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893" name="Freeform 295"/>
            <p:cNvSpPr>
              <a:spLocks/>
            </p:cNvSpPr>
            <p:nvPr/>
          </p:nvSpPr>
          <p:spPr bwMode="auto">
            <a:xfrm>
              <a:off x="1182" y="2799"/>
              <a:ext cx="16" cy="66"/>
            </a:xfrm>
            <a:custGeom>
              <a:avLst/>
              <a:gdLst>
                <a:gd name="T0" fmla="*/ 12 w 16"/>
                <a:gd name="T1" fmla="*/ 0 h 66"/>
                <a:gd name="T2" fmla="*/ 8 w 16"/>
                <a:gd name="T3" fmla="*/ 21 h 66"/>
                <a:gd name="T4" fmla="*/ 6 w 16"/>
                <a:gd name="T5" fmla="*/ 36 h 66"/>
                <a:gd name="T6" fmla="*/ 2 w 16"/>
                <a:gd name="T7" fmla="*/ 48 h 66"/>
                <a:gd name="T8" fmla="*/ 2 w 16"/>
                <a:gd name="T9" fmla="*/ 55 h 66"/>
                <a:gd name="T10" fmla="*/ 2 w 16"/>
                <a:gd name="T11" fmla="*/ 59 h 66"/>
                <a:gd name="T12" fmla="*/ 0 w 16"/>
                <a:gd name="T13" fmla="*/ 62 h 66"/>
                <a:gd name="T14" fmla="*/ 0 w 16"/>
                <a:gd name="T15" fmla="*/ 64 h 66"/>
                <a:gd name="T16" fmla="*/ 4 w 16"/>
                <a:gd name="T17" fmla="*/ 66 h 66"/>
                <a:gd name="T18" fmla="*/ 8 w 16"/>
                <a:gd name="T19" fmla="*/ 66 h 66"/>
                <a:gd name="T20" fmla="*/ 10 w 16"/>
                <a:gd name="T21" fmla="*/ 64 h 66"/>
                <a:gd name="T22" fmla="*/ 10 w 16"/>
                <a:gd name="T23" fmla="*/ 62 h 66"/>
                <a:gd name="T24" fmla="*/ 12 w 16"/>
                <a:gd name="T25" fmla="*/ 43 h 66"/>
                <a:gd name="T26" fmla="*/ 14 w 16"/>
                <a:gd name="T27" fmla="*/ 26 h 66"/>
                <a:gd name="T28" fmla="*/ 14 w 16"/>
                <a:gd name="T29" fmla="*/ 14 h 66"/>
                <a:gd name="T30" fmla="*/ 14 w 16"/>
                <a:gd name="T31" fmla="*/ 7 h 66"/>
                <a:gd name="T32" fmla="*/ 16 w 16"/>
                <a:gd name="T33" fmla="*/ 5 h 66"/>
                <a:gd name="T34" fmla="*/ 16 w 16"/>
                <a:gd name="T35" fmla="*/ 0 h 66"/>
                <a:gd name="T36" fmla="*/ 16 w 16"/>
                <a:gd name="T37" fmla="*/ 0 h 66"/>
                <a:gd name="T38" fmla="*/ 12 w 16"/>
                <a:gd name="T39" fmla="*/ 0 h 6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 h="66">
                  <a:moveTo>
                    <a:pt x="12" y="0"/>
                  </a:moveTo>
                  <a:lnTo>
                    <a:pt x="8" y="21"/>
                  </a:lnTo>
                  <a:lnTo>
                    <a:pt x="6" y="36"/>
                  </a:lnTo>
                  <a:lnTo>
                    <a:pt x="2" y="48"/>
                  </a:lnTo>
                  <a:lnTo>
                    <a:pt x="2" y="55"/>
                  </a:lnTo>
                  <a:lnTo>
                    <a:pt x="2" y="59"/>
                  </a:lnTo>
                  <a:lnTo>
                    <a:pt x="0" y="62"/>
                  </a:lnTo>
                  <a:lnTo>
                    <a:pt x="0" y="64"/>
                  </a:lnTo>
                  <a:lnTo>
                    <a:pt x="4" y="66"/>
                  </a:lnTo>
                  <a:lnTo>
                    <a:pt x="8" y="66"/>
                  </a:lnTo>
                  <a:lnTo>
                    <a:pt x="10" y="64"/>
                  </a:lnTo>
                  <a:lnTo>
                    <a:pt x="10" y="62"/>
                  </a:lnTo>
                  <a:lnTo>
                    <a:pt x="12" y="43"/>
                  </a:lnTo>
                  <a:lnTo>
                    <a:pt x="14" y="26"/>
                  </a:lnTo>
                  <a:lnTo>
                    <a:pt x="14" y="14"/>
                  </a:lnTo>
                  <a:lnTo>
                    <a:pt x="14" y="7"/>
                  </a:lnTo>
                  <a:lnTo>
                    <a:pt x="16" y="5"/>
                  </a:lnTo>
                  <a:lnTo>
                    <a:pt x="16" y="0"/>
                  </a:lnTo>
                  <a:lnTo>
                    <a:pt x="12" y="0"/>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894" name="Freeform 296"/>
            <p:cNvSpPr>
              <a:spLocks/>
            </p:cNvSpPr>
            <p:nvPr/>
          </p:nvSpPr>
          <p:spPr bwMode="auto">
            <a:xfrm>
              <a:off x="1172" y="2851"/>
              <a:ext cx="28" cy="24"/>
            </a:xfrm>
            <a:custGeom>
              <a:avLst/>
              <a:gdLst>
                <a:gd name="T0" fmla="*/ 0 w 28"/>
                <a:gd name="T1" fmla="*/ 22 h 24"/>
                <a:gd name="T2" fmla="*/ 8 w 28"/>
                <a:gd name="T3" fmla="*/ 24 h 24"/>
                <a:gd name="T4" fmla="*/ 16 w 28"/>
                <a:gd name="T5" fmla="*/ 24 h 24"/>
                <a:gd name="T6" fmla="*/ 24 w 28"/>
                <a:gd name="T7" fmla="*/ 24 h 24"/>
                <a:gd name="T8" fmla="*/ 26 w 28"/>
                <a:gd name="T9" fmla="*/ 24 h 24"/>
                <a:gd name="T10" fmla="*/ 26 w 28"/>
                <a:gd name="T11" fmla="*/ 24 h 24"/>
                <a:gd name="T12" fmla="*/ 28 w 28"/>
                <a:gd name="T13" fmla="*/ 19 h 24"/>
                <a:gd name="T14" fmla="*/ 26 w 28"/>
                <a:gd name="T15" fmla="*/ 12 h 24"/>
                <a:gd name="T16" fmla="*/ 24 w 28"/>
                <a:gd name="T17" fmla="*/ 5 h 24"/>
                <a:gd name="T18" fmla="*/ 16 w 28"/>
                <a:gd name="T19" fmla="*/ 0 h 24"/>
                <a:gd name="T20" fmla="*/ 6 w 28"/>
                <a:gd name="T21" fmla="*/ 3 h 24"/>
                <a:gd name="T22" fmla="*/ 2 w 28"/>
                <a:gd name="T23" fmla="*/ 10 h 24"/>
                <a:gd name="T24" fmla="*/ 0 w 28"/>
                <a:gd name="T25" fmla="*/ 19 h 24"/>
                <a:gd name="T26" fmla="*/ 0 w 28"/>
                <a:gd name="T27" fmla="*/ 22 h 24"/>
                <a:gd name="T28" fmla="*/ 0 w 28"/>
                <a:gd name="T29" fmla="*/ 22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24">
                  <a:moveTo>
                    <a:pt x="0" y="22"/>
                  </a:moveTo>
                  <a:lnTo>
                    <a:pt x="8" y="24"/>
                  </a:lnTo>
                  <a:lnTo>
                    <a:pt x="16" y="24"/>
                  </a:lnTo>
                  <a:lnTo>
                    <a:pt x="24" y="24"/>
                  </a:lnTo>
                  <a:lnTo>
                    <a:pt x="26" y="24"/>
                  </a:lnTo>
                  <a:lnTo>
                    <a:pt x="28" y="19"/>
                  </a:lnTo>
                  <a:lnTo>
                    <a:pt x="26" y="12"/>
                  </a:lnTo>
                  <a:lnTo>
                    <a:pt x="24" y="5"/>
                  </a:lnTo>
                  <a:lnTo>
                    <a:pt x="16" y="0"/>
                  </a:lnTo>
                  <a:lnTo>
                    <a:pt x="6" y="3"/>
                  </a:lnTo>
                  <a:lnTo>
                    <a:pt x="2" y="10"/>
                  </a:lnTo>
                  <a:lnTo>
                    <a:pt x="0" y="19"/>
                  </a:lnTo>
                  <a:lnTo>
                    <a:pt x="0" y="2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895" name="Freeform 297"/>
            <p:cNvSpPr>
              <a:spLocks/>
            </p:cNvSpPr>
            <p:nvPr/>
          </p:nvSpPr>
          <p:spPr bwMode="auto">
            <a:xfrm>
              <a:off x="1172" y="2851"/>
              <a:ext cx="28" cy="24"/>
            </a:xfrm>
            <a:custGeom>
              <a:avLst/>
              <a:gdLst>
                <a:gd name="T0" fmla="*/ 0 w 28"/>
                <a:gd name="T1" fmla="*/ 22 h 24"/>
                <a:gd name="T2" fmla="*/ 8 w 28"/>
                <a:gd name="T3" fmla="*/ 24 h 24"/>
                <a:gd name="T4" fmla="*/ 16 w 28"/>
                <a:gd name="T5" fmla="*/ 24 h 24"/>
                <a:gd name="T6" fmla="*/ 24 w 28"/>
                <a:gd name="T7" fmla="*/ 24 h 24"/>
                <a:gd name="T8" fmla="*/ 26 w 28"/>
                <a:gd name="T9" fmla="*/ 24 h 24"/>
                <a:gd name="T10" fmla="*/ 26 w 28"/>
                <a:gd name="T11" fmla="*/ 24 h 24"/>
                <a:gd name="T12" fmla="*/ 28 w 28"/>
                <a:gd name="T13" fmla="*/ 19 h 24"/>
                <a:gd name="T14" fmla="*/ 26 w 28"/>
                <a:gd name="T15" fmla="*/ 12 h 24"/>
                <a:gd name="T16" fmla="*/ 24 w 28"/>
                <a:gd name="T17" fmla="*/ 5 h 24"/>
                <a:gd name="T18" fmla="*/ 16 w 28"/>
                <a:gd name="T19" fmla="*/ 0 h 24"/>
                <a:gd name="T20" fmla="*/ 6 w 28"/>
                <a:gd name="T21" fmla="*/ 3 h 24"/>
                <a:gd name="T22" fmla="*/ 2 w 28"/>
                <a:gd name="T23" fmla="*/ 10 h 24"/>
                <a:gd name="T24" fmla="*/ 0 w 28"/>
                <a:gd name="T25" fmla="*/ 19 h 24"/>
                <a:gd name="T26" fmla="*/ 0 w 28"/>
                <a:gd name="T27" fmla="*/ 22 h 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8" h="24">
                  <a:moveTo>
                    <a:pt x="0" y="22"/>
                  </a:moveTo>
                  <a:lnTo>
                    <a:pt x="8" y="24"/>
                  </a:lnTo>
                  <a:lnTo>
                    <a:pt x="16" y="24"/>
                  </a:lnTo>
                  <a:lnTo>
                    <a:pt x="24" y="24"/>
                  </a:lnTo>
                  <a:lnTo>
                    <a:pt x="26" y="24"/>
                  </a:lnTo>
                  <a:lnTo>
                    <a:pt x="28" y="19"/>
                  </a:lnTo>
                  <a:lnTo>
                    <a:pt x="26" y="12"/>
                  </a:lnTo>
                  <a:lnTo>
                    <a:pt x="24" y="5"/>
                  </a:lnTo>
                  <a:lnTo>
                    <a:pt x="16" y="0"/>
                  </a:lnTo>
                  <a:lnTo>
                    <a:pt x="6" y="3"/>
                  </a:lnTo>
                  <a:lnTo>
                    <a:pt x="2" y="10"/>
                  </a:lnTo>
                  <a:lnTo>
                    <a:pt x="0" y="19"/>
                  </a:lnTo>
                  <a:lnTo>
                    <a:pt x="0" y="2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96" name="Freeform 298"/>
            <p:cNvSpPr>
              <a:spLocks/>
            </p:cNvSpPr>
            <p:nvPr/>
          </p:nvSpPr>
          <p:spPr bwMode="auto">
            <a:xfrm>
              <a:off x="1162" y="2875"/>
              <a:ext cx="34" cy="71"/>
            </a:xfrm>
            <a:custGeom>
              <a:avLst/>
              <a:gdLst>
                <a:gd name="T0" fmla="*/ 12 w 34"/>
                <a:gd name="T1" fmla="*/ 0 h 71"/>
                <a:gd name="T2" fmla="*/ 0 w 34"/>
                <a:gd name="T3" fmla="*/ 69 h 71"/>
                <a:gd name="T4" fmla="*/ 8 w 34"/>
                <a:gd name="T5" fmla="*/ 71 h 71"/>
                <a:gd name="T6" fmla="*/ 12 w 34"/>
                <a:gd name="T7" fmla="*/ 33 h 71"/>
                <a:gd name="T8" fmla="*/ 10 w 34"/>
                <a:gd name="T9" fmla="*/ 69 h 71"/>
                <a:gd name="T10" fmla="*/ 18 w 34"/>
                <a:gd name="T11" fmla="*/ 69 h 71"/>
                <a:gd name="T12" fmla="*/ 22 w 34"/>
                <a:gd name="T13" fmla="*/ 28 h 71"/>
                <a:gd name="T14" fmla="*/ 20 w 34"/>
                <a:gd name="T15" fmla="*/ 66 h 71"/>
                <a:gd name="T16" fmla="*/ 30 w 34"/>
                <a:gd name="T17" fmla="*/ 66 h 71"/>
                <a:gd name="T18" fmla="*/ 34 w 34"/>
                <a:gd name="T19" fmla="*/ 2 h 71"/>
                <a:gd name="T20" fmla="*/ 12 w 34"/>
                <a:gd name="T21" fmla="*/ 0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4" h="71">
                  <a:moveTo>
                    <a:pt x="12" y="0"/>
                  </a:moveTo>
                  <a:lnTo>
                    <a:pt x="0" y="69"/>
                  </a:lnTo>
                  <a:lnTo>
                    <a:pt x="8" y="71"/>
                  </a:lnTo>
                  <a:lnTo>
                    <a:pt x="12" y="33"/>
                  </a:lnTo>
                  <a:lnTo>
                    <a:pt x="10" y="69"/>
                  </a:lnTo>
                  <a:lnTo>
                    <a:pt x="18" y="69"/>
                  </a:lnTo>
                  <a:lnTo>
                    <a:pt x="22" y="28"/>
                  </a:lnTo>
                  <a:lnTo>
                    <a:pt x="20" y="66"/>
                  </a:lnTo>
                  <a:lnTo>
                    <a:pt x="30" y="66"/>
                  </a:lnTo>
                  <a:lnTo>
                    <a:pt x="34" y="2"/>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897" name="Freeform 299"/>
            <p:cNvSpPr>
              <a:spLocks/>
            </p:cNvSpPr>
            <p:nvPr/>
          </p:nvSpPr>
          <p:spPr bwMode="auto">
            <a:xfrm>
              <a:off x="1162" y="2875"/>
              <a:ext cx="34" cy="71"/>
            </a:xfrm>
            <a:custGeom>
              <a:avLst/>
              <a:gdLst>
                <a:gd name="T0" fmla="*/ 12 w 34"/>
                <a:gd name="T1" fmla="*/ 0 h 71"/>
                <a:gd name="T2" fmla="*/ 0 w 34"/>
                <a:gd name="T3" fmla="*/ 69 h 71"/>
                <a:gd name="T4" fmla="*/ 8 w 34"/>
                <a:gd name="T5" fmla="*/ 71 h 71"/>
                <a:gd name="T6" fmla="*/ 12 w 34"/>
                <a:gd name="T7" fmla="*/ 33 h 71"/>
                <a:gd name="T8" fmla="*/ 10 w 34"/>
                <a:gd name="T9" fmla="*/ 69 h 71"/>
                <a:gd name="T10" fmla="*/ 18 w 34"/>
                <a:gd name="T11" fmla="*/ 69 h 71"/>
                <a:gd name="T12" fmla="*/ 22 w 34"/>
                <a:gd name="T13" fmla="*/ 28 h 71"/>
                <a:gd name="T14" fmla="*/ 20 w 34"/>
                <a:gd name="T15" fmla="*/ 66 h 71"/>
                <a:gd name="T16" fmla="*/ 30 w 34"/>
                <a:gd name="T17" fmla="*/ 66 h 71"/>
                <a:gd name="T18" fmla="*/ 34 w 34"/>
                <a:gd name="T19" fmla="*/ 2 h 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71">
                  <a:moveTo>
                    <a:pt x="12" y="0"/>
                  </a:moveTo>
                  <a:lnTo>
                    <a:pt x="0" y="69"/>
                  </a:lnTo>
                  <a:lnTo>
                    <a:pt x="8" y="71"/>
                  </a:lnTo>
                  <a:lnTo>
                    <a:pt x="12" y="33"/>
                  </a:lnTo>
                  <a:lnTo>
                    <a:pt x="10" y="69"/>
                  </a:lnTo>
                  <a:lnTo>
                    <a:pt x="18" y="69"/>
                  </a:lnTo>
                  <a:lnTo>
                    <a:pt x="22" y="28"/>
                  </a:lnTo>
                  <a:lnTo>
                    <a:pt x="20" y="66"/>
                  </a:lnTo>
                  <a:lnTo>
                    <a:pt x="30" y="66"/>
                  </a:lnTo>
                  <a:lnTo>
                    <a:pt x="34" y="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98" name="Line 300"/>
            <p:cNvSpPr>
              <a:spLocks noChangeShapeType="1"/>
            </p:cNvSpPr>
            <p:nvPr/>
          </p:nvSpPr>
          <p:spPr bwMode="auto">
            <a:xfrm>
              <a:off x="1252" y="2894"/>
              <a:ext cx="1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899" name="Freeform 301"/>
            <p:cNvSpPr>
              <a:spLocks/>
            </p:cNvSpPr>
            <p:nvPr/>
          </p:nvSpPr>
          <p:spPr bwMode="auto">
            <a:xfrm>
              <a:off x="1135" y="3499"/>
              <a:ext cx="161" cy="71"/>
            </a:xfrm>
            <a:custGeom>
              <a:avLst/>
              <a:gdLst>
                <a:gd name="T0" fmla="*/ 93 w 161"/>
                <a:gd name="T1" fmla="*/ 0 h 71"/>
                <a:gd name="T2" fmla="*/ 83 w 161"/>
                <a:gd name="T3" fmla="*/ 3 h 71"/>
                <a:gd name="T4" fmla="*/ 71 w 161"/>
                <a:gd name="T5" fmla="*/ 7 h 71"/>
                <a:gd name="T6" fmla="*/ 57 w 161"/>
                <a:gd name="T7" fmla="*/ 12 h 71"/>
                <a:gd name="T8" fmla="*/ 41 w 161"/>
                <a:gd name="T9" fmla="*/ 19 h 71"/>
                <a:gd name="T10" fmla="*/ 27 w 161"/>
                <a:gd name="T11" fmla="*/ 29 h 71"/>
                <a:gd name="T12" fmla="*/ 13 w 161"/>
                <a:gd name="T13" fmla="*/ 36 h 71"/>
                <a:gd name="T14" fmla="*/ 2 w 161"/>
                <a:gd name="T15" fmla="*/ 45 h 71"/>
                <a:gd name="T16" fmla="*/ 0 w 161"/>
                <a:gd name="T17" fmla="*/ 52 h 71"/>
                <a:gd name="T18" fmla="*/ 5 w 161"/>
                <a:gd name="T19" fmla="*/ 60 h 71"/>
                <a:gd name="T20" fmla="*/ 15 w 161"/>
                <a:gd name="T21" fmla="*/ 67 h 71"/>
                <a:gd name="T22" fmla="*/ 29 w 161"/>
                <a:gd name="T23" fmla="*/ 69 h 71"/>
                <a:gd name="T24" fmla="*/ 47 w 161"/>
                <a:gd name="T25" fmla="*/ 71 h 71"/>
                <a:gd name="T26" fmla="*/ 85 w 161"/>
                <a:gd name="T27" fmla="*/ 69 h 71"/>
                <a:gd name="T28" fmla="*/ 103 w 161"/>
                <a:gd name="T29" fmla="*/ 67 h 71"/>
                <a:gd name="T30" fmla="*/ 117 w 161"/>
                <a:gd name="T31" fmla="*/ 64 h 71"/>
                <a:gd name="T32" fmla="*/ 131 w 161"/>
                <a:gd name="T33" fmla="*/ 60 h 71"/>
                <a:gd name="T34" fmla="*/ 145 w 161"/>
                <a:gd name="T35" fmla="*/ 50 h 71"/>
                <a:gd name="T36" fmla="*/ 157 w 161"/>
                <a:gd name="T37" fmla="*/ 38 h 71"/>
                <a:gd name="T38" fmla="*/ 159 w 161"/>
                <a:gd name="T39" fmla="*/ 33 h 71"/>
                <a:gd name="T40" fmla="*/ 161 w 161"/>
                <a:gd name="T41" fmla="*/ 26 h 71"/>
                <a:gd name="T42" fmla="*/ 159 w 161"/>
                <a:gd name="T43" fmla="*/ 19 h 71"/>
                <a:gd name="T44" fmla="*/ 153 w 161"/>
                <a:gd name="T45" fmla="*/ 12 h 71"/>
                <a:gd name="T46" fmla="*/ 143 w 161"/>
                <a:gd name="T47" fmla="*/ 10 h 71"/>
                <a:gd name="T48" fmla="*/ 133 w 161"/>
                <a:gd name="T49" fmla="*/ 5 h 71"/>
                <a:gd name="T50" fmla="*/ 109 w 161"/>
                <a:gd name="T51" fmla="*/ 3 h 71"/>
                <a:gd name="T52" fmla="*/ 99 w 161"/>
                <a:gd name="T53" fmla="*/ 0 h 71"/>
                <a:gd name="T54" fmla="*/ 93 w 161"/>
                <a:gd name="T55" fmla="*/ 0 h 71"/>
                <a:gd name="T56" fmla="*/ 93 w 161"/>
                <a:gd name="T57" fmla="*/ 0 h 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61" h="71">
                  <a:moveTo>
                    <a:pt x="93" y="0"/>
                  </a:moveTo>
                  <a:lnTo>
                    <a:pt x="83" y="3"/>
                  </a:lnTo>
                  <a:lnTo>
                    <a:pt x="71" y="7"/>
                  </a:lnTo>
                  <a:lnTo>
                    <a:pt x="57" y="12"/>
                  </a:lnTo>
                  <a:lnTo>
                    <a:pt x="41" y="19"/>
                  </a:lnTo>
                  <a:lnTo>
                    <a:pt x="27" y="29"/>
                  </a:lnTo>
                  <a:lnTo>
                    <a:pt x="13" y="36"/>
                  </a:lnTo>
                  <a:lnTo>
                    <a:pt x="2" y="45"/>
                  </a:lnTo>
                  <a:lnTo>
                    <a:pt x="0" y="52"/>
                  </a:lnTo>
                  <a:lnTo>
                    <a:pt x="5" y="60"/>
                  </a:lnTo>
                  <a:lnTo>
                    <a:pt x="15" y="67"/>
                  </a:lnTo>
                  <a:lnTo>
                    <a:pt x="29" y="69"/>
                  </a:lnTo>
                  <a:lnTo>
                    <a:pt x="47" y="71"/>
                  </a:lnTo>
                  <a:lnTo>
                    <a:pt x="85" y="69"/>
                  </a:lnTo>
                  <a:lnTo>
                    <a:pt x="103" y="67"/>
                  </a:lnTo>
                  <a:lnTo>
                    <a:pt x="117" y="64"/>
                  </a:lnTo>
                  <a:lnTo>
                    <a:pt x="131" y="60"/>
                  </a:lnTo>
                  <a:lnTo>
                    <a:pt x="145" y="50"/>
                  </a:lnTo>
                  <a:lnTo>
                    <a:pt x="157" y="38"/>
                  </a:lnTo>
                  <a:lnTo>
                    <a:pt x="159" y="33"/>
                  </a:lnTo>
                  <a:lnTo>
                    <a:pt x="161" y="26"/>
                  </a:lnTo>
                  <a:lnTo>
                    <a:pt x="159" y="19"/>
                  </a:lnTo>
                  <a:lnTo>
                    <a:pt x="153" y="12"/>
                  </a:lnTo>
                  <a:lnTo>
                    <a:pt x="143" y="10"/>
                  </a:lnTo>
                  <a:lnTo>
                    <a:pt x="133" y="5"/>
                  </a:lnTo>
                  <a:lnTo>
                    <a:pt x="109" y="3"/>
                  </a:lnTo>
                  <a:lnTo>
                    <a:pt x="99" y="0"/>
                  </a:lnTo>
                  <a:lnTo>
                    <a:pt x="93" y="0"/>
                  </a:lnTo>
                  <a:close/>
                </a:path>
              </a:pathLst>
            </a:custGeom>
            <a:solidFill>
              <a:srgbClr val="660000"/>
            </a:solidFill>
            <a:ln w="6350">
              <a:solidFill>
                <a:srgbClr val="000000"/>
              </a:solidFill>
              <a:prstDash val="solid"/>
              <a:round/>
              <a:headEnd/>
              <a:tailEnd/>
            </a:ln>
          </p:spPr>
          <p:txBody>
            <a:bodyPr/>
            <a:lstStyle/>
            <a:p>
              <a:endParaRPr lang="ja-JP" altLang="en-US"/>
            </a:p>
          </p:txBody>
        </p:sp>
        <p:sp>
          <p:nvSpPr>
            <p:cNvPr id="23900" name="Freeform 302"/>
            <p:cNvSpPr>
              <a:spLocks/>
            </p:cNvSpPr>
            <p:nvPr/>
          </p:nvSpPr>
          <p:spPr bwMode="auto">
            <a:xfrm>
              <a:off x="1414" y="2880"/>
              <a:ext cx="18" cy="42"/>
            </a:xfrm>
            <a:custGeom>
              <a:avLst/>
              <a:gdLst>
                <a:gd name="T0" fmla="*/ 6 w 18"/>
                <a:gd name="T1" fmla="*/ 0 h 42"/>
                <a:gd name="T2" fmla="*/ 18 w 18"/>
                <a:gd name="T3" fmla="*/ 4 h 42"/>
                <a:gd name="T4" fmla="*/ 16 w 18"/>
                <a:gd name="T5" fmla="*/ 33 h 42"/>
                <a:gd name="T6" fmla="*/ 0 w 18"/>
                <a:gd name="T7" fmla="*/ 42 h 42"/>
                <a:gd name="T8" fmla="*/ 6 w 18"/>
                <a:gd name="T9" fmla="*/ 0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42">
                  <a:moveTo>
                    <a:pt x="6" y="0"/>
                  </a:moveTo>
                  <a:lnTo>
                    <a:pt x="18" y="4"/>
                  </a:lnTo>
                  <a:lnTo>
                    <a:pt x="16" y="33"/>
                  </a:lnTo>
                  <a:lnTo>
                    <a:pt x="0" y="42"/>
                  </a:lnTo>
                  <a:lnTo>
                    <a:pt x="6" y="0"/>
                  </a:lnTo>
                  <a:close/>
                </a:path>
              </a:pathLst>
            </a:custGeom>
            <a:solidFill>
              <a:srgbClr val="FFFFFF"/>
            </a:solidFill>
            <a:ln w="6350">
              <a:solidFill>
                <a:srgbClr val="000000"/>
              </a:solidFill>
              <a:prstDash val="solid"/>
              <a:round/>
              <a:headEnd/>
              <a:tailEnd/>
            </a:ln>
          </p:spPr>
          <p:txBody>
            <a:bodyPr/>
            <a:lstStyle/>
            <a:p>
              <a:endParaRPr lang="ja-JP" altLang="en-US"/>
            </a:p>
          </p:txBody>
        </p:sp>
        <p:sp>
          <p:nvSpPr>
            <p:cNvPr id="23901" name="Line 303"/>
            <p:cNvSpPr>
              <a:spLocks noChangeShapeType="1"/>
            </p:cNvSpPr>
            <p:nvPr/>
          </p:nvSpPr>
          <p:spPr bwMode="auto">
            <a:xfrm>
              <a:off x="1420" y="2884"/>
              <a:ext cx="1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902" name="Line 304"/>
            <p:cNvSpPr>
              <a:spLocks noChangeShapeType="1"/>
            </p:cNvSpPr>
            <p:nvPr/>
          </p:nvSpPr>
          <p:spPr bwMode="auto">
            <a:xfrm>
              <a:off x="1418" y="2896"/>
              <a:ext cx="1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903" name="Line 305"/>
            <p:cNvSpPr>
              <a:spLocks noChangeShapeType="1"/>
            </p:cNvSpPr>
            <p:nvPr/>
          </p:nvSpPr>
          <p:spPr bwMode="auto">
            <a:xfrm>
              <a:off x="1418" y="2908"/>
              <a:ext cx="1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904" name="Freeform 306"/>
            <p:cNvSpPr>
              <a:spLocks/>
            </p:cNvSpPr>
            <p:nvPr/>
          </p:nvSpPr>
          <p:spPr bwMode="auto">
            <a:xfrm>
              <a:off x="1160" y="3551"/>
              <a:ext cx="68" cy="8"/>
            </a:xfrm>
            <a:custGeom>
              <a:avLst/>
              <a:gdLst>
                <a:gd name="T0" fmla="*/ 0 w 68"/>
                <a:gd name="T1" fmla="*/ 0 h 8"/>
                <a:gd name="T2" fmla="*/ 2 w 68"/>
                <a:gd name="T3" fmla="*/ 0 h 8"/>
                <a:gd name="T4" fmla="*/ 10 w 68"/>
                <a:gd name="T5" fmla="*/ 5 h 8"/>
                <a:gd name="T6" fmla="*/ 22 w 68"/>
                <a:gd name="T7" fmla="*/ 5 h 8"/>
                <a:gd name="T8" fmla="*/ 36 w 68"/>
                <a:gd name="T9" fmla="*/ 8 h 8"/>
                <a:gd name="T10" fmla="*/ 50 w 68"/>
                <a:gd name="T11" fmla="*/ 5 h 8"/>
                <a:gd name="T12" fmla="*/ 60 w 68"/>
                <a:gd name="T13" fmla="*/ 5 h 8"/>
                <a:gd name="T14" fmla="*/ 66 w 68"/>
                <a:gd name="T15" fmla="*/ 3 h 8"/>
                <a:gd name="T16" fmla="*/ 68 w 68"/>
                <a:gd name="T17" fmla="*/ 3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8" h="8">
                  <a:moveTo>
                    <a:pt x="0" y="0"/>
                  </a:moveTo>
                  <a:lnTo>
                    <a:pt x="2" y="0"/>
                  </a:lnTo>
                  <a:lnTo>
                    <a:pt x="10" y="5"/>
                  </a:lnTo>
                  <a:lnTo>
                    <a:pt x="22" y="5"/>
                  </a:lnTo>
                  <a:lnTo>
                    <a:pt x="36" y="8"/>
                  </a:lnTo>
                  <a:lnTo>
                    <a:pt x="50" y="5"/>
                  </a:lnTo>
                  <a:lnTo>
                    <a:pt x="60" y="5"/>
                  </a:lnTo>
                  <a:lnTo>
                    <a:pt x="66" y="3"/>
                  </a:lnTo>
                  <a:lnTo>
                    <a:pt x="68" y="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05" name="Freeform 307"/>
            <p:cNvSpPr>
              <a:spLocks/>
            </p:cNvSpPr>
            <p:nvPr/>
          </p:nvSpPr>
          <p:spPr bwMode="auto">
            <a:xfrm>
              <a:off x="1434" y="3551"/>
              <a:ext cx="52" cy="8"/>
            </a:xfrm>
            <a:custGeom>
              <a:avLst/>
              <a:gdLst>
                <a:gd name="T0" fmla="*/ 0 w 52"/>
                <a:gd name="T1" fmla="*/ 0 h 8"/>
                <a:gd name="T2" fmla="*/ 0 w 52"/>
                <a:gd name="T3" fmla="*/ 3 h 8"/>
                <a:gd name="T4" fmla="*/ 4 w 52"/>
                <a:gd name="T5" fmla="*/ 3 h 8"/>
                <a:gd name="T6" fmla="*/ 16 w 52"/>
                <a:gd name="T7" fmla="*/ 8 h 8"/>
                <a:gd name="T8" fmla="*/ 32 w 52"/>
                <a:gd name="T9" fmla="*/ 8 h 8"/>
                <a:gd name="T10" fmla="*/ 52 w 52"/>
                <a:gd name="T11" fmla="*/ 5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2" h="8">
                  <a:moveTo>
                    <a:pt x="0" y="0"/>
                  </a:moveTo>
                  <a:lnTo>
                    <a:pt x="0" y="3"/>
                  </a:lnTo>
                  <a:lnTo>
                    <a:pt x="4" y="3"/>
                  </a:lnTo>
                  <a:lnTo>
                    <a:pt x="16" y="8"/>
                  </a:lnTo>
                  <a:lnTo>
                    <a:pt x="32" y="8"/>
                  </a:lnTo>
                  <a:lnTo>
                    <a:pt x="52" y="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06" name="Freeform 308"/>
            <p:cNvSpPr>
              <a:spLocks/>
            </p:cNvSpPr>
            <p:nvPr/>
          </p:nvSpPr>
          <p:spPr bwMode="auto">
            <a:xfrm>
              <a:off x="1566" y="2830"/>
              <a:ext cx="180" cy="130"/>
            </a:xfrm>
            <a:custGeom>
              <a:avLst/>
              <a:gdLst>
                <a:gd name="T0" fmla="*/ 2 w 180"/>
                <a:gd name="T1" fmla="*/ 126 h 130"/>
                <a:gd name="T2" fmla="*/ 0 w 180"/>
                <a:gd name="T3" fmla="*/ 111 h 130"/>
                <a:gd name="T4" fmla="*/ 0 w 180"/>
                <a:gd name="T5" fmla="*/ 95 h 130"/>
                <a:gd name="T6" fmla="*/ 4 w 180"/>
                <a:gd name="T7" fmla="*/ 73 h 130"/>
                <a:gd name="T8" fmla="*/ 10 w 180"/>
                <a:gd name="T9" fmla="*/ 50 h 130"/>
                <a:gd name="T10" fmla="*/ 16 w 180"/>
                <a:gd name="T11" fmla="*/ 31 h 130"/>
                <a:gd name="T12" fmla="*/ 24 w 180"/>
                <a:gd name="T13" fmla="*/ 14 h 130"/>
                <a:gd name="T14" fmla="*/ 32 w 180"/>
                <a:gd name="T15" fmla="*/ 2 h 130"/>
                <a:gd name="T16" fmla="*/ 40 w 180"/>
                <a:gd name="T17" fmla="*/ 0 h 130"/>
                <a:gd name="T18" fmla="*/ 42 w 180"/>
                <a:gd name="T19" fmla="*/ 5 h 130"/>
                <a:gd name="T20" fmla="*/ 44 w 180"/>
                <a:gd name="T21" fmla="*/ 9 h 130"/>
                <a:gd name="T22" fmla="*/ 42 w 180"/>
                <a:gd name="T23" fmla="*/ 31 h 130"/>
                <a:gd name="T24" fmla="*/ 38 w 180"/>
                <a:gd name="T25" fmla="*/ 50 h 130"/>
                <a:gd name="T26" fmla="*/ 36 w 180"/>
                <a:gd name="T27" fmla="*/ 54 h 130"/>
                <a:gd name="T28" fmla="*/ 36 w 180"/>
                <a:gd name="T29" fmla="*/ 59 h 130"/>
                <a:gd name="T30" fmla="*/ 38 w 180"/>
                <a:gd name="T31" fmla="*/ 54 h 130"/>
                <a:gd name="T32" fmla="*/ 44 w 180"/>
                <a:gd name="T33" fmla="*/ 52 h 130"/>
                <a:gd name="T34" fmla="*/ 60 w 180"/>
                <a:gd name="T35" fmla="*/ 47 h 130"/>
                <a:gd name="T36" fmla="*/ 82 w 180"/>
                <a:gd name="T37" fmla="*/ 40 h 130"/>
                <a:gd name="T38" fmla="*/ 104 w 180"/>
                <a:gd name="T39" fmla="*/ 35 h 130"/>
                <a:gd name="T40" fmla="*/ 126 w 180"/>
                <a:gd name="T41" fmla="*/ 31 h 130"/>
                <a:gd name="T42" fmla="*/ 144 w 180"/>
                <a:gd name="T43" fmla="*/ 31 h 130"/>
                <a:gd name="T44" fmla="*/ 154 w 180"/>
                <a:gd name="T45" fmla="*/ 35 h 130"/>
                <a:gd name="T46" fmla="*/ 156 w 180"/>
                <a:gd name="T47" fmla="*/ 38 h 130"/>
                <a:gd name="T48" fmla="*/ 156 w 180"/>
                <a:gd name="T49" fmla="*/ 43 h 130"/>
                <a:gd name="T50" fmla="*/ 168 w 180"/>
                <a:gd name="T51" fmla="*/ 43 h 130"/>
                <a:gd name="T52" fmla="*/ 172 w 180"/>
                <a:gd name="T53" fmla="*/ 47 h 130"/>
                <a:gd name="T54" fmla="*/ 172 w 180"/>
                <a:gd name="T55" fmla="*/ 52 h 130"/>
                <a:gd name="T56" fmla="*/ 168 w 180"/>
                <a:gd name="T57" fmla="*/ 59 h 130"/>
                <a:gd name="T58" fmla="*/ 176 w 180"/>
                <a:gd name="T59" fmla="*/ 59 h 130"/>
                <a:gd name="T60" fmla="*/ 180 w 180"/>
                <a:gd name="T61" fmla="*/ 66 h 130"/>
                <a:gd name="T62" fmla="*/ 178 w 180"/>
                <a:gd name="T63" fmla="*/ 71 h 130"/>
                <a:gd name="T64" fmla="*/ 172 w 180"/>
                <a:gd name="T65" fmla="*/ 76 h 130"/>
                <a:gd name="T66" fmla="*/ 174 w 180"/>
                <a:gd name="T67" fmla="*/ 81 h 130"/>
                <a:gd name="T68" fmla="*/ 174 w 180"/>
                <a:gd name="T69" fmla="*/ 85 h 130"/>
                <a:gd name="T70" fmla="*/ 170 w 180"/>
                <a:gd name="T71" fmla="*/ 88 h 130"/>
                <a:gd name="T72" fmla="*/ 162 w 180"/>
                <a:gd name="T73" fmla="*/ 92 h 130"/>
                <a:gd name="T74" fmla="*/ 142 w 180"/>
                <a:gd name="T75" fmla="*/ 100 h 130"/>
                <a:gd name="T76" fmla="*/ 118 w 180"/>
                <a:gd name="T77" fmla="*/ 107 h 130"/>
                <a:gd name="T78" fmla="*/ 92 w 180"/>
                <a:gd name="T79" fmla="*/ 114 h 130"/>
                <a:gd name="T80" fmla="*/ 70 w 180"/>
                <a:gd name="T81" fmla="*/ 119 h 130"/>
                <a:gd name="T82" fmla="*/ 60 w 180"/>
                <a:gd name="T83" fmla="*/ 121 h 130"/>
                <a:gd name="T84" fmla="*/ 52 w 180"/>
                <a:gd name="T85" fmla="*/ 126 h 130"/>
                <a:gd name="T86" fmla="*/ 48 w 180"/>
                <a:gd name="T87" fmla="*/ 128 h 130"/>
                <a:gd name="T88" fmla="*/ 48 w 180"/>
                <a:gd name="T89" fmla="*/ 128 h 130"/>
                <a:gd name="T90" fmla="*/ 32 w 180"/>
                <a:gd name="T91" fmla="*/ 130 h 130"/>
                <a:gd name="T92" fmla="*/ 18 w 180"/>
                <a:gd name="T93" fmla="*/ 128 h 130"/>
                <a:gd name="T94" fmla="*/ 6 w 180"/>
                <a:gd name="T95" fmla="*/ 126 h 130"/>
                <a:gd name="T96" fmla="*/ 4 w 180"/>
                <a:gd name="T97" fmla="*/ 126 h 130"/>
                <a:gd name="T98" fmla="*/ 2 w 180"/>
                <a:gd name="T99" fmla="*/ 126 h 130"/>
                <a:gd name="T100" fmla="*/ 2 w 180"/>
                <a:gd name="T101" fmla="*/ 126 h 13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80" h="130">
                  <a:moveTo>
                    <a:pt x="2" y="126"/>
                  </a:moveTo>
                  <a:lnTo>
                    <a:pt x="0" y="111"/>
                  </a:lnTo>
                  <a:lnTo>
                    <a:pt x="0" y="95"/>
                  </a:lnTo>
                  <a:lnTo>
                    <a:pt x="4" y="73"/>
                  </a:lnTo>
                  <a:lnTo>
                    <a:pt x="10" y="50"/>
                  </a:lnTo>
                  <a:lnTo>
                    <a:pt x="16" y="31"/>
                  </a:lnTo>
                  <a:lnTo>
                    <a:pt x="24" y="14"/>
                  </a:lnTo>
                  <a:lnTo>
                    <a:pt x="32" y="2"/>
                  </a:lnTo>
                  <a:lnTo>
                    <a:pt x="40" y="0"/>
                  </a:lnTo>
                  <a:lnTo>
                    <a:pt x="42" y="5"/>
                  </a:lnTo>
                  <a:lnTo>
                    <a:pt x="44" y="9"/>
                  </a:lnTo>
                  <a:lnTo>
                    <a:pt x="42" y="31"/>
                  </a:lnTo>
                  <a:lnTo>
                    <a:pt x="38" y="50"/>
                  </a:lnTo>
                  <a:lnTo>
                    <a:pt x="36" y="54"/>
                  </a:lnTo>
                  <a:lnTo>
                    <a:pt x="36" y="59"/>
                  </a:lnTo>
                  <a:lnTo>
                    <a:pt x="38" y="54"/>
                  </a:lnTo>
                  <a:lnTo>
                    <a:pt x="44" y="52"/>
                  </a:lnTo>
                  <a:lnTo>
                    <a:pt x="60" y="47"/>
                  </a:lnTo>
                  <a:lnTo>
                    <a:pt x="82" y="40"/>
                  </a:lnTo>
                  <a:lnTo>
                    <a:pt x="104" y="35"/>
                  </a:lnTo>
                  <a:lnTo>
                    <a:pt x="126" y="31"/>
                  </a:lnTo>
                  <a:lnTo>
                    <a:pt x="144" y="31"/>
                  </a:lnTo>
                  <a:lnTo>
                    <a:pt x="154" y="35"/>
                  </a:lnTo>
                  <a:lnTo>
                    <a:pt x="156" y="38"/>
                  </a:lnTo>
                  <a:lnTo>
                    <a:pt x="156" y="43"/>
                  </a:lnTo>
                  <a:lnTo>
                    <a:pt x="168" y="43"/>
                  </a:lnTo>
                  <a:lnTo>
                    <a:pt x="172" y="47"/>
                  </a:lnTo>
                  <a:lnTo>
                    <a:pt x="172" y="52"/>
                  </a:lnTo>
                  <a:lnTo>
                    <a:pt x="168" y="59"/>
                  </a:lnTo>
                  <a:lnTo>
                    <a:pt x="176" y="59"/>
                  </a:lnTo>
                  <a:lnTo>
                    <a:pt x="180" y="66"/>
                  </a:lnTo>
                  <a:lnTo>
                    <a:pt x="178" y="71"/>
                  </a:lnTo>
                  <a:lnTo>
                    <a:pt x="172" y="76"/>
                  </a:lnTo>
                  <a:lnTo>
                    <a:pt x="174" y="81"/>
                  </a:lnTo>
                  <a:lnTo>
                    <a:pt x="174" y="85"/>
                  </a:lnTo>
                  <a:lnTo>
                    <a:pt x="170" y="88"/>
                  </a:lnTo>
                  <a:lnTo>
                    <a:pt x="162" y="92"/>
                  </a:lnTo>
                  <a:lnTo>
                    <a:pt x="142" y="100"/>
                  </a:lnTo>
                  <a:lnTo>
                    <a:pt x="118" y="107"/>
                  </a:lnTo>
                  <a:lnTo>
                    <a:pt x="92" y="114"/>
                  </a:lnTo>
                  <a:lnTo>
                    <a:pt x="70" y="119"/>
                  </a:lnTo>
                  <a:lnTo>
                    <a:pt x="60" y="121"/>
                  </a:lnTo>
                  <a:lnTo>
                    <a:pt x="52" y="126"/>
                  </a:lnTo>
                  <a:lnTo>
                    <a:pt x="48" y="128"/>
                  </a:lnTo>
                  <a:lnTo>
                    <a:pt x="32" y="130"/>
                  </a:lnTo>
                  <a:lnTo>
                    <a:pt x="18" y="128"/>
                  </a:lnTo>
                  <a:lnTo>
                    <a:pt x="6" y="126"/>
                  </a:lnTo>
                  <a:lnTo>
                    <a:pt x="4" y="126"/>
                  </a:lnTo>
                  <a:lnTo>
                    <a:pt x="2" y="126"/>
                  </a:lnTo>
                  <a:close/>
                </a:path>
              </a:pathLst>
            </a:custGeom>
            <a:solidFill>
              <a:srgbClr val="F7C084"/>
            </a:solidFill>
            <a:ln w="6350">
              <a:solidFill>
                <a:srgbClr val="000000"/>
              </a:solidFill>
              <a:prstDash val="solid"/>
              <a:round/>
              <a:headEnd/>
              <a:tailEnd/>
            </a:ln>
          </p:spPr>
          <p:txBody>
            <a:bodyPr/>
            <a:lstStyle/>
            <a:p>
              <a:endParaRPr lang="ja-JP" altLang="en-US"/>
            </a:p>
          </p:txBody>
        </p:sp>
        <p:sp>
          <p:nvSpPr>
            <p:cNvPr id="23907" name="Freeform 309"/>
            <p:cNvSpPr>
              <a:spLocks/>
            </p:cNvSpPr>
            <p:nvPr/>
          </p:nvSpPr>
          <p:spPr bwMode="auto">
            <a:xfrm>
              <a:off x="1666" y="2906"/>
              <a:ext cx="72" cy="7"/>
            </a:xfrm>
            <a:custGeom>
              <a:avLst/>
              <a:gdLst>
                <a:gd name="T0" fmla="*/ 0 w 72"/>
                <a:gd name="T1" fmla="*/ 7 h 7"/>
                <a:gd name="T2" fmla="*/ 4 w 72"/>
                <a:gd name="T3" fmla="*/ 7 h 7"/>
                <a:gd name="T4" fmla="*/ 12 w 72"/>
                <a:gd name="T5" fmla="*/ 5 h 7"/>
                <a:gd name="T6" fmla="*/ 22 w 72"/>
                <a:gd name="T7" fmla="*/ 5 h 7"/>
                <a:gd name="T8" fmla="*/ 34 w 72"/>
                <a:gd name="T9" fmla="*/ 2 h 7"/>
                <a:gd name="T10" fmla="*/ 46 w 72"/>
                <a:gd name="T11" fmla="*/ 0 h 7"/>
                <a:gd name="T12" fmla="*/ 58 w 72"/>
                <a:gd name="T13" fmla="*/ 0 h 7"/>
                <a:gd name="T14" fmla="*/ 68 w 72"/>
                <a:gd name="T15" fmla="*/ 0 h 7"/>
                <a:gd name="T16" fmla="*/ 72 w 72"/>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2" h="7">
                  <a:moveTo>
                    <a:pt x="0" y="7"/>
                  </a:moveTo>
                  <a:lnTo>
                    <a:pt x="4" y="7"/>
                  </a:lnTo>
                  <a:lnTo>
                    <a:pt x="12" y="5"/>
                  </a:lnTo>
                  <a:lnTo>
                    <a:pt x="22" y="5"/>
                  </a:lnTo>
                  <a:lnTo>
                    <a:pt x="34" y="2"/>
                  </a:lnTo>
                  <a:lnTo>
                    <a:pt x="46" y="0"/>
                  </a:lnTo>
                  <a:lnTo>
                    <a:pt x="58" y="0"/>
                  </a:lnTo>
                  <a:lnTo>
                    <a:pt x="68" y="0"/>
                  </a:lnTo>
                  <a:lnTo>
                    <a:pt x="72"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08" name="Freeform 310"/>
            <p:cNvSpPr>
              <a:spLocks/>
            </p:cNvSpPr>
            <p:nvPr/>
          </p:nvSpPr>
          <p:spPr bwMode="auto">
            <a:xfrm>
              <a:off x="1658" y="2889"/>
              <a:ext cx="78" cy="12"/>
            </a:xfrm>
            <a:custGeom>
              <a:avLst/>
              <a:gdLst>
                <a:gd name="T0" fmla="*/ 0 w 78"/>
                <a:gd name="T1" fmla="*/ 12 h 12"/>
                <a:gd name="T2" fmla="*/ 2 w 78"/>
                <a:gd name="T3" fmla="*/ 10 h 12"/>
                <a:gd name="T4" fmla="*/ 10 w 78"/>
                <a:gd name="T5" fmla="*/ 10 h 12"/>
                <a:gd name="T6" fmla="*/ 22 w 78"/>
                <a:gd name="T7" fmla="*/ 7 h 12"/>
                <a:gd name="T8" fmla="*/ 34 w 78"/>
                <a:gd name="T9" fmla="*/ 5 h 12"/>
                <a:gd name="T10" fmla="*/ 48 w 78"/>
                <a:gd name="T11" fmla="*/ 3 h 12"/>
                <a:gd name="T12" fmla="*/ 60 w 78"/>
                <a:gd name="T13" fmla="*/ 0 h 12"/>
                <a:gd name="T14" fmla="*/ 72 w 78"/>
                <a:gd name="T15" fmla="*/ 0 h 12"/>
                <a:gd name="T16" fmla="*/ 78 w 78"/>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8" h="12">
                  <a:moveTo>
                    <a:pt x="0" y="12"/>
                  </a:moveTo>
                  <a:lnTo>
                    <a:pt x="2" y="10"/>
                  </a:lnTo>
                  <a:lnTo>
                    <a:pt x="10" y="10"/>
                  </a:lnTo>
                  <a:lnTo>
                    <a:pt x="22" y="7"/>
                  </a:lnTo>
                  <a:lnTo>
                    <a:pt x="34" y="5"/>
                  </a:lnTo>
                  <a:lnTo>
                    <a:pt x="48" y="3"/>
                  </a:lnTo>
                  <a:lnTo>
                    <a:pt x="60" y="0"/>
                  </a:lnTo>
                  <a:lnTo>
                    <a:pt x="72" y="0"/>
                  </a:lnTo>
                  <a:lnTo>
                    <a:pt x="78"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09" name="Freeform 311"/>
            <p:cNvSpPr>
              <a:spLocks/>
            </p:cNvSpPr>
            <p:nvPr/>
          </p:nvSpPr>
          <p:spPr bwMode="auto">
            <a:xfrm>
              <a:off x="1648" y="2873"/>
              <a:ext cx="74" cy="16"/>
            </a:xfrm>
            <a:custGeom>
              <a:avLst/>
              <a:gdLst>
                <a:gd name="T0" fmla="*/ 0 w 74"/>
                <a:gd name="T1" fmla="*/ 16 h 16"/>
                <a:gd name="T2" fmla="*/ 2 w 74"/>
                <a:gd name="T3" fmla="*/ 16 h 16"/>
                <a:gd name="T4" fmla="*/ 10 w 74"/>
                <a:gd name="T5" fmla="*/ 14 h 16"/>
                <a:gd name="T6" fmla="*/ 18 w 74"/>
                <a:gd name="T7" fmla="*/ 11 h 16"/>
                <a:gd name="T8" fmla="*/ 30 w 74"/>
                <a:gd name="T9" fmla="*/ 7 h 16"/>
                <a:gd name="T10" fmla="*/ 54 w 74"/>
                <a:gd name="T11" fmla="*/ 2 h 16"/>
                <a:gd name="T12" fmla="*/ 66 w 74"/>
                <a:gd name="T13" fmla="*/ 0 h 16"/>
                <a:gd name="T14" fmla="*/ 74 w 74"/>
                <a:gd name="T15" fmla="*/ 0 h 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4" h="16">
                  <a:moveTo>
                    <a:pt x="0" y="16"/>
                  </a:moveTo>
                  <a:lnTo>
                    <a:pt x="2" y="16"/>
                  </a:lnTo>
                  <a:lnTo>
                    <a:pt x="10" y="14"/>
                  </a:lnTo>
                  <a:lnTo>
                    <a:pt x="18" y="11"/>
                  </a:lnTo>
                  <a:lnTo>
                    <a:pt x="30" y="7"/>
                  </a:lnTo>
                  <a:lnTo>
                    <a:pt x="54" y="2"/>
                  </a:lnTo>
                  <a:lnTo>
                    <a:pt x="66" y="0"/>
                  </a:lnTo>
                  <a:lnTo>
                    <a:pt x="7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10" name="Freeform 312"/>
            <p:cNvSpPr>
              <a:spLocks/>
            </p:cNvSpPr>
            <p:nvPr/>
          </p:nvSpPr>
          <p:spPr bwMode="auto">
            <a:xfrm>
              <a:off x="1081" y="2951"/>
              <a:ext cx="535" cy="520"/>
            </a:xfrm>
            <a:custGeom>
              <a:avLst/>
              <a:gdLst>
                <a:gd name="T0" fmla="*/ 167 w 535"/>
                <a:gd name="T1" fmla="*/ 114 h 520"/>
                <a:gd name="T2" fmla="*/ 151 w 535"/>
                <a:gd name="T3" fmla="*/ 123 h 520"/>
                <a:gd name="T4" fmla="*/ 69 w 535"/>
                <a:gd name="T5" fmla="*/ 157 h 520"/>
                <a:gd name="T6" fmla="*/ 12 w 535"/>
                <a:gd name="T7" fmla="*/ 221 h 520"/>
                <a:gd name="T8" fmla="*/ 6 w 535"/>
                <a:gd name="T9" fmla="*/ 297 h 520"/>
                <a:gd name="T10" fmla="*/ 46 w 535"/>
                <a:gd name="T11" fmla="*/ 339 h 520"/>
                <a:gd name="T12" fmla="*/ 85 w 535"/>
                <a:gd name="T13" fmla="*/ 346 h 520"/>
                <a:gd name="T14" fmla="*/ 91 w 535"/>
                <a:gd name="T15" fmla="*/ 311 h 520"/>
                <a:gd name="T16" fmla="*/ 91 w 535"/>
                <a:gd name="T17" fmla="*/ 287 h 520"/>
                <a:gd name="T18" fmla="*/ 87 w 535"/>
                <a:gd name="T19" fmla="*/ 280 h 520"/>
                <a:gd name="T20" fmla="*/ 73 w 535"/>
                <a:gd name="T21" fmla="*/ 249 h 520"/>
                <a:gd name="T22" fmla="*/ 85 w 535"/>
                <a:gd name="T23" fmla="*/ 223 h 520"/>
                <a:gd name="T24" fmla="*/ 123 w 535"/>
                <a:gd name="T25" fmla="*/ 204 h 520"/>
                <a:gd name="T26" fmla="*/ 131 w 535"/>
                <a:gd name="T27" fmla="*/ 206 h 520"/>
                <a:gd name="T28" fmla="*/ 125 w 535"/>
                <a:gd name="T29" fmla="*/ 249 h 520"/>
                <a:gd name="T30" fmla="*/ 115 w 535"/>
                <a:gd name="T31" fmla="*/ 349 h 520"/>
                <a:gd name="T32" fmla="*/ 107 w 535"/>
                <a:gd name="T33" fmla="*/ 456 h 520"/>
                <a:gd name="T34" fmla="*/ 107 w 535"/>
                <a:gd name="T35" fmla="*/ 508 h 520"/>
                <a:gd name="T36" fmla="*/ 123 w 535"/>
                <a:gd name="T37" fmla="*/ 517 h 520"/>
                <a:gd name="T38" fmla="*/ 175 w 535"/>
                <a:gd name="T39" fmla="*/ 520 h 520"/>
                <a:gd name="T40" fmla="*/ 293 w 535"/>
                <a:gd name="T41" fmla="*/ 515 h 520"/>
                <a:gd name="T42" fmla="*/ 353 w 535"/>
                <a:gd name="T43" fmla="*/ 513 h 520"/>
                <a:gd name="T44" fmla="*/ 377 w 535"/>
                <a:gd name="T45" fmla="*/ 506 h 520"/>
                <a:gd name="T46" fmla="*/ 383 w 535"/>
                <a:gd name="T47" fmla="*/ 451 h 520"/>
                <a:gd name="T48" fmla="*/ 379 w 535"/>
                <a:gd name="T49" fmla="*/ 320 h 520"/>
                <a:gd name="T50" fmla="*/ 373 w 535"/>
                <a:gd name="T51" fmla="*/ 225 h 520"/>
                <a:gd name="T52" fmla="*/ 383 w 535"/>
                <a:gd name="T53" fmla="*/ 206 h 520"/>
                <a:gd name="T54" fmla="*/ 447 w 535"/>
                <a:gd name="T55" fmla="*/ 190 h 520"/>
                <a:gd name="T56" fmla="*/ 509 w 535"/>
                <a:gd name="T57" fmla="*/ 168 h 520"/>
                <a:gd name="T58" fmla="*/ 525 w 535"/>
                <a:gd name="T59" fmla="*/ 142 h 520"/>
                <a:gd name="T60" fmla="*/ 535 w 535"/>
                <a:gd name="T61" fmla="*/ 45 h 520"/>
                <a:gd name="T62" fmla="*/ 535 w 535"/>
                <a:gd name="T63" fmla="*/ 7 h 520"/>
                <a:gd name="T64" fmla="*/ 495 w 535"/>
                <a:gd name="T65" fmla="*/ 2 h 520"/>
                <a:gd name="T66" fmla="*/ 483 w 535"/>
                <a:gd name="T67" fmla="*/ 0 h 520"/>
                <a:gd name="T68" fmla="*/ 481 w 535"/>
                <a:gd name="T69" fmla="*/ 5 h 520"/>
                <a:gd name="T70" fmla="*/ 471 w 535"/>
                <a:gd name="T71" fmla="*/ 66 h 520"/>
                <a:gd name="T72" fmla="*/ 453 w 535"/>
                <a:gd name="T73" fmla="*/ 130 h 520"/>
                <a:gd name="T74" fmla="*/ 423 w 535"/>
                <a:gd name="T75" fmla="*/ 140 h 520"/>
                <a:gd name="T76" fmla="*/ 361 w 535"/>
                <a:gd name="T77" fmla="*/ 145 h 520"/>
                <a:gd name="T78" fmla="*/ 349 w 535"/>
                <a:gd name="T79" fmla="*/ 142 h 520"/>
                <a:gd name="T80" fmla="*/ 345 w 535"/>
                <a:gd name="T81" fmla="*/ 126 h 520"/>
                <a:gd name="T82" fmla="*/ 321 w 535"/>
                <a:gd name="T83" fmla="*/ 138 h 520"/>
                <a:gd name="T84" fmla="*/ 293 w 535"/>
                <a:gd name="T85" fmla="*/ 202 h 520"/>
                <a:gd name="T86" fmla="*/ 265 w 535"/>
                <a:gd name="T87" fmla="*/ 268 h 520"/>
                <a:gd name="T88" fmla="*/ 243 w 535"/>
                <a:gd name="T89" fmla="*/ 320 h 520"/>
                <a:gd name="T90" fmla="*/ 239 w 535"/>
                <a:gd name="T91" fmla="*/ 330 h 52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35" h="520">
                  <a:moveTo>
                    <a:pt x="179" y="119"/>
                  </a:moveTo>
                  <a:lnTo>
                    <a:pt x="175" y="116"/>
                  </a:lnTo>
                  <a:lnTo>
                    <a:pt x="167" y="114"/>
                  </a:lnTo>
                  <a:lnTo>
                    <a:pt x="159" y="114"/>
                  </a:lnTo>
                  <a:lnTo>
                    <a:pt x="155" y="116"/>
                  </a:lnTo>
                  <a:lnTo>
                    <a:pt x="151" y="123"/>
                  </a:lnTo>
                  <a:lnTo>
                    <a:pt x="123" y="130"/>
                  </a:lnTo>
                  <a:lnTo>
                    <a:pt x="95" y="142"/>
                  </a:lnTo>
                  <a:lnTo>
                    <a:pt x="69" y="157"/>
                  </a:lnTo>
                  <a:lnTo>
                    <a:pt x="44" y="176"/>
                  </a:lnTo>
                  <a:lnTo>
                    <a:pt x="24" y="197"/>
                  </a:lnTo>
                  <a:lnTo>
                    <a:pt x="12" y="221"/>
                  </a:lnTo>
                  <a:lnTo>
                    <a:pt x="2" y="244"/>
                  </a:lnTo>
                  <a:lnTo>
                    <a:pt x="0" y="268"/>
                  </a:lnTo>
                  <a:lnTo>
                    <a:pt x="6" y="297"/>
                  </a:lnTo>
                  <a:lnTo>
                    <a:pt x="16" y="316"/>
                  </a:lnTo>
                  <a:lnTo>
                    <a:pt x="30" y="330"/>
                  </a:lnTo>
                  <a:lnTo>
                    <a:pt x="46" y="339"/>
                  </a:lnTo>
                  <a:lnTo>
                    <a:pt x="63" y="344"/>
                  </a:lnTo>
                  <a:lnTo>
                    <a:pt x="75" y="346"/>
                  </a:lnTo>
                  <a:lnTo>
                    <a:pt x="85" y="346"/>
                  </a:lnTo>
                  <a:lnTo>
                    <a:pt x="87" y="346"/>
                  </a:lnTo>
                  <a:lnTo>
                    <a:pt x="89" y="325"/>
                  </a:lnTo>
                  <a:lnTo>
                    <a:pt x="91" y="311"/>
                  </a:lnTo>
                  <a:lnTo>
                    <a:pt x="91" y="299"/>
                  </a:lnTo>
                  <a:lnTo>
                    <a:pt x="91" y="292"/>
                  </a:lnTo>
                  <a:lnTo>
                    <a:pt x="91" y="287"/>
                  </a:lnTo>
                  <a:lnTo>
                    <a:pt x="91" y="285"/>
                  </a:lnTo>
                  <a:lnTo>
                    <a:pt x="87" y="280"/>
                  </a:lnTo>
                  <a:lnTo>
                    <a:pt x="81" y="271"/>
                  </a:lnTo>
                  <a:lnTo>
                    <a:pt x="73" y="256"/>
                  </a:lnTo>
                  <a:lnTo>
                    <a:pt x="73" y="249"/>
                  </a:lnTo>
                  <a:lnTo>
                    <a:pt x="73" y="242"/>
                  </a:lnTo>
                  <a:lnTo>
                    <a:pt x="77" y="230"/>
                  </a:lnTo>
                  <a:lnTo>
                    <a:pt x="85" y="223"/>
                  </a:lnTo>
                  <a:lnTo>
                    <a:pt x="103" y="211"/>
                  </a:lnTo>
                  <a:lnTo>
                    <a:pt x="115" y="206"/>
                  </a:lnTo>
                  <a:lnTo>
                    <a:pt x="123" y="204"/>
                  </a:lnTo>
                  <a:lnTo>
                    <a:pt x="129" y="202"/>
                  </a:lnTo>
                  <a:lnTo>
                    <a:pt x="131" y="202"/>
                  </a:lnTo>
                  <a:lnTo>
                    <a:pt x="131" y="206"/>
                  </a:lnTo>
                  <a:lnTo>
                    <a:pt x="129" y="216"/>
                  </a:lnTo>
                  <a:lnTo>
                    <a:pt x="129" y="230"/>
                  </a:lnTo>
                  <a:lnTo>
                    <a:pt x="125" y="249"/>
                  </a:lnTo>
                  <a:lnTo>
                    <a:pt x="123" y="271"/>
                  </a:lnTo>
                  <a:lnTo>
                    <a:pt x="121" y="294"/>
                  </a:lnTo>
                  <a:lnTo>
                    <a:pt x="115" y="349"/>
                  </a:lnTo>
                  <a:lnTo>
                    <a:pt x="109" y="406"/>
                  </a:lnTo>
                  <a:lnTo>
                    <a:pt x="107" y="432"/>
                  </a:lnTo>
                  <a:lnTo>
                    <a:pt x="107" y="456"/>
                  </a:lnTo>
                  <a:lnTo>
                    <a:pt x="105" y="477"/>
                  </a:lnTo>
                  <a:lnTo>
                    <a:pt x="107" y="494"/>
                  </a:lnTo>
                  <a:lnTo>
                    <a:pt x="107" y="508"/>
                  </a:lnTo>
                  <a:lnTo>
                    <a:pt x="111" y="515"/>
                  </a:lnTo>
                  <a:lnTo>
                    <a:pt x="115" y="517"/>
                  </a:lnTo>
                  <a:lnTo>
                    <a:pt x="123" y="517"/>
                  </a:lnTo>
                  <a:lnTo>
                    <a:pt x="137" y="520"/>
                  </a:lnTo>
                  <a:lnTo>
                    <a:pt x="155" y="520"/>
                  </a:lnTo>
                  <a:lnTo>
                    <a:pt x="175" y="520"/>
                  </a:lnTo>
                  <a:lnTo>
                    <a:pt x="197" y="520"/>
                  </a:lnTo>
                  <a:lnTo>
                    <a:pt x="245" y="517"/>
                  </a:lnTo>
                  <a:lnTo>
                    <a:pt x="293" y="515"/>
                  </a:lnTo>
                  <a:lnTo>
                    <a:pt x="315" y="515"/>
                  </a:lnTo>
                  <a:lnTo>
                    <a:pt x="335" y="513"/>
                  </a:lnTo>
                  <a:lnTo>
                    <a:pt x="353" y="513"/>
                  </a:lnTo>
                  <a:lnTo>
                    <a:pt x="365" y="510"/>
                  </a:lnTo>
                  <a:lnTo>
                    <a:pt x="375" y="508"/>
                  </a:lnTo>
                  <a:lnTo>
                    <a:pt x="377" y="506"/>
                  </a:lnTo>
                  <a:lnTo>
                    <a:pt x="381" y="496"/>
                  </a:lnTo>
                  <a:lnTo>
                    <a:pt x="381" y="484"/>
                  </a:lnTo>
                  <a:lnTo>
                    <a:pt x="383" y="451"/>
                  </a:lnTo>
                  <a:lnTo>
                    <a:pt x="383" y="411"/>
                  </a:lnTo>
                  <a:lnTo>
                    <a:pt x="381" y="365"/>
                  </a:lnTo>
                  <a:lnTo>
                    <a:pt x="379" y="320"/>
                  </a:lnTo>
                  <a:lnTo>
                    <a:pt x="377" y="278"/>
                  </a:lnTo>
                  <a:lnTo>
                    <a:pt x="375" y="242"/>
                  </a:lnTo>
                  <a:lnTo>
                    <a:pt x="373" y="225"/>
                  </a:lnTo>
                  <a:lnTo>
                    <a:pt x="373" y="214"/>
                  </a:lnTo>
                  <a:lnTo>
                    <a:pt x="377" y="211"/>
                  </a:lnTo>
                  <a:lnTo>
                    <a:pt x="383" y="206"/>
                  </a:lnTo>
                  <a:lnTo>
                    <a:pt x="401" y="199"/>
                  </a:lnTo>
                  <a:lnTo>
                    <a:pt x="423" y="195"/>
                  </a:lnTo>
                  <a:lnTo>
                    <a:pt x="447" y="190"/>
                  </a:lnTo>
                  <a:lnTo>
                    <a:pt x="471" y="183"/>
                  </a:lnTo>
                  <a:lnTo>
                    <a:pt x="493" y="176"/>
                  </a:lnTo>
                  <a:lnTo>
                    <a:pt x="509" y="168"/>
                  </a:lnTo>
                  <a:lnTo>
                    <a:pt x="515" y="164"/>
                  </a:lnTo>
                  <a:lnTo>
                    <a:pt x="519" y="159"/>
                  </a:lnTo>
                  <a:lnTo>
                    <a:pt x="525" y="142"/>
                  </a:lnTo>
                  <a:lnTo>
                    <a:pt x="529" y="119"/>
                  </a:lnTo>
                  <a:lnTo>
                    <a:pt x="533" y="69"/>
                  </a:lnTo>
                  <a:lnTo>
                    <a:pt x="535" y="45"/>
                  </a:lnTo>
                  <a:lnTo>
                    <a:pt x="535" y="26"/>
                  </a:lnTo>
                  <a:lnTo>
                    <a:pt x="535" y="12"/>
                  </a:lnTo>
                  <a:lnTo>
                    <a:pt x="535" y="7"/>
                  </a:lnTo>
                  <a:lnTo>
                    <a:pt x="517" y="5"/>
                  </a:lnTo>
                  <a:lnTo>
                    <a:pt x="505" y="5"/>
                  </a:lnTo>
                  <a:lnTo>
                    <a:pt x="495" y="2"/>
                  </a:lnTo>
                  <a:lnTo>
                    <a:pt x="489" y="0"/>
                  </a:lnTo>
                  <a:lnTo>
                    <a:pt x="485" y="0"/>
                  </a:lnTo>
                  <a:lnTo>
                    <a:pt x="483" y="0"/>
                  </a:lnTo>
                  <a:lnTo>
                    <a:pt x="481" y="0"/>
                  </a:lnTo>
                  <a:lnTo>
                    <a:pt x="481" y="5"/>
                  </a:lnTo>
                  <a:lnTo>
                    <a:pt x="479" y="21"/>
                  </a:lnTo>
                  <a:lnTo>
                    <a:pt x="475" y="40"/>
                  </a:lnTo>
                  <a:lnTo>
                    <a:pt x="471" y="66"/>
                  </a:lnTo>
                  <a:lnTo>
                    <a:pt x="465" y="90"/>
                  </a:lnTo>
                  <a:lnTo>
                    <a:pt x="461" y="114"/>
                  </a:lnTo>
                  <a:lnTo>
                    <a:pt x="453" y="130"/>
                  </a:lnTo>
                  <a:lnTo>
                    <a:pt x="449" y="140"/>
                  </a:lnTo>
                  <a:lnTo>
                    <a:pt x="437" y="140"/>
                  </a:lnTo>
                  <a:lnTo>
                    <a:pt x="423" y="140"/>
                  </a:lnTo>
                  <a:lnTo>
                    <a:pt x="389" y="142"/>
                  </a:lnTo>
                  <a:lnTo>
                    <a:pt x="375" y="145"/>
                  </a:lnTo>
                  <a:lnTo>
                    <a:pt x="361" y="145"/>
                  </a:lnTo>
                  <a:lnTo>
                    <a:pt x="351" y="145"/>
                  </a:lnTo>
                  <a:lnTo>
                    <a:pt x="349" y="145"/>
                  </a:lnTo>
                  <a:lnTo>
                    <a:pt x="349" y="142"/>
                  </a:lnTo>
                  <a:lnTo>
                    <a:pt x="349" y="135"/>
                  </a:lnTo>
                  <a:lnTo>
                    <a:pt x="347" y="128"/>
                  </a:lnTo>
                  <a:lnTo>
                    <a:pt x="345" y="126"/>
                  </a:lnTo>
                  <a:lnTo>
                    <a:pt x="337" y="126"/>
                  </a:lnTo>
                  <a:lnTo>
                    <a:pt x="329" y="133"/>
                  </a:lnTo>
                  <a:lnTo>
                    <a:pt x="321" y="138"/>
                  </a:lnTo>
                  <a:lnTo>
                    <a:pt x="319" y="140"/>
                  </a:lnTo>
                  <a:lnTo>
                    <a:pt x="305" y="173"/>
                  </a:lnTo>
                  <a:lnTo>
                    <a:pt x="293" y="202"/>
                  </a:lnTo>
                  <a:lnTo>
                    <a:pt x="283" y="228"/>
                  </a:lnTo>
                  <a:lnTo>
                    <a:pt x="273" y="252"/>
                  </a:lnTo>
                  <a:lnTo>
                    <a:pt x="265" y="268"/>
                  </a:lnTo>
                  <a:lnTo>
                    <a:pt x="259" y="285"/>
                  </a:lnTo>
                  <a:lnTo>
                    <a:pt x="249" y="306"/>
                  </a:lnTo>
                  <a:lnTo>
                    <a:pt x="243" y="320"/>
                  </a:lnTo>
                  <a:lnTo>
                    <a:pt x="241" y="328"/>
                  </a:lnTo>
                  <a:lnTo>
                    <a:pt x="239" y="330"/>
                  </a:lnTo>
                  <a:lnTo>
                    <a:pt x="179" y="119"/>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911" name="Freeform 313"/>
            <p:cNvSpPr>
              <a:spLocks/>
            </p:cNvSpPr>
            <p:nvPr/>
          </p:nvSpPr>
          <p:spPr bwMode="auto">
            <a:xfrm>
              <a:off x="1220" y="2875"/>
              <a:ext cx="234" cy="271"/>
            </a:xfrm>
            <a:custGeom>
              <a:avLst/>
              <a:gdLst>
                <a:gd name="T0" fmla="*/ 44 w 234"/>
                <a:gd name="T1" fmla="*/ 21 h 271"/>
                <a:gd name="T2" fmla="*/ 42 w 234"/>
                <a:gd name="T3" fmla="*/ 38 h 271"/>
                <a:gd name="T4" fmla="*/ 40 w 234"/>
                <a:gd name="T5" fmla="*/ 43 h 271"/>
                <a:gd name="T6" fmla="*/ 28 w 234"/>
                <a:gd name="T7" fmla="*/ 28 h 271"/>
                <a:gd name="T8" fmla="*/ 12 w 234"/>
                <a:gd name="T9" fmla="*/ 31 h 271"/>
                <a:gd name="T10" fmla="*/ 0 w 234"/>
                <a:gd name="T11" fmla="*/ 64 h 271"/>
                <a:gd name="T12" fmla="*/ 6 w 234"/>
                <a:gd name="T13" fmla="*/ 90 h 271"/>
                <a:gd name="T14" fmla="*/ 20 w 234"/>
                <a:gd name="T15" fmla="*/ 102 h 271"/>
                <a:gd name="T16" fmla="*/ 36 w 234"/>
                <a:gd name="T17" fmla="*/ 107 h 271"/>
                <a:gd name="T18" fmla="*/ 34 w 234"/>
                <a:gd name="T19" fmla="*/ 123 h 271"/>
                <a:gd name="T20" fmla="*/ 34 w 234"/>
                <a:gd name="T21" fmla="*/ 176 h 271"/>
                <a:gd name="T22" fmla="*/ 38 w 234"/>
                <a:gd name="T23" fmla="*/ 204 h 271"/>
                <a:gd name="T24" fmla="*/ 40 w 234"/>
                <a:gd name="T25" fmla="*/ 214 h 271"/>
                <a:gd name="T26" fmla="*/ 56 w 234"/>
                <a:gd name="T27" fmla="*/ 242 h 271"/>
                <a:gd name="T28" fmla="*/ 100 w 234"/>
                <a:gd name="T29" fmla="*/ 268 h 271"/>
                <a:gd name="T30" fmla="*/ 142 w 234"/>
                <a:gd name="T31" fmla="*/ 266 h 271"/>
                <a:gd name="T32" fmla="*/ 178 w 234"/>
                <a:gd name="T33" fmla="*/ 233 h 271"/>
                <a:gd name="T34" fmla="*/ 200 w 234"/>
                <a:gd name="T35" fmla="*/ 185 h 271"/>
                <a:gd name="T36" fmla="*/ 208 w 234"/>
                <a:gd name="T37" fmla="*/ 135 h 271"/>
                <a:gd name="T38" fmla="*/ 220 w 234"/>
                <a:gd name="T39" fmla="*/ 102 h 271"/>
                <a:gd name="T40" fmla="*/ 234 w 234"/>
                <a:gd name="T41" fmla="*/ 69 h 271"/>
                <a:gd name="T42" fmla="*/ 228 w 234"/>
                <a:gd name="T43" fmla="*/ 43 h 271"/>
                <a:gd name="T44" fmla="*/ 208 w 234"/>
                <a:gd name="T45" fmla="*/ 38 h 271"/>
                <a:gd name="T46" fmla="*/ 196 w 234"/>
                <a:gd name="T47" fmla="*/ 50 h 271"/>
                <a:gd name="T48" fmla="*/ 198 w 234"/>
                <a:gd name="T49" fmla="*/ 21 h 271"/>
                <a:gd name="T50" fmla="*/ 198 w 234"/>
                <a:gd name="T51" fmla="*/ 7 h 271"/>
                <a:gd name="T52" fmla="*/ 200 w 234"/>
                <a:gd name="T53" fmla="*/ 0 h 271"/>
                <a:gd name="T54" fmla="*/ 148 w 234"/>
                <a:gd name="T55" fmla="*/ 5 h 271"/>
                <a:gd name="T56" fmla="*/ 110 w 234"/>
                <a:gd name="T57" fmla="*/ 5 h 271"/>
                <a:gd name="T58" fmla="*/ 84 w 234"/>
                <a:gd name="T59" fmla="*/ 7 h 271"/>
                <a:gd name="T60" fmla="*/ 54 w 234"/>
                <a:gd name="T61" fmla="*/ 9 h 271"/>
                <a:gd name="T62" fmla="*/ 46 w 234"/>
                <a:gd name="T63" fmla="*/ 9 h 271"/>
                <a:gd name="T64" fmla="*/ 46 w 234"/>
                <a:gd name="T65" fmla="*/ 9 h 2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4" h="271">
                  <a:moveTo>
                    <a:pt x="46" y="9"/>
                  </a:moveTo>
                  <a:lnTo>
                    <a:pt x="44" y="21"/>
                  </a:lnTo>
                  <a:lnTo>
                    <a:pt x="44" y="28"/>
                  </a:lnTo>
                  <a:lnTo>
                    <a:pt x="42" y="38"/>
                  </a:lnTo>
                  <a:lnTo>
                    <a:pt x="40" y="40"/>
                  </a:lnTo>
                  <a:lnTo>
                    <a:pt x="40" y="43"/>
                  </a:lnTo>
                  <a:lnTo>
                    <a:pt x="34" y="31"/>
                  </a:lnTo>
                  <a:lnTo>
                    <a:pt x="28" y="28"/>
                  </a:lnTo>
                  <a:lnTo>
                    <a:pt x="20" y="28"/>
                  </a:lnTo>
                  <a:lnTo>
                    <a:pt x="12" y="31"/>
                  </a:lnTo>
                  <a:lnTo>
                    <a:pt x="4" y="45"/>
                  </a:lnTo>
                  <a:lnTo>
                    <a:pt x="0" y="64"/>
                  </a:lnTo>
                  <a:lnTo>
                    <a:pt x="2" y="78"/>
                  </a:lnTo>
                  <a:lnTo>
                    <a:pt x="6" y="90"/>
                  </a:lnTo>
                  <a:lnTo>
                    <a:pt x="12" y="97"/>
                  </a:lnTo>
                  <a:lnTo>
                    <a:pt x="20" y="102"/>
                  </a:lnTo>
                  <a:lnTo>
                    <a:pt x="32" y="107"/>
                  </a:lnTo>
                  <a:lnTo>
                    <a:pt x="36" y="107"/>
                  </a:lnTo>
                  <a:lnTo>
                    <a:pt x="38" y="107"/>
                  </a:lnTo>
                  <a:lnTo>
                    <a:pt x="34" y="123"/>
                  </a:lnTo>
                  <a:lnTo>
                    <a:pt x="34" y="142"/>
                  </a:lnTo>
                  <a:lnTo>
                    <a:pt x="34" y="176"/>
                  </a:lnTo>
                  <a:lnTo>
                    <a:pt x="36" y="192"/>
                  </a:lnTo>
                  <a:lnTo>
                    <a:pt x="38" y="204"/>
                  </a:lnTo>
                  <a:lnTo>
                    <a:pt x="40" y="211"/>
                  </a:lnTo>
                  <a:lnTo>
                    <a:pt x="40" y="214"/>
                  </a:lnTo>
                  <a:lnTo>
                    <a:pt x="48" y="230"/>
                  </a:lnTo>
                  <a:lnTo>
                    <a:pt x="56" y="242"/>
                  </a:lnTo>
                  <a:lnTo>
                    <a:pt x="76" y="261"/>
                  </a:lnTo>
                  <a:lnTo>
                    <a:pt x="100" y="268"/>
                  </a:lnTo>
                  <a:lnTo>
                    <a:pt x="118" y="271"/>
                  </a:lnTo>
                  <a:lnTo>
                    <a:pt x="142" y="266"/>
                  </a:lnTo>
                  <a:lnTo>
                    <a:pt x="162" y="252"/>
                  </a:lnTo>
                  <a:lnTo>
                    <a:pt x="178" y="233"/>
                  </a:lnTo>
                  <a:lnTo>
                    <a:pt x="190" y="211"/>
                  </a:lnTo>
                  <a:lnTo>
                    <a:pt x="200" y="185"/>
                  </a:lnTo>
                  <a:lnTo>
                    <a:pt x="204" y="159"/>
                  </a:lnTo>
                  <a:lnTo>
                    <a:pt x="208" y="135"/>
                  </a:lnTo>
                  <a:lnTo>
                    <a:pt x="206" y="114"/>
                  </a:lnTo>
                  <a:lnTo>
                    <a:pt x="220" y="102"/>
                  </a:lnTo>
                  <a:lnTo>
                    <a:pt x="230" y="85"/>
                  </a:lnTo>
                  <a:lnTo>
                    <a:pt x="234" y="69"/>
                  </a:lnTo>
                  <a:lnTo>
                    <a:pt x="232" y="52"/>
                  </a:lnTo>
                  <a:lnTo>
                    <a:pt x="228" y="43"/>
                  </a:lnTo>
                  <a:lnTo>
                    <a:pt x="220" y="36"/>
                  </a:lnTo>
                  <a:lnTo>
                    <a:pt x="208" y="38"/>
                  </a:lnTo>
                  <a:lnTo>
                    <a:pt x="202" y="40"/>
                  </a:lnTo>
                  <a:lnTo>
                    <a:pt x="196" y="50"/>
                  </a:lnTo>
                  <a:lnTo>
                    <a:pt x="198" y="33"/>
                  </a:lnTo>
                  <a:lnTo>
                    <a:pt x="198" y="21"/>
                  </a:lnTo>
                  <a:lnTo>
                    <a:pt x="198" y="12"/>
                  </a:lnTo>
                  <a:lnTo>
                    <a:pt x="198" y="7"/>
                  </a:lnTo>
                  <a:lnTo>
                    <a:pt x="200" y="2"/>
                  </a:lnTo>
                  <a:lnTo>
                    <a:pt x="200" y="0"/>
                  </a:lnTo>
                  <a:lnTo>
                    <a:pt x="172" y="2"/>
                  </a:lnTo>
                  <a:lnTo>
                    <a:pt x="148" y="5"/>
                  </a:lnTo>
                  <a:lnTo>
                    <a:pt x="128" y="5"/>
                  </a:lnTo>
                  <a:lnTo>
                    <a:pt x="110" y="5"/>
                  </a:lnTo>
                  <a:lnTo>
                    <a:pt x="96" y="7"/>
                  </a:lnTo>
                  <a:lnTo>
                    <a:pt x="84" y="7"/>
                  </a:lnTo>
                  <a:lnTo>
                    <a:pt x="66" y="9"/>
                  </a:lnTo>
                  <a:lnTo>
                    <a:pt x="54" y="9"/>
                  </a:lnTo>
                  <a:lnTo>
                    <a:pt x="48" y="9"/>
                  </a:lnTo>
                  <a:lnTo>
                    <a:pt x="46" y="9"/>
                  </a:lnTo>
                  <a:close/>
                </a:path>
              </a:pathLst>
            </a:custGeom>
            <a:solidFill>
              <a:srgbClr val="F7C0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912" name="Freeform 314"/>
            <p:cNvSpPr>
              <a:spLocks/>
            </p:cNvSpPr>
            <p:nvPr/>
          </p:nvSpPr>
          <p:spPr bwMode="auto">
            <a:xfrm>
              <a:off x="1220" y="2875"/>
              <a:ext cx="234" cy="271"/>
            </a:xfrm>
            <a:custGeom>
              <a:avLst/>
              <a:gdLst>
                <a:gd name="T0" fmla="*/ 44 w 234"/>
                <a:gd name="T1" fmla="*/ 21 h 271"/>
                <a:gd name="T2" fmla="*/ 42 w 234"/>
                <a:gd name="T3" fmla="*/ 38 h 271"/>
                <a:gd name="T4" fmla="*/ 40 w 234"/>
                <a:gd name="T5" fmla="*/ 43 h 271"/>
                <a:gd name="T6" fmla="*/ 28 w 234"/>
                <a:gd name="T7" fmla="*/ 28 h 271"/>
                <a:gd name="T8" fmla="*/ 12 w 234"/>
                <a:gd name="T9" fmla="*/ 31 h 271"/>
                <a:gd name="T10" fmla="*/ 0 w 234"/>
                <a:gd name="T11" fmla="*/ 64 h 271"/>
                <a:gd name="T12" fmla="*/ 6 w 234"/>
                <a:gd name="T13" fmla="*/ 90 h 271"/>
                <a:gd name="T14" fmla="*/ 20 w 234"/>
                <a:gd name="T15" fmla="*/ 102 h 271"/>
                <a:gd name="T16" fmla="*/ 36 w 234"/>
                <a:gd name="T17" fmla="*/ 107 h 271"/>
                <a:gd name="T18" fmla="*/ 34 w 234"/>
                <a:gd name="T19" fmla="*/ 123 h 271"/>
                <a:gd name="T20" fmla="*/ 34 w 234"/>
                <a:gd name="T21" fmla="*/ 176 h 271"/>
                <a:gd name="T22" fmla="*/ 38 w 234"/>
                <a:gd name="T23" fmla="*/ 204 h 271"/>
                <a:gd name="T24" fmla="*/ 40 w 234"/>
                <a:gd name="T25" fmla="*/ 214 h 271"/>
                <a:gd name="T26" fmla="*/ 56 w 234"/>
                <a:gd name="T27" fmla="*/ 242 h 271"/>
                <a:gd name="T28" fmla="*/ 100 w 234"/>
                <a:gd name="T29" fmla="*/ 268 h 271"/>
                <a:gd name="T30" fmla="*/ 142 w 234"/>
                <a:gd name="T31" fmla="*/ 266 h 271"/>
                <a:gd name="T32" fmla="*/ 178 w 234"/>
                <a:gd name="T33" fmla="*/ 233 h 271"/>
                <a:gd name="T34" fmla="*/ 200 w 234"/>
                <a:gd name="T35" fmla="*/ 185 h 271"/>
                <a:gd name="T36" fmla="*/ 208 w 234"/>
                <a:gd name="T37" fmla="*/ 135 h 271"/>
                <a:gd name="T38" fmla="*/ 220 w 234"/>
                <a:gd name="T39" fmla="*/ 102 h 271"/>
                <a:gd name="T40" fmla="*/ 234 w 234"/>
                <a:gd name="T41" fmla="*/ 69 h 271"/>
                <a:gd name="T42" fmla="*/ 228 w 234"/>
                <a:gd name="T43" fmla="*/ 43 h 271"/>
                <a:gd name="T44" fmla="*/ 208 w 234"/>
                <a:gd name="T45" fmla="*/ 38 h 271"/>
                <a:gd name="T46" fmla="*/ 196 w 234"/>
                <a:gd name="T47" fmla="*/ 50 h 271"/>
                <a:gd name="T48" fmla="*/ 198 w 234"/>
                <a:gd name="T49" fmla="*/ 21 h 271"/>
                <a:gd name="T50" fmla="*/ 198 w 234"/>
                <a:gd name="T51" fmla="*/ 7 h 271"/>
                <a:gd name="T52" fmla="*/ 200 w 234"/>
                <a:gd name="T53" fmla="*/ 0 h 271"/>
                <a:gd name="T54" fmla="*/ 148 w 234"/>
                <a:gd name="T55" fmla="*/ 5 h 271"/>
                <a:gd name="T56" fmla="*/ 110 w 234"/>
                <a:gd name="T57" fmla="*/ 5 h 271"/>
                <a:gd name="T58" fmla="*/ 84 w 234"/>
                <a:gd name="T59" fmla="*/ 7 h 271"/>
                <a:gd name="T60" fmla="*/ 54 w 234"/>
                <a:gd name="T61" fmla="*/ 9 h 271"/>
                <a:gd name="T62" fmla="*/ 46 w 234"/>
                <a:gd name="T63" fmla="*/ 9 h 2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4" h="271">
                  <a:moveTo>
                    <a:pt x="46" y="9"/>
                  </a:moveTo>
                  <a:lnTo>
                    <a:pt x="44" y="21"/>
                  </a:lnTo>
                  <a:lnTo>
                    <a:pt x="44" y="28"/>
                  </a:lnTo>
                  <a:lnTo>
                    <a:pt x="42" y="38"/>
                  </a:lnTo>
                  <a:lnTo>
                    <a:pt x="40" y="40"/>
                  </a:lnTo>
                  <a:lnTo>
                    <a:pt x="40" y="43"/>
                  </a:lnTo>
                  <a:lnTo>
                    <a:pt x="34" y="31"/>
                  </a:lnTo>
                  <a:lnTo>
                    <a:pt x="28" y="28"/>
                  </a:lnTo>
                  <a:lnTo>
                    <a:pt x="20" y="28"/>
                  </a:lnTo>
                  <a:lnTo>
                    <a:pt x="12" y="31"/>
                  </a:lnTo>
                  <a:lnTo>
                    <a:pt x="4" y="45"/>
                  </a:lnTo>
                  <a:lnTo>
                    <a:pt x="0" y="64"/>
                  </a:lnTo>
                  <a:lnTo>
                    <a:pt x="2" y="78"/>
                  </a:lnTo>
                  <a:lnTo>
                    <a:pt x="6" y="90"/>
                  </a:lnTo>
                  <a:lnTo>
                    <a:pt x="12" y="97"/>
                  </a:lnTo>
                  <a:lnTo>
                    <a:pt x="20" y="102"/>
                  </a:lnTo>
                  <a:lnTo>
                    <a:pt x="32" y="107"/>
                  </a:lnTo>
                  <a:lnTo>
                    <a:pt x="36" y="107"/>
                  </a:lnTo>
                  <a:lnTo>
                    <a:pt x="38" y="107"/>
                  </a:lnTo>
                  <a:lnTo>
                    <a:pt x="34" y="123"/>
                  </a:lnTo>
                  <a:lnTo>
                    <a:pt x="34" y="142"/>
                  </a:lnTo>
                  <a:lnTo>
                    <a:pt x="34" y="176"/>
                  </a:lnTo>
                  <a:lnTo>
                    <a:pt x="36" y="192"/>
                  </a:lnTo>
                  <a:lnTo>
                    <a:pt x="38" y="204"/>
                  </a:lnTo>
                  <a:lnTo>
                    <a:pt x="40" y="211"/>
                  </a:lnTo>
                  <a:lnTo>
                    <a:pt x="40" y="214"/>
                  </a:lnTo>
                  <a:lnTo>
                    <a:pt x="48" y="230"/>
                  </a:lnTo>
                  <a:lnTo>
                    <a:pt x="56" y="242"/>
                  </a:lnTo>
                  <a:lnTo>
                    <a:pt x="76" y="261"/>
                  </a:lnTo>
                  <a:lnTo>
                    <a:pt x="100" y="268"/>
                  </a:lnTo>
                  <a:lnTo>
                    <a:pt x="118" y="271"/>
                  </a:lnTo>
                  <a:lnTo>
                    <a:pt x="142" y="266"/>
                  </a:lnTo>
                  <a:lnTo>
                    <a:pt x="162" y="252"/>
                  </a:lnTo>
                  <a:lnTo>
                    <a:pt x="178" y="233"/>
                  </a:lnTo>
                  <a:lnTo>
                    <a:pt x="190" y="211"/>
                  </a:lnTo>
                  <a:lnTo>
                    <a:pt x="200" y="185"/>
                  </a:lnTo>
                  <a:lnTo>
                    <a:pt x="204" y="159"/>
                  </a:lnTo>
                  <a:lnTo>
                    <a:pt x="208" y="135"/>
                  </a:lnTo>
                  <a:lnTo>
                    <a:pt x="206" y="114"/>
                  </a:lnTo>
                  <a:lnTo>
                    <a:pt x="220" y="102"/>
                  </a:lnTo>
                  <a:lnTo>
                    <a:pt x="230" y="85"/>
                  </a:lnTo>
                  <a:lnTo>
                    <a:pt x="234" y="69"/>
                  </a:lnTo>
                  <a:lnTo>
                    <a:pt x="232" y="52"/>
                  </a:lnTo>
                  <a:lnTo>
                    <a:pt x="228" y="43"/>
                  </a:lnTo>
                  <a:lnTo>
                    <a:pt x="220" y="36"/>
                  </a:lnTo>
                  <a:lnTo>
                    <a:pt x="208" y="38"/>
                  </a:lnTo>
                  <a:lnTo>
                    <a:pt x="202" y="40"/>
                  </a:lnTo>
                  <a:lnTo>
                    <a:pt x="196" y="50"/>
                  </a:lnTo>
                  <a:lnTo>
                    <a:pt x="198" y="33"/>
                  </a:lnTo>
                  <a:lnTo>
                    <a:pt x="198" y="21"/>
                  </a:lnTo>
                  <a:lnTo>
                    <a:pt x="198" y="12"/>
                  </a:lnTo>
                  <a:lnTo>
                    <a:pt x="198" y="7"/>
                  </a:lnTo>
                  <a:lnTo>
                    <a:pt x="200" y="2"/>
                  </a:lnTo>
                  <a:lnTo>
                    <a:pt x="200" y="0"/>
                  </a:lnTo>
                  <a:lnTo>
                    <a:pt x="172" y="2"/>
                  </a:lnTo>
                  <a:lnTo>
                    <a:pt x="148" y="5"/>
                  </a:lnTo>
                  <a:lnTo>
                    <a:pt x="128" y="5"/>
                  </a:lnTo>
                  <a:lnTo>
                    <a:pt x="110" y="5"/>
                  </a:lnTo>
                  <a:lnTo>
                    <a:pt x="96" y="7"/>
                  </a:lnTo>
                  <a:lnTo>
                    <a:pt x="84" y="7"/>
                  </a:lnTo>
                  <a:lnTo>
                    <a:pt x="66" y="9"/>
                  </a:lnTo>
                  <a:lnTo>
                    <a:pt x="54" y="9"/>
                  </a:lnTo>
                  <a:lnTo>
                    <a:pt x="48" y="9"/>
                  </a:lnTo>
                  <a:lnTo>
                    <a:pt x="46" y="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13" name="Freeform 315"/>
            <p:cNvSpPr>
              <a:spLocks/>
            </p:cNvSpPr>
            <p:nvPr/>
          </p:nvSpPr>
          <p:spPr bwMode="auto">
            <a:xfrm>
              <a:off x="1248" y="2932"/>
              <a:ext cx="72" cy="52"/>
            </a:xfrm>
            <a:custGeom>
              <a:avLst/>
              <a:gdLst>
                <a:gd name="T0" fmla="*/ 72 w 72"/>
                <a:gd name="T1" fmla="*/ 26 h 52"/>
                <a:gd name="T2" fmla="*/ 72 w 72"/>
                <a:gd name="T3" fmla="*/ 36 h 52"/>
                <a:gd name="T4" fmla="*/ 66 w 72"/>
                <a:gd name="T5" fmla="*/ 45 h 52"/>
                <a:gd name="T6" fmla="*/ 60 w 72"/>
                <a:gd name="T7" fmla="*/ 50 h 52"/>
                <a:gd name="T8" fmla="*/ 50 w 72"/>
                <a:gd name="T9" fmla="*/ 52 h 52"/>
                <a:gd name="T10" fmla="*/ 42 w 72"/>
                <a:gd name="T11" fmla="*/ 52 h 52"/>
                <a:gd name="T12" fmla="*/ 34 w 72"/>
                <a:gd name="T13" fmla="*/ 52 h 52"/>
                <a:gd name="T14" fmla="*/ 26 w 72"/>
                <a:gd name="T15" fmla="*/ 52 h 52"/>
                <a:gd name="T16" fmla="*/ 22 w 72"/>
                <a:gd name="T17" fmla="*/ 52 h 52"/>
                <a:gd name="T18" fmla="*/ 22 w 72"/>
                <a:gd name="T19" fmla="*/ 52 h 52"/>
                <a:gd name="T20" fmla="*/ 12 w 72"/>
                <a:gd name="T21" fmla="*/ 50 h 52"/>
                <a:gd name="T22" fmla="*/ 6 w 72"/>
                <a:gd name="T23" fmla="*/ 45 h 52"/>
                <a:gd name="T24" fmla="*/ 0 w 72"/>
                <a:gd name="T25" fmla="*/ 36 h 52"/>
                <a:gd name="T26" fmla="*/ 0 w 72"/>
                <a:gd name="T27" fmla="*/ 26 h 52"/>
                <a:gd name="T28" fmla="*/ 0 w 72"/>
                <a:gd name="T29" fmla="*/ 26 h 52"/>
                <a:gd name="T30" fmla="*/ 0 w 72"/>
                <a:gd name="T31" fmla="*/ 17 h 52"/>
                <a:gd name="T32" fmla="*/ 6 w 72"/>
                <a:gd name="T33" fmla="*/ 9 h 52"/>
                <a:gd name="T34" fmla="*/ 12 w 72"/>
                <a:gd name="T35" fmla="*/ 2 h 52"/>
                <a:gd name="T36" fmla="*/ 22 w 72"/>
                <a:gd name="T37" fmla="*/ 0 h 52"/>
                <a:gd name="T38" fmla="*/ 30 w 72"/>
                <a:gd name="T39" fmla="*/ 0 h 52"/>
                <a:gd name="T40" fmla="*/ 38 w 72"/>
                <a:gd name="T41" fmla="*/ 0 h 52"/>
                <a:gd name="T42" fmla="*/ 46 w 72"/>
                <a:gd name="T43" fmla="*/ 0 h 52"/>
                <a:gd name="T44" fmla="*/ 50 w 72"/>
                <a:gd name="T45" fmla="*/ 0 h 52"/>
                <a:gd name="T46" fmla="*/ 50 w 72"/>
                <a:gd name="T47" fmla="*/ 0 h 52"/>
                <a:gd name="T48" fmla="*/ 60 w 72"/>
                <a:gd name="T49" fmla="*/ 2 h 52"/>
                <a:gd name="T50" fmla="*/ 66 w 72"/>
                <a:gd name="T51" fmla="*/ 9 h 52"/>
                <a:gd name="T52" fmla="*/ 72 w 72"/>
                <a:gd name="T53" fmla="*/ 17 h 52"/>
                <a:gd name="T54" fmla="*/ 72 w 72"/>
                <a:gd name="T55" fmla="*/ 26 h 52"/>
                <a:gd name="T56" fmla="*/ 72 w 72"/>
                <a:gd name="T57" fmla="*/ 26 h 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2" h="52">
                  <a:moveTo>
                    <a:pt x="72" y="26"/>
                  </a:moveTo>
                  <a:lnTo>
                    <a:pt x="72" y="36"/>
                  </a:lnTo>
                  <a:lnTo>
                    <a:pt x="66" y="45"/>
                  </a:lnTo>
                  <a:lnTo>
                    <a:pt x="60" y="50"/>
                  </a:lnTo>
                  <a:lnTo>
                    <a:pt x="50" y="52"/>
                  </a:lnTo>
                  <a:lnTo>
                    <a:pt x="42" y="52"/>
                  </a:lnTo>
                  <a:lnTo>
                    <a:pt x="34" y="52"/>
                  </a:lnTo>
                  <a:lnTo>
                    <a:pt x="26" y="52"/>
                  </a:lnTo>
                  <a:lnTo>
                    <a:pt x="22" y="52"/>
                  </a:lnTo>
                  <a:lnTo>
                    <a:pt x="12" y="50"/>
                  </a:lnTo>
                  <a:lnTo>
                    <a:pt x="6" y="45"/>
                  </a:lnTo>
                  <a:lnTo>
                    <a:pt x="0" y="36"/>
                  </a:lnTo>
                  <a:lnTo>
                    <a:pt x="0" y="26"/>
                  </a:lnTo>
                  <a:lnTo>
                    <a:pt x="0" y="17"/>
                  </a:lnTo>
                  <a:lnTo>
                    <a:pt x="6" y="9"/>
                  </a:lnTo>
                  <a:lnTo>
                    <a:pt x="12" y="2"/>
                  </a:lnTo>
                  <a:lnTo>
                    <a:pt x="22" y="0"/>
                  </a:lnTo>
                  <a:lnTo>
                    <a:pt x="30" y="0"/>
                  </a:lnTo>
                  <a:lnTo>
                    <a:pt x="38" y="0"/>
                  </a:lnTo>
                  <a:lnTo>
                    <a:pt x="46" y="0"/>
                  </a:lnTo>
                  <a:lnTo>
                    <a:pt x="50" y="0"/>
                  </a:lnTo>
                  <a:lnTo>
                    <a:pt x="60" y="2"/>
                  </a:lnTo>
                  <a:lnTo>
                    <a:pt x="66" y="9"/>
                  </a:lnTo>
                  <a:lnTo>
                    <a:pt x="72" y="17"/>
                  </a:lnTo>
                  <a:lnTo>
                    <a:pt x="72" y="26"/>
                  </a:lnTo>
                  <a:close/>
                </a:path>
              </a:pathLst>
            </a:custGeom>
            <a:solidFill>
              <a:srgbClr val="FFFFFF"/>
            </a:solidFill>
            <a:ln w="6350">
              <a:solidFill>
                <a:srgbClr val="000000"/>
              </a:solidFill>
              <a:prstDash val="solid"/>
              <a:round/>
              <a:headEnd/>
              <a:tailEnd/>
            </a:ln>
          </p:spPr>
          <p:txBody>
            <a:bodyPr/>
            <a:lstStyle/>
            <a:p>
              <a:endParaRPr lang="ja-JP" altLang="en-US"/>
            </a:p>
          </p:txBody>
        </p:sp>
        <p:sp>
          <p:nvSpPr>
            <p:cNvPr id="23914" name="Freeform 316"/>
            <p:cNvSpPr>
              <a:spLocks/>
            </p:cNvSpPr>
            <p:nvPr/>
          </p:nvSpPr>
          <p:spPr bwMode="auto">
            <a:xfrm>
              <a:off x="1300" y="2979"/>
              <a:ext cx="72" cy="72"/>
            </a:xfrm>
            <a:custGeom>
              <a:avLst/>
              <a:gdLst>
                <a:gd name="T0" fmla="*/ 14 w 72"/>
                <a:gd name="T1" fmla="*/ 0 h 72"/>
                <a:gd name="T2" fmla="*/ 6 w 72"/>
                <a:gd name="T3" fmla="*/ 10 h 72"/>
                <a:gd name="T4" fmla="*/ 2 w 72"/>
                <a:gd name="T5" fmla="*/ 19 h 72"/>
                <a:gd name="T6" fmla="*/ 0 w 72"/>
                <a:gd name="T7" fmla="*/ 34 h 72"/>
                <a:gd name="T8" fmla="*/ 0 w 72"/>
                <a:gd name="T9" fmla="*/ 46 h 72"/>
                <a:gd name="T10" fmla="*/ 2 w 72"/>
                <a:gd name="T11" fmla="*/ 55 h 72"/>
                <a:gd name="T12" fmla="*/ 8 w 72"/>
                <a:gd name="T13" fmla="*/ 65 h 72"/>
                <a:gd name="T14" fmla="*/ 18 w 72"/>
                <a:gd name="T15" fmla="*/ 72 h 72"/>
                <a:gd name="T16" fmla="*/ 30 w 72"/>
                <a:gd name="T17" fmla="*/ 72 h 72"/>
                <a:gd name="T18" fmla="*/ 48 w 72"/>
                <a:gd name="T19" fmla="*/ 69 h 72"/>
                <a:gd name="T20" fmla="*/ 62 w 72"/>
                <a:gd name="T21" fmla="*/ 60 h 72"/>
                <a:gd name="T22" fmla="*/ 68 w 72"/>
                <a:gd name="T23" fmla="*/ 50 h 72"/>
                <a:gd name="T24" fmla="*/ 72 w 72"/>
                <a:gd name="T25" fmla="*/ 41 h 72"/>
                <a:gd name="T26" fmla="*/ 72 w 72"/>
                <a:gd name="T27" fmla="*/ 24 h 72"/>
                <a:gd name="T28" fmla="*/ 72 w 72"/>
                <a:gd name="T29" fmla="*/ 8 h 72"/>
                <a:gd name="T30" fmla="*/ 14 w 72"/>
                <a:gd name="T31" fmla="*/ 0 h 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2" h="72">
                  <a:moveTo>
                    <a:pt x="14" y="0"/>
                  </a:moveTo>
                  <a:lnTo>
                    <a:pt x="6" y="10"/>
                  </a:lnTo>
                  <a:lnTo>
                    <a:pt x="2" y="19"/>
                  </a:lnTo>
                  <a:lnTo>
                    <a:pt x="0" y="34"/>
                  </a:lnTo>
                  <a:lnTo>
                    <a:pt x="0" y="46"/>
                  </a:lnTo>
                  <a:lnTo>
                    <a:pt x="2" y="55"/>
                  </a:lnTo>
                  <a:lnTo>
                    <a:pt x="8" y="65"/>
                  </a:lnTo>
                  <a:lnTo>
                    <a:pt x="18" y="72"/>
                  </a:lnTo>
                  <a:lnTo>
                    <a:pt x="30" y="72"/>
                  </a:lnTo>
                  <a:lnTo>
                    <a:pt x="48" y="69"/>
                  </a:lnTo>
                  <a:lnTo>
                    <a:pt x="62" y="60"/>
                  </a:lnTo>
                  <a:lnTo>
                    <a:pt x="68" y="50"/>
                  </a:lnTo>
                  <a:lnTo>
                    <a:pt x="72" y="41"/>
                  </a:lnTo>
                  <a:lnTo>
                    <a:pt x="72" y="24"/>
                  </a:lnTo>
                  <a:lnTo>
                    <a:pt x="72" y="8"/>
                  </a:lnTo>
                  <a:lnTo>
                    <a:pt x="14" y="0"/>
                  </a:lnTo>
                  <a:close/>
                </a:path>
              </a:pathLst>
            </a:custGeom>
            <a:solidFill>
              <a:srgbClr val="F7C0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915" name="Freeform 317"/>
            <p:cNvSpPr>
              <a:spLocks/>
            </p:cNvSpPr>
            <p:nvPr/>
          </p:nvSpPr>
          <p:spPr bwMode="auto">
            <a:xfrm>
              <a:off x="1300" y="2979"/>
              <a:ext cx="72" cy="72"/>
            </a:xfrm>
            <a:custGeom>
              <a:avLst/>
              <a:gdLst>
                <a:gd name="T0" fmla="*/ 14 w 72"/>
                <a:gd name="T1" fmla="*/ 0 h 72"/>
                <a:gd name="T2" fmla="*/ 6 w 72"/>
                <a:gd name="T3" fmla="*/ 10 h 72"/>
                <a:gd name="T4" fmla="*/ 2 w 72"/>
                <a:gd name="T5" fmla="*/ 19 h 72"/>
                <a:gd name="T6" fmla="*/ 0 w 72"/>
                <a:gd name="T7" fmla="*/ 34 h 72"/>
                <a:gd name="T8" fmla="*/ 0 w 72"/>
                <a:gd name="T9" fmla="*/ 46 h 72"/>
                <a:gd name="T10" fmla="*/ 2 w 72"/>
                <a:gd name="T11" fmla="*/ 55 h 72"/>
                <a:gd name="T12" fmla="*/ 8 w 72"/>
                <a:gd name="T13" fmla="*/ 65 h 72"/>
                <a:gd name="T14" fmla="*/ 18 w 72"/>
                <a:gd name="T15" fmla="*/ 72 h 72"/>
                <a:gd name="T16" fmla="*/ 30 w 72"/>
                <a:gd name="T17" fmla="*/ 72 h 72"/>
                <a:gd name="T18" fmla="*/ 48 w 72"/>
                <a:gd name="T19" fmla="*/ 69 h 72"/>
                <a:gd name="T20" fmla="*/ 62 w 72"/>
                <a:gd name="T21" fmla="*/ 60 h 72"/>
                <a:gd name="T22" fmla="*/ 68 w 72"/>
                <a:gd name="T23" fmla="*/ 50 h 72"/>
                <a:gd name="T24" fmla="*/ 72 w 72"/>
                <a:gd name="T25" fmla="*/ 41 h 72"/>
                <a:gd name="T26" fmla="*/ 72 w 72"/>
                <a:gd name="T27" fmla="*/ 24 h 72"/>
                <a:gd name="T28" fmla="*/ 72 w 72"/>
                <a:gd name="T29" fmla="*/ 8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2" h="72">
                  <a:moveTo>
                    <a:pt x="14" y="0"/>
                  </a:moveTo>
                  <a:lnTo>
                    <a:pt x="6" y="10"/>
                  </a:lnTo>
                  <a:lnTo>
                    <a:pt x="2" y="19"/>
                  </a:lnTo>
                  <a:lnTo>
                    <a:pt x="0" y="34"/>
                  </a:lnTo>
                  <a:lnTo>
                    <a:pt x="0" y="46"/>
                  </a:lnTo>
                  <a:lnTo>
                    <a:pt x="2" y="55"/>
                  </a:lnTo>
                  <a:lnTo>
                    <a:pt x="8" y="65"/>
                  </a:lnTo>
                  <a:lnTo>
                    <a:pt x="18" y="72"/>
                  </a:lnTo>
                  <a:lnTo>
                    <a:pt x="30" y="72"/>
                  </a:lnTo>
                  <a:lnTo>
                    <a:pt x="48" y="69"/>
                  </a:lnTo>
                  <a:lnTo>
                    <a:pt x="62" y="60"/>
                  </a:lnTo>
                  <a:lnTo>
                    <a:pt x="68" y="50"/>
                  </a:lnTo>
                  <a:lnTo>
                    <a:pt x="72" y="41"/>
                  </a:lnTo>
                  <a:lnTo>
                    <a:pt x="72" y="24"/>
                  </a:lnTo>
                  <a:lnTo>
                    <a:pt x="72"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16" name="Freeform 318"/>
            <p:cNvSpPr>
              <a:spLocks/>
            </p:cNvSpPr>
            <p:nvPr/>
          </p:nvSpPr>
          <p:spPr bwMode="auto">
            <a:xfrm>
              <a:off x="1350" y="2937"/>
              <a:ext cx="74" cy="52"/>
            </a:xfrm>
            <a:custGeom>
              <a:avLst/>
              <a:gdLst>
                <a:gd name="T0" fmla="*/ 74 w 74"/>
                <a:gd name="T1" fmla="*/ 26 h 52"/>
                <a:gd name="T2" fmla="*/ 72 w 74"/>
                <a:gd name="T3" fmla="*/ 35 h 52"/>
                <a:gd name="T4" fmla="*/ 68 w 74"/>
                <a:gd name="T5" fmla="*/ 45 h 52"/>
                <a:gd name="T6" fmla="*/ 60 w 74"/>
                <a:gd name="T7" fmla="*/ 50 h 52"/>
                <a:gd name="T8" fmla="*/ 52 w 74"/>
                <a:gd name="T9" fmla="*/ 52 h 52"/>
                <a:gd name="T10" fmla="*/ 42 w 74"/>
                <a:gd name="T11" fmla="*/ 52 h 52"/>
                <a:gd name="T12" fmla="*/ 34 w 74"/>
                <a:gd name="T13" fmla="*/ 52 h 52"/>
                <a:gd name="T14" fmla="*/ 26 w 74"/>
                <a:gd name="T15" fmla="*/ 52 h 52"/>
                <a:gd name="T16" fmla="*/ 22 w 74"/>
                <a:gd name="T17" fmla="*/ 52 h 52"/>
                <a:gd name="T18" fmla="*/ 22 w 74"/>
                <a:gd name="T19" fmla="*/ 52 h 52"/>
                <a:gd name="T20" fmla="*/ 14 w 74"/>
                <a:gd name="T21" fmla="*/ 50 h 52"/>
                <a:gd name="T22" fmla="*/ 6 w 74"/>
                <a:gd name="T23" fmla="*/ 45 h 52"/>
                <a:gd name="T24" fmla="*/ 2 w 74"/>
                <a:gd name="T25" fmla="*/ 35 h 52"/>
                <a:gd name="T26" fmla="*/ 0 w 74"/>
                <a:gd name="T27" fmla="*/ 26 h 52"/>
                <a:gd name="T28" fmla="*/ 0 w 74"/>
                <a:gd name="T29" fmla="*/ 26 h 52"/>
                <a:gd name="T30" fmla="*/ 2 w 74"/>
                <a:gd name="T31" fmla="*/ 14 h 52"/>
                <a:gd name="T32" fmla="*/ 6 w 74"/>
                <a:gd name="T33" fmla="*/ 7 h 52"/>
                <a:gd name="T34" fmla="*/ 14 w 74"/>
                <a:gd name="T35" fmla="*/ 0 h 52"/>
                <a:gd name="T36" fmla="*/ 22 w 74"/>
                <a:gd name="T37" fmla="*/ 0 h 52"/>
                <a:gd name="T38" fmla="*/ 32 w 74"/>
                <a:gd name="T39" fmla="*/ 0 h 52"/>
                <a:gd name="T40" fmla="*/ 38 w 74"/>
                <a:gd name="T41" fmla="*/ 0 h 52"/>
                <a:gd name="T42" fmla="*/ 48 w 74"/>
                <a:gd name="T43" fmla="*/ 0 h 52"/>
                <a:gd name="T44" fmla="*/ 52 w 74"/>
                <a:gd name="T45" fmla="*/ 0 h 52"/>
                <a:gd name="T46" fmla="*/ 52 w 74"/>
                <a:gd name="T47" fmla="*/ 0 h 52"/>
                <a:gd name="T48" fmla="*/ 60 w 74"/>
                <a:gd name="T49" fmla="*/ 0 h 52"/>
                <a:gd name="T50" fmla="*/ 68 w 74"/>
                <a:gd name="T51" fmla="*/ 7 h 52"/>
                <a:gd name="T52" fmla="*/ 72 w 74"/>
                <a:gd name="T53" fmla="*/ 14 h 52"/>
                <a:gd name="T54" fmla="*/ 74 w 74"/>
                <a:gd name="T55" fmla="*/ 26 h 52"/>
                <a:gd name="T56" fmla="*/ 74 w 74"/>
                <a:gd name="T57" fmla="*/ 26 h 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4" h="52">
                  <a:moveTo>
                    <a:pt x="74" y="26"/>
                  </a:moveTo>
                  <a:lnTo>
                    <a:pt x="72" y="35"/>
                  </a:lnTo>
                  <a:lnTo>
                    <a:pt x="68" y="45"/>
                  </a:lnTo>
                  <a:lnTo>
                    <a:pt x="60" y="50"/>
                  </a:lnTo>
                  <a:lnTo>
                    <a:pt x="52" y="52"/>
                  </a:lnTo>
                  <a:lnTo>
                    <a:pt x="42" y="52"/>
                  </a:lnTo>
                  <a:lnTo>
                    <a:pt x="34" y="52"/>
                  </a:lnTo>
                  <a:lnTo>
                    <a:pt x="26" y="52"/>
                  </a:lnTo>
                  <a:lnTo>
                    <a:pt x="22" y="52"/>
                  </a:lnTo>
                  <a:lnTo>
                    <a:pt x="14" y="50"/>
                  </a:lnTo>
                  <a:lnTo>
                    <a:pt x="6" y="45"/>
                  </a:lnTo>
                  <a:lnTo>
                    <a:pt x="2" y="35"/>
                  </a:lnTo>
                  <a:lnTo>
                    <a:pt x="0" y="26"/>
                  </a:lnTo>
                  <a:lnTo>
                    <a:pt x="2" y="14"/>
                  </a:lnTo>
                  <a:lnTo>
                    <a:pt x="6" y="7"/>
                  </a:lnTo>
                  <a:lnTo>
                    <a:pt x="14" y="0"/>
                  </a:lnTo>
                  <a:lnTo>
                    <a:pt x="22" y="0"/>
                  </a:lnTo>
                  <a:lnTo>
                    <a:pt x="32" y="0"/>
                  </a:lnTo>
                  <a:lnTo>
                    <a:pt x="38" y="0"/>
                  </a:lnTo>
                  <a:lnTo>
                    <a:pt x="48" y="0"/>
                  </a:lnTo>
                  <a:lnTo>
                    <a:pt x="52" y="0"/>
                  </a:lnTo>
                  <a:lnTo>
                    <a:pt x="60" y="0"/>
                  </a:lnTo>
                  <a:lnTo>
                    <a:pt x="68" y="7"/>
                  </a:lnTo>
                  <a:lnTo>
                    <a:pt x="72" y="14"/>
                  </a:lnTo>
                  <a:lnTo>
                    <a:pt x="74" y="26"/>
                  </a:lnTo>
                  <a:close/>
                </a:path>
              </a:pathLst>
            </a:custGeom>
            <a:solidFill>
              <a:srgbClr val="FFFFFF"/>
            </a:solidFill>
            <a:ln w="6350">
              <a:solidFill>
                <a:srgbClr val="000000"/>
              </a:solidFill>
              <a:prstDash val="solid"/>
              <a:round/>
              <a:headEnd/>
              <a:tailEnd/>
            </a:ln>
          </p:spPr>
          <p:txBody>
            <a:bodyPr/>
            <a:lstStyle/>
            <a:p>
              <a:endParaRPr lang="ja-JP" altLang="en-US"/>
            </a:p>
          </p:txBody>
        </p:sp>
        <p:sp>
          <p:nvSpPr>
            <p:cNvPr id="23917" name="Freeform 319"/>
            <p:cNvSpPr>
              <a:spLocks/>
            </p:cNvSpPr>
            <p:nvPr/>
          </p:nvSpPr>
          <p:spPr bwMode="auto">
            <a:xfrm>
              <a:off x="1278" y="2899"/>
              <a:ext cx="38" cy="28"/>
            </a:xfrm>
            <a:custGeom>
              <a:avLst/>
              <a:gdLst>
                <a:gd name="T0" fmla="*/ 0 w 38"/>
                <a:gd name="T1" fmla="*/ 12 h 28"/>
                <a:gd name="T2" fmla="*/ 4 w 38"/>
                <a:gd name="T3" fmla="*/ 12 h 28"/>
                <a:gd name="T4" fmla="*/ 8 w 38"/>
                <a:gd name="T5" fmla="*/ 7 h 28"/>
                <a:gd name="T6" fmla="*/ 16 w 38"/>
                <a:gd name="T7" fmla="*/ 2 h 28"/>
                <a:gd name="T8" fmla="*/ 24 w 38"/>
                <a:gd name="T9" fmla="*/ 0 h 28"/>
                <a:gd name="T10" fmla="*/ 30 w 38"/>
                <a:gd name="T11" fmla="*/ 2 h 28"/>
                <a:gd name="T12" fmla="*/ 34 w 38"/>
                <a:gd name="T13" fmla="*/ 7 h 28"/>
                <a:gd name="T14" fmla="*/ 38 w 38"/>
                <a:gd name="T15" fmla="*/ 9 h 28"/>
                <a:gd name="T16" fmla="*/ 38 w 38"/>
                <a:gd name="T17" fmla="*/ 12 h 28"/>
                <a:gd name="T18" fmla="*/ 38 w 38"/>
                <a:gd name="T19" fmla="*/ 14 h 28"/>
                <a:gd name="T20" fmla="*/ 38 w 38"/>
                <a:gd name="T21" fmla="*/ 21 h 28"/>
                <a:gd name="T22" fmla="*/ 38 w 38"/>
                <a:gd name="T23" fmla="*/ 26 h 28"/>
                <a:gd name="T24" fmla="*/ 36 w 38"/>
                <a:gd name="T25" fmla="*/ 28 h 28"/>
                <a:gd name="T26" fmla="*/ 32 w 38"/>
                <a:gd name="T27" fmla="*/ 26 h 28"/>
                <a:gd name="T28" fmla="*/ 30 w 38"/>
                <a:gd name="T29" fmla="*/ 21 h 28"/>
                <a:gd name="T30" fmla="*/ 26 w 38"/>
                <a:gd name="T31" fmla="*/ 16 h 28"/>
                <a:gd name="T32" fmla="*/ 20 w 38"/>
                <a:gd name="T33" fmla="*/ 16 h 28"/>
                <a:gd name="T34" fmla="*/ 16 w 38"/>
                <a:gd name="T35" fmla="*/ 16 h 28"/>
                <a:gd name="T36" fmla="*/ 12 w 38"/>
                <a:gd name="T37" fmla="*/ 21 h 28"/>
                <a:gd name="T38" fmla="*/ 8 w 38"/>
                <a:gd name="T39" fmla="*/ 23 h 28"/>
                <a:gd name="T40" fmla="*/ 2 w 38"/>
                <a:gd name="T41" fmla="*/ 28 h 28"/>
                <a:gd name="T42" fmla="*/ 0 w 38"/>
                <a:gd name="T43" fmla="*/ 12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 h="28">
                  <a:moveTo>
                    <a:pt x="0" y="12"/>
                  </a:moveTo>
                  <a:lnTo>
                    <a:pt x="4" y="12"/>
                  </a:lnTo>
                  <a:lnTo>
                    <a:pt x="8" y="7"/>
                  </a:lnTo>
                  <a:lnTo>
                    <a:pt x="16" y="2"/>
                  </a:lnTo>
                  <a:lnTo>
                    <a:pt x="24" y="0"/>
                  </a:lnTo>
                  <a:lnTo>
                    <a:pt x="30" y="2"/>
                  </a:lnTo>
                  <a:lnTo>
                    <a:pt x="34" y="7"/>
                  </a:lnTo>
                  <a:lnTo>
                    <a:pt x="38" y="9"/>
                  </a:lnTo>
                  <a:lnTo>
                    <a:pt x="38" y="12"/>
                  </a:lnTo>
                  <a:lnTo>
                    <a:pt x="38" y="14"/>
                  </a:lnTo>
                  <a:lnTo>
                    <a:pt x="38" y="21"/>
                  </a:lnTo>
                  <a:lnTo>
                    <a:pt x="38" y="26"/>
                  </a:lnTo>
                  <a:lnTo>
                    <a:pt x="36" y="28"/>
                  </a:lnTo>
                  <a:lnTo>
                    <a:pt x="32" y="26"/>
                  </a:lnTo>
                  <a:lnTo>
                    <a:pt x="30" y="21"/>
                  </a:lnTo>
                  <a:lnTo>
                    <a:pt x="26" y="16"/>
                  </a:lnTo>
                  <a:lnTo>
                    <a:pt x="20" y="16"/>
                  </a:lnTo>
                  <a:lnTo>
                    <a:pt x="16" y="16"/>
                  </a:lnTo>
                  <a:lnTo>
                    <a:pt x="12" y="21"/>
                  </a:lnTo>
                  <a:lnTo>
                    <a:pt x="8" y="23"/>
                  </a:lnTo>
                  <a:lnTo>
                    <a:pt x="2" y="28"/>
                  </a:lnTo>
                  <a:lnTo>
                    <a:pt x="0" y="12"/>
                  </a:lnTo>
                  <a:close/>
                </a:path>
              </a:pathLst>
            </a:custGeom>
            <a:solidFill>
              <a:srgbClr val="000000"/>
            </a:solidFill>
            <a:ln w="6350">
              <a:solidFill>
                <a:srgbClr val="000000"/>
              </a:solidFill>
              <a:prstDash val="solid"/>
              <a:round/>
              <a:headEnd/>
              <a:tailEnd/>
            </a:ln>
          </p:spPr>
          <p:txBody>
            <a:bodyPr/>
            <a:lstStyle/>
            <a:p>
              <a:endParaRPr lang="ja-JP" altLang="en-US"/>
            </a:p>
          </p:txBody>
        </p:sp>
        <p:sp>
          <p:nvSpPr>
            <p:cNvPr id="23918" name="Freeform 320"/>
            <p:cNvSpPr>
              <a:spLocks/>
            </p:cNvSpPr>
            <p:nvPr/>
          </p:nvSpPr>
          <p:spPr bwMode="auto">
            <a:xfrm>
              <a:off x="1360" y="2901"/>
              <a:ext cx="38" cy="31"/>
            </a:xfrm>
            <a:custGeom>
              <a:avLst/>
              <a:gdLst>
                <a:gd name="T0" fmla="*/ 0 w 38"/>
                <a:gd name="T1" fmla="*/ 31 h 31"/>
                <a:gd name="T2" fmla="*/ 0 w 38"/>
                <a:gd name="T3" fmla="*/ 24 h 31"/>
                <a:gd name="T4" fmla="*/ 4 w 38"/>
                <a:gd name="T5" fmla="*/ 14 h 31"/>
                <a:gd name="T6" fmla="*/ 14 w 38"/>
                <a:gd name="T7" fmla="*/ 5 h 31"/>
                <a:gd name="T8" fmla="*/ 24 w 38"/>
                <a:gd name="T9" fmla="*/ 0 h 31"/>
                <a:gd name="T10" fmla="*/ 30 w 38"/>
                <a:gd name="T11" fmla="*/ 2 h 31"/>
                <a:gd name="T12" fmla="*/ 32 w 38"/>
                <a:gd name="T13" fmla="*/ 5 h 31"/>
                <a:gd name="T14" fmla="*/ 36 w 38"/>
                <a:gd name="T15" fmla="*/ 14 h 31"/>
                <a:gd name="T16" fmla="*/ 38 w 38"/>
                <a:gd name="T17" fmla="*/ 24 h 31"/>
                <a:gd name="T18" fmla="*/ 38 w 38"/>
                <a:gd name="T19" fmla="*/ 29 h 31"/>
                <a:gd name="T20" fmla="*/ 36 w 38"/>
                <a:gd name="T21" fmla="*/ 29 h 31"/>
                <a:gd name="T22" fmla="*/ 32 w 38"/>
                <a:gd name="T23" fmla="*/ 29 h 31"/>
                <a:gd name="T24" fmla="*/ 30 w 38"/>
                <a:gd name="T25" fmla="*/ 24 h 31"/>
                <a:gd name="T26" fmla="*/ 28 w 38"/>
                <a:gd name="T27" fmla="*/ 19 h 31"/>
                <a:gd name="T28" fmla="*/ 22 w 38"/>
                <a:gd name="T29" fmla="*/ 17 h 31"/>
                <a:gd name="T30" fmla="*/ 14 w 38"/>
                <a:gd name="T31" fmla="*/ 19 h 31"/>
                <a:gd name="T32" fmla="*/ 8 w 38"/>
                <a:gd name="T33" fmla="*/ 26 h 31"/>
                <a:gd name="T34" fmla="*/ 4 w 38"/>
                <a:gd name="T35" fmla="*/ 31 h 31"/>
                <a:gd name="T36" fmla="*/ 0 w 38"/>
                <a:gd name="T37" fmla="*/ 31 h 31"/>
                <a:gd name="T38" fmla="*/ 0 w 38"/>
                <a:gd name="T39" fmla="*/ 31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 h="31">
                  <a:moveTo>
                    <a:pt x="0" y="31"/>
                  </a:moveTo>
                  <a:lnTo>
                    <a:pt x="0" y="24"/>
                  </a:lnTo>
                  <a:lnTo>
                    <a:pt x="4" y="14"/>
                  </a:lnTo>
                  <a:lnTo>
                    <a:pt x="14" y="5"/>
                  </a:lnTo>
                  <a:lnTo>
                    <a:pt x="24" y="0"/>
                  </a:lnTo>
                  <a:lnTo>
                    <a:pt x="30" y="2"/>
                  </a:lnTo>
                  <a:lnTo>
                    <a:pt x="32" y="5"/>
                  </a:lnTo>
                  <a:lnTo>
                    <a:pt x="36" y="14"/>
                  </a:lnTo>
                  <a:lnTo>
                    <a:pt x="38" y="24"/>
                  </a:lnTo>
                  <a:lnTo>
                    <a:pt x="38" y="29"/>
                  </a:lnTo>
                  <a:lnTo>
                    <a:pt x="36" y="29"/>
                  </a:lnTo>
                  <a:lnTo>
                    <a:pt x="32" y="29"/>
                  </a:lnTo>
                  <a:lnTo>
                    <a:pt x="30" y="24"/>
                  </a:lnTo>
                  <a:lnTo>
                    <a:pt x="28" y="19"/>
                  </a:lnTo>
                  <a:lnTo>
                    <a:pt x="22" y="17"/>
                  </a:lnTo>
                  <a:lnTo>
                    <a:pt x="14" y="19"/>
                  </a:lnTo>
                  <a:lnTo>
                    <a:pt x="8" y="26"/>
                  </a:lnTo>
                  <a:lnTo>
                    <a:pt x="4" y="31"/>
                  </a:lnTo>
                  <a:lnTo>
                    <a:pt x="0" y="31"/>
                  </a:lnTo>
                  <a:close/>
                </a:path>
              </a:pathLst>
            </a:custGeom>
            <a:solidFill>
              <a:srgbClr val="000000"/>
            </a:solidFill>
            <a:ln w="6350">
              <a:solidFill>
                <a:srgbClr val="000000"/>
              </a:solidFill>
              <a:prstDash val="solid"/>
              <a:round/>
              <a:headEnd/>
              <a:tailEnd/>
            </a:ln>
          </p:spPr>
          <p:txBody>
            <a:bodyPr/>
            <a:lstStyle/>
            <a:p>
              <a:endParaRPr lang="ja-JP" altLang="en-US"/>
            </a:p>
          </p:txBody>
        </p:sp>
        <p:sp>
          <p:nvSpPr>
            <p:cNvPr id="23919" name="Rectangle 321"/>
            <p:cNvSpPr>
              <a:spLocks noChangeArrowheads="1"/>
            </p:cNvSpPr>
            <p:nvPr/>
          </p:nvSpPr>
          <p:spPr bwMode="auto">
            <a:xfrm>
              <a:off x="1292" y="2965"/>
              <a:ext cx="2" cy="7"/>
            </a:xfrm>
            <a:prstGeom prst="rect">
              <a:avLst/>
            </a:prstGeom>
            <a:solidFill>
              <a:srgbClr val="000000"/>
            </a:solidFill>
            <a:ln w="6350">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23920" name="Rectangle 322"/>
            <p:cNvSpPr>
              <a:spLocks noChangeArrowheads="1"/>
            </p:cNvSpPr>
            <p:nvPr/>
          </p:nvSpPr>
          <p:spPr bwMode="auto">
            <a:xfrm>
              <a:off x="1380" y="2968"/>
              <a:ext cx="4" cy="7"/>
            </a:xfrm>
            <a:prstGeom prst="rect">
              <a:avLst/>
            </a:prstGeom>
            <a:solidFill>
              <a:srgbClr val="000000"/>
            </a:solidFill>
            <a:ln w="6350">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23921" name="Freeform 323"/>
            <p:cNvSpPr>
              <a:spLocks/>
            </p:cNvSpPr>
            <p:nvPr/>
          </p:nvSpPr>
          <p:spPr bwMode="auto">
            <a:xfrm>
              <a:off x="1258" y="2998"/>
              <a:ext cx="10" cy="76"/>
            </a:xfrm>
            <a:custGeom>
              <a:avLst/>
              <a:gdLst>
                <a:gd name="T0" fmla="*/ 10 w 10"/>
                <a:gd name="T1" fmla="*/ 0 h 76"/>
                <a:gd name="T2" fmla="*/ 6 w 10"/>
                <a:gd name="T3" fmla="*/ 19 h 76"/>
                <a:gd name="T4" fmla="*/ 2 w 10"/>
                <a:gd name="T5" fmla="*/ 38 h 76"/>
                <a:gd name="T6" fmla="*/ 0 w 10"/>
                <a:gd name="T7" fmla="*/ 57 h 76"/>
                <a:gd name="T8" fmla="*/ 0 w 10"/>
                <a:gd name="T9" fmla="*/ 76 h 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76">
                  <a:moveTo>
                    <a:pt x="10" y="0"/>
                  </a:moveTo>
                  <a:lnTo>
                    <a:pt x="6" y="19"/>
                  </a:lnTo>
                  <a:lnTo>
                    <a:pt x="2" y="38"/>
                  </a:lnTo>
                  <a:lnTo>
                    <a:pt x="0" y="57"/>
                  </a:lnTo>
                  <a:lnTo>
                    <a:pt x="0" y="7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22" name="Line 324"/>
            <p:cNvSpPr>
              <a:spLocks noChangeShapeType="1"/>
            </p:cNvSpPr>
            <p:nvPr/>
          </p:nvSpPr>
          <p:spPr bwMode="auto">
            <a:xfrm flipH="1">
              <a:off x="1424" y="2925"/>
              <a:ext cx="14" cy="16"/>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923" name="Freeform 325"/>
            <p:cNvSpPr>
              <a:spLocks/>
            </p:cNvSpPr>
            <p:nvPr/>
          </p:nvSpPr>
          <p:spPr bwMode="auto">
            <a:xfrm>
              <a:off x="1428" y="2949"/>
              <a:ext cx="24" cy="23"/>
            </a:xfrm>
            <a:custGeom>
              <a:avLst/>
              <a:gdLst>
                <a:gd name="T0" fmla="*/ 0 w 24"/>
                <a:gd name="T1" fmla="*/ 23 h 23"/>
                <a:gd name="T2" fmla="*/ 4 w 24"/>
                <a:gd name="T3" fmla="*/ 23 h 23"/>
                <a:gd name="T4" fmla="*/ 12 w 24"/>
                <a:gd name="T5" fmla="*/ 19 h 23"/>
                <a:gd name="T6" fmla="*/ 20 w 24"/>
                <a:gd name="T7" fmla="*/ 9 h 23"/>
                <a:gd name="T8" fmla="*/ 24 w 24"/>
                <a:gd name="T9" fmla="*/ 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3">
                  <a:moveTo>
                    <a:pt x="0" y="23"/>
                  </a:moveTo>
                  <a:lnTo>
                    <a:pt x="4" y="23"/>
                  </a:lnTo>
                  <a:lnTo>
                    <a:pt x="12" y="19"/>
                  </a:lnTo>
                  <a:lnTo>
                    <a:pt x="20" y="9"/>
                  </a:lnTo>
                  <a:lnTo>
                    <a:pt x="2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24" name="Freeform 326"/>
            <p:cNvSpPr>
              <a:spLocks/>
            </p:cNvSpPr>
            <p:nvPr/>
          </p:nvSpPr>
          <p:spPr bwMode="auto">
            <a:xfrm>
              <a:off x="1244" y="2918"/>
              <a:ext cx="10" cy="19"/>
            </a:xfrm>
            <a:custGeom>
              <a:avLst/>
              <a:gdLst>
                <a:gd name="T0" fmla="*/ 0 w 10"/>
                <a:gd name="T1" fmla="*/ 0 h 19"/>
                <a:gd name="T2" fmla="*/ 2 w 10"/>
                <a:gd name="T3" fmla="*/ 2 h 19"/>
                <a:gd name="T4" fmla="*/ 6 w 10"/>
                <a:gd name="T5" fmla="*/ 7 h 19"/>
                <a:gd name="T6" fmla="*/ 8 w 10"/>
                <a:gd name="T7" fmla="*/ 12 h 19"/>
                <a:gd name="T8" fmla="*/ 10 w 10"/>
                <a:gd name="T9" fmla="*/ 19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19">
                  <a:moveTo>
                    <a:pt x="0" y="0"/>
                  </a:moveTo>
                  <a:lnTo>
                    <a:pt x="2" y="2"/>
                  </a:lnTo>
                  <a:lnTo>
                    <a:pt x="6" y="7"/>
                  </a:lnTo>
                  <a:lnTo>
                    <a:pt x="8" y="12"/>
                  </a:lnTo>
                  <a:lnTo>
                    <a:pt x="10"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25" name="Freeform 327"/>
            <p:cNvSpPr>
              <a:spLocks/>
            </p:cNvSpPr>
            <p:nvPr/>
          </p:nvSpPr>
          <p:spPr bwMode="auto">
            <a:xfrm>
              <a:off x="1270" y="3010"/>
              <a:ext cx="30" cy="64"/>
            </a:xfrm>
            <a:custGeom>
              <a:avLst/>
              <a:gdLst>
                <a:gd name="T0" fmla="*/ 30 w 30"/>
                <a:gd name="T1" fmla="*/ 0 h 64"/>
                <a:gd name="T2" fmla="*/ 22 w 30"/>
                <a:gd name="T3" fmla="*/ 0 h 64"/>
                <a:gd name="T4" fmla="*/ 16 w 30"/>
                <a:gd name="T5" fmla="*/ 5 h 64"/>
                <a:gd name="T6" fmla="*/ 8 w 30"/>
                <a:gd name="T7" fmla="*/ 12 h 64"/>
                <a:gd name="T8" fmla="*/ 2 w 30"/>
                <a:gd name="T9" fmla="*/ 24 h 64"/>
                <a:gd name="T10" fmla="*/ 0 w 30"/>
                <a:gd name="T11" fmla="*/ 41 h 64"/>
                <a:gd name="T12" fmla="*/ 0 w 30"/>
                <a:gd name="T13" fmla="*/ 55 h 64"/>
                <a:gd name="T14" fmla="*/ 2 w 30"/>
                <a:gd name="T15" fmla="*/ 62 h 64"/>
                <a:gd name="T16" fmla="*/ 4 w 30"/>
                <a:gd name="T17" fmla="*/ 64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 h="64">
                  <a:moveTo>
                    <a:pt x="30" y="0"/>
                  </a:moveTo>
                  <a:lnTo>
                    <a:pt x="22" y="0"/>
                  </a:lnTo>
                  <a:lnTo>
                    <a:pt x="16" y="5"/>
                  </a:lnTo>
                  <a:lnTo>
                    <a:pt x="8" y="12"/>
                  </a:lnTo>
                  <a:lnTo>
                    <a:pt x="2" y="24"/>
                  </a:lnTo>
                  <a:lnTo>
                    <a:pt x="0" y="41"/>
                  </a:lnTo>
                  <a:lnTo>
                    <a:pt x="0" y="55"/>
                  </a:lnTo>
                  <a:lnTo>
                    <a:pt x="2" y="62"/>
                  </a:lnTo>
                  <a:lnTo>
                    <a:pt x="4" y="6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26" name="Freeform 328"/>
            <p:cNvSpPr>
              <a:spLocks/>
            </p:cNvSpPr>
            <p:nvPr/>
          </p:nvSpPr>
          <p:spPr bwMode="auto">
            <a:xfrm>
              <a:off x="1372" y="3010"/>
              <a:ext cx="34" cy="74"/>
            </a:xfrm>
            <a:custGeom>
              <a:avLst/>
              <a:gdLst>
                <a:gd name="T0" fmla="*/ 0 w 34"/>
                <a:gd name="T1" fmla="*/ 0 h 74"/>
                <a:gd name="T2" fmla="*/ 4 w 34"/>
                <a:gd name="T3" fmla="*/ 0 h 74"/>
                <a:gd name="T4" fmla="*/ 10 w 34"/>
                <a:gd name="T5" fmla="*/ 3 h 74"/>
                <a:gd name="T6" fmla="*/ 18 w 34"/>
                <a:gd name="T7" fmla="*/ 7 h 74"/>
                <a:gd name="T8" fmla="*/ 26 w 34"/>
                <a:gd name="T9" fmla="*/ 12 h 74"/>
                <a:gd name="T10" fmla="*/ 32 w 34"/>
                <a:gd name="T11" fmla="*/ 22 h 74"/>
                <a:gd name="T12" fmla="*/ 34 w 34"/>
                <a:gd name="T13" fmla="*/ 34 h 74"/>
                <a:gd name="T14" fmla="*/ 34 w 34"/>
                <a:gd name="T15" fmla="*/ 53 h 74"/>
                <a:gd name="T16" fmla="*/ 28 w 34"/>
                <a:gd name="T17" fmla="*/ 74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74">
                  <a:moveTo>
                    <a:pt x="0" y="0"/>
                  </a:moveTo>
                  <a:lnTo>
                    <a:pt x="4" y="0"/>
                  </a:lnTo>
                  <a:lnTo>
                    <a:pt x="10" y="3"/>
                  </a:lnTo>
                  <a:lnTo>
                    <a:pt x="18" y="7"/>
                  </a:lnTo>
                  <a:lnTo>
                    <a:pt x="26" y="12"/>
                  </a:lnTo>
                  <a:lnTo>
                    <a:pt x="32" y="22"/>
                  </a:lnTo>
                  <a:lnTo>
                    <a:pt x="34" y="34"/>
                  </a:lnTo>
                  <a:lnTo>
                    <a:pt x="34" y="53"/>
                  </a:lnTo>
                  <a:lnTo>
                    <a:pt x="28" y="7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27" name="Freeform 329"/>
            <p:cNvSpPr>
              <a:spLocks/>
            </p:cNvSpPr>
            <p:nvPr/>
          </p:nvSpPr>
          <p:spPr bwMode="auto">
            <a:xfrm>
              <a:off x="1278" y="3022"/>
              <a:ext cx="124" cy="57"/>
            </a:xfrm>
            <a:custGeom>
              <a:avLst/>
              <a:gdLst>
                <a:gd name="T0" fmla="*/ 0 w 124"/>
                <a:gd name="T1" fmla="*/ 0 h 57"/>
                <a:gd name="T2" fmla="*/ 0 w 124"/>
                <a:gd name="T3" fmla="*/ 3 h 57"/>
                <a:gd name="T4" fmla="*/ 2 w 124"/>
                <a:gd name="T5" fmla="*/ 10 h 57"/>
                <a:gd name="T6" fmla="*/ 4 w 124"/>
                <a:gd name="T7" fmla="*/ 17 h 57"/>
                <a:gd name="T8" fmla="*/ 10 w 124"/>
                <a:gd name="T9" fmla="*/ 29 h 57"/>
                <a:gd name="T10" fmla="*/ 16 w 124"/>
                <a:gd name="T11" fmla="*/ 38 h 57"/>
                <a:gd name="T12" fmla="*/ 26 w 124"/>
                <a:gd name="T13" fmla="*/ 48 h 57"/>
                <a:gd name="T14" fmla="*/ 40 w 124"/>
                <a:gd name="T15" fmla="*/ 55 h 57"/>
                <a:gd name="T16" fmla="*/ 58 w 124"/>
                <a:gd name="T17" fmla="*/ 57 h 57"/>
                <a:gd name="T18" fmla="*/ 72 w 124"/>
                <a:gd name="T19" fmla="*/ 55 h 57"/>
                <a:gd name="T20" fmla="*/ 86 w 124"/>
                <a:gd name="T21" fmla="*/ 48 h 57"/>
                <a:gd name="T22" fmla="*/ 106 w 124"/>
                <a:gd name="T23" fmla="*/ 33 h 57"/>
                <a:gd name="T24" fmla="*/ 120 w 124"/>
                <a:gd name="T25" fmla="*/ 17 h 57"/>
                <a:gd name="T26" fmla="*/ 124 w 124"/>
                <a:gd name="T27" fmla="*/ 10 h 57"/>
                <a:gd name="T28" fmla="*/ 124 w 124"/>
                <a:gd name="T29" fmla="*/ 7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4" h="57">
                  <a:moveTo>
                    <a:pt x="0" y="0"/>
                  </a:moveTo>
                  <a:lnTo>
                    <a:pt x="0" y="3"/>
                  </a:lnTo>
                  <a:lnTo>
                    <a:pt x="2" y="10"/>
                  </a:lnTo>
                  <a:lnTo>
                    <a:pt x="4" y="17"/>
                  </a:lnTo>
                  <a:lnTo>
                    <a:pt x="10" y="29"/>
                  </a:lnTo>
                  <a:lnTo>
                    <a:pt x="16" y="38"/>
                  </a:lnTo>
                  <a:lnTo>
                    <a:pt x="26" y="48"/>
                  </a:lnTo>
                  <a:lnTo>
                    <a:pt x="40" y="55"/>
                  </a:lnTo>
                  <a:lnTo>
                    <a:pt x="58" y="57"/>
                  </a:lnTo>
                  <a:lnTo>
                    <a:pt x="72" y="55"/>
                  </a:lnTo>
                  <a:lnTo>
                    <a:pt x="86" y="48"/>
                  </a:lnTo>
                  <a:lnTo>
                    <a:pt x="106" y="33"/>
                  </a:lnTo>
                  <a:lnTo>
                    <a:pt x="120" y="17"/>
                  </a:lnTo>
                  <a:lnTo>
                    <a:pt x="124" y="10"/>
                  </a:lnTo>
                  <a:lnTo>
                    <a:pt x="124"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28" name="Line 330"/>
            <p:cNvSpPr>
              <a:spLocks noChangeShapeType="1"/>
            </p:cNvSpPr>
            <p:nvPr/>
          </p:nvSpPr>
          <p:spPr bwMode="auto">
            <a:xfrm>
              <a:off x="1320" y="2963"/>
              <a:ext cx="30"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929" name="Freeform 331"/>
            <p:cNvSpPr>
              <a:spLocks/>
            </p:cNvSpPr>
            <p:nvPr/>
          </p:nvSpPr>
          <p:spPr bwMode="auto">
            <a:xfrm>
              <a:off x="1194" y="2721"/>
              <a:ext cx="332" cy="173"/>
            </a:xfrm>
            <a:custGeom>
              <a:avLst/>
              <a:gdLst>
                <a:gd name="T0" fmla="*/ 0 w 332"/>
                <a:gd name="T1" fmla="*/ 76 h 173"/>
                <a:gd name="T2" fmla="*/ 170 w 332"/>
                <a:gd name="T3" fmla="*/ 0 h 173"/>
                <a:gd name="T4" fmla="*/ 332 w 332"/>
                <a:gd name="T5" fmla="*/ 90 h 173"/>
                <a:gd name="T6" fmla="*/ 154 w 332"/>
                <a:gd name="T7" fmla="*/ 173 h 173"/>
                <a:gd name="T8" fmla="*/ 0 w 332"/>
                <a:gd name="T9" fmla="*/ 7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2" h="173">
                  <a:moveTo>
                    <a:pt x="0" y="76"/>
                  </a:moveTo>
                  <a:lnTo>
                    <a:pt x="170" y="0"/>
                  </a:lnTo>
                  <a:lnTo>
                    <a:pt x="332" y="90"/>
                  </a:lnTo>
                  <a:lnTo>
                    <a:pt x="154" y="173"/>
                  </a:lnTo>
                  <a:lnTo>
                    <a:pt x="0" y="76"/>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930" name="Line 332"/>
            <p:cNvSpPr>
              <a:spLocks noChangeShapeType="1"/>
            </p:cNvSpPr>
            <p:nvPr/>
          </p:nvSpPr>
          <p:spPr bwMode="auto">
            <a:xfrm flipH="1">
              <a:off x="1194" y="2797"/>
              <a:ext cx="170"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931" name="Freeform 333"/>
            <p:cNvSpPr>
              <a:spLocks/>
            </p:cNvSpPr>
            <p:nvPr/>
          </p:nvSpPr>
          <p:spPr bwMode="auto">
            <a:xfrm>
              <a:off x="1288" y="3214"/>
              <a:ext cx="24" cy="74"/>
            </a:xfrm>
            <a:custGeom>
              <a:avLst/>
              <a:gdLst>
                <a:gd name="T0" fmla="*/ 2 w 24"/>
                <a:gd name="T1" fmla="*/ 0 h 74"/>
                <a:gd name="T2" fmla="*/ 8 w 24"/>
                <a:gd name="T3" fmla="*/ 5 h 74"/>
                <a:gd name="T4" fmla="*/ 12 w 24"/>
                <a:gd name="T5" fmla="*/ 12 h 74"/>
                <a:gd name="T6" fmla="*/ 22 w 24"/>
                <a:gd name="T7" fmla="*/ 34 h 74"/>
                <a:gd name="T8" fmla="*/ 24 w 24"/>
                <a:gd name="T9" fmla="*/ 46 h 74"/>
                <a:gd name="T10" fmla="*/ 24 w 24"/>
                <a:gd name="T11" fmla="*/ 57 h 74"/>
                <a:gd name="T12" fmla="*/ 22 w 24"/>
                <a:gd name="T13" fmla="*/ 67 h 74"/>
                <a:gd name="T14" fmla="*/ 18 w 24"/>
                <a:gd name="T15" fmla="*/ 74 h 74"/>
                <a:gd name="T16" fmla="*/ 14 w 24"/>
                <a:gd name="T17" fmla="*/ 72 h 74"/>
                <a:gd name="T18" fmla="*/ 10 w 24"/>
                <a:gd name="T19" fmla="*/ 67 h 74"/>
                <a:gd name="T20" fmla="*/ 6 w 24"/>
                <a:gd name="T21" fmla="*/ 55 h 74"/>
                <a:gd name="T22" fmla="*/ 4 w 24"/>
                <a:gd name="T23" fmla="*/ 41 h 74"/>
                <a:gd name="T24" fmla="*/ 2 w 24"/>
                <a:gd name="T25" fmla="*/ 27 h 74"/>
                <a:gd name="T26" fmla="*/ 0 w 24"/>
                <a:gd name="T27" fmla="*/ 12 h 74"/>
                <a:gd name="T28" fmla="*/ 0 w 24"/>
                <a:gd name="T29" fmla="*/ 5 h 74"/>
                <a:gd name="T30" fmla="*/ 2 w 24"/>
                <a:gd name="T31" fmla="*/ 0 h 74"/>
                <a:gd name="T32" fmla="*/ 2 w 2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74">
                  <a:moveTo>
                    <a:pt x="2" y="0"/>
                  </a:moveTo>
                  <a:lnTo>
                    <a:pt x="8" y="5"/>
                  </a:lnTo>
                  <a:lnTo>
                    <a:pt x="12" y="12"/>
                  </a:lnTo>
                  <a:lnTo>
                    <a:pt x="22" y="34"/>
                  </a:lnTo>
                  <a:lnTo>
                    <a:pt x="24" y="46"/>
                  </a:lnTo>
                  <a:lnTo>
                    <a:pt x="24" y="57"/>
                  </a:lnTo>
                  <a:lnTo>
                    <a:pt x="22" y="67"/>
                  </a:lnTo>
                  <a:lnTo>
                    <a:pt x="18" y="74"/>
                  </a:lnTo>
                  <a:lnTo>
                    <a:pt x="14" y="72"/>
                  </a:lnTo>
                  <a:lnTo>
                    <a:pt x="10" y="67"/>
                  </a:lnTo>
                  <a:lnTo>
                    <a:pt x="6" y="55"/>
                  </a:lnTo>
                  <a:lnTo>
                    <a:pt x="4" y="41"/>
                  </a:lnTo>
                  <a:lnTo>
                    <a:pt x="2" y="27"/>
                  </a:lnTo>
                  <a:lnTo>
                    <a:pt x="0" y="12"/>
                  </a:lnTo>
                  <a:lnTo>
                    <a:pt x="0" y="5"/>
                  </a:lnTo>
                  <a:lnTo>
                    <a:pt x="2" y="0"/>
                  </a:lnTo>
                  <a:close/>
                </a:path>
              </a:pathLst>
            </a:custGeom>
            <a:solidFill>
              <a:srgbClr val="F7C084"/>
            </a:solidFill>
            <a:ln w="6350">
              <a:solidFill>
                <a:srgbClr val="000000"/>
              </a:solidFill>
              <a:prstDash val="solid"/>
              <a:round/>
              <a:headEnd/>
              <a:tailEnd/>
            </a:ln>
          </p:spPr>
          <p:txBody>
            <a:bodyPr/>
            <a:lstStyle/>
            <a:p>
              <a:endParaRPr lang="ja-JP" altLang="en-US"/>
            </a:p>
          </p:txBody>
        </p:sp>
        <p:sp>
          <p:nvSpPr>
            <p:cNvPr id="23932" name="Freeform 334"/>
            <p:cNvSpPr>
              <a:spLocks/>
            </p:cNvSpPr>
            <p:nvPr/>
          </p:nvSpPr>
          <p:spPr bwMode="auto">
            <a:xfrm>
              <a:off x="1154" y="3186"/>
              <a:ext cx="154" cy="192"/>
            </a:xfrm>
            <a:custGeom>
              <a:avLst/>
              <a:gdLst>
                <a:gd name="T0" fmla="*/ 106 w 154"/>
                <a:gd name="T1" fmla="*/ 0 h 192"/>
                <a:gd name="T2" fmla="*/ 122 w 154"/>
                <a:gd name="T3" fmla="*/ 7 h 192"/>
                <a:gd name="T4" fmla="*/ 134 w 154"/>
                <a:gd name="T5" fmla="*/ 24 h 192"/>
                <a:gd name="T6" fmla="*/ 142 w 154"/>
                <a:gd name="T7" fmla="*/ 45 h 192"/>
                <a:gd name="T8" fmla="*/ 146 w 154"/>
                <a:gd name="T9" fmla="*/ 69 h 192"/>
                <a:gd name="T10" fmla="*/ 150 w 154"/>
                <a:gd name="T11" fmla="*/ 107 h 192"/>
                <a:gd name="T12" fmla="*/ 154 w 154"/>
                <a:gd name="T13" fmla="*/ 145 h 192"/>
                <a:gd name="T14" fmla="*/ 152 w 154"/>
                <a:gd name="T15" fmla="*/ 161 h 192"/>
                <a:gd name="T16" fmla="*/ 150 w 154"/>
                <a:gd name="T17" fmla="*/ 176 h 192"/>
                <a:gd name="T18" fmla="*/ 144 w 154"/>
                <a:gd name="T19" fmla="*/ 187 h 192"/>
                <a:gd name="T20" fmla="*/ 136 w 154"/>
                <a:gd name="T21" fmla="*/ 192 h 192"/>
                <a:gd name="T22" fmla="*/ 128 w 154"/>
                <a:gd name="T23" fmla="*/ 190 h 192"/>
                <a:gd name="T24" fmla="*/ 124 w 154"/>
                <a:gd name="T25" fmla="*/ 185 h 192"/>
                <a:gd name="T26" fmla="*/ 116 w 154"/>
                <a:gd name="T27" fmla="*/ 168 h 192"/>
                <a:gd name="T28" fmla="*/ 112 w 154"/>
                <a:gd name="T29" fmla="*/ 147 h 192"/>
                <a:gd name="T30" fmla="*/ 112 w 154"/>
                <a:gd name="T31" fmla="*/ 130 h 192"/>
                <a:gd name="T32" fmla="*/ 102 w 154"/>
                <a:gd name="T33" fmla="*/ 135 h 192"/>
                <a:gd name="T34" fmla="*/ 94 w 154"/>
                <a:gd name="T35" fmla="*/ 138 h 192"/>
                <a:gd name="T36" fmla="*/ 82 w 154"/>
                <a:gd name="T37" fmla="*/ 135 h 192"/>
                <a:gd name="T38" fmla="*/ 76 w 154"/>
                <a:gd name="T39" fmla="*/ 128 h 192"/>
                <a:gd name="T40" fmla="*/ 74 w 154"/>
                <a:gd name="T41" fmla="*/ 123 h 192"/>
                <a:gd name="T42" fmla="*/ 70 w 154"/>
                <a:gd name="T43" fmla="*/ 130 h 192"/>
                <a:gd name="T44" fmla="*/ 66 w 154"/>
                <a:gd name="T45" fmla="*/ 135 h 192"/>
                <a:gd name="T46" fmla="*/ 58 w 154"/>
                <a:gd name="T47" fmla="*/ 138 h 192"/>
                <a:gd name="T48" fmla="*/ 52 w 154"/>
                <a:gd name="T49" fmla="*/ 135 h 192"/>
                <a:gd name="T50" fmla="*/ 48 w 154"/>
                <a:gd name="T51" fmla="*/ 133 h 192"/>
                <a:gd name="T52" fmla="*/ 38 w 154"/>
                <a:gd name="T53" fmla="*/ 140 h 192"/>
                <a:gd name="T54" fmla="*/ 26 w 154"/>
                <a:gd name="T55" fmla="*/ 138 h 192"/>
                <a:gd name="T56" fmla="*/ 14 w 154"/>
                <a:gd name="T57" fmla="*/ 130 h 192"/>
                <a:gd name="T58" fmla="*/ 8 w 154"/>
                <a:gd name="T59" fmla="*/ 119 h 192"/>
                <a:gd name="T60" fmla="*/ 6 w 154"/>
                <a:gd name="T61" fmla="*/ 104 h 192"/>
                <a:gd name="T62" fmla="*/ 6 w 154"/>
                <a:gd name="T63" fmla="*/ 93 h 192"/>
                <a:gd name="T64" fmla="*/ 6 w 154"/>
                <a:gd name="T65" fmla="*/ 83 h 192"/>
                <a:gd name="T66" fmla="*/ 8 w 154"/>
                <a:gd name="T67" fmla="*/ 81 h 192"/>
                <a:gd name="T68" fmla="*/ 6 w 154"/>
                <a:gd name="T69" fmla="*/ 78 h 192"/>
                <a:gd name="T70" fmla="*/ 2 w 154"/>
                <a:gd name="T71" fmla="*/ 71 h 192"/>
                <a:gd name="T72" fmla="*/ 0 w 154"/>
                <a:gd name="T73" fmla="*/ 64 h 192"/>
                <a:gd name="T74" fmla="*/ 0 w 154"/>
                <a:gd name="T75" fmla="*/ 55 h 192"/>
                <a:gd name="T76" fmla="*/ 6 w 154"/>
                <a:gd name="T77" fmla="*/ 45 h 192"/>
                <a:gd name="T78" fmla="*/ 18 w 154"/>
                <a:gd name="T79" fmla="*/ 36 h 192"/>
                <a:gd name="T80" fmla="*/ 32 w 154"/>
                <a:gd name="T81" fmla="*/ 26 h 192"/>
                <a:gd name="T82" fmla="*/ 50 w 154"/>
                <a:gd name="T83" fmla="*/ 17 h 192"/>
                <a:gd name="T84" fmla="*/ 68 w 154"/>
                <a:gd name="T85" fmla="*/ 9 h 192"/>
                <a:gd name="T86" fmla="*/ 84 w 154"/>
                <a:gd name="T87" fmla="*/ 2 h 192"/>
                <a:gd name="T88" fmla="*/ 98 w 154"/>
                <a:gd name="T89" fmla="*/ 0 h 192"/>
                <a:gd name="T90" fmla="*/ 106 w 154"/>
                <a:gd name="T91" fmla="*/ 0 h 192"/>
                <a:gd name="T92" fmla="*/ 106 w 154"/>
                <a:gd name="T93" fmla="*/ 0 h 19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4" h="192">
                  <a:moveTo>
                    <a:pt x="106" y="0"/>
                  </a:moveTo>
                  <a:lnTo>
                    <a:pt x="122" y="7"/>
                  </a:lnTo>
                  <a:lnTo>
                    <a:pt x="134" y="24"/>
                  </a:lnTo>
                  <a:lnTo>
                    <a:pt x="142" y="45"/>
                  </a:lnTo>
                  <a:lnTo>
                    <a:pt x="146" y="69"/>
                  </a:lnTo>
                  <a:lnTo>
                    <a:pt x="150" y="107"/>
                  </a:lnTo>
                  <a:lnTo>
                    <a:pt x="154" y="145"/>
                  </a:lnTo>
                  <a:lnTo>
                    <a:pt x="152" y="161"/>
                  </a:lnTo>
                  <a:lnTo>
                    <a:pt x="150" y="176"/>
                  </a:lnTo>
                  <a:lnTo>
                    <a:pt x="144" y="187"/>
                  </a:lnTo>
                  <a:lnTo>
                    <a:pt x="136" y="192"/>
                  </a:lnTo>
                  <a:lnTo>
                    <a:pt x="128" y="190"/>
                  </a:lnTo>
                  <a:lnTo>
                    <a:pt x="124" y="185"/>
                  </a:lnTo>
                  <a:lnTo>
                    <a:pt x="116" y="168"/>
                  </a:lnTo>
                  <a:lnTo>
                    <a:pt x="112" y="147"/>
                  </a:lnTo>
                  <a:lnTo>
                    <a:pt x="112" y="130"/>
                  </a:lnTo>
                  <a:lnTo>
                    <a:pt x="102" y="135"/>
                  </a:lnTo>
                  <a:lnTo>
                    <a:pt x="94" y="138"/>
                  </a:lnTo>
                  <a:lnTo>
                    <a:pt x="82" y="135"/>
                  </a:lnTo>
                  <a:lnTo>
                    <a:pt x="76" y="128"/>
                  </a:lnTo>
                  <a:lnTo>
                    <a:pt x="74" y="123"/>
                  </a:lnTo>
                  <a:lnTo>
                    <a:pt x="70" y="130"/>
                  </a:lnTo>
                  <a:lnTo>
                    <a:pt x="66" y="135"/>
                  </a:lnTo>
                  <a:lnTo>
                    <a:pt x="58" y="138"/>
                  </a:lnTo>
                  <a:lnTo>
                    <a:pt x="52" y="135"/>
                  </a:lnTo>
                  <a:lnTo>
                    <a:pt x="48" y="133"/>
                  </a:lnTo>
                  <a:lnTo>
                    <a:pt x="38" y="140"/>
                  </a:lnTo>
                  <a:lnTo>
                    <a:pt x="26" y="138"/>
                  </a:lnTo>
                  <a:lnTo>
                    <a:pt x="14" y="130"/>
                  </a:lnTo>
                  <a:lnTo>
                    <a:pt x="8" y="119"/>
                  </a:lnTo>
                  <a:lnTo>
                    <a:pt x="6" y="104"/>
                  </a:lnTo>
                  <a:lnTo>
                    <a:pt x="6" y="93"/>
                  </a:lnTo>
                  <a:lnTo>
                    <a:pt x="6" y="83"/>
                  </a:lnTo>
                  <a:lnTo>
                    <a:pt x="8" y="81"/>
                  </a:lnTo>
                  <a:lnTo>
                    <a:pt x="6" y="78"/>
                  </a:lnTo>
                  <a:lnTo>
                    <a:pt x="2" y="71"/>
                  </a:lnTo>
                  <a:lnTo>
                    <a:pt x="0" y="64"/>
                  </a:lnTo>
                  <a:lnTo>
                    <a:pt x="0" y="55"/>
                  </a:lnTo>
                  <a:lnTo>
                    <a:pt x="6" y="45"/>
                  </a:lnTo>
                  <a:lnTo>
                    <a:pt x="18" y="36"/>
                  </a:lnTo>
                  <a:lnTo>
                    <a:pt x="32" y="26"/>
                  </a:lnTo>
                  <a:lnTo>
                    <a:pt x="50" y="17"/>
                  </a:lnTo>
                  <a:lnTo>
                    <a:pt x="68" y="9"/>
                  </a:lnTo>
                  <a:lnTo>
                    <a:pt x="84" y="2"/>
                  </a:lnTo>
                  <a:lnTo>
                    <a:pt x="98" y="0"/>
                  </a:lnTo>
                  <a:lnTo>
                    <a:pt x="106" y="0"/>
                  </a:lnTo>
                  <a:close/>
                </a:path>
              </a:pathLst>
            </a:custGeom>
            <a:solidFill>
              <a:srgbClr val="F7C084"/>
            </a:solidFill>
            <a:ln w="6350">
              <a:solidFill>
                <a:srgbClr val="000000"/>
              </a:solidFill>
              <a:prstDash val="solid"/>
              <a:round/>
              <a:headEnd/>
              <a:tailEnd/>
            </a:ln>
          </p:spPr>
          <p:txBody>
            <a:bodyPr/>
            <a:lstStyle/>
            <a:p>
              <a:endParaRPr lang="ja-JP" altLang="en-US"/>
            </a:p>
          </p:txBody>
        </p:sp>
        <p:sp>
          <p:nvSpPr>
            <p:cNvPr id="23933" name="Freeform 335"/>
            <p:cNvSpPr>
              <a:spLocks/>
            </p:cNvSpPr>
            <p:nvPr/>
          </p:nvSpPr>
          <p:spPr bwMode="auto">
            <a:xfrm>
              <a:off x="1278" y="3345"/>
              <a:ext cx="22" cy="21"/>
            </a:xfrm>
            <a:custGeom>
              <a:avLst/>
              <a:gdLst>
                <a:gd name="T0" fmla="*/ 22 w 22"/>
                <a:gd name="T1" fmla="*/ 7 h 21"/>
                <a:gd name="T2" fmla="*/ 22 w 22"/>
                <a:gd name="T3" fmla="*/ 14 h 21"/>
                <a:gd name="T4" fmla="*/ 16 w 22"/>
                <a:gd name="T5" fmla="*/ 19 h 21"/>
                <a:gd name="T6" fmla="*/ 10 w 22"/>
                <a:gd name="T7" fmla="*/ 21 h 21"/>
                <a:gd name="T8" fmla="*/ 10 w 22"/>
                <a:gd name="T9" fmla="*/ 21 h 21"/>
                <a:gd name="T10" fmla="*/ 4 w 22"/>
                <a:gd name="T11" fmla="*/ 21 h 21"/>
                <a:gd name="T12" fmla="*/ 0 w 22"/>
                <a:gd name="T13" fmla="*/ 17 h 21"/>
                <a:gd name="T14" fmla="*/ 0 w 22"/>
                <a:gd name="T15" fmla="*/ 17 h 21"/>
                <a:gd name="T16" fmla="*/ 0 w 22"/>
                <a:gd name="T17" fmla="*/ 7 h 21"/>
                <a:gd name="T18" fmla="*/ 4 w 22"/>
                <a:gd name="T19" fmla="*/ 2 h 21"/>
                <a:gd name="T20" fmla="*/ 10 w 22"/>
                <a:gd name="T21" fmla="*/ 0 h 21"/>
                <a:gd name="T22" fmla="*/ 12 w 22"/>
                <a:gd name="T23" fmla="*/ 0 h 21"/>
                <a:gd name="T24" fmla="*/ 18 w 22"/>
                <a:gd name="T25" fmla="*/ 0 h 21"/>
                <a:gd name="T26" fmla="*/ 22 w 22"/>
                <a:gd name="T27" fmla="*/ 7 h 21"/>
                <a:gd name="T28" fmla="*/ 22 w 22"/>
                <a:gd name="T29" fmla="*/ 7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21">
                  <a:moveTo>
                    <a:pt x="22" y="7"/>
                  </a:moveTo>
                  <a:lnTo>
                    <a:pt x="22" y="14"/>
                  </a:lnTo>
                  <a:lnTo>
                    <a:pt x="16" y="19"/>
                  </a:lnTo>
                  <a:lnTo>
                    <a:pt x="10" y="21"/>
                  </a:lnTo>
                  <a:lnTo>
                    <a:pt x="4" y="21"/>
                  </a:lnTo>
                  <a:lnTo>
                    <a:pt x="0" y="17"/>
                  </a:lnTo>
                  <a:lnTo>
                    <a:pt x="0" y="7"/>
                  </a:lnTo>
                  <a:lnTo>
                    <a:pt x="4" y="2"/>
                  </a:lnTo>
                  <a:lnTo>
                    <a:pt x="10" y="0"/>
                  </a:lnTo>
                  <a:lnTo>
                    <a:pt x="12" y="0"/>
                  </a:lnTo>
                  <a:lnTo>
                    <a:pt x="18" y="0"/>
                  </a:lnTo>
                  <a:lnTo>
                    <a:pt x="22"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34" name="Line 336"/>
            <p:cNvSpPr>
              <a:spLocks noChangeShapeType="1"/>
            </p:cNvSpPr>
            <p:nvPr/>
          </p:nvSpPr>
          <p:spPr bwMode="auto">
            <a:xfrm>
              <a:off x="1260" y="3262"/>
              <a:ext cx="6" cy="52"/>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935" name="Line 337"/>
            <p:cNvSpPr>
              <a:spLocks noChangeShapeType="1"/>
            </p:cNvSpPr>
            <p:nvPr/>
          </p:nvSpPr>
          <p:spPr bwMode="auto">
            <a:xfrm flipH="1" flipV="1">
              <a:off x="1222" y="3262"/>
              <a:ext cx="6" cy="4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936" name="Line 338"/>
            <p:cNvSpPr>
              <a:spLocks noChangeShapeType="1"/>
            </p:cNvSpPr>
            <p:nvPr/>
          </p:nvSpPr>
          <p:spPr bwMode="auto">
            <a:xfrm flipH="1" flipV="1">
              <a:off x="1194" y="3262"/>
              <a:ext cx="8" cy="5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937" name="Freeform 339"/>
            <p:cNvSpPr>
              <a:spLocks/>
            </p:cNvSpPr>
            <p:nvPr/>
          </p:nvSpPr>
          <p:spPr bwMode="auto">
            <a:xfrm>
              <a:off x="1053" y="3150"/>
              <a:ext cx="34" cy="145"/>
            </a:xfrm>
            <a:custGeom>
              <a:avLst/>
              <a:gdLst>
                <a:gd name="T0" fmla="*/ 26 w 34"/>
                <a:gd name="T1" fmla="*/ 0 h 145"/>
                <a:gd name="T2" fmla="*/ 24 w 34"/>
                <a:gd name="T3" fmla="*/ 5 h 145"/>
                <a:gd name="T4" fmla="*/ 18 w 34"/>
                <a:gd name="T5" fmla="*/ 15 h 145"/>
                <a:gd name="T6" fmla="*/ 10 w 34"/>
                <a:gd name="T7" fmla="*/ 29 h 145"/>
                <a:gd name="T8" fmla="*/ 4 w 34"/>
                <a:gd name="T9" fmla="*/ 48 h 145"/>
                <a:gd name="T10" fmla="*/ 0 w 34"/>
                <a:gd name="T11" fmla="*/ 69 h 145"/>
                <a:gd name="T12" fmla="*/ 2 w 34"/>
                <a:gd name="T13" fmla="*/ 93 h 145"/>
                <a:gd name="T14" fmla="*/ 6 w 34"/>
                <a:gd name="T15" fmla="*/ 105 h 145"/>
                <a:gd name="T16" fmla="*/ 14 w 34"/>
                <a:gd name="T17" fmla="*/ 119 h 145"/>
                <a:gd name="T18" fmla="*/ 22 w 34"/>
                <a:gd name="T19" fmla="*/ 131 h 145"/>
                <a:gd name="T20" fmla="*/ 34 w 34"/>
                <a:gd name="T21" fmla="*/ 145 h 1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4" h="145">
                  <a:moveTo>
                    <a:pt x="26" y="0"/>
                  </a:moveTo>
                  <a:lnTo>
                    <a:pt x="24" y="5"/>
                  </a:lnTo>
                  <a:lnTo>
                    <a:pt x="18" y="15"/>
                  </a:lnTo>
                  <a:lnTo>
                    <a:pt x="10" y="29"/>
                  </a:lnTo>
                  <a:lnTo>
                    <a:pt x="4" y="48"/>
                  </a:lnTo>
                  <a:lnTo>
                    <a:pt x="0" y="69"/>
                  </a:lnTo>
                  <a:lnTo>
                    <a:pt x="2" y="93"/>
                  </a:lnTo>
                  <a:lnTo>
                    <a:pt x="6" y="105"/>
                  </a:lnTo>
                  <a:lnTo>
                    <a:pt x="14" y="119"/>
                  </a:lnTo>
                  <a:lnTo>
                    <a:pt x="22" y="131"/>
                  </a:lnTo>
                  <a:lnTo>
                    <a:pt x="34" y="14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38" name="Freeform 340"/>
            <p:cNvSpPr>
              <a:spLocks/>
            </p:cNvSpPr>
            <p:nvPr/>
          </p:nvSpPr>
          <p:spPr bwMode="auto">
            <a:xfrm>
              <a:off x="1035" y="3184"/>
              <a:ext cx="34" cy="121"/>
            </a:xfrm>
            <a:custGeom>
              <a:avLst/>
              <a:gdLst>
                <a:gd name="T0" fmla="*/ 8 w 34"/>
                <a:gd name="T1" fmla="*/ 0 h 121"/>
                <a:gd name="T2" fmla="*/ 6 w 34"/>
                <a:gd name="T3" fmla="*/ 4 h 121"/>
                <a:gd name="T4" fmla="*/ 4 w 34"/>
                <a:gd name="T5" fmla="*/ 11 h 121"/>
                <a:gd name="T6" fmla="*/ 2 w 34"/>
                <a:gd name="T7" fmla="*/ 23 h 121"/>
                <a:gd name="T8" fmla="*/ 0 w 34"/>
                <a:gd name="T9" fmla="*/ 38 h 121"/>
                <a:gd name="T10" fmla="*/ 0 w 34"/>
                <a:gd name="T11" fmla="*/ 57 h 121"/>
                <a:gd name="T12" fmla="*/ 6 w 34"/>
                <a:gd name="T13" fmla="*/ 76 h 121"/>
                <a:gd name="T14" fmla="*/ 16 w 34"/>
                <a:gd name="T15" fmla="*/ 97 h 121"/>
                <a:gd name="T16" fmla="*/ 34 w 34"/>
                <a:gd name="T17" fmla="*/ 121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121">
                  <a:moveTo>
                    <a:pt x="8" y="0"/>
                  </a:moveTo>
                  <a:lnTo>
                    <a:pt x="6" y="4"/>
                  </a:lnTo>
                  <a:lnTo>
                    <a:pt x="4" y="11"/>
                  </a:lnTo>
                  <a:lnTo>
                    <a:pt x="2" y="23"/>
                  </a:lnTo>
                  <a:lnTo>
                    <a:pt x="0" y="38"/>
                  </a:lnTo>
                  <a:lnTo>
                    <a:pt x="0" y="57"/>
                  </a:lnTo>
                  <a:lnTo>
                    <a:pt x="6" y="76"/>
                  </a:lnTo>
                  <a:lnTo>
                    <a:pt x="16" y="97"/>
                  </a:lnTo>
                  <a:lnTo>
                    <a:pt x="34"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939" name="Freeform 341"/>
            <p:cNvSpPr>
              <a:spLocks/>
            </p:cNvSpPr>
            <p:nvPr/>
          </p:nvSpPr>
          <p:spPr bwMode="auto">
            <a:xfrm>
              <a:off x="1025" y="3264"/>
              <a:ext cx="38" cy="50"/>
            </a:xfrm>
            <a:custGeom>
              <a:avLst/>
              <a:gdLst>
                <a:gd name="T0" fmla="*/ 0 w 38"/>
                <a:gd name="T1" fmla="*/ 0 h 50"/>
                <a:gd name="T2" fmla="*/ 0 w 38"/>
                <a:gd name="T3" fmla="*/ 3 h 50"/>
                <a:gd name="T4" fmla="*/ 2 w 38"/>
                <a:gd name="T5" fmla="*/ 7 h 50"/>
                <a:gd name="T6" fmla="*/ 8 w 38"/>
                <a:gd name="T7" fmla="*/ 19 h 50"/>
                <a:gd name="T8" fmla="*/ 20 w 38"/>
                <a:gd name="T9" fmla="*/ 36 h 50"/>
                <a:gd name="T10" fmla="*/ 38 w 38"/>
                <a:gd name="T11" fmla="*/ 5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50">
                  <a:moveTo>
                    <a:pt x="0" y="0"/>
                  </a:moveTo>
                  <a:lnTo>
                    <a:pt x="0" y="3"/>
                  </a:lnTo>
                  <a:lnTo>
                    <a:pt x="2" y="7"/>
                  </a:lnTo>
                  <a:lnTo>
                    <a:pt x="8" y="19"/>
                  </a:lnTo>
                  <a:lnTo>
                    <a:pt x="20" y="36"/>
                  </a:lnTo>
                  <a:lnTo>
                    <a:pt x="38" y="5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sp>
        <p:nvSpPr>
          <p:cNvPr id="23616" name="Oval 342"/>
          <p:cNvSpPr>
            <a:spLocks noChangeArrowheads="1"/>
          </p:cNvSpPr>
          <p:nvPr/>
        </p:nvSpPr>
        <p:spPr bwMode="auto">
          <a:xfrm>
            <a:off x="2149475" y="6081713"/>
            <a:ext cx="395288" cy="400050"/>
          </a:xfrm>
          <a:prstGeom prst="ellipse">
            <a:avLst/>
          </a:prstGeom>
          <a:solidFill>
            <a:srgbClr val="FFFFFF"/>
          </a:solidFill>
          <a:ln w="20638">
            <a:solidFill>
              <a:srgbClr val="000000"/>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23617" name="Rectangle 343"/>
          <p:cNvSpPr>
            <a:spLocks noChangeArrowheads="1"/>
          </p:cNvSpPr>
          <p:nvPr/>
        </p:nvSpPr>
        <p:spPr bwMode="auto">
          <a:xfrm>
            <a:off x="2257425" y="6153150"/>
            <a:ext cx="20478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0000"/>
                </a:solidFill>
                <a:latin typeface="HG丸ｺﾞｼｯｸM-PRO" panose="020F0600000000000000" pitchFamily="50" charset="-128"/>
                <a:ea typeface="HG丸ｺﾞｼｯｸM-PRO" panose="020F0600000000000000" pitchFamily="50" charset="-128"/>
              </a:rPr>
              <a:t>３</a:t>
            </a:r>
            <a:endParaRPr lang="ja-JP" altLang="en-US" sz="1600">
              <a:latin typeface="HG丸ｺﾞｼｯｸM-PRO" panose="020F0600000000000000" pitchFamily="50" charset="-128"/>
              <a:ea typeface="HG丸ｺﾞｼｯｸM-PRO" panose="020F0600000000000000" pitchFamily="50" charset="-128"/>
            </a:endParaRPr>
          </a:p>
        </p:txBody>
      </p:sp>
      <p:sp>
        <p:nvSpPr>
          <p:cNvPr id="23618" name="Oval 401"/>
          <p:cNvSpPr>
            <a:spLocks noChangeArrowheads="1"/>
          </p:cNvSpPr>
          <p:nvPr/>
        </p:nvSpPr>
        <p:spPr bwMode="auto">
          <a:xfrm>
            <a:off x="2149475" y="6081713"/>
            <a:ext cx="396875" cy="395287"/>
          </a:xfrm>
          <a:prstGeom prst="ellipse">
            <a:avLst/>
          </a:prstGeom>
          <a:solidFill>
            <a:srgbClr val="FFFFFF"/>
          </a:solidFill>
          <a:ln w="20638">
            <a:solidFill>
              <a:srgbClr val="000000"/>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23619" name="Rectangle 402"/>
          <p:cNvSpPr>
            <a:spLocks noChangeArrowheads="1"/>
          </p:cNvSpPr>
          <p:nvPr/>
        </p:nvSpPr>
        <p:spPr bwMode="auto">
          <a:xfrm>
            <a:off x="2244725" y="6153150"/>
            <a:ext cx="20478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0000"/>
                </a:solidFill>
                <a:latin typeface="HG丸ｺﾞｼｯｸM-PRO" panose="020F0600000000000000" pitchFamily="50" charset="-128"/>
                <a:ea typeface="HG丸ｺﾞｼｯｸM-PRO" panose="020F0600000000000000" pitchFamily="50" charset="-128"/>
              </a:rPr>
              <a:t>３</a:t>
            </a:r>
            <a:endParaRPr lang="ja-JP" altLang="en-US" sz="1600">
              <a:latin typeface="HG丸ｺﾞｼｯｸM-PRO" panose="020F0600000000000000" pitchFamily="50" charset="-128"/>
              <a:ea typeface="HG丸ｺﾞｼｯｸM-PRO" panose="020F0600000000000000" pitchFamily="50" charset="-128"/>
            </a:endParaRPr>
          </a:p>
        </p:txBody>
      </p:sp>
      <p:grpSp>
        <p:nvGrpSpPr>
          <p:cNvPr id="23620" name="Group 403"/>
          <p:cNvGrpSpPr>
            <a:grpSpLocks/>
          </p:cNvGrpSpPr>
          <p:nvPr/>
        </p:nvGrpSpPr>
        <p:grpSpPr bwMode="auto">
          <a:xfrm>
            <a:off x="2913063" y="6938963"/>
            <a:ext cx="960437" cy="1231900"/>
            <a:chOff x="1768" y="3168"/>
            <a:chExt cx="690" cy="813"/>
          </a:xfrm>
        </p:grpSpPr>
        <p:sp>
          <p:nvSpPr>
            <p:cNvPr id="23828" name="Freeform 404"/>
            <p:cNvSpPr>
              <a:spLocks/>
            </p:cNvSpPr>
            <p:nvPr/>
          </p:nvSpPr>
          <p:spPr bwMode="auto">
            <a:xfrm>
              <a:off x="1960" y="3879"/>
              <a:ext cx="42" cy="36"/>
            </a:xfrm>
            <a:custGeom>
              <a:avLst/>
              <a:gdLst>
                <a:gd name="T0" fmla="*/ 3 w 42"/>
                <a:gd name="T1" fmla="*/ 0 h 36"/>
                <a:gd name="T2" fmla="*/ 0 w 42"/>
                <a:gd name="T3" fmla="*/ 36 h 36"/>
                <a:gd name="T4" fmla="*/ 40 w 42"/>
                <a:gd name="T5" fmla="*/ 36 h 36"/>
                <a:gd name="T6" fmla="*/ 42 w 42"/>
                <a:gd name="T7" fmla="*/ 0 h 36"/>
                <a:gd name="T8" fmla="*/ 3 w 42"/>
                <a:gd name="T9" fmla="*/ 0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36">
                  <a:moveTo>
                    <a:pt x="3" y="0"/>
                  </a:moveTo>
                  <a:lnTo>
                    <a:pt x="0" y="36"/>
                  </a:lnTo>
                  <a:lnTo>
                    <a:pt x="40" y="36"/>
                  </a:lnTo>
                  <a:lnTo>
                    <a:pt x="42" y="0"/>
                  </a:lnTo>
                  <a:lnTo>
                    <a:pt x="3" y="0"/>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829" name="Freeform 405"/>
            <p:cNvSpPr>
              <a:spLocks/>
            </p:cNvSpPr>
            <p:nvPr/>
          </p:nvSpPr>
          <p:spPr bwMode="auto">
            <a:xfrm>
              <a:off x="2094" y="3867"/>
              <a:ext cx="42" cy="46"/>
            </a:xfrm>
            <a:custGeom>
              <a:avLst/>
              <a:gdLst>
                <a:gd name="T0" fmla="*/ 4 w 42"/>
                <a:gd name="T1" fmla="*/ 5 h 46"/>
                <a:gd name="T2" fmla="*/ 0 w 42"/>
                <a:gd name="T3" fmla="*/ 46 h 46"/>
                <a:gd name="T4" fmla="*/ 40 w 42"/>
                <a:gd name="T5" fmla="*/ 44 h 46"/>
                <a:gd name="T6" fmla="*/ 42 w 42"/>
                <a:gd name="T7" fmla="*/ 0 h 46"/>
                <a:gd name="T8" fmla="*/ 4 w 42"/>
                <a:gd name="T9" fmla="*/ 5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46">
                  <a:moveTo>
                    <a:pt x="4" y="5"/>
                  </a:moveTo>
                  <a:lnTo>
                    <a:pt x="0" y="46"/>
                  </a:lnTo>
                  <a:lnTo>
                    <a:pt x="40" y="44"/>
                  </a:lnTo>
                  <a:lnTo>
                    <a:pt x="42" y="0"/>
                  </a:lnTo>
                  <a:lnTo>
                    <a:pt x="4" y="5"/>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830" name="Freeform 406"/>
            <p:cNvSpPr>
              <a:spLocks/>
            </p:cNvSpPr>
            <p:nvPr/>
          </p:nvSpPr>
          <p:spPr bwMode="auto">
            <a:xfrm>
              <a:off x="2076" y="3908"/>
              <a:ext cx="152" cy="71"/>
            </a:xfrm>
            <a:custGeom>
              <a:avLst/>
              <a:gdLst>
                <a:gd name="T0" fmla="*/ 35 w 152"/>
                <a:gd name="T1" fmla="*/ 0 h 71"/>
                <a:gd name="T2" fmla="*/ 23 w 152"/>
                <a:gd name="T3" fmla="*/ 0 h 71"/>
                <a:gd name="T4" fmla="*/ 12 w 152"/>
                <a:gd name="T5" fmla="*/ 5 h 71"/>
                <a:gd name="T6" fmla="*/ 4 w 152"/>
                <a:gd name="T7" fmla="*/ 16 h 71"/>
                <a:gd name="T8" fmla="*/ 0 w 152"/>
                <a:gd name="T9" fmla="*/ 32 h 71"/>
                <a:gd name="T10" fmla="*/ 2 w 152"/>
                <a:gd name="T11" fmla="*/ 41 h 71"/>
                <a:gd name="T12" fmla="*/ 10 w 152"/>
                <a:gd name="T13" fmla="*/ 48 h 71"/>
                <a:gd name="T14" fmla="*/ 20 w 152"/>
                <a:gd name="T15" fmla="*/ 55 h 71"/>
                <a:gd name="T16" fmla="*/ 35 w 152"/>
                <a:gd name="T17" fmla="*/ 59 h 71"/>
                <a:gd name="T18" fmla="*/ 50 w 152"/>
                <a:gd name="T19" fmla="*/ 64 h 71"/>
                <a:gd name="T20" fmla="*/ 69 w 152"/>
                <a:gd name="T21" fmla="*/ 68 h 71"/>
                <a:gd name="T22" fmla="*/ 108 w 152"/>
                <a:gd name="T23" fmla="*/ 71 h 71"/>
                <a:gd name="T24" fmla="*/ 131 w 152"/>
                <a:gd name="T25" fmla="*/ 71 h 71"/>
                <a:gd name="T26" fmla="*/ 144 w 152"/>
                <a:gd name="T27" fmla="*/ 66 h 71"/>
                <a:gd name="T28" fmla="*/ 152 w 152"/>
                <a:gd name="T29" fmla="*/ 62 h 71"/>
                <a:gd name="T30" fmla="*/ 152 w 152"/>
                <a:gd name="T31" fmla="*/ 55 h 71"/>
                <a:gd name="T32" fmla="*/ 148 w 152"/>
                <a:gd name="T33" fmla="*/ 48 h 71"/>
                <a:gd name="T34" fmla="*/ 138 w 152"/>
                <a:gd name="T35" fmla="*/ 37 h 71"/>
                <a:gd name="T36" fmla="*/ 125 w 152"/>
                <a:gd name="T37" fmla="*/ 30 h 71"/>
                <a:gd name="T38" fmla="*/ 108 w 152"/>
                <a:gd name="T39" fmla="*/ 21 h 71"/>
                <a:gd name="T40" fmla="*/ 71 w 152"/>
                <a:gd name="T41" fmla="*/ 5 h 71"/>
                <a:gd name="T42" fmla="*/ 52 w 152"/>
                <a:gd name="T43" fmla="*/ 0 h 71"/>
                <a:gd name="T44" fmla="*/ 35 w 152"/>
                <a:gd name="T45" fmla="*/ 0 h 71"/>
                <a:gd name="T46" fmla="*/ 35 w 15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2" h="71">
                  <a:moveTo>
                    <a:pt x="35" y="0"/>
                  </a:moveTo>
                  <a:lnTo>
                    <a:pt x="23" y="0"/>
                  </a:lnTo>
                  <a:lnTo>
                    <a:pt x="12" y="5"/>
                  </a:lnTo>
                  <a:lnTo>
                    <a:pt x="4" y="16"/>
                  </a:lnTo>
                  <a:lnTo>
                    <a:pt x="0" y="32"/>
                  </a:lnTo>
                  <a:lnTo>
                    <a:pt x="2" y="41"/>
                  </a:lnTo>
                  <a:lnTo>
                    <a:pt x="10" y="48"/>
                  </a:lnTo>
                  <a:lnTo>
                    <a:pt x="20" y="55"/>
                  </a:lnTo>
                  <a:lnTo>
                    <a:pt x="35" y="59"/>
                  </a:lnTo>
                  <a:lnTo>
                    <a:pt x="50" y="64"/>
                  </a:lnTo>
                  <a:lnTo>
                    <a:pt x="69" y="68"/>
                  </a:lnTo>
                  <a:lnTo>
                    <a:pt x="108" y="71"/>
                  </a:lnTo>
                  <a:lnTo>
                    <a:pt x="131" y="71"/>
                  </a:lnTo>
                  <a:lnTo>
                    <a:pt x="144" y="66"/>
                  </a:lnTo>
                  <a:lnTo>
                    <a:pt x="152" y="62"/>
                  </a:lnTo>
                  <a:lnTo>
                    <a:pt x="152" y="55"/>
                  </a:lnTo>
                  <a:lnTo>
                    <a:pt x="148" y="48"/>
                  </a:lnTo>
                  <a:lnTo>
                    <a:pt x="138" y="37"/>
                  </a:lnTo>
                  <a:lnTo>
                    <a:pt x="125" y="30"/>
                  </a:lnTo>
                  <a:lnTo>
                    <a:pt x="108" y="21"/>
                  </a:lnTo>
                  <a:lnTo>
                    <a:pt x="71" y="5"/>
                  </a:lnTo>
                  <a:lnTo>
                    <a:pt x="52" y="0"/>
                  </a:lnTo>
                  <a:lnTo>
                    <a:pt x="35" y="0"/>
                  </a:lnTo>
                  <a:close/>
                </a:path>
              </a:pathLst>
            </a:custGeom>
            <a:solidFill>
              <a:srgbClr val="660000"/>
            </a:solidFill>
            <a:ln w="6350">
              <a:solidFill>
                <a:srgbClr val="000000"/>
              </a:solidFill>
              <a:prstDash val="solid"/>
              <a:round/>
              <a:headEnd/>
              <a:tailEnd/>
            </a:ln>
          </p:spPr>
          <p:txBody>
            <a:bodyPr/>
            <a:lstStyle/>
            <a:p>
              <a:endParaRPr lang="ja-JP" altLang="en-US"/>
            </a:p>
          </p:txBody>
        </p:sp>
        <p:sp>
          <p:nvSpPr>
            <p:cNvPr id="23831" name="Freeform 407"/>
            <p:cNvSpPr>
              <a:spLocks/>
            </p:cNvSpPr>
            <p:nvPr/>
          </p:nvSpPr>
          <p:spPr bwMode="auto">
            <a:xfrm>
              <a:off x="2042" y="3568"/>
              <a:ext cx="34" cy="136"/>
            </a:xfrm>
            <a:custGeom>
              <a:avLst/>
              <a:gdLst>
                <a:gd name="T0" fmla="*/ 10 w 34"/>
                <a:gd name="T1" fmla="*/ 16 h 136"/>
                <a:gd name="T2" fmla="*/ 15 w 34"/>
                <a:gd name="T3" fmla="*/ 45 h 136"/>
                <a:gd name="T4" fmla="*/ 0 w 34"/>
                <a:gd name="T5" fmla="*/ 102 h 136"/>
                <a:gd name="T6" fmla="*/ 8 w 34"/>
                <a:gd name="T7" fmla="*/ 136 h 136"/>
                <a:gd name="T8" fmla="*/ 34 w 34"/>
                <a:gd name="T9" fmla="*/ 77 h 136"/>
                <a:gd name="T10" fmla="*/ 27 w 34"/>
                <a:gd name="T11" fmla="*/ 45 h 136"/>
                <a:gd name="T12" fmla="*/ 27 w 34"/>
                <a:gd name="T13" fmla="*/ 13 h 136"/>
                <a:gd name="T14" fmla="*/ 19 w 34"/>
                <a:gd name="T15" fmla="*/ 0 h 136"/>
                <a:gd name="T16" fmla="*/ 8 w 34"/>
                <a:gd name="T17" fmla="*/ 13 h 136"/>
                <a:gd name="T18" fmla="*/ 10 w 34"/>
                <a:gd name="T19" fmla="*/ 16 h 1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136">
                  <a:moveTo>
                    <a:pt x="10" y="16"/>
                  </a:moveTo>
                  <a:lnTo>
                    <a:pt x="15" y="45"/>
                  </a:lnTo>
                  <a:lnTo>
                    <a:pt x="0" y="102"/>
                  </a:lnTo>
                  <a:lnTo>
                    <a:pt x="8" y="136"/>
                  </a:lnTo>
                  <a:lnTo>
                    <a:pt x="34" y="77"/>
                  </a:lnTo>
                  <a:lnTo>
                    <a:pt x="27" y="45"/>
                  </a:lnTo>
                  <a:lnTo>
                    <a:pt x="27" y="13"/>
                  </a:lnTo>
                  <a:lnTo>
                    <a:pt x="19" y="0"/>
                  </a:lnTo>
                  <a:lnTo>
                    <a:pt x="8" y="13"/>
                  </a:lnTo>
                  <a:lnTo>
                    <a:pt x="1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832" name="Freeform 408"/>
            <p:cNvSpPr>
              <a:spLocks/>
            </p:cNvSpPr>
            <p:nvPr/>
          </p:nvSpPr>
          <p:spPr bwMode="auto">
            <a:xfrm>
              <a:off x="2042" y="3568"/>
              <a:ext cx="34" cy="136"/>
            </a:xfrm>
            <a:custGeom>
              <a:avLst/>
              <a:gdLst>
                <a:gd name="T0" fmla="*/ 10 w 34"/>
                <a:gd name="T1" fmla="*/ 16 h 136"/>
                <a:gd name="T2" fmla="*/ 15 w 34"/>
                <a:gd name="T3" fmla="*/ 45 h 136"/>
                <a:gd name="T4" fmla="*/ 0 w 34"/>
                <a:gd name="T5" fmla="*/ 102 h 136"/>
                <a:gd name="T6" fmla="*/ 8 w 34"/>
                <a:gd name="T7" fmla="*/ 136 h 136"/>
                <a:gd name="T8" fmla="*/ 34 w 34"/>
                <a:gd name="T9" fmla="*/ 77 h 136"/>
                <a:gd name="T10" fmla="*/ 27 w 34"/>
                <a:gd name="T11" fmla="*/ 45 h 136"/>
                <a:gd name="T12" fmla="*/ 27 w 34"/>
                <a:gd name="T13" fmla="*/ 13 h 136"/>
                <a:gd name="T14" fmla="*/ 19 w 34"/>
                <a:gd name="T15" fmla="*/ 0 h 136"/>
                <a:gd name="T16" fmla="*/ 8 w 34"/>
                <a:gd name="T17" fmla="*/ 13 h 1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136">
                  <a:moveTo>
                    <a:pt x="10" y="16"/>
                  </a:moveTo>
                  <a:lnTo>
                    <a:pt x="15" y="45"/>
                  </a:lnTo>
                  <a:lnTo>
                    <a:pt x="0" y="102"/>
                  </a:lnTo>
                  <a:lnTo>
                    <a:pt x="8" y="136"/>
                  </a:lnTo>
                  <a:lnTo>
                    <a:pt x="34" y="77"/>
                  </a:lnTo>
                  <a:lnTo>
                    <a:pt x="27" y="45"/>
                  </a:lnTo>
                  <a:lnTo>
                    <a:pt x="27" y="13"/>
                  </a:lnTo>
                  <a:lnTo>
                    <a:pt x="19" y="0"/>
                  </a:lnTo>
                  <a:lnTo>
                    <a:pt x="8" y="1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33" name="Freeform 409"/>
            <p:cNvSpPr>
              <a:spLocks/>
            </p:cNvSpPr>
            <p:nvPr/>
          </p:nvSpPr>
          <p:spPr bwMode="auto">
            <a:xfrm>
              <a:off x="2006" y="3547"/>
              <a:ext cx="109" cy="62"/>
            </a:xfrm>
            <a:custGeom>
              <a:avLst/>
              <a:gdLst>
                <a:gd name="T0" fmla="*/ 0 w 109"/>
                <a:gd name="T1" fmla="*/ 0 h 62"/>
                <a:gd name="T2" fmla="*/ 17 w 109"/>
                <a:gd name="T3" fmla="*/ 62 h 62"/>
                <a:gd name="T4" fmla="*/ 55 w 109"/>
                <a:gd name="T5" fmla="*/ 28 h 62"/>
                <a:gd name="T6" fmla="*/ 84 w 109"/>
                <a:gd name="T7" fmla="*/ 59 h 62"/>
                <a:gd name="T8" fmla="*/ 109 w 109"/>
                <a:gd name="T9" fmla="*/ 3 h 62"/>
                <a:gd name="T10" fmla="*/ 0 w 109"/>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9" h="62">
                  <a:moveTo>
                    <a:pt x="0" y="0"/>
                  </a:moveTo>
                  <a:lnTo>
                    <a:pt x="17" y="62"/>
                  </a:lnTo>
                  <a:lnTo>
                    <a:pt x="55" y="28"/>
                  </a:lnTo>
                  <a:lnTo>
                    <a:pt x="84" y="59"/>
                  </a:lnTo>
                  <a:lnTo>
                    <a:pt x="109" y="3"/>
                  </a:lnTo>
                  <a:lnTo>
                    <a:pt x="0" y="0"/>
                  </a:lnTo>
                  <a:close/>
                </a:path>
              </a:pathLst>
            </a:custGeom>
            <a:solidFill>
              <a:srgbClr val="FFFFFF"/>
            </a:solidFill>
            <a:ln w="6350">
              <a:solidFill>
                <a:srgbClr val="000000"/>
              </a:solidFill>
              <a:prstDash val="solid"/>
              <a:round/>
              <a:headEnd/>
              <a:tailEnd/>
            </a:ln>
          </p:spPr>
          <p:txBody>
            <a:bodyPr/>
            <a:lstStyle/>
            <a:p>
              <a:endParaRPr lang="ja-JP" altLang="en-US"/>
            </a:p>
          </p:txBody>
        </p:sp>
        <p:sp>
          <p:nvSpPr>
            <p:cNvPr id="23834" name="Freeform 410"/>
            <p:cNvSpPr>
              <a:spLocks/>
            </p:cNvSpPr>
            <p:nvPr/>
          </p:nvSpPr>
          <p:spPr bwMode="auto">
            <a:xfrm>
              <a:off x="1983" y="3321"/>
              <a:ext cx="23" cy="36"/>
            </a:xfrm>
            <a:custGeom>
              <a:avLst/>
              <a:gdLst>
                <a:gd name="T0" fmla="*/ 11 w 23"/>
                <a:gd name="T1" fmla="*/ 0 h 36"/>
                <a:gd name="T2" fmla="*/ 2 w 23"/>
                <a:gd name="T3" fmla="*/ 4 h 36"/>
                <a:gd name="T4" fmla="*/ 0 w 23"/>
                <a:gd name="T5" fmla="*/ 24 h 36"/>
                <a:gd name="T6" fmla="*/ 11 w 23"/>
                <a:gd name="T7" fmla="*/ 36 h 36"/>
                <a:gd name="T8" fmla="*/ 23 w 23"/>
                <a:gd name="T9" fmla="*/ 6 h 36"/>
                <a:gd name="T10" fmla="*/ 13 w 23"/>
                <a:gd name="T11" fmla="*/ 0 h 36"/>
                <a:gd name="T12" fmla="*/ 11 w 23"/>
                <a:gd name="T13" fmla="*/ 0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36">
                  <a:moveTo>
                    <a:pt x="11" y="0"/>
                  </a:moveTo>
                  <a:lnTo>
                    <a:pt x="2" y="4"/>
                  </a:lnTo>
                  <a:lnTo>
                    <a:pt x="0" y="24"/>
                  </a:lnTo>
                  <a:lnTo>
                    <a:pt x="11" y="36"/>
                  </a:lnTo>
                  <a:lnTo>
                    <a:pt x="23" y="6"/>
                  </a:lnTo>
                  <a:lnTo>
                    <a:pt x="13" y="0"/>
                  </a:lnTo>
                  <a:lnTo>
                    <a:pt x="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835" name="Freeform 411"/>
            <p:cNvSpPr>
              <a:spLocks/>
            </p:cNvSpPr>
            <p:nvPr/>
          </p:nvSpPr>
          <p:spPr bwMode="auto">
            <a:xfrm>
              <a:off x="1983" y="3321"/>
              <a:ext cx="23" cy="36"/>
            </a:xfrm>
            <a:custGeom>
              <a:avLst/>
              <a:gdLst>
                <a:gd name="T0" fmla="*/ 11 w 23"/>
                <a:gd name="T1" fmla="*/ 0 h 36"/>
                <a:gd name="T2" fmla="*/ 2 w 23"/>
                <a:gd name="T3" fmla="*/ 4 h 36"/>
                <a:gd name="T4" fmla="*/ 0 w 23"/>
                <a:gd name="T5" fmla="*/ 24 h 36"/>
                <a:gd name="T6" fmla="*/ 11 w 23"/>
                <a:gd name="T7" fmla="*/ 36 h 36"/>
                <a:gd name="T8" fmla="*/ 23 w 23"/>
                <a:gd name="T9" fmla="*/ 6 h 36"/>
                <a:gd name="T10" fmla="*/ 13 w 23"/>
                <a:gd name="T11" fmla="*/ 0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36">
                  <a:moveTo>
                    <a:pt x="11" y="0"/>
                  </a:moveTo>
                  <a:lnTo>
                    <a:pt x="2" y="4"/>
                  </a:lnTo>
                  <a:lnTo>
                    <a:pt x="0" y="24"/>
                  </a:lnTo>
                  <a:lnTo>
                    <a:pt x="11" y="36"/>
                  </a:lnTo>
                  <a:lnTo>
                    <a:pt x="23" y="6"/>
                  </a:lnTo>
                  <a:lnTo>
                    <a:pt x="1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36" name="Freeform 412"/>
            <p:cNvSpPr>
              <a:spLocks/>
            </p:cNvSpPr>
            <p:nvPr/>
          </p:nvSpPr>
          <p:spPr bwMode="auto">
            <a:xfrm>
              <a:off x="1994" y="3280"/>
              <a:ext cx="155" cy="43"/>
            </a:xfrm>
            <a:custGeom>
              <a:avLst/>
              <a:gdLst>
                <a:gd name="T0" fmla="*/ 2 w 155"/>
                <a:gd name="T1" fmla="*/ 0 h 43"/>
                <a:gd name="T2" fmla="*/ 0 w 155"/>
                <a:gd name="T3" fmla="*/ 43 h 43"/>
                <a:gd name="T4" fmla="*/ 153 w 155"/>
                <a:gd name="T5" fmla="*/ 41 h 43"/>
                <a:gd name="T6" fmla="*/ 155 w 155"/>
                <a:gd name="T7" fmla="*/ 6 h 43"/>
                <a:gd name="T8" fmla="*/ 2 w 155"/>
                <a:gd name="T9" fmla="*/ 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5" h="43">
                  <a:moveTo>
                    <a:pt x="2" y="0"/>
                  </a:moveTo>
                  <a:lnTo>
                    <a:pt x="0" y="43"/>
                  </a:lnTo>
                  <a:lnTo>
                    <a:pt x="153" y="41"/>
                  </a:lnTo>
                  <a:lnTo>
                    <a:pt x="155" y="6"/>
                  </a:lnTo>
                  <a:lnTo>
                    <a:pt x="2" y="0"/>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837" name="Freeform 413"/>
            <p:cNvSpPr>
              <a:spLocks/>
            </p:cNvSpPr>
            <p:nvPr/>
          </p:nvSpPr>
          <p:spPr bwMode="auto">
            <a:xfrm>
              <a:off x="1917" y="3243"/>
              <a:ext cx="16" cy="64"/>
            </a:xfrm>
            <a:custGeom>
              <a:avLst/>
              <a:gdLst>
                <a:gd name="T0" fmla="*/ 12 w 16"/>
                <a:gd name="T1" fmla="*/ 0 h 64"/>
                <a:gd name="T2" fmla="*/ 8 w 16"/>
                <a:gd name="T3" fmla="*/ 21 h 64"/>
                <a:gd name="T4" fmla="*/ 6 w 16"/>
                <a:gd name="T5" fmla="*/ 34 h 64"/>
                <a:gd name="T6" fmla="*/ 2 w 16"/>
                <a:gd name="T7" fmla="*/ 46 h 64"/>
                <a:gd name="T8" fmla="*/ 2 w 16"/>
                <a:gd name="T9" fmla="*/ 53 h 64"/>
                <a:gd name="T10" fmla="*/ 2 w 16"/>
                <a:gd name="T11" fmla="*/ 57 h 64"/>
                <a:gd name="T12" fmla="*/ 0 w 16"/>
                <a:gd name="T13" fmla="*/ 59 h 64"/>
                <a:gd name="T14" fmla="*/ 0 w 16"/>
                <a:gd name="T15" fmla="*/ 62 h 64"/>
                <a:gd name="T16" fmla="*/ 4 w 16"/>
                <a:gd name="T17" fmla="*/ 64 h 64"/>
                <a:gd name="T18" fmla="*/ 8 w 16"/>
                <a:gd name="T19" fmla="*/ 64 h 64"/>
                <a:gd name="T20" fmla="*/ 10 w 16"/>
                <a:gd name="T21" fmla="*/ 62 h 64"/>
                <a:gd name="T22" fmla="*/ 10 w 16"/>
                <a:gd name="T23" fmla="*/ 59 h 64"/>
                <a:gd name="T24" fmla="*/ 12 w 16"/>
                <a:gd name="T25" fmla="*/ 41 h 64"/>
                <a:gd name="T26" fmla="*/ 14 w 16"/>
                <a:gd name="T27" fmla="*/ 25 h 64"/>
                <a:gd name="T28" fmla="*/ 14 w 16"/>
                <a:gd name="T29" fmla="*/ 14 h 64"/>
                <a:gd name="T30" fmla="*/ 14 w 16"/>
                <a:gd name="T31" fmla="*/ 7 h 64"/>
                <a:gd name="T32" fmla="*/ 16 w 16"/>
                <a:gd name="T33" fmla="*/ 5 h 64"/>
                <a:gd name="T34" fmla="*/ 16 w 16"/>
                <a:gd name="T35" fmla="*/ 0 h 64"/>
                <a:gd name="T36" fmla="*/ 16 w 16"/>
                <a:gd name="T37" fmla="*/ 0 h 64"/>
                <a:gd name="T38" fmla="*/ 12 w 16"/>
                <a:gd name="T39" fmla="*/ 0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 h="64">
                  <a:moveTo>
                    <a:pt x="12" y="0"/>
                  </a:moveTo>
                  <a:lnTo>
                    <a:pt x="8" y="21"/>
                  </a:lnTo>
                  <a:lnTo>
                    <a:pt x="6" y="34"/>
                  </a:lnTo>
                  <a:lnTo>
                    <a:pt x="2" y="46"/>
                  </a:lnTo>
                  <a:lnTo>
                    <a:pt x="2" y="53"/>
                  </a:lnTo>
                  <a:lnTo>
                    <a:pt x="2" y="57"/>
                  </a:lnTo>
                  <a:lnTo>
                    <a:pt x="0" y="59"/>
                  </a:lnTo>
                  <a:lnTo>
                    <a:pt x="0" y="62"/>
                  </a:lnTo>
                  <a:lnTo>
                    <a:pt x="4" y="64"/>
                  </a:lnTo>
                  <a:lnTo>
                    <a:pt x="8" y="64"/>
                  </a:lnTo>
                  <a:lnTo>
                    <a:pt x="10" y="62"/>
                  </a:lnTo>
                  <a:lnTo>
                    <a:pt x="10" y="59"/>
                  </a:lnTo>
                  <a:lnTo>
                    <a:pt x="12" y="41"/>
                  </a:lnTo>
                  <a:lnTo>
                    <a:pt x="14" y="25"/>
                  </a:lnTo>
                  <a:lnTo>
                    <a:pt x="14" y="14"/>
                  </a:lnTo>
                  <a:lnTo>
                    <a:pt x="14" y="7"/>
                  </a:lnTo>
                  <a:lnTo>
                    <a:pt x="16" y="5"/>
                  </a:lnTo>
                  <a:lnTo>
                    <a:pt x="16" y="0"/>
                  </a:lnTo>
                  <a:lnTo>
                    <a:pt x="12" y="0"/>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838" name="Freeform 414"/>
            <p:cNvSpPr>
              <a:spLocks/>
            </p:cNvSpPr>
            <p:nvPr/>
          </p:nvSpPr>
          <p:spPr bwMode="auto">
            <a:xfrm>
              <a:off x="1908" y="3293"/>
              <a:ext cx="27" cy="23"/>
            </a:xfrm>
            <a:custGeom>
              <a:avLst/>
              <a:gdLst>
                <a:gd name="T0" fmla="*/ 0 w 27"/>
                <a:gd name="T1" fmla="*/ 21 h 23"/>
                <a:gd name="T2" fmla="*/ 8 w 27"/>
                <a:gd name="T3" fmla="*/ 23 h 23"/>
                <a:gd name="T4" fmla="*/ 15 w 27"/>
                <a:gd name="T5" fmla="*/ 23 h 23"/>
                <a:gd name="T6" fmla="*/ 23 w 27"/>
                <a:gd name="T7" fmla="*/ 23 h 23"/>
                <a:gd name="T8" fmla="*/ 25 w 27"/>
                <a:gd name="T9" fmla="*/ 23 h 23"/>
                <a:gd name="T10" fmla="*/ 25 w 27"/>
                <a:gd name="T11" fmla="*/ 23 h 23"/>
                <a:gd name="T12" fmla="*/ 27 w 27"/>
                <a:gd name="T13" fmla="*/ 18 h 23"/>
                <a:gd name="T14" fmla="*/ 25 w 27"/>
                <a:gd name="T15" fmla="*/ 12 h 23"/>
                <a:gd name="T16" fmla="*/ 23 w 27"/>
                <a:gd name="T17" fmla="*/ 5 h 23"/>
                <a:gd name="T18" fmla="*/ 15 w 27"/>
                <a:gd name="T19" fmla="*/ 0 h 23"/>
                <a:gd name="T20" fmla="*/ 6 w 27"/>
                <a:gd name="T21" fmla="*/ 3 h 23"/>
                <a:gd name="T22" fmla="*/ 2 w 27"/>
                <a:gd name="T23" fmla="*/ 9 h 23"/>
                <a:gd name="T24" fmla="*/ 0 w 27"/>
                <a:gd name="T25" fmla="*/ 18 h 23"/>
                <a:gd name="T26" fmla="*/ 0 w 27"/>
                <a:gd name="T27" fmla="*/ 21 h 23"/>
                <a:gd name="T28" fmla="*/ 0 w 27"/>
                <a:gd name="T29" fmla="*/ 21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 h="23">
                  <a:moveTo>
                    <a:pt x="0" y="21"/>
                  </a:moveTo>
                  <a:lnTo>
                    <a:pt x="8" y="23"/>
                  </a:lnTo>
                  <a:lnTo>
                    <a:pt x="15" y="23"/>
                  </a:lnTo>
                  <a:lnTo>
                    <a:pt x="23" y="23"/>
                  </a:lnTo>
                  <a:lnTo>
                    <a:pt x="25" y="23"/>
                  </a:lnTo>
                  <a:lnTo>
                    <a:pt x="27" y="18"/>
                  </a:lnTo>
                  <a:lnTo>
                    <a:pt x="25" y="12"/>
                  </a:lnTo>
                  <a:lnTo>
                    <a:pt x="23" y="5"/>
                  </a:lnTo>
                  <a:lnTo>
                    <a:pt x="15" y="0"/>
                  </a:lnTo>
                  <a:lnTo>
                    <a:pt x="6" y="3"/>
                  </a:lnTo>
                  <a:lnTo>
                    <a:pt x="2" y="9"/>
                  </a:lnTo>
                  <a:lnTo>
                    <a:pt x="0" y="18"/>
                  </a:lnTo>
                  <a:lnTo>
                    <a:pt x="0" y="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839" name="Freeform 415"/>
            <p:cNvSpPr>
              <a:spLocks/>
            </p:cNvSpPr>
            <p:nvPr/>
          </p:nvSpPr>
          <p:spPr bwMode="auto">
            <a:xfrm>
              <a:off x="1908" y="3293"/>
              <a:ext cx="27" cy="23"/>
            </a:xfrm>
            <a:custGeom>
              <a:avLst/>
              <a:gdLst>
                <a:gd name="T0" fmla="*/ 0 w 27"/>
                <a:gd name="T1" fmla="*/ 21 h 23"/>
                <a:gd name="T2" fmla="*/ 8 w 27"/>
                <a:gd name="T3" fmla="*/ 23 h 23"/>
                <a:gd name="T4" fmla="*/ 15 w 27"/>
                <a:gd name="T5" fmla="*/ 23 h 23"/>
                <a:gd name="T6" fmla="*/ 23 w 27"/>
                <a:gd name="T7" fmla="*/ 23 h 23"/>
                <a:gd name="T8" fmla="*/ 25 w 27"/>
                <a:gd name="T9" fmla="*/ 23 h 23"/>
                <a:gd name="T10" fmla="*/ 25 w 27"/>
                <a:gd name="T11" fmla="*/ 23 h 23"/>
                <a:gd name="T12" fmla="*/ 27 w 27"/>
                <a:gd name="T13" fmla="*/ 18 h 23"/>
                <a:gd name="T14" fmla="*/ 25 w 27"/>
                <a:gd name="T15" fmla="*/ 12 h 23"/>
                <a:gd name="T16" fmla="*/ 23 w 27"/>
                <a:gd name="T17" fmla="*/ 5 h 23"/>
                <a:gd name="T18" fmla="*/ 15 w 27"/>
                <a:gd name="T19" fmla="*/ 0 h 23"/>
                <a:gd name="T20" fmla="*/ 6 w 27"/>
                <a:gd name="T21" fmla="*/ 3 h 23"/>
                <a:gd name="T22" fmla="*/ 2 w 27"/>
                <a:gd name="T23" fmla="*/ 9 h 23"/>
                <a:gd name="T24" fmla="*/ 0 w 27"/>
                <a:gd name="T25" fmla="*/ 18 h 23"/>
                <a:gd name="T26" fmla="*/ 0 w 27"/>
                <a:gd name="T27" fmla="*/ 21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7" h="23">
                  <a:moveTo>
                    <a:pt x="0" y="21"/>
                  </a:moveTo>
                  <a:lnTo>
                    <a:pt x="8" y="23"/>
                  </a:lnTo>
                  <a:lnTo>
                    <a:pt x="15" y="23"/>
                  </a:lnTo>
                  <a:lnTo>
                    <a:pt x="23" y="23"/>
                  </a:lnTo>
                  <a:lnTo>
                    <a:pt x="25" y="23"/>
                  </a:lnTo>
                  <a:lnTo>
                    <a:pt x="27" y="18"/>
                  </a:lnTo>
                  <a:lnTo>
                    <a:pt x="25" y="12"/>
                  </a:lnTo>
                  <a:lnTo>
                    <a:pt x="23" y="5"/>
                  </a:lnTo>
                  <a:lnTo>
                    <a:pt x="15" y="0"/>
                  </a:lnTo>
                  <a:lnTo>
                    <a:pt x="6" y="3"/>
                  </a:lnTo>
                  <a:lnTo>
                    <a:pt x="2" y="9"/>
                  </a:lnTo>
                  <a:lnTo>
                    <a:pt x="0" y="18"/>
                  </a:lnTo>
                  <a:lnTo>
                    <a:pt x="0" y="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40" name="Freeform 416"/>
            <p:cNvSpPr>
              <a:spLocks/>
            </p:cNvSpPr>
            <p:nvPr/>
          </p:nvSpPr>
          <p:spPr bwMode="auto">
            <a:xfrm>
              <a:off x="1898" y="3316"/>
              <a:ext cx="33" cy="68"/>
            </a:xfrm>
            <a:custGeom>
              <a:avLst/>
              <a:gdLst>
                <a:gd name="T0" fmla="*/ 12 w 33"/>
                <a:gd name="T1" fmla="*/ 0 h 68"/>
                <a:gd name="T2" fmla="*/ 0 w 33"/>
                <a:gd name="T3" fmla="*/ 66 h 68"/>
                <a:gd name="T4" fmla="*/ 8 w 33"/>
                <a:gd name="T5" fmla="*/ 68 h 68"/>
                <a:gd name="T6" fmla="*/ 12 w 33"/>
                <a:gd name="T7" fmla="*/ 32 h 68"/>
                <a:gd name="T8" fmla="*/ 10 w 33"/>
                <a:gd name="T9" fmla="*/ 66 h 68"/>
                <a:gd name="T10" fmla="*/ 18 w 33"/>
                <a:gd name="T11" fmla="*/ 66 h 68"/>
                <a:gd name="T12" fmla="*/ 21 w 33"/>
                <a:gd name="T13" fmla="*/ 27 h 68"/>
                <a:gd name="T14" fmla="*/ 19 w 33"/>
                <a:gd name="T15" fmla="*/ 64 h 68"/>
                <a:gd name="T16" fmla="*/ 29 w 33"/>
                <a:gd name="T17" fmla="*/ 64 h 68"/>
                <a:gd name="T18" fmla="*/ 33 w 33"/>
                <a:gd name="T19" fmla="*/ 2 h 68"/>
                <a:gd name="T20" fmla="*/ 12 w 33"/>
                <a:gd name="T21" fmla="*/ 0 h 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 h="68">
                  <a:moveTo>
                    <a:pt x="12" y="0"/>
                  </a:moveTo>
                  <a:lnTo>
                    <a:pt x="0" y="66"/>
                  </a:lnTo>
                  <a:lnTo>
                    <a:pt x="8" y="68"/>
                  </a:lnTo>
                  <a:lnTo>
                    <a:pt x="12" y="32"/>
                  </a:lnTo>
                  <a:lnTo>
                    <a:pt x="10" y="66"/>
                  </a:lnTo>
                  <a:lnTo>
                    <a:pt x="18" y="66"/>
                  </a:lnTo>
                  <a:lnTo>
                    <a:pt x="21" y="27"/>
                  </a:lnTo>
                  <a:lnTo>
                    <a:pt x="19" y="64"/>
                  </a:lnTo>
                  <a:lnTo>
                    <a:pt x="29" y="64"/>
                  </a:lnTo>
                  <a:lnTo>
                    <a:pt x="33" y="2"/>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841" name="Freeform 417"/>
            <p:cNvSpPr>
              <a:spLocks/>
            </p:cNvSpPr>
            <p:nvPr/>
          </p:nvSpPr>
          <p:spPr bwMode="auto">
            <a:xfrm>
              <a:off x="1898" y="3316"/>
              <a:ext cx="33" cy="68"/>
            </a:xfrm>
            <a:custGeom>
              <a:avLst/>
              <a:gdLst>
                <a:gd name="T0" fmla="*/ 12 w 33"/>
                <a:gd name="T1" fmla="*/ 0 h 68"/>
                <a:gd name="T2" fmla="*/ 0 w 33"/>
                <a:gd name="T3" fmla="*/ 66 h 68"/>
                <a:gd name="T4" fmla="*/ 8 w 33"/>
                <a:gd name="T5" fmla="*/ 68 h 68"/>
                <a:gd name="T6" fmla="*/ 12 w 33"/>
                <a:gd name="T7" fmla="*/ 32 h 68"/>
                <a:gd name="T8" fmla="*/ 10 w 33"/>
                <a:gd name="T9" fmla="*/ 66 h 68"/>
                <a:gd name="T10" fmla="*/ 18 w 33"/>
                <a:gd name="T11" fmla="*/ 66 h 68"/>
                <a:gd name="T12" fmla="*/ 21 w 33"/>
                <a:gd name="T13" fmla="*/ 27 h 68"/>
                <a:gd name="T14" fmla="*/ 19 w 33"/>
                <a:gd name="T15" fmla="*/ 64 h 68"/>
                <a:gd name="T16" fmla="*/ 29 w 33"/>
                <a:gd name="T17" fmla="*/ 64 h 68"/>
                <a:gd name="T18" fmla="*/ 33 w 33"/>
                <a:gd name="T19" fmla="*/ 2 h 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68">
                  <a:moveTo>
                    <a:pt x="12" y="0"/>
                  </a:moveTo>
                  <a:lnTo>
                    <a:pt x="0" y="66"/>
                  </a:lnTo>
                  <a:lnTo>
                    <a:pt x="8" y="68"/>
                  </a:lnTo>
                  <a:lnTo>
                    <a:pt x="12" y="32"/>
                  </a:lnTo>
                  <a:lnTo>
                    <a:pt x="10" y="66"/>
                  </a:lnTo>
                  <a:lnTo>
                    <a:pt x="18" y="66"/>
                  </a:lnTo>
                  <a:lnTo>
                    <a:pt x="21" y="27"/>
                  </a:lnTo>
                  <a:lnTo>
                    <a:pt x="19" y="64"/>
                  </a:lnTo>
                  <a:lnTo>
                    <a:pt x="29" y="64"/>
                  </a:lnTo>
                  <a:lnTo>
                    <a:pt x="33" y="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42" name="Line 418"/>
            <p:cNvSpPr>
              <a:spLocks noChangeShapeType="1"/>
            </p:cNvSpPr>
            <p:nvPr/>
          </p:nvSpPr>
          <p:spPr bwMode="auto">
            <a:xfrm>
              <a:off x="1985" y="3334"/>
              <a:ext cx="1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843" name="Freeform 419"/>
            <p:cNvSpPr>
              <a:spLocks/>
            </p:cNvSpPr>
            <p:nvPr/>
          </p:nvSpPr>
          <p:spPr bwMode="auto">
            <a:xfrm>
              <a:off x="1873" y="3913"/>
              <a:ext cx="154" cy="68"/>
            </a:xfrm>
            <a:custGeom>
              <a:avLst/>
              <a:gdLst>
                <a:gd name="T0" fmla="*/ 89 w 154"/>
                <a:gd name="T1" fmla="*/ 0 h 68"/>
                <a:gd name="T2" fmla="*/ 79 w 154"/>
                <a:gd name="T3" fmla="*/ 2 h 68"/>
                <a:gd name="T4" fmla="*/ 67 w 154"/>
                <a:gd name="T5" fmla="*/ 7 h 68"/>
                <a:gd name="T6" fmla="*/ 54 w 154"/>
                <a:gd name="T7" fmla="*/ 11 h 68"/>
                <a:gd name="T8" fmla="*/ 39 w 154"/>
                <a:gd name="T9" fmla="*/ 18 h 68"/>
                <a:gd name="T10" fmla="*/ 25 w 154"/>
                <a:gd name="T11" fmla="*/ 27 h 68"/>
                <a:gd name="T12" fmla="*/ 12 w 154"/>
                <a:gd name="T13" fmla="*/ 34 h 68"/>
                <a:gd name="T14" fmla="*/ 2 w 154"/>
                <a:gd name="T15" fmla="*/ 43 h 68"/>
                <a:gd name="T16" fmla="*/ 0 w 154"/>
                <a:gd name="T17" fmla="*/ 50 h 68"/>
                <a:gd name="T18" fmla="*/ 4 w 154"/>
                <a:gd name="T19" fmla="*/ 57 h 68"/>
                <a:gd name="T20" fmla="*/ 14 w 154"/>
                <a:gd name="T21" fmla="*/ 63 h 68"/>
                <a:gd name="T22" fmla="*/ 27 w 154"/>
                <a:gd name="T23" fmla="*/ 66 h 68"/>
                <a:gd name="T24" fmla="*/ 44 w 154"/>
                <a:gd name="T25" fmla="*/ 68 h 68"/>
                <a:gd name="T26" fmla="*/ 81 w 154"/>
                <a:gd name="T27" fmla="*/ 66 h 68"/>
                <a:gd name="T28" fmla="*/ 98 w 154"/>
                <a:gd name="T29" fmla="*/ 63 h 68"/>
                <a:gd name="T30" fmla="*/ 112 w 154"/>
                <a:gd name="T31" fmla="*/ 61 h 68"/>
                <a:gd name="T32" fmla="*/ 125 w 154"/>
                <a:gd name="T33" fmla="*/ 57 h 68"/>
                <a:gd name="T34" fmla="*/ 138 w 154"/>
                <a:gd name="T35" fmla="*/ 47 h 68"/>
                <a:gd name="T36" fmla="*/ 150 w 154"/>
                <a:gd name="T37" fmla="*/ 36 h 68"/>
                <a:gd name="T38" fmla="*/ 152 w 154"/>
                <a:gd name="T39" fmla="*/ 32 h 68"/>
                <a:gd name="T40" fmla="*/ 154 w 154"/>
                <a:gd name="T41" fmla="*/ 25 h 68"/>
                <a:gd name="T42" fmla="*/ 152 w 154"/>
                <a:gd name="T43" fmla="*/ 18 h 68"/>
                <a:gd name="T44" fmla="*/ 146 w 154"/>
                <a:gd name="T45" fmla="*/ 11 h 68"/>
                <a:gd name="T46" fmla="*/ 136 w 154"/>
                <a:gd name="T47" fmla="*/ 9 h 68"/>
                <a:gd name="T48" fmla="*/ 127 w 154"/>
                <a:gd name="T49" fmla="*/ 4 h 68"/>
                <a:gd name="T50" fmla="*/ 104 w 154"/>
                <a:gd name="T51" fmla="*/ 2 h 68"/>
                <a:gd name="T52" fmla="*/ 94 w 154"/>
                <a:gd name="T53" fmla="*/ 0 h 68"/>
                <a:gd name="T54" fmla="*/ 89 w 154"/>
                <a:gd name="T55" fmla="*/ 0 h 68"/>
                <a:gd name="T56" fmla="*/ 89 w 154"/>
                <a:gd name="T57" fmla="*/ 0 h 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54" h="68">
                  <a:moveTo>
                    <a:pt x="89" y="0"/>
                  </a:moveTo>
                  <a:lnTo>
                    <a:pt x="79" y="2"/>
                  </a:lnTo>
                  <a:lnTo>
                    <a:pt x="67" y="7"/>
                  </a:lnTo>
                  <a:lnTo>
                    <a:pt x="54" y="11"/>
                  </a:lnTo>
                  <a:lnTo>
                    <a:pt x="39" y="18"/>
                  </a:lnTo>
                  <a:lnTo>
                    <a:pt x="25" y="27"/>
                  </a:lnTo>
                  <a:lnTo>
                    <a:pt x="12" y="34"/>
                  </a:lnTo>
                  <a:lnTo>
                    <a:pt x="2" y="43"/>
                  </a:lnTo>
                  <a:lnTo>
                    <a:pt x="0" y="50"/>
                  </a:lnTo>
                  <a:lnTo>
                    <a:pt x="4" y="57"/>
                  </a:lnTo>
                  <a:lnTo>
                    <a:pt x="14" y="63"/>
                  </a:lnTo>
                  <a:lnTo>
                    <a:pt x="27" y="66"/>
                  </a:lnTo>
                  <a:lnTo>
                    <a:pt x="44" y="68"/>
                  </a:lnTo>
                  <a:lnTo>
                    <a:pt x="81" y="66"/>
                  </a:lnTo>
                  <a:lnTo>
                    <a:pt x="98" y="63"/>
                  </a:lnTo>
                  <a:lnTo>
                    <a:pt x="112" y="61"/>
                  </a:lnTo>
                  <a:lnTo>
                    <a:pt x="125" y="57"/>
                  </a:lnTo>
                  <a:lnTo>
                    <a:pt x="138" y="47"/>
                  </a:lnTo>
                  <a:lnTo>
                    <a:pt x="150" y="36"/>
                  </a:lnTo>
                  <a:lnTo>
                    <a:pt x="152" y="32"/>
                  </a:lnTo>
                  <a:lnTo>
                    <a:pt x="154" y="25"/>
                  </a:lnTo>
                  <a:lnTo>
                    <a:pt x="152" y="18"/>
                  </a:lnTo>
                  <a:lnTo>
                    <a:pt x="146" y="11"/>
                  </a:lnTo>
                  <a:lnTo>
                    <a:pt x="136" y="9"/>
                  </a:lnTo>
                  <a:lnTo>
                    <a:pt x="127" y="4"/>
                  </a:lnTo>
                  <a:lnTo>
                    <a:pt x="104" y="2"/>
                  </a:lnTo>
                  <a:lnTo>
                    <a:pt x="94" y="0"/>
                  </a:lnTo>
                  <a:lnTo>
                    <a:pt x="89" y="0"/>
                  </a:lnTo>
                  <a:close/>
                </a:path>
              </a:pathLst>
            </a:custGeom>
            <a:solidFill>
              <a:srgbClr val="660000"/>
            </a:solidFill>
            <a:ln w="6350">
              <a:solidFill>
                <a:srgbClr val="000000"/>
              </a:solidFill>
              <a:prstDash val="solid"/>
              <a:round/>
              <a:headEnd/>
              <a:tailEnd/>
            </a:ln>
          </p:spPr>
          <p:txBody>
            <a:bodyPr/>
            <a:lstStyle/>
            <a:p>
              <a:endParaRPr lang="ja-JP" altLang="en-US"/>
            </a:p>
          </p:txBody>
        </p:sp>
        <p:sp>
          <p:nvSpPr>
            <p:cNvPr id="23844" name="Freeform 420"/>
            <p:cNvSpPr>
              <a:spLocks/>
            </p:cNvSpPr>
            <p:nvPr/>
          </p:nvSpPr>
          <p:spPr bwMode="auto">
            <a:xfrm>
              <a:off x="2140" y="3321"/>
              <a:ext cx="17" cy="40"/>
            </a:xfrm>
            <a:custGeom>
              <a:avLst/>
              <a:gdLst>
                <a:gd name="T0" fmla="*/ 5 w 17"/>
                <a:gd name="T1" fmla="*/ 0 h 40"/>
                <a:gd name="T2" fmla="*/ 17 w 17"/>
                <a:gd name="T3" fmla="*/ 4 h 40"/>
                <a:gd name="T4" fmla="*/ 15 w 17"/>
                <a:gd name="T5" fmla="*/ 31 h 40"/>
                <a:gd name="T6" fmla="*/ 0 w 17"/>
                <a:gd name="T7" fmla="*/ 40 h 40"/>
                <a:gd name="T8" fmla="*/ 5 w 17"/>
                <a:gd name="T9" fmla="*/ 0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0">
                  <a:moveTo>
                    <a:pt x="5" y="0"/>
                  </a:moveTo>
                  <a:lnTo>
                    <a:pt x="17" y="4"/>
                  </a:lnTo>
                  <a:lnTo>
                    <a:pt x="15" y="31"/>
                  </a:lnTo>
                  <a:lnTo>
                    <a:pt x="0" y="40"/>
                  </a:lnTo>
                  <a:lnTo>
                    <a:pt x="5" y="0"/>
                  </a:lnTo>
                  <a:close/>
                </a:path>
              </a:pathLst>
            </a:custGeom>
            <a:solidFill>
              <a:srgbClr val="FFFFFF"/>
            </a:solidFill>
            <a:ln w="6350">
              <a:solidFill>
                <a:srgbClr val="000000"/>
              </a:solidFill>
              <a:prstDash val="solid"/>
              <a:round/>
              <a:headEnd/>
              <a:tailEnd/>
            </a:ln>
          </p:spPr>
          <p:txBody>
            <a:bodyPr/>
            <a:lstStyle/>
            <a:p>
              <a:endParaRPr lang="ja-JP" altLang="en-US"/>
            </a:p>
          </p:txBody>
        </p:sp>
        <p:sp>
          <p:nvSpPr>
            <p:cNvPr id="23845" name="Line 421"/>
            <p:cNvSpPr>
              <a:spLocks noChangeShapeType="1"/>
            </p:cNvSpPr>
            <p:nvPr/>
          </p:nvSpPr>
          <p:spPr bwMode="auto">
            <a:xfrm>
              <a:off x="2145" y="3325"/>
              <a:ext cx="1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846" name="Line 422"/>
            <p:cNvSpPr>
              <a:spLocks noChangeShapeType="1"/>
            </p:cNvSpPr>
            <p:nvPr/>
          </p:nvSpPr>
          <p:spPr bwMode="auto">
            <a:xfrm>
              <a:off x="2144" y="3336"/>
              <a:ext cx="1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847" name="Line 423"/>
            <p:cNvSpPr>
              <a:spLocks noChangeShapeType="1"/>
            </p:cNvSpPr>
            <p:nvPr/>
          </p:nvSpPr>
          <p:spPr bwMode="auto">
            <a:xfrm>
              <a:off x="2144" y="3348"/>
              <a:ext cx="1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848" name="Freeform 424"/>
            <p:cNvSpPr>
              <a:spLocks/>
            </p:cNvSpPr>
            <p:nvPr/>
          </p:nvSpPr>
          <p:spPr bwMode="auto">
            <a:xfrm>
              <a:off x="1896" y="3963"/>
              <a:ext cx="66" cy="7"/>
            </a:xfrm>
            <a:custGeom>
              <a:avLst/>
              <a:gdLst>
                <a:gd name="T0" fmla="*/ 0 w 66"/>
                <a:gd name="T1" fmla="*/ 0 h 7"/>
                <a:gd name="T2" fmla="*/ 2 w 66"/>
                <a:gd name="T3" fmla="*/ 0 h 7"/>
                <a:gd name="T4" fmla="*/ 10 w 66"/>
                <a:gd name="T5" fmla="*/ 4 h 7"/>
                <a:gd name="T6" fmla="*/ 21 w 66"/>
                <a:gd name="T7" fmla="*/ 4 h 7"/>
                <a:gd name="T8" fmla="*/ 35 w 66"/>
                <a:gd name="T9" fmla="*/ 7 h 7"/>
                <a:gd name="T10" fmla="*/ 48 w 66"/>
                <a:gd name="T11" fmla="*/ 4 h 7"/>
                <a:gd name="T12" fmla="*/ 58 w 66"/>
                <a:gd name="T13" fmla="*/ 4 h 7"/>
                <a:gd name="T14" fmla="*/ 64 w 66"/>
                <a:gd name="T15" fmla="*/ 2 h 7"/>
                <a:gd name="T16" fmla="*/ 66 w 66"/>
                <a:gd name="T17" fmla="*/ 2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7">
                  <a:moveTo>
                    <a:pt x="0" y="0"/>
                  </a:moveTo>
                  <a:lnTo>
                    <a:pt x="2" y="0"/>
                  </a:lnTo>
                  <a:lnTo>
                    <a:pt x="10" y="4"/>
                  </a:lnTo>
                  <a:lnTo>
                    <a:pt x="21" y="4"/>
                  </a:lnTo>
                  <a:lnTo>
                    <a:pt x="35" y="7"/>
                  </a:lnTo>
                  <a:lnTo>
                    <a:pt x="48" y="4"/>
                  </a:lnTo>
                  <a:lnTo>
                    <a:pt x="58" y="4"/>
                  </a:lnTo>
                  <a:lnTo>
                    <a:pt x="64" y="2"/>
                  </a:lnTo>
                  <a:lnTo>
                    <a:pt x="66" y="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49" name="Freeform 425"/>
            <p:cNvSpPr>
              <a:spLocks/>
            </p:cNvSpPr>
            <p:nvPr/>
          </p:nvSpPr>
          <p:spPr bwMode="auto">
            <a:xfrm>
              <a:off x="2159" y="3963"/>
              <a:ext cx="50" cy="7"/>
            </a:xfrm>
            <a:custGeom>
              <a:avLst/>
              <a:gdLst>
                <a:gd name="T0" fmla="*/ 0 w 50"/>
                <a:gd name="T1" fmla="*/ 0 h 7"/>
                <a:gd name="T2" fmla="*/ 0 w 50"/>
                <a:gd name="T3" fmla="*/ 2 h 7"/>
                <a:gd name="T4" fmla="*/ 4 w 50"/>
                <a:gd name="T5" fmla="*/ 2 h 7"/>
                <a:gd name="T6" fmla="*/ 15 w 50"/>
                <a:gd name="T7" fmla="*/ 7 h 7"/>
                <a:gd name="T8" fmla="*/ 30 w 50"/>
                <a:gd name="T9" fmla="*/ 7 h 7"/>
                <a:gd name="T10" fmla="*/ 50 w 50"/>
                <a:gd name="T11" fmla="*/ 4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 h="7">
                  <a:moveTo>
                    <a:pt x="0" y="0"/>
                  </a:moveTo>
                  <a:lnTo>
                    <a:pt x="0" y="2"/>
                  </a:lnTo>
                  <a:lnTo>
                    <a:pt x="4" y="2"/>
                  </a:lnTo>
                  <a:lnTo>
                    <a:pt x="15" y="7"/>
                  </a:lnTo>
                  <a:lnTo>
                    <a:pt x="30" y="7"/>
                  </a:lnTo>
                  <a:lnTo>
                    <a:pt x="50"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50" name="Freeform 426"/>
            <p:cNvSpPr>
              <a:spLocks/>
            </p:cNvSpPr>
            <p:nvPr/>
          </p:nvSpPr>
          <p:spPr bwMode="auto">
            <a:xfrm>
              <a:off x="2285" y="3273"/>
              <a:ext cx="173" cy="125"/>
            </a:xfrm>
            <a:custGeom>
              <a:avLst/>
              <a:gdLst>
                <a:gd name="T0" fmla="*/ 2 w 173"/>
                <a:gd name="T1" fmla="*/ 120 h 125"/>
                <a:gd name="T2" fmla="*/ 0 w 173"/>
                <a:gd name="T3" fmla="*/ 107 h 125"/>
                <a:gd name="T4" fmla="*/ 0 w 173"/>
                <a:gd name="T5" fmla="*/ 91 h 125"/>
                <a:gd name="T6" fmla="*/ 4 w 173"/>
                <a:gd name="T7" fmla="*/ 70 h 125"/>
                <a:gd name="T8" fmla="*/ 10 w 173"/>
                <a:gd name="T9" fmla="*/ 48 h 125"/>
                <a:gd name="T10" fmla="*/ 16 w 173"/>
                <a:gd name="T11" fmla="*/ 29 h 125"/>
                <a:gd name="T12" fmla="*/ 23 w 173"/>
                <a:gd name="T13" fmla="*/ 13 h 125"/>
                <a:gd name="T14" fmla="*/ 31 w 173"/>
                <a:gd name="T15" fmla="*/ 2 h 125"/>
                <a:gd name="T16" fmla="*/ 39 w 173"/>
                <a:gd name="T17" fmla="*/ 0 h 125"/>
                <a:gd name="T18" fmla="*/ 40 w 173"/>
                <a:gd name="T19" fmla="*/ 4 h 125"/>
                <a:gd name="T20" fmla="*/ 42 w 173"/>
                <a:gd name="T21" fmla="*/ 9 h 125"/>
                <a:gd name="T22" fmla="*/ 40 w 173"/>
                <a:gd name="T23" fmla="*/ 29 h 125"/>
                <a:gd name="T24" fmla="*/ 37 w 173"/>
                <a:gd name="T25" fmla="*/ 48 h 125"/>
                <a:gd name="T26" fmla="*/ 35 w 173"/>
                <a:gd name="T27" fmla="*/ 52 h 125"/>
                <a:gd name="T28" fmla="*/ 35 w 173"/>
                <a:gd name="T29" fmla="*/ 57 h 125"/>
                <a:gd name="T30" fmla="*/ 37 w 173"/>
                <a:gd name="T31" fmla="*/ 52 h 125"/>
                <a:gd name="T32" fmla="*/ 42 w 173"/>
                <a:gd name="T33" fmla="*/ 50 h 125"/>
                <a:gd name="T34" fmla="*/ 58 w 173"/>
                <a:gd name="T35" fmla="*/ 45 h 125"/>
                <a:gd name="T36" fmla="*/ 79 w 173"/>
                <a:gd name="T37" fmla="*/ 38 h 125"/>
                <a:gd name="T38" fmla="*/ 100 w 173"/>
                <a:gd name="T39" fmla="*/ 34 h 125"/>
                <a:gd name="T40" fmla="*/ 121 w 173"/>
                <a:gd name="T41" fmla="*/ 29 h 125"/>
                <a:gd name="T42" fmla="*/ 138 w 173"/>
                <a:gd name="T43" fmla="*/ 29 h 125"/>
                <a:gd name="T44" fmla="*/ 148 w 173"/>
                <a:gd name="T45" fmla="*/ 34 h 125"/>
                <a:gd name="T46" fmla="*/ 150 w 173"/>
                <a:gd name="T47" fmla="*/ 36 h 125"/>
                <a:gd name="T48" fmla="*/ 150 w 173"/>
                <a:gd name="T49" fmla="*/ 41 h 125"/>
                <a:gd name="T50" fmla="*/ 161 w 173"/>
                <a:gd name="T51" fmla="*/ 41 h 125"/>
                <a:gd name="T52" fmla="*/ 165 w 173"/>
                <a:gd name="T53" fmla="*/ 45 h 125"/>
                <a:gd name="T54" fmla="*/ 165 w 173"/>
                <a:gd name="T55" fmla="*/ 50 h 125"/>
                <a:gd name="T56" fmla="*/ 161 w 173"/>
                <a:gd name="T57" fmla="*/ 57 h 125"/>
                <a:gd name="T58" fmla="*/ 169 w 173"/>
                <a:gd name="T59" fmla="*/ 57 h 125"/>
                <a:gd name="T60" fmla="*/ 173 w 173"/>
                <a:gd name="T61" fmla="*/ 63 h 125"/>
                <a:gd name="T62" fmla="*/ 171 w 173"/>
                <a:gd name="T63" fmla="*/ 68 h 125"/>
                <a:gd name="T64" fmla="*/ 165 w 173"/>
                <a:gd name="T65" fmla="*/ 72 h 125"/>
                <a:gd name="T66" fmla="*/ 167 w 173"/>
                <a:gd name="T67" fmla="*/ 77 h 125"/>
                <a:gd name="T68" fmla="*/ 167 w 173"/>
                <a:gd name="T69" fmla="*/ 82 h 125"/>
                <a:gd name="T70" fmla="*/ 163 w 173"/>
                <a:gd name="T71" fmla="*/ 84 h 125"/>
                <a:gd name="T72" fmla="*/ 155 w 173"/>
                <a:gd name="T73" fmla="*/ 88 h 125"/>
                <a:gd name="T74" fmla="*/ 136 w 173"/>
                <a:gd name="T75" fmla="*/ 95 h 125"/>
                <a:gd name="T76" fmla="*/ 113 w 173"/>
                <a:gd name="T77" fmla="*/ 102 h 125"/>
                <a:gd name="T78" fmla="*/ 88 w 173"/>
                <a:gd name="T79" fmla="*/ 109 h 125"/>
                <a:gd name="T80" fmla="*/ 67 w 173"/>
                <a:gd name="T81" fmla="*/ 113 h 125"/>
                <a:gd name="T82" fmla="*/ 58 w 173"/>
                <a:gd name="T83" fmla="*/ 116 h 125"/>
                <a:gd name="T84" fmla="*/ 50 w 173"/>
                <a:gd name="T85" fmla="*/ 120 h 125"/>
                <a:gd name="T86" fmla="*/ 46 w 173"/>
                <a:gd name="T87" fmla="*/ 122 h 125"/>
                <a:gd name="T88" fmla="*/ 46 w 173"/>
                <a:gd name="T89" fmla="*/ 122 h 125"/>
                <a:gd name="T90" fmla="*/ 31 w 173"/>
                <a:gd name="T91" fmla="*/ 125 h 125"/>
                <a:gd name="T92" fmla="*/ 18 w 173"/>
                <a:gd name="T93" fmla="*/ 122 h 125"/>
                <a:gd name="T94" fmla="*/ 6 w 173"/>
                <a:gd name="T95" fmla="*/ 120 h 125"/>
                <a:gd name="T96" fmla="*/ 4 w 173"/>
                <a:gd name="T97" fmla="*/ 120 h 125"/>
                <a:gd name="T98" fmla="*/ 2 w 173"/>
                <a:gd name="T99" fmla="*/ 120 h 125"/>
                <a:gd name="T100" fmla="*/ 2 w 173"/>
                <a:gd name="T101" fmla="*/ 120 h 1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3" h="125">
                  <a:moveTo>
                    <a:pt x="2" y="120"/>
                  </a:moveTo>
                  <a:lnTo>
                    <a:pt x="0" y="107"/>
                  </a:lnTo>
                  <a:lnTo>
                    <a:pt x="0" y="91"/>
                  </a:lnTo>
                  <a:lnTo>
                    <a:pt x="4" y="70"/>
                  </a:lnTo>
                  <a:lnTo>
                    <a:pt x="10" y="48"/>
                  </a:lnTo>
                  <a:lnTo>
                    <a:pt x="16" y="29"/>
                  </a:lnTo>
                  <a:lnTo>
                    <a:pt x="23" y="13"/>
                  </a:lnTo>
                  <a:lnTo>
                    <a:pt x="31" y="2"/>
                  </a:lnTo>
                  <a:lnTo>
                    <a:pt x="39" y="0"/>
                  </a:lnTo>
                  <a:lnTo>
                    <a:pt x="40" y="4"/>
                  </a:lnTo>
                  <a:lnTo>
                    <a:pt x="42" y="9"/>
                  </a:lnTo>
                  <a:lnTo>
                    <a:pt x="40" y="29"/>
                  </a:lnTo>
                  <a:lnTo>
                    <a:pt x="37" y="48"/>
                  </a:lnTo>
                  <a:lnTo>
                    <a:pt x="35" y="52"/>
                  </a:lnTo>
                  <a:lnTo>
                    <a:pt x="35" y="57"/>
                  </a:lnTo>
                  <a:lnTo>
                    <a:pt x="37" y="52"/>
                  </a:lnTo>
                  <a:lnTo>
                    <a:pt x="42" y="50"/>
                  </a:lnTo>
                  <a:lnTo>
                    <a:pt x="58" y="45"/>
                  </a:lnTo>
                  <a:lnTo>
                    <a:pt x="79" y="38"/>
                  </a:lnTo>
                  <a:lnTo>
                    <a:pt x="100" y="34"/>
                  </a:lnTo>
                  <a:lnTo>
                    <a:pt x="121" y="29"/>
                  </a:lnTo>
                  <a:lnTo>
                    <a:pt x="138" y="29"/>
                  </a:lnTo>
                  <a:lnTo>
                    <a:pt x="148" y="34"/>
                  </a:lnTo>
                  <a:lnTo>
                    <a:pt x="150" y="36"/>
                  </a:lnTo>
                  <a:lnTo>
                    <a:pt x="150" y="41"/>
                  </a:lnTo>
                  <a:lnTo>
                    <a:pt x="161" y="41"/>
                  </a:lnTo>
                  <a:lnTo>
                    <a:pt x="165" y="45"/>
                  </a:lnTo>
                  <a:lnTo>
                    <a:pt x="165" y="50"/>
                  </a:lnTo>
                  <a:lnTo>
                    <a:pt x="161" y="57"/>
                  </a:lnTo>
                  <a:lnTo>
                    <a:pt x="169" y="57"/>
                  </a:lnTo>
                  <a:lnTo>
                    <a:pt x="173" y="63"/>
                  </a:lnTo>
                  <a:lnTo>
                    <a:pt x="171" y="68"/>
                  </a:lnTo>
                  <a:lnTo>
                    <a:pt x="165" y="72"/>
                  </a:lnTo>
                  <a:lnTo>
                    <a:pt x="167" y="77"/>
                  </a:lnTo>
                  <a:lnTo>
                    <a:pt x="167" y="82"/>
                  </a:lnTo>
                  <a:lnTo>
                    <a:pt x="163" y="84"/>
                  </a:lnTo>
                  <a:lnTo>
                    <a:pt x="155" y="88"/>
                  </a:lnTo>
                  <a:lnTo>
                    <a:pt x="136" y="95"/>
                  </a:lnTo>
                  <a:lnTo>
                    <a:pt x="113" y="102"/>
                  </a:lnTo>
                  <a:lnTo>
                    <a:pt x="88" y="109"/>
                  </a:lnTo>
                  <a:lnTo>
                    <a:pt x="67" y="113"/>
                  </a:lnTo>
                  <a:lnTo>
                    <a:pt x="58" y="116"/>
                  </a:lnTo>
                  <a:lnTo>
                    <a:pt x="50" y="120"/>
                  </a:lnTo>
                  <a:lnTo>
                    <a:pt x="46" y="122"/>
                  </a:lnTo>
                  <a:lnTo>
                    <a:pt x="31" y="125"/>
                  </a:lnTo>
                  <a:lnTo>
                    <a:pt x="18" y="122"/>
                  </a:lnTo>
                  <a:lnTo>
                    <a:pt x="6" y="120"/>
                  </a:lnTo>
                  <a:lnTo>
                    <a:pt x="4" y="120"/>
                  </a:lnTo>
                  <a:lnTo>
                    <a:pt x="2" y="120"/>
                  </a:lnTo>
                  <a:close/>
                </a:path>
              </a:pathLst>
            </a:custGeom>
            <a:solidFill>
              <a:srgbClr val="F7C084"/>
            </a:solidFill>
            <a:ln w="6350">
              <a:solidFill>
                <a:srgbClr val="000000"/>
              </a:solidFill>
              <a:prstDash val="solid"/>
              <a:round/>
              <a:headEnd/>
              <a:tailEnd/>
            </a:ln>
          </p:spPr>
          <p:txBody>
            <a:bodyPr/>
            <a:lstStyle/>
            <a:p>
              <a:endParaRPr lang="ja-JP" altLang="en-US"/>
            </a:p>
          </p:txBody>
        </p:sp>
        <p:sp>
          <p:nvSpPr>
            <p:cNvPr id="23851" name="Freeform 427"/>
            <p:cNvSpPr>
              <a:spLocks/>
            </p:cNvSpPr>
            <p:nvPr/>
          </p:nvSpPr>
          <p:spPr bwMode="auto">
            <a:xfrm>
              <a:off x="2381" y="3345"/>
              <a:ext cx="69" cy="7"/>
            </a:xfrm>
            <a:custGeom>
              <a:avLst/>
              <a:gdLst>
                <a:gd name="T0" fmla="*/ 0 w 69"/>
                <a:gd name="T1" fmla="*/ 7 h 7"/>
                <a:gd name="T2" fmla="*/ 4 w 69"/>
                <a:gd name="T3" fmla="*/ 7 h 7"/>
                <a:gd name="T4" fmla="*/ 12 w 69"/>
                <a:gd name="T5" fmla="*/ 5 h 7"/>
                <a:gd name="T6" fmla="*/ 21 w 69"/>
                <a:gd name="T7" fmla="*/ 5 h 7"/>
                <a:gd name="T8" fmla="*/ 33 w 69"/>
                <a:gd name="T9" fmla="*/ 3 h 7"/>
                <a:gd name="T10" fmla="*/ 44 w 69"/>
                <a:gd name="T11" fmla="*/ 0 h 7"/>
                <a:gd name="T12" fmla="*/ 56 w 69"/>
                <a:gd name="T13" fmla="*/ 0 h 7"/>
                <a:gd name="T14" fmla="*/ 65 w 69"/>
                <a:gd name="T15" fmla="*/ 0 h 7"/>
                <a:gd name="T16" fmla="*/ 69 w 69"/>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9" h="7">
                  <a:moveTo>
                    <a:pt x="0" y="7"/>
                  </a:moveTo>
                  <a:lnTo>
                    <a:pt x="4" y="7"/>
                  </a:lnTo>
                  <a:lnTo>
                    <a:pt x="12" y="5"/>
                  </a:lnTo>
                  <a:lnTo>
                    <a:pt x="21" y="5"/>
                  </a:lnTo>
                  <a:lnTo>
                    <a:pt x="33" y="3"/>
                  </a:lnTo>
                  <a:lnTo>
                    <a:pt x="44" y="0"/>
                  </a:lnTo>
                  <a:lnTo>
                    <a:pt x="56" y="0"/>
                  </a:lnTo>
                  <a:lnTo>
                    <a:pt x="65" y="0"/>
                  </a:lnTo>
                  <a:lnTo>
                    <a:pt x="69"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52" name="Freeform 428"/>
            <p:cNvSpPr>
              <a:spLocks/>
            </p:cNvSpPr>
            <p:nvPr/>
          </p:nvSpPr>
          <p:spPr bwMode="auto">
            <a:xfrm>
              <a:off x="2373" y="3330"/>
              <a:ext cx="75" cy="11"/>
            </a:xfrm>
            <a:custGeom>
              <a:avLst/>
              <a:gdLst>
                <a:gd name="T0" fmla="*/ 0 w 75"/>
                <a:gd name="T1" fmla="*/ 11 h 11"/>
                <a:gd name="T2" fmla="*/ 2 w 75"/>
                <a:gd name="T3" fmla="*/ 9 h 11"/>
                <a:gd name="T4" fmla="*/ 10 w 75"/>
                <a:gd name="T5" fmla="*/ 9 h 11"/>
                <a:gd name="T6" fmla="*/ 21 w 75"/>
                <a:gd name="T7" fmla="*/ 6 h 11"/>
                <a:gd name="T8" fmla="*/ 33 w 75"/>
                <a:gd name="T9" fmla="*/ 4 h 11"/>
                <a:gd name="T10" fmla="*/ 46 w 75"/>
                <a:gd name="T11" fmla="*/ 2 h 11"/>
                <a:gd name="T12" fmla="*/ 58 w 75"/>
                <a:gd name="T13" fmla="*/ 0 h 11"/>
                <a:gd name="T14" fmla="*/ 69 w 75"/>
                <a:gd name="T15" fmla="*/ 0 h 11"/>
                <a:gd name="T16" fmla="*/ 75 w 75"/>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 h="11">
                  <a:moveTo>
                    <a:pt x="0" y="11"/>
                  </a:moveTo>
                  <a:lnTo>
                    <a:pt x="2" y="9"/>
                  </a:lnTo>
                  <a:lnTo>
                    <a:pt x="10" y="9"/>
                  </a:lnTo>
                  <a:lnTo>
                    <a:pt x="21" y="6"/>
                  </a:lnTo>
                  <a:lnTo>
                    <a:pt x="33" y="4"/>
                  </a:lnTo>
                  <a:lnTo>
                    <a:pt x="46" y="2"/>
                  </a:lnTo>
                  <a:lnTo>
                    <a:pt x="58" y="0"/>
                  </a:lnTo>
                  <a:lnTo>
                    <a:pt x="69" y="0"/>
                  </a:lnTo>
                  <a:lnTo>
                    <a:pt x="75"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53" name="Freeform 429"/>
            <p:cNvSpPr>
              <a:spLocks/>
            </p:cNvSpPr>
            <p:nvPr/>
          </p:nvSpPr>
          <p:spPr bwMode="auto">
            <a:xfrm>
              <a:off x="2364" y="3314"/>
              <a:ext cx="71" cy="16"/>
            </a:xfrm>
            <a:custGeom>
              <a:avLst/>
              <a:gdLst>
                <a:gd name="T0" fmla="*/ 0 w 71"/>
                <a:gd name="T1" fmla="*/ 16 h 16"/>
                <a:gd name="T2" fmla="*/ 2 w 71"/>
                <a:gd name="T3" fmla="*/ 16 h 16"/>
                <a:gd name="T4" fmla="*/ 9 w 71"/>
                <a:gd name="T5" fmla="*/ 13 h 16"/>
                <a:gd name="T6" fmla="*/ 17 w 71"/>
                <a:gd name="T7" fmla="*/ 11 h 16"/>
                <a:gd name="T8" fmla="*/ 29 w 71"/>
                <a:gd name="T9" fmla="*/ 7 h 16"/>
                <a:gd name="T10" fmla="*/ 52 w 71"/>
                <a:gd name="T11" fmla="*/ 2 h 16"/>
                <a:gd name="T12" fmla="*/ 63 w 71"/>
                <a:gd name="T13" fmla="*/ 0 h 16"/>
                <a:gd name="T14" fmla="*/ 71 w 71"/>
                <a:gd name="T15" fmla="*/ 0 h 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1" h="16">
                  <a:moveTo>
                    <a:pt x="0" y="16"/>
                  </a:moveTo>
                  <a:lnTo>
                    <a:pt x="2" y="16"/>
                  </a:lnTo>
                  <a:lnTo>
                    <a:pt x="9" y="13"/>
                  </a:lnTo>
                  <a:lnTo>
                    <a:pt x="17" y="11"/>
                  </a:lnTo>
                  <a:lnTo>
                    <a:pt x="29" y="7"/>
                  </a:lnTo>
                  <a:lnTo>
                    <a:pt x="52" y="2"/>
                  </a:lnTo>
                  <a:lnTo>
                    <a:pt x="63" y="0"/>
                  </a:lnTo>
                  <a:lnTo>
                    <a:pt x="71"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54" name="Freeform 430"/>
            <p:cNvSpPr>
              <a:spLocks/>
            </p:cNvSpPr>
            <p:nvPr/>
          </p:nvSpPr>
          <p:spPr bwMode="auto">
            <a:xfrm>
              <a:off x="1822" y="3389"/>
              <a:ext cx="511" cy="497"/>
            </a:xfrm>
            <a:custGeom>
              <a:avLst/>
              <a:gdLst>
                <a:gd name="T0" fmla="*/ 159 w 511"/>
                <a:gd name="T1" fmla="*/ 109 h 497"/>
                <a:gd name="T2" fmla="*/ 143 w 511"/>
                <a:gd name="T3" fmla="*/ 118 h 497"/>
                <a:gd name="T4" fmla="*/ 65 w 511"/>
                <a:gd name="T5" fmla="*/ 149 h 497"/>
                <a:gd name="T6" fmla="*/ 11 w 511"/>
                <a:gd name="T7" fmla="*/ 211 h 497"/>
                <a:gd name="T8" fmla="*/ 5 w 511"/>
                <a:gd name="T9" fmla="*/ 283 h 497"/>
                <a:gd name="T10" fmla="*/ 44 w 511"/>
                <a:gd name="T11" fmla="*/ 324 h 497"/>
                <a:gd name="T12" fmla="*/ 80 w 511"/>
                <a:gd name="T13" fmla="*/ 331 h 497"/>
                <a:gd name="T14" fmla="*/ 86 w 511"/>
                <a:gd name="T15" fmla="*/ 297 h 497"/>
                <a:gd name="T16" fmla="*/ 86 w 511"/>
                <a:gd name="T17" fmla="*/ 274 h 497"/>
                <a:gd name="T18" fmla="*/ 82 w 511"/>
                <a:gd name="T19" fmla="*/ 267 h 497"/>
                <a:gd name="T20" fmla="*/ 69 w 511"/>
                <a:gd name="T21" fmla="*/ 238 h 497"/>
                <a:gd name="T22" fmla="*/ 80 w 511"/>
                <a:gd name="T23" fmla="*/ 213 h 497"/>
                <a:gd name="T24" fmla="*/ 117 w 511"/>
                <a:gd name="T25" fmla="*/ 195 h 497"/>
                <a:gd name="T26" fmla="*/ 124 w 511"/>
                <a:gd name="T27" fmla="*/ 197 h 497"/>
                <a:gd name="T28" fmla="*/ 118 w 511"/>
                <a:gd name="T29" fmla="*/ 238 h 497"/>
                <a:gd name="T30" fmla="*/ 109 w 511"/>
                <a:gd name="T31" fmla="*/ 333 h 497"/>
                <a:gd name="T32" fmla="*/ 101 w 511"/>
                <a:gd name="T33" fmla="*/ 435 h 497"/>
                <a:gd name="T34" fmla="*/ 101 w 511"/>
                <a:gd name="T35" fmla="*/ 485 h 497"/>
                <a:gd name="T36" fmla="*/ 117 w 511"/>
                <a:gd name="T37" fmla="*/ 494 h 497"/>
                <a:gd name="T38" fmla="*/ 166 w 511"/>
                <a:gd name="T39" fmla="*/ 497 h 497"/>
                <a:gd name="T40" fmla="*/ 279 w 511"/>
                <a:gd name="T41" fmla="*/ 492 h 497"/>
                <a:gd name="T42" fmla="*/ 337 w 511"/>
                <a:gd name="T43" fmla="*/ 490 h 497"/>
                <a:gd name="T44" fmla="*/ 360 w 511"/>
                <a:gd name="T45" fmla="*/ 483 h 497"/>
                <a:gd name="T46" fmla="*/ 366 w 511"/>
                <a:gd name="T47" fmla="*/ 431 h 497"/>
                <a:gd name="T48" fmla="*/ 362 w 511"/>
                <a:gd name="T49" fmla="*/ 306 h 497"/>
                <a:gd name="T50" fmla="*/ 356 w 511"/>
                <a:gd name="T51" fmla="*/ 215 h 497"/>
                <a:gd name="T52" fmla="*/ 366 w 511"/>
                <a:gd name="T53" fmla="*/ 197 h 497"/>
                <a:gd name="T54" fmla="*/ 427 w 511"/>
                <a:gd name="T55" fmla="*/ 181 h 497"/>
                <a:gd name="T56" fmla="*/ 486 w 511"/>
                <a:gd name="T57" fmla="*/ 161 h 497"/>
                <a:gd name="T58" fmla="*/ 502 w 511"/>
                <a:gd name="T59" fmla="*/ 136 h 497"/>
                <a:gd name="T60" fmla="*/ 511 w 511"/>
                <a:gd name="T61" fmla="*/ 43 h 497"/>
                <a:gd name="T62" fmla="*/ 511 w 511"/>
                <a:gd name="T63" fmla="*/ 6 h 497"/>
                <a:gd name="T64" fmla="*/ 473 w 511"/>
                <a:gd name="T65" fmla="*/ 2 h 497"/>
                <a:gd name="T66" fmla="*/ 461 w 511"/>
                <a:gd name="T67" fmla="*/ 0 h 497"/>
                <a:gd name="T68" fmla="*/ 459 w 511"/>
                <a:gd name="T69" fmla="*/ 4 h 497"/>
                <a:gd name="T70" fmla="*/ 450 w 511"/>
                <a:gd name="T71" fmla="*/ 63 h 497"/>
                <a:gd name="T72" fmla="*/ 433 w 511"/>
                <a:gd name="T73" fmla="*/ 124 h 497"/>
                <a:gd name="T74" fmla="*/ 404 w 511"/>
                <a:gd name="T75" fmla="*/ 133 h 497"/>
                <a:gd name="T76" fmla="*/ 345 w 511"/>
                <a:gd name="T77" fmla="*/ 138 h 497"/>
                <a:gd name="T78" fmla="*/ 333 w 511"/>
                <a:gd name="T79" fmla="*/ 136 h 497"/>
                <a:gd name="T80" fmla="*/ 329 w 511"/>
                <a:gd name="T81" fmla="*/ 120 h 497"/>
                <a:gd name="T82" fmla="*/ 306 w 511"/>
                <a:gd name="T83" fmla="*/ 131 h 497"/>
                <a:gd name="T84" fmla="*/ 279 w 511"/>
                <a:gd name="T85" fmla="*/ 192 h 497"/>
                <a:gd name="T86" fmla="*/ 253 w 511"/>
                <a:gd name="T87" fmla="*/ 256 h 497"/>
                <a:gd name="T88" fmla="*/ 231 w 511"/>
                <a:gd name="T89" fmla="*/ 306 h 497"/>
                <a:gd name="T90" fmla="*/ 228 w 511"/>
                <a:gd name="T91" fmla="*/ 315 h 49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11" h="497">
                  <a:moveTo>
                    <a:pt x="170" y="113"/>
                  </a:moveTo>
                  <a:lnTo>
                    <a:pt x="166" y="111"/>
                  </a:lnTo>
                  <a:lnTo>
                    <a:pt x="159" y="109"/>
                  </a:lnTo>
                  <a:lnTo>
                    <a:pt x="151" y="109"/>
                  </a:lnTo>
                  <a:lnTo>
                    <a:pt x="147" y="111"/>
                  </a:lnTo>
                  <a:lnTo>
                    <a:pt x="143" y="118"/>
                  </a:lnTo>
                  <a:lnTo>
                    <a:pt x="117" y="124"/>
                  </a:lnTo>
                  <a:lnTo>
                    <a:pt x="90" y="136"/>
                  </a:lnTo>
                  <a:lnTo>
                    <a:pt x="65" y="149"/>
                  </a:lnTo>
                  <a:lnTo>
                    <a:pt x="42" y="168"/>
                  </a:lnTo>
                  <a:lnTo>
                    <a:pt x="23" y="188"/>
                  </a:lnTo>
                  <a:lnTo>
                    <a:pt x="11" y="211"/>
                  </a:lnTo>
                  <a:lnTo>
                    <a:pt x="2" y="233"/>
                  </a:lnTo>
                  <a:lnTo>
                    <a:pt x="0" y="256"/>
                  </a:lnTo>
                  <a:lnTo>
                    <a:pt x="5" y="283"/>
                  </a:lnTo>
                  <a:lnTo>
                    <a:pt x="15" y="301"/>
                  </a:lnTo>
                  <a:lnTo>
                    <a:pt x="28" y="315"/>
                  </a:lnTo>
                  <a:lnTo>
                    <a:pt x="44" y="324"/>
                  </a:lnTo>
                  <a:lnTo>
                    <a:pt x="59" y="329"/>
                  </a:lnTo>
                  <a:lnTo>
                    <a:pt x="71" y="331"/>
                  </a:lnTo>
                  <a:lnTo>
                    <a:pt x="80" y="331"/>
                  </a:lnTo>
                  <a:lnTo>
                    <a:pt x="82" y="331"/>
                  </a:lnTo>
                  <a:lnTo>
                    <a:pt x="84" y="310"/>
                  </a:lnTo>
                  <a:lnTo>
                    <a:pt x="86" y="297"/>
                  </a:lnTo>
                  <a:lnTo>
                    <a:pt x="86" y="286"/>
                  </a:lnTo>
                  <a:lnTo>
                    <a:pt x="86" y="279"/>
                  </a:lnTo>
                  <a:lnTo>
                    <a:pt x="86" y="274"/>
                  </a:lnTo>
                  <a:lnTo>
                    <a:pt x="86" y="272"/>
                  </a:lnTo>
                  <a:lnTo>
                    <a:pt x="82" y="267"/>
                  </a:lnTo>
                  <a:lnTo>
                    <a:pt x="76" y="258"/>
                  </a:lnTo>
                  <a:lnTo>
                    <a:pt x="69" y="245"/>
                  </a:lnTo>
                  <a:lnTo>
                    <a:pt x="69" y="238"/>
                  </a:lnTo>
                  <a:lnTo>
                    <a:pt x="69" y="231"/>
                  </a:lnTo>
                  <a:lnTo>
                    <a:pt x="72" y="220"/>
                  </a:lnTo>
                  <a:lnTo>
                    <a:pt x="80" y="213"/>
                  </a:lnTo>
                  <a:lnTo>
                    <a:pt x="97" y="202"/>
                  </a:lnTo>
                  <a:lnTo>
                    <a:pt x="109" y="197"/>
                  </a:lnTo>
                  <a:lnTo>
                    <a:pt x="117" y="195"/>
                  </a:lnTo>
                  <a:lnTo>
                    <a:pt x="122" y="192"/>
                  </a:lnTo>
                  <a:lnTo>
                    <a:pt x="124" y="192"/>
                  </a:lnTo>
                  <a:lnTo>
                    <a:pt x="124" y="197"/>
                  </a:lnTo>
                  <a:lnTo>
                    <a:pt x="122" y="206"/>
                  </a:lnTo>
                  <a:lnTo>
                    <a:pt x="122" y="220"/>
                  </a:lnTo>
                  <a:lnTo>
                    <a:pt x="118" y="238"/>
                  </a:lnTo>
                  <a:lnTo>
                    <a:pt x="117" y="258"/>
                  </a:lnTo>
                  <a:lnTo>
                    <a:pt x="115" y="281"/>
                  </a:lnTo>
                  <a:lnTo>
                    <a:pt x="109" y="333"/>
                  </a:lnTo>
                  <a:lnTo>
                    <a:pt x="103" y="388"/>
                  </a:lnTo>
                  <a:lnTo>
                    <a:pt x="101" y="413"/>
                  </a:lnTo>
                  <a:lnTo>
                    <a:pt x="101" y="435"/>
                  </a:lnTo>
                  <a:lnTo>
                    <a:pt x="99" y="456"/>
                  </a:lnTo>
                  <a:lnTo>
                    <a:pt x="101" y="472"/>
                  </a:lnTo>
                  <a:lnTo>
                    <a:pt x="101" y="485"/>
                  </a:lnTo>
                  <a:lnTo>
                    <a:pt x="105" y="492"/>
                  </a:lnTo>
                  <a:lnTo>
                    <a:pt x="109" y="494"/>
                  </a:lnTo>
                  <a:lnTo>
                    <a:pt x="117" y="494"/>
                  </a:lnTo>
                  <a:lnTo>
                    <a:pt x="130" y="497"/>
                  </a:lnTo>
                  <a:lnTo>
                    <a:pt x="147" y="497"/>
                  </a:lnTo>
                  <a:lnTo>
                    <a:pt x="166" y="497"/>
                  </a:lnTo>
                  <a:lnTo>
                    <a:pt x="187" y="497"/>
                  </a:lnTo>
                  <a:lnTo>
                    <a:pt x="233" y="494"/>
                  </a:lnTo>
                  <a:lnTo>
                    <a:pt x="279" y="492"/>
                  </a:lnTo>
                  <a:lnTo>
                    <a:pt x="300" y="492"/>
                  </a:lnTo>
                  <a:lnTo>
                    <a:pt x="320" y="490"/>
                  </a:lnTo>
                  <a:lnTo>
                    <a:pt x="337" y="490"/>
                  </a:lnTo>
                  <a:lnTo>
                    <a:pt x="348" y="487"/>
                  </a:lnTo>
                  <a:lnTo>
                    <a:pt x="358" y="485"/>
                  </a:lnTo>
                  <a:lnTo>
                    <a:pt x="360" y="483"/>
                  </a:lnTo>
                  <a:lnTo>
                    <a:pt x="364" y="474"/>
                  </a:lnTo>
                  <a:lnTo>
                    <a:pt x="364" y="463"/>
                  </a:lnTo>
                  <a:lnTo>
                    <a:pt x="366" y="431"/>
                  </a:lnTo>
                  <a:lnTo>
                    <a:pt x="366" y="392"/>
                  </a:lnTo>
                  <a:lnTo>
                    <a:pt x="364" y="349"/>
                  </a:lnTo>
                  <a:lnTo>
                    <a:pt x="362" y="306"/>
                  </a:lnTo>
                  <a:lnTo>
                    <a:pt x="360" y="265"/>
                  </a:lnTo>
                  <a:lnTo>
                    <a:pt x="358" y="231"/>
                  </a:lnTo>
                  <a:lnTo>
                    <a:pt x="356" y="215"/>
                  </a:lnTo>
                  <a:lnTo>
                    <a:pt x="356" y="204"/>
                  </a:lnTo>
                  <a:lnTo>
                    <a:pt x="360" y="202"/>
                  </a:lnTo>
                  <a:lnTo>
                    <a:pt x="366" y="197"/>
                  </a:lnTo>
                  <a:lnTo>
                    <a:pt x="383" y="190"/>
                  </a:lnTo>
                  <a:lnTo>
                    <a:pt x="404" y="186"/>
                  </a:lnTo>
                  <a:lnTo>
                    <a:pt x="427" y="181"/>
                  </a:lnTo>
                  <a:lnTo>
                    <a:pt x="450" y="174"/>
                  </a:lnTo>
                  <a:lnTo>
                    <a:pt x="471" y="168"/>
                  </a:lnTo>
                  <a:lnTo>
                    <a:pt x="486" y="161"/>
                  </a:lnTo>
                  <a:lnTo>
                    <a:pt x="492" y="156"/>
                  </a:lnTo>
                  <a:lnTo>
                    <a:pt x="496" y="152"/>
                  </a:lnTo>
                  <a:lnTo>
                    <a:pt x="502" y="136"/>
                  </a:lnTo>
                  <a:lnTo>
                    <a:pt x="505" y="113"/>
                  </a:lnTo>
                  <a:lnTo>
                    <a:pt x="509" y="65"/>
                  </a:lnTo>
                  <a:lnTo>
                    <a:pt x="511" y="43"/>
                  </a:lnTo>
                  <a:lnTo>
                    <a:pt x="511" y="25"/>
                  </a:lnTo>
                  <a:lnTo>
                    <a:pt x="511" y="11"/>
                  </a:lnTo>
                  <a:lnTo>
                    <a:pt x="511" y="6"/>
                  </a:lnTo>
                  <a:lnTo>
                    <a:pt x="494" y="4"/>
                  </a:lnTo>
                  <a:lnTo>
                    <a:pt x="482" y="4"/>
                  </a:lnTo>
                  <a:lnTo>
                    <a:pt x="473" y="2"/>
                  </a:lnTo>
                  <a:lnTo>
                    <a:pt x="467" y="0"/>
                  </a:lnTo>
                  <a:lnTo>
                    <a:pt x="463" y="0"/>
                  </a:lnTo>
                  <a:lnTo>
                    <a:pt x="461" y="0"/>
                  </a:lnTo>
                  <a:lnTo>
                    <a:pt x="459" y="0"/>
                  </a:lnTo>
                  <a:lnTo>
                    <a:pt x="459" y="4"/>
                  </a:lnTo>
                  <a:lnTo>
                    <a:pt x="458" y="20"/>
                  </a:lnTo>
                  <a:lnTo>
                    <a:pt x="454" y="38"/>
                  </a:lnTo>
                  <a:lnTo>
                    <a:pt x="450" y="63"/>
                  </a:lnTo>
                  <a:lnTo>
                    <a:pt x="444" y="86"/>
                  </a:lnTo>
                  <a:lnTo>
                    <a:pt x="440" y="109"/>
                  </a:lnTo>
                  <a:lnTo>
                    <a:pt x="433" y="124"/>
                  </a:lnTo>
                  <a:lnTo>
                    <a:pt x="429" y="133"/>
                  </a:lnTo>
                  <a:lnTo>
                    <a:pt x="417" y="133"/>
                  </a:lnTo>
                  <a:lnTo>
                    <a:pt x="404" y="133"/>
                  </a:lnTo>
                  <a:lnTo>
                    <a:pt x="371" y="136"/>
                  </a:lnTo>
                  <a:lnTo>
                    <a:pt x="358" y="138"/>
                  </a:lnTo>
                  <a:lnTo>
                    <a:pt x="345" y="138"/>
                  </a:lnTo>
                  <a:lnTo>
                    <a:pt x="335" y="138"/>
                  </a:lnTo>
                  <a:lnTo>
                    <a:pt x="333" y="138"/>
                  </a:lnTo>
                  <a:lnTo>
                    <a:pt x="333" y="136"/>
                  </a:lnTo>
                  <a:lnTo>
                    <a:pt x="333" y="129"/>
                  </a:lnTo>
                  <a:lnTo>
                    <a:pt x="331" y="122"/>
                  </a:lnTo>
                  <a:lnTo>
                    <a:pt x="329" y="120"/>
                  </a:lnTo>
                  <a:lnTo>
                    <a:pt x="322" y="120"/>
                  </a:lnTo>
                  <a:lnTo>
                    <a:pt x="314" y="127"/>
                  </a:lnTo>
                  <a:lnTo>
                    <a:pt x="306" y="131"/>
                  </a:lnTo>
                  <a:lnTo>
                    <a:pt x="304" y="133"/>
                  </a:lnTo>
                  <a:lnTo>
                    <a:pt x="291" y="165"/>
                  </a:lnTo>
                  <a:lnTo>
                    <a:pt x="279" y="192"/>
                  </a:lnTo>
                  <a:lnTo>
                    <a:pt x="270" y="217"/>
                  </a:lnTo>
                  <a:lnTo>
                    <a:pt x="260" y="240"/>
                  </a:lnTo>
                  <a:lnTo>
                    <a:pt x="253" y="256"/>
                  </a:lnTo>
                  <a:lnTo>
                    <a:pt x="247" y="272"/>
                  </a:lnTo>
                  <a:lnTo>
                    <a:pt x="237" y="292"/>
                  </a:lnTo>
                  <a:lnTo>
                    <a:pt x="231" y="306"/>
                  </a:lnTo>
                  <a:lnTo>
                    <a:pt x="230" y="313"/>
                  </a:lnTo>
                  <a:lnTo>
                    <a:pt x="228" y="315"/>
                  </a:lnTo>
                  <a:lnTo>
                    <a:pt x="170" y="113"/>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855" name="Freeform 431"/>
            <p:cNvSpPr>
              <a:spLocks/>
            </p:cNvSpPr>
            <p:nvPr/>
          </p:nvSpPr>
          <p:spPr bwMode="auto">
            <a:xfrm>
              <a:off x="1954" y="3316"/>
              <a:ext cx="224" cy="259"/>
            </a:xfrm>
            <a:custGeom>
              <a:avLst/>
              <a:gdLst>
                <a:gd name="T0" fmla="*/ 42 w 224"/>
                <a:gd name="T1" fmla="*/ 20 h 259"/>
                <a:gd name="T2" fmla="*/ 40 w 224"/>
                <a:gd name="T3" fmla="*/ 36 h 259"/>
                <a:gd name="T4" fmla="*/ 38 w 224"/>
                <a:gd name="T5" fmla="*/ 41 h 259"/>
                <a:gd name="T6" fmla="*/ 27 w 224"/>
                <a:gd name="T7" fmla="*/ 27 h 259"/>
                <a:gd name="T8" fmla="*/ 11 w 224"/>
                <a:gd name="T9" fmla="*/ 29 h 259"/>
                <a:gd name="T10" fmla="*/ 0 w 224"/>
                <a:gd name="T11" fmla="*/ 61 h 259"/>
                <a:gd name="T12" fmla="*/ 6 w 224"/>
                <a:gd name="T13" fmla="*/ 86 h 259"/>
                <a:gd name="T14" fmla="*/ 19 w 224"/>
                <a:gd name="T15" fmla="*/ 98 h 259"/>
                <a:gd name="T16" fmla="*/ 34 w 224"/>
                <a:gd name="T17" fmla="*/ 102 h 259"/>
                <a:gd name="T18" fmla="*/ 32 w 224"/>
                <a:gd name="T19" fmla="*/ 118 h 259"/>
                <a:gd name="T20" fmla="*/ 32 w 224"/>
                <a:gd name="T21" fmla="*/ 168 h 259"/>
                <a:gd name="T22" fmla="*/ 36 w 224"/>
                <a:gd name="T23" fmla="*/ 195 h 259"/>
                <a:gd name="T24" fmla="*/ 38 w 224"/>
                <a:gd name="T25" fmla="*/ 204 h 259"/>
                <a:gd name="T26" fmla="*/ 54 w 224"/>
                <a:gd name="T27" fmla="*/ 231 h 259"/>
                <a:gd name="T28" fmla="*/ 96 w 224"/>
                <a:gd name="T29" fmla="*/ 256 h 259"/>
                <a:gd name="T30" fmla="*/ 136 w 224"/>
                <a:gd name="T31" fmla="*/ 254 h 259"/>
                <a:gd name="T32" fmla="*/ 170 w 224"/>
                <a:gd name="T33" fmla="*/ 222 h 259"/>
                <a:gd name="T34" fmla="*/ 191 w 224"/>
                <a:gd name="T35" fmla="*/ 177 h 259"/>
                <a:gd name="T36" fmla="*/ 199 w 224"/>
                <a:gd name="T37" fmla="*/ 129 h 259"/>
                <a:gd name="T38" fmla="*/ 211 w 224"/>
                <a:gd name="T39" fmla="*/ 98 h 259"/>
                <a:gd name="T40" fmla="*/ 224 w 224"/>
                <a:gd name="T41" fmla="*/ 66 h 259"/>
                <a:gd name="T42" fmla="*/ 218 w 224"/>
                <a:gd name="T43" fmla="*/ 41 h 259"/>
                <a:gd name="T44" fmla="*/ 199 w 224"/>
                <a:gd name="T45" fmla="*/ 36 h 259"/>
                <a:gd name="T46" fmla="*/ 188 w 224"/>
                <a:gd name="T47" fmla="*/ 48 h 259"/>
                <a:gd name="T48" fmla="*/ 190 w 224"/>
                <a:gd name="T49" fmla="*/ 20 h 259"/>
                <a:gd name="T50" fmla="*/ 190 w 224"/>
                <a:gd name="T51" fmla="*/ 7 h 259"/>
                <a:gd name="T52" fmla="*/ 191 w 224"/>
                <a:gd name="T53" fmla="*/ 0 h 259"/>
                <a:gd name="T54" fmla="*/ 142 w 224"/>
                <a:gd name="T55" fmla="*/ 5 h 259"/>
                <a:gd name="T56" fmla="*/ 105 w 224"/>
                <a:gd name="T57" fmla="*/ 5 h 259"/>
                <a:gd name="T58" fmla="*/ 80 w 224"/>
                <a:gd name="T59" fmla="*/ 7 h 259"/>
                <a:gd name="T60" fmla="*/ 52 w 224"/>
                <a:gd name="T61" fmla="*/ 9 h 259"/>
                <a:gd name="T62" fmla="*/ 44 w 224"/>
                <a:gd name="T63" fmla="*/ 9 h 259"/>
                <a:gd name="T64" fmla="*/ 44 w 224"/>
                <a:gd name="T65" fmla="*/ 9 h 2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4" h="259">
                  <a:moveTo>
                    <a:pt x="44" y="9"/>
                  </a:moveTo>
                  <a:lnTo>
                    <a:pt x="42" y="20"/>
                  </a:lnTo>
                  <a:lnTo>
                    <a:pt x="42" y="27"/>
                  </a:lnTo>
                  <a:lnTo>
                    <a:pt x="40" y="36"/>
                  </a:lnTo>
                  <a:lnTo>
                    <a:pt x="38" y="39"/>
                  </a:lnTo>
                  <a:lnTo>
                    <a:pt x="38" y="41"/>
                  </a:lnTo>
                  <a:lnTo>
                    <a:pt x="32" y="29"/>
                  </a:lnTo>
                  <a:lnTo>
                    <a:pt x="27" y="27"/>
                  </a:lnTo>
                  <a:lnTo>
                    <a:pt x="19" y="27"/>
                  </a:lnTo>
                  <a:lnTo>
                    <a:pt x="11" y="29"/>
                  </a:lnTo>
                  <a:lnTo>
                    <a:pt x="4" y="43"/>
                  </a:lnTo>
                  <a:lnTo>
                    <a:pt x="0" y="61"/>
                  </a:lnTo>
                  <a:lnTo>
                    <a:pt x="2" y="75"/>
                  </a:lnTo>
                  <a:lnTo>
                    <a:pt x="6" y="86"/>
                  </a:lnTo>
                  <a:lnTo>
                    <a:pt x="11" y="93"/>
                  </a:lnTo>
                  <a:lnTo>
                    <a:pt x="19" y="98"/>
                  </a:lnTo>
                  <a:lnTo>
                    <a:pt x="31" y="102"/>
                  </a:lnTo>
                  <a:lnTo>
                    <a:pt x="34" y="102"/>
                  </a:lnTo>
                  <a:lnTo>
                    <a:pt x="36" y="102"/>
                  </a:lnTo>
                  <a:lnTo>
                    <a:pt x="32" y="118"/>
                  </a:lnTo>
                  <a:lnTo>
                    <a:pt x="32" y="136"/>
                  </a:lnTo>
                  <a:lnTo>
                    <a:pt x="32" y="168"/>
                  </a:lnTo>
                  <a:lnTo>
                    <a:pt x="34" y="184"/>
                  </a:lnTo>
                  <a:lnTo>
                    <a:pt x="36" y="195"/>
                  </a:lnTo>
                  <a:lnTo>
                    <a:pt x="38" y="202"/>
                  </a:lnTo>
                  <a:lnTo>
                    <a:pt x="38" y="204"/>
                  </a:lnTo>
                  <a:lnTo>
                    <a:pt x="46" y="220"/>
                  </a:lnTo>
                  <a:lnTo>
                    <a:pt x="54" y="231"/>
                  </a:lnTo>
                  <a:lnTo>
                    <a:pt x="73" y="250"/>
                  </a:lnTo>
                  <a:lnTo>
                    <a:pt x="96" y="256"/>
                  </a:lnTo>
                  <a:lnTo>
                    <a:pt x="113" y="259"/>
                  </a:lnTo>
                  <a:lnTo>
                    <a:pt x="136" y="254"/>
                  </a:lnTo>
                  <a:lnTo>
                    <a:pt x="155" y="241"/>
                  </a:lnTo>
                  <a:lnTo>
                    <a:pt x="170" y="222"/>
                  </a:lnTo>
                  <a:lnTo>
                    <a:pt x="182" y="202"/>
                  </a:lnTo>
                  <a:lnTo>
                    <a:pt x="191" y="177"/>
                  </a:lnTo>
                  <a:lnTo>
                    <a:pt x="195" y="152"/>
                  </a:lnTo>
                  <a:lnTo>
                    <a:pt x="199" y="129"/>
                  </a:lnTo>
                  <a:lnTo>
                    <a:pt x="197" y="109"/>
                  </a:lnTo>
                  <a:lnTo>
                    <a:pt x="211" y="98"/>
                  </a:lnTo>
                  <a:lnTo>
                    <a:pt x="220" y="82"/>
                  </a:lnTo>
                  <a:lnTo>
                    <a:pt x="224" y="66"/>
                  </a:lnTo>
                  <a:lnTo>
                    <a:pt x="222" y="50"/>
                  </a:lnTo>
                  <a:lnTo>
                    <a:pt x="218" y="41"/>
                  </a:lnTo>
                  <a:lnTo>
                    <a:pt x="211" y="34"/>
                  </a:lnTo>
                  <a:lnTo>
                    <a:pt x="199" y="36"/>
                  </a:lnTo>
                  <a:lnTo>
                    <a:pt x="193" y="39"/>
                  </a:lnTo>
                  <a:lnTo>
                    <a:pt x="188" y="48"/>
                  </a:lnTo>
                  <a:lnTo>
                    <a:pt x="190" y="32"/>
                  </a:lnTo>
                  <a:lnTo>
                    <a:pt x="190" y="20"/>
                  </a:lnTo>
                  <a:lnTo>
                    <a:pt x="190" y="11"/>
                  </a:lnTo>
                  <a:lnTo>
                    <a:pt x="190" y="7"/>
                  </a:lnTo>
                  <a:lnTo>
                    <a:pt x="191" y="2"/>
                  </a:lnTo>
                  <a:lnTo>
                    <a:pt x="191" y="0"/>
                  </a:lnTo>
                  <a:lnTo>
                    <a:pt x="165" y="2"/>
                  </a:lnTo>
                  <a:lnTo>
                    <a:pt x="142" y="5"/>
                  </a:lnTo>
                  <a:lnTo>
                    <a:pt x="122" y="5"/>
                  </a:lnTo>
                  <a:lnTo>
                    <a:pt x="105" y="5"/>
                  </a:lnTo>
                  <a:lnTo>
                    <a:pt x="92" y="7"/>
                  </a:lnTo>
                  <a:lnTo>
                    <a:pt x="80" y="7"/>
                  </a:lnTo>
                  <a:lnTo>
                    <a:pt x="63" y="9"/>
                  </a:lnTo>
                  <a:lnTo>
                    <a:pt x="52" y="9"/>
                  </a:lnTo>
                  <a:lnTo>
                    <a:pt x="46" y="9"/>
                  </a:lnTo>
                  <a:lnTo>
                    <a:pt x="44" y="9"/>
                  </a:lnTo>
                  <a:close/>
                </a:path>
              </a:pathLst>
            </a:custGeom>
            <a:solidFill>
              <a:srgbClr val="F7C0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856" name="Freeform 432"/>
            <p:cNvSpPr>
              <a:spLocks/>
            </p:cNvSpPr>
            <p:nvPr/>
          </p:nvSpPr>
          <p:spPr bwMode="auto">
            <a:xfrm>
              <a:off x="1954" y="3316"/>
              <a:ext cx="224" cy="259"/>
            </a:xfrm>
            <a:custGeom>
              <a:avLst/>
              <a:gdLst>
                <a:gd name="T0" fmla="*/ 42 w 224"/>
                <a:gd name="T1" fmla="*/ 20 h 259"/>
                <a:gd name="T2" fmla="*/ 40 w 224"/>
                <a:gd name="T3" fmla="*/ 36 h 259"/>
                <a:gd name="T4" fmla="*/ 38 w 224"/>
                <a:gd name="T5" fmla="*/ 41 h 259"/>
                <a:gd name="T6" fmla="*/ 27 w 224"/>
                <a:gd name="T7" fmla="*/ 27 h 259"/>
                <a:gd name="T8" fmla="*/ 11 w 224"/>
                <a:gd name="T9" fmla="*/ 29 h 259"/>
                <a:gd name="T10" fmla="*/ 0 w 224"/>
                <a:gd name="T11" fmla="*/ 61 h 259"/>
                <a:gd name="T12" fmla="*/ 6 w 224"/>
                <a:gd name="T13" fmla="*/ 86 h 259"/>
                <a:gd name="T14" fmla="*/ 19 w 224"/>
                <a:gd name="T15" fmla="*/ 98 h 259"/>
                <a:gd name="T16" fmla="*/ 34 w 224"/>
                <a:gd name="T17" fmla="*/ 102 h 259"/>
                <a:gd name="T18" fmla="*/ 32 w 224"/>
                <a:gd name="T19" fmla="*/ 118 h 259"/>
                <a:gd name="T20" fmla="*/ 32 w 224"/>
                <a:gd name="T21" fmla="*/ 168 h 259"/>
                <a:gd name="T22" fmla="*/ 36 w 224"/>
                <a:gd name="T23" fmla="*/ 195 h 259"/>
                <a:gd name="T24" fmla="*/ 38 w 224"/>
                <a:gd name="T25" fmla="*/ 204 h 259"/>
                <a:gd name="T26" fmla="*/ 54 w 224"/>
                <a:gd name="T27" fmla="*/ 231 h 259"/>
                <a:gd name="T28" fmla="*/ 96 w 224"/>
                <a:gd name="T29" fmla="*/ 256 h 259"/>
                <a:gd name="T30" fmla="*/ 136 w 224"/>
                <a:gd name="T31" fmla="*/ 254 h 259"/>
                <a:gd name="T32" fmla="*/ 170 w 224"/>
                <a:gd name="T33" fmla="*/ 222 h 259"/>
                <a:gd name="T34" fmla="*/ 191 w 224"/>
                <a:gd name="T35" fmla="*/ 177 h 259"/>
                <a:gd name="T36" fmla="*/ 199 w 224"/>
                <a:gd name="T37" fmla="*/ 129 h 259"/>
                <a:gd name="T38" fmla="*/ 211 w 224"/>
                <a:gd name="T39" fmla="*/ 98 h 259"/>
                <a:gd name="T40" fmla="*/ 224 w 224"/>
                <a:gd name="T41" fmla="*/ 66 h 259"/>
                <a:gd name="T42" fmla="*/ 218 w 224"/>
                <a:gd name="T43" fmla="*/ 41 h 259"/>
                <a:gd name="T44" fmla="*/ 199 w 224"/>
                <a:gd name="T45" fmla="*/ 36 h 259"/>
                <a:gd name="T46" fmla="*/ 188 w 224"/>
                <a:gd name="T47" fmla="*/ 48 h 259"/>
                <a:gd name="T48" fmla="*/ 190 w 224"/>
                <a:gd name="T49" fmla="*/ 20 h 259"/>
                <a:gd name="T50" fmla="*/ 190 w 224"/>
                <a:gd name="T51" fmla="*/ 7 h 259"/>
                <a:gd name="T52" fmla="*/ 191 w 224"/>
                <a:gd name="T53" fmla="*/ 0 h 259"/>
                <a:gd name="T54" fmla="*/ 142 w 224"/>
                <a:gd name="T55" fmla="*/ 5 h 259"/>
                <a:gd name="T56" fmla="*/ 105 w 224"/>
                <a:gd name="T57" fmla="*/ 5 h 259"/>
                <a:gd name="T58" fmla="*/ 80 w 224"/>
                <a:gd name="T59" fmla="*/ 7 h 259"/>
                <a:gd name="T60" fmla="*/ 52 w 224"/>
                <a:gd name="T61" fmla="*/ 9 h 259"/>
                <a:gd name="T62" fmla="*/ 44 w 224"/>
                <a:gd name="T63" fmla="*/ 9 h 2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24" h="259">
                  <a:moveTo>
                    <a:pt x="44" y="9"/>
                  </a:moveTo>
                  <a:lnTo>
                    <a:pt x="42" y="20"/>
                  </a:lnTo>
                  <a:lnTo>
                    <a:pt x="42" y="27"/>
                  </a:lnTo>
                  <a:lnTo>
                    <a:pt x="40" y="36"/>
                  </a:lnTo>
                  <a:lnTo>
                    <a:pt x="38" y="39"/>
                  </a:lnTo>
                  <a:lnTo>
                    <a:pt x="38" y="41"/>
                  </a:lnTo>
                  <a:lnTo>
                    <a:pt x="32" y="29"/>
                  </a:lnTo>
                  <a:lnTo>
                    <a:pt x="27" y="27"/>
                  </a:lnTo>
                  <a:lnTo>
                    <a:pt x="19" y="27"/>
                  </a:lnTo>
                  <a:lnTo>
                    <a:pt x="11" y="29"/>
                  </a:lnTo>
                  <a:lnTo>
                    <a:pt x="4" y="43"/>
                  </a:lnTo>
                  <a:lnTo>
                    <a:pt x="0" y="61"/>
                  </a:lnTo>
                  <a:lnTo>
                    <a:pt x="2" y="75"/>
                  </a:lnTo>
                  <a:lnTo>
                    <a:pt x="6" y="86"/>
                  </a:lnTo>
                  <a:lnTo>
                    <a:pt x="11" y="93"/>
                  </a:lnTo>
                  <a:lnTo>
                    <a:pt x="19" y="98"/>
                  </a:lnTo>
                  <a:lnTo>
                    <a:pt x="31" y="102"/>
                  </a:lnTo>
                  <a:lnTo>
                    <a:pt x="34" y="102"/>
                  </a:lnTo>
                  <a:lnTo>
                    <a:pt x="36" y="102"/>
                  </a:lnTo>
                  <a:lnTo>
                    <a:pt x="32" y="118"/>
                  </a:lnTo>
                  <a:lnTo>
                    <a:pt x="32" y="136"/>
                  </a:lnTo>
                  <a:lnTo>
                    <a:pt x="32" y="168"/>
                  </a:lnTo>
                  <a:lnTo>
                    <a:pt x="34" y="184"/>
                  </a:lnTo>
                  <a:lnTo>
                    <a:pt x="36" y="195"/>
                  </a:lnTo>
                  <a:lnTo>
                    <a:pt x="38" y="202"/>
                  </a:lnTo>
                  <a:lnTo>
                    <a:pt x="38" y="204"/>
                  </a:lnTo>
                  <a:lnTo>
                    <a:pt x="46" y="220"/>
                  </a:lnTo>
                  <a:lnTo>
                    <a:pt x="54" y="231"/>
                  </a:lnTo>
                  <a:lnTo>
                    <a:pt x="73" y="250"/>
                  </a:lnTo>
                  <a:lnTo>
                    <a:pt x="96" y="256"/>
                  </a:lnTo>
                  <a:lnTo>
                    <a:pt x="113" y="259"/>
                  </a:lnTo>
                  <a:lnTo>
                    <a:pt x="136" y="254"/>
                  </a:lnTo>
                  <a:lnTo>
                    <a:pt x="155" y="241"/>
                  </a:lnTo>
                  <a:lnTo>
                    <a:pt x="170" y="222"/>
                  </a:lnTo>
                  <a:lnTo>
                    <a:pt x="182" y="202"/>
                  </a:lnTo>
                  <a:lnTo>
                    <a:pt x="191" y="177"/>
                  </a:lnTo>
                  <a:lnTo>
                    <a:pt x="195" y="152"/>
                  </a:lnTo>
                  <a:lnTo>
                    <a:pt x="199" y="129"/>
                  </a:lnTo>
                  <a:lnTo>
                    <a:pt x="197" y="109"/>
                  </a:lnTo>
                  <a:lnTo>
                    <a:pt x="211" y="98"/>
                  </a:lnTo>
                  <a:lnTo>
                    <a:pt x="220" y="82"/>
                  </a:lnTo>
                  <a:lnTo>
                    <a:pt x="224" y="66"/>
                  </a:lnTo>
                  <a:lnTo>
                    <a:pt x="222" y="50"/>
                  </a:lnTo>
                  <a:lnTo>
                    <a:pt x="218" y="41"/>
                  </a:lnTo>
                  <a:lnTo>
                    <a:pt x="211" y="34"/>
                  </a:lnTo>
                  <a:lnTo>
                    <a:pt x="199" y="36"/>
                  </a:lnTo>
                  <a:lnTo>
                    <a:pt x="193" y="39"/>
                  </a:lnTo>
                  <a:lnTo>
                    <a:pt x="188" y="48"/>
                  </a:lnTo>
                  <a:lnTo>
                    <a:pt x="190" y="32"/>
                  </a:lnTo>
                  <a:lnTo>
                    <a:pt x="190" y="20"/>
                  </a:lnTo>
                  <a:lnTo>
                    <a:pt x="190" y="11"/>
                  </a:lnTo>
                  <a:lnTo>
                    <a:pt x="190" y="7"/>
                  </a:lnTo>
                  <a:lnTo>
                    <a:pt x="191" y="2"/>
                  </a:lnTo>
                  <a:lnTo>
                    <a:pt x="191" y="0"/>
                  </a:lnTo>
                  <a:lnTo>
                    <a:pt x="165" y="2"/>
                  </a:lnTo>
                  <a:lnTo>
                    <a:pt x="142" y="5"/>
                  </a:lnTo>
                  <a:lnTo>
                    <a:pt x="122" y="5"/>
                  </a:lnTo>
                  <a:lnTo>
                    <a:pt x="105" y="5"/>
                  </a:lnTo>
                  <a:lnTo>
                    <a:pt x="92" y="7"/>
                  </a:lnTo>
                  <a:lnTo>
                    <a:pt x="80" y="7"/>
                  </a:lnTo>
                  <a:lnTo>
                    <a:pt x="63" y="9"/>
                  </a:lnTo>
                  <a:lnTo>
                    <a:pt x="52" y="9"/>
                  </a:lnTo>
                  <a:lnTo>
                    <a:pt x="46" y="9"/>
                  </a:lnTo>
                  <a:lnTo>
                    <a:pt x="44" y="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57" name="Freeform 433"/>
            <p:cNvSpPr>
              <a:spLocks/>
            </p:cNvSpPr>
            <p:nvPr/>
          </p:nvSpPr>
          <p:spPr bwMode="auto">
            <a:xfrm>
              <a:off x="1981" y="3370"/>
              <a:ext cx="69" cy="50"/>
            </a:xfrm>
            <a:custGeom>
              <a:avLst/>
              <a:gdLst>
                <a:gd name="T0" fmla="*/ 69 w 69"/>
                <a:gd name="T1" fmla="*/ 25 h 50"/>
                <a:gd name="T2" fmla="*/ 69 w 69"/>
                <a:gd name="T3" fmla="*/ 34 h 50"/>
                <a:gd name="T4" fmla="*/ 63 w 69"/>
                <a:gd name="T5" fmla="*/ 44 h 50"/>
                <a:gd name="T6" fmla="*/ 57 w 69"/>
                <a:gd name="T7" fmla="*/ 48 h 50"/>
                <a:gd name="T8" fmla="*/ 48 w 69"/>
                <a:gd name="T9" fmla="*/ 50 h 50"/>
                <a:gd name="T10" fmla="*/ 40 w 69"/>
                <a:gd name="T11" fmla="*/ 50 h 50"/>
                <a:gd name="T12" fmla="*/ 32 w 69"/>
                <a:gd name="T13" fmla="*/ 50 h 50"/>
                <a:gd name="T14" fmla="*/ 25 w 69"/>
                <a:gd name="T15" fmla="*/ 50 h 50"/>
                <a:gd name="T16" fmla="*/ 21 w 69"/>
                <a:gd name="T17" fmla="*/ 50 h 50"/>
                <a:gd name="T18" fmla="*/ 21 w 69"/>
                <a:gd name="T19" fmla="*/ 50 h 50"/>
                <a:gd name="T20" fmla="*/ 11 w 69"/>
                <a:gd name="T21" fmla="*/ 48 h 50"/>
                <a:gd name="T22" fmla="*/ 5 w 69"/>
                <a:gd name="T23" fmla="*/ 44 h 50"/>
                <a:gd name="T24" fmla="*/ 0 w 69"/>
                <a:gd name="T25" fmla="*/ 34 h 50"/>
                <a:gd name="T26" fmla="*/ 0 w 69"/>
                <a:gd name="T27" fmla="*/ 25 h 50"/>
                <a:gd name="T28" fmla="*/ 0 w 69"/>
                <a:gd name="T29" fmla="*/ 25 h 50"/>
                <a:gd name="T30" fmla="*/ 0 w 69"/>
                <a:gd name="T31" fmla="*/ 16 h 50"/>
                <a:gd name="T32" fmla="*/ 5 w 69"/>
                <a:gd name="T33" fmla="*/ 10 h 50"/>
                <a:gd name="T34" fmla="*/ 11 w 69"/>
                <a:gd name="T35" fmla="*/ 3 h 50"/>
                <a:gd name="T36" fmla="*/ 21 w 69"/>
                <a:gd name="T37" fmla="*/ 0 h 50"/>
                <a:gd name="T38" fmla="*/ 28 w 69"/>
                <a:gd name="T39" fmla="*/ 0 h 50"/>
                <a:gd name="T40" fmla="*/ 36 w 69"/>
                <a:gd name="T41" fmla="*/ 0 h 50"/>
                <a:gd name="T42" fmla="*/ 44 w 69"/>
                <a:gd name="T43" fmla="*/ 0 h 50"/>
                <a:gd name="T44" fmla="*/ 48 w 69"/>
                <a:gd name="T45" fmla="*/ 0 h 50"/>
                <a:gd name="T46" fmla="*/ 48 w 69"/>
                <a:gd name="T47" fmla="*/ 0 h 50"/>
                <a:gd name="T48" fmla="*/ 57 w 69"/>
                <a:gd name="T49" fmla="*/ 3 h 50"/>
                <a:gd name="T50" fmla="*/ 63 w 69"/>
                <a:gd name="T51" fmla="*/ 10 h 50"/>
                <a:gd name="T52" fmla="*/ 69 w 69"/>
                <a:gd name="T53" fmla="*/ 16 h 50"/>
                <a:gd name="T54" fmla="*/ 69 w 69"/>
                <a:gd name="T55" fmla="*/ 25 h 50"/>
                <a:gd name="T56" fmla="*/ 69 w 69"/>
                <a:gd name="T57" fmla="*/ 25 h 5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9" h="50">
                  <a:moveTo>
                    <a:pt x="69" y="25"/>
                  </a:moveTo>
                  <a:lnTo>
                    <a:pt x="69" y="34"/>
                  </a:lnTo>
                  <a:lnTo>
                    <a:pt x="63" y="44"/>
                  </a:lnTo>
                  <a:lnTo>
                    <a:pt x="57" y="48"/>
                  </a:lnTo>
                  <a:lnTo>
                    <a:pt x="48" y="50"/>
                  </a:lnTo>
                  <a:lnTo>
                    <a:pt x="40" y="50"/>
                  </a:lnTo>
                  <a:lnTo>
                    <a:pt x="32" y="50"/>
                  </a:lnTo>
                  <a:lnTo>
                    <a:pt x="25" y="50"/>
                  </a:lnTo>
                  <a:lnTo>
                    <a:pt x="21" y="50"/>
                  </a:lnTo>
                  <a:lnTo>
                    <a:pt x="11" y="48"/>
                  </a:lnTo>
                  <a:lnTo>
                    <a:pt x="5" y="44"/>
                  </a:lnTo>
                  <a:lnTo>
                    <a:pt x="0" y="34"/>
                  </a:lnTo>
                  <a:lnTo>
                    <a:pt x="0" y="25"/>
                  </a:lnTo>
                  <a:lnTo>
                    <a:pt x="0" y="16"/>
                  </a:lnTo>
                  <a:lnTo>
                    <a:pt x="5" y="10"/>
                  </a:lnTo>
                  <a:lnTo>
                    <a:pt x="11" y="3"/>
                  </a:lnTo>
                  <a:lnTo>
                    <a:pt x="21" y="0"/>
                  </a:lnTo>
                  <a:lnTo>
                    <a:pt x="28" y="0"/>
                  </a:lnTo>
                  <a:lnTo>
                    <a:pt x="36" y="0"/>
                  </a:lnTo>
                  <a:lnTo>
                    <a:pt x="44" y="0"/>
                  </a:lnTo>
                  <a:lnTo>
                    <a:pt x="48" y="0"/>
                  </a:lnTo>
                  <a:lnTo>
                    <a:pt x="57" y="3"/>
                  </a:lnTo>
                  <a:lnTo>
                    <a:pt x="63" y="10"/>
                  </a:lnTo>
                  <a:lnTo>
                    <a:pt x="69" y="16"/>
                  </a:lnTo>
                  <a:lnTo>
                    <a:pt x="69" y="25"/>
                  </a:lnTo>
                  <a:close/>
                </a:path>
              </a:pathLst>
            </a:custGeom>
            <a:solidFill>
              <a:srgbClr val="FFFFFF"/>
            </a:solidFill>
            <a:ln w="6350">
              <a:solidFill>
                <a:srgbClr val="000000"/>
              </a:solidFill>
              <a:prstDash val="solid"/>
              <a:round/>
              <a:headEnd/>
              <a:tailEnd/>
            </a:ln>
          </p:spPr>
          <p:txBody>
            <a:bodyPr/>
            <a:lstStyle/>
            <a:p>
              <a:endParaRPr lang="ja-JP" altLang="en-US"/>
            </a:p>
          </p:txBody>
        </p:sp>
        <p:sp>
          <p:nvSpPr>
            <p:cNvPr id="23858" name="Freeform 434"/>
            <p:cNvSpPr>
              <a:spLocks/>
            </p:cNvSpPr>
            <p:nvPr/>
          </p:nvSpPr>
          <p:spPr bwMode="auto">
            <a:xfrm>
              <a:off x="2031" y="3416"/>
              <a:ext cx="68" cy="68"/>
            </a:xfrm>
            <a:custGeom>
              <a:avLst/>
              <a:gdLst>
                <a:gd name="T0" fmla="*/ 13 w 68"/>
                <a:gd name="T1" fmla="*/ 0 h 68"/>
                <a:gd name="T2" fmla="*/ 5 w 68"/>
                <a:gd name="T3" fmla="*/ 9 h 68"/>
                <a:gd name="T4" fmla="*/ 1 w 68"/>
                <a:gd name="T5" fmla="*/ 18 h 68"/>
                <a:gd name="T6" fmla="*/ 0 w 68"/>
                <a:gd name="T7" fmla="*/ 32 h 68"/>
                <a:gd name="T8" fmla="*/ 0 w 68"/>
                <a:gd name="T9" fmla="*/ 43 h 68"/>
                <a:gd name="T10" fmla="*/ 1 w 68"/>
                <a:gd name="T11" fmla="*/ 52 h 68"/>
                <a:gd name="T12" fmla="*/ 7 w 68"/>
                <a:gd name="T13" fmla="*/ 61 h 68"/>
                <a:gd name="T14" fmla="*/ 17 w 68"/>
                <a:gd name="T15" fmla="*/ 68 h 68"/>
                <a:gd name="T16" fmla="*/ 28 w 68"/>
                <a:gd name="T17" fmla="*/ 68 h 68"/>
                <a:gd name="T18" fmla="*/ 45 w 68"/>
                <a:gd name="T19" fmla="*/ 66 h 68"/>
                <a:gd name="T20" fmla="*/ 59 w 68"/>
                <a:gd name="T21" fmla="*/ 57 h 68"/>
                <a:gd name="T22" fmla="*/ 65 w 68"/>
                <a:gd name="T23" fmla="*/ 47 h 68"/>
                <a:gd name="T24" fmla="*/ 68 w 68"/>
                <a:gd name="T25" fmla="*/ 38 h 68"/>
                <a:gd name="T26" fmla="*/ 68 w 68"/>
                <a:gd name="T27" fmla="*/ 23 h 68"/>
                <a:gd name="T28" fmla="*/ 68 w 68"/>
                <a:gd name="T29" fmla="*/ 7 h 68"/>
                <a:gd name="T30" fmla="*/ 13 w 68"/>
                <a:gd name="T31" fmla="*/ 0 h 6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8" h="68">
                  <a:moveTo>
                    <a:pt x="13" y="0"/>
                  </a:moveTo>
                  <a:lnTo>
                    <a:pt x="5" y="9"/>
                  </a:lnTo>
                  <a:lnTo>
                    <a:pt x="1" y="18"/>
                  </a:lnTo>
                  <a:lnTo>
                    <a:pt x="0" y="32"/>
                  </a:lnTo>
                  <a:lnTo>
                    <a:pt x="0" y="43"/>
                  </a:lnTo>
                  <a:lnTo>
                    <a:pt x="1" y="52"/>
                  </a:lnTo>
                  <a:lnTo>
                    <a:pt x="7" y="61"/>
                  </a:lnTo>
                  <a:lnTo>
                    <a:pt x="17" y="68"/>
                  </a:lnTo>
                  <a:lnTo>
                    <a:pt x="28" y="68"/>
                  </a:lnTo>
                  <a:lnTo>
                    <a:pt x="45" y="66"/>
                  </a:lnTo>
                  <a:lnTo>
                    <a:pt x="59" y="57"/>
                  </a:lnTo>
                  <a:lnTo>
                    <a:pt x="65" y="47"/>
                  </a:lnTo>
                  <a:lnTo>
                    <a:pt x="68" y="38"/>
                  </a:lnTo>
                  <a:lnTo>
                    <a:pt x="68" y="23"/>
                  </a:lnTo>
                  <a:lnTo>
                    <a:pt x="68" y="7"/>
                  </a:lnTo>
                  <a:lnTo>
                    <a:pt x="13" y="0"/>
                  </a:lnTo>
                  <a:close/>
                </a:path>
              </a:pathLst>
            </a:custGeom>
            <a:solidFill>
              <a:srgbClr val="F7C0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859" name="Freeform 435"/>
            <p:cNvSpPr>
              <a:spLocks/>
            </p:cNvSpPr>
            <p:nvPr/>
          </p:nvSpPr>
          <p:spPr bwMode="auto">
            <a:xfrm>
              <a:off x="2031" y="3416"/>
              <a:ext cx="68" cy="68"/>
            </a:xfrm>
            <a:custGeom>
              <a:avLst/>
              <a:gdLst>
                <a:gd name="T0" fmla="*/ 13 w 68"/>
                <a:gd name="T1" fmla="*/ 0 h 68"/>
                <a:gd name="T2" fmla="*/ 5 w 68"/>
                <a:gd name="T3" fmla="*/ 9 h 68"/>
                <a:gd name="T4" fmla="*/ 1 w 68"/>
                <a:gd name="T5" fmla="*/ 18 h 68"/>
                <a:gd name="T6" fmla="*/ 0 w 68"/>
                <a:gd name="T7" fmla="*/ 32 h 68"/>
                <a:gd name="T8" fmla="*/ 0 w 68"/>
                <a:gd name="T9" fmla="*/ 43 h 68"/>
                <a:gd name="T10" fmla="*/ 1 w 68"/>
                <a:gd name="T11" fmla="*/ 52 h 68"/>
                <a:gd name="T12" fmla="*/ 7 w 68"/>
                <a:gd name="T13" fmla="*/ 61 h 68"/>
                <a:gd name="T14" fmla="*/ 17 w 68"/>
                <a:gd name="T15" fmla="*/ 68 h 68"/>
                <a:gd name="T16" fmla="*/ 28 w 68"/>
                <a:gd name="T17" fmla="*/ 68 h 68"/>
                <a:gd name="T18" fmla="*/ 45 w 68"/>
                <a:gd name="T19" fmla="*/ 66 h 68"/>
                <a:gd name="T20" fmla="*/ 59 w 68"/>
                <a:gd name="T21" fmla="*/ 57 h 68"/>
                <a:gd name="T22" fmla="*/ 65 w 68"/>
                <a:gd name="T23" fmla="*/ 47 h 68"/>
                <a:gd name="T24" fmla="*/ 68 w 68"/>
                <a:gd name="T25" fmla="*/ 38 h 68"/>
                <a:gd name="T26" fmla="*/ 68 w 68"/>
                <a:gd name="T27" fmla="*/ 23 h 68"/>
                <a:gd name="T28" fmla="*/ 68 w 68"/>
                <a:gd name="T29" fmla="*/ 7 h 6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8" h="68">
                  <a:moveTo>
                    <a:pt x="13" y="0"/>
                  </a:moveTo>
                  <a:lnTo>
                    <a:pt x="5" y="9"/>
                  </a:lnTo>
                  <a:lnTo>
                    <a:pt x="1" y="18"/>
                  </a:lnTo>
                  <a:lnTo>
                    <a:pt x="0" y="32"/>
                  </a:lnTo>
                  <a:lnTo>
                    <a:pt x="0" y="43"/>
                  </a:lnTo>
                  <a:lnTo>
                    <a:pt x="1" y="52"/>
                  </a:lnTo>
                  <a:lnTo>
                    <a:pt x="7" y="61"/>
                  </a:lnTo>
                  <a:lnTo>
                    <a:pt x="17" y="68"/>
                  </a:lnTo>
                  <a:lnTo>
                    <a:pt x="28" y="68"/>
                  </a:lnTo>
                  <a:lnTo>
                    <a:pt x="45" y="66"/>
                  </a:lnTo>
                  <a:lnTo>
                    <a:pt x="59" y="57"/>
                  </a:lnTo>
                  <a:lnTo>
                    <a:pt x="65" y="47"/>
                  </a:lnTo>
                  <a:lnTo>
                    <a:pt x="68" y="38"/>
                  </a:lnTo>
                  <a:lnTo>
                    <a:pt x="68" y="23"/>
                  </a:lnTo>
                  <a:lnTo>
                    <a:pt x="68"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60" name="Freeform 436"/>
            <p:cNvSpPr>
              <a:spLocks/>
            </p:cNvSpPr>
            <p:nvPr/>
          </p:nvSpPr>
          <p:spPr bwMode="auto">
            <a:xfrm>
              <a:off x="2078" y="3375"/>
              <a:ext cx="71" cy="50"/>
            </a:xfrm>
            <a:custGeom>
              <a:avLst/>
              <a:gdLst>
                <a:gd name="T0" fmla="*/ 71 w 71"/>
                <a:gd name="T1" fmla="*/ 25 h 50"/>
                <a:gd name="T2" fmla="*/ 69 w 71"/>
                <a:gd name="T3" fmla="*/ 34 h 50"/>
                <a:gd name="T4" fmla="*/ 66 w 71"/>
                <a:gd name="T5" fmla="*/ 43 h 50"/>
                <a:gd name="T6" fmla="*/ 58 w 71"/>
                <a:gd name="T7" fmla="*/ 48 h 50"/>
                <a:gd name="T8" fmla="*/ 50 w 71"/>
                <a:gd name="T9" fmla="*/ 50 h 50"/>
                <a:gd name="T10" fmla="*/ 41 w 71"/>
                <a:gd name="T11" fmla="*/ 50 h 50"/>
                <a:gd name="T12" fmla="*/ 33 w 71"/>
                <a:gd name="T13" fmla="*/ 50 h 50"/>
                <a:gd name="T14" fmla="*/ 25 w 71"/>
                <a:gd name="T15" fmla="*/ 50 h 50"/>
                <a:gd name="T16" fmla="*/ 21 w 71"/>
                <a:gd name="T17" fmla="*/ 50 h 50"/>
                <a:gd name="T18" fmla="*/ 21 w 71"/>
                <a:gd name="T19" fmla="*/ 50 h 50"/>
                <a:gd name="T20" fmla="*/ 14 w 71"/>
                <a:gd name="T21" fmla="*/ 48 h 50"/>
                <a:gd name="T22" fmla="*/ 6 w 71"/>
                <a:gd name="T23" fmla="*/ 43 h 50"/>
                <a:gd name="T24" fmla="*/ 2 w 71"/>
                <a:gd name="T25" fmla="*/ 34 h 50"/>
                <a:gd name="T26" fmla="*/ 0 w 71"/>
                <a:gd name="T27" fmla="*/ 25 h 50"/>
                <a:gd name="T28" fmla="*/ 0 w 71"/>
                <a:gd name="T29" fmla="*/ 25 h 50"/>
                <a:gd name="T30" fmla="*/ 2 w 71"/>
                <a:gd name="T31" fmla="*/ 14 h 50"/>
                <a:gd name="T32" fmla="*/ 6 w 71"/>
                <a:gd name="T33" fmla="*/ 7 h 50"/>
                <a:gd name="T34" fmla="*/ 14 w 71"/>
                <a:gd name="T35" fmla="*/ 0 h 50"/>
                <a:gd name="T36" fmla="*/ 21 w 71"/>
                <a:gd name="T37" fmla="*/ 0 h 50"/>
                <a:gd name="T38" fmla="*/ 31 w 71"/>
                <a:gd name="T39" fmla="*/ 0 h 50"/>
                <a:gd name="T40" fmla="*/ 37 w 71"/>
                <a:gd name="T41" fmla="*/ 0 h 50"/>
                <a:gd name="T42" fmla="*/ 46 w 71"/>
                <a:gd name="T43" fmla="*/ 0 h 50"/>
                <a:gd name="T44" fmla="*/ 50 w 71"/>
                <a:gd name="T45" fmla="*/ 0 h 50"/>
                <a:gd name="T46" fmla="*/ 50 w 71"/>
                <a:gd name="T47" fmla="*/ 0 h 50"/>
                <a:gd name="T48" fmla="*/ 58 w 71"/>
                <a:gd name="T49" fmla="*/ 0 h 50"/>
                <a:gd name="T50" fmla="*/ 66 w 71"/>
                <a:gd name="T51" fmla="*/ 7 h 50"/>
                <a:gd name="T52" fmla="*/ 69 w 71"/>
                <a:gd name="T53" fmla="*/ 14 h 50"/>
                <a:gd name="T54" fmla="*/ 71 w 71"/>
                <a:gd name="T55" fmla="*/ 25 h 50"/>
                <a:gd name="T56" fmla="*/ 71 w 71"/>
                <a:gd name="T57" fmla="*/ 25 h 5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 h="50">
                  <a:moveTo>
                    <a:pt x="71" y="25"/>
                  </a:moveTo>
                  <a:lnTo>
                    <a:pt x="69" y="34"/>
                  </a:lnTo>
                  <a:lnTo>
                    <a:pt x="66" y="43"/>
                  </a:lnTo>
                  <a:lnTo>
                    <a:pt x="58" y="48"/>
                  </a:lnTo>
                  <a:lnTo>
                    <a:pt x="50" y="50"/>
                  </a:lnTo>
                  <a:lnTo>
                    <a:pt x="41" y="50"/>
                  </a:lnTo>
                  <a:lnTo>
                    <a:pt x="33" y="50"/>
                  </a:lnTo>
                  <a:lnTo>
                    <a:pt x="25" y="50"/>
                  </a:lnTo>
                  <a:lnTo>
                    <a:pt x="21" y="50"/>
                  </a:lnTo>
                  <a:lnTo>
                    <a:pt x="14" y="48"/>
                  </a:lnTo>
                  <a:lnTo>
                    <a:pt x="6" y="43"/>
                  </a:lnTo>
                  <a:lnTo>
                    <a:pt x="2" y="34"/>
                  </a:lnTo>
                  <a:lnTo>
                    <a:pt x="0" y="25"/>
                  </a:lnTo>
                  <a:lnTo>
                    <a:pt x="2" y="14"/>
                  </a:lnTo>
                  <a:lnTo>
                    <a:pt x="6" y="7"/>
                  </a:lnTo>
                  <a:lnTo>
                    <a:pt x="14" y="0"/>
                  </a:lnTo>
                  <a:lnTo>
                    <a:pt x="21" y="0"/>
                  </a:lnTo>
                  <a:lnTo>
                    <a:pt x="31" y="0"/>
                  </a:lnTo>
                  <a:lnTo>
                    <a:pt x="37" y="0"/>
                  </a:lnTo>
                  <a:lnTo>
                    <a:pt x="46" y="0"/>
                  </a:lnTo>
                  <a:lnTo>
                    <a:pt x="50" y="0"/>
                  </a:lnTo>
                  <a:lnTo>
                    <a:pt x="58" y="0"/>
                  </a:lnTo>
                  <a:lnTo>
                    <a:pt x="66" y="7"/>
                  </a:lnTo>
                  <a:lnTo>
                    <a:pt x="69" y="14"/>
                  </a:lnTo>
                  <a:lnTo>
                    <a:pt x="71" y="25"/>
                  </a:lnTo>
                  <a:close/>
                </a:path>
              </a:pathLst>
            </a:custGeom>
            <a:solidFill>
              <a:srgbClr val="FFFFFF"/>
            </a:solidFill>
            <a:ln w="6350">
              <a:solidFill>
                <a:srgbClr val="000000"/>
              </a:solidFill>
              <a:prstDash val="solid"/>
              <a:round/>
              <a:headEnd/>
              <a:tailEnd/>
            </a:ln>
          </p:spPr>
          <p:txBody>
            <a:bodyPr/>
            <a:lstStyle/>
            <a:p>
              <a:endParaRPr lang="ja-JP" altLang="en-US"/>
            </a:p>
          </p:txBody>
        </p:sp>
        <p:sp>
          <p:nvSpPr>
            <p:cNvPr id="23861" name="Freeform 437"/>
            <p:cNvSpPr>
              <a:spLocks/>
            </p:cNvSpPr>
            <p:nvPr/>
          </p:nvSpPr>
          <p:spPr bwMode="auto">
            <a:xfrm>
              <a:off x="2009" y="3339"/>
              <a:ext cx="37" cy="27"/>
            </a:xfrm>
            <a:custGeom>
              <a:avLst/>
              <a:gdLst>
                <a:gd name="T0" fmla="*/ 0 w 37"/>
                <a:gd name="T1" fmla="*/ 11 h 27"/>
                <a:gd name="T2" fmla="*/ 4 w 37"/>
                <a:gd name="T3" fmla="*/ 11 h 27"/>
                <a:gd name="T4" fmla="*/ 8 w 37"/>
                <a:gd name="T5" fmla="*/ 6 h 27"/>
                <a:gd name="T6" fmla="*/ 16 w 37"/>
                <a:gd name="T7" fmla="*/ 2 h 27"/>
                <a:gd name="T8" fmla="*/ 23 w 37"/>
                <a:gd name="T9" fmla="*/ 0 h 27"/>
                <a:gd name="T10" fmla="*/ 29 w 37"/>
                <a:gd name="T11" fmla="*/ 2 h 27"/>
                <a:gd name="T12" fmla="*/ 33 w 37"/>
                <a:gd name="T13" fmla="*/ 6 h 27"/>
                <a:gd name="T14" fmla="*/ 37 w 37"/>
                <a:gd name="T15" fmla="*/ 9 h 27"/>
                <a:gd name="T16" fmla="*/ 37 w 37"/>
                <a:gd name="T17" fmla="*/ 11 h 27"/>
                <a:gd name="T18" fmla="*/ 37 w 37"/>
                <a:gd name="T19" fmla="*/ 13 h 27"/>
                <a:gd name="T20" fmla="*/ 37 w 37"/>
                <a:gd name="T21" fmla="*/ 20 h 27"/>
                <a:gd name="T22" fmla="*/ 37 w 37"/>
                <a:gd name="T23" fmla="*/ 25 h 27"/>
                <a:gd name="T24" fmla="*/ 35 w 37"/>
                <a:gd name="T25" fmla="*/ 27 h 27"/>
                <a:gd name="T26" fmla="*/ 31 w 37"/>
                <a:gd name="T27" fmla="*/ 25 h 27"/>
                <a:gd name="T28" fmla="*/ 29 w 37"/>
                <a:gd name="T29" fmla="*/ 20 h 27"/>
                <a:gd name="T30" fmla="*/ 25 w 37"/>
                <a:gd name="T31" fmla="*/ 16 h 27"/>
                <a:gd name="T32" fmla="*/ 20 w 37"/>
                <a:gd name="T33" fmla="*/ 16 h 27"/>
                <a:gd name="T34" fmla="*/ 16 w 37"/>
                <a:gd name="T35" fmla="*/ 16 h 27"/>
                <a:gd name="T36" fmla="*/ 12 w 37"/>
                <a:gd name="T37" fmla="*/ 20 h 27"/>
                <a:gd name="T38" fmla="*/ 8 w 37"/>
                <a:gd name="T39" fmla="*/ 22 h 27"/>
                <a:gd name="T40" fmla="*/ 2 w 37"/>
                <a:gd name="T41" fmla="*/ 27 h 27"/>
                <a:gd name="T42" fmla="*/ 0 w 37"/>
                <a:gd name="T43" fmla="*/ 11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7" h="27">
                  <a:moveTo>
                    <a:pt x="0" y="11"/>
                  </a:moveTo>
                  <a:lnTo>
                    <a:pt x="4" y="11"/>
                  </a:lnTo>
                  <a:lnTo>
                    <a:pt x="8" y="6"/>
                  </a:lnTo>
                  <a:lnTo>
                    <a:pt x="16" y="2"/>
                  </a:lnTo>
                  <a:lnTo>
                    <a:pt x="23" y="0"/>
                  </a:lnTo>
                  <a:lnTo>
                    <a:pt x="29" y="2"/>
                  </a:lnTo>
                  <a:lnTo>
                    <a:pt x="33" y="6"/>
                  </a:lnTo>
                  <a:lnTo>
                    <a:pt x="37" y="9"/>
                  </a:lnTo>
                  <a:lnTo>
                    <a:pt x="37" y="11"/>
                  </a:lnTo>
                  <a:lnTo>
                    <a:pt x="37" y="13"/>
                  </a:lnTo>
                  <a:lnTo>
                    <a:pt x="37" y="20"/>
                  </a:lnTo>
                  <a:lnTo>
                    <a:pt x="37" y="25"/>
                  </a:lnTo>
                  <a:lnTo>
                    <a:pt x="35" y="27"/>
                  </a:lnTo>
                  <a:lnTo>
                    <a:pt x="31" y="25"/>
                  </a:lnTo>
                  <a:lnTo>
                    <a:pt x="29" y="20"/>
                  </a:lnTo>
                  <a:lnTo>
                    <a:pt x="25" y="16"/>
                  </a:lnTo>
                  <a:lnTo>
                    <a:pt x="20" y="16"/>
                  </a:lnTo>
                  <a:lnTo>
                    <a:pt x="16" y="16"/>
                  </a:lnTo>
                  <a:lnTo>
                    <a:pt x="12" y="20"/>
                  </a:lnTo>
                  <a:lnTo>
                    <a:pt x="8" y="22"/>
                  </a:lnTo>
                  <a:lnTo>
                    <a:pt x="2" y="27"/>
                  </a:lnTo>
                  <a:lnTo>
                    <a:pt x="0" y="11"/>
                  </a:lnTo>
                  <a:close/>
                </a:path>
              </a:pathLst>
            </a:custGeom>
            <a:solidFill>
              <a:srgbClr val="000000"/>
            </a:solidFill>
            <a:ln w="6350">
              <a:solidFill>
                <a:srgbClr val="000000"/>
              </a:solidFill>
              <a:prstDash val="solid"/>
              <a:round/>
              <a:headEnd/>
              <a:tailEnd/>
            </a:ln>
          </p:spPr>
          <p:txBody>
            <a:bodyPr/>
            <a:lstStyle/>
            <a:p>
              <a:endParaRPr lang="ja-JP" altLang="en-US"/>
            </a:p>
          </p:txBody>
        </p:sp>
        <p:sp>
          <p:nvSpPr>
            <p:cNvPr id="23862" name="Freeform 438"/>
            <p:cNvSpPr>
              <a:spLocks/>
            </p:cNvSpPr>
            <p:nvPr/>
          </p:nvSpPr>
          <p:spPr bwMode="auto">
            <a:xfrm>
              <a:off x="2088" y="3341"/>
              <a:ext cx="36" cy="29"/>
            </a:xfrm>
            <a:custGeom>
              <a:avLst/>
              <a:gdLst>
                <a:gd name="T0" fmla="*/ 0 w 36"/>
                <a:gd name="T1" fmla="*/ 29 h 29"/>
                <a:gd name="T2" fmla="*/ 0 w 36"/>
                <a:gd name="T3" fmla="*/ 23 h 29"/>
                <a:gd name="T4" fmla="*/ 4 w 36"/>
                <a:gd name="T5" fmla="*/ 14 h 29"/>
                <a:gd name="T6" fmla="*/ 13 w 36"/>
                <a:gd name="T7" fmla="*/ 4 h 29"/>
                <a:gd name="T8" fmla="*/ 23 w 36"/>
                <a:gd name="T9" fmla="*/ 0 h 29"/>
                <a:gd name="T10" fmla="*/ 29 w 36"/>
                <a:gd name="T11" fmla="*/ 2 h 29"/>
                <a:gd name="T12" fmla="*/ 31 w 36"/>
                <a:gd name="T13" fmla="*/ 4 h 29"/>
                <a:gd name="T14" fmla="*/ 34 w 36"/>
                <a:gd name="T15" fmla="*/ 14 h 29"/>
                <a:gd name="T16" fmla="*/ 36 w 36"/>
                <a:gd name="T17" fmla="*/ 23 h 29"/>
                <a:gd name="T18" fmla="*/ 36 w 36"/>
                <a:gd name="T19" fmla="*/ 27 h 29"/>
                <a:gd name="T20" fmla="*/ 34 w 36"/>
                <a:gd name="T21" fmla="*/ 27 h 29"/>
                <a:gd name="T22" fmla="*/ 31 w 36"/>
                <a:gd name="T23" fmla="*/ 27 h 29"/>
                <a:gd name="T24" fmla="*/ 29 w 36"/>
                <a:gd name="T25" fmla="*/ 23 h 29"/>
                <a:gd name="T26" fmla="*/ 27 w 36"/>
                <a:gd name="T27" fmla="*/ 18 h 29"/>
                <a:gd name="T28" fmla="*/ 21 w 36"/>
                <a:gd name="T29" fmla="*/ 16 h 29"/>
                <a:gd name="T30" fmla="*/ 13 w 36"/>
                <a:gd name="T31" fmla="*/ 18 h 29"/>
                <a:gd name="T32" fmla="*/ 8 w 36"/>
                <a:gd name="T33" fmla="*/ 25 h 29"/>
                <a:gd name="T34" fmla="*/ 4 w 36"/>
                <a:gd name="T35" fmla="*/ 29 h 29"/>
                <a:gd name="T36" fmla="*/ 0 w 36"/>
                <a:gd name="T37" fmla="*/ 29 h 29"/>
                <a:gd name="T38" fmla="*/ 0 w 36"/>
                <a:gd name="T39" fmla="*/ 29 h 2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 h="29">
                  <a:moveTo>
                    <a:pt x="0" y="29"/>
                  </a:moveTo>
                  <a:lnTo>
                    <a:pt x="0" y="23"/>
                  </a:lnTo>
                  <a:lnTo>
                    <a:pt x="4" y="14"/>
                  </a:lnTo>
                  <a:lnTo>
                    <a:pt x="13" y="4"/>
                  </a:lnTo>
                  <a:lnTo>
                    <a:pt x="23" y="0"/>
                  </a:lnTo>
                  <a:lnTo>
                    <a:pt x="29" y="2"/>
                  </a:lnTo>
                  <a:lnTo>
                    <a:pt x="31" y="4"/>
                  </a:lnTo>
                  <a:lnTo>
                    <a:pt x="34" y="14"/>
                  </a:lnTo>
                  <a:lnTo>
                    <a:pt x="36" y="23"/>
                  </a:lnTo>
                  <a:lnTo>
                    <a:pt x="36" y="27"/>
                  </a:lnTo>
                  <a:lnTo>
                    <a:pt x="34" y="27"/>
                  </a:lnTo>
                  <a:lnTo>
                    <a:pt x="31" y="27"/>
                  </a:lnTo>
                  <a:lnTo>
                    <a:pt x="29" y="23"/>
                  </a:lnTo>
                  <a:lnTo>
                    <a:pt x="27" y="18"/>
                  </a:lnTo>
                  <a:lnTo>
                    <a:pt x="21" y="16"/>
                  </a:lnTo>
                  <a:lnTo>
                    <a:pt x="13" y="18"/>
                  </a:lnTo>
                  <a:lnTo>
                    <a:pt x="8" y="25"/>
                  </a:lnTo>
                  <a:lnTo>
                    <a:pt x="4" y="29"/>
                  </a:lnTo>
                  <a:lnTo>
                    <a:pt x="0" y="29"/>
                  </a:lnTo>
                  <a:close/>
                </a:path>
              </a:pathLst>
            </a:custGeom>
            <a:solidFill>
              <a:srgbClr val="000000"/>
            </a:solidFill>
            <a:ln w="6350">
              <a:solidFill>
                <a:srgbClr val="000000"/>
              </a:solidFill>
              <a:prstDash val="solid"/>
              <a:round/>
              <a:headEnd/>
              <a:tailEnd/>
            </a:ln>
          </p:spPr>
          <p:txBody>
            <a:bodyPr/>
            <a:lstStyle/>
            <a:p>
              <a:endParaRPr lang="ja-JP" altLang="en-US"/>
            </a:p>
          </p:txBody>
        </p:sp>
        <p:sp>
          <p:nvSpPr>
            <p:cNvPr id="23863" name="Rectangle 439"/>
            <p:cNvSpPr>
              <a:spLocks noChangeArrowheads="1"/>
            </p:cNvSpPr>
            <p:nvPr/>
          </p:nvSpPr>
          <p:spPr bwMode="auto">
            <a:xfrm>
              <a:off x="2023" y="3402"/>
              <a:ext cx="2" cy="7"/>
            </a:xfrm>
            <a:prstGeom prst="rect">
              <a:avLst/>
            </a:prstGeom>
            <a:solidFill>
              <a:srgbClr val="000000"/>
            </a:solidFill>
            <a:ln w="6350">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23864" name="Rectangle 440"/>
            <p:cNvSpPr>
              <a:spLocks noChangeArrowheads="1"/>
            </p:cNvSpPr>
            <p:nvPr/>
          </p:nvSpPr>
          <p:spPr bwMode="auto">
            <a:xfrm>
              <a:off x="2107" y="3404"/>
              <a:ext cx="4" cy="7"/>
            </a:xfrm>
            <a:prstGeom prst="rect">
              <a:avLst/>
            </a:prstGeom>
            <a:solidFill>
              <a:srgbClr val="000000"/>
            </a:solidFill>
            <a:ln w="6350">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23865" name="Freeform 441"/>
            <p:cNvSpPr>
              <a:spLocks/>
            </p:cNvSpPr>
            <p:nvPr/>
          </p:nvSpPr>
          <p:spPr bwMode="auto">
            <a:xfrm>
              <a:off x="1990" y="3434"/>
              <a:ext cx="10" cy="73"/>
            </a:xfrm>
            <a:custGeom>
              <a:avLst/>
              <a:gdLst>
                <a:gd name="T0" fmla="*/ 10 w 10"/>
                <a:gd name="T1" fmla="*/ 0 h 73"/>
                <a:gd name="T2" fmla="*/ 6 w 10"/>
                <a:gd name="T3" fmla="*/ 18 h 73"/>
                <a:gd name="T4" fmla="*/ 2 w 10"/>
                <a:gd name="T5" fmla="*/ 36 h 73"/>
                <a:gd name="T6" fmla="*/ 0 w 10"/>
                <a:gd name="T7" fmla="*/ 54 h 73"/>
                <a:gd name="T8" fmla="*/ 0 w 10"/>
                <a:gd name="T9" fmla="*/ 73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73">
                  <a:moveTo>
                    <a:pt x="10" y="0"/>
                  </a:moveTo>
                  <a:lnTo>
                    <a:pt x="6" y="18"/>
                  </a:lnTo>
                  <a:lnTo>
                    <a:pt x="2" y="36"/>
                  </a:lnTo>
                  <a:lnTo>
                    <a:pt x="0" y="54"/>
                  </a:lnTo>
                  <a:lnTo>
                    <a:pt x="0" y="7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66" name="Line 442"/>
            <p:cNvSpPr>
              <a:spLocks noChangeShapeType="1"/>
            </p:cNvSpPr>
            <p:nvPr/>
          </p:nvSpPr>
          <p:spPr bwMode="auto">
            <a:xfrm flipH="1">
              <a:off x="2149" y="3364"/>
              <a:ext cx="14" cy="16"/>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867" name="Freeform 443"/>
            <p:cNvSpPr>
              <a:spLocks/>
            </p:cNvSpPr>
            <p:nvPr/>
          </p:nvSpPr>
          <p:spPr bwMode="auto">
            <a:xfrm>
              <a:off x="2153" y="3386"/>
              <a:ext cx="23" cy="23"/>
            </a:xfrm>
            <a:custGeom>
              <a:avLst/>
              <a:gdLst>
                <a:gd name="T0" fmla="*/ 0 w 23"/>
                <a:gd name="T1" fmla="*/ 23 h 23"/>
                <a:gd name="T2" fmla="*/ 4 w 23"/>
                <a:gd name="T3" fmla="*/ 23 h 23"/>
                <a:gd name="T4" fmla="*/ 12 w 23"/>
                <a:gd name="T5" fmla="*/ 18 h 23"/>
                <a:gd name="T6" fmla="*/ 19 w 23"/>
                <a:gd name="T7" fmla="*/ 9 h 23"/>
                <a:gd name="T8" fmla="*/ 23 w 23"/>
                <a:gd name="T9" fmla="*/ 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3">
                  <a:moveTo>
                    <a:pt x="0" y="23"/>
                  </a:moveTo>
                  <a:lnTo>
                    <a:pt x="4" y="23"/>
                  </a:lnTo>
                  <a:lnTo>
                    <a:pt x="12" y="18"/>
                  </a:lnTo>
                  <a:lnTo>
                    <a:pt x="19" y="9"/>
                  </a:lnTo>
                  <a:lnTo>
                    <a:pt x="2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68" name="Freeform 444"/>
            <p:cNvSpPr>
              <a:spLocks/>
            </p:cNvSpPr>
            <p:nvPr/>
          </p:nvSpPr>
          <p:spPr bwMode="auto">
            <a:xfrm>
              <a:off x="1977" y="3357"/>
              <a:ext cx="9" cy="18"/>
            </a:xfrm>
            <a:custGeom>
              <a:avLst/>
              <a:gdLst>
                <a:gd name="T0" fmla="*/ 0 w 9"/>
                <a:gd name="T1" fmla="*/ 0 h 18"/>
                <a:gd name="T2" fmla="*/ 2 w 9"/>
                <a:gd name="T3" fmla="*/ 2 h 18"/>
                <a:gd name="T4" fmla="*/ 6 w 9"/>
                <a:gd name="T5" fmla="*/ 7 h 18"/>
                <a:gd name="T6" fmla="*/ 8 w 9"/>
                <a:gd name="T7" fmla="*/ 11 h 18"/>
                <a:gd name="T8" fmla="*/ 9 w 9"/>
                <a:gd name="T9" fmla="*/ 1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8">
                  <a:moveTo>
                    <a:pt x="0" y="0"/>
                  </a:moveTo>
                  <a:lnTo>
                    <a:pt x="2" y="2"/>
                  </a:lnTo>
                  <a:lnTo>
                    <a:pt x="6" y="7"/>
                  </a:lnTo>
                  <a:lnTo>
                    <a:pt x="8" y="11"/>
                  </a:lnTo>
                  <a:lnTo>
                    <a:pt x="9" y="1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69" name="Freeform 445"/>
            <p:cNvSpPr>
              <a:spLocks/>
            </p:cNvSpPr>
            <p:nvPr/>
          </p:nvSpPr>
          <p:spPr bwMode="auto">
            <a:xfrm>
              <a:off x="2002" y="3445"/>
              <a:ext cx="29" cy="62"/>
            </a:xfrm>
            <a:custGeom>
              <a:avLst/>
              <a:gdLst>
                <a:gd name="T0" fmla="*/ 29 w 29"/>
                <a:gd name="T1" fmla="*/ 0 h 62"/>
                <a:gd name="T2" fmla="*/ 21 w 29"/>
                <a:gd name="T3" fmla="*/ 0 h 62"/>
                <a:gd name="T4" fmla="*/ 15 w 29"/>
                <a:gd name="T5" fmla="*/ 5 h 62"/>
                <a:gd name="T6" fmla="*/ 7 w 29"/>
                <a:gd name="T7" fmla="*/ 12 h 62"/>
                <a:gd name="T8" fmla="*/ 2 w 29"/>
                <a:gd name="T9" fmla="*/ 23 h 62"/>
                <a:gd name="T10" fmla="*/ 0 w 29"/>
                <a:gd name="T11" fmla="*/ 39 h 62"/>
                <a:gd name="T12" fmla="*/ 0 w 29"/>
                <a:gd name="T13" fmla="*/ 53 h 62"/>
                <a:gd name="T14" fmla="*/ 2 w 29"/>
                <a:gd name="T15" fmla="*/ 59 h 62"/>
                <a:gd name="T16" fmla="*/ 4 w 29"/>
                <a:gd name="T17" fmla="*/ 6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62">
                  <a:moveTo>
                    <a:pt x="29" y="0"/>
                  </a:moveTo>
                  <a:lnTo>
                    <a:pt x="21" y="0"/>
                  </a:lnTo>
                  <a:lnTo>
                    <a:pt x="15" y="5"/>
                  </a:lnTo>
                  <a:lnTo>
                    <a:pt x="7" y="12"/>
                  </a:lnTo>
                  <a:lnTo>
                    <a:pt x="2" y="23"/>
                  </a:lnTo>
                  <a:lnTo>
                    <a:pt x="0" y="39"/>
                  </a:lnTo>
                  <a:lnTo>
                    <a:pt x="0" y="53"/>
                  </a:lnTo>
                  <a:lnTo>
                    <a:pt x="2" y="59"/>
                  </a:lnTo>
                  <a:lnTo>
                    <a:pt x="4" y="6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70" name="Freeform 446"/>
            <p:cNvSpPr>
              <a:spLocks/>
            </p:cNvSpPr>
            <p:nvPr/>
          </p:nvSpPr>
          <p:spPr bwMode="auto">
            <a:xfrm>
              <a:off x="2099" y="3445"/>
              <a:ext cx="33" cy="71"/>
            </a:xfrm>
            <a:custGeom>
              <a:avLst/>
              <a:gdLst>
                <a:gd name="T0" fmla="*/ 0 w 33"/>
                <a:gd name="T1" fmla="*/ 0 h 71"/>
                <a:gd name="T2" fmla="*/ 4 w 33"/>
                <a:gd name="T3" fmla="*/ 0 h 71"/>
                <a:gd name="T4" fmla="*/ 10 w 33"/>
                <a:gd name="T5" fmla="*/ 3 h 71"/>
                <a:gd name="T6" fmla="*/ 18 w 33"/>
                <a:gd name="T7" fmla="*/ 7 h 71"/>
                <a:gd name="T8" fmla="*/ 25 w 33"/>
                <a:gd name="T9" fmla="*/ 12 h 71"/>
                <a:gd name="T10" fmla="*/ 31 w 33"/>
                <a:gd name="T11" fmla="*/ 21 h 71"/>
                <a:gd name="T12" fmla="*/ 33 w 33"/>
                <a:gd name="T13" fmla="*/ 32 h 71"/>
                <a:gd name="T14" fmla="*/ 33 w 33"/>
                <a:gd name="T15" fmla="*/ 50 h 71"/>
                <a:gd name="T16" fmla="*/ 27 w 33"/>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71">
                  <a:moveTo>
                    <a:pt x="0" y="0"/>
                  </a:moveTo>
                  <a:lnTo>
                    <a:pt x="4" y="0"/>
                  </a:lnTo>
                  <a:lnTo>
                    <a:pt x="10" y="3"/>
                  </a:lnTo>
                  <a:lnTo>
                    <a:pt x="18" y="7"/>
                  </a:lnTo>
                  <a:lnTo>
                    <a:pt x="25" y="12"/>
                  </a:lnTo>
                  <a:lnTo>
                    <a:pt x="31" y="21"/>
                  </a:lnTo>
                  <a:lnTo>
                    <a:pt x="33" y="32"/>
                  </a:lnTo>
                  <a:lnTo>
                    <a:pt x="33" y="50"/>
                  </a:lnTo>
                  <a:lnTo>
                    <a:pt x="27" y="7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71" name="Freeform 447"/>
            <p:cNvSpPr>
              <a:spLocks/>
            </p:cNvSpPr>
            <p:nvPr/>
          </p:nvSpPr>
          <p:spPr bwMode="auto">
            <a:xfrm>
              <a:off x="2009" y="3457"/>
              <a:ext cx="119" cy="54"/>
            </a:xfrm>
            <a:custGeom>
              <a:avLst/>
              <a:gdLst>
                <a:gd name="T0" fmla="*/ 0 w 119"/>
                <a:gd name="T1" fmla="*/ 0 h 54"/>
                <a:gd name="T2" fmla="*/ 0 w 119"/>
                <a:gd name="T3" fmla="*/ 2 h 54"/>
                <a:gd name="T4" fmla="*/ 2 w 119"/>
                <a:gd name="T5" fmla="*/ 9 h 54"/>
                <a:gd name="T6" fmla="*/ 4 w 119"/>
                <a:gd name="T7" fmla="*/ 16 h 54"/>
                <a:gd name="T8" fmla="*/ 10 w 119"/>
                <a:gd name="T9" fmla="*/ 27 h 54"/>
                <a:gd name="T10" fmla="*/ 16 w 119"/>
                <a:gd name="T11" fmla="*/ 36 h 54"/>
                <a:gd name="T12" fmla="*/ 25 w 119"/>
                <a:gd name="T13" fmla="*/ 45 h 54"/>
                <a:gd name="T14" fmla="*/ 39 w 119"/>
                <a:gd name="T15" fmla="*/ 52 h 54"/>
                <a:gd name="T16" fmla="*/ 56 w 119"/>
                <a:gd name="T17" fmla="*/ 54 h 54"/>
                <a:gd name="T18" fmla="*/ 69 w 119"/>
                <a:gd name="T19" fmla="*/ 52 h 54"/>
                <a:gd name="T20" fmla="*/ 83 w 119"/>
                <a:gd name="T21" fmla="*/ 45 h 54"/>
                <a:gd name="T22" fmla="*/ 102 w 119"/>
                <a:gd name="T23" fmla="*/ 31 h 54"/>
                <a:gd name="T24" fmla="*/ 115 w 119"/>
                <a:gd name="T25" fmla="*/ 16 h 54"/>
                <a:gd name="T26" fmla="*/ 119 w 119"/>
                <a:gd name="T27" fmla="*/ 9 h 54"/>
                <a:gd name="T28" fmla="*/ 119 w 119"/>
                <a:gd name="T29" fmla="*/ 6 h 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9" h="54">
                  <a:moveTo>
                    <a:pt x="0" y="0"/>
                  </a:moveTo>
                  <a:lnTo>
                    <a:pt x="0" y="2"/>
                  </a:lnTo>
                  <a:lnTo>
                    <a:pt x="2" y="9"/>
                  </a:lnTo>
                  <a:lnTo>
                    <a:pt x="4" y="16"/>
                  </a:lnTo>
                  <a:lnTo>
                    <a:pt x="10" y="27"/>
                  </a:lnTo>
                  <a:lnTo>
                    <a:pt x="16" y="36"/>
                  </a:lnTo>
                  <a:lnTo>
                    <a:pt x="25" y="45"/>
                  </a:lnTo>
                  <a:lnTo>
                    <a:pt x="39" y="52"/>
                  </a:lnTo>
                  <a:lnTo>
                    <a:pt x="56" y="54"/>
                  </a:lnTo>
                  <a:lnTo>
                    <a:pt x="69" y="52"/>
                  </a:lnTo>
                  <a:lnTo>
                    <a:pt x="83" y="45"/>
                  </a:lnTo>
                  <a:lnTo>
                    <a:pt x="102" y="31"/>
                  </a:lnTo>
                  <a:lnTo>
                    <a:pt x="115" y="16"/>
                  </a:lnTo>
                  <a:lnTo>
                    <a:pt x="119" y="9"/>
                  </a:lnTo>
                  <a:lnTo>
                    <a:pt x="119" y="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72" name="Line 448"/>
            <p:cNvSpPr>
              <a:spLocks noChangeShapeType="1"/>
            </p:cNvSpPr>
            <p:nvPr/>
          </p:nvSpPr>
          <p:spPr bwMode="auto">
            <a:xfrm>
              <a:off x="2050" y="3400"/>
              <a:ext cx="28"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873" name="Freeform 449"/>
            <p:cNvSpPr>
              <a:spLocks/>
            </p:cNvSpPr>
            <p:nvPr/>
          </p:nvSpPr>
          <p:spPr bwMode="auto">
            <a:xfrm>
              <a:off x="1929" y="3168"/>
              <a:ext cx="318" cy="166"/>
            </a:xfrm>
            <a:custGeom>
              <a:avLst/>
              <a:gdLst>
                <a:gd name="T0" fmla="*/ 0 w 318"/>
                <a:gd name="T1" fmla="*/ 73 h 166"/>
                <a:gd name="T2" fmla="*/ 163 w 318"/>
                <a:gd name="T3" fmla="*/ 0 h 166"/>
                <a:gd name="T4" fmla="*/ 318 w 318"/>
                <a:gd name="T5" fmla="*/ 87 h 166"/>
                <a:gd name="T6" fmla="*/ 147 w 318"/>
                <a:gd name="T7" fmla="*/ 166 h 166"/>
                <a:gd name="T8" fmla="*/ 0 w 318"/>
                <a:gd name="T9" fmla="*/ 73 h 1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66">
                  <a:moveTo>
                    <a:pt x="0" y="73"/>
                  </a:moveTo>
                  <a:lnTo>
                    <a:pt x="163" y="0"/>
                  </a:lnTo>
                  <a:lnTo>
                    <a:pt x="318" y="87"/>
                  </a:lnTo>
                  <a:lnTo>
                    <a:pt x="147" y="166"/>
                  </a:lnTo>
                  <a:lnTo>
                    <a:pt x="0" y="73"/>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874" name="Line 450"/>
            <p:cNvSpPr>
              <a:spLocks noChangeShapeType="1"/>
            </p:cNvSpPr>
            <p:nvPr/>
          </p:nvSpPr>
          <p:spPr bwMode="auto">
            <a:xfrm flipH="1">
              <a:off x="1929" y="3241"/>
              <a:ext cx="163"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875" name="Freeform 451"/>
            <p:cNvSpPr>
              <a:spLocks/>
            </p:cNvSpPr>
            <p:nvPr/>
          </p:nvSpPr>
          <p:spPr bwMode="auto">
            <a:xfrm>
              <a:off x="2019" y="3640"/>
              <a:ext cx="23" cy="71"/>
            </a:xfrm>
            <a:custGeom>
              <a:avLst/>
              <a:gdLst>
                <a:gd name="T0" fmla="*/ 2 w 23"/>
                <a:gd name="T1" fmla="*/ 0 h 71"/>
                <a:gd name="T2" fmla="*/ 8 w 23"/>
                <a:gd name="T3" fmla="*/ 5 h 71"/>
                <a:gd name="T4" fmla="*/ 12 w 23"/>
                <a:gd name="T5" fmla="*/ 12 h 71"/>
                <a:gd name="T6" fmla="*/ 21 w 23"/>
                <a:gd name="T7" fmla="*/ 32 h 71"/>
                <a:gd name="T8" fmla="*/ 23 w 23"/>
                <a:gd name="T9" fmla="*/ 44 h 71"/>
                <a:gd name="T10" fmla="*/ 23 w 23"/>
                <a:gd name="T11" fmla="*/ 55 h 71"/>
                <a:gd name="T12" fmla="*/ 21 w 23"/>
                <a:gd name="T13" fmla="*/ 64 h 71"/>
                <a:gd name="T14" fmla="*/ 17 w 23"/>
                <a:gd name="T15" fmla="*/ 71 h 71"/>
                <a:gd name="T16" fmla="*/ 13 w 23"/>
                <a:gd name="T17" fmla="*/ 69 h 71"/>
                <a:gd name="T18" fmla="*/ 10 w 23"/>
                <a:gd name="T19" fmla="*/ 64 h 71"/>
                <a:gd name="T20" fmla="*/ 6 w 23"/>
                <a:gd name="T21" fmla="*/ 53 h 71"/>
                <a:gd name="T22" fmla="*/ 4 w 23"/>
                <a:gd name="T23" fmla="*/ 39 h 71"/>
                <a:gd name="T24" fmla="*/ 2 w 23"/>
                <a:gd name="T25" fmla="*/ 25 h 71"/>
                <a:gd name="T26" fmla="*/ 0 w 23"/>
                <a:gd name="T27" fmla="*/ 12 h 71"/>
                <a:gd name="T28" fmla="*/ 0 w 23"/>
                <a:gd name="T29" fmla="*/ 5 h 71"/>
                <a:gd name="T30" fmla="*/ 2 w 23"/>
                <a:gd name="T31" fmla="*/ 0 h 71"/>
                <a:gd name="T32" fmla="*/ 2 w 23"/>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71">
                  <a:moveTo>
                    <a:pt x="2" y="0"/>
                  </a:moveTo>
                  <a:lnTo>
                    <a:pt x="8" y="5"/>
                  </a:lnTo>
                  <a:lnTo>
                    <a:pt x="12" y="12"/>
                  </a:lnTo>
                  <a:lnTo>
                    <a:pt x="21" y="32"/>
                  </a:lnTo>
                  <a:lnTo>
                    <a:pt x="23" y="44"/>
                  </a:lnTo>
                  <a:lnTo>
                    <a:pt x="23" y="55"/>
                  </a:lnTo>
                  <a:lnTo>
                    <a:pt x="21" y="64"/>
                  </a:lnTo>
                  <a:lnTo>
                    <a:pt x="17" y="71"/>
                  </a:lnTo>
                  <a:lnTo>
                    <a:pt x="13" y="69"/>
                  </a:lnTo>
                  <a:lnTo>
                    <a:pt x="10" y="64"/>
                  </a:lnTo>
                  <a:lnTo>
                    <a:pt x="6" y="53"/>
                  </a:lnTo>
                  <a:lnTo>
                    <a:pt x="4" y="39"/>
                  </a:lnTo>
                  <a:lnTo>
                    <a:pt x="2" y="25"/>
                  </a:lnTo>
                  <a:lnTo>
                    <a:pt x="0" y="12"/>
                  </a:lnTo>
                  <a:lnTo>
                    <a:pt x="0" y="5"/>
                  </a:lnTo>
                  <a:lnTo>
                    <a:pt x="2" y="0"/>
                  </a:lnTo>
                  <a:close/>
                </a:path>
              </a:pathLst>
            </a:custGeom>
            <a:solidFill>
              <a:srgbClr val="F7C084"/>
            </a:solidFill>
            <a:ln w="6350">
              <a:solidFill>
                <a:srgbClr val="000000"/>
              </a:solidFill>
              <a:prstDash val="solid"/>
              <a:round/>
              <a:headEnd/>
              <a:tailEnd/>
            </a:ln>
          </p:spPr>
          <p:txBody>
            <a:bodyPr/>
            <a:lstStyle/>
            <a:p>
              <a:endParaRPr lang="ja-JP" altLang="en-US"/>
            </a:p>
          </p:txBody>
        </p:sp>
        <p:sp>
          <p:nvSpPr>
            <p:cNvPr id="23876" name="Freeform 452"/>
            <p:cNvSpPr>
              <a:spLocks/>
            </p:cNvSpPr>
            <p:nvPr/>
          </p:nvSpPr>
          <p:spPr bwMode="auto">
            <a:xfrm>
              <a:off x="1891" y="3613"/>
              <a:ext cx="147" cy="184"/>
            </a:xfrm>
            <a:custGeom>
              <a:avLst/>
              <a:gdLst>
                <a:gd name="T0" fmla="*/ 101 w 147"/>
                <a:gd name="T1" fmla="*/ 0 h 184"/>
                <a:gd name="T2" fmla="*/ 117 w 147"/>
                <a:gd name="T3" fmla="*/ 7 h 184"/>
                <a:gd name="T4" fmla="*/ 128 w 147"/>
                <a:gd name="T5" fmla="*/ 23 h 184"/>
                <a:gd name="T6" fmla="*/ 136 w 147"/>
                <a:gd name="T7" fmla="*/ 43 h 184"/>
                <a:gd name="T8" fmla="*/ 140 w 147"/>
                <a:gd name="T9" fmla="*/ 66 h 184"/>
                <a:gd name="T10" fmla="*/ 143 w 147"/>
                <a:gd name="T11" fmla="*/ 102 h 184"/>
                <a:gd name="T12" fmla="*/ 147 w 147"/>
                <a:gd name="T13" fmla="*/ 139 h 184"/>
                <a:gd name="T14" fmla="*/ 145 w 147"/>
                <a:gd name="T15" fmla="*/ 155 h 184"/>
                <a:gd name="T16" fmla="*/ 143 w 147"/>
                <a:gd name="T17" fmla="*/ 168 h 184"/>
                <a:gd name="T18" fmla="*/ 138 w 147"/>
                <a:gd name="T19" fmla="*/ 180 h 184"/>
                <a:gd name="T20" fmla="*/ 130 w 147"/>
                <a:gd name="T21" fmla="*/ 184 h 184"/>
                <a:gd name="T22" fmla="*/ 122 w 147"/>
                <a:gd name="T23" fmla="*/ 182 h 184"/>
                <a:gd name="T24" fmla="*/ 118 w 147"/>
                <a:gd name="T25" fmla="*/ 177 h 184"/>
                <a:gd name="T26" fmla="*/ 111 w 147"/>
                <a:gd name="T27" fmla="*/ 161 h 184"/>
                <a:gd name="T28" fmla="*/ 107 w 147"/>
                <a:gd name="T29" fmla="*/ 141 h 184"/>
                <a:gd name="T30" fmla="*/ 107 w 147"/>
                <a:gd name="T31" fmla="*/ 125 h 184"/>
                <a:gd name="T32" fmla="*/ 97 w 147"/>
                <a:gd name="T33" fmla="*/ 130 h 184"/>
                <a:gd name="T34" fmla="*/ 90 w 147"/>
                <a:gd name="T35" fmla="*/ 132 h 184"/>
                <a:gd name="T36" fmla="*/ 78 w 147"/>
                <a:gd name="T37" fmla="*/ 130 h 184"/>
                <a:gd name="T38" fmla="*/ 72 w 147"/>
                <a:gd name="T39" fmla="*/ 123 h 184"/>
                <a:gd name="T40" fmla="*/ 71 w 147"/>
                <a:gd name="T41" fmla="*/ 118 h 184"/>
                <a:gd name="T42" fmla="*/ 67 w 147"/>
                <a:gd name="T43" fmla="*/ 125 h 184"/>
                <a:gd name="T44" fmla="*/ 63 w 147"/>
                <a:gd name="T45" fmla="*/ 130 h 184"/>
                <a:gd name="T46" fmla="*/ 55 w 147"/>
                <a:gd name="T47" fmla="*/ 132 h 184"/>
                <a:gd name="T48" fmla="*/ 49 w 147"/>
                <a:gd name="T49" fmla="*/ 130 h 184"/>
                <a:gd name="T50" fmla="*/ 46 w 147"/>
                <a:gd name="T51" fmla="*/ 127 h 184"/>
                <a:gd name="T52" fmla="*/ 36 w 147"/>
                <a:gd name="T53" fmla="*/ 134 h 184"/>
                <a:gd name="T54" fmla="*/ 25 w 147"/>
                <a:gd name="T55" fmla="*/ 132 h 184"/>
                <a:gd name="T56" fmla="*/ 13 w 147"/>
                <a:gd name="T57" fmla="*/ 125 h 184"/>
                <a:gd name="T58" fmla="*/ 7 w 147"/>
                <a:gd name="T59" fmla="*/ 114 h 184"/>
                <a:gd name="T60" fmla="*/ 5 w 147"/>
                <a:gd name="T61" fmla="*/ 100 h 184"/>
                <a:gd name="T62" fmla="*/ 5 w 147"/>
                <a:gd name="T63" fmla="*/ 89 h 184"/>
                <a:gd name="T64" fmla="*/ 5 w 147"/>
                <a:gd name="T65" fmla="*/ 80 h 184"/>
                <a:gd name="T66" fmla="*/ 7 w 147"/>
                <a:gd name="T67" fmla="*/ 77 h 184"/>
                <a:gd name="T68" fmla="*/ 5 w 147"/>
                <a:gd name="T69" fmla="*/ 75 h 184"/>
                <a:gd name="T70" fmla="*/ 2 w 147"/>
                <a:gd name="T71" fmla="*/ 68 h 184"/>
                <a:gd name="T72" fmla="*/ 0 w 147"/>
                <a:gd name="T73" fmla="*/ 62 h 184"/>
                <a:gd name="T74" fmla="*/ 0 w 147"/>
                <a:gd name="T75" fmla="*/ 52 h 184"/>
                <a:gd name="T76" fmla="*/ 5 w 147"/>
                <a:gd name="T77" fmla="*/ 43 h 184"/>
                <a:gd name="T78" fmla="*/ 17 w 147"/>
                <a:gd name="T79" fmla="*/ 34 h 184"/>
                <a:gd name="T80" fmla="*/ 30 w 147"/>
                <a:gd name="T81" fmla="*/ 25 h 184"/>
                <a:gd name="T82" fmla="*/ 48 w 147"/>
                <a:gd name="T83" fmla="*/ 16 h 184"/>
                <a:gd name="T84" fmla="*/ 65 w 147"/>
                <a:gd name="T85" fmla="*/ 9 h 184"/>
                <a:gd name="T86" fmla="*/ 80 w 147"/>
                <a:gd name="T87" fmla="*/ 3 h 184"/>
                <a:gd name="T88" fmla="*/ 94 w 147"/>
                <a:gd name="T89" fmla="*/ 0 h 184"/>
                <a:gd name="T90" fmla="*/ 101 w 147"/>
                <a:gd name="T91" fmla="*/ 0 h 184"/>
                <a:gd name="T92" fmla="*/ 101 w 147"/>
                <a:gd name="T93" fmla="*/ 0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47" h="184">
                  <a:moveTo>
                    <a:pt x="101" y="0"/>
                  </a:moveTo>
                  <a:lnTo>
                    <a:pt x="117" y="7"/>
                  </a:lnTo>
                  <a:lnTo>
                    <a:pt x="128" y="23"/>
                  </a:lnTo>
                  <a:lnTo>
                    <a:pt x="136" y="43"/>
                  </a:lnTo>
                  <a:lnTo>
                    <a:pt x="140" y="66"/>
                  </a:lnTo>
                  <a:lnTo>
                    <a:pt x="143" y="102"/>
                  </a:lnTo>
                  <a:lnTo>
                    <a:pt x="147" y="139"/>
                  </a:lnTo>
                  <a:lnTo>
                    <a:pt x="145" y="155"/>
                  </a:lnTo>
                  <a:lnTo>
                    <a:pt x="143" y="168"/>
                  </a:lnTo>
                  <a:lnTo>
                    <a:pt x="138" y="180"/>
                  </a:lnTo>
                  <a:lnTo>
                    <a:pt x="130" y="184"/>
                  </a:lnTo>
                  <a:lnTo>
                    <a:pt x="122" y="182"/>
                  </a:lnTo>
                  <a:lnTo>
                    <a:pt x="118" y="177"/>
                  </a:lnTo>
                  <a:lnTo>
                    <a:pt x="111" y="161"/>
                  </a:lnTo>
                  <a:lnTo>
                    <a:pt x="107" y="141"/>
                  </a:lnTo>
                  <a:lnTo>
                    <a:pt x="107" y="125"/>
                  </a:lnTo>
                  <a:lnTo>
                    <a:pt x="97" y="130"/>
                  </a:lnTo>
                  <a:lnTo>
                    <a:pt x="90" y="132"/>
                  </a:lnTo>
                  <a:lnTo>
                    <a:pt x="78" y="130"/>
                  </a:lnTo>
                  <a:lnTo>
                    <a:pt x="72" y="123"/>
                  </a:lnTo>
                  <a:lnTo>
                    <a:pt x="71" y="118"/>
                  </a:lnTo>
                  <a:lnTo>
                    <a:pt x="67" y="125"/>
                  </a:lnTo>
                  <a:lnTo>
                    <a:pt x="63" y="130"/>
                  </a:lnTo>
                  <a:lnTo>
                    <a:pt x="55" y="132"/>
                  </a:lnTo>
                  <a:lnTo>
                    <a:pt x="49" y="130"/>
                  </a:lnTo>
                  <a:lnTo>
                    <a:pt x="46" y="127"/>
                  </a:lnTo>
                  <a:lnTo>
                    <a:pt x="36" y="134"/>
                  </a:lnTo>
                  <a:lnTo>
                    <a:pt x="25" y="132"/>
                  </a:lnTo>
                  <a:lnTo>
                    <a:pt x="13" y="125"/>
                  </a:lnTo>
                  <a:lnTo>
                    <a:pt x="7" y="114"/>
                  </a:lnTo>
                  <a:lnTo>
                    <a:pt x="5" y="100"/>
                  </a:lnTo>
                  <a:lnTo>
                    <a:pt x="5" y="89"/>
                  </a:lnTo>
                  <a:lnTo>
                    <a:pt x="5" y="80"/>
                  </a:lnTo>
                  <a:lnTo>
                    <a:pt x="7" y="77"/>
                  </a:lnTo>
                  <a:lnTo>
                    <a:pt x="5" y="75"/>
                  </a:lnTo>
                  <a:lnTo>
                    <a:pt x="2" y="68"/>
                  </a:lnTo>
                  <a:lnTo>
                    <a:pt x="0" y="62"/>
                  </a:lnTo>
                  <a:lnTo>
                    <a:pt x="0" y="52"/>
                  </a:lnTo>
                  <a:lnTo>
                    <a:pt x="5" y="43"/>
                  </a:lnTo>
                  <a:lnTo>
                    <a:pt x="17" y="34"/>
                  </a:lnTo>
                  <a:lnTo>
                    <a:pt x="30" y="25"/>
                  </a:lnTo>
                  <a:lnTo>
                    <a:pt x="48" y="16"/>
                  </a:lnTo>
                  <a:lnTo>
                    <a:pt x="65" y="9"/>
                  </a:lnTo>
                  <a:lnTo>
                    <a:pt x="80" y="3"/>
                  </a:lnTo>
                  <a:lnTo>
                    <a:pt x="94" y="0"/>
                  </a:lnTo>
                  <a:lnTo>
                    <a:pt x="101" y="0"/>
                  </a:lnTo>
                  <a:close/>
                </a:path>
              </a:pathLst>
            </a:custGeom>
            <a:solidFill>
              <a:srgbClr val="F7C084"/>
            </a:solidFill>
            <a:ln w="6350">
              <a:solidFill>
                <a:srgbClr val="000000"/>
              </a:solidFill>
              <a:prstDash val="solid"/>
              <a:round/>
              <a:headEnd/>
              <a:tailEnd/>
            </a:ln>
          </p:spPr>
          <p:txBody>
            <a:bodyPr/>
            <a:lstStyle/>
            <a:p>
              <a:endParaRPr lang="ja-JP" altLang="en-US"/>
            </a:p>
          </p:txBody>
        </p:sp>
        <p:sp>
          <p:nvSpPr>
            <p:cNvPr id="23877" name="Freeform 453"/>
            <p:cNvSpPr>
              <a:spLocks/>
            </p:cNvSpPr>
            <p:nvPr/>
          </p:nvSpPr>
          <p:spPr bwMode="auto">
            <a:xfrm>
              <a:off x="2009" y="3765"/>
              <a:ext cx="22" cy="21"/>
            </a:xfrm>
            <a:custGeom>
              <a:avLst/>
              <a:gdLst>
                <a:gd name="T0" fmla="*/ 22 w 22"/>
                <a:gd name="T1" fmla="*/ 7 h 21"/>
                <a:gd name="T2" fmla="*/ 22 w 22"/>
                <a:gd name="T3" fmla="*/ 14 h 21"/>
                <a:gd name="T4" fmla="*/ 16 w 22"/>
                <a:gd name="T5" fmla="*/ 18 h 21"/>
                <a:gd name="T6" fmla="*/ 10 w 22"/>
                <a:gd name="T7" fmla="*/ 21 h 21"/>
                <a:gd name="T8" fmla="*/ 10 w 22"/>
                <a:gd name="T9" fmla="*/ 21 h 21"/>
                <a:gd name="T10" fmla="*/ 4 w 22"/>
                <a:gd name="T11" fmla="*/ 21 h 21"/>
                <a:gd name="T12" fmla="*/ 0 w 22"/>
                <a:gd name="T13" fmla="*/ 16 h 21"/>
                <a:gd name="T14" fmla="*/ 0 w 22"/>
                <a:gd name="T15" fmla="*/ 16 h 21"/>
                <a:gd name="T16" fmla="*/ 0 w 22"/>
                <a:gd name="T17" fmla="*/ 7 h 21"/>
                <a:gd name="T18" fmla="*/ 4 w 22"/>
                <a:gd name="T19" fmla="*/ 3 h 21"/>
                <a:gd name="T20" fmla="*/ 10 w 22"/>
                <a:gd name="T21" fmla="*/ 0 h 21"/>
                <a:gd name="T22" fmla="*/ 12 w 22"/>
                <a:gd name="T23" fmla="*/ 0 h 21"/>
                <a:gd name="T24" fmla="*/ 18 w 22"/>
                <a:gd name="T25" fmla="*/ 0 h 21"/>
                <a:gd name="T26" fmla="*/ 22 w 22"/>
                <a:gd name="T27" fmla="*/ 7 h 21"/>
                <a:gd name="T28" fmla="*/ 22 w 22"/>
                <a:gd name="T29" fmla="*/ 7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21">
                  <a:moveTo>
                    <a:pt x="22" y="7"/>
                  </a:moveTo>
                  <a:lnTo>
                    <a:pt x="22" y="14"/>
                  </a:lnTo>
                  <a:lnTo>
                    <a:pt x="16" y="18"/>
                  </a:lnTo>
                  <a:lnTo>
                    <a:pt x="10" y="21"/>
                  </a:lnTo>
                  <a:lnTo>
                    <a:pt x="4" y="21"/>
                  </a:lnTo>
                  <a:lnTo>
                    <a:pt x="0" y="16"/>
                  </a:lnTo>
                  <a:lnTo>
                    <a:pt x="0" y="7"/>
                  </a:lnTo>
                  <a:lnTo>
                    <a:pt x="4" y="3"/>
                  </a:lnTo>
                  <a:lnTo>
                    <a:pt x="10" y="0"/>
                  </a:lnTo>
                  <a:lnTo>
                    <a:pt x="12" y="0"/>
                  </a:lnTo>
                  <a:lnTo>
                    <a:pt x="18" y="0"/>
                  </a:lnTo>
                  <a:lnTo>
                    <a:pt x="22"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78" name="Line 454"/>
            <p:cNvSpPr>
              <a:spLocks noChangeShapeType="1"/>
            </p:cNvSpPr>
            <p:nvPr/>
          </p:nvSpPr>
          <p:spPr bwMode="auto">
            <a:xfrm>
              <a:off x="1992" y="3686"/>
              <a:ext cx="6" cy="5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879" name="Line 455"/>
            <p:cNvSpPr>
              <a:spLocks noChangeShapeType="1"/>
            </p:cNvSpPr>
            <p:nvPr/>
          </p:nvSpPr>
          <p:spPr bwMode="auto">
            <a:xfrm flipH="1" flipV="1">
              <a:off x="1956" y="3686"/>
              <a:ext cx="6" cy="45"/>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880" name="Line 456"/>
            <p:cNvSpPr>
              <a:spLocks noChangeShapeType="1"/>
            </p:cNvSpPr>
            <p:nvPr/>
          </p:nvSpPr>
          <p:spPr bwMode="auto">
            <a:xfrm flipH="1" flipV="1">
              <a:off x="1929" y="3686"/>
              <a:ext cx="8" cy="54"/>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881" name="Freeform 457"/>
            <p:cNvSpPr>
              <a:spLocks/>
            </p:cNvSpPr>
            <p:nvPr/>
          </p:nvSpPr>
          <p:spPr bwMode="auto">
            <a:xfrm>
              <a:off x="1795" y="3579"/>
              <a:ext cx="32" cy="139"/>
            </a:xfrm>
            <a:custGeom>
              <a:avLst/>
              <a:gdLst>
                <a:gd name="T0" fmla="*/ 25 w 32"/>
                <a:gd name="T1" fmla="*/ 0 h 139"/>
                <a:gd name="T2" fmla="*/ 23 w 32"/>
                <a:gd name="T3" fmla="*/ 5 h 139"/>
                <a:gd name="T4" fmla="*/ 17 w 32"/>
                <a:gd name="T5" fmla="*/ 14 h 139"/>
                <a:gd name="T6" fmla="*/ 9 w 32"/>
                <a:gd name="T7" fmla="*/ 27 h 139"/>
                <a:gd name="T8" fmla="*/ 4 w 32"/>
                <a:gd name="T9" fmla="*/ 46 h 139"/>
                <a:gd name="T10" fmla="*/ 0 w 32"/>
                <a:gd name="T11" fmla="*/ 66 h 139"/>
                <a:gd name="T12" fmla="*/ 2 w 32"/>
                <a:gd name="T13" fmla="*/ 89 h 139"/>
                <a:gd name="T14" fmla="*/ 6 w 32"/>
                <a:gd name="T15" fmla="*/ 100 h 139"/>
                <a:gd name="T16" fmla="*/ 13 w 32"/>
                <a:gd name="T17" fmla="*/ 114 h 139"/>
                <a:gd name="T18" fmla="*/ 21 w 32"/>
                <a:gd name="T19" fmla="*/ 125 h 139"/>
                <a:gd name="T20" fmla="*/ 32 w 32"/>
                <a:gd name="T21" fmla="*/ 139 h 1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139">
                  <a:moveTo>
                    <a:pt x="25" y="0"/>
                  </a:moveTo>
                  <a:lnTo>
                    <a:pt x="23" y="5"/>
                  </a:lnTo>
                  <a:lnTo>
                    <a:pt x="17" y="14"/>
                  </a:lnTo>
                  <a:lnTo>
                    <a:pt x="9" y="27"/>
                  </a:lnTo>
                  <a:lnTo>
                    <a:pt x="4" y="46"/>
                  </a:lnTo>
                  <a:lnTo>
                    <a:pt x="0" y="66"/>
                  </a:lnTo>
                  <a:lnTo>
                    <a:pt x="2" y="89"/>
                  </a:lnTo>
                  <a:lnTo>
                    <a:pt x="6" y="100"/>
                  </a:lnTo>
                  <a:lnTo>
                    <a:pt x="13" y="114"/>
                  </a:lnTo>
                  <a:lnTo>
                    <a:pt x="21" y="125"/>
                  </a:lnTo>
                  <a:lnTo>
                    <a:pt x="32" y="13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82" name="Freeform 458"/>
            <p:cNvSpPr>
              <a:spLocks/>
            </p:cNvSpPr>
            <p:nvPr/>
          </p:nvSpPr>
          <p:spPr bwMode="auto">
            <a:xfrm>
              <a:off x="1778" y="3611"/>
              <a:ext cx="32" cy="116"/>
            </a:xfrm>
            <a:custGeom>
              <a:avLst/>
              <a:gdLst>
                <a:gd name="T0" fmla="*/ 7 w 32"/>
                <a:gd name="T1" fmla="*/ 0 h 116"/>
                <a:gd name="T2" fmla="*/ 5 w 32"/>
                <a:gd name="T3" fmla="*/ 5 h 116"/>
                <a:gd name="T4" fmla="*/ 3 w 32"/>
                <a:gd name="T5" fmla="*/ 11 h 116"/>
                <a:gd name="T6" fmla="*/ 2 w 32"/>
                <a:gd name="T7" fmla="*/ 23 h 116"/>
                <a:gd name="T8" fmla="*/ 0 w 32"/>
                <a:gd name="T9" fmla="*/ 36 h 116"/>
                <a:gd name="T10" fmla="*/ 0 w 32"/>
                <a:gd name="T11" fmla="*/ 54 h 116"/>
                <a:gd name="T12" fmla="*/ 5 w 32"/>
                <a:gd name="T13" fmla="*/ 73 h 116"/>
                <a:gd name="T14" fmla="*/ 15 w 32"/>
                <a:gd name="T15" fmla="*/ 93 h 116"/>
                <a:gd name="T16" fmla="*/ 32 w 32"/>
                <a:gd name="T17" fmla="*/ 116 h 1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 h="116">
                  <a:moveTo>
                    <a:pt x="7" y="0"/>
                  </a:moveTo>
                  <a:lnTo>
                    <a:pt x="5" y="5"/>
                  </a:lnTo>
                  <a:lnTo>
                    <a:pt x="3" y="11"/>
                  </a:lnTo>
                  <a:lnTo>
                    <a:pt x="2" y="23"/>
                  </a:lnTo>
                  <a:lnTo>
                    <a:pt x="0" y="36"/>
                  </a:lnTo>
                  <a:lnTo>
                    <a:pt x="0" y="54"/>
                  </a:lnTo>
                  <a:lnTo>
                    <a:pt x="5" y="73"/>
                  </a:lnTo>
                  <a:lnTo>
                    <a:pt x="15" y="93"/>
                  </a:lnTo>
                  <a:lnTo>
                    <a:pt x="32" y="11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83" name="Freeform 459"/>
            <p:cNvSpPr>
              <a:spLocks/>
            </p:cNvSpPr>
            <p:nvPr/>
          </p:nvSpPr>
          <p:spPr bwMode="auto">
            <a:xfrm>
              <a:off x="1768" y="3688"/>
              <a:ext cx="36" cy="48"/>
            </a:xfrm>
            <a:custGeom>
              <a:avLst/>
              <a:gdLst>
                <a:gd name="T0" fmla="*/ 0 w 36"/>
                <a:gd name="T1" fmla="*/ 0 h 48"/>
                <a:gd name="T2" fmla="*/ 0 w 36"/>
                <a:gd name="T3" fmla="*/ 2 h 48"/>
                <a:gd name="T4" fmla="*/ 2 w 36"/>
                <a:gd name="T5" fmla="*/ 7 h 48"/>
                <a:gd name="T6" fmla="*/ 8 w 36"/>
                <a:gd name="T7" fmla="*/ 18 h 48"/>
                <a:gd name="T8" fmla="*/ 19 w 36"/>
                <a:gd name="T9" fmla="*/ 34 h 48"/>
                <a:gd name="T10" fmla="*/ 36 w 36"/>
                <a:gd name="T11" fmla="*/ 48 h 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6" h="48">
                  <a:moveTo>
                    <a:pt x="0" y="0"/>
                  </a:moveTo>
                  <a:lnTo>
                    <a:pt x="0" y="2"/>
                  </a:lnTo>
                  <a:lnTo>
                    <a:pt x="2" y="7"/>
                  </a:lnTo>
                  <a:lnTo>
                    <a:pt x="8" y="18"/>
                  </a:lnTo>
                  <a:lnTo>
                    <a:pt x="19" y="34"/>
                  </a:lnTo>
                  <a:lnTo>
                    <a:pt x="36" y="4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sp>
        <p:nvSpPr>
          <p:cNvPr id="23621" name="Oval 460"/>
          <p:cNvSpPr>
            <a:spLocks noChangeArrowheads="1"/>
          </p:cNvSpPr>
          <p:nvPr/>
        </p:nvSpPr>
        <p:spPr bwMode="auto">
          <a:xfrm>
            <a:off x="3184525" y="6765925"/>
            <a:ext cx="393700" cy="398463"/>
          </a:xfrm>
          <a:prstGeom prst="ellipse">
            <a:avLst/>
          </a:prstGeom>
          <a:solidFill>
            <a:srgbClr val="FFFFFF"/>
          </a:solidFill>
          <a:ln w="20638">
            <a:solidFill>
              <a:srgbClr val="000000"/>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23622" name="Rectangle 461"/>
          <p:cNvSpPr>
            <a:spLocks noChangeArrowheads="1"/>
          </p:cNvSpPr>
          <p:nvPr/>
        </p:nvSpPr>
        <p:spPr bwMode="auto">
          <a:xfrm>
            <a:off x="3290888" y="6834188"/>
            <a:ext cx="20478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0000"/>
                </a:solidFill>
                <a:latin typeface="HG丸ｺﾞｼｯｸM-PRO" panose="020F0600000000000000" pitchFamily="50" charset="-128"/>
                <a:ea typeface="HG丸ｺﾞｼｯｸM-PRO" panose="020F0600000000000000" pitchFamily="50" charset="-128"/>
              </a:rPr>
              <a:t>４</a:t>
            </a:r>
            <a:endParaRPr lang="ja-JP" altLang="en-US" sz="1600">
              <a:latin typeface="HG丸ｺﾞｼｯｸM-PRO" panose="020F0600000000000000" pitchFamily="50" charset="-128"/>
              <a:ea typeface="HG丸ｺﾞｼｯｸM-PRO" panose="020F0600000000000000" pitchFamily="50" charset="-128"/>
            </a:endParaRPr>
          </a:p>
        </p:txBody>
      </p:sp>
      <p:sp>
        <p:nvSpPr>
          <p:cNvPr id="23623" name="Oval 519"/>
          <p:cNvSpPr>
            <a:spLocks noChangeArrowheads="1"/>
          </p:cNvSpPr>
          <p:nvPr/>
        </p:nvSpPr>
        <p:spPr bwMode="auto">
          <a:xfrm>
            <a:off x="3184525" y="6765925"/>
            <a:ext cx="396875" cy="395288"/>
          </a:xfrm>
          <a:prstGeom prst="ellipse">
            <a:avLst/>
          </a:prstGeom>
          <a:solidFill>
            <a:srgbClr val="FFFFFF"/>
          </a:solidFill>
          <a:ln w="20638">
            <a:solidFill>
              <a:srgbClr val="000000"/>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23624" name="Rectangle 520"/>
          <p:cNvSpPr>
            <a:spLocks noChangeArrowheads="1"/>
          </p:cNvSpPr>
          <p:nvPr/>
        </p:nvSpPr>
        <p:spPr bwMode="auto">
          <a:xfrm>
            <a:off x="3267075" y="6834188"/>
            <a:ext cx="20478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0000"/>
                </a:solidFill>
                <a:latin typeface="HG丸ｺﾞｼｯｸM-PRO" panose="020F0600000000000000" pitchFamily="50" charset="-128"/>
                <a:ea typeface="HG丸ｺﾞｼｯｸM-PRO" panose="020F0600000000000000" pitchFamily="50" charset="-128"/>
              </a:rPr>
              <a:t>４</a:t>
            </a:r>
            <a:endParaRPr lang="ja-JP" altLang="en-US" sz="1600">
              <a:latin typeface="HG丸ｺﾞｼｯｸM-PRO" panose="020F0600000000000000" pitchFamily="50" charset="-128"/>
              <a:ea typeface="HG丸ｺﾞｼｯｸM-PRO" panose="020F0600000000000000" pitchFamily="50" charset="-128"/>
            </a:endParaRPr>
          </a:p>
        </p:txBody>
      </p:sp>
      <p:grpSp>
        <p:nvGrpSpPr>
          <p:cNvPr id="23625" name="Group 521"/>
          <p:cNvGrpSpPr>
            <a:grpSpLocks/>
          </p:cNvGrpSpPr>
          <p:nvPr/>
        </p:nvGrpSpPr>
        <p:grpSpPr bwMode="auto">
          <a:xfrm>
            <a:off x="3990975" y="7454900"/>
            <a:ext cx="915988" cy="1176338"/>
            <a:chOff x="2543" y="3509"/>
            <a:chExt cx="658" cy="776"/>
          </a:xfrm>
        </p:grpSpPr>
        <p:sp>
          <p:nvSpPr>
            <p:cNvPr id="23772" name="Freeform 522"/>
            <p:cNvSpPr>
              <a:spLocks/>
            </p:cNvSpPr>
            <p:nvPr/>
          </p:nvSpPr>
          <p:spPr bwMode="auto">
            <a:xfrm>
              <a:off x="2726" y="4188"/>
              <a:ext cx="40" cy="35"/>
            </a:xfrm>
            <a:custGeom>
              <a:avLst/>
              <a:gdLst>
                <a:gd name="T0" fmla="*/ 4 w 40"/>
                <a:gd name="T1" fmla="*/ 0 h 35"/>
                <a:gd name="T2" fmla="*/ 0 w 40"/>
                <a:gd name="T3" fmla="*/ 35 h 35"/>
                <a:gd name="T4" fmla="*/ 38 w 40"/>
                <a:gd name="T5" fmla="*/ 35 h 35"/>
                <a:gd name="T6" fmla="*/ 40 w 40"/>
                <a:gd name="T7" fmla="*/ 0 h 35"/>
                <a:gd name="T8" fmla="*/ 4 w 40"/>
                <a:gd name="T9" fmla="*/ 0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35">
                  <a:moveTo>
                    <a:pt x="4" y="0"/>
                  </a:moveTo>
                  <a:lnTo>
                    <a:pt x="0" y="35"/>
                  </a:lnTo>
                  <a:lnTo>
                    <a:pt x="38" y="35"/>
                  </a:lnTo>
                  <a:lnTo>
                    <a:pt x="40" y="0"/>
                  </a:lnTo>
                  <a:lnTo>
                    <a:pt x="4" y="0"/>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773" name="Freeform 523"/>
            <p:cNvSpPr>
              <a:spLocks/>
            </p:cNvSpPr>
            <p:nvPr/>
          </p:nvSpPr>
          <p:spPr bwMode="auto">
            <a:xfrm>
              <a:off x="2854" y="4177"/>
              <a:ext cx="40" cy="43"/>
            </a:xfrm>
            <a:custGeom>
              <a:avLst/>
              <a:gdLst>
                <a:gd name="T0" fmla="*/ 3 w 40"/>
                <a:gd name="T1" fmla="*/ 4 h 43"/>
                <a:gd name="T2" fmla="*/ 0 w 40"/>
                <a:gd name="T3" fmla="*/ 43 h 43"/>
                <a:gd name="T4" fmla="*/ 38 w 40"/>
                <a:gd name="T5" fmla="*/ 41 h 43"/>
                <a:gd name="T6" fmla="*/ 40 w 40"/>
                <a:gd name="T7" fmla="*/ 0 h 43"/>
                <a:gd name="T8" fmla="*/ 3 w 40"/>
                <a:gd name="T9" fmla="*/ 4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43">
                  <a:moveTo>
                    <a:pt x="3" y="4"/>
                  </a:moveTo>
                  <a:lnTo>
                    <a:pt x="0" y="43"/>
                  </a:lnTo>
                  <a:lnTo>
                    <a:pt x="38" y="41"/>
                  </a:lnTo>
                  <a:lnTo>
                    <a:pt x="40" y="0"/>
                  </a:lnTo>
                  <a:lnTo>
                    <a:pt x="3" y="4"/>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774" name="Freeform 524"/>
            <p:cNvSpPr>
              <a:spLocks/>
            </p:cNvSpPr>
            <p:nvPr/>
          </p:nvSpPr>
          <p:spPr bwMode="auto">
            <a:xfrm>
              <a:off x="2837" y="4216"/>
              <a:ext cx="145" cy="67"/>
            </a:xfrm>
            <a:custGeom>
              <a:avLst/>
              <a:gdLst>
                <a:gd name="T0" fmla="*/ 33 w 145"/>
                <a:gd name="T1" fmla="*/ 0 h 67"/>
                <a:gd name="T2" fmla="*/ 22 w 145"/>
                <a:gd name="T3" fmla="*/ 0 h 67"/>
                <a:gd name="T4" fmla="*/ 11 w 145"/>
                <a:gd name="T5" fmla="*/ 4 h 67"/>
                <a:gd name="T6" fmla="*/ 4 w 145"/>
                <a:gd name="T7" fmla="*/ 15 h 67"/>
                <a:gd name="T8" fmla="*/ 0 w 145"/>
                <a:gd name="T9" fmla="*/ 30 h 67"/>
                <a:gd name="T10" fmla="*/ 2 w 145"/>
                <a:gd name="T11" fmla="*/ 39 h 67"/>
                <a:gd name="T12" fmla="*/ 10 w 145"/>
                <a:gd name="T13" fmla="*/ 46 h 67"/>
                <a:gd name="T14" fmla="*/ 19 w 145"/>
                <a:gd name="T15" fmla="*/ 52 h 67"/>
                <a:gd name="T16" fmla="*/ 33 w 145"/>
                <a:gd name="T17" fmla="*/ 56 h 67"/>
                <a:gd name="T18" fmla="*/ 48 w 145"/>
                <a:gd name="T19" fmla="*/ 61 h 67"/>
                <a:gd name="T20" fmla="*/ 66 w 145"/>
                <a:gd name="T21" fmla="*/ 65 h 67"/>
                <a:gd name="T22" fmla="*/ 103 w 145"/>
                <a:gd name="T23" fmla="*/ 67 h 67"/>
                <a:gd name="T24" fmla="*/ 125 w 145"/>
                <a:gd name="T25" fmla="*/ 67 h 67"/>
                <a:gd name="T26" fmla="*/ 137 w 145"/>
                <a:gd name="T27" fmla="*/ 63 h 67"/>
                <a:gd name="T28" fmla="*/ 145 w 145"/>
                <a:gd name="T29" fmla="*/ 59 h 67"/>
                <a:gd name="T30" fmla="*/ 145 w 145"/>
                <a:gd name="T31" fmla="*/ 52 h 67"/>
                <a:gd name="T32" fmla="*/ 141 w 145"/>
                <a:gd name="T33" fmla="*/ 46 h 67"/>
                <a:gd name="T34" fmla="*/ 132 w 145"/>
                <a:gd name="T35" fmla="*/ 35 h 67"/>
                <a:gd name="T36" fmla="*/ 119 w 145"/>
                <a:gd name="T37" fmla="*/ 28 h 67"/>
                <a:gd name="T38" fmla="*/ 103 w 145"/>
                <a:gd name="T39" fmla="*/ 20 h 67"/>
                <a:gd name="T40" fmla="*/ 68 w 145"/>
                <a:gd name="T41" fmla="*/ 4 h 67"/>
                <a:gd name="T42" fmla="*/ 50 w 145"/>
                <a:gd name="T43" fmla="*/ 0 h 67"/>
                <a:gd name="T44" fmla="*/ 33 w 145"/>
                <a:gd name="T45" fmla="*/ 0 h 67"/>
                <a:gd name="T46" fmla="*/ 33 w 145"/>
                <a:gd name="T47" fmla="*/ 0 h 6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5" h="67">
                  <a:moveTo>
                    <a:pt x="33" y="0"/>
                  </a:moveTo>
                  <a:lnTo>
                    <a:pt x="22" y="0"/>
                  </a:lnTo>
                  <a:lnTo>
                    <a:pt x="11" y="4"/>
                  </a:lnTo>
                  <a:lnTo>
                    <a:pt x="4" y="15"/>
                  </a:lnTo>
                  <a:lnTo>
                    <a:pt x="0" y="30"/>
                  </a:lnTo>
                  <a:lnTo>
                    <a:pt x="2" y="39"/>
                  </a:lnTo>
                  <a:lnTo>
                    <a:pt x="10" y="46"/>
                  </a:lnTo>
                  <a:lnTo>
                    <a:pt x="19" y="52"/>
                  </a:lnTo>
                  <a:lnTo>
                    <a:pt x="33" y="56"/>
                  </a:lnTo>
                  <a:lnTo>
                    <a:pt x="48" y="61"/>
                  </a:lnTo>
                  <a:lnTo>
                    <a:pt x="66" y="65"/>
                  </a:lnTo>
                  <a:lnTo>
                    <a:pt x="103" y="67"/>
                  </a:lnTo>
                  <a:lnTo>
                    <a:pt x="125" y="67"/>
                  </a:lnTo>
                  <a:lnTo>
                    <a:pt x="137" y="63"/>
                  </a:lnTo>
                  <a:lnTo>
                    <a:pt x="145" y="59"/>
                  </a:lnTo>
                  <a:lnTo>
                    <a:pt x="145" y="52"/>
                  </a:lnTo>
                  <a:lnTo>
                    <a:pt x="141" y="46"/>
                  </a:lnTo>
                  <a:lnTo>
                    <a:pt x="132" y="35"/>
                  </a:lnTo>
                  <a:lnTo>
                    <a:pt x="119" y="28"/>
                  </a:lnTo>
                  <a:lnTo>
                    <a:pt x="103" y="20"/>
                  </a:lnTo>
                  <a:lnTo>
                    <a:pt x="68" y="4"/>
                  </a:lnTo>
                  <a:lnTo>
                    <a:pt x="50" y="0"/>
                  </a:lnTo>
                  <a:lnTo>
                    <a:pt x="33" y="0"/>
                  </a:lnTo>
                  <a:close/>
                </a:path>
              </a:pathLst>
            </a:custGeom>
            <a:solidFill>
              <a:srgbClr val="660000"/>
            </a:solidFill>
            <a:ln w="6350">
              <a:solidFill>
                <a:srgbClr val="000000"/>
              </a:solidFill>
              <a:prstDash val="solid"/>
              <a:round/>
              <a:headEnd/>
              <a:tailEnd/>
            </a:ln>
          </p:spPr>
          <p:txBody>
            <a:bodyPr/>
            <a:lstStyle/>
            <a:p>
              <a:endParaRPr lang="ja-JP" altLang="en-US"/>
            </a:p>
          </p:txBody>
        </p:sp>
        <p:sp>
          <p:nvSpPr>
            <p:cNvPr id="23775" name="Freeform 525"/>
            <p:cNvSpPr>
              <a:spLocks/>
            </p:cNvSpPr>
            <p:nvPr/>
          </p:nvSpPr>
          <p:spPr bwMode="auto">
            <a:xfrm>
              <a:off x="2805" y="3891"/>
              <a:ext cx="32" cy="130"/>
            </a:xfrm>
            <a:custGeom>
              <a:avLst/>
              <a:gdLst>
                <a:gd name="T0" fmla="*/ 9 w 32"/>
                <a:gd name="T1" fmla="*/ 15 h 130"/>
                <a:gd name="T2" fmla="*/ 14 w 32"/>
                <a:gd name="T3" fmla="*/ 43 h 130"/>
                <a:gd name="T4" fmla="*/ 0 w 32"/>
                <a:gd name="T5" fmla="*/ 97 h 130"/>
                <a:gd name="T6" fmla="*/ 7 w 32"/>
                <a:gd name="T7" fmla="*/ 130 h 130"/>
                <a:gd name="T8" fmla="*/ 32 w 32"/>
                <a:gd name="T9" fmla="*/ 74 h 130"/>
                <a:gd name="T10" fmla="*/ 25 w 32"/>
                <a:gd name="T11" fmla="*/ 43 h 130"/>
                <a:gd name="T12" fmla="*/ 25 w 32"/>
                <a:gd name="T13" fmla="*/ 13 h 130"/>
                <a:gd name="T14" fmla="*/ 18 w 32"/>
                <a:gd name="T15" fmla="*/ 0 h 130"/>
                <a:gd name="T16" fmla="*/ 7 w 32"/>
                <a:gd name="T17" fmla="*/ 13 h 130"/>
                <a:gd name="T18" fmla="*/ 9 w 32"/>
                <a:gd name="T19" fmla="*/ 15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130">
                  <a:moveTo>
                    <a:pt x="9" y="15"/>
                  </a:moveTo>
                  <a:lnTo>
                    <a:pt x="14" y="43"/>
                  </a:lnTo>
                  <a:lnTo>
                    <a:pt x="0" y="97"/>
                  </a:lnTo>
                  <a:lnTo>
                    <a:pt x="7" y="130"/>
                  </a:lnTo>
                  <a:lnTo>
                    <a:pt x="32" y="74"/>
                  </a:lnTo>
                  <a:lnTo>
                    <a:pt x="25" y="43"/>
                  </a:lnTo>
                  <a:lnTo>
                    <a:pt x="25" y="13"/>
                  </a:lnTo>
                  <a:lnTo>
                    <a:pt x="18" y="0"/>
                  </a:lnTo>
                  <a:lnTo>
                    <a:pt x="7" y="13"/>
                  </a:lnTo>
                  <a:lnTo>
                    <a:pt x="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76" name="Freeform 526"/>
            <p:cNvSpPr>
              <a:spLocks/>
            </p:cNvSpPr>
            <p:nvPr/>
          </p:nvSpPr>
          <p:spPr bwMode="auto">
            <a:xfrm>
              <a:off x="2805" y="3891"/>
              <a:ext cx="32" cy="130"/>
            </a:xfrm>
            <a:custGeom>
              <a:avLst/>
              <a:gdLst>
                <a:gd name="T0" fmla="*/ 9 w 32"/>
                <a:gd name="T1" fmla="*/ 15 h 130"/>
                <a:gd name="T2" fmla="*/ 14 w 32"/>
                <a:gd name="T3" fmla="*/ 43 h 130"/>
                <a:gd name="T4" fmla="*/ 0 w 32"/>
                <a:gd name="T5" fmla="*/ 97 h 130"/>
                <a:gd name="T6" fmla="*/ 7 w 32"/>
                <a:gd name="T7" fmla="*/ 130 h 130"/>
                <a:gd name="T8" fmla="*/ 32 w 32"/>
                <a:gd name="T9" fmla="*/ 74 h 130"/>
                <a:gd name="T10" fmla="*/ 25 w 32"/>
                <a:gd name="T11" fmla="*/ 43 h 130"/>
                <a:gd name="T12" fmla="*/ 25 w 32"/>
                <a:gd name="T13" fmla="*/ 13 h 130"/>
                <a:gd name="T14" fmla="*/ 18 w 32"/>
                <a:gd name="T15" fmla="*/ 0 h 130"/>
                <a:gd name="T16" fmla="*/ 7 w 32"/>
                <a:gd name="T17" fmla="*/ 13 h 1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 h="130">
                  <a:moveTo>
                    <a:pt x="9" y="15"/>
                  </a:moveTo>
                  <a:lnTo>
                    <a:pt x="14" y="43"/>
                  </a:lnTo>
                  <a:lnTo>
                    <a:pt x="0" y="97"/>
                  </a:lnTo>
                  <a:lnTo>
                    <a:pt x="7" y="130"/>
                  </a:lnTo>
                  <a:lnTo>
                    <a:pt x="32" y="74"/>
                  </a:lnTo>
                  <a:lnTo>
                    <a:pt x="25" y="43"/>
                  </a:lnTo>
                  <a:lnTo>
                    <a:pt x="25" y="13"/>
                  </a:lnTo>
                  <a:lnTo>
                    <a:pt x="18" y="0"/>
                  </a:lnTo>
                  <a:lnTo>
                    <a:pt x="7" y="1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777" name="Freeform 527"/>
            <p:cNvSpPr>
              <a:spLocks/>
            </p:cNvSpPr>
            <p:nvPr/>
          </p:nvSpPr>
          <p:spPr bwMode="auto">
            <a:xfrm>
              <a:off x="2770" y="3871"/>
              <a:ext cx="104" cy="59"/>
            </a:xfrm>
            <a:custGeom>
              <a:avLst/>
              <a:gdLst>
                <a:gd name="T0" fmla="*/ 0 w 104"/>
                <a:gd name="T1" fmla="*/ 0 h 59"/>
                <a:gd name="T2" fmla="*/ 16 w 104"/>
                <a:gd name="T3" fmla="*/ 59 h 59"/>
                <a:gd name="T4" fmla="*/ 53 w 104"/>
                <a:gd name="T5" fmla="*/ 26 h 59"/>
                <a:gd name="T6" fmla="*/ 80 w 104"/>
                <a:gd name="T7" fmla="*/ 57 h 59"/>
                <a:gd name="T8" fmla="*/ 104 w 104"/>
                <a:gd name="T9" fmla="*/ 3 h 59"/>
                <a:gd name="T10" fmla="*/ 0 w 104"/>
                <a:gd name="T11" fmla="*/ 0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4" h="59">
                  <a:moveTo>
                    <a:pt x="0" y="0"/>
                  </a:moveTo>
                  <a:lnTo>
                    <a:pt x="16" y="59"/>
                  </a:lnTo>
                  <a:lnTo>
                    <a:pt x="53" y="26"/>
                  </a:lnTo>
                  <a:lnTo>
                    <a:pt x="80" y="57"/>
                  </a:lnTo>
                  <a:lnTo>
                    <a:pt x="104" y="3"/>
                  </a:lnTo>
                  <a:lnTo>
                    <a:pt x="0" y="0"/>
                  </a:lnTo>
                  <a:close/>
                </a:path>
              </a:pathLst>
            </a:custGeom>
            <a:solidFill>
              <a:srgbClr val="FFFFFF"/>
            </a:solidFill>
            <a:ln w="6350">
              <a:solidFill>
                <a:srgbClr val="000000"/>
              </a:solidFill>
              <a:prstDash val="solid"/>
              <a:round/>
              <a:headEnd/>
              <a:tailEnd/>
            </a:ln>
          </p:spPr>
          <p:txBody>
            <a:bodyPr/>
            <a:lstStyle/>
            <a:p>
              <a:endParaRPr lang="ja-JP" altLang="en-US"/>
            </a:p>
          </p:txBody>
        </p:sp>
        <p:sp>
          <p:nvSpPr>
            <p:cNvPr id="23778" name="Freeform 528"/>
            <p:cNvSpPr>
              <a:spLocks/>
            </p:cNvSpPr>
            <p:nvPr/>
          </p:nvSpPr>
          <p:spPr bwMode="auto">
            <a:xfrm>
              <a:off x="2748" y="3655"/>
              <a:ext cx="22" cy="34"/>
            </a:xfrm>
            <a:custGeom>
              <a:avLst/>
              <a:gdLst>
                <a:gd name="T0" fmla="*/ 11 w 22"/>
                <a:gd name="T1" fmla="*/ 0 h 34"/>
                <a:gd name="T2" fmla="*/ 2 w 22"/>
                <a:gd name="T3" fmla="*/ 4 h 34"/>
                <a:gd name="T4" fmla="*/ 0 w 22"/>
                <a:gd name="T5" fmla="*/ 23 h 34"/>
                <a:gd name="T6" fmla="*/ 11 w 22"/>
                <a:gd name="T7" fmla="*/ 34 h 34"/>
                <a:gd name="T8" fmla="*/ 22 w 22"/>
                <a:gd name="T9" fmla="*/ 6 h 34"/>
                <a:gd name="T10" fmla="*/ 13 w 22"/>
                <a:gd name="T11" fmla="*/ 0 h 34"/>
                <a:gd name="T12" fmla="*/ 11 w 22"/>
                <a:gd name="T13" fmla="*/ 0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34">
                  <a:moveTo>
                    <a:pt x="11" y="0"/>
                  </a:moveTo>
                  <a:lnTo>
                    <a:pt x="2" y="4"/>
                  </a:lnTo>
                  <a:lnTo>
                    <a:pt x="0" y="23"/>
                  </a:lnTo>
                  <a:lnTo>
                    <a:pt x="11" y="34"/>
                  </a:lnTo>
                  <a:lnTo>
                    <a:pt x="22" y="6"/>
                  </a:lnTo>
                  <a:lnTo>
                    <a:pt x="13" y="0"/>
                  </a:lnTo>
                  <a:lnTo>
                    <a:pt x="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79" name="Freeform 529"/>
            <p:cNvSpPr>
              <a:spLocks/>
            </p:cNvSpPr>
            <p:nvPr/>
          </p:nvSpPr>
          <p:spPr bwMode="auto">
            <a:xfrm>
              <a:off x="2748" y="3655"/>
              <a:ext cx="22" cy="34"/>
            </a:xfrm>
            <a:custGeom>
              <a:avLst/>
              <a:gdLst>
                <a:gd name="T0" fmla="*/ 11 w 22"/>
                <a:gd name="T1" fmla="*/ 0 h 34"/>
                <a:gd name="T2" fmla="*/ 2 w 22"/>
                <a:gd name="T3" fmla="*/ 4 h 34"/>
                <a:gd name="T4" fmla="*/ 0 w 22"/>
                <a:gd name="T5" fmla="*/ 23 h 34"/>
                <a:gd name="T6" fmla="*/ 11 w 22"/>
                <a:gd name="T7" fmla="*/ 34 h 34"/>
                <a:gd name="T8" fmla="*/ 22 w 22"/>
                <a:gd name="T9" fmla="*/ 6 h 34"/>
                <a:gd name="T10" fmla="*/ 13 w 22"/>
                <a:gd name="T11" fmla="*/ 0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34">
                  <a:moveTo>
                    <a:pt x="11" y="0"/>
                  </a:moveTo>
                  <a:lnTo>
                    <a:pt x="2" y="4"/>
                  </a:lnTo>
                  <a:lnTo>
                    <a:pt x="0" y="23"/>
                  </a:lnTo>
                  <a:lnTo>
                    <a:pt x="11" y="34"/>
                  </a:lnTo>
                  <a:lnTo>
                    <a:pt x="22" y="6"/>
                  </a:lnTo>
                  <a:lnTo>
                    <a:pt x="1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780" name="Freeform 530"/>
            <p:cNvSpPr>
              <a:spLocks/>
            </p:cNvSpPr>
            <p:nvPr/>
          </p:nvSpPr>
          <p:spPr bwMode="auto">
            <a:xfrm>
              <a:off x="2759" y="3616"/>
              <a:ext cx="148" cy="41"/>
            </a:xfrm>
            <a:custGeom>
              <a:avLst/>
              <a:gdLst>
                <a:gd name="T0" fmla="*/ 2 w 148"/>
                <a:gd name="T1" fmla="*/ 0 h 41"/>
                <a:gd name="T2" fmla="*/ 0 w 148"/>
                <a:gd name="T3" fmla="*/ 41 h 41"/>
                <a:gd name="T4" fmla="*/ 146 w 148"/>
                <a:gd name="T5" fmla="*/ 39 h 41"/>
                <a:gd name="T6" fmla="*/ 148 w 148"/>
                <a:gd name="T7" fmla="*/ 6 h 41"/>
                <a:gd name="T8" fmla="*/ 2 w 148"/>
                <a:gd name="T9" fmla="*/ 0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 h="41">
                  <a:moveTo>
                    <a:pt x="2" y="0"/>
                  </a:moveTo>
                  <a:lnTo>
                    <a:pt x="0" y="41"/>
                  </a:lnTo>
                  <a:lnTo>
                    <a:pt x="146" y="39"/>
                  </a:lnTo>
                  <a:lnTo>
                    <a:pt x="148" y="6"/>
                  </a:lnTo>
                  <a:lnTo>
                    <a:pt x="2" y="0"/>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781" name="Freeform 531"/>
            <p:cNvSpPr>
              <a:spLocks/>
            </p:cNvSpPr>
            <p:nvPr/>
          </p:nvSpPr>
          <p:spPr bwMode="auto">
            <a:xfrm>
              <a:off x="2686" y="3581"/>
              <a:ext cx="14" cy="61"/>
            </a:xfrm>
            <a:custGeom>
              <a:avLst/>
              <a:gdLst>
                <a:gd name="T0" fmla="*/ 11 w 14"/>
                <a:gd name="T1" fmla="*/ 0 h 61"/>
                <a:gd name="T2" fmla="*/ 7 w 14"/>
                <a:gd name="T3" fmla="*/ 19 h 61"/>
                <a:gd name="T4" fmla="*/ 5 w 14"/>
                <a:gd name="T5" fmla="*/ 32 h 61"/>
                <a:gd name="T6" fmla="*/ 2 w 14"/>
                <a:gd name="T7" fmla="*/ 43 h 61"/>
                <a:gd name="T8" fmla="*/ 2 w 14"/>
                <a:gd name="T9" fmla="*/ 50 h 61"/>
                <a:gd name="T10" fmla="*/ 2 w 14"/>
                <a:gd name="T11" fmla="*/ 54 h 61"/>
                <a:gd name="T12" fmla="*/ 0 w 14"/>
                <a:gd name="T13" fmla="*/ 56 h 61"/>
                <a:gd name="T14" fmla="*/ 0 w 14"/>
                <a:gd name="T15" fmla="*/ 58 h 61"/>
                <a:gd name="T16" fmla="*/ 3 w 14"/>
                <a:gd name="T17" fmla="*/ 61 h 61"/>
                <a:gd name="T18" fmla="*/ 7 w 14"/>
                <a:gd name="T19" fmla="*/ 61 h 61"/>
                <a:gd name="T20" fmla="*/ 9 w 14"/>
                <a:gd name="T21" fmla="*/ 58 h 61"/>
                <a:gd name="T22" fmla="*/ 9 w 14"/>
                <a:gd name="T23" fmla="*/ 56 h 61"/>
                <a:gd name="T24" fmla="*/ 11 w 14"/>
                <a:gd name="T25" fmla="*/ 39 h 61"/>
                <a:gd name="T26" fmla="*/ 13 w 14"/>
                <a:gd name="T27" fmla="*/ 24 h 61"/>
                <a:gd name="T28" fmla="*/ 13 w 14"/>
                <a:gd name="T29" fmla="*/ 13 h 61"/>
                <a:gd name="T30" fmla="*/ 13 w 14"/>
                <a:gd name="T31" fmla="*/ 6 h 61"/>
                <a:gd name="T32" fmla="*/ 14 w 14"/>
                <a:gd name="T33" fmla="*/ 4 h 61"/>
                <a:gd name="T34" fmla="*/ 14 w 14"/>
                <a:gd name="T35" fmla="*/ 0 h 61"/>
                <a:gd name="T36" fmla="*/ 14 w 14"/>
                <a:gd name="T37" fmla="*/ 0 h 61"/>
                <a:gd name="T38" fmla="*/ 11 w 14"/>
                <a:gd name="T39" fmla="*/ 0 h 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4" h="61">
                  <a:moveTo>
                    <a:pt x="11" y="0"/>
                  </a:moveTo>
                  <a:lnTo>
                    <a:pt x="7" y="19"/>
                  </a:lnTo>
                  <a:lnTo>
                    <a:pt x="5" y="32"/>
                  </a:lnTo>
                  <a:lnTo>
                    <a:pt x="2" y="43"/>
                  </a:lnTo>
                  <a:lnTo>
                    <a:pt x="2" y="50"/>
                  </a:lnTo>
                  <a:lnTo>
                    <a:pt x="2" y="54"/>
                  </a:lnTo>
                  <a:lnTo>
                    <a:pt x="0" y="56"/>
                  </a:lnTo>
                  <a:lnTo>
                    <a:pt x="0" y="58"/>
                  </a:lnTo>
                  <a:lnTo>
                    <a:pt x="3" y="61"/>
                  </a:lnTo>
                  <a:lnTo>
                    <a:pt x="7" y="61"/>
                  </a:lnTo>
                  <a:lnTo>
                    <a:pt x="9" y="58"/>
                  </a:lnTo>
                  <a:lnTo>
                    <a:pt x="9" y="56"/>
                  </a:lnTo>
                  <a:lnTo>
                    <a:pt x="11" y="39"/>
                  </a:lnTo>
                  <a:lnTo>
                    <a:pt x="13" y="24"/>
                  </a:lnTo>
                  <a:lnTo>
                    <a:pt x="13" y="13"/>
                  </a:lnTo>
                  <a:lnTo>
                    <a:pt x="13" y="6"/>
                  </a:lnTo>
                  <a:lnTo>
                    <a:pt x="14" y="4"/>
                  </a:lnTo>
                  <a:lnTo>
                    <a:pt x="14" y="0"/>
                  </a:lnTo>
                  <a:lnTo>
                    <a:pt x="11" y="0"/>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782" name="Freeform 532"/>
            <p:cNvSpPr>
              <a:spLocks/>
            </p:cNvSpPr>
            <p:nvPr/>
          </p:nvSpPr>
          <p:spPr bwMode="auto">
            <a:xfrm>
              <a:off x="2677" y="3629"/>
              <a:ext cx="25" cy="21"/>
            </a:xfrm>
            <a:custGeom>
              <a:avLst/>
              <a:gdLst>
                <a:gd name="T0" fmla="*/ 0 w 25"/>
                <a:gd name="T1" fmla="*/ 19 h 21"/>
                <a:gd name="T2" fmla="*/ 7 w 25"/>
                <a:gd name="T3" fmla="*/ 21 h 21"/>
                <a:gd name="T4" fmla="*/ 14 w 25"/>
                <a:gd name="T5" fmla="*/ 21 h 21"/>
                <a:gd name="T6" fmla="*/ 22 w 25"/>
                <a:gd name="T7" fmla="*/ 21 h 21"/>
                <a:gd name="T8" fmla="*/ 23 w 25"/>
                <a:gd name="T9" fmla="*/ 21 h 21"/>
                <a:gd name="T10" fmla="*/ 23 w 25"/>
                <a:gd name="T11" fmla="*/ 21 h 21"/>
                <a:gd name="T12" fmla="*/ 25 w 25"/>
                <a:gd name="T13" fmla="*/ 17 h 21"/>
                <a:gd name="T14" fmla="*/ 23 w 25"/>
                <a:gd name="T15" fmla="*/ 10 h 21"/>
                <a:gd name="T16" fmla="*/ 22 w 25"/>
                <a:gd name="T17" fmla="*/ 4 h 21"/>
                <a:gd name="T18" fmla="*/ 14 w 25"/>
                <a:gd name="T19" fmla="*/ 0 h 21"/>
                <a:gd name="T20" fmla="*/ 5 w 25"/>
                <a:gd name="T21" fmla="*/ 2 h 21"/>
                <a:gd name="T22" fmla="*/ 2 w 25"/>
                <a:gd name="T23" fmla="*/ 8 h 21"/>
                <a:gd name="T24" fmla="*/ 0 w 25"/>
                <a:gd name="T25" fmla="*/ 17 h 21"/>
                <a:gd name="T26" fmla="*/ 0 w 25"/>
                <a:gd name="T27" fmla="*/ 19 h 21"/>
                <a:gd name="T28" fmla="*/ 0 w 25"/>
                <a:gd name="T29" fmla="*/ 19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21">
                  <a:moveTo>
                    <a:pt x="0" y="19"/>
                  </a:moveTo>
                  <a:lnTo>
                    <a:pt x="7" y="21"/>
                  </a:lnTo>
                  <a:lnTo>
                    <a:pt x="14" y="21"/>
                  </a:lnTo>
                  <a:lnTo>
                    <a:pt x="22" y="21"/>
                  </a:lnTo>
                  <a:lnTo>
                    <a:pt x="23" y="21"/>
                  </a:lnTo>
                  <a:lnTo>
                    <a:pt x="25" y="17"/>
                  </a:lnTo>
                  <a:lnTo>
                    <a:pt x="23" y="10"/>
                  </a:lnTo>
                  <a:lnTo>
                    <a:pt x="22" y="4"/>
                  </a:lnTo>
                  <a:lnTo>
                    <a:pt x="14" y="0"/>
                  </a:lnTo>
                  <a:lnTo>
                    <a:pt x="5" y="2"/>
                  </a:lnTo>
                  <a:lnTo>
                    <a:pt x="2" y="8"/>
                  </a:lnTo>
                  <a:lnTo>
                    <a:pt x="0" y="17"/>
                  </a:lnTo>
                  <a:lnTo>
                    <a:pt x="0" y="19"/>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83" name="Freeform 533"/>
            <p:cNvSpPr>
              <a:spLocks/>
            </p:cNvSpPr>
            <p:nvPr/>
          </p:nvSpPr>
          <p:spPr bwMode="auto">
            <a:xfrm>
              <a:off x="2677" y="3629"/>
              <a:ext cx="25" cy="21"/>
            </a:xfrm>
            <a:custGeom>
              <a:avLst/>
              <a:gdLst>
                <a:gd name="T0" fmla="*/ 0 w 25"/>
                <a:gd name="T1" fmla="*/ 19 h 21"/>
                <a:gd name="T2" fmla="*/ 7 w 25"/>
                <a:gd name="T3" fmla="*/ 21 h 21"/>
                <a:gd name="T4" fmla="*/ 14 w 25"/>
                <a:gd name="T5" fmla="*/ 21 h 21"/>
                <a:gd name="T6" fmla="*/ 22 w 25"/>
                <a:gd name="T7" fmla="*/ 21 h 21"/>
                <a:gd name="T8" fmla="*/ 23 w 25"/>
                <a:gd name="T9" fmla="*/ 21 h 21"/>
                <a:gd name="T10" fmla="*/ 23 w 25"/>
                <a:gd name="T11" fmla="*/ 21 h 21"/>
                <a:gd name="T12" fmla="*/ 25 w 25"/>
                <a:gd name="T13" fmla="*/ 17 h 21"/>
                <a:gd name="T14" fmla="*/ 23 w 25"/>
                <a:gd name="T15" fmla="*/ 10 h 21"/>
                <a:gd name="T16" fmla="*/ 22 w 25"/>
                <a:gd name="T17" fmla="*/ 4 h 21"/>
                <a:gd name="T18" fmla="*/ 14 w 25"/>
                <a:gd name="T19" fmla="*/ 0 h 21"/>
                <a:gd name="T20" fmla="*/ 5 w 25"/>
                <a:gd name="T21" fmla="*/ 2 h 21"/>
                <a:gd name="T22" fmla="*/ 2 w 25"/>
                <a:gd name="T23" fmla="*/ 8 h 21"/>
                <a:gd name="T24" fmla="*/ 0 w 25"/>
                <a:gd name="T25" fmla="*/ 17 h 21"/>
                <a:gd name="T26" fmla="*/ 0 w 25"/>
                <a:gd name="T27" fmla="*/ 19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5" h="21">
                  <a:moveTo>
                    <a:pt x="0" y="19"/>
                  </a:moveTo>
                  <a:lnTo>
                    <a:pt x="7" y="21"/>
                  </a:lnTo>
                  <a:lnTo>
                    <a:pt x="14" y="21"/>
                  </a:lnTo>
                  <a:lnTo>
                    <a:pt x="22" y="21"/>
                  </a:lnTo>
                  <a:lnTo>
                    <a:pt x="23" y="21"/>
                  </a:lnTo>
                  <a:lnTo>
                    <a:pt x="25" y="17"/>
                  </a:lnTo>
                  <a:lnTo>
                    <a:pt x="23" y="10"/>
                  </a:lnTo>
                  <a:lnTo>
                    <a:pt x="22" y="4"/>
                  </a:lnTo>
                  <a:lnTo>
                    <a:pt x="14" y="0"/>
                  </a:lnTo>
                  <a:lnTo>
                    <a:pt x="5" y="2"/>
                  </a:lnTo>
                  <a:lnTo>
                    <a:pt x="2" y="8"/>
                  </a:lnTo>
                  <a:lnTo>
                    <a:pt x="0" y="17"/>
                  </a:lnTo>
                  <a:lnTo>
                    <a:pt x="0"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784" name="Freeform 534"/>
            <p:cNvSpPr>
              <a:spLocks/>
            </p:cNvSpPr>
            <p:nvPr/>
          </p:nvSpPr>
          <p:spPr bwMode="auto">
            <a:xfrm>
              <a:off x="2668" y="3650"/>
              <a:ext cx="31" cy="65"/>
            </a:xfrm>
            <a:custGeom>
              <a:avLst/>
              <a:gdLst>
                <a:gd name="T0" fmla="*/ 11 w 31"/>
                <a:gd name="T1" fmla="*/ 0 h 65"/>
                <a:gd name="T2" fmla="*/ 0 w 31"/>
                <a:gd name="T3" fmla="*/ 63 h 65"/>
                <a:gd name="T4" fmla="*/ 7 w 31"/>
                <a:gd name="T5" fmla="*/ 65 h 65"/>
                <a:gd name="T6" fmla="*/ 11 w 31"/>
                <a:gd name="T7" fmla="*/ 31 h 65"/>
                <a:gd name="T8" fmla="*/ 9 w 31"/>
                <a:gd name="T9" fmla="*/ 63 h 65"/>
                <a:gd name="T10" fmla="*/ 16 w 31"/>
                <a:gd name="T11" fmla="*/ 63 h 65"/>
                <a:gd name="T12" fmla="*/ 20 w 31"/>
                <a:gd name="T13" fmla="*/ 26 h 65"/>
                <a:gd name="T14" fmla="*/ 18 w 31"/>
                <a:gd name="T15" fmla="*/ 61 h 65"/>
                <a:gd name="T16" fmla="*/ 27 w 31"/>
                <a:gd name="T17" fmla="*/ 61 h 65"/>
                <a:gd name="T18" fmla="*/ 31 w 31"/>
                <a:gd name="T19" fmla="*/ 2 h 65"/>
                <a:gd name="T20" fmla="*/ 11 w 31"/>
                <a:gd name="T21" fmla="*/ 0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1" h="65">
                  <a:moveTo>
                    <a:pt x="11" y="0"/>
                  </a:moveTo>
                  <a:lnTo>
                    <a:pt x="0" y="63"/>
                  </a:lnTo>
                  <a:lnTo>
                    <a:pt x="7" y="65"/>
                  </a:lnTo>
                  <a:lnTo>
                    <a:pt x="11" y="31"/>
                  </a:lnTo>
                  <a:lnTo>
                    <a:pt x="9" y="63"/>
                  </a:lnTo>
                  <a:lnTo>
                    <a:pt x="16" y="63"/>
                  </a:lnTo>
                  <a:lnTo>
                    <a:pt x="20" y="26"/>
                  </a:lnTo>
                  <a:lnTo>
                    <a:pt x="18" y="61"/>
                  </a:lnTo>
                  <a:lnTo>
                    <a:pt x="27" y="61"/>
                  </a:lnTo>
                  <a:lnTo>
                    <a:pt x="31" y="2"/>
                  </a:lnTo>
                  <a:lnTo>
                    <a:pt x="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85" name="Freeform 535"/>
            <p:cNvSpPr>
              <a:spLocks/>
            </p:cNvSpPr>
            <p:nvPr/>
          </p:nvSpPr>
          <p:spPr bwMode="auto">
            <a:xfrm>
              <a:off x="2668" y="3650"/>
              <a:ext cx="31" cy="65"/>
            </a:xfrm>
            <a:custGeom>
              <a:avLst/>
              <a:gdLst>
                <a:gd name="T0" fmla="*/ 11 w 31"/>
                <a:gd name="T1" fmla="*/ 0 h 65"/>
                <a:gd name="T2" fmla="*/ 0 w 31"/>
                <a:gd name="T3" fmla="*/ 63 h 65"/>
                <a:gd name="T4" fmla="*/ 7 w 31"/>
                <a:gd name="T5" fmla="*/ 65 h 65"/>
                <a:gd name="T6" fmla="*/ 11 w 31"/>
                <a:gd name="T7" fmla="*/ 31 h 65"/>
                <a:gd name="T8" fmla="*/ 9 w 31"/>
                <a:gd name="T9" fmla="*/ 63 h 65"/>
                <a:gd name="T10" fmla="*/ 16 w 31"/>
                <a:gd name="T11" fmla="*/ 63 h 65"/>
                <a:gd name="T12" fmla="*/ 20 w 31"/>
                <a:gd name="T13" fmla="*/ 26 h 65"/>
                <a:gd name="T14" fmla="*/ 18 w 31"/>
                <a:gd name="T15" fmla="*/ 61 h 65"/>
                <a:gd name="T16" fmla="*/ 27 w 31"/>
                <a:gd name="T17" fmla="*/ 61 h 65"/>
                <a:gd name="T18" fmla="*/ 31 w 31"/>
                <a:gd name="T19" fmla="*/ 2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 h="65">
                  <a:moveTo>
                    <a:pt x="11" y="0"/>
                  </a:moveTo>
                  <a:lnTo>
                    <a:pt x="0" y="63"/>
                  </a:lnTo>
                  <a:lnTo>
                    <a:pt x="7" y="65"/>
                  </a:lnTo>
                  <a:lnTo>
                    <a:pt x="11" y="31"/>
                  </a:lnTo>
                  <a:lnTo>
                    <a:pt x="9" y="63"/>
                  </a:lnTo>
                  <a:lnTo>
                    <a:pt x="16" y="63"/>
                  </a:lnTo>
                  <a:lnTo>
                    <a:pt x="20" y="26"/>
                  </a:lnTo>
                  <a:lnTo>
                    <a:pt x="18" y="61"/>
                  </a:lnTo>
                  <a:lnTo>
                    <a:pt x="27" y="61"/>
                  </a:lnTo>
                  <a:lnTo>
                    <a:pt x="31" y="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786" name="Line 536"/>
            <p:cNvSpPr>
              <a:spLocks noChangeShapeType="1"/>
            </p:cNvSpPr>
            <p:nvPr/>
          </p:nvSpPr>
          <p:spPr bwMode="auto">
            <a:xfrm>
              <a:off x="2750" y="3668"/>
              <a:ext cx="1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787" name="Freeform 537"/>
            <p:cNvSpPr>
              <a:spLocks/>
            </p:cNvSpPr>
            <p:nvPr/>
          </p:nvSpPr>
          <p:spPr bwMode="auto">
            <a:xfrm>
              <a:off x="2644" y="4220"/>
              <a:ext cx="146" cy="65"/>
            </a:xfrm>
            <a:custGeom>
              <a:avLst/>
              <a:gdLst>
                <a:gd name="T0" fmla="*/ 84 w 146"/>
                <a:gd name="T1" fmla="*/ 0 h 65"/>
                <a:gd name="T2" fmla="*/ 75 w 146"/>
                <a:gd name="T3" fmla="*/ 3 h 65"/>
                <a:gd name="T4" fmla="*/ 64 w 146"/>
                <a:gd name="T5" fmla="*/ 7 h 65"/>
                <a:gd name="T6" fmla="*/ 51 w 146"/>
                <a:gd name="T7" fmla="*/ 11 h 65"/>
                <a:gd name="T8" fmla="*/ 36 w 146"/>
                <a:gd name="T9" fmla="*/ 18 h 65"/>
                <a:gd name="T10" fmla="*/ 24 w 146"/>
                <a:gd name="T11" fmla="*/ 26 h 65"/>
                <a:gd name="T12" fmla="*/ 11 w 146"/>
                <a:gd name="T13" fmla="*/ 33 h 65"/>
                <a:gd name="T14" fmla="*/ 2 w 146"/>
                <a:gd name="T15" fmla="*/ 42 h 65"/>
                <a:gd name="T16" fmla="*/ 0 w 146"/>
                <a:gd name="T17" fmla="*/ 48 h 65"/>
                <a:gd name="T18" fmla="*/ 3 w 146"/>
                <a:gd name="T19" fmla="*/ 55 h 65"/>
                <a:gd name="T20" fmla="*/ 13 w 146"/>
                <a:gd name="T21" fmla="*/ 61 h 65"/>
                <a:gd name="T22" fmla="*/ 25 w 146"/>
                <a:gd name="T23" fmla="*/ 63 h 65"/>
                <a:gd name="T24" fmla="*/ 42 w 146"/>
                <a:gd name="T25" fmla="*/ 65 h 65"/>
                <a:gd name="T26" fmla="*/ 77 w 146"/>
                <a:gd name="T27" fmla="*/ 63 h 65"/>
                <a:gd name="T28" fmla="*/ 93 w 146"/>
                <a:gd name="T29" fmla="*/ 61 h 65"/>
                <a:gd name="T30" fmla="*/ 106 w 146"/>
                <a:gd name="T31" fmla="*/ 59 h 65"/>
                <a:gd name="T32" fmla="*/ 119 w 146"/>
                <a:gd name="T33" fmla="*/ 55 h 65"/>
                <a:gd name="T34" fmla="*/ 131 w 146"/>
                <a:gd name="T35" fmla="*/ 46 h 65"/>
                <a:gd name="T36" fmla="*/ 142 w 146"/>
                <a:gd name="T37" fmla="*/ 35 h 65"/>
                <a:gd name="T38" fmla="*/ 144 w 146"/>
                <a:gd name="T39" fmla="*/ 31 h 65"/>
                <a:gd name="T40" fmla="*/ 146 w 146"/>
                <a:gd name="T41" fmla="*/ 24 h 65"/>
                <a:gd name="T42" fmla="*/ 144 w 146"/>
                <a:gd name="T43" fmla="*/ 18 h 65"/>
                <a:gd name="T44" fmla="*/ 139 w 146"/>
                <a:gd name="T45" fmla="*/ 11 h 65"/>
                <a:gd name="T46" fmla="*/ 129 w 146"/>
                <a:gd name="T47" fmla="*/ 9 h 65"/>
                <a:gd name="T48" fmla="*/ 120 w 146"/>
                <a:gd name="T49" fmla="*/ 5 h 65"/>
                <a:gd name="T50" fmla="*/ 98 w 146"/>
                <a:gd name="T51" fmla="*/ 3 h 65"/>
                <a:gd name="T52" fmla="*/ 89 w 146"/>
                <a:gd name="T53" fmla="*/ 0 h 65"/>
                <a:gd name="T54" fmla="*/ 84 w 146"/>
                <a:gd name="T55" fmla="*/ 0 h 65"/>
                <a:gd name="T56" fmla="*/ 84 w 146"/>
                <a:gd name="T57" fmla="*/ 0 h 6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6" h="65">
                  <a:moveTo>
                    <a:pt x="84" y="0"/>
                  </a:moveTo>
                  <a:lnTo>
                    <a:pt x="75" y="3"/>
                  </a:lnTo>
                  <a:lnTo>
                    <a:pt x="64" y="7"/>
                  </a:lnTo>
                  <a:lnTo>
                    <a:pt x="51" y="11"/>
                  </a:lnTo>
                  <a:lnTo>
                    <a:pt x="36" y="18"/>
                  </a:lnTo>
                  <a:lnTo>
                    <a:pt x="24" y="26"/>
                  </a:lnTo>
                  <a:lnTo>
                    <a:pt x="11" y="33"/>
                  </a:lnTo>
                  <a:lnTo>
                    <a:pt x="2" y="42"/>
                  </a:lnTo>
                  <a:lnTo>
                    <a:pt x="0" y="48"/>
                  </a:lnTo>
                  <a:lnTo>
                    <a:pt x="3" y="55"/>
                  </a:lnTo>
                  <a:lnTo>
                    <a:pt x="13" y="61"/>
                  </a:lnTo>
                  <a:lnTo>
                    <a:pt x="25" y="63"/>
                  </a:lnTo>
                  <a:lnTo>
                    <a:pt x="42" y="65"/>
                  </a:lnTo>
                  <a:lnTo>
                    <a:pt x="77" y="63"/>
                  </a:lnTo>
                  <a:lnTo>
                    <a:pt x="93" y="61"/>
                  </a:lnTo>
                  <a:lnTo>
                    <a:pt x="106" y="59"/>
                  </a:lnTo>
                  <a:lnTo>
                    <a:pt x="119" y="55"/>
                  </a:lnTo>
                  <a:lnTo>
                    <a:pt x="131" y="46"/>
                  </a:lnTo>
                  <a:lnTo>
                    <a:pt x="142" y="35"/>
                  </a:lnTo>
                  <a:lnTo>
                    <a:pt x="144" y="31"/>
                  </a:lnTo>
                  <a:lnTo>
                    <a:pt x="146" y="24"/>
                  </a:lnTo>
                  <a:lnTo>
                    <a:pt x="144" y="18"/>
                  </a:lnTo>
                  <a:lnTo>
                    <a:pt x="139" y="11"/>
                  </a:lnTo>
                  <a:lnTo>
                    <a:pt x="129" y="9"/>
                  </a:lnTo>
                  <a:lnTo>
                    <a:pt x="120" y="5"/>
                  </a:lnTo>
                  <a:lnTo>
                    <a:pt x="98" y="3"/>
                  </a:lnTo>
                  <a:lnTo>
                    <a:pt x="89" y="0"/>
                  </a:lnTo>
                  <a:lnTo>
                    <a:pt x="84" y="0"/>
                  </a:lnTo>
                  <a:close/>
                </a:path>
              </a:pathLst>
            </a:custGeom>
            <a:solidFill>
              <a:srgbClr val="660000"/>
            </a:solidFill>
            <a:ln w="6350">
              <a:solidFill>
                <a:srgbClr val="000000"/>
              </a:solidFill>
              <a:prstDash val="solid"/>
              <a:round/>
              <a:headEnd/>
              <a:tailEnd/>
            </a:ln>
          </p:spPr>
          <p:txBody>
            <a:bodyPr/>
            <a:lstStyle/>
            <a:p>
              <a:endParaRPr lang="ja-JP" altLang="en-US"/>
            </a:p>
          </p:txBody>
        </p:sp>
        <p:sp>
          <p:nvSpPr>
            <p:cNvPr id="23788" name="Freeform 538"/>
            <p:cNvSpPr>
              <a:spLocks/>
            </p:cNvSpPr>
            <p:nvPr/>
          </p:nvSpPr>
          <p:spPr bwMode="auto">
            <a:xfrm>
              <a:off x="2898" y="3655"/>
              <a:ext cx="16" cy="39"/>
            </a:xfrm>
            <a:custGeom>
              <a:avLst/>
              <a:gdLst>
                <a:gd name="T0" fmla="*/ 5 w 16"/>
                <a:gd name="T1" fmla="*/ 0 h 39"/>
                <a:gd name="T2" fmla="*/ 16 w 16"/>
                <a:gd name="T3" fmla="*/ 4 h 39"/>
                <a:gd name="T4" fmla="*/ 14 w 16"/>
                <a:gd name="T5" fmla="*/ 30 h 39"/>
                <a:gd name="T6" fmla="*/ 0 w 16"/>
                <a:gd name="T7" fmla="*/ 39 h 39"/>
                <a:gd name="T8" fmla="*/ 5 w 16"/>
                <a:gd name="T9" fmla="*/ 0 h 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39">
                  <a:moveTo>
                    <a:pt x="5" y="0"/>
                  </a:moveTo>
                  <a:lnTo>
                    <a:pt x="16" y="4"/>
                  </a:lnTo>
                  <a:lnTo>
                    <a:pt x="14" y="30"/>
                  </a:lnTo>
                  <a:lnTo>
                    <a:pt x="0" y="39"/>
                  </a:lnTo>
                  <a:lnTo>
                    <a:pt x="5" y="0"/>
                  </a:lnTo>
                  <a:close/>
                </a:path>
              </a:pathLst>
            </a:custGeom>
            <a:solidFill>
              <a:srgbClr val="FFFFFF"/>
            </a:solidFill>
            <a:ln w="6350">
              <a:solidFill>
                <a:srgbClr val="000000"/>
              </a:solidFill>
              <a:prstDash val="solid"/>
              <a:round/>
              <a:headEnd/>
              <a:tailEnd/>
            </a:ln>
          </p:spPr>
          <p:txBody>
            <a:bodyPr/>
            <a:lstStyle/>
            <a:p>
              <a:endParaRPr lang="ja-JP" altLang="en-US"/>
            </a:p>
          </p:txBody>
        </p:sp>
        <p:sp>
          <p:nvSpPr>
            <p:cNvPr id="23789" name="Line 539"/>
            <p:cNvSpPr>
              <a:spLocks noChangeShapeType="1"/>
            </p:cNvSpPr>
            <p:nvPr/>
          </p:nvSpPr>
          <p:spPr bwMode="auto">
            <a:xfrm>
              <a:off x="2903" y="3659"/>
              <a:ext cx="1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790" name="Line 540"/>
            <p:cNvSpPr>
              <a:spLocks noChangeShapeType="1"/>
            </p:cNvSpPr>
            <p:nvPr/>
          </p:nvSpPr>
          <p:spPr bwMode="auto">
            <a:xfrm>
              <a:off x="2901" y="3670"/>
              <a:ext cx="1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791" name="Line 541"/>
            <p:cNvSpPr>
              <a:spLocks noChangeShapeType="1"/>
            </p:cNvSpPr>
            <p:nvPr/>
          </p:nvSpPr>
          <p:spPr bwMode="auto">
            <a:xfrm>
              <a:off x="2901" y="3681"/>
              <a:ext cx="1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792" name="Freeform 542"/>
            <p:cNvSpPr>
              <a:spLocks/>
            </p:cNvSpPr>
            <p:nvPr/>
          </p:nvSpPr>
          <p:spPr bwMode="auto">
            <a:xfrm>
              <a:off x="2666" y="4268"/>
              <a:ext cx="62" cy="7"/>
            </a:xfrm>
            <a:custGeom>
              <a:avLst/>
              <a:gdLst>
                <a:gd name="T0" fmla="*/ 0 w 62"/>
                <a:gd name="T1" fmla="*/ 0 h 7"/>
                <a:gd name="T2" fmla="*/ 2 w 62"/>
                <a:gd name="T3" fmla="*/ 0 h 7"/>
                <a:gd name="T4" fmla="*/ 9 w 62"/>
                <a:gd name="T5" fmla="*/ 4 h 7"/>
                <a:gd name="T6" fmla="*/ 20 w 62"/>
                <a:gd name="T7" fmla="*/ 4 h 7"/>
                <a:gd name="T8" fmla="*/ 33 w 62"/>
                <a:gd name="T9" fmla="*/ 7 h 7"/>
                <a:gd name="T10" fmla="*/ 45 w 62"/>
                <a:gd name="T11" fmla="*/ 4 h 7"/>
                <a:gd name="T12" fmla="*/ 55 w 62"/>
                <a:gd name="T13" fmla="*/ 4 h 7"/>
                <a:gd name="T14" fmla="*/ 60 w 62"/>
                <a:gd name="T15" fmla="*/ 2 h 7"/>
                <a:gd name="T16" fmla="*/ 62 w 62"/>
                <a:gd name="T17" fmla="*/ 2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2" h="7">
                  <a:moveTo>
                    <a:pt x="0" y="0"/>
                  </a:moveTo>
                  <a:lnTo>
                    <a:pt x="2" y="0"/>
                  </a:lnTo>
                  <a:lnTo>
                    <a:pt x="9" y="4"/>
                  </a:lnTo>
                  <a:lnTo>
                    <a:pt x="20" y="4"/>
                  </a:lnTo>
                  <a:lnTo>
                    <a:pt x="33" y="7"/>
                  </a:lnTo>
                  <a:lnTo>
                    <a:pt x="45" y="4"/>
                  </a:lnTo>
                  <a:lnTo>
                    <a:pt x="55" y="4"/>
                  </a:lnTo>
                  <a:lnTo>
                    <a:pt x="60" y="2"/>
                  </a:lnTo>
                  <a:lnTo>
                    <a:pt x="62" y="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793" name="Freeform 543"/>
            <p:cNvSpPr>
              <a:spLocks/>
            </p:cNvSpPr>
            <p:nvPr/>
          </p:nvSpPr>
          <p:spPr bwMode="auto">
            <a:xfrm>
              <a:off x="2916" y="4268"/>
              <a:ext cx="47" cy="7"/>
            </a:xfrm>
            <a:custGeom>
              <a:avLst/>
              <a:gdLst>
                <a:gd name="T0" fmla="*/ 0 w 47"/>
                <a:gd name="T1" fmla="*/ 0 h 7"/>
                <a:gd name="T2" fmla="*/ 0 w 47"/>
                <a:gd name="T3" fmla="*/ 2 h 7"/>
                <a:gd name="T4" fmla="*/ 4 w 47"/>
                <a:gd name="T5" fmla="*/ 2 h 7"/>
                <a:gd name="T6" fmla="*/ 15 w 47"/>
                <a:gd name="T7" fmla="*/ 7 h 7"/>
                <a:gd name="T8" fmla="*/ 29 w 47"/>
                <a:gd name="T9" fmla="*/ 7 h 7"/>
                <a:gd name="T10" fmla="*/ 47 w 47"/>
                <a:gd name="T11" fmla="*/ 4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7">
                  <a:moveTo>
                    <a:pt x="0" y="0"/>
                  </a:moveTo>
                  <a:lnTo>
                    <a:pt x="0" y="2"/>
                  </a:lnTo>
                  <a:lnTo>
                    <a:pt x="4" y="2"/>
                  </a:lnTo>
                  <a:lnTo>
                    <a:pt x="15" y="7"/>
                  </a:lnTo>
                  <a:lnTo>
                    <a:pt x="29" y="7"/>
                  </a:lnTo>
                  <a:lnTo>
                    <a:pt x="4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794" name="Freeform 544"/>
            <p:cNvSpPr>
              <a:spLocks/>
            </p:cNvSpPr>
            <p:nvPr/>
          </p:nvSpPr>
          <p:spPr bwMode="auto">
            <a:xfrm>
              <a:off x="3036" y="3609"/>
              <a:ext cx="165" cy="119"/>
            </a:xfrm>
            <a:custGeom>
              <a:avLst/>
              <a:gdLst>
                <a:gd name="T0" fmla="*/ 2 w 165"/>
                <a:gd name="T1" fmla="*/ 115 h 119"/>
                <a:gd name="T2" fmla="*/ 0 w 165"/>
                <a:gd name="T3" fmla="*/ 102 h 119"/>
                <a:gd name="T4" fmla="*/ 0 w 165"/>
                <a:gd name="T5" fmla="*/ 87 h 119"/>
                <a:gd name="T6" fmla="*/ 4 w 165"/>
                <a:gd name="T7" fmla="*/ 67 h 119"/>
                <a:gd name="T8" fmla="*/ 10 w 165"/>
                <a:gd name="T9" fmla="*/ 46 h 119"/>
                <a:gd name="T10" fmla="*/ 15 w 165"/>
                <a:gd name="T11" fmla="*/ 28 h 119"/>
                <a:gd name="T12" fmla="*/ 22 w 165"/>
                <a:gd name="T13" fmla="*/ 13 h 119"/>
                <a:gd name="T14" fmla="*/ 30 w 165"/>
                <a:gd name="T15" fmla="*/ 2 h 119"/>
                <a:gd name="T16" fmla="*/ 37 w 165"/>
                <a:gd name="T17" fmla="*/ 0 h 119"/>
                <a:gd name="T18" fmla="*/ 39 w 165"/>
                <a:gd name="T19" fmla="*/ 4 h 119"/>
                <a:gd name="T20" fmla="*/ 41 w 165"/>
                <a:gd name="T21" fmla="*/ 9 h 119"/>
                <a:gd name="T22" fmla="*/ 39 w 165"/>
                <a:gd name="T23" fmla="*/ 28 h 119"/>
                <a:gd name="T24" fmla="*/ 35 w 165"/>
                <a:gd name="T25" fmla="*/ 46 h 119"/>
                <a:gd name="T26" fmla="*/ 33 w 165"/>
                <a:gd name="T27" fmla="*/ 50 h 119"/>
                <a:gd name="T28" fmla="*/ 33 w 165"/>
                <a:gd name="T29" fmla="*/ 54 h 119"/>
                <a:gd name="T30" fmla="*/ 35 w 165"/>
                <a:gd name="T31" fmla="*/ 50 h 119"/>
                <a:gd name="T32" fmla="*/ 41 w 165"/>
                <a:gd name="T33" fmla="*/ 48 h 119"/>
                <a:gd name="T34" fmla="*/ 55 w 165"/>
                <a:gd name="T35" fmla="*/ 43 h 119"/>
                <a:gd name="T36" fmla="*/ 75 w 165"/>
                <a:gd name="T37" fmla="*/ 37 h 119"/>
                <a:gd name="T38" fmla="*/ 95 w 165"/>
                <a:gd name="T39" fmla="*/ 33 h 119"/>
                <a:gd name="T40" fmla="*/ 115 w 165"/>
                <a:gd name="T41" fmla="*/ 28 h 119"/>
                <a:gd name="T42" fmla="*/ 132 w 165"/>
                <a:gd name="T43" fmla="*/ 28 h 119"/>
                <a:gd name="T44" fmla="*/ 141 w 165"/>
                <a:gd name="T45" fmla="*/ 33 h 119"/>
                <a:gd name="T46" fmla="*/ 143 w 165"/>
                <a:gd name="T47" fmla="*/ 35 h 119"/>
                <a:gd name="T48" fmla="*/ 143 w 165"/>
                <a:gd name="T49" fmla="*/ 39 h 119"/>
                <a:gd name="T50" fmla="*/ 154 w 165"/>
                <a:gd name="T51" fmla="*/ 39 h 119"/>
                <a:gd name="T52" fmla="*/ 157 w 165"/>
                <a:gd name="T53" fmla="*/ 43 h 119"/>
                <a:gd name="T54" fmla="*/ 157 w 165"/>
                <a:gd name="T55" fmla="*/ 48 h 119"/>
                <a:gd name="T56" fmla="*/ 154 w 165"/>
                <a:gd name="T57" fmla="*/ 54 h 119"/>
                <a:gd name="T58" fmla="*/ 161 w 165"/>
                <a:gd name="T59" fmla="*/ 54 h 119"/>
                <a:gd name="T60" fmla="*/ 165 w 165"/>
                <a:gd name="T61" fmla="*/ 61 h 119"/>
                <a:gd name="T62" fmla="*/ 163 w 165"/>
                <a:gd name="T63" fmla="*/ 65 h 119"/>
                <a:gd name="T64" fmla="*/ 157 w 165"/>
                <a:gd name="T65" fmla="*/ 69 h 119"/>
                <a:gd name="T66" fmla="*/ 159 w 165"/>
                <a:gd name="T67" fmla="*/ 74 h 119"/>
                <a:gd name="T68" fmla="*/ 159 w 165"/>
                <a:gd name="T69" fmla="*/ 78 h 119"/>
                <a:gd name="T70" fmla="*/ 156 w 165"/>
                <a:gd name="T71" fmla="*/ 80 h 119"/>
                <a:gd name="T72" fmla="*/ 148 w 165"/>
                <a:gd name="T73" fmla="*/ 85 h 119"/>
                <a:gd name="T74" fmla="*/ 130 w 165"/>
                <a:gd name="T75" fmla="*/ 91 h 119"/>
                <a:gd name="T76" fmla="*/ 108 w 165"/>
                <a:gd name="T77" fmla="*/ 98 h 119"/>
                <a:gd name="T78" fmla="*/ 84 w 165"/>
                <a:gd name="T79" fmla="*/ 104 h 119"/>
                <a:gd name="T80" fmla="*/ 64 w 165"/>
                <a:gd name="T81" fmla="*/ 109 h 119"/>
                <a:gd name="T82" fmla="*/ 55 w 165"/>
                <a:gd name="T83" fmla="*/ 111 h 119"/>
                <a:gd name="T84" fmla="*/ 48 w 165"/>
                <a:gd name="T85" fmla="*/ 115 h 119"/>
                <a:gd name="T86" fmla="*/ 44 w 165"/>
                <a:gd name="T87" fmla="*/ 117 h 119"/>
                <a:gd name="T88" fmla="*/ 44 w 165"/>
                <a:gd name="T89" fmla="*/ 117 h 119"/>
                <a:gd name="T90" fmla="*/ 30 w 165"/>
                <a:gd name="T91" fmla="*/ 119 h 119"/>
                <a:gd name="T92" fmla="*/ 17 w 165"/>
                <a:gd name="T93" fmla="*/ 117 h 119"/>
                <a:gd name="T94" fmla="*/ 6 w 165"/>
                <a:gd name="T95" fmla="*/ 115 h 119"/>
                <a:gd name="T96" fmla="*/ 4 w 165"/>
                <a:gd name="T97" fmla="*/ 115 h 119"/>
                <a:gd name="T98" fmla="*/ 2 w 165"/>
                <a:gd name="T99" fmla="*/ 115 h 119"/>
                <a:gd name="T100" fmla="*/ 2 w 165"/>
                <a:gd name="T101" fmla="*/ 115 h 11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5" h="119">
                  <a:moveTo>
                    <a:pt x="2" y="115"/>
                  </a:moveTo>
                  <a:lnTo>
                    <a:pt x="0" y="102"/>
                  </a:lnTo>
                  <a:lnTo>
                    <a:pt x="0" y="87"/>
                  </a:lnTo>
                  <a:lnTo>
                    <a:pt x="4" y="67"/>
                  </a:lnTo>
                  <a:lnTo>
                    <a:pt x="10" y="46"/>
                  </a:lnTo>
                  <a:lnTo>
                    <a:pt x="15" y="28"/>
                  </a:lnTo>
                  <a:lnTo>
                    <a:pt x="22" y="13"/>
                  </a:lnTo>
                  <a:lnTo>
                    <a:pt x="30" y="2"/>
                  </a:lnTo>
                  <a:lnTo>
                    <a:pt x="37" y="0"/>
                  </a:lnTo>
                  <a:lnTo>
                    <a:pt x="39" y="4"/>
                  </a:lnTo>
                  <a:lnTo>
                    <a:pt x="41" y="9"/>
                  </a:lnTo>
                  <a:lnTo>
                    <a:pt x="39" y="28"/>
                  </a:lnTo>
                  <a:lnTo>
                    <a:pt x="35" y="46"/>
                  </a:lnTo>
                  <a:lnTo>
                    <a:pt x="33" y="50"/>
                  </a:lnTo>
                  <a:lnTo>
                    <a:pt x="33" y="54"/>
                  </a:lnTo>
                  <a:lnTo>
                    <a:pt x="35" y="50"/>
                  </a:lnTo>
                  <a:lnTo>
                    <a:pt x="41" y="48"/>
                  </a:lnTo>
                  <a:lnTo>
                    <a:pt x="55" y="43"/>
                  </a:lnTo>
                  <a:lnTo>
                    <a:pt x="75" y="37"/>
                  </a:lnTo>
                  <a:lnTo>
                    <a:pt x="95" y="33"/>
                  </a:lnTo>
                  <a:lnTo>
                    <a:pt x="115" y="28"/>
                  </a:lnTo>
                  <a:lnTo>
                    <a:pt x="132" y="28"/>
                  </a:lnTo>
                  <a:lnTo>
                    <a:pt x="141" y="33"/>
                  </a:lnTo>
                  <a:lnTo>
                    <a:pt x="143" y="35"/>
                  </a:lnTo>
                  <a:lnTo>
                    <a:pt x="143" y="39"/>
                  </a:lnTo>
                  <a:lnTo>
                    <a:pt x="154" y="39"/>
                  </a:lnTo>
                  <a:lnTo>
                    <a:pt x="157" y="43"/>
                  </a:lnTo>
                  <a:lnTo>
                    <a:pt x="157" y="48"/>
                  </a:lnTo>
                  <a:lnTo>
                    <a:pt x="154" y="54"/>
                  </a:lnTo>
                  <a:lnTo>
                    <a:pt x="161" y="54"/>
                  </a:lnTo>
                  <a:lnTo>
                    <a:pt x="165" y="61"/>
                  </a:lnTo>
                  <a:lnTo>
                    <a:pt x="163" y="65"/>
                  </a:lnTo>
                  <a:lnTo>
                    <a:pt x="157" y="69"/>
                  </a:lnTo>
                  <a:lnTo>
                    <a:pt x="159" y="74"/>
                  </a:lnTo>
                  <a:lnTo>
                    <a:pt x="159" y="78"/>
                  </a:lnTo>
                  <a:lnTo>
                    <a:pt x="156" y="80"/>
                  </a:lnTo>
                  <a:lnTo>
                    <a:pt x="148" y="85"/>
                  </a:lnTo>
                  <a:lnTo>
                    <a:pt x="130" y="91"/>
                  </a:lnTo>
                  <a:lnTo>
                    <a:pt x="108" y="98"/>
                  </a:lnTo>
                  <a:lnTo>
                    <a:pt x="84" y="104"/>
                  </a:lnTo>
                  <a:lnTo>
                    <a:pt x="64" y="109"/>
                  </a:lnTo>
                  <a:lnTo>
                    <a:pt x="55" y="111"/>
                  </a:lnTo>
                  <a:lnTo>
                    <a:pt x="48" y="115"/>
                  </a:lnTo>
                  <a:lnTo>
                    <a:pt x="44" y="117"/>
                  </a:lnTo>
                  <a:lnTo>
                    <a:pt x="30" y="119"/>
                  </a:lnTo>
                  <a:lnTo>
                    <a:pt x="17" y="117"/>
                  </a:lnTo>
                  <a:lnTo>
                    <a:pt x="6" y="115"/>
                  </a:lnTo>
                  <a:lnTo>
                    <a:pt x="4" y="115"/>
                  </a:lnTo>
                  <a:lnTo>
                    <a:pt x="2" y="115"/>
                  </a:lnTo>
                  <a:close/>
                </a:path>
              </a:pathLst>
            </a:custGeom>
            <a:solidFill>
              <a:srgbClr val="F7C084"/>
            </a:solidFill>
            <a:ln w="6350">
              <a:solidFill>
                <a:srgbClr val="000000"/>
              </a:solidFill>
              <a:prstDash val="solid"/>
              <a:round/>
              <a:headEnd/>
              <a:tailEnd/>
            </a:ln>
          </p:spPr>
          <p:txBody>
            <a:bodyPr/>
            <a:lstStyle/>
            <a:p>
              <a:endParaRPr lang="ja-JP" altLang="en-US"/>
            </a:p>
          </p:txBody>
        </p:sp>
        <p:sp>
          <p:nvSpPr>
            <p:cNvPr id="23795" name="Freeform 545"/>
            <p:cNvSpPr>
              <a:spLocks/>
            </p:cNvSpPr>
            <p:nvPr/>
          </p:nvSpPr>
          <p:spPr bwMode="auto">
            <a:xfrm>
              <a:off x="3128" y="3678"/>
              <a:ext cx="65" cy="7"/>
            </a:xfrm>
            <a:custGeom>
              <a:avLst/>
              <a:gdLst>
                <a:gd name="T0" fmla="*/ 0 w 65"/>
                <a:gd name="T1" fmla="*/ 7 h 7"/>
                <a:gd name="T2" fmla="*/ 3 w 65"/>
                <a:gd name="T3" fmla="*/ 7 h 7"/>
                <a:gd name="T4" fmla="*/ 11 w 65"/>
                <a:gd name="T5" fmla="*/ 5 h 7"/>
                <a:gd name="T6" fmla="*/ 20 w 65"/>
                <a:gd name="T7" fmla="*/ 5 h 7"/>
                <a:gd name="T8" fmla="*/ 31 w 65"/>
                <a:gd name="T9" fmla="*/ 3 h 7"/>
                <a:gd name="T10" fmla="*/ 42 w 65"/>
                <a:gd name="T11" fmla="*/ 0 h 7"/>
                <a:gd name="T12" fmla="*/ 53 w 65"/>
                <a:gd name="T13" fmla="*/ 0 h 7"/>
                <a:gd name="T14" fmla="*/ 62 w 65"/>
                <a:gd name="T15" fmla="*/ 0 h 7"/>
                <a:gd name="T16" fmla="*/ 65 w 65"/>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 h="7">
                  <a:moveTo>
                    <a:pt x="0" y="7"/>
                  </a:moveTo>
                  <a:lnTo>
                    <a:pt x="3" y="7"/>
                  </a:lnTo>
                  <a:lnTo>
                    <a:pt x="11" y="5"/>
                  </a:lnTo>
                  <a:lnTo>
                    <a:pt x="20" y="5"/>
                  </a:lnTo>
                  <a:lnTo>
                    <a:pt x="31" y="3"/>
                  </a:lnTo>
                  <a:lnTo>
                    <a:pt x="42" y="0"/>
                  </a:lnTo>
                  <a:lnTo>
                    <a:pt x="53" y="0"/>
                  </a:lnTo>
                  <a:lnTo>
                    <a:pt x="62" y="0"/>
                  </a:lnTo>
                  <a:lnTo>
                    <a:pt x="65"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796" name="Freeform 546"/>
            <p:cNvSpPr>
              <a:spLocks/>
            </p:cNvSpPr>
            <p:nvPr/>
          </p:nvSpPr>
          <p:spPr bwMode="auto">
            <a:xfrm>
              <a:off x="3120" y="3663"/>
              <a:ext cx="72" cy="11"/>
            </a:xfrm>
            <a:custGeom>
              <a:avLst/>
              <a:gdLst>
                <a:gd name="T0" fmla="*/ 0 w 72"/>
                <a:gd name="T1" fmla="*/ 11 h 11"/>
                <a:gd name="T2" fmla="*/ 2 w 72"/>
                <a:gd name="T3" fmla="*/ 9 h 11"/>
                <a:gd name="T4" fmla="*/ 10 w 72"/>
                <a:gd name="T5" fmla="*/ 9 h 11"/>
                <a:gd name="T6" fmla="*/ 20 w 72"/>
                <a:gd name="T7" fmla="*/ 7 h 11"/>
                <a:gd name="T8" fmla="*/ 31 w 72"/>
                <a:gd name="T9" fmla="*/ 5 h 11"/>
                <a:gd name="T10" fmla="*/ 44 w 72"/>
                <a:gd name="T11" fmla="*/ 2 h 11"/>
                <a:gd name="T12" fmla="*/ 55 w 72"/>
                <a:gd name="T13" fmla="*/ 0 h 11"/>
                <a:gd name="T14" fmla="*/ 66 w 72"/>
                <a:gd name="T15" fmla="*/ 0 h 11"/>
                <a:gd name="T16" fmla="*/ 72 w 72"/>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2" h="11">
                  <a:moveTo>
                    <a:pt x="0" y="11"/>
                  </a:moveTo>
                  <a:lnTo>
                    <a:pt x="2" y="9"/>
                  </a:lnTo>
                  <a:lnTo>
                    <a:pt x="10" y="9"/>
                  </a:lnTo>
                  <a:lnTo>
                    <a:pt x="20" y="7"/>
                  </a:lnTo>
                  <a:lnTo>
                    <a:pt x="31" y="5"/>
                  </a:lnTo>
                  <a:lnTo>
                    <a:pt x="44" y="2"/>
                  </a:lnTo>
                  <a:lnTo>
                    <a:pt x="55" y="0"/>
                  </a:lnTo>
                  <a:lnTo>
                    <a:pt x="66" y="0"/>
                  </a:lnTo>
                  <a:lnTo>
                    <a:pt x="72"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797" name="Freeform 547"/>
            <p:cNvSpPr>
              <a:spLocks/>
            </p:cNvSpPr>
            <p:nvPr/>
          </p:nvSpPr>
          <p:spPr bwMode="auto">
            <a:xfrm>
              <a:off x="3111" y="3648"/>
              <a:ext cx="68" cy="15"/>
            </a:xfrm>
            <a:custGeom>
              <a:avLst/>
              <a:gdLst>
                <a:gd name="T0" fmla="*/ 0 w 68"/>
                <a:gd name="T1" fmla="*/ 15 h 15"/>
                <a:gd name="T2" fmla="*/ 2 w 68"/>
                <a:gd name="T3" fmla="*/ 15 h 15"/>
                <a:gd name="T4" fmla="*/ 9 w 68"/>
                <a:gd name="T5" fmla="*/ 13 h 15"/>
                <a:gd name="T6" fmla="*/ 17 w 68"/>
                <a:gd name="T7" fmla="*/ 11 h 15"/>
                <a:gd name="T8" fmla="*/ 28 w 68"/>
                <a:gd name="T9" fmla="*/ 7 h 15"/>
                <a:gd name="T10" fmla="*/ 50 w 68"/>
                <a:gd name="T11" fmla="*/ 2 h 15"/>
                <a:gd name="T12" fmla="*/ 61 w 68"/>
                <a:gd name="T13" fmla="*/ 0 h 15"/>
                <a:gd name="T14" fmla="*/ 68 w 68"/>
                <a:gd name="T15" fmla="*/ 0 h 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8" h="15">
                  <a:moveTo>
                    <a:pt x="0" y="15"/>
                  </a:moveTo>
                  <a:lnTo>
                    <a:pt x="2" y="15"/>
                  </a:lnTo>
                  <a:lnTo>
                    <a:pt x="9" y="13"/>
                  </a:lnTo>
                  <a:lnTo>
                    <a:pt x="17" y="11"/>
                  </a:lnTo>
                  <a:lnTo>
                    <a:pt x="28" y="7"/>
                  </a:lnTo>
                  <a:lnTo>
                    <a:pt x="50" y="2"/>
                  </a:lnTo>
                  <a:lnTo>
                    <a:pt x="61" y="0"/>
                  </a:lnTo>
                  <a:lnTo>
                    <a:pt x="68"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798" name="Freeform 548"/>
            <p:cNvSpPr>
              <a:spLocks/>
            </p:cNvSpPr>
            <p:nvPr/>
          </p:nvSpPr>
          <p:spPr bwMode="auto">
            <a:xfrm>
              <a:off x="2595" y="3720"/>
              <a:ext cx="487" cy="474"/>
            </a:xfrm>
            <a:custGeom>
              <a:avLst/>
              <a:gdLst>
                <a:gd name="T0" fmla="*/ 151 w 487"/>
                <a:gd name="T1" fmla="*/ 104 h 474"/>
                <a:gd name="T2" fmla="*/ 136 w 487"/>
                <a:gd name="T3" fmla="*/ 112 h 474"/>
                <a:gd name="T4" fmla="*/ 62 w 487"/>
                <a:gd name="T5" fmla="*/ 143 h 474"/>
                <a:gd name="T6" fmla="*/ 10 w 487"/>
                <a:gd name="T7" fmla="*/ 201 h 474"/>
                <a:gd name="T8" fmla="*/ 5 w 487"/>
                <a:gd name="T9" fmla="*/ 271 h 474"/>
                <a:gd name="T10" fmla="*/ 42 w 487"/>
                <a:gd name="T11" fmla="*/ 310 h 474"/>
                <a:gd name="T12" fmla="*/ 76 w 487"/>
                <a:gd name="T13" fmla="*/ 316 h 474"/>
                <a:gd name="T14" fmla="*/ 82 w 487"/>
                <a:gd name="T15" fmla="*/ 284 h 474"/>
                <a:gd name="T16" fmla="*/ 82 w 487"/>
                <a:gd name="T17" fmla="*/ 262 h 474"/>
                <a:gd name="T18" fmla="*/ 78 w 487"/>
                <a:gd name="T19" fmla="*/ 255 h 474"/>
                <a:gd name="T20" fmla="*/ 65 w 487"/>
                <a:gd name="T21" fmla="*/ 227 h 474"/>
                <a:gd name="T22" fmla="*/ 76 w 487"/>
                <a:gd name="T23" fmla="*/ 203 h 474"/>
                <a:gd name="T24" fmla="*/ 111 w 487"/>
                <a:gd name="T25" fmla="*/ 186 h 474"/>
                <a:gd name="T26" fmla="*/ 118 w 487"/>
                <a:gd name="T27" fmla="*/ 188 h 474"/>
                <a:gd name="T28" fmla="*/ 113 w 487"/>
                <a:gd name="T29" fmla="*/ 227 h 474"/>
                <a:gd name="T30" fmla="*/ 104 w 487"/>
                <a:gd name="T31" fmla="*/ 318 h 474"/>
                <a:gd name="T32" fmla="*/ 96 w 487"/>
                <a:gd name="T33" fmla="*/ 416 h 474"/>
                <a:gd name="T34" fmla="*/ 96 w 487"/>
                <a:gd name="T35" fmla="*/ 464 h 474"/>
                <a:gd name="T36" fmla="*/ 111 w 487"/>
                <a:gd name="T37" fmla="*/ 472 h 474"/>
                <a:gd name="T38" fmla="*/ 158 w 487"/>
                <a:gd name="T39" fmla="*/ 474 h 474"/>
                <a:gd name="T40" fmla="*/ 266 w 487"/>
                <a:gd name="T41" fmla="*/ 470 h 474"/>
                <a:gd name="T42" fmla="*/ 321 w 487"/>
                <a:gd name="T43" fmla="*/ 468 h 474"/>
                <a:gd name="T44" fmla="*/ 343 w 487"/>
                <a:gd name="T45" fmla="*/ 461 h 474"/>
                <a:gd name="T46" fmla="*/ 348 w 487"/>
                <a:gd name="T47" fmla="*/ 412 h 474"/>
                <a:gd name="T48" fmla="*/ 345 w 487"/>
                <a:gd name="T49" fmla="*/ 292 h 474"/>
                <a:gd name="T50" fmla="*/ 339 w 487"/>
                <a:gd name="T51" fmla="*/ 206 h 474"/>
                <a:gd name="T52" fmla="*/ 348 w 487"/>
                <a:gd name="T53" fmla="*/ 188 h 474"/>
                <a:gd name="T54" fmla="*/ 407 w 487"/>
                <a:gd name="T55" fmla="*/ 173 h 474"/>
                <a:gd name="T56" fmla="*/ 463 w 487"/>
                <a:gd name="T57" fmla="*/ 154 h 474"/>
                <a:gd name="T58" fmla="*/ 478 w 487"/>
                <a:gd name="T59" fmla="*/ 130 h 474"/>
                <a:gd name="T60" fmla="*/ 487 w 487"/>
                <a:gd name="T61" fmla="*/ 41 h 474"/>
                <a:gd name="T62" fmla="*/ 487 w 487"/>
                <a:gd name="T63" fmla="*/ 6 h 474"/>
                <a:gd name="T64" fmla="*/ 451 w 487"/>
                <a:gd name="T65" fmla="*/ 2 h 474"/>
                <a:gd name="T66" fmla="*/ 440 w 487"/>
                <a:gd name="T67" fmla="*/ 0 h 474"/>
                <a:gd name="T68" fmla="*/ 438 w 487"/>
                <a:gd name="T69" fmla="*/ 4 h 474"/>
                <a:gd name="T70" fmla="*/ 429 w 487"/>
                <a:gd name="T71" fmla="*/ 60 h 474"/>
                <a:gd name="T72" fmla="*/ 412 w 487"/>
                <a:gd name="T73" fmla="*/ 119 h 474"/>
                <a:gd name="T74" fmla="*/ 385 w 487"/>
                <a:gd name="T75" fmla="*/ 128 h 474"/>
                <a:gd name="T76" fmla="*/ 328 w 487"/>
                <a:gd name="T77" fmla="*/ 132 h 474"/>
                <a:gd name="T78" fmla="*/ 317 w 487"/>
                <a:gd name="T79" fmla="*/ 130 h 474"/>
                <a:gd name="T80" fmla="*/ 314 w 487"/>
                <a:gd name="T81" fmla="*/ 115 h 474"/>
                <a:gd name="T82" fmla="*/ 292 w 487"/>
                <a:gd name="T83" fmla="*/ 125 h 474"/>
                <a:gd name="T84" fmla="*/ 266 w 487"/>
                <a:gd name="T85" fmla="*/ 184 h 474"/>
                <a:gd name="T86" fmla="*/ 241 w 487"/>
                <a:gd name="T87" fmla="*/ 245 h 474"/>
                <a:gd name="T88" fmla="*/ 220 w 487"/>
                <a:gd name="T89" fmla="*/ 292 h 474"/>
                <a:gd name="T90" fmla="*/ 217 w 487"/>
                <a:gd name="T91" fmla="*/ 301 h 47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87" h="474">
                  <a:moveTo>
                    <a:pt x="162" y="108"/>
                  </a:moveTo>
                  <a:lnTo>
                    <a:pt x="158" y="106"/>
                  </a:lnTo>
                  <a:lnTo>
                    <a:pt x="151" y="104"/>
                  </a:lnTo>
                  <a:lnTo>
                    <a:pt x="144" y="104"/>
                  </a:lnTo>
                  <a:lnTo>
                    <a:pt x="140" y="106"/>
                  </a:lnTo>
                  <a:lnTo>
                    <a:pt x="136" y="112"/>
                  </a:lnTo>
                  <a:lnTo>
                    <a:pt x="111" y="119"/>
                  </a:lnTo>
                  <a:lnTo>
                    <a:pt x="85" y="130"/>
                  </a:lnTo>
                  <a:lnTo>
                    <a:pt x="62" y="143"/>
                  </a:lnTo>
                  <a:lnTo>
                    <a:pt x="40" y="160"/>
                  </a:lnTo>
                  <a:lnTo>
                    <a:pt x="21" y="180"/>
                  </a:lnTo>
                  <a:lnTo>
                    <a:pt x="10" y="201"/>
                  </a:lnTo>
                  <a:lnTo>
                    <a:pt x="1" y="223"/>
                  </a:lnTo>
                  <a:lnTo>
                    <a:pt x="0" y="245"/>
                  </a:lnTo>
                  <a:lnTo>
                    <a:pt x="5" y="271"/>
                  </a:lnTo>
                  <a:lnTo>
                    <a:pt x="14" y="288"/>
                  </a:lnTo>
                  <a:lnTo>
                    <a:pt x="27" y="301"/>
                  </a:lnTo>
                  <a:lnTo>
                    <a:pt x="42" y="310"/>
                  </a:lnTo>
                  <a:lnTo>
                    <a:pt x="56" y="314"/>
                  </a:lnTo>
                  <a:lnTo>
                    <a:pt x="67" y="316"/>
                  </a:lnTo>
                  <a:lnTo>
                    <a:pt x="76" y="316"/>
                  </a:lnTo>
                  <a:lnTo>
                    <a:pt x="78" y="316"/>
                  </a:lnTo>
                  <a:lnTo>
                    <a:pt x="80" y="297"/>
                  </a:lnTo>
                  <a:lnTo>
                    <a:pt x="82" y="284"/>
                  </a:lnTo>
                  <a:lnTo>
                    <a:pt x="82" y="273"/>
                  </a:lnTo>
                  <a:lnTo>
                    <a:pt x="82" y="266"/>
                  </a:lnTo>
                  <a:lnTo>
                    <a:pt x="82" y="262"/>
                  </a:lnTo>
                  <a:lnTo>
                    <a:pt x="82" y="260"/>
                  </a:lnTo>
                  <a:lnTo>
                    <a:pt x="78" y="255"/>
                  </a:lnTo>
                  <a:lnTo>
                    <a:pt x="73" y="247"/>
                  </a:lnTo>
                  <a:lnTo>
                    <a:pt x="65" y="234"/>
                  </a:lnTo>
                  <a:lnTo>
                    <a:pt x="65" y="227"/>
                  </a:lnTo>
                  <a:lnTo>
                    <a:pt x="65" y="221"/>
                  </a:lnTo>
                  <a:lnTo>
                    <a:pt x="69" y="210"/>
                  </a:lnTo>
                  <a:lnTo>
                    <a:pt x="76" y="203"/>
                  </a:lnTo>
                  <a:lnTo>
                    <a:pt x="93" y="193"/>
                  </a:lnTo>
                  <a:lnTo>
                    <a:pt x="104" y="188"/>
                  </a:lnTo>
                  <a:lnTo>
                    <a:pt x="111" y="186"/>
                  </a:lnTo>
                  <a:lnTo>
                    <a:pt x="116" y="184"/>
                  </a:lnTo>
                  <a:lnTo>
                    <a:pt x="118" y="184"/>
                  </a:lnTo>
                  <a:lnTo>
                    <a:pt x="118" y="188"/>
                  </a:lnTo>
                  <a:lnTo>
                    <a:pt x="116" y="197"/>
                  </a:lnTo>
                  <a:lnTo>
                    <a:pt x="116" y="210"/>
                  </a:lnTo>
                  <a:lnTo>
                    <a:pt x="113" y="227"/>
                  </a:lnTo>
                  <a:lnTo>
                    <a:pt x="111" y="247"/>
                  </a:lnTo>
                  <a:lnTo>
                    <a:pt x="109" y="268"/>
                  </a:lnTo>
                  <a:lnTo>
                    <a:pt x="104" y="318"/>
                  </a:lnTo>
                  <a:lnTo>
                    <a:pt x="98" y="370"/>
                  </a:lnTo>
                  <a:lnTo>
                    <a:pt x="96" y="394"/>
                  </a:lnTo>
                  <a:lnTo>
                    <a:pt x="96" y="416"/>
                  </a:lnTo>
                  <a:lnTo>
                    <a:pt x="94" y="435"/>
                  </a:lnTo>
                  <a:lnTo>
                    <a:pt x="96" y="451"/>
                  </a:lnTo>
                  <a:lnTo>
                    <a:pt x="96" y="464"/>
                  </a:lnTo>
                  <a:lnTo>
                    <a:pt x="100" y="470"/>
                  </a:lnTo>
                  <a:lnTo>
                    <a:pt x="104" y="472"/>
                  </a:lnTo>
                  <a:lnTo>
                    <a:pt x="111" y="472"/>
                  </a:lnTo>
                  <a:lnTo>
                    <a:pt x="124" y="474"/>
                  </a:lnTo>
                  <a:lnTo>
                    <a:pt x="140" y="474"/>
                  </a:lnTo>
                  <a:lnTo>
                    <a:pt x="158" y="474"/>
                  </a:lnTo>
                  <a:lnTo>
                    <a:pt x="178" y="474"/>
                  </a:lnTo>
                  <a:lnTo>
                    <a:pt x="222" y="472"/>
                  </a:lnTo>
                  <a:lnTo>
                    <a:pt x="266" y="470"/>
                  </a:lnTo>
                  <a:lnTo>
                    <a:pt x="286" y="470"/>
                  </a:lnTo>
                  <a:lnTo>
                    <a:pt x="304" y="468"/>
                  </a:lnTo>
                  <a:lnTo>
                    <a:pt x="321" y="468"/>
                  </a:lnTo>
                  <a:lnTo>
                    <a:pt x="332" y="466"/>
                  </a:lnTo>
                  <a:lnTo>
                    <a:pt x="341" y="464"/>
                  </a:lnTo>
                  <a:lnTo>
                    <a:pt x="343" y="461"/>
                  </a:lnTo>
                  <a:lnTo>
                    <a:pt x="346" y="453"/>
                  </a:lnTo>
                  <a:lnTo>
                    <a:pt x="346" y="442"/>
                  </a:lnTo>
                  <a:lnTo>
                    <a:pt x="348" y="412"/>
                  </a:lnTo>
                  <a:lnTo>
                    <a:pt x="348" y="375"/>
                  </a:lnTo>
                  <a:lnTo>
                    <a:pt x="346" y="333"/>
                  </a:lnTo>
                  <a:lnTo>
                    <a:pt x="345" y="292"/>
                  </a:lnTo>
                  <a:lnTo>
                    <a:pt x="343" y="253"/>
                  </a:lnTo>
                  <a:lnTo>
                    <a:pt x="341" y="221"/>
                  </a:lnTo>
                  <a:lnTo>
                    <a:pt x="339" y="206"/>
                  </a:lnTo>
                  <a:lnTo>
                    <a:pt x="339" y="195"/>
                  </a:lnTo>
                  <a:lnTo>
                    <a:pt x="343" y="193"/>
                  </a:lnTo>
                  <a:lnTo>
                    <a:pt x="348" y="188"/>
                  </a:lnTo>
                  <a:lnTo>
                    <a:pt x="365" y="182"/>
                  </a:lnTo>
                  <a:lnTo>
                    <a:pt x="385" y="177"/>
                  </a:lnTo>
                  <a:lnTo>
                    <a:pt x="407" y="173"/>
                  </a:lnTo>
                  <a:lnTo>
                    <a:pt x="429" y="167"/>
                  </a:lnTo>
                  <a:lnTo>
                    <a:pt x="449" y="160"/>
                  </a:lnTo>
                  <a:lnTo>
                    <a:pt x="463" y="154"/>
                  </a:lnTo>
                  <a:lnTo>
                    <a:pt x="469" y="149"/>
                  </a:lnTo>
                  <a:lnTo>
                    <a:pt x="472" y="145"/>
                  </a:lnTo>
                  <a:lnTo>
                    <a:pt x="478" y="130"/>
                  </a:lnTo>
                  <a:lnTo>
                    <a:pt x="482" y="108"/>
                  </a:lnTo>
                  <a:lnTo>
                    <a:pt x="485" y="63"/>
                  </a:lnTo>
                  <a:lnTo>
                    <a:pt x="487" y="41"/>
                  </a:lnTo>
                  <a:lnTo>
                    <a:pt x="487" y="24"/>
                  </a:lnTo>
                  <a:lnTo>
                    <a:pt x="487" y="11"/>
                  </a:lnTo>
                  <a:lnTo>
                    <a:pt x="487" y="6"/>
                  </a:lnTo>
                  <a:lnTo>
                    <a:pt x="471" y="4"/>
                  </a:lnTo>
                  <a:lnTo>
                    <a:pt x="460" y="4"/>
                  </a:lnTo>
                  <a:lnTo>
                    <a:pt x="451" y="2"/>
                  </a:lnTo>
                  <a:lnTo>
                    <a:pt x="445" y="0"/>
                  </a:lnTo>
                  <a:lnTo>
                    <a:pt x="441" y="0"/>
                  </a:lnTo>
                  <a:lnTo>
                    <a:pt x="440" y="0"/>
                  </a:lnTo>
                  <a:lnTo>
                    <a:pt x="438" y="0"/>
                  </a:lnTo>
                  <a:lnTo>
                    <a:pt x="438" y="4"/>
                  </a:lnTo>
                  <a:lnTo>
                    <a:pt x="436" y="19"/>
                  </a:lnTo>
                  <a:lnTo>
                    <a:pt x="432" y="37"/>
                  </a:lnTo>
                  <a:lnTo>
                    <a:pt x="429" y="60"/>
                  </a:lnTo>
                  <a:lnTo>
                    <a:pt x="423" y="82"/>
                  </a:lnTo>
                  <a:lnTo>
                    <a:pt x="419" y="104"/>
                  </a:lnTo>
                  <a:lnTo>
                    <a:pt x="412" y="119"/>
                  </a:lnTo>
                  <a:lnTo>
                    <a:pt x="409" y="128"/>
                  </a:lnTo>
                  <a:lnTo>
                    <a:pt x="398" y="128"/>
                  </a:lnTo>
                  <a:lnTo>
                    <a:pt x="385" y="128"/>
                  </a:lnTo>
                  <a:lnTo>
                    <a:pt x="354" y="130"/>
                  </a:lnTo>
                  <a:lnTo>
                    <a:pt x="341" y="132"/>
                  </a:lnTo>
                  <a:lnTo>
                    <a:pt x="328" y="132"/>
                  </a:lnTo>
                  <a:lnTo>
                    <a:pt x="319" y="132"/>
                  </a:lnTo>
                  <a:lnTo>
                    <a:pt x="317" y="132"/>
                  </a:lnTo>
                  <a:lnTo>
                    <a:pt x="317" y="130"/>
                  </a:lnTo>
                  <a:lnTo>
                    <a:pt x="317" y="123"/>
                  </a:lnTo>
                  <a:lnTo>
                    <a:pt x="315" y="117"/>
                  </a:lnTo>
                  <a:lnTo>
                    <a:pt x="314" y="115"/>
                  </a:lnTo>
                  <a:lnTo>
                    <a:pt x="306" y="115"/>
                  </a:lnTo>
                  <a:lnTo>
                    <a:pt x="299" y="121"/>
                  </a:lnTo>
                  <a:lnTo>
                    <a:pt x="292" y="125"/>
                  </a:lnTo>
                  <a:lnTo>
                    <a:pt x="290" y="128"/>
                  </a:lnTo>
                  <a:lnTo>
                    <a:pt x="277" y="158"/>
                  </a:lnTo>
                  <a:lnTo>
                    <a:pt x="266" y="184"/>
                  </a:lnTo>
                  <a:lnTo>
                    <a:pt x="257" y="208"/>
                  </a:lnTo>
                  <a:lnTo>
                    <a:pt x="248" y="229"/>
                  </a:lnTo>
                  <a:lnTo>
                    <a:pt x="241" y="245"/>
                  </a:lnTo>
                  <a:lnTo>
                    <a:pt x="235" y="260"/>
                  </a:lnTo>
                  <a:lnTo>
                    <a:pt x="226" y="279"/>
                  </a:lnTo>
                  <a:lnTo>
                    <a:pt x="220" y="292"/>
                  </a:lnTo>
                  <a:lnTo>
                    <a:pt x="219" y="299"/>
                  </a:lnTo>
                  <a:lnTo>
                    <a:pt x="217" y="301"/>
                  </a:lnTo>
                  <a:lnTo>
                    <a:pt x="162" y="108"/>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799" name="Freeform 549"/>
            <p:cNvSpPr>
              <a:spLocks/>
            </p:cNvSpPr>
            <p:nvPr/>
          </p:nvSpPr>
          <p:spPr bwMode="auto">
            <a:xfrm>
              <a:off x="2721" y="3650"/>
              <a:ext cx="213" cy="247"/>
            </a:xfrm>
            <a:custGeom>
              <a:avLst/>
              <a:gdLst>
                <a:gd name="T0" fmla="*/ 40 w 213"/>
                <a:gd name="T1" fmla="*/ 20 h 247"/>
                <a:gd name="T2" fmla="*/ 38 w 213"/>
                <a:gd name="T3" fmla="*/ 35 h 247"/>
                <a:gd name="T4" fmla="*/ 36 w 213"/>
                <a:gd name="T5" fmla="*/ 39 h 247"/>
                <a:gd name="T6" fmla="*/ 25 w 213"/>
                <a:gd name="T7" fmla="*/ 26 h 247"/>
                <a:gd name="T8" fmla="*/ 10 w 213"/>
                <a:gd name="T9" fmla="*/ 28 h 247"/>
                <a:gd name="T10" fmla="*/ 0 w 213"/>
                <a:gd name="T11" fmla="*/ 59 h 247"/>
                <a:gd name="T12" fmla="*/ 5 w 213"/>
                <a:gd name="T13" fmla="*/ 83 h 247"/>
                <a:gd name="T14" fmla="*/ 18 w 213"/>
                <a:gd name="T15" fmla="*/ 94 h 247"/>
                <a:gd name="T16" fmla="*/ 32 w 213"/>
                <a:gd name="T17" fmla="*/ 98 h 247"/>
                <a:gd name="T18" fmla="*/ 31 w 213"/>
                <a:gd name="T19" fmla="*/ 113 h 247"/>
                <a:gd name="T20" fmla="*/ 31 w 213"/>
                <a:gd name="T21" fmla="*/ 161 h 247"/>
                <a:gd name="T22" fmla="*/ 34 w 213"/>
                <a:gd name="T23" fmla="*/ 187 h 247"/>
                <a:gd name="T24" fmla="*/ 36 w 213"/>
                <a:gd name="T25" fmla="*/ 195 h 247"/>
                <a:gd name="T26" fmla="*/ 51 w 213"/>
                <a:gd name="T27" fmla="*/ 221 h 247"/>
                <a:gd name="T28" fmla="*/ 91 w 213"/>
                <a:gd name="T29" fmla="*/ 245 h 247"/>
                <a:gd name="T30" fmla="*/ 129 w 213"/>
                <a:gd name="T31" fmla="*/ 243 h 247"/>
                <a:gd name="T32" fmla="*/ 162 w 213"/>
                <a:gd name="T33" fmla="*/ 213 h 247"/>
                <a:gd name="T34" fmla="*/ 182 w 213"/>
                <a:gd name="T35" fmla="*/ 169 h 247"/>
                <a:gd name="T36" fmla="*/ 189 w 213"/>
                <a:gd name="T37" fmla="*/ 124 h 247"/>
                <a:gd name="T38" fmla="*/ 200 w 213"/>
                <a:gd name="T39" fmla="*/ 94 h 247"/>
                <a:gd name="T40" fmla="*/ 213 w 213"/>
                <a:gd name="T41" fmla="*/ 63 h 247"/>
                <a:gd name="T42" fmla="*/ 208 w 213"/>
                <a:gd name="T43" fmla="*/ 39 h 247"/>
                <a:gd name="T44" fmla="*/ 189 w 213"/>
                <a:gd name="T45" fmla="*/ 35 h 247"/>
                <a:gd name="T46" fmla="*/ 178 w 213"/>
                <a:gd name="T47" fmla="*/ 46 h 247"/>
                <a:gd name="T48" fmla="*/ 180 w 213"/>
                <a:gd name="T49" fmla="*/ 20 h 247"/>
                <a:gd name="T50" fmla="*/ 180 w 213"/>
                <a:gd name="T51" fmla="*/ 7 h 247"/>
                <a:gd name="T52" fmla="*/ 182 w 213"/>
                <a:gd name="T53" fmla="*/ 0 h 247"/>
                <a:gd name="T54" fmla="*/ 135 w 213"/>
                <a:gd name="T55" fmla="*/ 5 h 247"/>
                <a:gd name="T56" fmla="*/ 100 w 213"/>
                <a:gd name="T57" fmla="*/ 5 h 247"/>
                <a:gd name="T58" fmla="*/ 76 w 213"/>
                <a:gd name="T59" fmla="*/ 7 h 247"/>
                <a:gd name="T60" fmla="*/ 49 w 213"/>
                <a:gd name="T61" fmla="*/ 9 h 247"/>
                <a:gd name="T62" fmla="*/ 42 w 213"/>
                <a:gd name="T63" fmla="*/ 9 h 247"/>
                <a:gd name="T64" fmla="*/ 42 w 213"/>
                <a:gd name="T65" fmla="*/ 9 h 2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3" h="247">
                  <a:moveTo>
                    <a:pt x="42" y="9"/>
                  </a:moveTo>
                  <a:lnTo>
                    <a:pt x="40" y="20"/>
                  </a:lnTo>
                  <a:lnTo>
                    <a:pt x="40" y="26"/>
                  </a:lnTo>
                  <a:lnTo>
                    <a:pt x="38" y="35"/>
                  </a:lnTo>
                  <a:lnTo>
                    <a:pt x="36" y="37"/>
                  </a:lnTo>
                  <a:lnTo>
                    <a:pt x="36" y="39"/>
                  </a:lnTo>
                  <a:lnTo>
                    <a:pt x="31" y="28"/>
                  </a:lnTo>
                  <a:lnTo>
                    <a:pt x="25" y="26"/>
                  </a:lnTo>
                  <a:lnTo>
                    <a:pt x="18" y="26"/>
                  </a:lnTo>
                  <a:lnTo>
                    <a:pt x="10" y="28"/>
                  </a:lnTo>
                  <a:lnTo>
                    <a:pt x="3" y="41"/>
                  </a:lnTo>
                  <a:lnTo>
                    <a:pt x="0" y="59"/>
                  </a:lnTo>
                  <a:lnTo>
                    <a:pt x="1" y="72"/>
                  </a:lnTo>
                  <a:lnTo>
                    <a:pt x="5" y="83"/>
                  </a:lnTo>
                  <a:lnTo>
                    <a:pt x="10" y="89"/>
                  </a:lnTo>
                  <a:lnTo>
                    <a:pt x="18" y="94"/>
                  </a:lnTo>
                  <a:lnTo>
                    <a:pt x="29" y="98"/>
                  </a:lnTo>
                  <a:lnTo>
                    <a:pt x="32" y="98"/>
                  </a:lnTo>
                  <a:lnTo>
                    <a:pt x="34" y="98"/>
                  </a:lnTo>
                  <a:lnTo>
                    <a:pt x="31" y="113"/>
                  </a:lnTo>
                  <a:lnTo>
                    <a:pt x="31" y="130"/>
                  </a:lnTo>
                  <a:lnTo>
                    <a:pt x="31" y="161"/>
                  </a:lnTo>
                  <a:lnTo>
                    <a:pt x="32" y="176"/>
                  </a:lnTo>
                  <a:lnTo>
                    <a:pt x="34" y="187"/>
                  </a:lnTo>
                  <a:lnTo>
                    <a:pt x="36" y="193"/>
                  </a:lnTo>
                  <a:lnTo>
                    <a:pt x="36" y="195"/>
                  </a:lnTo>
                  <a:lnTo>
                    <a:pt x="43" y="211"/>
                  </a:lnTo>
                  <a:lnTo>
                    <a:pt x="51" y="221"/>
                  </a:lnTo>
                  <a:lnTo>
                    <a:pt x="69" y="239"/>
                  </a:lnTo>
                  <a:lnTo>
                    <a:pt x="91" y="245"/>
                  </a:lnTo>
                  <a:lnTo>
                    <a:pt x="107" y="247"/>
                  </a:lnTo>
                  <a:lnTo>
                    <a:pt x="129" y="243"/>
                  </a:lnTo>
                  <a:lnTo>
                    <a:pt x="147" y="230"/>
                  </a:lnTo>
                  <a:lnTo>
                    <a:pt x="162" y="213"/>
                  </a:lnTo>
                  <a:lnTo>
                    <a:pt x="173" y="193"/>
                  </a:lnTo>
                  <a:lnTo>
                    <a:pt x="182" y="169"/>
                  </a:lnTo>
                  <a:lnTo>
                    <a:pt x="186" y="146"/>
                  </a:lnTo>
                  <a:lnTo>
                    <a:pt x="189" y="124"/>
                  </a:lnTo>
                  <a:lnTo>
                    <a:pt x="188" y="104"/>
                  </a:lnTo>
                  <a:lnTo>
                    <a:pt x="200" y="94"/>
                  </a:lnTo>
                  <a:lnTo>
                    <a:pt x="210" y="78"/>
                  </a:lnTo>
                  <a:lnTo>
                    <a:pt x="213" y="63"/>
                  </a:lnTo>
                  <a:lnTo>
                    <a:pt x="211" y="48"/>
                  </a:lnTo>
                  <a:lnTo>
                    <a:pt x="208" y="39"/>
                  </a:lnTo>
                  <a:lnTo>
                    <a:pt x="200" y="33"/>
                  </a:lnTo>
                  <a:lnTo>
                    <a:pt x="189" y="35"/>
                  </a:lnTo>
                  <a:lnTo>
                    <a:pt x="184" y="37"/>
                  </a:lnTo>
                  <a:lnTo>
                    <a:pt x="178" y="46"/>
                  </a:lnTo>
                  <a:lnTo>
                    <a:pt x="180" y="31"/>
                  </a:lnTo>
                  <a:lnTo>
                    <a:pt x="180" y="20"/>
                  </a:lnTo>
                  <a:lnTo>
                    <a:pt x="180" y="11"/>
                  </a:lnTo>
                  <a:lnTo>
                    <a:pt x="180" y="7"/>
                  </a:lnTo>
                  <a:lnTo>
                    <a:pt x="182" y="2"/>
                  </a:lnTo>
                  <a:lnTo>
                    <a:pt x="182" y="0"/>
                  </a:lnTo>
                  <a:lnTo>
                    <a:pt x="157" y="2"/>
                  </a:lnTo>
                  <a:lnTo>
                    <a:pt x="135" y="5"/>
                  </a:lnTo>
                  <a:lnTo>
                    <a:pt x="116" y="5"/>
                  </a:lnTo>
                  <a:lnTo>
                    <a:pt x="100" y="5"/>
                  </a:lnTo>
                  <a:lnTo>
                    <a:pt x="87" y="7"/>
                  </a:lnTo>
                  <a:lnTo>
                    <a:pt x="76" y="7"/>
                  </a:lnTo>
                  <a:lnTo>
                    <a:pt x="60" y="9"/>
                  </a:lnTo>
                  <a:lnTo>
                    <a:pt x="49" y="9"/>
                  </a:lnTo>
                  <a:lnTo>
                    <a:pt x="43" y="9"/>
                  </a:lnTo>
                  <a:lnTo>
                    <a:pt x="42" y="9"/>
                  </a:lnTo>
                  <a:close/>
                </a:path>
              </a:pathLst>
            </a:custGeom>
            <a:solidFill>
              <a:srgbClr val="F7C0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800" name="Freeform 550"/>
            <p:cNvSpPr>
              <a:spLocks/>
            </p:cNvSpPr>
            <p:nvPr/>
          </p:nvSpPr>
          <p:spPr bwMode="auto">
            <a:xfrm>
              <a:off x="2721" y="3650"/>
              <a:ext cx="213" cy="247"/>
            </a:xfrm>
            <a:custGeom>
              <a:avLst/>
              <a:gdLst>
                <a:gd name="T0" fmla="*/ 40 w 213"/>
                <a:gd name="T1" fmla="*/ 20 h 247"/>
                <a:gd name="T2" fmla="*/ 38 w 213"/>
                <a:gd name="T3" fmla="*/ 35 h 247"/>
                <a:gd name="T4" fmla="*/ 36 w 213"/>
                <a:gd name="T5" fmla="*/ 39 h 247"/>
                <a:gd name="T6" fmla="*/ 25 w 213"/>
                <a:gd name="T7" fmla="*/ 26 h 247"/>
                <a:gd name="T8" fmla="*/ 10 w 213"/>
                <a:gd name="T9" fmla="*/ 28 h 247"/>
                <a:gd name="T10" fmla="*/ 0 w 213"/>
                <a:gd name="T11" fmla="*/ 59 h 247"/>
                <a:gd name="T12" fmla="*/ 5 w 213"/>
                <a:gd name="T13" fmla="*/ 83 h 247"/>
                <a:gd name="T14" fmla="*/ 18 w 213"/>
                <a:gd name="T15" fmla="*/ 94 h 247"/>
                <a:gd name="T16" fmla="*/ 32 w 213"/>
                <a:gd name="T17" fmla="*/ 98 h 247"/>
                <a:gd name="T18" fmla="*/ 31 w 213"/>
                <a:gd name="T19" fmla="*/ 113 h 247"/>
                <a:gd name="T20" fmla="*/ 31 w 213"/>
                <a:gd name="T21" fmla="*/ 161 h 247"/>
                <a:gd name="T22" fmla="*/ 34 w 213"/>
                <a:gd name="T23" fmla="*/ 187 h 247"/>
                <a:gd name="T24" fmla="*/ 36 w 213"/>
                <a:gd name="T25" fmla="*/ 195 h 247"/>
                <a:gd name="T26" fmla="*/ 51 w 213"/>
                <a:gd name="T27" fmla="*/ 221 h 247"/>
                <a:gd name="T28" fmla="*/ 91 w 213"/>
                <a:gd name="T29" fmla="*/ 245 h 247"/>
                <a:gd name="T30" fmla="*/ 129 w 213"/>
                <a:gd name="T31" fmla="*/ 243 h 247"/>
                <a:gd name="T32" fmla="*/ 162 w 213"/>
                <a:gd name="T33" fmla="*/ 213 h 247"/>
                <a:gd name="T34" fmla="*/ 182 w 213"/>
                <a:gd name="T35" fmla="*/ 169 h 247"/>
                <a:gd name="T36" fmla="*/ 189 w 213"/>
                <a:gd name="T37" fmla="*/ 124 h 247"/>
                <a:gd name="T38" fmla="*/ 200 w 213"/>
                <a:gd name="T39" fmla="*/ 94 h 247"/>
                <a:gd name="T40" fmla="*/ 213 w 213"/>
                <a:gd name="T41" fmla="*/ 63 h 247"/>
                <a:gd name="T42" fmla="*/ 208 w 213"/>
                <a:gd name="T43" fmla="*/ 39 h 247"/>
                <a:gd name="T44" fmla="*/ 189 w 213"/>
                <a:gd name="T45" fmla="*/ 35 h 247"/>
                <a:gd name="T46" fmla="*/ 178 w 213"/>
                <a:gd name="T47" fmla="*/ 46 h 247"/>
                <a:gd name="T48" fmla="*/ 180 w 213"/>
                <a:gd name="T49" fmla="*/ 20 h 247"/>
                <a:gd name="T50" fmla="*/ 180 w 213"/>
                <a:gd name="T51" fmla="*/ 7 h 247"/>
                <a:gd name="T52" fmla="*/ 182 w 213"/>
                <a:gd name="T53" fmla="*/ 0 h 247"/>
                <a:gd name="T54" fmla="*/ 135 w 213"/>
                <a:gd name="T55" fmla="*/ 5 h 247"/>
                <a:gd name="T56" fmla="*/ 100 w 213"/>
                <a:gd name="T57" fmla="*/ 5 h 247"/>
                <a:gd name="T58" fmla="*/ 76 w 213"/>
                <a:gd name="T59" fmla="*/ 7 h 247"/>
                <a:gd name="T60" fmla="*/ 49 w 213"/>
                <a:gd name="T61" fmla="*/ 9 h 247"/>
                <a:gd name="T62" fmla="*/ 42 w 213"/>
                <a:gd name="T63" fmla="*/ 9 h 2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3" h="247">
                  <a:moveTo>
                    <a:pt x="42" y="9"/>
                  </a:moveTo>
                  <a:lnTo>
                    <a:pt x="40" y="20"/>
                  </a:lnTo>
                  <a:lnTo>
                    <a:pt x="40" y="26"/>
                  </a:lnTo>
                  <a:lnTo>
                    <a:pt x="38" y="35"/>
                  </a:lnTo>
                  <a:lnTo>
                    <a:pt x="36" y="37"/>
                  </a:lnTo>
                  <a:lnTo>
                    <a:pt x="36" y="39"/>
                  </a:lnTo>
                  <a:lnTo>
                    <a:pt x="31" y="28"/>
                  </a:lnTo>
                  <a:lnTo>
                    <a:pt x="25" y="26"/>
                  </a:lnTo>
                  <a:lnTo>
                    <a:pt x="18" y="26"/>
                  </a:lnTo>
                  <a:lnTo>
                    <a:pt x="10" y="28"/>
                  </a:lnTo>
                  <a:lnTo>
                    <a:pt x="3" y="41"/>
                  </a:lnTo>
                  <a:lnTo>
                    <a:pt x="0" y="59"/>
                  </a:lnTo>
                  <a:lnTo>
                    <a:pt x="1" y="72"/>
                  </a:lnTo>
                  <a:lnTo>
                    <a:pt x="5" y="83"/>
                  </a:lnTo>
                  <a:lnTo>
                    <a:pt x="10" y="89"/>
                  </a:lnTo>
                  <a:lnTo>
                    <a:pt x="18" y="94"/>
                  </a:lnTo>
                  <a:lnTo>
                    <a:pt x="29" y="98"/>
                  </a:lnTo>
                  <a:lnTo>
                    <a:pt x="32" y="98"/>
                  </a:lnTo>
                  <a:lnTo>
                    <a:pt x="34" y="98"/>
                  </a:lnTo>
                  <a:lnTo>
                    <a:pt x="31" y="113"/>
                  </a:lnTo>
                  <a:lnTo>
                    <a:pt x="31" y="130"/>
                  </a:lnTo>
                  <a:lnTo>
                    <a:pt x="31" y="161"/>
                  </a:lnTo>
                  <a:lnTo>
                    <a:pt x="32" y="176"/>
                  </a:lnTo>
                  <a:lnTo>
                    <a:pt x="34" y="187"/>
                  </a:lnTo>
                  <a:lnTo>
                    <a:pt x="36" y="193"/>
                  </a:lnTo>
                  <a:lnTo>
                    <a:pt x="36" y="195"/>
                  </a:lnTo>
                  <a:lnTo>
                    <a:pt x="43" y="211"/>
                  </a:lnTo>
                  <a:lnTo>
                    <a:pt x="51" y="221"/>
                  </a:lnTo>
                  <a:lnTo>
                    <a:pt x="69" y="239"/>
                  </a:lnTo>
                  <a:lnTo>
                    <a:pt x="91" y="245"/>
                  </a:lnTo>
                  <a:lnTo>
                    <a:pt x="107" y="247"/>
                  </a:lnTo>
                  <a:lnTo>
                    <a:pt x="129" y="243"/>
                  </a:lnTo>
                  <a:lnTo>
                    <a:pt x="147" y="230"/>
                  </a:lnTo>
                  <a:lnTo>
                    <a:pt x="162" y="213"/>
                  </a:lnTo>
                  <a:lnTo>
                    <a:pt x="173" y="193"/>
                  </a:lnTo>
                  <a:lnTo>
                    <a:pt x="182" y="169"/>
                  </a:lnTo>
                  <a:lnTo>
                    <a:pt x="186" y="146"/>
                  </a:lnTo>
                  <a:lnTo>
                    <a:pt x="189" y="124"/>
                  </a:lnTo>
                  <a:lnTo>
                    <a:pt x="188" y="104"/>
                  </a:lnTo>
                  <a:lnTo>
                    <a:pt x="200" y="94"/>
                  </a:lnTo>
                  <a:lnTo>
                    <a:pt x="210" y="78"/>
                  </a:lnTo>
                  <a:lnTo>
                    <a:pt x="213" y="63"/>
                  </a:lnTo>
                  <a:lnTo>
                    <a:pt x="211" y="48"/>
                  </a:lnTo>
                  <a:lnTo>
                    <a:pt x="208" y="39"/>
                  </a:lnTo>
                  <a:lnTo>
                    <a:pt x="200" y="33"/>
                  </a:lnTo>
                  <a:lnTo>
                    <a:pt x="189" y="35"/>
                  </a:lnTo>
                  <a:lnTo>
                    <a:pt x="184" y="37"/>
                  </a:lnTo>
                  <a:lnTo>
                    <a:pt x="178" y="46"/>
                  </a:lnTo>
                  <a:lnTo>
                    <a:pt x="180" y="31"/>
                  </a:lnTo>
                  <a:lnTo>
                    <a:pt x="180" y="20"/>
                  </a:lnTo>
                  <a:lnTo>
                    <a:pt x="180" y="11"/>
                  </a:lnTo>
                  <a:lnTo>
                    <a:pt x="180" y="7"/>
                  </a:lnTo>
                  <a:lnTo>
                    <a:pt x="182" y="2"/>
                  </a:lnTo>
                  <a:lnTo>
                    <a:pt x="182" y="0"/>
                  </a:lnTo>
                  <a:lnTo>
                    <a:pt x="157" y="2"/>
                  </a:lnTo>
                  <a:lnTo>
                    <a:pt x="135" y="5"/>
                  </a:lnTo>
                  <a:lnTo>
                    <a:pt x="116" y="5"/>
                  </a:lnTo>
                  <a:lnTo>
                    <a:pt x="100" y="5"/>
                  </a:lnTo>
                  <a:lnTo>
                    <a:pt x="87" y="7"/>
                  </a:lnTo>
                  <a:lnTo>
                    <a:pt x="76" y="7"/>
                  </a:lnTo>
                  <a:lnTo>
                    <a:pt x="60" y="9"/>
                  </a:lnTo>
                  <a:lnTo>
                    <a:pt x="49" y="9"/>
                  </a:lnTo>
                  <a:lnTo>
                    <a:pt x="43" y="9"/>
                  </a:lnTo>
                  <a:lnTo>
                    <a:pt x="42" y="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01" name="Freeform 551"/>
            <p:cNvSpPr>
              <a:spLocks/>
            </p:cNvSpPr>
            <p:nvPr/>
          </p:nvSpPr>
          <p:spPr bwMode="auto">
            <a:xfrm>
              <a:off x="2746" y="3702"/>
              <a:ext cx="66" cy="48"/>
            </a:xfrm>
            <a:custGeom>
              <a:avLst/>
              <a:gdLst>
                <a:gd name="T0" fmla="*/ 66 w 66"/>
                <a:gd name="T1" fmla="*/ 24 h 48"/>
                <a:gd name="T2" fmla="*/ 66 w 66"/>
                <a:gd name="T3" fmla="*/ 33 h 48"/>
                <a:gd name="T4" fmla="*/ 60 w 66"/>
                <a:gd name="T5" fmla="*/ 42 h 48"/>
                <a:gd name="T6" fmla="*/ 55 w 66"/>
                <a:gd name="T7" fmla="*/ 46 h 48"/>
                <a:gd name="T8" fmla="*/ 46 w 66"/>
                <a:gd name="T9" fmla="*/ 48 h 48"/>
                <a:gd name="T10" fmla="*/ 38 w 66"/>
                <a:gd name="T11" fmla="*/ 48 h 48"/>
                <a:gd name="T12" fmla="*/ 31 w 66"/>
                <a:gd name="T13" fmla="*/ 48 h 48"/>
                <a:gd name="T14" fmla="*/ 24 w 66"/>
                <a:gd name="T15" fmla="*/ 48 h 48"/>
                <a:gd name="T16" fmla="*/ 20 w 66"/>
                <a:gd name="T17" fmla="*/ 48 h 48"/>
                <a:gd name="T18" fmla="*/ 20 w 66"/>
                <a:gd name="T19" fmla="*/ 48 h 48"/>
                <a:gd name="T20" fmla="*/ 11 w 66"/>
                <a:gd name="T21" fmla="*/ 46 h 48"/>
                <a:gd name="T22" fmla="*/ 6 w 66"/>
                <a:gd name="T23" fmla="*/ 42 h 48"/>
                <a:gd name="T24" fmla="*/ 0 w 66"/>
                <a:gd name="T25" fmla="*/ 33 h 48"/>
                <a:gd name="T26" fmla="*/ 0 w 66"/>
                <a:gd name="T27" fmla="*/ 24 h 48"/>
                <a:gd name="T28" fmla="*/ 0 w 66"/>
                <a:gd name="T29" fmla="*/ 24 h 48"/>
                <a:gd name="T30" fmla="*/ 0 w 66"/>
                <a:gd name="T31" fmla="*/ 16 h 48"/>
                <a:gd name="T32" fmla="*/ 6 w 66"/>
                <a:gd name="T33" fmla="*/ 9 h 48"/>
                <a:gd name="T34" fmla="*/ 11 w 66"/>
                <a:gd name="T35" fmla="*/ 2 h 48"/>
                <a:gd name="T36" fmla="*/ 20 w 66"/>
                <a:gd name="T37" fmla="*/ 0 h 48"/>
                <a:gd name="T38" fmla="*/ 27 w 66"/>
                <a:gd name="T39" fmla="*/ 0 h 48"/>
                <a:gd name="T40" fmla="*/ 35 w 66"/>
                <a:gd name="T41" fmla="*/ 0 h 48"/>
                <a:gd name="T42" fmla="*/ 42 w 66"/>
                <a:gd name="T43" fmla="*/ 0 h 48"/>
                <a:gd name="T44" fmla="*/ 46 w 66"/>
                <a:gd name="T45" fmla="*/ 0 h 48"/>
                <a:gd name="T46" fmla="*/ 46 w 66"/>
                <a:gd name="T47" fmla="*/ 0 h 48"/>
                <a:gd name="T48" fmla="*/ 55 w 66"/>
                <a:gd name="T49" fmla="*/ 2 h 48"/>
                <a:gd name="T50" fmla="*/ 60 w 66"/>
                <a:gd name="T51" fmla="*/ 9 h 48"/>
                <a:gd name="T52" fmla="*/ 66 w 66"/>
                <a:gd name="T53" fmla="*/ 16 h 48"/>
                <a:gd name="T54" fmla="*/ 66 w 66"/>
                <a:gd name="T55" fmla="*/ 24 h 48"/>
                <a:gd name="T56" fmla="*/ 66 w 66"/>
                <a:gd name="T57" fmla="*/ 24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6" h="48">
                  <a:moveTo>
                    <a:pt x="66" y="24"/>
                  </a:moveTo>
                  <a:lnTo>
                    <a:pt x="66" y="33"/>
                  </a:lnTo>
                  <a:lnTo>
                    <a:pt x="60" y="42"/>
                  </a:lnTo>
                  <a:lnTo>
                    <a:pt x="55" y="46"/>
                  </a:lnTo>
                  <a:lnTo>
                    <a:pt x="46" y="48"/>
                  </a:lnTo>
                  <a:lnTo>
                    <a:pt x="38" y="48"/>
                  </a:lnTo>
                  <a:lnTo>
                    <a:pt x="31" y="48"/>
                  </a:lnTo>
                  <a:lnTo>
                    <a:pt x="24" y="48"/>
                  </a:lnTo>
                  <a:lnTo>
                    <a:pt x="20" y="48"/>
                  </a:lnTo>
                  <a:lnTo>
                    <a:pt x="11" y="46"/>
                  </a:lnTo>
                  <a:lnTo>
                    <a:pt x="6" y="42"/>
                  </a:lnTo>
                  <a:lnTo>
                    <a:pt x="0" y="33"/>
                  </a:lnTo>
                  <a:lnTo>
                    <a:pt x="0" y="24"/>
                  </a:lnTo>
                  <a:lnTo>
                    <a:pt x="0" y="16"/>
                  </a:lnTo>
                  <a:lnTo>
                    <a:pt x="6" y="9"/>
                  </a:lnTo>
                  <a:lnTo>
                    <a:pt x="11" y="2"/>
                  </a:lnTo>
                  <a:lnTo>
                    <a:pt x="20" y="0"/>
                  </a:lnTo>
                  <a:lnTo>
                    <a:pt x="27" y="0"/>
                  </a:lnTo>
                  <a:lnTo>
                    <a:pt x="35" y="0"/>
                  </a:lnTo>
                  <a:lnTo>
                    <a:pt x="42" y="0"/>
                  </a:lnTo>
                  <a:lnTo>
                    <a:pt x="46" y="0"/>
                  </a:lnTo>
                  <a:lnTo>
                    <a:pt x="55" y="2"/>
                  </a:lnTo>
                  <a:lnTo>
                    <a:pt x="60" y="9"/>
                  </a:lnTo>
                  <a:lnTo>
                    <a:pt x="66" y="16"/>
                  </a:lnTo>
                  <a:lnTo>
                    <a:pt x="66" y="24"/>
                  </a:lnTo>
                  <a:close/>
                </a:path>
              </a:pathLst>
            </a:custGeom>
            <a:solidFill>
              <a:srgbClr val="FFFFFF"/>
            </a:solidFill>
            <a:ln w="6350">
              <a:solidFill>
                <a:srgbClr val="000000"/>
              </a:solidFill>
              <a:prstDash val="solid"/>
              <a:round/>
              <a:headEnd/>
              <a:tailEnd/>
            </a:ln>
          </p:spPr>
          <p:txBody>
            <a:bodyPr/>
            <a:lstStyle/>
            <a:p>
              <a:endParaRPr lang="ja-JP" altLang="en-US"/>
            </a:p>
          </p:txBody>
        </p:sp>
        <p:sp>
          <p:nvSpPr>
            <p:cNvPr id="23802" name="Freeform 552"/>
            <p:cNvSpPr>
              <a:spLocks/>
            </p:cNvSpPr>
            <p:nvPr/>
          </p:nvSpPr>
          <p:spPr bwMode="auto">
            <a:xfrm>
              <a:off x="2794" y="3746"/>
              <a:ext cx="65" cy="65"/>
            </a:xfrm>
            <a:custGeom>
              <a:avLst/>
              <a:gdLst>
                <a:gd name="T0" fmla="*/ 12 w 65"/>
                <a:gd name="T1" fmla="*/ 0 h 65"/>
                <a:gd name="T2" fmla="*/ 5 w 65"/>
                <a:gd name="T3" fmla="*/ 8 h 65"/>
                <a:gd name="T4" fmla="*/ 1 w 65"/>
                <a:gd name="T5" fmla="*/ 17 h 65"/>
                <a:gd name="T6" fmla="*/ 0 w 65"/>
                <a:gd name="T7" fmla="*/ 30 h 65"/>
                <a:gd name="T8" fmla="*/ 0 w 65"/>
                <a:gd name="T9" fmla="*/ 41 h 65"/>
                <a:gd name="T10" fmla="*/ 1 w 65"/>
                <a:gd name="T11" fmla="*/ 50 h 65"/>
                <a:gd name="T12" fmla="*/ 7 w 65"/>
                <a:gd name="T13" fmla="*/ 58 h 65"/>
                <a:gd name="T14" fmla="*/ 16 w 65"/>
                <a:gd name="T15" fmla="*/ 65 h 65"/>
                <a:gd name="T16" fmla="*/ 27 w 65"/>
                <a:gd name="T17" fmla="*/ 65 h 65"/>
                <a:gd name="T18" fmla="*/ 43 w 65"/>
                <a:gd name="T19" fmla="*/ 63 h 65"/>
                <a:gd name="T20" fmla="*/ 56 w 65"/>
                <a:gd name="T21" fmla="*/ 54 h 65"/>
                <a:gd name="T22" fmla="*/ 62 w 65"/>
                <a:gd name="T23" fmla="*/ 45 h 65"/>
                <a:gd name="T24" fmla="*/ 65 w 65"/>
                <a:gd name="T25" fmla="*/ 37 h 65"/>
                <a:gd name="T26" fmla="*/ 65 w 65"/>
                <a:gd name="T27" fmla="*/ 21 h 65"/>
                <a:gd name="T28" fmla="*/ 65 w 65"/>
                <a:gd name="T29" fmla="*/ 6 h 65"/>
                <a:gd name="T30" fmla="*/ 12 w 65"/>
                <a:gd name="T31" fmla="*/ 0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5" h="65">
                  <a:moveTo>
                    <a:pt x="12" y="0"/>
                  </a:moveTo>
                  <a:lnTo>
                    <a:pt x="5" y="8"/>
                  </a:lnTo>
                  <a:lnTo>
                    <a:pt x="1" y="17"/>
                  </a:lnTo>
                  <a:lnTo>
                    <a:pt x="0" y="30"/>
                  </a:lnTo>
                  <a:lnTo>
                    <a:pt x="0" y="41"/>
                  </a:lnTo>
                  <a:lnTo>
                    <a:pt x="1" y="50"/>
                  </a:lnTo>
                  <a:lnTo>
                    <a:pt x="7" y="58"/>
                  </a:lnTo>
                  <a:lnTo>
                    <a:pt x="16" y="65"/>
                  </a:lnTo>
                  <a:lnTo>
                    <a:pt x="27" y="65"/>
                  </a:lnTo>
                  <a:lnTo>
                    <a:pt x="43" y="63"/>
                  </a:lnTo>
                  <a:lnTo>
                    <a:pt x="56" y="54"/>
                  </a:lnTo>
                  <a:lnTo>
                    <a:pt x="62" y="45"/>
                  </a:lnTo>
                  <a:lnTo>
                    <a:pt x="65" y="37"/>
                  </a:lnTo>
                  <a:lnTo>
                    <a:pt x="65" y="21"/>
                  </a:lnTo>
                  <a:lnTo>
                    <a:pt x="65" y="6"/>
                  </a:lnTo>
                  <a:lnTo>
                    <a:pt x="12" y="0"/>
                  </a:lnTo>
                  <a:close/>
                </a:path>
              </a:pathLst>
            </a:custGeom>
            <a:solidFill>
              <a:srgbClr val="F7C0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803" name="Freeform 553"/>
            <p:cNvSpPr>
              <a:spLocks/>
            </p:cNvSpPr>
            <p:nvPr/>
          </p:nvSpPr>
          <p:spPr bwMode="auto">
            <a:xfrm>
              <a:off x="2794" y="3746"/>
              <a:ext cx="65" cy="65"/>
            </a:xfrm>
            <a:custGeom>
              <a:avLst/>
              <a:gdLst>
                <a:gd name="T0" fmla="*/ 12 w 65"/>
                <a:gd name="T1" fmla="*/ 0 h 65"/>
                <a:gd name="T2" fmla="*/ 5 w 65"/>
                <a:gd name="T3" fmla="*/ 8 h 65"/>
                <a:gd name="T4" fmla="*/ 1 w 65"/>
                <a:gd name="T5" fmla="*/ 17 h 65"/>
                <a:gd name="T6" fmla="*/ 0 w 65"/>
                <a:gd name="T7" fmla="*/ 30 h 65"/>
                <a:gd name="T8" fmla="*/ 0 w 65"/>
                <a:gd name="T9" fmla="*/ 41 h 65"/>
                <a:gd name="T10" fmla="*/ 1 w 65"/>
                <a:gd name="T11" fmla="*/ 50 h 65"/>
                <a:gd name="T12" fmla="*/ 7 w 65"/>
                <a:gd name="T13" fmla="*/ 58 h 65"/>
                <a:gd name="T14" fmla="*/ 16 w 65"/>
                <a:gd name="T15" fmla="*/ 65 h 65"/>
                <a:gd name="T16" fmla="*/ 27 w 65"/>
                <a:gd name="T17" fmla="*/ 65 h 65"/>
                <a:gd name="T18" fmla="*/ 43 w 65"/>
                <a:gd name="T19" fmla="*/ 63 h 65"/>
                <a:gd name="T20" fmla="*/ 56 w 65"/>
                <a:gd name="T21" fmla="*/ 54 h 65"/>
                <a:gd name="T22" fmla="*/ 62 w 65"/>
                <a:gd name="T23" fmla="*/ 45 h 65"/>
                <a:gd name="T24" fmla="*/ 65 w 65"/>
                <a:gd name="T25" fmla="*/ 37 h 65"/>
                <a:gd name="T26" fmla="*/ 65 w 65"/>
                <a:gd name="T27" fmla="*/ 21 h 65"/>
                <a:gd name="T28" fmla="*/ 65 w 65"/>
                <a:gd name="T29" fmla="*/ 6 h 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5" h="65">
                  <a:moveTo>
                    <a:pt x="12" y="0"/>
                  </a:moveTo>
                  <a:lnTo>
                    <a:pt x="5" y="8"/>
                  </a:lnTo>
                  <a:lnTo>
                    <a:pt x="1" y="17"/>
                  </a:lnTo>
                  <a:lnTo>
                    <a:pt x="0" y="30"/>
                  </a:lnTo>
                  <a:lnTo>
                    <a:pt x="0" y="41"/>
                  </a:lnTo>
                  <a:lnTo>
                    <a:pt x="1" y="50"/>
                  </a:lnTo>
                  <a:lnTo>
                    <a:pt x="7" y="58"/>
                  </a:lnTo>
                  <a:lnTo>
                    <a:pt x="16" y="65"/>
                  </a:lnTo>
                  <a:lnTo>
                    <a:pt x="27" y="65"/>
                  </a:lnTo>
                  <a:lnTo>
                    <a:pt x="43" y="63"/>
                  </a:lnTo>
                  <a:lnTo>
                    <a:pt x="56" y="54"/>
                  </a:lnTo>
                  <a:lnTo>
                    <a:pt x="62" y="45"/>
                  </a:lnTo>
                  <a:lnTo>
                    <a:pt x="65" y="37"/>
                  </a:lnTo>
                  <a:lnTo>
                    <a:pt x="65" y="21"/>
                  </a:lnTo>
                  <a:lnTo>
                    <a:pt x="65" y="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04" name="Freeform 554"/>
            <p:cNvSpPr>
              <a:spLocks/>
            </p:cNvSpPr>
            <p:nvPr/>
          </p:nvSpPr>
          <p:spPr bwMode="auto">
            <a:xfrm>
              <a:off x="2839" y="3707"/>
              <a:ext cx="68" cy="47"/>
            </a:xfrm>
            <a:custGeom>
              <a:avLst/>
              <a:gdLst>
                <a:gd name="T0" fmla="*/ 68 w 68"/>
                <a:gd name="T1" fmla="*/ 24 h 47"/>
                <a:gd name="T2" fmla="*/ 66 w 68"/>
                <a:gd name="T3" fmla="*/ 32 h 47"/>
                <a:gd name="T4" fmla="*/ 62 w 68"/>
                <a:gd name="T5" fmla="*/ 41 h 47"/>
                <a:gd name="T6" fmla="*/ 55 w 68"/>
                <a:gd name="T7" fmla="*/ 45 h 47"/>
                <a:gd name="T8" fmla="*/ 48 w 68"/>
                <a:gd name="T9" fmla="*/ 47 h 47"/>
                <a:gd name="T10" fmla="*/ 39 w 68"/>
                <a:gd name="T11" fmla="*/ 47 h 47"/>
                <a:gd name="T12" fmla="*/ 31 w 68"/>
                <a:gd name="T13" fmla="*/ 47 h 47"/>
                <a:gd name="T14" fmla="*/ 24 w 68"/>
                <a:gd name="T15" fmla="*/ 47 h 47"/>
                <a:gd name="T16" fmla="*/ 20 w 68"/>
                <a:gd name="T17" fmla="*/ 47 h 47"/>
                <a:gd name="T18" fmla="*/ 20 w 68"/>
                <a:gd name="T19" fmla="*/ 47 h 47"/>
                <a:gd name="T20" fmla="*/ 13 w 68"/>
                <a:gd name="T21" fmla="*/ 45 h 47"/>
                <a:gd name="T22" fmla="*/ 6 w 68"/>
                <a:gd name="T23" fmla="*/ 41 h 47"/>
                <a:gd name="T24" fmla="*/ 2 w 68"/>
                <a:gd name="T25" fmla="*/ 32 h 47"/>
                <a:gd name="T26" fmla="*/ 0 w 68"/>
                <a:gd name="T27" fmla="*/ 24 h 47"/>
                <a:gd name="T28" fmla="*/ 0 w 68"/>
                <a:gd name="T29" fmla="*/ 24 h 47"/>
                <a:gd name="T30" fmla="*/ 2 w 68"/>
                <a:gd name="T31" fmla="*/ 13 h 47"/>
                <a:gd name="T32" fmla="*/ 6 w 68"/>
                <a:gd name="T33" fmla="*/ 6 h 47"/>
                <a:gd name="T34" fmla="*/ 13 w 68"/>
                <a:gd name="T35" fmla="*/ 0 h 47"/>
                <a:gd name="T36" fmla="*/ 20 w 68"/>
                <a:gd name="T37" fmla="*/ 0 h 47"/>
                <a:gd name="T38" fmla="*/ 29 w 68"/>
                <a:gd name="T39" fmla="*/ 0 h 47"/>
                <a:gd name="T40" fmla="*/ 35 w 68"/>
                <a:gd name="T41" fmla="*/ 0 h 47"/>
                <a:gd name="T42" fmla="*/ 44 w 68"/>
                <a:gd name="T43" fmla="*/ 0 h 47"/>
                <a:gd name="T44" fmla="*/ 48 w 68"/>
                <a:gd name="T45" fmla="*/ 0 h 47"/>
                <a:gd name="T46" fmla="*/ 48 w 68"/>
                <a:gd name="T47" fmla="*/ 0 h 47"/>
                <a:gd name="T48" fmla="*/ 55 w 68"/>
                <a:gd name="T49" fmla="*/ 0 h 47"/>
                <a:gd name="T50" fmla="*/ 62 w 68"/>
                <a:gd name="T51" fmla="*/ 6 h 47"/>
                <a:gd name="T52" fmla="*/ 66 w 68"/>
                <a:gd name="T53" fmla="*/ 13 h 47"/>
                <a:gd name="T54" fmla="*/ 68 w 68"/>
                <a:gd name="T55" fmla="*/ 24 h 47"/>
                <a:gd name="T56" fmla="*/ 68 w 68"/>
                <a:gd name="T57" fmla="*/ 24 h 4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8" h="47">
                  <a:moveTo>
                    <a:pt x="68" y="24"/>
                  </a:moveTo>
                  <a:lnTo>
                    <a:pt x="66" y="32"/>
                  </a:lnTo>
                  <a:lnTo>
                    <a:pt x="62" y="41"/>
                  </a:lnTo>
                  <a:lnTo>
                    <a:pt x="55" y="45"/>
                  </a:lnTo>
                  <a:lnTo>
                    <a:pt x="48" y="47"/>
                  </a:lnTo>
                  <a:lnTo>
                    <a:pt x="39" y="47"/>
                  </a:lnTo>
                  <a:lnTo>
                    <a:pt x="31" y="47"/>
                  </a:lnTo>
                  <a:lnTo>
                    <a:pt x="24" y="47"/>
                  </a:lnTo>
                  <a:lnTo>
                    <a:pt x="20" y="47"/>
                  </a:lnTo>
                  <a:lnTo>
                    <a:pt x="13" y="45"/>
                  </a:lnTo>
                  <a:lnTo>
                    <a:pt x="6" y="41"/>
                  </a:lnTo>
                  <a:lnTo>
                    <a:pt x="2" y="32"/>
                  </a:lnTo>
                  <a:lnTo>
                    <a:pt x="0" y="24"/>
                  </a:lnTo>
                  <a:lnTo>
                    <a:pt x="2" y="13"/>
                  </a:lnTo>
                  <a:lnTo>
                    <a:pt x="6" y="6"/>
                  </a:lnTo>
                  <a:lnTo>
                    <a:pt x="13" y="0"/>
                  </a:lnTo>
                  <a:lnTo>
                    <a:pt x="20" y="0"/>
                  </a:lnTo>
                  <a:lnTo>
                    <a:pt x="29" y="0"/>
                  </a:lnTo>
                  <a:lnTo>
                    <a:pt x="35" y="0"/>
                  </a:lnTo>
                  <a:lnTo>
                    <a:pt x="44" y="0"/>
                  </a:lnTo>
                  <a:lnTo>
                    <a:pt x="48" y="0"/>
                  </a:lnTo>
                  <a:lnTo>
                    <a:pt x="55" y="0"/>
                  </a:lnTo>
                  <a:lnTo>
                    <a:pt x="62" y="6"/>
                  </a:lnTo>
                  <a:lnTo>
                    <a:pt x="66" y="13"/>
                  </a:lnTo>
                  <a:lnTo>
                    <a:pt x="68" y="24"/>
                  </a:lnTo>
                  <a:close/>
                </a:path>
              </a:pathLst>
            </a:custGeom>
            <a:solidFill>
              <a:srgbClr val="FFFFFF"/>
            </a:solidFill>
            <a:ln w="6350">
              <a:solidFill>
                <a:srgbClr val="000000"/>
              </a:solidFill>
              <a:prstDash val="solid"/>
              <a:round/>
              <a:headEnd/>
              <a:tailEnd/>
            </a:ln>
          </p:spPr>
          <p:txBody>
            <a:bodyPr/>
            <a:lstStyle/>
            <a:p>
              <a:endParaRPr lang="ja-JP" altLang="en-US"/>
            </a:p>
          </p:txBody>
        </p:sp>
        <p:sp>
          <p:nvSpPr>
            <p:cNvPr id="23805" name="Freeform 555"/>
            <p:cNvSpPr>
              <a:spLocks/>
            </p:cNvSpPr>
            <p:nvPr/>
          </p:nvSpPr>
          <p:spPr bwMode="auto">
            <a:xfrm>
              <a:off x="2773" y="3672"/>
              <a:ext cx="35" cy="26"/>
            </a:xfrm>
            <a:custGeom>
              <a:avLst/>
              <a:gdLst>
                <a:gd name="T0" fmla="*/ 0 w 35"/>
                <a:gd name="T1" fmla="*/ 11 h 26"/>
                <a:gd name="T2" fmla="*/ 4 w 35"/>
                <a:gd name="T3" fmla="*/ 11 h 26"/>
                <a:gd name="T4" fmla="*/ 8 w 35"/>
                <a:gd name="T5" fmla="*/ 6 h 26"/>
                <a:gd name="T6" fmla="*/ 15 w 35"/>
                <a:gd name="T7" fmla="*/ 2 h 26"/>
                <a:gd name="T8" fmla="*/ 22 w 35"/>
                <a:gd name="T9" fmla="*/ 0 h 26"/>
                <a:gd name="T10" fmla="*/ 28 w 35"/>
                <a:gd name="T11" fmla="*/ 2 h 26"/>
                <a:gd name="T12" fmla="*/ 32 w 35"/>
                <a:gd name="T13" fmla="*/ 6 h 26"/>
                <a:gd name="T14" fmla="*/ 35 w 35"/>
                <a:gd name="T15" fmla="*/ 9 h 26"/>
                <a:gd name="T16" fmla="*/ 35 w 35"/>
                <a:gd name="T17" fmla="*/ 11 h 26"/>
                <a:gd name="T18" fmla="*/ 35 w 35"/>
                <a:gd name="T19" fmla="*/ 13 h 26"/>
                <a:gd name="T20" fmla="*/ 35 w 35"/>
                <a:gd name="T21" fmla="*/ 19 h 26"/>
                <a:gd name="T22" fmla="*/ 35 w 35"/>
                <a:gd name="T23" fmla="*/ 24 h 26"/>
                <a:gd name="T24" fmla="*/ 33 w 35"/>
                <a:gd name="T25" fmla="*/ 26 h 26"/>
                <a:gd name="T26" fmla="*/ 30 w 35"/>
                <a:gd name="T27" fmla="*/ 24 h 26"/>
                <a:gd name="T28" fmla="*/ 28 w 35"/>
                <a:gd name="T29" fmla="*/ 19 h 26"/>
                <a:gd name="T30" fmla="*/ 24 w 35"/>
                <a:gd name="T31" fmla="*/ 15 h 26"/>
                <a:gd name="T32" fmla="*/ 19 w 35"/>
                <a:gd name="T33" fmla="*/ 15 h 26"/>
                <a:gd name="T34" fmla="*/ 15 w 35"/>
                <a:gd name="T35" fmla="*/ 15 h 26"/>
                <a:gd name="T36" fmla="*/ 11 w 35"/>
                <a:gd name="T37" fmla="*/ 19 h 26"/>
                <a:gd name="T38" fmla="*/ 8 w 35"/>
                <a:gd name="T39" fmla="*/ 22 h 26"/>
                <a:gd name="T40" fmla="*/ 2 w 35"/>
                <a:gd name="T41" fmla="*/ 26 h 26"/>
                <a:gd name="T42" fmla="*/ 0 w 35"/>
                <a:gd name="T43" fmla="*/ 11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5" h="26">
                  <a:moveTo>
                    <a:pt x="0" y="11"/>
                  </a:moveTo>
                  <a:lnTo>
                    <a:pt x="4" y="11"/>
                  </a:lnTo>
                  <a:lnTo>
                    <a:pt x="8" y="6"/>
                  </a:lnTo>
                  <a:lnTo>
                    <a:pt x="15" y="2"/>
                  </a:lnTo>
                  <a:lnTo>
                    <a:pt x="22" y="0"/>
                  </a:lnTo>
                  <a:lnTo>
                    <a:pt x="28" y="2"/>
                  </a:lnTo>
                  <a:lnTo>
                    <a:pt x="32" y="6"/>
                  </a:lnTo>
                  <a:lnTo>
                    <a:pt x="35" y="9"/>
                  </a:lnTo>
                  <a:lnTo>
                    <a:pt x="35" y="11"/>
                  </a:lnTo>
                  <a:lnTo>
                    <a:pt x="35" y="13"/>
                  </a:lnTo>
                  <a:lnTo>
                    <a:pt x="35" y="19"/>
                  </a:lnTo>
                  <a:lnTo>
                    <a:pt x="35" y="24"/>
                  </a:lnTo>
                  <a:lnTo>
                    <a:pt x="33" y="26"/>
                  </a:lnTo>
                  <a:lnTo>
                    <a:pt x="30" y="24"/>
                  </a:lnTo>
                  <a:lnTo>
                    <a:pt x="28" y="19"/>
                  </a:lnTo>
                  <a:lnTo>
                    <a:pt x="24" y="15"/>
                  </a:lnTo>
                  <a:lnTo>
                    <a:pt x="19" y="15"/>
                  </a:lnTo>
                  <a:lnTo>
                    <a:pt x="15" y="15"/>
                  </a:lnTo>
                  <a:lnTo>
                    <a:pt x="11" y="19"/>
                  </a:lnTo>
                  <a:lnTo>
                    <a:pt x="8" y="22"/>
                  </a:lnTo>
                  <a:lnTo>
                    <a:pt x="2" y="26"/>
                  </a:lnTo>
                  <a:lnTo>
                    <a:pt x="0" y="11"/>
                  </a:lnTo>
                  <a:close/>
                </a:path>
              </a:pathLst>
            </a:custGeom>
            <a:solidFill>
              <a:srgbClr val="000000"/>
            </a:solidFill>
            <a:ln w="6350">
              <a:solidFill>
                <a:srgbClr val="000000"/>
              </a:solidFill>
              <a:prstDash val="solid"/>
              <a:round/>
              <a:headEnd/>
              <a:tailEnd/>
            </a:ln>
          </p:spPr>
          <p:txBody>
            <a:bodyPr/>
            <a:lstStyle/>
            <a:p>
              <a:endParaRPr lang="ja-JP" altLang="en-US"/>
            </a:p>
          </p:txBody>
        </p:sp>
        <p:sp>
          <p:nvSpPr>
            <p:cNvPr id="23806" name="Freeform 556"/>
            <p:cNvSpPr>
              <a:spLocks/>
            </p:cNvSpPr>
            <p:nvPr/>
          </p:nvSpPr>
          <p:spPr bwMode="auto">
            <a:xfrm>
              <a:off x="2848" y="3674"/>
              <a:ext cx="35" cy="28"/>
            </a:xfrm>
            <a:custGeom>
              <a:avLst/>
              <a:gdLst>
                <a:gd name="T0" fmla="*/ 0 w 35"/>
                <a:gd name="T1" fmla="*/ 28 h 28"/>
                <a:gd name="T2" fmla="*/ 0 w 35"/>
                <a:gd name="T3" fmla="*/ 22 h 28"/>
                <a:gd name="T4" fmla="*/ 4 w 35"/>
                <a:gd name="T5" fmla="*/ 13 h 28"/>
                <a:gd name="T6" fmla="*/ 13 w 35"/>
                <a:gd name="T7" fmla="*/ 4 h 28"/>
                <a:gd name="T8" fmla="*/ 22 w 35"/>
                <a:gd name="T9" fmla="*/ 0 h 28"/>
                <a:gd name="T10" fmla="*/ 28 w 35"/>
                <a:gd name="T11" fmla="*/ 2 h 28"/>
                <a:gd name="T12" fmla="*/ 30 w 35"/>
                <a:gd name="T13" fmla="*/ 4 h 28"/>
                <a:gd name="T14" fmla="*/ 33 w 35"/>
                <a:gd name="T15" fmla="*/ 13 h 28"/>
                <a:gd name="T16" fmla="*/ 35 w 35"/>
                <a:gd name="T17" fmla="*/ 22 h 28"/>
                <a:gd name="T18" fmla="*/ 35 w 35"/>
                <a:gd name="T19" fmla="*/ 26 h 28"/>
                <a:gd name="T20" fmla="*/ 33 w 35"/>
                <a:gd name="T21" fmla="*/ 26 h 28"/>
                <a:gd name="T22" fmla="*/ 30 w 35"/>
                <a:gd name="T23" fmla="*/ 26 h 28"/>
                <a:gd name="T24" fmla="*/ 28 w 35"/>
                <a:gd name="T25" fmla="*/ 22 h 28"/>
                <a:gd name="T26" fmla="*/ 26 w 35"/>
                <a:gd name="T27" fmla="*/ 17 h 28"/>
                <a:gd name="T28" fmla="*/ 20 w 35"/>
                <a:gd name="T29" fmla="*/ 15 h 28"/>
                <a:gd name="T30" fmla="*/ 13 w 35"/>
                <a:gd name="T31" fmla="*/ 17 h 28"/>
                <a:gd name="T32" fmla="*/ 8 w 35"/>
                <a:gd name="T33" fmla="*/ 24 h 28"/>
                <a:gd name="T34" fmla="*/ 4 w 35"/>
                <a:gd name="T35" fmla="*/ 28 h 28"/>
                <a:gd name="T36" fmla="*/ 0 w 35"/>
                <a:gd name="T37" fmla="*/ 28 h 28"/>
                <a:gd name="T38" fmla="*/ 0 w 35"/>
                <a:gd name="T39" fmla="*/ 28 h 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5" h="28">
                  <a:moveTo>
                    <a:pt x="0" y="28"/>
                  </a:moveTo>
                  <a:lnTo>
                    <a:pt x="0" y="22"/>
                  </a:lnTo>
                  <a:lnTo>
                    <a:pt x="4" y="13"/>
                  </a:lnTo>
                  <a:lnTo>
                    <a:pt x="13" y="4"/>
                  </a:lnTo>
                  <a:lnTo>
                    <a:pt x="22" y="0"/>
                  </a:lnTo>
                  <a:lnTo>
                    <a:pt x="28" y="2"/>
                  </a:lnTo>
                  <a:lnTo>
                    <a:pt x="30" y="4"/>
                  </a:lnTo>
                  <a:lnTo>
                    <a:pt x="33" y="13"/>
                  </a:lnTo>
                  <a:lnTo>
                    <a:pt x="35" y="22"/>
                  </a:lnTo>
                  <a:lnTo>
                    <a:pt x="35" y="26"/>
                  </a:lnTo>
                  <a:lnTo>
                    <a:pt x="33" y="26"/>
                  </a:lnTo>
                  <a:lnTo>
                    <a:pt x="30" y="26"/>
                  </a:lnTo>
                  <a:lnTo>
                    <a:pt x="28" y="22"/>
                  </a:lnTo>
                  <a:lnTo>
                    <a:pt x="26" y="17"/>
                  </a:lnTo>
                  <a:lnTo>
                    <a:pt x="20" y="15"/>
                  </a:lnTo>
                  <a:lnTo>
                    <a:pt x="13" y="17"/>
                  </a:lnTo>
                  <a:lnTo>
                    <a:pt x="8" y="24"/>
                  </a:lnTo>
                  <a:lnTo>
                    <a:pt x="4" y="28"/>
                  </a:lnTo>
                  <a:lnTo>
                    <a:pt x="0" y="28"/>
                  </a:lnTo>
                  <a:close/>
                </a:path>
              </a:pathLst>
            </a:custGeom>
            <a:solidFill>
              <a:srgbClr val="000000"/>
            </a:solidFill>
            <a:ln w="6350">
              <a:solidFill>
                <a:srgbClr val="000000"/>
              </a:solidFill>
              <a:prstDash val="solid"/>
              <a:round/>
              <a:headEnd/>
              <a:tailEnd/>
            </a:ln>
          </p:spPr>
          <p:txBody>
            <a:bodyPr/>
            <a:lstStyle/>
            <a:p>
              <a:endParaRPr lang="ja-JP" altLang="en-US"/>
            </a:p>
          </p:txBody>
        </p:sp>
        <p:sp>
          <p:nvSpPr>
            <p:cNvPr id="23807" name="Rectangle 557"/>
            <p:cNvSpPr>
              <a:spLocks noChangeArrowheads="1"/>
            </p:cNvSpPr>
            <p:nvPr/>
          </p:nvSpPr>
          <p:spPr bwMode="auto">
            <a:xfrm>
              <a:off x="2786" y="3733"/>
              <a:ext cx="2" cy="6"/>
            </a:xfrm>
            <a:prstGeom prst="rect">
              <a:avLst/>
            </a:prstGeom>
            <a:solidFill>
              <a:srgbClr val="000000"/>
            </a:solidFill>
            <a:ln w="6350">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23808" name="Rectangle 558"/>
            <p:cNvSpPr>
              <a:spLocks noChangeArrowheads="1"/>
            </p:cNvSpPr>
            <p:nvPr/>
          </p:nvSpPr>
          <p:spPr bwMode="auto">
            <a:xfrm>
              <a:off x="2867" y="3735"/>
              <a:ext cx="3" cy="6"/>
            </a:xfrm>
            <a:prstGeom prst="rect">
              <a:avLst/>
            </a:prstGeom>
            <a:solidFill>
              <a:srgbClr val="000000"/>
            </a:solidFill>
            <a:ln w="6350">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23809" name="Freeform 559"/>
            <p:cNvSpPr>
              <a:spLocks/>
            </p:cNvSpPr>
            <p:nvPr/>
          </p:nvSpPr>
          <p:spPr bwMode="auto">
            <a:xfrm>
              <a:off x="2755" y="3763"/>
              <a:ext cx="9" cy="69"/>
            </a:xfrm>
            <a:custGeom>
              <a:avLst/>
              <a:gdLst>
                <a:gd name="T0" fmla="*/ 9 w 9"/>
                <a:gd name="T1" fmla="*/ 0 h 69"/>
                <a:gd name="T2" fmla="*/ 6 w 9"/>
                <a:gd name="T3" fmla="*/ 17 h 69"/>
                <a:gd name="T4" fmla="*/ 2 w 9"/>
                <a:gd name="T5" fmla="*/ 35 h 69"/>
                <a:gd name="T6" fmla="*/ 0 w 9"/>
                <a:gd name="T7" fmla="*/ 52 h 69"/>
                <a:gd name="T8" fmla="*/ 0 w 9"/>
                <a:gd name="T9" fmla="*/ 69 h 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69">
                  <a:moveTo>
                    <a:pt x="9" y="0"/>
                  </a:moveTo>
                  <a:lnTo>
                    <a:pt x="6" y="17"/>
                  </a:lnTo>
                  <a:lnTo>
                    <a:pt x="2" y="35"/>
                  </a:lnTo>
                  <a:lnTo>
                    <a:pt x="0" y="52"/>
                  </a:lnTo>
                  <a:lnTo>
                    <a:pt x="0" y="6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10" name="Line 560"/>
            <p:cNvSpPr>
              <a:spLocks noChangeShapeType="1"/>
            </p:cNvSpPr>
            <p:nvPr/>
          </p:nvSpPr>
          <p:spPr bwMode="auto">
            <a:xfrm flipH="1">
              <a:off x="2907" y="3696"/>
              <a:ext cx="13" cy="15"/>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811" name="Freeform 561"/>
            <p:cNvSpPr>
              <a:spLocks/>
            </p:cNvSpPr>
            <p:nvPr/>
          </p:nvSpPr>
          <p:spPr bwMode="auto">
            <a:xfrm>
              <a:off x="2910" y="3718"/>
              <a:ext cx="22" cy="21"/>
            </a:xfrm>
            <a:custGeom>
              <a:avLst/>
              <a:gdLst>
                <a:gd name="T0" fmla="*/ 0 w 22"/>
                <a:gd name="T1" fmla="*/ 21 h 21"/>
                <a:gd name="T2" fmla="*/ 4 w 22"/>
                <a:gd name="T3" fmla="*/ 21 h 21"/>
                <a:gd name="T4" fmla="*/ 11 w 22"/>
                <a:gd name="T5" fmla="*/ 17 h 21"/>
                <a:gd name="T6" fmla="*/ 19 w 22"/>
                <a:gd name="T7" fmla="*/ 8 h 21"/>
                <a:gd name="T8" fmla="*/ 22 w 22"/>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1">
                  <a:moveTo>
                    <a:pt x="0" y="21"/>
                  </a:moveTo>
                  <a:lnTo>
                    <a:pt x="4" y="21"/>
                  </a:lnTo>
                  <a:lnTo>
                    <a:pt x="11" y="17"/>
                  </a:lnTo>
                  <a:lnTo>
                    <a:pt x="19" y="8"/>
                  </a:lnTo>
                  <a:lnTo>
                    <a:pt x="22"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12" name="Freeform 562"/>
            <p:cNvSpPr>
              <a:spLocks/>
            </p:cNvSpPr>
            <p:nvPr/>
          </p:nvSpPr>
          <p:spPr bwMode="auto">
            <a:xfrm>
              <a:off x="2742" y="3689"/>
              <a:ext cx="10" cy="18"/>
            </a:xfrm>
            <a:custGeom>
              <a:avLst/>
              <a:gdLst>
                <a:gd name="T0" fmla="*/ 0 w 10"/>
                <a:gd name="T1" fmla="*/ 0 h 18"/>
                <a:gd name="T2" fmla="*/ 2 w 10"/>
                <a:gd name="T3" fmla="*/ 2 h 18"/>
                <a:gd name="T4" fmla="*/ 6 w 10"/>
                <a:gd name="T5" fmla="*/ 7 h 18"/>
                <a:gd name="T6" fmla="*/ 8 w 10"/>
                <a:gd name="T7" fmla="*/ 11 h 18"/>
                <a:gd name="T8" fmla="*/ 10 w 10"/>
                <a:gd name="T9" fmla="*/ 1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18">
                  <a:moveTo>
                    <a:pt x="0" y="0"/>
                  </a:moveTo>
                  <a:lnTo>
                    <a:pt x="2" y="2"/>
                  </a:lnTo>
                  <a:lnTo>
                    <a:pt x="6" y="7"/>
                  </a:lnTo>
                  <a:lnTo>
                    <a:pt x="8" y="11"/>
                  </a:lnTo>
                  <a:lnTo>
                    <a:pt x="10" y="1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13" name="Freeform 563"/>
            <p:cNvSpPr>
              <a:spLocks/>
            </p:cNvSpPr>
            <p:nvPr/>
          </p:nvSpPr>
          <p:spPr bwMode="auto">
            <a:xfrm>
              <a:off x="2766" y="3774"/>
              <a:ext cx="28" cy="58"/>
            </a:xfrm>
            <a:custGeom>
              <a:avLst/>
              <a:gdLst>
                <a:gd name="T0" fmla="*/ 28 w 28"/>
                <a:gd name="T1" fmla="*/ 0 h 58"/>
                <a:gd name="T2" fmla="*/ 20 w 28"/>
                <a:gd name="T3" fmla="*/ 0 h 58"/>
                <a:gd name="T4" fmla="*/ 15 w 28"/>
                <a:gd name="T5" fmla="*/ 4 h 58"/>
                <a:gd name="T6" fmla="*/ 7 w 28"/>
                <a:gd name="T7" fmla="*/ 11 h 58"/>
                <a:gd name="T8" fmla="*/ 2 w 28"/>
                <a:gd name="T9" fmla="*/ 22 h 58"/>
                <a:gd name="T10" fmla="*/ 0 w 28"/>
                <a:gd name="T11" fmla="*/ 37 h 58"/>
                <a:gd name="T12" fmla="*/ 0 w 28"/>
                <a:gd name="T13" fmla="*/ 50 h 58"/>
                <a:gd name="T14" fmla="*/ 2 w 28"/>
                <a:gd name="T15" fmla="*/ 56 h 58"/>
                <a:gd name="T16" fmla="*/ 4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58">
                  <a:moveTo>
                    <a:pt x="28" y="0"/>
                  </a:moveTo>
                  <a:lnTo>
                    <a:pt x="20" y="0"/>
                  </a:lnTo>
                  <a:lnTo>
                    <a:pt x="15" y="4"/>
                  </a:lnTo>
                  <a:lnTo>
                    <a:pt x="7" y="11"/>
                  </a:lnTo>
                  <a:lnTo>
                    <a:pt x="2" y="22"/>
                  </a:lnTo>
                  <a:lnTo>
                    <a:pt x="0" y="37"/>
                  </a:lnTo>
                  <a:lnTo>
                    <a:pt x="0" y="50"/>
                  </a:lnTo>
                  <a:lnTo>
                    <a:pt x="2" y="56"/>
                  </a:lnTo>
                  <a:lnTo>
                    <a:pt x="4" y="5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14" name="Freeform 564"/>
            <p:cNvSpPr>
              <a:spLocks/>
            </p:cNvSpPr>
            <p:nvPr/>
          </p:nvSpPr>
          <p:spPr bwMode="auto">
            <a:xfrm>
              <a:off x="2859" y="3774"/>
              <a:ext cx="31" cy="67"/>
            </a:xfrm>
            <a:custGeom>
              <a:avLst/>
              <a:gdLst>
                <a:gd name="T0" fmla="*/ 0 w 31"/>
                <a:gd name="T1" fmla="*/ 0 h 67"/>
                <a:gd name="T2" fmla="*/ 4 w 31"/>
                <a:gd name="T3" fmla="*/ 0 h 67"/>
                <a:gd name="T4" fmla="*/ 9 w 31"/>
                <a:gd name="T5" fmla="*/ 2 h 67"/>
                <a:gd name="T6" fmla="*/ 17 w 31"/>
                <a:gd name="T7" fmla="*/ 6 h 67"/>
                <a:gd name="T8" fmla="*/ 24 w 31"/>
                <a:gd name="T9" fmla="*/ 11 h 67"/>
                <a:gd name="T10" fmla="*/ 30 w 31"/>
                <a:gd name="T11" fmla="*/ 19 h 67"/>
                <a:gd name="T12" fmla="*/ 31 w 31"/>
                <a:gd name="T13" fmla="*/ 30 h 67"/>
                <a:gd name="T14" fmla="*/ 31 w 31"/>
                <a:gd name="T15" fmla="*/ 48 h 67"/>
                <a:gd name="T16" fmla="*/ 26 w 31"/>
                <a:gd name="T17" fmla="*/ 67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67">
                  <a:moveTo>
                    <a:pt x="0" y="0"/>
                  </a:moveTo>
                  <a:lnTo>
                    <a:pt x="4" y="0"/>
                  </a:lnTo>
                  <a:lnTo>
                    <a:pt x="9" y="2"/>
                  </a:lnTo>
                  <a:lnTo>
                    <a:pt x="17" y="6"/>
                  </a:lnTo>
                  <a:lnTo>
                    <a:pt x="24" y="11"/>
                  </a:lnTo>
                  <a:lnTo>
                    <a:pt x="30" y="19"/>
                  </a:lnTo>
                  <a:lnTo>
                    <a:pt x="31" y="30"/>
                  </a:lnTo>
                  <a:lnTo>
                    <a:pt x="31" y="48"/>
                  </a:lnTo>
                  <a:lnTo>
                    <a:pt x="26" y="6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15" name="Freeform 565"/>
            <p:cNvSpPr>
              <a:spLocks/>
            </p:cNvSpPr>
            <p:nvPr/>
          </p:nvSpPr>
          <p:spPr bwMode="auto">
            <a:xfrm>
              <a:off x="2773" y="3785"/>
              <a:ext cx="114" cy="52"/>
            </a:xfrm>
            <a:custGeom>
              <a:avLst/>
              <a:gdLst>
                <a:gd name="T0" fmla="*/ 0 w 114"/>
                <a:gd name="T1" fmla="*/ 0 h 52"/>
                <a:gd name="T2" fmla="*/ 0 w 114"/>
                <a:gd name="T3" fmla="*/ 2 h 52"/>
                <a:gd name="T4" fmla="*/ 2 w 114"/>
                <a:gd name="T5" fmla="*/ 8 h 52"/>
                <a:gd name="T6" fmla="*/ 4 w 114"/>
                <a:gd name="T7" fmla="*/ 15 h 52"/>
                <a:gd name="T8" fmla="*/ 10 w 114"/>
                <a:gd name="T9" fmla="*/ 26 h 52"/>
                <a:gd name="T10" fmla="*/ 15 w 114"/>
                <a:gd name="T11" fmla="*/ 34 h 52"/>
                <a:gd name="T12" fmla="*/ 24 w 114"/>
                <a:gd name="T13" fmla="*/ 43 h 52"/>
                <a:gd name="T14" fmla="*/ 37 w 114"/>
                <a:gd name="T15" fmla="*/ 50 h 52"/>
                <a:gd name="T16" fmla="*/ 53 w 114"/>
                <a:gd name="T17" fmla="*/ 52 h 52"/>
                <a:gd name="T18" fmla="*/ 66 w 114"/>
                <a:gd name="T19" fmla="*/ 50 h 52"/>
                <a:gd name="T20" fmla="*/ 79 w 114"/>
                <a:gd name="T21" fmla="*/ 43 h 52"/>
                <a:gd name="T22" fmla="*/ 97 w 114"/>
                <a:gd name="T23" fmla="*/ 30 h 52"/>
                <a:gd name="T24" fmla="*/ 110 w 114"/>
                <a:gd name="T25" fmla="*/ 15 h 52"/>
                <a:gd name="T26" fmla="*/ 114 w 114"/>
                <a:gd name="T27" fmla="*/ 8 h 52"/>
                <a:gd name="T28" fmla="*/ 114 w 114"/>
                <a:gd name="T29" fmla="*/ 6 h 5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4" h="52">
                  <a:moveTo>
                    <a:pt x="0" y="0"/>
                  </a:moveTo>
                  <a:lnTo>
                    <a:pt x="0" y="2"/>
                  </a:lnTo>
                  <a:lnTo>
                    <a:pt x="2" y="8"/>
                  </a:lnTo>
                  <a:lnTo>
                    <a:pt x="4" y="15"/>
                  </a:lnTo>
                  <a:lnTo>
                    <a:pt x="10" y="26"/>
                  </a:lnTo>
                  <a:lnTo>
                    <a:pt x="15" y="34"/>
                  </a:lnTo>
                  <a:lnTo>
                    <a:pt x="24" y="43"/>
                  </a:lnTo>
                  <a:lnTo>
                    <a:pt x="37" y="50"/>
                  </a:lnTo>
                  <a:lnTo>
                    <a:pt x="53" y="52"/>
                  </a:lnTo>
                  <a:lnTo>
                    <a:pt x="66" y="50"/>
                  </a:lnTo>
                  <a:lnTo>
                    <a:pt x="79" y="43"/>
                  </a:lnTo>
                  <a:lnTo>
                    <a:pt x="97" y="30"/>
                  </a:lnTo>
                  <a:lnTo>
                    <a:pt x="110" y="15"/>
                  </a:lnTo>
                  <a:lnTo>
                    <a:pt x="114" y="8"/>
                  </a:lnTo>
                  <a:lnTo>
                    <a:pt x="114" y="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16" name="Line 566"/>
            <p:cNvSpPr>
              <a:spLocks noChangeShapeType="1"/>
            </p:cNvSpPr>
            <p:nvPr/>
          </p:nvSpPr>
          <p:spPr bwMode="auto">
            <a:xfrm>
              <a:off x="2812" y="3731"/>
              <a:ext cx="27"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817" name="Freeform 567"/>
            <p:cNvSpPr>
              <a:spLocks/>
            </p:cNvSpPr>
            <p:nvPr/>
          </p:nvSpPr>
          <p:spPr bwMode="auto">
            <a:xfrm>
              <a:off x="2697" y="3509"/>
              <a:ext cx="303" cy="159"/>
            </a:xfrm>
            <a:custGeom>
              <a:avLst/>
              <a:gdLst>
                <a:gd name="T0" fmla="*/ 0 w 303"/>
                <a:gd name="T1" fmla="*/ 70 h 159"/>
                <a:gd name="T2" fmla="*/ 155 w 303"/>
                <a:gd name="T3" fmla="*/ 0 h 159"/>
                <a:gd name="T4" fmla="*/ 303 w 303"/>
                <a:gd name="T5" fmla="*/ 83 h 159"/>
                <a:gd name="T6" fmla="*/ 140 w 303"/>
                <a:gd name="T7" fmla="*/ 159 h 159"/>
                <a:gd name="T8" fmla="*/ 0 w 303"/>
                <a:gd name="T9" fmla="*/ 7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3" h="159">
                  <a:moveTo>
                    <a:pt x="0" y="70"/>
                  </a:moveTo>
                  <a:lnTo>
                    <a:pt x="155" y="0"/>
                  </a:lnTo>
                  <a:lnTo>
                    <a:pt x="303" y="83"/>
                  </a:lnTo>
                  <a:lnTo>
                    <a:pt x="140" y="159"/>
                  </a:lnTo>
                  <a:lnTo>
                    <a:pt x="0" y="70"/>
                  </a:lnTo>
                  <a:close/>
                </a:path>
              </a:pathLst>
            </a:custGeom>
            <a:solidFill>
              <a:srgbClr val="0000FF"/>
            </a:solidFill>
            <a:ln w="6350">
              <a:solidFill>
                <a:srgbClr val="000000"/>
              </a:solidFill>
              <a:prstDash val="solid"/>
              <a:round/>
              <a:headEnd/>
              <a:tailEnd/>
            </a:ln>
          </p:spPr>
          <p:txBody>
            <a:bodyPr/>
            <a:lstStyle/>
            <a:p>
              <a:endParaRPr lang="ja-JP" altLang="en-US"/>
            </a:p>
          </p:txBody>
        </p:sp>
        <p:sp>
          <p:nvSpPr>
            <p:cNvPr id="23818" name="Line 568"/>
            <p:cNvSpPr>
              <a:spLocks noChangeShapeType="1"/>
            </p:cNvSpPr>
            <p:nvPr/>
          </p:nvSpPr>
          <p:spPr bwMode="auto">
            <a:xfrm flipH="1">
              <a:off x="2697" y="3579"/>
              <a:ext cx="155" cy="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819" name="Freeform 569"/>
            <p:cNvSpPr>
              <a:spLocks/>
            </p:cNvSpPr>
            <p:nvPr/>
          </p:nvSpPr>
          <p:spPr bwMode="auto">
            <a:xfrm>
              <a:off x="2783" y="3960"/>
              <a:ext cx="22" cy="67"/>
            </a:xfrm>
            <a:custGeom>
              <a:avLst/>
              <a:gdLst>
                <a:gd name="T0" fmla="*/ 1 w 22"/>
                <a:gd name="T1" fmla="*/ 0 h 67"/>
                <a:gd name="T2" fmla="*/ 7 w 22"/>
                <a:gd name="T3" fmla="*/ 5 h 67"/>
                <a:gd name="T4" fmla="*/ 11 w 22"/>
                <a:gd name="T5" fmla="*/ 11 h 67"/>
                <a:gd name="T6" fmla="*/ 20 w 22"/>
                <a:gd name="T7" fmla="*/ 31 h 67"/>
                <a:gd name="T8" fmla="*/ 22 w 22"/>
                <a:gd name="T9" fmla="*/ 41 h 67"/>
                <a:gd name="T10" fmla="*/ 22 w 22"/>
                <a:gd name="T11" fmla="*/ 52 h 67"/>
                <a:gd name="T12" fmla="*/ 20 w 22"/>
                <a:gd name="T13" fmla="*/ 61 h 67"/>
                <a:gd name="T14" fmla="*/ 16 w 22"/>
                <a:gd name="T15" fmla="*/ 67 h 67"/>
                <a:gd name="T16" fmla="*/ 12 w 22"/>
                <a:gd name="T17" fmla="*/ 65 h 67"/>
                <a:gd name="T18" fmla="*/ 9 w 22"/>
                <a:gd name="T19" fmla="*/ 61 h 67"/>
                <a:gd name="T20" fmla="*/ 5 w 22"/>
                <a:gd name="T21" fmla="*/ 50 h 67"/>
                <a:gd name="T22" fmla="*/ 3 w 22"/>
                <a:gd name="T23" fmla="*/ 37 h 67"/>
                <a:gd name="T24" fmla="*/ 1 w 22"/>
                <a:gd name="T25" fmla="*/ 24 h 67"/>
                <a:gd name="T26" fmla="*/ 0 w 22"/>
                <a:gd name="T27" fmla="*/ 11 h 67"/>
                <a:gd name="T28" fmla="*/ 0 w 22"/>
                <a:gd name="T29" fmla="*/ 5 h 67"/>
                <a:gd name="T30" fmla="*/ 1 w 22"/>
                <a:gd name="T31" fmla="*/ 0 h 67"/>
                <a:gd name="T32" fmla="*/ 1 w 22"/>
                <a:gd name="T33" fmla="*/ 0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67">
                  <a:moveTo>
                    <a:pt x="1" y="0"/>
                  </a:moveTo>
                  <a:lnTo>
                    <a:pt x="7" y="5"/>
                  </a:lnTo>
                  <a:lnTo>
                    <a:pt x="11" y="11"/>
                  </a:lnTo>
                  <a:lnTo>
                    <a:pt x="20" y="31"/>
                  </a:lnTo>
                  <a:lnTo>
                    <a:pt x="22" y="41"/>
                  </a:lnTo>
                  <a:lnTo>
                    <a:pt x="22" y="52"/>
                  </a:lnTo>
                  <a:lnTo>
                    <a:pt x="20" y="61"/>
                  </a:lnTo>
                  <a:lnTo>
                    <a:pt x="16" y="67"/>
                  </a:lnTo>
                  <a:lnTo>
                    <a:pt x="12" y="65"/>
                  </a:lnTo>
                  <a:lnTo>
                    <a:pt x="9" y="61"/>
                  </a:lnTo>
                  <a:lnTo>
                    <a:pt x="5" y="50"/>
                  </a:lnTo>
                  <a:lnTo>
                    <a:pt x="3" y="37"/>
                  </a:lnTo>
                  <a:lnTo>
                    <a:pt x="1" y="24"/>
                  </a:lnTo>
                  <a:lnTo>
                    <a:pt x="0" y="11"/>
                  </a:lnTo>
                  <a:lnTo>
                    <a:pt x="0" y="5"/>
                  </a:lnTo>
                  <a:lnTo>
                    <a:pt x="1" y="0"/>
                  </a:lnTo>
                  <a:close/>
                </a:path>
              </a:pathLst>
            </a:custGeom>
            <a:solidFill>
              <a:srgbClr val="F7C084"/>
            </a:solidFill>
            <a:ln w="6350">
              <a:solidFill>
                <a:srgbClr val="000000"/>
              </a:solidFill>
              <a:prstDash val="solid"/>
              <a:round/>
              <a:headEnd/>
              <a:tailEnd/>
            </a:ln>
          </p:spPr>
          <p:txBody>
            <a:bodyPr/>
            <a:lstStyle/>
            <a:p>
              <a:endParaRPr lang="ja-JP" altLang="en-US"/>
            </a:p>
          </p:txBody>
        </p:sp>
        <p:sp>
          <p:nvSpPr>
            <p:cNvPr id="23820" name="Freeform 570"/>
            <p:cNvSpPr>
              <a:spLocks/>
            </p:cNvSpPr>
            <p:nvPr/>
          </p:nvSpPr>
          <p:spPr bwMode="auto">
            <a:xfrm>
              <a:off x="2660" y="3934"/>
              <a:ext cx="141" cy="176"/>
            </a:xfrm>
            <a:custGeom>
              <a:avLst/>
              <a:gdLst>
                <a:gd name="T0" fmla="*/ 97 w 141"/>
                <a:gd name="T1" fmla="*/ 0 h 176"/>
                <a:gd name="T2" fmla="*/ 112 w 141"/>
                <a:gd name="T3" fmla="*/ 7 h 176"/>
                <a:gd name="T4" fmla="*/ 123 w 141"/>
                <a:gd name="T5" fmla="*/ 22 h 176"/>
                <a:gd name="T6" fmla="*/ 130 w 141"/>
                <a:gd name="T7" fmla="*/ 41 h 176"/>
                <a:gd name="T8" fmla="*/ 134 w 141"/>
                <a:gd name="T9" fmla="*/ 63 h 176"/>
                <a:gd name="T10" fmla="*/ 137 w 141"/>
                <a:gd name="T11" fmla="*/ 98 h 176"/>
                <a:gd name="T12" fmla="*/ 141 w 141"/>
                <a:gd name="T13" fmla="*/ 132 h 176"/>
                <a:gd name="T14" fmla="*/ 139 w 141"/>
                <a:gd name="T15" fmla="*/ 148 h 176"/>
                <a:gd name="T16" fmla="*/ 137 w 141"/>
                <a:gd name="T17" fmla="*/ 161 h 176"/>
                <a:gd name="T18" fmla="*/ 132 w 141"/>
                <a:gd name="T19" fmla="*/ 172 h 176"/>
                <a:gd name="T20" fmla="*/ 124 w 141"/>
                <a:gd name="T21" fmla="*/ 176 h 176"/>
                <a:gd name="T22" fmla="*/ 117 w 141"/>
                <a:gd name="T23" fmla="*/ 174 h 176"/>
                <a:gd name="T24" fmla="*/ 113 w 141"/>
                <a:gd name="T25" fmla="*/ 169 h 176"/>
                <a:gd name="T26" fmla="*/ 106 w 141"/>
                <a:gd name="T27" fmla="*/ 154 h 176"/>
                <a:gd name="T28" fmla="*/ 103 w 141"/>
                <a:gd name="T29" fmla="*/ 135 h 176"/>
                <a:gd name="T30" fmla="*/ 103 w 141"/>
                <a:gd name="T31" fmla="*/ 119 h 176"/>
                <a:gd name="T32" fmla="*/ 93 w 141"/>
                <a:gd name="T33" fmla="*/ 124 h 176"/>
                <a:gd name="T34" fmla="*/ 86 w 141"/>
                <a:gd name="T35" fmla="*/ 126 h 176"/>
                <a:gd name="T36" fmla="*/ 75 w 141"/>
                <a:gd name="T37" fmla="*/ 124 h 176"/>
                <a:gd name="T38" fmla="*/ 70 w 141"/>
                <a:gd name="T39" fmla="*/ 117 h 176"/>
                <a:gd name="T40" fmla="*/ 68 w 141"/>
                <a:gd name="T41" fmla="*/ 113 h 176"/>
                <a:gd name="T42" fmla="*/ 64 w 141"/>
                <a:gd name="T43" fmla="*/ 119 h 176"/>
                <a:gd name="T44" fmla="*/ 61 w 141"/>
                <a:gd name="T45" fmla="*/ 124 h 176"/>
                <a:gd name="T46" fmla="*/ 53 w 141"/>
                <a:gd name="T47" fmla="*/ 126 h 176"/>
                <a:gd name="T48" fmla="*/ 48 w 141"/>
                <a:gd name="T49" fmla="*/ 124 h 176"/>
                <a:gd name="T50" fmla="*/ 44 w 141"/>
                <a:gd name="T51" fmla="*/ 122 h 176"/>
                <a:gd name="T52" fmla="*/ 35 w 141"/>
                <a:gd name="T53" fmla="*/ 128 h 176"/>
                <a:gd name="T54" fmla="*/ 24 w 141"/>
                <a:gd name="T55" fmla="*/ 126 h 176"/>
                <a:gd name="T56" fmla="*/ 13 w 141"/>
                <a:gd name="T57" fmla="*/ 119 h 176"/>
                <a:gd name="T58" fmla="*/ 8 w 141"/>
                <a:gd name="T59" fmla="*/ 109 h 176"/>
                <a:gd name="T60" fmla="*/ 6 w 141"/>
                <a:gd name="T61" fmla="*/ 96 h 176"/>
                <a:gd name="T62" fmla="*/ 6 w 141"/>
                <a:gd name="T63" fmla="*/ 85 h 176"/>
                <a:gd name="T64" fmla="*/ 6 w 141"/>
                <a:gd name="T65" fmla="*/ 76 h 176"/>
                <a:gd name="T66" fmla="*/ 8 w 141"/>
                <a:gd name="T67" fmla="*/ 74 h 176"/>
                <a:gd name="T68" fmla="*/ 6 w 141"/>
                <a:gd name="T69" fmla="*/ 72 h 176"/>
                <a:gd name="T70" fmla="*/ 2 w 141"/>
                <a:gd name="T71" fmla="*/ 65 h 176"/>
                <a:gd name="T72" fmla="*/ 0 w 141"/>
                <a:gd name="T73" fmla="*/ 59 h 176"/>
                <a:gd name="T74" fmla="*/ 0 w 141"/>
                <a:gd name="T75" fmla="*/ 50 h 176"/>
                <a:gd name="T76" fmla="*/ 6 w 141"/>
                <a:gd name="T77" fmla="*/ 41 h 176"/>
                <a:gd name="T78" fmla="*/ 17 w 141"/>
                <a:gd name="T79" fmla="*/ 33 h 176"/>
                <a:gd name="T80" fmla="*/ 29 w 141"/>
                <a:gd name="T81" fmla="*/ 24 h 176"/>
                <a:gd name="T82" fmla="*/ 46 w 141"/>
                <a:gd name="T83" fmla="*/ 15 h 176"/>
                <a:gd name="T84" fmla="*/ 62 w 141"/>
                <a:gd name="T85" fmla="*/ 9 h 176"/>
                <a:gd name="T86" fmla="*/ 77 w 141"/>
                <a:gd name="T87" fmla="*/ 2 h 176"/>
                <a:gd name="T88" fmla="*/ 90 w 141"/>
                <a:gd name="T89" fmla="*/ 0 h 176"/>
                <a:gd name="T90" fmla="*/ 97 w 141"/>
                <a:gd name="T91" fmla="*/ 0 h 176"/>
                <a:gd name="T92" fmla="*/ 97 w 141"/>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41" h="176">
                  <a:moveTo>
                    <a:pt x="97" y="0"/>
                  </a:moveTo>
                  <a:lnTo>
                    <a:pt x="112" y="7"/>
                  </a:lnTo>
                  <a:lnTo>
                    <a:pt x="123" y="22"/>
                  </a:lnTo>
                  <a:lnTo>
                    <a:pt x="130" y="41"/>
                  </a:lnTo>
                  <a:lnTo>
                    <a:pt x="134" y="63"/>
                  </a:lnTo>
                  <a:lnTo>
                    <a:pt x="137" y="98"/>
                  </a:lnTo>
                  <a:lnTo>
                    <a:pt x="141" y="132"/>
                  </a:lnTo>
                  <a:lnTo>
                    <a:pt x="139" y="148"/>
                  </a:lnTo>
                  <a:lnTo>
                    <a:pt x="137" y="161"/>
                  </a:lnTo>
                  <a:lnTo>
                    <a:pt x="132" y="172"/>
                  </a:lnTo>
                  <a:lnTo>
                    <a:pt x="124" y="176"/>
                  </a:lnTo>
                  <a:lnTo>
                    <a:pt x="117" y="174"/>
                  </a:lnTo>
                  <a:lnTo>
                    <a:pt x="113" y="169"/>
                  </a:lnTo>
                  <a:lnTo>
                    <a:pt x="106" y="154"/>
                  </a:lnTo>
                  <a:lnTo>
                    <a:pt x="103" y="135"/>
                  </a:lnTo>
                  <a:lnTo>
                    <a:pt x="103" y="119"/>
                  </a:lnTo>
                  <a:lnTo>
                    <a:pt x="93" y="124"/>
                  </a:lnTo>
                  <a:lnTo>
                    <a:pt x="86" y="126"/>
                  </a:lnTo>
                  <a:lnTo>
                    <a:pt x="75" y="124"/>
                  </a:lnTo>
                  <a:lnTo>
                    <a:pt x="70" y="117"/>
                  </a:lnTo>
                  <a:lnTo>
                    <a:pt x="68" y="113"/>
                  </a:lnTo>
                  <a:lnTo>
                    <a:pt x="64" y="119"/>
                  </a:lnTo>
                  <a:lnTo>
                    <a:pt x="61" y="124"/>
                  </a:lnTo>
                  <a:lnTo>
                    <a:pt x="53" y="126"/>
                  </a:lnTo>
                  <a:lnTo>
                    <a:pt x="48" y="124"/>
                  </a:lnTo>
                  <a:lnTo>
                    <a:pt x="44" y="122"/>
                  </a:lnTo>
                  <a:lnTo>
                    <a:pt x="35" y="128"/>
                  </a:lnTo>
                  <a:lnTo>
                    <a:pt x="24" y="126"/>
                  </a:lnTo>
                  <a:lnTo>
                    <a:pt x="13" y="119"/>
                  </a:lnTo>
                  <a:lnTo>
                    <a:pt x="8" y="109"/>
                  </a:lnTo>
                  <a:lnTo>
                    <a:pt x="6" y="96"/>
                  </a:lnTo>
                  <a:lnTo>
                    <a:pt x="6" y="85"/>
                  </a:lnTo>
                  <a:lnTo>
                    <a:pt x="6" y="76"/>
                  </a:lnTo>
                  <a:lnTo>
                    <a:pt x="8" y="74"/>
                  </a:lnTo>
                  <a:lnTo>
                    <a:pt x="6" y="72"/>
                  </a:lnTo>
                  <a:lnTo>
                    <a:pt x="2" y="65"/>
                  </a:lnTo>
                  <a:lnTo>
                    <a:pt x="0" y="59"/>
                  </a:lnTo>
                  <a:lnTo>
                    <a:pt x="0" y="50"/>
                  </a:lnTo>
                  <a:lnTo>
                    <a:pt x="6" y="41"/>
                  </a:lnTo>
                  <a:lnTo>
                    <a:pt x="17" y="33"/>
                  </a:lnTo>
                  <a:lnTo>
                    <a:pt x="29" y="24"/>
                  </a:lnTo>
                  <a:lnTo>
                    <a:pt x="46" y="15"/>
                  </a:lnTo>
                  <a:lnTo>
                    <a:pt x="62" y="9"/>
                  </a:lnTo>
                  <a:lnTo>
                    <a:pt x="77" y="2"/>
                  </a:lnTo>
                  <a:lnTo>
                    <a:pt x="90" y="0"/>
                  </a:lnTo>
                  <a:lnTo>
                    <a:pt x="97" y="0"/>
                  </a:lnTo>
                  <a:close/>
                </a:path>
              </a:pathLst>
            </a:custGeom>
            <a:solidFill>
              <a:srgbClr val="F7C084"/>
            </a:solidFill>
            <a:ln w="6350">
              <a:solidFill>
                <a:srgbClr val="000000"/>
              </a:solidFill>
              <a:prstDash val="solid"/>
              <a:round/>
              <a:headEnd/>
              <a:tailEnd/>
            </a:ln>
          </p:spPr>
          <p:txBody>
            <a:bodyPr/>
            <a:lstStyle/>
            <a:p>
              <a:endParaRPr lang="ja-JP" altLang="en-US"/>
            </a:p>
          </p:txBody>
        </p:sp>
        <p:sp>
          <p:nvSpPr>
            <p:cNvPr id="23821" name="Freeform 571"/>
            <p:cNvSpPr>
              <a:spLocks/>
            </p:cNvSpPr>
            <p:nvPr/>
          </p:nvSpPr>
          <p:spPr bwMode="auto">
            <a:xfrm>
              <a:off x="2773" y="4079"/>
              <a:ext cx="21" cy="20"/>
            </a:xfrm>
            <a:custGeom>
              <a:avLst/>
              <a:gdLst>
                <a:gd name="T0" fmla="*/ 21 w 21"/>
                <a:gd name="T1" fmla="*/ 7 h 20"/>
                <a:gd name="T2" fmla="*/ 21 w 21"/>
                <a:gd name="T3" fmla="*/ 13 h 20"/>
                <a:gd name="T4" fmla="*/ 15 w 21"/>
                <a:gd name="T5" fmla="*/ 18 h 20"/>
                <a:gd name="T6" fmla="*/ 10 w 21"/>
                <a:gd name="T7" fmla="*/ 20 h 20"/>
                <a:gd name="T8" fmla="*/ 10 w 21"/>
                <a:gd name="T9" fmla="*/ 20 h 20"/>
                <a:gd name="T10" fmla="*/ 4 w 21"/>
                <a:gd name="T11" fmla="*/ 20 h 20"/>
                <a:gd name="T12" fmla="*/ 0 w 21"/>
                <a:gd name="T13" fmla="*/ 16 h 20"/>
                <a:gd name="T14" fmla="*/ 0 w 21"/>
                <a:gd name="T15" fmla="*/ 16 h 20"/>
                <a:gd name="T16" fmla="*/ 0 w 21"/>
                <a:gd name="T17" fmla="*/ 7 h 20"/>
                <a:gd name="T18" fmla="*/ 4 w 21"/>
                <a:gd name="T19" fmla="*/ 3 h 20"/>
                <a:gd name="T20" fmla="*/ 10 w 21"/>
                <a:gd name="T21" fmla="*/ 0 h 20"/>
                <a:gd name="T22" fmla="*/ 11 w 21"/>
                <a:gd name="T23" fmla="*/ 0 h 20"/>
                <a:gd name="T24" fmla="*/ 17 w 21"/>
                <a:gd name="T25" fmla="*/ 0 h 20"/>
                <a:gd name="T26" fmla="*/ 21 w 21"/>
                <a:gd name="T27" fmla="*/ 7 h 20"/>
                <a:gd name="T28" fmla="*/ 21 w 21"/>
                <a:gd name="T29" fmla="*/ 7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 h="20">
                  <a:moveTo>
                    <a:pt x="21" y="7"/>
                  </a:moveTo>
                  <a:lnTo>
                    <a:pt x="21" y="13"/>
                  </a:lnTo>
                  <a:lnTo>
                    <a:pt x="15" y="18"/>
                  </a:lnTo>
                  <a:lnTo>
                    <a:pt x="10" y="20"/>
                  </a:lnTo>
                  <a:lnTo>
                    <a:pt x="4" y="20"/>
                  </a:lnTo>
                  <a:lnTo>
                    <a:pt x="0" y="16"/>
                  </a:lnTo>
                  <a:lnTo>
                    <a:pt x="0" y="7"/>
                  </a:lnTo>
                  <a:lnTo>
                    <a:pt x="4" y="3"/>
                  </a:lnTo>
                  <a:lnTo>
                    <a:pt x="10" y="0"/>
                  </a:lnTo>
                  <a:lnTo>
                    <a:pt x="11" y="0"/>
                  </a:lnTo>
                  <a:lnTo>
                    <a:pt x="17" y="0"/>
                  </a:lnTo>
                  <a:lnTo>
                    <a:pt x="21"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22" name="Line 572"/>
            <p:cNvSpPr>
              <a:spLocks noChangeShapeType="1"/>
            </p:cNvSpPr>
            <p:nvPr/>
          </p:nvSpPr>
          <p:spPr bwMode="auto">
            <a:xfrm>
              <a:off x="2757" y="4004"/>
              <a:ext cx="6" cy="47"/>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823" name="Line 573"/>
            <p:cNvSpPr>
              <a:spLocks noChangeShapeType="1"/>
            </p:cNvSpPr>
            <p:nvPr/>
          </p:nvSpPr>
          <p:spPr bwMode="auto">
            <a:xfrm flipH="1" flipV="1">
              <a:off x="2722" y="4004"/>
              <a:ext cx="6" cy="43"/>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824" name="Line 574"/>
            <p:cNvSpPr>
              <a:spLocks noChangeShapeType="1"/>
            </p:cNvSpPr>
            <p:nvPr/>
          </p:nvSpPr>
          <p:spPr bwMode="auto">
            <a:xfrm flipH="1" flipV="1">
              <a:off x="2697" y="4004"/>
              <a:ext cx="7" cy="52"/>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3825" name="Freeform 575"/>
            <p:cNvSpPr>
              <a:spLocks/>
            </p:cNvSpPr>
            <p:nvPr/>
          </p:nvSpPr>
          <p:spPr bwMode="auto">
            <a:xfrm>
              <a:off x="2569" y="3902"/>
              <a:ext cx="31" cy="132"/>
            </a:xfrm>
            <a:custGeom>
              <a:avLst/>
              <a:gdLst>
                <a:gd name="T0" fmla="*/ 24 w 31"/>
                <a:gd name="T1" fmla="*/ 0 h 132"/>
                <a:gd name="T2" fmla="*/ 22 w 31"/>
                <a:gd name="T3" fmla="*/ 4 h 132"/>
                <a:gd name="T4" fmla="*/ 16 w 31"/>
                <a:gd name="T5" fmla="*/ 13 h 132"/>
                <a:gd name="T6" fmla="*/ 9 w 31"/>
                <a:gd name="T7" fmla="*/ 26 h 132"/>
                <a:gd name="T8" fmla="*/ 4 w 31"/>
                <a:gd name="T9" fmla="*/ 43 h 132"/>
                <a:gd name="T10" fmla="*/ 0 w 31"/>
                <a:gd name="T11" fmla="*/ 63 h 132"/>
                <a:gd name="T12" fmla="*/ 2 w 31"/>
                <a:gd name="T13" fmla="*/ 84 h 132"/>
                <a:gd name="T14" fmla="*/ 5 w 31"/>
                <a:gd name="T15" fmla="*/ 95 h 132"/>
                <a:gd name="T16" fmla="*/ 13 w 31"/>
                <a:gd name="T17" fmla="*/ 108 h 132"/>
                <a:gd name="T18" fmla="*/ 20 w 31"/>
                <a:gd name="T19" fmla="*/ 119 h 132"/>
                <a:gd name="T20" fmla="*/ 31 w 31"/>
                <a:gd name="T21" fmla="*/ 132 h 1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1" h="132">
                  <a:moveTo>
                    <a:pt x="24" y="0"/>
                  </a:moveTo>
                  <a:lnTo>
                    <a:pt x="22" y="4"/>
                  </a:lnTo>
                  <a:lnTo>
                    <a:pt x="16" y="13"/>
                  </a:lnTo>
                  <a:lnTo>
                    <a:pt x="9" y="26"/>
                  </a:lnTo>
                  <a:lnTo>
                    <a:pt x="4" y="43"/>
                  </a:lnTo>
                  <a:lnTo>
                    <a:pt x="0" y="63"/>
                  </a:lnTo>
                  <a:lnTo>
                    <a:pt x="2" y="84"/>
                  </a:lnTo>
                  <a:lnTo>
                    <a:pt x="5" y="95"/>
                  </a:lnTo>
                  <a:lnTo>
                    <a:pt x="13" y="108"/>
                  </a:lnTo>
                  <a:lnTo>
                    <a:pt x="20" y="119"/>
                  </a:lnTo>
                  <a:lnTo>
                    <a:pt x="31" y="13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26" name="Freeform 576"/>
            <p:cNvSpPr>
              <a:spLocks/>
            </p:cNvSpPr>
            <p:nvPr/>
          </p:nvSpPr>
          <p:spPr bwMode="auto">
            <a:xfrm>
              <a:off x="2553" y="3932"/>
              <a:ext cx="31" cy="111"/>
            </a:xfrm>
            <a:custGeom>
              <a:avLst/>
              <a:gdLst>
                <a:gd name="T0" fmla="*/ 7 w 31"/>
                <a:gd name="T1" fmla="*/ 0 h 111"/>
                <a:gd name="T2" fmla="*/ 5 w 31"/>
                <a:gd name="T3" fmla="*/ 4 h 111"/>
                <a:gd name="T4" fmla="*/ 3 w 31"/>
                <a:gd name="T5" fmla="*/ 11 h 111"/>
                <a:gd name="T6" fmla="*/ 1 w 31"/>
                <a:gd name="T7" fmla="*/ 22 h 111"/>
                <a:gd name="T8" fmla="*/ 0 w 31"/>
                <a:gd name="T9" fmla="*/ 35 h 111"/>
                <a:gd name="T10" fmla="*/ 0 w 31"/>
                <a:gd name="T11" fmla="*/ 52 h 111"/>
                <a:gd name="T12" fmla="*/ 5 w 31"/>
                <a:gd name="T13" fmla="*/ 69 h 111"/>
                <a:gd name="T14" fmla="*/ 14 w 31"/>
                <a:gd name="T15" fmla="*/ 89 h 111"/>
                <a:gd name="T16" fmla="*/ 31 w 31"/>
                <a:gd name="T17" fmla="*/ 111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111">
                  <a:moveTo>
                    <a:pt x="7" y="0"/>
                  </a:moveTo>
                  <a:lnTo>
                    <a:pt x="5" y="4"/>
                  </a:lnTo>
                  <a:lnTo>
                    <a:pt x="3" y="11"/>
                  </a:lnTo>
                  <a:lnTo>
                    <a:pt x="1" y="22"/>
                  </a:lnTo>
                  <a:lnTo>
                    <a:pt x="0" y="35"/>
                  </a:lnTo>
                  <a:lnTo>
                    <a:pt x="0" y="52"/>
                  </a:lnTo>
                  <a:lnTo>
                    <a:pt x="5" y="69"/>
                  </a:lnTo>
                  <a:lnTo>
                    <a:pt x="14" y="89"/>
                  </a:lnTo>
                  <a:lnTo>
                    <a:pt x="31" y="1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827" name="Freeform 577"/>
            <p:cNvSpPr>
              <a:spLocks/>
            </p:cNvSpPr>
            <p:nvPr/>
          </p:nvSpPr>
          <p:spPr bwMode="auto">
            <a:xfrm>
              <a:off x="2543" y="4006"/>
              <a:ext cx="35" cy="45"/>
            </a:xfrm>
            <a:custGeom>
              <a:avLst/>
              <a:gdLst>
                <a:gd name="T0" fmla="*/ 0 w 35"/>
                <a:gd name="T1" fmla="*/ 0 h 45"/>
                <a:gd name="T2" fmla="*/ 0 w 35"/>
                <a:gd name="T3" fmla="*/ 2 h 45"/>
                <a:gd name="T4" fmla="*/ 2 w 35"/>
                <a:gd name="T5" fmla="*/ 6 h 45"/>
                <a:gd name="T6" fmla="*/ 8 w 35"/>
                <a:gd name="T7" fmla="*/ 17 h 45"/>
                <a:gd name="T8" fmla="*/ 19 w 35"/>
                <a:gd name="T9" fmla="*/ 32 h 45"/>
                <a:gd name="T10" fmla="*/ 35 w 35"/>
                <a:gd name="T11" fmla="*/ 45 h 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45">
                  <a:moveTo>
                    <a:pt x="0" y="0"/>
                  </a:moveTo>
                  <a:lnTo>
                    <a:pt x="0" y="2"/>
                  </a:lnTo>
                  <a:lnTo>
                    <a:pt x="2" y="6"/>
                  </a:lnTo>
                  <a:lnTo>
                    <a:pt x="8" y="17"/>
                  </a:lnTo>
                  <a:lnTo>
                    <a:pt x="19" y="32"/>
                  </a:lnTo>
                  <a:lnTo>
                    <a:pt x="35" y="4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sp>
        <p:nvSpPr>
          <p:cNvPr id="23626" name="Oval 578"/>
          <p:cNvSpPr>
            <a:spLocks noChangeArrowheads="1"/>
          </p:cNvSpPr>
          <p:nvPr/>
        </p:nvSpPr>
        <p:spPr bwMode="auto">
          <a:xfrm>
            <a:off x="4216400" y="7277100"/>
            <a:ext cx="396875" cy="398463"/>
          </a:xfrm>
          <a:prstGeom prst="ellipse">
            <a:avLst/>
          </a:prstGeom>
          <a:solidFill>
            <a:srgbClr val="FFFFFF"/>
          </a:solidFill>
          <a:ln w="20638">
            <a:solidFill>
              <a:srgbClr val="000000"/>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23627" name="Rectangle 579"/>
          <p:cNvSpPr>
            <a:spLocks noChangeArrowheads="1"/>
          </p:cNvSpPr>
          <p:nvPr/>
        </p:nvSpPr>
        <p:spPr bwMode="auto">
          <a:xfrm>
            <a:off x="4324350" y="7345363"/>
            <a:ext cx="204788"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0000"/>
                </a:solidFill>
                <a:latin typeface="HG丸ｺﾞｼｯｸM-PRO" panose="020F0600000000000000" pitchFamily="50" charset="-128"/>
                <a:ea typeface="HG丸ｺﾞｼｯｸM-PRO" panose="020F0600000000000000" pitchFamily="50" charset="-128"/>
              </a:rPr>
              <a:t>５</a:t>
            </a:r>
            <a:endParaRPr lang="ja-JP" altLang="en-US" sz="1600">
              <a:latin typeface="HG丸ｺﾞｼｯｸM-PRO" panose="020F0600000000000000" pitchFamily="50" charset="-128"/>
              <a:ea typeface="HG丸ｺﾞｼｯｸM-PRO" panose="020F0600000000000000" pitchFamily="50" charset="-128"/>
            </a:endParaRPr>
          </a:p>
        </p:txBody>
      </p:sp>
      <p:sp>
        <p:nvSpPr>
          <p:cNvPr id="23628" name="Oval 637"/>
          <p:cNvSpPr>
            <a:spLocks noChangeArrowheads="1"/>
          </p:cNvSpPr>
          <p:nvPr/>
        </p:nvSpPr>
        <p:spPr bwMode="auto">
          <a:xfrm>
            <a:off x="4214813" y="7277100"/>
            <a:ext cx="396875" cy="395288"/>
          </a:xfrm>
          <a:prstGeom prst="ellipse">
            <a:avLst/>
          </a:prstGeom>
          <a:solidFill>
            <a:srgbClr val="FFFFFF"/>
          </a:solidFill>
          <a:ln w="20638">
            <a:solidFill>
              <a:srgbClr val="000000"/>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23629" name="Rectangle 638"/>
          <p:cNvSpPr>
            <a:spLocks noChangeArrowheads="1"/>
          </p:cNvSpPr>
          <p:nvPr/>
        </p:nvSpPr>
        <p:spPr bwMode="auto">
          <a:xfrm>
            <a:off x="4311650" y="7345363"/>
            <a:ext cx="204788"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0000"/>
                </a:solidFill>
                <a:latin typeface="HG丸ｺﾞｼｯｸM-PRO" panose="020F0600000000000000" pitchFamily="50" charset="-128"/>
                <a:ea typeface="HG丸ｺﾞｼｯｸM-PRO" panose="020F0600000000000000" pitchFamily="50" charset="-128"/>
              </a:rPr>
              <a:t>５</a:t>
            </a:r>
            <a:endParaRPr lang="ja-JP" altLang="en-US" sz="1600">
              <a:latin typeface="HG丸ｺﾞｼｯｸM-PRO" panose="020F0600000000000000" pitchFamily="50" charset="-128"/>
              <a:ea typeface="HG丸ｺﾞｼｯｸM-PRO" panose="020F0600000000000000" pitchFamily="50" charset="-128"/>
            </a:endParaRPr>
          </a:p>
        </p:txBody>
      </p:sp>
      <p:sp>
        <p:nvSpPr>
          <p:cNvPr id="23630" name="Rectangle 639"/>
          <p:cNvSpPr>
            <a:spLocks noChangeArrowheads="1"/>
          </p:cNvSpPr>
          <p:nvPr/>
        </p:nvSpPr>
        <p:spPr bwMode="auto">
          <a:xfrm>
            <a:off x="3392488" y="5057775"/>
            <a:ext cx="6159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3366"/>
                </a:solidFill>
                <a:latin typeface="HG丸ｺﾞｼｯｸM-PRO" panose="020F0600000000000000" pitchFamily="50" charset="-128"/>
                <a:ea typeface="HG丸ｺﾞｼｯｸM-PRO" panose="020F0600000000000000" pitchFamily="50" charset="-128"/>
              </a:rPr>
              <a:t>いいえ</a:t>
            </a:r>
            <a:endParaRPr lang="ja-JP" altLang="en-US" sz="1600">
              <a:latin typeface="HG丸ｺﾞｼｯｸM-PRO" panose="020F0600000000000000" pitchFamily="50" charset="-128"/>
              <a:ea typeface="HG丸ｺﾞｼｯｸM-PRO" panose="020F0600000000000000" pitchFamily="50" charset="-128"/>
            </a:endParaRPr>
          </a:p>
        </p:txBody>
      </p:sp>
      <p:sp>
        <p:nvSpPr>
          <p:cNvPr id="23631" name="Rectangle 640"/>
          <p:cNvSpPr>
            <a:spLocks noChangeArrowheads="1"/>
          </p:cNvSpPr>
          <p:nvPr/>
        </p:nvSpPr>
        <p:spPr bwMode="auto">
          <a:xfrm>
            <a:off x="1731963" y="5383213"/>
            <a:ext cx="6159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3366"/>
                </a:solidFill>
                <a:latin typeface="HG丸ｺﾞｼｯｸM-PRO" panose="020F0600000000000000" pitchFamily="50" charset="-128"/>
                <a:ea typeface="HG丸ｺﾞｼｯｸM-PRO" panose="020F0600000000000000" pitchFamily="50" charset="-128"/>
              </a:rPr>
              <a:t>いいえ</a:t>
            </a:r>
            <a:endParaRPr lang="ja-JP" altLang="en-US" sz="1600">
              <a:latin typeface="HG丸ｺﾞｼｯｸM-PRO" panose="020F0600000000000000" pitchFamily="50" charset="-128"/>
              <a:ea typeface="HG丸ｺﾞｼｯｸM-PRO" panose="020F0600000000000000" pitchFamily="50" charset="-128"/>
            </a:endParaRPr>
          </a:p>
        </p:txBody>
      </p:sp>
      <p:grpSp>
        <p:nvGrpSpPr>
          <p:cNvPr id="23632" name="Group 642"/>
          <p:cNvGrpSpPr>
            <a:grpSpLocks/>
          </p:cNvGrpSpPr>
          <p:nvPr/>
        </p:nvGrpSpPr>
        <p:grpSpPr bwMode="auto">
          <a:xfrm>
            <a:off x="849313" y="6213475"/>
            <a:ext cx="877887" cy="654050"/>
            <a:chOff x="215" y="2668"/>
            <a:chExt cx="631" cy="432"/>
          </a:xfrm>
        </p:grpSpPr>
        <p:sp>
          <p:nvSpPr>
            <p:cNvPr id="23754" name="Freeform 643"/>
            <p:cNvSpPr>
              <a:spLocks/>
            </p:cNvSpPr>
            <p:nvPr/>
          </p:nvSpPr>
          <p:spPr bwMode="auto">
            <a:xfrm>
              <a:off x="753" y="2843"/>
              <a:ext cx="78" cy="83"/>
            </a:xfrm>
            <a:custGeom>
              <a:avLst/>
              <a:gdLst>
                <a:gd name="T0" fmla="*/ 1 w 156"/>
                <a:gd name="T1" fmla="*/ 1 h 166"/>
                <a:gd name="T2" fmla="*/ 0 w 156"/>
                <a:gd name="T3" fmla="*/ 0 h 166"/>
                <a:gd name="T4" fmla="*/ 0 w 156"/>
                <a:gd name="T5" fmla="*/ 1 h 166"/>
                <a:gd name="T6" fmla="*/ 1 w 156"/>
                <a:gd name="T7" fmla="*/ 1 h 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6" h="166">
                  <a:moveTo>
                    <a:pt x="156" y="83"/>
                  </a:moveTo>
                  <a:lnTo>
                    <a:pt x="0" y="0"/>
                  </a:lnTo>
                  <a:lnTo>
                    <a:pt x="0" y="166"/>
                  </a:lnTo>
                  <a:lnTo>
                    <a:pt x="156" y="83"/>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55" name="Freeform 644"/>
            <p:cNvSpPr>
              <a:spLocks/>
            </p:cNvSpPr>
            <p:nvPr/>
          </p:nvSpPr>
          <p:spPr bwMode="auto">
            <a:xfrm>
              <a:off x="645" y="2738"/>
              <a:ext cx="98" cy="68"/>
            </a:xfrm>
            <a:custGeom>
              <a:avLst/>
              <a:gdLst>
                <a:gd name="T0" fmla="*/ 1 w 196"/>
                <a:gd name="T1" fmla="*/ 0 h 137"/>
                <a:gd name="T2" fmla="*/ 0 w 196"/>
                <a:gd name="T3" fmla="*/ 0 h 137"/>
                <a:gd name="T4" fmla="*/ 1 w 196"/>
                <a:gd name="T5" fmla="*/ 0 h 137"/>
                <a:gd name="T6" fmla="*/ 1 w 196"/>
                <a:gd name="T7" fmla="*/ 0 h 1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 h="137">
                  <a:moveTo>
                    <a:pt x="196" y="0"/>
                  </a:moveTo>
                  <a:lnTo>
                    <a:pt x="0" y="18"/>
                  </a:lnTo>
                  <a:lnTo>
                    <a:pt x="173" y="137"/>
                  </a:lnTo>
                  <a:lnTo>
                    <a:pt x="196"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56" name="Freeform 645"/>
            <p:cNvSpPr>
              <a:spLocks/>
            </p:cNvSpPr>
            <p:nvPr/>
          </p:nvSpPr>
          <p:spPr bwMode="auto">
            <a:xfrm>
              <a:off x="469" y="2677"/>
              <a:ext cx="123" cy="54"/>
            </a:xfrm>
            <a:custGeom>
              <a:avLst/>
              <a:gdLst>
                <a:gd name="T0" fmla="*/ 1 w 244"/>
                <a:gd name="T1" fmla="*/ 0 h 108"/>
                <a:gd name="T2" fmla="*/ 0 w 244"/>
                <a:gd name="T3" fmla="*/ 1 h 108"/>
                <a:gd name="T4" fmla="*/ 1 w 244"/>
                <a:gd name="T5" fmla="*/ 1 h 108"/>
                <a:gd name="T6" fmla="*/ 1 w 244"/>
                <a:gd name="T7" fmla="*/ 0 h 1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4" h="108">
                  <a:moveTo>
                    <a:pt x="122" y="0"/>
                  </a:moveTo>
                  <a:lnTo>
                    <a:pt x="0" y="108"/>
                  </a:lnTo>
                  <a:lnTo>
                    <a:pt x="244" y="108"/>
                  </a:lnTo>
                  <a:lnTo>
                    <a:pt x="122"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57" name="Freeform 646"/>
            <p:cNvSpPr>
              <a:spLocks/>
            </p:cNvSpPr>
            <p:nvPr/>
          </p:nvSpPr>
          <p:spPr bwMode="auto">
            <a:xfrm>
              <a:off x="318" y="2738"/>
              <a:ext cx="98" cy="68"/>
            </a:xfrm>
            <a:custGeom>
              <a:avLst/>
              <a:gdLst>
                <a:gd name="T0" fmla="*/ 0 w 197"/>
                <a:gd name="T1" fmla="*/ 0 h 137"/>
                <a:gd name="T2" fmla="*/ 0 w 197"/>
                <a:gd name="T3" fmla="*/ 0 h 137"/>
                <a:gd name="T4" fmla="*/ 0 w 197"/>
                <a:gd name="T5" fmla="*/ 0 h 137"/>
                <a:gd name="T6" fmla="*/ 0 w 197"/>
                <a:gd name="T7" fmla="*/ 0 h 1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7" h="137">
                  <a:moveTo>
                    <a:pt x="0" y="0"/>
                  </a:moveTo>
                  <a:lnTo>
                    <a:pt x="25" y="137"/>
                  </a:lnTo>
                  <a:lnTo>
                    <a:pt x="197" y="18"/>
                  </a:lnTo>
                  <a:lnTo>
                    <a:pt x="0"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58" name="Freeform 647"/>
            <p:cNvSpPr>
              <a:spLocks/>
            </p:cNvSpPr>
            <p:nvPr/>
          </p:nvSpPr>
          <p:spPr bwMode="auto">
            <a:xfrm>
              <a:off x="230" y="2843"/>
              <a:ext cx="78" cy="83"/>
            </a:xfrm>
            <a:custGeom>
              <a:avLst/>
              <a:gdLst>
                <a:gd name="T0" fmla="*/ 0 w 156"/>
                <a:gd name="T1" fmla="*/ 1 h 166"/>
                <a:gd name="T2" fmla="*/ 1 w 156"/>
                <a:gd name="T3" fmla="*/ 1 h 166"/>
                <a:gd name="T4" fmla="*/ 1 w 156"/>
                <a:gd name="T5" fmla="*/ 0 h 166"/>
                <a:gd name="T6" fmla="*/ 0 w 156"/>
                <a:gd name="T7" fmla="*/ 1 h 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6" h="166">
                  <a:moveTo>
                    <a:pt x="0" y="83"/>
                  </a:moveTo>
                  <a:lnTo>
                    <a:pt x="156" y="166"/>
                  </a:lnTo>
                  <a:lnTo>
                    <a:pt x="156" y="0"/>
                  </a:lnTo>
                  <a:lnTo>
                    <a:pt x="0" y="83"/>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59" name="Freeform 648"/>
            <p:cNvSpPr>
              <a:spLocks/>
            </p:cNvSpPr>
            <p:nvPr/>
          </p:nvSpPr>
          <p:spPr bwMode="auto">
            <a:xfrm>
              <a:off x="318" y="2962"/>
              <a:ext cx="98" cy="68"/>
            </a:xfrm>
            <a:custGeom>
              <a:avLst/>
              <a:gdLst>
                <a:gd name="T0" fmla="*/ 0 w 197"/>
                <a:gd name="T1" fmla="*/ 1 h 136"/>
                <a:gd name="T2" fmla="*/ 0 w 197"/>
                <a:gd name="T3" fmla="*/ 1 h 136"/>
                <a:gd name="T4" fmla="*/ 0 w 197"/>
                <a:gd name="T5" fmla="*/ 0 h 136"/>
                <a:gd name="T6" fmla="*/ 0 w 197"/>
                <a:gd name="T7" fmla="*/ 1 h 1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7" h="136">
                  <a:moveTo>
                    <a:pt x="0" y="136"/>
                  </a:moveTo>
                  <a:lnTo>
                    <a:pt x="197" y="119"/>
                  </a:lnTo>
                  <a:lnTo>
                    <a:pt x="25" y="0"/>
                  </a:lnTo>
                  <a:lnTo>
                    <a:pt x="0" y="136"/>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60" name="Freeform 649"/>
            <p:cNvSpPr>
              <a:spLocks/>
            </p:cNvSpPr>
            <p:nvPr/>
          </p:nvSpPr>
          <p:spPr bwMode="auto">
            <a:xfrm>
              <a:off x="469" y="3037"/>
              <a:ext cx="123" cy="54"/>
            </a:xfrm>
            <a:custGeom>
              <a:avLst/>
              <a:gdLst>
                <a:gd name="T0" fmla="*/ 1 w 244"/>
                <a:gd name="T1" fmla="*/ 1 h 108"/>
                <a:gd name="T2" fmla="*/ 1 w 244"/>
                <a:gd name="T3" fmla="*/ 0 h 108"/>
                <a:gd name="T4" fmla="*/ 0 w 244"/>
                <a:gd name="T5" fmla="*/ 0 h 108"/>
                <a:gd name="T6" fmla="*/ 1 w 244"/>
                <a:gd name="T7" fmla="*/ 1 h 1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4" h="108">
                  <a:moveTo>
                    <a:pt x="122" y="108"/>
                  </a:moveTo>
                  <a:lnTo>
                    <a:pt x="244" y="0"/>
                  </a:lnTo>
                  <a:lnTo>
                    <a:pt x="0" y="0"/>
                  </a:lnTo>
                  <a:lnTo>
                    <a:pt x="122" y="108"/>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61" name="Freeform 650"/>
            <p:cNvSpPr>
              <a:spLocks/>
            </p:cNvSpPr>
            <p:nvPr/>
          </p:nvSpPr>
          <p:spPr bwMode="auto">
            <a:xfrm>
              <a:off x="645" y="2962"/>
              <a:ext cx="98" cy="68"/>
            </a:xfrm>
            <a:custGeom>
              <a:avLst/>
              <a:gdLst>
                <a:gd name="T0" fmla="*/ 1 w 196"/>
                <a:gd name="T1" fmla="*/ 1 h 136"/>
                <a:gd name="T2" fmla="*/ 1 w 196"/>
                <a:gd name="T3" fmla="*/ 0 h 136"/>
                <a:gd name="T4" fmla="*/ 0 w 196"/>
                <a:gd name="T5" fmla="*/ 1 h 136"/>
                <a:gd name="T6" fmla="*/ 1 w 196"/>
                <a:gd name="T7" fmla="*/ 1 h 1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 h="136">
                  <a:moveTo>
                    <a:pt x="196" y="136"/>
                  </a:moveTo>
                  <a:lnTo>
                    <a:pt x="173" y="0"/>
                  </a:lnTo>
                  <a:lnTo>
                    <a:pt x="0" y="119"/>
                  </a:lnTo>
                  <a:lnTo>
                    <a:pt x="196" y="136"/>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62" name="Freeform 651"/>
            <p:cNvSpPr>
              <a:spLocks/>
            </p:cNvSpPr>
            <p:nvPr/>
          </p:nvSpPr>
          <p:spPr bwMode="auto">
            <a:xfrm>
              <a:off x="318" y="2739"/>
              <a:ext cx="425" cy="291"/>
            </a:xfrm>
            <a:custGeom>
              <a:avLst/>
              <a:gdLst>
                <a:gd name="T0" fmla="*/ 1 w 848"/>
                <a:gd name="T1" fmla="*/ 1 h 582"/>
                <a:gd name="T2" fmla="*/ 1 w 848"/>
                <a:gd name="T3" fmla="*/ 1 h 582"/>
                <a:gd name="T4" fmla="*/ 1 w 848"/>
                <a:gd name="T5" fmla="*/ 1 h 582"/>
                <a:gd name="T6" fmla="*/ 1 w 848"/>
                <a:gd name="T7" fmla="*/ 1 h 582"/>
                <a:gd name="T8" fmla="*/ 1 w 848"/>
                <a:gd name="T9" fmla="*/ 1 h 582"/>
                <a:gd name="T10" fmla="*/ 1 w 848"/>
                <a:gd name="T11" fmla="*/ 1 h 582"/>
                <a:gd name="T12" fmla="*/ 1 w 848"/>
                <a:gd name="T13" fmla="*/ 1 h 582"/>
                <a:gd name="T14" fmla="*/ 1 w 848"/>
                <a:gd name="T15" fmla="*/ 1 h 582"/>
                <a:gd name="T16" fmla="*/ 1 w 848"/>
                <a:gd name="T17" fmla="*/ 1 h 582"/>
                <a:gd name="T18" fmla="*/ 1 w 848"/>
                <a:gd name="T19" fmla="*/ 1 h 582"/>
                <a:gd name="T20" fmla="*/ 1 w 848"/>
                <a:gd name="T21" fmla="*/ 1 h 582"/>
                <a:gd name="T22" fmla="*/ 1 w 848"/>
                <a:gd name="T23" fmla="*/ 1 h 582"/>
                <a:gd name="T24" fmla="*/ 1 w 848"/>
                <a:gd name="T25" fmla="*/ 1 h 582"/>
                <a:gd name="T26" fmla="*/ 1 w 848"/>
                <a:gd name="T27" fmla="*/ 1 h 582"/>
                <a:gd name="T28" fmla="*/ 1 w 848"/>
                <a:gd name="T29" fmla="*/ 1 h 582"/>
                <a:gd name="T30" fmla="*/ 1 w 848"/>
                <a:gd name="T31" fmla="*/ 1 h 582"/>
                <a:gd name="T32" fmla="*/ 1 w 848"/>
                <a:gd name="T33" fmla="*/ 1 h 582"/>
                <a:gd name="T34" fmla="*/ 1 w 848"/>
                <a:gd name="T35" fmla="*/ 1 h 582"/>
                <a:gd name="T36" fmla="*/ 1 w 848"/>
                <a:gd name="T37" fmla="*/ 1 h 582"/>
                <a:gd name="T38" fmla="*/ 1 w 848"/>
                <a:gd name="T39" fmla="*/ 1 h 582"/>
                <a:gd name="T40" fmla="*/ 1 w 848"/>
                <a:gd name="T41" fmla="*/ 1 h 582"/>
                <a:gd name="T42" fmla="*/ 1 w 848"/>
                <a:gd name="T43" fmla="*/ 1 h 582"/>
                <a:gd name="T44" fmla="*/ 1 w 848"/>
                <a:gd name="T45" fmla="*/ 1 h 582"/>
                <a:gd name="T46" fmla="*/ 1 w 848"/>
                <a:gd name="T47" fmla="*/ 1 h 582"/>
                <a:gd name="T48" fmla="*/ 1 w 848"/>
                <a:gd name="T49" fmla="*/ 1 h 582"/>
                <a:gd name="T50" fmla="*/ 1 w 848"/>
                <a:gd name="T51" fmla="*/ 1 h 582"/>
                <a:gd name="T52" fmla="*/ 1 w 848"/>
                <a:gd name="T53" fmla="*/ 1 h 582"/>
                <a:gd name="T54" fmla="*/ 1 w 848"/>
                <a:gd name="T55" fmla="*/ 1 h 582"/>
                <a:gd name="T56" fmla="*/ 1 w 848"/>
                <a:gd name="T57" fmla="*/ 1 h 582"/>
                <a:gd name="T58" fmla="*/ 1 w 848"/>
                <a:gd name="T59" fmla="*/ 1 h 582"/>
                <a:gd name="T60" fmla="*/ 1 w 848"/>
                <a:gd name="T61" fmla="*/ 1 h 582"/>
                <a:gd name="T62" fmla="*/ 1 w 848"/>
                <a:gd name="T63" fmla="*/ 1 h 5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48" h="582">
                  <a:moveTo>
                    <a:pt x="424" y="0"/>
                  </a:moveTo>
                  <a:lnTo>
                    <a:pt x="381" y="2"/>
                  </a:lnTo>
                  <a:lnTo>
                    <a:pt x="338" y="6"/>
                  </a:lnTo>
                  <a:lnTo>
                    <a:pt x="297" y="13"/>
                  </a:lnTo>
                  <a:lnTo>
                    <a:pt x="259" y="23"/>
                  </a:lnTo>
                  <a:lnTo>
                    <a:pt x="222" y="34"/>
                  </a:lnTo>
                  <a:lnTo>
                    <a:pt x="187" y="50"/>
                  </a:lnTo>
                  <a:lnTo>
                    <a:pt x="154" y="66"/>
                  </a:lnTo>
                  <a:lnTo>
                    <a:pt x="123" y="85"/>
                  </a:lnTo>
                  <a:lnTo>
                    <a:pt x="97" y="106"/>
                  </a:lnTo>
                  <a:lnTo>
                    <a:pt x="72" y="128"/>
                  </a:lnTo>
                  <a:lnTo>
                    <a:pt x="51" y="152"/>
                  </a:lnTo>
                  <a:lnTo>
                    <a:pt x="33" y="178"/>
                  </a:lnTo>
                  <a:lnTo>
                    <a:pt x="19" y="205"/>
                  </a:lnTo>
                  <a:lnTo>
                    <a:pt x="8" y="232"/>
                  </a:lnTo>
                  <a:lnTo>
                    <a:pt x="2" y="261"/>
                  </a:lnTo>
                  <a:lnTo>
                    <a:pt x="0" y="291"/>
                  </a:lnTo>
                  <a:lnTo>
                    <a:pt x="2" y="321"/>
                  </a:lnTo>
                  <a:lnTo>
                    <a:pt x="8" y="351"/>
                  </a:lnTo>
                  <a:lnTo>
                    <a:pt x="19" y="377"/>
                  </a:lnTo>
                  <a:lnTo>
                    <a:pt x="33" y="405"/>
                  </a:lnTo>
                  <a:lnTo>
                    <a:pt x="51" y="430"/>
                  </a:lnTo>
                  <a:lnTo>
                    <a:pt x="72" y="454"/>
                  </a:lnTo>
                  <a:lnTo>
                    <a:pt x="97" y="476"/>
                  </a:lnTo>
                  <a:lnTo>
                    <a:pt x="123" y="498"/>
                  </a:lnTo>
                  <a:lnTo>
                    <a:pt x="154" y="516"/>
                  </a:lnTo>
                  <a:lnTo>
                    <a:pt x="187" y="532"/>
                  </a:lnTo>
                  <a:lnTo>
                    <a:pt x="222" y="548"/>
                  </a:lnTo>
                  <a:lnTo>
                    <a:pt x="259" y="559"/>
                  </a:lnTo>
                  <a:lnTo>
                    <a:pt x="297" y="570"/>
                  </a:lnTo>
                  <a:lnTo>
                    <a:pt x="338" y="576"/>
                  </a:lnTo>
                  <a:lnTo>
                    <a:pt x="381" y="581"/>
                  </a:lnTo>
                  <a:lnTo>
                    <a:pt x="424" y="582"/>
                  </a:lnTo>
                  <a:lnTo>
                    <a:pt x="467" y="581"/>
                  </a:lnTo>
                  <a:lnTo>
                    <a:pt x="509" y="576"/>
                  </a:lnTo>
                  <a:lnTo>
                    <a:pt x="551" y="570"/>
                  </a:lnTo>
                  <a:lnTo>
                    <a:pt x="589" y="559"/>
                  </a:lnTo>
                  <a:lnTo>
                    <a:pt x="626" y="548"/>
                  </a:lnTo>
                  <a:lnTo>
                    <a:pt x="661" y="532"/>
                  </a:lnTo>
                  <a:lnTo>
                    <a:pt x="693" y="516"/>
                  </a:lnTo>
                  <a:lnTo>
                    <a:pt x="724" y="498"/>
                  </a:lnTo>
                  <a:lnTo>
                    <a:pt x="751" y="476"/>
                  </a:lnTo>
                  <a:lnTo>
                    <a:pt x="776" y="454"/>
                  </a:lnTo>
                  <a:lnTo>
                    <a:pt x="797" y="430"/>
                  </a:lnTo>
                  <a:lnTo>
                    <a:pt x="814" y="405"/>
                  </a:lnTo>
                  <a:lnTo>
                    <a:pt x="829" y="377"/>
                  </a:lnTo>
                  <a:lnTo>
                    <a:pt x="839" y="351"/>
                  </a:lnTo>
                  <a:lnTo>
                    <a:pt x="847" y="321"/>
                  </a:lnTo>
                  <a:lnTo>
                    <a:pt x="848" y="291"/>
                  </a:lnTo>
                  <a:lnTo>
                    <a:pt x="847" y="261"/>
                  </a:lnTo>
                  <a:lnTo>
                    <a:pt x="839" y="232"/>
                  </a:lnTo>
                  <a:lnTo>
                    <a:pt x="829" y="205"/>
                  </a:lnTo>
                  <a:lnTo>
                    <a:pt x="814" y="178"/>
                  </a:lnTo>
                  <a:lnTo>
                    <a:pt x="797" y="152"/>
                  </a:lnTo>
                  <a:lnTo>
                    <a:pt x="776" y="128"/>
                  </a:lnTo>
                  <a:lnTo>
                    <a:pt x="751" y="106"/>
                  </a:lnTo>
                  <a:lnTo>
                    <a:pt x="724" y="85"/>
                  </a:lnTo>
                  <a:lnTo>
                    <a:pt x="693" y="66"/>
                  </a:lnTo>
                  <a:lnTo>
                    <a:pt x="661" y="50"/>
                  </a:lnTo>
                  <a:lnTo>
                    <a:pt x="626" y="34"/>
                  </a:lnTo>
                  <a:lnTo>
                    <a:pt x="589" y="23"/>
                  </a:lnTo>
                  <a:lnTo>
                    <a:pt x="551" y="13"/>
                  </a:lnTo>
                  <a:lnTo>
                    <a:pt x="509" y="6"/>
                  </a:lnTo>
                  <a:lnTo>
                    <a:pt x="467" y="2"/>
                  </a:lnTo>
                  <a:lnTo>
                    <a:pt x="424"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63" name="Freeform 652"/>
            <p:cNvSpPr>
              <a:spLocks noEditPoints="1"/>
            </p:cNvSpPr>
            <p:nvPr/>
          </p:nvSpPr>
          <p:spPr bwMode="auto">
            <a:xfrm>
              <a:off x="746" y="2832"/>
              <a:ext cx="100" cy="104"/>
            </a:xfrm>
            <a:custGeom>
              <a:avLst/>
              <a:gdLst>
                <a:gd name="T0" fmla="*/ 1 w 198"/>
                <a:gd name="T1" fmla="*/ 0 h 210"/>
                <a:gd name="T2" fmla="*/ 0 w 198"/>
                <a:gd name="T3" fmla="*/ 0 h 210"/>
                <a:gd name="T4" fmla="*/ 0 w 198"/>
                <a:gd name="T5" fmla="*/ 0 h 210"/>
                <a:gd name="T6" fmla="*/ 0 w 198"/>
                <a:gd name="T7" fmla="*/ 0 h 210"/>
                <a:gd name="T8" fmla="*/ 0 w 198"/>
                <a:gd name="T9" fmla="*/ 0 h 210"/>
                <a:gd name="T10" fmla="*/ 1 w 198"/>
                <a:gd name="T11" fmla="*/ 0 h 210"/>
                <a:gd name="T12" fmla="*/ 1 w 198"/>
                <a:gd name="T13" fmla="*/ 0 h 210"/>
                <a:gd name="T14" fmla="*/ 1 w 198"/>
                <a:gd name="T15" fmla="*/ 0 h 210"/>
                <a:gd name="T16" fmla="*/ 1 w 198"/>
                <a:gd name="T17" fmla="*/ 0 h 210"/>
                <a:gd name="T18" fmla="*/ 1 w 198"/>
                <a:gd name="T19" fmla="*/ 0 h 210"/>
                <a:gd name="T20" fmla="*/ 1 w 198"/>
                <a:gd name="T21" fmla="*/ 0 h 210"/>
                <a:gd name="T22" fmla="*/ 1 w 198"/>
                <a:gd name="T23" fmla="*/ 0 h 210"/>
                <a:gd name="T24" fmla="*/ 1 w 198"/>
                <a:gd name="T25" fmla="*/ 0 h 210"/>
                <a:gd name="T26" fmla="*/ 1 w 198"/>
                <a:gd name="T27" fmla="*/ 0 h 210"/>
                <a:gd name="T28" fmla="*/ 1 w 198"/>
                <a:gd name="T29" fmla="*/ 0 h 210"/>
                <a:gd name="T30" fmla="*/ 1 w 198"/>
                <a:gd name="T31" fmla="*/ 0 h 210"/>
                <a:gd name="T32" fmla="*/ 1 w 198"/>
                <a:gd name="T33" fmla="*/ 0 h 210"/>
                <a:gd name="T34" fmla="*/ 1 w 198"/>
                <a:gd name="T35" fmla="*/ 0 h 210"/>
                <a:gd name="T36" fmla="*/ 1 w 198"/>
                <a:gd name="T37" fmla="*/ 0 h 210"/>
                <a:gd name="T38" fmla="*/ 1 w 198"/>
                <a:gd name="T39" fmla="*/ 0 h 2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8" h="210">
                  <a:moveTo>
                    <a:pt x="19" y="10"/>
                  </a:moveTo>
                  <a:lnTo>
                    <a:pt x="0" y="0"/>
                  </a:lnTo>
                  <a:lnTo>
                    <a:pt x="0" y="22"/>
                  </a:lnTo>
                  <a:lnTo>
                    <a:pt x="0" y="188"/>
                  </a:lnTo>
                  <a:lnTo>
                    <a:pt x="0" y="210"/>
                  </a:lnTo>
                  <a:lnTo>
                    <a:pt x="19" y="201"/>
                  </a:lnTo>
                  <a:lnTo>
                    <a:pt x="175" y="118"/>
                  </a:lnTo>
                  <a:lnTo>
                    <a:pt x="198" y="105"/>
                  </a:lnTo>
                  <a:lnTo>
                    <a:pt x="175" y="93"/>
                  </a:lnTo>
                  <a:lnTo>
                    <a:pt x="19" y="10"/>
                  </a:lnTo>
                  <a:close/>
                  <a:moveTo>
                    <a:pt x="163" y="118"/>
                  </a:moveTo>
                  <a:lnTo>
                    <a:pt x="169" y="105"/>
                  </a:lnTo>
                  <a:lnTo>
                    <a:pt x="163" y="93"/>
                  </a:lnTo>
                  <a:lnTo>
                    <a:pt x="7" y="176"/>
                  </a:lnTo>
                  <a:lnTo>
                    <a:pt x="13" y="188"/>
                  </a:lnTo>
                  <a:lnTo>
                    <a:pt x="26" y="188"/>
                  </a:lnTo>
                  <a:lnTo>
                    <a:pt x="26" y="22"/>
                  </a:lnTo>
                  <a:lnTo>
                    <a:pt x="13" y="22"/>
                  </a:lnTo>
                  <a:lnTo>
                    <a:pt x="7" y="35"/>
                  </a:lnTo>
                  <a:lnTo>
                    <a:pt x="163" y="11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64" name="Freeform 653"/>
            <p:cNvSpPr>
              <a:spLocks noEditPoints="1"/>
            </p:cNvSpPr>
            <p:nvPr/>
          </p:nvSpPr>
          <p:spPr bwMode="auto">
            <a:xfrm>
              <a:off x="625" y="2730"/>
              <a:ext cx="126" cy="88"/>
            </a:xfrm>
            <a:custGeom>
              <a:avLst/>
              <a:gdLst>
                <a:gd name="T0" fmla="*/ 1 w 252"/>
                <a:gd name="T1" fmla="*/ 1 h 175"/>
                <a:gd name="T2" fmla="*/ 0 w 252"/>
                <a:gd name="T3" fmla="*/ 1 h 175"/>
                <a:gd name="T4" fmla="*/ 1 w 252"/>
                <a:gd name="T5" fmla="*/ 1 h 175"/>
                <a:gd name="T6" fmla="*/ 1 w 252"/>
                <a:gd name="T7" fmla="*/ 1 h 175"/>
                <a:gd name="T8" fmla="*/ 1 w 252"/>
                <a:gd name="T9" fmla="*/ 1 h 175"/>
                <a:gd name="T10" fmla="*/ 1 w 252"/>
                <a:gd name="T11" fmla="*/ 1 h 175"/>
                <a:gd name="T12" fmla="*/ 1 w 252"/>
                <a:gd name="T13" fmla="*/ 1 h 175"/>
                <a:gd name="T14" fmla="*/ 1 w 252"/>
                <a:gd name="T15" fmla="*/ 0 h 175"/>
                <a:gd name="T16" fmla="*/ 1 w 252"/>
                <a:gd name="T17" fmla="*/ 1 h 175"/>
                <a:gd name="T18" fmla="*/ 1 w 252"/>
                <a:gd name="T19" fmla="*/ 1 h 175"/>
                <a:gd name="T20" fmla="*/ 1 w 252"/>
                <a:gd name="T21" fmla="*/ 1 h 175"/>
                <a:gd name="T22" fmla="*/ 1 w 252"/>
                <a:gd name="T23" fmla="*/ 1 h 175"/>
                <a:gd name="T24" fmla="*/ 1 w 252"/>
                <a:gd name="T25" fmla="*/ 1 h 175"/>
                <a:gd name="T26" fmla="*/ 1 w 252"/>
                <a:gd name="T27" fmla="*/ 1 h 175"/>
                <a:gd name="T28" fmla="*/ 1 w 252"/>
                <a:gd name="T29" fmla="*/ 1 h 175"/>
                <a:gd name="T30" fmla="*/ 1 w 252"/>
                <a:gd name="T31" fmla="*/ 1 h 175"/>
                <a:gd name="T32" fmla="*/ 1 w 252"/>
                <a:gd name="T33" fmla="*/ 1 h 175"/>
                <a:gd name="T34" fmla="*/ 1 w 252"/>
                <a:gd name="T35" fmla="*/ 1 h 175"/>
                <a:gd name="T36" fmla="*/ 1 w 252"/>
                <a:gd name="T37" fmla="*/ 1 h 175"/>
                <a:gd name="T38" fmla="*/ 1 w 252"/>
                <a:gd name="T39" fmla="*/ 1 h 1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2" h="175">
                  <a:moveTo>
                    <a:pt x="40" y="19"/>
                  </a:moveTo>
                  <a:lnTo>
                    <a:pt x="0" y="22"/>
                  </a:lnTo>
                  <a:lnTo>
                    <a:pt x="33" y="45"/>
                  </a:lnTo>
                  <a:lnTo>
                    <a:pt x="205" y="164"/>
                  </a:lnTo>
                  <a:lnTo>
                    <a:pt x="221" y="175"/>
                  </a:lnTo>
                  <a:lnTo>
                    <a:pt x="226" y="155"/>
                  </a:lnTo>
                  <a:lnTo>
                    <a:pt x="249" y="19"/>
                  </a:lnTo>
                  <a:lnTo>
                    <a:pt x="252" y="0"/>
                  </a:lnTo>
                  <a:lnTo>
                    <a:pt x="236" y="1"/>
                  </a:lnTo>
                  <a:lnTo>
                    <a:pt x="40" y="19"/>
                  </a:lnTo>
                  <a:close/>
                  <a:moveTo>
                    <a:pt x="238" y="30"/>
                  </a:moveTo>
                  <a:lnTo>
                    <a:pt x="236" y="15"/>
                  </a:lnTo>
                  <a:lnTo>
                    <a:pt x="224" y="14"/>
                  </a:lnTo>
                  <a:lnTo>
                    <a:pt x="201" y="150"/>
                  </a:lnTo>
                  <a:lnTo>
                    <a:pt x="213" y="152"/>
                  </a:lnTo>
                  <a:lnTo>
                    <a:pt x="220" y="141"/>
                  </a:lnTo>
                  <a:lnTo>
                    <a:pt x="48" y="22"/>
                  </a:lnTo>
                  <a:lnTo>
                    <a:pt x="40" y="33"/>
                  </a:lnTo>
                  <a:lnTo>
                    <a:pt x="42" y="47"/>
                  </a:lnTo>
                  <a:lnTo>
                    <a:pt x="238" y="3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65" name="Freeform 654"/>
            <p:cNvSpPr>
              <a:spLocks noEditPoints="1"/>
            </p:cNvSpPr>
            <p:nvPr/>
          </p:nvSpPr>
          <p:spPr bwMode="auto">
            <a:xfrm>
              <a:off x="451" y="2668"/>
              <a:ext cx="159" cy="71"/>
            </a:xfrm>
            <a:custGeom>
              <a:avLst/>
              <a:gdLst>
                <a:gd name="T0" fmla="*/ 1 w 318"/>
                <a:gd name="T1" fmla="*/ 1 h 141"/>
                <a:gd name="T2" fmla="*/ 0 w 318"/>
                <a:gd name="T3" fmla="*/ 1 h 141"/>
                <a:gd name="T4" fmla="*/ 1 w 318"/>
                <a:gd name="T5" fmla="*/ 1 h 141"/>
                <a:gd name="T6" fmla="*/ 1 w 318"/>
                <a:gd name="T7" fmla="*/ 1 h 141"/>
                <a:gd name="T8" fmla="*/ 1 w 318"/>
                <a:gd name="T9" fmla="*/ 1 h 141"/>
                <a:gd name="T10" fmla="*/ 1 w 318"/>
                <a:gd name="T11" fmla="*/ 1 h 141"/>
                <a:gd name="T12" fmla="*/ 1 w 318"/>
                <a:gd name="T13" fmla="*/ 1 h 141"/>
                <a:gd name="T14" fmla="*/ 1 w 318"/>
                <a:gd name="T15" fmla="*/ 0 h 141"/>
                <a:gd name="T16" fmla="*/ 1 w 318"/>
                <a:gd name="T17" fmla="*/ 1 h 141"/>
                <a:gd name="T18" fmla="*/ 1 w 318"/>
                <a:gd name="T19" fmla="*/ 1 h 141"/>
                <a:gd name="T20" fmla="*/ 1 w 318"/>
                <a:gd name="T21" fmla="*/ 1 h 141"/>
                <a:gd name="T22" fmla="*/ 1 w 318"/>
                <a:gd name="T23" fmla="*/ 1 h 141"/>
                <a:gd name="T24" fmla="*/ 1 w 318"/>
                <a:gd name="T25" fmla="*/ 1 h 141"/>
                <a:gd name="T26" fmla="*/ 1 w 318"/>
                <a:gd name="T27" fmla="*/ 1 h 141"/>
                <a:gd name="T28" fmla="*/ 1 w 318"/>
                <a:gd name="T29" fmla="*/ 1 h 141"/>
                <a:gd name="T30" fmla="*/ 1 w 318"/>
                <a:gd name="T31" fmla="*/ 1 h 141"/>
                <a:gd name="T32" fmla="*/ 1 w 318"/>
                <a:gd name="T33" fmla="*/ 1 h 141"/>
                <a:gd name="T34" fmla="*/ 1 w 318"/>
                <a:gd name="T35" fmla="*/ 1 h 141"/>
                <a:gd name="T36" fmla="*/ 1 w 318"/>
                <a:gd name="T37" fmla="*/ 1 h 141"/>
                <a:gd name="T38" fmla="*/ 1 w 318"/>
                <a:gd name="T39" fmla="*/ 1 h 14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8" h="141">
                  <a:moveTo>
                    <a:pt x="29" y="116"/>
                  </a:moveTo>
                  <a:lnTo>
                    <a:pt x="0" y="141"/>
                  </a:lnTo>
                  <a:lnTo>
                    <a:pt x="37" y="141"/>
                  </a:lnTo>
                  <a:lnTo>
                    <a:pt x="281" y="141"/>
                  </a:lnTo>
                  <a:lnTo>
                    <a:pt x="318" y="141"/>
                  </a:lnTo>
                  <a:lnTo>
                    <a:pt x="290" y="116"/>
                  </a:lnTo>
                  <a:lnTo>
                    <a:pt x="168" y="8"/>
                  </a:lnTo>
                  <a:lnTo>
                    <a:pt x="159" y="0"/>
                  </a:lnTo>
                  <a:lnTo>
                    <a:pt x="151" y="8"/>
                  </a:lnTo>
                  <a:lnTo>
                    <a:pt x="29" y="116"/>
                  </a:lnTo>
                  <a:close/>
                  <a:moveTo>
                    <a:pt x="168" y="30"/>
                  </a:moveTo>
                  <a:lnTo>
                    <a:pt x="159" y="19"/>
                  </a:lnTo>
                  <a:lnTo>
                    <a:pt x="151" y="30"/>
                  </a:lnTo>
                  <a:lnTo>
                    <a:pt x="274" y="138"/>
                  </a:lnTo>
                  <a:lnTo>
                    <a:pt x="281" y="127"/>
                  </a:lnTo>
                  <a:lnTo>
                    <a:pt x="281" y="113"/>
                  </a:lnTo>
                  <a:lnTo>
                    <a:pt x="37" y="113"/>
                  </a:lnTo>
                  <a:lnTo>
                    <a:pt x="37" y="127"/>
                  </a:lnTo>
                  <a:lnTo>
                    <a:pt x="45" y="138"/>
                  </a:lnTo>
                  <a:lnTo>
                    <a:pt x="168" y="3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66" name="Freeform 655"/>
            <p:cNvSpPr>
              <a:spLocks noEditPoints="1"/>
            </p:cNvSpPr>
            <p:nvPr/>
          </p:nvSpPr>
          <p:spPr bwMode="auto">
            <a:xfrm>
              <a:off x="309" y="2730"/>
              <a:ext cx="127" cy="88"/>
            </a:xfrm>
            <a:custGeom>
              <a:avLst/>
              <a:gdLst>
                <a:gd name="T0" fmla="*/ 1 w 253"/>
                <a:gd name="T1" fmla="*/ 1 h 175"/>
                <a:gd name="T2" fmla="*/ 1 w 253"/>
                <a:gd name="T3" fmla="*/ 1 h 175"/>
                <a:gd name="T4" fmla="*/ 1 w 253"/>
                <a:gd name="T5" fmla="*/ 1 h 175"/>
                <a:gd name="T6" fmla="*/ 1 w 253"/>
                <a:gd name="T7" fmla="*/ 1 h 175"/>
                <a:gd name="T8" fmla="*/ 1 w 253"/>
                <a:gd name="T9" fmla="*/ 1 h 175"/>
                <a:gd name="T10" fmla="*/ 1 w 253"/>
                <a:gd name="T11" fmla="*/ 1 h 175"/>
                <a:gd name="T12" fmla="*/ 1 w 253"/>
                <a:gd name="T13" fmla="*/ 1 h 175"/>
                <a:gd name="T14" fmla="*/ 0 w 253"/>
                <a:gd name="T15" fmla="*/ 0 h 175"/>
                <a:gd name="T16" fmla="*/ 1 w 253"/>
                <a:gd name="T17" fmla="*/ 1 h 175"/>
                <a:gd name="T18" fmla="*/ 1 w 253"/>
                <a:gd name="T19" fmla="*/ 1 h 175"/>
                <a:gd name="T20" fmla="*/ 1 w 253"/>
                <a:gd name="T21" fmla="*/ 1 h 175"/>
                <a:gd name="T22" fmla="*/ 1 w 253"/>
                <a:gd name="T23" fmla="*/ 1 h 175"/>
                <a:gd name="T24" fmla="*/ 1 w 253"/>
                <a:gd name="T25" fmla="*/ 1 h 175"/>
                <a:gd name="T26" fmla="*/ 1 w 253"/>
                <a:gd name="T27" fmla="*/ 1 h 175"/>
                <a:gd name="T28" fmla="*/ 1 w 253"/>
                <a:gd name="T29" fmla="*/ 1 h 175"/>
                <a:gd name="T30" fmla="*/ 1 w 253"/>
                <a:gd name="T31" fmla="*/ 1 h 175"/>
                <a:gd name="T32" fmla="*/ 1 w 253"/>
                <a:gd name="T33" fmla="*/ 1 h 175"/>
                <a:gd name="T34" fmla="*/ 1 w 253"/>
                <a:gd name="T35" fmla="*/ 1 h 175"/>
                <a:gd name="T36" fmla="*/ 1 w 253"/>
                <a:gd name="T37" fmla="*/ 1 h 175"/>
                <a:gd name="T38" fmla="*/ 1 w 253"/>
                <a:gd name="T39" fmla="*/ 1 h 1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3" h="175">
                  <a:moveTo>
                    <a:pt x="29" y="155"/>
                  </a:moveTo>
                  <a:lnTo>
                    <a:pt x="32" y="175"/>
                  </a:lnTo>
                  <a:lnTo>
                    <a:pt x="48" y="164"/>
                  </a:lnTo>
                  <a:lnTo>
                    <a:pt x="221" y="45"/>
                  </a:lnTo>
                  <a:lnTo>
                    <a:pt x="253" y="22"/>
                  </a:lnTo>
                  <a:lnTo>
                    <a:pt x="215" y="19"/>
                  </a:lnTo>
                  <a:lnTo>
                    <a:pt x="18" y="1"/>
                  </a:lnTo>
                  <a:lnTo>
                    <a:pt x="0" y="0"/>
                  </a:lnTo>
                  <a:lnTo>
                    <a:pt x="4" y="19"/>
                  </a:lnTo>
                  <a:lnTo>
                    <a:pt x="29" y="155"/>
                  </a:lnTo>
                  <a:close/>
                  <a:moveTo>
                    <a:pt x="29" y="12"/>
                  </a:moveTo>
                  <a:lnTo>
                    <a:pt x="16" y="15"/>
                  </a:lnTo>
                  <a:lnTo>
                    <a:pt x="16" y="30"/>
                  </a:lnTo>
                  <a:lnTo>
                    <a:pt x="213" y="47"/>
                  </a:lnTo>
                  <a:lnTo>
                    <a:pt x="213" y="33"/>
                  </a:lnTo>
                  <a:lnTo>
                    <a:pt x="206" y="22"/>
                  </a:lnTo>
                  <a:lnTo>
                    <a:pt x="34" y="141"/>
                  </a:lnTo>
                  <a:lnTo>
                    <a:pt x="41" y="152"/>
                  </a:lnTo>
                  <a:lnTo>
                    <a:pt x="54" y="148"/>
                  </a:lnTo>
                  <a:lnTo>
                    <a:pt x="29" y="1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67" name="Freeform 656"/>
            <p:cNvSpPr>
              <a:spLocks noEditPoints="1"/>
            </p:cNvSpPr>
            <p:nvPr/>
          </p:nvSpPr>
          <p:spPr bwMode="auto">
            <a:xfrm>
              <a:off x="215" y="2832"/>
              <a:ext cx="100" cy="104"/>
            </a:xfrm>
            <a:custGeom>
              <a:avLst/>
              <a:gdLst>
                <a:gd name="T0" fmla="*/ 1 w 199"/>
                <a:gd name="T1" fmla="*/ 0 h 210"/>
                <a:gd name="T2" fmla="*/ 1 w 199"/>
                <a:gd name="T3" fmla="*/ 0 h 210"/>
                <a:gd name="T4" fmla="*/ 1 w 199"/>
                <a:gd name="T5" fmla="*/ 0 h 210"/>
                <a:gd name="T6" fmla="*/ 1 w 199"/>
                <a:gd name="T7" fmla="*/ 0 h 210"/>
                <a:gd name="T8" fmla="*/ 1 w 199"/>
                <a:gd name="T9" fmla="*/ 0 h 210"/>
                <a:gd name="T10" fmla="*/ 1 w 199"/>
                <a:gd name="T11" fmla="*/ 0 h 210"/>
                <a:gd name="T12" fmla="*/ 1 w 199"/>
                <a:gd name="T13" fmla="*/ 0 h 210"/>
                <a:gd name="T14" fmla="*/ 0 w 199"/>
                <a:gd name="T15" fmla="*/ 0 h 210"/>
                <a:gd name="T16" fmla="*/ 1 w 199"/>
                <a:gd name="T17" fmla="*/ 0 h 210"/>
                <a:gd name="T18" fmla="*/ 1 w 199"/>
                <a:gd name="T19" fmla="*/ 0 h 210"/>
                <a:gd name="T20" fmla="*/ 1 w 199"/>
                <a:gd name="T21" fmla="*/ 0 h 210"/>
                <a:gd name="T22" fmla="*/ 1 w 199"/>
                <a:gd name="T23" fmla="*/ 0 h 210"/>
                <a:gd name="T24" fmla="*/ 1 w 199"/>
                <a:gd name="T25" fmla="*/ 0 h 210"/>
                <a:gd name="T26" fmla="*/ 1 w 199"/>
                <a:gd name="T27" fmla="*/ 0 h 210"/>
                <a:gd name="T28" fmla="*/ 1 w 199"/>
                <a:gd name="T29" fmla="*/ 0 h 210"/>
                <a:gd name="T30" fmla="*/ 1 w 199"/>
                <a:gd name="T31" fmla="*/ 0 h 210"/>
                <a:gd name="T32" fmla="*/ 1 w 199"/>
                <a:gd name="T33" fmla="*/ 0 h 210"/>
                <a:gd name="T34" fmla="*/ 1 w 199"/>
                <a:gd name="T35" fmla="*/ 0 h 210"/>
                <a:gd name="T36" fmla="*/ 1 w 199"/>
                <a:gd name="T37" fmla="*/ 0 h 210"/>
                <a:gd name="T38" fmla="*/ 1 w 199"/>
                <a:gd name="T39" fmla="*/ 0 h 2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9" h="210">
                  <a:moveTo>
                    <a:pt x="180" y="201"/>
                  </a:moveTo>
                  <a:lnTo>
                    <a:pt x="199" y="210"/>
                  </a:lnTo>
                  <a:lnTo>
                    <a:pt x="199" y="188"/>
                  </a:lnTo>
                  <a:lnTo>
                    <a:pt x="199" y="22"/>
                  </a:lnTo>
                  <a:lnTo>
                    <a:pt x="199" y="0"/>
                  </a:lnTo>
                  <a:lnTo>
                    <a:pt x="180" y="10"/>
                  </a:lnTo>
                  <a:lnTo>
                    <a:pt x="24" y="93"/>
                  </a:lnTo>
                  <a:lnTo>
                    <a:pt x="0" y="105"/>
                  </a:lnTo>
                  <a:lnTo>
                    <a:pt x="24" y="118"/>
                  </a:lnTo>
                  <a:lnTo>
                    <a:pt x="180" y="201"/>
                  </a:lnTo>
                  <a:close/>
                  <a:moveTo>
                    <a:pt x="36" y="93"/>
                  </a:moveTo>
                  <a:lnTo>
                    <a:pt x="30" y="105"/>
                  </a:lnTo>
                  <a:lnTo>
                    <a:pt x="36" y="118"/>
                  </a:lnTo>
                  <a:lnTo>
                    <a:pt x="192" y="35"/>
                  </a:lnTo>
                  <a:lnTo>
                    <a:pt x="186" y="22"/>
                  </a:lnTo>
                  <a:lnTo>
                    <a:pt x="173" y="22"/>
                  </a:lnTo>
                  <a:lnTo>
                    <a:pt x="173" y="188"/>
                  </a:lnTo>
                  <a:lnTo>
                    <a:pt x="186" y="188"/>
                  </a:lnTo>
                  <a:lnTo>
                    <a:pt x="192" y="176"/>
                  </a:lnTo>
                  <a:lnTo>
                    <a:pt x="36" y="9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68" name="Freeform 657"/>
            <p:cNvSpPr>
              <a:spLocks noEditPoints="1"/>
            </p:cNvSpPr>
            <p:nvPr/>
          </p:nvSpPr>
          <p:spPr bwMode="auto">
            <a:xfrm>
              <a:off x="309" y="2951"/>
              <a:ext cx="127" cy="87"/>
            </a:xfrm>
            <a:custGeom>
              <a:avLst/>
              <a:gdLst>
                <a:gd name="T0" fmla="*/ 1 w 253"/>
                <a:gd name="T1" fmla="*/ 0 h 175"/>
                <a:gd name="T2" fmla="*/ 1 w 253"/>
                <a:gd name="T3" fmla="*/ 0 h 175"/>
                <a:gd name="T4" fmla="*/ 1 w 253"/>
                <a:gd name="T5" fmla="*/ 0 h 175"/>
                <a:gd name="T6" fmla="*/ 1 w 253"/>
                <a:gd name="T7" fmla="*/ 0 h 175"/>
                <a:gd name="T8" fmla="*/ 1 w 253"/>
                <a:gd name="T9" fmla="*/ 0 h 175"/>
                <a:gd name="T10" fmla="*/ 1 w 253"/>
                <a:gd name="T11" fmla="*/ 0 h 175"/>
                <a:gd name="T12" fmla="*/ 1 w 253"/>
                <a:gd name="T13" fmla="*/ 0 h 175"/>
                <a:gd name="T14" fmla="*/ 0 w 253"/>
                <a:gd name="T15" fmla="*/ 0 h 175"/>
                <a:gd name="T16" fmla="*/ 1 w 253"/>
                <a:gd name="T17" fmla="*/ 0 h 175"/>
                <a:gd name="T18" fmla="*/ 1 w 253"/>
                <a:gd name="T19" fmla="*/ 0 h 175"/>
                <a:gd name="T20" fmla="*/ 1 w 253"/>
                <a:gd name="T21" fmla="*/ 0 h 175"/>
                <a:gd name="T22" fmla="*/ 1 w 253"/>
                <a:gd name="T23" fmla="*/ 0 h 175"/>
                <a:gd name="T24" fmla="*/ 1 w 253"/>
                <a:gd name="T25" fmla="*/ 0 h 175"/>
                <a:gd name="T26" fmla="*/ 1 w 253"/>
                <a:gd name="T27" fmla="*/ 0 h 175"/>
                <a:gd name="T28" fmla="*/ 1 w 253"/>
                <a:gd name="T29" fmla="*/ 0 h 175"/>
                <a:gd name="T30" fmla="*/ 1 w 253"/>
                <a:gd name="T31" fmla="*/ 0 h 175"/>
                <a:gd name="T32" fmla="*/ 1 w 253"/>
                <a:gd name="T33" fmla="*/ 0 h 175"/>
                <a:gd name="T34" fmla="*/ 1 w 253"/>
                <a:gd name="T35" fmla="*/ 0 h 175"/>
                <a:gd name="T36" fmla="*/ 1 w 253"/>
                <a:gd name="T37" fmla="*/ 0 h 175"/>
                <a:gd name="T38" fmla="*/ 1 w 253"/>
                <a:gd name="T39" fmla="*/ 0 h 1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3" h="175">
                  <a:moveTo>
                    <a:pt x="215" y="157"/>
                  </a:moveTo>
                  <a:lnTo>
                    <a:pt x="253" y="154"/>
                  </a:lnTo>
                  <a:lnTo>
                    <a:pt x="221" y="132"/>
                  </a:lnTo>
                  <a:lnTo>
                    <a:pt x="48" y="13"/>
                  </a:lnTo>
                  <a:lnTo>
                    <a:pt x="32" y="0"/>
                  </a:lnTo>
                  <a:lnTo>
                    <a:pt x="29" y="20"/>
                  </a:lnTo>
                  <a:lnTo>
                    <a:pt x="4" y="157"/>
                  </a:lnTo>
                  <a:lnTo>
                    <a:pt x="0" y="175"/>
                  </a:lnTo>
                  <a:lnTo>
                    <a:pt x="18" y="174"/>
                  </a:lnTo>
                  <a:lnTo>
                    <a:pt x="215" y="157"/>
                  </a:lnTo>
                  <a:close/>
                  <a:moveTo>
                    <a:pt x="16" y="146"/>
                  </a:moveTo>
                  <a:lnTo>
                    <a:pt x="16" y="160"/>
                  </a:lnTo>
                  <a:lnTo>
                    <a:pt x="29" y="163"/>
                  </a:lnTo>
                  <a:lnTo>
                    <a:pt x="54" y="27"/>
                  </a:lnTo>
                  <a:lnTo>
                    <a:pt x="41" y="24"/>
                  </a:lnTo>
                  <a:lnTo>
                    <a:pt x="34" y="36"/>
                  </a:lnTo>
                  <a:lnTo>
                    <a:pt x="206" y="155"/>
                  </a:lnTo>
                  <a:lnTo>
                    <a:pt x="213" y="143"/>
                  </a:lnTo>
                  <a:lnTo>
                    <a:pt x="213" y="128"/>
                  </a:lnTo>
                  <a:lnTo>
                    <a:pt x="16" y="146"/>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69" name="Freeform 658"/>
            <p:cNvSpPr>
              <a:spLocks noEditPoints="1"/>
            </p:cNvSpPr>
            <p:nvPr/>
          </p:nvSpPr>
          <p:spPr bwMode="auto">
            <a:xfrm>
              <a:off x="451" y="3030"/>
              <a:ext cx="159" cy="70"/>
            </a:xfrm>
            <a:custGeom>
              <a:avLst/>
              <a:gdLst>
                <a:gd name="T0" fmla="*/ 1 w 318"/>
                <a:gd name="T1" fmla="*/ 0 h 141"/>
                <a:gd name="T2" fmla="*/ 1 w 318"/>
                <a:gd name="T3" fmla="*/ 0 h 141"/>
                <a:gd name="T4" fmla="*/ 1 w 318"/>
                <a:gd name="T5" fmla="*/ 0 h 141"/>
                <a:gd name="T6" fmla="*/ 1 w 318"/>
                <a:gd name="T7" fmla="*/ 0 h 141"/>
                <a:gd name="T8" fmla="*/ 0 w 318"/>
                <a:gd name="T9" fmla="*/ 0 h 141"/>
                <a:gd name="T10" fmla="*/ 1 w 318"/>
                <a:gd name="T11" fmla="*/ 0 h 141"/>
                <a:gd name="T12" fmla="*/ 1 w 318"/>
                <a:gd name="T13" fmla="*/ 0 h 141"/>
                <a:gd name="T14" fmla="*/ 1 w 318"/>
                <a:gd name="T15" fmla="*/ 0 h 141"/>
                <a:gd name="T16" fmla="*/ 1 w 318"/>
                <a:gd name="T17" fmla="*/ 0 h 141"/>
                <a:gd name="T18" fmla="*/ 1 w 318"/>
                <a:gd name="T19" fmla="*/ 0 h 141"/>
                <a:gd name="T20" fmla="*/ 1 w 318"/>
                <a:gd name="T21" fmla="*/ 0 h 141"/>
                <a:gd name="T22" fmla="*/ 1 w 318"/>
                <a:gd name="T23" fmla="*/ 0 h 141"/>
                <a:gd name="T24" fmla="*/ 1 w 318"/>
                <a:gd name="T25" fmla="*/ 0 h 141"/>
                <a:gd name="T26" fmla="*/ 1 w 318"/>
                <a:gd name="T27" fmla="*/ 0 h 141"/>
                <a:gd name="T28" fmla="*/ 1 w 318"/>
                <a:gd name="T29" fmla="*/ 0 h 141"/>
                <a:gd name="T30" fmla="*/ 1 w 318"/>
                <a:gd name="T31" fmla="*/ 0 h 141"/>
                <a:gd name="T32" fmla="*/ 1 w 318"/>
                <a:gd name="T33" fmla="*/ 0 h 141"/>
                <a:gd name="T34" fmla="*/ 1 w 318"/>
                <a:gd name="T35" fmla="*/ 0 h 141"/>
                <a:gd name="T36" fmla="*/ 1 w 318"/>
                <a:gd name="T37" fmla="*/ 0 h 141"/>
                <a:gd name="T38" fmla="*/ 1 w 318"/>
                <a:gd name="T39" fmla="*/ 0 h 14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8" h="141">
                  <a:moveTo>
                    <a:pt x="290" y="25"/>
                  </a:moveTo>
                  <a:lnTo>
                    <a:pt x="318" y="0"/>
                  </a:lnTo>
                  <a:lnTo>
                    <a:pt x="281" y="0"/>
                  </a:lnTo>
                  <a:lnTo>
                    <a:pt x="37" y="0"/>
                  </a:lnTo>
                  <a:lnTo>
                    <a:pt x="0" y="0"/>
                  </a:lnTo>
                  <a:lnTo>
                    <a:pt x="29" y="25"/>
                  </a:lnTo>
                  <a:lnTo>
                    <a:pt x="151" y="133"/>
                  </a:lnTo>
                  <a:lnTo>
                    <a:pt x="159" y="141"/>
                  </a:lnTo>
                  <a:lnTo>
                    <a:pt x="168" y="133"/>
                  </a:lnTo>
                  <a:lnTo>
                    <a:pt x="290" y="25"/>
                  </a:lnTo>
                  <a:close/>
                  <a:moveTo>
                    <a:pt x="151" y="111"/>
                  </a:moveTo>
                  <a:lnTo>
                    <a:pt x="159" y="122"/>
                  </a:lnTo>
                  <a:lnTo>
                    <a:pt x="168" y="111"/>
                  </a:lnTo>
                  <a:lnTo>
                    <a:pt x="45" y="3"/>
                  </a:lnTo>
                  <a:lnTo>
                    <a:pt x="37" y="14"/>
                  </a:lnTo>
                  <a:lnTo>
                    <a:pt x="37" y="28"/>
                  </a:lnTo>
                  <a:lnTo>
                    <a:pt x="281" y="28"/>
                  </a:lnTo>
                  <a:lnTo>
                    <a:pt x="281" y="14"/>
                  </a:lnTo>
                  <a:lnTo>
                    <a:pt x="274" y="3"/>
                  </a:lnTo>
                  <a:lnTo>
                    <a:pt x="151" y="111"/>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70" name="Freeform 659"/>
            <p:cNvSpPr>
              <a:spLocks noEditPoints="1"/>
            </p:cNvSpPr>
            <p:nvPr/>
          </p:nvSpPr>
          <p:spPr bwMode="auto">
            <a:xfrm>
              <a:off x="625" y="2951"/>
              <a:ext cx="126" cy="87"/>
            </a:xfrm>
            <a:custGeom>
              <a:avLst/>
              <a:gdLst>
                <a:gd name="T0" fmla="*/ 1 w 252"/>
                <a:gd name="T1" fmla="*/ 0 h 175"/>
                <a:gd name="T2" fmla="*/ 1 w 252"/>
                <a:gd name="T3" fmla="*/ 0 h 175"/>
                <a:gd name="T4" fmla="*/ 1 w 252"/>
                <a:gd name="T5" fmla="*/ 0 h 175"/>
                <a:gd name="T6" fmla="*/ 1 w 252"/>
                <a:gd name="T7" fmla="*/ 0 h 175"/>
                <a:gd name="T8" fmla="*/ 0 w 252"/>
                <a:gd name="T9" fmla="*/ 0 h 175"/>
                <a:gd name="T10" fmla="*/ 1 w 252"/>
                <a:gd name="T11" fmla="*/ 0 h 175"/>
                <a:gd name="T12" fmla="*/ 1 w 252"/>
                <a:gd name="T13" fmla="*/ 0 h 175"/>
                <a:gd name="T14" fmla="*/ 1 w 252"/>
                <a:gd name="T15" fmla="*/ 0 h 175"/>
                <a:gd name="T16" fmla="*/ 1 w 252"/>
                <a:gd name="T17" fmla="*/ 0 h 175"/>
                <a:gd name="T18" fmla="*/ 1 w 252"/>
                <a:gd name="T19" fmla="*/ 0 h 175"/>
                <a:gd name="T20" fmla="*/ 1 w 252"/>
                <a:gd name="T21" fmla="*/ 0 h 175"/>
                <a:gd name="T22" fmla="*/ 1 w 252"/>
                <a:gd name="T23" fmla="*/ 0 h 175"/>
                <a:gd name="T24" fmla="*/ 1 w 252"/>
                <a:gd name="T25" fmla="*/ 0 h 175"/>
                <a:gd name="T26" fmla="*/ 1 w 252"/>
                <a:gd name="T27" fmla="*/ 0 h 175"/>
                <a:gd name="T28" fmla="*/ 1 w 252"/>
                <a:gd name="T29" fmla="*/ 0 h 175"/>
                <a:gd name="T30" fmla="*/ 1 w 252"/>
                <a:gd name="T31" fmla="*/ 0 h 175"/>
                <a:gd name="T32" fmla="*/ 1 w 252"/>
                <a:gd name="T33" fmla="*/ 0 h 175"/>
                <a:gd name="T34" fmla="*/ 1 w 252"/>
                <a:gd name="T35" fmla="*/ 0 h 175"/>
                <a:gd name="T36" fmla="*/ 1 w 252"/>
                <a:gd name="T37" fmla="*/ 0 h 175"/>
                <a:gd name="T38" fmla="*/ 1 w 252"/>
                <a:gd name="T39" fmla="*/ 0 h 1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2" h="175">
                  <a:moveTo>
                    <a:pt x="226" y="22"/>
                  </a:moveTo>
                  <a:lnTo>
                    <a:pt x="221" y="0"/>
                  </a:lnTo>
                  <a:lnTo>
                    <a:pt x="205" y="13"/>
                  </a:lnTo>
                  <a:lnTo>
                    <a:pt x="33" y="132"/>
                  </a:lnTo>
                  <a:lnTo>
                    <a:pt x="0" y="154"/>
                  </a:lnTo>
                  <a:lnTo>
                    <a:pt x="40" y="157"/>
                  </a:lnTo>
                  <a:lnTo>
                    <a:pt x="236" y="174"/>
                  </a:lnTo>
                  <a:lnTo>
                    <a:pt x="252" y="175"/>
                  </a:lnTo>
                  <a:lnTo>
                    <a:pt x="249" y="158"/>
                  </a:lnTo>
                  <a:lnTo>
                    <a:pt x="226" y="22"/>
                  </a:lnTo>
                  <a:close/>
                  <a:moveTo>
                    <a:pt x="224" y="163"/>
                  </a:moveTo>
                  <a:lnTo>
                    <a:pt x="236" y="160"/>
                  </a:lnTo>
                  <a:lnTo>
                    <a:pt x="238" y="146"/>
                  </a:lnTo>
                  <a:lnTo>
                    <a:pt x="42" y="128"/>
                  </a:lnTo>
                  <a:lnTo>
                    <a:pt x="40" y="143"/>
                  </a:lnTo>
                  <a:lnTo>
                    <a:pt x="48" y="155"/>
                  </a:lnTo>
                  <a:lnTo>
                    <a:pt x="220" y="36"/>
                  </a:lnTo>
                  <a:lnTo>
                    <a:pt x="213" y="24"/>
                  </a:lnTo>
                  <a:lnTo>
                    <a:pt x="201" y="27"/>
                  </a:lnTo>
                  <a:lnTo>
                    <a:pt x="224" y="16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71" name="Freeform 660"/>
            <p:cNvSpPr>
              <a:spLocks noEditPoints="1"/>
            </p:cNvSpPr>
            <p:nvPr/>
          </p:nvSpPr>
          <p:spPr bwMode="auto">
            <a:xfrm>
              <a:off x="312" y="2731"/>
              <a:ext cx="437" cy="306"/>
            </a:xfrm>
            <a:custGeom>
              <a:avLst/>
              <a:gdLst>
                <a:gd name="T0" fmla="*/ 0 w 875"/>
                <a:gd name="T1" fmla="*/ 1 h 610"/>
                <a:gd name="T2" fmla="*/ 0 w 875"/>
                <a:gd name="T3" fmla="*/ 1 h 610"/>
                <a:gd name="T4" fmla="*/ 0 w 875"/>
                <a:gd name="T5" fmla="*/ 1 h 610"/>
                <a:gd name="T6" fmla="*/ 0 w 875"/>
                <a:gd name="T7" fmla="*/ 1 h 610"/>
                <a:gd name="T8" fmla="*/ 0 w 875"/>
                <a:gd name="T9" fmla="*/ 1 h 610"/>
                <a:gd name="T10" fmla="*/ 0 w 875"/>
                <a:gd name="T11" fmla="*/ 1 h 610"/>
                <a:gd name="T12" fmla="*/ 0 w 875"/>
                <a:gd name="T13" fmla="*/ 1 h 610"/>
                <a:gd name="T14" fmla="*/ 0 w 875"/>
                <a:gd name="T15" fmla="*/ 1 h 610"/>
                <a:gd name="T16" fmla="*/ 0 w 875"/>
                <a:gd name="T17" fmla="*/ 1 h 610"/>
                <a:gd name="T18" fmla="*/ 0 w 875"/>
                <a:gd name="T19" fmla="*/ 1 h 610"/>
                <a:gd name="T20" fmla="*/ 0 w 875"/>
                <a:gd name="T21" fmla="*/ 1 h 610"/>
                <a:gd name="T22" fmla="*/ 0 w 875"/>
                <a:gd name="T23" fmla="*/ 1 h 610"/>
                <a:gd name="T24" fmla="*/ 0 w 875"/>
                <a:gd name="T25" fmla="*/ 1 h 610"/>
                <a:gd name="T26" fmla="*/ 0 w 875"/>
                <a:gd name="T27" fmla="*/ 1 h 610"/>
                <a:gd name="T28" fmla="*/ 0 w 875"/>
                <a:gd name="T29" fmla="*/ 1 h 610"/>
                <a:gd name="T30" fmla="*/ 0 w 875"/>
                <a:gd name="T31" fmla="*/ 1 h 610"/>
                <a:gd name="T32" fmla="*/ 0 w 875"/>
                <a:gd name="T33" fmla="*/ 1 h 610"/>
                <a:gd name="T34" fmla="*/ 0 w 875"/>
                <a:gd name="T35" fmla="*/ 1 h 610"/>
                <a:gd name="T36" fmla="*/ 0 w 875"/>
                <a:gd name="T37" fmla="*/ 1 h 610"/>
                <a:gd name="T38" fmla="*/ 0 w 875"/>
                <a:gd name="T39" fmla="*/ 1 h 610"/>
                <a:gd name="T40" fmla="*/ 0 w 875"/>
                <a:gd name="T41" fmla="*/ 1 h 610"/>
                <a:gd name="T42" fmla="*/ 0 w 875"/>
                <a:gd name="T43" fmla="*/ 1 h 610"/>
                <a:gd name="T44" fmla="*/ 0 w 875"/>
                <a:gd name="T45" fmla="*/ 1 h 610"/>
                <a:gd name="T46" fmla="*/ 0 w 875"/>
                <a:gd name="T47" fmla="*/ 1 h 610"/>
                <a:gd name="T48" fmla="*/ 0 w 875"/>
                <a:gd name="T49" fmla="*/ 1 h 610"/>
                <a:gd name="T50" fmla="*/ 0 w 875"/>
                <a:gd name="T51" fmla="*/ 1 h 610"/>
                <a:gd name="T52" fmla="*/ 0 w 875"/>
                <a:gd name="T53" fmla="*/ 1 h 610"/>
                <a:gd name="T54" fmla="*/ 0 w 875"/>
                <a:gd name="T55" fmla="*/ 1 h 610"/>
                <a:gd name="T56" fmla="*/ 0 w 875"/>
                <a:gd name="T57" fmla="*/ 1 h 610"/>
                <a:gd name="T58" fmla="*/ 0 w 875"/>
                <a:gd name="T59" fmla="*/ 1 h 610"/>
                <a:gd name="T60" fmla="*/ 0 w 875"/>
                <a:gd name="T61" fmla="*/ 1 h 610"/>
                <a:gd name="T62" fmla="*/ 0 w 875"/>
                <a:gd name="T63" fmla="*/ 1 h 610"/>
                <a:gd name="T64" fmla="*/ 0 w 875"/>
                <a:gd name="T65" fmla="*/ 1 h 610"/>
                <a:gd name="T66" fmla="*/ 0 w 875"/>
                <a:gd name="T67" fmla="*/ 1 h 610"/>
                <a:gd name="T68" fmla="*/ 0 w 875"/>
                <a:gd name="T69" fmla="*/ 1 h 610"/>
                <a:gd name="T70" fmla="*/ 0 w 875"/>
                <a:gd name="T71" fmla="*/ 1 h 610"/>
                <a:gd name="T72" fmla="*/ 0 w 875"/>
                <a:gd name="T73" fmla="*/ 1 h 610"/>
                <a:gd name="T74" fmla="*/ 0 w 875"/>
                <a:gd name="T75" fmla="*/ 1 h 610"/>
                <a:gd name="T76" fmla="*/ 0 w 875"/>
                <a:gd name="T77" fmla="*/ 1 h 610"/>
                <a:gd name="T78" fmla="*/ 0 w 875"/>
                <a:gd name="T79" fmla="*/ 1 h 610"/>
                <a:gd name="T80" fmla="*/ 0 w 875"/>
                <a:gd name="T81" fmla="*/ 1 h 610"/>
                <a:gd name="T82" fmla="*/ 0 w 875"/>
                <a:gd name="T83" fmla="*/ 1 h 610"/>
                <a:gd name="T84" fmla="*/ 0 w 875"/>
                <a:gd name="T85" fmla="*/ 1 h 610"/>
                <a:gd name="T86" fmla="*/ 0 w 875"/>
                <a:gd name="T87" fmla="*/ 1 h 610"/>
                <a:gd name="T88" fmla="*/ 0 w 875"/>
                <a:gd name="T89" fmla="*/ 1 h 610"/>
                <a:gd name="T90" fmla="*/ 0 w 875"/>
                <a:gd name="T91" fmla="*/ 1 h 610"/>
                <a:gd name="T92" fmla="*/ 0 w 875"/>
                <a:gd name="T93" fmla="*/ 1 h 610"/>
                <a:gd name="T94" fmla="*/ 0 w 875"/>
                <a:gd name="T95" fmla="*/ 1 h 610"/>
                <a:gd name="T96" fmla="*/ 0 w 875"/>
                <a:gd name="T97" fmla="*/ 1 h 610"/>
                <a:gd name="T98" fmla="*/ 0 w 875"/>
                <a:gd name="T99" fmla="*/ 1 h 610"/>
                <a:gd name="T100" fmla="*/ 0 w 875"/>
                <a:gd name="T101" fmla="*/ 1 h 610"/>
                <a:gd name="T102" fmla="*/ 0 w 875"/>
                <a:gd name="T103" fmla="*/ 1 h 610"/>
                <a:gd name="T104" fmla="*/ 0 w 875"/>
                <a:gd name="T105" fmla="*/ 1 h 610"/>
                <a:gd name="T106" fmla="*/ 0 w 875"/>
                <a:gd name="T107" fmla="*/ 1 h 610"/>
                <a:gd name="T108" fmla="*/ 0 w 875"/>
                <a:gd name="T109" fmla="*/ 1 h 610"/>
                <a:gd name="T110" fmla="*/ 0 w 875"/>
                <a:gd name="T111" fmla="*/ 1 h 610"/>
                <a:gd name="T112" fmla="*/ 0 w 875"/>
                <a:gd name="T113" fmla="*/ 1 h 610"/>
                <a:gd name="T114" fmla="*/ 0 w 875"/>
                <a:gd name="T115" fmla="*/ 1 h 610"/>
                <a:gd name="T116" fmla="*/ 0 w 875"/>
                <a:gd name="T117" fmla="*/ 1 h 6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75" h="610">
                  <a:moveTo>
                    <a:pt x="395" y="1"/>
                  </a:moveTo>
                  <a:lnTo>
                    <a:pt x="352" y="6"/>
                  </a:lnTo>
                  <a:lnTo>
                    <a:pt x="311" y="12"/>
                  </a:lnTo>
                  <a:lnTo>
                    <a:pt x="307" y="14"/>
                  </a:lnTo>
                  <a:lnTo>
                    <a:pt x="267" y="23"/>
                  </a:lnTo>
                  <a:lnTo>
                    <a:pt x="230" y="36"/>
                  </a:lnTo>
                  <a:lnTo>
                    <a:pt x="196" y="50"/>
                  </a:lnTo>
                  <a:lnTo>
                    <a:pt x="162" y="67"/>
                  </a:lnTo>
                  <a:lnTo>
                    <a:pt x="133" y="86"/>
                  </a:lnTo>
                  <a:lnTo>
                    <a:pt x="128" y="89"/>
                  </a:lnTo>
                  <a:lnTo>
                    <a:pt x="100" y="109"/>
                  </a:lnTo>
                  <a:lnTo>
                    <a:pt x="77" y="131"/>
                  </a:lnTo>
                  <a:lnTo>
                    <a:pt x="55" y="156"/>
                  </a:lnTo>
                  <a:lnTo>
                    <a:pt x="37" y="181"/>
                  </a:lnTo>
                  <a:lnTo>
                    <a:pt x="34" y="186"/>
                  </a:lnTo>
                  <a:lnTo>
                    <a:pt x="19" y="213"/>
                  </a:lnTo>
                  <a:lnTo>
                    <a:pt x="9" y="241"/>
                  </a:lnTo>
                  <a:lnTo>
                    <a:pt x="3" y="269"/>
                  </a:lnTo>
                  <a:lnTo>
                    <a:pt x="3" y="275"/>
                  </a:lnTo>
                  <a:lnTo>
                    <a:pt x="0" y="305"/>
                  </a:lnTo>
                  <a:lnTo>
                    <a:pt x="3" y="335"/>
                  </a:lnTo>
                  <a:lnTo>
                    <a:pt x="3" y="341"/>
                  </a:lnTo>
                  <a:lnTo>
                    <a:pt x="9" y="369"/>
                  </a:lnTo>
                  <a:lnTo>
                    <a:pt x="19" y="397"/>
                  </a:lnTo>
                  <a:lnTo>
                    <a:pt x="34" y="424"/>
                  </a:lnTo>
                  <a:lnTo>
                    <a:pt x="37" y="429"/>
                  </a:lnTo>
                  <a:lnTo>
                    <a:pt x="55" y="454"/>
                  </a:lnTo>
                  <a:lnTo>
                    <a:pt x="77" y="479"/>
                  </a:lnTo>
                  <a:lnTo>
                    <a:pt x="100" y="501"/>
                  </a:lnTo>
                  <a:lnTo>
                    <a:pt x="128" y="521"/>
                  </a:lnTo>
                  <a:lnTo>
                    <a:pt x="133" y="524"/>
                  </a:lnTo>
                  <a:lnTo>
                    <a:pt x="162" y="543"/>
                  </a:lnTo>
                  <a:lnTo>
                    <a:pt x="196" y="560"/>
                  </a:lnTo>
                  <a:lnTo>
                    <a:pt x="230" y="574"/>
                  </a:lnTo>
                  <a:lnTo>
                    <a:pt x="267" y="587"/>
                  </a:lnTo>
                  <a:lnTo>
                    <a:pt x="307" y="596"/>
                  </a:lnTo>
                  <a:lnTo>
                    <a:pt x="311" y="598"/>
                  </a:lnTo>
                  <a:lnTo>
                    <a:pt x="352" y="604"/>
                  </a:lnTo>
                  <a:lnTo>
                    <a:pt x="395" y="609"/>
                  </a:lnTo>
                  <a:lnTo>
                    <a:pt x="438" y="610"/>
                  </a:lnTo>
                  <a:lnTo>
                    <a:pt x="481" y="609"/>
                  </a:lnTo>
                  <a:lnTo>
                    <a:pt x="523" y="604"/>
                  </a:lnTo>
                  <a:lnTo>
                    <a:pt x="565" y="598"/>
                  </a:lnTo>
                  <a:lnTo>
                    <a:pt x="569" y="596"/>
                  </a:lnTo>
                  <a:lnTo>
                    <a:pt x="609" y="587"/>
                  </a:lnTo>
                  <a:lnTo>
                    <a:pt x="646" y="574"/>
                  </a:lnTo>
                  <a:lnTo>
                    <a:pt x="681" y="560"/>
                  </a:lnTo>
                  <a:lnTo>
                    <a:pt x="713" y="543"/>
                  </a:lnTo>
                  <a:lnTo>
                    <a:pt x="743" y="524"/>
                  </a:lnTo>
                  <a:lnTo>
                    <a:pt x="747" y="521"/>
                  </a:lnTo>
                  <a:lnTo>
                    <a:pt x="775" y="501"/>
                  </a:lnTo>
                  <a:lnTo>
                    <a:pt x="799" y="479"/>
                  </a:lnTo>
                  <a:lnTo>
                    <a:pt x="821" y="454"/>
                  </a:lnTo>
                  <a:lnTo>
                    <a:pt x="839" y="429"/>
                  </a:lnTo>
                  <a:lnTo>
                    <a:pt x="842" y="424"/>
                  </a:lnTo>
                  <a:lnTo>
                    <a:pt x="856" y="397"/>
                  </a:lnTo>
                  <a:lnTo>
                    <a:pt x="867" y="369"/>
                  </a:lnTo>
                  <a:lnTo>
                    <a:pt x="872" y="341"/>
                  </a:lnTo>
                  <a:lnTo>
                    <a:pt x="874" y="335"/>
                  </a:lnTo>
                  <a:lnTo>
                    <a:pt x="875" y="305"/>
                  </a:lnTo>
                  <a:lnTo>
                    <a:pt x="874" y="275"/>
                  </a:lnTo>
                  <a:lnTo>
                    <a:pt x="872" y="269"/>
                  </a:lnTo>
                  <a:lnTo>
                    <a:pt x="867" y="241"/>
                  </a:lnTo>
                  <a:lnTo>
                    <a:pt x="856" y="213"/>
                  </a:lnTo>
                  <a:lnTo>
                    <a:pt x="842" y="186"/>
                  </a:lnTo>
                  <a:lnTo>
                    <a:pt x="839" y="181"/>
                  </a:lnTo>
                  <a:lnTo>
                    <a:pt x="821" y="156"/>
                  </a:lnTo>
                  <a:lnTo>
                    <a:pt x="799" y="131"/>
                  </a:lnTo>
                  <a:lnTo>
                    <a:pt x="775" y="109"/>
                  </a:lnTo>
                  <a:lnTo>
                    <a:pt x="747" y="89"/>
                  </a:lnTo>
                  <a:lnTo>
                    <a:pt x="743" y="86"/>
                  </a:lnTo>
                  <a:lnTo>
                    <a:pt x="713" y="67"/>
                  </a:lnTo>
                  <a:lnTo>
                    <a:pt x="681" y="50"/>
                  </a:lnTo>
                  <a:lnTo>
                    <a:pt x="646" y="36"/>
                  </a:lnTo>
                  <a:lnTo>
                    <a:pt x="609" y="23"/>
                  </a:lnTo>
                  <a:lnTo>
                    <a:pt x="569" y="14"/>
                  </a:lnTo>
                  <a:lnTo>
                    <a:pt x="565" y="12"/>
                  </a:lnTo>
                  <a:lnTo>
                    <a:pt x="523" y="6"/>
                  </a:lnTo>
                  <a:lnTo>
                    <a:pt x="481" y="1"/>
                  </a:lnTo>
                  <a:lnTo>
                    <a:pt x="438" y="0"/>
                  </a:lnTo>
                  <a:lnTo>
                    <a:pt x="395" y="1"/>
                  </a:lnTo>
                  <a:close/>
                  <a:moveTo>
                    <a:pt x="438" y="28"/>
                  </a:moveTo>
                  <a:lnTo>
                    <a:pt x="481" y="30"/>
                  </a:lnTo>
                  <a:lnTo>
                    <a:pt x="523" y="34"/>
                  </a:lnTo>
                  <a:lnTo>
                    <a:pt x="565" y="41"/>
                  </a:lnTo>
                  <a:lnTo>
                    <a:pt x="565" y="27"/>
                  </a:lnTo>
                  <a:lnTo>
                    <a:pt x="559" y="41"/>
                  </a:lnTo>
                  <a:lnTo>
                    <a:pt x="598" y="50"/>
                  </a:lnTo>
                  <a:lnTo>
                    <a:pt x="635" y="63"/>
                  </a:lnTo>
                  <a:lnTo>
                    <a:pt x="671" y="77"/>
                  </a:lnTo>
                  <a:lnTo>
                    <a:pt x="703" y="94"/>
                  </a:lnTo>
                  <a:lnTo>
                    <a:pt x="733" y="113"/>
                  </a:lnTo>
                  <a:lnTo>
                    <a:pt x="738" y="99"/>
                  </a:lnTo>
                  <a:lnTo>
                    <a:pt x="728" y="109"/>
                  </a:lnTo>
                  <a:lnTo>
                    <a:pt x="756" y="130"/>
                  </a:lnTo>
                  <a:lnTo>
                    <a:pt x="780" y="152"/>
                  </a:lnTo>
                  <a:lnTo>
                    <a:pt x="802" y="177"/>
                  </a:lnTo>
                  <a:lnTo>
                    <a:pt x="819" y="202"/>
                  </a:lnTo>
                  <a:lnTo>
                    <a:pt x="828" y="192"/>
                  </a:lnTo>
                  <a:lnTo>
                    <a:pt x="817" y="197"/>
                  </a:lnTo>
                  <a:lnTo>
                    <a:pt x="831" y="224"/>
                  </a:lnTo>
                  <a:lnTo>
                    <a:pt x="842" y="252"/>
                  </a:lnTo>
                  <a:lnTo>
                    <a:pt x="847" y="280"/>
                  </a:lnTo>
                  <a:lnTo>
                    <a:pt x="861" y="275"/>
                  </a:lnTo>
                  <a:lnTo>
                    <a:pt x="847" y="275"/>
                  </a:lnTo>
                  <a:lnTo>
                    <a:pt x="849" y="305"/>
                  </a:lnTo>
                  <a:lnTo>
                    <a:pt x="847" y="335"/>
                  </a:lnTo>
                  <a:lnTo>
                    <a:pt x="861" y="335"/>
                  </a:lnTo>
                  <a:lnTo>
                    <a:pt x="847" y="330"/>
                  </a:lnTo>
                  <a:lnTo>
                    <a:pt x="842" y="358"/>
                  </a:lnTo>
                  <a:lnTo>
                    <a:pt x="831" y="386"/>
                  </a:lnTo>
                  <a:lnTo>
                    <a:pt x="817" y="413"/>
                  </a:lnTo>
                  <a:lnTo>
                    <a:pt x="828" y="419"/>
                  </a:lnTo>
                  <a:lnTo>
                    <a:pt x="819" y="408"/>
                  </a:lnTo>
                  <a:lnTo>
                    <a:pt x="802" y="433"/>
                  </a:lnTo>
                  <a:lnTo>
                    <a:pt x="780" y="458"/>
                  </a:lnTo>
                  <a:lnTo>
                    <a:pt x="756" y="480"/>
                  </a:lnTo>
                  <a:lnTo>
                    <a:pt x="728" y="501"/>
                  </a:lnTo>
                  <a:lnTo>
                    <a:pt x="738" y="512"/>
                  </a:lnTo>
                  <a:lnTo>
                    <a:pt x="733" y="498"/>
                  </a:lnTo>
                  <a:lnTo>
                    <a:pt x="703" y="516"/>
                  </a:lnTo>
                  <a:lnTo>
                    <a:pt x="671" y="534"/>
                  </a:lnTo>
                  <a:lnTo>
                    <a:pt x="635" y="548"/>
                  </a:lnTo>
                  <a:lnTo>
                    <a:pt x="598" y="560"/>
                  </a:lnTo>
                  <a:lnTo>
                    <a:pt x="559" y="570"/>
                  </a:lnTo>
                  <a:lnTo>
                    <a:pt x="565" y="584"/>
                  </a:lnTo>
                  <a:lnTo>
                    <a:pt x="565" y="570"/>
                  </a:lnTo>
                  <a:lnTo>
                    <a:pt x="523" y="576"/>
                  </a:lnTo>
                  <a:lnTo>
                    <a:pt x="481" y="581"/>
                  </a:lnTo>
                  <a:lnTo>
                    <a:pt x="438" y="582"/>
                  </a:lnTo>
                  <a:lnTo>
                    <a:pt x="395" y="581"/>
                  </a:lnTo>
                  <a:lnTo>
                    <a:pt x="352" y="576"/>
                  </a:lnTo>
                  <a:lnTo>
                    <a:pt x="311" y="570"/>
                  </a:lnTo>
                  <a:lnTo>
                    <a:pt x="311" y="584"/>
                  </a:lnTo>
                  <a:lnTo>
                    <a:pt x="317" y="570"/>
                  </a:lnTo>
                  <a:lnTo>
                    <a:pt x="277" y="560"/>
                  </a:lnTo>
                  <a:lnTo>
                    <a:pt x="240" y="548"/>
                  </a:lnTo>
                  <a:lnTo>
                    <a:pt x="207" y="534"/>
                  </a:lnTo>
                  <a:lnTo>
                    <a:pt x="173" y="516"/>
                  </a:lnTo>
                  <a:lnTo>
                    <a:pt x="143" y="498"/>
                  </a:lnTo>
                  <a:lnTo>
                    <a:pt x="137" y="512"/>
                  </a:lnTo>
                  <a:lnTo>
                    <a:pt x="148" y="501"/>
                  </a:lnTo>
                  <a:lnTo>
                    <a:pt x="120" y="480"/>
                  </a:lnTo>
                  <a:lnTo>
                    <a:pt x="96" y="458"/>
                  </a:lnTo>
                  <a:lnTo>
                    <a:pt x="74" y="433"/>
                  </a:lnTo>
                  <a:lnTo>
                    <a:pt x="56" y="408"/>
                  </a:lnTo>
                  <a:lnTo>
                    <a:pt x="47" y="419"/>
                  </a:lnTo>
                  <a:lnTo>
                    <a:pt x="59" y="413"/>
                  </a:lnTo>
                  <a:lnTo>
                    <a:pt x="44" y="386"/>
                  </a:lnTo>
                  <a:lnTo>
                    <a:pt x="34" y="358"/>
                  </a:lnTo>
                  <a:lnTo>
                    <a:pt x="28" y="330"/>
                  </a:lnTo>
                  <a:lnTo>
                    <a:pt x="16" y="335"/>
                  </a:lnTo>
                  <a:lnTo>
                    <a:pt x="30" y="335"/>
                  </a:lnTo>
                  <a:lnTo>
                    <a:pt x="27" y="305"/>
                  </a:lnTo>
                  <a:lnTo>
                    <a:pt x="30" y="275"/>
                  </a:lnTo>
                  <a:lnTo>
                    <a:pt x="16" y="275"/>
                  </a:lnTo>
                  <a:lnTo>
                    <a:pt x="28" y="280"/>
                  </a:lnTo>
                  <a:lnTo>
                    <a:pt x="34" y="252"/>
                  </a:lnTo>
                  <a:lnTo>
                    <a:pt x="44" y="224"/>
                  </a:lnTo>
                  <a:lnTo>
                    <a:pt x="59" y="197"/>
                  </a:lnTo>
                  <a:lnTo>
                    <a:pt x="47" y="192"/>
                  </a:lnTo>
                  <a:lnTo>
                    <a:pt x="56" y="202"/>
                  </a:lnTo>
                  <a:lnTo>
                    <a:pt x="74" y="177"/>
                  </a:lnTo>
                  <a:lnTo>
                    <a:pt x="96" y="152"/>
                  </a:lnTo>
                  <a:lnTo>
                    <a:pt x="120" y="130"/>
                  </a:lnTo>
                  <a:lnTo>
                    <a:pt x="148" y="109"/>
                  </a:lnTo>
                  <a:lnTo>
                    <a:pt x="137" y="99"/>
                  </a:lnTo>
                  <a:lnTo>
                    <a:pt x="143" y="113"/>
                  </a:lnTo>
                  <a:lnTo>
                    <a:pt x="173" y="94"/>
                  </a:lnTo>
                  <a:lnTo>
                    <a:pt x="207" y="77"/>
                  </a:lnTo>
                  <a:lnTo>
                    <a:pt x="240" y="63"/>
                  </a:lnTo>
                  <a:lnTo>
                    <a:pt x="277" y="50"/>
                  </a:lnTo>
                  <a:lnTo>
                    <a:pt x="317" y="41"/>
                  </a:lnTo>
                  <a:lnTo>
                    <a:pt x="311" y="27"/>
                  </a:lnTo>
                  <a:lnTo>
                    <a:pt x="311" y="41"/>
                  </a:lnTo>
                  <a:lnTo>
                    <a:pt x="352" y="34"/>
                  </a:lnTo>
                  <a:lnTo>
                    <a:pt x="395" y="30"/>
                  </a:lnTo>
                  <a:lnTo>
                    <a:pt x="438" y="2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sp>
        <p:nvSpPr>
          <p:cNvPr id="23633" name="Rectangle 661"/>
          <p:cNvSpPr>
            <a:spLocks noChangeArrowheads="1"/>
          </p:cNvSpPr>
          <p:nvPr/>
        </p:nvSpPr>
        <p:spPr bwMode="auto">
          <a:xfrm>
            <a:off x="1088479" y="6405860"/>
            <a:ext cx="41116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dirty="0">
                <a:solidFill>
                  <a:srgbClr val="000000"/>
                </a:solidFill>
                <a:latin typeface="HG丸ｺﾞｼｯｸM-PRO" panose="020F0600000000000000" pitchFamily="50" charset="-128"/>
                <a:ea typeface="HG丸ｺﾞｼｯｸM-PRO" panose="020F0600000000000000" pitchFamily="50" charset="-128"/>
              </a:rPr>
              <a:t>はい</a:t>
            </a:r>
            <a:endParaRPr lang="ja-JP" altLang="en-US" sz="1600" dirty="0">
              <a:latin typeface="HG丸ｺﾞｼｯｸM-PRO" panose="020F0600000000000000" pitchFamily="50" charset="-128"/>
              <a:ea typeface="HG丸ｺﾞｼｯｸM-PRO" panose="020F0600000000000000" pitchFamily="50" charset="-128"/>
            </a:endParaRPr>
          </a:p>
        </p:txBody>
      </p:sp>
      <p:sp>
        <p:nvSpPr>
          <p:cNvPr id="23634" name="Freeform 662"/>
          <p:cNvSpPr>
            <a:spLocks/>
          </p:cNvSpPr>
          <p:nvPr/>
        </p:nvSpPr>
        <p:spPr bwMode="auto">
          <a:xfrm>
            <a:off x="2516188" y="5626100"/>
            <a:ext cx="1847850" cy="581025"/>
          </a:xfrm>
          <a:custGeom>
            <a:avLst/>
            <a:gdLst>
              <a:gd name="T0" fmla="*/ 0 w 2656"/>
              <a:gd name="T1" fmla="*/ 0 h 765"/>
              <a:gd name="T2" fmla="*/ 0 w 2656"/>
              <a:gd name="T3" fmla="*/ 0 h 765"/>
              <a:gd name="T4" fmla="*/ 0 w 2656"/>
              <a:gd name="T5" fmla="*/ 0 h 765"/>
              <a:gd name="T6" fmla="*/ 0 w 2656"/>
              <a:gd name="T7" fmla="*/ 0 h 765"/>
              <a:gd name="T8" fmla="*/ 0 w 2656"/>
              <a:gd name="T9" fmla="*/ 0 h 765"/>
              <a:gd name="T10" fmla="*/ 0 w 2656"/>
              <a:gd name="T11" fmla="*/ 0 h 765"/>
              <a:gd name="T12" fmla="*/ 0 w 2656"/>
              <a:gd name="T13" fmla="*/ 0 h 765"/>
              <a:gd name="T14" fmla="*/ 0 w 2656"/>
              <a:gd name="T15" fmla="*/ 0 h 765"/>
              <a:gd name="T16" fmla="*/ 0 w 2656"/>
              <a:gd name="T17" fmla="*/ 0 h 765"/>
              <a:gd name="T18" fmla="*/ 0 w 2656"/>
              <a:gd name="T19" fmla="*/ 0 h 765"/>
              <a:gd name="T20" fmla="*/ 0 w 2656"/>
              <a:gd name="T21" fmla="*/ 0 h 765"/>
              <a:gd name="T22" fmla="*/ 0 w 2656"/>
              <a:gd name="T23" fmla="*/ 0 h 765"/>
              <a:gd name="T24" fmla="*/ 0 w 2656"/>
              <a:gd name="T25" fmla="*/ 0 h 765"/>
              <a:gd name="T26" fmla="*/ 0 w 2656"/>
              <a:gd name="T27" fmla="*/ 0 h 765"/>
              <a:gd name="T28" fmla="*/ 0 w 2656"/>
              <a:gd name="T29" fmla="*/ 0 h 765"/>
              <a:gd name="T30" fmla="*/ 0 w 2656"/>
              <a:gd name="T31" fmla="*/ 0 h 765"/>
              <a:gd name="T32" fmla="*/ 0 w 2656"/>
              <a:gd name="T33" fmla="*/ 0 h 7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56" h="765">
                <a:moveTo>
                  <a:pt x="181" y="0"/>
                </a:moveTo>
                <a:lnTo>
                  <a:pt x="181" y="263"/>
                </a:lnTo>
                <a:lnTo>
                  <a:pt x="181" y="375"/>
                </a:lnTo>
                <a:lnTo>
                  <a:pt x="181" y="450"/>
                </a:lnTo>
                <a:lnTo>
                  <a:pt x="594" y="450"/>
                </a:lnTo>
                <a:lnTo>
                  <a:pt x="0" y="765"/>
                </a:lnTo>
                <a:lnTo>
                  <a:pt x="1213" y="450"/>
                </a:lnTo>
                <a:lnTo>
                  <a:pt x="2656" y="450"/>
                </a:lnTo>
                <a:lnTo>
                  <a:pt x="2656" y="375"/>
                </a:lnTo>
                <a:lnTo>
                  <a:pt x="2656" y="263"/>
                </a:lnTo>
                <a:lnTo>
                  <a:pt x="2656" y="0"/>
                </a:lnTo>
                <a:lnTo>
                  <a:pt x="1213" y="0"/>
                </a:lnTo>
                <a:lnTo>
                  <a:pt x="594" y="0"/>
                </a:lnTo>
                <a:lnTo>
                  <a:pt x="181" y="0"/>
                </a:lnTo>
                <a:close/>
              </a:path>
            </a:pathLst>
          </a:custGeom>
          <a:noFill/>
          <a:ln w="6350">
            <a:solidFill>
              <a:srgbClr val="00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635" name="Rectangle 663"/>
          <p:cNvSpPr>
            <a:spLocks noChangeArrowheads="1"/>
          </p:cNvSpPr>
          <p:nvPr/>
        </p:nvSpPr>
        <p:spPr bwMode="auto">
          <a:xfrm>
            <a:off x="2725738" y="5683250"/>
            <a:ext cx="16414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0000"/>
                </a:solidFill>
                <a:latin typeface="HG丸ｺﾞｼｯｸM-PRO" panose="020F0600000000000000" pitchFamily="50" charset="-128"/>
                <a:ea typeface="HG丸ｺﾞｼｯｸM-PRO" panose="020F0600000000000000" pitchFamily="50" charset="-128"/>
              </a:rPr>
              <a:t>課題の先取りか？</a:t>
            </a:r>
            <a:endParaRPr lang="ja-JP" altLang="en-US" sz="1600">
              <a:latin typeface="HG丸ｺﾞｼｯｸM-PRO" panose="020F0600000000000000" pitchFamily="50" charset="-128"/>
              <a:ea typeface="HG丸ｺﾞｼｯｸM-PRO" panose="020F0600000000000000" pitchFamily="50" charset="-128"/>
            </a:endParaRPr>
          </a:p>
        </p:txBody>
      </p:sp>
      <p:sp>
        <p:nvSpPr>
          <p:cNvPr id="23636" name="Freeform 664"/>
          <p:cNvSpPr>
            <a:spLocks/>
          </p:cNvSpPr>
          <p:nvPr/>
        </p:nvSpPr>
        <p:spPr bwMode="auto">
          <a:xfrm>
            <a:off x="3482975" y="6081713"/>
            <a:ext cx="1916113" cy="693737"/>
          </a:xfrm>
          <a:custGeom>
            <a:avLst/>
            <a:gdLst>
              <a:gd name="T0" fmla="*/ 0 w 2753"/>
              <a:gd name="T1" fmla="*/ 0 h 915"/>
              <a:gd name="T2" fmla="*/ 0 w 2753"/>
              <a:gd name="T3" fmla="*/ 0 h 915"/>
              <a:gd name="T4" fmla="*/ 0 w 2753"/>
              <a:gd name="T5" fmla="*/ 0 h 915"/>
              <a:gd name="T6" fmla="*/ 0 w 2753"/>
              <a:gd name="T7" fmla="*/ 0 h 915"/>
              <a:gd name="T8" fmla="*/ 0 w 2753"/>
              <a:gd name="T9" fmla="*/ 0 h 915"/>
              <a:gd name="T10" fmla="*/ 0 w 2753"/>
              <a:gd name="T11" fmla="*/ 0 h 915"/>
              <a:gd name="T12" fmla="*/ 0 w 2753"/>
              <a:gd name="T13" fmla="*/ 0 h 915"/>
              <a:gd name="T14" fmla="*/ 0 w 2753"/>
              <a:gd name="T15" fmla="*/ 0 h 915"/>
              <a:gd name="T16" fmla="*/ 0 w 2753"/>
              <a:gd name="T17" fmla="*/ 0 h 915"/>
              <a:gd name="T18" fmla="*/ 0 w 2753"/>
              <a:gd name="T19" fmla="*/ 0 h 915"/>
              <a:gd name="T20" fmla="*/ 0 w 2753"/>
              <a:gd name="T21" fmla="*/ 0 h 915"/>
              <a:gd name="T22" fmla="*/ 0 w 2753"/>
              <a:gd name="T23" fmla="*/ 0 h 915"/>
              <a:gd name="T24" fmla="*/ 0 w 2753"/>
              <a:gd name="T25" fmla="*/ 0 h 915"/>
              <a:gd name="T26" fmla="*/ 0 w 2753"/>
              <a:gd name="T27" fmla="*/ 0 h 915"/>
              <a:gd name="T28" fmla="*/ 0 w 2753"/>
              <a:gd name="T29" fmla="*/ 0 h 915"/>
              <a:gd name="T30" fmla="*/ 0 w 2753"/>
              <a:gd name="T31" fmla="*/ 0 h 915"/>
              <a:gd name="T32" fmla="*/ 0 w 2753"/>
              <a:gd name="T33" fmla="*/ 0 h 9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53" h="915">
                <a:moveTo>
                  <a:pt x="277" y="0"/>
                </a:moveTo>
                <a:lnTo>
                  <a:pt x="277" y="263"/>
                </a:lnTo>
                <a:lnTo>
                  <a:pt x="277" y="375"/>
                </a:lnTo>
                <a:lnTo>
                  <a:pt x="277" y="450"/>
                </a:lnTo>
                <a:lnTo>
                  <a:pt x="690" y="450"/>
                </a:lnTo>
                <a:lnTo>
                  <a:pt x="0" y="915"/>
                </a:lnTo>
                <a:lnTo>
                  <a:pt x="1309" y="450"/>
                </a:lnTo>
                <a:lnTo>
                  <a:pt x="2753" y="450"/>
                </a:lnTo>
                <a:lnTo>
                  <a:pt x="2753" y="375"/>
                </a:lnTo>
                <a:lnTo>
                  <a:pt x="2753" y="263"/>
                </a:lnTo>
                <a:lnTo>
                  <a:pt x="2753" y="0"/>
                </a:lnTo>
                <a:lnTo>
                  <a:pt x="1309" y="0"/>
                </a:lnTo>
                <a:lnTo>
                  <a:pt x="690" y="0"/>
                </a:lnTo>
                <a:lnTo>
                  <a:pt x="277" y="0"/>
                </a:lnTo>
                <a:close/>
              </a:path>
            </a:pathLst>
          </a:custGeom>
          <a:noFill/>
          <a:ln w="6350">
            <a:solidFill>
              <a:srgbClr val="00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637" name="Rectangle 665"/>
          <p:cNvSpPr>
            <a:spLocks noChangeArrowheads="1"/>
          </p:cNvSpPr>
          <p:nvPr/>
        </p:nvSpPr>
        <p:spPr bwMode="auto">
          <a:xfrm>
            <a:off x="3854450" y="6135688"/>
            <a:ext cx="14351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0000"/>
                </a:solidFill>
                <a:latin typeface="HG丸ｺﾞｼｯｸM-PRO" panose="020F0600000000000000" pitchFamily="50" charset="-128"/>
                <a:ea typeface="HG丸ｺﾞｼｯｸM-PRO" panose="020F0600000000000000" pitchFamily="50" charset="-128"/>
              </a:rPr>
              <a:t>魅力的品質か？</a:t>
            </a:r>
            <a:endParaRPr lang="ja-JP" altLang="en-US" sz="1600">
              <a:latin typeface="HG丸ｺﾞｼｯｸM-PRO" panose="020F0600000000000000" pitchFamily="50" charset="-128"/>
              <a:ea typeface="HG丸ｺﾞｼｯｸM-PRO" panose="020F0600000000000000" pitchFamily="50" charset="-128"/>
            </a:endParaRPr>
          </a:p>
        </p:txBody>
      </p:sp>
      <p:sp>
        <p:nvSpPr>
          <p:cNvPr id="23638" name="Freeform 666"/>
          <p:cNvSpPr>
            <a:spLocks/>
          </p:cNvSpPr>
          <p:nvPr/>
        </p:nvSpPr>
        <p:spPr bwMode="auto">
          <a:xfrm>
            <a:off x="4395788" y="6537325"/>
            <a:ext cx="1249362" cy="749300"/>
          </a:xfrm>
          <a:custGeom>
            <a:avLst/>
            <a:gdLst>
              <a:gd name="T0" fmla="*/ 0 w 1794"/>
              <a:gd name="T1" fmla="*/ 0 h 990"/>
              <a:gd name="T2" fmla="*/ 0 w 1794"/>
              <a:gd name="T3" fmla="*/ 0 h 990"/>
              <a:gd name="T4" fmla="*/ 0 w 1794"/>
              <a:gd name="T5" fmla="*/ 0 h 990"/>
              <a:gd name="T6" fmla="*/ 0 w 1794"/>
              <a:gd name="T7" fmla="*/ 0 h 990"/>
              <a:gd name="T8" fmla="*/ 0 w 1794"/>
              <a:gd name="T9" fmla="*/ 0 h 990"/>
              <a:gd name="T10" fmla="*/ 0 w 1794"/>
              <a:gd name="T11" fmla="*/ 0 h 990"/>
              <a:gd name="T12" fmla="*/ 0 w 1794"/>
              <a:gd name="T13" fmla="*/ 0 h 990"/>
              <a:gd name="T14" fmla="*/ 0 w 1794"/>
              <a:gd name="T15" fmla="*/ 0 h 990"/>
              <a:gd name="T16" fmla="*/ 0 w 1794"/>
              <a:gd name="T17" fmla="*/ 0 h 990"/>
              <a:gd name="T18" fmla="*/ 0 w 1794"/>
              <a:gd name="T19" fmla="*/ 0 h 990"/>
              <a:gd name="T20" fmla="*/ 0 w 1794"/>
              <a:gd name="T21" fmla="*/ 0 h 990"/>
              <a:gd name="T22" fmla="*/ 0 w 1794"/>
              <a:gd name="T23" fmla="*/ 0 h 990"/>
              <a:gd name="T24" fmla="*/ 0 w 1794"/>
              <a:gd name="T25" fmla="*/ 0 h 990"/>
              <a:gd name="T26" fmla="*/ 0 w 1794"/>
              <a:gd name="T27" fmla="*/ 0 h 990"/>
              <a:gd name="T28" fmla="*/ 0 w 1794"/>
              <a:gd name="T29" fmla="*/ 0 h 990"/>
              <a:gd name="T30" fmla="*/ 0 w 1794"/>
              <a:gd name="T31" fmla="*/ 0 h 990"/>
              <a:gd name="T32" fmla="*/ 0 w 1794"/>
              <a:gd name="T33" fmla="*/ 0 h 9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94" h="990">
                <a:moveTo>
                  <a:pt x="309" y="0"/>
                </a:moveTo>
                <a:lnTo>
                  <a:pt x="309" y="482"/>
                </a:lnTo>
                <a:lnTo>
                  <a:pt x="0" y="990"/>
                </a:lnTo>
                <a:lnTo>
                  <a:pt x="309" y="688"/>
                </a:lnTo>
                <a:lnTo>
                  <a:pt x="309" y="826"/>
                </a:lnTo>
                <a:lnTo>
                  <a:pt x="557" y="826"/>
                </a:lnTo>
                <a:lnTo>
                  <a:pt x="928" y="826"/>
                </a:lnTo>
                <a:lnTo>
                  <a:pt x="1794" y="826"/>
                </a:lnTo>
                <a:lnTo>
                  <a:pt x="1794" y="688"/>
                </a:lnTo>
                <a:lnTo>
                  <a:pt x="1794" y="482"/>
                </a:lnTo>
                <a:lnTo>
                  <a:pt x="1794" y="0"/>
                </a:lnTo>
                <a:lnTo>
                  <a:pt x="928" y="0"/>
                </a:lnTo>
                <a:lnTo>
                  <a:pt x="557" y="0"/>
                </a:lnTo>
                <a:lnTo>
                  <a:pt x="309" y="0"/>
                </a:lnTo>
                <a:close/>
              </a:path>
            </a:pathLst>
          </a:custGeom>
          <a:noFill/>
          <a:ln w="6350">
            <a:solidFill>
              <a:srgbClr val="00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3639" name="Rectangle 667"/>
          <p:cNvSpPr>
            <a:spLocks noChangeArrowheads="1"/>
          </p:cNvSpPr>
          <p:nvPr/>
        </p:nvSpPr>
        <p:spPr bwMode="auto">
          <a:xfrm>
            <a:off x="4833938" y="6591300"/>
            <a:ext cx="6159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0000"/>
                </a:solidFill>
                <a:latin typeface="HG丸ｺﾞｼｯｸM-PRO" panose="020F0600000000000000" pitchFamily="50" charset="-128"/>
                <a:ea typeface="HG丸ｺﾞｼｯｸM-PRO" panose="020F0600000000000000" pitchFamily="50" charset="-128"/>
              </a:rPr>
              <a:t>現状の</a:t>
            </a:r>
            <a:endParaRPr lang="ja-JP" altLang="en-US" sz="1600">
              <a:latin typeface="HG丸ｺﾞｼｯｸM-PRO" panose="020F0600000000000000" pitchFamily="50" charset="-128"/>
              <a:ea typeface="HG丸ｺﾞｼｯｸM-PRO" panose="020F0600000000000000" pitchFamily="50" charset="-128"/>
            </a:endParaRPr>
          </a:p>
        </p:txBody>
      </p:sp>
      <p:sp>
        <p:nvSpPr>
          <p:cNvPr id="23640" name="Rectangle 668"/>
          <p:cNvSpPr>
            <a:spLocks noChangeArrowheads="1"/>
          </p:cNvSpPr>
          <p:nvPr/>
        </p:nvSpPr>
        <p:spPr bwMode="auto">
          <a:xfrm>
            <a:off x="4732338" y="6864350"/>
            <a:ext cx="82073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0000"/>
                </a:solidFill>
                <a:latin typeface="HG丸ｺﾞｼｯｸM-PRO" panose="020F0600000000000000" pitchFamily="50" charset="-128"/>
                <a:ea typeface="HG丸ｺﾞｼｯｸM-PRO" panose="020F0600000000000000" pitchFamily="50" charset="-128"/>
              </a:rPr>
              <a:t>打破か？</a:t>
            </a:r>
            <a:endParaRPr lang="ja-JP" altLang="en-US" sz="1600">
              <a:latin typeface="HG丸ｺﾞｼｯｸM-PRO" panose="020F0600000000000000" pitchFamily="50" charset="-128"/>
              <a:ea typeface="HG丸ｺﾞｼｯｸM-PRO" panose="020F0600000000000000" pitchFamily="50" charset="-128"/>
            </a:endParaRPr>
          </a:p>
        </p:txBody>
      </p:sp>
      <p:grpSp>
        <p:nvGrpSpPr>
          <p:cNvPr id="23641" name="Group 669"/>
          <p:cNvGrpSpPr>
            <a:grpSpLocks/>
          </p:cNvGrpSpPr>
          <p:nvPr/>
        </p:nvGrpSpPr>
        <p:grpSpPr bwMode="auto">
          <a:xfrm>
            <a:off x="5586413" y="4700588"/>
            <a:ext cx="1074737" cy="827087"/>
            <a:chOff x="3504" y="1691"/>
            <a:chExt cx="772" cy="545"/>
          </a:xfrm>
        </p:grpSpPr>
        <p:sp>
          <p:nvSpPr>
            <p:cNvPr id="23745" name="Freeform 670"/>
            <p:cNvSpPr>
              <a:spLocks noEditPoints="1"/>
            </p:cNvSpPr>
            <p:nvPr/>
          </p:nvSpPr>
          <p:spPr bwMode="auto">
            <a:xfrm>
              <a:off x="4157" y="1899"/>
              <a:ext cx="119" cy="130"/>
            </a:xfrm>
            <a:custGeom>
              <a:avLst/>
              <a:gdLst>
                <a:gd name="T0" fmla="*/ 1 w 238"/>
                <a:gd name="T1" fmla="*/ 1 h 259"/>
                <a:gd name="T2" fmla="*/ 0 w 238"/>
                <a:gd name="T3" fmla="*/ 0 h 259"/>
                <a:gd name="T4" fmla="*/ 0 w 238"/>
                <a:gd name="T5" fmla="*/ 1 h 259"/>
                <a:gd name="T6" fmla="*/ 0 w 238"/>
                <a:gd name="T7" fmla="*/ 1 h 259"/>
                <a:gd name="T8" fmla="*/ 0 w 238"/>
                <a:gd name="T9" fmla="*/ 1 h 259"/>
                <a:gd name="T10" fmla="*/ 1 w 238"/>
                <a:gd name="T11" fmla="*/ 1 h 259"/>
                <a:gd name="T12" fmla="*/ 1 w 238"/>
                <a:gd name="T13" fmla="*/ 1 h 259"/>
                <a:gd name="T14" fmla="*/ 1 w 238"/>
                <a:gd name="T15" fmla="*/ 1 h 259"/>
                <a:gd name="T16" fmla="*/ 1 w 238"/>
                <a:gd name="T17" fmla="*/ 1 h 259"/>
                <a:gd name="T18" fmla="*/ 1 w 238"/>
                <a:gd name="T19" fmla="*/ 1 h 259"/>
                <a:gd name="T20" fmla="*/ 1 w 238"/>
                <a:gd name="T21" fmla="*/ 1 h 259"/>
                <a:gd name="T22" fmla="*/ 1 w 238"/>
                <a:gd name="T23" fmla="*/ 1 h 259"/>
                <a:gd name="T24" fmla="*/ 1 w 238"/>
                <a:gd name="T25" fmla="*/ 1 h 259"/>
                <a:gd name="T26" fmla="*/ 1 w 238"/>
                <a:gd name="T27" fmla="*/ 1 h 259"/>
                <a:gd name="T28" fmla="*/ 1 w 238"/>
                <a:gd name="T29" fmla="*/ 1 h 259"/>
                <a:gd name="T30" fmla="*/ 1 w 238"/>
                <a:gd name="T31" fmla="*/ 1 h 259"/>
                <a:gd name="T32" fmla="*/ 1 w 238"/>
                <a:gd name="T33" fmla="*/ 1 h 259"/>
                <a:gd name="T34" fmla="*/ 1 w 238"/>
                <a:gd name="T35" fmla="*/ 1 h 259"/>
                <a:gd name="T36" fmla="*/ 1 w 238"/>
                <a:gd name="T37" fmla="*/ 1 h 259"/>
                <a:gd name="T38" fmla="*/ 1 w 238"/>
                <a:gd name="T39" fmla="*/ 1 h 25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8" h="259">
                  <a:moveTo>
                    <a:pt x="20" y="11"/>
                  </a:moveTo>
                  <a:lnTo>
                    <a:pt x="0" y="0"/>
                  </a:lnTo>
                  <a:lnTo>
                    <a:pt x="0" y="23"/>
                  </a:lnTo>
                  <a:lnTo>
                    <a:pt x="0" y="236"/>
                  </a:lnTo>
                  <a:lnTo>
                    <a:pt x="0" y="259"/>
                  </a:lnTo>
                  <a:lnTo>
                    <a:pt x="20" y="249"/>
                  </a:lnTo>
                  <a:lnTo>
                    <a:pt x="214" y="142"/>
                  </a:lnTo>
                  <a:lnTo>
                    <a:pt x="238" y="130"/>
                  </a:lnTo>
                  <a:lnTo>
                    <a:pt x="214" y="117"/>
                  </a:lnTo>
                  <a:lnTo>
                    <a:pt x="20" y="11"/>
                  </a:lnTo>
                  <a:close/>
                  <a:moveTo>
                    <a:pt x="202" y="142"/>
                  </a:moveTo>
                  <a:lnTo>
                    <a:pt x="208" y="130"/>
                  </a:lnTo>
                  <a:lnTo>
                    <a:pt x="202" y="117"/>
                  </a:lnTo>
                  <a:lnTo>
                    <a:pt x="8" y="223"/>
                  </a:lnTo>
                  <a:lnTo>
                    <a:pt x="14" y="236"/>
                  </a:lnTo>
                  <a:lnTo>
                    <a:pt x="27" y="236"/>
                  </a:lnTo>
                  <a:lnTo>
                    <a:pt x="27" y="23"/>
                  </a:lnTo>
                  <a:lnTo>
                    <a:pt x="14" y="23"/>
                  </a:lnTo>
                  <a:lnTo>
                    <a:pt x="8" y="36"/>
                  </a:lnTo>
                  <a:lnTo>
                    <a:pt x="202" y="14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46" name="Freeform 671"/>
            <p:cNvSpPr>
              <a:spLocks noEditPoints="1"/>
            </p:cNvSpPr>
            <p:nvPr/>
          </p:nvSpPr>
          <p:spPr bwMode="auto">
            <a:xfrm>
              <a:off x="4011" y="1770"/>
              <a:ext cx="149" cy="106"/>
            </a:xfrm>
            <a:custGeom>
              <a:avLst/>
              <a:gdLst>
                <a:gd name="T0" fmla="*/ 1 w 297"/>
                <a:gd name="T1" fmla="*/ 0 h 213"/>
                <a:gd name="T2" fmla="*/ 0 w 297"/>
                <a:gd name="T3" fmla="*/ 0 h 213"/>
                <a:gd name="T4" fmla="*/ 1 w 297"/>
                <a:gd name="T5" fmla="*/ 0 h 213"/>
                <a:gd name="T6" fmla="*/ 1 w 297"/>
                <a:gd name="T7" fmla="*/ 0 h 213"/>
                <a:gd name="T8" fmla="*/ 1 w 297"/>
                <a:gd name="T9" fmla="*/ 0 h 213"/>
                <a:gd name="T10" fmla="*/ 1 w 297"/>
                <a:gd name="T11" fmla="*/ 0 h 213"/>
                <a:gd name="T12" fmla="*/ 1 w 297"/>
                <a:gd name="T13" fmla="*/ 0 h 213"/>
                <a:gd name="T14" fmla="*/ 1 w 297"/>
                <a:gd name="T15" fmla="*/ 0 h 213"/>
                <a:gd name="T16" fmla="*/ 1 w 297"/>
                <a:gd name="T17" fmla="*/ 0 h 213"/>
                <a:gd name="T18" fmla="*/ 1 w 297"/>
                <a:gd name="T19" fmla="*/ 0 h 213"/>
                <a:gd name="T20" fmla="*/ 1 w 297"/>
                <a:gd name="T21" fmla="*/ 0 h 213"/>
                <a:gd name="T22" fmla="*/ 1 w 297"/>
                <a:gd name="T23" fmla="*/ 0 h 213"/>
                <a:gd name="T24" fmla="*/ 1 w 297"/>
                <a:gd name="T25" fmla="*/ 0 h 213"/>
                <a:gd name="T26" fmla="*/ 1 w 297"/>
                <a:gd name="T27" fmla="*/ 0 h 213"/>
                <a:gd name="T28" fmla="*/ 1 w 297"/>
                <a:gd name="T29" fmla="*/ 0 h 213"/>
                <a:gd name="T30" fmla="*/ 1 w 297"/>
                <a:gd name="T31" fmla="*/ 0 h 213"/>
                <a:gd name="T32" fmla="*/ 1 w 297"/>
                <a:gd name="T33" fmla="*/ 0 h 213"/>
                <a:gd name="T34" fmla="*/ 1 w 297"/>
                <a:gd name="T35" fmla="*/ 0 h 213"/>
                <a:gd name="T36" fmla="*/ 1 w 297"/>
                <a:gd name="T37" fmla="*/ 0 h 213"/>
                <a:gd name="T38" fmla="*/ 1 w 297"/>
                <a:gd name="T39" fmla="*/ 0 h 2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97" h="213">
                  <a:moveTo>
                    <a:pt x="38" y="24"/>
                  </a:moveTo>
                  <a:lnTo>
                    <a:pt x="0" y="27"/>
                  </a:lnTo>
                  <a:lnTo>
                    <a:pt x="31" y="50"/>
                  </a:lnTo>
                  <a:lnTo>
                    <a:pt x="244" y="202"/>
                  </a:lnTo>
                  <a:lnTo>
                    <a:pt x="260" y="213"/>
                  </a:lnTo>
                  <a:lnTo>
                    <a:pt x="265" y="193"/>
                  </a:lnTo>
                  <a:lnTo>
                    <a:pt x="294" y="19"/>
                  </a:lnTo>
                  <a:lnTo>
                    <a:pt x="297" y="0"/>
                  </a:lnTo>
                  <a:lnTo>
                    <a:pt x="281" y="2"/>
                  </a:lnTo>
                  <a:lnTo>
                    <a:pt x="38" y="24"/>
                  </a:lnTo>
                  <a:close/>
                  <a:moveTo>
                    <a:pt x="283" y="30"/>
                  </a:moveTo>
                  <a:lnTo>
                    <a:pt x="281" y="16"/>
                  </a:lnTo>
                  <a:lnTo>
                    <a:pt x="269" y="14"/>
                  </a:lnTo>
                  <a:lnTo>
                    <a:pt x="240" y="188"/>
                  </a:lnTo>
                  <a:lnTo>
                    <a:pt x="252" y="190"/>
                  </a:lnTo>
                  <a:lnTo>
                    <a:pt x="259" y="179"/>
                  </a:lnTo>
                  <a:lnTo>
                    <a:pt x="45" y="27"/>
                  </a:lnTo>
                  <a:lnTo>
                    <a:pt x="38" y="38"/>
                  </a:lnTo>
                  <a:lnTo>
                    <a:pt x="39" y="52"/>
                  </a:lnTo>
                  <a:lnTo>
                    <a:pt x="283" y="3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47" name="Freeform 672"/>
            <p:cNvSpPr>
              <a:spLocks noEditPoints="1"/>
            </p:cNvSpPr>
            <p:nvPr/>
          </p:nvSpPr>
          <p:spPr bwMode="auto">
            <a:xfrm>
              <a:off x="3797" y="1691"/>
              <a:ext cx="186" cy="86"/>
            </a:xfrm>
            <a:custGeom>
              <a:avLst/>
              <a:gdLst>
                <a:gd name="T0" fmla="*/ 1 w 371"/>
                <a:gd name="T1" fmla="*/ 1 h 170"/>
                <a:gd name="T2" fmla="*/ 0 w 371"/>
                <a:gd name="T3" fmla="*/ 1 h 170"/>
                <a:gd name="T4" fmla="*/ 1 w 371"/>
                <a:gd name="T5" fmla="*/ 1 h 170"/>
                <a:gd name="T6" fmla="*/ 1 w 371"/>
                <a:gd name="T7" fmla="*/ 1 h 170"/>
                <a:gd name="T8" fmla="*/ 1 w 371"/>
                <a:gd name="T9" fmla="*/ 1 h 170"/>
                <a:gd name="T10" fmla="*/ 1 w 371"/>
                <a:gd name="T11" fmla="*/ 1 h 170"/>
                <a:gd name="T12" fmla="*/ 1 w 371"/>
                <a:gd name="T13" fmla="*/ 1 h 170"/>
                <a:gd name="T14" fmla="*/ 1 w 371"/>
                <a:gd name="T15" fmla="*/ 0 h 170"/>
                <a:gd name="T16" fmla="*/ 1 w 371"/>
                <a:gd name="T17" fmla="*/ 1 h 170"/>
                <a:gd name="T18" fmla="*/ 1 w 371"/>
                <a:gd name="T19" fmla="*/ 1 h 170"/>
                <a:gd name="T20" fmla="*/ 1 w 371"/>
                <a:gd name="T21" fmla="*/ 1 h 170"/>
                <a:gd name="T22" fmla="*/ 1 w 371"/>
                <a:gd name="T23" fmla="*/ 1 h 170"/>
                <a:gd name="T24" fmla="*/ 1 w 371"/>
                <a:gd name="T25" fmla="*/ 1 h 170"/>
                <a:gd name="T26" fmla="*/ 1 w 371"/>
                <a:gd name="T27" fmla="*/ 1 h 170"/>
                <a:gd name="T28" fmla="*/ 1 w 371"/>
                <a:gd name="T29" fmla="*/ 1 h 170"/>
                <a:gd name="T30" fmla="*/ 1 w 371"/>
                <a:gd name="T31" fmla="*/ 1 h 170"/>
                <a:gd name="T32" fmla="*/ 1 w 371"/>
                <a:gd name="T33" fmla="*/ 1 h 170"/>
                <a:gd name="T34" fmla="*/ 1 w 371"/>
                <a:gd name="T35" fmla="*/ 1 h 170"/>
                <a:gd name="T36" fmla="*/ 1 w 371"/>
                <a:gd name="T37" fmla="*/ 1 h 170"/>
                <a:gd name="T38" fmla="*/ 1 w 371"/>
                <a:gd name="T39" fmla="*/ 1 h 1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71" h="170">
                  <a:moveTo>
                    <a:pt x="26" y="147"/>
                  </a:moveTo>
                  <a:lnTo>
                    <a:pt x="0" y="170"/>
                  </a:lnTo>
                  <a:lnTo>
                    <a:pt x="35" y="170"/>
                  </a:lnTo>
                  <a:lnTo>
                    <a:pt x="336" y="170"/>
                  </a:lnTo>
                  <a:lnTo>
                    <a:pt x="371" y="170"/>
                  </a:lnTo>
                  <a:lnTo>
                    <a:pt x="345" y="147"/>
                  </a:lnTo>
                  <a:lnTo>
                    <a:pt x="194" y="9"/>
                  </a:lnTo>
                  <a:lnTo>
                    <a:pt x="186" y="0"/>
                  </a:lnTo>
                  <a:lnTo>
                    <a:pt x="177" y="9"/>
                  </a:lnTo>
                  <a:lnTo>
                    <a:pt x="26" y="147"/>
                  </a:lnTo>
                  <a:close/>
                  <a:moveTo>
                    <a:pt x="194" y="30"/>
                  </a:moveTo>
                  <a:lnTo>
                    <a:pt x="186" y="19"/>
                  </a:lnTo>
                  <a:lnTo>
                    <a:pt x="177" y="30"/>
                  </a:lnTo>
                  <a:lnTo>
                    <a:pt x="327" y="167"/>
                  </a:lnTo>
                  <a:lnTo>
                    <a:pt x="336" y="156"/>
                  </a:lnTo>
                  <a:lnTo>
                    <a:pt x="336" y="142"/>
                  </a:lnTo>
                  <a:lnTo>
                    <a:pt x="35" y="142"/>
                  </a:lnTo>
                  <a:lnTo>
                    <a:pt x="35" y="156"/>
                  </a:lnTo>
                  <a:lnTo>
                    <a:pt x="44" y="167"/>
                  </a:lnTo>
                  <a:lnTo>
                    <a:pt x="194" y="3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48" name="Freeform 673"/>
            <p:cNvSpPr>
              <a:spLocks noEditPoints="1"/>
            </p:cNvSpPr>
            <p:nvPr/>
          </p:nvSpPr>
          <p:spPr bwMode="auto">
            <a:xfrm>
              <a:off x="3619" y="1770"/>
              <a:ext cx="149" cy="106"/>
            </a:xfrm>
            <a:custGeom>
              <a:avLst/>
              <a:gdLst>
                <a:gd name="T0" fmla="*/ 1 w 297"/>
                <a:gd name="T1" fmla="*/ 0 h 213"/>
                <a:gd name="T2" fmla="*/ 1 w 297"/>
                <a:gd name="T3" fmla="*/ 0 h 213"/>
                <a:gd name="T4" fmla="*/ 1 w 297"/>
                <a:gd name="T5" fmla="*/ 0 h 213"/>
                <a:gd name="T6" fmla="*/ 1 w 297"/>
                <a:gd name="T7" fmla="*/ 0 h 213"/>
                <a:gd name="T8" fmla="*/ 1 w 297"/>
                <a:gd name="T9" fmla="*/ 0 h 213"/>
                <a:gd name="T10" fmla="*/ 1 w 297"/>
                <a:gd name="T11" fmla="*/ 0 h 213"/>
                <a:gd name="T12" fmla="*/ 1 w 297"/>
                <a:gd name="T13" fmla="*/ 0 h 213"/>
                <a:gd name="T14" fmla="*/ 0 w 297"/>
                <a:gd name="T15" fmla="*/ 0 h 213"/>
                <a:gd name="T16" fmla="*/ 1 w 297"/>
                <a:gd name="T17" fmla="*/ 0 h 213"/>
                <a:gd name="T18" fmla="*/ 1 w 297"/>
                <a:gd name="T19" fmla="*/ 0 h 213"/>
                <a:gd name="T20" fmla="*/ 1 w 297"/>
                <a:gd name="T21" fmla="*/ 0 h 213"/>
                <a:gd name="T22" fmla="*/ 1 w 297"/>
                <a:gd name="T23" fmla="*/ 0 h 213"/>
                <a:gd name="T24" fmla="*/ 1 w 297"/>
                <a:gd name="T25" fmla="*/ 0 h 213"/>
                <a:gd name="T26" fmla="*/ 1 w 297"/>
                <a:gd name="T27" fmla="*/ 0 h 213"/>
                <a:gd name="T28" fmla="*/ 1 w 297"/>
                <a:gd name="T29" fmla="*/ 0 h 213"/>
                <a:gd name="T30" fmla="*/ 1 w 297"/>
                <a:gd name="T31" fmla="*/ 0 h 213"/>
                <a:gd name="T32" fmla="*/ 1 w 297"/>
                <a:gd name="T33" fmla="*/ 0 h 213"/>
                <a:gd name="T34" fmla="*/ 1 w 297"/>
                <a:gd name="T35" fmla="*/ 0 h 213"/>
                <a:gd name="T36" fmla="*/ 1 w 297"/>
                <a:gd name="T37" fmla="*/ 0 h 213"/>
                <a:gd name="T38" fmla="*/ 1 w 297"/>
                <a:gd name="T39" fmla="*/ 0 h 2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97" h="213">
                  <a:moveTo>
                    <a:pt x="34" y="193"/>
                  </a:moveTo>
                  <a:lnTo>
                    <a:pt x="37" y="213"/>
                  </a:lnTo>
                  <a:lnTo>
                    <a:pt x="53" y="202"/>
                  </a:lnTo>
                  <a:lnTo>
                    <a:pt x="266" y="50"/>
                  </a:lnTo>
                  <a:lnTo>
                    <a:pt x="297" y="27"/>
                  </a:lnTo>
                  <a:lnTo>
                    <a:pt x="261" y="24"/>
                  </a:lnTo>
                  <a:lnTo>
                    <a:pt x="17" y="2"/>
                  </a:lnTo>
                  <a:lnTo>
                    <a:pt x="0" y="0"/>
                  </a:lnTo>
                  <a:lnTo>
                    <a:pt x="4" y="19"/>
                  </a:lnTo>
                  <a:lnTo>
                    <a:pt x="34" y="193"/>
                  </a:lnTo>
                  <a:close/>
                  <a:moveTo>
                    <a:pt x="29" y="14"/>
                  </a:moveTo>
                  <a:lnTo>
                    <a:pt x="16" y="16"/>
                  </a:lnTo>
                  <a:lnTo>
                    <a:pt x="16" y="30"/>
                  </a:lnTo>
                  <a:lnTo>
                    <a:pt x="259" y="52"/>
                  </a:lnTo>
                  <a:lnTo>
                    <a:pt x="259" y="38"/>
                  </a:lnTo>
                  <a:lnTo>
                    <a:pt x="252" y="27"/>
                  </a:lnTo>
                  <a:lnTo>
                    <a:pt x="38" y="179"/>
                  </a:lnTo>
                  <a:lnTo>
                    <a:pt x="45" y="190"/>
                  </a:lnTo>
                  <a:lnTo>
                    <a:pt x="59" y="188"/>
                  </a:lnTo>
                  <a:lnTo>
                    <a:pt x="29" y="14"/>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49" name="Freeform 674"/>
            <p:cNvSpPr>
              <a:spLocks noEditPoints="1"/>
            </p:cNvSpPr>
            <p:nvPr/>
          </p:nvSpPr>
          <p:spPr bwMode="auto">
            <a:xfrm>
              <a:off x="3504" y="1899"/>
              <a:ext cx="118" cy="130"/>
            </a:xfrm>
            <a:custGeom>
              <a:avLst/>
              <a:gdLst>
                <a:gd name="T0" fmla="*/ 0 w 238"/>
                <a:gd name="T1" fmla="*/ 1 h 259"/>
                <a:gd name="T2" fmla="*/ 0 w 238"/>
                <a:gd name="T3" fmla="*/ 1 h 259"/>
                <a:gd name="T4" fmla="*/ 0 w 238"/>
                <a:gd name="T5" fmla="*/ 1 h 259"/>
                <a:gd name="T6" fmla="*/ 0 w 238"/>
                <a:gd name="T7" fmla="*/ 1 h 259"/>
                <a:gd name="T8" fmla="*/ 0 w 238"/>
                <a:gd name="T9" fmla="*/ 0 h 259"/>
                <a:gd name="T10" fmla="*/ 0 w 238"/>
                <a:gd name="T11" fmla="*/ 1 h 259"/>
                <a:gd name="T12" fmla="*/ 0 w 238"/>
                <a:gd name="T13" fmla="*/ 1 h 259"/>
                <a:gd name="T14" fmla="*/ 0 w 238"/>
                <a:gd name="T15" fmla="*/ 1 h 259"/>
                <a:gd name="T16" fmla="*/ 0 w 238"/>
                <a:gd name="T17" fmla="*/ 1 h 259"/>
                <a:gd name="T18" fmla="*/ 0 w 238"/>
                <a:gd name="T19" fmla="*/ 1 h 259"/>
                <a:gd name="T20" fmla="*/ 0 w 238"/>
                <a:gd name="T21" fmla="*/ 1 h 259"/>
                <a:gd name="T22" fmla="*/ 0 w 238"/>
                <a:gd name="T23" fmla="*/ 1 h 259"/>
                <a:gd name="T24" fmla="*/ 0 w 238"/>
                <a:gd name="T25" fmla="*/ 1 h 259"/>
                <a:gd name="T26" fmla="*/ 0 w 238"/>
                <a:gd name="T27" fmla="*/ 1 h 259"/>
                <a:gd name="T28" fmla="*/ 0 w 238"/>
                <a:gd name="T29" fmla="*/ 1 h 259"/>
                <a:gd name="T30" fmla="*/ 0 w 238"/>
                <a:gd name="T31" fmla="*/ 1 h 259"/>
                <a:gd name="T32" fmla="*/ 0 w 238"/>
                <a:gd name="T33" fmla="*/ 1 h 259"/>
                <a:gd name="T34" fmla="*/ 0 w 238"/>
                <a:gd name="T35" fmla="*/ 1 h 259"/>
                <a:gd name="T36" fmla="*/ 0 w 238"/>
                <a:gd name="T37" fmla="*/ 1 h 259"/>
                <a:gd name="T38" fmla="*/ 0 w 238"/>
                <a:gd name="T39" fmla="*/ 1 h 25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8" h="259">
                  <a:moveTo>
                    <a:pt x="219" y="249"/>
                  </a:moveTo>
                  <a:lnTo>
                    <a:pt x="238" y="259"/>
                  </a:lnTo>
                  <a:lnTo>
                    <a:pt x="238" y="236"/>
                  </a:lnTo>
                  <a:lnTo>
                    <a:pt x="238" y="23"/>
                  </a:lnTo>
                  <a:lnTo>
                    <a:pt x="238" y="0"/>
                  </a:lnTo>
                  <a:lnTo>
                    <a:pt x="219" y="11"/>
                  </a:lnTo>
                  <a:lnTo>
                    <a:pt x="24" y="117"/>
                  </a:lnTo>
                  <a:lnTo>
                    <a:pt x="0" y="130"/>
                  </a:lnTo>
                  <a:lnTo>
                    <a:pt x="24" y="142"/>
                  </a:lnTo>
                  <a:lnTo>
                    <a:pt x="219" y="249"/>
                  </a:lnTo>
                  <a:close/>
                  <a:moveTo>
                    <a:pt x="36" y="117"/>
                  </a:moveTo>
                  <a:lnTo>
                    <a:pt x="30" y="130"/>
                  </a:lnTo>
                  <a:lnTo>
                    <a:pt x="36" y="142"/>
                  </a:lnTo>
                  <a:lnTo>
                    <a:pt x="230" y="36"/>
                  </a:lnTo>
                  <a:lnTo>
                    <a:pt x="224" y="23"/>
                  </a:lnTo>
                  <a:lnTo>
                    <a:pt x="211" y="23"/>
                  </a:lnTo>
                  <a:lnTo>
                    <a:pt x="211" y="236"/>
                  </a:lnTo>
                  <a:lnTo>
                    <a:pt x="224" y="236"/>
                  </a:lnTo>
                  <a:lnTo>
                    <a:pt x="230" y="223"/>
                  </a:lnTo>
                  <a:lnTo>
                    <a:pt x="36" y="117"/>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50" name="Freeform 675"/>
            <p:cNvSpPr>
              <a:spLocks noEditPoints="1"/>
            </p:cNvSpPr>
            <p:nvPr/>
          </p:nvSpPr>
          <p:spPr bwMode="auto">
            <a:xfrm>
              <a:off x="3619" y="2051"/>
              <a:ext cx="149" cy="107"/>
            </a:xfrm>
            <a:custGeom>
              <a:avLst/>
              <a:gdLst>
                <a:gd name="T0" fmla="*/ 1 w 297"/>
                <a:gd name="T1" fmla="*/ 1 h 213"/>
                <a:gd name="T2" fmla="*/ 1 w 297"/>
                <a:gd name="T3" fmla="*/ 1 h 213"/>
                <a:gd name="T4" fmla="*/ 1 w 297"/>
                <a:gd name="T5" fmla="*/ 1 h 213"/>
                <a:gd name="T6" fmla="*/ 1 w 297"/>
                <a:gd name="T7" fmla="*/ 1 h 213"/>
                <a:gd name="T8" fmla="*/ 1 w 297"/>
                <a:gd name="T9" fmla="*/ 0 h 213"/>
                <a:gd name="T10" fmla="*/ 1 w 297"/>
                <a:gd name="T11" fmla="*/ 1 h 213"/>
                <a:gd name="T12" fmla="*/ 1 w 297"/>
                <a:gd name="T13" fmla="*/ 1 h 213"/>
                <a:gd name="T14" fmla="*/ 0 w 297"/>
                <a:gd name="T15" fmla="*/ 1 h 213"/>
                <a:gd name="T16" fmla="*/ 1 w 297"/>
                <a:gd name="T17" fmla="*/ 1 h 213"/>
                <a:gd name="T18" fmla="*/ 1 w 297"/>
                <a:gd name="T19" fmla="*/ 1 h 213"/>
                <a:gd name="T20" fmla="*/ 1 w 297"/>
                <a:gd name="T21" fmla="*/ 1 h 213"/>
                <a:gd name="T22" fmla="*/ 1 w 297"/>
                <a:gd name="T23" fmla="*/ 1 h 213"/>
                <a:gd name="T24" fmla="*/ 1 w 297"/>
                <a:gd name="T25" fmla="*/ 1 h 213"/>
                <a:gd name="T26" fmla="*/ 1 w 297"/>
                <a:gd name="T27" fmla="*/ 1 h 213"/>
                <a:gd name="T28" fmla="*/ 1 w 297"/>
                <a:gd name="T29" fmla="*/ 1 h 213"/>
                <a:gd name="T30" fmla="*/ 1 w 297"/>
                <a:gd name="T31" fmla="*/ 1 h 213"/>
                <a:gd name="T32" fmla="*/ 1 w 297"/>
                <a:gd name="T33" fmla="*/ 1 h 213"/>
                <a:gd name="T34" fmla="*/ 1 w 297"/>
                <a:gd name="T35" fmla="*/ 1 h 213"/>
                <a:gd name="T36" fmla="*/ 1 w 297"/>
                <a:gd name="T37" fmla="*/ 1 h 213"/>
                <a:gd name="T38" fmla="*/ 1 w 297"/>
                <a:gd name="T39" fmla="*/ 1 h 2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97" h="213">
                  <a:moveTo>
                    <a:pt x="261" y="189"/>
                  </a:moveTo>
                  <a:lnTo>
                    <a:pt x="297" y="186"/>
                  </a:lnTo>
                  <a:lnTo>
                    <a:pt x="266" y="164"/>
                  </a:lnTo>
                  <a:lnTo>
                    <a:pt x="53" y="12"/>
                  </a:lnTo>
                  <a:lnTo>
                    <a:pt x="37" y="0"/>
                  </a:lnTo>
                  <a:lnTo>
                    <a:pt x="34" y="22"/>
                  </a:lnTo>
                  <a:lnTo>
                    <a:pt x="4" y="195"/>
                  </a:lnTo>
                  <a:lnTo>
                    <a:pt x="0" y="213"/>
                  </a:lnTo>
                  <a:lnTo>
                    <a:pt x="17" y="211"/>
                  </a:lnTo>
                  <a:lnTo>
                    <a:pt x="261" y="189"/>
                  </a:lnTo>
                  <a:close/>
                  <a:moveTo>
                    <a:pt x="16" y="183"/>
                  </a:moveTo>
                  <a:lnTo>
                    <a:pt x="16" y="197"/>
                  </a:lnTo>
                  <a:lnTo>
                    <a:pt x="29" y="200"/>
                  </a:lnTo>
                  <a:lnTo>
                    <a:pt x="59" y="26"/>
                  </a:lnTo>
                  <a:lnTo>
                    <a:pt x="45" y="23"/>
                  </a:lnTo>
                  <a:lnTo>
                    <a:pt x="38" y="36"/>
                  </a:lnTo>
                  <a:lnTo>
                    <a:pt x="252" y="188"/>
                  </a:lnTo>
                  <a:lnTo>
                    <a:pt x="259" y="175"/>
                  </a:lnTo>
                  <a:lnTo>
                    <a:pt x="259" y="161"/>
                  </a:lnTo>
                  <a:lnTo>
                    <a:pt x="16" y="18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51" name="Freeform 676"/>
            <p:cNvSpPr>
              <a:spLocks noEditPoints="1"/>
            </p:cNvSpPr>
            <p:nvPr/>
          </p:nvSpPr>
          <p:spPr bwMode="auto">
            <a:xfrm>
              <a:off x="3797" y="2151"/>
              <a:ext cx="186" cy="85"/>
            </a:xfrm>
            <a:custGeom>
              <a:avLst/>
              <a:gdLst>
                <a:gd name="T0" fmla="*/ 1 w 371"/>
                <a:gd name="T1" fmla="*/ 1 h 170"/>
                <a:gd name="T2" fmla="*/ 1 w 371"/>
                <a:gd name="T3" fmla="*/ 0 h 170"/>
                <a:gd name="T4" fmla="*/ 1 w 371"/>
                <a:gd name="T5" fmla="*/ 0 h 170"/>
                <a:gd name="T6" fmla="*/ 1 w 371"/>
                <a:gd name="T7" fmla="*/ 0 h 170"/>
                <a:gd name="T8" fmla="*/ 0 w 371"/>
                <a:gd name="T9" fmla="*/ 0 h 170"/>
                <a:gd name="T10" fmla="*/ 1 w 371"/>
                <a:gd name="T11" fmla="*/ 1 h 170"/>
                <a:gd name="T12" fmla="*/ 1 w 371"/>
                <a:gd name="T13" fmla="*/ 1 h 170"/>
                <a:gd name="T14" fmla="*/ 1 w 371"/>
                <a:gd name="T15" fmla="*/ 1 h 170"/>
                <a:gd name="T16" fmla="*/ 1 w 371"/>
                <a:gd name="T17" fmla="*/ 1 h 170"/>
                <a:gd name="T18" fmla="*/ 1 w 371"/>
                <a:gd name="T19" fmla="*/ 1 h 170"/>
                <a:gd name="T20" fmla="*/ 1 w 371"/>
                <a:gd name="T21" fmla="*/ 1 h 170"/>
                <a:gd name="T22" fmla="*/ 1 w 371"/>
                <a:gd name="T23" fmla="*/ 1 h 170"/>
                <a:gd name="T24" fmla="*/ 1 w 371"/>
                <a:gd name="T25" fmla="*/ 1 h 170"/>
                <a:gd name="T26" fmla="*/ 1 w 371"/>
                <a:gd name="T27" fmla="*/ 1 h 170"/>
                <a:gd name="T28" fmla="*/ 1 w 371"/>
                <a:gd name="T29" fmla="*/ 1 h 170"/>
                <a:gd name="T30" fmla="*/ 1 w 371"/>
                <a:gd name="T31" fmla="*/ 1 h 170"/>
                <a:gd name="T32" fmla="*/ 1 w 371"/>
                <a:gd name="T33" fmla="*/ 1 h 170"/>
                <a:gd name="T34" fmla="*/ 1 w 371"/>
                <a:gd name="T35" fmla="*/ 1 h 170"/>
                <a:gd name="T36" fmla="*/ 1 w 371"/>
                <a:gd name="T37" fmla="*/ 1 h 170"/>
                <a:gd name="T38" fmla="*/ 1 w 371"/>
                <a:gd name="T39" fmla="*/ 1 h 1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71" h="170">
                  <a:moveTo>
                    <a:pt x="345" y="25"/>
                  </a:moveTo>
                  <a:lnTo>
                    <a:pt x="371" y="0"/>
                  </a:lnTo>
                  <a:lnTo>
                    <a:pt x="336" y="0"/>
                  </a:lnTo>
                  <a:lnTo>
                    <a:pt x="35" y="0"/>
                  </a:lnTo>
                  <a:lnTo>
                    <a:pt x="0" y="0"/>
                  </a:lnTo>
                  <a:lnTo>
                    <a:pt x="26" y="25"/>
                  </a:lnTo>
                  <a:lnTo>
                    <a:pt x="177" y="162"/>
                  </a:lnTo>
                  <a:lnTo>
                    <a:pt x="186" y="170"/>
                  </a:lnTo>
                  <a:lnTo>
                    <a:pt x="194" y="162"/>
                  </a:lnTo>
                  <a:lnTo>
                    <a:pt x="345" y="25"/>
                  </a:lnTo>
                  <a:close/>
                  <a:moveTo>
                    <a:pt x="177" y="142"/>
                  </a:moveTo>
                  <a:lnTo>
                    <a:pt x="186" y="151"/>
                  </a:lnTo>
                  <a:lnTo>
                    <a:pt x="194" y="142"/>
                  </a:lnTo>
                  <a:lnTo>
                    <a:pt x="44" y="4"/>
                  </a:lnTo>
                  <a:lnTo>
                    <a:pt x="35" y="14"/>
                  </a:lnTo>
                  <a:lnTo>
                    <a:pt x="35" y="28"/>
                  </a:lnTo>
                  <a:lnTo>
                    <a:pt x="336" y="28"/>
                  </a:lnTo>
                  <a:lnTo>
                    <a:pt x="336" y="14"/>
                  </a:lnTo>
                  <a:lnTo>
                    <a:pt x="327" y="4"/>
                  </a:lnTo>
                  <a:lnTo>
                    <a:pt x="177" y="14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52" name="Freeform 677"/>
            <p:cNvSpPr>
              <a:spLocks noEditPoints="1"/>
            </p:cNvSpPr>
            <p:nvPr/>
          </p:nvSpPr>
          <p:spPr bwMode="auto">
            <a:xfrm>
              <a:off x="4011" y="2051"/>
              <a:ext cx="149" cy="107"/>
            </a:xfrm>
            <a:custGeom>
              <a:avLst/>
              <a:gdLst>
                <a:gd name="T0" fmla="*/ 1 w 297"/>
                <a:gd name="T1" fmla="*/ 1 h 213"/>
                <a:gd name="T2" fmla="*/ 1 w 297"/>
                <a:gd name="T3" fmla="*/ 0 h 213"/>
                <a:gd name="T4" fmla="*/ 1 w 297"/>
                <a:gd name="T5" fmla="*/ 1 h 213"/>
                <a:gd name="T6" fmla="*/ 1 w 297"/>
                <a:gd name="T7" fmla="*/ 1 h 213"/>
                <a:gd name="T8" fmla="*/ 0 w 297"/>
                <a:gd name="T9" fmla="*/ 1 h 213"/>
                <a:gd name="T10" fmla="*/ 1 w 297"/>
                <a:gd name="T11" fmla="*/ 1 h 213"/>
                <a:gd name="T12" fmla="*/ 1 w 297"/>
                <a:gd name="T13" fmla="*/ 1 h 213"/>
                <a:gd name="T14" fmla="*/ 1 w 297"/>
                <a:gd name="T15" fmla="*/ 1 h 213"/>
                <a:gd name="T16" fmla="*/ 1 w 297"/>
                <a:gd name="T17" fmla="*/ 1 h 213"/>
                <a:gd name="T18" fmla="*/ 1 w 297"/>
                <a:gd name="T19" fmla="*/ 1 h 213"/>
                <a:gd name="T20" fmla="*/ 1 w 297"/>
                <a:gd name="T21" fmla="*/ 1 h 213"/>
                <a:gd name="T22" fmla="*/ 1 w 297"/>
                <a:gd name="T23" fmla="*/ 1 h 213"/>
                <a:gd name="T24" fmla="*/ 1 w 297"/>
                <a:gd name="T25" fmla="*/ 1 h 213"/>
                <a:gd name="T26" fmla="*/ 1 w 297"/>
                <a:gd name="T27" fmla="*/ 1 h 213"/>
                <a:gd name="T28" fmla="*/ 1 w 297"/>
                <a:gd name="T29" fmla="*/ 1 h 213"/>
                <a:gd name="T30" fmla="*/ 1 w 297"/>
                <a:gd name="T31" fmla="*/ 1 h 213"/>
                <a:gd name="T32" fmla="*/ 1 w 297"/>
                <a:gd name="T33" fmla="*/ 1 h 213"/>
                <a:gd name="T34" fmla="*/ 1 w 297"/>
                <a:gd name="T35" fmla="*/ 1 h 213"/>
                <a:gd name="T36" fmla="*/ 1 w 297"/>
                <a:gd name="T37" fmla="*/ 1 h 213"/>
                <a:gd name="T38" fmla="*/ 1 w 297"/>
                <a:gd name="T39" fmla="*/ 1 h 2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97" h="213">
                  <a:moveTo>
                    <a:pt x="265" y="22"/>
                  </a:moveTo>
                  <a:lnTo>
                    <a:pt x="260" y="0"/>
                  </a:lnTo>
                  <a:lnTo>
                    <a:pt x="244" y="12"/>
                  </a:lnTo>
                  <a:lnTo>
                    <a:pt x="31" y="164"/>
                  </a:lnTo>
                  <a:lnTo>
                    <a:pt x="0" y="186"/>
                  </a:lnTo>
                  <a:lnTo>
                    <a:pt x="38" y="189"/>
                  </a:lnTo>
                  <a:lnTo>
                    <a:pt x="281" y="211"/>
                  </a:lnTo>
                  <a:lnTo>
                    <a:pt x="297" y="213"/>
                  </a:lnTo>
                  <a:lnTo>
                    <a:pt x="294" y="195"/>
                  </a:lnTo>
                  <a:lnTo>
                    <a:pt x="265" y="22"/>
                  </a:lnTo>
                  <a:close/>
                  <a:moveTo>
                    <a:pt x="269" y="200"/>
                  </a:moveTo>
                  <a:lnTo>
                    <a:pt x="281" y="197"/>
                  </a:lnTo>
                  <a:lnTo>
                    <a:pt x="283" y="183"/>
                  </a:lnTo>
                  <a:lnTo>
                    <a:pt x="39" y="161"/>
                  </a:lnTo>
                  <a:lnTo>
                    <a:pt x="38" y="175"/>
                  </a:lnTo>
                  <a:lnTo>
                    <a:pt x="45" y="188"/>
                  </a:lnTo>
                  <a:lnTo>
                    <a:pt x="259" y="36"/>
                  </a:lnTo>
                  <a:lnTo>
                    <a:pt x="252" y="23"/>
                  </a:lnTo>
                  <a:lnTo>
                    <a:pt x="240" y="26"/>
                  </a:lnTo>
                  <a:lnTo>
                    <a:pt x="269" y="20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53" name="Freeform 678"/>
            <p:cNvSpPr>
              <a:spLocks noEditPoints="1"/>
            </p:cNvSpPr>
            <p:nvPr/>
          </p:nvSpPr>
          <p:spPr bwMode="auto">
            <a:xfrm>
              <a:off x="3621" y="1771"/>
              <a:ext cx="538" cy="385"/>
            </a:xfrm>
            <a:custGeom>
              <a:avLst/>
              <a:gdLst>
                <a:gd name="T0" fmla="*/ 1 w 1075"/>
                <a:gd name="T1" fmla="*/ 1 h 770"/>
                <a:gd name="T2" fmla="*/ 1 w 1075"/>
                <a:gd name="T3" fmla="*/ 1 h 770"/>
                <a:gd name="T4" fmla="*/ 1 w 1075"/>
                <a:gd name="T5" fmla="*/ 1 h 770"/>
                <a:gd name="T6" fmla="*/ 1 w 1075"/>
                <a:gd name="T7" fmla="*/ 1 h 770"/>
                <a:gd name="T8" fmla="*/ 1 w 1075"/>
                <a:gd name="T9" fmla="*/ 1 h 770"/>
                <a:gd name="T10" fmla="*/ 1 w 1075"/>
                <a:gd name="T11" fmla="*/ 1 h 770"/>
                <a:gd name="T12" fmla="*/ 1 w 1075"/>
                <a:gd name="T13" fmla="*/ 1 h 770"/>
                <a:gd name="T14" fmla="*/ 1 w 1075"/>
                <a:gd name="T15" fmla="*/ 1 h 770"/>
                <a:gd name="T16" fmla="*/ 1 w 1075"/>
                <a:gd name="T17" fmla="*/ 1 h 770"/>
                <a:gd name="T18" fmla="*/ 1 w 1075"/>
                <a:gd name="T19" fmla="*/ 1 h 770"/>
                <a:gd name="T20" fmla="*/ 1 w 1075"/>
                <a:gd name="T21" fmla="*/ 1 h 770"/>
                <a:gd name="T22" fmla="*/ 1 w 1075"/>
                <a:gd name="T23" fmla="*/ 1 h 770"/>
                <a:gd name="T24" fmla="*/ 1 w 1075"/>
                <a:gd name="T25" fmla="*/ 1 h 770"/>
                <a:gd name="T26" fmla="*/ 1 w 1075"/>
                <a:gd name="T27" fmla="*/ 1 h 770"/>
                <a:gd name="T28" fmla="*/ 1 w 1075"/>
                <a:gd name="T29" fmla="*/ 1 h 770"/>
                <a:gd name="T30" fmla="*/ 1 w 1075"/>
                <a:gd name="T31" fmla="*/ 1 h 770"/>
                <a:gd name="T32" fmla="*/ 1 w 1075"/>
                <a:gd name="T33" fmla="*/ 1 h 770"/>
                <a:gd name="T34" fmla="*/ 1 w 1075"/>
                <a:gd name="T35" fmla="*/ 1 h 770"/>
                <a:gd name="T36" fmla="*/ 1 w 1075"/>
                <a:gd name="T37" fmla="*/ 1 h 770"/>
                <a:gd name="T38" fmla="*/ 1 w 1075"/>
                <a:gd name="T39" fmla="*/ 1 h 770"/>
                <a:gd name="T40" fmla="*/ 1 w 1075"/>
                <a:gd name="T41" fmla="*/ 1 h 770"/>
                <a:gd name="T42" fmla="*/ 1 w 1075"/>
                <a:gd name="T43" fmla="*/ 1 h 770"/>
                <a:gd name="T44" fmla="*/ 1 w 1075"/>
                <a:gd name="T45" fmla="*/ 1 h 770"/>
                <a:gd name="T46" fmla="*/ 1 w 1075"/>
                <a:gd name="T47" fmla="*/ 1 h 770"/>
                <a:gd name="T48" fmla="*/ 1 w 1075"/>
                <a:gd name="T49" fmla="*/ 1 h 770"/>
                <a:gd name="T50" fmla="*/ 1 w 1075"/>
                <a:gd name="T51" fmla="*/ 1 h 770"/>
                <a:gd name="T52" fmla="*/ 1 w 1075"/>
                <a:gd name="T53" fmla="*/ 1 h 770"/>
                <a:gd name="T54" fmla="*/ 1 w 1075"/>
                <a:gd name="T55" fmla="*/ 1 h 770"/>
                <a:gd name="T56" fmla="*/ 1 w 1075"/>
                <a:gd name="T57" fmla="*/ 1 h 770"/>
                <a:gd name="T58" fmla="*/ 1 w 1075"/>
                <a:gd name="T59" fmla="*/ 1 h 770"/>
                <a:gd name="T60" fmla="*/ 1 w 1075"/>
                <a:gd name="T61" fmla="*/ 1 h 770"/>
                <a:gd name="T62" fmla="*/ 1 w 1075"/>
                <a:gd name="T63" fmla="*/ 1 h 770"/>
                <a:gd name="T64" fmla="*/ 1 w 1075"/>
                <a:gd name="T65" fmla="*/ 1 h 770"/>
                <a:gd name="T66" fmla="*/ 1 w 1075"/>
                <a:gd name="T67" fmla="*/ 1 h 770"/>
                <a:gd name="T68" fmla="*/ 1 w 1075"/>
                <a:gd name="T69" fmla="*/ 1 h 770"/>
                <a:gd name="T70" fmla="*/ 1 w 1075"/>
                <a:gd name="T71" fmla="*/ 1 h 770"/>
                <a:gd name="T72" fmla="*/ 1 w 1075"/>
                <a:gd name="T73" fmla="*/ 1 h 770"/>
                <a:gd name="T74" fmla="*/ 1 w 1075"/>
                <a:gd name="T75" fmla="*/ 1 h 770"/>
                <a:gd name="T76" fmla="*/ 1 w 1075"/>
                <a:gd name="T77" fmla="*/ 1 h 770"/>
                <a:gd name="T78" fmla="*/ 1 w 1075"/>
                <a:gd name="T79" fmla="*/ 1 h 770"/>
                <a:gd name="T80" fmla="*/ 1 w 1075"/>
                <a:gd name="T81" fmla="*/ 1 h 770"/>
                <a:gd name="T82" fmla="*/ 1 w 1075"/>
                <a:gd name="T83" fmla="*/ 1 h 770"/>
                <a:gd name="T84" fmla="*/ 1 w 1075"/>
                <a:gd name="T85" fmla="*/ 1 h 770"/>
                <a:gd name="T86" fmla="*/ 1 w 1075"/>
                <a:gd name="T87" fmla="*/ 1 h 770"/>
                <a:gd name="T88" fmla="*/ 1 w 1075"/>
                <a:gd name="T89" fmla="*/ 1 h 770"/>
                <a:gd name="T90" fmla="*/ 1 w 1075"/>
                <a:gd name="T91" fmla="*/ 1 h 770"/>
                <a:gd name="T92" fmla="*/ 1 w 1075"/>
                <a:gd name="T93" fmla="*/ 1 h 770"/>
                <a:gd name="T94" fmla="*/ 1 w 1075"/>
                <a:gd name="T95" fmla="*/ 1 h 770"/>
                <a:gd name="T96" fmla="*/ 1 w 1075"/>
                <a:gd name="T97" fmla="*/ 1 h 770"/>
                <a:gd name="T98" fmla="*/ 1 w 1075"/>
                <a:gd name="T99" fmla="*/ 1 h 770"/>
                <a:gd name="T100" fmla="*/ 1 w 1075"/>
                <a:gd name="T101" fmla="*/ 1 h 770"/>
                <a:gd name="T102" fmla="*/ 1 w 1075"/>
                <a:gd name="T103" fmla="*/ 1 h 770"/>
                <a:gd name="T104" fmla="*/ 1 w 1075"/>
                <a:gd name="T105" fmla="*/ 1 h 770"/>
                <a:gd name="T106" fmla="*/ 1 w 1075"/>
                <a:gd name="T107" fmla="*/ 1 h 770"/>
                <a:gd name="T108" fmla="*/ 1 w 1075"/>
                <a:gd name="T109" fmla="*/ 1 h 770"/>
                <a:gd name="T110" fmla="*/ 1 w 1075"/>
                <a:gd name="T111" fmla="*/ 1 h 770"/>
                <a:gd name="T112" fmla="*/ 1 w 1075"/>
                <a:gd name="T113" fmla="*/ 1 h 770"/>
                <a:gd name="T114" fmla="*/ 1 w 1075"/>
                <a:gd name="T115" fmla="*/ 1 h 770"/>
                <a:gd name="T116" fmla="*/ 1 w 1075"/>
                <a:gd name="T117" fmla="*/ 1 h 7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075" h="770">
                  <a:moveTo>
                    <a:pt x="484" y="1"/>
                  </a:moveTo>
                  <a:lnTo>
                    <a:pt x="431" y="7"/>
                  </a:lnTo>
                  <a:lnTo>
                    <a:pt x="381" y="17"/>
                  </a:lnTo>
                  <a:lnTo>
                    <a:pt x="377" y="17"/>
                  </a:lnTo>
                  <a:lnTo>
                    <a:pt x="328" y="29"/>
                  </a:lnTo>
                  <a:lnTo>
                    <a:pt x="283" y="45"/>
                  </a:lnTo>
                  <a:lnTo>
                    <a:pt x="240" y="64"/>
                  </a:lnTo>
                  <a:lnTo>
                    <a:pt x="199" y="86"/>
                  </a:lnTo>
                  <a:lnTo>
                    <a:pt x="162" y="109"/>
                  </a:lnTo>
                  <a:lnTo>
                    <a:pt x="157" y="112"/>
                  </a:lnTo>
                  <a:lnTo>
                    <a:pt x="124" y="139"/>
                  </a:lnTo>
                  <a:lnTo>
                    <a:pt x="93" y="167"/>
                  </a:lnTo>
                  <a:lnTo>
                    <a:pt x="68" y="198"/>
                  </a:lnTo>
                  <a:lnTo>
                    <a:pt x="45" y="230"/>
                  </a:lnTo>
                  <a:lnTo>
                    <a:pt x="42" y="234"/>
                  </a:lnTo>
                  <a:lnTo>
                    <a:pt x="25" y="269"/>
                  </a:lnTo>
                  <a:lnTo>
                    <a:pt x="12" y="305"/>
                  </a:lnTo>
                  <a:lnTo>
                    <a:pt x="3" y="341"/>
                  </a:lnTo>
                  <a:lnTo>
                    <a:pt x="3" y="347"/>
                  </a:lnTo>
                  <a:lnTo>
                    <a:pt x="0" y="385"/>
                  </a:lnTo>
                  <a:lnTo>
                    <a:pt x="3" y="422"/>
                  </a:lnTo>
                  <a:lnTo>
                    <a:pt x="3" y="428"/>
                  </a:lnTo>
                  <a:lnTo>
                    <a:pt x="12" y="464"/>
                  </a:lnTo>
                  <a:lnTo>
                    <a:pt x="25" y="500"/>
                  </a:lnTo>
                  <a:lnTo>
                    <a:pt x="42" y="535"/>
                  </a:lnTo>
                  <a:lnTo>
                    <a:pt x="45" y="540"/>
                  </a:lnTo>
                  <a:lnTo>
                    <a:pt x="68" y="572"/>
                  </a:lnTo>
                  <a:lnTo>
                    <a:pt x="93" y="602"/>
                  </a:lnTo>
                  <a:lnTo>
                    <a:pt x="124" y="630"/>
                  </a:lnTo>
                  <a:lnTo>
                    <a:pt x="157" y="657"/>
                  </a:lnTo>
                  <a:lnTo>
                    <a:pt x="162" y="660"/>
                  </a:lnTo>
                  <a:lnTo>
                    <a:pt x="199" y="683"/>
                  </a:lnTo>
                  <a:lnTo>
                    <a:pt x="240" y="705"/>
                  </a:lnTo>
                  <a:lnTo>
                    <a:pt x="283" y="724"/>
                  </a:lnTo>
                  <a:lnTo>
                    <a:pt x="328" y="740"/>
                  </a:lnTo>
                  <a:lnTo>
                    <a:pt x="377" y="752"/>
                  </a:lnTo>
                  <a:lnTo>
                    <a:pt x="381" y="752"/>
                  </a:lnTo>
                  <a:lnTo>
                    <a:pt x="431" y="762"/>
                  </a:lnTo>
                  <a:lnTo>
                    <a:pt x="484" y="768"/>
                  </a:lnTo>
                  <a:lnTo>
                    <a:pt x="538" y="770"/>
                  </a:lnTo>
                  <a:lnTo>
                    <a:pt x="591" y="768"/>
                  </a:lnTo>
                  <a:lnTo>
                    <a:pt x="644" y="762"/>
                  </a:lnTo>
                  <a:lnTo>
                    <a:pt x="694" y="752"/>
                  </a:lnTo>
                  <a:lnTo>
                    <a:pt x="698" y="752"/>
                  </a:lnTo>
                  <a:lnTo>
                    <a:pt x="747" y="740"/>
                  </a:lnTo>
                  <a:lnTo>
                    <a:pt x="792" y="724"/>
                  </a:lnTo>
                  <a:lnTo>
                    <a:pt x="835" y="705"/>
                  </a:lnTo>
                  <a:lnTo>
                    <a:pt x="876" y="683"/>
                  </a:lnTo>
                  <a:lnTo>
                    <a:pt x="913" y="660"/>
                  </a:lnTo>
                  <a:lnTo>
                    <a:pt x="918" y="657"/>
                  </a:lnTo>
                  <a:lnTo>
                    <a:pt x="952" y="630"/>
                  </a:lnTo>
                  <a:lnTo>
                    <a:pt x="983" y="602"/>
                  </a:lnTo>
                  <a:lnTo>
                    <a:pt x="1008" y="572"/>
                  </a:lnTo>
                  <a:lnTo>
                    <a:pt x="1030" y="540"/>
                  </a:lnTo>
                  <a:lnTo>
                    <a:pt x="1033" y="535"/>
                  </a:lnTo>
                  <a:lnTo>
                    <a:pt x="1050" y="500"/>
                  </a:lnTo>
                  <a:lnTo>
                    <a:pt x="1064" y="464"/>
                  </a:lnTo>
                  <a:lnTo>
                    <a:pt x="1072" y="428"/>
                  </a:lnTo>
                  <a:lnTo>
                    <a:pt x="1072" y="422"/>
                  </a:lnTo>
                  <a:lnTo>
                    <a:pt x="1075" y="385"/>
                  </a:lnTo>
                  <a:lnTo>
                    <a:pt x="1072" y="347"/>
                  </a:lnTo>
                  <a:lnTo>
                    <a:pt x="1072" y="341"/>
                  </a:lnTo>
                  <a:lnTo>
                    <a:pt x="1064" y="305"/>
                  </a:lnTo>
                  <a:lnTo>
                    <a:pt x="1050" y="269"/>
                  </a:lnTo>
                  <a:lnTo>
                    <a:pt x="1033" y="234"/>
                  </a:lnTo>
                  <a:lnTo>
                    <a:pt x="1030" y="230"/>
                  </a:lnTo>
                  <a:lnTo>
                    <a:pt x="1008" y="198"/>
                  </a:lnTo>
                  <a:lnTo>
                    <a:pt x="983" y="167"/>
                  </a:lnTo>
                  <a:lnTo>
                    <a:pt x="952" y="139"/>
                  </a:lnTo>
                  <a:lnTo>
                    <a:pt x="918" y="112"/>
                  </a:lnTo>
                  <a:lnTo>
                    <a:pt x="913" y="109"/>
                  </a:lnTo>
                  <a:lnTo>
                    <a:pt x="876" y="86"/>
                  </a:lnTo>
                  <a:lnTo>
                    <a:pt x="835" y="64"/>
                  </a:lnTo>
                  <a:lnTo>
                    <a:pt x="792" y="45"/>
                  </a:lnTo>
                  <a:lnTo>
                    <a:pt x="747" y="29"/>
                  </a:lnTo>
                  <a:lnTo>
                    <a:pt x="698" y="17"/>
                  </a:lnTo>
                  <a:lnTo>
                    <a:pt x="694" y="17"/>
                  </a:lnTo>
                  <a:lnTo>
                    <a:pt x="644" y="7"/>
                  </a:lnTo>
                  <a:lnTo>
                    <a:pt x="591" y="1"/>
                  </a:lnTo>
                  <a:lnTo>
                    <a:pt x="538" y="0"/>
                  </a:lnTo>
                  <a:lnTo>
                    <a:pt x="484" y="1"/>
                  </a:lnTo>
                  <a:close/>
                  <a:moveTo>
                    <a:pt x="538" y="28"/>
                  </a:moveTo>
                  <a:lnTo>
                    <a:pt x="591" y="29"/>
                  </a:lnTo>
                  <a:lnTo>
                    <a:pt x="644" y="36"/>
                  </a:lnTo>
                  <a:lnTo>
                    <a:pt x="694" y="45"/>
                  </a:lnTo>
                  <a:lnTo>
                    <a:pt x="694" y="31"/>
                  </a:lnTo>
                  <a:lnTo>
                    <a:pt x="688" y="43"/>
                  </a:lnTo>
                  <a:lnTo>
                    <a:pt x="736" y="56"/>
                  </a:lnTo>
                  <a:lnTo>
                    <a:pt x="782" y="72"/>
                  </a:lnTo>
                  <a:lnTo>
                    <a:pt x="825" y="90"/>
                  </a:lnTo>
                  <a:lnTo>
                    <a:pt x="866" y="112"/>
                  </a:lnTo>
                  <a:lnTo>
                    <a:pt x="903" y="136"/>
                  </a:lnTo>
                  <a:lnTo>
                    <a:pt x="909" y="122"/>
                  </a:lnTo>
                  <a:lnTo>
                    <a:pt x="899" y="133"/>
                  </a:lnTo>
                  <a:lnTo>
                    <a:pt x="932" y="159"/>
                  </a:lnTo>
                  <a:lnTo>
                    <a:pt x="963" y="187"/>
                  </a:lnTo>
                  <a:lnTo>
                    <a:pt x="988" y="219"/>
                  </a:lnTo>
                  <a:lnTo>
                    <a:pt x="1010" y="250"/>
                  </a:lnTo>
                  <a:lnTo>
                    <a:pt x="1021" y="241"/>
                  </a:lnTo>
                  <a:lnTo>
                    <a:pt x="1008" y="245"/>
                  </a:lnTo>
                  <a:lnTo>
                    <a:pt x="1025" y="280"/>
                  </a:lnTo>
                  <a:lnTo>
                    <a:pt x="1038" y="316"/>
                  </a:lnTo>
                  <a:lnTo>
                    <a:pt x="1047" y="352"/>
                  </a:lnTo>
                  <a:lnTo>
                    <a:pt x="1059" y="347"/>
                  </a:lnTo>
                  <a:lnTo>
                    <a:pt x="1046" y="347"/>
                  </a:lnTo>
                  <a:lnTo>
                    <a:pt x="1049" y="385"/>
                  </a:lnTo>
                  <a:lnTo>
                    <a:pt x="1046" y="422"/>
                  </a:lnTo>
                  <a:lnTo>
                    <a:pt x="1059" y="422"/>
                  </a:lnTo>
                  <a:lnTo>
                    <a:pt x="1047" y="417"/>
                  </a:lnTo>
                  <a:lnTo>
                    <a:pt x="1038" y="453"/>
                  </a:lnTo>
                  <a:lnTo>
                    <a:pt x="1025" y="489"/>
                  </a:lnTo>
                  <a:lnTo>
                    <a:pt x="1008" y="524"/>
                  </a:lnTo>
                  <a:lnTo>
                    <a:pt x="1021" y="529"/>
                  </a:lnTo>
                  <a:lnTo>
                    <a:pt x="1010" y="519"/>
                  </a:lnTo>
                  <a:lnTo>
                    <a:pt x="988" y="552"/>
                  </a:lnTo>
                  <a:lnTo>
                    <a:pt x="963" y="582"/>
                  </a:lnTo>
                  <a:lnTo>
                    <a:pt x="932" y="610"/>
                  </a:lnTo>
                  <a:lnTo>
                    <a:pt x="899" y="637"/>
                  </a:lnTo>
                  <a:lnTo>
                    <a:pt x="909" y="647"/>
                  </a:lnTo>
                  <a:lnTo>
                    <a:pt x="903" y="633"/>
                  </a:lnTo>
                  <a:lnTo>
                    <a:pt x="866" y="657"/>
                  </a:lnTo>
                  <a:lnTo>
                    <a:pt x="825" y="679"/>
                  </a:lnTo>
                  <a:lnTo>
                    <a:pt x="782" y="698"/>
                  </a:lnTo>
                  <a:lnTo>
                    <a:pt x="736" y="713"/>
                  </a:lnTo>
                  <a:lnTo>
                    <a:pt x="688" y="726"/>
                  </a:lnTo>
                  <a:lnTo>
                    <a:pt x="694" y="738"/>
                  </a:lnTo>
                  <a:lnTo>
                    <a:pt x="694" y="724"/>
                  </a:lnTo>
                  <a:lnTo>
                    <a:pt x="644" y="734"/>
                  </a:lnTo>
                  <a:lnTo>
                    <a:pt x="591" y="740"/>
                  </a:lnTo>
                  <a:lnTo>
                    <a:pt x="538" y="741"/>
                  </a:lnTo>
                  <a:lnTo>
                    <a:pt x="484" y="740"/>
                  </a:lnTo>
                  <a:lnTo>
                    <a:pt x="431" y="734"/>
                  </a:lnTo>
                  <a:lnTo>
                    <a:pt x="381" y="724"/>
                  </a:lnTo>
                  <a:lnTo>
                    <a:pt x="381" y="738"/>
                  </a:lnTo>
                  <a:lnTo>
                    <a:pt x="387" y="726"/>
                  </a:lnTo>
                  <a:lnTo>
                    <a:pt x="339" y="713"/>
                  </a:lnTo>
                  <a:lnTo>
                    <a:pt x="293" y="698"/>
                  </a:lnTo>
                  <a:lnTo>
                    <a:pt x="250" y="679"/>
                  </a:lnTo>
                  <a:lnTo>
                    <a:pt x="209" y="657"/>
                  </a:lnTo>
                  <a:lnTo>
                    <a:pt x="172" y="633"/>
                  </a:lnTo>
                  <a:lnTo>
                    <a:pt x="168" y="647"/>
                  </a:lnTo>
                  <a:lnTo>
                    <a:pt x="177" y="637"/>
                  </a:lnTo>
                  <a:lnTo>
                    <a:pt x="143" y="610"/>
                  </a:lnTo>
                  <a:lnTo>
                    <a:pt x="112" y="582"/>
                  </a:lnTo>
                  <a:lnTo>
                    <a:pt x="87" y="552"/>
                  </a:lnTo>
                  <a:lnTo>
                    <a:pt x="65" y="519"/>
                  </a:lnTo>
                  <a:lnTo>
                    <a:pt x="54" y="529"/>
                  </a:lnTo>
                  <a:lnTo>
                    <a:pt x="68" y="524"/>
                  </a:lnTo>
                  <a:lnTo>
                    <a:pt x="50" y="489"/>
                  </a:lnTo>
                  <a:lnTo>
                    <a:pt x="37" y="453"/>
                  </a:lnTo>
                  <a:lnTo>
                    <a:pt x="28" y="417"/>
                  </a:lnTo>
                  <a:lnTo>
                    <a:pt x="16" y="422"/>
                  </a:lnTo>
                  <a:lnTo>
                    <a:pt x="29" y="422"/>
                  </a:lnTo>
                  <a:lnTo>
                    <a:pt x="26" y="385"/>
                  </a:lnTo>
                  <a:lnTo>
                    <a:pt x="29" y="347"/>
                  </a:lnTo>
                  <a:lnTo>
                    <a:pt x="16" y="347"/>
                  </a:lnTo>
                  <a:lnTo>
                    <a:pt x="28" y="352"/>
                  </a:lnTo>
                  <a:lnTo>
                    <a:pt x="37" y="316"/>
                  </a:lnTo>
                  <a:lnTo>
                    <a:pt x="50" y="280"/>
                  </a:lnTo>
                  <a:lnTo>
                    <a:pt x="68" y="245"/>
                  </a:lnTo>
                  <a:lnTo>
                    <a:pt x="54" y="241"/>
                  </a:lnTo>
                  <a:lnTo>
                    <a:pt x="65" y="250"/>
                  </a:lnTo>
                  <a:lnTo>
                    <a:pt x="87" y="219"/>
                  </a:lnTo>
                  <a:lnTo>
                    <a:pt x="112" y="187"/>
                  </a:lnTo>
                  <a:lnTo>
                    <a:pt x="143" y="159"/>
                  </a:lnTo>
                  <a:lnTo>
                    <a:pt x="177" y="133"/>
                  </a:lnTo>
                  <a:lnTo>
                    <a:pt x="168" y="122"/>
                  </a:lnTo>
                  <a:lnTo>
                    <a:pt x="172" y="136"/>
                  </a:lnTo>
                  <a:lnTo>
                    <a:pt x="209" y="112"/>
                  </a:lnTo>
                  <a:lnTo>
                    <a:pt x="250" y="90"/>
                  </a:lnTo>
                  <a:lnTo>
                    <a:pt x="293" y="72"/>
                  </a:lnTo>
                  <a:lnTo>
                    <a:pt x="339" y="56"/>
                  </a:lnTo>
                  <a:lnTo>
                    <a:pt x="387" y="43"/>
                  </a:lnTo>
                  <a:lnTo>
                    <a:pt x="381" y="31"/>
                  </a:lnTo>
                  <a:lnTo>
                    <a:pt x="381" y="45"/>
                  </a:lnTo>
                  <a:lnTo>
                    <a:pt x="431" y="36"/>
                  </a:lnTo>
                  <a:lnTo>
                    <a:pt x="484" y="29"/>
                  </a:lnTo>
                  <a:lnTo>
                    <a:pt x="538" y="2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sp>
        <p:nvSpPr>
          <p:cNvPr id="23642" name="Rectangle 679"/>
          <p:cNvSpPr>
            <a:spLocks noChangeArrowheads="1"/>
          </p:cNvSpPr>
          <p:nvPr/>
        </p:nvSpPr>
        <p:spPr bwMode="auto">
          <a:xfrm>
            <a:off x="5937021" y="4975787"/>
            <a:ext cx="4111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0000"/>
                </a:solidFill>
                <a:latin typeface="HG丸ｺﾞｼｯｸM-PRO" panose="020F0600000000000000" pitchFamily="50" charset="-128"/>
                <a:ea typeface="HG丸ｺﾞｼｯｸM-PRO" panose="020F0600000000000000" pitchFamily="50" charset="-128"/>
              </a:rPr>
              <a:t>はい</a:t>
            </a:r>
            <a:endParaRPr lang="ja-JP" altLang="en-US" sz="1600">
              <a:latin typeface="HG丸ｺﾞｼｯｸM-PRO" panose="020F0600000000000000" pitchFamily="50" charset="-128"/>
              <a:ea typeface="HG丸ｺﾞｼｯｸM-PRO" panose="020F0600000000000000" pitchFamily="50" charset="-128"/>
            </a:endParaRPr>
          </a:p>
        </p:txBody>
      </p:sp>
      <p:sp>
        <p:nvSpPr>
          <p:cNvPr id="23643" name="Freeform 680"/>
          <p:cNvSpPr>
            <a:spLocks/>
          </p:cNvSpPr>
          <p:nvPr/>
        </p:nvSpPr>
        <p:spPr bwMode="auto">
          <a:xfrm>
            <a:off x="2008188" y="5692775"/>
            <a:ext cx="296862" cy="388938"/>
          </a:xfrm>
          <a:custGeom>
            <a:avLst/>
            <a:gdLst>
              <a:gd name="T0" fmla="*/ 0 w 427"/>
              <a:gd name="T1" fmla="*/ 0 h 512"/>
              <a:gd name="T2" fmla="*/ 0 w 427"/>
              <a:gd name="T3" fmla="*/ 0 h 512"/>
              <a:gd name="T4" fmla="*/ 0 w 427"/>
              <a:gd name="T5" fmla="*/ 0 h 512"/>
              <a:gd name="T6" fmla="*/ 0 w 427"/>
              <a:gd name="T7" fmla="*/ 0 h 512"/>
              <a:gd name="T8" fmla="*/ 0 w 427"/>
              <a:gd name="T9" fmla="*/ 0 h 512"/>
              <a:gd name="T10" fmla="*/ 0 w 427"/>
              <a:gd name="T11" fmla="*/ 0 h 512"/>
              <a:gd name="T12" fmla="*/ 0 w 427"/>
              <a:gd name="T13" fmla="*/ 0 h 512"/>
              <a:gd name="T14" fmla="*/ 0 w 427"/>
              <a:gd name="T15" fmla="*/ 0 h 5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7" h="512">
                <a:moveTo>
                  <a:pt x="427" y="230"/>
                </a:moveTo>
                <a:lnTo>
                  <a:pt x="355" y="295"/>
                </a:lnTo>
                <a:lnTo>
                  <a:pt x="127" y="0"/>
                </a:lnTo>
                <a:lnTo>
                  <a:pt x="0" y="111"/>
                </a:lnTo>
                <a:lnTo>
                  <a:pt x="229" y="406"/>
                </a:lnTo>
                <a:lnTo>
                  <a:pt x="155" y="470"/>
                </a:lnTo>
                <a:lnTo>
                  <a:pt x="417" y="512"/>
                </a:lnTo>
                <a:lnTo>
                  <a:pt x="427" y="230"/>
                </a:lnTo>
                <a:close/>
              </a:path>
            </a:pathLst>
          </a:custGeom>
          <a:solidFill>
            <a:srgbClr val="3333CC"/>
          </a:solidFill>
          <a:ln w="6350">
            <a:solidFill>
              <a:srgbClr val="000000"/>
            </a:solidFill>
            <a:prstDash val="solid"/>
            <a:round/>
            <a:headEnd/>
            <a:tailEnd/>
          </a:ln>
        </p:spPr>
        <p:txBody>
          <a:bodyPr/>
          <a:lstStyle/>
          <a:p>
            <a:endParaRPr lang="ja-JP" altLang="en-US"/>
          </a:p>
        </p:txBody>
      </p:sp>
      <p:sp>
        <p:nvSpPr>
          <p:cNvPr id="23644" name="Freeform 681"/>
          <p:cNvSpPr>
            <a:spLocks/>
          </p:cNvSpPr>
          <p:nvPr/>
        </p:nvSpPr>
        <p:spPr bwMode="auto">
          <a:xfrm>
            <a:off x="2938463" y="6546850"/>
            <a:ext cx="258762" cy="304800"/>
          </a:xfrm>
          <a:custGeom>
            <a:avLst/>
            <a:gdLst>
              <a:gd name="T0" fmla="*/ 0 w 374"/>
              <a:gd name="T1" fmla="*/ 0 h 400"/>
              <a:gd name="T2" fmla="*/ 0 w 374"/>
              <a:gd name="T3" fmla="*/ 0 h 400"/>
              <a:gd name="T4" fmla="*/ 0 w 374"/>
              <a:gd name="T5" fmla="*/ 0 h 400"/>
              <a:gd name="T6" fmla="*/ 0 w 374"/>
              <a:gd name="T7" fmla="*/ 0 h 400"/>
              <a:gd name="T8" fmla="*/ 0 w 374"/>
              <a:gd name="T9" fmla="*/ 0 h 400"/>
              <a:gd name="T10" fmla="*/ 0 w 374"/>
              <a:gd name="T11" fmla="*/ 0 h 400"/>
              <a:gd name="T12" fmla="*/ 0 w 374"/>
              <a:gd name="T13" fmla="*/ 0 h 400"/>
              <a:gd name="T14" fmla="*/ 0 w 374"/>
              <a:gd name="T15" fmla="*/ 0 h 4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4" h="400">
                <a:moveTo>
                  <a:pt x="374" y="155"/>
                </a:moveTo>
                <a:lnTo>
                  <a:pt x="303" y="220"/>
                </a:lnTo>
                <a:lnTo>
                  <a:pt x="125" y="0"/>
                </a:lnTo>
                <a:lnTo>
                  <a:pt x="0" y="114"/>
                </a:lnTo>
                <a:lnTo>
                  <a:pt x="178" y="335"/>
                </a:lnTo>
                <a:lnTo>
                  <a:pt x="106" y="400"/>
                </a:lnTo>
                <a:lnTo>
                  <a:pt x="338" y="399"/>
                </a:lnTo>
                <a:lnTo>
                  <a:pt x="374" y="155"/>
                </a:lnTo>
                <a:close/>
              </a:path>
            </a:pathLst>
          </a:custGeom>
          <a:solidFill>
            <a:srgbClr val="3333CC"/>
          </a:solidFill>
          <a:ln w="6350">
            <a:solidFill>
              <a:srgbClr val="000000"/>
            </a:solidFill>
            <a:prstDash val="solid"/>
            <a:round/>
            <a:headEnd/>
            <a:tailEnd/>
          </a:ln>
        </p:spPr>
        <p:txBody>
          <a:bodyPr/>
          <a:lstStyle/>
          <a:p>
            <a:endParaRPr lang="ja-JP" altLang="en-US"/>
          </a:p>
        </p:txBody>
      </p:sp>
      <p:sp>
        <p:nvSpPr>
          <p:cNvPr id="23645" name="Freeform 682"/>
          <p:cNvSpPr>
            <a:spLocks/>
          </p:cNvSpPr>
          <p:nvPr/>
        </p:nvSpPr>
        <p:spPr bwMode="auto">
          <a:xfrm>
            <a:off x="3963988" y="7126288"/>
            <a:ext cx="274637" cy="266700"/>
          </a:xfrm>
          <a:custGeom>
            <a:avLst/>
            <a:gdLst>
              <a:gd name="T0" fmla="*/ 2147483646 w 307"/>
              <a:gd name="T1" fmla="*/ 0 h 369"/>
              <a:gd name="T2" fmla="*/ 2147483646 w 307"/>
              <a:gd name="T3" fmla="*/ 0 h 369"/>
              <a:gd name="T4" fmla="*/ 2147483646 w 307"/>
              <a:gd name="T5" fmla="*/ 0 h 369"/>
              <a:gd name="T6" fmla="*/ 0 w 307"/>
              <a:gd name="T7" fmla="*/ 0 h 369"/>
              <a:gd name="T8" fmla="*/ 2147483646 w 307"/>
              <a:gd name="T9" fmla="*/ 0 h 369"/>
              <a:gd name="T10" fmla="*/ 2147483646 w 307"/>
              <a:gd name="T11" fmla="*/ 0 h 369"/>
              <a:gd name="T12" fmla="*/ 2147483646 w 307"/>
              <a:gd name="T13" fmla="*/ 0 h 369"/>
              <a:gd name="T14" fmla="*/ 2147483646 w 307"/>
              <a:gd name="T15" fmla="*/ 0 h 36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7" h="369">
                <a:moveTo>
                  <a:pt x="293" y="65"/>
                </a:moveTo>
                <a:lnTo>
                  <a:pt x="189" y="159"/>
                </a:lnTo>
                <a:lnTo>
                  <a:pt x="59" y="0"/>
                </a:lnTo>
                <a:lnTo>
                  <a:pt x="0" y="54"/>
                </a:lnTo>
                <a:lnTo>
                  <a:pt x="130" y="214"/>
                </a:lnTo>
                <a:lnTo>
                  <a:pt x="25" y="309"/>
                </a:lnTo>
                <a:lnTo>
                  <a:pt x="307" y="369"/>
                </a:lnTo>
                <a:lnTo>
                  <a:pt x="293" y="65"/>
                </a:lnTo>
                <a:close/>
              </a:path>
            </a:pathLst>
          </a:custGeom>
          <a:solidFill>
            <a:srgbClr val="3333CC"/>
          </a:solidFill>
          <a:ln w="6350">
            <a:solidFill>
              <a:srgbClr val="000000"/>
            </a:solidFill>
            <a:prstDash val="solid"/>
            <a:round/>
            <a:headEnd/>
            <a:tailEnd/>
          </a:ln>
        </p:spPr>
        <p:txBody>
          <a:bodyPr/>
          <a:lstStyle/>
          <a:p>
            <a:endParaRPr lang="ja-JP" altLang="en-US"/>
          </a:p>
        </p:txBody>
      </p:sp>
      <p:sp>
        <p:nvSpPr>
          <p:cNvPr id="23646" name="Rectangle 683"/>
          <p:cNvSpPr>
            <a:spLocks noChangeArrowheads="1"/>
          </p:cNvSpPr>
          <p:nvPr/>
        </p:nvSpPr>
        <p:spPr bwMode="auto">
          <a:xfrm>
            <a:off x="2640013" y="6149975"/>
            <a:ext cx="6159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3366"/>
                </a:solidFill>
                <a:latin typeface="HG丸ｺﾞｼｯｸM-PRO" panose="020F0600000000000000" pitchFamily="50" charset="-128"/>
                <a:ea typeface="HG丸ｺﾞｼｯｸM-PRO" panose="020F0600000000000000" pitchFamily="50" charset="-128"/>
              </a:rPr>
              <a:t>いいえ</a:t>
            </a:r>
            <a:endParaRPr lang="ja-JP" altLang="en-US" sz="1600">
              <a:latin typeface="HG丸ｺﾞｼｯｸM-PRO" panose="020F0600000000000000" pitchFamily="50" charset="-128"/>
              <a:ea typeface="HG丸ｺﾞｼｯｸM-PRO" panose="020F0600000000000000" pitchFamily="50" charset="-128"/>
            </a:endParaRPr>
          </a:p>
        </p:txBody>
      </p:sp>
      <p:sp>
        <p:nvSpPr>
          <p:cNvPr id="23647" name="Freeform 684"/>
          <p:cNvSpPr>
            <a:spLocks/>
          </p:cNvSpPr>
          <p:nvPr/>
        </p:nvSpPr>
        <p:spPr bwMode="auto">
          <a:xfrm>
            <a:off x="2149475" y="7531100"/>
            <a:ext cx="295275" cy="1277938"/>
          </a:xfrm>
          <a:custGeom>
            <a:avLst/>
            <a:gdLst>
              <a:gd name="T0" fmla="*/ 0 w 424"/>
              <a:gd name="T1" fmla="*/ 0 h 2172"/>
              <a:gd name="T2" fmla="*/ 0 w 424"/>
              <a:gd name="T3" fmla="*/ 0 h 2172"/>
              <a:gd name="T4" fmla="*/ 0 w 424"/>
              <a:gd name="T5" fmla="*/ 0 h 2172"/>
              <a:gd name="T6" fmla="*/ 0 w 424"/>
              <a:gd name="T7" fmla="*/ 0 h 2172"/>
              <a:gd name="T8" fmla="*/ 0 w 424"/>
              <a:gd name="T9" fmla="*/ 0 h 2172"/>
              <a:gd name="T10" fmla="*/ 0 w 424"/>
              <a:gd name="T11" fmla="*/ 0 h 2172"/>
              <a:gd name="T12" fmla="*/ 0 w 424"/>
              <a:gd name="T13" fmla="*/ 0 h 2172"/>
              <a:gd name="T14" fmla="*/ 0 w 424"/>
              <a:gd name="T15" fmla="*/ 0 h 21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4" h="2172">
                <a:moveTo>
                  <a:pt x="0" y="1909"/>
                </a:moveTo>
                <a:lnTo>
                  <a:pt x="140" y="1909"/>
                </a:lnTo>
                <a:lnTo>
                  <a:pt x="140" y="0"/>
                </a:lnTo>
                <a:lnTo>
                  <a:pt x="284" y="0"/>
                </a:lnTo>
                <a:lnTo>
                  <a:pt x="284" y="1909"/>
                </a:lnTo>
                <a:lnTo>
                  <a:pt x="424" y="1909"/>
                </a:lnTo>
                <a:lnTo>
                  <a:pt x="212" y="2172"/>
                </a:lnTo>
                <a:lnTo>
                  <a:pt x="0" y="1909"/>
                </a:lnTo>
                <a:close/>
              </a:path>
            </a:pathLst>
          </a:custGeom>
          <a:solidFill>
            <a:srgbClr val="A50021"/>
          </a:solidFill>
          <a:ln w="6350">
            <a:solidFill>
              <a:srgbClr val="000000"/>
            </a:solidFill>
            <a:prstDash val="solid"/>
            <a:round/>
            <a:headEnd/>
            <a:tailEnd/>
          </a:ln>
        </p:spPr>
        <p:txBody>
          <a:bodyPr/>
          <a:lstStyle/>
          <a:p>
            <a:endParaRPr lang="ja-JP" altLang="en-US"/>
          </a:p>
        </p:txBody>
      </p:sp>
      <p:grpSp>
        <p:nvGrpSpPr>
          <p:cNvPr id="23648" name="Group 685"/>
          <p:cNvGrpSpPr>
            <a:grpSpLocks/>
          </p:cNvGrpSpPr>
          <p:nvPr/>
        </p:nvGrpSpPr>
        <p:grpSpPr bwMode="auto">
          <a:xfrm>
            <a:off x="1849438" y="6859588"/>
            <a:ext cx="877887" cy="654050"/>
            <a:chOff x="922" y="3081"/>
            <a:chExt cx="631" cy="432"/>
          </a:xfrm>
        </p:grpSpPr>
        <p:sp>
          <p:nvSpPr>
            <p:cNvPr id="23727" name="Freeform 686"/>
            <p:cNvSpPr>
              <a:spLocks/>
            </p:cNvSpPr>
            <p:nvPr/>
          </p:nvSpPr>
          <p:spPr bwMode="auto">
            <a:xfrm>
              <a:off x="1460" y="3256"/>
              <a:ext cx="78" cy="83"/>
            </a:xfrm>
            <a:custGeom>
              <a:avLst/>
              <a:gdLst>
                <a:gd name="T0" fmla="*/ 1 w 156"/>
                <a:gd name="T1" fmla="*/ 1 h 165"/>
                <a:gd name="T2" fmla="*/ 0 w 156"/>
                <a:gd name="T3" fmla="*/ 0 h 165"/>
                <a:gd name="T4" fmla="*/ 0 w 156"/>
                <a:gd name="T5" fmla="*/ 1 h 165"/>
                <a:gd name="T6" fmla="*/ 1 w 156"/>
                <a:gd name="T7" fmla="*/ 1 h 1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6" h="165">
                  <a:moveTo>
                    <a:pt x="156" y="82"/>
                  </a:moveTo>
                  <a:lnTo>
                    <a:pt x="0" y="0"/>
                  </a:lnTo>
                  <a:lnTo>
                    <a:pt x="0" y="165"/>
                  </a:lnTo>
                  <a:lnTo>
                    <a:pt x="156" y="8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28" name="Freeform 687"/>
            <p:cNvSpPr>
              <a:spLocks/>
            </p:cNvSpPr>
            <p:nvPr/>
          </p:nvSpPr>
          <p:spPr bwMode="auto">
            <a:xfrm>
              <a:off x="1352" y="3151"/>
              <a:ext cx="98" cy="68"/>
            </a:xfrm>
            <a:custGeom>
              <a:avLst/>
              <a:gdLst>
                <a:gd name="T0" fmla="*/ 1 w 196"/>
                <a:gd name="T1" fmla="*/ 0 h 136"/>
                <a:gd name="T2" fmla="*/ 0 w 196"/>
                <a:gd name="T3" fmla="*/ 1 h 136"/>
                <a:gd name="T4" fmla="*/ 1 w 196"/>
                <a:gd name="T5" fmla="*/ 1 h 136"/>
                <a:gd name="T6" fmla="*/ 1 w 196"/>
                <a:gd name="T7" fmla="*/ 0 h 1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 h="136">
                  <a:moveTo>
                    <a:pt x="196" y="0"/>
                  </a:moveTo>
                  <a:lnTo>
                    <a:pt x="0" y="17"/>
                  </a:lnTo>
                  <a:lnTo>
                    <a:pt x="172" y="136"/>
                  </a:lnTo>
                  <a:lnTo>
                    <a:pt x="196"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29" name="Freeform 688"/>
            <p:cNvSpPr>
              <a:spLocks/>
            </p:cNvSpPr>
            <p:nvPr/>
          </p:nvSpPr>
          <p:spPr bwMode="auto">
            <a:xfrm>
              <a:off x="1177" y="3091"/>
              <a:ext cx="122" cy="54"/>
            </a:xfrm>
            <a:custGeom>
              <a:avLst/>
              <a:gdLst>
                <a:gd name="T0" fmla="*/ 0 w 245"/>
                <a:gd name="T1" fmla="*/ 0 h 108"/>
                <a:gd name="T2" fmla="*/ 0 w 245"/>
                <a:gd name="T3" fmla="*/ 1 h 108"/>
                <a:gd name="T4" fmla="*/ 0 w 245"/>
                <a:gd name="T5" fmla="*/ 1 h 108"/>
                <a:gd name="T6" fmla="*/ 0 w 245"/>
                <a:gd name="T7" fmla="*/ 0 h 1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108">
                  <a:moveTo>
                    <a:pt x="122" y="0"/>
                  </a:moveTo>
                  <a:lnTo>
                    <a:pt x="0" y="108"/>
                  </a:lnTo>
                  <a:lnTo>
                    <a:pt x="245" y="108"/>
                  </a:lnTo>
                  <a:lnTo>
                    <a:pt x="122"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30" name="Freeform 689"/>
            <p:cNvSpPr>
              <a:spLocks/>
            </p:cNvSpPr>
            <p:nvPr/>
          </p:nvSpPr>
          <p:spPr bwMode="auto">
            <a:xfrm>
              <a:off x="1025" y="3151"/>
              <a:ext cx="98" cy="68"/>
            </a:xfrm>
            <a:custGeom>
              <a:avLst/>
              <a:gdLst>
                <a:gd name="T0" fmla="*/ 0 w 198"/>
                <a:gd name="T1" fmla="*/ 0 h 136"/>
                <a:gd name="T2" fmla="*/ 0 w 198"/>
                <a:gd name="T3" fmla="*/ 1 h 136"/>
                <a:gd name="T4" fmla="*/ 0 w 198"/>
                <a:gd name="T5" fmla="*/ 1 h 136"/>
                <a:gd name="T6" fmla="*/ 0 w 198"/>
                <a:gd name="T7" fmla="*/ 0 h 1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 h="136">
                  <a:moveTo>
                    <a:pt x="0" y="0"/>
                  </a:moveTo>
                  <a:lnTo>
                    <a:pt x="26" y="136"/>
                  </a:lnTo>
                  <a:lnTo>
                    <a:pt x="198" y="17"/>
                  </a:lnTo>
                  <a:lnTo>
                    <a:pt x="0"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31" name="Freeform 690"/>
            <p:cNvSpPr>
              <a:spLocks/>
            </p:cNvSpPr>
            <p:nvPr/>
          </p:nvSpPr>
          <p:spPr bwMode="auto">
            <a:xfrm>
              <a:off x="937" y="3256"/>
              <a:ext cx="78" cy="83"/>
            </a:xfrm>
            <a:custGeom>
              <a:avLst/>
              <a:gdLst>
                <a:gd name="T0" fmla="*/ 0 w 156"/>
                <a:gd name="T1" fmla="*/ 1 h 165"/>
                <a:gd name="T2" fmla="*/ 1 w 156"/>
                <a:gd name="T3" fmla="*/ 1 h 165"/>
                <a:gd name="T4" fmla="*/ 1 w 156"/>
                <a:gd name="T5" fmla="*/ 0 h 165"/>
                <a:gd name="T6" fmla="*/ 0 w 156"/>
                <a:gd name="T7" fmla="*/ 1 h 1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6" h="165">
                  <a:moveTo>
                    <a:pt x="0" y="82"/>
                  </a:moveTo>
                  <a:lnTo>
                    <a:pt x="156" y="165"/>
                  </a:lnTo>
                  <a:lnTo>
                    <a:pt x="156" y="0"/>
                  </a:lnTo>
                  <a:lnTo>
                    <a:pt x="0" y="8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32" name="Freeform 691"/>
            <p:cNvSpPr>
              <a:spLocks/>
            </p:cNvSpPr>
            <p:nvPr/>
          </p:nvSpPr>
          <p:spPr bwMode="auto">
            <a:xfrm>
              <a:off x="1025" y="3375"/>
              <a:ext cx="98" cy="69"/>
            </a:xfrm>
            <a:custGeom>
              <a:avLst/>
              <a:gdLst>
                <a:gd name="T0" fmla="*/ 0 w 198"/>
                <a:gd name="T1" fmla="*/ 1 h 136"/>
                <a:gd name="T2" fmla="*/ 0 w 198"/>
                <a:gd name="T3" fmla="*/ 1 h 136"/>
                <a:gd name="T4" fmla="*/ 0 w 198"/>
                <a:gd name="T5" fmla="*/ 0 h 136"/>
                <a:gd name="T6" fmla="*/ 0 w 198"/>
                <a:gd name="T7" fmla="*/ 1 h 1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 h="136">
                  <a:moveTo>
                    <a:pt x="0" y="136"/>
                  </a:moveTo>
                  <a:lnTo>
                    <a:pt x="198" y="119"/>
                  </a:lnTo>
                  <a:lnTo>
                    <a:pt x="26" y="0"/>
                  </a:lnTo>
                  <a:lnTo>
                    <a:pt x="0" y="136"/>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33" name="Freeform 692"/>
            <p:cNvSpPr>
              <a:spLocks/>
            </p:cNvSpPr>
            <p:nvPr/>
          </p:nvSpPr>
          <p:spPr bwMode="auto">
            <a:xfrm>
              <a:off x="1177" y="3450"/>
              <a:ext cx="122" cy="54"/>
            </a:xfrm>
            <a:custGeom>
              <a:avLst/>
              <a:gdLst>
                <a:gd name="T0" fmla="*/ 0 w 245"/>
                <a:gd name="T1" fmla="*/ 1 h 108"/>
                <a:gd name="T2" fmla="*/ 0 w 245"/>
                <a:gd name="T3" fmla="*/ 0 h 108"/>
                <a:gd name="T4" fmla="*/ 0 w 245"/>
                <a:gd name="T5" fmla="*/ 0 h 108"/>
                <a:gd name="T6" fmla="*/ 0 w 245"/>
                <a:gd name="T7" fmla="*/ 1 h 1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108">
                  <a:moveTo>
                    <a:pt x="122" y="108"/>
                  </a:moveTo>
                  <a:lnTo>
                    <a:pt x="245" y="0"/>
                  </a:lnTo>
                  <a:lnTo>
                    <a:pt x="0" y="0"/>
                  </a:lnTo>
                  <a:lnTo>
                    <a:pt x="122" y="108"/>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34" name="Freeform 693"/>
            <p:cNvSpPr>
              <a:spLocks/>
            </p:cNvSpPr>
            <p:nvPr/>
          </p:nvSpPr>
          <p:spPr bwMode="auto">
            <a:xfrm>
              <a:off x="1352" y="3375"/>
              <a:ext cx="98" cy="69"/>
            </a:xfrm>
            <a:custGeom>
              <a:avLst/>
              <a:gdLst>
                <a:gd name="T0" fmla="*/ 1 w 196"/>
                <a:gd name="T1" fmla="*/ 1 h 136"/>
                <a:gd name="T2" fmla="*/ 1 w 196"/>
                <a:gd name="T3" fmla="*/ 0 h 136"/>
                <a:gd name="T4" fmla="*/ 0 w 196"/>
                <a:gd name="T5" fmla="*/ 1 h 136"/>
                <a:gd name="T6" fmla="*/ 1 w 196"/>
                <a:gd name="T7" fmla="*/ 1 h 1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 h="136">
                  <a:moveTo>
                    <a:pt x="196" y="136"/>
                  </a:moveTo>
                  <a:lnTo>
                    <a:pt x="172" y="0"/>
                  </a:lnTo>
                  <a:lnTo>
                    <a:pt x="0" y="119"/>
                  </a:lnTo>
                  <a:lnTo>
                    <a:pt x="196" y="136"/>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35" name="Freeform 694"/>
            <p:cNvSpPr>
              <a:spLocks/>
            </p:cNvSpPr>
            <p:nvPr/>
          </p:nvSpPr>
          <p:spPr bwMode="auto">
            <a:xfrm>
              <a:off x="1025" y="3152"/>
              <a:ext cx="425" cy="291"/>
            </a:xfrm>
            <a:custGeom>
              <a:avLst/>
              <a:gdLst>
                <a:gd name="T0" fmla="*/ 1 w 849"/>
                <a:gd name="T1" fmla="*/ 0 h 583"/>
                <a:gd name="T2" fmla="*/ 1 w 849"/>
                <a:gd name="T3" fmla="*/ 0 h 583"/>
                <a:gd name="T4" fmla="*/ 1 w 849"/>
                <a:gd name="T5" fmla="*/ 0 h 583"/>
                <a:gd name="T6" fmla="*/ 1 w 849"/>
                <a:gd name="T7" fmla="*/ 0 h 583"/>
                <a:gd name="T8" fmla="*/ 1 w 849"/>
                <a:gd name="T9" fmla="*/ 0 h 583"/>
                <a:gd name="T10" fmla="*/ 1 w 849"/>
                <a:gd name="T11" fmla="*/ 0 h 583"/>
                <a:gd name="T12" fmla="*/ 1 w 849"/>
                <a:gd name="T13" fmla="*/ 0 h 583"/>
                <a:gd name="T14" fmla="*/ 1 w 849"/>
                <a:gd name="T15" fmla="*/ 0 h 583"/>
                <a:gd name="T16" fmla="*/ 1 w 849"/>
                <a:gd name="T17" fmla="*/ 0 h 583"/>
                <a:gd name="T18" fmla="*/ 1 w 849"/>
                <a:gd name="T19" fmla="*/ 0 h 583"/>
                <a:gd name="T20" fmla="*/ 1 w 849"/>
                <a:gd name="T21" fmla="*/ 0 h 583"/>
                <a:gd name="T22" fmla="*/ 1 w 849"/>
                <a:gd name="T23" fmla="*/ 0 h 583"/>
                <a:gd name="T24" fmla="*/ 1 w 849"/>
                <a:gd name="T25" fmla="*/ 0 h 583"/>
                <a:gd name="T26" fmla="*/ 1 w 849"/>
                <a:gd name="T27" fmla="*/ 0 h 583"/>
                <a:gd name="T28" fmla="*/ 1 w 849"/>
                <a:gd name="T29" fmla="*/ 0 h 583"/>
                <a:gd name="T30" fmla="*/ 1 w 849"/>
                <a:gd name="T31" fmla="*/ 0 h 583"/>
                <a:gd name="T32" fmla="*/ 1 w 849"/>
                <a:gd name="T33" fmla="*/ 0 h 583"/>
                <a:gd name="T34" fmla="*/ 1 w 849"/>
                <a:gd name="T35" fmla="*/ 0 h 583"/>
                <a:gd name="T36" fmla="*/ 1 w 849"/>
                <a:gd name="T37" fmla="*/ 0 h 583"/>
                <a:gd name="T38" fmla="*/ 1 w 849"/>
                <a:gd name="T39" fmla="*/ 0 h 583"/>
                <a:gd name="T40" fmla="*/ 1 w 849"/>
                <a:gd name="T41" fmla="*/ 0 h 583"/>
                <a:gd name="T42" fmla="*/ 1 w 849"/>
                <a:gd name="T43" fmla="*/ 0 h 583"/>
                <a:gd name="T44" fmla="*/ 1 w 849"/>
                <a:gd name="T45" fmla="*/ 0 h 583"/>
                <a:gd name="T46" fmla="*/ 1 w 849"/>
                <a:gd name="T47" fmla="*/ 0 h 583"/>
                <a:gd name="T48" fmla="*/ 1 w 849"/>
                <a:gd name="T49" fmla="*/ 0 h 583"/>
                <a:gd name="T50" fmla="*/ 1 w 849"/>
                <a:gd name="T51" fmla="*/ 0 h 583"/>
                <a:gd name="T52" fmla="*/ 1 w 849"/>
                <a:gd name="T53" fmla="*/ 0 h 583"/>
                <a:gd name="T54" fmla="*/ 1 w 849"/>
                <a:gd name="T55" fmla="*/ 0 h 583"/>
                <a:gd name="T56" fmla="*/ 1 w 849"/>
                <a:gd name="T57" fmla="*/ 0 h 583"/>
                <a:gd name="T58" fmla="*/ 1 w 849"/>
                <a:gd name="T59" fmla="*/ 0 h 583"/>
                <a:gd name="T60" fmla="*/ 1 w 849"/>
                <a:gd name="T61" fmla="*/ 0 h 583"/>
                <a:gd name="T62" fmla="*/ 1 w 849"/>
                <a:gd name="T63" fmla="*/ 0 h 58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49" h="583">
                  <a:moveTo>
                    <a:pt x="424" y="0"/>
                  </a:moveTo>
                  <a:lnTo>
                    <a:pt x="382" y="2"/>
                  </a:lnTo>
                  <a:lnTo>
                    <a:pt x="339" y="7"/>
                  </a:lnTo>
                  <a:lnTo>
                    <a:pt x="298" y="13"/>
                  </a:lnTo>
                  <a:lnTo>
                    <a:pt x="259" y="24"/>
                  </a:lnTo>
                  <a:lnTo>
                    <a:pt x="222" y="35"/>
                  </a:lnTo>
                  <a:lnTo>
                    <a:pt x="187" y="50"/>
                  </a:lnTo>
                  <a:lnTo>
                    <a:pt x="155" y="66"/>
                  </a:lnTo>
                  <a:lnTo>
                    <a:pt x="124" y="85"/>
                  </a:lnTo>
                  <a:lnTo>
                    <a:pt x="97" y="107"/>
                  </a:lnTo>
                  <a:lnTo>
                    <a:pt x="72" y="129"/>
                  </a:lnTo>
                  <a:lnTo>
                    <a:pt x="52" y="152"/>
                  </a:lnTo>
                  <a:lnTo>
                    <a:pt x="34" y="179"/>
                  </a:lnTo>
                  <a:lnTo>
                    <a:pt x="19" y="205"/>
                  </a:lnTo>
                  <a:lnTo>
                    <a:pt x="9" y="232"/>
                  </a:lnTo>
                  <a:lnTo>
                    <a:pt x="3" y="262"/>
                  </a:lnTo>
                  <a:lnTo>
                    <a:pt x="0" y="291"/>
                  </a:lnTo>
                  <a:lnTo>
                    <a:pt x="3" y="321"/>
                  </a:lnTo>
                  <a:lnTo>
                    <a:pt x="9" y="351"/>
                  </a:lnTo>
                  <a:lnTo>
                    <a:pt x="19" y="378"/>
                  </a:lnTo>
                  <a:lnTo>
                    <a:pt x="34" y="406"/>
                  </a:lnTo>
                  <a:lnTo>
                    <a:pt x="52" y="431"/>
                  </a:lnTo>
                  <a:lnTo>
                    <a:pt x="72" y="454"/>
                  </a:lnTo>
                  <a:lnTo>
                    <a:pt x="97" y="476"/>
                  </a:lnTo>
                  <a:lnTo>
                    <a:pt x="124" y="498"/>
                  </a:lnTo>
                  <a:lnTo>
                    <a:pt x="155" y="517"/>
                  </a:lnTo>
                  <a:lnTo>
                    <a:pt x="187" y="533"/>
                  </a:lnTo>
                  <a:lnTo>
                    <a:pt x="222" y="548"/>
                  </a:lnTo>
                  <a:lnTo>
                    <a:pt x="259" y="559"/>
                  </a:lnTo>
                  <a:lnTo>
                    <a:pt x="298" y="570"/>
                  </a:lnTo>
                  <a:lnTo>
                    <a:pt x="339" y="576"/>
                  </a:lnTo>
                  <a:lnTo>
                    <a:pt x="382" y="581"/>
                  </a:lnTo>
                  <a:lnTo>
                    <a:pt x="424" y="583"/>
                  </a:lnTo>
                  <a:lnTo>
                    <a:pt x="467" y="581"/>
                  </a:lnTo>
                  <a:lnTo>
                    <a:pt x="510" y="576"/>
                  </a:lnTo>
                  <a:lnTo>
                    <a:pt x="551" y="570"/>
                  </a:lnTo>
                  <a:lnTo>
                    <a:pt x="589" y="559"/>
                  </a:lnTo>
                  <a:lnTo>
                    <a:pt x="626" y="548"/>
                  </a:lnTo>
                  <a:lnTo>
                    <a:pt x="662" y="533"/>
                  </a:lnTo>
                  <a:lnTo>
                    <a:pt x="694" y="517"/>
                  </a:lnTo>
                  <a:lnTo>
                    <a:pt x="725" y="498"/>
                  </a:lnTo>
                  <a:lnTo>
                    <a:pt x="751" y="476"/>
                  </a:lnTo>
                  <a:lnTo>
                    <a:pt x="776" y="454"/>
                  </a:lnTo>
                  <a:lnTo>
                    <a:pt x="797" y="431"/>
                  </a:lnTo>
                  <a:lnTo>
                    <a:pt x="815" y="406"/>
                  </a:lnTo>
                  <a:lnTo>
                    <a:pt x="829" y="378"/>
                  </a:lnTo>
                  <a:lnTo>
                    <a:pt x="840" y="351"/>
                  </a:lnTo>
                  <a:lnTo>
                    <a:pt x="847" y="321"/>
                  </a:lnTo>
                  <a:lnTo>
                    <a:pt x="849" y="291"/>
                  </a:lnTo>
                  <a:lnTo>
                    <a:pt x="847" y="262"/>
                  </a:lnTo>
                  <a:lnTo>
                    <a:pt x="840" y="232"/>
                  </a:lnTo>
                  <a:lnTo>
                    <a:pt x="829" y="205"/>
                  </a:lnTo>
                  <a:lnTo>
                    <a:pt x="815" y="179"/>
                  </a:lnTo>
                  <a:lnTo>
                    <a:pt x="797" y="152"/>
                  </a:lnTo>
                  <a:lnTo>
                    <a:pt x="776" y="129"/>
                  </a:lnTo>
                  <a:lnTo>
                    <a:pt x="751" y="107"/>
                  </a:lnTo>
                  <a:lnTo>
                    <a:pt x="725" y="85"/>
                  </a:lnTo>
                  <a:lnTo>
                    <a:pt x="694" y="66"/>
                  </a:lnTo>
                  <a:lnTo>
                    <a:pt x="662" y="50"/>
                  </a:lnTo>
                  <a:lnTo>
                    <a:pt x="626" y="35"/>
                  </a:lnTo>
                  <a:lnTo>
                    <a:pt x="589" y="24"/>
                  </a:lnTo>
                  <a:lnTo>
                    <a:pt x="551" y="13"/>
                  </a:lnTo>
                  <a:lnTo>
                    <a:pt x="510" y="7"/>
                  </a:lnTo>
                  <a:lnTo>
                    <a:pt x="467" y="2"/>
                  </a:lnTo>
                  <a:lnTo>
                    <a:pt x="424"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36" name="Freeform 695"/>
            <p:cNvSpPr>
              <a:spLocks noEditPoints="1"/>
            </p:cNvSpPr>
            <p:nvPr/>
          </p:nvSpPr>
          <p:spPr bwMode="auto">
            <a:xfrm>
              <a:off x="1454" y="3245"/>
              <a:ext cx="99" cy="105"/>
            </a:xfrm>
            <a:custGeom>
              <a:avLst/>
              <a:gdLst>
                <a:gd name="T0" fmla="*/ 0 w 199"/>
                <a:gd name="T1" fmla="*/ 1 h 209"/>
                <a:gd name="T2" fmla="*/ 0 w 199"/>
                <a:gd name="T3" fmla="*/ 0 h 209"/>
                <a:gd name="T4" fmla="*/ 0 w 199"/>
                <a:gd name="T5" fmla="*/ 1 h 209"/>
                <a:gd name="T6" fmla="*/ 0 w 199"/>
                <a:gd name="T7" fmla="*/ 1 h 209"/>
                <a:gd name="T8" fmla="*/ 0 w 199"/>
                <a:gd name="T9" fmla="*/ 1 h 209"/>
                <a:gd name="T10" fmla="*/ 0 w 199"/>
                <a:gd name="T11" fmla="*/ 1 h 209"/>
                <a:gd name="T12" fmla="*/ 0 w 199"/>
                <a:gd name="T13" fmla="*/ 1 h 209"/>
                <a:gd name="T14" fmla="*/ 0 w 199"/>
                <a:gd name="T15" fmla="*/ 1 h 209"/>
                <a:gd name="T16" fmla="*/ 0 w 199"/>
                <a:gd name="T17" fmla="*/ 1 h 209"/>
                <a:gd name="T18" fmla="*/ 0 w 199"/>
                <a:gd name="T19" fmla="*/ 1 h 209"/>
                <a:gd name="T20" fmla="*/ 0 w 199"/>
                <a:gd name="T21" fmla="*/ 1 h 209"/>
                <a:gd name="T22" fmla="*/ 0 w 199"/>
                <a:gd name="T23" fmla="*/ 1 h 209"/>
                <a:gd name="T24" fmla="*/ 0 w 199"/>
                <a:gd name="T25" fmla="*/ 1 h 209"/>
                <a:gd name="T26" fmla="*/ 0 w 199"/>
                <a:gd name="T27" fmla="*/ 1 h 209"/>
                <a:gd name="T28" fmla="*/ 0 w 199"/>
                <a:gd name="T29" fmla="*/ 1 h 209"/>
                <a:gd name="T30" fmla="*/ 0 w 199"/>
                <a:gd name="T31" fmla="*/ 1 h 209"/>
                <a:gd name="T32" fmla="*/ 0 w 199"/>
                <a:gd name="T33" fmla="*/ 1 h 209"/>
                <a:gd name="T34" fmla="*/ 0 w 199"/>
                <a:gd name="T35" fmla="*/ 1 h 209"/>
                <a:gd name="T36" fmla="*/ 0 w 199"/>
                <a:gd name="T37" fmla="*/ 1 h 209"/>
                <a:gd name="T38" fmla="*/ 0 w 199"/>
                <a:gd name="T39" fmla="*/ 1 h 20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9" h="209">
                  <a:moveTo>
                    <a:pt x="19" y="9"/>
                  </a:moveTo>
                  <a:lnTo>
                    <a:pt x="0" y="0"/>
                  </a:lnTo>
                  <a:lnTo>
                    <a:pt x="0" y="22"/>
                  </a:lnTo>
                  <a:lnTo>
                    <a:pt x="0" y="187"/>
                  </a:lnTo>
                  <a:lnTo>
                    <a:pt x="0" y="209"/>
                  </a:lnTo>
                  <a:lnTo>
                    <a:pt x="19" y="200"/>
                  </a:lnTo>
                  <a:lnTo>
                    <a:pt x="175" y="117"/>
                  </a:lnTo>
                  <a:lnTo>
                    <a:pt x="199" y="104"/>
                  </a:lnTo>
                  <a:lnTo>
                    <a:pt x="175" y="92"/>
                  </a:lnTo>
                  <a:lnTo>
                    <a:pt x="19" y="9"/>
                  </a:lnTo>
                  <a:close/>
                  <a:moveTo>
                    <a:pt x="164" y="117"/>
                  </a:moveTo>
                  <a:lnTo>
                    <a:pt x="169" y="104"/>
                  </a:lnTo>
                  <a:lnTo>
                    <a:pt x="164" y="92"/>
                  </a:lnTo>
                  <a:lnTo>
                    <a:pt x="7" y="175"/>
                  </a:lnTo>
                  <a:lnTo>
                    <a:pt x="13" y="187"/>
                  </a:lnTo>
                  <a:lnTo>
                    <a:pt x="27" y="187"/>
                  </a:lnTo>
                  <a:lnTo>
                    <a:pt x="27" y="22"/>
                  </a:lnTo>
                  <a:lnTo>
                    <a:pt x="13" y="22"/>
                  </a:lnTo>
                  <a:lnTo>
                    <a:pt x="7" y="34"/>
                  </a:lnTo>
                  <a:lnTo>
                    <a:pt x="164" y="117"/>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37" name="Freeform 696"/>
            <p:cNvSpPr>
              <a:spLocks noEditPoints="1"/>
            </p:cNvSpPr>
            <p:nvPr/>
          </p:nvSpPr>
          <p:spPr bwMode="auto">
            <a:xfrm>
              <a:off x="1332" y="3143"/>
              <a:ext cx="126" cy="88"/>
            </a:xfrm>
            <a:custGeom>
              <a:avLst/>
              <a:gdLst>
                <a:gd name="T0" fmla="*/ 1 w 252"/>
                <a:gd name="T1" fmla="*/ 1 h 175"/>
                <a:gd name="T2" fmla="*/ 0 w 252"/>
                <a:gd name="T3" fmla="*/ 1 h 175"/>
                <a:gd name="T4" fmla="*/ 1 w 252"/>
                <a:gd name="T5" fmla="*/ 1 h 175"/>
                <a:gd name="T6" fmla="*/ 1 w 252"/>
                <a:gd name="T7" fmla="*/ 1 h 175"/>
                <a:gd name="T8" fmla="*/ 1 w 252"/>
                <a:gd name="T9" fmla="*/ 1 h 175"/>
                <a:gd name="T10" fmla="*/ 1 w 252"/>
                <a:gd name="T11" fmla="*/ 1 h 175"/>
                <a:gd name="T12" fmla="*/ 1 w 252"/>
                <a:gd name="T13" fmla="*/ 1 h 175"/>
                <a:gd name="T14" fmla="*/ 1 w 252"/>
                <a:gd name="T15" fmla="*/ 0 h 175"/>
                <a:gd name="T16" fmla="*/ 1 w 252"/>
                <a:gd name="T17" fmla="*/ 1 h 175"/>
                <a:gd name="T18" fmla="*/ 1 w 252"/>
                <a:gd name="T19" fmla="*/ 1 h 175"/>
                <a:gd name="T20" fmla="*/ 1 w 252"/>
                <a:gd name="T21" fmla="*/ 1 h 175"/>
                <a:gd name="T22" fmla="*/ 1 w 252"/>
                <a:gd name="T23" fmla="*/ 1 h 175"/>
                <a:gd name="T24" fmla="*/ 1 w 252"/>
                <a:gd name="T25" fmla="*/ 1 h 175"/>
                <a:gd name="T26" fmla="*/ 1 w 252"/>
                <a:gd name="T27" fmla="*/ 1 h 175"/>
                <a:gd name="T28" fmla="*/ 1 w 252"/>
                <a:gd name="T29" fmla="*/ 1 h 175"/>
                <a:gd name="T30" fmla="*/ 1 w 252"/>
                <a:gd name="T31" fmla="*/ 1 h 175"/>
                <a:gd name="T32" fmla="*/ 1 w 252"/>
                <a:gd name="T33" fmla="*/ 1 h 175"/>
                <a:gd name="T34" fmla="*/ 1 w 252"/>
                <a:gd name="T35" fmla="*/ 1 h 175"/>
                <a:gd name="T36" fmla="*/ 1 w 252"/>
                <a:gd name="T37" fmla="*/ 1 h 175"/>
                <a:gd name="T38" fmla="*/ 1 w 252"/>
                <a:gd name="T39" fmla="*/ 1 h 1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2" h="175">
                  <a:moveTo>
                    <a:pt x="40" y="19"/>
                  </a:moveTo>
                  <a:lnTo>
                    <a:pt x="0" y="22"/>
                  </a:lnTo>
                  <a:lnTo>
                    <a:pt x="32" y="46"/>
                  </a:lnTo>
                  <a:lnTo>
                    <a:pt x="205" y="164"/>
                  </a:lnTo>
                  <a:lnTo>
                    <a:pt x="221" y="175"/>
                  </a:lnTo>
                  <a:lnTo>
                    <a:pt x="225" y="155"/>
                  </a:lnTo>
                  <a:lnTo>
                    <a:pt x="249" y="19"/>
                  </a:lnTo>
                  <a:lnTo>
                    <a:pt x="252" y="0"/>
                  </a:lnTo>
                  <a:lnTo>
                    <a:pt x="236" y="2"/>
                  </a:lnTo>
                  <a:lnTo>
                    <a:pt x="40" y="19"/>
                  </a:lnTo>
                  <a:close/>
                  <a:moveTo>
                    <a:pt x="237" y="30"/>
                  </a:moveTo>
                  <a:lnTo>
                    <a:pt x="236" y="16"/>
                  </a:lnTo>
                  <a:lnTo>
                    <a:pt x="224" y="14"/>
                  </a:lnTo>
                  <a:lnTo>
                    <a:pt x="200" y="150"/>
                  </a:lnTo>
                  <a:lnTo>
                    <a:pt x="212" y="152"/>
                  </a:lnTo>
                  <a:lnTo>
                    <a:pt x="219" y="141"/>
                  </a:lnTo>
                  <a:lnTo>
                    <a:pt x="47" y="22"/>
                  </a:lnTo>
                  <a:lnTo>
                    <a:pt x="40" y="33"/>
                  </a:lnTo>
                  <a:lnTo>
                    <a:pt x="41" y="47"/>
                  </a:lnTo>
                  <a:lnTo>
                    <a:pt x="237" y="3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38" name="Freeform 697"/>
            <p:cNvSpPr>
              <a:spLocks noEditPoints="1"/>
            </p:cNvSpPr>
            <p:nvPr/>
          </p:nvSpPr>
          <p:spPr bwMode="auto">
            <a:xfrm>
              <a:off x="1158" y="3081"/>
              <a:ext cx="159" cy="71"/>
            </a:xfrm>
            <a:custGeom>
              <a:avLst/>
              <a:gdLst>
                <a:gd name="T0" fmla="*/ 1 w 318"/>
                <a:gd name="T1" fmla="*/ 1 h 140"/>
                <a:gd name="T2" fmla="*/ 0 w 318"/>
                <a:gd name="T3" fmla="*/ 1 h 140"/>
                <a:gd name="T4" fmla="*/ 1 w 318"/>
                <a:gd name="T5" fmla="*/ 1 h 140"/>
                <a:gd name="T6" fmla="*/ 1 w 318"/>
                <a:gd name="T7" fmla="*/ 1 h 140"/>
                <a:gd name="T8" fmla="*/ 1 w 318"/>
                <a:gd name="T9" fmla="*/ 1 h 140"/>
                <a:gd name="T10" fmla="*/ 1 w 318"/>
                <a:gd name="T11" fmla="*/ 1 h 140"/>
                <a:gd name="T12" fmla="*/ 1 w 318"/>
                <a:gd name="T13" fmla="*/ 1 h 140"/>
                <a:gd name="T14" fmla="*/ 1 w 318"/>
                <a:gd name="T15" fmla="*/ 0 h 140"/>
                <a:gd name="T16" fmla="*/ 1 w 318"/>
                <a:gd name="T17" fmla="*/ 1 h 140"/>
                <a:gd name="T18" fmla="*/ 1 w 318"/>
                <a:gd name="T19" fmla="*/ 1 h 140"/>
                <a:gd name="T20" fmla="*/ 1 w 318"/>
                <a:gd name="T21" fmla="*/ 1 h 140"/>
                <a:gd name="T22" fmla="*/ 1 w 318"/>
                <a:gd name="T23" fmla="*/ 1 h 140"/>
                <a:gd name="T24" fmla="*/ 1 w 318"/>
                <a:gd name="T25" fmla="*/ 1 h 140"/>
                <a:gd name="T26" fmla="*/ 1 w 318"/>
                <a:gd name="T27" fmla="*/ 1 h 140"/>
                <a:gd name="T28" fmla="*/ 1 w 318"/>
                <a:gd name="T29" fmla="*/ 1 h 140"/>
                <a:gd name="T30" fmla="*/ 1 w 318"/>
                <a:gd name="T31" fmla="*/ 1 h 140"/>
                <a:gd name="T32" fmla="*/ 1 w 318"/>
                <a:gd name="T33" fmla="*/ 1 h 140"/>
                <a:gd name="T34" fmla="*/ 1 w 318"/>
                <a:gd name="T35" fmla="*/ 1 h 140"/>
                <a:gd name="T36" fmla="*/ 1 w 318"/>
                <a:gd name="T37" fmla="*/ 1 h 140"/>
                <a:gd name="T38" fmla="*/ 1 w 318"/>
                <a:gd name="T39" fmla="*/ 1 h 1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8" h="140">
                  <a:moveTo>
                    <a:pt x="30" y="115"/>
                  </a:moveTo>
                  <a:lnTo>
                    <a:pt x="0" y="140"/>
                  </a:lnTo>
                  <a:lnTo>
                    <a:pt x="37" y="140"/>
                  </a:lnTo>
                  <a:lnTo>
                    <a:pt x="282" y="140"/>
                  </a:lnTo>
                  <a:lnTo>
                    <a:pt x="318" y="140"/>
                  </a:lnTo>
                  <a:lnTo>
                    <a:pt x="290" y="115"/>
                  </a:lnTo>
                  <a:lnTo>
                    <a:pt x="168" y="7"/>
                  </a:lnTo>
                  <a:lnTo>
                    <a:pt x="159" y="0"/>
                  </a:lnTo>
                  <a:lnTo>
                    <a:pt x="152" y="7"/>
                  </a:lnTo>
                  <a:lnTo>
                    <a:pt x="30" y="115"/>
                  </a:lnTo>
                  <a:close/>
                  <a:moveTo>
                    <a:pt x="168" y="29"/>
                  </a:moveTo>
                  <a:lnTo>
                    <a:pt x="159" y="18"/>
                  </a:lnTo>
                  <a:lnTo>
                    <a:pt x="152" y="29"/>
                  </a:lnTo>
                  <a:lnTo>
                    <a:pt x="274" y="137"/>
                  </a:lnTo>
                  <a:lnTo>
                    <a:pt x="282" y="126"/>
                  </a:lnTo>
                  <a:lnTo>
                    <a:pt x="282" y="112"/>
                  </a:lnTo>
                  <a:lnTo>
                    <a:pt x="37" y="112"/>
                  </a:lnTo>
                  <a:lnTo>
                    <a:pt x="37" y="126"/>
                  </a:lnTo>
                  <a:lnTo>
                    <a:pt x="46" y="137"/>
                  </a:lnTo>
                  <a:lnTo>
                    <a:pt x="168" y="2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39" name="Freeform 698"/>
            <p:cNvSpPr>
              <a:spLocks noEditPoints="1"/>
            </p:cNvSpPr>
            <p:nvPr/>
          </p:nvSpPr>
          <p:spPr bwMode="auto">
            <a:xfrm>
              <a:off x="1017" y="3143"/>
              <a:ext cx="126" cy="88"/>
            </a:xfrm>
            <a:custGeom>
              <a:avLst/>
              <a:gdLst>
                <a:gd name="T0" fmla="*/ 0 w 254"/>
                <a:gd name="T1" fmla="*/ 1 h 175"/>
                <a:gd name="T2" fmla="*/ 0 w 254"/>
                <a:gd name="T3" fmla="*/ 1 h 175"/>
                <a:gd name="T4" fmla="*/ 0 w 254"/>
                <a:gd name="T5" fmla="*/ 1 h 175"/>
                <a:gd name="T6" fmla="*/ 0 w 254"/>
                <a:gd name="T7" fmla="*/ 1 h 175"/>
                <a:gd name="T8" fmla="*/ 0 w 254"/>
                <a:gd name="T9" fmla="*/ 1 h 175"/>
                <a:gd name="T10" fmla="*/ 0 w 254"/>
                <a:gd name="T11" fmla="*/ 1 h 175"/>
                <a:gd name="T12" fmla="*/ 0 w 254"/>
                <a:gd name="T13" fmla="*/ 1 h 175"/>
                <a:gd name="T14" fmla="*/ 0 w 254"/>
                <a:gd name="T15" fmla="*/ 0 h 175"/>
                <a:gd name="T16" fmla="*/ 0 w 254"/>
                <a:gd name="T17" fmla="*/ 1 h 175"/>
                <a:gd name="T18" fmla="*/ 0 w 254"/>
                <a:gd name="T19" fmla="*/ 1 h 175"/>
                <a:gd name="T20" fmla="*/ 0 w 254"/>
                <a:gd name="T21" fmla="*/ 1 h 175"/>
                <a:gd name="T22" fmla="*/ 0 w 254"/>
                <a:gd name="T23" fmla="*/ 1 h 175"/>
                <a:gd name="T24" fmla="*/ 0 w 254"/>
                <a:gd name="T25" fmla="*/ 1 h 175"/>
                <a:gd name="T26" fmla="*/ 0 w 254"/>
                <a:gd name="T27" fmla="*/ 1 h 175"/>
                <a:gd name="T28" fmla="*/ 0 w 254"/>
                <a:gd name="T29" fmla="*/ 1 h 175"/>
                <a:gd name="T30" fmla="*/ 0 w 254"/>
                <a:gd name="T31" fmla="*/ 1 h 175"/>
                <a:gd name="T32" fmla="*/ 0 w 254"/>
                <a:gd name="T33" fmla="*/ 1 h 175"/>
                <a:gd name="T34" fmla="*/ 0 w 254"/>
                <a:gd name="T35" fmla="*/ 1 h 175"/>
                <a:gd name="T36" fmla="*/ 0 w 254"/>
                <a:gd name="T37" fmla="*/ 1 h 175"/>
                <a:gd name="T38" fmla="*/ 0 w 254"/>
                <a:gd name="T39" fmla="*/ 1 h 1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4" h="175">
                  <a:moveTo>
                    <a:pt x="30" y="155"/>
                  </a:moveTo>
                  <a:lnTo>
                    <a:pt x="33" y="175"/>
                  </a:lnTo>
                  <a:lnTo>
                    <a:pt x="49" y="164"/>
                  </a:lnTo>
                  <a:lnTo>
                    <a:pt x="221" y="46"/>
                  </a:lnTo>
                  <a:lnTo>
                    <a:pt x="254" y="22"/>
                  </a:lnTo>
                  <a:lnTo>
                    <a:pt x="215" y="19"/>
                  </a:lnTo>
                  <a:lnTo>
                    <a:pt x="18" y="2"/>
                  </a:lnTo>
                  <a:lnTo>
                    <a:pt x="0" y="0"/>
                  </a:lnTo>
                  <a:lnTo>
                    <a:pt x="5" y="19"/>
                  </a:lnTo>
                  <a:lnTo>
                    <a:pt x="30" y="155"/>
                  </a:lnTo>
                  <a:close/>
                  <a:moveTo>
                    <a:pt x="30" y="13"/>
                  </a:moveTo>
                  <a:lnTo>
                    <a:pt x="16" y="16"/>
                  </a:lnTo>
                  <a:lnTo>
                    <a:pt x="16" y="30"/>
                  </a:lnTo>
                  <a:lnTo>
                    <a:pt x="214" y="47"/>
                  </a:lnTo>
                  <a:lnTo>
                    <a:pt x="214" y="33"/>
                  </a:lnTo>
                  <a:lnTo>
                    <a:pt x="207" y="22"/>
                  </a:lnTo>
                  <a:lnTo>
                    <a:pt x="34" y="141"/>
                  </a:lnTo>
                  <a:lnTo>
                    <a:pt x="42" y="152"/>
                  </a:lnTo>
                  <a:lnTo>
                    <a:pt x="55" y="149"/>
                  </a:lnTo>
                  <a:lnTo>
                    <a:pt x="30" y="1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40" name="Freeform 699"/>
            <p:cNvSpPr>
              <a:spLocks noEditPoints="1"/>
            </p:cNvSpPr>
            <p:nvPr/>
          </p:nvSpPr>
          <p:spPr bwMode="auto">
            <a:xfrm>
              <a:off x="922" y="3245"/>
              <a:ext cx="100" cy="105"/>
            </a:xfrm>
            <a:custGeom>
              <a:avLst/>
              <a:gdLst>
                <a:gd name="T0" fmla="*/ 1 w 199"/>
                <a:gd name="T1" fmla="*/ 1 h 209"/>
                <a:gd name="T2" fmla="*/ 1 w 199"/>
                <a:gd name="T3" fmla="*/ 1 h 209"/>
                <a:gd name="T4" fmla="*/ 1 w 199"/>
                <a:gd name="T5" fmla="*/ 1 h 209"/>
                <a:gd name="T6" fmla="*/ 1 w 199"/>
                <a:gd name="T7" fmla="*/ 1 h 209"/>
                <a:gd name="T8" fmla="*/ 1 w 199"/>
                <a:gd name="T9" fmla="*/ 0 h 209"/>
                <a:gd name="T10" fmla="*/ 1 w 199"/>
                <a:gd name="T11" fmla="*/ 1 h 209"/>
                <a:gd name="T12" fmla="*/ 1 w 199"/>
                <a:gd name="T13" fmla="*/ 1 h 209"/>
                <a:gd name="T14" fmla="*/ 0 w 199"/>
                <a:gd name="T15" fmla="*/ 1 h 209"/>
                <a:gd name="T16" fmla="*/ 1 w 199"/>
                <a:gd name="T17" fmla="*/ 1 h 209"/>
                <a:gd name="T18" fmla="*/ 1 w 199"/>
                <a:gd name="T19" fmla="*/ 1 h 209"/>
                <a:gd name="T20" fmla="*/ 1 w 199"/>
                <a:gd name="T21" fmla="*/ 1 h 209"/>
                <a:gd name="T22" fmla="*/ 1 w 199"/>
                <a:gd name="T23" fmla="*/ 1 h 209"/>
                <a:gd name="T24" fmla="*/ 1 w 199"/>
                <a:gd name="T25" fmla="*/ 1 h 209"/>
                <a:gd name="T26" fmla="*/ 1 w 199"/>
                <a:gd name="T27" fmla="*/ 1 h 209"/>
                <a:gd name="T28" fmla="*/ 1 w 199"/>
                <a:gd name="T29" fmla="*/ 1 h 209"/>
                <a:gd name="T30" fmla="*/ 1 w 199"/>
                <a:gd name="T31" fmla="*/ 1 h 209"/>
                <a:gd name="T32" fmla="*/ 1 w 199"/>
                <a:gd name="T33" fmla="*/ 1 h 209"/>
                <a:gd name="T34" fmla="*/ 1 w 199"/>
                <a:gd name="T35" fmla="*/ 1 h 209"/>
                <a:gd name="T36" fmla="*/ 1 w 199"/>
                <a:gd name="T37" fmla="*/ 1 h 209"/>
                <a:gd name="T38" fmla="*/ 1 w 199"/>
                <a:gd name="T39" fmla="*/ 1 h 20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9" h="209">
                  <a:moveTo>
                    <a:pt x="179" y="200"/>
                  </a:moveTo>
                  <a:lnTo>
                    <a:pt x="199" y="209"/>
                  </a:lnTo>
                  <a:lnTo>
                    <a:pt x="199" y="187"/>
                  </a:lnTo>
                  <a:lnTo>
                    <a:pt x="199" y="22"/>
                  </a:lnTo>
                  <a:lnTo>
                    <a:pt x="199" y="0"/>
                  </a:lnTo>
                  <a:lnTo>
                    <a:pt x="179" y="9"/>
                  </a:lnTo>
                  <a:lnTo>
                    <a:pt x="23" y="92"/>
                  </a:lnTo>
                  <a:lnTo>
                    <a:pt x="0" y="104"/>
                  </a:lnTo>
                  <a:lnTo>
                    <a:pt x="23" y="117"/>
                  </a:lnTo>
                  <a:lnTo>
                    <a:pt x="179" y="200"/>
                  </a:lnTo>
                  <a:close/>
                  <a:moveTo>
                    <a:pt x="35" y="92"/>
                  </a:moveTo>
                  <a:lnTo>
                    <a:pt x="29" y="104"/>
                  </a:lnTo>
                  <a:lnTo>
                    <a:pt x="35" y="117"/>
                  </a:lnTo>
                  <a:lnTo>
                    <a:pt x="191" y="34"/>
                  </a:lnTo>
                  <a:lnTo>
                    <a:pt x="185" y="22"/>
                  </a:lnTo>
                  <a:lnTo>
                    <a:pt x="172" y="22"/>
                  </a:lnTo>
                  <a:lnTo>
                    <a:pt x="172" y="187"/>
                  </a:lnTo>
                  <a:lnTo>
                    <a:pt x="185" y="187"/>
                  </a:lnTo>
                  <a:lnTo>
                    <a:pt x="191" y="175"/>
                  </a:lnTo>
                  <a:lnTo>
                    <a:pt x="35" y="9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41" name="Freeform 700"/>
            <p:cNvSpPr>
              <a:spLocks noEditPoints="1"/>
            </p:cNvSpPr>
            <p:nvPr/>
          </p:nvSpPr>
          <p:spPr bwMode="auto">
            <a:xfrm>
              <a:off x="1017" y="3364"/>
              <a:ext cx="126" cy="87"/>
            </a:xfrm>
            <a:custGeom>
              <a:avLst/>
              <a:gdLst>
                <a:gd name="T0" fmla="*/ 0 w 254"/>
                <a:gd name="T1" fmla="*/ 0 h 175"/>
                <a:gd name="T2" fmla="*/ 0 w 254"/>
                <a:gd name="T3" fmla="*/ 0 h 175"/>
                <a:gd name="T4" fmla="*/ 0 w 254"/>
                <a:gd name="T5" fmla="*/ 0 h 175"/>
                <a:gd name="T6" fmla="*/ 0 w 254"/>
                <a:gd name="T7" fmla="*/ 0 h 175"/>
                <a:gd name="T8" fmla="*/ 0 w 254"/>
                <a:gd name="T9" fmla="*/ 0 h 175"/>
                <a:gd name="T10" fmla="*/ 0 w 254"/>
                <a:gd name="T11" fmla="*/ 0 h 175"/>
                <a:gd name="T12" fmla="*/ 0 w 254"/>
                <a:gd name="T13" fmla="*/ 0 h 175"/>
                <a:gd name="T14" fmla="*/ 0 w 254"/>
                <a:gd name="T15" fmla="*/ 0 h 175"/>
                <a:gd name="T16" fmla="*/ 0 w 254"/>
                <a:gd name="T17" fmla="*/ 0 h 175"/>
                <a:gd name="T18" fmla="*/ 0 w 254"/>
                <a:gd name="T19" fmla="*/ 0 h 175"/>
                <a:gd name="T20" fmla="*/ 0 w 254"/>
                <a:gd name="T21" fmla="*/ 0 h 175"/>
                <a:gd name="T22" fmla="*/ 0 w 254"/>
                <a:gd name="T23" fmla="*/ 0 h 175"/>
                <a:gd name="T24" fmla="*/ 0 w 254"/>
                <a:gd name="T25" fmla="*/ 0 h 175"/>
                <a:gd name="T26" fmla="*/ 0 w 254"/>
                <a:gd name="T27" fmla="*/ 0 h 175"/>
                <a:gd name="T28" fmla="*/ 0 w 254"/>
                <a:gd name="T29" fmla="*/ 0 h 175"/>
                <a:gd name="T30" fmla="*/ 0 w 254"/>
                <a:gd name="T31" fmla="*/ 0 h 175"/>
                <a:gd name="T32" fmla="*/ 0 w 254"/>
                <a:gd name="T33" fmla="*/ 0 h 175"/>
                <a:gd name="T34" fmla="*/ 0 w 254"/>
                <a:gd name="T35" fmla="*/ 0 h 175"/>
                <a:gd name="T36" fmla="*/ 0 w 254"/>
                <a:gd name="T37" fmla="*/ 0 h 175"/>
                <a:gd name="T38" fmla="*/ 0 w 254"/>
                <a:gd name="T39" fmla="*/ 0 h 1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4" h="175">
                  <a:moveTo>
                    <a:pt x="215" y="156"/>
                  </a:moveTo>
                  <a:lnTo>
                    <a:pt x="254" y="153"/>
                  </a:lnTo>
                  <a:lnTo>
                    <a:pt x="221" y="131"/>
                  </a:lnTo>
                  <a:lnTo>
                    <a:pt x="49" y="12"/>
                  </a:lnTo>
                  <a:lnTo>
                    <a:pt x="33" y="0"/>
                  </a:lnTo>
                  <a:lnTo>
                    <a:pt x="30" y="20"/>
                  </a:lnTo>
                  <a:lnTo>
                    <a:pt x="5" y="156"/>
                  </a:lnTo>
                  <a:lnTo>
                    <a:pt x="0" y="175"/>
                  </a:lnTo>
                  <a:lnTo>
                    <a:pt x="18" y="173"/>
                  </a:lnTo>
                  <a:lnTo>
                    <a:pt x="215" y="156"/>
                  </a:lnTo>
                  <a:close/>
                  <a:moveTo>
                    <a:pt x="16" y="145"/>
                  </a:moveTo>
                  <a:lnTo>
                    <a:pt x="16" y="159"/>
                  </a:lnTo>
                  <a:lnTo>
                    <a:pt x="30" y="162"/>
                  </a:lnTo>
                  <a:lnTo>
                    <a:pt x="55" y="26"/>
                  </a:lnTo>
                  <a:lnTo>
                    <a:pt x="42" y="23"/>
                  </a:lnTo>
                  <a:lnTo>
                    <a:pt x="34" y="36"/>
                  </a:lnTo>
                  <a:lnTo>
                    <a:pt x="207" y="154"/>
                  </a:lnTo>
                  <a:lnTo>
                    <a:pt x="214" y="142"/>
                  </a:lnTo>
                  <a:lnTo>
                    <a:pt x="214" y="128"/>
                  </a:lnTo>
                  <a:lnTo>
                    <a:pt x="16" y="145"/>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42" name="Freeform 701"/>
            <p:cNvSpPr>
              <a:spLocks noEditPoints="1"/>
            </p:cNvSpPr>
            <p:nvPr/>
          </p:nvSpPr>
          <p:spPr bwMode="auto">
            <a:xfrm>
              <a:off x="1158" y="3443"/>
              <a:ext cx="159" cy="70"/>
            </a:xfrm>
            <a:custGeom>
              <a:avLst/>
              <a:gdLst>
                <a:gd name="T0" fmla="*/ 1 w 318"/>
                <a:gd name="T1" fmla="*/ 1 h 140"/>
                <a:gd name="T2" fmla="*/ 1 w 318"/>
                <a:gd name="T3" fmla="*/ 0 h 140"/>
                <a:gd name="T4" fmla="*/ 1 w 318"/>
                <a:gd name="T5" fmla="*/ 0 h 140"/>
                <a:gd name="T6" fmla="*/ 1 w 318"/>
                <a:gd name="T7" fmla="*/ 0 h 140"/>
                <a:gd name="T8" fmla="*/ 0 w 318"/>
                <a:gd name="T9" fmla="*/ 0 h 140"/>
                <a:gd name="T10" fmla="*/ 1 w 318"/>
                <a:gd name="T11" fmla="*/ 1 h 140"/>
                <a:gd name="T12" fmla="*/ 1 w 318"/>
                <a:gd name="T13" fmla="*/ 1 h 140"/>
                <a:gd name="T14" fmla="*/ 1 w 318"/>
                <a:gd name="T15" fmla="*/ 1 h 140"/>
                <a:gd name="T16" fmla="*/ 1 w 318"/>
                <a:gd name="T17" fmla="*/ 1 h 140"/>
                <a:gd name="T18" fmla="*/ 1 w 318"/>
                <a:gd name="T19" fmla="*/ 1 h 140"/>
                <a:gd name="T20" fmla="*/ 1 w 318"/>
                <a:gd name="T21" fmla="*/ 1 h 140"/>
                <a:gd name="T22" fmla="*/ 1 w 318"/>
                <a:gd name="T23" fmla="*/ 1 h 140"/>
                <a:gd name="T24" fmla="*/ 1 w 318"/>
                <a:gd name="T25" fmla="*/ 1 h 140"/>
                <a:gd name="T26" fmla="*/ 1 w 318"/>
                <a:gd name="T27" fmla="*/ 1 h 140"/>
                <a:gd name="T28" fmla="*/ 1 w 318"/>
                <a:gd name="T29" fmla="*/ 1 h 140"/>
                <a:gd name="T30" fmla="*/ 1 w 318"/>
                <a:gd name="T31" fmla="*/ 1 h 140"/>
                <a:gd name="T32" fmla="*/ 1 w 318"/>
                <a:gd name="T33" fmla="*/ 1 h 140"/>
                <a:gd name="T34" fmla="*/ 1 w 318"/>
                <a:gd name="T35" fmla="*/ 1 h 140"/>
                <a:gd name="T36" fmla="*/ 1 w 318"/>
                <a:gd name="T37" fmla="*/ 1 h 140"/>
                <a:gd name="T38" fmla="*/ 1 w 318"/>
                <a:gd name="T39" fmla="*/ 1 h 1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8" h="140">
                  <a:moveTo>
                    <a:pt x="290" y="25"/>
                  </a:moveTo>
                  <a:lnTo>
                    <a:pt x="318" y="0"/>
                  </a:lnTo>
                  <a:lnTo>
                    <a:pt x="282" y="0"/>
                  </a:lnTo>
                  <a:lnTo>
                    <a:pt x="37" y="0"/>
                  </a:lnTo>
                  <a:lnTo>
                    <a:pt x="0" y="0"/>
                  </a:lnTo>
                  <a:lnTo>
                    <a:pt x="30" y="25"/>
                  </a:lnTo>
                  <a:lnTo>
                    <a:pt x="152" y="133"/>
                  </a:lnTo>
                  <a:lnTo>
                    <a:pt x="159" y="140"/>
                  </a:lnTo>
                  <a:lnTo>
                    <a:pt x="168" y="133"/>
                  </a:lnTo>
                  <a:lnTo>
                    <a:pt x="290" y="25"/>
                  </a:lnTo>
                  <a:close/>
                  <a:moveTo>
                    <a:pt x="152" y="111"/>
                  </a:moveTo>
                  <a:lnTo>
                    <a:pt x="159" y="122"/>
                  </a:lnTo>
                  <a:lnTo>
                    <a:pt x="168" y="111"/>
                  </a:lnTo>
                  <a:lnTo>
                    <a:pt x="46" y="3"/>
                  </a:lnTo>
                  <a:lnTo>
                    <a:pt x="37" y="14"/>
                  </a:lnTo>
                  <a:lnTo>
                    <a:pt x="37" y="28"/>
                  </a:lnTo>
                  <a:lnTo>
                    <a:pt x="282" y="28"/>
                  </a:lnTo>
                  <a:lnTo>
                    <a:pt x="282" y="14"/>
                  </a:lnTo>
                  <a:lnTo>
                    <a:pt x="274" y="3"/>
                  </a:lnTo>
                  <a:lnTo>
                    <a:pt x="152" y="111"/>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43" name="Freeform 702"/>
            <p:cNvSpPr>
              <a:spLocks noEditPoints="1"/>
            </p:cNvSpPr>
            <p:nvPr/>
          </p:nvSpPr>
          <p:spPr bwMode="auto">
            <a:xfrm>
              <a:off x="1332" y="3364"/>
              <a:ext cx="126" cy="87"/>
            </a:xfrm>
            <a:custGeom>
              <a:avLst/>
              <a:gdLst>
                <a:gd name="T0" fmla="*/ 1 w 252"/>
                <a:gd name="T1" fmla="*/ 0 h 175"/>
                <a:gd name="T2" fmla="*/ 1 w 252"/>
                <a:gd name="T3" fmla="*/ 0 h 175"/>
                <a:gd name="T4" fmla="*/ 1 w 252"/>
                <a:gd name="T5" fmla="*/ 0 h 175"/>
                <a:gd name="T6" fmla="*/ 1 w 252"/>
                <a:gd name="T7" fmla="*/ 0 h 175"/>
                <a:gd name="T8" fmla="*/ 0 w 252"/>
                <a:gd name="T9" fmla="*/ 0 h 175"/>
                <a:gd name="T10" fmla="*/ 1 w 252"/>
                <a:gd name="T11" fmla="*/ 0 h 175"/>
                <a:gd name="T12" fmla="*/ 1 w 252"/>
                <a:gd name="T13" fmla="*/ 0 h 175"/>
                <a:gd name="T14" fmla="*/ 1 w 252"/>
                <a:gd name="T15" fmla="*/ 0 h 175"/>
                <a:gd name="T16" fmla="*/ 1 w 252"/>
                <a:gd name="T17" fmla="*/ 0 h 175"/>
                <a:gd name="T18" fmla="*/ 1 w 252"/>
                <a:gd name="T19" fmla="*/ 0 h 175"/>
                <a:gd name="T20" fmla="*/ 1 w 252"/>
                <a:gd name="T21" fmla="*/ 0 h 175"/>
                <a:gd name="T22" fmla="*/ 1 w 252"/>
                <a:gd name="T23" fmla="*/ 0 h 175"/>
                <a:gd name="T24" fmla="*/ 1 w 252"/>
                <a:gd name="T25" fmla="*/ 0 h 175"/>
                <a:gd name="T26" fmla="*/ 1 w 252"/>
                <a:gd name="T27" fmla="*/ 0 h 175"/>
                <a:gd name="T28" fmla="*/ 1 w 252"/>
                <a:gd name="T29" fmla="*/ 0 h 175"/>
                <a:gd name="T30" fmla="*/ 1 w 252"/>
                <a:gd name="T31" fmla="*/ 0 h 175"/>
                <a:gd name="T32" fmla="*/ 1 w 252"/>
                <a:gd name="T33" fmla="*/ 0 h 175"/>
                <a:gd name="T34" fmla="*/ 1 w 252"/>
                <a:gd name="T35" fmla="*/ 0 h 175"/>
                <a:gd name="T36" fmla="*/ 1 w 252"/>
                <a:gd name="T37" fmla="*/ 0 h 175"/>
                <a:gd name="T38" fmla="*/ 1 w 252"/>
                <a:gd name="T39" fmla="*/ 0 h 1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2" h="175">
                  <a:moveTo>
                    <a:pt x="225" y="21"/>
                  </a:moveTo>
                  <a:lnTo>
                    <a:pt x="221" y="0"/>
                  </a:lnTo>
                  <a:lnTo>
                    <a:pt x="205" y="12"/>
                  </a:lnTo>
                  <a:lnTo>
                    <a:pt x="32" y="131"/>
                  </a:lnTo>
                  <a:lnTo>
                    <a:pt x="0" y="153"/>
                  </a:lnTo>
                  <a:lnTo>
                    <a:pt x="40" y="156"/>
                  </a:lnTo>
                  <a:lnTo>
                    <a:pt x="236" y="173"/>
                  </a:lnTo>
                  <a:lnTo>
                    <a:pt x="252" y="175"/>
                  </a:lnTo>
                  <a:lnTo>
                    <a:pt x="249" y="158"/>
                  </a:lnTo>
                  <a:lnTo>
                    <a:pt x="225" y="21"/>
                  </a:lnTo>
                  <a:close/>
                  <a:moveTo>
                    <a:pt x="224" y="162"/>
                  </a:moveTo>
                  <a:lnTo>
                    <a:pt x="236" y="159"/>
                  </a:lnTo>
                  <a:lnTo>
                    <a:pt x="237" y="145"/>
                  </a:lnTo>
                  <a:lnTo>
                    <a:pt x="41" y="128"/>
                  </a:lnTo>
                  <a:lnTo>
                    <a:pt x="40" y="142"/>
                  </a:lnTo>
                  <a:lnTo>
                    <a:pt x="47" y="154"/>
                  </a:lnTo>
                  <a:lnTo>
                    <a:pt x="219" y="36"/>
                  </a:lnTo>
                  <a:lnTo>
                    <a:pt x="212" y="23"/>
                  </a:lnTo>
                  <a:lnTo>
                    <a:pt x="200" y="26"/>
                  </a:lnTo>
                  <a:lnTo>
                    <a:pt x="224" y="16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44" name="Freeform 703"/>
            <p:cNvSpPr>
              <a:spLocks noEditPoints="1"/>
            </p:cNvSpPr>
            <p:nvPr/>
          </p:nvSpPr>
          <p:spPr bwMode="auto">
            <a:xfrm>
              <a:off x="1019" y="3145"/>
              <a:ext cx="437" cy="305"/>
            </a:xfrm>
            <a:custGeom>
              <a:avLst/>
              <a:gdLst>
                <a:gd name="T0" fmla="*/ 0 w 875"/>
                <a:gd name="T1" fmla="*/ 0 h 611"/>
                <a:gd name="T2" fmla="*/ 0 w 875"/>
                <a:gd name="T3" fmla="*/ 0 h 611"/>
                <a:gd name="T4" fmla="*/ 0 w 875"/>
                <a:gd name="T5" fmla="*/ 0 h 611"/>
                <a:gd name="T6" fmla="*/ 0 w 875"/>
                <a:gd name="T7" fmla="*/ 0 h 611"/>
                <a:gd name="T8" fmla="*/ 0 w 875"/>
                <a:gd name="T9" fmla="*/ 0 h 611"/>
                <a:gd name="T10" fmla="*/ 0 w 875"/>
                <a:gd name="T11" fmla="*/ 0 h 611"/>
                <a:gd name="T12" fmla="*/ 0 w 875"/>
                <a:gd name="T13" fmla="*/ 0 h 611"/>
                <a:gd name="T14" fmla="*/ 0 w 875"/>
                <a:gd name="T15" fmla="*/ 0 h 611"/>
                <a:gd name="T16" fmla="*/ 0 w 875"/>
                <a:gd name="T17" fmla="*/ 0 h 611"/>
                <a:gd name="T18" fmla="*/ 0 w 875"/>
                <a:gd name="T19" fmla="*/ 0 h 611"/>
                <a:gd name="T20" fmla="*/ 0 w 875"/>
                <a:gd name="T21" fmla="*/ 0 h 611"/>
                <a:gd name="T22" fmla="*/ 0 w 875"/>
                <a:gd name="T23" fmla="*/ 0 h 611"/>
                <a:gd name="T24" fmla="*/ 0 w 875"/>
                <a:gd name="T25" fmla="*/ 0 h 611"/>
                <a:gd name="T26" fmla="*/ 0 w 875"/>
                <a:gd name="T27" fmla="*/ 0 h 611"/>
                <a:gd name="T28" fmla="*/ 0 w 875"/>
                <a:gd name="T29" fmla="*/ 0 h 611"/>
                <a:gd name="T30" fmla="*/ 0 w 875"/>
                <a:gd name="T31" fmla="*/ 0 h 611"/>
                <a:gd name="T32" fmla="*/ 0 w 875"/>
                <a:gd name="T33" fmla="*/ 0 h 611"/>
                <a:gd name="T34" fmla="*/ 0 w 875"/>
                <a:gd name="T35" fmla="*/ 0 h 611"/>
                <a:gd name="T36" fmla="*/ 0 w 875"/>
                <a:gd name="T37" fmla="*/ 0 h 611"/>
                <a:gd name="T38" fmla="*/ 0 w 875"/>
                <a:gd name="T39" fmla="*/ 0 h 611"/>
                <a:gd name="T40" fmla="*/ 0 w 875"/>
                <a:gd name="T41" fmla="*/ 0 h 611"/>
                <a:gd name="T42" fmla="*/ 0 w 875"/>
                <a:gd name="T43" fmla="*/ 0 h 611"/>
                <a:gd name="T44" fmla="*/ 0 w 875"/>
                <a:gd name="T45" fmla="*/ 0 h 611"/>
                <a:gd name="T46" fmla="*/ 0 w 875"/>
                <a:gd name="T47" fmla="*/ 0 h 611"/>
                <a:gd name="T48" fmla="*/ 0 w 875"/>
                <a:gd name="T49" fmla="*/ 0 h 611"/>
                <a:gd name="T50" fmla="*/ 0 w 875"/>
                <a:gd name="T51" fmla="*/ 0 h 611"/>
                <a:gd name="T52" fmla="*/ 0 w 875"/>
                <a:gd name="T53" fmla="*/ 0 h 611"/>
                <a:gd name="T54" fmla="*/ 0 w 875"/>
                <a:gd name="T55" fmla="*/ 0 h 611"/>
                <a:gd name="T56" fmla="*/ 0 w 875"/>
                <a:gd name="T57" fmla="*/ 0 h 611"/>
                <a:gd name="T58" fmla="*/ 0 w 875"/>
                <a:gd name="T59" fmla="*/ 0 h 611"/>
                <a:gd name="T60" fmla="*/ 0 w 875"/>
                <a:gd name="T61" fmla="*/ 0 h 611"/>
                <a:gd name="T62" fmla="*/ 0 w 875"/>
                <a:gd name="T63" fmla="*/ 0 h 611"/>
                <a:gd name="T64" fmla="*/ 0 w 875"/>
                <a:gd name="T65" fmla="*/ 0 h 611"/>
                <a:gd name="T66" fmla="*/ 0 w 875"/>
                <a:gd name="T67" fmla="*/ 0 h 611"/>
                <a:gd name="T68" fmla="*/ 0 w 875"/>
                <a:gd name="T69" fmla="*/ 0 h 611"/>
                <a:gd name="T70" fmla="*/ 0 w 875"/>
                <a:gd name="T71" fmla="*/ 0 h 611"/>
                <a:gd name="T72" fmla="*/ 0 w 875"/>
                <a:gd name="T73" fmla="*/ 0 h 611"/>
                <a:gd name="T74" fmla="*/ 0 w 875"/>
                <a:gd name="T75" fmla="*/ 0 h 611"/>
                <a:gd name="T76" fmla="*/ 0 w 875"/>
                <a:gd name="T77" fmla="*/ 0 h 611"/>
                <a:gd name="T78" fmla="*/ 0 w 875"/>
                <a:gd name="T79" fmla="*/ 0 h 611"/>
                <a:gd name="T80" fmla="*/ 0 w 875"/>
                <a:gd name="T81" fmla="*/ 0 h 611"/>
                <a:gd name="T82" fmla="*/ 0 w 875"/>
                <a:gd name="T83" fmla="*/ 0 h 611"/>
                <a:gd name="T84" fmla="*/ 0 w 875"/>
                <a:gd name="T85" fmla="*/ 0 h 611"/>
                <a:gd name="T86" fmla="*/ 0 w 875"/>
                <a:gd name="T87" fmla="*/ 0 h 611"/>
                <a:gd name="T88" fmla="*/ 0 w 875"/>
                <a:gd name="T89" fmla="*/ 0 h 611"/>
                <a:gd name="T90" fmla="*/ 0 w 875"/>
                <a:gd name="T91" fmla="*/ 0 h 611"/>
                <a:gd name="T92" fmla="*/ 0 w 875"/>
                <a:gd name="T93" fmla="*/ 0 h 611"/>
                <a:gd name="T94" fmla="*/ 0 w 875"/>
                <a:gd name="T95" fmla="*/ 0 h 611"/>
                <a:gd name="T96" fmla="*/ 0 w 875"/>
                <a:gd name="T97" fmla="*/ 0 h 611"/>
                <a:gd name="T98" fmla="*/ 0 w 875"/>
                <a:gd name="T99" fmla="*/ 0 h 611"/>
                <a:gd name="T100" fmla="*/ 0 w 875"/>
                <a:gd name="T101" fmla="*/ 0 h 611"/>
                <a:gd name="T102" fmla="*/ 0 w 875"/>
                <a:gd name="T103" fmla="*/ 0 h 611"/>
                <a:gd name="T104" fmla="*/ 0 w 875"/>
                <a:gd name="T105" fmla="*/ 0 h 611"/>
                <a:gd name="T106" fmla="*/ 0 w 875"/>
                <a:gd name="T107" fmla="*/ 0 h 611"/>
                <a:gd name="T108" fmla="*/ 0 w 875"/>
                <a:gd name="T109" fmla="*/ 0 h 611"/>
                <a:gd name="T110" fmla="*/ 0 w 875"/>
                <a:gd name="T111" fmla="*/ 0 h 611"/>
                <a:gd name="T112" fmla="*/ 0 w 875"/>
                <a:gd name="T113" fmla="*/ 0 h 611"/>
                <a:gd name="T114" fmla="*/ 0 w 875"/>
                <a:gd name="T115" fmla="*/ 0 h 611"/>
                <a:gd name="T116" fmla="*/ 0 w 875"/>
                <a:gd name="T117" fmla="*/ 0 h 61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75" h="611">
                  <a:moveTo>
                    <a:pt x="395" y="2"/>
                  </a:moveTo>
                  <a:lnTo>
                    <a:pt x="352" y="7"/>
                  </a:lnTo>
                  <a:lnTo>
                    <a:pt x="311" y="13"/>
                  </a:lnTo>
                  <a:lnTo>
                    <a:pt x="306" y="14"/>
                  </a:lnTo>
                  <a:lnTo>
                    <a:pt x="266" y="24"/>
                  </a:lnTo>
                  <a:lnTo>
                    <a:pt x="230" y="36"/>
                  </a:lnTo>
                  <a:lnTo>
                    <a:pt x="196" y="50"/>
                  </a:lnTo>
                  <a:lnTo>
                    <a:pt x="162" y="68"/>
                  </a:lnTo>
                  <a:lnTo>
                    <a:pt x="132" y="86"/>
                  </a:lnTo>
                  <a:lnTo>
                    <a:pt x="128" y="90"/>
                  </a:lnTo>
                  <a:lnTo>
                    <a:pt x="100" y="110"/>
                  </a:lnTo>
                  <a:lnTo>
                    <a:pt x="76" y="132"/>
                  </a:lnTo>
                  <a:lnTo>
                    <a:pt x="54" y="157"/>
                  </a:lnTo>
                  <a:lnTo>
                    <a:pt x="37" y="182"/>
                  </a:lnTo>
                  <a:lnTo>
                    <a:pt x="34" y="187"/>
                  </a:lnTo>
                  <a:lnTo>
                    <a:pt x="19" y="213"/>
                  </a:lnTo>
                  <a:lnTo>
                    <a:pt x="9" y="241"/>
                  </a:lnTo>
                  <a:lnTo>
                    <a:pt x="3" y="269"/>
                  </a:lnTo>
                  <a:lnTo>
                    <a:pt x="3" y="276"/>
                  </a:lnTo>
                  <a:lnTo>
                    <a:pt x="0" y="305"/>
                  </a:lnTo>
                  <a:lnTo>
                    <a:pt x="3" y="335"/>
                  </a:lnTo>
                  <a:lnTo>
                    <a:pt x="3" y="341"/>
                  </a:lnTo>
                  <a:lnTo>
                    <a:pt x="9" y="370"/>
                  </a:lnTo>
                  <a:lnTo>
                    <a:pt x="19" y="398"/>
                  </a:lnTo>
                  <a:lnTo>
                    <a:pt x="34" y="424"/>
                  </a:lnTo>
                  <a:lnTo>
                    <a:pt x="37" y="429"/>
                  </a:lnTo>
                  <a:lnTo>
                    <a:pt x="54" y="454"/>
                  </a:lnTo>
                  <a:lnTo>
                    <a:pt x="76" y="479"/>
                  </a:lnTo>
                  <a:lnTo>
                    <a:pt x="100" y="501"/>
                  </a:lnTo>
                  <a:lnTo>
                    <a:pt x="128" y="521"/>
                  </a:lnTo>
                  <a:lnTo>
                    <a:pt x="132" y="525"/>
                  </a:lnTo>
                  <a:lnTo>
                    <a:pt x="162" y="543"/>
                  </a:lnTo>
                  <a:lnTo>
                    <a:pt x="196" y="561"/>
                  </a:lnTo>
                  <a:lnTo>
                    <a:pt x="230" y="575"/>
                  </a:lnTo>
                  <a:lnTo>
                    <a:pt x="266" y="587"/>
                  </a:lnTo>
                  <a:lnTo>
                    <a:pt x="306" y="597"/>
                  </a:lnTo>
                  <a:lnTo>
                    <a:pt x="311" y="598"/>
                  </a:lnTo>
                  <a:lnTo>
                    <a:pt x="352" y="604"/>
                  </a:lnTo>
                  <a:lnTo>
                    <a:pt x="395" y="609"/>
                  </a:lnTo>
                  <a:lnTo>
                    <a:pt x="437" y="611"/>
                  </a:lnTo>
                  <a:lnTo>
                    <a:pt x="480" y="609"/>
                  </a:lnTo>
                  <a:lnTo>
                    <a:pt x="523" y="604"/>
                  </a:lnTo>
                  <a:lnTo>
                    <a:pt x="564" y="598"/>
                  </a:lnTo>
                  <a:lnTo>
                    <a:pt x="568" y="597"/>
                  </a:lnTo>
                  <a:lnTo>
                    <a:pt x="608" y="587"/>
                  </a:lnTo>
                  <a:lnTo>
                    <a:pt x="645" y="575"/>
                  </a:lnTo>
                  <a:lnTo>
                    <a:pt x="680" y="561"/>
                  </a:lnTo>
                  <a:lnTo>
                    <a:pt x="713" y="543"/>
                  </a:lnTo>
                  <a:lnTo>
                    <a:pt x="742" y="525"/>
                  </a:lnTo>
                  <a:lnTo>
                    <a:pt x="747" y="521"/>
                  </a:lnTo>
                  <a:lnTo>
                    <a:pt x="775" y="501"/>
                  </a:lnTo>
                  <a:lnTo>
                    <a:pt x="798" y="479"/>
                  </a:lnTo>
                  <a:lnTo>
                    <a:pt x="820" y="454"/>
                  </a:lnTo>
                  <a:lnTo>
                    <a:pt x="838" y="429"/>
                  </a:lnTo>
                  <a:lnTo>
                    <a:pt x="841" y="424"/>
                  </a:lnTo>
                  <a:lnTo>
                    <a:pt x="856" y="398"/>
                  </a:lnTo>
                  <a:lnTo>
                    <a:pt x="866" y="370"/>
                  </a:lnTo>
                  <a:lnTo>
                    <a:pt x="872" y="341"/>
                  </a:lnTo>
                  <a:lnTo>
                    <a:pt x="873" y="335"/>
                  </a:lnTo>
                  <a:lnTo>
                    <a:pt x="875" y="305"/>
                  </a:lnTo>
                  <a:lnTo>
                    <a:pt x="873" y="276"/>
                  </a:lnTo>
                  <a:lnTo>
                    <a:pt x="872" y="269"/>
                  </a:lnTo>
                  <a:lnTo>
                    <a:pt x="866" y="241"/>
                  </a:lnTo>
                  <a:lnTo>
                    <a:pt x="856" y="213"/>
                  </a:lnTo>
                  <a:lnTo>
                    <a:pt x="841" y="187"/>
                  </a:lnTo>
                  <a:lnTo>
                    <a:pt x="838" y="182"/>
                  </a:lnTo>
                  <a:lnTo>
                    <a:pt x="820" y="157"/>
                  </a:lnTo>
                  <a:lnTo>
                    <a:pt x="798" y="132"/>
                  </a:lnTo>
                  <a:lnTo>
                    <a:pt x="775" y="110"/>
                  </a:lnTo>
                  <a:lnTo>
                    <a:pt x="747" y="90"/>
                  </a:lnTo>
                  <a:lnTo>
                    <a:pt x="742" y="86"/>
                  </a:lnTo>
                  <a:lnTo>
                    <a:pt x="713" y="68"/>
                  </a:lnTo>
                  <a:lnTo>
                    <a:pt x="680" y="50"/>
                  </a:lnTo>
                  <a:lnTo>
                    <a:pt x="645" y="36"/>
                  </a:lnTo>
                  <a:lnTo>
                    <a:pt x="608" y="24"/>
                  </a:lnTo>
                  <a:lnTo>
                    <a:pt x="568" y="14"/>
                  </a:lnTo>
                  <a:lnTo>
                    <a:pt x="564" y="13"/>
                  </a:lnTo>
                  <a:lnTo>
                    <a:pt x="523" y="7"/>
                  </a:lnTo>
                  <a:lnTo>
                    <a:pt x="480" y="2"/>
                  </a:lnTo>
                  <a:lnTo>
                    <a:pt x="437" y="0"/>
                  </a:lnTo>
                  <a:lnTo>
                    <a:pt x="395" y="2"/>
                  </a:lnTo>
                  <a:close/>
                  <a:moveTo>
                    <a:pt x="437" y="28"/>
                  </a:moveTo>
                  <a:lnTo>
                    <a:pt x="480" y="30"/>
                  </a:lnTo>
                  <a:lnTo>
                    <a:pt x="523" y="35"/>
                  </a:lnTo>
                  <a:lnTo>
                    <a:pt x="564" y="41"/>
                  </a:lnTo>
                  <a:lnTo>
                    <a:pt x="564" y="27"/>
                  </a:lnTo>
                  <a:lnTo>
                    <a:pt x="558" y="41"/>
                  </a:lnTo>
                  <a:lnTo>
                    <a:pt x="598" y="50"/>
                  </a:lnTo>
                  <a:lnTo>
                    <a:pt x="635" y="63"/>
                  </a:lnTo>
                  <a:lnTo>
                    <a:pt x="670" y="77"/>
                  </a:lnTo>
                  <a:lnTo>
                    <a:pt x="703" y="94"/>
                  </a:lnTo>
                  <a:lnTo>
                    <a:pt x="732" y="113"/>
                  </a:lnTo>
                  <a:lnTo>
                    <a:pt x="738" y="99"/>
                  </a:lnTo>
                  <a:lnTo>
                    <a:pt x="728" y="110"/>
                  </a:lnTo>
                  <a:lnTo>
                    <a:pt x="756" y="130"/>
                  </a:lnTo>
                  <a:lnTo>
                    <a:pt x="779" y="152"/>
                  </a:lnTo>
                  <a:lnTo>
                    <a:pt x="801" y="177"/>
                  </a:lnTo>
                  <a:lnTo>
                    <a:pt x="819" y="202"/>
                  </a:lnTo>
                  <a:lnTo>
                    <a:pt x="828" y="193"/>
                  </a:lnTo>
                  <a:lnTo>
                    <a:pt x="816" y="197"/>
                  </a:lnTo>
                  <a:lnTo>
                    <a:pt x="831" y="224"/>
                  </a:lnTo>
                  <a:lnTo>
                    <a:pt x="841" y="252"/>
                  </a:lnTo>
                  <a:lnTo>
                    <a:pt x="847" y="280"/>
                  </a:lnTo>
                  <a:lnTo>
                    <a:pt x="860" y="276"/>
                  </a:lnTo>
                  <a:lnTo>
                    <a:pt x="847" y="276"/>
                  </a:lnTo>
                  <a:lnTo>
                    <a:pt x="848" y="305"/>
                  </a:lnTo>
                  <a:lnTo>
                    <a:pt x="847" y="335"/>
                  </a:lnTo>
                  <a:lnTo>
                    <a:pt x="860" y="335"/>
                  </a:lnTo>
                  <a:lnTo>
                    <a:pt x="847" y="331"/>
                  </a:lnTo>
                  <a:lnTo>
                    <a:pt x="841" y="359"/>
                  </a:lnTo>
                  <a:lnTo>
                    <a:pt x="831" y="387"/>
                  </a:lnTo>
                  <a:lnTo>
                    <a:pt x="816" y="413"/>
                  </a:lnTo>
                  <a:lnTo>
                    <a:pt x="828" y="420"/>
                  </a:lnTo>
                  <a:lnTo>
                    <a:pt x="819" y="409"/>
                  </a:lnTo>
                  <a:lnTo>
                    <a:pt x="801" y="434"/>
                  </a:lnTo>
                  <a:lnTo>
                    <a:pt x="779" y="459"/>
                  </a:lnTo>
                  <a:lnTo>
                    <a:pt x="756" y="481"/>
                  </a:lnTo>
                  <a:lnTo>
                    <a:pt x="728" y="501"/>
                  </a:lnTo>
                  <a:lnTo>
                    <a:pt x="738" y="512"/>
                  </a:lnTo>
                  <a:lnTo>
                    <a:pt x="732" y="498"/>
                  </a:lnTo>
                  <a:lnTo>
                    <a:pt x="703" y="517"/>
                  </a:lnTo>
                  <a:lnTo>
                    <a:pt x="670" y="534"/>
                  </a:lnTo>
                  <a:lnTo>
                    <a:pt x="635" y="548"/>
                  </a:lnTo>
                  <a:lnTo>
                    <a:pt x="598" y="561"/>
                  </a:lnTo>
                  <a:lnTo>
                    <a:pt x="558" y="570"/>
                  </a:lnTo>
                  <a:lnTo>
                    <a:pt x="564" y="584"/>
                  </a:lnTo>
                  <a:lnTo>
                    <a:pt x="564" y="570"/>
                  </a:lnTo>
                  <a:lnTo>
                    <a:pt x="523" y="576"/>
                  </a:lnTo>
                  <a:lnTo>
                    <a:pt x="480" y="581"/>
                  </a:lnTo>
                  <a:lnTo>
                    <a:pt x="437" y="583"/>
                  </a:lnTo>
                  <a:lnTo>
                    <a:pt x="395" y="581"/>
                  </a:lnTo>
                  <a:lnTo>
                    <a:pt x="352" y="576"/>
                  </a:lnTo>
                  <a:lnTo>
                    <a:pt x="311" y="570"/>
                  </a:lnTo>
                  <a:lnTo>
                    <a:pt x="311" y="584"/>
                  </a:lnTo>
                  <a:lnTo>
                    <a:pt x="316" y="570"/>
                  </a:lnTo>
                  <a:lnTo>
                    <a:pt x="277" y="561"/>
                  </a:lnTo>
                  <a:lnTo>
                    <a:pt x="240" y="548"/>
                  </a:lnTo>
                  <a:lnTo>
                    <a:pt x="206" y="534"/>
                  </a:lnTo>
                  <a:lnTo>
                    <a:pt x="172" y="517"/>
                  </a:lnTo>
                  <a:lnTo>
                    <a:pt x="143" y="498"/>
                  </a:lnTo>
                  <a:lnTo>
                    <a:pt x="137" y="512"/>
                  </a:lnTo>
                  <a:lnTo>
                    <a:pt x="147" y="501"/>
                  </a:lnTo>
                  <a:lnTo>
                    <a:pt x="119" y="481"/>
                  </a:lnTo>
                  <a:lnTo>
                    <a:pt x="95" y="459"/>
                  </a:lnTo>
                  <a:lnTo>
                    <a:pt x="73" y="434"/>
                  </a:lnTo>
                  <a:lnTo>
                    <a:pt x="56" y="409"/>
                  </a:lnTo>
                  <a:lnTo>
                    <a:pt x="47" y="420"/>
                  </a:lnTo>
                  <a:lnTo>
                    <a:pt x="59" y="413"/>
                  </a:lnTo>
                  <a:lnTo>
                    <a:pt x="44" y="387"/>
                  </a:lnTo>
                  <a:lnTo>
                    <a:pt x="34" y="359"/>
                  </a:lnTo>
                  <a:lnTo>
                    <a:pt x="28" y="331"/>
                  </a:lnTo>
                  <a:lnTo>
                    <a:pt x="16" y="335"/>
                  </a:lnTo>
                  <a:lnTo>
                    <a:pt x="29" y="335"/>
                  </a:lnTo>
                  <a:lnTo>
                    <a:pt x="26" y="305"/>
                  </a:lnTo>
                  <a:lnTo>
                    <a:pt x="29" y="276"/>
                  </a:lnTo>
                  <a:lnTo>
                    <a:pt x="16" y="276"/>
                  </a:lnTo>
                  <a:lnTo>
                    <a:pt x="28" y="280"/>
                  </a:lnTo>
                  <a:lnTo>
                    <a:pt x="34" y="252"/>
                  </a:lnTo>
                  <a:lnTo>
                    <a:pt x="44" y="224"/>
                  </a:lnTo>
                  <a:lnTo>
                    <a:pt x="59" y="197"/>
                  </a:lnTo>
                  <a:lnTo>
                    <a:pt x="47" y="193"/>
                  </a:lnTo>
                  <a:lnTo>
                    <a:pt x="56" y="202"/>
                  </a:lnTo>
                  <a:lnTo>
                    <a:pt x="73" y="177"/>
                  </a:lnTo>
                  <a:lnTo>
                    <a:pt x="95" y="152"/>
                  </a:lnTo>
                  <a:lnTo>
                    <a:pt x="119" y="130"/>
                  </a:lnTo>
                  <a:lnTo>
                    <a:pt x="147" y="110"/>
                  </a:lnTo>
                  <a:lnTo>
                    <a:pt x="137" y="99"/>
                  </a:lnTo>
                  <a:lnTo>
                    <a:pt x="143" y="113"/>
                  </a:lnTo>
                  <a:lnTo>
                    <a:pt x="172" y="94"/>
                  </a:lnTo>
                  <a:lnTo>
                    <a:pt x="206" y="77"/>
                  </a:lnTo>
                  <a:lnTo>
                    <a:pt x="240" y="63"/>
                  </a:lnTo>
                  <a:lnTo>
                    <a:pt x="277" y="50"/>
                  </a:lnTo>
                  <a:lnTo>
                    <a:pt x="316" y="41"/>
                  </a:lnTo>
                  <a:lnTo>
                    <a:pt x="311" y="27"/>
                  </a:lnTo>
                  <a:lnTo>
                    <a:pt x="311" y="41"/>
                  </a:lnTo>
                  <a:lnTo>
                    <a:pt x="352" y="35"/>
                  </a:lnTo>
                  <a:lnTo>
                    <a:pt x="395" y="30"/>
                  </a:lnTo>
                  <a:lnTo>
                    <a:pt x="437" y="2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sp>
        <p:nvSpPr>
          <p:cNvPr id="23649" name="Rectangle 704"/>
          <p:cNvSpPr>
            <a:spLocks noChangeArrowheads="1"/>
          </p:cNvSpPr>
          <p:nvPr/>
        </p:nvSpPr>
        <p:spPr bwMode="auto">
          <a:xfrm>
            <a:off x="2085975" y="7051675"/>
            <a:ext cx="40957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0000"/>
                </a:solidFill>
                <a:latin typeface="HG丸ｺﾞｼｯｸM-PRO" panose="020F0600000000000000" pitchFamily="50" charset="-128"/>
                <a:ea typeface="HG丸ｺﾞｼｯｸM-PRO" panose="020F0600000000000000" pitchFamily="50" charset="-128"/>
              </a:rPr>
              <a:t>はい</a:t>
            </a:r>
            <a:endParaRPr lang="ja-JP" altLang="en-US" sz="1600">
              <a:latin typeface="HG丸ｺﾞｼｯｸM-PRO" panose="020F0600000000000000" pitchFamily="50" charset="-128"/>
              <a:ea typeface="HG丸ｺﾞｼｯｸM-PRO" panose="020F0600000000000000" pitchFamily="50" charset="-128"/>
            </a:endParaRPr>
          </a:p>
        </p:txBody>
      </p:sp>
      <p:grpSp>
        <p:nvGrpSpPr>
          <p:cNvPr id="23650" name="Group 706"/>
          <p:cNvGrpSpPr>
            <a:grpSpLocks/>
          </p:cNvGrpSpPr>
          <p:nvPr/>
        </p:nvGrpSpPr>
        <p:grpSpPr bwMode="auto">
          <a:xfrm>
            <a:off x="2852738" y="7559675"/>
            <a:ext cx="879475" cy="654050"/>
            <a:chOff x="1665" y="3532"/>
            <a:chExt cx="631" cy="432"/>
          </a:xfrm>
        </p:grpSpPr>
        <p:sp>
          <p:nvSpPr>
            <p:cNvPr id="23709" name="Freeform 707"/>
            <p:cNvSpPr>
              <a:spLocks/>
            </p:cNvSpPr>
            <p:nvPr/>
          </p:nvSpPr>
          <p:spPr bwMode="auto">
            <a:xfrm>
              <a:off x="2203" y="3707"/>
              <a:ext cx="78" cy="82"/>
            </a:xfrm>
            <a:custGeom>
              <a:avLst/>
              <a:gdLst>
                <a:gd name="T0" fmla="*/ 0 w 157"/>
                <a:gd name="T1" fmla="*/ 0 h 166"/>
                <a:gd name="T2" fmla="*/ 0 w 157"/>
                <a:gd name="T3" fmla="*/ 0 h 166"/>
                <a:gd name="T4" fmla="*/ 0 w 157"/>
                <a:gd name="T5" fmla="*/ 0 h 166"/>
                <a:gd name="T6" fmla="*/ 0 w 157"/>
                <a:gd name="T7" fmla="*/ 0 h 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7" h="166">
                  <a:moveTo>
                    <a:pt x="157" y="83"/>
                  </a:moveTo>
                  <a:lnTo>
                    <a:pt x="0" y="0"/>
                  </a:lnTo>
                  <a:lnTo>
                    <a:pt x="0" y="166"/>
                  </a:lnTo>
                  <a:lnTo>
                    <a:pt x="157" y="83"/>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10" name="Freeform 708"/>
            <p:cNvSpPr>
              <a:spLocks/>
            </p:cNvSpPr>
            <p:nvPr/>
          </p:nvSpPr>
          <p:spPr bwMode="auto">
            <a:xfrm>
              <a:off x="2094" y="3602"/>
              <a:ext cx="98" cy="68"/>
            </a:xfrm>
            <a:custGeom>
              <a:avLst/>
              <a:gdLst>
                <a:gd name="T0" fmla="*/ 1 w 196"/>
                <a:gd name="T1" fmla="*/ 0 h 136"/>
                <a:gd name="T2" fmla="*/ 0 w 196"/>
                <a:gd name="T3" fmla="*/ 1 h 136"/>
                <a:gd name="T4" fmla="*/ 1 w 196"/>
                <a:gd name="T5" fmla="*/ 1 h 136"/>
                <a:gd name="T6" fmla="*/ 1 w 196"/>
                <a:gd name="T7" fmla="*/ 0 h 1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 h="136">
                  <a:moveTo>
                    <a:pt x="196" y="0"/>
                  </a:moveTo>
                  <a:lnTo>
                    <a:pt x="0" y="18"/>
                  </a:lnTo>
                  <a:lnTo>
                    <a:pt x="172" y="136"/>
                  </a:lnTo>
                  <a:lnTo>
                    <a:pt x="196"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11" name="Freeform 709"/>
            <p:cNvSpPr>
              <a:spLocks/>
            </p:cNvSpPr>
            <p:nvPr/>
          </p:nvSpPr>
          <p:spPr bwMode="auto">
            <a:xfrm>
              <a:off x="1919" y="3541"/>
              <a:ext cx="122" cy="54"/>
            </a:xfrm>
            <a:custGeom>
              <a:avLst/>
              <a:gdLst>
                <a:gd name="T0" fmla="*/ 0 w 245"/>
                <a:gd name="T1" fmla="*/ 0 h 108"/>
                <a:gd name="T2" fmla="*/ 0 w 245"/>
                <a:gd name="T3" fmla="*/ 1 h 108"/>
                <a:gd name="T4" fmla="*/ 0 w 245"/>
                <a:gd name="T5" fmla="*/ 1 h 108"/>
                <a:gd name="T6" fmla="*/ 0 w 245"/>
                <a:gd name="T7" fmla="*/ 0 h 1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108">
                  <a:moveTo>
                    <a:pt x="122" y="0"/>
                  </a:moveTo>
                  <a:lnTo>
                    <a:pt x="0" y="108"/>
                  </a:lnTo>
                  <a:lnTo>
                    <a:pt x="245" y="108"/>
                  </a:lnTo>
                  <a:lnTo>
                    <a:pt x="122"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12" name="Freeform 710"/>
            <p:cNvSpPr>
              <a:spLocks/>
            </p:cNvSpPr>
            <p:nvPr/>
          </p:nvSpPr>
          <p:spPr bwMode="auto">
            <a:xfrm>
              <a:off x="1767" y="3602"/>
              <a:ext cx="99" cy="68"/>
            </a:xfrm>
            <a:custGeom>
              <a:avLst/>
              <a:gdLst>
                <a:gd name="T0" fmla="*/ 0 w 197"/>
                <a:gd name="T1" fmla="*/ 0 h 136"/>
                <a:gd name="T2" fmla="*/ 1 w 197"/>
                <a:gd name="T3" fmla="*/ 1 h 136"/>
                <a:gd name="T4" fmla="*/ 1 w 197"/>
                <a:gd name="T5" fmla="*/ 1 h 136"/>
                <a:gd name="T6" fmla="*/ 0 w 197"/>
                <a:gd name="T7" fmla="*/ 0 h 1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7" h="136">
                  <a:moveTo>
                    <a:pt x="0" y="0"/>
                  </a:moveTo>
                  <a:lnTo>
                    <a:pt x="25" y="136"/>
                  </a:lnTo>
                  <a:lnTo>
                    <a:pt x="197" y="18"/>
                  </a:lnTo>
                  <a:lnTo>
                    <a:pt x="0"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13" name="Freeform 711"/>
            <p:cNvSpPr>
              <a:spLocks/>
            </p:cNvSpPr>
            <p:nvPr/>
          </p:nvSpPr>
          <p:spPr bwMode="auto">
            <a:xfrm>
              <a:off x="1680" y="3707"/>
              <a:ext cx="78" cy="82"/>
            </a:xfrm>
            <a:custGeom>
              <a:avLst/>
              <a:gdLst>
                <a:gd name="T0" fmla="*/ 0 w 157"/>
                <a:gd name="T1" fmla="*/ 0 h 166"/>
                <a:gd name="T2" fmla="*/ 0 w 157"/>
                <a:gd name="T3" fmla="*/ 0 h 166"/>
                <a:gd name="T4" fmla="*/ 0 w 157"/>
                <a:gd name="T5" fmla="*/ 0 h 166"/>
                <a:gd name="T6" fmla="*/ 0 w 157"/>
                <a:gd name="T7" fmla="*/ 0 h 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7" h="166">
                  <a:moveTo>
                    <a:pt x="0" y="83"/>
                  </a:moveTo>
                  <a:lnTo>
                    <a:pt x="157" y="166"/>
                  </a:lnTo>
                  <a:lnTo>
                    <a:pt x="157" y="0"/>
                  </a:lnTo>
                  <a:lnTo>
                    <a:pt x="0" y="83"/>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14" name="Freeform 712"/>
            <p:cNvSpPr>
              <a:spLocks/>
            </p:cNvSpPr>
            <p:nvPr/>
          </p:nvSpPr>
          <p:spPr bwMode="auto">
            <a:xfrm>
              <a:off x="1767" y="3826"/>
              <a:ext cx="99" cy="68"/>
            </a:xfrm>
            <a:custGeom>
              <a:avLst/>
              <a:gdLst>
                <a:gd name="T0" fmla="*/ 0 w 197"/>
                <a:gd name="T1" fmla="*/ 0 h 137"/>
                <a:gd name="T2" fmla="*/ 1 w 197"/>
                <a:gd name="T3" fmla="*/ 0 h 137"/>
                <a:gd name="T4" fmla="*/ 1 w 197"/>
                <a:gd name="T5" fmla="*/ 0 h 137"/>
                <a:gd name="T6" fmla="*/ 0 w 197"/>
                <a:gd name="T7" fmla="*/ 0 h 1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7" h="137">
                  <a:moveTo>
                    <a:pt x="0" y="137"/>
                  </a:moveTo>
                  <a:lnTo>
                    <a:pt x="197" y="119"/>
                  </a:lnTo>
                  <a:lnTo>
                    <a:pt x="25" y="0"/>
                  </a:lnTo>
                  <a:lnTo>
                    <a:pt x="0" y="137"/>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15" name="Freeform 713"/>
            <p:cNvSpPr>
              <a:spLocks/>
            </p:cNvSpPr>
            <p:nvPr/>
          </p:nvSpPr>
          <p:spPr bwMode="auto">
            <a:xfrm>
              <a:off x="1919" y="3901"/>
              <a:ext cx="122" cy="54"/>
            </a:xfrm>
            <a:custGeom>
              <a:avLst/>
              <a:gdLst>
                <a:gd name="T0" fmla="*/ 0 w 245"/>
                <a:gd name="T1" fmla="*/ 1 h 108"/>
                <a:gd name="T2" fmla="*/ 0 w 245"/>
                <a:gd name="T3" fmla="*/ 0 h 108"/>
                <a:gd name="T4" fmla="*/ 0 w 245"/>
                <a:gd name="T5" fmla="*/ 0 h 108"/>
                <a:gd name="T6" fmla="*/ 0 w 245"/>
                <a:gd name="T7" fmla="*/ 1 h 1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108">
                  <a:moveTo>
                    <a:pt x="122" y="108"/>
                  </a:moveTo>
                  <a:lnTo>
                    <a:pt x="245" y="0"/>
                  </a:lnTo>
                  <a:lnTo>
                    <a:pt x="0" y="0"/>
                  </a:lnTo>
                  <a:lnTo>
                    <a:pt x="122" y="108"/>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16" name="Freeform 714"/>
            <p:cNvSpPr>
              <a:spLocks/>
            </p:cNvSpPr>
            <p:nvPr/>
          </p:nvSpPr>
          <p:spPr bwMode="auto">
            <a:xfrm>
              <a:off x="2094" y="3826"/>
              <a:ext cx="98" cy="68"/>
            </a:xfrm>
            <a:custGeom>
              <a:avLst/>
              <a:gdLst>
                <a:gd name="T0" fmla="*/ 1 w 196"/>
                <a:gd name="T1" fmla="*/ 0 h 137"/>
                <a:gd name="T2" fmla="*/ 1 w 196"/>
                <a:gd name="T3" fmla="*/ 0 h 137"/>
                <a:gd name="T4" fmla="*/ 0 w 196"/>
                <a:gd name="T5" fmla="*/ 0 h 137"/>
                <a:gd name="T6" fmla="*/ 1 w 196"/>
                <a:gd name="T7" fmla="*/ 0 h 1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 h="137">
                  <a:moveTo>
                    <a:pt x="196" y="137"/>
                  </a:moveTo>
                  <a:lnTo>
                    <a:pt x="172" y="0"/>
                  </a:lnTo>
                  <a:lnTo>
                    <a:pt x="0" y="119"/>
                  </a:lnTo>
                  <a:lnTo>
                    <a:pt x="196" y="137"/>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17" name="Freeform 715"/>
            <p:cNvSpPr>
              <a:spLocks/>
            </p:cNvSpPr>
            <p:nvPr/>
          </p:nvSpPr>
          <p:spPr bwMode="auto">
            <a:xfrm>
              <a:off x="1768" y="3602"/>
              <a:ext cx="424" cy="292"/>
            </a:xfrm>
            <a:custGeom>
              <a:avLst/>
              <a:gdLst>
                <a:gd name="T0" fmla="*/ 0 w 849"/>
                <a:gd name="T1" fmla="*/ 1 h 582"/>
                <a:gd name="T2" fmla="*/ 0 w 849"/>
                <a:gd name="T3" fmla="*/ 1 h 582"/>
                <a:gd name="T4" fmla="*/ 0 w 849"/>
                <a:gd name="T5" fmla="*/ 1 h 582"/>
                <a:gd name="T6" fmla="*/ 0 w 849"/>
                <a:gd name="T7" fmla="*/ 1 h 582"/>
                <a:gd name="T8" fmla="*/ 0 w 849"/>
                <a:gd name="T9" fmla="*/ 1 h 582"/>
                <a:gd name="T10" fmla="*/ 0 w 849"/>
                <a:gd name="T11" fmla="*/ 1 h 582"/>
                <a:gd name="T12" fmla="*/ 0 w 849"/>
                <a:gd name="T13" fmla="*/ 1 h 582"/>
                <a:gd name="T14" fmla="*/ 0 w 849"/>
                <a:gd name="T15" fmla="*/ 1 h 582"/>
                <a:gd name="T16" fmla="*/ 0 w 849"/>
                <a:gd name="T17" fmla="*/ 1 h 582"/>
                <a:gd name="T18" fmla="*/ 0 w 849"/>
                <a:gd name="T19" fmla="*/ 1 h 582"/>
                <a:gd name="T20" fmla="*/ 0 w 849"/>
                <a:gd name="T21" fmla="*/ 1 h 582"/>
                <a:gd name="T22" fmla="*/ 0 w 849"/>
                <a:gd name="T23" fmla="*/ 1 h 582"/>
                <a:gd name="T24" fmla="*/ 0 w 849"/>
                <a:gd name="T25" fmla="*/ 1 h 582"/>
                <a:gd name="T26" fmla="*/ 0 w 849"/>
                <a:gd name="T27" fmla="*/ 1 h 582"/>
                <a:gd name="T28" fmla="*/ 0 w 849"/>
                <a:gd name="T29" fmla="*/ 1 h 582"/>
                <a:gd name="T30" fmla="*/ 0 w 849"/>
                <a:gd name="T31" fmla="*/ 1 h 582"/>
                <a:gd name="T32" fmla="*/ 0 w 849"/>
                <a:gd name="T33" fmla="*/ 1 h 582"/>
                <a:gd name="T34" fmla="*/ 0 w 849"/>
                <a:gd name="T35" fmla="*/ 1 h 582"/>
                <a:gd name="T36" fmla="*/ 0 w 849"/>
                <a:gd name="T37" fmla="*/ 1 h 582"/>
                <a:gd name="T38" fmla="*/ 0 w 849"/>
                <a:gd name="T39" fmla="*/ 1 h 582"/>
                <a:gd name="T40" fmla="*/ 0 w 849"/>
                <a:gd name="T41" fmla="*/ 1 h 582"/>
                <a:gd name="T42" fmla="*/ 0 w 849"/>
                <a:gd name="T43" fmla="*/ 1 h 582"/>
                <a:gd name="T44" fmla="*/ 0 w 849"/>
                <a:gd name="T45" fmla="*/ 1 h 582"/>
                <a:gd name="T46" fmla="*/ 0 w 849"/>
                <a:gd name="T47" fmla="*/ 1 h 582"/>
                <a:gd name="T48" fmla="*/ 0 w 849"/>
                <a:gd name="T49" fmla="*/ 1 h 582"/>
                <a:gd name="T50" fmla="*/ 0 w 849"/>
                <a:gd name="T51" fmla="*/ 1 h 582"/>
                <a:gd name="T52" fmla="*/ 0 w 849"/>
                <a:gd name="T53" fmla="*/ 1 h 582"/>
                <a:gd name="T54" fmla="*/ 0 w 849"/>
                <a:gd name="T55" fmla="*/ 1 h 582"/>
                <a:gd name="T56" fmla="*/ 0 w 849"/>
                <a:gd name="T57" fmla="*/ 1 h 582"/>
                <a:gd name="T58" fmla="*/ 0 w 849"/>
                <a:gd name="T59" fmla="*/ 1 h 582"/>
                <a:gd name="T60" fmla="*/ 0 w 849"/>
                <a:gd name="T61" fmla="*/ 1 h 582"/>
                <a:gd name="T62" fmla="*/ 0 w 849"/>
                <a:gd name="T63" fmla="*/ 1 h 5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49" h="582">
                  <a:moveTo>
                    <a:pt x="424" y="0"/>
                  </a:moveTo>
                  <a:lnTo>
                    <a:pt x="382" y="1"/>
                  </a:lnTo>
                  <a:lnTo>
                    <a:pt x="339" y="6"/>
                  </a:lnTo>
                  <a:lnTo>
                    <a:pt x="298" y="12"/>
                  </a:lnTo>
                  <a:lnTo>
                    <a:pt x="259" y="23"/>
                  </a:lnTo>
                  <a:lnTo>
                    <a:pt x="223" y="34"/>
                  </a:lnTo>
                  <a:lnTo>
                    <a:pt x="187" y="50"/>
                  </a:lnTo>
                  <a:lnTo>
                    <a:pt x="155" y="66"/>
                  </a:lnTo>
                  <a:lnTo>
                    <a:pt x="124" y="84"/>
                  </a:lnTo>
                  <a:lnTo>
                    <a:pt x="97" y="106"/>
                  </a:lnTo>
                  <a:lnTo>
                    <a:pt x="72" y="128"/>
                  </a:lnTo>
                  <a:lnTo>
                    <a:pt x="52" y="152"/>
                  </a:lnTo>
                  <a:lnTo>
                    <a:pt x="34" y="178"/>
                  </a:lnTo>
                  <a:lnTo>
                    <a:pt x="19" y="205"/>
                  </a:lnTo>
                  <a:lnTo>
                    <a:pt x="9" y="232"/>
                  </a:lnTo>
                  <a:lnTo>
                    <a:pt x="3" y="261"/>
                  </a:lnTo>
                  <a:lnTo>
                    <a:pt x="0" y="291"/>
                  </a:lnTo>
                  <a:lnTo>
                    <a:pt x="3" y="321"/>
                  </a:lnTo>
                  <a:lnTo>
                    <a:pt x="9" y="350"/>
                  </a:lnTo>
                  <a:lnTo>
                    <a:pt x="19" y="377"/>
                  </a:lnTo>
                  <a:lnTo>
                    <a:pt x="34" y="405"/>
                  </a:lnTo>
                  <a:lnTo>
                    <a:pt x="52" y="430"/>
                  </a:lnTo>
                  <a:lnTo>
                    <a:pt x="72" y="454"/>
                  </a:lnTo>
                  <a:lnTo>
                    <a:pt x="97" y="476"/>
                  </a:lnTo>
                  <a:lnTo>
                    <a:pt x="124" y="498"/>
                  </a:lnTo>
                  <a:lnTo>
                    <a:pt x="155" y="516"/>
                  </a:lnTo>
                  <a:lnTo>
                    <a:pt x="187" y="532"/>
                  </a:lnTo>
                  <a:lnTo>
                    <a:pt x="223" y="548"/>
                  </a:lnTo>
                  <a:lnTo>
                    <a:pt x="259" y="559"/>
                  </a:lnTo>
                  <a:lnTo>
                    <a:pt x="298" y="570"/>
                  </a:lnTo>
                  <a:lnTo>
                    <a:pt x="339" y="576"/>
                  </a:lnTo>
                  <a:lnTo>
                    <a:pt x="382" y="581"/>
                  </a:lnTo>
                  <a:lnTo>
                    <a:pt x="424" y="582"/>
                  </a:lnTo>
                  <a:lnTo>
                    <a:pt x="467" y="581"/>
                  </a:lnTo>
                  <a:lnTo>
                    <a:pt x="510" y="576"/>
                  </a:lnTo>
                  <a:lnTo>
                    <a:pt x="551" y="570"/>
                  </a:lnTo>
                  <a:lnTo>
                    <a:pt x="590" y="559"/>
                  </a:lnTo>
                  <a:lnTo>
                    <a:pt x="626" y="548"/>
                  </a:lnTo>
                  <a:lnTo>
                    <a:pt x="662" y="532"/>
                  </a:lnTo>
                  <a:lnTo>
                    <a:pt x="694" y="516"/>
                  </a:lnTo>
                  <a:lnTo>
                    <a:pt x="725" y="498"/>
                  </a:lnTo>
                  <a:lnTo>
                    <a:pt x="752" y="476"/>
                  </a:lnTo>
                  <a:lnTo>
                    <a:pt x="777" y="454"/>
                  </a:lnTo>
                  <a:lnTo>
                    <a:pt x="797" y="430"/>
                  </a:lnTo>
                  <a:lnTo>
                    <a:pt x="815" y="405"/>
                  </a:lnTo>
                  <a:lnTo>
                    <a:pt x="830" y="377"/>
                  </a:lnTo>
                  <a:lnTo>
                    <a:pt x="840" y="350"/>
                  </a:lnTo>
                  <a:lnTo>
                    <a:pt x="847" y="321"/>
                  </a:lnTo>
                  <a:lnTo>
                    <a:pt x="849" y="291"/>
                  </a:lnTo>
                  <a:lnTo>
                    <a:pt x="847" y="261"/>
                  </a:lnTo>
                  <a:lnTo>
                    <a:pt x="840" y="232"/>
                  </a:lnTo>
                  <a:lnTo>
                    <a:pt x="830" y="205"/>
                  </a:lnTo>
                  <a:lnTo>
                    <a:pt x="815" y="178"/>
                  </a:lnTo>
                  <a:lnTo>
                    <a:pt x="797" y="152"/>
                  </a:lnTo>
                  <a:lnTo>
                    <a:pt x="777" y="128"/>
                  </a:lnTo>
                  <a:lnTo>
                    <a:pt x="752" y="106"/>
                  </a:lnTo>
                  <a:lnTo>
                    <a:pt x="725" y="84"/>
                  </a:lnTo>
                  <a:lnTo>
                    <a:pt x="694" y="66"/>
                  </a:lnTo>
                  <a:lnTo>
                    <a:pt x="662" y="50"/>
                  </a:lnTo>
                  <a:lnTo>
                    <a:pt x="626" y="34"/>
                  </a:lnTo>
                  <a:lnTo>
                    <a:pt x="590" y="23"/>
                  </a:lnTo>
                  <a:lnTo>
                    <a:pt x="551" y="12"/>
                  </a:lnTo>
                  <a:lnTo>
                    <a:pt x="510" y="6"/>
                  </a:lnTo>
                  <a:lnTo>
                    <a:pt x="467" y="1"/>
                  </a:lnTo>
                  <a:lnTo>
                    <a:pt x="424"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18" name="Freeform 716"/>
            <p:cNvSpPr>
              <a:spLocks noEditPoints="1"/>
            </p:cNvSpPr>
            <p:nvPr/>
          </p:nvSpPr>
          <p:spPr bwMode="auto">
            <a:xfrm>
              <a:off x="2196" y="3696"/>
              <a:ext cx="100" cy="104"/>
            </a:xfrm>
            <a:custGeom>
              <a:avLst/>
              <a:gdLst>
                <a:gd name="T0" fmla="*/ 1 w 199"/>
                <a:gd name="T1" fmla="*/ 0 h 210"/>
                <a:gd name="T2" fmla="*/ 0 w 199"/>
                <a:gd name="T3" fmla="*/ 0 h 210"/>
                <a:gd name="T4" fmla="*/ 0 w 199"/>
                <a:gd name="T5" fmla="*/ 0 h 210"/>
                <a:gd name="T6" fmla="*/ 0 w 199"/>
                <a:gd name="T7" fmla="*/ 0 h 210"/>
                <a:gd name="T8" fmla="*/ 0 w 199"/>
                <a:gd name="T9" fmla="*/ 0 h 210"/>
                <a:gd name="T10" fmla="*/ 1 w 199"/>
                <a:gd name="T11" fmla="*/ 0 h 210"/>
                <a:gd name="T12" fmla="*/ 1 w 199"/>
                <a:gd name="T13" fmla="*/ 0 h 210"/>
                <a:gd name="T14" fmla="*/ 1 w 199"/>
                <a:gd name="T15" fmla="*/ 0 h 210"/>
                <a:gd name="T16" fmla="*/ 1 w 199"/>
                <a:gd name="T17" fmla="*/ 0 h 210"/>
                <a:gd name="T18" fmla="*/ 1 w 199"/>
                <a:gd name="T19" fmla="*/ 0 h 210"/>
                <a:gd name="T20" fmla="*/ 1 w 199"/>
                <a:gd name="T21" fmla="*/ 0 h 210"/>
                <a:gd name="T22" fmla="*/ 1 w 199"/>
                <a:gd name="T23" fmla="*/ 0 h 210"/>
                <a:gd name="T24" fmla="*/ 1 w 199"/>
                <a:gd name="T25" fmla="*/ 0 h 210"/>
                <a:gd name="T26" fmla="*/ 1 w 199"/>
                <a:gd name="T27" fmla="*/ 0 h 210"/>
                <a:gd name="T28" fmla="*/ 1 w 199"/>
                <a:gd name="T29" fmla="*/ 0 h 210"/>
                <a:gd name="T30" fmla="*/ 1 w 199"/>
                <a:gd name="T31" fmla="*/ 0 h 210"/>
                <a:gd name="T32" fmla="*/ 1 w 199"/>
                <a:gd name="T33" fmla="*/ 0 h 210"/>
                <a:gd name="T34" fmla="*/ 1 w 199"/>
                <a:gd name="T35" fmla="*/ 0 h 210"/>
                <a:gd name="T36" fmla="*/ 1 w 199"/>
                <a:gd name="T37" fmla="*/ 0 h 210"/>
                <a:gd name="T38" fmla="*/ 1 w 199"/>
                <a:gd name="T39" fmla="*/ 0 h 2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9" h="210">
                  <a:moveTo>
                    <a:pt x="19" y="10"/>
                  </a:moveTo>
                  <a:lnTo>
                    <a:pt x="0" y="0"/>
                  </a:lnTo>
                  <a:lnTo>
                    <a:pt x="0" y="22"/>
                  </a:lnTo>
                  <a:lnTo>
                    <a:pt x="0" y="188"/>
                  </a:lnTo>
                  <a:lnTo>
                    <a:pt x="0" y="210"/>
                  </a:lnTo>
                  <a:lnTo>
                    <a:pt x="19" y="200"/>
                  </a:lnTo>
                  <a:lnTo>
                    <a:pt x="176" y="118"/>
                  </a:lnTo>
                  <a:lnTo>
                    <a:pt x="199" y="105"/>
                  </a:lnTo>
                  <a:lnTo>
                    <a:pt x="176" y="92"/>
                  </a:lnTo>
                  <a:lnTo>
                    <a:pt x="19" y="10"/>
                  </a:lnTo>
                  <a:close/>
                  <a:moveTo>
                    <a:pt x="164" y="118"/>
                  </a:moveTo>
                  <a:lnTo>
                    <a:pt x="170" y="105"/>
                  </a:lnTo>
                  <a:lnTo>
                    <a:pt x="164" y="92"/>
                  </a:lnTo>
                  <a:lnTo>
                    <a:pt x="8" y="175"/>
                  </a:lnTo>
                  <a:lnTo>
                    <a:pt x="13" y="188"/>
                  </a:lnTo>
                  <a:lnTo>
                    <a:pt x="27" y="188"/>
                  </a:lnTo>
                  <a:lnTo>
                    <a:pt x="27" y="22"/>
                  </a:lnTo>
                  <a:lnTo>
                    <a:pt x="13" y="22"/>
                  </a:lnTo>
                  <a:lnTo>
                    <a:pt x="8" y="35"/>
                  </a:lnTo>
                  <a:lnTo>
                    <a:pt x="164" y="11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19" name="Freeform 717"/>
            <p:cNvSpPr>
              <a:spLocks noEditPoints="1"/>
            </p:cNvSpPr>
            <p:nvPr/>
          </p:nvSpPr>
          <p:spPr bwMode="auto">
            <a:xfrm>
              <a:off x="2075" y="3594"/>
              <a:ext cx="126" cy="87"/>
            </a:xfrm>
            <a:custGeom>
              <a:avLst/>
              <a:gdLst>
                <a:gd name="T0" fmla="*/ 1 w 252"/>
                <a:gd name="T1" fmla="*/ 0 h 175"/>
                <a:gd name="T2" fmla="*/ 0 w 252"/>
                <a:gd name="T3" fmla="*/ 0 h 175"/>
                <a:gd name="T4" fmla="*/ 1 w 252"/>
                <a:gd name="T5" fmla="*/ 0 h 175"/>
                <a:gd name="T6" fmla="*/ 1 w 252"/>
                <a:gd name="T7" fmla="*/ 0 h 175"/>
                <a:gd name="T8" fmla="*/ 1 w 252"/>
                <a:gd name="T9" fmla="*/ 0 h 175"/>
                <a:gd name="T10" fmla="*/ 1 w 252"/>
                <a:gd name="T11" fmla="*/ 0 h 175"/>
                <a:gd name="T12" fmla="*/ 1 w 252"/>
                <a:gd name="T13" fmla="*/ 0 h 175"/>
                <a:gd name="T14" fmla="*/ 1 w 252"/>
                <a:gd name="T15" fmla="*/ 0 h 175"/>
                <a:gd name="T16" fmla="*/ 1 w 252"/>
                <a:gd name="T17" fmla="*/ 0 h 175"/>
                <a:gd name="T18" fmla="*/ 1 w 252"/>
                <a:gd name="T19" fmla="*/ 0 h 175"/>
                <a:gd name="T20" fmla="*/ 1 w 252"/>
                <a:gd name="T21" fmla="*/ 0 h 175"/>
                <a:gd name="T22" fmla="*/ 1 w 252"/>
                <a:gd name="T23" fmla="*/ 0 h 175"/>
                <a:gd name="T24" fmla="*/ 1 w 252"/>
                <a:gd name="T25" fmla="*/ 0 h 175"/>
                <a:gd name="T26" fmla="*/ 1 w 252"/>
                <a:gd name="T27" fmla="*/ 0 h 175"/>
                <a:gd name="T28" fmla="*/ 1 w 252"/>
                <a:gd name="T29" fmla="*/ 0 h 175"/>
                <a:gd name="T30" fmla="*/ 1 w 252"/>
                <a:gd name="T31" fmla="*/ 0 h 175"/>
                <a:gd name="T32" fmla="*/ 1 w 252"/>
                <a:gd name="T33" fmla="*/ 0 h 175"/>
                <a:gd name="T34" fmla="*/ 1 w 252"/>
                <a:gd name="T35" fmla="*/ 0 h 175"/>
                <a:gd name="T36" fmla="*/ 1 w 252"/>
                <a:gd name="T37" fmla="*/ 0 h 175"/>
                <a:gd name="T38" fmla="*/ 1 w 252"/>
                <a:gd name="T39" fmla="*/ 0 h 1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2" h="175">
                  <a:moveTo>
                    <a:pt x="40" y="18"/>
                  </a:moveTo>
                  <a:lnTo>
                    <a:pt x="0" y="22"/>
                  </a:lnTo>
                  <a:lnTo>
                    <a:pt x="33" y="45"/>
                  </a:lnTo>
                  <a:lnTo>
                    <a:pt x="205" y="164"/>
                  </a:lnTo>
                  <a:lnTo>
                    <a:pt x="221" y="175"/>
                  </a:lnTo>
                  <a:lnTo>
                    <a:pt x="226" y="155"/>
                  </a:lnTo>
                  <a:lnTo>
                    <a:pt x="249" y="18"/>
                  </a:lnTo>
                  <a:lnTo>
                    <a:pt x="252" y="0"/>
                  </a:lnTo>
                  <a:lnTo>
                    <a:pt x="236" y="1"/>
                  </a:lnTo>
                  <a:lnTo>
                    <a:pt x="40" y="18"/>
                  </a:lnTo>
                  <a:close/>
                  <a:moveTo>
                    <a:pt x="237" y="29"/>
                  </a:moveTo>
                  <a:lnTo>
                    <a:pt x="236" y="15"/>
                  </a:lnTo>
                  <a:lnTo>
                    <a:pt x="224" y="14"/>
                  </a:lnTo>
                  <a:lnTo>
                    <a:pt x="200" y="150"/>
                  </a:lnTo>
                  <a:lnTo>
                    <a:pt x="212" y="151"/>
                  </a:lnTo>
                  <a:lnTo>
                    <a:pt x="220" y="141"/>
                  </a:lnTo>
                  <a:lnTo>
                    <a:pt x="47" y="22"/>
                  </a:lnTo>
                  <a:lnTo>
                    <a:pt x="40" y="33"/>
                  </a:lnTo>
                  <a:lnTo>
                    <a:pt x="41" y="47"/>
                  </a:lnTo>
                  <a:lnTo>
                    <a:pt x="237" y="2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20" name="Freeform 718"/>
            <p:cNvSpPr>
              <a:spLocks noEditPoints="1"/>
            </p:cNvSpPr>
            <p:nvPr/>
          </p:nvSpPr>
          <p:spPr bwMode="auto">
            <a:xfrm>
              <a:off x="1901" y="3532"/>
              <a:ext cx="159" cy="70"/>
            </a:xfrm>
            <a:custGeom>
              <a:avLst/>
              <a:gdLst>
                <a:gd name="T0" fmla="*/ 0 w 319"/>
                <a:gd name="T1" fmla="*/ 0 h 141"/>
                <a:gd name="T2" fmla="*/ 0 w 319"/>
                <a:gd name="T3" fmla="*/ 0 h 141"/>
                <a:gd name="T4" fmla="*/ 0 w 319"/>
                <a:gd name="T5" fmla="*/ 0 h 141"/>
                <a:gd name="T6" fmla="*/ 0 w 319"/>
                <a:gd name="T7" fmla="*/ 0 h 141"/>
                <a:gd name="T8" fmla="*/ 0 w 319"/>
                <a:gd name="T9" fmla="*/ 0 h 141"/>
                <a:gd name="T10" fmla="*/ 0 w 319"/>
                <a:gd name="T11" fmla="*/ 0 h 141"/>
                <a:gd name="T12" fmla="*/ 0 w 319"/>
                <a:gd name="T13" fmla="*/ 0 h 141"/>
                <a:gd name="T14" fmla="*/ 0 w 319"/>
                <a:gd name="T15" fmla="*/ 0 h 141"/>
                <a:gd name="T16" fmla="*/ 0 w 319"/>
                <a:gd name="T17" fmla="*/ 0 h 141"/>
                <a:gd name="T18" fmla="*/ 0 w 319"/>
                <a:gd name="T19" fmla="*/ 0 h 141"/>
                <a:gd name="T20" fmla="*/ 0 w 319"/>
                <a:gd name="T21" fmla="*/ 0 h 141"/>
                <a:gd name="T22" fmla="*/ 0 w 319"/>
                <a:gd name="T23" fmla="*/ 0 h 141"/>
                <a:gd name="T24" fmla="*/ 0 w 319"/>
                <a:gd name="T25" fmla="*/ 0 h 141"/>
                <a:gd name="T26" fmla="*/ 0 w 319"/>
                <a:gd name="T27" fmla="*/ 0 h 141"/>
                <a:gd name="T28" fmla="*/ 0 w 319"/>
                <a:gd name="T29" fmla="*/ 0 h 141"/>
                <a:gd name="T30" fmla="*/ 0 w 319"/>
                <a:gd name="T31" fmla="*/ 0 h 141"/>
                <a:gd name="T32" fmla="*/ 0 w 319"/>
                <a:gd name="T33" fmla="*/ 0 h 141"/>
                <a:gd name="T34" fmla="*/ 0 w 319"/>
                <a:gd name="T35" fmla="*/ 0 h 141"/>
                <a:gd name="T36" fmla="*/ 0 w 319"/>
                <a:gd name="T37" fmla="*/ 0 h 141"/>
                <a:gd name="T38" fmla="*/ 0 w 319"/>
                <a:gd name="T39" fmla="*/ 0 h 14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9" h="141">
                  <a:moveTo>
                    <a:pt x="30" y="116"/>
                  </a:moveTo>
                  <a:lnTo>
                    <a:pt x="0" y="141"/>
                  </a:lnTo>
                  <a:lnTo>
                    <a:pt x="37" y="141"/>
                  </a:lnTo>
                  <a:lnTo>
                    <a:pt x="282" y="141"/>
                  </a:lnTo>
                  <a:lnTo>
                    <a:pt x="319" y="141"/>
                  </a:lnTo>
                  <a:lnTo>
                    <a:pt x="291" y="116"/>
                  </a:lnTo>
                  <a:lnTo>
                    <a:pt x="168" y="8"/>
                  </a:lnTo>
                  <a:lnTo>
                    <a:pt x="159" y="0"/>
                  </a:lnTo>
                  <a:lnTo>
                    <a:pt x="152" y="8"/>
                  </a:lnTo>
                  <a:lnTo>
                    <a:pt x="30" y="116"/>
                  </a:lnTo>
                  <a:close/>
                  <a:moveTo>
                    <a:pt x="168" y="30"/>
                  </a:moveTo>
                  <a:lnTo>
                    <a:pt x="159" y="19"/>
                  </a:lnTo>
                  <a:lnTo>
                    <a:pt x="152" y="30"/>
                  </a:lnTo>
                  <a:lnTo>
                    <a:pt x="274" y="138"/>
                  </a:lnTo>
                  <a:lnTo>
                    <a:pt x="282" y="127"/>
                  </a:lnTo>
                  <a:lnTo>
                    <a:pt x="282" y="113"/>
                  </a:lnTo>
                  <a:lnTo>
                    <a:pt x="37" y="113"/>
                  </a:lnTo>
                  <a:lnTo>
                    <a:pt x="37" y="127"/>
                  </a:lnTo>
                  <a:lnTo>
                    <a:pt x="46" y="138"/>
                  </a:lnTo>
                  <a:lnTo>
                    <a:pt x="168" y="3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21" name="Freeform 719"/>
            <p:cNvSpPr>
              <a:spLocks noEditPoints="1"/>
            </p:cNvSpPr>
            <p:nvPr/>
          </p:nvSpPr>
          <p:spPr bwMode="auto">
            <a:xfrm>
              <a:off x="1759" y="3594"/>
              <a:ext cx="127" cy="87"/>
            </a:xfrm>
            <a:custGeom>
              <a:avLst/>
              <a:gdLst>
                <a:gd name="T0" fmla="*/ 1 w 254"/>
                <a:gd name="T1" fmla="*/ 0 h 175"/>
                <a:gd name="T2" fmla="*/ 1 w 254"/>
                <a:gd name="T3" fmla="*/ 0 h 175"/>
                <a:gd name="T4" fmla="*/ 1 w 254"/>
                <a:gd name="T5" fmla="*/ 0 h 175"/>
                <a:gd name="T6" fmla="*/ 1 w 254"/>
                <a:gd name="T7" fmla="*/ 0 h 175"/>
                <a:gd name="T8" fmla="*/ 1 w 254"/>
                <a:gd name="T9" fmla="*/ 0 h 175"/>
                <a:gd name="T10" fmla="*/ 1 w 254"/>
                <a:gd name="T11" fmla="*/ 0 h 175"/>
                <a:gd name="T12" fmla="*/ 1 w 254"/>
                <a:gd name="T13" fmla="*/ 0 h 175"/>
                <a:gd name="T14" fmla="*/ 0 w 254"/>
                <a:gd name="T15" fmla="*/ 0 h 175"/>
                <a:gd name="T16" fmla="*/ 1 w 254"/>
                <a:gd name="T17" fmla="*/ 0 h 175"/>
                <a:gd name="T18" fmla="*/ 1 w 254"/>
                <a:gd name="T19" fmla="*/ 0 h 175"/>
                <a:gd name="T20" fmla="*/ 1 w 254"/>
                <a:gd name="T21" fmla="*/ 0 h 175"/>
                <a:gd name="T22" fmla="*/ 1 w 254"/>
                <a:gd name="T23" fmla="*/ 0 h 175"/>
                <a:gd name="T24" fmla="*/ 1 w 254"/>
                <a:gd name="T25" fmla="*/ 0 h 175"/>
                <a:gd name="T26" fmla="*/ 1 w 254"/>
                <a:gd name="T27" fmla="*/ 0 h 175"/>
                <a:gd name="T28" fmla="*/ 1 w 254"/>
                <a:gd name="T29" fmla="*/ 0 h 175"/>
                <a:gd name="T30" fmla="*/ 1 w 254"/>
                <a:gd name="T31" fmla="*/ 0 h 175"/>
                <a:gd name="T32" fmla="*/ 1 w 254"/>
                <a:gd name="T33" fmla="*/ 0 h 175"/>
                <a:gd name="T34" fmla="*/ 1 w 254"/>
                <a:gd name="T35" fmla="*/ 0 h 175"/>
                <a:gd name="T36" fmla="*/ 1 w 254"/>
                <a:gd name="T37" fmla="*/ 0 h 175"/>
                <a:gd name="T38" fmla="*/ 1 w 254"/>
                <a:gd name="T39" fmla="*/ 0 h 1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4" h="175">
                  <a:moveTo>
                    <a:pt x="30" y="155"/>
                  </a:moveTo>
                  <a:lnTo>
                    <a:pt x="33" y="175"/>
                  </a:lnTo>
                  <a:lnTo>
                    <a:pt x="49" y="164"/>
                  </a:lnTo>
                  <a:lnTo>
                    <a:pt x="221" y="45"/>
                  </a:lnTo>
                  <a:lnTo>
                    <a:pt x="254" y="22"/>
                  </a:lnTo>
                  <a:lnTo>
                    <a:pt x="216" y="18"/>
                  </a:lnTo>
                  <a:lnTo>
                    <a:pt x="18" y="1"/>
                  </a:lnTo>
                  <a:lnTo>
                    <a:pt x="0" y="0"/>
                  </a:lnTo>
                  <a:lnTo>
                    <a:pt x="5" y="18"/>
                  </a:lnTo>
                  <a:lnTo>
                    <a:pt x="30" y="155"/>
                  </a:lnTo>
                  <a:close/>
                  <a:moveTo>
                    <a:pt x="30" y="12"/>
                  </a:moveTo>
                  <a:lnTo>
                    <a:pt x="17" y="15"/>
                  </a:lnTo>
                  <a:lnTo>
                    <a:pt x="17" y="29"/>
                  </a:lnTo>
                  <a:lnTo>
                    <a:pt x="214" y="47"/>
                  </a:lnTo>
                  <a:lnTo>
                    <a:pt x="214" y="33"/>
                  </a:lnTo>
                  <a:lnTo>
                    <a:pt x="207" y="22"/>
                  </a:lnTo>
                  <a:lnTo>
                    <a:pt x="34" y="141"/>
                  </a:lnTo>
                  <a:lnTo>
                    <a:pt x="42" y="151"/>
                  </a:lnTo>
                  <a:lnTo>
                    <a:pt x="55" y="148"/>
                  </a:lnTo>
                  <a:lnTo>
                    <a:pt x="30" y="1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22" name="Freeform 720"/>
            <p:cNvSpPr>
              <a:spLocks noEditPoints="1"/>
            </p:cNvSpPr>
            <p:nvPr/>
          </p:nvSpPr>
          <p:spPr bwMode="auto">
            <a:xfrm>
              <a:off x="1665" y="3696"/>
              <a:ext cx="99" cy="104"/>
            </a:xfrm>
            <a:custGeom>
              <a:avLst/>
              <a:gdLst>
                <a:gd name="T0" fmla="*/ 0 w 199"/>
                <a:gd name="T1" fmla="*/ 0 h 210"/>
                <a:gd name="T2" fmla="*/ 0 w 199"/>
                <a:gd name="T3" fmla="*/ 0 h 210"/>
                <a:gd name="T4" fmla="*/ 0 w 199"/>
                <a:gd name="T5" fmla="*/ 0 h 210"/>
                <a:gd name="T6" fmla="*/ 0 w 199"/>
                <a:gd name="T7" fmla="*/ 0 h 210"/>
                <a:gd name="T8" fmla="*/ 0 w 199"/>
                <a:gd name="T9" fmla="*/ 0 h 210"/>
                <a:gd name="T10" fmla="*/ 0 w 199"/>
                <a:gd name="T11" fmla="*/ 0 h 210"/>
                <a:gd name="T12" fmla="*/ 0 w 199"/>
                <a:gd name="T13" fmla="*/ 0 h 210"/>
                <a:gd name="T14" fmla="*/ 0 w 199"/>
                <a:gd name="T15" fmla="*/ 0 h 210"/>
                <a:gd name="T16" fmla="*/ 0 w 199"/>
                <a:gd name="T17" fmla="*/ 0 h 210"/>
                <a:gd name="T18" fmla="*/ 0 w 199"/>
                <a:gd name="T19" fmla="*/ 0 h 210"/>
                <a:gd name="T20" fmla="*/ 0 w 199"/>
                <a:gd name="T21" fmla="*/ 0 h 210"/>
                <a:gd name="T22" fmla="*/ 0 w 199"/>
                <a:gd name="T23" fmla="*/ 0 h 210"/>
                <a:gd name="T24" fmla="*/ 0 w 199"/>
                <a:gd name="T25" fmla="*/ 0 h 210"/>
                <a:gd name="T26" fmla="*/ 0 w 199"/>
                <a:gd name="T27" fmla="*/ 0 h 210"/>
                <a:gd name="T28" fmla="*/ 0 w 199"/>
                <a:gd name="T29" fmla="*/ 0 h 210"/>
                <a:gd name="T30" fmla="*/ 0 w 199"/>
                <a:gd name="T31" fmla="*/ 0 h 210"/>
                <a:gd name="T32" fmla="*/ 0 w 199"/>
                <a:gd name="T33" fmla="*/ 0 h 210"/>
                <a:gd name="T34" fmla="*/ 0 w 199"/>
                <a:gd name="T35" fmla="*/ 0 h 210"/>
                <a:gd name="T36" fmla="*/ 0 w 199"/>
                <a:gd name="T37" fmla="*/ 0 h 210"/>
                <a:gd name="T38" fmla="*/ 0 w 199"/>
                <a:gd name="T39" fmla="*/ 0 h 2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9" h="210">
                  <a:moveTo>
                    <a:pt x="180" y="200"/>
                  </a:moveTo>
                  <a:lnTo>
                    <a:pt x="199" y="210"/>
                  </a:lnTo>
                  <a:lnTo>
                    <a:pt x="199" y="188"/>
                  </a:lnTo>
                  <a:lnTo>
                    <a:pt x="199" y="22"/>
                  </a:lnTo>
                  <a:lnTo>
                    <a:pt x="199" y="0"/>
                  </a:lnTo>
                  <a:lnTo>
                    <a:pt x="180" y="10"/>
                  </a:lnTo>
                  <a:lnTo>
                    <a:pt x="23" y="92"/>
                  </a:lnTo>
                  <a:lnTo>
                    <a:pt x="0" y="105"/>
                  </a:lnTo>
                  <a:lnTo>
                    <a:pt x="23" y="118"/>
                  </a:lnTo>
                  <a:lnTo>
                    <a:pt x="180" y="200"/>
                  </a:lnTo>
                  <a:close/>
                  <a:moveTo>
                    <a:pt x="35" y="92"/>
                  </a:moveTo>
                  <a:lnTo>
                    <a:pt x="29" y="105"/>
                  </a:lnTo>
                  <a:lnTo>
                    <a:pt x="35" y="118"/>
                  </a:lnTo>
                  <a:lnTo>
                    <a:pt x="191" y="35"/>
                  </a:lnTo>
                  <a:lnTo>
                    <a:pt x="186" y="22"/>
                  </a:lnTo>
                  <a:lnTo>
                    <a:pt x="172" y="22"/>
                  </a:lnTo>
                  <a:lnTo>
                    <a:pt x="172" y="188"/>
                  </a:lnTo>
                  <a:lnTo>
                    <a:pt x="186" y="188"/>
                  </a:lnTo>
                  <a:lnTo>
                    <a:pt x="191" y="175"/>
                  </a:lnTo>
                  <a:lnTo>
                    <a:pt x="35" y="9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23" name="Freeform 721"/>
            <p:cNvSpPr>
              <a:spLocks noEditPoints="1"/>
            </p:cNvSpPr>
            <p:nvPr/>
          </p:nvSpPr>
          <p:spPr bwMode="auto">
            <a:xfrm>
              <a:off x="1759" y="3815"/>
              <a:ext cx="127" cy="87"/>
            </a:xfrm>
            <a:custGeom>
              <a:avLst/>
              <a:gdLst>
                <a:gd name="T0" fmla="*/ 1 w 254"/>
                <a:gd name="T1" fmla="*/ 0 h 175"/>
                <a:gd name="T2" fmla="*/ 1 w 254"/>
                <a:gd name="T3" fmla="*/ 0 h 175"/>
                <a:gd name="T4" fmla="*/ 1 w 254"/>
                <a:gd name="T5" fmla="*/ 0 h 175"/>
                <a:gd name="T6" fmla="*/ 1 w 254"/>
                <a:gd name="T7" fmla="*/ 0 h 175"/>
                <a:gd name="T8" fmla="*/ 1 w 254"/>
                <a:gd name="T9" fmla="*/ 0 h 175"/>
                <a:gd name="T10" fmla="*/ 1 w 254"/>
                <a:gd name="T11" fmla="*/ 0 h 175"/>
                <a:gd name="T12" fmla="*/ 1 w 254"/>
                <a:gd name="T13" fmla="*/ 0 h 175"/>
                <a:gd name="T14" fmla="*/ 0 w 254"/>
                <a:gd name="T15" fmla="*/ 0 h 175"/>
                <a:gd name="T16" fmla="*/ 1 w 254"/>
                <a:gd name="T17" fmla="*/ 0 h 175"/>
                <a:gd name="T18" fmla="*/ 1 w 254"/>
                <a:gd name="T19" fmla="*/ 0 h 175"/>
                <a:gd name="T20" fmla="*/ 1 w 254"/>
                <a:gd name="T21" fmla="*/ 0 h 175"/>
                <a:gd name="T22" fmla="*/ 1 w 254"/>
                <a:gd name="T23" fmla="*/ 0 h 175"/>
                <a:gd name="T24" fmla="*/ 1 w 254"/>
                <a:gd name="T25" fmla="*/ 0 h 175"/>
                <a:gd name="T26" fmla="*/ 1 w 254"/>
                <a:gd name="T27" fmla="*/ 0 h 175"/>
                <a:gd name="T28" fmla="*/ 1 w 254"/>
                <a:gd name="T29" fmla="*/ 0 h 175"/>
                <a:gd name="T30" fmla="*/ 1 w 254"/>
                <a:gd name="T31" fmla="*/ 0 h 175"/>
                <a:gd name="T32" fmla="*/ 1 w 254"/>
                <a:gd name="T33" fmla="*/ 0 h 175"/>
                <a:gd name="T34" fmla="*/ 1 w 254"/>
                <a:gd name="T35" fmla="*/ 0 h 175"/>
                <a:gd name="T36" fmla="*/ 1 w 254"/>
                <a:gd name="T37" fmla="*/ 0 h 175"/>
                <a:gd name="T38" fmla="*/ 1 w 254"/>
                <a:gd name="T39" fmla="*/ 0 h 1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4" h="175">
                  <a:moveTo>
                    <a:pt x="216" y="157"/>
                  </a:moveTo>
                  <a:lnTo>
                    <a:pt x="254" y="153"/>
                  </a:lnTo>
                  <a:lnTo>
                    <a:pt x="221" y="131"/>
                  </a:lnTo>
                  <a:lnTo>
                    <a:pt x="49" y="13"/>
                  </a:lnTo>
                  <a:lnTo>
                    <a:pt x="33" y="0"/>
                  </a:lnTo>
                  <a:lnTo>
                    <a:pt x="30" y="20"/>
                  </a:lnTo>
                  <a:lnTo>
                    <a:pt x="5" y="157"/>
                  </a:lnTo>
                  <a:lnTo>
                    <a:pt x="0" y="175"/>
                  </a:lnTo>
                  <a:lnTo>
                    <a:pt x="18" y="174"/>
                  </a:lnTo>
                  <a:lnTo>
                    <a:pt x="216" y="157"/>
                  </a:lnTo>
                  <a:close/>
                  <a:moveTo>
                    <a:pt x="17" y="146"/>
                  </a:moveTo>
                  <a:lnTo>
                    <a:pt x="17" y="160"/>
                  </a:lnTo>
                  <a:lnTo>
                    <a:pt x="30" y="163"/>
                  </a:lnTo>
                  <a:lnTo>
                    <a:pt x="55" y="27"/>
                  </a:lnTo>
                  <a:lnTo>
                    <a:pt x="42" y="23"/>
                  </a:lnTo>
                  <a:lnTo>
                    <a:pt x="34" y="36"/>
                  </a:lnTo>
                  <a:lnTo>
                    <a:pt x="207" y="155"/>
                  </a:lnTo>
                  <a:lnTo>
                    <a:pt x="214" y="142"/>
                  </a:lnTo>
                  <a:lnTo>
                    <a:pt x="214" y="128"/>
                  </a:lnTo>
                  <a:lnTo>
                    <a:pt x="17" y="146"/>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24" name="Freeform 722"/>
            <p:cNvSpPr>
              <a:spLocks noEditPoints="1"/>
            </p:cNvSpPr>
            <p:nvPr/>
          </p:nvSpPr>
          <p:spPr bwMode="auto">
            <a:xfrm>
              <a:off x="1901" y="3894"/>
              <a:ext cx="159" cy="70"/>
            </a:xfrm>
            <a:custGeom>
              <a:avLst/>
              <a:gdLst>
                <a:gd name="T0" fmla="*/ 0 w 319"/>
                <a:gd name="T1" fmla="*/ 0 h 141"/>
                <a:gd name="T2" fmla="*/ 0 w 319"/>
                <a:gd name="T3" fmla="*/ 0 h 141"/>
                <a:gd name="T4" fmla="*/ 0 w 319"/>
                <a:gd name="T5" fmla="*/ 0 h 141"/>
                <a:gd name="T6" fmla="*/ 0 w 319"/>
                <a:gd name="T7" fmla="*/ 0 h 141"/>
                <a:gd name="T8" fmla="*/ 0 w 319"/>
                <a:gd name="T9" fmla="*/ 0 h 141"/>
                <a:gd name="T10" fmla="*/ 0 w 319"/>
                <a:gd name="T11" fmla="*/ 0 h 141"/>
                <a:gd name="T12" fmla="*/ 0 w 319"/>
                <a:gd name="T13" fmla="*/ 0 h 141"/>
                <a:gd name="T14" fmla="*/ 0 w 319"/>
                <a:gd name="T15" fmla="*/ 0 h 141"/>
                <a:gd name="T16" fmla="*/ 0 w 319"/>
                <a:gd name="T17" fmla="*/ 0 h 141"/>
                <a:gd name="T18" fmla="*/ 0 w 319"/>
                <a:gd name="T19" fmla="*/ 0 h 141"/>
                <a:gd name="T20" fmla="*/ 0 w 319"/>
                <a:gd name="T21" fmla="*/ 0 h 141"/>
                <a:gd name="T22" fmla="*/ 0 w 319"/>
                <a:gd name="T23" fmla="*/ 0 h 141"/>
                <a:gd name="T24" fmla="*/ 0 w 319"/>
                <a:gd name="T25" fmla="*/ 0 h 141"/>
                <a:gd name="T26" fmla="*/ 0 w 319"/>
                <a:gd name="T27" fmla="*/ 0 h 141"/>
                <a:gd name="T28" fmla="*/ 0 w 319"/>
                <a:gd name="T29" fmla="*/ 0 h 141"/>
                <a:gd name="T30" fmla="*/ 0 w 319"/>
                <a:gd name="T31" fmla="*/ 0 h 141"/>
                <a:gd name="T32" fmla="*/ 0 w 319"/>
                <a:gd name="T33" fmla="*/ 0 h 141"/>
                <a:gd name="T34" fmla="*/ 0 w 319"/>
                <a:gd name="T35" fmla="*/ 0 h 141"/>
                <a:gd name="T36" fmla="*/ 0 w 319"/>
                <a:gd name="T37" fmla="*/ 0 h 141"/>
                <a:gd name="T38" fmla="*/ 0 w 319"/>
                <a:gd name="T39" fmla="*/ 0 h 14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9" h="141">
                  <a:moveTo>
                    <a:pt x="291" y="25"/>
                  </a:moveTo>
                  <a:lnTo>
                    <a:pt x="319" y="0"/>
                  </a:lnTo>
                  <a:lnTo>
                    <a:pt x="282" y="0"/>
                  </a:lnTo>
                  <a:lnTo>
                    <a:pt x="37" y="0"/>
                  </a:lnTo>
                  <a:lnTo>
                    <a:pt x="0" y="0"/>
                  </a:lnTo>
                  <a:lnTo>
                    <a:pt x="30" y="25"/>
                  </a:lnTo>
                  <a:lnTo>
                    <a:pt x="152" y="133"/>
                  </a:lnTo>
                  <a:lnTo>
                    <a:pt x="159" y="141"/>
                  </a:lnTo>
                  <a:lnTo>
                    <a:pt x="168" y="133"/>
                  </a:lnTo>
                  <a:lnTo>
                    <a:pt x="291" y="25"/>
                  </a:lnTo>
                  <a:close/>
                  <a:moveTo>
                    <a:pt x="152" y="111"/>
                  </a:moveTo>
                  <a:lnTo>
                    <a:pt x="159" y="122"/>
                  </a:lnTo>
                  <a:lnTo>
                    <a:pt x="168" y="111"/>
                  </a:lnTo>
                  <a:lnTo>
                    <a:pt x="46" y="3"/>
                  </a:lnTo>
                  <a:lnTo>
                    <a:pt x="37" y="14"/>
                  </a:lnTo>
                  <a:lnTo>
                    <a:pt x="37" y="28"/>
                  </a:lnTo>
                  <a:lnTo>
                    <a:pt x="282" y="28"/>
                  </a:lnTo>
                  <a:lnTo>
                    <a:pt x="282" y="14"/>
                  </a:lnTo>
                  <a:lnTo>
                    <a:pt x="274" y="3"/>
                  </a:lnTo>
                  <a:lnTo>
                    <a:pt x="152" y="111"/>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25" name="Freeform 723"/>
            <p:cNvSpPr>
              <a:spLocks noEditPoints="1"/>
            </p:cNvSpPr>
            <p:nvPr/>
          </p:nvSpPr>
          <p:spPr bwMode="auto">
            <a:xfrm>
              <a:off x="2075" y="3815"/>
              <a:ext cx="126" cy="87"/>
            </a:xfrm>
            <a:custGeom>
              <a:avLst/>
              <a:gdLst>
                <a:gd name="T0" fmla="*/ 1 w 252"/>
                <a:gd name="T1" fmla="*/ 0 h 175"/>
                <a:gd name="T2" fmla="*/ 1 w 252"/>
                <a:gd name="T3" fmla="*/ 0 h 175"/>
                <a:gd name="T4" fmla="*/ 1 w 252"/>
                <a:gd name="T5" fmla="*/ 0 h 175"/>
                <a:gd name="T6" fmla="*/ 1 w 252"/>
                <a:gd name="T7" fmla="*/ 0 h 175"/>
                <a:gd name="T8" fmla="*/ 0 w 252"/>
                <a:gd name="T9" fmla="*/ 0 h 175"/>
                <a:gd name="T10" fmla="*/ 1 w 252"/>
                <a:gd name="T11" fmla="*/ 0 h 175"/>
                <a:gd name="T12" fmla="*/ 1 w 252"/>
                <a:gd name="T13" fmla="*/ 0 h 175"/>
                <a:gd name="T14" fmla="*/ 1 w 252"/>
                <a:gd name="T15" fmla="*/ 0 h 175"/>
                <a:gd name="T16" fmla="*/ 1 w 252"/>
                <a:gd name="T17" fmla="*/ 0 h 175"/>
                <a:gd name="T18" fmla="*/ 1 w 252"/>
                <a:gd name="T19" fmla="*/ 0 h 175"/>
                <a:gd name="T20" fmla="*/ 1 w 252"/>
                <a:gd name="T21" fmla="*/ 0 h 175"/>
                <a:gd name="T22" fmla="*/ 1 w 252"/>
                <a:gd name="T23" fmla="*/ 0 h 175"/>
                <a:gd name="T24" fmla="*/ 1 w 252"/>
                <a:gd name="T25" fmla="*/ 0 h 175"/>
                <a:gd name="T26" fmla="*/ 1 w 252"/>
                <a:gd name="T27" fmla="*/ 0 h 175"/>
                <a:gd name="T28" fmla="*/ 1 w 252"/>
                <a:gd name="T29" fmla="*/ 0 h 175"/>
                <a:gd name="T30" fmla="*/ 1 w 252"/>
                <a:gd name="T31" fmla="*/ 0 h 175"/>
                <a:gd name="T32" fmla="*/ 1 w 252"/>
                <a:gd name="T33" fmla="*/ 0 h 175"/>
                <a:gd name="T34" fmla="*/ 1 w 252"/>
                <a:gd name="T35" fmla="*/ 0 h 175"/>
                <a:gd name="T36" fmla="*/ 1 w 252"/>
                <a:gd name="T37" fmla="*/ 0 h 175"/>
                <a:gd name="T38" fmla="*/ 1 w 252"/>
                <a:gd name="T39" fmla="*/ 0 h 1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2" h="175">
                  <a:moveTo>
                    <a:pt x="226" y="22"/>
                  </a:moveTo>
                  <a:lnTo>
                    <a:pt x="221" y="0"/>
                  </a:lnTo>
                  <a:lnTo>
                    <a:pt x="205" y="13"/>
                  </a:lnTo>
                  <a:lnTo>
                    <a:pt x="33" y="131"/>
                  </a:lnTo>
                  <a:lnTo>
                    <a:pt x="0" y="153"/>
                  </a:lnTo>
                  <a:lnTo>
                    <a:pt x="40" y="157"/>
                  </a:lnTo>
                  <a:lnTo>
                    <a:pt x="236" y="174"/>
                  </a:lnTo>
                  <a:lnTo>
                    <a:pt x="252" y="175"/>
                  </a:lnTo>
                  <a:lnTo>
                    <a:pt x="249" y="158"/>
                  </a:lnTo>
                  <a:lnTo>
                    <a:pt x="226" y="22"/>
                  </a:lnTo>
                  <a:close/>
                  <a:moveTo>
                    <a:pt x="224" y="163"/>
                  </a:moveTo>
                  <a:lnTo>
                    <a:pt x="236" y="160"/>
                  </a:lnTo>
                  <a:lnTo>
                    <a:pt x="237" y="146"/>
                  </a:lnTo>
                  <a:lnTo>
                    <a:pt x="41" y="128"/>
                  </a:lnTo>
                  <a:lnTo>
                    <a:pt x="40" y="142"/>
                  </a:lnTo>
                  <a:lnTo>
                    <a:pt x="47" y="155"/>
                  </a:lnTo>
                  <a:lnTo>
                    <a:pt x="220" y="36"/>
                  </a:lnTo>
                  <a:lnTo>
                    <a:pt x="212" y="23"/>
                  </a:lnTo>
                  <a:lnTo>
                    <a:pt x="200" y="27"/>
                  </a:lnTo>
                  <a:lnTo>
                    <a:pt x="224" y="16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26" name="Freeform 724"/>
            <p:cNvSpPr>
              <a:spLocks noEditPoints="1"/>
            </p:cNvSpPr>
            <p:nvPr/>
          </p:nvSpPr>
          <p:spPr bwMode="auto">
            <a:xfrm>
              <a:off x="1761" y="3595"/>
              <a:ext cx="438" cy="306"/>
            </a:xfrm>
            <a:custGeom>
              <a:avLst/>
              <a:gdLst>
                <a:gd name="T0" fmla="*/ 1 w 875"/>
                <a:gd name="T1" fmla="*/ 1 h 610"/>
                <a:gd name="T2" fmla="*/ 1 w 875"/>
                <a:gd name="T3" fmla="*/ 1 h 610"/>
                <a:gd name="T4" fmla="*/ 1 w 875"/>
                <a:gd name="T5" fmla="*/ 1 h 610"/>
                <a:gd name="T6" fmla="*/ 1 w 875"/>
                <a:gd name="T7" fmla="*/ 1 h 610"/>
                <a:gd name="T8" fmla="*/ 1 w 875"/>
                <a:gd name="T9" fmla="*/ 1 h 610"/>
                <a:gd name="T10" fmla="*/ 1 w 875"/>
                <a:gd name="T11" fmla="*/ 1 h 610"/>
                <a:gd name="T12" fmla="*/ 1 w 875"/>
                <a:gd name="T13" fmla="*/ 1 h 610"/>
                <a:gd name="T14" fmla="*/ 1 w 875"/>
                <a:gd name="T15" fmla="*/ 1 h 610"/>
                <a:gd name="T16" fmla="*/ 1 w 875"/>
                <a:gd name="T17" fmla="*/ 1 h 610"/>
                <a:gd name="T18" fmla="*/ 1 w 875"/>
                <a:gd name="T19" fmla="*/ 1 h 610"/>
                <a:gd name="T20" fmla="*/ 1 w 875"/>
                <a:gd name="T21" fmla="*/ 1 h 610"/>
                <a:gd name="T22" fmla="*/ 1 w 875"/>
                <a:gd name="T23" fmla="*/ 1 h 610"/>
                <a:gd name="T24" fmla="*/ 1 w 875"/>
                <a:gd name="T25" fmla="*/ 1 h 610"/>
                <a:gd name="T26" fmla="*/ 1 w 875"/>
                <a:gd name="T27" fmla="*/ 1 h 610"/>
                <a:gd name="T28" fmla="*/ 1 w 875"/>
                <a:gd name="T29" fmla="*/ 1 h 610"/>
                <a:gd name="T30" fmla="*/ 1 w 875"/>
                <a:gd name="T31" fmla="*/ 1 h 610"/>
                <a:gd name="T32" fmla="*/ 1 w 875"/>
                <a:gd name="T33" fmla="*/ 1 h 610"/>
                <a:gd name="T34" fmla="*/ 1 w 875"/>
                <a:gd name="T35" fmla="*/ 1 h 610"/>
                <a:gd name="T36" fmla="*/ 1 w 875"/>
                <a:gd name="T37" fmla="*/ 1 h 610"/>
                <a:gd name="T38" fmla="*/ 1 w 875"/>
                <a:gd name="T39" fmla="*/ 1 h 610"/>
                <a:gd name="T40" fmla="*/ 1 w 875"/>
                <a:gd name="T41" fmla="*/ 1 h 610"/>
                <a:gd name="T42" fmla="*/ 1 w 875"/>
                <a:gd name="T43" fmla="*/ 1 h 610"/>
                <a:gd name="T44" fmla="*/ 1 w 875"/>
                <a:gd name="T45" fmla="*/ 1 h 610"/>
                <a:gd name="T46" fmla="*/ 1 w 875"/>
                <a:gd name="T47" fmla="*/ 1 h 610"/>
                <a:gd name="T48" fmla="*/ 1 w 875"/>
                <a:gd name="T49" fmla="*/ 1 h 610"/>
                <a:gd name="T50" fmla="*/ 1 w 875"/>
                <a:gd name="T51" fmla="*/ 1 h 610"/>
                <a:gd name="T52" fmla="*/ 1 w 875"/>
                <a:gd name="T53" fmla="*/ 1 h 610"/>
                <a:gd name="T54" fmla="*/ 1 w 875"/>
                <a:gd name="T55" fmla="*/ 1 h 610"/>
                <a:gd name="T56" fmla="*/ 1 w 875"/>
                <a:gd name="T57" fmla="*/ 1 h 610"/>
                <a:gd name="T58" fmla="*/ 1 w 875"/>
                <a:gd name="T59" fmla="*/ 1 h 610"/>
                <a:gd name="T60" fmla="*/ 1 w 875"/>
                <a:gd name="T61" fmla="*/ 1 h 610"/>
                <a:gd name="T62" fmla="*/ 1 w 875"/>
                <a:gd name="T63" fmla="*/ 1 h 610"/>
                <a:gd name="T64" fmla="*/ 1 w 875"/>
                <a:gd name="T65" fmla="*/ 1 h 610"/>
                <a:gd name="T66" fmla="*/ 1 w 875"/>
                <a:gd name="T67" fmla="*/ 1 h 610"/>
                <a:gd name="T68" fmla="*/ 1 w 875"/>
                <a:gd name="T69" fmla="*/ 1 h 610"/>
                <a:gd name="T70" fmla="*/ 1 w 875"/>
                <a:gd name="T71" fmla="*/ 1 h 610"/>
                <a:gd name="T72" fmla="*/ 1 w 875"/>
                <a:gd name="T73" fmla="*/ 1 h 610"/>
                <a:gd name="T74" fmla="*/ 1 w 875"/>
                <a:gd name="T75" fmla="*/ 1 h 610"/>
                <a:gd name="T76" fmla="*/ 1 w 875"/>
                <a:gd name="T77" fmla="*/ 1 h 610"/>
                <a:gd name="T78" fmla="*/ 1 w 875"/>
                <a:gd name="T79" fmla="*/ 1 h 610"/>
                <a:gd name="T80" fmla="*/ 1 w 875"/>
                <a:gd name="T81" fmla="*/ 1 h 610"/>
                <a:gd name="T82" fmla="*/ 1 w 875"/>
                <a:gd name="T83" fmla="*/ 1 h 610"/>
                <a:gd name="T84" fmla="*/ 1 w 875"/>
                <a:gd name="T85" fmla="*/ 1 h 610"/>
                <a:gd name="T86" fmla="*/ 1 w 875"/>
                <a:gd name="T87" fmla="*/ 1 h 610"/>
                <a:gd name="T88" fmla="*/ 1 w 875"/>
                <a:gd name="T89" fmla="*/ 1 h 610"/>
                <a:gd name="T90" fmla="*/ 1 w 875"/>
                <a:gd name="T91" fmla="*/ 1 h 610"/>
                <a:gd name="T92" fmla="*/ 1 w 875"/>
                <a:gd name="T93" fmla="*/ 1 h 610"/>
                <a:gd name="T94" fmla="*/ 1 w 875"/>
                <a:gd name="T95" fmla="*/ 1 h 610"/>
                <a:gd name="T96" fmla="*/ 1 w 875"/>
                <a:gd name="T97" fmla="*/ 1 h 610"/>
                <a:gd name="T98" fmla="*/ 1 w 875"/>
                <a:gd name="T99" fmla="*/ 1 h 610"/>
                <a:gd name="T100" fmla="*/ 1 w 875"/>
                <a:gd name="T101" fmla="*/ 1 h 610"/>
                <a:gd name="T102" fmla="*/ 1 w 875"/>
                <a:gd name="T103" fmla="*/ 1 h 610"/>
                <a:gd name="T104" fmla="*/ 1 w 875"/>
                <a:gd name="T105" fmla="*/ 1 h 610"/>
                <a:gd name="T106" fmla="*/ 1 w 875"/>
                <a:gd name="T107" fmla="*/ 1 h 610"/>
                <a:gd name="T108" fmla="*/ 1 w 875"/>
                <a:gd name="T109" fmla="*/ 1 h 610"/>
                <a:gd name="T110" fmla="*/ 1 w 875"/>
                <a:gd name="T111" fmla="*/ 1 h 610"/>
                <a:gd name="T112" fmla="*/ 1 w 875"/>
                <a:gd name="T113" fmla="*/ 1 h 610"/>
                <a:gd name="T114" fmla="*/ 1 w 875"/>
                <a:gd name="T115" fmla="*/ 1 h 610"/>
                <a:gd name="T116" fmla="*/ 1 w 875"/>
                <a:gd name="T117" fmla="*/ 1 h 6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75" h="610">
                  <a:moveTo>
                    <a:pt x="395" y="1"/>
                  </a:moveTo>
                  <a:lnTo>
                    <a:pt x="352" y="6"/>
                  </a:lnTo>
                  <a:lnTo>
                    <a:pt x="311" y="12"/>
                  </a:lnTo>
                  <a:lnTo>
                    <a:pt x="306" y="14"/>
                  </a:lnTo>
                  <a:lnTo>
                    <a:pt x="267" y="23"/>
                  </a:lnTo>
                  <a:lnTo>
                    <a:pt x="230" y="36"/>
                  </a:lnTo>
                  <a:lnTo>
                    <a:pt x="196" y="50"/>
                  </a:lnTo>
                  <a:lnTo>
                    <a:pt x="162" y="67"/>
                  </a:lnTo>
                  <a:lnTo>
                    <a:pt x="132" y="86"/>
                  </a:lnTo>
                  <a:lnTo>
                    <a:pt x="128" y="89"/>
                  </a:lnTo>
                  <a:lnTo>
                    <a:pt x="100" y="109"/>
                  </a:lnTo>
                  <a:lnTo>
                    <a:pt x="77" y="131"/>
                  </a:lnTo>
                  <a:lnTo>
                    <a:pt x="54" y="156"/>
                  </a:lnTo>
                  <a:lnTo>
                    <a:pt x="37" y="181"/>
                  </a:lnTo>
                  <a:lnTo>
                    <a:pt x="34" y="186"/>
                  </a:lnTo>
                  <a:lnTo>
                    <a:pt x="19" y="213"/>
                  </a:lnTo>
                  <a:lnTo>
                    <a:pt x="9" y="241"/>
                  </a:lnTo>
                  <a:lnTo>
                    <a:pt x="3" y="269"/>
                  </a:lnTo>
                  <a:lnTo>
                    <a:pt x="3" y="275"/>
                  </a:lnTo>
                  <a:lnTo>
                    <a:pt x="0" y="305"/>
                  </a:lnTo>
                  <a:lnTo>
                    <a:pt x="3" y="335"/>
                  </a:lnTo>
                  <a:lnTo>
                    <a:pt x="3" y="341"/>
                  </a:lnTo>
                  <a:lnTo>
                    <a:pt x="9" y="369"/>
                  </a:lnTo>
                  <a:lnTo>
                    <a:pt x="19" y="397"/>
                  </a:lnTo>
                  <a:lnTo>
                    <a:pt x="34" y="424"/>
                  </a:lnTo>
                  <a:lnTo>
                    <a:pt x="37" y="429"/>
                  </a:lnTo>
                  <a:lnTo>
                    <a:pt x="54" y="454"/>
                  </a:lnTo>
                  <a:lnTo>
                    <a:pt x="77" y="479"/>
                  </a:lnTo>
                  <a:lnTo>
                    <a:pt x="100" y="501"/>
                  </a:lnTo>
                  <a:lnTo>
                    <a:pt x="128" y="521"/>
                  </a:lnTo>
                  <a:lnTo>
                    <a:pt x="132" y="524"/>
                  </a:lnTo>
                  <a:lnTo>
                    <a:pt x="162" y="543"/>
                  </a:lnTo>
                  <a:lnTo>
                    <a:pt x="196" y="560"/>
                  </a:lnTo>
                  <a:lnTo>
                    <a:pt x="230" y="574"/>
                  </a:lnTo>
                  <a:lnTo>
                    <a:pt x="267" y="587"/>
                  </a:lnTo>
                  <a:lnTo>
                    <a:pt x="306" y="596"/>
                  </a:lnTo>
                  <a:lnTo>
                    <a:pt x="311" y="598"/>
                  </a:lnTo>
                  <a:lnTo>
                    <a:pt x="352" y="604"/>
                  </a:lnTo>
                  <a:lnTo>
                    <a:pt x="395" y="609"/>
                  </a:lnTo>
                  <a:lnTo>
                    <a:pt x="437" y="610"/>
                  </a:lnTo>
                  <a:lnTo>
                    <a:pt x="480" y="609"/>
                  </a:lnTo>
                  <a:lnTo>
                    <a:pt x="523" y="604"/>
                  </a:lnTo>
                  <a:lnTo>
                    <a:pt x="564" y="598"/>
                  </a:lnTo>
                  <a:lnTo>
                    <a:pt x="569" y="596"/>
                  </a:lnTo>
                  <a:lnTo>
                    <a:pt x="608" y="587"/>
                  </a:lnTo>
                  <a:lnTo>
                    <a:pt x="645" y="574"/>
                  </a:lnTo>
                  <a:lnTo>
                    <a:pt x="681" y="560"/>
                  </a:lnTo>
                  <a:lnTo>
                    <a:pt x="713" y="543"/>
                  </a:lnTo>
                  <a:lnTo>
                    <a:pt x="742" y="524"/>
                  </a:lnTo>
                  <a:lnTo>
                    <a:pt x="747" y="521"/>
                  </a:lnTo>
                  <a:lnTo>
                    <a:pt x="775" y="501"/>
                  </a:lnTo>
                  <a:lnTo>
                    <a:pt x="798" y="479"/>
                  </a:lnTo>
                  <a:lnTo>
                    <a:pt x="821" y="454"/>
                  </a:lnTo>
                  <a:lnTo>
                    <a:pt x="838" y="429"/>
                  </a:lnTo>
                  <a:lnTo>
                    <a:pt x="841" y="424"/>
                  </a:lnTo>
                  <a:lnTo>
                    <a:pt x="856" y="397"/>
                  </a:lnTo>
                  <a:lnTo>
                    <a:pt x="866" y="369"/>
                  </a:lnTo>
                  <a:lnTo>
                    <a:pt x="872" y="341"/>
                  </a:lnTo>
                  <a:lnTo>
                    <a:pt x="874" y="335"/>
                  </a:lnTo>
                  <a:lnTo>
                    <a:pt x="875" y="305"/>
                  </a:lnTo>
                  <a:lnTo>
                    <a:pt x="874" y="275"/>
                  </a:lnTo>
                  <a:lnTo>
                    <a:pt x="872" y="269"/>
                  </a:lnTo>
                  <a:lnTo>
                    <a:pt x="866" y="241"/>
                  </a:lnTo>
                  <a:lnTo>
                    <a:pt x="856" y="213"/>
                  </a:lnTo>
                  <a:lnTo>
                    <a:pt x="841" y="186"/>
                  </a:lnTo>
                  <a:lnTo>
                    <a:pt x="838" y="181"/>
                  </a:lnTo>
                  <a:lnTo>
                    <a:pt x="821" y="156"/>
                  </a:lnTo>
                  <a:lnTo>
                    <a:pt x="798" y="131"/>
                  </a:lnTo>
                  <a:lnTo>
                    <a:pt x="775" y="109"/>
                  </a:lnTo>
                  <a:lnTo>
                    <a:pt x="747" y="89"/>
                  </a:lnTo>
                  <a:lnTo>
                    <a:pt x="742" y="86"/>
                  </a:lnTo>
                  <a:lnTo>
                    <a:pt x="713" y="67"/>
                  </a:lnTo>
                  <a:lnTo>
                    <a:pt x="681" y="50"/>
                  </a:lnTo>
                  <a:lnTo>
                    <a:pt x="645" y="36"/>
                  </a:lnTo>
                  <a:lnTo>
                    <a:pt x="608" y="23"/>
                  </a:lnTo>
                  <a:lnTo>
                    <a:pt x="569" y="14"/>
                  </a:lnTo>
                  <a:lnTo>
                    <a:pt x="564" y="12"/>
                  </a:lnTo>
                  <a:lnTo>
                    <a:pt x="523" y="6"/>
                  </a:lnTo>
                  <a:lnTo>
                    <a:pt x="480" y="1"/>
                  </a:lnTo>
                  <a:lnTo>
                    <a:pt x="437" y="0"/>
                  </a:lnTo>
                  <a:lnTo>
                    <a:pt x="395" y="1"/>
                  </a:lnTo>
                  <a:close/>
                  <a:moveTo>
                    <a:pt x="437" y="28"/>
                  </a:moveTo>
                  <a:lnTo>
                    <a:pt x="480" y="30"/>
                  </a:lnTo>
                  <a:lnTo>
                    <a:pt x="523" y="34"/>
                  </a:lnTo>
                  <a:lnTo>
                    <a:pt x="564" y="40"/>
                  </a:lnTo>
                  <a:lnTo>
                    <a:pt x="564" y="26"/>
                  </a:lnTo>
                  <a:lnTo>
                    <a:pt x="558" y="40"/>
                  </a:lnTo>
                  <a:lnTo>
                    <a:pt x="598" y="50"/>
                  </a:lnTo>
                  <a:lnTo>
                    <a:pt x="635" y="62"/>
                  </a:lnTo>
                  <a:lnTo>
                    <a:pt x="670" y="76"/>
                  </a:lnTo>
                  <a:lnTo>
                    <a:pt x="703" y="94"/>
                  </a:lnTo>
                  <a:lnTo>
                    <a:pt x="732" y="112"/>
                  </a:lnTo>
                  <a:lnTo>
                    <a:pt x="738" y="98"/>
                  </a:lnTo>
                  <a:lnTo>
                    <a:pt x="728" y="109"/>
                  </a:lnTo>
                  <a:lnTo>
                    <a:pt x="756" y="130"/>
                  </a:lnTo>
                  <a:lnTo>
                    <a:pt x="779" y="152"/>
                  </a:lnTo>
                  <a:lnTo>
                    <a:pt x="801" y="177"/>
                  </a:lnTo>
                  <a:lnTo>
                    <a:pt x="819" y="202"/>
                  </a:lnTo>
                  <a:lnTo>
                    <a:pt x="828" y="192"/>
                  </a:lnTo>
                  <a:lnTo>
                    <a:pt x="816" y="197"/>
                  </a:lnTo>
                  <a:lnTo>
                    <a:pt x="831" y="224"/>
                  </a:lnTo>
                  <a:lnTo>
                    <a:pt x="841" y="252"/>
                  </a:lnTo>
                  <a:lnTo>
                    <a:pt x="847" y="280"/>
                  </a:lnTo>
                  <a:lnTo>
                    <a:pt x="860" y="275"/>
                  </a:lnTo>
                  <a:lnTo>
                    <a:pt x="847" y="275"/>
                  </a:lnTo>
                  <a:lnTo>
                    <a:pt x="849" y="305"/>
                  </a:lnTo>
                  <a:lnTo>
                    <a:pt x="847" y="335"/>
                  </a:lnTo>
                  <a:lnTo>
                    <a:pt x="860" y="335"/>
                  </a:lnTo>
                  <a:lnTo>
                    <a:pt x="847" y="330"/>
                  </a:lnTo>
                  <a:lnTo>
                    <a:pt x="841" y="358"/>
                  </a:lnTo>
                  <a:lnTo>
                    <a:pt x="831" y="386"/>
                  </a:lnTo>
                  <a:lnTo>
                    <a:pt x="816" y="413"/>
                  </a:lnTo>
                  <a:lnTo>
                    <a:pt x="828" y="419"/>
                  </a:lnTo>
                  <a:lnTo>
                    <a:pt x="819" y="408"/>
                  </a:lnTo>
                  <a:lnTo>
                    <a:pt x="801" y="433"/>
                  </a:lnTo>
                  <a:lnTo>
                    <a:pt x="779" y="458"/>
                  </a:lnTo>
                  <a:lnTo>
                    <a:pt x="756" y="480"/>
                  </a:lnTo>
                  <a:lnTo>
                    <a:pt x="728" y="501"/>
                  </a:lnTo>
                  <a:lnTo>
                    <a:pt x="738" y="512"/>
                  </a:lnTo>
                  <a:lnTo>
                    <a:pt x="732" y="497"/>
                  </a:lnTo>
                  <a:lnTo>
                    <a:pt x="703" y="516"/>
                  </a:lnTo>
                  <a:lnTo>
                    <a:pt x="670" y="533"/>
                  </a:lnTo>
                  <a:lnTo>
                    <a:pt x="635" y="548"/>
                  </a:lnTo>
                  <a:lnTo>
                    <a:pt x="598" y="560"/>
                  </a:lnTo>
                  <a:lnTo>
                    <a:pt x="558" y="569"/>
                  </a:lnTo>
                  <a:lnTo>
                    <a:pt x="564" y="584"/>
                  </a:lnTo>
                  <a:lnTo>
                    <a:pt x="564" y="569"/>
                  </a:lnTo>
                  <a:lnTo>
                    <a:pt x="523" y="576"/>
                  </a:lnTo>
                  <a:lnTo>
                    <a:pt x="480" y="580"/>
                  </a:lnTo>
                  <a:lnTo>
                    <a:pt x="437" y="582"/>
                  </a:lnTo>
                  <a:lnTo>
                    <a:pt x="395" y="580"/>
                  </a:lnTo>
                  <a:lnTo>
                    <a:pt x="352" y="576"/>
                  </a:lnTo>
                  <a:lnTo>
                    <a:pt x="311" y="569"/>
                  </a:lnTo>
                  <a:lnTo>
                    <a:pt x="311" y="584"/>
                  </a:lnTo>
                  <a:lnTo>
                    <a:pt x="317" y="569"/>
                  </a:lnTo>
                  <a:lnTo>
                    <a:pt x="277" y="560"/>
                  </a:lnTo>
                  <a:lnTo>
                    <a:pt x="240" y="548"/>
                  </a:lnTo>
                  <a:lnTo>
                    <a:pt x="206" y="533"/>
                  </a:lnTo>
                  <a:lnTo>
                    <a:pt x="172" y="516"/>
                  </a:lnTo>
                  <a:lnTo>
                    <a:pt x="143" y="497"/>
                  </a:lnTo>
                  <a:lnTo>
                    <a:pt x="137" y="512"/>
                  </a:lnTo>
                  <a:lnTo>
                    <a:pt x="147" y="501"/>
                  </a:lnTo>
                  <a:lnTo>
                    <a:pt x="119" y="480"/>
                  </a:lnTo>
                  <a:lnTo>
                    <a:pt x="96" y="458"/>
                  </a:lnTo>
                  <a:lnTo>
                    <a:pt x="74" y="433"/>
                  </a:lnTo>
                  <a:lnTo>
                    <a:pt x="56" y="408"/>
                  </a:lnTo>
                  <a:lnTo>
                    <a:pt x="47" y="419"/>
                  </a:lnTo>
                  <a:lnTo>
                    <a:pt x="59" y="413"/>
                  </a:lnTo>
                  <a:lnTo>
                    <a:pt x="44" y="386"/>
                  </a:lnTo>
                  <a:lnTo>
                    <a:pt x="34" y="358"/>
                  </a:lnTo>
                  <a:lnTo>
                    <a:pt x="28" y="330"/>
                  </a:lnTo>
                  <a:lnTo>
                    <a:pt x="16" y="335"/>
                  </a:lnTo>
                  <a:lnTo>
                    <a:pt x="29" y="335"/>
                  </a:lnTo>
                  <a:lnTo>
                    <a:pt x="26" y="305"/>
                  </a:lnTo>
                  <a:lnTo>
                    <a:pt x="29" y="275"/>
                  </a:lnTo>
                  <a:lnTo>
                    <a:pt x="16" y="275"/>
                  </a:lnTo>
                  <a:lnTo>
                    <a:pt x="28" y="280"/>
                  </a:lnTo>
                  <a:lnTo>
                    <a:pt x="34" y="252"/>
                  </a:lnTo>
                  <a:lnTo>
                    <a:pt x="44" y="224"/>
                  </a:lnTo>
                  <a:lnTo>
                    <a:pt x="59" y="197"/>
                  </a:lnTo>
                  <a:lnTo>
                    <a:pt x="47" y="192"/>
                  </a:lnTo>
                  <a:lnTo>
                    <a:pt x="56" y="202"/>
                  </a:lnTo>
                  <a:lnTo>
                    <a:pt x="74" y="177"/>
                  </a:lnTo>
                  <a:lnTo>
                    <a:pt x="96" y="152"/>
                  </a:lnTo>
                  <a:lnTo>
                    <a:pt x="119" y="130"/>
                  </a:lnTo>
                  <a:lnTo>
                    <a:pt x="147" y="109"/>
                  </a:lnTo>
                  <a:lnTo>
                    <a:pt x="137" y="98"/>
                  </a:lnTo>
                  <a:lnTo>
                    <a:pt x="143" y="112"/>
                  </a:lnTo>
                  <a:lnTo>
                    <a:pt x="172" y="94"/>
                  </a:lnTo>
                  <a:lnTo>
                    <a:pt x="206" y="76"/>
                  </a:lnTo>
                  <a:lnTo>
                    <a:pt x="240" y="62"/>
                  </a:lnTo>
                  <a:lnTo>
                    <a:pt x="277" y="50"/>
                  </a:lnTo>
                  <a:lnTo>
                    <a:pt x="317" y="40"/>
                  </a:lnTo>
                  <a:lnTo>
                    <a:pt x="311" y="26"/>
                  </a:lnTo>
                  <a:lnTo>
                    <a:pt x="311" y="40"/>
                  </a:lnTo>
                  <a:lnTo>
                    <a:pt x="352" y="34"/>
                  </a:lnTo>
                  <a:lnTo>
                    <a:pt x="395" y="30"/>
                  </a:lnTo>
                  <a:lnTo>
                    <a:pt x="437" y="2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sp>
        <p:nvSpPr>
          <p:cNvPr id="23651" name="Rectangle 725"/>
          <p:cNvSpPr>
            <a:spLocks noChangeArrowheads="1"/>
          </p:cNvSpPr>
          <p:nvPr/>
        </p:nvSpPr>
        <p:spPr bwMode="auto">
          <a:xfrm>
            <a:off x="3079750" y="7751763"/>
            <a:ext cx="41116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0000"/>
                </a:solidFill>
                <a:latin typeface="HG丸ｺﾞｼｯｸM-PRO" panose="020F0600000000000000" pitchFamily="50" charset="-128"/>
                <a:ea typeface="HG丸ｺﾞｼｯｸM-PRO" panose="020F0600000000000000" pitchFamily="50" charset="-128"/>
              </a:rPr>
              <a:t>はい</a:t>
            </a:r>
            <a:endParaRPr lang="ja-JP" altLang="en-US" sz="1600">
              <a:latin typeface="HG丸ｺﾞｼｯｸM-PRO" panose="020F0600000000000000" pitchFamily="50" charset="-128"/>
              <a:ea typeface="HG丸ｺﾞｼｯｸM-PRO" panose="020F0600000000000000" pitchFamily="50" charset="-128"/>
            </a:endParaRPr>
          </a:p>
        </p:txBody>
      </p:sp>
      <p:sp>
        <p:nvSpPr>
          <p:cNvPr id="23652" name="Freeform 726"/>
          <p:cNvSpPr>
            <a:spLocks/>
          </p:cNvSpPr>
          <p:nvPr/>
        </p:nvSpPr>
        <p:spPr bwMode="auto">
          <a:xfrm>
            <a:off x="4224338" y="8243888"/>
            <a:ext cx="295275" cy="563562"/>
          </a:xfrm>
          <a:custGeom>
            <a:avLst/>
            <a:gdLst>
              <a:gd name="T0" fmla="*/ 0 w 424"/>
              <a:gd name="T1" fmla="*/ 0 h 745"/>
              <a:gd name="T2" fmla="*/ 0 w 424"/>
              <a:gd name="T3" fmla="*/ 0 h 745"/>
              <a:gd name="T4" fmla="*/ 0 w 424"/>
              <a:gd name="T5" fmla="*/ 0 h 745"/>
              <a:gd name="T6" fmla="*/ 0 w 424"/>
              <a:gd name="T7" fmla="*/ 0 h 745"/>
              <a:gd name="T8" fmla="*/ 0 w 424"/>
              <a:gd name="T9" fmla="*/ 0 h 745"/>
              <a:gd name="T10" fmla="*/ 0 w 424"/>
              <a:gd name="T11" fmla="*/ 0 h 745"/>
              <a:gd name="T12" fmla="*/ 0 w 424"/>
              <a:gd name="T13" fmla="*/ 0 h 745"/>
              <a:gd name="T14" fmla="*/ 0 w 424"/>
              <a:gd name="T15" fmla="*/ 0 h 7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4" h="745">
                <a:moveTo>
                  <a:pt x="0" y="534"/>
                </a:moveTo>
                <a:lnTo>
                  <a:pt x="135" y="534"/>
                </a:lnTo>
                <a:lnTo>
                  <a:pt x="135" y="0"/>
                </a:lnTo>
                <a:lnTo>
                  <a:pt x="289" y="0"/>
                </a:lnTo>
                <a:lnTo>
                  <a:pt x="289" y="534"/>
                </a:lnTo>
                <a:lnTo>
                  <a:pt x="424" y="534"/>
                </a:lnTo>
                <a:lnTo>
                  <a:pt x="212" y="745"/>
                </a:lnTo>
                <a:lnTo>
                  <a:pt x="0" y="534"/>
                </a:lnTo>
                <a:close/>
              </a:path>
            </a:pathLst>
          </a:custGeom>
          <a:solidFill>
            <a:srgbClr val="A50021"/>
          </a:solidFill>
          <a:ln w="6350">
            <a:solidFill>
              <a:srgbClr val="000000"/>
            </a:solidFill>
            <a:prstDash val="solid"/>
            <a:round/>
            <a:headEnd/>
            <a:tailEnd/>
          </a:ln>
        </p:spPr>
        <p:txBody>
          <a:bodyPr/>
          <a:lstStyle/>
          <a:p>
            <a:endParaRPr lang="ja-JP" altLang="en-US"/>
          </a:p>
        </p:txBody>
      </p:sp>
      <p:grpSp>
        <p:nvGrpSpPr>
          <p:cNvPr id="23653" name="Group 727"/>
          <p:cNvGrpSpPr>
            <a:grpSpLocks/>
          </p:cNvGrpSpPr>
          <p:nvPr/>
        </p:nvGrpSpPr>
        <p:grpSpPr bwMode="auto">
          <a:xfrm>
            <a:off x="3951288" y="7969250"/>
            <a:ext cx="827087" cy="652463"/>
            <a:chOff x="2443" y="3833"/>
            <a:chExt cx="631" cy="431"/>
          </a:xfrm>
        </p:grpSpPr>
        <p:sp>
          <p:nvSpPr>
            <p:cNvPr id="23691" name="Freeform 728"/>
            <p:cNvSpPr>
              <a:spLocks/>
            </p:cNvSpPr>
            <p:nvPr/>
          </p:nvSpPr>
          <p:spPr bwMode="auto">
            <a:xfrm>
              <a:off x="2981" y="4007"/>
              <a:ext cx="78" cy="83"/>
            </a:xfrm>
            <a:custGeom>
              <a:avLst/>
              <a:gdLst>
                <a:gd name="T0" fmla="*/ 0 w 157"/>
                <a:gd name="T1" fmla="*/ 1 h 166"/>
                <a:gd name="T2" fmla="*/ 0 w 157"/>
                <a:gd name="T3" fmla="*/ 0 h 166"/>
                <a:gd name="T4" fmla="*/ 0 w 157"/>
                <a:gd name="T5" fmla="*/ 1 h 166"/>
                <a:gd name="T6" fmla="*/ 0 w 157"/>
                <a:gd name="T7" fmla="*/ 1 h 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7" h="166">
                  <a:moveTo>
                    <a:pt x="157" y="83"/>
                  </a:moveTo>
                  <a:lnTo>
                    <a:pt x="0" y="0"/>
                  </a:lnTo>
                  <a:lnTo>
                    <a:pt x="0" y="166"/>
                  </a:lnTo>
                  <a:lnTo>
                    <a:pt x="157" y="83"/>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692" name="Freeform 729"/>
            <p:cNvSpPr>
              <a:spLocks/>
            </p:cNvSpPr>
            <p:nvPr/>
          </p:nvSpPr>
          <p:spPr bwMode="auto">
            <a:xfrm>
              <a:off x="2872" y="3902"/>
              <a:ext cx="98" cy="68"/>
            </a:xfrm>
            <a:custGeom>
              <a:avLst/>
              <a:gdLst>
                <a:gd name="T0" fmla="*/ 1 w 196"/>
                <a:gd name="T1" fmla="*/ 0 h 136"/>
                <a:gd name="T2" fmla="*/ 0 w 196"/>
                <a:gd name="T3" fmla="*/ 1 h 136"/>
                <a:gd name="T4" fmla="*/ 1 w 196"/>
                <a:gd name="T5" fmla="*/ 1 h 136"/>
                <a:gd name="T6" fmla="*/ 1 w 196"/>
                <a:gd name="T7" fmla="*/ 0 h 1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 h="136">
                  <a:moveTo>
                    <a:pt x="196" y="0"/>
                  </a:moveTo>
                  <a:lnTo>
                    <a:pt x="0" y="18"/>
                  </a:lnTo>
                  <a:lnTo>
                    <a:pt x="172" y="136"/>
                  </a:lnTo>
                  <a:lnTo>
                    <a:pt x="196"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693" name="Freeform 730"/>
            <p:cNvSpPr>
              <a:spLocks/>
            </p:cNvSpPr>
            <p:nvPr/>
          </p:nvSpPr>
          <p:spPr bwMode="auto">
            <a:xfrm>
              <a:off x="2697" y="3842"/>
              <a:ext cx="122" cy="54"/>
            </a:xfrm>
            <a:custGeom>
              <a:avLst/>
              <a:gdLst>
                <a:gd name="T0" fmla="*/ 0 w 245"/>
                <a:gd name="T1" fmla="*/ 0 h 108"/>
                <a:gd name="T2" fmla="*/ 0 w 245"/>
                <a:gd name="T3" fmla="*/ 1 h 108"/>
                <a:gd name="T4" fmla="*/ 0 w 245"/>
                <a:gd name="T5" fmla="*/ 1 h 108"/>
                <a:gd name="T6" fmla="*/ 0 w 245"/>
                <a:gd name="T7" fmla="*/ 0 h 1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108">
                  <a:moveTo>
                    <a:pt x="122" y="0"/>
                  </a:moveTo>
                  <a:lnTo>
                    <a:pt x="0" y="108"/>
                  </a:lnTo>
                  <a:lnTo>
                    <a:pt x="245" y="108"/>
                  </a:lnTo>
                  <a:lnTo>
                    <a:pt x="122"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694" name="Freeform 731"/>
            <p:cNvSpPr>
              <a:spLocks/>
            </p:cNvSpPr>
            <p:nvPr/>
          </p:nvSpPr>
          <p:spPr bwMode="auto">
            <a:xfrm>
              <a:off x="2545" y="3902"/>
              <a:ext cx="99" cy="68"/>
            </a:xfrm>
            <a:custGeom>
              <a:avLst/>
              <a:gdLst>
                <a:gd name="T0" fmla="*/ 0 w 197"/>
                <a:gd name="T1" fmla="*/ 0 h 136"/>
                <a:gd name="T2" fmla="*/ 1 w 197"/>
                <a:gd name="T3" fmla="*/ 1 h 136"/>
                <a:gd name="T4" fmla="*/ 1 w 197"/>
                <a:gd name="T5" fmla="*/ 1 h 136"/>
                <a:gd name="T6" fmla="*/ 0 w 197"/>
                <a:gd name="T7" fmla="*/ 0 h 1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7" h="136">
                  <a:moveTo>
                    <a:pt x="0" y="0"/>
                  </a:moveTo>
                  <a:lnTo>
                    <a:pt x="25" y="136"/>
                  </a:lnTo>
                  <a:lnTo>
                    <a:pt x="197" y="18"/>
                  </a:lnTo>
                  <a:lnTo>
                    <a:pt x="0"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695" name="Freeform 732"/>
            <p:cNvSpPr>
              <a:spLocks/>
            </p:cNvSpPr>
            <p:nvPr/>
          </p:nvSpPr>
          <p:spPr bwMode="auto">
            <a:xfrm>
              <a:off x="2458" y="4007"/>
              <a:ext cx="78" cy="83"/>
            </a:xfrm>
            <a:custGeom>
              <a:avLst/>
              <a:gdLst>
                <a:gd name="T0" fmla="*/ 0 w 156"/>
                <a:gd name="T1" fmla="*/ 1 h 166"/>
                <a:gd name="T2" fmla="*/ 1 w 156"/>
                <a:gd name="T3" fmla="*/ 1 h 166"/>
                <a:gd name="T4" fmla="*/ 1 w 156"/>
                <a:gd name="T5" fmla="*/ 0 h 166"/>
                <a:gd name="T6" fmla="*/ 0 w 156"/>
                <a:gd name="T7" fmla="*/ 1 h 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6" h="166">
                  <a:moveTo>
                    <a:pt x="0" y="83"/>
                  </a:moveTo>
                  <a:lnTo>
                    <a:pt x="156" y="166"/>
                  </a:lnTo>
                  <a:lnTo>
                    <a:pt x="156" y="0"/>
                  </a:lnTo>
                  <a:lnTo>
                    <a:pt x="0" y="83"/>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696" name="Freeform 733"/>
            <p:cNvSpPr>
              <a:spLocks/>
            </p:cNvSpPr>
            <p:nvPr/>
          </p:nvSpPr>
          <p:spPr bwMode="auto">
            <a:xfrm>
              <a:off x="2545" y="4127"/>
              <a:ext cx="99" cy="68"/>
            </a:xfrm>
            <a:custGeom>
              <a:avLst/>
              <a:gdLst>
                <a:gd name="T0" fmla="*/ 0 w 197"/>
                <a:gd name="T1" fmla="*/ 0 h 137"/>
                <a:gd name="T2" fmla="*/ 1 w 197"/>
                <a:gd name="T3" fmla="*/ 0 h 137"/>
                <a:gd name="T4" fmla="*/ 1 w 197"/>
                <a:gd name="T5" fmla="*/ 0 h 137"/>
                <a:gd name="T6" fmla="*/ 0 w 197"/>
                <a:gd name="T7" fmla="*/ 0 h 1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7" h="137">
                  <a:moveTo>
                    <a:pt x="0" y="137"/>
                  </a:moveTo>
                  <a:lnTo>
                    <a:pt x="197" y="119"/>
                  </a:lnTo>
                  <a:lnTo>
                    <a:pt x="25" y="0"/>
                  </a:lnTo>
                  <a:lnTo>
                    <a:pt x="0" y="137"/>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697" name="Freeform 734"/>
            <p:cNvSpPr>
              <a:spLocks/>
            </p:cNvSpPr>
            <p:nvPr/>
          </p:nvSpPr>
          <p:spPr bwMode="auto">
            <a:xfrm>
              <a:off x="2697" y="4201"/>
              <a:ext cx="122" cy="54"/>
            </a:xfrm>
            <a:custGeom>
              <a:avLst/>
              <a:gdLst>
                <a:gd name="T0" fmla="*/ 0 w 245"/>
                <a:gd name="T1" fmla="*/ 1 h 108"/>
                <a:gd name="T2" fmla="*/ 0 w 245"/>
                <a:gd name="T3" fmla="*/ 0 h 108"/>
                <a:gd name="T4" fmla="*/ 0 w 245"/>
                <a:gd name="T5" fmla="*/ 0 h 108"/>
                <a:gd name="T6" fmla="*/ 0 w 245"/>
                <a:gd name="T7" fmla="*/ 1 h 1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108">
                  <a:moveTo>
                    <a:pt x="122" y="108"/>
                  </a:moveTo>
                  <a:lnTo>
                    <a:pt x="245" y="0"/>
                  </a:lnTo>
                  <a:lnTo>
                    <a:pt x="0" y="0"/>
                  </a:lnTo>
                  <a:lnTo>
                    <a:pt x="122" y="108"/>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698" name="Freeform 735"/>
            <p:cNvSpPr>
              <a:spLocks/>
            </p:cNvSpPr>
            <p:nvPr/>
          </p:nvSpPr>
          <p:spPr bwMode="auto">
            <a:xfrm>
              <a:off x="2872" y="4127"/>
              <a:ext cx="98" cy="68"/>
            </a:xfrm>
            <a:custGeom>
              <a:avLst/>
              <a:gdLst>
                <a:gd name="T0" fmla="*/ 1 w 196"/>
                <a:gd name="T1" fmla="*/ 0 h 137"/>
                <a:gd name="T2" fmla="*/ 1 w 196"/>
                <a:gd name="T3" fmla="*/ 0 h 137"/>
                <a:gd name="T4" fmla="*/ 0 w 196"/>
                <a:gd name="T5" fmla="*/ 0 h 137"/>
                <a:gd name="T6" fmla="*/ 1 w 196"/>
                <a:gd name="T7" fmla="*/ 0 h 1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 h="137">
                  <a:moveTo>
                    <a:pt x="196" y="137"/>
                  </a:moveTo>
                  <a:lnTo>
                    <a:pt x="172" y="0"/>
                  </a:lnTo>
                  <a:lnTo>
                    <a:pt x="0" y="119"/>
                  </a:lnTo>
                  <a:lnTo>
                    <a:pt x="196" y="137"/>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699" name="Freeform 736"/>
            <p:cNvSpPr>
              <a:spLocks/>
            </p:cNvSpPr>
            <p:nvPr/>
          </p:nvSpPr>
          <p:spPr bwMode="auto">
            <a:xfrm>
              <a:off x="2546" y="3903"/>
              <a:ext cx="424" cy="291"/>
            </a:xfrm>
            <a:custGeom>
              <a:avLst/>
              <a:gdLst>
                <a:gd name="T0" fmla="*/ 0 w 849"/>
                <a:gd name="T1" fmla="*/ 1 h 582"/>
                <a:gd name="T2" fmla="*/ 0 w 849"/>
                <a:gd name="T3" fmla="*/ 1 h 582"/>
                <a:gd name="T4" fmla="*/ 0 w 849"/>
                <a:gd name="T5" fmla="*/ 1 h 582"/>
                <a:gd name="T6" fmla="*/ 0 w 849"/>
                <a:gd name="T7" fmla="*/ 1 h 582"/>
                <a:gd name="T8" fmla="*/ 0 w 849"/>
                <a:gd name="T9" fmla="*/ 1 h 582"/>
                <a:gd name="T10" fmla="*/ 0 w 849"/>
                <a:gd name="T11" fmla="*/ 1 h 582"/>
                <a:gd name="T12" fmla="*/ 0 w 849"/>
                <a:gd name="T13" fmla="*/ 1 h 582"/>
                <a:gd name="T14" fmla="*/ 0 w 849"/>
                <a:gd name="T15" fmla="*/ 1 h 582"/>
                <a:gd name="T16" fmla="*/ 0 w 849"/>
                <a:gd name="T17" fmla="*/ 1 h 582"/>
                <a:gd name="T18" fmla="*/ 0 w 849"/>
                <a:gd name="T19" fmla="*/ 1 h 582"/>
                <a:gd name="T20" fmla="*/ 0 w 849"/>
                <a:gd name="T21" fmla="*/ 1 h 582"/>
                <a:gd name="T22" fmla="*/ 0 w 849"/>
                <a:gd name="T23" fmla="*/ 1 h 582"/>
                <a:gd name="T24" fmla="*/ 0 w 849"/>
                <a:gd name="T25" fmla="*/ 1 h 582"/>
                <a:gd name="T26" fmla="*/ 0 w 849"/>
                <a:gd name="T27" fmla="*/ 1 h 582"/>
                <a:gd name="T28" fmla="*/ 0 w 849"/>
                <a:gd name="T29" fmla="*/ 1 h 582"/>
                <a:gd name="T30" fmla="*/ 0 w 849"/>
                <a:gd name="T31" fmla="*/ 1 h 582"/>
                <a:gd name="T32" fmla="*/ 0 w 849"/>
                <a:gd name="T33" fmla="*/ 1 h 582"/>
                <a:gd name="T34" fmla="*/ 0 w 849"/>
                <a:gd name="T35" fmla="*/ 1 h 582"/>
                <a:gd name="T36" fmla="*/ 0 w 849"/>
                <a:gd name="T37" fmla="*/ 1 h 582"/>
                <a:gd name="T38" fmla="*/ 0 w 849"/>
                <a:gd name="T39" fmla="*/ 1 h 582"/>
                <a:gd name="T40" fmla="*/ 0 w 849"/>
                <a:gd name="T41" fmla="*/ 1 h 582"/>
                <a:gd name="T42" fmla="*/ 0 w 849"/>
                <a:gd name="T43" fmla="*/ 1 h 582"/>
                <a:gd name="T44" fmla="*/ 0 w 849"/>
                <a:gd name="T45" fmla="*/ 1 h 582"/>
                <a:gd name="T46" fmla="*/ 0 w 849"/>
                <a:gd name="T47" fmla="*/ 1 h 582"/>
                <a:gd name="T48" fmla="*/ 0 w 849"/>
                <a:gd name="T49" fmla="*/ 1 h 582"/>
                <a:gd name="T50" fmla="*/ 0 w 849"/>
                <a:gd name="T51" fmla="*/ 1 h 582"/>
                <a:gd name="T52" fmla="*/ 0 w 849"/>
                <a:gd name="T53" fmla="*/ 1 h 582"/>
                <a:gd name="T54" fmla="*/ 0 w 849"/>
                <a:gd name="T55" fmla="*/ 1 h 582"/>
                <a:gd name="T56" fmla="*/ 0 w 849"/>
                <a:gd name="T57" fmla="*/ 1 h 582"/>
                <a:gd name="T58" fmla="*/ 0 w 849"/>
                <a:gd name="T59" fmla="*/ 1 h 582"/>
                <a:gd name="T60" fmla="*/ 0 w 849"/>
                <a:gd name="T61" fmla="*/ 1 h 582"/>
                <a:gd name="T62" fmla="*/ 0 w 849"/>
                <a:gd name="T63" fmla="*/ 1 h 5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49" h="582">
                  <a:moveTo>
                    <a:pt x="424" y="0"/>
                  </a:moveTo>
                  <a:lnTo>
                    <a:pt x="382" y="1"/>
                  </a:lnTo>
                  <a:lnTo>
                    <a:pt x="339" y="6"/>
                  </a:lnTo>
                  <a:lnTo>
                    <a:pt x="298" y="12"/>
                  </a:lnTo>
                  <a:lnTo>
                    <a:pt x="259" y="23"/>
                  </a:lnTo>
                  <a:lnTo>
                    <a:pt x="223" y="34"/>
                  </a:lnTo>
                  <a:lnTo>
                    <a:pt x="187" y="50"/>
                  </a:lnTo>
                  <a:lnTo>
                    <a:pt x="155" y="66"/>
                  </a:lnTo>
                  <a:lnTo>
                    <a:pt x="124" y="84"/>
                  </a:lnTo>
                  <a:lnTo>
                    <a:pt x="97" y="106"/>
                  </a:lnTo>
                  <a:lnTo>
                    <a:pt x="72" y="128"/>
                  </a:lnTo>
                  <a:lnTo>
                    <a:pt x="52" y="152"/>
                  </a:lnTo>
                  <a:lnTo>
                    <a:pt x="34" y="178"/>
                  </a:lnTo>
                  <a:lnTo>
                    <a:pt x="19" y="205"/>
                  </a:lnTo>
                  <a:lnTo>
                    <a:pt x="9" y="232"/>
                  </a:lnTo>
                  <a:lnTo>
                    <a:pt x="3" y="261"/>
                  </a:lnTo>
                  <a:lnTo>
                    <a:pt x="0" y="291"/>
                  </a:lnTo>
                  <a:lnTo>
                    <a:pt x="3" y="321"/>
                  </a:lnTo>
                  <a:lnTo>
                    <a:pt x="9" y="350"/>
                  </a:lnTo>
                  <a:lnTo>
                    <a:pt x="19" y="377"/>
                  </a:lnTo>
                  <a:lnTo>
                    <a:pt x="34" y="405"/>
                  </a:lnTo>
                  <a:lnTo>
                    <a:pt x="52" y="430"/>
                  </a:lnTo>
                  <a:lnTo>
                    <a:pt x="72" y="454"/>
                  </a:lnTo>
                  <a:lnTo>
                    <a:pt x="97" y="476"/>
                  </a:lnTo>
                  <a:lnTo>
                    <a:pt x="124" y="498"/>
                  </a:lnTo>
                  <a:lnTo>
                    <a:pt x="155" y="516"/>
                  </a:lnTo>
                  <a:lnTo>
                    <a:pt x="187" y="532"/>
                  </a:lnTo>
                  <a:lnTo>
                    <a:pt x="223" y="548"/>
                  </a:lnTo>
                  <a:lnTo>
                    <a:pt x="259" y="559"/>
                  </a:lnTo>
                  <a:lnTo>
                    <a:pt x="298" y="570"/>
                  </a:lnTo>
                  <a:lnTo>
                    <a:pt x="339" y="576"/>
                  </a:lnTo>
                  <a:lnTo>
                    <a:pt x="382" y="581"/>
                  </a:lnTo>
                  <a:lnTo>
                    <a:pt x="424" y="582"/>
                  </a:lnTo>
                  <a:lnTo>
                    <a:pt x="467" y="581"/>
                  </a:lnTo>
                  <a:lnTo>
                    <a:pt x="510" y="576"/>
                  </a:lnTo>
                  <a:lnTo>
                    <a:pt x="551" y="570"/>
                  </a:lnTo>
                  <a:lnTo>
                    <a:pt x="589" y="559"/>
                  </a:lnTo>
                  <a:lnTo>
                    <a:pt x="626" y="548"/>
                  </a:lnTo>
                  <a:lnTo>
                    <a:pt x="662" y="532"/>
                  </a:lnTo>
                  <a:lnTo>
                    <a:pt x="694" y="516"/>
                  </a:lnTo>
                  <a:lnTo>
                    <a:pt x="725" y="498"/>
                  </a:lnTo>
                  <a:lnTo>
                    <a:pt x="751" y="476"/>
                  </a:lnTo>
                  <a:lnTo>
                    <a:pt x="777" y="454"/>
                  </a:lnTo>
                  <a:lnTo>
                    <a:pt x="797" y="430"/>
                  </a:lnTo>
                  <a:lnTo>
                    <a:pt x="815" y="405"/>
                  </a:lnTo>
                  <a:lnTo>
                    <a:pt x="830" y="377"/>
                  </a:lnTo>
                  <a:lnTo>
                    <a:pt x="840" y="350"/>
                  </a:lnTo>
                  <a:lnTo>
                    <a:pt x="847" y="321"/>
                  </a:lnTo>
                  <a:lnTo>
                    <a:pt x="849" y="291"/>
                  </a:lnTo>
                  <a:lnTo>
                    <a:pt x="847" y="261"/>
                  </a:lnTo>
                  <a:lnTo>
                    <a:pt x="840" y="232"/>
                  </a:lnTo>
                  <a:lnTo>
                    <a:pt x="830" y="205"/>
                  </a:lnTo>
                  <a:lnTo>
                    <a:pt x="815" y="178"/>
                  </a:lnTo>
                  <a:lnTo>
                    <a:pt x="797" y="152"/>
                  </a:lnTo>
                  <a:lnTo>
                    <a:pt x="777" y="128"/>
                  </a:lnTo>
                  <a:lnTo>
                    <a:pt x="751" y="106"/>
                  </a:lnTo>
                  <a:lnTo>
                    <a:pt x="725" y="84"/>
                  </a:lnTo>
                  <a:lnTo>
                    <a:pt x="694" y="66"/>
                  </a:lnTo>
                  <a:lnTo>
                    <a:pt x="662" y="50"/>
                  </a:lnTo>
                  <a:lnTo>
                    <a:pt x="626" y="34"/>
                  </a:lnTo>
                  <a:lnTo>
                    <a:pt x="589" y="23"/>
                  </a:lnTo>
                  <a:lnTo>
                    <a:pt x="551" y="12"/>
                  </a:lnTo>
                  <a:lnTo>
                    <a:pt x="510" y="6"/>
                  </a:lnTo>
                  <a:lnTo>
                    <a:pt x="467" y="1"/>
                  </a:lnTo>
                  <a:lnTo>
                    <a:pt x="424"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00" name="Freeform 737"/>
            <p:cNvSpPr>
              <a:spLocks noEditPoints="1"/>
            </p:cNvSpPr>
            <p:nvPr/>
          </p:nvSpPr>
          <p:spPr bwMode="auto">
            <a:xfrm>
              <a:off x="2974" y="3996"/>
              <a:ext cx="100" cy="105"/>
            </a:xfrm>
            <a:custGeom>
              <a:avLst/>
              <a:gdLst>
                <a:gd name="T0" fmla="*/ 1 w 199"/>
                <a:gd name="T1" fmla="*/ 1 h 210"/>
                <a:gd name="T2" fmla="*/ 0 w 199"/>
                <a:gd name="T3" fmla="*/ 0 h 210"/>
                <a:gd name="T4" fmla="*/ 0 w 199"/>
                <a:gd name="T5" fmla="*/ 1 h 210"/>
                <a:gd name="T6" fmla="*/ 0 w 199"/>
                <a:gd name="T7" fmla="*/ 1 h 210"/>
                <a:gd name="T8" fmla="*/ 0 w 199"/>
                <a:gd name="T9" fmla="*/ 1 h 210"/>
                <a:gd name="T10" fmla="*/ 1 w 199"/>
                <a:gd name="T11" fmla="*/ 1 h 210"/>
                <a:gd name="T12" fmla="*/ 1 w 199"/>
                <a:gd name="T13" fmla="*/ 1 h 210"/>
                <a:gd name="T14" fmla="*/ 1 w 199"/>
                <a:gd name="T15" fmla="*/ 1 h 210"/>
                <a:gd name="T16" fmla="*/ 1 w 199"/>
                <a:gd name="T17" fmla="*/ 1 h 210"/>
                <a:gd name="T18" fmla="*/ 1 w 199"/>
                <a:gd name="T19" fmla="*/ 1 h 210"/>
                <a:gd name="T20" fmla="*/ 1 w 199"/>
                <a:gd name="T21" fmla="*/ 1 h 210"/>
                <a:gd name="T22" fmla="*/ 1 w 199"/>
                <a:gd name="T23" fmla="*/ 1 h 210"/>
                <a:gd name="T24" fmla="*/ 1 w 199"/>
                <a:gd name="T25" fmla="*/ 1 h 210"/>
                <a:gd name="T26" fmla="*/ 1 w 199"/>
                <a:gd name="T27" fmla="*/ 1 h 210"/>
                <a:gd name="T28" fmla="*/ 1 w 199"/>
                <a:gd name="T29" fmla="*/ 1 h 210"/>
                <a:gd name="T30" fmla="*/ 1 w 199"/>
                <a:gd name="T31" fmla="*/ 1 h 210"/>
                <a:gd name="T32" fmla="*/ 1 w 199"/>
                <a:gd name="T33" fmla="*/ 1 h 210"/>
                <a:gd name="T34" fmla="*/ 1 w 199"/>
                <a:gd name="T35" fmla="*/ 1 h 210"/>
                <a:gd name="T36" fmla="*/ 1 w 199"/>
                <a:gd name="T37" fmla="*/ 1 h 210"/>
                <a:gd name="T38" fmla="*/ 1 w 199"/>
                <a:gd name="T39" fmla="*/ 1 h 2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9" h="210">
                  <a:moveTo>
                    <a:pt x="19" y="10"/>
                  </a:moveTo>
                  <a:lnTo>
                    <a:pt x="0" y="0"/>
                  </a:lnTo>
                  <a:lnTo>
                    <a:pt x="0" y="22"/>
                  </a:lnTo>
                  <a:lnTo>
                    <a:pt x="0" y="188"/>
                  </a:lnTo>
                  <a:lnTo>
                    <a:pt x="0" y="210"/>
                  </a:lnTo>
                  <a:lnTo>
                    <a:pt x="19" y="200"/>
                  </a:lnTo>
                  <a:lnTo>
                    <a:pt x="175" y="117"/>
                  </a:lnTo>
                  <a:lnTo>
                    <a:pt x="199" y="105"/>
                  </a:lnTo>
                  <a:lnTo>
                    <a:pt x="175" y="92"/>
                  </a:lnTo>
                  <a:lnTo>
                    <a:pt x="19" y="10"/>
                  </a:lnTo>
                  <a:close/>
                  <a:moveTo>
                    <a:pt x="164" y="117"/>
                  </a:moveTo>
                  <a:lnTo>
                    <a:pt x="170" y="105"/>
                  </a:lnTo>
                  <a:lnTo>
                    <a:pt x="164" y="92"/>
                  </a:lnTo>
                  <a:lnTo>
                    <a:pt x="7" y="175"/>
                  </a:lnTo>
                  <a:lnTo>
                    <a:pt x="13" y="188"/>
                  </a:lnTo>
                  <a:lnTo>
                    <a:pt x="27" y="188"/>
                  </a:lnTo>
                  <a:lnTo>
                    <a:pt x="27" y="22"/>
                  </a:lnTo>
                  <a:lnTo>
                    <a:pt x="13" y="22"/>
                  </a:lnTo>
                  <a:lnTo>
                    <a:pt x="7" y="35"/>
                  </a:lnTo>
                  <a:lnTo>
                    <a:pt x="164" y="117"/>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01" name="Freeform 738"/>
            <p:cNvSpPr>
              <a:spLocks noEditPoints="1"/>
            </p:cNvSpPr>
            <p:nvPr/>
          </p:nvSpPr>
          <p:spPr bwMode="auto">
            <a:xfrm>
              <a:off x="2852" y="3894"/>
              <a:ext cx="126" cy="88"/>
            </a:xfrm>
            <a:custGeom>
              <a:avLst/>
              <a:gdLst>
                <a:gd name="T0" fmla="*/ 1 w 252"/>
                <a:gd name="T1" fmla="*/ 1 h 175"/>
                <a:gd name="T2" fmla="*/ 0 w 252"/>
                <a:gd name="T3" fmla="*/ 1 h 175"/>
                <a:gd name="T4" fmla="*/ 1 w 252"/>
                <a:gd name="T5" fmla="*/ 1 h 175"/>
                <a:gd name="T6" fmla="*/ 1 w 252"/>
                <a:gd name="T7" fmla="*/ 1 h 175"/>
                <a:gd name="T8" fmla="*/ 1 w 252"/>
                <a:gd name="T9" fmla="*/ 1 h 175"/>
                <a:gd name="T10" fmla="*/ 1 w 252"/>
                <a:gd name="T11" fmla="*/ 1 h 175"/>
                <a:gd name="T12" fmla="*/ 1 w 252"/>
                <a:gd name="T13" fmla="*/ 1 h 175"/>
                <a:gd name="T14" fmla="*/ 1 w 252"/>
                <a:gd name="T15" fmla="*/ 0 h 175"/>
                <a:gd name="T16" fmla="*/ 1 w 252"/>
                <a:gd name="T17" fmla="*/ 1 h 175"/>
                <a:gd name="T18" fmla="*/ 1 w 252"/>
                <a:gd name="T19" fmla="*/ 1 h 175"/>
                <a:gd name="T20" fmla="*/ 1 w 252"/>
                <a:gd name="T21" fmla="*/ 1 h 175"/>
                <a:gd name="T22" fmla="*/ 1 w 252"/>
                <a:gd name="T23" fmla="*/ 1 h 175"/>
                <a:gd name="T24" fmla="*/ 1 w 252"/>
                <a:gd name="T25" fmla="*/ 1 h 175"/>
                <a:gd name="T26" fmla="*/ 1 w 252"/>
                <a:gd name="T27" fmla="*/ 1 h 175"/>
                <a:gd name="T28" fmla="*/ 1 w 252"/>
                <a:gd name="T29" fmla="*/ 1 h 175"/>
                <a:gd name="T30" fmla="*/ 1 w 252"/>
                <a:gd name="T31" fmla="*/ 1 h 175"/>
                <a:gd name="T32" fmla="*/ 1 w 252"/>
                <a:gd name="T33" fmla="*/ 1 h 175"/>
                <a:gd name="T34" fmla="*/ 1 w 252"/>
                <a:gd name="T35" fmla="*/ 1 h 175"/>
                <a:gd name="T36" fmla="*/ 1 w 252"/>
                <a:gd name="T37" fmla="*/ 1 h 175"/>
                <a:gd name="T38" fmla="*/ 1 w 252"/>
                <a:gd name="T39" fmla="*/ 1 h 1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2" h="175">
                  <a:moveTo>
                    <a:pt x="40" y="18"/>
                  </a:moveTo>
                  <a:lnTo>
                    <a:pt x="0" y="22"/>
                  </a:lnTo>
                  <a:lnTo>
                    <a:pt x="32" y="45"/>
                  </a:lnTo>
                  <a:lnTo>
                    <a:pt x="205" y="164"/>
                  </a:lnTo>
                  <a:lnTo>
                    <a:pt x="221" y="175"/>
                  </a:lnTo>
                  <a:lnTo>
                    <a:pt x="225" y="155"/>
                  </a:lnTo>
                  <a:lnTo>
                    <a:pt x="249" y="18"/>
                  </a:lnTo>
                  <a:lnTo>
                    <a:pt x="252" y="0"/>
                  </a:lnTo>
                  <a:lnTo>
                    <a:pt x="236" y="1"/>
                  </a:lnTo>
                  <a:lnTo>
                    <a:pt x="40" y="18"/>
                  </a:lnTo>
                  <a:close/>
                  <a:moveTo>
                    <a:pt x="237" y="29"/>
                  </a:moveTo>
                  <a:lnTo>
                    <a:pt x="236" y="15"/>
                  </a:lnTo>
                  <a:lnTo>
                    <a:pt x="224" y="14"/>
                  </a:lnTo>
                  <a:lnTo>
                    <a:pt x="200" y="150"/>
                  </a:lnTo>
                  <a:lnTo>
                    <a:pt x="212" y="151"/>
                  </a:lnTo>
                  <a:lnTo>
                    <a:pt x="220" y="141"/>
                  </a:lnTo>
                  <a:lnTo>
                    <a:pt x="47" y="22"/>
                  </a:lnTo>
                  <a:lnTo>
                    <a:pt x="40" y="33"/>
                  </a:lnTo>
                  <a:lnTo>
                    <a:pt x="41" y="47"/>
                  </a:lnTo>
                  <a:lnTo>
                    <a:pt x="237" y="2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02" name="Freeform 739"/>
            <p:cNvSpPr>
              <a:spLocks noEditPoints="1"/>
            </p:cNvSpPr>
            <p:nvPr/>
          </p:nvSpPr>
          <p:spPr bwMode="auto">
            <a:xfrm>
              <a:off x="2679" y="3833"/>
              <a:ext cx="159" cy="70"/>
            </a:xfrm>
            <a:custGeom>
              <a:avLst/>
              <a:gdLst>
                <a:gd name="T0" fmla="*/ 0 w 319"/>
                <a:gd name="T1" fmla="*/ 0 h 141"/>
                <a:gd name="T2" fmla="*/ 0 w 319"/>
                <a:gd name="T3" fmla="*/ 0 h 141"/>
                <a:gd name="T4" fmla="*/ 0 w 319"/>
                <a:gd name="T5" fmla="*/ 0 h 141"/>
                <a:gd name="T6" fmla="*/ 0 w 319"/>
                <a:gd name="T7" fmla="*/ 0 h 141"/>
                <a:gd name="T8" fmla="*/ 0 w 319"/>
                <a:gd name="T9" fmla="*/ 0 h 141"/>
                <a:gd name="T10" fmla="*/ 0 w 319"/>
                <a:gd name="T11" fmla="*/ 0 h 141"/>
                <a:gd name="T12" fmla="*/ 0 w 319"/>
                <a:gd name="T13" fmla="*/ 0 h 141"/>
                <a:gd name="T14" fmla="*/ 0 w 319"/>
                <a:gd name="T15" fmla="*/ 0 h 141"/>
                <a:gd name="T16" fmla="*/ 0 w 319"/>
                <a:gd name="T17" fmla="*/ 0 h 141"/>
                <a:gd name="T18" fmla="*/ 0 w 319"/>
                <a:gd name="T19" fmla="*/ 0 h 141"/>
                <a:gd name="T20" fmla="*/ 0 w 319"/>
                <a:gd name="T21" fmla="*/ 0 h 141"/>
                <a:gd name="T22" fmla="*/ 0 w 319"/>
                <a:gd name="T23" fmla="*/ 0 h 141"/>
                <a:gd name="T24" fmla="*/ 0 w 319"/>
                <a:gd name="T25" fmla="*/ 0 h 141"/>
                <a:gd name="T26" fmla="*/ 0 w 319"/>
                <a:gd name="T27" fmla="*/ 0 h 141"/>
                <a:gd name="T28" fmla="*/ 0 w 319"/>
                <a:gd name="T29" fmla="*/ 0 h 141"/>
                <a:gd name="T30" fmla="*/ 0 w 319"/>
                <a:gd name="T31" fmla="*/ 0 h 141"/>
                <a:gd name="T32" fmla="*/ 0 w 319"/>
                <a:gd name="T33" fmla="*/ 0 h 141"/>
                <a:gd name="T34" fmla="*/ 0 w 319"/>
                <a:gd name="T35" fmla="*/ 0 h 141"/>
                <a:gd name="T36" fmla="*/ 0 w 319"/>
                <a:gd name="T37" fmla="*/ 0 h 141"/>
                <a:gd name="T38" fmla="*/ 0 w 319"/>
                <a:gd name="T39" fmla="*/ 0 h 14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9" h="141">
                  <a:moveTo>
                    <a:pt x="30" y="116"/>
                  </a:moveTo>
                  <a:lnTo>
                    <a:pt x="0" y="141"/>
                  </a:lnTo>
                  <a:lnTo>
                    <a:pt x="37" y="141"/>
                  </a:lnTo>
                  <a:lnTo>
                    <a:pt x="282" y="141"/>
                  </a:lnTo>
                  <a:lnTo>
                    <a:pt x="319" y="141"/>
                  </a:lnTo>
                  <a:lnTo>
                    <a:pt x="291" y="116"/>
                  </a:lnTo>
                  <a:lnTo>
                    <a:pt x="168" y="8"/>
                  </a:lnTo>
                  <a:lnTo>
                    <a:pt x="159" y="0"/>
                  </a:lnTo>
                  <a:lnTo>
                    <a:pt x="152" y="8"/>
                  </a:lnTo>
                  <a:lnTo>
                    <a:pt x="30" y="116"/>
                  </a:lnTo>
                  <a:close/>
                  <a:moveTo>
                    <a:pt x="168" y="30"/>
                  </a:moveTo>
                  <a:lnTo>
                    <a:pt x="159" y="19"/>
                  </a:lnTo>
                  <a:lnTo>
                    <a:pt x="152" y="30"/>
                  </a:lnTo>
                  <a:lnTo>
                    <a:pt x="274" y="138"/>
                  </a:lnTo>
                  <a:lnTo>
                    <a:pt x="282" y="127"/>
                  </a:lnTo>
                  <a:lnTo>
                    <a:pt x="282" y="113"/>
                  </a:lnTo>
                  <a:lnTo>
                    <a:pt x="37" y="113"/>
                  </a:lnTo>
                  <a:lnTo>
                    <a:pt x="37" y="127"/>
                  </a:lnTo>
                  <a:lnTo>
                    <a:pt x="46" y="138"/>
                  </a:lnTo>
                  <a:lnTo>
                    <a:pt x="168" y="30"/>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03" name="Freeform 740"/>
            <p:cNvSpPr>
              <a:spLocks noEditPoints="1"/>
            </p:cNvSpPr>
            <p:nvPr/>
          </p:nvSpPr>
          <p:spPr bwMode="auto">
            <a:xfrm>
              <a:off x="2537" y="3894"/>
              <a:ext cx="127" cy="88"/>
            </a:xfrm>
            <a:custGeom>
              <a:avLst/>
              <a:gdLst>
                <a:gd name="T0" fmla="*/ 1 w 254"/>
                <a:gd name="T1" fmla="*/ 1 h 175"/>
                <a:gd name="T2" fmla="*/ 1 w 254"/>
                <a:gd name="T3" fmla="*/ 1 h 175"/>
                <a:gd name="T4" fmla="*/ 1 w 254"/>
                <a:gd name="T5" fmla="*/ 1 h 175"/>
                <a:gd name="T6" fmla="*/ 1 w 254"/>
                <a:gd name="T7" fmla="*/ 1 h 175"/>
                <a:gd name="T8" fmla="*/ 1 w 254"/>
                <a:gd name="T9" fmla="*/ 1 h 175"/>
                <a:gd name="T10" fmla="*/ 1 w 254"/>
                <a:gd name="T11" fmla="*/ 1 h 175"/>
                <a:gd name="T12" fmla="*/ 1 w 254"/>
                <a:gd name="T13" fmla="*/ 1 h 175"/>
                <a:gd name="T14" fmla="*/ 0 w 254"/>
                <a:gd name="T15" fmla="*/ 0 h 175"/>
                <a:gd name="T16" fmla="*/ 1 w 254"/>
                <a:gd name="T17" fmla="*/ 1 h 175"/>
                <a:gd name="T18" fmla="*/ 1 w 254"/>
                <a:gd name="T19" fmla="*/ 1 h 175"/>
                <a:gd name="T20" fmla="*/ 1 w 254"/>
                <a:gd name="T21" fmla="*/ 1 h 175"/>
                <a:gd name="T22" fmla="*/ 1 w 254"/>
                <a:gd name="T23" fmla="*/ 1 h 175"/>
                <a:gd name="T24" fmla="*/ 1 w 254"/>
                <a:gd name="T25" fmla="*/ 1 h 175"/>
                <a:gd name="T26" fmla="*/ 1 w 254"/>
                <a:gd name="T27" fmla="*/ 1 h 175"/>
                <a:gd name="T28" fmla="*/ 1 w 254"/>
                <a:gd name="T29" fmla="*/ 1 h 175"/>
                <a:gd name="T30" fmla="*/ 1 w 254"/>
                <a:gd name="T31" fmla="*/ 1 h 175"/>
                <a:gd name="T32" fmla="*/ 1 w 254"/>
                <a:gd name="T33" fmla="*/ 1 h 175"/>
                <a:gd name="T34" fmla="*/ 1 w 254"/>
                <a:gd name="T35" fmla="*/ 1 h 175"/>
                <a:gd name="T36" fmla="*/ 1 w 254"/>
                <a:gd name="T37" fmla="*/ 1 h 175"/>
                <a:gd name="T38" fmla="*/ 1 w 254"/>
                <a:gd name="T39" fmla="*/ 1 h 1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4" h="175">
                  <a:moveTo>
                    <a:pt x="30" y="155"/>
                  </a:moveTo>
                  <a:lnTo>
                    <a:pt x="33" y="175"/>
                  </a:lnTo>
                  <a:lnTo>
                    <a:pt x="49" y="164"/>
                  </a:lnTo>
                  <a:lnTo>
                    <a:pt x="221" y="45"/>
                  </a:lnTo>
                  <a:lnTo>
                    <a:pt x="254" y="22"/>
                  </a:lnTo>
                  <a:lnTo>
                    <a:pt x="215" y="18"/>
                  </a:lnTo>
                  <a:lnTo>
                    <a:pt x="18" y="1"/>
                  </a:lnTo>
                  <a:lnTo>
                    <a:pt x="0" y="0"/>
                  </a:lnTo>
                  <a:lnTo>
                    <a:pt x="5" y="18"/>
                  </a:lnTo>
                  <a:lnTo>
                    <a:pt x="30" y="155"/>
                  </a:lnTo>
                  <a:close/>
                  <a:moveTo>
                    <a:pt x="30" y="12"/>
                  </a:moveTo>
                  <a:lnTo>
                    <a:pt x="17" y="15"/>
                  </a:lnTo>
                  <a:lnTo>
                    <a:pt x="17" y="29"/>
                  </a:lnTo>
                  <a:lnTo>
                    <a:pt x="214" y="47"/>
                  </a:lnTo>
                  <a:lnTo>
                    <a:pt x="214" y="33"/>
                  </a:lnTo>
                  <a:lnTo>
                    <a:pt x="207" y="22"/>
                  </a:lnTo>
                  <a:lnTo>
                    <a:pt x="34" y="141"/>
                  </a:lnTo>
                  <a:lnTo>
                    <a:pt x="42" y="151"/>
                  </a:lnTo>
                  <a:lnTo>
                    <a:pt x="55" y="148"/>
                  </a:lnTo>
                  <a:lnTo>
                    <a:pt x="30" y="1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04" name="Freeform 741"/>
            <p:cNvSpPr>
              <a:spLocks noEditPoints="1"/>
            </p:cNvSpPr>
            <p:nvPr/>
          </p:nvSpPr>
          <p:spPr bwMode="auto">
            <a:xfrm>
              <a:off x="2443" y="3996"/>
              <a:ext cx="99" cy="105"/>
            </a:xfrm>
            <a:custGeom>
              <a:avLst/>
              <a:gdLst>
                <a:gd name="T0" fmla="*/ 0 w 199"/>
                <a:gd name="T1" fmla="*/ 1 h 210"/>
                <a:gd name="T2" fmla="*/ 0 w 199"/>
                <a:gd name="T3" fmla="*/ 1 h 210"/>
                <a:gd name="T4" fmla="*/ 0 w 199"/>
                <a:gd name="T5" fmla="*/ 1 h 210"/>
                <a:gd name="T6" fmla="*/ 0 w 199"/>
                <a:gd name="T7" fmla="*/ 1 h 210"/>
                <a:gd name="T8" fmla="*/ 0 w 199"/>
                <a:gd name="T9" fmla="*/ 0 h 210"/>
                <a:gd name="T10" fmla="*/ 0 w 199"/>
                <a:gd name="T11" fmla="*/ 1 h 210"/>
                <a:gd name="T12" fmla="*/ 0 w 199"/>
                <a:gd name="T13" fmla="*/ 1 h 210"/>
                <a:gd name="T14" fmla="*/ 0 w 199"/>
                <a:gd name="T15" fmla="*/ 1 h 210"/>
                <a:gd name="T16" fmla="*/ 0 w 199"/>
                <a:gd name="T17" fmla="*/ 1 h 210"/>
                <a:gd name="T18" fmla="*/ 0 w 199"/>
                <a:gd name="T19" fmla="*/ 1 h 210"/>
                <a:gd name="T20" fmla="*/ 0 w 199"/>
                <a:gd name="T21" fmla="*/ 1 h 210"/>
                <a:gd name="T22" fmla="*/ 0 w 199"/>
                <a:gd name="T23" fmla="*/ 1 h 210"/>
                <a:gd name="T24" fmla="*/ 0 w 199"/>
                <a:gd name="T25" fmla="*/ 1 h 210"/>
                <a:gd name="T26" fmla="*/ 0 w 199"/>
                <a:gd name="T27" fmla="*/ 1 h 210"/>
                <a:gd name="T28" fmla="*/ 0 w 199"/>
                <a:gd name="T29" fmla="*/ 1 h 210"/>
                <a:gd name="T30" fmla="*/ 0 w 199"/>
                <a:gd name="T31" fmla="*/ 1 h 210"/>
                <a:gd name="T32" fmla="*/ 0 w 199"/>
                <a:gd name="T33" fmla="*/ 1 h 210"/>
                <a:gd name="T34" fmla="*/ 0 w 199"/>
                <a:gd name="T35" fmla="*/ 1 h 210"/>
                <a:gd name="T36" fmla="*/ 0 w 199"/>
                <a:gd name="T37" fmla="*/ 1 h 210"/>
                <a:gd name="T38" fmla="*/ 0 w 199"/>
                <a:gd name="T39" fmla="*/ 1 h 2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9" h="210">
                  <a:moveTo>
                    <a:pt x="180" y="200"/>
                  </a:moveTo>
                  <a:lnTo>
                    <a:pt x="199" y="210"/>
                  </a:lnTo>
                  <a:lnTo>
                    <a:pt x="199" y="188"/>
                  </a:lnTo>
                  <a:lnTo>
                    <a:pt x="199" y="22"/>
                  </a:lnTo>
                  <a:lnTo>
                    <a:pt x="199" y="0"/>
                  </a:lnTo>
                  <a:lnTo>
                    <a:pt x="180" y="10"/>
                  </a:lnTo>
                  <a:lnTo>
                    <a:pt x="23" y="92"/>
                  </a:lnTo>
                  <a:lnTo>
                    <a:pt x="0" y="105"/>
                  </a:lnTo>
                  <a:lnTo>
                    <a:pt x="23" y="117"/>
                  </a:lnTo>
                  <a:lnTo>
                    <a:pt x="180" y="200"/>
                  </a:lnTo>
                  <a:close/>
                  <a:moveTo>
                    <a:pt x="35" y="92"/>
                  </a:moveTo>
                  <a:lnTo>
                    <a:pt x="29" y="105"/>
                  </a:lnTo>
                  <a:lnTo>
                    <a:pt x="35" y="117"/>
                  </a:lnTo>
                  <a:lnTo>
                    <a:pt x="191" y="35"/>
                  </a:lnTo>
                  <a:lnTo>
                    <a:pt x="185" y="22"/>
                  </a:lnTo>
                  <a:lnTo>
                    <a:pt x="172" y="22"/>
                  </a:lnTo>
                  <a:lnTo>
                    <a:pt x="172" y="188"/>
                  </a:lnTo>
                  <a:lnTo>
                    <a:pt x="185" y="188"/>
                  </a:lnTo>
                  <a:lnTo>
                    <a:pt x="191" y="175"/>
                  </a:lnTo>
                  <a:lnTo>
                    <a:pt x="35" y="92"/>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05" name="Freeform 742"/>
            <p:cNvSpPr>
              <a:spLocks noEditPoints="1"/>
            </p:cNvSpPr>
            <p:nvPr/>
          </p:nvSpPr>
          <p:spPr bwMode="auto">
            <a:xfrm>
              <a:off x="2537" y="4115"/>
              <a:ext cx="127" cy="88"/>
            </a:xfrm>
            <a:custGeom>
              <a:avLst/>
              <a:gdLst>
                <a:gd name="T0" fmla="*/ 1 w 254"/>
                <a:gd name="T1" fmla="*/ 1 h 175"/>
                <a:gd name="T2" fmla="*/ 1 w 254"/>
                <a:gd name="T3" fmla="*/ 1 h 175"/>
                <a:gd name="T4" fmla="*/ 1 w 254"/>
                <a:gd name="T5" fmla="*/ 1 h 175"/>
                <a:gd name="T6" fmla="*/ 1 w 254"/>
                <a:gd name="T7" fmla="*/ 1 h 175"/>
                <a:gd name="T8" fmla="*/ 1 w 254"/>
                <a:gd name="T9" fmla="*/ 0 h 175"/>
                <a:gd name="T10" fmla="*/ 1 w 254"/>
                <a:gd name="T11" fmla="*/ 1 h 175"/>
                <a:gd name="T12" fmla="*/ 1 w 254"/>
                <a:gd name="T13" fmla="*/ 1 h 175"/>
                <a:gd name="T14" fmla="*/ 0 w 254"/>
                <a:gd name="T15" fmla="*/ 1 h 175"/>
                <a:gd name="T16" fmla="*/ 1 w 254"/>
                <a:gd name="T17" fmla="*/ 1 h 175"/>
                <a:gd name="T18" fmla="*/ 1 w 254"/>
                <a:gd name="T19" fmla="*/ 1 h 175"/>
                <a:gd name="T20" fmla="*/ 1 w 254"/>
                <a:gd name="T21" fmla="*/ 1 h 175"/>
                <a:gd name="T22" fmla="*/ 1 w 254"/>
                <a:gd name="T23" fmla="*/ 1 h 175"/>
                <a:gd name="T24" fmla="*/ 1 w 254"/>
                <a:gd name="T25" fmla="*/ 1 h 175"/>
                <a:gd name="T26" fmla="*/ 1 w 254"/>
                <a:gd name="T27" fmla="*/ 1 h 175"/>
                <a:gd name="T28" fmla="*/ 1 w 254"/>
                <a:gd name="T29" fmla="*/ 1 h 175"/>
                <a:gd name="T30" fmla="*/ 1 w 254"/>
                <a:gd name="T31" fmla="*/ 1 h 175"/>
                <a:gd name="T32" fmla="*/ 1 w 254"/>
                <a:gd name="T33" fmla="*/ 1 h 175"/>
                <a:gd name="T34" fmla="*/ 1 w 254"/>
                <a:gd name="T35" fmla="*/ 1 h 175"/>
                <a:gd name="T36" fmla="*/ 1 w 254"/>
                <a:gd name="T37" fmla="*/ 1 h 175"/>
                <a:gd name="T38" fmla="*/ 1 w 254"/>
                <a:gd name="T39" fmla="*/ 1 h 1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4" h="175">
                  <a:moveTo>
                    <a:pt x="215" y="157"/>
                  </a:moveTo>
                  <a:lnTo>
                    <a:pt x="254" y="153"/>
                  </a:lnTo>
                  <a:lnTo>
                    <a:pt x="221" y="131"/>
                  </a:lnTo>
                  <a:lnTo>
                    <a:pt x="49" y="13"/>
                  </a:lnTo>
                  <a:lnTo>
                    <a:pt x="33" y="0"/>
                  </a:lnTo>
                  <a:lnTo>
                    <a:pt x="30" y="20"/>
                  </a:lnTo>
                  <a:lnTo>
                    <a:pt x="5" y="157"/>
                  </a:lnTo>
                  <a:lnTo>
                    <a:pt x="0" y="175"/>
                  </a:lnTo>
                  <a:lnTo>
                    <a:pt x="18" y="174"/>
                  </a:lnTo>
                  <a:lnTo>
                    <a:pt x="215" y="157"/>
                  </a:lnTo>
                  <a:close/>
                  <a:moveTo>
                    <a:pt x="17" y="146"/>
                  </a:moveTo>
                  <a:lnTo>
                    <a:pt x="17" y="160"/>
                  </a:lnTo>
                  <a:lnTo>
                    <a:pt x="30" y="163"/>
                  </a:lnTo>
                  <a:lnTo>
                    <a:pt x="55" y="27"/>
                  </a:lnTo>
                  <a:lnTo>
                    <a:pt x="42" y="23"/>
                  </a:lnTo>
                  <a:lnTo>
                    <a:pt x="34" y="36"/>
                  </a:lnTo>
                  <a:lnTo>
                    <a:pt x="207" y="155"/>
                  </a:lnTo>
                  <a:lnTo>
                    <a:pt x="214" y="142"/>
                  </a:lnTo>
                  <a:lnTo>
                    <a:pt x="214" y="128"/>
                  </a:lnTo>
                  <a:lnTo>
                    <a:pt x="17" y="146"/>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06" name="Freeform 743"/>
            <p:cNvSpPr>
              <a:spLocks noEditPoints="1"/>
            </p:cNvSpPr>
            <p:nvPr/>
          </p:nvSpPr>
          <p:spPr bwMode="auto">
            <a:xfrm>
              <a:off x="2679" y="4194"/>
              <a:ext cx="159" cy="70"/>
            </a:xfrm>
            <a:custGeom>
              <a:avLst/>
              <a:gdLst>
                <a:gd name="T0" fmla="*/ 0 w 319"/>
                <a:gd name="T1" fmla="*/ 0 h 141"/>
                <a:gd name="T2" fmla="*/ 0 w 319"/>
                <a:gd name="T3" fmla="*/ 0 h 141"/>
                <a:gd name="T4" fmla="*/ 0 w 319"/>
                <a:gd name="T5" fmla="*/ 0 h 141"/>
                <a:gd name="T6" fmla="*/ 0 w 319"/>
                <a:gd name="T7" fmla="*/ 0 h 141"/>
                <a:gd name="T8" fmla="*/ 0 w 319"/>
                <a:gd name="T9" fmla="*/ 0 h 141"/>
                <a:gd name="T10" fmla="*/ 0 w 319"/>
                <a:gd name="T11" fmla="*/ 0 h 141"/>
                <a:gd name="T12" fmla="*/ 0 w 319"/>
                <a:gd name="T13" fmla="*/ 0 h 141"/>
                <a:gd name="T14" fmla="*/ 0 w 319"/>
                <a:gd name="T15" fmla="*/ 0 h 141"/>
                <a:gd name="T16" fmla="*/ 0 w 319"/>
                <a:gd name="T17" fmla="*/ 0 h 141"/>
                <a:gd name="T18" fmla="*/ 0 w 319"/>
                <a:gd name="T19" fmla="*/ 0 h 141"/>
                <a:gd name="T20" fmla="*/ 0 w 319"/>
                <a:gd name="T21" fmla="*/ 0 h 141"/>
                <a:gd name="T22" fmla="*/ 0 w 319"/>
                <a:gd name="T23" fmla="*/ 0 h 141"/>
                <a:gd name="T24" fmla="*/ 0 w 319"/>
                <a:gd name="T25" fmla="*/ 0 h 141"/>
                <a:gd name="T26" fmla="*/ 0 w 319"/>
                <a:gd name="T27" fmla="*/ 0 h 141"/>
                <a:gd name="T28" fmla="*/ 0 w 319"/>
                <a:gd name="T29" fmla="*/ 0 h 141"/>
                <a:gd name="T30" fmla="*/ 0 w 319"/>
                <a:gd name="T31" fmla="*/ 0 h 141"/>
                <a:gd name="T32" fmla="*/ 0 w 319"/>
                <a:gd name="T33" fmla="*/ 0 h 141"/>
                <a:gd name="T34" fmla="*/ 0 w 319"/>
                <a:gd name="T35" fmla="*/ 0 h 141"/>
                <a:gd name="T36" fmla="*/ 0 w 319"/>
                <a:gd name="T37" fmla="*/ 0 h 141"/>
                <a:gd name="T38" fmla="*/ 0 w 319"/>
                <a:gd name="T39" fmla="*/ 0 h 14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9" h="141">
                  <a:moveTo>
                    <a:pt x="291" y="25"/>
                  </a:moveTo>
                  <a:lnTo>
                    <a:pt x="319" y="0"/>
                  </a:lnTo>
                  <a:lnTo>
                    <a:pt x="282" y="0"/>
                  </a:lnTo>
                  <a:lnTo>
                    <a:pt x="37" y="0"/>
                  </a:lnTo>
                  <a:lnTo>
                    <a:pt x="0" y="0"/>
                  </a:lnTo>
                  <a:lnTo>
                    <a:pt x="30" y="25"/>
                  </a:lnTo>
                  <a:lnTo>
                    <a:pt x="152" y="133"/>
                  </a:lnTo>
                  <a:lnTo>
                    <a:pt x="159" y="141"/>
                  </a:lnTo>
                  <a:lnTo>
                    <a:pt x="168" y="133"/>
                  </a:lnTo>
                  <a:lnTo>
                    <a:pt x="291" y="25"/>
                  </a:lnTo>
                  <a:close/>
                  <a:moveTo>
                    <a:pt x="152" y="111"/>
                  </a:moveTo>
                  <a:lnTo>
                    <a:pt x="159" y="122"/>
                  </a:lnTo>
                  <a:lnTo>
                    <a:pt x="168" y="111"/>
                  </a:lnTo>
                  <a:lnTo>
                    <a:pt x="46" y="3"/>
                  </a:lnTo>
                  <a:lnTo>
                    <a:pt x="37" y="14"/>
                  </a:lnTo>
                  <a:lnTo>
                    <a:pt x="37" y="28"/>
                  </a:lnTo>
                  <a:lnTo>
                    <a:pt x="282" y="28"/>
                  </a:lnTo>
                  <a:lnTo>
                    <a:pt x="282" y="14"/>
                  </a:lnTo>
                  <a:lnTo>
                    <a:pt x="274" y="3"/>
                  </a:lnTo>
                  <a:lnTo>
                    <a:pt x="152" y="111"/>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07" name="Freeform 744"/>
            <p:cNvSpPr>
              <a:spLocks noEditPoints="1"/>
            </p:cNvSpPr>
            <p:nvPr/>
          </p:nvSpPr>
          <p:spPr bwMode="auto">
            <a:xfrm>
              <a:off x="2852" y="4115"/>
              <a:ext cx="126" cy="88"/>
            </a:xfrm>
            <a:custGeom>
              <a:avLst/>
              <a:gdLst>
                <a:gd name="T0" fmla="*/ 1 w 252"/>
                <a:gd name="T1" fmla="*/ 1 h 175"/>
                <a:gd name="T2" fmla="*/ 1 w 252"/>
                <a:gd name="T3" fmla="*/ 0 h 175"/>
                <a:gd name="T4" fmla="*/ 1 w 252"/>
                <a:gd name="T5" fmla="*/ 1 h 175"/>
                <a:gd name="T6" fmla="*/ 1 w 252"/>
                <a:gd name="T7" fmla="*/ 1 h 175"/>
                <a:gd name="T8" fmla="*/ 0 w 252"/>
                <a:gd name="T9" fmla="*/ 1 h 175"/>
                <a:gd name="T10" fmla="*/ 1 w 252"/>
                <a:gd name="T11" fmla="*/ 1 h 175"/>
                <a:gd name="T12" fmla="*/ 1 w 252"/>
                <a:gd name="T13" fmla="*/ 1 h 175"/>
                <a:gd name="T14" fmla="*/ 1 w 252"/>
                <a:gd name="T15" fmla="*/ 1 h 175"/>
                <a:gd name="T16" fmla="*/ 1 w 252"/>
                <a:gd name="T17" fmla="*/ 1 h 175"/>
                <a:gd name="T18" fmla="*/ 1 w 252"/>
                <a:gd name="T19" fmla="*/ 1 h 175"/>
                <a:gd name="T20" fmla="*/ 1 w 252"/>
                <a:gd name="T21" fmla="*/ 1 h 175"/>
                <a:gd name="T22" fmla="*/ 1 w 252"/>
                <a:gd name="T23" fmla="*/ 1 h 175"/>
                <a:gd name="T24" fmla="*/ 1 w 252"/>
                <a:gd name="T25" fmla="*/ 1 h 175"/>
                <a:gd name="T26" fmla="*/ 1 w 252"/>
                <a:gd name="T27" fmla="*/ 1 h 175"/>
                <a:gd name="T28" fmla="*/ 1 w 252"/>
                <a:gd name="T29" fmla="*/ 1 h 175"/>
                <a:gd name="T30" fmla="*/ 1 w 252"/>
                <a:gd name="T31" fmla="*/ 1 h 175"/>
                <a:gd name="T32" fmla="*/ 1 w 252"/>
                <a:gd name="T33" fmla="*/ 1 h 175"/>
                <a:gd name="T34" fmla="*/ 1 w 252"/>
                <a:gd name="T35" fmla="*/ 1 h 175"/>
                <a:gd name="T36" fmla="*/ 1 w 252"/>
                <a:gd name="T37" fmla="*/ 1 h 175"/>
                <a:gd name="T38" fmla="*/ 1 w 252"/>
                <a:gd name="T39" fmla="*/ 1 h 1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2" h="175">
                  <a:moveTo>
                    <a:pt x="225" y="22"/>
                  </a:moveTo>
                  <a:lnTo>
                    <a:pt x="221" y="0"/>
                  </a:lnTo>
                  <a:lnTo>
                    <a:pt x="205" y="13"/>
                  </a:lnTo>
                  <a:lnTo>
                    <a:pt x="32" y="131"/>
                  </a:lnTo>
                  <a:lnTo>
                    <a:pt x="0" y="153"/>
                  </a:lnTo>
                  <a:lnTo>
                    <a:pt x="40" y="157"/>
                  </a:lnTo>
                  <a:lnTo>
                    <a:pt x="236" y="174"/>
                  </a:lnTo>
                  <a:lnTo>
                    <a:pt x="252" y="175"/>
                  </a:lnTo>
                  <a:lnTo>
                    <a:pt x="249" y="158"/>
                  </a:lnTo>
                  <a:lnTo>
                    <a:pt x="225" y="22"/>
                  </a:lnTo>
                  <a:close/>
                  <a:moveTo>
                    <a:pt x="224" y="163"/>
                  </a:moveTo>
                  <a:lnTo>
                    <a:pt x="236" y="160"/>
                  </a:lnTo>
                  <a:lnTo>
                    <a:pt x="237" y="146"/>
                  </a:lnTo>
                  <a:lnTo>
                    <a:pt x="41" y="128"/>
                  </a:lnTo>
                  <a:lnTo>
                    <a:pt x="40" y="142"/>
                  </a:lnTo>
                  <a:lnTo>
                    <a:pt x="47" y="155"/>
                  </a:lnTo>
                  <a:lnTo>
                    <a:pt x="220" y="36"/>
                  </a:lnTo>
                  <a:lnTo>
                    <a:pt x="212" y="23"/>
                  </a:lnTo>
                  <a:lnTo>
                    <a:pt x="200" y="27"/>
                  </a:lnTo>
                  <a:lnTo>
                    <a:pt x="224" y="163"/>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708" name="Freeform 745"/>
            <p:cNvSpPr>
              <a:spLocks noEditPoints="1"/>
            </p:cNvSpPr>
            <p:nvPr/>
          </p:nvSpPr>
          <p:spPr bwMode="auto">
            <a:xfrm>
              <a:off x="2539" y="3896"/>
              <a:ext cx="438" cy="305"/>
            </a:xfrm>
            <a:custGeom>
              <a:avLst/>
              <a:gdLst>
                <a:gd name="T0" fmla="*/ 1 w 875"/>
                <a:gd name="T1" fmla="*/ 1 h 610"/>
                <a:gd name="T2" fmla="*/ 1 w 875"/>
                <a:gd name="T3" fmla="*/ 1 h 610"/>
                <a:gd name="T4" fmla="*/ 1 w 875"/>
                <a:gd name="T5" fmla="*/ 1 h 610"/>
                <a:gd name="T6" fmla="*/ 1 w 875"/>
                <a:gd name="T7" fmla="*/ 1 h 610"/>
                <a:gd name="T8" fmla="*/ 1 w 875"/>
                <a:gd name="T9" fmla="*/ 1 h 610"/>
                <a:gd name="T10" fmla="*/ 1 w 875"/>
                <a:gd name="T11" fmla="*/ 1 h 610"/>
                <a:gd name="T12" fmla="*/ 1 w 875"/>
                <a:gd name="T13" fmla="*/ 1 h 610"/>
                <a:gd name="T14" fmla="*/ 1 w 875"/>
                <a:gd name="T15" fmla="*/ 1 h 610"/>
                <a:gd name="T16" fmla="*/ 1 w 875"/>
                <a:gd name="T17" fmla="*/ 1 h 610"/>
                <a:gd name="T18" fmla="*/ 1 w 875"/>
                <a:gd name="T19" fmla="*/ 1 h 610"/>
                <a:gd name="T20" fmla="*/ 1 w 875"/>
                <a:gd name="T21" fmla="*/ 1 h 610"/>
                <a:gd name="T22" fmla="*/ 1 w 875"/>
                <a:gd name="T23" fmla="*/ 1 h 610"/>
                <a:gd name="T24" fmla="*/ 1 w 875"/>
                <a:gd name="T25" fmla="*/ 1 h 610"/>
                <a:gd name="T26" fmla="*/ 1 w 875"/>
                <a:gd name="T27" fmla="*/ 1 h 610"/>
                <a:gd name="T28" fmla="*/ 1 w 875"/>
                <a:gd name="T29" fmla="*/ 1 h 610"/>
                <a:gd name="T30" fmla="*/ 1 w 875"/>
                <a:gd name="T31" fmla="*/ 1 h 610"/>
                <a:gd name="T32" fmla="*/ 1 w 875"/>
                <a:gd name="T33" fmla="*/ 1 h 610"/>
                <a:gd name="T34" fmla="*/ 1 w 875"/>
                <a:gd name="T35" fmla="*/ 1 h 610"/>
                <a:gd name="T36" fmla="*/ 1 w 875"/>
                <a:gd name="T37" fmla="*/ 1 h 610"/>
                <a:gd name="T38" fmla="*/ 1 w 875"/>
                <a:gd name="T39" fmla="*/ 1 h 610"/>
                <a:gd name="T40" fmla="*/ 1 w 875"/>
                <a:gd name="T41" fmla="*/ 1 h 610"/>
                <a:gd name="T42" fmla="*/ 1 w 875"/>
                <a:gd name="T43" fmla="*/ 1 h 610"/>
                <a:gd name="T44" fmla="*/ 1 w 875"/>
                <a:gd name="T45" fmla="*/ 1 h 610"/>
                <a:gd name="T46" fmla="*/ 1 w 875"/>
                <a:gd name="T47" fmla="*/ 1 h 610"/>
                <a:gd name="T48" fmla="*/ 1 w 875"/>
                <a:gd name="T49" fmla="*/ 1 h 610"/>
                <a:gd name="T50" fmla="*/ 1 w 875"/>
                <a:gd name="T51" fmla="*/ 1 h 610"/>
                <a:gd name="T52" fmla="*/ 1 w 875"/>
                <a:gd name="T53" fmla="*/ 1 h 610"/>
                <a:gd name="T54" fmla="*/ 1 w 875"/>
                <a:gd name="T55" fmla="*/ 1 h 610"/>
                <a:gd name="T56" fmla="*/ 1 w 875"/>
                <a:gd name="T57" fmla="*/ 1 h 610"/>
                <a:gd name="T58" fmla="*/ 1 w 875"/>
                <a:gd name="T59" fmla="*/ 1 h 610"/>
                <a:gd name="T60" fmla="*/ 1 w 875"/>
                <a:gd name="T61" fmla="*/ 1 h 610"/>
                <a:gd name="T62" fmla="*/ 1 w 875"/>
                <a:gd name="T63" fmla="*/ 1 h 610"/>
                <a:gd name="T64" fmla="*/ 1 w 875"/>
                <a:gd name="T65" fmla="*/ 1 h 610"/>
                <a:gd name="T66" fmla="*/ 1 w 875"/>
                <a:gd name="T67" fmla="*/ 1 h 610"/>
                <a:gd name="T68" fmla="*/ 1 w 875"/>
                <a:gd name="T69" fmla="*/ 1 h 610"/>
                <a:gd name="T70" fmla="*/ 1 w 875"/>
                <a:gd name="T71" fmla="*/ 1 h 610"/>
                <a:gd name="T72" fmla="*/ 1 w 875"/>
                <a:gd name="T73" fmla="*/ 1 h 610"/>
                <a:gd name="T74" fmla="*/ 1 w 875"/>
                <a:gd name="T75" fmla="*/ 1 h 610"/>
                <a:gd name="T76" fmla="*/ 1 w 875"/>
                <a:gd name="T77" fmla="*/ 1 h 610"/>
                <a:gd name="T78" fmla="*/ 1 w 875"/>
                <a:gd name="T79" fmla="*/ 1 h 610"/>
                <a:gd name="T80" fmla="*/ 1 w 875"/>
                <a:gd name="T81" fmla="*/ 1 h 610"/>
                <a:gd name="T82" fmla="*/ 1 w 875"/>
                <a:gd name="T83" fmla="*/ 1 h 610"/>
                <a:gd name="T84" fmla="*/ 1 w 875"/>
                <a:gd name="T85" fmla="*/ 1 h 610"/>
                <a:gd name="T86" fmla="*/ 1 w 875"/>
                <a:gd name="T87" fmla="*/ 1 h 610"/>
                <a:gd name="T88" fmla="*/ 1 w 875"/>
                <a:gd name="T89" fmla="*/ 1 h 610"/>
                <a:gd name="T90" fmla="*/ 1 w 875"/>
                <a:gd name="T91" fmla="*/ 1 h 610"/>
                <a:gd name="T92" fmla="*/ 1 w 875"/>
                <a:gd name="T93" fmla="*/ 1 h 610"/>
                <a:gd name="T94" fmla="*/ 1 w 875"/>
                <a:gd name="T95" fmla="*/ 1 h 610"/>
                <a:gd name="T96" fmla="*/ 1 w 875"/>
                <a:gd name="T97" fmla="*/ 1 h 610"/>
                <a:gd name="T98" fmla="*/ 1 w 875"/>
                <a:gd name="T99" fmla="*/ 1 h 610"/>
                <a:gd name="T100" fmla="*/ 1 w 875"/>
                <a:gd name="T101" fmla="*/ 1 h 610"/>
                <a:gd name="T102" fmla="*/ 1 w 875"/>
                <a:gd name="T103" fmla="*/ 1 h 610"/>
                <a:gd name="T104" fmla="*/ 1 w 875"/>
                <a:gd name="T105" fmla="*/ 1 h 610"/>
                <a:gd name="T106" fmla="*/ 1 w 875"/>
                <a:gd name="T107" fmla="*/ 1 h 610"/>
                <a:gd name="T108" fmla="*/ 1 w 875"/>
                <a:gd name="T109" fmla="*/ 1 h 610"/>
                <a:gd name="T110" fmla="*/ 1 w 875"/>
                <a:gd name="T111" fmla="*/ 1 h 610"/>
                <a:gd name="T112" fmla="*/ 1 w 875"/>
                <a:gd name="T113" fmla="*/ 1 h 610"/>
                <a:gd name="T114" fmla="*/ 1 w 875"/>
                <a:gd name="T115" fmla="*/ 1 h 610"/>
                <a:gd name="T116" fmla="*/ 1 w 875"/>
                <a:gd name="T117" fmla="*/ 1 h 6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75" h="610">
                  <a:moveTo>
                    <a:pt x="395" y="1"/>
                  </a:moveTo>
                  <a:lnTo>
                    <a:pt x="352" y="6"/>
                  </a:lnTo>
                  <a:lnTo>
                    <a:pt x="311" y="12"/>
                  </a:lnTo>
                  <a:lnTo>
                    <a:pt x="306" y="14"/>
                  </a:lnTo>
                  <a:lnTo>
                    <a:pt x="266" y="23"/>
                  </a:lnTo>
                  <a:lnTo>
                    <a:pt x="230" y="36"/>
                  </a:lnTo>
                  <a:lnTo>
                    <a:pt x="196" y="50"/>
                  </a:lnTo>
                  <a:lnTo>
                    <a:pt x="162" y="67"/>
                  </a:lnTo>
                  <a:lnTo>
                    <a:pt x="132" y="86"/>
                  </a:lnTo>
                  <a:lnTo>
                    <a:pt x="128" y="89"/>
                  </a:lnTo>
                  <a:lnTo>
                    <a:pt x="100" y="109"/>
                  </a:lnTo>
                  <a:lnTo>
                    <a:pt x="76" y="131"/>
                  </a:lnTo>
                  <a:lnTo>
                    <a:pt x="54" y="156"/>
                  </a:lnTo>
                  <a:lnTo>
                    <a:pt x="37" y="181"/>
                  </a:lnTo>
                  <a:lnTo>
                    <a:pt x="34" y="186"/>
                  </a:lnTo>
                  <a:lnTo>
                    <a:pt x="19" y="213"/>
                  </a:lnTo>
                  <a:lnTo>
                    <a:pt x="9" y="241"/>
                  </a:lnTo>
                  <a:lnTo>
                    <a:pt x="3" y="269"/>
                  </a:lnTo>
                  <a:lnTo>
                    <a:pt x="3" y="275"/>
                  </a:lnTo>
                  <a:lnTo>
                    <a:pt x="0" y="305"/>
                  </a:lnTo>
                  <a:lnTo>
                    <a:pt x="3" y="335"/>
                  </a:lnTo>
                  <a:lnTo>
                    <a:pt x="3" y="341"/>
                  </a:lnTo>
                  <a:lnTo>
                    <a:pt x="9" y="369"/>
                  </a:lnTo>
                  <a:lnTo>
                    <a:pt x="19" y="397"/>
                  </a:lnTo>
                  <a:lnTo>
                    <a:pt x="34" y="424"/>
                  </a:lnTo>
                  <a:lnTo>
                    <a:pt x="37" y="429"/>
                  </a:lnTo>
                  <a:lnTo>
                    <a:pt x="54" y="454"/>
                  </a:lnTo>
                  <a:lnTo>
                    <a:pt x="76" y="479"/>
                  </a:lnTo>
                  <a:lnTo>
                    <a:pt x="100" y="501"/>
                  </a:lnTo>
                  <a:lnTo>
                    <a:pt x="128" y="521"/>
                  </a:lnTo>
                  <a:lnTo>
                    <a:pt x="132" y="524"/>
                  </a:lnTo>
                  <a:lnTo>
                    <a:pt x="162" y="543"/>
                  </a:lnTo>
                  <a:lnTo>
                    <a:pt x="196" y="560"/>
                  </a:lnTo>
                  <a:lnTo>
                    <a:pt x="230" y="574"/>
                  </a:lnTo>
                  <a:lnTo>
                    <a:pt x="266" y="587"/>
                  </a:lnTo>
                  <a:lnTo>
                    <a:pt x="306" y="596"/>
                  </a:lnTo>
                  <a:lnTo>
                    <a:pt x="311" y="598"/>
                  </a:lnTo>
                  <a:lnTo>
                    <a:pt x="352" y="604"/>
                  </a:lnTo>
                  <a:lnTo>
                    <a:pt x="395" y="609"/>
                  </a:lnTo>
                  <a:lnTo>
                    <a:pt x="437" y="610"/>
                  </a:lnTo>
                  <a:lnTo>
                    <a:pt x="480" y="609"/>
                  </a:lnTo>
                  <a:lnTo>
                    <a:pt x="523" y="604"/>
                  </a:lnTo>
                  <a:lnTo>
                    <a:pt x="564" y="598"/>
                  </a:lnTo>
                  <a:lnTo>
                    <a:pt x="569" y="596"/>
                  </a:lnTo>
                  <a:lnTo>
                    <a:pt x="608" y="587"/>
                  </a:lnTo>
                  <a:lnTo>
                    <a:pt x="645" y="574"/>
                  </a:lnTo>
                  <a:lnTo>
                    <a:pt x="681" y="560"/>
                  </a:lnTo>
                  <a:lnTo>
                    <a:pt x="713" y="543"/>
                  </a:lnTo>
                  <a:lnTo>
                    <a:pt x="742" y="524"/>
                  </a:lnTo>
                  <a:lnTo>
                    <a:pt x="747" y="521"/>
                  </a:lnTo>
                  <a:lnTo>
                    <a:pt x="775" y="501"/>
                  </a:lnTo>
                  <a:lnTo>
                    <a:pt x="798" y="479"/>
                  </a:lnTo>
                  <a:lnTo>
                    <a:pt x="820" y="454"/>
                  </a:lnTo>
                  <a:lnTo>
                    <a:pt x="838" y="429"/>
                  </a:lnTo>
                  <a:lnTo>
                    <a:pt x="841" y="424"/>
                  </a:lnTo>
                  <a:lnTo>
                    <a:pt x="856" y="397"/>
                  </a:lnTo>
                  <a:lnTo>
                    <a:pt x="866" y="369"/>
                  </a:lnTo>
                  <a:lnTo>
                    <a:pt x="872" y="341"/>
                  </a:lnTo>
                  <a:lnTo>
                    <a:pt x="874" y="335"/>
                  </a:lnTo>
                  <a:lnTo>
                    <a:pt x="875" y="305"/>
                  </a:lnTo>
                  <a:lnTo>
                    <a:pt x="874" y="275"/>
                  </a:lnTo>
                  <a:lnTo>
                    <a:pt x="872" y="269"/>
                  </a:lnTo>
                  <a:lnTo>
                    <a:pt x="866" y="241"/>
                  </a:lnTo>
                  <a:lnTo>
                    <a:pt x="856" y="213"/>
                  </a:lnTo>
                  <a:lnTo>
                    <a:pt x="841" y="186"/>
                  </a:lnTo>
                  <a:lnTo>
                    <a:pt x="838" y="181"/>
                  </a:lnTo>
                  <a:lnTo>
                    <a:pt x="820" y="156"/>
                  </a:lnTo>
                  <a:lnTo>
                    <a:pt x="798" y="131"/>
                  </a:lnTo>
                  <a:lnTo>
                    <a:pt x="775" y="109"/>
                  </a:lnTo>
                  <a:lnTo>
                    <a:pt x="747" y="89"/>
                  </a:lnTo>
                  <a:lnTo>
                    <a:pt x="742" y="86"/>
                  </a:lnTo>
                  <a:lnTo>
                    <a:pt x="713" y="67"/>
                  </a:lnTo>
                  <a:lnTo>
                    <a:pt x="681" y="50"/>
                  </a:lnTo>
                  <a:lnTo>
                    <a:pt x="645" y="36"/>
                  </a:lnTo>
                  <a:lnTo>
                    <a:pt x="608" y="23"/>
                  </a:lnTo>
                  <a:lnTo>
                    <a:pt x="569" y="14"/>
                  </a:lnTo>
                  <a:lnTo>
                    <a:pt x="564" y="12"/>
                  </a:lnTo>
                  <a:lnTo>
                    <a:pt x="523" y="6"/>
                  </a:lnTo>
                  <a:lnTo>
                    <a:pt x="480" y="1"/>
                  </a:lnTo>
                  <a:lnTo>
                    <a:pt x="437" y="0"/>
                  </a:lnTo>
                  <a:lnTo>
                    <a:pt x="395" y="1"/>
                  </a:lnTo>
                  <a:close/>
                  <a:moveTo>
                    <a:pt x="437" y="28"/>
                  </a:moveTo>
                  <a:lnTo>
                    <a:pt x="480" y="30"/>
                  </a:lnTo>
                  <a:lnTo>
                    <a:pt x="523" y="34"/>
                  </a:lnTo>
                  <a:lnTo>
                    <a:pt x="564" y="40"/>
                  </a:lnTo>
                  <a:lnTo>
                    <a:pt x="564" y="26"/>
                  </a:lnTo>
                  <a:lnTo>
                    <a:pt x="558" y="40"/>
                  </a:lnTo>
                  <a:lnTo>
                    <a:pt x="598" y="50"/>
                  </a:lnTo>
                  <a:lnTo>
                    <a:pt x="635" y="62"/>
                  </a:lnTo>
                  <a:lnTo>
                    <a:pt x="670" y="76"/>
                  </a:lnTo>
                  <a:lnTo>
                    <a:pt x="703" y="94"/>
                  </a:lnTo>
                  <a:lnTo>
                    <a:pt x="732" y="112"/>
                  </a:lnTo>
                  <a:lnTo>
                    <a:pt x="738" y="98"/>
                  </a:lnTo>
                  <a:lnTo>
                    <a:pt x="728" y="109"/>
                  </a:lnTo>
                  <a:lnTo>
                    <a:pt x="756" y="130"/>
                  </a:lnTo>
                  <a:lnTo>
                    <a:pt x="779" y="152"/>
                  </a:lnTo>
                  <a:lnTo>
                    <a:pt x="801" y="177"/>
                  </a:lnTo>
                  <a:lnTo>
                    <a:pt x="819" y="202"/>
                  </a:lnTo>
                  <a:lnTo>
                    <a:pt x="828" y="192"/>
                  </a:lnTo>
                  <a:lnTo>
                    <a:pt x="816" y="197"/>
                  </a:lnTo>
                  <a:lnTo>
                    <a:pt x="831" y="224"/>
                  </a:lnTo>
                  <a:lnTo>
                    <a:pt x="841" y="252"/>
                  </a:lnTo>
                  <a:lnTo>
                    <a:pt x="847" y="280"/>
                  </a:lnTo>
                  <a:lnTo>
                    <a:pt x="860" y="275"/>
                  </a:lnTo>
                  <a:lnTo>
                    <a:pt x="847" y="275"/>
                  </a:lnTo>
                  <a:lnTo>
                    <a:pt x="848" y="305"/>
                  </a:lnTo>
                  <a:lnTo>
                    <a:pt x="847" y="335"/>
                  </a:lnTo>
                  <a:lnTo>
                    <a:pt x="860" y="335"/>
                  </a:lnTo>
                  <a:lnTo>
                    <a:pt x="847" y="330"/>
                  </a:lnTo>
                  <a:lnTo>
                    <a:pt x="841" y="358"/>
                  </a:lnTo>
                  <a:lnTo>
                    <a:pt x="831" y="386"/>
                  </a:lnTo>
                  <a:lnTo>
                    <a:pt x="816" y="413"/>
                  </a:lnTo>
                  <a:lnTo>
                    <a:pt x="828" y="419"/>
                  </a:lnTo>
                  <a:lnTo>
                    <a:pt x="819" y="408"/>
                  </a:lnTo>
                  <a:lnTo>
                    <a:pt x="801" y="433"/>
                  </a:lnTo>
                  <a:lnTo>
                    <a:pt x="779" y="458"/>
                  </a:lnTo>
                  <a:lnTo>
                    <a:pt x="756" y="480"/>
                  </a:lnTo>
                  <a:lnTo>
                    <a:pt x="728" y="501"/>
                  </a:lnTo>
                  <a:lnTo>
                    <a:pt x="738" y="512"/>
                  </a:lnTo>
                  <a:lnTo>
                    <a:pt x="732" y="497"/>
                  </a:lnTo>
                  <a:lnTo>
                    <a:pt x="703" y="516"/>
                  </a:lnTo>
                  <a:lnTo>
                    <a:pt x="670" y="533"/>
                  </a:lnTo>
                  <a:lnTo>
                    <a:pt x="635" y="548"/>
                  </a:lnTo>
                  <a:lnTo>
                    <a:pt x="598" y="560"/>
                  </a:lnTo>
                  <a:lnTo>
                    <a:pt x="558" y="569"/>
                  </a:lnTo>
                  <a:lnTo>
                    <a:pt x="564" y="584"/>
                  </a:lnTo>
                  <a:lnTo>
                    <a:pt x="564" y="569"/>
                  </a:lnTo>
                  <a:lnTo>
                    <a:pt x="523" y="576"/>
                  </a:lnTo>
                  <a:lnTo>
                    <a:pt x="480" y="580"/>
                  </a:lnTo>
                  <a:lnTo>
                    <a:pt x="437" y="582"/>
                  </a:lnTo>
                  <a:lnTo>
                    <a:pt x="395" y="580"/>
                  </a:lnTo>
                  <a:lnTo>
                    <a:pt x="352" y="576"/>
                  </a:lnTo>
                  <a:lnTo>
                    <a:pt x="311" y="569"/>
                  </a:lnTo>
                  <a:lnTo>
                    <a:pt x="311" y="584"/>
                  </a:lnTo>
                  <a:lnTo>
                    <a:pt x="317" y="569"/>
                  </a:lnTo>
                  <a:lnTo>
                    <a:pt x="277" y="560"/>
                  </a:lnTo>
                  <a:lnTo>
                    <a:pt x="240" y="548"/>
                  </a:lnTo>
                  <a:lnTo>
                    <a:pt x="206" y="533"/>
                  </a:lnTo>
                  <a:lnTo>
                    <a:pt x="172" y="516"/>
                  </a:lnTo>
                  <a:lnTo>
                    <a:pt x="143" y="497"/>
                  </a:lnTo>
                  <a:lnTo>
                    <a:pt x="137" y="512"/>
                  </a:lnTo>
                  <a:lnTo>
                    <a:pt x="147" y="501"/>
                  </a:lnTo>
                  <a:lnTo>
                    <a:pt x="119" y="480"/>
                  </a:lnTo>
                  <a:lnTo>
                    <a:pt x="96" y="458"/>
                  </a:lnTo>
                  <a:lnTo>
                    <a:pt x="73" y="433"/>
                  </a:lnTo>
                  <a:lnTo>
                    <a:pt x="56" y="408"/>
                  </a:lnTo>
                  <a:lnTo>
                    <a:pt x="47" y="419"/>
                  </a:lnTo>
                  <a:lnTo>
                    <a:pt x="59" y="413"/>
                  </a:lnTo>
                  <a:lnTo>
                    <a:pt x="44" y="386"/>
                  </a:lnTo>
                  <a:lnTo>
                    <a:pt x="34" y="358"/>
                  </a:lnTo>
                  <a:lnTo>
                    <a:pt x="28" y="330"/>
                  </a:lnTo>
                  <a:lnTo>
                    <a:pt x="16" y="335"/>
                  </a:lnTo>
                  <a:lnTo>
                    <a:pt x="29" y="335"/>
                  </a:lnTo>
                  <a:lnTo>
                    <a:pt x="26" y="305"/>
                  </a:lnTo>
                  <a:lnTo>
                    <a:pt x="29" y="275"/>
                  </a:lnTo>
                  <a:lnTo>
                    <a:pt x="16" y="275"/>
                  </a:lnTo>
                  <a:lnTo>
                    <a:pt x="28" y="280"/>
                  </a:lnTo>
                  <a:lnTo>
                    <a:pt x="34" y="252"/>
                  </a:lnTo>
                  <a:lnTo>
                    <a:pt x="44" y="224"/>
                  </a:lnTo>
                  <a:lnTo>
                    <a:pt x="59" y="197"/>
                  </a:lnTo>
                  <a:lnTo>
                    <a:pt x="47" y="192"/>
                  </a:lnTo>
                  <a:lnTo>
                    <a:pt x="56" y="202"/>
                  </a:lnTo>
                  <a:lnTo>
                    <a:pt x="73" y="177"/>
                  </a:lnTo>
                  <a:lnTo>
                    <a:pt x="96" y="152"/>
                  </a:lnTo>
                  <a:lnTo>
                    <a:pt x="119" y="130"/>
                  </a:lnTo>
                  <a:lnTo>
                    <a:pt x="147" y="109"/>
                  </a:lnTo>
                  <a:lnTo>
                    <a:pt x="137" y="98"/>
                  </a:lnTo>
                  <a:lnTo>
                    <a:pt x="143" y="112"/>
                  </a:lnTo>
                  <a:lnTo>
                    <a:pt x="172" y="94"/>
                  </a:lnTo>
                  <a:lnTo>
                    <a:pt x="206" y="76"/>
                  </a:lnTo>
                  <a:lnTo>
                    <a:pt x="240" y="62"/>
                  </a:lnTo>
                  <a:lnTo>
                    <a:pt x="277" y="50"/>
                  </a:lnTo>
                  <a:lnTo>
                    <a:pt x="317" y="40"/>
                  </a:lnTo>
                  <a:lnTo>
                    <a:pt x="311" y="26"/>
                  </a:lnTo>
                  <a:lnTo>
                    <a:pt x="311" y="40"/>
                  </a:lnTo>
                  <a:lnTo>
                    <a:pt x="352" y="34"/>
                  </a:lnTo>
                  <a:lnTo>
                    <a:pt x="395" y="30"/>
                  </a:lnTo>
                  <a:lnTo>
                    <a:pt x="437" y="2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sp>
        <p:nvSpPr>
          <p:cNvPr id="23654" name="Rectangle 746"/>
          <p:cNvSpPr>
            <a:spLocks noChangeArrowheads="1"/>
          </p:cNvSpPr>
          <p:nvPr/>
        </p:nvSpPr>
        <p:spPr bwMode="auto">
          <a:xfrm>
            <a:off x="4157773" y="8167688"/>
            <a:ext cx="411163"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dirty="0">
                <a:solidFill>
                  <a:srgbClr val="000000"/>
                </a:solidFill>
                <a:latin typeface="HG丸ｺﾞｼｯｸM-PRO" panose="020F0600000000000000" pitchFamily="50" charset="-128"/>
                <a:ea typeface="HG丸ｺﾞｼｯｸM-PRO" panose="020F0600000000000000" pitchFamily="50" charset="-128"/>
              </a:rPr>
              <a:t>はい</a:t>
            </a:r>
            <a:endParaRPr lang="ja-JP" altLang="en-US" sz="1600" dirty="0">
              <a:latin typeface="HG丸ｺﾞｼｯｸM-PRO" panose="020F0600000000000000" pitchFamily="50" charset="-128"/>
              <a:ea typeface="HG丸ｺﾞｼｯｸM-PRO" panose="020F0600000000000000" pitchFamily="50" charset="-128"/>
            </a:endParaRPr>
          </a:p>
        </p:txBody>
      </p:sp>
      <p:sp>
        <p:nvSpPr>
          <p:cNvPr id="23655" name="Rectangle 747"/>
          <p:cNvSpPr>
            <a:spLocks noChangeArrowheads="1"/>
          </p:cNvSpPr>
          <p:nvPr/>
        </p:nvSpPr>
        <p:spPr bwMode="auto">
          <a:xfrm>
            <a:off x="3675063" y="6834188"/>
            <a:ext cx="6159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3366"/>
                </a:solidFill>
                <a:latin typeface="HG丸ｺﾞｼｯｸM-PRO" panose="020F0600000000000000" pitchFamily="50" charset="-128"/>
                <a:ea typeface="HG丸ｺﾞｼｯｸM-PRO" panose="020F0600000000000000" pitchFamily="50" charset="-128"/>
              </a:rPr>
              <a:t>いいえ</a:t>
            </a:r>
            <a:endParaRPr lang="ja-JP" altLang="en-US" sz="1600">
              <a:latin typeface="HG丸ｺﾞｼｯｸM-PRO" panose="020F0600000000000000" pitchFamily="50" charset="-128"/>
              <a:ea typeface="HG丸ｺﾞｼｯｸM-PRO" panose="020F0600000000000000" pitchFamily="50" charset="-128"/>
            </a:endParaRPr>
          </a:p>
        </p:txBody>
      </p:sp>
      <p:sp>
        <p:nvSpPr>
          <p:cNvPr id="23656" name="Rectangle 748"/>
          <p:cNvSpPr>
            <a:spLocks noChangeArrowheads="1"/>
          </p:cNvSpPr>
          <p:nvPr/>
        </p:nvSpPr>
        <p:spPr bwMode="auto">
          <a:xfrm>
            <a:off x="4608513" y="7231063"/>
            <a:ext cx="61595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3366"/>
                </a:solidFill>
                <a:latin typeface="HG丸ｺﾞｼｯｸM-PRO" panose="020F0600000000000000" pitchFamily="50" charset="-128"/>
                <a:ea typeface="HG丸ｺﾞｼｯｸM-PRO" panose="020F0600000000000000" pitchFamily="50" charset="-128"/>
              </a:rPr>
              <a:t>いいえ</a:t>
            </a:r>
            <a:endParaRPr lang="ja-JP" altLang="en-US" sz="1600">
              <a:latin typeface="HG丸ｺﾞｼｯｸM-PRO" panose="020F0600000000000000" pitchFamily="50" charset="-128"/>
              <a:ea typeface="HG丸ｺﾞｼｯｸM-PRO" panose="020F0600000000000000" pitchFamily="50" charset="-128"/>
            </a:endParaRPr>
          </a:p>
        </p:txBody>
      </p:sp>
      <p:sp>
        <p:nvSpPr>
          <p:cNvPr id="23657" name="Freeform 749"/>
          <p:cNvSpPr>
            <a:spLocks/>
          </p:cNvSpPr>
          <p:nvPr/>
        </p:nvSpPr>
        <p:spPr bwMode="auto">
          <a:xfrm>
            <a:off x="1509713" y="5170488"/>
            <a:ext cx="1822450" cy="209550"/>
          </a:xfrm>
          <a:custGeom>
            <a:avLst/>
            <a:gdLst>
              <a:gd name="T0" fmla="*/ 0 w 2616"/>
              <a:gd name="T1" fmla="*/ 0 h 375"/>
              <a:gd name="T2" fmla="*/ 0 w 2616"/>
              <a:gd name="T3" fmla="*/ 0 h 375"/>
              <a:gd name="T4" fmla="*/ 0 w 2616"/>
              <a:gd name="T5" fmla="*/ 0 h 375"/>
              <a:gd name="T6" fmla="*/ 0 w 2616"/>
              <a:gd name="T7" fmla="*/ 0 h 375"/>
              <a:gd name="T8" fmla="*/ 0 w 2616"/>
              <a:gd name="T9" fmla="*/ 0 h 375"/>
              <a:gd name="T10" fmla="*/ 0 w 2616"/>
              <a:gd name="T11" fmla="*/ 0 h 375"/>
              <a:gd name="T12" fmla="*/ 0 w 2616"/>
              <a:gd name="T13" fmla="*/ 0 h 375"/>
              <a:gd name="T14" fmla="*/ 0 w 2616"/>
              <a:gd name="T15" fmla="*/ 0 h 37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616" h="375">
                <a:moveTo>
                  <a:pt x="375" y="0"/>
                </a:moveTo>
                <a:lnTo>
                  <a:pt x="375" y="94"/>
                </a:lnTo>
                <a:lnTo>
                  <a:pt x="2616" y="94"/>
                </a:lnTo>
                <a:lnTo>
                  <a:pt x="2616" y="281"/>
                </a:lnTo>
                <a:lnTo>
                  <a:pt x="375" y="281"/>
                </a:lnTo>
                <a:lnTo>
                  <a:pt x="375" y="375"/>
                </a:lnTo>
                <a:lnTo>
                  <a:pt x="0" y="187"/>
                </a:lnTo>
                <a:lnTo>
                  <a:pt x="375" y="0"/>
                </a:lnTo>
                <a:close/>
              </a:path>
            </a:pathLst>
          </a:custGeom>
          <a:solidFill>
            <a:srgbClr val="3333CC"/>
          </a:solidFill>
          <a:ln w="6350">
            <a:solidFill>
              <a:srgbClr val="000000"/>
            </a:solidFill>
            <a:prstDash val="solid"/>
            <a:round/>
            <a:headEnd/>
            <a:tailEnd/>
          </a:ln>
        </p:spPr>
        <p:txBody>
          <a:bodyPr/>
          <a:lstStyle/>
          <a:p>
            <a:endParaRPr lang="ja-JP" altLang="en-US"/>
          </a:p>
        </p:txBody>
      </p:sp>
      <p:sp>
        <p:nvSpPr>
          <p:cNvPr id="23658" name="Freeform 750"/>
          <p:cNvSpPr>
            <a:spLocks noEditPoints="1"/>
          </p:cNvSpPr>
          <p:nvPr/>
        </p:nvSpPr>
        <p:spPr bwMode="auto">
          <a:xfrm>
            <a:off x="457200" y="8791575"/>
            <a:ext cx="4221163" cy="498475"/>
          </a:xfrm>
          <a:custGeom>
            <a:avLst/>
            <a:gdLst>
              <a:gd name="T0" fmla="*/ 0 w 6064"/>
              <a:gd name="T1" fmla="*/ 0 h 658"/>
              <a:gd name="T2" fmla="*/ 0 w 6064"/>
              <a:gd name="T3" fmla="*/ 0 h 658"/>
              <a:gd name="T4" fmla="*/ 0 w 6064"/>
              <a:gd name="T5" fmla="*/ 0 h 658"/>
              <a:gd name="T6" fmla="*/ 0 w 6064"/>
              <a:gd name="T7" fmla="*/ 0 h 658"/>
              <a:gd name="T8" fmla="*/ 0 w 6064"/>
              <a:gd name="T9" fmla="*/ 0 h 658"/>
              <a:gd name="T10" fmla="*/ 0 w 6064"/>
              <a:gd name="T11" fmla="*/ 0 h 658"/>
              <a:gd name="T12" fmla="*/ 0 w 6064"/>
              <a:gd name="T13" fmla="*/ 0 h 658"/>
              <a:gd name="T14" fmla="*/ 0 w 6064"/>
              <a:gd name="T15" fmla="*/ 0 h 658"/>
              <a:gd name="T16" fmla="*/ 0 w 6064"/>
              <a:gd name="T17" fmla="*/ 0 h 658"/>
              <a:gd name="T18" fmla="*/ 0 w 6064"/>
              <a:gd name="T19" fmla="*/ 0 h 658"/>
              <a:gd name="T20" fmla="*/ 0 w 6064"/>
              <a:gd name="T21" fmla="*/ 0 h 658"/>
              <a:gd name="T22" fmla="*/ 0 w 6064"/>
              <a:gd name="T23" fmla="*/ 0 h 658"/>
              <a:gd name="T24" fmla="*/ 0 w 6064"/>
              <a:gd name="T25" fmla="*/ 0 h 658"/>
              <a:gd name="T26" fmla="*/ 0 w 6064"/>
              <a:gd name="T27" fmla="*/ 0 h 658"/>
              <a:gd name="T28" fmla="*/ 0 w 6064"/>
              <a:gd name="T29" fmla="*/ 0 h 658"/>
              <a:gd name="T30" fmla="*/ 0 w 6064"/>
              <a:gd name="T31" fmla="*/ 0 h 658"/>
              <a:gd name="T32" fmla="*/ 0 w 6064"/>
              <a:gd name="T33" fmla="*/ 0 h 658"/>
              <a:gd name="T34" fmla="*/ 0 w 6064"/>
              <a:gd name="T35" fmla="*/ 0 h 658"/>
              <a:gd name="T36" fmla="*/ 0 w 6064"/>
              <a:gd name="T37" fmla="*/ 0 h 658"/>
              <a:gd name="T38" fmla="*/ 0 w 6064"/>
              <a:gd name="T39" fmla="*/ 0 h 658"/>
              <a:gd name="T40" fmla="*/ 0 w 6064"/>
              <a:gd name="T41" fmla="*/ 0 h 658"/>
              <a:gd name="T42" fmla="*/ 0 w 6064"/>
              <a:gd name="T43" fmla="*/ 0 h 658"/>
              <a:gd name="T44" fmla="*/ 0 w 6064"/>
              <a:gd name="T45" fmla="*/ 0 h 658"/>
              <a:gd name="T46" fmla="*/ 0 w 6064"/>
              <a:gd name="T47" fmla="*/ 0 h 658"/>
              <a:gd name="T48" fmla="*/ 0 w 6064"/>
              <a:gd name="T49" fmla="*/ 0 h 658"/>
              <a:gd name="T50" fmla="*/ 0 w 6064"/>
              <a:gd name="T51" fmla="*/ 0 h 658"/>
              <a:gd name="T52" fmla="*/ 0 w 6064"/>
              <a:gd name="T53" fmla="*/ 0 h 658"/>
              <a:gd name="T54" fmla="*/ 0 w 6064"/>
              <a:gd name="T55" fmla="*/ 0 h 658"/>
              <a:gd name="T56" fmla="*/ 0 w 6064"/>
              <a:gd name="T57" fmla="*/ 0 h 658"/>
              <a:gd name="T58" fmla="*/ 0 w 6064"/>
              <a:gd name="T59" fmla="*/ 0 h 658"/>
              <a:gd name="T60" fmla="*/ 0 w 6064"/>
              <a:gd name="T61" fmla="*/ 0 h 658"/>
              <a:gd name="T62" fmla="*/ 0 w 6064"/>
              <a:gd name="T63" fmla="*/ 0 h 658"/>
              <a:gd name="T64" fmla="*/ 0 w 6064"/>
              <a:gd name="T65" fmla="*/ 0 h 658"/>
              <a:gd name="T66" fmla="*/ 0 w 6064"/>
              <a:gd name="T67" fmla="*/ 0 h 658"/>
              <a:gd name="T68" fmla="*/ 0 w 6064"/>
              <a:gd name="T69" fmla="*/ 0 h 658"/>
              <a:gd name="T70" fmla="*/ 0 w 6064"/>
              <a:gd name="T71" fmla="*/ 0 h 658"/>
              <a:gd name="T72" fmla="*/ 0 w 6064"/>
              <a:gd name="T73" fmla="*/ 0 h 658"/>
              <a:gd name="T74" fmla="*/ 0 w 6064"/>
              <a:gd name="T75" fmla="*/ 0 h 658"/>
              <a:gd name="T76" fmla="*/ 0 w 6064"/>
              <a:gd name="T77" fmla="*/ 0 h 658"/>
              <a:gd name="T78" fmla="*/ 0 w 6064"/>
              <a:gd name="T79" fmla="*/ 0 h 658"/>
              <a:gd name="T80" fmla="*/ 0 w 6064"/>
              <a:gd name="T81" fmla="*/ 0 h 658"/>
              <a:gd name="T82" fmla="*/ 0 w 6064"/>
              <a:gd name="T83" fmla="*/ 0 h 658"/>
              <a:gd name="T84" fmla="*/ 0 w 6064"/>
              <a:gd name="T85" fmla="*/ 0 h 658"/>
              <a:gd name="T86" fmla="*/ 0 w 6064"/>
              <a:gd name="T87" fmla="*/ 0 h 658"/>
              <a:gd name="T88" fmla="*/ 0 w 6064"/>
              <a:gd name="T89" fmla="*/ 0 h 658"/>
              <a:gd name="T90" fmla="*/ 0 w 6064"/>
              <a:gd name="T91" fmla="*/ 0 h 658"/>
              <a:gd name="T92" fmla="*/ 0 w 6064"/>
              <a:gd name="T93" fmla="*/ 0 h 658"/>
              <a:gd name="T94" fmla="*/ 0 w 6064"/>
              <a:gd name="T95" fmla="*/ 0 h 658"/>
              <a:gd name="T96" fmla="*/ 0 w 6064"/>
              <a:gd name="T97" fmla="*/ 0 h 658"/>
              <a:gd name="T98" fmla="*/ 0 w 6064"/>
              <a:gd name="T99" fmla="*/ 0 h 658"/>
              <a:gd name="T100" fmla="*/ 0 w 6064"/>
              <a:gd name="T101" fmla="*/ 0 h 658"/>
              <a:gd name="T102" fmla="*/ 0 w 6064"/>
              <a:gd name="T103" fmla="*/ 0 h 658"/>
              <a:gd name="T104" fmla="*/ 0 w 6064"/>
              <a:gd name="T105" fmla="*/ 0 h 658"/>
              <a:gd name="T106" fmla="*/ 0 w 6064"/>
              <a:gd name="T107" fmla="*/ 0 h 658"/>
              <a:gd name="T108" fmla="*/ 0 w 6064"/>
              <a:gd name="T109" fmla="*/ 0 h 658"/>
              <a:gd name="T110" fmla="*/ 0 w 6064"/>
              <a:gd name="T111" fmla="*/ 0 h 658"/>
              <a:gd name="T112" fmla="*/ 0 w 6064"/>
              <a:gd name="T113" fmla="*/ 0 h 658"/>
              <a:gd name="T114" fmla="*/ 0 w 6064"/>
              <a:gd name="T115" fmla="*/ 0 h 658"/>
              <a:gd name="T116" fmla="*/ 0 w 6064"/>
              <a:gd name="T117" fmla="*/ 0 h 658"/>
              <a:gd name="T118" fmla="*/ 0 w 6064"/>
              <a:gd name="T119" fmla="*/ 0 h 658"/>
              <a:gd name="T120" fmla="*/ 0 w 6064"/>
              <a:gd name="T121" fmla="*/ 0 h 6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064" h="658">
                <a:moveTo>
                  <a:pt x="82" y="2"/>
                </a:moveTo>
                <a:lnTo>
                  <a:pt x="72" y="4"/>
                </a:lnTo>
                <a:lnTo>
                  <a:pt x="59" y="8"/>
                </a:lnTo>
                <a:lnTo>
                  <a:pt x="47" y="16"/>
                </a:lnTo>
                <a:lnTo>
                  <a:pt x="38" y="21"/>
                </a:lnTo>
                <a:lnTo>
                  <a:pt x="28" y="30"/>
                </a:lnTo>
                <a:lnTo>
                  <a:pt x="19" y="41"/>
                </a:lnTo>
                <a:lnTo>
                  <a:pt x="13" y="51"/>
                </a:lnTo>
                <a:lnTo>
                  <a:pt x="7" y="63"/>
                </a:lnTo>
                <a:lnTo>
                  <a:pt x="3" y="77"/>
                </a:lnTo>
                <a:lnTo>
                  <a:pt x="0" y="88"/>
                </a:lnTo>
                <a:lnTo>
                  <a:pt x="0" y="104"/>
                </a:lnTo>
                <a:lnTo>
                  <a:pt x="0" y="555"/>
                </a:lnTo>
                <a:lnTo>
                  <a:pt x="0" y="570"/>
                </a:lnTo>
                <a:lnTo>
                  <a:pt x="3" y="581"/>
                </a:lnTo>
                <a:lnTo>
                  <a:pt x="7" y="595"/>
                </a:lnTo>
                <a:lnTo>
                  <a:pt x="13" y="608"/>
                </a:lnTo>
                <a:lnTo>
                  <a:pt x="19" y="617"/>
                </a:lnTo>
                <a:lnTo>
                  <a:pt x="28" y="628"/>
                </a:lnTo>
                <a:lnTo>
                  <a:pt x="38" y="637"/>
                </a:lnTo>
                <a:lnTo>
                  <a:pt x="47" y="642"/>
                </a:lnTo>
                <a:lnTo>
                  <a:pt x="59" y="650"/>
                </a:lnTo>
                <a:lnTo>
                  <a:pt x="72" y="655"/>
                </a:lnTo>
                <a:lnTo>
                  <a:pt x="82" y="656"/>
                </a:lnTo>
                <a:lnTo>
                  <a:pt x="97" y="658"/>
                </a:lnTo>
                <a:lnTo>
                  <a:pt x="5967" y="658"/>
                </a:lnTo>
                <a:lnTo>
                  <a:pt x="5982" y="656"/>
                </a:lnTo>
                <a:lnTo>
                  <a:pt x="5992" y="655"/>
                </a:lnTo>
                <a:lnTo>
                  <a:pt x="6005" y="650"/>
                </a:lnTo>
                <a:lnTo>
                  <a:pt x="6017" y="642"/>
                </a:lnTo>
                <a:lnTo>
                  <a:pt x="6026" y="637"/>
                </a:lnTo>
                <a:lnTo>
                  <a:pt x="6036" y="628"/>
                </a:lnTo>
                <a:lnTo>
                  <a:pt x="6045" y="617"/>
                </a:lnTo>
                <a:lnTo>
                  <a:pt x="6050" y="608"/>
                </a:lnTo>
                <a:lnTo>
                  <a:pt x="6057" y="595"/>
                </a:lnTo>
                <a:lnTo>
                  <a:pt x="6061" y="581"/>
                </a:lnTo>
                <a:lnTo>
                  <a:pt x="6063" y="570"/>
                </a:lnTo>
                <a:lnTo>
                  <a:pt x="6064" y="555"/>
                </a:lnTo>
                <a:lnTo>
                  <a:pt x="6064" y="104"/>
                </a:lnTo>
                <a:lnTo>
                  <a:pt x="6063" y="88"/>
                </a:lnTo>
                <a:lnTo>
                  <a:pt x="6061" y="77"/>
                </a:lnTo>
                <a:lnTo>
                  <a:pt x="6057" y="63"/>
                </a:lnTo>
                <a:lnTo>
                  <a:pt x="6050" y="51"/>
                </a:lnTo>
                <a:lnTo>
                  <a:pt x="6045" y="41"/>
                </a:lnTo>
                <a:lnTo>
                  <a:pt x="6036" y="30"/>
                </a:lnTo>
                <a:lnTo>
                  <a:pt x="6026" y="21"/>
                </a:lnTo>
                <a:lnTo>
                  <a:pt x="6017" y="16"/>
                </a:lnTo>
                <a:lnTo>
                  <a:pt x="6005" y="8"/>
                </a:lnTo>
                <a:lnTo>
                  <a:pt x="5992" y="4"/>
                </a:lnTo>
                <a:lnTo>
                  <a:pt x="5982" y="2"/>
                </a:lnTo>
                <a:lnTo>
                  <a:pt x="5967" y="0"/>
                </a:lnTo>
                <a:lnTo>
                  <a:pt x="97" y="0"/>
                </a:lnTo>
                <a:lnTo>
                  <a:pt x="82" y="2"/>
                </a:lnTo>
                <a:close/>
                <a:moveTo>
                  <a:pt x="97" y="57"/>
                </a:moveTo>
                <a:lnTo>
                  <a:pt x="5967" y="57"/>
                </a:lnTo>
                <a:lnTo>
                  <a:pt x="5982" y="58"/>
                </a:lnTo>
                <a:lnTo>
                  <a:pt x="5982" y="30"/>
                </a:lnTo>
                <a:lnTo>
                  <a:pt x="5972" y="55"/>
                </a:lnTo>
                <a:lnTo>
                  <a:pt x="5985" y="60"/>
                </a:lnTo>
                <a:lnTo>
                  <a:pt x="5997" y="68"/>
                </a:lnTo>
                <a:lnTo>
                  <a:pt x="6007" y="41"/>
                </a:lnTo>
                <a:lnTo>
                  <a:pt x="5988" y="62"/>
                </a:lnTo>
                <a:lnTo>
                  <a:pt x="5998" y="71"/>
                </a:lnTo>
                <a:lnTo>
                  <a:pt x="6007" y="82"/>
                </a:lnTo>
                <a:lnTo>
                  <a:pt x="6026" y="62"/>
                </a:lnTo>
                <a:lnTo>
                  <a:pt x="6001" y="72"/>
                </a:lnTo>
                <a:lnTo>
                  <a:pt x="6008" y="85"/>
                </a:lnTo>
                <a:lnTo>
                  <a:pt x="6013" y="99"/>
                </a:lnTo>
                <a:lnTo>
                  <a:pt x="6036" y="88"/>
                </a:lnTo>
                <a:lnTo>
                  <a:pt x="6010" y="88"/>
                </a:lnTo>
                <a:lnTo>
                  <a:pt x="6011" y="104"/>
                </a:lnTo>
                <a:lnTo>
                  <a:pt x="6011" y="555"/>
                </a:lnTo>
                <a:lnTo>
                  <a:pt x="6010" y="570"/>
                </a:lnTo>
                <a:lnTo>
                  <a:pt x="6036" y="570"/>
                </a:lnTo>
                <a:lnTo>
                  <a:pt x="6013" y="559"/>
                </a:lnTo>
                <a:lnTo>
                  <a:pt x="6008" y="573"/>
                </a:lnTo>
                <a:lnTo>
                  <a:pt x="6001" y="586"/>
                </a:lnTo>
                <a:lnTo>
                  <a:pt x="6026" y="597"/>
                </a:lnTo>
                <a:lnTo>
                  <a:pt x="6007" y="576"/>
                </a:lnTo>
                <a:lnTo>
                  <a:pt x="5998" y="587"/>
                </a:lnTo>
                <a:lnTo>
                  <a:pt x="5988" y="597"/>
                </a:lnTo>
                <a:lnTo>
                  <a:pt x="6007" y="617"/>
                </a:lnTo>
                <a:lnTo>
                  <a:pt x="5997" y="591"/>
                </a:lnTo>
                <a:lnTo>
                  <a:pt x="5985" y="598"/>
                </a:lnTo>
                <a:lnTo>
                  <a:pt x="5972" y="603"/>
                </a:lnTo>
                <a:lnTo>
                  <a:pt x="5982" y="628"/>
                </a:lnTo>
                <a:lnTo>
                  <a:pt x="5982" y="600"/>
                </a:lnTo>
                <a:lnTo>
                  <a:pt x="5967" y="601"/>
                </a:lnTo>
                <a:lnTo>
                  <a:pt x="97" y="601"/>
                </a:lnTo>
                <a:lnTo>
                  <a:pt x="82" y="600"/>
                </a:lnTo>
                <a:lnTo>
                  <a:pt x="82" y="628"/>
                </a:lnTo>
                <a:lnTo>
                  <a:pt x="93" y="603"/>
                </a:lnTo>
                <a:lnTo>
                  <a:pt x="79" y="598"/>
                </a:lnTo>
                <a:lnTo>
                  <a:pt x="68" y="591"/>
                </a:lnTo>
                <a:lnTo>
                  <a:pt x="57" y="617"/>
                </a:lnTo>
                <a:lnTo>
                  <a:pt x="76" y="597"/>
                </a:lnTo>
                <a:lnTo>
                  <a:pt x="66" y="587"/>
                </a:lnTo>
                <a:lnTo>
                  <a:pt x="57" y="576"/>
                </a:lnTo>
                <a:lnTo>
                  <a:pt x="38" y="597"/>
                </a:lnTo>
                <a:lnTo>
                  <a:pt x="63" y="586"/>
                </a:lnTo>
                <a:lnTo>
                  <a:pt x="56" y="573"/>
                </a:lnTo>
                <a:lnTo>
                  <a:pt x="51" y="559"/>
                </a:lnTo>
                <a:lnTo>
                  <a:pt x="28" y="570"/>
                </a:lnTo>
                <a:lnTo>
                  <a:pt x="54" y="570"/>
                </a:lnTo>
                <a:lnTo>
                  <a:pt x="53" y="555"/>
                </a:lnTo>
                <a:lnTo>
                  <a:pt x="53" y="104"/>
                </a:lnTo>
                <a:lnTo>
                  <a:pt x="54" y="88"/>
                </a:lnTo>
                <a:lnTo>
                  <a:pt x="28" y="88"/>
                </a:lnTo>
                <a:lnTo>
                  <a:pt x="51" y="99"/>
                </a:lnTo>
                <a:lnTo>
                  <a:pt x="56" y="85"/>
                </a:lnTo>
                <a:lnTo>
                  <a:pt x="63" y="72"/>
                </a:lnTo>
                <a:lnTo>
                  <a:pt x="38" y="62"/>
                </a:lnTo>
                <a:lnTo>
                  <a:pt x="57" y="82"/>
                </a:lnTo>
                <a:lnTo>
                  <a:pt x="66" y="71"/>
                </a:lnTo>
                <a:lnTo>
                  <a:pt x="76" y="62"/>
                </a:lnTo>
                <a:lnTo>
                  <a:pt x="57" y="41"/>
                </a:lnTo>
                <a:lnTo>
                  <a:pt x="68" y="68"/>
                </a:lnTo>
                <a:lnTo>
                  <a:pt x="79" y="60"/>
                </a:lnTo>
                <a:lnTo>
                  <a:pt x="93" y="55"/>
                </a:lnTo>
                <a:lnTo>
                  <a:pt x="82" y="30"/>
                </a:lnTo>
                <a:lnTo>
                  <a:pt x="82" y="58"/>
                </a:lnTo>
                <a:lnTo>
                  <a:pt x="97"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3659" name="Rectangle 751"/>
          <p:cNvSpPr>
            <a:spLocks noChangeArrowheads="1"/>
          </p:cNvSpPr>
          <p:nvPr/>
        </p:nvSpPr>
        <p:spPr bwMode="auto">
          <a:xfrm>
            <a:off x="1512888" y="8882063"/>
            <a:ext cx="20780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000000"/>
                </a:solidFill>
                <a:latin typeface="HG丸ｺﾞｼｯｸM-PRO" panose="020F0600000000000000" pitchFamily="50" charset="-128"/>
                <a:ea typeface="HG丸ｺﾞｼｯｸM-PRO" panose="020F0600000000000000" pitchFamily="50" charset="-128"/>
              </a:rPr>
              <a:t>課　題　達　成　型</a:t>
            </a:r>
            <a:endParaRPr lang="ja-JP" altLang="en-US" sz="1800" b="1">
              <a:latin typeface="HG丸ｺﾞｼｯｸM-PRO" panose="020F0600000000000000" pitchFamily="50" charset="-128"/>
              <a:ea typeface="HG丸ｺﾞｼｯｸM-PRO" panose="020F0600000000000000" pitchFamily="50" charset="-128"/>
            </a:endParaRPr>
          </a:p>
        </p:txBody>
      </p:sp>
      <p:sp>
        <p:nvSpPr>
          <p:cNvPr id="23660" name="Freeform 752"/>
          <p:cNvSpPr>
            <a:spLocks/>
          </p:cNvSpPr>
          <p:nvPr/>
        </p:nvSpPr>
        <p:spPr bwMode="auto">
          <a:xfrm>
            <a:off x="4894263" y="7553325"/>
            <a:ext cx="244475" cy="293688"/>
          </a:xfrm>
          <a:custGeom>
            <a:avLst/>
            <a:gdLst>
              <a:gd name="T0" fmla="*/ 0 w 352"/>
              <a:gd name="T1" fmla="*/ 0 h 387"/>
              <a:gd name="T2" fmla="*/ 0 w 352"/>
              <a:gd name="T3" fmla="*/ 0 h 387"/>
              <a:gd name="T4" fmla="*/ 0 w 352"/>
              <a:gd name="T5" fmla="*/ 0 h 387"/>
              <a:gd name="T6" fmla="*/ 0 w 352"/>
              <a:gd name="T7" fmla="*/ 0 h 387"/>
              <a:gd name="T8" fmla="*/ 0 w 352"/>
              <a:gd name="T9" fmla="*/ 0 h 387"/>
              <a:gd name="T10" fmla="*/ 0 w 352"/>
              <a:gd name="T11" fmla="*/ 0 h 387"/>
              <a:gd name="T12" fmla="*/ 0 w 352"/>
              <a:gd name="T13" fmla="*/ 0 h 387"/>
              <a:gd name="T14" fmla="*/ 0 w 352"/>
              <a:gd name="T15" fmla="*/ 0 h 38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2" h="387">
                <a:moveTo>
                  <a:pt x="352" y="131"/>
                </a:moveTo>
                <a:lnTo>
                  <a:pt x="268" y="210"/>
                </a:lnTo>
                <a:lnTo>
                  <a:pt x="99" y="0"/>
                </a:lnTo>
                <a:lnTo>
                  <a:pt x="0" y="91"/>
                </a:lnTo>
                <a:lnTo>
                  <a:pt x="169" y="299"/>
                </a:lnTo>
                <a:lnTo>
                  <a:pt x="84" y="377"/>
                </a:lnTo>
                <a:lnTo>
                  <a:pt x="326" y="387"/>
                </a:lnTo>
                <a:lnTo>
                  <a:pt x="352" y="131"/>
                </a:lnTo>
                <a:close/>
              </a:path>
            </a:pathLst>
          </a:custGeom>
          <a:solidFill>
            <a:srgbClr val="3333CC"/>
          </a:solidFill>
          <a:ln w="6350">
            <a:solidFill>
              <a:srgbClr val="000000"/>
            </a:solidFill>
            <a:prstDash val="solid"/>
            <a:round/>
            <a:headEnd/>
            <a:tailEnd/>
          </a:ln>
        </p:spPr>
        <p:txBody>
          <a:bodyPr/>
          <a:lstStyle/>
          <a:p>
            <a:endParaRPr lang="ja-JP" altLang="en-US"/>
          </a:p>
        </p:txBody>
      </p:sp>
      <p:sp>
        <p:nvSpPr>
          <p:cNvPr id="23661" name="Oval 753"/>
          <p:cNvSpPr>
            <a:spLocks noChangeArrowheads="1"/>
          </p:cNvSpPr>
          <p:nvPr/>
        </p:nvSpPr>
        <p:spPr bwMode="auto">
          <a:xfrm>
            <a:off x="4822825" y="7875588"/>
            <a:ext cx="1084263" cy="514350"/>
          </a:xfrm>
          <a:prstGeom prst="ellipse">
            <a:avLst/>
          </a:prstGeom>
          <a:solidFill>
            <a:srgbClr val="CCCCFF"/>
          </a:solidFill>
          <a:ln w="28575">
            <a:solidFill>
              <a:srgbClr val="3333CC"/>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23662" name="Rectangle 754"/>
          <p:cNvSpPr>
            <a:spLocks noChangeArrowheads="1"/>
          </p:cNvSpPr>
          <p:nvPr/>
        </p:nvSpPr>
        <p:spPr bwMode="auto">
          <a:xfrm>
            <a:off x="5045075" y="7997825"/>
            <a:ext cx="6159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800000"/>
                </a:solidFill>
                <a:latin typeface="HG丸ｺﾞｼｯｸM-PRO" panose="020F0600000000000000" pitchFamily="50" charset="-128"/>
                <a:ea typeface="HG丸ｺﾞｼｯｸM-PRO" panose="020F0600000000000000" pitchFamily="50" charset="-128"/>
              </a:rPr>
              <a:t>再検討</a:t>
            </a:r>
            <a:endParaRPr lang="ja-JP" altLang="en-US" sz="1600">
              <a:latin typeface="HG丸ｺﾞｼｯｸM-PRO" panose="020F0600000000000000" pitchFamily="50" charset="-128"/>
              <a:ea typeface="HG丸ｺﾞｼｯｸM-PRO" panose="020F0600000000000000" pitchFamily="50" charset="-128"/>
            </a:endParaRPr>
          </a:p>
        </p:txBody>
      </p:sp>
      <p:graphicFrame>
        <p:nvGraphicFramePr>
          <p:cNvPr id="30496" name="Group 800"/>
          <p:cNvGraphicFramePr>
            <a:graphicFrameLocks noGrp="1"/>
          </p:cNvGraphicFramePr>
          <p:nvPr>
            <p:extLst>
              <p:ext uri="{D42A27DB-BD31-4B8C-83A1-F6EECF244321}">
                <p14:modId xmlns:p14="http://schemas.microsoft.com/office/powerpoint/2010/main" val="2873995923"/>
              </p:ext>
            </p:extLst>
          </p:nvPr>
        </p:nvGraphicFramePr>
        <p:xfrm>
          <a:off x="260350" y="501650"/>
          <a:ext cx="6346826" cy="3338512"/>
        </p:xfrm>
        <a:graphic>
          <a:graphicData uri="http://schemas.openxmlformats.org/drawingml/2006/table">
            <a:tbl>
              <a:tblPr/>
              <a:tblGrid>
                <a:gridCol w="3173413">
                  <a:extLst>
                    <a:ext uri="{9D8B030D-6E8A-4147-A177-3AD203B41FA5}">
                      <a16:colId xmlns:a16="http://schemas.microsoft.com/office/drawing/2014/main" val="20000"/>
                    </a:ext>
                  </a:extLst>
                </a:gridCol>
                <a:gridCol w="3173413">
                  <a:extLst>
                    <a:ext uri="{9D8B030D-6E8A-4147-A177-3AD203B41FA5}">
                      <a16:colId xmlns:a16="http://schemas.microsoft.com/office/drawing/2014/main" val="20001"/>
                    </a:ext>
                  </a:extLst>
                </a:gridCol>
              </a:tblGrid>
              <a:tr h="297137">
                <a:tc>
                  <a:txBody>
                    <a:bodyPr/>
                    <a:lstStyle/>
                    <a:p>
                      <a:pPr marL="0" marR="0" lvl="0" indent="0" algn="ctr" defTabSz="762000" rtl="0" eaLnBrk="1" fontAlgn="base" latinLnBrk="0" hangingPunct="1">
                        <a:lnSpc>
                          <a:spcPct val="100000"/>
                        </a:lnSpc>
                        <a:spcBef>
                          <a:spcPct val="20000"/>
                        </a:spcBef>
                        <a:spcAft>
                          <a:spcPct val="0"/>
                        </a:spcAft>
                        <a:buClrTx/>
                        <a:buSzTx/>
                        <a:buFontTx/>
                        <a:buNone/>
                        <a:tabLst/>
                      </a:pPr>
                      <a: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t>課題達成型ＱＣストーリー</a:t>
                      </a:r>
                    </a:p>
                  </a:txBody>
                  <a:tcPr marL="91442" marR="91442" marT="49505" marB="495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762000" rtl="0" eaLnBrk="1" fontAlgn="base" latinLnBrk="0" hangingPunct="1">
                        <a:lnSpc>
                          <a:spcPct val="100000"/>
                        </a:lnSpc>
                        <a:spcBef>
                          <a:spcPct val="20000"/>
                        </a:spcBef>
                        <a:spcAft>
                          <a:spcPct val="0"/>
                        </a:spcAft>
                        <a:buClrTx/>
                        <a:buSzTx/>
                        <a:buFontTx/>
                        <a:buNone/>
                        <a:tabLst/>
                      </a:pPr>
                      <a: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t>問題解決型ＱＣストーリー</a:t>
                      </a:r>
                    </a:p>
                  </a:txBody>
                  <a:tcPr marL="91442" marR="91442" marT="49505" marB="495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783139">
                <a:tc>
                  <a:txBody>
                    <a:body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300" b="0" i="0" u="none" strike="noStrike" cap="none" normalizeH="0" baseline="0" dirty="0">
                          <a:ln>
                            <a:noFill/>
                          </a:ln>
                          <a:solidFill>
                            <a:schemeClr val="tx1"/>
                          </a:solidFill>
                          <a:effectLst/>
                          <a:latin typeface="HG丸ｺﾞｼｯｸM-PRO" pitchFamily="50" charset="-128"/>
                          <a:ea typeface="HG丸ｺﾞｼｯｸM-PRO" pitchFamily="50" charset="-128"/>
                        </a:rPr>
                        <a:t>①</a:t>
                      </a:r>
                      <a: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t>今まで経験したことのない初めての</a:t>
                      </a:r>
                      <a:endParaRPr kumimoji="1" lang="en-US" altLang="ja-JP" sz="1300" b="0" i="0" u="none" strike="noStrike" cap="none" normalizeH="0" baseline="0" dirty="0">
                        <a:ln>
                          <a:noFill/>
                        </a:ln>
                        <a:solidFill>
                          <a:schemeClr val="tx1"/>
                        </a:solidFill>
                        <a:effectLst/>
                        <a:latin typeface="HG丸ｺﾞｼｯｸM-PRO" pitchFamily="50" charset="-128"/>
                        <a:ea typeface="HG丸ｺﾞｼｯｸM-PRO" pitchFamily="50" charset="-128"/>
                      </a:endParaRP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t>　仕事をやり遂げたい</a:t>
                      </a:r>
                      <a:endParaRPr kumimoji="1" lang="en-US" altLang="ja-JP" sz="1300" b="0" i="0" u="none" strike="noStrike" cap="none" normalizeH="0" baseline="0" dirty="0">
                        <a:ln>
                          <a:noFill/>
                        </a:ln>
                        <a:solidFill>
                          <a:schemeClr val="tx1"/>
                        </a:solidFill>
                        <a:effectLst/>
                        <a:latin typeface="HG丸ｺﾞｼｯｸM-PRO" pitchFamily="50" charset="-128"/>
                        <a:ea typeface="HG丸ｺﾞｼｯｸM-PRO" pitchFamily="50" charset="-128"/>
                      </a:endParaRP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t>　　　　 （新規業務への対応）</a:t>
                      </a:r>
                    </a:p>
                  </a:txBody>
                  <a:tcPr marL="91442" marR="91442" marT="49505" marB="495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300" b="0" i="0" u="none" strike="noStrike" cap="none" normalizeH="0" baseline="0" dirty="0">
                          <a:ln>
                            <a:noFill/>
                          </a:ln>
                          <a:solidFill>
                            <a:schemeClr val="tx1"/>
                          </a:solidFill>
                          <a:effectLst/>
                          <a:latin typeface="HG丸ｺﾞｼｯｸM-PRO" pitchFamily="50" charset="-128"/>
                          <a:ea typeface="HG丸ｺﾞｼｯｸM-PRO" pitchFamily="50" charset="-128"/>
                        </a:rPr>
                        <a:t>①</a:t>
                      </a:r>
                      <a: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t>従来からの仕事の中の問題を</a:t>
                      </a:r>
                      <a:endParaRPr kumimoji="1" lang="en-US" altLang="ja-JP" sz="1300" b="0" i="0" u="none" strike="noStrike" cap="none" normalizeH="0" baseline="0" dirty="0">
                        <a:ln>
                          <a:noFill/>
                        </a:ln>
                        <a:solidFill>
                          <a:schemeClr val="tx1"/>
                        </a:solidFill>
                        <a:effectLst/>
                        <a:latin typeface="HG丸ｺﾞｼｯｸM-PRO" pitchFamily="50" charset="-128"/>
                        <a:ea typeface="HG丸ｺﾞｼｯｸM-PRO" pitchFamily="50" charset="-128"/>
                      </a:endParaRPr>
                    </a:p>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300" b="0" i="0" u="none" strike="noStrike" cap="none" normalizeH="0" baseline="0" dirty="0">
                          <a:ln>
                            <a:noFill/>
                          </a:ln>
                          <a:solidFill>
                            <a:schemeClr val="tx1"/>
                          </a:solidFill>
                          <a:effectLst/>
                          <a:latin typeface="HG丸ｺﾞｼｯｸM-PRO" pitchFamily="50" charset="-128"/>
                          <a:ea typeface="HG丸ｺﾞｼｯｸM-PRO" pitchFamily="50" charset="-128"/>
                        </a:rPr>
                        <a:t>  </a:t>
                      </a:r>
                      <a: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t>解決したい</a:t>
                      </a:r>
                    </a:p>
                  </a:txBody>
                  <a:tcPr marL="91442" marR="91442" marT="49505" marB="495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64559">
                <a:tc>
                  <a:txBody>
                    <a:body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300" b="0" i="0" u="none" strike="noStrike" cap="none" normalizeH="0" baseline="0" dirty="0">
                          <a:ln>
                            <a:noFill/>
                          </a:ln>
                          <a:solidFill>
                            <a:schemeClr val="tx1"/>
                          </a:solidFill>
                          <a:effectLst/>
                          <a:latin typeface="HG丸ｺﾞｼｯｸM-PRO" pitchFamily="50" charset="-128"/>
                          <a:ea typeface="HG丸ｺﾞｼｯｸM-PRO" pitchFamily="50" charset="-128"/>
                        </a:rPr>
                        <a:t>②</a:t>
                      </a:r>
                      <a: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t>現状レベルを大きく打破したい</a:t>
                      </a:r>
                    </a:p>
                    <a:p>
                      <a:pPr marL="0" marR="0" lvl="0" indent="0" algn="l" defTabSz="762000" rtl="0" eaLnBrk="1" fontAlgn="base" latinLnBrk="0" hangingPunct="1">
                        <a:lnSpc>
                          <a:spcPct val="100000"/>
                        </a:lnSpc>
                        <a:spcBef>
                          <a:spcPct val="20000"/>
                        </a:spcBef>
                        <a:spcAft>
                          <a:spcPct val="0"/>
                        </a:spcAft>
                        <a:buClrTx/>
                        <a:buSzTx/>
                        <a:buFontTx/>
                        <a:buNone/>
                        <a:tabLst/>
                      </a:pPr>
                      <a: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t>　　　　 （現状打破）</a:t>
                      </a:r>
                    </a:p>
                  </a:txBody>
                  <a:tcPr marL="91442" marR="91442" marT="49505" marB="495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300" b="0" i="0" u="none" strike="noStrike" cap="none" normalizeH="0" baseline="0" dirty="0">
                          <a:ln>
                            <a:noFill/>
                          </a:ln>
                          <a:solidFill>
                            <a:schemeClr val="tx1"/>
                          </a:solidFill>
                          <a:effectLst/>
                          <a:latin typeface="HG丸ｺﾞｼｯｸM-PRO" pitchFamily="50" charset="-128"/>
                          <a:ea typeface="HG丸ｺﾞｼｯｸM-PRO" pitchFamily="50" charset="-128"/>
                        </a:rPr>
                        <a:t>②</a:t>
                      </a:r>
                      <a: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t>現状レベルを維持・向上させたい</a:t>
                      </a:r>
                    </a:p>
                  </a:txBody>
                  <a:tcPr marL="91442" marR="91442" marT="49505" marB="495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64559">
                <a:tc>
                  <a:txBody>
                    <a:body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300" b="0" i="0" u="none" strike="noStrike" cap="none" normalizeH="0" baseline="0" dirty="0">
                          <a:ln>
                            <a:noFill/>
                          </a:ln>
                          <a:solidFill>
                            <a:schemeClr val="tx1"/>
                          </a:solidFill>
                          <a:effectLst/>
                          <a:latin typeface="HG丸ｺﾞｼｯｸM-PRO" pitchFamily="50" charset="-128"/>
                          <a:ea typeface="HG丸ｺﾞｼｯｸM-PRO" pitchFamily="50" charset="-128"/>
                        </a:rPr>
                        <a:t>③</a:t>
                      </a:r>
                      <a: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t>魅力的品質・魅力的レベルに挑戦</a:t>
                      </a:r>
                      <a:b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br>
                      <a: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t>　したい （魅力的品質の創造）</a:t>
                      </a:r>
                    </a:p>
                  </a:txBody>
                  <a:tcPr marL="91442" marR="91442" marT="49505" marB="495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300" b="0" i="0" u="none" strike="noStrike" cap="none" normalizeH="0" baseline="0" dirty="0">
                          <a:ln>
                            <a:noFill/>
                          </a:ln>
                          <a:solidFill>
                            <a:schemeClr val="tx1"/>
                          </a:solidFill>
                          <a:effectLst/>
                          <a:latin typeface="HG丸ｺﾞｼｯｸM-PRO" pitchFamily="50" charset="-128"/>
                          <a:ea typeface="HG丸ｺﾞｼｯｸM-PRO" pitchFamily="50" charset="-128"/>
                        </a:rPr>
                        <a:t>③</a:t>
                      </a:r>
                      <a: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t>当り前品質・当り前レベルを</a:t>
                      </a:r>
                      <a:endParaRPr kumimoji="1" lang="en-US" altLang="ja-JP" sz="1300" b="0" i="0" u="none" strike="noStrike" cap="none" normalizeH="0" baseline="0" dirty="0">
                        <a:ln>
                          <a:noFill/>
                        </a:ln>
                        <a:solidFill>
                          <a:schemeClr val="tx1"/>
                        </a:solidFill>
                        <a:effectLst/>
                        <a:latin typeface="HG丸ｺﾞｼｯｸM-PRO" pitchFamily="50" charset="-128"/>
                        <a:ea typeface="HG丸ｺﾞｼｯｸM-PRO" pitchFamily="50" charset="-128"/>
                      </a:endParaRPr>
                    </a:p>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300" b="0" i="0" u="none" strike="noStrike" cap="none" normalizeH="0" baseline="0" dirty="0">
                          <a:ln>
                            <a:noFill/>
                          </a:ln>
                          <a:solidFill>
                            <a:schemeClr val="tx1"/>
                          </a:solidFill>
                          <a:effectLst/>
                          <a:latin typeface="HG丸ｺﾞｼｯｸM-PRO" pitchFamily="50" charset="-128"/>
                          <a:ea typeface="HG丸ｺﾞｼｯｸM-PRO" pitchFamily="50" charset="-128"/>
                        </a:rPr>
                        <a:t>  </a:t>
                      </a:r>
                      <a: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t>確保したい</a:t>
                      </a:r>
                    </a:p>
                  </a:txBody>
                  <a:tcPr marL="91442" marR="91442" marT="49505" marB="495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64559">
                <a:tc>
                  <a:txBody>
                    <a:body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300" b="0" i="0" u="none" strike="noStrike" cap="none" normalizeH="0" baseline="0" dirty="0">
                          <a:ln>
                            <a:noFill/>
                          </a:ln>
                          <a:solidFill>
                            <a:schemeClr val="tx1"/>
                          </a:solidFill>
                          <a:effectLst/>
                          <a:latin typeface="HG丸ｺﾞｼｯｸM-PRO" pitchFamily="50" charset="-128"/>
                          <a:ea typeface="HG丸ｺﾞｼｯｸM-PRO" pitchFamily="50" charset="-128"/>
                        </a:rPr>
                        <a:t>④</a:t>
                      </a:r>
                      <a: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t>予測される課題を先取りして対処</a:t>
                      </a:r>
                      <a:b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br>
                      <a: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t>　したい （課題の先取り）</a:t>
                      </a:r>
                    </a:p>
                  </a:txBody>
                  <a:tcPr marL="91442" marR="91442" marT="49505" marB="495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300" b="0" i="0" u="none" strike="noStrike" cap="none" normalizeH="0" baseline="0" dirty="0">
                          <a:ln>
                            <a:noFill/>
                          </a:ln>
                          <a:solidFill>
                            <a:schemeClr val="tx1"/>
                          </a:solidFill>
                          <a:effectLst/>
                          <a:latin typeface="HG丸ｺﾞｼｯｸM-PRO" pitchFamily="50" charset="-128"/>
                          <a:ea typeface="HG丸ｺﾞｼｯｸM-PRO" pitchFamily="50" charset="-128"/>
                        </a:rPr>
                        <a:t>④</a:t>
                      </a:r>
                      <a: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t>発生している問題を再発防止したい</a:t>
                      </a:r>
                    </a:p>
                  </a:txBody>
                  <a:tcPr marL="91442" marR="91442" marT="49505" marB="495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64559">
                <a:tc>
                  <a:txBody>
                    <a:body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300" b="0" i="0" u="none" strike="noStrike" cap="none" normalizeH="0" baseline="0" dirty="0">
                          <a:ln>
                            <a:noFill/>
                          </a:ln>
                          <a:solidFill>
                            <a:schemeClr val="tx1"/>
                          </a:solidFill>
                          <a:effectLst/>
                          <a:latin typeface="HG丸ｺﾞｼｯｸM-PRO" pitchFamily="50" charset="-128"/>
                          <a:ea typeface="HG丸ｺﾞｼｯｸM-PRO" pitchFamily="50" charset="-128"/>
                        </a:rPr>
                        <a:t>⑤</a:t>
                      </a:r>
                      <a: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t>方策・アイデアの追究と実施で</a:t>
                      </a:r>
                      <a:b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br>
                      <a: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t>　ねらいを達成できそう</a:t>
                      </a:r>
                    </a:p>
                  </a:txBody>
                  <a:tcPr marL="91442" marR="91442" marT="49505" marB="495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762000" rtl="0" eaLnBrk="1" fontAlgn="base" latinLnBrk="0" hangingPunct="1">
                        <a:lnSpc>
                          <a:spcPct val="100000"/>
                        </a:lnSpc>
                        <a:spcBef>
                          <a:spcPct val="20000"/>
                        </a:spcBef>
                        <a:spcAft>
                          <a:spcPct val="0"/>
                        </a:spcAft>
                        <a:buClrTx/>
                        <a:buSzTx/>
                        <a:buFontTx/>
                        <a:buNone/>
                        <a:tabLst/>
                      </a:pPr>
                      <a:r>
                        <a:rPr kumimoji="1" lang="en-US" altLang="ja-JP" sz="1300" b="0" i="0" u="none" strike="noStrike" cap="none" normalizeH="0" baseline="0" dirty="0">
                          <a:ln>
                            <a:noFill/>
                          </a:ln>
                          <a:solidFill>
                            <a:schemeClr val="tx1"/>
                          </a:solidFill>
                          <a:effectLst/>
                          <a:latin typeface="HG丸ｺﾞｼｯｸM-PRO" pitchFamily="50" charset="-128"/>
                          <a:ea typeface="HG丸ｺﾞｼｯｸM-PRO" pitchFamily="50" charset="-128"/>
                        </a:rPr>
                        <a:t>⑤</a:t>
                      </a:r>
                      <a: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t>問題の原因追究とその原因を除去することで解決できそう</a:t>
                      </a:r>
                    </a:p>
                  </a:txBody>
                  <a:tcPr marL="91442" marR="91442" marT="49505" marB="49505"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23686" name="矢印: 下 2"/>
          <p:cNvSpPr>
            <a:spLocks noChangeArrowheads="1"/>
          </p:cNvSpPr>
          <p:nvPr/>
        </p:nvSpPr>
        <p:spPr bwMode="auto">
          <a:xfrm>
            <a:off x="3154363" y="8215313"/>
            <a:ext cx="296862" cy="576262"/>
          </a:xfrm>
          <a:prstGeom prst="downArrow">
            <a:avLst>
              <a:gd name="adj1" fmla="val 33481"/>
              <a:gd name="adj2" fmla="val 57310"/>
            </a:avLst>
          </a:prstGeom>
          <a:solidFill>
            <a:srgbClr val="A5002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3687" name="矢印: 下 3"/>
          <p:cNvSpPr>
            <a:spLocks noChangeArrowheads="1"/>
          </p:cNvSpPr>
          <p:nvPr/>
        </p:nvSpPr>
        <p:spPr bwMode="auto">
          <a:xfrm>
            <a:off x="1154113" y="6765925"/>
            <a:ext cx="296862" cy="2025650"/>
          </a:xfrm>
          <a:prstGeom prst="downArrow">
            <a:avLst>
              <a:gd name="adj1" fmla="val 33481"/>
              <a:gd name="adj2" fmla="val 57400"/>
            </a:avLst>
          </a:prstGeom>
          <a:solidFill>
            <a:srgbClr val="A5002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3688" name="Freeform 123"/>
          <p:cNvSpPr>
            <a:spLocks/>
          </p:cNvSpPr>
          <p:nvPr/>
        </p:nvSpPr>
        <p:spPr bwMode="auto">
          <a:xfrm>
            <a:off x="4737100" y="4552950"/>
            <a:ext cx="382588" cy="88900"/>
          </a:xfrm>
          <a:custGeom>
            <a:avLst/>
            <a:gdLst>
              <a:gd name="T0" fmla="*/ 0 w 552"/>
              <a:gd name="T1" fmla="*/ 0 h 119"/>
              <a:gd name="T2" fmla="*/ 0 w 552"/>
              <a:gd name="T3" fmla="*/ 0 h 119"/>
              <a:gd name="T4" fmla="*/ 0 w 552"/>
              <a:gd name="T5" fmla="*/ 0 h 119"/>
              <a:gd name="T6" fmla="*/ 0 w 552"/>
              <a:gd name="T7" fmla="*/ 0 h 119"/>
              <a:gd name="T8" fmla="*/ 0 w 552"/>
              <a:gd name="T9" fmla="*/ 0 h 1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2" h="119">
                <a:moveTo>
                  <a:pt x="552" y="81"/>
                </a:moveTo>
                <a:lnTo>
                  <a:pt x="0" y="119"/>
                </a:lnTo>
                <a:lnTo>
                  <a:pt x="0" y="0"/>
                </a:lnTo>
                <a:lnTo>
                  <a:pt x="552" y="0"/>
                </a:lnTo>
                <a:lnTo>
                  <a:pt x="552" y="81"/>
                </a:lnTo>
                <a:close/>
              </a:path>
            </a:pathLst>
          </a:custGeom>
          <a:solidFill>
            <a:srgbClr val="0000FF"/>
          </a:solidFill>
          <a:ln w="23813">
            <a:solidFill>
              <a:srgbClr val="000000"/>
            </a:solidFill>
            <a:prstDash val="solid"/>
            <a:round/>
            <a:headEnd/>
            <a:tailEnd/>
          </a:ln>
        </p:spPr>
        <p:txBody>
          <a:bodyPr/>
          <a:lstStyle/>
          <a:p>
            <a:endParaRPr lang="ja-JP" altLang="en-US"/>
          </a:p>
        </p:txBody>
      </p:sp>
      <p:sp>
        <p:nvSpPr>
          <p:cNvPr id="23689" name="Oval 38"/>
          <p:cNvSpPr>
            <a:spLocks noChangeArrowheads="1"/>
          </p:cNvSpPr>
          <p:nvPr/>
        </p:nvSpPr>
        <p:spPr bwMode="auto">
          <a:xfrm>
            <a:off x="4710113" y="4203700"/>
            <a:ext cx="393700" cy="400050"/>
          </a:xfrm>
          <a:prstGeom prst="ellipse">
            <a:avLst/>
          </a:prstGeom>
          <a:solidFill>
            <a:srgbClr val="FFFFFF"/>
          </a:solidFill>
          <a:ln w="20638">
            <a:solidFill>
              <a:srgbClr val="000000"/>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23690" name="Rectangle 39"/>
          <p:cNvSpPr>
            <a:spLocks noChangeArrowheads="1"/>
          </p:cNvSpPr>
          <p:nvPr/>
        </p:nvSpPr>
        <p:spPr bwMode="auto">
          <a:xfrm>
            <a:off x="4799013" y="4273550"/>
            <a:ext cx="20478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solidFill>
                  <a:srgbClr val="000000"/>
                </a:solidFill>
                <a:latin typeface="HG丸ｺﾞｼｯｸM-PRO" panose="020F0600000000000000" pitchFamily="50" charset="-128"/>
                <a:ea typeface="HG丸ｺﾞｼｯｸM-PRO" panose="020F0600000000000000" pitchFamily="50" charset="-128"/>
              </a:rPr>
              <a:t>１</a:t>
            </a:r>
            <a:endParaRPr lang="ja-JP" altLang="en-US" sz="1600">
              <a:latin typeface="HG丸ｺﾞｼｯｸM-PRO" panose="020F0600000000000000" pitchFamily="50" charset="-128"/>
              <a:ea typeface="HG丸ｺﾞｼｯｸM-PRO" panose="020F0600000000000000" pitchFamily="50" charset="-128"/>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184" name="Group 88"/>
          <p:cNvGraphicFramePr>
            <a:graphicFrameLocks noGrp="1"/>
          </p:cNvGraphicFramePr>
          <p:nvPr>
            <p:extLst>
              <p:ext uri="{D42A27DB-BD31-4B8C-83A1-F6EECF244321}">
                <p14:modId xmlns:p14="http://schemas.microsoft.com/office/powerpoint/2010/main" val="2880473402"/>
              </p:ext>
            </p:extLst>
          </p:nvPr>
        </p:nvGraphicFramePr>
        <p:xfrm>
          <a:off x="260350" y="488950"/>
          <a:ext cx="6338888" cy="9148817"/>
        </p:xfrm>
        <a:graphic>
          <a:graphicData uri="http://schemas.openxmlformats.org/drawingml/2006/table">
            <a:tbl>
              <a:tblPr/>
              <a:tblGrid>
                <a:gridCol w="1343412">
                  <a:extLst>
                    <a:ext uri="{9D8B030D-6E8A-4147-A177-3AD203B41FA5}">
                      <a16:colId xmlns:a16="http://schemas.microsoft.com/office/drawing/2014/main" val="20000"/>
                    </a:ext>
                  </a:extLst>
                </a:gridCol>
                <a:gridCol w="1447859">
                  <a:extLst>
                    <a:ext uri="{9D8B030D-6E8A-4147-A177-3AD203B41FA5}">
                      <a16:colId xmlns:a16="http://schemas.microsoft.com/office/drawing/2014/main" val="20001"/>
                    </a:ext>
                  </a:extLst>
                </a:gridCol>
                <a:gridCol w="3547617">
                  <a:extLst>
                    <a:ext uri="{9D8B030D-6E8A-4147-A177-3AD203B41FA5}">
                      <a16:colId xmlns:a16="http://schemas.microsoft.com/office/drawing/2014/main" val="20002"/>
                    </a:ext>
                  </a:extLst>
                </a:gridCol>
              </a:tblGrid>
              <a:tr h="266656">
                <a:tc gridSpan="2">
                  <a:txBody>
                    <a:bodyPr/>
                    <a:lstStyle>
                      <a:lvl1pPr algn="l" eaLnBrk="0" hangingPunct="0">
                        <a:spcBef>
                          <a:spcPct val="20000"/>
                        </a:spcBef>
                        <a:tabLst>
                          <a:tab pos="533400" algn="r"/>
                          <a:tab pos="2700338" algn="ctr"/>
                          <a:tab pos="5400675" algn="r"/>
                        </a:tabLst>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tabLst>
                          <a:tab pos="533400" algn="r"/>
                          <a:tab pos="2700338" algn="ctr"/>
                          <a:tab pos="5400675" algn="r"/>
                        </a:tabLst>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tabLst>
                          <a:tab pos="533400" algn="r"/>
                          <a:tab pos="2700338" algn="ctr"/>
                          <a:tab pos="5400675" algn="r"/>
                        </a:tabLst>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tabLst>
                          <a:tab pos="533400" algn="r"/>
                          <a:tab pos="2700338" algn="ctr"/>
                          <a:tab pos="5400675" algn="r"/>
                        </a:tabLst>
                        <a:defRPr kumimoji="1">
                          <a:solidFill>
                            <a:schemeClr val="tx1"/>
                          </a:solidFill>
                          <a:latin typeface="Arial" pitchFamily="34" charset="0"/>
                          <a:ea typeface="ＭＳ Ｐゴシック" pitchFamily="50" charset="-128"/>
                        </a:defRPr>
                      </a:lvl4pPr>
                      <a:lvl5pPr marL="2057400" indent="-228600" algn="l" eaLnBrk="0" hangingPunct="0">
                        <a:spcBef>
                          <a:spcPct val="20000"/>
                        </a:spcBef>
                        <a:tabLst>
                          <a:tab pos="533400" algn="r"/>
                          <a:tab pos="2700338" algn="ctr"/>
                          <a:tab pos="5400675" algn="r"/>
                        </a:tabLst>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tabLst>
                          <a:tab pos="533400" algn="r"/>
                          <a:tab pos="2700338" algn="ctr"/>
                          <a:tab pos="5400675" algn="r"/>
                        </a:tabLs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tabLst>
                          <a:tab pos="533400" algn="r"/>
                          <a:tab pos="2700338" algn="ctr"/>
                          <a:tab pos="5400675" algn="r"/>
                        </a:tabLs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tabLst>
                          <a:tab pos="533400" algn="r"/>
                          <a:tab pos="2700338" algn="ctr"/>
                          <a:tab pos="5400675" algn="r"/>
                        </a:tabLs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tabLst>
                          <a:tab pos="533400" algn="r"/>
                          <a:tab pos="2700338" algn="ctr"/>
                          <a:tab pos="5400675" algn="r"/>
                        </a:tabLst>
                        <a:defRPr kumimoji="1">
                          <a:solidFill>
                            <a:schemeClr val="tx1"/>
                          </a:solidFill>
                          <a:latin typeface="Arial"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533400" algn="r"/>
                          <a:tab pos="2700338" algn="ctr"/>
                          <a:tab pos="5400675" algn="r"/>
                        </a:tabLst>
                      </a:pP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rPr>
                        <a:t>課題達成の手順</a:t>
                      </a:r>
                    </a:p>
                  </a:txBody>
                  <a:tcPr marL="91453" marR="91453" marT="49509" marB="4950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手順のポイント</a:t>
                      </a:r>
                    </a:p>
                  </a:txBody>
                  <a:tcPr marL="91453" marR="91453" marT="49509" marB="4950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769572">
                <a:tc rowSpan="5">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300" b="1" i="0" u="none" strike="noStrike" cap="none" normalizeH="0" baseline="0" dirty="0">
                          <a:ln>
                            <a:noFill/>
                          </a:ln>
                          <a:solidFill>
                            <a:schemeClr val="tx1"/>
                          </a:solidFill>
                          <a:effectLst/>
                          <a:latin typeface="HG丸ｺﾞｼｯｸM-PRO" pitchFamily="50" charset="-128"/>
                          <a:ea typeface="HG丸ｺﾞｼｯｸM-PRO" pitchFamily="50" charset="-128"/>
                        </a:rPr>
                        <a:t>①</a:t>
                      </a: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テーマの選定</a:t>
                      </a:r>
                      <a:endPar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L="91453" marR="91453" marT="49509" marB="4950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3">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1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L="91453" marR="91453" marT="49509" marB="4950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お客様からの新たな要望</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から</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社内外の環境変化</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をつかまえた課題から</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spc="-100"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100" b="1" i="0" u="none" strike="noStrike" cap="none" spc="-100"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今後気になる事、予想される事、将来のありたい姿</a:t>
                      </a:r>
                      <a:r>
                        <a:rPr kumimoji="1" lang="ja-JP" altLang="en-US" sz="1100" b="0" i="0" u="none" strike="noStrike" cap="none" spc="-100"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から</a:t>
                      </a:r>
                      <a:endParaRPr kumimoji="1" lang="en-US" altLang="ja-JP" sz="1100" b="0" i="0" u="none" strike="noStrike" cap="none" spc="-100"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spc="-100"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4.</a:t>
                      </a:r>
                      <a:r>
                        <a:rPr kumimoji="1" lang="ja-JP" altLang="en-US" sz="1100" b="0" i="0" u="none" strike="noStrike" cap="none" spc="-100"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現状の水準より</a:t>
                      </a:r>
                      <a:r>
                        <a:rPr kumimoji="1" lang="ja-JP" altLang="en-US" sz="1100" b="1" i="0" u="none" strike="noStrike" cap="none" spc="-100"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さらに高い水準にもっていきたい事から</a:t>
                      </a:r>
                      <a:endParaRPr kumimoji="1" lang="ja-JP" altLang="en-US" sz="1100" b="0" i="0" u="none" strike="noStrike" cap="none" spc="-100"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txBody>
                  <a:tcPr marL="91457" marR="91457" marT="49509" marB="4950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01934">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改善の必要性</a:t>
                      </a:r>
                      <a:r>
                        <a:rPr kumimoji="1" lang="en-US" altLang="ja-JP" sz="1100" b="0" i="0" u="none" strike="noStrike" cap="none" normalizeH="0" baseline="0" dirty="0">
                          <a:ln>
                            <a:noFill/>
                          </a:ln>
                          <a:solidFill>
                            <a:schemeClr val="tx1"/>
                          </a:solidFill>
                          <a:effectLst/>
                          <a:latin typeface="Century" pitchFamily="18" charset="0"/>
                          <a:ea typeface="HG丸ｺﾞｼｯｸM-PRO"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重要度、緊急度、経済性、お客様</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サークルの力量向上</a:t>
                      </a:r>
                      <a:r>
                        <a:rPr kumimoji="1" lang="en-US" altLang="ja-JP" sz="1100" b="0" i="0" u="none" strike="noStrike" cap="none" normalizeH="0" baseline="0" dirty="0">
                          <a:ln>
                            <a:noFill/>
                          </a:ln>
                          <a:solidFill>
                            <a:schemeClr val="tx1"/>
                          </a:solidFill>
                          <a:effectLst/>
                          <a:latin typeface="Century" pitchFamily="18" charset="0"/>
                          <a:ea typeface="HG丸ｺﾞｼｯｸM-PRO"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全員参加、能力、解決期間</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上司も含めた合議で決定</a:t>
                      </a:r>
                    </a:p>
                  </a:txBody>
                  <a:tcPr marL="91457" marR="91457" marT="49509" marB="4950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9572">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「どんな活動にしたいのか、活動の目的は何か」</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が</a:t>
                      </a:r>
                      <a:endPar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　　わかるように</a:t>
                      </a:r>
                      <a:r>
                        <a:rPr kumimoji="1" lang="en-US" altLang="ja-JP"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何を、どうする</a:t>
                      </a:r>
                      <a:r>
                        <a:rPr kumimoji="1" lang="en-US" altLang="ja-JP"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で表現</a:t>
                      </a:r>
                      <a:endPar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サブテーマで補足</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対策的なテーマにしない</a:t>
                      </a:r>
                    </a:p>
                  </a:txBody>
                  <a:tcPr marL="91457" marR="91457" marT="49509" marB="4950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01934">
                <a:tc vMerge="1">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T="45717" marB="457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2">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1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L="91453" marR="91453" marT="49509" marB="4950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職場の悪さ加減（困り具合）</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前回の反省をどう生かすか</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どう絞り込んだか</a:t>
                      </a:r>
                    </a:p>
                  </a:txBody>
                  <a:tcPr marL="91457" marR="91457" marT="49509" marB="4950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66656">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改善する特性または代用特性を明らかにする</a:t>
                      </a:r>
                    </a:p>
                  </a:txBody>
                  <a:tcPr marL="91457" marR="91457" marT="49509" marB="4950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601934">
                <a:tc rowSpan="3">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300" b="1" i="0" u="none" strike="noStrike" cap="none" normalizeH="0" baseline="0" dirty="0">
                          <a:ln>
                            <a:noFill/>
                          </a:ln>
                          <a:solidFill>
                            <a:schemeClr val="tx1"/>
                          </a:solidFill>
                          <a:effectLst/>
                          <a:latin typeface="HG丸ｺﾞｼｯｸM-PRO" pitchFamily="50" charset="-128"/>
                          <a:ea typeface="HG丸ｺﾞｼｯｸM-PRO" pitchFamily="50" charset="-128"/>
                        </a:rPr>
                        <a:t>②</a:t>
                      </a: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現状把握と</a:t>
                      </a:r>
                      <a:endParaRPr kumimoji="1" lang="en-US" altLang="ja-JP" sz="1300" b="1" i="0" u="none" strike="noStrike" cap="none" normalizeH="0" baseline="0" dirty="0">
                        <a:ln>
                          <a:noFill/>
                        </a:ln>
                        <a:solidFill>
                          <a:schemeClr val="tx1"/>
                        </a:solidFill>
                        <a:effectLst/>
                        <a:latin typeface="HG丸ｺﾞｼｯｸM-PRO" pitchFamily="50" charset="-128"/>
                        <a:ea typeface="HG丸ｺﾞｼｯｸM-PRO"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目標設定</a:t>
                      </a:r>
                      <a:endParaRPr kumimoji="1" lang="en-US" altLang="ja-JP" sz="13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L="91453" marR="91453" marT="49509" marB="4950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3">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1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L="91453" marR="91453" marT="49509" marB="4950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現場・現物・現実・原理・原則（</a:t>
                      </a:r>
                      <a:r>
                        <a:rPr kumimoji="1" lang="en-US" altLang="ja-JP"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5</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ゲン主義）</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en-US" altLang="ja-JP"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定量的把握</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客観データで</a:t>
                      </a:r>
                    </a:p>
                  </a:txBody>
                  <a:tcPr marL="91457" marR="91457" marT="49509" marB="4950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769572">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データの構造に注意</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層別をする</a:t>
                      </a:r>
                      <a:r>
                        <a:rPr kumimoji="1" lang="en-US" altLang="ja-JP" sz="1100" b="0" i="0" u="none" strike="noStrike" cap="none" normalizeH="0" baseline="0" dirty="0">
                          <a:ln>
                            <a:noFill/>
                          </a:ln>
                          <a:solidFill>
                            <a:schemeClr val="tx1"/>
                          </a:solidFill>
                          <a:effectLst/>
                          <a:latin typeface="Century" pitchFamily="18" charset="0"/>
                          <a:ea typeface="HG丸ｺﾞｼｯｸM-PRO"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時間、場所、種類、症状</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バラツキに注意</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4.</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手法の活用</a:t>
                      </a:r>
                    </a:p>
                  </a:txBody>
                  <a:tcPr marL="91457" marR="91457" marT="49509" marB="4950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769572">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設定した特性の</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ありたい姿と現状の差</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（ギャップ）から目標値を設定する（自分たちの実力も加味して）</a:t>
                      </a:r>
                      <a:endPar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目標の３要素</a:t>
                      </a:r>
                      <a:r>
                        <a:rPr kumimoji="1" lang="en-US" altLang="ja-JP" sz="1100" b="0" i="0" u="none" strike="noStrike" cap="none" normalizeH="0" baseline="0" dirty="0">
                          <a:ln>
                            <a:noFill/>
                          </a:ln>
                          <a:solidFill>
                            <a:schemeClr val="tx1"/>
                          </a:solidFill>
                          <a:effectLst/>
                          <a:latin typeface="Century" pitchFamily="18" charset="0"/>
                          <a:ea typeface="HG丸ｺﾞｼｯｸM-PRO"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何を、何時までに、どのくらい</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数値化（定量化）の工夫</a:t>
                      </a:r>
                    </a:p>
                  </a:txBody>
                  <a:tcPr marL="91457" marR="91457" marT="49509" marB="4950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601934">
                <a:tc rowSpan="2">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300" b="1" i="0" u="none" strike="noStrike" cap="none" normalizeH="0" baseline="0" dirty="0">
                          <a:ln>
                            <a:noFill/>
                          </a:ln>
                          <a:solidFill>
                            <a:schemeClr val="tx1"/>
                          </a:solidFill>
                          <a:effectLst/>
                          <a:latin typeface="HG丸ｺﾞｼｯｸM-PRO" pitchFamily="50" charset="-128"/>
                          <a:ea typeface="HG丸ｺﾞｼｯｸM-PRO" pitchFamily="50" charset="-128"/>
                        </a:rPr>
                        <a:t>③</a:t>
                      </a: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活動計画の</a:t>
                      </a:r>
                      <a:endParaRPr kumimoji="1" lang="en-US" altLang="ja-JP" sz="1300" b="1" i="0" u="none" strike="noStrike" cap="none" normalizeH="0" baseline="0" dirty="0">
                        <a:ln>
                          <a:noFill/>
                        </a:ln>
                        <a:solidFill>
                          <a:schemeClr val="tx1"/>
                        </a:solidFill>
                        <a:effectLst/>
                        <a:latin typeface="HG丸ｺﾞｼｯｸM-PRO" pitchFamily="50" charset="-128"/>
                        <a:ea typeface="HG丸ｺﾞｼｯｸM-PRO"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作成</a:t>
                      </a:r>
                    </a:p>
                  </a:txBody>
                  <a:tcPr marL="91453" marR="91453" marT="49509" marB="4950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2">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1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L="91453" marR="91453" marT="49509" marB="4950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全体のスケジュール</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役割分担・・運営上の、ステップ上の</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所属長のアドバイスを受ける</a:t>
                      </a:r>
                    </a:p>
                  </a:txBody>
                  <a:tcPr marL="91457" marR="91457" marT="49509" marB="4950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782157">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活動の見える化、共有化を図る</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進度の遅れた項目について応援する</a:t>
                      </a:r>
                      <a:endPar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txBody>
                  <a:tcPr marL="91457" marR="91457" marT="49509" marB="4950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808124">
                <a:tc rowSpan="3">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300" b="1" i="0" u="none" strike="noStrike" cap="none" normalizeH="0" baseline="0" dirty="0">
                          <a:ln>
                            <a:noFill/>
                          </a:ln>
                          <a:solidFill>
                            <a:schemeClr val="tx1"/>
                          </a:solidFill>
                          <a:effectLst/>
                          <a:latin typeface="HG丸ｺﾞｼｯｸM-PRO" pitchFamily="50" charset="-128"/>
                          <a:ea typeface="HG丸ｺﾞｼｯｸM-PRO" pitchFamily="50" charset="-128"/>
                        </a:rPr>
                        <a:t>④</a:t>
                      </a: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攻め所明確化</a:t>
                      </a:r>
                    </a:p>
                  </a:txBody>
                  <a:tcPr marL="91453" marR="91453" marT="49509" marB="4950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3">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1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L="91453" marR="91453" marT="49509" marB="4950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spc="-100"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spc="-100"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設定した特性の目標（ありたい姿）と現状の姿の</a:t>
                      </a:r>
                      <a:r>
                        <a:rPr kumimoji="1" lang="ja-JP" altLang="en-US" sz="1100" b="1" i="0" u="none" strike="noStrike" cap="none" spc="-100"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差（ギャップ）がどこに発生</a:t>
                      </a:r>
                      <a:r>
                        <a:rPr kumimoji="1" lang="ja-JP" altLang="en-US" sz="1100" b="0" i="0" u="none" strike="noStrike" cap="none" spc="-100"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するのかの</a:t>
                      </a:r>
                      <a:r>
                        <a:rPr kumimoji="1" lang="ja-JP" altLang="en-US" sz="1100" b="1" i="0" u="none" strike="noStrike" cap="none" spc="-100"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考察</a:t>
                      </a:r>
                      <a:r>
                        <a:rPr kumimoji="1" lang="ja-JP" altLang="en-US" sz="1100" b="0" i="0" u="none" strike="noStrike" cap="none" spc="-100"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を行い、差を無くすためにはどこを攻めればよいか</a:t>
                      </a:r>
                      <a:r>
                        <a:rPr kumimoji="1" lang="ja-JP" altLang="en-US" sz="1100" b="1" i="0" u="none" strike="noStrike" cap="none" spc="-100"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攻め所の着眼点を探す</a:t>
                      </a:r>
                      <a:endParaRPr kumimoji="1" lang="en-US" altLang="ja-JP" sz="1100" b="1" i="0" u="none" strike="noStrike" cap="none" spc="-100"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2.4M</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の観点で整理するとよい</a:t>
                      </a:r>
                      <a:endPar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txBody>
                  <a:tcPr marL="91457" marR="91457" marT="49509" marB="4950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434295">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上記着眼点を参考に特性のありたい姿</a:t>
                      </a:r>
                      <a:b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b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を実現させる（差を埋める）</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手段系項目を設定</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する</a:t>
                      </a:r>
                    </a:p>
                  </a:txBody>
                  <a:tcPr marL="91457" marR="91457" marT="49509" marB="4950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1104850">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spc="-100"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その手段系項目の</a:t>
                      </a:r>
                      <a:r>
                        <a:rPr kumimoji="1" lang="ja-JP" altLang="en-US" sz="1100" b="1" i="0" u="none" strike="noStrike" cap="none" spc="-100"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ありたい姿、現状の姿</a:t>
                      </a:r>
                      <a:r>
                        <a:rPr kumimoji="1" lang="ja-JP" altLang="en-US" sz="1100" b="0" i="0" u="none" strike="noStrike" cap="none" spc="-100"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、ギャップ、</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から</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攻め所候補</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を設定する</a:t>
                      </a:r>
                      <a:endPar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その</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攻め所</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候補の中から効果の大きさを考慮し</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採否を決定</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する</a:t>
                      </a:r>
                      <a:endPar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３</a:t>
                      </a: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攻め所を考慮し目標値の再確認と確定をする</a:t>
                      </a:r>
                      <a:endPar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　（</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必要に応じ</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、攻め所ごとに</a:t>
                      </a:r>
                      <a:r>
                        <a:rPr kumimoji="1" lang="en-US" altLang="ja-JP"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次目標設定する</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a:t>
                      </a:r>
                    </a:p>
                  </a:txBody>
                  <a:tcPr marL="91457" marR="91457" marT="49509" marB="49509"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bl>
          </a:graphicData>
        </a:graphic>
      </p:graphicFrame>
      <p:sp>
        <p:nvSpPr>
          <p:cNvPr id="25646" name="Text Box 30"/>
          <p:cNvSpPr txBox="1">
            <a:spLocks noChangeArrowheads="1"/>
          </p:cNvSpPr>
          <p:nvPr/>
        </p:nvSpPr>
        <p:spPr bwMode="auto">
          <a:xfrm>
            <a:off x="1685925" y="785813"/>
            <a:ext cx="1325563" cy="4953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問題点・課題を洗い出す</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5647" name="Text Box 31"/>
          <p:cNvSpPr txBox="1">
            <a:spLocks noChangeArrowheads="1"/>
          </p:cNvSpPr>
          <p:nvPr/>
        </p:nvSpPr>
        <p:spPr bwMode="auto">
          <a:xfrm>
            <a:off x="1685925" y="1582738"/>
            <a:ext cx="1325563" cy="2873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絞　り　込　み</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5648" name="Text Box 32"/>
          <p:cNvSpPr txBox="1">
            <a:spLocks noChangeArrowheads="1"/>
          </p:cNvSpPr>
          <p:nvPr/>
        </p:nvSpPr>
        <p:spPr bwMode="auto">
          <a:xfrm>
            <a:off x="1685925" y="2206625"/>
            <a:ext cx="1325563" cy="287338"/>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テ ー マ 名 決 定</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5649" name="Text Box 27"/>
          <p:cNvSpPr txBox="1">
            <a:spLocks noChangeArrowheads="1"/>
          </p:cNvSpPr>
          <p:nvPr/>
        </p:nvSpPr>
        <p:spPr bwMode="auto">
          <a:xfrm>
            <a:off x="1685925" y="2935883"/>
            <a:ext cx="1325563" cy="288925"/>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テーマ選定まとめ</a:t>
            </a:r>
            <a:endParaRPr lang="ja-JP" altLang="en-US" sz="10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5650" name="Text Box 26"/>
          <p:cNvSpPr txBox="1">
            <a:spLocks noChangeArrowheads="1"/>
          </p:cNvSpPr>
          <p:nvPr/>
        </p:nvSpPr>
        <p:spPr bwMode="auto">
          <a:xfrm>
            <a:off x="1685925" y="3397250"/>
            <a:ext cx="1325563" cy="287338"/>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ねらいの明確化</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5651" name="Text Box 17"/>
          <p:cNvSpPr txBox="1">
            <a:spLocks noChangeArrowheads="1"/>
          </p:cNvSpPr>
          <p:nvPr/>
        </p:nvSpPr>
        <p:spPr bwMode="auto">
          <a:xfrm>
            <a:off x="1685925" y="3800475"/>
            <a:ext cx="1325563" cy="627063"/>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ありたい姿と現状の差（ギャップ）を正しく把握する</a:t>
            </a:r>
            <a:endParaRPr lang="en-US" altLang="ja-JP" sz="11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5652" name="Text Box 18"/>
          <p:cNvSpPr txBox="1">
            <a:spLocks noChangeArrowheads="1"/>
          </p:cNvSpPr>
          <p:nvPr/>
        </p:nvSpPr>
        <p:spPr bwMode="auto">
          <a:xfrm>
            <a:off x="1685925" y="4652963"/>
            <a:ext cx="1325563" cy="647700"/>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b="1">
                <a:latin typeface="HG丸ｺﾞｼｯｸM-PRO" panose="020F0600000000000000" pitchFamily="50" charset="-128"/>
                <a:ea typeface="HG丸ｺﾞｼｯｸM-PRO" panose="020F0600000000000000" pitchFamily="50" charset="-128"/>
                <a:cs typeface="Times New Roman" panose="02020603050405020304" pitchFamily="18" charset="0"/>
              </a:rPr>
              <a:t>課題の絞込み、</a:t>
            </a:r>
            <a:endParaRPr lang="en-US" altLang="ja-JP" sz="12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r>
              <a:rPr lang="ja-JP" altLang="en-US" sz="1200" b="1">
                <a:latin typeface="HG丸ｺﾞｼｯｸM-PRO" panose="020F0600000000000000" pitchFamily="50" charset="-128"/>
                <a:ea typeface="HG丸ｺﾞｼｯｸM-PRO" panose="020F0600000000000000" pitchFamily="50" charset="-128"/>
                <a:cs typeface="Times New Roman" panose="02020603050405020304" pitchFamily="18" charset="0"/>
              </a:rPr>
              <a:t>具体化（課題達成方向付け）</a:t>
            </a:r>
          </a:p>
        </p:txBody>
      </p:sp>
      <p:sp>
        <p:nvSpPr>
          <p:cNvPr id="25653" name="Text Box 19"/>
          <p:cNvSpPr txBox="1">
            <a:spLocks noChangeArrowheads="1"/>
          </p:cNvSpPr>
          <p:nvPr/>
        </p:nvSpPr>
        <p:spPr bwMode="auto">
          <a:xfrm>
            <a:off x="1685925" y="5513388"/>
            <a:ext cx="1325563" cy="288925"/>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目　標　設　定</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5654" name="Text Box 13"/>
          <p:cNvSpPr txBox="1">
            <a:spLocks noChangeArrowheads="1"/>
          </p:cNvSpPr>
          <p:nvPr/>
        </p:nvSpPr>
        <p:spPr bwMode="auto">
          <a:xfrm>
            <a:off x="1685925" y="5997575"/>
            <a:ext cx="1325563" cy="287338"/>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役　割　分　担</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5655" name="Text Box 12"/>
          <p:cNvSpPr txBox="1">
            <a:spLocks noChangeArrowheads="1"/>
          </p:cNvSpPr>
          <p:nvPr/>
        </p:nvSpPr>
        <p:spPr bwMode="auto">
          <a:xfrm>
            <a:off x="1685925" y="6491288"/>
            <a:ext cx="1325563" cy="449262"/>
          </a:xfrm>
          <a:prstGeom prst="rect">
            <a:avLst/>
          </a:prstGeom>
          <a:solidFill>
            <a:srgbClr val="FFFFFF"/>
          </a:solidFill>
          <a:ln w="9525">
            <a:solidFill>
              <a:srgbClr val="000000"/>
            </a:solidFill>
            <a:miter lim="800000"/>
            <a:headEnd/>
            <a:tailEnd/>
          </a:ln>
        </p:spPr>
        <p:txBody>
          <a:bodyPr lIns="55440" rIns="5544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各ステップの進度</a:t>
            </a:r>
            <a:endParaRPr lang="en-US" altLang="ja-JP" sz="11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状況を把握する</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5656" name="Text Box 9"/>
          <p:cNvSpPr txBox="1">
            <a:spLocks noChangeArrowheads="1"/>
          </p:cNvSpPr>
          <p:nvPr/>
        </p:nvSpPr>
        <p:spPr bwMode="auto">
          <a:xfrm>
            <a:off x="1685925" y="8362950"/>
            <a:ext cx="1325563" cy="425450"/>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特性を実現させる</a:t>
            </a:r>
            <a:endParaRPr lang="en-US" altLang="ja-JP" sz="11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手段系項目設定</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5657" name="Text Box 4"/>
          <p:cNvSpPr txBox="1">
            <a:spLocks noChangeArrowheads="1"/>
          </p:cNvSpPr>
          <p:nvPr/>
        </p:nvSpPr>
        <p:spPr bwMode="auto">
          <a:xfrm>
            <a:off x="1685925" y="7545388"/>
            <a:ext cx="1325563" cy="646112"/>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100" b="1" dirty="0">
                <a:latin typeface="HG丸ｺﾞｼｯｸM-PRO" panose="020F0600000000000000" pitchFamily="50" charset="-128"/>
                <a:ea typeface="HG丸ｺﾞｼｯｸM-PRO" panose="020F0600000000000000" pitchFamily="50" charset="-128"/>
                <a:cs typeface="Times New Roman" panose="02020603050405020304" pitchFamily="18" charset="0"/>
              </a:rPr>
              <a:t>目標（ありたい姿）と現状の差の</a:t>
            </a:r>
            <a:endParaRPr lang="en-US" altLang="ja-JP" sz="1100" b="1" dirty="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eaLnBrk="1" hangingPunct="1">
              <a:spcBef>
                <a:spcPct val="0"/>
              </a:spcBef>
              <a:buFontTx/>
              <a:buNone/>
            </a:pPr>
            <a:r>
              <a:rPr lang="ja-JP" altLang="en-US" sz="1100" b="1" dirty="0">
                <a:solidFill>
                  <a:srgbClr val="FF0000"/>
                </a:solidFill>
                <a:latin typeface="HG丸ｺﾞｼｯｸM-PRO" panose="020F0600000000000000" pitchFamily="50" charset="-128"/>
                <a:ea typeface="HG丸ｺﾞｼｯｸM-PRO" panose="020F0600000000000000" pitchFamily="50" charset="-128"/>
                <a:cs typeface="Times New Roman" panose="02020603050405020304" pitchFamily="18" charset="0"/>
              </a:rPr>
              <a:t>攻め所の着眼点を探す</a:t>
            </a:r>
          </a:p>
        </p:txBody>
      </p:sp>
      <p:sp>
        <p:nvSpPr>
          <p:cNvPr id="25658" name="Text Box 11"/>
          <p:cNvSpPr txBox="1">
            <a:spLocks noChangeArrowheads="1"/>
          </p:cNvSpPr>
          <p:nvPr/>
        </p:nvSpPr>
        <p:spPr bwMode="auto">
          <a:xfrm>
            <a:off x="1685925" y="9014941"/>
            <a:ext cx="1325563" cy="425922"/>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攻め所設定、</a:t>
            </a:r>
            <a:endParaRPr lang="en-US" altLang="ja-JP" sz="11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目標値確定</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5659" name="Rectangle 35"/>
          <p:cNvSpPr>
            <a:spLocks noChangeArrowheads="1"/>
          </p:cNvSpPr>
          <p:nvPr/>
        </p:nvSpPr>
        <p:spPr bwMode="auto">
          <a:xfrm>
            <a:off x="71438" y="36513"/>
            <a:ext cx="51943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000000"/>
                </a:solidFill>
                <a:latin typeface="HG丸ｺﾞｼｯｸM-PRO" panose="020F0600000000000000" pitchFamily="50" charset="-128"/>
                <a:ea typeface="HG丸ｺﾞｼｯｸM-PRO" panose="020F0600000000000000" pitchFamily="50" charset="-128"/>
              </a:rPr>
              <a:t>２</a:t>
            </a:r>
            <a:r>
              <a:rPr lang="en-US" altLang="ja-JP" sz="1800" b="1">
                <a:solidFill>
                  <a:srgbClr val="000000"/>
                </a:solidFill>
                <a:latin typeface="HG丸ｺﾞｼｯｸM-PRO" panose="020F0600000000000000" pitchFamily="50" charset="-128"/>
                <a:ea typeface="HG丸ｺﾞｼｯｸM-PRO" panose="020F0600000000000000" pitchFamily="50" charset="-128"/>
              </a:rPr>
              <a:t>.</a:t>
            </a:r>
            <a:r>
              <a:rPr lang="ja-JP" altLang="en-US" sz="1800" b="1">
                <a:solidFill>
                  <a:srgbClr val="000000"/>
                </a:solidFill>
                <a:latin typeface="HG丸ｺﾞｼｯｸM-PRO" panose="020F0600000000000000" pitchFamily="50" charset="-128"/>
                <a:ea typeface="HG丸ｺﾞｼｯｸM-PRO" panose="020F0600000000000000" pitchFamily="50" charset="-128"/>
              </a:rPr>
              <a:t>９　</a:t>
            </a:r>
            <a:r>
              <a:rPr lang="ja-JP" altLang="en-US" sz="1800" b="1">
                <a:latin typeface="HG丸ｺﾞｼｯｸM-PRO" panose="020F0600000000000000" pitchFamily="50" charset="-128"/>
                <a:ea typeface="HG丸ｺﾞｼｯｸM-PRO" panose="020F0600000000000000" pitchFamily="50" charset="-128"/>
              </a:rPr>
              <a:t>課題達成型ＱＣストーリーのステップ内容</a:t>
            </a:r>
          </a:p>
        </p:txBody>
      </p:sp>
      <p:sp>
        <p:nvSpPr>
          <p:cNvPr id="25661" name="矢印: 下 1"/>
          <p:cNvSpPr>
            <a:spLocks noChangeArrowheads="1"/>
          </p:cNvSpPr>
          <p:nvPr/>
        </p:nvSpPr>
        <p:spPr bwMode="auto">
          <a:xfrm>
            <a:off x="2117725" y="1327150"/>
            <a:ext cx="485775" cy="217489"/>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5662" name="矢印: 下 2"/>
          <p:cNvSpPr>
            <a:spLocks noChangeArrowheads="1"/>
          </p:cNvSpPr>
          <p:nvPr/>
        </p:nvSpPr>
        <p:spPr bwMode="auto">
          <a:xfrm>
            <a:off x="2117725" y="2574925"/>
            <a:ext cx="485775" cy="252413"/>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5663" name="矢印: 下 3"/>
          <p:cNvSpPr>
            <a:spLocks noChangeArrowheads="1"/>
          </p:cNvSpPr>
          <p:nvPr/>
        </p:nvSpPr>
        <p:spPr bwMode="auto">
          <a:xfrm>
            <a:off x="2117725" y="1927225"/>
            <a:ext cx="485775" cy="252413"/>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5664" name="矢印: 下 4"/>
          <p:cNvSpPr>
            <a:spLocks noChangeArrowheads="1"/>
          </p:cNvSpPr>
          <p:nvPr/>
        </p:nvSpPr>
        <p:spPr bwMode="auto">
          <a:xfrm>
            <a:off x="2117725" y="3231158"/>
            <a:ext cx="485775" cy="143867"/>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5665" name="矢印: 下 5"/>
          <p:cNvSpPr>
            <a:spLocks noChangeArrowheads="1"/>
          </p:cNvSpPr>
          <p:nvPr/>
        </p:nvSpPr>
        <p:spPr bwMode="auto">
          <a:xfrm>
            <a:off x="2117725" y="3691905"/>
            <a:ext cx="485775" cy="180975"/>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5666" name="矢印: 下 6"/>
          <p:cNvSpPr>
            <a:spLocks noChangeArrowheads="1"/>
          </p:cNvSpPr>
          <p:nvPr/>
        </p:nvSpPr>
        <p:spPr bwMode="auto">
          <a:xfrm>
            <a:off x="2117725" y="8806061"/>
            <a:ext cx="485775" cy="179387"/>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5667" name="矢印: 下 7"/>
          <p:cNvSpPr>
            <a:spLocks noChangeArrowheads="1"/>
          </p:cNvSpPr>
          <p:nvPr/>
        </p:nvSpPr>
        <p:spPr bwMode="auto">
          <a:xfrm>
            <a:off x="2117725" y="8199499"/>
            <a:ext cx="485775" cy="144984"/>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5668" name="矢印: 下 8"/>
          <p:cNvSpPr>
            <a:spLocks noChangeArrowheads="1"/>
          </p:cNvSpPr>
          <p:nvPr/>
        </p:nvSpPr>
        <p:spPr bwMode="auto">
          <a:xfrm>
            <a:off x="2117725" y="7329264"/>
            <a:ext cx="485775" cy="179388"/>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5669" name="矢印: 下 9"/>
          <p:cNvSpPr>
            <a:spLocks noChangeArrowheads="1"/>
          </p:cNvSpPr>
          <p:nvPr/>
        </p:nvSpPr>
        <p:spPr bwMode="auto">
          <a:xfrm>
            <a:off x="2117725" y="6307138"/>
            <a:ext cx="485775" cy="179387"/>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5670" name="矢印: 下 10"/>
          <p:cNvSpPr>
            <a:spLocks noChangeArrowheads="1"/>
          </p:cNvSpPr>
          <p:nvPr/>
        </p:nvSpPr>
        <p:spPr bwMode="auto">
          <a:xfrm>
            <a:off x="2117725" y="5816600"/>
            <a:ext cx="485775" cy="179388"/>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5671" name="矢印: 下 11"/>
          <p:cNvSpPr>
            <a:spLocks noChangeArrowheads="1"/>
          </p:cNvSpPr>
          <p:nvPr/>
        </p:nvSpPr>
        <p:spPr bwMode="auto">
          <a:xfrm>
            <a:off x="2117725" y="5311775"/>
            <a:ext cx="485775" cy="180975"/>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5672" name="矢印: 下 12"/>
          <p:cNvSpPr>
            <a:spLocks noChangeArrowheads="1"/>
          </p:cNvSpPr>
          <p:nvPr/>
        </p:nvSpPr>
        <p:spPr bwMode="auto">
          <a:xfrm>
            <a:off x="2117725" y="4451350"/>
            <a:ext cx="485775" cy="179388"/>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5673" name="矢印: 下 6"/>
          <p:cNvSpPr>
            <a:spLocks noChangeArrowheads="1"/>
          </p:cNvSpPr>
          <p:nvPr/>
        </p:nvSpPr>
        <p:spPr bwMode="auto">
          <a:xfrm>
            <a:off x="2117725" y="9473311"/>
            <a:ext cx="485775" cy="141759"/>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32" name="Text Box 4"/>
          <p:cNvSpPr txBox="1">
            <a:spLocks noChangeArrowheads="1"/>
          </p:cNvSpPr>
          <p:nvPr/>
        </p:nvSpPr>
        <p:spPr bwMode="auto">
          <a:xfrm>
            <a:off x="7038657" y="7545388"/>
            <a:ext cx="1325563" cy="588962"/>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100" b="1" dirty="0">
                <a:latin typeface="HG丸ｺﾞｼｯｸM-PRO" panose="020F0600000000000000" pitchFamily="50" charset="-128"/>
                <a:ea typeface="HG丸ｺﾞｼｯｸM-PRO" panose="020F0600000000000000" pitchFamily="50" charset="-128"/>
                <a:cs typeface="Times New Roman" panose="02020603050405020304" pitchFamily="18" charset="0"/>
              </a:rPr>
              <a:t>目標（ありたい姿）と現状の差の</a:t>
            </a:r>
            <a:endParaRPr lang="en-US" altLang="ja-JP" sz="1100" b="1" dirty="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eaLnBrk="1" hangingPunct="1">
              <a:spcBef>
                <a:spcPct val="0"/>
              </a:spcBef>
              <a:buFontTx/>
              <a:buNone/>
            </a:pPr>
            <a:r>
              <a:rPr lang="ja-JP" altLang="en-US" sz="1100" b="1" dirty="0">
                <a:solidFill>
                  <a:srgbClr val="FF0000"/>
                </a:solidFill>
                <a:latin typeface="HG丸ｺﾞｼｯｸM-PRO" panose="020F0600000000000000" pitchFamily="50" charset="-128"/>
                <a:ea typeface="HG丸ｺﾞｼｯｸM-PRO" panose="020F0600000000000000" pitchFamily="50" charset="-128"/>
                <a:cs typeface="Times New Roman" panose="02020603050405020304" pitchFamily="18" charset="0"/>
              </a:rPr>
              <a:t>なぜなぜ解析</a:t>
            </a:r>
          </a:p>
        </p:txBody>
      </p:sp>
      <p:sp>
        <p:nvSpPr>
          <p:cNvPr id="3" name="正方形/長方形 2"/>
          <p:cNvSpPr/>
          <p:nvPr/>
        </p:nvSpPr>
        <p:spPr bwMode="auto">
          <a:xfrm>
            <a:off x="332358" y="6957219"/>
            <a:ext cx="6214492" cy="300037"/>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5660" name="正方形/長方形 1"/>
          <p:cNvSpPr>
            <a:spLocks noChangeArrowheads="1"/>
          </p:cNvSpPr>
          <p:nvPr/>
        </p:nvSpPr>
        <p:spPr bwMode="auto">
          <a:xfrm>
            <a:off x="457473" y="6897216"/>
            <a:ext cx="6211887" cy="400050"/>
          </a:xfrm>
          <a:prstGeom prst="rect">
            <a:avLst/>
          </a:prstGeom>
          <a:noFill/>
          <a:ln>
            <a:noFill/>
          </a:ln>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000" b="1" dirty="0">
                <a:latin typeface="HG丸ｺﾞｼｯｸM-PRO" panose="020F0600000000000000" pitchFamily="50" charset="-128"/>
                <a:ea typeface="HG丸ｺﾞｼｯｸM-PRO" panose="020F0600000000000000" pitchFamily="50" charset="-128"/>
              </a:rPr>
              <a:t>※</a:t>
            </a:r>
            <a:r>
              <a:rPr lang="ja-JP" altLang="en-US" sz="1000" b="1" dirty="0">
                <a:latin typeface="HG丸ｺﾞｼｯｸM-PRO" panose="020F0600000000000000" pitchFamily="50" charset="-128"/>
                <a:ea typeface="HG丸ｺﾞｼｯｸM-PRO" panose="020F0600000000000000" pitchFamily="50" charset="-128"/>
              </a:rPr>
              <a:t>１：活動計画作成時期は、期間が決まっている活動の場合は現状把握前に設定したり、</a:t>
            </a:r>
            <a:endParaRPr lang="en-US" altLang="ja-JP" sz="1000" b="1" dirty="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000" b="1" dirty="0">
                <a:latin typeface="HG丸ｺﾞｼｯｸM-PRO" panose="020F0600000000000000" pitchFamily="50" charset="-128"/>
                <a:ea typeface="HG丸ｺﾞｼｯｸM-PRO" panose="020F0600000000000000" pitchFamily="50" charset="-128"/>
              </a:rPr>
              <a:t>対策検討後に詳細計画を追加するなど、状況に合わせて使い分けられている</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8"/>
          <p:cNvSpPr>
            <a:spLocks noChangeArrowheads="1"/>
          </p:cNvSpPr>
          <p:nvPr/>
        </p:nvSpPr>
        <p:spPr bwMode="auto">
          <a:xfrm>
            <a:off x="0" y="114300"/>
            <a:ext cx="184150" cy="677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br>
              <a:rPr lang="en-US" altLang="ja-JP" sz="1000" b="1">
                <a:latin typeface="HG丸ｺﾞｼｯｸM-PRO" panose="020F0600000000000000" pitchFamily="50" charset="-128"/>
                <a:ea typeface="HG丸ｺﾞｼｯｸM-PRO" panose="020F0600000000000000" pitchFamily="50" charset="-128"/>
                <a:cs typeface="Times New Roman" panose="02020603050405020304" pitchFamily="18" charset="0"/>
              </a:rPr>
            </a:br>
            <a:endParaRPr lang="en-US" altLang="ja-JP" sz="10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endParaRPr lang="en-US" altLang="ja-JP"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7651" name="Rectangle 30"/>
          <p:cNvSpPr>
            <a:spLocks noChangeArrowheads="1"/>
          </p:cNvSpPr>
          <p:nvPr/>
        </p:nvSpPr>
        <p:spPr bwMode="auto">
          <a:xfrm>
            <a:off x="638175" y="403225"/>
            <a:ext cx="1841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27652" name="Rectangle 35"/>
          <p:cNvSpPr>
            <a:spLocks noChangeArrowheads="1"/>
          </p:cNvSpPr>
          <p:nvPr/>
        </p:nvSpPr>
        <p:spPr bwMode="auto">
          <a:xfrm>
            <a:off x="638175" y="403225"/>
            <a:ext cx="1841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27653" name="Rectangle 41"/>
          <p:cNvSpPr>
            <a:spLocks noChangeArrowheads="1"/>
          </p:cNvSpPr>
          <p:nvPr/>
        </p:nvSpPr>
        <p:spPr bwMode="auto">
          <a:xfrm>
            <a:off x="638175" y="403225"/>
            <a:ext cx="1841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graphicFrame>
        <p:nvGraphicFramePr>
          <p:cNvPr id="5196" name="Group 76"/>
          <p:cNvGraphicFramePr>
            <a:graphicFrameLocks noGrp="1"/>
          </p:cNvGraphicFramePr>
          <p:nvPr>
            <p:extLst>
              <p:ext uri="{D42A27DB-BD31-4B8C-83A1-F6EECF244321}">
                <p14:modId xmlns:p14="http://schemas.microsoft.com/office/powerpoint/2010/main" val="3864778800"/>
              </p:ext>
            </p:extLst>
          </p:nvPr>
        </p:nvGraphicFramePr>
        <p:xfrm>
          <a:off x="260350" y="125413"/>
          <a:ext cx="6337300" cy="9513888"/>
        </p:xfrm>
        <a:graphic>
          <a:graphicData uri="http://schemas.openxmlformats.org/drawingml/2006/table">
            <a:tbl>
              <a:tblPr/>
              <a:tblGrid>
                <a:gridCol w="1348442">
                  <a:extLst>
                    <a:ext uri="{9D8B030D-6E8A-4147-A177-3AD203B41FA5}">
                      <a16:colId xmlns:a16="http://schemas.microsoft.com/office/drawing/2014/main" val="20000"/>
                    </a:ext>
                  </a:extLst>
                </a:gridCol>
                <a:gridCol w="1439855">
                  <a:extLst>
                    <a:ext uri="{9D8B030D-6E8A-4147-A177-3AD203B41FA5}">
                      <a16:colId xmlns:a16="http://schemas.microsoft.com/office/drawing/2014/main" val="20001"/>
                    </a:ext>
                  </a:extLst>
                </a:gridCol>
                <a:gridCol w="3549003">
                  <a:extLst>
                    <a:ext uri="{9D8B030D-6E8A-4147-A177-3AD203B41FA5}">
                      <a16:colId xmlns:a16="http://schemas.microsoft.com/office/drawing/2014/main" val="20002"/>
                    </a:ext>
                  </a:extLst>
                </a:gridCol>
              </a:tblGrid>
              <a:tr h="297216">
                <a:tc gridSpan="2">
                  <a:txBody>
                    <a:bodyPr/>
                    <a:lstStyle>
                      <a:lvl1pPr algn="l" eaLnBrk="0" hangingPunct="0">
                        <a:spcBef>
                          <a:spcPct val="20000"/>
                        </a:spcBef>
                        <a:tabLst>
                          <a:tab pos="533400" algn="r"/>
                          <a:tab pos="2700338" algn="ctr"/>
                          <a:tab pos="5400675" algn="r"/>
                        </a:tabLst>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tabLst>
                          <a:tab pos="533400" algn="r"/>
                          <a:tab pos="2700338" algn="ctr"/>
                          <a:tab pos="5400675" algn="r"/>
                        </a:tabLst>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tabLst>
                          <a:tab pos="533400" algn="r"/>
                          <a:tab pos="2700338" algn="ctr"/>
                          <a:tab pos="5400675" algn="r"/>
                        </a:tabLst>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tabLst>
                          <a:tab pos="533400" algn="r"/>
                          <a:tab pos="2700338" algn="ctr"/>
                          <a:tab pos="5400675" algn="r"/>
                        </a:tabLst>
                        <a:defRPr kumimoji="1">
                          <a:solidFill>
                            <a:schemeClr val="tx1"/>
                          </a:solidFill>
                          <a:latin typeface="Arial" pitchFamily="34" charset="0"/>
                          <a:ea typeface="ＭＳ Ｐゴシック" pitchFamily="50" charset="-128"/>
                        </a:defRPr>
                      </a:lvl4pPr>
                      <a:lvl5pPr marL="2057400" indent="-228600" algn="l" eaLnBrk="0" hangingPunct="0">
                        <a:spcBef>
                          <a:spcPct val="20000"/>
                        </a:spcBef>
                        <a:tabLst>
                          <a:tab pos="533400" algn="r"/>
                          <a:tab pos="2700338" algn="ctr"/>
                          <a:tab pos="5400675" algn="r"/>
                        </a:tabLst>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tabLst>
                          <a:tab pos="533400" algn="r"/>
                          <a:tab pos="2700338" algn="ctr"/>
                          <a:tab pos="5400675" algn="r"/>
                        </a:tabLs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tabLst>
                          <a:tab pos="533400" algn="r"/>
                          <a:tab pos="2700338" algn="ctr"/>
                          <a:tab pos="5400675" algn="r"/>
                        </a:tabLs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tabLst>
                          <a:tab pos="533400" algn="r"/>
                          <a:tab pos="2700338" algn="ctr"/>
                          <a:tab pos="5400675" algn="r"/>
                        </a:tabLs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tabLst>
                          <a:tab pos="533400" algn="r"/>
                          <a:tab pos="2700338" algn="ctr"/>
                          <a:tab pos="5400675" algn="r"/>
                        </a:tabLst>
                        <a:defRPr kumimoji="1">
                          <a:solidFill>
                            <a:schemeClr val="tx1"/>
                          </a:solidFill>
                          <a:latin typeface="Arial"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533400" algn="r"/>
                          <a:tab pos="2700338" algn="ctr"/>
                          <a:tab pos="5400675" algn="r"/>
                        </a:tabLst>
                      </a:pP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rPr>
                        <a:t>課題達成の手順</a:t>
                      </a:r>
                      <a:endParaRPr kumimoji="1" lang="ja-JP" altLang="en-US" sz="20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L="91471" marR="91471" marT="49534" marB="495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b="1"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手順のポイント</a:t>
                      </a:r>
                      <a:endParaRPr kumimoji="1" lang="ja-JP" altLang="en-US" sz="2000" b="1"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endParaRPr>
                    </a:p>
                  </a:txBody>
                  <a:tcPr marL="91471" marR="91471" marT="49534" marB="495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068366">
                <a:tc rowSpan="3">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⑤方策の立案</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⑥成功シナリオの追究</a:t>
                      </a:r>
                      <a:endParaRPr kumimoji="1" lang="en-US" altLang="ja-JP" sz="1300" b="1" i="0" u="none" strike="noStrike" cap="none" normalizeH="0" baseline="0" dirty="0">
                        <a:ln>
                          <a:noFill/>
                        </a:ln>
                        <a:solidFill>
                          <a:schemeClr val="tx1"/>
                        </a:solidFill>
                        <a:effectLst/>
                        <a:latin typeface="HG丸ｺﾞｼｯｸM-PRO" pitchFamily="50" charset="-128"/>
                        <a:ea typeface="HG丸ｺﾞｼｯｸM-PRO"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⑦成功シナリオの実施</a:t>
                      </a:r>
                    </a:p>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L="91471" marR="91471" marT="49534" marB="495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3">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30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L="91471" marR="91471" marT="49534" marB="4953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選定した攻め所に対して</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方策案（アイデア）</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をできるだけ</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多く出す</a:t>
                      </a:r>
                      <a:endPar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効果のありそうなものは</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期待効果を推定</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する</a:t>
                      </a:r>
                      <a:endPar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その中から</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実現可能性に捉われず、期待効果</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の大きいものを</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絞り込む</a:t>
                      </a:r>
                      <a:endParaRPr kumimoji="1" lang="en-US" altLang="ja-JP"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txBody>
                  <a:tcPr marL="91471" marR="91471" marT="49534" marB="495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61152">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絞りこんだ方策案を</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実現するためにシナリオ</a:t>
                      </a:r>
                      <a:endParaRPr kumimoji="1" lang="en-US" altLang="ja-JP"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　（具体的な実施事項、手順）を追究する</a:t>
                      </a:r>
                      <a:endPar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期待効果を予測し、目標達成見込みを推定する</a:t>
                      </a:r>
                      <a:endPar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障害・悪影響を予測し、回避処置も事前検討する</a:t>
                      </a:r>
                      <a:endPar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4.</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期待効果、障害回避、実現性等を考慮</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しどれを採用するか</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シナリオを選定</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する</a:t>
                      </a:r>
                      <a:endPar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txBody>
                  <a:tcPr marL="91471" marR="91471" marT="49534" marB="495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97216">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選定した成功シナリオに従い実施する</a:t>
                      </a:r>
                    </a:p>
                  </a:txBody>
                  <a:tcPr marL="91471" marR="91471" marT="49534" marB="495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261152">
                <a:tc rowSpan="2">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⑧効果の確認</a:t>
                      </a:r>
                    </a:p>
                  </a:txBody>
                  <a:tcPr marL="91471" marR="91471" marT="49534" marB="495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2">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30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L="91471" marR="91471" marT="49534" marB="4953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効果のとらえ方、示し方</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　　　　</a:t>
                      </a:r>
                      <a:r>
                        <a:rPr kumimoji="1" lang="en-US" altLang="ja-JP"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現状把握と同じものさしで</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目標と比較</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効果は方策ごとに把握</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4.</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二次的効果の把握も</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5.</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効果が得られなかったら、解析から見直す</a:t>
                      </a:r>
                    </a:p>
                  </a:txBody>
                  <a:tcPr marL="91471" marR="91471" marT="49534" marB="495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75576">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個人またはサークルレベル</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職場レベル</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会社レベル</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4.</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地域レベル</a:t>
                      </a:r>
                    </a:p>
                  </a:txBody>
                  <a:tcPr marL="91471" marR="91471" marT="49534" marB="495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682791">
                <a:tc rowSpan="4">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⑨標準化と</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　管理の定着</a:t>
                      </a:r>
                      <a:b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br>
                      <a:endPar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　</a:t>
                      </a:r>
                    </a:p>
                  </a:txBody>
                  <a:tcPr marL="91471" marR="91471" marT="49534" marB="495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4">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30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L="91471" marR="91471" marT="49534" marB="4953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５Ｗ１Ｈ</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関連部門との連携</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実施時期の明確化</a:t>
                      </a:r>
                    </a:p>
                  </a:txBody>
                  <a:tcPr marL="91471" marR="91471" marT="49534" marB="495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616021">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書類上の手続きを大切に</a:t>
                      </a: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新設</a:t>
                      </a: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改訂</a:t>
                      </a: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廃止手続き</a:t>
                      </a: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切替え期日の連絡の徹底（混乱防止）</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関係者の教育・訓練</a:t>
                      </a:r>
                    </a:p>
                  </a:txBody>
                  <a:tcPr marL="91471" marR="91471" marT="49534" marB="495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682791">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確実に実施する</a:t>
                      </a:r>
                      <a:r>
                        <a:rPr kumimoji="1" lang="en-US" altLang="ja-JP"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確実にやる工夫</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フールプルーフ化、フェイルセーフ化</a:t>
                      </a: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　フェイルソフト化、ポカヨケ</a:t>
                      </a:r>
                    </a:p>
                  </a:txBody>
                  <a:tcPr marL="91471" marR="91471" marT="49534" marB="495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490004">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実施状況のチェック体制の確立</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日常管理体制への取り組み</a:t>
                      </a:r>
                      <a:r>
                        <a:rPr kumimoji="1" lang="en-US" altLang="ja-JP"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グラフ、管理図</a:t>
                      </a:r>
                    </a:p>
                  </a:txBody>
                  <a:tcPr marL="91471" marR="91471" marT="49534" marB="495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682791">
                <a:tc rowSpan="3">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反省と</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今後の進め方</a:t>
                      </a:r>
                    </a:p>
                  </a:txBody>
                  <a:tcPr marL="91471" marR="91471" marT="49534" marB="495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3">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30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L="91471" marR="91471" marT="49534" marB="4953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rPr>
                        <a:t>計画と実績の差</a:t>
                      </a: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rPr>
                        <a:t>問題解決のステップでの活動の反省</a:t>
                      </a: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rPr>
                        <a:t>サークル運営上の反省</a:t>
                      </a:r>
                    </a:p>
                  </a:txBody>
                  <a:tcPr marL="91471" marR="91471" marT="49534" marB="495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682791">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rPr>
                        <a:t>活動の反省をどう今後の活動に生かすか</a:t>
                      </a: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rPr>
                        <a:t>残された問題点を明確に</a:t>
                      </a: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rPr>
                        <a:t>得られた効果を水平展開</a:t>
                      </a:r>
                    </a:p>
                  </a:txBody>
                  <a:tcPr marL="91471" marR="91471" marT="49534" marB="495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616021">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rPr>
                        <a:t>反省を今後に生かす：</a:t>
                      </a: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rPr>
                        <a:t>QC</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rPr>
                        <a:t>的な考え方</a:t>
                      </a: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rPr>
                        <a:t>サークル成長へ大きく寄与：サークル活動</a:t>
                      </a: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rPr>
                        <a:t>PDCA</a:t>
                      </a:r>
                    </a:p>
                  </a:txBody>
                  <a:tcPr marL="91471" marR="91471" marT="49534" marB="495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bl>
          </a:graphicData>
        </a:graphic>
      </p:graphicFrame>
      <p:sp>
        <p:nvSpPr>
          <p:cNvPr id="27696" name="Rectangle 171"/>
          <p:cNvSpPr>
            <a:spLocks noChangeArrowheads="1"/>
          </p:cNvSpPr>
          <p:nvPr/>
        </p:nvSpPr>
        <p:spPr bwMode="auto">
          <a:xfrm>
            <a:off x="0" y="9639300"/>
            <a:ext cx="184150"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1800" b="1">
              <a:latin typeface="HG丸ｺﾞｼｯｸM-PRO" panose="020F0600000000000000" pitchFamily="50" charset="-128"/>
              <a:ea typeface="HG丸ｺﾞｼｯｸM-PRO" panose="020F0600000000000000" pitchFamily="50" charset="-128"/>
            </a:endParaRPr>
          </a:p>
        </p:txBody>
      </p:sp>
      <p:sp>
        <p:nvSpPr>
          <p:cNvPr id="27697" name="Text Box 14"/>
          <p:cNvSpPr txBox="1">
            <a:spLocks noChangeArrowheads="1"/>
          </p:cNvSpPr>
          <p:nvPr/>
        </p:nvSpPr>
        <p:spPr bwMode="auto">
          <a:xfrm>
            <a:off x="1647825" y="4173538"/>
            <a:ext cx="1323975" cy="288925"/>
          </a:xfrm>
          <a:prstGeom prst="rect">
            <a:avLst/>
          </a:prstGeom>
          <a:solidFill>
            <a:srgbClr val="FFFFFF"/>
          </a:solidFill>
          <a:ln w="9525">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無形効果の把握</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7698" name="Text Box 13"/>
          <p:cNvSpPr txBox="1">
            <a:spLocks noChangeArrowheads="1"/>
          </p:cNvSpPr>
          <p:nvPr/>
        </p:nvSpPr>
        <p:spPr bwMode="auto">
          <a:xfrm>
            <a:off x="1647825" y="3152775"/>
            <a:ext cx="1323975" cy="287338"/>
          </a:xfrm>
          <a:prstGeom prst="rect">
            <a:avLst/>
          </a:prstGeom>
          <a:solidFill>
            <a:srgbClr val="FFFFFF"/>
          </a:solidFill>
          <a:ln w="9525">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有形効果の把握</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7699" name="Text Box 9"/>
          <p:cNvSpPr txBox="1">
            <a:spLocks noChangeArrowheads="1"/>
          </p:cNvSpPr>
          <p:nvPr/>
        </p:nvSpPr>
        <p:spPr bwMode="auto">
          <a:xfrm>
            <a:off x="1647825" y="5241925"/>
            <a:ext cx="1323975" cy="287338"/>
          </a:xfrm>
          <a:prstGeom prst="rect">
            <a:avLst/>
          </a:prstGeom>
          <a:solidFill>
            <a:srgbClr val="FFFFFF"/>
          </a:solidFill>
          <a:ln w="9525">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標　準　化</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7700" name="Text Box 7"/>
          <p:cNvSpPr txBox="1">
            <a:spLocks noChangeArrowheads="1"/>
          </p:cNvSpPr>
          <p:nvPr/>
        </p:nvSpPr>
        <p:spPr bwMode="auto">
          <a:xfrm>
            <a:off x="1647825" y="5949950"/>
            <a:ext cx="1323975" cy="287338"/>
          </a:xfrm>
          <a:prstGeom prst="rect">
            <a:avLst/>
          </a:prstGeom>
          <a:solidFill>
            <a:srgbClr val="FFFFFF"/>
          </a:solidFill>
          <a:ln w="9525">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周　知　徹　底</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7701" name="Text Box 5"/>
          <p:cNvSpPr txBox="1">
            <a:spLocks noChangeArrowheads="1"/>
          </p:cNvSpPr>
          <p:nvPr/>
        </p:nvSpPr>
        <p:spPr bwMode="auto">
          <a:xfrm>
            <a:off x="1647825" y="6610350"/>
            <a:ext cx="1323975" cy="287338"/>
          </a:xfrm>
          <a:prstGeom prst="rect">
            <a:avLst/>
          </a:prstGeom>
          <a:solidFill>
            <a:srgbClr val="FFFFFF"/>
          </a:solidFill>
          <a:ln w="9525">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実　　施</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7702" name="Text Box 4"/>
          <p:cNvSpPr txBox="1">
            <a:spLocks noChangeArrowheads="1"/>
          </p:cNvSpPr>
          <p:nvPr/>
        </p:nvSpPr>
        <p:spPr bwMode="auto">
          <a:xfrm>
            <a:off x="1647825" y="7254875"/>
            <a:ext cx="1323975" cy="288925"/>
          </a:xfrm>
          <a:prstGeom prst="rect">
            <a:avLst/>
          </a:prstGeom>
          <a:solidFill>
            <a:srgbClr val="FFFFFF"/>
          </a:solidFill>
          <a:ln w="9525">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管 理 の 定 着</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7703" name="Text Box 22"/>
          <p:cNvSpPr txBox="1">
            <a:spLocks noChangeArrowheads="1"/>
          </p:cNvSpPr>
          <p:nvPr/>
        </p:nvSpPr>
        <p:spPr bwMode="auto">
          <a:xfrm>
            <a:off x="1647825" y="704850"/>
            <a:ext cx="1323975" cy="287338"/>
          </a:xfrm>
          <a:prstGeom prst="rect">
            <a:avLst/>
          </a:prstGeom>
          <a:solidFill>
            <a:srgbClr val="FFFFFF"/>
          </a:solidFill>
          <a:ln w="9525">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方策の立案</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7704" name="Text Box 17"/>
          <p:cNvSpPr txBox="1">
            <a:spLocks noChangeArrowheads="1"/>
          </p:cNvSpPr>
          <p:nvPr/>
        </p:nvSpPr>
        <p:spPr bwMode="auto">
          <a:xfrm>
            <a:off x="1647825" y="2227263"/>
            <a:ext cx="1323975" cy="482600"/>
          </a:xfrm>
          <a:prstGeom prst="rect">
            <a:avLst/>
          </a:prstGeom>
          <a:solidFill>
            <a:srgbClr val="FFFFFF"/>
          </a:solidFill>
          <a:ln w="9525">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成功シナリオの</a:t>
            </a:r>
            <a:endParaRPr lang="en-US" altLang="ja-JP" sz="11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実施</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7705" name="Text Box 245"/>
          <p:cNvSpPr txBox="1">
            <a:spLocks noChangeArrowheads="1"/>
          </p:cNvSpPr>
          <p:nvPr/>
        </p:nvSpPr>
        <p:spPr bwMode="auto">
          <a:xfrm>
            <a:off x="1647825" y="7880350"/>
            <a:ext cx="1323975" cy="288925"/>
          </a:xfrm>
          <a:prstGeom prst="rect">
            <a:avLst/>
          </a:prstGeom>
          <a:solidFill>
            <a:srgbClr val="FFFFFF"/>
          </a:solidFill>
          <a:ln w="9525">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活 動 の 反 省</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7706" name="Text Box 246"/>
          <p:cNvSpPr txBox="1">
            <a:spLocks noChangeArrowheads="1"/>
          </p:cNvSpPr>
          <p:nvPr/>
        </p:nvSpPr>
        <p:spPr bwMode="auto">
          <a:xfrm>
            <a:off x="1647825" y="8555038"/>
            <a:ext cx="1323975" cy="288925"/>
          </a:xfrm>
          <a:prstGeom prst="rect">
            <a:avLst/>
          </a:prstGeom>
          <a:solidFill>
            <a:srgbClr val="FFFFFF"/>
          </a:solidFill>
          <a:ln w="9525">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今 後 の 計 画</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7707" name="Text Box 249"/>
          <p:cNvSpPr txBox="1">
            <a:spLocks noChangeArrowheads="1"/>
          </p:cNvSpPr>
          <p:nvPr/>
        </p:nvSpPr>
        <p:spPr bwMode="auto">
          <a:xfrm>
            <a:off x="1647825" y="9129713"/>
            <a:ext cx="1323975" cy="431800"/>
          </a:xfrm>
          <a:prstGeom prst="rect">
            <a:avLst/>
          </a:prstGeom>
          <a:solidFill>
            <a:srgbClr val="FFFFFF"/>
          </a:solidFill>
          <a:ln w="9525">
            <a:solidFill>
              <a:srgbClr val="000000"/>
            </a:solidFill>
            <a:prstDash val="dash"/>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反省を次の活動へ生かす</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7708" name="Text Box 22"/>
          <p:cNvSpPr txBox="1">
            <a:spLocks noChangeArrowheads="1"/>
          </p:cNvSpPr>
          <p:nvPr/>
        </p:nvSpPr>
        <p:spPr bwMode="auto">
          <a:xfrm>
            <a:off x="1647825" y="1352550"/>
            <a:ext cx="1323975" cy="468313"/>
          </a:xfrm>
          <a:prstGeom prst="rect">
            <a:avLst/>
          </a:prstGeom>
          <a:solidFill>
            <a:srgbClr val="FFFFFF"/>
          </a:solidFill>
          <a:ln w="9525">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成功シナリオの</a:t>
            </a:r>
            <a:endParaRPr lang="en-US" altLang="ja-JP" sz="11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追究</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27709" name="大かっこ 34"/>
          <p:cNvSpPr>
            <a:spLocks noChangeArrowheads="1"/>
          </p:cNvSpPr>
          <p:nvPr/>
        </p:nvSpPr>
        <p:spPr bwMode="auto">
          <a:xfrm>
            <a:off x="404813" y="6635750"/>
            <a:ext cx="1104900" cy="646113"/>
          </a:xfrm>
          <a:prstGeom prst="bracketPair">
            <a:avLst>
              <a:gd name="adj" fmla="val 16667"/>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100" b="1">
                <a:solidFill>
                  <a:srgbClr val="000000"/>
                </a:solidFill>
                <a:latin typeface="HG丸ｺﾞｼｯｸM-PRO" panose="020F0600000000000000" pitchFamily="50" charset="-128"/>
                <a:ea typeface="HG丸ｺﾞｼｯｸM-PRO" panose="020F0600000000000000" pitchFamily="50" charset="-128"/>
              </a:rPr>
              <a:t>もとに戻らないための対策</a:t>
            </a:r>
            <a:endParaRPr lang="ja-JP" altLang="en-US" sz="1800" b="1">
              <a:solidFill>
                <a:srgbClr val="000000"/>
              </a:solidFill>
              <a:latin typeface="HG丸ｺﾞｼｯｸM-PRO" panose="020F0600000000000000" pitchFamily="50" charset="-128"/>
              <a:ea typeface="HG丸ｺﾞｼｯｸM-PRO" panose="020F0600000000000000" pitchFamily="50" charset="-128"/>
            </a:endParaRPr>
          </a:p>
        </p:txBody>
      </p:sp>
      <p:sp>
        <p:nvSpPr>
          <p:cNvPr id="27710" name="矢印: 下 1"/>
          <p:cNvSpPr>
            <a:spLocks noChangeArrowheads="1"/>
          </p:cNvSpPr>
          <p:nvPr/>
        </p:nvSpPr>
        <p:spPr bwMode="auto">
          <a:xfrm>
            <a:off x="2066925" y="1052513"/>
            <a:ext cx="484188" cy="250825"/>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7711" name="矢印: 下 2"/>
          <p:cNvSpPr>
            <a:spLocks noChangeArrowheads="1"/>
          </p:cNvSpPr>
          <p:nvPr/>
        </p:nvSpPr>
        <p:spPr bwMode="auto">
          <a:xfrm>
            <a:off x="2066925" y="2757488"/>
            <a:ext cx="484188" cy="250825"/>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7712" name="矢印: 下 3"/>
          <p:cNvSpPr>
            <a:spLocks noChangeArrowheads="1"/>
          </p:cNvSpPr>
          <p:nvPr/>
        </p:nvSpPr>
        <p:spPr bwMode="auto">
          <a:xfrm>
            <a:off x="2066925" y="1892276"/>
            <a:ext cx="484188" cy="252412"/>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7713" name="矢印: 下 14"/>
          <p:cNvSpPr>
            <a:spLocks noChangeArrowheads="1"/>
          </p:cNvSpPr>
          <p:nvPr/>
        </p:nvSpPr>
        <p:spPr bwMode="auto">
          <a:xfrm>
            <a:off x="2066925" y="3630613"/>
            <a:ext cx="484188" cy="252412"/>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7714" name="矢印: 下 15"/>
          <p:cNvSpPr>
            <a:spLocks noChangeArrowheads="1"/>
          </p:cNvSpPr>
          <p:nvPr/>
        </p:nvSpPr>
        <p:spPr bwMode="auto">
          <a:xfrm>
            <a:off x="2066925" y="4575175"/>
            <a:ext cx="484188" cy="252413"/>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7715" name="矢印: 下 16"/>
          <p:cNvSpPr>
            <a:spLocks noChangeArrowheads="1"/>
          </p:cNvSpPr>
          <p:nvPr/>
        </p:nvSpPr>
        <p:spPr bwMode="auto">
          <a:xfrm>
            <a:off x="2066925" y="5564188"/>
            <a:ext cx="484188" cy="252412"/>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7716" name="矢印: 下 17"/>
          <p:cNvSpPr>
            <a:spLocks noChangeArrowheads="1"/>
          </p:cNvSpPr>
          <p:nvPr/>
        </p:nvSpPr>
        <p:spPr bwMode="auto">
          <a:xfrm>
            <a:off x="2066925" y="6284913"/>
            <a:ext cx="484188" cy="252412"/>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7717" name="矢印: 下 18"/>
          <p:cNvSpPr>
            <a:spLocks noChangeArrowheads="1"/>
          </p:cNvSpPr>
          <p:nvPr/>
        </p:nvSpPr>
        <p:spPr bwMode="auto">
          <a:xfrm>
            <a:off x="2066925" y="6932613"/>
            <a:ext cx="484188" cy="252412"/>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7718" name="矢印: 下 19"/>
          <p:cNvSpPr>
            <a:spLocks noChangeArrowheads="1"/>
          </p:cNvSpPr>
          <p:nvPr/>
        </p:nvSpPr>
        <p:spPr bwMode="auto">
          <a:xfrm>
            <a:off x="2066925" y="7596188"/>
            <a:ext cx="484188" cy="252412"/>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7719" name="矢印: 下 20"/>
          <p:cNvSpPr>
            <a:spLocks noChangeArrowheads="1"/>
          </p:cNvSpPr>
          <p:nvPr/>
        </p:nvSpPr>
        <p:spPr bwMode="auto">
          <a:xfrm>
            <a:off x="2066925" y="8234363"/>
            <a:ext cx="484188" cy="252412"/>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7720" name="矢印: 下 21"/>
          <p:cNvSpPr>
            <a:spLocks noChangeArrowheads="1"/>
          </p:cNvSpPr>
          <p:nvPr/>
        </p:nvSpPr>
        <p:spPr bwMode="auto">
          <a:xfrm>
            <a:off x="2066925" y="8870156"/>
            <a:ext cx="484188" cy="233363"/>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ChangeArrowheads="1"/>
          </p:cNvSpPr>
          <p:nvPr/>
        </p:nvSpPr>
        <p:spPr bwMode="auto">
          <a:xfrm>
            <a:off x="71438" y="36513"/>
            <a:ext cx="29987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000000"/>
                </a:solidFill>
                <a:latin typeface="HG丸ｺﾞｼｯｸM-PRO" panose="020F0600000000000000" pitchFamily="50" charset="-128"/>
                <a:ea typeface="HG丸ｺﾞｼｯｸM-PRO" panose="020F0600000000000000" pitchFamily="50" charset="-128"/>
              </a:rPr>
              <a:t>２</a:t>
            </a:r>
            <a:r>
              <a:rPr lang="en-US" altLang="ja-JP" sz="1800" b="1">
                <a:solidFill>
                  <a:srgbClr val="000000"/>
                </a:solidFill>
                <a:latin typeface="HG丸ｺﾞｼｯｸM-PRO" panose="020F0600000000000000" pitchFamily="50" charset="-128"/>
                <a:ea typeface="HG丸ｺﾞｼｯｸM-PRO" panose="020F0600000000000000" pitchFamily="50" charset="-128"/>
              </a:rPr>
              <a:t>.10</a:t>
            </a:r>
            <a:r>
              <a:rPr lang="ja-JP" altLang="en-US" sz="1800" b="1">
                <a:solidFill>
                  <a:srgbClr val="000000"/>
                </a:solidFill>
                <a:latin typeface="HG丸ｺﾞｼｯｸM-PRO" panose="020F0600000000000000" pitchFamily="50" charset="-128"/>
                <a:ea typeface="HG丸ｺﾞｼｯｸM-PRO" panose="020F0600000000000000" pitchFamily="50" charset="-128"/>
              </a:rPr>
              <a:t>　ストーリーの流れ　</a:t>
            </a:r>
          </a:p>
        </p:txBody>
      </p:sp>
      <p:sp>
        <p:nvSpPr>
          <p:cNvPr id="29699" name="AutoShape 3"/>
          <p:cNvSpPr>
            <a:spLocks noChangeArrowheads="1"/>
          </p:cNvSpPr>
          <p:nvPr/>
        </p:nvSpPr>
        <p:spPr bwMode="auto">
          <a:xfrm>
            <a:off x="1025525" y="723900"/>
            <a:ext cx="4813300" cy="1538288"/>
          </a:xfrm>
          <a:prstGeom prst="roundRect">
            <a:avLst>
              <a:gd name="adj" fmla="val 4940"/>
            </a:avLst>
          </a:prstGeom>
          <a:solidFill>
            <a:schemeClr val="bg1"/>
          </a:solid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29700" name="AutoShape 4"/>
          <p:cNvSpPr>
            <a:spLocks noChangeArrowheads="1"/>
          </p:cNvSpPr>
          <p:nvPr/>
        </p:nvSpPr>
        <p:spPr bwMode="auto">
          <a:xfrm>
            <a:off x="1597025" y="485775"/>
            <a:ext cx="3670300" cy="403225"/>
          </a:xfrm>
          <a:prstGeom prst="roundRect">
            <a:avLst>
              <a:gd name="adj" fmla="val 12440"/>
            </a:avLst>
          </a:prstGeom>
          <a:solidFill>
            <a:schemeClr val="bg1"/>
          </a:solidFill>
          <a:ln w="12700">
            <a:solidFill>
              <a:srgbClr val="000000"/>
            </a:solidFill>
            <a:round/>
            <a:headEnd/>
            <a:tailEnd/>
          </a:ln>
          <a:effectLst>
            <a:outerShdw dist="107763" dir="2700000" algn="ctr"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800" b="1" dirty="0">
                <a:solidFill>
                  <a:srgbClr val="000000"/>
                </a:solidFill>
                <a:latin typeface="HG丸ｺﾞｼｯｸM-PRO" panose="020F0600000000000000" pitchFamily="50" charset="-128"/>
                <a:ea typeface="HG丸ｺﾞｼｯｸM-PRO" panose="020F0600000000000000" pitchFamily="50" charset="-128"/>
              </a:rPr>
              <a:t>（１）テーマの選定</a:t>
            </a:r>
          </a:p>
        </p:txBody>
      </p:sp>
      <p:sp>
        <p:nvSpPr>
          <p:cNvPr id="29701" name="AutoShape 10"/>
          <p:cNvSpPr>
            <a:spLocks noChangeArrowheads="1"/>
          </p:cNvSpPr>
          <p:nvPr/>
        </p:nvSpPr>
        <p:spPr bwMode="auto">
          <a:xfrm>
            <a:off x="727075" y="2624138"/>
            <a:ext cx="5410200" cy="719137"/>
          </a:xfrm>
          <a:prstGeom prst="diamond">
            <a:avLst/>
          </a:prstGeom>
          <a:solidFill>
            <a:schemeClr val="bg1"/>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29702" name="Rectangle 11"/>
          <p:cNvSpPr>
            <a:spLocks noChangeArrowheads="1"/>
          </p:cNvSpPr>
          <p:nvPr/>
        </p:nvSpPr>
        <p:spPr bwMode="auto">
          <a:xfrm>
            <a:off x="2151063" y="2819400"/>
            <a:ext cx="278447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400" b="1">
                <a:solidFill>
                  <a:srgbClr val="000000"/>
                </a:solidFill>
                <a:latin typeface="HG丸ｺﾞｼｯｸM-PRO" panose="020F0600000000000000" pitchFamily="50" charset="-128"/>
                <a:ea typeface="HG丸ｺﾞｼｯｸM-PRO" panose="020F0600000000000000" pitchFamily="50" charset="-128"/>
              </a:rPr>
              <a:t>適用ＱＣストーリーの判定</a:t>
            </a:r>
          </a:p>
        </p:txBody>
      </p:sp>
      <p:sp>
        <p:nvSpPr>
          <p:cNvPr id="29703" name="AutoShape 12"/>
          <p:cNvSpPr>
            <a:spLocks noChangeArrowheads="1"/>
          </p:cNvSpPr>
          <p:nvPr/>
        </p:nvSpPr>
        <p:spPr bwMode="auto">
          <a:xfrm>
            <a:off x="2936875" y="2324100"/>
            <a:ext cx="989013" cy="334963"/>
          </a:xfrm>
          <a:prstGeom prst="downArrow">
            <a:avLst>
              <a:gd name="adj1" fmla="val 75009"/>
              <a:gd name="adj2" fmla="val 50060"/>
            </a:avLst>
          </a:prstGeom>
          <a:solidFill>
            <a:srgbClr val="FFFF00"/>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29704" name="Rectangle 17"/>
          <p:cNvSpPr>
            <a:spLocks noChangeArrowheads="1"/>
          </p:cNvSpPr>
          <p:nvPr/>
        </p:nvSpPr>
        <p:spPr bwMode="auto">
          <a:xfrm>
            <a:off x="1114425" y="915988"/>
            <a:ext cx="4635500" cy="1601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pPr>
            <a:r>
              <a:rPr lang="ja-JP" altLang="en-US" sz="1400" b="1">
                <a:solidFill>
                  <a:srgbClr val="000000"/>
                </a:solidFill>
                <a:latin typeface="HG丸ｺﾞｼｯｸM-PRO" panose="020F0600000000000000" pitchFamily="50" charset="-128"/>
                <a:ea typeface="HG丸ｺﾞｼｯｸM-PRO" panose="020F0600000000000000" pitchFamily="50" charset="-128"/>
              </a:rPr>
              <a:t>必要性、テーマ選定理由の明確化</a:t>
            </a:r>
            <a:endParaRPr lang="en-US" altLang="ja-JP" sz="1400" b="1">
              <a:solidFill>
                <a:srgbClr val="000000"/>
              </a:solidFill>
              <a:latin typeface="HG丸ｺﾞｼｯｸM-PRO" panose="020F0600000000000000" pitchFamily="50" charset="-128"/>
              <a:ea typeface="HG丸ｺﾞｼｯｸM-PRO" panose="020F0600000000000000" pitchFamily="50" charset="-128"/>
            </a:endParaRPr>
          </a:p>
          <a:p>
            <a:pPr algn="ctr">
              <a:spcBef>
                <a:spcPct val="50000"/>
              </a:spcBef>
              <a:buFontTx/>
              <a:buNone/>
            </a:pPr>
            <a:r>
              <a:rPr lang="ja-JP" altLang="en-US" sz="1400" b="1">
                <a:solidFill>
                  <a:srgbClr val="000000"/>
                </a:solidFill>
                <a:latin typeface="HG丸ｺﾞｼｯｸM-PRO" panose="020F0600000000000000" pitchFamily="50" charset="-128"/>
                <a:ea typeface="HG丸ｺﾞｼｯｸM-PRO" panose="020F0600000000000000" pitchFamily="50" charset="-128"/>
              </a:rPr>
              <a:t>改善する特性または代用特性を明確にする</a:t>
            </a:r>
            <a:endParaRPr lang="en-US" altLang="ja-JP" sz="1400" b="1">
              <a:solidFill>
                <a:srgbClr val="000000"/>
              </a:solidFill>
              <a:latin typeface="HG丸ｺﾞｼｯｸM-PRO" panose="020F0600000000000000" pitchFamily="50" charset="-128"/>
              <a:ea typeface="HG丸ｺﾞｼｯｸM-PRO" panose="020F0600000000000000" pitchFamily="50" charset="-128"/>
            </a:endParaRPr>
          </a:p>
          <a:p>
            <a:pPr algn="ctr">
              <a:spcBef>
                <a:spcPct val="50000"/>
              </a:spcBef>
              <a:buFontTx/>
              <a:buNone/>
            </a:pPr>
            <a:r>
              <a:rPr lang="ja-JP" altLang="en-US" sz="1400" b="1">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en-US" altLang="ja-JP" sz="1400" b="1">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ja-JP" altLang="en-US" sz="1400" b="1">
                <a:latin typeface="HG丸ｺﾞｼｯｸM-PRO" panose="020F0600000000000000" pitchFamily="50" charset="-128"/>
                <a:ea typeface="HG丸ｺﾞｼｯｸM-PRO" panose="020F0600000000000000" pitchFamily="50" charset="-128"/>
                <a:cs typeface="Times New Roman" panose="02020603050405020304" pitchFamily="18" charset="0"/>
              </a:rPr>
              <a:t>の</a:t>
            </a:r>
            <a:r>
              <a:rPr lang="en-US" altLang="ja-JP" sz="1400" b="1">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ja-JP" altLang="en-US" sz="1400" b="1">
                <a:latin typeface="HG丸ｺﾞｼｯｸM-PRO" panose="020F0600000000000000" pitchFamily="50" charset="-128"/>
                <a:ea typeface="HG丸ｺﾞｼｯｸM-PRO" panose="020F0600000000000000" pitchFamily="50" charset="-128"/>
                <a:cs typeface="Times New Roman" panose="02020603050405020304" pitchFamily="18" charset="0"/>
              </a:rPr>
              <a:t>を</a:t>
            </a:r>
            <a:r>
              <a:rPr lang="en-US" altLang="ja-JP" sz="1400" b="1">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ja-JP" altLang="en-US" sz="1400" b="1">
                <a:latin typeface="HG丸ｺﾞｼｯｸM-PRO" panose="020F0600000000000000" pitchFamily="50" charset="-128"/>
                <a:ea typeface="HG丸ｺﾞｼｯｸM-PRO" panose="020F0600000000000000" pitchFamily="50" charset="-128"/>
                <a:cs typeface="Times New Roman" panose="02020603050405020304" pitchFamily="18" charset="0"/>
              </a:rPr>
              <a:t>にする」</a:t>
            </a:r>
            <a:endParaRPr lang="en-US" altLang="ja-JP" sz="1400" b="1">
              <a:solidFill>
                <a:srgbClr val="000000"/>
              </a:solidFill>
              <a:latin typeface="HG丸ｺﾞｼｯｸM-PRO" panose="020F0600000000000000" pitchFamily="50" charset="-128"/>
              <a:ea typeface="HG丸ｺﾞｼｯｸM-PRO" panose="020F0600000000000000" pitchFamily="50" charset="-128"/>
            </a:endParaRPr>
          </a:p>
          <a:p>
            <a:pPr algn="ctr">
              <a:spcBef>
                <a:spcPct val="50000"/>
              </a:spcBef>
              <a:buFontTx/>
              <a:buNone/>
            </a:pPr>
            <a:r>
              <a:rPr lang="ja-JP" altLang="en-US" sz="1400" b="1">
                <a:latin typeface="HG丸ｺﾞｼｯｸM-PRO" panose="020F0600000000000000" pitchFamily="50" charset="-128"/>
                <a:ea typeface="HG丸ｺﾞｼｯｸM-PRO" panose="020F0600000000000000" pitchFamily="50" charset="-128"/>
              </a:rPr>
              <a:t>例：あるレジャー施設の自販機の売り上げ高を倍増する</a:t>
            </a:r>
          </a:p>
          <a:p>
            <a:pPr algn="ctr">
              <a:spcBef>
                <a:spcPct val="50000"/>
              </a:spcBef>
              <a:buFontTx/>
              <a:buNone/>
            </a:pPr>
            <a:endParaRPr lang="ja-JP" altLang="en-US" sz="1400" b="1">
              <a:solidFill>
                <a:srgbClr val="000000"/>
              </a:solidFill>
              <a:latin typeface="HG丸ｺﾞｼｯｸM-PRO" panose="020F0600000000000000" pitchFamily="50" charset="-128"/>
              <a:ea typeface="HG丸ｺﾞｼｯｸM-PRO" panose="020F0600000000000000" pitchFamily="50" charset="-128"/>
            </a:endParaRPr>
          </a:p>
        </p:txBody>
      </p:sp>
      <p:sp>
        <p:nvSpPr>
          <p:cNvPr id="29705" name="テキスト ボックス 2"/>
          <p:cNvSpPr txBox="1">
            <a:spLocks noChangeArrowheads="1"/>
          </p:cNvSpPr>
          <p:nvPr/>
        </p:nvSpPr>
        <p:spPr bwMode="auto">
          <a:xfrm>
            <a:off x="3543300" y="8408988"/>
            <a:ext cx="2838450" cy="646112"/>
          </a:xfrm>
          <a:prstGeom prst="rect">
            <a:avLst/>
          </a:prstGeom>
          <a:noFill/>
          <a:ln w="952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800" b="1">
                <a:latin typeface="HG丸ｺﾞｼｯｸM-PRO" panose="020F0600000000000000" pitchFamily="50" charset="-128"/>
                <a:ea typeface="HG丸ｺﾞｼｯｸM-PRO" panose="020F0600000000000000" pitchFamily="50" charset="-128"/>
              </a:rPr>
              <a:t>例：売り上げが減少した</a:t>
            </a:r>
            <a:endParaRPr lang="en-US" altLang="ja-JP" sz="18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800" b="1">
                <a:latin typeface="HG丸ｺﾞｼｯｸM-PRO" panose="020F0600000000000000" pitchFamily="50" charset="-128"/>
                <a:ea typeface="HG丸ｺﾞｼｯｸM-PRO" panose="020F0600000000000000" pitchFamily="50" charset="-128"/>
              </a:rPr>
              <a:t>ので回復したい</a:t>
            </a:r>
            <a:endParaRPr lang="en-US" altLang="ja-JP" sz="1800" b="1">
              <a:latin typeface="HG丸ｺﾞｼｯｸM-PRO" panose="020F0600000000000000" pitchFamily="50" charset="-128"/>
              <a:ea typeface="HG丸ｺﾞｼｯｸM-PRO" panose="020F0600000000000000" pitchFamily="50" charset="-128"/>
            </a:endParaRPr>
          </a:p>
        </p:txBody>
      </p:sp>
      <p:sp>
        <p:nvSpPr>
          <p:cNvPr id="14349" name="テキスト ボックス 765"/>
          <p:cNvSpPr txBox="1">
            <a:spLocks noChangeArrowheads="1"/>
          </p:cNvSpPr>
          <p:nvPr/>
        </p:nvSpPr>
        <p:spPr bwMode="auto">
          <a:xfrm>
            <a:off x="476250" y="8408988"/>
            <a:ext cx="2736850" cy="646112"/>
          </a:xfrm>
          <a:prstGeom prst="rect">
            <a:avLst/>
          </a:prstGeom>
          <a:solidFill>
            <a:schemeClr val="accent6">
              <a:lumMod val="20000"/>
              <a:lumOff val="80000"/>
            </a:schemeClr>
          </a:solidFill>
          <a:ln>
            <a:solidFill>
              <a:schemeClr val="tx1"/>
            </a:solidFill>
            <a:prstDash val="dash"/>
          </a:ln>
        </p:spPr>
        <p:txBody>
          <a:bodyPr>
            <a:spAutoFit/>
          </a:bodyPr>
          <a:lstStyle>
            <a:lvl1pPr algn="l"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algn="l"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algn="l"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algn="l"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algn="l"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hangingPunct="1">
              <a:spcBef>
                <a:spcPct val="0"/>
              </a:spcBef>
              <a:buFontTx/>
              <a:buNone/>
              <a:defRPr/>
            </a:pPr>
            <a:r>
              <a:rPr lang="ja-JP" altLang="en-US" sz="1800" b="1" dirty="0">
                <a:solidFill>
                  <a:srgbClr val="FF0000"/>
                </a:solidFill>
                <a:latin typeface="HG丸ｺﾞｼｯｸM-PRO" panose="020F0400000000000000" pitchFamily="50" charset="-128"/>
                <a:ea typeface="HG丸ｺﾞｼｯｸM-PRO" panose="020F0400000000000000" pitchFamily="50" charset="-128"/>
              </a:rPr>
              <a:t>例：大幅に売り上げを</a:t>
            </a:r>
            <a:endParaRPr lang="en-US" altLang="ja-JP" sz="1800" b="1" dirty="0">
              <a:solidFill>
                <a:srgbClr val="FF0000"/>
              </a:solidFill>
              <a:latin typeface="HG丸ｺﾞｼｯｸM-PRO" panose="020F0400000000000000" pitchFamily="50" charset="-128"/>
              <a:ea typeface="HG丸ｺﾞｼｯｸM-PRO" panose="020F0400000000000000" pitchFamily="50" charset="-128"/>
            </a:endParaRPr>
          </a:p>
          <a:p>
            <a:pPr algn="ctr" eaLnBrk="1" hangingPunct="1">
              <a:spcBef>
                <a:spcPct val="0"/>
              </a:spcBef>
              <a:buFontTx/>
              <a:buNone/>
              <a:defRPr/>
            </a:pPr>
            <a:r>
              <a:rPr lang="ja-JP" altLang="en-US" sz="1800" b="1" dirty="0">
                <a:solidFill>
                  <a:srgbClr val="FF0000"/>
                </a:solidFill>
                <a:latin typeface="HG丸ｺﾞｼｯｸM-PRO" panose="020F0400000000000000" pitchFamily="50" charset="-128"/>
                <a:ea typeface="HG丸ｺﾞｼｯｸM-PRO" panose="020F0400000000000000" pitchFamily="50" charset="-128"/>
              </a:rPr>
              <a:t>増やしたい</a:t>
            </a:r>
          </a:p>
        </p:txBody>
      </p:sp>
      <p:sp>
        <p:nvSpPr>
          <p:cNvPr id="15374" name="Rectangle 6"/>
          <p:cNvSpPr>
            <a:spLocks noChangeArrowheads="1"/>
          </p:cNvSpPr>
          <p:nvPr/>
        </p:nvSpPr>
        <p:spPr bwMode="auto">
          <a:xfrm>
            <a:off x="1001713" y="9480550"/>
            <a:ext cx="1546225" cy="368300"/>
          </a:xfrm>
          <a:prstGeom prst="rect">
            <a:avLst/>
          </a:prstGeom>
          <a:solidFill>
            <a:schemeClr val="accent6">
              <a:lumMod val="20000"/>
              <a:lumOff val="80000"/>
            </a:schemeClr>
          </a:solidFill>
          <a:ln>
            <a:noFill/>
          </a:ln>
        </p:spPr>
        <p:txBody>
          <a:bodyPr wrap="none" lIns="0" tIns="0" rIns="0" bIns="0">
            <a:spAutoFit/>
          </a:bodyPr>
          <a:lstStyle>
            <a:lvl1pPr algn="l"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algn="l"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algn="l"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algn="l"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algn="l"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defRPr/>
            </a:pPr>
            <a:r>
              <a:rPr lang="ja-JP" altLang="en-US" sz="2400" b="1" dirty="0">
                <a:solidFill>
                  <a:srgbClr val="FF0000"/>
                </a:solidFill>
                <a:latin typeface="HG丸ｺﾞｼｯｸM-PRO" panose="020F0400000000000000" pitchFamily="50" charset="-128"/>
                <a:ea typeface="HG丸ｺﾞｼｯｸM-PRO" panose="020F0400000000000000" pitchFamily="50" charset="-128"/>
              </a:rPr>
              <a:t>課題達成型</a:t>
            </a:r>
          </a:p>
        </p:txBody>
      </p:sp>
      <p:sp>
        <p:nvSpPr>
          <p:cNvPr id="29708" name="Rectangle 8"/>
          <p:cNvSpPr>
            <a:spLocks noChangeArrowheads="1"/>
          </p:cNvSpPr>
          <p:nvPr/>
        </p:nvSpPr>
        <p:spPr bwMode="auto">
          <a:xfrm>
            <a:off x="4192588" y="9478963"/>
            <a:ext cx="15382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400">
                <a:latin typeface="HG丸ｺﾞｼｯｸM-PRO" panose="020F0600000000000000" pitchFamily="50" charset="-128"/>
                <a:ea typeface="HG丸ｺﾞｼｯｸM-PRO" panose="020F0600000000000000" pitchFamily="50" charset="-128"/>
              </a:rPr>
              <a:t>問題解決型</a:t>
            </a:r>
          </a:p>
        </p:txBody>
      </p:sp>
      <p:sp>
        <p:nvSpPr>
          <p:cNvPr id="29709" name="Freeform 10"/>
          <p:cNvSpPr>
            <a:spLocks/>
          </p:cNvSpPr>
          <p:nvPr/>
        </p:nvSpPr>
        <p:spPr bwMode="auto">
          <a:xfrm>
            <a:off x="4408488" y="9159875"/>
            <a:ext cx="1108075" cy="330200"/>
          </a:xfrm>
          <a:custGeom>
            <a:avLst/>
            <a:gdLst>
              <a:gd name="T0" fmla="*/ 0 w 1398"/>
              <a:gd name="T1" fmla="*/ 2147483646 h 384"/>
              <a:gd name="T2" fmla="*/ 2147483646 w 1398"/>
              <a:gd name="T3" fmla="*/ 2147483646 h 384"/>
              <a:gd name="T4" fmla="*/ 2147483646 w 1398"/>
              <a:gd name="T5" fmla="*/ 0 h 384"/>
              <a:gd name="T6" fmla="*/ 2147483646 w 1398"/>
              <a:gd name="T7" fmla="*/ 0 h 384"/>
              <a:gd name="T8" fmla="*/ 2147483646 w 1398"/>
              <a:gd name="T9" fmla="*/ 2147483646 h 384"/>
              <a:gd name="T10" fmla="*/ 2147483646 w 1398"/>
              <a:gd name="T11" fmla="*/ 2147483646 h 384"/>
              <a:gd name="T12" fmla="*/ 2147483646 w 1398"/>
              <a:gd name="T13" fmla="*/ 2147483646 h 384"/>
              <a:gd name="T14" fmla="*/ 0 w 1398"/>
              <a:gd name="T15" fmla="*/ 2147483646 h 3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98" h="384">
                <a:moveTo>
                  <a:pt x="0" y="113"/>
                </a:moveTo>
                <a:lnTo>
                  <a:pt x="334" y="113"/>
                </a:lnTo>
                <a:lnTo>
                  <a:pt x="334" y="0"/>
                </a:lnTo>
                <a:lnTo>
                  <a:pt x="1064" y="0"/>
                </a:lnTo>
                <a:lnTo>
                  <a:pt x="1064" y="113"/>
                </a:lnTo>
                <a:lnTo>
                  <a:pt x="1398" y="113"/>
                </a:lnTo>
                <a:lnTo>
                  <a:pt x="699" y="384"/>
                </a:lnTo>
                <a:lnTo>
                  <a:pt x="0" y="113"/>
                </a:lnTo>
                <a:close/>
              </a:path>
            </a:pathLst>
          </a:custGeom>
          <a:solidFill>
            <a:schemeClr val="bg1"/>
          </a:solidFill>
          <a:ln w="7938">
            <a:solidFill>
              <a:srgbClr val="000000"/>
            </a:solidFill>
            <a:prstDash val="solid"/>
            <a:round/>
            <a:headEnd/>
            <a:tailEnd/>
          </a:ln>
        </p:spPr>
        <p:txBody>
          <a:bodyPr/>
          <a:lstStyle/>
          <a:p>
            <a:endParaRPr lang="ja-JP" altLang="en-US"/>
          </a:p>
        </p:txBody>
      </p:sp>
      <p:sp>
        <p:nvSpPr>
          <p:cNvPr id="29710" name="Freeform 10"/>
          <p:cNvSpPr>
            <a:spLocks/>
          </p:cNvSpPr>
          <p:nvPr/>
        </p:nvSpPr>
        <p:spPr bwMode="auto">
          <a:xfrm>
            <a:off x="1220788" y="9142413"/>
            <a:ext cx="1108075" cy="330200"/>
          </a:xfrm>
          <a:custGeom>
            <a:avLst/>
            <a:gdLst>
              <a:gd name="T0" fmla="*/ 0 w 1398"/>
              <a:gd name="T1" fmla="*/ 2147483646 h 384"/>
              <a:gd name="T2" fmla="*/ 2147483646 w 1398"/>
              <a:gd name="T3" fmla="*/ 2147483646 h 384"/>
              <a:gd name="T4" fmla="*/ 2147483646 w 1398"/>
              <a:gd name="T5" fmla="*/ 0 h 384"/>
              <a:gd name="T6" fmla="*/ 2147483646 w 1398"/>
              <a:gd name="T7" fmla="*/ 0 h 384"/>
              <a:gd name="T8" fmla="*/ 2147483646 w 1398"/>
              <a:gd name="T9" fmla="*/ 2147483646 h 384"/>
              <a:gd name="T10" fmla="*/ 2147483646 w 1398"/>
              <a:gd name="T11" fmla="*/ 2147483646 h 384"/>
              <a:gd name="T12" fmla="*/ 2147483646 w 1398"/>
              <a:gd name="T13" fmla="*/ 2147483646 h 384"/>
              <a:gd name="T14" fmla="*/ 0 w 1398"/>
              <a:gd name="T15" fmla="*/ 2147483646 h 3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98" h="384">
                <a:moveTo>
                  <a:pt x="0" y="113"/>
                </a:moveTo>
                <a:lnTo>
                  <a:pt x="334" y="113"/>
                </a:lnTo>
                <a:lnTo>
                  <a:pt x="334" y="0"/>
                </a:lnTo>
                <a:lnTo>
                  <a:pt x="1064" y="0"/>
                </a:lnTo>
                <a:lnTo>
                  <a:pt x="1064" y="113"/>
                </a:lnTo>
                <a:lnTo>
                  <a:pt x="1398" y="113"/>
                </a:lnTo>
                <a:lnTo>
                  <a:pt x="699" y="384"/>
                </a:lnTo>
                <a:lnTo>
                  <a:pt x="0" y="113"/>
                </a:lnTo>
                <a:close/>
              </a:path>
            </a:pathLst>
          </a:custGeom>
          <a:solidFill>
            <a:schemeClr val="bg1"/>
          </a:solidFill>
          <a:ln w="7938">
            <a:solidFill>
              <a:srgbClr val="000000"/>
            </a:solidFill>
            <a:prstDash val="solid"/>
            <a:round/>
            <a:headEnd/>
            <a:tailEnd/>
          </a:ln>
        </p:spPr>
        <p:txBody>
          <a:bodyPr/>
          <a:lstStyle/>
          <a:p>
            <a:endParaRPr lang="ja-JP" altLang="en-US"/>
          </a:p>
        </p:txBody>
      </p:sp>
      <p:pic>
        <p:nvPicPr>
          <p:cNvPr id="29711" name="図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33375" y="3403600"/>
            <a:ext cx="6284913" cy="491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6" name="図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60350" y="6907213"/>
            <a:ext cx="6337300" cy="284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1" name="楕円 340"/>
          <p:cNvSpPr/>
          <p:nvPr/>
        </p:nvSpPr>
        <p:spPr bwMode="auto">
          <a:xfrm>
            <a:off x="7527925" y="3867150"/>
            <a:ext cx="1336675" cy="1098550"/>
          </a:xfrm>
          <a:prstGeom prst="ellipse">
            <a:avLst/>
          </a:prstGeom>
          <a:solidFill>
            <a:schemeClr val="bg1"/>
          </a:solidFill>
          <a:ln w="47625" cap="flat" cmpd="sng" algn="ctr">
            <a:solidFill>
              <a:srgbClr val="A50021"/>
            </a:solidFill>
            <a:prstDash val="solid"/>
            <a:round/>
            <a:headEnd type="none" w="med" len="med"/>
            <a:tailEnd type="none" w="med" len="med"/>
          </a:ln>
          <a:effectLst/>
        </p:spPr>
        <p:txBody>
          <a:bodyPr/>
          <a:lstStyle/>
          <a:p>
            <a:pPr algn="ctr" eaLnBrk="1" hangingPunct="1">
              <a:defRPr/>
            </a:pPr>
            <a:endParaRPr lang="ja-JP" altLang="en-US" sz="1050" b="1" dirty="0">
              <a:latin typeface="HG丸ｺﾞｼｯｸM-PRO" panose="020F0600000000000000" pitchFamily="50" charset="-128"/>
              <a:ea typeface="HG丸ｺﾞｼｯｸM-PRO" panose="020F0600000000000000" pitchFamily="50" charset="-128"/>
            </a:endParaRPr>
          </a:p>
        </p:txBody>
      </p:sp>
      <p:sp>
        <p:nvSpPr>
          <p:cNvPr id="31748" name="Freeform 216"/>
          <p:cNvSpPr>
            <a:spLocks/>
          </p:cNvSpPr>
          <p:nvPr/>
        </p:nvSpPr>
        <p:spPr bwMode="auto">
          <a:xfrm>
            <a:off x="9440863" y="479425"/>
            <a:ext cx="2420937" cy="1087438"/>
          </a:xfrm>
          <a:custGeom>
            <a:avLst/>
            <a:gdLst>
              <a:gd name="T0" fmla="*/ 2147483646 w 2819"/>
              <a:gd name="T1" fmla="*/ 2147483646 h 1670"/>
              <a:gd name="T2" fmla="*/ 2147483646 w 2819"/>
              <a:gd name="T3" fmla="*/ 2147483646 h 1670"/>
              <a:gd name="T4" fmla="*/ 2147483646 w 2819"/>
              <a:gd name="T5" fmla="*/ 2147483646 h 1670"/>
              <a:gd name="T6" fmla="*/ 2147483646 w 2819"/>
              <a:gd name="T7" fmla="*/ 2147483646 h 1670"/>
              <a:gd name="T8" fmla="*/ 2147483646 w 2819"/>
              <a:gd name="T9" fmla="*/ 2147483646 h 1670"/>
              <a:gd name="T10" fmla="*/ 2147483646 w 2819"/>
              <a:gd name="T11" fmla="*/ 2147483646 h 1670"/>
              <a:gd name="T12" fmla="*/ 2147483646 w 2819"/>
              <a:gd name="T13" fmla="*/ 2147483646 h 1670"/>
              <a:gd name="T14" fmla="*/ 2147483646 w 2819"/>
              <a:gd name="T15" fmla="*/ 2147483646 h 1670"/>
              <a:gd name="T16" fmla="*/ 0 w 2819"/>
              <a:gd name="T17" fmla="*/ 2147483646 h 1670"/>
              <a:gd name="T18" fmla="*/ 2147483646 w 2819"/>
              <a:gd name="T19" fmla="*/ 2147483646 h 1670"/>
              <a:gd name="T20" fmla="*/ 2147483646 w 2819"/>
              <a:gd name="T21" fmla="*/ 2147483646 h 1670"/>
              <a:gd name="T22" fmla="*/ 2147483646 w 2819"/>
              <a:gd name="T23" fmla="*/ 2147483646 h 1670"/>
              <a:gd name="T24" fmla="*/ 2147483646 w 2819"/>
              <a:gd name="T25" fmla="*/ 2147483646 h 1670"/>
              <a:gd name="T26" fmla="*/ 2147483646 w 2819"/>
              <a:gd name="T27" fmla="*/ 2147483646 h 1670"/>
              <a:gd name="T28" fmla="*/ 2147483646 w 2819"/>
              <a:gd name="T29" fmla="*/ 2147483646 h 1670"/>
              <a:gd name="T30" fmla="*/ 2147483646 w 2819"/>
              <a:gd name="T31" fmla="*/ 2147483646 h 1670"/>
              <a:gd name="T32" fmla="*/ 2147483646 w 2819"/>
              <a:gd name="T33" fmla="*/ 2147483646 h 1670"/>
              <a:gd name="T34" fmla="*/ 2147483646 w 2819"/>
              <a:gd name="T35" fmla="*/ 2147483646 h 1670"/>
              <a:gd name="T36" fmla="*/ 2147483646 w 2819"/>
              <a:gd name="T37" fmla="*/ 2147483646 h 1670"/>
              <a:gd name="T38" fmla="*/ 2147483646 w 2819"/>
              <a:gd name="T39" fmla="*/ 2147483646 h 1670"/>
              <a:gd name="T40" fmla="*/ 2147483646 w 2819"/>
              <a:gd name="T41" fmla="*/ 2147483646 h 1670"/>
              <a:gd name="T42" fmla="*/ 2147483646 w 2819"/>
              <a:gd name="T43" fmla="*/ 2147483646 h 1670"/>
              <a:gd name="T44" fmla="*/ 2147483646 w 2819"/>
              <a:gd name="T45" fmla="*/ 2147483646 h 1670"/>
              <a:gd name="T46" fmla="*/ 2147483646 w 2819"/>
              <a:gd name="T47" fmla="*/ 2147483646 h 1670"/>
              <a:gd name="T48" fmla="*/ 2147483646 w 2819"/>
              <a:gd name="T49" fmla="*/ 2147483646 h 1670"/>
              <a:gd name="T50" fmla="*/ 2147483646 w 2819"/>
              <a:gd name="T51" fmla="*/ 2147483646 h 1670"/>
              <a:gd name="T52" fmla="*/ 2147483646 w 2819"/>
              <a:gd name="T53" fmla="*/ 2147483646 h 1670"/>
              <a:gd name="T54" fmla="*/ 2147483646 w 2819"/>
              <a:gd name="T55" fmla="*/ 2147483646 h 1670"/>
              <a:gd name="T56" fmla="*/ 2147483646 w 2819"/>
              <a:gd name="T57" fmla="*/ 2147483646 h 1670"/>
              <a:gd name="T58" fmla="*/ 2147483646 w 2819"/>
              <a:gd name="T59" fmla="*/ 2147483646 h 1670"/>
              <a:gd name="T60" fmla="*/ 2147483646 w 2819"/>
              <a:gd name="T61" fmla="*/ 2147483646 h 1670"/>
              <a:gd name="T62" fmla="*/ 2147483646 w 2819"/>
              <a:gd name="T63" fmla="*/ 2147483646 h 1670"/>
              <a:gd name="T64" fmla="*/ 2147483646 w 2819"/>
              <a:gd name="T65" fmla="*/ 2147483646 h 1670"/>
              <a:gd name="T66" fmla="*/ 2147483646 w 2819"/>
              <a:gd name="T67" fmla="*/ 2147483646 h 1670"/>
              <a:gd name="T68" fmla="*/ 2147483646 w 2819"/>
              <a:gd name="T69" fmla="*/ 2147483646 h 1670"/>
              <a:gd name="T70" fmla="*/ 2147483646 w 2819"/>
              <a:gd name="T71" fmla="*/ 0 h 1670"/>
              <a:gd name="T72" fmla="*/ 2147483646 w 2819"/>
              <a:gd name="T73" fmla="*/ 0 h 16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819" h="1670">
                <a:moveTo>
                  <a:pt x="428" y="0"/>
                </a:moveTo>
                <a:lnTo>
                  <a:pt x="384" y="1"/>
                </a:lnTo>
                <a:lnTo>
                  <a:pt x="342" y="6"/>
                </a:lnTo>
                <a:lnTo>
                  <a:pt x="301" y="12"/>
                </a:lnTo>
                <a:lnTo>
                  <a:pt x="261" y="22"/>
                </a:lnTo>
                <a:lnTo>
                  <a:pt x="224" y="33"/>
                </a:lnTo>
                <a:lnTo>
                  <a:pt x="189" y="47"/>
                </a:lnTo>
                <a:lnTo>
                  <a:pt x="156" y="63"/>
                </a:lnTo>
                <a:lnTo>
                  <a:pt x="126" y="82"/>
                </a:lnTo>
                <a:lnTo>
                  <a:pt x="98" y="100"/>
                </a:lnTo>
                <a:lnTo>
                  <a:pt x="74" y="123"/>
                </a:lnTo>
                <a:lnTo>
                  <a:pt x="53" y="145"/>
                </a:lnTo>
                <a:lnTo>
                  <a:pt x="34" y="170"/>
                </a:lnTo>
                <a:lnTo>
                  <a:pt x="19" y="195"/>
                </a:lnTo>
                <a:lnTo>
                  <a:pt x="9" y="222"/>
                </a:lnTo>
                <a:lnTo>
                  <a:pt x="3" y="250"/>
                </a:lnTo>
                <a:lnTo>
                  <a:pt x="0" y="278"/>
                </a:lnTo>
                <a:lnTo>
                  <a:pt x="0" y="696"/>
                </a:lnTo>
                <a:lnTo>
                  <a:pt x="0" y="1391"/>
                </a:lnTo>
                <a:lnTo>
                  <a:pt x="3" y="1420"/>
                </a:lnTo>
                <a:lnTo>
                  <a:pt x="9" y="1447"/>
                </a:lnTo>
                <a:lnTo>
                  <a:pt x="19" y="1475"/>
                </a:lnTo>
                <a:lnTo>
                  <a:pt x="34" y="1499"/>
                </a:lnTo>
                <a:lnTo>
                  <a:pt x="53" y="1524"/>
                </a:lnTo>
                <a:lnTo>
                  <a:pt x="74" y="1547"/>
                </a:lnTo>
                <a:lnTo>
                  <a:pt x="98" y="1569"/>
                </a:lnTo>
                <a:lnTo>
                  <a:pt x="126" y="1589"/>
                </a:lnTo>
                <a:lnTo>
                  <a:pt x="156" y="1606"/>
                </a:lnTo>
                <a:lnTo>
                  <a:pt x="189" y="1622"/>
                </a:lnTo>
                <a:lnTo>
                  <a:pt x="224" y="1636"/>
                </a:lnTo>
                <a:lnTo>
                  <a:pt x="261" y="1647"/>
                </a:lnTo>
                <a:lnTo>
                  <a:pt x="301" y="1657"/>
                </a:lnTo>
                <a:lnTo>
                  <a:pt x="342" y="1663"/>
                </a:lnTo>
                <a:lnTo>
                  <a:pt x="384" y="1668"/>
                </a:lnTo>
                <a:lnTo>
                  <a:pt x="428" y="1670"/>
                </a:lnTo>
                <a:lnTo>
                  <a:pt x="1496" y="1670"/>
                </a:lnTo>
                <a:lnTo>
                  <a:pt x="2137" y="1670"/>
                </a:lnTo>
                <a:lnTo>
                  <a:pt x="2181" y="1668"/>
                </a:lnTo>
                <a:lnTo>
                  <a:pt x="2223" y="1663"/>
                </a:lnTo>
                <a:lnTo>
                  <a:pt x="2264" y="1657"/>
                </a:lnTo>
                <a:lnTo>
                  <a:pt x="2304" y="1647"/>
                </a:lnTo>
                <a:lnTo>
                  <a:pt x="2341" y="1636"/>
                </a:lnTo>
                <a:lnTo>
                  <a:pt x="2376" y="1622"/>
                </a:lnTo>
                <a:lnTo>
                  <a:pt x="2409" y="1606"/>
                </a:lnTo>
                <a:lnTo>
                  <a:pt x="2439" y="1589"/>
                </a:lnTo>
                <a:lnTo>
                  <a:pt x="2467" y="1569"/>
                </a:lnTo>
                <a:lnTo>
                  <a:pt x="2491" y="1547"/>
                </a:lnTo>
                <a:lnTo>
                  <a:pt x="2514" y="1524"/>
                </a:lnTo>
                <a:lnTo>
                  <a:pt x="2531" y="1499"/>
                </a:lnTo>
                <a:lnTo>
                  <a:pt x="2546" y="1475"/>
                </a:lnTo>
                <a:lnTo>
                  <a:pt x="2556" y="1447"/>
                </a:lnTo>
                <a:lnTo>
                  <a:pt x="2562" y="1420"/>
                </a:lnTo>
                <a:lnTo>
                  <a:pt x="2565" y="1391"/>
                </a:lnTo>
                <a:lnTo>
                  <a:pt x="2565" y="696"/>
                </a:lnTo>
                <a:lnTo>
                  <a:pt x="2819" y="638"/>
                </a:lnTo>
                <a:lnTo>
                  <a:pt x="2565" y="278"/>
                </a:lnTo>
                <a:lnTo>
                  <a:pt x="2562" y="250"/>
                </a:lnTo>
                <a:lnTo>
                  <a:pt x="2556" y="222"/>
                </a:lnTo>
                <a:lnTo>
                  <a:pt x="2546" y="195"/>
                </a:lnTo>
                <a:lnTo>
                  <a:pt x="2531" y="170"/>
                </a:lnTo>
                <a:lnTo>
                  <a:pt x="2514" y="145"/>
                </a:lnTo>
                <a:lnTo>
                  <a:pt x="2491" y="123"/>
                </a:lnTo>
                <a:lnTo>
                  <a:pt x="2467" y="100"/>
                </a:lnTo>
                <a:lnTo>
                  <a:pt x="2439" y="82"/>
                </a:lnTo>
                <a:lnTo>
                  <a:pt x="2409" y="63"/>
                </a:lnTo>
                <a:lnTo>
                  <a:pt x="2376" y="47"/>
                </a:lnTo>
                <a:lnTo>
                  <a:pt x="2341" y="33"/>
                </a:lnTo>
                <a:lnTo>
                  <a:pt x="2304" y="22"/>
                </a:lnTo>
                <a:lnTo>
                  <a:pt x="2264" y="12"/>
                </a:lnTo>
                <a:lnTo>
                  <a:pt x="2223" y="6"/>
                </a:lnTo>
                <a:lnTo>
                  <a:pt x="2181" y="1"/>
                </a:lnTo>
                <a:lnTo>
                  <a:pt x="2137" y="0"/>
                </a:lnTo>
                <a:lnTo>
                  <a:pt x="1496" y="0"/>
                </a:lnTo>
                <a:lnTo>
                  <a:pt x="428" y="0"/>
                </a:lnTo>
                <a:close/>
              </a:path>
            </a:pathLst>
          </a:custGeom>
          <a:solidFill>
            <a:schemeClr val="bg1"/>
          </a:solidFill>
          <a:ln w="6350">
            <a:solidFill>
              <a:srgbClr val="000000"/>
            </a:solidFill>
            <a:prstDash val="solid"/>
            <a:round/>
            <a:headEnd/>
            <a:tailEnd/>
          </a:ln>
        </p:spPr>
        <p:txBody>
          <a:bodyPr/>
          <a:lstStyle/>
          <a:p>
            <a:endParaRPr lang="ja-JP" altLang="en-US"/>
          </a:p>
        </p:txBody>
      </p:sp>
      <p:sp>
        <p:nvSpPr>
          <p:cNvPr id="31749" name="テキスト ボックス 336"/>
          <p:cNvSpPr txBox="1">
            <a:spLocks noChangeArrowheads="1"/>
          </p:cNvSpPr>
          <p:nvPr/>
        </p:nvSpPr>
        <p:spPr bwMode="auto">
          <a:xfrm>
            <a:off x="9567863" y="608013"/>
            <a:ext cx="2058987"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300" b="1">
                <a:solidFill>
                  <a:srgbClr val="000000"/>
                </a:solidFill>
                <a:latin typeface="HG丸ｺﾞｼｯｸM-PRO" panose="020F0600000000000000" pitchFamily="50" charset="-128"/>
                <a:ea typeface="HG丸ｺﾞｼｯｸM-PRO" panose="020F0600000000000000" pitchFamily="50" charset="-128"/>
              </a:rPr>
              <a:t>お客様の要望・上位方針など、いろいろな条件を調査し理想のレベル「ありたい姿」を把握</a:t>
            </a:r>
            <a:endParaRPr lang="ja-JP" altLang="en-US" sz="1300" b="1">
              <a:latin typeface="HG丸ｺﾞｼｯｸM-PRO" panose="020F0600000000000000" pitchFamily="50" charset="-128"/>
              <a:ea typeface="HG丸ｺﾞｼｯｸM-PRO" panose="020F0600000000000000" pitchFamily="50" charset="-128"/>
            </a:endParaRPr>
          </a:p>
        </p:txBody>
      </p:sp>
      <p:grpSp>
        <p:nvGrpSpPr>
          <p:cNvPr id="31750" name="Group 314"/>
          <p:cNvGrpSpPr>
            <a:grpSpLocks/>
          </p:cNvGrpSpPr>
          <p:nvPr/>
        </p:nvGrpSpPr>
        <p:grpSpPr bwMode="auto">
          <a:xfrm>
            <a:off x="8848725" y="1203325"/>
            <a:ext cx="4135438" cy="3413125"/>
            <a:chOff x="1104" y="3372"/>
            <a:chExt cx="2407" cy="1985"/>
          </a:xfrm>
        </p:grpSpPr>
        <p:sp>
          <p:nvSpPr>
            <p:cNvPr id="32064" name="Freeform 315"/>
            <p:cNvSpPr>
              <a:spLocks/>
            </p:cNvSpPr>
            <p:nvPr/>
          </p:nvSpPr>
          <p:spPr bwMode="auto">
            <a:xfrm>
              <a:off x="1120" y="3384"/>
              <a:ext cx="2385" cy="1968"/>
            </a:xfrm>
            <a:custGeom>
              <a:avLst/>
              <a:gdLst>
                <a:gd name="T0" fmla="*/ 0 w 4771"/>
                <a:gd name="T1" fmla="*/ 0 h 3936"/>
                <a:gd name="T2" fmla="*/ 0 w 4771"/>
                <a:gd name="T3" fmla="*/ 1 h 3936"/>
                <a:gd name="T4" fmla="*/ 0 w 4771"/>
                <a:gd name="T5" fmla="*/ 1 h 3936"/>
                <a:gd name="T6" fmla="*/ 0 w 4771"/>
                <a:gd name="T7" fmla="*/ 0 h 39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771" h="3936">
                  <a:moveTo>
                    <a:pt x="4771" y="0"/>
                  </a:moveTo>
                  <a:lnTo>
                    <a:pt x="4771" y="3936"/>
                  </a:lnTo>
                  <a:lnTo>
                    <a:pt x="0" y="3936"/>
                  </a:lnTo>
                  <a:lnTo>
                    <a:pt x="4771" y="0"/>
                  </a:lnTo>
                  <a:close/>
                </a:path>
              </a:pathLst>
            </a:custGeom>
            <a:solidFill>
              <a:schemeClr val="bg1"/>
            </a:solidFill>
            <a:ln w="9525">
              <a:solidFill>
                <a:schemeClr val="tx1"/>
              </a:solidFill>
              <a:round/>
              <a:headEnd/>
              <a:tailEnd/>
            </a:ln>
          </p:spPr>
          <p:txBody>
            <a:bodyPr/>
            <a:lstStyle/>
            <a:p>
              <a:endParaRPr lang="ja-JP" altLang="en-US"/>
            </a:p>
          </p:txBody>
        </p:sp>
        <p:sp>
          <p:nvSpPr>
            <p:cNvPr id="32065" name="Freeform 316"/>
            <p:cNvSpPr>
              <a:spLocks noEditPoints="1"/>
            </p:cNvSpPr>
            <p:nvPr/>
          </p:nvSpPr>
          <p:spPr bwMode="auto">
            <a:xfrm>
              <a:off x="1104" y="3372"/>
              <a:ext cx="2407" cy="1985"/>
            </a:xfrm>
            <a:custGeom>
              <a:avLst/>
              <a:gdLst>
                <a:gd name="T0" fmla="*/ 1 w 4814"/>
                <a:gd name="T1" fmla="*/ 1 h 3970"/>
                <a:gd name="T2" fmla="*/ 1 w 4814"/>
                <a:gd name="T3" fmla="*/ 1 h 3970"/>
                <a:gd name="T4" fmla="*/ 1 w 4814"/>
                <a:gd name="T5" fmla="*/ 1 h 3970"/>
                <a:gd name="T6" fmla="*/ 1 w 4814"/>
                <a:gd name="T7" fmla="*/ 1 h 3970"/>
                <a:gd name="T8" fmla="*/ 1 w 4814"/>
                <a:gd name="T9" fmla="*/ 1 h 3970"/>
                <a:gd name="T10" fmla="*/ 1 w 4814"/>
                <a:gd name="T11" fmla="*/ 1 h 3970"/>
                <a:gd name="T12" fmla="*/ 1 w 4814"/>
                <a:gd name="T13" fmla="*/ 1 h 3970"/>
                <a:gd name="T14" fmla="*/ 1 w 4814"/>
                <a:gd name="T15" fmla="*/ 1 h 3970"/>
                <a:gd name="T16" fmla="*/ 1 w 4814"/>
                <a:gd name="T17" fmla="*/ 1 h 3970"/>
                <a:gd name="T18" fmla="*/ 1 w 4814"/>
                <a:gd name="T19" fmla="*/ 1 h 3970"/>
                <a:gd name="T20" fmla="*/ 1 w 4814"/>
                <a:gd name="T21" fmla="*/ 1 h 3970"/>
                <a:gd name="T22" fmla="*/ 1 w 4814"/>
                <a:gd name="T23" fmla="*/ 0 h 3970"/>
                <a:gd name="T24" fmla="*/ 1 w 4814"/>
                <a:gd name="T25" fmla="*/ 1 h 3970"/>
                <a:gd name="T26" fmla="*/ 1 w 4814"/>
                <a:gd name="T27" fmla="*/ 1 h 3970"/>
                <a:gd name="T28" fmla="*/ 0 w 4814"/>
                <a:gd name="T29" fmla="*/ 1 h 3970"/>
                <a:gd name="T30" fmla="*/ 1 w 4814"/>
                <a:gd name="T31" fmla="*/ 1 h 3970"/>
                <a:gd name="T32" fmla="*/ 1 w 4814"/>
                <a:gd name="T33" fmla="*/ 1 h 3970"/>
                <a:gd name="T34" fmla="*/ 1 w 4814"/>
                <a:gd name="T35" fmla="*/ 1 h 3970"/>
                <a:gd name="T36" fmla="*/ 1 w 4814"/>
                <a:gd name="T37" fmla="*/ 1 h 3970"/>
                <a:gd name="T38" fmla="*/ 1 w 4814"/>
                <a:gd name="T39" fmla="*/ 1 h 39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814" h="3970">
                  <a:moveTo>
                    <a:pt x="4791" y="3959"/>
                  </a:moveTo>
                  <a:lnTo>
                    <a:pt x="4802" y="3959"/>
                  </a:lnTo>
                  <a:lnTo>
                    <a:pt x="4802" y="3948"/>
                  </a:lnTo>
                  <a:lnTo>
                    <a:pt x="31" y="3948"/>
                  </a:lnTo>
                  <a:lnTo>
                    <a:pt x="31" y="3959"/>
                  </a:lnTo>
                  <a:lnTo>
                    <a:pt x="39" y="3968"/>
                  </a:lnTo>
                  <a:lnTo>
                    <a:pt x="4810" y="32"/>
                  </a:lnTo>
                  <a:lnTo>
                    <a:pt x="4802" y="23"/>
                  </a:lnTo>
                  <a:lnTo>
                    <a:pt x="4791" y="23"/>
                  </a:lnTo>
                  <a:lnTo>
                    <a:pt x="4791" y="3959"/>
                  </a:lnTo>
                  <a:close/>
                  <a:moveTo>
                    <a:pt x="4814" y="23"/>
                  </a:moveTo>
                  <a:lnTo>
                    <a:pt x="4814" y="0"/>
                  </a:lnTo>
                  <a:lnTo>
                    <a:pt x="4796" y="15"/>
                  </a:lnTo>
                  <a:lnTo>
                    <a:pt x="25" y="3950"/>
                  </a:lnTo>
                  <a:lnTo>
                    <a:pt x="0" y="3970"/>
                  </a:lnTo>
                  <a:lnTo>
                    <a:pt x="31" y="3970"/>
                  </a:lnTo>
                  <a:lnTo>
                    <a:pt x="4802" y="3970"/>
                  </a:lnTo>
                  <a:lnTo>
                    <a:pt x="4814" y="3970"/>
                  </a:lnTo>
                  <a:lnTo>
                    <a:pt x="4814" y="3959"/>
                  </a:lnTo>
                  <a:lnTo>
                    <a:pt x="4814" y="23"/>
                  </a:lnTo>
                  <a:close/>
                </a:path>
              </a:pathLst>
            </a:custGeom>
            <a:solidFill>
              <a:schemeClr val="bg1"/>
            </a:solidFill>
            <a:ln w="9525">
              <a:solidFill>
                <a:schemeClr val="tx1"/>
              </a:solidFill>
              <a:round/>
              <a:headEnd/>
              <a:tailEnd/>
            </a:ln>
          </p:spPr>
          <p:txBody>
            <a:bodyPr/>
            <a:lstStyle/>
            <a:p>
              <a:endParaRPr lang="ja-JP" altLang="en-US"/>
            </a:p>
          </p:txBody>
        </p:sp>
      </p:grpSp>
      <p:sp>
        <p:nvSpPr>
          <p:cNvPr id="31751" name="Rectangle 6"/>
          <p:cNvSpPr>
            <a:spLocks noChangeArrowheads="1"/>
          </p:cNvSpPr>
          <p:nvPr/>
        </p:nvSpPr>
        <p:spPr bwMode="auto">
          <a:xfrm>
            <a:off x="1327150" y="92075"/>
            <a:ext cx="10334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solidFill>
                  <a:srgbClr val="000000"/>
                </a:solidFill>
                <a:latin typeface="HG丸ｺﾞｼｯｸM-PRO" panose="020F0600000000000000" pitchFamily="50" charset="-128"/>
                <a:ea typeface="HG丸ｺﾞｼｯｸM-PRO" panose="020F0600000000000000" pitchFamily="50" charset="-128"/>
              </a:rPr>
              <a:t>課題達成型</a:t>
            </a:r>
            <a:endParaRPr lang="ja-JP" altLang="en-US" sz="1600" b="1">
              <a:latin typeface="HG丸ｺﾞｼｯｸM-PRO" panose="020F0600000000000000" pitchFamily="50" charset="-128"/>
              <a:ea typeface="HG丸ｺﾞｼｯｸM-PRO" panose="020F0600000000000000" pitchFamily="50" charset="-128"/>
            </a:endParaRPr>
          </a:p>
        </p:txBody>
      </p:sp>
      <p:sp>
        <p:nvSpPr>
          <p:cNvPr id="31753" name="Rectangle 8"/>
          <p:cNvSpPr>
            <a:spLocks noChangeArrowheads="1"/>
          </p:cNvSpPr>
          <p:nvPr/>
        </p:nvSpPr>
        <p:spPr bwMode="auto">
          <a:xfrm>
            <a:off x="4552950" y="96838"/>
            <a:ext cx="10271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latin typeface="HG丸ｺﾞｼｯｸM-PRO" panose="020F0600000000000000" pitchFamily="50" charset="-128"/>
                <a:ea typeface="HG丸ｺﾞｼｯｸM-PRO" panose="020F0600000000000000" pitchFamily="50" charset="-128"/>
              </a:rPr>
              <a:t>問題解決型</a:t>
            </a:r>
          </a:p>
        </p:txBody>
      </p:sp>
      <p:sp>
        <p:nvSpPr>
          <p:cNvPr id="31754" name="Freeform 9"/>
          <p:cNvSpPr>
            <a:spLocks/>
          </p:cNvSpPr>
          <p:nvPr/>
        </p:nvSpPr>
        <p:spPr bwMode="auto">
          <a:xfrm>
            <a:off x="1290638" y="415925"/>
            <a:ext cx="1108075" cy="225425"/>
          </a:xfrm>
          <a:custGeom>
            <a:avLst/>
            <a:gdLst>
              <a:gd name="T0" fmla="*/ 0 w 1398"/>
              <a:gd name="T1" fmla="*/ 2147483646 h 384"/>
              <a:gd name="T2" fmla="*/ 2147483646 w 1398"/>
              <a:gd name="T3" fmla="*/ 2147483646 h 384"/>
              <a:gd name="T4" fmla="*/ 2147483646 w 1398"/>
              <a:gd name="T5" fmla="*/ 0 h 384"/>
              <a:gd name="T6" fmla="*/ 2147483646 w 1398"/>
              <a:gd name="T7" fmla="*/ 0 h 384"/>
              <a:gd name="T8" fmla="*/ 2147483646 w 1398"/>
              <a:gd name="T9" fmla="*/ 2147483646 h 384"/>
              <a:gd name="T10" fmla="*/ 2147483646 w 1398"/>
              <a:gd name="T11" fmla="*/ 2147483646 h 384"/>
              <a:gd name="T12" fmla="*/ 2147483646 w 1398"/>
              <a:gd name="T13" fmla="*/ 2147483646 h 384"/>
              <a:gd name="T14" fmla="*/ 0 w 1398"/>
              <a:gd name="T15" fmla="*/ 2147483646 h 3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98" h="384">
                <a:moveTo>
                  <a:pt x="0" y="113"/>
                </a:moveTo>
                <a:lnTo>
                  <a:pt x="334" y="113"/>
                </a:lnTo>
                <a:lnTo>
                  <a:pt x="334" y="0"/>
                </a:lnTo>
                <a:lnTo>
                  <a:pt x="1064" y="0"/>
                </a:lnTo>
                <a:lnTo>
                  <a:pt x="1064" y="113"/>
                </a:lnTo>
                <a:lnTo>
                  <a:pt x="1398" y="113"/>
                </a:lnTo>
                <a:lnTo>
                  <a:pt x="699" y="384"/>
                </a:lnTo>
                <a:lnTo>
                  <a:pt x="0" y="113"/>
                </a:lnTo>
                <a:close/>
              </a:path>
            </a:pathLst>
          </a:custGeom>
          <a:solidFill>
            <a:srgbClr val="009999"/>
          </a:solidFill>
          <a:ln w="7938">
            <a:solidFill>
              <a:srgbClr val="000000"/>
            </a:solidFill>
            <a:prstDash val="solid"/>
            <a:round/>
            <a:headEnd/>
            <a:tailEnd/>
          </a:ln>
        </p:spPr>
        <p:txBody>
          <a:bodyPr/>
          <a:lstStyle/>
          <a:p>
            <a:endParaRPr lang="ja-JP" altLang="en-US"/>
          </a:p>
        </p:txBody>
      </p:sp>
      <p:sp>
        <p:nvSpPr>
          <p:cNvPr id="31755" name="Freeform 10"/>
          <p:cNvSpPr>
            <a:spLocks/>
          </p:cNvSpPr>
          <p:nvPr/>
        </p:nvSpPr>
        <p:spPr bwMode="auto">
          <a:xfrm>
            <a:off x="4511675" y="417513"/>
            <a:ext cx="1108075" cy="225425"/>
          </a:xfrm>
          <a:custGeom>
            <a:avLst/>
            <a:gdLst>
              <a:gd name="T0" fmla="*/ 0 w 1398"/>
              <a:gd name="T1" fmla="*/ 2147483646 h 384"/>
              <a:gd name="T2" fmla="*/ 2147483646 w 1398"/>
              <a:gd name="T3" fmla="*/ 2147483646 h 384"/>
              <a:gd name="T4" fmla="*/ 2147483646 w 1398"/>
              <a:gd name="T5" fmla="*/ 0 h 384"/>
              <a:gd name="T6" fmla="*/ 2147483646 w 1398"/>
              <a:gd name="T7" fmla="*/ 0 h 384"/>
              <a:gd name="T8" fmla="*/ 2147483646 w 1398"/>
              <a:gd name="T9" fmla="*/ 2147483646 h 384"/>
              <a:gd name="T10" fmla="*/ 2147483646 w 1398"/>
              <a:gd name="T11" fmla="*/ 2147483646 h 384"/>
              <a:gd name="T12" fmla="*/ 2147483646 w 1398"/>
              <a:gd name="T13" fmla="*/ 2147483646 h 384"/>
              <a:gd name="T14" fmla="*/ 0 w 1398"/>
              <a:gd name="T15" fmla="*/ 2147483646 h 3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98" h="384">
                <a:moveTo>
                  <a:pt x="0" y="113"/>
                </a:moveTo>
                <a:lnTo>
                  <a:pt x="334" y="113"/>
                </a:lnTo>
                <a:lnTo>
                  <a:pt x="334" y="0"/>
                </a:lnTo>
                <a:lnTo>
                  <a:pt x="1064" y="0"/>
                </a:lnTo>
                <a:lnTo>
                  <a:pt x="1064" y="113"/>
                </a:lnTo>
                <a:lnTo>
                  <a:pt x="1398" y="113"/>
                </a:lnTo>
                <a:lnTo>
                  <a:pt x="699" y="384"/>
                </a:lnTo>
                <a:lnTo>
                  <a:pt x="0" y="113"/>
                </a:lnTo>
                <a:close/>
              </a:path>
            </a:pathLst>
          </a:custGeom>
          <a:solidFill>
            <a:schemeClr val="bg1"/>
          </a:solidFill>
          <a:ln w="7938">
            <a:solidFill>
              <a:srgbClr val="000000"/>
            </a:solidFill>
            <a:prstDash val="solid"/>
            <a:round/>
            <a:headEnd/>
            <a:tailEnd/>
          </a:ln>
        </p:spPr>
        <p:txBody>
          <a:bodyPr/>
          <a:lstStyle/>
          <a:p>
            <a:endParaRPr lang="ja-JP" altLang="en-US"/>
          </a:p>
        </p:txBody>
      </p:sp>
      <p:grpSp>
        <p:nvGrpSpPr>
          <p:cNvPr id="31756" name="Group 11"/>
          <p:cNvGrpSpPr>
            <a:grpSpLocks/>
          </p:cNvGrpSpPr>
          <p:nvPr/>
        </p:nvGrpSpPr>
        <p:grpSpPr bwMode="auto">
          <a:xfrm>
            <a:off x="260350" y="666750"/>
            <a:ext cx="3168650" cy="3162300"/>
            <a:chOff x="339" y="576"/>
            <a:chExt cx="1920" cy="2176"/>
          </a:xfrm>
        </p:grpSpPr>
        <p:sp>
          <p:nvSpPr>
            <p:cNvPr id="32062" name="Freeform 12"/>
            <p:cNvSpPr>
              <a:spLocks/>
            </p:cNvSpPr>
            <p:nvPr/>
          </p:nvSpPr>
          <p:spPr bwMode="auto">
            <a:xfrm>
              <a:off x="371" y="608"/>
              <a:ext cx="1888" cy="2144"/>
            </a:xfrm>
            <a:custGeom>
              <a:avLst/>
              <a:gdLst>
                <a:gd name="T0" fmla="*/ 1 w 3776"/>
                <a:gd name="T1" fmla="*/ 0 h 4289"/>
                <a:gd name="T2" fmla="*/ 1 w 3776"/>
                <a:gd name="T3" fmla="*/ 0 h 4289"/>
                <a:gd name="T4" fmla="*/ 1 w 3776"/>
                <a:gd name="T5" fmla="*/ 0 h 4289"/>
                <a:gd name="T6" fmla="*/ 1 w 3776"/>
                <a:gd name="T7" fmla="*/ 0 h 4289"/>
                <a:gd name="T8" fmla="*/ 1 w 3776"/>
                <a:gd name="T9" fmla="*/ 0 h 4289"/>
                <a:gd name="T10" fmla="*/ 1 w 3776"/>
                <a:gd name="T11" fmla="*/ 0 h 4289"/>
                <a:gd name="T12" fmla="*/ 1 w 3776"/>
                <a:gd name="T13" fmla="*/ 0 h 4289"/>
                <a:gd name="T14" fmla="*/ 1 w 3776"/>
                <a:gd name="T15" fmla="*/ 0 h 4289"/>
                <a:gd name="T16" fmla="*/ 0 w 3776"/>
                <a:gd name="T17" fmla="*/ 0 h 4289"/>
                <a:gd name="T18" fmla="*/ 1 w 3776"/>
                <a:gd name="T19" fmla="*/ 0 h 4289"/>
                <a:gd name="T20" fmla="*/ 1 w 3776"/>
                <a:gd name="T21" fmla="*/ 0 h 4289"/>
                <a:gd name="T22" fmla="*/ 1 w 3776"/>
                <a:gd name="T23" fmla="*/ 0 h 4289"/>
                <a:gd name="T24" fmla="*/ 1 w 3776"/>
                <a:gd name="T25" fmla="*/ 0 h 4289"/>
                <a:gd name="T26" fmla="*/ 1 w 3776"/>
                <a:gd name="T27" fmla="*/ 0 h 4289"/>
                <a:gd name="T28" fmla="*/ 1 w 3776"/>
                <a:gd name="T29" fmla="*/ 0 h 4289"/>
                <a:gd name="T30" fmla="*/ 1 w 3776"/>
                <a:gd name="T31" fmla="*/ 0 h 4289"/>
                <a:gd name="T32" fmla="*/ 1 w 3776"/>
                <a:gd name="T33" fmla="*/ 0 h 4289"/>
                <a:gd name="T34" fmla="*/ 1 w 3776"/>
                <a:gd name="T35" fmla="*/ 0 h 4289"/>
                <a:gd name="T36" fmla="*/ 1 w 3776"/>
                <a:gd name="T37" fmla="*/ 0 h 4289"/>
                <a:gd name="T38" fmla="*/ 1 w 3776"/>
                <a:gd name="T39" fmla="*/ 0 h 4289"/>
                <a:gd name="T40" fmla="*/ 1 w 3776"/>
                <a:gd name="T41" fmla="*/ 0 h 4289"/>
                <a:gd name="T42" fmla="*/ 1 w 3776"/>
                <a:gd name="T43" fmla="*/ 0 h 4289"/>
                <a:gd name="T44" fmla="*/ 1 w 3776"/>
                <a:gd name="T45" fmla="*/ 0 h 4289"/>
                <a:gd name="T46" fmla="*/ 1 w 3776"/>
                <a:gd name="T47" fmla="*/ 0 h 4289"/>
                <a:gd name="T48" fmla="*/ 1 w 3776"/>
                <a:gd name="T49" fmla="*/ 0 h 4289"/>
                <a:gd name="T50" fmla="*/ 1 w 3776"/>
                <a:gd name="T51" fmla="*/ 0 h 4289"/>
                <a:gd name="T52" fmla="*/ 1 w 3776"/>
                <a:gd name="T53" fmla="*/ 0 h 4289"/>
                <a:gd name="T54" fmla="*/ 1 w 3776"/>
                <a:gd name="T55" fmla="*/ 0 h 4289"/>
                <a:gd name="T56" fmla="*/ 1 w 3776"/>
                <a:gd name="T57" fmla="*/ 0 h 4289"/>
                <a:gd name="T58" fmla="*/ 1 w 3776"/>
                <a:gd name="T59" fmla="*/ 0 h 4289"/>
                <a:gd name="T60" fmla="*/ 1 w 3776"/>
                <a:gd name="T61" fmla="*/ 0 h 4289"/>
                <a:gd name="T62" fmla="*/ 1 w 3776"/>
                <a:gd name="T63" fmla="*/ 0 h 4289"/>
                <a:gd name="T64" fmla="*/ 1 w 3776"/>
                <a:gd name="T65" fmla="*/ 0 h 4289"/>
                <a:gd name="T66" fmla="*/ 1 w 3776"/>
                <a:gd name="T67" fmla="*/ 0 h 42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776" h="4289">
                  <a:moveTo>
                    <a:pt x="187" y="0"/>
                  </a:moveTo>
                  <a:lnTo>
                    <a:pt x="168" y="1"/>
                  </a:lnTo>
                  <a:lnTo>
                    <a:pt x="150" y="4"/>
                  </a:lnTo>
                  <a:lnTo>
                    <a:pt x="132" y="8"/>
                  </a:lnTo>
                  <a:lnTo>
                    <a:pt x="115" y="15"/>
                  </a:lnTo>
                  <a:lnTo>
                    <a:pt x="98" y="23"/>
                  </a:lnTo>
                  <a:lnTo>
                    <a:pt x="83" y="32"/>
                  </a:lnTo>
                  <a:lnTo>
                    <a:pt x="68" y="43"/>
                  </a:lnTo>
                  <a:lnTo>
                    <a:pt x="55" y="55"/>
                  </a:lnTo>
                  <a:lnTo>
                    <a:pt x="43" y="68"/>
                  </a:lnTo>
                  <a:lnTo>
                    <a:pt x="32" y="83"/>
                  </a:lnTo>
                  <a:lnTo>
                    <a:pt x="23" y="97"/>
                  </a:lnTo>
                  <a:lnTo>
                    <a:pt x="15" y="115"/>
                  </a:lnTo>
                  <a:lnTo>
                    <a:pt x="8" y="132"/>
                  </a:lnTo>
                  <a:lnTo>
                    <a:pt x="4" y="149"/>
                  </a:lnTo>
                  <a:lnTo>
                    <a:pt x="2" y="168"/>
                  </a:lnTo>
                  <a:lnTo>
                    <a:pt x="0" y="187"/>
                  </a:lnTo>
                  <a:lnTo>
                    <a:pt x="0" y="4102"/>
                  </a:lnTo>
                  <a:lnTo>
                    <a:pt x="2" y="4121"/>
                  </a:lnTo>
                  <a:lnTo>
                    <a:pt x="4" y="4139"/>
                  </a:lnTo>
                  <a:lnTo>
                    <a:pt x="8" y="4158"/>
                  </a:lnTo>
                  <a:lnTo>
                    <a:pt x="15" y="4174"/>
                  </a:lnTo>
                  <a:lnTo>
                    <a:pt x="23" y="4191"/>
                  </a:lnTo>
                  <a:lnTo>
                    <a:pt x="32" y="4206"/>
                  </a:lnTo>
                  <a:lnTo>
                    <a:pt x="43" y="4221"/>
                  </a:lnTo>
                  <a:lnTo>
                    <a:pt x="55" y="4234"/>
                  </a:lnTo>
                  <a:lnTo>
                    <a:pt x="68" y="4246"/>
                  </a:lnTo>
                  <a:lnTo>
                    <a:pt x="83" y="4257"/>
                  </a:lnTo>
                  <a:lnTo>
                    <a:pt x="98" y="4266"/>
                  </a:lnTo>
                  <a:lnTo>
                    <a:pt x="115" y="4274"/>
                  </a:lnTo>
                  <a:lnTo>
                    <a:pt x="132" y="4281"/>
                  </a:lnTo>
                  <a:lnTo>
                    <a:pt x="150" y="4285"/>
                  </a:lnTo>
                  <a:lnTo>
                    <a:pt x="168" y="4287"/>
                  </a:lnTo>
                  <a:lnTo>
                    <a:pt x="187" y="4289"/>
                  </a:lnTo>
                  <a:lnTo>
                    <a:pt x="3590" y="4289"/>
                  </a:lnTo>
                  <a:lnTo>
                    <a:pt x="3608" y="4287"/>
                  </a:lnTo>
                  <a:lnTo>
                    <a:pt x="3627" y="4285"/>
                  </a:lnTo>
                  <a:lnTo>
                    <a:pt x="3646" y="4281"/>
                  </a:lnTo>
                  <a:lnTo>
                    <a:pt x="3662" y="4274"/>
                  </a:lnTo>
                  <a:lnTo>
                    <a:pt x="3679" y="4266"/>
                  </a:lnTo>
                  <a:lnTo>
                    <a:pt x="3694" y="4257"/>
                  </a:lnTo>
                  <a:lnTo>
                    <a:pt x="3708" y="4246"/>
                  </a:lnTo>
                  <a:lnTo>
                    <a:pt x="3722" y="4234"/>
                  </a:lnTo>
                  <a:lnTo>
                    <a:pt x="3734" y="4221"/>
                  </a:lnTo>
                  <a:lnTo>
                    <a:pt x="3744" y="4206"/>
                  </a:lnTo>
                  <a:lnTo>
                    <a:pt x="3754" y="4191"/>
                  </a:lnTo>
                  <a:lnTo>
                    <a:pt x="3762" y="4174"/>
                  </a:lnTo>
                  <a:lnTo>
                    <a:pt x="3768" y="4158"/>
                  </a:lnTo>
                  <a:lnTo>
                    <a:pt x="3772" y="4139"/>
                  </a:lnTo>
                  <a:lnTo>
                    <a:pt x="3775" y="4121"/>
                  </a:lnTo>
                  <a:lnTo>
                    <a:pt x="3776" y="4102"/>
                  </a:lnTo>
                  <a:lnTo>
                    <a:pt x="3776" y="187"/>
                  </a:lnTo>
                  <a:lnTo>
                    <a:pt x="3775" y="168"/>
                  </a:lnTo>
                  <a:lnTo>
                    <a:pt x="3772" y="149"/>
                  </a:lnTo>
                  <a:lnTo>
                    <a:pt x="3768" y="132"/>
                  </a:lnTo>
                  <a:lnTo>
                    <a:pt x="3762" y="115"/>
                  </a:lnTo>
                  <a:lnTo>
                    <a:pt x="3754" y="97"/>
                  </a:lnTo>
                  <a:lnTo>
                    <a:pt x="3744" y="83"/>
                  </a:lnTo>
                  <a:lnTo>
                    <a:pt x="3734" y="68"/>
                  </a:lnTo>
                  <a:lnTo>
                    <a:pt x="3722" y="55"/>
                  </a:lnTo>
                  <a:lnTo>
                    <a:pt x="3708" y="43"/>
                  </a:lnTo>
                  <a:lnTo>
                    <a:pt x="3694" y="32"/>
                  </a:lnTo>
                  <a:lnTo>
                    <a:pt x="3679" y="23"/>
                  </a:lnTo>
                  <a:lnTo>
                    <a:pt x="3662" y="15"/>
                  </a:lnTo>
                  <a:lnTo>
                    <a:pt x="3646" y="8"/>
                  </a:lnTo>
                  <a:lnTo>
                    <a:pt x="3627" y="4"/>
                  </a:lnTo>
                  <a:lnTo>
                    <a:pt x="3608" y="1"/>
                  </a:lnTo>
                  <a:lnTo>
                    <a:pt x="3590" y="0"/>
                  </a:lnTo>
                  <a:lnTo>
                    <a:pt x="18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2063" name="Freeform 13"/>
            <p:cNvSpPr>
              <a:spLocks/>
            </p:cNvSpPr>
            <p:nvPr/>
          </p:nvSpPr>
          <p:spPr bwMode="auto">
            <a:xfrm>
              <a:off x="339" y="576"/>
              <a:ext cx="1888" cy="2144"/>
            </a:xfrm>
            <a:custGeom>
              <a:avLst/>
              <a:gdLst>
                <a:gd name="T0" fmla="*/ 1 w 3776"/>
                <a:gd name="T1" fmla="*/ 0 h 4289"/>
                <a:gd name="T2" fmla="*/ 1 w 3776"/>
                <a:gd name="T3" fmla="*/ 0 h 4289"/>
                <a:gd name="T4" fmla="*/ 1 w 3776"/>
                <a:gd name="T5" fmla="*/ 0 h 4289"/>
                <a:gd name="T6" fmla="*/ 1 w 3776"/>
                <a:gd name="T7" fmla="*/ 0 h 4289"/>
                <a:gd name="T8" fmla="*/ 1 w 3776"/>
                <a:gd name="T9" fmla="*/ 0 h 4289"/>
                <a:gd name="T10" fmla="*/ 1 w 3776"/>
                <a:gd name="T11" fmla="*/ 0 h 4289"/>
                <a:gd name="T12" fmla="*/ 1 w 3776"/>
                <a:gd name="T13" fmla="*/ 0 h 4289"/>
                <a:gd name="T14" fmla="*/ 1 w 3776"/>
                <a:gd name="T15" fmla="*/ 0 h 4289"/>
                <a:gd name="T16" fmla="*/ 0 w 3776"/>
                <a:gd name="T17" fmla="*/ 0 h 4289"/>
                <a:gd name="T18" fmla="*/ 1 w 3776"/>
                <a:gd name="T19" fmla="*/ 0 h 4289"/>
                <a:gd name="T20" fmla="*/ 1 w 3776"/>
                <a:gd name="T21" fmla="*/ 0 h 4289"/>
                <a:gd name="T22" fmla="*/ 1 w 3776"/>
                <a:gd name="T23" fmla="*/ 0 h 4289"/>
                <a:gd name="T24" fmla="*/ 1 w 3776"/>
                <a:gd name="T25" fmla="*/ 0 h 4289"/>
                <a:gd name="T26" fmla="*/ 1 w 3776"/>
                <a:gd name="T27" fmla="*/ 0 h 4289"/>
                <a:gd name="T28" fmla="*/ 1 w 3776"/>
                <a:gd name="T29" fmla="*/ 0 h 4289"/>
                <a:gd name="T30" fmla="*/ 1 w 3776"/>
                <a:gd name="T31" fmla="*/ 0 h 4289"/>
                <a:gd name="T32" fmla="*/ 1 w 3776"/>
                <a:gd name="T33" fmla="*/ 0 h 4289"/>
                <a:gd name="T34" fmla="*/ 1 w 3776"/>
                <a:gd name="T35" fmla="*/ 0 h 4289"/>
                <a:gd name="T36" fmla="*/ 1 w 3776"/>
                <a:gd name="T37" fmla="*/ 0 h 4289"/>
                <a:gd name="T38" fmla="*/ 1 w 3776"/>
                <a:gd name="T39" fmla="*/ 0 h 4289"/>
                <a:gd name="T40" fmla="*/ 1 w 3776"/>
                <a:gd name="T41" fmla="*/ 0 h 4289"/>
                <a:gd name="T42" fmla="*/ 1 w 3776"/>
                <a:gd name="T43" fmla="*/ 0 h 4289"/>
                <a:gd name="T44" fmla="*/ 1 w 3776"/>
                <a:gd name="T45" fmla="*/ 0 h 4289"/>
                <a:gd name="T46" fmla="*/ 1 w 3776"/>
                <a:gd name="T47" fmla="*/ 0 h 4289"/>
                <a:gd name="T48" fmla="*/ 1 w 3776"/>
                <a:gd name="T49" fmla="*/ 0 h 4289"/>
                <a:gd name="T50" fmla="*/ 1 w 3776"/>
                <a:gd name="T51" fmla="*/ 0 h 4289"/>
                <a:gd name="T52" fmla="*/ 1 w 3776"/>
                <a:gd name="T53" fmla="*/ 0 h 4289"/>
                <a:gd name="T54" fmla="*/ 1 w 3776"/>
                <a:gd name="T55" fmla="*/ 0 h 4289"/>
                <a:gd name="T56" fmla="*/ 1 w 3776"/>
                <a:gd name="T57" fmla="*/ 0 h 4289"/>
                <a:gd name="T58" fmla="*/ 1 w 3776"/>
                <a:gd name="T59" fmla="*/ 0 h 4289"/>
                <a:gd name="T60" fmla="*/ 1 w 3776"/>
                <a:gd name="T61" fmla="*/ 0 h 4289"/>
                <a:gd name="T62" fmla="*/ 1 w 3776"/>
                <a:gd name="T63" fmla="*/ 0 h 4289"/>
                <a:gd name="T64" fmla="*/ 1 w 3776"/>
                <a:gd name="T65" fmla="*/ 0 h 4289"/>
                <a:gd name="T66" fmla="*/ 1 w 3776"/>
                <a:gd name="T67" fmla="*/ 0 h 42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776" h="4289">
                  <a:moveTo>
                    <a:pt x="187" y="0"/>
                  </a:moveTo>
                  <a:lnTo>
                    <a:pt x="168" y="1"/>
                  </a:lnTo>
                  <a:lnTo>
                    <a:pt x="150" y="4"/>
                  </a:lnTo>
                  <a:lnTo>
                    <a:pt x="132" y="8"/>
                  </a:lnTo>
                  <a:lnTo>
                    <a:pt x="115" y="15"/>
                  </a:lnTo>
                  <a:lnTo>
                    <a:pt x="98" y="23"/>
                  </a:lnTo>
                  <a:lnTo>
                    <a:pt x="83" y="32"/>
                  </a:lnTo>
                  <a:lnTo>
                    <a:pt x="68" y="43"/>
                  </a:lnTo>
                  <a:lnTo>
                    <a:pt x="55" y="55"/>
                  </a:lnTo>
                  <a:lnTo>
                    <a:pt x="43" y="68"/>
                  </a:lnTo>
                  <a:lnTo>
                    <a:pt x="32" y="83"/>
                  </a:lnTo>
                  <a:lnTo>
                    <a:pt x="23" y="97"/>
                  </a:lnTo>
                  <a:lnTo>
                    <a:pt x="15" y="115"/>
                  </a:lnTo>
                  <a:lnTo>
                    <a:pt x="8" y="132"/>
                  </a:lnTo>
                  <a:lnTo>
                    <a:pt x="4" y="149"/>
                  </a:lnTo>
                  <a:lnTo>
                    <a:pt x="2" y="168"/>
                  </a:lnTo>
                  <a:lnTo>
                    <a:pt x="0" y="187"/>
                  </a:lnTo>
                  <a:lnTo>
                    <a:pt x="0" y="4102"/>
                  </a:lnTo>
                  <a:lnTo>
                    <a:pt x="2" y="4121"/>
                  </a:lnTo>
                  <a:lnTo>
                    <a:pt x="4" y="4139"/>
                  </a:lnTo>
                  <a:lnTo>
                    <a:pt x="8" y="4158"/>
                  </a:lnTo>
                  <a:lnTo>
                    <a:pt x="15" y="4174"/>
                  </a:lnTo>
                  <a:lnTo>
                    <a:pt x="23" y="4191"/>
                  </a:lnTo>
                  <a:lnTo>
                    <a:pt x="32" y="4206"/>
                  </a:lnTo>
                  <a:lnTo>
                    <a:pt x="43" y="4221"/>
                  </a:lnTo>
                  <a:lnTo>
                    <a:pt x="55" y="4234"/>
                  </a:lnTo>
                  <a:lnTo>
                    <a:pt x="68" y="4246"/>
                  </a:lnTo>
                  <a:lnTo>
                    <a:pt x="83" y="4257"/>
                  </a:lnTo>
                  <a:lnTo>
                    <a:pt x="98" y="4266"/>
                  </a:lnTo>
                  <a:lnTo>
                    <a:pt x="115" y="4274"/>
                  </a:lnTo>
                  <a:lnTo>
                    <a:pt x="132" y="4281"/>
                  </a:lnTo>
                  <a:lnTo>
                    <a:pt x="150" y="4285"/>
                  </a:lnTo>
                  <a:lnTo>
                    <a:pt x="168" y="4287"/>
                  </a:lnTo>
                  <a:lnTo>
                    <a:pt x="187" y="4289"/>
                  </a:lnTo>
                  <a:lnTo>
                    <a:pt x="3590" y="4289"/>
                  </a:lnTo>
                  <a:lnTo>
                    <a:pt x="3608" y="4287"/>
                  </a:lnTo>
                  <a:lnTo>
                    <a:pt x="3627" y="4285"/>
                  </a:lnTo>
                  <a:lnTo>
                    <a:pt x="3646" y="4281"/>
                  </a:lnTo>
                  <a:lnTo>
                    <a:pt x="3662" y="4274"/>
                  </a:lnTo>
                  <a:lnTo>
                    <a:pt x="3679" y="4266"/>
                  </a:lnTo>
                  <a:lnTo>
                    <a:pt x="3694" y="4257"/>
                  </a:lnTo>
                  <a:lnTo>
                    <a:pt x="3708" y="4246"/>
                  </a:lnTo>
                  <a:lnTo>
                    <a:pt x="3722" y="4234"/>
                  </a:lnTo>
                  <a:lnTo>
                    <a:pt x="3734" y="4221"/>
                  </a:lnTo>
                  <a:lnTo>
                    <a:pt x="3744" y="4206"/>
                  </a:lnTo>
                  <a:lnTo>
                    <a:pt x="3754" y="4191"/>
                  </a:lnTo>
                  <a:lnTo>
                    <a:pt x="3762" y="4174"/>
                  </a:lnTo>
                  <a:lnTo>
                    <a:pt x="3768" y="4158"/>
                  </a:lnTo>
                  <a:lnTo>
                    <a:pt x="3772" y="4139"/>
                  </a:lnTo>
                  <a:lnTo>
                    <a:pt x="3775" y="4121"/>
                  </a:lnTo>
                  <a:lnTo>
                    <a:pt x="3776" y="4102"/>
                  </a:lnTo>
                  <a:lnTo>
                    <a:pt x="3776" y="187"/>
                  </a:lnTo>
                  <a:lnTo>
                    <a:pt x="3775" y="168"/>
                  </a:lnTo>
                  <a:lnTo>
                    <a:pt x="3772" y="149"/>
                  </a:lnTo>
                  <a:lnTo>
                    <a:pt x="3768" y="132"/>
                  </a:lnTo>
                  <a:lnTo>
                    <a:pt x="3762" y="115"/>
                  </a:lnTo>
                  <a:lnTo>
                    <a:pt x="3754" y="97"/>
                  </a:lnTo>
                  <a:lnTo>
                    <a:pt x="3744" y="83"/>
                  </a:lnTo>
                  <a:lnTo>
                    <a:pt x="3734" y="68"/>
                  </a:lnTo>
                  <a:lnTo>
                    <a:pt x="3722" y="55"/>
                  </a:lnTo>
                  <a:lnTo>
                    <a:pt x="3708" y="43"/>
                  </a:lnTo>
                  <a:lnTo>
                    <a:pt x="3694" y="32"/>
                  </a:lnTo>
                  <a:lnTo>
                    <a:pt x="3679" y="23"/>
                  </a:lnTo>
                  <a:lnTo>
                    <a:pt x="3662" y="15"/>
                  </a:lnTo>
                  <a:lnTo>
                    <a:pt x="3646" y="8"/>
                  </a:lnTo>
                  <a:lnTo>
                    <a:pt x="3627" y="4"/>
                  </a:lnTo>
                  <a:lnTo>
                    <a:pt x="3608" y="1"/>
                  </a:lnTo>
                  <a:lnTo>
                    <a:pt x="3590" y="0"/>
                  </a:lnTo>
                  <a:lnTo>
                    <a:pt x="187" y="0"/>
                  </a:lnTo>
                  <a:close/>
                </a:path>
              </a:pathLst>
            </a:custGeom>
            <a:solidFill>
              <a:schemeClr val="bg1"/>
            </a:solidFill>
            <a:ln w="7938">
              <a:solidFill>
                <a:srgbClr val="000000"/>
              </a:solidFill>
              <a:prstDash val="solid"/>
              <a:round/>
              <a:headEnd/>
              <a:tailEnd/>
            </a:ln>
          </p:spPr>
          <p:txBody>
            <a:bodyPr/>
            <a:lstStyle/>
            <a:p>
              <a:endParaRPr lang="ja-JP" altLang="en-US"/>
            </a:p>
          </p:txBody>
        </p:sp>
      </p:grpSp>
      <p:grpSp>
        <p:nvGrpSpPr>
          <p:cNvPr id="31757" name="Group 107"/>
          <p:cNvGrpSpPr>
            <a:grpSpLocks/>
          </p:cNvGrpSpPr>
          <p:nvPr/>
        </p:nvGrpSpPr>
        <p:grpSpPr bwMode="auto">
          <a:xfrm>
            <a:off x="8501063" y="796925"/>
            <a:ext cx="828675" cy="960438"/>
            <a:chOff x="1013" y="3268"/>
            <a:chExt cx="482" cy="558"/>
          </a:xfrm>
        </p:grpSpPr>
        <p:sp>
          <p:nvSpPr>
            <p:cNvPr id="32006" name="Freeform 108"/>
            <p:cNvSpPr>
              <a:spLocks/>
            </p:cNvSpPr>
            <p:nvPr/>
          </p:nvSpPr>
          <p:spPr bwMode="auto">
            <a:xfrm>
              <a:off x="1147" y="3756"/>
              <a:ext cx="29" cy="25"/>
            </a:xfrm>
            <a:custGeom>
              <a:avLst/>
              <a:gdLst>
                <a:gd name="T0" fmla="*/ 3 w 29"/>
                <a:gd name="T1" fmla="*/ 0 h 25"/>
                <a:gd name="T2" fmla="*/ 0 w 29"/>
                <a:gd name="T3" fmla="*/ 25 h 25"/>
                <a:gd name="T4" fmla="*/ 28 w 29"/>
                <a:gd name="T5" fmla="*/ 25 h 25"/>
                <a:gd name="T6" fmla="*/ 29 w 29"/>
                <a:gd name="T7" fmla="*/ 0 h 25"/>
                <a:gd name="T8" fmla="*/ 3 w 29"/>
                <a:gd name="T9" fmla="*/ 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5">
                  <a:moveTo>
                    <a:pt x="3" y="0"/>
                  </a:moveTo>
                  <a:lnTo>
                    <a:pt x="0" y="25"/>
                  </a:lnTo>
                  <a:lnTo>
                    <a:pt x="28" y="25"/>
                  </a:lnTo>
                  <a:lnTo>
                    <a:pt x="29" y="0"/>
                  </a:lnTo>
                  <a:lnTo>
                    <a:pt x="3" y="0"/>
                  </a:lnTo>
                  <a:close/>
                </a:path>
              </a:pathLst>
            </a:custGeom>
            <a:solidFill>
              <a:srgbClr val="0000FF"/>
            </a:solidFill>
            <a:ln w="4763">
              <a:solidFill>
                <a:srgbClr val="000000"/>
              </a:solidFill>
              <a:prstDash val="solid"/>
              <a:round/>
              <a:headEnd/>
              <a:tailEnd/>
            </a:ln>
          </p:spPr>
          <p:txBody>
            <a:bodyPr/>
            <a:lstStyle/>
            <a:p>
              <a:endParaRPr lang="ja-JP" altLang="en-US"/>
            </a:p>
          </p:txBody>
        </p:sp>
        <p:sp>
          <p:nvSpPr>
            <p:cNvPr id="32007" name="Freeform 109"/>
            <p:cNvSpPr>
              <a:spLocks/>
            </p:cNvSpPr>
            <p:nvPr/>
          </p:nvSpPr>
          <p:spPr bwMode="auto">
            <a:xfrm>
              <a:off x="1241" y="3748"/>
              <a:ext cx="29" cy="31"/>
            </a:xfrm>
            <a:custGeom>
              <a:avLst/>
              <a:gdLst>
                <a:gd name="T0" fmla="*/ 2 w 29"/>
                <a:gd name="T1" fmla="*/ 3 h 31"/>
                <a:gd name="T2" fmla="*/ 0 w 29"/>
                <a:gd name="T3" fmla="*/ 31 h 31"/>
                <a:gd name="T4" fmla="*/ 28 w 29"/>
                <a:gd name="T5" fmla="*/ 30 h 31"/>
                <a:gd name="T6" fmla="*/ 29 w 29"/>
                <a:gd name="T7" fmla="*/ 0 h 31"/>
                <a:gd name="T8" fmla="*/ 2 w 29"/>
                <a:gd name="T9" fmla="*/ 3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31">
                  <a:moveTo>
                    <a:pt x="2" y="3"/>
                  </a:moveTo>
                  <a:lnTo>
                    <a:pt x="0" y="31"/>
                  </a:lnTo>
                  <a:lnTo>
                    <a:pt x="28" y="30"/>
                  </a:lnTo>
                  <a:lnTo>
                    <a:pt x="29" y="0"/>
                  </a:lnTo>
                  <a:lnTo>
                    <a:pt x="2" y="3"/>
                  </a:lnTo>
                  <a:close/>
                </a:path>
              </a:pathLst>
            </a:custGeom>
            <a:solidFill>
              <a:srgbClr val="0000FF"/>
            </a:solidFill>
            <a:ln w="4763">
              <a:solidFill>
                <a:srgbClr val="000000"/>
              </a:solidFill>
              <a:prstDash val="solid"/>
              <a:round/>
              <a:headEnd/>
              <a:tailEnd/>
            </a:ln>
          </p:spPr>
          <p:txBody>
            <a:bodyPr/>
            <a:lstStyle/>
            <a:p>
              <a:endParaRPr lang="ja-JP" altLang="en-US"/>
            </a:p>
          </p:txBody>
        </p:sp>
        <p:sp>
          <p:nvSpPr>
            <p:cNvPr id="32008" name="Freeform 110"/>
            <p:cNvSpPr>
              <a:spLocks/>
            </p:cNvSpPr>
            <p:nvPr/>
          </p:nvSpPr>
          <p:spPr bwMode="auto">
            <a:xfrm>
              <a:off x="1229" y="3776"/>
              <a:ext cx="105" cy="48"/>
            </a:xfrm>
            <a:custGeom>
              <a:avLst/>
              <a:gdLst>
                <a:gd name="T0" fmla="*/ 24 w 105"/>
                <a:gd name="T1" fmla="*/ 0 h 48"/>
                <a:gd name="T2" fmla="*/ 16 w 105"/>
                <a:gd name="T3" fmla="*/ 0 h 48"/>
                <a:gd name="T4" fmla="*/ 8 w 105"/>
                <a:gd name="T5" fmla="*/ 3 h 48"/>
                <a:gd name="T6" fmla="*/ 2 w 105"/>
                <a:gd name="T7" fmla="*/ 11 h 48"/>
                <a:gd name="T8" fmla="*/ 0 w 105"/>
                <a:gd name="T9" fmla="*/ 22 h 48"/>
                <a:gd name="T10" fmla="*/ 1 w 105"/>
                <a:gd name="T11" fmla="*/ 28 h 48"/>
                <a:gd name="T12" fmla="*/ 6 w 105"/>
                <a:gd name="T13" fmla="*/ 33 h 48"/>
                <a:gd name="T14" fmla="*/ 13 w 105"/>
                <a:gd name="T15" fmla="*/ 37 h 48"/>
                <a:gd name="T16" fmla="*/ 24 w 105"/>
                <a:gd name="T17" fmla="*/ 40 h 48"/>
                <a:gd name="T18" fmla="*/ 34 w 105"/>
                <a:gd name="T19" fmla="*/ 44 h 48"/>
                <a:gd name="T20" fmla="*/ 48 w 105"/>
                <a:gd name="T21" fmla="*/ 47 h 48"/>
                <a:gd name="T22" fmla="*/ 74 w 105"/>
                <a:gd name="T23" fmla="*/ 48 h 48"/>
                <a:gd name="T24" fmla="*/ 91 w 105"/>
                <a:gd name="T25" fmla="*/ 48 h 48"/>
                <a:gd name="T26" fmla="*/ 100 w 105"/>
                <a:gd name="T27" fmla="*/ 45 h 48"/>
                <a:gd name="T28" fmla="*/ 105 w 105"/>
                <a:gd name="T29" fmla="*/ 42 h 48"/>
                <a:gd name="T30" fmla="*/ 105 w 105"/>
                <a:gd name="T31" fmla="*/ 37 h 48"/>
                <a:gd name="T32" fmla="*/ 103 w 105"/>
                <a:gd name="T33" fmla="*/ 33 h 48"/>
                <a:gd name="T34" fmla="*/ 96 w 105"/>
                <a:gd name="T35" fmla="*/ 25 h 48"/>
                <a:gd name="T36" fmla="*/ 87 w 105"/>
                <a:gd name="T37" fmla="*/ 20 h 48"/>
                <a:gd name="T38" fmla="*/ 74 w 105"/>
                <a:gd name="T39" fmla="*/ 14 h 48"/>
                <a:gd name="T40" fmla="*/ 49 w 105"/>
                <a:gd name="T41" fmla="*/ 3 h 48"/>
                <a:gd name="T42" fmla="*/ 36 w 105"/>
                <a:gd name="T43" fmla="*/ 0 h 48"/>
                <a:gd name="T44" fmla="*/ 24 w 105"/>
                <a:gd name="T45" fmla="*/ 0 h 48"/>
                <a:gd name="T46" fmla="*/ 24 w 105"/>
                <a:gd name="T47" fmla="*/ 0 h 4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5" h="48">
                  <a:moveTo>
                    <a:pt x="24" y="0"/>
                  </a:moveTo>
                  <a:lnTo>
                    <a:pt x="16" y="0"/>
                  </a:lnTo>
                  <a:lnTo>
                    <a:pt x="8" y="3"/>
                  </a:lnTo>
                  <a:lnTo>
                    <a:pt x="2" y="11"/>
                  </a:lnTo>
                  <a:lnTo>
                    <a:pt x="0" y="22"/>
                  </a:lnTo>
                  <a:lnTo>
                    <a:pt x="1" y="28"/>
                  </a:lnTo>
                  <a:lnTo>
                    <a:pt x="6" y="33"/>
                  </a:lnTo>
                  <a:lnTo>
                    <a:pt x="13" y="37"/>
                  </a:lnTo>
                  <a:lnTo>
                    <a:pt x="24" y="40"/>
                  </a:lnTo>
                  <a:lnTo>
                    <a:pt x="34" y="44"/>
                  </a:lnTo>
                  <a:lnTo>
                    <a:pt x="48" y="47"/>
                  </a:lnTo>
                  <a:lnTo>
                    <a:pt x="74" y="48"/>
                  </a:lnTo>
                  <a:lnTo>
                    <a:pt x="91" y="48"/>
                  </a:lnTo>
                  <a:lnTo>
                    <a:pt x="100" y="45"/>
                  </a:lnTo>
                  <a:lnTo>
                    <a:pt x="105" y="42"/>
                  </a:lnTo>
                  <a:lnTo>
                    <a:pt x="105" y="37"/>
                  </a:lnTo>
                  <a:lnTo>
                    <a:pt x="103" y="33"/>
                  </a:lnTo>
                  <a:lnTo>
                    <a:pt x="96" y="25"/>
                  </a:lnTo>
                  <a:lnTo>
                    <a:pt x="87" y="20"/>
                  </a:lnTo>
                  <a:lnTo>
                    <a:pt x="74" y="14"/>
                  </a:lnTo>
                  <a:lnTo>
                    <a:pt x="49" y="3"/>
                  </a:lnTo>
                  <a:lnTo>
                    <a:pt x="36" y="0"/>
                  </a:lnTo>
                  <a:lnTo>
                    <a:pt x="24" y="0"/>
                  </a:lnTo>
                  <a:close/>
                </a:path>
              </a:pathLst>
            </a:custGeom>
            <a:solidFill>
              <a:srgbClr val="660000"/>
            </a:solidFill>
            <a:ln w="4763">
              <a:solidFill>
                <a:srgbClr val="000000"/>
              </a:solidFill>
              <a:prstDash val="solid"/>
              <a:round/>
              <a:headEnd/>
              <a:tailEnd/>
            </a:ln>
          </p:spPr>
          <p:txBody>
            <a:bodyPr/>
            <a:lstStyle/>
            <a:p>
              <a:endParaRPr lang="ja-JP" altLang="en-US"/>
            </a:p>
          </p:txBody>
        </p:sp>
        <p:sp>
          <p:nvSpPr>
            <p:cNvPr id="32009" name="Freeform 111"/>
            <p:cNvSpPr>
              <a:spLocks/>
            </p:cNvSpPr>
            <p:nvPr/>
          </p:nvSpPr>
          <p:spPr bwMode="auto">
            <a:xfrm>
              <a:off x="1205" y="3542"/>
              <a:ext cx="24" cy="94"/>
            </a:xfrm>
            <a:custGeom>
              <a:avLst/>
              <a:gdLst>
                <a:gd name="T0" fmla="*/ 6 w 24"/>
                <a:gd name="T1" fmla="*/ 11 h 94"/>
                <a:gd name="T2" fmla="*/ 10 w 24"/>
                <a:gd name="T3" fmla="*/ 31 h 94"/>
                <a:gd name="T4" fmla="*/ 0 w 24"/>
                <a:gd name="T5" fmla="*/ 70 h 94"/>
                <a:gd name="T6" fmla="*/ 5 w 24"/>
                <a:gd name="T7" fmla="*/ 94 h 94"/>
                <a:gd name="T8" fmla="*/ 24 w 24"/>
                <a:gd name="T9" fmla="*/ 53 h 94"/>
                <a:gd name="T10" fmla="*/ 18 w 24"/>
                <a:gd name="T11" fmla="*/ 31 h 94"/>
                <a:gd name="T12" fmla="*/ 18 w 24"/>
                <a:gd name="T13" fmla="*/ 10 h 94"/>
                <a:gd name="T14" fmla="*/ 13 w 24"/>
                <a:gd name="T15" fmla="*/ 0 h 94"/>
                <a:gd name="T16" fmla="*/ 5 w 24"/>
                <a:gd name="T17" fmla="*/ 10 h 94"/>
                <a:gd name="T18" fmla="*/ 6 w 24"/>
                <a:gd name="T19" fmla="*/ 11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4" h="94">
                  <a:moveTo>
                    <a:pt x="6" y="11"/>
                  </a:moveTo>
                  <a:lnTo>
                    <a:pt x="10" y="31"/>
                  </a:lnTo>
                  <a:lnTo>
                    <a:pt x="0" y="70"/>
                  </a:lnTo>
                  <a:lnTo>
                    <a:pt x="5" y="94"/>
                  </a:lnTo>
                  <a:lnTo>
                    <a:pt x="24" y="53"/>
                  </a:lnTo>
                  <a:lnTo>
                    <a:pt x="18" y="31"/>
                  </a:lnTo>
                  <a:lnTo>
                    <a:pt x="18" y="10"/>
                  </a:lnTo>
                  <a:lnTo>
                    <a:pt x="13" y="0"/>
                  </a:lnTo>
                  <a:lnTo>
                    <a:pt x="5" y="10"/>
                  </a:lnTo>
                  <a:lnTo>
                    <a:pt x="6"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2010" name="Freeform 112"/>
            <p:cNvSpPr>
              <a:spLocks/>
            </p:cNvSpPr>
            <p:nvPr/>
          </p:nvSpPr>
          <p:spPr bwMode="auto">
            <a:xfrm>
              <a:off x="1205" y="3542"/>
              <a:ext cx="24" cy="94"/>
            </a:xfrm>
            <a:custGeom>
              <a:avLst/>
              <a:gdLst>
                <a:gd name="T0" fmla="*/ 6 w 24"/>
                <a:gd name="T1" fmla="*/ 11 h 94"/>
                <a:gd name="T2" fmla="*/ 10 w 24"/>
                <a:gd name="T3" fmla="*/ 31 h 94"/>
                <a:gd name="T4" fmla="*/ 0 w 24"/>
                <a:gd name="T5" fmla="*/ 70 h 94"/>
                <a:gd name="T6" fmla="*/ 5 w 24"/>
                <a:gd name="T7" fmla="*/ 94 h 94"/>
                <a:gd name="T8" fmla="*/ 24 w 24"/>
                <a:gd name="T9" fmla="*/ 53 h 94"/>
                <a:gd name="T10" fmla="*/ 18 w 24"/>
                <a:gd name="T11" fmla="*/ 31 h 94"/>
                <a:gd name="T12" fmla="*/ 18 w 24"/>
                <a:gd name="T13" fmla="*/ 10 h 94"/>
                <a:gd name="T14" fmla="*/ 13 w 24"/>
                <a:gd name="T15" fmla="*/ 0 h 94"/>
                <a:gd name="T16" fmla="*/ 5 w 24"/>
                <a:gd name="T17" fmla="*/ 10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94">
                  <a:moveTo>
                    <a:pt x="6" y="11"/>
                  </a:moveTo>
                  <a:lnTo>
                    <a:pt x="10" y="31"/>
                  </a:lnTo>
                  <a:lnTo>
                    <a:pt x="0" y="70"/>
                  </a:lnTo>
                  <a:lnTo>
                    <a:pt x="5" y="94"/>
                  </a:lnTo>
                  <a:lnTo>
                    <a:pt x="24" y="53"/>
                  </a:lnTo>
                  <a:lnTo>
                    <a:pt x="18" y="31"/>
                  </a:lnTo>
                  <a:lnTo>
                    <a:pt x="18" y="10"/>
                  </a:lnTo>
                  <a:lnTo>
                    <a:pt x="13" y="0"/>
                  </a:lnTo>
                  <a:lnTo>
                    <a:pt x="5" y="1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11" name="Freeform 113"/>
            <p:cNvSpPr>
              <a:spLocks/>
            </p:cNvSpPr>
            <p:nvPr/>
          </p:nvSpPr>
          <p:spPr bwMode="auto">
            <a:xfrm>
              <a:off x="1179" y="3528"/>
              <a:ext cx="76" cy="42"/>
            </a:xfrm>
            <a:custGeom>
              <a:avLst/>
              <a:gdLst>
                <a:gd name="T0" fmla="*/ 0 w 76"/>
                <a:gd name="T1" fmla="*/ 0 h 42"/>
                <a:gd name="T2" fmla="*/ 12 w 76"/>
                <a:gd name="T3" fmla="*/ 42 h 42"/>
                <a:gd name="T4" fmla="*/ 39 w 76"/>
                <a:gd name="T5" fmla="*/ 19 h 42"/>
                <a:gd name="T6" fmla="*/ 59 w 76"/>
                <a:gd name="T7" fmla="*/ 41 h 42"/>
                <a:gd name="T8" fmla="*/ 76 w 76"/>
                <a:gd name="T9" fmla="*/ 2 h 42"/>
                <a:gd name="T10" fmla="*/ 0 w 76"/>
                <a:gd name="T11" fmla="*/ 0 h 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 h="42">
                  <a:moveTo>
                    <a:pt x="0" y="0"/>
                  </a:moveTo>
                  <a:lnTo>
                    <a:pt x="12" y="42"/>
                  </a:lnTo>
                  <a:lnTo>
                    <a:pt x="39" y="19"/>
                  </a:lnTo>
                  <a:lnTo>
                    <a:pt x="59" y="41"/>
                  </a:lnTo>
                  <a:lnTo>
                    <a:pt x="76" y="2"/>
                  </a:lnTo>
                  <a:lnTo>
                    <a:pt x="0" y="0"/>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32012" name="Freeform 114"/>
            <p:cNvSpPr>
              <a:spLocks/>
            </p:cNvSpPr>
            <p:nvPr/>
          </p:nvSpPr>
          <p:spPr bwMode="auto">
            <a:xfrm>
              <a:off x="1163" y="3373"/>
              <a:ext cx="16" cy="24"/>
            </a:xfrm>
            <a:custGeom>
              <a:avLst/>
              <a:gdLst>
                <a:gd name="T0" fmla="*/ 8 w 16"/>
                <a:gd name="T1" fmla="*/ 0 h 24"/>
                <a:gd name="T2" fmla="*/ 1 w 16"/>
                <a:gd name="T3" fmla="*/ 3 h 24"/>
                <a:gd name="T4" fmla="*/ 0 w 16"/>
                <a:gd name="T5" fmla="*/ 17 h 24"/>
                <a:gd name="T6" fmla="*/ 8 w 16"/>
                <a:gd name="T7" fmla="*/ 24 h 24"/>
                <a:gd name="T8" fmla="*/ 16 w 16"/>
                <a:gd name="T9" fmla="*/ 4 h 24"/>
                <a:gd name="T10" fmla="*/ 9 w 16"/>
                <a:gd name="T11" fmla="*/ 0 h 24"/>
                <a:gd name="T12" fmla="*/ 8 w 16"/>
                <a:gd name="T13" fmla="*/ 0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24">
                  <a:moveTo>
                    <a:pt x="8" y="0"/>
                  </a:moveTo>
                  <a:lnTo>
                    <a:pt x="1" y="3"/>
                  </a:lnTo>
                  <a:lnTo>
                    <a:pt x="0" y="17"/>
                  </a:lnTo>
                  <a:lnTo>
                    <a:pt x="8" y="24"/>
                  </a:lnTo>
                  <a:lnTo>
                    <a:pt x="16" y="4"/>
                  </a:lnTo>
                  <a:lnTo>
                    <a:pt x="9" y="0"/>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2013" name="Freeform 115"/>
            <p:cNvSpPr>
              <a:spLocks/>
            </p:cNvSpPr>
            <p:nvPr/>
          </p:nvSpPr>
          <p:spPr bwMode="auto">
            <a:xfrm>
              <a:off x="1163" y="3373"/>
              <a:ext cx="16" cy="24"/>
            </a:xfrm>
            <a:custGeom>
              <a:avLst/>
              <a:gdLst>
                <a:gd name="T0" fmla="*/ 8 w 16"/>
                <a:gd name="T1" fmla="*/ 0 h 24"/>
                <a:gd name="T2" fmla="*/ 1 w 16"/>
                <a:gd name="T3" fmla="*/ 3 h 24"/>
                <a:gd name="T4" fmla="*/ 0 w 16"/>
                <a:gd name="T5" fmla="*/ 17 h 24"/>
                <a:gd name="T6" fmla="*/ 8 w 16"/>
                <a:gd name="T7" fmla="*/ 24 h 24"/>
                <a:gd name="T8" fmla="*/ 16 w 16"/>
                <a:gd name="T9" fmla="*/ 4 h 24"/>
                <a:gd name="T10" fmla="*/ 9 w 16"/>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24">
                  <a:moveTo>
                    <a:pt x="8" y="0"/>
                  </a:moveTo>
                  <a:lnTo>
                    <a:pt x="1" y="3"/>
                  </a:lnTo>
                  <a:lnTo>
                    <a:pt x="0" y="17"/>
                  </a:lnTo>
                  <a:lnTo>
                    <a:pt x="8" y="24"/>
                  </a:lnTo>
                  <a:lnTo>
                    <a:pt x="16" y="4"/>
                  </a:lnTo>
                  <a:lnTo>
                    <a:pt x="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14" name="Freeform 116"/>
            <p:cNvSpPr>
              <a:spLocks/>
            </p:cNvSpPr>
            <p:nvPr/>
          </p:nvSpPr>
          <p:spPr bwMode="auto">
            <a:xfrm>
              <a:off x="1171" y="3344"/>
              <a:ext cx="108" cy="30"/>
            </a:xfrm>
            <a:custGeom>
              <a:avLst/>
              <a:gdLst>
                <a:gd name="T0" fmla="*/ 1 w 108"/>
                <a:gd name="T1" fmla="*/ 0 h 30"/>
                <a:gd name="T2" fmla="*/ 0 w 108"/>
                <a:gd name="T3" fmla="*/ 30 h 30"/>
                <a:gd name="T4" fmla="*/ 107 w 108"/>
                <a:gd name="T5" fmla="*/ 29 h 30"/>
                <a:gd name="T6" fmla="*/ 108 w 108"/>
                <a:gd name="T7" fmla="*/ 5 h 30"/>
                <a:gd name="T8" fmla="*/ 1 w 108"/>
                <a:gd name="T9" fmla="*/ 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8" h="30">
                  <a:moveTo>
                    <a:pt x="1" y="0"/>
                  </a:moveTo>
                  <a:lnTo>
                    <a:pt x="0" y="30"/>
                  </a:lnTo>
                  <a:lnTo>
                    <a:pt x="107" y="29"/>
                  </a:lnTo>
                  <a:lnTo>
                    <a:pt x="108" y="5"/>
                  </a:lnTo>
                  <a:lnTo>
                    <a:pt x="1" y="0"/>
                  </a:lnTo>
                  <a:close/>
                </a:path>
              </a:pathLst>
            </a:custGeom>
            <a:solidFill>
              <a:srgbClr val="0000FF"/>
            </a:solidFill>
            <a:ln w="4763">
              <a:solidFill>
                <a:srgbClr val="000000"/>
              </a:solidFill>
              <a:prstDash val="solid"/>
              <a:round/>
              <a:headEnd/>
              <a:tailEnd/>
            </a:ln>
          </p:spPr>
          <p:txBody>
            <a:bodyPr/>
            <a:lstStyle/>
            <a:p>
              <a:endParaRPr lang="ja-JP" altLang="en-US"/>
            </a:p>
          </p:txBody>
        </p:sp>
        <p:sp>
          <p:nvSpPr>
            <p:cNvPr id="32015" name="Freeform 117"/>
            <p:cNvSpPr>
              <a:spLocks/>
            </p:cNvSpPr>
            <p:nvPr/>
          </p:nvSpPr>
          <p:spPr bwMode="auto">
            <a:xfrm>
              <a:off x="1118" y="3320"/>
              <a:ext cx="10" cy="43"/>
            </a:xfrm>
            <a:custGeom>
              <a:avLst/>
              <a:gdLst>
                <a:gd name="T0" fmla="*/ 8 w 10"/>
                <a:gd name="T1" fmla="*/ 0 h 43"/>
                <a:gd name="T2" fmla="*/ 5 w 10"/>
                <a:gd name="T3" fmla="*/ 14 h 43"/>
                <a:gd name="T4" fmla="*/ 4 w 10"/>
                <a:gd name="T5" fmla="*/ 23 h 43"/>
                <a:gd name="T6" fmla="*/ 1 w 10"/>
                <a:gd name="T7" fmla="*/ 31 h 43"/>
                <a:gd name="T8" fmla="*/ 1 w 10"/>
                <a:gd name="T9" fmla="*/ 35 h 43"/>
                <a:gd name="T10" fmla="*/ 1 w 10"/>
                <a:gd name="T11" fmla="*/ 39 h 43"/>
                <a:gd name="T12" fmla="*/ 0 w 10"/>
                <a:gd name="T13" fmla="*/ 40 h 43"/>
                <a:gd name="T14" fmla="*/ 0 w 10"/>
                <a:gd name="T15" fmla="*/ 42 h 43"/>
                <a:gd name="T16" fmla="*/ 2 w 10"/>
                <a:gd name="T17" fmla="*/ 43 h 43"/>
                <a:gd name="T18" fmla="*/ 5 w 10"/>
                <a:gd name="T19" fmla="*/ 43 h 43"/>
                <a:gd name="T20" fmla="*/ 6 w 10"/>
                <a:gd name="T21" fmla="*/ 42 h 43"/>
                <a:gd name="T22" fmla="*/ 6 w 10"/>
                <a:gd name="T23" fmla="*/ 40 h 43"/>
                <a:gd name="T24" fmla="*/ 8 w 10"/>
                <a:gd name="T25" fmla="*/ 28 h 43"/>
                <a:gd name="T26" fmla="*/ 9 w 10"/>
                <a:gd name="T27" fmla="*/ 17 h 43"/>
                <a:gd name="T28" fmla="*/ 9 w 10"/>
                <a:gd name="T29" fmla="*/ 9 h 43"/>
                <a:gd name="T30" fmla="*/ 9 w 10"/>
                <a:gd name="T31" fmla="*/ 4 h 43"/>
                <a:gd name="T32" fmla="*/ 10 w 10"/>
                <a:gd name="T33" fmla="*/ 3 h 43"/>
                <a:gd name="T34" fmla="*/ 10 w 10"/>
                <a:gd name="T35" fmla="*/ 0 h 43"/>
                <a:gd name="T36" fmla="*/ 10 w 10"/>
                <a:gd name="T37" fmla="*/ 0 h 43"/>
                <a:gd name="T38" fmla="*/ 8 w 10"/>
                <a:gd name="T39" fmla="*/ 0 h 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0" h="43">
                  <a:moveTo>
                    <a:pt x="8" y="0"/>
                  </a:moveTo>
                  <a:lnTo>
                    <a:pt x="5" y="14"/>
                  </a:lnTo>
                  <a:lnTo>
                    <a:pt x="4" y="23"/>
                  </a:lnTo>
                  <a:lnTo>
                    <a:pt x="1" y="31"/>
                  </a:lnTo>
                  <a:lnTo>
                    <a:pt x="1" y="35"/>
                  </a:lnTo>
                  <a:lnTo>
                    <a:pt x="1" y="39"/>
                  </a:lnTo>
                  <a:lnTo>
                    <a:pt x="0" y="40"/>
                  </a:lnTo>
                  <a:lnTo>
                    <a:pt x="0" y="42"/>
                  </a:lnTo>
                  <a:lnTo>
                    <a:pt x="2" y="43"/>
                  </a:lnTo>
                  <a:lnTo>
                    <a:pt x="5" y="43"/>
                  </a:lnTo>
                  <a:lnTo>
                    <a:pt x="6" y="42"/>
                  </a:lnTo>
                  <a:lnTo>
                    <a:pt x="6" y="40"/>
                  </a:lnTo>
                  <a:lnTo>
                    <a:pt x="8" y="28"/>
                  </a:lnTo>
                  <a:lnTo>
                    <a:pt x="9" y="17"/>
                  </a:lnTo>
                  <a:lnTo>
                    <a:pt x="9" y="9"/>
                  </a:lnTo>
                  <a:lnTo>
                    <a:pt x="9" y="4"/>
                  </a:lnTo>
                  <a:lnTo>
                    <a:pt x="10" y="3"/>
                  </a:lnTo>
                  <a:lnTo>
                    <a:pt x="10" y="0"/>
                  </a:lnTo>
                  <a:lnTo>
                    <a:pt x="8" y="0"/>
                  </a:lnTo>
                  <a:close/>
                </a:path>
              </a:pathLst>
            </a:custGeom>
            <a:solidFill>
              <a:srgbClr val="0000FF"/>
            </a:solidFill>
            <a:ln w="4763">
              <a:solidFill>
                <a:srgbClr val="000000"/>
              </a:solidFill>
              <a:prstDash val="solid"/>
              <a:round/>
              <a:headEnd/>
              <a:tailEnd/>
            </a:ln>
          </p:spPr>
          <p:txBody>
            <a:bodyPr/>
            <a:lstStyle/>
            <a:p>
              <a:endParaRPr lang="ja-JP" altLang="en-US"/>
            </a:p>
          </p:txBody>
        </p:sp>
        <p:sp>
          <p:nvSpPr>
            <p:cNvPr id="32016" name="Freeform 118"/>
            <p:cNvSpPr>
              <a:spLocks/>
            </p:cNvSpPr>
            <p:nvPr/>
          </p:nvSpPr>
          <p:spPr bwMode="auto">
            <a:xfrm>
              <a:off x="1111" y="3354"/>
              <a:ext cx="19" cy="15"/>
            </a:xfrm>
            <a:custGeom>
              <a:avLst/>
              <a:gdLst>
                <a:gd name="T0" fmla="*/ 0 w 19"/>
                <a:gd name="T1" fmla="*/ 14 h 15"/>
                <a:gd name="T2" fmla="*/ 5 w 19"/>
                <a:gd name="T3" fmla="*/ 15 h 15"/>
                <a:gd name="T4" fmla="*/ 11 w 19"/>
                <a:gd name="T5" fmla="*/ 15 h 15"/>
                <a:gd name="T6" fmla="*/ 16 w 19"/>
                <a:gd name="T7" fmla="*/ 15 h 15"/>
                <a:gd name="T8" fmla="*/ 17 w 19"/>
                <a:gd name="T9" fmla="*/ 15 h 15"/>
                <a:gd name="T10" fmla="*/ 17 w 19"/>
                <a:gd name="T11" fmla="*/ 15 h 15"/>
                <a:gd name="T12" fmla="*/ 19 w 19"/>
                <a:gd name="T13" fmla="*/ 12 h 15"/>
                <a:gd name="T14" fmla="*/ 17 w 19"/>
                <a:gd name="T15" fmla="*/ 8 h 15"/>
                <a:gd name="T16" fmla="*/ 16 w 19"/>
                <a:gd name="T17" fmla="*/ 3 h 15"/>
                <a:gd name="T18" fmla="*/ 11 w 19"/>
                <a:gd name="T19" fmla="*/ 0 h 15"/>
                <a:gd name="T20" fmla="*/ 4 w 19"/>
                <a:gd name="T21" fmla="*/ 1 h 15"/>
                <a:gd name="T22" fmla="*/ 1 w 19"/>
                <a:gd name="T23" fmla="*/ 6 h 15"/>
                <a:gd name="T24" fmla="*/ 0 w 19"/>
                <a:gd name="T25" fmla="*/ 12 h 15"/>
                <a:gd name="T26" fmla="*/ 0 w 19"/>
                <a:gd name="T27" fmla="*/ 14 h 15"/>
                <a:gd name="T28" fmla="*/ 0 w 19"/>
                <a:gd name="T29" fmla="*/ 14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 h="15">
                  <a:moveTo>
                    <a:pt x="0" y="14"/>
                  </a:moveTo>
                  <a:lnTo>
                    <a:pt x="5" y="15"/>
                  </a:lnTo>
                  <a:lnTo>
                    <a:pt x="11" y="15"/>
                  </a:lnTo>
                  <a:lnTo>
                    <a:pt x="16" y="15"/>
                  </a:lnTo>
                  <a:lnTo>
                    <a:pt x="17" y="15"/>
                  </a:lnTo>
                  <a:lnTo>
                    <a:pt x="19" y="12"/>
                  </a:lnTo>
                  <a:lnTo>
                    <a:pt x="17" y="8"/>
                  </a:lnTo>
                  <a:lnTo>
                    <a:pt x="16" y="3"/>
                  </a:lnTo>
                  <a:lnTo>
                    <a:pt x="11" y="0"/>
                  </a:lnTo>
                  <a:lnTo>
                    <a:pt x="4" y="1"/>
                  </a:lnTo>
                  <a:lnTo>
                    <a:pt x="1" y="6"/>
                  </a:lnTo>
                  <a:lnTo>
                    <a:pt x="0" y="12"/>
                  </a:lnTo>
                  <a:lnTo>
                    <a:pt x="0" y="14"/>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2017" name="Freeform 119"/>
            <p:cNvSpPr>
              <a:spLocks/>
            </p:cNvSpPr>
            <p:nvPr/>
          </p:nvSpPr>
          <p:spPr bwMode="auto">
            <a:xfrm>
              <a:off x="1111" y="3354"/>
              <a:ext cx="19" cy="15"/>
            </a:xfrm>
            <a:custGeom>
              <a:avLst/>
              <a:gdLst>
                <a:gd name="T0" fmla="*/ 0 w 19"/>
                <a:gd name="T1" fmla="*/ 14 h 15"/>
                <a:gd name="T2" fmla="*/ 5 w 19"/>
                <a:gd name="T3" fmla="*/ 15 h 15"/>
                <a:gd name="T4" fmla="*/ 11 w 19"/>
                <a:gd name="T5" fmla="*/ 15 h 15"/>
                <a:gd name="T6" fmla="*/ 16 w 19"/>
                <a:gd name="T7" fmla="*/ 15 h 15"/>
                <a:gd name="T8" fmla="*/ 17 w 19"/>
                <a:gd name="T9" fmla="*/ 15 h 15"/>
                <a:gd name="T10" fmla="*/ 17 w 19"/>
                <a:gd name="T11" fmla="*/ 15 h 15"/>
                <a:gd name="T12" fmla="*/ 19 w 19"/>
                <a:gd name="T13" fmla="*/ 12 h 15"/>
                <a:gd name="T14" fmla="*/ 17 w 19"/>
                <a:gd name="T15" fmla="*/ 8 h 15"/>
                <a:gd name="T16" fmla="*/ 16 w 19"/>
                <a:gd name="T17" fmla="*/ 3 h 15"/>
                <a:gd name="T18" fmla="*/ 11 w 19"/>
                <a:gd name="T19" fmla="*/ 0 h 15"/>
                <a:gd name="T20" fmla="*/ 4 w 19"/>
                <a:gd name="T21" fmla="*/ 1 h 15"/>
                <a:gd name="T22" fmla="*/ 1 w 19"/>
                <a:gd name="T23" fmla="*/ 6 h 15"/>
                <a:gd name="T24" fmla="*/ 0 w 19"/>
                <a:gd name="T25" fmla="*/ 12 h 15"/>
                <a:gd name="T26" fmla="*/ 0 w 19"/>
                <a:gd name="T27" fmla="*/ 14 h 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9" h="15">
                  <a:moveTo>
                    <a:pt x="0" y="14"/>
                  </a:moveTo>
                  <a:lnTo>
                    <a:pt x="5" y="15"/>
                  </a:lnTo>
                  <a:lnTo>
                    <a:pt x="11" y="15"/>
                  </a:lnTo>
                  <a:lnTo>
                    <a:pt x="16" y="15"/>
                  </a:lnTo>
                  <a:lnTo>
                    <a:pt x="17" y="15"/>
                  </a:lnTo>
                  <a:lnTo>
                    <a:pt x="19" y="12"/>
                  </a:lnTo>
                  <a:lnTo>
                    <a:pt x="17" y="8"/>
                  </a:lnTo>
                  <a:lnTo>
                    <a:pt x="16" y="3"/>
                  </a:lnTo>
                  <a:lnTo>
                    <a:pt x="11" y="0"/>
                  </a:lnTo>
                  <a:lnTo>
                    <a:pt x="4" y="1"/>
                  </a:lnTo>
                  <a:lnTo>
                    <a:pt x="1" y="6"/>
                  </a:lnTo>
                  <a:lnTo>
                    <a:pt x="0" y="12"/>
                  </a:lnTo>
                  <a:lnTo>
                    <a:pt x="0"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18" name="Freeform 120"/>
            <p:cNvSpPr>
              <a:spLocks/>
            </p:cNvSpPr>
            <p:nvPr/>
          </p:nvSpPr>
          <p:spPr bwMode="auto">
            <a:xfrm>
              <a:off x="1104" y="3369"/>
              <a:ext cx="23" cy="47"/>
            </a:xfrm>
            <a:custGeom>
              <a:avLst/>
              <a:gdLst>
                <a:gd name="T0" fmla="*/ 8 w 23"/>
                <a:gd name="T1" fmla="*/ 0 h 47"/>
                <a:gd name="T2" fmla="*/ 0 w 23"/>
                <a:gd name="T3" fmla="*/ 46 h 47"/>
                <a:gd name="T4" fmla="*/ 6 w 23"/>
                <a:gd name="T5" fmla="*/ 47 h 47"/>
                <a:gd name="T6" fmla="*/ 8 w 23"/>
                <a:gd name="T7" fmla="*/ 22 h 47"/>
                <a:gd name="T8" fmla="*/ 7 w 23"/>
                <a:gd name="T9" fmla="*/ 46 h 47"/>
                <a:gd name="T10" fmla="*/ 12 w 23"/>
                <a:gd name="T11" fmla="*/ 46 h 47"/>
                <a:gd name="T12" fmla="*/ 15 w 23"/>
                <a:gd name="T13" fmla="*/ 19 h 47"/>
                <a:gd name="T14" fmla="*/ 14 w 23"/>
                <a:gd name="T15" fmla="*/ 44 h 47"/>
                <a:gd name="T16" fmla="*/ 20 w 23"/>
                <a:gd name="T17" fmla="*/ 44 h 47"/>
                <a:gd name="T18" fmla="*/ 23 w 23"/>
                <a:gd name="T19" fmla="*/ 2 h 47"/>
                <a:gd name="T20" fmla="*/ 8 w 23"/>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47">
                  <a:moveTo>
                    <a:pt x="8" y="0"/>
                  </a:moveTo>
                  <a:lnTo>
                    <a:pt x="0" y="46"/>
                  </a:lnTo>
                  <a:lnTo>
                    <a:pt x="6" y="47"/>
                  </a:lnTo>
                  <a:lnTo>
                    <a:pt x="8" y="22"/>
                  </a:lnTo>
                  <a:lnTo>
                    <a:pt x="7" y="46"/>
                  </a:lnTo>
                  <a:lnTo>
                    <a:pt x="12" y="46"/>
                  </a:lnTo>
                  <a:lnTo>
                    <a:pt x="15" y="19"/>
                  </a:lnTo>
                  <a:lnTo>
                    <a:pt x="14" y="44"/>
                  </a:lnTo>
                  <a:lnTo>
                    <a:pt x="20" y="44"/>
                  </a:lnTo>
                  <a:lnTo>
                    <a:pt x="23"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2019" name="Freeform 121"/>
            <p:cNvSpPr>
              <a:spLocks/>
            </p:cNvSpPr>
            <p:nvPr/>
          </p:nvSpPr>
          <p:spPr bwMode="auto">
            <a:xfrm>
              <a:off x="1104" y="3369"/>
              <a:ext cx="23" cy="47"/>
            </a:xfrm>
            <a:custGeom>
              <a:avLst/>
              <a:gdLst>
                <a:gd name="T0" fmla="*/ 8 w 23"/>
                <a:gd name="T1" fmla="*/ 0 h 47"/>
                <a:gd name="T2" fmla="*/ 0 w 23"/>
                <a:gd name="T3" fmla="*/ 46 h 47"/>
                <a:gd name="T4" fmla="*/ 6 w 23"/>
                <a:gd name="T5" fmla="*/ 47 h 47"/>
                <a:gd name="T6" fmla="*/ 8 w 23"/>
                <a:gd name="T7" fmla="*/ 22 h 47"/>
                <a:gd name="T8" fmla="*/ 7 w 23"/>
                <a:gd name="T9" fmla="*/ 46 h 47"/>
                <a:gd name="T10" fmla="*/ 12 w 23"/>
                <a:gd name="T11" fmla="*/ 46 h 47"/>
                <a:gd name="T12" fmla="*/ 15 w 23"/>
                <a:gd name="T13" fmla="*/ 19 h 47"/>
                <a:gd name="T14" fmla="*/ 14 w 23"/>
                <a:gd name="T15" fmla="*/ 44 h 47"/>
                <a:gd name="T16" fmla="*/ 20 w 23"/>
                <a:gd name="T17" fmla="*/ 44 h 47"/>
                <a:gd name="T18" fmla="*/ 23 w 23"/>
                <a:gd name="T19" fmla="*/ 2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47">
                  <a:moveTo>
                    <a:pt x="8" y="0"/>
                  </a:moveTo>
                  <a:lnTo>
                    <a:pt x="0" y="46"/>
                  </a:lnTo>
                  <a:lnTo>
                    <a:pt x="6" y="47"/>
                  </a:lnTo>
                  <a:lnTo>
                    <a:pt x="8" y="22"/>
                  </a:lnTo>
                  <a:lnTo>
                    <a:pt x="7" y="46"/>
                  </a:lnTo>
                  <a:lnTo>
                    <a:pt x="12" y="46"/>
                  </a:lnTo>
                  <a:lnTo>
                    <a:pt x="15" y="19"/>
                  </a:lnTo>
                  <a:lnTo>
                    <a:pt x="14" y="44"/>
                  </a:lnTo>
                  <a:lnTo>
                    <a:pt x="20" y="44"/>
                  </a:lnTo>
                  <a:lnTo>
                    <a:pt x="23"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20" name="Line 122"/>
            <p:cNvSpPr>
              <a:spLocks noChangeShapeType="1"/>
            </p:cNvSpPr>
            <p:nvPr/>
          </p:nvSpPr>
          <p:spPr bwMode="auto">
            <a:xfrm>
              <a:off x="1164" y="3382"/>
              <a:ext cx="8"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2021" name="Freeform 123"/>
            <p:cNvSpPr>
              <a:spLocks/>
            </p:cNvSpPr>
            <p:nvPr/>
          </p:nvSpPr>
          <p:spPr bwMode="auto">
            <a:xfrm>
              <a:off x="1087" y="3779"/>
              <a:ext cx="107" cy="47"/>
            </a:xfrm>
            <a:custGeom>
              <a:avLst/>
              <a:gdLst>
                <a:gd name="T0" fmla="*/ 61 w 107"/>
                <a:gd name="T1" fmla="*/ 0 h 47"/>
                <a:gd name="T2" fmla="*/ 55 w 107"/>
                <a:gd name="T3" fmla="*/ 2 h 47"/>
                <a:gd name="T4" fmla="*/ 47 w 107"/>
                <a:gd name="T5" fmla="*/ 5 h 47"/>
                <a:gd name="T6" fmla="*/ 37 w 107"/>
                <a:gd name="T7" fmla="*/ 8 h 47"/>
                <a:gd name="T8" fmla="*/ 27 w 107"/>
                <a:gd name="T9" fmla="*/ 13 h 47"/>
                <a:gd name="T10" fmla="*/ 17 w 107"/>
                <a:gd name="T11" fmla="*/ 19 h 47"/>
                <a:gd name="T12" fmla="*/ 8 w 107"/>
                <a:gd name="T13" fmla="*/ 23 h 47"/>
                <a:gd name="T14" fmla="*/ 1 w 107"/>
                <a:gd name="T15" fmla="*/ 30 h 47"/>
                <a:gd name="T16" fmla="*/ 0 w 107"/>
                <a:gd name="T17" fmla="*/ 34 h 47"/>
                <a:gd name="T18" fmla="*/ 2 w 107"/>
                <a:gd name="T19" fmla="*/ 39 h 47"/>
                <a:gd name="T20" fmla="*/ 9 w 107"/>
                <a:gd name="T21" fmla="*/ 44 h 47"/>
                <a:gd name="T22" fmla="*/ 19 w 107"/>
                <a:gd name="T23" fmla="*/ 45 h 47"/>
                <a:gd name="T24" fmla="*/ 31 w 107"/>
                <a:gd name="T25" fmla="*/ 47 h 47"/>
                <a:gd name="T26" fmla="*/ 56 w 107"/>
                <a:gd name="T27" fmla="*/ 45 h 47"/>
                <a:gd name="T28" fmla="*/ 68 w 107"/>
                <a:gd name="T29" fmla="*/ 44 h 47"/>
                <a:gd name="T30" fmla="*/ 77 w 107"/>
                <a:gd name="T31" fmla="*/ 42 h 47"/>
                <a:gd name="T32" fmla="*/ 87 w 107"/>
                <a:gd name="T33" fmla="*/ 39 h 47"/>
                <a:gd name="T34" fmla="*/ 96 w 107"/>
                <a:gd name="T35" fmla="*/ 33 h 47"/>
                <a:gd name="T36" fmla="*/ 104 w 107"/>
                <a:gd name="T37" fmla="*/ 25 h 47"/>
                <a:gd name="T38" fmla="*/ 105 w 107"/>
                <a:gd name="T39" fmla="*/ 22 h 47"/>
                <a:gd name="T40" fmla="*/ 107 w 107"/>
                <a:gd name="T41" fmla="*/ 17 h 47"/>
                <a:gd name="T42" fmla="*/ 105 w 107"/>
                <a:gd name="T43" fmla="*/ 13 h 47"/>
                <a:gd name="T44" fmla="*/ 101 w 107"/>
                <a:gd name="T45" fmla="*/ 8 h 47"/>
                <a:gd name="T46" fmla="*/ 95 w 107"/>
                <a:gd name="T47" fmla="*/ 6 h 47"/>
                <a:gd name="T48" fmla="*/ 88 w 107"/>
                <a:gd name="T49" fmla="*/ 3 h 47"/>
                <a:gd name="T50" fmla="*/ 72 w 107"/>
                <a:gd name="T51" fmla="*/ 2 h 47"/>
                <a:gd name="T52" fmla="*/ 65 w 107"/>
                <a:gd name="T53" fmla="*/ 0 h 47"/>
                <a:gd name="T54" fmla="*/ 61 w 107"/>
                <a:gd name="T55" fmla="*/ 0 h 47"/>
                <a:gd name="T56" fmla="*/ 61 w 107"/>
                <a:gd name="T57" fmla="*/ 0 h 4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7" h="47">
                  <a:moveTo>
                    <a:pt x="61" y="0"/>
                  </a:moveTo>
                  <a:lnTo>
                    <a:pt x="55" y="2"/>
                  </a:lnTo>
                  <a:lnTo>
                    <a:pt x="47" y="5"/>
                  </a:lnTo>
                  <a:lnTo>
                    <a:pt x="37" y="8"/>
                  </a:lnTo>
                  <a:lnTo>
                    <a:pt x="27" y="13"/>
                  </a:lnTo>
                  <a:lnTo>
                    <a:pt x="17" y="19"/>
                  </a:lnTo>
                  <a:lnTo>
                    <a:pt x="8" y="23"/>
                  </a:lnTo>
                  <a:lnTo>
                    <a:pt x="1" y="30"/>
                  </a:lnTo>
                  <a:lnTo>
                    <a:pt x="0" y="34"/>
                  </a:lnTo>
                  <a:lnTo>
                    <a:pt x="2" y="39"/>
                  </a:lnTo>
                  <a:lnTo>
                    <a:pt x="9" y="44"/>
                  </a:lnTo>
                  <a:lnTo>
                    <a:pt x="19" y="45"/>
                  </a:lnTo>
                  <a:lnTo>
                    <a:pt x="31" y="47"/>
                  </a:lnTo>
                  <a:lnTo>
                    <a:pt x="56" y="45"/>
                  </a:lnTo>
                  <a:lnTo>
                    <a:pt x="68" y="44"/>
                  </a:lnTo>
                  <a:lnTo>
                    <a:pt x="77" y="42"/>
                  </a:lnTo>
                  <a:lnTo>
                    <a:pt x="87" y="39"/>
                  </a:lnTo>
                  <a:lnTo>
                    <a:pt x="96" y="33"/>
                  </a:lnTo>
                  <a:lnTo>
                    <a:pt x="104" y="25"/>
                  </a:lnTo>
                  <a:lnTo>
                    <a:pt x="105" y="22"/>
                  </a:lnTo>
                  <a:lnTo>
                    <a:pt x="107" y="17"/>
                  </a:lnTo>
                  <a:lnTo>
                    <a:pt x="105" y="13"/>
                  </a:lnTo>
                  <a:lnTo>
                    <a:pt x="101" y="8"/>
                  </a:lnTo>
                  <a:lnTo>
                    <a:pt x="95" y="6"/>
                  </a:lnTo>
                  <a:lnTo>
                    <a:pt x="88" y="3"/>
                  </a:lnTo>
                  <a:lnTo>
                    <a:pt x="72" y="2"/>
                  </a:lnTo>
                  <a:lnTo>
                    <a:pt x="65" y="0"/>
                  </a:lnTo>
                  <a:lnTo>
                    <a:pt x="61" y="0"/>
                  </a:lnTo>
                  <a:close/>
                </a:path>
              </a:pathLst>
            </a:custGeom>
            <a:solidFill>
              <a:srgbClr val="660000"/>
            </a:solidFill>
            <a:ln w="4763">
              <a:solidFill>
                <a:srgbClr val="000000"/>
              </a:solidFill>
              <a:prstDash val="solid"/>
              <a:round/>
              <a:headEnd/>
              <a:tailEnd/>
            </a:ln>
          </p:spPr>
          <p:txBody>
            <a:bodyPr/>
            <a:lstStyle/>
            <a:p>
              <a:endParaRPr lang="ja-JP" altLang="en-US"/>
            </a:p>
          </p:txBody>
        </p:sp>
        <p:sp>
          <p:nvSpPr>
            <p:cNvPr id="32022" name="Freeform 124"/>
            <p:cNvSpPr>
              <a:spLocks/>
            </p:cNvSpPr>
            <p:nvPr/>
          </p:nvSpPr>
          <p:spPr bwMode="auto">
            <a:xfrm>
              <a:off x="1273" y="3373"/>
              <a:ext cx="12" cy="28"/>
            </a:xfrm>
            <a:custGeom>
              <a:avLst/>
              <a:gdLst>
                <a:gd name="T0" fmla="*/ 4 w 12"/>
                <a:gd name="T1" fmla="*/ 0 h 28"/>
                <a:gd name="T2" fmla="*/ 12 w 12"/>
                <a:gd name="T3" fmla="*/ 3 h 28"/>
                <a:gd name="T4" fmla="*/ 10 w 12"/>
                <a:gd name="T5" fmla="*/ 21 h 28"/>
                <a:gd name="T6" fmla="*/ 0 w 12"/>
                <a:gd name="T7" fmla="*/ 28 h 28"/>
                <a:gd name="T8" fmla="*/ 4 w 12"/>
                <a:gd name="T9" fmla="*/ 0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28">
                  <a:moveTo>
                    <a:pt x="4" y="0"/>
                  </a:moveTo>
                  <a:lnTo>
                    <a:pt x="12" y="3"/>
                  </a:lnTo>
                  <a:lnTo>
                    <a:pt x="10" y="21"/>
                  </a:lnTo>
                  <a:lnTo>
                    <a:pt x="0" y="28"/>
                  </a:lnTo>
                  <a:lnTo>
                    <a:pt x="4" y="0"/>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32023" name="Line 125"/>
            <p:cNvSpPr>
              <a:spLocks noChangeShapeType="1"/>
            </p:cNvSpPr>
            <p:nvPr/>
          </p:nvSpPr>
          <p:spPr bwMode="auto">
            <a:xfrm>
              <a:off x="1277" y="3376"/>
              <a:ext cx="8"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2024" name="Line 126"/>
            <p:cNvSpPr>
              <a:spLocks noChangeShapeType="1"/>
            </p:cNvSpPr>
            <p:nvPr/>
          </p:nvSpPr>
          <p:spPr bwMode="auto">
            <a:xfrm>
              <a:off x="1275" y="3383"/>
              <a:ext cx="1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2025" name="Line 127"/>
            <p:cNvSpPr>
              <a:spLocks noChangeShapeType="1"/>
            </p:cNvSpPr>
            <p:nvPr/>
          </p:nvSpPr>
          <p:spPr bwMode="auto">
            <a:xfrm>
              <a:off x="1275" y="3391"/>
              <a:ext cx="8"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2026" name="Freeform 128"/>
            <p:cNvSpPr>
              <a:spLocks/>
            </p:cNvSpPr>
            <p:nvPr/>
          </p:nvSpPr>
          <p:spPr bwMode="auto">
            <a:xfrm>
              <a:off x="1103" y="3813"/>
              <a:ext cx="45" cy="5"/>
            </a:xfrm>
            <a:custGeom>
              <a:avLst/>
              <a:gdLst>
                <a:gd name="T0" fmla="*/ 0 w 45"/>
                <a:gd name="T1" fmla="*/ 0 h 5"/>
                <a:gd name="T2" fmla="*/ 1 w 45"/>
                <a:gd name="T3" fmla="*/ 0 h 5"/>
                <a:gd name="T4" fmla="*/ 7 w 45"/>
                <a:gd name="T5" fmla="*/ 3 h 5"/>
                <a:gd name="T6" fmla="*/ 15 w 45"/>
                <a:gd name="T7" fmla="*/ 3 h 5"/>
                <a:gd name="T8" fmla="*/ 24 w 45"/>
                <a:gd name="T9" fmla="*/ 5 h 5"/>
                <a:gd name="T10" fmla="*/ 33 w 45"/>
                <a:gd name="T11" fmla="*/ 3 h 5"/>
                <a:gd name="T12" fmla="*/ 40 w 45"/>
                <a:gd name="T13" fmla="*/ 3 h 5"/>
                <a:gd name="T14" fmla="*/ 44 w 45"/>
                <a:gd name="T15" fmla="*/ 2 h 5"/>
                <a:gd name="T16" fmla="*/ 45 w 45"/>
                <a:gd name="T17" fmla="*/ 2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 h="5">
                  <a:moveTo>
                    <a:pt x="0" y="0"/>
                  </a:moveTo>
                  <a:lnTo>
                    <a:pt x="1" y="0"/>
                  </a:lnTo>
                  <a:lnTo>
                    <a:pt x="7" y="3"/>
                  </a:lnTo>
                  <a:lnTo>
                    <a:pt x="15" y="3"/>
                  </a:lnTo>
                  <a:lnTo>
                    <a:pt x="24" y="5"/>
                  </a:lnTo>
                  <a:lnTo>
                    <a:pt x="33" y="3"/>
                  </a:lnTo>
                  <a:lnTo>
                    <a:pt x="40" y="3"/>
                  </a:lnTo>
                  <a:lnTo>
                    <a:pt x="44" y="2"/>
                  </a:lnTo>
                  <a:lnTo>
                    <a:pt x="45"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27" name="Freeform 129"/>
            <p:cNvSpPr>
              <a:spLocks/>
            </p:cNvSpPr>
            <p:nvPr/>
          </p:nvSpPr>
          <p:spPr bwMode="auto">
            <a:xfrm>
              <a:off x="1286" y="3813"/>
              <a:ext cx="35" cy="5"/>
            </a:xfrm>
            <a:custGeom>
              <a:avLst/>
              <a:gdLst>
                <a:gd name="T0" fmla="*/ 0 w 35"/>
                <a:gd name="T1" fmla="*/ 0 h 5"/>
                <a:gd name="T2" fmla="*/ 0 w 35"/>
                <a:gd name="T3" fmla="*/ 2 h 5"/>
                <a:gd name="T4" fmla="*/ 3 w 35"/>
                <a:gd name="T5" fmla="*/ 2 h 5"/>
                <a:gd name="T6" fmla="*/ 11 w 35"/>
                <a:gd name="T7" fmla="*/ 5 h 5"/>
                <a:gd name="T8" fmla="*/ 22 w 35"/>
                <a:gd name="T9" fmla="*/ 5 h 5"/>
                <a:gd name="T10" fmla="*/ 35 w 35"/>
                <a:gd name="T11" fmla="*/ 3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5">
                  <a:moveTo>
                    <a:pt x="0" y="0"/>
                  </a:moveTo>
                  <a:lnTo>
                    <a:pt x="0" y="2"/>
                  </a:lnTo>
                  <a:lnTo>
                    <a:pt x="3" y="2"/>
                  </a:lnTo>
                  <a:lnTo>
                    <a:pt x="11" y="5"/>
                  </a:lnTo>
                  <a:lnTo>
                    <a:pt x="22" y="5"/>
                  </a:lnTo>
                  <a:lnTo>
                    <a:pt x="35"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28" name="Freeform 130"/>
            <p:cNvSpPr>
              <a:spLocks/>
            </p:cNvSpPr>
            <p:nvPr/>
          </p:nvSpPr>
          <p:spPr bwMode="auto">
            <a:xfrm>
              <a:off x="1374" y="3340"/>
              <a:ext cx="121" cy="85"/>
            </a:xfrm>
            <a:custGeom>
              <a:avLst/>
              <a:gdLst>
                <a:gd name="T0" fmla="*/ 2 w 121"/>
                <a:gd name="T1" fmla="*/ 82 h 85"/>
                <a:gd name="T2" fmla="*/ 0 w 121"/>
                <a:gd name="T3" fmla="*/ 73 h 85"/>
                <a:gd name="T4" fmla="*/ 0 w 121"/>
                <a:gd name="T5" fmla="*/ 62 h 85"/>
                <a:gd name="T6" fmla="*/ 3 w 121"/>
                <a:gd name="T7" fmla="*/ 48 h 85"/>
                <a:gd name="T8" fmla="*/ 7 w 121"/>
                <a:gd name="T9" fmla="*/ 33 h 85"/>
                <a:gd name="T10" fmla="*/ 11 w 121"/>
                <a:gd name="T11" fmla="*/ 20 h 85"/>
                <a:gd name="T12" fmla="*/ 16 w 121"/>
                <a:gd name="T13" fmla="*/ 9 h 85"/>
                <a:gd name="T14" fmla="*/ 22 w 121"/>
                <a:gd name="T15" fmla="*/ 1 h 85"/>
                <a:gd name="T16" fmla="*/ 27 w 121"/>
                <a:gd name="T17" fmla="*/ 0 h 85"/>
                <a:gd name="T18" fmla="*/ 28 w 121"/>
                <a:gd name="T19" fmla="*/ 3 h 85"/>
                <a:gd name="T20" fmla="*/ 30 w 121"/>
                <a:gd name="T21" fmla="*/ 6 h 85"/>
                <a:gd name="T22" fmla="*/ 28 w 121"/>
                <a:gd name="T23" fmla="*/ 20 h 85"/>
                <a:gd name="T24" fmla="*/ 26 w 121"/>
                <a:gd name="T25" fmla="*/ 33 h 85"/>
                <a:gd name="T26" fmla="*/ 24 w 121"/>
                <a:gd name="T27" fmla="*/ 36 h 85"/>
                <a:gd name="T28" fmla="*/ 24 w 121"/>
                <a:gd name="T29" fmla="*/ 39 h 85"/>
                <a:gd name="T30" fmla="*/ 26 w 121"/>
                <a:gd name="T31" fmla="*/ 36 h 85"/>
                <a:gd name="T32" fmla="*/ 30 w 121"/>
                <a:gd name="T33" fmla="*/ 34 h 85"/>
                <a:gd name="T34" fmla="*/ 41 w 121"/>
                <a:gd name="T35" fmla="*/ 31 h 85"/>
                <a:gd name="T36" fmla="*/ 55 w 121"/>
                <a:gd name="T37" fmla="*/ 26 h 85"/>
                <a:gd name="T38" fmla="*/ 70 w 121"/>
                <a:gd name="T39" fmla="*/ 23 h 85"/>
                <a:gd name="T40" fmla="*/ 85 w 121"/>
                <a:gd name="T41" fmla="*/ 20 h 85"/>
                <a:gd name="T42" fmla="*/ 97 w 121"/>
                <a:gd name="T43" fmla="*/ 20 h 85"/>
                <a:gd name="T44" fmla="*/ 103 w 121"/>
                <a:gd name="T45" fmla="*/ 23 h 85"/>
                <a:gd name="T46" fmla="*/ 105 w 121"/>
                <a:gd name="T47" fmla="*/ 25 h 85"/>
                <a:gd name="T48" fmla="*/ 105 w 121"/>
                <a:gd name="T49" fmla="*/ 28 h 85"/>
                <a:gd name="T50" fmla="*/ 113 w 121"/>
                <a:gd name="T51" fmla="*/ 28 h 85"/>
                <a:gd name="T52" fmla="*/ 115 w 121"/>
                <a:gd name="T53" fmla="*/ 31 h 85"/>
                <a:gd name="T54" fmla="*/ 115 w 121"/>
                <a:gd name="T55" fmla="*/ 34 h 85"/>
                <a:gd name="T56" fmla="*/ 113 w 121"/>
                <a:gd name="T57" fmla="*/ 39 h 85"/>
                <a:gd name="T58" fmla="*/ 118 w 121"/>
                <a:gd name="T59" fmla="*/ 39 h 85"/>
                <a:gd name="T60" fmla="*/ 121 w 121"/>
                <a:gd name="T61" fmla="*/ 43 h 85"/>
                <a:gd name="T62" fmla="*/ 119 w 121"/>
                <a:gd name="T63" fmla="*/ 47 h 85"/>
                <a:gd name="T64" fmla="*/ 115 w 121"/>
                <a:gd name="T65" fmla="*/ 50 h 85"/>
                <a:gd name="T66" fmla="*/ 117 w 121"/>
                <a:gd name="T67" fmla="*/ 53 h 85"/>
                <a:gd name="T68" fmla="*/ 117 w 121"/>
                <a:gd name="T69" fmla="*/ 56 h 85"/>
                <a:gd name="T70" fmla="*/ 114 w 121"/>
                <a:gd name="T71" fmla="*/ 57 h 85"/>
                <a:gd name="T72" fmla="*/ 109 w 121"/>
                <a:gd name="T73" fmla="*/ 61 h 85"/>
                <a:gd name="T74" fmla="*/ 95 w 121"/>
                <a:gd name="T75" fmla="*/ 65 h 85"/>
                <a:gd name="T76" fmla="*/ 79 w 121"/>
                <a:gd name="T77" fmla="*/ 70 h 85"/>
                <a:gd name="T78" fmla="*/ 62 w 121"/>
                <a:gd name="T79" fmla="*/ 75 h 85"/>
                <a:gd name="T80" fmla="*/ 47 w 121"/>
                <a:gd name="T81" fmla="*/ 78 h 85"/>
                <a:gd name="T82" fmla="*/ 41 w 121"/>
                <a:gd name="T83" fmla="*/ 79 h 85"/>
                <a:gd name="T84" fmla="*/ 35 w 121"/>
                <a:gd name="T85" fmla="*/ 82 h 85"/>
                <a:gd name="T86" fmla="*/ 33 w 121"/>
                <a:gd name="T87" fmla="*/ 84 h 85"/>
                <a:gd name="T88" fmla="*/ 33 w 121"/>
                <a:gd name="T89" fmla="*/ 84 h 85"/>
                <a:gd name="T90" fmla="*/ 22 w 121"/>
                <a:gd name="T91" fmla="*/ 85 h 85"/>
                <a:gd name="T92" fmla="*/ 12 w 121"/>
                <a:gd name="T93" fmla="*/ 84 h 85"/>
                <a:gd name="T94" fmla="*/ 4 w 121"/>
                <a:gd name="T95" fmla="*/ 82 h 85"/>
                <a:gd name="T96" fmla="*/ 3 w 121"/>
                <a:gd name="T97" fmla="*/ 82 h 85"/>
                <a:gd name="T98" fmla="*/ 2 w 121"/>
                <a:gd name="T99" fmla="*/ 82 h 85"/>
                <a:gd name="T100" fmla="*/ 2 w 121"/>
                <a:gd name="T101" fmla="*/ 82 h 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21" h="85">
                  <a:moveTo>
                    <a:pt x="2" y="82"/>
                  </a:moveTo>
                  <a:lnTo>
                    <a:pt x="0" y="73"/>
                  </a:lnTo>
                  <a:lnTo>
                    <a:pt x="0" y="62"/>
                  </a:lnTo>
                  <a:lnTo>
                    <a:pt x="3" y="48"/>
                  </a:lnTo>
                  <a:lnTo>
                    <a:pt x="7" y="33"/>
                  </a:lnTo>
                  <a:lnTo>
                    <a:pt x="11" y="20"/>
                  </a:lnTo>
                  <a:lnTo>
                    <a:pt x="16" y="9"/>
                  </a:lnTo>
                  <a:lnTo>
                    <a:pt x="22" y="1"/>
                  </a:lnTo>
                  <a:lnTo>
                    <a:pt x="27" y="0"/>
                  </a:lnTo>
                  <a:lnTo>
                    <a:pt x="28" y="3"/>
                  </a:lnTo>
                  <a:lnTo>
                    <a:pt x="30" y="6"/>
                  </a:lnTo>
                  <a:lnTo>
                    <a:pt x="28" y="20"/>
                  </a:lnTo>
                  <a:lnTo>
                    <a:pt x="26" y="33"/>
                  </a:lnTo>
                  <a:lnTo>
                    <a:pt x="24" y="36"/>
                  </a:lnTo>
                  <a:lnTo>
                    <a:pt x="24" y="39"/>
                  </a:lnTo>
                  <a:lnTo>
                    <a:pt x="26" y="36"/>
                  </a:lnTo>
                  <a:lnTo>
                    <a:pt x="30" y="34"/>
                  </a:lnTo>
                  <a:lnTo>
                    <a:pt x="41" y="31"/>
                  </a:lnTo>
                  <a:lnTo>
                    <a:pt x="55" y="26"/>
                  </a:lnTo>
                  <a:lnTo>
                    <a:pt x="70" y="23"/>
                  </a:lnTo>
                  <a:lnTo>
                    <a:pt x="85" y="20"/>
                  </a:lnTo>
                  <a:lnTo>
                    <a:pt x="97" y="20"/>
                  </a:lnTo>
                  <a:lnTo>
                    <a:pt x="103" y="23"/>
                  </a:lnTo>
                  <a:lnTo>
                    <a:pt x="105" y="25"/>
                  </a:lnTo>
                  <a:lnTo>
                    <a:pt x="105" y="28"/>
                  </a:lnTo>
                  <a:lnTo>
                    <a:pt x="113" y="28"/>
                  </a:lnTo>
                  <a:lnTo>
                    <a:pt x="115" y="31"/>
                  </a:lnTo>
                  <a:lnTo>
                    <a:pt x="115" y="34"/>
                  </a:lnTo>
                  <a:lnTo>
                    <a:pt x="113" y="39"/>
                  </a:lnTo>
                  <a:lnTo>
                    <a:pt x="118" y="39"/>
                  </a:lnTo>
                  <a:lnTo>
                    <a:pt x="121" y="43"/>
                  </a:lnTo>
                  <a:lnTo>
                    <a:pt x="119" y="47"/>
                  </a:lnTo>
                  <a:lnTo>
                    <a:pt x="115" y="50"/>
                  </a:lnTo>
                  <a:lnTo>
                    <a:pt x="117" y="53"/>
                  </a:lnTo>
                  <a:lnTo>
                    <a:pt x="117" y="56"/>
                  </a:lnTo>
                  <a:lnTo>
                    <a:pt x="114" y="57"/>
                  </a:lnTo>
                  <a:lnTo>
                    <a:pt x="109" y="61"/>
                  </a:lnTo>
                  <a:lnTo>
                    <a:pt x="95" y="65"/>
                  </a:lnTo>
                  <a:lnTo>
                    <a:pt x="79" y="70"/>
                  </a:lnTo>
                  <a:lnTo>
                    <a:pt x="62" y="75"/>
                  </a:lnTo>
                  <a:lnTo>
                    <a:pt x="47" y="78"/>
                  </a:lnTo>
                  <a:lnTo>
                    <a:pt x="41" y="79"/>
                  </a:lnTo>
                  <a:lnTo>
                    <a:pt x="35" y="82"/>
                  </a:lnTo>
                  <a:lnTo>
                    <a:pt x="33" y="84"/>
                  </a:lnTo>
                  <a:lnTo>
                    <a:pt x="22" y="85"/>
                  </a:lnTo>
                  <a:lnTo>
                    <a:pt x="12" y="84"/>
                  </a:lnTo>
                  <a:lnTo>
                    <a:pt x="4" y="82"/>
                  </a:lnTo>
                  <a:lnTo>
                    <a:pt x="3" y="82"/>
                  </a:lnTo>
                  <a:lnTo>
                    <a:pt x="2" y="82"/>
                  </a:lnTo>
                  <a:close/>
                </a:path>
              </a:pathLst>
            </a:custGeom>
            <a:solidFill>
              <a:srgbClr val="F7C084"/>
            </a:solidFill>
            <a:ln w="4763">
              <a:solidFill>
                <a:srgbClr val="000000"/>
              </a:solidFill>
              <a:prstDash val="solid"/>
              <a:round/>
              <a:headEnd/>
              <a:tailEnd/>
            </a:ln>
          </p:spPr>
          <p:txBody>
            <a:bodyPr/>
            <a:lstStyle/>
            <a:p>
              <a:endParaRPr lang="ja-JP" altLang="en-US"/>
            </a:p>
          </p:txBody>
        </p:sp>
        <p:sp>
          <p:nvSpPr>
            <p:cNvPr id="32029" name="Freeform 131"/>
            <p:cNvSpPr>
              <a:spLocks/>
            </p:cNvSpPr>
            <p:nvPr/>
          </p:nvSpPr>
          <p:spPr bwMode="auto">
            <a:xfrm>
              <a:off x="1441" y="3390"/>
              <a:ext cx="48" cy="4"/>
            </a:xfrm>
            <a:custGeom>
              <a:avLst/>
              <a:gdLst>
                <a:gd name="T0" fmla="*/ 0 w 48"/>
                <a:gd name="T1" fmla="*/ 4 h 4"/>
                <a:gd name="T2" fmla="*/ 3 w 48"/>
                <a:gd name="T3" fmla="*/ 4 h 4"/>
                <a:gd name="T4" fmla="*/ 8 w 48"/>
                <a:gd name="T5" fmla="*/ 3 h 4"/>
                <a:gd name="T6" fmla="*/ 15 w 48"/>
                <a:gd name="T7" fmla="*/ 3 h 4"/>
                <a:gd name="T8" fmla="*/ 23 w 48"/>
                <a:gd name="T9" fmla="*/ 1 h 4"/>
                <a:gd name="T10" fmla="*/ 31 w 48"/>
                <a:gd name="T11" fmla="*/ 0 h 4"/>
                <a:gd name="T12" fmla="*/ 39 w 48"/>
                <a:gd name="T13" fmla="*/ 0 h 4"/>
                <a:gd name="T14" fmla="*/ 46 w 48"/>
                <a:gd name="T15" fmla="*/ 0 h 4"/>
                <a:gd name="T16" fmla="*/ 48 w 48"/>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8" h="4">
                  <a:moveTo>
                    <a:pt x="0" y="4"/>
                  </a:moveTo>
                  <a:lnTo>
                    <a:pt x="3" y="4"/>
                  </a:lnTo>
                  <a:lnTo>
                    <a:pt x="8" y="3"/>
                  </a:lnTo>
                  <a:lnTo>
                    <a:pt x="15" y="3"/>
                  </a:lnTo>
                  <a:lnTo>
                    <a:pt x="23" y="1"/>
                  </a:lnTo>
                  <a:lnTo>
                    <a:pt x="31" y="0"/>
                  </a:lnTo>
                  <a:lnTo>
                    <a:pt x="39" y="0"/>
                  </a:lnTo>
                  <a:lnTo>
                    <a:pt x="46" y="0"/>
                  </a:lnTo>
                  <a:lnTo>
                    <a:pt x="4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30" name="Freeform 132"/>
            <p:cNvSpPr>
              <a:spLocks/>
            </p:cNvSpPr>
            <p:nvPr/>
          </p:nvSpPr>
          <p:spPr bwMode="auto">
            <a:xfrm>
              <a:off x="1436" y="3379"/>
              <a:ext cx="52" cy="8"/>
            </a:xfrm>
            <a:custGeom>
              <a:avLst/>
              <a:gdLst>
                <a:gd name="T0" fmla="*/ 0 w 52"/>
                <a:gd name="T1" fmla="*/ 8 h 8"/>
                <a:gd name="T2" fmla="*/ 1 w 52"/>
                <a:gd name="T3" fmla="*/ 6 h 8"/>
                <a:gd name="T4" fmla="*/ 7 w 52"/>
                <a:gd name="T5" fmla="*/ 6 h 8"/>
                <a:gd name="T6" fmla="*/ 15 w 52"/>
                <a:gd name="T7" fmla="*/ 4 h 8"/>
                <a:gd name="T8" fmla="*/ 23 w 52"/>
                <a:gd name="T9" fmla="*/ 3 h 8"/>
                <a:gd name="T10" fmla="*/ 32 w 52"/>
                <a:gd name="T11" fmla="*/ 1 h 8"/>
                <a:gd name="T12" fmla="*/ 40 w 52"/>
                <a:gd name="T13" fmla="*/ 0 h 8"/>
                <a:gd name="T14" fmla="*/ 48 w 52"/>
                <a:gd name="T15" fmla="*/ 0 h 8"/>
                <a:gd name="T16" fmla="*/ 52 w 52"/>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 h="8">
                  <a:moveTo>
                    <a:pt x="0" y="8"/>
                  </a:moveTo>
                  <a:lnTo>
                    <a:pt x="1" y="6"/>
                  </a:lnTo>
                  <a:lnTo>
                    <a:pt x="7" y="6"/>
                  </a:lnTo>
                  <a:lnTo>
                    <a:pt x="15" y="4"/>
                  </a:lnTo>
                  <a:lnTo>
                    <a:pt x="23" y="3"/>
                  </a:lnTo>
                  <a:lnTo>
                    <a:pt x="32" y="1"/>
                  </a:lnTo>
                  <a:lnTo>
                    <a:pt x="40" y="0"/>
                  </a:lnTo>
                  <a:lnTo>
                    <a:pt x="48" y="0"/>
                  </a:lnTo>
                  <a:lnTo>
                    <a:pt x="5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31" name="Freeform 133"/>
            <p:cNvSpPr>
              <a:spLocks/>
            </p:cNvSpPr>
            <p:nvPr/>
          </p:nvSpPr>
          <p:spPr bwMode="auto">
            <a:xfrm>
              <a:off x="1429" y="3368"/>
              <a:ext cx="50" cy="11"/>
            </a:xfrm>
            <a:custGeom>
              <a:avLst/>
              <a:gdLst>
                <a:gd name="T0" fmla="*/ 0 w 50"/>
                <a:gd name="T1" fmla="*/ 11 h 11"/>
                <a:gd name="T2" fmla="*/ 2 w 50"/>
                <a:gd name="T3" fmla="*/ 11 h 11"/>
                <a:gd name="T4" fmla="*/ 7 w 50"/>
                <a:gd name="T5" fmla="*/ 9 h 11"/>
                <a:gd name="T6" fmla="*/ 12 w 50"/>
                <a:gd name="T7" fmla="*/ 8 h 11"/>
                <a:gd name="T8" fmla="*/ 20 w 50"/>
                <a:gd name="T9" fmla="*/ 5 h 11"/>
                <a:gd name="T10" fmla="*/ 36 w 50"/>
                <a:gd name="T11" fmla="*/ 1 h 11"/>
                <a:gd name="T12" fmla="*/ 44 w 50"/>
                <a:gd name="T13" fmla="*/ 0 h 11"/>
                <a:gd name="T14" fmla="*/ 50 w 50"/>
                <a:gd name="T15" fmla="*/ 0 h 1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 h="11">
                  <a:moveTo>
                    <a:pt x="0" y="11"/>
                  </a:moveTo>
                  <a:lnTo>
                    <a:pt x="2" y="11"/>
                  </a:lnTo>
                  <a:lnTo>
                    <a:pt x="7" y="9"/>
                  </a:lnTo>
                  <a:lnTo>
                    <a:pt x="12" y="8"/>
                  </a:lnTo>
                  <a:lnTo>
                    <a:pt x="20" y="5"/>
                  </a:lnTo>
                  <a:lnTo>
                    <a:pt x="36" y="1"/>
                  </a:lnTo>
                  <a:lnTo>
                    <a:pt x="44" y="0"/>
                  </a:lnTo>
                  <a:lnTo>
                    <a:pt x="5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32" name="Freeform 134"/>
            <p:cNvSpPr>
              <a:spLocks/>
            </p:cNvSpPr>
            <p:nvPr/>
          </p:nvSpPr>
          <p:spPr bwMode="auto">
            <a:xfrm>
              <a:off x="1051" y="3419"/>
              <a:ext cx="357" cy="341"/>
            </a:xfrm>
            <a:custGeom>
              <a:avLst/>
              <a:gdLst>
                <a:gd name="T0" fmla="*/ 111 w 357"/>
                <a:gd name="T1" fmla="*/ 75 h 341"/>
                <a:gd name="T2" fmla="*/ 100 w 357"/>
                <a:gd name="T3" fmla="*/ 81 h 341"/>
                <a:gd name="T4" fmla="*/ 45 w 357"/>
                <a:gd name="T5" fmla="*/ 103 h 341"/>
                <a:gd name="T6" fmla="*/ 8 w 357"/>
                <a:gd name="T7" fmla="*/ 145 h 341"/>
                <a:gd name="T8" fmla="*/ 4 w 357"/>
                <a:gd name="T9" fmla="*/ 195 h 341"/>
                <a:gd name="T10" fmla="*/ 30 w 357"/>
                <a:gd name="T11" fmla="*/ 223 h 341"/>
                <a:gd name="T12" fmla="*/ 56 w 357"/>
                <a:gd name="T13" fmla="*/ 228 h 341"/>
                <a:gd name="T14" fmla="*/ 60 w 357"/>
                <a:gd name="T15" fmla="*/ 204 h 341"/>
                <a:gd name="T16" fmla="*/ 60 w 357"/>
                <a:gd name="T17" fmla="*/ 189 h 341"/>
                <a:gd name="T18" fmla="*/ 57 w 357"/>
                <a:gd name="T19" fmla="*/ 184 h 341"/>
                <a:gd name="T20" fmla="*/ 48 w 357"/>
                <a:gd name="T21" fmla="*/ 164 h 341"/>
                <a:gd name="T22" fmla="*/ 56 w 357"/>
                <a:gd name="T23" fmla="*/ 147 h 341"/>
                <a:gd name="T24" fmla="*/ 81 w 357"/>
                <a:gd name="T25" fmla="*/ 134 h 341"/>
                <a:gd name="T26" fmla="*/ 87 w 357"/>
                <a:gd name="T27" fmla="*/ 136 h 341"/>
                <a:gd name="T28" fmla="*/ 83 w 357"/>
                <a:gd name="T29" fmla="*/ 164 h 341"/>
                <a:gd name="T30" fmla="*/ 76 w 357"/>
                <a:gd name="T31" fmla="*/ 229 h 341"/>
                <a:gd name="T32" fmla="*/ 71 w 357"/>
                <a:gd name="T33" fmla="*/ 299 h 341"/>
                <a:gd name="T34" fmla="*/ 71 w 357"/>
                <a:gd name="T35" fmla="*/ 334 h 341"/>
                <a:gd name="T36" fmla="*/ 81 w 357"/>
                <a:gd name="T37" fmla="*/ 340 h 341"/>
                <a:gd name="T38" fmla="*/ 116 w 357"/>
                <a:gd name="T39" fmla="*/ 341 h 341"/>
                <a:gd name="T40" fmla="*/ 195 w 357"/>
                <a:gd name="T41" fmla="*/ 338 h 341"/>
                <a:gd name="T42" fmla="*/ 235 w 357"/>
                <a:gd name="T43" fmla="*/ 337 h 341"/>
                <a:gd name="T44" fmla="*/ 251 w 357"/>
                <a:gd name="T45" fmla="*/ 332 h 341"/>
                <a:gd name="T46" fmla="*/ 255 w 357"/>
                <a:gd name="T47" fmla="*/ 296 h 341"/>
                <a:gd name="T48" fmla="*/ 252 w 357"/>
                <a:gd name="T49" fmla="*/ 211 h 341"/>
                <a:gd name="T50" fmla="*/ 248 w 357"/>
                <a:gd name="T51" fmla="*/ 148 h 341"/>
                <a:gd name="T52" fmla="*/ 255 w 357"/>
                <a:gd name="T53" fmla="*/ 136 h 341"/>
                <a:gd name="T54" fmla="*/ 298 w 357"/>
                <a:gd name="T55" fmla="*/ 125 h 341"/>
                <a:gd name="T56" fmla="*/ 339 w 357"/>
                <a:gd name="T57" fmla="*/ 111 h 341"/>
                <a:gd name="T58" fmla="*/ 350 w 357"/>
                <a:gd name="T59" fmla="*/ 94 h 341"/>
                <a:gd name="T60" fmla="*/ 357 w 357"/>
                <a:gd name="T61" fmla="*/ 30 h 341"/>
                <a:gd name="T62" fmla="*/ 357 w 357"/>
                <a:gd name="T63" fmla="*/ 5 h 341"/>
                <a:gd name="T64" fmla="*/ 330 w 357"/>
                <a:gd name="T65" fmla="*/ 2 h 341"/>
                <a:gd name="T66" fmla="*/ 322 w 357"/>
                <a:gd name="T67" fmla="*/ 0 h 341"/>
                <a:gd name="T68" fmla="*/ 321 w 357"/>
                <a:gd name="T69" fmla="*/ 3 h 341"/>
                <a:gd name="T70" fmla="*/ 314 w 357"/>
                <a:gd name="T71" fmla="*/ 44 h 341"/>
                <a:gd name="T72" fmla="*/ 302 w 357"/>
                <a:gd name="T73" fmla="*/ 86 h 341"/>
                <a:gd name="T74" fmla="*/ 282 w 357"/>
                <a:gd name="T75" fmla="*/ 92 h 341"/>
                <a:gd name="T76" fmla="*/ 240 w 357"/>
                <a:gd name="T77" fmla="*/ 95 h 341"/>
                <a:gd name="T78" fmla="*/ 232 w 357"/>
                <a:gd name="T79" fmla="*/ 94 h 341"/>
                <a:gd name="T80" fmla="*/ 230 w 357"/>
                <a:gd name="T81" fmla="*/ 83 h 341"/>
                <a:gd name="T82" fmla="*/ 214 w 357"/>
                <a:gd name="T83" fmla="*/ 91 h 341"/>
                <a:gd name="T84" fmla="*/ 195 w 357"/>
                <a:gd name="T85" fmla="*/ 133 h 341"/>
                <a:gd name="T86" fmla="*/ 176 w 357"/>
                <a:gd name="T87" fmla="*/ 176 h 341"/>
                <a:gd name="T88" fmla="*/ 162 w 357"/>
                <a:gd name="T89" fmla="*/ 211 h 341"/>
                <a:gd name="T90" fmla="*/ 159 w 357"/>
                <a:gd name="T91" fmla="*/ 217 h 3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57" h="341">
                  <a:moveTo>
                    <a:pt x="119" y="78"/>
                  </a:moveTo>
                  <a:lnTo>
                    <a:pt x="116" y="77"/>
                  </a:lnTo>
                  <a:lnTo>
                    <a:pt x="111" y="75"/>
                  </a:lnTo>
                  <a:lnTo>
                    <a:pt x="105" y="75"/>
                  </a:lnTo>
                  <a:lnTo>
                    <a:pt x="103" y="77"/>
                  </a:lnTo>
                  <a:lnTo>
                    <a:pt x="100" y="81"/>
                  </a:lnTo>
                  <a:lnTo>
                    <a:pt x="81" y="86"/>
                  </a:lnTo>
                  <a:lnTo>
                    <a:pt x="63" y="94"/>
                  </a:lnTo>
                  <a:lnTo>
                    <a:pt x="45" y="103"/>
                  </a:lnTo>
                  <a:lnTo>
                    <a:pt x="29" y="116"/>
                  </a:lnTo>
                  <a:lnTo>
                    <a:pt x="16" y="130"/>
                  </a:lnTo>
                  <a:lnTo>
                    <a:pt x="8" y="145"/>
                  </a:lnTo>
                  <a:lnTo>
                    <a:pt x="1" y="161"/>
                  </a:lnTo>
                  <a:lnTo>
                    <a:pt x="0" y="176"/>
                  </a:lnTo>
                  <a:lnTo>
                    <a:pt x="4" y="195"/>
                  </a:lnTo>
                  <a:lnTo>
                    <a:pt x="10" y="207"/>
                  </a:lnTo>
                  <a:lnTo>
                    <a:pt x="20" y="217"/>
                  </a:lnTo>
                  <a:lnTo>
                    <a:pt x="30" y="223"/>
                  </a:lnTo>
                  <a:lnTo>
                    <a:pt x="41" y="226"/>
                  </a:lnTo>
                  <a:lnTo>
                    <a:pt x="49" y="228"/>
                  </a:lnTo>
                  <a:lnTo>
                    <a:pt x="56" y="228"/>
                  </a:lnTo>
                  <a:lnTo>
                    <a:pt x="57" y="228"/>
                  </a:lnTo>
                  <a:lnTo>
                    <a:pt x="59" y="214"/>
                  </a:lnTo>
                  <a:lnTo>
                    <a:pt x="60" y="204"/>
                  </a:lnTo>
                  <a:lnTo>
                    <a:pt x="60" y="197"/>
                  </a:lnTo>
                  <a:lnTo>
                    <a:pt x="60" y="192"/>
                  </a:lnTo>
                  <a:lnTo>
                    <a:pt x="60" y="189"/>
                  </a:lnTo>
                  <a:lnTo>
                    <a:pt x="60" y="187"/>
                  </a:lnTo>
                  <a:lnTo>
                    <a:pt x="57" y="184"/>
                  </a:lnTo>
                  <a:lnTo>
                    <a:pt x="53" y="178"/>
                  </a:lnTo>
                  <a:lnTo>
                    <a:pt x="48" y="168"/>
                  </a:lnTo>
                  <a:lnTo>
                    <a:pt x="48" y="164"/>
                  </a:lnTo>
                  <a:lnTo>
                    <a:pt x="48" y="159"/>
                  </a:lnTo>
                  <a:lnTo>
                    <a:pt x="50" y="151"/>
                  </a:lnTo>
                  <a:lnTo>
                    <a:pt x="56" y="147"/>
                  </a:lnTo>
                  <a:lnTo>
                    <a:pt x="68" y="139"/>
                  </a:lnTo>
                  <a:lnTo>
                    <a:pt x="76" y="136"/>
                  </a:lnTo>
                  <a:lnTo>
                    <a:pt x="81" y="134"/>
                  </a:lnTo>
                  <a:lnTo>
                    <a:pt x="85" y="133"/>
                  </a:lnTo>
                  <a:lnTo>
                    <a:pt x="87" y="133"/>
                  </a:lnTo>
                  <a:lnTo>
                    <a:pt x="87" y="136"/>
                  </a:lnTo>
                  <a:lnTo>
                    <a:pt x="85" y="142"/>
                  </a:lnTo>
                  <a:lnTo>
                    <a:pt x="85" y="151"/>
                  </a:lnTo>
                  <a:lnTo>
                    <a:pt x="83" y="164"/>
                  </a:lnTo>
                  <a:lnTo>
                    <a:pt x="81" y="178"/>
                  </a:lnTo>
                  <a:lnTo>
                    <a:pt x="80" y="193"/>
                  </a:lnTo>
                  <a:lnTo>
                    <a:pt x="76" y="229"/>
                  </a:lnTo>
                  <a:lnTo>
                    <a:pt x="72" y="267"/>
                  </a:lnTo>
                  <a:lnTo>
                    <a:pt x="71" y="284"/>
                  </a:lnTo>
                  <a:lnTo>
                    <a:pt x="71" y="299"/>
                  </a:lnTo>
                  <a:lnTo>
                    <a:pt x="69" y="313"/>
                  </a:lnTo>
                  <a:lnTo>
                    <a:pt x="71" y="324"/>
                  </a:lnTo>
                  <a:lnTo>
                    <a:pt x="71" y="334"/>
                  </a:lnTo>
                  <a:lnTo>
                    <a:pt x="73" y="338"/>
                  </a:lnTo>
                  <a:lnTo>
                    <a:pt x="76" y="340"/>
                  </a:lnTo>
                  <a:lnTo>
                    <a:pt x="81" y="340"/>
                  </a:lnTo>
                  <a:lnTo>
                    <a:pt x="91" y="341"/>
                  </a:lnTo>
                  <a:lnTo>
                    <a:pt x="103" y="341"/>
                  </a:lnTo>
                  <a:lnTo>
                    <a:pt x="116" y="341"/>
                  </a:lnTo>
                  <a:lnTo>
                    <a:pt x="131" y="341"/>
                  </a:lnTo>
                  <a:lnTo>
                    <a:pt x="163" y="340"/>
                  </a:lnTo>
                  <a:lnTo>
                    <a:pt x="195" y="338"/>
                  </a:lnTo>
                  <a:lnTo>
                    <a:pt x="210" y="338"/>
                  </a:lnTo>
                  <a:lnTo>
                    <a:pt x="223" y="337"/>
                  </a:lnTo>
                  <a:lnTo>
                    <a:pt x="235" y="337"/>
                  </a:lnTo>
                  <a:lnTo>
                    <a:pt x="243" y="335"/>
                  </a:lnTo>
                  <a:lnTo>
                    <a:pt x="250" y="334"/>
                  </a:lnTo>
                  <a:lnTo>
                    <a:pt x="251" y="332"/>
                  </a:lnTo>
                  <a:lnTo>
                    <a:pt x="254" y="326"/>
                  </a:lnTo>
                  <a:lnTo>
                    <a:pt x="254" y="318"/>
                  </a:lnTo>
                  <a:lnTo>
                    <a:pt x="255" y="296"/>
                  </a:lnTo>
                  <a:lnTo>
                    <a:pt x="255" y="270"/>
                  </a:lnTo>
                  <a:lnTo>
                    <a:pt x="254" y="240"/>
                  </a:lnTo>
                  <a:lnTo>
                    <a:pt x="252" y="211"/>
                  </a:lnTo>
                  <a:lnTo>
                    <a:pt x="251" y="183"/>
                  </a:lnTo>
                  <a:lnTo>
                    <a:pt x="250" y="159"/>
                  </a:lnTo>
                  <a:lnTo>
                    <a:pt x="248" y="148"/>
                  </a:lnTo>
                  <a:lnTo>
                    <a:pt x="248" y="140"/>
                  </a:lnTo>
                  <a:lnTo>
                    <a:pt x="251" y="139"/>
                  </a:lnTo>
                  <a:lnTo>
                    <a:pt x="255" y="136"/>
                  </a:lnTo>
                  <a:lnTo>
                    <a:pt x="267" y="131"/>
                  </a:lnTo>
                  <a:lnTo>
                    <a:pt x="282" y="128"/>
                  </a:lnTo>
                  <a:lnTo>
                    <a:pt x="298" y="125"/>
                  </a:lnTo>
                  <a:lnTo>
                    <a:pt x="314" y="120"/>
                  </a:lnTo>
                  <a:lnTo>
                    <a:pt x="329" y="116"/>
                  </a:lnTo>
                  <a:lnTo>
                    <a:pt x="339" y="111"/>
                  </a:lnTo>
                  <a:lnTo>
                    <a:pt x="343" y="108"/>
                  </a:lnTo>
                  <a:lnTo>
                    <a:pt x="346" y="105"/>
                  </a:lnTo>
                  <a:lnTo>
                    <a:pt x="350" y="94"/>
                  </a:lnTo>
                  <a:lnTo>
                    <a:pt x="353" y="78"/>
                  </a:lnTo>
                  <a:lnTo>
                    <a:pt x="356" y="45"/>
                  </a:lnTo>
                  <a:lnTo>
                    <a:pt x="357" y="30"/>
                  </a:lnTo>
                  <a:lnTo>
                    <a:pt x="357" y="17"/>
                  </a:lnTo>
                  <a:lnTo>
                    <a:pt x="357" y="8"/>
                  </a:lnTo>
                  <a:lnTo>
                    <a:pt x="357" y="5"/>
                  </a:lnTo>
                  <a:lnTo>
                    <a:pt x="345" y="3"/>
                  </a:lnTo>
                  <a:lnTo>
                    <a:pt x="337" y="3"/>
                  </a:lnTo>
                  <a:lnTo>
                    <a:pt x="330" y="2"/>
                  </a:lnTo>
                  <a:lnTo>
                    <a:pt x="326" y="0"/>
                  </a:lnTo>
                  <a:lnTo>
                    <a:pt x="323" y="0"/>
                  </a:lnTo>
                  <a:lnTo>
                    <a:pt x="322" y="0"/>
                  </a:lnTo>
                  <a:lnTo>
                    <a:pt x="321" y="0"/>
                  </a:lnTo>
                  <a:lnTo>
                    <a:pt x="321" y="3"/>
                  </a:lnTo>
                  <a:lnTo>
                    <a:pt x="319" y="14"/>
                  </a:lnTo>
                  <a:lnTo>
                    <a:pt x="317" y="27"/>
                  </a:lnTo>
                  <a:lnTo>
                    <a:pt x="314" y="44"/>
                  </a:lnTo>
                  <a:lnTo>
                    <a:pt x="310" y="59"/>
                  </a:lnTo>
                  <a:lnTo>
                    <a:pt x="307" y="75"/>
                  </a:lnTo>
                  <a:lnTo>
                    <a:pt x="302" y="86"/>
                  </a:lnTo>
                  <a:lnTo>
                    <a:pt x="299" y="92"/>
                  </a:lnTo>
                  <a:lnTo>
                    <a:pt x="291" y="92"/>
                  </a:lnTo>
                  <a:lnTo>
                    <a:pt x="282" y="92"/>
                  </a:lnTo>
                  <a:lnTo>
                    <a:pt x="259" y="94"/>
                  </a:lnTo>
                  <a:lnTo>
                    <a:pt x="250" y="95"/>
                  </a:lnTo>
                  <a:lnTo>
                    <a:pt x="240" y="95"/>
                  </a:lnTo>
                  <a:lnTo>
                    <a:pt x="234" y="95"/>
                  </a:lnTo>
                  <a:lnTo>
                    <a:pt x="232" y="95"/>
                  </a:lnTo>
                  <a:lnTo>
                    <a:pt x="232" y="94"/>
                  </a:lnTo>
                  <a:lnTo>
                    <a:pt x="232" y="89"/>
                  </a:lnTo>
                  <a:lnTo>
                    <a:pt x="231" y="84"/>
                  </a:lnTo>
                  <a:lnTo>
                    <a:pt x="230" y="83"/>
                  </a:lnTo>
                  <a:lnTo>
                    <a:pt x="224" y="83"/>
                  </a:lnTo>
                  <a:lnTo>
                    <a:pt x="219" y="87"/>
                  </a:lnTo>
                  <a:lnTo>
                    <a:pt x="214" y="91"/>
                  </a:lnTo>
                  <a:lnTo>
                    <a:pt x="212" y="92"/>
                  </a:lnTo>
                  <a:lnTo>
                    <a:pt x="203" y="114"/>
                  </a:lnTo>
                  <a:lnTo>
                    <a:pt x="195" y="133"/>
                  </a:lnTo>
                  <a:lnTo>
                    <a:pt x="188" y="150"/>
                  </a:lnTo>
                  <a:lnTo>
                    <a:pt x="182" y="165"/>
                  </a:lnTo>
                  <a:lnTo>
                    <a:pt x="176" y="176"/>
                  </a:lnTo>
                  <a:lnTo>
                    <a:pt x="172" y="187"/>
                  </a:lnTo>
                  <a:lnTo>
                    <a:pt x="166" y="201"/>
                  </a:lnTo>
                  <a:lnTo>
                    <a:pt x="162" y="211"/>
                  </a:lnTo>
                  <a:lnTo>
                    <a:pt x="160" y="215"/>
                  </a:lnTo>
                  <a:lnTo>
                    <a:pt x="159" y="217"/>
                  </a:lnTo>
                  <a:lnTo>
                    <a:pt x="119" y="78"/>
                  </a:lnTo>
                  <a:close/>
                </a:path>
              </a:pathLst>
            </a:custGeom>
            <a:solidFill>
              <a:srgbClr val="0000FF"/>
            </a:solidFill>
            <a:ln w="4763">
              <a:solidFill>
                <a:srgbClr val="000000"/>
              </a:solidFill>
              <a:prstDash val="solid"/>
              <a:round/>
              <a:headEnd/>
              <a:tailEnd/>
            </a:ln>
          </p:spPr>
          <p:txBody>
            <a:bodyPr/>
            <a:lstStyle/>
            <a:p>
              <a:endParaRPr lang="ja-JP" altLang="en-US"/>
            </a:p>
          </p:txBody>
        </p:sp>
        <p:sp>
          <p:nvSpPr>
            <p:cNvPr id="32033" name="Freeform 135"/>
            <p:cNvSpPr>
              <a:spLocks/>
            </p:cNvSpPr>
            <p:nvPr/>
          </p:nvSpPr>
          <p:spPr bwMode="auto">
            <a:xfrm>
              <a:off x="1143" y="3369"/>
              <a:ext cx="156" cy="178"/>
            </a:xfrm>
            <a:custGeom>
              <a:avLst/>
              <a:gdLst>
                <a:gd name="T0" fmla="*/ 29 w 156"/>
                <a:gd name="T1" fmla="*/ 14 h 178"/>
                <a:gd name="T2" fmla="*/ 28 w 156"/>
                <a:gd name="T3" fmla="*/ 25 h 178"/>
                <a:gd name="T4" fmla="*/ 27 w 156"/>
                <a:gd name="T5" fmla="*/ 28 h 178"/>
                <a:gd name="T6" fmla="*/ 19 w 156"/>
                <a:gd name="T7" fmla="*/ 19 h 178"/>
                <a:gd name="T8" fmla="*/ 8 w 156"/>
                <a:gd name="T9" fmla="*/ 21 h 178"/>
                <a:gd name="T10" fmla="*/ 0 w 156"/>
                <a:gd name="T11" fmla="*/ 42 h 178"/>
                <a:gd name="T12" fmla="*/ 4 w 156"/>
                <a:gd name="T13" fmla="*/ 60 h 178"/>
                <a:gd name="T14" fmla="*/ 13 w 156"/>
                <a:gd name="T15" fmla="*/ 67 h 178"/>
                <a:gd name="T16" fmla="*/ 24 w 156"/>
                <a:gd name="T17" fmla="*/ 71 h 178"/>
                <a:gd name="T18" fmla="*/ 23 w 156"/>
                <a:gd name="T19" fmla="*/ 81 h 178"/>
                <a:gd name="T20" fmla="*/ 23 w 156"/>
                <a:gd name="T21" fmla="*/ 116 h 178"/>
                <a:gd name="T22" fmla="*/ 25 w 156"/>
                <a:gd name="T23" fmla="*/ 134 h 178"/>
                <a:gd name="T24" fmla="*/ 27 w 156"/>
                <a:gd name="T25" fmla="*/ 141 h 178"/>
                <a:gd name="T26" fmla="*/ 37 w 156"/>
                <a:gd name="T27" fmla="*/ 159 h 178"/>
                <a:gd name="T28" fmla="*/ 67 w 156"/>
                <a:gd name="T29" fmla="*/ 176 h 178"/>
                <a:gd name="T30" fmla="*/ 95 w 156"/>
                <a:gd name="T31" fmla="*/ 175 h 178"/>
                <a:gd name="T32" fmla="*/ 119 w 156"/>
                <a:gd name="T33" fmla="*/ 153 h 178"/>
                <a:gd name="T34" fmla="*/ 134 w 156"/>
                <a:gd name="T35" fmla="*/ 122 h 178"/>
                <a:gd name="T36" fmla="*/ 139 w 156"/>
                <a:gd name="T37" fmla="*/ 89 h 178"/>
                <a:gd name="T38" fmla="*/ 147 w 156"/>
                <a:gd name="T39" fmla="*/ 67 h 178"/>
                <a:gd name="T40" fmla="*/ 156 w 156"/>
                <a:gd name="T41" fmla="*/ 46 h 178"/>
                <a:gd name="T42" fmla="*/ 152 w 156"/>
                <a:gd name="T43" fmla="*/ 28 h 178"/>
                <a:gd name="T44" fmla="*/ 139 w 156"/>
                <a:gd name="T45" fmla="*/ 25 h 178"/>
                <a:gd name="T46" fmla="*/ 131 w 156"/>
                <a:gd name="T47" fmla="*/ 33 h 178"/>
                <a:gd name="T48" fmla="*/ 132 w 156"/>
                <a:gd name="T49" fmla="*/ 14 h 178"/>
                <a:gd name="T50" fmla="*/ 132 w 156"/>
                <a:gd name="T51" fmla="*/ 5 h 178"/>
                <a:gd name="T52" fmla="*/ 134 w 156"/>
                <a:gd name="T53" fmla="*/ 0 h 178"/>
                <a:gd name="T54" fmla="*/ 99 w 156"/>
                <a:gd name="T55" fmla="*/ 4 h 178"/>
                <a:gd name="T56" fmla="*/ 74 w 156"/>
                <a:gd name="T57" fmla="*/ 4 h 178"/>
                <a:gd name="T58" fmla="*/ 56 w 156"/>
                <a:gd name="T59" fmla="*/ 5 h 178"/>
                <a:gd name="T60" fmla="*/ 36 w 156"/>
                <a:gd name="T61" fmla="*/ 7 h 178"/>
                <a:gd name="T62" fmla="*/ 31 w 156"/>
                <a:gd name="T63" fmla="*/ 7 h 178"/>
                <a:gd name="T64" fmla="*/ 31 w 156"/>
                <a:gd name="T65" fmla="*/ 7 h 1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6" h="178">
                  <a:moveTo>
                    <a:pt x="31" y="7"/>
                  </a:moveTo>
                  <a:lnTo>
                    <a:pt x="29" y="14"/>
                  </a:lnTo>
                  <a:lnTo>
                    <a:pt x="29" y="19"/>
                  </a:lnTo>
                  <a:lnTo>
                    <a:pt x="28" y="25"/>
                  </a:lnTo>
                  <a:lnTo>
                    <a:pt x="27" y="27"/>
                  </a:lnTo>
                  <a:lnTo>
                    <a:pt x="27" y="28"/>
                  </a:lnTo>
                  <a:lnTo>
                    <a:pt x="23" y="21"/>
                  </a:lnTo>
                  <a:lnTo>
                    <a:pt x="19" y="19"/>
                  </a:lnTo>
                  <a:lnTo>
                    <a:pt x="13" y="19"/>
                  </a:lnTo>
                  <a:lnTo>
                    <a:pt x="8" y="21"/>
                  </a:lnTo>
                  <a:lnTo>
                    <a:pt x="3" y="30"/>
                  </a:lnTo>
                  <a:lnTo>
                    <a:pt x="0" y="42"/>
                  </a:lnTo>
                  <a:lnTo>
                    <a:pt x="1" y="52"/>
                  </a:lnTo>
                  <a:lnTo>
                    <a:pt x="4" y="60"/>
                  </a:lnTo>
                  <a:lnTo>
                    <a:pt x="8" y="64"/>
                  </a:lnTo>
                  <a:lnTo>
                    <a:pt x="13" y="67"/>
                  </a:lnTo>
                  <a:lnTo>
                    <a:pt x="21" y="71"/>
                  </a:lnTo>
                  <a:lnTo>
                    <a:pt x="24" y="71"/>
                  </a:lnTo>
                  <a:lnTo>
                    <a:pt x="25" y="71"/>
                  </a:lnTo>
                  <a:lnTo>
                    <a:pt x="23" y="81"/>
                  </a:lnTo>
                  <a:lnTo>
                    <a:pt x="23" y="94"/>
                  </a:lnTo>
                  <a:lnTo>
                    <a:pt x="23" y="116"/>
                  </a:lnTo>
                  <a:lnTo>
                    <a:pt x="24" y="127"/>
                  </a:lnTo>
                  <a:lnTo>
                    <a:pt x="25" y="134"/>
                  </a:lnTo>
                  <a:lnTo>
                    <a:pt x="27" y="139"/>
                  </a:lnTo>
                  <a:lnTo>
                    <a:pt x="27" y="141"/>
                  </a:lnTo>
                  <a:lnTo>
                    <a:pt x="32" y="152"/>
                  </a:lnTo>
                  <a:lnTo>
                    <a:pt x="37" y="159"/>
                  </a:lnTo>
                  <a:lnTo>
                    <a:pt x="51" y="172"/>
                  </a:lnTo>
                  <a:lnTo>
                    <a:pt x="67" y="176"/>
                  </a:lnTo>
                  <a:lnTo>
                    <a:pt x="79" y="178"/>
                  </a:lnTo>
                  <a:lnTo>
                    <a:pt x="95" y="175"/>
                  </a:lnTo>
                  <a:lnTo>
                    <a:pt x="108" y="166"/>
                  </a:lnTo>
                  <a:lnTo>
                    <a:pt x="119" y="153"/>
                  </a:lnTo>
                  <a:lnTo>
                    <a:pt x="127" y="139"/>
                  </a:lnTo>
                  <a:lnTo>
                    <a:pt x="134" y="122"/>
                  </a:lnTo>
                  <a:lnTo>
                    <a:pt x="136" y="105"/>
                  </a:lnTo>
                  <a:lnTo>
                    <a:pt x="139" y="89"/>
                  </a:lnTo>
                  <a:lnTo>
                    <a:pt x="138" y="75"/>
                  </a:lnTo>
                  <a:lnTo>
                    <a:pt x="147" y="67"/>
                  </a:lnTo>
                  <a:lnTo>
                    <a:pt x="154" y="56"/>
                  </a:lnTo>
                  <a:lnTo>
                    <a:pt x="156" y="46"/>
                  </a:lnTo>
                  <a:lnTo>
                    <a:pt x="155" y="35"/>
                  </a:lnTo>
                  <a:lnTo>
                    <a:pt x="152" y="28"/>
                  </a:lnTo>
                  <a:lnTo>
                    <a:pt x="147" y="24"/>
                  </a:lnTo>
                  <a:lnTo>
                    <a:pt x="139" y="25"/>
                  </a:lnTo>
                  <a:lnTo>
                    <a:pt x="135" y="27"/>
                  </a:lnTo>
                  <a:lnTo>
                    <a:pt x="131" y="33"/>
                  </a:lnTo>
                  <a:lnTo>
                    <a:pt x="132" y="22"/>
                  </a:lnTo>
                  <a:lnTo>
                    <a:pt x="132" y="14"/>
                  </a:lnTo>
                  <a:lnTo>
                    <a:pt x="132" y="8"/>
                  </a:lnTo>
                  <a:lnTo>
                    <a:pt x="132" y="5"/>
                  </a:lnTo>
                  <a:lnTo>
                    <a:pt x="134" y="2"/>
                  </a:lnTo>
                  <a:lnTo>
                    <a:pt x="134" y="0"/>
                  </a:lnTo>
                  <a:lnTo>
                    <a:pt x="115" y="2"/>
                  </a:lnTo>
                  <a:lnTo>
                    <a:pt x="99" y="4"/>
                  </a:lnTo>
                  <a:lnTo>
                    <a:pt x="86" y="4"/>
                  </a:lnTo>
                  <a:lnTo>
                    <a:pt x="74" y="4"/>
                  </a:lnTo>
                  <a:lnTo>
                    <a:pt x="64" y="5"/>
                  </a:lnTo>
                  <a:lnTo>
                    <a:pt x="56" y="5"/>
                  </a:lnTo>
                  <a:lnTo>
                    <a:pt x="44" y="7"/>
                  </a:lnTo>
                  <a:lnTo>
                    <a:pt x="36" y="7"/>
                  </a:lnTo>
                  <a:lnTo>
                    <a:pt x="32" y="7"/>
                  </a:lnTo>
                  <a:lnTo>
                    <a:pt x="31" y="7"/>
                  </a:lnTo>
                  <a:close/>
                </a:path>
              </a:pathLst>
            </a:custGeom>
            <a:solidFill>
              <a:srgbClr val="F7C0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2034" name="Freeform 136"/>
            <p:cNvSpPr>
              <a:spLocks/>
            </p:cNvSpPr>
            <p:nvPr/>
          </p:nvSpPr>
          <p:spPr bwMode="auto">
            <a:xfrm>
              <a:off x="1143" y="3369"/>
              <a:ext cx="156" cy="178"/>
            </a:xfrm>
            <a:custGeom>
              <a:avLst/>
              <a:gdLst>
                <a:gd name="T0" fmla="*/ 29 w 156"/>
                <a:gd name="T1" fmla="*/ 14 h 178"/>
                <a:gd name="T2" fmla="*/ 28 w 156"/>
                <a:gd name="T3" fmla="*/ 25 h 178"/>
                <a:gd name="T4" fmla="*/ 27 w 156"/>
                <a:gd name="T5" fmla="*/ 28 h 178"/>
                <a:gd name="T6" fmla="*/ 19 w 156"/>
                <a:gd name="T7" fmla="*/ 19 h 178"/>
                <a:gd name="T8" fmla="*/ 8 w 156"/>
                <a:gd name="T9" fmla="*/ 21 h 178"/>
                <a:gd name="T10" fmla="*/ 0 w 156"/>
                <a:gd name="T11" fmla="*/ 42 h 178"/>
                <a:gd name="T12" fmla="*/ 4 w 156"/>
                <a:gd name="T13" fmla="*/ 60 h 178"/>
                <a:gd name="T14" fmla="*/ 13 w 156"/>
                <a:gd name="T15" fmla="*/ 67 h 178"/>
                <a:gd name="T16" fmla="*/ 24 w 156"/>
                <a:gd name="T17" fmla="*/ 71 h 178"/>
                <a:gd name="T18" fmla="*/ 23 w 156"/>
                <a:gd name="T19" fmla="*/ 81 h 178"/>
                <a:gd name="T20" fmla="*/ 23 w 156"/>
                <a:gd name="T21" fmla="*/ 116 h 178"/>
                <a:gd name="T22" fmla="*/ 25 w 156"/>
                <a:gd name="T23" fmla="*/ 134 h 178"/>
                <a:gd name="T24" fmla="*/ 27 w 156"/>
                <a:gd name="T25" fmla="*/ 141 h 178"/>
                <a:gd name="T26" fmla="*/ 37 w 156"/>
                <a:gd name="T27" fmla="*/ 159 h 178"/>
                <a:gd name="T28" fmla="*/ 67 w 156"/>
                <a:gd name="T29" fmla="*/ 176 h 178"/>
                <a:gd name="T30" fmla="*/ 95 w 156"/>
                <a:gd name="T31" fmla="*/ 175 h 178"/>
                <a:gd name="T32" fmla="*/ 119 w 156"/>
                <a:gd name="T33" fmla="*/ 153 h 178"/>
                <a:gd name="T34" fmla="*/ 134 w 156"/>
                <a:gd name="T35" fmla="*/ 122 h 178"/>
                <a:gd name="T36" fmla="*/ 139 w 156"/>
                <a:gd name="T37" fmla="*/ 89 h 178"/>
                <a:gd name="T38" fmla="*/ 147 w 156"/>
                <a:gd name="T39" fmla="*/ 67 h 178"/>
                <a:gd name="T40" fmla="*/ 156 w 156"/>
                <a:gd name="T41" fmla="*/ 46 h 178"/>
                <a:gd name="T42" fmla="*/ 152 w 156"/>
                <a:gd name="T43" fmla="*/ 28 h 178"/>
                <a:gd name="T44" fmla="*/ 139 w 156"/>
                <a:gd name="T45" fmla="*/ 25 h 178"/>
                <a:gd name="T46" fmla="*/ 131 w 156"/>
                <a:gd name="T47" fmla="*/ 33 h 178"/>
                <a:gd name="T48" fmla="*/ 132 w 156"/>
                <a:gd name="T49" fmla="*/ 14 h 178"/>
                <a:gd name="T50" fmla="*/ 132 w 156"/>
                <a:gd name="T51" fmla="*/ 5 h 178"/>
                <a:gd name="T52" fmla="*/ 134 w 156"/>
                <a:gd name="T53" fmla="*/ 0 h 178"/>
                <a:gd name="T54" fmla="*/ 99 w 156"/>
                <a:gd name="T55" fmla="*/ 4 h 178"/>
                <a:gd name="T56" fmla="*/ 74 w 156"/>
                <a:gd name="T57" fmla="*/ 4 h 178"/>
                <a:gd name="T58" fmla="*/ 56 w 156"/>
                <a:gd name="T59" fmla="*/ 5 h 178"/>
                <a:gd name="T60" fmla="*/ 36 w 156"/>
                <a:gd name="T61" fmla="*/ 7 h 178"/>
                <a:gd name="T62" fmla="*/ 31 w 156"/>
                <a:gd name="T63" fmla="*/ 7 h 1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178">
                  <a:moveTo>
                    <a:pt x="31" y="7"/>
                  </a:moveTo>
                  <a:lnTo>
                    <a:pt x="29" y="14"/>
                  </a:lnTo>
                  <a:lnTo>
                    <a:pt x="29" y="19"/>
                  </a:lnTo>
                  <a:lnTo>
                    <a:pt x="28" y="25"/>
                  </a:lnTo>
                  <a:lnTo>
                    <a:pt x="27" y="27"/>
                  </a:lnTo>
                  <a:lnTo>
                    <a:pt x="27" y="28"/>
                  </a:lnTo>
                  <a:lnTo>
                    <a:pt x="23" y="21"/>
                  </a:lnTo>
                  <a:lnTo>
                    <a:pt x="19" y="19"/>
                  </a:lnTo>
                  <a:lnTo>
                    <a:pt x="13" y="19"/>
                  </a:lnTo>
                  <a:lnTo>
                    <a:pt x="8" y="21"/>
                  </a:lnTo>
                  <a:lnTo>
                    <a:pt x="3" y="30"/>
                  </a:lnTo>
                  <a:lnTo>
                    <a:pt x="0" y="42"/>
                  </a:lnTo>
                  <a:lnTo>
                    <a:pt x="1" y="52"/>
                  </a:lnTo>
                  <a:lnTo>
                    <a:pt x="4" y="60"/>
                  </a:lnTo>
                  <a:lnTo>
                    <a:pt x="8" y="64"/>
                  </a:lnTo>
                  <a:lnTo>
                    <a:pt x="13" y="67"/>
                  </a:lnTo>
                  <a:lnTo>
                    <a:pt x="21" y="71"/>
                  </a:lnTo>
                  <a:lnTo>
                    <a:pt x="24" y="71"/>
                  </a:lnTo>
                  <a:lnTo>
                    <a:pt x="25" y="71"/>
                  </a:lnTo>
                  <a:lnTo>
                    <a:pt x="23" y="81"/>
                  </a:lnTo>
                  <a:lnTo>
                    <a:pt x="23" y="94"/>
                  </a:lnTo>
                  <a:lnTo>
                    <a:pt x="23" y="116"/>
                  </a:lnTo>
                  <a:lnTo>
                    <a:pt x="24" y="127"/>
                  </a:lnTo>
                  <a:lnTo>
                    <a:pt x="25" y="134"/>
                  </a:lnTo>
                  <a:lnTo>
                    <a:pt x="27" y="139"/>
                  </a:lnTo>
                  <a:lnTo>
                    <a:pt x="27" y="141"/>
                  </a:lnTo>
                  <a:lnTo>
                    <a:pt x="32" y="152"/>
                  </a:lnTo>
                  <a:lnTo>
                    <a:pt x="37" y="159"/>
                  </a:lnTo>
                  <a:lnTo>
                    <a:pt x="51" y="172"/>
                  </a:lnTo>
                  <a:lnTo>
                    <a:pt x="67" y="176"/>
                  </a:lnTo>
                  <a:lnTo>
                    <a:pt x="79" y="178"/>
                  </a:lnTo>
                  <a:lnTo>
                    <a:pt x="95" y="175"/>
                  </a:lnTo>
                  <a:lnTo>
                    <a:pt x="108" y="166"/>
                  </a:lnTo>
                  <a:lnTo>
                    <a:pt x="119" y="153"/>
                  </a:lnTo>
                  <a:lnTo>
                    <a:pt x="127" y="139"/>
                  </a:lnTo>
                  <a:lnTo>
                    <a:pt x="134" y="122"/>
                  </a:lnTo>
                  <a:lnTo>
                    <a:pt x="136" y="105"/>
                  </a:lnTo>
                  <a:lnTo>
                    <a:pt x="139" y="89"/>
                  </a:lnTo>
                  <a:lnTo>
                    <a:pt x="138" y="75"/>
                  </a:lnTo>
                  <a:lnTo>
                    <a:pt x="147" y="67"/>
                  </a:lnTo>
                  <a:lnTo>
                    <a:pt x="154" y="56"/>
                  </a:lnTo>
                  <a:lnTo>
                    <a:pt x="156" y="46"/>
                  </a:lnTo>
                  <a:lnTo>
                    <a:pt x="155" y="35"/>
                  </a:lnTo>
                  <a:lnTo>
                    <a:pt x="152" y="28"/>
                  </a:lnTo>
                  <a:lnTo>
                    <a:pt x="147" y="24"/>
                  </a:lnTo>
                  <a:lnTo>
                    <a:pt x="139" y="25"/>
                  </a:lnTo>
                  <a:lnTo>
                    <a:pt x="135" y="27"/>
                  </a:lnTo>
                  <a:lnTo>
                    <a:pt x="131" y="33"/>
                  </a:lnTo>
                  <a:lnTo>
                    <a:pt x="132" y="22"/>
                  </a:lnTo>
                  <a:lnTo>
                    <a:pt x="132" y="14"/>
                  </a:lnTo>
                  <a:lnTo>
                    <a:pt x="132" y="8"/>
                  </a:lnTo>
                  <a:lnTo>
                    <a:pt x="132" y="5"/>
                  </a:lnTo>
                  <a:lnTo>
                    <a:pt x="134" y="2"/>
                  </a:lnTo>
                  <a:lnTo>
                    <a:pt x="134" y="0"/>
                  </a:lnTo>
                  <a:lnTo>
                    <a:pt x="115" y="2"/>
                  </a:lnTo>
                  <a:lnTo>
                    <a:pt x="99" y="4"/>
                  </a:lnTo>
                  <a:lnTo>
                    <a:pt x="86" y="4"/>
                  </a:lnTo>
                  <a:lnTo>
                    <a:pt x="74" y="4"/>
                  </a:lnTo>
                  <a:lnTo>
                    <a:pt x="64" y="5"/>
                  </a:lnTo>
                  <a:lnTo>
                    <a:pt x="56" y="5"/>
                  </a:lnTo>
                  <a:lnTo>
                    <a:pt x="44" y="7"/>
                  </a:lnTo>
                  <a:lnTo>
                    <a:pt x="36" y="7"/>
                  </a:lnTo>
                  <a:lnTo>
                    <a:pt x="32" y="7"/>
                  </a:lnTo>
                  <a:lnTo>
                    <a:pt x="31"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35" name="Freeform 137"/>
            <p:cNvSpPr>
              <a:spLocks/>
            </p:cNvSpPr>
            <p:nvPr/>
          </p:nvSpPr>
          <p:spPr bwMode="auto">
            <a:xfrm>
              <a:off x="1162" y="3407"/>
              <a:ext cx="48" cy="34"/>
            </a:xfrm>
            <a:custGeom>
              <a:avLst/>
              <a:gdLst>
                <a:gd name="T0" fmla="*/ 48 w 48"/>
                <a:gd name="T1" fmla="*/ 17 h 34"/>
                <a:gd name="T2" fmla="*/ 48 w 48"/>
                <a:gd name="T3" fmla="*/ 23 h 34"/>
                <a:gd name="T4" fmla="*/ 44 w 48"/>
                <a:gd name="T5" fmla="*/ 29 h 34"/>
                <a:gd name="T6" fmla="*/ 40 w 48"/>
                <a:gd name="T7" fmla="*/ 33 h 34"/>
                <a:gd name="T8" fmla="*/ 33 w 48"/>
                <a:gd name="T9" fmla="*/ 34 h 34"/>
                <a:gd name="T10" fmla="*/ 28 w 48"/>
                <a:gd name="T11" fmla="*/ 34 h 34"/>
                <a:gd name="T12" fmla="*/ 22 w 48"/>
                <a:gd name="T13" fmla="*/ 34 h 34"/>
                <a:gd name="T14" fmla="*/ 17 w 48"/>
                <a:gd name="T15" fmla="*/ 34 h 34"/>
                <a:gd name="T16" fmla="*/ 14 w 48"/>
                <a:gd name="T17" fmla="*/ 34 h 34"/>
                <a:gd name="T18" fmla="*/ 14 w 48"/>
                <a:gd name="T19" fmla="*/ 34 h 34"/>
                <a:gd name="T20" fmla="*/ 8 w 48"/>
                <a:gd name="T21" fmla="*/ 33 h 34"/>
                <a:gd name="T22" fmla="*/ 4 w 48"/>
                <a:gd name="T23" fmla="*/ 29 h 34"/>
                <a:gd name="T24" fmla="*/ 0 w 48"/>
                <a:gd name="T25" fmla="*/ 23 h 34"/>
                <a:gd name="T26" fmla="*/ 0 w 48"/>
                <a:gd name="T27" fmla="*/ 17 h 34"/>
                <a:gd name="T28" fmla="*/ 0 w 48"/>
                <a:gd name="T29" fmla="*/ 17 h 34"/>
                <a:gd name="T30" fmla="*/ 0 w 48"/>
                <a:gd name="T31" fmla="*/ 11 h 34"/>
                <a:gd name="T32" fmla="*/ 4 w 48"/>
                <a:gd name="T33" fmla="*/ 6 h 34"/>
                <a:gd name="T34" fmla="*/ 8 w 48"/>
                <a:gd name="T35" fmla="*/ 1 h 34"/>
                <a:gd name="T36" fmla="*/ 14 w 48"/>
                <a:gd name="T37" fmla="*/ 0 h 34"/>
                <a:gd name="T38" fmla="*/ 20 w 48"/>
                <a:gd name="T39" fmla="*/ 0 h 34"/>
                <a:gd name="T40" fmla="*/ 25 w 48"/>
                <a:gd name="T41" fmla="*/ 0 h 34"/>
                <a:gd name="T42" fmla="*/ 30 w 48"/>
                <a:gd name="T43" fmla="*/ 0 h 34"/>
                <a:gd name="T44" fmla="*/ 33 w 48"/>
                <a:gd name="T45" fmla="*/ 0 h 34"/>
                <a:gd name="T46" fmla="*/ 33 w 48"/>
                <a:gd name="T47" fmla="*/ 0 h 34"/>
                <a:gd name="T48" fmla="*/ 40 w 48"/>
                <a:gd name="T49" fmla="*/ 1 h 34"/>
                <a:gd name="T50" fmla="*/ 44 w 48"/>
                <a:gd name="T51" fmla="*/ 6 h 34"/>
                <a:gd name="T52" fmla="*/ 48 w 48"/>
                <a:gd name="T53" fmla="*/ 11 h 34"/>
                <a:gd name="T54" fmla="*/ 48 w 48"/>
                <a:gd name="T55" fmla="*/ 17 h 34"/>
                <a:gd name="T56" fmla="*/ 48 w 48"/>
                <a:gd name="T57" fmla="*/ 17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8" h="34">
                  <a:moveTo>
                    <a:pt x="48" y="17"/>
                  </a:moveTo>
                  <a:lnTo>
                    <a:pt x="48" y="23"/>
                  </a:lnTo>
                  <a:lnTo>
                    <a:pt x="44" y="29"/>
                  </a:lnTo>
                  <a:lnTo>
                    <a:pt x="40" y="33"/>
                  </a:lnTo>
                  <a:lnTo>
                    <a:pt x="33" y="34"/>
                  </a:lnTo>
                  <a:lnTo>
                    <a:pt x="28" y="34"/>
                  </a:lnTo>
                  <a:lnTo>
                    <a:pt x="22" y="34"/>
                  </a:lnTo>
                  <a:lnTo>
                    <a:pt x="17" y="34"/>
                  </a:lnTo>
                  <a:lnTo>
                    <a:pt x="14" y="34"/>
                  </a:lnTo>
                  <a:lnTo>
                    <a:pt x="8" y="33"/>
                  </a:lnTo>
                  <a:lnTo>
                    <a:pt x="4" y="29"/>
                  </a:lnTo>
                  <a:lnTo>
                    <a:pt x="0" y="23"/>
                  </a:lnTo>
                  <a:lnTo>
                    <a:pt x="0" y="17"/>
                  </a:lnTo>
                  <a:lnTo>
                    <a:pt x="0" y="11"/>
                  </a:lnTo>
                  <a:lnTo>
                    <a:pt x="4" y="6"/>
                  </a:lnTo>
                  <a:lnTo>
                    <a:pt x="8" y="1"/>
                  </a:lnTo>
                  <a:lnTo>
                    <a:pt x="14" y="0"/>
                  </a:lnTo>
                  <a:lnTo>
                    <a:pt x="20" y="0"/>
                  </a:lnTo>
                  <a:lnTo>
                    <a:pt x="25" y="0"/>
                  </a:lnTo>
                  <a:lnTo>
                    <a:pt x="30" y="0"/>
                  </a:lnTo>
                  <a:lnTo>
                    <a:pt x="33" y="0"/>
                  </a:lnTo>
                  <a:lnTo>
                    <a:pt x="40" y="1"/>
                  </a:lnTo>
                  <a:lnTo>
                    <a:pt x="44" y="6"/>
                  </a:lnTo>
                  <a:lnTo>
                    <a:pt x="48" y="11"/>
                  </a:lnTo>
                  <a:lnTo>
                    <a:pt x="48" y="17"/>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32036" name="Freeform 138"/>
            <p:cNvSpPr>
              <a:spLocks/>
            </p:cNvSpPr>
            <p:nvPr/>
          </p:nvSpPr>
          <p:spPr bwMode="auto">
            <a:xfrm>
              <a:off x="1196" y="3438"/>
              <a:ext cx="49" cy="47"/>
            </a:xfrm>
            <a:custGeom>
              <a:avLst/>
              <a:gdLst>
                <a:gd name="T0" fmla="*/ 10 w 49"/>
                <a:gd name="T1" fmla="*/ 0 h 47"/>
                <a:gd name="T2" fmla="*/ 4 w 49"/>
                <a:gd name="T3" fmla="*/ 6 h 47"/>
                <a:gd name="T4" fmla="*/ 2 w 49"/>
                <a:gd name="T5" fmla="*/ 12 h 47"/>
                <a:gd name="T6" fmla="*/ 0 w 49"/>
                <a:gd name="T7" fmla="*/ 22 h 47"/>
                <a:gd name="T8" fmla="*/ 0 w 49"/>
                <a:gd name="T9" fmla="*/ 30 h 47"/>
                <a:gd name="T10" fmla="*/ 2 w 49"/>
                <a:gd name="T11" fmla="*/ 36 h 47"/>
                <a:gd name="T12" fmla="*/ 6 w 49"/>
                <a:gd name="T13" fmla="*/ 42 h 47"/>
                <a:gd name="T14" fmla="*/ 13 w 49"/>
                <a:gd name="T15" fmla="*/ 47 h 47"/>
                <a:gd name="T16" fmla="*/ 21 w 49"/>
                <a:gd name="T17" fmla="*/ 47 h 47"/>
                <a:gd name="T18" fmla="*/ 33 w 49"/>
                <a:gd name="T19" fmla="*/ 45 h 47"/>
                <a:gd name="T20" fmla="*/ 42 w 49"/>
                <a:gd name="T21" fmla="*/ 39 h 47"/>
                <a:gd name="T22" fmla="*/ 46 w 49"/>
                <a:gd name="T23" fmla="*/ 33 h 47"/>
                <a:gd name="T24" fmla="*/ 49 w 49"/>
                <a:gd name="T25" fmla="*/ 26 h 47"/>
                <a:gd name="T26" fmla="*/ 49 w 49"/>
                <a:gd name="T27" fmla="*/ 16 h 47"/>
                <a:gd name="T28" fmla="*/ 49 w 49"/>
                <a:gd name="T29" fmla="*/ 5 h 47"/>
                <a:gd name="T30" fmla="*/ 10 w 49"/>
                <a:gd name="T31" fmla="*/ 0 h 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9" h="47">
                  <a:moveTo>
                    <a:pt x="10" y="0"/>
                  </a:moveTo>
                  <a:lnTo>
                    <a:pt x="4" y="6"/>
                  </a:lnTo>
                  <a:lnTo>
                    <a:pt x="2" y="12"/>
                  </a:lnTo>
                  <a:lnTo>
                    <a:pt x="0" y="22"/>
                  </a:lnTo>
                  <a:lnTo>
                    <a:pt x="0" y="30"/>
                  </a:lnTo>
                  <a:lnTo>
                    <a:pt x="2" y="36"/>
                  </a:lnTo>
                  <a:lnTo>
                    <a:pt x="6" y="42"/>
                  </a:lnTo>
                  <a:lnTo>
                    <a:pt x="13" y="47"/>
                  </a:lnTo>
                  <a:lnTo>
                    <a:pt x="21" y="47"/>
                  </a:lnTo>
                  <a:lnTo>
                    <a:pt x="33" y="45"/>
                  </a:lnTo>
                  <a:lnTo>
                    <a:pt x="42" y="39"/>
                  </a:lnTo>
                  <a:lnTo>
                    <a:pt x="46" y="33"/>
                  </a:lnTo>
                  <a:lnTo>
                    <a:pt x="49" y="26"/>
                  </a:lnTo>
                  <a:lnTo>
                    <a:pt x="49" y="16"/>
                  </a:lnTo>
                  <a:lnTo>
                    <a:pt x="49" y="5"/>
                  </a:lnTo>
                  <a:lnTo>
                    <a:pt x="10" y="0"/>
                  </a:lnTo>
                  <a:close/>
                </a:path>
              </a:pathLst>
            </a:custGeom>
            <a:solidFill>
              <a:srgbClr val="F7C0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2037" name="Freeform 139"/>
            <p:cNvSpPr>
              <a:spLocks/>
            </p:cNvSpPr>
            <p:nvPr/>
          </p:nvSpPr>
          <p:spPr bwMode="auto">
            <a:xfrm>
              <a:off x="1196" y="3438"/>
              <a:ext cx="49" cy="47"/>
            </a:xfrm>
            <a:custGeom>
              <a:avLst/>
              <a:gdLst>
                <a:gd name="T0" fmla="*/ 10 w 49"/>
                <a:gd name="T1" fmla="*/ 0 h 47"/>
                <a:gd name="T2" fmla="*/ 4 w 49"/>
                <a:gd name="T3" fmla="*/ 6 h 47"/>
                <a:gd name="T4" fmla="*/ 2 w 49"/>
                <a:gd name="T5" fmla="*/ 12 h 47"/>
                <a:gd name="T6" fmla="*/ 0 w 49"/>
                <a:gd name="T7" fmla="*/ 22 h 47"/>
                <a:gd name="T8" fmla="*/ 0 w 49"/>
                <a:gd name="T9" fmla="*/ 30 h 47"/>
                <a:gd name="T10" fmla="*/ 2 w 49"/>
                <a:gd name="T11" fmla="*/ 36 h 47"/>
                <a:gd name="T12" fmla="*/ 6 w 49"/>
                <a:gd name="T13" fmla="*/ 42 h 47"/>
                <a:gd name="T14" fmla="*/ 13 w 49"/>
                <a:gd name="T15" fmla="*/ 47 h 47"/>
                <a:gd name="T16" fmla="*/ 21 w 49"/>
                <a:gd name="T17" fmla="*/ 47 h 47"/>
                <a:gd name="T18" fmla="*/ 33 w 49"/>
                <a:gd name="T19" fmla="*/ 45 h 47"/>
                <a:gd name="T20" fmla="*/ 42 w 49"/>
                <a:gd name="T21" fmla="*/ 39 h 47"/>
                <a:gd name="T22" fmla="*/ 46 w 49"/>
                <a:gd name="T23" fmla="*/ 33 h 47"/>
                <a:gd name="T24" fmla="*/ 49 w 49"/>
                <a:gd name="T25" fmla="*/ 26 h 47"/>
                <a:gd name="T26" fmla="*/ 49 w 49"/>
                <a:gd name="T27" fmla="*/ 16 h 47"/>
                <a:gd name="T28" fmla="*/ 49 w 49"/>
                <a:gd name="T29" fmla="*/ 5 h 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9" h="47">
                  <a:moveTo>
                    <a:pt x="10" y="0"/>
                  </a:moveTo>
                  <a:lnTo>
                    <a:pt x="4" y="6"/>
                  </a:lnTo>
                  <a:lnTo>
                    <a:pt x="2" y="12"/>
                  </a:lnTo>
                  <a:lnTo>
                    <a:pt x="0" y="22"/>
                  </a:lnTo>
                  <a:lnTo>
                    <a:pt x="0" y="30"/>
                  </a:lnTo>
                  <a:lnTo>
                    <a:pt x="2" y="36"/>
                  </a:lnTo>
                  <a:lnTo>
                    <a:pt x="6" y="42"/>
                  </a:lnTo>
                  <a:lnTo>
                    <a:pt x="13" y="47"/>
                  </a:lnTo>
                  <a:lnTo>
                    <a:pt x="21" y="47"/>
                  </a:lnTo>
                  <a:lnTo>
                    <a:pt x="33" y="45"/>
                  </a:lnTo>
                  <a:lnTo>
                    <a:pt x="42" y="39"/>
                  </a:lnTo>
                  <a:lnTo>
                    <a:pt x="46" y="33"/>
                  </a:lnTo>
                  <a:lnTo>
                    <a:pt x="49" y="26"/>
                  </a:lnTo>
                  <a:lnTo>
                    <a:pt x="49" y="16"/>
                  </a:lnTo>
                  <a:lnTo>
                    <a:pt x="49"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38" name="Freeform 140"/>
            <p:cNvSpPr>
              <a:spLocks/>
            </p:cNvSpPr>
            <p:nvPr/>
          </p:nvSpPr>
          <p:spPr bwMode="auto">
            <a:xfrm>
              <a:off x="1230" y="3410"/>
              <a:ext cx="49" cy="34"/>
            </a:xfrm>
            <a:custGeom>
              <a:avLst/>
              <a:gdLst>
                <a:gd name="T0" fmla="*/ 49 w 49"/>
                <a:gd name="T1" fmla="*/ 17 h 34"/>
                <a:gd name="T2" fmla="*/ 48 w 49"/>
                <a:gd name="T3" fmla="*/ 23 h 34"/>
                <a:gd name="T4" fmla="*/ 45 w 49"/>
                <a:gd name="T5" fmla="*/ 30 h 34"/>
                <a:gd name="T6" fmla="*/ 40 w 49"/>
                <a:gd name="T7" fmla="*/ 33 h 34"/>
                <a:gd name="T8" fmla="*/ 35 w 49"/>
                <a:gd name="T9" fmla="*/ 34 h 34"/>
                <a:gd name="T10" fmla="*/ 28 w 49"/>
                <a:gd name="T11" fmla="*/ 34 h 34"/>
                <a:gd name="T12" fmla="*/ 23 w 49"/>
                <a:gd name="T13" fmla="*/ 34 h 34"/>
                <a:gd name="T14" fmla="*/ 17 w 49"/>
                <a:gd name="T15" fmla="*/ 34 h 34"/>
                <a:gd name="T16" fmla="*/ 15 w 49"/>
                <a:gd name="T17" fmla="*/ 34 h 34"/>
                <a:gd name="T18" fmla="*/ 15 w 49"/>
                <a:gd name="T19" fmla="*/ 34 h 34"/>
                <a:gd name="T20" fmla="*/ 9 w 49"/>
                <a:gd name="T21" fmla="*/ 33 h 34"/>
                <a:gd name="T22" fmla="*/ 4 w 49"/>
                <a:gd name="T23" fmla="*/ 30 h 34"/>
                <a:gd name="T24" fmla="*/ 1 w 49"/>
                <a:gd name="T25" fmla="*/ 23 h 34"/>
                <a:gd name="T26" fmla="*/ 0 w 49"/>
                <a:gd name="T27" fmla="*/ 17 h 34"/>
                <a:gd name="T28" fmla="*/ 0 w 49"/>
                <a:gd name="T29" fmla="*/ 17 h 34"/>
                <a:gd name="T30" fmla="*/ 1 w 49"/>
                <a:gd name="T31" fmla="*/ 9 h 34"/>
                <a:gd name="T32" fmla="*/ 4 w 49"/>
                <a:gd name="T33" fmla="*/ 5 h 34"/>
                <a:gd name="T34" fmla="*/ 9 w 49"/>
                <a:gd name="T35" fmla="*/ 0 h 34"/>
                <a:gd name="T36" fmla="*/ 15 w 49"/>
                <a:gd name="T37" fmla="*/ 0 h 34"/>
                <a:gd name="T38" fmla="*/ 21 w 49"/>
                <a:gd name="T39" fmla="*/ 0 h 34"/>
                <a:gd name="T40" fmla="*/ 25 w 49"/>
                <a:gd name="T41" fmla="*/ 0 h 34"/>
                <a:gd name="T42" fmla="*/ 32 w 49"/>
                <a:gd name="T43" fmla="*/ 0 h 34"/>
                <a:gd name="T44" fmla="*/ 35 w 49"/>
                <a:gd name="T45" fmla="*/ 0 h 34"/>
                <a:gd name="T46" fmla="*/ 35 w 49"/>
                <a:gd name="T47" fmla="*/ 0 h 34"/>
                <a:gd name="T48" fmla="*/ 40 w 49"/>
                <a:gd name="T49" fmla="*/ 0 h 34"/>
                <a:gd name="T50" fmla="*/ 45 w 49"/>
                <a:gd name="T51" fmla="*/ 5 h 34"/>
                <a:gd name="T52" fmla="*/ 48 w 49"/>
                <a:gd name="T53" fmla="*/ 9 h 34"/>
                <a:gd name="T54" fmla="*/ 49 w 49"/>
                <a:gd name="T55" fmla="*/ 17 h 34"/>
                <a:gd name="T56" fmla="*/ 49 w 49"/>
                <a:gd name="T57" fmla="*/ 17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9" h="34">
                  <a:moveTo>
                    <a:pt x="49" y="17"/>
                  </a:moveTo>
                  <a:lnTo>
                    <a:pt x="48" y="23"/>
                  </a:lnTo>
                  <a:lnTo>
                    <a:pt x="45" y="30"/>
                  </a:lnTo>
                  <a:lnTo>
                    <a:pt x="40" y="33"/>
                  </a:lnTo>
                  <a:lnTo>
                    <a:pt x="35" y="34"/>
                  </a:lnTo>
                  <a:lnTo>
                    <a:pt x="28" y="34"/>
                  </a:lnTo>
                  <a:lnTo>
                    <a:pt x="23" y="34"/>
                  </a:lnTo>
                  <a:lnTo>
                    <a:pt x="17" y="34"/>
                  </a:lnTo>
                  <a:lnTo>
                    <a:pt x="15" y="34"/>
                  </a:lnTo>
                  <a:lnTo>
                    <a:pt x="9" y="33"/>
                  </a:lnTo>
                  <a:lnTo>
                    <a:pt x="4" y="30"/>
                  </a:lnTo>
                  <a:lnTo>
                    <a:pt x="1" y="23"/>
                  </a:lnTo>
                  <a:lnTo>
                    <a:pt x="0" y="17"/>
                  </a:lnTo>
                  <a:lnTo>
                    <a:pt x="1" y="9"/>
                  </a:lnTo>
                  <a:lnTo>
                    <a:pt x="4" y="5"/>
                  </a:lnTo>
                  <a:lnTo>
                    <a:pt x="9" y="0"/>
                  </a:lnTo>
                  <a:lnTo>
                    <a:pt x="15" y="0"/>
                  </a:lnTo>
                  <a:lnTo>
                    <a:pt x="21" y="0"/>
                  </a:lnTo>
                  <a:lnTo>
                    <a:pt x="25" y="0"/>
                  </a:lnTo>
                  <a:lnTo>
                    <a:pt x="32" y="0"/>
                  </a:lnTo>
                  <a:lnTo>
                    <a:pt x="35" y="0"/>
                  </a:lnTo>
                  <a:lnTo>
                    <a:pt x="40" y="0"/>
                  </a:lnTo>
                  <a:lnTo>
                    <a:pt x="45" y="5"/>
                  </a:lnTo>
                  <a:lnTo>
                    <a:pt x="48" y="9"/>
                  </a:lnTo>
                  <a:lnTo>
                    <a:pt x="49" y="17"/>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32039" name="Freeform 141"/>
            <p:cNvSpPr>
              <a:spLocks/>
            </p:cNvSpPr>
            <p:nvPr/>
          </p:nvSpPr>
          <p:spPr bwMode="auto">
            <a:xfrm>
              <a:off x="1182" y="3385"/>
              <a:ext cx="25" cy="19"/>
            </a:xfrm>
            <a:custGeom>
              <a:avLst/>
              <a:gdLst>
                <a:gd name="T0" fmla="*/ 0 w 25"/>
                <a:gd name="T1" fmla="*/ 8 h 19"/>
                <a:gd name="T2" fmla="*/ 2 w 25"/>
                <a:gd name="T3" fmla="*/ 8 h 19"/>
                <a:gd name="T4" fmla="*/ 5 w 25"/>
                <a:gd name="T5" fmla="*/ 5 h 19"/>
                <a:gd name="T6" fmla="*/ 10 w 25"/>
                <a:gd name="T7" fmla="*/ 2 h 19"/>
                <a:gd name="T8" fmla="*/ 16 w 25"/>
                <a:gd name="T9" fmla="*/ 0 h 19"/>
                <a:gd name="T10" fmla="*/ 20 w 25"/>
                <a:gd name="T11" fmla="*/ 2 h 19"/>
                <a:gd name="T12" fmla="*/ 23 w 25"/>
                <a:gd name="T13" fmla="*/ 5 h 19"/>
                <a:gd name="T14" fmla="*/ 25 w 25"/>
                <a:gd name="T15" fmla="*/ 6 h 19"/>
                <a:gd name="T16" fmla="*/ 25 w 25"/>
                <a:gd name="T17" fmla="*/ 8 h 19"/>
                <a:gd name="T18" fmla="*/ 25 w 25"/>
                <a:gd name="T19" fmla="*/ 9 h 19"/>
                <a:gd name="T20" fmla="*/ 25 w 25"/>
                <a:gd name="T21" fmla="*/ 14 h 19"/>
                <a:gd name="T22" fmla="*/ 25 w 25"/>
                <a:gd name="T23" fmla="*/ 17 h 19"/>
                <a:gd name="T24" fmla="*/ 24 w 25"/>
                <a:gd name="T25" fmla="*/ 19 h 19"/>
                <a:gd name="T26" fmla="*/ 21 w 25"/>
                <a:gd name="T27" fmla="*/ 17 h 19"/>
                <a:gd name="T28" fmla="*/ 20 w 25"/>
                <a:gd name="T29" fmla="*/ 14 h 19"/>
                <a:gd name="T30" fmla="*/ 17 w 25"/>
                <a:gd name="T31" fmla="*/ 11 h 19"/>
                <a:gd name="T32" fmla="*/ 13 w 25"/>
                <a:gd name="T33" fmla="*/ 11 h 19"/>
                <a:gd name="T34" fmla="*/ 10 w 25"/>
                <a:gd name="T35" fmla="*/ 11 h 19"/>
                <a:gd name="T36" fmla="*/ 8 w 25"/>
                <a:gd name="T37" fmla="*/ 14 h 19"/>
                <a:gd name="T38" fmla="*/ 5 w 25"/>
                <a:gd name="T39" fmla="*/ 16 h 19"/>
                <a:gd name="T40" fmla="*/ 1 w 25"/>
                <a:gd name="T41" fmla="*/ 19 h 19"/>
                <a:gd name="T42" fmla="*/ 0 w 25"/>
                <a:gd name="T43" fmla="*/ 8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9">
                  <a:moveTo>
                    <a:pt x="0" y="8"/>
                  </a:moveTo>
                  <a:lnTo>
                    <a:pt x="2" y="8"/>
                  </a:lnTo>
                  <a:lnTo>
                    <a:pt x="5" y="5"/>
                  </a:lnTo>
                  <a:lnTo>
                    <a:pt x="10" y="2"/>
                  </a:lnTo>
                  <a:lnTo>
                    <a:pt x="16" y="0"/>
                  </a:lnTo>
                  <a:lnTo>
                    <a:pt x="20" y="2"/>
                  </a:lnTo>
                  <a:lnTo>
                    <a:pt x="23" y="5"/>
                  </a:lnTo>
                  <a:lnTo>
                    <a:pt x="25" y="6"/>
                  </a:lnTo>
                  <a:lnTo>
                    <a:pt x="25" y="8"/>
                  </a:lnTo>
                  <a:lnTo>
                    <a:pt x="25" y="9"/>
                  </a:lnTo>
                  <a:lnTo>
                    <a:pt x="25" y="14"/>
                  </a:lnTo>
                  <a:lnTo>
                    <a:pt x="25" y="17"/>
                  </a:lnTo>
                  <a:lnTo>
                    <a:pt x="24" y="19"/>
                  </a:lnTo>
                  <a:lnTo>
                    <a:pt x="21" y="17"/>
                  </a:lnTo>
                  <a:lnTo>
                    <a:pt x="20" y="14"/>
                  </a:lnTo>
                  <a:lnTo>
                    <a:pt x="17" y="11"/>
                  </a:lnTo>
                  <a:lnTo>
                    <a:pt x="13" y="11"/>
                  </a:lnTo>
                  <a:lnTo>
                    <a:pt x="10" y="11"/>
                  </a:lnTo>
                  <a:lnTo>
                    <a:pt x="8" y="14"/>
                  </a:lnTo>
                  <a:lnTo>
                    <a:pt x="5" y="16"/>
                  </a:lnTo>
                  <a:lnTo>
                    <a:pt x="1" y="19"/>
                  </a:lnTo>
                  <a:lnTo>
                    <a:pt x="0" y="8"/>
                  </a:lnTo>
                  <a:close/>
                </a:path>
              </a:pathLst>
            </a:custGeom>
            <a:solidFill>
              <a:srgbClr val="000000"/>
            </a:solidFill>
            <a:ln w="4763">
              <a:solidFill>
                <a:srgbClr val="000000"/>
              </a:solidFill>
              <a:prstDash val="solid"/>
              <a:round/>
              <a:headEnd/>
              <a:tailEnd/>
            </a:ln>
          </p:spPr>
          <p:txBody>
            <a:bodyPr/>
            <a:lstStyle/>
            <a:p>
              <a:endParaRPr lang="ja-JP" altLang="en-US"/>
            </a:p>
          </p:txBody>
        </p:sp>
        <p:sp>
          <p:nvSpPr>
            <p:cNvPr id="32040" name="Freeform 142"/>
            <p:cNvSpPr>
              <a:spLocks/>
            </p:cNvSpPr>
            <p:nvPr/>
          </p:nvSpPr>
          <p:spPr bwMode="auto">
            <a:xfrm>
              <a:off x="1237" y="3387"/>
              <a:ext cx="25" cy="20"/>
            </a:xfrm>
            <a:custGeom>
              <a:avLst/>
              <a:gdLst>
                <a:gd name="T0" fmla="*/ 0 w 25"/>
                <a:gd name="T1" fmla="*/ 20 h 20"/>
                <a:gd name="T2" fmla="*/ 0 w 25"/>
                <a:gd name="T3" fmla="*/ 15 h 20"/>
                <a:gd name="T4" fmla="*/ 2 w 25"/>
                <a:gd name="T5" fmla="*/ 9 h 20"/>
                <a:gd name="T6" fmla="*/ 9 w 25"/>
                <a:gd name="T7" fmla="*/ 3 h 20"/>
                <a:gd name="T8" fmla="*/ 16 w 25"/>
                <a:gd name="T9" fmla="*/ 0 h 20"/>
                <a:gd name="T10" fmla="*/ 20 w 25"/>
                <a:gd name="T11" fmla="*/ 1 h 20"/>
                <a:gd name="T12" fmla="*/ 21 w 25"/>
                <a:gd name="T13" fmla="*/ 3 h 20"/>
                <a:gd name="T14" fmla="*/ 24 w 25"/>
                <a:gd name="T15" fmla="*/ 9 h 20"/>
                <a:gd name="T16" fmla="*/ 25 w 25"/>
                <a:gd name="T17" fmla="*/ 15 h 20"/>
                <a:gd name="T18" fmla="*/ 25 w 25"/>
                <a:gd name="T19" fmla="*/ 18 h 20"/>
                <a:gd name="T20" fmla="*/ 24 w 25"/>
                <a:gd name="T21" fmla="*/ 18 h 20"/>
                <a:gd name="T22" fmla="*/ 21 w 25"/>
                <a:gd name="T23" fmla="*/ 18 h 20"/>
                <a:gd name="T24" fmla="*/ 20 w 25"/>
                <a:gd name="T25" fmla="*/ 15 h 20"/>
                <a:gd name="T26" fmla="*/ 18 w 25"/>
                <a:gd name="T27" fmla="*/ 12 h 20"/>
                <a:gd name="T28" fmla="*/ 14 w 25"/>
                <a:gd name="T29" fmla="*/ 10 h 20"/>
                <a:gd name="T30" fmla="*/ 9 w 25"/>
                <a:gd name="T31" fmla="*/ 12 h 20"/>
                <a:gd name="T32" fmla="*/ 5 w 25"/>
                <a:gd name="T33" fmla="*/ 17 h 20"/>
                <a:gd name="T34" fmla="*/ 2 w 25"/>
                <a:gd name="T35" fmla="*/ 20 h 20"/>
                <a:gd name="T36" fmla="*/ 0 w 25"/>
                <a:gd name="T37" fmla="*/ 20 h 20"/>
                <a:gd name="T38" fmla="*/ 0 w 25"/>
                <a:gd name="T39" fmla="*/ 20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 h="20">
                  <a:moveTo>
                    <a:pt x="0" y="20"/>
                  </a:moveTo>
                  <a:lnTo>
                    <a:pt x="0" y="15"/>
                  </a:lnTo>
                  <a:lnTo>
                    <a:pt x="2" y="9"/>
                  </a:lnTo>
                  <a:lnTo>
                    <a:pt x="9" y="3"/>
                  </a:lnTo>
                  <a:lnTo>
                    <a:pt x="16" y="0"/>
                  </a:lnTo>
                  <a:lnTo>
                    <a:pt x="20" y="1"/>
                  </a:lnTo>
                  <a:lnTo>
                    <a:pt x="21" y="3"/>
                  </a:lnTo>
                  <a:lnTo>
                    <a:pt x="24" y="9"/>
                  </a:lnTo>
                  <a:lnTo>
                    <a:pt x="25" y="15"/>
                  </a:lnTo>
                  <a:lnTo>
                    <a:pt x="25" y="18"/>
                  </a:lnTo>
                  <a:lnTo>
                    <a:pt x="24" y="18"/>
                  </a:lnTo>
                  <a:lnTo>
                    <a:pt x="21" y="18"/>
                  </a:lnTo>
                  <a:lnTo>
                    <a:pt x="20" y="15"/>
                  </a:lnTo>
                  <a:lnTo>
                    <a:pt x="18" y="12"/>
                  </a:lnTo>
                  <a:lnTo>
                    <a:pt x="14" y="10"/>
                  </a:lnTo>
                  <a:lnTo>
                    <a:pt x="9" y="12"/>
                  </a:lnTo>
                  <a:lnTo>
                    <a:pt x="5" y="17"/>
                  </a:lnTo>
                  <a:lnTo>
                    <a:pt x="2" y="20"/>
                  </a:lnTo>
                  <a:lnTo>
                    <a:pt x="0" y="20"/>
                  </a:lnTo>
                  <a:close/>
                </a:path>
              </a:pathLst>
            </a:custGeom>
            <a:solidFill>
              <a:srgbClr val="000000"/>
            </a:solidFill>
            <a:ln w="4763">
              <a:solidFill>
                <a:srgbClr val="000000"/>
              </a:solidFill>
              <a:prstDash val="solid"/>
              <a:round/>
              <a:headEnd/>
              <a:tailEnd/>
            </a:ln>
          </p:spPr>
          <p:txBody>
            <a:bodyPr/>
            <a:lstStyle/>
            <a:p>
              <a:endParaRPr lang="ja-JP" altLang="en-US"/>
            </a:p>
          </p:txBody>
        </p:sp>
        <p:sp>
          <p:nvSpPr>
            <p:cNvPr id="32041" name="Rectangle 143"/>
            <p:cNvSpPr>
              <a:spLocks noChangeArrowheads="1"/>
            </p:cNvSpPr>
            <p:nvPr/>
          </p:nvSpPr>
          <p:spPr bwMode="auto">
            <a:xfrm>
              <a:off x="1191" y="3429"/>
              <a:ext cx="1" cy="4"/>
            </a:xfrm>
            <a:prstGeom prst="rect">
              <a:avLst/>
            </a:prstGeom>
            <a:solidFill>
              <a:srgbClr val="000000"/>
            </a:solidFill>
            <a:ln w="4763">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32042" name="Rectangle 144"/>
            <p:cNvSpPr>
              <a:spLocks noChangeArrowheads="1"/>
            </p:cNvSpPr>
            <p:nvPr/>
          </p:nvSpPr>
          <p:spPr bwMode="auto">
            <a:xfrm>
              <a:off x="1250" y="3430"/>
              <a:ext cx="3" cy="5"/>
            </a:xfrm>
            <a:prstGeom prst="rect">
              <a:avLst/>
            </a:prstGeom>
            <a:solidFill>
              <a:srgbClr val="000000"/>
            </a:solidFill>
            <a:ln w="4763">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32043" name="Freeform 145"/>
            <p:cNvSpPr>
              <a:spLocks/>
            </p:cNvSpPr>
            <p:nvPr/>
          </p:nvSpPr>
          <p:spPr bwMode="auto">
            <a:xfrm>
              <a:off x="1168" y="3450"/>
              <a:ext cx="7" cy="50"/>
            </a:xfrm>
            <a:custGeom>
              <a:avLst/>
              <a:gdLst>
                <a:gd name="T0" fmla="*/ 7 w 7"/>
                <a:gd name="T1" fmla="*/ 0 h 50"/>
                <a:gd name="T2" fmla="*/ 4 w 7"/>
                <a:gd name="T3" fmla="*/ 13 h 50"/>
                <a:gd name="T4" fmla="*/ 2 w 7"/>
                <a:gd name="T5" fmla="*/ 25 h 50"/>
                <a:gd name="T6" fmla="*/ 0 w 7"/>
                <a:gd name="T7" fmla="*/ 38 h 50"/>
                <a:gd name="T8" fmla="*/ 0 w 7"/>
                <a:gd name="T9" fmla="*/ 50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50">
                  <a:moveTo>
                    <a:pt x="7" y="0"/>
                  </a:moveTo>
                  <a:lnTo>
                    <a:pt x="4" y="13"/>
                  </a:lnTo>
                  <a:lnTo>
                    <a:pt x="2" y="25"/>
                  </a:lnTo>
                  <a:lnTo>
                    <a:pt x="0" y="38"/>
                  </a:lnTo>
                  <a:lnTo>
                    <a:pt x="0" y="5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44" name="Line 146"/>
            <p:cNvSpPr>
              <a:spLocks noChangeShapeType="1"/>
            </p:cNvSpPr>
            <p:nvPr/>
          </p:nvSpPr>
          <p:spPr bwMode="auto">
            <a:xfrm flipH="1">
              <a:off x="1279" y="3402"/>
              <a:ext cx="10" cy="1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2045" name="Freeform 147"/>
            <p:cNvSpPr>
              <a:spLocks/>
            </p:cNvSpPr>
            <p:nvPr/>
          </p:nvSpPr>
          <p:spPr bwMode="auto">
            <a:xfrm>
              <a:off x="1282" y="3418"/>
              <a:ext cx="16" cy="15"/>
            </a:xfrm>
            <a:custGeom>
              <a:avLst/>
              <a:gdLst>
                <a:gd name="T0" fmla="*/ 0 w 16"/>
                <a:gd name="T1" fmla="*/ 15 h 15"/>
                <a:gd name="T2" fmla="*/ 3 w 16"/>
                <a:gd name="T3" fmla="*/ 15 h 15"/>
                <a:gd name="T4" fmla="*/ 8 w 16"/>
                <a:gd name="T5" fmla="*/ 12 h 15"/>
                <a:gd name="T6" fmla="*/ 13 w 16"/>
                <a:gd name="T7" fmla="*/ 6 h 15"/>
                <a:gd name="T8" fmla="*/ 16 w 1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5">
                  <a:moveTo>
                    <a:pt x="0" y="15"/>
                  </a:moveTo>
                  <a:lnTo>
                    <a:pt x="3" y="15"/>
                  </a:lnTo>
                  <a:lnTo>
                    <a:pt x="8" y="12"/>
                  </a:lnTo>
                  <a:lnTo>
                    <a:pt x="13" y="6"/>
                  </a:lnTo>
                  <a:lnTo>
                    <a:pt x="16"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46" name="Freeform 148"/>
            <p:cNvSpPr>
              <a:spLocks/>
            </p:cNvSpPr>
            <p:nvPr/>
          </p:nvSpPr>
          <p:spPr bwMode="auto">
            <a:xfrm>
              <a:off x="1159" y="3397"/>
              <a:ext cx="7" cy="13"/>
            </a:xfrm>
            <a:custGeom>
              <a:avLst/>
              <a:gdLst>
                <a:gd name="T0" fmla="*/ 0 w 7"/>
                <a:gd name="T1" fmla="*/ 0 h 13"/>
                <a:gd name="T2" fmla="*/ 1 w 7"/>
                <a:gd name="T3" fmla="*/ 2 h 13"/>
                <a:gd name="T4" fmla="*/ 4 w 7"/>
                <a:gd name="T5" fmla="*/ 5 h 13"/>
                <a:gd name="T6" fmla="*/ 5 w 7"/>
                <a:gd name="T7" fmla="*/ 8 h 13"/>
                <a:gd name="T8" fmla="*/ 7 w 7"/>
                <a:gd name="T9" fmla="*/ 13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3">
                  <a:moveTo>
                    <a:pt x="0" y="0"/>
                  </a:moveTo>
                  <a:lnTo>
                    <a:pt x="1" y="2"/>
                  </a:lnTo>
                  <a:lnTo>
                    <a:pt x="4" y="5"/>
                  </a:lnTo>
                  <a:lnTo>
                    <a:pt x="5" y="8"/>
                  </a:lnTo>
                  <a:lnTo>
                    <a:pt x="7" y="1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47" name="Freeform 149"/>
            <p:cNvSpPr>
              <a:spLocks/>
            </p:cNvSpPr>
            <p:nvPr/>
          </p:nvSpPr>
          <p:spPr bwMode="auto">
            <a:xfrm>
              <a:off x="1176" y="3458"/>
              <a:ext cx="20" cy="42"/>
            </a:xfrm>
            <a:custGeom>
              <a:avLst/>
              <a:gdLst>
                <a:gd name="T0" fmla="*/ 20 w 20"/>
                <a:gd name="T1" fmla="*/ 0 h 42"/>
                <a:gd name="T2" fmla="*/ 15 w 20"/>
                <a:gd name="T3" fmla="*/ 0 h 42"/>
                <a:gd name="T4" fmla="*/ 11 w 20"/>
                <a:gd name="T5" fmla="*/ 3 h 42"/>
                <a:gd name="T6" fmla="*/ 6 w 20"/>
                <a:gd name="T7" fmla="*/ 8 h 42"/>
                <a:gd name="T8" fmla="*/ 2 w 20"/>
                <a:gd name="T9" fmla="*/ 16 h 42"/>
                <a:gd name="T10" fmla="*/ 0 w 20"/>
                <a:gd name="T11" fmla="*/ 27 h 42"/>
                <a:gd name="T12" fmla="*/ 0 w 20"/>
                <a:gd name="T13" fmla="*/ 36 h 42"/>
                <a:gd name="T14" fmla="*/ 2 w 20"/>
                <a:gd name="T15" fmla="*/ 41 h 42"/>
                <a:gd name="T16" fmla="*/ 3 w 20"/>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42">
                  <a:moveTo>
                    <a:pt x="20" y="0"/>
                  </a:moveTo>
                  <a:lnTo>
                    <a:pt x="15" y="0"/>
                  </a:lnTo>
                  <a:lnTo>
                    <a:pt x="11" y="3"/>
                  </a:lnTo>
                  <a:lnTo>
                    <a:pt x="6" y="8"/>
                  </a:lnTo>
                  <a:lnTo>
                    <a:pt x="2" y="16"/>
                  </a:lnTo>
                  <a:lnTo>
                    <a:pt x="0" y="27"/>
                  </a:lnTo>
                  <a:lnTo>
                    <a:pt x="0" y="36"/>
                  </a:lnTo>
                  <a:lnTo>
                    <a:pt x="2" y="41"/>
                  </a:lnTo>
                  <a:lnTo>
                    <a:pt x="3" y="4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48" name="Freeform 150"/>
            <p:cNvSpPr>
              <a:spLocks/>
            </p:cNvSpPr>
            <p:nvPr/>
          </p:nvSpPr>
          <p:spPr bwMode="auto">
            <a:xfrm>
              <a:off x="1245" y="3458"/>
              <a:ext cx="22" cy="48"/>
            </a:xfrm>
            <a:custGeom>
              <a:avLst/>
              <a:gdLst>
                <a:gd name="T0" fmla="*/ 0 w 22"/>
                <a:gd name="T1" fmla="*/ 0 h 48"/>
                <a:gd name="T2" fmla="*/ 2 w 22"/>
                <a:gd name="T3" fmla="*/ 0 h 48"/>
                <a:gd name="T4" fmla="*/ 6 w 22"/>
                <a:gd name="T5" fmla="*/ 2 h 48"/>
                <a:gd name="T6" fmla="*/ 12 w 22"/>
                <a:gd name="T7" fmla="*/ 5 h 48"/>
                <a:gd name="T8" fmla="*/ 17 w 22"/>
                <a:gd name="T9" fmla="*/ 8 h 48"/>
                <a:gd name="T10" fmla="*/ 21 w 22"/>
                <a:gd name="T11" fmla="*/ 14 h 48"/>
                <a:gd name="T12" fmla="*/ 22 w 22"/>
                <a:gd name="T13" fmla="*/ 22 h 48"/>
                <a:gd name="T14" fmla="*/ 22 w 22"/>
                <a:gd name="T15" fmla="*/ 34 h 48"/>
                <a:gd name="T16" fmla="*/ 18 w 22"/>
                <a:gd name="T17" fmla="*/ 48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8">
                  <a:moveTo>
                    <a:pt x="0" y="0"/>
                  </a:moveTo>
                  <a:lnTo>
                    <a:pt x="2" y="0"/>
                  </a:lnTo>
                  <a:lnTo>
                    <a:pt x="6" y="2"/>
                  </a:lnTo>
                  <a:lnTo>
                    <a:pt x="12" y="5"/>
                  </a:lnTo>
                  <a:lnTo>
                    <a:pt x="17" y="8"/>
                  </a:lnTo>
                  <a:lnTo>
                    <a:pt x="21" y="14"/>
                  </a:lnTo>
                  <a:lnTo>
                    <a:pt x="22" y="22"/>
                  </a:lnTo>
                  <a:lnTo>
                    <a:pt x="22" y="34"/>
                  </a:lnTo>
                  <a:lnTo>
                    <a:pt x="18" y="4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49" name="Freeform 151"/>
            <p:cNvSpPr>
              <a:spLocks/>
            </p:cNvSpPr>
            <p:nvPr/>
          </p:nvSpPr>
          <p:spPr bwMode="auto">
            <a:xfrm>
              <a:off x="1182" y="3466"/>
              <a:ext cx="83" cy="37"/>
            </a:xfrm>
            <a:custGeom>
              <a:avLst/>
              <a:gdLst>
                <a:gd name="T0" fmla="*/ 0 w 83"/>
                <a:gd name="T1" fmla="*/ 0 h 37"/>
                <a:gd name="T2" fmla="*/ 0 w 83"/>
                <a:gd name="T3" fmla="*/ 2 h 37"/>
                <a:gd name="T4" fmla="*/ 1 w 83"/>
                <a:gd name="T5" fmla="*/ 6 h 37"/>
                <a:gd name="T6" fmla="*/ 2 w 83"/>
                <a:gd name="T7" fmla="*/ 11 h 37"/>
                <a:gd name="T8" fmla="*/ 6 w 83"/>
                <a:gd name="T9" fmla="*/ 19 h 37"/>
                <a:gd name="T10" fmla="*/ 10 w 83"/>
                <a:gd name="T11" fmla="*/ 25 h 37"/>
                <a:gd name="T12" fmla="*/ 17 w 83"/>
                <a:gd name="T13" fmla="*/ 31 h 37"/>
                <a:gd name="T14" fmla="*/ 27 w 83"/>
                <a:gd name="T15" fmla="*/ 36 h 37"/>
                <a:gd name="T16" fmla="*/ 39 w 83"/>
                <a:gd name="T17" fmla="*/ 37 h 37"/>
                <a:gd name="T18" fmla="*/ 48 w 83"/>
                <a:gd name="T19" fmla="*/ 36 h 37"/>
                <a:gd name="T20" fmla="*/ 57 w 83"/>
                <a:gd name="T21" fmla="*/ 31 h 37"/>
                <a:gd name="T22" fmla="*/ 71 w 83"/>
                <a:gd name="T23" fmla="*/ 22 h 37"/>
                <a:gd name="T24" fmla="*/ 80 w 83"/>
                <a:gd name="T25" fmla="*/ 11 h 37"/>
                <a:gd name="T26" fmla="*/ 83 w 83"/>
                <a:gd name="T27" fmla="*/ 6 h 37"/>
                <a:gd name="T28" fmla="*/ 83 w 83"/>
                <a:gd name="T29" fmla="*/ 5 h 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3" h="37">
                  <a:moveTo>
                    <a:pt x="0" y="0"/>
                  </a:moveTo>
                  <a:lnTo>
                    <a:pt x="0" y="2"/>
                  </a:lnTo>
                  <a:lnTo>
                    <a:pt x="1" y="6"/>
                  </a:lnTo>
                  <a:lnTo>
                    <a:pt x="2" y="11"/>
                  </a:lnTo>
                  <a:lnTo>
                    <a:pt x="6" y="19"/>
                  </a:lnTo>
                  <a:lnTo>
                    <a:pt x="10" y="25"/>
                  </a:lnTo>
                  <a:lnTo>
                    <a:pt x="17" y="31"/>
                  </a:lnTo>
                  <a:lnTo>
                    <a:pt x="27" y="36"/>
                  </a:lnTo>
                  <a:lnTo>
                    <a:pt x="39" y="37"/>
                  </a:lnTo>
                  <a:lnTo>
                    <a:pt x="48" y="36"/>
                  </a:lnTo>
                  <a:lnTo>
                    <a:pt x="57" y="31"/>
                  </a:lnTo>
                  <a:lnTo>
                    <a:pt x="71" y="22"/>
                  </a:lnTo>
                  <a:lnTo>
                    <a:pt x="80" y="11"/>
                  </a:lnTo>
                  <a:lnTo>
                    <a:pt x="83" y="6"/>
                  </a:lnTo>
                  <a:lnTo>
                    <a:pt x="83"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50" name="Line 152"/>
            <p:cNvSpPr>
              <a:spLocks noChangeShapeType="1"/>
            </p:cNvSpPr>
            <p:nvPr/>
          </p:nvSpPr>
          <p:spPr bwMode="auto">
            <a:xfrm>
              <a:off x="1210" y="3427"/>
              <a:ext cx="2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2051" name="Freeform 153"/>
            <p:cNvSpPr>
              <a:spLocks/>
            </p:cNvSpPr>
            <p:nvPr/>
          </p:nvSpPr>
          <p:spPr bwMode="auto">
            <a:xfrm>
              <a:off x="1126" y="3268"/>
              <a:ext cx="222" cy="114"/>
            </a:xfrm>
            <a:custGeom>
              <a:avLst/>
              <a:gdLst>
                <a:gd name="T0" fmla="*/ 0 w 222"/>
                <a:gd name="T1" fmla="*/ 50 h 114"/>
                <a:gd name="T2" fmla="*/ 113 w 222"/>
                <a:gd name="T3" fmla="*/ 0 h 114"/>
                <a:gd name="T4" fmla="*/ 222 w 222"/>
                <a:gd name="T5" fmla="*/ 59 h 114"/>
                <a:gd name="T6" fmla="*/ 103 w 222"/>
                <a:gd name="T7" fmla="*/ 114 h 114"/>
                <a:gd name="T8" fmla="*/ 0 w 222"/>
                <a:gd name="T9" fmla="*/ 50 h 1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2" h="114">
                  <a:moveTo>
                    <a:pt x="0" y="50"/>
                  </a:moveTo>
                  <a:lnTo>
                    <a:pt x="113" y="0"/>
                  </a:lnTo>
                  <a:lnTo>
                    <a:pt x="222" y="59"/>
                  </a:lnTo>
                  <a:lnTo>
                    <a:pt x="103" y="114"/>
                  </a:lnTo>
                  <a:lnTo>
                    <a:pt x="0" y="50"/>
                  </a:lnTo>
                  <a:close/>
                </a:path>
              </a:pathLst>
            </a:custGeom>
            <a:solidFill>
              <a:srgbClr val="0000FF"/>
            </a:solidFill>
            <a:ln w="4763">
              <a:solidFill>
                <a:srgbClr val="000000"/>
              </a:solidFill>
              <a:prstDash val="solid"/>
              <a:round/>
              <a:headEnd/>
              <a:tailEnd/>
            </a:ln>
          </p:spPr>
          <p:txBody>
            <a:bodyPr/>
            <a:lstStyle/>
            <a:p>
              <a:endParaRPr lang="ja-JP" altLang="en-US"/>
            </a:p>
          </p:txBody>
        </p:sp>
        <p:sp>
          <p:nvSpPr>
            <p:cNvPr id="32052" name="Line 154"/>
            <p:cNvSpPr>
              <a:spLocks noChangeShapeType="1"/>
            </p:cNvSpPr>
            <p:nvPr/>
          </p:nvSpPr>
          <p:spPr bwMode="auto">
            <a:xfrm flipH="1">
              <a:off x="1126" y="3318"/>
              <a:ext cx="11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2053" name="Freeform 155"/>
            <p:cNvSpPr>
              <a:spLocks/>
            </p:cNvSpPr>
            <p:nvPr/>
          </p:nvSpPr>
          <p:spPr bwMode="auto">
            <a:xfrm>
              <a:off x="1188" y="3592"/>
              <a:ext cx="17" cy="48"/>
            </a:xfrm>
            <a:custGeom>
              <a:avLst/>
              <a:gdLst>
                <a:gd name="T0" fmla="*/ 2 w 17"/>
                <a:gd name="T1" fmla="*/ 0 h 48"/>
                <a:gd name="T2" fmla="*/ 6 w 17"/>
                <a:gd name="T3" fmla="*/ 3 h 48"/>
                <a:gd name="T4" fmla="*/ 8 w 17"/>
                <a:gd name="T5" fmla="*/ 8 h 48"/>
                <a:gd name="T6" fmla="*/ 15 w 17"/>
                <a:gd name="T7" fmla="*/ 22 h 48"/>
                <a:gd name="T8" fmla="*/ 17 w 17"/>
                <a:gd name="T9" fmla="*/ 30 h 48"/>
                <a:gd name="T10" fmla="*/ 17 w 17"/>
                <a:gd name="T11" fmla="*/ 38 h 48"/>
                <a:gd name="T12" fmla="*/ 15 w 17"/>
                <a:gd name="T13" fmla="*/ 44 h 48"/>
                <a:gd name="T14" fmla="*/ 12 w 17"/>
                <a:gd name="T15" fmla="*/ 48 h 48"/>
                <a:gd name="T16" fmla="*/ 10 w 17"/>
                <a:gd name="T17" fmla="*/ 47 h 48"/>
                <a:gd name="T18" fmla="*/ 7 w 17"/>
                <a:gd name="T19" fmla="*/ 44 h 48"/>
                <a:gd name="T20" fmla="*/ 4 w 17"/>
                <a:gd name="T21" fmla="*/ 36 h 48"/>
                <a:gd name="T22" fmla="*/ 3 w 17"/>
                <a:gd name="T23" fmla="*/ 27 h 48"/>
                <a:gd name="T24" fmla="*/ 2 w 17"/>
                <a:gd name="T25" fmla="*/ 17 h 48"/>
                <a:gd name="T26" fmla="*/ 0 w 17"/>
                <a:gd name="T27" fmla="*/ 8 h 48"/>
                <a:gd name="T28" fmla="*/ 0 w 17"/>
                <a:gd name="T29" fmla="*/ 3 h 48"/>
                <a:gd name="T30" fmla="*/ 2 w 17"/>
                <a:gd name="T31" fmla="*/ 0 h 48"/>
                <a:gd name="T32" fmla="*/ 2 w 17"/>
                <a:gd name="T33" fmla="*/ 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 h="48">
                  <a:moveTo>
                    <a:pt x="2" y="0"/>
                  </a:moveTo>
                  <a:lnTo>
                    <a:pt x="6" y="3"/>
                  </a:lnTo>
                  <a:lnTo>
                    <a:pt x="8" y="8"/>
                  </a:lnTo>
                  <a:lnTo>
                    <a:pt x="15" y="22"/>
                  </a:lnTo>
                  <a:lnTo>
                    <a:pt x="17" y="30"/>
                  </a:lnTo>
                  <a:lnTo>
                    <a:pt x="17" y="38"/>
                  </a:lnTo>
                  <a:lnTo>
                    <a:pt x="15" y="44"/>
                  </a:lnTo>
                  <a:lnTo>
                    <a:pt x="12" y="48"/>
                  </a:lnTo>
                  <a:lnTo>
                    <a:pt x="10" y="47"/>
                  </a:lnTo>
                  <a:lnTo>
                    <a:pt x="7" y="44"/>
                  </a:lnTo>
                  <a:lnTo>
                    <a:pt x="4" y="36"/>
                  </a:lnTo>
                  <a:lnTo>
                    <a:pt x="3" y="27"/>
                  </a:lnTo>
                  <a:lnTo>
                    <a:pt x="2" y="17"/>
                  </a:lnTo>
                  <a:lnTo>
                    <a:pt x="0" y="8"/>
                  </a:lnTo>
                  <a:lnTo>
                    <a:pt x="0" y="3"/>
                  </a:lnTo>
                  <a:lnTo>
                    <a:pt x="2" y="0"/>
                  </a:lnTo>
                  <a:close/>
                </a:path>
              </a:pathLst>
            </a:custGeom>
            <a:solidFill>
              <a:srgbClr val="F7C084"/>
            </a:solidFill>
            <a:ln w="4763">
              <a:solidFill>
                <a:srgbClr val="000000"/>
              </a:solidFill>
              <a:prstDash val="solid"/>
              <a:round/>
              <a:headEnd/>
              <a:tailEnd/>
            </a:ln>
          </p:spPr>
          <p:txBody>
            <a:bodyPr/>
            <a:lstStyle/>
            <a:p>
              <a:endParaRPr lang="ja-JP" altLang="en-US"/>
            </a:p>
          </p:txBody>
        </p:sp>
        <p:sp>
          <p:nvSpPr>
            <p:cNvPr id="32054" name="Freeform 156"/>
            <p:cNvSpPr>
              <a:spLocks/>
            </p:cNvSpPr>
            <p:nvPr/>
          </p:nvSpPr>
          <p:spPr bwMode="auto">
            <a:xfrm>
              <a:off x="1099" y="3573"/>
              <a:ext cx="103" cy="127"/>
            </a:xfrm>
            <a:custGeom>
              <a:avLst/>
              <a:gdLst>
                <a:gd name="T0" fmla="*/ 71 w 103"/>
                <a:gd name="T1" fmla="*/ 0 h 127"/>
                <a:gd name="T2" fmla="*/ 81 w 103"/>
                <a:gd name="T3" fmla="*/ 5 h 127"/>
                <a:gd name="T4" fmla="*/ 89 w 103"/>
                <a:gd name="T5" fmla="*/ 16 h 127"/>
                <a:gd name="T6" fmla="*/ 95 w 103"/>
                <a:gd name="T7" fmla="*/ 30 h 127"/>
                <a:gd name="T8" fmla="*/ 97 w 103"/>
                <a:gd name="T9" fmla="*/ 46 h 127"/>
                <a:gd name="T10" fmla="*/ 100 w 103"/>
                <a:gd name="T11" fmla="*/ 71 h 127"/>
                <a:gd name="T12" fmla="*/ 103 w 103"/>
                <a:gd name="T13" fmla="*/ 95 h 127"/>
                <a:gd name="T14" fmla="*/ 101 w 103"/>
                <a:gd name="T15" fmla="*/ 106 h 127"/>
                <a:gd name="T16" fmla="*/ 100 w 103"/>
                <a:gd name="T17" fmla="*/ 116 h 127"/>
                <a:gd name="T18" fmla="*/ 96 w 103"/>
                <a:gd name="T19" fmla="*/ 124 h 127"/>
                <a:gd name="T20" fmla="*/ 91 w 103"/>
                <a:gd name="T21" fmla="*/ 127 h 127"/>
                <a:gd name="T22" fmla="*/ 85 w 103"/>
                <a:gd name="T23" fmla="*/ 125 h 127"/>
                <a:gd name="T24" fmla="*/ 83 w 103"/>
                <a:gd name="T25" fmla="*/ 122 h 127"/>
                <a:gd name="T26" fmla="*/ 77 w 103"/>
                <a:gd name="T27" fmla="*/ 111 h 127"/>
                <a:gd name="T28" fmla="*/ 75 w 103"/>
                <a:gd name="T29" fmla="*/ 97 h 127"/>
                <a:gd name="T30" fmla="*/ 75 w 103"/>
                <a:gd name="T31" fmla="*/ 86 h 127"/>
                <a:gd name="T32" fmla="*/ 68 w 103"/>
                <a:gd name="T33" fmla="*/ 89 h 127"/>
                <a:gd name="T34" fmla="*/ 63 w 103"/>
                <a:gd name="T35" fmla="*/ 91 h 127"/>
                <a:gd name="T36" fmla="*/ 55 w 103"/>
                <a:gd name="T37" fmla="*/ 89 h 127"/>
                <a:gd name="T38" fmla="*/ 51 w 103"/>
                <a:gd name="T39" fmla="*/ 85 h 127"/>
                <a:gd name="T40" fmla="*/ 49 w 103"/>
                <a:gd name="T41" fmla="*/ 81 h 127"/>
                <a:gd name="T42" fmla="*/ 47 w 103"/>
                <a:gd name="T43" fmla="*/ 86 h 127"/>
                <a:gd name="T44" fmla="*/ 44 w 103"/>
                <a:gd name="T45" fmla="*/ 89 h 127"/>
                <a:gd name="T46" fmla="*/ 39 w 103"/>
                <a:gd name="T47" fmla="*/ 91 h 127"/>
                <a:gd name="T48" fmla="*/ 35 w 103"/>
                <a:gd name="T49" fmla="*/ 89 h 127"/>
                <a:gd name="T50" fmla="*/ 32 w 103"/>
                <a:gd name="T51" fmla="*/ 88 h 127"/>
                <a:gd name="T52" fmla="*/ 25 w 103"/>
                <a:gd name="T53" fmla="*/ 92 h 127"/>
                <a:gd name="T54" fmla="*/ 17 w 103"/>
                <a:gd name="T55" fmla="*/ 91 h 127"/>
                <a:gd name="T56" fmla="*/ 9 w 103"/>
                <a:gd name="T57" fmla="*/ 86 h 127"/>
                <a:gd name="T58" fmla="*/ 5 w 103"/>
                <a:gd name="T59" fmla="*/ 78 h 127"/>
                <a:gd name="T60" fmla="*/ 4 w 103"/>
                <a:gd name="T61" fmla="*/ 69 h 127"/>
                <a:gd name="T62" fmla="*/ 4 w 103"/>
                <a:gd name="T63" fmla="*/ 61 h 127"/>
                <a:gd name="T64" fmla="*/ 4 w 103"/>
                <a:gd name="T65" fmla="*/ 55 h 127"/>
                <a:gd name="T66" fmla="*/ 5 w 103"/>
                <a:gd name="T67" fmla="*/ 53 h 127"/>
                <a:gd name="T68" fmla="*/ 4 w 103"/>
                <a:gd name="T69" fmla="*/ 52 h 127"/>
                <a:gd name="T70" fmla="*/ 1 w 103"/>
                <a:gd name="T71" fmla="*/ 47 h 127"/>
                <a:gd name="T72" fmla="*/ 0 w 103"/>
                <a:gd name="T73" fmla="*/ 43 h 127"/>
                <a:gd name="T74" fmla="*/ 0 w 103"/>
                <a:gd name="T75" fmla="*/ 36 h 127"/>
                <a:gd name="T76" fmla="*/ 4 w 103"/>
                <a:gd name="T77" fmla="*/ 30 h 127"/>
                <a:gd name="T78" fmla="*/ 12 w 103"/>
                <a:gd name="T79" fmla="*/ 24 h 127"/>
                <a:gd name="T80" fmla="*/ 21 w 103"/>
                <a:gd name="T81" fmla="*/ 18 h 127"/>
                <a:gd name="T82" fmla="*/ 33 w 103"/>
                <a:gd name="T83" fmla="*/ 11 h 127"/>
                <a:gd name="T84" fmla="*/ 45 w 103"/>
                <a:gd name="T85" fmla="*/ 7 h 127"/>
                <a:gd name="T86" fmla="*/ 56 w 103"/>
                <a:gd name="T87" fmla="*/ 2 h 127"/>
                <a:gd name="T88" fmla="*/ 65 w 103"/>
                <a:gd name="T89" fmla="*/ 0 h 127"/>
                <a:gd name="T90" fmla="*/ 71 w 103"/>
                <a:gd name="T91" fmla="*/ 0 h 127"/>
                <a:gd name="T92" fmla="*/ 71 w 103"/>
                <a:gd name="T93" fmla="*/ 0 h 12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3" h="127">
                  <a:moveTo>
                    <a:pt x="71" y="0"/>
                  </a:moveTo>
                  <a:lnTo>
                    <a:pt x="81" y="5"/>
                  </a:lnTo>
                  <a:lnTo>
                    <a:pt x="89" y="16"/>
                  </a:lnTo>
                  <a:lnTo>
                    <a:pt x="95" y="30"/>
                  </a:lnTo>
                  <a:lnTo>
                    <a:pt x="97" y="46"/>
                  </a:lnTo>
                  <a:lnTo>
                    <a:pt x="100" y="71"/>
                  </a:lnTo>
                  <a:lnTo>
                    <a:pt x="103" y="95"/>
                  </a:lnTo>
                  <a:lnTo>
                    <a:pt x="101" y="106"/>
                  </a:lnTo>
                  <a:lnTo>
                    <a:pt x="100" y="116"/>
                  </a:lnTo>
                  <a:lnTo>
                    <a:pt x="96" y="124"/>
                  </a:lnTo>
                  <a:lnTo>
                    <a:pt x="91" y="127"/>
                  </a:lnTo>
                  <a:lnTo>
                    <a:pt x="85" y="125"/>
                  </a:lnTo>
                  <a:lnTo>
                    <a:pt x="83" y="122"/>
                  </a:lnTo>
                  <a:lnTo>
                    <a:pt x="77" y="111"/>
                  </a:lnTo>
                  <a:lnTo>
                    <a:pt x="75" y="97"/>
                  </a:lnTo>
                  <a:lnTo>
                    <a:pt x="75" y="86"/>
                  </a:lnTo>
                  <a:lnTo>
                    <a:pt x="68" y="89"/>
                  </a:lnTo>
                  <a:lnTo>
                    <a:pt x="63" y="91"/>
                  </a:lnTo>
                  <a:lnTo>
                    <a:pt x="55" y="89"/>
                  </a:lnTo>
                  <a:lnTo>
                    <a:pt x="51" y="85"/>
                  </a:lnTo>
                  <a:lnTo>
                    <a:pt x="49" y="81"/>
                  </a:lnTo>
                  <a:lnTo>
                    <a:pt x="47" y="86"/>
                  </a:lnTo>
                  <a:lnTo>
                    <a:pt x="44" y="89"/>
                  </a:lnTo>
                  <a:lnTo>
                    <a:pt x="39" y="91"/>
                  </a:lnTo>
                  <a:lnTo>
                    <a:pt x="35" y="89"/>
                  </a:lnTo>
                  <a:lnTo>
                    <a:pt x="32" y="88"/>
                  </a:lnTo>
                  <a:lnTo>
                    <a:pt x="25" y="92"/>
                  </a:lnTo>
                  <a:lnTo>
                    <a:pt x="17" y="91"/>
                  </a:lnTo>
                  <a:lnTo>
                    <a:pt x="9" y="86"/>
                  </a:lnTo>
                  <a:lnTo>
                    <a:pt x="5" y="78"/>
                  </a:lnTo>
                  <a:lnTo>
                    <a:pt x="4" y="69"/>
                  </a:lnTo>
                  <a:lnTo>
                    <a:pt x="4" y="61"/>
                  </a:lnTo>
                  <a:lnTo>
                    <a:pt x="4" y="55"/>
                  </a:lnTo>
                  <a:lnTo>
                    <a:pt x="5" y="53"/>
                  </a:lnTo>
                  <a:lnTo>
                    <a:pt x="4" y="52"/>
                  </a:lnTo>
                  <a:lnTo>
                    <a:pt x="1" y="47"/>
                  </a:lnTo>
                  <a:lnTo>
                    <a:pt x="0" y="43"/>
                  </a:lnTo>
                  <a:lnTo>
                    <a:pt x="0" y="36"/>
                  </a:lnTo>
                  <a:lnTo>
                    <a:pt x="4" y="30"/>
                  </a:lnTo>
                  <a:lnTo>
                    <a:pt x="12" y="24"/>
                  </a:lnTo>
                  <a:lnTo>
                    <a:pt x="21" y="18"/>
                  </a:lnTo>
                  <a:lnTo>
                    <a:pt x="33" y="11"/>
                  </a:lnTo>
                  <a:lnTo>
                    <a:pt x="45" y="7"/>
                  </a:lnTo>
                  <a:lnTo>
                    <a:pt x="56" y="2"/>
                  </a:lnTo>
                  <a:lnTo>
                    <a:pt x="65" y="0"/>
                  </a:lnTo>
                  <a:lnTo>
                    <a:pt x="71" y="0"/>
                  </a:lnTo>
                  <a:close/>
                </a:path>
              </a:pathLst>
            </a:custGeom>
            <a:solidFill>
              <a:srgbClr val="F7C084"/>
            </a:solidFill>
            <a:ln w="4763">
              <a:solidFill>
                <a:srgbClr val="000000"/>
              </a:solidFill>
              <a:prstDash val="solid"/>
              <a:round/>
              <a:headEnd/>
              <a:tailEnd/>
            </a:ln>
          </p:spPr>
          <p:txBody>
            <a:bodyPr/>
            <a:lstStyle/>
            <a:p>
              <a:endParaRPr lang="ja-JP" altLang="en-US"/>
            </a:p>
          </p:txBody>
        </p:sp>
        <p:sp>
          <p:nvSpPr>
            <p:cNvPr id="32055" name="Freeform 157"/>
            <p:cNvSpPr>
              <a:spLocks/>
            </p:cNvSpPr>
            <p:nvPr/>
          </p:nvSpPr>
          <p:spPr bwMode="auto">
            <a:xfrm>
              <a:off x="1182" y="3678"/>
              <a:ext cx="14" cy="14"/>
            </a:xfrm>
            <a:custGeom>
              <a:avLst/>
              <a:gdLst>
                <a:gd name="T0" fmla="*/ 14 w 14"/>
                <a:gd name="T1" fmla="*/ 5 h 14"/>
                <a:gd name="T2" fmla="*/ 14 w 14"/>
                <a:gd name="T3" fmla="*/ 9 h 14"/>
                <a:gd name="T4" fmla="*/ 10 w 14"/>
                <a:gd name="T5" fmla="*/ 12 h 14"/>
                <a:gd name="T6" fmla="*/ 6 w 14"/>
                <a:gd name="T7" fmla="*/ 14 h 14"/>
                <a:gd name="T8" fmla="*/ 6 w 14"/>
                <a:gd name="T9" fmla="*/ 14 h 14"/>
                <a:gd name="T10" fmla="*/ 2 w 14"/>
                <a:gd name="T11" fmla="*/ 14 h 14"/>
                <a:gd name="T12" fmla="*/ 0 w 14"/>
                <a:gd name="T13" fmla="*/ 11 h 14"/>
                <a:gd name="T14" fmla="*/ 0 w 14"/>
                <a:gd name="T15" fmla="*/ 11 h 14"/>
                <a:gd name="T16" fmla="*/ 0 w 14"/>
                <a:gd name="T17" fmla="*/ 5 h 14"/>
                <a:gd name="T18" fmla="*/ 2 w 14"/>
                <a:gd name="T19" fmla="*/ 1 h 14"/>
                <a:gd name="T20" fmla="*/ 6 w 14"/>
                <a:gd name="T21" fmla="*/ 0 h 14"/>
                <a:gd name="T22" fmla="*/ 8 w 14"/>
                <a:gd name="T23" fmla="*/ 0 h 14"/>
                <a:gd name="T24" fmla="*/ 12 w 14"/>
                <a:gd name="T25" fmla="*/ 0 h 14"/>
                <a:gd name="T26" fmla="*/ 14 w 14"/>
                <a:gd name="T27" fmla="*/ 5 h 14"/>
                <a:gd name="T28" fmla="*/ 14 w 14"/>
                <a:gd name="T29" fmla="*/ 5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4">
                  <a:moveTo>
                    <a:pt x="14" y="5"/>
                  </a:moveTo>
                  <a:lnTo>
                    <a:pt x="14" y="9"/>
                  </a:lnTo>
                  <a:lnTo>
                    <a:pt x="10" y="12"/>
                  </a:lnTo>
                  <a:lnTo>
                    <a:pt x="6" y="14"/>
                  </a:lnTo>
                  <a:lnTo>
                    <a:pt x="2" y="14"/>
                  </a:lnTo>
                  <a:lnTo>
                    <a:pt x="0" y="11"/>
                  </a:lnTo>
                  <a:lnTo>
                    <a:pt x="0" y="5"/>
                  </a:lnTo>
                  <a:lnTo>
                    <a:pt x="2" y="1"/>
                  </a:lnTo>
                  <a:lnTo>
                    <a:pt x="6" y="0"/>
                  </a:lnTo>
                  <a:lnTo>
                    <a:pt x="8" y="0"/>
                  </a:lnTo>
                  <a:lnTo>
                    <a:pt x="12" y="0"/>
                  </a:lnTo>
                  <a:lnTo>
                    <a:pt x="14"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56" name="Line 158"/>
            <p:cNvSpPr>
              <a:spLocks noChangeShapeType="1"/>
            </p:cNvSpPr>
            <p:nvPr/>
          </p:nvSpPr>
          <p:spPr bwMode="auto">
            <a:xfrm>
              <a:off x="1170" y="3623"/>
              <a:ext cx="4" cy="3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2057" name="Line 159"/>
            <p:cNvSpPr>
              <a:spLocks noChangeShapeType="1"/>
            </p:cNvSpPr>
            <p:nvPr/>
          </p:nvSpPr>
          <p:spPr bwMode="auto">
            <a:xfrm flipH="1" flipV="1">
              <a:off x="1144" y="3623"/>
              <a:ext cx="4" cy="3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2058" name="Line 160"/>
            <p:cNvSpPr>
              <a:spLocks noChangeShapeType="1"/>
            </p:cNvSpPr>
            <p:nvPr/>
          </p:nvSpPr>
          <p:spPr bwMode="auto">
            <a:xfrm flipH="1" flipV="1">
              <a:off x="1126" y="3623"/>
              <a:ext cx="5" cy="3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2059" name="Freeform 161"/>
            <p:cNvSpPr>
              <a:spLocks/>
            </p:cNvSpPr>
            <p:nvPr/>
          </p:nvSpPr>
          <p:spPr bwMode="auto">
            <a:xfrm>
              <a:off x="1032" y="3550"/>
              <a:ext cx="23" cy="95"/>
            </a:xfrm>
            <a:custGeom>
              <a:avLst/>
              <a:gdLst>
                <a:gd name="T0" fmla="*/ 17 w 23"/>
                <a:gd name="T1" fmla="*/ 0 h 95"/>
                <a:gd name="T2" fmla="*/ 16 w 23"/>
                <a:gd name="T3" fmla="*/ 3 h 95"/>
                <a:gd name="T4" fmla="*/ 12 w 23"/>
                <a:gd name="T5" fmla="*/ 9 h 95"/>
                <a:gd name="T6" fmla="*/ 7 w 23"/>
                <a:gd name="T7" fmla="*/ 19 h 95"/>
                <a:gd name="T8" fmla="*/ 3 w 23"/>
                <a:gd name="T9" fmla="*/ 31 h 95"/>
                <a:gd name="T10" fmla="*/ 0 w 23"/>
                <a:gd name="T11" fmla="*/ 45 h 95"/>
                <a:gd name="T12" fmla="*/ 1 w 23"/>
                <a:gd name="T13" fmla="*/ 61 h 95"/>
                <a:gd name="T14" fmla="*/ 4 w 23"/>
                <a:gd name="T15" fmla="*/ 69 h 95"/>
                <a:gd name="T16" fmla="*/ 9 w 23"/>
                <a:gd name="T17" fmla="*/ 78 h 95"/>
                <a:gd name="T18" fmla="*/ 15 w 23"/>
                <a:gd name="T19" fmla="*/ 86 h 95"/>
                <a:gd name="T20" fmla="*/ 23 w 23"/>
                <a:gd name="T21" fmla="*/ 95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95">
                  <a:moveTo>
                    <a:pt x="17" y="0"/>
                  </a:moveTo>
                  <a:lnTo>
                    <a:pt x="16" y="3"/>
                  </a:lnTo>
                  <a:lnTo>
                    <a:pt x="12" y="9"/>
                  </a:lnTo>
                  <a:lnTo>
                    <a:pt x="7" y="19"/>
                  </a:lnTo>
                  <a:lnTo>
                    <a:pt x="3" y="31"/>
                  </a:lnTo>
                  <a:lnTo>
                    <a:pt x="0" y="45"/>
                  </a:lnTo>
                  <a:lnTo>
                    <a:pt x="1" y="61"/>
                  </a:lnTo>
                  <a:lnTo>
                    <a:pt x="4" y="69"/>
                  </a:lnTo>
                  <a:lnTo>
                    <a:pt x="9" y="78"/>
                  </a:lnTo>
                  <a:lnTo>
                    <a:pt x="15" y="86"/>
                  </a:lnTo>
                  <a:lnTo>
                    <a:pt x="23" y="9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60" name="Freeform 162"/>
            <p:cNvSpPr>
              <a:spLocks/>
            </p:cNvSpPr>
            <p:nvPr/>
          </p:nvSpPr>
          <p:spPr bwMode="auto">
            <a:xfrm>
              <a:off x="1020" y="3572"/>
              <a:ext cx="23" cy="79"/>
            </a:xfrm>
            <a:custGeom>
              <a:avLst/>
              <a:gdLst>
                <a:gd name="T0" fmla="*/ 5 w 23"/>
                <a:gd name="T1" fmla="*/ 0 h 79"/>
                <a:gd name="T2" fmla="*/ 4 w 23"/>
                <a:gd name="T3" fmla="*/ 3 h 79"/>
                <a:gd name="T4" fmla="*/ 3 w 23"/>
                <a:gd name="T5" fmla="*/ 8 h 79"/>
                <a:gd name="T6" fmla="*/ 1 w 23"/>
                <a:gd name="T7" fmla="*/ 15 h 79"/>
                <a:gd name="T8" fmla="*/ 0 w 23"/>
                <a:gd name="T9" fmla="*/ 25 h 79"/>
                <a:gd name="T10" fmla="*/ 0 w 23"/>
                <a:gd name="T11" fmla="*/ 37 h 79"/>
                <a:gd name="T12" fmla="*/ 4 w 23"/>
                <a:gd name="T13" fmla="*/ 50 h 79"/>
                <a:gd name="T14" fmla="*/ 11 w 23"/>
                <a:gd name="T15" fmla="*/ 64 h 79"/>
                <a:gd name="T16" fmla="*/ 23 w 23"/>
                <a:gd name="T17" fmla="*/ 79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79">
                  <a:moveTo>
                    <a:pt x="5" y="0"/>
                  </a:moveTo>
                  <a:lnTo>
                    <a:pt x="4" y="3"/>
                  </a:lnTo>
                  <a:lnTo>
                    <a:pt x="3" y="8"/>
                  </a:lnTo>
                  <a:lnTo>
                    <a:pt x="1" y="15"/>
                  </a:lnTo>
                  <a:lnTo>
                    <a:pt x="0" y="25"/>
                  </a:lnTo>
                  <a:lnTo>
                    <a:pt x="0" y="37"/>
                  </a:lnTo>
                  <a:lnTo>
                    <a:pt x="4" y="50"/>
                  </a:lnTo>
                  <a:lnTo>
                    <a:pt x="11" y="64"/>
                  </a:lnTo>
                  <a:lnTo>
                    <a:pt x="23" y="7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61" name="Freeform 163"/>
            <p:cNvSpPr>
              <a:spLocks/>
            </p:cNvSpPr>
            <p:nvPr/>
          </p:nvSpPr>
          <p:spPr bwMode="auto">
            <a:xfrm>
              <a:off x="1013" y="3625"/>
              <a:ext cx="26" cy="33"/>
            </a:xfrm>
            <a:custGeom>
              <a:avLst/>
              <a:gdLst>
                <a:gd name="T0" fmla="*/ 0 w 26"/>
                <a:gd name="T1" fmla="*/ 0 h 33"/>
                <a:gd name="T2" fmla="*/ 0 w 26"/>
                <a:gd name="T3" fmla="*/ 1 h 33"/>
                <a:gd name="T4" fmla="*/ 2 w 26"/>
                <a:gd name="T5" fmla="*/ 5 h 33"/>
                <a:gd name="T6" fmla="*/ 6 w 26"/>
                <a:gd name="T7" fmla="*/ 12 h 33"/>
                <a:gd name="T8" fmla="*/ 14 w 26"/>
                <a:gd name="T9" fmla="*/ 23 h 33"/>
                <a:gd name="T10" fmla="*/ 26 w 26"/>
                <a:gd name="T11" fmla="*/ 33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33">
                  <a:moveTo>
                    <a:pt x="0" y="0"/>
                  </a:moveTo>
                  <a:lnTo>
                    <a:pt x="0" y="1"/>
                  </a:lnTo>
                  <a:lnTo>
                    <a:pt x="2" y="5"/>
                  </a:lnTo>
                  <a:lnTo>
                    <a:pt x="6" y="12"/>
                  </a:lnTo>
                  <a:lnTo>
                    <a:pt x="14" y="23"/>
                  </a:lnTo>
                  <a:lnTo>
                    <a:pt x="26" y="3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sp>
        <p:nvSpPr>
          <p:cNvPr id="31758" name="Rectangle 165"/>
          <p:cNvSpPr>
            <a:spLocks noChangeArrowheads="1"/>
          </p:cNvSpPr>
          <p:nvPr/>
        </p:nvSpPr>
        <p:spPr bwMode="auto">
          <a:xfrm>
            <a:off x="12663488" y="439738"/>
            <a:ext cx="461962"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理想の</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759" name="Rectangle 166"/>
          <p:cNvSpPr>
            <a:spLocks noChangeArrowheads="1"/>
          </p:cNvSpPr>
          <p:nvPr/>
        </p:nvSpPr>
        <p:spPr bwMode="auto">
          <a:xfrm>
            <a:off x="12547600" y="687388"/>
            <a:ext cx="76993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ありたい姿</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760" name="Rectangle 167"/>
          <p:cNvSpPr>
            <a:spLocks noChangeArrowheads="1"/>
          </p:cNvSpPr>
          <p:nvPr/>
        </p:nvSpPr>
        <p:spPr bwMode="auto">
          <a:xfrm>
            <a:off x="12471400" y="935038"/>
            <a:ext cx="92392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このレベルよ</a:t>
            </a:r>
            <a:endParaRPr lang="ja-JP" altLang="en-US" sz="1200" b="1">
              <a:latin typeface="HG丸ｺﾞｼｯｸM-PRO" panose="020F0600000000000000" pitchFamily="50" charset="-128"/>
              <a:ea typeface="HG丸ｺﾞｼｯｸM-PRO" panose="020F0600000000000000" pitchFamily="50" charset="-128"/>
            </a:endParaRPr>
          </a:p>
        </p:txBody>
      </p:sp>
      <p:grpSp>
        <p:nvGrpSpPr>
          <p:cNvPr id="31761" name="Group 168"/>
          <p:cNvGrpSpPr>
            <a:grpSpLocks/>
          </p:cNvGrpSpPr>
          <p:nvPr/>
        </p:nvGrpSpPr>
        <p:grpSpPr bwMode="auto">
          <a:xfrm>
            <a:off x="11695113" y="350838"/>
            <a:ext cx="709612" cy="1116012"/>
            <a:chOff x="2716" y="2876"/>
            <a:chExt cx="413" cy="649"/>
          </a:xfrm>
        </p:grpSpPr>
        <p:sp>
          <p:nvSpPr>
            <p:cNvPr id="31974" name="Freeform 169"/>
            <p:cNvSpPr>
              <a:spLocks/>
            </p:cNvSpPr>
            <p:nvPr/>
          </p:nvSpPr>
          <p:spPr bwMode="auto">
            <a:xfrm>
              <a:off x="2802" y="3118"/>
              <a:ext cx="271" cy="400"/>
            </a:xfrm>
            <a:custGeom>
              <a:avLst/>
              <a:gdLst>
                <a:gd name="T0" fmla="*/ 2 w 271"/>
                <a:gd name="T1" fmla="*/ 400 h 400"/>
                <a:gd name="T2" fmla="*/ 2 w 271"/>
                <a:gd name="T3" fmla="*/ 390 h 400"/>
                <a:gd name="T4" fmla="*/ 0 w 271"/>
                <a:gd name="T5" fmla="*/ 378 h 400"/>
                <a:gd name="T6" fmla="*/ 0 w 271"/>
                <a:gd name="T7" fmla="*/ 366 h 400"/>
                <a:gd name="T8" fmla="*/ 0 w 271"/>
                <a:gd name="T9" fmla="*/ 356 h 400"/>
                <a:gd name="T10" fmla="*/ 0 w 271"/>
                <a:gd name="T11" fmla="*/ 342 h 400"/>
                <a:gd name="T12" fmla="*/ 0 w 271"/>
                <a:gd name="T13" fmla="*/ 320 h 400"/>
                <a:gd name="T14" fmla="*/ 0 w 271"/>
                <a:gd name="T15" fmla="*/ 293 h 400"/>
                <a:gd name="T16" fmla="*/ 0 w 271"/>
                <a:gd name="T17" fmla="*/ 264 h 400"/>
                <a:gd name="T18" fmla="*/ 0 w 271"/>
                <a:gd name="T19" fmla="*/ 238 h 400"/>
                <a:gd name="T20" fmla="*/ 2 w 271"/>
                <a:gd name="T21" fmla="*/ 211 h 400"/>
                <a:gd name="T22" fmla="*/ 4 w 271"/>
                <a:gd name="T23" fmla="*/ 192 h 400"/>
                <a:gd name="T24" fmla="*/ 11 w 271"/>
                <a:gd name="T25" fmla="*/ 177 h 400"/>
                <a:gd name="T26" fmla="*/ 33 w 271"/>
                <a:gd name="T27" fmla="*/ 170 h 400"/>
                <a:gd name="T28" fmla="*/ 50 w 271"/>
                <a:gd name="T29" fmla="*/ 162 h 400"/>
                <a:gd name="T30" fmla="*/ 59 w 271"/>
                <a:gd name="T31" fmla="*/ 153 h 400"/>
                <a:gd name="T32" fmla="*/ 68 w 271"/>
                <a:gd name="T33" fmla="*/ 143 h 400"/>
                <a:gd name="T34" fmla="*/ 88 w 271"/>
                <a:gd name="T35" fmla="*/ 148 h 400"/>
                <a:gd name="T36" fmla="*/ 112 w 271"/>
                <a:gd name="T37" fmla="*/ 148 h 400"/>
                <a:gd name="T38" fmla="*/ 137 w 271"/>
                <a:gd name="T39" fmla="*/ 143 h 400"/>
                <a:gd name="T40" fmla="*/ 145 w 271"/>
                <a:gd name="T41" fmla="*/ 138 h 400"/>
                <a:gd name="T42" fmla="*/ 152 w 271"/>
                <a:gd name="T43" fmla="*/ 133 h 400"/>
                <a:gd name="T44" fmla="*/ 168 w 271"/>
                <a:gd name="T45" fmla="*/ 114 h 400"/>
                <a:gd name="T46" fmla="*/ 183 w 271"/>
                <a:gd name="T47" fmla="*/ 90 h 400"/>
                <a:gd name="T48" fmla="*/ 187 w 271"/>
                <a:gd name="T49" fmla="*/ 75 h 400"/>
                <a:gd name="T50" fmla="*/ 192 w 271"/>
                <a:gd name="T51" fmla="*/ 63 h 400"/>
                <a:gd name="T52" fmla="*/ 192 w 271"/>
                <a:gd name="T53" fmla="*/ 46 h 400"/>
                <a:gd name="T54" fmla="*/ 187 w 271"/>
                <a:gd name="T55" fmla="*/ 32 h 400"/>
                <a:gd name="T56" fmla="*/ 192 w 271"/>
                <a:gd name="T57" fmla="*/ 24 h 400"/>
                <a:gd name="T58" fmla="*/ 198 w 271"/>
                <a:gd name="T59" fmla="*/ 15 h 400"/>
                <a:gd name="T60" fmla="*/ 207 w 271"/>
                <a:gd name="T61" fmla="*/ 5 h 400"/>
                <a:gd name="T62" fmla="*/ 216 w 271"/>
                <a:gd name="T63" fmla="*/ 0 h 400"/>
                <a:gd name="T64" fmla="*/ 229 w 271"/>
                <a:gd name="T65" fmla="*/ 10 h 400"/>
                <a:gd name="T66" fmla="*/ 243 w 271"/>
                <a:gd name="T67" fmla="*/ 19 h 400"/>
                <a:gd name="T68" fmla="*/ 271 w 271"/>
                <a:gd name="T69" fmla="*/ 41 h 400"/>
                <a:gd name="T70" fmla="*/ 267 w 271"/>
                <a:gd name="T71" fmla="*/ 58 h 400"/>
                <a:gd name="T72" fmla="*/ 260 w 271"/>
                <a:gd name="T73" fmla="*/ 78 h 400"/>
                <a:gd name="T74" fmla="*/ 240 w 271"/>
                <a:gd name="T75" fmla="*/ 124 h 400"/>
                <a:gd name="T76" fmla="*/ 229 w 271"/>
                <a:gd name="T77" fmla="*/ 145 h 400"/>
                <a:gd name="T78" fmla="*/ 221 w 271"/>
                <a:gd name="T79" fmla="*/ 165 h 400"/>
                <a:gd name="T80" fmla="*/ 212 w 271"/>
                <a:gd name="T81" fmla="*/ 182 h 400"/>
                <a:gd name="T82" fmla="*/ 207 w 271"/>
                <a:gd name="T83" fmla="*/ 194 h 400"/>
                <a:gd name="T84" fmla="*/ 221 w 271"/>
                <a:gd name="T85" fmla="*/ 211 h 400"/>
                <a:gd name="T86" fmla="*/ 227 w 271"/>
                <a:gd name="T87" fmla="*/ 225 h 400"/>
                <a:gd name="T88" fmla="*/ 234 w 271"/>
                <a:gd name="T89" fmla="*/ 238 h 400"/>
                <a:gd name="T90" fmla="*/ 234 w 271"/>
                <a:gd name="T91" fmla="*/ 252 h 400"/>
                <a:gd name="T92" fmla="*/ 232 w 271"/>
                <a:gd name="T93" fmla="*/ 267 h 400"/>
                <a:gd name="T94" fmla="*/ 227 w 271"/>
                <a:gd name="T95" fmla="*/ 279 h 400"/>
                <a:gd name="T96" fmla="*/ 214 w 271"/>
                <a:gd name="T97" fmla="*/ 305 h 400"/>
                <a:gd name="T98" fmla="*/ 212 w 271"/>
                <a:gd name="T99" fmla="*/ 330 h 400"/>
                <a:gd name="T100" fmla="*/ 212 w 271"/>
                <a:gd name="T101" fmla="*/ 347 h 400"/>
                <a:gd name="T102" fmla="*/ 214 w 271"/>
                <a:gd name="T103" fmla="*/ 361 h 400"/>
                <a:gd name="T104" fmla="*/ 214 w 271"/>
                <a:gd name="T105" fmla="*/ 378 h 400"/>
                <a:gd name="T106" fmla="*/ 2 w 271"/>
                <a:gd name="T107" fmla="*/ 400 h 4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71" h="400">
                  <a:moveTo>
                    <a:pt x="2" y="400"/>
                  </a:moveTo>
                  <a:lnTo>
                    <a:pt x="2" y="390"/>
                  </a:lnTo>
                  <a:lnTo>
                    <a:pt x="0" y="378"/>
                  </a:lnTo>
                  <a:lnTo>
                    <a:pt x="0" y="366"/>
                  </a:lnTo>
                  <a:lnTo>
                    <a:pt x="0" y="356"/>
                  </a:lnTo>
                  <a:lnTo>
                    <a:pt x="0" y="342"/>
                  </a:lnTo>
                  <a:lnTo>
                    <a:pt x="0" y="320"/>
                  </a:lnTo>
                  <a:lnTo>
                    <a:pt x="0" y="293"/>
                  </a:lnTo>
                  <a:lnTo>
                    <a:pt x="0" y="264"/>
                  </a:lnTo>
                  <a:lnTo>
                    <a:pt x="0" y="238"/>
                  </a:lnTo>
                  <a:lnTo>
                    <a:pt x="2" y="211"/>
                  </a:lnTo>
                  <a:lnTo>
                    <a:pt x="4" y="192"/>
                  </a:lnTo>
                  <a:lnTo>
                    <a:pt x="11" y="177"/>
                  </a:lnTo>
                  <a:lnTo>
                    <a:pt x="33" y="170"/>
                  </a:lnTo>
                  <a:lnTo>
                    <a:pt x="50" y="162"/>
                  </a:lnTo>
                  <a:lnTo>
                    <a:pt x="59" y="153"/>
                  </a:lnTo>
                  <a:lnTo>
                    <a:pt x="68" y="143"/>
                  </a:lnTo>
                  <a:lnTo>
                    <a:pt x="88" y="148"/>
                  </a:lnTo>
                  <a:lnTo>
                    <a:pt x="112" y="148"/>
                  </a:lnTo>
                  <a:lnTo>
                    <a:pt x="137" y="143"/>
                  </a:lnTo>
                  <a:lnTo>
                    <a:pt x="145" y="138"/>
                  </a:lnTo>
                  <a:lnTo>
                    <a:pt x="152" y="133"/>
                  </a:lnTo>
                  <a:lnTo>
                    <a:pt x="168" y="114"/>
                  </a:lnTo>
                  <a:lnTo>
                    <a:pt x="183" y="90"/>
                  </a:lnTo>
                  <a:lnTo>
                    <a:pt x="187" y="75"/>
                  </a:lnTo>
                  <a:lnTo>
                    <a:pt x="192" y="63"/>
                  </a:lnTo>
                  <a:lnTo>
                    <a:pt x="192" y="46"/>
                  </a:lnTo>
                  <a:lnTo>
                    <a:pt x="187" y="32"/>
                  </a:lnTo>
                  <a:lnTo>
                    <a:pt x="192" y="24"/>
                  </a:lnTo>
                  <a:lnTo>
                    <a:pt x="198" y="15"/>
                  </a:lnTo>
                  <a:lnTo>
                    <a:pt x="207" y="5"/>
                  </a:lnTo>
                  <a:lnTo>
                    <a:pt x="216" y="0"/>
                  </a:lnTo>
                  <a:lnTo>
                    <a:pt x="229" y="10"/>
                  </a:lnTo>
                  <a:lnTo>
                    <a:pt x="243" y="19"/>
                  </a:lnTo>
                  <a:lnTo>
                    <a:pt x="271" y="41"/>
                  </a:lnTo>
                  <a:lnTo>
                    <a:pt x="267" y="58"/>
                  </a:lnTo>
                  <a:lnTo>
                    <a:pt x="260" y="78"/>
                  </a:lnTo>
                  <a:lnTo>
                    <a:pt x="240" y="124"/>
                  </a:lnTo>
                  <a:lnTo>
                    <a:pt x="229" y="145"/>
                  </a:lnTo>
                  <a:lnTo>
                    <a:pt x="221" y="165"/>
                  </a:lnTo>
                  <a:lnTo>
                    <a:pt x="212" y="182"/>
                  </a:lnTo>
                  <a:lnTo>
                    <a:pt x="207" y="194"/>
                  </a:lnTo>
                  <a:lnTo>
                    <a:pt x="221" y="211"/>
                  </a:lnTo>
                  <a:lnTo>
                    <a:pt x="227" y="225"/>
                  </a:lnTo>
                  <a:lnTo>
                    <a:pt x="234" y="238"/>
                  </a:lnTo>
                  <a:lnTo>
                    <a:pt x="234" y="252"/>
                  </a:lnTo>
                  <a:lnTo>
                    <a:pt x="232" y="267"/>
                  </a:lnTo>
                  <a:lnTo>
                    <a:pt x="227" y="279"/>
                  </a:lnTo>
                  <a:lnTo>
                    <a:pt x="214" y="305"/>
                  </a:lnTo>
                  <a:lnTo>
                    <a:pt x="212" y="330"/>
                  </a:lnTo>
                  <a:lnTo>
                    <a:pt x="212" y="347"/>
                  </a:lnTo>
                  <a:lnTo>
                    <a:pt x="214" y="361"/>
                  </a:lnTo>
                  <a:lnTo>
                    <a:pt x="214" y="378"/>
                  </a:lnTo>
                  <a:lnTo>
                    <a:pt x="2" y="400"/>
                  </a:lnTo>
                  <a:close/>
                </a:path>
              </a:pathLst>
            </a:custGeom>
            <a:solidFill>
              <a:srgbClr val="FCC0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1975" name="Freeform 170"/>
            <p:cNvSpPr>
              <a:spLocks/>
            </p:cNvSpPr>
            <p:nvPr/>
          </p:nvSpPr>
          <p:spPr bwMode="auto">
            <a:xfrm>
              <a:off x="2802" y="3118"/>
              <a:ext cx="271" cy="400"/>
            </a:xfrm>
            <a:custGeom>
              <a:avLst/>
              <a:gdLst>
                <a:gd name="T0" fmla="*/ 2 w 271"/>
                <a:gd name="T1" fmla="*/ 400 h 400"/>
                <a:gd name="T2" fmla="*/ 2 w 271"/>
                <a:gd name="T3" fmla="*/ 390 h 400"/>
                <a:gd name="T4" fmla="*/ 0 w 271"/>
                <a:gd name="T5" fmla="*/ 378 h 400"/>
                <a:gd name="T6" fmla="*/ 0 w 271"/>
                <a:gd name="T7" fmla="*/ 366 h 400"/>
                <a:gd name="T8" fmla="*/ 0 w 271"/>
                <a:gd name="T9" fmla="*/ 356 h 400"/>
                <a:gd name="T10" fmla="*/ 0 w 271"/>
                <a:gd name="T11" fmla="*/ 342 h 400"/>
                <a:gd name="T12" fmla="*/ 0 w 271"/>
                <a:gd name="T13" fmla="*/ 320 h 400"/>
                <a:gd name="T14" fmla="*/ 0 w 271"/>
                <a:gd name="T15" fmla="*/ 293 h 400"/>
                <a:gd name="T16" fmla="*/ 0 w 271"/>
                <a:gd name="T17" fmla="*/ 264 h 400"/>
                <a:gd name="T18" fmla="*/ 0 w 271"/>
                <a:gd name="T19" fmla="*/ 238 h 400"/>
                <a:gd name="T20" fmla="*/ 2 w 271"/>
                <a:gd name="T21" fmla="*/ 211 h 400"/>
                <a:gd name="T22" fmla="*/ 4 w 271"/>
                <a:gd name="T23" fmla="*/ 192 h 400"/>
                <a:gd name="T24" fmla="*/ 11 w 271"/>
                <a:gd name="T25" fmla="*/ 177 h 400"/>
                <a:gd name="T26" fmla="*/ 33 w 271"/>
                <a:gd name="T27" fmla="*/ 170 h 400"/>
                <a:gd name="T28" fmla="*/ 50 w 271"/>
                <a:gd name="T29" fmla="*/ 162 h 400"/>
                <a:gd name="T30" fmla="*/ 59 w 271"/>
                <a:gd name="T31" fmla="*/ 153 h 400"/>
                <a:gd name="T32" fmla="*/ 68 w 271"/>
                <a:gd name="T33" fmla="*/ 143 h 400"/>
                <a:gd name="T34" fmla="*/ 88 w 271"/>
                <a:gd name="T35" fmla="*/ 148 h 400"/>
                <a:gd name="T36" fmla="*/ 112 w 271"/>
                <a:gd name="T37" fmla="*/ 148 h 400"/>
                <a:gd name="T38" fmla="*/ 137 w 271"/>
                <a:gd name="T39" fmla="*/ 143 h 400"/>
                <a:gd name="T40" fmla="*/ 145 w 271"/>
                <a:gd name="T41" fmla="*/ 138 h 400"/>
                <a:gd name="T42" fmla="*/ 152 w 271"/>
                <a:gd name="T43" fmla="*/ 133 h 400"/>
                <a:gd name="T44" fmla="*/ 168 w 271"/>
                <a:gd name="T45" fmla="*/ 114 h 400"/>
                <a:gd name="T46" fmla="*/ 183 w 271"/>
                <a:gd name="T47" fmla="*/ 90 h 400"/>
                <a:gd name="T48" fmla="*/ 187 w 271"/>
                <a:gd name="T49" fmla="*/ 75 h 400"/>
                <a:gd name="T50" fmla="*/ 192 w 271"/>
                <a:gd name="T51" fmla="*/ 63 h 400"/>
                <a:gd name="T52" fmla="*/ 192 w 271"/>
                <a:gd name="T53" fmla="*/ 46 h 400"/>
                <a:gd name="T54" fmla="*/ 187 w 271"/>
                <a:gd name="T55" fmla="*/ 32 h 400"/>
                <a:gd name="T56" fmla="*/ 192 w 271"/>
                <a:gd name="T57" fmla="*/ 24 h 400"/>
                <a:gd name="T58" fmla="*/ 198 w 271"/>
                <a:gd name="T59" fmla="*/ 15 h 400"/>
                <a:gd name="T60" fmla="*/ 207 w 271"/>
                <a:gd name="T61" fmla="*/ 5 h 400"/>
                <a:gd name="T62" fmla="*/ 216 w 271"/>
                <a:gd name="T63" fmla="*/ 0 h 400"/>
                <a:gd name="T64" fmla="*/ 229 w 271"/>
                <a:gd name="T65" fmla="*/ 10 h 400"/>
                <a:gd name="T66" fmla="*/ 243 w 271"/>
                <a:gd name="T67" fmla="*/ 19 h 400"/>
                <a:gd name="T68" fmla="*/ 271 w 271"/>
                <a:gd name="T69" fmla="*/ 41 h 400"/>
                <a:gd name="T70" fmla="*/ 267 w 271"/>
                <a:gd name="T71" fmla="*/ 58 h 400"/>
                <a:gd name="T72" fmla="*/ 260 w 271"/>
                <a:gd name="T73" fmla="*/ 78 h 400"/>
                <a:gd name="T74" fmla="*/ 240 w 271"/>
                <a:gd name="T75" fmla="*/ 124 h 400"/>
                <a:gd name="T76" fmla="*/ 229 w 271"/>
                <a:gd name="T77" fmla="*/ 145 h 400"/>
                <a:gd name="T78" fmla="*/ 221 w 271"/>
                <a:gd name="T79" fmla="*/ 165 h 400"/>
                <a:gd name="T80" fmla="*/ 212 w 271"/>
                <a:gd name="T81" fmla="*/ 182 h 400"/>
                <a:gd name="T82" fmla="*/ 207 w 271"/>
                <a:gd name="T83" fmla="*/ 194 h 400"/>
                <a:gd name="T84" fmla="*/ 221 w 271"/>
                <a:gd name="T85" fmla="*/ 211 h 400"/>
                <a:gd name="T86" fmla="*/ 227 w 271"/>
                <a:gd name="T87" fmla="*/ 225 h 400"/>
                <a:gd name="T88" fmla="*/ 234 w 271"/>
                <a:gd name="T89" fmla="*/ 238 h 400"/>
                <a:gd name="T90" fmla="*/ 234 w 271"/>
                <a:gd name="T91" fmla="*/ 252 h 400"/>
                <a:gd name="T92" fmla="*/ 232 w 271"/>
                <a:gd name="T93" fmla="*/ 267 h 400"/>
                <a:gd name="T94" fmla="*/ 227 w 271"/>
                <a:gd name="T95" fmla="*/ 279 h 400"/>
                <a:gd name="T96" fmla="*/ 214 w 271"/>
                <a:gd name="T97" fmla="*/ 305 h 400"/>
                <a:gd name="T98" fmla="*/ 212 w 271"/>
                <a:gd name="T99" fmla="*/ 330 h 400"/>
                <a:gd name="T100" fmla="*/ 212 w 271"/>
                <a:gd name="T101" fmla="*/ 347 h 400"/>
                <a:gd name="T102" fmla="*/ 214 w 271"/>
                <a:gd name="T103" fmla="*/ 361 h 400"/>
                <a:gd name="T104" fmla="*/ 214 w 271"/>
                <a:gd name="T105" fmla="*/ 378 h 4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71" h="400">
                  <a:moveTo>
                    <a:pt x="2" y="400"/>
                  </a:moveTo>
                  <a:lnTo>
                    <a:pt x="2" y="390"/>
                  </a:lnTo>
                  <a:lnTo>
                    <a:pt x="0" y="378"/>
                  </a:lnTo>
                  <a:lnTo>
                    <a:pt x="0" y="366"/>
                  </a:lnTo>
                  <a:lnTo>
                    <a:pt x="0" y="356"/>
                  </a:lnTo>
                  <a:lnTo>
                    <a:pt x="0" y="342"/>
                  </a:lnTo>
                  <a:lnTo>
                    <a:pt x="0" y="320"/>
                  </a:lnTo>
                  <a:lnTo>
                    <a:pt x="0" y="293"/>
                  </a:lnTo>
                  <a:lnTo>
                    <a:pt x="0" y="264"/>
                  </a:lnTo>
                  <a:lnTo>
                    <a:pt x="0" y="238"/>
                  </a:lnTo>
                  <a:lnTo>
                    <a:pt x="2" y="211"/>
                  </a:lnTo>
                  <a:lnTo>
                    <a:pt x="4" y="192"/>
                  </a:lnTo>
                  <a:lnTo>
                    <a:pt x="11" y="177"/>
                  </a:lnTo>
                  <a:lnTo>
                    <a:pt x="33" y="170"/>
                  </a:lnTo>
                  <a:lnTo>
                    <a:pt x="50" y="162"/>
                  </a:lnTo>
                  <a:lnTo>
                    <a:pt x="59" y="153"/>
                  </a:lnTo>
                  <a:lnTo>
                    <a:pt x="68" y="143"/>
                  </a:lnTo>
                  <a:lnTo>
                    <a:pt x="88" y="148"/>
                  </a:lnTo>
                  <a:lnTo>
                    <a:pt x="112" y="148"/>
                  </a:lnTo>
                  <a:lnTo>
                    <a:pt x="137" y="143"/>
                  </a:lnTo>
                  <a:lnTo>
                    <a:pt x="145" y="138"/>
                  </a:lnTo>
                  <a:lnTo>
                    <a:pt x="152" y="133"/>
                  </a:lnTo>
                  <a:lnTo>
                    <a:pt x="168" y="114"/>
                  </a:lnTo>
                  <a:lnTo>
                    <a:pt x="183" y="90"/>
                  </a:lnTo>
                  <a:lnTo>
                    <a:pt x="187" y="75"/>
                  </a:lnTo>
                  <a:lnTo>
                    <a:pt x="192" y="63"/>
                  </a:lnTo>
                  <a:lnTo>
                    <a:pt x="192" y="46"/>
                  </a:lnTo>
                  <a:lnTo>
                    <a:pt x="187" y="32"/>
                  </a:lnTo>
                  <a:lnTo>
                    <a:pt x="192" y="24"/>
                  </a:lnTo>
                  <a:lnTo>
                    <a:pt x="198" y="15"/>
                  </a:lnTo>
                  <a:lnTo>
                    <a:pt x="207" y="5"/>
                  </a:lnTo>
                  <a:lnTo>
                    <a:pt x="216" y="0"/>
                  </a:lnTo>
                  <a:lnTo>
                    <a:pt x="229" y="10"/>
                  </a:lnTo>
                  <a:lnTo>
                    <a:pt x="243" y="19"/>
                  </a:lnTo>
                  <a:lnTo>
                    <a:pt x="271" y="41"/>
                  </a:lnTo>
                  <a:lnTo>
                    <a:pt x="267" y="58"/>
                  </a:lnTo>
                  <a:lnTo>
                    <a:pt x="260" y="78"/>
                  </a:lnTo>
                  <a:lnTo>
                    <a:pt x="240" y="124"/>
                  </a:lnTo>
                  <a:lnTo>
                    <a:pt x="229" y="145"/>
                  </a:lnTo>
                  <a:lnTo>
                    <a:pt x="221" y="165"/>
                  </a:lnTo>
                  <a:lnTo>
                    <a:pt x="212" y="182"/>
                  </a:lnTo>
                  <a:lnTo>
                    <a:pt x="207" y="194"/>
                  </a:lnTo>
                  <a:lnTo>
                    <a:pt x="221" y="211"/>
                  </a:lnTo>
                  <a:lnTo>
                    <a:pt x="227" y="225"/>
                  </a:lnTo>
                  <a:lnTo>
                    <a:pt x="234" y="238"/>
                  </a:lnTo>
                  <a:lnTo>
                    <a:pt x="234" y="252"/>
                  </a:lnTo>
                  <a:lnTo>
                    <a:pt x="232" y="267"/>
                  </a:lnTo>
                  <a:lnTo>
                    <a:pt x="227" y="279"/>
                  </a:lnTo>
                  <a:lnTo>
                    <a:pt x="214" y="305"/>
                  </a:lnTo>
                  <a:lnTo>
                    <a:pt x="212" y="330"/>
                  </a:lnTo>
                  <a:lnTo>
                    <a:pt x="212" y="347"/>
                  </a:lnTo>
                  <a:lnTo>
                    <a:pt x="214" y="361"/>
                  </a:lnTo>
                  <a:lnTo>
                    <a:pt x="214" y="378"/>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76" name="Freeform 171"/>
            <p:cNvSpPr>
              <a:spLocks/>
            </p:cNvSpPr>
            <p:nvPr/>
          </p:nvSpPr>
          <p:spPr bwMode="auto">
            <a:xfrm>
              <a:off x="2844" y="3263"/>
              <a:ext cx="24" cy="22"/>
            </a:xfrm>
            <a:custGeom>
              <a:avLst/>
              <a:gdLst>
                <a:gd name="T0" fmla="*/ 0 w 24"/>
                <a:gd name="T1" fmla="*/ 22 h 22"/>
                <a:gd name="T2" fmla="*/ 15 w 24"/>
                <a:gd name="T3" fmla="*/ 10 h 22"/>
                <a:gd name="T4" fmla="*/ 24 w 24"/>
                <a:gd name="T5" fmla="*/ 0 h 22"/>
                <a:gd name="T6" fmla="*/ 0 60000 65536"/>
                <a:gd name="T7" fmla="*/ 0 60000 65536"/>
                <a:gd name="T8" fmla="*/ 0 60000 65536"/>
              </a:gdLst>
              <a:ahLst/>
              <a:cxnLst>
                <a:cxn ang="T6">
                  <a:pos x="T0" y="T1"/>
                </a:cxn>
                <a:cxn ang="T7">
                  <a:pos x="T2" y="T3"/>
                </a:cxn>
                <a:cxn ang="T8">
                  <a:pos x="T4" y="T5"/>
                </a:cxn>
              </a:cxnLst>
              <a:rect l="0" t="0" r="r" b="b"/>
              <a:pathLst>
                <a:path w="24" h="22">
                  <a:moveTo>
                    <a:pt x="0" y="22"/>
                  </a:moveTo>
                  <a:lnTo>
                    <a:pt x="15" y="10"/>
                  </a:lnTo>
                  <a:lnTo>
                    <a:pt x="24" y="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77" name="Freeform 172"/>
            <p:cNvSpPr>
              <a:spLocks/>
            </p:cNvSpPr>
            <p:nvPr/>
          </p:nvSpPr>
          <p:spPr bwMode="auto">
            <a:xfrm>
              <a:off x="2806" y="3474"/>
              <a:ext cx="1" cy="51"/>
            </a:xfrm>
            <a:custGeom>
              <a:avLst/>
              <a:gdLst>
                <a:gd name="T0" fmla="*/ 0 w 1"/>
                <a:gd name="T1" fmla="*/ 51 h 51"/>
                <a:gd name="T2" fmla="*/ 0 w 1"/>
                <a:gd name="T3" fmla="*/ 27 h 51"/>
                <a:gd name="T4" fmla="*/ 0 w 1"/>
                <a:gd name="T5" fmla="*/ 17 h 51"/>
                <a:gd name="T6" fmla="*/ 0 w 1"/>
                <a:gd name="T7" fmla="*/ 8 h 51"/>
                <a:gd name="T8" fmla="*/ 0 w 1"/>
                <a:gd name="T9" fmla="*/ 0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51">
                  <a:moveTo>
                    <a:pt x="0" y="51"/>
                  </a:moveTo>
                  <a:lnTo>
                    <a:pt x="0" y="27"/>
                  </a:lnTo>
                  <a:lnTo>
                    <a:pt x="0" y="17"/>
                  </a:lnTo>
                  <a:lnTo>
                    <a:pt x="0" y="8"/>
                  </a:lnTo>
                  <a:lnTo>
                    <a:pt x="0" y="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78" name="Freeform 173"/>
            <p:cNvSpPr>
              <a:spLocks/>
            </p:cNvSpPr>
            <p:nvPr/>
          </p:nvSpPr>
          <p:spPr bwMode="auto">
            <a:xfrm>
              <a:off x="2989" y="3118"/>
              <a:ext cx="82" cy="378"/>
            </a:xfrm>
            <a:custGeom>
              <a:avLst/>
              <a:gdLst>
                <a:gd name="T0" fmla="*/ 0 w 82"/>
                <a:gd name="T1" fmla="*/ 32 h 378"/>
                <a:gd name="T2" fmla="*/ 5 w 82"/>
                <a:gd name="T3" fmla="*/ 24 h 378"/>
                <a:gd name="T4" fmla="*/ 11 w 82"/>
                <a:gd name="T5" fmla="*/ 12 h 378"/>
                <a:gd name="T6" fmla="*/ 20 w 82"/>
                <a:gd name="T7" fmla="*/ 5 h 378"/>
                <a:gd name="T8" fmla="*/ 29 w 82"/>
                <a:gd name="T9" fmla="*/ 0 h 378"/>
                <a:gd name="T10" fmla="*/ 40 w 82"/>
                <a:gd name="T11" fmla="*/ 10 h 378"/>
                <a:gd name="T12" fmla="*/ 53 w 82"/>
                <a:gd name="T13" fmla="*/ 19 h 378"/>
                <a:gd name="T14" fmla="*/ 82 w 82"/>
                <a:gd name="T15" fmla="*/ 41 h 378"/>
                <a:gd name="T16" fmla="*/ 80 w 82"/>
                <a:gd name="T17" fmla="*/ 58 h 378"/>
                <a:gd name="T18" fmla="*/ 73 w 82"/>
                <a:gd name="T19" fmla="*/ 78 h 378"/>
                <a:gd name="T20" fmla="*/ 53 w 82"/>
                <a:gd name="T21" fmla="*/ 121 h 378"/>
                <a:gd name="T22" fmla="*/ 42 w 82"/>
                <a:gd name="T23" fmla="*/ 143 h 378"/>
                <a:gd name="T24" fmla="*/ 34 w 82"/>
                <a:gd name="T25" fmla="*/ 165 h 378"/>
                <a:gd name="T26" fmla="*/ 25 w 82"/>
                <a:gd name="T27" fmla="*/ 182 h 378"/>
                <a:gd name="T28" fmla="*/ 20 w 82"/>
                <a:gd name="T29" fmla="*/ 194 h 378"/>
                <a:gd name="T30" fmla="*/ 34 w 82"/>
                <a:gd name="T31" fmla="*/ 209 h 378"/>
                <a:gd name="T32" fmla="*/ 40 w 82"/>
                <a:gd name="T33" fmla="*/ 223 h 378"/>
                <a:gd name="T34" fmla="*/ 45 w 82"/>
                <a:gd name="T35" fmla="*/ 238 h 378"/>
                <a:gd name="T36" fmla="*/ 47 w 82"/>
                <a:gd name="T37" fmla="*/ 252 h 378"/>
                <a:gd name="T38" fmla="*/ 45 w 82"/>
                <a:gd name="T39" fmla="*/ 264 h 378"/>
                <a:gd name="T40" fmla="*/ 40 w 82"/>
                <a:gd name="T41" fmla="*/ 279 h 378"/>
                <a:gd name="T42" fmla="*/ 25 w 82"/>
                <a:gd name="T43" fmla="*/ 305 h 378"/>
                <a:gd name="T44" fmla="*/ 25 w 82"/>
                <a:gd name="T45" fmla="*/ 330 h 378"/>
                <a:gd name="T46" fmla="*/ 25 w 82"/>
                <a:gd name="T47" fmla="*/ 347 h 378"/>
                <a:gd name="T48" fmla="*/ 25 w 82"/>
                <a:gd name="T49" fmla="*/ 361 h 378"/>
                <a:gd name="T50" fmla="*/ 27 w 82"/>
                <a:gd name="T51" fmla="*/ 378 h 37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2" h="378">
                  <a:moveTo>
                    <a:pt x="0" y="32"/>
                  </a:moveTo>
                  <a:lnTo>
                    <a:pt x="5" y="24"/>
                  </a:lnTo>
                  <a:lnTo>
                    <a:pt x="11" y="12"/>
                  </a:lnTo>
                  <a:lnTo>
                    <a:pt x="20" y="5"/>
                  </a:lnTo>
                  <a:lnTo>
                    <a:pt x="29" y="0"/>
                  </a:lnTo>
                  <a:lnTo>
                    <a:pt x="40" y="10"/>
                  </a:lnTo>
                  <a:lnTo>
                    <a:pt x="53" y="19"/>
                  </a:lnTo>
                  <a:lnTo>
                    <a:pt x="82" y="41"/>
                  </a:lnTo>
                  <a:lnTo>
                    <a:pt x="80" y="58"/>
                  </a:lnTo>
                  <a:lnTo>
                    <a:pt x="73" y="78"/>
                  </a:lnTo>
                  <a:lnTo>
                    <a:pt x="53" y="121"/>
                  </a:lnTo>
                  <a:lnTo>
                    <a:pt x="42" y="143"/>
                  </a:lnTo>
                  <a:lnTo>
                    <a:pt x="34" y="165"/>
                  </a:lnTo>
                  <a:lnTo>
                    <a:pt x="25" y="182"/>
                  </a:lnTo>
                  <a:lnTo>
                    <a:pt x="20" y="194"/>
                  </a:lnTo>
                  <a:lnTo>
                    <a:pt x="34" y="209"/>
                  </a:lnTo>
                  <a:lnTo>
                    <a:pt x="40" y="223"/>
                  </a:lnTo>
                  <a:lnTo>
                    <a:pt x="45" y="238"/>
                  </a:lnTo>
                  <a:lnTo>
                    <a:pt x="47" y="252"/>
                  </a:lnTo>
                  <a:lnTo>
                    <a:pt x="45" y="264"/>
                  </a:lnTo>
                  <a:lnTo>
                    <a:pt x="40" y="279"/>
                  </a:lnTo>
                  <a:lnTo>
                    <a:pt x="25" y="305"/>
                  </a:lnTo>
                  <a:lnTo>
                    <a:pt x="25" y="330"/>
                  </a:lnTo>
                  <a:lnTo>
                    <a:pt x="25" y="347"/>
                  </a:lnTo>
                  <a:lnTo>
                    <a:pt x="25" y="361"/>
                  </a:lnTo>
                  <a:lnTo>
                    <a:pt x="27" y="378"/>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79" name="Freeform 174"/>
            <p:cNvSpPr>
              <a:spLocks/>
            </p:cNvSpPr>
            <p:nvPr/>
          </p:nvSpPr>
          <p:spPr bwMode="auto">
            <a:xfrm>
              <a:off x="2985" y="3295"/>
              <a:ext cx="24" cy="17"/>
            </a:xfrm>
            <a:custGeom>
              <a:avLst/>
              <a:gdLst>
                <a:gd name="T0" fmla="*/ 0 w 24"/>
                <a:gd name="T1" fmla="*/ 0 h 17"/>
                <a:gd name="T2" fmla="*/ 4 w 24"/>
                <a:gd name="T3" fmla="*/ 2 h 17"/>
                <a:gd name="T4" fmla="*/ 11 w 24"/>
                <a:gd name="T5" fmla="*/ 7 h 17"/>
                <a:gd name="T6" fmla="*/ 20 w 24"/>
                <a:gd name="T7" fmla="*/ 12 h 17"/>
                <a:gd name="T8" fmla="*/ 24 w 24"/>
                <a:gd name="T9" fmla="*/ 17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17">
                  <a:moveTo>
                    <a:pt x="0" y="0"/>
                  </a:moveTo>
                  <a:lnTo>
                    <a:pt x="4" y="2"/>
                  </a:lnTo>
                  <a:lnTo>
                    <a:pt x="11" y="7"/>
                  </a:lnTo>
                  <a:lnTo>
                    <a:pt x="20" y="12"/>
                  </a:lnTo>
                  <a:lnTo>
                    <a:pt x="24" y="17"/>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80" name="Freeform 175"/>
            <p:cNvSpPr>
              <a:spLocks/>
            </p:cNvSpPr>
            <p:nvPr/>
          </p:nvSpPr>
          <p:spPr bwMode="auto">
            <a:xfrm>
              <a:off x="2716" y="2902"/>
              <a:ext cx="302" cy="400"/>
            </a:xfrm>
            <a:custGeom>
              <a:avLst/>
              <a:gdLst>
                <a:gd name="T0" fmla="*/ 271 w 302"/>
                <a:gd name="T1" fmla="*/ 199 h 400"/>
                <a:gd name="T2" fmla="*/ 293 w 302"/>
                <a:gd name="T3" fmla="*/ 160 h 400"/>
                <a:gd name="T4" fmla="*/ 302 w 302"/>
                <a:gd name="T5" fmla="*/ 119 h 400"/>
                <a:gd name="T6" fmla="*/ 295 w 302"/>
                <a:gd name="T7" fmla="*/ 83 h 400"/>
                <a:gd name="T8" fmla="*/ 265 w 302"/>
                <a:gd name="T9" fmla="*/ 34 h 400"/>
                <a:gd name="T10" fmla="*/ 216 w 302"/>
                <a:gd name="T11" fmla="*/ 5 h 400"/>
                <a:gd name="T12" fmla="*/ 178 w 302"/>
                <a:gd name="T13" fmla="*/ 0 h 400"/>
                <a:gd name="T14" fmla="*/ 141 w 302"/>
                <a:gd name="T15" fmla="*/ 5 h 400"/>
                <a:gd name="T16" fmla="*/ 101 w 302"/>
                <a:gd name="T17" fmla="*/ 22 h 400"/>
                <a:gd name="T18" fmla="*/ 59 w 302"/>
                <a:gd name="T19" fmla="*/ 54 h 400"/>
                <a:gd name="T20" fmla="*/ 26 w 302"/>
                <a:gd name="T21" fmla="*/ 95 h 400"/>
                <a:gd name="T22" fmla="*/ 13 w 302"/>
                <a:gd name="T23" fmla="*/ 129 h 400"/>
                <a:gd name="T24" fmla="*/ 19 w 302"/>
                <a:gd name="T25" fmla="*/ 165 h 400"/>
                <a:gd name="T26" fmla="*/ 46 w 302"/>
                <a:gd name="T27" fmla="*/ 216 h 400"/>
                <a:gd name="T28" fmla="*/ 68 w 302"/>
                <a:gd name="T29" fmla="*/ 255 h 400"/>
                <a:gd name="T30" fmla="*/ 68 w 302"/>
                <a:gd name="T31" fmla="*/ 272 h 400"/>
                <a:gd name="T32" fmla="*/ 50 w 302"/>
                <a:gd name="T33" fmla="*/ 269 h 400"/>
                <a:gd name="T34" fmla="*/ 19 w 302"/>
                <a:gd name="T35" fmla="*/ 279 h 400"/>
                <a:gd name="T36" fmla="*/ 0 w 302"/>
                <a:gd name="T37" fmla="*/ 301 h 400"/>
                <a:gd name="T38" fmla="*/ 4 w 302"/>
                <a:gd name="T39" fmla="*/ 323 h 400"/>
                <a:gd name="T40" fmla="*/ 22 w 302"/>
                <a:gd name="T41" fmla="*/ 330 h 400"/>
                <a:gd name="T42" fmla="*/ 15 w 302"/>
                <a:gd name="T43" fmla="*/ 337 h 400"/>
                <a:gd name="T44" fmla="*/ 6 w 302"/>
                <a:gd name="T45" fmla="*/ 357 h 400"/>
                <a:gd name="T46" fmla="*/ 13 w 302"/>
                <a:gd name="T47" fmla="*/ 369 h 400"/>
                <a:gd name="T48" fmla="*/ 24 w 302"/>
                <a:gd name="T49" fmla="*/ 383 h 400"/>
                <a:gd name="T50" fmla="*/ 33 w 302"/>
                <a:gd name="T51" fmla="*/ 398 h 400"/>
                <a:gd name="T52" fmla="*/ 72 w 302"/>
                <a:gd name="T53" fmla="*/ 398 h 400"/>
                <a:gd name="T54" fmla="*/ 112 w 302"/>
                <a:gd name="T55" fmla="*/ 388 h 400"/>
                <a:gd name="T56" fmla="*/ 136 w 302"/>
                <a:gd name="T57" fmla="*/ 376 h 400"/>
                <a:gd name="T58" fmla="*/ 154 w 302"/>
                <a:gd name="T59" fmla="*/ 361 h 400"/>
                <a:gd name="T60" fmla="*/ 128 w 302"/>
                <a:gd name="T61" fmla="*/ 335 h 400"/>
                <a:gd name="T62" fmla="*/ 110 w 302"/>
                <a:gd name="T63" fmla="*/ 311 h 400"/>
                <a:gd name="T64" fmla="*/ 101 w 302"/>
                <a:gd name="T65" fmla="*/ 262 h 400"/>
                <a:gd name="T66" fmla="*/ 86 w 302"/>
                <a:gd name="T67" fmla="*/ 260 h 400"/>
                <a:gd name="T68" fmla="*/ 72 w 302"/>
                <a:gd name="T69" fmla="*/ 235 h 400"/>
                <a:gd name="T70" fmla="*/ 75 w 302"/>
                <a:gd name="T71" fmla="*/ 204 h 400"/>
                <a:gd name="T72" fmla="*/ 88 w 302"/>
                <a:gd name="T73" fmla="*/ 192 h 400"/>
                <a:gd name="T74" fmla="*/ 101 w 302"/>
                <a:gd name="T75" fmla="*/ 199 h 400"/>
                <a:gd name="T76" fmla="*/ 114 w 302"/>
                <a:gd name="T77" fmla="*/ 192 h 400"/>
                <a:gd name="T78" fmla="*/ 143 w 302"/>
                <a:gd name="T79" fmla="*/ 165 h 400"/>
                <a:gd name="T80" fmla="*/ 174 w 302"/>
                <a:gd name="T81" fmla="*/ 148 h 400"/>
                <a:gd name="T82" fmla="*/ 194 w 302"/>
                <a:gd name="T83" fmla="*/ 114 h 400"/>
                <a:gd name="T84" fmla="*/ 214 w 302"/>
                <a:gd name="T85" fmla="*/ 68 h 400"/>
                <a:gd name="T86" fmla="*/ 227 w 302"/>
                <a:gd name="T87" fmla="*/ 63 h 400"/>
                <a:gd name="T88" fmla="*/ 260 w 302"/>
                <a:gd name="T89" fmla="*/ 92 h 400"/>
                <a:gd name="T90" fmla="*/ 271 w 302"/>
                <a:gd name="T91" fmla="*/ 126 h 400"/>
                <a:gd name="T92" fmla="*/ 265 w 302"/>
                <a:gd name="T93" fmla="*/ 151 h 400"/>
                <a:gd name="T94" fmla="*/ 242 w 302"/>
                <a:gd name="T95" fmla="*/ 185 h 400"/>
                <a:gd name="T96" fmla="*/ 249 w 302"/>
                <a:gd name="T97" fmla="*/ 206 h 400"/>
                <a:gd name="T98" fmla="*/ 254 w 302"/>
                <a:gd name="T99" fmla="*/ 216 h 4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302" h="400">
                  <a:moveTo>
                    <a:pt x="254" y="216"/>
                  </a:moveTo>
                  <a:lnTo>
                    <a:pt x="271" y="199"/>
                  </a:lnTo>
                  <a:lnTo>
                    <a:pt x="287" y="180"/>
                  </a:lnTo>
                  <a:lnTo>
                    <a:pt x="293" y="160"/>
                  </a:lnTo>
                  <a:lnTo>
                    <a:pt x="300" y="138"/>
                  </a:lnTo>
                  <a:lnTo>
                    <a:pt x="302" y="119"/>
                  </a:lnTo>
                  <a:lnTo>
                    <a:pt x="300" y="102"/>
                  </a:lnTo>
                  <a:lnTo>
                    <a:pt x="295" y="83"/>
                  </a:lnTo>
                  <a:lnTo>
                    <a:pt x="287" y="66"/>
                  </a:lnTo>
                  <a:lnTo>
                    <a:pt x="265" y="34"/>
                  </a:lnTo>
                  <a:lnTo>
                    <a:pt x="236" y="12"/>
                  </a:lnTo>
                  <a:lnTo>
                    <a:pt x="216" y="5"/>
                  </a:lnTo>
                  <a:lnTo>
                    <a:pt x="198" y="3"/>
                  </a:lnTo>
                  <a:lnTo>
                    <a:pt x="178" y="0"/>
                  </a:lnTo>
                  <a:lnTo>
                    <a:pt x="159" y="3"/>
                  </a:lnTo>
                  <a:lnTo>
                    <a:pt x="141" y="5"/>
                  </a:lnTo>
                  <a:lnTo>
                    <a:pt x="121" y="12"/>
                  </a:lnTo>
                  <a:lnTo>
                    <a:pt x="101" y="22"/>
                  </a:lnTo>
                  <a:lnTo>
                    <a:pt x="79" y="37"/>
                  </a:lnTo>
                  <a:lnTo>
                    <a:pt x="59" y="54"/>
                  </a:lnTo>
                  <a:lnTo>
                    <a:pt x="42" y="73"/>
                  </a:lnTo>
                  <a:lnTo>
                    <a:pt x="26" y="95"/>
                  </a:lnTo>
                  <a:lnTo>
                    <a:pt x="15" y="117"/>
                  </a:lnTo>
                  <a:lnTo>
                    <a:pt x="13" y="129"/>
                  </a:lnTo>
                  <a:lnTo>
                    <a:pt x="13" y="141"/>
                  </a:lnTo>
                  <a:lnTo>
                    <a:pt x="19" y="165"/>
                  </a:lnTo>
                  <a:lnTo>
                    <a:pt x="33" y="189"/>
                  </a:lnTo>
                  <a:lnTo>
                    <a:pt x="46" y="216"/>
                  </a:lnTo>
                  <a:lnTo>
                    <a:pt x="59" y="238"/>
                  </a:lnTo>
                  <a:lnTo>
                    <a:pt x="68" y="255"/>
                  </a:lnTo>
                  <a:lnTo>
                    <a:pt x="70" y="269"/>
                  </a:lnTo>
                  <a:lnTo>
                    <a:pt x="68" y="272"/>
                  </a:lnTo>
                  <a:lnTo>
                    <a:pt x="61" y="274"/>
                  </a:lnTo>
                  <a:lnTo>
                    <a:pt x="50" y="269"/>
                  </a:lnTo>
                  <a:lnTo>
                    <a:pt x="35" y="274"/>
                  </a:lnTo>
                  <a:lnTo>
                    <a:pt x="19" y="279"/>
                  </a:lnTo>
                  <a:lnTo>
                    <a:pt x="8" y="289"/>
                  </a:lnTo>
                  <a:lnTo>
                    <a:pt x="0" y="301"/>
                  </a:lnTo>
                  <a:lnTo>
                    <a:pt x="0" y="313"/>
                  </a:lnTo>
                  <a:lnTo>
                    <a:pt x="4" y="323"/>
                  </a:lnTo>
                  <a:lnTo>
                    <a:pt x="13" y="328"/>
                  </a:lnTo>
                  <a:lnTo>
                    <a:pt x="22" y="330"/>
                  </a:lnTo>
                  <a:lnTo>
                    <a:pt x="17" y="332"/>
                  </a:lnTo>
                  <a:lnTo>
                    <a:pt x="15" y="337"/>
                  </a:lnTo>
                  <a:lnTo>
                    <a:pt x="6" y="352"/>
                  </a:lnTo>
                  <a:lnTo>
                    <a:pt x="6" y="357"/>
                  </a:lnTo>
                  <a:lnTo>
                    <a:pt x="8" y="364"/>
                  </a:lnTo>
                  <a:lnTo>
                    <a:pt x="13" y="369"/>
                  </a:lnTo>
                  <a:lnTo>
                    <a:pt x="22" y="369"/>
                  </a:lnTo>
                  <a:lnTo>
                    <a:pt x="24" y="383"/>
                  </a:lnTo>
                  <a:lnTo>
                    <a:pt x="28" y="391"/>
                  </a:lnTo>
                  <a:lnTo>
                    <a:pt x="33" y="398"/>
                  </a:lnTo>
                  <a:lnTo>
                    <a:pt x="44" y="400"/>
                  </a:lnTo>
                  <a:lnTo>
                    <a:pt x="72" y="398"/>
                  </a:lnTo>
                  <a:lnTo>
                    <a:pt x="95" y="395"/>
                  </a:lnTo>
                  <a:lnTo>
                    <a:pt x="112" y="388"/>
                  </a:lnTo>
                  <a:lnTo>
                    <a:pt x="125" y="383"/>
                  </a:lnTo>
                  <a:lnTo>
                    <a:pt x="136" y="376"/>
                  </a:lnTo>
                  <a:lnTo>
                    <a:pt x="143" y="371"/>
                  </a:lnTo>
                  <a:lnTo>
                    <a:pt x="154" y="361"/>
                  </a:lnTo>
                  <a:lnTo>
                    <a:pt x="139" y="347"/>
                  </a:lnTo>
                  <a:lnTo>
                    <a:pt x="128" y="335"/>
                  </a:lnTo>
                  <a:lnTo>
                    <a:pt x="117" y="323"/>
                  </a:lnTo>
                  <a:lnTo>
                    <a:pt x="110" y="311"/>
                  </a:lnTo>
                  <a:lnTo>
                    <a:pt x="103" y="286"/>
                  </a:lnTo>
                  <a:lnTo>
                    <a:pt x="101" y="262"/>
                  </a:lnTo>
                  <a:lnTo>
                    <a:pt x="92" y="262"/>
                  </a:lnTo>
                  <a:lnTo>
                    <a:pt x="86" y="260"/>
                  </a:lnTo>
                  <a:lnTo>
                    <a:pt x="77" y="250"/>
                  </a:lnTo>
                  <a:lnTo>
                    <a:pt x="72" y="235"/>
                  </a:lnTo>
                  <a:lnTo>
                    <a:pt x="72" y="218"/>
                  </a:lnTo>
                  <a:lnTo>
                    <a:pt x="75" y="204"/>
                  </a:lnTo>
                  <a:lnTo>
                    <a:pt x="81" y="194"/>
                  </a:lnTo>
                  <a:lnTo>
                    <a:pt x="88" y="192"/>
                  </a:lnTo>
                  <a:lnTo>
                    <a:pt x="95" y="194"/>
                  </a:lnTo>
                  <a:lnTo>
                    <a:pt x="101" y="199"/>
                  </a:lnTo>
                  <a:lnTo>
                    <a:pt x="108" y="206"/>
                  </a:lnTo>
                  <a:lnTo>
                    <a:pt x="114" y="192"/>
                  </a:lnTo>
                  <a:lnTo>
                    <a:pt x="121" y="182"/>
                  </a:lnTo>
                  <a:lnTo>
                    <a:pt x="143" y="165"/>
                  </a:lnTo>
                  <a:lnTo>
                    <a:pt x="163" y="155"/>
                  </a:lnTo>
                  <a:lnTo>
                    <a:pt x="174" y="148"/>
                  </a:lnTo>
                  <a:lnTo>
                    <a:pt x="178" y="141"/>
                  </a:lnTo>
                  <a:lnTo>
                    <a:pt x="194" y="114"/>
                  </a:lnTo>
                  <a:lnTo>
                    <a:pt x="207" y="90"/>
                  </a:lnTo>
                  <a:lnTo>
                    <a:pt x="214" y="68"/>
                  </a:lnTo>
                  <a:lnTo>
                    <a:pt x="212" y="49"/>
                  </a:lnTo>
                  <a:lnTo>
                    <a:pt x="227" y="63"/>
                  </a:lnTo>
                  <a:lnTo>
                    <a:pt x="240" y="73"/>
                  </a:lnTo>
                  <a:lnTo>
                    <a:pt x="260" y="92"/>
                  </a:lnTo>
                  <a:lnTo>
                    <a:pt x="269" y="109"/>
                  </a:lnTo>
                  <a:lnTo>
                    <a:pt x="271" y="126"/>
                  </a:lnTo>
                  <a:lnTo>
                    <a:pt x="269" y="138"/>
                  </a:lnTo>
                  <a:lnTo>
                    <a:pt x="265" y="151"/>
                  </a:lnTo>
                  <a:lnTo>
                    <a:pt x="247" y="172"/>
                  </a:lnTo>
                  <a:lnTo>
                    <a:pt x="242" y="185"/>
                  </a:lnTo>
                  <a:lnTo>
                    <a:pt x="245" y="194"/>
                  </a:lnTo>
                  <a:lnTo>
                    <a:pt x="249" y="206"/>
                  </a:lnTo>
                  <a:lnTo>
                    <a:pt x="254" y="216"/>
                  </a:lnTo>
                  <a:close/>
                </a:path>
              </a:pathLst>
            </a:custGeom>
            <a:solidFill>
              <a:srgbClr val="000000"/>
            </a:solidFill>
            <a:ln w="17463">
              <a:solidFill>
                <a:srgbClr val="000000"/>
              </a:solidFill>
              <a:prstDash val="solid"/>
              <a:round/>
              <a:headEnd/>
              <a:tailEnd/>
            </a:ln>
          </p:spPr>
          <p:txBody>
            <a:bodyPr/>
            <a:lstStyle/>
            <a:p>
              <a:endParaRPr lang="ja-JP" altLang="en-US"/>
            </a:p>
          </p:txBody>
        </p:sp>
        <p:sp>
          <p:nvSpPr>
            <p:cNvPr id="31981" name="Freeform 176"/>
            <p:cNvSpPr>
              <a:spLocks/>
            </p:cNvSpPr>
            <p:nvPr/>
          </p:nvSpPr>
          <p:spPr bwMode="auto">
            <a:xfrm>
              <a:off x="2788" y="2951"/>
              <a:ext cx="206" cy="380"/>
            </a:xfrm>
            <a:custGeom>
              <a:avLst/>
              <a:gdLst>
                <a:gd name="T0" fmla="*/ 102 w 206"/>
                <a:gd name="T1" fmla="*/ 315 h 380"/>
                <a:gd name="T2" fmla="*/ 93 w 206"/>
                <a:gd name="T3" fmla="*/ 315 h 380"/>
                <a:gd name="T4" fmla="*/ 82 w 206"/>
                <a:gd name="T5" fmla="*/ 312 h 380"/>
                <a:gd name="T6" fmla="*/ 67 w 206"/>
                <a:gd name="T7" fmla="*/ 298 h 380"/>
                <a:gd name="T8" fmla="*/ 56 w 206"/>
                <a:gd name="T9" fmla="*/ 286 h 380"/>
                <a:gd name="T10" fmla="*/ 45 w 206"/>
                <a:gd name="T11" fmla="*/ 274 h 380"/>
                <a:gd name="T12" fmla="*/ 38 w 206"/>
                <a:gd name="T13" fmla="*/ 262 h 380"/>
                <a:gd name="T14" fmla="*/ 31 w 206"/>
                <a:gd name="T15" fmla="*/ 237 h 380"/>
                <a:gd name="T16" fmla="*/ 29 w 206"/>
                <a:gd name="T17" fmla="*/ 213 h 380"/>
                <a:gd name="T18" fmla="*/ 20 w 206"/>
                <a:gd name="T19" fmla="*/ 213 h 380"/>
                <a:gd name="T20" fmla="*/ 14 w 206"/>
                <a:gd name="T21" fmla="*/ 211 h 380"/>
                <a:gd name="T22" fmla="*/ 5 w 206"/>
                <a:gd name="T23" fmla="*/ 201 h 380"/>
                <a:gd name="T24" fmla="*/ 0 w 206"/>
                <a:gd name="T25" fmla="*/ 186 h 380"/>
                <a:gd name="T26" fmla="*/ 0 w 206"/>
                <a:gd name="T27" fmla="*/ 169 h 380"/>
                <a:gd name="T28" fmla="*/ 3 w 206"/>
                <a:gd name="T29" fmla="*/ 155 h 380"/>
                <a:gd name="T30" fmla="*/ 9 w 206"/>
                <a:gd name="T31" fmla="*/ 145 h 380"/>
                <a:gd name="T32" fmla="*/ 16 w 206"/>
                <a:gd name="T33" fmla="*/ 143 h 380"/>
                <a:gd name="T34" fmla="*/ 23 w 206"/>
                <a:gd name="T35" fmla="*/ 145 h 380"/>
                <a:gd name="T36" fmla="*/ 29 w 206"/>
                <a:gd name="T37" fmla="*/ 150 h 380"/>
                <a:gd name="T38" fmla="*/ 36 w 206"/>
                <a:gd name="T39" fmla="*/ 157 h 380"/>
                <a:gd name="T40" fmla="*/ 42 w 206"/>
                <a:gd name="T41" fmla="*/ 143 h 380"/>
                <a:gd name="T42" fmla="*/ 49 w 206"/>
                <a:gd name="T43" fmla="*/ 133 h 380"/>
                <a:gd name="T44" fmla="*/ 71 w 206"/>
                <a:gd name="T45" fmla="*/ 116 h 380"/>
                <a:gd name="T46" fmla="*/ 91 w 206"/>
                <a:gd name="T47" fmla="*/ 106 h 380"/>
                <a:gd name="T48" fmla="*/ 102 w 206"/>
                <a:gd name="T49" fmla="*/ 99 h 380"/>
                <a:gd name="T50" fmla="*/ 106 w 206"/>
                <a:gd name="T51" fmla="*/ 92 h 380"/>
                <a:gd name="T52" fmla="*/ 122 w 206"/>
                <a:gd name="T53" fmla="*/ 65 h 380"/>
                <a:gd name="T54" fmla="*/ 135 w 206"/>
                <a:gd name="T55" fmla="*/ 41 h 380"/>
                <a:gd name="T56" fmla="*/ 142 w 206"/>
                <a:gd name="T57" fmla="*/ 19 h 380"/>
                <a:gd name="T58" fmla="*/ 140 w 206"/>
                <a:gd name="T59" fmla="*/ 0 h 380"/>
                <a:gd name="T60" fmla="*/ 155 w 206"/>
                <a:gd name="T61" fmla="*/ 14 h 380"/>
                <a:gd name="T62" fmla="*/ 168 w 206"/>
                <a:gd name="T63" fmla="*/ 24 h 380"/>
                <a:gd name="T64" fmla="*/ 188 w 206"/>
                <a:gd name="T65" fmla="*/ 43 h 380"/>
                <a:gd name="T66" fmla="*/ 197 w 206"/>
                <a:gd name="T67" fmla="*/ 60 h 380"/>
                <a:gd name="T68" fmla="*/ 199 w 206"/>
                <a:gd name="T69" fmla="*/ 77 h 380"/>
                <a:gd name="T70" fmla="*/ 197 w 206"/>
                <a:gd name="T71" fmla="*/ 89 h 380"/>
                <a:gd name="T72" fmla="*/ 193 w 206"/>
                <a:gd name="T73" fmla="*/ 102 h 380"/>
                <a:gd name="T74" fmla="*/ 175 w 206"/>
                <a:gd name="T75" fmla="*/ 123 h 380"/>
                <a:gd name="T76" fmla="*/ 170 w 206"/>
                <a:gd name="T77" fmla="*/ 136 h 380"/>
                <a:gd name="T78" fmla="*/ 173 w 206"/>
                <a:gd name="T79" fmla="*/ 145 h 380"/>
                <a:gd name="T80" fmla="*/ 177 w 206"/>
                <a:gd name="T81" fmla="*/ 157 h 380"/>
                <a:gd name="T82" fmla="*/ 182 w 206"/>
                <a:gd name="T83" fmla="*/ 167 h 380"/>
                <a:gd name="T84" fmla="*/ 184 w 206"/>
                <a:gd name="T85" fmla="*/ 174 h 380"/>
                <a:gd name="T86" fmla="*/ 193 w 206"/>
                <a:gd name="T87" fmla="*/ 184 h 380"/>
                <a:gd name="T88" fmla="*/ 199 w 206"/>
                <a:gd name="T89" fmla="*/ 194 h 380"/>
                <a:gd name="T90" fmla="*/ 206 w 206"/>
                <a:gd name="T91" fmla="*/ 208 h 380"/>
                <a:gd name="T92" fmla="*/ 206 w 206"/>
                <a:gd name="T93" fmla="*/ 225 h 380"/>
                <a:gd name="T94" fmla="*/ 199 w 206"/>
                <a:gd name="T95" fmla="*/ 247 h 380"/>
                <a:gd name="T96" fmla="*/ 193 w 206"/>
                <a:gd name="T97" fmla="*/ 262 h 380"/>
                <a:gd name="T98" fmla="*/ 184 w 206"/>
                <a:gd name="T99" fmla="*/ 274 h 380"/>
                <a:gd name="T100" fmla="*/ 173 w 206"/>
                <a:gd name="T101" fmla="*/ 291 h 380"/>
                <a:gd name="T102" fmla="*/ 159 w 206"/>
                <a:gd name="T103" fmla="*/ 305 h 380"/>
                <a:gd name="T104" fmla="*/ 157 w 206"/>
                <a:gd name="T105" fmla="*/ 327 h 380"/>
                <a:gd name="T106" fmla="*/ 153 w 206"/>
                <a:gd name="T107" fmla="*/ 346 h 380"/>
                <a:gd name="T108" fmla="*/ 144 w 206"/>
                <a:gd name="T109" fmla="*/ 380 h 380"/>
                <a:gd name="T110" fmla="*/ 131 w 206"/>
                <a:gd name="T111" fmla="*/ 363 h 380"/>
                <a:gd name="T112" fmla="*/ 117 w 206"/>
                <a:gd name="T113" fmla="*/ 344 h 380"/>
                <a:gd name="T114" fmla="*/ 109 w 206"/>
                <a:gd name="T115" fmla="*/ 327 h 380"/>
                <a:gd name="T116" fmla="*/ 102 w 206"/>
                <a:gd name="T117" fmla="*/ 315 h 380"/>
                <a:gd name="T118" fmla="*/ 102 w 206"/>
                <a:gd name="T119" fmla="*/ 315 h 3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06" h="380">
                  <a:moveTo>
                    <a:pt x="102" y="315"/>
                  </a:moveTo>
                  <a:lnTo>
                    <a:pt x="93" y="315"/>
                  </a:lnTo>
                  <a:lnTo>
                    <a:pt x="82" y="312"/>
                  </a:lnTo>
                  <a:lnTo>
                    <a:pt x="67" y="298"/>
                  </a:lnTo>
                  <a:lnTo>
                    <a:pt x="56" y="286"/>
                  </a:lnTo>
                  <a:lnTo>
                    <a:pt x="45" y="274"/>
                  </a:lnTo>
                  <a:lnTo>
                    <a:pt x="38" y="262"/>
                  </a:lnTo>
                  <a:lnTo>
                    <a:pt x="31" y="237"/>
                  </a:lnTo>
                  <a:lnTo>
                    <a:pt x="29" y="213"/>
                  </a:lnTo>
                  <a:lnTo>
                    <a:pt x="20" y="213"/>
                  </a:lnTo>
                  <a:lnTo>
                    <a:pt x="14" y="211"/>
                  </a:lnTo>
                  <a:lnTo>
                    <a:pt x="5" y="201"/>
                  </a:lnTo>
                  <a:lnTo>
                    <a:pt x="0" y="186"/>
                  </a:lnTo>
                  <a:lnTo>
                    <a:pt x="0" y="169"/>
                  </a:lnTo>
                  <a:lnTo>
                    <a:pt x="3" y="155"/>
                  </a:lnTo>
                  <a:lnTo>
                    <a:pt x="9" y="145"/>
                  </a:lnTo>
                  <a:lnTo>
                    <a:pt x="16" y="143"/>
                  </a:lnTo>
                  <a:lnTo>
                    <a:pt x="23" y="145"/>
                  </a:lnTo>
                  <a:lnTo>
                    <a:pt x="29" y="150"/>
                  </a:lnTo>
                  <a:lnTo>
                    <a:pt x="36" y="157"/>
                  </a:lnTo>
                  <a:lnTo>
                    <a:pt x="42" y="143"/>
                  </a:lnTo>
                  <a:lnTo>
                    <a:pt x="49" y="133"/>
                  </a:lnTo>
                  <a:lnTo>
                    <a:pt x="71" y="116"/>
                  </a:lnTo>
                  <a:lnTo>
                    <a:pt x="91" y="106"/>
                  </a:lnTo>
                  <a:lnTo>
                    <a:pt x="102" y="99"/>
                  </a:lnTo>
                  <a:lnTo>
                    <a:pt x="106" y="92"/>
                  </a:lnTo>
                  <a:lnTo>
                    <a:pt x="122" y="65"/>
                  </a:lnTo>
                  <a:lnTo>
                    <a:pt x="135" y="41"/>
                  </a:lnTo>
                  <a:lnTo>
                    <a:pt x="142" y="19"/>
                  </a:lnTo>
                  <a:lnTo>
                    <a:pt x="140" y="0"/>
                  </a:lnTo>
                  <a:lnTo>
                    <a:pt x="155" y="14"/>
                  </a:lnTo>
                  <a:lnTo>
                    <a:pt x="168" y="24"/>
                  </a:lnTo>
                  <a:lnTo>
                    <a:pt x="188" y="43"/>
                  </a:lnTo>
                  <a:lnTo>
                    <a:pt x="197" y="60"/>
                  </a:lnTo>
                  <a:lnTo>
                    <a:pt x="199" y="77"/>
                  </a:lnTo>
                  <a:lnTo>
                    <a:pt x="197" y="89"/>
                  </a:lnTo>
                  <a:lnTo>
                    <a:pt x="193" y="102"/>
                  </a:lnTo>
                  <a:lnTo>
                    <a:pt x="175" y="123"/>
                  </a:lnTo>
                  <a:lnTo>
                    <a:pt x="170" y="136"/>
                  </a:lnTo>
                  <a:lnTo>
                    <a:pt x="173" y="145"/>
                  </a:lnTo>
                  <a:lnTo>
                    <a:pt x="177" y="157"/>
                  </a:lnTo>
                  <a:lnTo>
                    <a:pt x="182" y="167"/>
                  </a:lnTo>
                  <a:lnTo>
                    <a:pt x="184" y="174"/>
                  </a:lnTo>
                  <a:lnTo>
                    <a:pt x="193" y="184"/>
                  </a:lnTo>
                  <a:lnTo>
                    <a:pt x="199" y="194"/>
                  </a:lnTo>
                  <a:lnTo>
                    <a:pt x="206" y="208"/>
                  </a:lnTo>
                  <a:lnTo>
                    <a:pt x="206" y="225"/>
                  </a:lnTo>
                  <a:lnTo>
                    <a:pt x="199" y="247"/>
                  </a:lnTo>
                  <a:lnTo>
                    <a:pt x="193" y="262"/>
                  </a:lnTo>
                  <a:lnTo>
                    <a:pt x="184" y="274"/>
                  </a:lnTo>
                  <a:lnTo>
                    <a:pt x="173" y="291"/>
                  </a:lnTo>
                  <a:lnTo>
                    <a:pt x="159" y="305"/>
                  </a:lnTo>
                  <a:lnTo>
                    <a:pt x="157" y="327"/>
                  </a:lnTo>
                  <a:lnTo>
                    <a:pt x="153" y="346"/>
                  </a:lnTo>
                  <a:lnTo>
                    <a:pt x="144" y="380"/>
                  </a:lnTo>
                  <a:lnTo>
                    <a:pt x="131" y="363"/>
                  </a:lnTo>
                  <a:lnTo>
                    <a:pt x="117" y="344"/>
                  </a:lnTo>
                  <a:lnTo>
                    <a:pt x="109" y="327"/>
                  </a:lnTo>
                  <a:lnTo>
                    <a:pt x="102" y="315"/>
                  </a:lnTo>
                  <a:close/>
                </a:path>
              </a:pathLst>
            </a:custGeom>
            <a:solidFill>
              <a:srgbClr val="FEDFB3"/>
            </a:solidFill>
            <a:ln w="17463">
              <a:solidFill>
                <a:srgbClr val="000000"/>
              </a:solidFill>
              <a:prstDash val="solid"/>
              <a:round/>
              <a:headEnd/>
              <a:tailEnd/>
            </a:ln>
          </p:spPr>
          <p:txBody>
            <a:bodyPr/>
            <a:lstStyle/>
            <a:p>
              <a:endParaRPr lang="ja-JP" altLang="en-US"/>
            </a:p>
          </p:txBody>
        </p:sp>
        <p:sp>
          <p:nvSpPr>
            <p:cNvPr id="31982" name="Line 177"/>
            <p:cNvSpPr>
              <a:spLocks noChangeShapeType="1"/>
            </p:cNvSpPr>
            <p:nvPr/>
          </p:nvSpPr>
          <p:spPr bwMode="auto">
            <a:xfrm flipH="1">
              <a:off x="2890" y="3266"/>
              <a:ext cx="9" cy="1"/>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1983" name="Freeform 178"/>
            <p:cNvSpPr>
              <a:spLocks/>
            </p:cNvSpPr>
            <p:nvPr/>
          </p:nvSpPr>
          <p:spPr bwMode="auto">
            <a:xfrm>
              <a:off x="2939" y="3256"/>
              <a:ext cx="8" cy="5"/>
            </a:xfrm>
            <a:custGeom>
              <a:avLst/>
              <a:gdLst>
                <a:gd name="T0" fmla="*/ 0 w 8"/>
                <a:gd name="T1" fmla="*/ 5 h 5"/>
                <a:gd name="T2" fmla="*/ 6 w 8"/>
                <a:gd name="T3" fmla="*/ 3 h 5"/>
                <a:gd name="T4" fmla="*/ 8 w 8"/>
                <a:gd name="T5" fmla="*/ 0 h 5"/>
                <a:gd name="T6" fmla="*/ 0 60000 65536"/>
                <a:gd name="T7" fmla="*/ 0 60000 65536"/>
                <a:gd name="T8" fmla="*/ 0 60000 65536"/>
              </a:gdLst>
              <a:ahLst/>
              <a:cxnLst>
                <a:cxn ang="T6">
                  <a:pos x="T0" y="T1"/>
                </a:cxn>
                <a:cxn ang="T7">
                  <a:pos x="T2" y="T3"/>
                </a:cxn>
                <a:cxn ang="T8">
                  <a:pos x="T4" y="T5"/>
                </a:cxn>
              </a:cxnLst>
              <a:rect l="0" t="0" r="r" b="b"/>
              <a:pathLst>
                <a:path w="8" h="5">
                  <a:moveTo>
                    <a:pt x="0" y="5"/>
                  </a:moveTo>
                  <a:lnTo>
                    <a:pt x="6" y="3"/>
                  </a:lnTo>
                  <a:lnTo>
                    <a:pt x="8" y="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84" name="Freeform 179"/>
            <p:cNvSpPr>
              <a:spLocks/>
            </p:cNvSpPr>
            <p:nvPr/>
          </p:nvSpPr>
          <p:spPr bwMode="auto">
            <a:xfrm>
              <a:off x="3018" y="2946"/>
              <a:ext cx="18" cy="22"/>
            </a:xfrm>
            <a:custGeom>
              <a:avLst/>
              <a:gdLst>
                <a:gd name="T0" fmla="*/ 16 w 18"/>
                <a:gd name="T1" fmla="*/ 5 h 22"/>
                <a:gd name="T2" fmla="*/ 9 w 18"/>
                <a:gd name="T3" fmla="*/ 0 h 22"/>
                <a:gd name="T4" fmla="*/ 2 w 18"/>
                <a:gd name="T5" fmla="*/ 0 h 22"/>
                <a:gd name="T6" fmla="*/ 0 w 18"/>
                <a:gd name="T7" fmla="*/ 7 h 22"/>
                <a:gd name="T8" fmla="*/ 2 w 18"/>
                <a:gd name="T9" fmla="*/ 19 h 22"/>
                <a:gd name="T10" fmla="*/ 9 w 18"/>
                <a:gd name="T11" fmla="*/ 22 h 22"/>
                <a:gd name="T12" fmla="*/ 16 w 18"/>
                <a:gd name="T13" fmla="*/ 19 h 22"/>
                <a:gd name="T14" fmla="*/ 18 w 18"/>
                <a:gd name="T15" fmla="*/ 14 h 22"/>
                <a:gd name="T16" fmla="*/ 16 w 18"/>
                <a:gd name="T17" fmla="*/ 5 h 22"/>
                <a:gd name="T18" fmla="*/ 16 w 18"/>
                <a:gd name="T19" fmla="*/ 5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22">
                  <a:moveTo>
                    <a:pt x="16" y="5"/>
                  </a:moveTo>
                  <a:lnTo>
                    <a:pt x="9" y="0"/>
                  </a:lnTo>
                  <a:lnTo>
                    <a:pt x="2" y="0"/>
                  </a:lnTo>
                  <a:lnTo>
                    <a:pt x="0" y="7"/>
                  </a:lnTo>
                  <a:lnTo>
                    <a:pt x="2" y="19"/>
                  </a:lnTo>
                  <a:lnTo>
                    <a:pt x="9" y="22"/>
                  </a:lnTo>
                  <a:lnTo>
                    <a:pt x="16" y="19"/>
                  </a:lnTo>
                  <a:lnTo>
                    <a:pt x="18" y="14"/>
                  </a:lnTo>
                  <a:lnTo>
                    <a:pt x="16" y="5"/>
                  </a:lnTo>
                  <a:close/>
                </a:path>
              </a:pathLst>
            </a:custGeom>
            <a:solidFill>
              <a:srgbClr val="FFE43F"/>
            </a:solidFill>
            <a:ln w="17463">
              <a:solidFill>
                <a:srgbClr val="000000"/>
              </a:solidFill>
              <a:prstDash val="solid"/>
              <a:round/>
              <a:headEnd/>
              <a:tailEnd/>
            </a:ln>
          </p:spPr>
          <p:txBody>
            <a:bodyPr/>
            <a:lstStyle/>
            <a:p>
              <a:endParaRPr lang="ja-JP" altLang="en-US"/>
            </a:p>
          </p:txBody>
        </p:sp>
        <p:sp>
          <p:nvSpPr>
            <p:cNvPr id="31985" name="Freeform 180"/>
            <p:cNvSpPr>
              <a:spLocks/>
            </p:cNvSpPr>
            <p:nvPr/>
          </p:nvSpPr>
          <p:spPr bwMode="auto">
            <a:xfrm>
              <a:off x="3051" y="2876"/>
              <a:ext cx="42" cy="60"/>
            </a:xfrm>
            <a:custGeom>
              <a:avLst/>
              <a:gdLst>
                <a:gd name="T0" fmla="*/ 0 w 42"/>
                <a:gd name="T1" fmla="*/ 60 h 60"/>
                <a:gd name="T2" fmla="*/ 0 w 42"/>
                <a:gd name="T3" fmla="*/ 43 h 60"/>
                <a:gd name="T4" fmla="*/ 2 w 42"/>
                <a:gd name="T5" fmla="*/ 29 h 60"/>
                <a:gd name="T6" fmla="*/ 9 w 42"/>
                <a:gd name="T7" fmla="*/ 17 h 60"/>
                <a:gd name="T8" fmla="*/ 13 w 42"/>
                <a:gd name="T9" fmla="*/ 7 h 60"/>
                <a:gd name="T10" fmla="*/ 22 w 42"/>
                <a:gd name="T11" fmla="*/ 2 h 60"/>
                <a:gd name="T12" fmla="*/ 29 w 42"/>
                <a:gd name="T13" fmla="*/ 0 h 60"/>
                <a:gd name="T14" fmla="*/ 36 w 42"/>
                <a:gd name="T15" fmla="*/ 2 h 60"/>
                <a:gd name="T16" fmla="*/ 40 w 42"/>
                <a:gd name="T17" fmla="*/ 9 h 60"/>
                <a:gd name="T18" fmla="*/ 42 w 42"/>
                <a:gd name="T19" fmla="*/ 17 h 60"/>
                <a:gd name="T20" fmla="*/ 40 w 42"/>
                <a:gd name="T21" fmla="*/ 24 h 60"/>
                <a:gd name="T22" fmla="*/ 29 w 42"/>
                <a:gd name="T23" fmla="*/ 36 h 60"/>
                <a:gd name="T24" fmla="*/ 16 w 42"/>
                <a:gd name="T25" fmla="*/ 48 h 60"/>
                <a:gd name="T26" fmla="*/ 0 w 42"/>
                <a:gd name="T27" fmla="*/ 60 h 60"/>
                <a:gd name="T28" fmla="*/ 0 w 42"/>
                <a:gd name="T29" fmla="*/ 60 h 6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2" h="60">
                  <a:moveTo>
                    <a:pt x="0" y="60"/>
                  </a:moveTo>
                  <a:lnTo>
                    <a:pt x="0" y="43"/>
                  </a:lnTo>
                  <a:lnTo>
                    <a:pt x="2" y="29"/>
                  </a:lnTo>
                  <a:lnTo>
                    <a:pt x="9" y="17"/>
                  </a:lnTo>
                  <a:lnTo>
                    <a:pt x="13" y="7"/>
                  </a:lnTo>
                  <a:lnTo>
                    <a:pt x="22" y="2"/>
                  </a:lnTo>
                  <a:lnTo>
                    <a:pt x="29" y="0"/>
                  </a:lnTo>
                  <a:lnTo>
                    <a:pt x="36" y="2"/>
                  </a:lnTo>
                  <a:lnTo>
                    <a:pt x="40" y="9"/>
                  </a:lnTo>
                  <a:lnTo>
                    <a:pt x="42" y="17"/>
                  </a:lnTo>
                  <a:lnTo>
                    <a:pt x="40" y="24"/>
                  </a:lnTo>
                  <a:lnTo>
                    <a:pt x="29" y="36"/>
                  </a:lnTo>
                  <a:lnTo>
                    <a:pt x="16" y="48"/>
                  </a:lnTo>
                  <a:lnTo>
                    <a:pt x="0" y="60"/>
                  </a:lnTo>
                  <a:close/>
                </a:path>
              </a:pathLst>
            </a:custGeom>
            <a:solidFill>
              <a:srgbClr val="FFE43F"/>
            </a:solidFill>
            <a:ln w="17463">
              <a:solidFill>
                <a:srgbClr val="000000"/>
              </a:solidFill>
              <a:prstDash val="solid"/>
              <a:round/>
              <a:headEnd/>
              <a:tailEnd/>
            </a:ln>
          </p:spPr>
          <p:txBody>
            <a:bodyPr/>
            <a:lstStyle/>
            <a:p>
              <a:endParaRPr lang="ja-JP" altLang="en-US"/>
            </a:p>
          </p:txBody>
        </p:sp>
        <p:sp>
          <p:nvSpPr>
            <p:cNvPr id="31986" name="Freeform 181"/>
            <p:cNvSpPr>
              <a:spLocks/>
            </p:cNvSpPr>
            <p:nvPr/>
          </p:nvSpPr>
          <p:spPr bwMode="auto">
            <a:xfrm>
              <a:off x="3034" y="2977"/>
              <a:ext cx="95" cy="156"/>
            </a:xfrm>
            <a:custGeom>
              <a:avLst/>
              <a:gdLst>
                <a:gd name="T0" fmla="*/ 0 w 95"/>
                <a:gd name="T1" fmla="*/ 122 h 156"/>
                <a:gd name="T2" fmla="*/ 2 w 95"/>
                <a:gd name="T3" fmla="*/ 117 h 156"/>
                <a:gd name="T4" fmla="*/ 6 w 95"/>
                <a:gd name="T5" fmla="*/ 110 h 156"/>
                <a:gd name="T6" fmla="*/ 13 w 95"/>
                <a:gd name="T7" fmla="*/ 102 h 156"/>
                <a:gd name="T8" fmla="*/ 17 w 95"/>
                <a:gd name="T9" fmla="*/ 95 h 156"/>
                <a:gd name="T10" fmla="*/ 11 w 95"/>
                <a:gd name="T11" fmla="*/ 85 h 156"/>
                <a:gd name="T12" fmla="*/ 8 w 95"/>
                <a:gd name="T13" fmla="*/ 68 h 156"/>
                <a:gd name="T14" fmla="*/ 8 w 95"/>
                <a:gd name="T15" fmla="*/ 49 h 156"/>
                <a:gd name="T16" fmla="*/ 13 w 95"/>
                <a:gd name="T17" fmla="*/ 30 h 156"/>
                <a:gd name="T18" fmla="*/ 19 w 95"/>
                <a:gd name="T19" fmla="*/ 15 h 156"/>
                <a:gd name="T20" fmla="*/ 28 w 95"/>
                <a:gd name="T21" fmla="*/ 3 h 156"/>
                <a:gd name="T22" fmla="*/ 37 w 95"/>
                <a:gd name="T23" fmla="*/ 0 h 156"/>
                <a:gd name="T24" fmla="*/ 44 w 95"/>
                <a:gd name="T25" fmla="*/ 3 h 156"/>
                <a:gd name="T26" fmla="*/ 50 w 95"/>
                <a:gd name="T27" fmla="*/ 10 h 156"/>
                <a:gd name="T28" fmla="*/ 55 w 95"/>
                <a:gd name="T29" fmla="*/ 5 h 156"/>
                <a:gd name="T30" fmla="*/ 64 w 95"/>
                <a:gd name="T31" fmla="*/ 5 h 156"/>
                <a:gd name="T32" fmla="*/ 72 w 95"/>
                <a:gd name="T33" fmla="*/ 13 h 156"/>
                <a:gd name="T34" fmla="*/ 77 w 95"/>
                <a:gd name="T35" fmla="*/ 20 h 156"/>
                <a:gd name="T36" fmla="*/ 79 w 95"/>
                <a:gd name="T37" fmla="*/ 27 h 156"/>
                <a:gd name="T38" fmla="*/ 86 w 95"/>
                <a:gd name="T39" fmla="*/ 30 h 156"/>
                <a:gd name="T40" fmla="*/ 92 w 95"/>
                <a:gd name="T41" fmla="*/ 32 h 156"/>
                <a:gd name="T42" fmla="*/ 95 w 95"/>
                <a:gd name="T43" fmla="*/ 42 h 156"/>
                <a:gd name="T44" fmla="*/ 92 w 95"/>
                <a:gd name="T45" fmla="*/ 49 h 156"/>
                <a:gd name="T46" fmla="*/ 86 w 95"/>
                <a:gd name="T47" fmla="*/ 59 h 156"/>
                <a:gd name="T48" fmla="*/ 90 w 95"/>
                <a:gd name="T49" fmla="*/ 63 h 156"/>
                <a:gd name="T50" fmla="*/ 92 w 95"/>
                <a:gd name="T51" fmla="*/ 71 h 156"/>
                <a:gd name="T52" fmla="*/ 90 w 95"/>
                <a:gd name="T53" fmla="*/ 88 h 156"/>
                <a:gd name="T54" fmla="*/ 79 w 95"/>
                <a:gd name="T55" fmla="*/ 102 h 156"/>
                <a:gd name="T56" fmla="*/ 72 w 95"/>
                <a:gd name="T57" fmla="*/ 105 h 156"/>
                <a:gd name="T58" fmla="*/ 61 w 95"/>
                <a:gd name="T59" fmla="*/ 105 h 156"/>
                <a:gd name="T60" fmla="*/ 61 w 95"/>
                <a:gd name="T61" fmla="*/ 119 h 156"/>
                <a:gd name="T62" fmla="*/ 59 w 95"/>
                <a:gd name="T63" fmla="*/ 134 h 156"/>
                <a:gd name="T64" fmla="*/ 53 w 95"/>
                <a:gd name="T65" fmla="*/ 146 h 156"/>
                <a:gd name="T66" fmla="*/ 48 w 95"/>
                <a:gd name="T67" fmla="*/ 156 h 156"/>
                <a:gd name="T68" fmla="*/ 26 w 95"/>
                <a:gd name="T69" fmla="*/ 139 h 156"/>
                <a:gd name="T70" fmla="*/ 0 w 95"/>
                <a:gd name="T71" fmla="*/ 122 h 156"/>
                <a:gd name="T72" fmla="*/ 0 w 95"/>
                <a:gd name="T73" fmla="*/ 122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5" h="156">
                  <a:moveTo>
                    <a:pt x="0" y="122"/>
                  </a:moveTo>
                  <a:lnTo>
                    <a:pt x="2" y="117"/>
                  </a:lnTo>
                  <a:lnTo>
                    <a:pt x="6" y="110"/>
                  </a:lnTo>
                  <a:lnTo>
                    <a:pt x="13" y="102"/>
                  </a:lnTo>
                  <a:lnTo>
                    <a:pt x="17" y="95"/>
                  </a:lnTo>
                  <a:lnTo>
                    <a:pt x="11" y="85"/>
                  </a:lnTo>
                  <a:lnTo>
                    <a:pt x="8" y="68"/>
                  </a:lnTo>
                  <a:lnTo>
                    <a:pt x="8" y="49"/>
                  </a:lnTo>
                  <a:lnTo>
                    <a:pt x="13" y="30"/>
                  </a:lnTo>
                  <a:lnTo>
                    <a:pt x="19" y="15"/>
                  </a:lnTo>
                  <a:lnTo>
                    <a:pt x="28" y="3"/>
                  </a:lnTo>
                  <a:lnTo>
                    <a:pt x="37" y="0"/>
                  </a:lnTo>
                  <a:lnTo>
                    <a:pt x="44" y="3"/>
                  </a:lnTo>
                  <a:lnTo>
                    <a:pt x="50" y="10"/>
                  </a:lnTo>
                  <a:lnTo>
                    <a:pt x="55" y="5"/>
                  </a:lnTo>
                  <a:lnTo>
                    <a:pt x="64" y="5"/>
                  </a:lnTo>
                  <a:lnTo>
                    <a:pt x="72" y="13"/>
                  </a:lnTo>
                  <a:lnTo>
                    <a:pt x="77" y="20"/>
                  </a:lnTo>
                  <a:lnTo>
                    <a:pt x="79" y="27"/>
                  </a:lnTo>
                  <a:lnTo>
                    <a:pt x="86" y="30"/>
                  </a:lnTo>
                  <a:lnTo>
                    <a:pt x="92" y="32"/>
                  </a:lnTo>
                  <a:lnTo>
                    <a:pt x="95" y="42"/>
                  </a:lnTo>
                  <a:lnTo>
                    <a:pt x="92" y="49"/>
                  </a:lnTo>
                  <a:lnTo>
                    <a:pt x="86" y="59"/>
                  </a:lnTo>
                  <a:lnTo>
                    <a:pt x="90" y="63"/>
                  </a:lnTo>
                  <a:lnTo>
                    <a:pt x="92" y="71"/>
                  </a:lnTo>
                  <a:lnTo>
                    <a:pt x="90" y="88"/>
                  </a:lnTo>
                  <a:lnTo>
                    <a:pt x="79" y="102"/>
                  </a:lnTo>
                  <a:lnTo>
                    <a:pt x="72" y="105"/>
                  </a:lnTo>
                  <a:lnTo>
                    <a:pt x="61" y="105"/>
                  </a:lnTo>
                  <a:lnTo>
                    <a:pt x="61" y="119"/>
                  </a:lnTo>
                  <a:lnTo>
                    <a:pt x="59" y="134"/>
                  </a:lnTo>
                  <a:lnTo>
                    <a:pt x="53" y="146"/>
                  </a:lnTo>
                  <a:lnTo>
                    <a:pt x="48" y="156"/>
                  </a:lnTo>
                  <a:lnTo>
                    <a:pt x="26" y="139"/>
                  </a:lnTo>
                  <a:lnTo>
                    <a:pt x="0" y="122"/>
                  </a:lnTo>
                  <a:close/>
                </a:path>
              </a:pathLst>
            </a:custGeom>
            <a:solidFill>
              <a:srgbClr val="FEDFB3"/>
            </a:solidFill>
            <a:ln w="17463">
              <a:solidFill>
                <a:srgbClr val="000000"/>
              </a:solidFill>
              <a:prstDash val="solid"/>
              <a:round/>
              <a:headEnd/>
              <a:tailEnd/>
            </a:ln>
          </p:spPr>
          <p:txBody>
            <a:bodyPr/>
            <a:lstStyle/>
            <a:p>
              <a:endParaRPr lang="ja-JP" altLang="en-US"/>
            </a:p>
          </p:txBody>
        </p:sp>
        <p:sp>
          <p:nvSpPr>
            <p:cNvPr id="31987" name="Freeform 182"/>
            <p:cNvSpPr>
              <a:spLocks/>
            </p:cNvSpPr>
            <p:nvPr/>
          </p:nvSpPr>
          <p:spPr bwMode="auto">
            <a:xfrm>
              <a:off x="3056" y="3009"/>
              <a:ext cx="39" cy="36"/>
            </a:xfrm>
            <a:custGeom>
              <a:avLst/>
              <a:gdLst>
                <a:gd name="T0" fmla="*/ 0 w 39"/>
                <a:gd name="T1" fmla="*/ 27 h 36"/>
                <a:gd name="T2" fmla="*/ 8 w 39"/>
                <a:gd name="T3" fmla="*/ 14 h 36"/>
                <a:gd name="T4" fmla="*/ 17 w 39"/>
                <a:gd name="T5" fmla="*/ 5 h 36"/>
                <a:gd name="T6" fmla="*/ 28 w 39"/>
                <a:gd name="T7" fmla="*/ 0 h 36"/>
                <a:gd name="T8" fmla="*/ 35 w 39"/>
                <a:gd name="T9" fmla="*/ 0 h 36"/>
                <a:gd name="T10" fmla="*/ 39 w 39"/>
                <a:gd name="T11" fmla="*/ 5 h 36"/>
                <a:gd name="T12" fmla="*/ 39 w 39"/>
                <a:gd name="T13" fmla="*/ 12 h 36"/>
                <a:gd name="T14" fmla="*/ 35 w 39"/>
                <a:gd name="T15" fmla="*/ 22 h 36"/>
                <a:gd name="T16" fmla="*/ 24 w 39"/>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9" h="36">
                  <a:moveTo>
                    <a:pt x="0" y="27"/>
                  </a:moveTo>
                  <a:lnTo>
                    <a:pt x="8" y="14"/>
                  </a:lnTo>
                  <a:lnTo>
                    <a:pt x="17" y="5"/>
                  </a:lnTo>
                  <a:lnTo>
                    <a:pt x="28" y="0"/>
                  </a:lnTo>
                  <a:lnTo>
                    <a:pt x="35" y="0"/>
                  </a:lnTo>
                  <a:lnTo>
                    <a:pt x="39" y="5"/>
                  </a:lnTo>
                  <a:lnTo>
                    <a:pt x="39" y="12"/>
                  </a:lnTo>
                  <a:lnTo>
                    <a:pt x="35" y="22"/>
                  </a:lnTo>
                  <a:lnTo>
                    <a:pt x="24" y="36"/>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88" name="Freeform 183"/>
            <p:cNvSpPr>
              <a:spLocks/>
            </p:cNvSpPr>
            <p:nvPr/>
          </p:nvSpPr>
          <p:spPr bwMode="auto">
            <a:xfrm>
              <a:off x="3084" y="3040"/>
              <a:ext cx="5" cy="27"/>
            </a:xfrm>
            <a:custGeom>
              <a:avLst/>
              <a:gdLst>
                <a:gd name="T0" fmla="*/ 0 w 5"/>
                <a:gd name="T1" fmla="*/ 0 h 27"/>
                <a:gd name="T2" fmla="*/ 3 w 5"/>
                <a:gd name="T3" fmla="*/ 5 h 27"/>
                <a:gd name="T4" fmla="*/ 5 w 5"/>
                <a:gd name="T5" fmla="*/ 13 h 27"/>
                <a:gd name="T6" fmla="*/ 3 w 5"/>
                <a:gd name="T7" fmla="*/ 27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27">
                  <a:moveTo>
                    <a:pt x="0" y="0"/>
                  </a:moveTo>
                  <a:lnTo>
                    <a:pt x="3" y="5"/>
                  </a:lnTo>
                  <a:lnTo>
                    <a:pt x="5" y="13"/>
                  </a:lnTo>
                  <a:lnTo>
                    <a:pt x="3" y="27"/>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89" name="Freeform 184"/>
            <p:cNvSpPr>
              <a:spLocks/>
            </p:cNvSpPr>
            <p:nvPr/>
          </p:nvSpPr>
          <p:spPr bwMode="auto">
            <a:xfrm>
              <a:off x="3018" y="3099"/>
              <a:ext cx="64" cy="60"/>
            </a:xfrm>
            <a:custGeom>
              <a:avLst/>
              <a:gdLst>
                <a:gd name="T0" fmla="*/ 64 w 64"/>
                <a:gd name="T1" fmla="*/ 34 h 60"/>
                <a:gd name="T2" fmla="*/ 42 w 64"/>
                <a:gd name="T3" fmla="*/ 17 h 60"/>
                <a:gd name="T4" fmla="*/ 16 w 64"/>
                <a:gd name="T5" fmla="*/ 0 h 60"/>
                <a:gd name="T6" fmla="*/ 9 w 64"/>
                <a:gd name="T7" fmla="*/ 0 h 60"/>
                <a:gd name="T8" fmla="*/ 5 w 64"/>
                <a:gd name="T9" fmla="*/ 4 h 60"/>
                <a:gd name="T10" fmla="*/ 0 w 64"/>
                <a:gd name="T11" fmla="*/ 14 h 60"/>
                <a:gd name="T12" fmla="*/ 0 w 64"/>
                <a:gd name="T13" fmla="*/ 19 h 60"/>
                <a:gd name="T14" fmla="*/ 5 w 64"/>
                <a:gd name="T15" fmla="*/ 24 h 60"/>
                <a:gd name="T16" fmla="*/ 9 w 64"/>
                <a:gd name="T17" fmla="*/ 29 h 60"/>
                <a:gd name="T18" fmla="*/ 29 w 64"/>
                <a:gd name="T19" fmla="*/ 41 h 60"/>
                <a:gd name="T20" fmla="*/ 46 w 64"/>
                <a:gd name="T21" fmla="*/ 55 h 60"/>
                <a:gd name="T22" fmla="*/ 51 w 64"/>
                <a:gd name="T23" fmla="*/ 58 h 60"/>
                <a:gd name="T24" fmla="*/ 55 w 64"/>
                <a:gd name="T25" fmla="*/ 60 h 60"/>
                <a:gd name="T26" fmla="*/ 62 w 64"/>
                <a:gd name="T27" fmla="*/ 48 h 60"/>
                <a:gd name="T28" fmla="*/ 64 w 64"/>
                <a:gd name="T29" fmla="*/ 34 h 60"/>
                <a:gd name="T30" fmla="*/ 64 w 64"/>
                <a:gd name="T31" fmla="*/ 34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4" h="60">
                  <a:moveTo>
                    <a:pt x="64" y="34"/>
                  </a:moveTo>
                  <a:lnTo>
                    <a:pt x="42" y="17"/>
                  </a:lnTo>
                  <a:lnTo>
                    <a:pt x="16" y="0"/>
                  </a:lnTo>
                  <a:lnTo>
                    <a:pt x="9" y="0"/>
                  </a:lnTo>
                  <a:lnTo>
                    <a:pt x="5" y="4"/>
                  </a:lnTo>
                  <a:lnTo>
                    <a:pt x="0" y="14"/>
                  </a:lnTo>
                  <a:lnTo>
                    <a:pt x="0" y="19"/>
                  </a:lnTo>
                  <a:lnTo>
                    <a:pt x="5" y="24"/>
                  </a:lnTo>
                  <a:lnTo>
                    <a:pt x="9" y="29"/>
                  </a:lnTo>
                  <a:lnTo>
                    <a:pt x="29" y="41"/>
                  </a:lnTo>
                  <a:lnTo>
                    <a:pt x="46" y="55"/>
                  </a:lnTo>
                  <a:lnTo>
                    <a:pt x="51" y="58"/>
                  </a:lnTo>
                  <a:lnTo>
                    <a:pt x="55" y="60"/>
                  </a:lnTo>
                  <a:lnTo>
                    <a:pt x="62" y="48"/>
                  </a:lnTo>
                  <a:lnTo>
                    <a:pt x="64" y="34"/>
                  </a:lnTo>
                  <a:close/>
                </a:path>
              </a:pathLst>
            </a:custGeom>
            <a:solidFill>
              <a:srgbClr val="FB805F"/>
            </a:solidFill>
            <a:ln w="17463">
              <a:solidFill>
                <a:srgbClr val="000000"/>
              </a:solidFill>
              <a:prstDash val="solid"/>
              <a:round/>
              <a:headEnd/>
              <a:tailEnd/>
            </a:ln>
          </p:spPr>
          <p:txBody>
            <a:bodyPr/>
            <a:lstStyle/>
            <a:p>
              <a:endParaRPr lang="ja-JP" altLang="en-US"/>
            </a:p>
          </p:txBody>
        </p:sp>
        <p:sp>
          <p:nvSpPr>
            <p:cNvPr id="31990" name="Freeform 185"/>
            <p:cNvSpPr>
              <a:spLocks/>
            </p:cNvSpPr>
            <p:nvPr/>
          </p:nvSpPr>
          <p:spPr bwMode="auto">
            <a:xfrm>
              <a:off x="2872" y="3263"/>
              <a:ext cx="60" cy="85"/>
            </a:xfrm>
            <a:custGeom>
              <a:avLst/>
              <a:gdLst>
                <a:gd name="T0" fmla="*/ 3 w 60"/>
                <a:gd name="T1" fmla="*/ 0 h 85"/>
                <a:gd name="T2" fmla="*/ 0 w 60"/>
                <a:gd name="T3" fmla="*/ 5 h 85"/>
                <a:gd name="T4" fmla="*/ 0 w 60"/>
                <a:gd name="T5" fmla="*/ 13 h 85"/>
                <a:gd name="T6" fmla="*/ 0 w 60"/>
                <a:gd name="T7" fmla="*/ 25 h 85"/>
                <a:gd name="T8" fmla="*/ 0 w 60"/>
                <a:gd name="T9" fmla="*/ 37 h 85"/>
                <a:gd name="T10" fmla="*/ 5 w 60"/>
                <a:gd name="T11" fmla="*/ 64 h 85"/>
                <a:gd name="T12" fmla="*/ 7 w 60"/>
                <a:gd name="T13" fmla="*/ 76 h 85"/>
                <a:gd name="T14" fmla="*/ 9 w 60"/>
                <a:gd name="T15" fmla="*/ 85 h 85"/>
                <a:gd name="T16" fmla="*/ 11 w 60"/>
                <a:gd name="T17" fmla="*/ 83 h 85"/>
                <a:gd name="T18" fmla="*/ 14 w 60"/>
                <a:gd name="T19" fmla="*/ 76 h 85"/>
                <a:gd name="T20" fmla="*/ 22 w 60"/>
                <a:gd name="T21" fmla="*/ 64 h 85"/>
                <a:gd name="T22" fmla="*/ 29 w 60"/>
                <a:gd name="T23" fmla="*/ 59 h 85"/>
                <a:gd name="T24" fmla="*/ 38 w 60"/>
                <a:gd name="T25" fmla="*/ 59 h 85"/>
                <a:gd name="T26" fmla="*/ 47 w 60"/>
                <a:gd name="T27" fmla="*/ 61 h 85"/>
                <a:gd name="T28" fmla="*/ 60 w 60"/>
                <a:gd name="T29" fmla="*/ 68 h 85"/>
                <a:gd name="T30" fmla="*/ 56 w 60"/>
                <a:gd name="T31" fmla="*/ 64 h 85"/>
                <a:gd name="T32" fmla="*/ 51 w 60"/>
                <a:gd name="T33" fmla="*/ 59 h 85"/>
                <a:gd name="T34" fmla="*/ 38 w 60"/>
                <a:gd name="T35" fmla="*/ 39 h 85"/>
                <a:gd name="T36" fmla="*/ 27 w 60"/>
                <a:gd name="T37" fmla="*/ 17 h 85"/>
                <a:gd name="T38" fmla="*/ 18 w 60"/>
                <a:gd name="T39" fmla="*/ 3 h 85"/>
                <a:gd name="T40" fmla="*/ 9 w 60"/>
                <a:gd name="T41" fmla="*/ 3 h 85"/>
                <a:gd name="T42" fmla="*/ 3 w 60"/>
                <a:gd name="T43" fmla="*/ 0 h 85"/>
                <a:gd name="T44" fmla="*/ 3 w 60"/>
                <a:gd name="T45" fmla="*/ 0 h 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0" h="85">
                  <a:moveTo>
                    <a:pt x="3" y="0"/>
                  </a:moveTo>
                  <a:lnTo>
                    <a:pt x="0" y="5"/>
                  </a:lnTo>
                  <a:lnTo>
                    <a:pt x="0" y="13"/>
                  </a:lnTo>
                  <a:lnTo>
                    <a:pt x="0" y="25"/>
                  </a:lnTo>
                  <a:lnTo>
                    <a:pt x="0" y="37"/>
                  </a:lnTo>
                  <a:lnTo>
                    <a:pt x="5" y="64"/>
                  </a:lnTo>
                  <a:lnTo>
                    <a:pt x="7" y="76"/>
                  </a:lnTo>
                  <a:lnTo>
                    <a:pt x="9" y="85"/>
                  </a:lnTo>
                  <a:lnTo>
                    <a:pt x="11" y="83"/>
                  </a:lnTo>
                  <a:lnTo>
                    <a:pt x="14" y="76"/>
                  </a:lnTo>
                  <a:lnTo>
                    <a:pt x="22" y="64"/>
                  </a:lnTo>
                  <a:lnTo>
                    <a:pt x="29" y="59"/>
                  </a:lnTo>
                  <a:lnTo>
                    <a:pt x="38" y="59"/>
                  </a:lnTo>
                  <a:lnTo>
                    <a:pt x="47" y="61"/>
                  </a:lnTo>
                  <a:lnTo>
                    <a:pt x="60" y="68"/>
                  </a:lnTo>
                  <a:lnTo>
                    <a:pt x="56" y="64"/>
                  </a:lnTo>
                  <a:lnTo>
                    <a:pt x="51" y="59"/>
                  </a:lnTo>
                  <a:lnTo>
                    <a:pt x="38" y="39"/>
                  </a:lnTo>
                  <a:lnTo>
                    <a:pt x="27" y="17"/>
                  </a:lnTo>
                  <a:lnTo>
                    <a:pt x="18" y="3"/>
                  </a:lnTo>
                  <a:lnTo>
                    <a:pt x="9" y="3"/>
                  </a:lnTo>
                  <a:lnTo>
                    <a:pt x="3" y="0"/>
                  </a:lnTo>
                  <a:close/>
                </a:path>
              </a:pathLst>
            </a:custGeom>
            <a:solidFill>
              <a:srgbClr val="FB805F"/>
            </a:solidFill>
            <a:ln w="17463">
              <a:solidFill>
                <a:srgbClr val="000000"/>
              </a:solidFill>
              <a:prstDash val="solid"/>
              <a:round/>
              <a:headEnd/>
              <a:tailEnd/>
            </a:ln>
          </p:spPr>
          <p:txBody>
            <a:bodyPr/>
            <a:lstStyle/>
            <a:p>
              <a:endParaRPr lang="ja-JP" altLang="en-US"/>
            </a:p>
          </p:txBody>
        </p:sp>
        <p:sp>
          <p:nvSpPr>
            <p:cNvPr id="31991" name="Freeform 186"/>
            <p:cNvSpPr>
              <a:spLocks/>
            </p:cNvSpPr>
            <p:nvPr/>
          </p:nvSpPr>
          <p:spPr bwMode="auto">
            <a:xfrm>
              <a:off x="2932" y="3251"/>
              <a:ext cx="46" cy="80"/>
            </a:xfrm>
            <a:custGeom>
              <a:avLst/>
              <a:gdLst>
                <a:gd name="T0" fmla="*/ 22 w 46"/>
                <a:gd name="T1" fmla="*/ 0 h 80"/>
                <a:gd name="T2" fmla="*/ 33 w 46"/>
                <a:gd name="T3" fmla="*/ 20 h 80"/>
                <a:gd name="T4" fmla="*/ 42 w 46"/>
                <a:gd name="T5" fmla="*/ 39 h 80"/>
                <a:gd name="T6" fmla="*/ 44 w 46"/>
                <a:gd name="T7" fmla="*/ 56 h 80"/>
                <a:gd name="T8" fmla="*/ 46 w 46"/>
                <a:gd name="T9" fmla="*/ 73 h 80"/>
                <a:gd name="T10" fmla="*/ 33 w 46"/>
                <a:gd name="T11" fmla="*/ 71 h 80"/>
                <a:gd name="T12" fmla="*/ 20 w 46"/>
                <a:gd name="T13" fmla="*/ 71 h 80"/>
                <a:gd name="T14" fmla="*/ 9 w 46"/>
                <a:gd name="T15" fmla="*/ 73 h 80"/>
                <a:gd name="T16" fmla="*/ 0 w 46"/>
                <a:gd name="T17" fmla="*/ 80 h 80"/>
                <a:gd name="T18" fmla="*/ 11 w 46"/>
                <a:gd name="T19" fmla="*/ 42 h 80"/>
                <a:gd name="T20" fmla="*/ 13 w 46"/>
                <a:gd name="T21" fmla="*/ 25 h 80"/>
                <a:gd name="T22" fmla="*/ 15 w 46"/>
                <a:gd name="T23" fmla="*/ 5 h 80"/>
                <a:gd name="T24" fmla="*/ 18 w 46"/>
                <a:gd name="T25" fmla="*/ 3 h 80"/>
                <a:gd name="T26" fmla="*/ 22 w 46"/>
                <a:gd name="T27" fmla="*/ 0 h 80"/>
                <a:gd name="T28" fmla="*/ 22 w 46"/>
                <a:gd name="T29" fmla="*/ 0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6" h="80">
                  <a:moveTo>
                    <a:pt x="22" y="0"/>
                  </a:moveTo>
                  <a:lnTo>
                    <a:pt x="33" y="20"/>
                  </a:lnTo>
                  <a:lnTo>
                    <a:pt x="42" y="39"/>
                  </a:lnTo>
                  <a:lnTo>
                    <a:pt x="44" y="56"/>
                  </a:lnTo>
                  <a:lnTo>
                    <a:pt x="46" y="73"/>
                  </a:lnTo>
                  <a:lnTo>
                    <a:pt x="33" y="71"/>
                  </a:lnTo>
                  <a:lnTo>
                    <a:pt x="20" y="71"/>
                  </a:lnTo>
                  <a:lnTo>
                    <a:pt x="9" y="73"/>
                  </a:lnTo>
                  <a:lnTo>
                    <a:pt x="0" y="80"/>
                  </a:lnTo>
                  <a:lnTo>
                    <a:pt x="11" y="42"/>
                  </a:lnTo>
                  <a:lnTo>
                    <a:pt x="13" y="25"/>
                  </a:lnTo>
                  <a:lnTo>
                    <a:pt x="15" y="5"/>
                  </a:lnTo>
                  <a:lnTo>
                    <a:pt x="18" y="3"/>
                  </a:lnTo>
                  <a:lnTo>
                    <a:pt x="22" y="0"/>
                  </a:lnTo>
                  <a:close/>
                </a:path>
              </a:pathLst>
            </a:custGeom>
            <a:solidFill>
              <a:srgbClr val="FB805F"/>
            </a:solidFill>
            <a:ln w="17463">
              <a:solidFill>
                <a:srgbClr val="000000"/>
              </a:solidFill>
              <a:prstDash val="solid"/>
              <a:round/>
              <a:headEnd/>
              <a:tailEnd/>
            </a:ln>
          </p:spPr>
          <p:txBody>
            <a:bodyPr/>
            <a:lstStyle/>
            <a:p>
              <a:endParaRPr lang="ja-JP" altLang="en-US"/>
            </a:p>
          </p:txBody>
        </p:sp>
        <p:sp>
          <p:nvSpPr>
            <p:cNvPr id="31992" name="Freeform 187"/>
            <p:cNvSpPr>
              <a:spLocks/>
            </p:cNvSpPr>
            <p:nvPr/>
          </p:nvSpPr>
          <p:spPr bwMode="auto">
            <a:xfrm>
              <a:off x="2760" y="3208"/>
              <a:ext cx="95" cy="162"/>
            </a:xfrm>
            <a:custGeom>
              <a:avLst/>
              <a:gdLst>
                <a:gd name="T0" fmla="*/ 22 w 95"/>
                <a:gd name="T1" fmla="*/ 63 h 162"/>
                <a:gd name="T2" fmla="*/ 13 w 95"/>
                <a:gd name="T3" fmla="*/ 39 h 162"/>
                <a:gd name="T4" fmla="*/ 11 w 95"/>
                <a:gd name="T5" fmla="*/ 19 h 162"/>
                <a:gd name="T6" fmla="*/ 13 w 95"/>
                <a:gd name="T7" fmla="*/ 5 h 162"/>
                <a:gd name="T8" fmla="*/ 17 w 95"/>
                <a:gd name="T9" fmla="*/ 0 h 162"/>
                <a:gd name="T10" fmla="*/ 24 w 95"/>
                <a:gd name="T11" fmla="*/ 0 h 162"/>
                <a:gd name="T12" fmla="*/ 31 w 95"/>
                <a:gd name="T13" fmla="*/ 9 h 162"/>
                <a:gd name="T14" fmla="*/ 39 w 95"/>
                <a:gd name="T15" fmla="*/ 29 h 162"/>
                <a:gd name="T16" fmla="*/ 46 w 95"/>
                <a:gd name="T17" fmla="*/ 58 h 162"/>
                <a:gd name="T18" fmla="*/ 59 w 95"/>
                <a:gd name="T19" fmla="*/ 34 h 162"/>
                <a:gd name="T20" fmla="*/ 73 w 95"/>
                <a:gd name="T21" fmla="*/ 17 h 162"/>
                <a:gd name="T22" fmla="*/ 84 w 95"/>
                <a:gd name="T23" fmla="*/ 9 h 162"/>
                <a:gd name="T24" fmla="*/ 92 w 95"/>
                <a:gd name="T25" fmla="*/ 9 h 162"/>
                <a:gd name="T26" fmla="*/ 95 w 95"/>
                <a:gd name="T27" fmla="*/ 17 h 162"/>
                <a:gd name="T28" fmla="*/ 95 w 95"/>
                <a:gd name="T29" fmla="*/ 31 h 162"/>
                <a:gd name="T30" fmla="*/ 88 w 95"/>
                <a:gd name="T31" fmla="*/ 48 h 162"/>
                <a:gd name="T32" fmla="*/ 75 w 95"/>
                <a:gd name="T33" fmla="*/ 72 h 162"/>
                <a:gd name="T34" fmla="*/ 81 w 95"/>
                <a:gd name="T35" fmla="*/ 77 h 162"/>
                <a:gd name="T36" fmla="*/ 86 w 95"/>
                <a:gd name="T37" fmla="*/ 82 h 162"/>
                <a:gd name="T38" fmla="*/ 92 w 95"/>
                <a:gd name="T39" fmla="*/ 102 h 162"/>
                <a:gd name="T40" fmla="*/ 95 w 95"/>
                <a:gd name="T41" fmla="*/ 114 h 162"/>
                <a:gd name="T42" fmla="*/ 92 w 95"/>
                <a:gd name="T43" fmla="*/ 126 h 162"/>
                <a:gd name="T44" fmla="*/ 88 w 95"/>
                <a:gd name="T45" fmla="*/ 140 h 162"/>
                <a:gd name="T46" fmla="*/ 79 w 95"/>
                <a:gd name="T47" fmla="*/ 152 h 162"/>
                <a:gd name="T48" fmla="*/ 64 w 95"/>
                <a:gd name="T49" fmla="*/ 157 h 162"/>
                <a:gd name="T50" fmla="*/ 46 w 95"/>
                <a:gd name="T51" fmla="*/ 162 h 162"/>
                <a:gd name="T52" fmla="*/ 28 w 95"/>
                <a:gd name="T53" fmla="*/ 157 h 162"/>
                <a:gd name="T54" fmla="*/ 20 w 95"/>
                <a:gd name="T55" fmla="*/ 152 h 162"/>
                <a:gd name="T56" fmla="*/ 11 w 95"/>
                <a:gd name="T57" fmla="*/ 148 h 162"/>
                <a:gd name="T58" fmla="*/ 4 w 95"/>
                <a:gd name="T59" fmla="*/ 133 h 162"/>
                <a:gd name="T60" fmla="*/ 0 w 95"/>
                <a:gd name="T61" fmla="*/ 119 h 162"/>
                <a:gd name="T62" fmla="*/ 0 w 95"/>
                <a:gd name="T63" fmla="*/ 104 h 162"/>
                <a:gd name="T64" fmla="*/ 0 w 95"/>
                <a:gd name="T65" fmla="*/ 92 h 162"/>
                <a:gd name="T66" fmla="*/ 11 w 95"/>
                <a:gd name="T67" fmla="*/ 72 h 162"/>
                <a:gd name="T68" fmla="*/ 15 w 95"/>
                <a:gd name="T69" fmla="*/ 65 h 162"/>
                <a:gd name="T70" fmla="*/ 22 w 95"/>
                <a:gd name="T71" fmla="*/ 63 h 162"/>
                <a:gd name="T72" fmla="*/ 22 w 95"/>
                <a:gd name="T73" fmla="*/ 63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5" h="162">
                  <a:moveTo>
                    <a:pt x="22" y="63"/>
                  </a:moveTo>
                  <a:lnTo>
                    <a:pt x="13" y="39"/>
                  </a:lnTo>
                  <a:lnTo>
                    <a:pt x="11" y="19"/>
                  </a:lnTo>
                  <a:lnTo>
                    <a:pt x="13" y="5"/>
                  </a:lnTo>
                  <a:lnTo>
                    <a:pt x="17" y="0"/>
                  </a:lnTo>
                  <a:lnTo>
                    <a:pt x="24" y="0"/>
                  </a:lnTo>
                  <a:lnTo>
                    <a:pt x="31" y="9"/>
                  </a:lnTo>
                  <a:lnTo>
                    <a:pt x="39" y="29"/>
                  </a:lnTo>
                  <a:lnTo>
                    <a:pt x="46" y="58"/>
                  </a:lnTo>
                  <a:lnTo>
                    <a:pt x="59" y="34"/>
                  </a:lnTo>
                  <a:lnTo>
                    <a:pt x="73" y="17"/>
                  </a:lnTo>
                  <a:lnTo>
                    <a:pt x="84" y="9"/>
                  </a:lnTo>
                  <a:lnTo>
                    <a:pt x="92" y="9"/>
                  </a:lnTo>
                  <a:lnTo>
                    <a:pt x="95" y="17"/>
                  </a:lnTo>
                  <a:lnTo>
                    <a:pt x="95" y="31"/>
                  </a:lnTo>
                  <a:lnTo>
                    <a:pt x="88" y="48"/>
                  </a:lnTo>
                  <a:lnTo>
                    <a:pt x="75" y="72"/>
                  </a:lnTo>
                  <a:lnTo>
                    <a:pt x="81" y="77"/>
                  </a:lnTo>
                  <a:lnTo>
                    <a:pt x="86" y="82"/>
                  </a:lnTo>
                  <a:lnTo>
                    <a:pt x="92" y="102"/>
                  </a:lnTo>
                  <a:lnTo>
                    <a:pt x="95" y="114"/>
                  </a:lnTo>
                  <a:lnTo>
                    <a:pt x="92" y="126"/>
                  </a:lnTo>
                  <a:lnTo>
                    <a:pt x="88" y="140"/>
                  </a:lnTo>
                  <a:lnTo>
                    <a:pt x="79" y="152"/>
                  </a:lnTo>
                  <a:lnTo>
                    <a:pt x="64" y="157"/>
                  </a:lnTo>
                  <a:lnTo>
                    <a:pt x="46" y="162"/>
                  </a:lnTo>
                  <a:lnTo>
                    <a:pt x="28" y="157"/>
                  </a:lnTo>
                  <a:lnTo>
                    <a:pt x="20" y="152"/>
                  </a:lnTo>
                  <a:lnTo>
                    <a:pt x="11" y="148"/>
                  </a:lnTo>
                  <a:lnTo>
                    <a:pt x="4" y="133"/>
                  </a:lnTo>
                  <a:lnTo>
                    <a:pt x="0" y="119"/>
                  </a:lnTo>
                  <a:lnTo>
                    <a:pt x="0" y="104"/>
                  </a:lnTo>
                  <a:lnTo>
                    <a:pt x="0" y="92"/>
                  </a:lnTo>
                  <a:lnTo>
                    <a:pt x="11" y="72"/>
                  </a:lnTo>
                  <a:lnTo>
                    <a:pt x="15" y="65"/>
                  </a:lnTo>
                  <a:lnTo>
                    <a:pt x="22" y="63"/>
                  </a:lnTo>
                  <a:close/>
                </a:path>
              </a:pathLst>
            </a:custGeom>
            <a:solidFill>
              <a:srgbClr val="FEDFB3"/>
            </a:solidFill>
            <a:ln w="17463">
              <a:solidFill>
                <a:srgbClr val="000000"/>
              </a:solidFill>
              <a:prstDash val="solid"/>
              <a:round/>
              <a:headEnd/>
              <a:tailEnd/>
            </a:ln>
          </p:spPr>
          <p:txBody>
            <a:bodyPr/>
            <a:lstStyle/>
            <a:p>
              <a:endParaRPr lang="ja-JP" altLang="en-US"/>
            </a:p>
          </p:txBody>
        </p:sp>
        <p:sp>
          <p:nvSpPr>
            <p:cNvPr id="31993" name="Freeform 188"/>
            <p:cNvSpPr>
              <a:spLocks/>
            </p:cNvSpPr>
            <p:nvPr/>
          </p:nvSpPr>
          <p:spPr bwMode="auto">
            <a:xfrm>
              <a:off x="2797" y="3283"/>
              <a:ext cx="38" cy="65"/>
            </a:xfrm>
            <a:custGeom>
              <a:avLst/>
              <a:gdLst>
                <a:gd name="T0" fmla="*/ 38 w 38"/>
                <a:gd name="T1" fmla="*/ 31 h 65"/>
                <a:gd name="T2" fmla="*/ 29 w 38"/>
                <a:gd name="T3" fmla="*/ 14 h 65"/>
                <a:gd name="T4" fmla="*/ 20 w 38"/>
                <a:gd name="T5" fmla="*/ 5 h 65"/>
                <a:gd name="T6" fmla="*/ 9 w 38"/>
                <a:gd name="T7" fmla="*/ 0 h 65"/>
                <a:gd name="T8" fmla="*/ 5 w 38"/>
                <a:gd name="T9" fmla="*/ 0 h 65"/>
                <a:gd name="T10" fmla="*/ 0 w 38"/>
                <a:gd name="T11" fmla="*/ 5 h 65"/>
                <a:gd name="T12" fmla="*/ 0 w 38"/>
                <a:gd name="T13" fmla="*/ 14 h 65"/>
                <a:gd name="T14" fmla="*/ 5 w 38"/>
                <a:gd name="T15" fmla="*/ 29 h 65"/>
                <a:gd name="T16" fmla="*/ 16 w 38"/>
                <a:gd name="T17" fmla="*/ 41 h 65"/>
                <a:gd name="T18" fmla="*/ 11 w 38"/>
                <a:gd name="T19" fmla="*/ 44 h 65"/>
                <a:gd name="T20" fmla="*/ 9 w 38"/>
                <a:gd name="T21" fmla="*/ 48 h 65"/>
                <a:gd name="T22" fmla="*/ 7 w 38"/>
                <a:gd name="T23" fmla="*/ 56 h 65"/>
                <a:gd name="T24" fmla="*/ 9 w 38"/>
                <a:gd name="T25" fmla="*/ 65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8" h="65">
                  <a:moveTo>
                    <a:pt x="38" y="31"/>
                  </a:moveTo>
                  <a:lnTo>
                    <a:pt x="29" y="14"/>
                  </a:lnTo>
                  <a:lnTo>
                    <a:pt x="20" y="5"/>
                  </a:lnTo>
                  <a:lnTo>
                    <a:pt x="9" y="0"/>
                  </a:lnTo>
                  <a:lnTo>
                    <a:pt x="5" y="0"/>
                  </a:lnTo>
                  <a:lnTo>
                    <a:pt x="0" y="5"/>
                  </a:lnTo>
                  <a:lnTo>
                    <a:pt x="0" y="14"/>
                  </a:lnTo>
                  <a:lnTo>
                    <a:pt x="5" y="29"/>
                  </a:lnTo>
                  <a:lnTo>
                    <a:pt x="16" y="41"/>
                  </a:lnTo>
                  <a:lnTo>
                    <a:pt x="11" y="44"/>
                  </a:lnTo>
                  <a:lnTo>
                    <a:pt x="9" y="48"/>
                  </a:lnTo>
                  <a:lnTo>
                    <a:pt x="7" y="56"/>
                  </a:lnTo>
                  <a:lnTo>
                    <a:pt x="9" y="65"/>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94" name="Freeform 189"/>
            <p:cNvSpPr>
              <a:spLocks/>
            </p:cNvSpPr>
            <p:nvPr/>
          </p:nvSpPr>
          <p:spPr bwMode="auto">
            <a:xfrm>
              <a:off x="2760" y="3356"/>
              <a:ext cx="84" cy="43"/>
            </a:xfrm>
            <a:custGeom>
              <a:avLst/>
              <a:gdLst>
                <a:gd name="T0" fmla="*/ 11 w 84"/>
                <a:gd name="T1" fmla="*/ 0 h 43"/>
                <a:gd name="T2" fmla="*/ 28 w 84"/>
                <a:gd name="T3" fmla="*/ 9 h 43"/>
                <a:gd name="T4" fmla="*/ 46 w 84"/>
                <a:gd name="T5" fmla="*/ 12 h 43"/>
                <a:gd name="T6" fmla="*/ 64 w 84"/>
                <a:gd name="T7" fmla="*/ 9 h 43"/>
                <a:gd name="T8" fmla="*/ 79 w 84"/>
                <a:gd name="T9" fmla="*/ 4 h 43"/>
                <a:gd name="T10" fmla="*/ 84 w 84"/>
                <a:gd name="T11" fmla="*/ 17 h 43"/>
                <a:gd name="T12" fmla="*/ 81 w 84"/>
                <a:gd name="T13" fmla="*/ 29 h 43"/>
                <a:gd name="T14" fmla="*/ 79 w 84"/>
                <a:gd name="T15" fmla="*/ 31 h 43"/>
                <a:gd name="T16" fmla="*/ 73 w 84"/>
                <a:gd name="T17" fmla="*/ 36 h 43"/>
                <a:gd name="T18" fmla="*/ 64 w 84"/>
                <a:gd name="T19" fmla="*/ 41 h 43"/>
                <a:gd name="T20" fmla="*/ 53 w 84"/>
                <a:gd name="T21" fmla="*/ 43 h 43"/>
                <a:gd name="T22" fmla="*/ 39 w 84"/>
                <a:gd name="T23" fmla="*/ 43 h 43"/>
                <a:gd name="T24" fmla="*/ 26 w 84"/>
                <a:gd name="T25" fmla="*/ 41 h 43"/>
                <a:gd name="T26" fmla="*/ 13 w 84"/>
                <a:gd name="T27" fmla="*/ 34 h 43"/>
                <a:gd name="T28" fmla="*/ 0 w 84"/>
                <a:gd name="T29" fmla="*/ 21 h 43"/>
                <a:gd name="T30" fmla="*/ 2 w 84"/>
                <a:gd name="T31" fmla="*/ 7 h 43"/>
                <a:gd name="T32" fmla="*/ 11 w 84"/>
                <a:gd name="T33" fmla="*/ 0 h 43"/>
                <a:gd name="T34" fmla="*/ 11 w 84"/>
                <a:gd name="T35" fmla="*/ 0 h 4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4" h="43">
                  <a:moveTo>
                    <a:pt x="11" y="0"/>
                  </a:moveTo>
                  <a:lnTo>
                    <a:pt x="28" y="9"/>
                  </a:lnTo>
                  <a:lnTo>
                    <a:pt x="46" y="12"/>
                  </a:lnTo>
                  <a:lnTo>
                    <a:pt x="64" y="9"/>
                  </a:lnTo>
                  <a:lnTo>
                    <a:pt x="79" y="4"/>
                  </a:lnTo>
                  <a:lnTo>
                    <a:pt x="84" y="17"/>
                  </a:lnTo>
                  <a:lnTo>
                    <a:pt x="81" y="29"/>
                  </a:lnTo>
                  <a:lnTo>
                    <a:pt x="79" y="31"/>
                  </a:lnTo>
                  <a:lnTo>
                    <a:pt x="73" y="36"/>
                  </a:lnTo>
                  <a:lnTo>
                    <a:pt x="64" y="41"/>
                  </a:lnTo>
                  <a:lnTo>
                    <a:pt x="53" y="43"/>
                  </a:lnTo>
                  <a:lnTo>
                    <a:pt x="39" y="43"/>
                  </a:lnTo>
                  <a:lnTo>
                    <a:pt x="26" y="41"/>
                  </a:lnTo>
                  <a:lnTo>
                    <a:pt x="13" y="34"/>
                  </a:lnTo>
                  <a:lnTo>
                    <a:pt x="0" y="21"/>
                  </a:lnTo>
                  <a:lnTo>
                    <a:pt x="2" y="7"/>
                  </a:lnTo>
                  <a:lnTo>
                    <a:pt x="11" y="0"/>
                  </a:lnTo>
                  <a:close/>
                </a:path>
              </a:pathLst>
            </a:custGeom>
            <a:solidFill>
              <a:srgbClr val="FB805F"/>
            </a:solidFill>
            <a:ln w="17463">
              <a:solidFill>
                <a:srgbClr val="000000"/>
              </a:solidFill>
              <a:prstDash val="solid"/>
              <a:round/>
              <a:headEnd/>
              <a:tailEnd/>
            </a:ln>
          </p:spPr>
          <p:txBody>
            <a:bodyPr/>
            <a:lstStyle/>
            <a:p>
              <a:endParaRPr lang="ja-JP" altLang="en-US"/>
            </a:p>
          </p:txBody>
        </p:sp>
        <p:sp>
          <p:nvSpPr>
            <p:cNvPr id="31995" name="Freeform 190"/>
            <p:cNvSpPr>
              <a:spLocks/>
            </p:cNvSpPr>
            <p:nvPr/>
          </p:nvSpPr>
          <p:spPr bwMode="auto">
            <a:xfrm>
              <a:off x="2731" y="3377"/>
              <a:ext cx="119" cy="97"/>
            </a:xfrm>
            <a:custGeom>
              <a:avLst/>
              <a:gdLst>
                <a:gd name="T0" fmla="*/ 29 w 119"/>
                <a:gd name="T1" fmla="*/ 0 h 97"/>
                <a:gd name="T2" fmla="*/ 42 w 119"/>
                <a:gd name="T3" fmla="*/ 13 h 97"/>
                <a:gd name="T4" fmla="*/ 55 w 119"/>
                <a:gd name="T5" fmla="*/ 20 h 97"/>
                <a:gd name="T6" fmla="*/ 68 w 119"/>
                <a:gd name="T7" fmla="*/ 22 h 97"/>
                <a:gd name="T8" fmla="*/ 82 w 119"/>
                <a:gd name="T9" fmla="*/ 22 h 97"/>
                <a:gd name="T10" fmla="*/ 93 w 119"/>
                <a:gd name="T11" fmla="*/ 20 h 97"/>
                <a:gd name="T12" fmla="*/ 102 w 119"/>
                <a:gd name="T13" fmla="*/ 15 h 97"/>
                <a:gd name="T14" fmla="*/ 108 w 119"/>
                <a:gd name="T15" fmla="*/ 10 h 97"/>
                <a:gd name="T16" fmla="*/ 110 w 119"/>
                <a:gd name="T17" fmla="*/ 8 h 97"/>
                <a:gd name="T18" fmla="*/ 115 w 119"/>
                <a:gd name="T19" fmla="*/ 10 h 97"/>
                <a:gd name="T20" fmla="*/ 119 w 119"/>
                <a:gd name="T21" fmla="*/ 20 h 97"/>
                <a:gd name="T22" fmla="*/ 119 w 119"/>
                <a:gd name="T23" fmla="*/ 34 h 97"/>
                <a:gd name="T24" fmla="*/ 117 w 119"/>
                <a:gd name="T25" fmla="*/ 49 h 97"/>
                <a:gd name="T26" fmla="*/ 113 w 119"/>
                <a:gd name="T27" fmla="*/ 66 h 97"/>
                <a:gd name="T28" fmla="*/ 102 w 119"/>
                <a:gd name="T29" fmla="*/ 83 h 97"/>
                <a:gd name="T30" fmla="*/ 88 w 119"/>
                <a:gd name="T31" fmla="*/ 93 h 97"/>
                <a:gd name="T32" fmla="*/ 71 w 119"/>
                <a:gd name="T33" fmla="*/ 97 h 97"/>
                <a:gd name="T34" fmla="*/ 40 w 119"/>
                <a:gd name="T35" fmla="*/ 95 h 97"/>
                <a:gd name="T36" fmla="*/ 20 w 119"/>
                <a:gd name="T37" fmla="*/ 85 h 97"/>
                <a:gd name="T38" fmla="*/ 7 w 119"/>
                <a:gd name="T39" fmla="*/ 68 h 97"/>
                <a:gd name="T40" fmla="*/ 0 w 119"/>
                <a:gd name="T41" fmla="*/ 51 h 97"/>
                <a:gd name="T42" fmla="*/ 2 w 119"/>
                <a:gd name="T43" fmla="*/ 32 h 97"/>
                <a:gd name="T44" fmla="*/ 7 w 119"/>
                <a:gd name="T45" fmla="*/ 15 h 97"/>
                <a:gd name="T46" fmla="*/ 18 w 119"/>
                <a:gd name="T47" fmla="*/ 3 h 97"/>
                <a:gd name="T48" fmla="*/ 29 w 119"/>
                <a:gd name="T49" fmla="*/ 0 h 97"/>
                <a:gd name="T50" fmla="*/ 29 w 119"/>
                <a:gd name="T51" fmla="*/ 0 h 9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19" h="97">
                  <a:moveTo>
                    <a:pt x="29" y="0"/>
                  </a:moveTo>
                  <a:lnTo>
                    <a:pt x="42" y="13"/>
                  </a:lnTo>
                  <a:lnTo>
                    <a:pt x="55" y="20"/>
                  </a:lnTo>
                  <a:lnTo>
                    <a:pt x="68" y="22"/>
                  </a:lnTo>
                  <a:lnTo>
                    <a:pt x="82" y="22"/>
                  </a:lnTo>
                  <a:lnTo>
                    <a:pt x="93" y="20"/>
                  </a:lnTo>
                  <a:lnTo>
                    <a:pt x="102" y="15"/>
                  </a:lnTo>
                  <a:lnTo>
                    <a:pt x="108" y="10"/>
                  </a:lnTo>
                  <a:lnTo>
                    <a:pt x="110" y="8"/>
                  </a:lnTo>
                  <a:lnTo>
                    <a:pt x="115" y="10"/>
                  </a:lnTo>
                  <a:lnTo>
                    <a:pt x="119" y="20"/>
                  </a:lnTo>
                  <a:lnTo>
                    <a:pt x="119" y="34"/>
                  </a:lnTo>
                  <a:lnTo>
                    <a:pt x="117" y="49"/>
                  </a:lnTo>
                  <a:lnTo>
                    <a:pt x="113" y="66"/>
                  </a:lnTo>
                  <a:lnTo>
                    <a:pt x="102" y="83"/>
                  </a:lnTo>
                  <a:lnTo>
                    <a:pt x="88" y="93"/>
                  </a:lnTo>
                  <a:lnTo>
                    <a:pt x="71" y="97"/>
                  </a:lnTo>
                  <a:lnTo>
                    <a:pt x="40" y="95"/>
                  </a:lnTo>
                  <a:lnTo>
                    <a:pt x="20" y="85"/>
                  </a:lnTo>
                  <a:lnTo>
                    <a:pt x="7" y="68"/>
                  </a:lnTo>
                  <a:lnTo>
                    <a:pt x="0" y="51"/>
                  </a:lnTo>
                  <a:lnTo>
                    <a:pt x="2" y="32"/>
                  </a:lnTo>
                  <a:lnTo>
                    <a:pt x="7" y="15"/>
                  </a:lnTo>
                  <a:lnTo>
                    <a:pt x="18" y="3"/>
                  </a:lnTo>
                  <a:lnTo>
                    <a:pt x="29" y="0"/>
                  </a:lnTo>
                  <a:close/>
                </a:path>
              </a:pathLst>
            </a:custGeom>
            <a:solidFill>
              <a:srgbClr val="FCC0A7"/>
            </a:solidFill>
            <a:ln w="17463">
              <a:solidFill>
                <a:srgbClr val="000000"/>
              </a:solidFill>
              <a:prstDash val="solid"/>
              <a:round/>
              <a:headEnd/>
              <a:tailEnd/>
            </a:ln>
          </p:spPr>
          <p:txBody>
            <a:bodyPr/>
            <a:lstStyle/>
            <a:p>
              <a:endParaRPr lang="ja-JP" altLang="en-US"/>
            </a:p>
          </p:txBody>
        </p:sp>
        <p:sp>
          <p:nvSpPr>
            <p:cNvPr id="31996" name="Freeform 191"/>
            <p:cNvSpPr>
              <a:spLocks/>
            </p:cNvSpPr>
            <p:nvPr/>
          </p:nvSpPr>
          <p:spPr bwMode="auto">
            <a:xfrm>
              <a:off x="2963" y="3360"/>
              <a:ext cx="40" cy="34"/>
            </a:xfrm>
            <a:custGeom>
              <a:avLst/>
              <a:gdLst>
                <a:gd name="T0" fmla="*/ 0 w 40"/>
                <a:gd name="T1" fmla="*/ 10 h 34"/>
                <a:gd name="T2" fmla="*/ 0 w 40"/>
                <a:gd name="T3" fmla="*/ 15 h 34"/>
                <a:gd name="T4" fmla="*/ 0 w 40"/>
                <a:gd name="T5" fmla="*/ 22 h 34"/>
                <a:gd name="T6" fmla="*/ 0 w 40"/>
                <a:gd name="T7" fmla="*/ 30 h 34"/>
                <a:gd name="T8" fmla="*/ 2 w 40"/>
                <a:gd name="T9" fmla="*/ 34 h 34"/>
                <a:gd name="T10" fmla="*/ 11 w 40"/>
                <a:gd name="T11" fmla="*/ 32 h 34"/>
                <a:gd name="T12" fmla="*/ 22 w 40"/>
                <a:gd name="T13" fmla="*/ 30 h 34"/>
                <a:gd name="T14" fmla="*/ 40 w 40"/>
                <a:gd name="T15" fmla="*/ 25 h 34"/>
                <a:gd name="T16" fmla="*/ 40 w 40"/>
                <a:gd name="T17" fmla="*/ 13 h 34"/>
                <a:gd name="T18" fmla="*/ 35 w 40"/>
                <a:gd name="T19" fmla="*/ 0 h 34"/>
                <a:gd name="T20" fmla="*/ 26 w 40"/>
                <a:gd name="T21" fmla="*/ 0 h 34"/>
                <a:gd name="T22" fmla="*/ 18 w 40"/>
                <a:gd name="T23" fmla="*/ 5 h 34"/>
                <a:gd name="T24" fmla="*/ 9 w 40"/>
                <a:gd name="T25" fmla="*/ 8 h 34"/>
                <a:gd name="T26" fmla="*/ 0 w 40"/>
                <a:gd name="T27" fmla="*/ 10 h 34"/>
                <a:gd name="T28" fmla="*/ 0 w 40"/>
                <a:gd name="T29" fmla="*/ 10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0" h="34">
                  <a:moveTo>
                    <a:pt x="0" y="10"/>
                  </a:moveTo>
                  <a:lnTo>
                    <a:pt x="0" y="15"/>
                  </a:lnTo>
                  <a:lnTo>
                    <a:pt x="0" y="22"/>
                  </a:lnTo>
                  <a:lnTo>
                    <a:pt x="0" y="30"/>
                  </a:lnTo>
                  <a:lnTo>
                    <a:pt x="2" y="34"/>
                  </a:lnTo>
                  <a:lnTo>
                    <a:pt x="11" y="32"/>
                  </a:lnTo>
                  <a:lnTo>
                    <a:pt x="22" y="30"/>
                  </a:lnTo>
                  <a:lnTo>
                    <a:pt x="40" y="25"/>
                  </a:lnTo>
                  <a:lnTo>
                    <a:pt x="40" y="13"/>
                  </a:lnTo>
                  <a:lnTo>
                    <a:pt x="35" y="0"/>
                  </a:lnTo>
                  <a:lnTo>
                    <a:pt x="26" y="0"/>
                  </a:lnTo>
                  <a:lnTo>
                    <a:pt x="18" y="5"/>
                  </a:lnTo>
                  <a:lnTo>
                    <a:pt x="9" y="8"/>
                  </a:lnTo>
                  <a:lnTo>
                    <a:pt x="0" y="10"/>
                  </a:lnTo>
                  <a:close/>
                </a:path>
              </a:pathLst>
            </a:custGeom>
            <a:solidFill>
              <a:srgbClr val="FB805F"/>
            </a:solidFill>
            <a:ln w="17463">
              <a:solidFill>
                <a:srgbClr val="000000"/>
              </a:solidFill>
              <a:prstDash val="solid"/>
              <a:round/>
              <a:headEnd/>
              <a:tailEnd/>
            </a:ln>
          </p:spPr>
          <p:txBody>
            <a:bodyPr/>
            <a:lstStyle/>
            <a:p>
              <a:endParaRPr lang="ja-JP" altLang="en-US"/>
            </a:p>
          </p:txBody>
        </p:sp>
        <p:sp>
          <p:nvSpPr>
            <p:cNvPr id="31997" name="Freeform 192"/>
            <p:cNvSpPr>
              <a:spLocks/>
            </p:cNvSpPr>
            <p:nvPr/>
          </p:nvSpPr>
          <p:spPr bwMode="auto">
            <a:xfrm>
              <a:off x="2923" y="3324"/>
              <a:ext cx="18" cy="167"/>
            </a:xfrm>
            <a:custGeom>
              <a:avLst/>
              <a:gdLst>
                <a:gd name="T0" fmla="*/ 0 w 18"/>
                <a:gd name="T1" fmla="*/ 0 h 167"/>
                <a:gd name="T2" fmla="*/ 0 w 18"/>
                <a:gd name="T3" fmla="*/ 15 h 167"/>
                <a:gd name="T4" fmla="*/ 5 w 18"/>
                <a:gd name="T5" fmla="*/ 32 h 167"/>
                <a:gd name="T6" fmla="*/ 9 w 18"/>
                <a:gd name="T7" fmla="*/ 53 h 167"/>
                <a:gd name="T8" fmla="*/ 11 w 18"/>
                <a:gd name="T9" fmla="*/ 78 h 167"/>
                <a:gd name="T10" fmla="*/ 18 w 18"/>
                <a:gd name="T11" fmla="*/ 126 h 167"/>
                <a:gd name="T12" fmla="*/ 18 w 18"/>
                <a:gd name="T13" fmla="*/ 150 h 167"/>
                <a:gd name="T14" fmla="*/ 16 w 18"/>
                <a:gd name="T15" fmla="*/ 167 h 16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 h="167">
                  <a:moveTo>
                    <a:pt x="0" y="0"/>
                  </a:moveTo>
                  <a:lnTo>
                    <a:pt x="0" y="15"/>
                  </a:lnTo>
                  <a:lnTo>
                    <a:pt x="5" y="32"/>
                  </a:lnTo>
                  <a:lnTo>
                    <a:pt x="9" y="53"/>
                  </a:lnTo>
                  <a:lnTo>
                    <a:pt x="11" y="78"/>
                  </a:lnTo>
                  <a:lnTo>
                    <a:pt x="18" y="126"/>
                  </a:lnTo>
                  <a:lnTo>
                    <a:pt x="18" y="150"/>
                  </a:lnTo>
                  <a:lnTo>
                    <a:pt x="16" y="167"/>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98" name="Freeform 193"/>
            <p:cNvSpPr>
              <a:spLocks/>
            </p:cNvSpPr>
            <p:nvPr/>
          </p:nvSpPr>
          <p:spPr bwMode="auto">
            <a:xfrm>
              <a:off x="2939" y="3007"/>
              <a:ext cx="15" cy="19"/>
            </a:xfrm>
            <a:custGeom>
              <a:avLst/>
              <a:gdLst>
                <a:gd name="T0" fmla="*/ 0 w 15"/>
                <a:gd name="T1" fmla="*/ 19 h 19"/>
                <a:gd name="T2" fmla="*/ 2 w 15"/>
                <a:gd name="T3" fmla="*/ 7 h 19"/>
                <a:gd name="T4" fmla="*/ 6 w 15"/>
                <a:gd name="T5" fmla="*/ 0 h 19"/>
                <a:gd name="T6" fmla="*/ 13 w 15"/>
                <a:gd name="T7" fmla="*/ 2 h 19"/>
                <a:gd name="T8" fmla="*/ 15 w 15"/>
                <a:gd name="T9" fmla="*/ 14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9">
                  <a:moveTo>
                    <a:pt x="0" y="19"/>
                  </a:moveTo>
                  <a:lnTo>
                    <a:pt x="2" y="7"/>
                  </a:lnTo>
                  <a:lnTo>
                    <a:pt x="6" y="0"/>
                  </a:lnTo>
                  <a:lnTo>
                    <a:pt x="13" y="2"/>
                  </a:lnTo>
                  <a:lnTo>
                    <a:pt x="15" y="14"/>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99" name="Freeform 194"/>
            <p:cNvSpPr>
              <a:spLocks/>
            </p:cNvSpPr>
            <p:nvPr/>
          </p:nvSpPr>
          <p:spPr bwMode="auto">
            <a:xfrm>
              <a:off x="2934" y="3070"/>
              <a:ext cx="5" cy="33"/>
            </a:xfrm>
            <a:custGeom>
              <a:avLst/>
              <a:gdLst>
                <a:gd name="T0" fmla="*/ 5 w 5"/>
                <a:gd name="T1" fmla="*/ 0 h 33"/>
                <a:gd name="T2" fmla="*/ 5 w 5"/>
                <a:gd name="T3" fmla="*/ 7 h 33"/>
                <a:gd name="T4" fmla="*/ 5 w 5"/>
                <a:gd name="T5" fmla="*/ 19 h 33"/>
                <a:gd name="T6" fmla="*/ 2 w 5"/>
                <a:gd name="T7" fmla="*/ 29 h 33"/>
                <a:gd name="T8" fmla="*/ 0 w 5"/>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3">
                  <a:moveTo>
                    <a:pt x="5" y="0"/>
                  </a:moveTo>
                  <a:lnTo>
                    <a:pt x="5" y="7"/>
                  </a:lnTo>
                  <a:lnTo>
                    <a:pt x="5" y="19"/>
                  </a:lnTo>
                  <a:lnTo>
                    <a:pt x="2" y="29"/>
                  </a:lnTo>
                  <a:lnTo>
                    <a:pt x="0" y="33"/>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00" name="Freeform 195"/>
            <p:cNvSpPr>
              <a:spLocks/>
            </p:cNvSpPr>
            <p:nvPr/>
          </p:nvSpPr>
          <p:spPr bwMode="auto">
            <a:xfrm>
              <a:off x="2866" y="3077"/>
              <a:ext cx="39" cy="17"/>
            </a:xfrm>
            <a:custGeom>
              <a:avLst/>
              <a:gdLst>
                <a:gd name="T0" fmla="*/ 0 w 39"/>
                <a:gd name="T1" fmla="*/ 0 h 17"/>
                <a:gd name="T2" fmla="*/ 6 w 39"/>
                <a:gd name="T3" fmla="*/ 0 h 17"/>
                <a:gd name="T4" fmla="*/ 17 w 39"/>
                <a:gd name="T5" fmla="*/ 2 h 17"/>
                <a:gd name="T6" fmla="*/ 28 w 39"/>
                <a:gd name="T7" fmla="*/ 7 h 17"/>
                <a:gd name="T8" fmla="*/ 39 w 39"/>
                <a:gd name="T9" fmla="*/ 17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 h="17">
                  <a:moveTo>
                    <a:pt x="0" y="0"/>
                  </a:moveTo>
                  <a:lnTo>
                    <a:pt x="6" y="0"/>
                  </a:lnTo>
                  <a:lnTo>
                    <a:pt x="17" y="2"/>
                  </a:lnTo>
                  <a:lnTo>
                    <a:pt x="28" y="7"/>
                  </a:lnTo>
                  <a:lnTo>
                    <a:pt x="39" y="17"/>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01" name="Freeform 196"/>
            <p:cNvSpPr>
              <a:spLocks/>
            </p:cNvSpPr>
            <p:nvPr/>
          </p:nvSpPr>
          <p:spPr bwMode="auto">
            <a:xfrm>
              <a:off x="2848" y="3094"/>
              <a:ext cx="11" cy="2"/>
            </a:xfrm>
            <a:custGeom>
              <a:avLst/>
              <a:gdLst>
                <a:gd name="T0" fmla="*/ 0 w 11"/>
                <a:gd name="T1" fmla="*/ 2 h 2"/>
                <a:gd name="T2" fmla="*/ 0 w 11"/>
                <a:gd name="T3" fmla="*/ 2 h 2"/>
                <a:gd name="T4" fmla="*/ 4 w 11"/>
                <a:gd name="T5" fmla="*/ 0 h 2"/>
                <a:gd name="T6" fmla="*/ 7 w 11"/>
                <a:gd name="T7" fmla="*/ 0 h 2"/>
                <a:gd name="T8" fmla="*/ 11 w 11"/>
                <a:gd name="T9" fmla="*/ 2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2">
                  <a:moveTo>
                    <a:pt x="0" y="2"/>
                  </a:moveTo>
                  <a:lnTo>
                    <a:pt x="0" y="2"/>
                  </a:lnTo>
                  <a:lnTo>
                    <a:pt x="4" y="0"/>
                  </a:lnTo>
                  <a:lnTo>
                    <a:pt x="7" y="0"/>
                  </a:lnTo>
                  <a:lnTo>
                    <a:pt x="11" y="2"/>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02" name="Freeform 197"/>
            <p:cNvSpPr>
              <a:spLocks/>
            </p:cNvSpPr>
            <p:nvPr/>
          </p:nvSpPr>
          <p:spPr bwMode="auto">
            <a:xfrm>
              <a:off x="2846" y="3108"/>
              <a:ext cx="9" cy="1"/>
            </a:xfrm>
            <a:custGeom>
              <a:avLst/>
              <a:gdLst>
                <a:gd name="T0" fmla="*/ 0 w 9"/>
                <a:gd name="T1" fmla="*/ 0 h 1"/>
                <a:gd name="T2" fmla="*/ 2 w 9"/>
                <a:gd name="T3" fmla="*/ 0 h 1"/>
                <a:gd name="T4" fmla="*/ 9 w 9"/>
                <a:gd name="T5" fmla="*/ 0 h 1"/>
                <a:gd name="T6" fmla="*/ 0 60000 65536"/>
                <a:gd name="T7" fmla="*/ 0 60000 65536"/>
                <a:gd name="T8" fmla="*/ 0 60000 65536"/>
              </a:gdLst>
              <a:ahLst/>
              <a:cxnLst>
                <a:cxn ang="T6">
                  <a:pos x="T0" y="T1"/>
                </a:cxn>
                <a:cxn ang="T7">
                  <a:pos x="T2" y="T3"/>
                </a:cxn>
                <a:cxn ang="T8">
                  <a:pos x="T4" y="T5"/>
                </a:cxn>
              </a:cxnLst>
              <a:rect l="0" t="0" r="r" b="b"/>
              <a:pathLst>
                <a:path w="9" h="1">
                  <a:moveTo>
                    <a:pt x="0" y="0"/>
                  </a:moveTo>
                  <a:lnTo>
                    <a:pt x="2" y="0"/>
                  </a:lnTo>
                  <a:lnTo>
                    <a:pt x="9"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03" name="Freeform 198"/>
            <p:cNvSpPr>
              <a:spLocks/>
            </p:cNvSpPr>
            <p:nvPr/>
          </p:nvSpPr>
          <p:spPr bwMode="auto">
            <a:xfrm>
              <a:off x="2868" y="3120"/>
              <a:ext cx="71" cy="97"/>
            </a:xfrm>
            <a:custGeom>
              <a:avLst/>
              <a:gdLst>
                <a:gd name="T0" fmla="*/ 4 w 71"/>
                <a:gd name="T1" fmla="*/ 0 h 97"/>
                <a:gd name="T2" fmla="*/ 0 w 71"/>
                <a:gd name="T3" fmla="*/ 22 h 97"/>
                <a:gd name="T4" fmla="*/ 0 w 71"/>
                <a:gd name="T5" fmla="*/ 42 h 97"/>
                <a:gd name="T6" fmla="*/ 4 w 71"/>
                <a:gd name="T7" fmla="*/ 63 h 97"/>
                <a:gd name="T8" fmla="*/ 13 w 71"/>
                <a:gd name="T9" fmla="*/ 80 h 97"/>
                <a:gd name="T10" fmla="*/ 24 w 71"/>
                <a:gd name="T11" fmla="*/ 93 h 97"/>
                <a:gd name="T12" fmla="*/ 37 w 71"/>
                <a:gd name="T13" fmla="*/ 97 h 97"/>
                <a:gd name="T14" fmla="*/ 55 w 71"/>
                <a:gd name="T15" fmla="*/ 97 h 97"/>
                <a:gd name="T16" fmla="*/ 62 w 71"/>
                <a:gd name="T17" fmla="*/ 90 h 97"/>
                <a:gd name="T18" fmla="*/ 71 w 71"/>
                <a:gd name="T19" fmla="*/ 83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 h="97">
                  <a:moveTo>
                    <a:pt x="4" y="0"/>
                  </a:moveTo>
                  <a:lnTo>
                    <a:pt x="0" y="22"/>
                  </a:lnTo>
                  <a:lnTo>
                    <a:pt x="0" y="42"/>
                  </a:lnTo>
                  <a:lnTo>
                    <a:pt x="4" y="63"/>
                  </a:lnTo>
                  <a:lnTo>
                    <a:pt x="13" y="80"/>
                  </a:lnTo>
                  <a:lnTo>
                    <a:pt x="24" y="93"/>
                  </a:lnTo>
                  <a:lnTo>
                    <a:pt x="37" y="97"/>
                  </a:lnTo>
                  <a:lnTo>
                    <a:pt x="55" y="97"/>
                  </a:lnTo>
                  <a:lnTo>
                    <a:pt x="62" y="90"/>
                  </a:lnTo>
                  <a:lnTo>
                    <a:pt x="71" y="83"/>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04" name="Freeform 199"/>
            <p:cNvSpPr>
              <a:spLocks/>
            </p:cNvSpPr>
            <p:nvPr/>
          </p:nvSpPr>
          <p:spPr bwMode="auto">
            <a:xfrm>
              <a:off x="2939" y="3070"/>
              <a:ext cx="22" cy="7"/>
            </a:xfrm>
            <a:custGeom>
              <a:avLst/>
              <a:gdLst>
                <a:gd name="T0" fmla="*/ 0 w 22"/>
                <a:gd name="T1" fmla="*/ 7 h 7"/>
                <a:gd name="T2" fmla="*/ 13 w 22"/>
                <a:gd name="T3" fmla="*/ 4 h 7"/>
                <a:gd name="T4" fmla="*/ 22 w 22"/>
                <a:gd name="T5" fmla="*/ 0 h 7"/>
                <a:gd name="T6" fmla="*/ 0 60000 65536"/>
                <a:gd name="T7" fmla="*/ 0 60000 65536"/>
                <a:gd name="T8" fmla="*/ 0 60000 65536"/>
              </a:gdLst>
              <a:ahLst/>
              <a:cxnLst>
                <a:cxn ang="T6">
                  <a:pos x="T0" y="T1"/>
                </a:cxn>
                <a:cxn ang="T7">
                  <a:pos x="T2" y="T3"/>
                </a:cxn>
                <a:cxn ang="T8">
                  <a:pos x="T4" y="T5"/>
                </a:cxn>
              </a:cxnLst>
              <a:rect l="0" t="0" r="r" b="b"/>
              <a:pathLst>
                <a:path w="22" h="7">
                  <a:moveTo>
                    <a:pt x="0" y="7"/>
                  </a:moveTo>
                  <a:lnTo>
                    <a:pt x="13" y="4"/>
                  </a:lnTo>
                  <a:lnTo>
                    <a:pt x="22" y="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005" name="Freeform 200"/>
            <p:cNvSpPr>
              <a:spLocks/>
            </p:cNvSpPr>
            <p:nvPr/>
          </p:nvSpPr>
          <p:spPr bwMode="auto">
            <a:xfrm>
              <a:off x="2806" y="3167"/>
              <a:ext cx="24" cy="26"/>
            </a:xfrm>
            <a:custGeom>
              <a:avLst/>
              <a:gdLst>
                <a:gd name="T0" fmla="*/ 0 w 24"/>
                <a:gd name="T1" fmla="*/ 19 h 26"/>
                <a:gd name="T2" fmla="*/ 0 w 24"/>
                <a:gd name="T3" fmla="*/ 9 h 26"/>
                <a:gd name="T4" fmla="*/ 5 w 24"/>
                <a:gd name="T5" fmla="*/ 4 h 26"/>
                <a:gd name="T6" fmla="*/ 13 w 24"/>
                <a:gd name="T7" fmla="*/ 0 h 26"/>
                <a:gd name="T8" fmla="*/ 22 w 24"/>
                <a:gd name="T9" fmla="*/ 4 h 26"/>
                <a:gd name="T10" fmla="*/ 24 w 24"/>
                <a:gd name="T11" fmla="*/ 9 h 26"/>
                <a:gd name="T12" fmla="*/ 24 w 24"/>
                <a:gd name="T13" fmla="*/ 14 h 26"/>
                <a:gd name="T14" fmla="*/ 18 w 24"/>
                <a:gd name="T15" fmla="*/ 24 h 26"/>
                <a:gd name="T16" fmla="*/ 9 w 24"/>
                <a:gd name="T17" fmla="*/ 26 h 26"/>
                <a:gd name="T18" fmla="*/ 5 w 24"/>
                <a:gd name="T19" fmla="*/ 24 h 26"/>
                <a:gd name="T20" fmla="*/ 0 w 24"/>
                <a:gd name="T21" fmla="*/ 19 h 26"/>
                <a:gd name="T22" fmla="*/ 0 w 24"/>
                <a:gd name="T23" fmla="*/ 19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 h="26">
                  <a:moveTo>
                    <a:pt x="0" y="19"/>
                  </a:moveTo>
                  <a:lnTo>
                    <a:pt x="0" y="9"/>
                  </a:lnTo>
                  <a:lnTo>
                    <a:pt x="5" y="4"/>
                  </a:lnTo>
                  <a:lnTo>
                    <a:pt x="13" y="0"/>
                  </a:lnTo>
                  <a:lnTo>
                    <a:pt x="22" y="4"/>
                  </a:lnTo>
                  <a:lnTo>
                    <a:pt x="24" y="9"/>
                  </a:lnTo>
                  <a:lnTo>
                    <a:pt x="24" y="14"/>
                  </a:lnTo>
                  <a:lnTo>
                    <a:pt x="18" y="24"/>
                  </a:lnTo>
                  <a:lnTo>
                    <a:pt x="9" y="26"/>
                  </a:lnTo>
                  <a:lnTo>
                    <a:pt x="5" y="24"/>
                  </a:lnTo>
                  <a:lnTo>
                    <a:pt x="0" y="19"/>
                  </a:lnTo>
                  <a:close/>
                </a:path>
              </a:pathLst>
            </a:custGeom>
            <a:solidFill>
              <a:srgbClr val="BF9DFF"/>
            </a:solidFill>
            <a:ln w="17463">
              <a:solidFill>
                <a:srgbClr val="000000"/>
              </a:solidFill>
              <a:prstDash val="solid"/>
              <a:round/>
              <a:headEnd/>
              <a:tailEnd/>
            </a:ln>
          </p:spPr>
          <p:txBody>
            <a:bodyPr/>
            <a:lstStyle/>
            <a:p>
              <a:endParaRPr lang="ja-JP" altLang="en-US"/>
            </a:p>
          </p:txBody>
        </p:sp>
      </p:grpSp>
      <p:sp>
        <p:nvSpPr>
          <p:cNvPr id="31762" name="Rectangle 205"/>
          <p:cNvSpPr>
            <a:spLocks noChangeArrowheads="1"/>
          </p:cNvSpPr>
          <p:nvPr/>
        </p:nvSpPr>
        <p:spPr bwMode="auto">
          <a:xfrm>
            <a:off x="10779125" y="666750"/>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200" b="1">
                <a:solidFill>
                  <a:srgbClr val="000000"/>
                </a:solidFill>
                <a:latin typeface="HG丸ｺﾞｼｯｸM-PRO" panose="020F0600000000000000" pitchFamily="50" charset="-128"/>
                <a:ea typeface="HG丸ｺﾞｼｯｸM-PRO" panose="020F0600000000000000" pitchFamily="50" charset="-128"/>
              </a:rPr>
              <a:t>､</a:t>
            </a:r>
            <a:endParaRPr lang="en-US" altLang="ja-JP" sz="1200" b="1">
              <a:latin typeface="HG丸ｺﾞｼｯｸM-PRO" panose="020F0600000000000000" pitchFamily="50" charset="-128"/>
              <a:ea typeface="HG丸ｺﾞｼｯｸM-PRO" panose="020F0600000000000000" pitchFamily="50" charset="-128"/>
            </a:endParaRPr>
          </a:p>
        </p:txBody>
      </p:sp>
      <p:sp>
        <p:nvSpPr>
          <p:cNvPr id="31763" name="Rectangle 215"/>
          <p:cNvSpPr>
            <a:spLocks noChangeArrowheads="1"/>
          </p:cNvSpPr>
          <p:nvPr/>
        </p:nvSpPr>
        <p:spPr bwMode="auto">
          <a:xfrm>
            <a:off x="9398000" y="411163"/>
            <a:ext cx="15398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１</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764" name="Oval 222"/>
          <p:cNvSpPr>
            <a:spLocks noChangeArrowheads="1"/>
          </p:cNvSpPr>
          <p:nvPr/>
        </p:nvSpPr>
        <p:spPr bwMode="auto">
          <a:xfrm>
            <a:off x="9285288" y="300038"/>
            <a:ext cx="395287" cy="395287"/>
          </a:xfrm>
          <a:prstGeom prst="ellipse">
            <a:avLst/>
          </a:prstGeom>
          <a:solidFill>
            <a:srgbClr val="FFFFFF"/>
          </a:solidFill>
          <a:ln w="23813">
            <a:solidFill>
              <a:srgbClr val="660033"/>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31765" name="Rectangle 223"/>
          <p:cNvSpPr>
            <a:spLocks noChangeArrowheads="1"/>
          </p:cNvSpPr>
          <p:nvPr/>
        </p:nvSpPr>
        <p:spPr bwMode="auto">
          <a:xfrm>
            <a:off x="9380538" y="374650"/>
            <a:ext cx="20796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solidFill>
                  <a:srgbClr val="000000"/>
                </a:solidFill>
                <a:latin typeface="HG丸ｺﾞｼｯｸM-PRO" panose="020F0600000000000000" pitchFamily="50" charset="-128"/>
                <a:ea typeface="HG丸ｺﾞｼｯｸM-PRO" panose="020F0600000000000000" pitchFamily="50" charset="-128"/>
              </a:rPr>
              <a:t>１</a:t>
            </a:r>
            <a:endParaRPr lang="ja-JP" altLang="en-US" sz="1600" b="1">
              <a:latin typeface="HG丸ｺﾞｼｯｸM-PRO" panose="020F0600000000000000" pitchFamily="50" charset="-128"/>
              <a:ea typeface="HG丸ｺﾞｼｯｸM-PRO" panose="020F0600000000000000" pitchFamily="50" charset="-128"/>
            </a:endParaRPr>
          </a:p>
        </p:txBody>
      </p:sp>
      <p:grpSp>
        <p:nvGrpSpPr>
          <p:cNvPr id="31766" name="Group 224"/>
          <p:cNvGrpSpPr>
            <a:grpSpLocks/>
          </p:cNvGrpSpPr>
          <p:nvPr/>
        </p:nvGrpSpPr>
        <p:grpSpPr bwMode="auto">
          <a:xfrm>
            <a:off x="8720138" y="3362325"/>
            <a:ext cx="820737" cy="904875"/>
            <a:chOff x="972" y="4720"/>
            <a:chExt cx="478" cy="526"/>
          </a:xfrm>
        </p:grpSpPr>
        <p:sp>
          <p:nvSpPr>
            <p:cNvPr id="31940" name="Freeform 225"/>
            <p:cNvSpPr>
              <a:spLocks/>
            </p:cNvSpPr>
            <p:nvPr/>
          </p:nvSpPr>
          <p:spPr bwMode="auto">
            <a:xfrm>
              <a:off x="993" y="5021"/>
              <a:ext cx="401" cy="225"/>
            </a:xfrm>
            <a:custGeom>
              <a:avLst/>
              <a:gdLst>
                <a:gd name="T0" fmla="*/ 373 w 401"/>
                <a:gd name="T1" fmla="*/ 10 h 225"/>
                <a:gd name="T2" fmla="*/ 350 w 401"/>
                <a:gd name="T3" fmla="*/ 0 h 225"/>
                <a:gd name="T4" fmla="*/ 340 w 401"/>
                <a:gd name="T5" fmla="*/ 0 h 225"/>
                <a:gd name="T6" fmla="*/ 340 w 401"/>
                <a:gd name="T7" fmla="*/ 0 h 225"/>
                <a:gd name="T8" fmla="*/ 340 w 401"/>
                <a:gd name="T9" fmla="*/ 0 h 225"/>
                <a:gd name="T10" fmla="*/ 256 w 401"/>
                <a:gd name="T11" fmla="*/ 3 h 225"/>
                <a:gd name="T12" fmla="*/ 190 w 401"/>
                <a:gd name="T13" fmla="*/ 5 h 225"/>
                <a:gd name="T14" fmla="*/ 144 w 401"/>
                <a:gd name="T15" fmla="*/ 7 h 225"/>
                <a:gd name="T16" fmla="*/ 114 w 401"/>
                <a:gd name="T17" fmla="*/ 10 h 225"/>
                <a:gd name="T18" fmla="*/ 96 w 401"/>
                <a:gd name="T19" fmla="*/ 10 h 225"/>
                <a:gd name="T20" fmla="*/ 83 w 401"/>
                <a:gd name="T21" fmla="*/ 10 h 225"/>
                <a:gd name="T22" fmla="*/ 61 w 401"/>
                <a:gd name="T23" fmla="*/ 7 h 225"/>
                <a:gd name="T24" fmla="*/ 33 w 401"/>
                <a:gd name="T25" fmla="*/ 19 h 225"/>
                <a:gd name="T26" fmla="*/ 22 w 401"/>
                <a:gd name="T27" fmla="*/ 47 h 225"/>
                <a:gd name="T28" fmla="*/ 20 w 401"/>
                <a:gd name="T29" fmla="*/ 74 h 225"/>
                <a:gd name="T30" fmla="*/ 10 w 401"/>
                <a:gd name="T31" fmla="*/ 100 h 225"/>
                <a:gd name="T32" fmla="*/ 0 w 401"/>
                <a:gd name="T33" fmla="*/ 137 h 225"/>
                <a:gd name="T34" fmla="*/ 10 w 401"/>
                <a:gd name="T35" fmla="*/ 160 h 225"/>
                <a:gd name="T36" fmla="*/ 43 w 401"/>
                <a:gd name="T37" fmla="*/ 183 h 225"/>
                <a:gd name="T38" fmla="*/ 76 w 401"/>
                <a:gd name="T39" fmla="*/ 185 h 225"/>
                <a:gd name="T40" fmla="*/ 78 w 401"/>
                <a:gd name="T41" fmla="*/ 188 h 225"/>
                <a:gd name="T42" fmla="*/ 81 w 401"/>
                <a:gd name="T43" fmla="*/ 209 h 225"/>
                <a:gd name="T44" fmla="*/ 86 w 401"/>
                <a:gd name="T45" fmla="*/ 225 h 225"/>
                <a:gd name="T46" fmla="*/ 178 w 401"/>
                <a:gd name="T47" fmla="*/ 225 h 225"/>
                <a:gd name="T48" fmla="*/ 246 w 401"/>
                <a:gd name="T49" fmla="*/ 222 h 225"/>
                <a:gd name="T50" fmla="*/ 294 w 401"/>
                <a:gd name="T51" fmla="*/ 222 h 225"/>
                <a:gd name="T52" fmla="*/ 328 w 401"/>
                <a:gd name="T53" fmla="*/ 222 h 225"/>
                <a:gd name="T54" fmla="*/ 348 w 401"/>
                <a:gd name="T55" fmla="*/ 222 h 225"/>
                <a:gd name="T56" fmla="*/ 361 w 401"/>
                <a:gd name="T57" fmla="*/ 222 h 225"/>
                <a:gd name="T58" fmla="*/ 363 w 401"/>
                <a:gd name="T59" fmla="*/ 220 h 225"/>
                <a:gd name="T60" fmla="*/ 366 w 401"/>
                <a:gd name="T61" fmla="*/ 199 h 225"/>
                <a:gd name="T62" fmla="*/ 366 w 401"/>
                <a:gd name="T63" fmla="*/ 155 h 225"/>
                <a:gd name="T64" fmla="*/ 386 w 401"/>
                <a:gd name="T65" fmla="*/ 125 h 225"/>
                <a:gd name="T66" fmla="*/ 399 w 401"/>
                <a:gd name="T67" fmla="*/ 91 h 225"/>
                <a:gd name="T68" fmla="*/ 399 w 401"/>
                <a:gd name="T69" fmla="*/ 54 h 225"/>
                <a:gd name="T70" fmla="*/ 383 w 401"/>
                <a:gd name="T71" fmla="*/ 19 h 22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01" h="225">
                  <a:moveTo>
                    <a:pt x="383" y="19"/>
                  </a:moveTo>
                  <a:lnTo>
                    <a:pt x="373" y="10"/>
                  </a:lnTo>
                  <a:lnTo>
                    <a:pt x="363" y="3"/>
                  </a:lnTo>
                  <a:lnTo>
                    <a:pt x="350" y="0"/>
                  </a:lnTo>
                  <a:lnTo>
                    <a:pt x="340" y="0"/>
                  </a:lnTo>
                  <a:lnTo>
                    <a:pt x="294" y="0"/>
                  </a:lnTo>
                  <a:lnTo>
                    <a:pt x="256" y="3"/>
                  </a:lnTo>
                  <a:lnTo>
                    <a:pt x="221" y="5"/>
                  </a:lnTo>
                  <a:lnTo>
                    <a:pt x="190" y="5"/>
                  </a:lnTo>
                  <a:lnTo>
                    <a:pt x="167" y="7"/>
                  </a:lnTo>
                  <a:lnTo>
                    <a:pt x="144" y="7"/>
                  </a:lnTo>
                  <a:lnTo>
                    <a:pt x="129" y="10"/>
                  </a:lnTo>
                  <a:lnTo>
                    <a:pt x="114" y="10"/>
                  </a:lnTo>
                  <a:lnTo>
                    <a:pt x="104" y="10"/>
                  </a:lnTo>
                  <a:lnTo>
                    <a:pt x="96" y="10"/>
                  </a:lnTo>
                  <a:lnTo>
                    <a:pt x="86" y="10"/>
                  </a:lnTo>
                  <a:lnTo>
                    <a:pt x="83" y="10"/>
                  </a:lnTo>
                  <a:lnTo>
                    <a:pt x="61" y="7"/>
                  </a:lnTo>
                  <a:lnTo>
                    <a:pt x="45" y="10"/>
                  </a:lnTo>
                  <a:lnTo>
                    <a:pt x="33" y="19"/>
                  </a:lnTo>
                  <a:lnTo>
                    <a:pt x="25" y="30"/>
                  </a:lnTo>
                  <a:lnTo>
                    <a:pt x="22" y="47"/>
                  </a:lnTo>
                  <a:lnTo>
                    <a:pt x="20" y="60"/>
                  </a:lnTo>
                  <a:lnTo>
                    <a:pt x="20" y="74"/>
                  </a:lnTo>
                  <a:lnTo>
                    <a:pt x="20" y="86"/>
                  </a:lnTo>
                  <a:lnTo>
                    <a:pt x="10" y="100"/>
                  </a:lnTo>
                  <a:lnTo>
                    <a:pt x="0" y="116"/>
                  </a:lnTo>
                  <a:lnTo>
                    <a:pt x="0" y="137"/>
                  </a:lnTo>
                  <a:lnTo>
                    <a:pt x="5" y="148"/>
                  </a:lnTo>
                  <a:lnTo>
                    <a:pt x="10" y="160"/>
                  </a:lnTo>
                  <a:lnTo>
                    <a:pt x="25" y="174"/>
                  </a:lnTo>
                  <a:lnTo>
                    <a:pt x="43" y="183"/>
                  </a:lnTo>
                  <a:lnTo>
                    <a:pt x="61" y="185"/>
                  </a:lnTo>
                  <a:lnTo>
                    <a:pt x="76" y="185"/>
                  </a:lnTo>
                  <a:lnTo>
                    <a:pt x="78" y="188"/>
                  </a:lnTo>
                  <a:lnTo>
                    <a:pt x="78" y="195"/>
                  </a:lnTo>
                  <a:lnTo>
                    <a:pt x="81" y="209"/>
                  </a:lnTo>
                  <a:lnTo>
                    <a:pt x="83" y="218"/>
                  </a:lnTo>
                  <a:lnTo>
                    <a:pt x="86" y="225"/>
                  </a:lnTo>
                  <a:lnTo>
                    <a:pt x="134" y="225"/>
                  </a:lnTo>
                  <a:lnTo>
                    <a:pt x="178" y="225"/>
                  </a:lnTo>
                  <a:lnTo>
                    <a:pt x="213" y="225"/>
                  </a:lnTo>
                  <a:lnTo>
                    <a:pt x="246" y="222"/>
                  </a:lnTo>
                  <a:lnTo>
                    <a:pt x="272" y="222"/>
                  </a:lnTo>
                  <a:lnTo>
                    <a:pt x="294" y="222"/>
                  </a:lnTo>
                  <a:lnTo>
                    <a:pt x="312" y="222"/>
                  </a:lnTo>
                  <a:lnTo>
                    <a:pt x="328" y="222"/>
                  </a:lnTo>
                  <a:lnTo>
                    <a:pt x="340" y="222"/>
                  </a:lnTo>
                  <a:lnTo>
                    <a:pt x="348" y="222"/>
                  </a:lnTo>
                  <a:lnTo>
                    <a:pt x="358" y="222"/>
                  </a:lnTo>
                  <a:lnTo>
                    <a:pt x="361" y="222"/>
                  </a:lnTo>
                  <a:lnTo>
                    <a:pt x="363" y="222"/>
                  </a:lnTo>
                  <a:lnTo>
                    <a:pt x="363" y="220"/>
                  </a:lnTo>
                  <a:lnTo>
                    <a:pt x="363" y="216"/>
                  </a:lnTo>
                  <a:lnTo>
                    <a:pt x="366" y="199"/>
                  </a:lnTo>
                  <a:lnTo>
                    <a:pt x="366" y="179"/>
                  </a:lnTo>
                  <a:lnTo>
                    <a:pt x="366" y="155"/>
                  </a:lnTo>
                  <a:lnTo>
                    <a:pt x="378" y="141"/>
                  </a:lnTo>
                  <a:lnTo>
                    <a:pt x="386" y="125"/>
                  </a:lnTo>
                  <a:lnTo>
                    <a:pt x="394" y="109"/>
                  </a:lnTo>
                  <a:lnTo>
                    <a:pt x="399" y="91"/>
                  </a:lnTo>
                  <a:lnTo>
                    <a:pt x="401" y="70"/>
                  </a:lnTo>
                  <a:lnTo>
                    <a:pt x="399" y="54"/>
                  </a:lnTo>
                  <a:lnTo>
                    <a:pt x="394" y="35"/>
                  </a:lnTo>
                  <a:lnTo>
                    <a:pt x="383" y="19"/>
                  </a:lnTo>
                  <a:close/>
                </a:path>
              </a:pathLst>
            </a:custGeom>
            <a:solidFill>
              <a:srgbClr val="FCC0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1941" name="Freeform 226"/>
            <p:cNvSpPr>
              <a:spLocks/>
            </p:cNvSpPr>
            <p:nvPr/>
          </p:nvSpPr>
          <p:spPr bwMode="auto">
            <a:xfrm>
              <a:off x="972" y="4720"/>
              <a:ext cx="89" cy="81"/>
            </a:xfrm>
            <a:custGeom>
              <a:avLst/>
              <a:gdLst>
                <a:gd name="T0" fmla="*/ 0 w 89"/>
                <a:gd name="T1" fmla="*/ 40 h 81"/>
                <a:gd name="T2" fmla="*/ 8 w 89"/>
                <a:gd name="T3" fmla="*/ 37 h 81"/>
                <a:gd name="T4" fmla="*/ 18 w 89"/>
                <a:gd name="T5" fmla="*/ 31 h 81"/>
                <a:gd name="T6" fmla="*/ 43 w 89"/>
                <a:gd name="T7" fmla="*/ 17 h 81"/>
                <a:gd name="T8" fmla="*/ 69 w 89"/>
                <a:gd name="T9" fmla="*/ 5 h 81"/>
                <a:gd name="T10" fmla="*/ 77 w 89"/>
                <a:gd name="T11" fmla="*/ 0 h 81"/>
                <a:gd name="T12" fmla="*/ 82 w 89"/>
                <a:gd name="T13" fmla="*/ 0 h 81"/>
                <a:gd name="T14" fmla="*/ 84 w 89"/>
                <a:gd name="T15" fmla="*/ 5 h 81"/>
                <a:gd name="T16" fmla="*/ 79 w 89"/>
                <a:gd name="T17" fmla="*/ 14 h 81"/>
                <a:gd name="T18" fmla="*/ 71 w 89"/>
                <a:gd name="T19" fmla="*/ 26 h 81"/>
                <a:gd name="T20" fmla="*/ 64 w 89"/>
                <a:gd name="T21" fmla="*/ 40 h 81"/>
                <a:gd name="T22" fmla="*/ 51 w 89"/>
                <a:gd name="T23" fmla="*/ 49 h 81"/>
                <a:gd name="T24" fmla="*/ 41 w 89"/>
                <a:gd name="T25" fmla="*/ 58 h 81"/>
                <a:gd name="T26" fmla="*/ 33 w 89"/>
                <a:gd name="T27" fmla="*/ 63 h 81"/>
                <a:gd name="T28" fmla="*/ 26 w 89"/>
                <a:gd name="T29" fmla="*/ 61 h 81"/>
                <a:gd name="T30" fmla="*/ 28 w 89"/>
                <a:gd name="T31" fmla="*/ 54 h 81"/>
                <a:gd name="T32" fmla="*/ 38 w 89"/>
                <a:gd name="T33" fmla="*/ 44 h 81"/>
                <a:gd name="T34" fmla="*/ 54 w 89"/>
                <a:gd name="T35" fmla="*/ 35 h 81"/>
                <a:gd name="T36" fmla="*/ 69 w 89"/>
                <a:gd name="T37" fmla="*/ 26 h 81"/>
                <a:gd name="T38" fmla="*/ 82 w 89"/>
                <a:gd name="T39" fmla="*/ 24 h 81"/>
                <a:gd name="T40" fmla="*/ 89 w 89"/>
                <a:gd name="T41" fmla="*/ 26 h 81"/>
                <a:gd name="T42" fmla="*/ 89 w 89"/>
                <a:gd name="T43" fmla="*/ 28 h 81"/>
                <a:gd name="T44" fmla="*/ 87 w 89"/>
                <a:gd name="T45" fmla="*/ 35 h 81"/>
                <a:gd name="T46" fmla="*/ 79 w 89"/>
                <a:gd name="T47" fmla="*/ 44 h 81"/>
                <a:gd name="T48" fmla="*/ 69 w 89"/>
                <a:gd name="T49" fmla="*/ 56 h 81"/>
                <a:gd name="T50" fmla="*/ 59 w 89"/>
                <a:gd name="T51" fmla="*/ 68 h 81"/>
                <a:gd name="T52" fmla="*/ 54 w 89"/>
                <a:gd name="T53" fmla="*/ 75 h 81"/>
                <a:gd name="T54" fmla="*/ 54 w 89"/>
                <a:gd name="T55" fmla="*/ 77 h 81"/>
                <a:gd name="T56" fmla="*/ 54 w 89"/>
                <a:gd name="T57" fmla="*/ 77 h 81"/>
                <a:gd name="T58" fmla="*/ 59 w 89"/>
                <a:gd name="T59" fmla="*/ 72 h 81"/>
                <a:gd name="T60" fmla="*/ 71 w 89"/>
                <a:gd name="T61" fmla="*/ 65 h 81"/>
                <a:gd name="T62" fmla="*/ 82 w 89"/>
                <a:gd name="T63" fmla="*/ 58 h 81"/>
                <a:gd name="T64" fmla="*/ 89 w 89"/>
                <a:gd name="T65" fmla="*/ 56 h 81"/>
                <a:gd name="T66" fmla="*/ 89 w 89"/>
                <a:gd name="T67" fmla="*/ 56 h 81"/>
                <a:gd name="T68" fmla="*/ 87 w 89"/>
                <a:gd name="T69" fmla="*/ 61 h 81"/>
                <a:gd name="T70" fmla="*/ 84 w 89"/>
                <a:gd name="T71" fmla="*/ 70 h 81"/>
                <a:gd name="T72" fmla="*/ 77 w 89"/>
                <a:gd name="T73" fmla="*/ 81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9" h="81">
                  <a:moveTo>
                    <a:pt x="0" y="40"/>
                  </a:moveTo>
                  <a:lnTo>
                    <a:pt x="8" y="37"/>
                  </a:lnTo>
                  <a:lnTo>
                    <a:pt x="18" y="31"/>
                  </a:lnTo>
                  <a:lnTo>
                    <a:pt x="43" y="17"/>
                  </a:lnTo>
                  <a:lnTo>
                    <a:pt x="69" y="5"/>
                  </a:lnTo>
                  <a:lnTo>
                    <a:pt x="77" y="0"/>
                  </a:lnTo>
                  <a:lnTo>
                    <a:pt x="82" y="0"/>
                  </a:lnTo>
                  <a:lnTo>
                    <a:pt x="84" y="5"/>
                  </a:lnTo>
                  <a:lnTo>
                    <a:pt x="79" y="14"/>
                  </a:lnTo>
                  <a:lnTo>
                    <a:pt x="71" y="26"/>
                  </a:lnTo>
                  <a:lnTo>
                    <a:pt x="64" y="40"/>
                  </a:lnTo>
                  <a:lnTo>
                    <a:pt x="51" y="49"/>
                  </a:lnTo>
                  <a:lnTo>
                    <a:pt x="41" y="58"/>
                  </a:lnTo>
                  <a:lnTo>
                    <a:pt x="33" y="63"/>
                  </a:lnTo>
                  <a:lnTo>
                    <a:pt x="26" y="61"/>
                  </a:lnTo>
                  <a:lnTo>
                    <a:pt x="28" y="54"/>
                  </a:lnTo>
                  <a:lnTo>
                    <a:pt x="38" y="44"/>
                  </a:lnTo>
                  <a:lnTo>
                    <a:pt x="54" y="35"/>
                  </a:lnTo>
                  <a:lnTo>
                    <a:pt x="69" y="26"/>
                  </a:lnTo>
                  <a:lnTo>
                    <a:pt x="82" y="24"/>
                  </a:lnTo>
                  <a:lnTo>
                    <a:pt x="89" y="26"/>
                  </a:lnTo>
                  <a:lnTo>
                    <a:pt x="89" y="28"/>
                  </a:lnTo>
                  <a:lnTo>
                    <a:pt x="87" y="35"/>
                  </a:lnTo>
                  <a:lnTo>
                    <a:pt x="79" y="44"/>
                  </a:lnTo>
                  <a:lnTo>
                    <a:pt x="69" y="56"/>
                  </a:lnTo>
                  <a:lnTo>
                    <a:pt x="59" y="68"/>
                  </a:lnTo>
                  <a:lnTo>
                    <a:pt x="54" y="75"/>
                  </a:lnTo>
                  <a:lnTo>
                    <a:pt x="54" y="77"/>
                  </a:lnTo>
                  <a:lnTo>
                    <a:pt x="59" y="72"/>
                  </a:lnTo>
                  <a:lnTo>
                    <a:pt x="71" y="65"/>
                  </a:lnTo>
                  <a:lnTo>
                    <a:pt x="82" y="58"/>
                  </a:lnTo>
                  <a:lnTo>
                    <a:pt x="89" y="56"/>
                  </a:lnTo>
                  <a:lnTo>
                    <a:pt x="87" y="61"/>
                  </a:lnTo>
                  <a:lnTo>
                    <a:pt x="84" y="70"/>
                  </a:lnTo>
                  <a:lnTo>
                    <a:pt x="77" y="81"/>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42" name="Freeform 227"/>
            <p:cNvSpPr>
              <a:spLocks/>
            </p:cNvSpPr>
            <p:nvPr/>
          </p:nvSpPr>
          <p:spPr bwMode="auto">
            <a:xfrm>
              <a:off x="1349" y="4776"/>
              <a:ext cx="45" cy="32"/>
            </a:xfrm>
            <a:custGeom>
              <a:avLst/>
              <a:gdLst>
                <a:gd name="T0" fmla="*/ 45 w 45"/>
                <a:gd name="T1" fmla="*/ 14 h 32"/>
                <a:gd name="T2" fmla="*/ 45 w 45"/>
                <a:gd name="T3" fmla="*/ 5 h 32"/>
                <a:gd name="T4" fmla="*/ 40 w 45"/>
                <a:gd name="T5" fmla="*/ 2 h 32"/>
                <a:gd name="T6" fmla="*/ 33 w 45"/>
                <a:gd name="T7" fmla="*/ 0 h 32"/>
                <a:gd name="T8" fmla="*/ 25 w 45"/>
                <a:gd name="T9" fmla="*/ 2 h 32"/>
                <a:gd name="T10" fmla="*/ 7 w 45"/>
                <a:gd name="T11" fmla="*/ 14 h 32"/>
                <a:gd name="T12" fmla="*/ 2 w 45"/>
                <a:gd name="T13" fmla="*/ 21 h 32"/>
                <a:gd name="T14" fmla="*/ 0 w 45"/>
                <a:gd name="T15" fmla="*/ 32 h 32"/>
                <a:gd name="T16" fmla="*/ 12 w 45"/>
                <a:gd name="T17" fmla="*/ 30 h 32"/>
                <a:gd name="T18" fmla="*/ 25 w 45"/>
                <a:gd name="T19" fmla="*/ 28 h 32"/>
                <a:gd name="T20" fmla="*/ 38 w 45"/>
                <a:gd name="T21" fmla="*/ 23 h 32"/>
                <a:gd name="T22" fmla="*/ 45 w 45"/>
                <a:gd name="T23" fmla="*/ 14 h 32"/>
                <a:gd name="T24" fmla="*/ 45 w 45"/>
                <a:gd name="T25" fmla="*/ 14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5" h="32">
                  <a:moveTo>
                    <a:pt x="45" y="14"/>
                  </a:moveTo>
                  <a:lnTo>
                    <a:pt x="45" y="5"/>
                  </a:lnTo>
                  <a:lnTo>
                    <a:pt x="40" y="2"/>
                  </a:lnTo>
                  <a:lnTo>
                    <a:pt x="33" y="0"/>
                  </a:lnTo>
                  <a:lnTo>
                    <a:pt x="25" y="2"/>
                  </a:lnTo>
                  <a:lnTo>
                    <a:pt x="7" y="14"/>
                  </a:lnTo>
                  <a:lnTo>
                    <a:pt x="2" y="21"/>
                  </a:lnTo>
                  <a:lnTo>
                    <a:pt x="0" y="32"/>
                  </a:lnTo>
                  <a:lnTo>
                    <a:pt x="12" y="30"/>
                  </a:lnTo>
                  <a:lnTo>
                    <a:pt x="25" y="28"/>
                  </a:lnTo>
                  <a:lnTo>
                    <a:pt x="38" y="23"/>
                  </a:lnTo>
                  <a:lnTo>
                    <a:pt x="45" y="14"/>
                  </a:lnTo>
                  <a:close/>
                </a:path>
              </a:pathLst>
            </a:custGeom>
            <a:solidFill>
              <a:srgbClr val="99D9E8"/>
            </a:solidFill>
            <a:ln w="20638">
              <a:solidFill>
                <a:srgbClr val="000000"/>
              </a:solidFill>
              <a:prstDash val="solid"/>
              <a:round/>
              <a:headEnd/>
              <a:tailEnd/>
            </a:ln>
          </p:spPr>
          <p:txBody>
            <a:bodyPr/>
            <a:lstStyle/>
            <a:p>
              <a:endParaRPr lang="ja-JP" altLang="en-US"/>
            </a:p>
          </p:txBody>
        </p:sp>
        <p:sp>
          <p:nvSpPr>
            <p:cNvPr id="31943" name="Freeform 228"/>
            <p:cNvSpPr>
              <a:spLocks/>
            </p:cNvSpPr>
            <p:nvPr/>
          </p:nvSpPr>
          <p:spPr bwMode="auto">
            <a:xfrm>
              <a:off x="1076" y="4778"/>
              <a:ext cx="295" cy="336"/>
            </a:xfrm>
            <a:custGeom>
              <a:avLst/>
              <a:gdLst>
                <a:gd name="T0" fmla="*/ 41 w 295"/>
                <a:gd name="T1" fmla="*/ 26 h 336"/>
                <a:gd name="T2" fmla="*/ 36 w 295"/>
                <a:gd name="T3" fmla="*/ 33 h 336"/>
                <a:gd name="T4" fmla="*/ 26 w 295"/>
                <a:gd name="T5" fmla="*/ 44 h 336"/>
                <a:gd name="T6" fmla="*/ 21 w 295"/>
                <a:gd name="T7" fmla="*/ 58 h 336"/>
                <a:gd name="T8" fmla="*/ 16 w 295"/>
                <a:gd name="T9" fmla="*/ 74 h 336"/>
                <a:gd name="T10" fmla="*/ 8 w 295"/>
                <a:gd name="T11" fmla="*/ 111 h 336"/>
                <a:gd name="T12" fmla="*/ 8 w 295"/>
                <a:gd name="T13" fmla="*/ 130 h 336"/>
                <a:gd name="T14" fmla="*/ 13 w 295"/>
                <a:gd name="T15" fmla="*/ 148 h 336"/>
                <a:gd name="T16" fmla="*/ 16 w 295"/>
                <a:gd name="T17" fmla="*/ 165 h 336"/>
                <a:gd name="T18" fmla="*/ 13 w 295"/>
                <a:gd name="T19" fmla="*/ 181 h 336"/>
                <a:gd name="T20" fmla="*/ 3 w 295"/>
                <a:gd name="T21" fmla="*/ 213 h 336"/>
                <a:gd name="T22" fmla="*/ 0 w 295"/>
                <a:gd name="T23" fmla="*/ 229 h 336"/>
                <a:gd name="T24" fmla="*/ 0 w 295"/>
                <a:gd name="T25" fmla="*/ 246 h 336"/>
                <a:gd name="T26" fmla="*/ 8 w 295"/>
                <a:gd name="T27" fmla="*/ 264 h 336"/>
                <a:gd name="T28" fmla="*/ 23 w 295"/>
                <a:gd name="T29" fmla="*/ 283 h 336"/>
                <a:gd name="T30" fmla="*/ 41 w 295"/>
                <a:gd name="T31" fmla="*/ 301 h 336"/>
                <a:gd name="T32" fmla="*/ 56 w 295"/>
                <a:gd name="T33" fmla="*/ 313 h 336"/>
                <a:gd name="T34" fmla="*/ 69 w 295"/>
                <a:gd name="T35" fmla="*/ 322 h 336"/>
                <a:gd name="T36" fmla="*/ 84 w 295"/>
                <a:gd name="T37" fmla="*/ 329 h 336"/>
                <a:gd name="T38" fmla="*/ 100 w 295"/>
                <a:gd name="T39" fmla="*/ 334 h 336"/>
                <a:gd name="T40" fmla="*/ 117 w 295"/>
                <a:gd name="T41" fmla="*/ 336 h 336"/>
                <a:gd name="T42" fmla="*/ 143 w 295"/>
                <a:gd name="T43" fmla="*/ 336 h 336"/>
                <a:gd name="T44" fmla="*/ 176 w 295"/>
                <a:gd name="T45" fmla="*/ 334 h 336"/>
                <a:gd name="T46" fmla="*/ 184 w 295"/>
                <a:gd name="T47" fmla="*/ 331 h 336"/>
                <a:gd name="T48" fmla="*/ 196 w 295"/>
                <a:gd name="T49" fmla="*/ 322 h 336"/>
                <a:gd name="T50" fmla="*/ 209 w 295"/>
                <a:gd name="T51" fmla="*/ 313 h 336"/>
                <a:gd name="T52" fmla="*/ 219 w 295"/>
                <a:gd name="T53" fmla="*/ 301 h 336"/>
                <a:gd name="T54" fmla="*/ 242 w 295"/>
                <a:gd name="T55" fmla="*/ 271 h 336"/>
                <a:gd name="T56" fmla="*/ 252 w 295"/>
                <a:gd name="T57" fmla="*/ 260 h 336"/>
                <a:gd name="T58" fmla="*/ 260 w 295"/>
                <a:gd name="T59" fmla="*/ 248 h 336"/>
                <a:gd name="T60" fmla="*/ 275 w 295"/>
                <a:gd name="T61" fmla="*/ 227 h 336"/>
                <a:gd name="T62" fmla="*/ 285 w 295"/>
                <a:gd name="T63" fmla="*/ 204 h 336"/>
                <a:gd name="T64" fmla="*/ 290 w 295"/>
                <a:gd name="T65" fmla="*/ 192 h 336"/>
                <a:gd name="T66" fmla="*/ 293 w 295"/>
                <a:gd name="T67" fmla="*/ 183 h 336"/>
                <a:gd name="T68" fmla="*/ 295 w 295"/>
                <a:gd name="T69" fmla="*/ 179 h 336"/>
                <a:gd name="T70" fmla="*/ 295 w 295"/>
                <a:gd name="T71" fmla="*/ 176 h 336"/>
                <a:gd name="T72" fmla="*/ 290 w 295"/>
                <a:gd name="T73" fmla="*/ 158 h 336"/>
                <a:gd name="T74" fmla="*/ 285 w 295"/>
                <a:gd name="T75" fmla="*/ 144 h 336"/>
                <a:gd name="T76" fmla="*/ 285 w 295"/>
                <a:gd name="T77" fmla="*/ 132 h 336"/>
                <a:gd name="T78" fmla="*/ 283 w 295"/>
                <a:gd name="T79" fmla="*/ 128 h 336"/>
                <a:gd name="T80" fmla="*/ 280 w 295"/>
                <a:gd name="T81" fmla="*/ 121 h 336"/>
                <a:gd name="T82" fmla="*/ 280 w 295"/>
                <a:gd name="T83" fmla="*/ 118 h 336"/>
                <a:gd name="T84" fmla="*/ 265 w 295"/>
                <a:gd name="T85" fmla="*/ 118 h 336"/>
                <a:gd name="T86" fmla="*/ 252 w 295"/>
                <a:gd name="T87" fmla="*/ 116 h 336"/>
                <a:gd name="T88" fmla="*/ 245 w 295"/>
                <a:gd name="T89" fmla="*/ 116 h 336"/>
                <a:gd name="T90" fmla="*/ 239 w 295"/>
                <a:gd name="T91" fmla="*/ 114 h 336"/>
                <a:gd name="T92" fmla="*/ 234 w 295"/>
                <a:gd name="T93" fmla="*/ 114 h 336"/>
                <a:gd name="T94" fmla="*/ 232 w 295"/>
                <a:gd name="T95" fmla="*/ 114 h 336"/>
                <a:gd name="T96" fmla="*/ 204 w 295"/>
                <a:gd name="T97" fmla="*/ 77 h 336"/>
                <a:gd name="T98" fmla="*/ 181 w 295"/>
                <a:gd name="T99" fmla="*/ 49 h 336"/>
                <a:gd name="T100" fmla="*/ 166 w 295"/>
                <a:gd name="T101" fmla="*/ 28 h 336"/>
                <a:gd name="T102" fmla="*/ 156 w 295"/>
                <a:gd name="T103" fmla="*/ 17 h 336"/>
                <a:gd name="T104" fmla="*/ 150 w 295"/>
                <a:gd name="T105" fmla="*/ 7 h 336"/>
                <a:gd name="T106" fmla="*/ 145 w 295"/>
                <a:gd name="T107" fmla="*/ 3 h 336"/>
                <a:gd name="T108" fmla="*/ 145 w 295"/>
                <a:gd name="T109" fmla="*/ 3 h 336"/>
                <a:gd name="T110" fmla="*/ 143 w 295"/>
                <a:gd name="T111" fmla="*/ 3 h 336"/>
                <a:gd name="T112" fmla="*/ 135 w 295"/>
                <a:gd name="T113" fmla="*/ 0 h 336"/>
                <a:gd name="T114" fmla="*/ 125 w 295"/>
                <a:gd name="T115" fmla="*/ 0 h 336"/>
                <a:gd name="T116" fmla="*/ 112 w 295"/>
                <a:gd name="T117" fmla="*/ 3 h 336"/>
                <a:gd name="T118" fmla="*/ 79 w 295"/>
                <a:gd name="T119" fmla="*/ 7 h 336"/>
                <a:gd name="T120" fmla="*/ 61 w 295"/>
                <a:gd name="T121" fmla="*/ 17 h 336"/>
                <a:gd name="T122" fmla="*/ 41 w 295"/>
                <a:gd name="T123" fmla="*/ 26 h 336"/>
                <a:gd name="T124" fmla="*/ 41 w 295"/>
                <a:gd name="T125" fmla="*/ 26 h 3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95" h="336">
                  <a:moveTo>
                    <a:pt x="41" y="26"/>
                  </a:moveTo>
                  <a:lnTo>
                    <a:pt x="36" y="33"/>
                  </a:lnTo>
                  <a:lnTo>
                    <a:pt x="26" y="44"/>
                  </a:lnTo>
                  <a:lnTo>
                    <a:pt x="21" y="58"/>
                  </a:lnTo>
                  <a:lnTo>
                    <a:pt x="16" y="74"/>
                  </a:lnTo>
                  <a:lnTo>
                    <a:pt x="8" y="111"/>
                  </a:lnTo>
                  <a:lnTo>
                    <a:pt x="8" y="130"/>
                  </a:lnTo>
                  <a:lnTo>
                    <a:pt x="13" y="148"/>
                  </a:lnTo>
                  <a:lnTo>
                    <a:pt x="16" y="165"/>
                  </a:lnTo>
                  <a:lnTo>
                    <a:pt x="13" y="181"/>
                  </a:lnTo>
                  <a:lnTo>
                    <a:pt x="3" y="213"/>
                  </a:lnTo>
                  <a:lnTo>
                    <a:pt x="0" y="229"/>
                  </a:lnTo>
                  <a:lnTo>
                    <a:pt x="0" y="246"/>
                  </a:lnTo>
                  <a:lnTo>
                    <a:pt x="8" y="264"/>
                  </a:lnTo>
                  <a:lnTo>
                    <a:pt x="23" y="283"/>
                  </a:lnTo>
                  <a:lnTo>
                    <a:pt x="41" y="301"/>
                  </a:lnTo>
                  <a:lnTo>
                    <a:pt x="56" y="313"/>
                  </a:lnTo>
                  <a:lnTo>
                    <a:pt x="69" y="322"/>
                  </a:lnTo>
                  <a:lnTo>
                    <a:pt x="84" y="329"/>
                  </a:lnTo>
                  <a:lnTo>
                    <a:pt x="100" y="334"/>
                  </a:lnTo>
                  <a:lnTo>
                    <a:pt x="117" y="336"/>
                  </a:lnTo>
                  <a:lnTo>
                    <a:pt x="143" y="336"/>
                  </a:lnTo>
                  <a:lnTo>
                    <a:pt x="176" y="334"/>
                  </a:lnTo>
                  <a:lnTo>
                    <a:pt x="184" y="331"/>
                  </a:lnTo>
                  <a:lnTo>
                    <a:pt x="196" y="322"/>
                  </a:lnTo>
                  <a:lnTo>
                    <a:pt x="209" y="313"/>
                  </a:lnTo>
                  <a:lnTo>
                    <a:pt x="219" y="301"/>
                  </a:lnTo>
                  <a:lnTo>
                    <a:pt x="242" y="271"/>
                  </a:lnTo>
                  <a:lnTo>
                    <a:pt x="252" y="260"/>
                  </a:lnTo>
                  <a:lnTo>
                    <a:pt x="260" y="248"/>
                  </a:lnTo>
                  <a:lnTo>
                    <a:pt x="275" y="227"/>
                  </a:lnTo>
                  <a:lnTo>
                    <a:pt x="285" y="204"/>
                  </a:lnTo>
                  <a:lnTo>
                    <a:pt x="290" y="192"/>
                  </a:lnTo>
                  <a:lnTo>
                    <a:pt x="293" y="183"/>
                  </a:lnTo>
                  <a:lnTo>
                    <a:pt x="295" y="179"/>
                  </a:lnTo>
                  <a:lnTo>
                    <a:pt x="295" y="176"/>
                  </a:lnTo>
                  <a:lnTo>
                    <a:pt x="290" y="158"/>
                  </a:lnTo>
                  <a:lnTo>
                    <a:pt x="285" y="144"/>
                  </a:lnTo>
                  <a:lnTo>
                    <a:pt x="285" y="132"/>
                  </a:lnTo>
                  <a:lnTo>
                    <a:pt x="283" y="128"/>
                  </a:lnTo>
                  <a:lnTo>
                    <a:pt x="280" y="121"/>
                  </a:lnTo>
                  <a:lnTo>
                    <a:pt x="280" y="118"/>
                  </a:lnTo>
                  <a:lnTo>
                    <a:pt x="265" y="118"/>
                  </a:lnTo>
                  <a:lnTo>
                    <a:pt x="252" y="116"/>
                  </a:lnTo>
                  <a:lnTo>
                    <a:pt x="245" y="116"/>
                  </a:lnTo>
                  <a:lnTo>
                    <a:pt x="239" y="114"/>
                  </a:lnTo>
                  <a:lnTo>
                    <a:pt x="234" y="114"/>
                  </a:lnTo>
                  <a:lnTo>
                    <a:pt x="232" y="114"/>
                  </a:lnTo>
                  <a:lnTo>
                    <a:pt x="204" y="77"/>
                  </a:lnTo>
                  <a:lnTo>
                    <a:pt x="181" y="49"/>
                  </a:lnTo>
                  <a:lnTo>
                    <a:pt x="166" y="28"/>
                  </a:lnTo>
                  <a:lnTo>
                    <a:pt x="156" y="17"/>
                  </a:lnTo>
                  <a:lnTo>
                    <a:pt x="150" y="7"/>
                  </a:lnTo>
                  <a:lnTo>
                    <a:pt x="145" y="3"/>
                  </a:lnTo>
                  <a:lnTo>
                    <a:pt x="143" y="3"/>
                  </a:lnTo>
                  <a:lnTo>
                    <a:pt x="135" y="0"/>
                  </a:lnTo>
                  <a:lnTo>
                    <a:pt x="125" y="0"/>
                  </a:lnTo>
                  <a:lnTo>
                    <a:pt x="112" y="3"/>
                  </a:lnTo>
                  <a:lnTo>
                    <a:pt x="79" y="7"/>
                  </a:lnTo>
                  <a:lnTo>
                    <a:pt x="61" y="17"/>
                  </a:lnTo>
                  <a:lnTo>
                    <a:pt x="41" y="26"/>
                  </a:lnTo>
                  <a:close/>
                </a:path>
              </a:pathLst>
            </a:custGeom>
            <a:solidFill>
              <a:srgbClr val="FED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1944" name="Freeform 229"/>
            <p:cNvSpPr>
              <a:spLocks/>
            </p:cNvSpPr>
            <p:nvPr/>
          </p:nvSpPr>
          <p:spPr bwMode="auto">
            <a:xfrm>
              <a:off x="980" y="4744"/>
              <a:ext cx="470" cy="296"/>
            </a:xfrm>
            <a:custGeom>
              <a:avLst/>
              <a:gdLst>
                <a:gd name="T0" fmla="*/ 168 w 470"/>
                <a:gd name="T1" fmla="*/ 9 h 296"/>
                <a:gd name="T2" fmla="*/ 104 w 470"/>
                <a:gd name="T3" fmla="*/ 55 h 296"/>
                <a:gd name="T4" fmla="*/ 86 w 470"/>
                <a:gd name="T5" fmla="*/ 150 h 296"/>
                <a:gd name="T6" fmla="*/ 53 w 470"/>
                <a:gd name="T7" fmla="*/ 143 h 296"/>
                <a:gd name="T8" fmla="*/ 43 w 470"/>
                <a:gd name="T9" fmla="*/ 155 h 296"/>
                <a:gd name="T10" fmla="*/ 10 w 470"/>
                <a:gd name="T11" fmla="*/ 162 h 296"/>
                <a:gd name="T12" fmla="*/ 2 w 470"/>
                <a:gd name="T13" fmla="*/ 201 h 296"/>
                <a:gd name="T14" fmla="*/ 25 w 470"/>
                <a:gd name="T15" fmla="*/ 222 h 296"/>
                <a:gd name="T16" fmla="*/ 23 w 470"/>
                <a:gd name="T17" fmla="*/ 240 h 296"/>
                <a:gd name="T18" fmla="*/ 35 w 470"/>
                <a:gd name="T19" fmla="*/ 256 h 296"/>
                <a:gd name="T20" fmla="*/ 46 w 470"/>
                <a:gd name="T21" fmla="*/ 284 h 296"/>
                <a:gd name="T22" fmla="*/ 81 w 470"/>
                <a:gd name="T23" fmla="*/ 291 h 296"/>
                <a:gd name="T24" fmla="*/ 109 w 470"/>
                <a:gd name="T25" fmla="*/ 256 h 296"/>
                <a:gd name="T26" fmla="*/ 119 w 470"/>
                <a:gd name="T27" fmla="*/ 215 h 296"/>
                <a:gd name="T28" fmla="*/ 132 w 470"/>
                <a:gd name="T29" fmla="*/ 192 h 296"/>
                <a:gd name="T30" fmla="*/ 122 w 470"/>
                <a:gd name="T31" fmla="*/ 166 h 296"/>
                <a:gd name="T32" fmla="*/ 124 w 470"/>
                <a:gd name="T33" fmla="*/ 111 h 296"/>
                <a:gd name="T34" fmla="*/ 147 w 470"/>
                <a:gd name="T35" fmla="*/ 74 h 296"/>
                <a:gd name="T36" fmla="*/ 185 w 470"/>
                <a:gd name="T37" fmla="*/ 48 h 296"/>
                <a:gd name="T38" fmla="*/ 196 w 470"/>
                <a:gd name="T39" fmla="*/ 97 h 296"/>
                <a:gd name="T40" fmla="*/ 198 w 470"/>
                <a:gd name="T41" fmla="*/ 76 h 296"/>
                <a:gd name="T42" fmla="*/ 211 w 470"/>
                <a:gd name="T43" fmla="*/ 90 h 296"/>
                <a:gd name="T44" fmla="*/ 224 w 470"/>
                <a:gd name="T45" fmla="*/ 90 h 296"/>
                <a:gd name="T46" fmla="*/ 221 w 470"/>
                <a:gd name="T47" fmla="*/ 67 h 296"/>
                <a:gd name="T48" fmla="*/ 234 w 470"/>
                <a:gd name="T49" fmla="*/ 85 h 296"/>
                <a:gd name="T50" fmla="*/ 262 w 470"/>
                <a:gd name="T51" fmla="*/ 111 h 296"/>
                <a:gd name="T52" fmla="*/ 300 w 470"/>
                <a:gd name="T53" fmla="*/ 138 h 296"/>
                <a:gd name="T54" fmla="*/ 325 w 470"/>
                <a:gd name="T55" fmla="*/ 180 h 296"/>
                <a:gd name="T56" fmla="*/ 351 w 470"/>
                <a:gd name="T57" fmla="*/ 162 h 296"/>
                <a:gd name="T58" fmla="*/ 376 w 470"/>
                <a:gd name="T59" fmla="*/ 180 h 296"/>
                <a:gd name="T60" fmla="*/ 371 w 470"/>
                <a:gd name="T61" fmla="*/ 206 h 296"/>
                <a:gd name="T62" fmla="*/ 328 w 470"/>
                <a:gd name="T63" fmla="*/ 224 h 296"/>
                <a:gd name="T64" fmla="*/ 338 w 470"/>
                <a:gd name="T65" fmla="*/ 254 h 296"/>
                <a:gd name="T66" fmla="*/ 320 w 470"/>
                <a:gd name="T67" fmla="*/ 289 h 296"/>
                <a:gd name="T68" fmla="*/ 366 w 470"/>
                <a:gd name="T69" fmla="*/ 296 h 296"/>
                <a:gd name="T70" fmla="*/ 386 w 470"/>
                <a:gd name="T71" fmla="*/ 296 h 296"/>
                <a:gd name="T72" fmla="*/ 399 w 470"/>
                <a:gd name="T73" fmla="*/ 280 h 296"/>
                <a:gd name="T74" fmla="*/ 424 w 470"/>
                <a:gd name="T75" fmla="*/ 275 h 296"/>
                <a:gd name="T76" fmla="*/ 445 w 470"/>
                <a:gd name="T77" fmla="*/ 252 h 296"/>
                <a:gd name="T78" fmla="*/ 440 w 470"/>
                <a:gd name="T79" fmla="*/ 219 h 296"/>
                <a:gd name="T80" fmla="*/ 457 w 470"/>
                <a:gd name="T81" fmla="*/ 213 h 296"/>
                <a:gd name="T82" fmla="*/ 452 w 470"/>
                <a:gd name="T83" fmla="*/ 182 h 296"/>
                <a:gd name="T84" fmla="*/ 468 w 470"/>
                <a:gd name="T85" fmla="*/ 162 h 296"/>
                <a:gd name="T86" fmla="*/ 460 w 470"/>
                <a:gd name="T87" fmla="*/ 132 h 296"/>
                <a:gd name="T88" fmla="*/ 417 w 470"/>
                <a:gd name="T89" fmla="*/ 129 h 296"/>
                <a:gd name="T90" fmla="*/ 407 w 470"/>
                <a:gd name="T91" fmla="*/ 97 h 296"/>
                <a:gd name="T92" fmla="*/ 371 w 470"/>
                <a:gd name="T93" fmla="*/ 101 h 296"/>
                <a:gd name="T94" fmla="*/ 353 w 470"/>
                <a:gd name="T95" fmla="*/ 101 h 296"/>
                <a:gd name="T96" fmla="*/ 328 w 470"/>
                <a:gd name="T97" fmla="*/ 46 h 296"/>
                <a:gd name="T98" fmla="*/ 252 w 470"/>
                <a:gd name="T99" fmla="*/ 2 h 29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70" h="296">
                  <a:moveTo>
                    <a:pt x="208" y="0"/>
                  </a:moveTo>
                  <a:lnTo>
                    <a:pt x="191" y="2"/>
                  </a:lnTo>
                  <a:lnTo>
                    <a:pt x="168" y="9"/>
                  </a:lnTo>
                  <a:lnTo>
                    <a:pt x="145" y="20"/>
                  </a:lnTo>
                  <a:lnTo>
                    <a:pt x="122" y="34"/>
                  </a:lnTo>
                  <a:lnTo>
                    <a:pt x="104" y="55"/>
                  </a:lnTo>
                  <a:lnTo>
                    <a:pt x="89" y="81"/>
                  </a:lnTo>
                  <a:lnTo>
                    <a:pt x="84" y="111"/>
                  </a:lnTo>
                  <a:lnTo>
                    <a:pt x="86" y="150"/>
                  </a:lnTo>
                  <a:lnTo>
                    <a:pt x="76" y="141"/>
                  </a:lnTo>
                  <a:lnTo>
                    <a:pt x="63" y="136"/>
                  </a:lnTo>
                  <a:lnTo>
                    <a:pt x="53" y="143"/>
                  </a:lnTo>
                  <a:lnTo>
                    <a:pt x="51" y="150"/>
                  </a:lnTo>
                  <a:lnTo>
                    <a:pt x="51" y="159"/>
                  </a:lnTo>
                  <a:lnTo>
                    <a:pt x="43" y="155"/>
                  </a:lnTo>
                  <a:lnTo>
                    <a:pt x="35" y="152"/>
                  </a:lnTo>
                  <a:lnTo>
                    <a:pt x="23" y="155"/>
                  </a:lnTo>
                  <a:lnTo>
                    <a:pt x="10" y="162"/>
                  </a:lnTo>
                  <a:lnTo>
                    <a:pt x="2" y="175"/>
                  </a:lnTo>
                  <a:lnTo>
                    <a:pt x="0" y="187"/>
                  </a:lnTo>
                  <a:lnTo>
                    <a:pt x="2" y="201"/>
                  </a:lnTo>
                  <a:lnTo>
                    <a:pt x="15" y="210"/>
                  </a:lnTo>
                  <a:lnTo>
                    <a:pt x="35" y="213"/>
                  </a:lnTo>
                  <a:lnTo>
                    <a:pt x="25" y="222"/>
                  </a:lnTo>
                  <a:lnTo>
                    <a:pt x="20" y="231"/>
                  </a:lnTo>
                  <a:lnTo>
                    <a:pt x="20" y="236"/>
                  </a:lnTo>
                  <a:lnTo>
                    <a:pt x="23" y="240"/>
                  </a:lnTo>
                  <a:lnTo>
                    <a:pt x="33" y="247"/>
                  </a:lnTo>
                  <a:lnTo>
                    <a:pt x="48" y="247"/>
                  </a:lnTo>
                  <a:lnTo>
                    <a:pt x="35" y="256"/>
                  </a:lnTo>
                  <a:lnTo>
                    <a:pt x="33" y="268"/>
                  </a:lnTo>
                  <a:lnTo>
                    <a:pt x="35" y="277"/>
                  </a:lnTo>
                  <a:lnTo>
                    <a:pt x="46" y="284"/>
                  </a:lnTo>
                  <a:lnTo>
                    <a:pt x="58" y="289"/>
                  </a:lnTo>
                  <a:lnTo>
                    <a:pt x="71" y="291"/>
                  </a:lnTo>
                  <a:lnTo>
                    <a:pt x="81" y="291"/>
                  </a:lnTo>
                  <a:lnTo>
                    <a:pt x="89" y="289"/>
                  </a:lnTo>
                  <a:lnTo>
                    <a:pt x="99" y="275"/>
                  </a:lnTo>
                  <a:lnTo>
                    <a:pt x="109" y="256"/>
                  </a:lnTo>
                  <a:lnTo>
                    <a:pt x="114" y="236"/>
                  </a:lnTo>
                  <a:lnTo>
                    <a:pt x="117" y="219"/>
                  </a:lnTo>
                  <a:lnTo>
                    <a:pt x="119" y="215"/>
                  </a:lnTo>
                  <a:lnTo>
                    <a:pt x="124" y="208"/>
                  </a:lnTo>
                  <a:lnTo>
                    <a:pt x="130" y="201"/>
                  </a:lnTo>
                  <a:lnTo>
                    <a:pt x="132" y="192"/>
                  </a:lnTo>
                  <a:lnTo>
                    <a:pt x="132" y="182"/>
                  </a:lnTo>
                  <a:lnTo>
                    <a:pt x="127" y="175"/>
                  </a:lnTo>
                  <a:lnTo>
                    <a:pt x="122" y="166"/>
                  </a:lnTo>
                  <a:lnTo>
                    <a:pt x="119" y="152"/>
                  </a:lnTo>
                  <a:lnTo>
                    <a:pt x="119" y="132"/>
                  </a:lnTo>
                  <a:lnTo>
                    <a:pt x="124" y="111"/>
                  </a:lnTo>
                  <a:lnTo>
                    <a:pt x="132" y="94"/>
                  </a:lnTo>
                  <a:lnTo>
                    <a:pt x="140" y="83"/>
                  </a:lnTo>
                  <a:lnTo>
                    <a:pt x="147" y="74"/>
                  </a:lnTo>
                  <a:lnTo>
                    <a:pt x="160" y="64"/>
                  </a:lnTo>
                  <a:lnTo>
                    <a:pt x="173" y="55"/>
                  </a:lnTo>
                  <a:lnTo>
                    <a:pt x="185" y="48"/>
                  </a:lnTo>
                  <a:lnTo>
                    <a:pt x="185" y="64"/>
                  </a:lnTo>
                  <a:lnTo>
                    <a:pt x="188" y="83"/>
                  </a:lnTo>
                  <a:lnTo>
                    <a:pt x="196" y="97"/>
                  </a:lnTo>
                  <a:lnTo>
                    <a:pt x="203" y="106"/>
                  </a:lnTo>
                  <a:lnTo>
                    <a:pt x="198" y="85"/>
                  </a:lnTo>
                  <a:lnTo>
                    <a:pt x="198" y="76"/>
                  </a:lnTo>
                  <a:lnTo>
                    <a:pt x="203" y="69"/>
                  </a:lnTo>
                  <a:lnTo>
                    <a:pt x="206" y="81"/>
                  </a:lnTo>
                  <a:lnTo>
                    <a:pt x="211" y="90"/>
                  </a:lnTo>
                  <a:lnTo>
                    <a:pt x="216" y="94"/>
                  </a:lnTo>
                  <a:lnTo>
                    <a:pt x="226" y="101"/>
                  </a:lnTo>
                  <a:lnTo>
                    <a:pt x="224" y="90"/>
                  </a:lnTo>
                  <a:lnTo>
                    <a:pt x="219" y="78"/>
                  </a:lnTo>
                  <a:lnTo>
                    <a:pt x="219" y="69"/>
                  </a:lnTo>
                  <a:lnTo>
                    <a:pt x="221" y="67"/>
                  </a:lnTo>
                  <a:lnTo>
                    <a:pt x="224" y="67"/>
                  </a:lnTo>
                  <a:lnTo>
                    <a:pt x="229" y="76"/>
                  </a:lnTo>
                  <a:lnTo>
                    <a:pt x="234" y="85"/>
                  </a:lnTo>
                  <a:lnTo>
                    <a:pt x="244" y="97"/>
                  </a:lnTo>
                  <a:lnTo>
                    <a:pt x="252" y="104"/>
                  </a:lnTo>
                  <a:lnTo>
                    <a:pt x="262" y="111"/>
                  </a:lnTo>
                  <a:lnTo>
                    <a:pt x="274" y="118"/>
                  </a:lnTo>
                  <a:lnTo>
                    <a:pt x="287" y="127"/>
                  </a:lnTo>
                  <a:lnTo>
                    <a:pt x="300" y="138"/>
                  </a:lnTo>
                  <a:lnTo>
                    <a:pt x="315" y="155"/>
                  </a:lnTo>
                  <a:lnTo>
                    <a:pt x="323" y="169"/>
                  </a:lnTo>
                  <a:lnTo>
                    <a:pt x="325" y="180"/>
                  </a:lnTo>
                  <a:lnTo>
                    <a:pt x="333" y="171"/>
                  </a:lnTo>
                  <a:lnTo>
                    <a:pt x="341" y="164"/>
                  </a:lnTo>
                  <a:lnTo>
                    <a:pt x="351" y="162"/>
                  </a:lnTo>
                  <a:lnTo>
                    <a:pt x="356" y="164"/>
                  </a:lnTo>
                  <a:lnTo>
                    <a:pt x="371" y="171"/>
                  </a:lnTo>
                  <a:lnTo>
                    <a:pt x="376" y="180"/>
                  </a:lnTo>
                  <a:lnTo>
                    <a:pt x="379" y="189"/>
                  </a:lnTo>
                  <a:lnTo>
                    <a:pt x="376" y="199"/>
                  </a:lnTo>
                  <a:lnTo>
                    <a:pt x="371" y="206"/>
                  </a:lnTo>
                  <a:lnTo>
                    <a:pt x="363" y="213"/>
                  </a:lnTo>
                  <a:lnTo>
                    <a:pt x="346" y="219"/>
                  </a:lnTo>
                  <a:lnTo>
                    <a:pt x="328" y="224"/>
                  </a:lnTo>
                  <a:lnTo>
                    <a:pt x="328" y="240"/>
                  </a:lnTo>
                  <a:lnTo>
                    <a:pt x="330" y="247"/>
                  </a:lnTo>
                  <a:lnTo>
                    <a:pt x="338" y="254"/>
                  </a:lnTo>
                  <a:lnTo>
                    <a:pt x="333" y="268"/>
                  </a:lnTo>
                  <a:lnTo>
                    <a:pt x="325" y="280"/>
                  </a:lnTo>
                  <a:lnTo>
                    <a:pt x="320" y="289"/>
                  </a:lnTo>
                  <a:lnTo>
                    <a:pt x="320" y="294"/>
                  </a:lnTo>
                  <a:lnTo>
                    <a:pt x="346" y="294"/>
                  </a:lnTo>
                  <a:lnTo>
                    <a:pt x="366" y="296"/>
                  </a:lnTo>
                  <a:lnTo>
                    <a:pt x="379" y="296"/>
                  </a:lnTo>
                  <a:lnTo>
                    <a:pt x="384" y="296"/>
                  </a:lnTo>
                  <a:lnTo>
                    <a:pt x="386" y="296"/>
                  </a:lnTo>
                  <a:lnTo>
                    <a:pt x="394" y="291"/>
                  </a:lnTo>
                  <a:lnTo>
                    <a:pt x="399" y="284"/>
                  </a:lnTo>
                  <a:lnTo>
                    <a:pt x="399" y="280"/>
                  </a:lnTo>
                  <a:lnTo>
                    <a:pt x="396" y="275"/>
                  </a:lnTo>
                  <a:lnTo>
                    <a:pt x="409" y="277"/>
                  </a:lnTo>
                  <a:lnTo>
                    <a:pt x="424" y="275"/>
                  </a:lnTo>
                  <a:lnTo>
                    <a:pt x="435" y="270"/>
                  </a:lnTo>
                  <a:lnTo>
                    <a:pt x="440" y="261"/>
                  </a:lnTo>
                  <a:lnTo>
                    <a:pt x="445" y="252"/>
                  </a:lnTo>
                  <a:lnTo>
                    <a:pt x="447" y="240"/>
                  </a:lnTo>
                  <a:lnTo>
                    <a:pt x="445" y="229"/>
                  </a:lnTo>
                  <a:lnTo>
                    <a:pt x="440" y="219"/>
                  </a:lnTo>
                  <a:lnTo>
                    <a:pt x="447" y="219"/>
                  </a:lnTo>
                  <a:lnTo>
                    <a:pt x="455" y="217"/>
                  </a:lnTo>
                  <a:lnTo>
                    <a:pt x="457" y="213"/>
                  </a:lnTo>
                  <a:lnTo>
                    <a:pt x="460" y="203"/>
                  </a:lnTo>
                  <a:lnTo>
                    <a:pt x="457" y="187"/>
                  </a:lnTo>
                  <a:lnTo>
                    <a:pt x="452" y="182"/>
                  </a:lnTo>
                  <a:lnTo>
                    <a:pt x="445" y="180"/>
                  </a:lnTo>
                  <a:lnTo>
                    <a:pt x="460" y="171"/>
                  </a:lnTo>
                  <a:lnTo>
                    <a:pt x="468" y="162"/>
                  </a:lnTo>
                  <a:lnTo>
                    <a:pt x="470" y="150"/>
                  </a:lnTo>
                  <a:lnTo>
                    <a:pt x="468" y="141"/>
                  </a:lnTo>
                  <a:lnTo>
                    <a:pt x="460" y="132"/>
                  </a:lnTo>
                  <a:lnTo>
                    <a:pt x="447" y="127"/>
                  </a:lnTo>
                  <a:lnTo>
                    <a:pt x="435" y="125"/>
                  </a:lnTo>
                  <a:lnTo>
                    <a:pt x="417" y="129"/>
                  </a:lnTo>
                  <a:lnTo>
                    <a:pt x="419" y="115"/>
                  </a:lnTo>
                  <a:lnTo>
                    <a:pt x="414" y="104"/>
                  </a:lnTo>
                  <a:lnTo>
                    <a:pt x="407" y="97"/>
                  </a:lnTo>
                  <a:lnTo>
                    <a:pt x="396" y="97"/>
                  </a:lnTo>
                  <a:lnTo>
                    <a:pt x="384" y="97"/>
                  </a:lnTo>
                  <a:lnTo>
                    <a:pt x="371" y="101"/>
                  </a:lnTo>
                  <a:lnTo>
                    <a:pt x="361" y="106"/>
                  </a:lnTo>
                  <a:lnTo>
                    <a:pt x="353" y="115"/>
                  </a:lnTo>
                  <a:lnTo>
                    <a:pt x="353" y="101"/>
                  </a:lnTo>
                  <a:lnTo>
                    <a:pt x="348" y="85"/>
                  </a:lnTo>
                  <a:lnTo>
                    <a:pt x="341" y="64"/>
                  </a:lnTo>
                  <a:lnTo>
                    <a:pt x="328" y="46"/>
                  </a:lnTo>
                  <a:lnTo>
                    <a:pt x="310" y="27"/>
                  </a:lnTo>
                  <a:lnTo>
                    <a:pt x="285" y="11"/>
                  </a:lnTo>
                  <a:lnTo>
                    <a:pt x="252" y="2"/>
                  </a:lnTo>
                  <a:lnTo>
                    <a:pt x="208" y="0"/>
                  </a:lnTo>
                  <a:close/>
                </a:path>
              </a:pathLst>
            </a:custGeom>
            <a:solidFill>
              <a:srgbClr val="000000"/>
            </a:solidFill>
            <a:ln w="12700">
              <a:solidFill>
                <a:srgbClr val="000000"/>
              </a:solidFill>
              <a:prstDash val="solid"/>
              <a:round/>
              <a:headEnd/>
              <a:tailEnd/>
            </a:ln>
          </p:spPr>
          <p:txBody>
            <a:bodyPr/>
            <a:lstStyle/>
            <a:p>
              <a:endParaRPr lang="ja-JP" altLang="en-US"/>
            </a:p>
          </p:txBody>
        </p:sp>
        <p:sp>
          <p:nvSpPr>
            <p:cNvPr id="31945" name="Freeform 230"/>
            <p:cNvSpPr>
              <a:spLocks/>
            </p:cNvSpPr>
            <p:nvPr/>
          </p:nvSpPr>
          <p:spPr bwMode="auto">
            <a:xfrm>
              <a:off x="1310" y="4968"/>
              <a:ext cx="23" cy="28"/>
            </a:xfrm>
            <a:custGeom>
              <a:avLst/>
              <a:gdLst>
                <a:gd name="T0" fmla="*/ 23 w 23"/>
                <a:gd name="T1" fmla="*/ 12 h 28"/>
                <a:gd name="T2" fmla="*/ 23 w 23"/>
                <a:gd name="T3" fmla="*/ 23 h 28"/>
                <a:gd name="T4" fmla="*/ 18 w 23"/>
                <a:gd name="T5" fmla="*/ 26 h 28"/>
                <a:gd name="T6" fmla="*/ 13 w 23"/>
                <a:gd name="T7" fmla="*/ 28 h 28"/>
                <a:gd name="T8" fmla="*/ 5 w 23"/>
                <a:gd name="T9" fmla="*/ 23 h 28"/>
                <a:gd name="T10" fmla="*/ 3 w 23"/>
                <a:gd name="T11" fmla="*/ 16 h 28"/>
                <a:gd name="T12" fmla="*/ 0 w 23"/>
                <a:gd name="T13" fmla="*/ 5 h 28"/>
                <a:gd name="T14" fmla="*/ 3 w 23"/>
                <a:gd name="T15" fmla="*/ 2 h 28"/>
                <a:gd name="T16" fmla="*/ 11 w 23"/>
                <a:gd name="T17" fmla="*/ 0 h 28"/>
                <a:gd name="T18" fmla="*/ 18 w 23"/>
                <a:gd name="T19" fmla="*/ 0 h 28"/>
                <a:gd name="T20" fmla="*/ 21 w 23"/>
                <a:gd name="T21" fmla="*/ 2 h 28"/>
                <a:gd name="T22" fmla="*/ 23 w 23"/>
                <a:gd name="T23" fmla="*/ 12 h 28"/>
                <a:gd name="T24" fmla="*/ 23 w 23"/>
                <a:gd name="T25" fmla="*/ 12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3" h="28">
                  <a:moveTo>
                    <a:pt x="23" y="12"/>
                  </a:moveTo>
                  <a:lnTo>
                    <a:pt x="23" y="23"/>
                  </a:lnTo>
                  <a:lnTo>
                    <a:pt x="18" y="26"/>
                  </a:lnTo>
                  <a:lnTo>
                    <a:pt x="13" y="28"/>
                  </a:lnTo>
                  <a:lnTo>
                    <a:pt x="5" y="23"/>
                  </a:lnTo>
                  <a:lnTo>
                    <a:pt x="3" y="16"/>
                  </a:lnTo>
                  <a:lnTo>
                    <a:pt x="0" y="5"/>
                  </a:lnTo>
                  <a:lnTo>
                    <a:pt x="3" y="2"/>
                  </a:lnTo>
                  <a:lnTo>
                    <a:pt x="11" y="0"/>
                  </a:lnTo>
                  <a:lnTo>
                    <a:pt x="18" y="0"/>
                  </a:lnTo>
                  <a:lnTo>
                    <a:pt x="21" y="2"/>
                  </a:lnTo>
                  <a:lnTo>
                    <a:pt x="23" y="12"/>
                  </a:lnTo>
                  <a:close/>
                </a:path>
              </a:pathLst>
            </a:custGeom>
            <a:solidFill>
              <a:srgbClr val="DDBE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1946" name="Freeform 231"/>
            <p:cNvSpPr>
              <a:spLocks/>
            </p:cNvSpPr>
            <p:nvPr/>
          </p:nvSpPr>
          <p:spPr bwMode="auto">
            <a:xfrm>
              <a:off x="1155" y="5095"/>
              <a:ext cx="54" cy="56"/>
            </a:xfrm>
            <a:custGeom>
              <a:avLst/>
              <a:gdLst>
                <a:gd name="T0" fmla="*/ 0 w 54"/>
                <a:gd name="T1" fmla="*/ 0 h 56"/>
                <a:gd name="T2" fmla="*/ 16 w 54"/>
                <a:gd name="T3" fmla="*/ 5 h 56"/>
                <a:gd name="T4" fmla="*/ 33 w 54"/>
                <a:gd name="T5" fmla="*/ 7 h 56"/>
                <a:gd name="T6" fmla="*/ 46 w 54"/>
                <a:gd name="T7" fmla="*/ 7 h 56"/>
                <a:gd name="T8" fmla="*/ 54 w 54"/>
                <a:gd name="T9" fmla="*/ 3 h 56"/>
                <a:gd name="T10" fmla="*/ 51 w 54"/>
                <a:gd name="T11" fmla="*/ 17 h 56"/>
                <a:gd name="T12" fmla="*/ 46 w 54"/>
                <a:gd name="T13" fmla="*/ 30 h 56"/>
                <a:gd name="T14" fmla="*/ 36 w 54"/>
                <a:gd name="T15" fmla="*/ 44 h 56"/>
                <a:gd name="T16" fmla="*/ 26 w 54"/>
                <a:gd name="T17" fmla="*/ 56 h 56"/>
                <a:gd name="T18" fmla="*/ 16 w 54"/>
                <a:gd name="T19" fmla="*/ 37 h 56"/>
                <a:gd name="T20" fmla="*/ 8 w 54"/>
                <a:gd name="T21" fmla="*/ 19 h 56"/>
                <a:gd name="T22" fmla="*/ 3 w 54"/>
                <a:gd name="T23" fmla="*/ 5 h 56"/>
                <a:gd name="T24" fmla="*/ 0 w 54"/>
                <a:gd name="T25" fmla="*/ 0 h 56"/>
                <a:gd name="T26" fmla="*/ 0 w 54"/>
                <a:gd name="T27" fmla="*/ 0 h 56"/>
                <a:gd name="T28" fmla="*/ 0 w 54"/>
                <a:gd name="T29" fmla="*/ 0 h 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 h="56">
                  <a:moveTo>
                    <a:pt x="0" y="0"/>
                  </a:moveTo>
                  <a:lnTo>
                    <a:pt x="16" y="5"/>
                  </a:lnTo>
                  <a:lnTo>
                    <a:pt x="33" y="7"/>
                  </a:lnTo>
                  <a:lnTo>
                    <a:pt x="46" y="7"/>
                  </a:lnTo>
                  <a:lnTo>
                    <a:pt x="54" y="3"/>
                  </a:lnTo>
                  <a:lnTo>
                    <a:pt x="51" y="17"/>
                  </a:lnTo>
                  <a:lnTo>
                    <a:pt x="46" y="30"/>
                  </a:lnTo>
                  <a:lnTo>
                    <a:pt x="36" y="44"/>
                  </a:lnTo>
                  <a:lnTo>
                    <a:pt x="26" y="56"/>
                  </a:lnTo>
                  <a:lnTo>
                    <a:pt x="16" y="37"/>
                  </a:lnTo>
                  <a:lnTo>
                    <a:pt x="8" y="19"/>
                  </a:lnTo>
                  <a:lnTo>
                    <a:pt x="3" y="5"/>
                  </a:lnTo>
                  <a:lnTo>
                    <a:pt x="0" y="0"/>
                  </a:lnTo>
                  <a:close/>
                </a:path>
              </a:pathLst>
            </a:custGeom>
            <a:solidFill>
              <a:srgbClr val="FFFFFF"/>
            </a:solidFill>
            <a:ln w="12700">
              <a:solidFill>
                <a:srgbClr val="000000"/>
              </a:solidFill>
              <a:prstDash val="solid"/>
              <a:round/>
              <a:headEnd/>
              <a:tailEnd/>
            </a:ln>
          </p:spPr>
          <p:txBody>
            <a:bodyPr/>
            <a:lstStyle/>
            <a:p>
              <a:endParaRPr lang="ja-JP" altLang="en-US"/>
            </a:p>
          </p:txBody>
        </p:sp>
        <p:sp>
          <p:nvSpPr>
            <p:cNvPr id="31947" name="Freeform 232"/>
            <p:cNvSpPr>
              <a:spLocks/>
            </p:cNvSpPr>
            <p:nvPr/>
          </p:nvSpPr>
          <p:spPr bwMode="auto">
            <a:xfrm>
              <a:off x="1173" y="5026"/>
              <a:ext cx="61" cy="18"/>
            </a:xfrm>
            <a:custGeom>
              <a:avLst/>
              <a:gdLst>
                <a:gd name="T0" fmla="*/ 61 w 61"/>
                <a:gd name="T1" fmla="*/ 2 h 18"/>
                <a:gd name="T2" fmla="*/ 51 w 61"/>
                <a:gd name="T3" fmla="*/ 0 h 18"/>
                <a:gd name="T4" fmla="*/ 41 w 61"/>
                <a:gd name="T5" fmla="*/ 0 h 18"/>
                <a:gd name="T6" fmla="*/ 20 w 61"/>
                <a:gd name="T7" fmla="*/ 7 h 18"/>
                <a:gd name="T8" fmla="*/ 5 w 61"/>
                <a:gd name="T9" fmla="*/ 14 h 18"/>
                <a:gd name="T10" fmla="*/ 0 w 61"/>
                <a:gd name="T11" fmla="*/ 18 h 18"/>
                <a:gd name="T12" fmla="*/ 0 w 61"/>
                <a:gd name="T13" fmla="*/ 18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1" h="18">
                  <a:moveTo>
                    <a:pt x="61" y="2"/>
                  </a:moveTo>
                  <a:lnTo>
                    <a:pt x="51" y="0"/>
                  </a:lnTo>
                  <a:lnTo>
                    <a:pt x="41" y="0"/>
                  </a:lnTo>
                  <a:lnTo>
                    <a:pt x="20" y="7"/>
                  </a:lnTo>
                  <a:lnTo>
                    <a:pt x="5" y="14"/>
                  </a:lnTo>
                  <a:lnTo>
                    <a:pt x="0" y="18"/>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48" name="Freeform 233"/>
            <p:cNvSpPr>
              <a:spLocks/>
            </p:cNvSpPr>
            <p:nvPr/>
          </p:nvSpPr>
          <p:spPr bwMode="auto">
            <a:xfrm>
              <a:off x="1013" y="5028"/>
              <a:ext cx="63" cy="86"/>
            </a:xfrm>
            <a:custGeom>
              <a:avLst/>
              <a:gdLst>
                <a:gd name="T0" fmla="*/ 2 w 63"/>
                <a:gd name="T1" fmla="*/ 86 h 86"/>
                <a:gd name="T2" fmla="*/ 0 w 63"/>
                <a:gd name="T3" fmla="*/ 79 h 86"/>
                <a:gd name="T4" fmla="*/ 0 w 63"/>
                <a:gd name="T5" fmla="*/ 67 h 86"/>
                <a:gd name="T6" fmla="*/ 0 w 63"/>
                <a:gd name="T7" fmla="*/ 51 h 86"/>
                <a:gd name="T8" fmla="*/ 2 w 63"/>
                <a:gd name="T9" fmla="*/ 33 h 86"/>
                <a:gd name="T10" fmla="*/ 10 w 63"/>
                <a:gd name="T11" fmla="*/ 16 h 86"/>
                <a:gd name="T12" fmla="*/ 20 w 63"/>
                <a:gd name="T13" fmla="*/ 5 h 86"/>
                <a:gd name="T14" fmla="*/ 38 w 63"/>
                <a:gd name="T15" fmla="*/ 0 h 86"/>
                <a:gd name="T16" fmla="*/ 51 w 63"/>
                <a:gd name="T17" fmla="*/ 0 h 86"/>
                <a:gd name="T18" fmla="*/ 63 w 63"/>
                <a:gd name="T19" fmla="*/ 3 h 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3" h="86">
                  <a:moveTo>
                    <a:pt x="2" y="86"/>
                  </a:moveTo>
                  <a:lnTo>
                    <a:pt x="0" y="79"/>
                  </a:lnTo>
                  <a:lnTo>
                    <a:pt x="0" y="67"/>
                  </a:lnTo>
                  <a:lnTo>
                    <a:pt x="0" y="51"/>
                  </a:lnTo>
                  <a:lnTo>
                    <a:pt x="2" y="33"/>
                  </a:lnTo>
                  <a:lnTo>
                    <a:pt x="10" y="16"/>
                  </a:lnTo>
                  <a:lnTo>
                    <a:pt x="20" y="5"/>
                  </a:lnTo>
                  <a:lnTo>
                    <a:pt x="38" y="0"/>
                  </a:lnTo>
                  <a:lnTo>
                    <a:pt x="51" y="0"/>
                  </a:lnTo>
                  <a:lnTo>
                    <a:pt x="63" y="3"/>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49" name="Freeform 234"/>
            <p:cNvSpPr>
              <a:spLocks/>
            </p:cNvSpPr>
            <p:nvPr/>
          </p:nvSpPr>
          <p:spPr bwMode="auto">
            <a:xfrm>
              <a:off x="1125" y="4862"/>
              <a:ext cx="127" cy="51"/>
            </a:xfrm>
            <a:custGeom>
              <a:avLst/>
              <a:gdLst>
                <a:gd name="T0" fmla="*/ 0 w 127"/>
                <a:gd name="T1" fmla="*/ 51 h 51"/>
                <a:gd name="T2" fmla="*/ 12 w 127"/>
                <a:gd name="T3" fmla="*/ 48 h 51"/>
                <a:gd name="T4" fmla="*/ 28 w 127"/>
                <a:gd name="T5" fmla="*/ 44 h 51"/>
                <a:gd name="T6" fmla="*/ 53 w 127"/>
                <a:gd name="T7" fmla="*/ 25 h 51"/>
                <a:gd name="T8" fmla="*/ 61 w 127"/>
                <a:gd name="T9" fmla="*/ 16 h 51"/>
                <a:gd name="T10" fmla="*/ 66 w 127"/>
                <a:gd name="T11" fmla="*/ 9 h 51"/>
                <a:gd name="T12" fmla="*/ 63 w 127"/>
                <a:gd name="T13" fmla="*/ 2 h 51"/>
                <a:gd name="T14" fmla="*/ 58 w 127"/>
                <a:gd name="T15" fmla="*/ 0 h 51"/>
                <a:gd name="T16" fmla="*/ 51 w 127"/>
                <a:gd name="T17" fmla="*/ 2 h 51"/>
                <a:gd name="T18" fmla="*/ 48 w 127"/>
                <a:gd name="T19" fmla="*/ 9 h 51"/>
                <a:gd name="T20" fmla="*/ 53 w 127"/>
                <a:gd name="T21" fmla="*/ 16 h 51"/>
                <a:gd name="T22" fmla="*/ 63 w 127"/>
                <a:gd name="T23" fmla="*/ 25 h 51"/>
                <a:gd name="T24" fmla="*/ 74 w 127"/>
                <a:gd name="T25" fmla="*/ 34 h 51"/>
                <a:gd name="T26" fmla="*/ 89 w 127"/>
                <a:gd name="T27" fmla="*/ 44 h 51"/>
                <a:gd name="T28" fmla="*/ 107 w 127"/>
                <a:gd name="T29" fmla="*/ 48 h 51"/>
                <a:gd name="T30" fmla="*/ 127 w 127"/>
                <a:gd name="T31" fmla="*/ 51 h 5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7" h="51">
                  <a:moveTo>
                    <a:pt x="0" y="51"/>
                  </a:moveTo>
                  <a:lnTo>
                    <a:pt x="12" y="48"/>
                  </a:lnTo>
                  <a:lnTo>
                    <a:pt x="28" y="44"/>
                  </a:lnTo>
                  <a:lnTo>
                    <a:pt x="53" y="25"/>
                  </a:lnTo>
                  <a:lnTo>
                    <a:pt x="61" y="16"/>
                  </a:lnTo>
                  <a:lnTo>
                    <a:pt x="66" y="9"/>
                  </a:lnTo>
                  <a:lnTo>
                    <a:pt x="63" y="2"/>
                  </a:lnTo>
                  <a:lnTo>
                    <a:pt x="58" y="0"/>
                  </a:lnTo>
                  <a:lnTo>
                    <a:pt x="51" y="2"/>
                  </a:lnTo>
                  <a:lnTo>
                    <a:pt x="48" y="9"/>
                  </a:lnTo>
                  <a:lnTo>
                    <a:pt x="53" y="16"/>
                  </a:lnTo>
                  <a:lnTo>
                    <a:pt x="63" y="25"/>
                  </a:lnTo>
                  <a:lnTo>
                    <a:pt x="74" y="34"/>
                  </a:lnTo>
                  <a:lnTo>
                    <a:pt x="89" y="44"/>
                  </a:lnTo>
                  <a:lnTo>
                    <a:pt x="107" y="48"/>
                  </a:lnTo>
                  <a:lnTo>
                    <a:pt x="127" y="51"/>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50" name="Freeform 235"/>
            <p:cNvSpPr>
              <a:spLocks/>
            </p:cNvSpPr>
            <p:nvPr/>
          </p:nvSpPr>
          <p:spPr bwMode="auto">
            <a:xfrm>
              <a:off x="1150" y="4924"/>
              <a:ext cx="5" cy="37"/>
            </a:xfrm>
            <a:custGeom>
              <a:avLst/>
              <a:gdLst>
                <a:gd name="T0" fmla="*/ 3 w 5"/>
                <a:gd name="T1" fmla="*/ 0 h 37"/>
                <a:gd name="T2" fmla="*/ 0 w 5"/>
                <a:gd name="T3" fmla="*/ 5 h 37"/>
                <a:gd name="T4" fmla="*/ 0 w 5"/>
                <a:gd name="T5" fmla="*/ 16 h 37"/>
                <a:gd name="T6" fmla="*/ 0 w 5"/>
                <a:gd name="T7" fmla="*/ 28 h 37"/>
                <a:gd name="T8" fmla="*/ 5 w 5"/>
                <a:gd name="T9" fmla="*/ 37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7">
                  <a:moveTo>
                    <a:pt x="3" y="0"/>
                  </a:moveTo>
                  <a:lnTo>
                    <a:pt x="0" y="5"/>
                  </a:lnTo>
                  <a:lnTo>
                    <a:pt x="0" y="16"/>
                  </a:lnTo>
                  <a:lnTo>
                    <a:pt x="0" y="28"/>
                  </a:lnTo>
                  <a:lnTo>
                    <a:pt x="5" y="37"/>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51" name="Freeform 236"/>
            <p:cNvSpPr>
              <a:spLocks/>
            </p:cNvSpPr>
            <p:nvPr/>
          </p:nvSpPr>
          <p:spPr bwMode="auto">
            <a:xfrm>
              <a:off x="1219" y="4929"/>
              <a:ext cx="2" cy="32"/>
            </a:xfrm>
            <a:custGeom>
              <a:avLst/>
              <a:gdLst>
                <a:gd name="T0" fmla="*/ 2 w 2"/>
                <a:gd name="T1" fmla="*/ 0 h 32"/>
                <a:gd name="T2" fmla="*/ 2 w 2"/>
                <a:gd name="T3" fmla="*/ 7 h 32"/>
                <a:gd name="T4" fmla="*/ 0 w 2"/>
                <a:gd name="T5" fmla="*/ 16 h 32"/>
                <a:gd name="T6" fmla="*/ 0 w 2"/>
                <a:gd name="T7" fmla="*/ 28 h 32"/>
                <a:gd name="T8" fmla="*/ 2 w 2"/>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2">
                  <a:moveTo>
                    <a:pt x="2" y="0"/>
                  </a:moveTo>
                  <a:lnTo>
                    <a:pt x="2" y="7"/>
                  </a:lnTo>
                  <a:lnTo>
                    <a:pt x="0" y="16"/>
                  </a:lnTo>
                  <a:lnTo>
                    <a:pt x="0" y="28"/>
                  </a:lnTo>
                  <a:lnTo>
                    <a:pt x="2" y="32"/>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52" name="Freeform 237"/>
            <p:cNvSpPr>
              <a:spLocks/>
            </p:cNvSpPr>
            <p:nvPr/>
          </p:nvSpPr>
          <p:spPr bwMode="auto">
            <a:xfrm>
              <a:off x="993" y="5093"/>
              <a:ext cx="124" cy="116"/>
            </a:xfrm>
            <a:custGeom>
              <a:avLst/>
              <a:gdLst>
                <a:gd name="T0" fmla="*/ 50 w 124"/>
                <a:gd name="T1" fmla="*/ 0 h 116"/>
                <a:gd name="T2" fmla="*/ 40 w 124"/>
                <a:gd name="T3" fmla="*/ 2 h 116"/>
                <a:gd name="T4" fmla="*/ 30 w 124"/>
                <a:gd name="T5" fmla="*/ 7 h 116"/>
                <a:gd name="T6" fmla="*/ 17 w 124"/>
                <a:gd name="T7" fmla="*/ 16 h 116"/>
                <a:gd name="T8" fmla="*/ 10 w 124"/>
                <a:gd name="T9" fmla="*/ 26 h 116"/>
                <a:gd name="T10" fmla="*/ 2 w 124"/>
                <a:gd name="T11" fmla="*/ 39 h 116"/>
                <a:gd name="T12" fmla="*/ 0 w 124"/>
                <a:gd name="T13" fmla="*/ 53 h 116"/>
                <a:gd name="T14" fmla="*/ 2 w 124"/>
                <a:gd name="T15" fmla="*/ 69 h 116"/>
                <a:gd name="T16" fmla="*/ 10 w 124"/>
                <a:gd name="T17" fmla="*/ 88 h 116"/>
                <a:gd name="T18" fmla="*/ 22 w 124"/>
                <a:gd name="T19" fmla="*/ 100 h 116"/>
                <a:gd name="T20" fmla="*/ 35 w 124"/>
                <a:gd name="T21" fmla="*/ 109 h 116"/>
                <a:gd name="T22" fmla="*/ 48 w 124"/>
                <a:gd name="T23" fmla="*/ 113 h 116"/>
                <a:gd name="T24" fmla="*/ 63 w 124"/>
                <a:gd name="T25" fmla="*/ 116 h 116"/>
                <a:gd name="T26" fmla="*/ 89 w 124"/>
                <a:gd name="T27" fmla="*/ 111 h 116"/>
                <a:gd name="T28" fmla="*/ 99 w 124"/>
                <a:gd name="T29" fmla="*/ 107 h 116"/>
                <a:gd name="T30" fmla="*/ 104 w 124"/>
                <a:gd name="T31" fmla="*/ 100 h 116"/>
                <a:gd name="T32" fmla="*/ 111 w 124"/>
                <a:gd name="T33" fmla="*/ 88 h 116"/>
                <a:gd name="T34" fmla="*/ 119 w 124"/>
                <a:gd name="T35" fmla="*/ 72 h 116"/>
                <a:gd name="T36" fmla="*/ 124 w 124"/>
                <a:gd name="T37" fmla="*/ 58 h 116"/>
                <a:gd name="T38" fmla="*/ 124 w 124"/>
                <a:gd name="T39" fmla="*/ 44 h 116"/>
                <a:gd name="T40" fmla="*/ 119 w 124"/>
                <a:gd name="T41" fmla="*/ 39 h 116"/>
                <a:gd name="T42" fmla="*/ 109 w 124"/>
                <a:gd name="T43" fmla="*/ 32 h 116"/>
                <a:gd name="T44" fmla="*/ 86 w 124"/>
                <a:gd name="T45" fmla="*/ 19 h 116"/>
                <a:gd name="T46" fmla="*/ 71 w 124"/>
                <a:gd name="T47" fmla="*/ 12 h 116"/>
                <a:gd name="T48" fmla="*/ 61 w 124"/>
                <a:gd name="T49" fmla="*/ 7 h 116"/>
                <a:gd name="T50" fmla="*/ 53 w 124"/>
                <a:gd name="T51" fmla="*/ 2 h 116"/>
                <a:gd name="T52" fmla="*/ 50 w 124"/>
                <a:gd name="T53" fmla="*/ 0 h 116"/>
                <a:gd name="T54" fmla="*/ 50 w 124"/>
                <a:gd name="T55" fmla="*/ 0 h 1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4" h="116">
                  <a:moveTo>
                    <a:pt x="50" y="0"/>
                  </a:moveTo>
                  <a:lnTo>
                    <a:pt x="40" y="2"/>
                  </a:lnTo>
                  <a:lnTo>
                    <a:pt x="30" y="7"/>
                  </a:lnTo>
                  <a:lnTo>
                    <a:pt x="17" y="16"/>
                  </a:lnTo>
                  <a:lnTo>
                    <a:pt x="10" y="26"/>
                  </a:lnTo>
                  <a:lnTo>
                    <a:pt x="2" y="39"/>
                  </a:lnTo>
                  <a:lnTo>
                    <a:pt x="0" y="53"/>
                  </a:lnTo>
                  <a:lnTo>
                    <a:pt x="2" y="69"/>
                  </a:lnTo>
                  <a:lnTo>
                    <a:pt x="10" y="88"/>
                  </a:lnTo>
                  <a:lnTo>
                    <a:pt x="22" y="100"/>
                  </a:lnTo>
                  <a:lnTo>
                    <a:pt x="35" y="109"/>
                  </a:lnTo>
                  <a:lnTo>
                    <a:pt x="48" y="113"/>
                  </a:lnTo>
                  <a:lnTo>
                    <a:pt x="63" y="116"/>
                  </a:lnTo>
                  <a:lnTo>
                    <a:pt x="89" y="111"/>
                  </a:lnTo>
                  <a:lnTo>
                    <a:pt x="99" y="107"/>
                  </a:lnTo>
                  <a:lnTo>
                    <a:pt x="104" y="100"/>
                  </a:lnTo>
                  <a:lnTo>
                    <a:pt x="111" y="88"/>
                  </a:lnTo>
                  <a:lnTo>
                    <a:pt x="119" y="72"/>
                  </a:lnTo>
                  <a:lnTo>
                    <a:pt x="124" y="58"/>
                  </a:lnTo>
                  <a:lnTo>
                    <a:pt x="124" y="44"/>
                  </a:lnTo>
                  <a:lnTo>
                    <a:pt x="119" y="39"/>
                  </a:lnTo>
                  <a:lnTo>
                    <a:pt x="109" y="32"/>
                  </a:lnTo>
                  <a:lnTo>
                    <a:pt x="86" y="19"/>
                  </a:lnTo>
                  <a:lnTo>
                    <a:pt x="71" y="12"/>
                  </a:lnTo>
                  <a:lnTo>
                    <a:pt x="61" y="7"/>
                  </a:lnTo>
                  <a:lnTo>
                    <a:pt x="53" y="2"/>
                  </a:lnTo>
                  <a:lnTo>
                    <a:pt x="50" y="0"/>
                  </a:lnTo>
                  <a:close/>
                </a:path>
              </a:pathLst>
            </a:custGeom>
            <a:solidFill>
              <a:srgbClr val="FCC0A7"/>
            </a:solidFill>
            <a:ln w="20638">
              <a:solidFill>
                <a:srgbClr val="000000"/>
              </a:solidFill>
              <a:prstDash val="solid"/>
              <a:round/>
              <a:headEnd/>
              <a:tailEnd/>
            </a:ln>
          </p:spPr>
          <p:txBody>
            <a:bodyPr/>
            <a:lstStyle/>
            <a:p>
              <a:endParaRPr lang="ja-JP" altLang="en-US"/>
            </a:p>
          </p:txBody>
        </p:sp>
        <p:sp>
          <p:nvSpPr>
            <p:cNvPr id="31953" name="Freeform 238"/>
            <p:cNvSpPr>
              <a:spLocks/>
            </p:cNvSpPr>
            <p:nvPr/>
          </p:nvSpPr>
          <p:spPr bwMode="auto">
            <a:xfrm>
              <a:off x="1206" y="4926"/>
              <a:ext cx="15" cy="3"/>
            </a:xfrm>
            <a:custGeom>
              <a:avLst/>
              <a:gdLst>
                <a:gd name="T0" fmla="*/ 15 w 15"/>
                <a:gd name="T1" fmla="*/ 3 h 3"/>
                <a:gd name="T2" fmla="*/ 13 w 15"/>
                <a:gd name="T3" fmla="*/ 3 h 3"/>
                <a:gd name="T4" fmla="*/ 8 w 15"/>
                <a:gd name="T5" fmla="*/ 3 h 3"/>
                <a:gd name="T6" fmla="*/ 3 w 15"/>
                <a:gd name="T7" fmla="*/ 3 h 3"/>
                <a:gd name="T8" fmla="*/ 0 w 1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3">
                  <a:moveTo>
                    <a:pt x="15" y="3"/>
                  </a:moveTo>
                  <a:lnTo>
                    <a:pt x="13" y="3"/>
                  </a:lnTo>
                  <a:lnTo>
                    <a:pt x="8" y="3"/>
                  </a:lnTo>
                  <a:lnTo>
                    <a:pt x="3" y="3"/>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54" name="Freeform 239"/>
            <p:cNvSpPr>
              <a:spLocks/>
            </p:cNvSpPr>
            <p:nvPr/>
          </p:nvSpPr>
          <p:spPr bwMode="auto">
            <a:xfrm>
              <a:off x="1354" y="5153"/>
              <a:ext cx="5" cy="90"/>
            </a:xfrm>
            <a:custGeom>
              <a:avLst/>
              <a:gdLst>
                <a:gd name="T0" fmla="*/ 2 w 5"/>
                <a:gd name="T1" fmla="*/ 90 h 90"/>
                <a:gd name="T2" fmla="*/ 2 w 5"/>
                <a:gd name="T3" fmla="*/ 88 h 90"/>
                <a:gd name="T4" fmla="*/ 2 w 5"/>
                <a:gd name="T5" fmla="*/ 81 h 90"/>
                <a:gd name="T6" fmla="*/ 5 w 5"/>
                <a:gd name="T7" fmla="*/ 67 h 90"/>
                <a:gd name="T8" fmla="*/ 5 w 5"/>
                <a:gd name="T9" fmla="*/ 53 h 90"/>
                <a:gd name="T10" fmla="*/ 5 w 5"/>
                <a:gd name="T11" fmla="*/ 23 h 90"/>
                <a:gd name="T12" fmla="*/ 2 w 5"/>
                <a:gd name="T13" fmla="*/ 9 h 90"/>
                <a:gd name="T14" fmla="*/ 0 w 5"/>
                <a:gd name="T15" fmla="*/ 0 h 90"/>
                <a:gd name="T16" fmla="*/ 2 w 5"/>
                <a:gd name="T17" fmla="*/ 90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90">
                  <a:moveTo>
                    <a:pt x="2" y="90"/>
                  </a:moveTo>
                  <a:lnTo>
                    <a:pt x="2" y="88"/>
                  </a:lnTo>
                  <a:lnTo>
                    <a:pt x="2" y="81"/>
                  </a:lnTo>
                  <a:lnTo>
                    <a:pt x="5" y="67"/>
                  </a:lnTo>
                  <a:lnTo>
                    <a:pt x="5" y="53"/>
                  </a:lnTo>
                  <a:lnTo>
                    <a:pt x="5" y="23"/>
                  </a:lnTo>
                  <a:lnTo>
                    <a:pt x="2" y="9"/>
                  </a:lnTo>
                  <a:lnTo>
                    <a:pt x="0" y="0"/>
                  </a:lnTo>
                  <a:lnTo>
                    <a:pt x="2"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1955" name="Freeform 240"/>
            <p:cNvSpPr>
              <a:spLocks/>
            </p:cNvSpPr>
            <p:nvPr/>
          </p:nvSpPr>
          <p:spPr bwMode="auto">
            <a:xfrm>
              <a:off x="1354" y="5153"/>
              <a:ext cx="5" cy="90"/>
            </a:xfrm>
            <a:custGeom>
              <a:avLst/>
              <a:gdLst>
                <a:gd name="T0" fmla="*/ 2 w 5"/>
                <a:gd name="T1" fmla="*/ 90 h 90"/>
                <a:gd name="T2" fmla="*/ 2 w 5"/>
                <a:gd name="T3" fmla="*/ 88 h 90"/>
                <a:gd name="T4" fmla="*/ 2 w 5"/>
                <a:gd name="T5" fmla="*/ 81 h 90"/>
                <a:gd name="T6" fmla="*/ 5 w 5"/>
                <a:gd name="T7" fmla="*/ 67 h 90"/>
                <a:gd name="T8" fmla="*/ 5 w 5"/>
                <a:gd name="T9" fmla="*/ 53 h 90"/>
                <a:gd name="T10" fmla="*/ 5 w 5"/>
                <a:gd name="T11" fmla="*/ 23 h 90"/>
                <a:gd name="T12" fmla="*/ 2 w 5"/>
                <a:gd name="T13" fmla="*/ 9 h 90"/>
                <a:gd name="T14" fmla="*/ 0 w 5"/>
                <a:gd name="T15" fmla="*/ 0 h 9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 h="90">
                  <a:moveTo>
                    <a:pt x="2" y="90"/>
                  </a:moveTo>
                  <a:lnTo>
                    <a:pt x="2" y="88"/>
                  </a:lnTo>
                  <a:lnTo>
                    <a:pt x="2" y="81"/>
                  </a:lnTo>
                  <a:lnTo>
                    <a:pt x="5" y="67"/>
                  </a:lnTo>
                  <a:lnTo>
                    <a:pt x="5" y="53"/>
                  </a:lnTo>
                  <a:lnTo>
                    <a:pt x="5" y="23"/>
                  </a:lnTo>
                  <a:lnTo>
                    <a:pt x="2" y="9"/>
                  </a:lnTo>
                  <a:lnTo>
                    <a:pt x="0"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56" name="Freeform 241"/>
            <p:cNvSpPr>
              <a:spLocks/>
            </p:cNvSpPr>
            <p:nvPr/>
          </p:nvSpPr>
          <p:spPr bwMode="auto">
            <a:xfrm>
              <a:off x="1038" y="5070"/>
              <a:ext cx="89" cy="74"/>
            </a:xfrm>
            <a:custGeom>
              <a:avLst/>
              <a:gdLst>
                <a:gd name="T0" fmla="*/ 36 w 89"/>
                <a:gd name="T1" fmla="*/ 0 h 74"/>
                <a:gd name="T2" fmla="*/ 26 w 89"/>
                <a:gd name="T3" fmla="*/ 5 h 74"/>
                <a:gd name="T4" fmla="*/ 13 w 89"/>
                <a:gd name="T5" fmla="*/ 11 h 74"/>
                <a:gd name="T6" fmla="*/ 5 w 89"/>
                <a:gd name="T7" fmla="*/ 23 h 74"/>
                <a:gd name="T8" fmla="*/ 0 w 89"/>
                <a:gd name="T9" fmla="*/ 35 h 74"/>
                <a:gd name="T10" fmla="*/ 3 w 89"/>
                <a:gd name="T11" fmla="*/ 42 h 74"/>
                <a:gd name="T12" fmla="*/ 8 w 89"/>
                <a:gd name="T13" fmla="*/ 49 h 74"/>
                <a:gd name="T14" fmla="*/ 23 w 89"/>
                <a:gd name="T15" fmla="*/ 62 h 74"/>
                <a:gd name="T16" fmla="*/ 46 w 89"/>
                <a:gd name="T17" fmla="*/ 72 h 74"/>
                <a:gd name="T18" fmla="*/ 56 w 89"/>
                <a:gd name="T19" fmla="*/ 74 h 74"/>
                <a:gd name="T20" fmla="*/ 69 w 89"/>
                <a:gd name="T21" fmla="*/ 74 h 74"/>
                <a:gd name="T22" fmla="*/ 77 w 89"/>
                <a:gd name="T23" fmla="*/ 69 h 74"/>
                <a:gd name="T24" fmla="*/ 84 w 89"/>
                <a:gd name="T25" fmla="*/ 60 h 74"/>
                <a:gd name="T26" fmla="*/ 89 w 89"/>
                <a:gd name="T27" fmla="*/ 51 h 74"/>
                <a:gd name="T28" fmla="*/ 89 w 89"/>
                <a:gd name="T29" fmla="*/ 39 h 74"/>
                <a:gd name="T30" fmla="*/ 84 w 89"/>
                <a:gd name="T31" fmla="*/ 35 h 74"/>
                <a:gd name="T32" fmla="*/ 79 w 89"/>
                <a:gd name="T33" fmla="*/ 30 h 74"/>
                <a:gd name="T34" fmla="*/ 61 w 89"/>
                <a:gd name="T35" fmla="*/ 16 h 74"/>
                <a:gd name="T36" fmla="*/ 44 w 89"/>
                <a:gd name="T37" fmla="*/ 5 h 74"/>
                <a:gd name="T38" fmla="*/ 38 w 89"/>
                <a:gd name="T39" fmla="*/ 2 h 74"/>
                <a:gd name="T40" fmla="*/ 36 w 89"/>
                <a:gd name="T41" fmla="*/ 0 h 74"/>
                <a:gd name="T42" fmla="*/ 36 w 89"/>
                <a:gd name="T43" fmla="*/ 0 h 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9" h="74">
                  <a:moveTo>
                    <a:pt x="36" y="0"/>
                  </a:moveTo>
                  <a:lnTo>
                    <a:pt x="26" y="5"/>
                  </a:lnTo>
                  <a:lnTo>
                    <a:pt x="13" y="11"/>
                  </a:lnTo>
                  <a:lnTo>
                    <a:pt x="5" y="23"/>
                  </a:lnTo>
                  <a:lnTo>
                    <a:pt x="0" y="35"/>
                  </a:lnTo>
                  <a:lnTo>
                    <a:pt x="3" y="42"/>
                  </a:lnTo>
                  <a:lnTo>
                    <a:pt x="8" y="49"/>
                  </a:lnTo>
                  <a:lnTo>
                    <a:pt x="23" y="62"/>
                  </a:lnTo>
                  <a:lnTo>
                    <a:pt x="46" y="72"/>
                  </a:lnTo>
                  <a:lnTo>
                    <a:pt x="56" y="74"/>
                  </a:lnTo>
                  <a:lnTo>
                    <a:pt x="69" y="74"/>
                  </a:lnTo>
                  <a:lnTo>
                    <a:pt x="77" y="69"/>
                  </a:lnTo>
                  <a:lnTo>
                    <a:pt x="84" y="60"/>
                  </a:lnTo>
                  <a:lnTo>
                    <a:pt x="89" y="51"/>
                  </a:lnTo>
                  <a:lnTo>
                    <a:pt x="89" y="39"/>
                  </a:lnTo>
                  <a:lnTo>
                    <a:pt x="84" y="35"/>
                  </a:lnTo>
                  <a:lnTo>
                    <a:pt x="79" y="30"/>
                  </a:lnTo>
                  <a:lnTo>
                    <a:pt x="61" y="16"/>
                  </a:lnTo>
                  <a:lnTo>
                    <a:pt x="44" y="5"/>
                  </a:lnTo>
                  <a:lnTo>
                    <a:pt x="38" y="2"/>
                  </a:lnTo>
                  <a:lnTo>
                    <a:pt x="36" y="0"/>
                  </a:lnTo>
                  <a:close/>
                </a:path>
              </a:pathLst>
            </a:custGeom>
            <a:solidFill>
              <a:srgbClr val="FCC0A7"/>
            </a:solidFill>
            <a:ln w="20638">
              <a:solidFill>
                <a:srgbClr val="000000"/>
              </a:solidFill>
              <a:prstDash val="solid"/>
              <a:round/>
              <a:headEnd/>
              <a:tailEnd/>
            </a:ln>
          </p:spPr>
          <p:txBody>
            <a:bodyPr/>
            <a:lstStyle/>
            <a:p>
              <a:endParaRPr lang="ja-JP" altLang="en-US"/>
            </a:p>
          </p:txBody>
        </p:sp>
        <p:sp>
          <p:nvSpPr>
            <p:cNvPr id="31957" name="Freeform 242"/>
            <p:cNvSpPr>
              <a:spLocks/>
            </p:cNvSpPr>
            <p:nvPr/>
          </p:nvSpPr>
          <p:spPr bwMode="auto">
            <a:xfrm>
              <a:off x="1254" y="4959"/>
              <a:ext cx="16" cy="7"/>
            </a:xfrm>
            <a:custGeom>
              <a:avLst/>
              <a:gdLst>
                <a:gd name="T0" fmla="*/ 0 w 16"/>
                <a:gd name="T1" fmla="*/ 7 h 7"/>
                <a:gd name="T2" fmla="*/ 0 w 16"/>
                <a:gd name="T3" fmla="*/ 7 h 7"/>
                <a:gd name="T4" fmla="*/ 6 w 16"/>
                <a:gd name="T5" fmla="*/ 2 h 7"/>
                <a:gd name="T6" fmla="*/ 11 w 16"/>
                <a:gd name="T7" fmla="*/ 0 h 7"/>
                <a:gd name="T8" fmla="*/ 16 w 16"/>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7">
                  <a:moveTo>
                    <a:pt x="0" y="7"/>
                  </a:moveTo>
                  <a:lnTo>
                    <a:pt x="0" y="7"/>
                  </a:lnTo>
                  <a:lnTo>
                    <a:pt x="6" y="2"/>
                  </a:lnTo>
                  <a:lnTo>
                    <a:pt x="11" y="0"/>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58" name="Line 243"/>
            <p:cNvSpPr>
              <a:spLocks noChangeShapeType="1"/>
            </p:cNvSpPr>
            <p:nvPr/>
          </p:nvSpPr>
          <p:spPr bwMode="auto">
            <a:xfrm>
              <a:off x="1267" y="4973"/>
              <a:ext cx="8" cy="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1959" name="Freeform 244"/>
            <p:cNvSpPr>
              <a:spLocks/>
            </p:cNvSpPr>
            <p:nvPr/>
          </p:nvSpPr>
          <p:spPr bwMode="auto">
            <a:xfrm>
              <a:off x="1135" y="4926"/>
              <a:ext cx="15" cy="3"/>
            </a:xfrm>
            <a:custGeom>
              <a:avLst/>
              <a:gdLst>
                <a:gd name="T0" fmla="*/ 15 w 15"/>
                <a:gd name="T1" fmla="*/ 3 h 3"/>
                <a:gd name="T2" fmla="*/ 13 w 15"/>
                <a:gd name="T3" fmla="*/ 3 h 3"/>
                <a:gd name="T4" fmla="*/ 10 w 15"/>
                <a:gd name="T5" fmla="*/ 3 h 3"/>
                <a:gd name="T6" fmla="*/ 5 w 15"/>
                <a:gd name="T7" fmla="*/ 0 h 3"/>
                <a:gd name="T8" fmla="*/ 0 w 1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3">
                  <a:moveTo>
                    <a:pt x="15" y="3"/>
                  </a:moveTo>
                  <a:lnTo>
                    <a:pt x="13" y="3"/>
                  </a:lnTo>
                  <a:lnTo>
                    <a:pt x="10" y="3"/>
                  </a:lnTo>
                  <a:lnTo>
                    <a:pt x="5"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60" name="Freeform 245"/>
            <p:cNvSpPr>
              <a:spLocks/>
            </p:cNvSpPr>
            <p:nvPr/>
          </p:nvSpPr>
          <p:spPr bwMode="auto">
            <a:xfrm>
              <a:off x="1127" y="5091"/>
              <a:ext cx="54" cy="69"/>
            </a:xfrm>
            <a:custGeom>
              <a:avLst/>
              <a:gdLst>
                <a:gd name="T0" fmla="*/ 0 w 54"/>
                <a:gd name="T1" fmla="*/ 23 h 69"/>
                <a:gd name="T2" fmla="*/ 5 w 54"/>
                <a:gd name="T3" fmla="*/ 34 h 69"/>
                <a:gd name="T4" fmla="*/ 8 w 54"/>
                <a:gd name="T5" fmla="*/ 48 h 69"/>
                <a:gd name="T6" fmla="*/ 8 w 54"/>
                <a:gd name="T7" fmla="*/ 60 h 69"/>
                <a:gd name="T8" fmla="*/ 8 w 54"/>
                <a:gd name="T9" fmla="*/ 69 h 69"/>
                <a:gd name="T10" fmla="*/ 18 w 54"/>
                <a:gd name="T11" fmla="*/ 60 h 69"/>
                <a:gd name="T12" fmla="*/ 31 w 54"/>
                <a:gd name="T13" fmla="*/ 55 h 69"/>
                <a:gd name="T14" fmla="*/ 44 w 54"/>
                <a:gd name="T15" fmla="*/ 55 h 69"/>
                <a:gd name="T16" fmla="*/ 54 w 54"/>
                <a:gd name="T17" fmla="*/ 60 h 69"/>
                <a:gd name="T18" fmla="*/ 51 w 54"/>
                <a:gd name="T19" fmla="*/ 58 h 69"/>
                <a:gd name="T20" fmla="*/ 51 w 54"/>
                <a:gd name="T21" fmla="*/ 53 h 69"/>
                <a:gd name="T22" fmla="*/ 44 w 54"/>
                <a:gd name="T23" fmla="*/ 39 h 69"/>
                <a:gd name="T24" fmla="*/ 36 w 54"/>
                <a:gd name="T25" fmla="*/ 23 h 69"/>
                <a:gd name="T26" fmla="*/ 33 w 54"/>
                <a:gd name="T27" fmla="*/ 7 h 69"/>
                <a:gd name="T28" fmla="*/ 28 w 54"/>
                <a:gd name="T29" fmla="*/ 0 h 69"/>
                <a:gd name="T30" fmla="*/ 26 w 54"/>
                <a:gd name="T31" fmla="*/ 0 h 69"/>
                <a:gd name="T32" fmla="*/ 18 w 54"/>
                <a:gd name="T33" fmla="*/ 7 h 69"/>
                <a:gd name="T34" fmla="*/ 8 w 54"/>
                <a:gd name="T35" fmla="*/ 14 h 69"/>
                <a:gd name="T36" fmla="*/ 3 w 54"/>
                <a:gd name="T37" fmla="*/ 21 h 69"/>
                <a:gd name="T38" fmla="*/ 0 w 54"/>
                <a:gd name="T39" fmla="*/ 23 h 69"/>
                <a:gd name="T40" fmla="*/ 0 w 54"/>
                <a:gd name="T41" fmla="*/ 23 h 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69">
                  <a:moveTo>
                    <a:pt x="0" y="23"/>
                  </a:moveTo>
                  <a:lnTo>
                    <a:pt x="5" y="34"/>
                  </a:lnTo>
                  <a:lnTo>
                    <a:pt x="8" y="48"/>
                  </a:lnTo>
                  <a:lnTo>
                    <a:pt x="8" y="60"/>
                  </a:lnTo>
                  <a:lnTo>
                    <a:pt x="8" y="69"/>
                  </a:lnTo>
                  <a:lnTo>
                    <a:pt x="18" y="60"/>
                  </a:lnTo>
                  <a:lnTo>
                    <a:pt x="31" y="55"/>
                  </a:lnTo>
                  <a:lnTo>
                    <a:pt x="44" y="55"/>
                  </a:lnTo>
                  <a:lnTo>
                    <a:pt x="54" y="60"/>
                  </a:lnTo>
                  <a:lnTo>
                    <a:pt x="51" y="58"/>
                  </a:lnTo>
                  <a:lnTo>
                    <a:pt x="51" y="53"/>
                  </a:lnTo>
                  <a:lnTo>
                    <a:pt x="44" y="39"/>
                  </a:lnTo>
                  <a:lnTo>
                    <a:pt x="36" y="23"/>
                  </a:lnTo>
                  <a:lnTo>
                    <a:pt x="33" y="7"/>
                  </a:lnTo>
                  <a:lnTo>
                    <a:pt x="28" y="0"/>
                  </a:lnTo>
                  <a:lnTo>
                    <a:pt x="26" y="0"/>
                  </a:lnTo>
                  <a:lnTo>
                    <a:pt x="18" y="7"/>
                  </a:lnTo>
                  <a:lnTo>
                    <a:pt x="8" y="14"/>
                  </a:lnTo>
                  <a:lnTo>
                    <a:pt x="3" y="21"/>
                  </a:lnTo>
                  <a:lnTo>
                    <a:pt x="0" y="23"/>
                  </a:lnTo>
                  <a:close/>
                </a:path>
              </a:pathLst>
            </a:custGeom>
            <a:solidFill>
              <a:srgbClr val="FB805F"/>
            </a:solidFill>
            <a:ln w="20638">
              <a:solidFill>
                <a:srgbClr val="000000"/>
              </a:solidFill>
              <a:prstDash val="solid"/>
              <a:round/>
              <a:headEnd/>
              <a:tailEnd/>
            </a:ln>
          </p:spPr>
          <p:txBody>
            <a:bodyPr/>
            <a:lstStyle/>
            <a:p>
              <a:endParaRPr lang="ja-JP" altLang="en-US"/>
            </a:p>
          </p:txBody>
        </p:sp>
        <p:sp>
          <p:nvSpPr>
            <p:cNvPr id="31961" name="Freeform 246"/>
            <p:cNvSpPr>
              <a:spLocks/>
            </p:cNvSpPr>
            <p:nvPr/>
          </p:nvSpPr>
          <p:spPr bwMode="auto">
            <a:xfrm>
              <a:off x="1071" y="5209"/>
              <a:ext cx="8" cy="37"/>
            </a:xfrm>
            <a:custGeom>
              <a:avLst/>
              <a:gdLst>
                <a:gd name="T0" fmla="*/ 8 w 8"/>
                <a:gd name="T1" fmla="*/ 37 h 37"/>
                <a:gd name="T2" fmla="*/ 5 w 8"/>
                <a:gd name="T3" fmla="*/ 30 h 37"/>
                <a:gd name="T4" fmla="*/ 3 w 8"/>
                <a:gd name="T5" fmla="*/ 21 h 37"/>
                <a:gd name="T6" fmla="*/ 0 w 8"/>
                <a:gd name="T7" fmla="*/ 7 h 37"/>
                <a:gd name="T8" fmla="*/ 0 w 8"/>
                <a:gd name="T9" fmla="*/ 0 h 37"/>
                <a:gd name="T10" fmla="*/ 8 w 8"/>
                <a:gd name="T11" fmla="*/ 37 h 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37">
                  <a:moveTo>
                    <a:pt x="8" y="37"/>
                  </a:moveTo>
                  <a:lnTo>
                    <a:pt x="5" y="30"/>
                  </a:lnTo>
                  <a:lnTo>
                    <a:pt x="3" y="21"/>
                  </a:lnTo>
                  <a:lnTo>
                    <a:pt x="0" y="7"/>
                  </a:lnTo>
                  <a:lnTo>
                    <a:pt x="0" y="0"/>
                  </a:lnTo>
                  <a:lnTo>
                    <a:pt x="8"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1962" name="Freeform 247"/>
            <p:cNvSpPr>
              <a:spLocks/>
            </p:cNvSpPr>
            <p:nvPr/>
          </p:nvSpPr>
          <p:spPr bwMode="auto">
            <a:xfrm>
              <a:off x="1071" y="5209"/>
              <a:ext cx="8" cy="37"/>
            </a:xfrm>
            <a:custGeom>
              <a:avLst/>
              <a:gdLst>
                <a:gd name="T0" fmla="*/ 8 w 8"/>
                <a:gd name="T1" fmla="*/ 37 h 37"/>
                <a:gd name="T2" fmla="*/ 5 w 8"/>
                <a:gd name="T3" fmla="*/ 30 h 37"/>
                <a:gd name="T4" fmla="*/ 3 w 8"/>
                <a:gd name="T5" fmla="*/ 21 h 37"/>
                <a:gd name="T6" fmla="*/ 0 w 8"/>
                <a:gd name="T7" fmla="*/ 7 h 37"/>
                <a:gd name="T8" fmla="*/ 0 w 8"/>
                <a:gd name="T9" fmla="*/ 0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37">
                  <a:moveTo>
                    <a:pt x="8" y="37"/>
                  </a:moveTo>
                  <a:lnTo>
                    <a:pt x="5" y="30"/>
                  </a:lnTo>
                  <a:lnTo>
                    <a:pt x="3" y="21"/>
                  </a:lnTo>
                  <a:lnTo>
                    <a:pt x="0" y="7"/>
                  </a:lnTo>
                  <a:lnTo>
                    <a:pt x="0"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63" name="Freeform 248"/>
            <p:cNvSpPr>
              <a:spLocks/>
            </p:cNvSpPr>
            <p:nvPr/>
          </p:nvSpPr>
          <p:spPr bwMode="auto">
            <a:xfrm>
              <a:off x="1066" y="4966"/>
              <a:ext cx="94" cy="148"/>
            </a:xfrm>
            <a:custGeom>
              <a:avLst/>
              <a:gdLst>
                <a:gd name="T0" fmla="*/ 0 w 94"/>
                <a:gd name="T1" fmla="*/ 113 h 148"/>
                <a:gd name="T2" fmla="*/ 3 w 94"/>
                <a:gd name="T3" fmla="*/ 120 h 148"/>
                <a:gd name="T4" fmla="*/ 16 w 94"/>
                <a:gd name="T5" fmla="*/ 134 h 148"/>
                <a:gd name="T6" fmla="*/ 28 w 94"/>
                <a:gd name="T7" fmla="*/ 143 h 148"/>
                <a:gd name="T8" fmla="*/ 44 w 94"/>
                <a:gd name="T9" fmla="*/ 148 h 148"/>
                <a:gd name="T10" fmla="*/ 54 w 94"/>
                <a:gd name="T11" fmla="*/ 148 h 148"/>
                <a:gd name="T12" fmla="*/ 61 w 94"/>
                <a:gd name="T13" fmla="*/ 143 h 148"/>
                <a:gd name="T14" fmla="*/ 64 w 94"/>
                <a:gd name="T15" fmla="*/ 139 h 148"/>
                <a:gd name="T16" fmla="*/ 69 w 94"/>
                <a:gd name="T17" fmla="*/ 136 h 148"/>
                <a:gd name="T18" fmla="*/ 79 w 94"/>
                <a:gd name="T19" fmla="*/ 134 h 148"/>
                <a:gd name="T20" fmla="*/ 89 w 94"/>
                <a:gd name="T21" fmla="*/ 125 h 148"/>
                <a:gd name="T22" fmla="*/ 94 w 94"/>
                <a:gd name="T23" fmla="*/ 115 h 148"/>
                <a:gd name="T24" fmla="*/ 94 w 94"/>
                <a:gd name="T25" fmla="*/ 106 h 148"/>
                <a:gd name="T26" fmla="*/ 87 w 94"/>
                <a:gd name="T27" fmla="*/ 85 h 148"/>
                <a:gd name="T28" fmla="*/ 71 w 94"/>
                <a:gd name="T29" fmla="*/ 69 h 148"/>
                <a:gd name="T30" fmla="*/ 69 w 94"/>
                <a:gd name="T31" fmla="*/ 60 h 148"/>
                <a:gd name="T32" fmla="*/ 69 w 94"/>
                <a:gd name="T33" fmla="*/ 51 h 148"/>
                <a:gd name="T34" fmla="*/ 71 w 94"/>
                <a:gd name="T35" fmla="*/ 39 h 148"/>
                <a:gd name="T36" fmla="*/ 71 w 94"/>
                <a:gd name="T37" fmla="*/ 32 h 148"/>
                <a:gd name="T38" fmla="*/ 71 w 94"/>
                <a:gd name="T39" fmla="*/ 23 h 148"/>
                <a:gd name="T40" fmla="*/ 66 w 94"/>
                <a:gd name="T41" fmla="*/ 18 h 148"/>
                <a:gd name="T42" fmla="*/ 56 w 94"/>
                <a:gd name="T43" fmla="*/ 16 h 148"/>
                <a:gd name="T44" fmla="*/ 46 w 94"/>
                <a:gd name="T45" fmla="*/ 18 h 148"/>
                <a:gd name="T46" fmla="*/ 41 w 94"/>
                <a:gd name="T47" fmla="*/ 28 h 148"/>
                <a:gd name="T48" fmla="*/ 41 w 94"/>
                <a:gd name="T49" fmla="*/ 25 h 148"/>
                <a:gd name="T50" fmla="*/ 41 w 94"/>
                <a:gd name="T51" fmla="*/ 21 h 148"/>
                <a:gd name="T52" fmla="*/ 36 w 94"/>
                <a:gd name="T53" fmla="*/ 9 h 148"/>
                <a:gd name="T54" fmla="*/ 33 w 94"/>
                <a:gd name="T55" fmla="*/ 2 h 148"/>
                <a:gd name="T56" fmla="*/ 31 w 94"/>
                <a:gd name="T57" fmla="*/ 0 h 148"/>
                <a:gd name="T58" fmla="*/ 23 w 94"/>
                <a:gd name="T59" fmla="*/ 0 h 148"/>
                <a:gd name="T60" fmla="*/ 16 w 94"/>
                <a:gd name="T61" fmla="*/ 7 h 148"/>
                <a:gd name="T62" fmla="*/ 8 w 94"/>
                <a:gd name="T63" fmla="*/ 18 h 148"/>
                <a:gd name="T64" fmla="*/ 3 w 94"/>
                <a:gd name="T65" fmla="*/ 30 h 148"/>
                <a:gd name="T66" fmla="*/ 3 w 94"/>
                <a:gd name="T67" fmla="*/ 55 h 148"/>
                <a:gd name="T68" fmla="*/ 8 w 94"/>
                <a:gd name="T69" fmla="*/ 78 h 148"/>
                <a:gd name="T70" fmla="*/ 8 w 94"/>
                <a:gd name="T71" fmla="*/ 85 h 148"/>
                <a:gd name="T72" fmla="*/ 13 w 94"/>
                <a:gd name="T73" fmla="*/ 92 h 148"/>
                <a:gd name="T74" fmla="*/ 13 w 94"/>
                <a:gd name="T75" fmla="*/ 99 h 148"/>
                <a:gd name="T76" fmla="*/ 8 w 94"/>
                <a:gd name="T77" fmla="*/ 104 h 148"/>
                <a:gd name="T78" fmla="*/ 3 w 94"/>
                <a:gd name="T79" fmla="*/ 109 h 148"/>
                <a:gd name="T80" fmla="*/ 0 w 94"/>
                <a:gd name="T81" fmla="*/ 113 h 148"/>
                <a:gd name="T82" fmla="*/ 0 w 94"/>
                <a:gd name="T83" fmla="*/ 113 h 14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4" h="148">
                  <a:moveTo>
                    <a:pt x="0" y="113"/>
                  </a:moveTo>
                  <a:lnTo>
                    <a:pt x="3" y="120"/>
                  </a:lnTo>
                  <a:lnTo>
                    <a:pt x="16" y="134"/>
                  </a:lnTo>
                  <a:lnTo>
                    <a:pt x="28" y="143"/>
                  </a:lnTo>
                  <a:lnTo>
                    <a:pt x="44" y="148"/>
                  </a:lnTo>
                  <a:lnTo>
                    <a:pt x="54" y="148"/>
                  </a:lnTo>
                  <a:lnTo>
                    <a:pt x="61" y="143"/>
                  </a:lnTo>
                  <a:lnTo>
                    <a:pt x="64" y="139"/>
                  </a:lnTo>
                  <a:lnTo>
                    <a:pt x="69" y="136"/>
                  </a:lnTo>
                  <a:lnTo>
                    <a:pt x="79" y="134"/>
                  </a:lnTo>
                  <a:lnTo>
                    <a:pt x="89" y="125"/>
                  </a:lnTo>
                  <a:lnTo>
                    <a:pt x="94" y="115"/>
                  </a:lnTo>
                  <a:lnTo>
                    <a:pt x="94" y="106"/>
                  </a:lnTo>
                  <a:lnTo>
                    <a:pt x="87" y="85"/>
                  </a:lnTo>
                  <a:lnTo>
                    <a:pt x="71" y="69"/>
                  </a:lnTo>
                  <a:lnTo>
                    <a:pt x="69" y="60"/>
                  </a:lnTo>
                  <a:lnTo>
                    <a:pt x="69" y="51"/>
                  </a:lnTo>
                  <a:lnTo>
                    <a:pt x="71" y="39"/>
                  </a:lnTo>
                  <a:lnTo>
                    <a:pt x="71" y="32"/>
                  </a:lnTo>
                  <a:lnTo>
                    <a:pt x="71" y="23"/>
                  </a:lnTo>
                  <a:lnTo>
                    <a:pt x="66" y="18"/>
                  </a:lnTo>
                  <a:lnTo>
                    <a:pt x="56" y="16"/>
                  </a:lnTo>
                  <a:lnTo>
                    <a:pt x="46" y="18"/>
                  </a:lnTo>
                  <a:lnTo>
                    <a:pt x="41" y="28"/>
                  </a:lnTo>
                  <a:lnTo>
                    <a:pt x="41" y="25"/>
                  </a:lnTo>
                  <a:lnTo>
                    <a:pt x="41" y="21"/>
                  </a:lnTo>
                  <a:lnTo>
                    <a:pt x="36" y="9"/>
                  </a:lnTo>
                  <a:lnTo>
                    <a:pt x="33" y="2"/>
                  </a:lnTo>
                  <a:lnTo>
                    <a:pt x="31" y="0"/>
                  </a:lnTo>
                  <a:lnTo>
                    <a:pt x="23" y="0"/>
                  </a:lnTo>
                  <a:lnTo>
                    <a:pt x="16" y="7"/>
                  </a:lnTo>
                  <a:lnTo>
                    <a:pt x="8" y="18"/>
                  </a:lnTo>
                  <a:lnTo>
                    <a:pt x="3" y="30"/>
                  </a:lnTo>
                  <a:lnTo>
                    <a:pt x="3" y="55"/>
                  </a:lnTo>
                  <a:lnTo>
                    <a:pt x="8" y="78"/>
                  </a:lnTo>
                  <a:lnTo>
                    <a:pt x="8" y="85"/>
                  </a:lnTo>
                  <a:lnTo>
                    <a:pt x="13" y="92"/>
                  </a:lnTo>
                  <a:lnTo>
                    <a:pt x="13" y="99"/>
                  </a:lnTo>
                  <a:lnTo>
                    <a:pt x="8" y="104"/>
                  </a:lnTo>
                  <a:lnTo>
                    <a:pt x="3" y="109"/>
                  </a:lnTo>
                  <a:lnTo>
                    <a:pt x="0" y="113"/>
                  </a:lnTo>
                  <a:close/>
                </a:path>
              </a:pathLst>
            </a:custGeom>
            <a:solidFill>
              <a:srgbClr val="FEDFB3"/>
            </a:solidFill>
            <a:ln w="20638">
              <a:solidFill>
                <a:srgbClr val="000000"/>
              </a:solidFill>
              <a:prstDash val="solid"/>
              <a:round/>
              <a:headEnd/>
              <a:tailEnd/>
            </a:ln>
          </p:spPr>
          <p:txBody>
            <a:bodyPr/>
            <a:lstStyle/>
            <a:p>
              <a:endParaRPr lang="ja-JP" altLang="en-US"/>
            </a:p>
          </p:txBody>
        </p:sp>
        <p:sp>
          <p:nvSpPr>
            <p:cNvPr id="31964" name="Freeform 249"/>
            <p:cNvSpPr>
              <a:spLocks/>
            </p:cNvSpPr>
            <p:nvPr/>
          </p:nvSpPr>
          <p:spPr bwMode="auto">
            <a:xfrm>
              <a:off x="1232" y="5021"/>
              <a:ext cx="162" cy="176"/>
            </a:xfrm>
            <a:custGeom>
              <a:avLst/>
              <a:gdLst>
                <a:gd name="T0" fmla="*/ 33 w 162"/>
                <a:gd name="T1" fmla="*/ 40 h 176"/>
                <a:gd name="T2" fmla="*/ 38 w 162"/>
                <a:gd name="T3" fmla="*/ 33 h 176"/>
                <a:gd name="T4" fmla="*/ 48 w 162"/>
                <a:gd name="T5" fmla="*/ 26 h 176"/>
                <a:gd name="T6" fmla="*/ 61 w 162"/>
                <a:gd name="T7" fmla="*/ 17 h 176"/>
                <a:gd name="T8" fmla="*/ 76 w 162"/>
                <a:gd name="T9" fmla="*/ 7 h 176"/>
                <a:gd name="T10" fmla="*/ 94 w 162"/>
                <a:gd name="T11" fmla="*/ 0 h 176"/>
                <a:gd name="T12" fmla="*/ 109 w 162"/>
                <a:gd name="T13" fmla="*/ 0 h 176"/>
                <a:gd name="T14" fmla="*/ 129 w 162"/>
                <a:gd name="T15" fmla="*/ 5 h 176"/>
                <a:gd name="T16" fmla="*/ 144 w 162"/>
                <a:gd name="T17" fmla="*/ 19 h 176"/>
                <a:gd name="T18" fmla="*/ 157 w 162"/>
                <a:gd name="T19" fmla="*/ 40 h 176"/>
                <a:gd name="T20" fmla="*/ 162 w 162"/>
                <a:gd name="T21" fmla="*/ 63 h 176"/>
                <a:gd name="T22" fmla="*/ 162 w 162"/>
                <a:gd name="T23" fmla="*/ 86 h 176"/>
                <a:gd name="T24" fmla="*/ 155 w 162"/>
                <a:gd name="T25" fmla="*/ 109 h 176"/>
                <a:gd name="T26" fmla="*/ 144 w 162"/>
                <a:gd name="T27" fmla="*/ 132 h 176"/>
                <a:gd name="T28" fmla="*/ 132 w 162"/>
                <a:gd name="T29" fmla="*/ 151 h 176"/>
                <a:gd name="T30" fmla="*/ 117 w 162"/>
                <a:gd name="T31" fmla="*/ 165 h 176"/>
                <a:gd name="T32" fmla="*/ 101 w 162"/>
                <a:gd name="T33" fmla="*/ 174 h 176"/>
                <a:gd name="T34" fmla="*/ 83 w 162"/>
                <a:gd name="T35" fmla="*/ 176 h 176"/>
                <a:gd name="T36" fmla="*/ 66 w 162"/>
                <a:gd name="T37" fmla="*/ 174 h 176"/>
                <a:gd name="T38" fmla="*/ 48 w 162"/>
                <a:gd name="T39" fmla="*/ 162 h 176"/>
                <a:gd name="T40" fmla="*/ 33 w 162"/>
                <a:gd name="T41" fmla="*/ 151 h 176"/>
                <a:gd name="T42" fmla="*/ 20 w 162"/>
                <a:gd name="T43" fmla="*/ 137 h 176"/>
                <a:gd name="T44" fmla="*/ 7 w 162"/>
                <a:gd name="T45" fmla="*/ 123 h 176"/>
                <a:gd name="T46" fmla="*/ 0 w 162"/>
                <a:gd name="T47" fmla="*/ 109 h 176"/>
                <a:gd name="T48" fmla="*/ 0 w 162"/>
                <a:gd name="T49" fmla="*/ 100 h 176"/>
                <a:gd name="T50" fmla="*/ 7 w 162"/>
                <a:gd name="T51" fmla="*/ 81 h 176"/>
                <a:gd name="T52" fmla="*/ 17 w 162"/>
                <a:gd name="T53" fmla="*/ 60 h 176"/>
                <a:gd name="T54" fmla="*/ 28 w 162"/>
                <a:gd name="T55" fmla="*/ 44 h 176"/>
                <a:gd name="T56" fmla="*/ 33 w 162"/>
                <a:gd name="T57" fmla="*/ 40 h 176"/>
                <a:gd name="T58" fmla="*/ 33 w 162"/>
                <a:gd name="T59" fmla="*/ 40 h 176"/>
                <a:gd name="T60" fmla="*/ 33 w 162"/>
                <a:gd name="T61" fmla="*/ 40 h 17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62" h="176">
                  <a:moveTo>
                    <a:pt x="33" y="40"/>
                  </a:moveTo>
                  <a:lnTo>
                    <a:pt x="38" y="33"/>
                  </a:lnTo>
                  <a:lnTo>
                    <a:pt x="48" y="26"/>
                  </a:lnTo>
                  <a:lnTo>
                    <a:pt x="61" y="17"/>
                  </a:lnTo>
                  <a:lnTo>
                    <a:pt x="76" y="7"/>
                  </a:lnTo>
                  <a:lnTo>
                    <a:pt x="94" y="0"/>
                  </a:lnTo>
                  <a:lnTo>
                    <a:pt x="109" y="0"/>
                  </a:lnTo>
                  <a:lnTo>
                    <a:pt x="129" y="5"/>
                  </a:lnTo>
                  <a:lnTo>
                    <a:pt x="144" y="19"/>
                  </a:lnTo>
                  <a:lnTo>
                    <a:pt x="157" y="40"/>
                  </a:lnTo>
                  <a:lnTo>
                    <a:pt x="162" y="63"/>
                  </a:lnTo>
                  <a:lnTo>
                    <a:pt x="162" y="86"/>
                  </a:lnTo>
                  <a:lnTo>
                    <a:pt x="155" y="109"/>
                  </a:lnTo>
                  <a:lnTo>
                    <a:pt x="144" y="132"/>
                  </a:lnTo>
                  <a:lnTo>
                    <a:pt x="132" y="151"/>
                  </a:lnTo>
                  <a:lnTo>
                    <a:pt x="117" y="165"/>
                  </a:lnTo>
                  <a:lnTo>
                    <a:pt x="101" y="174"/>
                  </a:lnTo>
                  <a:lnTo>
                    <a:pt x="83" y="176"/>
                  </a:lnTo>
                  <a:lnTo>
                    <a:pt x="66" y="174"/>
                  </a:lnTo>
                  <a:lnTo>
                    <a:pt x="48" y="162"/>
                  </a:lnTo>
                  <a:lnTo>
                    <a:pt x="33" y="151"/>
                  </a:lnTo>
                  <a:lnTo>
                    <a:pt x="20" y="137"/>
                  </a:lnTo>
                  <a:lnTo>
                    <a:pt x="7" y="123"/>
                  </a:lnTo>
                  <a:lnTo>
                    <a:pt x="0" y="109"/>
                  </a:lnTo>
                  <a:lnTo>
                    <a:pt x="0" y="100"/>
                  </a:lnTo>
                  <a:lnTo>
                    <a:pt x="7" y="81"/>
                  </a:lnTo>
                  <a:lnTo>
                    <a:pt x="17" y="60"/>
                  </a:lnTo>
                  <a:lnTo>
                    <a:pt x="28" y="44"/>
                  </a:lnTo>
                  <a:lnTo>
                    <a:pt x="33" y="40"/>
                  </a:lnTo>
                  <a:close/>
                </a:path>
              </a:pathLst>
            </a:custGeom>
            <a:solidFill>
              <a:srgbClr val="FCC0A7"/>
            </a:solidFill>
            <a:ln w="20638">
              <a:solidFill>
                <a:srgbClr val="000000"/>
              </a:solidFill>
              <a:prstDash val="solid"/>
              <a:round/>
              <a:headEnd/>
              <a:tailEnd/>
            </a:ln>
          </p:spPr>
          <p:txBody>
            <a:bodyPr/>
            <a:lstStyle/>
            <a:p>
              <a:endParaRPr lang="ja-JP" altLang="en-US"/>
            </a:p>
          </p:txBody>
        </p:sp>
        <p:sp>
          <p:nvSpPr>
            <p:cNvPr id="31965" name="Freeform 250"/>
            <p:cNvSpPr>
              <a:spLocks/>
            </p:cNvSpPr>
            <p:nvPr/>
          </p:nvSpPr>
          <p:spPr bwMode="auto">
            <a:xfrm>
              <a:off x="1107" y="4994"/>
              <a:ext cx="5" cy="32"/>
            </a:xfrm>
            <a:custGeom>
              <a:avLst/>
              <a:gdLst>
                <a:gd name="T0" fmla="*/ 5 w 5"/>
                <a:gd name="T1" fmla="*/ 32 h 32"/>
                <a:gd name="T2" fmla="*/ 3 w 5"/>
                <a:gd name="T3" fmla="*/ 25 h 32"/>
                <a:gd name="T4" fmla="*/ 0 w 5"/>
                <a:gd name="T5" fmla="*/ 13 h 32"/>
                <a:gd name="T6" fmla="*/ 0 w 5"/>
                <a:gd name="T7" fmla="*/ 4 h 32"/>
                <a:gd name="T8" fmla="*/ 0 w 5"/>
                <a:gd name="T9" fmla="*/ 0 h 32"/>
                <a:gd name="T10" fmla="*/ 5 w 5"/>
                <a:gd name="T11" fmla="*/ 32 h 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32">
                  <a:moveTo>
                    <a:pt x="5" y="32"/>
                  </a:moveTo>
                  <a:lnTo>
                    <a:pt x="3" y="25"/>
                  </a:lnTo>
                  <a:lnTo>
                    <a:pt x="0" y="13"/>
                  </a:lnTo>
                  <a:lnTo>
                    <a:pt x="0" y="4"/>
                  </a:lnTo>
                  <a:lnTo>
                    <a:pt x="0" y="0"/>
                  </a:lnTo>
                  <a:lnTo>
                    <a:pt x="5" y="32"/>
                  </a:lnTo>
                  <a:close/>
                </a:path>
              </a:pathLst>
            </a:custGeom>
            <a:solidFill>
              <a:srgbClr val="FED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1966" name="Freeform 251"/>
            <p:cNvSpPr>
              <a:spLocks/>
            </p:cNvSpPr>
            <p:nvPr/>
          </p:nvSpPr>
          <p:spPr bwMode="auto">
            <a:xfrm>
              <a:off x="1107" y="4994"/>
              <a:ext cx="5" cy="32"/>
            </a:xfrm>
            <a:custGeom>
              <a:avLst/>
              <a:gdLst>
                <a:gd name="T0" fmla="*/ 5 w 5"/>
                <a:gd name="T1" fmla="*/ 32 h 32"/>
                <a:gd name="T2" fmla="*/ 3 w 5"/>
                <a:gd name="T3" fmla="*/ 25 h 32"/>
                <a:gd name="T4" fmla="*/ 0 w 5"/>
                <a:gd name="T5" fmla="*/ 13 h 32"/>
                <a:gd name="T6" fmla="*/ 0 w 5"/>
                <a:gd name="T7" fmla="*/ 4 h 32"/>
                <a:gd name="T8" fmla="*/ 0 w 5"/>
                <a:gd name="T9" fmla="*/ 0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2">
                  <a:moveTo>
                    <a:pt x="5" y="32"/>
                  </a:moveTo>
                  <a:lnTo>
                    <a:pt x="3" y="25"/>
                  </a:lnTo>
                  <a:lnTo>
                    <a:pt x="0" y="13"/>
                  </a:lnTo>
                  <a:lnTo>
                    <a:pt x="0" y="4"/>
                  </a:lnTo>
                  <a:lnTo>
                    <a:pt x="0"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67" name="Freeform 252"/>
            <p:cNvSpPr>
              <a:spLocks/>
            </p:cNvSpPr>
            <p:nvPr/>
          </p:nvSpPr>
          <p:spPr bwMode="auto">
            <a:xfrm>
              <a:off x="1193" y="5125"/>
              <a:ext cx="140" cy="121"/>
            </a:xfrm>
            <a:custGeom>
              <a:avLst/>
              <a:gdLst>
                <a:gd name="T0" fmla="*/ 115 w 140"/>
                <a:gd name="T1" fmla="*/ 21 h 121"/>
                <a:gd name="T2" fmla="*/ 117 w 140"/>
                <a:gd name="T3" fmla="*/ 24 h 121"/>
                <a:gd name="T4" fmla="*/ 120 w 140"/>
                <a:gd name="T5" fmla="*/ 28 h 121"/>
                <a:gd name="T6" fmla="*/ 128 w 140"/>
                <a:gd name="T7" fmla="*/ 44 h 121"/>
                <a:gd name="T8" fmla="*/ 135 w 140"/>
                <a:gd name="T9" fmla="*/ 58 h 121"/>
                <a:gd name="T10" fmla="*/ 140 w 140"/>
                <a:gd name="T11" fmla="*/ 70 h 121"/>
                <a:gd name="T12" fmla="*/ 140 w 140"/>
                <a:gd name="T13" fmla="*/ 77 h 121"/>
                <a:gd name="T14" fmla="*/ 138 w 140"/>
                <a:gd name="T15" fmla="*/ 79 h 121"/>
                <a:gd name="T16" fmla="*/ 135 w 140"/>
                <a:gd name="T17" fmla="*/ 79 h 121"/>
                <a:gd name="T18" fmla="*/ 130 w 140"/>
                <a:gd name="T19" fmla="*/ 77 h 121"/>
                <a:gd name="T20" fmla="*/ 128 w 140"/>
                <a:gd name="T21" fmla="*/ 81 h 121"/>
                <a:gd name="T22" fmla="*/ 122 w 140"/>
                <a:gd name="T23" fmla="*/ 91 h 121"/>
                <a:gd name="T24" fmla="*/ 110 w 140"/>
                <a:gd name="T25" fmla="*/ 107 h 121"/>
                <a:gd name="T26" fmla="*/ 97 w 140"/>
                <a:gd name="T27" fmla="*/ 114 h 121"/>
                <a:gd name="T28" fmla="*/ 84 w 140"/>
                <a:gd name="T29" fmla="*/ 118 h 121"/>
                <a:gd name="T30" fmla="*/ 69 w 140"/>
                <a:gd name="T31" fmla="*/ 121 h 121"/>
                <a:gd name="T32" fmla="*/ 49 w 140"/>
                <a:gd name="T33" fmla="*/ 118 h 121"/>
                <a:gd name="T34" fmla="*/ 31 w 140"/>
                <a:gd name="T35" fmla="*/ 109 h 121"/>
                <a:gd name="T36" fmla="*/ 13 w 140"/>
                <a:gd name="T37" fmla="*/ 95 h 121"/>
                <a:gd name="T38" fmla="*/ 0 w 140"/>
                <a:gd name="T39" fmla="*/ 75 h 121"/>
                <a:gd name="T40" fmla="*/ 0 w 140"/>
                <a:gd name="T41" fmla="*/ 63 h 121"/>
                <a:gd name="T42" fmla="*/ 0 w 140"/>
                <a:gd name="T43" fmla="*/ 51 h 121"/>
                <a:gd name="T44" fmla="*/ 3 w 140"/>
                <a:gd name="T45" fmla="*/ 42 h 121"/>
                <a:gd name="T46" fmla="*/ 8 w 140"/>
                <a:gd name="T47" fmla="*/ 31 h 121"/>
                <a:gd name="T48" fmla="*/ 23 w 140"/>
                <a:gd name="T49" fmla="*/ 17 h 121"/>
                <a:gd name="T50" fmla="*/ 44 w 140"/>
                <a:gd name="T51" fmla="*/ 5 h 121"/>
                <a:gd name="T52" fmla="*/ 59 w 140"/>
                <a:gd name="T53" fmla="*/ 0 h 121"/>
                <a:gd name="T54" fmla="*/ 74 w 140"/>
                <a:gd name="T55" fmla="*/ 5 h 121"/>
                <a:gd name="T56" fmla="*/ 92 w 140"/>
                <a:gd name="T57" fmla="*/ 12 h 121"/>
                <a:gd name="T58" fmla="*/ 107 w 140"/>
                <a:gd name="T59" fmla="*/ 19 h 121"/>
                <a:gd name="T60" fmla="*/ 112 w 140"/>
                <a:gd name="T61" fmla="*/ 21 h 121"/>
                <a:gd name="T62" fmla="*/ 115 w 140"/>
                <a:gd name="T63" fmla="*/ 21 h 121"/>
                <a:gd name="T64" fmla="*/ 115 w 140"/>
                <a:gd name="T65" fmla="*/ 21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0" h="121">
                  <a:moveTo>
                    <a:pt x="115" y="21"/>
                  </a:moveTo>
                  <a:lnTo>
                    <a:pt x="117" y="24"/>
                  </a:lnTo>
                  <a:lnTo>
                    <a:pt x="120" y="28"/>
                  </a:lnTo>
                  <a:lnTo>
                    <a:pt x="128" y="44"/>
                  </a:lnTo>
                  <a:lnTo>
                    <a:pt x="135" y="58"/>
                  </a:lnTo>
                  <a:lnTo>
                    <a:pt x="140" y="70"/>
                  </a:lnTo>
                  <a:lnTo>
                    <a:pt x="140" y="77"/>
                  </a:lnTo>
                  <a:lnTo>
                    <a:pt x="138" y="79"/>
                  </a:lnTo>
                  <a:lnTo>
                    <a:pt x="135" y="79"/>
                  </a:lnTo>
                  <a:lnTo>
                    <a:pt x="130" y="77"/>
                  </a:lnTo>
                  <a:lnTo>
                    <a:pt x="128" y="81"/>
                  </a:lnTo>
                  <a:lnTo>
                    <a:pt x="122" y="91"/>
                  </a:lnTo>
                  <a:lnTo>
                    <a:pt x="110" y="107"/>
                  </a:lnTo>
                  <a:lnTo>
                    <a:pt x="97" y="114"/>
                  </a:lnTo>
                  <a:lnTo>
                    <a:pt x="84" y="118"/>
                  </a:lnTo>
                  <a:lnTo>
                    <a:pt x="69" y="121"/>
                  </a:lnTo>
                  <a:lnTo>
                    <a:pt x="49" y="118"/>
                  </a:lnTo>
                  <a:lnTo>
                    <a:pt x="31" y="109"/>
                  </a:lnTo>
                  <a:lnTo>
                    <a:pt x="13" y="95"/>
                  </a:lnTo>
                  <a:lnTo>
                    <a:pt x="0" y="75"/>
                  </a:lnTo>
                  <a:lnTo>
                    <a:pt x="0" y="63"/>
                  </a:lnTo>
                  <a:lnTo>
                    <a:pt x="0" y="51"/>
                  </a:lnTo>
                  <a:lnTo>
                    <a:pt x="3" y="42"/>
                  </a:lnTo>
                  <a:lnTo>
                    <a:pt x="8" y="31"/>
                  </a:lnTo>
                  <a:lnTo>
                    <a:pt x="23" y="17"/>
                  </a:lnTo>
                  <a:lnTo>
                    <a:pt x="44" y="5"/>
                  </a:lnTo>
                  <a:lnTo>
                    <a:pt x="59" y="0"/>
                  </a:lnTo>
                  <a:lnTo>
                    <a:pt x="74" y="5"/>
                  </a:lnTo>
                  <a:lnTo>
                    <a:pt x="92" y="12"/>
                  </a:lnTo>
                  <a:lnTo>
                    <a:pt x="107" y="19"/>
                  </a:lnTo>
                  <a:lnTo>
                    <a:pt x="112" y="21"/>
                  </a:lnTo>
                  <a:lnTo>
                    <a:pt x="115" y="21"/>
                  </a:lnTo>
                  <a:close/>
                </a:path>
              </a:pathLst>
            </a:custGeom>
            <a:solidFill>
              <a:srgbClr val="FCC0A7"/>
            </a:solidFill>
            <a:ln w="20638">
              <a:solidFill>
                <a:srgbClr val="000000"/>
              </a:solidFill>
              <a:prstDash val="solid"/>
              <a:round/>
              <a:headEnd/>
              <a:tailEnd/>
            </a:ln>
          </p:spPr>
          <p:txBody>
            <a:bodyPr/>
            <a:lstStyle/>
            <a:p>
              <a:endParaRPr lang="ja-JP" altLang="en-US"/>
            </a:p>
          </p:txBody>
        </p:sp>
        <p:sp>
          <p:nvSpPr>
            <p:cNvPr id="31968" name="Freeform 253"/>
            <p:cNvSpPr>
              <a:spLocks/>
            </p:cNvSpPr>
            <p:nvPr/>
          </p:nvSpPr>
          <p:spPr bwMode="auto">
            <a:xfrm>
              <a:off x="1224" y="5130"/>
              <a:ext cx="91" cy="56"/>
            </a:xfrm>
            <a:custGeom>
              <a:avLst/>
              <a:gdLst>
                <a:gd name="T0" fmla="*/ 0 w 91"/>
                <a:gd name="T1" fmla="*/ 2 h 56"/>
                <a:gd name="T2" fmla="*/ 0 w 91"/>
                <a:gd name="T3" fmla="*/ 9 h 56"/>
                <a:gd name="T4" fmla="*/ 2 w 91"/>
                <a:gd name="T5" fmla="*/ 16 h 56"/>
                <a:gd name="T6" fmla="*/ 13 w 91"/>
                <a:gd name="T7" fmla="*/ 35 h 56"/>
                <a:gd name="T8" fmla="*/ 30 w 91"/>
                <a:gd name="T9" fmla="*/ 51 h 56"/>
                <a:gd name="T10" fmla="*/ 41 w 91"/>
                <a:gd name="T11" fmla="*/ 56 h 56"/>
                <a:gd name="T12" fmla="*/ 53 w 91"/>
                <a:gd name="T13" fmla="*/ 56 h 56"/>
                <a:gd name="T14" fmla="*/ 66 w 91"/>
                <a:gd name="T15" fmla="*/ 53 h 56"/>
                <a:gd name="T16" fmla="*/ 79 w 91"/>
                <a:gd name="T17" fmla="*/ 46 h 56"/>
                <a:gd name="T18" fmla="*/ 89 w 91"/>
                <a:gd name="T19" fmla="*/ 37 h 56"/>
                <a:gd name="T20" fmla="*/ 91 w 91"/>
                <a:gd name="T21" fmla="*/ 28 h 56"/>
                <a:gd name="T22" fmla="*/ 89 w 91"/>
                <a:gd name="T23" fmla="*/ 21 h 56"/>
                <a:gd name="T24" fmla="*/ 81 w 91"/>
                <a:gd name="T25" fmla="*/ 12 h 56"/>
                <a:gd name="T26" fmla="*/ 74 w 91"/>
                <a:gd name="T27" fmla="*/ 2 h 56"/>
                <a:gd name="T28" fmla="*/ 69 w 91"/>
                <a:gd name="T29" fmla="*/ 0 h 56"/>
                <a:gd name="T30" fmla="*/ 0 w 91"/>
                <a:gd name="T31" fmla="*/ 2 h 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1" h="56">
                  <a:moveTo>
                    <a:pt x="0" y="2"/>
                  </a:moveTo>
                  <a:lnTo>
                    <a:pt x="0" y="9"/>
                  </a:lnTo>
                  <a:lnTo>
                    <a:pt x="2" y="16"/>
                  </a:lnTo>
                  <a:lnTo>
                    <a:pt x="13" y="35"/>
                  </a:lnTo>
                  <a:lnTo>
                    <a:pt x="30" y="51"/>
                  </a:lnTo>
                  <a:lnTo>
                    <a:pt x="41" y="56"/>
                  </a:lnTo>
                  <a:lnTo>
                    <a:pt x="53" y="56"/>
                  </a:lnTo>
                  <a:lnTo>
                    <a:pt x="66" y="53"/>
                  </a:lnTo>
                  <a:lnTo>
                    <a:pt x="79" y="46"/>
                  </a:lnTo>
                  <a:lnTo>
                    <a:pt x="89" y="37"/>
                  </a:lnTo>
                  <a:lnTo>
                    <a:pt x="91" y="28"/>
                  </a:lnTo>
                  <a:lnTo>
                    <a:pt x="89" y="21"/>
                  </a:lnTo>
                  <a:lnTo>
                    <a:pt x="81" y="12"/>
                  </a:lnTo>
                  <a:lnTo>
                    <a:pt x="74" y="2"/>
                  </a:lnTo>
                  <a:lnTo>
                    <a:pt x="69" y="0"/>
                  </a:lnTo>
                  <a:lnTo>
                    <a:pt x="0" y="2"/>
                  </a:lnTo>
                  <a:close/>
                </a:path>
              </a:pathLst>
            </a:custGeom>
            <a:solidFill>
              <a:srgbClr val="FCC0A7"/>
            </a:solidFill>
            <a:ln w="20638">
              <a:solidFill>
                <a:srgbClr val="000000"/>
              </a:solidFill>
              <a:prstDash val="solid"/>
              <a:round/>
              <a:headEnd/>
              <a:tailEnd/>
            </a:ln>
          </p:spPr>
          <p:txBody>
            <a:bodyPr/>
            <a:lstStyle/>
            <a:p>
              <a:endParaRPr lang="ja-JP" altLang="en-US"/>
            </a:p>
          </p:txBody>
        </p:sp>
        <p:sp>
          <p:nvSpPr>
            <p:cNvPr id="31969" name="Freeform 254"/>
            <p:cNvSpPr>
              <a:spLocks/>
            </p:cNvSpPr>
            <p:nvPr/>
          </p:nvSpPr>
          <p:spPr bwMode="auto">
            <a:xfrm>
              <a:off x="1244" y="5024"/>
              <a:ext cx="26" cy="32"/>
            </a:xfrm>
            <a:custGeom>
              <a:avLst/>
              <a:gdLst>
                <a:gd name="T0" fmla="*/ 23 w 26"/>
                <a:gd name="T1" fmla="*/ 32 h 32"/>
                <a:gd name="T2" fmla="*/ 23 w 26"/>
                <a:gd name="T3" fmla="*/ 25 h 32"/>
                <a:gd name="T4" fmla="*/ 26 w 26"/>
                <a:gd name="T5" fmla="*/ 14 h 32"/>
                <a:gd name="T6" fmla="*/ 26 w 26"/>
                <a:gd name="T7" fmla="*/ 4 h 32"/>
                <a:gd name="T8" fmla="*/ 23 w 26"/>
                <a:gd name="T9" fmla="*/ 2 h 32"/>
                <a:gd name="T10" fmla="*/ 18 w 26"/>
                <a:gd name="T11" fmla="*/ 0 h 32"/>
                <a:gd name="T12" fmla="*/ 10 w 26"/>
                <a:gd name="T13" fmla="*/ 0 h 32"/>
                <a:gd name="T14" fmla="*/ 8 w 26"/>
                <a:gd name="T15" fmla="*/ 2 h 32"/>
                <a:gd name="T16" fmla="*/ 0 w 26"/>
                <a:gd name="T17" fmla="*/ 11 h 32"/>
                <a:gd name="T18" fmla="*/ 0 w 26"/>
                <a:gd name="T19" fmla="*/ 23 h 32"/>
                <a:gd name="T20" fmla="*/ 3 w 26"/>
                <a:gd name="T21" fmla="*/ 32 h 32"/>
                <a:gd name="T22" fmla="*/ 23 w 26"/>
                <a:gd name="T23" fmla="*/ 32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 h="32">
                  <a:moveTo>
                    <a:pt x="23" y="32"/>
                  </a:moveTo>
                  <a:lnTo>
                    <a:pt x="23" y="25"/>
                  </a:lnTo>
                  <a:lnTo>
                    <a:pt x="26" y="14"/>
                  </a:lnTo>
                  <a:lnTo>
                    <a:pt x="26" y="4"/>
                  </a:lnTo>
                  <a:lnTo>
                    <a:pt x="23" y="2"/>
                  </a:lnTo>
                  <a:lnTo>
                    <a:pt x="18" y="0"/>
                  </a:lnTo>
                  <a:lnTo>
                    <a:pt x="10" y="0"/>
                  </a:lnTo>
                  <a:lnTo>
                    <a:pt x="8" y="2"/>
                  </a:lnTo>
                  <a:lnTo>
                    <a:pt x="0" y="11"/>
                  </a:lnTo>
                  <a:lnTo>
                    <a:pt x="0" y="23"/>
                  </a:lnTo>
                  <a:lnTo>
                    <a:pt x="3" y="32"/>
                  </a:lnTo>
                  <a:lnTo>
                    <a:pt x="23" y="32"/>
                  </a:lnTo>
                  <a:close/>
                </a:path>
              </a:pathLst>
            </a:custGeom>
            <a:solidFill>
              <a:srgbClr val="FEDFB3"/>
            </a:solidFill>
            <a:ln w="20638">
              <a:solidFill>
                <a:srgbClr val="000000"/>
              </a:solidFill>
              <a:prstDash val="solid"/>
              <a:round/>
              <a:headEnd/>
              <a:tailEnd/>
            </a:ln>
          </p:spPr>
          <p:txBody>
            <a:bodyPr/>
            <a:lstStyle/>
            <a:p>
              <a:endParaRPr lang="ja-JP" altLang="en-US"/>
            </a:p>
          </p:txBody>
        </p:sp>
        <p:sp>
          <p:nvSpPr>
            <p:cNvPr id="31970" name="Freeform 255"/>
            <p:cNvSpPr>
              <a:spLocks/>
            </p:cNvSpPr>
            <p:nvPr/>
          </p:nvSpPr>
          <p:spPr bwMode="auto">
            <a:xfrm>
              <a:off x="1181" y="5102"/>
              <a:ext cx="73" cy="49"/>
            </a:xfrm>
            <a:custGeom>
              <a:avLst/>
              <a:gdLst>
                <a:gd name="T0" fmla="*/ 0 w 73"/>
                <a:gd name="T1" fmla="*/ 49 h 49"/>
                <a:gd name="T2" fmla="*/ 33 w 73"/>
                <a:gd name="T3" fmla="*/ 0 h 49"/>
                <a:gd name="T4" fmla="*/ 73 w 73"/>
                <a:gd name="T5" fmla="*/ 37 h 49"/>
                <a:gd name="T6" fmla="*/ 0 w 73"/>
                <a:gd name="T7" fmla="*/ 49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3" h="49">
                  <a:moveTo>
                    <a:pt x="0" y="49"/>
                  </a:moveTo>
                  <a:lnTo>
                    <a:pt x="33" y="0"/>
                  </a:lnTo>
                  <a:lnTo>
                    <a:pt x="73" y="37"/>
                  </a:lnTo>
                  <a:lnTo>
                    <a:pt x="0" y="49"/>
                  </a:lnTo>
                  <a:close/>
                </a:path>
              </a:pathLst>
            </a:custGeom>
            <a:solidFill>
              <a:srgbClr val="FB805F"/>
            </a:solidFill>
            <a:ln w="20638">
              <a:solidFill>
                <a:srgbClr val="000000"/>
              </a:solidFill>
              <a:prstDash val="solid"/>
              <a:round/>
              <a:headEnd/>
              <a:tailEnd/>
            </a:ln>
          </p:spPr>
          <p:txBody>
            <a:bodyPr/>
            <a:lstStyle/>
            <a:p>
              <a:endParaRPr lang="ja-JP" altLang="en-US"/>
            </a:p>
          </p:txBody>
        </p:sp>
        <p:sp>
          <p:nvSpPr>
            <p:cNvPr id="31971" name="Freeform 256"/>
            <p:cNvSpPr>
              <a:spLocks/>
            </p:cNvSpPr>
            <p:nvPr/>
          </p:nvSpPr>
          <p:spPr bwMode="auto">
            <a:xfrm>
              <a:off x="1188" y="5051"/>
              <a:ext cx="125" cy="114"/>
            </a:xfrm>
            <a:custGeom>
              <a:avLst/>
              <a:gdLst>
                <a:gd name="T0" fmla="*/ 3 w 125"/>
                <a:gd name="T1" fmla="*/ 35 h 114"/>
                <a:gd name="T2" fmla="*/ 5 w 125"/>
                <a:gd name="T3" fmla="*/ 28 h 114"/>
                <a:gd name="T4" fmla="*/ 13 w 125"/>
                <a:gd name="T5" fmla="*/ 21 h 114"/>
                <a:gd name="T6" fmla="*/ 23 w 125"/>
                <a:gd name="T7" fmla="*/ 14 h 114"/>
                <a:gd name="T8" fmla="*/ 38 w 125"/>
                <a:gd name="T9" fmla="*/ 7 h 114"/>
                <a:gd name="T10" fmla="*/ 54 w 125"/>
                <a:gd name="T11" fmla="*/ 3 h 114"/>
                <a:gd name="T12" fmla="*/ 69 w 125"/>
                <a:gd name="T13" fmla="*/ 0 h 114"/>
                <a:gd name="T14" fmla="*/ 84 w 125"/>
                <a:gd name="T15" fmla="*/ 5 h 114"/>
                <a:gd name="T16" fmla="*/ 102 w 125"/>
                <a:gd name="T17" fmla="*/ 17 h 114"/>
                <a:gd name="T18" fmla="*/ 110 w 125"/>
                <a:gd name="T19" fmla="*/ 28 h 114"/>
                <a:gd name="T20" fmla="*/ 117 w 125"/>
                <a:gd name="T21" fmla="*/ 40 h 114"/>
                <a:gd name="T22" fmla="*/ 125 w 125"/>
                <a:gd name="T23" fmla="*/ 65 h 114"/>
                <a:gd name="T24" fmla="*/ 122 w 125"/>
                <a:gd name="T25" fmla="*/ 84 h 114"/>
                <a:gd name="T26" fmla="*/ 120 w 125"/>
                <a:gd name="T27" fmla="*/ 98 h 114"/>
                <a:gd name="T28" fmla="*/ 110 w 125"/>
                <a:gd name="T29" fmla="*/ 105 h 114"/>
                <a:gd name="T30" fmla="*/ 97 w 125"/>
                <a:gd name="T31" fmla="*/ 114 h 114"/>
                <a:gd name="T32" fmla="*/ 89 w 125"/>
                <a:gd name="T33" fmla="*/ 114 h 114"/>
                <a:gd name="T34" fmla="*/ 82 w 125"/>
                <a:gd name="T35" fmla="*/ 114 h 114"/>
                <a:gd name="T36" fmla="*/ 72 w 125"/>
                <a:gd name="T37" fmla="*/ 109 h 114"/>
                <a:gd name="T38" fmla="*/ 61 w 125"/>
                <a:gd name="T39" fmla="*/ 102 h 114"/>
                <a:gd name="T40" fmla="*/ 59 w 125"/>
                <a:gd name="T41" fmla="*/ 102 h 114"/>
                <a:gd name="T42" fmla="*/ 51 w 125"/>
                <a:gd name="T43" fmla="*/ 100 h 114"/>
                <a:gd name="T44" fmla="*/ 44 w 125"/>
                <a:gd name="T45" fmla="*/ 95 h 114"/>
                <a:gd name="T46" fmla="*/ 44 w 125"/>
                <a:gd name="T47" fmla="*/ 84 h 114"/>
                <a:gd name="T48" fmla="*/ 38 w 125"/>
                <a:gd name="T49" fmla="*/ 81 h 114"/>
                <a:gd name="T50" fmla="*/ 33 w 125"/>
                <a:gd name="T51" fmla="*/ 79 h 114"/>
                <a:gd name="T52" fmla="*/ 26 w 125"/>
                <a:gd name="T53" fmla="*/ 70 h 114"/>
                <a:gd name="T54" fmla="*/ 26 w 125"/>
                <a:gd name="T55" fmla="*/ 56 h 114"/>
                <a:gd name="T56" fmla="*/ 21 w 125"/>
                <a:gd name="T57" fmla="*/ 56 h 114"/>
                <a:gd name="T58" fmla="*/ 11 w 125"/>
                <a:gd name="T59" fmla="*/ 54 h 114"/>
                <a:gd name="T60" fmla="*/ 3 w 125"/>
                <a:gd name="T61" fmla="*/ 49 h 114"/>
                <a:gd name="T62" fmla="*/ 0 w 125"/>
                <a:gd name="T63" fmla="*/ 44 h 114"/>
                <a:gd name="T64" fmla="*/ 3 w 125"/>
                <a:gd name="T65" fmla="*/ 35 h 114"/>
                <a:gd name="T66" fmla="*/ 3 w 125"/>
                <a:gd name="T67" fmla="*/ 35 h 11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5" h="114">
                  <a:moveTo>
                    <a:pt x="3" y="35"/>
                  </a:moveTo>
                  <a:lnTo>
                    <a:pt x="5" y="28"/>
                  </a:lnTo>
                  <a:lnTo>
                    <a:pt x="13" y="21"/>
                  </a:lnTo>
                  <a:lnTo>
                    <a:pt x="23" y="14"/>
                  </a:lnTo>
                  <a:lnTo>
                    <a:pt x="38" y="7"/>
                  </a:lnTo>
                  <a:lnTo>
                    <a:pt x="54" y="3"/>
                  </a:lnTo>
                  <a:lnTo>
                    <a:pt x="69" y="0"/>
                  </a:lnTo>
                  <a:lnTo>
                    <a:pt x="84" y="5"/>
                  </a:lnTo>
                  <a:lnTo>
                    <a:pt x="102" y="17"/>
                  </a:lnTo>
                  <a:lnTo>
                    <a:pt x="110" y="28"/>
                  </a:lnTo>
                  <a:lnTo>
                    <a:pt x="117" y="40"/>
                  </a:lnTo>
                  <a:lnTo>
                    <a:pt x="125" y="65"/>
                  </a:lnTo>
                  <a:lnTo>
                    <a:pt x="122" y="84"/>
                  </a:lnTo>
                  <a:lnTo>
                    <a:pt x="120" y="98"/>
                  </a:lnTo>
                  <a:lnTo>
                    <a:pt x="110" y="105"/>
                  </a:lnTo>
                  <a:lnTo>
                    <a:pt x="97" y="114"/>
                  </a:lnTo>
                  <a:lnTo>
                    <a:pt x="89" y="114"/>
                  </a:lnTo>
                  <a:lnTo>
                    <a:pt x="82" y="114"/>
                  </a:lnTo>
                  <a:lnTo>
                    <a:pt x="72" y="109"/>
                  </a:lnTo>
                  <a:lnTo>
                    <a:pt x="61" y="102"/>
                  </a:lnTo>
                  <a:lnTo>
                    <a:pt x="59" y="102"/>
                  </a:lnTo>
                  <a:lnTo>
                    <a:pt x="51" y="100"/>
                  </a:lnTo>
                  <a:lnTo>
                    <a:pt x="44" y="95"/>
                  </a:lnTo>
                  <a:lnTo>
                    <a:pt x="44" y="84"/>
                  </a:lnTo>
                  <a:lnTo>
                    <a:pt x="38" y="81"/>
                  </a:lnTo>
                  <a:lnTo>
                    <a:pt x="33" y="79"/>
                  </a:lnTo>
                  <a:lnTo>
                    <a:pt x="26" y="70"/>
                  </a:lnTo>
                  <a:lnTo>
                    <a:pt x="26" y="56"/>
                  </a:lnTo>
                  <a:lnTo>
                    <a:pt x="21" y="56"/>
                  </a:lnTo>
                  <a:lnTo>
                    <a:pt x="11" y="54"/>
                  </a:lnTo>
                  <a:lnTo>
                    <a:pt x="3" y="49"/>
                  </a:lnTo>
                  <a:lnTo>
                    <a:pt x="0" y="44"/>
                  </a:lnTo>
                  <a:lnTo>
                    <a:pt x="3" y="35"/>
                  </a:lnTo>
                  <a:close/>
                </a:path>
              </a:pathLst>
            </a:custGeom>
            <a:solidFill>
              <a:srgbClr val="FEDFB3"/>
            </a:solidFill>
            <a:ln w="20638">
              <a:solidFill>
                <a:srgbClr val="000000"/>
              </a:solidFill>
              <a:prstDash val="solid"/>
              <a:round/>
              <a:headEnd/>
              <a:tailEnd/>
            </a:ln>
          </p:spPr>
          <p:txBody>
            <a:bodyPr/>
            <a:lstStyle/>
            <a:p>
              <a:endParaRPr lang="ja-JP" altLang="en-US"/>
            </a:p>
          </p:txBody>
        </p:sp>
        <p:sp>
          <p:nvSpPr>
            <p:cNvPr id="31972" name="Freeform 257"/>
            <p:cNvSpPr>
              <a:spLocks/>
            </p:cNvSpPr>
            <p:nvPr/>
          </p:nvSpPr>
          <p:spPr bwMode="auto">
            <a:xfrm>
              <a:off x="1173" y="5151"/>
              <a:ext cx="8" cy="90"/>
            </a:xfrm>
            <a:custGeom>
              <a:avLst/>
              <a:gdLst>
                <a:gd name="T0" fmla="*/ 3 w 8"/>
                <a:gd name="T1" fmla="*/ 90 h 90"/>
                <a:gd name="T2" fmla="*/ 0 w 8"/>
                <a:gd name="T3" fmla="*/ 81 h 90"/>
                <a:gd name="T4" fmla="*/ 0 w 8"/>
                <a:gd name="T5" fmla="*/ 72 h 90"/>
                <a:gd name="T6" fmla="*/ 0 w 8"/>
                <a:gd name="T7" fmla="*/ 46 h 90"/>
                <a:gd name="T8" fmla="*/ 5 w 8"/>
                <a:gd name="T9" fmla="*/ 18 h 90"/>
                <a:gd name="T10" fmla="*/ 5 w 8"/>
                <a:gd name="T11" fmla="*/ 9 h 90"/>
                <a:gd name="T12" fmla="*/ 8 w 8"/>
                <a:gd name="T13" fmla="*/ 0 h 90"/>
                <a:gd name="T14" fmla="*/ 3 w 8"/>
                <a:gd name="T15" fmla="*/ 90 h 9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 h="90">
                  <a:moveTo>
                    <a:pt x="3" y="90"/>
                  </a:moveTo>
                  <a:lnTo>
                    <a:pt x="0" y="81"/>
                  </a:lnTo>
                  <a:lnTo>
                    <a:pt x="0" y="72"/>
                  </a:lnTo>
                  <a:lnTo>
                    <a:pt x="0" y="46"/>
                  </a:lnTo>
                  <a:lnTo>
                    <a:pt x="5" y="18"/>
                  </a:lnTo>
                  <a:lnTo>
                    <a:pt x="5" y="9"/>
                  </a:lnTo>
                  <a:lnTo>
                    <a:pt x="8" y="0"/>
                  </a:lnTo>
                  <a:lnTo>
                    <a:pt x="3"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1973" name="Freeform 258"/>
            <p:cNvSpPr>
              <a:spLocks/>
            </p:cNvSpPr>
            <p:nvPr/>
          </p:nvSpPr>
          <p:spPr bwMode="auto">
            <a:xfrm>
              <a:off x="1173" y="5151"/>
              <a:ext cx="8" cy="90"/>
            </a:xfrm>
            <a:custGeom>
              <a:avLst/>
              <a:gdLst>
                <a:gd name="T0" fmla="*/ 3 w 8"/>
                <a:gd name="T1" fmla="*/ 90 h 90"/>
                <a:gd name="T2" fmla="*/ 0 w 8"/>
                <a:gd name="T3" fmla="*/ 81 h 90"/>
                <a:gd name="T4" fmla="*/ 0 w 8"/>
                <a:gd name="T5" fmla="*/ 72 h 90"/>
                <a:gd name="T6" fmla="*/ 0 w 8"/>
                <a:gd name="T7" fmla="*/ 46 h 90"/>
                <a:gd name="T8" fmla="*/ 5 w 8"/>
                <a:gd name="T9" fmla="*/ 18 h 90"/>
                <a:gd name="T10" fmla="*/ 5 w 8"/>
                <a:gd name="T11" fmla="*/ 9 h 90"/>
                <a:gd name="T12" fmla="*/ 8 w 8"/>
                <a:gd name="T13" fmla="*/ 0 h 9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90">
                  <a:moveTo>
                    <a:pt x="3" y="90"/>
                  </a:moveTo>
                  <a:lnTo>
                    <a:pt x="0" y="81"/>
                  </a:lnTo>
                  <a:lnTo>
                    <a:pt x="0" y="72"/>
                  </a:lnTo>
                  <a:lnTo>
                    <a:pt x="0" y="46"/>
                  </a:lnTo>
                  <a:lnTo>
                    <a:pt x="5" y="18"/>
                  </a:lnTo>
                  <a:lnTo>
                    <a:pt x="5" y="9"/>
                  </a:lnTo>
                  <a:lnTo>
                    <a:pt x="8"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sp>
        <p:nvSpPr>
          <p:cNvPr id="31767" name="Freeform 262"/>
          <p:cNvSpPr>
            <a:spLocks/>
          </p:cNvSpPr>
          <p:nvPr/>
        </p:nvSpPr>
        <p:spPr bwMode="auto">
          <a:xfrm>
            <a:off x="7389813" y="2079625"/>
            <a:ext cx="1670050" cy="1454150"/>
          </a:xfrm>
          <a:custGeom>
            <a:avLst/>
            <a:gdLst>
              <a:gd name="T0" fmla="*/ 2147483646 w 1944"/>
              <a:gd name="T1" fmla="*/ 2147483646 h 1690"/>
              <a:gd name="T2" fmla="*/ 2147483646 w 1944"/>
              <a:gd name="T3" fmla="*/ 2147483646 h 1690"/>
              <a:gd name="T4" fmla="*/ 2147483646 w 1944"/>
              <a:gd name="T5" fmla="*/ 2147483646 h 1690"/>
              <a:gd name="T6" fmla="*/ 2147483646 w 1944"/>
              <a:gd name="T7" fmla="*/ 2147483646 h 1690"/>
              <a:gd name="T8" fmla="*/ 2147483646 w 1944"/>
              <a:gd name="T9" fmla="*/ 2147483646 h 1690"/>
              <a:gd name="T10" fmla="*/ 2147483646 w 1944"/>
              <a:gd name="T11" fmla="*/ 2147483646 h 1690"/>
              <a:gd name="T12" fmla="*/ 2147483646 w 1944"/>
              <a:gd name="T13" fmla="*/ 2147483646 h 1690"/>
              <a:gd name="T14" fmla="*/ 2147483646 w 1944"/>
              <a:gd name="T15" fmla="*/ 2147483646 h 1690"/>
              <a:gd name="T16" fmla="*/ 0 w 1944"/>
              <a:gd name="T17" fmla="*/ 2147483646 h 1690"/>
              <a:gd name="T18" fmla="*/ 2147483646 w 1944"/>
              <a:gd name="T19" fmla="*/ 2147483646 h 1690"/>
              <a:gd name="T20" fmla="*/ 2147483646 w 1944"/>
              <a:gd name="T21" fmla="*/ 2147483646 h 1690"/>
              <a:gd name="T22" fmla="*/ 2147483646 w 1944"/>
              <a:gd name="T23" fmla="*/ 2147483646 h 1690"/>
              <a:gd name="T24" fmla="*/ 2147483646 w 1944"/>
              <a:gd name="T25" fmla="*/ 2147483646 h 1690"/>
              <a:gd name="T26" fmla="*/ 2147483646 w 1944"/>
              <a:gd name="T27" fmla="*/ 2147483646 h 1690"/>
              <a:gd name="T28" fmla="*/ 2147483646 w 1944"/>
              <a:gd name="T29" fmla="*/ 2147483646 h 1690"/>
              <a:gd name="T30" fmla="*/ 2147483646 w 1944"/>
              <a:gd name="T31" fmla="*/ 2147483646 h 1690"/>
              <a:gd name="T32" fmla="*/ 2147483646 w 1944"/>
              <a:gd name="T33" fmla="*/ 2147483646 h 1690"/>
              <a:gd name="T34" fmla="*/ 2147483646 w 1944"/>
              <a:gd name="T35" fmla="*/ 2147483646 h 1690"/>
              <a:gd name="T36" fmla="*/ 2147483646 w 1944"/>
              <a:gd name="T37" fmla="*/ 2147483646 h 1690"/>
              <a:gd name="T38" fmla="*/ 2147483646 w 1944"/>
              <a:gd name="T39" fmla="*/ 2147483646 h 1690"/>
              <a:gd name="T40" fmla="*/ 2147483646 w 1944"/>
              <a:gd name="T41" fmla="*/ 2147483646 h 1690"/>
              <a:gd name="T42" fmla="*/ 2147483646 w 1944"/>
              <a:gd name="T43" fmla="*/ 2147483646 h 1690"/>
              <a:gd name="T44" fmla="*/ 2147483646 w 1944"/>
              <a:gd name="T45" fmla="*/ 2147483646 h 1690"/>
              <a:gd name="T46" fmla="*/ 2147483646 w 1944"/>
              <a:gd name="T47" fmla="*/ 2147483646 h 1690"/>
              <a:gd name="T48" fmla="*/ 2147483646 w 1944"/>
              <a:gd name="T49" fmla="*/ 2147483646 h 1690"/>
              <a:gd name="T50" fmla="*/ 2147483646 w 1944"/>
              <a:gd name="T51" fmla="*/ 2147483646 h 1690"/>
              <a:gd name="T52" fmla="*/ 2147483646 w 1944"/>
              <a:gd name="T53" fmla="*/ 2147483646 h 1690"/>
              <a:gd name="T54" fmla="*/ 2147483646 w 1944"/>
              <a:gd name="T55" fmla="*/ 2147483646 h 1690"/>
              <a:gd name="T56" fmla="*/ 2147483646 w 1944"/>
              <a:gd name="T57" fmla="*/ 2147483646 h 1690"/>
              <a:gd name="T58" fmla="*/ 2147483646 w 1944"/>
              <a:gd name="T59" fmla="*/ 2147483646 h 1690"/>
              <a:gd name="T60" fmla="*/ 2147483646 w 1944"/>
              <a:gd name="T61" fmla="*/ 2147483646 h 1690"/>
              <a:gd name="T62" fmla="*/ 2147483646 w 1944"/>
              <a:gd name="T63" fmla="*/ 2147483646 h 1690"/>
              <a:gd name="T64" fmla="*/ 2147483646 w 1944"/>
              <a:gd name="T65" fmla="*/ 2147483646 h 1690"/>
              <a:gd name="T66" fmla="*/ 2147483646 w 1944"/>
              <a:gd name="T67" fmla="*/ 2147483646 h 1690"/>
              <a:gd name="T68" fmla="*/ 2147483646 w 1944"/>
              <a:gd name="T69" fmla="*/ 2147483646 h 1690"/>
              <a:gd name="T70" fmla="*/ 2147483646 w 1944"/>
              <a:gd name="T71" fmla="*/ 0 h 1690"/>
              <a:gd name="T72" fmla="*/ 2147483646 w 1944"/>
              <a:gd name="T73" fmla="*/ 0 h 169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944" h="1690">
                <a:moveTo>
                  <a:pt x="324" y="0"/>
                </a:moveTo>
                <a:lnTo>
                  <a:pt x="291" y="1"/>
                </a:lnTo>
                <a:lnTo>
                  <a:pt x="258" y="5"/>
                </a:lnTo>
                <a:lnTo>
                  <a:pt x="227" y="11"/>
                </a:lnTo>
                <a:lnTo>
                  <a:pt x="199" y="19"/>
                </a:lnTo>
                <a:lnTo>
                  <a:pt x="170" y="31"/>
                </a:lnTo>
                <a:lnTo>
                  <a:pt x="143" y="43"/>
                </a:lnTo>
                <a:lnTo>
                  <a:pt x="118" y="57"/>
                </a:lnTo>
                <a:lnTo>
                  <a:pt x="95" y="73"/>
                </a:lnTo>
                <a:lnTo>
                  <a:pt x="74" y="92"/>
                </a:lnTo>
                <a:lnTo>
                  <a:pt x="56" y="110"/>
                </a:lnTo>
                <a:lnTo>
                  <a:pt x="40" y="131"/>
                </a:lnTo>
                <a:lnTo>
                  <a:pt x="26" y="154"/>
                </a:lnTo>
                <a:lnTo>
                  <a:pt x="15" y="176"/>
                </a:lnTo>
                <a:lnTo>
                  <a:pt x="6" y="200"/>
                </a:lnTo>
                <a:lnTo>
                  <a:pt x="1" y="224"/>
                </a:lnTo>
                <a:lnTo>
                  <a:pt x="0" y="251"/>
                </a:lnTo>
                <a:lnTo>
                  <a:pt x="0" y="879"/>
                </a:lnTo>
                <a:lnTo>
                  <a:pt x="0" y="1257"/>
                </a:lnTo>
                <a:lnTo>
                  <a:pt x="1" y="1283"/>
                </a:lnTo>
                <a:lnTo>
                  <a:pt x="6" y="1308"/>
                </a:lnTo>
                <a:lnTo>
                  <a:pt x="15" y="1331"/>
                </a:lnTo>
                <a:lnTo>
                  <a:pt x="26" y="1354"/>
                </a:lnTo>
                <a:lnTo>
                  <a:pt x="40" y="1376"/>
                </a:lnTo>
                <a:lnTo>
                  <a:pt x="56" y="1397"/>
                </a:lnTo>
                <a:lnTo>
                  <a:pt x="74" y="1416"/>
                </a:lnTo>
                <a:lnTo>
                  <a:pt x="95" y="1435"/>
                </a:lnTo>
                <a:lnTo>
                  <a:pt x="118" y="1451"/>
                </a:lnTo>
                <a:lnTo>
                  <a:pt x="143" y="1464"/>
                </a:lnTo>
                <a:lnTo>
                  <a:pt x="170" y="1478"/>
                </a:lnTo>
                <a:lnTo>
                  <a:pt x="199" y="1488"/>
                </a:lnTo>
                <a:lnTo>
                  <a:pt x="227" y="1497"/>
                </a:lnTo>
                <a:lnTo>
                  <a:pt x="258" y="1503"/>
                </a:lnTo>
                <a:lnTo>
                  <a:pt x="291" y="1507"/>
                </a:lnTo>
                <a:lnTo>
                  <a:pt x="324" y="1508"/>
                </a:lnTo>
                <a:lnTo>
                  <a:pt x="1134" y="1508"/>
                </a:lnTo>
                <a:lnTo>
                  <a:pt x="1550" y="1690"/>
                </a:lnTo>
                <a:lnTo>
                  <a:pt x="1620" y="1508"/>
                </a:lnTo>
                <a:lnTo>
                  <a:pt x="1654" y="1507"/>
                </a:lnTo>
                <a:lnTo>
                  <a:pt x="1686" y="1503"/>
                </a:lnTo>
                <a:lnTo>
                  <a:pt x="1717" y="1497"/>
                </a:lnTo>
                <a:lnTo>
                  <a:pt x="1747" y="1488"/>
                </a:lnTo>
                <a:lnTo>
                  <a:pt x="1774" y="1478"/>
                </a:lnTo>
                <a:lnTo>
                  <a:pt x="1801" y="1464"/>
                </a:lnTo>
                <a:lnTo>
                  <a:pt x="1826" y="1451"/>
                </a:lnTo>
                <a:lnTo>
                  <a:pt x="1850" y="1435"/>
                </a:lnTo>
                <a:lnTo>
                  <a:pt x="1870" y="1416"/>
                </a:lnTo>
                <a:lnTo>
                  <a:pt x="1888" y="1397"/>
                </a:lnTo>
                <a:lnTo>
                  <a:pt x="1906" y="1376"/>
                </a:lnTo>
                <a:lnTo>
                  <a:pt x="1919" y="1354"/>
                </a:lnTo>
                <a:lnTo>
                  <a:pt x="1929" y="1331"/>
                </a:lnTo>
                <a:lnTo>
                  <a:pt x="1938" y="1308"/>
                </a:lnTo>
                <a:lnTo>
                  <a:pt x="1943" y="1283"/>
                </a:lnTo>
                <a:lnTo>
                  <a:pt x="1944" y="1257"/>
                </a:lnTo>
                <a:lnTo>
                  <a:pt x="1944" y="879"/>
                </a:lnTo>
                <a:lnTo>
                  <a:pt x="1944" y="251"/>
                </a:lnTo>
                <a:lnTo>
                  <a:pt x="1943" y="224"/>
                </a:lnTo>
                <a:lnTo>
                  <a:pt x="1938" y="200"/>
                </a:lnTo>
                <a:lnTo>
                  <a:pt x="1929" y="176"/>
                </a:lnTo>
                <a:lnTo>
                  <a:pt x="1919" y="154"/>
                </a:lnTo>
                <a:lnTo>
                  <a:pt x="1906" y="131"/>
                </a:lnTo>
                <a:lnTo>
                  <a:pt x="1888" y="110"/>
                </a:lnTo>
                <a:lnTo>
                  <a:pt x="1870" y="92"/>
                </a:lnTo>
                <a:lnTo>
                  <a:pt x="1850" y="73"/>
                </a:lnTo>
                <a:lnTo>
                  <a:pt x="1826" y="57"/>
                </a:lnTo>
                <a:lnTo>
                  <a:pt x="1801" y="43"/>
                </a:lnTo>
                <a:lnTo>
                  <a:pt x="1774" y="31"/>
                </a:lnTo>
                <a:lnTo>
                  <a:pt x="1747" y="19"/>
                </a:lnTo>
                <a:lnTo>
                  <a:pt x="1717" y="11"/>
                </a:lnTo>
                <a:lnTo>
                  <a:pt x="1686" y="5"/>
                </a:lnTo>
                <a:lnTo>
                  <a:pt x="1654" y="1"/>
                </a:lnTo>
                <a:lnTo>
                  <a:pt x="1620" y="0"/>
                </a:lnTo>
                <a:lnTo>
                  <a:pt x="1134" y="0"/>
                </a:lnTo>
                <a:lnTo>
                  <a:pt x="324" y="0"/>
                </a:lnTo>
                <a:close/>
              </a:path>
            </a:pathLst>
          </a:custGeom>
          <a:solidFill>
            <a:srgbClr val="FFFFCC"/>
          </a:solidFill>
          <a:ln w="6350">
            <a:solidFill>
              <a:srgbClr val="000000"/>
            </a:solidFill>
            <a:prstDash val="solid"/>
            <a:round/>
            <a:headEnd/>
            <a:tailEnd/>
          </a:ln>
        </p:spPr>
        <p:txBody>
          <a:bodyPr/>
          <a:lstStyle/>
          <a:p>
            <a:endParaRPr lang="ja-JP" altLang="en-US"/>
          </a:p>
        </p:txBody>
      </p:sp>
      <p:sp>
        <p:nvSpPr>
          <p:cNvPr id="31768" name="Rectangle 263"/>
          <p:cNvSpPr>
            <a:spLocks noChangeArrowheads="1"/>
          </p:cNvSpPr>
          <p:nvPr/>
        </p:nvSpPr>
        <p:spPr bwMode="auto">
          <a:xfrm>
            <a:off x="7512050" y="2222500"/>
            <a:ext cx="153988"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　</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769" name="Rectangle 264"/>
          <p:cNvSpPr>
            <a:spLocks noChangeArrowheads="1"/>
          </p:cNvSpPr>
          <p:nvPr/>
        </p:nvSpPr>
        <p:spPr bwMode="auto">
          <a:xfrm>
            <a:off x="7626350" y="2297113"/>
            <a:ext cx="15398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　</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770" name="Rectangle 265"/>
          <p:cNvSpPr>
            <a:spLocks noChangeArrowheads="1"/>
          </p:cNvSpPr>
          <p:nvPr/>
        </p:nvSpPr>
        <p:spPr bwMode="auto">
          <a:xfrm>
            <a:off x="7702550" y="2297113"/>
            <a:ext cx="15398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　</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771" name="Rectangle 266"/>
          <p:cNvSpPr>
            <a:spLocks noChangeArrowheads="1"/>
          </p:cNvSpPr>
          <p:nvPr/>
        </p:nvSpPr>
        <p:spPr bwMode="auto">
          <a:xfrm>
            <a:off x="7759700" y="2195513"/>
            <a:ext cx="92392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200" b="1">
                <a:solidFill>
                  <a:srgbClr val="000000"/>
                </a:solidFill>
                <a:latin typeface="HG丸ｺﾞｼｯｸM-PRO" panose="020F0600000000000000" pitchFamily="50" charset="-128"/>
                <a:ea typeface="HG丸ｺﾞｼｯｸM-PRO" panose="020F0600000000000000" pitchFamily="50" charset="-128"/>
              </a:rPr>
              <a:t>｢</a:t>
            </a:r>
            <a:r>
              <a:rPr lang="ja-JP" altLang="en-US" sz="1200" b="1">
                <a:solidFill>
                  <a:srgbClr val="000000"/>
                </a:solidFill>
                <a:latin typeface="HG丸ｺﾞｼｯｸM-PRO" panose="020F0600000000000000" pitchFamily="50" charset="-128"/>
                <a:ea typeface="HG丸ｺﾞｼｯｸM-PRO" panose="020F0600000000000000" pitchFamily="50" charset="-128"/>
              </a:rPr>
              <a:t>ありたい姿</a:t>
            </a:r>
            <a:r>
              <a:rPr lang="en-US" altLang="ja-JP" sz="1200" b="1">
                <a:solidFill>
                  <a:srgbClr val="000000"/>
                </a:solidFill>
                <a:latin typeface="HG丸ｺﾞｼｯｸM-PRO" panose="020F0600000000000000" pitchFamily="50" charset="-128"/>
                <a:ea typeface="HG丸ｺﾞｼｯｸM-PRO" panose="020F0600000000000000" pitchFamily="50" charset="-128"/>
              </a:rPr>
              <a:t>｣</a:t>
            </a:r>
            <a:endParaRPr lang="en-US" altLang="ja-JP" sz="1200" b="1">
              <a:latin typeface="HG丸ｺﾞｼｯｸM-PRO" panose="020F0600000000000000" pitchFamily="50" charset="-128"/>
              <a:ea typeface="HG丸ｺﾞｼｯｸM-PRO" panose="020F0600000000000000" pitchFamily="50" charset="-128"/>
            </a:endParaRPr>
          </a:p>
        </p:txBody>
      </p:sp>
      <p:sp>
        <p:nvSpPr>
          <p:cNvPr id="31772" name="Rectangle 267"/>
          <p:cNvSpPr>
            <a:spLocks noChangeArrowheads="1"/>
          </p:cNvSpPr>
          <p:nvPr/>
        </p:nvSpPr>
        <p:spPr bwMode="auto">
          <a:xfrm>
            <a:off x="7512050" y="2441575"/>
            <a:ext cx="92392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と同じ項目で</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773" name="Rectangle 268"/>
          <p:cNvSpPr>
            <a:spLocks noChangeArrowheads="1"/>
          </p:cNvSpPr>
          <p:nvPr/>
        </p:nvSpPr>
        <p:spPr bwMode="auto">
          <a:xfrm>
            <a:off x="7512050" y="2687638"/>
            <a:ext cx="92392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現状の事実を</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774" name="Rectangle 269"/>
          <p:cNvSpPr>
            <a:spLocks noChangeArrowheads="1"/>
          </p:cNvSpPr>
          <p:nvPr/>
        </p:nvSpPr>
        <p:spPr bwMode="auto">
          <a:xfrm>
            <a:off x="7512050" y="2933700"/>
            <a:ext cx="92392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調査して把握</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775" name="Oval 270"/>
          <p:cNvSpPr>
            <a:spLocks noChangeArrowheads="1"/>
          </p:cNvSpPr>
          <p:nvPr/>
        </p:nvSpPr>
        <p:spPr bwMode="auto">
          <a:xfrm>
            <a:off x="7389813" y="1941513"/>
            <a:ext cx="393700" cy="382587"/>
          </a:xfrm>
          <a:prstGeom prst="ellipse">
            <a:avLst/>
          </a:prstGeom>
          <a:solidFill>
            <a:srgbClr val="FFFFFF"/>
          </a:solidFill>
          <a:ln w="23813">
            <a:solidFill>
              <a:srgbClr val="660033"/>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31776" name="Rectangle 271"/>
          <p:cNvSpPr>
            <a:spLocks noChangeArrowheads="1"/>
          </p:cNvSpPr>
          <p:nvPr/>
        </p:nvSpPr>
        <p:spPr bwMode="auto">
          <a:xfrm>
            <a:off x="7493000" y="2014538"/>
            <a:ext cx="153988"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２</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777" name="Freeform 272"/>
          <p:cNvSpPr>
            <a:spLocks/>
          </p:cNvSpPr>
          <p:nvPr/>
        </p:nvSpPr>
        <p:spPr bwMode="auto">
          <a:xfrm>
            <a:off x="7389813" y="2079625"/>
            <a:ext cx="1670050" cy="1454150"/>
          </a:xfrm>
          <a:custGeom>
            <a:avLst/>
            <a:gdLst>
              <a:gd name="T0" fmla="*/ 2147483646 w 1944"/>
              <a:gd name="T1" fmla="*/ 2147483646 h 1690"/>
              <a:gd name="T2" fmla="*/ 2147483646 w 1944"/>
              <a:gd name="T3" fmla="*/ 2147483646 h 1690"/>
              <a:gd name="T4" fmla="*/ 2147483646 w 1944"/>
              <a:gd name="T5" fmla="*/ 2147483646 h 1690"/>
              <a:gd name="T6" fmla="*/ 2147483646 w 1944"/>
              <a:gd name="T7" fmla="*/ 2147483646 h 1690"/>
              <a:gd name="T8" fmla="*/ 2147483646 w 1944"/>
              <a:gd name="T9" fmla="*/ 2147483646 h 1690"/>
              <a:gd name="T10" fmla="*/ 2147483646 w 1944"/>
              <a:gd name="T11" fmla="*/ 2147483646 h 1690"/>
              <a:gd name="T12" fmla="*/ 2147483646 w 1944"/>
              <a:gd name="T13" fmla="*/ 2147483646 h 1690"/>
              <a:gd name="T14" fmla="*/ 2147483646 w 1944"/>
              <a:gd name="T15" fmla="*/ 2147483646 h 1690"/>
              <a:gd name="T16" fmla="*/ 0 w 1944"/>
              <a:gd name="T17" fmla="*/ 2147483646 h 1690"/>
              <a:gd name="T18" fmla="*/ 2147483646 w 1944"/>
              <a:gd name="T19" fmla="*/ 2147483646 h 1690"/>
              <a:gd name="T20" fmla="*/ 2147483646 w 1944"/>
              <a:gd name="T21" fmla="*/ 2147483646 h 1690"/>
              <a:gd name="T22" fmla="*/ 2147483646 w 1944"/>
              <a:gd name="T23" fmla="*/ 2147483646 h 1690"/>
              <a:gd name="T24" fmla="*/ 2147483646 w 1944"/>
              <a:gd name="T25" fmla="*/ 2147483646 h 1690"/>
              <a:gd name="T26" fmla="*/ 2147483646 w 1944"/>
              <a:gd name="T27" fmla="*/ 2147483646 h 1690"/>
              <a:gd name="T28" fmla="*/ 2147483646 w 1944"/>
              <a:gd name="T29" fmla="*/ 2147483646 h 1690"/>
              <a:gd name="T30" fmla="*/ 2147483646 w 1944"/>
              <a:gd name="T31" fmla="*/ 2147483646 h 1690"/>
              <a:gd name="T32" fmla="*/ 2147483646 w 1944"/>
              <a:gd name="T33" fmla="*/ 2147483646 h 1690"/>
              <a:gd name="T34" fmla="*/ 2147483646 w 1944"/>
              <a:gd name="T35" fmla="*/ 2147483646 h 1690"/>
              <a:gd name="T36" fmla="*/ 2147483646 w 1944"/>
              <a:gd name="T37" fmla="*/ 2147483646 h 1690"/>
              <a:gd name="T38" fmla="*/ 2147483646 w 1944"/>
              <a:gd name="T39" fmla="*/ 2147483646 h 1690"/>
              <a:gd name="T40" fmla="*/ 2147483646 w 1944"/>
              <a:gd name="T41" fmla="*/ 2147483646 h 1690"/>
              <a:gd name="T42" fmla="*/ 2147483646 w 1944"/>
              <a:gd name="T43" fmla="*/ 2147483646 h 1690"/>
              <a:gd name="T44" fmla="*/ 2147483646 w 1944"/>
              <a:gd name="T45" fmla="*/ 2147483646 h 1690"/>
              <a:gd name="T46" fmla="*/ 2147483646 w 1944"/>
              <a:gd name="T47" fmla="*/ 2147483646 h 1690"/>
              <a:gd name="T48" fmla="*/ 2147483646 w 1944"/>
              <a:gd name="T49" fmla="*/ 2147483646 h 1690"/>
              <a:gd name="T50" fmla="*/ 2147483646 w 1944"/>
              <a:gd name="T51" fmla="*/ 2147483646 h 1690"/>
              <a:gd name="T52" fmla="*/ 2147483646 w 1944"/>
              <a:gd name="T53" fmla="*/ 2147483646 h 1690"/>
              <a:gd name="T54" fmla="*/ 2147483646 w 1944"/>
              <a:gd name="T55" fmla="*/ 2147483646 h 1690"/>
              <a:gd name="T56" fmla="*/ 2147483646 w 1944"/>
              <a:gd name="T57" fmla="*/ 2147483646 h 1690"/>
              <a:gd name="T58" fmla="*/ 2147483646 w 1944"/>
              <a:gd name="T59" fmla="*/ 2147483646 h 1690"/>
              <a:gd name="T60" fmla="*/ 2147483646 w 1944"/>
              <a:gd name="T61" fmla="*/ 2147483646 h 1690"/>
              <a:gd name="T62" fmla="*/ 2147483646 w 1944"/>
              <a:gd name="T63" fmla="*/ 2147483646 h 1690"/>
              <a:gd name="T64" fmla="*/ 2147483646 w 1944"/>
              <a:gd name="T65" fmla="*/ 2147483646 h 1690"/>
              <a:gd name="T66" fmla="*/ 2147483646 w 1944"/>
              <a:gd name="T67" fmla="*/ 2147483646 h 1690"/>
              <a:gd name="T68" fmla="*/ 2147483646 w 1944"/>
              <a:gd name="T69" fmla="*/ 2147483646 h 1690"/>
              <a:gd name="T70" fmla="*/ 2147483646 w 1944"/>
              <a:gd name="T71" fmla="*/ 0 h 1690"/>
              <a:gd name="T72" fmla="*/ 2147483646 w 1944"/>
              <a:gd name="T73" fmla="*/ 0 h 169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944" h="1690">
                <a:moveTo>
                  <a:pt x="324" y="0"/>
                </a:moveTo>
                <a:lnTo>
                  <a:pt x="291" y="1"/>
                </a:lnTo>
                <a:lnTo>
                  <a:pt x="258" y="5"/>
                </a:lnTo>
                <a:lnTo>
                  <a:pt x="227" y="11"/>
                </a:lnTo>
                <a:lnTo>
                  <a:pt x="199" y="19"/>
                </a:lnTo>
                <a:lnTo>
                  <a:pt x="170" y="31"/>
                </a:lnTo>
                <a:lnTo>
                  <a:pt x="143" y="43"/>
                </a:lnTo>
                <a:lnTo>
                  <a:pt x="118" y="57"/>
                </a:lnTo>
                <a:lnTo>
                  <a:pt x="95" y="73"/>
                </a:lnTo>
                <a:lnTo>
                  <a:pt x="74" y="92"/>
                </a:lnTo>
                <a:lnTo>
                  <a:pt x="56" y="110"/>
                </a:lnTo>
                <a:lnTo>
                  <a:pt x="40" y="131"/>
                </a:lnTo>
                <a:lnTo>
                  <a:pt x="26" y="154"/>
                </a:lnTo>
                <a:lnTo>
                  <a:pt x="15" y="176"/>
                </a:lnTo>
                <a:lnTo>
                  <a:pt x="6" y="200"/>
                </a:lnTo>
                <a:lnTo>
                  <a:pt x="1" y="224"/>
                </a:lnTo>
                <a:lnTo>
                  <a:pt x="0" y="251"/>
                </a:lnTo>
                <a:lnTo>
                  <a:pt x="0" y="879"/>
                </a:lnTo>
                <a:lnTo>
                  <a:pt x="0" y="1257"/>
                </a:lnTo>
                <a:lnTo>
                  <a:pt x="1" y="1283"/>
                </a:lnTo>
                <a:lnTo>
                  <a:pt x="6" y="1308"/>
                </a:lnTo>
                <a:lnTo>
                  <a:pt x="15" y="1331"/>
                </a:lnTo>
                <a:lnTo>
                  <a:pt x="26" y="1354"/>
                </a:lnTo>
                <a:lnTo>
                  <a:pt x="40" y="1376"/>
                </a:lnTo>
                <a:lnTo>
                  <a:pt x="56" y="1397"/>
                </a:lnTo>
                <a:lnTo>
                  <a:pt x="74" y="1416"/>
                </a:lnTo>
                <a:lnTo>
                  <a:pt x="95" y="1435"/>
                </a:lnTo>
                <a:lnTo>
                  <a:pt x="118" y="1451"/>
                </a:lnTo>
                <a:lnTo>
                  <a:pt x="143" y="1464"/>
                </a:lnTo>
                <a:lnTo>
                  <a:pt x="170" y="1478"/>
                </a:lnTo>
                <a:lnTo>
                  <a:pt x="199" y="1488"/>
                </a:lnTo>
                <a:lnTo>
                  <a:pt x="227" y="1497"/>
                </a:lnTo>
                <a:lnTo>
                  <a:pt x="258" y="1503"/>
                </a:lnTo>
                <a:lnTo>
                  <a:pt x="291" y="1507"/>
                </a:lnTo>
                <a:lnTo>
                  <a:pt x="324" y="1508"/>
                </a:lnTo>
                <a:lnTo>
                  <a:pt x="1134" y="1508"/>
                </a:lnTo>
                <a:lnTo>
                  <a:pt x="1550" y="1690"/>
                </a:lnTo>
                <a:lnTo>
                  <a:pt x="1620" y="1508"/>
                </a:lnTo>
                <a:lnTo>
                  <a:pt x="1654" y="1507"/>
                </a:lnTo>
                <a:lnTo>
                  <a:pt x="1686" y="1503"/>
                </a:lnTo>
                <a:lnTo>
                  <a:pt x="1717" y="1497"/>
                </a:lnTo>
                <a:lnTo>
                  <a:pt x="1747" y="1488"/>
                </a:lnTo>
                <a:lnTo>
                  <a:pt x="1774" y="1478"/>
                </a:lnTo>
                <a:lnTo>
                  <a:pt x="1801" y="1464"/>
                </a:lnTo>
                <a:lnTo>
                  <a:pt x="1826" y="1451"/>
                </a:lnTo>
                <a:lnTo>
                  <a:pt x="1850" y="1435"/>
                </a:lnTo>
                <a:lnTo>
                  <a:pt x="1870" y="1416"/>
                </a:lnTo>
                <a:lnTo>
                  <a:pt x="1888" y="1397"/>
                </a:lnTo>
                <a:lnTo>
                  <a:pt x="1906" y="1376"/>
                </a:lnTo>
                <a:lnTo>
                  <a:pt x="1919" y="1354"/>
                </a:lnTo>
                <a:lnTo>
                  <a:pt x="1929" y="1331"/>
                </a:lnTo>
                <a:lnTo>
                  <a:pt x="1938" y="1308"/>
                </a:lnTo>
                <a:lnTo>
                  <a:pt x="1943" y="1283"/>
                </a:lnTo>
                <a:lnTo>
                  <a:pt x="1944" y="1257"/>
                </a:lnTo>
                <a:lnTo>
                  <a:pt x="1944" y="879"/>
                </a:lnTo>
                <a:lnTo>
                  <a:pt x="1944" y="251"/>
                </a:lnTo>
                <a:lnTo>
                  <a:pt x="1943" y="224"/>
                </a:lnTo>
                <a:lnTo>
                  <a:pt x="1938" y="200"/>
                </a:lnTo>
                <a:lnTo>
                  <a:pt x="1929" y="176"/>
                </a:lnTo>
                <a:lnTo>
                  <a:pt x="1919" y="154"/>
                </a:lnTo>
                <a:lnTo>
                  <a:pt x="1906" y="131"/>
                </a:lnTo>
                <a:lnTo>
                  <a:pt x="1888" y="110"/>
                </a:lnTo>
                <a:lnTo>
                  <a:pt x="1870" y="92"/>
                </a:lnTo>
                <a:lnTo>
                  <a:pt x="1850" y="73"/>
                </a:lnTo>
                <a:lnTo>
                  <a:pt x="1826" y="57"/>
                </a:lnTo>
                <a:lnTo>
                  <a:pt x="1801" y="43"/>
                </a:lnTo>
                <a:lnTo>
                  <a:pt x="1774" y="31"/>
                </a:lnTo>
                <a:lnTo>
                  <a:pt x="1747" y="19"/>
                </a:lnTo>
                <a:lnTo>
                  <a:pt x="1717" y="11"/>
                </a:lnTo>
                <a:lnTo>
                  <a:pt x="1686" y="5"/>
                </a:lnTo>
                <a:lnTo>
                  <a:pt x="1654" y="1"/>
                </a:lnTo>
                <a:lnTo>
                  <a:pt x="1620" y="0"/>
                </a:lnTo>
                <a:lnTo>
                  <a:pt x="1134" y="0"/>
                </a:lnTo>
                <a:lnTo>
                  <a:pt x="324" y="0"/>
                </a:lnTo>
                <a:close/>
              </a:path>
            </a:pathLst>
          </a:custGeom>
          <a:solidFill>
            <a:schemeClr val="bg1"/>
          </a:solidFill>
          <a:ln w="6350">
            <a:solidFill>
              <a:srgbClr val="000000"/>
            </a:solidFill>
            <a:prstDash val="solid"/>
            <a:round/>
            <a:headEnd/>
            <a:tailEnd/>
          </a:ln>
        </p:spPr>
        <p:txBody>
          <a:bodyPr/>
          <a:lstStyle/>
          <a:p>
            <a:endParaRPr lang="ja-JP" altLang="en-US"/>
          </a:p>
        </p:txBody>
      </p:sp>
      <p:sp>
        <p:nvSpPr>
          <p:cNvPr id="31778" name="Rectangle 273"/>
          <p:cNvSpPr>
            <a:spLocks noChangeArrowheads="1"/>
          </p:cNvSpPr>
          <p:nvPr/>
        </p:nvSpPr>
        <p:spPr bwMode="auto">
          <a:xfrm>
            <a:off x="7512050" y="2222500"/>
            <a:ext cx="153988"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　</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779" name="Rectangle 274"/>
          <p:cNvSpPr>
            <a:spLocks noChangeArrowheads="1"/>
          </p:cNvSpPr>
          <p:nvPr/>
        </p:nvSpPr>
        <p:spPr bwMode="auto">
          <a:xfrm>
            <a:off x="7626350" y="2297113"/>
            <a:ext cx="15398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　</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780" name="Rectangle 275"/>
          <p:cNvSpPr>
            <a:spLocks noChangeArrowheads="1"/>
          </p:cNvSpPr>
          <p:nvPr/>
        </p:nvSpPr>
        <p:spPr bwMode="auto">
          <a:xfrm>
            <a:off x="7702550" y="2297113"/>
            <a:ext cx="15398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　</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781" name="Rectangle 276"/>
          <p:cNvSpPr>
            <a:spLocks noChangeArrowheads="1"/>
          </p:cNvSpPr>
          <p:nvPr/>
        </p:nvSpPr>
        <p:spPr bwMode="auto">
          <a:xfrm>
            <a:off x="7899400" y="2195513"/>
            <a:ext cx="92392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200" b="1">
                <a:solidFill>
                  <a:srgbClr val="000000"/>
                </a:solidFill>
                <a:latin typeface="HG丸ｺﾞｼｯｸM-PRO" panose="020F0600000000000000" pitchFamily="50" charset="-128"/>
                <a:ea typeface="HG丸ｺﾞｼｯｸM-PRO" panose="020F0600000000000000" pitchFamily="50" charset="-128"/>
              </a:rPr>
              <a:t>｢</a:t>
            </a:r>
            <a:r>
              <a:rPr lang="ja-JP" altLang="en-US" sz="1200" b="1">
                <a:solidFill>
                  <a:srgbClr val="000000"/>
                </a:solidFill>
                <a:latin typeface="HG丸ｺﾞｼｯｸM-PRO" panose="020F0600000000000000" pitchFamily="50" charset="-128"/>
                <a:ea typeface="HG丸ｺﾞｼｯｸM-PRO" panose="020F0600000000000000" pitchFamily="50" charset="-128"/>
              </a:rPr>
              <a:t>ありたい姿</a:t>
            </a:r>
            <a:r>
              <a:rPr lang="en-US" altLang="ja-JP" sz="1200" b="1">
                <a:solidFill>
                  <a:srgbClr val="000000"/>
                </a:solidFill>
                <a:latin typeface="HG丸ｺﾞｼｯｸM-PRO" panose="020F0600000000000000" pitchFamily="50" charset="-128"/>
                <a:ea typeface="HG丸ｺﾞｼｯｸM-PRO" panose="020F0600000000000000" pitchFamily="50" charset="-128"/>
              </a:rPr>
              <a:t>｣</a:t>
            </a:r>
            <a:endParaRPr lang="en-US" altLang="ja-JP" sz="1200" b="1">
              <a:latin typeface="HG丸ｺﾞｼｯｸM-PRO" panose="020F0600000000000000" pitchFamily="50" charset="-128"/>
              <a:ea typeface="HG丸ｺﾞｼｯｸM-PRO" panose="020F0600000000000000" pitchFamily="50" charset="-128"/>
            </a:endParaRPr>
          </a:p>
        </p:txBody>
      </p:sp>
      <p:sp>
        <p:nvSpPr>
          <p:cNvPr id="31782" name="Rectangle 277"/>
          <p:cNvSpPr>
            <a:spLocks noChangeArrowheads="1"/>
          </p:cNvSpPr>
          <p:nvPr/>
        </p:nvSpPr>
        <p:spPr bwMode="auto">
          <a:xfrm>
            <a:off x="7651750" y="2441575"/>
            <a:ext cx="92392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と同じ項目で</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783" name="Rectangle 278"/>
          <p:cNvSpPr>
            <a:spLocks noChangeArrowheads="1"/>
          </p:cNvSpPr>
          <p:nvPr/>
        </p:nvSpPr>
        <p:spPr bwMode="auto">
          <a:xfrm>
            <a:off x="7651750" y="2687638"/>
            <a:ext cx="92392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現状の事実を</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784" name="Rectangle 279"/>
          <p:cNvSpPr>
            <a:spLocks noChangeArrowheads="1"/>
          </p:cNvSpPr>
          <p:nvPr/>
        </p:nvSpPr>
        <p:spPr bwMode="auto">
          <a:xfrm>
            <a:off x="7651750" y="2933700"/>
            <a:ext cx="92392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調査して把握</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785" name="Oval 280"/>
          <p:cNvSpPr>
            <a:spLocks noChangeArrowheads="1"/>
          </p:cNvSpPr>
          <p:nvPr/>
        </p:nvSpPr>
        <p:spPr bwMode="auto">
          <a:xfrm>
            <a:off x="7389813" y="1941513"/>
            <a:ext cx="395287" cy="395287"/>
          </a:xfrm>
          <a:prstGeom prst="ellipse">
            <a:avLst/>
          </a:prstGeom>
          <a:solidFill>
            <a:srgbClr val="FFFFFF"/>
          </a:solidFill>
          <a:ln w="23813">
            <a:solidFill>
              <a:srgbClr val="660033"/>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31786" name="Rectangle 281"/>
          <p:cNvSpPr>
            <a:spLocks noChangeArrowheads="1"/>
          </p:cNvSpPr>
          <p:nvPr/>
        </p:nvSpPr>
        <p:spPr bwMode="auto">
          <a:xfrm>
            <a:off x="7493000" y="2014538"/>
            <a:ext cx="20637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solidFill>
                  <a:srgbClr val="000000"/>
                </a:solidFill>
                <a:latin typeface="HG丸ｺﾞｼｯｸM-PRO" panose="020F0600000000000000" pitchFamily="50" charset="-128"/>
                <a:ea typeface="HG丸ｺﾞｼｯｸM-PRO" panose="020F0600000000000000" pitchFamily="50" charset="-128"/>
              </a:rPr>
              <a:t>２</a:t>
            </a:r>
            <a:endParaRPr lang="ja-JP" altLang="en-US" sz="1600" b="1">
              <a:latin typeface="HG丸ｺﾞｼｯｸM-PRO" panose="020F0600000000000000" pitchFamily="50" charset="-128"/>
              <a:ea typeface="HG丸ｺﾞｼｯｸM-PRO" panose="020F0600000000000000" pitchFamily="50" charset="-128"/>
            </a:endParaRPr>
          </a:p>
        </p:txBody>
      </p:sp>
      <p:sp>
        <p:nvSpPr>
          <p:cNvPr id="31787" name="Rectangle 298"/>
          <p:cNvSpPr>
            <a:spLocks noChangeArrowheads="1"/>
          </p:cNvSpPr>
          <p:nvPr/>
        </p:nvSpPr>
        <p:spPr bwMode="auto">
          <a:xfrm>
            <a:off x="11387138" y="1889125"/>
            <a:ext cx="1589087"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31788" name="Rectangle 301"/>
          <p:cNvSpPr>
            <a:spLocks noChangeArrowheads="1"/>
          </p:cNvSpPr>
          <p:nvPr/>
        </p:nvSpPr>
        <p:spPr bwMode="auto">
          <a:xfrm>
            <a:off x="12753975" y="2030413"/>
            <a:ext cx="15398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C0C0C0"/>
                </a:solidFill>
                <a:latin typeface="HG丸ｺﾞｼｯｸM-PRO" panose="020F0600000000000000" pitchFamily="50" charset="-128"/>
                <a:ea typeface="HG丸ｺﾞｼｯｸM-PRO" panose="020F0600000000000000" pitchFamily="50" charset="-128"/>
              </a:rPr>
              <a:t>　</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789" name="Rectangle 302"/>
          <p:cNvSpPr>
            <a:spLocks noChangeArrowheads="1"/>
          </p:cNvSpPr>
          <p:nvPr/>
        </p:nvSpPr>
        <p:spPr bwMode="auto">
          <a:xfrm>
            <a:off x="12742863" y="2020888"/>
            <a:ext cx="153987"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FFFFCC"/>
                </a:solidFill>
                <a:latin typeface="HG丸ｺﾞｼｯｸM-PRO" panose="020F0600000000000000" pitchFamily="50" charset="-128"/>
                <a:ea typeface="HG丸ｺﾞｼｯｸM-PRO" panose="020F0600000000000000" pitchFamily="50" charset="-128"/>
              </a:rPr>
              <a:t>　</a:t>
            </a:r>
            <a:endParaRPr lang="ja-JP" altLang="en-US" sz="1200" b="1">
              <a:latin typeface="HG丸ｺﾞｼｯｸM-PRO" panose="020F0600000000000000" pitchFamily="50" charset="-128"/>
              <a:ea typeface="HG丸ｺﾞｼｯｸM-PRO" panose="020F0600000000000000" pitchFamily="50" charset="-128"/>
            </a:endParaRPr>
          </a:p>
        </p:txBody>
      </p:sp>
      <p:grpSp>
        <p:nvGrpSpPr>
          <p:cNvPr id="31790" name="Group 311"/>
          <p:cNvGrpSpPr>
            <a:grpSpLocks/>
          </p:cNvGrpSpPr>
          <p:nvPr/>
        </p:nvGrpSpPr>
        <p:grpSpPr bwMode="auto">
          <a:xfrm>
            <a:off x="11984038" y="1209675"/>
            <a:ext cx="996950" cy="788988"/>
            <a:chOff x="2928" y="3376"/>
            <a:chExt cx="581" cy="459"/>
          </a:xfrm>
        </p:grpSpPr>
        <p:sp>
          <p:nvSpPr>
            <p:cNvPr id="31938" name="Freeform 312"/>
            <p:cNvSpPr>
              <a:spLocks/>
            </p:cNvSpPr>
            <p:nvPr/>
          </p:nvSpPr>
          <p:spPr bwMode="auto">
            <a:xfrm>
              <a:off x="2939" y="3384"/>
              <a:ext cx="566" cy="447"/>
            </a:xfrm>
            <a:custGeom>
              <a:avLst/>
              <a:gdLst>
                <a:gd name="T0" fmla="*/ 0 w 1133"/>
                <a:gd name="T1" fmla="*/ 0 h 895"/>
                <a:gd name="T2" fmla="*/ 0 w 1133"/>
                <a:gd name="T3" fmla="*/ 0 h 895"/>
                <a:gd name="T4" fmla="*/ 0 w 1133"/>
                <a:gd name="T5" fmla="*/ 0 h 895"/>
                <a:gd name="T6" fmla="*/ 0 w 1133"/>
                <a:gd name="T7" fmla="*/ 0 h 8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33" h="895">
                  <a:moveTo>
                    <a:pt x="1133" y="0"/>
                  </a:moveTo>
                  <a:lnTo>
                    <a:pt x="1133" y="895"/>
                  </a:lnTo>
                  <a:lnTo>
                    <a:pt x="0" y="895"/>
                  </a:lnTo>
                  <a:lnTo>
                    <a:pt x="1133"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1939" name="Freeform 313"/>
            <p:cNvSpPr>
              <a:spLocks noEditPoints="1"/>
            </p:cNvSpPr>
            <p:nvPr/>
          </p:nvSpPr>
          <p:spPr bwMode="auto">
            <a:xfrm>
              <a:off x="2928" y="3376"/>
              <a:ext cx="581" cy="459"/>
            </a:xfrm>
            <a:custGeom>
              <a:avLst/>
              <a:gdLst>
                <a:gd name="T0" fmla="*/ 1 w 1162"/>
                <a:gd name="T1" fmla="*/ 1 h 917"/>
                <a:gd name="T2" fmla="*/ 1 w 1162"/>
                <a:gd name="T3" fmla="*/ 1 h 917"/>
                <a:gd name="T4" fmla="*/ 1 w 1162"/>
                <a:gd name="T5" fmla="*/ 1 h 917"/>
                <a:gd name="T6" fmla="*/ 1 w 1162"/>
                <a:gd name="T7" fmla="*/ 1 h 917"/>
                <a:gd name="T8" fmla="*/ 1 w 1162"/>
                <a:gd name="T9" fmla="*/ 1 h 917"/>
                <a:gd name="T10" fmla="*/ 1 w 1162"/>
                <a:gd name="T11" fmla="*/ 1 h 917"/>
                <a:gd name="T12" fmla="*/ 1 w 1162"/>
                <a:gd name="T13" fmla="*/ 1 h 917"/>
                <a:gd name="T14" fmla="*/ 1 w 1162"/>
                <a:gd name="T15" fmla="*/ 1 h 917"/>
                <a:gd name="T16" fmla="*/ 1 w 1162"/>
                <a:gd name="T17" fmla="*/ 1 h 917"/>
                <a:gd name="T18" fmla="*/ 1 w 1162"/>
                <a:gd name="T19" fmla="*/ 1 h 917"/>
                <a:gd name="T20" fmla="*/ 1 w 1162"/>
                <a:gd name="T21" fmla="*/ 1 h 917"/>
                <a:gd name="T22" fmla="*/ 1 w 1162"/>
                <a:gd name="T23" fmla="*/ 0 h 917"/>
                <a:gd name="T24" fmla="*/ 1 w 1162"/>
                <a:gd name="T25" fmla="*/ 1 h 917"/>
                <a:gd name="T26" fmla="*/ 1 w 1162"/>
                <a:gd name="T27" fmla="*/ 1 h 917"/>
                <a:gd name="T28" fmla="*/ 0 w 1162"/>
                <a:gd name="T29" fmla="*/ 1 h 917"/>
                <a:gd name="T30" fmla="*/ 1 w 1162"/>
                <a:gd name="T31" fmla="*/ 1 h 917"/>
                <a:gd name="T32" fmla="*/ 1 w 1162"/>
                <a:gd name="T33" fmla="*/ 1 h 917"/>
                <a:gd name="T34" fmla="*/ 1 w 1162"/>
                <a:gd name="T35" fmla="*/ 1 h 917"/>
                <a:gd name="T36" fmla="*/ 1 w 1162"/>
                <a:gd name="T37" fmla="*/ 1 h 917"/>
                <a:gd name="T38" fmla="*/ 1 w 1162"/>
                <a:gd name="T39" fmla="*/ 1 h 9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162" h="917">
                  <a:moveTo>
                    <a:pt x="1147" y="910"/>
                  </a:moveTo>
                  <a:lnTo>
                    <a:pt x="1154" y="910"/>
                  </a:lnTo>
                  <a:lnTo>
                    <a:pt x="1154" y="902"/>
                  </a:lnTo>
                  <a:lnTo>
                    <a:pt x="21" y="902"/>
                  </a:lnTo>
                  <a:lnTo>
                    <a:pt x="21" y="910"/>
                  </a:lnTo>
                  <a:lnTo>
                    <a:pt x="26" y="916"/>
                  </a:lnTo>
                  <a:lnTo>
                    <a:pt x="1159" y="21"/>
                  </a:lnTo>
                  <a:lnTo>
                    <a:pt x="1154" y="15"/>
                  </a:lnTo>
                  <a:lnTo>
                    <a:pt x="1147" y="15"/>
                  </a:lnTo>
                  <a:lnTo>
                    <a:pt x="1147" y="910"/>
                  </a:lnTo>
                  <a:close/>
                  <a:moveTo>
                    <a:pt x="1162" y="15"/>
                  </a:moveTo>
                  <a:lnTo>
                    <a:pt x="1162" y="0"/>
                  </a:lnTo>
                  <a:lnTo>
                    <a:pt x="1151" y="9"/>
                  </a:lnTo>
                  <a:lnTo>
                    <a:pt x="17" y="904"/>
                  </a:lnTo>
                  <a:lnTo>
                    <a:pt x="0" y="917"/>
                  </a:lnTo>
                  <a:lnTo>
                    <a:pt x="21" y="917"/>
                  </a:lnTo>
                  <a:lnTo>
                    <a:pt x="1154" y="917"/>
                  </a:lnTo>
                  <a:lnTo>
                    <a:pt x="1162" y="917"/>
                  </a:lnTo>
                  <a:lnTo>
                    <a:pt x="1162" y="910"/>
                  </a:lnTo>
                  <a:lnTo>
                    <a:pt x="1162" y="15"/>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sp>
        <p:nvSpPr>
          <p:cNvPr id="31791" name="Rectangle 317"/>
          <p:cNvSpPr>
            <a:spLocks noChangeArrowheads="1"/>
          </p:cNvSpPr>
          <p:nvPr/>
        </p:nvSpPr>
        <p:spPr bwMode="auto">
          <a:xfrm>
            <a:off x="10950575" y="3338513"/>
            <a:ext cx="14478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solidFill>
                  <a:srgbClr val="000000"/>
                </a:solidFill>
                <a:latin typeface="HG丸ｺﾞｼｯｸM-PRO" panose="020F0600000000000000" pitchFamily="50" charset="-128"/>
                <a:ea typeface="HG丸ｺﾞｼｯｸM-PRO" panose="020F0600000000000000" pitchFamily="50" charset="-128"/>
              </a:rPr>
              <a:t>差（ギャップ）</a:t>
            </a:r>
            <a:endParaRPr lang="ja-JP" altLang="en-US" sz="1600" b="1">
              <a:latin typeface="HG丸ｺﾞｼｯｸM-PRO" panose="020F0600000000000000" pitchFamily="50" charset="-128"/>
              <a:ea typeface="HG丸ｺﾞｼｯｸM-PRO" panose="020F0600000000000000" pitchFamily="50" charset="-128"/>
            </a:endParaRPr>
          </a:p>
        </p:txBody>
      </p:sp>
      <p:sp>
        <p:nvSpPr>
          <p:cNvPr id="31792" name="Rectangle 318"/>
          <p:cNvSpPr>
            <a:spLocks noChangeArrowheads="1"/>
          </p:cNvSpPr>
          <p:nvPr/>
        </p:nvSpPr>
        <p:spPr bwMode="auto">
          <a:xfrm>
            <a:off x="11117263" y="3802063"/>
            <a:ext cx="71755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（課題）</a:t>
            </a:r>
          </a:p>
        </p:txBody>
      </p:sp>
      <p:sp>
        <p:nvSpPr>
          <p:cNvPr id="31793" name="Rectangle 322"/>
          <p:cNvSpPr>
            <a:spLocks noChangeArrowheads="1"/>
          </p:cNvSpPr>
          <p:nvPr/>
        </p:nvSpPr>
        <p:spPr bwMode="auto">
          <a:xfrm>
            <a:off x="11387138" y="1889125"/>
            <a:ext cx="1589087"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31794" name="Rectangle 323"/>
          <p:cNvSpPr>
            <a:spLocks noChangeArrowheads="1"/>
          </p:cNvSpPr>
          <p:nvPr/>
        </p:nvSpPr>
        <p:spPr bwMode="auto">
          <a:xfrm>
            <a:off x="11993563" y="2078038"/>
            <a:ext cx="9239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ここが</a:t>
            </a:r>
            <a:endParaRPr lang="en-US" altLang="ja-JP" sz="12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目指す姿</a:t>
            </a:r>
            <a:r>
              <a:rPr lang="en-US" altLang="ja-JP" sz="1200" b="1">
                <a:latin typeface="HG丸ｺﾞｼｯｸM-PRO" panose="020F0600000000000000" pitchFamily="50" charset="-128"/>
                <a:ea typeface="HG丸ｺﾞｼｯｸM-PRO" panose="020F0600000000000000" pitchFamily="50" charset="-128"/>
              </a:rPr>
              <a:t>』</a:t>
            </a:r>
          </a:p>
        </p:txBody>
      </p:sp>
      <p:sp>
        <p:nvSpPr>
          <p:cNvPr id="31795" name="Rectangle 324"/>
          <p:cNvSpPr>
            <a:spLocks noChangeArrowheads="1"/>
          </p:cNvSpPr>
          <p:nvPr/>
        </p:nvSpPr>
        <p:spPr bwMode="auto">
          <a:xfrm>
            <a:off x="12753975" y="2030413"/>
            <a:ext cx="15398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C0C0C0"/>
                </a:solidFill>
                <a:latin typeface="HG丸ｺﾞｼｯｸM-PRO" panose="020F0600000000000000" pitchFamily="50" charset="-128"/>
                <a:ea typeface="HG丸ｺﾞｼｯｸM-PRO" panose="020F0600000000000000" pitchFamily="50" charset="-128"/>
              </a:rPr>
              <a:t>　</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796" name="Rectangle 326"/>
          <p:cNvSpPr>
            <a:spLocks noChangeArrowheads="1"/>
          </p:cNvSpPr>
          <p:nvPr/>
        </p:nvSpPr>
        <p:spPr bwMode="auto">
          <a:xfrm>
            <a:off x="11871325" y="2293938"/>
            <a:ext cx="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en-US" altLang="ja-JP" sz="1200" b="1">
              <a:latin typeface="HG丸ｺﾞｼｯｸM-PRO" panose="020F0600000000000000" pitchFamily="50" charset="-128"/>
              <a:ea typeface="HG丸ｺﾞｼｯｸM-PRO" panose="020F0600000000000000" pitchFamily="50" charset="-128"/>
            </a:endParaRPr>
          </a:p>
        </p:txBody>
      </p:sp>
      <p:sp>
        <p:nvSpPr>
          <p:cNvPr id="31797" name="Rectangle 397"/>
          <p:cNvSpPr>
            <a:spLocks noChangeArrowheads="1"/>
          </p:cNvSpPr>
          <p:nvPr/>
        </p:nvSpPr>
        <p:spPr bwMode="auto">
          <a:xfrm>
            <a:off x="9321800" y="2601913"/>
            <a:ext cx="3125788" cy="428625"/>
          </a:xfrm>
          <a:prstGeom prst="rect">
            <a:avLst/>
          </a:prstGeom>
          <a:solidFill>
            <a:schemeClr val="bg1"/>
          </a:solidFill>
          <a:ln w="17463">
            <a:solidFill>
              <a:srgbClr val="8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31798" name="Rectangle 398"/>
          <p:cNvSpPr>
            <a:spLocks noChangeArrowheads="1"/>
          </p:cNvSpPr>
          <p:nvPr/>
        </p:nvSpPr>
        <p:spPr bwMode="auto">
          <a:xfrm>
            <a:off x="9647238" y="2732088"/>
            <a:ext cx="20002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　ありたい姿－現状の姿＝差</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799" name="Oval 399"/>
          <p:cNvSpPr>
            <a:spLocks noChangeArrowheads="1"/>
          </p:cNvSpPr>
          <p:nvPr/>
        </p:nvSpPr>
        <p:spPr bwMode="auto">
          <a:xfrm>
            <a:off x="9218613" y="2511425"/>
            <a:ext cx="395287" cy="395288"/>
          </a:xfrm>
          <a:prstGeom prst="ellipse">
            <a:avLst/>
          </a:prstGeom>
          <a:solidFill>
            <a:srgbClr val="FFFFFF"/>
          </a:solidFill>
          <a:ln w="23813">
            <a:solidFill>
              <a:srgbClr val="660033"/>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31800" name="Rectangle 400"/>
          <p:cNvSpPr>
            <a:spLocks noChangeArrowheads="1"/>
          </p:cNvSpPr>
          <p:nvPr/>
        </p:nvSpPr>
        <p:spPr bwMode="auto">
          <a:xfrm>
            <a:off x="9313863" y="2590800"/>
            <a:ext cx="20796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solidFill>
                  <a:srgbClr val="000000"/>
                </a:solidFill>
                <a:latin typeface="HG丸ｺﾞｼｯｸM-PRO" panose="020F0600000000000000" pitchFamily="50" charset="-128"/>
                <a:ea typeface="HG丸ｺﾞｼｯｸM-PRO" panose="020F0600000000000000" pitchFamily="50" charset="-128"/>
              </a:rPr>
              <a:t>３</a:t>
            </a:r>
            <a:endParaRPr lang="ja-JP" altLang="en-US" sz="1600" b="1">
              <a:latin typeface="HG丸ｺﾞｼｯｸM-PRO" panose="020F0600000000000000" pitchFamily="50" charset="-128"/>
              <a:ea typeface="HG丸ｺﾞｼｯｸM-PRO" panose="020F0600000000000000" pitchFamily="50" charset="-128"/>
            </a:endParaRPr>
          </a:p>
        </p:txBody>
      </p:sp>
      <p:grpSp>
        <p:nvGrpSpPr>
          <p:cNvPr id="31801" name="Group 442"/>
          <p:cNvGrpSpPr>
            <a:grpSpLocks/>
          </p:cNvGrpSpPr>
          <p:nvPr/>
        </p:nvGrpSpPr>
        <p:grpSpPr bwMode="auto">
          <a:xfrm>
            <a:off x="8813800" y="4638675"/>
            <a:ext cx="4343400" cy="341313"/>
            <a:chOff x="1174" y="5339"/>
            <a:chExt cx="2314" cy="198"/>
          </a:xfrm>
        </p:grpSpPr>
        <p:sp>
          <p:nvSpPr>
            <p:cNvPr id="31936" name="Freeform 443"/>
            <p:cNvSpPr>
              <a:spLocks/>
            </p:cNvSpPr>
            <p:nvPr/>
          </p:nvSpPr>
          <p:spPr bwMode="auto">
            <a:xfrm>
              <a:off x="1179" y="5348"/>
              <a:ext cx="2296" cy="179"/>
            </a:xfrm>
            <a:custGeom>
              <a:avLst/>
              <a:gdLst>
                <a:gd name="T0" fmla="*/ 0 w 4592"/>
                <a:gd name="T1" fmla="*/ 0 h 358"/>
                <a:gd name="T2" fmla="*/ 0 w 4592"/>
                <a:gd name="T3" fmla="*/ 1 h 358"/>
                <a:gd name="T4" fmla="*/ 1 w 4592"/>
                <a:gd name="T5" fmla="*/ 1 h 358"/>
                <a:gd name="T6" fmla="*/ 1 w 4592"/>
                <a:gd name="T7" fmla="*/ 1 h 358"/>
                <a:gd name="T8" fmla="*/ 1 w 4592"/>
                <a:gd name="T9" fmla="*/ 1 h 358"/>
                <a:gd name="T10" fmla="*/ 1 w 4592"/>
                <a:gd name="T11" fmla="*/ 1 h 358"/>
                <a:gd name="T12" fmla="*/ 1 w 4592"/>
                <a:gd name="T13" fmla="*/ 1 h 358"/>
                <a:gd name="T14" fmla="*/ 1 w 4592"/>
                <a:gd name="T15" fmla="*/ 0 h 358"/>
                <a:gd name="T16" fmla="*/ 1 w 4592"/>
                <a:gd name="T17" fmla="*/ 1 h 358"/>
                <a:gd name="T18" fmla="*/ 1 w 4592"/>
                <a:gd name="T19" fmla="*/ 1 h 358"/>
                <a:gd name="T20" fmla="*/ 1 w 4592"/>
                <a:gd name="T21" fmla="*/ 0 h 358"/>
                <a:gd name="T22" fmla="*/ 0 w 4592"/>
                <a:gd name="T23" fmla="*/ 0 h 3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92" h="358">
                  <a:moveTo>
                    <a:pt x="0" y="0"/>
                  </a:moveTo>
                  <a:lnTo>
                    <a:pt x="0" y="358"/>
                  </a:lnTo>
                  <a:lnTo>
                    <a:pt x="4020" y="358"/>
                  </a:lnTo>
                  <a:lnTo>
                    <a:pt x="4020" y="259"/>
                  </a:lnTo>
                  <a:lnTo>
                    <a:pt x="4238" y="259"/>
                  </a:lnTo>
                  <a:lnTo>
                    <a:pt x="4238" y="358"/>
                  </a:lnTo>
                  <a:lnTo>
                    <a:pt x="4592" y="179"/>
                  </a:lnTo>
                  <a:lnTo>
                    <a:pt x="4238" y="0"/>
                  </a:lnTo>
                  <a:lnTo>
                    <a:pt x="4238" y="98"/>
                  </a:lnTo>
                  <a:lnTo>
                    <a:pt x="4020" y="98"/>
                  </a:lnTo>
                  <a:lnTo>
                    <a:pt x="4020" y="0"/>
                  </a:lnTo>
                  <a:lnTo>
                    <a:pt x="0"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1937" name="Freeform 444"/>
            <p:cNvSpPr>
              <a:spLocks noEditPoints="1"/>
            </p:cNvSpPr>
            <p:nvPr/>
          </p:nvSpPr>
          <p:spPr bwMode="auto">
            <a:xfrm>
              <a:off x="1174" y="5339"/>
              <a:ext cx="2314" cy="198"/>
            </a:xfrm>
            <a:custGeom>
              <a:avLst/>
              <a:gdLst>
                <a:gd name="T0" fmla="*/ 0 w 4629"/>
                <a:gd name="T1" fmla="*/ 1 h 395"/>
                <a:gd name="T2" fmla="*/ 0 w 4629"/>
                <a:gd name="T3" fmla="*/ 1 h 395"/>
                <a:gd name="T4" fmla="*/ 0 w 4629"/>
                <a:gd name="T5" fmla="*/ 1 h 395"/>
                <a:gd name="T6" fmla="*/ 0 w 4629"/>
                <a:gd name="T7" fmla="*/ 1 h 395"/>
                <a:gd name="T8" fmla="*/ 0 w 4629"/>
                <a:gd name="T9" fmla="*/ 1 h 395"/>
                <a:gd name="T10" fmla="*/ 0 w 4629"/>
                <a:gd name="T11" fmla="*/ 1 h 395"/>
                <a:gd name="T12" fmla="*/ 0 w 4629"/>
                <a:gd name="T13" fmla="*/ 1 h 395"/>
                <a:gd name="T14" fmla="*/ 0 w 4629"/>
                <a:gd name="T15" fmla="*/ 1 h 395"/>
                <a:gd name="T16" fmla="*/ 0 w 4629"/>
                <a:gd name="T17" fmla="*/ 1 h 395"/>
                <a:gd name="T18" fmla="*/ 0 w 4629"/>
                <a:gd name="T19" fmla="*/ 0 h 395"/>
                <a:gd name="T20" fmla="*/ 0 w 4629"/>
                <a:gd name="T21" fmla="*/ 1 h 395"/>
                <a:gd name="T22" fmla="*/ 0 w 4629"/>
                <a:gd name="T23" fmla="*/ 1 h 395"/>
                <a:gd name="T24" fmla="*/ 0 w 4629"/>
                <a:gd name="T25" fmla="*/ 1 h 395"/>
                <a:gd name="T26" fmla="*/ 0 w 4629"/>
                <a:gd name="T27" fmla="*/ 1 h 395"/>
                <a:gd name="T28" fmla="*/ 0 w 4629"/>
                <a:gd name="T29" fmla="*/ 1 h 395"/>
                <a:gd name="T30" fmla="*/ 0 w 4629"/>
                <a:gd name="T31" fmla="*/ 1 h 395"/>
                <a:gd name="T32" fmla="*/ 0 w 4629"/>
                <a:gd name="T33" fmla="*/ 1 h 395"/>
                <a:gd name="T34" fmla="*/ 0 w 4629"/>
                <a:gd name="T35" fmla="*/ 1 h 395"/>
                <a:gd name="T36" fmla="*/ 0 w 4629"/>
                <a:gd name="T37" fmla="*/ 1 h 395"/>
                <a:gd name="T38" fmla="*/ 0 w 4629"/>
                <a:gd name="T39" fmla="*/ 1 h 395"/>
                <a:gd name="T40" fmla="*/ 0 w 4629"/>
                <a:gd name="T41" fmla="*/ 1 h 395"/>
                <a:gd name="T42" fmla="*/ 0 w 4629"/>
                <a:gd name="T43" fmla="*/ 1 h 395"/>
                <a:gd name="T44" fmla="*/ 0 w 4629"/>
                <a:gd name="T45" fmla="*/ 1 h 395"/>
                <a:gd name="T46" fmla="*/ 0 w 4629"/>
                <a:gd name="T47" fmla="*/ 1 h 395"/>
                <a:gd name="T48" fmla="*/ 0 w 4629"/>
                <a:gd name="T49" fmla="*/ 1 h 395"/>
                <a:gd name="T50" fmla="*/ 0 w 4629"/>
                <a:gd name="T51" fmla="*/ 1 h 395"/>
                <a:gd name="T52" fmla="*/ 0 w 4629"/>
                <a:gd name="T53" fmla="*/ 1 h 395"/>
                <a:gd name="T54" fmla="*/ 0 w 4629"/>
                <a:gd name="T55" fmla="*/ 1 h 395"/>
                <a:gd name="T56" fmla="*/ 0 w 4629"/>
                <a:gd name="T57" fmla="*/ 1 h 395"/>
                <a:gd name="T58" fmla="*/ 0 w 4629"/>
                <a:gd name="T59" fmla="*/ 1 h 395"/>
                <a:gd name="T60" fmla="*/ 0 w 4629"/>
                <a:gd name="T61" fmla="*/ 1 h 395"/>
                <a:gd name="T62" fmla="*/ 0 w 4629"/>
                <a:gd name="T63" fmla="*/ 1 h 395"/>
                <a:gd name="T64" fmla="*/ 0 w 4629"/>
                <a:gd name="T65" fmla="*/ 1 h 395"/>
                <a:gd name="T66" fmla="*/ 0 w 4629"/>
                <a:gd name="T67" fmla="*/ 1 h 39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629" h="395">
                  <a:moveTo>
                    <a:pt x="0" y="377"/>
                  </a:moveTo>
                  <a:lnTo>
                    <a:pt x="0" y="388"/>
                  </a:lnTo>
                  <a:lnTo>
                    <a:pt x="12" y="388"/>
                  </a:lnTo>
                  <a:lnTo>
                    <a:pt x="4032" y="388"/>
                  </a:lnTo>
                  <a:lnTo>
                    <a:pt x="4043" y="388"/>
                  </a:lnTo>
                  <a:lnTo>
                    <a:pt x="4043" y="377"/>
                  </a:lnTo>
                  <a:lnTo>
                    <a:pt x="4043" y="278"/>
                  </a:lnTo>
                  <a:lnTo>
                    <a:pt x="4032" y="278"/>
                  </a:lnTo>
                  <a:lnTo>
                    <a:pt x="4032" y="290"/>
                  </a:lnTo>
                  <a:lnTo>
                    <a:pt x="4250" y="290"/>
                  </a:lnTo>
                  <a:lnTo>
                    <a:pt x="4250" y="278"/>
                  </a:lnTo>
                  <a:lnTo>
                    <a:pt x="4238" y="278"/>
                  </a:lnTo>
                  <a:lnTo>
                    <a:pt x="4238" y="377"/>
                  </a:lnTo>
                  <a:lnTo>
                    <a:pt x="4238" y="395"/>
                  </a:lnTo>
                  <a:lnTo>
                    <a:pt x="4255" y="387"/>
                  </a:lnTo>
                  <a:lnTo>
                    <a:pt x="4609" y="208"/>
                  </a:lnTo>
                  <a:lnTo>
                    <a:pt x="4629" y="198"/>
                  </a:lnTo>
                  <a:lnTo>
                    <a:pt x="4609" y="188"/>
                  </a:lnTo>
                  <a:lnTo>
                    <a:pt x="4255" y="9"/>
                  </a:lnTo>
                  <a:lnTo>
                    <a:pt x="4238" y="0"/>
                  </a:lnTo>
                  <a:lnTo>
                    <a:pt x="4238" y="19"/>
                  </a:lnTo>
                  <a:lnTo>
                    <a:pt x="4238" y="117"/>
                  </a:lnTo>
                  <a:lnTo>
                    <a:pt x="4250" y="117"/>
                  </a:lnTo>
                  <a:lnTo>
                    <a:pt x="4250" y="106"/>
                  </a:lnTo>
                  <a:lnTo>
                    <a:pt x="4032" y="106"/>
                  </a:lnTo>
                  <a:lnTo>
                    <a:pt x="4032" y="117"/>
                  </a:lnTo>
                  <a:lnTo>
                    <a:pt x="4043" y="117"/>
                  </a:lnTo>
                  <a:lnTo>
                    <a:pt x="4043" y="19"/>
                  </a:lnTo>
                  <a:lnTo>
                    <a:pt x="4043" y="8"/>
                  </a:lnTo>
                  <a:lnTo>
                    <a:pt x="4032" y="8"/>
                  </a:lnTo>
                  <a:lnTo>
                    <a:pt x="12" y="8"/>
                  </a:lnTo>
                  <a:lnTo>
                    <a:pt x="0" y="8"/>
                  </a:lnTo>
                  <a:lnTo>
                    <a:pt x="0" y="19"/>
                  </a:lnTo>
                  <a:lnTo>
                    <a:pt x="0" y="377"/>
                  </a:lnTo>
                  <a:close/>
                  <a:moveTo>
                    <a:pt x="23" y="19"/>
                  </a:moveTo>
                  <a:lnTo>
                    <a:pt x="12" y="19"/>
                  </a:lnTo>
                  <a:lnTo>
                    <a:pt x="12" y="30"/>
                  </a:lnTo>
                  <a:lnTo>
                    <a:pt x="4032" y="30"/>
                  </a:lnTo>
                  <a:lnTo>
                    <a:pt x="4032" y="19"/>
                  </a:lnTo>
                  <a:lnTo>
                    <a:pt x="4021" y="19"/>
                  </a:lnTo>
                  <a:lnTo>
                    <a:pt x="4021" y="117"/>
                  </a:lnTo>
                  <a:lnTo>
                    <a:pt x="4021" y="128"/>
                  </a:lnTo>
                  <a:lnTo>
                    <a:pt x="4032" y="128"/>
                  </a:lnTo>
                  <a:lnTo>
                    <a:pt x="4250" y="128"/>
                  </a:lnTo>
                  <a:lnTo>
                    <a:pt x="4261" y="128"/>
                  </a:lnTo>
                  <a:lnTo>
                    <a:pt x="4261" y="117"/>
                  </a:lnTo>
                  <a:lnTo>
                    <a:pt x="4261" y="19"/>
                  </a:lnTo>
                  <a:lnTo>
                    <a:pt x="4250" y="19"/>
                  </a:lnTo>
                  <a:lnTo>
                    <a:pt x="4245" y="29"/>
                  </a:lnTo>
                  <a:lnTo>
                    <a:pt x="4599" y="208"/>
                  </a:lnTo>
                  <a:lnTo>
                    <a:pt x="4604" y="198"/>
                  </a:lnTo>
                  <a:lnTo>
                    <a:pt x="4599" y="188"/>
                  </a:lnTo>
                  <a:lnTo>
                    <a:pt x="4245" y="367"/>
                  </a:lnTo>
                  <a:lnTo>
                    <a:pt x="4250" y="377"/>
                  </a:lnTo>
                  <a:lnTo>
                    <a:pt x="4261" y="377"/>
                  </a:lnTo>
                  <a:lnTo>
                    <a:pt x="4261" y="278"/>
                  </a:lnTo>
                  <a:lnTo>
                    <a:pt x="4261" y="267"/>
                  </a:lnTo>
                  <a:lnTo>
                    <a:pt x="4250" y="267"/>
                  </a:lnTo>
                  <a:lnTo>
                    <a:pt x="4032" y="267"/>
                  </a:lnTo>
                  <a:lnTo>
                    <a:pt x="4021" y="267"/>
                  </a:lnTo>
                  <a:lnTo>
                    <a:pt x="4021" y="278"/>
                  </a:lnTo>
                  <a:lnTo>
                    <a:pt x="4021" y="377"/>
                  </a:lnTo>
                  <a:lnTo>
                    <a:pt x="4032" y="377"/>
                  </a:lnTo>
                  <a:lnTo>
                    <a:pt x="4032" y="365"/>
                  </a:lnTo>
                  <a:lnTo>
                    <a:pt x="12" y="365"/>
                  </a:lnTo>
                  <a:lnTo>
                    <a:pt x="12" y="377"/>
                  </a:lnTo>
                  <a:lnTo>
                    <a:pt x="23" y="377"/>
                  </a:lnTo>
                  <a:lnTo>
                    <a:pt x="23" y="19"/>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sp>
        <p:nvSpPr>
          <p:cNvPr id="31802" name="Rectangle 445"/>
          <p:cNvSpPr>
            <a:spLocks noChangeArrowheads="1"/>
          </p:cNvSpPr>
          <p:nvPr/>
        </p:nvSpPr>
        <p:spPr bwMode="auto">
          <a:xfrm>
            <a:off x="10385425" y="4705350"/>
            <a:ext cx="92392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いつまでに？</a:t>
            </a:r>
            <a:endParaRPr lang="ja-JP" altLang="en-US" sz="1200" b="1">
              <a:latin typeface="HG丸ｺﾞｼｯｸM-PRO" panose="020F0600000000000000" pitchFamily="50" charset="-128"/>
              <a:ea typeface="HG丸ｺﾞｼｯｸM-PRO" panose="020F0600000000000000" pitchFamily="50" charset="-128"/>
            </a:endParaRPr>
          </a:p>
        </p:txBody>
      </p:sp>
      <p:grpSp>
        <p:nvGrpSpPr>
          <p:cNvPr id="31803" name="Group 446"/>
          <p:cNvGrpSpPr>
            <a:grpSpLocks/>
          </p:cNvGrpSpPr>
          <p:nvPr/>
        </p:nvGrpSpPr>
        <p:grpSpPr bwMode="auto">
          <a:xfrm>
            <a:off x="13004800" y="2284413"/>
            <a:ext cx="450850" cy="2365375"/>
            <a:chOff x="3523" y="4001"/>
            <a:chExt cx="262" cy="1326"/>
          </a:xfrm>
        </p:grpSpPr>
        <p:sp>
          <p:nvSpPr>
            <p:cNvPr id="31934" name="Freeform 447"/>
            <p:cNvSpPr>
              <a:spLocks/>
            </p:cNvSpPr>
            <p:nvPr/>
          </p:nvSpPr>
          <p:spPr bwMode="auto">
            <a:xfrm>
              <a:off x="3535" y="4010"/>
              <a:ext cx="239" cy="1312"/>
            </a:xfrm>
            <a:custGeom>
              <a:avLst/>
              <a:gdLst>
                <a:gd name="T0" fmla="*/ 0 w 477"/>
                <a:gd name="T1" fmla="*/ 1 h 2623"/>
                <a:gd name="T2" fmla="*/ 1 w 477"/>
                <a:gd name="T3" fmla="*/ 1 h 2623"/>
                <a:gd name="T4" fmla="*/ 1 w 477"/>
                <a:gd name="T5" fmla="*/ 1 h 2623"/>
                <a:gd name="T6" fmla="*/ 0 w 477"/>
                <a:gd name="T7" fmla="*/ 1 h 2623"/>
                <a:gd name="T8" fmla="*/ 1 w 477"/>
                <a:gd name="T9" fmla="*/ 0 h 2623"/>
                <a:gd name="T10" fmla="*/ 1 w 477"/>
                <a:gd name="T11" fmla="*/ 1 h 2623"/>
                <a:gd name="T12" fmla="*/ 1 w 477"/>
                <a:gd name="T13" fmla="*/ 1 h 2623"/>
                <a:gd name="T14" fmla="*/ 1 w 477"/>
                <a:gd name="T15" fmla="*/ 1 h 2623"/>
                <a:gd name="T16" fmla="*/ 1 w 477"/>
                <a:gd name="T17" fmla="*/ 1 h 2623"/>
                <a:gd name="T18" fmla="*/ 1 w 477"/>
                <a:gd name="T19" fmla="*/ 1 h 2623"/>
                <a:gd name="T20" fmla="*/ 0 w 477"/>
                <a:gd name="T21" fmla="*/ 1 h 2623"/>
                <a:gd name="T22" fmla="*/ 0 w 477"/>
                <a:gd name="T23" fmla="*/ 1 h 26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77" h="2623">
                  <a:moveTo>
                    <a:pt x="0" y="448"/>
                  </a:moveTo>
                  <a:lnTo>
                    <a:pt x="116" y="448"/>
                  </a:lnTo>
                  <a:lnTo>
                    <a:pt x="116" y="293"/>
                  </a:lnTo>
                  <a:lnTo>
                    <a:pt x="0" y="293"/>
                  </a:lnTo>
                  <a:lnTo>
                    <a:pt x="239" y="0"/>
                  </a:lnTo>
                  <a:lnTo>
                    <a:pt x="477" y="293"/>
                  </a:lnTo>
                  <a:lnTo>
                    <a:pt x="362" y="293"/>
                  </a:lnTo>
                  <a:lnTo>
                    <a:pt x="362" y="448"/>
                  </a:lnTo>
                  <a:lnTo>
                    <a:pt x="477" y="448"/>
                  </a:lnTo>
                  <a:lnTo>
                    <a:pt x="477" y="2623"/>
                  </a:lnTo>
                  <a:lnTo>
                    <a:pt x="0" y="2623"/>
                  </a:lnTo>
                  <a:lnTo>
                    <a:pt x="0" y="448"/>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1935" name="Freeform 448"/>
            <p:cNvSpPr>
              <a:spLocks noEditPoints="1"/>
            </p:cNvSpPr>
            <p:nvPr/>
          </p:nvSpPr>
          <p:spPr bwMode="auto">
            <a:xfrm>
              <a:off x="3523" y="4001"/>
              <a:ext cx="262" cy="1326"/>
            </a:xfrm>
            <a:custGeom>
              <a:avLst/>
              <a:gdLst>
                <a:gd name="T0" fmla="*/ 0 w 525"/>
                <a:gd name="T1" fmla="*/ 0 h 2653"/>
                <a:gd name="T2" fmla="*/ 0 w 525"/>
                <a:gd name="T3" fmla="*/ 0 h 2653"/>
                <a:gd name="T4" fmla="*/ 0 w 525"/>
                <a:gd name="T5" fmla="*/ 0 h 2653"/>
                <a:gd name="T6" fmla="*/ 0 w 525"/>
                <a:gd name="T7" fmla="*/ 0 h 2653"/>
                <a:gd name="T8" fmla="*/ 0 w 525"/>
                <a:gd name="T9" fmla="*/ 0 h 2653"/>
                <a:gd name="T10" fmla="*/ 0 w 525"/>
                <a:gd name="T11" fmla="*/ 0 h 2653"/>
                <a:gd name="T12" fmla="*/ 0 w 525"/>
                <a:gd name="T13" fmla="*/ 0 h 2653"/>
                <a:gd name="T14" fmla="*/ 0 w 525"/>
                <a:gd name="T15" fmla="*/ 0 h 2653"/>
                <a:gd name="T16" fmla="*/ 0 w 525"/>
                <a:gd name="T17" fmla="*/ 0 h 2653"/>
                <a:gd name="T18" fmla="*/ 0 w 525"/>
                <a:gd name="T19" fmla="*/ 0 h 2653"/>
                <a:gd name="T20" fmla="*/ 0 w 525"/>
                <a:gd name="T21" fmla="*/ 0 h 2653"/>
                <a:gd name="T22" fmla="*/ 0 w 525"/>
                <a:gd name="T23" fmla="*/ 0 h 2653"/>
                <a:gd name="T24" fmla="*/ 0 w 525"/>
                <a:gd name="T25" fmla="*/ 0 h 2653"/>
                <a:gd name="T26" fmla="*/ 0 w 525"/>
                <a:gd name="T27" fmla="*/ 0 h 2653"/>
                <a:gd name="T28" fmla="*/ 0 w 525"/>
                <a:gd name="T29" fmla="*/ 0 h 2653"/>
                <a:gd name="T30" fmla="*/ 0 w 525"/>
                <a:gd name="T31" fmla="*/ 0 h 2653"/>
                <a:gd name="T32" fmla="*/ 0 w 525"/>
                <a:gd name="T33" fmla="*/ 0 h 2653"/>
                <a:gd name="T34" fmla="*/ 0 w 525"/>
                <a:gd name="T35" fmla="*/ 0 h 2653"/>
                <a:gd name="T36" fmla="*/ 0 w 525"/>
                <a:gd name="T37" fmla="*/ 0 h 2653"/>
                <a:gd name="T38" fmla="*/ 0 w 525"/>
                <a:gd name="T39" fmla="*/ 0 h 2653"/>
                <a:gd name="T40" fmla="*/ 0 w 525"/>
                <a:gd name="T41" fmla="*/ 0 h 2653"/>
                <a:gd name="T42" fmla="*/ 0 w 525"/>
                <a:gd name="T43" fmla="*/ 0 h 2653"/>
                <a:gd name="T44" fmla="*/ 0 w 525"/>
                <a:gd name="T45" fmla="*/ 0 h 2653"/>
                <a:gd name="T46" fmla="*/ 0 w 525"/>
                <a:gd name="T47" fmla="*/ 0 h 2653"/>
                <a:gd name="T48" fmla="*/ 0 w 525"/>
                <a:gd name="T49" fmla="*/ 0 h 2653"/>
                <a:gd name="T50" fmla="*/ 0 w 525"/>
                <a:gd name="T51" fmla="*/ 0 h 2653"/>
                <a:gd name="T52" fmla="*/ 0 w 525"/>
                <a:gd name="T53" fmla="*/ 0 h 2653"/>
                <a:gd name="T54" fmla="*/ 0 w 525"/>
                <a:gd name="T55" fmla="*/ 0 h 2653"/>
                <a:gd name="T56" fmla="*/ 0 w 525"/>
                <a:gd name="T57" fmla="*/ 0 h 2653"/>
                <a:gd name="T58" fmla="*/ 0 w 525"/>
                <a:gd name="T59" fmla="*/ 0 h 2653"/>
                <a:gd name="T60" fmla="*/ 0 w 525"/>
                <a:gd name="T61" fmla="*/ 0 h 2653"/>
                <a:gd name="T62" fmla="*/ 0 w 525"/>
                <a:gd name="T63" fmla="*/ 0 h 2653"/>
                <a:gd name="T64" fmla="*/ 0 w 525"/>
                <a:gd name="T65" fmla="*/ 0 h 2653"/>
                <a:gd name="T66" fmla="*/ 0 w 525"/>
                <a:gd name="T67" fmla="*/ 0 h 26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25" h="2653">
                  <a:moveTo>
                    <a:pt x="140" y="477"/>
                  </a:moveTo>
                  <a:lnTo>
                    <a:pt x="151" y="477"/>
                  </a:lnTo>
                  <a:lnTo>
                    <a:pt x="151" y="466"/>
                  </a:lnTo>
                  <a:lnTo>
                    <a:pt x="151" y="311"/>
                  </a:lnTo>
                  <a:lnTo>
                    <a:pt x="151" y="300"/>
                  </a:lnTo>
                  <a:lnTo>
                    <a:pt x="140" y="300"/>
                  </a:lnTo>
                  <a:lnTo>
                    <a:pt x="24" y="300"/>
                  </a:lnTo>
                  <a:lnTo>
                    <a:pt x="24" y="311"/>
                  </a:lnTo>
                  <a:lnTo>
                    <a:pt x="33" y="318"/>
                  </a:lnTo>
                  <a:lnTo>
                    <a:pt x="271" y="25"/>
                  </a:lnTo>
                  <a:lnTo>
                    <a:pt x="263" y="18"/>
                  </a:lnTo>
                  <a:lnTo>
                    <a:pt x="254" y="25"/>
                  </a:lnTo>
                  <a:lnTo>
                    <a:pt x="492" y="318"/>
                  </a:lnTo>
                  <a:lnTo>
                    <a:pt x="501" y="311"/>
                  </a:lnTo>
                  <a:lnTo>
                    <a:pt x="501" y="300"/>
                  </a:lnTo>
                  <a:lnTo>
                    <a:pt x="386" y="300"/>
                  </a:lnTo>
                  <a:lnTo>
                    <a:pt x="374" y="300"/>
                  </a:lnTo>
                  <a:lnTo>
                    <a:pt x="374" y="311"/>
                  </a:lnTo>
                  <a:lnTo>
                    <a:pt x="374" y="466"/>
                  </a:lnTo>
                  <a:lnTo>
                    <a:pt x="374" y="477"/>
                  </a:lnTo>
                  <a:lnTo>
                    <a:pt x="386" y="477"/>
                  </a:lnTo>
                  <a:lnTo>
                    <a:pt x="501" y="477"/>
                  </a:lnTo>
                  <a:lnTo>
                    <a:pt x="501" y="466"/>
                  </a:lnTo>
                  <a:lnTo>
                    <a:pt x="490" y="466"/>
                  </a:lnTo>
                  <a:lnTo>
                    <a:pt x="490" y="2641"/>
                  </a:lnTo>
                  <a:lnTo>
                    <a:pt x="501" y="2641"/>
                  </a:lnTo>
                  <a:lnTo>
                    <a:pt x="501" y="2630"/>
                  </a:lnTo>
                  <a:lnTo>
                    <a:pt x="24" y="2630"/>
                  </a:lnTo>
                  <a:lnTo>
                    <a:pt x="24" y="2641"/>
                  </a:lnTo>
                  <a:lnTo>
                    <a:pt x="35" y="2641"/>
                  </a:lnTo>
                  <a:lnTo>
                    <a:pt x="35" y="466"/>
                  </a:lnTo>
                  <a:lnTo>
                    <a:pt x="24" y="466"/>
                  </a:lnTo>
                  <a:lnTo>
                    <a:pt x="24" y="477"/>
                  </a:lnTo>
                  <a:lnTo>
                    <a:pt x="140" y="477"/>
                  </a:lnTo>
                  <a:close/>
                  <a:moveTo>
                    <a:pt x="24" y="455"/>
                  </a:moveTo>
                  <a:lnTo>
                    <a:pt x="13" y="455"/>
                  </a:lnTo>
                  <a:lnTo>
                    <a:pt x="13" y="466"/>
                  </a:lnTo>
                  <a:lnTo>
                    <a:pt x="13" y="2641"/>
                  </a:lnTo>
                  <a:lnTo>
                    <a:pt x="13" y="2653"/>
                  </a:lnTo>
                  <a:lnTo>
                    <a:pt x="24" y="2653"/>
                  </a:lnTo>
                  <a:lnTo>
                    <a:pt x="501" y="2653"/>
                  </a:lnTo>
                  <a:lnTo>
                    <a:pt x="512" y="2653"/>
                  </a:lnTo>
                  <a:lnTo>
                    <a:pt x="512" y="2641"/>
                  </a:lnTo>
                  <a:lnTo>
                    <a:pt x="512" y="466"/>
                  </a:lnTo>
                  <a:lnTo>
                    <a:pt x="512" y="455"/>
                  </a:lnTo>
                  <a:lnTo>
                    <a:pt x="501" y="455"/>
                  </a:lnTo>
                  <a:lnTo>
                    <a:pt x="386" y="455"/>
                  </a:lnTo>
                  <a:lnTo>
                    <a:pt x="386" y="466"/>
                  </a:lnTo>
                  <a:lnTo>
                    <a:pt x="397" y="466"/>
                  </a:lnTo>
                  <a:lnTo>
                    <a:pt x="397" y="311"/>
                  </a:lnTo>
                  <a:lnTo>
                    <a:pt x="386" y="311"/>
                  </a:lnTo>
                  <a:lnTo>
                    <a:pt x="386" y="322"/>
                  </a:lnTo>
                  <a:lnTo>
                    <a:pt x="501" y="322"/>
                  </a:lnTo>
                  <a:lnTo>
                    <a:pt x="525" y="322"/>
                  </a:lnTo>
                  <a:lnTo>
                    <a:pt x="510" y="305"/>
                  </a:lnTo>
                  <a:lnTo>
                    <a:pt x="271" y="11"/>
                  </a:lnTo>
                  <a:lnTo>
                    <a:pt x="263" y="0"/>
                  </a:lnTo>
                  <a:lnTo>
                    <a:pt x="254" y="11"/>
                  </a:lnTo>
                  <a:lnTo>
                    <a:pt x="15" y="305"/>
                  </a:lnTo>
                  <a:lnTo>
                    <a:pt x="0" y="322"/>
                  </a:lnTo>
                  <a:lnTo>
                    <a:pt x="24" y="322"/>
                  </a:lnTo>
                  <a:lnTo>
                    <a:pt x="140" y="322"/>
                  </a:lnTo>
                  <a:lnTo>
                    <a:pt x="140" y="311"/>
                  </a:lnTo>
                  <a:lnTo>
                    <a:pt x="128" y="311"/>
                  </a:lnTo>
                  <a:lnTo>
                    <a:pt x="128" y="466"/>
                  </a:lnTo>
                  <a:lnTo>
                    <a:pt x="140" y="466"/>
                  </a:lnTo>
                  <a:lnTo>
                    <a:pt x="140" y="455"/>
                  </a:lnTo>
                  <a:lnTo>
                    <a:pt x="24" y="455"/>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sp>
        <p:nvSpPr>
          <p:cNvPr id="31804" name="Rectangle 449"/>
          <p:cNvSpPr>
            <a:spLocks noChangeArrowheads="1"/>
          </p:cNvSpPr>
          <p:nvPr/>
        </p:nvSpPr>
        <p:spPr bwMode="auto">
          <a:xfrm>
            <a:off x="13154025" y="2719388"/>
            <a:ext cx="153988"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ど</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805" name="Rectangle 450"/>
          <p:cNvSpPr>
            <a:spLocks noChangeArrowheads="1"/>
          </p:cNvSpPr>
          <p:nvPr/>
        </p:nvSpPr>
        <p:spPr bwMode="auto">
          <a:xfrm>
            <a:off x="13154025" y="2924175"/>
            <a:ext cx="153988"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の</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806" name="Rectangle 451"/>
          <p:cNvSpPr>
            <a:spLocks noChangeArrowheads="1"/>
          </p:cNvSpPr>
          <p:nvPr/>
        </p:nvSpPr>
        <p:spPr bwMode="auto">
          <a:xfrm>
            <a:off x="13160375" y="3130550"/>
            <a:ext cx="153988"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レ</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807" name="Rectangle 452"/>
          <p:cNvSpPr>
            <a:spLocks noChangeArrowheads="1"/>
          </p:cNvSpPr>
          <p:nvPr/>
        </p:nvSpPr>
        <p:spPr bwMode="auto">
          <a:xfrm>
            <a:off x="13147675" y="3335338"/>
            <a:ext cx="153988"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ベ</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808" name="Rectangle 453"/>
          <p:cNvSpPr>
            <a:spLocks noChangeArrowheads="1"/>
          </p:cNvSpPr>
          <p:nvPr/>
        </p:nvSpPr>
        <p:spPr bwMode="auto">
          <a:xfrm>
            <a:off x="13150850" y="3540125"/>
            <a:ext cx="15398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ル</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809" name="Rectangle 454"/>
          <p:cNvSpPr>
            <a:spLocks noChangeArrowheads="1"/>
          </p:cNvSpPr>
          <p:nvPr/>
        </p:nvSpPr>
        <p:spPr bwMode="auto">
          <a:xfrm>
            <a:off x="13150850" y="3746500"/>
            <a:ext cx="15398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ま</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810" name="Rectangle 455"/>
          <p:cNvSpPr>
            <a:spLocks noChangeArrowheads="1"/>
          </p:cNvSpPr>
          <p:nvPr/>
        </p:nvSpPr>
        <p:spPr bwMode="auto">
          <a:xfrm>
            <a:off x="13150850" y="3951288"/>
            <a:ext cx="15398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で</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811" name="Rectangle 456"/>
          <p:cNvSpPr>
            <a:spLocks noChangeArrowheads="1"/>
          </p:cNvSpPr>
          <p:nvPr/>
        </p:nvSpPr>
        <p:spPr bwMode="auto">
          <a:xfrm>
            <a:off x="13154025" y="4156075"/>
            <a:ext cx="15398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に</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812" name="Rectangle 457"/>
          <p:cNvSpPr>
            <a:spLocks noChangeArrowheads="1"/>
          </p:cNvSpPr>
          <p:nvPr/>
        </p:nvSpPr>
        <p:spPr bwMode="auto">
          <a:xfrm>
            <a:off x="13146088" y="4360863"/>
            <a:ext cx="153987"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813" name="Freeform 614"/>
          <p:cNvSpPr>
            <a:spLocks/>
          </p:cNvSpPr>
          <p:nvPr/>
        </p:nvSpPr>
        <p:spPr bwMode="auto">
          <a:xfrm>
            <a:off x="7699375" y="128588"/>
            <a:ext cx="1108075" cy="708025"/>
          </a:xfrm>
          <a:custGeom>
            <a:avLst/>
            <a:gdLst>
              <a:gd name="T0" fmla="*/ 0 w 1398"/>
              <a:gd name="T1" fmla="*/ 2147483646 h 384"/>
              <a:gd name="T2" fmla="*/ 2147483646 w 1398"/>
              <a:gd name="T3" fmla="*/ 2147483646 h 384"/>
              <a:gd name="T4" fmla="*/ 2147483646 w 1398"/>
              <a:gd name="T5" fmla="*/ 0 h 384"/>
              <a:gd name="T6" fmla="*/ 2147483646 w 1398"/>
              <a:gd name="T7" fmla="*/ 0 h 384"/>
              <a:gd name="T8" fmla="*/ 2147483646 w 1398"/>
              <a:gd name="T9" fmla="*/ 2147483646 h 384"/>
              <a:gd name="T10" fmla="*/ 2147483646 w 1398"/>
              <a:gd name="T11" fmla="*/ 2147483646 h 384"/>
              <a:gd name="T12" fmla="*/ 2147483646 w 1398"/>
              <a:gd name="T13" fmla="*/ 2147483646 h 384"/>
              <a:gd name="T14" fmla="*/ 0 w 1398"/>
              <a:gd name="T15" fmla="*/ 2147483646 h 3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98" h="384">
                <a:moveTo>
                  <a:pt x="0" y="113"/>
                </a:moveTo>
                <a:lnTo>
                  <a:pt x="334" y="113"/>
                </a:lnTo>
                <a:lnTo>
                  <a:pt x="334" y="0"/>
                </a:lnTo>
                <a:lnTo>
                  <a:pt x="1064" y="0"/>
                </a:lnTo>
                <a:lnTo>
                  <a:pt x="1064" y="113"/>
                </a:lnTo>
                <a:lnTo>
                  <a:pt x="1398" y="113"/>
                </a:lnTo>
                <a:lnTo>
                  <a:pt x="699" y="384"/>
                </a:lnTo>
                <a:lnTo>
                  <a:pt x="0" y="113"/>
                </a:lnTo>
                <a:close/>
              </a:path>
            </a:pathLst>
          </a:custGeom>
          <a:solidFill>
            <a:schemeClr val="hlink"/>
          </a:solidFill>
          <a:ln w="7938">
            <a:solidFill>
              <a:srgbClr val="000000"/>
            </a:solidFill>
            <a:prstDash val="solid"/>
            <a:round/>
            <a:headEnd/>
            <a:tailEnd/>
          </a:ln>
        </p:spPr>
        <p:txBody>
          <a:bodyPr/>
          <a:lstStyle/>
          <a:p>
            <a:endParaRPr lang="ja-JP" altLang="en-US"/>
          </a:p>
        </p:txBody>
      </p:sp>
      <p:sp>
        <p:nvSpPr>
          <p:cNvPr id="31814" name="Rectangle 478"/>
          <p:cNvSpPr>
            <a:spLocks noChangeArrowheads="1"/>
          </p:cNvSpPr>
          <p:nvPr/>
        </p:nvSpPr>
        <p:spPr bwMode="auto">
          <a:xfrm>
            <a:off x="531523" y="720725"/>
            <a:ext cx="266739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dirty="0">
                <a:latin typeface="HG丸ｺﾞｼｯｸM-PRO" panose="020F0600000000000000" pitchFamily="50" charset="-128"/>
                <a:ea typeface="HG丸ｺﾞｼｯｸM-PRO" panose="020F0600000000000000" pitchFamily="50" charset="-128"/>
              </a:rPr>
              <a:t>（２）現状の把握と目標設定</a:t>
            </a:r>
          </a:p>
        </p:txBody>
      </p:sp>
      <p:sp>
        <p:nvSpPr>
          <p:cNvPr id="31815" name="メモ 2"/>
          <p:cNvSpPr>
            <a:spLocks noChangeArrowheads="1"/>
          </p:cNvSpPr>
          <p:nvPr/>
        </p:nvSpPr>
        <p:spPr bwMode="auto">
          <a:xfrm>
            <a:off x="311150" y="1033463"/>
            <a:ext cx="3027363" cy="1220787"/>
          </a:xfrm>
          <a:prstGeom prst="foldedCorner">
            <a:avLst>
              <a:gd name="adj" fmla="val 16667"/>
            </a:avLst>
          </a:prstGeom>
          <a:solidFill>
            <a:srgbClr val="FFFFCC"/>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latin typeface="HG丸ｺﾞｼｯｸM-PRO" panose="020F0600000000000000" pitchFamily="50" charset="-128"/>
                <a:ea typeface="HG丸ｺﾞｼｯｸM-PRO" panose="020F0600000000000000" pitchFamily="50" charset="-128"/>
              </a:rPr>
              <a:t>１）目標設定のための現状把握</a:t>
            </a:r>
            <a:r>
              <a:rPr lang="ja-JP" altLang="en-US" sz="1400" dirty="0">
                <a:latin typeface="HG丸ｺﾞｼｯｸM-PRO" panose="020F0600000000000000" pitchFamily="50" charset="-128"/>
                <a:ea typeface="HG丸ｺﾞｼｯｸM-PRO" panose="020F0600000000000000" pitchFamily="50" charset="-128"/>
              </a:rPr>
              <a:t>　</a:t>
            </a:r>
            <a:endParaRPr lang="en-US" altLang="ja-JP" sz="1400" dirty="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dirty="0">
                <a:latin typeface="HG丸ｺﾞｼｯｸM-PRO" panose="020F0600000000000000" pitchFamily="50" charset="-128"/>
                <a:ea typeface="HG丸ｺﾞｼｯｸM-PRO" panose="020F0600000000000000" pitchFamily="50" charset="-128"/>
              </a:rPr>
              <a:t>　①現状把握（層別等）</a:t>
            </a:r>
            <a:endParaRPr lang="en-US" altLang="ja-JP" sz="1400" dirty="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dirty="0">
                <a:latin typeface="HG丸ｺﾞｼｯｸM-PRO" panose="020F0600000000000000" pitchFamily="50" charset="-128"/>
                <a:ea typeface="HG丸ｺﾞｼｯｸM-PRO" panose="020F0600000000000000" pitchFamily="50" charset="-128"/>
              </a:rPr>
              <a:t>　②課題の絞込み、具体化</a:t>
            </a:r>
            <a:br>
              <a:rPr lang="en-US" altLang="ja-JP" sz="1400" dirty="0">
                <a:latin typeface="HG丸ｺﾞｼｯｸM-PRO" panose="020F0600000000000000" pitchFamily="50" charset="-128"/>
                <a:ea typeface="HG丸ｺﾞｼｯｸM-PRO" panose="020F0600000000000000" pitchFamily="50" charset="-128"/>
              </a:rPr>
            </a:br>
            <a:r>
              <a:rPr lang="ja-JP" altLang="en-US" sz="1400" dirty="0">
                <a:latin typeface="HG丸ｺﾞｼｯｸM-PRO" panose="020F0600000000000000" pitchFamily="50" charset="-128"/>
                <a:ea typeface="HG丸ｺﾞｼｯｸM-PRO" panose="020F0600000000000000" pitchFamily="50" charset="-128"/>
              </a:rPr>
              <a:t>　（課題達成方向付け検討）</a:t>
            </a:r>
            <a:r>
              <a:rPr lang="en-US" altLang="ja-JP" sz="1400" dirty="0">
                <a:latin typeface="HG丸ｺﾞｼｯｸM-PRO" panose="020F0600000000000000" pitchFamily="50" charset="-128"/>
                <a:ea typeface="HG丸ｺﾞｼｯｸM-PRO" panose="020F0600000000000000" pitchFamily="50" charset="-128"/>
              </a:rPr>
              <a:t>※</a:t>
            </a:r>
            <a:r>
              <a:rPr lang="ja-JP" altLang="en-US" sz="1400" dirty="0">
                <a:latin typeface="HG丸ｺﾞｼｯｸM-PRO" panose="020F0600000000000000" pitchFamily="50" charset="-128"/>
                <a:ea typeface="HG丸ｺﾞｼｯｸM-PRO" panose="020F0600000000000000" pitchFamily="50" charset="-128"/>
              </a:rPr>
              <a:t>１</a:t>
            </a:r>
            <a:endParaRPr lang="en-US" altLang="ja-JP" sz="1400" dirty="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dirty="0">
                <a:latin typeface="HG丸ｺﾞｼｯｸM-PRO" panose="020F0600000000000000" pitchFamily="50" charset="-128"/>
                <a:ea typeface="HG丸ｺﾞｼｯｸM-PRO" panose="020F0600000000000000" pitchFamily="50" charset="-128"/>
              </a:rPr>
              <a:t>　③テーマの特性を設定</a:t>
            </a:r>
          </a:p>
        </p:txBody>
      </p:sp>
      <p:sp>
        <p:nvSpPr>
          <p:cNvPr id="31816" name="メモ 2"/>
          <p:cNvSpPr>
            <a:spLocks noChangeArrowheads="1"/>
          </p:cNvSpPr>
          <p:nvPr/>
        </p:nvSpPr>
        <p:spPr bwMode="auto">
          <a:xfrm>
            <a:off x="311150" y="2347913"/>
            <a:ext cx="3027363" cy="1341437"/>
          </a:xfrm>
          <a:prstGeom prst="foldedCorner">
            <a:avLst>
              <a:gd name="adj" fmla="val 16667"/>
            </a:avLst>
          </a:prstGeom>
          <a:solidFill>
            <a:srgbClr val="FFFFCC"/>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２）その特性の目標設定</a:t>
            </a:r>
            <a:endParaRPr lang="en-US" altLang="ja-JP" sz="14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　①</a:t>
            </a:r>
            <a:r>
              <a:rPr lang="ja-JP" altLang="en-US" sz="1400" b="1">
                <a:solidFill>
                  <a:srgbClr val="FF0000"/>
                </a:solidFill>
                <a:latin typeface="HG丸ｺﾞｼｯｸM-PRO" panose="020F0600000000000000" pitchFamily="50" charset="-128"/>
                <a:ea typeface="HG丸ｺﾞｼｯｸM-PRO" panose="020F0600000000000000" pitchFamily="50" charset="-128"/>
              </a:rPr>
              <a:t>ありたい姿</a:t>
            </a:r>
            <a:r>
              <a:rPr lang="ja-JP" altLang="en-US" sz="1400">
                <a:solidFill>
                  <a:srgbClr val="FF0000"/>
                </a:solidFill>
                <a:latin typeface="HG丸ｺﾞｼｯｸM-PRO" panose="020F0600000000000000" pitchFamily="50" charset="-128"/>
                <a:ea typeface="HG丸ｺﾞｼｯｸM-PRO" panose="020F0600000000000000" pitchFamily="50" charset="-128"/>
              </a:rPr>
              <a:t>把握</a:t>
            </a:r>
            <a:endParaRPr lang="en-US" altLang="ja-JP" sz="1400">
              <a:solidFill>
                <a:srgbClr val="FF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　②現状の姿把握</a:t>
            </a:r>
            <a:endParaRPr lang="en-US" altLang="ja-JP" sz="14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　③差（ギャップ）を認識</a:t>
            </a:r>
            <a:endParaRPr lang="en-US" altLang="ja-JP" sz="14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　④目標を設定　</a:t>
            </a:r>
          </a:p>
        </p:txBody>
      </p:sp>
      <p:grpSp>
        <p:nvGrpSpPr>
          <p:cNvPr id="31817" name="Group 11"/>
          <p:cNvGrpSpPr>
            <a:grpSpLocks/>
          </p:cNvGrpSpPr>
          <p:nvPr/>
        </p:nvGrpSpPr>
        <p:grpSpPr bwMode="auto">
          <a:xfrm>
            <a:off x="3481388" y="666750"/>
            <a:ext cx="3168650" cy="3162300"/>
            <a:chOff x="339" y="576"/>
            <a:chExt cx="1920" cy="2176"/>
          </a:xfrm>
        </p:grpSpPr>
        <p:sp>
          <p:nvSpPr>
            <p:cNvPr id="31932" name="Freeform 12"/>
            <p:cNvSpPr>
              <a:spLocks/>
            </p:cNvSpPr>
            <p:nvPr/>
          </p:nvSpPr>
          <p:spPr bwMode="auto">
            <a:xfrm>
              <a:off x="371" y="608"/>
              <a:ext cx="1888" cy="2144"/>
            </a:xfrm>
            <a:custGeom>
              <a:avLst/>
              <a:gdLst>
                <a:gd name="T0" fmla="*/ 1 w 3776"/>
                <a:gd name="T1" fmla="*/ 0 h 4289"/>
                <a:gd name="T2" fmla="*/ 1 w 3776"/>
                <a:gd name="T3" fmla="*/ 0 h 4289"/>
                <a:gd name="T4" fmla="*/ 1 w 3776"/>
                <a:gd name="T5" fmla="*/ 0 h 4289"/>
                <a:gd name="T6" fmla="*/ 1 w 3776"/>
                <a:gd name="T7" fmla="*/ 0 h 4289"/>
                <a:gd name="T8" fmla="*/ 1 w 3776"/>
                <a:gd name="T9" fmla="*/ 0 h 4289"/>
                <a:gd name="T10" fmla="*/ 1 w 3776"/>
                <a:gd name="T11" fmla="*/ 0 h 4289"/>
                <a:gd name="T12" fmla="*/ 1 w 3776"/>
                <a:gd name="T13" fmla="*/ 0 h 4289"/>
                <a:gd name="T14" fmla="*/ 1 w 3776"/>
                <a:gd name="T15" fmla="*/ 0 h 4289"/>
                <a:gd name="T16" fmla="*/ 0 w 3776"/>
                <a:gd name="T17" fmla="*/ 0 h 4289"/>
                <a:gd name="T18" fmla="*/ 1 w 3776"/>
                <a:gd name="T19" fmla="*/ 0 h 4289"/>
                <a:gd name="T20" fmla="*/ 1 w 3776"/>
                <a:gd name="T21" fmla="*/ 0 h 4289"/>
                <a:gd name="T22" fmla="*/ 1 w 3776"/>
                <a:gd name="T23" fmla="*/ 0 h 4289"/>
                <a:gd name="T24" fmla="*/ 1 w 3776"/>
                <a:gd name="T25" fmla="*/ 0 h 4289"/>
                <a:gd name="T26" fmla="*/ 1 w 3776"/>
                <a:gd name="T27" fmla="*/ 0 h 4289"/>
                <a:gd name="T28" fmla="*/ 1 w 3776"/>
                <a:gd name="T29" fmla="*/ 0 h 4289"/>
                <a:gd name="T30" fmla="*/ 1 w 3776"/>
                <a:gd name="T31" fmla="*/ 0 h 4289"/>
                <a:gd name="T32" fmla="*/ 1 w 3776"/>
                <a:gd name="T33" fmla="*/ 0 h 4289"/>
                <a:gd name="T34" fmla="*/ 1 w 3776"/>
                <a:gd name="T35" fmla="*/ 0 h 4289"/>
                <a:gd name="T36" fmla="*/ 1 w 3776"/>
                <a:gd name="T37" fmla="*/ 0 h 4289"/>
                <a:gd name="T38" fmla="*/ 1 w 3776"/>
                <a:gd name="T39" fmla="*/ 0 h 4289"/>
                <a:gd name="T40" fmla="*/ 1 w 3776"/>
                <a:gd name="T41" fmla="*/ 0 h 4289"/>
                <a:gd name="T42" fmla="*/ 1 w 3776"/>
                <a:gd name="T43" fmla="*/ 0 h 4289"/>
                <a:gd name="T44" fmla="*/ 1 w 3776"/>
                <a:gd name="T45" fmla="*/ 0 h 4289"/>
                <a:gd name="T46" fmla="*/ 1 w 3776"/>
                <a:gd name="T47" fmla="*/ 0 h 4289"/>
                <a:gd name="T48" fmla="*/ 1 w 3776"/>
                <a:gd name="T49" fmla="*/ 0 h 4289"/>
                <a:gd name="T50" fmla="*/ 1 w 3776"/>
                <a:gd name="T51" fmla="*/ 0 h 4289"/>
                <a:gd name="T52" fmla="*/ 1 w 3776"/>
                <a:gd name="T53" fmla="*/ 0 h 4289"/>
                <a:gd name="T54" fmla="*/ 1 w 3776"/>
                <a:gd name="T55" fmla="*/ 0 h 4289"/>
                <a:gd name="T56" fmla="*/ 1 w 3776"/>
                <a:gd name="T57" fmla="*/ 0 h 4289"/>
                <a:gd name="T58" fmla="*/ 1 w 3776"/>
                <a:gd name="T59" fmla="*/ 0 h 4289"/>
                <a:gd name="T60" fmla="*/ 1 w 3776"/>
                <a:gd name="T61" fmla="*/ 0 h 4289"/>
                <a:gd name="T62" fmla="*/ 1 w 3776"/>
                <a:gd name="T63" fmla="*/ 0 h 4289"/>
                <a:gd name="T64" fmla="*/ 1 w 3776"/>
                <a:gd name="T65" fmla="*/ 0 h 4289"/>
                <a:gd name="T66" fmla="*/ 1 w 3776"/>
                <a:gd name="T67" fmla="*/ 0 h 42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776" h="4289">
                  <a:moveTo>
                    <a:pt x="187" y="0"/>
                  </a:moveTo>
                  <a:lnTo>
                    <a:pt x="168" y="1"/>
                  </a:lnTo>
                  <a:lnTo>
                    <a:pt x="150" y="4"/>
                  </a:lnTo>
                  <a:lnTo>
                    <a:pt x="132" y="8"/>
                  </a:lnTo>
                  <a:lnTo>
                    <a:pt x="115" y="15"/>
                  </a:lnTo>
                  <a:lnTo>
                    <a:pt x="98" y="23"/>
                  </a:lnTo>
                  <a:lnTo>
                    <a:pt x="83" y="32"/>
                  </a:lnTo>
                  <a:lnTo>
                    <a:pt x="68" y="43"/>
                  </a:lnTo>
                  <a:lnTo>
                    <a:pt x="55" y="55"/>
                  </a:lnTo>
                  <a:lnTo>
                    <a:pt x="43" y="68"/>
                  </a:lnTo>
                  <a:lnTo>
                    <a:pt x="32" y="83"/>
                  </a:lnTo>
                  <a:lnTo>
                    <a:pt x="23" y="97"/>
                  </a:lnTo>
                  <a:lnTo>
                    <a:pt x="15" y="115"/>
                  </a:lnTo>
                  <a:lnTo>
                    <a:pt x="8" y="132"/>
                  </a:lnTo>
                  <a:lnTo>
                    <a:pt x="4" y="149"/>
                  </a:lnTo>
                  <a:lnTo>
                    <a:pt x="2" y="168"/>
                  </a:lnTo>
                  <a:lnTo>
                    <a:pt x="0" y="187"/>
                  </a:lnTo>
                  <a:lnTo>
                    <a:pt x="0" y="4102"/>
                  </a:lnTo>
                  <a:lnTo>
                    <a:pt x="2" y="4121"/>
                  </a:lnTo>
                  <a:lnTo>
                    <a:pt x="4" y="4139"/>
                  </a:lnTo>
                  <a:lnTo>
                    <a:pt x="8" y="4158"/>
                  </a:lnTo>
                  <a:lnTo>
                    <a:pt x="15" y="4174"/>
                  </a:lnTo>
                  <a:lnTo>
                    <a:pt x="23" y="4191"/>
                  </a:lnTo>
                  <a:lnTo>
                    <a:pt x="32" y="4206"/>
                  </a:lnTo>
                  <a:lnTo>
                    <a:pt x="43" y="4221"/>
                  </a:lnTo>
                  <a:lnTo>
                    <a:pt x="55" y="4234"/>
                  </a:lnTo>
                  <a:lnTo>
                    <a:pt x="68" y="4246"/>
                  </a:lnTo>
                  <a:lnTo>
                    <a:pt x="83" y="4257"/>
                  </a:lnTo>
                  <a:lnTo>
                    <a:pt x="98" y="4266"/>
                  </a:lnTo>
                  <a:lnTo>
                    <a:pt x="115" y="4274"/>
                  </a:lnTo>
                  <a:lnTo>
                    <a:pt x="132" y="4281"/>
                  </a:lnTo>
                  <a:lnTo>
                    <a:pt x="150" y="4285"/>
                  </a:lnTo>
                  <a:lnTo>
                    <a:pt x="168" y="4287"/>
                  </a:lnTo>
                  <a:lnTo>
                    <a:pt x="187" y="4289"/>
                  </a:lnTo>
                  <a:lnTo>
                    <a:pt x="3590" y="4289"/>
                  </a:lnTo>
                  <a:lnTo>
                    <a:pt x="3608" y="4287"/>
                  </a:lnTo>
                  <a:lnTo>
                    <a:pt x="3627" y="4285"/>
                  </a:lnTo>
                  <a:lnTo>
                    <a:pt x="3646" y="4281"/>
                  </a:lnTo>
                  <a:lnTo>
                    <a:pt x="3662" y="4274"/>
                  </a:lnTo>
                  <a:lnTo>
                    <a:pt x="3679" y="4266"/>
                  </a:lnTo>
                  <a:lnTo>
                    <a:pt x="3694" y="4257"/>
                  </a:lnTo>
                  <a:lnTo>
                    <a:pt x="3708" y="4246"/>
                  </a:lnTo>
                  <a:lnTo>
                    <a:pt x="3722" y="4234"/>
                  </a:lnTo>
                  <a:lnTo>
                    <a:pt x="3734" y="4221"/>
                  </a:lnTo>
                  <a:lnTo>
                    <a:pt x="3744" y="4206"/>
                  </a:lnTo>
                  <a:lnTo>
                    <a:pt x="3754" y="4191"/>
                  </a:lnTo>
                  <a:lnTo>
                    <a:pt x="3762" y="4174"/>
                  </a:lnTo>
                  <a:lnTo>
                    <a:pt x="3768" y="4158"/>
                  </a:lnTo>
                  <a:lnTo>
                    <a:pt x="3772" y="4139"/>
                  </a:lnTo>
                  <a:lnTo>
                    <a:pt x="3775" y="4121"/>
                  </a:lnTo>
                  <a:lnTo>
                    <a:pt x="3776" y="4102"/>
                  </a:lnTo>
                  <a:lnTo>
                    <a:pt x="3776" y="187"/>
                  </a:lnTo>
                  <a:lnTo>
                    <a:pt x="3775" y="168"/>
                  </a:lnTo>
                  <a:lnTo>
                    <a:pt x="3772" y="149"/>
                  </a:lnTo>
                  <a:lnTo>
                    <a:pt x="3768" y="132"/>
                  </a:lnTo>
                  <a:lnTo>
                    <a:pt x="3762" y="115"/>
                  </a:lnTo>
                  <a:lnTo>
                    <a:pt x="3754" y="97"/>
                  </a:lnTo>
                  <a:lnTo>
                    <a:pt x="3744" y="83"/>
                  </a:lnTo>
                  <a:lnTo>
                    <a:pt x="3734" y="68"/>
                  </a:lnTo>
                  <a:lnTo>
                    <a:pt x="3722" y="55"/>
                  </a:lnTo>
                  <a:lnTo>
                    <a:pt x="3708" y="43"/>
                  </a:lnTo>
                  <a:lnTo>
                    <a:pt x="3694" y="32"/>
                  </a:lnTo>
                  <a:lnTo>
                    <a:pt x="3679" y="23"/>
                  </a:lnTo>
                  <a:lnTo>
                    <a:pt x="3662" y="15"/>
                  </a:lnTo>
                  <a:lnTo>
                    <a:pt x="3646" y="8"/>
                  </a:lnTo>
                  <a:lnTo>
                    <a:pt x="3627" y="4"/>
                  </a:lnTo>
                  <a:lnTo>
                    <a:pt x="3608" y="1"/>
                  </a:lnTo>
                  <a:lnTo>
                    <a:pt x="3590" y="0"/>
                  </a:lnTo>
                  <a:lnTo>
                    <a:pt x="18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1933" name="Freeform 13"/>
            <p:cNvSpPr>
              <a:spLocks/>
            </p:cNvSpPr>
            <p:nvPr/>
          </p:nvSpPr>
          <p:spPr bwMode="auto">
            <a:xfrm>
              <a:off x="339" y="576"/>
              <a:ext cx="1888" cy="2144"/>
            </a:xfrm>
            <a:custGeom>
              <a:avLst/>
              <a:gdLst>
                <a:gd name="T0" fmla="*/ 1 w 3776"/>
                <a:gd name="T1" fmla="*/ 0 h 4289"/>
                <a:gd name="T2" fmla="*/ 1 w 3776"/>
                <a:gd name="T3" fmla="*/ 0 h 4289"/>
                <a:gd name="T4" fmla="*/ 1 w 3776"/>
                <a:gd name="T5" fmla="*/ 0 h 4289"/>
                <a:gd name="T6" fmla="*/ 1 w 3776"/>
                <a:gd name="T7" fmla="*/ 0 h 4289"/>
                <a:gd name="T8" fmla="*/ 1 w 3776"/>
                <a:gd name="T9" fmla="*/ 0 h 4289"/>
                <a:gd name="T10" fmla="*/ 1 w 3776"/>
                <a:gd name="T11" fmla="*/ 0 h 4289"/>
                <a:gd name="T12" fmla="*/ 1 w 3776"/>
                <a:gd name="T13" fmla="*/ 0 h 4289"/>
                <a:gd name="T14" fmla="*/ 1 w 3776"/>
                <a:gd name="T15" fmla="*/ 0 h 4289"/>
                <a:gd name="T16" fmla="*/ 0 w 3776"/>
                <a:gd name="T17" fmla="*/ 0 h 4289"/>
                <a:gd name="T18" fmla="*/ 1 w 3776"/>
                <a:gd name="T19" fmla="*/ 0 h 4289"/>
                <a:gd name="T20" fmla="*/ 1 w 3776"/>
                <a:gd name="T21" fmla="*/ 0 h 4289"/>
                <a:gd name="T22" fmla="*/ 1 w 3776"/>
                <a:gd name="T23" fmla="*/ 0 h 4289"/>
                <a:gd name="T24" fmla="*/ 1 w 3776"/>
                <a:gd name="T25" fmla="*/ 0 h 4289"/>
                <a:gd name="T26" fmla="*/ 1 w 3776"/>
                <a:gd name="T27" fmla="*/ 0 h 4289"/>
                <a:gd name="T28" fmla="*/ 1 w 3776"/>
                <a:gd name="T29" fmla="*/ 0 h 4289"/>
                <a:gd name="T30" fmla="*/ 1 w 3776"/>
                <a:gd name="T31" fmla="*/ 0 h 4289"/>
                <a:gd name="T32" fmla="*/ 1 w 3776"/>
                <a:gd name="T33" fmla="*/ 0 h 4289"/>
                <a:gd name="T34" fmla="*/ 1 w 3776"/>
                <a:gd name="T35" fmla="*/ 0 h 4289"/>
                <a:gd name="T36" fmla="*/ 1 w 3776"/>
                <a:gd name="T37" fmla="*/ 0 h 4289"/>
                <a:gd name="T38" fmla="*/ 1 w 3776"/>
                <a:gd name="T39" fmla="*/ 0 h 4289"/>
                <a:gd name="T40" fmla="*/ 1 w 3776"/>
                <a:gd name="T41" fmla="*/ 0 h 4289"/>
                <a:gd name="T42" fmla="*/ 1 w 3776"/>
                <a:gd name="T43" fmla="*/ 0 h 4289"/>
                <a:gd name="T44" fmla="*/ 1 w 3776"/>
                <a:gd name="T45" fmla="*/ 0 h 4289"/>
                <a:gd name="T46" fmla="*/ 1 w 3776"/>
                <a:gd name="T47" fmla="*/ 0 h 4289"/>
                <a:gd name="T48" fmla="*/ 1 w 3776"/>
                <a:gd name="T49" fmla="*/ 0 h 4289"/>
                <a:gd name="T50" fmla="*/ 1 w 3776"/>
                <a:gd name="T51" fmla="*/ 0 h 4289"/>
                <a:gd name="T52" fmla="*/ 1 w 3776"/>
                <a:gd name="T53" fmla="*/ 0 h 4289"/>
                <a:gd name="T54" fmla="*/ 1 w 3776"/>
                <a:gd name="T55" fmla="*/ 0 h 4289"/>
                <a:gd name="T56" fmla="*/ 1 w 3776"/>
                <a:gd name="T57" fmla="*/ 0 h 4289"/>
                <a:gd name="T58" fmla="*/ 1 w 3776"/>
                <a:gd name="T59" fmla="*/ 0 h 4289"/>
                <a:gd name="T60" fmla="*/ 1 w 3776"/>
                <a:gd name="T61" fmla="*/ 0 h 4289"/>
                <a:gd name="T62" fmla="*/ 1 w 3776"/>
                <a:gd name="T63" fmla="*/ 0 h 4289"/>
                <a:gd name="T64" fmla="*/ 1 w 3776"/>
                <a:gd name="T65" fmla="*/ 0 h 4289"/>
                <a:gd name="T66" fmla="*/ 1 w 3776"/>
                <a:gd name="T67" fmla="*/ 0 h 42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776" h="4289">
                  <a:moveTo>
                    <a:pt x="187" y="0"/>
                  </a:moveTo>
                  <a:lnTo>
                    <a:pt x="168" y="1"/>
                  </a:lnTo>
                  <a:lnTo>
                    <a:pt x="150" y="4"/>
                  </a:lnTo>
                  <a:lnTo>
                    <a:pt x="132" y="8"/>
                  </a:lnTo>
                  <a:lnTo>
                    <a:pt x="115" y="15"/>
                  </a:lnTo>
                  <a:lnTo>
                    <a:pt x="98" y="23"/>
                  </a:lnTo>
                  <a:lnTo>
                    <a:pt x="83" y="32"/>
                  </a:lnTo>
                  <a:lnTo>
                    <a:pt x="68" y="43"/>
                  </a:lnTo>
                  <a:lnTo>
                    <a:pt x="55" y="55"/>
                  </a:lnTo>
                  <a:lnTo>
                    <a:pt x="43" y="68"/>
                  </a:lnTo>
                  <a:lnTo>
                    <a:pt x="32" y="83"/>
                  </a:lnTo>
                  <a:lnTo>
                    <a:pt x="23" y="97"/>
                  </a:lnTo>
                  <a:lnTo>
                    <a:pt x="15" y="115"/>
                  </a:lnTo>
                  <a:lnTo>
                    <a:pt x="8" y="132"/>
                  </a:lnTo>
                  <a:lnTo>
                    <a:pt x="4" y="149"/>
                  </a:lnTo>
                  <a:lnTo>
                    <a:pt x="2" y="168"/>
                  </a:lnTo>
                  <a:lnTo>
                    <a:pt x="0" y="187"/>
                  </a:lnTo>
                  <a:lnTo>
                    <a:pt x="0" y="4102"/>
                  </a:lnTo>
                  <a:lnTo>
                    <a:pt x="2" y="4121"/>
                  </a:lnTo>
                  <a:lnTo>
                    <a:pt x="4" y="4139"/>
                  </a:lnTo>
                  <a:lnTo>
                    <a:pt x="8" y="4158"/>
                  </a:lnTo>
                  <a:lnTo>
                    <a:pt x="15" y="4174"/>
                  </a:lnTo>
                  <a:lnTo>
                    <a:pt x="23" y="4191"/>
                  </a:lnTo>
                  <a:lnTo>
                    <a:pt x="32" y="4206"/>
                  </a:lnTo>
                  <a:lnTo>
                    <a:pt x="43" y="4221"/>
                  </a:lnTo>
                  <a:lnTo>
                    <a:pt x="55" y="4234"/>
                  </a:lnTo>
                  <a:lnTo>
                    <a:pt x="68" y="4246"/>
                  </a:lnTo>
                  <a:lnTo>
                    <a:pt x="83" y="4257"/>
                  </a:lnTo>
                  <a:lnTo>
                    <a:pt x="98" y="4266"/>
                  </a:lnTo>
                  <a:lnTo>
                    <a:pt x="115" y="4274"/>
                  </a:lnTo>
                  <a:lnTo>
                    <a:pt x="132" y="4281"/>
                  </a:lnTo>
                  <a:lnTo>
                    <a:pt x="150" y="4285"/>
                  </a:lnTo>
                  <a:lnTo>
                    <a:pt x="168" y="4287"/>
                  </a:lnTo>
                  <a:lnTo>
                    <a:pt x="187" y="4289"/>
                  </a:lnTo>
                  <a:lnTo>
                    <a:pt x="3590" y="4289"/>
                  </a:lnTo>
                  <a:lnTo>
                    <a:pt x="3608" y="4287"/>
                  </a:lnTo>
                  <a:lnTo>
                    <a:pt x="3627" y="4285"/>
                  </a:lnTo>
                  <a:lnTo>
                    <a:pt x="3646" y="4281"/>
                  </a:lnTo>
                  <a:lnTo>
                    <a:pt x="3662" y="4274"/>
                  </a:lnTo>
                  <a:lnTo>
                    <a:pt x="3679" y="4266"/>
                  </a:lnTo>
                  <a:lnTo>
                    <a:pt x="3694" y="4257"/>
                  </a:lnTo>
                  <a:lnTo>
                    <a:pt x="3708" y="4246"/>
                  </a:lnTo>
                  <a:lnTo>
                    <a:pt x="3722" y="4234"/>
                  </a:lnTo>
                  <a:lnTo>
                    <a:pt x="3734" y="4221"/>
                  </a:lnTo>
                  <a:lnTo>
                    <a:pt x="3744" y="4206"/>
                  </a:lnTo>
                  <a:lnTo>
                    <a:pt x="3754" y="4191"/>
                  </a:lnTo>
                  <a:lnTo>
                    <a:pt x="3762" y="4174"/>
                  </a:lnTo>
                  <a:lnTo>
                    <a:pt x="3768" y="4158"/>
                  </a:lnTo>
                  <a:lnTo>
                    <a:pt x="3772" y="4139"/>
                  </a:lnTo>
                  <a:lnTo>
                    <a:pt x="3775" y="4121"/>
                  </a:lnTo>
                  <a:lnTo>
                    <a:pt x="3776" y="4102"/>
                  </a:lnTo>
                  <a:lnTo>
                    <a:pt x="3776" y="187"/>
                  </a:lnTo>
                  <a:lnTo>
                    <a:pt x="3775" y="168"/>
                  </a:lnTo>
                  <a:lnTo>
                    <a:pt x="3772" y="149"/>
                  </a:lnTo>
                  <a:lnTo>
                    <a:pt x="3768" y="132"/>
                  </a:lnTo>
                  <a:lnTo>
                    <a:pt x="3762" y="115"/>
                  </a:lnTo>
                  <a:lnTo>
                    <a:pt x="3754" y="97"/>
                  </a:lnTo>
                  <a:lnTo>
                    <a:pt x="3744" y="83"/>
                  </a:lnTo>
                  <a:lnTo>
                    <a:pt x="3734" y="68"/>
                  </a:lnTo>
                  <a:lnTo>
                    <a:pt x="3722" y="55"/>
                  </a:lnTo>
                  <a:lnTo>
                    <a:pt x="3708" y="43"/>
                  </a:lnTo>
                  <a:lnTo>
                    <a:pt x="3694" y="32"/>
                  </a:lnTo>
                  <a:lnTo>
                    <a:pt x="3679" y="23"/>
                  </a:lnTo>
                  <a:lnTo>
                    <a:pt x="3662" y="15"/>
                  </a:lnTo>
                  <a:lnTo>
                    <a:pt x="3646" y="8"/>
                  </a:lnTo>
                  <a:lnTo>
                    <a:pt x="3627" y="4"/>
                  </a:lnTo>
                  <a:lnTo>
                    <a:pt x="3608" y="1"/>
                  </a:lnTo>
                  <a:lnTo>
                    <a:pt x="3590" y="0"/>
                  </a:lnTo>
                  <a:lnTo>
                    <a:pt x="187" y="0"/>
                  </a:lnTo>
                  <a:close/>
                </a:path>
              </a:pathLst>
            </a:custGeom>
            <a:solidFill>
              <a:schemeClr val="bg1"/>
            </a:solidFill>
            <a:ln w="7938">
              <a:solidFill>
                <a:srgbClr val="000000"/>
              </a:solidFill>
              <a:prstDash val="solid"/>
              <a:round/>
              <a:headEnd/>
              <a:tailEnd/>
            </a:ln>
          </p:spPr>
          <p:txBody>
            <a:bodyPr/>
            <a:lstStyle/>
            <a:p>
              <a:endParaRPr lang="ja-JP" altLang="en-US"/>
            </a:p>
          </p:txBody>
        </p:sp>
      </p:grpSp>
      <p:sp>
        <p:nvSpPr>
          <p:cNvPr id="31818" name="Rectangle 478"/>
          <p:cNvSpPr>
            <a:spLocks noChangeArrowheads="1"/>
          </p:cNvSpPr>
          <p:nvPr/>
        </p:nvSpPr>
        <p:spPr bwMode="auto">
          <a:xfrm>
            <a:off x="3730532" y="720725"/>
            <a:ext cx="266739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dirty="0">
                <a:latin typeface="HG丸ｺﾞｼｯｸM-PRO" panose="020F0600000000000000" pitchFamily="50" charset="-128"/>
                <a:ea typeface="HG丸ｺﾞｼｯｸM-PRO" panose="020F0600000000000000" pitchFamily="50" charset="-128"/>
              </a:rPr>
              <a:t>（２）現状の把握と目標設定</a:t>
            </a:r>
          </a:p>
        </p:txBody>
      </p:sp>
      <p:sp>
        <p:nvSpPr>
          <p:cNvPr id="31819" name="メモ 2"/>
          <p:cNvSpPr>
            <a:spLocks noChangeArrowheads="1"/>
          </p:cNvSpPr>
          <p:nvPr/>
        </p:nvSpPr>
        <p:spPr bwMode="auto">
          <a:xfrm>
            <a:off x="3530600" y="1033463"/>
            <a:ext cx="3021013" cy="1220787"/>
          </a:xfrm>
          <a:prstGeom prst="foldedCorner">
            <a:avLst>
              <a:gd name="adj" fmla="val 16667"/>
            </a:avLst>
          </a:prstGeom>
          <a:solidFill>
            <a:srgbClr val="FFFFCC"/>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１）目標設定のための現状把握</a:t>
            </a:r>
            <a:r>
              <a:rPr lang="ja-JP" altLang="en-US" sz="1400">
                <a:latin typeface="HG丸ｺﾞｼｯｸM-PRO" panose="020F0600000000000000" pitchFamily="50" charset="-128"/>
                <a:ea typeface="HG丸ｺﾞｼｯｸM-PRO" panose="020F0600000000000000" pitchFamily="50" charset="-128"/>
              </a:rPr>
              <a:t>　</a:t>
            </a:r>
            <a:endParaRPr lang="en-US" altLang="ja-JP" sz="14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　①現状把握（層別等）</a:t>
            </a:r>
            <a:endParaRPr lang="en-US" altLang="ja-JP" sz="14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　②問題の絞込み、具体化</a:t>
            </a:r>
            <a:endParaRPr lang="en-US" altLang="ja-JP" sz="14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　（問題解決方向付け検討）</a:t>
            </a:r>
            <a:endParaRPr lang="en-US" altLang="ja-JP" sz="14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　③テーマの特性を設定</a:t>
            </a:r>
            <a:endParaRPr lang="en-US" altLang="ja-JP" sz="14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endParaRPr lang="ja-JP" altLang="en-US" sz="1400">
              <a:latin typeface="HG丸ｺﾞｼｯｸM-PRO" panose="020F0600000000000000" pitchFamily="50" charset="-128"/>
              <a:ea typeface="HG丸ｺﾞｼｯｸM-PRO" panose="020F0600000000000000" pitchFamily="50" charset="-128"/>
            </a:endParaRPr>
          </a:p>
        </p:txBody>
      </p:sp>
      <p:sp>
        <p:nvSpPr>
          <p:cNvPr id="31820" name="メモ 2"/>
          <p:cNvSpPr>
            <a:spLocks noChangeArrowheads="1"/>
          </p:cNvSpPr>
          <p:nvPr/>
        </p:nvSpPr>
        <p:spPr bwMode="auto">
          <a:xfrm>
            <a:off x="3530600" y="2347913"/>
            <a:ext cx="3021013" cy="1341437"/>
          </a:xfrm>
          <a:prstGeom prst="foldedCorner">
            <a:avLst>
              <a:gd name="adj" fmla="val 16667"/>
            </a:avLst>
          </a:prstGeom>
          <a:solidFill>
            <a:srgbClr val="FFFFCC"/>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２）その特性の目標設定</a:t>
            </a:r>
            <a:endParaRPr lang="en-US" altLang="ja-JP" sz="14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　①</a:t>
            </a:r>
            <a:r>
              <a:rPr lang="ja-JP" altLang="en-US" sz="1400" b="1">
                <a:solidFill>
                  <a:srgbClr val="FF0000"/>
                </a:solidFill>
                <a:latin typeface="HG丸ｺﾞｼｯｸM-PRO" panose="020F0600000000000000" pitchFamily="50" charset="-128"/>
                <a:ea typeface="HG丸ｺﾞｼｯｸM-PRO" panose="020F0600000000000000" pitchFamily="50" charset="-128"/>
              </a:rPr>
              <a:t>あるべき姿</a:t>
            </a:r>
            <a:r>
              <a:rPr lang="ja-JP" altLang="en-US" sz="1400">
                <a:solidFill>
                  <a:srgbClr val="FF0000"/>
                </a:solidFill>
                <a:latin typeface="HG丸ｺﾞｼｯｸM-PRO" panose="020F0600000000000000" pitchFamily="50" charset="-128"/>
                <a:ea typeface="HG丸ｺﾞｼｯｸM-PRO" panose="020F0600000000000000" pitchFamily="50" charset="-128"/>
              </a:rPr>
              <a:t>把握</a:t>
            </a:r>
            <a:endParaRPr lang="en-US" altLang="ja-JP" sz="1400">
              <a:solidFill>
                <a:srgbClr val="FF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　②現状の姿把握</a:t>
            </a:r>
            <a:endParaRPr lang="en-US" altLang="ja-JP" sz="14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　③差（ギャップ）を認識</a:t>
            </a:r>
            <a:endParaRPr lang="en-US" altLang="ja-JP" sz="14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　④目標を設定　</a:t>
            </a:r>
          </a:p>
        </p:txBody>
      </p:sp>
      <p:pic>
        <p:nvPicPr>
          <p:cNvPr id="31821" name="Picture 34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4116050" y="2392363"/>
            <a:ext cx="4227513" cy="2109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822" name="テキスト ボックス 2"/>
          <p:cNvSpPr txBox="1">
            <a:spLocks noChangeArrowheads="1"/>
          </p:cNvSpPr>
          <p:nvPr/>
        </p:nvSpPr>
        <p:spPr bwMode="auto">
          <a:xfrm>
            <a:off x="5938838" y="3995738"/>
            <a:ext cx="3698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2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31823" name="テキスト ボックス 4"/>
          <p:cNvSpPr txBox="1">
            <a:spLocks noChangeArrowheads="1"/>
          </p:cNvSpPr>
          <p:nvPr/>
        </p:nvSpPr>
        <p:spPr bwMode="auto">
          <a:xfrm>
            <a:off x="4581525" y="4103688"/>
            <a:ext cx="1844675" cy="1385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400">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ja-JP" altLang="en-US" sz="1400">
                <a:latin typeface="HG丸ｺﾞｼｯｸM-PRO" panose="020F0600000000000000" pitchFamily="50" charset="-128"/>
                <a:ea typeface="HG丸ｺﾞｼｯｸM-PRO" panose="020F0600000000000000" pitchFamily="50" charset="-128"/>
                <a:cs typeface="Times New Roman" panose="02020603050405020304" pitchFamily="18" charset="0"/>
              </a:rPr>
              <a:t>１：課題の絞込みはある意味で攻め所選定とも受け取れるが、この部分は問題解決型と同じとしたほうが理解しやすい</a:t>
            </a:r>
          </a:p>
        </p:txBody>
      </p:sp>
      <p:sp>
        <p:nvSpPr>
          <p:cNvPr id="31879" name="AutoShape 4"/>
          <p:cNvSpPr>
            <a:spLocks noChangeArrowheads="1"/>
          </p:cNvSpPr>
          <p:nvPr/>
        </p:nvSpPr>
        <p:spPr bwMode="auto">
          <a:xfrm>
            <a:off x="6965950" y="5397500"/>
            <a:ext cx="10864850" cy="5819775"/>
          </a:xfrm>
          <a:prstGeom prst="roundRect">
            <a:avLst>
              <a:gd name="adj" fmla="val 1778"/>
            </a:avLst>
          </a:prstGeom>
          <a:noFill/>
          <a:ln w="12700">
            <a:solidFill>
              <a:srgbClr val="000000"/>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en-US" altLang="ja-JP" sz="12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defRPr/>
            </a:pPr>
            <a:br>
              <a:rPr lang="en-US" altLang="ja-JP" sz="1200" dirty="0">
                <a:solidFill>
                  <a:srgbClr val="000000"/>
                </a:solidFill>
                <a:latin typeface="HG丸ｺﾞｼｯｸM-PRO" panose="020F0600000000000000" pitchFamily="50" charset="-128"/>
                <a:ea typeface="HG丸ｺﾞｼｯｸM-PRO" panose="020F0600000000000000" pitchFamily="50" charset="-128"/>
              </a:rPr>
            </a:br>
            <a:r>
              <a:rPr lang="ja-JP" altLang="en-US" sz="1800" b="1" dirty="0">
                <a:solidFill>
                  <a:srgbClr val="000000"/>
                </a:solidFill>
                <a:latin typeface="HG丸ｺﾞｼｯｸM-PRO" panose="020F0600000000000000" pitchFamily="50" charset="-128"/>
                <a:ea typeface="HG丸ｺﾞｼｯｸM-PRO" panose="020F0600000000000000" pitchFamily="50" charset="-128"/>
              </a:rPr>
              <a:t>１）現状把握</a:t>
            </a:r>
            <a:endParaRPr lang="en-US" altLang="ja-JP" sz="1800" b="1"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defRPr/>
            </a:pPr>
            <a:r>
              <a:rPr lang="ja-JP" altLang="en-US" sz="1800" dirty="0">
                <a:solidFill>
                  <a:srgbClr val="000000"/>
                </a:solidFill>
                <a:latin typeface="HG丸ｺﾞｼｯｸM-PRO" panose="020F0600000000000000" pitchFamily="50" charset="-128"/>
                <a:ea typeface="HG丸ｺﾞｼｯｸM-PRO" panose="020F0600000000000000" pitchFamily="50" charset="-128"/>
              </a:rPr>
              <a:t>①層別：全売り上げ：２万円</a:t>
            </a:r>
            <a:r>
              <a:rPr lang="en-US" altLang="ja-JP" sz="1800" dirty="0">
                <a:solidFill>
                  <a:srgbClr val="000000"/>
                </a:solidFill>
                <a:latin typeface="HG丸ｺﾞｼｯｸM-PRO" panose="020F0600000000000000" pitchFamily="50" charset="-128"/>
                <a:ea typeface="HG丸ｺﾞｼｯｸM-PRO" panose="020F0600000000000000" pitchFamily="50" charset="-128"/>
              </a:rPr>
              <a:t>/</a:t>
            </a:r>
            <a:r>
              <a:rPr lang="ja-JP" altLang="en-US" sz="1800" dirty="0">
                <a:solidFill>
                  <a:srgbClr val="000000"/>
                </a:solidFill>
                <a:latin typeface="HG丸ｺﾞｼｯｸM-PRO" panose="020F0600000000000000" pitchFamily="50" charset="-128"/>
                <a:ea typeface="HG丸ｺﾞｼｯｸM-PRO" panose="020F0600000000000000" pitchFamily="50" charset="-128"/>
              </a:rPr>
              <a:t>日。</a:t>
            </a:r>
            <a:endParaRPr lang="en-US" altLang="ja-JP" sz="18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defRPr/>
            </a:pPr>
            <a:r>
              <a:rPr lang="ja-JP" altLang="en-US" sz="1800" dirty="0">
                <a:solidFill>
                  <a:srgbClr val="000000"/>
                </a:solidFill>
                <a:latin typeface="HG丸ｺﾞｼｯｸM-PRO" panose="020F0600000000000000" pitchFamily="50" charset="-128"/>
                <a:ea typeface="HG丸ｺﾞｼｯｸM-PRO" panose="020F0600000000000000" pitchFamily="50" charset="-128"/>
              </a:rPr>
              <a:t>　　　</a:t>
            </a:r>
            <a:r>
              <a:rPr lang="en-US" altLang="ja-JP" sz="1800" dirty="0">
                <a:solidFill>
                  <a:srgbClr val="000000"/>
                </a:solidFill>
                <a:latin typeface="HG丸ｺﾞｼｯｸM-PRO" panose="020F0600000000000000" pitchFamily="50" charset="-128"/>
                <a:ea typeface="HG丸ｺﾞｼｯｸM-PRO" panose="020F0600000000000000" pitchFamily="50" charset="-128"/>
              </a:rPr>
              <a:t>4</a:t>
            </a:r>
            <a:r>
              <a:rPr lang="ja-JP" altLang="en-US" sz="1800" dirty="0">
                <a:solidFill>
                  <a:srgbClr val="000000"/>
                </a:solidFill>
                <a:latin typeface="HG丸ｺﾞｼｯｸM-PRO" panose="020F0600000000000000" pitchFamily="50" charset="-128"/>
                <a:ea typeface="HG丸ｺﾞｼｯｸM-PRO" panose="020F0600000000000000" pitchFamily="50" charset="-128"/>
              </a:rPr>
              <a:t>台ある自販機のうち自販機</a:t>
            </a:r>
            <a:r>
              <a:rPr lang="en-US" altLang="ja-JP" sz="1800" dirty="0">
                <a:solidFill>
                  <a:srgbClr val="000000"/>
                </a:solidFill>
                <a:latin typeface="HG丸ｺﾞｼｯｸM-PRO" panose="020F0600000000000000" pitchFamily="50" charset="-128"/>
                <a:ea typeface="HG丸ｺﾞｼｯｸM-PRO" panose="020F0600000000000000" pitchFamily="50" charset="-128"/>
              </a:rPr>
              <a:t>A</a:t>
            </a:r>
            <a:r>
              <a:rPr lang="ja-JP" altLang="en-US" sz="1800" dirty="0">
                <a:solidFill>
                  <a:srgbClr val="000000"/>
                </a:solidFill>
                <a:latin typeface="HG丸ｺﾞｼｯｸM-PRO" panose="020F0600000000000000" pitchFamily="50" charset="-128"/>
                <a:ea typeface="HG丸ｺﾞｼｯｸM-PRO" panose="020F0600000000000000" pitchFamily="50" charset="-128"/>
              </a:rPr>
              <a:t>が５０％の売り上げを締める。</a:t>
            </a:r>
            <a:endParaRPr lang="en-US" altLang="ja-JP" sz="18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defRPr/>
            </a:pPr>
            <a:r>
              <a:rPr lang="ja-JP" altLang="en-US" sz="1800" dirty="0">
                <a:solidFill>
                  <a:srgbClr val="000000"/>
                </a:solidFill>
                <a:latin typeface="HG丸ｺﾞｼｯｸM-PRO" panose="020F0600000000000000" pitchFamily="50" charset="-128"/>
                <a:ea typeface="HG丸ｺﾞｼｯｸM-PRO" panose="020F0600000000000000" pitchFamily="50" charset="-128"/>
              </a:rPr>
              <a:t>　　　内訳：Ａ：</a:t>
            </a:r>
            <a:r>
              <a:rPr lang="en-US" altLang="ja-JP" sz="1800" dirty="0">
                <a:solidFill>
                  <a:srgbClr val="000000"/>
                </a:solidFill>
                <a:latin typeface="HG丸ｺﾞｼｯｸM-PRO" panose="020F0600000000000000" pitchFamily="50" charset="-128"/>
                <a:ea typeface="HG丸ｺﾞｼｯｸM-PRO" panose="020F0600000000000000" pitchFamily="50" charset="-128"/>
              </a:rPr>
              <a:t>1</a:t>
            </a:r>
            <a:r>
              <a:rPr lang="ja-JP" altLang="en-US" sz="1800" dirty="0">
                <a:solidFill>
                  <a:srgbClr val="000000"/>
                </a:solidFill>
                <a:latin typeface="HG丸ｺﾞｼｯｸM-PRO" panose="020F0600000000000000" pitchFamily="50" charset="-128"/>
                <a:ea typeface="HG丸ｺﾞｼｯｸM-PRO" panose="020F0600000000000000" pitchFamily="50" charset="-128"/>
              </a:rPr>
              <a:t>万円</a:t>
            </a:r>
            <a:r>
              <a:rPr lang="en-US" altLang="ja-JP" sz="1800" dirty="0">
                <a:solidFill>
                  <a:srgbClr val="000000"/>
                </a:solidFill>
                <a:latin typeface="HG丸ｺﾞｼｯｸM-PRO" panose="020F0600000000000000" pitchFamily="50" charset="-128"/>
                <a:ea typeface="HG丸ｺﾞｼｯｸM-PRO" panose="020F0600000000000000" pitchFamily="50" charset="-128"/>
              </a:rPr>
              <a:t>/</a:t>
            </a:r>
            <a:r>
              <a:rPr lang="ja-JP" altLang="en-US" sz="1800" dirty="0">
                <a:solidFill>
                  <a:srgbClr val="000000"/>
                </a:solidFill>
                <a:latin typeface="HG丸ｺﾞｼｯｸM-PRO" panose="020F0600000000000000" pitchFamily="50" charset="-128"/>
                <a:ea typeface="HG丸ｺﾞｼｯｸM-PRO" panose="020F0600000000000000" pitchFamily="50" charset="-128"/>
              </a:rPr>
              <a:t>日、Ｂ：</a:t>
            </a:r>
            <a:r>
              <a:rPr lang="en-US" altLang="ja-JP" sz="1800" dirty="0">
                <a:solidFill>
                  <a:srgbClr val="000000"/>
                </a:solidFill>
                <a:latin typeface="HG丸ｺﾞｼｯｸM-PRO" panose="020F0600000000000000" pitchFamily="50" charset="-128"/>
                <a:ea typeface="HG丸ｺﾞｼｯｸM-PRO" panose="020F0600000000000000" pitchFamily="50" charset="-128"/>
              </a:rPr>
              <a:t>0.5</a:t>
            </a:r>
            <a:r>
              <a:rPr lang="ja-JP" altLang="en-US" sz="1800" dirty="0">
                <a:solidFill>
                  <a:srgbClr val="000000"/>
                </a:solidFill>
                <a:latin typeface="HG丸ｺﾞｼｯｸM-PRO" panose="020F0600000000000000" pitchFamily="50" charset="-128"/>
                <a:ea typeface="HG丸ｺﾞｼｯｸM-PRO" panose="020F0600000000000000" pitchFamily="50" charset="-128"/>
              </a:rPr>
              <a:t>万円</a:t>
            </a:r>
            <a:r>
              <a:rPr lang="en-US" altLang="ja-JP" sz="1800" dirty="0">
                <a:solidFill>
                  <a:srgbClr val="000000"/>
                </a:solidFill>
                <a:latin typeface="HG丸ｺﾞｼｯｸM-PRO" panose="020F0600000000000000" pitchFamily="50" charset="-128"/>
                <a:ea typeface="HG丸ｺﾞｼｯｸM-PRO" panose="020F0600000000000000" pitchFamily="50" charset="-128"/>
              </a:rPr>
              <a:t>/</a:t>
            </a:r>
            <a:r>
              <a:rPr lang="ja-JP" altLang="en-US" sz="1800" dirty="0">
                <a:solidFill>
                  <a:srgbClr val="000000"/>
                </a:solidFill>
                <a:latin typeface="HG丸ｺﾞｼｯｸM-PRO" panose="020F0600000000000000" pitchFamily="50" charset="-128"/>
                <a:ea typeface="HG丸ｺﾞｼｯｸM-PRO" panose="020F0600000000000000" pitchFamily="50" charset="-128"/>
              </a:rPr>
              <a:t>日、Ｃ：</a:t>
            </a:r>
            <a:r>
              <a:rPr lang="en-US" altLang="ja-JP" sz="1800" dirty="0">
                <a:solidFill>
                  <a:srgbClr val="000000"/>
                </a:solidFill>
                <a:latin typeface="HG丸ｺﾞｼｯｸM-PRO" panose="020F0600000000000000" pitchFamily="50" charset="-128"/>
                <a:ea typeface="HG丸ｺﾞｼｯｸM-PRO" panose="020F0600000000000000" pitchFamily="50" charset="-128"/>
              </a:rPr>
              <a:t>0.3</a:t>
            </a:r>
            <a:r>
              <a:rPr lang="ja-JP" altLang="en-US" sz="1800" dirty="0">
                <a:solidFill>
                  <a:srgbClr val="000000"/>
                </a:solidFill>
                <a:latin typeface="HG丸ｺﾞｼｯｸM-PRO" panose="020F0600000000000000" pitchFamily="50" charset="-128"/>
                <a:ea typeface="HG丸ｺﾞｼｯｸM-PRO" panose="020F0600000000000000" pitchFamily="50" charset="-128"/>
              </a:rPr>
              <a:t>万円、Ｄ：</a:t>
            </a:r>
            <a:r>
              <a:rPr lang="en-US" altLang="ja-JP" sz="1800" dirty="0">
                <a:solidFill>
                  <a:srgbClr val="000000"/>
                </a:solidFill>
                <a:latin typeface="HG丸ｺﾞｼｯｸM-PRO" panose="020F0600000000000000" pitchFamily="50" charset="-128"/>
                <a:ea typeface="HG丸ｺﾞｼｯｸM-PRO" panose="020F0600000000000000" pitchFamily="50" charset="-128"/>
              </a:rPr>
              <a:t>0.2</a:t>
            </a:r>
            <a:r>
              <a:rPr lang="ja-JP" altLang="en-US" sz="1800" dirty="0">
                <a:solidFill>
                  <a:srgbClr val="000000"/>
                </a:solidFill>
                <a:latin typeface="HG丸ｺﾞｼｯｸM-PRO" panose="020F0600000000000000" pitchFamily="50" charset="-128"/>
                <a:ea typeface="HG丸ｺﾞｼｯｸM-PRO" panose="020F0600000000000000" pitchFamily="50" charset="-128"/>
              </a:rPr>
              <a:t>万円</a:t>
            </a:r>
            <a:r>
              <a:rPr lang="en-US" altLang="ja-JP" sz="1800" dirty="0">
                <a:solidFill>
                  <a:srgbClr val="000000"/>
                </a:solidFill>
                <a:latin typeface="HG丸ｺﾞｼｯｸM-PRO" panose="020F0600000000000000" pitchFamily="50" charset="-128"/>
                <a:ea typeface="HG丸ｺﾞｼｯｸM-PRO" panose="020F0600000000000000" pitchFamily="50" charset="-128"/>
              </a:rPr>
              <a:t>/</a:t>
            </a:r>
            <a:r>
              <a:rPr lang="ja-JP" altLang="en-US" sz="1800" dirty="0">
                <a:solidFill>
                  <a:srgbClr val="000000"/>
                </a:solidFill>
                <a:latin typeface="HG丸ｺﾞｼｯｸM-PRO" panose="020F0600000000000000" pitchFamily="50" charset="-128"/>
                <a:ea typeface="HG丸ｺﾞｼｯｸM-PRO" panose="020F0600000000000000" pitchFamily="50" charset="-128"/>
              </a:rPr>
              <a:t>日</a:t>
            </a:r>
            <a:endParaRPr lang="en-US" altLang="ja-JP" sz="18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defRPr/>
            </a:pPr>
            <a:r>
              <a:rPr lang="ja-JP" altLang="en-US" sz="1800" dirty="0">
                <a:solidFill>
                  <a:srgbClr val="000000"/>
                </a:solidFill>
                <a:latin typeface="HG丸ｺﾞｼｯｸM-PRO" panose="020F0600000000000000" pitchFamily="50" charset="-128"/>
                <a:ea typeface="HG丸ｺﾞｼｯｸM-PRO" panose="020F0600000000000000" pitchFamily="50" charset="-128"/>
              </a:rPr>
              <a:t>②課題の絞り込み・具体化（課題達成方向付け検討）：売り上げを２万円</a:t>
            </a:r>
            <a:r>
              <a:rPr lang="en-US" altLang="ja-JP" sz="1800" dirty="0">
                <a:solidFill>
                  <a:srgbClr val="000000"/>
                </a:solidFill>
                <a:latin typeface="HG丸ｺﾞｼｯｸM-PRO" panose="020F0600000000000000" pitchFamily="50" charset="-128"/>
                <a:ea typeface="HG丸ｺﾞｼｯｸM-PRO" panose="020F0600000000000000" pitchFamily="50" charset="-128"/>
              </a:rPr>
              <a:t>/</a:t>
            </a:r>
            <a:r>
              <a:rPr lang="ja-JP" altLang="en-US" sz="1800" dirty="0">
                <a:solidFill>
                  <a:srgbClr val="000000"/>
                </a:solidFill>
                <a:latin typeface="HG丸ｺﾞｼｯｸM-PRO" panose="020F0600000000000000" pitchFamily="50" charset="-128"/>
                <a:ea typeface="HG丸ｺﾞｼｯｸM-PRO" panose="020F0600000000000000" pitchFamily="50" charset="-128"/>
              </a:rPr>
              <a:t>日増加させるためには</a:t>
            </a:r>
            <a:endParaRPr lang="en-US" altLang="ja-JP" sz="18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defRPr/>
            </a:pPr>
            <a:endParaRPr lang="en-US" altLang="ja-JP" sz="18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defRPr/>
            </a:pPr>
            <a:endParaRPr lang="en-US" altLang="ja-JP" sz="18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defRPr/>
            </a:pPr>
            <a:endParaRPr lang="en-US" altLang="ja-JP" sz="18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defRPr/>
            </a:pPr>
            <a:endParaRPr lang="en-US" altLang="ja-JP" sz="18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defRPr/>
            </a:pPr>
            <a:r>
              <a:rPr lang="ja-JP" altLang="en-US" sz="1800" dirty="0">
                <a:solidFill>
                  <a:srgbClr val="000000"/>
                </a:solidFill>
                <a:latin typeface="HG丸ｺﾞｼｯｸM-PRO" panose="020F0600000000000000" pitchFamily="50" charset="-128"/>
                <a:ea typeface="HG丸ｺﾞｼｯｸM-PRO" panose="020F0600000000000000" pitchFamily="50" charset="-128"/>
              </a:rPr>
              <a:t>　　　</a:t>
            </a:r>
            <a:endParaRPr lang="en-US" altLang="ja-JP" sz="18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defRPr/>
            </a:pPr>
            <a:r>
              <a:rPr lang="ja-JP" altLang="en-US" sz="1800" dirty="0">
                <a:solidFill>
                  <a:srgbClr val="000000"/>
                </a:solidFill>
                <a:latin typeface="HG丸ｺﾞｼｯｸM-PRO" panose="020F0600000000000000" pitchFamily="50" charset="-128"/>
                <a:ea typeface="HG丸ｺﾞｼｯｸM-PRO" panose="020F0600000000000000" pitchFamily="50" charset="-128"/>
              </a:rPr>
              <a:t>　　　（ある意味で攻め所とも言える）</a:t>
            </a:r>
            <a:endParaRPr lang="en-US" altLang="ja-JP" sz="18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defRPr/>
            </a:pPr>
            <a:r>
              <a:rPr lang="ja-JP" altLang="en-US" sz="1800" dirty="0">
                <a:solidFill>
                  <a:srgbClr val="000000"/>
                </a:solidFill>
                <a:latin typeface="HG丸ｺﾞｼｯｸM-PRO" panose="020F0600000000000000" pitchFamily="50" charset="-128"/>
                <a:ea typeface="HG丸ｺﾞｼｯｸM-PRO" panose="020F0600000000000000" pitchFamily="50" charset="-128"/>
              </a:rPr>
              <a:t>③テーマ特性設定：自販機</a:t>
            </a:r>
            <a:r>
              <a:rPr lang="en-US" altLang="ja-JP" sz="1800" dirty="0">
                <a:solidFill>
                  <a:srgbClr val="000000"/>
                </a:solidFill>
                <a:latin typeface="HG丸ｺﾞｼｯｸM-PRO" panose="020F0600000000000000" pitchFamily="50" charset="-128"/>
                <a:ea typeface="HG丸ｺﾞｼｯｸM-PRO" panose="020F0600000000000000" pitchFamily="50" charset="-128"/>
              </a:rPr>
              <a:t>A</a:t>
            </a:r>
            <a:r>
              <a:rPr lang="ja-JP" altLang="en-US" sz="1800" dirty="0">
                <a:solidFill>
                  <a:srgbClr val="000000"/>
                </a:solidFill>
                <a:latin typeface="HG丸ｺﾞｼｯｸM-PRO" panose="020F0600000000000000" pitchFamily="50" charset="-128"/>
                <a:ea typeface="HG丸ｺﾞｼｯｸM-PRO" panose="020F0600000000000000" pitchFamily="50" charset="-128"/>
              </a:rPr>
              <a:t>売り上げ</a:t>
            </a:r>
            <a:endParaRPr lang="en-US" altLang="ja-JP" sz="18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defRPr/>
            </a:pPr>
            <a:r>
              <a:rPr lang="ja-JP" altLang="en-US" sz="1800" b="1" dirty="0">
                <a:solidFill>
                  <a:srgbClr val="000000"/>
                </a:solidFill>
                <a:latin typeface="HG丸ｺﾞｼｯｸM-PRO" panose="020F0600000000000000" pitchFamily="50" charset="-128"/>
                <a:ea typeface="HG丸ｺﾞｼｯｸM-PRO" panose="020F0600000000000000" pitchFamily="50" charset="-128"/>
              </a:rPr>
              <a:t>２）その特性の目標設定</a:t>
            </a:r>
            <a:endParaRPr lang="en-US" altLang="ja-JP" sz="1800" b="1"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defRPr/>
            </a:pPr>
            <a:r>
              <a:rPr lang="ja-JP" altLang="en-US" sz="1800" kern="0" dirty="0">
                <a:solidFill>
                  <a:prstClr val="black"/>
                </a:solidFill>
                <a:latin typeface="HG丸ｺﾞｼｯｸM-PRO" panose="020F0400000000000000" pitchFamily="50" charset="-128"/>
                <a:ea typeface="HG丸ｺﾞｼｯｸM-PRO" panose="020F0400000000000000" pitchFamily="50" charset="-128"/>
              </a:rPr>
              <a:t>全売り上げ２万円</a:t>
            </a:r>
            <a:r>
              <a:rPr lang="en-US" altLang="ja-JP" sz="1800" kern="0" dirty="0">
                <a:solidFill>
                  <a:prstClr val="black"/>
                </a:solidFill>
                <a:latin typeface="HG丸ｺﾞｼｯｸM-PRO" panose="020F0400000000000000" pitchFamily="50" charset="-128"/>
                <a:ea typeface="HG丸ｺﾞｼｯｸM-PRO" panose="020F0400000000000000" pitchFamily="50" charset="-128"/>
              </a:rPr>
              <a:t>/</a:t>
            </a:r>
            <a:r>
              <a:rPr lang="ja-JP" altLang="en-US" sz="1800" kern="0" dirty="0">
                <a:solidFill>
                  <a:prstClr val="black"/>
                </a:solidFill>
                <a:latin typeface="HG丸ｺﾞｼｯｸM-PRO" panose="020F0400000000000000" pitchFamily="50" charset="-128"/>
                <a:ea typeface="HG丸ｺﾞｼｯｸM-PRO" panose="020F0400000000000000" pitchFamily="50" charset="-128"/>
              </a:rPr>
              <a:t>日増加のために自販機</a:t>
            </a:r>
            <a:r>
              <a:rPr lang="en-US" altLang="ja-JP" sz="1800" kern="0" dirty="0">
                <a:solidFill>
                  <a:prstClr val="black"/>
                </a:solidFill>
                <a:latin typeface="HG丸ｺﾞｼｯｸM-PRO" panose="020F0400000000000000" pitchFamily="50" charset="-128"/>
                <a:ea typeface="HG丸ｺﾞｼｯｸM-PRO" panose="020F0400000000000000" pitchFamily="50" charset="-128"/>
              </a:rPr>
              <a:t>A</a:t>
            </a:r>
            <a:r>
              <a:rPr lang="ja-JP" altLang="en-US" sz="1800" kern="0" dirty="0">
                <a:solidFill>
                  <a:prstClr val="black"/>
                </a:solidFill>
                <a:latin typeface="HG丸ｺﾞｼｯｸM-PRO" panose="020F0400000000000000" pitchFamily="50" charset="-128"/>
                <a:ea typeface="HG丸ｺﾞｼｯｸM-PRO" panose="020F0400000000000000" pitchFamily="50" charset="-128"/>
              </a:rPr>
              <a:t>の売り上げを３万円</a:t>
            </a:r>
            <a:r>
              <a:rPr lang="en-US" altLang="ja-JP" sz="1800" kern="0" dirty="0">
                <a:solidFill>
                  <a:prstClr val="black"/>
                </a:solidFill>
                <a:latin typeface="HG丸ｺﾞｼｯｸM-PRO" panose="020F0400000000000000" pitchFamily="50" charset="-128"/>
                <a:ea typeface="HG丸ｺﾞｼｯｸM-PRO" panose="020F0400000000000000" pitchFamily="50" charset="-128"/>
              </a:rPr>
              <a:t>/</a:t>
            </a:r>
            <a:r>
              <a:rPr lang="ja-JP" altLang="en-US" sz="1800" kern="0" dirty="0">
                <a:solidFill>
                  <a:prstClr val="black"/>
                </a:solidFill>
                <a:latin typeface="HG丸ｺﾞｼｯｸM-PRO" panose="020F0400000000000000" pitchFamily="50" charset="-128"/>
                <a:ea typeface="HG丸ｺﾞｼｯｸM-PRO" panose="020F0400000000000000" pitchFamily="50" charset="-128"/>
              </a:rPr>
              <a:t>日を目標する</a:t>
            </a:r>
            <a:endParaRPr lang="en-US" altLang="ja-JP" sz="1800" kern="0" dirty="0">
              <a:solidFill>
                <a:prstClr val="black"/>
              </a:solidFill>
              <a:latin typeface="HG丸ｺﾞｼｯｸM-PRO" panose="020F0400000000000000" pitchFamily="50" charset="-128"/>
              <a:ea typeface="HG丸ｺﾞｼｯｸM-PRO" panose="020F0400000000000000" pitchFamily="50" charset="-128"/>
            </a:endParaRPr>
          </a:p>
          <a:p>
            <a:pPr eaLnBrk="1" hangingPunct="1">
              <a:spcBef>
                <a:spcPct val="0"/>
              </a:spcBef>
              <a:buFontTx/>
              <a:buNone/>
              <a:defRPr/>
            </a:pPr>
            <a:endParaRPr lang="en-US" altLang="ja-JP" sz="1800" kern="0" dirty="0">
              <a:solidFill>
                <a:prstClr val="black"/>
              </a:solidFill>
              <a:latin typeface="HG丸ｺﾞｼｯｸM-PRO" panose="020F0400000000000000" pitchFamily="50" charset="-128"/>
              <a:ea typeface="HG丸ｺﾞｼｯｸM-PRO" panose="020F0400000000000000" pitchFamily="50" charset="-128"/>
            </a:endParaRPr>
          </a:p>
          <a:p>
            <a:pPr eaLnBrk="1" hangingPunct="1">
              <a:spcBef>
                <a:spcPct val="0"/>
              </a:spcBef>
              <a:buFontTx/>
              <a:buNone/>
              <a:defRPr/>
            </a:pPr>
            <a:endParaRPr lang="en-US" altLang="ja-JP" sz="1800" kern="0" dirty="0">
              <a:solidFill>
                <a:prstClr val="black"/>
              </a:solidFill>
              <a:latin typeface="HG丸ｺﾞｼｯｸM-PRO" panose="020F0400000000000000" pitchFamily="50" charset="-128"/>
              <a:ea typeface="HG丸ｺﾞｼｯｸM-PRO" panose="020F0400000000000000" pitchFamily="50" charset="-128"/>
            </a:endParaRPr>
          </a:p>
          <a:p>
            <a:pPr eaLnBrk="1" hangingPunct="1">
              <a:spcBef>
                <a:spcPct val="0"/>
              </a:spcBef>
              <a:buFontTx/>
              <a:buNone/>
              <a:defRPr/>
            </a:pPr>
            <a:endParaRPr lang="en-US" altLang="ja-JP" sz="1800" kern="0" dirty="0">
              <a:solidFill>
                <a:prstClr val="black"/>
              </a:solidFill>
              <a:latin typeface="HG丸ｺﾞｼｯｸM-PRO" panose="020F0400000000000000" pitchFamily="50" charset="-128"/>
              <a:ea typeface="HG丸ｺﾞｼｯｸM-PRO" panose="020F0400000000000000" pitchFamily="50" charset="-128"/>
            </a:endParaRPr>
          </a:p>
          <a:p>
            <a:pPr eaLnBrk="1" hangingPunct="1">
              <a:spcBef>
                <a:spcPct val="0"/>
              </a:spcBef>
              <a:buFontTx/>
              <a:buNone/>
              <a:defRPr/>
            </a:pPr>
            <a:endParaRPr lang="en-US" altLang="ja-JP" sz="1800" kern="0" dirty="0">
              <a:solidFill>
                <a:prstClr val="black"/>
              </a:solidFill>
              <a:latin typeface="HG丸ｺﾞｼｯｸM-PRO" panose="020F0400000000000000" pitchFamily="50" charset="-128"/>
              <a:ea typeface="HG丸ｺﾞｼｯｸM-PRO" panose="020F0400000000000000" pitchFamily="50" charset="-128"/>
            </a:endParaRPr>
          </a:p>
          <a:p>
            <a:pPr eaLnBrk="1" hangingPunct="1">
              <a:spcBef>
                <a:spcPct val="0"/>
              </a:spcBef>
              <a:buFontTx/>
              <a:buNone/>
              <a:defRPr/>
            </a:pPr>
            <a:endParaRPr lang="ja-JP" altLang="en-US" sz="1800" kern="0" dirty="0">
              <a:solidFill>
                <a:prstClr val="black"/>
              </a:solidFill>
              <a:latin typeface="HG丸ｺﾞｼｯｸM-PRO" panose="020F0400000000000000" pitchFamily="50" charset="-128"/>
              <a:ea typeface="HG丸ｺﾞｼｯｸM-PRO" panose="020F0400000000000000" pitchFamily="50" charset="-128"/>
            </a:endParaRPr>
          </a:p>
        </p:txBody>
      </p:sp>
      <p:sp>
        <p:nvSpPr>
          <p:cNvPr id="325" name="AutoShape 5"/>
          <p:cNvSpPr>
            <a:spLocks noChangeArrowheads="1"/>
          </p:cNvSpPr>
          <p:nvPr/>
        </p:nvSpPr>
        <p:spPr bwMode="auto">
          <a:xfrm>
            <a:off x="7173913" y="4835525"/>
            <a:ext cx="3698875" cy="446088"/>
          </a:xfrm>
          <a:prstGeom prst="roundRect">
            <a:avLst>
              <a:gd name="adj" fmla="val 16657"/>
            </a:avLst>
          </a:prstGeom>
          <a:solidFill>
            <a:sysClr val="window" lastClr="FFFFFF"/>
          </a:solidFill>
          <a:ln w="12700">
            <a:solidFill>
              <a:sysClr val="windowText" lastClr="000000"/>
            </a:solidFill>
            <a:round/>
            <a:headEnd/>
            <a:tailEnd/>
          </a:ln>
        </p:spPr>
        <p:txBody>
          <a:bodyPr wrap="none" lIns="96838" tIns="49212" rIns="96838" bIns="49212" anchor="ctr"/>
          <a:lstStyle>
            <a:lvl1pPr defTabSz="844550"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defTabSz="8445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defTabSz="84455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defTabSz="84455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defTabSz="84455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fontAlgn="auto" hangingPunct="1">
              <a:spcBef>
                <a:spcPct val="0"/>
              </a:spcBef>
              <a:spcAft>
                <a:spcPts val="0"/>
              </a:spcAft>
              <a:buFontTx/>
              <a:buNone/>
              <a:defRPr/>
            </a:pPr>
            <a:r>
              <a:rPr lang="ja-JP" altLang="en-US" sz="2600" kern="0" dirty="0">
                <a:solidFill>
                  <a:prstClr val="black"/>
                </a:solidFill>
                <a:latin typeface="HG丸ｺﾞｼｯｸM-PRO" panose="020F0400000000000000" pitchFamily="50" charset="-128"/>
                <a:ea typeface="HG丸ｺﾞｼｯｸM-PRO" panose="020F0400000000000000" pitchFamily="50" charset="-128"/>
              </a:rPr>
              <a:t>現状把握と目標設定</a:t>
            </a:r>
          </a:p>
        </p:txBody>
      </p:sp>
      <p:graphicFrame>
        <p:nvGraphicFramePr>
          <p:cNvPr id="326" name="表 325"/>
          <p:cNvGraphicFramePr>
            <a:graphicFrameLocks noGrp="1"/>
          </p:cNvGraphicFramePr>
          <p:nvPr/>
        </p:nvGraphicFramePr>
        <p:xfrm>
          <a:off x="7173913" y="10242550"/>
          <a:ext cx="10420351" cy="787400"/>
        </p:xfrm>
        <a:graphic>
          <a:graphicData uri="http://schemas.openxmlformats.org/drawingml/2006/table">
            <a:tbl>
              <a:tblPr firstRow="1" bandRow="1"/>
              <a:tblGrid>
                <a:gridCol w="2231776">
                  <a:extLst>
                    <a:ext uri="{9D8B030D-6E8A-4147-A177-3AD203B41FA5}">
                      <a16:colId xmlns:a16="http://schemas.microsoft.com/office/drawing/2014/main" val="20000"/>
                    </a:ext>
                  </a:extLst>
                </a:gridCol>
                <a:gridCol w="1584194">
                  <a:extLst>
                    <a:ext uri="{9D8B030D-6E8A-4147-A177-3AD203B41FA5}">
                      <a16:colId xmlns:a16="http://schemas.microsoft.com/office/drawing/2014/main" val="20001"/>
                    </a:ext>
                  </a:extLst>
                </a:gridCol>
                <a:gridCol w="1584194">
                  <a:extLst>
                    <a:ext uri="{9D8B030D-6E8A-4147-A177-3AD203B41FA5}">
                      <a16:colId xmlns:a16="http://schemas.microsoft.com/office/drawing/2014/main" val="20002"/>
                    </a:ext>
                  </a:extLst>
                </a:gridCol>
                <a:gridCol w="2448299">
                  <a:extLst>
                    <a:ext uri="{9D8B030D-6E8A-4147-A177-3AD203B41FA5}">
                      <a16:colId xmlns:a16="http://schemas.microsoft.com/office/drawing/2014/main" val="20003"/>
                    </a:ext>
                  </a:extLst>
                </a:gridCol>
                <a:gridCol w="2571888">
                  <a:extLst>
                    <a:ext uri="{9D8B030D-6E8A-4147-A177-3AD203B41FA5}">
                      <a16:colId xmlns:a16="http://schemas.microsoft.com/office/drawing/2014/main" val="20004"/>
                    </a:ext>
                  </a:extLst>
                </a:gridCol>
              </a:tblGrid>
              <a:tr h="366418">
                <a:tc>
                  <a:txBody>
                    <a:bodyPr/>
                    <a:lstStyle>
                      <a:lvl1pPr marL="0" algn="l" defTabSz="914400" rtl="0" eaLnBrk="1" latinLnBrk="0" hangingPunct="1">
                        <a:defRPr kumimoji="1" sz="1800" b="1" kern="1200">
                          <a:solidFill>
                            <a:schemeClr val="lt1"/>
                          </a:solidFill>
                          <a:latin typeface="Arial"/>
                          <a:ea typeface="ＭＳ Ｐゴシック"/>
                          <a:cs typeface=""/>
                        </a:defRPr>
                      </a:lvl1pPr>
                      <a:lvl2pPr marL="457200" algn="l" defTabSz="914400" rtl="0" eaLnBrk="1" latinLnBrk="0" hangingPunct="1">
                        <a:defRPr kumimoji="1" sz="1800" b="1" kern="1200">
                          <a:solidFill>
                            <a:schemeClr val="lt1"/>
                          </a:solidFill>
                          <a:latin typeface="Arial"/>
                          <a:ea typeface="ＭＳ Ｐゴシック"/>
                          <a:cs typeface=""/>
                        </a:defRPr>
                      </a:lvl2pPr>
                      <a:lvl3pPr marL="914400" algn="l" defTabSz="914400" rtl="0" eaLnBrk="1" latinLnBrk="0" hangingPunct="1">
                        <a:defRPr kumimoji="1" sz="1800" b="1" kern="1200">
                          <a:solidFill>
                            <a:schemeClr val="lt1"/>
                          </a:solidFill>
                          <a:latin typeface="Arial"/>
                          <a:ea typeface="ＭＳ Ｐゴシック"/>
                          <a:cs typeface=""/>
                        </a:defRPr>
                      </a:lvl3pPr>
                      <a:lvl4pPr marL="1371600" algn="l" defTabSz="914400" rtl="0" eaLnBrk="1" latinLnBrk="0" hangingPunct="1">
                        <a:defRPr kumimoji="1" sz="1800" b="1" kern="1200">
                          <a:solidFill>
                            <a:schemeClr val="lt1"/>
                          </a:solidFill>
                          <a:latin typeface="Arial"/>
                          <a:ea typeface="ＭＳ Ｐゴシック"/>
                          <a:cs typeface=""/>
                        </a:defRPr>
                      </a:lvl4pPr>
                      <a:lvl5pPr marL="1828800" algn="l" defTabSz="914400" rtl="0" eaLnBrk="1" latinLnBrk="0" hangingPunct="1">
                        <a:defRPr kumimoji="1" sz="1800" b="1" kern="1200">
                          <a:solidFill>
                            <a:schemeClr val="lt1"/>
                          </a:solidFill>
                          <a:latin typeface="Arial"/>
                          <a:ea typeface="ＭＳ Ｐゴシック"/>
                          <a:cs typeface=""/>
                        </a:defRPr>
                      </a:lvl5pPr>
                      <a:lvl6pPr marL="2286000" algn="l" defTabSz="914400" rtl="0" eaLnBrk="1" latinLnBrk="0" hangingPunct="1">
                        <a:defRPr kumimoji="1" sz="1800" b="1" kern="1200">
                          <a:solidFill>
                            <a:schemeClr val="lt1"/>
                          </a:solidFill>
                          <a:latin typeface="Arial"/>
                          <a:ea typeface="ＭＳ Ｐゴシック"/>
                          <a:cs typeface=""/>
                        </a:defRPr>
                      </a:lvl6pPr>
                      <a:lvl7pPr marL="2743200" algn="l" defTabSz="914400" rtl="0" eaLnBrk="1" latinLnBrk="0" hangingPunct="1">
                        <a:defRPr kumimoji="1" sz="1800" b="1" kern="1200">
                          <a:solidFill>
                            <a:schemeClr val="lt1"/>
                          </a:solidFill>
                          <a:latin typeface="Arial"/>
                          <a:ea typeface="ＭＳ Ｐゴシック"/>
                          <a:cs typeface=""/>
                        </a:defRPr>
                      </a:lvl7pPr>
                      <a:lvl8pPr marL="3200400" algn="l" defTabSz="914400" rtl="0" eaLnBrk="1" latinLnBrk="0" hangingPunct="1">
                        <a:defRPr kumimoji="1" sz="1800" b="1" kern="1200">
                          <a:solidFill>
                            <a:schemeClr val="lt1"/>
                          </a:solidFill>
                          <a:latin typeface="Arial"/>
                          <a:ea typeface="ＭＳ Ｐゴシック"/>
                          <a:cs typeface=""/>
                        </a:defRPr>
                      </a:lvl8pPr>
                      <a:lvl9pPr marL="3657600" algn="l" defTabSz="914400" rtl="0" eaLnBrk="1" latinLnBrk="0" hangingPunct="1">
                        <a:defRPr kumimoji="1" sz="1800" b="1" kern="1200">
                          <a:solidFill>
                            <a:schemeClr val="lt1"/>
                          </a:solidFill>
                          <a:latin typeface="Arial"/>
                          <a:ea typeface="ＭＳ Ｐゴシック"/>
                          <a:cs typeface=""/>
                        </a:defRPr>
                      </a:lvl9pPr>
                    </a:lstStyle>
                    <a:p>
                      <a:pPr algn="ctr"/>
                      <a:r>
                        <a:rPr kumimoji="1" lang="ja-JP" altLang="en-US" sz="1800" dirty="0">
                          <a:solidFill>
                            <a:schemeClr val="tx1"/>
                          </a:solidFill>
                          <a:latin typeface="HG丸ｺﾞｼｯｸM-PRO" panose="020F0600000000000000" pitchFamily="50" charset="-128"/>
                          <a:ea typeface="HG丸ｺﾞｼｯｸM-PRO" panose="020F0600000000000000" pitchFamily="50" charset="-128"/>
                        </a:rPr>
                        <a:t>テーマの特性</a:t>
                      </a:r>
                    </a:p>
                  </a:txBody>
                  <a:tcPr marL="91423" marR="91423" marT="45794" marB="45794">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solidFill>
                  </a:tcPr>
                </a:tc>
                <a:tc>
                  <a:txBody>
                    <a:bodyPr/>
                    <a:lstStyle>
                      <a:lvl1pPr marL="0" algn="l" defTabSz="914400" rtl="0" eaLnBrk="1" latinLnBrk="0" hangingPunct="1">
                        <a:defRPr kumimoji="1" sz="1800" b="1" kern="1200">
                          <a:solidFill>
                            <a:schemeClr val="lt1"/>
                          </a:solidFill>
                          <a:latin typeface="Arial"/>
                          <a:ea typeface="ＭＳ Ｐゴシック"/>
                          <a:cs typeface=""/>
                        </a:defRPr>
                      </a:lvl1pPr>
                      <a:lvl2pPr marL="457200" algn="l" defTabSz="914400" rtl="0" eaLnBrk="1" latinLnBrk="0" hangingPunct="1">
                        <a:defRPr kumimoji="1" sz="1800" b="1" kern="1200">
                          <a:solidFill>
                            <a:schemeClr val="lt1"/>
                          </a:solidFill>
                          <a:latin typeface="Arial"/>
                          <a:ea typeface="ＭＳ Ｐゴシック"/>
                          <a:cs typeface=""/>
                        </a:defRPr>
                      </a:lvl2pPr>
                      <a:lvl3pPr marL="914400" algn="l" defTabSz="914400" rtl="0" eaLnBrk="1" latinLnBrk="0" hangingPunct="1">
                        <a:defRPr kumimoji="1" sz="1800" b="1" kern="1200">
                          <a:solidFill>
                            <a:schemeClr val="lt1"/>
                          </a:solidFill>
                          <a:latin typeface="Arial"/>
                          <a:ea typeface="ＭＳ Ｐゴシック"/>
                          <a:cs typeface=""/>
                        </a:defRPr>
                      </a:lvl3pPr>
                      <a:lvl4pPr marL="1371600" algn="l" defTabSz="914400" rtl="0" eaLnBrk="1" latinLnBrk="0" hangingPunct="1">
                        <a:defRPr kumimoji="1" sz="1800" b="1" kern="1200">
                          <a:solidFill>
                            <a:schemeClr val="lt1"/>
                          </a:solidFill>
                          <a:latin typeface="Arial"/>
                          <a:ea typeface="ＭＳ Ｐゴシック"/>
                          <a:cs typeface=""/>
                        </a:defRPr>
                      </a:lvl4pPr>
                      <a:lvl5pPr marL="1828800" algn="l" defTabSz="914400" rtl="0" eaLnBrk="1" latinLnBrk="0" hangingPunct="1">
                        <a:defRPr kumimoji="1" sz="1800" b="1" kern="1200">
                          <a:solidFill>
                            <a:schemeClr val="lt1"/>
                          </a:solidFill>
                          <a:latin typeface="Arial"/>
                          <a:ea typeface="ＭＳ Ｐゴシック"/>
                          <a:cs typeface=""/>
                        </a:defRPr>
                      </a:lvl5pPr>
                      <a:lvl6pPr marL="2286000" algn="l" defTabSz="914400" rtl="0" eaLnBrk="1" latinLnBrk="0" hangingPunct="1">
                        <a:defRPr kumimoji="1" sz="1800" b="1" kern="1200">
                          <a:solidFill>
                            <a:schemeClr val="lt1"/>
                          </a:solidFill>
                          <a:latin typeface="Arial"/>
                          <a:ea typeface="ＭＳ Ｐゴシック"/>
                          <a:cs typeface=""/>
                        </a:defRPr>
                      </a:lvl6pPr>
                      <a:lvl7pPr marL="2743200" algn="l" defTabSz="914400" rtl="0" eaLnBrk="1" latinLnBrk="0" hangingPunct="1">
                        <a:defRPr kumimoji="1" sz="1800" b="1" kern="1200">
                          <a:solidFill>
                            <a:schemeClr val="lt1"/>
                          </a:solidFill>
                          <a:latin typeface="Arial"/>
                          <a:ea typeface="ＭＳ Ｐゴシック"/>
                          <a:cs typeface=""/>
                        </a:defRPr>
                      </a:lvl7pPr>
                      <a:lvl8pPr marL="3200400" algn="l" defTabSz="914400" rtl="0" eaLnBrk="1" latinLnBrk="0" hangingPunct="1">
                        <a:defRPr kumimoji="1" sz="1800" b="1" kern="1200">
                          <a:solidFill>
                            <a:schemeClr val="lt1"/>
                          </a:solidFill>
                          <a:latin typeface="Arial"/>
                          <a:ea typeface="ＭＳ Ｐゴシック"/>
                          <a:cs typeface=""/>
                        </a:defRPr>
                      </a:lvl8pPr>
                      <a:lvl9pPr marL="3657600" algn="l" defTabSz="914400" rtl="0" eaLnBrk="1" latinLnBrk="0" hangingPunct="1">
                        <a:defRPr kumimoji="1" sz="1800" b="1" kern="1200">
                          <a:solidFill>
                            <a:schemeClr val="lt1"/>
                          </a:solidFill>
                          <a:latin typeface="Arial"/>
                          <a:ea typeface="ＭＳ Ｐゴシック"/>
                          <a:cs typeface=""/>
                        </a:defRPr>
                      </a:lvl9pPr>
                    </a:lstStyle>
                    <a:p>
                      <a:pPr algn="ctr"/>
                      <a:r>
                        <a:rPr kumimoji="1" lang="ja-JP" altLang="en-US" sz="1800" dirty="0">
                          <a:solidFill>
                            <a:schemeClr val="tx1"/>
                          </a:solidFill>
                          <a:latin typeface="HG丸ｺﾞｼｯｸM-PRO" panose="020F0600000000000000" pitchFamily="50" charset="-128"/>
                          <a:ea typeface="HG丸ｺﾞｼｯｸM-PRO" panose="020F0600000000000000" pitchFamily="50" charset="-128"/>
                        </a:rPr>
                        <a:t>ありたい姿</a:t>
                      </a:r>
                    </a:p>
                  </a:txBody>
                  <a:tcPr marL="91423" marR="91423" marT="45794" marB="45794">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solidFill>
                  </a:tcPr>
                </a:tc>
                <a:tc>
                  <a:txBody>
                    <a:bodyPr/>
                    <a:lstStyle>
                      <a:lvl1pPr marL="0" algn="l" defTabSz="914400" rtl="0" eaLnBrk="1" latinLnBrk="0" hangingPunct="1">
                        <a:defRPr kumimoji="1" sz="1800" b="1" kern="1200">
                          <a:solidFill>
                            <a:schemeClr val="lt1"/>
                          </a:solidFill>
                          <a:latin typeface="Arial"/>
                          <a:ea typeface="ＭＳ Ｐゴシック"/>
                          <a:cs typeface=""/>
                        </a:defRPr>
                      </a:lvl1pPr>
                      <a:lvl2pPr marL="457200" algn="l" defTabSz="914400" rtl="0" eaLnBrk="1" latinLnBrk="0" hangingPunct="1">
                        <a:defRPr kumimoji="1" sz="1800" b="1" kern="1200">
                          <a:solidFill>
                            <a:schemeClr val="lt1"/>
                          </a:solidFill>
                          <a:latin typeface="Arial"/>
                          <a:ea typeface="ＭＳ Ｐゴシック"/>
                          <a:cs typeface=""/>
                        </a:defRPr>
                      </a:lvl2pPr>
                      <a:lvl3pPr marL="914400" algn="l" defTabSz="914400" rtl="0" eaLnBrk="1" latinLnBrk="0" hangingPunct="1">
                        <a:defRPr kumimoji="1" sz="1800" b="1" kern="1200">
                          <a:solidFill>
                            <a:schemeClr val="lt1"/>
                          </a:solidFill>
                          <a:latin typeface="Arial"/>
                          <a:ea typeface="ＭＳ Ｐゴシック"/>
                          <a:cs typeface=""/>
                        </a:defRPr>
                      </a:lvl3pPr>
                      <a:lvl4pPr marL="1371600" algn="l" defTabSz="914400" rtl="0" eaLnBrk="1" latinLnBrk="0" hangingPunct="1">
                        <a:defRPr kumimoji="1" sz="1800" b="1" kern="1200">
                          <a:solidFill>
                            <a:schemeClr val="lt1"/>
                          </a:solidFill>
                          <a:latin typeface="Arial"/>
                          <a:ea typeface="ＭＳ Ｐゴシック"/>
                          <a:cs typeface=""/>
                        </a:defRPr>
                      </a:lvl4pPr>
                      <a:lvl5pPr marL="1828800" algn="l" defTabSz="914400" rtl="0" eaLnBrk="1" latinLnBrk="0" hangingPunct="1">
                        <a:defRPr kumimoji="1" sz="1800" b="1" kern="1200">
                          <a:solidFill>
                            <a:schemeClr val="lt1"/>
                          </a:solidFill>
                          <a:latin typeface="Arial"/>
                          <a:ea typeface="ＭＳ Ｐゴシック"/>
                          <a:cs typeface=""/>
                        </a:defRPr>
                      </a:lvl5pPr>
                      <a:lvl6pPr marL="2286000" algn="l" defTabSz="914400" rtl="0" eaLnBrk="1" latinLnBrk="0" hangingPunct="1">
                        <a:defRPr kumimoji="1" sz="1800" b="1" kern="1200">
                          <a:solidFill>
                            <a:schemeClr val="lt1"/>
                          </a:solidFill>
                          <a:latin typeface="Arial"/>
                          <a:ea typeface="ＭＳ Ｐゴシック"/>
                          <a:cs typeface=""/>
                        </a:defRPr>
                      </a:lvl6pPr>
                      <a:lvl7pPr marL="2743200" algn="l" defTabSz="914400" rtl="0" eaLnBrk="1" latinLnBrk="0" hangingPunct="1">
                        <a:defRPr kumimoji="1" sz="1800" b="1" kern="1200">
                          <a:solidFill>
                            <a:schemeClr val="lt1"/>
                          </a:solidFill>
                          <a:latin typeface="Arial"/>
                          <a:ea typeface="ＭＳ Ｐゴシック"/>
                          <a:cs typeface=""/>
                        </a:defRPr>
                      </a:lvl7pPr>
                      <a:lvl8pPr marL="3200400" algn="l" defTabSz="914400" rtl="0" eaLnBrk="1" latinLnBrk="0" hangingPunct="1">
                        <a:defRPr kumimoji="1" sz="1800" b="1" kern="1200">
                          <a:solidFill>
                            <a:schemeClr val="lt1"/>
                          </a:solidFill>
                          <a:latin typeface="Arial"/>
                          <a:ea typeface="ＭＳ Ｐゴシック"/>
                          <a:cs typeface=""/>
                        </a:defRPr>
                      </a:lvl8pPr>
                      <a:lvl9pPr marL="3657600" algn="l" defTabSz="914400" rtl="0" eaLnBrk="1" latinLnBrk="0" hangingPunct="1">
                        <a:defRPr kumimoji="1" sz="1800" b="1" kern="1200">
                          <a:solidFill>
                            <a:schemeClr val="lt1"/>
                          </a:solidFill>
                          <a:latin typeface="Arial"/>
                          <a:ea typeface="ＭＳ Ｐゴシック"/>
                          <a:cs typeface=""/>
                        </a:defRPr>
                      </a:lvl9pPr>
                    </a:lstStyle>
                    <a:p>
                      <a:pPr algn="ctr"/>
                      <a:r>
                        <a:rPr kumimoji="1" lang="ja-JP" altLang="en-US" sz="1800" dirty="0">
                          <a:solidFill>
                            <a:schemeClr val="tx1"/>
                          </a:solidFill>
                          <a:latin typeface="HG丸ｺﾞｼｯｸM-PRO" panose="020F0600000000000000" pitchFamily="50" charset="-128"/>
                          <a:ea typeface="HG丸ｺﾞｼｯｸM-PRO" panose="020F0600000000000000" pitchFamily="50" charset="-128"/>
                        </a:rPr>
                        <a:t>現状の姿</a:t>
                      </a:r>
                    </a:p>
                  </a:txBody>
                  <a:tcPr marL="91423" marR="91423" marT="45794" marB="45794">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solidFill>
                  </a:tcPr>
                </a:tc>
                <a:tc>
                  <a:txBody>
                    <a:bodyPr/>
                    <a:lstStyle>
                      <a:lvl1pPr marL="0" algn="l" defTabSz="914400" rtl="0" eaLnBrk="1" latinLnBrk="0" hangingPunct="1">
                        <a:defRPr kumimoji="1" sz="1800" b="1" kern="1200">
                          <a:solidFill>
                            <a:schemeClr val="lt1"/>
                          </a:solidFill>
                          <a:latin typeface="Arial"/>
                          <a:ea typeface="ＭＳ Ｐゴシック"/>
                          <a:cs typeface=""/>
                        </a:defRPr>
                      </a:lvl1pPr>
                      <a:lvl2pPr marL="457200" algn="l" defTabSz="914400" rtl="0" eaLnBrk="1" latinLnBrk="0" hangingPunct="1">
                        <a:defRPr kumimoji="1" sz="1800" b="1" kern="1200">
                          <a:solidFill>
                            <a:schemeClr val="lt1"/>
                          </a:solidFill>
                          <a:latin typeface="Arial"/>
                          <a:ea typeface="ＭＳ Ｐゴシック"/>
                          <a:cs typeface=""/>
                        </a:defRPr>
                      </a:lvl2pPr>
                      <a:lvl3pPr marL="914400" algn="l" defTabSz="914400" rtl="0" eaLnBrk="1" latinLnBrk="0" hangingPunct="1">
                        <a:defRPr kumimoji="1" sz="1800" b="1" kern="1200">
                          <a:solidFill>
                            <a:schemeClr val="lt1"/>
                          </a:solidFill>
                          <a:latin typeface="Arial"/>
                          <a:ea typeface="ＭＳ Ｐゴシック"/>
                          <a:cs typeface=""/>
                        </a:defRPr>
                      </a:lvl3pPr>
                      <a:lvl4pPr marL="1371600" algn="l" defTabSz="914400" rtl="0" eaLnBrk="1" latinLnBrk="0" hangingPunct="1">
                        <a:defRPr kumimoji="1" sz="1800" b="1" kern="1200">
                          <a:solidFill>
                            <a:schemeClr val="lt1"/>
                          </a:solidFill>
                          <a:latin typeface="Arial"/>
                          <a:ea typeface="ＭＳ Ｐゴシック"/>
                          <a:cs typeface=""/>
                        </a:defRPr>
                      </a:lvl4pPr>
                      <a:lvl5pPr marL="1828800" algn="l" defTabSz="914400" rtl="0" eaLnBrk="1" latinLnBrk="0" hangingPunct="1">
                        <a:defRPr kumimoji="1" sz="1800" b="1" kern="1200">
                          <a:solidFill>
                            <a:schemeClr val="lt1"/>
                          </a:solidFill>
                          <a:latin typeface="Arial"/>
                          <a:ea typeface="ＭＳ Ｐゴシック"/>
                          <a:cs typeface=""/>
                        </a:defRPr>
                      </a:lvl5pPr>
                      <a:lvl6pPr marL="2286000" algn="l" defTabSz="914400" rtl="0" eaLnBrk="1" latinLnBrk="0" hangingPunct="1">
                        <a:defRPr kumimoji="1" sz="1800" b="1" kern="1200">
                          <a:solidFill>
                            <a:schemeClr val="lt1"/>
                          </a:solidFill>
                          <a:latin typeface="Arial"/>
                          <a:ea typeface="ＭＳ Ｐゴシック"/>
                          <a:cs typeface=""/>
                        </a:defRPr>
                      </a:lvl6pPr>
                      <a:lvl7pPr marL="2743200" algn="l" defTabSz="914400" rtl="0" eaLnBrk="1" latinLnBrk="0" hangingPunct="1">
                        <a:defRPr kumimoji="1" sz="1800" b="1" kern="1200">
                          <a:solidFill>
                            <a:schemeClr val="lt1"/>
                          </a:solidFill>
                          <a:latin typeface="Arial"/>
                          <a:ea typeface="ＭＳ Ｐゴシック"/>
                          <a:cs typeface=""/>
                        </a:defRPr>
                      </a:lvl7pPr>
                      <a:lvl8pPr marL="3200400" algn="l" defTabSz="914400" rtl="0" eaLnBrk="1" latinLnBrk="0" hangingPunct="1">
                        <a:defRPr kumimoji="1" sz="1800" b="1" kern="1200">
                          <a:solidFill>
                            <a:schemeClr val="lt1"/>
                          </a:solidFill>
                          <a:latin typeface="Arial"/>
                          <a:ea typeface="ＭＳ Ｐゴシック"/>
                          <a:cs typeface=""/>
                        </a:defRPr>
                      </a:lvl8pPr>
                      <a:lvl9pPr marL="3657600" algn="l" defTabSz="914400" rtl="0" eaLnBrk="1" latinLnBrk="0" hangingPunct="1">
                        <a:defRPr kumimoji="1" sz="1800" b="1" kern="1200">
                          <a:solidFill>
                            <a:schemeClr val="lt1"/>
                          </a:solidFill>
                          <a:latin typeface="Arial"/>
                          <a:ea typeface="ＭＳ Ｐゴシック"/>
                          <a:cs typeface=""/>
                        </a:defRPr>
                      </a:lvl9pPr>
                    </a:lstStyle>
                    <a:p>
                      <a:pPr algn="ctr"/>
                      <a:r>
                        <a:rPr kumimoji="1" lang="ja-JP" altLang="en-US" sz="1800" dirty="0">
                          <a:solidFill>
                            <a:schemeClr val="tx1"/>
                          </a:solidFill>
                          <a:latin typeface="HG丸ｺﾞｼｯｸM-PRO" panose="020F0600000000000000" pitchFamily="50" charset="-128"/>
                          <a:ea typeface="HG丸ｺﾞｼｯｸM-PRO" panose="020F0600000000000000" pitchFamily="50" charset="-128"/>
                        </a:rPr>
                        <a:t>ギャップ　（差）</a:t>
                      </a:r>
                    </a:p>
                  </a:txBody>
                  <a:tcPr marL="91423" marR="91423" marT="45794" marB="45794">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solidFill>
                  </a:tcPr>
                </a:tc>
                <a:tc>
                  <a:txBody>
                    <a:bodyPr/>
                    <a:lstStyle>
                      <a:lvl1pPr marL="0" algn="l" defTabSz="914400" rtl="0" eaLnBrk="1" latinLnBrk="0" hangingPunct="1">
                        <a:defRPr kumimoji="1" sz="1800" b="1" kern="1200">
                          <a:solidFill>
                            <a:schemeClr val="lt1"/>
                          </a:solidFill>
                          <a:latin typeface="Arial"/>
                          <a:ea typeface="ＭＳ Ｐゴシック"/>
                          <a:cs typeface=""/>
                        </a:defRPr>
                      </a:lvl1pPr>
                      <a:lvl2pPr marL="457200" algn="l" defTabSz="914400" rtl="0" eaLnBrk="1" latinLnBrk="0" hangingPunct="1">
                        <a:defRPr kumimoji="1" sz="1800" b="1" kern="1200">
                          <a:solidFill>
                            <a:schemeClr val="lt1"/>
                          </a:solidFill>
                          <a:latin typeface="Arial"/>
                          <a:ea typeface="ＭＳ Ｐゴシック"/>
                          <a:cs typeface=""/>
                        </a:defRPr>
                      </a:lvl2pPr>
                      <a:lvl3pPr marL="914400" algn="l" defTabSz="914400" rtl="0" eaLnBrk="1" latinLnBrk="0" hangingPunct="1">
                        <a:defRPr kumimoji="1" sz="1800" b="1" kern="1200">
                          <a:solidFill>
                            <a:schemeClr val="lt1"/>
                          </a:solidFill>
                          <a:latin typeface="Arial"/>
                          <a:ea typeface="ＭＳ Ｐゴシック"/>
                          <a:cs typeface=""/>
                        </a:defRPr>
                      </a:lvl3pPr>
                      <a:lvl4pPr marL="1371600" algn="l" defTabSz="914400" rtl="0" eaLnBrk="1" latinLnBrk="0" hangingPunct="1">
                        <a:defRPr kumimoji="1" sz="1800" b="1" kern="1200">
                          <a:solidFill>
                            <a:schemeClr val="lt1"/>
                          </a:solidFill>
                          <a:latin typeface="Arial"/>
                          <a:ea typeface="ＭＳ Ｐゴシック"/>
                          <a:cs typeface=""/>
                        </a:defRPr>
                      </a:lvl4pPr>
                      <a:lvl5pPr marL="1828800" algn="l" defTabSz="914400" rtl="0" eaLnBrk="1" latinLnBrk="0" hangingPunct="1">
                        <a:defRPr kumimoji="1" sz="1800" b="1" kern="1200">
                          <a:solidFill>
                            <a:schemeClr val="lt1"/>
                          </a:solidFill>
                          <a:latin typeface="Arial"/>
                          <a:ea typeface="ＭＳ Ｐゴシック"/>
                          <a:cs typeface=""/>
                        </a:defRPr>
                      </a:lvl5pPr>
                      <a:lvl6pPr marL="2286000" algn="l" defTabSz="914400" rtl="0" eaLnBrk="1" latinLnBrk="0" hangingPunct="1">
                        <a:defRPr kumimoji="1" sz="1800" b="1" kern="1200">
                          <a:solidFill>
                            <a:schemeClr val="lt1"/>
                          </a:solidFill>
                          <a:latin typeface="Arial"/>
                          <a:ea typeface="ＭＳ Ｐゴシック"/>
                          <a:cs typeface=""/>
                        </a:defRPr>
                      </a:lvl6pPr>
                      <a:lvl7pPr marL="2743200" algn="l" defTabSz="914400" rtl="0" eaLnBrk="1" latinLnBrk="0" hangingPunct="1">
                        <a:defRPr kumimoji="1" sz="1800" b="1" kern="1200">
                          <a:solidFill>
                            <a:schemeClr val="lt1"/>
                          </a:solidFill>
                          <a:latin typeface="Arial"/>
                          <a:ea typeface="ＭＳ Ｐゴシック"/>
                          <a:cs typeface=""/>
                        </a:defRPr>
                      </a:lvl7pPr>
                      <a:lvl8pPr marL="3200400" algn="l" defTabSz="914400" rtl="0" eaLnBrk="1" latinLnBrk="0" hangingPunct="1">
                        <a:defRPr kumimoji="1" sz="1800" b="1" kern="1200">
                          <a:solidFill>
                            <a:schemeClr val="lt1"/>
                          </a:solidFill>
                          <a:latin typeface="Arial"/>
                          <a:ea typeface="ＭＳ Ｐゴシック"/>
                          <a:cs typeface=""/>
                        </a:defRPr>
                      </a:lvl8pPr>
                      <a:lvl9pPr marL="3657600" algn="l" defTabSz="914400" rtl="0" eaLnBrk="1" latinLnBrk="0" hangingPunct="1">
                        <a:defRPr kumimoji="1" sz="1800" b="1" kern="1200">
                          <a:solidFill>
                            <a:schemeClr val="lt1"/>
                          </a:solidFill>
                          <a:latin typeface="Arial"/>
                          <a:ea typeface="ＭＳ Ｐゴシック"/>
                          <a:cs typeface=""/>
                        </a:defRPr>
                      </a:lvl9pPr>
                    </a:lstStyle>
                    <a:p>
                      <a:pPr algn="ctr"/>
                      <a:r>
                        <a:rPr kumimoji="1" lang="ja-JP" altLang="en-US" sz="1800" dirty="0">
                          <a:solidFill>
                            <a:schemeClr val="tx1"/>
                          </a:solidFill>
                          <a:latin typeface="HG丸ｺﾞｼｯｸM-PRO" panose="020F0600000000000000" pitchFamily="50" charset="-128"/>
                          <a:ea typeface="HG丸ｺﾞｼｯｸM-PRO" panose="020F0600000000000000" pitchFamily="50" charset="-128"/>
                        </a:rPr>
                        <a:t>目標（めざす姿）</a:t>
                      </a:r>
                    </a:p>
                  </a:txBody>
                  <a:tcPr marL="91423" marR="91423" marT="45794" marB="45794">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solidFill>
                  </a:tcPr>
                </a:tc>
                <a:extLst>
                  <a:ext uri="{0D108BD9-81ED-4DB2-BD59-A6C34878D82A}">
                    <a16:rowId xmlns:a16="http://schemas.microsoft.com/office/drawing/2014/main" val="10000"/>
                  </a:ext>
                </a:extLst>
              </a:tr>
              <a:tr h="420982">
                <a:tc>
                  <a:txBody>
                    <a:bodyPr/>
                    <a:lstStyle>
                      <a:lvl1pPr marL="0" algn="l" defTabSz="914400" rtl="0" eaLnBrk="1" latinLnBrk="0" hangingPunct="1">
                        <a:defRPr kumimoji="1" sz="1800" kern="1200">
                          <a:solidFill>
                            <a:schemeClr val="dk1"/>
                          </a:solidFill>
                          <a:latin typeface="Arial"/>
                          <a:ea typeface="ＭＳ Ｐゴシック"/>
                          <a:cs typeface=""/>
                        </a:defRPr>
                      </a:lvl1pPr>
                      <a:lvl2pPr marL="457200" algn="l" defTabSz="914400" rtl="0" eaLnBrk="1" latinLnBrk="0" hangingPunct="1">
                        <a:defRPr kumimoji="1" sz="1800" kern="1200">
                          <a:solidFill>
                            <a:schemeClr val="dk1"/>
                          </a:solidFill>
                          <a:latin typeface="Arial"/>
                          <a:ea typeface="ＭＳ Ｐゴシック"/>
                          <a:cs typeface=""/>
                        </a:defRPr>
                      </a:lvl2pPr>
                      <a:lvl3pPr marL="914400" algn="l" defTabSz="914400" rtl="0" eaLnBrk="1" latinLnBrk="0" hangingPunct="1">
                        <a:defRPr kumimoji="1" sz="1800" kern="1200">
                          <a:solidFill>
                            <a:schemeClr val="dk1"/>
                          </a:solidFill>
                          <a:latin typeface="Arial"/>
                          <a:ea typeface="ＭＳ Ｐゴシック"/>
                          <a:cs typeface=""/>
                        </a:defRPr>
                      </a:lvl3pPr>
                      <a:lvl4pPr marL="1371600" algn="l" defTabSz="914400" rtl="0" eaLnBrk="1" latinLnBrk="0" hangingPunct="1">
                        <a:defRPr kumimoji="1" sz="1800" kern="1200">
                          <a:solidFill>
                            <a:schemeClr val="dk1"/>
                          </a:solidFill>
                          <a:latin typeface="Arial"/>
                          <a:ea typeface="ＭＳ Ｐゴシック"/>
                          <a:cs typeface=""/>
                        </a:defRPr>
                      </a:lvl4pPr>
                      <a:lvl5pPr marL="1828800" algn="l" defTabSz="914400" rtl="0" eaLnBrk="1" latinLnBrk="0" hangingPunct="1">
                        <a:defRPr kumimoji="1" sz="1800" kern="1200">
                          <a:solidFill>
                            <a:schemeClr val="dk1"/>
                          </a:solidFill>
                          <a:latin typeface="Arial"/>
                          <a:ea typeface="ＭＳ Ｐゴシック"/>
                          <a:cs typeface=""/>
                        </a:defRPr>
                      </a:lvl5pPr>
                      <a:lvl6pPr marL="2286000" algn="l" defTabSz="914400" rtl="0" eaLnBrk="1" latinLnBrk="0" hangingPunct="1">
                        <a:defRPr kumimoji="1" sz="1800" kern="1200">
                          <a:solidFill>
                            <a:schemeClr val="dk1"/>
                          </a:solidFill>
                          <a:latin typeface="Arial"/>
                          <a:ea typeface="ＭＳ Ｐゴシック"/>
                          <a:cs typeface=""/>
                        </a:defRPr>
                      </a:lvl6pPr>
                      <a:lvl7pPr marL="2743200" algn="l" defTabSz="914400" rtl="0" eaLnBrk="1" latinLnBrk="0" hangingPunct="1">
                        <a:defRPr kumimoji="1" sz="1800" kern="1200">
                          <a:solidFill>
                            <a:schemeClr val="dk1"/>
                          </a:solidFill>
                          <a:latin typeface="Arial"/>
                          <a:ea typeface="ＭＳ Ｐゴシック"/>
                          <a:cs typeface=""/>
                        </a:defRPr>
                      </a:lvl7pPr>
                      <a:lvl8pPr marL="3200400" algn="l" defTabSz="914400" rtl="0" eaLnBrk="1" latinLnBrk="0" hangingPunct="1">
                        <a:defRPr kumimoji="1" sz="1800" kern="1200">
                          <a:solidFill>
                            <a:schemeClr val="dk1"/>
                          </a:solidFill>
                          <a:latin typeface="Arial"/>
                          <a:ea typeface="ＭＳ Ｐゴシック"/>
                          <a:cs typeface=""/>
                        </a:defRPr>
                      </a:lvl8pPr>
                      <a:lvl9pPr marL="3657600" algn="l" defTabSz="914400" rtl="0" eaLnBrk="1" latinLnBrk="0" hangingPunct="1">
                        <a:defRPr kumimoji="1" sz="1800" kern="1200">
                          <a:solidFill>
                            <a:schemeClr val="dk1"/>
                          </a:solidFill>
                          <a:latin typeface="Arial"/>
                          <a:ea typeface="ＭＳ Ｐゴシック"/>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800" dirty="0">
                          <a:solidFill>
                            <a:schemeClr val="tx1"/>
                          </a:solidFill>
                          <a:latin typeface="HG丸ｺﾞｼｯｸM-PRO" panose="020F0600000000000000" pitchFamily="50" charset="-128"/>
                          <a:ea typeface="HG丸ｺﾞｼｯｸM-PRO" panose="020F0600000000000000" pitchFamily="50" charset="-128"/>
                        </a:rPr>
                        <a:t>自販機Ａ売り上げ</a:t>
                      </a:r>
                    </a:p>
                  </a:txBody>
                  <a:tcPr marL="91423" marR="91423" marT="45794" marB="45794">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40000"/>
                      </a:srgbClr>
                    </a:solidFill>
                  </a:tcPr>
                </a:tc>
                <a:tc>
                  <a:txBody>
                    <a:bodyPr/>
                    <a:lstStyle>
                      <a:lvl1pPr marL="0" algn="l" defTabSz="914400" rtl="0" eaLnBrk="1" latinLnBrk="0" hangingPunct="1">
                        <a:defRPr kumimoji="1" sz="1800" kern="1200">
                          <a:solidFill>
                            <a:schemeClr val="dk1"/>
                          </a:solidFill>
                          <a:latin typeface="Arial"/>
                          <a:ea typeface="ＭＳ Ｐゴシック"/>
                          <a:cs typeface=""/>
                        </a:defRPr>
                      </a:lvl1pPr>
                      <a:lvl2pPr marL="457200" algn="l" defTabSz="914400" rtl="0" eaLnBrk="1" latinLnBrk="0" hangingPunct="1">
                        <a:defRPr kumimoji="1" sz="1800" kern="1200">
                          <a:solidFill>
                            <a:schemeClr val="dk1"/>
                          </a:solidFill>
                          <a:latin typeface="Arial"/>
                          <a:ea typeface="ＭＳ Ｐゴシック"/>
                          <a:cs typeface=""/>
                        </a:defRPr>
                      </a:lvl2pPr>
                      <a:lvl3pPr marL="914400" algn="l" defTabSz="914400" rtl="0" eaLnBrk="1" latinLnBrk="0" hangingPunct="1">
                        <a:defRPr kumimoji="1" sz="1800" kern="1200">
                          <a:solidFill>
                            <a:schemeClr val="dk1"/>
                          </a:solidFill>
                          <a:latin typeface="Arial"/>
                          <a:ea typeface="ＭＳ Ｐゴシック"/>
                          <a:cs typeface=""/>
                        </a:defRPr>
                      </a:lvl3pPr>
                      <a:lvl4pPr marL="1371600" algn="l" defTabSz="914400" rtl="0" eaLnBrk="1" latinLnBrk="0" hangingPunct="1">
                        <a:defRPr kumimoji="1" sz="1800" kern="1200">
                          <a:solidFill>
                            <a:schemeClr val="dk1"/>
                          </a:solidFill>
                          <a:latin typeface="Arial"/>
                          <a:ea typeface="ＭＳ Ｐゴシック"/>
                          <a:cs typeface=""/>
                        </a:defRPr>
                      </a:lvl4pPr>
                      <a:lvl5pPr marL="1828800" algn="l" defTabSz="914400" rtl="0" eaLnBrk="1" latinLnBrk="0" hangingPunct="1">
                        <a:defRPr kumimoji="1" sz="1800" kern="1200">
                          <a:solidFill>
                            <a:schemeClr val="dk1"/>
                          </a:solidFill>
                          <a:latin typeface="Arial"/>
                          <a:ea typeface="ＭＳ Ｐゴシック"/>
                          <a:cs typeface=""/>
                        </a:defRPr>
                      </a:lvl5pPr>
                      <a:lvl6pPr marL="2286000" algn="l" defTabSz="914400" rtl="0" eaLnBrk="1" latinLnBrk="0" hangingPunct="1">
                        <a:defRPr kumimoji="1" sz="1800" kern="1200">
                          <a:solidFill>
                            <a:schemeClr val="dk1"/>
                          </a:solidFill>
                          <a:latin typeface="Arial"/>
                          <a:ea typeface="ＭＳ Ｐゴシック"/>
                          <a:cs typeface=""/>
                        </a:defRPr>
                      </a:lvl6pPr>
                      <a:lvl7pPr marL="2743200" algn="l" defTabSz="914400" rtl="0" eaLnBrk="1" latinLnBrk="0" hangingPunct="1">
                        <a:defRPr kumimoji="1" sz="1800" kern="1200">
                          <a:solidFill>
                            <a:schemeClr val="dk1"/>
                          </a:solidFill>
                          <a:latin typeface="Arial"/>
                          <a:ea typeface="ＭＳ Ｐゴシック"/>
                          <a:cs typeface=""/>
                        </a:defRPr>
                      </a:lvl7pPr>
                      <a:lvl8pPr marL="3200400" algn="l" defTabSz="914400" rtl="0" eaLnBrk="1" latinLnBrk="0" hangingPunct="1">
                        <a:defRPr kumimoji="1" sz="1800" kern="1200">
                          <a:solidFill>
                            <a:schemeClr val="dk1"/>
                          </a:solidFill>
                          <a:latin typeface="Arial"/>
                          <a:ea typeface="ＭＳ Ｐゴシック"/>
                          <a:cs typeface=""/>
                        </a:defRPr>
                      </a:lvl8pPr>
                      <a:lvl9pPr marL="3657600" algn="l" defTabSz="914400" rtl="0" eaLnBrk="1" latinLnBrk="0" hangingPunct="1">
                        <a:defRPr kumimoji="1" sz="1800" kern="1200">
                          <a:solidFill>
                            <a:schemeClr val="dk1"/>
                          </a:solidFill>
                          <a:latin typeface="Arial"/>
                          <a:ea typeface="ＭＳ Ｐゴシック"/>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800" dirty="0">
                          <a:solidFill>
                            <a:schemeClr val="tx1"/>
                          </a:solidFill>
                          <a:latin typeface="HG丸ｺﾞｼｯｸM-PRO" panose="020F0600000000000000" pitchFamily="50" charset="-128"/>
                          <a:ea typeface="HG丸ｺﾞｼｯｸM-PRO" panose="020F0600000000000000" pitchFamily="50" charset="-128"/>
                        </a:rPr>
                        <a:t>３万円</a:t>
                      </a:r>
                      <a:r>
                        <a:rPr kumimoji="1" lang="en-US" altLang="ja-JP" sz="1800" dirty="0">
                          <a:solidFill>
                            <a:schemeClr val="tx1"/>
                          </a:solidFill>
                          <a:latin typeface="HG丸ｺﾞｼｯｸM-PRO" panose="020F0600000000000000" pitchFamily="50" charset="-128"/>
                          <a:ea typeface="HG丸ｺﾞｼｯｸM-PRO" panose="020F0600000000000000" pitchFamily="50" charset="-128"/>
                        </a:rPr>
                        <a:t>/</a:t>
                      </a:r>
                      <a:r>
                        <a:rPr kumimoji="1" lang="ja-JP" altLang="en-US" sz="1800" dirty="0">
                          <a:solidFill>
                            <a:schemeClr val="tx1"/>
                          </a:solidFill>
                          <a:latin typeface="HG丸ｺﾞｼｯｸM-PRO" panose="020F0600000000000000" pitchFamily="50" charset="-128"/>
                          <a:ea typeface="HG丸ｺﾞｼｯｸM-PRO" panose="020F0600000000000000" pitchFamily="50" charset="-128"/>
                        </a:rPr>
                        <a:t>日</a:t>
                      </a:r>
                    </a:p>
                  </a:txBody>
                  <a:tcPr marL="91423" marR="91423" marT="45794" marB="45794">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40000"/>
                      </a:srgbClr>
                    </a:solidFill>
                  </a:tcPr>
                </a:tc>
                <a:tc>
                  <a:txBody>
                    <a:bodyPr/>
                    <a:lstStyle>
                      <a:lvl1pPr marL="0" algn="l" defTabSz="914400" rtl="0" eaLnBrk="1" latinLnBrk="0" hangingPunct="1">
                        <a:defRPr kumimoji="1" sz="1800" kern="1200">
                          <a:solidFill>
                            <a:schemeClr val="dk1"/>
                          </a:solidFill>
                          <a:latin typeface="Arial"/>
                          <a:ea typeface="ＭＳ Ｐゴシック"/>
                          <a:cs typeface=""/>
                        </a:defRPr>
                      </a:lvl1pPr>
                      <a:lvl2pPr marL="457200" algn="l" defTabSz="914400" rtl="0" eaLnBrk="1" latinLnBrk="0" hangingPunct="1">
                        <a:defRPr kumimoji="1" sz="1800" kern="1200">
                          <a:solidFill>
                            <a:schemeClr val="dk1"/>
                          </a:solidFill>
                          <a:latin typeface="Arial"/>
                          <a:ea typeface="ＭＳ Ｐゴシック"/>
                          <a:cs typeface=""/>
                        </a:defRPr>
                      </a:lvl2pPr>
                      <a:lvl3pPr marL="914400" algn="l" defTabSz="914400" rtl="0" eaLnBrk="1" latinLnBrk="0" hangingPunct="1">
                        <a:defRPr kumimoji="1" sz="1800" kern="1200">
                          <a:solidFill>
                            <a:schemeClr val="dk1"/>
                          </a:solidFill>
                          <a:latin typeface="Arial"/>
                          <a:ea typeface="ＭＳ Ｐゴシック"/>
                          <a:cs typeface=""/>
                        </a:defRPr>
                      </a:lvl3pPr>
                      <a:lvl4pPr marL="1371600" algn="l" defTabSz="914400" rtl="0" eaLnBrk="1" latinLnBrk="0" hangingPunct="1">
                        <a:defRPr kumimoji="1" sz="1800" kern="1200">
                          <a:solidFill>
                            <a:schemeClr val="dk1"/>
                          </a:solidFill>
                          <a:latin typeface="Arial"/>
                          <a:ea typeface="ＭＳ Ｐゴシック"/>
                          <a:cs typeface=""/>
                        </a:defRPr>
                      </a:lvl4pPr>
                      <a:lvl5pPr marL="1828800" algn="l" defTabSz="914400" rtl="0" eaLnBrk="1" latinLnBrk="0" hangingPunct="1">
                        <a:defRPr kumimoji="1" sz="1800" kern="1200">
                          <a:solidFill>
                            <a:schemeClr val="dk1"/>
                          </a:solidFill>
                          <a:latin typeface="Arial"/>
                          <a:ea typeface="ＭＳ Ｐゴシック"/>
                          <a:cs typeface=""/>
                        </a:defRPr>
                      </a:lvl5pPr>
                      <a:lvl6pPr marL="2286000" algn="l" defTabSz="914400" rtl="0" eaLnBrk="1" latinLnBrk="0" hangingPunct="1">
                        <a:defRPr kumimoji="1" sz="1800" kern="1200">
                          <a:solidFill>
                            <a:schemeClr val="dk1"/>
                          </a:solidFill>
                          <a:latin typeface="Arial"/>
                          <a:ea typeface="ＭＳ Ｐゴシック"/>
                          <a:cs typeface=""/>
                        </a:defRPr>
                      </a:lvl6pPr>
                      <a:lvl7pPr marL="2743200" algn="l" defTabSz="914400" rtl="0" eaLnBrk="1" latinLnBrk="0" hangingPunct="1">
                        <a:defRPr kumimoji="1" sz="1800" kern="1200">
                          <a:solidFill>
                            <a:schemeClr val="dk1"/>
                          </a:solidFill>
                          <a:latin typeface="Arial"/>
                          <a:ea typeface="ＭＳ Ｐゴシック"/>
                          <a:cs typeface=""/>
                        </a:defRPr>
                      </a:lvl7pPr>
                      <a:lvl8pPr marL="3200400" algn="l" defTabSz="914400" rtl="0" eaLnBrk="1" latinLnBrk="0" hangingPunct="1">
                        <a:defRPr kumimoji="1" sz="1800" kern="1200">
                          <a:solidFill>
                            <a:schemeClr val="dk1"/>
                          </a:solidFill>
                          <a:latin typeface="Arial"/>
                          <a:ea typeface="ＭＳ Ｐゴシック"/>
                          <a:cs typeface=""/>
                        </a:defRPr>
                      </a:lvl8pPr>
                      <a:lvl9pPr marL="3657600" algn="l" defTabSz="914400" rtl="0" eaLnBrk="1" latinLnBrk="0" hangingPunct="1">
                        <a:defRPr kumimoji="1" sz="1800" kern="1200">
                          <a:solidFill>
                            <a:schemeClr val="dk1"/>
                          </a:solidFill>
                          <a:latin typeface="Arial"/>
                          <a:ea typeface="ＭＳ Ｐゴシック"/>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800" dirty="0">
                          <a:solidFill>
                            <a:schemeClr val="tx1"/>
                          </a:solidFill>
                          <a:latin typeface="HG丸ｺﾞｼｯｸM-PRO" panose="020F0600000000000000" pitchFamily="50" charset="-128"/>
                          <a:ea typeface="HG丸ｺﾞｼｯｸM-PRO" panose="020F0600000000000000" pitchFamily="50" charset="-128"/>
                        </a:rPr>
                        <a:t>１万円</a:t>
                      </a:r>
                      <a:r>
                        <a:rPr kumimoji="1" lang="en-US" altLang="ja-JP" sz="1800" dirty="0">
                          <a:solidFill>
                            <a:schemeClr val="tx1"/>
                          </a:solidFill>
                          <a:latin typeface="HG丸ｺﾞｼｯｸM-PRO" panose="020F0600000000000000" pitchFamily="50" charset="-128"/>
                          <a:ea typeface="HG丸ｺﾞｼｯｸM-PRO" panose="020F0600000000000000" pitchFamily="50" charset="-128"/>
                        </a:rPr>
                        <a:t>/</a:t>
                      </a:r>
                      <a:r>
                        <a:rPr kumimoji="1" lang="ja-JP" altLang="en-US" sz="1800" dirty="0">
                          <a:solidFill>
                            <a:schemeClr val="tx1"/>
                          </a:solidFill>
                          <a:latin typeface="HG丸ｺﾞｼｯｸM-PRO" panose="020F0600000000000000" pitchFamily="50" charset="-128"/>
                          <a:ea typeface="HG丸ｺﾞｼｯｸM-PRO" panose="020F0600000000000000" pitchFamily="50" charset="-128"/>
                        </a:rPr>
                        <a:t>日</a:t>
                      </a:r>
                    </a:p>
                  </a:txBody>
                  <a:tcPr marL="91423" marR="91423" marT="45794" marB="45794">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40000"/>
                      </a:srgbClr>
                    </a:solidFill>
                  </a:tcPr>
                </a:tc>
                <a:tc>
                  <a:txBody>
                    <a:bodyPr/>
                    <a:lstStyle>
                      <a:lvl1pPr marL="0" algn="l" defTabSz="914400" rtl="0" eaLnBrk="1" latinLnBrk="0" hangingPunct="1">
                        <a:defRPr kumimoji="1" sz="1800" kern="1200">
                          <a:solidFill>
                            <a:schemeClr val="dk1"/>
                          </a:solidFill>
                          <a:latin typeface="Arial"/>
                          <a:ea typeface="ＭＳ Ｐゴシック"/>
                          <a:cs typeface=""/>
                        </a:defRPr>
                      </a:lvl1pPr>
                      <a:lvl2pPr marL="457200" algn="l" defTabSz="914400" rtl="0" eaLnBrk="1" latinLnBrk="0" hangingPunct="1">
                        <a:defRPr kumimoji="1" sz="1800" kern="1200">
                          <a:solidFill>
                            <a:schemeClr val="dk1"/>
                          </a:solidFill>
                          <a:latin typeface="Arial"/>
                          <a:ea typeface="ＭＳ Ｐゴシック"/>
                          <a:cs typeface=""/>
                        </a:defRPr>
                      </a:lvl2pPr>
                      <a:lvl3pPr marL="914400" algn="l" defTabSz="914400" rtl="0" eaLnBrk="1" latinLnBrk="0" hangingPunct="1">
                        <a:defRPr kumimoji="1" sz="1800" kern="1200">
                          <a:solidFill>
                            <a:schemeClr val="dk1"/>
                          </a:solidFill>
                          <a:latin typeface="Arial"/>
                          <a:ea typeface="ＭＳ Ｐゴシック"/>
                          <a:cs typeface=""/>
                        </a:defRPr>
                      </a:lvl3pPr>
                      <a:lvl4pPr marL="1371600" algn="l" defTabSz="914400" rtl="0" eaLnBrk="1" latinLnBrk="0" hangingPunct="1">
                        <a:defRPr kumimoji="1" sz="1800" kern="1200">
                          <a:solidFill>
                            <a:schemeClr val="dk1"/>
                          </a:solidFill>
                          <a:latin typeface="Arial"/>
                          <a:ea typeface="ＭＳ Ｐゴシック"/>
                          <a:cs typeface=""/>
                        </a:defRPr>
                      </a:lvl4pPr>
                      <a:lvl5pPr marL="1828800" algn="l" defTabSz="914400" rtl="0" eaLnBrk="1" latinLnBrk="0" hangingPunct="1">
                        <a:defRPr kumimoji="1" sz="1800" kern="1200">
                          <a:solidFill>
                            <a:schemeClr val="dk1"/>
                          </a:solidFill>
                          <a:latin typeface="Arial"/>
                          <a:ea typeface="ＭＳ Ｐゴシック"/>
                          <a:cs typeface=""/>
                        </a:defRPr>
                      </a:lvl5pPr>
                      <a:lvl6pPr marL="2286000" algn="l" defTabSz="914400" rtl="0" eaLnBrk="1" latinLnBrk="0" hangingPunct="1">
                        <a:defRPr kumimoji="1" sz="1800" kern="1200">
                          <a:solidFill>
                            <a:schemeClr val="dk1"/>
                          </a:solidFill>
                          <a:latin typeface="Arial"/>
                          <a:ea typeface="ＭＳ Ｐゴシック"/>
                          <a:cs typeface=""/>
                        </a:defRPr>
                      </a:lvl6pPr>
                      <a:lvl7pPr marL="2743200" algn="l" defTabSz="914400" rtl="0" eaLnBrk="1" latinLnBrk="0" hangingPunct="1">
                        <a:defRPr kumimoji="1" sz="1800" kern="1200">
                          <a:solidFill>
                            <a:schemeClr val="dk1"/>
                          </a:solidFill>
                          <a:latin typeface="Arial"/>
                          <a:ea typeface="ＭＳ Ｐゴシック"/>
                          <a:cs typeface=""/>
                        </a:defRPr>
                      </a:lvl7pPr>
                      <a:lvl8pPr marL="3200400" algn="l" defTabSz="914400" rtl="0" eaLnBrk="1" latinLnBrk="0" hangingPunct="1">
                        <a:defRPr kumimoji="1" sz="1800" kern="1200">
                          <a:solidFill>
                            <a:schemeClr val="dk1"/>
                          </a:solidFill>
                          <a:latin typeface="Arial"/>
                          <a:ea typeface="ＭＳ Ｐゴシック"/>
                          <a:cs typeface=""/>
                        </a:defRPr>
                      </a:lvl8pPr>
                      <a:lvl9pPr marL="3657600" algn="l" defTabSz="914400" rtl="0" eaLnBrk="1" latinLnBrk="0" hangingPunct="1">
                        <a:defRPr kumimoji="1" sz="1800" kern="1200">
                          <a:solidFill>
                            <a:schemeClr val="dk1"/>
                          </a:solidFill>
                          <a:latin typeface="Arial"/>
                          <a:ea typeface="ＭＳ Ｐゴシック"/>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800" dirty="0">
                          <a:solidFill>
                            <a:schemeClr val="tx1"/>
                          </a:solidFill>
                          <a:latin typeface="HG丸ｺﾞｼｯｸM-PRO" panose="020F0600000000000000" pitchFamily="50" charset="-128"/>
                          <a:ea typeface="HG丸ｺﾞｼｯｸM-PRO" panose="020F0600000000000000" pitchFamily="50" charset="-128"/>
                        </a:rPr>
                        <a:t>２万円</a:t>
                      </a:r>
                      <a:r>
                        <a:rPr kumimoji="1" lang="en-US" altLang="ja-JP" sz="1800" dirty="0">
                          <a:solidFill>
                            <a:schemeClr val="tx1"/>
                          </a:solidFill>
                          <a:latin typeface="HG丸ｺﾞｼｯｸM-PRO" panose="020F0600000000000000" pitchFamily="50" charset="-128"/>
                          <a:ea typeface="HG丸ｺﾞｼｯｸM-PRO" panose="020F0600000000000000" pitchFamily="50" charset="-128"/>
                        </a:rPr>
                        <a:t>/</a:t>
                      </a:r>
                      <a:r>
                        <a:rPr kumimoji="1" lang="ja-JP" altLang="en-US" sz="1800" dirty="0">
                          <a:solidFill>
                            <a:schemeClr val="tx1"/>
                          </a:solidFill>
                          <a:latin typeface="HG丸ｺﾞｼｯｸM-PRO" panose="020F0600000000000000" pitchFamily="50" charset="-128"/>
                          <a:ea typeface="HG丸ｺﾞｼｯｸM-PRO" panose="020F0600000000000000" pitchFamily="50" charset="-128"/>
                        </a:rPr>
                        <a:t>日</a:t>
                      </a:r>
                    </a:p>
                  </a:txBody>
                  <a:tcPr marL="91423" marR="91423" marT="45794" marB="45794">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40000"/>
                      </a:srgbClr>
                    </a:solidFill>
                  </a:tcPr>
                </a:tc>
                <a:tc>
                  <a:txBody>
                    <a:bodyPr/>
                    <a:lstStyle>
                      <a:lvl1pPr marL="0" algn="l" defTabSz="914400" rtl="0" eaLnBrk="1" latinLnBrk="0" hangingPunct="1">
                        <a:defRPr kumimoji="1" sz="1800" kern="1200">
                          <a:solidFill>
                            <a:schemeClr val="dk1"/>
                          </a:solidFill>
                          <a:latin typeface="Arial"/>
                          <a:ea typeface="ＭＳ Ｐゴシック"/>
                          <a:cs typeface=""/>
                        </a:defRPr>
                      </a:lvl1pPr>
                      <a:lvl2pPr marL="457200" algn="l" defTabSz="914400" rtl="0" eaLnBrk="1" latinLnBrk="0" hangingPunct="1">
                        <a:defRPr kumimoji="1" sz="1800" kern="1200">
                          <a:solidFill>
                            <a:schemeClr val="dk1"/>
                          </a:solidFill>
                          <a:latin typeface="Arial"/>
                          <a:ea typeface="ＭＳ Ｐゴシック"/>
                          <a:cs typeface=""/>
                        </a:defRPr>
                      </a:lvl2pPr>
                      <a:lvl3pPr marL="914400" algn="l" defTabSz="914400" rtl="0" eaLnBrk="1" latinLnBrk="0" hangingPunct="1">
                        <a:defRPr kumimoji="1" sz="1800" kern="1200">
                          <a:solidFill>
                            <a:schemeClr val="dk1"/>
                          </a:solidFill>
                          <a:latin typeface="Arial"/>
                          <a:ea typeface="ＭＳ Ｐゴシック"/>
                          <a:cs typeface=""/>
                        </a:defRPr>
                      </a:lvl3pPr>
                      <a:lvl4pPr marL="1371600" algn="l" defTabSz="914400" rtl="0" eaLnBrk="1" latinLnBrk="0" hangingPunct="1">
                        <a:defRPr kumimoji="1" sz="1800" kern="1200">
                          <a:solidFill>
                            <a:schemeClr val="dk1"/>
                          </a:solidFill>
                          <a:latin typeface="Arial"/>
                          <a:ea typeface="ＭＳ Ｐゴシック"/>
                          <a:cs typeface=""/>
                        </a:defRPr>
                      </a:lvl4pPr>
                      <a:lvl5pPr marL="1828800" algn="l" defTabSz="914400" rtl="0" eaLnBrk="1" latinLnBrk="0" hangingPunct="1">
                        <a:defRPr kumimoji="1" sz="1800" kern="1200">
                          <a:solidFill>
                            <a:schemeClr val="dk1"/>
                          </a:solidFill>
                          <a:latin typeface="Arial"/>
                          <a:ea typeface="ＭＳ Ｐゴシック"/>
                          <a:cs typeface=""/>
                        </a:defRPr>
                      </a:lvl5pPr>
                      <a:lvl6pPr marL="2286000" algn="l" defTabSz="914400" rtl="0" eaLnBrk="1" latinLnBrk="0" hangingPunct="1">
                        <a:defRPr kumimoji="1" sz="1800" kern="1200">
                          <a:solidFill>
                            <a:schemeClr val="dk1"/>
                          </a:solidFill>
                          <a:latin typeface="Arial"/>
                          <a:ea typeface="ＭＳ Ｐゴシック"/>
                          <a:cs typeface=""/>
                        </a:defRPr>
                      </a:lvl6pPr>
                      <a:lvl7pPr marL="2743200" algn="l" defTabSz="914400" rtl="0" eaLnBrk="1" latinLnBrk="0" hangingPunct="1">
                        <a:defRPr kumimoji="1" sz="1800" kern="1200">
                          <a:solidFill>
                            <a:schemeClr val="dk1"/>
                          </a:solidFill>
                          <a:latin typeface="Arial"/>
                          <a:ea typeface="ＭＳ Ｐゴシック"/>
                          <a:cs typeface=""/>
                        </a:defRPr>
                      </a:lvl7pPr>
                      <a:lvl8pPr marL="3200400" algn="l" defTabSz="914400" rtl="0" eaLnBrk="1" latinLnBrk="0" hangingPunct="1">
                        <a:defRPr kumimoji="1" sz="1800" kern="1200">
                          <a:solidFill>
                            <a:schemeClr val="dk1"/>
                          </a:solidFill>
                          <a:latin typeface="Arial"/>
                          <a:ea typeface="ＭＳ Ｐゴシック"/>
                          <a:cs typeface=""/>
                        </a:defRPr>
                      </a:lvl8pPr>
                      <a:lvl9pPr marL="3657600" algn="l" defTabSz="914400" rtl="0" eaLnBrk="1" latinLnBrk="0" hangingPunct="1">
                        <a:defRPr kumimoji="1" sz="1800" kern="1200">
                          <a:solidFill>
                            <a:schemeClr val="dk1"/>
                          </a:solidFill>
                          <a:latin typeface="Arial"/>
                          <a:ea typeface="ＭＳ Ｐゴシック"/>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800" dirty="0">
                          <a:solidFill>
                            <a:schemeClr val="tx1"/>
                          </a:solidFill>
                          <a:latin typeface="HG丸ｺﾞｼｯｸM-PRO" panose="020F0600000000000000" pitchFamily="50" charset="-128"/>
                          <a:ea typeface="HG丸ｺﾞｼｯｸM-PRO" panose="020F0600000000000000" pitchFamily="50" charset="-128"/>
                        </a:rPr>
                        <a:t>３万円</a:t>
                      </a:r>
                      <a:r>
                        <a:rPr kumimoji="1" lang="en-US" altLang="ja-JP" sz="1800" dirty="0">
                          <a:solidFill>
                            <a:schemeClr val="tx1"/>
                          </a:solidFill>
                          <a:latin typeface="HG丸ｺﾞｼｯｸM-PRO" panose="020F0600000000000000" pitchFamily="50" charset="-128"/>
                          <a:ea typeface="HG丸ｺﾞｼｯｸM-PRO" panose="020F0600000000000000" pitchFamily="50" charset="-128"/>
                        </a:rPr>
                        <a:t>/</a:t>
                      </a:r>
                      <a:r>
                        <a:rPr kumimoji="1" lang="ja-JP" altLang="en-US" sz="1800" dirty="0">
                          <a:solidFill>
                            <a:schemeClr val="tx1"/>
                          </a:solidFill>
                          <a:latin typeface="HG丸ｺﾞｼｯｸM-PRO" panose="020F0600000000000000" pitchFamily="50" charset="-128"/>
                          <a:ea typeface="HG丸ｺﾞｼｯｸM-PRO" panose="020F0600000000000000" pitchFamily="50" charset="-128"/>
                        </a:rPr>
                        <a:t>日（</a:t>
                      </a:r>
                      <a:r>
                        <a:rPr kumimoji="1" lang="en-US" altLang="ja-JP" sz="1800" dirty="0">
                          <a:solidFill>
                            <a:schemeClr val="tx1"/>
                          </a:solidFill>
                          <a:latin typeface="HG丸ｺﾞｼｯｸM-PRO" panose="020F0600000000000000" pitchFamily="50" charset="-128"/>
                          <a:ea typeface="HG丸ｺﾞｼｯｸM-PRO" panose="020F0600000000000000" pitchFamily="50" charset="-128"/>
                        </a:rPr>
                        <a:t>3</a:t>
                      </a:r>
                      <a:r>
                        <a:rPr kumimoji="1" lang="ja-JP" altLang="en-US" sz="1800" dirty="0">
                          <a:solidFill>
                            <a:schemeClr val="tx1"/>
                          </a:solidFill>
                          <a:latin typeface="HG丸ｺﾞｼｯｸM-PRO" panose="020F0600000000000000" pitchFamily="50" charset="-128"/>
                          <a:ea typeface="HG丸ｺﾞｼｯｸM-PRO" panose="020F0600000000000000" pitchFamily="50" charset="-128"/>
                        </a:rPr>
                        <a:t>倍）以上</a:t>
                      </a:r>
                    </a:p>
                  </a:txBody>
                  <a:tcPr marL="91423" marR="91423" marT="45794" marB="45794">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BBE0E3">
                        <a:tint val="40000"/>
                      </a:srgbClr>
                    </a:solidFill>
                  </a:tcPr>
                </a:tc>
                <a:extLst>
                  <a:ext uri="{0D108BD9-81ED-4DB2-BD59-A6C34878D82A}">
                    <a16:rowId xmlns:a16="http://schemas.microsoft.com/office/drawing/2014/main" val="10001"/>
                  </a:ext>
                </a:extLst>
              </a:tr>
            </a:tbl>
          </a:graphicData>
        </a:graphic>
      </p:graphicFrame>
      <p:graphicFrame>
        <p:nvGraphicFramePr>
          <p:cNvPr id="31846" name="グラフ 1"/>
          <p:cNvGraphicFramePr>
            <a:graphicFrameLocks/>
          </p:cNvGraphicFramePr>
          <p:nvPr/>
        </p:nvGraphicFramePr>
        <p:xfrm>
          <a:off x="14781213" y="4486275"/>
          <a:ext cx="2879725" cy="1546225"/>
        </p:xfrm>
        <a:graphic>
          <a:graphicData uri="http://schemas.openxmlformats.org/presentationml/2006/ole">
            <mc:AlternateContent xmlns:mc="http://schemas.openxmlformats.org/markup-compatibility/2006">
              <mc:Choice xmlns:v="urn:schemas-microsoft-com:vml" Requires="v">
                <p:oleObj name="グラフ" r:id="rId5" imgW="3438507" imgH="1457371" progId="Excel.Chart.8">
                  <p:embed/>
                </p:oleObj>
              </mc:Choice>
              <mc:Fallback>
                <p:oleObj name="グラフ" r:id="rId5" imgW="3438507" imgH="1457371" progId="Excel.Chart.8">
                  <p:embed/>
                  <p:pic>
                    <p:nvPicPr>
                      <p:cNvPr id="0" name="グラフ 1"/>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781213" y="4486275"/>
                        <a:ext cx="2879725" cy="154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31" name="角丸四角形吹き出し 2"/>
          <p:cNvSpPr>
            <a:spLocks noChangeArrowheads="1"/>
          </p:cNvSpPr>
          <p:nvPr/>
        </p:nvSpPr>
        <p:spPr bwMode="auto">
          <a:xfrm>
            <a:off x="7716838" y="9829800"/>
            <a:ext cx="1330325" cy="330200"/>
          </a:xfrm>
          <a:prstGeom prst="wedgeRoundRectCallout">
            <a:avLst>
              <a:gd name="adj1" fmla="val 1509"/>
              <a:gd name="adj2" fmla="val 80454"/>
              <a:gd name="adj3" fmla="val 16667"/>
            </a:avLst>
          </a:prstGeom>
          <a:solidFill>
            <a:schemeClr val="bg1"/>
          </a:solidFill>
          <a:ln w="9525" algn="ctr">
            <a:solidFill>
              <a:sysClr val="windowText" lastClr="000000"/>
            </a:solidFill>
            <a:round/>
            <a:headEnd/>
            <a:tailEnd/>
          </a:ln>
        </p:spPr>
        <p:txBody>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fontAlgn="auto" hangingPunct="1">
              <a:spcBef>
                <a:spcPct val="0"/>
              </a:spcBef>
              <a:spcAft>
                <a:spcPts val="0"/>
              </a:spcAft>
              <a:buFontTx/>
              <a:buNone/>
              <a:defRPr/>
            </a:pPr>
            <a:r>
              <a:rPr lang="ja-JP" altLang="en-US" sz="1100" kern="0" dirty="0">
                <a:solidFill>
                  <a:prstClr val="black"/>
                </a:solidFill>
                <a:latin typeface="HG丸ｺﾞｼｯｸM-PRO" panose="020F0400000000000000" pitchFamily="50" charset="-128"/>
                <a:ea typeface="HG丸ｺﾞｼｯｸM-PRO" panose="020F0400000000000000" pitchFamily="50" charset="-128"/>
              </a:rPr>
              <a:t>この特性を</a:t>
            </a:r>
          </a:p>
        </p:txBody>
      </p:sp>
      <p:sp>
        <p:nvSpPr>
          <p:cNvPr id="332" name="角丸四角形吹き出し 720"/>
          <p:cNvSpPr>
            <a:spLocks noChangeArrowheads="1"/>
          </p:cNvSpPr>
          <p:nvPr/>
        </p:nvSpPr>
        <p:spPr bwMode="auto">
          <a:xfrm>
            <a:off x="9547225" y="9829800"/>
            <a:ext cx="1330325" cy="344488"/>
          </a:xfrm>
          <a:prstGeom prst="wedgeRoundRectCallout">
            <a:avLst>
              <a:gd name="adj1" fmla="val 10912"/>
              <a:gd name="adj2" fmla="val 72074"/>
              <a:gd name="adj3" fmla="val 16667"/>
            </a:avLst>
          </a:prstGeom>
          <a:solidFill>
            <a:schemeClr val="bg1"/>
          </a:solidFill>
          <a:ln w="9525" algn="ctr">
            <a:solidFill>
              <a:sysClr val="windowText" lastClr="000000"/>
            </a:solidFill>
            <a:round/>
            <a:headEnd/>
            <a:tailEnd/>
          </a:ln>
        </p:spPr>
        <p:txBody>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fontAlgn="auto" hangingPunct="1">
              <a:spcBef>
                <a:spcPct val="0"/>
              </a:spcBef>
              <a:spcAft>
                <a:spcPts val="0"/>
              </a:spcAft>
              <a:buFontTx/>
              <a:buNone/>
              <a:defRPr/>
            </a:pPr>
            <a:r>
              <a:rPr lang="ja-JP" altLang="en-US" sz="1100" kern="0" dirty="0">
                <a:solidFill>
                  <a:prstClr val="black"/>
                </a:solidFill>
                <a:latin typeface="HG丸ｺﾞｼｯｸM-PRO" panose="020F0400000000000000" pitchFamily="50" charset="-128"/>
                <a:ea typeface="HG丸ｺﾞｼｯｸM-PRO" panose="020F0400000000000000" pitchFamily="50" charset="-128"/>
              </a:rPr>
              <a:t>この姿にしたい</a:t>
            </a:r>
          </a:p>
        </p:txBody>
      </p:sp>
      <p:sp>
        <p:nvSpPr>
          <p:cNvPr id="333" name="角丸四角形吹き出し 721"/>
          <p:cNvSpPr>
            <a:spLocks noChangeArrowheads="1"/>
          </p:cNvSpPr>
          <p:nvPr/>
        </p:nvSpPr>
        <p:spPr bwMode="auto">
          <a:xfrm>
            <a:off x="11172825" y="9829800"/>
            <a:ext cx="1454150" cy="336550"/>
          </a:xfrm>
          <a:prstGeom prst="wedgeRoundRectCallout">
            <a:avLst>
              <a:gd name="adj1" fmla="val -13778"/>
              <a:gd name="adj2" fmla="val 80454"/>
              <a:gd name="adj3" fmla="val 16667"/>
            </a:avLst>
          </a:prstGeom>
          <a:solidFill>
            <a:schemeClr val="bg1"/>
          </a:solidFill>
          <a:ln w="9525" algn="ctr">
            <a:solidFill>
              <a:sysClr val="windowText" lastClr="000000"/>
            </a:solidFill>
            <a:round/>
            <a:headEnd/>
            <a:tailEnd/>
          </a:ln>
        </p:spPr>
        <p:txBody>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fontAlgn="auto" hangingPunct="1">
              <a:spcBef>
                <a:spcPct val="0"/>
              </a:spcBef>
              <a:spcAft>
                <a:spcPts val="0"/>
              </a:spcAft>
              <a:buFontTx/>
              <a:buNone/>
              <a:defRPr/>
            </a:pPr>
            <a:r>
              <a:rPr lang="ja-JP" altLang="en-US" sz="1100" kern="0">
                <a:solidFill>
                  <a:prstClr val="black"/>
                </a:solidFill>
                <a:latin typeface="HG丸ｺﾞｼｯｸM-PRO" panose="020F0400000000000000" pitchFamily="50" charset="-128"/>
                <a:ea typeface="HG丸ｺﾞｼｯｸM-PRO" panose="020F0400000000000000" pitchFamily="50" charset="-128"/>
              </a:rPr>
              <a:t>しかし現状はココ</a:t>
            </a:r>
          </a:p>
        </p:txBody>
      </p:sp>
      <p:sp>
        <p:nvSpPr>
          <p:cNvPr id="334" name="角丸四角形吹き出し 722"/>
          <p:cNvSpPr>
            <a:spLocks noChangeArrowheads="1"/>
          </p:cNvSpPr>
          <p:nvPr/>
        </p:nvSpPr>
        <p:spPr bwMode="auto">
          <a:xfrm>
            <a:off x="13039725" y="9829800"/>
            <a:ext cx="1631950" cy="344488"/>
          </a:xfrm>
          <a:prstGeom prst="wedgeRoundRectCallout">
            <a:avLst>
              <a:gd name="adj1" fmla="val -13778"/>
              <a:gd name="adj2" fmla="val 80454"/>
              <a:gd name="adj3" fmla="val 16667"/>
            </a:avLst>
          </a:prstGeom>
          <a:solidFill>
            <a:schemeClr val="bg1"/>
          </a:solidFill>
          <a:ln w="9525" algn="ctr">
            <a:solidFill>
              <a:sysClr val="windowText" lastClr="000000"/>
            </a:solidFill>
            <a:round/>
            <a:headEnd/>
            <a:tailEnd/>
          </a:ln>
        </p:spPr>
        <p:txBody>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fontAlgn="auto" hangingPunct="1">
              <a:spcBef>
                <a:spcPct val="0"/>
              </a:spcBef>
              <a:spcAft>
                <a:spcPts val="0"/>
              </a:spcAft>
              <a:buFontTx/>
              <a:buNone/>
              <a:defRPr/>
            </a:pPr>
            <a:r>
              <a:rPr lang="ja-JP" altLang="en-US" sz="1100" kern="0">
                <a:solidFill>
                  <a:prstClr val="black"/>
                </a:solidFill>
                <a:latin typeface="HG丸ｺﾞｼｯｸM-PRO" panose="020F0400000000000000" pitchFamily="50" charset="-128"/>
                <a:ea typeface="HG丸ｺﾞｼｯｸM-PRO" panose="020F0400000000000000" pitchFamily="50" charset="-128"/>
              </a:rPr>
              <a:t>ギャップはこれだけ</a:t>
            </a:r>
          </a:p>
        </p:txBody>
      </p:sp>
      <p:sp>
        <p:nvSpPr>
          <p:cNvPr id="335" name="角丸四角形吹き出し 723"/>
          <p:cNvSpPr>
            <a:spLocks noChangeArrowheads="1"/>
          </p:cNvSpPr>
          <p:nvPr/>
        </p:nvSpPr>
        <p:spPr bwMode="auto">
          <a:xfrm>
            <a:off x="15086013" y="9829800"/>
            <a:ext cx="2016125" cy="344488"/>
          </a:xfrm>
          <a:prstGeom prst="wedgeRoundRectCallout">
            <a:avLst>
              <a:gd name="adj1" fmla="val -7727"/>
              <a:gd name="adj2" fmla="val 97769"/>
              <a:gd name="adj3" fmla="val 16667"/>
            </a:avLst>
          </a:prstGeom>
          <a:solidFill>
            <a:schemeClr val="bg1"/>
          </a:solidFill>
          <a:ln w="9525" algn="ctr">
            <a:solidFill>
              <a:sysClr val="windowText" lastClr="000000"/>
            </a:solidFill>
            <a:round/>
            <a:headEnd/>
            <a:tailEnd/>
          </a:ln>
        </p:spPr>
        <p:txBody>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fontAlgn="auto" hangingPunct="1">
              <a:spcBef>
                <a:spcPct val="0"/>
              </a:spcBef>
              <a:spcAft>
                <a:spcPts val="0"/>
              </a:spcAft>
              <a:buFontTx/>
              <a:buNone/>
              <a:defRPr/>
            </a:pPr>
            <a:r>
              <a:rPr lang="ja-JP" altLang="en-US" sz="1100" kern="0" dirty="0">
                <a:solidFill>
                  <a:prstClr val="black"/>
                </a:solidFill>
                <a:latin typeface="HG丸ｺﾞｼｯｸM-PRO" panose="020F0400000000000000" pitchFamily="50" charset="-128"/>
                <a:ea typeface="HG丸ｺﾞｼｯｸM-PRO" panose="020F0400000000000000" pitchFamily="50" charset="-128"/>
              </a:rPr>
              <a:t>実力を加味しココを目指す</a:t>
            </a:r>
          </a:p>
        </p:txBody>
      </p:sp>
      <p:graphicFrame>
        <p:nvGraphicFramePr>
          <p:cNvPr id="336" name="表 335"/>
          <p:cNvGraphicFramePr>
            <a:graphicFrameLocks noGrp="1"/>
          </p:cNvGraphicFramePr>
          <p:nvPr/>
        </p:nvGraphicFramePr>
        <p:xfrm>
          <a:off x="7173913" y="7329488"/>
          <a:ext cx="10420350" cy="1189038"/>
        </p:xfrm>
        <a:graphic>
          <a:graphicData uri="http://schemas.openxmlformats.org/drawingml/2006/table">
            <a:tbl>
              <a:tblPr firstRow="1" bandRow="1"/>
              <a:tblGrid>
                <a:gridCol w="779268">
                  <a:extLst>
                    <a:ext uri="{9D8B030D-6E8A-4147-A177-3AD203B41FA5}">
                      <a16:colId xmlns:a16="http://schemas.microsoft.com/office/drawing/2014/main" val="20000"/>
                    </a:ext>
                  </a:extLst>
                </a:gridCol>
                <a:gridCol w="2135154">
                  <a:extLst>
                    <a:ext uri="{9D8B030D-6E8A-4147-A177-3AD203B41FA5}">
                      <a16:colId xmlns:a16="http://schemas.microsoft.com/office/drawing/2014/main" val="20001"/>
                    </a:ext>
                  </a:extLst>
                </a:gridCol>
                <a:gridCol w="1238843">
                  <a:extLst>
                    <a:ext uri="{9D8B030D-6E8A-4147-A177-3AD203B41FA5}">
                      <a16:colId xmlns:a16="http://schemas.microsoft.com/office/drawing/2014/main" val="20002"/>
                    </a:ext>
                  </a:extLst>
                </a:gridCol>
                <a:gridCol w="1020223">
                  <a:extLst>
                    <a:ext uri="{9D8B030D-6E8A-4147-A177-3AD203B41FA5}">
                      <a16:colId xmlns:a16="http://schemas.microsoft.com/office/drawing/2014/main" val="20003"/>
                    </a:ext>
                  </a:extLst>
                </a:gridCol>
                <a:gridCol w="2216713">
                  <a:extLst>
                    <a:ext uri="{9D8B030D-6E8A-4147-A177-3AD203B41FA5}">
                      <a16:colId xmlns:a16="http://schemas.microsoft.com/office/drawing/2014/main" val="20004"/>
                    </a:ext>
                  </a:extLst>
                </a:gridCol>
                <a:gridCol w="2216713">
                  <a:extLst>
                    <a:ext uri="{9D8B030D-6E8A-4147-A177-3AD203B41FA5}">
                      <a16:colId xmlns:a16="http://schemas.microsoft.com/office/drawing/2014/main" val="20005"/>
                    </a:ext>
                  </a:extLst>
                </a:gridCol>
                <a:gridCol w="813436">
                  <a:extLst>
                    <a:ext uri="{9D8B030D-6E8A-4147-A177-3AD203B41FA5}">
                      <a16:colId xmlns:a16="http://schemas.microsoft.com/office/drawing/2014/main" val="20006"/>
                    </a:ext>
                  </a:extLst>
                </a:gridCol>
              </a:tblGrid>
              <a:tr h="365850">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endParaRPr kumimoji="1" lang="ja-JP" altLang="en-US" sz="1800" dirty="0">
                        <a:latin typeface="HG丸ｺﾞｼｯｸM-PRO" panose="020F0400000000000000" pitchFamily="50" charset="-128"/>
                        <a:ea typeface="HG丸ｺﾞｼｯｸM-PRO" panose="020F0400000000000000" pitchFamily="50" charset="-128"/>
                      </a:endParaRPr>
                    </a:p>
                  </a:txBody>
                  <a:tcPr marL="91455" marR="91455" marT="45693" marB="4569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800" dirty="0">
                          <a:latin typeface="HG丸ｺﾞｼｯｸM-PRO" panose="020F0400000000000000" pitchFamily="50" charset="-128"/>
                          <a:ea typeface="HG丸ｺﾞｼｯｸM-PRO" panose="020F0400000000000000" pitchFamily="50" charset="-128"/>
                        </a:rPr>
                        <a:t>方向付け</a:t>
                      </a:r>
                    </a:p>
                  </a:txBody>
                  <a:tcPr marL="91455" marR="91455" marT="45693" marB="4569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800" dirty="0">
                          <a:latin typeface="HG丸ｺﾞｼｯｸM-PRO" panose="020F0400000000000000" pitchFamily="50" charset="-128"/>
                          <a:ea typeface="HG丸ｺﾞｼｯｸM-PRO" panose="020F0400000000000000" pitchFamily="50" charset="-128"/>
                        </a:rPr>
                        <a:t>増加倍率</a:t>
                      </a:r>
                    </a:p>
                  </a:txBody>
                  <a:tcPr marL="91455" marR="91455" marT="45693" marB="4569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800" dirty="0">
                          <a:latin typeface="HG丸ｺﾞｼｯｸM-PRO" panose="020F0400000000000000" pitchFamily="50" charset="-128"/>
                          <a:ea typeface="HG丸ｺﾞｼｯｸM-PRO" panose="020F0400000000000000" pitchFamily="50" charset="-128"/>
                        </a:rPr>
                        <a:t>増加額</a:t>
                      </a:r>
                    </a:p>
                  </a:txBody>
                  <a:tcPr marL="91455" marR="91455" marT="45693" marB="4569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800" dirty="0">
                          <a:latin typeface="HG丸ｺﾞｼｯｸM-PRO" panose="020F0400000000000000" pitchFamily="50" charset="-128"/>
                          <a:ea typeface="HG丸ｺﾞｼｯｸM-PRO" panose="020F0400000000000000" pitchFamily="50" charset="-128"/>
                        </a:rPr>
                        <a:t>メリット</a:t>
                      </a:r>
                    </a:p>
                  </a:txBody>
                  <a:tcPr marL="91455" marR="91455" marT="45693" marB="4569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800" dirty="0">
                          <a:latin typeface="HG丸ｺﾞｼｯｸM-PRO" panose="020F0400000000000000" pitchFamily="50" charset="-128"/>
                          <a:ea typeface="HG丸ｺﾞｼｯｸM-PRO" panose="020F0400000000000000" pitchFamily="50" charset="-128"/>
                        </a:rPr>
                        <a:t>デメリット</a:t>
                      </a:r>
                    </a:p>
                  </a:txBody>
                  <a:tcPr marL="91455" marR="91455" marT="45693" marB="4569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800" dirty="0">
                          <a:latin typeface="HG丸ｺﾞｼｯｸM-PRO" panose="020F0400000000000000" pitchFamily="50" charset="-128"/>
                          <a:ea typeface="HG丸ｺﾞｼｯｸM-PRO" panose="020F0400000000000000" pitchFamily="50" charset="-128"/>
                        </a:rPr>
                        <a:t>採否</a:t>
                      </a:r>
                    </a:p>
                  </a:txBody>
                  <a:tcPr marL="91455" marR="91455" marT="45693" marB="4569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457338">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kumimoji="1" lang="ja-JP" altLang="en-US" sz="1800" dirty="0">
                          <a:latin typeface="HG丸ｺﾞｼｯｸM-PRO" panose="020F0400000000000000" pitchFamily="50" charset="-128"/>
                          <a:ea typeface="HG丸ｺﾞｼｯｸM-PRO" panose="020F0400000000000000" pitchFamily="50" charset="-128"/>
                        </a:rPr>
                        <a:t>１案</a:t>
                      </a:r>
                    </a:p>
                  </a:txBody>
                  <a:tcPr marL="91455" marR="91455" marT="45693" marB="4569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kumimoji="1" lang="ja-JP" altLang="en-US" sz="1800" dirty="0">
                          <a:latin typeface="HG丸ｺﾞｼｯｸM-PRO" panose="020F0400000000000000" pitchFamily="50" charset="-128"/>
                          <a:ea typeface="HG丸ｺﾞｼｯｸM-PRO" panose="020F0400000000000000" pitchFamily="50" charset="-128"/>
                        </a:rPr>
                        <a:t>４台とも売上げ増</a:t>
                      </a:r>
                    </a:p>
                  </a:txBody>
                  <a:tcPr marL="91455" marR="91455" marT="45693" marB="4569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kumimoji="1" lang="ja-JP" altLang="en-US" sz="1800" dirty="0">
                          <a:latin typeface="HG丸ｺﾞｼｯｸM-PRO" panose="020F0400000000000000" pitchFamily="50" charset="-128"/>
                          <a:ea typeface="HG丸ｺﾞｼｯｸM-PRO" panose="020F0400000000000000" pitchFamily="50" charset="-128"/>
                        </a:rPr>
                        <a:t>２倍</a:t>
                      </a:r>
                    </a:p>
                  </a:txBody>
                  <a:tcPr marL="91455" marR="91455" marT="45693" marB="4569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kumimoji="1" lang="ja-JP" altLang="en-US" sz="1800" dirty="0">
                          <a:latin typeface="HG丸ｺﾞｼｯｸM-PRO" panose="020F0400000000000000" pitchFamily="50" charset="-128"/>
                          <a:ea typeface="HG丸ｺﾞｼｯｸM-PRO" panose="020F0400000000000000" pitchFamily="50" charset="-128"/>
                        </a:rPr>
                        <a:t>２万円</a:t>
                      </a:r>
                    </a:p>
                  </a:txBody>
                  <a:tcPr marL="91455" marR="91455" marT="45693" marB="4569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kumimoji="1" lang="ja-JP" altLang="en-US" sz="1200" dirty="0">
                          <a:latin typeface="HG丸ｺﾞｼｯｸM-PRO" panose="020F0400000000000000" pitchFamily="50" charset="-128"/>
                          <a:ea typeface="HG丸ｺﾞｼｯｸM-PRO" panose="020F0400000000000000" pitchFamily="50" charset="-128"/>
                        </a:rPr>
                        <a:t>１台あたりの増加倍率は</a:t>
                      </a:r>
                    </a:p>
                  </a:txBody>
                  <a:tcPr marL="91455" marR="91455" marT="45693" marB="4569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kumimoji="1" lang="ja-JP" altLang="en-US" sz="1200" dirty="0">
                          <a:latin typeface="HG丸ｺﾞｼｯｸM-PRO" panose="020F0400000000000000" pitchFamily="50" charset="-128"/>
                          <a:ea typeface="HG丸ｺﾞｼｯｸM-PRO" panose="020F0400000000000000" pitchFamily="50" charset="-128"/>
                        </a:rPr>
                        <a:t>対策事項が多くなり、費用、手間増</a:t>
                      </a:r>
                    </a:p>
                  </a:txBody>
                  <a:tcPr marL="91455" marR="91455" marT="45693" marB="4569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endParaRPr kumimoji="1" lang="ja-JP" altLang="en-US" sz="1800" dirty="0">
                        <a:latin typeface="HG丸ｺﾞｼｯｸM-PRO" panose="020F0400000000000000" pitchFamily="50" charset="-128"/>
                        <a:ea typeface="HG丸ｺﾞｼｯｸM-PRO" panose="020F0400000000000000" pitchFamily="50" charset="-128"/>
                      </a:endParaRPr>
                    </a:p>
                  </a:txBody>
                  <a:tcPr marL="91455" marR="91455" marT="45693" marB="4569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850">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kumimoji="1" lang="ja-JP" altLang="en-US" sz="1800" dirty="0">
                          <a:latin typeface="HG丸ｺﾞｼｯｸM-PRO" panose="020F0400000000000000" pitchFamily="50" charset="-128"/>
                          <a:ea typeface="HG丸ｺﾞｼｯｸM-PRO" panose="020F0400000000000000" pitchFamily="50" charset="-128"/>
                        </a:rPr>
                        <a:t>２案</a:t>
                      </a:r>
                    </a:p>
                  </a:txBody>
                  <a:tcPr marL="91455" marR="91455" marT="45693" marB="4569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kumimoji="1" lang="en-US" altLang="ja-JP" sz="1800" dirty="0">
                          <a:latin typeface="HG丸ｺﾞｼｯｸM-PRO" panose="020F0400000000000000" pitchFamily="50" charset="-128"/>
                          <a:ea typeface="HG丸ｺﾞｼｯｸM-PRO" panose="020F0400000000000000" pitchFamily="50" charset="-128"/>
                        </a:rPr>
                        <a:t>A</a:t>
                      </a:r>
                      <a:r>
                        <a:rPr kumimoji="1" lang="ja-JP" altLang="en-US" sz="1800" dirty="0">
                          <a:latin typeface="HG丸ｺﾞｼｯｸM-PRO" panose="020F0400000000000000" pitchFamily="50" charset="-128"/>
                          <a:ea typeface="HG丸ｺﾞｼｯｸM-PRO" panose="020F0400000000000000" pitchFamily="50" charset="-128"/>
                        </a:rPr>
                        <a:t>のみ売上げ増</a:t>
                      </a:r>
                    </a:p>
                  </a:txBody>
                  <a:tcPr marL="91455" marR="91455" marT="45693" marB="4569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kumimoji="1" lang="ja-JP" altLang="en-US" sz="1800" dirty="0">
                          <a:latin typeface="HG丸ｺﾞｼｯｸM-PRO" panose="020F0400000000000000" pitchFamily="50" charset="-128"/>
                          <a:ea typeface="HG丸ｺﾞｼｯｸM-PRO" panose="020F0400000000000000" pitchFamily="50" charset="-128"/>
                        </a:rPr>
                        <a:t>３倍</a:t>
                      </a:r>
                    </a:p>
                  </a:txBody>
                  <a:tcPr marL="91455" marR="91455" marT="45693" marB="4569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kumimoji="1" lang="ja-JP" altLang="en-US" sz="1800" dirty="0">
                          <a:latin typeface="HG丸ｺﾞｼｯｸM-PRO" panose="020F0400000000000000" pitchFamily="50" charset="-128"/>
                          <a:ea typeface="HG丸ｺﾞｼｯｸM-PRO" panose="020F0400000000000000" pitchFamily="50" charset="-128"/>
                        </a:rPr>
                        <a:t>２万円</a:t>
                      </a:r>
                    </a:p>
                  </a:txBody>
                  <a:tcPr marL="91455" marR="91455" marT="45693" marB="4569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kumimoji="1" lang="ja-JP" altLang="en-US" sz="1200" dirty="0">
                          <a:latin typeface="HG丸ｺﾞｼｯｸM-PRO" panose="020F0400000000000000" pitchFamily="50" charset="-128"/>
                          <a:ea typeface="HG丸ｺﾞｼｯｸM-PRO" panose="020F0400000000000000" pitchFamily="50" charset="-128"/>
                        </a:rPr>
                        <a:t>重点指向で対策が集中できる</a:t>
                      </a:r>
                    </a:p>
                  </a:txBody>
                  <a:tcPr marL="91455" marR="91455" marT="45693" marB="4569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kumimoji="1" lang="ja-JP" altLang="en-US" sz="1200" dirty="0">
                          <a:latin typeface="HG丸ｺﾞｼｯｸM-PRO" panose="020F0400000000000000" pitchFamily="50" charset="-128"/>
                          <a:ea typeface="HG丸ｺﾞｼｯｸM-PRO" panose="020F0400000000000000" pitchFamily="50" charset="-128"/>
                        </a:rPr>
                        <a:t>増加倍率が大きくなる</a:t>
                      </a:r>
                    </a:p>
                  </a:txBody>
                  <a:tcPr marL="91455" marR="91455" marT="45693" marB="4569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800" dirty="0">
                          <a:latin typeface="HG丸ｺﾞｼｯｸM-PRO" panose="020F0400000000000000" pitchFamily="50" charset="-128"/>
                          <a:ea typeface="HG丸ｺﾞｼｯｸM-PRO" panose="020F0400000000000000" pitchFamily="50" charset="-128"/>
                        </a:rPr>
                        <a:t>○</a:t>
                      </a:r>
                    </a:p>
                  </a:txBody>
                  <a:tcPr marL="91455" marR="91455" marT="45693" marB="4569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bl>
          </a:graphicData>
        </a:graphic>
      </p:graphicFrame>
      <p:sp>
        <p:nvSpPr>
          <p:cNvPr id="2" name="楕円 1"/>
          <p:cNvSpPr/>
          <p:nvPr/>
        </p:nvSpPr>
        <p:spPr bwMode="auto">
          <a:xfrm>
            <a:off x="12258675" y="347663"/>
            <a:ext cx="1336675" cy="1096962"/>
          </a:xfrm>
          <a:prstGeom prst="ellipse">
            <a:avLst/>
          </a:prstGeom>
          <a:solidFill>
            <a:schemeClr val="bg1"/>
          </a:solidFill>
          <a:ln w="47625" cap="flat" cmpd="sng" algn="ctr">
            <a:solidFill>
              <a:srgbClr val="A50021"/>
            </a:solidFill>
            <a:prstDash val="solid"/>
            <a:round/>
            <a:headEnd type="none" w="med" len="med"/>
            <a:tailEnd type="none" w="med" len="med"/>
          </a:ln>
          <a:effectLst/>
        </p:spPr>
        <p:txBody>
          <a:bodyPr/>
          <a:lstStyle/>
          <a:p>
            <a:pPr algn="ctr" eaLnBrk="1" hangingPunct="1">
              <a:defRPr/>
            </a:pPr>
            <a:endParaRPr lang="ja-JP" altLang="en-US" sz="1050" b="1" dirty="0">
              <a:latin typeface="HG丸ｺﾞｼｯｸM-PRO" panose="020F0600000000000000" pitchFamily="50" charset="-128"/>
              <a:ea typeface="HG丸ｺﾞｼｯｸM-PRO" panose="020F0600000000000000" pitchFamily="50" charset="-128"/>
            </a:endParaRPr>
          </a:p>
        </p:txBody>
      </p:sp>
      <p:sp>
        <p:nvSpPr>
          <p:cNvPr id="31887" name="テキスト ボックス 2"/>
          <p:cNvSpPr txBox="1">
            <a:spLocks noChangeArrowheads="1"/>
          </p:cNvSpPr>
          <p:nvPr/>
        </p:nvSpPr>
        <p:spPr bwMode="auto">
          <a:xfrm>
            <a:off x="12371388" y="531813"/>
            <a:ext cx="11080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理想の</a:t>
            </a:r>
            <a:endParaRPr lang="en-US" altLang="ja-JP" sz="1200" b="1">
              <a:solidFill>
                <a:srgbClr val="000000"/>
              </a:solidFill>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ありたい姿は</a:t>
            </a:r>
            <a:endParaRPr lang="en-US" altLang="ja-JP" sz="1200" b="1">
              <a:solidFill>
                <a:srgbClr val="000000"/>
              </a:solidFill>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このレベル</a:t>
            </a:r>
            <a:endParaRPr lang="ja-JP" altLang="en-US" sz="1200" b="1">
              <a:latin typeface="HG丸ｺﾞｼｯｸM-PRO" panose="020F0600000000000000" pitchFamily="50" charset="-128"/>
              <a:ea typeface="HG丸ｺﾞｼｯｸM-PRO" panose="020F0600000000000000" pitchFamily="50" charset="-128"/>
            </a:endParaRPr>
          </a:p>
        </p:txBody>
      </p:sp>
      <p:grpSp>
        <p:nvGrpSpPr>
          <p:cNvPr id="31888" name="Group 408"/>
          <p:cNvGrpSpPr>
            <a:grpSpLocks/>
          </p:cNvGrpSpPr>
          <p:nvPr/>
        </p:nvGrpSpPr>
        <p:grpSpPr bwMode="auto">
          <a:xfrm>
            <a:off x="12971463" y="1306513"/>
            <a:ext cx="793750" cy="914400"/>
            <a:chOff x="3314" y="3504"/>
            <a:chExt cx="462" cy="532"/>
          </a:xfrm>
        </p:grpSpPr>
        <p:sp>
          <p:nvSpPr>
            <p:cNvPr id="31899" name="Freeform 409"/>
            <p:cNvSpPr>
              <a:spLocks/>
            </p:cNvSpPr>
            <p:nvPr/>
          </p:nvSpPr>
          <p:spPr bwMode="auto">
            <a:xfrm>
              <a:off x="3435" y="3573"/>
              <a:ext cx="238" cy="271"/>
            </a:xfrm>
            <a:custGeom>
              <a:avLst/>
              <a:gdLst>
                <a:gd name="T0" fmla="*/ 39 w 238"/>
                <a:gd name="T1" fmla="*/ 88 h 271"/>
                <a:gd name="T2" fmla="*/ 47 w 238"/>
                <a:gd name="T3" fmla="*/ 42 h 271"/>
                <a:gd name="T4" fmla="*/ 54 w 238"/>
                <a:gd name="T5" fmla="*/ 15 h 271"/>
                <a:gd name="T6" fmla="*/ 62 w 238"/>
                <a:gd name="T7" fmla="*/ 0 h 271"/>
                <a:gd name="T8" fmla="*/ 76 w 238"/>
                <a:gd name="T9" fmla="*/ 17 h 271"/>
                <a:gd name="T10" fmla="*/ 95 w 238"/>
                <a:gd name="T11" fmla="*/ 22 h 271"/>
                <a:gd name="T12" fmla="*/ 105 w 238"/>
                <a:gd name="T13" fmla="*/ 20 h 271"/>
                <a:gd name="T14" fmla="*/ 119 w 238"/>
                <a:gd name="T15" fmla="*/ 24 h 271"/>
                <a:gd name="T16" fmla="*/ 132 w 238"/>
                <a:gd name="T17" fmla="*/ 26 h 271"/>
                <a:gd name="T18" fmla="*/ 148 w 238"/>
                <a:gd name="T19" fmla="*/ 26 h 271"/>
                <a:gd name="T20" fmla="*/ 158 w 238"/>
                <a:gd name="T21" fmla="*/ 22 h 271"/>
                <a:gd name="T22" fmla="*/ 170 w 238"/>
                <a:gd name="T23" fmla="*/ 42 h 271"/>
                <a:gd name="T24" fmla="*/ 193 w 238"/>
                <a:gd name="T25" fmla="*/ 79 h 271"/>
                <a:gd name="T26" fmla="*/ 209 w 238"/>
                <a:gd name="T27" fmla="*/ 64 h 271"/>
                <a:gd name="T28" fmla="*/ 224 w 238"/>
                <a:gd name="T29" fmla="*/ 64 h 271"/>
                <a:gd name="T30" fmla="*/ 238 w 238"/>
                <a:gd name="T31" fmla="*/ 84 h 271"/>
                <a:gd name="T32" fmla="*/ 234 w 238"/>
                <a:gd name="T33" fmla="*/ 110 h 271"/>
                <a:gd name="T34" fmla="*/ 216 w 238"/>
                <a:gd name="T35" fmla="*/ 114 h 271"/>
                <a:gd name="T36" fmla="*/ 209 w 238"/>
                <a:gd name="T37" fmla="*/ 117 h 271"/>
                <a:gd name="T38" fmla="*/ 199 w 238"/>
                <a:gd name="T39" fmla="*/ 130 h 271"/>
                <a:gd name="T40" fmla="*/ 168 w 238"/>
                <a:gd name="T41" fmla="*/ 128 h 271"/>
                <a:gd name="T42" fmla="*/ 185 w 238"/>
                <a:gd name="T43" fmla="*/ 150 h 271"/>
                <a:gd name="T44" fmla="*/ 185 w 238"/>
                <a:gd name="T45" fmla="*/ 161 h 271"/>
                <a:gd name="T46" fmla="*/ 185 w 238"/>
                <a:gd name="T47" fmla="*/ 170 h 271"/>
                <a:gd name="T48" fmla="*/ 193 w 238"/>
                <a:gd name="T49" fmla="*/ 187 h 271"/>
                <a:gd name="T50" fmla="*/ 175 w 238"/>
                <a:gd name="T51" fmla="*/ 207 h 271"/>
                <a:gd name="T52" fmla="*/ 136 w 238"/>
                <a:gd name="T53" fmla="*/ 227 h 271"/>
                <a:gd name="T54" fmla="*/ 115 w 238"/>
                <a:gd name="T55" fmla="*/ 229 h 271"/>
                <a:gd name="T56" fmla="*/ 111 w 238"/>
                <a:gd name="T57" fmla="*/ 251 h 271"/>
                <a:gd name="T58" fmla="*/ 97 w 238"/>
                <a:gd name="T59" fmla="*/ 271 h 271"/>
                <a:gd name="T60" fmla="*/ 78 w 238"/>
                <a:gd name="T61" fmla="*/ 247 h 271"/>
                <a:gd name="T62" fmla="*/ 41 w 238"/>
                <a:gd name="T63" fmla="*/ 222 h 271"/>
                <a:gd name="T64" fmla="*/ 9 w 238"/>
                <a:gd name="T65" fmla="*/ 192 h 271"/>
                <a:gd name="T66" fmla="*/ 0 w 238"/>
                <a:gd name="T67" fmla="*/ 154 h 271"/>
                <a:gd name="T68" fmla="*/ 19 w 238"/>
                <a:gd name="T69" fmla="*/ 114 h 271"/>
                <a:gd name="T70" fmla="*/ 39 w 238"/>
                <a:gd name="T71" fmla="*/ 97 h 2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38" h="271">
                  <a:moveTo>
                    <a:pt x="39" y="97"/>
                  </a:moveTo>
                  <a:lnTo>
                    <a:pt x="39" y="88"/>
                  </a:lnTo>
                  <a:lnTo>
                    <a:pt x="43" y="75"/>
                  </a:lnTo>
                  <a:lnTo>
                    <a:pt x="47" y="42"/>
                  </a:lnTo>
                  <a:lnTo>
                    <a:pt x="52" y="28"/>
                  </a:lnTo>
                  <a:lnTo>
                    <a:pt x="54" y="15"/>
                  </a:lnTo>
                  <a:lnTo>
                    <a:pt x="58" y="4"/>
                  </a:lnTo>
                  <a:lnTo>
                    <a:pt x="62" y="0"/>
                  </a:lnTo>
                  <a:lnTo>
                    <a:pt x="66" y="9"/>
                  </a:lnTo>
                  <a:lnTo>
                    <a:pt x="76" y="17"/>
                  </a:lnTo>
                  <a:lnTo>
                    <a:pt x="88" y="22"/>
                  </a:lnTo>
                  <a:lnTo>
                    <a:pt x="95" y="22"/>
                  </a:lnTo>
                  <a:lnTo>
                    <a:pt x="101" y="17"/>
                  </a:lnTo>
                  <a:lnTo>
                    <a:pt x="105" y="20"/>
                  </a:lnTo>
                  <a:lnTo>
                    <a:pt x="111" y="22"/>
                  </a:lnTo>
                  <a:lnTo>
                    <a:pt x="119" y="24"/>
                  </a:lnTo>
                  <a:lnTo>
                    <a:pt x="125" y="20"/>
                  </a:lnTo>
                  <a:lnTo>
                    <a:pt x="132" y="26"/>
                  </a:lnTo>
                  <a:lnTo>
                    <a:pt x="140" y="28"/>
                  </a:lnTo>
                  <a:lnTo>
                    <a:pt x="148" y="26"/>
                  </a:lnTo>
                  <a:lnTo>
                    <a:pt x="156" y="22"/>
                  </a:lnTo>
                  <a:lnTo>
                    <a:pt x="158" y="22"/>
                  </a:lnTo>
                  <a:lnTo>
                    <a:pt x="162" y="26"/>
                  </a:lnTo>
                  <a:lnTo>
                    <a:pt x="170" y="42"/>
                  </a:lnTo>
                  <a:lnTo>
                    <a:pt x="181" y="59"/>
                  </a:lnTo>
                  <a:lnTo>
                    <a:pt x="193" y="79"/>
                  </a:lnTo>
                  <a:lnTo>
                    <a:pt x="201" y="70"/>
                  </a:lnTo>
                  <a:lnTo>
                    <a:pt x="209" y="64"/>
                  </a:lnTo>
                  <a:lnTo>
                    <a:pt x="218" y="61"/>
                  </a:lnTo>
                  <a:lnTo>
                    <a:pt x="224" y="64"/>
                  </a:lnTo>
                  <a:lnTo>
                    <a:pt x="234" y="70"/>
                  </a:lnTo>
                  <a:lnTo>
                    <a:pt x="238" y="84"/>
                  </a:lnTo>
                  <a:lnTo>
                    <a:pt x="238" y="99"/>
                  </a:lnTo>
                  <a:lnTo>
                    <a:pt x="234" y="110"/>
                  </a:lnTo>
                  <a:lnTo>
                    <a:pt x="224" y="114"/>
                  </a:lnTo>
                  <a:lnTo>
                    <a:pt x="216" y="114"/>
                  </a:lnTo>
                  <a:lnTo>
                    <a:pt x="207" y="110"/>
                  </a:lnTo>
                  <a:lnTo>
                    <a:pt x="209" y="117"/>
                  </a:lnTo>
                  <a:lnTo>
                    <a:pt x="207" y="121"/>
                  </a:lnTo>
                  <a:lnTo>
                    <a:pt x="199" y="130"/>
                  </a:lnTo>
                  <a:lnTo>
                    <a:pt x="185" y="132"/>
                  </a:lnTo>
                  <a:lnTo>
                    <a:pt x="168" y="128"/>
                  </a:lnTo>
                  <a:lnTo>
                    <a:pt x="177" y="145"/>
                  </a:lnTo>
                  <a:lnTo>
                    <a:pt x="185" y="150"/>
                  </a:lnTo>
                  <a:lnTo>
                    <a:pt x="193" y="154"/>
                  </a:lnTo>
                  <a:lnTo>
                    <a:pt x="185" y="161"/>
                  </a:lnTo>
                  <a:lnTo>
                    <a:pt x="177" y="161"/>
                  </a:lnTo>
                  <a:lnTo>
                    <a:pt x="185" y="170"/>
                  </a:lnTo>
                  <a:lnTo>
                    <a:pt x="197" y="176"/>
                  </a:lnTo>
                  <a:lnTo>
                    <a:pt x="193" y="187"/>
                  </a:lnTo>
                  <a:lnTo>
                    <a:pt x="185" y="198"/>
                  </a:lnTo>
                  <a:lnTo>
                    <a:pt x="175" y="207"/>
                  </a:lnTo>
                  <a:lnTo>
                    <a:pt x="162" y="216"/>
                  </a:lnTo>
                  <a:lnTo>
                    <a:pt x="136" y="227"/>
                  </a:lnTo>
                  <a:lnTo>
                    <a:pt x="123" y="229"/>
                  </a:lnTo>
                  <a:lnTo>
                    <a:pt x="115" y="229"/>
                  </a:lnTo>
                  <a:lnTo>
                    <a:pt x="113" y="240"/>
                  </a:lnTo>
                  <a:lnTo>
                    <a:pt x="111" y="251"/>
                  </a:lnTo>
                  <a:lnTo>
                    <a:pt x="105" y="262"/>
                  </a:lnTo>
                  <a:lnTo>
                    <a:pt x="97" y="271"/>
                  </a:lnTo>
                  <a:lnTo>
                    <a:pt x="86" y="258"/>
                  </a:lnTo>
                  <a:lnTo>
                    <a:pt x="78" y="247"/>
                  </a:lnTo>
                  <a:lnTo>
                    <a:pt x="70" y="229"/>
                  </a:lnTo>
                  <a:lnTo>
                    <a:pt x="41" y="222"/>
                  </a:lnTo>
                  <a:lnTo>
                    <a:pt x="21" y="209"/>
                  </a:lnTo>
                  <a:lnTo>
                    <a:pt x="9" y="192"/>
                  </a:lnTo>
                  <a:lnTo>
                    <a:pt x="0" y="174"/>
                  </a:lnTo>
                  <a:lnTo>
                    <a:pt x="0" y="154"/>
                  </a:lnTo>
                  <a:lnTo>
                    <a:pt x="9" y="132"/>
                  </a:lnTo>
                  <a:lnTo>
                    <a:pt x="19" y="114"/>
                  </a:lnTo>
                  <a:lnTo>
                    <a:pt x="39" y="97"/>
                  </a:lnTo>
                  <a:close/>
                </a:path>
              </a:pathLst>
            </a:custGeom>
            <a:solidFill>
              <a:srgbClr val="FEDFB3"/>
            </a:solidFill>
            <a:ln w="15875">
              <a:solidFill>
                <a:srgbClr val="000000"/>
              </a:solidFill>
              <a:prstDash val="solid"/>
              <a:round/>
              <a:headEnd/>
              <a:tailEnd/>
            </a:ln>
          </p:spPr>
          <p:txBody>
            <a:bodyPr/>
            <a:lstStyle/>
            <a:p>
              <a:endParaRPr lang="ja-JP" altLang="en-US"/>
            </a:p>
          </p:txBody>
        </p:sp>
        <p:sp>
          <p:nvSpPr>
            <p:cNvPr id="31900" name="Freeform 410"/>
            <p:cNvSpPr>
              <a:spLocks/>
            </p:cNvSpPr>
            <p:nvPr/>
          </p:nvSpPr>
          <p:spPr bwMode="auto">
            <a:xfrm>
              <a:off x="3439" y="3504"/>
              <a:ext cx="298" cy="247"/>
            </a:xfrm>
            <a:custGeom>
              <a:avLst/>
              <a:gdLst>
                <a:gd name="T0" fmla="*/ 181 w 298"/>
                <a:gd name="T1" fmla="*/ 239 h 247"/>
                <a:gd name="T2" fmla="*/ 181 w 298"/>
                <a:gd name="T3" fmla="*/ 230 h 247"/>
                <a:gd name="T4" fmla="*/ 181 w 298"/>
                <a:gd name="T5" fmla="*/ 219 h 247"/>
                <a:gd name="T6" fmla="*/ 164 w 298"/>
                <a:gd name="T7" fmla="*/ 197 h 247"/>
                <a:gd name="T8" fmla="*/ 195 w 298"/>
                <a:gd name="T9" fmla="*/ 199 h 247"/>
                <a:gd name="T10" fmla="*/ 205 w 298"/>
                <a:gd name="T11" fmla="*/ 186 h 247"/>
                <a:gd name="T12" fmla="*/ 212 w 298"/>
                <a:gd name="T13" fmla="*/ 183 h 247"/>
                <a:gd name="T14" fmla="*/ 230 w 298"/>
                <a:gd name="T15" fmla="*/ 179 h 247"/>
                <a:gd name="T16" fmla="*/ 234 w 298"/>
                <a:gd name="T17" fmla="*/ 153 h 247"/>
                <a:gd name="T18" fmla="*/ 220 w 298"/>
                <a:gd name="T19" fmla="*/ 133 h 247"/>
                <a:gd name="T20" fmla="*/ 205 w 298"/>
                <a:gd name="T21" fmla="*/ 133 h 247"/>
                <a:gd name="T22" fmla="*/ 189 w 298"/>
                <a:gd name="T23" fmla="*/ 148 h 247"/>
                <a:gd name="T24" fmla="*/ 166 w 298"/>
                <a:gd name="T25" fmla="*/ 111 h 247"/>
                <a:gd name="T26" fmla="*/ 154 w 298"/>
                <a:gd name="T27" fmla="*/ 91 h 247"/>
                <a:gd name="T28" fmla="*/ 144 w 298"/>
                <a:gd name="T29" fmla="*/ 95 h 247"/>
                <a:gd name="T30" fmla="*/ 128 w 298"/>
                <a:gd name="T31" fmla="*/ 95 h 247"/>
                <a:gd name="T32" fmla="*/ 115 w 298"/>
                <a:gd name="T33" fmla="*/ 93 h 247"/>
                <a:gd name="T34" fmla="*/ 101 w 298"/>
                <a:gd name="T35" fmla="*/ 89 h 247"/>
                <a:gd name="T36" fmla="*/ 91 w 298"/>
                <a:gd name="T37" fmla="*/ 91 h 247"/>
                <a:gd name="T38" fmla="*/ 72 w 298"/>
                <a:gd name="T39" fmla="*/ 86 h 247"/>
                <a:gd name="T40" fmla="*/ 58 w 298"/>
                <a:gd name="T41" fmla="*/ 69 h 247"/>
                <a:gd name="T42" fmla="*/ 50 w 298"/>
                <a:gd name="T43" fmla="*/ 84 h 247"/>
                <a:gd name="T44" fmla="*/ 43 w 298"/>
                <a:gd name="T45" fmla="*/ 111 h 247"/>
                <a:gd name="T46" fmla="*/ 35 w 298"/>
                <a:gd name="T47" fmla="*/ 157 h 247"/>
                <a:gd name="T48" fmla="*/ 27 w 298"/>
                <a:gd name="T49" fmla="*/ 172 h 247"/>
                <a:gd name="T50" fmla="*/ 3 w 298"/>
                <a:gd name="T51" fmla="*/ 124 h 247"/>
                <a:gd name="T52" fmla="*/ 5 w 298"/>
                <a:gd name="T53" fmla="*/ 73 h 247"/>
                <a:gd name="T54" fmla="*/ 35 w 298"/>
                <a:gd name="T55" fmla="*/ 29 h 247"/>
                <a:gd name="T56" fmla="*/ 101 w 298"/>
                <a:gd name="T57" fmla="*/ 3 h 247"/>
                <a:gd name="T58" fmla="*/ 154 w 298"/>
                <a:gd name="T59" fmla="*/ 0 h 247"/>
                <a:gd name="T60" fmla="*/ 201 w 298"/>
                <a:gd name="T61" fmla="*/ 16 h 247"/>
                <a:gd name="T62" fmla="*/ 238 w 298"/>
                <a:gd name="T63" fmla="*/ 42 h 247"/>
                <a:gd name="T64" fmla="*/ 285 w 298"/>
                <a:gd name="T65" fmla="*/ 113 h 247"/>
                <a:gd name="T66" fmla="*/ 298 w 298"/>
                <a:gd name="T67" fmla="*/ 183 h 247"/>
                <a:gd name="T68" fmla="*/ 292 w 298"/>
                <a:gd name="T69" fmla="*/ 210 h 247"/>
                <a:gd name="T70" fmla="*/ 269 w 298"/>
                <a:gd name="T71" fmla="*/ 236 h 247"/>
                <a:gd name="T72" fmla="*/ 238 w 298"/>
                <a:gd name="T73" fmla="*/ 247 h 247"/>
                <a:gd name="T74" fmla="*/ 201 w 298"/>
                <a:gd name="T75" fmla="*/ 247 h 247"/>
                <a:gd name="T76" fmla="*/ 193 w 298"/>
                <a:gd name="T77" fmla="*/ 245 h 24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98" h="247">
                  <a:moveTo>
                    <a:pt x="193" y="245"/>
                  </a:moveTo>
                  <a:lnTo>
                    <a:pt x="181" y="239"/>
                  </a:lnTo>
                  <a:lnTo>
                    <a:pt x="173" y="230"/>
                  </a:lnTo>
                  <a:lnTo>
                    <a:pt x="181" y="230"/>
                  </a:lnTo>
                  <a:lnTo>
                    <a:pt x="189" y="223"/>
                  </a:lnTo>
                  <a:lnTo>
                    <a:pt x="181" y="219"/>
                  </a:lnTo>
                  <a:lnTo>
                    <a:pt x="173" y="214"/>
                  </a:lnTo>
                  <a:lnTo>
                    <a:pt x="164" y="197"/>
                  </a:lnTo>
                  <a:lnTo>
                    <a:pt x="181" y="201"/>
                  </a:lnTo>
                  <a:lnTo>
                    <a:pt x="195" y="199"/>
                  </a:lnTo>
                  <a:lnTo>
                    <a:pt x="203" y="190"/>
                  </a:lnTo>
                  <a:lnTo>
                    <a:pt x="205" y="186"/>
                  </a:lnTo>
                  <a:lnTo>
                    <a:pt x="203" y="179"/>
                  </a:lnTo>
                  <a:lnTo>
                    <a:pt x="212" y="183"/>
                  </a:lnTo>
                  <a:lnTo>
                    <a:pt x="220" y="183"/>
                  </a:lnTo>
                  <a:lnTo>
                    <a:pt x="230" y="179"/>
                  </a:lnTo>
                  <a:lnTo>
                    <a:pt x="234" y="168"/>
                  </a:lnTo>
                  <a:lnTo>
                    <a:pt x="234" y="153"/>
                  </a:lnTo>
                  <a:lnTo>
                    <a:pt x="230" y="139"/>
                  </a:lnTo>
                  <a:lnTo>
                    <a:pt x="220" y="133"/>
                  </a:lnTo>
                  <a:lnTo>
                    <a:pt x="214" y="130"/>
                  </a:lnTo>
                  <a:lnTo>
                    <a:pt x="205" y="133"/>
                  </a:lnTo>
                  <a:lnTo>
                    <a:pt x="197" y="139"/>
                  </a:lnTo>
                  <a:lnTo>
                    <a:pt x="189" y="148"/>
                  </a:lnTo>
                  <a:lnTo>
                    <a:pt x="177" y="128"/>
                  </a:lnTo>
                  <a:lnTo>
                    <a:pt x="166" y="111"/>
                  </a:lnTo>
                  <a:lnTo>
                    <a:pt x="158" y="95"/>
                  </a:lnTo>
                  <a:lnTo>
                    <a:pt x="154" y="91"/>
                  </a:lnTo>
                  <a:lnTo>
                    <a:pt x="152" y="91"/>
                  </a:lnTo>
                  <a:lnTo>
                    <a:pt x="144" y="95"/>
                  </a:lnTo>
                  <a:lnTo>
                    <a:pt x="136" y="97"/>
                  </a:lnTo>
                  <a:lnTo>
                    <a:pt x="128" y="95"/>
                  </a:lnTo>
                  <a:lnTo>
                    <a:pt x="121" y="89"/>
                  </a:lnTo>
                  <a:lnTo>
                    <a:pt x="115" y="93"/>
                  </a:lnTo>
                  <a:lnTo>
                    <a:pt x="107" y="91"/>
                  </a:lnTo>
                  <a:lnTo>
                    <a:pt x="101" y="89"/>
                  </a:lnTo>
                  <a:lnTo>
                    <a:pt x="97" y="86"/>
                  </a:lnTo>
                  <a:lnTo>
                    <a:pt x="91" y="91"/>
                  </a:lnTo>
                  <a:lnTo>
                    <a:pt x="84" y="91"/>
                  </a:lnTo>
                  <a:lnTo>
                    <a:pt x="72" y="86"/>
                  </a:lnTo>
                  <a:lnTo>
                    <a:pt x="62" y="78"/>
                  </a:lnTo>
                  <a:lnTo>
                    <a:pt x="58" y="69"/>
                  </a:lnTo>
                  <a:lnTo>
                    <a:pt x="54" y="73"/>
                  </a:lnTo>
                  <a:lnTo>
                    <a:pt x="50" y="84"/>
                  </a:lnTo>
                  <a:lnTo>
                    <a:pt x="48" y="97"/>
                  </a:lnTo>
                  <a:lnTo>
                    <a:pt x="43" y="111"/>
                  </a:lnTo>
                  <a:lnTo>
                    <a:pt x="39" y="144"/>
                  </a:lnTo>
                  <a:lnTo>
                    <a:pt x="35" y="157"/>
                  </a:lnTo>
                  <a:lnTo>
                    <a:pt x="35" y="166"/>
                  </a:lnTo>
                  <a:lnTo>
                    <a:pt x="27" y="172"/>
                  </a:lnTo>
                  <a:lnTo>
                    <a:pt x="11" y="148"/>
                  </a:lnTo>
                  <a:lnTo>
                    <a:pt x="3" y="124"/>
                  </a:lnTo>
                  <a:lnTo>
                    <a:pt x="0" y="97"/>
                  </a:lnTo>
                  <a:lnTo>
                    <a:pt x="5" y="73"/>
                  </a:lnTo>
                  <a:lnTo>
                    <a:pt x="15" y="49"/>
                  </a:lnTo>
                  <a:lnTo>
                    <a:pt x="35" y="29"/>
                  </a:lnTo>
                  <a:lnTo>
                    <a:pt x="64" y="11"/>
                  </a:lnTo>
                  <a:lnTo>
                    <a:pt x="101" y="3"/>
                  </a:lnTo>
                  <a:lnTo>
                    <a:pt x="128" y="0"/>
                  </a:lnTo>
                  <a:lnTo>
                    <a:pt x="154" y="0"/>
                  </a:lnTo>
                  <a:lnTo>
                    <a:pt x="179" y="7"/>
                  </a:lnTo>
                  <a:lnTo>
                    <a:pt x="201" y="16"/>
                  </a:lnTo>
                  <a:lnTo>
                    <a:pt x="220" y="27"/>
                  </a:lnTo>
                  <a:lnTo>
                    <a:pt x="238" y="42"/>
                  </a:lnTo>
                  <a:lnTo>
                    <a:pt x="267" y="75"/>
                  </a:lnTo>
                  <a:lnTo>
                    <a:pt x="285" y="113"/>
                  </a:lnTo>
                  <a:lnTo>
                    <a:pt x="296" y="150"/>
                  </a:lnTo>
                  <a:lnTo>
                    <a:pt x="298" y="183"/>
                  </a:lnTo>
                  <a:lnTo>
                    <a:pt x="296" y="197"/>
                  </a:lnTo>
                  <a:lnTo>
                    <a:pt x="292" y="210"/>
                  </a:lnTo>
                  <a:lnTo>
                    <a:pt x="281" y="225"/>
                  </a:lnTo>
                  <a:lnTo>
                    <a:pt x="269" y="236"/>
                  </a:lnTo>
                  <a:lnTo>
                    <a:pt x="255" y="243"/>
                  </a:lnTo>
                  <a:lnTo>
                    <a:pt x="238" y="247"/>
                  </a:lnTo>
                  <a:lnTo>
                    <a:pt x="212" y="247"/>
                  </a:lnTo>
                  <a:lnTo>
                    <a:pt x="201" y="247"/>
                  </a:lnTo>
                  <a:lnTo>
                    <a:pt x="193" y="245"/>
                  </a:lnTo>
                  <a:close/>
                </a:path>
              </a:pathLst>
            </a:custGeom>
            <a:solidFill>
              <a:srgbClr val="000000"/>
            </a:solidFill>
            <a:ln w="15875">
              <a:solidFill>
                <a:srgbClr val="000000"/>
              </a:solidFill>
              <a:prstDash val="solid"/>
              <a:round/>
              <a:headEnd/>
              <a:tailEnd/>
            </a:ln>
          </p:spPr>
          <p:txBody>
            <a:bodyPr/>
            <a:lstStyle/>
            <a:p>
              <a:endParaRPr lang="ja-JP" altLang="en-US"/>
            </a:p>
          </p:txBody>
        </p:sp>
        <p:sp>
          <p:nvSpPr>
            <p:cNvPr id="31901" name="Line 411"/>
            <p:cNvSpPr>
              <a:spLocks noChangeShapeType="1"/>
            </p:cNvSpPr>
            <p:nvPr/>
          </p:nvSpPr>
          <p:spPr bwMode="auto">
            <a:xfrm flipH="1" flipV="1">
              <a:off x="3493" y="3564"/>
              <a:ext cx="4" cy="9"/>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1902" name="Freeform 412"/>
            <p:cNvSpPr>
              <a:spLocks/>
            </p:cNvSpPr>
            <p:nvPr/>
          </p:nvSpPr>
          <p:spPr bwMode="auto">
            <a:xfrm>
              <a:off x="3530" y="3573"/>
              <a:ext cx="6" cy="17"/>
            </a:xfrm>
            <a:custGeom>
              <a:avLst/>
              <a:gdLst>
                <a:gd name="T0" fmla="*/ 6 w 6"/>
                <a:gd name="T1" fmla="*/ 17 h 17"/>
                <a:gd name="T2" fmla="*/ 2 w 6"/>
                <a:gd name="T3" fmla="*/ 13 h 17"/>
                <a:gd name="T4" fmla="*/ 0 w 6"/>
                <a:gd name="T5" fmla="*/ 0 h 17"/>
                <a:gd name="T6" fmla="*/ 0 60000 65536"/>
                <a:gd name="T7" fmla="*/ 0 60000 65536"/>
                <a:gd name="T8" fmla="*/ 0 60000 65536"/>
              </a:gdLst>
              <a:ahLst/>
              <a:cxnLst>
                <a:cxn ang="T6">
                  <a:pos x="T0" y="T1"/>
                </a:cxn>
                <a:cxn ang="T7">
                  <a:pos x="T2" y="T3"/>
                </a:cxn>
                <a:cxn ang="T8">
                  <a:pos x="T4" y="T5"/>
                </a:cxn>
              </a:cxnLst>
              <a:rect l="0" t="0" r="r" b="b"/>
              <a:pathLst>
                <a:path w="6" h="17">
                  <a:moveTo>
                    <a:pt x="6" y="17"/>
                  </a:moveTo>
                  <a:lnTo>
                    <a:pt x="2" y="13"/>
                  </a:lnTo>
                  <a:lnTo>
                    <a:pt x="0"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03" name="Freeform 413"/>
            <p:cNvSpPr>
              <a:spLocks/>
            </p:cNvSpPr>
            <p:nvPr/>
          </p:nvSpPr>
          <p:spPr bwMode="auto">
            <a:xfrm>
              <a:off x="3556" y="3579"/>
              <a:ext cx="4" cy="14"/>
            </a:xfrm>
            <a:custGeom>
              <a:avLst/>
              <a:gdLst>
                <a:gd name="T0" fmla="*/ 4 w 4"/>
                <a:gd name="T1" fmla="*/ 14 h 14"/>
                <a:gd name="T2" fmla="*/ 2 w 4"/>
                <a:gd name="T3" fmla="*/ 9 h 14"/>
                <a:gd name="T4" fmla="*/ 0 w 4"/>
                <a:gd name="T5" fmla="*/ 0 h 14"/>
                <a:gd name="T6" fmla="*/ 0 60000 65536"/>
                <a:gd name="T7" fmla="*/ 0 60000 65536"/>
                <a:gd name="T8" fmla="*/ 0 60000 65536"/>
              </a:gdLst>
              <a:ahLst/>
              <a:cxnLst>
                <a:cxn ang="T6">
                  <a:pos x="T0" y="T1"/>
                </a:cxn>
                <a:cxn ang="T7">
                  <a:pos x="T2" y="T3"/>
                </a:cxn>
                <a:cxn ang="T8">
                  <a:pos x="T4" y="T5"/>
                </a:cxn>
              </a:cxnLst>
              <a:rect l="0" t="0" r="r" b="b"/>
              <a:pathLst>
                <a:path w="4" h="14">
                  <a:moveTo>
                    <a:pt x="4" y="14"/>
                  </a:moveTo>
                  <a:lnTo>
                    <a:pt x="2" y="9"/>
                  </a:lnTo>
                  <a:lnTo>
                    <a:pt x="0"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04" name="Freeform 414"/>
            <p:cNvSpPr>
              <a:spLocks/>
            </p:cNvSpPr>
            <p:nvPr/>
          </p:nvSpPr>
          <p:spPr bwMode="auto">
            <a:xfrm>
              <a:off x="3638" y="3683"/>
              <a:ext cx="15" cy="40"/>
            </a:xfrm>
            <a:custGeom>
              <a:avLst/>
              <a:gdLst>
                <a:gd name="T0" fmla="*/ 2 w 15"/>
                <a:gd name="T1" fmla="*/ 0 h 40"/>
                <a:gd name="T2" fmla="*/ 0 w 15"/>
                <a:gd name="T3" fmla="*/ 9 h 40"/>
                <a:gd name="T4" fmla="*/ 2 w 15"/>
                <a:gd name="T5" fmla="*/ 22 h 40"/>
                <a:gd name="T6" fmla="*/ 2 w 15"/>
                <a:gd name="T7" fmla="*/ 33 h 40"/>
                <a:gd name="T8" fmla="*/ 4 w 15"/>
                <a:gd name="T9" fmla="*/ 40 h 40"/>
                <a:gd name="T10" fmla="*/ 8 w 15"/>
                <a:gd name="T11" fmla="*/ 40 h 40"/>
                <a:gd name="T12" fmla="*/ 15 w 15"/>
                <a:gd name="T13" fmla="*/ 40 h 40"/>
                <a:gd name="T14" fmla="*/ 15 w 15"/>
                <a:gd name="T15" fmla="*/ 31 h 40"/>
                <a:gd name="T16" fmla="*/ 15 w 15"/>
                <a:gd name="T17" fmla="*/ 18 h 40"/>
                <a:gd name="T18" fmla="*/ 13 w 15"/>
                <a:gd name="T19" fmla="*/ 7 h 40"/>
                <a:gd name="T20" fmla="*/ 8 w 15"/>
                <a:gd name="T21" fmla="*/ 0 h 40"/>
                <a:gd name="T22" fmla="*/ 6 w 15"/>
                <a:gd name="T23" fmla="*/ 0 h 40"/>
                <a:gd name="T24" fmla="*/ 6 w 15"/>
                <a:gd name="T25" fmla="*/ 0 h 40"/>
                <a:gd name="T26" fmla="*/ 6 w 15"/>
                <a:gd name="T27" fmla="*/ 0 h 40"/>
                <a:gd name="T28" fmla="*/ 2 w 15"/>
                <a:gd name="T29" fmla="*/ 0 h 40"/>
                <a:gd name="T30" fmla="*/ 2 w 15"/>
                <a:gd name="T31" fmla="*/ 0 h 4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 h="40">
                  <a:moveTo>
                    <a:pt x="2" y="0"/>
                  </a:moveTo>
                  <a:lnTo>
                    <a:pt x="0" y="9"/>
                  </a:lnTo>
                  <a:lnTo>
                    <a:pt x="2" y="22"/>
                  </a:lnTo>
                  <a:lnTo>
                    <a:pt x="2" y="33"/>
                  </a:lnTo>
                  <a:lnTo>
                    <a:pt x="4" y="40"/>
                  </a:lnTo>
                  <a:lnTo>
                    <a:pt x="8" y="40"/>
                  </a:lnTo>
                  <a:lnTo>
                    <a:pt x="15" y="40"/>
                  </a:lnTo>
                  <a:lnTo>
                    <a:pt x="15" y="31"/>
                  </a:lnTo>
                  <a:lnTo>
                    <a:pt x="15" y="18"/>
                  </a:lnTo>
                  <a:lnTo>
                    <a:pt x="13" y="7"/>
                  </a:lnTo>
                  <a:lnTo>
                    <a:pt x="8" y="0"/>
                  </a:lnTo>
                  <a:lnTo>
                    <a:pt x="6" y="0"/>
                  </a:lnTo>
                  <a:lnTo>
                    <a:pt x="2" y="0"/>
                  </a:lnTo>
                  <a:close/>
                </a:path>
              </a:pathLst>
            </a:custGeom>
            <a:solidFill>
              <a:srgbClr val="FF7C5F"/>
            </a:solidFill>
            <a:ln w="6350">
              <a:solidFill>
                <a:srgbClr val="000000"/>
              </a:solidFill>
              <a:prstDash val="solid"/>
              <a:round/>
              <a:headEnd/>
              <a:tailEnd/>
            </a:ln>
          </p:spPr>
          <p:txBody>
            <a:bodyPr/>
            <a:lstStyle/>
            <a:p>
              <a:endParaRPr lang="ja-JP" altLang="en-US"/>
            </a:p>
          </p:txBody>
        </p:sp>
        <p:sp>
          <p:nvSpPr>
            <p:cNvPr id="31905" name="Freeform 415"/>
            <p:cNvSpPr>
              <a:spLocks/>
            </p:cNvSpPr>
            <p:nvPr/>
          </p:nvSpPr>
          <p:spPr bwMode="auto">
            <a:xfrm>
              <a:off x="3501" y="3599"/>
              <a:ext cx="14" cy="13"/>
            </a:xfrm>
            <a:custGeom>
              <a:avLst/>
              <a:gdLst>
                <a:gd name="T0" fmla="*/ 0 w 14"/>
                <a:gd name="T1" fmla="*/ 11 h 13"/>
                <a:gd name="T2" fmla="*/ 2 w 14"/>
                <a:gd name="T3" fmla="*/ 5 h 13"/>
                <a:gd name="T4" fmla="*/ 8 w 14"/>
                <a:gd name="T5" fmla="*/ 0 h 13"/>
                <a:gd name="T6" fmla="*/ 12 w 14"/>
                <a:gd name="T7" fmla="*/ 5 h 13"/>
                <a:gd name="T8" fmla="*/ 14 w 14"/>
                <a:gd name="T9" fmla="*/ 13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3">
                  <a:moveTo>
                    <a:pt x="0" y="11"/>
                  </a:moveTo>
                  <a:lnTo>
                    <a:pt x="2" y="5"/>
                  </a:lnTo>
                  <a:lnTo>
                    <a:pt x="8" y="0"/>
                  </a:lnTo>
                  <a:lnTo>
                    <a:pt x="12" y="5"/>
                  </a:lnTo>
                  <a:lnTo>
                    <a:pt x="14" y="13"/>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06" name="Freeform 416"/>
            <p:cNvSpPr>
              <a:spLocks/>
            </p:cNvSpPr>
            <p:nvPr/>
          </p:nvSpPr>
          <p:spPr bwMode="auto">
            <a:xfrm>
              <a:off x="3501" y="3632"/>
              <a:ext cx="8" cy="31"/>
            </a:xfrm>
            <a:custGeom>
              <a:avLst/>
              <a:gdLst>
                <a:gd name="T0" fmla="*/ 8 w 8"/>
                <a:gd name="T1" fmla="*/ 0 h 31"/>
                <a:gd name="T2" fmla="*/ 8 w 8"/>
                <a:gd name="T3" fmla="*/ 0 h 31"/>
                <a:gd name="T4" fmla="*/ 6 w 8"/>
                <a:gd name="T5" fmla="*/ 5 h 31"/>
                <a:gd name="T6" fmla="*/ 2 w 8"/>
                <a:gd name="T7" fmla="*/ 16 h 31"/>
                <a:gd name="T8" fmla="*/ 0 w 8"/>
                <a:gd name="T9" fmla="*/ 25 h 31"/>
                <a:gd name="T10" fmla="*/ 0 w 8"/>
                <a:gd name="T11" fmla="*/ 31 h 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31">
                  <a:moveTo>
                    <a:pt x="8" y="0"/>
                  </a:moveTo>
                  <a:lnTo>
                    <a:pt x="8" y="0"/>
                  </a:lnTo>
                  <a:lnTo>
                    <a:pt x="6" y="5"/>
                  </a:lnTo>
                  <a:lnTo>
                    <a:pt x="2" y="16"/>
                  </a:lnTo>
                  <a:lnTo>
                    <a:pt x="0" y="25"/>
                  </a:lnTo>
                  <a:lnTo>
                    <a:pt x="0" y="31"/>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07" name="Freeform 417"/>
            <p:cNvSpPr>
              <a:spLocks/>
            </p:cNvSpPr>
            <p:nvPr/>
          </p:nvSpPr>
          <p:spPr bwMode="auto">
            <a:xfrm>
              <a:off x="3546" y="3643"/>
              <a:ext cx="35" cy="20"/>
            </a:xfrm>
            <a:custGeom>
              <a:avLst/>
              <a:gdLst>
                <a:gd name="T0" fmla="*/ 0 w 35"/>
                <a:gd name="T1" fmla="*/ 20 h 20"/>
                <a:gd name="T2" fmla="*/ 2 w 35"/>
                <a:gd name="T3" fmla="*/ 16 h 20"/>
                <a:gd name="T4" fmla="*/ 10 w 35"/>
                <a:gd name="T5" fmla="*/ 9 h 20"/>
                <a:gd name="T6" fmla="*/ 23 w 35"/>
                <a:gd name="T7" fmla="*/ 3 h 20"/>
                <a:gd name="T8" fmla="*/ 35 w 35"/>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0">
                  <a:moveTo>
                    <a:pt x="0" y="20"/>
                  </a:moveTo>
                  <a:lnTo>
                    <a:pt x="2" y="16"/>
                  </a:lnTo>
                  <a:lnTo>
                    <a:pt x="10" y="9"/>
                  </a:lnTo>
                  <a:lnTo>
                    <a:pt x="23" y="3"/>
                  </a:lnTo>
                  <a:lnTo>
                    <a:pt x="35"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08" name="Freeform 418"/>
            <p:cNvSpPr>
              <a:spLocks/>
            </p:cNvSpPr>
            <p:nvPr/>
          </p:nvSpPr>
          <p:spPr bwMode="auto">
            <a:xfrm>
              <a:off x="3472" y="3703"/>
              <a:ext cx="105" cy="75"/>
            </a:xfrm>
            <a:custGeom>
              <a:avLst/>
              <a:gdLst>
                <a:gd name="T0" fmla="*/ 0 w 105"/>
                <a:gd name="T1" fmla="*/ 4 h 75"/>
                <a:gd name="T2" fmla="*/ 4 w 105"/>
                <a:gd name="T3" fmla="*/ 4 h 75"/>
                <a:gd name="T4" fmla="*/ 15 w 105"/>
                <a:gd name="T5" fmla="*/ 4 h 75"/>
                <a:gd name="T6" fmla="*/ 31 w 105"/>
                <a:gd name="T7" fmla="*/ 4 h 75"/>
                <a:gd name="T8" fmla="*/ 47 w 105"/>
                <a:gd name="T9" fmla="*/ 4 h 75"/>
                <a:gd name="T10" fmla="*/ 66 w 105"/>
                <a:gd name="T11" fmla="*/ 2 h 75"/>
                <a:gd name="T12" fmla="*/ 82 w 105"/>
                <a:gd name="T13" fmla="*/ 2 h 75"/>
                <a:gd name="T14" fmla="*/ 97 w 105"/>
                <a:gd name="T15" fmla="*/ 0 h 75"/>
                <a:gd name="T16" fmla="*/ 105 w 105"/>
                <a:gd name="T17" fmla="*/ 0 h 75"/>
                <a:gd name="T18" fmla="*/ 101 w 105"/>
                <a:gd name="T19" fmla="*/ 6 h 75"/>
                <a:gd name="T20" fmla="*/ 95 w 105"/>
                <a:gd name="T21" fmla="*/ 20 h 75"/>
                <a:gd name="T22" fmla="*/ 76 w 105"/>
                <a:gd name="T23" fmla="*/ 44 h 75"/>
                <a:gd name="T24" fmla="*/ 68 w 105"/>
                <a:gd name="T25" fmla="*/ 55 h 75"/>
                <a:gd name="T26" fmla="*/ 58 w 105"/>
                <a:gd name="T27" fmla="*/ 64 h 75"/>
                <a:gd name="T28" fmla="*/ 49 w 105"/>
                <a:gd name="T29" fmla="*/ 73 h 75"/>
                <a:gd name="T30" fmla="*/ 41 w 105"/>
                <a:gd name="T31" fmla="*/ 75 h 75"/>
                <a:gd name="T32" fmla="*/ 37 w 105"/>
                <a:gd name="T33" fmla="*/ 73 h 75"/>
                <a:gd name="T34" fmla="*/ 29 w 105"/>
                <a:gd name="T35" fmla="*/ 66 h 75"/>
                <a:gd name="T36" fmla="*/ 25 w 105"/>
                <a:gd name="T37" fmla="*/ 57 h 75"/>
                <a:gd name="T38" fmla="*/ 17 w 105"/>
                <a:gd name="T39" fmla="*/ 48 h 75"/>
                <a:gd name="T40" fmla="*/ 8 w 105"/>
                <a:gd name="T41" fmla="*/ 24 h 75"/>
                <a:gd name="T42" fmla="*/ 4 w 105"/>
                <a:gd name="T43" fmla="*/ 13 h 75"/>
                <a:gd name="T44" fmla="*/ 0 w 105"/>
                <a:gd name="T45" fmla="*/ 4 h 75"/>
                <a:gd name="T46" fmla="*/ 0 w 105"/>
                <a:gd name="T47" fmla="*/ 4 h 7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5" h="75">
                  <a:moveTo>
                    <a:pt x="0" y="4"/>
                  </a:moveTo>
                  <a:lnTo>
                    <a:pt x="4" y="4"/>
                  </a:lnTo>
                  <a:lnTo>
                    <a:pt x="15" y="4"/>
                  </a:lnTo>
                  <a:lnTo>
                    <a:pt x="31" y="4"/>
                  </a:lnTo>
                  <a:lnTo>
                    <a:pt x="47" y="4"/>
                  </a:lnTo>
                  <a:lnTo>
                    <a:pt x="66" y="2"/>
                  </a:lnTo>
                  <a:lnTo>
                    <a:pt x="82" y="2"/>
                  </a:lnTo>
                  <a:lnTo>
                    <a:pt x="97" y="0"/>
                  </a:lnTo>
                  <a:lnTo>
                    <a:pt x="105" y="0"/>
                  </a:lnTo>
                  <a:lnTo>
                    <a:pt x="101" y="6"/>
                  </a:lnTo>
                  <a:lnTo>
                    <a:pt x="95" y="20"/>
                  </a:lnTo>
                  <a:lnTo>
                    <a:pt x="76" y="44"/>
                  </a:lnTo>
                  <a:lnTo>
                    <a:pt x="68" y="55"/>
                  </a:lnTo>
                  <a:lnTo>
                    <a:pt x="58" y="64"/>
                  </a:lnTo>
                  <a:lnTo>
                    <a:pt x="49" y="73"/>
                  </a:lnTo>
                  <a:lnTo>
                    <a:pt x="41" y="75"/>
                  </a:lnTo>
                  <a:lnTo>
                    <a:pt x="37" y="73"/>
                  </a:lnTo>
                  <a:lnTo>
                    <a:pt x="29" y="66"/>
                  </a:lnTo>
                  <a:lnTo>
                    <a:pt x="25" y="57"/>
                  </a:lnTo>
                  <a:lnTo>
                    <a:pt x="17" y="48"/>
                  </a:lnTo>
                  <a:lnTo>
                    <a:pt x="8" y="24"/>
                  </a:lnTo>
                  <a:lnTo>
                    <a:pt x="4" y="13"/>
                  </a:lnTo>
                  <a:lnTo>
                    <a:pt x="0" y="4"/>
                  </a:lnTo>
                  <a:close/>
                </a:path>
              </a:pathLst>
            </a:custGeom>
            <a:solidFill>
              <a:srgbClr val="FCC0A7"/>
            </a:solidFill>
            <a:ln w="15875">
              <a:solidFill>
                <a:srgbClr val="000000"/>
              </a:solidFill>
              <a:prstDash val="solid"/>
              <a:round/>
              <a:headEnd/>
              <a:tailEnd/>
            </a:ln>
          </p:spPr>
          <p:txBody>
            <a:bodyPr/>
            <a:lstStyle/>
            <a:p>
              <a:endParaRPr lang="ja-JP" altLang="en-US"/>
            </a:p>
          </p:txBody>
        </p:sp>
        <p:sp>
          <p:nvSpPr>
            <p:cNvPr id="31909" name="Freeform 419"/>
            <p:cNvSpPr>
              <a:spLocks/>
            </p:cNvSpPr>
            <p:nvPr/>
          </p:nvSpPr>
          <p:spPr bwMode="auto">
            <a:xfrm>
              <a:off x="3493" y="3634"/>
              <a:ext cx="12" cy="5"/>
            </a:xfrm>
            <a:custGeom>
              <a:avLst/>
              <a:gdLst>
                <a:gd name="T0" fmla="*/ 0 w 12"/>
                <a:gd name="T1" fmla="*/ 0 h 5"/>
                <a:gd name="T2" fmla="*/ 4 w 12"/>
                <a:gd name="T3" fmla="*/ 3 h 5"/>
                <a:gd name="T4" fmla="*/ 12 w 12"/>
                <a:gd name="T5" fmla="*/ 5 h 5"/>
                <a:gd name="T6" fmla="*/ 0 60000 65536"/>
                <a:gd name="T7" fmla="*/ 0 60000 65536"/>
                <a:gd name="T8" fmla="*/ 0 60000 65536"/>
              </a:gdLst>
              <a:ahLst/>
              <a:cxnLst>
                <a:cxn ang="T6">
                  <a:pos x="T0" y="T1"/>
                </a:cxn>
                <a:cxn ang="T7">
                  <a:pos x="T2" y="T3"/>
                </a:cxn>
                <a:cxn ang="T8">
                  <a:pos x="T4" y="T5"/>
                </a:cxn>
              </a:cxnLst>
              <a:rect l="0" t="0" r="r" b="b"/>
              <a:pathLst>
                <a:path w="12" h="5">
                  <a:moveTo>
                    <a:pt x="0" y="0"/>
                  </a:moveTo>
                  <a:lnTo>
                    <a:pt x="4" y="3"/>
                  </a:lnTo>
                  <a:lnTo>
                    <a:pt x="12" y="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10" name="Freeform 420"/>
            <p:cNvSpPr>
              <a:spLocks/>
            </p:cNvSpPr>
            <p:nvPr/>
          </p:nvSpPr>
          <p:spPr bwMode="auto">
            <a:xfrm>
              <a:off x="3589" y="3668"/>
              <a:ext cx="14" cy="6"/>
            </a:xfrm>
            <a:custGeom>
              <a:avLst/>
              <a:gdLst>
                <a:gd name="T0" fmla="*/ 0 w 14"/>
                <a:gd name="T1" fmla="*/ 6 h 6"/>
                <a:gd name="T2" fmla="*/ 0 w 14"/>
                <a:gd name="T3" fmla="*/ 4 h 6"/>
                <a:gd name="T4" fmla="*/ 4 w 14"/>
                <a:gd name="T5" fmla="*/ 2 h 6"/>
                <a:gd name="T6" fmla="*/ 8 w 14"/>
                <a:gd name="T7" fmla="*/ 0 h 6"/>
                <a:gd name="T8" fmla="*/ 14 w 14"/>
                <a:gd name="T9" fmla="*/ 2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6">
                  <a:moveTo>
                    <a:pt x="0" y="6"/>
                  </a:moveTo>
                  <a:lnTo>
                    <a:pt x="0" y="4"/>
                  </a:lnTo>
                  <a:lnTo>
                    <a:pt x="4" y="2"/>
                  </a:lnTo>
                  <a:lnTo>
                    <a:pt x="8" y="0"/>
                  </a:lnTo>
                  <a:lnTo>
                    <a:pt x="14" y="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11" name="Freeform 421"/>
            <p:cNvSpPr>
              <a:spLocks/>
            </p:cNvSpPr>
            <p:nvPr/>
          </p:nvSpPr>
          <p:spPr bwMode="auto">
            <a:xfrm>
              <a:off x="3601" y="3681"/>
              <a:ext cx="11" cy="4"/>
            </a:xfrm>
            <a:custGeom>
              <a:avLst/>
              <a:gdLst>
                <a:gd name="T0" fmla="*/ 0 w 11"/>
                <a:gd name="T1" fmla="*/ 4 h 4"/>
                <a:gd name="T2" fmla="*/ 2 w 11"/>
                <a:gd name="T3" fmla="*/ 2 h 4"/>
                <a:gd name="T4" fmla="*/ 4 w 11"/>
                <a:gd name="T5" fmla="*/ 0 h 4"/>
                <a:gd name="T6" fmla="*/ 9 w 11"/>
                <a:gd name="T7" fmla="*/ 0 h 4"/>
                <a:gd name="T8" fmla="*/ 11 w 11"/>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4">
                  <a:moveTo>
                    <a:pt x="0" y="4"/>
                  </a:moveTo>
                  <a:lnTo>
                    <a:pt x="2" y="2"/>
                  </a:lnTo>
                  <a:lnTo>
                    <a:pt x="4" y="0"/>
                  </a:lnTo>
                  <a:lnTo>
                    <a:pt x="9" y="0"/>
                  </a:lnTo>
                  <a:lnTo>
                    <a:pt x="1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12" name="Freeform 422"/>
            <p:cNvSpPr>
              <a:spLocks/>
            </p:cNvSpPr>
            <p:nvPr/>
          </p:nvSpPr>
          <p:spPr bwMode="auto">
            <a:xfrm>
              <a:off x="3622" y="3652"/>
              <a:ext cx="6" cy="16"/>
            </a:xfrm>
            <a:custGeom>
              <a:avLst/>
              <a:gdLst>
                <a:gd name="T0" fmla="*/ 0 w 6"/>
                <a:gd name="T1" fmla="*/ 16 h 16"/>
                <a:gd name="T2" fmla="*/ 0 w 6"/>
                <a:gd name="T3" fmla="*/ 16 h 16"/>
                <a:gd name="T4" fmla="*/ 2 w 6"/>
                <a:gd name="T5" fmla="*/ 9 h 16"/>
                <a:gd name="T6" fmla="*/ 2 w 6"/>
                <a:gd name="T7" fmla="*/ 5 h 16"/>
                <a:gd name="T8" fmla="*/ 6 w 6"/>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6">
                  <a:moveTo>
                    <a:pt x="0" y="16"/>
                  </a:moveTo>
                  <a:lnTo>
                    <a:pt x="0" y="16"/>
                  </a:lnTo>
                  <a:lnTo>
                    <a:pt x="2" y="9"/>
                  </a:lnTo>
                  <a:lnTo>
                    <a:pt x="2" y="5"/>
                  </a:lnTo>
                  <a:lnTo>
                    <a:pt x="6"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13" name="Freeform 423"/>
            <p:cNvSpPr>
              <a:spLocks/>
            </p:cNvSpPr>
            <p:nvPr/>
          </p:nvSpPr>
          <p:spPr bwMode="auto">
            <a:xfrm>
              <a:off x="3335" y="3778"/>
              <a:ext cx="441" cy="258"/>
            </a:xfrm>
            <a:custGeom>
              <a:avLst/>
              <a:gdLst>
                <a:gd name="T0" fmla="*/ 328 w 441"/>
                <a:gd name="T1" fmla="*/ 194 h 258"/>
                <a:gd name="T2" fmla="*/ 326 w 441"/>
                <a:gd name="T3" fmla="*/ 141 h 258"/>
                <a:gd name="T4" fmla="*/ 322 w 441"/>
                <a:gd name="T5" fmla="*/ 117 h 258"/>
                <a:gd name="T6" fmla="*/ 338 w 441"/>
                <a:gd name="T7" fmla="*/ 108 h 258"/>
                <a:gd name="T8" fmla="*/ 355 w 441"/>
                <a:gd name="T9" fmla="*/ 99 h 258"/>
                <a:gd name="T10" fmla="*/ 344 w 441"/>
                <a:gd name="T11" fmla="*/ 134 h 258"/>
                <a:gd name="T12" fmla="*/ 371 w 441"/>
                <a:gd name="T13" fmla="*/ 150 h 258"/>
                <a:gd name="T14" fmla="*/ 393 w 441"/>
                <a:gd name="T15" fmla="*/ 170 h 258"/>
                <a:gd name="T16" fmla="*/ 424 w 441"/>
                <a:gd name="T17" fmla="*/ 141 h 258"/>
                <a:gd name="T18" fmla="*/ 439 w 441"/>
                <a:gd name="T19" fmla="*/ 110 h 258"/>
                <a:gd name="T20" fmla="*/ 441 w 441"/>
                <a:gd name="T21" fmla="*/ 79 h 258"/>
                <a:gd name="T22" fmla="*/ 428 w 441"/>
                <a:gd name="T23" fmla="*/ 48 h 258"/>
                <a:gd name="T24" fmla="*/ 406 w 441"/>
                <a:gd name="T25" fmla="*/ 22 h 258"/>
                <a:gd name="T26" fmla="*/ 371 w 441"/>
                <a:gd name="T27" fmla="*/ 6 h 258"/>
                <a:gd name="T28" fmla="*/ 324 w 441"/>
                <a:gd name="T29" fmla="*/ 0 h 258"/>
                <a:gd name="T30" fmla="*/ 268 w 441"/>
                <a:gd name="T31" fmla="*/ 6 h 258"/>
                <a:gd name="T32" fmla="*/ 227 w 441"/>
                <a:gd name="T33" fmla="*/ 24 h 258"/>
                <a:gd name="T34" fmla="*/ 213 w 441"/>
                <a:gd name="T35" fmla="*/ 37 h 258"/>
                <a:gd name="T36" fmla="*/ 197 w 441"/>
                <a:gd name="T37" fmla="*/ 66 h 258"/>
                <a:gd name="T38" fmla="*/ 170 w 441"/>
                <a:gd name="T39" fmla="*/ 24 h 258"/>
                <a:gd name="T40" fmla="*/ 135 w 441"/>
                <a:gd name="T41" fmla="*/ 24 h 258"/>
                <a:gd name="T42" fmla="*/ 111 w 441"/>
                <a:gd name="T43" fmla="*/ 37 h 258"/>
                <a:gd name="T44" fmla="*/ 90 w 441"/>
                <a:gd name="T45" fmla="*/ 66 h 258"/>
                <a:gd name="T46" fmla="*/ 86 w 441"/>
                <a:gd name="T47" fmla="*/ 53 h 258"/>
                <a:gd name="T48" fmla="*/ 61 w 441"/>
                <a:gd name="T49" fmla="*/ 31 h 258"/>
                <a:gd name="T50" fmla="*/ 20 w 441"/>
                <a:gd name="T51" fmla="*/ 33 h 258"/>
                <a:gd name="T52" fmla="*/ 8 w 441"/>
                <a:gd name="T53" fmla="*/ 35 h 258"/>
                <a:gd name="T54" fmla="*/ 4 w 441"/>
                <a:gd name="T55" fmla="*/ 44 h 258"/>
                <a:gd name="T56" fmla="*/ 0 w 441"/>
                <a:gd name="T57" fmla="*/ 62 h 258"/>
                <a:gd name="T58" fmla="*/ 6 w 441"/>
                <a:gd name="T59" fmla="*/ 114 h 258"/>
                <a:gd name="T60" fmla="*/ 18 w 441"/>
                <a:gd name="T61" fmla="*/ 141 h 258"/>
                <a:gd name="T62" fmla="*/ 41 w 441"/>
                <a:gd name="T63" fmla="*/ 161 h 258"/>
                <a:gd name="T64" fmla="*/ 78 w 441"/>
                <a:gd name="T65" fmla="*/ 170 h 258"/>
                <a:gd name="T66" fmla="*/ 129 w 441"/>
                <a:gd name="T67" fmla="*/ 165 h 258"/>
                <a:gd name="T68" fmla="*/ 141 w 441"/>
                <a:gd name="T69" fmla="*/ 183 h 258"/>
                <a:gd name="T70" fmla="*/ 158 w 441"/>
                <a:gd name="T71" fmla="*/ 203 h 258"/>
                <a:gd name="T72" fmla="*/ 164 w 441"/>
                <a:gd name="T73" fmla="*/ 231 h 258"/>
                <a:gd name="T74" fmla="*/ 328 w 441"/>
                <a:gd name="T75" fmla="*/ 236 h 2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41" h="258">
                  <a:moveTo>
                    <a:pt x="328" y="236"/>
                  </a:moveTo>
                  <a:lnTo>
                    <a:pt x="328" y="194"/>
                  </a:lnTo>
                  <a:lnTo>
                    <a:pt x="326" y="156"/>
                  </a:lnTo>
                  <a:lnTo>
                    <a:pt x="326" y="141"/>
                  </a:lnTo>
                  <a:lnTo>
                    <a:pt x="324" y="128"/>
                  </a:lnTo>
                  <a:lnTo>
                    <a:pt x="322" y="117"/>
                  </a:lnTo>
                  <a:lnTo>
                    <a:pt x="318" y="110"/>
                  </a:lnTo>
                  <a:lnTo>
                    <a:pt x="338" y="108"/>
                  </a:lnTo>
                  <a:lnTo>
                    <a:pt x="346" y="103"/>
                  </a:lnTo>
                  <a:lnTo>
                    <a:pt x="355" y="99"/>
                  </a:lnTo>
                  <a:lnTo>
                    <a:pt x="346" y="117"/>
                  </a:lnTo>
                  <a:lnTo>
                    <a:pt x="344" y="134"/>
                  </a:lnTo>
                  <a:lnTo>
                    <a:pt x="357" y="141"/>
                  </a:lnTo>
                  <a:lnTo>
                    <a:pt x="371" y="150"/>
                  </a:lnTo>
                  <a:lnTo>
                    <a:pt x="383" y="159"/>
                  </a:lnTo>
                  <a:lnTo>
                    <a:pt x="393" y="170"/>
                  </a:lnTo>
                  <a:lnTo>
                    <a:pt x="412" y="156"/>
                  </a:lnTo>
                  <a:lnTo>
                    <a:pt x="424" y="141"/>
                  </a:lnTo>
                  <a:lnTo>
                    <a:pt x="432" y="125"/>
                  </a:lnTo>
                  <a:lnTo>
                    <a:pt x="439" y="110"/>
                  </a:lnTo>
                  <a:lnTo>
                    <a:pt x="441" y="95"/>
                  </a:lnTo>
                  <a:lnTo>
                    <a:pt x="441" y="79"/>
                  </a:lnTo>
                  <a:lnTo>
                    <a:pt x="436" y="62"/>
                  </a:lnTo>
                  <a:lnTo>
                    <a:pt x="428" y="48"/>
                  </a:lnTo>
                  <a:lnTo>
                    <a:pt x="418" y="35"/>
                  </a:lnTo>
                  <a:lnTo>
                    <a:pt x="406" y="22"/>
                  </a:lnTo>
                  <a:lnTo>
                    <a:pt x="389" y="13"/>
                  </a:lnTo>
                  <a:lnTo>
                    <a:pt x="371" y="6"/>
                  </a:lnTo>
                  <a:lnTo>
                    <a:pt x="348" y="2"/>
                  </a:lnTo>
                  <a:lnTo>
                    <a:pt x="324" y="0"/>
                  </a:lnTo>
                  <a:lnTo>
                    <a:pt x="297" y="2"/>
                  </a:lnTo>
                  <a:lnTo>
                    <a:pt x="268" y="6"/>
                  </a:lnTo>
                  <a:lnTo>
                    <a:pt x="240" y="20"/>
                  </a:lnTo>
                  <a:lnTo>
                    <a:pt x="227" y="24"/>
                  </a:lnTo>
                  <a:lnTo>
                    <a:pt x="215" y="24"/>
                  </a:lnTo>
                  <a:lnTo>
                    <a:pt x="213" y="37"/>
                  </a:lnTo>
                  <a:lnTo>
                    <a:pt x="209" y="48"/>
                  </a:lnTo>
                  <a:lnTo>
                    <a:pt x="197" y="66"/>
                  </a:lnTo>
                  <a:lnTo>
                    <a:pt x="180" y="44"/>
                  </a:lnTo>
                  <a:lnTo>
                    <a:pt x="170" y="24"/>
                  </a:lnTo>
                  <a:lnTo>
                    <a:pt x="152" y="22"/>
                  </a:lnTo>
                  <a:lnTo>
                    <a:pt x="135" y="24"/>
                  </a:lnTo>
                  <a:lnTo>
                    <a:pt x="123" y="31"/>
                  </a:lnTo>
                  <a:lnTo>
                    <a:pt x="111" y="37"/>
                  </a:lnTo>
                  <a:lnTo>
                    <a:pt x="96" y="57"/>
                  </a:lnTo>
                  <a:lnTo>
                    <a:pt x="90" y="66"/>
                  </a:lnTo>
                  <a:lnTo>
                    <a:pt x="88" y="75"/>
                  </a:lnTo>
                  <a:lnTo>
                    <a:pt x="86" y="53"/>
                  </a:lnTo>
                  <a:lnTo>
                    <a:pt x="86" y="31"/>
                  </a:lnTo>
                  <a:lnTo>
                    <a:pt x="61" y="31"/>
                  </a:lnTo>
                  <a:lnTo>
                    <a:pt x="39" y="33"/>
                  </a:lnTo>
                  <a:lnTo>
                    <a:pt x="20" y="33"/>
                  </a:lnTo>
                  <a:lnTo>
                    <a:pt x="14" y="35"/>
                  </a:lnTo>
                  <a:lnTo>
                    <a:pt x="8" y="35"/>
                  </a:lnTo>
                  <a:lnTo>
                    <a:pt x="6" y="37"/>
                  </a:lnTo>
                  <a:lnTo>
                    <a:pt x="4" y="44"/>
                  </a:lnTo>
                  <a:lnTo>
                    <a:pt x="2" y="50"/>
                  </a:lnTo>
                  <a:lnTo>
                    <a:pt x="0" y="62"/>
                  </a:lnTo>
                  <a:lnTo>
                    <a:pt x="0" y="88"/>
                  </a:lnTo>
                  <a:lnTo>
                    <a:pt x="6" y="114"/>
                  </a:lnTo>
                  <a:lnTo>
                    <a:pt x="10" y="128"/>
                  </a:lnTo>
                  <a:lnTo>
                    <a:pt x="18" y="141"/>
                  </a:lnTo>
                  <a:lnTo>
                    <a:pt x="29" y="152"/>
                  </a:lnTo>
                  <a:lnTo>
                    <a:pt x="41" y="161"/>
                  </a:lnTo>
                  <a:lnTo>
                    <a:pt x="57" y="167"/>
                  </a:lnTo>
                  <a:lnTo>
                    <a:pt x="78" y="170"/>
                  </a:lnTo>
                  <a:lnTo>
                    <a:pt x="100" y="170"/>
                  </a:lnTo>
                  <a:lnTo>
                    <a:pt x="129" y="165"/>
                  </a:lnTo>
                  <a:lnTo>
                    <a:pt x="135" y="174"/>
                  </a:lnTo>
                  <a:lnTo>
                    <a:pt x="141" y="183"/>
                  </a:lnTo>
                  <a:lnTo>
                    <a:pt x="150" y="192"/>
                  </a:lnTo>
                  <a:lnTo>
                    <a:pt x="158" y="203"/>
                  </a:lnTo>
                  <a:lnTo>
                    <a:pt x="162" y="218"/>
                  </a:lnTo>
                  <a:lnTo>
                    <a:pt x="164" y="231"/>
                  </a:lnTo>
                  <a:lnTo>
                    <a:pt x="166" y="258"/>
                  </a:lnTo>
                  <a:lnTo>
                    <a:pt x="328" y="236"/>
                  </a:lnTo>
                  <a:close/>
                </a:path>
              </a:pathLst>
            </a:custGeom>
            <a:solidFill>
              <a:srgbClr val="FFA4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1914" name="Freeform 424"/>
            <p:cNvSpPr>
              <a:spLocks/>
            </p:cNvSpPr>
            <p:nvPr/>
          </p:nvSpPr>
          <p:spPr bwMode="auto">
            <a:xfrm>
              <a:off x="3335" y="3778"/>
              <a:ext cx="441" cy="258"/>
            </a:xfrm>
            <a:custGeom>
              <a:avLst/>
              <a:gdLst>
                <a:gd name="T0" fmla="*/ 328 w 441"/>
                <a:gd name="T1" fmla="*/ 194 h 258"/>
                <a:gd name="T2" fmla="*/ 326 w 441"/>
                <a:gd name="T3" fmla="*/ 141 h 258"/>
                <a:gd name="T4" fmla="*/ 322 w 441"/>
                <a:gd name="T5" fmla="*/ 117 h 258"/>
                <a:gd name="T6" fmla="*/ 338 w 441"/>
                <a:gd name="T7" fmla="*/ 108 h 258"/>
                <a:gd name="T8" fmla="*/ 355 w 441"/>
                <a:gd name="T9" fmla="*/ 99 h 258"/>
                <a:gd name="T10" fmla="*/ 344 w 441"/>
                <a:gd name="T11" fmla="*/ 134 h 258"/>
                <a:gd name="T12" fmla="*/ 371 w 441"/>
                <a:gd name="T13" fmla="*/ 150 h 258"/>
                <a:gd name="T14" fmla="*/ 393 w 441"/>
                <a:gd name="T15" fmla="*/ 170 h 258"/>
                <a:gd name="T16" fmla="*/ 424 w 441"/>
                <a:gd name="T17" fmla="*/ 141 h 258"/>
                <a:gd name="T18" fmla="*/ 439 w 441"/>
                <a:gd name="T19" fmla="*/ 110 h 258"/>
                <a:gd name="T20" fmla="*/ 441 w 441"/>
                <a:gd name="T21" fmla="*/ 79 h 258"/>
                <a:gd name="T22" fmla="*/ 428 w 441"/>
                <a:gd name="T23" fmla="*/ 48 h 258"/>
                <a:gd name="T24" fmla="*/ 406 w 441"/>
                <a:gd name="T25" fmla="*/ 22 h 258"/>
                <a:gd name="T26" fmla="*/ 371 w 441"/>
                <a:gd name="T27" fmla="*/ 6 h 258"/>
                <a:gd name="T28" fmla="*/ 324 w 441"/>
                <a:gd name="T29" fmla="*/ 0 h 258"/>
                <a:gd name="T30" fmla="*/ 268 w 441"/>
                <a:gd name="T31" fmla="*/ 6 h 258"/>
                <a:gd name="T32" fmla="*/ 227 w 441"/>
                <a:gd name="T33" fmla="*/ 24 h 258"/>
                <a:gd name="T34" fmla="*/ 213 w 441"/>
                <a:gd name="T35" fmla="*/ 37 h 258"/>
                <a:gd name="T36" fmla="*/ 197 w 441"/>
                <a:gd name="T37" fmla="*/ 66 h 258"/>
                <a:gd name="T38" fmla="*/ 170 w 441"/>
                <a:gd name="T39" fmla="*/ 24 h 258"/>
                <a:gd name="T40" fmla="*/ 135 w 441"/>
                <a:gd name="T41" fmla="*/ 24 h 258"/>
                <a:gd name="T42" fmla="*/ 111 w 441"/>
                <a:gd name="T43" fmla="*/ 37 h 258"/>
                <a:gd name="T44" fmla="*/ 90 w 441"/>
                <a:gd name="T45" fmla="*/ 66 h 258"/>
                <a:gd name="T46" fmla="*/ 86 w 441"/>
                <a:gd name="T47" fmla="*/ 53 h 258"/>
                <a:gd name="T48" fmla="*/ 61 w 441"/>
                <a:gd name="T49" fmla="*/ 31 h 258"/>
                <a:gd name="T50" fmla="*/ 20 w 441"/>
                <a:gd name="T51" fmla="*/ 33 h 258"/>
                <a:gd name="T52" fmla="*/ 8 w 441"/>
                <a:gd name="T53" fmla="*/ 35 h 258"/>
                <a:gd name="T54" fmla="*/ 4 w 441"/>
                <a:gd name="T55" fmla="*/ 44 h 258"/>
                <a:gd name="T56" fmla="*/ 0 w 441"/>
                <a:gd name="T57" fmla="*/ 62 h 258"/>
                <a:gd name="T58" fmla="*/ 6 w 441"/>
                <a:gd name="T59" fmla="*/ 114 h 258"/>
                <a:gd name="T60" fmla="*/ 18 w 441"/>
                <a:gd name="T61" fmla="*/ 141 h 258"/>
                <a:gd name="T62" fmla="*/ 41 w 441"/>
                <a:gd name="T63" fmla="*/ 161 h 258"/>
                <a:gd name="T64" fmla="*/ 78 w 441"/>
                <a:gd name="T65" fmla="*/ 170 h 258"/>
                <a:gd name="T66" fmla="*/ 129 w 441"/>
                <a:gd name="T67" fmla="*/ 165 h 258"/>
                <a:gd name="T68" fmla="*/ 141 w 441"/>
                <a:gd name="T69" fmla="*/ 183 h 258"/>
                <a:gd name="T70" fmla="*/ 158 w 441"/>
                <a:gd name="T71" fmla="*/ 203 h 258"/>
                <a:gd name="T72" fmla="*/ 164 w 441"/>
                <a:gd name="T73" fmla="*/ 231 h 2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41" h="258">
                  <a:moveTo>
                    <a:pt x="328" y="236"/>
                  </a:moveTo>
                  <a:lnTo>
                    <a:pt x="328" y="194"/>
                  </a:lnTo>
                  <a:lnTo>
                    <a:pt x="326" y="156"/>
                  </a:lnTo>
                  <a:lnTo>
                    <a:pt x="326" y="141"/>
                  </a:lnTo>
                  <a:lnTo>
                    <a:pt x="324" y="128"/>
                  </a:lnTo>
                  <a:lnTo>
                    <a:pt x="322" y="117"/>
                  </a:lnTo>
                  <a:lnTo>
                    <a:pt x="318" y="110"/>
                  </a:lnTo>
                  <a:lnTo>
                    <a:pt x="338" y="108"/>
                  </a:lnTo>
                  <a:lnTo>
                    <a:pt x="346" y="103"/>
                  </a:lnTo>
                  <a:lnTo>
                    <a:pt x="355" y="99"/>
                  </a:lnTo>
                  <a:lnTo>
                    <a:pt x="346" y="117"/>
                  </a:lnTo>
                  <a:lnTo>
                    <a:pt x="344" y="134"/>
                  </a:lnTo>
                  <a:lnTo>
                    <a:pt x="357" y="141"/>
                  </a:lnTo>
                  <a:lnTo>
                    <a:pt x="371" y="150"/>
                  </a:lnTo>
                  <a:lnTo>
                    <a:pt x="383" y="159"/>
                  </a:lnTo>
                  <a:lnTo>
                    <a:pt x="393" y="170"/>
                  </a:lnTo>
                  <a:lnTo>
                    <a:pt x="412" y="156"/>
                  </a:lnTo>
                  <a:lnTo>
                    <a:pt x="424" y="141"/>
                  </a:lnTo>
                  <a:lnTo>
                    <a:pt x="432" y="125"/>
                  </a:lnTo>
                  <a:lnTo>
                    <a:pt x="439" y="110"/>
                  </a:lnTo>
                  <a:lnTo>
                    <a:pt x="441" y="95"/>
                  </a:lnTo>
                  <a:lnTo>
                    <a:pt x="441" y="79"/>
                  </a:lnTo>
                  <a:lnTo>
                    <a:pt x="436" y="62"/>
                  </a:lnTo>
                  <a:lnTo>
                    <a:pt x="428" y="48"/>
                  </a:lnTo>
                  <a:lnTo>
                    <a:pt x="418" y="35"/>
                  </a:lnTo>
                  <a:lnTo>
                    <a:pt x="406" y="22"/>
                  </a:lnTo>
                  <a:lnTo>
                    <a:pt x="389" y="13"/>
                  </a:lnTo>
                  <a:lnTo>
                    <a:pt x="371" y="6"/>
                  </a:lnTo>
                  <a:lnTo>
                    <a:pt x="348" y="2"/>
                  </a:lnTo>
                  <a:lnTo>
                    <a:pt x="324" y="0"/>
                  </a:lnTo>
                  <a:lnTo>
                    <a:pt x="297" y="2"/>
                  </a:lnTo>
                  <a:lnTo>
                    <a:pt x="268" y="6"/>
                  </a:lnTo>
                  <a:lnTo>
                    <a:pt x="240" y="20"/>
                  </a:lnTo>
                  <a:lnTo>
                    <a:pt x="227" y="24"/>
                  </a:lnTo>
                  <a:lnTo>
                    <a:pt x="215" y="24"/>
                  </a:lnTo>
                  <a:lnTo>
                    <a:pt x="213" y="37"/>
                  </a:lnTo>
                  <a:lnTo>
                    <a:pt x="209" y="48"/>
                  </a:lnTo>
                  <a:lnTo>
                    <a:pt x="197" y="66"/>
                  </a:lnTo>
                  <a:lnTo>
                    <a:pt x="180" y="44"/>
                  </a:lnTo>
                  <a:lnTo>
                    <a:pt x="170" y="24"/>
                  </a:lnTo>
                  <a:lnTo>
                    <a:pt x="152" y="22"/>
                  </a:lnTo>
                  <a:lnTo>
                    <a:pt x="135" y="24"/>
                  </a:lnTo>
                  <a:lnTo>
                    <a:pt x="123" y="31"/>
                  </a:lnTo>
                  <a:lnTo>
                    <a:pt x="111" y="37"/>
                  </a:lnTo>
                  <a:lnTo>
                    <a:pt x="96" y="57"/>
                  </a:lnTo>
                  <a:lnTo>
                    <a:pt x="90" y="66"/>
                  </a:lnTo>
                  <a:lnTo>
                    <a:pt x="88" y="75"/>
                  </a:lnTo>
                  <a:lnTo>
                    <a:pt x="86" y="53"/>
                  </a:lnTo>
                  <a:lnTo>
                    <a:pt x="86" y="31"/>
                  </a:lnTo>
                  <a:lnTo>
                    <a:pt x="61" y="31"/>
                  </a:lnTo>
                  <a:lnTo>
                    <a:pt x="39" y="33"/>
                  </a:lnTo>
                  <a:lnTo>
                    <a:pt x="20" y="33"/>
                  </a:lnTo>
                  <a:lnTo>
                    <a:pt x="14" y="35"/>
                  </a:lnTo>
                  <a:lnTo>
                    <a:pt x="8" y="35"/>
                  </a:lnTo>
                  <a:lnTo>
                    <a:pt x="6" y="37"/>
                  </a:lnTo>
                  <a:lnTo>
                    <a:pt x="4" y="44"/>
                  </a:lnTo>
                  <a:lnTo>
                    <a:pt x="2" y="50"/>
                  </a:lnTo>
                  <a:lnTo>
                    <a:pt x="0" y="62"/>
                  </a:lnTo>
                  <a:lnTo>
                    <a:pt x="0" y="88"/>
                  </a:lnTo>
                  <a:lnTo>
                    <a:pt x="6" y="114"/>
                  </a:lnTo>
                  <a:lnTo>
                    <a:pt x="10" y="128"/>
                  </a:lnTo>
                  <a:lnTo>
                    <a:pt x="18" y="141"/>
                  </a:lnTo>
                  <a:lnTo>
                    <a:pt x="29" y="152"/>
                  </a:lnTo>
                  <a:lnTo>
                    <a:pt x="41" y="161"/>
                  </a:lnTo>
                  <a:lnTo>
                    <a:pt x="57" y="167"/>
                  </a:lnTo>
                  <a:lnTo>
                    <a:pt x="78" y="170"/>
                  </a:lnTo>
                  <a:lnTo>
                    <a:pt x="100" y="170"/>
                  </a:lnTo>
                  <a:lnTo>
                    <a:pt x="129" y="165"/>
                  </a:lnTo>
                  <a:lnTo>
                    <a:pt x="135" y="174"/>
                  </a:lnTo>
                  <a:lnTo>
                    <a:pt x="141" y="183"/>
                  </a:lnTo>
                  <a:lnTo>
                    <a:pt x="150" y="192"/>
                  </a:lnTo>
                  <a:lnTo>
                    <a:pt x="158" y="203"/>
                  </a:lnTo>
                  <a:lnTo>
                    <a:pt x="162" y="218"/>
                  </a:lnTo>
                  <a:lnTo>
                    <a:pt x="164" y="231"/>
                  </a:lnTo>
                  <a:lnTo>
                    <a:pt x="166" y="258"/>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15" name="Freeform 425"/>
            <p:cNvSpPr>
              <a:spLocks/>
            </p:cNvSpPr>
            <p:nvPr/>
          </p:nvSpPr>
          <p:spPr bwMode="auto">
            <a:xfrm>
              <a:off x="3704" y="3842"/>
              <a:ext cx="43" cy="39"/>
            </a:xfrm>
            <a:custGeom>
              <a:avLst/>
              <a:gdLst>
                <a:gd name="T0" fmla="*/ 0 w 43"/>
                <a:gd name="T1" fmla="*/ 9 h 39"/>
                <a:gd name="T2" fmla="*/ 6 w 43"/>
                <a:gd name="T3" fmla="*/ 2 h 39"/>
                <a:gd name="T4" fmla="*/ 14 w 43"/>
                <a:gd name="T5" fmla="*/ 0 h 39"/>
                <a:gd name="T6" fmla="*/ 22 w 43"/>
                <a:gd name="T7" fmla="*/ 0 h 39"/>
                <a:gd name="T8" fmla="*/ 27 w 43"/>
                <a:gd name="T9" fmla="*/ 2 h 39"/>
                <a:gd name="T10" fmla="*/ 24 w 43"/>
                <a:gd name="T11" fmla="*/ 6 h 39"/>
                <a:gd name="T12" fmla="*/ 20 w 43"/>
                <a:gd name="T13" fmla="*/ 15 h 39"/>
                <a:gd name="T14" fmla="*/ 16 w 43"/>
                <a:gd name="T15" fmla="*/ 24 h 39"/>
                <a:gd name="T16" fmla="*/ 10 w 43"/>
                <a:gd name="T17" fmla="*/ 33 h 39"/>
                <a:gd name="T18" fmla="*/ 27 w 43"/>
                <a:gd name="T19" fmla="*/ 35 h 39"/>
                <a:gd name="T20" fmla="*/ 43 w 43"/>
                <a:gd name="T21" fmla="*/ 39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3" h="39">
                  <a:moveTo>
                    <a:pt x="0" y="9"/>
                  </a:moveTo>
                  <a:lnTo>
                    <a:pt x="6" y="2"/>
                  </a:lnTo>
                  <a:lnTo>
                    <a:pt x="14" y="0"/>
                  </a:lnTo>
                  <a:lnTo>
                    <a:pt x="22" y="0"/>
                  </a:lnTo>
                  <a:lnTo>
                    <a:pt x="27" y="2"/>
                  </a:lnTo>
                  <a:lnTo>
                    <a:pt x="24" y="6"/>
                  </a:lnTo>
                  <a:lnTo>
                    <a:pt x="20" y="15"/>
                  </a:lnTo>
                  <a:lnTo>
                    <a:pt x="16" y="24"/>
                  </a:lnTo>
                  <a:lnTo>
                    <a:pt x="10" y="33"/>
                  </a:lnTo>
                  <a:lnTo>
                    <a:pt x="27" y="35"/>
                  </a:lnTo>
                  <a:lnTo>
                    <a:pt x="43" y="39"/>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16" name="Freeform 426"/>
            <p:cNvSpPr>
              <a:spLocks/>
            </p:cNvSpPr>
            <p:nvPr/>
          </p:nvSpPr>
          <p:spPr bwMode="auto">
            <a:xfrm>
              <a:off x="3409" y="3881"/>
              <a:ext cx="28" cy="29"/>
            </a:xfrm>
            <a:custGeom>
              <a:avLst/>
              <a:gdLst>
                <a:gd name="T0" fmla="*/ 0 w 28"/>
                <a:gd name="T1" fmla="*/ 25 h 29"/>
                <a:gd name="T2" fmla="*/ 4 w 28"/>
                <a:gd name="T3" fmla="*/ 11 h 29"/>
                <a:gd name="T4" fmla="*/ 6 w 28"/>
                <a:gd name="T5" fmla="*/ 5 h 29"/>
                <a:gd name="T6" fmla="*/ 8 w 28"/>
                <a:gd name="T7" fmla="*/ 0 h 29"/>
                <a:gd name="T8" fmla="*/ 8 w 28"/>
                <a:gd name="T9" fmla="*/ 0 h 29"/>
                <a:gd name="T10" fmla="*/ 10 w 28"/>
                <a:gd name="T11" fmla="*/ 3 h 29"/>
                <a:gd name="T12" fmla="*/ 14 w 28"/>
                <a:gd name="T13" fmla="*/ 9 h 29"/>
                <a:gd name="T14" fmla="*/ 18 w 28"/>
                <a:gd name="T15" fmla="*/ 18 h 29"/>
                <a:gd name="T16" fmla="*/ 26 w 28"/>
                <a:gd name="T17" fmla="*/ 29 h 29"/>
                <a:gd name="T18" fmla="*/ 28 w 28"/>
                <a:gd name="T19" fmla="*/ 16 h 29"/>
                <a:gd name="T20" fmla="*/ 26 w 28"/>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29">
                  <a:moveTo>
                    <a:pt x="0" y="25"/>
                  </a:moveTo>
                  <a:lnTo>
                    <a:pt x="4" y="11"/>
                  </a:lnTo>
                  <a:lnTo>
                    <a:pt x="6" y="5"/>
                  </a:lnTo>
                  <a:lnTo>
                    <a:pt x="8" y="0"/>
                  </a:lnTo>
                  <a:lnTo>
                    <a:pt x="10" y="3"/>
                  </a:lnTo>
                  <a:lnTo>
                    <a:pt x="14" y="9"/>
                  </a:lnTo>
                  <a:lnTo>
                    <a:pt x="18" y="18"/>
                  </a:lnTo>
                  <a:lnTo>
                    <a:pt x="26" y="29"/>
                  </a:lnTo>
                  <a:lnTo>
                    <a:pt x="28" y="16"/>
                  </a:lnTo>
                  <a:lnTo>
                    <a:pt x="26"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17" name="Freeform 427"/>
            <p:cNvSpPr>
              <a:spLocks/>
            </p:cNvSpPr>
            <p:nvPr/>
          </p:nvSpPr>
          <p:spPr bwMode="auto">
            <a:xfrm>
              <a:off x="3314" y="3657"/>
              <a:ext cx="9" cy="37"/>
            </a:xfrm>
            <a:custGeom>
              <a:avLst/>
              <a:gdLst>
                <a:gd name="T0" fmla="*/ 9 w 9"/>
                <a:gd name="T1" fmla="*/ 0 h 37"/>
                <a:gd name="T2" fmla="*/ 5 w 9"/>
                <a:gd name="T3" fmla="*/ 2 h 37"/>
                <a:gd name="T4" fmla="*/ 2 w 9"/>
                <a:gd name="T5" fmla="*/ 11 h 37"/>
                <a:gd name="T6" fmla="*/ 0 w 9"/>
                <a:gd name="T7" fmla="*/ 24 h 37"/>
                <a:gd name="T8" fmla="*/ 2 w 9"/>
                <a:gd name="T9" fmla="*/ 30 h 37"/>
                <a:gd name="T10" fmla="*/ 9 w 9"/>
                <a:gd name="T11" fmla="*/ 37 h 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 h="37">
                  <a:moveTo>
                    <a:pt x="9" y="0"/>
                  </a:moveTo>
                  <a:lnTo>
                    <a:pt x="5" y="2"/>
                  </a:lnTo>
                  <a:lnTo>
                    <a:pt x="2" y="11"/>
                  </a:lnTo>
                  <a:lnTo>
                    <a:pt x="0" y="24"/>
                  </a:lnTo>
                  <a:lnTo>
                    <a:pt x="2" y="30"/>
                  </a:lnTo>
                  <a:lnTo>
                    <a:pt x="9" y="37"/>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18" name="Freeform 428"/>
            <p:cNvSpPr>
              <a:spLocks/>
            </p:cNvSpPr>
            <p:nvPr/>
          </p:nvSpPr>
          <p:spPr bwMode="auto">
            <a:xfrm>
              <a:off x="3337" y="3650"/>
              <a:ext cx="6" cy="35"/>
            </a:xfrm>
            <a:custGeom>
              <a:avLst/>
              <a:gdLst>
                <a:gd name="T0" fmla="*/ 6 w 6"/>
                <a:gd name="T1" fmla="*/ 0 h 35"/>
                <a:gd name="T2" fmla="*/ 4 w 6"/>
                <a:gd name="T3" fmla="*/ 4 h 35"/>
                <a:gd name="T4" fmla="*/ 2 w 6"/>
                <a:gd name="T5" fmla="*/ 13 h 35"/>
                <a:gd name="T6" fmla="*/ 0 w 6"/>
                <a:gd name="T7" fmla="*/ 24 h 35"/>
                <a:gd name="T8" fmla="*/ 2 w 6"/>
                <a:gd name="T9" fmla="*/ 31 h 35"/>
                <a:gd name="T10" fmla="*/ 6 w 6"/>
                <a:gd name="T11" fmla="*/ 35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5">
                  <a:moveTo>
                    <a:pt x="6" y="0"/>
                  </a:moveTo>
                  <a:lnTo>
                    <a:pt x="4" y="4"/>
                  </a:lnTo>
                  <a:lnTo>
                    <a:pt x="2" y="13"/>
                  </a:lnTo>
                  <a:lnTo>
                    <a:pt x="0" y="24"/>
                  </a:lnTo>
                  <a:lnTo>
                    <a:pt x="2" y="31"/>
                  </a:lnTo>
                  <a:lnTo>
                    <a:pt x="6" y="35"/>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19" name="Freeform 429"/>
            <p:cNvSpPr>
              <a:spLocks/>
            </p:cNvSpPr>
            <p:nvPr/>
          </p:nvSpPr>
          <p:spPr bwMode="auto">
            <a:xfrm>
              <a:off x="3403" y="3575"/>
              <a:ext cx="14" cy="15"/>
            </a:xfrm>
            <a:custGeom>
              <a:avLst/>
              <a:gdLst>
                <a:gd name="T0" fmla="*/ 12 w 14"/>
                <a:gd name="T1" fmla="*/ 2 h 15"/>
                <a:gd name="T2" fmla="*/ 14 w 14"/>
                <a:gd name="T3" fmla="*/ 9 h 15"/>
                <a:gd name="T4" fmla="*/ 12 w 14"/>
                <a:gd name="T5" fmla="*/ 13 h 15"/>
                <a:gd name="T6" fmla="*/ 6 w 14"/>
                <a:gd name="T7" fmla="*/ 15 h 15"/>
                <a:gd name="T8" fmla="*/ 2 w 14"/>
                <a:gd name="T9" fmla="*/ 15 h 15"/>
                <a:gd name="T10" fmla="*/ 0 w 14"/>
                <a:gd name="T11" fmla="*/ 9 h 15"/>
                <a:gd name="T12" fmla="*/ 2 w 14"/>
                <a:gd name="T13" fmla="*/ 2 h 15"/>
                <a:gd name="T14" fmla="*/ 6 w 14"/>
                <a:gd name="T15" fmla="*/ 0 h 15"/>
                <a:gd name="T16" fmla="*/ 12 w 14"/>
                <a:gd name="T17" fmla="*/ 2 h 15"/>
                <a:gd name="T18" fmla="*/ 12 w 14"/>
                <a:gd name="T19" fmla="*/ 2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5">
                  <a:moveTo>
                    <a:pt x="12" y="2"/>
                  </a:moveTo>
                  <a:lnTo>
                    <a:pt x="14" y="9"/>
                  </a:lnTo>
                  <a:lnTo>
                    <a:pt x="12" y="13"/>
                  </a:lnTo>
                  <a:lnTo>
                    <a:pt x="6" y="15"/>
                  </a:lnTo>
                  <a:lnTo>
                    <a:pt x="2" y="15"/>
                  </a:lnTo>
                  <a:lnTo>
                    <a:pt x="0" y="9"/>
                  </a:lnTo>
                  <a:lnTo>
                    <a:pt x="2" y="2"/>
                  </a:lnTo>
                  <a:lnTo>
                    <a:pt x="6" y="0"/>
                  </a:lnTo>
                  <a:lnTo>
                    <a:pt x="12" y="2"/>
                  </a:lnTo>
                  <a:close/>
                </a:path>
              </a:pathLst>
            </a:custGeom>
            <a:solidFill>
              <a:srgbClr val="FF3F1F"/>
            </a:solidFill>
            <a:ln w="15875">
              <a:solidFill>
                <a:srgbClr val="000000"/>
              </a:solidFill>
              <a:prstDash val="solid"/>
              <a:round/>
              <a:headEnd/>
              <a:tailEnd/>
            </a:ln>
          </p:spPr>
          <p:txBody>
            <a:bodyPr/>
            <a:lstStyle/>
            <a:p>
              <a:endParaRPr lang="ja-JP" altLang="en-US"/>
            </a:p>
          </p:txBody>
        </p:sp>
        <p:sp>
          <p:nvSpPr>
            <p:cNvPr id="31920" name="Freeform 430"/>
            <p:cNvSpPr>
              <a:spLocks/>
            </p:cNvSpPr>
            <p:nvPr/>
          </p:nvSpPr>
          <p:spPr bwMode="auto">
            <a:xfrm>
              <a:off x="3353" y="3509"/>
              <a:ext cx="37" cy="53"/>
            </a:xfrm>
            <a:custGeom>
              <a:avLst/>
              <a:gdLst>
                <a:gd name="T0" fmla="*/ 37 w 37"/>
                <a:gd name="T1" fmla="*/ 53 h 53"/>
                <a:gd name="T2" fmla="*/ 21 w 37"/>
                <a:gd name="T3" fmla="*/ 37 h 53"/>
                <a:gd name="T4" fmla="*/ 9 w 37"/>
                <a:gd name="T5" fmla="*/ 24 h 53"/>
                <a:gd name="T6" fmla="*/ 0 w 37"/>
                <a:gd name="T7" fmla="*/ 13 h 53"/>
                <a:gd name="T8" fmla="*/ 0 w 37"/>
                <a:gd name="T9" fmla="*/ 4 h 53"/>
                <a:gd name="T10" fmla="*/ 4 w 37"/>
                <a:gd name="T11" fmla="*/ 0 h 53"/>
                <a:gd name="T12" fmla="*/ 9 w 37"/>
                <a:gd name="T13" fmla="*/ 0 h 53"/>
                <a:gd name="T14" fmla="*/ 15 w 37"/>
                <a:gd name="T15" fmla="*/ 2 h 53"/>
                <a:gd name="T16" fmla="*/ 21 w 37"/>
                <a:gd name="T17" fmla="*/ 9 h 53"/>
                <a:gd name="T18" fmla="*/ 31 w 37"/>
                <a:gd name="T19" fmla="*/ 28 h 53"/>
                <a:gd name="T20" fmla="*/ 37 w 37"/>
                <a:gd name="T21" fmla="*/ 53 h 53"/>
                <a:gd name="T22" fmla="*/ 37 w 37"/>
                <a:gd name="T23" fmla="*/ 53 h 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7" h="53">
                  <a:moveTo>
                    <a:pt x="37" y="53"/>
                  </a:moveTo>
                  <a:lnTo>
                    <a:pt x="21" y="37"/>
                  </a:lnTo>
                  <a:lnTo>
                    <a:pt x="9" y="24"/>
                  </a:lnTo>
                  <a:lnTo>
                    <a:pt x="0" y="13"/>
                  </a:lnTo>
                  <a:lnTo>
                    <a:pt x="0" y="4"/>
                  </a:lnTo>
                  <a:lnTo>
                    <a:pt x="4" y="0"/>
                  </a:lnTo>
                  <a:lnTo>
                    <a:pt x="9" y="0"/>
                  </a:lnTo>
                  <a:lnTo>
                    <a:pt x="15" y="2"/>
                  </a:lnTo>
                  <a:lnTo>
                    <a:pt x="21" y="9"/>
                  </a:lnTo>
                  <a:lnTo>
                    <a:pt x="31" y="28"/>
                  </a:lnTo>
                  <a:lnTo>
                    <a:pt x="37" y="53"/>
                  </a:lnTo>
                  <a:close/>
                </a:path>
              </a:pathLst>
            </a:custGeom>
            <a:solidFill>
              <a:srgbClr val="FF3F1F"/>
            </a:solidFill>
            <a:ln w="15875">
              <a:solidFill>
                <a:srgbClr val="000000"/>
              </a:solidFill>
              <a:prstDash val="solid"/>
              <a:round/>
              <a:headEnd/>
              <a:tailEnd/>
            </a:ln>
          </p:spPr>
          <p:txBody>
            <a:bodyPr/>
            <a:lstStyle/>
            <a:p>
              <a:endParaRPr lang="ja-JP" altLang="en-US"/>
            </a:p>
          </p:txBody>
        </p:sp>
        <p:sp>
          <p:nvSpPr>
            <p:cNvPr id="31921" name="Freeform 431"/>
            <p:cNvSpPr>
              <a:spLocks/>
            </p:cNvSpPr>
            <p:nvPr/>
          </p:nvSpPr>
          <p:spPr bwMode="auto">
            <a:xfrm>
              <a:off x="3460" y="3868"/>
              <a:ext cx="16" cy="75"/>
            </a:xfrm>
            <a:custGeom>
              <a:avLst/>
              <a:gdLst>
                <a:gd name="T0" fmla="*/ 4 w 16"/>
                <a:gd name="T1" fmla="*/ 75 h 75"/>
                <a:gd name="T2" fmla="*/ 0 w 16"/>
                <a:gd name="T3" fmla="*/ 51 h 75"/>
                <a:gd name="T4" fmla="*/ 2 w 16"/>
                <a:gd name="T5" fmla="*/ 31 h 75"/>
                <a:gd name="T6" fmla="*/ 6 w 16"/>
                <a:gd name="T7" fmla="*/ 11 h 75"/>
                <a:gd name="T8" fmla="*/ 16 w 16"/>
                <a:gd name="T9" fmla="*/ 0 h 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75">
                  <a:moveTo>
                    <a:pt x="4" y="75"/>
                  </a:moveTo>
                  <a:lnTo>
                    <a:pt x="0" y="51"/>
                  </a:lnTo>
                  <a:lnTo>
                    <a:pt x="2" y="31"/>
                  </a:lnTo>
                  <a:lnTo>
                    <a:pt x="6" y="11"/>
                  </a:lnTo>
                  <a:lnTo>
                    <a:pt x="16"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22" name="Freeform 432"/>
            <p:cNvSpPr>
              <a:spLocks/>
            </p:cNvSpPr>
            <p:nvPr/>
          </p:nvSpPr>
          <p:spPr bwMode="auto">
            <a:xfrm>
              <a:off x="3493" y="3802"/>
              <a:ext cx="39" cy="71"/>
            </a:xfrm>
            <a:custGeom>
              <a:avLst/>
              <a:gdLst>
                <a:gd name="T0" fmla="*/ 12 w 39"/>
                <a:gd name="T1" fmla="*/ 0 h 71"/>
                <a:gd name="T2" fmla="*/ 10 w 39"/>
                <a:gd name="T3" fmla="*/ 2 h 71"/>
                <a:gd name="T4" fmla="*/ 8 w 39"/>
                <a:gd name="T5" fmla="*/ 9 h 71"/>
                <a:gd name="T6" fmla="*/ 6 w 39"/>
                <a:gd name="T7" fmla="*/ 18 h 71"/>
                <a:gd name="T8" fmla="*/ 4 w 39"/>
                <a:gd name="T9" fmla="*/ 29 h 71"/>
                <a:gd name="T10" fmla="*/ 0 w 39"/>
                <a:gd name="T11" fmla="*/ 51 h 71"/>
                <a:gd name="T12" fmla="*/ 0 w 39"/>
                <a:gd name="T13" fmla="*/ 62 h 71"/>
                <a:gd name="T14" fmla="*/ 4 w 39"/>
                <a:gd name="T15" fmla="*/ 71 h 71"/>
                <a:gd name="T16" fmla="*/ 6 w 39"/>
                <a:gd name="T17" fmla="*/ 66 h 71"/>
                <a:gd name="T18" fmla="*/ 10 w 39"/>
                <a:gd name="T19" fmla="*/ 64 h 71"/>
                <a:gd name="T20" fmla="*/ 22 w 39"/>
                <a:gd name="T21" fmla="*/ 55 h 71"/>
                <a:gd name="T22" fmla="*/ 33 w 39"/>
                <a:gd name="T23" fmla="*/ 46 h 71"/>
                <a:gd name="T24" fmla="*/ 37 w 39"/>
                <a:gd name="T25" fmla="*/ 44 h 71"/>
                <a:gd name="T26" fmla="*/ 39 w 39"/>
                <a:gd name="T27" fmla="*/ 42 h 71"/>
                <a:gd name="T28" fmla="*/ 22 w 39"/>
                <a:gd name="T29" fmla="*/ 18 h 71"/>
                <a:gd name="T30" fmla="*/ 16 w 39"/>
                <a:gd name="T31" fmla="*/ 9 h 71"/>
                <a:gd name="T32" fmla="*/ 12 w 39"/>
                <a:gd name="T33" fmla="*/ 0 h 71"/>
                <a:gd name="T34" fmla="*/ 12 w 39"/>
                <a:gd name="T35" fmla="*/ 0 h 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9" h="71">
                  <a:moveTo>
                    <a:pt x="12" y="0"/>
                  </a:moveTo>
                  <a:lnTo>
                    <a:pt x="10" y="2"/>
                  </a:lnTo>
                  <a:lnTo>
                    <a:pt x="8" y="9"/>
                  </a:lnTo>
                  <a:lnTo>
                    <a:pt x="6" y="18"/>
                  </a:lnTo>
                  <a:lnTo>
                    <a:pt x="4" y="29"/>
                  </a:lnTo>
                  <a:lnTo>
                    <a:pt x="0" y="51"/>
                  </a:lnTo>
                  <a:lnTo>
                    <a:pt x="0" y="62"/>
                  </a:lnTo>
                  <a:lnTo>
                    <a:pt x="4" y="71"/>
                  </a:lnTo>
                  <a:lnTo>
                    <a:pt x="6" y="66"/>
                  </a:lnTo>
                  <a:lnTo>
                    <a:pt x="10" y="64"/>
                  </a:lnTo>
                  <a:lnTo>
                    <a:pt x="22" y="55"/>
                  </a:lnTo>
                  <a:lnTo>
                    <a:pt x="33" y="46"/>
                  </a:lnTo>
                  <a:lnTo>
                    <a:pt x="37" y="44"/>
                  </a:lnTo>
                  <a:lnTo>
                    <a:pt x="39" y="42"/>
                  </a:lnTo>
                  <a:lnTo>
                    <a:pt x="22" y="18"/>
                  </a:lnTo>
                  <a:lnTo>
                    <a:pt x="16" y="9"/>
                  </a:lnTo>
                  <a:lnTo>
                    <a:pt x="12" y="0"/>
                  </a:lnTo>
                  <a:close/>
                </a:path>
              </a:pathLst>
            </a:custGeom>
            <a:solidFill>
              <a:srgbClr val="FF651F"/>
            </a:solidFill>
            <a:ln w="15875">
              <a:solidFill>
                <a:srgbClr val="000000"/>
              </a:solidFill>
              <a:prstDash val="solid"/>
              <a:round/>
              <a:headEnd/>
              <a:tailEnd/>
            </a:ln>
          </p:spPr>
          <p:txBody>
            <a:bodyPr/>
            <a:lstStyle/>
            <a:p>
              <a:endParaRPr lang="ja-JP" altLang="en-US"/>
            </a:p>
          </p:txBody>
        </p:sp>
        <p:sp>
          <p:nvSpPr>
            <p:cNvPr id="31923" name="Freeform 433"/>
            <p:cNvSpPr>
              <a:spLocks/>
            </p:cNvSpPr>
            <p:nvPr/>
          </p:nvSpPr>
          <p:spPr bwMode="auto">
            <a:xfrm>
              <a:off x="3532" y="3802"/>
              <a:ext cx="47" cy="55"/>
            </a:xfrm>
            <a:custGeom>
              <a:avLst/>
              <a:gdLst>
                <a:gd name="T0" fmla="*/ 18 w 47"/>
                <a:gd name="T1" fmla="*/ 0 h 55"/>
                <a:gd name="T2" fmla="*/ 22 w 47"/>
                <a:gd name="T3" fmla="*/ 2 h 55"/>
                <a:gd name="T4" fmla="*/ 28 w 47"/>
                <a:gd name="T5" fmla="*/ 4 h 55"/>
                <a:gd name="T6" fmla="*/ 39 w 47"/>
                <a:gd name="T7" fmla="*/ 18 h 55"/>
                <a:gd name="T8" fmla="*/ 47 w 47"/>
                <a:gd name="T9" fmla="*/ 35 h 55"/>
                <a:gd name="T10" fmla="*/ 47 w 47"/>
                <a:gd name="T11" fmla="*/ 46 h 55"/>
                <a:gd name="T12" fmla="*/ 45 w 47"/>
                <a:gd name="T13" fmla="*/ 55 h 55"/>
                <a:gd name="T14" fmla="*/ 22 w 47"/>
                <a:gd name="T15" fmla="*/ 51 h 55"/>
                <a:gd name="T16" fmla="*/ 0 w 47"/>
                <a:gd name="T17" fmla="*/ 42 h 55"/>
                <a:gd name="T18" fmla="*/ 6 w 47"/>
                <a:gd name="T19" fmla="*/ 35 h 55"/>
                <a:gd name="T20" fmla="*/ 12 w 47"/>
                <a:gd name="T21" fmla="*/ 26 h 55"/>
                <a:gd name="T22" fmla="*/ 16 w 47"/>
                <a:gd name="T23" fmla="*/ 15 h 55"/>
                <a:gd name="T24" fmla="*/ 18 w 47"/>
                <a:gd name="T25" fmla="*/ 0 h 55"/>
                <a:gd name="T26" fmla="*/ 18 w 47"/>
                <a:gd name="T27" fmla="*/ 0 h 5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7" h="55">
                  <a:moveTo>
                    <a:pt x="18" y="0"/>
                  </a:moveTo>
                  <a:lnTo>
                    <a:pt x="22" y="2"/>
                  </a:lnTo>
                  <a:lnTo>
                    <a:pt x="28" y="4"/>
                  </a:lnTo>
                  <a:lnTo>
                    <a:pt x="39" y="18"/>
                  </a:lnTo>
                  <a:lnTo>
                    <a:pt x="47" y="35"/>
                  </a:lnTo>
                  <a:lnTo>
                    <a:pt x="47" y="46"/>
                  </a:lnTo>
                  <a:lnTo>
                    <a:pt x="45" y="55"/>
                  </a:lnTo>
                  <a:lnTo>
                    <a:pt x="22" y="51"/>
                  </a:lnTo>
                  <a:lnTo>
                    <a:pt x="0" y="42"/>
                  </a:lnTo>
                  <a:lnTo>
                    <a:pt x="6" y="35"/>
                  </a:lnTo>
                  <a:lnTo>
                    <a:pt x="12" y="26"/>
                  </a:lnTo>
                  <a:lnTo>
                    <a:pt x="16" y="15"/>
                  </a:lnTo>
                  <a:lnTo>
                    <a:pt x="18" y="0"/>
                  </a:lnTo>
                  <a:close/>
                </a:path>
              </a:pathLst>
            </a:custGeom>
            <a:solidFill>
              <a:srgbClr val="FF651F"/>
            </a:solidFill>
            <a:ln w="15875">
              <a:solidFill>
                <a:srgbClr val="000000"/>
              </a:solidFill>
              <a:prstDash val="solid"/>
              <a:round/>
              <a:headEnd/>
              <a:tailEnd/>
            </a:ln>
          </p:spPr>
          <p:txBody>
            <a:bodyPr/>
            <a:lstStyle/>
            <a:p>
              <a:endParaRPr lang="ja-JP" altLang="en-US"/>
            </a:p>
          </p:txBody>
        </p:sp>
        <p:sp>
          <p:nvSpPr>
            <p:cNvPr id="31924" name="Freeform 434"/>
            <p:cNvSpPr>
              <a:spLocks/>
            </p:cNvSpPr>
            <p:nvPr/>
          </p:nvSpPr>
          <p:spPr bwMode="auto">
            <a:xfrm>
              <a:off x="3519" y="3844"/>
              <a:ext cx="29" cy="24"/>
            </a:xfrm>
            <a:custGeom>
              <a:avLst/>
              <a:gdLst>
                <a:gd name="T0" fmla="*/ 13 w 29"/>
                <a:gd name="T1" fmla="*/ 0 h 24"/>
                <a:gd name="T2" fmla="*/ 11 w 29"/>
                <a:gd name="T3" fmla="*/ 2 h 24"/>
                <a:gd name="T4" fmla="*/ 7 w 29"/>
                <a:gd name="T5" fmla="*/ 4 h 24"/>
                <a:gd name="T6" fmla="*/ 0 w 29"/>
                <a:gd name="T7" fmla="*/ 9 h 24"/>
                <a:gd name="T8" fmla="*/ 7 w 29"/>
                <a:gd name="T9" fmla="*/ 18 h 24"/>
                <a:gd name="T10" fmla="*/ 11 w 29"/>
                <a:gd name="T11" fmla="*/ 22 h 24"/>
                <a:gd name="T12" fmla="*/ 19 w 29"/>
                <a:gd name="T13" fmla="*/ 24 h 24"/>
                <a:gd name="T14" fmla="*/ 21 w 29"/>
                <a:gd name="T15" fmla="*/ 24 h 24"/>
                <a:gd name="T16" fmla="*/ 25 w 29"/>
                <a:gd name="T17" fmla="*/ 22 h 24"/>
                <a:gd name="T18" fmla="*/ 27 w 29"/>
                <a:gd name="T19" fmla="*/ 18 h 24"/>
                <a:gd name="T20" fmla="*/ 29 w 29"/>
                <a:gd name="T21" fmla="*/ 7 h 24"/>
                <a:gd name="T22" fmla="*/ 19 w 29"/>
                <a:gd name="T23" fmla="*/ 2 h 24"/>
                <a:gd name="T24" fmla="*/ 13 w 29"/>
                <a:gd name="T25" fmla="*/ 0 h 24"/>
                <a:gd name="T26" fmla="*/ 13 w 29"/>
                <a:gd name="T27" fmla="*/ 0 h 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9" h="24">
                  <a:moveTo>
                    <a:pt x="13" y="0"/>
                  </a:moveTo>
                  <a:lnTo>
                    <a:pt x="11" y="2"/>
                  </a:lnTo>
                  <a:lnTo>
                    <a:pt x="7" y="4"/>
                  </a:lnTo>
                  <a:lnTo>
                    <a:pt x="0" y="9"/>
                  </a:lnTo>
                  <a:lnTo>
                    <a:pt x="7" y="18"/>
                  </a:lnTo>
                  <a:lnTo>
                    <a:pt x="11" y="22"/>
                  </a:lnTo>
                  <a:lnTo>
                    <a:pt x="19" y="24"/>
                  </a:lnTo>
                  <a:lnTo>
                    <a:pt x="21" y="24"/>
                  </a:lnTo>
                  <a:lnTo>
                    <a:pt x="25" y="22"/>
                  </a:lnTo>
                  <a:lnTo>
                    <a:pt x="27" y="18"/>
                  </a:lnTo>
                  <a:lnTo>
                    <a:pt x="29" y="7"/>
                  </a:lnTo>
                  <a:lnTo>
                    <a:pt x="19" y="2"/>
                  </a:lnTo>
                  <a:lnTo>
                    <a:pt x="13" y="0"/>
                  </a:lnTo>
                  <a:close/>
                </a:path>
              </a:pathLst>
            </a:custGeom>
            <a:solidFill>
              <a:srgbClr val="F8FF5F"/>
            </a:solidFill>
            <a:ln w="15875">
              <a:solidFill>
                <a:srgbClr val="000000"/>
              </a:solidFill>
              <a:prstDash val="solid"/>
              <a:round/>
              <a:headEnd/>
              <a:tailEnd/>
            </a:ln>
          </p:spPr>
          <p:txBody>
            <a:bodyPr/>
            <a:lstStyle/>
            <a:p>
              <a:endParaRPr lang="ja-JP" altLang="en-US"/>
            </a:p>
          </p:txBody>
        </p:sp>
        <p:sp>
          <p:nvSpPr>
            <p:cNvPr id="31925" name="Freeform 435"/>
            <p:cNvSpPr>
              <a:spLocks/>
            </p:cNvSpPr>
            <p:nvPr/>
          </p:nvSpPr>
          <p:spPr bwMode="auto">
            <a:xfrm>
              <a:off x="3519" y="3866"/>
              <a:ext cx="25" cy="123"/>
            </a:xfrm>
            <a:custGeom>
              <a:avLst/>
              <a:gdLst>
                <a:gd name="T0" fmla="*/ 11 w 25"/>
                <a:gd name="T1" fmla="*/ 0 h 123"/>
                <a:gd name="T2" fmla="*/ 9 w 25"/>
                <a:gd name="T3" fmla="*/ 2 h 123"/>
                <a:gd name="T4" fmla="*/ 9 w 25"/>
                <a:gd name="T5" fmla="*/ 7 h 123"/>
                <a:gd name="T6" fmla="*/ 4 w 25"/>
                <a:gd name="T7" fmla="*/ 20 h 123"/>
                <a:gd name="T8" fmla="*/ 2 w 25"/>
                <a:gd name="T9" fmla="*/ 40 h 123"/>
                <a:gd name="T10" fmla="*/ 2 w 25"/>
                <a:gd name="T11" fmla="*/ 64 h 123"/>
                <a:gd name="T12" fmla="*/ 0 w 25"/>
                <a:gd name="T13" fmla="*/ 86 h 123"/>
                <a:gd name="T14" fmla="*/ 2 w 25"/>
                <a:gd name="T15" fmla="*/ 104 h 123"/>
                <a:gd name="T16" fmla="*/ 2 w 25"/>
                <a:gd name="T17" fmla="*/ 119 h 123"/>
                <a:gd name="T18" fmla="*/ 4 w 25"/>
                <a:gd name="T19" fmla="*/ 121 h 123"/>
                <a:gd name="T20" fmla="*/ 4 w 25"/>
                <a:gd name="T21" fmla="*/ 123 h 123"/>
                <a:gd name="T22" fmla="*/ 11 w 25"/>
                <a:gd name="T23" fmla="*/ 123 h 123"/>
                <a:gd name="T24" fmla="*/ 13 w 25"/>
                <a:gd name="T25" fmla="*/ 123 h 123"/>
                <a:gd name="T26" fmla="*/ 13 w 25"/>
                <a:gd name="T27" fmla="*/ 121 h 123"/>
                <a:gd name="T28" fmla="*/ 17 w 25"/>
                <a:gd name="T29" fmla="*/ 121 h 123"/>
                <a:gd name="T30" fmla="*/ 19 w 25"/>
                <a:gd name="T31" fmla="*/ 117 h 123"/>
                <a:gd name="T32" fmla="*/ 19 w 25"/>
                <a:gd name="T33" fmla="*/ 110 h 123"/>
                <a:gd name="T34" fmla="*/ 21 w 25"/>
                <a:gd name="T35" fmla="*/ 88 h 123"/>
                <a:gd name="T36" fmla="*/ 23 w 25"/>
                <a:gd name="T37" fmla="*/ 62 h 123"/>
                <a:gd name="T38" fmla="*/ 25 w 25"/>
                <a:gd name="T39" fmla="*/ 40 h 123"/>
                <a:gd name="T40" fmla="*/ 21 w 25"/>
                <a:gd name="T41" fmla="*/ 18 h 123"/>
                <a:gd name="T42" fmla="*/ 21 w 25"/>
                <a:gd name="T43" fmla="*/ 9 h 123"/>
                <a:gd name="T44" fmla="*/ 19 w 25"/>
                <a:gd name="T45" fmla="*/ 2 h 123"/>
                <a:gd name="T46" fmla="*/ 15 w 25"/>
                <a:gd name="T47" fmla="*/ 2 h 123"/>
                <a:gd name="T48" fmla="*/ 11 w 25"/>
                <a:gd name="T49" fmla="*/ 0 h 123"/>
                <a:gd name="T50" fmla="*/ 11 w 25"/>
                <a:gd name="T51" fmla="*/ 0 h 1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5" h="123">
                  <a:moveTo>
                    <a:pt x="11" y="0"/>
                  </a:moveTo>
                  <a:lnTo>
                    <a:pt x="9" y="2"/>
                  </a:lnTo>
                  <a:lnTo>
                    <a:pt x="9" y="7"/>
                  </a:lnTo>
                  <a:lnTo>
                    <a:pt x="4" y="20"/>
                  </a:lnTo>
                  <a:lnTo>
                    <a:pt x="2" y="40"/>
                  </a:lnTo>
                  <a:lnTo>
                    <a:pt x="2" y="64"/>
                  </a:lnTo>
                  <a:lnTo>
                    <a:pt x="0" y="86"/>
                  </a:lnTo>
                  <a:lnTo>
                    <a:pt x="2" y="104"/>
                  </a:lnTo>
                  <a:lnTo>
                    <a:pt x="2" y="119"/>
                  </a:lnTo>
                  <a:lnTo>
                    <a:pt x="4" y="121"/>
                  </a:lnTo>
                  <a:lnTo>
                    <a:pt x="4" y="123"/>
                  </a:lnTo>
                  <a:lnTo>
                    <a:pt x="11" y="123"/>
                  </a:lnTo>
                  <a:lnTo>
                    <a:pt x="13" y="123"/>
                  </a:lnTo>
                  <a:lnTo>
                    <a:pt x="13" y="121"/>
                  </a:lnTo>
                  <a:lnTo>
                    <a:pt x="17" y="121"/>
                  </a:lnTo>
                  <a:lnTo>
                    <a:pt x="19" y="117"/>
                  </a:lnTo>
                  <a:lnTo>
                    <a:pt x="19" y="110"/>
                  </a:lnTo>
                  <a:lnTo>
                    <a:pt x="21" y="88"/>
                  </a:lnTo>
                  <a:lnTo>
                    <a:pt x="23" y="62"/>
                  </a:lnTo>
                  <a:lnTo>
                    <a:pt x="25" y="40"/>
                  </a:lnTo>
                  <a:lnTo>
                    <a:pt x="21" y="18"/>
                  </a:lnTo>
                  <a:lnTo>
                    <a:pt x="21" y="9"/>
                  </a:lnTo>
                  <a:lnTo>
                    <a:pt x="19" y="2"/>
                  </a:lnTo>
                  <a:lnTo>
                    <a:pt x="15" y="2"/>
                  </a:lnTo>
                  <a:lnTo>
                    <a:pt x="11" y="0"/>
                  </a:lnTo>
                  <a:close/>
                </a:path>
              </a:pathLst>
            </a:custGeom>
            <a:solidFill>
              <a:srgbClr val="F8FF5F"/>
            </a:solidFill>
            <a:ln w="15875">
              <a:solidFill>
                <a:srgbClr val="000000"/>
              </a:solidFill>
              <a:prstDash val="solid"/>
              <a:round/>
              <a:headEnd/>
              <a:tailEnd/>
            </a:ln>
          </p:spPr>
          <p:txBody>
            <a:bodyPr/>
            <a:lstStyle/>
            <a:p>
              <a:endParaRPr lang="ja-JP" altLang="en-US"/>
            </a:p>
          </p:txBody>
        </p:sp>
        <p:sp>
          <p:nvSpPr>
            <p:cNvPr id="31926" name="Freeform 436"/>
            <p:cNvSpPr>
              <a:spLocks/>
            </p:cNvSpPr>
            <p:nvPr/>
          </p:nvSpPr>
          <p:spPr bwMode="auto">
            <a:xfrm>
              <a:off x="3538" y="3862"/>
              <a:ext cx="35" cy="119"/>
            </a:xfrm>
            <a:custGeom>
              <a:avLst/>
              <a:gdLst>
                <a:gd name="T0" fmla="*/ 0 w 35"/>
                <a:gd name="T1" fmla="*/ 6 h 119"/>
                <a:gd name="T2" fmla="*/ 2 w 35"/>
                <a:gd name="T3" fmla="*/ 15 h 119"/>
                <a:gd name="T4" fmla="*/ 4 w 35"/>
                <a:gd name="T5" fmla="*/ 28 h 119"/>
                <a:gd name="T6" fmla="*/ 8 w 35"/>
                <a:gd name="T7" fmla="*/ 48 h 119"/>
                <a:gd name="T8" fmla="*/ 10 w 35"/>
                <a:gd name="T9" fmla="*/ 66 h 119"/>
                <a:gd name="T10" fmla="*/ 14 w 35"/>
                <a:gd name="T11" fmla="*/ 86 h 119"/>
                <a:gd name="T12" fmla="*/ 16 w 35"/>
                <a:gd name="T13" fmla="*/ 101 h 119"/>
                <a:gd name="T14" fmla="*/ 18 w 35"/>
                <a:gd name="T15" fmla="*/ 114 h 119"/>
                <a:gd name="T16" fmla="*/ 20 w 35"/>
                <a:gd name="T17" fmla="*/ 119 h 119"/>
                <a:gd name="T18" fmla="*/ 24 w 35"/>
                <a:gd name="T19" fmla="*/ 119 h 119"/>
                <a:gd name="T20" fmla="*/ 29 w 35"/>
                <a:gd name="T21" fmla="*/ 119 h 119"/>
                <a:gd name="T22" fmla="*/ 29 w 35"/>
                <a:gd name="T23" fmla="*/ 119 h 119"/>
                <a:gd name="T24" fmla="*/ 33 w 35"/>
                <a:gd name="T25" fmla="*/ 119 h 119"/>
                <a:gd name="T26" fmla="*/ 35 w 35"/>
                <a:gd name="T27" fmla="*/ 103 h 119"/>
                <a:gd name="T28" fmla="*/ 33 w 35"/>
                <a:gd name="T29" fmla="*/ 86 h 119"/>
                <a:gd name="T30" fmla="*/ 29 w 35"/>
                <a:gd name="T31" fmla="*/ 48 h 119"/>
                <a:gd name="T32" fmla="*/ 24 w 35"/>
                <a:gd name="T33" fmla="*/ 30 h 119"/>
                <a:gd name="T34" fmla="*/ 18 w 35"/>
                <a:gd name="T35" fmla="*/ 15 h 119"/>
                <a:gd name="T36" fmla="*/ 14 w 35"/>
                <a:gd name="T37" fmla="*/ 6 h 119"/>
                <a:gd name="T38" fmla="*/ 8 w 35"/>
                <a:gd name="T39" fmla="*/ 0 h 119"/>
                <a:gd name="T40" fmla="*/ 6 w 35"/>
                <a:gd name="T41" fmla="*/ 4 h 119"/>
                <a:gd name="T42" fmla="*/ 4 w 35"/>
                <a:gd name="T43" fmla="*/ 6 h 119"/>
                <a:gd name="T44" fmla="*/ 2 w 35"/>
                <a:gd name="T45" fmla="*/ 6 h 119"/>
                <a:gd name="T46" fmla="*/ 0 w 35"/>
                <a:gd name="T47" fmla="*/ 6 h 119"/>
                <a:gd name="T48" fmla="*/ 0 w 35"/>
                <a:gd name="T49" fmla="*/ 6 h 1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5" h="119">
                  <a:moveTo>
                    <a:pt x="0" y="6"/>
                  </a:moveTo>
                  <a:lnTo>
                    <a:pt x="2" y="15"/>
                  </a:lnTo>
                  <a:lnTo>
                    <a:pt x="4" y="28"/>
                  </a:lnTo>
                  <a:lnTo>
                    <a:pt x="8" y="48"/>
                  </a:lnTo>
                  <a:lnTo>
                    <a:pt x="10" y="66"/>
                  </a:lnTo>
                  <a:lnTo>
                    <a:pt x="14" y="86"/>
                  </a:lnTo>
                  <a:lnTo>
                    <a:pt x="16" y="101"/>
                  </a:lnTo>
                  <a:lnTo>
                    <a:pt x="18" y="114"/>
                  </a:lnTo>
                  <a:lnTo>
                    <a:pt x="20" y="119"/>
                  </a:lnTo>
                  <a:lnTo>
                    <a:pt x="24" y="119"/>
                  </a:lnTo>
                  <a:lnTo>
                    <a:pt x="29" y="119"/>
                  </a:lnTo>
                  <a:lnTo>
                    <a:pt x="33" y="119"/>
                  </a:lnTo>
                  <a:lnTo>
                    <a:pt x="35" y="103"/>
                  </a:lnTo>
                  <a:lnTo>
                    <a:pt x="33" y="86"/>
                  </a:lnTo>
                  <a:lnTo>
                    <a:pt x="29" y="48"/>
                  </a:lnTo>
                  <a:lnTo>
                    <a:pt x="24" y="30"/>
                  </a:lnTo>
                  <a:lnTo>
                    <a:pt x="18" y="15"/>
                  </a:lnTo>
                  <a:lnTo>
                    <a:pt x="14" y="6"/>
                  </a:lnTo>
                  <a:lnTo>
                    <a:pt x="8" y="0"/>
                  </a:lnTo>
                  <a:lnTo>
                    <a:pt x="6" y="4"/>
                  </a:lnTo>
                  <a:lnTo>
                    <a:pt x="4" y="6"/>
                  </a:lnTo>
                  <a:lnTo>
                    <a:pt x="2" y="6"/>
                  </a:lnTo>
                  <a:lnTo>
                    <a:pt x="0" y="6"/>
                  </a:lnTo>
                  <a:close/>
                </a:path>
              </a:pathLst>
            </a:custGeom>
            <a:solidFill>
              <a:srgbClr val="F8FF5F"/>
            </a:solidFill>
            <a:ln w="15875">
              <a:solidFill>
                <a:srgbClr val="000000"/>
              </a:solidFill>
              <a:prstDash val="solid"/>
              <a:round/>
              <a:headEnd/>
              <a:tailEnd/>
            </a:ln>
          </p:spPr>
          <p:txBody>
            <a:bodyPr/>
            <a:lstStyle/>
            <a:p>
              <a:endParaRPr lang="ja-JP" altLang="en-US"/>
            </a:p>
          </p:txBody>
        </p:sp>
        <p:sp>
          <p:nvSpPr>
            <p:cNvPr id="31927" name="Freeform 437"/>
            <p:cNvSpPr>
              <a:spLocks/>
            </p:cNvSpPr>
            <p:nvPr/>
          </p:nvSpPr>
          <p:spPr bwMode="auto">
            <a:xfrm>
              <a:off x="3343" y="3782"/>
              <a:ext cx="78" cy="31"/>
            </a:xfrm>
            <a:custGeom>
              <a:avLst/>
              <a:gdLst>
                <a:gd name="T0" fmla="*/ 0 w 78"/>
                <a:gd name="T1" fmla="*/ 31 h 31"/>
                <a:gd name="T2" fmla="*/ 6 w 78"/>
                <a:gd name="T3" fmla="*/ 18 h 31"/>
                <a:gd name="T4" fmla="*/ 10 w 78"/>
                <a:gd name="T5" fmla="*/ 11 h 31"/>
                <a:gd name="T6" fmla="*/ 14 w 78"/>
                <a:gd name="T7" fmla="*/ 7 h 31"/>
                <a:gd name="T8" fmla="*/ 21 w 78"/>
                <a:gd name="T9" fmla="*/ 7 h 31"/>
                <a:gd name="T10" fmla="*/ 29 w 78"/>
                <a:gd name="T11" fmla="*/ 5 h 31"/>
                <a:gd name="T12" fmla="*/ 47 w 78"/>
                <a:gd name="T13" fmla="*/ 5 h 31"/>
                <a:gd name="T14" fmla="*/ 66 w 78"/>
                <a:gd name="T15" fmla="*/ 2 h 31"/>
                <a:gd name="T16" fmla="*/ 72 w 78"/>
                <a:gd name="T17" fmla="*/ 0 h 31"/>
                <a:gd name="T18" fmla="*/ 74 w 78"/>
                <a:gd name="T19" fmla="*/ 0 h 31"/>
                <a:gd name="T20" fmla="*/ 78 w 78"/>
                <a:gd name="T21" fmla="*/ 13 h 31"/>
                <a:gd name="T22" fmla="*/ 78 w 78"/>
                <a:gd name="T23" fmla="*/ 27 h 31"/>
                <a:gd name="T24" fmla="*/ 51 w 78"/>
                <a:gd name="T25" fmla="*/ 27 h 31"/>
                <a:gd name="T26" fmla="*/ 29 w 78"/>
                <a:gd name="T27" fmla="*/ 29 h 31"/>
                <a:gd name="T28" fmla="*/ 12 w 78"/>
                <a:gd name="T29" fmla="*/ 29 h 31"/>
                <a:gd name="T30" fmla="*/ 0 w 78"/>
                <a:gd name="T31" fmla="*/ 31 h 31"/>
                <a:gd name="T32" fmla="*/ 0 w 78"/>
                <a:gd name="T33" fmla="*/ 3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31">
                  <a:moveTo>
                    <a:pt x="0" y="31"/>
                  </a:moveTo>
                  <a:lnTo>
                    <a:pt x="6" y="18"/>
                  </a:lnTo>
                  <a:lnTo>
                    <a:pt x="10" y="11"/>
                  </a:lnTo>
                  <a:lnTo>
                    <a:pt x="14" y="7"/>
                  </a:lnTo>
                  <a:lnTo>
                    <a:pt x="21" y="7"/>
                  </a:lnTo>
                  <a:lnTo>
                    <a:pt x="29" y="5"/>
                  </a:lnTo>
                  <a:lnTo>
                    <a:pt x="47" y="5"/>
                  </a:lnTo>
                  <a:lnTo>
                    <a:pt x="66" y="2"/>
                  </a:lnTo>
                  <a:lnTo>
                    <a:pt x="72" y="0"/>
                  </a:lnTo>
                  <a:lnTo>
                    <a:pt x="74" y="0"/>
                  </a:lnTo>
                  <a:lnTo>
                    <a:pt x="78" y="13"/>
                  </a:lnTo>
                  <a:lnTo>
                    <a:pt x="78" y="27"/>
                  </a:lnTo>
                  <a:lnTo>
                    <a:pt x="51" y="27"/>
                  </a:lnTo>
                  <a:lnTo>
                    <a:pt x="29" y="29"/>
                  </a:lnTo>
                  <a:lnTo>
                    <a:pt x="12" y="29"/>
                  </a:lnTo>
                  <a:lnTo>
                    <a:pt x="0" y="31"/>
                  </a:lnTo>
                  <a:close/>
                </a:path>
              </a:pathLst>
            </a:custGeom>
            <a:solidFill>
              <a:srgbClr val="FF651F"/>
            </a:solidFill>
            <a:ln w="15875">
              <a:solidFill>
                <a:srgbClr val="000000"/>
              </a:solidFill>
              <a:prstDash val="solid"/>
              <a:round/>
              <a:headEnd/>
              <a:tailEnd/>
            </a:ln>
          </p:spPr>
          <p:txBody>
            <a:bodyPr/>
            <a:lstStyle/>
            <a:p>
              <a:endParaRPr lang="ja-JP" altLang="en-US"/>
            </a:p>
          </p:txBody>
        </p:sp>
        <p:sp>
          <p:nvSpPr>
            <p:cNvPr id="31928" name="Freeform 438"/>
            <p:cNvSpPr>
              <a:spLocks/>
            </p:cNvSpPr>
            <p:nvPr/>
          </p:nvSpPr>
          <p:spPr bwMode="auto">
            <a:xfrm>
              <a:off x="3347" y="3650"/>
              <a:ext cx="80" cy="139"/>
            </a:xfrm>
            <a:custGeom>
              <a:avLst/>
              <a:gdLst>
                <a:gd name="T0" fmla="*/ 15 w 80"/>
                <a:gd name="T1" fmla="*/ 139 h 139"/>
                <a:gd name="T2" fmla="*/ 8 w 80"/>
                <a:gd name="T3" fmla="*/ 134 h 139"/>
                <a:gd name="T4" fmla="*/ 4 w 80"/>
                <a:gd name="T5" fmla="*/ 128 h 139"/>
                <a:gd name="T6" fmla="*/ 2 w 80"/>
                <a:gd name="T7" fmla="*/ 117 h 139"/>
                <a:gd name="T8" fmla="*/ 0 w 80"/>
                <a:gd name="T9" fmla="*/ 104 h 139"/>
                <a:gd name="T10" fmla="*/ 0 w 80"/>
                <a:gd name="T11" fmla="*/ 93 h 139"/>
                <a:gd name="T12" fmla="*/ 2 w 80"/>
                <a:gd name="T13" fmla="*/ 81 h 139"/>
                <a:gd name="T14" fmla="*/ 6 w 80"/>
                <a:gd name="T15" fmla="*/ 75 h 139"/>
                <a:gd name="T16" fmla="*/ 13 w 80"/>
                <a:gd name="T17" fmla="*/ 73 h 139"/>
                <a:gd name="T18" fmla="*/ 15 w 80"/>
                <a:gd name="T19" fmla="*/ 62 h 139"/>
                <a:gd name="T20" fmla="*/ 19 w 80"/>
                <a:gd name="T21" fmla="*/ 55 h 139"/>
                <a:gd name="T22" fmla="*/ 25 w 80"/>
                <a:gd name="T23" fmla="*/ 53 h 139"/>
                <a:gd name="T24" fmla="*/ 31 w 80"/>
                <a:gd name="T25" fmla="*/ 55 h 139"/>
                <a:gd name="T26" fmla="*/ 29 w 80"/>
                <a:gd name="T27" fmla="*/ 33 h 139"/>
                <a:gd name="T28" fmla="*/ 29 w 80"/>
                <a:gd name="T29" fmla="*/ 15 h 139"/>
                <a:gd name="T30" fmla="*/ 33 w 80"/>
                <a:gd name="T31" fmla="*/ 4 h 139"/>
                <a:gd name="T32" fmla="*/ 37 w 80"/>
                <a:gd name="T33" fmla="*/ 0 h 139"/>
                <a:gd name="T34" fmla="*/ 43 w 80"/>
                <a:gd name="T35" fmla="*/ 2 h 139"/>
                <a:gd name="T36" fmla="*/ 47 w 80"/>
                <a:gd name="T37" fmla="*/ 13 h 139"/>
                <a:gd name="T38" fmla="*/ 49 w 80"/>
                <a:gd name="T39" fmla="*/ 31 h 139"/>
                <a:gd name="T40" fmla="*/ 49 w 80"/>
                <a:gd name="T41" fmla="*/ 55 h 139"/>
                <a:gd name="T42" fmla="*/ 58 w 80"/>
                <a:gd name="T43" fmla="*/ 35 h 139"/>
                <a:gd name="T44" fmla="*/ 64 w 80"/>
                <a:gd name="T45" fmla="*/ 20 h 139"/>
                <a:gd name="T46" fmla="*/ 70 w 80"/>
                <a:gd name="T47" fmla="*/ 13 h 139"/>
                <a:gd name="T48" fmla="*/ 76 w 80"/>
                <a:gd name="T49" fmla="*/ 13 h 139"/>
                <a:gd name="T50" fmla="*/ 78 w 80"/>
                <a:gd name="T51" fmla="*/ 18 h 139"/>
                <a:gd name="T52" fmla="*/ 80 w 80"/>
                <a:gd name="T53" fmla="*/ 26 h 139"/>
                <a:gd name="T54" fmla="*/ 76 w 80"/>
                <a:gd name="T55" fmla="*/ 42 h 139"/>
                <a:gd name="T56" fmla="*/ 68 w 80"/>
                <a:gd name="T57" fmla="*/ 62 h 139"/>
                <a:gd name="T58" fmla="*/ 72 w 80"/>
                <a:gd name="T59" fmla="*/ 77 h 139"/>
                <a:gd name="T60" fmla="*/ 74 w 80"/>
                <a:gd name="T61" fmla="*/ 90 h 139"/>
                <a:gd name="T62" fmla="*/ 74 w 80"/>
                <a:gd name="T63" fmla="*/ 108 h 139"/>
                <a:gd name="T64" fmla="*/ 74 w 80"/>
                <a:gd name="T65" fmla="*/ 119 h 139"/>
                <a:gd name="T66" fmla="*/ 70 w 80"/>
                <a:gd name="T67" fmla="*/ 132 h 139"/>
                <a:gd name="T68" fmla="*/ 54 w 80"/>
                <a:gd name="T69" fmla="*/ 134 h 139"/>
                <a:gd name="T70" fmla="*/ 39 w 80"/>
                <a:gd name="T71" fmla="*/ 137 h 139"/>
                <a:gd name="T72" fmla="*/ 15 w 80"/>
                <a:gd name="T73" fmla="*/ 139 h 139"/>
                <a:gd name="T74" fmla="*/ 15 w 80"/>
                <a:gd name="T75" fmla="*/ 139 h 13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0" h="139">
                  <a:moveTo>
                    <a:pt x="15" y="139"/>
                  </a:moveTo>
                  <a:lnTo>
                    <a:pt x="8" y="134"/>
                  </a:lnTo>
                  <a:lnTo>
                    <a:pt x="4" y="128"/>
                  </a:lnTo>
                  <a:lnTo>
                    <a:pt x="2" y="117"/>
                  </a:lnTo>
                  <a:lnTo>
                    <a:pt x="0" y="104"/>
                  </a:lnTo>
                  <a:lnTo>
                    <a:pt x="0" y="93"/>
                  </a:lnTo>
                  <a:lnTo>
                    <a:pt x="2" y="81"/>
                  </a:lnTo>
                  <a:lnTo>
                    <a:pt x="6" y="75"/>
                  </a:lnTo>
                  <a:lnTo>
                    <a:pt x="13" y="73"/>
                  </a:lnTo>
                  <a:lnTo>
                    <a:pt x="15" y="62"/>
                  </a:lnTo>
                  <a:lnTo>
                    <a:pt x="19" y="55"/>
                  </a:lnTo>
                  <a:lnTo>
                    <a:pt x="25" y="53"/>
                  </a:lnTo>
                  <a:lnTo>
                    <a:pt x="31" y="55"/>
                  </a:lnTo>
                  <a:lnTo>
                    <a:pt x="29" y="33"/>
                  </a:lnTo>
                  <a:lnTo>
                    <a:pt x="29" y="15"/>
                  </a:lnTo>
                  <a:lnTo>
                    <a:pt x="33" y="4"/>
                  </a:lnTo>
                  <a:lnTo>
                    <a:pt x="37" y="0"/>
                  </a:lnTo>
                  <a:lnTo>
                    <a:pt x="43" y="2"/>
                  </a:lnTo>
                  <a:lnTo>
                    <a:pt x="47" y="13"/>
                  </a:lnTo>
                  <a:lnTo>
                    <a:pt x="49" y="31"/>
                  </a:lnTo>
                  <a:lnTo>
                    <a:pt x="49" y="55"/>
                  </a:lnTo>
                  <a:lnTo>
                    <a:pt x="58" y="35"/>
                  </a:lnTo>
                  <a:lnTo>
                    <a:pt x="64" y="20"/>
                  </a:lnTo>
                  <a:lnTo>
                    <a:pt x="70" y="13"/>
                  </a:lnTo>
                  <a:lnTo>
                    <a:pt x="76" y="13"/>
                  </a:lnTo>
                  <a:lnTo>
                    <a:pt x="78" y="18"/>
                  </a:lnTo>
                  <a:lnTo>
                    <a:pt x="80" y="26"/>
                  </a:lnTo>
                  <a:lnTo>
                    <a:pt x="76" y="42"/>
                  </a:lnTo>
                  <a:lnTo>
                    <a:pt x="68" y="62"/>
                  </a:lnTo>
                  <a:lnTo>
                    <a:pt x="72" y="77"/>
                  </a:lnTo>
                  <a:lnTo>
                    <a:pt x="74" y="90"/>
                  </a:lnTo>
                  <a:lnTo>
                    <a:pt x="74" y="108"/>
                  </a:lnTo>
                  <a:lnTo>
                    <a:pt x="74" y="119"/>
                  </a:lnTo>
                  <a:lnTo>
                    <a:pt x="70" y="132"/>
                  </a:lnTo>
                  <a:lnTo>
                    <a:pt x="54" y="134"/>
                  </a:lnTo>
                  <a:lnTo>
                    <a:pt x="39" y="137"/>
                  </a:lnTo>
                  <a:lnTo>
                    <a:pt x="15" y="139"/>
                  </a:lnTo>
                  <a:close/>
                </a:path>
              </a:pathLst>
            </a:custGeom>
            <a:solidFill>
              <a:srgbClr val="FEDFB3"/>
            </a:solidFill>
            <a:ln w="15875">
              <a:solidFill>
                <a:srgbClr val="000000"/>
              </a:solidFill>
              <a:prstDash val="solid"/>
              <a:round/>
              <a:headEnd/>
              <a:tailEnd/>
            </a:ln>
          </p:spPr>
          <p:txBody>
            <a:bodyPr/>
            <a:lstStyle/>
            <a:p>
              <a:endParaRPr lang="ja-JP" altLang="en-US"/>
            </a:p>
          </p:txBody>
        </p:sp>
        <p:sp>
          <p:nvSpPr>
            <p:cNvPr id="31929" name="Freeform 439"/>
            <p:cNvSpPr>
              <a:spLocks/>
            </p:cNvSpPr>
            <p:nvPr/>
          </p:nvSpPr>
          <p:spPr bwMode="auto">
            <a:xfrm>
              <a:off x="3380" y="3712"/>
              <a:ext cx="29" cy="53"/>
            </a:xfrm>
            <a:custGeom>
              <a:avLst/>
              <a:gdLst>
                <a:gd name="T0" fmla="*/ 29 w 29"/>
                <a:gd name="T1" fmla="*/ 31 h 53"/>
                <a:gd name="T2" fmla="*/ 21 w 29"/>
                <a:gd name="T3" fmla="*/ 13 h 53"/>
                <a:gd name="T4" fmla="*/ 12 w 29"/>
                <a:gd name="T5" fmla="*/ 4 h 53"/>
                <a:gd name="T6" fmla="*/ 6 w 29"/>
                <a:gd name="T7" fmla="*/ 0 h 53"/>
                <a:gd name="T8" fmla="*/ 2 w 29"/>
                <a:gd name="T9" fmla="*/ 2 h 53"/>
                <a:gd name="T10" fmla="*/ 0 w 29"/>
                <a:gd name="T11" fmla="*/ 8 h 53"/>
                <a:gd name="T12" fmla="*/ 2 w 29"/>
                <a:gd name="T13" fmla="*/ 15 h 53"/>
                <a:gd name="T14" fmla="*/ 6 w 29"/>
                <a:gd name="T15" fmla="*/ 24 h 53"/>
                <a:gd name="T16" fmla="*/ 14 w 29"/>
                <a:gd name="T17" fmla="*/ 31 h 53"/>
                <a:gd name="T18" fmla="*/ 10 w 29"/>
                <a:gd name="T19" fmla="*/ 35 h 53"/>
                <a:gd name="T20" fmla="*/ 8 w 29"/>
                <a:gd name="T21" fmla="*/ 39 h 53"/>
                <a:gd name="T22" fmla="*/ 4 w 29"/>
                <a:gd name="T23" fmla="*/ 46 h 53"/>
                <a:gd name="T24" fmla="*/ 6 w 29"/>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53">
                  <a:moveTo>
                    <a:pt x="29" y="31"/>
                  </a:moveTo>
                  <a:lnTo>
                    <a:pt x="21" y="13"/>
                  </a:lnTo>
                  <a:lnTo>
                    <a:pt x="12" y="4"/>
                  </a:lnTo>
                  <a:lnTo>
                    <a:pt x="6" y="0"/>
                  </a:lnTo>
                  <a:lnTo>
                    <a:pt x="2" y="2"/>
                  </a:lnTo>
                  <a:lnTo>
                    <a:pt x="0" y="8"/>
                  </a:lnTo>
                  <a:lnTo>
                    <a:pt x="2" y="15"/>
                  </a:lnTo>
                  <a:lnTo>
                    <a:pt x="6" y="24"/>
                  </a:lnTo>
                  <a:lnTo>
                    <a:pt x="14" y="31"/>
                  </a:lnTo>
                  <a:lnTo>
                    <a:pt x="10" y="35"/>
                  </a:lnTo>
                  <a:lnTo>
                    <a:pt x="8" y="39"/>
                  </a:lnTo>
                  <a:lnTo>
                    <a:pt x="4" y="46"/>
                  </a:lnTo>
                  <a:lnTo>
                    <a:pt x="6" y="53"/>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930" name="Freeform 440"/>
            <p:cNvSpPr>
              <a:spLocks/>
            </p:cNvSpPr>
            <p:nvPr/>
          </p:nvSpPr>
          <p:spPr bwMode="auto">
            <a:xfrm>
              <a:off x="3675" y="3912"/>
              <a:ext cx="53" cy="44"/>
            </a:xfrm>
            <a:custGeom>
              <a:avLst/>
              <a:gdLst>
                <a:gd name="T0" fmla="*/ 4 w 53"/>
                <a:gd name="T1" fmla="*/ 0 h 44"/>
                <a:gd name="T2" fmla="*/ 0 w 53"/>
                <a:gd name="T3" fmla="*/ 9 h 44"/>
                <a:gd name="T4" fmla="*/ 0 w 53"/>
                <a:gd name="T5" fmla="*/ 18 h 44"/>
                <a:gd name="T6" fmla="*/ 8 w 53"/>
                <a:gd name="T7" fmla="*/ 22 h 44"/>
                <a:gd name="T8" fmla="*/ 19 w 53"/>
                <a:gd name="T9" fmla="*/ 29 h 44"/>
                <a:gd name="T10" fmla="*/ 29 w 53"/>
                <a:gd name="T11" fmla="*/ 36 h 44"/>
                <a:gd name="T12" fmla="*/ 37 w 53"/>
                <a:gd name="T13" fmla="*/ 44 h 44"/>
                <a:gd name="T14" fmla="*/ 45 w 53"/>
                <a:gd name="T15" fmla="*/ 42 h 44"/>
                <a:gd name="T16" fmla="*/ 51 w 53"/>
                <a:gd name="T17" fmla="*/ 40 h 44"/>
                <a:gd name="T18" fmla="*/ 53 w 53"/>
                <a:gd name="T19" fmla="*/ 36 h 44"/>
                <a:gd name="T20" fmla="*/ 43 w 53"/>
                <a:gd name="T21" fmla="*/ 25 h 44"/>
                <a:gd name="T22" fmla="*/ 29 w 53"/>
                <a:gd name="T23" fmla="*/ 13 h 44"/>
                <a:gd name="T24" fmla="*/ 15 w 53"/>
                <a:gd name="T25" fmla="*/ 5 h 44"/>
                <a:gd name="T26" fmla="*/ 4 w 53"/>
                <a:gd name="T27" fmla="*/ 0 h 44"/>
                <a:gd name="T28" fmla="*/ 4 w 53"/>
                <a:gd name="T29" fmla="*/ 0 h 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 h="44">
                  <a:moveTo>
                    <a:pt x="4" y="0"/>
                  </a:moveTo>
                  <a:lnTo>
                    <a:pt x="0" y="9"/>
                  </a:lnTo>
                  <a:lnTo>
                    <a:pt x="0" y="18"/>
                  </a:lnTo>
                  <a:lnTo>
                    <a:pt x="8" y="22"/>
                  </a:lnTo>
                  <a:lnTo>
                    <a:pt x="19" y="29"/>
                  </a:lnTo>
                  <a:lnTo>
                    <a:pt x="29" y="36"/>
                  </a:lnTo>
                  <a:lnTo>
                    <a:pt x="37" y="44"/>
                  </a:lnTo>
                  <a:lnTo>
                    <a:pt x="45" y="42"/>
                  </a:lnTo>
                  <a:lnTo>
                    <a:pt x="51" y="40"/>
                  </a:lnTo>
                  <a:lnTo>
                    <a:pt x="53" y="36"/>
                  </a:lnTo>
                  <a:lnTo>
                    <a:pt x="43" y="25"/>
                  </a:lnTo>
                  <a:lnTo>
                    <a:pt x="29" y="13"/>
                  </a:lnTo>
                  <a:lnTo>
                    <a:pt x="15" y="5"/>
                  </a:lnTo>
                  <a:lnTo>
                    <a:pt x="4" y="0"/>
                  </a:lnTo>
                  <a:close/>
                </a:path>
              </a:pathLst>
            </a:custGeom>
            <a:solidFill>
              <a:srgbClr val="FF651F"/>
            </a:solidFill>
            <a:ln w="15875">
              <a:solidFill>
                <a:srgbClr val="000000"/>
              </a:solidFill>
              <a:prstDash val="solid"/>
              <a:round/>
              <a:headEnd/>
              <a:tailEnd/>
            </a:ln>
          </p:spPr>
          <p:txBody>
            <a:bodyPr/>
            <a:lstStyle/>
            <a:p>
              <a:endParaRPr lang="ja-JP" altLang="en-US"/>
            </a:p>
          </p:txBody>
        </p:sp>
        <p:sp>
          <p:nvSpPr>
            <p:cNvPr id="31931" name="Freeform 441"/>
            <p:cNvSpPr>
              <a:spLocks/>
            </p:cNvSpPr>
            <p:nvPr/>
          </p:nvSpPr>
          <p:spPr bwMode="auto">
            <a:xfrm>
              <a:off x="3651" y="3930"/>
              <a:ext cx="88" cy="104"/>
            </a:xfrm>
            <a:custGeom>
              <a:avLst/>
              <a:gdLst>
                <a:gd name="T0" fmla="*/ 26 w 88"/>
                <a:gd name="T1" fmla="*/ 0 h 104"/>
                <a:gd name="T2" fmla="*/ 16 w 88"/>
                <a:gd name="T3" fmla="*/ 9 h 104"/>
                <a:gd name="T4" fmla="*/ 8 w 88"/>
                <a:gd name="T5" fmla="*/ 22 h 104"/>
                <a:gd name="T6" fmla="*/ 4 w 88"/>
                <a:gd name="T7" fmla="*/ 35 h 104"/>
                <a:gd name="T8" fmla="*/ 0 w 88"/>
                <a:gd name="T9" fmla="*/ 51 h 104"/>
                <a:gd name="T10" fmla="*/ 0 w 88"/>
                <a:gd name="T11" fmla="*/ 64 h 104"/>
                <a:gd name="T12" fmla="*/ 2 w 88"/>
                <a:gd name="T13" fmla="*/ 75 h 104"/>
                <a:gd name="T14" fmla="*/ 8 w 88"/>
                <a:gd name="T15" fmla="*/ 79 h 104"/>
                <a:gd name="T16" fmla="*/ 16 w 88"/>
                <a:gd name="T17" fmla="*/ 77 h 104"/>
                <a:gd name="T18" fmla="*/ 18 w 88"/>
                <a:gd name="T19" fmla="*/ 81 h 104"/>
                <a:gd name="T20" fmla="*/ 20 w 88"/>
                <a:gd name="T21" fmla="*/ 84 h 104"/>
                <a:gd name="T22" fmla="*/ 24 w 88"/>
                <a:gd name="T23" fmla="*/ 84 h 104"/>
                <a:gd name="T24" fmla="*/ 28 w 88"/>
                <a:gd name="T25" fmla="*/ 88 h 104"/>
                <a:gd name="T26" fmla="*/ 34 w 88"/>
                <a:gd name="T27" fmla="*/ 88 h 104"/>
                <a:gd name="T28" fmla="*/ 39 w 88"/>
                <a:gd name="T29" fmla="*/ 95 h 104"/>
                <a:gd name="T30" fmla="*/ 43 w 88"/>
                <a:gd name="T31" fmla="*/ 97 h 104"/>
                <a:gd name="T32" fmla="*/ 47 w 88"/>
                <a:gd name="T33" fmla="*/ 97 h 104"/>
                <a:gd name="T34" fmla="*/ 49 w 88"/>
                <a:gd name="T35" fmla="*/ 97 h 104"/>
                <a:gd name="T36" fmla="*/ 59 w 88"/>
                <a:gd name="T37" fmla="*/ 104 h 104"/>
                <a:gd name="T38" fmla="*/ 67 w 88"/>
                <a:gd name="T39" fmla="*/ 104 h 104"/>
                <a:gd name="T40" fmla="*/ 69 w 88"/>
                <a:gd name="T41" fmla="*/ 101 h 104"/>
                <a:gd name="T42" fmla="*/ 67 w 88"/>
                <a:gd name="T43" fmla="*/ 97 h 104"/>
                <a:gd name="T44" fmla="*/ 61 w 88"/>
                <a:gd name="T45" fmla="*/ 90 h 104"/>
                <a:gd name="T46" fmla="*/ 51 w 88"/>
                <a:gd name="T47" fmla="*/ 81 h 104"/>
                <a:gd name="T48" fmla="*/ 71 w 88"/>
                <a:gd name="T49" fmla="*/ 84 h 104"/>
                <a:gd name="T50" fmla="*/ 82 w 88"/>
                <a:gd name="T51" fmla="*/ 81 h 104"/>
                <a:gd name="T52" fmla="*/ 88 w 88"/>
                <a:gd name="T53" fmla="*/ 79 h 104"/>
                <a:gd name="T54" fmla="*/ 88 w 88"/>
                <a:gd name="T55" fmla="*/ 73 h 104"/>
                <a:gd name="T56" fmla="*/ 84 w 88"/>
                <a:gd name="T57" fmla="*/ 68 h 104"/>
                <a:gd name="T58" fmla="*/ 75 w 88"/>
                <a:gd name="T59" fmla="*/ 64 h 104"/>
                <a:gd name="T60" fmla="*/ 65 w 88"/>
                <a:gd name="T61" fmla="*/ 64 h 104"/>
                <a:gd name="T62" fmla="*/ 57 w 88"/>
                <a:gd name="T63" fmla="*/ 66 h 104"/>
                <a:gd name="T64" fmla="*/ 63 w 88"/>
                <a:gd name="T65" fmla="*/ 46 h 104"/>
                <a:gd name="T66" fmla="*/ 63 w 88"/>
                <a:gd name="T67" fmla="*/ 35 h 104"/>
                <a:gd name="T68" fmla="*/ 61 w 88"/>
                <a:gd name="T69" fmla="*/ 26 h 104"/>
                <a:gd name="T70" fmla="*/ 55 w 88"/>
                <a:gd name="T71" fmla="*/ 20 h 104"/>
                <a:gd name="T72" fmla="*/ 43 w 88"/>
                <a:gd name="T73" fmla="*/ 11 h 104"/>
                <a:gd name="T74" fmla="*/ 32 w 88"/>
                <a:gd name="T75" fmla="*/ 4 h 104"/>
                <a:gd name="T76" fmla="*/ 26 w 88"/>
                <a:gd name="T77" fmla="*/ 0 h 104"/>
                <a:gd name="T78" fmla="*/ 26 w 88"/>
                <a:gd name="T79" fmla="*/ 0 h 10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8" h="104">
                  <a:moveTo>
                    <a:pt x="26" y="0"/>
                  </a:moveTo>
                  <a:lnTo>
                    <a:pt x="16" y="9"/>
                  </a:lnTo>
                  <a:lnTo>
                    <a:pt x="8" y="22"/>
                  </a:lnTo>
                  <a:lnTo>
                    <a:pt x="4" y="35"/>
                  </a:lnTo>
                  <a:lnTo>
                    <a:pt x="0" y="51"/>
                  </a:lnTo>
                  <a:lnTo>
                    <a:pt x="0" y="64"/>
                  </a:lnTo>
                  <a:lnTo>
                    <a:pt x="2" y="75"/>
                  </a:lnTo>
                  <a:lnTo>
                    <a:pt x="8" y="79"/>
                  </a:lnTo>
                  <a:lnTo>
                    <a:pt x="16" y="77"/>
                  </a:lnTo>
                  <a:lnTo>
                    <a:pt x="18" y="81"/>
                  </a:lnTo>
                  <a:lnTo>
                    <a:pt x="20" y="84"/>
                  </a:lnTo>
                  <a:lnTo>
                    <a:pt x="24" y="84"/>
                  </a:lnTo>
                  <a:lnTo>
                    <a:pt x="28" y="88"/>
                  </a:lnTo>
                  <a:lnTo>
                    <a:pt x="34" y="88"/>
                  </a:lnTo>
                  <a:lnTo>
                    <a:pt x="39" y="95"/>
                  </a:lnTo>
                  <a:lnTo>
                    <a:pt x="43" y="97"/>
                  </a:lnTo>
                  <a:lnTo>
                    <a:pt x="47" y="97"/>
                  </a:lnTo>
                  <a:lnTo>
                    <a:pt x="49" y="97"/>
                  </a:lnTo>
                  <a:lnTo>
                    <a:pt x="59" y="104"/>
                  </a:lnTo>
                  <a:lnTo>
                    <a:pt x="67" y="104"/>
                  </a:lnTo>
                  <a:lnTo>
                    <a:pt x="69" y="101"/>
                  </a:lnTo>
                  <a:lnTo>
                    <a:pt x="67" y="97"/>
                  </a:lnTo>
                  <a:lnTo>
                    <a:pt x="61" y="90"/>
                  </a:lnTo>
                  <a:lnTo>
                    <a:pt x="51" y="81"/>
                  </a:lnTo>
                  <a:lnTo>
                    <a:pt x="71" y="84"/>
                  </a:lnTo>
                  <a:lnTo>
                    <a:pt x="82" y="81"/>
                  </a:lnTo>
                  <a:lnTo>
                    <a:pt x="88" y="79"/>
                  </a:lnTo>
                  <a:lnTo>
                    <a:pt x="88" y="73"/>
                  </a:lnTo>
                  <a:lnTo>
                    <a:pt x="84" y="68"/>
                  </a:lnTo>
                  <a:lnTo>
                    <a:pt x="75" y="64"/>
                  </a:lnTo>
                  <a:lnTo>
                    <a:pt x="65" y="64"/>
                  </a:lnTo>
                  <a:lnTo>
                    <a:pt x="57" y="66"/>
                  </a:lnTo>
                  <a:lnTo>
                    <a:pt x="63" y="46"/>
                  </a:lnTo>
                  <a:lnTo>
                    <a:pt x="63" y="35"/>
                  </a:lnTo>
                  <a:lnTo>
                    <a:pt x="61" y="26"/>
                  </a:lnTo>
                  <a:lnTo>
                    <a:pt x="55" y="20"/>
                  </a:lnTo>
                  <a:lnTo>
                    <a:pt x="43" y="11"/>
                  </a:lnTo>
                  <a:lnTo>
                    <a:pt x="32" y="4"/>
                  </a:lnTo>
                  <a:lnTo>
                    <a:pt x="26" y="0"/>
                  </a:lnTo>
                  <a:close/>
                </a:path>
              </a:pathLst>
            </a:custGeom>
            <a:solidFill>
              <a:srgbClr val="FEDFB3"/>
            </a:solidFill>
            <a:ln w="15875">
              <a:solidFill>
                <a:srgbClr val="000000"/>
              </a:solidFill>
              <a:prstDash val="solid"/>
              <a:round/>
              <a:headEnd/>
              <a:tailEnd/>
            </a:ln>
          </p:spPr>
          <p:txBody>
            <a:bodyPr/>
            <a:lstStyle/>
            <a:p>
              <a:endParaRPr lang="ja-JP" altLang="en-US"/>
            </a:p>
          </p:txBody>
        </p:sp>
      </p:grpSp>
      <p:sp>
        <p:nvSpPr>
          <p:cNvPr id="31889" name="Freeform 468"/>
          <p:cNvSpPr>
            <a:spLocks/>
          </p:cNvSpPr>
          <p:nvPr/>
        </p:nvSpPr>
        <p:spPr bwMode="auto">
          <a:xfrm>
            <a:off x="9523413" y="1822450"/>
            <a:ext cx="3441700" cy="574675"/>
          </a:xfrm>
          <a:custGeom>
            <a:avLst/>
            <a:gdLst>
              <a:gd name="T0" fmla="*/ 2147483646 w 4006"/>
              <a:gd name="T1" fmla="*/ 2147483646 h 669"/>
              <a:gd name="T2" fmla="*/ 2147483646 w 4006"/>
              <a:gd name="T3" fmla="*/ 2147483646 h 669"/>
              <a:gd name="T4" fmla="*/ 2147483646 w 4006"/>
              <a:gd name="T5" fmla="*/ 2147483646 h 669"/>
              <a:gd name="T6" fmla="*/ 2147483646 w 4006"/>
              <a:gd name="T7" fmla="*/ 2147483646 h 669"/>
              <a:gd name="T8" fmla="*/ 2147483646 w 4006"/>
              <a:gd name="T9" fmla="*/ 2147483646 h 669"/>
              <a:gd name="T10" fmla="*/ 2147483646 w 4006"/>
              <a:gd name="T11" fmla="*/ 2147483646 h 669"/>
              <a:gd name="T12" fmla="*/ 2147483646 w 4006"/>
              <a:gd name="T13" fmla="*/ 2147483646 h 669"/>
              <a:gd name="T14" fmla="*/ 2147483646 w 4006"/>
              <a:gd name="T15" fmla="*/ 2147483646 h 669"/>
              <a:gd name="T16" fmla="*/ 0 w 4006"/>
              <a:gd name="T17" fmla="*/ 2147483646 h 669"/>
              <a:gd name="T18" fmla="*/ 2147483646 w 4006"/>
              <a:gd name="T19" fmla="*/ 2147483646 h 669"/>
              <a:gd name="T20" fmla="*/ 2147483646 w 4006"/>
              <a:gd name="T21" fmla="*/ 2147483646 h 669"/>
              <a:gd name="T22" fmla="*/ 2147483646 w 4006"/>
              <a:gd name="T23" fmla="*/ 2147483646 h 669"/>
              <a:gd name="T24" fmla="*/ 2147483646 w 4006"/>
              <a:gd name="T25" fmla="*/ 2147483646 h 669"/>
              <a:gd name="T26" fmla="*/ 2147483646 w 4006"/>
              <a:gd name="T27" fmla="*/ 2147483646 h 669"/>
              <a:gd name="T28" fmla="*/ 2147483646 w 4006"/>
              <a:gd name="T29" fmla="*/ 2147483646 h 669"/>
              <a:gd name="T30" fmla="*/ 2147483646 w 4006"/>
              <a:gd name="T31" fmla="*/ 2147483646 h 669"/>
              <a:gd name="T32" fmla="*/ 2147483646 w 4006"/>
              <a:gd name="T33" fmla="*/ 2147483646 h 669"/>
              <a:gd name="T34" fmla="*/ 2147483646 w 4006"/>
              <a:gd name="T35" fmla="*/ 2147483646 h 669"/>
              <a:gd name="T36" fmla="*/ 2147483646 w 4006"/>
              <a:gd name="T37" fmla="*/ 2147483646 h 669"/>
              <a:gd name="T38" fmla="*/ 2147483646 w 4006"/>
              <a:gd name="T39" fmla="*/ 2147483646 h 669"/>
              <a:gd name="T40" fmla="*/ 2147483646 w 4006"/>
              <a:gd name="T41" fmla="*/ 2147483646 h 669"/>
              <a:gd name="T42" fmla="*/ 2147483646 w 4006"/>
              <a:gd name="T43" fmla="*/ 2147483646 h 669"/>
              <a:gd name="T44" fmla="*/ 2147483646 w 4006"/>
              <a:gd name="T45" fmla="*/ 2147483646 h 669"/>
              <a:gd name="T46" fmla="*/ 2147483646 w 4006"/>
              <a:gd name="T47" fmla="*/ 2147483646 h 669"/>
              <a:gd name="T48" fmla="*/ 2147483646 w 4006"/>
              <a:gd name="T49" fmla="*/ 2147483646 h 669"/>
              <a:gd name="T50" fmla="*/ 2147483646 w 4006"/>
              <a:gd name="T51" fmla="*/ 2147483646 h 669"/>
              <a:gd name="T52" fmla="*/ 2147483646 w 4006"/>
              <a:gd name="T53" fmla="*/ 2147483646 h 669"/>
              <a:gd name="T54" fmla="*/ 2147483646 w 4006"/>
              <a:gd name="T55" fmla="*/ 2147483646 h 669"/>
              <a:gd name="T56" fmla="*/ 2147483646 w 4006"/>
              <a:gd name="T57" fmla="*/ 2147483646 h 669"/>
              <a:gd name="T58" fmla="*/ 2147483646 w 4006"/>
              <a:gd name="T59" fmla="*/ 2147483646 h 669"/>
              <a:gd name="T60" fmla="*/ 2147483646 w 4006"/>
              <a:gd name="T61" fmla="*/ 2147483646 h 669"/>
              <a:gd name="T62" fmla="*/ 2147483646 w 4006"/>
              <a:gd name="T63" fmla="*/ 2147483646 h 669"/>
              <a:gd name="T64" fmla="*/ 2147483646 w 4006"/>
              <a:gd name="T65" fmla="*/ 2147483646 h 669"/>
              <a:gd name="T66" fmla="*/ 2147483646 w 4006"/>
              <a:gd name="T67" fmla="*/ 2147483646 h 669"/>
              <a:gd name="T68" fmla="*/ 2147483646 w 4006"/>
              <a:gd name="T69" fmla="*/ 2147483646 h 669"/>
              <a:gd name="T70" fmla="*/ 2147483646 w 4006"/>
              <a:gd name="T71" fmla="*/ 2147483646 h 669"/>
              <a:gd name="T72" fmla="*/ 2147483646 w 4006"/>
              <a:gd name="T73" fmla="*/ 2147483646 h 6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006" h="669">
                <a:moveTo>
                  <a:pt x="439" y="13"/>
                </a:moveTo>
                <a:lnTo>
                  <a:pt x="394" y="13"/>
                </a:lnTo>
                <a:lnTo>
                  <a:pt x="351" y="15"/>
                </a:lnTo>
                <a:lnTo>
                  <a:pt x="308" y="18"/>
                </a:lnTo>
                <a:lnTo>
                  <a:pt x="269" y="21"/>
                </a:lnTo>
                <a:lnTo>
                  <a:pt x="230" y="26"/>
                </a:lnTo>
                <a:lnTo>
                  <a:pt x="194" y="31"/>
                </a:lnTo>
                <a:lnTo>
                  <a:pt x="159" y="37"/>
                </a:lnTo>
                <a:lnTo>
                  <a:pt x="128" y="45"/>
                </a:lnTo>
                <a:lnTo>
                  <a:pt x="101" y="52"/>
                </a:lnTo>
                <a:lnTo>
                  <a:pt x="75" y="61"/>
                </a:lnTo>
                <a:lnTo>
                  <a:pt x="54" y="70"/>
                </a:lnTo>
                <a:lnTo>
                  <a:pt x="35" y="80"/>
                </a:lnTo>
                <a:lnTo>
                  <a:pt x="20" y="90"/>
                </a:lnTo>
                <a:lnTo>
                  <a:pt x="9" y="100"/>
                </a:lnTo>
                <a:lnTo>
                  <a:pt x="3" y="111"/>
                </a:lnTo>
                <a:lnTo>
                  <a:pt x="0" y="122"/>
                </a:lnTo>
                <a:lnTo>
                  <a:pt x="0" y="286"/>
                </a:lnTo>
                <a:lnTo>
                  <a:pt x="0" y="559"/>
                </a:lnTo>
                <a:lnTo>
                  <a:pt x="3" y="570"/>
                </a:lnTo>
                <a:lnTo>
                  <a:pt x="9" y="582"/>
                </a:lnTo>
                <a:lnTo>
                  <a:pt x="20" y="592"/>
                </a:lnTo>
                <a:lnTo>
                  <a:pt x="35" y="601"/>
                </a:lnTo>
                <a:lnTo>
                  <a:pt x="54" y="611"/>
                </a:lnTo>
                <a:lnTo>
                  <a:pt x="75" y="620"/>
                </a:lnTo>
                <a:lnTo>
                  <a:pt x="101" y="629"/>
                </a:lnTo>
                <a:lnTo>
                  <a:pt x="128" y="636"/>
                </a:lnTo>
                <a:lnTo>
                  <a:pt x="159" y="644"/>
                </a:lnTo>
                <a:lnTo>
                  <a:pt x="194" y="650"/>
                </a:lnTo>
                <a:lnTo>
                  <a:pt x="230" y="655"/>
                </a:lnTo>
                <a:lnTo>
                  <a:pt x="269" y="660"/>
                </a:lnTo>
                <a:lnTo>
                  <a:pt x="308" y="664"/>
                </a:lnTo>
                <a:lnTo>
                  <a:pt x="351" y="666"/>
                </a:lnTo>
                <a:lnTo>
                  <a:pt x="394" y="669"/>
                </a:lnTo>
                <a:lnTo>
                  <a:pt x="439" y="669"/>
                </a:lnTo>
                <a:lnTo>
                  <a:pt x="1535" y="669"/>
                </a:lnTo>
                <a:lnTo>
                  <a:pt x="2192" y="669"/>
                </a:lnTo>
                <a:lnTo>
                  <a:pt x="2237" y="669"/>
                </a:lnTo>
                <a:lnTo>
                  <a:pt x="2280" y="666"/>
                </a:lnTo>
                <a:lnTo>
                  <a:pt x="2322" y="664"/>
                </a:lnTo>
                <a:lnTo>
                  <a:pt x="2362" y="660"/>
                </a:lnTo>
                <a:lnTo>
                  <a:pt x="2401" y="655"/>
                </a:lnTo>
                <a:lnTo>
                  <a:pt x="2437" y="650"/>
                </a:lnTo>
                <a:lnTo>
                  <a:pt x="2471" y="644"/>
                </a:lnTo>
                <a:lnTo>
                  <a:pt x="2503" y="636"/>
                </a:lnTo>
                <a:lnTo>
                  <a:pt x="2530" y="629"/>
                </a:lnTo>
                <a:lnTo>
                  <a:pt x="2556" y="620"/>
                </a:lnTo>
                <a:lnTo>
                  <a:pt x="2577" y="611"/>
                </a:lnTo>
                <a:lnTo>
                  <a:pt x="2596" y="601"/>
                </a:lnTo>
                <a:lnTo>
                  <a:pt x="2611" y="592"/>
                </a:lnTo>
                <a:lnTo>
                  <a:pt x="2622" y="582"/>
                </a:lnTo>
                <a:lnTo>
                  <a:pt x="2628" y="570"/>
                </a:lnTo>
                <a:lnTo>
                  <a:pt x="2631" y="559"/>
                </a:lnTo>
                <a:lnTo>
                  <a:pt x="2631" y="286"/>
                </a:lnTo>
                <a:lnTo>
                  <a:pt x="4006" y="0"/>
                </a:lnTo>
                <a:lnTo>
                  <a:pt x="2631" y="122"/>
                </a:lnTo>
                <a:lnTo>
                  <a:pt x="2628" y="111"/>
                </a:lnTo>
                <a:lnTo>
                  <a:pt x="2622" y="100"/>
                </a:lnTo>
                <a:lnTo>
                  <a:pt x="2611" y="90"/>
                </a:lnTo>
                <a:lnTo>
                  <a:pt x="2596" y="80"/>
                </a:lnTo>
                <a:lnTo>
                  <a:pt x="2577" y="70"/>
                </a:lnTo>
                <a:lnTo>
                  <a:pt x="2556" y="61"/>
                </a:lnTo>
                <a:lnTo>
                  <a:pt x="2530" y="52"/>
                </a:lnTo>
                <a:lnTo>
                  <a:pt x="2503" y="45"/>
                </a:lnTo>
                <a:lnTo>
                  <a:pt x="2471" y="37"/>
                </a:lnTo>
                <a:lnTo>
                  <a:pt x="2437" y="31"/>
                </a:lnTo>
                <a:lnTo>
                  <a:pt x="2401" y="26"/>
                </a:lnTo>
                <a:lnTo>
                  <a:pt x="2362" y="21"/>
                </a:lnTo>
                <a:lnTo>
                  <a:pt x="2322" y="18"/>
                </a:lnTo>
                <a:lnTo>
                  <a:pt x="2280" y="15"/>
                </a:lnTo>
                <a:lnTo>
                  <a:pt x="2237" y="13"/>
                </a:lnTo>
                <a:lnTo>
                  <a:pt x="2192" y="13"/>
                </a:lnTo>
                <a:lnTo>
                  <a:pt x="1535" y="13"/>
                </a:lnTo>
                <a:lnTo>
                  <a:pt x="439" y="13"/>
                </a:lnTo>
                <a:close/>
              </a:path>
            </a:pathLst>
          </a:custGeom>
          <a:solidFill>
            <a:schemeClr val="bg1"/>
          </a:solidFill>
          <a:ln w="6350">
            <a:solidFill>
              <a:srgbClr val="000000"/>
            </a:solidFill>
            <a:prstDash val="solid"/>
            <a:round/>
            <a:headEnd/>
            <a:tailEnd/>
          </a:ln>
        </p:spPr>
        <p:txBody>
          <a:bodyPr/>
          <a:lstStyle/>
          <a:p>
            <a:endParaRPr lang="ja-JP" altLang="en-US"/>
          </a:p>
        </p:txBody>
      </p:sp>
      <p:sp>
        <p:nvSpPr>
          <p:cNvPr id="31890" name="テキスト ボックス 339"/>
          <p:cNvSpPr txBox="1">
            <a:spLocks noChangeArrowheads="1"/>
          </p:cNvSpPr>
          <p:nvPr/>
        </p:nvSpPr>
        <p:spPr bwMode="auto">
          <a:xfrm>
            <a:off x="9809163" y="1889125"/>
            <a:ext cx="17240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自分 たち の実力を</a:t>
            </a:r>
            <a:endParaRPr lang="ja-JP" altLang="en-US"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加味して目標を決める</a:t>
            </a:r>
            <a:endParaRPr lang="ja-JP" altLang="en-US" sz="1200" b="1">
              <a:latin typeface="HG丸ｺﾞｼｯｸM-PRO" panose="020F0600000000000000" pitchFamily="50" charset="-128"/>
              <a:ea typeface="HG丸ｺﾞｼｯｸM-PRO" panose="020F0600000000000000" pitchFamily="50" charset="-128"/>
            </a:endParaRPr>
          </a:p>
        </p:txBody>
      </p:sp>
      <p:sp>
        <p:nvSpPr>
          <p:cNvPr id="31891" name="Oval 473"/>
          <p:cNvSpPr>
            <a:spLocks noChangeArrowheads="1"/>
          </p:cNvSpPr>
          <p:nvPr/>
        </p:nvSpPr>
        <p:spPr bwMode="auto">
          <a:xfrm>
            <a:off x="9256713" y="1722438"/>
            <a:ext cx="395287" cy="395287"/>
          </a:xfrm>
          <a:prstGeom prst="ellipse">
            <a:avLst/>
          </a:prstGeom>
          <a:solidFill>
            <a:srgbClr val="FFFFFF"/>
          </a:solidFill>
          <a:ln w="23813">
            <a:solidFill>
              <a:srgbClr val="660033"/>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31892" name="Rectangle 223"/>
          <p:cNvSpPr>
            <a:spLocks noChangeArrowheads="1"/>
          </p:cNvSpPr>
          <p:nvPr/>
        </p:nvSpPr>
        <p:spPr bwMode="auto">
          <a:xfrm>
            <a:off x="9372600" y="1784350"/>
            <a:ext cx="15398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600" b="1">
                <a:solidFill>
                  <a:srgbClr val="000000"/>
                </a:solidFill>
                <a:latin typeface="HG丸ｺﾞｼｯｸM-PRO" panose="020F0600000000000000" pitchFamily="50" charset="-128"/>
                <a:ea typeface="HG丸ｺﾞｼｯｸM-PRO" panose="020F0600000000000000" pitchFamily="50" charset="-128"/>
              </a:rPr>
              <a:t>4</a:t>
            </a:r>
            <a:endParaRPr lang="ja-JP" altLang="en-US" sz="1600" b="1">
              <a:latin typeface="HG丸ｺﾞｼｯｸM-PRO" panose="020F0600000000000000" pitchFamily="50" charset="-128"/>
              <a:ea typeface="HG丸ｺﾞｼｯｸM-PRO" panose="020F0600000000000000" pitchFamily="50" charset="-128"/>
            </a:endParaRPr>
          </a:p>
        </p:txBody>
      </p:sp>
      <p:sp>
        <p:nvSpPr>
          <p:cNvPr id="31893" name="テキスト ボックス 341"/>
          <p:cNvSpPr txBox="1">
            <a:spLocks noChangeArrowheads="1"/>
          </p:cNvSpPr>
          <p:nvPr/>
        </p:nvSpPr>
        <p:spPr bwMode="auto">
          <a:xfrm>
            <a:off x="7659688" y="4081463"/>
            <a:ext cx="11842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でも</a:t>
            </a:r>
            <a:endParaRPr lang="en-US" altLang="ja-JP" sz="1200" b="1">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現状の姿 は</a:t>
            </a:r>
            <a:endParaRPr lang="ja-JP" altLang="en-US" sz="12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このレベル･･･</a:t>
            </a:r>
            <a:endParaRPr lang="ja-JP" altLang="en-US" sz="1200" b="1">
              <a:latin typeface="HG丸ｺﾞｼｯｸM-PRO" panose="020F0600000000000000" pitchFamily="50" charset="-128"/>
              <a:ea typeface="HG丸ｺﾞｼｯｸM-PRO" panose="020F0600000000000000" pitchFamily="50" charset="-128"/>
            </a:endParaRPr>
          </a:p>
        </p:txBody>
      </p:sp>
      <p:pic>
        <p:nvPicPr>
          <p:cNvPr id="31894" name="図 5"/>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88975" y="3810000"/>
            <a:ext cx="3662363" cy="2689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895" name="Freeform 614"/>
          <p:cNvSpPr>
            <a:spLocks/>
          </p:cNvSpPr>
          <p:nvPr/>
        </p:nvSpPr>
        <p:spPr bwMode="auto">
          <a:xfrm>
            <a:off x="569913" y="3995738"/>
            <a:ext cx="639762" cy="407987"/>
          </a:xfrm>
          <a:custGeom>
            <a:avLst/>
            <a:gdLst>
              <a:gd name="T0" fmla="*/ 0 w 1398"/>
              <a:gd name="T1" fmla="*/ 2147483646 h 384"/>
              <a:gd name="T2" fmla="*/ 2147483646 w 1398"/>
              <a:gd name="T3" fmla="*/ 2147483646 h 384"/>
              <a:gd name="T4" fmla="*/ 2147483646 w 1398"/>
              <a:gd name="T5" fmla="*/ 0 h 384"/>
              <a:gd name="T6" fmla="*/ 2147483646 w 1398"/>
              <a:gd name="T7" fmla="*/ 0 h 384"/>
              <a:gd name="T8" fmla="*/ 2147483646 w 1398"/>
              <a:gd name="T9" fmla="*/ 2147483646 h 384"/>
              <a:gd name="T10" fmla="*/ 2147483646 w 1398"/>
              <a:gd name="T11" fmla="*/ 2147483646 h 384"/>
              <a:gd name="T12" fmla="*/ 2147483646 w 1398"/>
              <a:gd name="T13" fmla="*/ 2147483646 h 384"/>
              <a:gd name="T14" fmla="*/ 0 w 1398"/>
              <a:gd name="T15" fmla="*/ 2147483646 h 3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98" h="384">
                <a:moveTo>
                  <a:pt x="0" y="113"/>
                </a:moveTo>
                <a:lnTo>
                  <a:pt x="334" y="113"/>
                </a:lnTo>
                <a:lnTo>
                  <a:pt x="334" y="0"/>
                </a:lnTo>
                <a:lnTo>
                  <a:pt x="1064" y="0"/>
                </a:lnTo>
                <a:lnTo>
                  <a:pt x="1064" y="113"/>
                </a:lnTo>
                <a:lnTo>
                  <a:pt x="1398" y="113"/>
                </a:lnTo>
                <a:lnTo>
                  <a:pt x="699" y="384"/>
                </a:lnTo>
                <a:lnTo>
                  <a:pt x="0" y="113"/>
                </a:lnTo>
                <a:close/>
              </a:path>
            </a:pathLst>
          </a:custGeom>
          <a:solidFill>
            <a:srgbClr val="009999"/>
          </a:solidFill>
          <a:ln w="7938">
            <a:solidFill>
              <a:srgbClr val="000000"/>
            </a:solidFill>
            <a:prstDash val="solid"/>
            <a:round/>
            <a:headEnd/>
            <a:tailEnd/>
          </a:ln>
        </p:spPr>
        <p:txBody>
          <a:bodyPr/>
          <a:lstStyle/>
          <a:p>
            <a:endParaRPr lang="ja-JP" altLang="en-US"/>
          </a:p>
        </p:txBody>
      </p:sp>
      <p:pic>
        <p:nvPicPr>
          <p:cNvPr id="31896" name="Picture 32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535488" y="6210300"/>
            <a:ext cx="1963737" cy="1196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897" name="Rectangle 317"/>
          <p:cNvSpPr>
            <a:spLocks noChangeArrowheads="1"/>
          </p:cNvSpPr>
          <p:nvPr/>
        </p:nvSpPr>
        <p:spPr bwMode="auto">
          <a:xfrm>
            <a:off x="296863" y="6435725"/>
            <a:ext cx="5397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2000" b="1">
                <a:solidFill>
                  <a:srgbClr val="000000"/>
                </a:solidFill>
                <a:latin typeface="HG丸ｺﾞｼｯｸM-PRO" panose="020F0600000000000000" pitchFamily="50" charset="-128"/>
                <a:ea typeface="HG丸ｺﾞｼｯｸM-PRO" panose="020F0600000000000000" pitchFamily="50" charset="-128"/>
              </a:rPr>
              <a:t>&lt;</a:t>
            </a:r>
            <a:r>
              <a:rPr lang="ja-JP" altLang="en-US" sz="2000" b="1">
                <a:solidFill>
                  <a:srgbClr val="000000"/>
                </a:solidFill>
                <a:latin typeface="HG丸ｺﾞｼｯｸM-PRO" panose="020F0600000000000000" pitchFamily="50" charset="-128"/>
                <a:ea typeface="HG丸ｺﾞｼｯｸM-PRO" panose="020F0600000000000000" pitchFamily="50" charset="-128"/>
              </a:rPr>
              <a:t>例</a:t>
            </a:r>
            <a:r>
              <a:rPr lang="en-US" altLang="ja-JP" sz="2000" b="1">
                <a:solidFill>
                  <a:srgbClr val="000000"/>
                </a:solidFill>
                <a:latin typeface="HG丸ｺﾞｼｯｸM-PRO" panose="020F0600000000000000" pitchFamily="50" charset="-128"/>
                <a:ea typeface="HG丸ｺﾞｼｯｸM-PRO" panose="020F0600000000000000" pitchFamily="50" charset="-128"/>
              </a:rPr>
              <a:t>&gt;</a:t>
            </a:r>
            <a:endParaRPr lang="ja-JP" altLang="en-US" sz="2000" b="1">
              <a:latin typeface="HG丸ｺﾞｼｯｸM-PRO" panose="020F0600000000000000" pitchFamily="50" charset="-128"/>
              <a:ea typeface="HG丸ｺﾞｼｯｸM-PRO" panose="020F0600000000000000" pitchFamily="50" charset="-128"/>
            </a:endParaRPr>
          </a:p>
        </p:txBody>
      </p:sp>
      <p:sp>
        <p:nvSpPr>
          <p:cNvPr id="3" name="AutoShape 5"/>
          <p:cNvSpPr>
            <a:spLocks noChangeArrowheads="1"/>
          </p:cNvSpPr>
          <p:nvPr/>
        </p:nvSpPr>
        <p:spPr bwMode="auto">
          <a:xfrm>
            <a:off x="473075" y="6748463"/>
            <a:ext cx="3127375" cy="355600"/>
          </a:xfrm>
          <a:prstGeom prst="roundRect">
            <a:avLst>
              <a:gd name="adj" fmla="val 16657"/>
            </a:avLst>
          </a:prstGeom>
          <a:solidFill>
            <a:sysClr val="window" lastClr="FFFFFF"/>
          </a:solidFill>
          <a:ln w="12700">
            <a:solidFill>
              <a:sysClr val="windowText" lastClr="000000"/>
            </a:solidFill>
            <a:round/>
            <a:headEnd/>
            <a:tailEnd/>
          </a:ln>
        </p:spPr>
        <p:txBody>
          <a:bodyPr wrap="none" lIns="96838" tIns="49212" rIns="96838" bIns="49212" anchor="ctr"/>
          <a:lstStyle>
            <a:lvl1pPr defTabSz="844550"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defTabSz="8445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defTabSz="84455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defTabSz="84455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defTabSz="84455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fontAlgn="auto" hangingPunct="1">
              <a:spcBef>
                <a:spcPct val="0"/>
              </a:spcBef>
              <a:spcAft>
                <a:spcPts val="0"/>
              </a:spcAft>
              <a:buFontTx/>
              <a:buNone/>
              <a:defRPr/>
            </a:pPr>
            <a:r>
              <a:rPr lang="ja-JP" altLang="en-US" sz="1800" kern="0" dirty="0">
                <a:solidFill>
                  <a:prstClr val="black"/>
                </a:solidFill>
                <a:latin typeface="HG丸ｺﾞｼｯｸM-PRO" panose="020F0400000000000000" pitchFamily="50" charset="-128"/>
                <a:ea typeface="HG丸ｺﾞｼｯｸM-PRO" panose="020F0400000000000000" pitchFamily="50" charset="-128"/>
              </a:rPr>
              <a:t>現状把握と目標設定</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a:blip r:embed="rId3"/>
          <a:stretch>
            <a:fillRect/>
          </a:stretch>
        </p:blipFill>
        <p:spPr>
          <a:xfrm>
            <a:off x="214544" y="6053140"/>
            <a:ext cx="6384694" cy="3652836"/>
          </a:xfrm>
          <a:prstGeom prst="rect">
            <a:avLst/>
          </a:prstGeom>
        </p:spPr>
      </p:pic>
      <p:sp>
        <p:nvSpPr>
          <p:cNvPr id="508" name="角丸四角形 507"/>
          <p:cNvSpPr/>
          <p:nvPr/>
        </p:nvSpPr>
        <p:spPr bwMode="auto">
          <a:xfrm>
            <a:off x="4146550" y="1152525"/>
            <a:ext cx="2452688" cy="2814638"/>
          </a:xfrm>
          <a:prstGeom prst="roundRect">
            <a:avLst>
              <a:gd name="adj" fmla="val 10723"/>
            </a:avLst>
          </a:prstGeom>
          <a:noFill/>
          <a:ln w="9525">
            <a:headEnd type="none" w="med" len="med"/>
            <a:tailEnd type="none" w="med" len="med"/>
          </a:ln>
        </p:spPr>
        <p:style>
          <a:lnRef idx="2">
            <a:schemeClr val="dk1"/>
          </a:lnRef>
          <a:fillRef idx="1">
            <a:schemeClr val="lt1"/>
          </a:fillRef>
          <a:effectRef idx="0">
            <a:schemeClr val="dk1"/>
          </a:effectRef>
          <a:fontRef idx="minor">
            <a:schemeClr val="dk1"/>
          </a:fontRef>
        </p:style>
        <p:txBody>
          <a:bodyPr/>
          <a:lstStyle/>
          <a:p>
            <a:pPr algn="ctr" eaLnBrk="1" hangingPunct="1">
              <a:defRPr/>
            </a:pPr>
            <a:endParaRPr lang="ja-JP" altLang="en-US">
              <a:solidFill>
                <a:schemeClr val="tx1"/>
              </a:solidFill>
            </a:endParaRPr>
          </a:p>
        </p:txBody>
      </p:sp>
      <p:sp>
        <p:nvSpPr>
          <p:cNvPr id="5" name="角丸四角形 4"/>
          <p:cNvSpPr/>
          <p:nvPr/>
        </p:nvSpPr>
        <p:spPr bwMode="auto">
          <a:xfrm>
            <a:off x="274638" y="1155700"/>
            <a:ext cx="3802062" cy="4227513"/>
          </a:xfrm>
          <a:prstGeom prst="roundRect">
            <a:avLst>
              <a:gd name="adj" fmla="val 7873"/>
            </a:avLst>
          </a:prstGeom>
          <a:noFill/>
          <a:ln w="9525">
            <a:headEnd type="none" w="med" len="med"/>
            <a:tailEnd type="none" w="med" len="med"/>
          </a:ln>
        </p:spPr>
        <p:style>
          <a:lnRef idx="2">
            <a:schemeClr val="dk1"/>
          </a:lnRef>
          <a:fillRef idx="1">
            <a:schemeClr val="lt1"/>
          </a:fillRef>
          <a:effectRef idx="0">
            <a:schemeClr val="dk1"/>
          </a:effectRef>
          <a:fontRef idx="minor">
            <a:schemeClr val="dk1"/>
          </a:fontRef>
        </p:style>
        <p:txBody>
          <a:bodyPr/>
          <a:lstStyle/>
          <a:p>
            <a:pPr algn="ctr" eaLnBrk="1" hangingPunct="1">
              <a:defRPr/>
            </a:pPr>
            <a:endParaRPr lang="ja-JP" altLang="en-US">
              <a:solidFill>
                <a:schemeClr val="tx1"/>
              </a:solidFill>
            </a:endParaRPr>
          </a:p>
        </p:txBody>
      </p:sp>
      <p:sp>
        <p:nvSpPr>
          <p:cNvPr id="33796" name="Freeform 5"/>
          <p:cNvSpPr>
            <a:spLocks/>
          </p:cNvSpPr>
          <p:nvPr/>
        </p:nvSpPr>
        <p:spPr bwMode="auto">
          <a:xfrm>
            <a:off x="1611313" y="417513"/>
            <a:ext cx="1095375" cy="188912"/>
          </a:xfrm>
          <a:custGeom>
            <a:avLst/>
            <a:gdLst>
              <a:gd name="T0" fmla="*/ 0 w 1378"/>
              <a:gd name="T1" fmla="*/ 2147483646 h 365"/>
              <a:gd name="T2" fmla="*/ 2147483646 w 1378"/>
              <a:gd name="T3" fmla="*/ 2147483646 h 365"/>
              <a:gd name="T4" fmla="*/ 2147483646 w 1378"/>
              <a:gd name="T5" fmla="*/ 0 h 365"/>
              <a:gd name="T6" fmla="*/ 2147483646 w 1378"/>
              <a:gd name="T7" fmla="*/ 0 h 365"/>
              <a:gd name="T8" fmla="*/ 2147483646 w 1378"/>
              <a:gd name="T9" fmla="*/ 2147483646 h 365"/>
              <a:gd name="T10" fmla="*/ 2147483646 w 1378"/>
              <a:gd name="T11" fmla="*/ 2147483646 h 365"/>
              <a:gd name="T12" fmla="*/ 2147483646 w 1378"/>
              <a:gd name="T13" fmla="*/ 2147483646 h 365"/>
              <a:gd name="T14" fmla="*/ 0 w 1378"/>
              <a:gd name="T15" fmla="*/ 2147483646 h 3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8" h="365">
                <a:moveTo>
                  <a:pt x="0" y="108"/>
                </a:moveTo>
                <a:lnTo>
                  <a:pt x="329" y="108"/>
                </a:lnTo>
                <a:lnTo>
                  <a:pt x="329" y="0"/>
                </a:lnTo>
                <a:lnTo>
                  <a:pt x="1049" y="0"/>
                </a:lnTo>
                <a:lnTo>
                  <a:pt x="1049" y="108"/>
                </a:lnTo>
                <a:lnTo>
                  <a:pt x="1378" y="108"/>
                </a:lnTo>
                <a:lnTo>
                  <a:pt x="689" y="365"/>
                </a:lnTo>
                <a:lnTo>
                  <a:pt x="0" y="108"/>
                </a:lnTo>
                <a:close/>
              </a:path>
            </a:pathLst>
          </a:custGeom>
          <a:solidFill>
            <a:srgbClr val="009999"/>
          </a:solidFill>
          <a:ln w="7938">
            <a:solidFill>
              <a:srgbClr val="000000"/>
            </a:solidFill>
            <a:prstDash val="solid"/>
            <a:round/>
            <a:headEnd/>
            <a:tailEnd/>
          </a:ln>
        </p:spPr>
        <p:txBody>
          <a:bodyPr/>
          <a:lstStyle/>
          <a:p>
            <a:endParaRPr lang="ja-JP" altLang="en-US"/>
          </a:p>
        </p:txBody>
      </p:sp>
      <p:sp>
        <p:nvSpPr>
          <p:cNvPr id="33797" name="Freeform 6"/>
          <p:cNvSpPr>
            <a:spLocks/>
          </p:cNvSpPr>
          <p:nvPr/>
        </p:nvSpPr>
        <p:spPr bwMode="auto">
          <a:xfrm>
            <a:off x="4886325" y="417513"/>
            <a:ext cx="971550" cy="188912"/>
          </a:xfrm>
          <a:custGeom>
            <a:avLst/>
            <a:gdLst>
              <a:gd name="T0" fmla="*/ 0 w 1379"/>
              <a:gd name="T1" fmla="*/ 2147483646 h 365"/>
              <a:gd name="T2" fmla="*/ 2147483646 w 1379"/>
              <a:gd name="T3" fmla="*/ 2147483646 h 365"/>
              <a:gd name="T4" fmla="*/ 2147483646 w 1379"/>
              <a:gd name="T5" fmla="*/ 0 h 365"/>
              <a:gd name="T6" fmla="*/ 2147483646 w 1379"/>
              <a:gd name="T7" fmla="*/ 0 h 365"/>
              <a:gd name="T8" fmla="*/ 2147483646 w 1379"/>
              <a:gd name="T9" fmla="*/ 2147483646 h 365"/>
              <a:gd name="T10" fmla="*/ 2147483646 w 1379"/>
              <a:gd name="T11" fmla="*/ 2147483646 h 365"/>
              <a:gd name="T12" fmla="*/ 2147483646 w 1379"/>
              <a:gd name="T13" fmla="*/ 2147483646 h 365"/>
              <a:gd name="T14" fmla="*/ 0 w 1379"/>
              <a:gd name="T15" fmla="*/ 2147483646 h 3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9" h="365">
                <a:moveTo>
                  <a:pt x="0" y="108"/>
                </a:moveTo>
                <a:lnTo>
                  <a:pt x="330" y="108"/>
                </a:lnTo>
                <a:lnTo>
                  <a:pt x="330" y="0"/>
                </a:lnTo>
                <a:lnTo>
                  <a:pt x="1049" y="0"/>
                </a:lnTo>
                <a:lnTo>
                  <a:pt x="1049" y="108"/>
                </a:lnTo>
                <a:lnTo>
                  <a:pt x="1379" y="108"/>
                </a:lnTo>
                <a:lnTo>
                  <a:pt x="689" y="365"/>
                </a:lnTo>
                <a:lnTo>
                  <a:pt x="0" y="108"/>
                </a:lnTo>
                <a:close/>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798" name="Rectangle 7"/>
          <p:cNvSpPr>
            <a:spLocks noChangeArrowheads="1"/>
          </p:cNvSpPr>
          <p:nvPr/>
        </p:nvSpPr>
        <p:spPr bwMode="auto">
          <a:xfrm>
            <a:off x="1087438" y="623888"/>
            <a:ext cx="21431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600" b="1" dirty="0">
                <a:solidFill>
                  <a:srgbClr val="000000"/>
                </a:solidFill>
                <a:latin typeface="HG丸ｺﾞｼｯｸM-PRO" panose="020F0600000000000000" pitchFamily="50" charset="-128"/>
                <a:ea typeface="HG丸ｺﾞｼｯｸM-PRO" panose="020F0600000000000000" pitchFamily="50" charset="-128"/>
              </a:rPr>
              <a:t>（３）活動計画の作成</a:t>
            </a:r>
            <a:endParaRPr lang="ja-JP" altLang="en-US" sz="1600" dirty="0">
              <a:latin typeface="HG丸ｺﾞｼｯｸM-PRO" panose="020F0600000000000000" pitchFamily="50" charset="-128"/>
              <a:ea typeface="HG丸ｺﾞｼｯｸM-PRO" panose="020F0600000000000000" pitchFamily="50" charset="-128"/>
            </a:endParaRPr>
          </a:p>
        </p:txBody>
      </p:sp>
      <p:sp>
        <p:nvSpPr>
          <p:cNvPr id="33799" name="Rectangle 8"/>
          <p:cNvSpPr>
            <a:spLocks noChangeArrowheads="1"/>
          </p:cNvSpPr>
          <p:nvPr/>
        </p:nvSpPr>
        <p:spPr bwMode="auto">
          <a:xfrm>
            <a:off x="4333875" y="623888"/>
            <a:ext cx="20780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600" dirty="0">
                <a:solidFill>
                  <a:srgbClr val="000000"/>
                </a:solidFill>
                <a:latin typeface="HG丸ｺﾞｼｯｸM-PRO" panose="020F0600000000000000" pitchFamily="50" charset="-128"/>
                <a:ea typeface="HG丸ｺﾞｼｯｸM-PRO" panose="020F0600000000000000" pitchFamily="50" charset="-128"/>
              </a:rPr>
              <a:t>（３）活動計画の作成</a:t>
            </a:r>
            <a:endParaRPr lang="ja-JP" altLang="en-US" sz="1600" dirty="0">
              <a:latin typeface="HG丸ｺﾞｼｯｸM-PRO" panose="020F0600000000000000" pitchFamily="50" charset="-128"/>
              <a:ea typeface="HG丸ｺﾞｼｯｸM-PRO" panose="020F0600000000000000" pitchFamily="50" charset="-128"/>
            </a:endParaRPr>
          </a:p>
        </p:txBody>
      </p:sp>
      <p:sp>
        <p:nvSpPr>
          <p:cNvPr id="33800" name="Freeform 9"/>
          <p:cNvSpPr>
            <a:spLocks/>
          </p:cNvSpPr>
          <p:nvPr/>
        </p:nvSpPr>
        <p:spPr bwMode="auto">
          <a:xfrm>
            <a:off x="1657350" y="903288"/>
            <a:ext cx="1003300" cy="212725"/>
          </a:xfrm>
          <a:custGeom>
            <a:avLst/>
            <a:gdLst>
              <a:gd name="T0" fmla="*/ 0 w 1327"/>
              <a:gd name="T1" fmla="*/ 2147483646 h 304"/>
              <a:gd name="T2" fmla="*/ 2147483646 w 1327"/>
              <a:gd name="T3" fmla="*/ 2147483646 h 304"/>
              <a:gd name="T4" fmla="*/ 2147483646 w 1327"/>
              <a:gd name="T5" fmla="*/ 0 h 304"/>
              <a:gd name="T6" fmla="*/ 2147483646 w 1327"/>
              <a:gd name="T7" fmla="*/ 0 h 304"/>
              <a:gd name="T8" fmla="*/ 2147483646 w 1327"/>
              <a:gd name="T9" fmla="*/ 2147483646 h 304"/>
              <a:gd name="T10" fmla="*/ 2147483646 w 1327"/>
              <a:gd name="T11" fmla="*/ 2147483646 h 304"/>
              <a:gd name="T12" fmla="*/ 2147483646 w 1327"/>
              <a:gd name="T13" fmla="*/ 2147483646 h 304"/>
              <a:gd name="T14" fmla="*/ 0 w 1327"/>
              <a:gd name="T15" fmla="*/ 2147483646 h 3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27" h="304">
                <a:moveTo>
                  <a:pt x="0" y="90"/>
                </a:moveTo>
                <a:lnTo>
                  <a:pt x="316" y="90"/>
                </a:lnTo>
                <a:lnTo>
                  <a:pt x="316" y="0"/>
                </a:lnTo>
                <a:lnTo>
                  <a:pt x="1011" y="0"/>
                </a:lnTo>
                <a:lnTo>
                  <a:pt x="1011" y="90"/>
                </a:lnTo>
                <a:lnTo>
                  <a:pt x="1327" y="90"/>
                </a:lnTo>
                <a:lnTo>
                  <a:pt x="664" y="304"/>
                </a:lnTo>
                <a:lnTo>
                  <a:pt x="0" y="90"/>
                </a:lnTo>
                <a:close/>
              </a:path>
            </a:pathLst>
          </a:custGeom>
          <a:solidFill>
            <a:srgbClr val="009999"/>
          </a:solidFill>
          <a:ln w="7938">
            <a:solidFill>
              <a:srgbClr val="000000"/>
            </a:solidFill>
            <a:prstDash val="solid"/>
            <a:round/>
            <a:headEnd/>
            <a:tailEnd/>
          </a:ln>
        </p:spPr>
        <p:txBody>
          <a:bodyPr/>
          <a:lstStyle/>
          <a:p>
            <a:endParaRPr lang="ja-JP" altLang="en-US"/>
          </a:p>
        </p:txBody>
      </p:sp>
      <p:sp>
        <p:nvSpPr>
          <p:cNvPr id="33801" name="Rectangle 11"/>
          <p:cNvSpPr>
            <a:spLocks noChangeArrowheads="1"/>
          </p:cNvSpPr>
          <p:nvPr/>
        </p:nvSpPr>
        <p:spPr bwMode="auto">
          <a:xfrm>
            <a:off x="1196975" y="1173163"/>
            <a:ext cx="19240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600" b="1" dirty="0">
                <a:solidFill>
                  <a:srgbClr val="000000"/>
                </a:solidFill>
                <a:latin typeface="HG丸ｺﾞｼｯｸM-PRO" panose="020F0600000000000000" pitchFamily="50" charset="-128"/>
                <a:ea typeface="HG丸ｺﾞｼｯｸM-PRO" panose="020F0600000000000000" pitchFamily="50" charset="-128"/>
              </a:rPr>
              <a:t>（４）攻め所明確化</a:t>
            </a:r>
            <a:endParaRPr lang="ja-JP" altLang="en-US" sz="1600" b="1" dirty="0">
              <a:latin typeface="HG丸ｺﾞｼｯｸM-PRO" panose="020F0600000000000000" pitchFamily="50" charset="-128"/>
              <a:ea typeface="HG丸ｺﾞｼｯｸM-PRO" panose="020F0600000000000000" pitchFamily="50" charset="-128"/>
            </a:endParaRPr>
          </a:p>
        </p:txBody>
      </p:sp>
      <p:sp>
        <p:nvSpPr>
          <p:cNvPr id="33802" name="Rectangle 14"/>
          <p:cNvSpPr>
            <a:spLocks noChangeArrowheads="1"/>
          </p:cNvSpPr>
          <p:nvPr/>
        </p:nvSpPr>
        <p:spPr bwMode="auto">
          <a:xfrm>
            <a:off x="4436268" y="1184275"/>
            <a:ext cx="14684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600" dirty="0">
                <a:solidFill>
                  <a:srgbClr val="000000"/>
                </a:solidFill>
                <a:latin typeface="HG丸ｺﾞｼｯｸM-PRO" panose="020F0600000000000000" pitchFamily="50" charset="-128"/>
                <a:ea typeface="HG丸ｺﾞｼｯｸM-PRO" panose="020F0600000000000000" pitchFamily="50" charset="-128"/>
              </a:rPr>
              <a:t>（４）要因解析</a:t>
            </a:r>
            <a:endParaRPr lang="ja-JP" altLang="en-US" sz="1600" dirty="0">
              <a:latin typeface="HG丸ｺﾞｼｯｸM-PRO" panose="020F0600000000000000" pitchFamily="50" charset="-128"/>
              <a:ea typeface="HG丸ｺﾞｼｯｸM-PRO" panose="020F0600000000000000" pitchFamily="50" charset="-128"/>
            </a:endParaRPr>
          </a:p>
        </p:txBody>
      </p:sp>
      <p:sp>
        <p:nvSpPr>
          <p:cNvPr id="33803" name="Freeform 15"/>
          <p:cNvSpPr>
            <a:spLocks/>
          </p:cNvSpPr>
          <p:nvPr/>
        </p:nvSpPr>
        <p:spPr bwMode="auto">
          <a:xfrm>
            <a:off x="4903788" y="898525"/>
            <a:ext cx="936625" cy="212725"/>
          </a:xfrm>
          <a:custGeom>
            <a:avLst/>
            <a:gdLst>
              <a:gd name="T0" fmla="*/ 0 w 1327"/>
              <a:gd name="T1" fmla="*/ 2147483646 h 365"/>
              <a:gd name="T2" fmla="*/ 2147483646 w 1327"/>
              <a:gd name="T3" fmla="*/ 2147483646 h 365"/>
              <a:gd name="T4" fmla="*/ 2147483646 w 1327"/>
              <a:gd name="T5" fmla="*/ 0 h 365"/>
              <a:gd name="T6" fmla="*/ 2147483646 w 1327"/>
              <a:gd name="T7" fmla="*/ 0 h 365"/>
              <a:gd name="T8" fmla="*/ 2147483646 w 1327"/>
              <a:gd name="T9" fmla="*/ 2147483646 h 365"/>
              <a:gd name="T10" fmla="*/ 2147483646 w 1327"/>
              <a:gd name="T11" fmla="*/ 2147483646 h 365"/>
              <a:gd name="T12" fmla="*/ 2147483646 w 1327"/>
              <a:gd name="T13" fmla="*/ 2147483646 h 365"/>
              <a:gd name="T14" fmla="*/ 0 w 1327"/>
              <a:gd name="T15" fmla="*/ 2147483646 h 3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27" h="365">
                <a:moveTo>
                  <a:pt x="0" y="108"/>
                </a:moveTo>
                <a:lnTo>
                  <a:pt x="316" y="108"/>
                </a:lnTo>
                <a:lnTo>
                  <a:pt x="316" y="0"/>
                </a:lnTo>
                <a:lnTo>
                  <a:pt x="1010" y="0"/>
                </a:lnTo>
                <a:lnTo>
                  <a:pt x="1010" y="108"/>
                </a:lnTo>
                <a:lnTo>
                  <a:pt x="1327" y="108"/>
                </a:lnTo>
                <a:lnTo>
                  <a:pt x="663" y="365"/>
                </a:lnTo>
                <a:lnTo>
                  <a:pt x="0" y="108"/>
                </a:lnTo>
                <a:close/>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804" name="メモ 1"/>
          <p:cNvSpPr>
            <a:spLocks noChangeArrowheads="1"/>
          </p:cNvSpPr>
          <p:nvPr/>
        </p:nvSpPr>
        <p:spPr bwMode="auto">
          <a:xfrm>
            <a:off x="373063" y="1465263"/>
            <a:ext cx="3602037" cy="984250"/>
          </a:xfrm>
          <a:prstGeom prst="foldedCorner">
            <a:avLst>
              <a:gd name="adj" fmla="val 16667"/>
            </a:avLst>
          </a:prstGeom>
          <a:solidFill>
            <a:srgbClr val="FFFFCC"/>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u="sng" dirty="0">
                <a:latin typeface="HG丸ｺﾞｼｯｸM-PRO" panose="020F0600000000000000" pitchFamily="50" charset="-128"/>
                <a:ea typeface="HG丸ｺﾞｼｯｸM-PRO" panose="020F0600000000000000" pitchFamily="50" charset="-128"/>
              </a:rPr>
              <a:t>①着眼点探索</a:t>
            </a:r>
            <a:endParaRPr lang="en-US" altLang="ja-JP" sz="1400" b="1" u="sng" dirty="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b="1" dirty="0">
                <a:solidFill>
                  <a:srgbClr val="FF0000"/>
                </a:solidFill>
                <a:latin typeface="HG丸ｺﾞｼｯｸM-PRO" panose="020F0600000000000000" pitchFamily="50" charset="-128"/>
                <a:ea typeface="HG丸ｺﾞｼｯｸM-PRO" panose="020F0600000000000000" pitchFamily="50" charset="-128"/>
              </a:rPr>
              <a:t>目標（ありたい姿）</a:t>
            </a:r>
            <a:r>
              <a:rPr lang="ja-JP" altLang="en-US" sz="1400" dirty="0">
                <a:latin typeface="HG丸ｺﾞｼｯｸM-PRO" panose="020F0600000000000000" pitchFamily="50" charset="-128"/>
                <a:ea typeface="HG丸ｺﾞｼｯｸM-PRO" panose="020F0600000000000000" pitchFamily="50" charset="-128"/>
              </a:rPr>
              <a:t>と現状の姿の</a:t>
            </a:r>
            <a:r>
              <a:rPr lang="ja-JP" altLang="en-US" sz="1400" b="1" dirty="0">
                <a:latin typeface="HG丸ｺﾞｼｯｸM-PRO" panose="020F0600000000000000" pitchFamily="50" charset="-128"/>
                <a:ea typeface="HG丸ｺﾞｼｯｸM-PRO" panose="020F0600000000000000" pitchFamily="50" charset="-128"/>
              </a:rPr>
              <a:t>差がどこに</a:t>
            </a:r>
            <a:r>
              <a:rPr lang="ja-JP" altLang="en-US" sz="1400" dirty="0">
                <a:latin typeface="HG丸ｺﾞｼｯｸM-PRO" panose="020F0600000000000000" pitchFamily="50" charset="-128"/>
                <a:ea typeface="HG丸ｺﾞｼｯｸM-PRO" panose="020F0600000000000000" pitchFamily="50" charset="-128"/>
              </a:rPr>
              <a:t>発生するのか？現状把握に基づいて</a:t>
            </a:r>
            <a:r>
              <a:rPr lang="ja-JP" altLang="en-US" sz="1400" dirty="0">
                <a:solidFill>
                  <a:srgbClr val="FF0000"/>
                </a:solidFill>
                <a:latin typeface="HG丸ｺﾞｼｯｸM-PRO" panose="020F0600000000000000" pitchFamily="50" charset="-128"/>
                <a:ea typeface="HG丸ｺﾞｼｯｸM-PRO" panose="020F0600000000000000" pitchFamily="50" charset="-128"/>
              </a:rPr>
              <a:t>攻め所の着眼点</a:t>
            </a:r>
            <a:r>
              <a:rPr lang="ja-JP" altLang="en-US" sz="1400" dirty="0">
                <a:latin typeface="HG丸ｺﾞｼｯｸM-PRO" panose="020F0600000000000000" pitchFamily="50" charset="-128"/>
                <a:ea typeface="HG丸ｺﾞｼｯｸM-PRO" panose="020F0600000000000000" pitchFamily="50" charset="-128"/>
              </a:rPr>
              <a:t>をさがす</a:t>
            </a:r>
            <a:endParaRPr lang="en-US" altLang="ja-JP" sz="1400" dirty="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endParaRPr lang="en-US" altLang="ja-JP" sz="1400" dirty="0">
              <a:solidFill>
                <a:srgbClr val="003366"/>
              </a:solidFill>
              <a:latin typeface="HG丸ｺﾞｼｯｸM-PRO" panose="020F0600000000000000" pitchFamily="50" charset="-128"/>
              <a:ea typeface="HG丸ｺﾞｼｯｸM-PRO" panose="020F0600000000000000" pitchFamily="50" charset="-128"/>
            </a:endParaRPr>
          </a:p>
        </p:txBody>
      </p:sp>
      <p:sp>
        <p:nvSpPr>
          <p:cNvPr id="33805" name="メモ 956"/>
          <p:cNvSpPr>
            <a:spLocks noChangeArrowheads="1"/>
          </p:cNvSpPr>
          <p:nvPr/>
        </p:nvSpPr>
        <p:spPr bwMode="auto">
          <a:xfrm>
            <a:off x="373063" y="3144838"/>
            <a:ext cx="3602037" cy="2170112"/>
          </a:xfrm>
          <a:prstGeom prst="foldedCorner">
            <a:avLst>
              <a:gd name="adj" fmla="val 16667"/>
            </a:avLst>
          </a:prstGeom>
          <a:solidFill>
            <a:srgbClr val="FFFFCC"/>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②</a:t>
            </a:r>
            <a:r>
              <a:rPr lang="ja-JP" altLang="en-US" sz="1400" b="1" u="sng">
                <a:solidFill>
                  <a:srgbClr val="FF0000"/>
                </a:solidFill>
                <a:latin typeface="HG丸ｺﾞｼｯｸM-PRO" panose="020F0600000000000000" pitchFamily="50" charset="-128"/>
                <a:ea typeface="HG丸ｺﾞｼｯｸM-PRO" panose="020F0600000000000000" pitchFamily="50" charset="-128"/>
              </a:rPr>
              <a:t>攻め所の選定</a:t>
            </a:r>
            <a:endParaRPr lang="en-US" altLang="ja-JP" sz="1400" b="1" u="sng">
              <a:solidFill>
                <a:srgbClr val="FF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課題の達成（差をなくす）にはなにをどのように攻めればよいか？</a:t>
            </a:r>
            <a:endParaRPr lang="en-US" altLang="ja-JP" sz="14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１</a:t>
            </a:r>
            <a:r>
              <a:rPr lang="en-US" altLang="ja-JP" sz="1400">
                <a:latin typeface="HG丸ｺﾞｼｯｸM-PRO" panose="020F0600000000000000" pitchFamily="50" charset="-128"/>
                <a:ea typeface="HG丸ｺﾞｼｯｸM-PRO" panose="020F0600000000000000" pitchFamily="50" charset="-128"/>
              </a:rPr>
              <a:t>.</a:t>
            </a:r>
            <a:r>
              <a:rPr lang="ja-JP" altLang="en-US" sz="1400">
                <a:latin typeface="HG丸ｺﾞｼｯｸM-PRO" panose="020F0600000000000000" pitchFamily="50" charset="-128"/>
                <a:ea typeface="HG丸ｺﾞｼｯｸM-PRO" panose="020F0600000000000000" pitchFamily="50" charset="-128"/>
              </a:rPr>
              <a:t>特性を実現する手段系項目を設定する</a:t>
            </a:r>
            <a:endParaRPr lang="en-US" altLang="ja-JP" sz="14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２</a:t>
            </a:r>
            <a:r>
              <a:rPr lang="en-US" altLang="ja-JP" sz="1400">
                <a:latin typeface="HG丸ｺﾞｼｯｸM-PRO" panose="020F0600000000000000" pitchFamily="50" charset="-128"/>
                <a:ea typeface="HG丸ｺﾞｼｯｸM-PRO" panose="020F0600000000000000" pitchFamily="50" charset="-128"/>
              </a:rPr>
              <a:t>.</a:t>
            </a:r>
            <a:r>
              <a:rPr lang="ja-JP" altLang="en-US" sz="1400">
                <a:latin typeface="HG丸ｺﾞｼｯｸM-PRO" panose="020F0600000000000000" pitchFamily="50" charset="-128"/>
                <a:ea typeface="HG丸ｺﾞｼｯｸM-PRO" panose="020F0600000000000000" pitchFamily="50" charset="-128"/>
              </a:rPr>
              <a:t>その項目のありたい姿、現状の姿、</a:t>
            </a:r>
            <a:endParaRPr lang="en-US" altLang="ja-JP" sz="14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　　ギャップ、攻め所候補を設定する</a:t>
            </a:r>
            <a:endParaRPr lang="en-US" altLang="ja-JP" sz="14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３</a:t>
            </a:r>
            <a:r>
              <a:rPr lang="en-US" altLang="ja-JP" sz="1400">
                <a:latin typeface="HG丸ｺﾞｼｯｸM-PRO" panose="020F0600000000000000" pitchFamily="50" charset="-128"/>
                <a:ea typeface="HG丸ｺﾞｼｯｸM-PRO" panose="020F0600000000000000" pitchFamily="50" charset="-128"/>
              </a:rPr>
              <a:t>.</a:t>
            </a:r>
            <a:r>
              <a:rPr lang="ja-JP" altLang="en-US" sz="1400">
                <a:latin typeface="HG丸ｺﾞｼｯｸM-PRO" panose="020F0600000000000000" pitchFamily="50" charset="-128"/>
                <a:ea typeface="HG丸ｺﾞｼｯｸM-PRO" panose="020F0600000000000000" pitchFamily="50" charset="-128"/>
              </a:rPr>
              <a:t>攻め所を絞りこむ</a:t>
            </a:r>
            <a:endParaRPr lang="en-US" altLang="ja-JP" sz="14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４</a:t>
            </a:r>
            <a:r>
              <a:rPr lang="en-US" altLang="ja-JP" sz="1400">
                <a:latin typeface="HG丸ｺﾞｼｯｸM-PRO" panose="020F0600000000000000" pitchFamily="50" charset="-128"/>
                <a:ea typeface="HG丸ｺﾞｼｯｸM-PRO" panose="020F0600000000000000" pitchFamily="50" charset="-128"/>
              </a:rPr>
              <a:t>.</a:t>
            </a:r>
            <a:r>
              <a:rPr lang="ja-JP" altLang="en-US" sz="1400">
                <a:latin typeface="HG丸ｺﾞｼｯｸM-PRO" panose="020F0600000000000000" pitchFamily="50" charset="-128"/>
                <a:ea typeface="HG丸ｺﾞｼｯｸM-PRO" panose="020F0600000000000000" pitchFamily="50" charset="-128"/>
              </a:rPr>
              <a:t>攻め所を考慮し目標値の再確認と確定</a:t>
            </a:r>
            <a:br>
              <a:rPr lang="en-US" altLang="ja-JP" sz="1400">
                <a:latin typeface="HG丸ｺﾞｼｯｸM-PRO" panose="020F0600000000000000" pitchFamily="50" charset="-128"/>
                <a:ea typeface="HG丸ｺﾞｼｯｸM-PRO" panose="020F0600000000000000" pitchFamily="50" charset="-128"/>
              </a:rPr>
            </a:br>
            <a:r>
              <a:rPr lang="ja-JP" altLang="en-US" sz="1400">
                <a:latin typeface="HG丸ｺﾞｼｯｸM-PRO" panose="020F0600000000000000" pitchFamily="50" charset="-128"/>
                <a:ea typeface="HG丸ｺﾞｼｯｸM-PRO" panose="020F0600000000000000" pitchFamily="50" charset="-128"/>
              </a:rPr>
              <a:t>　　（必要に応じ</a:t>
            </a:r>
            <a:r>
              <a:rPr lang="en-US" altLang="ja-JP" sz="1400">
                <a:latin typeface="HG丸ｺﾞｼｯｸM-PRO" panose="020F0600000000000000" pitchFamily="50" charset="-128"/>
                <a:ea typeface="HG丸ｺﾞｼｯｸM-PRO" panose="020F0600000000000000" pitchFamily="50" charset="-128"/>
              </a:rPr>
              <a:t>2</a:t>
            </a:r>
            <a:r>
              <a:rPr lang="ja-JP" altLang="en-US" sz="1400">
                <a:latin typeface="HG丸ｺﾞｼｯｸM-PRO" panose="020F0600000000000000" pitchFamily="50" charset="-128"/>
                <a:ea typeface="HG丸ｺﾞｼｯｸM-PRO" panose="020F0600000000000000" pitchFamily="50" charset="-128"/>
              </a:rPr>
              <a:t>次目標設定）</a:t>
            </a:r>
            <a:endParaRPr lang="en-US" altLang="ja-JP" sz="1400">
              <a:latin typeface="HG丸ｺﾞｼｯｸM-PRO" panose="020F0600000000000000" pitchFamily="50" charset="-128"/>
              <a:ea typeface="HG丸ｺﾞｼｯｸM-PRO" panose="020F0600000000000000" pitchFamily="50" charset="-128"/>
            </a:endParaRPr>
          </a:p>
        </p:txBody>
      </p:sp>
      <p:sp>
        <p:nvSpPr>
          <p:cNvPr id="33806" name="メモ 957"/>
          <p:cNvSpPr>
            <a:spLocks noChangeArrowheads="1"/>
          </p:cNvSpPr>
          <p:nvPr/>
        </p:nvSpPr>
        <p:spPr bwMode="auto">
          <a:xfrm>
            <a:off x="4232275" y="1471613"/>
            <a:ext cx="2281238" cy="2279650"/>
          </a:xfrm>
          <a:prstGeom prst="foldedCorner">
            <a:avLst>
              <a:gd name="adj" fmla="val 16667"/>
            </a:avLst>
          </a:prstGeom>
          <a:solidFill>
            <a:srgbClr val="FFFFCC"/>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u="sng">
                <a:latin typeface="HG丸ｺﾞｼｯｸM-PRO" panose="020F0600000000000000" pitchFamily="50" charset="-128"/>
                <a:ea typeface="HG丸ｺﾞｼｯｸM-PRO" panose="020F0600000000000000" pitchFamily="50" charset="-128"/>
              </a:rPr>
              <a:t>①要因解析</a:t>
            </a:r>
            <a:endParaRPr lang="en-US" altLang="ja-JP" sz="1400" b="1" u="sng">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目標（あるべき姿）</a:t>
            </a:r>
            <a:r>
              <a:rPr lang="ja-JP" altLang="en-US" sz="1400">
                <a:latin typeface="HG丸ｺﾞｼｯｸM-PRO" panose="020F0600000000000000" pitchFamily="50" charset="-128"/>
                <a:ea typeface="HG丸ｺﾞｼｯｸM-PRO" panose="020F0600000000000000" pitchFamily="50" charset="-128"/>
              </a:rPr>
              <a:t>と現状の姿の</a:t>
            </a:r>
            <a:r>
              <a:rPr lang="ja-JP" altLang="en-US" sz="1400" b="1">
                <a:latin typeface="HG丸ｺﾞｼｯｸM-PRO" panose="020F0600000000000000" pitchFamily="50" charset="-128"/>
                <a:ea typeface="HG丸ｺﾞｼｯｸM-PRO" panose="020F0600000000000000" pitchFamily="50" charset="-128"/>
              </a:rPr>
              <a:t>差（問題）が</a:t>
            </a:r>
            <a:endParaRPr lang="en-US" altLang="ja-JP" sz="14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なぜ</a:t>
            </a:r>
            <a:r>
              <a:rPr lang="ja-JP" altLang="en-US" sz="1400">
                <a:latin typeface="HG丸ｺﾞｼｯｸM-PRO" panose="020F0600000000000000" pitchFamily="50" charset="-128"/>
                <a:ea typeface="HG丸ｺﾞｼｯｸM-PRO" panose="020F0600000000000000" pitchFamily="50" charset="-128"/>
              </a:rPr>
              <a:t>発生するのか？現状把握に基づく</a:t>
            </a:r>
            <a:r>
              <a:rPr lang="en-US" altLang="ja-JP" sz="1400">
                <a:latin typeface="HG丸ｺﾞｼｯｸM-PRO" panose="020F0600000000000000" pitchFamily="50" charset="-128"/>
                <a:ea typeface="HG丸ｺﾞｼｯｸM-PRO" panose="020F0600000000000000" pitchFamily="50" charset="-128"/>
              </a:rPr>
              <a:t>『</a:t>
            </a:r>
            <a:r>
              <a:rPr lang="ja-JP" altLang="en-US" sz="1400">
                <a:latin typeface="HG丸ｺﾞｼｯｸM-PRO" panose="020F0600000000000000" pitchFamily="50" charset="-128"/>
                <a:ea typeface="HG丸ｺﾞｼｯｸM-PRO" panose="020F0600000000000000" pitchFamily="50" charset="-128"/>
              </a:rPr>
              <a:t>なぜ？なぜ？解析</a:t>
            </a:r>
            <a:r>
              <a:rPr lang="en-US" altLang="ja-JP" sz="1400">
                <a:latin typeface="HG丸ｺﾞｼｯｸM-PRO" panose="020F0600000000000000" pitchFamily="50" charset="-128"/>
                <a:ea typeface="HG丸ｺﾞｼｯｸM-PRO" panose="020F0600000000000000" pitchFamily="50" charset="-128"/>
              </a:rPr>
              <a:t>』</a:t>
            </a:r>
            <a:r>
              <a:rPr lang="ja-JP" altLang="en-US" sz="1400">
                <a:solidFill>
                  <a:srgbClr val="FF0000"/>
                </a:solidFill>
                <a:latin typeface="HG丸ｺﾞｼｯｸM-PRO" panose="020F0600000000000000" pitchFamily="50" charset="-128"/>
                <a:ea typeface="HG丸ｺﾞｼｯｸM-PRO" panose="020F0600000000000000" pitchFamily="50" charset="-128"/>
              </a:rPr>
              <a:t>要因を探す</a:t>
            </a:r>
            <a:endParaRPr lang="en-US" altLang="ja-JP" sz="1400">
              <a:solidFill>
                <a:srgbClr val="FF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１</a:t>
            </a:r>
            <a:r>
              <a:rPr lang="en-US" altLang="ja-JP" sz="1400">
                <a:latin typeface="HG丸ｺﾞｼｯｸM-PRO" panose="020F0600000000000000" pitchFamily="50" charset="-128"/>
                <a:ea typeface="HG丸ｺﾞｼｯｸM-PRO" panose="020F0600000000000000" pitchFamily="50" charset="-128"/>
              </a:rPr>
              <a:t>.</a:t>
            </a:r>
            <a:r>
              <a:rPr lang="ja-JP" altLang="en-US" sz="1400">
                <a:latin typeface="HG丸ｺﾞｼｯｸM-PRO" panose="020F0600000000000000" pitchFamily="50" charset="-128"/>
                <a:ea typeface="HG丸ｺﾞｼｯｸM-PRO" panose="020F0600000000000000" pitchFamily="50" charset="-128"/>
              </a:rPr>
              <a:t>要因の洗い出し</a:t>
            </a:r>
            <a:endParaRPr lang="en-US" altLang="ja-JP" sz="14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２</a:t>
            </a:r>
            <a:r>
              <a:rPr lang="en-US" altLang="ja-JP" sz="1400">
                <a:latin typeface="HG丸ｺﾞｼｯｸM-PRO" panose="020F0600000000000000" pitchFamily="50" charset="-128"/>
                <a:ea typeface="HG丸ｺﾞｼｯｸM-PRO" panose="020F0600000000000000" pitchFamily="50" charset="-128"/>
              </a:rPr>
              <a:t>.</a:t>
            </a:r>
            <a:r>
              <a:rPr lang="ja-JP" altLang="en-US" sz="1400">
                <a:latin typeface="HG丸ｺﾞｼｯｸM-PRO" panose="020F0600000000000000" pitchFamily="50" charset="-128"/>
                <a:ea typeface="HG丸ｺﾞｼｯｸM-PRO" panose="020F0600000000000000" pitchFamily="50" charset="-128"/>
              </a:rPr>
              <a:t>掘り下げ</a:t>
            </a:r>
            <a:endParaRPr lang="en-US" altLang="ja-JP" sz="14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３</a:t>
            </a:r>
            <a:r>
              <a:rPr lang="en-US" altLang="ja-JP" sz="1400">
                <a:latin typeface="HG丸ｺﾞｼｯｸM-PRO" panose="020F0600000000000000" pitchFamily="50" charset="-128"/>
                <a:ea typeface="HG丸ｺﾞｼｯｸM-PRO" panose="020F0600000000000000" pitchFamily="50" charset="-128"/>
              </a:rPr>
              <a:t>.</a:t>
            </a:r>
            <a:r>
              <a:rPr lang="ja-JP" altLang="en-US" sz="1400">
                <a:latin typeface="HG丸ｺﾞｼｯｸM-PRO" panose="020F0600000000000000" pitchFamily="50" charset="-128"/>
                <a:ea typeface="HG丸ｺﾞｼｯｸM-PRO" panose="020F0600000000000000" pitchFamily="50" charset="-128"/>
              </a:rPr>
              <a:t>要因の絞込み</a:t>
            </a:r>
            <a:endParaRPr lang="en-US" altLang="ja-JP" sz="14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４</a:t>
            </a:r>
            <a:r>
              <a:rPr lang="en-US" altLang="ja-JP" sz="1400">
                <a:latin typeface="HG丸ｺﾞｼｯｸM-PRO" panose="020F0600000000000000" pitchFamily="50" charset="-128"/>
                <a:ea typeface="HG丸ｺﾞｼｯｸM-PRO" panose="020F0600000000000000" pitchFamily="50" charset="-128"/>
              </a:rPr>
              <a:t>.</a:t>
            </a:r>
            <a:r>
              <a:rPr lang="ja-JP" altLang="en-US" sz="1400">
                <a:latin typeface="HG丸ｺﾞｼｯｸM-PRO" panose="020F0600000000000000" pitchFamily="50" charset="-128"/>
                <a:ea typeface="HG丸ｺﾞｼｯｸM-PRO" panose="020F0600000000000000" pitchFamily="50" charset="-128"/>
              </a:rPr>
              <a:t>要因検証</a:t>
            </a:r>
            <a:endParaRPr lang="en-US" altLang="ja-JP" sz="1400">
              <a:latin typeface="HG丸ｺﾞｼｯｸM-PRO" panose="020F0600000000000000" pitchFamily="50" charset="-128"/>
              <a:ea typeface="HG丸ｺﾞｼｯｸM-PRO" panose="020F0600000000000000" pitchFamily="50" charset="-128"/>
            </a:endParaRPr>
          </a:p>
        </p:txBody>
      </p:sp>
      <p:sp>
        <p:nvSpPr>
          <p:cNvPr id="33807" name="Freeform 9"/>
          <p:cNvSpPr>
            <a:spLocks/>
          </p:cNvSpPr>
          <p:nvPr/>
        </p:nvSpPr>
        <p:spPr bwMode="auto">
          <a:xfrm>
            <a:off x="1657350" y="2811463"/>
            <a:ext cx="1003300" cy="214312"/>
          </a:xfrm>
          <a:custGeom>
            <a:avLst/>
            <a:gdLst>
              <a:gd name="T0" fmla="*/ 0 w 1327"/>
              <a:gd name="T1" fmla="*/ 2147483646 h 304"/>
              <a:gd name="T2" fmla="*/ 2147483646 w 1327"/>
              <a:gd name="T3" fmla="*/ 2147483646 h 304"/>
              <a:gd name="T4" fmla="*/ 2147483646 w 1327"/>
              <a:gd name="T5" fmla="*/ 0 h 304"/>
              <a:gd name="T6" fmla="*/ 2147483646 w 1327"/>
              <a:gd name="T7" fmla="*/ 0 h 304"/>
              <a:gd name="T8" fmla="*/ 2147483646 w 1327"/>
              <a:gd name="T9" fmla="*/ 2147483646 h 304"/>
              <a:gd name="T10" fmla="*/ 2147483646 w 1327"/>
              <a:gd name="T11" fmla="*/ 2147483646 h 304"/>
              <a:gd name="T12" fmla="*/ 2147483646 w 1327"/>
              <a:gd name="T13" fmla="*/ 2147483646 h 304"/>
              <a:gd name="T14" fmla="*/ 0 w 1327"/>
              <a:gd name="T15" fmla="*/ 2147483646 h 3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27" h="304">
                <a:moveTo>
                  <a:pt x="0" y="90"/>
                </a:moveTo>
                <a:lnTo>
                  <a:pt x="316" y="90"/>
                </a:lnTo>
                <a:lnTo>
                  <a:pt x="316" y="0"/>
                </a:lnTo>
                <a:lnTo>
                  <a:pt x="1011" y="0"/>
                </a:lnTo>
                <a:lnTo>
                  <a:pt x="1011" y="90"/>
                </a:lnTo>
                <a:lnTo>
                  <a:pt x="1327" y="90"/>
                </a:lnTo>
                <a:lnTo>
                  <a:pt x="664" y="304"/>
                </a:lnTo>
                <a:lnTo>
                  <a:pt x="0" y="90"/>
                </a:lnTo>
                <a:close/>
              </a:path>
            </a:pathLst>
          </a:custGeom>
          <a:solidFill>
            <a:srgbClr val="009999"/>
          </a:solidFill>
          <a:ln w="7938">
            <a:solidFill>
              <a:srgbClr val="000000"/>
            </a:solidFill>
            <a:prstDash val="solid"/>
            <a:round/>
            <a:headEnd/>
            <a:tailEnd/>
          </a:ln>
        </p:spPr>
        <p:txBody>
          <a:bodyPr/>
          <a:lstStyle/>
          <a:p>
            <a:endParaRPr lang="ja-JP" altLang="en-US"/>
          </a:p>
        </p:txBody>
      </p:sp>
      <p:sp>
        <p:nvSpPr>
          <p:cNvPr id="33808" name="Freeform 562"/>
          <p:cNvSpPr>
            <a:spLocks/>
          </p:cNvSpPr>
          <p:nvPr/>
        </p:nvSpPr>
        <p:spPr bwMode="auto">
          <a:xfrm>
            <a:off x="3479800" y="2744788"/>
            <a:ext cx="101600" cy="84137"/>
          </a:xfrm>
          <a:custGeom>
            <a:avLst/>
            <a:gdLst>
              <a:gd name="T0" fmla="*/ 0 w 133"/>
              <a:gd name="T1" fmla="*/ 2147483646 h 125"/>
              <a:gd name="T2" fmla="*/ 2147483646 w 133"/>
              <a:gd name="T3" fmla="*/ 2147483646 h 125"/>
              <a:gd name="T4" fmla="*/ 2147483646 w 133"/>
              <a:gd name="T5" fmla="*/ 2147483646 h 125"/>
              <a:gd name="T6" fmla="*/ 2147483646 w 133"/>
              <a:gd name="T7" fmla="*/ 2147483646 h 125"/>
              <a:gd name="T8" fmla="*/ 2147483646 w 133"/>
              <a:gd name="T9" fmla="*/ 2147483646 h 125"/>
              <a:gd name="T10" fmla="*/ 2147483646 w 133"/>
              <a:gd name="T11" fmla="*/ 2147483646 h 125"/>
              <a:gd name="T12" fmla="*/ 2147483646 w 133"/>
              <a:gd name="T13" fmla="*/ 2147483646 h 125"/>
              <a:gd name="T14" fmla="*/ 2147483646 w 133"/>
              <a:gd name="T15" fmla="*/ 2147483646 h 125"/>
              <a:gd name="T16" fmla="*/ 2147483646 w 133"/>
              <a:gd name="T17" fmla="*/ 0 h 125"/>
              <a:gd name="T18" fmla="*/ 2147483646 w 133"/>
              <a:gd name="T19" fmla="*/ 2147483646 h 125"/>
              <a:gd name="T20" fmla="*/ 2147483646 w 133"/>
              <a:gd name="T21" fmla="*/ 2147483646 h 125"/>
              <a:gd name="T22" fmla="*/ 2147483646 w 133"/>
              <a:gd name="T23" fmla="*/ 2147483646 h 125"/>
              <a:gd name="T24" fmla="*/ 2147483646 w 133"/>
              <a:gd name="T25" fmla="*/ 2147483646 h 125"/>
              <a:gd name="T26" fmla="*/ 2147483646 w 133"/>
              <a:gd name="T27" fmla="*/ 2147483646 h 125"/>
              <a:gd name="T28" fmla="*/ 2147483646 w 133"/>
              <a:gd name="T29" fmla="*/ 2147483646 h 125"/>
              <a:gd name="T30" fmla="*/ 2147483646 w 133"/>
              <a:gd name="T31" fmla="*/ 2147483646 h 125"/>
              <a:gd name="T32" fmla="*/ 2147483646 w 133"/>
              <a:gd name="T33" fmla="*/ 2147483646 h 125"/>
              <a:gd name="T34" fmla="*/ 2147483646 w 133"/>
              <a:gd name="T35" fmla="*/ 2147483646 h 125"/>
              <a:gd name="T36" fmla="*/ 2147483646 w 133"/>
              <a:gd name="T37" fmla="*/ 2147483646 h 125"/>
              <a:gd name="T38" fmla="*/ 2147483646 w 133"/>
              <a:gd name="T39" fmla="*/ 2147483646 h 125"/>
              <a:gd name="T40" fmla="*/ 2147483646 w 133"/>
              <a:gd name="T41" fmla="*/ 2147483646 h 125"/>
              <a:gd name="T42" fmla="*/ 2147483646 w 133"/>
              <a:gd name="T43" fmla="*/ 2147483646 h 125"/>
              <a:gd name="T44" fmla="*/ 2147483646 w 133"/>
              <a:gd name="T45" fmla="*/ 2147483646 h 125"/>
              <a:gd name="T46" fmla="*/ 2147483646 w 133"/>
              <a:gd name="T47" fmla="*/ 2147483646 h 125"/>
              <a:gd name="T48" fmla="*/ 2147483646 w 133"/>
              <a:gd name="T49" fmla="*/ 2147483646 h 125"/>
              <a:gd name="T50" fmla="*/ 2147483646 w 133"/>
              <a:gd name="T51" fmla="*/ 2147483646 h 125"/>
              <a:gd name="T52" fmla="*/ 2147483646 w 133"/>
              <a:gd name="T53" fmla="*/ 2147483646 h 125"/>
              <a:gd name="T54" fmla="*/ 2147483646 w 133"/>
              <a:gd name="T55" fmla="*/ 2147483646 h 125"/>
              <a:gd name="T56" fmla="*/ 2147483646 w 133"/>
              <a:gd name="T57" fmla="*/ 2147483646 h 125"/>
              <a:gd name="T58" fmla="*/ 2147483646 w 133"/>
              <a:gd name="T59" fmla="*/ 2147483646 h 125"/>
              <a:gd name="T60" fmla="*/ 2147483646 w 133"/>
              <a:gd name="T61" fmla="*/ 2147483646 h 125"/>
              <a:gd name="T62" fmla="*/ 2147483646 w 133"/>
              <a:gd name="T63" fmla="*/ 2147483646 h 125"/>
              <a:gd name="T64" fmla="*/ 2147483646 w 133"/>
              <a:gd name="T65" fmla="*/ 2147483646 h 125"/>
              <a:gd name="T66" fmla="*/ 2147483646 w 133"/>
              <a:gd name="T67" fmla="*/ 2147483646 h 125"/>
              <a:gd name="T68" fmla="*/ 2147483646 w 133"/>
              <a:gd name="T69" fmla="*/ 2147483646 h 125"/>
              <a:gd name="T70" fmla="*/ 2147483646 w 133"/>
              <a:gd name="T71" fmla="*/ 2147483646 h 125"/>
              <a:gd name="T72" fmla="*/ 2147483646 w 133"/>
              <a:gd name="T73" fmla="*/ 2147483646 h 125"/>
              <a:gd name="T74" fmla="*/ 0 w 133"/>
              <a:gd name="T75" fmla="*/ 2147483646 h 12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33" h="125">
                <a:moveTo>
                  <a:pt x="0" y="63"/>
                </a:moveTo>
                <a:lnTo>
                  <a:pt x="1" y="49"/>
                </a:lnTo>
                <a:lnTo>
                  <a:pt x="5" y="38"/>
                </a:lnTo>
                <a:lnTo>
                  <a:pt x="11" y="27"/>
                </a:lnTo>
                <a:lnTo>
                  <a:pt x="19" y="18"/>
                </a:lnTo>
                <a:lnTo>
                  <a:pt x="30" y="11"/>
                </a:lnTo>
                <a:lnTo>
                  <a:pt x="40" y="4"/>
                </a:lnTo>
                <a:lnTo>
                  <a:pt x="53" y="1"/>
                </a:lnTo>
                <a:lnTo>
                  <a:pt x="66" y="0"/>
                </a:lnTo>
                <a:lnTo>
                  <a:pt x="80" y="1"/>
                </a:lnTo>
                <a:lnTo>
                  <a:pt x="92" y="4"/>
                </a:lnTo>
                <a:lnTo>
                  <a:pt x="103" y="11"/>
                </a:lnTo>
                <a:lnTo>
                  <a:pt x="114" y="18"/>
                </a:lnTo>
                <a:lnTo>
                  <a:pt x="122" y="27"/>
                </a:lnTo>
                <a:lnTo>
                  <a:pt x="128" y="38"/>
                </a:lnTo>
                <a:lnTo>
                  <a:pt x="132" y="49"/>
                </a:lnTo>
                <a:lnTo>
                  <a:pt x="133" y="63"/>
                </a:lnTo>
                <a:lnTo>
                  <a:pt x="132" y="75"/>
                </a:lnTo>
                <a:lnTo>
                  <a:pt x="128" y="87"/>
                </a:lnTo>
                <a:lnTo>
                  <a:pt x="122" y="97"/>
                </a:lnTo>
                <a:lnTo>
                  <a:pt x="114" y="106"/>
                </a:lnTo>
                <a:lnTo>
                  <a:pt x="103" y="114"/>
                </a:lnTo>
                <a:lnTo>
                  <a:pt x="92" y="120"/>
                </a:lnTo>
                <a:lnTo>
                  <a:pt x="80" y="123"/>
                </a:lnTo>
                <a:lnTo>
                  <a:pt x="66" y="125"/>
                </a:lnTo>
                <a:lnTo>
                  <a:pt x="66" y="63"/>
                </a:lnTo>
                <a:lnTo>
                  <a:pt x="66" y="69"/>
                </a:lnTo>
                <a:lnTo>
                  <a:pt x="63" y="75"/>
                </a:lnTo>
                <a:lnTo>
                  <a:pt x="57" y="85"/>
                </a:lnTo>
                <a:lnTo>
                  <a:pt x="46" y="91"/>
                </a:lnTo>
                <a:lnTo>
                  <a:pt x="40" y="93"/>
                </a:lnTo>
                <a:lnTo>
                  <a:pt x="33" y="93"/>
                </a:lnTo>
                <a:lnTo>
                  <a:pt x="27" y="93"/>
                </a:lnTo>
                <a:lnTo>
                  <a:pt x="20" y="91"/>
                </a:lnTo>
                <a:lnTo>
                  <a:pt x="9" y="85"/>
                </a:lnTo>
                <a:lnTo>
                  <a:pt x="2" y="75"/>
                </a:lnTo>
                <a:lnTo>
                  <a:pt x="1" y="69"/>
                </a:lnTo>
                <a:lnTo>
                  <a:pt x="0" y="63"/>
                </a:lnTo>
                <a:close/>
              </a:path>
            </a:pathLst>
          </a:custGeom>
          <a:solidFill>
            <a:srgbClr val="CDCD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3809" name="Freeform 566"/>
          <p:cNvSpPr>
            <a:spLocks/>
          </p:cNvSpPr>
          <p:nvPr/>
        </p:nvSpPr>
        <p:spPr bwMode="auto">
          <a:xfrm>
            <a:off x="3479800" y="2792413"/>
            <a:ext cx="101600" cy="50800"/>
          </a:xfrm>
          <a:custGeom>
            <a:avLst/>
            <a:gdLst>
              <a:gd name="T0" fmla="*/ 2147483646 w 133"/>
              <a:gd name="T1" fmla="*/ 0 h 62"/>
              <a:gd name="T2" fmla="*/ 2147483646 w 133"/>
              <a:gd name="T3" fmla="*/ 2147483646 h 62"/>
              <a:gd name="T4" fmla="*/ 2147483646 w 133"/>
              <a:gd name="T5" fmla="*/ 2147483646 h 62"/>
              <a:gd name="T6" fmla="*/ 2147483646 w 133"/>
              <a:gd name="T7" fmla="*/ 2147483646 h 62"/>
              <a:gd name="T8" fmla="*/ 2147483646 w 133"/>
              <a:gd name="T9" fmla="*/ 2147483646 h 62"/>
              <a:gd name="T10" fmla="*/ 2147483646 w 133"/>
              <a:gd name="T11" fmla="*/ 2147483646 h 62"/>
              <a:gd name="T12" fmla="*/ 2147483646 w 133"/>
              <a:gd name="T13" fmla="*/ 2147483646 h 62"/>
              <a:gd name="T14" fmla="*/ 2147483646 w 133"/>
              <a:gd name="T15" fmla="*/ 2147483646 h 62"/>
              <a:gd name="T16" fmla="*/ 2147483646 w 133"/>
              <a:gd name="T17" fmla="*/ 2147483646 h 62"/>
              <a:gd name="T18" fmla="*/ 0 w 133"/>
              <a:gd name="T19" fmla="*/ 2147483646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3" h="62">
                <a:moveTo>
                  <a:pt x="133" y="0"/>
                </a:moveTo>
                <a:lnTo>
                  <a:pt x="132" y="12"/>
                </a:lnTo>
                <a:lnTo>
                  <a:pt x="128" y="24"/>
                </a:lnTo>
                <a:lnTo>
                  <a:pt x="122" y="34"/>
                </a:lnTo>
                <a:lnTo>
                  <a:pt x="114" y="43"/>
                </a:lnTo>
                <a:lnTo>
                  <a:pt x="103" y="51"/>
                </a:lnTo>
                <a:lnTo>
                  <a:pt x="92" y="57"/>
                </a:lnTo>
                <a:lnTo>
                  <a:pt x="80" y="60"/>
                </a:lnTo>
                <a:lnTo>
                  <a:pt x="66" y="62"/>
                </a:lnTo>
                <a:lnTo>
                  <a:pt x="0" y="6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810" name="Freeform 567"/>
          <p:cNvSpPr>
            <a:spLocks/>
          </p:cNvSpPr>
          <p:nvPr/>
        </p:nvSpPr>
        <p:spPr bwMode="auto">
          <a:xfrm>
            <a:off x="3478213" y="2792413"/>
            <a:ext cx="49212" cy="50800"/>
          </a:xfrm>
          <a:custGeom>
            <a:avLst/>
            <a:gdLst>
              <a:gd name="T0" fmla="*/ 0 w 66"/>
              <a:gd name="T1" fmla="*/ 0 h 62"/>
              <a:gd name="T2" fmla="*/ 2147483646 w 66"/>
              <a:gd name="T3" fmla="*/ 2147483646 h 62"/>
              <a:gd name="T4" fmla="*/ 2147483646 w 66"/>
              <a:gd name="T5" fmla="*/ 2147483646 h 62"/>
              <a:gd name="T6" fmla="*/ 2147483646 w 66"/>
              <a:gd name="T7" fmla="*/ 2147483646 h 62"/>
              <a:gd name="T8" fmla="*/ 2147483646 w 66"/>
              <a:gd name="T9" fmla="*/ 2147483646 h 62"/>
              <a:gd name="T10" fmla="*/ 2147483646 w 66"/>
              <a:gd name="T11" fmla="*/ 2147483646 h 62"/>
              <a:gd name="T12" fmla="*/ 2147483646 w 66"/>
              <a:gd name="T13" fmla="*/ 2147483646 h 62"/>
              <a:gd name="T14" fmla="*/ 2147483646 w 66"/>
              <a:gd name="T15" fmla="*/ 2147483646 h 62"/>
              <a:gd name="T16" fmla="*/ 2147483646 w 66"/>
              <a:gd name="T17" fmla="*/ 2147483646 h 62"/>
              <a:gd name="T18" fmla="*/ 2147483646 w 66"/>
              <a:gd name="T19" fmla="*/ 2147483646 h 62"/>
              <a:gd name="T20" fmla="*/ 2147483646 w 66"/>
              <a:gd name="T21" fmla="*/ 2147483646 h 62"/>
              <a:gd name="T22" fmla="*/ 2147483646 w 66"/>
              <a:gd name="T23" fmla="*/ 2147483646 h 62"/>
              <a:gd name="T24" fmla="*/ 2147483646 w 66"/>
              <a:gd name="T25" fmla="*/ 0 h 62"/>
              <a:gd name="T26" fmla="*/ 2147483646 w 66"/>
              <a:gd name="T27" fmla="*/ 2147483646 h 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6" h="62">
                <a:moveTo>
                  <a:pt x="0" y="0"/>
                </a:moveTo>
                <a:lnTo>
                  <a:pt x="1" y="6"/>
                </a:lnTo>
                <a:lnTo>
                  <a:pt x="2" y="12"/>
                </a:lnTo>
                <a:lnTo>
                  <a:pt x="9" y="22"/>
                </a:lnTo>
                <a:lnTo>
                  <a:pt x="20" y="28"/>
                </a:lnTo>
                <a:lnTo>
                  <a:pt x="27" y="30"/>
                </a:lnTo>
                <a:lnTo>
                  <a:pt x="33" y="30"/>
                </a:lnTo>
                <a:lnTo>
                  <a:pt x="40" y="30"/>
                </a:lnTo>
                <a:lnTo>
                  <a:pt x="46" y="28"/>
                </a:lnTo>
                <a:lnTo>
                  <a:pt x="57" y="22"/>
                </a:lnTo>
                <a:lnTo>
                  <a:pt x="63" y="12"/>
                </a:lnTo>
                <a:lnTo>
                  <a:pt x="66" y="6"/>
                </a:lnTo>
                <a:lnTo>
                  <a:pt x="66" y="0"/>
                </a:lnTo>
                <a:lnTo>
                  <a:pt x="66" y="6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nvGrpSpPr>
          <p:cNvPr id="33918" name="Group 29"/>
          <p:cNvGrpSpPr>
            <a:grpSpLocks/>
          </p:cNvGrpSpPr>
          <p:nvPr/>
        </p:nvGrpSpPr>
        <p:grpSpPr bwMode="auto">
          <a:xfrm>
            <a:off x="3062962" y="2590056"/>
            <a:ext cx="818346" cy="497630"/>
            <a:chOff x="2686" y="4527"/>
            <a:chExt cx="970" cy="637"/>
          </a:xfrm>
        </p:grpSpPr>
        <p:grpSp>
          <p:nvGrpSpPr>
            <p:cNvPr id="33923" name="Group 30"/>
            <p:cNvGrpSpPr>
              <a:grpSpLocks/>
            </p:cNvGrpSpPr>
            <p:nvPr/>
          </p:nvGrpSpPr>
          <p:grpSpPr bwMode="auto">
            <a:xfrm>
              <a:off x="2686" y="4527"/>
              <a:ext cx="970" cy="637"/>
              <a:chOff x="2686" y="4527"/>
              <a:chExt cx="970" cy="637"/>
            </a:xfrm>
          </p:grpSpPr>
          <p:sp>
            <p:nvSpPr>
              <p:cNvPr id="33927" name="Freeform 31"/>
              <p:cNvSpPr>
                <a:spLocks/>
              </p:cNvSpPr>
              <p:nvPr/>
            </p:nvSpPr>
            <p:spPr bwMode="auto">
              <a:xfrm>
                <a:off x="3453" y="4790"/>
                <a:ext cx="121" cy="62"/>
              </a:xfrm>
              <a:custGeom>
                <a:avLst/>
                <a:gdLst>
                  <a:gd name="T0" fmla="*/ 121 w 121"/>
                  <a:gd name="T1" fmla="*/ 30 h 62"/>
                  <a:gd name="T2" fmla="*/ 120 w 121"/>
                  <a:gd name="T3" fmla="*/ 38 h 62"/>
                  <a:gd name="T4" fmla="*/ 116 w 121"/>
                  <a:gd name="T5" fmla="*/ 42 h 62"/>
                  <a:gd name="T6" fmla="*/ 110 w 121"/>
                  <a:gd name="T7" fmla="*/ 48 h 62"/>
                  <a:gd name="T8" fmla="*/ 103 w 121"/>
                  <a:gd name="T9" fmla="*/ 53 h 62"/>
                  <a:gd name="T10" fmla="*/ 85 w 121"/>
                  <a:gd name="T11" fmla="*/ 61 h 62"/>
                  <a:gd name="T12" fmla="*/ 60 w 121"/>
                  <a:gd name="T13" fmla="*/ 62 h 62"/>
                  <a:gd name="T14" fmla="*/ 38 w 121"/>
                  <a:gd name="T15" fmla="*/ 61 h 62"/>
                  <a:gd name="T16" fmla="*/ 17 w 121"/>
                  <a:gd name="T17" fmla="*/ 53 h 62"/>
                  <a:gd name="T18" fmla="*/ 11 w 121"/>
                  <a:gd name="T19" fmla="*/ 48 h 62"/>
                  <a:gd name="T20" fmla="*/ 4 w 121"/>
                  <a:gd name="T21" fmla="*/ 42 h 62"/>
                  <a:gd name="T22" fmla="*/ 1 w 121"/>
                  <a:gd name="T23" fmla="*/ 38 h 62"/>
                  <a:gd name="T24" fmla="*/ 0 w 121"/>
                  <a:gd name="T25" fmla="*/ 30 h 62"/>
                  <a:gd name="T26" fmla="*/ 1 w 121"/>
                  <a:gd name="T27" fmla="*/ 24 h 62"/>
                  <a:gd name="T28" fmla="*/ 4 w 121"/>
                  <a:gd name="T29" fmla="*/ 18 h 62"/>
                  <a:gd name="T30" fmla="*/ 11 w 121"/>
                  <a:gd name="T31" fmla="*/ 14 h 62"/>
                  <a:gd name="T32" fmla="*/ 17 w 121"/>
                  <a:gd name="T33" fmla="*/ 9 h 62"/>
                  <a:gd name="T34" fmla="*/ 38 w 121"/>
                  <a:gd name="T35" fmla="*/ 1 h 62"/>
                  <a:gd name="T36" fmla="*/ 60 w 121"/>
                  <a:gd name="T37" fmla="*/ 0 h 62"/>
                  <a:gd name="T38" fmla="*/ 85 w 121"/>
                  <a:gd name="T39" fmla="*/ 1 h 62"/>
                  <a:gd name="T40" fmla="*/ 103 w 121"/>
                  <a:gd name="T41" fmla="*/ 9 h 62"/>
                  <a:gd name="T42" fmla="*/ 110 w 121"/>
                  <a:gd name="T43" fmla="*/ 14 h 62"/>
                  <a:gd name="T44" fmla="*/ 116 w 121"/>
                  <a:gd name="T45" fmla="*/ 18 h 62"/>
                  <a:gd name="T46" fmla="*/ 120 w 121"/>
                  <a:gd name="T47" fmla="*/ 24 h 62"/>
                  <a:gd name="T48" fmla="*/ 121 w 121"/>
                  <a:gd name="T49" fmla="*/ 30 h 62"/>
                  <a:gd name="T50" fmla="*/ 121 w 121"/>
                  <a:gd name="T51" fmla="*/ 30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1" h="62">
                    <a:moveTo>
                      <a:pt x="121" y="30"/>
                    </a:moveTo>
                    <a:lnTo>
                      <a:pt x="120" y="38"/>
                    </a:lnTo>
                    <a:lnTo>
                      <a:pt x="116" y="42"/>
                    </a:lnTo>
                    <a:lnTo>
                      <a:pt x="110" y="48"/>
                    </a:lnTo>
                    <a:lnTo>
                      <a:pt x="103" y="53"/>
                    </a:lnTo>
                    <a:lnTo>
                      <a:pt x="85" y="61"/>
                    </a:lnTo>
                    <a:lnTo>
                      <a:pt x="60" y="62"/>
                    </a:lnTo>
                    <a:lnTo>
                      <a:pt x="38" y="61"/>
                    </a:lnTo>
                    <a:lnTo>
                      <a:pt x="17" y="53"/>
                    </a:lnTo>
                    <a:lnTo>
                      <a:pt x="11" y="48"/>
                    </a:lnTo>
                    <a:lnTo>
                      <a:pt x="4" y="42"/>
                    </a:lnTo>
                    <a:lnTo>
                      <a:pt x="1" y="38"/>
                    </a:lnTo>
                    <a:lnTo>
                      <a:pt x="0" y="30"/>
                    </a:lnTo>
                    <a:lnTo>
                      <a:pt x="1" y="24"/>
                    </a:lnTo>
                    <a:lnTo>
                      <a:pt x="4" y="18"/>
                    </a:lnTo>
                    <a:lnTo>
                      <a:pt x="11" y="14"/>
                    </a:lnTo>
                    <a:lnTo>
                      <a:pt x="17" y="9"/>
                    </a:lnTo>
                    <a:lnTo>
                      <a:pt x="38" y="1"/>
                    </a:lnTo>
                    <a:lnTo>
                      <a:pt x="60" y="0"/>
                    </a:lnTo>
                    <a:lnTo>
                      <a:pt x="85" y="1"/>
                    </a:lnTo>
                    <a:lnTo>
                      <a:pt x="103" y="9"/>
                    </a:lnTo>
                    <a:lnTo>
                      <a:pt x="110" y="14"/>
                    </a:lnTo>
                    <a:lnTo>
                      <a:pt x="116" y="18"/>
                    </a:lnTo>
                    <a:lnTo>
                      <a:pt x="120" y="24"/>
                    </a:lnTo>
                    <a:lnTo>
                      <a:pt x="121" y="30"/>
                    </a:lnTo>
                    <a:close/>
                  </a:path>
                </a:pathLst>
              </a:custGeom>
              <a:solidFill>
                <a:srgbClr val="660000"/>
              </a:solidFill>
              <a:ln w="4763">
                <a:solidFill>
                  <a:srgbClr val="000000"/>
                </a:solidFill>
                <a:prstDash val="solid"/>
                <a:round/>
                <a:headEnd/>
                <a:tailEnd/>
              </a:ln>
            </p:spPr>
            <p:txBody>
              <a:bodyPr/>
              <a:lstStyle/>
              <a:p>
                <a:endParaRPr lang="ja-JP" altLang="en-US"/>
              </a:p>
            </p:txBody>
          </p:sp>
          <p:sp>
            <p:nvSpPr>
              <p:cNvPr id="33928" name="Freeform 32"/>
              <p:cNvSpPr>
                <a:spLocks/>
              </p:cNvSpPr>
              <p:nvPr/>
            </p:nvSpPr>
            <p:spPr bwMode="auto">
              <a:xfrm>
                <a:off x="3453" y="4645"/>
                <a:ext cx="78" cy="210"/>
              </a:xfrm>
              <a:custGeom>
                <a:avLst/>
                <a:gdLst>
                  <a:gd name="T0" fmla="*/ 0 w 78"/>
                  <a:gd name="T1" fmla="*/ 187 h 210"/>
                  <a:gd name="T2" fmla="*/ 1 w 78"/>
                  <a:gd name="T3" fmla="*/ 184 h 210"/>
                  <a:gd name="T4" fmla="*/ 1 w 78"/>
                  <a:gd name="T5" fmla="*/ 178 h 210"/>
                  <a:gd name="T6" fmla="*/ 1 w 78"/>
                  <a:gd name="T7" fmla="*/ 171 h 210"/>
                  <a:gd name="T8" fmla="*/ 3 w 78"/>
                  <a:gd name="T9" fmla="*/ 162 h 210"/>
                  <a:gd name="T10" fmla="*/ 4 w 78"/>
                  <a:gd name="T11" fmla="*/ 137 h 210"/>
                  <a:gd name="T12" fmla="*/ 5 w 78"/>
                  <a:gd name="T13" fmla="*/ 111 h 210"/>
                  <a:gd name="T14" fmla="*/ 8 w 78"/>
                  <a:gd name="T15" fmla="*/ 86 h 210"/>
                  <a:gd name="T16" fmla="*/ 9 w 78"/>
                  <a:gd name="T17" fmla="*/ 63 h 210"/>
                  <a:gd name="T18" fmla="*/ 9 w 78"/>
                  <a:gd name="T19" fmla="*/ 54 h 210"/>
                  <a:gd name="T20" fmla="*/ 11 w 78"/>
                  <a:gd name="T21" fmla="*/ 46 h 210"/>
                  <a:gd name="T22" fmla="*/ 11 w 78"/>
                  <a:gd name="T23" fmla="*/ 40 h 210"/>
                  <a:gd name="T24" fmla="*/ 11 w 78"/>
                  <a:gd name="T25" fmla="*/ 37 h 210"/>
                  <a:gd name="T26" fmla="*/ 12 w 78"/>
                  <a:gd name="T27" fmla="*/ 26 h 210"/>
                  <a:gd name="T28" fmla="*/ 19 w 78"/>
                  <a:gd name="T29" fmla="*/ 16 h 210"/>
                  <a:gd name="T30" fmla="*/ 23 w 78"/>
                  <a:gd name="T31" fmla="*/ 10 h 210"/>
                  <a:gd name="T32" fmla="*/ 29 w 78"/>
                  <a:gd name="T33" fmla="*/ 5 h 210"/>
                  <a:gd name="T34" fmla="*/ 38 w 78"/>
                  <a:gd name="T35" fmla="*/ 2 h 210"/>
                  <a:gd name="T36" fmla="*/ 47 w 78"/>
                  <a:gd name="T37" fmla="*/ 0 h 210"/>
                  <a:gd name="T38" fmla="*/ 55 w 78"/>
                  <a:gd name="T39" fmla="*/ 2 h 210"/>
                  <a:gd name="T40" fmla="*/ 62 w 78"/>
                  <a:gd name="T41" fmla="*/ 3 h 210"/>
                  <a:gd name="T42" fmla="*/ 73 w 78"/>
                  <a:gd name="T43" fmla="*/ 11 h 210"/>
                  <a:gd name="T44" fmla="*/ 77 w 78"/>
                  <a:gd name="T45" fmla="*/ 23 h 210"/>
                  <a:gd name="T46" fmla="*/ 78 w 78"/>
                  <a:gd name="T47" fmla="*/ 38 h 210"/>
                  <a:gd name="T48" fmla="*/ 75 w 78"/>
                  <a:gd name="T49" fmla="*/ 69 h 210"/>
                  <a:gd name="T50" fmla="*/ 73 w 78"/>
                  <a:gd name="T51" fmla="*/ 95 h 210"/>
                  <a:gd name="T52" fmla="*/ 70 w 78"/>
                  <a:gd name="T53" fmla="*/ 119 h 210"/>
                  <a:gd name="T54" fmla="*/ 68 w 78"/>
                  <a:gd name="T55" fmla="*/ 137 h 210"/>
                  <a:gd name="T56" fmla="*/ 67 w 78"/>
                  <a:gd name="T57" fmla="*/ 154 h 210"/>
                  <a:gd name="T58" fmla="*/ 66 w 78"/>
                  <a:gd name="T59" fmla="*/ 168 h 210"/>
                  <a:gd name="T60" fmla="*/ 64 w 78"/>
                  <a:gd name="T61" fmla="*/ 180 h 210"/>
                  <a:gd name="T62" fmla="*/ 64 w 78"/>
                  <a:gd name="T63" fmla="*/ 189 h 210"/>
                  <a:gd name="T64" fmla="*/ 63 w 78"/>
                  <a:gd name="T65" fmla="*/ 197 h 210"/>
                  <a:gd name="T66" fmla="*/ 63 w 78"/>
                  <a:gd name="T67" fmla="*/ 201 h 210"/>
                  <a:gd name="T68" fmla="*/ 62 w 78"/>
                  <a:gd name="T69" fmla="*/ 207 h 210"/>
                  <a:gd name="T70" fmla="*/ 62 w 78"/>
                  <a:gd name="T71" fmla="*/ 210 h 210"/>
                  <a:gd name="T72" fmla="*/ 62 w 78"/>
                  <a:gd name="T73" fmla="*/ 210 h 210"/>
                  <a:gd name="T74" fmla="*/ 46 w 78"/>
                  <a:gd name="T75" fmla="*/ 209 h 210"/>
                  <a:gd name="T76" fmla="*/ 33 w 78"/>
                  <a:gd name="T77" fmla="*/ 209 h 210"/>
                  <a:gd name="T78" fmla="*/ 24 w 78"/>
                  <a:gd name="T79" fmla="*/ 207 h 210"/>
                  <a:gd name="T80" fmla="*/ 19 w 78"/>
                  <a:gd name="T81" fmla="*/ 207 h 210"/>
                  <a:gd name="T82" fmla="*/ 15 w 78"/>
                  <a:gd name="T83" fmla="*/ 207 h 210"/>
                  <a:gd name="T84" fmla="*/ 13 w 78"/>
                  <a:gd name="T85" fmla="*/ 207 h 210"/>
                  <a:gd name="T86" fmla="*/ 12 w 78"/>
                  <a:gd name="T87" fmla="*/ 207 h 210"/>
                  <a:gd name="T88" fmla="*/ 11 w 78"/>
                  <a:gd name="T89" fmla="*/ 204 h 210"/>
                  <a:gd name="T90" fmla="*/ 7 w 78"/>
                  <a:gd name="T91" fmla="*/ 198 h 210"/>
                  <a:gd name="T92" fmla="*/ 3 w 78"/>
                  <a:gd name="T93" fmla="*/ 190 h 210"/>
                  <a:gd name="T94" fmla="*/ 0 w 78"/>
                  <a:gd name="T95" fmla="*/ 187 h 210"/>
                  <a:gd name="T96" fmla="*/ 0 w 78"/>
                  <a:gd name="T97" fmla="*/ 187 h 21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8" h="210">
                    <a:moveTo>
                      <a:pt x="0" y="187"/>
                    </a:moveTo>
                    <a:lnTo>
                      <a:pt x="1" y="184"/>
                    </a:lnTo>
                    <a:lnTo>
                      <a:pt x="1" y="178"/>
                    </a:lnTo>
                    <a:lnTo>
                      <a:pt x="1" y="171"/>
                    </a:lnTo>
                    <a:lnTo>
                      <a:pt x="3" y="162"/>
                    </a:lnTo>
                    <a:lnTo>
                      <a:pt x="4" y="137"/>
                    </a:lnTo>
                    <a:lnTo>
                      <a:pt x="5" y="111"/>
                    </a:lnTo>
                    <a:lnTo>
                      <a:pt x="8" y="86"/>
                    </a:lnTo>
                    <a:lnTo>
                      <a:pt x="9" y="63"/>
                    </a:lnTo>
                    <a:lnTo>
                      <a:pt x="9" y="54"/>
                    </a:lnTo>
                    <a:lnTo>
                      <a:pt x="11" y="46"/>
                    </a:lnTo>
                    <a:lnTo>
                      <a:pt x="11" y="40"/>
                    </a:lnTo>
                    <a:lnTo>
                      <a:pt x="11" y="37"/>
                    </a:lnTo>
                    <a:lnTo>
                      <a:pt x="12" y="26"/>
                    </a:lnTo>
                    <a:lnTo>
                      <a:pt x="19" y="16"/>
                    </a:lnTo>
                    <a:lnTo>
                      <a:pt x="23" y="10"/>
                    </a:lnTo>
                    <a:lnTo>
                      <a:pt x="29" y="5"/>
                    </a:lnTo>
                    <a:lnTo>
                      <a:pt x="38" y="2"/>
                    </a:lnTo>
                    <a:lnTo>
                      <a:pt x="47" y="0"/>
                    </a:lnTo>
                    <a:lnTo>
                      <a:pt x="55" y="2"/>
                    </a:lnTo>
                    <a:lnTo>
                      <a:pt x="62" y="3"/>
                    </a:lnTo>
                    <a:lnTo>
                      <a:pt x="73" y="11"/>
                    </a:lnTo>
                    <a:lnTo>
                      <a:pt x="77" y="23"/>
                    </a:lnTo>
                    <a:lnTo>
                      <a:pt x="78" y="38"/>
                    </a:lnTo>
                    <a:lnTo>
                      <a:pt x="75" y="69"/>
                    </a:lnTo>
                    <a:lnTo>
                      <a:pt x="73" y="95"/>
                    </a:lnTo>
                    <a:lnTo>
                      <a:pt x="70" y="119"/>
                    </a:lnTo>
                    <a:lnTo>
                      <a:pt x="68" y="137"/>
                    </a:lnTo>
                    <a:lnTo>
                      <a:pt x="67" y="154"/>
                    </a:lnTo>
                    <a:lnTo>
                      <a:pt x="66" y="168"/>
                    </a:lnTo>
                    <a:lnTo>
                      <a:pt x="64" y="180"/>
                    </a:lnTo>
                    <a:lnTo>
                      <a:pt x="64" y="189"/>
                    </a:lnTo>
                    <a:lnTo>
                      <a:pt x="63" y="197"/>
                    </a:lnTo>
                    <a:lnTo>
                      <a:pt x="63" y="201"/>
                    </a:lnTo>
                    <a:lnTo>
                      <a:pt x="62" y="207"/>
                    </a:lnTo>
                    <a:lnTo>
                      <a:pt x="62" y="210"/>
                    </a:lnTo>
                    <a:lnTo>
                      <a:pt x="46" y="209"/>
                    </a:lnTo>
                    <a:lnTo>
                      <a:pt x="33" y="209"/>
                    </a:lnTo>
                    <a:lnTo>
                      <a:pt x="24" y="207"/>
                    </a:lnTo>
                    <a:lnTo>
                      <a:pt x="19" y="207"/>
                    </a:lnTo>
                    <a:lnTo>
                      <a:pt x="15" y="207"/>
                    </a:lnTo>
                    <a:lnTo>
                      <a:pt x="13" y="207"/>
                    </a:lnTo>
                    <a:lnTo>
                      <a:pt x="12" y="207"/>
                    </a:lnTo>
                    <a:lnTo>
                      <a:pt x="11" y="204"/>
                    </a:lnTo>
                    <a:lnTo>
                      <a:pt x="7" y="198"/>
                    </a:lnTo>
                    <a:lnTo>
                      <a:pt x="3" y="190"/>
                    </a:lnTo>
                    <a:lnTo>
                      <a:pt x="0" y="187"/>
                    </a:lnTo>
                    <a:close/>
                  </a:path>
                </a:pathLst>
              </a:custGeom>
              <a:solidFill>
                <a:srgbClr val="CCCCCC"/>
              </a:solidFill>
              <a:ln w="4763">
                <a:solidFill>
                  <a:srgbClr val="000000"/>
                </a:solidFill>
                <a:prstDash val="solid"/>
                <a:round/>
                <a:headEnd/>
                <a:tailEnd/>
              </a:ln>
            </p:spPr>
            <p:txBody>
              <a:bodyPr/>
              <a:lstStyle/>
              <a:p>
                <a:endParaRPr lang="ja-JP" altLang="en-US"/>
              </a:p>
            </p:txBody>
          </p:sp>
          <p:sp>
            <p:nvSpPr>
              <p:cNvPr id="33929" name="Freeform 33"/>
              <p:cNvSpPr>
                <a:spLocks/>
              </p:cNvSpPr>
              <p:nvPr/>
            </p:nvSpPr>
            <p:spPr bwMode="auto">
              <a:xfrm>
                <a:off x="3470" y="4664"/>
                <a:ext cx="49" cy="33"/>
              </a:xfrm>
              <a:custGeom>
                <a:avLst/>
                <a:gdLst>
                  <a:gd name="T0" fmla="*/ 12 w 49"/>
                  <a:gd name="T1" fmla="*/ 27 h 33"/>
                  <a:gd name="T2" fmla="*/ 12 w 49"/>
                  <a:gd name="T3" fmla="*/ 18 h 33"/>
                  <a:gd name="T4" fmla="*/ 15 w 49"/>
                  <a:gd name="T5" fmla="*/ 9 h 33"/>
                  <a:gd name="T6" fmla="*/ 21 w 49"/>
                  <a:gd name="T7" fmla="*/ 3 h 33"/>
                  <a:gd name="T8" fmla="*/ 30 w 49"/>
                  <a:gd name="T9" fmla="*/ 0 h 33"/>
                  <a:gd name="T10" fmla="*/ 38 w 49"/>
                  <a:gd name="T11" fmla="*/ 1 h 33"/>
                  <a:gd name="T12" fmla="*/ 45 w 49"/>
                  <a:gd name="T13" fmla="*/ 4 h 33"/>
                  <a:gd name="T14" fmla="*/ 47 w 49"/>
                  <a:gd name="T15" fmla="*/ 10 h 33"/>
                  <a:gd name="T16" fmla="*/ 49 w 49"/>
                  <a:gd name="T17" fmla="*/ 16 h 33"/>
                  <a:gd name="T18" fmla="*/ 46 w 49"/>
                  <a:gd name="T19" fmla="*/ 22 h 33"/>
                  <a:gd name="T20" fmla="*/ 41 w 49"/>
                  <a:gd name="T21" fmla="*/ 27 h 33"/>
                  <a:gd name="T22" fmla="*/ 33 w 49"/>
                  <a:gd name="T23" fmla="*/ 32 h 33"/>
                  <a:gd name="T24" fmla="*/ 22 w 49"/>
                  <a:gd name="T25" fmla="*/ 33 h 33"/>
                  <a:gd name="T26" fmla="*/ 14 w 49"/>
                  <a:gd name="T27" fmla="*/ 32 h 33"/>
                  <a:gd name="T28" fmla="*/ 7 w 49"/>
                  <a:gd name="T29" fmla="*/ 29 h 33"/>
                  <a:gd name="T30" fmla="*/ 2 w 49"/>
                  <a:gd name="T31" fmla="*/ 24 h 33"/>
                  <a:gd name="T32" fmla="*/ 0 w 49"/>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3">
                    <a:moveTo>
                      <a:pt x="12" y="27"/>
                    </a:moveTo>
                    <a:lnTo>
                      <a:pt x="12" y="18"/>
                    </a:lnTo>
                    <a:lnTo>
                      <a:pt x="15" y="9"/>
                    </a:lnTo>
                    <a:lnTo>
                      <a:pt x="21" y="3"/>
                    </a:lnTo>
                    <a:lnTo>
                      <a:pt x="30" y="0"/>
                    </a:lnTo>
                    <a:lnTo>
                      <a:pt x="38" y="1"/>
                    </a:lnTo>
                    <a:lnTo>
                      <a:pt x="45" y="4"/>
                    </a:lnTo>
                    <a:lnTo>
                      <a:pt x="47" y="10"/>
                    </a:lnTo>
                    <a:lnTo>
                      <a:pt x="49" y="16"/>
                    </a:lnTo>
                    <a:lnTo>
                      <a:pt x="46" y="22"/>
                    </a:lnTo>
                    <a:lnTo>
                      <a:pt x="41" y="27"/>
                    </a:lnTo>
                    <a:lnTo>
                      <a:pt x="33" y="32"/>
                    </a:lnTo>
                    <a:lnTo>
                      <a:pt x="22" y="33"/>
                    </a:lnTo>
                    <a:lnTo>
                      <a:pt x="14" y="32"/>
                    </a:lnTo>
                    <a:lnTo>
                      <a:pt x="7" y="29"/>
                    </a:lnTo>
                    <a:lnTo>
                      <a:pt x="2" y="24"/>
                    </a:lnTo>
                    <a:lnTo>
                      <a:pt x="0"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30" name="Freeform 34"/>
              <p:cNvSpPr>
                <a:spLocks/>
              </p:cNvSpPr>
              <p:nvPr/>
            </p:nvSpPr>
            <p:spPr bwMode="auto">
              <a:xfrm>
                <a:off x="3464" y="4680"/>
                <a:ext cx="67" cy="34"/>
              </a:xfrm>
              <a:custGeom>
                <a:avLst/>
                <a:gdLst>
                  <a:gd name="T0" fmla="*/ 67 w 67"/>
                  <a:gd name="T1" fmla="*/ 3 h 34"/>
                  <a:gd name="T2" fmla="*/ 66 w 67"/>
                  <a:gd name="T3" fmla="*/ 11 h 34"/>
                  <a:gd name="T4" fmla="*/ 59 w 67"/>
                  <a:gd name="T5" fmla="*/ 22 h 34"/>
                  <a:gd name="T6" fmla="*/ 48 w 67"/>
                  <a:gd name="T7" fmla="*/ 31 h 34"/>
                  <a:gd name="T8" fmla="*/ 41 w 67"/>
                  <a:gd name="T9" fmla="*/ 34 h 34"/>
                  <a:gd name="T10" fmla="*/ 32 w 67"/>
                  <a:gd name="T11" fmla="*/ 34 h 34"/>
                  <a:gd name="T12" fmla="*/ 22 w 67"/>
                  <a:gd name="T13" fmla="*/ 34 h 34"/>
                  <a:gd name="T14" fmla="*/ 16 w 67"/>
                  <a:gd name="T15" fmla="*/ 31 h 34"/>
                  <a:gd name="T16" fmla="*/ 10 w 67"/>
                  <a:gd name="T17" fmla="*/ 26 h 34"/>
                  <a:gd name="T18" fmla="*/ 6 w 67"/>
                  <a:gd name="T19" fmla="*/ 22 h 34"/>
                  <a:gd name="T20" fmla="*/ 1 w 67"/>
                  <a:gd name="T21" fmla="*/ 10 h 34"/>
                  <a:gd name="T22" fmla="*/ 0 w 67"/>
                  <a:gd name="T23" fmla="*/ 0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7" h="34">
                    <a:moveTo>
                      <a:pt x="67" y="3"/>
                    </a:moveTo>
                    <a:lnTo>
                      <a:pt x="66" y="11"/>
                    </a:lnTo>
                    <a:lnTo>
                      <a:pt x="59" y="22"/>
                    </a:lnTo>
                    <a:lnTo>
                      <a:pt x="48" y="31"/>
                    </a:lnTo>
                    <a:lnTo>
                      <a:pt x="41" y="34"/>
                    </a:lnTo>
                    <a:lnTo>
                      <a:pt x="32" y="34"/>
                    </a:lnTo>
                    <a:lnTo>
                      <a:pt x="22" y="34"/>
                    </a:lnTo>
                    <a:lnTo>
                      <a:pt x="16" y="31"/>
                    </a:lnTo>
                    <a:lnTo>
                      <a:pt x="10" y="26"/>
                    </a:lnTo>
                    <a:lnTo>
                      <a:pt x="6" y="22"/>
                    </a:lnTo>
                    <a:lnTo>
                      <a:pt x="1" y="10"/>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31" name="Freeform 35"/>
              <p:cNvSpPr>
                <a:spLocks/>
              </p:cNvSpPr>
              <p:nvPr/>
            </p:nvSpPr>
            <p:spPr bwMode="auto">
              <a:xfrm>
                <a:off x="3470" y="4647"/>
                <a:ext cx="50" cy="56"/>
              </a:xfrm>
              <a:custGeom>
                <a:avLst/>
                <a:gdLst>
                  <a:gd name="T0" fmla="*/ 2 w 50"/>
                  <a:gd name="T1" fmla="*/ 56 h 56"/>
                  <a:gd name="T2" fmla="*/ 0 w 50"/>
                  <a:gd name="T3" fmla="*/ 52 h 56"/>
                  <a:gd name="T4" fmla="*/ 0 w 50"/>
                  <a:gd name="T5" fmla="*/ 46 h 56"/>
                  <a:gd name="T6" fmla="*/ 0 w 50"/>
                  <a:gd name="T7" fmla="*/ 29 h 56"/>
                  <a:gd name="T8" fmla="*/ 2 w 50"/>
                  <a:gd name="T9" fmla="*/ 21 h 56"/>
                  <a:gd name="T10" fmla="*/ 7 w 50"/>
                  <a:gd name="T11" fmla="*/ 12 h 56"/>
                  <a:gd name="T12" fmla="*/ 14 w 50"/>
                  <a:gd name="T13" fmla="*/ 6 h 56"/>
                  <a:gd name="T14" fmla="*/ 23 w 50"/>
                  <a:gd name="T15" fmla="*/ 1 h 56"/>
                  <a:gd name="T16" fmla="*/ 35 w 50"/>
                  <a:gd name="T17" fmla="*/ 0 h 56"/>
                  <a:gd name="T18" fmla="*/ 42 w 50"/>
                  <a:gd name="T19" fmla="*/ 0 h 56"/>
                  <a:gd name="T20" fmla="*/ 50 w 50"/>
                  <a:gd name="T21" fmla="*/ 3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56">
                    <a:moveTo>
                      <a:pt x="2" y="56"/>
                    </a:moveTo>
                    <a:lnTo>
                      <a:pt x="0" y="52"/>
                    </a:lnTo>
                    <a:lnTo>
                      <a:pt x="0" y="46"/>
                    </a:lnTo>
                    <a:lnTo>
                      <a:pt x="0" y="29"/>
                    </a:lnTo>
                    <a:lnTo>
                      <a:pt x="2" y="21"/>
                    </a:lnTo>
                    <a:lnTo>
                      <a:pt x="7" y="12"/>
                    </a:lnTo>
                    <a:lnTo>
                      <a:pt x="14" y="6"/>
                    </a:lnTo>
                    <a:lnTo>
                      <a:pt x="23" y="1"/>
                    </a:lnTo>
                    <a:lnTo>
                      <a:pt x="35" y="0"/>
                    </a:lnTo>
                    <a:lnTo>
                      <a:pt x="42" y="0"/>
                    </a:lnTo>
                    <a:lnTo>
                      <a:pt x="50"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32" name="Freeform 36"/>
              <p:cNvSpPr>
                <a:spLocks/>
              </p:cNvSpPr>
              <p:nvPr/>
            </p:nvSpPr>
            <p:spPr bwMode="auto">
              <a:xfrm>
                <a:off x="3521" y="4650"/>
                <a:ext cx="46" cy="214"/>
              </a:xfrm>
              <a:custGeom>
                <a:avLst/>
                <a:gdLst>
                  <a:gd name="T0" fmla="*/ 0 w 46"/>
                  <a:gd name="T1" fmla="*/ 204 h 214"/>
                  <a:gd name="T2" fmla="*/ 2 w 46"/>
                  <a:gd name="T3" fmla="*/ 201 h 214"/>
                  <a:gd name="T4" fmla="*/ 2 w 46"/>
                  <a:gd name="T5" fmla="*/ 195 h 214"/>
                  <a:gd name="T6" fmla="*/ 2 w 46"/>
                  <a:gd name="T7" fmla="*/ 185 h 214"/>
                  <a:gd name="T8" fmla="*/ 3 w 46"/>
                  <a:gd name="T9" fmla="*/ 173 h 214"/>
                  <a:gd name="T10" fmla="*/ 5 w 46"/>
                  <a:gd name="T11" fmla="*/ 160 h 214"/>
                  <a:gd name="T12" fmla="*/ 6 w 46"/>
                  <a:gd name="T13" fmla="*/ 143 h 214"/>
                  <a:gd name="T14" fmla="*/ 10 w 46"/>
                  <a:gd name="T15" fmla="*/ 109 h 214"/>
                  <a:gd name="T16" fmla="*/ 13 w 46"/>
                  <a:gd name="T17" fmla="*/ 76 h 214"/>
                  <a:gd name="T18" fmla="*/ 14 w 46"/>
                  <a:gd name="T19" fmla="*/ 61 h 214"/>
                  <a:gd name="T20" fmla="*/ 14 w 46"/>
                  <a:gd name="T21" fmla="*/ 46 h 214"/>
                  <a:gd name="T22" fmla="*/ 15 w 46"/>
                  <a:gd name="T23" fmla="*/ 33 h 214"/>
                  <a:gd name="T24" fmla="*/ 17 w 46"/>
                  <a:gd name="T25" fmla="*/ 24 h 214"/>
                  <a:gd name="T26" fmla="*/ 17 w 46"/>
                  <a:gd name="T27" fmla="*/ 18 h 214"/>
                  <a:gd name="T28" fmla="*/ 17 w 46"/>
                  <a:gd name="T29" fmla="*/ 15 h 214"/>
                  <a:gd name="T30" fmla="*/ 18 w 46"/>
                  <a:gd name="T31" fmla="*/ 11 h 214"/>
                  <a:gd name="T32" fmla="*/ 21 w 46"/>
                  <a:gd name="T33" fmla="*/ 6 h 214"/>
                  <a:gd name="T34" fmla="*/ 25 w 46"/>
                  <a:gd name="T35" fmla="*/ 2 h 214"/>
                  <a:gd name="T36" fmla="*/ 33 w 46"/>
                  <a:gd name="T37" fmla="*/ 0 h 214"/>
                  <a:gd name="T38" fmla="*/ 39 w 46"/>
                  <a:gd name="T39" fmla="*/ 2 h 214"/>
                  <a:gd name="T40" fmla="*/ 44 w 46"/>
                  <a:gd name="T41" fmla="*/ 5 h 214"/>
                  <a:gd name="T42" fmla="*/ 45 w 46"/>
                  <a:gd name="T43" fmla="*/ 11 h 214"/>
                  <a:gd name="T44" fmla="*/ 46 w 46"/>
                  <a:gd name="T45" fmla="*/ 17 h 214"/>
                  <a:gd name="T46" fmla="*/ 42 w 46"/>
                  <a:gd name="T47" fmla="*/ 52 h 214"/>
                  <a:gd name="T48" fmla="*/ 39 w 46"/>
                  <a:gd name="T49" fmla="*/ 82 h 214"/>
                  <a:gd name="T50" fmla="*/ 37 w 46"/>
                  <a:gd name="T51" fmla="*/ 108 h 214"/>
                  <a:gd name="T52" fmla="*/ 35 w 46"/>
                  <a:gd name="T53" fmla="*/ 131 h 214"/>
                  <a:gd name="T54" fmla="*/ 33 w 46"/>
                  <a:gd name="T55" fmla="*/ 149 h 214"/>
                  <a:gd name="T56" fmla="*/ 33 w 46"/>
                  <a:gd name="T57" fmla="*/ 166 h 214"/>
                  <a:gd name="T58" fmla="*/ 30 w 46"/>
                  <a:gd name="T59" fmla="*/ 179 h 214"/>
                  <a:gd name="T60" fmla="*/ 30 w 46"/>
                  <a:gd name="T61" fmla="*/ 188 h 214"/>
                  <a:gd name="T62" fmla="*/ 29 w 46"/>
                  <a:gd name="T63" fmla="*/ 198 h 214"/>
                  <a:gd name="T64" fmla="*/ 29 w 46"/>
                  <a:gd name="T65" fmla="*/ 204 h 214"/>
                  <a:gd name="T66" fmla="*/ 27 w 46"/>
                  <a:gd name="T67" fmla="*/ 211 h 214"/>
                  <a:gd name="T68" fmla="*/ 27 w 46"/>
                  <a:gd name="T69" fmla="*/ 214 h 214"/>
                  <a:gd name="T70" fmla="*/ 27 w 46"/>
                  <a:gd name="T71" fmla="*/ 214 h 214"/>
                  <a:gd name="T72" fmla="*/ 21 w 46"/>
                  <a:gd name="T73" fmla="*/ 213 h 214"/>
                  <a:gd name="T74" fmla="*/ 15 w 46"/>
                  <a:gd name="T75" fmla="*/ 213 h 214"/>
                  <a:gd name="T76" fmla="*/ 9 w 46"/>
                  <a:gd name="T77" fmla="*/ 213 h 214"/>
                  <a:gd name="T78" fmla="*/ 7 w 46"/>
                  <a:gd name="T79" fmla="*/ 213 h 214"/>
                  <a:gd name="T80" fmla="*/ 6 w 46"/>
                  <a:gd name="T81" fmla="*/ 213 h 214"/>
                  <a:gd name="T82" fmla="*/ 5 w 46"/>
                  <a:gd name="T83" fmla="*/ 211 h 214"/>
                  <a:gd name="T84" fmla="*/ 3 w 46"/>
                  <a:gd name="T85" fmla="*/ 208 h 214"/>
                  <a:gd name="T86" fmla="*/ 2 w 46"/>
                  <a:gd name="T87" fmla="*/ 205 h 214"/>
                  <a:gd name="T88" fmla="*/ 0 w 46"/>
                  <a:gd name="T89" fmla="*/ 204 h 214"/>
                  <a:gd name="T90" fmla="*/ 0 w 46"/>
                  <a:gd name="T91" fmla="*/ 204 h 2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6" h="214">
                    <a:moveTo>
                      <a:pt x="0" y="204"/>
                    </a:moveTo>
                    <a:lnTo>
                      <a:pt x="2" y="201"/>
                    </a:lnTo>
                    <a:lnTo>
                      <a:pt x="2" y="195"/>
                    </a:lnTo>
                    <a:lnTo>
                      <a:pt x="2" y="185"/>
                    </a:lnTo>
                    <a:lnTo>
                      <a:pt x="3" y="173"/>
                    </a:lnTo>
                    <a:lnTo>
                      <a:pt x="5" y="160"/>
                    </a:lnTo>
                    <a:lnTo>
                      <a:pt x="6" y="143"/>
                    </a:lnTo>
                    <a:lnTo>
                      <a:pt x="10" y="109"/>
                    </a:lnTo>
                    <a:lnTo>
                      <a:pt x="13" y="76"/>
                    </a:lnTo>
                    <a:lnTo>
                      <a:pt x="14" y="61"/>
                    </a:lnTo>
                    <a:lnTo>
                      <a:pt x="14" y="46"/>
                    </a:lnTo>
                    <a:lnTo>
                      <a:pt x="15" y="33"/>
                    </a:lnTo>
                    <a:lnTo>
                      <a:pt x="17" y="24"/>
                    </a:lnTo>
                    <a:lnTo>
                      <a:pt x="17" y="18"/>
                    </a:lnTo>
                    <a:lnTo>
                      <a:pt x="17" y="15"/>
                    </a:lnTo>
                    <a:lnTo>
                      <a:pt x="18" y="11"/>
                    </a:lnTo>
                    <a:lnTo>
                      <a:pt x="21" y="6"/>
                    </a:lnTo>
                    <a:lnTo>
                      <a:pt x="25" y="2"/>
                    </a:lnTo>
                    <a:lnTo>
                      <a:pt x="33" y="0"/>
                    </a:lnTo>
                    <a:lnTo>
                      <a:pt x="39" y="2"/>
                    </a:lnTo>
                    <a:lnTo>
                      <a:pt x="44" y="5"/>
                    </a:lnTo>
                    <a:lnTo>
                      <a:pt x="45" y="11"/>
                    </a:lnTo>
                    <a:lnTo>
                      <a:pt x="46" y="17"/>
                    </a:lnTo>
                    <a:lnTo>
                      <a:pt x="42" y="52"/>
                    </a:lnTo>
                    <a:lnTo>
                      <a:pt x="39" y="82"/>
                    </a:lnTo>
                    <a:lnTo>
                      <a:pt x="37" y="108"/>
                    </a:lnTo>
                    <a:lnTo>
                      <a:pt x="35" y="131"/>
                    </a:lnTo>
                    <a:lnTo>
                      <a:pt x="33" y="149"/>
                    </a:lnTo>
                    <a:lnTo>
                      <a:pt x="33" y="166"/>
                    </a:lnTo>
                    <a:lnTo>
                      <a:pt x="30" y="179"/>
                    </a:lnTo>
                    <a:lnTo>
                      <a:pt x="30" y="188"/>
                    </a:lnTo>
                    <a:lnTo>
                      <a:pt x="29" y="198"/>
                    </a:lnTo>
                    <a:lnTo>
                      <a:pt x="29" y="204"/>
                    </a:lnTo>
                    <a:lnTo>
                      <a:pt x="27" y="211"/>
                    </a:lnTo>
                    <a:lnTo>
                      <a:pt x="27" y="214"/>
                    </a:lnTo>
                    <a:lnTo>
                      <a:pt x="21" y="213"/>
                    </a:lnTo>
                    <a:lnTo>
                      <a:pt x="15" y="213"/>
                    </a:lnTo>
                    <a:lnTo>
                      <a:pt x="9" y="213"/>
                    </a:lnTo>
                    <a:lnTo>
                      <a:pt x="7" y="213"/>
                    </a:lnTo>
                    <a:lnTo>
                      <a:pt x="6" y="213"/>
                    </a:lnTo>
                    <a:lnTo>
                      <a:pt x="5" y="211"/>
                    </a:lnTo>
                    <a:lnTo>
                      <a:pt x="3" y="208"/>
                    </a:lnTo>
                    <a:lnTo>
                      <a:pt x="2" y="205"/>
                    </a:lnTo>
                    <a:lnTo>
                      <a:pt x="0" y="204"/>
                    </a:lnTo>
                    <a:close/>
                  </a:path>
                </a:pathLst>
              </a:custGeom>
              <a:solidFill>
                <a:srgbClr val="E6E6E6"/>
              </a:solidFill>
              <a:ln w="4763">
                <a:solidFill>
                  <a:srgbClr val="000000"/>
                </a:solidFill>
                <a:prstDash val="solid"/>
                <a:round/>
                <a:headEnd/>
                <a:tailEnd/>
              </a:ln>
            </p:spPr>
            <p:txBody>
              <a:bodyPr/>
              <a:lstStyle/>
              <a:p>
                <a:endParaRPr lang="ja-JP" altLang="en-US"/>
              </a:p>
            </p:txBody>
          </p:sp>
          <p:sp>
            <p:nvSpPr>
              <p:cNvPr id="33933" name="Freeform 37"/>
              <p:cNvSpPr>
                <a:spLocks/>
              </p:cNvSpPr>
              <p:nvPr/>
            </p:nvSpPr>
            <p:spPr bwMode="auto">
              <a:xfrm>
                <a:off x="3515" y="4680"/>
                <a:ext cx="4" cy="29"/>
              </a:xfrm>
              <a:custGeom>
                <a:avLst/>
                <a:gdLst>
                  <a:gd name="T0" fmla="*/ 4 w 4"/>
                  <a:gd name="T1" fmla="*/ 0 h 29"/>
                  <a:gd name="T2" fmla="*/ 4 w 4"/>
                  <a:gd name="T3" fmla="*/ 2 h 29"/>
                  <a:gd name="T4" fmla="*/ 4 w 4"/>
                  <a:gd name="T5" fmla="*/ 3 h 29"/>
                  <a:gd name="T6" fmla="*/ 2 w 4"/>
                  <a:gd name="T7" fmla="*/ 13 h 29"/>
                  <a:gd name="T8" fmla="*/ 1 w 4"/>
                  <a:gd name="T9" fmla="*/ 23 h 29"/>
                  <a:gd name="T10" fmla="*/ 0 w 4"/>
                  <a:gd name="T11" fmla="*/ 26 h 29"/>
                  <a:gd name="T12" fmla="*/ 0 w 4"/>
                  <a:gd name="T13" fmla="*/ 29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29">
                    <a:moveTo>
                      <a:pt x="4" y="0"/>
                    </a:moveTo>
                    <a:lnTo>
                      <a:pt x="4" y="2"/>
                    </a:lnTo>
                    <a:lnTo>
                      <a:pt x="4" y="3"/>
                    </a:lnTo>
                    <a:lnTo>
                      <a:pt x="2" y="13"/>
                    </a:lnTo>
                    <a:lnTo>
                      <a:pt x="1" y="23"/>
                    </a:lnTo>
                    <a:lnTo>
                      <a:pt x="0" y="26"/>
                    </a:lnTo>
                    <a:lnTo>
                      <a:pt x="0"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34" name="Freeform 38"/>
              <p:cNvSpPr>
                <a:spLocks/>
              </p:cNvSpPr>
              <p:nvPr/>
            </p:nvSpPr>
            <p:spPr bwMode="auto">
              <a:xfrm>
                <a:off x="3484" y="4743"/>
                <a:ext cx="67" cy="118"/>
              </a:xfrm>
              <a:custGeom>
                <a:avLst/>
                <a:gdLst>
                  <a:gd name="T0" fmla="*/ 0 w 67"/>
                  <a:gd name="T1" fmla="*/ 114 h 118"/>
                  <a:gd name="T2" fmla="*/ 1 w 67"/>
                  <a:gd name="T3" fmla="*/ 108 h 118"/>
                  <a:gd name="T4" fmla="*/ 1 w 67"/>
                  <a:gd name="T5" fmla="*/ 97 h 118"/>
                  <a:gd name="T6" fmla="*/ 4 w 67"/>
                  <a:gd name="T7" fmla="*/ 85 h 118"/>
                  <a:gd name="T8" fmla="*/ 5 w 67"/>
                  <a:gd name="T9" fmla="*/ 71 h 118"/>
                  <a:gd name="T10" fmla="*/ 7 w 67"/>
                  <a:gd name="T11" fmla="*/ 57 h 118"/>
                  <a:gd name="T12" fmla="*/ 9 w 67"/>
                  <a:gd name="T13" fmla="*/ 45 h 118"/>
                  <a:gd name="T14" fmla="*/ 11 w 67"/>
                  <a:gd name="T15" fmla="*/ 35 h 118"/>
                  <a:gd name="T16" fmla="*/ 11 w 67"/>
                  <a:gd name="T17" fmla="*/ 30 h 118"/>
                  <a:gd name="T18" fmla="*/ 12 w 67"/>
                  <a:gd name="T19" fmla="*/ 21 h 118"/>
                  <a:gd name="T20" fmla="*/ 17 w 67"/>
                  <a:gd name="T21" fmla="*/ 10 h 118"/>
                  <a:gd name="T22" fmla="*/ 27 w 67"/>
                  <a:gd name="T23" fmla="*/ 3 h 118"/>
                  <a:gd name="T24" fmla="*/ 33 w 67"/>
                  <a:gd name="T25" fmla="*/ 0 h 118"/>
                  <a:gd name="T26" fmla="*/ 42 w 67"/>
                  <a:gd name="T27" fmla="*/ 0 h 118"/>
                  <a:gd name="T28" fmla="*/ 54 w 67"/>
                  <a:gd name="T29" fmla="*/ 1 h 118"/>
                  <a:gd name="T30" fmla="*/ 62 w 67"/>
                  <a:gd name="T31" fmla="*/ 7 h 118"/>
                  <a:gd name="T32" fmla="*/ 67 w 67"/>
                  <a:gd name="T33" fmla="*/ 18 h 118"/>
                  <a:gd name="T34" fmla="*/ 67 w 67"/>
                  <a:gd name="T35" fmla="*/ 32 h 118"/>
                  <a:gd name="T36" fmla="*/ 66 w 67"/>
                  <a:gd name="T37" fmla="*/ 45 h 118"/>
                  <a:gd name="T38" fmla="*/ 64 w 67"/>
                  <a:gd name="T39" fmla="*/ 59 h 118"/>
                  <a:gd name="T40" fmla="*/ 63 w 67"/>
                  <a:gd name="T41" fmla="*/ 79 h 118"/>
                  <a:gd name="T42" fmla="*/ 62 w 67"/>
                  <a:gd name="T43" fmla="*/ 94 h 118"/>
                  <a:gd name="T44" fmla="*/ 62 w 67"/>
                  <a:gd name="T45" fmla="*/ 105 h 118"/>
                  <a:gd name="T46" fmla="*/ 62 w 67"/>
                  <a:gd name="T47" fmla="*/ 111 h 118"/>
                  <a:gd name="T48" fmla="*/ 60 w 67"/>
                  <a:gd name="T49" fmla="*/ 114 h 118"/>
                  <a:gd name="T50" fmla="*/ 60 w 67"/>
                  <a:gd name="T51" fmla="*/ 115 h 118"/>
                  <a:gd name="T52" fmla="*/ 60 w 67"/>
                  <a:gd name="T53" fmla="*/ 115 h 118"/>
                  <a:gd name="T54" fmla="*/ 47 w 67"/>
                  <a:gd name="T55" fmla="*/ 115 h 118"/>
                  <a:gd name="T56" fmla="*/ 36 w 67"/>
                  <a:gd name="T57" fmla="*/ 117 h 118"/>
                  <a:gd name="T58" fmla="*/ 29 w 67"/>
                  <a:gd name="T59" fmla="*/ 118 h 118"/>
                  <a:gd name="T60" fmla="*/ 24 w 67"/>
                  <a:gd name="T61" fmla="*/ 118 h 118"/>
                  <a:gd name="T62" fmla="*/ 21 w 67"/>
                  <a:gd name="T63" fmla="*/ 118 h 118"/>
                  <a:gd name="T64" fmla="*/ 19 w 67"/>
                  <a:gd name="T65" fmla="*/ 118 h 118"/>
                  <a:gd name="T66" fmla="*/ 19 w 67"/>
                  <a:gd name="T67" fmla="*/ 118 h 118"/>
                  <a:gd name="T68" fmla="*/ 19 w 67"/>
                  <a:gd name="T69" fmla="*/ 118 h 118"/>
                  <a:gd name="T70" fmla="*/ 16 w 67"/>
                  <a:gd name="T71" fmla="*/ 118 h 118"/>
                  <a:gd name="T72" fmla="*/ 9 w 67"/>
                  <a:gd name="T73" fmla="*/ 117 h 118"/>
                  <a:gd name="T74" fmla="*/ 2 w 67"/>
                  <a:gd name="T75" fmla="*/ 115 h 118"/>
                  <a:gd name="T76" fmla="*/ 1 w 67"/>
                  <a:gd name="T77" fmla="*/ 114 h 118"/>
                  <a:gd name="T78" fmla="*/ 0 w 67"/>
                  <a:gd name="T79" fmla="*/ 114 h 118"/>
                  <a:gd name="T80" fmla="*/ 0 w 67"/>
                  <a:gd name="T81" fmla="*/ 114 h 11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 h="118">
                    <a:moveTo>
                      <a:pt x="0" y="114"/>
                    </a:moveTo>
                    <a:lnTo>
                      <a:pt x="1" y="108"/>
                    </a:lnTo>
                    <a:lnTo>
                      <a:pt x="1" y="97"/>
                    </a:lnTo>
                    <a:lnTo>
                      <a:pt x="4" y="85"/>
                    </a:lnTo>
                    <a:lnTo>
                      <a:pt x="5" y="71"/>
                    </a:lnTo>
                    <a:lnTo>
                      <a:pt x="7" y="57"/>
                    </a:lnTo>
                    <a:lnTo>
                      <a:pt x="9" y="45"/>
                    </a:lnTo>
                    <a:lnTo>
                      <a:pt x="11" y="35"/>
                    </a:lnTo>
                    <a:lnTo>
                      <a:pt x="11" y="30"/>
                    </a:lnTo>
                    <a:lnTo>
                      <a:pt x="12" y="21"/>
                    </a:lnTo>
                    <a:lnTo>
                      <a:pt x="17" y="10"/>
                    </a:lnTo>
                    <a:lnTo>
                      <a:pt x="27" y="3"/>
                    </a:lnTo>
                    <a:lnTo>
                      <a:pt x="33" y="0"/>
                    </a:lnTo>
                    <a:lnTo>
                      <a:pt x="42" y="0"/>
                    </a:lnTo>
                    <a:lnTo>
                      <a:pt x="54" y="1"/>
                    </a:lnTo>
                    <a:lnTo>
                      <a:pt x="62" y="7"/>
                    </a:lnTo>
                    <a:lnTo>
                      <a:pt x="67" y="18"/>
                    </a:lnTo>
                    <a:lnTo>
                      <a:pt x="67" y="32"/>
                    </a:lnTo>
                    <a:lnTo>
                      <a:pt x="66" y="45"/>
                    </a:lnTo>
                    <a:lnTo>
                      <a:pt x="64" y="59"/>
                    </a:lnTo>
                    <a:lnTo>
                      <a:pt x="63" y="79"/>
                    </a:lnTo>
                    <a:lnTo>
                      <a:pt x="62" y="94"/>
                    </a:lnTo>
                    <a:lnTo>
                      <a:pt x="62" y="105"/>
                    </a:lnTo>
                    <a:lnTo>
                      <a:pt x="62" y="111"/>
                    </a:lnTo>
                    <a:lnTo>
                      <a:pt x="60" y="114"/>
                    </a:lnTo>
                    <a:lnTo>
                      <a:pt x="60" y="115"/>
                    </a:lnTo>
                    <a:lnTo>
                      <a:pt x="47" y="115"/>
                    </a:lnTo>
                    <a:lnTo>
                      <a:pt x="36" y="117"/>
                    </a:lnTo>
                    <a:lnTo>
                      <a:pt x="29" y="118"/>
                    </a:lnTo>
                    <a:lnTo>
                      <a:pt x="24" y="118"/>
                    </a:lnTo>
                    <a:lnTo>
                      <a:pt x="21" y="118"/>
                    </a:lnTo>
                    <a:lnTo>
                      <a:pt x="19" y="118"/>
                    </a:lnTo>
                    <a:lnTo>
                      <a:pt x="16" y="118"/>
                    </a:lnTo>
                    <a:lnTo>
                      <a:pt x="9" y="117"/>
                    </a:lnTo>
                    <a:lnTo>
                      <a:pt x="2" y="115"/>
                    </a:lnTo>
                    <a:lnTo>
                      <a:pt x="1" y="114"/>
                    </a:lnTo>
                    <a:lnTo>
                      <a:pt x="0" y="114"/>
                    </a:lnTo>
                    <a:close/>
                  </a:path>
                </a:pathLst>
              </a:custGeom>
              <a:solidFill>
                <a:srgbClr val="E6E6E6"/>
              </a:solidFill>
              <a:ln w="4763">
                <a:solidFill>
                  <a:srgbClr val="000000"/>
                </a:solidFill>
                <a:prstDash val="solid"/>
                <a:round/>
                <a:headEnd/>
                <a:tailEnd/>
              </a:ln>
            </p:spPr>
            <p:txBody>
              <a:bodyPr/>
              <a:lstStyle/>
              <a:p>
                <a:endParaRPr lang="ja-JP" altLang="en-US"/>
              </a:p>
            </p:txBody>
          </p:sp>
          <p:sp>
            <p:nvSpPr>
              <p:cNvPr id="33935" name="Freeform 39"/>
              <p:cNvSpPr>
                <a:spLocks/>
              </p:cNvSpPr>
              <p:nvPr/>
            </p:nvSpPr>
            <p:spPr bwMode="auto">
              <a:xfrm>
                <a:off x="3445" y="4794"/>
                <a:ext cx="129" cy="101"/>
              </a:xfrm>
              <a:custGeom>
                <a:avLst/>
                <a:gdLst>
                  <a:gd name="T0" fmla="*/ 114 w 129"/>
                  <a:gd name="T1" fmla="*/ 101 h 101"/>
                  <a:gd name="T2" fmla="*/ 102 w 129"/>
                  <a:gd name="T3" fmla="*/ 101 h 101"/>
                  <a:gd name="T4" fmla="*/ 86 w 129"/>
                  <a:gd name="T5" fmla="*/ 99 h 101"/>
                  <a:gd name="T6" fmla="*/ 67 w 129"/>
                  <a:gd name="T7" fmla="*/ 98 h 101"/>
                  <a:gd name="T8" fmla="*/ 47 w 129"/>
                  <a:gd name="T9" fmla="*/ 95 h 101"/>
                  <a:gd name="T10" fmla="*/ 29 w 129"/>
                  <a:gd name="T11" fmla="*/ 93 h 101"/>
                  <a:gd name="T12" fmla="*/ 13 w 129"/>
                  <a:gd name="T13" fmla="*/ 90 h 101"/>
                  <a:gd name="T14" fmla="*/ 8 w 129"/>
                  <a:gd name="T15" fmla="*/ 90 h 101"/>
                  <a:gd name="T16" fmla="*/ 2 w 129"/>
                  <a:gd name="T17" fmla="*/ 90 h 101"/>
                  <a:gd name="T18" fmla="*/ 0 w 129"/>
                  <a:gd name="T19" fmla="*/ 89 h 101"/>
                  <a:gd name="T20" fmla="*/ 0 w 129"/>
                  <a:gd name="T21" fmla="*/ 89 h 101"/>
                  <a:gd name="T22" fmla="*/ 0 w 129"/>
                  <a:gd name="T23" fmla="*/ 86 h 101"/>
                  <a:gd name="T24" fmla="*/ 0 w 129"/>
                  <a:gd name="T25" fmla="*/ 76 h 101"/>
                  <a:gd name="T26" fmla="*/ 0 w 129"/>
                  <a:gd name="T27" fmla="*/ 64 h 101"/>
                  <a:gd name="T28" fmla="*/ 0 w 129"/>
                  <a:gd name="T29" fmla="*/ 51 h 101"/>
                  <a:gd name="T30" fmla="*/ 0 w 129"/>
                  <a:gd name="T31" fmla="*/ 35 h 101"/>
                  <a:gd name="T32" fmla="*/ 0 w 129"/>
                  <a:gd name="T33" fmla="*/ 22 h 101"/>
                  <a:gd name="T34" fmla="*/ 0 w 129"/>
                  <a:gd name="T35" fmla="*/ 11 h 101"/>
                  <a:gd name="T36" fmla="*/ 0 w 129"/>
                  <a:gd name="T37" fmla="*/ 3 h 101"/>
                  <a:gd name="T38" fmla="*/ 6 w 129"/>
                  <a:gd name="T39" fmla="*/ 2 h 101"/>
                  <a:gd name="T40" fmla="*/ 9 w 129"/>
                  <a:gd name="T41" fmla="*/ 0 h 101"/>
                  <a:gd name="T42" fmla="*/ 11 w 129"/>
                  <a:gd name="T43" fmla="*/ 2 h 101"/>
                  <a:gd name="T44" fmla="*/ 9 w 129"/>
                  <a:gd name="T45" fmla="*/ 8 h 101"/>
                  <a:gd name="T46" fmla="*/ 9 w 129"/>
                  <a:gd name="T47" fmla="*/ 26 h 101"/>
                  <a:gd name="T48" fmla="*/ 12 w 129"/>
                  <a:gd name="T49" fmla="*/ 37 h 101"/>
                  <a:gd name="T50" fmla="*/ 19 w 129"/>
                  <a:gd name="T51" fmla="*/ 48 h 101"/>
                  <a:gd name="T52" fmla="*/ 32 w 129"/>
                  <a:gd name="T53" fmla="*/ 55 h 101"/>
                  <a:gd name="T54" fmla="*/ 41 w 129"/>
                  <a:gd name="T55" fmla="*/ 57 h 101"/>
                  <a:gd name="T56" fmla="*/ 51 w 129"/>
                  <a:gd name="T57" fmla="*/ 58 h 101"/>
                  <a:gd name="T58" fmla="*/ 68 w 129"/>
                  <a:gd name="T59" fmla="*/ 58 h 101"/>
                  <a:gd name="T60" fmla="*/ 83 w 129"/>
                  <a:gd name="T61" fmla="*/ 57 h 101"/>
                  <a:gd name="T62" fmla="*/ 97 w 129"/>
                  <a:gd name="T63" fmla="*/ 54 h 101"/>
                  <a:gd name="T64" fmla="*/ 109 w 129"/>
                  <a:gd name="T65" fmla="*/ 51 h 101"/>
                  <a:gd name="T66" fmla="*/ 117 w 129"/>
                  <a:gd name="T67" fmla="*/ 46 h 101"/>
                  <a:gd name="T68" fmla="*/ 124 w 129"/>
                  <a:gd name="T69" fmla="*/ 40 h 101"/>
                  <a:gd name="T70" fmla="*/ 128 w 129"/>
                  <a:gd name="T71" fmla="*/ 34 h 101"/>
                  <a:gd name="T72" fmla="*/ 129 w 129"/>
                  <a:gd name="T73" fmla="*/ 26 h 101"/>
                  <a:gd name="T74" fmla="*/ 114 w 129"/>
                  <a:gd name="T75" fmla="*/ 101 h 10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9" h="101">
                    <a:moveTo>
                      <a:pt x="114" y="101"/>
                    </a:moveTo>
                    <a:lnTo>
                      <a:pt x="102" y="101"/>
                    </a:lnTo>
                    <a:lnTo>
                      <a:pt x="86" y="99"/>
                    </a:lnTo>
                    <a:lnTo>
                      <a:pt x="67" y="98"/>
                    </a:lnTo>
                    <a:lnTo>
                      <a:pt x="47" y="95"/>
                    </a:lnTo>
                    <a:lnTo>
                      <a:pt x="29" y="93"/>
                    </a:lnTo>
                    <a:lnTo>
                      <a:pt x="13" y="90"/>
                    </a:lnTo>
                    <a:lnTo>
                      <a:pt x="8" y="90"/>
                    </a:lnTo>
                    <a:lnTo>
                      <a:pt x="2" y="90"/>
                    </a:lnTo>
                    <a:lnTo>
                      <a:pt x="0" y="89"/>
                    </a:lnTo>
                    <a:lnTo>
                      <a:pt x="0" y="86"/>
                    </a:lnTo>
                    <a:lnTo>
                      <a:pt x="0" y="76"/>
                    </a:lnTo>
                    <a:lnTo>
                      <a:pt x="0" y="64"/>
                    </a:lnTo>
                    <a:lnTo>
                      <a:pt x="0" y="51"/>
                    </a:lnTo>
                    <a:lnTo>
                      <a:pt x="0" y="35"/>
                    </a:lnTo>
                    <a:lnTo>
                      <a:pt x="0" y="22"/>
                    </a:lnTo>
                    <a:lnTo>
                      <a:pt x="0" y="11"/>
                    </a:lnTo>
                    <a:lnTo>
                      <a:pt x="0" y="3"/>
                    </a:lnTo>
                    <a:lnTo>
                      <a:pt x="6" y="2"/>
                    </a:lnTo>
                    <a:lnTo>
                      <a:pt x="9" y="0"/>
                    </a:lnTo>
                    <a:lnTo>
                      <a:pt x="11" y="2"/>
                    </a:lnTo>
                    <a:lnTo>
                      <a:pt x="9" y="8"/>
                    </a:lnTo>
                    <a:lnTo>
                      <a:pt x="9" y="26"/>
                    </a:lnTo>
                    <a:lnTo>
                      <a:pt x="12" y="37"/>
                    </a:lnTo>
                    <a:lnTo>
                      <a:pt x="19" y="48"/>
                    </a:lnTo>
                    <a:lnTo>
                      <a:pt x="32" y="55"/>
                    </a:lnTo>
                    <a:lnTo>
                      <a:pt x="41" y="57"/>
                    </a:lnTo>
                    <a:lnTo>
                      <a:pt x="51" y="58"/>
                    </a:lnTo>
                    <a:lnTo>
                      <a:pt x="68" y="58"/>
                    </a:lnTo>
                    <a:lnTo>
                      <a:pt x="83" y="57"/>
                    </a:lnTo>
                    <a:lnTo>
                      <a:pt x="97" y="54"/>
                    </a:lnTo>
                    <a:lnTo>
                      <a:pt x="109" y="51"/>
                    </a:lnTo>
                    <a:lnTo>
                      <a:pt x="117" y="46"/>
                    </a:lnTo>
                    <a:lnTo>
                      <a:pt x="124" y="40"/>
                    </a:lnTo>
                    <a:lnTo>
                      <a:pt x="128" y="34"/>
                    </a:lnTo>
                    <a:lnTo>
                      <a:pt x="129" y="26"/>
                    </a:lnTo>
                    <a:lnTo>
                      <a:pt x="114" y="101"/>
                    </a:lnTo>
                    <a:close/>
                  </a:path>
                </a:pathLst>
              </a:custGeom>
              <a:solidFill>
                <a:srgbClr val="932A2A"/>
              </a:solidFill>
              <a:ln w="4763">
                <a:solidFill>
                  <a:srgbClr val="000000"/>
                </a:solidFill>
                <a:prstDash val="solid"/>
                <a:round/>
                <a:headEnd/>
                <a:tailEnd/>
              </a:ln>
            </p:spPr>
            <p:txBody>
              <a:bodyPr/>
              <a:lstStyle/>
              <a:p>
                <a:endParaRPr lang="ja-JP" altLang="en-US"/>
              </a:p>
            </p:txBody>
          </p:sp>
          <p:sp>
            <p:nvSpPr>
              <p:cNvPr id="33936" name="Freeform 40"/>
              <p:cNvSpPr>
                <a:spLocks/>
              </p:cNvSpPr>
              <p:nvPr/>
            </p:nvSpPr>
            <p:spPr bwMode="auto">
              <a:xfrm>
                <a:off x="3484" y="4680"/>
                <a:ext cx="7" cy="11"/>
              </a:xfrm>
              <a:custGeom>
                <a:avLst/>
                <a:gdLst>
                  <a:gd name="T0" fmla="*/ 0 w 7"/>
                  <a:gd name="T1" fmla="*/ 0 h 11"/>
                  <a:gd name="T2" fmla="*/ 4 w 7"/>
                  <a:gd name="T3" fmla="*/ 0 h 11"/>
                  <a:gd name="T4" fmla="*/ 7 w 7"/>
                  <a:gd name="T5" fmla="*/ 3 h 11"/>
                  <a:gd name="T6" fmla="*/ 7 w 7"/>
                  <a:gd name="T7" fmla="*/ 8 h 11"/>
                  <a:gd name="T8" fmla="*/ 7 w 7"/>
                  <a:gd name="T9" fmla="*/ 11 h 11"/>
                  <a:gd name="T10" fmla="*/ 7 w 7"/>
                  <a:gd name="T11" fmla="*/ 11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1">
                    <a:moveTo>
                      <a:pt x="0" y="0"/>
                    </a:moveTo>
                    <a:lnTo>
                      <a:pt x="4" y="0"/>
                    </a:lnTo>
                    <a:lnTo>
                      <a:pt x="7" y="3"/>
                    </a:lnTo>
                    <a:lnTo>
                      <a:pt x="7" y="8"/>
                    </a:lnTo>
                    <a:lnTo>
                      <a:pt x="7"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37" name="Freeform 41"/>
              <p:cNvSpPr>
                <a:spLocks/>
              </p:cNvSpPr>
              <p:nvPr/>
            </p:nvSpPr>
            <p:spPr bwMode="auto">
              <a:xfrm>
                <a:off x="3500" y="4758"/>
                <a:ext cx="40" cy="27"/>
              </a:xfrm>
              <a:custGeom>
                <a:avLst/>
                <a:gdLst>
                  <a:gd name="T0" fmla="*/ 11 w 40"/>
                  <a:gd name="T1" fmla="*/ 21 h 27"/>
                  <a:gd name="T2" fmla="*/ 11 w 40"/>
                  <a:gd name="T3" fmla="*/ 14 h 27"/>
                  <a:gd name="T4" fmla="*/ 13 w 40"/>
                  <a:gd name="T5" fmla="*/ 8 h 27"/>
                  <a:gd name="T6" fmla="*/ 17 w 40"/>
                  <a:gd name="T7" fmla="*/ 1 h 27"/>
                  <a:gd name="T8" fmla="*/ 24 w 40"/>
                  <a:gd name="T9" fmla="*/ 0 h 27"/>
                  <a:gd name="T10" fmla="*/ 32 w 40"/>
                  <a:gd name="T11" fmla="*/ 1 h 27"/>
                  <a:gd name="T12" fmla="*/ 38 w 40"/>
                  <a:gd name="T13" fmla="*/ 4 h 27"/>
                  <a:gd name="T14" fmla="*/ 40 w 40"/>
                  <a:gd name="T15" fmla="*/ 8 h 27"/>
                  <a:gd name="T16" fmla="*/ 40 w 40"/>
                  <a:gd name="T17" fmla="*/ 14 h 27"/>
                  <a:gd name="T18" fmla="*/ 39 w 40"/>
                  <a:gd name="T19" fmla="*/ 18 h 27"/>
                  <a:gd name="T20" fmla="*/ 34 w 40"/>
                  <a:gd name="T21" fmla="*/ 23 h 27"/>
                  <a:gd name="T22" fmla="*/ 27 w 40"/>
                  <a:gd name="T23" fmla="*/ 26 h 27"/>
                  <a:gd name="T24" fmla="*/ 19 w 40"/>
                  <a:gd name="T25" fmla="*/ 27 h 27"/>
                  <a:gd name="T26" fmla="*/ 12 w 40"/>
                  <a:gd name="T27" fmla="*/ 27 h 27"/>
                  <a:gd name="T28" fmla="*/ 5 w 40"/>
                  <a:gd name="T29" fmla="*/ 24 h 27"/>
                  <a:gd name="T30" fmla="*/ 1 w 40"/>
                  <a:gd name="T31" fmla="*/ 20 h 27"/>
                  <a:gd name="T32" fmla="*/ 0 w 40"/>
                  <a:gd name="T33" fmla="*/ 1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27">
                    <a:moveTo>
                      <a:pt x="11" y="21"/>
                    </a:moveTo>
                    <a:lnTo>
                      <a:pt x="11" y="14"/>
                    </a:lnTo>
                    <a:lnTo>
                      <a:pt x="13" y="8"/>
                    </a:lnTo>
                    <a:lnTo>
                      <a:pt x="17" y="1"/>
                    </a:lnTo>
                    <a:lnTo>
                      <a:pt x="24" y="0"/>
                    </a:lnTo>
                    <a:lnTo>
                      <a:pt x="32" y="1"/>
                    </a:lnTo>
                    <a:lnTo>
                      <a:pt x="38" y="4"/>
                    </a:lnTo>
                    <a:lnTo>
                      <a:pt x="40" y="8"/>
                    </a:lnTo>
                    <a:lnTo>
                      <a:pt x="40" y="14"/>
                    </a:lnTo>
                    <a:lnTo>
                      <a:pt x="39" y="18"/>
                    </a:lnTo>
                    <a:lnTo>
                      <a:pt x="34" y="23"/>
                    </a:lnTo>
                    <a:lnTo>
                      <a:pt x="27" y="26"/>
                    </a:lnTo>
                    <a:lnTo>
                      <a:pt x="19" y="27"/>
                    </a:lnTo>
                    <a:lnTo>
                      <a:pt x="12" y="27"/>
                    </a:lnTo>
                    <a:lnTo>
                      <a:pt x="5" y="24"/>
                    </a:lnTo>
                    <a:lnTo>
                      <a:pt x="1" y="20"/>
                    </a:lnTo>
                    <a:lnTo>
                      <a:pt x="0"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38" name="Freeform 42"/>
              <p:cNvSpPr>
                <a:spLocks/>
              </p:cNvSpPr>
              <p:nvPr/>
            </p:nvSpPr>
            <p:spPr bwMode="auto">
              <a:xfrm>
                <a:off x="3495" y="4772"/>
                <a:ext cx="56" cy="28"/>
              </a:xfrm>
              <a:custGeom>
                <a:avLst/>
                <a:gdLst>
                  <a:gd name="T0" fmla="*/ 56 w 56"/>
                  <a:gd name="T1" fmla="*/ 1 h 28"/>
                  <a:gd name="T2" fmla="*/ 55 w 56"/>
                  <a:gd name="T3" fmla="*/ 9 h 28"/>
                  <a:gd name="T4" fmla="*/ 49 w 56"/>
                  <a:gd name="T5" fmla="*/ 18 h 28"/>
                  <a:gd name="T6" fmla="*/ 40 w 56"/>
                  <a:gd name="T7" fmla="*/ 25 h 28"/>
                  <a:gd name="T8" fmla="*/ 35 w 56"/>
                  <a:gd name="T9" fmla="*/ 27 h 28"/>
                  <a:gd name="T10" fmla="*/ 26 w 56"/>
                  <a:gd name="T11" fmla="*/ 28 h 28"/>
                  <a:gd name="T12" fmla="*/ 18 w 56"/>
                  <a:gd name="T13" fmla="*/ 27 h 28"/>
                  <a:gd name="T14" fmla="*/ 13 w 56"/>
                  <a:gd name="T15" fmla="*/ 24 h 28"/>
                  <a:gd name="T16" fmla="*/ 5 w 56"/>
                  <a:gd name="T17" fmla="*/ 16 h 28"/>
                  <a:gd name="T18" fmla="*/ 1 w 56"/>
                  <a:gd name="T19" fmla="*/ 7 h 28"/>
                  <a:gd name="T20" fmla="*/ 0 w 56"/>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6" h="28">
                    <a:moveTo>
                      <a:pt x="56" y="1"/>
                    </a:moveTo>
                    <a:lnTo>
                      <a:pt x="55" y="9"/>
                    </a:lnTo>
                    <a:lnTo>
                      <a:pt x="49" y="18"/>
                    </a:lnTo>
                    <a:lnTo>
                      <a:pt x="40" y="25"/>
                    </a:lnTo>
                    <a:lnTo>
                      <a:pt x="35" y="27"/>
                    </a:lnTo>
                    <a:lnTo>
                      <a:pt x="26" y="28"/>
                    </a:lnTo>
                    <a:lnTo>
                      <a:pt x="18" y="27"/>
                    </a:lnTo>
                    <a:lnTo>
                      <a:pt x="13" y="24"/>
                    </a:lnTo>
                    <a:lnTo>
                      <a:pt x="5" y="16"/>
                    </a:lnTo>
                    <a:lnTo>
                      <a:pt x="1" y="7"/>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39" name="Freeform 43"/>
              <p:cNvSpPr>
                <a:spLocks/>
              </p:cNvSpPr>
              <p:nvPr/>
            </p:nvSpPr>
            <p:spPr bwMode="auto">
              <a:xfrm>
                <a:off x="3500" y="4743"/>
                <a:ext cx="42" cy="47"/>
              </a:xfrm>
              <a:custGeom>
                <a:avLst/>
                <a:gdLst>
                  <a:gd name="T0" fmla="*/ 1 w 42"/>
                  <a:gd name="T1" fmla="*/ 47 h 47"/>
                  <a:gd name="T2" fmla="*/ 0 w 42"/>
                  <a:gd name="T3" fmla="*/ 44 h 47"/>
                  <a:gd name="T4" fmla="*/ 0 w 42"/>
                  <a:gd name="T5" fmla="*/ 39 h 47"/>
                  <a:gd name="T6" fmla="*/ 0 w 42"/>
                  <a:gd name="T7" fmla="*/ 26 h 47"/>
                  <a:gd name="T8" fmla="*/ 3 w 42"/>
                  <a:gd name="T9" fmla="*/ 18 h 47"/>
                  <a:gd name="T10" fmla="*/ 5 w 42"/>
                  <a:gd name="T11" fmla="*/ 10 h 47"/>
                  <a:gd name="T12" fmla="*/ 11 w 42"/>
                  <a:gd name="T13" fmla="*/ 6 h 47"/>
                  <a:gd name="T14" fmla="*/ 20 w 42"/>
                  <a:gd name="T15" fmla="*/ 1 h 47"/>
                  <a:gd name="T16" fmla="*/ 30 w 42"/>
                  <a:gd name="T17" fmla="*/ 0 h 47"/>
                  <a:gd name="T18" fmla="*/ 35 w 42"/>
                  <a:gd name="T19" fmla="*/ 0 h 47"/>
                  <a:gd name="T20" fmla="*/ 42 w 42"/>
                  <a:gd name="T21" fmla="*/ 3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47">
                    <a:moveTo>
                      <a:pt x="1" y="47"/>
                    </a:moveTo>
                    <a:lnTo>
                      <a:pt x="0" y="44"/>
                    </a:lnTo>
                    <a:lnTo>
                      <a:pt x="0" y="39"/>
                    </a:lnTo>
                    <a:lnTo>
                      <a:pt x="0" y="26"/>
                    </a:lnTo>
                    <a:lnTo>
                      <a:pt x="3" y="18"/>
                    </a:lnTo>
                    <a:lnTo>
                      <a:pt x="5" y="10"/>
                    </a:lnTo>
                    <a:lnTo>
                      <a:pt x="11" y="6"/>
                    </a:lnTo>
                    <a:lnTo>
                      <a:pt x="20" y="1"/>
                    </a:lnTo>
                    <a:lnTo>
                      <a:pt x="30" y="0"/>
                    </a:lnTo>
                    <a:lnTo>
                      <a:pt x="35" y="0"/>
                    </a:lnTo>
                    <a:lnTo>
                      <a:pt x="42"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40" name="Freeform 44"/>
              <p:cNvSpPr>
                <a:spLocks/>
              </p:cNvSpPr>
              <p:nvPr/>
            </p:nvSpPr>
            <p:spPr bwMode="auto">
              <a:xfrm>
                <a:off x="3512" y="4770"/>
                <a:ext cx="5" cy="11"/>
              </a:xfrm>
              <a:custGeom>
                <a:avLst/>
                <a:gdLst>
                  <a:gd name="T0" fmla="*/ 0 w 5"/>
                  <a:gd name="T1" fmla="*/ 0 h 11"/>
                  <a:gd name="T2" fmla="*/ 3 w 5"/>
                  <a:gd name="T3" fmla="*/ 2 h 11"/>
                  <a:gd name="T4" fmla="*/ 5 w 5"/>
                  <a:gd name="T5" fmla="*/ 8 h 11"/>
                  <a:gd name="T6" fmla="*/ 5 w 5"/>
                  <a:gd name="T7" fmla="*/ 11 h 11"/>
                  <a:gd name="T8" fmla="*/ 5 w 5"/>
                  <a:gd name="T9" fmla="*/ 11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1">
                    <a:moveTo>
                      <a:pt x="0" y="0"/>
                    </a:moveTo>
                    <a:lnTo>
                      <a:pt x="3" y="2"/>
                    </a:lnTo>
                    <a:lnTo>
                      <a:pt x="5" y="8"/>
                    </a:lnTo>
                    <a:lnTo>
                      <a:pt x="5"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41" name="Line 45"/>
              <p:cNvSpPr>
                <a:spLocks noChangeShapeType="1"/>
              </p:cNvSpPr>
              <p:nvPr/>
            </p:nvSpPr>
            <p:spPr bwMode="auto">
              <a:xfrm>
                <a:off x="3511" y="4664"/>
                <a:ext cx="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3942" name="Freeform 46"/>
              <p:cNvSpPr>
                <a:spLocks/>
              </p:cNvSpPr>
              <p:nvPr/>
            </p:nvSpPr>
            <p:spPr bwMode="auto">
              <a:xfrm>
                <a:off x="3540" y="4658"/>
                <a:ext cx="22" cy="13"/>
              </a:xfrm>
              <a:custGeom>
                <a:avLst/>
                <a:gdLst>
                  <a:gd name="T0" fmla="*/ 7 w 22"/>
                  <a:gd name="T1" fmla="*/ 10 h 13"/>
                  <a:gd name="T2" fmla="*/ 8 w 22"/>
                  <a:gd name="T3" fmla="*/ 4 h 13"/>
                  <a:gd name="T4" fmla="*/ 10 w 22"/>
                  <a:gd name="T5" fmla="*/ 1 h 13"/>
                  <a:gd name="T6" fmla="*/ 14 w 22"/>
                  <a:gd name="T7" fmla="*/ 0 h 13"/>
                  <a:gd name="T8" fmla="*/ 18 w 22"/>
                  <a:gd name="T9" fmla="*/ 0 h 13"/>
                  <a:gd name="T10" fmla="*/ 20 w 22"/>
                  <a:gd name="T11" fmla="*/ 3 h 13"/>
                  <a:gd name="T12" fmla="*/ 22 w 22"/>
                  <a:gd name="T13" fmla="*/ 7 h 13"/>
                  <a:gd name="T14" fmla="*/ 20 w 22"/>
                  <a:gd name="T15" fmla="*/ 10 h 13"/>
                  <a:gd name="T16" fmla="*/ 18 w 22"/>
                  <a:gd name="T17" fmla="*/ 12 h 13"/>
                  <a:gd name="T18" fmla="*/ 11 w 22"/>
                  <a:gd name="T19" fmla="*/ 13 h 13"/>
                  <a:gd name="T20" fmla="*/ 4 w 22"/>
                  <a:gd name="T21" fmla="*/ 12 h 13"/>
                  <a:gd name="T22" fmla="*/ 2 w 22"/>
                  <a:gd name="T23" fmla="*/ 10 h 13"/>
                  <a:gd name="T24" fmla="*/ 0 w 22"/>
                  <a:gd name="T25" fmla="*/ 7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3">
                    <a:moveTo>
                      <a:pt x="7" y="10"/>
                    </a:moveTo>
                    <a:lnTo>
                      <a:pt x="8" y="4"/>
                    </a:lnTo>
                    <a:lnTo>
                      <a:pt x="10" y="1"/>
                    </a:lnTo>
                    <a:lnTo>
                      <a:pt x="14" y="0"/>
                    </a:lnTo>
                    <a:lnTo>
                      <a:pt x="18" y="0"/>
                    </a:lnTo>
                    <a:lnTo>
                      <a:pt x="20" y="3"/>
                    </a:lnTo>
                    <a:lnTo>
                      <a:pt x="22" y="7"/>
                    </a:lnTo>
                    <a:lnTo>
                      <a:pt x="20" y="10"/>
                    </a:lnTo>
                    <a:lnTo>
                      <a:pt x="18" y="12"/>
                    </a:lnTo>
                    <a:lnTo>
                      <a:pt x="11" y="13"/>
                    </a:lnTo>
                    <a:lnTo>
                      <a:pt x="4" y="12"/>
                    </a:lnTo>
                    <a:lnTo>
                      <a:pt x="2" y="10"/>
                    </a:lnTo>
                    <a:lnTo>
                      <a:pt x="0"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43" name="Freeform 47"/>
              <p:cNvSpPr>
                <a:spLocks/>
              </p:cNvSpPr>
              <p:nvPr/>
            </p:nvSpPr>
            <p:spPr bwMode="auto">
              <a:xfrm>
                <a:off x="3547" y="4665"/>
                <a:ext cx="3" cy="5"/>
              </a:xfrm>
              <a:custGeom>
                <a:avLst/>
                <a:gdLst>
                  <a:gd name="T0" fmla="*/ 0 w 3"/>
                  <a:gd name="T1" fmla="*/ 0 h 5"/>
                  <a:gd name="T2" fmla="*/ 1 w 3"/>
                  <a:gd name="T3" fmla="*/ 0 h 5"/>
                  <a:gd name="T4" fmla="*/ 3 w 3"/>
                  <a:gd name="T5" fmla="*/ 3 h 5"/>
                  <a:gd name="T6" fmla="*/ 3 w 3"/>
                  <a:gd name="T7" fmla="*/ 5 h 5"/>
                  <a:gd name="T8" fmla="*/ 3 w 3"/>
                  <a:gd name="T9" fmla="*/ 5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0" y="0"/>
                    </a:moveTo>
                    <a:lnTo>
                      <a:pt x="1" y="0"/>
                    </a:lnTo>
                    <a:lnTo>
                      <a:pt x="3" y="3"/>
                    </a:lnTo>
                    <a:lnTo>
                      <a:pt x="3"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44" name="Freeform 48"/>
              <p:cNvSpPr>
                <a:spLocks/>
              </p:cNvSpPr>
              <p:nvPr/>
            </p:nvSpPr>
            <p:spPr bwMode="auto">
              <a:xfrm>
                <a:off x="3538" y="4665"/>
                <a:ext cx="29" cy="14"/>
              </a:xfrm>
              <a:custGeom>
                <a:avLst/>
                <a:gdLst>
                  <a:gd name="T0" fmla="*/ 29 w 29"/>
                  <a:gd name="T1" fmla="*/ 2 h 14"/>
                  <a:gd name="T2" fmla="*/ 28 w 29"/>
                  <a:gd name="T3" fmla="*/ 5 h 14"/>
                  <a:gd name="T4" fmla="*/ 25 w 29"/>
                  <a:gd name="T5" fmla="*/ 9 h 14"/>
                  <a:gd name="T6" fmla="*/ 21 w 29"/>
                  <a:gd name="T7" fmla="*/ 12 h 14"/>
                  <a:gd name="T8" fmla="*/ 14 w 29"/>
                  <a:gd name="T9" fmla="*/ 14 h 14"/>
                  <a:gd name="T10" fmla="*/ 8 w 29"/>
                  <a:gd name="T11" fmla="*/ 12 h 14"/>
                  <a:gd name="T12" fmla="*/ 2 w 29"/>
                  <a:gd name="T13" fmla="*/ 9 h 14"/>
                  <a:gd name="T14" fmla="*/ 1 w 29"/>
                  <a:gd name="T15" fmla="*/ 3 h 14"/>
                  <a:gd name="T16" fmla="*/ 0 w 29"/>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14">
                    <a:moveTo>
                      <a:pt x="29" y="2"/>
                    </a:moveTo>
                    <a:lnTo>
                      <a:pt x="28" y="5"/>
                    </a:lnTo>
                    <a:lnTo>
                      <a:pt x="25" y="9"/>
                    </a:lnTo>
                    <a:lnTo>
                      <a:pt x="21" y="12"/>
                    </a:lnTo>
                    <a:lnTo>
                      <a:pt x="14" y="14"/>
                    </a:lnTo>
                    <a:lnTo>
                      <a:pt x="8" y="12"/>
                    </a:lnTo>
                    <a:lnTo>
                      <a:pt x="2" y="9"/>
                    </a:lnTo>
                    <a:lnTo>
                      <a:pt x="1" y="3"/>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45" name="Freeform 49"/>
              <p:cNvSpPr>
                <a:spLocks/>
              </p:cNvSpPr>
              <p:nvPr/>
            </p:nvSpPr>
            <p:spPr bwMode="auto">
              <a:xfrm>
                <a:off x="3540" y="4650"/>
                <a:ext cx="22" cy="24"/>
              </a:xfrm>
              <a:custGeom>
                <a:avLst/>
                <a:gdLst>
                  <a:gd name="T0" fmla="*/ 2 w 22"/>
                  <a:gd name="T1" fmla="*/ 24 h 24"/>
                  <a:gd name="T2" fmla="*/ 0 w 22"/>
                  <a:gd name="T3" fmla="*/ 20 h 24"/>
                  <a:gd name="T4" fmla="*/ 0 w 22"/>
                  <a:gd name="T5" fmla="*/ 14 h 24"/>
                  <a:gd name="T6" fmla="*/ 3 w 22"/>
                  <a:gd name="T7" fmla="*/ 6 h 24"/>
                  <a:gd name="T8" fmla="*/ 7 w 22"/>
                  <a:gd name="T9" fmla="*/ 3 h 24"/>
                  <a:gd name="T10" fmla="*/ 11 w 22"/>
                  <a:gd name="T11" fmla="*/ 2 h 24"/>
                  <a:gd name="T12" fmla="*/ 16 w 22"/>
                  <a:gd name="T13" fmla="*/ 0 h 24"/>
                  <a:gd name="T14" fmla="*/ 22 w 22"/>
                  <a:gd name="T15" fmla="*/ 2 h 2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4">
                    <a:moveTo>
                      <a:pt x="2" y="24"/>
                    </a:moveTo>
                    <a:lnTo>
                      <a:pt x="0" y="20"/>
                    </a:lnTo>
                    <a:lnTo>
                      <a:pt x="0" y="14"/>
                    </a:lnTo>
                    <a:lnTo>
                      <a:pt x="3" y="6"/>
                    </a:lnTo>
                    <a:lnTo>
                      <a:pt x="7" y="3"/>
                    </a:lnTo>
                    <a:lnTo>
                      <a:pt x="11" y="2"/>
                    </a:lnTo>
                    <a:lnTo>
                      <a:pt x="16" y="0"/>
                    </a:lnTo>
                    <a:lnTo>
                      <a:pt x="2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46" name="Line 50"/>
              <p:cNvSpPr>
                <a:spLocks noChangeShapeType="1"/>
              </p:cNvSpPr>
              <p:nvPr/>
            </p:nvSpPr>
            <p:spPr bwMode="auto">
              <a:xfrm>
                <a:off x="3558" y="4658"/>
                <a:ext cx="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3947" name="Freeform 51"/>
              <p:cNvSpPr>
                <a:spLocks/>
              </p:cNvSpPr>
              <p:nvPr/>
            </p:nvSpPr>
            <p:spPr bwMode="auto">
              <a:xfrm>
                <a:off x="3560" y="4665"/>
                <a:ext cx="2" cy="12"/>
              </a:xfrm>
              <a:custGeom>
                <a:avLst/>
                <a:gdLst>
                  <a:gd name="T0" fmla="*/ 2 w 2"/>
                  <a:gd name="T1" fmla="*/ 0 h 12"/>
                  <a:gd name="T2" fmla="*/ 2 w 2"/>
                  <a:gd name="T3" fmla="*/ 2 h 12"/>
                  <a:gd name="T4" fmla="*/ 0 w 2"/>
                  <a:gd name="T5" fmla="*/ 5 h 12"/>
                  <a:gd name="T6" fmla="*/ 0 w 2"/>
                  <a:gd name="T7" fmla="*/ 9 h 12"/>
                  <a:gd name="T8" fmla="*/ 0 w 2"/>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2">
                    <a:moveTo>
                      <a:pt x="2" y="0"/>
                    </a:moveTo>
                    <a:lnTo>
                      <a:pt x="2" y="2"/>
                    </a:lnTo>
                    <a:lnTo>
                      <a:pt x="0" y="5"/>
                    </a:lnTo>
                    <a:lnTo>
                      <a:pt x="0" y="9"/>
                    </a:lnTo>
                    <a:lnTo>
                      <a:pt x="0"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48" name="Freeform 52"/>
              <p:cNvSpPr>
                <a:spLocks/>
              </p:cNvSpPr>
              <p:nvPr/>
            </p:nvSpPr>
            <p:spPr bwMode="auto">
              <a:xfrm>
                <a:off x="3122" y="4697"/>
                <a:ext cx="254" cy="178"/>
              </a:xfrm>
              <a:custGeom>
                <a:avLst/>
                <a:gdLst>
                  <a:gd name="T0" fmla="*/ 9 w 254"/>
                  <a:gd name="T1" fmla="*/ 123 h 178"/>
                  <a:gd name="T2" fmla="*/ 21 w 254"/>
                  <a:gd name="T3" fmla="*/ 125 h 178"/>
                  <a:gd name="T4" fmla="*/ 39 w 254"/>
                  <a:gd name="T5" fmla="*/ 117 h 178"/>
                  <a:gd name="T6" fmla="*/ 46 w 254"/>
                  <a:gd name="T7" fmla="*/ 107 h 178"/>
                  <a:gd name="T8" fmla="*/ 44 w 254"/>
                  <a:gd name="T9" fmla="*/ 102 h 178"/>
                  <a:gd name="T10" fmla="*/ 50 w 254"/>
                  <a:gd name="T11" fmla="*/ 72 h 178"/>
                  <a:gd name="T12" fmla="*/ 58 w 254"/>
                  <a:gd name="T13" fmla="*/ 59 h 178"/>
                  <a:gd name="T14" fmla="*/ 68 w 254"/>
                  <a:gd name="T15" fmla="*/ 55 h 178"/>
                  <a:gd name="T16" fmla="*/ 78 w 254"/>
                  <a:gd name="T17" fmla="*/ 55 h 178"/>
                  <a:gd name="T18" fmla="*/ 109 w 254"/>
                  <a:gd name="T19" fmla="*/ 56 h 178"/>
                  <a:gd name="T20" fmla="*/ 145 w 254"/>
                  <a:gd name="T21" fmla="*/ 62 h 178"/>
                  <a:gd name="T22" fmla="*/ 175 w 254"/>
                  <a:gd name="T23" fmla="*/ 70 h 178"/>
                  <a:gd name="T24" fmla="*/ 183 w 254"/>
                  <a:gd name="T25" fmla="*/ 76 h 178"/>
                  <a:gd name="T26" fmla="*/ 203 w 254"/>
                  <a:gd name="T27" fmla="*/ 102 h 178"/>
                  <a:gd name="T28" fmla="*/ 216 w 254"/>
                  <a:gd name="T29" fmla="*/ 137 h 178"/>
                  <a:gd name="T30" fmla="*/ 211 w 254"/>
                  <a:gd name="T31" fmla="*/ 151 h 178"/>
                  <a:gd name="T32" fmla="*/ 212 w 254"/>
                  <a:gd name="T33" fmla="*/ 157 h 178"/>
                  <a:gd name="T34" fmla="*/ 220 w 254"/>
                  <a:gd name="T35" fmla="*/ 160 h 178"/>
                  <a:gd name="T36" fmla="*/ 234 w 254"/>
                  <a:gd name="T37" fmla="*/ 175 h 178"/>
                  <a:gd name="T38" fmla="*/ 237 w 254"/>
                  <a:gd name="T39" fmla="*/ 178 h 178"/>
                  <a:gd name="T40" fmla="*/ 250 w 254"/>
                  <a:gd name="T41" fmla="*/ 155 h 178"/>
                  <a:gd name="T42" fmla="*/ 254 w 254"/>
                  <a:gd name="T43" fmla="*/ 138 h 178"/>
                  <a:gd name="T44" fmla="*/ 251 w 254"/>
                  <a:gd name="T45" fmla="*/ 117 h 178"/>
                  <a:gd name="T46" fmla="*/ 230 w 254"/>
                  <a:gd name="T47" fmla="*/ 72 h 178"/>
                  <a:gd name="T48" fmla="*/ 216 w 254"/>
                  <a:gd name="T49" fmla="*/ 46 h 178"/>
                  <a:gd name="T50" fmla="*/ 214 w 254"/>
                  <a:gd name="T51" fmla="*/ 31 h 178"/>
                  <a:gd name="T52" fmla="*/ 203 w 254"/>
                  <a:gd name="T53" fmla="*/ 17 h 178"/>
                  <a:gd name="T54" fmla="*/ 190 w 254"/>
                  <a:gd name="T55" fmla="*/ 11 h 178"/>
                  <a:gd name="T56" fmla="*/ 168 w 254"/>
                  <a:gd name="T57" fmla="*/ 5 h 178"/>
                  <a:gd name="T58" fmla="*/ 126 w 254"/>
                  <a:gd name="T59" fmla="*/ 0 h 178"/>
                  <a:gd name="T60" fmla="*/ 98 w 254"/>
                  <a:gd name="T61" fmla="*/ 0 h 178"/>
                  <a:gd name="T62" fmla="*/ 79 w 254"/>
                  <a:gd name="T63" fmla="*/ 2 h 178"/>
                  <a:gd name="T64" fmla="*/ 56 w 254"/>
                  <a:gd name="T65" fmla="*/ 9 h 178"/>
                  <a:gd name="T66" fmla="*/ 35 w 254"/>
                  <a:gd name="T67" fmla="*/ 26 h 178"/>
                  <a:gd name="T68" fmla="*/ 16 w 254"/>
                  <a:gd name="T69" fmla="*/ 46 h 178"/>
                  <a:gd name="T70" fmla="*/ 5 w 254"/>
                  <a:gd name="T71" fmla="*/ 64 h 178"/>
                  <a:gd name="T72" fmla="*/ 0 w 254"/>
                  <a:gd name="T73" fmla="*/ 94 h 178"/>
                  <a:gd name="T74" fmla="*/ 4 w 254"/>
                  <a:gd name="T75" fmla="*/ 116 h 1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54" h="178">
                    <a:moveTo>
                      <a:pt x="4" y="116"/>
                    </a:moveTo>
                    <a:lnTo>
                      <a:pt x="9" y="123"/>
                    </a:lnTo>
                    <a:lnTo>
                      <a:pt x="16" y="129"/>
                    </a:lnTo>
                    <a:lnTo>
                      <a:pt x="21" y="125"/>
                    </a:lnTo>
                    <a:lnTo>
                      <a:pt x="29" y="120"/>
                    </a:lnTo>
                    <a:lnTo>
                      <a:pt x="39" y="117"/>
                    </a:lnTo>
                    <a:lnTo>
                      <a:pt x="48" y="116"/>
                    </a:lnTo>
                    <a:lnTo>
                      <a:pt x="46" y="107"/>
                    </a:lnTo>
                    <a:lnTo>
                      <a:pt x="44" y="103"/>
                    </a:lnTo>
                    <a:lnTo>
                      <a:pt x="44" y="102"/>
                    </a:lnTo>
                    <a:lnTo>
                      <a:pt x="44" y="88"/>
                    </a:lnTo>
                    <a:lnTo>
                      <a:pt x="50" y="72"/>
                    </a:lnTo>
                    <a:lnTo>
                      <a:pt x="54" y="65"/>
                    </a:lnTo>
                    <a:lnTo>
                      <a:pt x="58" y="59"/>
                    </a:lnTo>
                    <a:lnTo>
                      <a:pt x="63" y="56"/>
                    </a:lnTo>
                    <a:lnTo>
                      <a:pt x="68" y="55"/>
                    </a:lnTo>
                    <a:lnTo>
                      <a:pt x="72" y="55"/>
                    </a:lnTo>
                    <a:lnTo>
                      <a:pt x="78" y="55"/>
                    </a:lnTo>
                    <a:lnTo>
                      <a:pt x="91" y="55"/>
                    </a:lnTo>
                    <a:lnTo>
                      <a:pt x="109" y="56"/>
                    </a:lnTo>
                    <a:lnTo>
                      <a:pt x="128" y="59"/>
                    </a:lnTo>
                    <a:lnTo>
                      <a:pt x="145" y="62"/>
                    </a:lnTo>
                    <a:lnTo>
                      <a:pt x="161" y="65"/>
                    </a:lnTo>
                    <a:lnTo>
                      <a:pt x="175" y="70"/>
                    </a:lnTo>
                    <a:lnTo>
                      <a:pt x="179" y="73"/>
                    </a:lnTo>
                    <a:lnTo>
                      <a:pt x="183" y="76"/>
                    </a:lnTo>
                    <a:lnTo>
                      <a:pt x="192" y="88"/>
                    </a:lnTo>
                    <a:lnTo>
                      <a:pt x="203" y="102"/>
                    </a:lnTo>
                    <a:lnTo>
                      <a:pt x="211" y="117"/>
                    </a:lnTo>
                    <a:lnTo>
                      <a:pt x="216" y="137"/>
                    </a:lnTo>
                    <a:lnTo>
                      <a:pt x="212" y="145"/>
                    </a:lnTo>
                    <a:lnTo>
                      <a:pt x="211" y="151"/>
                    </a:lnTo>
                    <a:lnTo>
                      <a:pt x="212" y="155"/>
                    </a:lnTo>
                    <a:lnTo>
                      <a:pt x="212" y="157"/>
                    </a:lnTo>
                    <a:lnTo>
                      <a:pt x="216" y="158"/>
                    </a:lnTo>
                    <a:lnTo>
                      <a:pt x="220" y="160"/>
                    </a:lnTo>
                    <a:lnTo>
                      <a:pt x="229" y="167"/>
                    </a:lnTo>
                    <a:lnTo>
                      <a:pt x="234" y="175"/>
                    </a:lnTo>
                    <a:lnTo>
                      <a:pt x="237" y="176"/>
                    </a:lnTo>
                    <a:lnTo>
                      <a:pt x="237" y="178"/>
                    </a:lnTo>
                    <a:lnTo>
                      <a:pt x="243" y="169"/>
                    </a:lnTo>
                    <a:lnTo>
                      <a:pt x="250" y="155"/>
                    </a:lnTo>
                    <a:lnTo>
                      <a:pt x="253" y="148"/>
                    </a:lnTo>
                    <a:lnTo>
                      <a:pt x="254" y="138"/>
                    </a:lnTo>
                    <a:lnTo>
                      <a:pt x="254" y="128"/>
                    </a:lnTo>
                    <a:lnTo>
                      <a:pt x="251" y="117"/>
                    </a:lnTo>
                    <a:lnTo>
                      <a:pt x="242" y="93"/>
                    </a:lnTo>
                    <a:lnTo>
                      <a:pt x="230" y="72"/>
                    </a:lnTo>
                    <a:lnTo>
                      <a:pt x="220" y="53"/>
                    </a:lnTo>
                    <a:lnTo>
                      <a:pt x="216" y="46"/>
                    </a:lnTo>
                    <a:lnTo>
                      <a:pt x="216" y="41"/>
                    </a:lnTo>
                    <a:lnTo>
                      <a:pt x="214" y="31"/>
                    </a:lnTo>
                    <a:lnTo>
                      <a:pt x="208" y="21"/>
                    </a:lnTo>
                    <a:lnTo>
                      <a:pt x="203" y="17"/>
                    </a:lnTo>
                    <a:lnTo>
                      <a:pt x="198" y="14"/>
                    </a:lnTo>
                    <a:lnTo>
                      <a:pt x="190" y="11"/>
                    </a:lnTo>
                    <a:lnTo>
                      <a:pt x="179" y="8"/>
                    </a:lnTo>
                    <a:lnTo>
                      <a:pt x="168" y="5"/>
                    </a:lnTo>
                    <a:lnTo>
                      <a:pt x="155" y="3"/>
                    </a:lnTo>
                    <a:lnTo>
                      <a:pt x="126" y="0"/>
                    </a:lnTo>
                    <a:lnTo>
                      <a:pt x="111" y="0"/>
                    </a:lnTo>
                    <a:lnTo>
                      <a:pt x="98" y="0"/>
                    </a:lnTo>
                    <a:lnTo>
                      <a:pt x="87" y="0"/>
                    </a:lnTo>
                    <a:lnTo>
                      <a:pt x="79" y="2"/>
                    </a:lnTo>
                    <a:lnTo>
                      <a:pt x="68" y="5"/>
                    </a:lnTo>
                    <a:lnTo>
                      <a:pt x="56" y="9"/>
                    </a:lnTo>
                    <a:lnTo>
                      <a:pt x="46" y="17"/>
                    </a:lnTo>
                    <a:lnTo>
                      <a:pt x="35" y="26"/>
                    </a:lnTo>
                    <a:lnTo>
                      <a:pt x="25" y="35"/>
                    </a:lnTo>
                    <a:lnTo>
                      <a:pt x="16" y="46"/>
                    </a:lnTo>
                    <a:lnTo>
                      <a:pt x="9" y="55"/>
                    </a:lnTo>
                    <a:lnTo>
                      <a:pt x="5" y="64"/>
                    </a:lnTo>
                    <a:lnTo>
                      <a:pt x="1" y="81"/>
                    </a:lnTo>
                    <a:lnTo>
                      <a:pt x="0" y="94"/>
                    </a:lnTo>
                    <a:lnTo>
                      <a:pt x="1" y="108"/>
                    </a:lnTo>
                    <a:lnTo>
                      <a:pt x="4" y="116"/>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33949" name="Freeform 53"/>
              <p:cNvSpPr>
                <a:spLocks/>
              </p:cNvSpPr>
              <p:nvPr/>
            </p:nvSpPr>
            <p:spPr bwMode="auto">
              <a:xfrm>
                <a:off x="3184" y="4696"/>
                <a:ext cx="123" cy="184"/>
              </a:xfrm>
              <a:custGeom>
                <a:avLst/>
                <a:gdLst>
                  <a:gd name="T0" fmla="*/ 0 w 123"/>
                  <a:gd name="T1" fmla="*/ 171 h 184"/>
                  <a:gd name="T2" fmla="*/ 2 w 123"/>
                  <a:gd name="T3" fmla="*/ 162 h 184"/>
                  <a:gd name="T4" fmla="*/ 5 w 123"/>
                  <a:gd name="T5" fmla="*/ 153 h 184"/>
                  <a:gd name="T6" fmla="*/ 12 w 123"/>
                  <a:gd name="T7" fmla="*/ 132 h 184"/>
                  <a:gd name="T8" fmla="*/ 14 w 123"/>
                  <a:gd name="T9" fmla="*/ 120 h 184"/>
                  <a:gd name="T10" fmla="*/ 16 w 123"/>
                  <a:gd name="T11" fmla="*/ 111 h 184"/>
                  <a:gd name="T12" fmla="*/ 17 w 123"/>
                  <a:gd name="T13" fmla="*/ 103 h 184"/>
                  <a:gd name="T14" fmla="*/ 17 w 123"/>
                  <a:gd name="T15" fmla="*/ 98 h 184"/>
                  <a:gd name="T16" fmla="*/ 10 w 123"/>
                  <a:gd name="T17" fmla="*/ 86 h 184"/>
                  <a:gd name="T18" fmla="*/ 8 w 123"/>
                  <a:gd name="T19" fmla="*/ 80 h 184"/>
                  <a:gd name="T20" fmla="*/ 6 w 123"/>
                  <a:gd name="T21" fmla="*/ 71 h 184"/>
                  <a:gd name="T22" fmla="*/ 6 w 123"/>
                  <a:gd name="T23" fmla="*/ 60 h 184"/>
                  <a:gd name="T24" fmla="*/ 8 w 123"/>
                  <a:gd name="T25" fmla="*/ 47 h 184"/>
                  <a:gd name="T26" fmla="*/ 12 w 123"/>
                  <a:gd name="T27" fmla="*/ 27 h 184"/>
                  <a:gd name="T28" fmla="*/ 17 w 123"/>
                  <a:gd name="T29" fmla="*/ 3 h 184"/>
                  <a:gd name="T30" fmla="*/ 27 w 123"/>
                  <a:gd name="T31" fmla="*/ 1 h 184"/>
                  <a:gd name="T32" fmla="*/ 40 w 123"/>
                  <a:gd name="T33" fmla="*/ 0 h 184"/>
                  <a:gd name="T34" fmla="*/ 55 w 123"/>
                  <a:gd name="T35" fmla="*/ 0 h 184"/>
                  <a:gd name="T36" fmla="*/ 72 w 123"/>
                  <a:gd name="T37" fmla="*/ 0 h 184"/>
                  <a:gd name="T38" fmla="*/ 88 w 123"/>
                  <a:gd name="T39" fmla="*/ 1 h 184"/>
                  <a:gd name="T40" fmla="*/ 102 w 123"/>
                  <a:gd name="T41" fmla="*/ 3 h 184"/>
                  <a:gd name="T42" fmla="*/ 111 w 123"/>
                  <a:gd name="T43" fmla="*/ 4 h 184"/>
                  <a:gd name="T44" fmla="*/ 115 w 123"/>
                  <a:gd name="T45" fmla="*/ 7 h 184"/>
                  <a:gd name="T46" fmla="*/ 117 w 123"/>
                  <a:gd name="T47" fmla="*/ 9 h 184"/>
                  <a:gd name="T48" fmla="*/ 115 w 123"/>
                  <a:gd name="T49" fmla="*/ 16 h 184"/>
                  <a:gd name="T50" fmla="*/ 115 w 123"/>
                  <a:gd name="T51" fmla="*/ 27 h 184"/>
                  <a:gd name="T52" fmla="*/ 117 w 123"/>
                  <a:gd name="T53" fmla="*/ 48 h 184"/>
                  <a:gd name="T54" fmla="*/ 118 w 123"/>
                  <a:gd name="T55" fmla="*/ 60 h 184"/>
                  <a:gd name="T56" fmla="*/ 118 w 123"/>
                  <a:gd name="T57" fmla="*/ 70 h 184"/>
                  <a:gd name="T58" fmla="*/ 118 w 123"/>
                  <a:gd name="T59" fmla="*/ 77 h 184"/>
                  <a:gd name="T60" fmla="*/ 117 w 123"/>
                  <a:gd name="T61" fmla="*/ 83 h 184"/>
                  <a:gd name="T62" fmla="*/ 114 w 123"/>
                  <a:gd name="T63" fmla="*/ 92 h 184"/>
                  <a:gd name="T64" fmla="*/ 110 w 123"/>
                  <a:gd name="T65" fmla="*/ 103 h 184"/>
                  <a:gd name="T66" fmla="*/ 107 w 123"/>
                  <a:gd name="T67" fmla="*/ 115 h 184"/>
                  <a:gd name="T68" fmla="*/ 106 w 123"/>
                  <a:gd name="T69" fmla="*/ 124 h 184"/>
                  <a:gd name="T70" fmla="*/ 107 w 123"/>
                  <a:gd name="T71" fmla="*/ 132 h 184"/>
                  <a:gd name="T72" fmla="*/ 109 w 123"/>
                  <a:gd name="T73" fmla="*/ 139 h 184"/>
                  <a:gd name="T74" fmla="*/ 115 w 123"/>
                  <a:gd name="T75" fmla="*/ 156 h 184"/>
                  <a:gd name="T76" fmla="*/ 121 w 123"/>
                  <a:gd name="T77" fmla="*/ 173 h 184"/>
                  <a:gd name="T78" fmla="*/ 123 w 123"/>
                  <a:gd name="T79" fmla="*/ 179 h 184"/>
                  <a:gd name="T80" fmla="*/ 123 w 123"/>
                  <a:gd name="T81" fmla="*/ 184 h 184"/>
                  <a:gd name="T82" fmla="*/ 0 w 123"/>
                  <a:gd name="T83" fmla="*/ 171 h 1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3" h="184">
                    <a:moveTo>
                      <a:pt x="0" y="171"/>
                    </a:moveTo>
                    <a:lnTo>
                      <a:pt x="2" y="162"/>
                    </a:lnTo>
                    <a:lnTo>
                      <a:pt x="5" y="153"/>
                    </a:lnTo>
                    <a:lnTo>
                      <a:pt x="12" y="132"/>
                    </a:lnTo>
                    <a:lnTo>
                      <a:pt x="14" y="120"/>
                    </a:lnTo>
                    <a:lnTo>
                      <a:pt x="16" y="111"/>
                    </a:lnTo>
                    <a:lnTo>
                      <a:pt x="17" y="103"/>
                    </a:lnTo>
                    <a:lnTo>
                      <a:pt x="17" y="98"/>
                    </a:lnTo>
                    <a:lnTo>
                      <a:pt x="10" y="86"/>
                    </a:lnTo>
                    <a:lnTo>
                      <a:pt x="8" y="80"/>
                    </a:lnTo>
                    <a:lnTo>
                      <a:pt x="6" y="71"/>
                    </a:lnTo>
                    <a:lnTo>
                      <a:pt x="6" y="60"/>
                    </a:lnTo>
                    <a:lnTo>
                      <a:pt x="8" y="47"/>
                    </a:lnTo>
                    <a:lnTo>
                      <a:pt x="12" y="27"/>
                    </a:lnTo>
                    <a:lnTo>
                      <a:pt x="17" y="3"/>
                    </a:lnTo>
                    <a:lnTo>
                      <a:pt x="27" y="1"/>
                    </a:lnTo>
                    <a:lnTo>
                      <a:pt x="40" y="0"/>
                    </a:lnTo>
                    <a:lnTo>
                      <a:pt x="55" y="0"/>
                    </a:lnTo>
                    <a:lnTo>
                      <a:pt x="72" y="0"/>
                    </a:lnTo>
                    <a:lnTo>
                      <a:pt x="88" y="1"/>
                    </a:lnTo>
                    <a:lnTo>
                      <a:pt x="102" y="3"/>
                    </a:lnTo>
                    <a:lnTo>
                      <a:pt x="111" y="4"/>
                    </a:lnTo>
                    <a:lnTo>
                      <a:pt x="115" y="7"/>
                    </a:lnTo>
                    <a:lnTo>
                      <a:pt x="117" y="9"/>
                    </a:lnTo>
                    <a:lnTo>
                      <a:pt x="115" y="16"/>
                    </a:lnTo>
                    <a:lnTo>
                      <a:pt x="115" y="27"/>
                    </a:lnTo>
                    <a:lnTo>
                      <a:pt x="117" y="48"/>
                    </a:lnTo>
                    <a:lnTo>
                      <a:pt x="118" y="60"/>
                    </a:lnTo>
                    <a:lnTo>
                      <a:pt x="118" y="70"/>
                    </a:lnTo>
                    <a:lnTo>
                      <a:pt x="118" y="77"/>
                    </a:lnTo>
                    <a:lnTo>
                      <a:pt x="117" y="83"/>
                    </a:lnTo>
                    <a:lnTo>
                      <a:pt x="114" y="92"/>
                    </a:lnTo>
                    <a:lnTo>
                      <a:pt x="110" y="103"/>
                    </a:lnTo>
                    <a:lnTo>
                      <a:pt x="107" y="115"/>
                    </a:lnTo>
                    <a:lnTo>
                      <a:pt x="106" y="124"/>
                    </a:lnTo>
                    <a:lnTo>
                      <a:pt x="107" y="132"/>
                    </a:lnTo>
                    <a:lnTo>
                      <a:pt x="109" y="139"/>
                    </a:lnTo>
                    <a:lnTo>
                      <a:pt x="115" y="156"/>
                    </a:lnTo>
                    <a:lnTo>
                      <a:pt x="121" y="173"/>
                    </a:lnTo>
                    <a:lnTo>
                      <a:pt x="123" y="179"/>
                    </a:lnTo>
                    <a:lnTo>
                      <a:pt x="123" y="184"/>
                    </a:lnTo>
                    <a:lnTo>
                      <a:pt x="0" y="171"/>
                    </a:lnTo>
                    <a:close/>
                  </a:path>
                </a:pathLst>
              </a:custGeom>
              <a:solidFill>
                <a:srgbClr val="FFBF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3950" name="Freeform 54"/>
              <p:cNvSpPr>
                <a:spLocks/>
              </p:cNvSpPr>
              <p:nvPr/>
            </p:nvSpPr>
            <p:spPr bwMode="auto">
              <a:xfrm>
                <a:off x="3184" y="4696"/>
                <a:ext cx="123" cy="184"/>
              </a:xfrm>
              <a:custGeom>
                <a:avLst/>
                <a:gdLst>
                  <a:gd name="T0" fmla="*/ 0 w 123"/>
                  <a:gd name="T1" fmla="*/ 171 h 184"/>
                  <a:gd name="T2" fmla="*/ 2 w 123"/>
                  <a:gd name="T3" fmla="*/ 162 h 184"/>
                  <a:gd name="T4" fmla="*/ 5 w 123"/>
                  <a:gd name="T5" fmla="*/ 153 h 184"/>
                  <a:gd name="T6" fmla="*/ 12 w 123"/>
                  <a:gd name="T7" fmla="*/ 132 h 184"/>
                  <a:gd name="T8" fmla="*/ 14 w 123"/>
                  <a:gd name="T9" fmla="*/ 120 h 184"/>
                  <a:gd name="T10" fmla="*/ 16 w 123"/>
                  <a:gd name="T11" fmla="*/ 111 h 184"/>
                  <a:gd name="T12" fmla="*/ 17 w 123"/>
                  <a:gd name="T13" fmla="*/ 103 h 184"/>
                  <a:gd name="T14" fmla="*/ 17 w 123"/>
                  <a:gd name="T15" fmla="*/ 98 h 184"/>
                  <a:gd name="T16" fmla="*/ 10 w 123"/>
                  <a:gd name="T17" fmla="*/ 86 h 184"/>
                  <a:gd name="T18" fmla="*/ 8 w 123"/>
                  <a:gd name="T19" fmla="*/ 80 h 184"/>
                  <a:gd name="T20" fmla="*/ 6 w 123"/>
                  <a:gd name="T21" fmla="*/ 71 h 184"/>
                  <a:gd name="T22" fmla="*/ 6 w 123"/>
                  <a:gd name="T23" fmla="*/ 60 h 184"/>
                  <a:gd name="T24" fmla="*/ 8 w 123"/>
                  <a:gd name="T25" fmla="*/ 47 h 184"/>
                  <a:gd name="T26" fmla="*/ 12 w 123"/>
                  <a:gd name="T27" fmla="*/ 27 h 184"/>
                  <a:gd name="T28" fmla="*/ 17 w 123"/>
                  <a:gd name="T29" fmla="*/ 3 h 184"/>
                  <a:gd name="T30" fmla="*/ 27 w 123"/>
                  <a:gd name="T31" fmla="*/ 1 h 184"/>
                  <a:gd name="T32" fmla="*/ 40 w 123"/>
                  <a:gd name="T33" fmla="*/ 0 h 184"/>
                  <a:gd name="T34" fmla="*/ 55 w 123"/>
                  <a:gd name="T35" fmla="*/ 0 h 184"/>
                  <a:gd name="T36" fmla="*/ 72 w 123"/>
                  <a:gd name="T37" fmla="*/ 0 h 184"/>
                  <a:gd name="T38" fmla="*/ 88 w 123"/>
                  <a:gd name="T39" fmla="*/ 1 h 184"/>
                  <a:gd name="T40" fmla="*/ 102 w 123"/>
                  <a:gd name="T41" fmla="*/ 3 h 184"/>
                  <a:gd name="T42" fmla="*/ 111 w 123"/>
                  <a:gd name="T43" fmla="*/ 4 h 184"/>
                  <a:gd name="T44" fmla="*/ 115 w 123"/>
                  <a:gd name="T45" fmla="*/ 7 h 184"/>
                  <a:gd name="T46" fmla="*/ 117 w 123"/>
                  <a:gd name="T47" fmla="*/ 9 h 184"/>
                  <a:gd name="T48" fmla="*/ 115 w 123"/>
                  <a:gd name="T49" fmla="*/ 16 h 184"/>
                  <a:gd name="T50" fmla="*/ 115 w 123"/>
                  <a:gd name="T51" fmla="*/ 27 h 184"/>
                  <a:gd name="T52" fmla="*/ 117 w 123"/>
                  <a:gd name="T53" fmla="*/ 48 h 184"/>
                  <a:gd name="T54" fmla="*/ 118 w 123"/>
                  <a:gd name="T55" fmla="*/ 60 h 184"/>
                  <a:gd name="T56" fmla="*/ 118 w 123"/>
                  <a:gd name="T57" fmla="*/ 70 h 184"/>
                  <a:gd name="T58" fmla="*/ 118 w 123"/>
                  <a:gd name="T59" fmla="*/ 77 h 184"/>
                  <a:gd name="T60" fmla="*/ 117 w 123"/>
                  <a:gd name="T61" fmla="*/ 83 h 184"/>
                  <a:gd name="T62" fmla="*/ 114 w 123"/>
                  <a:gd name="T63" fmla="*/ 92 h 184"/>
                  <a:gd name="T64" fmla="*/ 110 w 123"/>
                  <a:gd name="T65" fmla="*/ 103 h 184"/>
                  <a:gd name="T66" fmla="*/ 107 w 123"/>
                  <a:gd name="T67" fmla="*/ 115 h 184"/>
                  <a:gd name="T68" fmla="*/ 106 w 123"/>
                  <a:gd name="T69" fmla="*/ 124 h 184"/>
                  <a:gd name="T70" fmla="*/ 107 w 123"/>
                  <a:gd name="T71" fmla="*/ 132 h 184"/>
                  <a:gd name="T72" fmla="*/ 109 w 123"/>
                  <a:gd name="T73" fmla="*/ 139 h 184"/>
                  <a:gd name="T74" fmla="*/ 115 w 123"/>
                  <a:gd name="T75" fmla="*/ 156 h 184"/>
                  <a:gd name="T76" fmla="*/ 121 w 123"/>
                  <a:gd name="T77" fmla="*/ 173 h 184"/>
                  <a:gd name="T78" fmla="*/ 123 w 123"/>
                  <a:gd name="T79" fmla="*/ 179 h 184"/>
                  <a:gd name="T80" fmla="*/ 123 w 123"/>
                  <a:gd name="T81" fmla="*/ 184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3" h="184">
                    <a:moveTo>
                      <a:pt x="0" y="171"/>
                    </a:moveTo>
                    <a:lnTo>
                      <a:pt x="2" y="162"/>
                    </a:lnTo>
                    <a:lnTo>
                      <a:pt x="5" y="153"/>
                    </a:lnTo>
                    <a:lnTo>
                      <a:pt x="12" y="132"/>
                    </a:lnTo>
                    <a:lnTo>
                      <a:pt x="14" y="120"/>
                    </a:lnTo>
                    <a:lnTo>
                      <a:pt x="16" y="111"/>
                    </a:lnTo>
                    <a:lnTo>
                      <a:pt x="17" y="103"/>
                    </a:lnTo>
                    <a:lnTo>
                      <a:pt x="17" y="98"/>
                    </a:lnTo>
                    <a:lnTo>
                      <a:pt x="10" y="86"/>
                    </a:lnTo>
                    <a:lnTo>
                      <a:pt x="8" y="80"/>
                    </a:lnTo>
                    <a:lnTo>
                      <a:pt x="6" y="71"/>
                    </a:lnTo>
                    <a:lnTo>
                      <a:pt x="6" y="60"/>
                    </a:lnTo>
                    <a:lnTo>
                      <a:pt x="8" y="47"/>
                    </a:lnTo>
                    <a:lnTo>
                      <a:pt x="12" y="27"/>
                    </a:lnTo>
                    <a:lnTo>
                      <a:pt x="17" y="3"/>
                    </a:lnTo>
                    <a:lnTo>
                      <a:pt x="27" y="1"/>
                    </a:lnTo>
                    <a:lnTo>
                      <a:pt x="40" y="0"/>
                    </a:lnTo>
                    <a:lnTo>
                      <a:pt x="55" y="0"/>
                    </a:lnTo>
                    <a:lnTo>
                      <a:pt x="72" y="0"/>
                    </a:lnTo>
                    <a:lnTo>
                      <a:pt x="88" y="1"/>
                    </a:lnTo>
                    <a:lnTo>
                      <a:pt x="102" y="3"/>
                    </a:lnTo>
                    <a:lnTo>
                      <a:pt x="111" y="4"/>
                    </a:lnTo>
                    <a:lnTo>
                      <a:pt x="115" y="7"/>
                    </a:lnTo>
                    <a:lnTo>
                      <a:pt x="117" y="9"/>
                    </a:lnTo>
                    <a:lnTo>
                      <a:pt x="115" y="16"/>
                    </a:lnTo>
                    <a:lnTo>
                      <a:pt x="115" y="27"/>
                    </a:lnTo>
                    <a:lnTo>
                      <a:pt x="117" y="48"/>
                    </a:lnTo>
                    <a:lnTo>
                      <a:pt x="118" y="60"/>
                    </a:lnTo>
                    <a:lnTo>
                      <a:pt x="118" y="70"/>
                    </a:lnTo>
                    <a:lnTo>
                      <a:pt x="118" y="77"/>
                    </a:lnTo>
                    <a:lnTo>
                      <a:pt x="117" y="83"/>
                    </a:lnTo>
                    <a:lnTo>
                      <a:pt x="114" y="92"/>
                    </a:lnTo>
                    <a:lnTo>
                      <a:pt x="110" y="103"/>
                    </a:lnTo>
                    <a:lnTo>
                      <a:pt x="107" y="115"/>
                    </a:lnTo>
                    <a:lnTo>
                      <a:pt x="106" y="124"/>
                    </a:lnTo>
                    <a:lnTo>
                      <a:pt x="107" y="132"/>
                    </a:lnTo>
                    <a:lnTo>
                      <a:pt x="109" y="139"/>
                    </a:lnTo>
                    <a:lnTo>
                      <a:pt x="115" y="156"/>
                    </a:lnTo>
                    <a:lnTo>
                      <a:pt x="121" y="173"/>
                    </a:lnTo>
                    <a:lnTo>
                      <a:pt x="123" y="179"/>
                    </a:lnTo>
                    <a:lnTo>
                      <a:pt x="123" y="18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51" name="Freeform 55"/>
              <p:cNvSpPr>
                <a:spLocks/>
              </p:cNvSpPr>
              <p:nvPr/>
            </p:nvSpPr>
            <p:spPr bwMode="auto">
              <a:xfrm>
                <a:off x="2686" y="4855"/>
                <a:ext cx="970" cy="309"/>
              </a:xfrm>
              <a:custGeom>
                <a:avLst/>
                <a:gdLst>
                  <a:gd name="T0" fmla="*/ 0 w 970"/>
                  <a:gd name="T1" fmla="*/ 268 h 309"/>
                  <a:gd name="T2" fmla="*/ 23 w 970"/>
                  <a:gd name="T3" fmla="*/ 221 h 309"/>
                  <a:gd name="T4" fmla="*/ 43 w 970"/>
                  <a:gd name="T5" fmla="*/ 180 h 309"/>
                  <a:gd name="T6" fmla="*/ 59 w 970"/>
                  <a:gd name="T7" fmla="*/ 145 h 309"/>
                  <a:gd name="T8" fmla="*/ 74 w 970"/>
                  <a:gd name="T9" fmla="*/ 114 h 309"/>
                  <a:gd name="T10" fmla="*/ 87 w 970"/>
                  <a:gd name="T11" fmla="*/ 87 h 309"/>
                  <a:gd name="T12" fmla="*/ 97 w 970"/>
                  <a:gd name="T13" fmla="*/ 66 h 309"/>
                  <a:gd name="T14" fmla="*/ 105 w 970"/>
                  <a:gd name="T15" fmla="*/ 49 h 309"/>
                  <a:gd name="T16" fmla="*/ 113 w 970"/>
                  <a:gd name="T17" fmla="*/ 34 h 309"/>
                  <a:gd name="T18" fmla="*/ 117 w 970"/>
                  <a:gd name="T19" fmla="*/ 23 h 309"/>
                  <a:gd name="T20" fmla="*/ 121 w 970"/>
                  <a:gd name="T21" fmla="*/ 15 h 309"/>
                  <a:gd name="T22" fmla="*/ 125 w 970"/>
                  <a:gd name="T23" fmla="*/ 9 h 309"/>
                  <a:gd name="T24" fmla="*/ 126 w 970"/>
                  <a:gd name="T25" fmla="*/ 5 h 309"/>
                  <a:gd name="T26" fmla="*/ 128 w 970"/>
                  <a:gd name="T27" fmla="*/ 0 h 309"/>
                  <a:gd name="T28" fmla="*/ 128 w 970"/>
                  <a:gd name="T29" fmla="*/ 0 h 309"/>
                  <a:gd name="T30" fmla="*/ 130 w 970"/>
                  <a:gd name="T31" fmla="*/ 0 h 309"/>
                  <a:gd name="T32" fmla="*/ 136 w 970"/>
                  <a:gd name="T33" fmla="*/ 0 h 309"/>
                  <a:gd name="T34" fmla="*/ 144 w 970"/>
                  <a:gd name="T35" fmla="*/ 0 h 309"/>
                  <a:gd name="T36" fmla="*/ 156 w 970"/>
                  <a:gd name="T37" fmla="*/ 0 h 309"/>
                  <a:gd name="T38" fmla="*/ 171 w 970"/>
                  <a:gd name="T39" fmla="*/ 0 h 309"/>
                  <a:gd name="T40" fmla="*/ 188 w 970"/>
                  <a:gd name="T41" fmla="*/ 0 h 309"/>
                  <a:gd name="T42" fmla="*/ 207 w 970"/>
                  <a:gd name="T43" fmla="*/ 0 h 309"/>
                  <a:gd name="T44" fmla="*/ 230 w 970"/>
                  <a:gd name="T45" fmla="*/ 0 h 309"/>
                  <a:gd name="T46" fmla="*/ 254 w 970"/>
                  <a:gd name="T47" fmla="*/ 0 h 309"/>
                  <a:gd name="T48" fmla="*/ 280 w 970"/>
                  <a:gd name="T49" fmla="*/ 0 h 309"/>
                  <a:gd name="T50" fmla="*/ 308 w 970"/>
                  <a:gd name="T51" fmla="*/ 0 h 309"/>
                  <a:gd name="T52" fmla="*/ 338 w 970"/>
                  <a:gd name="T53" fmla="*/ 0 h 309"/>
                  <a:gd name="T54" fmla="*/ 399 w 970"/>
                  <a:gd name="T55" fmla="*/ 2 h 309"/>
                  <a:gd name="T56" fmla="*/ 465 w 970"/>
                  <a:gd name="T57" fmla="*/ 3 h 309"/>
                  <a:gd name="T58" fmla="*/ 533 w 970"/>
                  <a:gd name="T59" fmla="*/ 6 h 309"/>
                  <a:gd name="T60" fmla="*/ 600 w 970"/>
                  <a:gd name="T61" fmla="*/ 9 h 309"/>
                  <a:gd name="T62" fmla="*/ 667 w 970"/>
                  <a:gd name="T63" fmla="*/ 12 h 309"/>
                  <a:gd name="T64" fmla="*/ 730 w 970"/>
                  <a:gd name="T65" fmla="*/ 17 h 309"/>
                  <a:gd name="T66" fmla="*/ 788 w 970"/>
                  <a:gd name="T67" fmla="*/ 23 h 309"/>
                  <a:gd name="T68" fmla="*/ 817 w 970"/>
                  <a:gd name="T69" fmla="*/ 26 h 309"/>
                  <a:gd name="T70" fmla="*/ 842 w 970"/>
                  <a:gd name="T71" fmla="*/ 31 h 309"/>
                  <a:gd name="T72" fmla="*/ 865 w 970"/>
                  <a:gd name="T73" fmla="*/ 35 h 309"/>
                  <a:gd name="T74" fmla="*/ 887 w 970"/>
                  <a:gd name="T75" fmla="*/ 38 h 309"/>
                  <a:gd name="T76" fmla="*/ 905 w 970"/>
                  <a:gd name="T77" fmla="*/ 43 h 309"/>
                  <a:gd name="T78" fmla="*/ 922 w 970"/>
                  <a:gd name="T79" fmla="*/ 49 h 309"/>
                  <a:gd name="T80" fmla="*/ 930 w 970"/>
                  <a:gd name="T81" fmla="*/ 94 h 309"/>
                  <a:gd name="T82" fmla="*/ 938 w 970"/>
                  <a:gd name="T83" fmla="*/ 134 h 309"/>
                  <a:gd name="T84" fmla="*/ 943 w 970"/>
                  <a:gd name="T85" fmla="*/ 169 h 309"/>
                  <a:gd name="T86" fmla="*/ 950 w 970"/>
                  <a:gd name="T87" fmla="*/ 198 h 309"/>
                  <a:gd name="T88" fmla="*/ 954 w 970"/>
                  <a:gd name="T89" fmla="*/ 224 h 309"/>
                  <a:gd name="T90" fmla="*/ 958 w 970"/>
                  <a:gd name="T91" fmla="*/ 245 h 309"/>
                  <a:gd name="T92" fmla="*/ 961 w 970"/>
                  <a:gd name="T93" fmla="*/ 262 h 309"/>
                  <a:gd name="T94" fmla="*/ 963 w 970"/>
                  <a:gd name="T95" fmla="*/ 275 h 309"/>
                  <a:gd name="T96" fmla="*/ 966 w 970"/>
                  <a:gd name="T97" fmla="*/ 286 h 309"/>
                  <a:gd name="T98" fmla="*/ 967 w 970"/>
                  <a:gd name="T99" fmla="*/ 295 h 309"/>
                  <a:gd name="T100" fmla="*/ 969 w 970"/>
                  <a:gd name="T101" fmla="*/ 300 h 309"/>
                  <a:gd name="T102" fmla="*/ 969 w 970"/>
                  <a:gd name="T103" fmla="*/ 304 h 309"/>
                  <a:gd name="T104" fmla="*/ 970 w 970"/>
                  <a:gd name="T105" fmla="*/ 307 h 309"/>
                  <a:gd name="T106" fmla="*/ 970 w 970"/>
                  <a:gd name="T107" fmla="*/ 309 h 309"/>
                  <a:gd name="T108" fmla="*/ 0 w 970"/>
                  <a:gd name="T109" fmla="*/ 268 h 30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70" h="309">
                    <a:moveTo>
                      <a:pt x="0" y="268"/>
                    </a:moveTo>
                    <a:lnTo>
                      <a:pt x="23" y="221"/>
                    </a:lnTo>
                    <a:lnTo>
                      <a:pt x="43" y="180"/>
                    </a:lnTo>
                    <a:lnTo>
                      <a:pt x="59" y="145"/>
                    </a:lnTo>
                    <a:lnTo>
                      <a:pt x="74" y="114"/>
                    </a:lnTo>
                    <a:lnTo>
                      <a:pt x="87" y="87"/>
                    </a:lnTo>
                    <a:lnTo>
                      <a:pt x="97" y="66"/>
                    </a:lnTo>
                    <a:lnTo>
                      <a:pt x="105" y="49"/>
                    </a:lnTo>
                    <a:lnTo>
                      <a:pt x="113" y="34"/>
                    </a:lnTo>
                    <a:lnTo>
                      <a:pt x="117" y="23"/>
                    </a:lnTo>
                    <a:lnTo>
                      <a:pt x="121" y="15"/>
                    </a:lnTo>
                    <a:lnTo>
                      <a:pt x="125" y="9"/>
                    </a:lnTo>
                    <a:lnTo>
                      <a:pt x="126" y="5"/>
                    </a:lnTo>
                    <a:lnTo>
                      <a:pt x="128" y="0"/>
                    </a:lnTo>
                    <a:lnTo>
                      <a:pt x="130" y="0"/>
                    </a:lnTo>
                    <a:lnTo>
                      <a:pt x="136" y="0"/>
                    </a:lnTo>
                    <a:lnTo>
                      <a:pt x="144" y="0"/>
                    </a:lnTo>
                    <a:lnTo>
                      <a:pt x="156" y="0"/>
                    </a:lnTo>
                    <a:lnTo>
                      <a:pt x="171" y="0"/>
                    </a:lnTo>
                    <a:lnTo>
                      <a:pt x="188" y="0"/>
                    </a:lnTo>
                    <a:lnTo>
                      <a:pt x="207" y="0"/>
                    </a:lnTo>
                    <a:lnTo>
                      <a:pt x="230" y="0"/>
                    </a:lnTo>
                    <a:lnTo>
                      <a:pt x="254" y="0"/>
                    </a:lnTo>
                    <a:lnTo>
                      <a:pt x="280" y="0"/>
                    </a:lnTo>
                    <a:lnTo>
                      <a:pt x="308" y="0"/>
                    </a:lnTo>
                    <a:lnTo>
                      <a:pt x="338" y="0"/>
                    </a:lnTo>
                    <a:lnTo>
                      <a:pt x="399" y="2"/>
                    </a:lnTo>
                    <a:lnTo>
                      <a:pt x="465" y="3"/>
                    </a:lnTo>
                    <a:lnTo>
                      <a:pt x="533" y="6"/>
                    </a:lnTo>
                    <a:lnTo>
                      <a:pt x="600" y="9"/>
                    </a:lnTo>
                    <a:lnTo>
                      <a:pt x="667" y="12"/>
                    </a:lnTo>
                    <a:lnTo>
                      <a:pt x="730" y="17"/>
                    </a:lnTo>
                    <a:lnTo>
                      <a:pt x="788" y="23"/>
                    </a:lnTo>
                    <a:lnTo>
                      <a:pt x="817" y="26"/>
                    </a:lnTo>
                    <a:lnTo>
                      <a:pt x="842" y="31"/>
                    </a:lnTo>
                    <a:lnTo>
                      <a:pt x="865" y="35"/>
                    </a:lnTo>
                    <a:lnTo>
                      <a:pt x="887" y="38"/>
                    </a:lnTo>
                    <a:lnTo>
                      <a:pt x="905" y="43"/>
                    </a:lnTo>
                    <a:lnTo>
                      <a:pt x="922" y="49"/>
                    </a:lnTo>
                    <a:lnTo>
                      <a:pt x="930" y="94"/>
                    </a:lnTo>
                    <a:lnTo>
                      <a:pt x="938" y="134"/>
                    </a:lnTo>
                    <a:lnTo>
                      <a:pt x="943" y="169"/>
                    </a:lnTo>
                    <a:lnTo>
                      <a:pt x="950" y="198"/>
                    </a:lnTo>
                    <a:lnTo>
                      <a:pt x="954" y="224"/>
                    </a:lnTo>
                    <a:lnTo>
                      <a:pt x="958" y="245"/>
                    </a:lnTo>
                    <a:lnTo>
                      <a:pt x="961" y="262"/>
                    </a:lnTo>
                    <a:lnTo>
                      <a:pt x="963" y="275"/>
                    </a:lnTo>
                    <a:lnTo>
                      <a:pt x="966" y="286"/>
                    </a:lnTo>
                    <a:lnTo>
                      <a:pt x="967" y="295"/>
                    </a:lnTo>
                    <a:lnTo>
                      <a:pt x="969" y="300"/>
                    </a:lnTo>
                    <a:lnTo>
                      <a:pt x="969" y="304"/>
                    </a:lnTo>
                    <a:lnTo>
                      <a:pt x="970" y="307"/>
                    </a:lnTo>
                    <a:lnTo>
                      <a:pt x="970" y="309"/>
                    </a:lnTo>
                    <a:lnTo>
                      <a:pt x="0" y="268"/>
                    </a:lnTo>
                    <a:close/>
                  </a:path>
                </a:pathLst>
              </a:custGeom>
              <a:solidFill>
                <a:srgbClr val="CC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3952" name="Freeform 56"/>
              <p:cNvSpPr>
                <a:spLocks/>
              </p:cNvSpPr>
              <p:nvPr/>
            </p:nvSpPr>
            <p:spPr bwMode="auto">
              <a:xfrm>
                <a:off x="2686" y="4855"/>
                <a:ext cx="970" cy="309"/>
              </a:xfrm>
              <a:custGeom>
                <a:avLst/>
                <a:gdLst>
                  <a:gd name="T0" fmla="*/ 0 w 970"/>
                  <a:gd name="T1" fmla="*/ 268 h 309"/>
                  <a:gd name="T2" fmla="*/ 23 w 970"/>
                  <a:gd name="T3" fmla="*/ 221 h 309"/>
                  <a:gd name="T4" fmla="*/ 43 w 970"/>
                  <a:gd name="T5" fmla="*/ 180 h 309"/>
                  <a:gd name="T6" fmla="*/ 59 w 970"/>
                  <a:gd name="T7" fmla="*/ 145 h 309"/>
                  <a:gd name="T8" fmla="*/ 74 w 970"/>
                  <a:gd name="T9" fmla="*/ 114 h 309"/>
                  <a:gd name="T10" fmla="*/ 87 w 970"/>
                  <a:gd name="T11" fmla="*/ 87 h 309"/>
                  <a:gd name="T12" fmla="*/ 97 w 970"/>
                  <a:gd name="T13" fmla="*/ 66 h 309"/>
                  <a:gd name="T14" fmla="*/ 105 w 970"/>
                  <a:gd name="T15" fmla="*/ 49 h 309"/>
                  <a:gd name="T16" fmla="*/ 113 w 970"/>
                  <a:gd name="T17" fmla="*/ 34 h 309"/>
                  <a:gd name="T18" fmla="*/ 117 w 970"/>
                  <a:gd name="T19" fmla="*/ 23 h 309"/>
                  <a:gd name="T20" fmla="*/ 121 w 970"/>
                  <a:gd name="T21" fmla="*/ 15 h 309"/>
                  <a:gd name="T22" fmla="*/ 125 w 970"/>
                  <a:gd name="T23" fmla="*/ 9 h 309"/>
                  <a:gd name="T24" fmla="*/ 126 w 970"/>
                  <a:gd name="T25" fmla="*/ 5 h 309"/>
                  <a:gd name="T26" fmla="*/ 128 w 970"/>
                  <a:gd name="T27" fmla="*/ 0 h 309"/>
                  <a:gd name="T28" fmla="*/ 128 w 970"/>
                  <a:gd name="T29" fmla="*/ 0 h 309"/>
                  <a:gd name="T30" fmla="*/ 130 w 970"/>
                  <a:gd name="T31" fmla="*/ 0 h 309"/>
                  <a:gd name="T32" fmla="*/ 136 w 970"/>
                  <a:gd name="T33" fmla="*/ 0 h 309"/>
                  <a:gd name="T34" fmla="*/ 144 w 970"/>
                  <a:gd name="T35" fmla="*/ 0 h 309"/>
                  <a:gd name="T36" fmla="*/ 156 w 970"/>
                  <a:gd name="T37" fmla="*/ 0 h 309"/>
                  <a:gd name="T38" fmla="*/ 171 w 970"/>
                  <a:gd name="T39" fmla="*/ 0 h 309"/>
                  <a:gd name="T40" fmla="*/ 188 w 970"/>
                  <a:gd name="T41" fmla="*/ 0 h 309"/>
                  <a:gd name="T42" fmla="*/ 207 w 970"/>
                  <a:gd name="T43" fmla="*/ 0 h 309"/>
                  <a:gd name="T44" fmla="*/ 230 w 970"/>
                  <a:gd name="T45" fmla="*/ 0 h 309"/>
                  <a:gd name="T46" fmla="*/ 254 w 970"/>
                  <a:gd name="T47" fmla="*/ 0 h 309"/>
                  <a:gd name="T48" fmla="*/ 280 w 970"/>
                  <a:gd name="T49" fmla="*/ 0 h 309"/>
                  <a:gd name="T50" fmla="*/ 308 w 970"/>
                  <a:gd name="T51" fmla="*/ 0 h 309"/>
                  <a:gd name="T52" fmla="*/ 338 w 970"/>
                  <a:gd name="T53" fmla="*/ 0 h 309"/>
                  <a:gd name="T54" fmla="*/ 399 w 970"/>
                  <a:gd name="T55" fmla="*/ 2 h 309"/>
                  <a:gd name="T56" fmla="*/ 465 w 970"/>
                  <a:gd name="T57" fmla="*/ 3 h 309"/>
                  <a:gd name="T58" fmla="*/ 533 w 970"/>
                  <a:gd name="T59" fmla="*/ 6 h 309"/>
                  <a:gd name="T60" fmla="*/ 600 w 970"/>
                  <a:gd name="T61" fmla="*/ 9 h 309"/>
                  <a:gd name="T62" fmla="*/ 667 w 970"/>
                  <a:gd name="T63" fmla="*/ 12 h 309"/>
                  <a:gd name="T64" fmla="*/ 730 w 970"/>
                  <a:gd name="T65" fmla="*/ 17 h 309"/>
                  <a:gd name="T66" fmla="*/ 788 w 970"/>
                  <a:gd name="T67" fmla="*/ 23 h 309"/>
                  <a:gd name="T68" fmla="*/ 817 w 970"/>
                  <a:gd name="T69" fmla="*/ 26 h 309"/>
                  <a:gd name="T70" fmla="*/ 842 w 970"/>
                  <a:gd name="T71" fmla="*/ 31 h 309"/>
                  <a:gd name="T72" fmla="*/ 865 w 970"/>
                  <a:gd name="T73" fmla="*/ 35 h 309"/>
                  <a:gd name="T74" fmla="*/ 887 w 970"/>
                  <a:gd name="T75" fmla="*/ 38 h 309"/>
                  <a:gd name="T76" fmla="*/ 905 w 970"/>
                  <a:gd name="T77" fmla="*/ 43 h 309"/>
                  <a:gd name="T78" fmla="*/ 922 w 970"/>
                  <a:gd name="T79" fmla="*/ 49 h 309"/>
                  <a:gd name="T80" fmla="*/ 930 w 970"/>
                  <a:gd name="T81" fmla="*/ 94 h 309"/>
                  <a:gd name="T82" fmla="*/ 938 w 970"/>
                  <a:gd name="T83" fmla="*/ 134 h 309"/>
                  <a:gd name="T84" fmla="*/ 943 w 970"/>
                  <a:gd name="T85" fmla="*/ 169 h 309"/>
                  <a:gd name="T86" fmla="*/ 950 w 970"/>
                  <a:gd name="T87" fmla="*/ 198 h 309"/>
                  <a:gd name="T88" fmla="*/ 954 w 970"/>
                  <a:gd name="T89" fmla="*/ 224 h 309"/>
                  <a:gd name="T90" fmla="*/ 958 w 970"/>
                  <a:gd name="T91" fmla="*/ 245 h 309"/>
                  <a:gd name="T92" fmla="*/ 961 w 970"/>
                  <a:gd name="T93" fmla="*/ 262 h 309"/>
                  <a:gd name="T94" fmla="*/ 963 w 970"/>
                  <a:gd name="T95" fmla="*/ 275 h 309"/>
                  <a:gd name="T96" fmla="*/ 966 w 970"/>
                  <a:gd name="T97" fmla="*/ 286 h 309"/>
                  <a:gd name="T98" fmla="*/ 967 w 970"/>
                  <a:gd name="T99" fmla="*/ 295 h 309"/>
                  <a:gd name="T100" fmla="*/ 969 w 970"/>
                  <a:gd name="T101" fmla="*/ 300 h 309"/>
                  <a:gd name="T102" fmla="*/ 969 w 970"/>
                  <a:gd name="T103" fmla="*/ 304 h 309"/>
                  <a:gd name="T104" fmla="*/ 970 w 970"/>
                  <a:gd name="T105" fmla="*/ 307 h 309"/>
                  <a:gd name="T106" fmla="*/ 970 w 970"/>
                  <a:gd name="T107" fmla="*/ 309 h 3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70" h="309">
                    <a:moveTo>
                      <a:pt x="0" y="268"/>
                    </a:moveTo>
                    <a:lnTo>
                      <a:pt x="23" y="221"/>
                    </a:lnTo>
                    <a:lnTo>
                      <a:pt x="43" y="180"/>
                    </a:lnTo>
                    <a:lnTo>
                      <a:pt x="59" y="145"/>
                    </a:lnTo>
                    <a:lnTo>
                      <a:pt x="74" y="114"/>
                    </a:lnTo>
                    <a:lnTo>
                      <a:pt x="87" y="87"/>
                    </a:lnTo>
                    <a:lnTo>
                      <a:pt x="97" y="66"/>
                    </a:lnTo>
                    <a:lnTo>
                      <a:pt x="105" y="49"/>
                    </a:lnTo>
                    <a:lnTo>
                      <a:pt x="113" y="34"/>
                    </a:lnTo>
                    <a:lnTo>
                      <a:pt x="117" y="23"/>
                    </a:lnTo>
                    <a:lnTo>
                      <a:pt x="121" y="15"/>
                    </a:lnTo>
                    <a:lnTo>
                      <a:pt x="125" y="9"/>
                    </a:lnTo>
                    <a:lnTo>
                      <a:pt x="126" y="5"/>
                    </a:lnTo>
                    <a:lnTo>
                      <a:pt x="128" y="0"/>
                    </a:lnTo>
                    <a:lnTo>
                      <a:pt x="130" y="0"/>
                    </a:lnTo>
                    <a:lnTo>
                      <a:pt x="136" y="0"/>
                    </a:lnTo>
                    <a:lnTo>
                      <a:pt x="144" y="0"/>
                    </a:lnTo>
                    <a:lnTo>
                      <a:pt x="156" y="0"/>
                    </a:lnTo>
                    <a:lnTo>
                      <a:pt x="171" y="0"/>
                    </a:lnTo>
                    <a:lnTo>
                      <a:pt x="188" y="0"/>
                    </a:lnTo>
                    <a:lnTo>
                      <a:pt x="207" y="0"/>
                    </a:lnTo>
                    <a:lnTo>
                      <a:pt x="230" y="0"/>
                    </a:lnTo>
                    <a:lnTo>
                      <a:pt x="254" y="0"/>
                    </a:lnTo>
                    <a:lnTo>
                      <a:pt x="280" y="0"/>
                    </a:lnTo>
                    <a:lnTo>
                      <a:pt x="308" y="0"/>
                    </a:lnTo>
                    <a:lnTo>
                      <a:pt x="338" y="0"/>
                    </a:lnTo>
                    <a:lnTo>
                      <a:pt x="399" y="2"/>
                    </a:lnTo>
                    <a:lnTo>
                      <a:pt x="465" y="3"/>
                    </a:lnTo>
                    <a:lnTo>
                      <a:pt x="533" y="6"/>
                    </a:lnTo>
                    <a:lnTo>
                      <a:pt x="600" y="9"/>
                    </a:lnTo>
                    <a:lnTo>
                      <a:pt x="667" y="12"/>
                    </a:lnTo>
                    <a:lnTo>
                      <a:pt x="730" y="17"/>
                    </a:lnTo>
                    <a:lnTo>
                      <a:pt x="788" y="23"/>
                    </a:lnTo>
                    <a:lnTo>
                      <a:pt x="817" y="26"/>
                    </a:lnTo>
                    <a:lnTo>
                      <a:pt x="842" y="31"/>
                    </a:lnTo>
                    <a:lnTo>
                      <a:pt x="865" y="35"/>
                    </a:lnTo>
                    <a:lnTo>
                      <a:pt x="887" y="38"/>
                    </a:lnTo>
                    <a:lnTo>
                      <a:pt x="905" y="43"/>
                    </a:lnTo>
                    <a:lnTo>
                      <a:pt x="922" y="49"/>
                    </a:lnTo>
                    <a:lnTo>
                      <a:pt x="930" y="94"/>
                    </a:lnTo>
                    <a:lnTo>
                      <a:pt x="938" y="134"/>
                    </a:lnTo>
                    <a:lnTo>
                      <a:pt x="943" y="169"/>
                    </a:lnTo>
                    <a:lnTo>
                      <a:pt x="950" y="198"/>
                    </a:lnTo>
                    <a:lnTo>
                      <a:pt x="954" y="224"/>
                    </a:lnTo>
                    <a:lnTo>
                      <a:pt x="958" y="245"/>
                    </a:lnTo>
                    <a:lnTo>
                      <a:pt x="961" y="262"/>
                    </a:lnTo>
                    <a:lnTo>
                      <a:pt x="963" y="275"/>
                    </a:lnTo>
                    <a:lnTo>
                      <a:pt x="966" y="286"/>
                    </a:lnTo>
                    <a:lnTo>
                      <a:pt x="967" y="295"/>
                    </a:lnTo>
                    <a:lnTo>
                      <a:pt x="969" y="300"/>
                    </a:lnTo>
                    <a:lnTo>
                      <a:pt x="969" y="304"/>
                    </a:lnTo>
                    <a:lnTo>
                      <a:pt x="970" y="307"/>
                    </a:lnTo>
                    <a:lnTo>
                      <a:pt x="970" y="30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53" name="Freeform 57"/>
              <p:cNvSpPr>
                <a:spLocks/>
              </p:cNvSpPr>
              <p:nvPr/>
            </p:nvSpPr>
            <p:spPr bwMode="auto">
              <a:xfrm>
                <a:off x="2717" y="4875"/>
                <a:ext cx="904" cy="281"/>
              </a:xfrm>
              <a:custGeom>
                <a:avLst/>
                <a:gdLst>
                  <a:gd name="T0" fmla="*/ 0 w 904"/>
                  <a:gd name="T1" fmla="*/ 246 h 281"/>
                  <a:gd name="T2" fmla="*/ 20 w 904"/>
                  <a:gd name="T3" fmla="*/ 202 h 281"/>
                  <a:gd name="T4" fmla="*/ 36 w 904"/>
                  <a:gd name="T5" fmla="*/ 164 h 281"/>
                  <a:gd name="T6" fmla="*/ 51 w 904"/>
                  <a:gd name="T7" fmla="*/ 132 h 281"/>
                  <a:gd name="T8" fmla="*/ 63 w 904"/>
                  <a:gd name="T9" fmla="*/ 103 h 281"/>
                  <a:gd name="T10" fmla="*/ 74 w 904"/>
                  <a:gd name="T11" fmla="*/ 79 h 281"/>
                  <a:gd name="T12" fmla="*/ 82 w 904"/>
                  <a:gd name="T13" fmla="*/ 59 h 281"/>
                  <a:gd name="T14" fmla="*/ 89 w 904"/>
                  <a:gd name="T15" fmla="*/ 43 h 281"/>
                  <a:gd name="T16" fmla="*/ 95 w 904"/>
                  <a:gd name="T17" fmla="*/ 30 h 281"/>
                  <a:gd name="T18" fmla="*/ 99 w 904"/>
                  <a:gd name="T19" fmla="*/ 20 h 281"/>
                  <a:gd name="T20" fmla="*/ 102 w 904"/>
                  <a:gd name="T21" fmla="*/ 12 h 281"/>
                  <a:gd name="T22" fmla="*/ 105 w 904"/>
                  <a:gd name="T23" fmla="*/ 8 h 281"/>
                  <a:gd name="T24" fmla="*/ 107 w 904"/>
                  <a:gd name="T25" fmla="*/ 3 h 281"/>
                  <a:gd name="T26" fmla="*/ 109 w 904"/>
                  <a:gd name="T27" fmla="*/ 0 h 281"/>
                  <a:gd name="T28" fmla="*/ 109 w 904"/>
                  <a:gd name="T29" fmla="*/ 0 h 281"/>
                  <a:gd name="T30" fmla="*/ 110 w 904"/>
                  <a:gd name="T31" fmla="*/ 0 h 281"/>
                  <a:gd name="T32" fmla="*/ 115 w 904"/>
                  <a:gd name="T33" fmla="*/ 0 h 281"/>
                  <a:gd name="T34" fmla="*/ 125 w 904"/>
                  <a:gd name="T35" fmla="*/ 0 h 281"/>
                  <a:gd name="T36" fmla="*/ 137 w 904"/>
                  <a:gd name="T37" fmla="*/ 0 h 281"/>
                  <a:gd name="T38" fmla="*/ 152 w 904"/>
                  <a:gd name="T39" fmla="*/ 0 h 281"/>
                  <a:gd name="T40" fmla="*/ 171 w 904"/>
                  <a:gd name="T41" fmla="*/ 0 h 281"/>
                  <a:gd name="T42" fmla="*/ 191 w 904"/>
                  <a:gd name="T43" fmla="*/ 0 h 281"/>
                  <a:gd name="T44" fmla="*/ 214 w 904"/>
                  <a:gd name="T45" fmla="*/ 0 h 281"/>
                  <a:gd name="T46" fmla="*/ 238 w 904"/>
                  <a:gd name="T47" fmla="*/ 0 h 281"/>
                  <a:gd name="T48" fmla="*/ 263 w 904"/>
                  <a:gd name="T49" fmla="*/ 0 h 281"/>
                  <a:gd name="T50" fmla="*/ 292 w 904"/>
                  <a:gd name="T51" fmla="*/ 1 h 281"/>
                  <a:gd name="T52" fmla="*/ 323 w 904"/>
                  <a:gd name="T53" fmla="*/ 1 h 281"/>
                  <a:gd name="T54" fmla="*/ 385 w 904"/>
                  <a:gd name="T55" fmla="*/ 3 h 281"/>
                  <a:gd name="T56" fmla="*/ 451 w 904"/>
                  <a:gd name="T57" fmla="*/ 5 h 281"/>
                  <a:gd name="T58" fmla="*/ 516 w 904"/>
                  <a:gd name="T59" fmla="*/ 6 h 281"/>
                  <a:gd name="T60" fmla="*/ 582 w 904"/>
                  <a:gd name="T61" fmla="*/ 9 h 281"/>
                  <a:gd name="T62" fmla="*/ 646 w 904"/>
                  <a:gd name="T63" fmla="*/ 14 h 281"/>
                  <a:gd name="T64" fmla="*/ 705 w 904"/>
                  <a:gd name="T65" fmla="*/ 17 h 281"/>
                  <a:gd name="T66" fmla="*/ 732 w 904"/>
                  <a:gd name="T67" fmla="*/ 20 h 281"/>
                  <a:gd name="T68" fmla="*/ 759 w 904"/>
                  <a:gd name="T69" fmla="*/ 21 h 281"/>
                  <a:gd name="T70" fmla="*/ 782 w 904"/>
                  <a:gd name="T71" fmla="*/ 24 h 281"/>
                  <a:gd name="T72" fmla="*/ 803 w 904"/>
                  <a:gd name="T73" fmla="*/ 27 h 281"/>
                  <a:gd name="T74" fmla="*/ 823 w 904"/>
                  <a:gd name="T75" fmla="*/ 30 h 281"/>
                  <a:gd name="T76" fmla="*/ 839 w 904"/>
                  <a:gd name="T77" fmla="*/ 33 h 281"/>
                  <a:gd name="T78" fmla="*/ 853 w 904"/>
                  <a:gd name="T79" fmla="*/ 36 h 281"/>
                  <a:gd name="T80" fmla="*/ 864 w 904"/>
                  <a:gd name="T81" fmla="*/ 41 h 281"/>
                  <a:gd name="T82" fmla="*/ 870 w 904"/>
                  <a:gd name="T83" fmla="*/ 84 h 281"/>
                  <a:gd name="T84" fmla="*/ 877 w 904"/>
                  <a:gd name="T85" fmla="*/ 120 h 281"/>
                  <a:gd name="T86" fmla="*/ 883 w 904"/>
                  <a:gd name="T87" fmla="*/ 152 h 281"/>
                  <a:gd name="T88" fmla="*/ 887 w 904"/>
                  <a:gd name="T89" fmla="*/ 179 h 281"/>
                  <a:gd name="T90" fmla="*/ 891 w 904"/>
                  <a:gd name="T91" fmla="*/ 204 h 281"/>
                  <a:gd name="T92" fmla="*/ 895 w 904"/>
                  <a:gd name="T93" fmla="*/ 222 h 281"/>
                  <a:gd name="T94" fmla="*/ 897 w 904"/>
                  <a:gd name="T95" fmla="*/ 239 h 281"/>
                  <a:gd name="T96" fmla="*/ 899 w 904"/>
                  <a:gd name="T97" fmla="*/ 251 h 281"/>
                  <a:gd name="T98" fmla="*/ 900 w 904"/>
                  <a:gd name="T99" fmla="*/ 260 h 281"/>
                  <a:gd name="T100" fmla="*/ 901 w 904"/>
                  <a:gd name="T101" fmla="*/ 269 h 281"/>
                  <a:gd name="T102" fmla="*/ 903 w 904"/>
                  <a:gd name="T103" fmla="*/ 274 h 281"/>
                  <a:gd name="T104" fmla="*/ 903 w 904"/>
                  <a:gd name="T105" fmla="*/ 278 h 281"/>
                  <a:gd name="T106" fmla="*/ 904 w 904"/>
                  <a:gd name="T107" fmla="*/ 280 h 281"/>
                  <a:gd name="T108" fmla="*/ 904 w 904"/>
                  <a:gd name="T109" fmla="*/ 281 h 281"/>
                  <a:gd name="T110" fmla="*/ 0 w 904"/>
                  <a:gd name="T111" fmla="*/ 246 h 28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04" h="281">
                    <a:moveTo>
                      <a:pt x="0" y="246"/>
                    </a:moveTo>
                    <a:lnTo>
                      <a:pt x="20" y="202"/>
                    </a:lnTo>
                    <a:lnTo>
                      <a:pt x="36" y="164"/>
                    </a:lnTo>
                    <a:lnTo>
                      <a:pt x="51" y="132"/>
                    </a:lnTo>
                    <a:lnTo>
                      <a:pt x="63" y="103"/>
                    </a:lnTo>
                    <a:lnTo>
                      <a:pt x="74" y="79"/>
                    </a:lnTo>
                    <a:lnTo>
                      <a:pt x="82" y="59"/>
                    </a:lnTo>
                    <a:lnTo>
                      <a:pt x="89" y="43"/>
                    </a:lnTo>
                    <a:lnTo>
                      <a:pt x="95" y="30"/>
                    </a:lnTo>
                    <a:lnTo>
                      <a:pt x="99" y="20"/>
                    </a:lnTo>
                    <a:lnTo>
                      <a:pt x="102" y="12"/>
                    </a:lnTo>
                    <a:lnTo>
                      <a:pt x="105" y="8"/>
                    </a:lnTo>
                    <a:lnTo>
                      <a:pt x="107" y="3"/>
                    </a:lnTo>
                    <a:lnTo>
                      <a:pt x="109" y="0"/>
                    </a:lnTo>
                    <a:lnTo>
                      <a:pt x="110" y="0"/>
                    </a:lnTo>
                    <a:lnTo>
                      <a:pt x="115" y="0"/>
                    </a:lnTo>
                    <a:lnTo>
                      <a:pt x="125" y="0"/>
                    </a:lnTo>
                    <a:lnTo>
                      <a:pt x="137" y="0"/>
                    </a:lnTo>
                    <a:lnTo>
                      <a:pt x="152" y="0"/>
                    </a:lnTo>
                    <a:lnTo>
                      <a:pt x="171" y="0"/>
                    </a:lnTo>
                    <a:lnTo>
                      <a:pt x="191" y="0"/>
                    </a:lnTo>
                    <a:lnTo>
                      <a:pt x="214" y="0"/>
                    </a:lnTo>
                    <a:lnTo>
                      <a:pt x="238" y="0"/>
                    </a:lnTo>
                    <a:lnTo>
                      <a:pt x="263" y="0"/>
                    </a:lnTo>
                    <a:lnTo>
                      <a:pt x="292" y="1"/>
                    </a:lnTo>
                    <a:lnTo>
                      <a:pt x="323" y="1"/>
                    </a:lnTo>
                    <a:lnTo>
                      <a:pt x="385" y="3"/>
                    </a:lnTo>
                    <a:lnTo>
                      <a:pt x="451" y="5"/>
                    </a:lnTo>
                    <a:lnTo>
                      <a:pt x="516" y="6"/>
                    </a:lnTo>
                    <a:lnTo>
                      <a:pt x="582" y="9"/>
                    </a:lnTo>
                    <a:lnTo>
                      <a:pt x="646" y="14"/>
                    </a:lnTo>
                    <a:lnTo>
                      <a:pt x="705" y="17"/>
                    </a:lnTo>
                    <a:lnTo>
                      <a:pt x="732" y="20"/>
                    </a:lnTo>
                    <a:lnTo>
                      <a:pt x="759" y="21"/>
                    </a:lnTo>
                    <a:lnTo>
                      <a:pt x="782" y="24"/>
                    </a:lnTo>
                    <a:lnTo>
                      <a:pt x="803" y="27"/>
                    </a:lnTo>
                    <a:lnTo>
                      <a:pt x="823" y="30"/>
                    </a:lnTo>
                    <a:lnTo>
                      <a:pt x="839" y="33"/>
                    </a:lnTo>
                    <a:lnTo>
                      <a:pt x="853" y="36"/>
                    </a:lnTo>
                    <a:lnTo>
                      <a:pt x="864" y="41"/>
                    </a:lnTo>
                    <a:lnTo>
                      <a:pt x="870" y="84"/>
                    </a:lnTo>
                    <a:lnTo>
                      <a:pt x="877" y="120"/>
                    </a:lnTo>
                    <a:lnTo>
                      <a:pt x="883" y="152"/>
                    </a:lnTo>
                    <a:lnTo>
                      <a:pt x="887" y="179"/>
                    </a:lnTo>
                    <a:lnTo>
                      <a:pt x="891" y="204"/>
                    </a:lnTo>
                    <a:lnTo>
                      <a:pt x="895" y="222"/>
                    </a:lnTo>
                    <a:lnTo>
                      <a:pt x="897" y="239"/>
                    </a:lnTo>
                    <a:lnTo>
                      <a:pt x="899" y="251"/>
                    </a:lnTo>
                    <a:lnTo>
                      <a:pt x="900" y="260"/>
                    </a:lnTo>
                    <a:lnTo>
                      <a:pt x="901" y="269"/>
                    </a:lnTo>
                    <a:lnTo>
                      <a:pt x="903" y="274"/>
                    </a:lnTo>
                    <a:lnTo>
                      <a:pt x="903" y="278"/>
                    </a:lnTo>
                    <a:lnTo>
                      <a:pt x="904" y="280"/>
                    </a:lnTo>
                    <a:lnTo>
                      <a:pt x="904" y="281"/>
                    </a:lnTo>
                    <a:lnTo>
                      <a:pt x="0" y="246"/>
                    </a:lnTo>
                    <a:close/>
                  </a:path>
                </a:pathLst>
              </a:custGeom>
              <a:solidFill>
                <a:srgbClr val="F7DC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3954" name="Freeform 58"/>
              <p:cNvSpPr>
                <a:spLocks/>
              </p:cNvSpPr>
              <p:nvPr/>
            </p:nvSpPr>
            <p:spPr bwMode="auto">
              <a:xfrm>
                <a:off x="2717" y="4875"/>
                <a:ext cx="904" cy="281"/>
              </a:xfrm>
              <a:custGeom>
                <a:avLst/>
                <a:gdLst>
                  <a:gd name="T0" fmla="*/ 0 w 904"/>
                  <a:gd name="T1" fmla="*/ 246 h 281"/>
                  <a:gd name="T2" fmla="*/ 20 w 904"/>
                  <a:gd name="T3" fmla="*/ 202 h 281"/>
                  <a:gd name="T4" fmla="*/ 36 w 904"/>
                  <a:gd name="T5" fmla="*/ 164 h 281"/>
                  <a:gd name="T6" fmla="*/ 51 w 904"/>
                  <a:gd name="T7" fmla="*/ 132 h 281"/>
                  <a:gd name="T8" fmla="*/ 63 w 904"/>
                  <a:gd name="T9" fmla="*/ 103 h 281"/>
                  <a:gd name="T10" fmla="*/ 74 w 904"/>
                  <a:gd name="T11" fmla="*/ 79 h 281"/>
                  <a:gd name="T12" fmla="*/ 82 w 904"/>
                  <a:gd name="T13" fmla="*/ 59 h 281"/>
                  <a:gd name="T14" fmla="*/ 89 w 904"/>
                  <a:gd name="T15" fmla="*/ 43 h 281"/>
                  <a:gd name="T16" fmla="*/ 95 w 904"/>
                  <a:gd name="T17" fmla="*/ 30 h 281"/>
                  <a:gd name="T18" fmla="*/ 99 w 904"/>
                  <a:gd name="T19" fmla="*/ 20 h 281"/>
                  <a:gd name="T20" fmla="*/ 102 w 904"/>
                  <a:gd name="T21" fmla="*/ 12 h 281"/>
                  <a:gd name="T22" fmla="*/ 105 w 904"/>
                  <a:gd name="T23" fmla="*/ 8 h 281"/>
                  <a:gd name="T24" fmla="*/ 107 w 904"/>
                  <a:gd name="T25" fmla="*/ 3 h 281"/>
                  <a:gd name="T26" fmla="*/ 109 w 904"/>
                  <a:gd name="T27" fmla="*/ 0 h 281"/>
                  <a:gd name="T28" fmla="*/ 109 w 904"/>
                  <a:gd name="T29" fmla="*/ 0 h 281"/>
                  <a:gd name="T30" fmla="*/ 110 w 904"/>
                  <a:gd name="T31" fmla="*/ 0 h 281"/>
                  <a:gd name="T32" fmla="*/ 115 w 904"/>
                  <a:gd name="T33" fmla="*/ 0 h 281"/>
                  <a:gd name="T34" fmla="*/ 125 w 904"/>
                  <a:gd name="T35" fmla="*/ 0 h 281"/>
                  <a:gd name="T36" fmla="*/ 137 w 904"/>
                  <a:gd name="T37" fmla="*/ 0 h 281"/>
                  <a:gd name="T38" fmla="*/ 152 w 904"/>
                  <a:gd name="T39" fmla="*/ 0 h 281"/>
                  <a:gd name="T40" fmla="*/ 171 w 904"/>
                  <a:gd name="T41" fmla="*/ 0 h 281"/>
                  <a:gd name="T42" fmla="*/ 191 w 904"/>
                  <a:gd name="T43" fmla="*/ 0 h 281"/>
                  <a:gd name="T44" fmla="*/ 214 w 904"/>
                  <a:gd name="T45" fmla="*/ 0 h 281"/>
                  <a:gd name="T46" fmla="*/ 238 w 904"/>
                  <a:gd name="T47" fmla="*/ 0 h 281"/>
                  <a:gd name="T48" fmla="*/ 263 w 904"/>
                  <a:gd name="T49" fmla="*/ 0 h 281"/>
                  <a:gd name="T50" fmla="*/ 292 w 904"/>
                  <a:gd name="T51" fmla="*/ 1 h 281"/>
                  <a:gd name="T52" fmla="*/ 323 w 904"/>
                  <a:gd name="T53" fmla="*/ 1 h 281"/>
                  <a:gd name="T54" fmla="*/ 385 w 904"/>
                  <a:gd name="T55" fmla="*/ 3 h 281"/>
                  <a:gd name="T56" fmla="*/ 451 w 904"/>
                  <a:gd name="T57" fmla="*/ 5 h 281"/>
                  <a:gd name="T58" fmla="*/ 516 w 904"/>
                  <a:gd name="T59" fmla="*/ 6 h 281"/>
                  <a:gd name="T60" fmla="*/ 582 w 904"/>
                  <a:gd name="T61" fmla="*/ 9 h 281"/>
                  <a:gd name="T62" fmla="*/ 646 w 904"/>
                  <a:gd name="T63" fmla="*/ 14 h 281"/>
                  <a:gd name="T64" fmla="*/ 705 w 904"/>
                  <a:gd name="T65" fmla="*/ 17 h 281"/>
                  <a:gd name="T66" fmla="*/ 732 w 904"/>
                  <a:gd name="T67" fmla="*/ 20 h 281"/>
                  <a:gd name="T68" fmla="*/ 759 w 904"/>
                  <a:gd name="T69" fmla="*/ 21 h 281"/>
                  <a:gd name="T70" fmla="*/ 782 w 904"/>
                  <a:gd name="T71" fmla="*/ 24 h 281"/>
                  <a:gd name="T72" fmla="*/ 803 w 904"/>
                  <a:gd name="T73" fmla="*/ 27 h 281"/>
                  <a:gd name="T74" fmla="*/ 823 w 904"/>
                  <a:gd name="T75" fmla="*/ 30 h 281"/>
                  <a:gd name="T76" fmla="*/ 839 w 904"/>
                  <a:gd name="T77" fmla="*/ 33 h 281"/>
                  <a:gd name="T78" fmla="*/ 853 w 904"/>
                  <a:gd name="T79" fmla="*/ 36 h 281"/>
                  <a:gd name="T80" fmla="*/ 864 w 904"/>
                  <a:gd name="T81" fmla="*/ 41 h 281"/>
                  <a:gd name="T82" fmla="*/ 870 w 904"/>
                  <a:gd name="T83" fmla="*/ 84 h 281"/>
                  <a:gd name="T84" fmla="*/ 877 w 904"/>
                  <a:gd name="T85" fmla="*/ 120 h 281"/>
                  <a:gd name="T86" fmla="*/ 883 w 904"/>
                  <a:gd name="T87" fmla="*/ 152 h 281"/>
                  <a:gd name="T88" fmla="*/ 887 w 904"/>
                  <a:gd name="T89" fmla="*/ 179 h 281"/>
                  <a:gd name="T90" fmla="*/ 891 w 904"/>
                  <a:gd name="T91" fmla="*/ 204 h 281"/>
                  <a:gd name="T92" fmla="*/ 895 w 904"/>
                  <a:gd name="T93" fmla="*/ 222 h 281"/>
                  <a:gd name="T94" fmla="*/ 897 w 904"/>
                  <a:gd name="T95" fmla="*/ 239 h 281"/>
                  <a:gd name="T96" fmla="*/ 899 w 904"/>
                  <a:gd name="T97" fmla="*/ 251 h 281"/>
                  <a:gd name="T98" fmla="*/ 900 w 904"/>
                  <a:gd name="T99" fmla="*/ 260 h 281"/>
                  <a:gd name="T100" fmla="*/ 901 w 904"/>
                  <a:gd name="T101" fmla="*/ 269 h 281"/>
                  <a:gd name="T102" fmla="*/ 903 w 904"/>
                  <a:gd name="T103" fmla="*/ 274 h 281"/>
                  <a:gd name="T104" fmla="*/ 903 w 904"/>
                  <a:gd name="T105" fmla="*/ 278 h 281"/>
                  <a:gd name="T106" fmla="*/ 904 w 904"/>
                  <a:gd name="T107" fmla="*/ 280 h 281"/>
                  <a:gd name="T108" fmla="*/ 904 w 904"/>
                  <a:gd name="T109" fmla="*/ 281 h 2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04" h="281">
                    <a:moveTo>
                      <a:pt x="0" y="246"/>
                    </a:moveTo>
                    <a:lnTo>
                      <a:pt x="20" y="202"/>
                    </a:lnTo>
                    <a:lnTo>
                      <a:pt x="36" y="164"/>
                    </a:lnTo>
                    <a:lnTo>
                      <a:pt x="51" y="132"/>
                    </a:lnTo>
                    <a:lnTo>
                      <a:pt x="63" y="103"/>
                    </a:lnTo>
                    <a:lnTo>
                      <a:pt x="74" y="79"/>
                    </a:lnTo>
                    <a:lnTo>
                      <a:pt x="82" y="59"/>
                    </a:lnTo>
                    <a:lnTo>
                      <a:pt x="89" y="43"/>
                    </a:lnTo>
                    <a:lnTo>
                      <a:pt x="95" y="30"/>
                    </a:lnTo>
                    <a:lnTo>
                      <a:pt x="99" y="20"/>
                    </a:lnTo>
                    <a:lnTo>
                      <a:pt x="102" y="12"/>
                    </a:lnTo>
                    <a:lnTo>
                      <a:pt x="105" y="8"/>
                    </a:lnTo>
                    <a:lnTo>
                      <a:pt x="107" y="3"/>
                    </a:lnTo>
                    <a:lnTo>
                      <a:pt x="109" y="0"/>
                    </a:lnTo>
                    <a:lnTo>
                      <a:pt x="110" y="0"/>
                    </a:lnTo>
                    <a:lnTo>
                      <a:pt x="115" y="0"/>
                    </a:lnTo>
                    <a:lnTo>
                      <a:pt x="125" y="0"/>
                    </a:lnTo>
                    <a:lnTo>
                      <a:pt x="137" y="0"/>
                    </a:lnTo>
                    <a:lnTo>
                      <a:pt x="152" y="0"/>
                    </a:lnTo>
                    <a:lnTo>
                      <a:pt x="171" y="0"/>
                    </a:lnTo>
                    <a:lnTo>
                      <a:pt x="191" y="0"/>
                    </a:lnTo>
                    <a:lnTo>
                      <a:pt x="214" y="0"/>
                    </a:lnTo>
                    <a:lnTo>
                      <a:pt x="238" y="0"/>
                    </a:lnTo>
                    <a:lnTo>
                      <a:pt x="263" y="0"/>
                    </a:lnTo>
                    <a:lnTo>
                      <a:pt x="292" y="1"/>
                    </a:lnTo>
                    <a:lnTo>
                      <a:pt x="323" y="1"/>
                    </a:lnTo>
                    <a:lnTo>
                      <a:pt x="385" y="3"/>
                    </a:lnTo>
                    <a:lnTo>
                      <a:pt x="451" y="5"/>
                    </a:lnTo>
                    <a:lnTo>
                      <a:pt x="516" y="6"/>
                    </a:lnTo>
                    <a:lnTo>
                      <a:pt x="582" y="9"/>
                    </a:lnTo>
                    <a:lnTo>
                      <a:pt x="646" y="14"/>
                    </a:lnTo>
                    <a:lnTo>
                      <a:pt x="705" y="17"/>
                    </a:lnTo>
                    <a:lnTo>
                      <a:pt x="732" y="20"/>
                    </a:lnTo>
                    <a:lnTo>
                      <a:pt x="759" y="21"/>
                    </a:lnTo>
                    <a:lnTo>
                      <a:pt x="782" y="24"/>
                    </a:lnTo>
                    <a:lnTo>
                      <a:pt x="803" y="27"/>
                    </a:lnTo>
                    <a:lnTo>
                      <a:pt x="823" y="30"/>
                    </a:lnTo>
                    <a:lnTo>
                      <a:pt x="839" y="33"/>
                    </a:lnTo>
                    <a:lnTo>
                      <a:pt x="853" y="36"/>
                    </a:lnTo>
                    <a:lnTo>
                      <a:pt x="864" y="41"/>
                    </a:lnTo>
                    <a:lnTo>
                      <a:pt x="870" y="84"/>
                    </a:lnTo>
                    <a:lnTo>
                      <a:pt x="877" y="120"/>
                    </a:lnTo>
                    <a:lnTo>
                      <a:pt x="883" y="152"/>
                    </a:lnTo>
                    <a:lnTo>
                      <a:pt x="887" y="179"/>
                    </a:lnTo>
                    <a:lnTo>
                      <a:pt x="891" y="204"/>
                    </a:lnTo>
                    <a:lnTo>
                      <a:pt x="895" y="222"/>
                    </a:lnTo>
                    <a:lnTo>
                      <a:pt x="897" y="239"/>
                    </a:lnTo>
                    <a:lnTo>
                      <a:pt x="899" y="251"/>
                    </a:lnTo>
                    <a:lnTo>
                      <a:pt x="900" y="260"/>
                    </a:lnTo>
                    <a:lnTo>
                      <a:pt x="901" y="269"/>
                    </a:lnTo>
                    <a:lnTo>
                      <a:pt x="903" y="274"/>
                    </a:lnTo>
                    <a:lnTo>
                      <a:pt x="903" y="278"/>
                    </a:lnTo>
                    <a:lnTo>
                      <a:pt x="904" y="280"/>
                    </a:lnTo>
                    <a:lnTo>
                      <a:pt x="904" y="28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55" name="Freeform 59"/>
              <p:cNvSpPr>
                <a:spLocks/>
              </p:cNvSpPr>
              <p:nvPr/>
            </p:nvSpPr>
            <p:spPr bwMode="auto">
              <a:xfrm>
                <a:off x="2822" y="4914"/>
                <a:ext cx="95" cy="165"/>
              </a:xfrm>
              <a:custGeom>
                <a:avLst/>
                <a:gdLst>
                  <a:gd name="T0" fmla="*/ 95 w 95"/>
                  <a:gd name="T1" fmla="*/ 76 h 165"/>
                  <a:gd name="T2" fmla="*/ 93 w 95"/>
                  <a:gd name="T3" fmla="*/ 73 h 165"/>
                  <a:gd name="T4" fmla="*/ 86 w 95"/>
                  <a:gd name="T5" fmla="*/ 66 h 165"/>
                  <a:gd name="T6" fmla="*/ 76 w 95"/>
                  <a:gd name="T7" fmla="*/ 55 h 165"/>
                  <a:gd name="T8" fmla="*/ 66 w 95"/>
                  <a:gd name="T9" fmla="*/ 43 h 165"/>
                  <a:gd name="T10" fmla="*/ 52 w 95"/>
                  <a:gd name="T11" fmla="*/ 29 h 165"/>
                  <a:gd name="T12" fmla="*/ 40 w 95"/>
                  <a:gd name="T13" fmla="*/ 17 h 165"/>
                  <a:gd name="T14" fmla="*/ 27 w 95"/>
                  <a:gd name="T15" fmla="*/ 8 h 165"/>
                  <a:gd name="T16" fmla="*/ 17 w 95"/>
                  <a:gd name="T17" fmla="*/ 2 h 165"/>
                  <a:gd name="T18" fmla="*/ 9 w 95"/>
                  <a:gd name="T19" fmla="*/ 0 h 165"/>
                  <a:gd name="T20" fmla="*/ 4 w 95"/>
                  <a:gd name="T21" fmla="*/ 0 h 165"/>
                  <a:gd name="T22" fmla="*/ 1 w 95"/>
                  <a:gd name="T23" fmla="*/ 2 h 165"/>
                  <a:gd name="T24" fmla="*/ 0 w 95"/>
                  <a:gd name="T25" fmla="*/ 5 h 165"/>
                  <a:gd name="T26" fmla="*/ 0 w 95"/>
                  <a:gd name="T27" fmla="*/ 13 h 165"/>
                  <a:gd name="T28" fmla="*/ 2 w 95"/>
                  <a:gd name="T29" fmla="*/ 20 h 165"/>
                  <a:gd name="T30" fmla="*/ 4 w 95"/>
                  <a:gd name="T31" fmla="*/ 25 h 165"/>
                  <a:gd name="T32" fmla="*/ 8 w 95"/>
                  <a:gd name="T33" fmla="*/ 32 h 165"/>
                  <a:gd name="T34" fmla="*/ 17 w 95"/>
                  <a:gd name="T35" fmla="*/ 52 h 165"/>
                  <a:gd name="T36" fmla="*/ 23 w 95"/>
                  <a:gd name="T37" fmla="*/ 61 h 165"/>
                  <a:gd name="T38" fmla="*/ 27 w 95"/>
                  <a:gd name="T39" fmla="*/ 69 h 165"/>
                  <a:gd name="T40" fmla="*/ 31 w 95"/>
                  <a:gd name="T41" fmla="*/ 75 h 165"/>
                  <a:gd name="T42" fmla="*/ 32 w 95"/>
                  <a:gd name="T43" fmla="*/ 76 h 165"/>
                  <a:gd name="T44" fmla="*/ 31 w 95"/>
                  <a:gd name="T45" fmla="*/ 78 h 165"/>
                  <a:gd name="T46" fmla="*/ 28 w 95"/>
                  <a:gd name="T47" fmla="*/ 84 h 165"/>
                  <a:gd name="T48" fmla="*/ 24 w 95"/>
                  <a:gd name="T49" fmla="*/ 92 h 165"/>
                  <a:gd name="T50" fmla="*/ 20 w 95"/>
                  <a:gd name="T51" fmla="*/ 102 h 165"/>
                  <a:gd name="T52" fmla="*/ 9 w 95"/>
                  <a:gd name="T53" fmla="*/ 125 h 165"/>
                  <a:gd name="T54" fmla="*/ 5 w 95"/>
                  <a:gd name="T55" fmla="*/ 136 h 165"/>
                  <a:gd name="T56" fmla="*/ 2 w 95"/>
                  <a:gd name="T57" fmla="*/ 145 h 165"/>
                  <a:gd name="T58" fmla="*/ 0 w 95"/>
                  <a:gd name="T59" fmla="*/ 153 h 165"/>
                  <a:gd name="T60" fmla="*/ 1 w 95"/>
                  <a:gd name="T61" fmla="*/ 159 h 165"/>
                  <a:gd name="T62" fmla="*/ 4 w 95"/>
                  <a:gd name="T63" fmla="*/ 165 h 165"/>
                  <a:gd name="T64" fmla="*/ 10 w 95"/>
                  <a:gd name="T65" fmla="*/ 165 h 165"/>
                  <a:gd name="T66" fmla="*/ 17 w 95"/>
                  <a:gd name="T67" fmla="*/ 163 h 165"/>
                  <a:gd name="T68" fmla="*/ 19 w 95"/>
                  <a:gd name="T69" fmla="*/ 162 h 165"/>
                  <a:gd name="T70" fmla="*/ 23 w 95"/>
                  <a:gd name="T71" fmla="*/ 159 h 165"/>
                  <a:gd name="T72" fmla="*/ 32 w 95"/>
                  <a:gd name="T73" fmla="*/ 148 h 165"/>
                  <a:gd name="T74" fmla="*/ 44 w 95"/>
                  <a:gd name="T75" fmla="*/ 134 h 165"/>
                  <a:gd name="T76" fmla="*/ 58 w 95"/>
                  <a:gd name="T77" fmla="*/ 118 h 165"/>
                  <a:gd name="T78" fmla="*/ 72 w 95"/>
                  <a:gd name="T79" fmla="*/ 102 h 165"/>
                  <a:gd name="T80" fmla="*/ 83 w 95"/>
                  <a:gd name="T81" fmla="*/ 90 h 165"/>
                  <a:gd name="T82" fmla="*/ 93 w 95"/>
                  <a:gd name="T83" fmla="*/ 80 h 165"/>
                  <a:gd name="T84" fmla="*/ 95 w 95"/>
                  <a:gd name="T85" fmla="*/ 78 h 165"/>
                  <a:gd name="T86" fmla="*/ 95 w 95"/>
                  <a:gd name="T87" fmla="*/ 76 h 165"/>
                  <a:gd name="T88" fmla="*/ 95 w 95"/>
                  <a:gd name="T89" fmla="*/ 76 h 16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5" h="165">
                    <a:moveTo>
                      <a:pt x="95" y="76"/>
                    </a:moveTo>
                    <a:lnTo>
                      <a:pt x="93" y="73"/>
                    </a:lnTo>
                    <a:lnTo>
                      <a:pt x="86" y="66"/>
                    </a:lnTo>
                    <a:lnTo>
                      <a:pt x="76" y="55"/>
                    </a:lnTo>
                    <a:lnTo>
                      <a:pt x="66" y="43"/>
                    </a:lnTo>
                    <a:lnTo>
                      <a:pt x="52" y="29"/>
                    </a:lnTo>
                    <a:lnTo>
                      <a:pt x="40" y="17"/>
                    </a:lnTo>
                    <a:lnTo>
                      <a:pt x="27" y="8"/>
                    </a:lnTo>
                    <a:lnTo>
                      <a:pt x="17" y="2"/>
                    </a:lnTo>
                    <a:lnTo>
                      <a:pt x="9" y="0"/>
                    </a:lnTo>
                    <a:lnTo>
                      <a:pt x="4" y="0"/>
                    </a:lnTo>
                    <a:lnTo>
                      <a:pt x="1" y="2"/>
                    </a:lnTo>
                    <a:lnTo>
                      <a:pt x="0" y="5"/>
                    </a:lnTo>
                    <a:lnTo>
                      <a:pt x="0" y="13"/>
                    </a:lnTo>
                    <a:lnTo>
                      <a:pt x="2" y="20"/>
                    </a:lnTo>
                    <a:lnTo>
                      <a:pt x="4" y="25"/>
                    </a:lnTo>
                    <a:lnTo>
                      <a:pt x="8" y="32"/>
                    </a:lnTo>
                    <a:lnTo>
                      <a:pt x="17" y="52"/>
                    </a:lnTo>
                    <a:lnTo>
                      <a:pt x="23" y="61"/>
                    </a:lnTo>
                    <a:lnTo>
                      <a:pt x="27" y="69"/>
                    </a:lnTo>
                    <a:lnTo>
                      <a:pt x="31" y="75"/>
                    </a:lnTo>
                    <a:lnTo>
                      <a:pt x="32" y="76"/>
                    </a:lnTo>
                    <a:lnTo>
                      <a:pt x="31" y="78"/>
                    </a:lnTo>
                    <a:lnTo>
                      <a:pt x="28" y="84"/>
                    </a:lnTo>
                    <a:lnTo>
                      <a:pt x="24" y="92"/>
                    </a:lnTo>
                    <a:lnTo>
                      <a:pt x="20" y="102"/>
                    </a:lnTo>
                    <a:lnTo>
                      <a:pt x="9" y="125"/>
                    </a:lnTo>
                    <a:lnTo>
                      <a:pt x="5" y="136"/>
                    </a:lnTo>
                    <a:lnTo>
                      <a:pt x="2" y="145"/>
                    </a:lnTo>
                    <a:lnTo>
                      <a:pt x="0" y="153"/>
                    </a:lnTo>
                    <a:lnTo>
                      <a:pt x="1" y="159"/>
                    </a:lnTo>
                    <a:lnTo>
                      <a:pt x="4" y="165"/>
                    </a:lnTo>
                    <a:lnTo>
                      <a:pt x="10" y="165"/>
                    </a:lnTo>
                    <a:lnTo>
                      <a:pt x="17" y="163"/>
                    </a:lnTo>
                    <a:lnTo>
                      <a:pt x="19" y="162"/>
                    </a:lnTo>
                    <a:lnTo>
                      <a:pt x="23" y="159"/>
                    </a:lnTo>
                    <a:lnTo>
                      <a:pt x="32" y="148"/>
                    </a:lnTo>
                    <a:lnTo>
                      <a:pt x="44" y="134"/>
                    </a:lnTo>
                    <a:lnTo>
                      <a:pt x="58" y="118"/>
                    </a:lnTo>
                    <a:lnTo>
                      <a:pt x="72" y="102"/>
                    </a:lnTo>
                    <a:lnTo>
                      <a:pt x="83" y="90"/>
                    </a:lnTo>
                    <a:lnTo>
                      <a:pt x="93" y="80"/>
                    </a:lnTo>
                    <a:lnTo>
                      <a:pt x="95" y="78"/>
                    </a:lnTo>
                    <a:lnTo>
                      <a:pt x="95" y="76"/>
                    </a:lnTo>
                    <a:close/>
                  </a:path>
                </a:pathLst>
              </a:custGeom>
              <a:solidFill>
                <a:srgbClr val="989DAF"/>
              </a:solidFill>
              <a:ln w="4763">
                <a:solidFill>
                  <a:srgbClr val="000000"/>
                </a:solidFill>
                <a:prstDash val="solid"/>
                <a:round/>
                <a:headEnd/>
                <a:tailEnd/>
              </a:ln>
            </p:spPr>
            <p:txBody>
              <a:bodyPr/>
              <a:lstStyle/>
              <a:p>
                <a:endParaRPr lang="ja-JP" altLang="en-US"/>
              </a:p>
            </p:txBody>
          </p:sp>
          <p:sp>
            <p:nvSpPr>
              <p:cNvPr id="33956" name="Freeform 60"/>
              <p:cNvSpPr>
                <a:spLocks/>
              </p:cNvSpPr>
              <p:nvPr/>
            </p:nvSpPr>
            <p:spPr bwMode="auto">
              <a:xfrm>
                <a:off x="2955" y="4989"/>
                <a:ext cx="369" cy="17"/>
              </a:xfrm>
              <a:custGeom>
                <a:avLst/>
                <a:gdLst>
                  <a:gd name="T0" fmla="*/ 369 w 369"/>
                  <a:gd name="T1" fmla="*/ 17 h 17"/>
                  <a:gd name="T2" fmla="*/ 367 w 369"/>
                  <a:gd name="T3" fmla="*/ 17 h 17"/>
                  <a:gd name="T4" fmla="*/ 365 w 369"/>
                  <a:gd name="T5" fmla="*/ 17 h 17"/>
                  <a:gd name="T6" fmla="*/ 361 w 369"/>
                  <a:gd name="T7" fmla="*/ 17 h 17"/>
                  <a:gd name="T8" fmla="*/ 355 w 369"/>
                  <a:gd name="T9" fmla="*/ 17 h 17"/>
                  <a:gd name="T10" fmla="*/ 338 w 369"/>
                  <a:gd name="T11" fmla="*/ 15 h 17"/>
                  <a:gd name="T12" fmla="*/ 316 w 369"/>
                  <a:gd name="T13" fmla="*/ 14 h 17"/>
                  <a:gd name="T14" fmla="*/ 291 w 369"/>
                  <a:gd name="T15" fmla="*/ 14 h 17"/>
                  <a:gd name="T16" fmla="*/ 261 w 369"/>
                  <a:gd name="T17" fmla="*/ 11 h 17"/>
                  <a:gd name="T18" fmla="*/ 230 w 369"/>
                  <a:gd name="T19" fmla="*/ 11 h 17"/>
                  <a:gd name="T20" fmla="*/ 198 w 369"/>
                  <a:gd name="T21" fmla="*/ 8 h 17"/>
                  <a:gd name="T22" fmla="*/ 132 w 369"/>
                  <a:gd name="T23" fmla="*/ 5 h 17"/>
                  <a:gd name="T24" fmla="*/ 101 w 369"/>
                  <a:gd name="T25" fmla="*/ 3 h 17"/>
                  <a:gd name="T26" fmla="*/ 71 w 369"/>
                  <a:gd name="T27" fmla="*/ 3 h 17"/>
                  <a:gd name="T28" fmla="*/ 47 w 369"/>
                  <a:gd name="T29" fmla="*/ 1 h 17"/>
                  <a:gd name="T30" fmla="*/ 25 w 369"/>
                  <a:gd name="T31" fmla="*/ 0 h 17"/>
                  <a:gd name="T32" fmla="*/ 9 w 369"/>
                  <a:gd name="T33" fmla="*/ 0 h 17"/>
                  <a:gd name="T34" fmla="*/ 4 w 369"/>
                  <a:gd name="T35" fmla="*/ 0 h 17"/>
                  <a:gd name="T36" fmla="*/ 0 w 369"/>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69" h="17">
                    <a:moveTo>
                      <a:pt x="369" y="17"/>
                    </a:moveTo>
                    <a:lnTo>
                      <a:pt x="367" y="17"/>
                    </a:lnTo>
                    <a:lnTo>
                      <a:pt x="365" y="17"/>
                    </a:lnTo>
                    <a:lnTo>
                      <a:pt x="361" y="17"/>
                    </a:lnTo>
                    <a:lnTo>
                      <a:pt x="355" y="17"/>
                    </a:lnTo>
                    <a:lnTo>
                      <a:pt x="338" y="15"/>
                    </a:lnTo>
                    <a:lnTo>
                      <a:pt x="316" y="14"/>
                    </a:lnTo>
                    <a:lnTo>
                      <a:pt x="291" y="14"/>
                    </a:lnTo>
                    <a:lnTo>
                      <a:pt x="261" y="11"/>
                    </a:lnTo>
                    <a:lnTo>
                      <a:pt x="230" y="11"/>
                    </a:lnTo>
                    <a:lnTo>
                      <a:pt x="198" y="8"/>
                    </a:lnTo>
                    <a:lnTo>
                      <a:pt x="132" y="5"/>
                    </a:lnTo>
                    <a:lnTo>
                      <a:pt x="101" y="3"/>
                    </a:lnTo>
                    <a:lnTo>
                      <a:pt x="71" y="3"/>
                    </a:lnTo>
                    <a:lnTo>
                      <a:pt x="47" y="1"/>
                    </a:lnTo>
                    <a:lnTo>
                      <a:pt x="25" y="0"/>
                    </a:lnTo>
                    <a:lnTo>
                      <a:pt x="9" y="0"/>
                    </a:lnTo>
                    <a:lnTo>
                      <a:pt x="4" y="0"/>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57" name="Freeform 61"/>
              <p:cNvSpPr>
                <a:spLocks/>
              </p:cNvSpPr>
              <p:nvPr/>
            </p:nvSpPr>
            <p:spPr bwMode="auto">
              <a:xfrm>
                <a:off x="2951" y="4697"/>
                <a:ext cx="113" cy="143"/>
              </a:xfrm>
              <a:custGeom>
                <a:avLst/>
                <a:gdLst>
                  <a:gd name="T0" fmla="*/ 89 w 113"/>
                  <a:gd name="T1" fmla="*/ 134 h 143"/>
                  <a:gd name="T2" fmla="*/ 93 w 113"/>
                  <a:gd name="T3" fmla="*/ 128 h 143"/>
                  <a:gd name="T4" fmla="*/ 98 w 113"/>
                  <a:gd name="T5" fmla="*/ 119 h 143"/>
                  <a:gd name="T6" fmla="*/ 103 w 113"/>
                  <a:gd name="T7" fmla="*/ 108 h 143"/>
                  <a:gd name="T8" fmla="*/ 108 w 113"/>
                  <a:gd name="T9" fmla="*/ 96 h 143"/>
                  <a:gd name="T10" fmla="*/ 110 w 113"/>
                  <a:gd name="T11" fmla="*/ 82 h 143"/>
                  <a:gd name="T12" fmla="*/ 113 w 113"/>
                  <a:gd name="T13" fmla="*/ 67 h 143"/>
                  <a:gd name="T14" fmla="*/ 110 w 113"/>
                  <a:gd name="T15" fmla="*/ 52 h 143"/>
                  <a:gd name="T16" fmla="*/ 106 w 113"/>
                  <a:gd name="T17" fmla="*/ 37 h 143"/>
                  <a:gd name="T18" fmla="*/ 97 w 113"/>
                  <a:gd name="T19" fmla="*/ 20 h 143"/>
                  <a:gd name="T20" fmla="*/ 85 w 113"/>
                  <a:gd name="T21" fmla="*/ 9 h 143"/>
                  <a:gd name="T22" fmla="*/ 71 w 113"/>
                  <a:gd name="T23" fmla="*/ 2 h 143"/>
                  <a:gd name="T24" fmla="*/ 58 w 113"/>
                  <a:gd name="T25" fmla="*/ 0 h 143"/>
                  <a:gd name="T26" fmla="*/ 44 w 113"/>
                  <a:gd name="T27" fmla="*/ 3 h 143"/>
                  <a:gd name="T28" fmla="*/ 31 w 113"/>
                  <a:gd name="T29" fmla="*/ 9 h 143"/>
                  <a:gd name="T30" fmla="*/ 20 w 113"/>
                  <a:gd name="T31" fmla="*/ 17 h 143"/>
                  <a:gd name="T32" fmla="*/ 12 w 113"/>
                  <a:gd name="T33" fmla="*/ 31 h 143"/>
                  <a:gd name="T34" fmla="*/ 5 w 113"/>
                  <a:gd name="T35" fmla="*/ 44 h 143"/>
                  <a:gd name="T36" fmla="*/ 1 w 113"/>
                  <a:gd name="T37" fmla="*/ 59 h 143"/>
                  <a:gd name="T38" fmla="*/ 1 w 113"/>
                  <a:gd name="T39" fmla="*/ 69 h 143"/>
                  <a:gd name="T40" fmla="*/ 3 w 113"/>
                  <a:gd name="T41" fmla="*/ 76 h 143"/>
                  <a:gd name="T42" fmla="*/ 5 w 113"/>
                  <a:gd name="T43" fmla="*/ 82 h 143"/>
                  <a:gd name="T44" fmla="*/ 11 w 113"/>
                  <a:gd name="T45" fmla="*/ 90 h 143"/>
                  <a:gd name="T46" fmla="*/ 12 w 113"/>
                  <a:gd name="T47" fmla="*/ 93 h 143"/>
                  <a:gd name="T48" fmla="*/ 12 w 113"/>
                  <a:gd name="T49" fmla="*/ 99 h 143"/>
                  <a:gd name="T50" fmla="*/ 8 w 113"/>
                  <a:gd name="T51" fmla="*/ 116 h 143"/>
                  <a:gd name="T52" fmla="*/ 3 w 113"/>
                  <a:gd name="T53" fmla="*/ 132 h 143"/>
                  <a:gd name="T54" fmla="*/ 0 w 113"/>
                  <a:gd name="T55" fmla="*/ 138 h 143"/>
                  <a:gd name="T56" fmla="*/ 0 w 113"/>
                  <a:gd name="T57" fmla="*/ 143 h 143"/>
                  <a:gd name="T58" fmla="*/ 89 w 113"/>
                  <a:gd name="T59" fmla="*/ 134 h 14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13" h="143">
                    <a:moveTo>
                      <a:pt x="89" y="134"/>
                    </a:moveTo>
                    <a:lnTo>
                      <a:pt x="93" y="128"/>
                    </a:lnTo>
                    <a:lnTo>
                      <a:pt x="98" y="119"/>
                    </a:lnTo>
                    <a:lnTo>
                      <a:pt x="103" y="108"/>
                    </a:lnTo>
                    <a:lnTo>
                      <a:pt x="108" y="96"/>
                    </a:lnTo>
                    <a:lnTo>
                      <a:pt x="110" y="82"/>
                    </a:lnTo>
                    <a:lnTo>
                      <a:pt x="113" y="67"/>
                    </a:lnTo>
                    <a:lnTo>
                      <a:pt x="110" y="52"/>
                    </a:lnTo>
                    <a:lnTo>
                      <a:pt x="106" y="37"/>
                    </a:lnTo>
                    <a:lnTo>
                      <a:pt x="97" y="20"/>
                    </a:lnTo>
                    <a:lnTo>
                      <a:pt x="85" y="9"/>
                    </a:lnTo>
                    <a:lnTo>
                      <a:pt x="71" y="2"/>
                    </a:lnTo>
                    <a:lnTo>
                      <a:pt x="58" y="0"/>
                    </a:lnTo>
                    <a:lnTo>
                      <a:pt x="44" y="3"/>
                    </a:lnTo>
                    <a:lnTo>
                      <a:pt x="31" y="9"/>
                    </a:lnTo>
                    <a:lnTo>
                      <a:pt x="20" y="17"/>
                    </a:lnTo>
                    <a:lnTo>
                      <a:pt x="12" y="31"/>
                    </a:lnTo>
                    <a:lnTo>
                      <a:pt x="5" y="44"/>
                    </a:lnTo>
                    <a:lnTo>
                      <a:pt x="1" y="59"/>
                    </a:lnTo>
                    <a:lnTo>
                      <a:pt x="1" y="69"/>
                    </a:lnTo>
                    <a:lnTo>
                      <a:pt x="3" y="76"/>
                    </a:lnTo>
                    <a:lnTo>
                      <a:pt x="5" y="82"/>
                    </a:lnTo>
                    <a:lnTo>
                      <a:pt x="11" y="90"/>
                    </a:lnTo>
                    <a:lnTo>
                      <a:pt x="12" y="93"/>
                    </a:lnTo>
                    <a:lnTo>
                      <a:pt x="12" y="99"/>
                    </a:lnTo>
                    <a:lnTo>
                      <a:pt x="8" y="116"/>
                    </a:lnTo>
                    <a:lnTo>
                      <a:pt x="3" y="132"/>
                    </a:lnTo>
                    <a:lnTo>
                      <a:pt x="0" y="138"/>
                    </a:lnTo>
                    <a:lnTo>
                      <a:pt x="0" y="143"/>
                    </a:lnTo>
                    <a:lnTo>
                      <a:pt x="89" y="134"/>
                    </a:lnTo>
                    <a:close/>
                  </a:path>
                </a:pathLst>
              </a:custGeom>
              <a:solidFill>
                <a:srgbClr val="FFBF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3958" name="Freeform 62"/>
              <p:cNvSpPr>
                <a:spLocks/>
              </p:cNvSpPr>
              <p:nvPr/>
            </p:nvSpPr>
            <p:spPr bwMode="auto">
              <a:xfrm>
                <a:off x="2951" y="4697"/>
                <a:ext cx="113" cy="143"/>
              </a:xfrm>
              <a:custGeom>
                <a:avLst/>
                <a:gdLst>
                  <a:gd name="T0" fmla="*/ 89 w 113"/>
                  <a:gd name="T1" fmla="*/ 134 h 143"/>
                  <a:gd name="T2" fmla="*/ 93 w 113"/>
                  <a:gd name="T3" fmla="*/ 128 h 143"/>
                  <a:gd name="T4" fmla="*/ 98 w 113"/>
                  <a:gd name="T5" fmla="*/ 119 h 143"/>
                  <a:gd name="T6" fmla="*/ 103 w 113"/>
                  <a:gd name="T7" fmla="*/ 108 h 143"/>
                  <a:gd name="T8" fmla="*/ 108 w 113"/>
                  <a:gd name="T9" fmla="*/ 96 h 143"/>
                  <a:gd name="T10" fmla="*/ 110 w 113"/>
                  <a:gd name="T11" fmla="*/ 82 h 143"/>
                  <a:gd name="T12" fmla="*/ 113 w 113"/>
                  <a:gd name="T13" fmla="*/ 67 h 143"/>
                  <a:gd name="T14" fmla="*/ 110 w 113"/>
                  <a:gd name="T15" fmla="*/ 52 h 143"/>
                  <a:gd name="T16" fmla="*/ 106 w 113"/>
                  <a:gd name="T17" fmla="*/ 37 h 143"/>
                  <a:gd name="T18" fmla="*/ 97 w 113"/>
                  <a:gd name="T19" fmla="*/ 20 h 143"/>
                  <a:gd name="T20" fmla="*/ 85 w 113"/>
                  <a:gd name="T21" fmla="*/ 9 h 143"/>
                  <a:gd name="T22" fmla="*/ 71 w 113"/>
                  <a:gd name="T23" fmla="*/ 2 h 143"/>
                  <a:gd name="T24" fmla="*/ 58 w 113"/>
                  <a:gd name="T25" fmla="*/ 0 h 143"/>
                  <a:gd name="T26" fmla="*/ 44 w 113"/>
                  <a:gd name="T27" fmla="*/ 3 h 143"/>
                  <a:gd name="T28" fmla="*/ 31 w 113"/>
                  <a:gd name="T29" fmla="*/ 9 h 143"/>
                  <a:gd name="T30" fmla="*/ 20 w 113"/>
                  <a:gd name="T31" fmla="*/ 17 h 143"/>
                  <a:gd name="T32" fmla="*/ 12 w 113"/>
                  <a:gd name="T33" fmla="*/ 31 h 143"/>
                  <a:gd name="T34" fmla="*/ 5 w 113"/>
                  <a:gd name="T35" fmla="*/ 44 h 143"/>
                  <a:gd name="T36" fmla="*/ 1 w 113"/>
                  <a:gd name="T37" fmla="*/ 59 h 143"/>
                  <a:gd name="T38" fmla="*/ 1 w 113"/>
                  <a:gd name="T39" fmla="*/ 69 h 143"/>
                  <a:gd name="T40" fmla="*/ 3 w 113"/>
                  <a:gd name="T41" fmla="*/ 76 h 143"/>
                  <a:gd name="T42" fmla="*/ 5 w 113"/>
                  <a:gd name="T43" fmla="*/ 82 h 143"/>
                  <a:gd name="T44" fmla="*/ 11 w 113"/>
                  <a:gd name="T45" fmla="*/ 90 h 143"/>
                  <a:gd name="T46" fmla="*/ 12 w 113"/>
                  <a:gd name="T47" fmla="*/ 93 h 143"/>
                  <a:gd name="T48" fmla="*/ 12 w 113"/>
                  <a:gd name="T49" fmla="*/ 99 h 143"/>
                  <a:gd name="T50" fmla="*/ 8 w 113"/>
                  <a:gd name="T51" fmla="*/ 116 h 143"/>
                  <a:gd name="T52" fmla="*/ 3 w 113"/>
                  <a:gd name="T53" fmla="*/ 132 h 143"/>
                  <a:gd name="T54" fmla="*/ 0 w 113"/>
                  <a:gd name="T55" fmla="*/ 138 h 143"/>
                  <a:gd name="T56" fmla="*/ 0 w 113"/>
                  <a:gd name="T57" fmla="*/ 143 h 14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13" h="143">
                    <a:moveTo>
                      <a:pt x="89" y="134"/>
                    </a:moveTo>
                    <a:lnTo>
                      <a:pt x="93" y="128"/>
                    </a:lnTo>
                    <a:lnTo>
                      <a:pt x="98" y="119"/>
                    </a:lnTo>
                    <a:lnTo>
                      <a:pt x="103" y="108"/>
                    </a:lnTo>
                    <a:lnTo>
                      <a:pt x="108" y="96"/>
                    </a:lnTo>
                    <a:lnTo>
                      <a:pt x="110" y="82"/>
                    </a:lnTo>
                    <a:lnTo>
                      <a:pt x="113" y="67"/>
                    </a:lnTo>
                    <a:lnTo>
                      <a:pt x="110" y="52"/>
                    </a:lnTo>
                    <a:lnTo>
                      <a:pt x="106" y="37"/>
                    </a:lnTo>
                    <a:lnTo>
                      <a:pt x="97" y="20"/>
                    </a:lnTo>
                    <a:lnTo>
                      <a:pt x="85" y="9"/>
                    </a:lnTo>
                    <a:lnTo>
                      <a:pt x="71" y="2"/>
                    </a:lnTo>
                    <a:lnTo>
                      <a:pt x="58" y="0"/>
                    </a:lnTo>
                    <a:lnTo>
                      <a:pt x="44" y="3"/>
                    </a:lnTo>
                    <a:lnTo>
                      <a:pt x="31" y="9"/>
                    </a:lnTo>
                    <a:lnTo>
                      <a:pt x="20" y="17"/>
                    </a:lnTo>
                    <a:lnTo>
                      <a:pt x="12" y="31"/>
                    </a:lnTo>
                    <a:lnTo>
                      <a:pt x="5" y="44"/>
                    </a:lnTo>
                    <a:lnTo>
                      <a:pt x="1" y="59"/>
                    </a:lnTo>
                    <a:lnTo>
                      <a:pt x="1" y="69"/>
                    </a:lnTo>
                    <a:lnTo>
                      <a:pt x="3" y="76"/>
                    </a:lnTo>
                    <a:lnTo>
                      <a:pt x="5" y="82"/>
                    </a:lnTo>
                    <a:lnTo>
                      <a:pt x="11" y="90"/>
                    </a:lnTo>
                    <a:lnTo>
                      <a:pt x="12" y="93"/>
                    </a:lnTo>
                    <a:lnTo>
                      <a:pt x="12" y="99"/>
                    </a:lnTo>
                    <a:lnTo>
                      <a:pt x="8" y="116"/>
                    </a:lnTo>
                    <a:lnTo>
                      <a:pt x="3" y="132"/>
                    </a:lnTo>
                    <a:lnTo>
                      <a:pt x="0" y="138"/>
                    </a:lnTo>
                    <a:lnTo>
                      <a:pt x="0" y="14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59" name="Freeform 63"/>
              <p:cNvSpPr>
                <a:spLocks/>
              </p:cNvSpPr>
              <p:nvPr/>
            </p:nvSpPr>
            <p:spPr bwMode="auto">
              <a:xfrm>
                <a:off x="2834" y="4603"/>
                <a:ext cx="120" cy="190"/>
              </a:xfrm>
              <a:custGeom>
                <a:avLst/>
                <a:gdLst>
                  <a:gd name="T0" fmla="*/ 11 w 120"/>
                  <a:gd name="T1" fmla="*/ 0 h 190"/>
                  <a:gd name="T2" fmla="*/ 13 w 120"/>
                  <a:gd name="T3" fmla="*/ 1 h 190"/>
                  <a:gd name="T4" fmla="*/ 19 w 120"/>
                  <a:gd name="T5" fmla="*/ 1 h 190"/>
                  <a:gd name="T6" fmla="*/ 31 w 120"/>
                  <a:gd name="T7" fmla="*/ 6 h 190"/>
                  <a:gd name="T8" fmla="*/ 47 w 120"/>
                  <a:gd name="T9" fmla="*/ 12 h 190"/>
                  <a:gd name="T10" fmla="*/ 66 w 120"/>
                  <a:gd name="T11" fmla="*/ 20 h 190"/>
                  <a:gd name="T12" fmla="*/ 83 w 120"/>
                  <a:gd name="T13" fmla="*/ 26 h 190"/>
                  <a:gd name="T14" fmla="*/ 99 w 120"/>
                  <a:gd name="T15" fmla="*/ 32 h 190"/>
                  <a:gd name="T16" fmla="*/ 113 w 120"/>
                  <a:gd name="T17" fmla="*/ 35 h 190"/>
                  <a:gd name="T18" fmla="*/ 117 w 120"/>
                  <a:gd name="T19" fmla="*/ 36 h 190"/>
                  <a:gd name="T20" fmla="*/ 120 w 120"/>
                  <a:gd name="T21" fmla="*/ 36 h 190"/>
                  <a:gd name="T22" fmla="*/ 120 w 120"/>
                  <a:gd name="T23" fmla="*/ 50 h 190"/>
                  <a:gd name="T24" fmla="*/ 118 w 120"/>
                  <a:gd name="T25" fmla="*/ 68 h 190"/>
                  <a:gd name="T26" fmla="*/ 118 w 120"/>
                  <a:gd name="T27" fmla="*/ 88 h 190"/>
                  <a:gd name="T28" fmla="*/ 117 w 120"/>
                  <a:gd name="T29" fmla="*/ 111 h 190"/>
                  <a:gd name="T30" fmla="*/ 116 w 120"/>
                  <a:gd name="T31" fmla="*/ 134 h 190"/>
                  <a:gd name="T32" fmla="*/ 116 w 120"/>
                  <a:gd name="T33" fmla="*/ 153 h 190"/>
                  <a:gd name="T34" fmla="*/ 116 w 120"/>
                  <a:gd name="T35" fmla="*/ 169 h 190"/>
                  <a:gd name="T36" fmla="*/ 116 w 120"/>
                  <a:gd name="T37" fmla="*/ 173 h 190"/>
                  <a:gd name="T38" fmla="*/ 117 w 120"/>
                  <a:gd name="T39" fmla="*/ 178 h 190"/>
                  <a:gd name="T40" fmla="*/ 116 w 120"/>
                  <a:gd name="T41" fmla="*/ 182 h 190"/>
                  <a:gd name="T42" fmla="*/ 113 w 120"/>
                  <a:gd name="T43" fmla="*/ 187 h 190"/>
                  <a:gd name="T44" fmla="*/ 107 w 120"/>
                  <a:gd name="T45" fmla="*/ 188 h 190"/>
                  <a:gd name="T46" fmla="*/ 101 w 120"/>
                  <a:gd name="T47" fmla="*/ 190 h 190"/>
                  <a:gd name="T48" fmla="*/ 86 w 120"/>
                  <a:gd name="T49" fmla="*/ 190 h 190"/>
                  <a:gd name="T50" fmla="*/ 79 w 120"/>
                  <a:gd name="T51" fmla="*/ 188 h 190"/>
                  <a:gd name="T52" fmla="*/ 74 w 120"/>
                  <a:gd name="T53" fmla="*/ 187 h 190"/>
                  <a:gd name="T54" fmla="*/ 68 w 120"/>
                  <a:gd name="T55" fmla="*/ 185 h 190"/>
                  <a:gd name="T56" fmla="*/ 60 w 120"/>
                  <a:gd name="T57" fmla="*/ 181 h 190"/>
                  <a:gd name="T58" fmla="*/ 50 w 120"/>
                  <a:gd name="T59" fmla="*/ 176 h 190"/>
                  <a:gd name="T60" fmla="*/ 37 w 120"/>
                  <a:gd name="T61" fmla="*/ 173 h 190"/>
                  <a:gd name="T62" fmla="*/ 25 w 120"/>
                  <a:gd name="T63" fmla="*/ 169 h 190"/>
                  <a:gd name="T64" fmla="*/ 15 w 120"/>
                  <a:gd name="T65" fmla="*/ 166 h 190"/>
                  <a:gd name="T66" fmla="*/ 5 w 120"/>
                  <a:gd name="T67" fmla="*/ 163 h 190"/>
                  <a:gd name="T68" fmla="*/ 0 w 120"/>
                  <a:gd name="T69" fmla="*/ 159 h 190"/>
                  <a:gd name="T70" fmla="*/ 0 w 120"/>
                  <a:gd name="T71" fmla="*/ 155 h 190"/>
                  <a:gd name="T72" fmla="*/ 0 w 120"/>
                  <a:gd name="T73" fmla="*/ 147 h 190"/>
                  <a:gd name="T74" fmla="*/ 0 w 120"/>
                  <a:gd name="T75" fmla="*/ 138 h 190"/>
                  <a:gd name="T76" fmla="*/ 0 w 120"/>
                  <a:gd name="T77" fmla="*/ 128 h 190"/>
                  <a:gd name="T78" fmla="*/ 1 w 120"/>
                  <a:gd name="T79" fmla="*/ 102 h 190"/>
                  <a:gd name="T80" fmla="*/ 2 w 120"/>
                  <a:gd name="T81" fmla="*/ 74 h 190"/>
                  <a:gd name="T82" fmla="*/ 4 w 120"/>
                  <a:gd name="T83" fmla="*/ 47 h 190"/>
                  <a:gd name="T84" fmla="*/ 7 w 120"/>
                  <a:gd name="T85" fmla="*/ 24 h 190"/>
                  <a:gd name="T86" fmla="*/ 8 w 120"/>
                  <a:gd name="T87" fmla="*/ 14 h 190"/>
                  <a:gd name="T88" fmla="*/ 8 w 120"/>
                  <a:gd name="T89" fmla="*/ 6 h 190"/>
                  <a:gd name="T90" fmla="*/ 9 w 120"/>
                  <a:gd name="T91" fmla="*/ 1 h 190"/>
                  <a:gd name="T92" fmla="*/ 11 w 120"/>
                  <a:gd name="T93" fmla="*/ 0 h 190"/>
                  <a:gd name="T94" fmla="*/ 11 w 120"/>
                  <a:gd name="T95" fmla="*/ 0 h 1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0" h="190">
                    <a:moveTo>
                      <a:pt x="11" y="0"/>
                    </a:moveTo>
                    <a:lnTo>
                      <a:pt x="13" y="1"/>
                    </a:lnTo>
                    <a:lnTo>
                      <a:pt x="19" y="1"/>
                    </a:lnTo>
                    <a:lnTo>
                      <a:pt x="31" y="6"/>
                    </a:lnTo>
                    <a:lnTo>
                      <a:pt x="47" y="12"/>
                    </a:lnTo>
                    <a:lnTo>
                      <a:pt x="66" y="20"/>
                    </a:lnTo>
                    <a:lnTo>
                      <a:pt x="83" y="26"/>
                    </a:lnTo>
                    <a:lnTo>
                      <a:pt x="99" y="32"/>
                    </a:lnTo>
                    <a:lnTo>
                      <a:pt x="113" y="35"/>
                    </a:lnTo>
                    <a:lnTo>
                      <a:pt x="117" y="36"/>
                    </a:lnTo>
                    <a:lnTo>
                      <a:pt x="120" y="36"/>
                    </a:lnTo>
                    <a:lnTo>
                      <a:pt x="120" y="50"/>
                    </a:lnTo>
                    <a:lnTo>
                      <a:pt x="118" y="68"/>
                    </a:lnTo>
                    <a:lnTo>
                      <a:pt x="118" y="88"/>
                    </a:lnTo>
                    <a:lnTo>
                      <a:pt x="117" y="111"/>
                    </a:lnTo>
                    <a:lnTo>
                      <a:pt x="116" y="134"/>
                    </a:lnTo>
                    <a:lnTo>
                      <a:pt x="116" y="153"/>
                    </a:lnTo>
                    <a:lnTo>
                      <a:pt x="116" y="169"/>
                    </a:lnTo>
                    <a:lnTo>
                      <a:pt x="116" y="173"/>
                    </a:lnTo>
                    <a:lnTo>
                      <a:pt x="117" y="178"/>
                    </a:lnTo>
                    <a:lnTo>
                      <a:pt x="116" y="182"/>
                    </a:lnTo>
                    <a:lnTo>
                      <a:pt x="113" y="187"/>
                    </a:lnTo>
                    <a:lnTo>
                      <a:pt x="107" y="188"/>
                    </a:lnTo>
                    <a:lnTo>
                      <a:pt x="101" y="190"/>
                    </a:lnTo>
                    <a:lnTo>
                      <a:pt x="86" y="190"/>
                    </a:lnTo>
                    <a:lnTo>
                      <a:pt x="79" y="188"/>
                    </a:lnTo>
                    <a:lnTo>
                      <a:pt x="74" y="187"/>
                    </a:lnTo>
                    <a:lnTo>
                      <a:pt x="68" y="185"/>
                    </a:lnTo>
                    <a:lnTo>
                      <a:pt x="60" y="181"/>
                    </a:lnTo>
                    <a:lnTo>
                      <a:pt x="50" y="176"/>
                    </a:lnTo>
                    <a:lnTo>
                      <a:pt x="37" y="173"/>
                    </a:lnTo>
                    <a:lnTo>
                      <a:pt x="25" y="169"/>
                    </a:lnTo>
                    <a:lnTo>
                      <a:pt x="15" y="166"/>
                    </a:lnTo>
                    <a:lnTo>
                      <a:pt x="5" y="163"/>
                    </a:lnTo>
                    <a:lnTo>
                      <a:pt x="0" y="159"/>
                    </a:lnTo>
                    <a:lnTo>
                      <a:pt x="0" y="155"/>
                    </a:lnTo>
                    <a:lnTo>
                      <a:pt x="0" y="147"/>
                    </a:lnTo>
                    <a:lnTo>
                      <a:pt x="0" y="138"/>
                    </a:lnTo>
                    <a:lnTo>
                      <a:pt x="0" y="128"/>
                    </a:lnTo>
                    <a:lnTo>
                      <a:pt x="1" y="102"/>
                    </a:lnTo>
                    <a:lnTo>
                      <a:pt x="2" y="74"/>
                    </a:lnTo>
                    <a:lnTo>
                      <a:pt x="4" y="47"/>
                    </a:lnTo>
                    <a:lnTo>
                      <a:pt x="7" y="24"/>
                    </a:lnTo>
                    <a:lnTo>
                      <a:pt x="8" y="14"/>
                    </a:lnTo>
                    <a:lnTo>
                      <a:pt x="8" y="6"/>
                    </a:lnTo>
                    <a:lnTo>
                      <a:pt x="9" y="1"/>
                    </a:lnTo>
                    <a:lnTo>
                      <a:pt x="11" y="0"/>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33960" name="Freeform 64"/>
              <p:cNvSpPr>
                <a:spLocks/>
              </p:cNvSpPr>
              <p:nvPr/>
            </p:nvSpPr>
            <p:spPr bwMode="auto">
              <a:xfrm>
                <a:off x="3061" y="4914"/>
                <a:ext cx="47" cy="131"/>
              </a:xfrm>
              <a:custGeom>
                <a:avLst/>
                <a:gdLst>
                  <a:gd name="T0" fmla="*/ 14 w 47"/>
                  <a:gd name="T1" fmla="*/ 131 h 131"/>
                  <a:gd name="T2" fmla="*/ 47 w 47"/>
                  <a:gd name="T3" fmla="*/ 81 h 131"/>
                  <a:gd name="T4" fmla="*/ 0 w 47"/>
                  <a:gd name="T5" fmla="*/ 0 h 131"/>
                  <a:gd name="T6" fmla="*/ 0 60000 65536"/>
                  <a:gd name="T7" fmla="*/ 0 60000 65536"/>
                  <a:gd name="T8" fmla="*/ 0 60000 65536"/>
                </a:gdLst>
                <a:ahLst/>
                <a:cxnLst>
                  <a:cxn ang="T6">
                    <a:pos x="T0" y="T1"/>
                  </a:cxn>
                  <a:cxn ang="T7">
                    <a:pos x="T2" y="T3"/>
                  </a:cxn>
                  <a:cxn ang="T8">
                    <a:pos x="T4" y="T5"/>
                  </a:cxn>
                </a:cxnLst>
                <a:rect l="0" t="0" r="r" b="b"/>
                <a:pathLst>
                  <a:path w="47" h="131">
                    <a:moveTo>
                      <a:pt x="14" y="131"/>
                    </a:moveTo>
                    <a:lnTo>
                      <a:pt x="47" y="81"/>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61" name="Freeform 65"/>
              <p:cNvSpPr>
                <a:spLocks/>
              </p:cNvSpPr>
              <p:nvPr/>
            </p:nvSpPr>
            <p:spPr bwMode="auto">
              <a:xfrm>
                <a:off x="2916" y="4775"/>
                <a:ext cx="48" cy="38"/>
              </a:xfrm>
              <a:custGeom>
                <a:avLst/>
                <a:gdLst>
                  <a:gd name="T0" fmla="*/ 31 w 48"/>
                  <a:gd name="T1" fmla="*/ 1 h 38"/>
                  <a:gd name="T2" fmla="*/ 28 w 48"/>
                  <a:gd name="T3" fmla="*/ 1 h 38"/>
                  <a:gd name="T4" fmla="*/ 23 w 48"/>
                  <a:gd name="T5" fmla="*/ 0 h 38"/>
                  <a:gd name="T6" fmla="*/ 11 w 48"/>
                  <a:gd name="T7" fmla="*/ 0 h 38"/>
                  <a:gd name="T8" fmla="*/ 4 w 48"/>
                  <a:gd name="T9" fmla="*/ 1 h 38"/>
                  <a:gd name="T10" fmla="*/ 1 w 48"/>
                  <a:gd name="T11" fmla="*/ 3 h 38"/>
                  <a:gd name="T12" fmla="*/ 0 w 48"/>
                  <a:gd name="T13" fmla="*/ 6 h 38"/>
                  <a:gd name="T14" fmla="*/ 3 w 48"/>
                  <a:gd name="T15" fmla="*/ 10 h 38"/>
                  <a:gd name="T16" fmla="*/ 0 w 48"/>
                  <a:gd name="T17" fmla="*/ 12 h 38"/>
                  <a:gd name="T18" fmla="*/ 0 w 48"/>
                  <a:gd name="T19" fmla="*/ 15 h 38"/>
                  <a:gd name="T20" fmla="*/ 1 w 48"/>
                  <a:gd name="T21" fmla="*/ 16 h 38"/>
                  <a:gd name="T22" fmla="*/ 5 w 48"/>
                  <a:gd name="T23" fmla="*/ 18 h 38"/>
                  <a:gd name="T24" fmla="*/ 3 w 48"/>
                  <a:gd name="T25" fmla="*/ 21 h 38"/>
                  <a:gd name="T26" fmla="*/ 5 w 48"/>
                  <a:gd name="T27" fmla="*/ 24 h 38"/>
                  <a:gd name="T28" fmla="*/ 9 w 48"/>
                  <a:gd name="T29" fmla="*/ 27 h 38"/>
                  <a:gd name="T30" fmla="*/ 15 w 48"/>
                  <a:gd name="T31" fmla="*/ 27 h 38"/>
                  <a:gd name="T32" fmla="*/ 12 w 48"/>
                  <a:gd name="T33" fmla="*/ 30 h 38"/>
                  <a:gd name="T34" fmla="*/ 13 w 48"/>
                  <a:gd name="T35" fmla="*/ 35 h 38"/>
                  <a:gd name="T36" fmla="*/ 17 w 48"/>
                  <a:gd name="T37" fmla="*/ 36 h 38"/>
                  <a:gd name="T38" fmla="*/ 23 w 48"/>
                  <a:gd name="T39" fmla="*/ 38 h 38"/>
                  <a:gd name="T40" fmla="*/ 36 w 48"/>
                  <a:gd name="T41" fmla="*/ 38 h 38"/>
                  <a:gd name="T42" fmla="*/ 42 w 48"/>
                  <a:gd name="T43" fmla="*/ 38 h 38"/>
                  <a:gd name="T44" fmla="*/ 46 w 48"/>
                  <a:gd name="T45" fmla="*/ 36 h 38"/>
                  <a:gd name="T46" fmla="*/ 47 w 48"/>
                  <a:gd name="T47" fmla="*/ 35 h 38"/>
                  <a:gd name="T48" fmla="*/ 47 w 48"/>
                  <a:gd name="T49" fmla="*/ 30 h 38"/>
                  <a:gd name="T50" fmla="*/ 48 w 48"/>
                  <a:gd name="T51" fmla="*/ 21 h 38"/>
                  <a:gd name="T52" fmla="*/ 48 w 48"/>
                  <a:gd name="T53" fmla="*/ 12 h 38"/>
                  <a:gd name="T54" fmla="*/ 47 w 48"/>
                  <a:gd name="T55" fmla="*/ 9 h 38"/>
                  <a:gd name="T56" fmla="*/ 47 w 48"/>
                  <a:gd name="T57" fmla="*/ 7 h 38"/>
                  <a:gd name="T58" fmla="*/ 46 w 48"/>
                  <a:gd name="T59" fmla="*/ 7 h 38"/>
                  <a:gd name="T60" fmla="*/ 40 w 48"/>
                  <a:gd name="T61" fmla="*/ 6 h 38"/>
                  <a:gd name="T62" fmla="*/ 35 w 48"/>
                  <a:gd name="T63" fmla="*/ 4 h 38"/>
                  <a:gd name="T64" fmla="*/ 31 w 48"/>
                  <a:gd name="T65" fmla="*/ 1 h 38"/>
                  <a:gd name="T66" fmla="*/ 31 w 48"/>
                  <a:gd name="T67" fmla="*/ 1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8" h="38">
                    <a:moveTo>
                      <a:pt x="31" y="1"/>
                    </a:moveTo>
                    <a:lnTo>
                      <a:pt x="28" y="1"/>
                    </a:lnTo>
                    <a:lnTo>
                      <a:pt x="23" y="0"/>
                    </a:lnTo>
                    <a:lnTo>
                      <a:pt x="11" y="0"/>
                    </a:lnTo>
                    <a:lnTo>
                      <a:pt x="4" y="1"/>
                    </a:lnTo>
                    <a:lnTo>
                      <a:pt x="1" y="3"/>
                    </a:lnTo>
                    <a:lnTo>
                      <a:pt x="0" y="6"/>
                    </a:lnTo>
                    <a:lnTo>
                      <a:pt x="3" y="10"/>
                    </a:lnTo>
                    <a:lnTo>
                      <a:pt x="0" y="12"/>
                    </a:lnTo>
                    <a:lnTo>
                      <a:pt x="0" y="15"/>
                    </a:lnTo>
                    <a:lnTo>
                      <a:pt x="1" y="16"/>
                    </a:lnTo>
                    <a:lnTo>
                      <a:pt x="5" y="18"/>
                    </a:lnTo>
                    <a:lnTo>
                      <a:pt x="3" y="21"/>
                    </a:lnTo>
                    <a:lnTo>
                      <a:pt x="5" y="24"/>
                    </a:lnTo>
                    <a:lnTo>
                      <a:pt x="9" y="27"/>
                    </a:lnTo>
                    <a:lnTo>
                      <a:pt x="15" y="27"/>
                    </a:lnTo>
                    <a:lnTo>
                      <a:pt x="12" y="30"/>
                    </a:lnTo>
                    <a:lnTo>
                      <a:pt x="13" y="35"/>
                    </a:lnTo>
                    <a:lnTo>
                      <a:pt x="17" y="36"/>
                    </a:lnTo>
                    <a:lnTo>
                      <a:pt x="23" y="38"/>
                    </a:lnTo>
                    <a:lnTo>
                      <a:pt x="36" y="38"/>
                    </a:lnTo>
                    <a:lnTo>
                      <a:pt x="42" y="38"/>
                    </a:lnTo>
                    <a:lnTo>
                      <a:pt x="46" y="36"/>
                    </a:lnTo>
                    <a:lnTo>
                      <a:pt x="47" y="35"/>
                    </a:lnTo>
                    <a:lnTo>
                      <a:pt x="47" y="30"/>
                    </a:lnTo>
                    <a:lnTo>
                      <a:pt x="48" y="21"/>
                    </a:lnTo>
                    <a:lnTo>
                      <a:pt x="48" y="12"/>
                    </a:lnTo>
                    <a:lnTo>
                      <a:pt x="47" y="9"/>
                    </a:lnTo>
                    <a:lnTo>
                      <a:pt x="47" y="7"/>
                    </a:lnTo>
                    <a:lnTo>
                      <a:pt x="46" y="7"/>
                    </a:lnTo>
                    <a:lnTo>
                      <a:pt x="40" y="6"/>
                    </a:lnTo>
                    <a:lnTo>
                      <a:pt x="35" y="4"/>
                    </a:lnTo>
                    <a:lnTo>
                      <a:pt x="31" y="1"/>
                    </a:lnTo>
                    <a:close/>
                  </a:path>
                </a:pathLst>
              </a:custGeom>
              <a:solidFill>
                <a:srgbClr val="FFDD9F"/>
              </a:solidFill>
              <a:ln w="4763">
                <a:solidFill>
                  <a:srgbClr val="000000"/>
                </a:solidFill>
                <a:prstDash val="solid"/>
                <a:round/>
                <a:headEnd/>
                <a:tailEnd/>
              </a:ln>
            </p:spPr>
            <p:txBody>
              <a:bodyPr/>
              <a:lstStyle/>
              <a:p>
                <a:endParaRPr lang="ja-JP" altLang="en-US"/>
              </a:p>
            </p:txBody>
          </p:sp>
          <p:sp>
            <p:nvSpPr>
              <p:cNvPr id="33962" name="Freeform 66"/>
              <p:cNvSpPr>
                <a:spLocks/>
              </p:cNvSpPr>
              <p:nvPr/>
            </p:nvSpPr>
            <p:spPr bwMode="auto">
              <a:xfrm>
                <a:off x="2919" y="4784"/>
                <a:ext cx="20" cy="1"/>
              </a:xfrm>
              <a:custGeom>
                <a:avLst/>
                <a:gdLst>
                  <a:gd name="T0" fmla="*/ 0 w 20"/>
                  <a:gd name="T1" fmla="*/ 1 h 1"/>
                  <a:gd name="T2" fmla="*/ 4 w 20"/>
                  <a:gd name="T3" fmla="*/ 1 h 1"/>
                  <a:gd name="T4" fmla="*/ 9 w 20"/>
                  <a:gd name="T5" fmla="*/ 0 h 1"/>
                  <a:gd name="T6" fmla="*/ 14 w 20"/>
                  <a:gd name="T7" fmla="*/ 0 h 1"/>
                  <a:gd name="T8" fmla="*/ 20 w 20"/>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1">
                    <a:moveTo>
                      <a:pt x="0" y="1"/>
                    </a:moveTo>
                    <a:lnTo>
                      <a:pt x="4" y="1"/>
                    </a:lnTo>
                    <a:lnTo>
                      <a:pt x="9" y="0"/>
                    </a:lnTo>
                    <a:lnTo>
                      <a:pt x="14" y="0"/>
                    </a:lnTo>
                    <a:lnTo>
                      <a:pt x="20"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63" name="Line 67"/>
              <p:cNvSpPr>
                <a:spLocks noChangeShapeType="1"/>
              </p:cNvSpPr>
              <p:nvPr/>
            </p:nvSpPr>
            <p:spPr bwMode="auto">
              <a:xfrm>
                <a:off x="2921" y="4793"/>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3964" name="Freeform 68"/>
              <p:cNvSpPr>
                <a:spLocks/>
              </p:cNvSpPr>
              <p:nvPr/>
            </p:nvSpPr>
            <p:spPr bwMode="auto">
              <a:xfrm>
                <a:off x="2980" y="4741"/>
                <a:ext cx="38" cy="38"/>
              </a:xfrm>
              <a:custGeom>
                <a:avLst/>
                <a:gdLst>
                  <a:gd name="T0" fmla="*/ 29 w 38"/>
                  <a:gd name="T1" fmla="*/ 38 h 38"/>
                  <a:gd name="T2" fmla="*/ 0 w 38"/>
                  <a:gd name="T3" fmla="*/ 21 h 38"/>
                  <a:gd name="T4" fmla="*/ 10 w 38"/>
                  <a:gd name="T5" fmla="*/ 0 h 38"/>
                  <a:gd name="T6" fmla="*/ 38 w 38"/>
                  <a:gd name="T7" fmla="*/ 17 h 38"/>
                  <a:gd name="T8" fmla="*/ 29 w 38"/>
                  <a:gd name="T9" fmla="*/ 38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38">
                    <a:moveTo>
                      <a:pt x="29" y="38"/>
                    </a:moveTo>
                    <a:lnTo>
                      <a:pt x="0" y="21"/>
                    </a:lnTo>
                    <a:lnTo>
                      <a:pt x="10" y="0"/>
                    </a:lnTo>
                    <a:lnTo>
                      <a:pt x="38" y="17"/>
                    </a:lnTo>
                    <a:lnTo>
                      <a:pt x="29" y="38"/>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33965" name="Line 69"/>
              <p:cNvSpPr>
                <a:spLocks noChangeShapeType="1"/>
              </p:cNvSpPr>
              <p:nvPr/>
            </p:nvSpPr>
            <p:spPr bwMode="auto">
              <a:xfrm>
                <a:off x="2984" y="4752"/>
                <a:ext cx="30" cy="1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3966" name="Freeform 70"/>
              <p:cNvSpPr>
                <a:spLocks/>
              </p:cNvSpPr>
              <p:nvPr/>
            </p:nvSpPr>
            <p:spPr bwMode="auto">
              <a:xfrm>
                <a:off x="2955" y="4737"/>
                <a:ext cx="109" cy="97"/>
              </a:xfrm>
              <a:custGeom>
                <a:avLst/>
                <a:gdLst>
                  <a:gd name="T0" fmla="*/ 95 w 109"/>
                  <a:gd name="T1" fmla="*/ 0 h 97"/>
                  <a:gd name="T2" fmla="*/ 105 w 109"/>
                  <a:gd name="T3" fmla="*/ 6 h 97"/>
                  <a:gd name="T4" fmla="*/ 108 w 109"/>
                  <a:gd name="T5" fmla="*/ 15 h 97"/>
                  <a:gd name="T6" fmla="*/ 109 w 109"/>
                  <a:gd name="T7" fmla="*/ 29 h 97"/>
                  <a:gd name="T8" fmla="*/ 106 w 109"/>
                  <a:gd name="T9" fmla="*/ 42 h 97"/>
                  <a:gd name="T10" fmla="*/ 102 w 109"/>
                  <a:gd name="T11" fmla="*/ 56 h 97"/>
                  <a:gd name="T12" fmla="*/ 97 w 109"/>
                  <a:gd name="T13" fmla="*/ 71 h 97"/>
                  <a:gd name="T14" fmla="*/ 91 w 109"/>
                  <a:gd name="T15" fmla="*/ 83 h 97"/>
                  <a:gd name="T16" fmla="*/ 87 w 109"/>
                  <a:gd name="T17" fmla="*/ 91 h 97"/>
                  <a:gd name="T18" fmla="*/ 85 w 109"/>
                  <a:gd name="T19" fmla="*/ 94 h 97"/>
                  <a:gd name="T20" fmla="*/ 81 w 109"/>
                  <a:gd name="T21" fmla="*/ 95 h 97"/>
                  <a:gd name="T22" fmla="*/ 70 w 109"/>
                  <a:gd name="T23" fmla="*/ 97 h 97"/>
                  <a:gd name="T24" fmla="*/ 55 w 109"/>
                  <a:gd name="T25" fmla="*/ 95 h 97"/>
                  <a:gd name="T26" fmla="*/ 40 w 109"/>
                  <a:gd name="T27" fmla="*/ 92 h 97"/>
                  <a:gd name="T28" fmla="*/ 24 w 109"/>
                  <a:gd name="T29" fmla="*/ 89 h 97"/>
                  <a:gd name="T30" fmla="*/ 12 w 109"/>
                  <a:gd name="T31" fmla="*/ 85 h 97"/>
                  <a:gd name="T32" fmla="*/ 3 w 109"/>
                  <a:gd name="T33" fmla="*/ 82 h 97"/>
                  <a:gd name="T34" fmla="*/ 0 w 109"/>
                  <a:gd name="T35" fmla="*/ 82 h 97"/>
                  <a:gd name="T36" fmla="*/ 0 w 109"/>
                  <a:gd name="T37" fmla="*/ 82 h 97"/>
                  <a:gd name="T38" fmla="*/ 3 w 109"/>
                  <a:gd name="T39" fmla="*/ 71 h 97"/>
                  <a:gd name="T40" fmla="*/ 5 w 109"/>
                  <a:gd name="T41" fmla="*/ 62 h 97"/>
                  <a:gd name="T42" fmla="*/ 8 w 109"/>
                  <a:gd name="T43" fmla="*/ 53 h 97"/>
                  <a:gd name="T44" fmla="*/ 7 w 109"/>
                  <a:gd name="T45" fmla="*/ 45 h 97"/>
                  <a:gd name="T46" fmla="*/ 17 w 109"/>
                  <a:gd name="T47" fmla="*/ 47 h 97"/>
                  <a:gd name="T48" fmla="*/ 29 w 109"/>
                  <a:gd name="T49" fmla="*/ 50 h 97"/>
                  <a:gd name="T50" fmla="*/ 42 w 109"/>
                  <a:gd name="T51" fmla="*/ 51 h 97"/>
                  <a:gd name="T52" fmla="*/ 46 w 109"/>
                  <a:gd name="T53" fmla="*/ 51 h 97"/>
                  <a:gd name="T54" fmla="*/ 48 w 109"/>
                  <a:gd name="T55" fmla="*/ 51 h 97"/>
                  <a:gd name="T56" fmla="*/ 51 w 109"/>
                  <a:gd name="T57" fmla="*/ 47 h 97"/>
                  <a:gd name="T58" fmla="*/ 54 w 109"/>
                  <a:gd name="T59" fmla="*/ 39 h 97"/>
                  <a:gd name="T60" fmla="*/ 60 w 109"/>
                  <a:gd name="T61" fmla="*/ 32 h 97"/>
                  <a:gd name="T62" fmla="*/ 66 w 109"/>
                  <a:gd name="T63" fmla="*/ 22 h 97"/>
                  <a:gd name="T64" fmla="*/ 74 w 109"/>
                  <a:gd name="T65" fmla="*/ 13 h 97"/>
                  <a:gd name="T66" fmla="*/ 81 w 109"/>
                  <a:gd name="T67" fmla="*/ 6 h 97"/>
                  <a:gd name="T68" fmla="*/ 89 w 109"/>
                  <a:gd name="T69" fmla="*/ 1 h 97"/>
                  <a:gd name="T70" fmla="*/ 95 w 109"/>
                  <a:gd name="T71" fmla="*/ 0 h 97"/>
                  <a:gd name="T72" fmla="*/ 95 w 109"/>
                  <a:gd name="T73" fmla="*/ 0 h 9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9" h="97">
                    <a:moveTo>
                      <a:pt x="95" y="0"/>
                    </a:moveTo>
                    <a:lnTo>
                      <a:pt x="105" y="6"/>
                    </a:lnTo>
                    <a:lnTo>
                      <a:pt x="108" y="15"/>
                    </a:lnTo>
                    <a:lnTo>
                      <a:pt x="109" y="29"/>
                    </a:lnTo>
                    <a:lnTo>
                      <a:pt x="106" y="42"/>
                    </a:lnTo>
                    <a:lnTo>
                      <a:pt x="102" y="56"/>
                    </a:lnTo>
                    <a:lnTo>
                      <a:pt x="97" y="71"/>
                    </a:lnTo>
                    <a:lnTo>
                      <a:pt x="91" y="83"/>
                    </a:lnTo>
                    <a:lnTo>
                      <a:pt x="87" y="91"/>
                    </a:lnTo>
                    <a:lnTo>
                      <a:pt x="85" y="94"/>
                    </a:lnTo>
                    <a:lnTo>
                      <a:pt x="81" y="95"/>
                    </a:lnTo>
                    <a:lnTo>
                      <a:pt x="70" y="97"/>
                    </a:lnTo>
                    <a:lnTo>
                      <a:pt x="55" y="95"/>
                    </a:lnTo>
                    <a:lnTo>
                      <a:pt x="40" y="92"/>
                    </a:lnTo>
                    <a:lnTo>
                      <a:pt x="24" y="89"/>
                    </a:lnTo>
                    <a:lnTo>
                      <a:pt x="12" y="85"/>
                    </a:lnTo>
                    <a:lnTo>
                      <a:pt x="3" y="82"/>
                    </a:lnTo>
                    <a:lnTo>
                      <a:pt x="0" y="82"/>
                    </a:lnTo>
                    <a:lnTo>
                      <a:pt x="3" y="71"/>
                    </a:lnTo>
                    <a:lnTo>
                      <a:pt x="5" y="62"/>
                    </a:lnTo>
                    <a:lnTo>
                      <a:pt x="8" y="53"/>
                    </a:lnTo>
                    <a:lnTo>
                      <a:pt x="7" y="45"/>
                    </a:lnTo>
                    <a:lnTo>
                      <a:pt x="17" y="47"/>
                    </a:lnTo>
                    <a:lnTo>
                      <a:pt x="29" y="50"/>
                    </a:lnTo>
                    <a:lnTo>
                      <a:pt x="42" y="51"/>
                    </a:lnTo>
                    <a:lnTo>
                      <a:pt x="46" y="51"/>
                    </a:lnTo>
                    <a:lnTo>
                      <a:pt x="48" y="51"/>
                    </a:lnTo>
                    <a:lnTo>
                      <a:pt x="51" y="47"/>
                    </a:lnTo>
                    <a:lnTo>
                      <a:pt x="54" y="39"/>
                    </a:lnTo>
                    <a:lnTo>
                      <a:pt x="60" y="32"/>
                    </a:lnTo>
                    <a:lnTo>
                      <a:pt x="66" y="22"/>
                    </a:lnTo>
                    <a:lnTo>
                      <a:pt x="74" y="13"/>
                    </a:lnTo>
                    <a:lnTo>
                      <a:pt x="81" y="6"/>
                    </a:lnTo>
                    <a:lnTo>
                      <a:pt x="89" y="1"/>
                    </a:lnTo>
                    <a:lnTo>
                      <a:pt x="95" y="0"/>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33967" name="Freeform 71"/>
              <p:cNvSpPr>
                <a:spLocks/>
              </p:cNvSpPr>
              <p:nvPr/>
            </p:nvSpPr>
            <p:spPr bwMode="auto">
              <a:xfrm>
                <a:off x="3009" y="4685"/>
                <a:ext cx="32" cy="24"/>
              </a:xfrm>
              <a:custGeom>
                <a:avLst/>
                <a:gdLst>
                  <a:gd name="T0" fmla="*/ 8 w 32"/>
                  <a:gd name="T1" fmla="*/ 0 h 24"/>
                  <a:gd name="T2" fmla="*/ 32 w 32"/>
                  <a:gd name="T3" fmla="*/ 24 h 24"/>
                  <a:gd name="T4" fmla="*/ 0 w 32"/>
                  <a:gd name="T5" fmla="*/ 24 h 24"/>
                  <a:gd name="T6" fmla="*/ 8 w 32"/>
                  <a:gd name="T7" fmla="*/ 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 h="24">
                    <a:moveTo>
                      <a:pt x="8" y="0"/>
                    </a:moveTo>
                    <a:lnTo>
                      <a:pt x="32" y="24"/>
                    </a:lnTo>
                    <a:lnTo>
                      <a:pt x="0" y="24"/>
                    </a:lnTo>
                    <a:lnTo>
                      <a:pt x="8" y="0"/>
                    </a:lnTo>
                    <a:close/>
                  </a:path>
                </a:pathLst>
              </a:custGeom>
              <a:solidFill>
                <a:srgbClr val="FFDD9F"/>
              </a:solidFill>
              <a:ln w="4763">
                <a:solidFill>
                  <a:srgbClr val="000000"/>
                </a:solidFill>
                <a:prstDash val="solid"/>
                <a:round/>
                <a:headEnd/>
                <a:tailEnd/>
              </a:ln>
            </p:spPr>
            <p:txBody>
              <a:bodyPr/>
              <a:lstStyle/>
              <a:p>
                <a:endParaRPr lang="ja-JP" altLang="en-US"/>
              </a:p>
            </p:txBody>
          </p:sp>
          <p:sp>
            <p:nvSpPr>
              <p:cNvPr id="33968" name="Freeform 72"/>
              <p:cNvSpPr>
                <a:spLocks/>
              </p:cNvSpPr>
              <p:nvPr/>
            </p:nvSpPr>
            <p:spPr bwMode="auto">
              <a:xfrm>
                <a:off x="2999" y="4705"/>
                <a:ext cx="47" cy="35"/>
              </a:xfrm>
              <a:custGeom>
                <a:avLst/>
                <a:gdLst>
                  <a:gd name="T0" fmla="*/ 0 w 47"/>
                  <a:gd name="T1" fmla="*/ 0 h 35"/>
                  <a:gd name="T2" fmla="*/ 3 w 47"/>
                  <a:gd name="T3" fmla="*/ 12 h 35"/>
                  <a:gd name="T4" fmla="*/ 4 w 47"/>
                  <a:gd name="T5" fmla="*/ 19 h 35"/>
                  <a:gd name="T6" fmla="*/ 7 w 47"/>
                  <a:gd name="T7" fmla="*/ 26 h 35"/>
                  <a:gd name="T8" fmla="*/ 7 w 47"/>
                  <a:gd name="T9" fmla="*/ 30 h 35"/>
                  <a:gd name="T10" fmla="*/ 8 w 47"/>
                  <a:gd name="T11" fmla="*/ 33 h 35"/>
                  <a:gd name="T12" fmla="*/ 8 w 47"/>
                  <a:gd name="T13" fmla="*/ 35 h 35"/>
                  <a:gd name="T14" fmla="*/ 12 w 47"/>
                  <a:gd name="T15" fmla="*/ 32 h 35"/>
                  <a:gd name="T16" fmla="*/ 18 w 47"/>
                  <a:gd name="T17" fmla="*/ 27 h 35"/>
                  <a:gd name="T18" fmla="*/ 31 w 47"/>
                  <a:gd name="T19" fmla="*/ 16 h 35"/>
                  <a:gd name="T20" fmla="*/ 38 w 47"/>
                  <a:gd name="T21" fmla="*/ 12 h 35"/>
                  <a:gd name="T22" fmla="*/ 42 w 47"/>
                  <a:gd name="T23" fmla="*/ 7 h 35"/>
                  <a:gd name="T24" fmla="*/ 46 w 47"/>
                  <a:gd name="T25" fmla="*/ 4 h 35"/>
                  <a:gd name="T26" fmla="*/ 47 w 47"/>
                  <a:gd name="T27" fmla="*/ 3 h 35"/>
                  <a:gd name="T28" fmla="*/ 0 w 47"/>
                  <a:gd name="T29" fmla="*/ 0 h 3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35">
                    <a:moveTo>
                      <a:pt x="0" y="0"/>
                    </a:moveTo>
                    <a:lnTo>
                      <a:pt x="3" y="12"/>
                    </a:lnTo>
                    <a:lnTo>
                      <a:pt x="4" y="19"/>
                    </a:lnTo>
                    <a:lnTo>
                      <a:pt x="7" y="26"/>
                    </a:lnTo>
                    <a:lnTo>
                      <a:pt x="7" y="30"/>
                    </a:lnTo>
                    <a:lnTo>
                      <a:pt x="8" y="33"/>
                    </a:lnTo>
                    <a:lnTo>
                      <a:pt x="8" y="35"/>
                    </a:lnTo>
                    <a:lnTo>
                      <a:pt x="12" y="32"/>
                    </a:lnTo>
                    <a:lnTo>
                      <a:pt x="18" y="27"/>
                    </a:lnTo>
                    <a:lnTo>
                      <a:pt x="31" y="16"/>
                    </a:lnTo>
                    <a:lnTo>
                      <a:pt x="38" y="12"/>
                    </a:lnTo>
                    <a:lnTo>
                      <a:pt x="42" y="7"/>
                    </a:lnTo>
                    <a:lnTo>
                      <a:pt x="46" y="4"/>
                    </a:lnTo>
                    <a:lnTo>
                      <a:pt x="47" y="3"/>
                    </a:lnTo>
                    <a:lnTo>
                      <a:pt x="0" y="0"/>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33969" name="Freeform 73"/>
              <p:cNvSpPr>
                <a:spLocks/>
              </p:cNvSpPr>
              <p:nvPr/>
            </p:nvSpPr>
            <p:spPr bwMode="auto">
              <a:xfrm>
                <a:off x="2984" y="4788"/>
                <a:ext cx="10" cy="40"/>
              </a:xfrm>
              <a:custGeom>
                <a:avLst/>
                <a:gdLst>
                  <a:gd name="T0" fmla="*/ 10 w 10"/>
                  <a:gd name="T1" fmla="*/ 0 h 40"/>
                  <a:gd name="T2" fmla="*/ 10 w 10"/>
                  <a:gd name="T3" fmla="*/ 5 h 40"/>
                  <a:gd name="T4" fmla="*/ 10 w 10"/>
                  <a:gd name="T5" fmla="*/ 9 h 40"/>
                  <a:gd name="T6" fmla="*/ 7 w 10"/>
                  <a:gd name="T7" fmla="*/ 22 h 40"/>
                  <a:gd name="T8" fmla="*/ 3 w 10"/>
                  <a:gd name="T9" fmla="*/ 32 h 40"/>
                  <a:gd name="T10" fmla="*/ 2 w 10"/>
                  <a:gd name="T11" fmla="*/ 37 h 40"/>
                  <a:gd name="T12" fmla="*/ 0 w 10"/>
                  <a:gd name="T13" fmla="*/ 40 h 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40">
                    <a:moveTo>
                      <a:pt x="10" y="0"/>
                    </a:moveTo>
                    <a:lnTo>
                      <a:pt x="10" y="5"/>
                    </a:lnTo>
                    <a:lnTo>
                      <a:pt x="10" y="9"/>
                    </a:lnTo>
                    <a:lnTo>
                      <a:pt x="7" y="22"/>
                    </a:lnTo>
                    <a:lnTo>
                      <a:pt x="3" y="32"/>
                    </a:lnTo>
                    <a:lnTo>
                      <a:pt x="2" y="37"/>
                    </a:lnTo>
                    <a:lnTo>
                      <a:pt x="0" y="4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70" name="Line 74"/>
              <p:cNvSpPr>
                <a:spLocks noChangeShapeType="1"/>
              </p:cNvSpPr>
              <p:nvPr/>
            </p:nvSpPr>
            <p:spPr bwMode="auto">
              <a:xfrm>
                <a:off x="3015" y="4706"/>
                <a:ext cx="6" cy="2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3971" name="Freeform 75"/>
              <p:cNvSpPr>
                <a:spLocks/>
              </p:cNvSpPr>
              <p:nvPr/>
            </p:nvSpPr>
            <p:spPr bwMode="auto">
              <a:xfrm>
                <a:off x="2950" y="4531"/>
                <a:ext cx="178" cy="233"/>
              </a:xfrm>
              <a:custGeom>
                <a:avLst/>
                <a:gdLst>
                  <a:gd name="T0" fmla="*/ 122 w 178"/>
                  <a:gd name="T1" fmla="*/ 2 h 233"/>
                  <a:gd name="T2" fmla="*/ 135 w 178"/>
                  <a:gd name="T3" fmla="*/ 7 h 233"/>
                  <a:gd name="T4" fmla="*/ 142 w 178"/>
                  <a:gd name="T5" fmla="*/ 7 h 233"/>
                  <a:gd name="T6" fmla="*/ 154 w 178"/>
                  <a:gd name="T7" fmla="*/ 14 h 233"/>
                  <a:gd name="T8" fmla="*/ 169 w 178"/>
                  <a:gd name="T9" fmla="*/ 31 h 233"/>
                  <a:gd name="T10" fmla="*/ 177 w 178"/>
                  <a:gd name="T11" fmla="*/ 57 h 233"/>
                  <a:gd name="T12" fmla="*/ 177 w 178"/>
                  <a:gd name="T13" fmla="*/ 89 h 233"/>
                  <a:gd name="T14" fmla="*/ 172 w 178"/>
                  <a:gd name="T15" fmla="*/ 114 h 233"/>
                  <a:gd name="T16" fmla="*/ 161 w 178"/>
                  <a:gd name="T17" fmla="*/ 140 h 233"/>
                  <a:gd name="T18" fmla="*/ 154 w 178"/>
                  <a:gd name="T19" fmla="*/ 157 h 233"/>
                  <a:gd name="T20" fmla="*/ 148 w 178"/>
                  <a:gd name="T21" fmla="*/ 178 h 233"/>
                  <a:gd name="T22" fmla="*/ 139 w 178"/>
                  <a:gd name="T23" fmla="*/ 204 h 233"/>
                  <a:gd name="T24" fmla="*/ 134 w 178"/>
                  <a:gd name="T25" fmla="*/ 225 h 233"/>
                  <a:gd name="T26" fmla="*/ 125 w 178"/>
                  <a:gd name="T27" fmla="*/ 231 h 233"/>
                  <a:gd name="T28" fmla="*/ 115 w 178"/>
                  <a:gd name="T29" fmla="*/ 233 h 233"/>
                  <a:gd name="T30" fmla="*/ 114 w 178"/>
                  <a:gd name="T31" fmla="*/ 231 h 233"/>
                  <a:gd name="T32" fmla="*/ 113 w 178"/>
                  <a:gd name="T33" fmla="*/ 222 h 233"/>
                  <a:gd name="T34" fmla="*/ 110 w 178"/>
                  <a:gd name="T35" fmla="*/ 209 h 233"/>
                  <a:gd name="T36" fmla="*/ 99 w 178"/>
                  <a:gd name="T37" fmla="*/ 189 h 233"/>
                  <a:gd name="T38" fmla="*/ 87 w 178"/>
                  <a:gd name="T39" fmla="*/ 175 h 233"/>
                  <a:gd name="T40" fmla="*/ 69 w 178"/>
                  <a:gd name="T41" fmla="*/ 157 h 233"/>
                  <a:gd name="T42" fmla="*/ 64 w 178"/>
                  <a:gd name="T43" fmla="*/ 171 h 233"/>
                  <a:gd name="T44" fmla="*/ 59 w 178"/>
                  <a:gd name="T45" fmla="*/ 192 h 233"/>
                  <a:gd name="T46" fmla="*/ 56 w 178"/>
                  <a:gd name="T47" fmla="*/ 215 h 233"/>
                  <a:gd name="T48" fmla="*/ 55 w 178"/>
                  <a:gd name="T49" fmla="*/ 228 h 233"/>
                  <a:gd name="T50" fmla="*/ 44 w 178"/>
                  <a:gd name="T51" fmla="*/ 228 h 233"/>
                  <a:gd name="T52" fmla="*/ 26 w 178"/>
                  <a:gd name="T53" fmla="*/ 225 h 233"/>
                  <a:gd name="T54" fmla="*/ 10 w 178"/>
                  <a:gd name="T55" fmla="*/ 224 h 233"/>
                  <a:gd name="T56" fmla="*/ 0 w 178"/>
                  <a:gd name="T57" fmla="*/ 225 h 233"/>
                  <a:gd name="T58" fmla="*/ 4 w 178"/>
                  <a:gd name="T59" fmla="*/ 206 h 233"/>
                  <a:gd name="T60" fmla="*/ 9 w 178"/>
                  <a:gd name="T61" fmla="*/ 174 h 233"/>
                  <a:gd name="T62" fmla="*/ 16 w 178"/>
                  <a:gd name="T63" fmla="*/ 143 h 233"/>
                  <a:gd name="T64" fmla="*/ 21 w 178"/>
                  <a:gd name="T65" fmla="*/ 128 h 233"/>
                  <a:gd name="T66" fmla="*/ 26 w 178"/>
                  <a:gd name="T67" fmla="*/ 108 h 233"/>
                  <a:gd name="T68" fmla="*/ 39 w 178"/>
                  <a:gd name="T69" fmla="*/ 72 h 233"/>
                  <a:gd name="T70" fmla="*/ 47 w 178"/>
                  <a:gd name="T71" fmla="*/ 52 h 233"/>
                  <a:gd name="T72" fmla="*/ 53 w 178"/>
                  <a:gd name="T73" fmla="*/ 43 h 233"/>
                  <a:gd name="T74" fmla="*/ 60 w 178"/>
                  <a:gd name="T75" fmla="*/ 29 h 233"/>
                  <a:gd name="T76" fmla="*/ 74 w 178"/>
                  <a:gd name="T77" fmla="*/ 14 h 233"/>
                  <a:gd name="T78" fmla="*/ 95 w 178"/>
                  <a:gd name="T79" fmla="*/ 2 h 233"/>
                  <a:gd name="T80" fmla="*/ 111 w 178"/>
                  <a:gd name="T81" fmla="*/ 0 h 23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78" h="233">
                    <a:moveTo>
                      <a:pt x="111" y="0"/>
                    </a:moveTo>
                    <a:lnTo>
                      <a:pt x="122" y="2"/>
                    </a:lnTo>
                    <a:lnTo>
                      <a:pt x="130" y="5"/>
                    </a:lnTo>
                    <a:lnTo>
                      <a:pt x="135" y="7"/>
                    </a:lnTo>
                    <a:lnTo>
                      <a:pt x="137" y="8"/>
                    </a:lnTo>
                    <a:lnTo>
                      <a:pt x="142" y="7"/>
                    </a:lnTo>
                    <a:lnTo>
                      <a:pt x="148" y="10"/>
                    </a:lnTo>
                    <a:lnTo>
                      <a:pt x="154" y="14"/>
                    </a:lnTo>
                    <a:lnTo>
                      <a:pt x="162" y="20"/>
                    </a:lnTo>
                    <a:lnTo>
                      <a:pt x="169" y="31"/>
                    </a:lnTo>
                    <a:lnTo>
                      <a:pt x="174" y="41"/>
                    </a:lnTo>
                    <a:lnTo>
                      <a:pt x="177" y="57"/>
                    </a:lnTo>
                    <a:lnTo>
                      <a:pt x="178" y="72"/>
                    </a:lnTo>
                    <a:lnTo>
                      <a:pt x="177" y="89"/>
                    </a:lnTo>
                    <a:lnTo>
                      <a:pt x="174" y="102"/>
                    </a:lnTo>
                    <a:lnTo>
                      <a:pt x="172" y="114"/>
                    </a:lnTo>
                    <a:lnTo>
                      <a:pt x="168" y="124"/>
                    </a:lnTo>
                    <a:lnTo>
                      <a:pt x="161" y="140"/>
                    </a:lnTo>
                    <a:lnTo>
                      <a:pt x="157" y="149"/>
                    </a:lnTo>
                    <a:lnTo>
                      <a:pt x="154" y="157"/>
                    </a:lnTo>
                    <a:lnTo>
                      <a:pt x="152" y="166"/>
                    </a:lnTo>
                    <a:lnTo>
                      <a:pt x="148" y="178"/>
                    </a:lnTo>
                    <a:lnTo>
                      <a:pt x="144" y="192"/>
                    </a:lnTo>
                    <a:lnTo>
                      <a:pt x="139" y="204"/>
                    </a:lnTo>
                    <a:lnTo>
                      <a:pt x="137" y="216"/>
                    </a:lnTo>
                    <a:lnTo>
                      <a:pt x="134" y="225"/>
                    </a:lnTo>
                    <a:lnTo>
                      <a:pt x="133" y="231"/>
                    </a:lnTo>
                    <a:lnTo>
                      <a:pt x="125" y="231"/>
                    </a:lnTo>
                    <a:lnTo>
                      <a:pt x="119" y="231"/>
                    </a:lnTo>
                    <a:lnTo>
                      <a:pt x="115" y="233"/>
                    </a:lnTo>
                    <a:lnTo>
                      <a:pt x="114" y="233"/>
                    </a:lnTo>
                    <a:lnTo>
                      <a:pt x="114" y="231"/>
                    </a:lnTo>
                    <a:lnTo>
                      <a:pt x="114" y="228"/>
                    </a:lnTo>
                    <a:lnTo>
                      <a:pt x="113" y="222"/>
                    </a:lnTo>
                    <a:lnTo>
                      <a:pt x="111" y="216"/>
                    </a:lnTo>
                    <a:lnTo>
                      <a:pt x="110" y="209"/>
                    </a:lnTo>
                    <a:lnTo>
                      <a:pt x="104" y="200"/>
                    </a:lnTo>
                    <a:lnTo>
                      <a:pt x="99" y="189"/>
                    </a:lnTo>
                    <a:lnTo>
                      <a:pt x="91" y="180"/>
                    </a:lnTo>
                    <a:lnTo>
                      <a:pt x="87" y="175"/>
                    </a:lnTo>
                    <a:lnTo>
                      <a:pt x="82" y="169"/>
                    </a:lnTo>
                    <a:lnTo>
                      <a:pt x="69" y="157"/>
                    </a:lnTo>
                    <a:lnTo>
                      <a:pt x="67" y="163"/>
                    </a:lnTo>
                    <a:lnTo>
                      <a:pt x="64" y="171"/>
                    </a:lnTo>
                    <a:lnTo>
                      <a:pt x="61" y="181"/>
                    </a:lnTo>
                    <a:lnTo>
                      <a:pt x="59" y="192"/>
                    </a:lnTo>
                    <a:lnTo>
                      <a:pt x="57" y="204"/>
                    </a:lnTo>
                    <a:lnTo>
                      <a:pt x="56" y="215"/>
                    </a:lnTo>
                    <a:lnTo>
                      <a:pt x="56" y="222"/>
                    </a:lnTo>
                    <a:lnTo>
                      <a:pt x="55" y="228"/>
                    </a:lnTo>
                    <a:lnTo>
                      <a:pt x="51" y="228"/>
                    </a:lnTo>
                    <a:lnTo>
                      <a:pt x="44" y="228"/>
                    </a:lnTo>
                    <a:lnTo>
                      <a:pt x="36" y="227"/>
                    </a:lnTo>
                    <a:lnTo>
                      <a:pt x="26" y="225"/>
                    </a:lnTo>
                    <a:lnTo>
                      <a:pt x="18" y="225"/>
                    </a:lnTo>
                    <a:lnTo>
                      <a:pt x="10" y="224"/>
                    </a:lnTo>
                    <a:lnTo>
                      <a:pt x="4" y="224"/>
                    </a:lnTo>
                    <a:lnTo>
                      <a:pt x="0" y="225"/>
                    </a:lnTo>
                    <a:lnTo>
                      <a:pt x="1" y="218"/>
                    </a:lnTo>
                    <a:lnTo>
                      <a:pt x="4" y="206"/>
                    </a:lnTo>
                    <a:lnTo>
                      <a:pt x="6" y="190"/>
                    </a:lnTo>
                    <a:lnTo>
                      <a:pt x="9" y="174"/>
                    </a:lnTo>
                    <a:lnTo>
                      <a:pt x="13" y="157"/>
                    </a:lnTo>
                    <a:lnTo>
                      <a:pt x="16" y="143"/>
                    </a:lnTo>
                    <a:lnTo>
                      <a:pt x="18" y="133"/>
                    </a:lnTo>
                    <a:lnTo>
                      <a:pt x="21" y="128"/>
                    </a:lnTo>
                    <a:lnTo>
                      <a:pt x="24" y="119"/>
                    </a:lnTo>
                    <a:lnTo>
                      <a:pt x="26" y="108"/>
                    </a:lnTo>
                    <a:lnTo>
                      <a:pt x="33" y="84"/>
                    </a:lnTo>
                    <a:lnTo>
                      <a:pt x="39" y="72"/>
                    </a:lnTo>
                    <a:lnTo>
                      <a:pt x="43" y="61"/>
                    </a:lnTo>
                    <a:lnTo>
                      <a:pt x="47" y="52"/>
                    </a:lnTo>
                    <a:lnTo>
                      <a:pt x="49" y="48"/>
                    </a:lnTo>
                    <a:lnTo>
                      <a:pt x="53" y="43"/>
                    </a:lnTo>
                    <a:lnTo>
                      <a:pt x="56" y="35"/>
                    </a:lnTo>
                    <a:lnTo>
                      <a:pt x="60" y="29"/>
                    </a:lnTo>
                    <a:lnTo>
                      <a:pt x="67" y="20"/>
                    </a:lnTo>
                    <a:lnTo>
                      <a:pt x="74" y="14"/>
                    </a:lnTo>
                    <a:lnTo>
                      <a:pt x="83" y="7"/>
                    </a:lnTo>
                    <a:lnTo>
                      <a:pt x="95" y="2"/>
                    </a:lnTo>
                    <a:lnTo>
                      <a:pt x="111" y="0"/>
                    </a:lnTo>
                    <a:close/>
                  </a:path>
                </a:pathLst>
              </a:custGeom>
              <a:solidFill>
                <a:srgbClr val="000000"/>
              </a:solidFill>
              <a:ln w="4763">
                <a:solidFill>
                  <a:srgbClr val="000000"/>
                </a:solidFill>
                <a:prstDash val="solid"/>
                <a:round/>
                <a:headEnd/>
                <a:tailEnd/>
              </a:ln>
            </p:spPr>
            <p:txBody>
              <a:bodyPr/>
              <a:lstStyle/>
              <a:p>
                <a:endParaRPr lang="ja-JP" altLang="en-US"/>
              </a:p>
            </p:txBody>
          </p:sp>
          <p:sp>
            <p:nvSpPr>
              <p:cNvPr id="33972" name="Freeform 76"/>
              <p:cNvSpPr>
                <a:spLocks/>
              </p:cNvSpPr>
              <p:nvPr/>
            </p:nvSpPr>
            <p:spPr bwMode="auto">
              <a:xfrm>
                <a:off x="3019" y="4592"/>
                <a:ext cx="93" cy="116"/>
              </a:xfrm>
              <a:custGeom>
                <a:avLst/>
                <a:gdLst>
                  <a:gd name="T0" fmla="*/ 80 w 93"/>
                  <a:gd name="T1" fmla="*/ 0 h 116"/>
                  <a:gd name="T2" fmla="*/ 85 w 93"/>
                  <a:gd name="T3" fmla="*/ 3 h 116"/>
                  <a:gd name="T4" fmla="*/ 91 w 93"/>
                  <a:gd name="T5" fmla="*/ 9 h 116"/>
                  <a:gd name="T6" fmla="*/ 93 w 93"/>
                  <a:gd name="T7" fmla="*/ 18 h 116"/>
                  <a:gd name="T8" fmla="*/ 93 w 93"/>
                  <a:gd name="T9" fmla="*/ 29 h 116"/>
                  <a:gd name="T10" fmla="*/ 93 w 93"/>
                  <a:gd name="T11" fmla="*/ 40 h 116"/>
                  <a:gd name="T12" fmla="*/ 91 w 93"/>
                  <a:gd name="T13" fmla="*/ 49 h 116"/>
                  <a:gd name="T14" fmla="*/ 83 w 93"/>
                  <a:gd name="T15" fmla="*/ 63 h 116"/>
                  <a:gd name="T16" fmla="*/ 73 w 93"/>
                  <a:gd name="T17" fmla="*/ 73 h 116"/>
                  <a:gd name="T18" fmla="*/ 70 w 93"/>
                  <a:gd name="T19" fmla="*/ 76 h 116"/>
                  <a:gd name="T20" fmla="*/ 70 w 93"/>
                  <a:gd name="T21" fmla="*/ 76 h 116"/>
                  <a:gd name="T22" fmla="*/ 69 w 93"/>
                  <a:gd name="T23" fmla="*/ 85 h 116"/>
                  <a:gd name="T24" fmla="*/ 66 w 93"/>
                  <a:gd name="T25" fmla="*/ 93 h 116"/>
                  <a:gd name="T26" fmla="*/ 57 w 93"/>
                  <a:gd name="T27" fmla="*/ 107 h 116"/>
                  <a:gd name="T28" fmla="*/ 50 w 93"/>
                  <a:gd name="T29" fmla="*/ 111 h 116"/>
                  <a:gd name="T30" fmla="*/ 42 w 93"/>
                  <a:gd name="T31" fmla="*/ 114 h 116"/>
                  <a:gd name="T32" fmla="*/ 34 w 93"/>
                  <a:gd name="T33" fmla="*/ 116 h 116"/>
                  <a:gd name="T34" fmla="*/ 25 w 93"/>
                  <a:gd name="T35" fmla="*/ 116 h 116"/>
                  <a:gd name="T36" fmla="*/ 15 w 93"/>
                  <a:gd name="T37" fmla="*/ 113 h 116"/>
                  <a:gd name="T38" fmla="*/ 10 w 93"/>
                  <a:gd name="T39" fmla="*/ 108 h 116"/>
                  <a:gd name="T40" fmla="*/ 5 w 93"/>
                  <a:gd name="T41" fmla="*/ 104 h 116"/>
                  <a:gd name="T42" fmla="*/ 2 w 93"/>
                  <a:gd name="T43" fmla="*/ 98 h 116"/>
                  <a:gd name="T44" fmla="*/ 0 w 93"/>
                  <a:gd name="T45" fmla="*/ 90 h 116"/>
                  <a:gd name="T46" fmla="*/ 2 w 93"/>
                  <a:gd name="T47" fmla="*/ 82 h 116"/>
                  <a:gd name="T48" fmla="*/ 5 w 93"/>
                  <a:gd name="T49" fmla="*/ 72 h 116"/>
                  <a:gd name="T50" fmla="*/ 9 w 93"/>
                  <a:gd name="T51" fmla="*/ 63 h 116"/>
                  <a:gd name="T52" fmla="*/ 22 w 93"/>
                  <a:gd name="T53" fmla="*/ 41 h 116"/>
                  <a:gd name="T54" fmla="*/ 38 w 93"/>
                  <a:gd name="T55" fmla="*/ 22 h 116"/>
                  <a:gd name="T56" fmla="*/ 48 w 93"/>
                  <a:gd name="T57" fmla="*/ 12 h 116"/>
                  <a:gd name="T58" fmla="*/ 58 w 93"/>
                  <a:gd name="T59" fmla="*/ 6 h 116"/>
                  <a:gd name="T60" fmla="*/ 68 w 93"/>
                  <a:gd name="T61" fmla="*/ 2 h 116"/>
                  <a:gd name="T62" fmla="*/ 80 w 93"/>
                  <a:gd name="T63" fmla="*/ 0 h 116"/>
                  <a:gd name="T64" fmla="*/ 80 w 93"/>
                  <a:gd name="T65" fmla="*/ 0 h 1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3" h="116">
                    <a:moveTo>
                      <a:pt x="80" y="0"/>
                    </a:moveTo>
                    <a:lnTo>
                      <a:pt x="85" y="3"/>
                    </a:lnTo>
                    <a:lnTo>
                      <a:pt x="91" y="9"/>
                    </a:lnTo>
                    <a:lnTo>
                      <a:pt x="93" y="18"/>
                    </a:lnTo>
                    <a:lnTo>
                      <a:pt x="93" y="29"/>
                    </a:lnTo>
                    <a:lnTo>
                      <a:pt x="93" y="40"/>
                    </a:lnTo>
                    <a:lnTo>
                      <a:pt x="91" y="49"/>
                    </a:lnTo>
                    <a:lnTo>
                      <a:pt x="83" y="63"/>
                    </a:lnTo>
                    <a:lnTo>
                      <a:pt x="73" y="73"/>
                    </a:lnTo>
                    <a:lnTo>
                      <a:pt x="70" y="76"/>
                    </a:lnTo>
                    <a:lnTo>
                      <a:pt x="69" y="85"/>
                    </a:lnTo>
                    <a:lnTo>
                      <a:pt x="66" y="93"/>
                    </a:lnTo>
                    <a:lnTo>
                      <a:pt x="57" y="107"/>
                    </a:lnTo>
                    <a:lnTo>
                      <a:pt x="50" y="111"/>
                    </a:lnTo>
                    <a:lnTo>
                      <a:pt x="42" y="114"/>
                    </a:lnTo>
                    <a:lnTo>
                      <a:pt x="34" y="116"/>
                    </a:lnTo>
                    <a:lnTo>
                      <a:pt x="25" y="116"/>
                    </a:lnTo>
                    <a:lnTo>
                      <a:pt x="15" y="113"/>
                    </a:lnTo>
                    <a:lnTo>
                      <a:pt x="10" y="108"/>
                    </a:lnTo>
                    <a:lnTo>
                      <a:pt x="5" y="104"/>
                    </a:lnTo>
                    <a:lnTo>
                      <a:pt x="2" y="98"/>
                    </a:lnTo>
                    <a:lnTo>
                      <a:pt x="0" y="90"/>
                    </a:lnTo>
                    <a:lnTo>
                      <a:pt x="2" y="82"/>
                    </a:lnTo>
                    <a:lnTo>
                      <a:pt x="5" y="72"/>
                    </a:lnTo>
                    <a:lnTo>
                      <a:pt x="9" y="63"/>
                    </a:lnTo>
                    <a:lnTo>
                      <a:pt x="22" y="41"/>
                    </a:lnTo>
                    <a:lnTo>
                      <a:pt x="38" y="22"/>
                    </a:lnTo>
                    <a:lnTo>
                      <a:pt x="48" y="12"/>
                    </a:lnTo>
                    <a:lnTo>
                      <a:pt x="58" y="6"/>
                    </a:lnTo>
                    <a:lnTo>
                      <a:pt x="68" y="2"/>
                    </a:lnTo>
                    <a:lnTo>
                      <a:pt x="80" y="0"/>
                    </a:lnTo>
                    <a:close/>
                  </a:path>
                </a:pathLst>
              </a:custGeom>
              <a:solidFill>
                <a:srgbClr val="FFDD9F"/>
              </a:solidFill>
              <a:ln w="4763">
                <a:solidFill>
                  <a:srgbClr val="000000"/>
                </a:solidFill>
                <a:prstDash val="solid"/>
                <a:round/>
                <a:headEnd/>
                <a:tailEnd/>
              </a:ln>
            </p:spPr>
            <p:txBody>
              <a:bodyPr/>
              <a:lstStyle/>
              <a:p>
                <a:endParaRPr lang="ja-JP" altLang="en-US"/>
              </a:p>
            </p:txBody>
          </p:sp>
          <p:sp>
            <p:nvSpPr>
              <p:cNvPr id="33973" name="Freeform 77"/>
              <p:cNvSpPr>
                <a:spLocks/>
              </p:cNvSpPr>
              <p:nvPr/>
            </p:nvSpPr>
            <p:spPr bwMode="auto">
              <a:xfrm>
                <a:off x="3056" y="4618"/>
                <a:ext cx="21" cy="18"/>
              </a:xfrm>
              <a:custGeom>
                <a:avLst/>
                <a:gdLst>
                  <a:gd name="T0" fmla="*/ 21 w 21"/>
                  <a:gd name="T1" fmla="*/ 9 h 18"/>
                  <a:gd name="T2" fmla="*/ 20 w 21"/>
                  <a:gd name="T3" fmla="*/ 2 h 18"/>
                  <a:gd name="T4" fmla="*/ 19 w 21"/>
                  <a:gd name="T5" fmla="*/ 0 h 18"/>
                  <a:gd name="T6" fmla="*/ 16 w 21"/>
                  <a:gd name="T7" fmla="*/ 0 h 18"/>
                  <a:gd name="T8" fmla="*/ 12 w 21"/>
                  <a:gd name="T9" fmla="*/ 0 h 18"/>
                  <a:gd name="T10" fmla="*/ 8 w 21"/>
                  <a:gd name="T11" fmla="*/ 5 h 18"/>
                  <a:gd name="T12" fmla="*/ 4 w 21"/>
                  <a:gd name="T13" fmla="*/ 11 h 18"/>
                  <a:gd name="T14" fmla="*/ 0 w 21"/>
                  <a:gd name="T15" fmla="*/ 18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18">
                    <a:moveTo>
                      <a:pt x="21" y="9"/>
                    </a:moveTo>
                    <a:lnTo>
                      <a:pt x="20" y="2"/>
                    </a:lnTo>
                    <a:lnTo>
                      <a:pt x="19" y="0"/>
                    </a:lnTo>
                    <a:lnTo>
                      <a:pt x="16" y="0"/>
                    </a:lnTo>
                    <a:lnTo>
                      <a:pt x="12" y="0"/>
                    </a:lnTo>
                    <a:lnTo>
                      <a:pt x="8" y="5"/>
                    </a:lnTo>
                    <a:lnTo>
                      <a:pt x="4" y="11"/>
                    </a:lnTo>
                    <a:lnTo>
                      <a:pt x="0"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74" name="Freeform 78"/>
              <p:cNvSpPr>
                <a:spLocks/>
              </p:cNvSpPr>
              <p:nvPr/>
            </p:nvSpPr>
            <p:spPr bwMode="auto">
              <a:xfrm>
                <a:off x="3080" y="4624"/>
                <a:ext cx="24" cy="20"/>
              </a:xfrm>
              <a:custGeom>
                <a:avLst/>
                <a:gdLst>
                  <a:gd name="T0" fmla="*/ 24 w 24"/>
                  <a:gd name="T1" fmla="*/ 9 h 20"/>
                  <a:gd name="T2" fmla="*/ 23 w 24"/>
                  <a:gd name="T3" fmla="*/ 5 h 20"/>
                  <a:gd name="T4" fmla="*/ 22 w 24"/>
                  <a:gd name="T5" fmla="*/ 2 h 20"/>
                  <a:gd name="T6" fmla="*/ 18 w 24"/>
                  <a:gd name="T7" fmla="*/ 0 h 20"/>
                  <a:gd name="T8" fmla="*/ 15 w 24"/>
                  <a:gd name="T9" fmla="*/ 0 h 20"/>
                  <a:gd name="T10" fmla="*/ 5 w 24"/>
                  <a:gd name="T11" fmla="*/ 8 h 20"/>
                  <a:gd name="T12" fmla="*/ 0 w 24"/>
                  <a:gd name="T13" fmla="*/ 20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20">
                    <a:moveTo>
                      <a:pt x="24" y="9"/>
                    </a:moveTo>
                    <a:lnTo>
                      <a:pt x="23" y="5"/>
                    </a:lnTo>
                    <a:lnTo>
                      <a:pt x="22" y="2"/>
                    </a:lnTo>
                    <a:lnTo>
                      <a:pt x="18" y="0"/>
                    </a:lnTo>
                    <a:lnTo>
                      <a:pt x="15" y="0"/>
                    </a:lnTo>
                    <a:lnTo>
                      <a:pt x="5" y="8"/>
                    </a:lnTo>
                    <a:lnTo>
                      <a:pt x="0"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75" name="Freeform 79"/>
              <p:cNvSpPr>
                <a:spLocks/>
              </p:cNvSpPr>
              <p:nvPr/>
            </p:nvSpPr>
            <p:spPr bwMode="auto">
              <a:xfrm>
                <a:off x="3065" y="4633"/>
                <a:ext cx="7" cy="8"/>
              </a:xfrm>
              <a:custGeom>
                <a:avLst/>
                <a:gdLst>
                  <a:gd name="T0" fmla="*/ 7 w 7"/>
                  <a:gd name="T1" fmla="*/ 5 h 8"/>
                  <a:gd name="T2" fmla="*/ 7 w 7"/>
                  <a:gd name="T3" fmla="*/ 8 h 8"/>
                  <a:gd name="T4" fmla="*/ 4 w 7"/>
                  <a:gd name="T5" fmla="*/ 8 h 8"/>
                  <a:gd name="T6" fmla="*/ 2 w 7"/>
                  <a:gd name="T7" fmla="*/ 8 h 8"/>
                  <a:gd name="T8" fmla="*/ 0 w 7"/>
                  <a:gd name="T9" fmla="*/ 5 h 8"/>
                  <a:gd name="T10" fmla="*/ 2 w 7"/>
                  <a:gd name="T11" fmla="*/ 2 h 8"/>
                  <a:gd name="T12" fmla="*/ 4 w 7"/>
                  <a:gd name="T13" fmla="*/ 0 h 8"/>
                  <a:gd name="T14" fmla="*/ 7 w 7"/>
                  <a:gd name="T15" fmla="*/ 2 h 8"/>
                  <a:gd name="T16" fmla="*/ 7 w 7"/>
                  <a:gd name="T17" fmla="*/ 5 h 8"/>
                  <a:gd name="T18" fmla="*/ 7 w 7"/>
                  <a:gd name="T19" fmla="*/ 5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8">
                    <a:moveTo>
                      <a:pt x="7" y="5"/>
                    </a:moveTo>
                    <a:lnTo>
                      <a:pt x="7" y="8"/>
                    </a:lnTo>
                    <a:lnTo>
                      <a:pt x="4" y="8"/>
                    </a:lnTo>
                    <a:lnTo>
                      <a:pt x="2" y="8"/>
                    </a:lnTo>
                    <a:lnTo>
                      <a:pt x="0" y="5"/>
                    </a:lnTo>
                    <a:lnTo>
                      <a:pt x="2" y="2"/>
                    </a:lnTo>
                    <a:lnTo>
                      <a:pt x="4" y="0"/>
                    </a:lnTo>
                    <a:lnTo>
                      <a:pt x="7" y="2"/>
                    </a:lnTo>
                    <a:lnTo>
                      <a:pt x="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3976" name="Freeform 80"/>
              <p:cNvSpPr>
                <a:spLocks/>
              </p:cNvSpPr>
              <p:nvPr/>
            </p:nvSpPr>
            <p:spPr bwMode="auto">
              <a:xfrm>
                <a:off x="3089" y="4644"/>
                <a:ext cx="9" cy="8"/>
              </a:xfrm>
              <a:custGeom>
                <a:avLst/>
                <a:gdLst>
                  <a:gd name="T0" fmla="*/ 9 w 9"/>
                  <a:gd name="T1" fmla="*/ 4 h 8"/>
                  <a:gd name="T2" fmla="*/ 7 w 9"/>
                  <a:gd name="T3" fmla="*/ 8 h 8"/>
                  <a:gd name="T4" fmla="*/ 5 w 9"/>
                  <a:gd name="T5" fmla="*/ 8 h 8"/>
                  <a:gd name="T6" fmla="*/ 2 w 9"/>
                  <a:gd name="T7" fmla="*/ 8 h 8"/>
                  <a:gd name="T8" fmla="*/ 0 w 9"/>
                  <a:gd name="T9" fmla="*/ 4 h 8"/>
                  <a:gd name="T10" fmla="*/ 2 w 9"/>
                  <a:gd name="T11" fmla="*/ 1 h 8"/>
                  <a:gd name="T12" fmla="*/ 5 w 9"/>
                  <a:gd name="T13" fmla="*/ 0 h 8"/>
                  <a:gd name="T14" fmla="*/ 7 w 9"/>
                  <a:gd name="T15" fmla="*/ 1 h 8"/>
                  <a:gd name="T16" fmla="*/ 9 w 9"/>
                  <a:gd name="T17" fmla="*/ 4 h 8"/>
                  <a:gd name="T18" fmla="*/ 9 w 9"/>
                  <a:gd name="T19" fmla="*/ 4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8">
                    <a:moveTo>
                      <a:pt x="9" y="4"/>
                    </a:moveTo>
                    <a:lnTo>
                      <a:pt x="7" y="8"/>
                    </a:lnTo>
                    <a:lnTo>
                      <a:pt x="5" y="8"/>
                    </a:lnTo>
                    <a:lnTo>
                      <a:pt x="2" y="8"/>
                    </a:lnTo>
                    <a:lnTo>
                      <a:pt x="0" y="4"/>
                    </a:lnTo>
                    <a:lnTo>
                      <a:pt x="2" y="1"/>
                    </a:lnTo>
                    <a:lnTo>
                      <a:pt x="5" y="0"/>
                    </a:lnTo>
                    <a:lnTo>
                      <a:pt x="7" y="1"/>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3977" name="Freeform 81"/>
              <p:cNvSpPr>
                <a:spLocks/>
              </p:cNvSpPr>
              <p:nvPr/>
            </p:nvSpPr>
            <p:spPr bwMode="auto">
              <a:xfrm>
                <a:off x="3057" y="4647"/>
                <a:ext cx="26" cy="33"/>
              </a:xfrm>
              <a:custGeom>
                <a:avLst/>
                <a:gdLst>
                  <a:gd name="T0" fmla="*/ 18 w 26"/>
                  <a:gd name="T1" fmla="*/ 0 h 33"/>
                  <a:gd name="T2" fmla="*/ 19 w 26"/>
                  <a:gd name="T3" fmla="*/ 6 h 33"/>
                  <a:gd name="T4" fmla="*/ 22 w 26"/>
                  <a:gd name="T5" fmla="*/ 11 h 33"/>
                  <a:gd name="T6" fmla="*/ 24 w 26"/>
                  <a:gd name="T7" fmla="*/ 14 h 33"/>
                  <a:gd name="T8" fmla="*/ 26 w 26"/>
                  <a:gd name="T9" fmla="*/ 18 h 33"/>
                  <a:gd name="T10" fmla="*/ 24 w 26"/>
                  <a:gd name="T11" fmla="*/ 21 h 33"/>
                  <a:gd name="T12" fmla="*/ 22 w 26"/>
                  <a:gd name="T13" fmla="*/ 21 h 33"/>
                  <a:gd name="T14" fmla="*/ 19 w 26"/>
                  <a:gd name="T15" fmla="*/ 23 h 33"/>
                  <a:gd name="T16" fmla="*/ 18 w 26"/>
                  <a:gd name="T17" fmla="*/ 23 h 33"/>
                  <a:gd name="T18" fmla="*/ 16 w 26"/>
                  <a:gd name="T19" fmla="*/ 29 h 33"/>
                  <a:gd name="T20" fmla="*/ 12 w 26"/>
                  <a:gd name="T21" fmla="*/ 33 h 33"/>
                  <a:gd name="T22" fmla="*/ 6 w 26"/>
                  <a:gd name="T23" fmla="*/ 32 h 33"/>
                  <a:gd name="T24" fmla="*/ 3 w 26"/>
                  <a:gd name="T25" fmla="*/ 29 h 33"/>
                  <a:gd name="T26" fmla="*/ 0 w 26"/>
                  <a:gd name="T27" fmla="*/ 24 h 3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6" h="33">
                    <a:moveTo>
                      <a:pt x="18" y="0"/>
                    </a:moveTo>
                    <a:lnTo>
                      <a:pt x="19" y="6"/>
                    </a:lnTo>
                    <a:lnTo>
                      <a:pt x="22" y="11"/>
                    </a:lnTo>
                    <a:lnTo>
                      <a:pt x="24" y="14"/>
                    </a:lnTo>
                    <a:lnTo>
                      <a:pt x="26" y="18"/>
                    </a:lnTo>
                    <a:lnTo>
                      <a:pt x="24" y="21"/>
                    </a:lnTo>
                    <a:lnTo>
                      <a:pt x="22" y="21"/>
                    </a:lnTo>
                    <a:lnTo>
                      <a:pt x="19" y="23"/>
                    </a:lnTo>
                    <a:lnTo>
                      <a:pt x="18" y="23"/>
                    </a:lnTo>
                    <a:lnTo>
                      <a:pt x="16" y="29"/>
                    </a:lnTo>
                    <a:lnTo>
                      <a:pt x="12" y="33"/>
                    </a:lnTo>
                    <a:lnTo>
                      <a:pt x="6" y="32"/>
                    </a:lnTo>
                    <a:lnTo>
                      <a:pt x="3" y="29"/>
                    </a:lnTo>
                    <a:lnTo>
                      <a:pt x="0"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78" name="Line 82"/>
              <p:cNvSpPr>
                <a:spLocks noChangeShapeType="1"/>
              </p:cNvSpPr>
              <p:nvPr/>
            </p:nvSpPr>
            <p:spPr bwMode="auto">
              <a:xfrm flipH="1">
                <a:off x="3064" y="4680"/>
                <a:ext cx="3"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3979" name="Freeform 83"/>
              <p:cNvSpPr>
                <a:spLocks/>
              </p:cNvSpPr>
              <p:nvPr/>
            </p:nvSpPr>
            <p:spPr bwMode="auto">
              <a:xfrm>
                <a:off x="3087" y="4539"/>
                <a:ext cx="15" cy="56"/>
              </a:xfrm>
              <a:custGeom>
                <a:avLst/>
                <a:gdLst>
                  <a:gd name="T0" fmla="*/ 0 w 15"/>
                  <a:gd name="T1" fmla="*/ 0 h 56"/>
                  <a:gd name="T2" fmla="*/ 5 w 15"/>
                  <a:gd name="T3" fmla="*/ 6 h 56"/>
                  <a:gd name="T4" fmla="*/ 11 w 15"/>
                  <a:gd name="T5" fmla="*/ 18 h 56"/>
                  <a:gd name="T6" fmla="*/ 13 w 15"/>
                  <a:gd name="T7" fmla="*/ 35 h 56"/>
                  <a:gd name="T8" fmla="*/ 15 w 15"/>
                  <a:gd name="T9" fmla="*/ 56 h 56"/>
                  <a:gd name="T10" fmla="*/ 0 w 15"/>
                  <a:gd name="T11" fmla="*/ 0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56">
                    <a:moveTo>
                      <a:pt x="0" y="0"/>
                    </a:moveTo>
                    <a:lnTo>
                      <a:pt x="5" y="6"/>
                    </a:lnTo>
                    <a:lnTo>
                      <a:pt x="11" y="18"/>
                    </a:lnTo>
                    <a:lnTo>
                      <a:pt x="13" y="35"/>
                    </a:lnTo>
                    <a:lnTo>
                      <a:pt x="15" y="5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3980" name="Freeform 84"/>
              <p:cNvSpPr>
                <a:spLocks/>
              </p:cNvSpPr>
              <p:nvPr/>
            </p:nvSpPr>
            <p:spPr bwMode="auto">
              <a:xfrm>
                <a:off x="3087" y="4539"/>
                <a:ext cx="15" cy="56"/>
              </a:xfrm>
              <a:custGeom>
                <a:avLst/>
                <a:gdLst>
                  <a:gd name="T0" fmla="*/ 0 w 15"/>
                  <a:gd name="T1" fmla="*/ 0 h 56"/>
                  <a:gd name="T2" fmla="*/ 5 w 15"/>
                  <a:gd name="T3" fmla="*/ 6 h 56"/>
                  <a:gd name="T4" fmla="*/ 11 w 15"/>
                  <a:gd name="T5" fmla="*/ 18 h 56"/>
                  <a:gd name="T6" fmla="*/ 13 w 15"/>
                  <a:gd name="T7" fmla="*/ 35 h 56"/>
                  <a:gd name="T8" fmla="*/ 15 w 15"/>
                  <a:gd name="T9" fmla="*/ 56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56">
                    <a:moveTo>
                      <a:pt x="0" y="0"/>
                    </a:moveTo>
                    <a:lnTo>
                      <a:pt x="5" y="6"/>
                    </a:lnTo>
                    <a:lnTo>
                      <a:pt x="11" y="18"/>
                    </a:lnTo>
                    <a:lnTo>
                      <a:pt x="13" y="35"/>
                    </a:lnTo>
                    <a:lnTo>
                      <a:pt x="15" y="56"/>
                    </a:lnTo>
                  </a:path>
                </a:pathLst>
              </a:custGeom>
              <a:noFill/>
              <a:ln w="4763">
                <a:solidFill>
                  <a:srgbClr val="FFDD9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81" name="Freeform 85"/>
              <p:cNvSpPr>
                <a:spLocks/>
              </p:cNvSpPr>
              <p:nvPr/>
            </p:nvSpPr>
            <p:spPr bwMode="auto">
              <a:xfrm>
                <a:off x="2901" y="4714"/>
                <a:ext cx="16" cy="50"/>
              </a:xfrm>
              <a:custGeom>
                <a:avLst/>
                <a:gdLst>
                  <a:gd name="T0" fmla="*/ 0 w 16"/>
                  <a:gd name="T1" fmla="*/ 0 h 50"/>
                  <a:gd name="T2" fmla="*/ 1 w 16"/>
                  <a:gd name="T3" fmla="*/ 12 h 50"/>
                  <a:gd name="T4" fmla="*/ 5 w 16"/>
                  <a:gd name="T5" fmla="*/ 27 h 50"/>
                  <a:gd name="T6" fmla="*/ 11 w 16"/>
                  <a:gd name="T7" fmla="*/ 41 h 50"/>
                  <a:gd name="T8" fmla="*/ 14 w 16"/>
                  <a:gd name="T9" fmla="*/ 45 h 50"/>
                  <a:gd name="T10" fmla="*/ 16 w 16"/>
                  <a:gd name="T11" fmla="*/ 5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50">
                    <a:moveTo>
                      <a:pt x="0" y="0"/>
                    </a:moveTo>
                    <a:lnTo>
                      <a:pt x="1" y="12"/>
                    </a:lnTo>
                    <a:lnTo>
                      <a:pt x="5" y="27"/>
                    </a:lnTo>
                    <a:lnTo>
                      <a:pt x="11" y="41"/>
                    </a:lnTo>
                    <a:lnTo>
                      <a:pt x="14" y="45"/>
                    </a:lnTo>
                    <a:lnTo>
                      <a:pt x="16" y="5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82" name="Freeform 86"/>
              <p:cNvSpPr>
                <a:spLocks/>
              </p:cNvSpPr>
              <p:nvPr/>
            </p:nvSpPr>
            <p:spPr bwMode="auto">
              <a:xfrm>
                <a:off x="2877" y="4738"/>
                <a:ext cx="39" cy="41"/>
              </a:xfrm>
              <a:custGeom>
                <a:avLst/>
                <a:gdLst>
                  <a:gd name="T0" fmla="*/ 0 w 39"/>
                  <a:gd name="T1" fmla="*/ 0 h 41"/>
                  <a:gd name="T2" fmla="*/ 8 w 39"/>
                  <a:gd name="T3" fmla="*/ 9 h 41"/>
                  <a:gd name="T4" fmla="*/ 19 w 39"/>
                  <a:gd name="T5" fmla="*/ 21 h 41"/>
                  <a:gd name="T6" fmla="*/ 31 w 39"/>
                  <a:gd name="T7" fmla="*/ 34 h 41"/>
                  <a:gd name="T8" fmla="*/ 35 w 39"/>
                  <a:gd name="T9" fmla="*/ 38 h 41"/>
                  <a:gd name="T10" fmla="*/ 39 w 39"/>
                  <a:gd name="T11" fmla="*/ 41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9" h="41">
                    <a:moveTo>
                      <a:pt x="0" y="0"/>
                    </a:moveTo>
                    <a:lnTo>
                      <a:pt x="8" y="9"/>
                    </a:lnTo>
                    <a:lnTo>
                      <a:pt x="19" y="21"/>
                    </a:lnTo>
                    <a:lnTo>
                      <a:pt x="31" y="34"/>
                    </a:lnTo>
                    <a:lnTo>
                      <a:pt x="35" y="38"/>
                    </a:lnTo>
                    <a:lnTo>
                      <a:pt x="39"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83" name="Freeform 87"/>
              <p:cNvSpPr>
                <a:spLocks/>
              </p:cNvSpPr>
              <p:nvPr/>
            </p:nvSpPr>
            <p:spPr bwMode="auto">
              <a:xfrm>
                <a:off x="2927" y="4895"/>
                <a:ext cx="121" cy="112"/>
              </a:xfrm>
              <a:custGeom>
                <a:avLst/>
                <a:gdLst>
                  <a:gd name="T0" fmla="*/ 121 w 121"/>
                  <a:gd name="T1" fmla="*/ 9 h 112"/>
                  <a:gd name="T2" fmla="*/ 121 w 121"/>
                  <a:gd name="T3" fmla="*/ 15 h 112"/>
                  <a:gd name="T4" fmla="*/ 119 w 121"/>
                  <a:gd name="T5" fmla="*/ 19 h 112"/>
                  <a:gd name="T6" fmla="*/ 114 w 121"/>
                  <a:gd name="T7" fmla="*/ 30 h 112"/>
                  <a:gd name="T8" fmla="*/ 107 w 121"/>
                  <a:gd name="T9" fmla="*/ 39 h 112"/>
                  <a:gd name="T10" fmla="*/ 102 w 121"/>
                  <a:gd name="T11" fmla="*/ 45 h 112"/>
                  <a:gd name="T12" fmla="*/ 106 w 121"/>
                  <a:gd name="T13" fmla="*/ 51 h 112"/>
                  <a:gd name="T14" fmla="*/ 107 w 121"/>
                  <a:gd name="T15" fmla="*/ 56 h 112"/>
                  <a:gd name="T16" fmla="*/ 106 w 121"/>
                  <a:gd name="T17" fmla="*/ 59 h 112"/>
                  <a:gd name="T18" fmla="*/ 99 w 121"/>
                  <a:gd name="T19" fmla="*/ 62 h 112"/>
                  <a:gd name="T20" fmla="*/ 98 w 121"/>
                  <a:gd name="T21" fmla="*/ 70 h 112"/>
                  <a:gd name="T22" fmla="*/ 94 w 121"/>
                  <a:gd name="T23" fmla="*/ 77 h 112"/>
                  <a:gd name="T24" fmla="*/ 90 w 121"/>
                  <a:gd name="T25" fmla="*/ 83 h 112"/>
                  <a:gd name="T26" fmla="*/ 83 w 121"/>
                  <a:gd name="T27" fmla="*/ 89 h 112"/>
                  <a:gd name="T28" fmla="*/ 74 w 121"/>
                  <a:gd name="T29" fmla="*/ 94 h 112"/>
                  <a:gd name="T30" fmla="*/ 66 w 121"/>
                  <a:gd name="T31" fmla="*/ 97 h 112"/>
                  <a:gd name="T32" fmla="*/ 55 w 121"/>
                  <a:gd name="T33" fmla="*/ 97 h 112"/>
                  <a:gd name="T34" fmla="*/ 43 w 121"/>
                  <a:gd name="T35" fmla="*/ 94 h 112"/>
                  <a:gd name="T36" fmla="*/ 39 w 121"/>
                  <a:gd name="T37" fmla="*/ 100 h 112"/>
                  <a:gd name="T38" fmla="*/ 36 w 121"/>
                  <a:gd name="T39" fmla="*/ 106 h 112"/>
                  <a:gd name="T40" fmla="*/ 36 w 121"/>
                  <a:gd name="T41" fmla="*/ 111 h 112"/>
                  <a:gd name="T42" fmla="*/ 36 w 121"/>
                  <a:gd name="T43" fmla="*/ 112 h 112"/>
                  <a:gd name="T44" fmla="*/ 24 w 121"/>
                  <a:gd name="T45" fmla="*/ 105 h 112"/>
                  <a:gd name="T46" fmla="*/ 16 w 121"/>
                  <a:gd name="T47" fmla="*/ 99 h 112"/>
                  <a:gd name="T48" fmla="*/ 8 w 121"/>
                  <a:gd name="T49" fmla="*/ 94 h 112"/>
                  <a:gd name="T50" fmla="*/ 4 w 121"/>
                  <a:gd name="T51" fmla="*/ 92 h 112"/>
                  <a:gd name="T52" fmla="*/ 1 w 121"/>
                  <a:gd name="T53" fmla="*/ 91 h 112"/>
                  <a:gd name="T54" fmla="*/ 0 w 121"/>
                  <a:gd name="T55" fmla="*/ 89 h 112"/>
                  <a:gd name="T56" fmla="*/ 0 w 121"/>
                  <a:gd name="T57" fmla="*/ 89 h 112"/>
                  <a:gd name="T58" fmla="*/ 1 w 121"/>
                  <a:gd name="T59" fmla="*/ 86 h 112"/>
                  <a:gd name="T60" fmla="*/ 4 w 121"/>
                  <a:gd name="T61" fmla="*/ 79 h 112"/>
                  <a:gd name="T62" fmla="*/ 8 w 121"/>
                  <a:gd name="T63" fmla="*/ 67 h 112"/>
                  <a:gd name="T64" fmla="*/ 13 w 121"/>
                  <a:gd name="T65" fmla="*/ 54 h 112"/>
                  <a:gd name="T66" fmla="*/ 21 w 121"/>
                  <a:gd name="T67" fmla="*/ 41 h 112"/>
                  <a:gd name="T68" fmla="*/ 28 w 121"/>
                  <a:gd name="T69" fmla="*/ 29 h 112"/>
                  <a:gd name="T70" fmla="*/ 36 w 121"/>
                  <a:gd name="T71" fmla="*/ 16 h 112"/>
                  <a:gd name="T72" fmla="*/ 44 w 121"/>
                  <a:gd name="T73" fmla="*/ 12 h 112"/>
                  <a:gd name="T74" fmla="*/ 52 w 121"/>
                  <a:gd name="T75" fmla="*/ 7 h 112"/>
                  <a:gd name="T76" fmla="*/ 64 w 121"/>
                  <a:gd name="T77" fmla="*/ 4 h 112"/>
                  <a:gd name="T78" fmla="*/ 88 w 121"/>
                  <a:gd name="T79" fmla="*/ 0 h 112"/>
                  <a:gd name="T80" fmla="*/ 101 w 121"/>
                  <a:gd name="T81" fmla="*/ 0 h 112"/>
                  <a:gd name="T82" fmla="*/ 110 w 121"/>
                  <a:gd name="T83" fmla="*/ 1 h 112"/>
                  <a:gd name="T84" fmla="*/ 117 w 121"/>
                  <a:gd name="T85" fmla="*/ 4 h 112"/>
                  <a:gd name="T86" fmla="*/ 121 w 121"/>
                  <a:gd name="T87" fmla="*/ 9 h 112"/>
                  <a:gd name="T88" fmla="*/ 121 w 121"/>
                  <a:gd name="T89" fmla="*/ 9 h 1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1" h="112">
                    <a:moveTo>
                      <a:pt x="121" y="9"/>
                    </a:moveTo>
                    <a:lnTo>
                      <a:pt x="121" y="15"/>
                    </a:lnTo>
                    <a:lnTo>
                      <a:pt x="119" y="19"/>
                    </a:lnTo>
                    <a:lnTo>
                      <a:pt x="114" y="30"/>
                    </a:lnTo>
                    <a:lnTo>
                      <a:pt x="107" y="39"/>
                    </a:lnTo>
                    <a:lnTo>
                      <a:pt x="102" y="45"/>
                    </a:lnTo>
                    <a:lnTo>
                      <a:pt x="106" y="51"/>
                    </a:lnTo>
                    <a:lnTo>
                      <a:pt x="107" y="56"/>
                    </a:lnTo>
                    <a:lnTo>
                      <a:pt x="106" y="59"/>
                    </a:lnTo>
                    <a:lnTo>
                      <a:pt x="99" y="62"/>
                    </a:lnTo>
                    <a:lnTo>
                      <a:pt x="98" y="70"/>
                    </a:lnTo>
                    <a:lnTo>
                      <a:pt x="94" y="77"/>
                    </a:lnTo>
                    <a:lnTo>
                      <a:pt x="90" y="83"/>
                    </a:lnTo>
                    <a:lnTo>
                      <a:pt x="83" y="89"/>
                    </a:lnTo>
                    <a:lnTo>
                      <a:pt x="74" y="94"/>
                    </a:lnTo>
                    <a:lnTo>
                      <a:pt x="66" y="97"/>
                    </a:lnTo>
                    <a:lnTo>
                      <a:pt x="55" y="97"/>
                    </a:lnTo>
                    <a:lnTo>
                      <a:pt x="43" y="94"/>
                    </a:lnTo>
                    <a:lnTo>
                      <a:pt x="39" y="100"/>
                    </a:lnTo>
                    <a:lnTo>
                      <a:pt x="36" y="106"/>
                    </a:lnTo>
                    <a:lnTo>
                      <a:pt x="36" y="111"/>
                    </a:lnTo>
                    <a:lnTo>
                      <a:pt x="36" y="112"/>
                    </a:lnTo>
                    <a:lnTo>
                      <a:pt x="24" y="105"/>
                    </a:lnTo>
                    <a:lnTo>
                      <a:pt x="16" y="99"/>
                    </a:lnTo>
                    <a:lnTo>
                      <a:pt x="8" y="94"/>
                    </a:lnTo>
                    <a:lnTo>
                      <a:pt x="4" y="92"/>
                    </a:lnTo>
                    <a:lnTo>
                      <a:pt x="1" y="91"/>
                    </a:lnTo>
                    <a:lnTo>
                      <a:pt x="0" y="89"/>
                    </a:lnTo>
                    <a:lnTo>
                      <a:pt x="1" y="86"/>
                    </a:lnTo>
                    <a:lnTo>
                      <a:pt x="4" y="79"/>
                    </a:lnTo>
                    <a:lnTo>
                      <a:pt x="8" y="67"/>
                    </a:lnTo>
                    <a:lnTo>
                      <a:pt x="13" y="54"/>
                    </a:lnTo>
                    <a:lnTo>
                      <a:pt x="21" y="41"/>
                    </a:lnTo>
                    <a:lnTo>
                      <a:pt x="28" y="29"/>
                    </a:lnTo>
                    <a:lnTo>
                      <a:pt x="36" y="16"/>
                    </a:lnTo>
                    <a:lnTo>
                      <a:pt x="44" y="12"/>
                    </a:lnTo>
                    <a:lnTo>
                      <a:pt x="52" y="7"/>
                    </a:lnTo>
                    <a:lnTo>
                      <a:pt x="64" y="4"/>
                    </a:lnTo>
                    <a:lnTo>
                      <a:pt x="88" y="0"/>
                    </a:lnTo>
                    <a:lnTo>
                      <a:pt x="101" y="0"/>
                    </a:lnTo>
                    <a:lnTo>
                      <a:pt x="110" y="1"/>
                    </a:lnTo>
                    <a:lnTo>
                      <a:pt x="117" y="4"/>
                    </a:lnTo>
                    <a:lnTo>
                      <a:pt x="121" y="9"/>
                    </a:lnTo>
                    <a:close/>
                  </a:path>
                </a:pathLst>
              </a:custGeom>
              <a:solidFill>
                <a:srgbClr val="FFDD9F"/>
              </a:solidFill>
              <a:ln w="4763">
                <a:solidFill>
                  <a:srgbClr val="000000"/>
                </a:solidFill>
                <a:prstDash val="solid"/>
                <a:round/>
                <a:headEnd/>
                <a:tailEnd/>
              </a:ln>
            </p:spPr>
            <p:txBody>
              <a:bodyPr/>
              <a:lstStyle/>
              <a:p>
                <a:endParaRPr lang="ja-JP" altLang="en-US"/>
              </a:p>
            </p:txBody>
          </p:sp>
          <p:sp>
            <p:nvSpPr>
              <p:cNvPr id="33984" name="Freeform 88"/>
              <p:cNvSpPr>
                <a:spLocks/>
              </p:cNvSpPr>
              <p:nvPr/>
            </p:nvSpPr>
            <p:spPr bwMode="auto">
              <a:xfrm>
                <a:off x="2834" y="4981"/>
                <a:ext cx="160" cy="155"/>
              </a:xfrm>
              <a:custGeom>
                <a:avLst/>
                <a:gdLst>
                  <a:gd name="T0" fmla="*/ 0 w 160"/>
                  <a:gd name="T1" fmla="*/ 152 h 155"/>
                  <a:gd name="T2" fmla="*/ 2 w 160"/>
                  <a:gd name="T3" fmla="*/ 149 h 155"/>
                  <a:gd name="T4" fmla="*/ 7 w 160"/>
                  <a:gd name="T5" fmla="*/ 143 h 155"/>
                  <a:gd name="T6" fmla="*/ 12 w 160"/>
                  <a:gd name="T7" fmla="*/ 136 h 155"/>
                  <a:gd name="T8" fmla="*/ 19 w 160"/>
                  <a:gd name="T9" fmla="*/ 127 h 155"/>
                  <a:gd name="T10" fmla="*/ 31 w 160"/>
                  <a:gd name="T11" fmla="*/ 107 h 155"/>
                  <a:gd name="T12" fmla="*/ 36 w 160"/>
                  <a:gd name="T13" fmla="*/ 98 h 155"/>
                  <a:gd name="T14" fmla="*/ 39 w 160"/>
                  <a:gd name="T15" fmla="*/ 89 h 155"/>
                  <a:gd name="T16" fmla="*/ 43 w 160"/>
                  <a:gd name="T17" fmla="*/ 72 h 155"/>
                  <a:gd name="T18" fmla="*/ 48 w 160"/>
                  <a:gd name="T19" fmla="*/ 57 h 155"/>
                  <a:gd name="T20" fmla="*/ 55 w 160"/>
                  <a:gd name="T21" fmla="*/ 41 h 155"/>
                  <a:gd name="T22" fmla="*/ 62 w 160"/>
                  <a:gd name="T23" fmla="*/ 29 h 155"/>
                  <a:gd name="T24" fmla="*/ 70 w 160"/>
                  <a:gd name="T25" fmla="*/ 17 h 155"/>
                  <a:gd name="T26" fmla="*/ 78 w 160"/>
                  <a:gd name="T27" fmla="*/ 9 h 155"/>
                  <a:gd name="T28" fmla="*/ 85 w 160"/>
                  <a:gd name="T29" fmla="*/ 3 h 155"/>
                  <a:gd name="T30" fmla="*/ 91 w 160"/>
                  <a:gd name="T31" fmla="*/ 0 h 155"/>
                  <a:gd name="T32" fmla="*/ 103 w 160"/>
                  <a:gd name="T33" fmla="*/ 2 h 155"/>
                  <a:gd name="T34" fmla="*/ 116 w 160"/>
                  <a:gd name="T35" fmla="*/ 8 h 155"/>
                  <a:gd name="T36" fmla="*/ 128 w 160"/>
                  <a:gd name="T37" fmla="*/ 16 h 155"/>
                  <a:gd name="T38" fmla="*/ 137 w 160"/>
                  <a:gd name="T39" fmla="*/ 26 h 155"/>
                  <a:gd name="T40" fmla="*/ 146 w 160"/>
                  <a:gd name="T41" fmla="*/ 37 h 155"/>
                  <a:gd name="T42" fmla="*/ 153 w 160"/>
                  <a:gd name="T43" fmla="*/ 48 h 155"/>
                  <a:gd name="T44" fmla="*/ 157 w 160"/>
                  <a:gd name="T45" fmla="*/ 54 h 155"/>
                  <a:gd name="T46" fmla="*/ 160 w 160"/>
                  <a:gd name="T47" fmla="*/ 55 h 155"/>
                  <a:gd name="T48" fmla="*/ 159 w 160"/>
                  <a:gd name="T49" fmla="*/ 58 h 155"/>
                  <a:gd name="T50" fmla="*/ 157 w 160"/>
                  <a:gd name="T51" fmla="*/ 67 h 155"/>
                  <a:gd name="T52" fmla="*/ 153 w 160"/>
                  <a:gd name="T53" fmla="*/ 79 h 155"/>
                  <a:gd name="T54" fmla="*/ 148 w 160"/>
                  <a:gd name="T55" fmla="*/ 93 h 155"/>
                  <a:gd name="T56" fmla="*/ 141 w 160"/>
                  <a:gd name="T57" fmla="*/ 107 h 155"/>
                  <a:gd name="T58" fmla="*/ 134 w 160"/>
                  <a:gd name="T59" fmla="*/ 117 h 155"/>
                  <a:gd name="T60" fmla="*/ 125 w 160"/>
                  <a:gd name="T61" fmla="*/ 127 h 155"/>
                  <a:gd name="T62" fmla="*/ 114 w 160"/>
                  <a:gd name="T63" fmla="*/ 131 h 155"/>
                  <a:gd name="T64" fmla="*/ 113 w 160"/>
                  <a:gd name="T65" fmla="*/ 139 h 155"/>
                  <a:gd name="T66" fmla="*/ 111 w 160"/>
                  <a:gd name="T67" fmla="*/ 146 h 155"/>
                  <a:gd name="T68" fmla="*/ 109 w 160"/>
                  <a:gd name="T69" fmla="*/ 152 h 155"/>
                  <a:gd name="T70" fmla="*/ 109 w 160"/>
                  <a:gd name="T71" fmla="*/ 155 h 155"/>
                  <a:gd name="T72" fmla="*/ 0 w 160"/>
                  <a:gd name="T73" fmla="*/ 152 h 15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60" h="155">
                    <a:moveTo>
                      <a:pt x="0" y="152"/>
                    </a:moveTo>
                    <a:lnTo>
                      <a:pt x="2" y="149"/>
                    </a:lnTo>
                    <a:lnTo>
                      <a:pt x="7" y="143"/>
                    </a:lnTo>
                    <a:lnTo>
                      <a:pt x="12" y="136"/>
                    </a:lnTo>
                    <a:lnTo>
                      <a:pt x="19" y="127"/>
                    </a:lnTo>
                    <a:lnTo>
                      <a:pt x="31" y="107"/>
                    </a:lnTo>
                    <a:lnTo>
                      <a:pt x="36" y="98"/>
                    </a:lnTo>
                    <a:lnTo>
                      <a:pt x="39" y="89"/>
                    </a:lnTo>
                    <a:lnTo>
                      <a:pt x="43" y="72"/>
                    </a:lnTo>
                    <a:lnTo>
                      <a:pt x="48" y="57"/>
                    </a:lnTo>
                    <a:lnTo>
                      <a:pt x="55" y="41"/>
                    </a:lnTo>
                    <a:lnTo>
                      <a:pt x="62" y="29"/>
                    </a:lnTo>
                    <a:lnTo>
                      <a:pt x="70" y="17"/>
                    </a:lnTo>
                    <a:lnTo>
                      <a:pt x="78" y="9"/>
                    </a:lnTo>
                    <a:lnTo>
                      <a:pt x="85" y="3"/>
                    </a:lnTo>
                    <a:lnTo>
                      <a:pt x="91" y="0"/>
                    </a:lnTo>
                    <a:lnTo>
                      <a:pt x="103" y="2"/>
                    </a:lnTo>
                    <a:lnTo>
                      <a:pt x="116" y="8"/>
                    </a:lnTo>
                    <a:lnTo>
                      <a:pt x="128" y="16"/>
                    </a:lnTo>
                    <a:lnTo>
                      <a:pt x="137" y="26"/>
                    </a:lnTo>
                    <a:lnTo>
                      <a:pt x="146" y="37"/>
                    </a:lnTo>
                    <a:lnTo>
                      <a:pt x="153" y="48"/>
                    </a:lnTo>
                    <a:lnTo>
                      <a:pt x="157" y="54"/>
                    </a:lnTo>
                    <a:lnTo>
                      <a:pt x="160" y="55"/>
                    </a:lnTo>
                    <a:lnTo>
                      <a:pt x="159" y="58"/>
                    </a:lnTo>
                    <a:lnTo>
                      <a:pt x="157" y="67"/>
                    </a:lnTo>
                    <a:lnTo>
                      <a:pt x="153" y="79"/>
                    </a:lnTo>
                    <a:lnTo>
                      <a:pt x="148" y="93"/>
                    </a:lnTo>
                    <a:lnTo>
                      <a:pt x="141" y="107"/>
                    </a:lnTo>
                    <a:lnTo>
                      <a:pt x="134" y="117"/>
                    </a:lnTo>
                    <a:lnTo>
                      <a:pt x="125" y="127"/>
                    </a:lnTo>
                    <a:lnTo>
                      <a:pt x="114" y="131"/>
                    </a:lnTo>
                    <a:lnTo>
                      <a:pt x="113" y="139"/>
                    </a:lnTo>
                    <a:lnTo>
                      <a:pt x="111" y="146"/>
                    </a:lnTo>
                    <a:lnTo>
                      <a:pt x="109" y="152"/>
                    </a:lnTo>
                    <a:lnTo>
                      <a:pt x="109" y="155"/>
                    </a:lnTo>
                    <a:lnTo>
                      <a:pt x="0" y="152"/>
                    </a:lnTo>
                    <a:close/>
                  </a:path>
                </a:pathLst>
              </a:custGeom>
              <a:solidFill>
                <a:srgbClr val="FFBF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3985" name="Freeform 89"/>
              <p:cNvSpPr>
                <a:spLocks/>
              </p:cNvSpPr>
              <p:nvPr/>
            </p:nvSpPr>
            <p:spPr bwMode="auto">
              <a:xfrm>
                <a:off x="2834" y="4981"/>
                <a:ext cx="160" cy="155"/>
              </a:xfrm>
              <a:custGeom>
                <a:avLst/>
                <a:gdLst>
                  <a:gd name="T0" fmla="*/ 0 w 160"/>
                  <a:gd name="T1" fmla="*/ 152 h 155"/>
                  <a:gd name="T2" fmla="*/ 2 w 160"/>
                  <a:gd name="T3" fmla="*/ 149 h 155"/>
                  <a:gd name="T4" fmla="*/ 7 w 160"/>
                  <a:gd name="T5" fmla="*/ 143 h 155"/>
                  <a:gd name="T6" fmla="*/ 12 w 160"/>
                  <a:gd name="T7" fmla="*/ 136 h 155"/>
                  <a:gd name="T8" fmla="*/ 19 w 160"/>
                  <a:gd name="T9" fmla="*/ 127 h 155"/>
                  <a:gd name="T10" fmla="*/ 31 w 160"/>
                  <a:gd name="T11" fmla="*/ 107 h 155"/>
                  <a:gd name="T12" fmla="*/ 36 w 160"/>
                  <a:gd name="T13" fmla="*/ 98 h 155"/>
                  <a:gd name="T14" fmla="*/ 39 w 160"/>
                  <a:gd name="T15" fmla="*/ 89 h 155"/>
                  <a:gd name="T16" fmla="*/ 43 w 160"/>
                  <a:gd name="T17" fmla="*/ 72 h 155"/>
                  <a:gd name="T18" fmla="*/ 48 w 160"/>
                  <a:gd name="T19" fmla="*/ 57 h 155"/>
                  <a:gd name="T20" fmla="*/ 55 w 160"/>
                  <a:gd name="T21" fmla="*/ 41 h 155"/>
                  <a:gd name="T22" fmla="*/ 62 w 160"/>
                  <a:gd name="T23" fmla="*/ 29 h 155"/>
                  <a:gd name="T24" fmla="*/ 70 w 160"/>
                  <a:gd name="T25" fmla="*/ 17 h 155"/>
                  <a:gd name="T26" fmla="*/ 78 w 160"/>
                  <a:gd name="T27" fmla="*/ 9 h 155"/>
                  <a:gd name="T28" fmla="*/ 85 w 160"/>
                  <a:gd name="T29" fmla="*/ 3 h 155"/>
                  <a:gd name="T30" fmla="*/ 91 w 160"/>
                  <a:gd name="T31" fmla="*/ 0 h 155"/>
                  <a:gd name="T32" fmla="*/ 103 w 160"/>
                  <a:gd name="T33" fmla="*/ 2 h 155"/>
                  <a:gd name="T34" fmla="*/ 116 w 160"/>
                  <a:gd name="T35" fmla="*/ 8 h 155"/>
                  <a:gd name="T36" fmla="*/ 128 w 160"/>
                  <a:gd name="T37" fmla="*/ 16 h 155"/>
                  <a:gd name="T38" fmla="*/ 137 w 160"/>
                  <a:gd name="T39" fmla="*/ 26 h 155"/>
                  <a:gd name="T40" fmla="*/ 146 w 160"/>
                  <a:gd name="T41" fmla="*/ 37 h 155"/>
                  <a:gd name="T42" fmla="*/ 153 w 160"/>
                  <a:gd name="T43" fmla="*/ 48 h 155"/>
                  <a:gd name="T44" fmla="*/ 157 w 160"/>
                  <a:gd name="T45" fmla="*/ 54 h 155"/>
                  <a:gd name="T46" fmla="*/ 160 w 160"/>
                  <a:gd name="T47" fmla="*/ 55 h 155"/>
                  <a:gd name="T48" fmla="*/ 159 w 160"/>
                  <a:gd name="T49" fmla="*/ 58 h 155"/>
                  <a:gd name="T50" fmla="*/ 157 w 160"/>
                  <a:gd name="T51" fmla="*/ 67 h 155"/>
                  <a:gd name="T52" fmla="*/ 153 w 160"/>
                  <a:gd name="T53" fmla="*/ 79 h 155"/>
                  <a:gd name="T54" fmla="*/ 148 w 160"/>
                  <a:gd name="T55" fmla="*/ 93 h 155"/>
                  <a:gd name="T56" fmla="*/ 141 w 160"/>
                  <a:gd name="T57" fmla="*/ 107 h 155"/>
                  <a:gd name="T58" fmla="*/ 134 w 160"/>
                  <a:gd name="T59" fmla="*/ 117 h 155"/>
                  <a:gd name="T60" fmla="*/ 125 w 160"/>
                  <a:gd name="T61" fmla="*/ 127 h 155"/>
                  <a:gd name="T62" fmla="*/ 114 w 160"/>
                  <a:gd name="T63" fmla="*/ 131 h 155"/>
                  <a:gd name="T64" fmla="*/ 113 w 160"/>
                  <a:gd name="T65" fmla="*/ 139 h 155"/>
                  <a:gd name="T66" fmla="*/ 111 w 160"/>
                  <a:gd name="T67" fmla="*/ 146 h 155"/>
                  <a:gd name="T68" fmla="*/ 109 w 160"/>
                  <a:gd name="T69" fmla="*/ 152 h 155"/>
                  <a:gd name="T70" fmla="*/ 109 w 160"/>
                  <a:gd name="T71" fmla="*/ 155 h 1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60" h="155">
                    <a:moveTo>
                      <a:pt x="0" y="152"/>
                    </a:moveTo>
                    <a:lnTo>
                      <a:pt x="2" y="149"/>
                    </a:lnTo>
                    <a:lnTo>
                      <a:pt x="7" y="143"/>
                    </a:lnTo>
                    <a:lnTo>
                      <a:pt x="12" y="136"/>
                    </a:lnTo>
                    <a:lnTo>
                      <a:pt x="19" y="127"/>
                    </a:lnTo>
                    <a:lnTo>
                      <a:pt x="31" y="107"/>
                    </a:lnTo>
                    <a:lnTo>
                      <a:pt x="36" y="98"/>
                    </a:lnTo>
                    <a:lnTo>
                      <a:pt x="39" y="89"/>
                    </a:lnTo>
                    <a:lnTo>
                      <a:pt x="43" y="72"/>
                    </a:lnTo>
                    <a:lnTo>
                      <a:pt x="48" y="57"/>
                    </a:lnTo>
                    <a:lnTo>
                      <a:pt x="55" y="41"/>
                    </a:lnTo>
                    <a:lnTo>
                      <a:pt x="62" y="29"/>
                    </a:lnTo>
                    <a:lnTo>
                      <a:pt x="70" y="17"/>
                    </a:lnTo>
                    <a:lnTo>
                      <a:pt x="78" y="9"/>
                    </a:lnTo>
                    <a:lnTo>
                      <a:pt x="85" y="3"/>
                    </a:lnTo>
                    <a:lnTo>
                      <a:pt x="91" y="0"/>
                    </a:lnTo>
                    <a:lnTo>
                      <a:pt x="103" y="2"/>
                    </a:lnTo>
                    <a:lnTo>
                      <a:pt x="116" y="8"/>
                    </a:lnTo>
                    <a:lnTo>
                      <a:pt x="128" y="16"/>
                    </a:lnTo>
                    <a:lnTo>
                      <a:pt x="137" y="26"/>
                    </a:lnTo>
                    <a:lnTo>
                      <a:pt x="146" y="37"/>
                    </a:lnTo>
                    <a:lnTo>
                      <a:pt x="153" y="48"/>
                    </a:lnTo>
                    <a:lnTo>
                      <a:pt x="157" y="54"/>
                    </a:lnTo>
                    <a:lnTo>
                      <a:pt x="160" y="55"/>
                    </a:lnTo>
                    <a:lnTo>
                      <a:pt x="159" y="58"/>
                    </a:lnTo>
                    <a:lnTo>
                      <a:pt x="157" y="67"/>
                    </a:lnTo>
                    <a:lnTo>
                      <a:pt x="153" y="79"/>
                    </a:lnTo>
                    <a:lnTo>
                      <a:pt x="148" y="93"/>
                    </a:lnTo>
                    <a:lnTo>
                      <a:pt x="141" y="107"/>
                    </a:lnTo>
                    <a:lnTo>
                      <a:pt x="134" y="117"/>
                    </a:lnTo>
                    <a:lnTo>
                      <a:pt x="125" y="127"/>
                    </a:lnTo>
                    <a:lnTo>
                      <a:pt x="114" y="131"/>
                    </a:lnTo>
                    <a:lnTo>
                      <a:pt x="113" y="139"/>
                    </a:lnTo>
                    <a:lnTo>
                      <a:pt x="111" y="146"/>
                    </a:lnTo>
                    <a:lnTo>
                      <a:pt x="109" y="152"/>
                    </a:lnTo>
                    <a:lnTo>
                      <a:pt x="109" y="15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86" name="Freeform 90"/>
              <p:cNvSpPr>
                <a:spLocks/>
              </p:cNvSpPr>
              <p:nvPr/>
            </p:nvSpPr>
            <p:spPr bwMode="auto">
              <a:xfrm>
                <a:off x="3127" y="5042"/>
                <a:ext cx="18" cy="12"/>
              </a:xfrm>
              <a:custGeom>
                <a:avLst/>
                <a:gdLst>
                  <a:gd name="T0" fmla="*/ 0 w 18"/>
                  <a:gd name="T1" fmla="*/ 11 h 12"/>
                  <a:gd name="T2" fmla="*/ 4 w 18"/>
                  <a:gd name="T3" fmla="*/ 0 h 12"/>
                  <a:gd name="T4" fmla="*/ 18 w 18"/>
                  <a:gd name="T5" fmla="*/ 12 h 12"/>
                  <a:gd name="T6" fmla="*/ 0 w 18"/>
                  <a:gd name="T7" fmla="*/ 11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12">
                    <a:moveTo>
                      <a:pt x="0" y="11"/>
                    </a:moveTo>
                    <a:lnTo>
                      <a:pt x="4" y="0"/>
                    </a:lnTo>
                    <a:lnTo>
                      <a:pt x="18" y="12"/>
                    </a:lnTo>
                    <a:lnTo>
                      <a:pt x="0" y="11"/>
                    </a:lnTo>
                    <a:close/>
                  </a:path>
                </a:pathLst>
              </a:custGeom>
              <a:solidFill>
                <a:srgbClr val="999999"/>
              </a:solidFill>
              <a:ln w="4763">
                <a:solidFill>
                  <a:srgbClr val="000000"/>
                </a:solidFill>
                <a:prstDash val="solid"/>
                <a:round/>
                <a:headEnd/>
                <a:tailEnd/>
              </a:ln>
            </p:spPr>
            <p:txBody>
              <a:bodyPr/>
              <a:lstStyle/>
              <a:p>
                <a:endParaRPr lang="ja-JP" altLang="en-US"/>
              </a:p>
            </p:txBody>
          </p:sp>
          <p:sp>
            <p:nvSpPr>
              <p:cNvPr id="33987" name="Freeform 91"/>
              <p:cNvSpPr>
                <a:spLocks/>
              </p:cNvSpPr>
              <p:nvPr/>
            </p:nvSpPr>
            <p:spPr bwMode="auto">
              <a:xfrm>
                <a:off x="3054" y="5013"/>
                <a:ext cx="81" cy="40"/>
              </a:xfrm>
              <a:custGeom>
                <a:avLst/>
                <a:gdLst>
                  <a:gd name="T0" fmla="*/ 76 w 81"/>
                  <a:gd name="T1" fmla="*/ 29 h 40"/>
                  <a:gd name="T2" fmla="*/ 80 w 81"/>
                  <a:gd name="T3" fmla="*/ 32 h 40"/>
                  <a:gd name="T4" fmla="*/ 81 w 81"/>
                  <a:gd name="T5" fmla="*/ 38 h 40"/>
                  <a:gd name="T6" fmla="*/ 81 w 81"/>
                  <a:gd name="T7" fmla="*/ 38 h 40"/>
                  <a:gd name="T8" fmla="*/ 77 w 81"/>
                  <a:gd name="T9" fmla="*/ 40 h 40"/>
                  <a:gd name="T10" fmla="*/ 72 w 81"/>
                  <a:gd name="T11" fmla="*/ 40 h 40"/>
                  <a:gd name="T12" fmla="*/ 50 w 81"/>
                  <a:gd name="T13" fmla="*/ 31 h 40"/>
                  <a:gd name="T14" fmla="*/ 33 w 81"/>
                  <a:gd name="T15" fmla="*/ 23 h 40"/>
                  <a:gd name="T16" fmla="*/ 21 w 81"/>
                  <a:gd name="T17" fmla="*/ 19 h 40"/>
                  <a:gd name="T18" fmla="*/ 13 w 81"/>
                  <a:gd name="T19" fmla="*/ 16 h 40"/>
                  <a:gd name="T20" fmla="*/ 9 w 81"/>
                  <a:gd name="T21" fmla="*/ 12 h 40"/>
                  <a:gd name="T22" fmla="*/ 6 w 81"/>
                  <a:gd name="T23" fmla="*/ 12 h 40"/>
                  <a:gd name="T24" fmla="*/ 5 w 81"/>
                  <a:gd name="T25" fmla="*/ 11 h 40"/>
                  <a:gd name="T26" fmla="*/ 0 w 81"/>
                  <a:gd name="T27" fmla="*/ 8 h 40"/>
                  <a:gd name="T28" fmla="*/ 0 w 81"/>
                  <a:gd name="T29" fmla="*/ 3 h 40"/>
                  <a:gd name="T30" fmla="*/ 0 w 81"/>
                  <a:gd name="T31" fmla="*/ 3 h 40"/>
                  <a:gd name="T32" fmla="*/ 3 w 81"/>
                  <a:gd name="T33" fmla="*/ 0 h 40"/>
                  <a:gd name="T34" fmla="*/ 7 w 81"/>
                  <a:gd name="T35" fmla="*/ 0 h 40"/>
                  <a:gd name="T36" fmla="*/ 76 w 81"/>
                  <a:gd name="T37" fmla="*/ 29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1" h="40">
                    <a:moveTo>
                      <a:pt x="76" y="29"/>
                    </a:moveTo>
                    <a:lnTo>
                      <a:pt x="80" y="32"/>
                    </a:lnTo>
                    <a:lnTo>
                      <a:pt x="81" y="38"/>
                    </a:lnTo>
                    <a:lnTo>
                      <a:pt x="77" y="40"/>
                    </a:lnTo>
                    <a:lnTo>
                      <a:pt x="72" y="40"/>
                    </a:lnTo>
                    <a:lnTo>
                      <a:pt x="50" y="31"/>
                    </a:lnTo>
                    <a:lnTo>
                      <a:pt x="33" y="23"/>
                    </a:lnTo>
                    <a:lnTo>
                      <a:pt x="21" y="19"/>
                    </a:lnTo>
                    <a:lnTo>
                      <a:pt x="13" y="16"/>
                    </a:lnTo>
                    <a:lnTo>
                      <a:pt x="9" y="12"/>
                    </a:lnTo>
                    <a:lnTo>
                      <a:pt x="6" y="12"/>
                    </a:lnTo>
                    <a:lnTo>
                      <a:pt x="5" y="11"/>
                    </a:lnTo>
                    <a:lnTo>
                      <a:pt x="0" y="8"/>
                    </a:lnTo>
                    <a:lnTo>
                      <a:pt x="0" y="3"/>
                    </a:lnTo>
                    <a:lnTo>
                      <a:pt x="3" y="0"/>
                    </a:lnTo>
                    <a:lnTo>
                      <a:pt x="7" y="0"/>
                    </a:lnTo>
                    <a:lnTo>
                      <a:pt x="76" y="29"/>
                    </a:lnTo>
                    <a:close/>
                  </a:path>
                </a:pathLst>
              </a:custGeom>
              <a:solidFill>
                <a:srgbClr val="669933"/>
              </a:solidFill>
              <a:ln w="4763">
                <a:solidFill>
                  <a:srgbClr val="000000"/>
                </a:solidFill>
                <a:prstDash val="solid"/>
                <a:round/>
                <a:headEnd/>
                <a:tailEnd/>
              </a:ln>
            </p:spPr>
            <p:txBody>
              <a:bodyPr/>
              <a:lstStyle/>
              <a:p>
                <a:endParaRPr lang="ja-JP" altLang="en-US"/>
              </a:p>
            </p:txBody>
          </p:sp>
          <p:sp>
            <p:nvSpPr>
              <p:cNvPr id="33988" name="Freeform 92"/>
              <p:cNvSpPr>
                <a:spLocks/>
              </p:cNvSpPr>
              <p:nvPr/>
            </p:nvSpPr>
            <p:spPr bwMode="auto">
              <a:xfrm>
                <a:off x="3054" y="5019"/>
                <a:ext cx="56" cy="49"/>
              </a:xfrm>
              <a:custGeom>
                <a:avLst/>
                <a:gdLst>
                  <a:gd name="T0" fmla="*/ 0 w 56"/>
                  <a:gd name="T1" fmla="*/ 38 h 49"/>
                  <a:gd name="T2" fmla="*/ 2 w 56"/>
                  <a:gd name="T3" fmla="*/ 35 h 49"/>
                  <a:gd name="T4" fmla="*/ 3 w 56"/>
                  <a:gd name="T5" fmla="*/ 29 h 49"/>
                  <a:gd name="T6" fmla="*/ 9 w 56"/>
                  <a:gd name="T7" fmla="*/ 17 h 49"/>
                  <a:gd name="T8" fmla="*/ 17 w 56"/>
                  <a:gd name="T9" fmla="*/ 5 h 49"/>
                  <a:gd name="T10" fmla="*/ 23 w 56"/>
                  <a:gd name="T11" fmla="*/ 2 h 49"/>
                  <a:gd name="T12" fmla="*/ 29 w 56"/>
                  <a:gd name="T13" fmla="*/ 0 h 49"/>
                  <a:gd name="T14" fmla="*/ 41 w 56"/>
                  <a:gd name="T15" fmla="*/ 3 h 49"/>
                  <a:gd name="T16" fmla="*/ 49 w 56"/>
                  <a:gd name="T17" fmla="*/ 10 h 49"/>
                  <a:gd name="T18" fmla="*/ 56 w 56"/>
                  <a:gd name="T19" fmla="*/ 17 h 49"/>
                  <a:gd name="T20" fmla="*/ 56 w 56"/>
                  <a:gd name="T21" fmla="*/ 23 h 49"/>
                  <a:gd name="T22" fmla="*/ 54 w 56"/>
                  <a:gd name="T23" fmla="*/ 25 h 49"/>
                  <a:gd name="T24" fmla="*/ 53 w 56"/>
                  <a:gd name="T25" fmla="*/ 26 h 49"/>
                  <a:gd name="T26" fmla="*/ 46 w 56"/>
                  <a:gd name="T27" fmla="*/ 23 h 49"/>
                  <a:gd name="T28" fmla="*/ 41 w 56"/>
                  <a:gd name="T29" fmla="*/ 19 h 49"/>
                  <a:gd name="T30" fmla="*/ 38 w 56"/>
                  <a:gd name="T31" fmla="*/ 17 h 49"/>
                  <a:gd name="T32" fmla="*/ 41 w 56"/>
                  <a:gd name="T33" fmla="*/ 22 h 49"/>
                  <a:gd name="T34" fmla="*/ 44 w 56"/>
                  <a:gd name="T35" fmla="*/ 26 h 49"/>
                  <a:gd name="T36" fmla="*/ 44 w 56"/>
                  <a:gd name="T37" fmla="*/ 32 h 49"/>
                  <a:gd name="T38" fmla="*/ 41 w 56"/>
                  <a:gd name="T39" fmla="*/ 34 h 49"/>
                  <a:gd name="T40" fmla="*/ 40 w 56"/>
                  <a:gd name="T41" fmla="*/ 35 h 49"/>
                  <a:gd name="T42" fmla="*/ 41 w 56"/>
                  <a:gd name="T43" fmla="*/ 38 h 49"/>
                  <a:gd name="T44" fmla="*/ 38 w 56"/>
                  <a:gd name="T45" fmla="*/ 43 h 49"/>
                  <a:gd name="T46" fmla="*/ 33 w 56"/>
                  <a:gd name="T47" fmla="*/ 48 h 49"/>
                  <a:gd name="T48" fmla="*/ 23 w 56"/>
                  <a:gd name="T49" fmla="*/ 49 h 49"/>
                  <a:gd name="T50" fmla="*/ 19 w 56"/>
                  <a:gd name="T51" fmla="*/ 46 h 49"/>
                  <a:gd name="T52" fmla="*/ 15 w 56"/>
                  <a:gd name="T53" fmla="*/ 43 h 49"/>
                  <a:gd name="T54" fmla="*/ 14 w 56"/>
                  <a:gd name="T55" fmla="*/ 46 h 49"/>
                  <a:gd name="T56" fmla="*/ 10 w 56"/>
                  <a:gd name="T57" fmla="*/ 48 h 49"/>
                  <a:gd name="T58" fmla="*/ 7 w 56"/>
                  <a:gd name="T59" fmla="*/ 49 h 49"/>
                  <a:gd name="T60" fmla="*/ 6 w 56"/>
                  <a:gd name="T61" fmla="*/ 49 h 49"/>
                  <a:gd name="T62" fmla="*/ 0 w 56"/>
                  <a:gd name="T63" fmla="*/ 38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6" h="49">
                    <a:moveTo>
                      <a:pt x="0" y="38"/>
                    </a:moveTo>
                    <a:lnTo>
                      <a:pt x="2" y="35"/>
                    </a:lnTo>
                    <a:lnTo>
                      <a:pt x="3" y="29"/>
                    </a:lnTo>
                    <a:lnTo>
                      <a:pt x="9" y="17"/>
                    </a:lnTo>
                    <a:lnTo>
                      <a:pt x="17" y="5"/>
                    </a:lnTo>
                    <a:lnTo>
                      <a:pt x="23" y="2"/>
                    </a:lnTo>
                    <a:lnTo>
                      <a:pt x="29" y="0"/>
                    </a:lnTo>
                    <a:lnTo>
                      <a:pt x="41" y="3"/>
                    </a:lnTo>
                    <a:lnTo>
                      <a:pt x="49" y="10"/>
                    </a:lnTo>
                    <a:lnTo>
                      <a:pt x="56" y="17"/>
                    </a:lnTo>
                    <a:lnTo>
                      <a:pt x="56" y="23"/>
                    </a:lnTo>
                    <a:lnTo>
                      <a:pt x="54" y="25"/>
                    </a:lnTo>
                    <a:lnTo>
                      <a:pt x="53" y="26"/>
                    </a:lnTo>
                    <a:lnTo>
                      <a:pt x="46" y="23"/>
                    </a:lnTo>
                    <a:lnTo>
                      <a:pt x="41" y="19"/>
                    </a:lnTo>
                    <a:lnTo>
                      <a:pt x="38" y="17"/>
                    </a:lnTo>
                    <a:lnTo>
                      <a:pt x="41" y="22"/>
                    </a:lnTo>
                    <a:lnTo>
                      <a:pt x="44" y="26"/>
                    </a:lnTo>
                    <a:lnTo>
                      <a:pt x="44" y="32"/>
                    </a:lnTo>
                    <a:lnTo>
                      <a:pt x="41" y="34"/>
                    </a:lnTo>
                    <a:lnTo>
                      <a:pt x="40" y="35"/>
                    </a:lnTo>
                    <a:lnTo>
                      <a:pt x="41" y="38"/>
                    </a:lnTo>
                    <a:lnTo>
                      <a:pt x="38" y="43"/>
                    </a:lnTo>
                    <a:lnTo>
                      <a:pt x="33" y="48"/>
                    </a:lnTo>
                    <a:lnTo>
                      <a:pt x="23" y="49"/>
                    </a:lnTo>
                    <a:lnTo>
                      <a:pt x="19" y="46"/>
                    </a:lnTo>
                    <a:lnTo>
                      <a:pt x="15" y="43"/>
                    </a:lnTo>
                    <a:lnTo>
                      <a:pt x="14" y="46"/>
                    </a:lnTo>
                    <a:lnTo>
                      <a:pt x="10" y="48"/>
                    </a:lnTo>
                    <a:lnTo>
                      <a:pt x="7" y="49"/>
                    </a:lnTo>
                    <a:lnTo>
                      <a:pt x="6" y="49"/>
                    </a:lnTo>
                    <a:lnTo>
                      <a:pt x="0" y="38"/>
                    </a:lnTo>
                    <a:close/>
                  </a:path>
                </a:pathLst>
              </a:custGeom>
              <a:solidFill>
                <a:srgbClr val="FFDD9F"/>
              </a:solidFill>
              <a:ln w="4763">
                <a:solidFill>
                  <a:srgbClr val="000000"/>
                </a:solidFill>
                <a:prstDash val="solid"/>
                <a:round/>
                <a:headEnd/>
                <a:tailEnd/>
              </a:ln>
            </p:spPr>
            <p:txBody>
              <a:bodyPr/>
              <a:lstStyle/>
              <a:p>
                <a:endParaRPr lang="ja-JP" altLang="en-US"/>
              </a:p>
            </p:txBody>
          </p:sp>
          <p:sp>
            <p:nvSpPr>
              <p:cNvPr id="33989" name="Freeform 93"/>
              <p:cNvSpPr>
                <a:spLocks/>
              </p:cNvSpPr>
              <p:nvPr/>
            </p:nvSpPr>
            <p:spPr bwMode="auto">
              <a:xfrm>
                <a:off x="2940" y="5010"/>
                <a:ext cx="127" cy="93"/>
              </a:xfrm>
              <a:custGeom>
                <a:avLst/>
                <a:gdLst>
                  <a:gd name="T0" fmla="*/ 12 w 127"/>
                  <a:gd name="T1" fmla="*/ 5 h 93"/>
                  <a:gd name="T2" fmla="*/ 5 w 127"/>
                  <a:gd name="T3" fmla="*/ 12 h 93"/>
                  <a:gd name="T4" fmla="*/ 1 w 127"/>
                  <a:gd name="T5" fmla="*/ 23 h 93"/>
                  <a:gd name="T6" fmla="*/ 0 w 127"/>
                  <a:gd name="T7" fmla="*/ 35 h 93"/>
                  <a:gd name="T8" fmla="*/ 3 w 127"/>
                  <a:gd name="T9" fmla="*/ 47 h 93"/>
                  <a:gd name="T10" fmla="*/ 5 w 127"/>
                  <a:gd name="T11" fmla="*/ 60 h 93"/>
                  <a:gd name="T12" fmla="*/ 12 w 127"/>
                  <a:gd name="T13" fmla="*/ 72 h 93"/>
                  <a:gd name="T14" fmla="*/ 20 w 127"/>
                  <a:gd name="T15" fmla="*/ 81 h 93"/>
                  <a:gd name="T16" fmla="*/ 30 w 127"/>
                  <a:gd name="T17" fmla="*/ 87 h 93"/>
                  <a:gd name="T18" fmla="*/ 50 w 127"/>
                  <a:gd name="T19" fmla="*/ 93 h 93"/>
                  <a:gd name="T20" fmla="*/ 69 w 127"/>
                  <a:gd name="T21" fmla="*/ 93 h 93"/>
                  <a:gd name="T22" fmla="*/ 85 w 127"/>
                  <a:gd name="T23" fmla="*/ 88 h 93"/>
                  <a:gd name="T24" fmla="*/ 100 w 127"/>
                  <a:gd name="T25" fmla="*/ 84 h 93"/>
                  <a:gd name="T26" fmla="*/ 110 w 127"/>
                  <a:gd name="T27" fmla="*/ 75 h 93"/>
                  <a:gd name="T28" fmla="*/ 120 w 127"/>
                  <a:gd name="T29" fmla="*/ 69 h 93"/>
                  <a:gd name="T30" fmla="*/ 125 w 127"/>
                  <a:gd name="T31" fmla="*/ 64 h 93"/>
                  <a:gd name="T32" fmla="*/ 127 w 127"/>
                  <a:gd name="T33" fmla="*/ 61 h 93"/>
                  <a:gd name="T34" fmla="*/ 120 w 127"/>
                  <a:gd name="T35" fmla="*/ 49 h 93"/>
                  <a:gd name="T36" fmla="*/ 116 w 127"/>
                  <a:gd name="T37" fmla="*/ 46 h 93"/>
                  <a:gd name="T38" fmla="*/ 114 w 127"/>
                  <a:gd name="T39" fmla="*/ 44 h 93"/>
                  <a:gd name="T40" fmla="*/ 113 w 127"/>
                  <a:gd name="T41" fmla="*/ 44 h 93"/>
                  <a:gd name="T42" fmla="*/ 109 w 127"/>
                  <a:gd name="T43" fmla="*/ 46 h 93"/>
                  <a:gd name="T44" fmla="*/ 101 w 127"/>
                  <a:gd name="T45" fmla="*/ 47 h 93"/>
                  <a:gd name="T46" fmla="*/ 94 w 127"/>
                  <a:gd name="T47" fmla="*/ 49 h 93"/>
                  <a:gd name="T48" fmla="*/ 78 w 127"/>
                  <a:gd name="T49" fmla="*/ 50 h 93"/>
                  <a:gd name="T50" fmla="*/ 71 w 127"/>
                  <a:gd name="T51" fmla="*/ 52 h 93"/>
                  <a:gd name="T52" fmla="*/ 67 w 127"/>
                  <a:gd name="T53" fmla="*/ 50 h 93"/>
                  <a:gd name="T54" fmla="*/ 65 w 127"/>
                  <a:gd name="T55" fmla="*/ 47 h 93"/>
                  <a:gd name="T56" fmla="*/ 61 w 127"/>
                  <a:gd name="T57" fmla="*/ 40 h 93"/>
                  <a:gd name="T58" fmla="*/ 55 w 127"/>
                  <a:gd name="T59" fmla="*/ 29 h 93"/>
                  <a:gd name="T60" fmla="*/ 49 w 127"/>
                  <a:gd name="T61" fmla="*/ 19 h 93"/>
                  <a:gd name="T62" fmla="*/ 40 w 127"/>
                  <a:gd name="T63" fmla="*/ 9 h 93"/>
                  <a:gd name="T64" fmla="*/ 32 w 127"/>
                  <a:gd name="T65" fmla="*/ 2 h 93"/>
                  <a:gd name="T66" fmla="*/ 23 w 127"/>
                  <a:gd name="T67" fmla="*/ 0 h 93"/>
                  <a:gd name="T68" fmla="*/ 18 w 127"/>
                  <a:gd name="T69" fmla="*/ 2 h 93"/>
                  <a:gd name="T70" fmla="*/ 12 w 127"/>
                  <a:gd name="T71" fmla="*/ 5 h 93"/>
                  <a:gd name="T72" fmla="*/ 12 w 127"/>
                  <a:gd name="T73" fmla="*/ 5 h 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7" h="93">
                    <a:moveTo>
                      <a:pt x="12" y="5"/>
                    </a:moveTo>
                    <a:lnTo>
                      <a:pt x="5" y="12"/>
                    </a:lnTo>
                    <a:lnTo>
                      <a:pt x="1" y="23"/>
                    </a:lnTo>
                    <a:lnTo>
                      <a:pt x="0" y="35"/>
                    </a:lnTo>
                    <a:lnTo>
                      <a:pt x="3" y="47"/>
                    </a:lnTo>
                    <a:lnTo>
                      <a:pt x="5" y="60"/>
                    </a:lnTo>
                    <a:lnTo>
                      <a:pt x="12" y="72"/>
                    </a:lnTo>
                    <a:lnTo>
                      <a:pt x="20" y="81"/>
                    </a:lnTo>
                    <a:lnTo>
                      <a:pt x="30" y="87"/>
                    </a:lnTo>
                    <a:lnTo>
                      <a:pt x="50" y="93"/>
                    </a:lnTo>
                    <a:lnTo>
                      <a:pt x="69" y="93"/>
                    </a:lnTo>
                    <a:lnTo>
                      <a:pt x="85" y="88"/>
                    </a:lnTo>
                    <a:lnTo>
                      <a:pt x="100" y="84"/>
                    </a:lnTo>
                    <a:lnTo>
                      <a:pt x="110" y="75"/>
                    </a:lnTo>
                    <a:lnTo>
                      <a:pt x="120" y="69"/>
                    </a:lnTo>
                    <a:lnTo>
                      <a:pt x="125" y="64"/>
                    </a:lnTo>
                    <a:lnTo>
                      <a:pt x="127" y="61"/>
                    </a:lnTo>
                    <a:lnTo>
                      <a:pt x="120" y="49"/>
                    </a:lnTo>
                    <a:lnTo>
                      <a:pt x="116" y="46"/>
                    </a:lnTo>
                    <a:lnTo>
                      <a:pt x="114" y="44"/>
                    </a:lnTo>
                    <a:lnTo>
                      <a:pt x="113" y="44"/>
                    </a:lnTo>
                    <a:lnTo>
                      <a:pt x="109" y="46"/>
                    </a:lnTo>
                    <a:lnTo>
                      <a:pt x="101" y="47"/>
                    </a:lnTo>
                    <a:lnTo>
                      <a:pt x="94" y="49"/>
                    </a:lnTo>
                    <a:lnTo>
                      <a:pt x="78" y="50"/>
                    </a:lnTo>
                    <a:lnTo>
                      <a:pt x="71" y="52"/>
                    </a:lnTo>
                    <a:lnTo>
                      <a:pt x="67" y="50"/>
                    </a:lnTo>
                    <a:lnTo>
                      <a:pt x="65" y="47"/>
                    </a:lnTo>
                    <a:lnTo>
                      <a:pt x="61" y="40"/>
                    </a:lnTo>
                    <a:lnTo>
                      <a:pt x="55" y="29"/>
                    </a:lnTo>
                    <a:lnTo>
                      <a:pt x="49" y="19"/>
                    </a:lnTo>
                    <a:lnTo>
                      <a:pt x="40" y="9"/>
                    </a:lnTo>
                    <a:lnTo>
                      <a:pt x="32" y="2"/>
                    </a:lnTo>
                    <a:lnTo>
                      <a:pt x="23" y="0"/>
                    </a:lnTo>
                    <a:lnTo>
                      <a:pt x="18" y="2"/>
                    </a:lnTo>
                    <a:lnTo>
                      <a:pt x="12" y="5"/>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33990" name="Freeform 94"/>
              <p:cNvSpPr>
                <a:spLocks/>
              </p:cNvSpPr>
              <p:nvPr/>
            </p:nvSpPr>
            <p:spPr bwMode="auto">
              <a:xfrm>
                <a:off x="3038" y="5057"/>
                <a:ext cx="12" cy="29"/>
              </a:xfrm>
              <a:custGeom>
                <a:avLst/>
                <a:gdLst>
                  <a:gd name="T0" fmla="*/ 0 w 12"/>
                  <a:gd name="T1" fmla="*/ 0 h 29"/>
                  <a:gd name="T2" fmla="*/ 3 w 12"/>
                  <a:gd name="T3" fmla="*/ 6 h 29"/>
                  <a:gd name="T4" fmla="*/ 8 w 12"/>
                  <a:gd name="T5" fmla="*/ 14 h 29"/>
                  <a:gd name="T6" fmla="*/ 11 w 12"/>
                  <a:gd name="T7" fmla="*/ 22 h 29"/>
                  <a:gd name="T8" fmla="*/ 12 w 12"/>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29">
                    <a:moveTo>
                      <a:pt x="0" y="0"/>
                    </a:moveTo>
                    <a:lnTo>
                      <a:pt x="3" y="6"/>
                    </a:lnTo>
                    <a:lnTo>
                      <a:pt x="8" y="14"/>
                    </a:lnTo>
                    <a:lnTo>
                      <a:pt x="11" y="22"/>
                    </a:lnTo>
                    <a:lnTo>
                      <a:pt x="12"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91" name="Freeform 95"/>
              <p:cNvSpPr>
                <a:spLocks/>
              </p:cNvSpPr>
              <p:nvPr/>
            </p:nvSpPr>
            <p:spPr bwMode="auto">
              <a:xfrm>
                <a:off x="3018" y="4918"/>
                <a:ext cx="20" cy="13"/>
              </a:xfrm>
              <a:custGeom>
                <a:avLst/>
                <a:gdLst>
                  <a:gd name="T0" fmla="*/ 0 w 20"/>
                  <a:gd name="T1" fmla="*/ 13 h 13"/>
                  <a:gd name="T2" fmla="*/ 1 w 20"/>
                  <a:gd name="T3" fmla="*/ 9 h 13"/>
                  <a:gd name="T4" fmla="*/ 4 w 20"/>
                  <a:gd name="T5" fmla="*/ 4 h 13"/>
                  <a:gd name="T6" fmla="*/ 11 w 20"/>
                  <a:gd name="T7" fmla="*/ 0 h 13"/>
                  <a:gd name="T8" fmla="*/ 19 w 20"/>
                  <a:gd name="T9" fmla="*/ 3 h 13"/>
                  <a:gd name="T10" fmla="*/ 20 w 20"/>
                  <a:gd name="T11" fmla="*/ 6 h 13"/>
                  <a:gd name="T12" fmla="*/ 20 w 20"/>
                  <a:gd name="T13" fmla="*/ 12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3">
                    <a:moveTo>
                      <a:pt x="0" y="13"/>
                    </a:moveTo>
                    <a:lnTo>
                      <a:pt x="1" y="9"/>
                    </a:lnTo>
                    <a:lnTo>
                      <a:pt x="4" y="4"/>
                    </a:lnTo>
                    <a:lnTo>
                      <a:pt x="11" y="0"/>
                    </a:lnTo>
                    <a:lnTo>
                      <a:pt x="19" y="3"/>
                    </a:lnTo>
                    <a:lnTo>
                      <a:pt x="20" y="6"/>
                    </a:lnTo>
                    <a:lnTo>
                      <a:pt x="20"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92" name="Freeform 96"/>
              <p:cNvSpPr>
                <a:spLocks/>
              </p:cNvSpPr>
              <p:nvPr/>
            </p:nvSpPr>
            <p:spPr bwMode="auto">
              <a:xfrm>
                <a:off x="3024" y="4927"/>
                <a:ext cx="8" cy="7"/>
              </a:xfrm>
              <a:custGeom>
                <a:avLst/>
                <a:gdLst>
                  <a:gd name="T0" fmla="*/ 8 w 8"/>
                  <a:gd name="T1" fmla="*/ 4 h 7"/>
                  <a:gd name="T2" fmla="*/ 6 w 8"/>
                  <a:gd name="T3" fmla="*/ 7 h 7"/>
                  <a:gd name="T4" fmla="*/ 4 w 8"/>
                  <a:gd name="T5" fmla="*/ 7 h 7"/>
                  <a:gd name="T6" fmla="*/ 1 w 8"/>
                  <a:gd name="T7" fmla="*/ 7 h 7"/>
                  <a:gd name="T8" fmla="*/ 0 w 8"/>
                  <a:gd name="T9" fmla="*/ 4 h 7"/>
                  <a:gd name="T10" fmla="*/ 1 w 8"/>
                  <a:gd name="T11" fmla="*/ 1 h 7"/>
                  <a:gd name="T12" fmla="*/ 4 w 8"/>
                  <a:gd name="T13" fmla="*/ 0 h 7"/>
                  <a:gd name="T14" fmla="*/ 6 w 8"/>
                  <a:gd name="T15" fmla="*/ 1 h 7"/>
                  <a:gd name="T16" fmla="*/ 8 w 8"/>
                  <a:gd name="T17" fmla="*/ 4 h 7"/>
                  <a:gd name="T18" fmla="*/ 8 w 8"/>
                  <a:gd name="T19" fmla="*/ 4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 h="7">
                    <a:moveTo>
                      <a:pt x="8" y="4"/>
                    </a:moveTo>
                    <a:lnTo>
                      <a:pt x="6" y="7"/>
                    </a:lnTo>
                    <a:lnTo>
                      <a:pt x="4" y="7"/>
                    </a:lnTo>
                    <a:lnTo>
                      <a:pt x="1" y="7"/>
                    </a:lnTo>
                    <a:lnTo>
                      <a:pt x="0" y="4"/>
                    </a:lnTo>
                    <a:lnTo>
                      <a:pt x="1" y="1"/>
                    </a:lnTo>
                    <a:lnTo>
                      <a:pt x="4" y="0"/>
                    </a:lnTo>
                    <a:lnTo>
                      <a:pt x="6" y="1"/>
                    </a:lnTo>
                    <a:lnTo>
                      <a:pt x="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3993" name="Freeform 97"/>
              <p:cNvSpPr>
                <a:spLocks/>
              </p:cNvSpPr>
              <p:nvPr/>
            </p:nvSpPr>
            <p:spPr bwMode="auto">
              <a:xfrm>
                <a:off x="2997" y="4940"/>
                <a:ext cx="12" cy="31"/>
              </a:xfrm>
              <a:custGeom>
                <a:avLst/>
                <a:gdLst>
                  <a:gd name="T0" fmla="*/ 8 w 12"/>
                  <a:gd name="T1" fmla="*/ 0 h 31"/>
                  <a:gd name="T2" fmla="*/ 5 w 12"/>
                  <a:gd name="T3" fmla="*/ 3 h 31"/>
                  <a:gd name="T4" fmla="*/ 2 w 12"/>
                  <a:gd name="T5" fmla="*/ 6 h 31"/>
                  <a:gd name="T6" fmla="*/ 0 w 12"/>
                  <a:gd name="T7" fmla="*/ 17 h 31"/>
                  <a:gd name="T8" fmla="*/ 0 w 12"/>
                  <a:gd name="T9" fmla="*/ 22 h 31"/>
                  <a:gd name="T10" fmla="*/ 2 w 12"/>
                  <a:gd name="T11" fmla="*/ 26 h 31"/>
                  <a:gd name="T12" fmla="*/ 6 w 12"/>
                  <a:gd name="T13" fmla="*/ 29 h 31"/>
                  <a:gd name="T14" fmla="*/ 12 w 12"/>
                  <a:gd name="T15" fmla="*/ 31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 h="31">
                    <a:moveTo>
                      <a:pt x="8" y="0"/>
                    </a:moveTo>
                    <a:lnTo>
                      <a:pt x="5" y="3"/>
                    </a:lnTo>
                    <a:lnTo>
                      <a:pt x="2" y="6"/>
                    </a:lnTo>
                    <a:lnTo>
                      <a:pt x="0" y="17"/>
                    </a:lnTo>
                    <a:lnTo>
                      <a:pt x="0" y="22"/>
                    </a:lnTo>
                    <a:lnTo>
                      <a:pt x="2" y="26"/>
                    </a:lnTo>
                    <a:lnTo>
                      <a:pt x="6" y="29"/>
                    </a:lnTo>
                    <a:lnTo>
                      <a:pt x="12"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94" name="Freeform 98"/>
              <p:cNvSpPr>
                <a:spLocks/>
              </p:cNvSpPr>
              <p:nvPr/>
            </p:nvSpPr>
            <p:spPr bwMode="auto">
              <a:xfrm>
                <a:off x="2919" y="4810"/>
                <a:ext cx="150" cy="162"/>
              </a:xfrm>
              <a:custGeom>
                <a:avLst/>
                <a:gdLst>
                  <a:gd name="T0" fmla="*/ 32 w 150"/>
                  <a:gd name="T1" fmla="*/ 162 h 162"/>
                  <a:gd name="T2" fmla="*/ 39 w 150"/>
                  <a:gd name="T3" fmla="*/ 155 h 162"/>
                  <a:gd name="T4" fmla="*/ 49 w 150"/>
                  <a:gd name="T5" fmla="*/ 146 h 162"/>
                  <a:gd name="T6" fmla="*/ 59 w 150"/>
                  <a:gd name="T7" fmla="*/ 136 h 162"/>
                  <a:gd name="T8" fmla="*/ 68 w 150"/>
                  <a:gd name="T9" fmla="*/ 124 h 162"/>
                  <a:gd name="T10" fmla="*/ 72 w 150"/>
                  <a:gd name="T11" fmla="*/ 120 h 162"/>
                  <a:gd name="T12" fmla="*/ 78 w 150"/>
                  <a:gd name="T13" fmla="*/ 118 h 162"/>
                  <a:gd name="T14" fmla="*/ 80 w 150"/>
                  <a:gd name="T15" fmla="*/ 117 h 162"/>
                  <a:gd name="T16" fmla="*/ 84 w 150"/>
                  <a:gd name="T17" fmla="*/ 115 h 162"/>
                  <a:gd name="T18" fmla="*/ 88 w 150"/>
                  <a:gd name="T19" fmla="*/ 108 h 162"/>
                  <a:gd name="T20" fmla="*/ 91 w 150"/>
                  <a:gd name="T21" fmla="*/ 104 h 162"/>
                  <a:gd name="T22" fmla="*/ 95 w 150"/>
                  <a:gd name="T23" fmla="*/ 104 h 162"/>
                  <a:gd name="T24" fmla="*/ 102 w 150"/>
                  <a:gd name="T25" fmla="*/ 106 h 162"/>
                  <a:gd name="T26" fmla="*/ 113 w 150"/>
                  <a:gd name="T27" fmla="*/ 108 h 162"/>
                  <a:gd name="T28" fmla="*/ 119 w 150"/>
                  <a:gd name="T29" fmla="*/ 108 h 162"/>
                  <a:gd name="T30" fmla="*/ 125 w 150"/>
                  <a:gd name="T31" fmla="*/ 108 h 162"/>
                  <a:gd name="T32" fmla="*/ 131 w 150"/>
                  <a:gd name="T33" fmla="*/ 104 h 162"/>
                  <a:gd name="T34" fmla="*/ 138 w 150"/>
                  <a:gd name="T35" fmla="*/ 100 h 162"/>
                  <a:gd name="T36" fmla="*/ 144 w 150"/>
                  <a:gd name="T37" fmla="*/ 91 h 162"/>
                  <a:gd name="T38" fmla="*/ 148 w 150"/>
                  <a:gd name="T39" fmla="*/ 83 h 162"/>
                  <a:gd name="T40" fmla="*/ 150 w 150"/>
                  <a:gd name="T41" fmla="*/ 74 h 162"/>
                  <a:gd name="T42" fmla="*/ 150 w 150"/>
                  <a:gd name="T43" fmla="*/ 66 h 162"/>
                  <a:gd name="T44" fmla="*/ 148 w 150"/>
                  <a:gd name="T45" fmla="*/ 50 h 162"/>
                  <a:gd name="T46" fmla="*/ 140 w 150"/>
                  <a:gd name="T47" fmla="*/ 36 h 162"/>
                  <a:gd name="T48" fmla="*/ 129 w 150"/>
                  <a:gd name="T49" fmla="*/ 24 h 162"/>
                  <a:gd name="T50" fmla="*/ 115 w 150"/>
                  <a:gd name="T51" fmla="*/ 12 h 162"/>
                  <a:gd name="T52" fmla="*/ 98 w 150"/>
                  <a:gd name="T53" fmla="*/ 4 h 162"/>
                  <a:gd name="T54" fmla="*/ 87 w 150"/>
                  <a:gd name="T55" fmla="*/ 1 h 162"/>
                  <a:gd name="T56" fmla="*/ 76 w 150"/>
                  <a:gd name="T57" fmla="*/ 0 h 162"/>
                  <a:gd name="T58" fmla="*/ 64 w 150"/>
                  <a:gd name="T59" fmla="*/ 1 h 162"/>
                  <a:gd name="T60" fmla="*/ 52 w 150"/>
                  <a:gd name="T61" fmla="*/ 4 h 162"/>
                  <a:gd name="T62" fmla="*/ 41 w 150"/>
                  <a:gd name="T63" fmla="*/ 9 h 162"/>
                  <a:gd name="T64" fmla="*/ 32 w 150"/>
                  <a:gd name="T65" fmla="*/ 16 h 162"/>
                  <a:gd name="T66" fmla="*/ 17 w 150"/>
                  <a:gd name="T67" fmla="*/ 32 h 162"/>
                  <a:gd name="T68" fmla="*/ 6 w 150"/>
                  <a:gd name="T69" fmla="*/ 48 h 162"/>
                  <a:gd name="T70" fmla="*/ 1 w 150"/>
                  <a:gd name="T71" fmla="*/ 68 h 162"/>
                  <a:gd name="T72" fmla="*/ 0 w 150"/>
                  <a:gd name="T73" fmla="*/ 89 h 162"/>
                  <a:gd name="T74" fmla="*/ 2 w 150"/>
                  <a:gd name="T75" fmla="*/ 111 h 162"/>
                  <a:gd name="T76" fmla="*/ 10 w 150"/>
                  <a:gd name="T77" fmla="*/ 129 h 162"/>
                  <a:gd name="T78" fmla="*/ 9 w 150"/>
                  <a:gd name="T79" fmla="*/ 138 h 162"/>
                  <a:gd name="T80" fmla="*/ 8 w 150"/>
                  <a:gd name="T81" fmla="*/ 144 h 162"/>
                  <a:gd name="T82" fmla="*/ 6 w 150"/>
                  <a:gd name="T83" fmla="*/ 150 h 162"/>
                  <a:gd name="T84" fmla="*/ 6 w 150"/>
                  <a:gd name="T85" fmla="*/ 152 h 162"/>
                  <a:gd name="T86" fmla="*/ 13 w 150"/>
                  <a:gd name="T87" fmla="*/ 152 h 162"/>
                  <a:gd name="T88" fmla="*/ 17 w 150"/>
                  <a:gd name="T89" fmla="*/ 153 h 162"/>
                  <a:gd name="T90" fmla="*/ 22 w 150"/>
                  <a:gd name="T91" fmla="*/ 153 h 162"/>
                  <a:gd name="T92" fmla="*/ 25 w 150"/>
                  <a:gd name="T93" fmla="*/ 153 h 162"/>
                  <a:gd name="T94" fmla="*/ 25 w 150"/>
                  <a:gd name="T95" fmla="*/ 153 h 162"/>
                  <a:gd name="T96" fmla="*/ 32 w 150"/>
                  <a:gd name="T97" fmla="*/ 162 h 16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0" h="162">
                    <a:moveTo>
                      <a:pt x="32" y="162"/>
                    </a:moveTo>
                    <a:lnTo>
                      <a:pt x="39" y="155"/>
                    </a:lnTo>
                    <a:lnTo>
                      <a:pt x="49" y="146"/>
                    </a:lnTo>
                    <a:lnTo>
                      <a:pt x="59" y="136"/>
                    </a:lnTo>
                    <a:lnTo>
                      <a:pt x="68" y="124"/>
                    </a:lnTo>
                    <a:lnTo>
                      <a:pt x="72" y="120"/>
                    </a:lnTo>
                    <a:lnTo>
                      <a:pt x="78" y="118"/>
                    </a:lnTo>
                    <a:lnTo>
                      <a:pt x="80" y="117"/>
                    </a:lnTo>
                    <a:lnTo>
                      <a:pt x="84" y="115"/>
                    </a:lnTo>
                    <a:lnTo>
                      <a:pt x="88" y="108"/>
                    </a:lnTo>
                    <a:lnTo>
                      <a:pt x="91" y="104"/>
                    </a:lnTo>
                    <a:lnTo>
                      <a:pt x="95" y="104"/>
                    </a:lnTo>
                    <a:lnTo>
                      <a:pt x="102" y="106"/>
                    </a:lnTo>
                    <a:lnTo>
                      <a:pt x="113" y="108"/>
                    </a:lnTo>
                    <a:lnTo>
                      <a:pt x="119" y="108"/>
                    </a:lnTo>
                    <a:lnTo>
                      <a:pt x="125" y="108"/>
                    </a:lnTo>
                    <a:lnTo>
                      <a:pt x="131" y="104"/>
                    </a:lnTo>
                    <a:lnTo>
                      <a:pt x="138" y="100"/>
                    </a:lnTo>
                    <a:lnTo>
                      <a:pt x="144" y="91"/>
                    </a:lnTo>
                    <a:lnTo>
                      <a:pt x="148" y="83"/>
                    </a:lnTo>
                    <a:lnTo>
                      <a:pt x="150" y="74"/>
                    </a:lnTo>
                    <a:lnTo>
                      <a:pt x="150" y="66"/>
                    </a:lnTo>
                    <a:lnTo>
                      <a:pt x="148" y="50"/>
                    </a:lnTo>
                    <a:lnTo>
                      <a:pt x="140" y="36"/>
                    </a:lnTo>
                    <a:lnTo>
                      <a:pt x="129" y="24"/>
                    </a:lnTo>
                    <a:lnTo>
                      <a:pt x="115" y="12"/>
                    </a:lnTo>
                    <a:lnTo>
                      <a:pt x="98" y="4"/>
                    </a:lnTo>
                    <a:lnTo>
                      <a:pt x="87" y="1"/>
                    </a:lnTo>
                    <a:lnTo>
                      <a:pt x="76" y="0"/>
                    </a:lnTo>
                    <a:lnTo>
                      <a:pt x="64" y="1"/>
                    </a:lnTo>
                    <a:lnTo>
                      <a:pt x="52" y="4"/>
                    </a:lnTo>
                    <a:lnTo>
                      <a:pt x="41" y="9"/>
                    </a:lnTo>
                    <a:lnTo>
                      <a:pt x="32" y="16"/>
                    </a:lnTo>
                    <a:lnTo>
                      <a:pt x="17" y="32"/>
                    </a:lnTo>
                    <a:lnTo>
                      <a:pt x="6" y="48"/>
                    </a:lnTo>
                    <a:lnTo>
                      <a:pt x="1" y="68"/>
                    </a:lnTo>
                    <a:lnTo>
                      <a:pt x="0" y="89"/>
                    </a:lnTo>
                    <a:lnTo>
                      <a:pt x="2" y="111"/>
                    </a:lnTo>
                    <a:lnTo>
                      <a:pt x="10" y="129"/>
                    </a:lnTo>
                    <a:lnTo>
                      <a:pt x="9" y="138"/>
                    </a:lnTo>
                    <a:lnTo>
                      <a:pt x="8" y="144"/>
                    </a:lnTo>
                    <a:lnTo>
                      <a:pt x="6" y="150"/>
                    </a:lnTo>
                    <a:lnTo>
                      <a:pt x="6" y="152"/>
                    </a:lnTo>
                    <a:lnTo>
                      <a:pt x="13" y="152"/>
                    </a:lnTo>
                    <a:lnTo>
                      <a:pt x="17" y="153"/>
                    </a:lnTo>
                    <a:lnTo>
                      <a:pt x="22" y="153"/>
                    </a:lnTo>
                    <a:lnTo>
                      <a:pt x="25" y="153"/>
                    </a:lnTo>
                    <a:lnTo>
                      <a:pt x="32" y="162"/>
                    </a:lnTo>
                    <a:close/>
                  </a:path>
                </a:pathLst>
              </a:custGeom>
              <a:solidFill>
                <a:srgbClr val="000000"/>
              </a:solidFill>
              <a:ln w="4763">
                <a:solidFill>
                  <a:srgbClr val="000000"/>
                </a:solidFill>
                <a:prstDash val="solid"/>
                <a:round/>
                <a:headEnd/>
                <a:tailEnd/>
              </a:ln>
            </p:spPr>
            <p:txBody>
              <a:bodyPr/>
              <a:lstStyle/>
              <a:p>
                <a:endParaRPr lang="ja-JP" altLang="en-US"/>
              </a:p>
            </p:txBody>
          </p:sp>
          <p:sp>
            <p:nvSpPr>
              <p:cNvPr id="33995" name="Freeform 99"/>
              <p:cNvSpPr>
                <a:spLocks/>
              </p:cNvSpPr>
              <p:nvPr/>
            </p:nvSpPr>
            <p:spPr bwMode="auto">
              <a:xfrm>
                <a:off x="2982" y="4901"/>
                <a:ext cx="20" cy="36"/>
              </a:xfrm>
              <a:custGeom>
                <a:avLst/>
                <a:gdLst>
                  <a:gd name="T0" fmla="*/ 9 w 20"/>
                  <a:gd name="T1" fmla="*/ 36 h 36"/>
                  <a:gd name="T2" fmla="*/ 7 w 20"/>
                  <a:gd name="T3" fmla="*/ 36 h 36"/>
                  <a:gd name="T4" fmla="*/ 4 w 20"/>
                  <a:gd name="T5" fmla="*/ 33 h 36"/>
                  <a:gd name="T6" fmla="*/ 0 w 20"/>
                  <a:gd name="T7" fmla="*/ 26 h 36"/>
                  <a:gd name="T8" fmla="*/ 0 w 20"/>
                  <a:gd name="T9" fmla="*/ 13 h 36"/>
                  <a:gd name="T10" fmla="*/ 1 w 20"/>
                  <a:gd name="T11" fmla="*/ 9 h 36"/>
                  <a:gd name="T12" fmla="*/ 5 w 20"/>
                  <a:gd name="T13" fmla="*/ 4 h 36"/>
                  <a:gd name="T14" fmla="*/ 11 w 20"/>
                  <a:gd name="T15" fmla="*/ 0 h 36"/>
                  <a:gd name="T16" fmla="*/ 15 w 20"/>
                  <a:gd name="T17" fmla="*/ 0 h 36"/>
                  <a:gd name="T18" fmla="*/ 17 w 20"/>
                  <a:gd name="T19" fmla="*/ 3 h 36"/>
                  <a:gd name="T20" fmla="*/ 19 w 20"/>
                  <a:gd name="T21" fmla="*/ 6 h 36"/>
                  <a:gd name="T22" fmla="*/ 19 w 20"/>
                  <a:gd name="T23" fmla="*/ 18 h 36"/>
                  <a:gd name="T24" fmla="*/ 19 w 20"/>
                  <a:gd name="T25" fmla="*/ 23 h 36"/>
                  <a:gd name="T26" fmla="*/ 20 w 20"/>
                  <a:gd name="T27" fmla="*/ 26 h 36"/>
                  <a:gd name="T28" fmla="*/ 9 w 20"/>
                  <a:gd name="T29" fmla="*/ 36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36">
                    <a:moveTo>
                      <a:pt x="9" y="36"/>
                    </a:moveTo>
                    <a:lnTo>
                      <a:pt x="7" y="36"/>
                    </a:lnTo>
                    <a:lnTo>
                      <a:pt x="4" y="33"/>
                    </a:lnTo>
                    <a:lnTo>
                      <a:pt x="0" y="26"/>
                    </a:lnTo>
                    <a:lnTo>
                      <a:pt x="0" y="13"/>
                    </a:lnTo>
                    <a:lnTo>
                      <a:pt x="1" y="9"/>
                    </a:lnTo>
                    <a:lnTo>
                      <a:pt x="5" y="4"/>
                    </a:lnTo>
                    <a:lnTo>
                      <a:pt x="11" y="0"/>
                    </a:lnTo>
                    <a:lnTo>
                      <a:pt x="15" y="0"/>
                    </a:lnTo>
                    <a:lnTo>
                      <a:pt x="17" y="3"/>
                    </a:lnTo>
                    <a:lnTo>
                      <a:pt x="19" y="6"/>
                    </a:lnTo>
                    <a:lnTo>
                      <a:pt x="19" y="18"/>
                    </a:lnTo>
                    <a:lnTo>
                      <a:pt x="19" y="23"/>
                    </a:lnTo>
                    <a:lnTo>
                      <a:pt x="20" y="26"/>
                    </a:lnTo>
                    <a:lnTo>
                      <a:pt x="9" y="36"/>
                    </a:lnTo>
                    <a:close/>
                  </a:path>
                </a:pathLst>
              </a:custGeom>
              <a:solidFill>
                <a:srgbClr val="FFDD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3996" name="Freeform 100"/>
              <p:cNvSpPr>
                <a:spLocks/>
              </p:cNvSpPr>
              <p:nvPr/>
            </p:nvSpPr>
            <p:spPr bwMode="auto">
              <a:xfrm>
                <a:off x="2982" y="4901"/>
                <a:ext cx="20" cy="36"/>
              </a:xfrm>
              <a:custGeom>
                <a:avLst/>
                <a:gdLst>
                  <a:gd name="T0" fmla="*/ 9 w 20"/>
                  <a:gd name="T1" fmla="*/ 36 h 36"/>
                  <a:gd name="T2" fmla="*/ 7 w 20"/>
                  <a:gd name="T3" fmla="*/ 36 h 36"/>
                  <a:gd name="T4" fmla="*/ 4 w 20"/>
                  <a:gd name="T5" fmla="*/ 33 h 36"/>
                  <a:gd name="T6" fmla="*/ 0 w 20"/>
                  <a:gd name="T7" fmla="*/ 26 h 36"/>
                  <a:gd name="T8" fmla="*/ 0 w 20"/>
                  <a:gd name="T9" fmla="*/ 13 h 36"/>
                  <a:gd name="T10" fmla="*/ 1 w 20"/>
                  <a:gd name="T11" fmla="*/ 9 h 36"/>
                  <a:gd name="T12" fmla="*/ 5 w 20"/>
                  <a:gd name="T13" fmla="*/ 4 h 36"/>
                  <a:gd name="T14" fmla="*/ 11 w 20"/>
                  <a:gd name="T15" fmla="*/ 0 h 36"/>
                  <a:gd name="T16" fmla="*/ 15 w 20"/>
                  <a:gd name="T17" fmla="*/ 0 h 36"/>
                  <a:gd name="T18" fmla="*/ 17 w 20"/>
                  <a:gd name="T19" fmla="*/ 3 h 36"/>
                  <a:gd name="T20" fmla="*/ 19 w 20"/>
                  <a:gd name="T21" fmla="*/ 6 h 36"/>
                  <a:gd name="T22" fmla="*/ 19 w 20"/>
                  <a:gd name="T23" fmla="*/ 18 h 36"/>
                  <a:gd name="T24" fmla="*/ 19 w 20"/>
                  <a:gd name="T25" fmla="*/ 23 h 36"/>
                  <a:gd name="T26" fmla="*/ 20 w 20"/>
                  <a:gd name="T27" fmla="*/ 2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 h="36">
                    <a:moveTo>
                      <a:pt x="9" y="36"/>
                    </a:moveTo>
                    <a:lnTo>
                      <a:pt x="7" y="36"/>
                    </a:lnTo>
                    <a:lnTo>
                      <a:pt x="4" y="33"/>
                    </a:lnTo>
                    <a:lnTo>
                      <a:pt x="0" y="26"/>
                    </a:lnTo>
                    <a:lnTo>
                      <a:pt x="0" y="13"/>
                    </a:lnTo>
                    <a:lnTo>
                      <a:pt x="1" y="9"/>
                    </a:lnTo>
                    <a:lnTo>
                      <a:pt x="5" y="4"/>
                    </a:lnTo>
                    <a:lnTo>
                      <a:pt x="11" y="0"/>
                    </a:lnTo>
                    <a:lnTo>
                      <a:pt x="15" y="0"/>
                    </a:lnTo>
                    <a:lnTo>
                      <a:pt x="17" y="3"/>
                    </a:lnTo>
                    <a:lnTo>
                      <a:pt x="19" y="6"/>
                    </a:lnTo>
                    <a:lnTo>
                      <a:pt x="19" y="18"/>
                    </a:lnTo>
                    <a:lnTo>
                      <a:pt x="19" y="23"/>
                    </a:lnTo>
                    <a:lnTo>
                      <a:pt x="20"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997" name="Line 101"/>
              <p:cNvSpPr>
                <a:spLocks noChangeShapeType="1"/>
              </p:cNvSpPr>
              <p:nvPr/>
            </p:nvSpPr>
            <p:spPr bwMode="auto">
              <a:xfrm>
                <a:off x="2993" y="4911"/>
                <a:ext cx="4"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3998" name="Freeform 102"/>
              <p:cNvSpPr>
                <a:spLocks/>
              </p:cNvSpPr>
              <p:nvPr/>
            </p:nvSpPr>
            <p:spPr bwMode="auto">
              <a:xfrm>
                <a:off x="3166" y="4527"/>
                <a:ext cx="164" cy="196"/>
              </a:xfrm>
              <a:custGeom>
                <a:avLst/>
                <a:gdLst>
                  <a:gd name="T0" fmla="*/ 93 w 164"/>
                  <a:gd name="T1" fmla="*/ 0 h 196"/>
                  <a:gd name="T2" fmla="*/ 101 w 164"/>
                  <a:gd name="T3" fmla="*/ 0 h 196"/>
                  <a:gd name="T4" fmla="*/ 111 w 164"/>
                  <a:gd name="T5" fmla="*/ 0 h 196"/>
                  <a:gd name="T6" fmla="*/ 121 w 164"/>
                  <a:gd name="T7" fmla="*/ 3 h 196"/>
                  <a:gd name="T8" fmla="*/ 133 w 164"/>
                  <a:gd name="T9" fmla="*/ 7 h 196"/>
                  <a:gd name="T10" fmla="*/ 146 w 164"/>
                  <a:gd name="T11" fmla="*/ 15 h 196"/>
                  <a:gd name="T12" fmla="*/ 155 w 164"/>
                  <a:gd name="T13" fmla="*/ 27 h 196"/>
                  <a:gd name="T14" fmla="*/ 162 w 164"/>
                  <a:gd name="T15" fmla="*/ 44 h 196"/>
                  <a:gd name="T16" fmla="*/ 164 w 164"/>
                  <a:gd name="T17" fmla="*/ 65 h 196"/>
                  <a:gd name="T18" fmla="*/ 164 w 164"/>
                  <a:gd name="T19" fmla="*/ 85 h 196"/>
                  <a:gd name="T20" fmla="*/ 162 w 164"/>
                  <a:gd name="T21" fmla="*/ 97 h 196"/>
                  <a:gd name="T22" fmla="*/ 159 w 164"/>
                  <a:gd name="T23" fmla="*/ 105 h 196"/>
                  <a:gd name="T24" fmla="*/ 158 w 164"/>
                  <a:gd name="T25" fmla="*/ 108 h 196"/>
                  <a:gd name="T26" fmla="*/ 160 w 164"/>
                  <a:gd name="T27" fmla="*/ 114 h 196"/>
                  <a:gd name="T28" fmla="*/ 163 w 164"/>
                  <a:gd name="T29" fmla="*/ 123 h 196"/>
                  <a:gd name="T30" fmla="*/ 164 w 164"/>
                  <a:gd name="T31" fmla="*/ 146 h 196"/>
                  <a:gd name="T32" fmla="*/ 162 w 164"/>
                  <a:gd name="T33" fmla="*/ 169 h 196"/>
                  <a:gd name="T34" fmla="*/ 159 w 164"/>
                  <a:gd name="T35" fmla="*/ 179 h 196"/>
                  <a:gd name="T36" fmla="*/ 154 w 164"/>
                  <a:gd name="T37" fmla="*/ 185 h 196"/>
                  <a:gd name="T38" fmla="*/ 151 w 164"/>
                  <a:gd name="T39" fmla="*/ 188 h 196"/>
                  <a:gd name="T40" fmla="*/ 144 w 164"/>
                  <a:gd name="T41" fmla="*/ 191 h 196"/>
                  <a:gd name="T42" fmla="*/ 136 w 164"/>
                  <a:gd name="T43" fmla="*/ 193 h 196"/>
                  <a:gd name="T44" fmla="*/ 127 w 164"/>
                  <a:gd name="T45" fmla="*/ 194 h 196"/>
                  <a:gd name="T46" fmla="*/ 105 w 164"/>
                  <a:gd name="T47" fmla="*/ 196 h 196"/>
                  <a:gd name="T48" fmla="*/ 80 w 164"/>
                  <a:gd name="T49" fmla="*/ 196 h 196"/>
                  <a:gd name="T50" fmla="*/ 55 w 164"/>
                  <a:gd name="T51" fmla="*/ 194 h 196"/>
                  <a:gd name="T52" fmla="*/ 32 w 164"/>
                  <a:gd name="T53" fmla="*/ 190 h 196"/>
                  <a:gd name="T54" fmla="*/ 24 w 164"/>
                  <a:gd name="T55" fmla="*/ 188 h 196"/>
                  <a:gd name="T56" fmla="*/ 16 w 164"/>
                  <a:gd name="T57" fmla="*/ 185 h 196"/>
                  <a:gd name="T58" fmla="*/ 10 w 164"/>
                  <a:gd name="T59" fmla="*/ 182 h 196"/>
                  <a:gd name="T60" fmla="*/ 7 w 164"/>
                  <a:gd name="T61" fmla="*/ 178 h 196"/>
                  <a:gd name="T62" fmla="*/ 3 w 164"/>
                  <a:gd name="T63" fmla="*/ 167 h 196"/>
                  <a:gd name="T64" fmla="*/ 0 w 164"/>
                  <a:gd name="T65" fmla="*/ 158 h 196"/>
                  <a:gd name="T66" fmla="*/ 0 w 164"/>
                  <a:gd name="T67" fmla="*/ 147 h 196"/>
                  <a:gd name="T68" fmla="*/ 2 w 164"/>
                  <a:gd name="T69" fmla="*/ 138 h 196"/>
                  <a:gd name="T70" fmla="*/ 7 w 164"/>
                  <a:gd name="T71" fmla="*/ 120 h 196"/>
                  <a:gd name="T72" fmla="*/ 11 w 164"/>
                  <a:gd name="T73" fmla="*/ 112 h 196"/>
                  <a:gd name="T74" fmla="*/ 15 w 164"/>
                  <a:gd name="T75" fmla="*/ 106 h 196"/>
                  <a:gd name="T76" fmla="*/ 15 w 164"/>
                  <a:gd name="T77" fmla="*/ 96 h 196"/>
                  <a:gd name="T78" fmla="*/ 16 w 164"/>
                  <a:gd name="T79" fmla="*/ 80 h 196"/>
                  <a:gd name="T80" fmla="*/ 20 w 164"/>
                  <a:gd name="T81" fmla="*/ 62 h 196"/>
                  <a:gd name="T82" fmla="*/ 26 w 164"/>
                  <a:gd name="T83" fmla="*/ 45 h 196"/>
                  <a:gd name="T84" fmla="*/ 35 w 164"/>
                  <a:gd name="T85" fmla="*/ 27 h 196"/>
                  <a:gd name="T86" fmla="*/ 49 w 164"/>
                  <a:gd name="T87" fmla="*/ 14 h 196"/>
                  <a:gd name="T88" fmla="*/ 67 w 164"/>
                  <a:gd name="T89" fmla="*/ 3 h 196"/>
                  <a:gd name="T90" fmla="*/ 81 w 164"/>
                  <a:gd name="T91" fmla="*/ 0 h 196"/>
                  <a:gd name="T92" fmla="*/ 93 w 164"/>
                  <a:gd name="T93" fmla="*/ 0 h 196"/>
                  <a:gd name="T94" fmla="*/ 93 w 164"/>
                  <a:gd name="T95" fmla="*/ 0 h 19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4" h="196">
                    <a:moveTo>
                      <a:pt x="93" y="0"/>
                    </a:moveTo>
                    <a:lnTo>
                      <a:pt x="101" y="0"/>
                    </a:lnTo>
                    <a:lnTo>
                      <a:pt x="111" y="0"/>
                    </a:lnTo>
                    <a:lnTo>
                      <a:pt x="121" y="3"/>
                    </a:lnTo>
                    <a:lnTo>
                      <a:pt x="133" y="7"/>
                    </a:lnTo>
                    <a:lnTo>
                      <a:pt x="146" y="15"/>
                    </a:lnTo>
                    <a:lnTo>
                      <a:pt x="155" y="27"/>
                    </a:lnTo>
                    <a:lnTo>
                      <a:pt x="162" y="44"/>
                    </a:lnTo>
                    <a:lnTo>
                      <a:pt x="164" y="65"/>
                    </a:lnTo>
                    <a:lnTo>
                      <a:pt x="164" y="85"/>
                    </a:lnTo>
                    <a:lnTo>
                      <a:pt x="162" y="97"/>
                    </a:lnTo>
                    <a:lnTo>
                      <a:pt x="159" y="105"/>
                    </a:lnTo>
                    <a:lnTo>
                      <a:pt x="158" y="108"/>
                    </a:lnTo>
                    <a:lnTo>
                      <a:pt x="160" y="114"/>
                    </a:lnTo>
                    <a:lnTo>
                      <a:pt x="163" y="123"/>
                    </a:lnTo>
                    <a:lnTo>
                      <a:pt x="164" y="146"/>
                    </a:lnTo>
                    <a:lnTo>
                      <a:pt x="162" y="169"/>
                    </a:lnTo>
                    <a:lnTo>
                      <a:pt x="159" y="179"/>
                    </a:lnTo>
                    <a:lnTo>
                      <a:pt x="154" y="185"/>
                    </a:lnTo>
                    <a:lnTo>
                      <a:pt x="151" y="188"/>
                    </a:lnTo>
                    <a:lnTo>
                      <a:pt x="144" y="191"/>
                    </a:lnTo>
                    <a:lnTo>
                      <a:pt x="136" y="193"/>
                    </a:lnTo>
                    <a:lnTo>
                      <a:pt x="127" y="194"/>
                    </a:lnTo>
                    <a:lnTo>
                      <a:pt x="105" y="196"/>
                    </a:lnTo>
                    <a:lnTo>
                      <a:pt x="80" y="196"/>
                    </a:lnTo>
                    <a:lnTo>
                      <a:pt x="55" y="194"/>
                    </a:lnTo>
                    <a:lnTo>
                      <a:pt x="32" y="190"/>
                    </a:lnTo>
                    <a:lnTo>
                      <a:pt x="24" y="188"/>
                    </a:lnTo>
                    <a:lnTo>
                      <a:pt x="16" y="185"/>
                    </a:lnTo>
                    <a:lnTo>
                      <a:pt x="10" y="182"/>
                    </a:lnTo>
                    <a:lnTo>
                      <a:pt x="7" y="178"/>
                    </a:lnTo>
                    <a:lnTo>
                      <a:pt x="3" y="167"/>
                    </a:lnTo>
                    <a:lnTo>
                      <a:pt x="0" y="158"/>
                    </a:lnTo>
                    <a:lnTo>
                      <a:pt x="0" y="147"/>
                    </a:lnTo>
                    <a:lnTo>
                      <a:pt x="2" y="138"/>
                    </a:lnTo>
                    <a:lnTo>
                      <a:pt x="7" y="120"/>
                    </a:lnTo>
                    <a:lnTo>
                      <a:pt x="11" y="112"/>
                    </a:lnTo>
                    <a:lnTo>
                      <a:pt x="15" y="106"/>
                    </a:lnTo>
                    <a:lnTo>
                      <a:pt x="15" y="96"/>
                    </a:lnTo>
                    <a:lnTo>
                      <a:pt x="16" y="80"/>
                    </a:lnTo>
                    <a:lnTo>
                      <a:pt x="20" y="62"/>
                    </a:lnTo>
                    <a:lnTo>
                      <a:pt x="26" y="45"/>
                    </a:lnTo>
                    <a:lnTo>
                      <a:pt x="35" y="27"/>
                    </a:lnTo>
                    <a:lnTo>
                      <a:pt x="49" y="14"/>
                    </a:lnTo>
                    <a:lnTo>
                      <a:pt x="67" y="3"/>
                    </a:lnTo>
                    <a:lnTo>
                      <a:pt x="81" y="0"/>
                    </a:lnTo>
                    <a:lnTo>
                      <a:pt x="93" y="0"/>
                    </a:lnTo>
                    <a:close/>
                  </a:path>
                </a:pathLst>
              </a:custGeom>
              <a:solidFill>
                <a:srgbClr val="000000"/>
              </a:solidFill>
              <a:ln w="4763">
                <a:solidFill>
                  <a:srgbClr val="000000"/>
                </a:solidFill>
                <a:prstDash val="solid"/>
                <a:round/>
                <a:headEnd/>
                <a:tailEnd/>
              </a:ln>
            </p:spPr>
            <p:txBody>
              <a:bodyPr/>
              <a:lstStyle/>
              <a:p>
                <a:endParaRPr lang="ja-JP" altLang="en-US"/>
              </a:p>
            </p:txBody>
          </p:sp>
          <p:sp>
            <p:nvSpPr>
              <p:cNvPr id="33999" name="Freeform 103"/>
              <p:cNvSpPr>
                <a:spLocks/>
              </p:cNvSpPr>
              <p:nvPr/>
            </p:nvSpPr>
            <p:spPr bwMode="auto">
              <a:xfrm>
                <a:off x="3297" y="4855"/>
                <a:ext cx="60" cy="46"/>
              </a:xfrm>
              <a:custGeom>
                <a:avLst/>
                <a:gdLst>
                  <a:gd name="T0" fmla="*/ 39 w 60"/>
                  <a:gd name="T1" fmla="*/ 0 h 46"/>
                  <a:gd name="T2" fmla="*/ 28 w 60"/>
                  <a:gd name="T3" fmla="*/ 0 h 46"/>
                  <a:gd name="T4" fmla="*/ 17 w 60"/>
                  <a:gd name="T5" fmla="*/ 5 h 46"/>
                  <a:gd name="T6" fmla="*/ 5 w 60"/>
                  <a:gd name="T7" fmla="*/ 14 h 46"/>
                  <a:gd name="T8" fmla="*/ 2 w 60"/>
                  <a:gd name="T9" fmla="*/ 20 h 46"/>
                  <a:gd name="T10" fmla="*/ 0 w 60"/>
                  <a:gd name="T11" fmla="*/ 26 h 46"/>
                  <a:gd name="T12" fmla="*/ 0 w 60"/>
                  <a:gd name="T13" fmla="*/ 35 h 46"/>
                  <a:gd name="T14" fmla="*/ 1 w 60"/>
                  <a:gd name="T15" fmla="*/ 38 h 46"/>
                  <a:gd name="T16" fmla="*/ 4 w 60"/>
                  <a:gd name="T17" fmla="*/ 37 h 46"/>
                  <a:gd name="T18" fmla="*/ 6 w 60"/>
                  <a:gd name="T19" fmla="*/ 32 h 46"/>
                  <a:gd name="T20" fmla="*/ 8 w 60"/>
                  <a:gd name="T21" fmla="*/ 38 h 46"/>
                  <a:gd name="T22" fmla="*/ 9 w 60"/>
                  <a:gd name="T23" fmla="*/ 40 h 46"/>
                  <a:gd name="T24" fmla="*/ 12 w 60"/>
                  <a:gd name="T25" fmla="*/ 40 h 46"/>
                  <a:gd name="T26" fmla="*/ 15 w 60"/>
                  <a:gd name="T27" fmla="*/ 37 h 46"/>
                  <a:gd name="T28" fmla="*/ 16 w 60"/>
                  <a:gd name="T29" fmla="*/ 41 h 46"/>
                  <a:gd name="T30" fmla="*/ 19 w 60"/>
                  <a:gd name="T31" fmla="*/ 44 h 46"/>
                  <a:gd name="T32" fmla="*/ 21 w 60"/>
                  <a:gd name="T33" fmla="*/ 43 h 46"/>
                  <a:gd name="T34" fmla="*/ 25 w 60"/>
                  <a:gd name="T35" fmla="*/ 38 h 46"/>
                  <a:gd name="T36" fmla="*/ 25 w 60"/>
                  <a:gd name="T37" fmla="*/ 43 h 46"/>
                  <a:gd name="T38" fmla="*/ 28 w 60"/>
                  <a:gd name="T39" fmla="*/ 46 h 46"/>
                  <a:gd name="T40" fmla="*/ 33 w 60"/>
                  <a:gd name="T41" fmla="*/ 46 h 46"/>
                  <a:gd name="T42" fmla="*/ 36 w 60"/>
                  <a:gd name="T43" fmla="*/ 40 h 46"/>
                  <a:gd name="T44" fmla="*/ 39 w 60"/>
                  <a:gd name="T45" fmla="*/ 35 h 46"/>
                  <a:gd name="T46" fmla="*/ 43 w 60"/>
                  <a:gd name="T47" fmla="*/ 32 h 46"/>
                  <a:gd name="T48" fmla="*/ 48 w 60"/>
                  <a:gd name="T49" fmla="*/ 28 h 46"/>
                  <a:gd name="T50" fmla="*/ 54 w 60"/>
                  <a:gd name="T51" fmla="*/ 26 h 46"/>
                  <a:gd name="T52" fmla="*/ 58 w 60"/>
                  <a:gd name="T53" fmla="*/ 26 h 46"/>
                  <a:gd name="T54" fmla="*/ 60 w 60"/>
                  <a:gd name="T55" fmla="*/ 21 h 46"/>
                  <a:gd name="T56" fmla="*/ 60 w 60"/>
                  <a:gd name="T57" fmla="*/ 18 h 46"/>
                  <a:gd name="T58" fmla="*/ 59 w 60"/>
                  <a:gd name="T59" fmla="*/ 17 h 46"/>
                  <a:gd name="T60" fmla="*/ 58 w 60"/>
                  <a:gd name="T61" fmla="*/ 14 h 46"/>
                  <a:gd name="T62" fmla="*/ 54 w 60"/>
                  <a:gd name="T63" fmla="*/ 9 h 46"/>
                  <a:gd name="T64" fmla="*/ 47 w 60"/>
                  <a:gd name="T65" fmla="*/ 3 h 46"/>
                  <a:gd name="T66" fmla="*/ 39 w 60"/>
                  <a:gd name="T67" fmla="*/ 0 h 46"/>
                  <a:gd name="T68" fmla="*/ 39 w 60"/>
                  <a:gd name="T69" fmla="*/ 0 h 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 h="46">
                    <a:moveTo>
                      <a:pt x="39" y="0"/>
                    </a:moveTo>
                    <a:lnTo>
                      <a:pt x="28" y="0"/>
                    </a:lnTo>
                    <a:lnTo>
                      <a:pt x="17" y="5"/>
                    </a:lnTo>
                    <a:lnTo>
                      <a:pt x="5" y="14"/>
                    </a:lnTo>
                    <a:lnTo>
                      <a:pt x="2" y="20"/>
                    </a:lnTo>
                    <a:lnTo>
                      <a:pt x="0" y="26"/>
                    </a:lnTo>
                    <a:lnTo>
                      <a:pt x="0" y="35"/>
                    </a:lnTo>
                    <a:lnTo>
                      <a:pt x="1" y="38"/>
                    </a:lnTo>
                    <a:lnTo>
                      <a:pt x="4" y="37"/>
                    </a:lnTo>
                    <a:lnTo>
                      <a:pt x="6" y="32"/>
                    </a:lnTo>
                    <a:lnTo>
                      <a:pt x="8" y="38"/>
                    </a:lnTo>
                    <a:lnTo>
                      <a:pt x="9" y="40"/>
                    </a:lnTo>
                    <a:lnTo>
                      <a:pt x="12" y="40"/>
                    </a:lnTo>
                    <a:lnTo>
                      <a:pt x="15" y="37"/>
                    </a:lnTo>
                    <a:lnTo>
                      <a:pt x="16" y="41"/>
                    </a:lnTo>
                    <a:lnTo>
                      <a:pt x="19" y="44"/>
                    </a:lnTo>
                    <a:lnTo>
                      <a:pt x="21" y="43"/>
                    </a:lnTo>
                    <a:lnTo>
                      <a:pt x="25" y="38"/>
                    </a:lnTo>
                    <a:lnTo>
                      <a:pt x="25" y="43"/>
                    </a:lnTo>
                    <a:lnTo>
                      <a:pt x="28" y="46"/>
                    </a:lnTo>
                    <a:lnTo>
                      <a:pt x="33" y="46"/>
                    </a:lnTo>
                    <a:lnTo>
                      <a:pt x="36" y="40"/>
                    </a:lnTo>
                    <a:lnTo>
                      <a:pt x="39" y="35"/>
                    </a:lnTo>
                    <a:lnTo>
                      <a:pt x="43" y="32"/>
                    </a:lnTo>
                    <a:lnTo>
                      <a:pt x="48" y="28"/>
                    </a:lnTo>
                    <a:lnTo>
                      <a:pt x="54" y="26"/>
                    </a:lnTo>
                    <a:lnTo>
                      <a:pt x="58" y="26"/>
                    </a:lnTo>
                    <a:lnTo>
                      <a:pt x="60" y="21"/>
                    </a:lnTo>
                    <a:lnTo>
                      <a:pt x="60" y="18"/>
                    </a:lnTo>
                    <a:lnTo>
                      <a:pt x="59" y="17"/>
                    </a:lnTo>
                    <a:lnTo>
                      <a:pt x="58" y="14"/>
                    </a:lnTo>
                    <a:lnTo>
                      <a:pt x="54" y="9"/>
                    </a:lnTo>
                    <a:lnTo>
                      <a:pt x="47" y="3"/>
                    </a:lnTo>
                    <a:lnTo>
                      <a:pt x="39" y="0"/>
                    </a:lnTo>
                    <a:close/>
                  </a:path>
                </a:pathLst>
              </a:custGeom>
              <a:solidFill>
                <a:srgbClr val="FFDD9F"/>
              </a:solidFill>
              <a:ln w="4763">
                <a:solidFill>
                  <a:srgbClr val="000000"/>
                </a:solidFill>
                <a:prstDash val="solid"/>
                <a:round/>
                <a:headEnd/>
                <a:tailEnd/>
              </a:ln>
            </p:spPr>
            <p:txBody>
              <a:bodyPr/>
              <a:lstStyle/>
              <a:p>
                <a:endParaRPr lang="ja-JP" altLang="en-US"/>
              </a:p>
            </p:txBody>
          </p:sp>
          <p:sp>
            <p:nvSpPr>
              <p:cNvPr id="34000" name="Freeform 104"/>
              <p:cNvSpPr>
                <a:spLocks/>
              </p:cNvSpPr>
              <p:nvPr/>
            </p:nvSpPr>
            <p:spPr bwMode="auto">
              <a:xfrm>
                <a:off x="3303" y="4869"/>
                <a:ext cx="14" cy="18"/>
              </a:xfrm>
              <a:custGeom>
                <a:avLst/>
                <a:gdLst>
                  <a:gd name="T0" fmla="*/ 0 w 14"/>
                  <a:gd name="T1" fmla="*/ 18 h 18"/>
                  <a:gd name="T2" fmla="*/ 3 w 14"/>
                  <a:gd name="T3" fmla="*/ 15 h 18"/>
                  <a:gd name="T4" fmla="*/ 6 w 14"/>
                  <a:gd name="T5" fmla="*/ 9 h 18"/>
                  <a:gd name="T6" fmla="*/ 10 w 14"/>
                  <a:gd name="T7" fmla="*/ 3 h 18"/>
                  <a:gd name="T8" fmla="*/ 14 w 14"/>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8">
                    <a:moveTo>
                      <a:pt x="0" y="18"/>
                    </a:moveTo>
                    <a:lnTo>
                      <a:pt x="3" y="15"/>
                    </a:lnTo>
                    <a:lnTo>
                      <a:pt x="6" y="9"/>
                    </a:lnTo>
                    <a:lnTo>
                      <a:pt x="10" y="3"/>
                    </a:lnTo>
                    <a:lnTo>
                      <a:pt x="1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4001" name="Freeform 105"/>
              <p:cNvSpPr>
                <a:spLocks/>
              </p:cNvSpPr>
              <p:nvPr/>
            </p:nvSpPr>
            <p:spPr bwMode="auto">
              <a:xfrm>
                <a:off x="3312" y="4872"/>
                <a:ext cx="12" cy="20"/>
              </a:xfrm>
              <a:custGeom>
                <a:avLst/>
                <a:gdLst>
                  <a:gd name="T0" fmla="*/ 0 w 12"/>
                  <a:gd name="T1" fmla="*/ 20 h 20"/>
                  <a:gd name="T2" fmla="*/ 2 w 12"/>
                  <a:gd name="T3" fmla="*/ 15 h 20"/>
                  <a:gd name="T4" fmla="*/ 6 w 12"/>
                  <a:gd name="T5" fmla="*/ 9 h 20"/>
                  <a:gd name="T6" fmla="*/ 9 w 12"/>
                  <a:gd name="T7" fmla="*/ 4 h 20"/>
                  <a:gd name="T8" fmla="*/ 12 w 12"/>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20">
                    <a:moveTo>
                      <a:pt x="0" y="20"/>
                    </a:moveTo>
                    <a:lnTo>
                      <a:pt x="2" y="15"/>
                    </a:lnTo>
                    <a:lnTo>
                      <a:pt x="6" y="9"/>
                    </a:lnTo>
                    <a:lnTo>
                      <a:pt x="9" y="4"/>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4002" name="Freeform 106"/>
              <p:cNvSpPr>
                <a:spLocks/>
              </p:cNvSpPr>
              <p:nvPr/>
            </p:nvSpPr>
            <p:spPr bwMode="auto">
              <a:xfrm>
                <a:off x="3322" y="4876"/>
                <a:ext cx="10" cy="17"/>
              </a:xfrm>
              <a:custGeom>
                <a:avLst/>
                <a:gdLst>
                  <a:gd name="T0" fmla="*/ 0 w 10"/>
                  <a:gd name="T1" fmla="*/ 17 h 17"/>
                  <a:gd name="T2" fmla="*/ 2 w 10"/>
                  <a:gd name="T3" fmla="*/ 14 h 17"/>
                  <a:gd name="T4" fmla="*/ 4 w 10"/>
                  <a:gd name="T5" fmla="*/ 8 h 17"/>
                  <a:gd name="T6" fmla="*/ 8 w 10"/>
                  <a:gd name="T7" fmla="*/ 4 h 17"/>
                  <a:gd name="T8" fmla="*/ 10 w 10"/>
                  <a:gd name="T9" fmla="*/ 0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17">
                    <a:moveTo>
                      <a:pt x="0" y="17"/>
                    </a:moveTo>
                    <a:lnTo>
                      <a:pt x="2" y="14"/>
                    </a:lnTo>
                    <a:lnTo>
                      <a:pt x="4" y="8"/>
                    </a:lnTo>
                    <a:lnTo>
                      <a:pt x="8" y="4"/>
                    </a:lnTo>
                    <a:lnTo>
                      <a:pt x="1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4003" name="Freeform 107"/>
              <p:cNvSpPr>
                <a:spLocks/>
              </p:cNvSpPr>
              <p:nvPr/>
            </p:nvSpPr>
            <p:spPr bwMode="auto">
              <a:xfrm>
                <a:off x="3173" y="4864"/>
                <a:ext cx="9" cy="20"/>
              </a:xfrm>
              <a:custGeom>
                <a:avLst/>
                <a:gdLst>
                  <a:gd name="T0" fmla="*/ 0 w 9"/>
                  <a:gd name="T1" fmla="*/ 3 h 20"/>
                  <a:gd name="T2" fmla="*/ 9 w 9"/>
                  <a:gd name="T3" fmla="*/ 0 h 20"/>
                  <a:gd name="T4" fmla="*/ 7 w 9"/>
                  <a:gd name="T5" fmla="*/ 20 h 20"/>
                  <a:gd name="T6" fmla="*/ 0 w 9"/>
                  <a:gd name="T7" fmla="*/ 3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20">
                    <a:moveTo>
                      <a:pt x="0" y="3"/>
                    </a:moveTo>
                    <a:lnTo>
                      <a:pt x="9" y="0"/>
                    </a:lnTo>
                    <a:lnTo>
                      <a:pt x="7" y="20"/>
                    </a:lnTo>
                    <a:lnTo>
                      <a:pt x="0" y="3"/>
                    </a:lnTo>
                    <a:close/>
                  </a:path>
                </a:pathLst>
              </a:custGeom>
              <a:solidFill>
                <a:srgbClr val="999999"/>
              </a:solidFill>
              <a:ln w="4763">
                <a:solidFill>
                  <a:srgbClr val="000000"/>
                </a:solidFill>
                <a:prstDash val="solid"/>
                <a:round/>
                <a:headEnd/>
                <a:tailEnd/>
              </a:ln>
            </p:spPr>
            <p:txBody>
              <a:bodyPr/>
              <a:lstStyle/>
              <a:p>
                <a:endParaRPr lang="ja-JP" altLang="en-US"/>
              </a:p>
            </p:txBody>
          </p:sp>
          <p:sp>
            <p:nvSpPr>
              <p:cNvPr id="34004" name="Freeform 108"/>
              <p:cNvSpPr>
                <a:spLocks/>
              </p:cNvSpPr>
              <p:nvPr/>
            </p:nvSpPr>
            <p:spPr bwMode="auto">
              <a:xfrm>
                <a:off x="3165" y="4776"/>
                <a:ext cx="17" cy="96"/>
              </a:xfrm>
              <a:custGeom>
                <a:avLst/>
                <a:gdLst>
                  <a:gd name="T0" fmla="*/ 17 w 17"/>
                  <a:gd name="T1" fmla="*/ 88 h 96"/>
                  <a:gd name="T2" fmla="*/ 17 w 17"/>
                  <a:gd name="T3" fmla="*/ 94 h 96"/>
                  <a:gd name="T4" fmla="*/ 13 w 17"/>
                  <a:gd name="T5" fmla="*/ 96 h 96"/>
                  <a:gd name="T6" fmla="*/ 13 w 17"/>
                  <a:gd name="T7" fmla="*/ 96 h 96"/>
                  <a:gd name="T8" fmla="*/ 11 w 17"/>
                  <a:gd name="T9" fmla="*/ 94 h 96"/>
                  <a:gd name="T10" fmla="*/ 8 w 17"/>
                  <a:gd name="T11" fmla="*/ 88 h 96"/>
                  <a:gd name="T12" fmla="*/ 7 w 17"/>
                  <a:gd name="T13" fmla="*/ 75 h 96"/>
                  <a:gd name="T14" fmla="*/ 5 w 17"/>
                  <a:gd name="T15" fmla="*/ 62 h 96"/>
                  <a:gd name="T16" fmla="*/ 4 w 17"/>
                  <a:gd name="T17" fmla="*/ 43 h 96"/>
                  <a:gd name="T18" fmla="*/ 1 w 17"/>
                  <a:gd name="T19" fmla="*/ 28 h 96"/>
                  <a:gd name="T20" fmla="*/ 1 w 17"/>
                  <a:gd name="T21" fmla="*/ 18 h 96"/>
                  <a:gd name="T22" fmla="*/ 0 w 17"/>
                  <a:gd name="T23" fmla="*/ 12 h 96"/>
                  <a:gd name="T24" fmla="*/ 0 w 17"/>
                  <a:gd name="T25" fmla="*/ 9 h 96"/>
                  <a:gd name="T26" fmla="*/ 0 w 17"/>
                  <a:gd name="T27" fmla="*/ 8 h 96"/>
                  <a:gd name="T28" fmla="*/ 0 w 17"/>
                  <a:gd name="T29" fmla="*/ 8 h 96"/>
                  <a:gd name="T30" fmla="*/ 0 w 17"/>
                  <a:gd name="T31" fmla="*/ 3 h 96"/>
                  <a:gd name="T32" fmla="*/ 4 w 17"/>
                  <a:gd name="T33" fmla="*/ 0 h 96"/>
                  <a:gd name="T34" fmla="*/ 4 w 17"/>
                  <a:gd name="T35" fmla="*/ 0 h 96"/>
                  <a:gd name="T36" fmla="*/ 7 w 17"/>
                  <a:gd name="T37" fmla="*/ 2 h 96"/>
                  <a:gd name="T38" fmla="*/ 9 w 17"/>
                  <a:gd name="T39" fmla="*/ 6 h 96"/>
                  <a:gd name="T40" fmla="*/ 17 w 17"/>
                  <a:gd name="T41" fmla="*/ 88 h 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96">
                    <a:moveTo>
                      <a:pt x="17" y="88"/>
                    </a:moveTo>
                    <a:lnTo>
                      <a:pt x="17" y="94"/>
                    </a:lnTo>
                    <a:lnTo>
                      <a:pt x="13" y="96"/>
                    </a:lnTo>
                    <a:lnTo>
                      <a:pt x="11" y="94"/>
                    </a:lnTo>
                    <a:lnTo>
                      <a:pt x="8" y="88"/>
                    </a:lnTo>
                    <a:lnTo>
                      <a:pt x="7" y="75"/>
                    </a:lnTo>
                    <a:lnTo>
                      <a:pt x="5" y="62"/>
                    </a:lnTo>
                    <a:lnTo>
                      <a:pt x="4" y="43"/>
                    </a:lnTo>
                    <a:lnTo>
                      <a:pt x="1" y="28"/>
                    </a:lnTo>
                    <a:lnTo>
                      <a:pt x="1" y="18"/>
                    </a:lnTo>
                    <a:lnTo>
                      <a:pt x="0" y="12"/>
                    </a:lnTo>
                    <a:lnTo>
                      <a:pt x="0" y="9"/>
                    </a:lnTo>
                    <a:lnTo>
                      <a:pt x="0" y="8"/>
                    </a:lnTo>
                    <a:lnTo>
                      <a:pt x="0" y="3"/>
                    </a:lnTo>
                    <a:lnTo>
                      <a:pt x="4" y="0"/>
                    </a:lnTo>
                    <a:lnTo>
                      <a:pt x="7" y="2"/>
                    </a:lnTo>
                    <a:lnTo>
                      <a:pt x="9" y="6"/>
                    </a:lnTo>
                    <a:lnTo>
                      <a:pt x="17" y="88"/>
                    </a:lnTo>
                    <a:close/>
                  </a:path>
                </a:pathLst>
              </a:custGeom>
              <a:solidFill>
                <a:srgbClr val="669933"/>
              </a:solidFill>
              <a:ln w="4763">
                <a:solidFill>
                  <a:srgbClr val="000000"/>
                </a:solidFill>
                <a:prstDash val="solid"/>
                <a:round/>
                <a:headEnd/>
                <a:tailEnd/>
              </a:ln>
            </p:spPr>
            <p:txBody>
              <a:bodyPr/>
              <a:lstStyle/>
              <a:p>
                <a:endParaRPr lang="ja-JP" altLang="en-US"/>
              </a:p>
            </p:txBody>
          </p:sp>
          <p:sp>
            <p:nvSpPr>
              <p:cNvPr id="34005" name="Freeform 109"/>
              <p:cNvSpPr>
                <a:spLocks/>
              </p:cNvSpPr>
              <p:nvPr/>
            </p:nvSpPr>
            <p:spPr bwMode="auto">
              <a:xfrm>
                <a:off x="3138" y="4810"/>
                <a:ext cx="50" cy="47"/>
              </a:xfrm>
              <a:custGeom>
                <a:avLst/>
                <a:gdLst>
                  <a:gd name="T0" fmla="*/ 0 w 50"/>
                  <a:gd name="T1" fmla="*/ 15 h 47"/>
                  <a:gd name="T2" fmla="*/ 0 w 50"/>
                  <a:gd name="T3" fmla="*/ 21 h 47"/>
                  <a:gd name="T4" fmla="*/ 4 w 50"/>
                  <a:gd name="T5" fmla="*/ 30 h 47"/>
                  <a:gd name="T6" fmla="*/ 11 w 50"/>
                  <a:gd name="T7" fmla="*/ 38 h 47"/>
                  <a:gd name="T8" fmla="*/ 15 w 50"/>
                  <a:gd name="T9" fmla="*/ 39 h 47"/>
                  <a:gd name="T10" fmla="*/ 19 w 50"/>
                  <a:gd name="T11" fmla="*/ 41 h 47"/>
                  <a:gd name="T12" fmla="*/ 27 w 50"/>
                  <a:gd name="T13" fmla="*/ 39 h 47"/>
                  <a:gd name="T14" fmla="*/ 32 w 50"/>
                  <a:gd name="T15" fmla="*/ 38 h 47"/>
                  <a:gd name="T16" fmla="*/ 35 w 50"/>
                  <a:gd name="T17" fmla="*/ 36 h 47"/>
                  <a:gd name="T18" fmla="*/ 35 w 50"/>
                  <a:gd name="T19" fmla="*/ 35 h 47"/>
                  <a:gd name="T20" fmla="*/ 36 w 50"/>
                  <a:gd name="T21" fmla="*/ 38 h 47"/>
                  <a:gd name="T22" fmla="*/ 38 w 50"/>
                  <a:gd name="T23" fmla="*/ 42 h 47"/>
                  <a:gd name="T24" fmla="*/ 42 w 50"/>
                  <a:gd name="T25" fmla="*/ 47 h 47"/>
                  <a:gd name="T26" fmla="*/ 43 w 50"/>
                  <a:gd name="T27" fmla="*/ 47 h 47"/>
                  <a:gd name="T28" fmla="*/ 46 w 50"/>
                  <a:gd name="T29" fmla="*/ 47 h 47"/>
                  <a:gd name="T30" fmla="*/ 48 w 50"/>
                  <a:gd name="T31" fmla="*/ 44 h 47"/>
                  <a:gd name="T32" fmla="*/ 50 w 50"/>
                  <a:gd name="T33" fmla="*/ 39 h 47"/>
                  <a:gd name="T34" fmla="*/ 50 w 50"/>
                  <a:gd name="T35" fmla="*/ 27 h 47"/>
                  <a:gd name="T36" fmla="*/ 48 w 50"/>
                  <a:gd name="T37" fmla="*/ 13 h 47"/>
                  <a:gd name="T38" fmla="*/ 46 w 50"/>
                  <a:gd name="T39" fmla="*/ 7 h 47"/>
                  <a:gd name="T40" fmla="*/ 44 w 50"/>
                  <a:gd name="T41" fmla="*/ 4 h 47"/>
                  <a:gd name="T42" fmla="*/ 39 w 50"/>
                  <a:gd name="T43" fmla="*/ 0 h 47"/>
                  <a:gd name="T44" fmla="*/ 34 w 50"/>
                  <a:gd name="T45" fmla="*/ 0 h 47"/>
                  <a:gd name="T46" fmla="*/ 30 w 50"/>
                  <a:gd name="T47" fmla="*/ 1 h 47"/>
                  <a:gd name="T48" fmla="*/ 25 w 50"/>
                  <a:gd name="T49" fmla="*/ 3 h 47"/>
                  <a:gd name="T50" fmla="*/ 19 w 50"/>
                  <a:gd name="T51" fmla="*/ 3 h 47"/>
                  <a:gd name="T52" fmla="*/ 12 w 50"/>
                  <a:gd name="T53" fmla="*/ 6 h 47"/>
                  <a:gd name="T54" fmla="*/ 0 w 50"/>
                  <a:gd name="T55" fmla="*/ 15 h 47"/>
                  <a:gd name="T56" fmla="*/ 0 w 50"/>
                  <a:gd name="T57" fmla="*/ 15 h 4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0" h="47">
                    <a:moveTo>
                      <a:pt x="0" y="15"/>
                    </a:moveTo>
                    <a:lnTo>
                      <a:pt x="0" y="21"/>
                    </a:lnTo>
                    <a:lnTo>
                      <a:pt x="4" y="30"/>
                    </a:lnTo>
                    <a:lnTo>
                      <a:pt x="11" y="38"/>
                    </a:lnTo>
                    <a:lnTo>
                      <a:pt x="15" y="39"/>
                    </a:lnTo>
                    <a:lnTo>
                      <a:pt x="19" y="41"/>
                    </a:lnTo>
                    <a:lnTo>
                      <a:pt x="27" y="39"/>
                    </a:lnTo>
                    <a:lnTo>
                      <a:pt x="32" y="38"/>
                    </a:lnTo>
                    <a:lnTo>
                      <a:pt x="35" y="36"/>
                    </a:lnTo>
                    <a:lnTo>
                      <a:pt x="35" y="35"/>
                    </a:lnTo>
                    <a:lnTo>
                      <a:pt x="36" y="38"/>
                    </a:lnTo>
                    <a:lnTo>
                      <a:pt x="38" y="42"/>
                    </a:lnTo>
                    <a:lnTo>
                      <a:pt x="42" y="47"/>
                    </a:lnTo>
                    <a:lnTo>
                      <a:pt x="43" y="47"/>
                    </a:lnTo>
                    <a:lnTo>
                      <a:pt x="46" y="47"/>
                    </a:lnTo>
                    <a:lnTo>
                      <a:pt x="48" y="44"/>
                    </a:lnTo>
                    <a:lnTo>
                      <a:pt x="50" y="39"/>
                    </a:lnTo>
                    <a:lnTo>
                      <a:pt x="50" y="27"/>
                    </a:lnTo>
                    <a:lnTo>
                      <a:pt x="48" y="13"/>
                    </a:lnTo>
                    <a:lnTo>
                      <a:pt x="46" y="7"/>
                    </a:lnTo>
                    <a:lnTo>
                      <a:pt x="44" y="4"/>
                    </a:lnTo>
                    <a:lnTo>
                      <a:pt x="39" y="0"/>
                    </a:lnTo>
                    <a:lnTo>
                      <a:pt x="34" y="0"/>
                    </a:lnTo>
                    <a:lnTo>
                      <a:pt x="30" y="1"/>
                    </a:lnTo>
                    <a:lnTo>
                      <a:pt x="25" y="3"/>
                    </a:lnTo>
                    <a:lnTo>
                      <a:pt x="19" y="3"/>
                    </a:lnTo>
                    <a:lnTo>
                      <a:pt x="12" y="6"/>
                    </a:lnTo>
                    <a:lnTo>
                      <a:pt x="0" y="15"/>
                    </a:lnTo>
                    <a:close/>
                  </a:path>
                </a:pathLst>
              </a:custGeom>
              <a:solidFill>
                <a:srgbClr val="FFDD9F"/>
              </a:solidFill>
              <a:ln w="4763">
                <a:solidFill>
                  <a:srgbClr val="000000"/>
                </a:solidFill>
                <a:prstDash val="solid"/>
                <a:round/>
                <a:headEnd/>
                <a:tailEnd/>
              </a:ln>
            </p:spPr>
            <p:txBody>
              <a:bodyPr/>
              <a:lstStyle/>
              <a:p>
                <a:endParaRPr lang="ja-JP" altLang="en-US"/>
              </a:p>
            </p:txBody>
          </p:sp>
          <p:sp>
            <p:nvSpPr>
              <p:cNvPr id="34006" name="Freeform 110"/>
              <p:cNvSpPr>
                <a:spLocks/>
              </p:cNvSpPr>
              <p:nvPr/>
            </p:nvSpPr>
            <p:spPr bwMode="auto">
              <a:xfrm>
                <a:off x="3217" y="4696"/>
                <a:ext cx="68" cy="50"/>
              </a:xfrm>
              <a:custGeom>
                <a:avLst/>
                <a:gdLst>
                  <a:gd name="T0" fmla="*/ 2 w 68"/>
                  <a:gd name="T1" fmla="*/ 0 h 50"/>
                  <a:gd name="T2" fmla="*/ 0 w 68"/>
                  <a:gd name="T3" fmla="*/ 4 h 50"/>
                  <a:gd name="T4" fmla="*/ 0 w 68"/>
                  <a:gd name="T5" fmla="*/ 12 h 50"/>
                  <a:gd name="T6" fmla="*/ 4 w 68"/>
                  <a:gd name="T7" fmla="*/ 28 h 50"/>
                  <a:gd name="T8" fmla="*/ 8 w 68"/>
                  <a:gd name="T9" fmla="*/ 36 h 50"/>
                  <a:gd name="T10" fmla="*/ 14 w 68"/>
                  <a:gd name="T11" fmla="*/ 44 h 50"/>
                  <a:gd name="T12" fmla="*/ 22 w 68"/>
                  <a:gd name="T13" fmla="*/ 48 h 50"/>
                  <a:gd name="T14" fmla="*/ 33 w 68"/>
                  <a:gd name="T15" fmla="*/ 50 h 50"/>
                  <a:gd name="T16" fmla="*/ 45 w 68"/>
                  <a:gd name="T17" fmla="*/ 48 h 50"/>
                  <a:gd name="T18" fmla="*/ 54 w 68"/>
                  <a:gd name="T19" fmla="*/ 44 h 50"/>
                  <a:gd name="T20" fmla="*/ 60 w 68"/>
                  <a:gd name="T21" fmla="*/ 36 h 50"/>
                  <a:gd name="T22" fmla="*/ 65 w 68"/>
                  <a:gd name="T23" fmla="*/ 27 h 50"/>
                  <a:gd name="T24" fmla="*/ 66 w 68"/>
                  <a:gd name="T25" fmla="*/ 18 h 50"/>
                  <a:gd name="T26" fmla="*/ 68 w 68"/>
                  <a:gd name="T27" fmla="*/ 10 h 50"/>
                  <a:gd name="T28" fmla="*/ 68 w 68"/>
                  <a:gd name="T29" fmla="*/ 4 h 50"/>
                  <a:gd name="T30" fmla="*/ 68 w 68"/>
                  <a:gd name="T31" fmla="*/ 1 h 50"/>
                  <a:gd name="T32" fmla="*/ 62 w 68"/>
                  <a:gd name="T33" fmla="*/ 1 h 50"/>
                  <a:gd name="T34" fmla="*/ 54 w 68"/>
                  <a:gd name="T35" fmla="*/ 1 h 50"/>
                  <a:gd name="T36" fmla="*/ 35 w 68"/>
                  <a:gd name="T37" fmla="*/ 0 h 50"/>
                  <a:gd name="T38" fmla="*/ 15 w 68"/>
                  <a:gd name="T39" fmla="*/ 0 h 50"/>
                  <a:gd name="T40" fmla="*/ 7 w 68"/>
                  <a:gd name="T41" fmla="*/ 0 h 50"/>
                  <a:gd name="T42" fmla="*/ 2 w 68"/>
                  <a:gd name="T43" fmla="*/ 0 h 50"/>
                  <a:gd name="T44" fmla="*/ 2 w 68"/>
                  <a:gd name="T45" fmla="*/ 0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8" h="50">
                    <a:moveTo>
                      <a:pt x="2" y="0"/>
                    </a:moveTo>
                    <a:lnTo>
                      <a:pt x="0" y="4"/>
                    </a:lnTo>
                    <a:lnTo>
                      <a:pt x="0" y="12"/>
                    </a:lnTo>
                    <a:lnTo>
                      <a:pt x="4" y="28"/>
                    </a:lnTo>
                    <a:lnTo>
                      <a:pt x="8" y="36"/>
                    </a:lnTo>
                    <a:lnTo>
                      <a:pt x="14" y="44"/>
                    </a:lnTo>
                    <a:lnTo>
                      <a:pt x="22" y="48"/>
                    </a:lnTo>
                    <a:lnTo>
                      <a:pt x="33" y="50"/>
                    </a:lnTo>
                    <a:lnTo>
                      <a:pt x="45" y="48"/>
                    </a:lnTo>
                    <a:lnTo>
                      <a:pt x="54" y="44"/>
                    </a:lnTo>
                    <a:lnTo>
                      <a:pt x="60" y="36"/>
                    </a:lnTo>
                    <a:lnTo>
                      <a:pt x="65" y="27"/>
                    </a:lnTo>
                    <a:lnTo>
                      <a:pt x="66" y="18"/>
                    </a:lnTo>
                    <a:lnTo>
                      <a:pt x="68" y="10"/>
                    </a:lnTo>
                    <a:lnTo>
                      <a:pt x="68" y="4"/>
                    </a:lnTo>
                    <a:lnTo>
                      <a:pt x="68" y="1"/>
                    </a:lnTo>
                    <a:lnTo>
                      <a:pt x="62" y="1"/>
                    </a:lnTo>
                    <a:lnTo>
                      <a:pt x="54" y="1"/>
                    </a:lnTo>
                    <a:lnTo>
                      <a:pt x="35" y="0"/>
                    </a:lnTo>
                    <a:lnTo>
                      <a:pt x="15" y="0"/>
                    </a:lnTo>
                    <a:lnTo>
                      <a:pt x="7" y="0"/>
                    </a:lnTo>
                    <a:lnTo>
                      <a:pt x="2" y="0"/>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34007" name="Freeform 111"/>
              <p:cNvSpPr>
                <a:spLocks/>
              </p:cNvSpPr>
              <p:nvPr/>
            </p:nvSpPr>
            <p:spPr bwMode="auto">
              <a:xfrm>
                <a:off x="3223" y="4712"/>
                <a:ext cx="56" cy="16"/>
              </a:xfrm>
              <a:custGeom>
                <a:avLst/>
                <a:gdLst>
                  <a:gd name="T0" fmla="*/ 0 w 56"/>
                  <a:gd name="T1" fmla="*/ 14 h 16"/>
                  <a:gd name="T2" fmla="*/ 21 w 56"/>
                  <a:gd name="T3" fmla="*/ 0 h 16"/>
                  <a:gd name="T4" fmla="*/ 40 w 56"/>
                  <a:gd name="T5" fmla="*/ 0 h 16"/>
                  <a:gd name="T6" fmla="*/ 56 w 56"/>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6" h="16">
                    <a:moveTo>
                      <a:pt x="0" y="14"/>
                    </a:moveTo>
                    <a:lnTo>
                      <a:pt x="21" y="0"/>
                    </a:lnTo>
                    <a:lnTo>
                      <a:pt x="40" y="0"/>
                    </a:lnTo>
                    <a:lnTo>
                      <a:pt x="56"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4008" name="Freeform 112"/>
              <p:cNvSpPr>
                <a:spLocks/>
              </p:cNvSpPr>
              <p:nvPr/>
            </p:nvSpPr>
            <p:spPr bwMode="auto">
              <a:xfrm>
                <a:off x="3338" y="4834"/>
                <a:ext cx="31" cy="26"/>
              </a:xfrm>
              <a:custGeom>
                <a:avLst/>
                <a:gdLst>
                  <a:gd name="T0" fmla="*/ 0 w 31"/>
                  <a:gd name="T1" fmla="*/ 0 h 26"/>
                  <a:gd name="T2" fmla="*/ 3 w 31"/>
                  <a:gd name="T3" fmla="*/ 1 h 26"/>
                  <a:gd name="T4" fmla="*/ 7 w 31"/>
                  <a:gd name="T5" fmla="*/ 3 h 26"/>
                  <a:gd name="T6" fmla="*/ 17 w 31"/>
                  <a:gd name="T7" fmla="*/ 11 h 26"/>
                  <a:gd name="T8" fmla="*/ 26 w 31"/>
                  <a:gd name="T9" fmla="*/ 18 h 26"/>
                  <a:gd name="T10" fmla="*/ 29 w 31"/>
                  <a:gd name="T11" fmla="*/ 23 h 26"/>
                  <a:gd name="T12" fmla="*/ 31 w 31"/>
                  <a:gd name="T13" fmla="*/ 26 h 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26">
                    <a:moveTo>
                      <a:pt x="0" y="0"/>
                    </a:moveTo>
                    <a:lnTo>
                      <a:pt x="3" y="1"/>
                    </a:lnTo>
                    <a:lnTo>
                      <a:pt x="7" y="3"/>
                    </a:lnTo>
                    <a:lnTo>
                      <a:pt x="17" y="11"/>
                    </a:lnTo>
                    <a:lnTo>
                      <a:pt x="26" y="18"/>
                    </a:lnTo>
                    <a:lnTo>
                      <a:pt x="29" y="23"/>
                    </a:lnTo>
                    <a:lnTo>
                      <a:pt x="31"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4009" name="Freeform 113"/>
              <p:cNvSpPr>
                <a:spLocks/>
              </p:cNvSpPr>
              <p:nvPr/>
            </p:nvSpPr>
            <p:spPr bwMode="auto">
              <a:xfrm>
                <a:off x="3357" y="4858"/>
                <a:ext cx="6" cy="8"/>
              </a:xfrm>
              <a:custGeom>
                <a:avLst/>
                <a:gdLst>
                  <a:gd name="T0" fmla="*/ 6 w 6"/>
                  <a:gd name="T1" fmla="*/ 5 h 8"/>
                  <a:gd name="T2" fmla="*/ 6 w 6"/>
                  <a:gd name="T3" fmla="*/ 6 h 8"/>
                  <a:gd name="T4" fmla="*/ 3 w 6"/>
                  <a:gd name="T5" fmla="*/ 8 h 8"/>
                  <a:gd name="T6" fmla="*/ 2 w 6"/>
                  <a:gd name="T7" fmla="*/ 6 h 8"/>
                  <a:gd name="T8" fmla="*/ 0 w 6"/>
                  <a:gd name="T9" fmla="*/ 5 h 8"/>
                  <a:gd name="T10" fmla="*/ 2 w 6"/>
                  <a:gd name="T11" fmla="*/ 2 h 8"/>
                  <a:gd name="T12" fmla="*/ 3 w 6"/>
                  <a:gd name="T13" fmla="*/ 0 h 8"/>
                  <a:gd name="T14" fmla="*/ 6 w 6"/>
                  <a:gd name="T15" fmla="*/ 2 h 8"/>
                  <a:gd name="T16" fmla="*/ 6 w 6"/>
                  <a:gd name="T17" fmla="*/ 5 h 8"/>
                  <a:gd name="T18" fmla="*/ 6 w 6"/>
                  <a:gd name="T19" fmla="*/ 5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8">
                    <a:moveTo>
                      <a:pt x="6" y="5"/>
                    </a:moveTo>
                    <a:lnTo>
                      <a:pt x="6" y="6"/>
                    </a:lnTo>
                    <a:lnTo>
                      <a:pt x="3" y="8"/>
                    </a:lnTo>
                    <a:lnTo>
                      <a:pt x="2" y="6"/>
                    </a:lnTo>
                    <a:lnTo>
                      <a:pt x="0" y="5"/>
                    </a:lnTo>
                    <a:lnTo>
                      <a:pt x="2" y="2"/>
                    </a:lnTo>
                    <a:lnTo>
                      <a:pt x="3" y="0"/>
                    </a:lnTo>
                    <a:lnTo>
                      <a:pt x="6" y="2"/>
                    </a:lnTo>
                    <a:lnTo>
                      <a:pt x="6"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4010" name="Freeform 114"/>
              <p:cNvSpPr>
                <a:spLocks/>
              </p:cNvSpPr>
              <p:nvPr/>
            </p:nvSpPr>
            <p:spPr bwMode="auto">
              <a:xfrm>
                <a:off x="3133" y="4810"/>
                <a:ext cx="6" cy="7"/>
              </a:xfrm>
              <a:custGeom>
                <a:avLst/>
                <a:gdLst>
                  <a:gd name="T0" fmla="*/ 6 w 6"/>
                  <a:gd name="T1" fmla="*/ 4 h 7"/>
                  <a:gd name="T2" fmla="*/ 5 w 6"/>
                  <a:gd name="T3" fmla="*/ 6 h 7"/>
                  <a:gd name="T4" fmla="*/ 2 w 6"/>
                  <a:gd name="T5" fmla="*/ 7 h 7"/>
                  <a:gd name="T6" fmla="*/ 1 w 6"/>
                  <a:gd name="T7" fmla="*/ 6 h 7"/>
                  <a:gd name="T8" fmla="*/ 0 w 6"/>
                  <a:gd name="T9" fmla="*/ 4 h 7"/>
                  <a:gd name="T10" fmla="*/ 1 w 6"/>
                  <a:gd name="T11" fmla="*/ 1 h 7"/>
                  <a:gd name="T12" fmla="*/ 2 w 6"/>
                  <a:gd name="T13" fmla="*/ 0 h 7"/>
                  <a:gd name="T14" fmla="*/ 5 w 6"/>
                  <a:gd name="T15" fmla="*/ 1 h 7"/>
                  <a:gd name="T16" fmla="*/ 6 w 6"/>
                  <a:gd name="T17" fmla="*/ 4 h 7"/>
                  <a:gd name="T18" fmla="*/ 6 w 6"/>
                  <a:gd name="T19" fmla="*/ 4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7">
                    <a:moveTo>
                      <a:pt x="6" y="4"/>
                    </a:moveTo>
                    <a:lnTo>
                      <a:pt x="5" y="6"/>
                    </a:lnTo>
                    <a:lnTo>
                      <a:pt x="2" y="7"/>
                    </a:lnTo>
                    <a:lnTo>
                      <a:pt x="1" y="6"/>
                    </a:lnTo>
                    <a:lnTo>
                      <a:pt x="0" y="4"/>
                    </a:lnTo>
                    <a:lnTo>
                      <a:pt x="1" y="1"/>
                    </a:lnTo>
                    <a:lnTo>
                      <a:pt x="2" y="0"/>
                    </a:lnTo>
                    <a:lnTo>
                      <a:pt x="5" y="1"/>
                    </a:lnTo>
                    <a:lnTo>
                      <a:pt x="6"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4011" name="Freeform 115"/>
              <p:cNvSpPr>
                <a:spLocks/>
              </p:cNvSpPr>
              <p:nvPr/>
            </p:nvSpPr>
            <p:spPr bwMode="auto">
              <a:xfrm>
                <a:off x="3126" y="4799"/>
                <a:ext cx="40" cy="14"/>
              </a:xfrm>
              <a:custGeom>
                <a:avLst/>
                <a:gdLst>
                  <a:gd name="T0" fmla="*/ 0 w 40"/>
                  <a:gd name="T1" fmla="*/ 14 h 14"/>
                  <a:gd name="T2" fmla="*/ 2 w 40"/>
                  <a:gd name="T3" fmla="*/ 11 h 14"/>
                  <a:gd name="T4" fmla="*/ 7 w 40"/>
                  <a:gd name="T5" fmla="*/ 9 h 14"/>
                  <a:gd name="T6" fmla="*/ 17 w 40"/>
                  <a:gd name="T7" fmla="*/ 3 h 14"/>
                  <a:gd name="T8" fmla="*/ 28 w 40"/>
                  <a:gd name="T9" fmla="*/ 0 h 14"/>
                  <a:gd name="T10" fmla="*/ 40 w 40"/>
                  <a:gd name="T11" fmla="*/ 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 h="14">
                    <a:moveTo>
                      <a:pt x="0" y="14"/>
                    </a:moveTo>
                    <a:lnTo>
                      <a:pt x="2" y="11"/>
                    </a:lnTo>
                    <a:lnTo>
                      <a:pt x="7" y="9"/>
                    </a:lnTo>
                    <a:lnTo>
                      <a:pt x="17" y="3"/>
                    </a:lnTo>
                    <a:lnTo>
                      <a:pt x="28" y="0"/>
                    </a:lnTo>
                    <a:lnTo>
                      <a:pt x="4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4012" name="Rectangle 116"/>
              <p:cNvSpPr>
                <a:spLocks noChangeArrowheads="1"/>
              </p:cNvSpPr>
              <p:nvPr/>
            </p:nvSpPr>
            <p:spPr bwMode="auto">
              <a:xfrm>
                <a:off x="3259" y="4755"/>
                <a:ext cx="39" cy="21"/>
              </a:xfrm>
              <a:prstGeom prst="rect">
                <a:avLst/>
              </a:prstGeom>
              <a:solidFill>
                <a:srgbClr val="FFFFFF"/>
              </a:solidFill>
              <a:ln w="4763">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34013" name="Line 117"/>
              <p:cNvSpPr>
                <a:spLocks noChangeShapeType="1"/>
              </p:cNvSpPr>
              <p:nvPr/>
            </p:nvSpPr>
            <p:spPr bwMode="auto">
              <a:xfrm>
                <a:off x="3259" y="4766"/>
                <a:ext cx="3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14" name="Freeform 118"/>
              <p:cNvSpPr>
                <a:spLocks/>
              </p:cNvSpPr>
              <p:nvPr/>
            </p:nvSpPr>
            <p:spPr bwMode="auto">
              <a:xfrm>
                <a:off x="3203" y="4626"/>
                <a:ext cx="94" cy="88"/>
              </a:xfrm>
              <a:custGeom>
                <a:avLst/>
                <a:gdLst>
                  <a:gd name="T0" fmla="*/ 47 w 94"/>
                  <a:gd name="T1" fmla="*/ 0 h 88"/>
                  <a:gd name="T2" fmla="*/ 51 w 94"/>
                  <a:gd name="T3" fmla="*/ 1 h 88"/>
                  <a:gd name="T4" fmla="*/ 56 w 94"/>
                  <a:gd name="T5" fmla="*/ 6 h 88"/>
                  <a:gd name="T6" fmla="*/ 64 w 94"/>
                  <a:gd name="T7" fmla="*/ 10 h 88"/>
                  <a:gd name="T8" fmla="*/ 69 w 94"/>
                  <a:gd name="T9" fmla="*/ 12 h 88"/>
                  <a:gd name="T10" fmla="*/ 76 w 94"/>
                  <a:gd name="T11" fmla="*/ 13 h 88"/>
                  <a:gd name="T12" fmla="*/ 80 w 94"/>
                  <a:gd name="T13" fmla="*/ 15 h 88"/>
                  <a:gd name="T14" fmla="*/ 84 w 94"/>
                  <a:gd name="T15" fmla="*/ 19 h 88"/>
                  <a:gd name="T16" fmla="*/ 87 w 94"/>
                  <a:gd name="T17" fmla="*/ 22 h 88"/>
                  <a:gd name="T18" fmla="*/ 94 w 94"/>
                  <a:gd name="T19" fmla="*/ 27 h 88"/>
                  <a:gd name="T20" fmla="*/ 91 w 94"/>
                  <a:gd name="T21" fmla="*/ 38 h 88"/>
                  <a:gd name="T22" fmla="*/ 91 w 94"/>
                  <a:gd name="T23" fmla="*/ 50 h 88"/>
                  <a:gd name="T24" fmla="*/ 90 w 94"/>
                  <a:gd name="T25" fmla="*/ 62 h 88"/>
                  <a:gd name="T26" fmla="*/ 87 w 94"/>
                  <a:gd name="T27" fmla="*/ 68 h 88"/>
                  <a:gd name="T28" fmla="*/ 84 w 94"/>
                  <a:gd name="T29" fmla="*/ 73 h 88"/>
                  <a:gd name="T30" fmla="*/ 75 w 94"/>
                  <a:gd name="T31" fmla="*/ 80 h 88"/>
                  <a:gd name="T32" fmla="*/ 67 w 94"/>
                  <a:gd name="T33" fmla="*/ 85 h 88"/>
                  <a:gd name="T34" fmla="*/ 57 w 94"/>
                  <a:gd name="T35" fmla="*/ 86 h 88"/>
                  <a:gd name="T36" fmla="*/ 49 w 94"/>
                  <a:gd name="T37" fmla="*/ 88 h 88"/>
                  <a:gd name="T38" fmla="*/ 44 w 94"/>
                  <a:gd name="T39" fmla="*/ 88 h 88"/>
                  <a:gd name="T40" fmla="*/ 36 w 94"/>
                  <a:gd name="T41" fmla="*/ 85 h 88"/>
                  <a:gd name="T42" fmla="*/ 20 w 94"/>
                  <a:gd name="T43" fmla="*/ 77 h 88"/>
                  <a:gd name="T44" fmla="*/ 13 w 94"/>
                  <a:gd name="T45" fmla="*/ 73 h 88"/>
                  <a:gd name="T46" fmla="*/ 6 w 94"/>
                  <a:gd name="T47" fmla="*/ 68 h 88"/>
                  <a:gd name="T48" fmla="*/ 4 w 94"/>
                  <a:gd name="T49" fmla="*/ 62 h 88"/>
                  <a:gd name="T50" fmla="*/ 2 w 94"/>
                  <a:gd name="T51" fmla="*/ 57 h 88"/>
                  <a:gd name="T52" fmla="*/ 5 w 94"/>
                  <a:gd name="T53" fmla="*/ 44 h 88"/>
                  <a:gd name="T54" fmla="*/ 5 w 94"/>
                  <a:gd name="T55" fmla="*/ 33 h 88"/>
                  <a:gd name="T56" fmla="*/ 2 w 94"/>
                  <a:gd name="T57" fmla="*/ 22 h 88"/>
                  <a:gd name="T58" fmla="*/ 0 w 94"/>
                  <a:gd name="T59" fmla="*/ 10 h 88"/>
                  <a:gd name="T60" fmla="*/ 10 w 94"/>
                  <a:gd name="T61" fmla="*/ 10 h 88"/>
                  <a:gd name="T62" fmla="*/ 18 w 94"/>
                  <a:gd name="T63" fmla="*/ 10 h 88"/>
                  <a:gd name="T64" fmla="*/ 26 w 94"/>
                  <a:gd name="T65" fmla="*/ 7 h 88"/>
                  <a:gd name="T66" fmla="*/ 32 w 94"/>
                  <a:gd name="T67" fmla="*/ 6 h 88"/>
                  <a:gd name="T68" fmla="*/ 40 w 94"/>
                  <a:gd name="T69" fmla="*/ 1 h 88"/>
                  <a:gd name="T70" fmla="*/ 47 w 94"/>
                  <a:gd name="T71" fmla="*/ 0 h 88"/>
                  <a:gd name="T72" fmla="*/ 47 w 94"/>
                  <a:gd name="T73" fmla="*/ 0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4" h="88">
                    <a:moveTo>
                      <a:pt x="47" y="0"/>
                    </a:moveTo>
                    <a:lnTo>
                      <a:pt x="51" y="1"/>
                    </a:lnTo>
                    <a:lnTo>
                      <a:pt x="56" y="6"/>
                    </a:lnTo>
                    <a:lnTo>
                      <a:pt x="64" y="10"/>
                    </a:lnTo>
                    <a:lnTo>
                      <a:pt x="69" y="12"/>
                    </a:lnTo>
                    <a:lnTo>
                      <a:pt x="76" y="13"/>
                    </a:lnTo>
                    <a:lnTo>
                      <a:pt x="80" y="15"/>
                    </a:lnTo>
                    <a:lnTo>
                      <a:pt x="84" y="19"/>
                    </a:lnTo>
                    <a:lnTo>
                      <a:pt x="87" y="22"/>
                    </a:lnTo>
                    <a:lnTo>
                      <a:pt x="94" y="27"/>
                    </a:lnTo>
                    <a:lnTo>
                      <a:pt x="91" y="38"/>
                    </a:lnTo>
                    <a:lnTo>
                      <a:pt x="91" y="50"/>
                    </a:lnTo>
                    <a:lnTo>
                      <a:pt x="90" y="62"/>
                    </a:lnTo>
                    <a:lnTo>
                      <a:pt x="87" y="68"/>
                    </a:lnTo>
                    <a:lnTo>
                      <a:pt x="84" y="73"/>
                    </a:lnTo>
                    <a:lnTo>
                      <a:pt x="75" y="80"/>
                    </a:lnTo>
                    <a:lnTo>
                      <a:pt x="67" y="85"/>
                    </a:lnTo>
                    <a:lnTo>
                      <a:pt x="57" y="86"/>
                    </a:lnTo>
                    <a:lnTo>
                      <a:pt x="49" y="88"/>
                    </a:lnTo>
                    <a:lnTo>
                      <a:pt x="44" y="88"/>
                    </a:lnTo>
                    <a:lnTo>
                      <a:pt x="36" y="85"/>
                    </a:lnTo>
                    <a:lnTo>
                      <a:pt x="20" y="77"/>
                    </a:lnTo>
                    <a:lnTo>
                      <a:pt x="13" y="73"/>
                    </a:lnTo>
                    <a:lnTo>
                      <a:pt x="6" y="68"/>
                    </a:lnTo>
                    <a:lnTo>
                      <a:pt x="4" y="62"/>
                    </a:lnTo>
                    <a:lnTo>
                      <a:pt x="2" y="57"/>
                    </a:lnTo>
                    <a:lnTo>
                      <a:pt x="5" y="44"/>
                    </a:lnTo>
                    <a:lnTo>
                      <a:pt x="5" y="33"/>
                    </a:lnTo>
                    <a:lnTo>
                      <a:pt x="2" y="22"/>
                    </a:lnTo>
                    <a:lnTo>
                      <a:pt x="0" y="10"/>
                    </a:lnTo>
                    <a:lnTo>
                      <a:pt x="10" y="10"/>
                    </a:lnTo>
                    <a:lnTo>
                      <a:pt x="18" y="10"/>
                    </a:lnTo>
                    <a:lnTo>
                      <a:pt x="26" y="7"/>
                    </a:lnTo>
                    <a:lnTo>
                      <a:pt x="32" y="6"/>
                    </a:lnTo>
                    <a:lnTo>
                      <a:pt x="40" y="1"/>
                    </a:lnTo>
                    <a:lnTo>
                      <a:pt x="47" y="0"/>
                    </a:lnTo>
                    <a:close/>
                  </a:path>
                </a:pathLst>
              </a:custGeom>
              <a:solidFill>
                <a:srgbClr val="FFDD9F"/>
              </a:solidFill>
              <a:ln w="4763">
                <a:solidFill>
                  <a:srgbClr val="000000"/>
                </a:solidFill>
                <a:prstDash val="solid"/>
                <a:round/>
                <a:headEnd/>
                <a:tailEnd/>
              </a:ln>
            </p:spPr>
            <p:txBody>
              <a:bodyPr/>
              <a:lstStyle/>
              <a:p>
                <a:endParaRPr lang="ja-JP" altLang="en-US"/>
              </a:p>
            </p:txBody>
          </p:sp>
          <p:sp>
            <p:nvSpPr>
              <p:cNvPr id="34015" name="Freeform 119"/>
              <p:cNvSpPr>
                <a:spLocks/>
              </p:cNvSpPr>
              <p:nvPr/>
            </p:nvSpPr>
            <p:spPr bwMode="auto">
              <a:xfrm>
                <a:off x="3220" y="4642"/>
                <a:ext cx="19" cy="14"/>
              </a:xfrm>
              <a:custGeom>
                <a:avLst/>
                <a:gdLst>
                  <a:gd name="T0" fmla="*/ 0 w 19"/>
                  <a:gd name="T1" fmla="*/ 13 h 14"/>
                  <a:gd name="T2" fmla="*/ 0 w 19"/>
                  <a:gd name="T3" fmla="*/ 6 h 14"/>
                  <a:gd name="T4" fmla="*/ 1 w 19"/>
                  <a:gd name="T5" fmla="*/ 3 h 14"/>
                  <a:gd name="T6" fmla="*/ 8 w 19"/>
                  <a:gd name="T7" fmla="*/ 0 h 14"/>
                  <a:gd name="T8" fmla="*/ 12 w 19"/>
                  <a:gd name="T9" fmla="*/ 0 h 14"/>
                  <a:gd name="T10" fmla="*/ 16 w 19"/>
                  <a:gd name="T11" fmla="*/ 3 h 14"/>
                  <a:gd name="T12" fmla="*/ 19 w 19"/>
                  <a:gd name="T13" fmla="*/ 8 h 14"/>
                  <a:gd name="T14" fmla="*/ 19 w 19"/>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14">
                    <a:moveTo>
                      <a:pt x="0" y="13"/>
                    </a:moveTo>
                    <a:lnTo>
                      <a:pt x="0" y="6"/>
                    </a:lnTo>
                    <a:lnTo>
                      <a:pt x="1" y="3"/>
                    </a:lnTo>
                    <a:lnTo>
                      <a:pt x="8" y="0"/>
                    </a:lnTo>
                    <a:lnTo>
                      <a:pt x="12" y="0"/>
                    </a:lnTo>
                    <a:lnTo>
                      <a:pt x="16" y="3"/>
                    </a:lnTo>
                    <a:lnTo>
                      <a:pt x="19" y="8"/>
                    </a:lnTo>
                    <a:lnTo>
                      <a:pt x="19"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4016" name="Freeform 120"/>
              <p:cNvSpPr>
                <a:spLocks/>
              </p:cNvSpPr>
              <p:nvPr/>
            </p:nvSpPr>
            <p:spPr bwMode="auto">
              <a:xfrm>
                <a:off x="3266" y="4647"/>
                <a:ext cx="21" cy="18"/>
              </a:xfrm>
              <a:custGeom>
                <a:avLst/>
                <a:gdLst>
                  <a:gd name="T0" fmla="*/ 0 w 21"/>
                  <a:gd name="T1" fmla="*/ 11 h 18"/>
                  <a:gd name="T2" fmla="*/ 2 w 21"/>
                  <a:gd name="T3" fmla="*/ 5 h 18"/>
                  <a:gd name="T4" fmla="*/ 6 w 21"/>
                  <a:gd name="T5" fmla="*/ 1 h 18"/>
                  <a:gd name="T6" fmla="*/ 11 w 21"/>
                  <a:gd name="T7" fmla="*/ 0 h 18"/>
                  <a:gd name="T8" fmla="*/ 15 w 21"/>
                  <a:gd name="T9" fmla="*/ 0 h 18"/>
                  <a:gd name="T10" fmla="*/ 21 w 21"/>
                  <a:gd name="T11" fmla="*/ 6 h 18"/>
                  <a:gd name="T12" fmla="*/ 21 w 21"/>
                  <a:gd name="T13" fmla="*/ 12 h 18"/>
                  <a:gd name="T14" fmla="*/ 21 w 21"/>
                  <a:gd name="T15" fmla="*/ 18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18">
                    <a:moveTo>
                      <a:pt x="0" y="11"/>
                    </a:moveTo>
                    <a:lnTo>
                      <a:pt x="2" y="5"/>
                    </a:lnTo>
                    <a:lnTo>
                      <a:pt x="6" y="1"/>
                    </a:lnTo>
                    <a:lnTo>
                      <a:pt x="11" y="0"/>
                    </a:lnTo>
                    <a:lnTo>
                      <a:pt x="15" y="0"/>
                    </a:lnTo>
                    <a:lnTo>
                      <a:pt x="21" y="6"/>
                    </a:lnTo>
                    <a:lnTo>
                      <a:pt x="21" y="12"/>
                    </a:lnTo>
                    <a:lnTo>
                      <a:pt x="21"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4017" name="Freeform 121"/>
              <p:cNvSpPr>
                <a:spLocks/>
              </p:cNvSpPr>
              <p:nvPr/>
            </p:nvSpPr>
            <p:spPr bwMode="auto">
              <a:xfrm>
                <a:off x="3224" y="4655"/>
                <a:ext cx="7" cy="7"/>
              </a:xfrm>
              <a:custGeom>
                <a:avLst/>
                <a:gdLst>
                  <a:gd name="T0" fmla="*/ 7 w 7"/>
                  <a:gd name="T1" fmla="*/ 4 h 7"/>
                  <a:gd name="T2" fmla="*/ 5 w 7"/>
                  <a:gd name="T3" fmla="*/ 7 h 7"/>
                  <a:gd name="T4" fmla="*/ 3 w 7"/>
                  <a:gd name="T5" fmla="*/ 7 h 7"/>
                  <a:gd name="T6" fmla="*/ 1 w 7"/>
                  <a:gd name="T7" fmla="*/ 7 h 7"/>
                  <a:gd name="T8" fmla="*/ 0 w 7"/>
                  <a:gd name="T9" fmla="*/ 4 h 7"/>
                  <a:gd name="T10" fmla="*/ 1 w 7"/>
                  <a:gd name="T11" fmla="*/ 1 h 7"/>
                  <a:gd name="T12" fmla="*/ 3 w 7"/>
                  <a:gd name="T13" fmla="*/ 0 h 7"/>
                  <a:gd name="T14" fmla="*/ 5 w 7"/>
                  <a:gd name="T15" fmla="*/ 1 h 7"/>
                  <a:gd name="T16" fmla="*/ 7 w 7"/>
                  <a:gd name="T17" fmla="*/ 4 h 7"/>
                  <a:gd name="T18" fmla="*/ 7 w 7"/>
                  <a:gd name="T19" fmla="*/ 4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7">
                    <a:moveTo>
                      <a:pt x="7" y="4"/>
                    </a:moveTo>
                    <a:lnTo>
                      <a:pt x="5" y="7"/>
                    </a:lnTo>
                    <a:lnTo>
                      <a:pt x="3" y="7"/>
                    </a:lnTo>
                    <a:lnTo>
                      <a:pt x="1" y="7"/>
                    </a:lnTo>
                    <a:lnTo>
                      <a:pt x="0" y="4"/>
                    </a:lnTo>
                    <a:lnTo>
                      <a:pt x="1" y="1"/>
                    </a:lnTo>
                    <a:lnTo>
                      <a:pt x="3" y="0"/>
                    </a:lnTo>
                    <a:lnTo>
                      <a:pt x="5" y="1"/>
                    </a:lnTo>
                    <a:lnTo>
                      <a:pt x="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18" name="Freeform 122"/>
              <p:cNvSpPr>
                <a:spLocks/>
              </p:cNvSpPr>
              <p:nvPr/>
            </p:nvSpPr>
            <p:spPr bwMode="auto">
              <a:xfrm>
                <a:off x="3271" y="4662"/>
                <a:ext cx="7" cy="8"/>
              </a:xfrm>
              <a:custGeom>
                <a:avLst/>
                <a:gdLst>
                  <a:gd name="T0" fmla="*/ 7 w 7"/>
                  <a:gd name="T1" fmla="*/ 5 h 8"/>
                  <a:gd name="T2" fmla="*/ 6 w 7"/>
                  <a:gd name="T3" fmla="*/ 6 h 8"/>
                  <a:gd name="T4" fmla="*/ 4 w 7"/>
                  <a:gd name="T5" fmla="*/ 8 h 8"/>
                  <a:gd name="T6" fmla="*/ 1 w 7"/>
                  <a:gd name="T7" fmla="*/ 6 h 8"/>
                  <a:gd name="T8" fmla="*/ 0 w 7"/>
                  <a:gd name="T9" fmla="*/ 5 h 8"/>
                  <a:gd name="T10" fmla="*/ 1 w 7"/>
                  <a:gd name="T11" fmla="*/ 2 h 8"/>
                  <a:gd name="T12" fmla="*/ 4 w 7"/>
                  <a:gd name="T13" fmla="*/ 0 h 8"/>
                  <a:gd name="T14" fmla="*/ 6 w 7"/>
                  <a:gd name="T15" fmla="*/ 2 h 8"/>
                  <a:gd name="T16" fmla="*/ 7 w 7"/>
                  <a:gd name="T17" fmla="*/ 5 h 8"/>
                  <a:gd name="T18" fmla="*/ 7 w 7"/>
                  <a:gd name="T19" fmla="*/ 5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8">
                    <a:moveTo>
                      <a:pt x="7" y="5"/>
                    </a:moveTo>
                    <a:lnTo>
                      <a:pt x="6" y="6"/>
                    </a:lnTo>
                    <a:lnTo>
                      <a:pt x="4" y="8"/>
                    </a:lnTo>
                    <a:lnTo>
                      <a:pt x="1" y="6"/>
                    </a:lnTo>
                    <a:lnTo>
                      <a:pt x="0" y="5"/>
                    </a:lnTo>
                    <a:lnTo>
                      <a:pt x="1" y="2"/>
                    </a:lnTo>
                    <a:lnTo>
                      <a:pt x="4" y="0"/>
                    </a:lnTo>
                    <a:lnTo>
                      <a:pt x="6" y="2"/>
                    </a:lnTo>
                    <a:lnTo>
                      <a:pt x="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19" name="Freeform 123"/>
              <p:cNvSpPr>
                <a:spLocks/>
              </p:cNvSpPr>
              <p:nvPr/>
            </p:nvSpPr>
            <p:spPr bwMode="auto">
              <a:xfrm>
                <a:off x="3247" y="4679"/>
                <a:ext cx="5" cy="6"/>
              </a:xfrm>
              <a:custGeom>
                <a:avLst/>
                <a:gdLst>
                  <a:gd name="T0" fmla="*/ 5 w 5"/>
                  <a:gd name="T1" fmla="*/ 3 h 6"/>
                  <a:gd name="T2" fmla="*/ 4 w 5"/>
                  <a:gd name="T3" fmla="*/ 4 h 6"/>
                  <a:gd name="T4" fmla="*/ 3 w 5"/>
                  <a:gd name="T5" fmla="*/ 6 h 6"/>
                  <a:gd name="T6" fmla="*/ 0 w 5"/>
                  <a:gd name="T7" fmla="*/ 4 h 6"/>
                  <a:gd name="T8" fmla="*/ 0 w 5"/>
                  <a:gd name="T9" fmla="*/ 3 h 6"/>
                  <a:gd name="T10" fmla="*/ 0 w 5"/>
                  <a:gd name="T11" fmla="*/ 1 h 6"/>
                  <a:gd name="T12" fmla="*/ 3 w 5"/>
                  <a:gd name="T13" fmla="*/ 0 h 6"/>
                  <a:gd name="T14" fmla="*/ 4 w 5"/>
                  <a:gd name="T15" fmla="*/ 1 h 6"/>
                  <a:gd name="T16" fmla="*/ 5 w 5"/>
                  <a:gd name="T17" fmla="*/ 3 h 6"/>
                  <a:gd name="T18" fmla="*/ 5 w 5"/>
                  <a:gd name="T19" fmla="*/ 3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6">
                    <a:moveTo>
                      <a:pt x="5" y="3"/>
                    </a:moveTo>
                    <a:lnTo>
                      <a:pt x="4" y="4"/>
                    </a:lnTo>
                    <a:lnTo>
                      <a:pt x="3" y="6"/>
                    </a:lnTo>
                    <a:lnTo>
                      <a:pt x="0" y="4"/>
                    </a:lnTo>
                    <a:lnTo>
                      <a:pt x="0" y="3"/>
                    </a:lnTo>
                    <a:lnTo>
                      <a:pt x="0" y="1"/>
                    </a:lnTo>
                    <a:lnTo>
                      <a:pt x="3" y="0"/>
                    </a:lnTo>
                    <a:lnTo>
                      <a:pt x="4" y="1"/>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20" name="Freeform 124"/>
              <p:cNvSpPr>
                <a:spLocks/>
              </p:cNvSpPr>
              <p:nvPr/>
            </p:nvSpPr>
            <p:spPr bwMode="auto">
              <a:xfrm>
                <a:off x="3239" y="4690"/>
                <a:ext cx="24" cy="12"/>
              </a:xfrm>
              <a:custGeom>
                <a:avLst/>
                <a:gdLst>
                  <a:gd name="T0" fmla="*/ 0 w 24"/>
                  <a:gd name="T1" fmla="*/ 1 h 12"/>
                  <a:gd name="T2" fmla="*/ 1 w 24"/>
                  <a:gd name="T3" fmla="*/ 6 h 12"/>
                  <a:gd name="T4" fmla="*/ 4 w 24"/>
                  <a:gd name="T5" fmla="*/ 9 h 12"/>
                  <a:gd name="T6" fmla="*/ 12 w 24"/>
                  <a:gd name="T7" fmla="*/ 12 h 12"/>
                  <a:gd name="T8" fmla="*/ 20 w 24"/>
                  <a:gd name="T9" fmla="*/ 9 h 12"/>
                  <a:gd name="T10" fmla="*/ 23 w 24"/>
                  <a:gd name="T11" fmla="*/ 4 h 12"/>
                  <a:gd name="T12" fmla="*/ 24 w 24"/>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12">
                    <a:moveTo>
                      <a:pt x="0" y="1"/>
                    </a:moveTo>
                    <a:lnTo>
                      <a:pt x="1" y="6"/>
                    </a:lnTo>
                    <a:lnTo>
                      <a:pt x="4" y="9"/>
                    </a:lnTo>
                    <a:lnTo>
                      <a:pt x="12" y="12"/>
                    </a:lnTo>
                    <a:lnTo>
                      <a:pt x="20" y="9"/>
                    </a:lnTo>
                    <a:lnTo>
                      <a:pt x="23" y="4"/>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4021" name="Freeform 125"/>
              <p:cNvSpPr>
                <a:spLocks/>
              </p:cNvSpPr>
              <p:nvPr/>
            </p:nvSpPr>
            <p:spPr bwMode="auto">
              <a:xfrm>
                <a:off x="3193" y="4650"/>
                <a:ext cx="15" cy="26"/>
              </a:xfrm>
              <a:custGeom>
                <a:avLst/>
                <a:gdLst>
                  <a:gd name="T0" fmla="*/ 8 w 15"/>
                  <a:gd name="T1" fmla="*/ 0 h 26"/>
                  <a:gd name="T2" fmla="*/ 4 w 15"/>
                  <a:gd name="T3" fmla="*/ 0 h 26"/>
                  <a:gd name="T4" fmla="*/ 1 w 15"/>
                  <a:gd name="T5" fmla="*/ 3 h 26"/>
                  <a:gd name="T6" fmla="*/ 0 w 15"/>
                  <a:gd name="T7" fmla="*/ 8 h 26"/>
                  <a:gd name="T8" fmla="*/ 1 w 15"/>
                  <a:gd name="T9" fmla="*/ 14 h 26"/>
                  <a:gd name="T10" fmla="*/ 3 w 15"/>
                  <a:gd name="T11" fmla="*/ 18 h 26"/>
                  <a:gd name="T12" fmla="*/ 5 w 15"/>
                  <a:gd name="T13" fmla="*/ 24 h 26"/>
                  <a:gd name="T14" fmla="*/ 8 w 15"/>
                  <a:gd name="T15" fmla="*/ 26 h 26"/>
                  <a:gd name="T16" fmla="*/ 12 w 15"/>
                  <a:gd name="T17" fmla="*/ 26 h 26"/>
                  <a:gd name="T18" fmla="*/ 15 w 15"/>
                  <a:gd name="T19" fmla="*/ 21 h 26"/>
                  <a:gd name="T20" fmla="*/ 15 w 15"/>
                  <a:gd name="T21" fmla="*/ 12 h 26"/>
                  <a:gd name="T22" fmla="*/ 12 w 15"/>
                  <a:gd name="T23" fmla="*/ 5 h 26"/>
                  <a:gd name="T24" fmla="*/ 11 w 15"/>
                  <a:gd name="T25" fmla="*/ 2 h 26"/>
                  <a:gd name="T26" fmla="*/ 8 w 15"/>
                  <a:gd name="T27" fmla="*/ 0 h 26"/>
                  <a:gd name="T28" fmla="*/ 8 w 15"/>
                  <a:gd name="T29" fmla="*/ 0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 h="26">
                    <a:moveTo>
                      <a:pt x="8" y="0"/>
                    </a:moveTo>
                    <a:lnTo>
                      <a:pt x="4" y="0"/>
                    </a:lnTo>
                    <a:lnTo>
                      <a:pt x="1" y="3"/>
                    </a:lnTo>
                    <a:lnTo>
                      <a:pt x="0" y="8"/>
                    </a:lnTo>
                    <a:lnTo>
                      <a:pt x="1" y="14"/>
                    </a:lnTo>
                    <a:lnTo>
                      <a:pt x="3" y="18"/>
                    </a:lnTo>
                    <a:lnTo>
                      <a:pt x="5" y="24"/>
                    </a:lnTo>
                    <a:lnTo>
                      <a:pt x="8" y="26"/>
                    </a:lnTo>
                    <a:lnTo>
                      <a:pt x="12" y="26"/>
                    </a:lnTo>
                    <a:lnTo>
                      <a:pt x="15" y="21"/>
                    </a:lnTo>
                    <a:lnTo>
                      <a:pt x="15" y="12"/>
                    </a:lnTo>
                    <a:lnTo>
                      <a:pt x="12" y="5"/>
                    </a:lnTo>
                    <a:lnTo>
                      <a:pt x="11" y="2"/>
                    </a:lnTo>
                    <a:lnTo>
                      <a:pt x="8" y="0"/>
                    </a:lnTo>
                    <a:close/>
                  </a:path>
                </a:pathLst>
              </a:custGeom>
              <a:solidFill>
                <a:srgbClr val="FFDD9F"/>
              </a:solidFill>
              <a:ln w="4763">
                <a:solidFill>
                  <a:srgbClr val="000000"/>
                </a:solidFill>
                <a:prstDash val="solid"/>
                <a:round/>
                <a:headEnd/>
                <a:tailEnd/>
              </a:ln>
            </p:spPr>
            <p:txBody>
              <a:bodyPr/>
              <a:lstStyle/>
              <a:p>
                <a:endParaRPr lang="ja-JP" altLang="en-US"/>
              </a:p>
            </p:txBody>
          </p:sp>
          <p:sp>
            <p:nvSpPr>
              <p:cNvPr id="34022" name="Freeform 126"/>
              <p:cNvSpPr>
                <a:spLocks/>
              </p:cNvSpPr>
              <p:nvPr/>
            </p:nvSpPr>
            <p:spPr bwMode="auto">
              <a:xfrm>
                <a:off x="3294" y="4655"/>
                <a:ext cx="13" cy="24"/>
              </a:xfrm>
              <a:custGeom>
                <a:avLst/>
                <a:gdLst>
                  <a:gd name="T0" fmla="*/ 1 w 13"/>
                  <a:gd name="T1" fmla="*/ 3 h 24"/>
                  <a:gd name="T2" fmla="*/ 5 w 13"/>
                  <a:gd name="T3" fmla="*/ 0 h 24"/>
                  <a:gd name="T4" fmla="*/ 8 w 13"/>
                  <a:gd name="T5" fmla="*/ 0 h 24"/>
                  <a:gd name="T6" fmla="*/ 11 w 13"/>
                  <a:gd name="T7" fmla="*/ 3 h 24"/>
                  <a:gd name="T8" fmla="*/ 13 w 13"/>
                  <a:gd name="T9" fmla="*/ 9 h 24"/>
                  <a:gd name="T10" fmla="*/ 12 w 13"/>
                  <a:gd name="T11" fmla="*/ 13 h 24"/>
                  <a:gd name="T12" fmla="*/ 11 w 13"/>
                  <a:gd name="T13" fmla="*/ 19 h 24"/>
                  <a:gd name="T14" fmla="*/ 5 w 13"/>
                  <a:gd name="T15" fmla="*/ 22 h 24"/>
                  <a:gd name="T16" fmla="*/ 0 w 13"/>
                  <a:gd name="T17" fmla="*/ 24 h 24"/>
                  <a:gd name="T18" fmla="*/ 0 w 13"/>
                  <a:gd name="T19" fmla="*/ 21 h 24"/>
                  <a:gd name="T20" fmla="*/ 0 w 13"/>
                  <a:gd name="T21" fmla="*/ 15 h 24"/>
                  <a:gd name="T22" fmla="*/ 0 w 13"/>
                  <a:gd name="T23" fmla="*/ 9 h 24"/>
                  <a:gd name="T24" fmla="*/ 1 w 13"/>
                  <a:gd name="T25" fmla="*/ 3 h 24"/>
                  <a:gd name="T26" fmla="*/ 1 w 13"/>
                  <a:gd name="T27" fmla="*/ 3 h 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 h="24">
                    <a:moveTo>
                      <a:pt x="1" y="3"/>
                    </a:moveTo>
                    <a:lnTo>
                      <a:pt x="5" y="0"/>
                    </a:lnTo>
                    <a:lnTo>
                      <a:pt x="8" y="0"/>
                    </a:lnTo>
                    <a:lnTo>
                      <a:pt x="11" y="3"/>
                    </a:lnTo>
                    <a:lnTo>
                      <a:pt x="13" y="9"/>
                    </a:lnTo>
                    <a:lnTo>
                      <a:pt x="12" y="13"/>
                    </a:lnTo>
                    <a:lnTo>
                      <a:pt x="11" y="19"/>
                    </a:lnTo>
                    <a:lnTo>
                      <a:pt x="5" y="22"/>
                    </a:lnTo>
                    <a:lnTo>
                      <a:pt x="0" y="24"/>
                    </a:lnTo>
                    <a:lnTo>
                      <a:pt x="0" y="21"/>
                    </a:lnTo>
                    <a:lnTo>
                      <a:pt x="0" y="15"/>
                    </a:lnTo>
                    <a:lnTo>
                      <a:pt x="0" y="9"/>
                    </a:lnTo>
                    <a:lnTo>
                      <a:pt x="1" y="3"/>
                    </a:lnTo>
                    <a:close/>
                  </a:path>
                </a:pathLst>
              </a:custGeom>
              <a:solidFill>
                <a:srgbClr val="FFDD9F"/>
              </a:solidFill>
              <a:ln w="4763">
                <a:solidFill>
                  <a:srgbClr val="000000"/>
                </a:solidFill>
                <a:prstDash val="solid"/>
                <a:round/>
                <a:headEnd/>
                <a:tailEnd/>
              </a:ln>
            </p:spPr>
            <p:txBody>
              <a:bodyPr/>
              <a:lstStyle/>
              <a:p>
                <a:endParaRPr lang="ja-JP" altLang="en-US"/>
              </a:p>
            </p:txBody>
          </p:sp>
          <p:sp>
            <p:nvSpPr>
              <p:cNvPr id="34023" name="Freeform 127"/>
              <p:cNvSpPr>
                <a:spLocks/>
              </p:cNvSpPr>
              <p:nvPr/>
            </p:nvSpPr>
            <p:spPr bwMode="auto">
              <a:xfrm>
                <a:off x="3349" y="4609"/>
                <a:ext cx="73" cy="53"/>
              </a:xfrm>
              <a:custGeom>
                <a:avLst/>
                <a:gdLst>
                  <a:gd name="T0" fmla="*/ 0 w 73"/>
                  <a:gd name="T1" fmla="*/ 53 h 53"/>
                  <a:gd name="T2" fmla="*/ 2 w 73"/>
                  <a:gd name="T3" fmla="*/ 46 h 53"/>
                  <a:gd name="T4" fmla="*/ 6 w 73"/>
                  <a:gd name="T5" fmla="*/ 39 h 53"/>
                  <a:gd name="T6" fmla="*/ 15 w 73"/>
                  <a:gd name="T7" fmla="*/ 27 h 53"/>
                  <a:gd name="T8" fmla="*/ 24 w 73"/>
                  <a:gd name="T9" fmla="*/ 18 h 53"/>
                  <a:gd name="T10" fmla="*/ 30 w 73"/>
                  <a:gd name="T11" fmla="*/ 17 h 53"/>
                  <a:gd name="T12" fmla="*/ 34 w 73"/>
                  <a:gd name="T13" fmla="*/ 17 h 53"/>
                  <a:gd name="T14" fmla="*/ 42 w 73"/>
                  <a:gd name="T15" fmla="*/ 20 h 53"/>
                  <a:gd name="T16" fmla="*/ 51 w 73"/>
                  <a:gd name="T17" fmla="*/ 20 h 53"/>
                  <a:gd name="T18" fmla="*/ 57 w 73"/>
                  <a:gd name="T19" fmla="*/ 18 h 53"/>
                  <a:gd name="T20" fmla="*/ 61 w 73"/>
                  <a:gd name="T21" fmla="*/ 14 h 53"/>
                  <a:gd name="T22" fmla="*/ 66 w 73"/>
                  <a:gd name="T23" fmla="*/ 9 h 53"/>
                  <a:gd name="T24" fmla="*/ 73 w 73"/>
                  <a:gd name="T25" fmla="*/ 0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3" h="53">
                    <a:moveTo>
                      <a:pt x="0" y="53"/>
                    </a:moveTo>
                    <a:lnTo>
                      <a:pt x="2" y="46"/>
                    </a:lnTo>
                    <a:lnTo>
                      <a:pt x="6" y="39"/>
                    </a:lnTo>
                    <a:lnTo>
                      <a:pt x="15" y="27"/>
                    </a:lnTo>
                    <a:lnTo>
                      <a:pt x="24" y="18"/>
                    </a:lnTo>
                    <a:lnTo>
                      <a:pt x="30" y="17"/>
                    </a:lnTo>
                    <a:lnTo>
                      <a:pt x="34" y="17"/>
                    </a:lnTo>
                    <a:lnTo>
                      <a:pt x="42" y="20"/>
                    </a:lnTo>
                    <a:lnTo>
                      <a:pt x="51" y="20"/>
                    </a:lnTo>
                    <a:lnTo>
                      <a:pt x="57" y="18"/>
                    </a:lnTo>
                    <a:lnTo>
                      <a:pt x="61" y="14"/>
                    </a:lnTo>
                    <a:lnTo>
                      <a:pt x="66" y="9"/>
                    </a:lnTo>
                    <a:lnTo>
                      <a:pt x="7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4024" name="Freeform 128"/>
              <p:cNvSpPr>
                <a:spLocks/>
              </p:cNvSpPr>
              <p:nvPr/>
            </p:nvSpPr>
            <p:spPr bwMode="auto">
              <a:xfrm>
                <a:off x="3423" y="4579"/>
                <a:ext cx="16" cy="18"/>
              </a:xfrm>
              <a:custGeom>
                <a:avLst/>
                <a:gdLst>
                  <a:gd name="T0" fmla="*/ 16 w 16"/>
                  <a:gd name="T1" fmla="*/ 9 h 18"/>
                  <a:gd name="T2" fmla="*/ 14 w 16"/>
                  <a:gd name="T3" fmla="*/ 15 h 18"/>
                  <a:gd name="T4" fmla="*/ 8 w 16"/>
                  <a:gd name="T5" fmla="*/ 18 h 18"/>
                  <a:gd name="T6" fmla="*/ 3 w 16"/>
                  <a:gd name="T7" fmla="*/ 15 h 18"/>
                  <a:gd name="T8" fmla="*/ 0 w 16"/>
                  <a:gd name="T9" fmla="*/ 9 h 18"/>
                  <a:gd name="T10" fmla="*/ 3 w 16"/>
                  <a:gd name="T11" fmla="*/ 3 h 18"/>
                  <a:gd name="T12" fmla="*/ 8 w 16"/>
                  <a:gd name="T13" fmla="*/ 0 h 18"/>
                  <a:gd name="T14" fmla="*/ 14 w 16"/>
                  <a:gd name="T15" fmla="*/ 3 h 18"/>
                  <a:gd name="T16" fmla="*/ 16 w 16"/>
                  <a:gd name="T17" fmla="*/ 9 h 18"/>
                  <a:gd name="T18" fmla="*/ 16 w 16"/>
                  <a:gd name="T19" fmla="*/ 9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8">
                    <a:moveTo>
                      <a:pt x="16" y="9"/>
                    </a:moveTo>
                    <a:lnTo>
                      <a:pt x="14" y="15"/>
                    </a:lnTo>
                    <a:lnTo>
                      <a:pt x="8" y="18"/>
                    </a:lnTo>
                    <a:lnTo>
                      <a:pt x="3" y="15"/>
                    </a:lnTo>
                    <a:lnTo>
                      <a:pt x="0" y="9"/>
                    </a:lnTo>
                    <a:lnTo>
                      <a:pt x="3" y="3"/>
                    </a:lnTo>
                    <a:lnTo>
                      <a:pt x="8" y="0"/>
                    </a:lnTo>
                    <a:lnTo>
                      <a:pt x="14" y="3"/>
                    </a:lnTo>
                    <a:lnTo>
                      <a:pt x="16"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25" name="Freeform 129"/>
              <p:cNvSpPr>
                <a:spLocks/>
              </p:cNvSpPr>
              <p:nvPr/>
            </p:nvSpPr>
            <p:spPr bwMode="auto">
              <a:xfrm>
                <a:off x="3451" y="4568"/>
                <a:ext cx="18" cy="18"/>
              </a:xfrm>
              <a:custGeom>
                <a:avLst/>
                <a:gdLst>
                  <a:gd name="T0" fmla="*/ 18 w 18"/>
                  <a:gd name="T1" fmla="*/ 9 h 18"/>
                  <a:gd name="T2" fmla="*/ 15 w 18"/>
                  <a:gd name="T3" fmla="*/ 15 h 18"/>
                  <a:gd name="T4" fmla="*/ 10 w 18"/>
                  <a:gd name="T5" fmla="*/ 18 h 18"/>
                  <a:gd name="T6" fmla="*/ 3 w 18"/>
                  <a:gd name="T7" fmla="*/ 15 h 18"/>
                  <a:gd name="T8" fmla="*/ 0 w 18"/>
                  <a:gd name="T9" fmla="*/ 9 h 18"/>
                  <a:gd name="T10" fmla="*/ 3 w 18"/>
                  <a:gd name="T11" fmla="*/ 3 h 18"/>
                  <a:gd name="T12" fmla="*/ 10 w 18"/>
                  <a:gd name="T13" fmla="*/ 0 h 18"/>
                  <a:gd name="T14" fmla="*/ 15 w 18"/>
                  <a:gd name="T15" fmla="*/ 3 h 18"/>
                  <a:gd name="T16" fmla="*/ 18 w 18"/>
                  <a:gd name="T17" fmla="*/ 9 h 18"/>
                  <a:gd name="T18" fmla="*/ 18 w 18"/>
                  <a:gd name="T19" fmla="*/ 9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8">
                    <a:moveTo>
                      <a:pt x="18" y="9"/>
                    </a:moveTo>
                    <a:lnTo>
                      <a:pt x="15" y="15"/>
                    </a:lnTo>
                    <a:lnTo>
                      <a:pt x="10" y="18"/>
                    </a:lnTo>
                    <a:lnTo>
                      <a:pt x="3" y="15"/>
                    </a:lnTo>
                    <a:lnTo>
                      <a:pt x="0" y="9"/>
                    </a:lnTo>
                    <a:lnTo>
                      <a:pt x="3" y="3"/>
                    </a:lnTo>
                    <a:lnTo>
                      <a:pt x="10" y="0"/>
                    </a:lnTo>
                    <a:lnTo>
                      <a:pt x="15" y="3"/>
                    </a:lnTo>
                    <a:lnTo>
                      <a:pt x="1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26" name="Freeform 130"/>
              <p:cNvSpPr>
                <a:spLocks/>
              </p:cNvSpPr>
              <p:nvPr/>
            </p:nvSpPr>
            <p:spPr bwMode="auto">
              <a:xfrm>
                <a:off x="3429" y="4542"/>
                <a:ext cx="33" cy="26"/>
              </a:xfrm>
              <a:custGeom>
                <a:avLst/>
                <a:gdLst>
                  <a:gd name="T0" fmla="*/ 33 w 33"/>
                  <a:gd name="T1" fmla="*/ 14 h 26"/>
                  <a:gd name="T2" fmla="*/ 4 w 33"/>
                  <a:gd name="T3" fmla="*/ 26 h 26"/>
                  <a:gd name="T4" fmla="*/ 0 w 33"/>
                  <a:gd name="T5" fmla="*/ 11 h 26"/>
                  <a:gd name="T6" fmla="*/ 29 w 33"/>
                  <a:gd name="T7" fmla="*/ 0 h 26"/>
                  <a:gd name="T8" fmla="*/ 33 w 33"/>
                  <a:gd name="T9" fmla="*/ 14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26">
                    <a:moveTo>
                      <a:pt x="33" y="14"/>
                    </a:moveTo>
                    <a:lnTo>
                      <a:pt x="4" y="26"/>
                    </a:lnTo>
                    <a:lnTo>
                      <a:pt x="0" y="11"/>
                    </a:lnTo>
                    <a:lnTo>
                      <a:pt x="29" y="0"/>
                    </a:lnTo>
                    <a:lnTo>
                      <a:pt x="33" y="14"/>
                    </a:lnTo>
                    <a:close/>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4027" name="Line 131"/>
              <p:cNvSpPr>
                <a:spLocks noChangeShapeType="1"/>
              </p:cNvSpPr>
              <p:nvPr/>
            </p:nvSpPr>
            <p:spPr bwMode="auto">
              <a:xfrm>
                <a:off x="3433" y="4568"/>
                <a:ext cx="2" cy="1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28" name="Line 132"/>
              <p:cNvSpPr>
                <a:spLocks noChangeShapeType="1"/>
              </p:cNvSpPr>
              <p:nvPr/>
            </p:nvSpPr>
            <p:spPr bwMode="auto">
              <a:xfrm>
                <a:off x="3462" y="4556"/>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29" name="Freeform 133"/>
              <p:cNvSpPr>
                <a:spLocks/>
              </p:cNvSpPr>
              <p:nvPr/>
            </p:nvSpPr>
            <p:spPr bwMode="auto">
              <a:xfrm>
                <a:off x="3412" y="5025"/>
                <a:ext cx="57" cy="20"/>
              </a:xfrm>
              <a:custGeom>
                <a:avLst/>
                <a:gdLst>
                  <a:gd name="T0" fmla="*/ 18 w 57"/>
                  <a:gd name="T1" fmla="*/ 10 h 20"/>
                  <a:gd name="T2" fmla="*/ 31 w 57"/>
                  <a:gd name="T3" fmla="*/ 4 h 20"/>
                  <a:gd name="T4" fmla="*/ 39 w 57"/>
                  <a:gd name="T5" fmla="*/ 2 h 20"/>
                  <a:gd name="T6" fmla="*/ 50 w 57"/>
                  <a:gd name="T7" fmla="*/ 0 h 20"/>
                  <a:gd name="T8" fmla="*/ 54 w 57"/>
                  <a:gd name="T9" fmla="*/ 2 h 20"/>
                  <a:gd name="T10" fmla="*/ 57 w 57"/>
                  <a:gd name="T11" fmla="*/ 4 h 20"/>
                  <a:gd name="T12" fmla="*/ 56 w 57"/>
                  <a:gd name="T13" fmla="*/ 8 h 20"/>
                  <a:gd name="T14" fmla="*/ 52 w 57"/>
                  <a:gd name="T15" fmla="*/ 11 h 20"/>
                  <a:gd name="T16" fmla="*/ 48 w 57"/>
                  <a:gd name="T17" fmla="*/ 13 h 20"/>
                  <a:gd name="T18" fmla="*/ 42 w 57"/>
                  <a:gd name="T19" fmla="*/ 14 h 20"/>
                  <a:gd name="T20" fmla="*/ 27 w 57"/>
                  <a:gd name="T21" fmla="*/ 17 h 20"/>
                  <a:gd name="T22" fmla="*/ 13 w 57"/>
                  <a:gd name="T23" fmla="*/ 20 h 20"/>
                  <a:gd name="T24" fmla="*/ 7 w 57"/>
                  <a:gd name="T25" fmla="*/ 20 h 20"/>
                  <a:gd name="T26" fmla="*/ 2 w 57"/>
                  <a:gd name="T27" fmla="*/ 20 h 20"/>
                  <a:gd name="T28" fmla="*/ 0 w 57"/>
                  <a:gd name="T29" fmla="*/ 20 h 20"/>
                  <a:gd name="T30" fmla="*/ 2 w 57"/>
                  <a:gd name="T31" fmla="*/ 19 h 20"/>
                  <a:gd name="T32" fmla="*/ 4 w 57"/>
                  <a:gd name="T33" fmla="*/ 17 h 20"/>
                  <a:gd name="T34" fmla="*/ 7 w 57"/>
                  <a:gd name="T35" fmla="*/ 14 h 20"/>
                  <a:gd name="T36" fmla="*/ 14 w 57"/>
                  <a:gd name="T37" fmla="*/ 11 h 20"/>
                  <a:gd name="T38" fmla="*/ 17 w 57"/>
                  <a:gd name="T39" fmla="*/ 10 h 20"/>
                  <a:gd name="T40" fmla="*/ 18 w 57"/>
                  <a:gd name="T41" fmla="*/ 10 h 20"/>
                  <a:gd name="T42" fmla="*/ 18 w 57"/>
                  <a:gd name="T43" fmla="*/ 1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7" h="20">
                    <a:moveTo>
                      <a:pt x="18" y="10"/>
                    </a:moveTo>
                    <a:lnTo>
                      <a:pt x="31" y="4"/>
                    </a:lnTo>
                    <a:lnTo>
                      <a:pt x="39" y="2"/>
                    </a:lnTo>
                    <a:lnTo>
                      <a:pt x="50" y="0"/>
                    </a:lnTo>
                    <a:lnTo>
                      <a:pt x="54" y="2"/>
                    </a:lnTo>
                    <a:lnTo>
                      <a:pt x="57" y="4"/>
                    </a:lnTo>
                    <a:lnTo>
                      <a:pt x="56" y="8"/>
                    </a:lnTo>
                    <a:lnTo>
                      <a:pt x="52" y="11"/>
                    </a:lnTo>
                    <a:lnTo>
                      <a:pt x="48" y="13"/>
                    </a:lnTo>
                    <a:lnTo>
                      <a:pt x="42" y="14"/>
                    </a:lnTo>
                    <a:lnTo>
                      <a:pt x="27" y="17"/>
                    </a:lnTo>
                    <a:lnTo>
                      <a:pt x="13" y="20"/>
                    </a:lnTo>
                    <a:lnTo>
                      <a:pt x="7" y="20"/>
                    </a:lnTo>
                    <a:lnTo>
                      <a:pt x="2" y="20"/>
                    </a:lnTo>
                    <a:lnTo>
                      <a:pt x="0" y="20"/>
                    </a:lnTo>
                    <a:lnTo>
                      <a:pt x="2" y="19"/>
                    </a:lnTo>
                    <a:lnTo>
                      <a:pt x="4" y="17"/>
                    </a:lnTo>
                    <a:lnTo>
                      <a:pt x="7" y="14"/>
                    </a:lnTo>
                    <a:lnTo>
                      <a:pt x="14" y="11"/>
                    </a:lnTo>
                    <a:lnTo>
                      <a:pt x="17" y="10"/>
                    </a:lnTo>
                    <a:lnTo>
                      <a:pt x="18" y="10"/>
                    </a:lnTo>
                    <a:close/>
                  </a:path>
                </a:pathLst>
              </a:custGeom>
              <a:solidFill>
                <a:srgbClr val="989DAF"/>
              </a:solidFill>
              <a:ln w="4763">
                <a:solidFill>
                  <a:srgbClr val="000000"/>
                </a:solidFill>
                <a:prstDash val="solid"/>
                <a:round/>
                <a:headEnd/>
                <a:tailEnd/>
              </a:ln>
            </p:spPr>
            <p:txBody>
              <a:bodyPr/>
              <a:lstStyle/>
              <a:p>
                <a:endParaRPr lang="ja-JP" altLang="en-US"/>
              </a:p>
            </p:txBody>
          </p:sp>
          <p:sp>
            <p:nvSpPr>
              <p:cNvPr id="34030" name="Freeform 134"/>
              <p:cNvSpPr>
                <a:spLocks/>
              </p:cNvSpPr>
              <p:nvPr/>
            </p:nvSpPr>
            <p:spPr bwMode="auto">
              <a:xfrm>
                <a:off x="3314" y="4940"/>
                <a:ext cx="151" cy="134"/>
              </a:xfrm>
              <a:custGeom>
                <a:avLst/>
                <a:gdLst>
                  <a:gd name="T0" fmla="*/ 38 w 151"/>
                  <a:gd name="T1" fmla="*/ 6 h 134"/>
                  <a:gd name="T2" fmla="*/ 35 w 151"/>
                  <a:gd name="T3" fmla="*/ 9 h 134"/>
                  <a:gd name="T4" fmla="*/ 31 w 151"/>
                  <a:gd name="T5" fmla="*/ 14 h 134"/>
                  <a:gd name="T6" fmla="*/ 22 w 151"/>
                  <a:gd name="T7" fmla="*/ 29 h 134"/>
                  <a:gd name="T8" fmla="*/ 12 w 151"/>
                  <a:gd name="T9" fmla="*/ 46 h 134"/>
                  <a:gd name="T10" fmla="*/ 6 w 151"/>
                  <a:gd name="T11" fmla="*/ 66 h 134"/>
                  <a:gd name="T12" fmla="*/ 2 w 151"/>
                  <a:gd name="T13" fmla="*/ 82 h 134"/>
                  <a:gd name="T14" fmla="*/ 0 w 151"/>
                  <a:gd name="T15" fmla="*/ 98 h 134"/>
                  <a:gd name="T16" fmla="*/ 0 w 151"/>
                  <a:gd name="T17" fmla="*/ 111 h 134"/>
                  <a:gd name="T18" fmla="*/ 4 w 151"/>
                  <a:gd name="T19" fmla="*/ 120 h 134"/>
                  <a:gd name="T20" fmla="*/ 11 w 151"/>
                  <a:gd name="T21" fmla="*/ 128 h 134"/>
                  <a:gd name="T22" fmla="*/ 22 w 151"/>
                  <a:gd name="T23" fmla="*/ 131 h 134"/>
                  <a:gd name="T24" fmla="*/ 31 w 151"/>
                  <a:gd name="T25" fmla="*/ 134 h 134"/>
                  <a:gd name="T26" fmla="*/ 34 w 151"/>
                  <a:gd name="T27" fmla="*/ 134 h 134"/>
                  <a:gd name="T28" fmla="*/ 34 w 151"/>
                  <a:gd name="T29" fmla="*/ 134 h 134"/>
                  <a:gd name="T30" fmla="*/ 35 w 151"/>
                  <a:gd name="T31" fmla="*/ 134 h 134"/>
                  <a:gd name="T32" fmla="*/ 38 w 151"/>
                  <a:gd name="T33" fmla="*/ 133 h 134"/>
                  <a:gd name="T34" fmla="*/ 46 w 151"/>
                  <a:gd name="T35" fmla="*/ 130 h 134"/>
                  <a:gd name="T36" fmla="*/ 57 w 151"/>
                  <a:gd name="T37" fmla="*/ 125 h 134"/>
                  <a:gd name="T38" fmla="*/ 70 w 151"/>
                  <a:gd name="T39" fmla="*/ 120 h 134"/>
                  <a:gd name="T40" fmla="*/ 84 w 151"/>
                  <a:gd name="T41" fmla="*/ 116 h 134"/>
                  <a:gd name="T42" fmla="*/ 96 w 151"/>
                  <a:gd name="T43" fmla="*/ 110 h 134"/>
                  <a:gd name="T44" fmla="*/ 105 w 151"/>
                  <a:gd name="T45" fmla="*/ 107 h 134"/>
                  <a:gd name="T46" fmla="*/ 111 w 151"/>
                  <a:gd name="T47" fmla="*/ 104 h 134"/>
                  <a:gd name="T48" fmla="*/ 113 w 151"/>
                  <a:gd name="T49" fmla="*/ 101 h 134"/>
                  <a:gd name="T50" fmla="*/ 117 w 151"/>
                  <a:gd name="T51" fmla="*/ 98 h 134"/>
                  <a:gd name="T52" fmla="*/ 128 w 151"/>
                  <a:gd name="T53" fmla="*/ 90 h 134"/>
                  <a:gd name="T54" fmla="*/ 139 w 151"/>
                  <a:gd name="T55" fmla="*/ 82 h 134"/>
                  <a:gd name="T56" fmla="*/ 143 w 151"/>
                  <a:gd name="T57" fmla="*/ 79 h 134"/>
                  <a:gd name="T58" fmla="*/ 146 w 151"/>
                  <a:gd name="T59" fmla="*/ 78 h 134"/>
                  <a:gd name="T60" fmla="*/ 150 w 151"/>
                  <a:gd name="T61" fmla="*/ 73 h 134"/>
                  <a:gd name="T62" fmla="*/ 151 w 151"/>
                  <a:gd name="T63" fmla="*/ 67 h 134"/>
                  <a:gd name="T64" fmla="*/ 148 w 151"/>
                  <a:gd name="T65" fmla="*/ 60 h 134"/>
                  <a:gd name="T66" fmla="*/ 146 w 151"/>
                  <a:gd name="T67" fmla="*/ 54 h 134"/>
                  <a:gd name="T68" fmla="*/ 143 w 151"/>
                  <a:gd name="T69" fmla="*/ 49 h 134"/>
                  <a:gd name="T70" fmla="*/ 137 w 151"/>
                  <a:gd name="T71" fmla="*/ 43 h 134"/>
                  <a:gd name="T72" fmla="*/ 132 w 151"/>
                  <a:gd name="T73" fmla="*/ 35 h 134"/>
                  <a:gd name="T74" fmla="*/ 124 w 151"/>
                  <a:gd name="T75" fmla="*/ 29 h 134"/>
                  <a:gd name="T76" fmla="*/ 113 w 151"/>
                  <a:gd name="T77" fmla="*/ 22 h 134"/>
                  <a:gd name="T78" fmla="*/ 101 w 151"/>
                  <a:gd name="T79" fmla="*/ 14 h 134"/>
                  <a:gd name="T80" fmla="*/ 88 w 151"/>
                  <a:gd name="T81" fmla="*/ 8 h 134"/>
                  <a:gd name="T82" fmla="*/ 70 w 151"/>
                  <a:gd name="T83" fmla="*/ 2 h 134"/>
                  <a:gd name="T84" fmla="*/ 59 w 151"/>
                  <a:gd name="T85" fmla="*/ 0 h 134"/>
                  <a:gd name="T86" fmla="*/ 50 w 151"/>
                  <a:gd name="T87" fmla="*/ 0 h 134"/>
                  <a:gd name="T88" fmla="*/ 43 w 151"/>
                  <a:gd name="T89" fmla="*/ 3 h 134"/>
                  <a:gd name="T90" fmla="*/ 38 w 151"/>
                  <a:gd name="T91" fmla="*/ 6 h 134"/>
                  <a:gd name="T92" fmla="*/ 38 w 151"/>
                  <a:gd name="T93" fmla="*/ 6 h 1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1" h="134">
                    <a:moveTo>
                      <a:pt x="38" y="6"/>
                    </a:moveTo>
                    <a:lnTo>
                      <a:pt x="35" y="9"/>
                    </a:lnTo>
                    <a:lnTo>
                      <a:pt x="31" y="14"/>
                    </a:lnTo>
                    <a:lnTo>
                      <a:pt x="22" y="29"/>
                    </a:lnTo>
                    <a:lnTo>
                      <a:pt x="12" y="46"/>
                    </a:lnTo>
                    <a:lnTo>
                      <a:pt x="6" y="66"/>
                    </a:lnTo>
                    <a:lnTo>
                      <a:pt x="2" y="82"/>
                    </a:lnTo>
                    <a:lnTo>
                      <a:pt x="0" y="98"/>
                    </a:lnTo>
                    <a:lnTo>
                      <a:pt x="0" y="111"/>
                    </a:lnTo>
                    <a:lnTo>
                      <a:pt x="4" y="120"/>
                    </a:lnTo>
                    <a:lnTo>
                      <a:pt x="11" y="128"/>
                    </a:lnTo>
                    <a:lnTo>
                      <a:pt x="22" y="131"/>
                    </a:lnTo>
                    <a:lnTo>
                      <a:pt x="31" y="134"/>
                    </a:lnTo>
                    <a:lnTo>
                      <a:pt x="34" y="134"/>
                    </a:lnTo>
                    <a:lnTo>
                      <a:pt x="35" y="134"/>
                    </a:lnTo>
                    <a:lnTo>
                      <a:pt x="38" y="133"/>
                    </a:lnTo>
                    <a:lnTo>
                      <a:pt x="46" y="130"/>
                    </a:lnTo>
                    <a:lnTo>
                      <a:pt x="57" y="125"/>
                    </a:lnTo>
                    <a:lnTo>
                      <a:pt x="70" y="120"/>
                    </a:lnTo>
                    <a:lnTo>
                      <a:pt x="84" y="116"/>
                    </a:lnTo>
                    <a:lnTo>
                      <a:pt x="96" y="110"/>
                    </a:lnTo>
                    <a:lnTo>
                      <a:pt x="105" y="107"/>
                    </a:lnTo>
                    <a:lnTo>
                      <a:pt x="111" y="104"/>
                    </a:lnTo>
                    <a:lnTo>
                      <a:pt x="113" y="101"/>
                    </a:lnTo>
                    <a:lnTo>
                      <a:pt x="117" y="98"/>
                    </a:lnTo>
                    <a:lnTo>
                      <a:pt x="128" y="90"/>
                    </a:lnTo>
                    <a:lnTo>
                      <a:pt x="139" y="82"/>
                    </a:lnTo>
                    <a:lnTo>
                      <a:pt x="143" y="79"/>
                    </a:lnTo>
                    <a:lnTo>
                      <a:pt x="146" y="78"/>
                    </a:lnTo>
                    <a:lnTo>
                      <a:pt x="150" y="73"/>
                    </a:lnTo>
                    <a:lnTo>
                      <a:pt x="151" y="67"/>
                    </a:lnTo>
                    <a:lnTo>
                      <a:pt x="148" y="60"/>
                    </a:lnTo>
                    <a:lnTo>
                      <a:pt x="146" y="54"/>
                    </a:lnTo>
                    <a:lnTo>
                      <a:pt x="143" y="49"/>
                    </a:lnTo>
                    <a:lnTo>
                      <a:pt x="137" y="43"/>
                    </a:lnTo>
                    <a:lnTo>
                      <a:pt x="132" y="35"/>
                    </a:lnTo>
                    <a:lnTo>
                      <a:pt x="124" y="29"/>
                    </a:lnTo>
                    <a:lnTo>
                      <a:pt x="113" y="22"/>
                    </a:lnTo>
                    <a:lnTo>
                      <a:pt x="101" y="14"/>
                    </a:lnTo>
                    <a:lnTo>
                      <a:pt x="88" y="8"/>
                    </a:lnTo>
                    <a:lnTo>
                      <a:pt x="70" y="2"/>
                    </a:lnTo>
                    <a:lnTo>
                      <a:pt x="59" y="0"/>
                    </a:lnTo>
                    <a:lnTo>
                      <a:pt x="50" y="0"/>
                    </a:lnTo>
                    <a:lnTo>
                      <a:pt x="43" y="3"/>
                    </a:lnTo>
                    <a:lnTo>
                      <a:pt x="38" y="6"/>
                    </a:lnTo>
                    <a:close/>
                  </a:path>
                </a:pathLst>
              </a:custGeom>
              <a:solidFill>
                <a:srgbClr val="989DAF"/>
              </a:solidFill>
              <a:ln w="4763">
                <a:solidFill>
                  <a:srgbClr val="000000"/>
                </a:solidFill>
                <a:prstDash val="solid"/>
                <a:round/>
                <a:headEnd/>
                <a:tailEnd/>
              </a:ln>
            </p:spPr>
            <p:txBody>
              <a:bodyPr/>
              <a:lstStyle/>
              <a:p>
                <a:endParaRPr lang="ja-JP" altLang="en-US"/>
              </a:p>
            </p:txBody>
          </p:sp>
          <p:sp>
            <p:nvSpPr>
              <p:cNvPr id="34031" name="Freeform 135"/>
              <p:cNvSpPr>
                <a:spLocks/>
              </p:cNvSpPr>
              <p:nvPr/>
            </p:nvSpPr>
            <p:spPr bwMode="auto">
              <a:xfrm>
                <a:off x="3077" y="5089"/>
                <a:ext cx="25" cy="19"/>
              </a:xfrm>
              <a:custGeom>
                <a:avLst/>
                <a:gdLst>
                  <a:gd name="T0" fmla="*/ 0 w 25"/>
                  <a:gd name="T1" fmla="*/ 19 h 19"/>
                  <a:gd name="T2" fmla="*/ 0 w 25"/>
                  <a:gd name="T3" fmla="*/ 16 h 19"/>
                  <a:gd name="T4" fmla="*/ 0 w 25"/>
                  <a:gd name="T5" fmla="*/ 12 h 19"/>
                  <a:gd name="T6" fmla="*/ 3 w 25"/>
                  <a:gd name="T7" fmla="*/ 9 h 19"/>
                  <a:gd name="T8" fmla="*/ 8 w 25"/>
                  <a:gd name="T9" fmla="*/ 6 h 19"/>
                  <a:gd name="T10" fmla="*/ 15 w 25"/>
                  <a:gd name="T11" fmla="*/ 5 h 19"/>
                  <a:gd name="T12" fmla="*/ 19 w 25"/>
                  <a:gd name="T13" fmla="*/ 2 h 19"/>
                  <a:gd name="T14" fmla="*/ 22 w 25"/>
                  <a:gd name="T15" fmla="*/ 0 h 19"/>
                  <a:gd name="T16" fmla="*/ 23 w 25"/>
                  <a:gd name="T17" fmla="*/ 5 h 19"/>
                  <a:gd name="T18" fmla="*/ 25 w 25"/>
                  <a:gd name="T19" fmla="*/ 6 h 19"/>
                  <a:gd name="T20" fmla="*/ 25 w 25"/>
                  <a:gd name="T21" fmla="*/ 8 h 19"/>
                  <a:gd name="T22" fmla="*/ 0 w 25"/>
                  <a:gd name="T23" fmla="*/ 19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 h="19">
                    <a:moveTo>
                      <a:pt x="0" y="19"/>
                    </a:moveTo>
                    <a:lnTo>
                      <a:pt x="0" y="16"/>
                    </a:lnTo>
                    <a:lnTo>
                      <a:pt x="0" y="12"/>
                    </a:lnTo>
                    <a:lnTo>
                      <a:pt x="3" y="9"/>
                    </a:lnTo>
                    <a:lnTo>
                      <a:pt x="8" y="6"/>
                    </a:lnTo>
                    <a:lnTo>
                      <a:pt x="15" y="5"/>
                    </a:lnTo>
                    <a:lnTo>
                      <a:pt x="19" y="2"/>
                    </a:lnTo>
                    <a:lnTo>
                      <a:pt x="22" y="0"/>
                    </a:lnTo>
                    <a:lnTo>
                      <a:pt x="23" y="5"/>
                    </a:lnTo>
                    <a:lnTo>
                      <a:pt x="25" y="6"/>
                    </a:lnTo>
                    <a:lnTo>
                      <a:pt x="25" y="8"/>
                    </a:lnTo>
                    <a:lnTo>
                      <a:pt x="0" y="19"/>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32" name="Freeform 136"/>
              <p:cNvSpPr>
                <a:spLocks/>
              </p:cNvSpPr>
              <p:nvPr/>
            </p:nvSpPr>
            <p:spPr bwMode="auto">
              <a:xfrm>
                <a:off x="3077" y="5089"/>
                <a:ext cx="25" cy="19"/>
              </a:xfrm>
              <a:custGeom>
                <a:avLst/>
                <a:gdLst>
                  <a:gd name="T0" fmla="*/ 0 w 25"/>
                  <a:gd name="T1" fmla="*/ 19 h 19"/>
                  <a:gd name="T2" fmla="*/ 0 w 25"/>
                  <a:gd name="T3" fmla="*/ 16 h 19"/>
                  <a:gd name="T4" fmla="*/ 0 w 25"/>
                  <a:gd name="T5" fmla="*/ 12 h 19"/>
                  <a:gd name="T6" fmla="*/ 3 w 25"/>
                  <a:gd name="T7" fmla="*/ 9 h 19"/>
                  <a:gd name="T8" fmla="*/ 8 w 25"/>
                  <a:gd name="T9" fmla="*/ 6 h 19"/>
                  <a:gd name="T10" fmla="*/ 15 w 25"/>
                  <a:gd name="T11" fmla="*/ 5 h 19"/>
                  <a:gd name="T12" fmla="*/ 19 w 25"/>
                  <a:gd name="T13" fmla="*/ 2 h 19"/>
                  <a:gd name="T14" fmla="*/ 22 w 25"/>
                  <a:gd name="T15" fmla="*/ 0 h 19"/>
                  <a:gd name="T16" fmla="*/ 23 w 25"/>
                  <a:gd name="T17" fmla="*/ 5 h 19"/>
                  <a:gd name="T18" fmla="*/ 25 w 25"/>
                  <a:gd name="T19" fmla="*/ 6 h 19"/>
                  <a:gd name="T20" fmla="*/ 25 w 25"/>
                  <a:gd name="T21" fmla="*/ 8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9">
                    <a:moveTo>
                      <a:pt x="0" y="19"/>
                    </a:moveTo>
                    <a:lnTo>
                      <a:pt x="0" y="16"/>
                    </a:lnTo>
                    <a:lnTo>
                      <a:pt x="0" y="12"/>
                    </a:lnTo>
                    <a:lnTo>
                      <a:pt x="3" y="9"/>
                    </a:lnTo>
                    <a:lnTo>
                      <a:pt x="8" y="6"/>
                    </a:lnTo>
                    <a:lnTo>
                      <a:pt x="15" y="5"/>
                    </a:lnTo>
                    <a:lnTo>
                      <a:pt x="19" y="2"/>
                    </a:lnTo>
                    <a:lnTo>
                      <a:pt x="22" y="0"/>
                    </a:lnTo>
                    <a:lnTo>
                      <a:pt x="23" y="5"/>
                    </a:lnTo>
                    <a:lnTo>
                      <a:pt x="25" y="6"/>
                    </a:lnTo>
                    <a:lnTo>
                      <a:pt x="25"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4033" name="Freeform 137"/>
              <p:cNvSpPr>
                <a:spLocks noEditPoints="1"/>
              </p:cNvSpPr>
              <p:nvPr/>
            </p:nvSpPr>
            <p:spPr bwMode="auto">
              <a:xfrm>
                <a:off x="3332" y="5074"/>
                <a:ext cx="153" cy="64"/>
              </a:xfrm>
              <a:custGeom>
                <a:avLst/>
                <a:gdLst>
                  <a:gd name="T0" fmla="*/ 110 w 153"/>
                  <a:gd name="T1" fmla="*/ 31 h 64"/>
                  <a:gd name="T2" fmla="*/ 109 w 153"/>
                  <a:gd name="T3" fmla="*/ 35 h 64"/>
                  <a:gd name="T4" fmla="*/ 105 w 153"/>
                  <a:gd name="T5" fmla="*/ 37 h 64"/>
                  <a:gd name="T6" fmla="*/ 99 w 153"/>
                  <a:gd name="T7" fmla="*/ 35 h 64"/>
                  <a:gd name="T8" fmla="*/ 98 w 153"/>
                  <a:gd name="T9" fmla="*/ 31 h 64"/>
                  <a:gd name="T10" fmla="*/ 99 w 153"/>
                  <a:gd name="T11" fmla="*/ 26 h 64"/>
                  <a:gd name="T12" fmla="*/ 105 w 153"/>
                  <a:gd name="T13" fmla="*/ 24 h 64"/>
                  <a:gd name="T14" fmla="*/ 109 w 153"/>
                  <a:gd name="T15" fmla="*/ 26 h 64"/>
                  <a:gd name="T16" fmla="*/ 110 w 153"/>
                  <a:gd name="T17" fmla="*/ 31 h 64"/>
                  <a:gd name="T18" fmla="*/ 110 w 153"/>
                  <a:gd name="T19" fmla="*/ 31 h 64"/>
                  <a:gd name="T20" fmla="*/ 130 w 153"/>
                  <a:gd name="T21" fmla="*/ 64 h 64"/>
                  <a:gd name="T22" fmla="*/ 138 w 153"/>
                  <a:gd name="T23" fmla="*/ 43 h 64"/>
                  <a:gd name="T24" fmla="*/ 144 w 153"/>
                  <a:gd name="T25" fmla="*/ 27 h 64"/>
                  <a:gd name="T26" fmla="*/ 148 w 153"/>
                  <a:gd name="T27" fmla="*/ 15 h 64"/>
                  <a:gd name="T28" fmla="*/ 150 w 153"/>
                  <a:gd name="T29" fmla="*/ 8 h 64"/>
                  <a:gd name="T30" fmla="*/ 152 w 153"/>
                  <a:gd name="T31" fmla="*/ 3 h 64"/>
                  <a:gd name="T32" fmla="*/ 153 w 153"/>
                  <a:gd name="T33" fmla="*/ 2 h 64"/>
                  <a:gd name="T34" fmla="*/ 153 w 153"/>
                  <a:gd name="T35" fmla="*/ 0 h 64"/>
                  <a:gd name="T36" fmla="*/ 126 w 153"/>
                  <a:gd name="T37" fmla="*/ 6 h 64"/>
                  <a:gd name="T38" fmla="*/ 102 w 153"/>
                  <a:gd name="T39" fmla="*/ 12 h 64"/>
                  <a:gd name="T40" fmla="*/ 82 w 153"/>
                  <a:gd name="T41" fmla="*/ 18 h 64"/>
                  <a:gd name="T42" fmla="*/ 64 w 153"/>
                  <a:gd name="T43" fmla="*/ 21 h 64"/>
                  <a:gd name="T44" fmla="*/ 50 w 153"/>
                  <a:gd name="T45" fmla="*/ 26 h 64"/>
                  <a:gd name="T46" fmla="*/ 37 w 153"/>
                  <a:gd name="T47" fmla="*/ 29 h 64"/>
                  <a:gd name="T48" fmla="*/ 27 w 153"/>
                  <a:gd name="T49" fmla="*/ 32 h 64"/>
                  <a:gd name="T50" fmla="*/ 19 w 153"/>
                  <a:gd name="T51" fmla="*/ 34 h 64"/>
                  <a:gd name="T52" fmla="*/ 13 w 153"/>
                  <a:gd name="T53" fmla="*/ 35 h 64"/>
                  <a:gd name="T54" fmla="*/ 8 w 153"/>
                  <a:gd name="T55" fmla="*/ 37 h 64"/>
                  <a:gd name="T56" fmla="*/ 2 w 153"/>
                  <a:gd name="T57" fmla="*/ 38 h 64"/>
                  <a:gd name="T58" fmla="*/ 1 w 153"/>
                  <a:gd name="T59" fmla="*/ 38 h 64"/>
                  <a:gd name="T60" fmla="*/ 0 w 153"/>
                  <a:gd name="T61" fmla="*/ 38 h 64"/>
                  <a:gd name="T62" fmla="*/ 130 w 153"/>
                  <a:gd name="T63" fmla="*/ 64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3" h="64">
                    <a:moveTo>
                      <a:pt x="110" y="31"/>
                    </a:moveTo>
                    <a:lnTo>
                      <a:pt x="109" y="35"/>
                    </a:lnTo>
                    <a:lnTo>
                      <a:pt x="105" y="37"/>
                    </a:lnTo>
                    <a:lnTo>
                      <a:pt x="99" y="35"/>
                    </a:lnTo>
                    <a:lnTo>
                      <a:pt x="98" y="31"/>
                    </a:lnTo>
                    <a:lnTo>
                      <a:pt x="99" y="26"/>
                    </a:lnTo>
                    <a:lnTo>
                      <a:pt x="105" y="24"/>
                    </a:lnTo>
                    <a:lnTo>
                      <a:pt x="109" y="26"/>
                    </a:lnTo>
                    <a:lnTo>
                      <a:pt x="110" y="31"/>
                    </a:lnTo>
                    <a:close/>
                    <a:moveTo>
                      <a:pt x="130" y="64"/>
                    </a:moveTo>
                    <a:lnTo>
                      <a:pt x="138" y="43"/>
                    </a:lnTo>
                    <a:lnTo>
                      <a:pt x="144" y="27"/>
                    </a:lnTo>
                    <a:lnTo>
                      <a:pt x="148" y="15"/>
                    </a:lnTo>
                    <a:lnTo>
                      <a:pt x="150" y="8"/>
                    </a:lnTo>
                    <a:lnTo>
                      <a:pt x="152" y="3"/>
                    </a:lnTo>
                    <a:lnTo>
                      <a:pt x="153" y="2"/>
                    </a:lnTo>
                    <a:lnTo>
                      <a:pt x="153" y="0"/>
                    </a:lnTo>
                    <a:lnTo>
                      <a:pt x="126" y="6"/>
                    </a:lnTo>
                    <a:lnTo>
                      <a:pt x="102" y="12"/>
                    </a:lnTo>
                    <a:lnTo>
                      <a:pt x="82" y="18"/>
                    </a:lnTo>
                    <a:lnTo>
                      <a:pt x="64" y="21"/>
                    </a:lnTo>
                    <a:lnTo>
                      <a:pt x="50" y="26"/>
                    </a:lnTo>
                    <a:lnTo>
                      <a:pt x="37" y="29"/>
                    </a:lnTo>
                    <a:lnTo>
                      <a:pt x="27" y="32"/>
                    </a:lnTo>
                    <a:lnTo>
                      <a:pt x="19" y="34"/>
                    </a:lnTo>
                    <a:lnTo>
                      <a:pt x="13" y="35"/>
                    </a:lnTo>
                    <a:lnTo>
                      <a:pt x="8" y="37"/>
                    </a:lnTo>
                    <a:lnTo>
                      <a:pt x="2" y="38"/>
                    </a:lnTo>
                    <a:lnTo>
                      <a:pt x="1" y="38"/>
                    </a:lnTo>
                    <a:lnTo>
                      <a:pt x="0" y="38"/>
                    </a:lnTo>
                    <a:lnTo>
                      <a:pt x="130" y="64"/>
                    </a:lnTo>
                    <a:close/>
                  </a:path>
                </a:pathLst>
              </a:custGeom>
              <a:solidFill>
                <a:srgbClr val="E6E6E6"/>
              </a:solidFill>
              <a:ln w="4763">
                <a:solidFill>
                  <a:srgbClr val="000000"/>
                </a:solidFill>
                <a:prstDash val="solid"/>
                <a:round/>
                <a:headEnd/>
                <a:tailEnd/>
              </a:ln>
            </p:spPr>
            <p:txBody>
              <a:bodyPr/>
              <a:lstStyle/>
              <a:p>
                <a:endParaRPr lang="ja-JP" altLang="en-US"/>
              </a:p>
            </p:txBody>
          </p:sp>
          <p:sp>
            <p:nvSpPr>
              <p:cNvPr id="34034" name="Freeform 138"/>
              <p:cNvSpPr>
                <a:spLocks/>
              </p:cNvSpPr>
              <p:nvPr/>
            </p:nvSpPr>
            <p:spPr bwMode="auto">
              <a:xfrm>
                <a:off x="3072" y="5057"/>
                <a:ext cx="124" cy="61"/>
              </a:xfrm>
              <a:custGeom>
                <a:avLst/>
                <a:gdLst>
                  <a:gd name="T0" fmla="*/ 3 w 124"/>
                  <a:gd name="T1" fmla="*/ 52 h 61"/>
                  <a:gd name="T2" fmla="*/ 5 w 124"/>
                  <a:gd name="T3" fmla="*/ 51 h 61"/>
                  <a:gd name="T4" fmla="*/ 8 w 124"/>
                  <a:gd name="T5" fmla="*/ 49 h 61"/>
                  <a:gd name="T6" fmla="*/ 15 w 124"/>
                  <a:gd name="T7" fmla="*/ 48 h 61"/>
                  <a:gd name="T8" fmla="*/ 22 w 124"/>
                  <a:gd name="T9" fmla="*/ 44 h 61"/>
                  <a:gd name="T10" fmla="*/ 39 w 124"/>
                  <a:gd name="T11" fmla="*/ 35 h 61"/>
                  <a:gd name="T12" fmla="*/ 59 w 124"/>
                  <a:gd name="T13" fmla="*/ 26 h 61"/>
                  <a:gd name="T14" fmla="*/ 78 w 124"/>
                  <a:gd name="T15" fmla="*/ 17 h 61"/>
                  <a:gd name="T16" fmla="*/ 97 w 124"/>
                  <a:gd name="T17" fmla="*/ 10 h 61"/>
                  <a:gd name="T18" fmla="*/ 104 w 124"/>
                  <a:gd name="T19" fmla="*/ 5 h 61"/>
                  <a:gd name="T20" fmla="*/ 109 w 124"/>
                  <a:gd name="T21" fmla="*/ 3 h 61"/>
                  <a:gd name="T22" fmla="*/ 114 w 124"/>
                  <a:gd name="T23" fmla="*/ 2 h 61"/>
                  <a:gd name="T24" fmla="*/ 116 w 124"/>
                  <a:gd name="T25" fmla="*/ 0 h 61"/>
                  <a:gd name="T26" fmla="*/ 120 w 124"/>
                  <a:gd name="T27" fmla="*/ 0 h 61"/>
                  <a:gd name="T28" fmla="*/ 122 w 124"/>
                  <a:gd name="T29" fmla="*/ 2 h 61"/>
                  <a:gd name="T30" fmla="*/ 124 w 124"/>
                  <a:gd name="T31" fmla="*/ 6 h 61"/>
                  <a:gd name="T32" fmla="*/ 120 w 124"/>
                  <a:gd name="T33" fmla="*/ 10 h 61"/>
                  <a:gd name="T34" fmla="*/ 117 w 124"/>
                  <a:gd name="T35" fmla="*/ 11 h 61"/>
                  <a:gd name="T36" fmla="*/ 112 w 124"/>
                  <a:gd name="T37" fmla="*/ 14 h 61"/>
                  <a:gd name="T38" fmla="*/ 98 w 124"/>
                  <a:gd name="T39" fmla="*/ 20 h 61"/>
                  <a:gd name="T40" fmla="*/ 81 w 124"/>
                  <a:gd name="T41" fmla="*/ 28 h 61"/>
                  <a:gd name="T42" fmla="*/ 61 w 124"/>
                  <a:gd name="T43" fmla="*/ 37 h 61"/>
                  <a:gd name="T44" fmla="*/ 42 w 124"/>
                  <a:gd name="T45" fmla="*/ 46 h 61"/>
                  <a:gd name="T46" fmla="*/ 26 w 124"/>
                  <a:gd name="T47" fmla="*/ 54 h 61"/>
                  <a:gd name="T48" fmla="*/ 17 w 124"/>
                  <a:gd name="T49" fmla="*/ 57 h 61"/>
                  <a:gd name="T50" fmla="*/ 12 w 124"/>
                  <a:gd name="T51" fmla="*/ 60 h 61"/>
                  <a:gd name="T52" fmla="*/ 8 w 124"/>
                  <a:gd name="T53" fmla="*/ 61 h 61"/>
                  <a:gd name="T54" fmla="*/ 7 w 124"/>
                  <a:gd name="T55" fmla="*/ 61 h 61"/>
                  <a:gd name="T56" fmla="*/ 3 w 124"/>
                  <a:gd name="T57" fmla="*/ 61 h 61"/>
                  <a:gd name="T58" fmla="*/ 1 w 124"/>
                  <a:gd name="T59" fmla="*/ 58 h 61"/>
                  <a:gd name="T60" fmla="*/ 0 w 124"/>
                  <a:gd name="T61" fmla="*/ 55 h 61"/>
                  <a:gd name="T62" fmla="*/ 3 w 124"/>
                  <a:gd name="T63" fmla="*/ 52 h 61"/>
                  <a:gd name="T64" fmla="*/ 3 w 124"/>
                  <a:gd name="T65" fmla="*/ 52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4" h="61">
                    <a:moveTo>
                      <a:pt x="3" y="52"/>
                    </a:moveTo>
                    <a:lnTo>
                      <a:pt x="5" y="51"/>
                    </a:lnTo>
                    <a:lnTo>
                      <a:pt x="8" y="49"/>
                    </a:lnTo>
                    <a:lnTo>
                      <a:pt x="15" y="48"/>
                    </a:lnTo>
                    <a:lnTo>
                      <a:pt x="22" y="44"/>
                    </a:lnTo>
                    <a:lnTo>
                      <a:pt x="39" y="35"/>
                    </a:lnTo>
                    <a:lnTo>
                      <a:pt x="59" y="26"/>
                    </a:lnTo>
                    <a:lnTo>
                      <a:pt x="78" y="17"/>
                    </a:lnTo>
                    <a:lnTo>
                      <a:pt x="97" y="10"/>
                    </a:lnTo>
                    <a:lnTo>
                      <a:pt x="104" y="5"/>
                    </a:lnTo>
                    <a:lnTo>
                      <a:pt x="109" y="3"/>
                    </a:lnTo>
                    <a:lnTo>
                      <a:pt x="114" y="2"/>
                    </a:lnTo>
                    <a:lnTo>
                      <a:pt x="116" y="0"/>
                    </a:lnTo>
                    <a:lnTo>
                      <a:pt x="120" y="0"/>
                    </a:lnTo>
                    <a:lnTo>
                      <a:pt x="122" y="2"/>
                    </a:lnTo>
                    <a:lnTo>
                      <a:pt x="124" y="6"/>
                    </a:lnTo>
                    <a:lnTo>
                      <a:pt x="120" y="10"/>
                    </a:lnTo>
                    <a:lnTo>
                      <a:pt x="117" y="11"/>
                    </a:lnTo>
                    <a:lnTo>
                      <a:pt x="112" y="14"/>
                    </a:lnTo>
                    <a:lnTo>
                      <a:pt x="98" y="20"/>
                    </a:lnTo>
                    <a:lnTo>
                      <a:pt x="81" y="28"/>
                    </a:lnTo>
                    <a:lnTo>
                      <a:pt x="61" y="37"/>
                    </a:lnTo>
                    <a:lnTo>
                      <a:pt x="42" y="46"/>
                    </a:lnTo>
                    <a:lnTo>
                      <a:pt x="26" y="54"/>
                    </a:lnTo>
                    <a:lnTo>
                      <a:pt x="17" y="57"/>
                    </a:lnTo>
                    <a:lnTo>
                      <a:pt x="12" y="60"/>
                    </a:lnTo>
                    <a:lnTo>
                      <a:pt x="8" y="61"/>
                    </a:lnTo>
                    <a:lnTo>
                      <a:pt x="7" y="61"/>
                    </a:lnTo>
                    <a:lnTo>
                      <a:pt x="3" y="61"/>
                    </a:lnTo>
                    <a:lnTo>
                      <a:pt x="1" y="58"/>
                    </a:lnTo>
                    <a:lnTo>
                      <a:pt x="0" y="55"/>
                    </a:lnTo>
                    <a:lnTo>
                      <a:pt x="3" y="52"/>
                    </a:lnTo>
                    <a:close/>
                  </a:path>
                </a:pathLst>
              </a:custGeom>
              <a:solidFill>
                <a:srgbClr val="E6E6E6"/>
              </a:solidFill>
              <a:ln w="4763">
                <a:solidFill>
                  <a:srgbClr val="000000"/>
                </a:solidFill>
                <a:prstDash val="solid"/>
                <a:round/>
                <a:headEnd/>
                <a:tailEnd/>
              </a:ln>
            </p:spPr>
            <p:txBody>
              <a:bodyPr/>
              <a:lstStyle/>
              <a:p>
                <a:endParaRPr lang="ja-JP" altLang="en-US"/>
              </a:p>
            </p:txBody>
          </p:sp>
          <p:sp>
            <p:nvSpPr>
              <p:cNvPr id="34035" name="Freeform 139"/>
              <p:cNvSpPr>
                <a:spLocks/>
              </p:cNvSpPr>
              <p:nvPr/>
            </p:nvSpPr>
            <p:spPr bwMode="auto">
              <a:xfrm>
                <a:off x="3104" y="5095"/>
                <a:ext cx="6" cy="11"/>
              </a:xfrm>
              <a:custGeom>
                <a:avLst/>
                <a:gdLst>
                  <a:gd name="T0" fmla="*/ 0 w 6"/>
                  <a:gd name="T1" fmla="*/ 0 h 11"/>
                  <a:gd name="T2" fmla="*/ 3 w 6"/>
                  <a:gd name="T3" fmla="*/ 0 h 11"/>
                  <a:gd name="T4" fmla="*/ 6 w 6"/>
                  <a:gd name="T5" fmla="*/ 3 h 11"/>
                  <a:gd name="T6" fmla="*/ 6 w 6"/>
                  <a:gd name="T7" fmla="*/ 8 h 11"/>
                  <a:gd name="T8" fmla="*/ 3 w 6"/>
                  <a:gd name="T9" fmla="*/ 11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1">
                    <a:moveTo>
                      <a:pt x="0" y="0"/>
                    </a:moveTo>
                    <a:lnTo>
                      <a:pt x="3" y="0"/>
                    </a:lnTo>
                    <a:lnTo>
                      <a:pt x="6" y="3"/>
                    </a:lnTo>
                    <a:lnTo>
                      <a:pt x="6" y="8"/>
                    </a:lnTo>
                    <a:lnTo>
                      <a:pt x="3"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4036" name="Freeform 140"/>
              <p:cNvSpPr>
                <a:spLocks/>
              </p:cNvSpPr>
              <p:nvPr/>
            </p:nvSpPr>
            <p:spPr bwMode="auto">
              <a:xfrm>
                <a:off x="3379" y="4980"/>
                <a:ext cx="39" cy="36"/>
              </a:xfrm>
              <a:custGeom>
                <a:avLst/>
                <a:gdLst>
                  <a:gd name="T0" fmla="*/ 37 w 39"/>
                  <a:gd name="T1" fmla="*/ 6 h 36"/>
                  <a:gd name="T2" fmla="*/ 39 w 39"/>
                  <a:gd name="T3" fmla="*/ 14 h 36"/>
                  <a:gd name="T4" fmla="*/ 37 w 39"/>
                  <a:gd name="T5" fmla="*/ 20 h 36"/>
                  <a:gd name="T6" fmla="*/ 33 w 39"/>
                  <a:gd name="T7" fmla="*/ 27 h 36"/>
                  <a:gd name="T8" fmla="*/ 27 w 39"/>
                  <a:gd name="T9" fmla="*/ 32 h 36"/>
                  <a:gd name="T10" fmla="*/ 20 w 39"/>
                  <a:gd name="T11" fmla="*/ 36 h 36"/>
                  <a:gd name="T12" fmla="*/ 12 w 39"/>
                  <a:gd name="T13" fmla="*/ 36 h 36"/>
                  <a:gd name="T14" fmla="*/ 7 w 39"/>
                  <a:gd name="T15" fmla="*/ 35 h 36"/>
                  <a:gd name="T16" fmla="*/ 3 w 39"/>
                  <a:gd name="T17" fmla="*/ 30 h 36"/>
                  <a:gd name="T18" fmla="*/ 0 w 39"/>
                  <a:gd name="T19" fmla="*/ 23 h 36"/>
                  <a:gd name="T20" fmla="*/ 3 w 39"/>
                  <a:gd name="T21" fmla="*/ 17 h 36"/>
                  <a:gd name="T22" fmla="*/ 5 w 39"/>
                  <a:gd name="T23" fmla="*/ 9 h 36"/>
                  <a:gd name="T24" fmla="*/ 12 w 39"/>
                  <a:gd name="T25" fmla="*/ 4 h 36"/>
                  <a:gd name="T26" fmla="*/ 20 w 39"/>
                  <a:gd name="T27" fmla="*/ 0 h 36"/>
                  <a:gd name="T28" fmla="*/ 27 w 39"/>
                  <a:gd name="T29" fmla="*/ 0 h 36"/>
                  <a:gd name="T30" fmla="*/ 32 w 39"/>
                  <a:gd name="T31" fmla="*/ 1 h 36"/>
                  <a:gd name="T32" fmla="*/ 37 w 39"/>
                  <a:gd name="T33" fmla="*/ 6 h 36"/>
                  <a:gd name="T34" fmla="*/ 37 w 39"/>
                  <a:gd name="T35" fmla="*/ 6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9" h="36">
                    <a:moveTo>
                      <a:pt x="37" y="6"/>
                    </a:moveTo>
                    <a:lnTo>
                      <a:pt x="39" y="14"/>
                    </a:lnTo>
                    <a:lnTo>
                      <a:pt x="37" y="20"/>
                    </a:lnTo>
                    <a:lnTo>
                      <a:pt x="33" y="27"/>
                    </a:lnTo>
                    <a:lnTo>
                      <a:pt x="27" y="32"/>
                    </a:lnTo>
                    <a:lnTo>
                      <a:pt x="20" y="36"/>
                    </a:lnTo>
                    <a:lnTo>
                      <a:pt x="12" y="36"/>
                    </a:lnTo>
                    <a:lnTo>
                      <a:pt x="7" y="35"/>
                    </a:lnTo>
                    <a:lnTo>
                      <a:pt x="3" y="30"/>
                    </a:lnTo>
                    <a:lnTo>
                      <a:pt x="0" y="23"/>
                    </a:lnTo>
                    <a:lnTo>
                      <a:pt x="3" y="17"/>
                    </a:lnTo>
                    <a:lnTo>
                      <a:pt x="5" y="9"/>
                    </a:lnTo>
                    <a:lnTo>
                      <a:pt x="12" y="4"/>
                    </a:lnTo>
                    <a:lnTo>
                      <a:pt x="20" y="0"/>
                    </a:lnTo>
                    <a:lnTo>
                      <a:pt x="27" y="0"/>
                    </a:lnTo>
                    <a:lnTo>
                      <a:pt x="32" y="1"/>
                    </a:lnTo>
                    <a:lnTo>
                      <a:pt x="37" y="6"/>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34037" name="Freeform 141"/>
              <p:cNvSpPr>
                <a:spLocks/>
              </p:cNvSpPr>
              <p:nvPr/>
            </p:nvSpPr>
            <p:spPr bwMode="auto">
              <a:xfrm>
                <a:off x="3395" y="4992"/>
                <a:ext cx="9" cy="8"/>
              </a:xfrm>
              <a:custGeom>
                <a:avLst/>
                <a:gdLst>
                  <a:gd name="T0" fmla="*/ 9 w 9"/>
                  <a:gd name="T1" fmla="*/ 0 h 8"/>
                  <a:gd name="T2" fmla="*/ 9 w 9"/>
                  <a:gd name="T3" fmla="*/ 5 h 8"/>
                  <a:gd name="T4" fmla="*/ 7 w 9"/>
                  <a:gd name="T5" fmla="*/ 8 h 8"/>
                  <a:gd name="T6" fmla="*/ 3 w 9"/>
                  <a:gd name="T7" fmla="*/ 8 h 8"/>
                  <a:gd name="T8" fmla="*/ 0 w 9"/>
                  <a:gd name="T9" fmla="*/ 6 h 8"/>
                  <a:gd name="T10" fmla="*/ 0 w 9"/>
                  <a:gd name="T11" fmla="*/ 3 h 8"/>
                  <a:gd name="T12" fmla="*/ 4 w 9"/>
                  <a:gd name="T13" fmla="*/ 0 h 8"/>
                  <a:gd name="T14" fmla="*/ 7 w 9"/>
                  <a:gd name="T15" fmla="*/ 0 h 8"/>
                  <a:gd name="T16" fmla="*/ 9 w 9"/>
                  <a:gd name="T17" fmla="*/ 0 h 8"/>
                  <a:gd name="T18" fmla="*/ 9 w 9"/>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8">
                    <a:moveTo>
                      <a:pt x="9" y="0"/>
                    </a:moveTo>
                    <a:lnTo>
                      <a:pt x="9" y="5"/>
                    </a:lnTo>
                    <a:lnTo>
                      <a:pt x="7" y="8"/>
                    </a:lnTo>
                    <a:lnTo>
                      <a:pt x="3" y="8"/>
                    </a:lnTo>
                    <a:lnTo>
                      <a:pt x="0" y="6"/>
                    </a:lnTo>
                    <a:lnTo>
                      <a:pt x="0" y="3"/>
                    </a:lnTo>
                    <a:lnTo>
                      <a:pt x="4" y="0"/>
                    </a:lnTo>
                    <a:lnTo>
                      <a:pt x="7" y="0"/>
                    </a:lnTo>
                    <a:lnTo>
                      <a:pt x="9" y="0"/>
                    </a:lnTo>
                    <a:close/>
                  </a:path>
                </a:pathLst>
              </a:custGeom>
              <a:solidFill>
                <a:srgbClr val="000000"/>
              </a:solidFill>
              <a:ln w="4763">
                <a:solidFill>
                  <a:srgbClr val="000000"/>
                </a:solidFill>
                <a:prstDash val="solid"/>
                <a:round/>
                <a:headEnd/>
                <a:tailEnd/>
              </a:ln>
            </p:spPr>
            <p:txBody>
              <a:bodyPr/>
              <a:lstStyle/>
              <a:p>
                <a:endParaRPr lang="ja-JP" altLang="en-US"/>
              </a:p>
            </p:txBody>
          </p:sp>
          <p:sp>
            <p:nvSpPr>
              <p:cNvPr id="34038" name="Freeform 142"/>
              <p:cNvSpPr>
                <a:spLocks/>
              </p:cNvSpPr>
              <p:nvPr/>
            </p:nvSpPr>
            <p:spPr bwMode="auto">
              <a:xfrm>
                <a:off x="3392" y="5013"/>
                <a:ext cx="62" cy="41"/>
              </a:xfrm>
              <a:custGeom>
                <a:avLst/>
                <a:gdLst>
                  <a:gd name="T0" fmla="*/ 62 w 62"/>
                  <a:gd name="T1" fmla="*/ 0 h 41"/>
                  <a:gd name="T2" fmla="*/ 58 w 62"/>
                  <a:gd name="T3" fmla="*/ 2 h 41"/>
                  <a:gd name="T4" fmla="*/ 51 w 62"/>
                  <a:gd name="T5" fmla="*/ 5 h 41"/>
                  <a:gd name="T6" fmla="*/ 37 w 62"/>
                  <a:gd name="T7" fmla="*/ 11 h 41"/>
                  <a:gd name="T8" fmla="*/ 22 w 62"/>
                  <a:gd name="T9" fmla="*/ 17 h 41"/>
                  <a:gd name="T10" fmla="*/ 16 w 62"/>
                  <a:gd name="T11" fmla="*/ 19 h 41"/>
                  <a:gd name="T12" fmla="*/ 14 w 62"/>
                  <a:gd name="T13" fmla="*/ 20 h 41"/>
                  <a:gd name="T14" fmla="*/ 10 w 62"/>
                  <a:gd name="T15" fmla="*/ 23 h 41"/>
                  <a:gd name="T16" fmla="*/ 4 w 62"/>
                  <a:gd name="T17" fmla="*/ 29 h 41"/>
                  <a:gd name="T18" fmla="*/ 0 w 62"/>
                  <a:gd name="T19" fmla="*/ 35 h 41"/>
                  <a:gd name="T20" fmla="*/ 2 w 62"/>
                  <a:gd name="T21" fmla="*/ 41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2" h="41">
                    <a:moveTo>
                      <a:pt x="62" y="0"/>
                    </a:moveTo>
                    <a:lnTo>
                      <a:pt x="58" y="2"/>
                    </a:lnTo>
                    <a:lnTo>
                      <a:pt x="51" y="5"/>
                    </a:lnTo>
                    <a:lnTo>
                      <a:pt x="37" y="11"/>
                    </a:lnTo>
                    <a:lnTo>
                      <a:pt x="22" y="17"/>
                    </a:lnTo>
                    <a:lnTo>
                      <a:pt x="16" y="19"/>
                    </a:lnTo>
                    <a:lnTo>
                      <a:pt x="14" y="20"/>
                    </a:lnTo>
                    <a:lnTo>
                      <a:pt x="10" y="23"/>
                    </a:lnTo>
                    <a:lnTo>
                      <a:pt x="4" y="29"/>
                    </a:lnTo>
                    <a:lnTo>
                      <a:pt x="0" y="35"/>
                    </a:lnTo>
                    <a:lnTo>
                      <a:pt x="2"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4039" name="Freeform 143"/>
              <p:cNvSpPr>
                <a:spLocks noEditPoints="1"/>
              </p:cNvSpPr>
              <p:nvPr/>
            </p:nvSpPr>
            <p:spPr bwMode="auto">
              <a:xfrm>
                <a:off x="3170" y="5038"/>
                <a:ext cx="304" cy="83"/>
              </a:xfrm>
              <a:custGeom>
                <a:avLst/>
                <a:gdLst>
                  <a:gd name="T0" fmla="*/ 304 w 304"/>
                  <a:gd name="T1" fmla="*/ 24 h 83"/>
                  <a:gd name="T2" fmla="*/ 277 w 304"/>
                  <a:gd name="T3" fmla="*/ 30 h 83"/>
                  <a:gd name="T4" fmla="*/ 252 w 304"/>
                  <a:gd name="T5" fmla="*/ 35 h 83"/>
                  <a:gd name="T6" fmla="*/ 229 w 304"/>
                  <a:gd name="T7" fmla="*/ 39 h 83"/>
                  <a:gd name="T8" fmla="*/ 206 w 304"/>
                  <a:gd name="T9" fmla="*/ 44 h 83"/>
                  <a:gd name="T10" fmla="*/ 166 w 304"/>
                  <a:gd name="T11" fmla="*/ 53 h 83"/>
                  <a:gd name="T12" fmla="*/ 131 w 304"/>
                  <a:gd name="T13" fmla="*/ 59 h 83"/>
                  <a:gd name="T14" fmla="*/ 102 w 304"/>
                  <a:gd name="T15" fmla="*/ 65 h 83"/>
                  <a:gd name="T16" fmla="*/ 78 w 304"/>
                  <a:gd name="T17" fmla="*/ 70 h 83"/>
                  <a:gd name="T18" fmla="*/ 58 w 304"/>
                  <a:gd name="T19" fmla="*/ 73 h 83"/>
                  <a:gd name="T20" fmla="*/ 42 w 304"/>
                  <a:gd name="T21" fmla="*/ 77 h 83"/>
                  <a:gd name="T22" fmla="*/ 30 w 304"/>
                  <a:gd name="T23" fmla="*/ 79 h 83"/>
                  <a:gd name="T24" fmla="*/ 20 w 304"/>
                  <a:gd name="T25" fmla="*/ 80 h 83"/>
                  <a:gd name="T26" fmla="*/ 14 w 304"/>
                  <a:gd name="T27" fmla="*/ 82 h 83"/>
                  <a:gd name="T28" fmla="*/ 10 w 304"/>
                  <a:gd name="T29" fmla="*/ 83 h 83"/>
                  <a:gd name="T30" fmla="*/ 7 w 304"/>
                  <a:gd name="T31" fmla="*/ 83 h 83"/>
                  <a:gd name="T32" fmla="*/ 6 w 304"/>
                  <a:gd name="T33" fmla="*/ 83 h 83"/>
                  <a:gd name="T34" fmla="*/ 4 w 304"/>
                  <a:gd name="T35" fmla="*/ 83 h 83"/>
                  <a:gd name="T36" fmla="*/ 3 w 304"/>
                  <a:gd name="T37" fmla="*/ 76 h 83"/>
                  <a:gd name="T38" fmla="*/ 2 w 304"/>
                  <a:gd name="T39" fmla="*/ 70 h 83"/>
                  <a:gd name="T40" fmla="*/ 0 w 304"/>
                  <a:gd name="T41" fmla="*/ 62 h 83"/>
                  <a:gd name="T42" fmla="*/ 0 w 304"/>
                  <a:gd name="T43" fmla="*/ 59 h 83"/>
                  <a:gd name="T44" fmla="*/ 0 w 304"/>
                  <a:gd name="T45" fmla="*/ 59 h 83"/>
                  <a:gd name="T46" fmla="*/ 27 w 304"/>
                  <a:gd name="T47" fmla="*/ 53 h 83"/>
                  <a:gd name="T48" fmla="*/ 54 w 304"/>
                  <a:gd name="T49" fmla="*/ 48 h 83"/>
                  <a:gd name="T50" fmla="*/ 77 w 304"/>
                  <a:gd name="T51" fmla="*/ 44 h 83"/>
                  <a:gd name="T52" fmla="*/ 100 w 304"/>
                  <a:gd name="T53" fmla="*/ 39 h 83"/>
                  <a:gd name="T54" fmla="*/ 140 w 304"/>
                  <a:gd name="T55" fmla="*/ 32 h 83"/>
                  <a:gd name="T56" fmla="*/ 174 w 304"/>
                  <a:gd name="T57" fmla="*/ 24 h 83"/>
                  <a:gd name="T58" fmla="*/ 203 w 304"/>
                  <a:gd name="T59" fmla="*/ 18 h 83"/>
                  <a:gd name="T60" fmla="*/ 228 w 304"/>
                  <a:gd name="T61" fmla="*/ 13 h 83"/>
                  <a:gd name="T62" fmla="*/ 248 w 304"/>
                  <a:gd name="T63" fmla="*/ 10 h 83"/>
                  <a:gd name="T64" fmla="*/ 264 w 304"/>
                  <a:gd name="T65" fmla="*/ 7 h 83"/>
                  <a:gd name="T66" fmla="*/ 276 w 304"/>
                  <a:gd name="T67" fmla="*/ 4 h 83"/>
                  <a:gd name="T68" fmla="*/ 286 w 304"/>
                  <a:gd name="T69" fmla="*/ 3 h 83"/>
                  <a:gd name="T70" fmla="*/ 292 w 304"/>
                  <a:gd name="T71" fmla="*/ 1 h 83"/>
                  <a:gd name="T72" fmla="*/ 296 w 304"/>
                  <a:gd name="T73" fmla="*/ 0 h 83"/>
                  <a:gd name="T74" fmla="*/ 299 w 304"/>
                  <a:gd name="T75" fmla="*/ 0 h 83"/>
                  <a:gd name="T76" fmla="*/ 300 w 304"/>
                  <a:gd name="T77" fmla="*/ 0 h 83"/>
                  <a:gd name="T78" fmla="*/ 302 w 304"/>
                  <a:gd name="T79" fmla="*/ 0 h 83"/>
                  <a:gd name="T80" fmla="*/ 304 w 304"/>
                  <a:gd name="T81" fmla="*/ 24 h 83"/>
                  <a:gd name="T82" fmla="*/ 292 w 304"/>
                  <a:gd name="T83" fmla="*/ 7 h 83"/>
                  <a:gd name="T84" fmla="*/ 287 w 304"/>
                  <a:gd name="T85" fmla="*/ 9 h 83"/>
                  <a:gd name="T86" fmla="*/ 286 w 304"/>
                  <a:gd name="T87" fmla="*/ 13 h 83"/>
                  <a:gd name="T88" fmla="*/ 287 w 304"/>
                  <a:gd name="T89" fmla="*/ 19 h 83"/>
                  <a:gd name="T90" fmla="*/ 292 w 304"/>
                  <a:gd name="T91" fmla="*/ 21 h 83"/>
                  <a:gd name="T92" fmla="*/ 298 w 304"/>
                  <a:gd name="T93" fmla="*/ 19 h 83"/>
                  <a:gd name="T94" fmla="*/ 299 w 304"/>
                  <a:gd name="T95" fmla="*/ 13 h 83"/>
                  <a:gd name="T96" fmla="*/ 298 w 304"/>
                  <a:gd name="T97" fmla="*/ 9 h 83"/>
                  <a:gd name="T98" fmla="*/ 292 w 304"/>
                  <a:gd name="T99" fmla="*/ 7 h 83"/>
                  <a:gd name="T100" fmla="*/ 292 w 304"/>
                  <a:gd name="T101" fmla="*/ 7 h 8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4" h="83">
                    <a:moveTo>
                      <a:pt x="304" y="24"/>
                    </a:moveTo>
                    <a:lnTo>
                      <a:pt x="277" y="30"/>
                    </a:lnTo>
                    <a:lnTo>
                      <a:pt x="252" y="35"/>
                    </a:lnTo>
                    <a:lnTo>
                      <a:pt x="229" y="39"/>
                    </a:lnTo>
                    <a:lnTo>
                      <a:pt x="206" y="44"/>
                    </a:lnTo>
                    <a:lnTo>
                      <a:pt x="166" y="53"/>
                    </a:lnTo>
                    <a:lnTo>
                      <a:pt x="131" y="59"/>
                    </a:lnTo>
                    <a:lnTo>
                      <a:pt x="102" y="65"/>
                    </a:lnTo>
                    <a:lnTo>
                      <a:pt x="78" y="70"/>
                    </a:lnTo>
                    <a:lnTo>
                      <a:pt x="58" y="73"/>
                    </a:lnTo>
                    <a:lnTo>
                      <a:pt x="42" y="77"/>
                    </a:lnTo>
                    <a:lnTo>
                      <a:pt x="30" y="79"/>
                    </a:lnTo>
                    <a:lnTo>
                      <a:pt x="20" y="80"/>
                    </a:lnTo>
                    <a:lnTo>
                      <a:pt x="14" y="82"/>
                    </a:lnTo>
                    <a:lnTo>
                      <a:pt x="10" y="83"/>
                    </a:lnTo>
                    <a:lnTo>
                      <a:pt x="7" y="83"/>
                    </a:lnTo>
                    <a:lnTo>
                      <a:pt x="6" y="83"/>
                    </a:lnTo>
                    <a:lnTo>
                      <a:pt x="4" y="83"/>
                    </a:lnTo>
                    <a:lnTo>
                      <a:pt x="3" y="76"/>
                    </a:lnTo>
                    <a:lnTo>
                      <a:pt x="2" y="70"/>
                    </a:lnTo>
                    <a:lnTo>
                      <a:pt x="0" y="62"/>
                    </a:lnTo>
                    <a:lnTo>
                      <a:pt x="0" y="59"/>
                    </a:lnTo>
                    <a:lnTo>
                      <a:pt x="27" y="53"/>
                    </a:lnTo>
                    <a:lnTo>
                      <a:pt x="54" y="48"/>
                    </a:lnTo>
                    <a:lnTo>
                      <a:pt x="77" y="44"/>
                    </a:lnTo>
                    <a:lnTo>
                      <a:pt x="100" y="39"/>
                    </a:lnTo>
                    <a:lnTo>
                      <a:pt x="140" y="32"/>
                    </a:lnTo>
                    <a:lnTo>
                      <a:pt x="174" y="24"/>
                    </a:lnTo>
                    <a:lnTo>
                      <a:pt x="203" y="18"/>
                    </a:lnTo>
                    <a:lnTo>
                      <a:pt x="228" y="13"/>
                    </a:lnTo>
                    <a:lnTo>
                      <a:pt x="248" y="10"/>
                    </a:lnTo>
                    <a:lnTo>
                      <a:pt x="264" y="7"/>
                    </a:lnTo>
                    <a:lnTo>
                      <a:pt x="276" y="4"/>
                    </a:lnTo>
                    <a:lnTo>
                      <a:pt x="286" y="3"/>
                    </a:lnTo>
                    <a:lnTo>
                      <a:pt x="292" y="1"/>
                    </a:lnTo>
                    <a:lnTo>
                      <a:pt x="296" y="0"/>
                    </a:lnTo>
                    <a:lnTo>
                      <a:pt x="299" y="0"/>
                    </a:lnTo>
                    <a:lnTo>
                      <a:pt x="300" y="0"/>
                    </a:lnTo>
                    <a:lnTo>
                      <a:pt x="302" y="0"/>
                    </a:lnTo>
                    <a:lnTo>
                      <a:pt x="304" y="24"/>
                    </a:lnTo>
                    <a:close/>
                    <a:moveTo>
                      <a:pt x="292" y="7"/>
                    </a:moveTo>
                    <a:lnTo>
                      <a:pt x="287" y="9"/>
                    </a:lnTo>
                    <a:lnTo>
                      <a:pt x="286" y="13"/>
                    </a:lnTo>
                    <a:lnTo>
                      <a:pt x="287" y="19"/>
                    </a:lnTo>
                    <a:lnTo>
                      <a:pt x="292" y="21"/>
                    </a:lnTo>
                    <a:lnTo>
                      <a:pt x="298" y="19"/>
                    </a:lnTo>
                    <a:lnTo>
                      <a:pt x="299" y="13"/>
                    </a:lnTo>
                    <a:lnTo>
                      <a:pt x="298" y="9"/>
                    </a:lnTo>
                    <a:lnTo>
                      <a:pt x="292" y="7"/>
                    </a:lnTo>
                    <a:close/>
                  </a:path>
                </a:pathLst>
              </a:custGeom>
              <a:solidFill>
                <a:srgbClr val="DDCE92"/>
              </a:solidFill>
              <a:ln w="4763">
                <a:solidFill>
                  <a:srgbClr val="000000"/>
                </a:solidFill>
                <a:prstDash val="solid"/>
                <a:round/>
                <a:headEnd/>
                <a:tailEnd/>
              </a:ln>
            </p:spPr>
            <p:txBody>
              <a:bodyPr/>
              <a:lstStyle/>
              <a:p>
                <a:endParaRPr lang="ja-JP" altLang="en-US"/>
              </a:p>
            </p:txBody>
          </p:sp>
          <p:sp>
            <p:nvSpPr>
              <p:cNvPr id="34040" name="Freeform 144"/>
              <p:cNvSpPr>
                <a:spLocks/>
              </p:cNvSpPr>
              <p:nvPr/>
            </p:nvSpPr>
            <p:spPr bwMode="auto">
              <a:xfrm>
                <a:off x="3196" y="5091"/>
                <a:ext cx="2" cy="14"/>
              </a:xfrm>
              <a:custGeom>
                <a:avLst/>
                <a:gdLst>
                  <a:gd name="T0" fmla="*/ 0 w 2"/>
                  <a:gd name="T1" fmla="*/ 0 h 14"/>
                  <a:gd name="T2" fmla="*/ 2 w 2"/>
                  <a:gd name="T3" fmla="*/ 14 h 14"/>
                  <a:gd name="T4" fmla="*/ 0 w 2"/>
                  <a:gd name="T5" fmla="*/ 0 h 14"/>
                  <a:gd name="T6" fmla="*/ 0 60000 65536"/>
                  <a:gd name="T7" fmla="*/ 0 60000 65536"/>
                  <a:gd name="T8" fmla="*/ 0 60000 65536"/>
                </a:gdLst>
                <a:ahLst/>
                <a:cxnLst>
                  <a:cxn ang="T6">
                    <a:pos x="T0" y="T1"/>
                  </a:cxn>
                  <a:cxn ang="T7">
                    <a:pos x="T2" y="T3"/>
                  </a:cxn>
                  <a:cxn ang="T8">
                    <a:pos x="T4" y="T5"/>
                  </a:cxn>
                </a:cxnLst>
                <a:rect l="0" t="0" r="r" b="b"/>
                <a:pathLst>
                  <a:path w="2" h="14">
                    <a:moveTo>
                      <a:pt x="0" y="0"/>
                    </a:moveTo>
                    <a:lnTo>
                      <a:pt x="2" y="14"/>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41" name="Line 145"/>
              <p:cNvSpPr>
                <a:spLocks noChangeShapeType="1"/>
              </p:cNvSpPr>
              <p:nvPr/>
            </p:nvSpPr>
            <p:spPr bwMode="auto">
              <a:xfrm>
                <a:off x="3196" y="5091"/>
                <a:ext cx="2" cy="1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42" name="Freeform 146"/>
              <p:cNvSpPr>
                <a:spLocks/>
              </p:cNvSpPr>
              <p:nvPr/>
            </p:nvSpPr>
            <p:spPr bwMode="auto">
              <a:xfrm>
                <a:off x="3203" y="5091"/>
                <a:ext cx="1" cy="7"/>
              </a:xfrm>
              <a:custGeom>
                <a:avLst/>
                <a:gdLst>
                  <a:gd name="T0" fmla="*/ 0 w 1"/>
                  <a:gd name="T1" fmla="*/ 0 h 7"/>
                  <a:gd name="T2" fmla="*/ 1 w 1"/>
                  <a:gd name="T3" fmla="*/ 7 h 7"/>
                  <a:gd name="T4" fmla="*/ 0 w 1"/>
                  <a:gd name="T5" fmla="*/ 0 h 7"/>
                  <a:gd name="T6" fmla="*/ 0 60000 65536"/>
                  <a:gd name="T7" fmla="*/ 0 60000 65536"/>
                  <a:gd name="T8" fmla="*/ 0 60000 65536"/>
                </a:gdLst>
                <a:ahLst/>
                <a:cxnLst>
                  <a:cxn ang="T6">
                    <a:pos x="T0" y="T1"/>
                  </a:cxn>
                  <a:cxn ang="T7">
                    <a:pos x="T2" y="T3"/>
                  </a:cxn>
                  <a:cxn ang="T8">
                    <a:pos x="T4" y="T5"/>
                  </a:cxn>
                </a:cxnLst>
                <a:rect l="0" t="0" r="r" b="b"/>
                <a:pathLst>
                  <a:path w="1" h="7">
                    <a:moveTo>
                      <a:pt x="0" y="0"/>
                    </a:moveTo>
                    <a:lnTo>
                      <a:pt x="1" y="7"/>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43" name="Line 147"/>
              <p:cNvSpPr>
                <a:spLocks noChangeShapeType="1"/>
              </p:cNvSpPr>
              <p:nvPr/>
            </p:nvSpPr>
            <p:spPr bwMode="auto">
              <a:xfrm>
                <a:off x="3203" y="5091"/>
                <a:ext cx="1"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44" name="Freeform 148"/>
              <p:cNvSpPr>
                <a:spLocks/>
              </p:cNvSpPr>
              <p:nvPr/>
            </p:nvSpPr>
            <p:spPr bwMode="auto">
              <a:xfrm>
                <a:off x="3208" y="5089"/>
                <a:ext cx="1" cy="8"/>
              </a:xfrm>
              <a:custGeom>
                <a:avLst/>
                <a:gdLst>
                  <a:gd name="T0" fmla="*/ 0 w 1"/>
                  <a:gd name="T1" fmla="*/ 0 h 8"/>
                  <a:gd name="T2" fmla="*/ 1 w 1"/>
                  <a:gd name="T3" fmla="*/ 8 h 8"/>
                  <a:gd name="T4" fmla="*/ 0 w 1"/>
                  <a:gd name="T5" fmla="*/ 0 h 8"/>
                  <a:gd name="T6" fmla="*/ 0 60000 65536"/>
                  <a:gd name="T7" fmla="*/ 0 60000 65536"/>
                  <a:gd name="T8" fmla="*/ 0 60000 65536"/>
                </a:gdLst>
                <a:ahLst/>
                <a:cxnLst>
                  <a:cxn ang="T6">
                    <a:pos x="T0" y="T1"/>
                  </a:cxn>
                  <a:cxn ang="T7">
                    <a:pos x="T2" y="T3"/>
                  </a:cxn>
                  <a:cxn ang="T8">
                    <a:pos x="T4" y="T5"/>
                  </a:cxn>
                </a:cxnLst>
                <a:rect l="0" t="0" r="r" b="b"/>
                <a:pathLst>
                  <a:path w="1" h="8">
                    <a:moveTo>
                      <a:pt x="0" y="0"/>
                    </a:moveTo>
                    <a:lnTo>
                      <a:pt x="1" y="8"/>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45" name="Line 149"/>
              <p:cNvSpPr>
                <a:spLocks noChangeShapeType="1"/>
              </p:cNvSpPr>
              <p:nvPr/>
            </p:nvSpPr>
            <p:spPr bwMode="auto">
              <a:xfrm>
                <a:off x="3208" y="5089"/>
                <a:ext cx="1"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46" name="Freeform 150"/>
              <p:cNvSpPr>
                <a:spLocks/>
              </p:cNvSpPr>
              <p:nvPr/>
            </p:nvSpPr>
            <p:spPr bwMode="auto">
              <a:xfrm>
                <a:off x="3213" y="5088"/>
                <a:ext cx="2" cy="7"/>
              </a:xfrm>
              <a:custGeom>
                <a:avLst/>
                <a:gdLst>
                  <a:gd name="T0" fmla="*/ 0 w 2"/>
                  <a:gd name="T1" fmla="*/ 0 h 7"/>
                  <a:gd name="T2" fmla="*/ 2 w 2"/>
                  <a:gd name="T3" fmla="*/ 7 h 7"/>
                  <a:gd name="T4" fmla="*/ 0 w 2"/>
                  <a:gd name="T5" fmla="*/ 0 h 7"/>
                  <a:gd name="T6" fmla="*/ 0 60000 65536"/>
                  <a:gd name="T7" fmla="*/ 0 60000 65536"/>
                  <a:gd name="T8" fmla="*/ 0 60000 65536"/>
                </a:gdLst>
                <a:ahLst/>
                <a:cxnLst>
                  <a:cxn ang="T6">
                    <a:pos x="T0" y="T1"/>
                  </a:cxn>
                  <a:cxn ang="T7">
                    <a:pos x="T2" y="T3"/>
                  </a:cxn>
                  <a:cxn ang="T8">
                    <a:pos x="T4" y="T5"/>
                  </a:cxn>
                </a:cxnLst>
                <a:rect l="0" t="0" r="r" b="b"/>
                <a:pathLst>
                  <a:path w="2" h="7">
                    <a:moveTo>
                      <a:pt x="0" y="0"/>
                    </a:moveTo>
                    <a:lnTo>
                      <a:pt x="2" y="7"/>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47" name="Line 151"/>
              <p:cNvSpPr>
                <a:spLocks noChangeShapeType="1"/>
              </p:cNvSpPr>
              <p:nvPr/>
            </p:nvSpPr>
            <p:spPr bwMode="auto">
              <a:xfrm>
                <a:off x="3213" y="5088"/>
                <a:ext cx="2"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48" name="Freeform 152"/>
              <p:cNvSpPr>
                <a:spLocks/>
              </p:cNvSpPr>
              <p:nvPr/>
            </p:nvSpPr>
            <p:spPr bwMode="auto">
              <a:xfrm>
                <a:off x="3220" y="5088"/>
                <a:ext cx="1" cy="7"/>
              </a:xfrm>
              <a:custGeom>
                <a:avLst/>
                <a:gdLst>
                  <a:gd name="T0" fmla="*/ 0 w 1"/>
                  <a:gd name="T1" fmla="*/ 0 h 7"/>
                  <a:gd name="T2" fmla="*/ 1 w 1"/>
                  <a:gd name="T3" fmla="*/ 7 h 7"/>
                  <a:gd name="T4" fmla="*/ 0 w 1"/>
                  <a:gd name="T5" fmla="*/ 0 h 7"/>
                  <a:gd name="T6" fmla="*/ 0 60000 65536"/>
                  <a:gd name="T7" fmla="*/ 0 60000 65536"/>
                  <a:gd name="T8" fmla="*/ 0 60000 65536"/>
                </a:gdLst>
                <a:ahLst/>
                <a:cxnLst>
                  <a:cxn ang="T6">
                    <a:pos x="T0" y="T1"/>
                  </a:cxn>
                  <a:cxn ang="T7">
                    <a:pos x="T2" y="T3"/>
                  </a:cxn>
                  <a:cxn ang="T8">
                    <a:pos x="T4" y="T5"/>
                  </a:cxn>
                </a:cxnLst>
                <a:rect l="0" t="0" r="r" b="b"/>
                <a:pathLst>
                  <a:path w="1" h="7">
                    <a:moveTo>
                      <a:pt x="0" y="0"/>
                    </a:moveTo>
                    <a:lnTo>
                      <a:pt x="1" y="7"/>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49" name="Line 153"/>
              <p:cNvSpPr>
                <a:spLocks noChangeShapeType="1"/>
              </p:cNvSpPr>
              <p:nvPr/>
            </p:nvSpPr>
            <p:spPr bwMode="auto">
              <a:xfrm>
                <a:off x="3220" y="5088"/>
                <a:ext cx="1"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50" name="Freeform 154"/>
              <p:cNvSpPr>
                <a:spLocks/>
              </p:cNvSpPr>
              <p:nvPr/>
            </p:nvSpPr>
            <p:spPr bwMode="auto">
              <a:xfrm>
                <a:off x="3225" y="5086"/>
                <a:ext cx="3" cy="12"/>
              </a:xfrm>
              <a:custGeom>
                <a:avLst/>
                <a:gdLst>
                  <a:gd name="T0" fmla="*/ 0 w 3"/>
                  <a:gd name="T1" fmla="*/ 0 h 12"/>
                  <a:gd name="T2" fmla="*/ 3 w 3"/>
                  <a:gd name="T3" fmla="*/ 12 h 12"/>
                  <a:gd name="T4" fmla="*/ 0 w 3"/>
                  <a:gd name="T5" fmla="*/ 0 h 12"/>
                  <a:gd name="T6" fmla="*/ 0 60000 65536"/>
                  <a:gd name="T7" fmla="*/ 0 60000 65536"/>
                  <a:gd name="T8" fmla="*/ 0 60000 65536"/>
                </a:gdLst>
                <a:ahLst/>
                <a:cxnLst>
                  <a:cxn ang="T6">
                    <a:pos x="T0" y="T1"/>
                  </a:cxn>
                  <a:cxn ang="T7">
                    <a:pos x="T2" y="T3"/>
                  </a:cxn>
                  <a:cxn ang="T8">
                    <a:pos x="T4" y="T5"/>
                  </a:cxn>
                </a:cxnLst>
                <a:rect l="0" t="0" r="r" b="b"/>
                <a:pathLst>
                  <a:path w="3" h="12">
                    <a:moveTo>
                      <a:pt x="0" y="0"/>
                    </a:moveTo>
                    <a:lnTo>
                      <a:pt x="3" y="12"/>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51" name="Line 155"/>
              <p:cNvSpPr>
                <a:spLocks noChangeShapeType="1"/>
              </p:cNvSpPr>
              <p:nvPr/>
            </p:nvSpPr>
            <p:spPr bwMode="auto">
              <a:xfrm>
                <a:off x="3225" y="5086"/>
                <a:ext cx="3"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52" name="Freeform 156"/>
              <p:cNvSpPr>
                <a:spLocks/>
              </p:cNvSpPr>
              <p:nvPr/>
            </p:nvSpPr>
            <p:spPr bwMode="auto">
              <a:xfrm>
                <a:off x="3232" y="5085"/>
                <a:ext cx="1" cy="9"/>
              </a:xfrm>
              <a:custGeom>
                <a:avLst/>
                <a:gdLst>
                  <a:gd name="T0" fmla="*/ 1 w 1"/>
                  <a:gd name="T1" fmla="*/ 9 h 9"/>
                  <a:gd name="T2" fmla="*/ 0 w 1"/>
                  <a:gd name="T3" fmla="*/ 0 h 9"/>
                  <a:gd name="T4" fmla="*/ 1 w 1"/>
                  <a:gd name="T5" fmla="*/ 9 h 9"/>
                  <a:gd name="T6" fmla="*/ 0 60000 65536"/>
                  <a:gd name="T7" fmla="*/ 0 60000 65536"/>
                  <a:gd name="T8" fmla="*/ 0 60000 65536"/>
                </a:gdLst>
                <a:ahLst/>
                <a:cxnLst>
                  <a:cxn ang="T6">
                    <a:pos x="T0" y="T1"/>
                  </a:cxn>
                  <a:cxn ang="T7">
                    <a:pos x="T2" y="T3"/>
                  </a:cxn>
                  <a:cxn ang="T8">
                    <a:pos x="T4" y="T5"/>
                  </a:cxn>
                </a:cxnLst>
                <a:rect l="0" t="0" r="r" b="b"/>
                <a:pathLst>
                  <a:path w="1" h="9">
                    <a:moveTo>
                      <a:pt x="1" y="9"/>
                    </a:moveTo>
                    <a:lnTo>
                      <a:pt x="0" y="0"/>
                    </a:lnTo>
                    <a:lnTo>
                      <a:pt x="1" y="9"/>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53" name="Line 157"/>
              <p:cNvSpPr>
                <a:spLocks noChangeShapeType="1"/>
              </p:cNvSpPr>
              <p:nvPr/>
            </p:nvSpPr>
            <p:spPr bwMode="auto">
              <a:xfrm flipH="1" flipV="1">
                <a:off x="3232" y="5085"/>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54" name="Freeform 158"/>
              <p:cNvSpPr>
                <a:spLocks/>
              </p:cNvSpPr>
              <p:nvPr/>
            </p:nvSpPr>
            <p:spPr bwMode="auto">
              <a:xfrm>
                <a:off x="3238" y="5083"/>
                <a:ext cx="1" cy="9"/>
              </a:xfrm>
              <a:custGeom>
                <a:avLst/>
                <a:gdLst>
                  <a:gd name="T0" fmla="*/ 0 w 1"/>
                  <a:gd name="T1" fmla="*/ 0 h 9"/>
                  <a:gd name="T2" fmla="*/ 1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1"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55" name="Line 159"/>
              <p:cNvSpPr>
                <a:spLocks noChangeShapeType="1"/>
              </p:cNvSpPr>
              <p:nvPr/>
            </p:nvSpPr>
            <p:spPr bwMode="auto">
              <a:xfrm>
                <a:off x="3238" y="5083"/>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56" name="Freeform 160"/>
              <p:cNvSpPr>
                <a:spLocks/>
              </p:cNvSpPr>
              <p:nvPr/>
            </p:nvSpPr>
            <p:spPr bwMode="auto">
              <a:xfrm>
                <a:off x="3243" y="5082"/>
                <a:ext cx="1" cy="9"/>
              </a:xfrm>
              <a:custGeom>
                <a:avLst/>
                <a:gdLst>
                  <a:gd name="T0" fmla="*/ 0 w 1"/>
                  <a:gd name="T1" fmla="*/ 0 h 9"/>
                  <a:gd name="T2" fmla="*/ 1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1"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57" name="Line 161"/>
              <p:cNvSpPr>
                <a:spLocks noChangeShapeType="1"/>
              </p:cNvSpPr>
              <p:nvPr/>
            </p:nvSpPr>
            <p:spPr bwMode="auto">
              <a:xfrm>
                <a:off x="3243" y="5082"/>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58" name="Freeform 162"/>
              <p:cNvSpPr>
                <a:spLocks/>
              </p:cNvSpPr>
              <p:nvPr/>
            </p:nvSpPr>
            <p:spPr bwMode="auto">
              <a:xfrm>
                <a:off x="3250" y="5082"/>
                <a:ext cx="1" cy="7"/>
              </a:xfrm>
              <a:custGeom>
                <a:avLst/>
                <a:gdLst>
                  <a:gd name="T0" fmla="*/ 0 w 1"/>
                  <a:gd name="T1" fmla="*/ 0 h 7"/>
                  <a:gd name="T2" fmla="*/ 0 w 1"/>
                  <a:gd name="T3" fmla="*/ 7 h 7"/>
                  <a:gd name="T4" fmla="*/ 0 w 1"/>
                  <a:gd name="T5" fmla="*/ 0 h 7"/>
                  <a:gd name="T6" fmla="*/ 0 60000 65536"/>
                  <a:gd name="T7" fmla="*/ 0 60000 65536"/>
                  <a:gd name="T8" fmla="*/ 0 60000 65536"/>
                </a:gdLst>
                <a:ahLst/>
                <a:cxnLst>
                  <a:cxn ang="T6">
                    <a:pos x="T0" y="T1"/>
                  </a:cxn>
                  <a:cxn ang="T7">
                    <a:pos x="T2" y="T3"/>
                  </a:cxn>
                  <a:cxn ang="T8">
                    <a:pos x="T4" y="T5"/>
                  </a:cxn>
                </a:cxnLst>
                <a:rect l="0" t="0" r="r" b="b"/>
                <a:pathLst>
                  <a:path w="1" h="7">
                    <a:moveTo>
                      <a:pt x="0" y="0"/>
                    </a:moveTo>
                    <a:lnTo>
                      <a:pt x="0" y="7"/>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59" name="Line 163"/>
              <p:cNvSpPr>
                <a:spLocks noChangeShapeType="1"/>
              </p:cNvSpPr>
              <p:nvPr/>
            </p:nvSpPr>
            <p:spPr bwMode="auto">
              <a:xfrm>
                <a:off x="3250" y="5082"/>
                <a:ext cx="1"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60" name="Freeform 164"/>
              <p:cNvSpPr>
                <a:spLocks/>
              </p:cNvSpPr>
              <p:nvPr/>
            </p:nvSpPr>
            <p:spPr bwMode="auto">
              <a:xfrm>
                <a:off x="3255" y="5080"/>
                <a:ext cx="1" cy="14"/>
              </a:xfrm>
              <a:custGeom>
                <a:avLst/>
                <a:gdLst>
                  <a:gd name="T0" fmla="*/ 0 w 1"/>
                  <a:gd name="T1" fmla="*/ 0 h 14"/>
                  <a:gd name="T2" fmla="*/ 1 w 1"/>
                  <a:gd name="T3" fmla="*/ 14 h 14"/>
                  <a:gd name="T4" fmla="*/ 0 w 1"/>
                  <a:gd name="T5" fmla="*/ 0 h 14"/>
                  <a:gd name="T6" fmla="*/ 0 60000 65536"/>
                  <a:gd name="T7" fmla="*/ 0 60000 65536"/>
                  <a:gd name="T8" fmla="*/ 0 60000 65536"/>
                </a:gdLst>
                <a:ahLst/>
                <a:cxnLst>
                  <a:cxn ang="T6">
                    <a:pos x="T0" y="T1"/>
                  </a:cxn>
                  <a:cxn ang="T7">
                    <a:pos x="T2" y="T3"/>
                  </a:cxn>
                  <a:cxn ang="T8">
                    <a:pos x="T4" y="T5"/>
                  </a:cxn>
                </a:cxnLst>
                <a:rect l="0" t="0" r="r" b="b"/>
                <a:pathLst>
                  <a:path w="1" h="14">
                    <a:moveTo>
                      <a:pt x="0" y="0"/>
                    </a:moveTo>
                    <a:lnTo>
                      <a:pt x="1" y="14"/>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61" name="Line 165"/>
              <p:cNvSpPr>
                <a:spLocks noChangeShapeType="1"/>
              </p:cNvSpPr>
              <p:nvPr/>
            </p:nvSpPr>
            <p:spPr bwMode="auto">
              <a:xfrm>
                <a:off x="3255" y="5080"/>
                <a:ext cx="1" cy="1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62" name="Freeform 166"/>
              <p:cNvSpPr>
                <a:spLocks/>
              </p:cNvSpPr>
              <p:nvPr/>
            </p:nvSpPr>
            <p:spPr bwMode="auto">
              <a:xfrm>
                <a:off x="3262" y="5079"/>
                <a:ext cx="1" cy="9"/>
              </a:xfrm>
              <a:custGeom>
                <a:avLst/>
                <a:gdLst>
                  <a:gd name="T0" fmla="*/ 0 w 1"/>
                  <a:gd name="T1" fmla="*/ 0 h 9"/>
                  <a:gd name="T2" fmla="*/ 0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0"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63" name="Line 167"/>
              <p:cNvSpPr>
                <a:spLocks noChangeShapeType="1"/>
              </p:cNvSpPr>
              <p:nvPr/>
            </p:nvSpPr>
            <p:spPr bwMode="auto">
              <a:xfrm>
                <a:off x="3262" y="5079"/>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64" name="Freeform 168"/>
              <p:cNvSpPr>
                <a:spLocks/>
              </p:cNvSpPr>
              <p:nvPr/>
            </p:nvSpPr>
            <p:spPr bwMode="auto">
              <a:xfrm>
                <a:off x="3267" y="5077"/>
                <a:ext cx="1" cy="9"/>
              </a:xfrm>
              <a:custGeom>
                <a:avLst/>
                <a:gdLst>
                  <a:gd name="T0" fmla="*/ 0 w 1"/>
                  <a:gd name="T1" fmla="*/ 0 h 9"/>
                  <a:gd name="T2" fmla="*/ 1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1"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65" name="Line 169"/>
              <p:cNvSpPr>
                <a:spLocks noChangeShapeType="1"/>
              </p:cNvSpPr>
              <p:nvPr/>
            </p:nvSpPr>
            <p:spPr bwMode="auto">
              <a:xfrm>
                <a:off x="3267" y="5077"/>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66" name="Freeform 170"/>
              <p:cNvSpPr>
                <a:spLocks/>
              </p:cNvSpPr>
              <p:nvPr/>
            </p:nvSpPr>
            <p:spPr bwMode="auto">
              <a:xfrm>
                <a:off x="3272" y="5076"/>
                <a:ext cx="2" cy="9"/>
              </a:xfrm>
              <a:custGeom>
                <a:avLst/>
                <a:gdLst>
                  <a:gd name="T0" fmla="*/ 0 w 2"/>
                  <a:gd name="T1" fmla="*/ 0 h 9"/>
                  <a:gd name="T2" fmla="*/ 2 w 2"/>
                  <a:gd name="T3" fmla="*/ 9 h 9"/>
                  <a:gd name="T4" fmla="*/ 0 w 2"/>
                  <a:gd name="T5" fmla="*/ 0 h 9"/>
                  <a:gd name="T6" fmla="*/ 0 60000 65536"/>
                  <a:gd name="T7" fmla="*/ 0 60000 65536"/>
                  <a:gd name="T8" fmla="*/ 0 60000 65536"/>
                </a:gdLst>
                <a:ahLst/>
                <a:cxnLst>
                  <a:cxn ang="T6">
                    <a:pos x="T0" y="T1"/>
                  </a:cxn>
                  <a:cxn ang="T7">
                    <a:pos x="T2" y="T3"/>
                  </a:cxn>
                  <a:cxn ang="T8">
                    <a:pos x="T4" y="T5"/>
                  </a:cxn>
                </a:cxnLst>
                <a:rect l="0" t="0" r="r" b="b"/>
                <a:pathLst>
                  <a:path w="2" h="9">
                    <a:moveTo>
                      <a:pt x="0" y="0"/>
                    </a:moveTo>
                    <a:lnTo>
                      <a:pt x="2"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67" name="Line 171"/>
              <p:cNvSpPr>
                <a:spLocks noChangeShapeType="1"/>
              </p:cNvSpPr>
              <p:nvPr/>
            </p:nvSpPr>
            <p:spPr bwMode="auto">
              <a:xfrm>
                <a:off x="3272" y="5076"/>
                <a:ext cx="2"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68" name="Freeform 172"/>
              <p:cNvSpPr>
                <a:spLocks/>
              </p:cNvSpPr>
              <p:nvPr/>
            </p:nvSpPr>
            <p:spPr bwMode="auto">
              <a:xfrm>
                <a:off x="3278" y="5076"/>
                <a:ext cx="1" cy="7"/>
              </a:xfrm>
              <a:custGeom>
                <a:avLst/>
                <a:gdLst>
                  <a:gd name="T0" fmla="*/ 0 w 1"/>
                  <a:gd name="T1" fmla="*/ 0 h 7"/>
                  <a:gd name="T2" fmla="*/ 1 w 1"/>
                  <a:gd name="T3" fmla="*/ 7 h 7"/>
                  <a:gd name="T4" fmla="*/ 0 w 1"/>
                  <a:gd name="T5" fmla="*/ 0 h 7"/>
                  <a:gd name="T6" fmla="*/ 0 60000 65536"/>
                  <a:gd name="T7" fmla="*/ 0 60000 65536"/>
                  <a:gd name="T8" fmla="*/ 0 60000 65536"/>
                </a:gdLst>
                <a:ahLst/>
                <a:cxnLst>
                  <a:cxn ang="T6">
                    <a:pos x="T0" y="T1"/>
                  </a:cxn>
                  <a:cxn ang="T7">
                    <a:pos x="T2" y="T3"/>
                  </a:cxn>
                  <a:cxn ang="T8">
                    <a:pos x="T4" y="T5"/>
                  </a:cxn>
                </a:cxnLst>
                <a:rect l="0" t="0" r="r" b="b"/>
                <a:pathLst>
                  <a:path w="1" h="7">
                    <a:moveTo>
                      <a:pt x="0" y="0"/>
                    </a:moveTo>
                    <a:lnTo>
                      <a:pt x="1" y="7"/>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69" name="Line 173"/>
              <p:cNvSpPr>
                <a:spLocks noChangeShapeType="1"/>
              </p:cNvSpPr>
              <p:nvPr/>
            </p:nvSpPr>
            <p:spPr bwMode="auto">
              <a:xfrm>
                <a:off x="3278" y="5076"/>
                <a:ext cx="1"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70" name="Freeform 174"/>
              <p:cNvSpPr>
                <a:spLocks/>
              </p:cNvSpPr>
              <p:nvPr/>
            </p:nvSpPr>
            <p:spPr bwMode="auto">
              <a:xfrm>
                <a:off x="3285" y="5074"/>
                <a:ext cx="1" cy="14"/>
              </a:xfrm>
              <a:custGeom>
                <a:avLst/>
                <a:gdLst>
                  <a:gd name="T0" fmla="*/ 0 w 1"/>
                  <a:gd name="T1" fmla="*/ 0 h 14"/>
                  <a:gd name="T2" fmla="*/ 1 w 1"/>
                  <a:gd name="T3" fmla="*/ 14 h 14"/>
                  <a:gd name="T4" fmla="*/ 0 w 1"/>
                  <a:gd name="T5" fmla="*/ 0 h 14"/>
                  <a:gd name="T6" fmla="*/ 0 60000 65536"/>
                  <a:gd name="T7" fmla="*/ 0 60000 65536"/>
                  <a:gd name="T8" fmla="*/ 0 60000 65536"/>
                </a:gdLst>
                <a:ahLst/>
                <a:cxnLst>
                  <a:cxn ang="T6">
                    <a:pos x="T0" y="T1"/>
                  </a:cxn>
                  <a:cxn ang="T7">
                    <a:pos x="T2" y="T3"/>
                  </a:cxn>
                  <a:cxn ang="T8">
                    <a:pos x="T4" y="T5"/>
                  </a:cxn>
                </a:cxnLst>
                <a:rect l="0" t="0" r="r" b="b"/>
                <a:pathLst>
                  <a:path w="1" h="14">
                    <a:moveTo>
                      <a:pt x="0" y="0"/>
                    </a:moveTo>
                    <a:lnTo>
                      <a:pt x="1" y="14"/>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71" name="Line 175"/>
              <p:cNvSpPr>
                <a:spLocks noChangeShapeType="1"/>
              </p:cNvSpPr>
              <p:nvPr/>
            </p:nvSpPr>
            <p:spPr bwMode="auto">
              <a:xfrm>
                <a:off x="3285" y="5074"/>
                <a:ext cx="1" cy="1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72" name="Freeform 176"/>
              <p:cNvSpPr>
                <a:spLocks/>
              </p:cNvSpPr>
              <p:nvPr/>
            </p:nvSpPr>
            <p:spPr bwMode="auto">
              <a:xfrm>
                <a:off x="3290" y="5073"/>
                <a:ext cx="1" cy="9"/>
              </a:xfrm>
              <a:custGeom>
                <a:avLst/>
                <a:gdLst>
                  <a:gd name="T0" fmla="*/ 0 w 1"/>
                  <a:gd name="T1" fmla="*/ 0 h 9"/>
                  <a:gd name="T2" fmla="*/ 1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1"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73" name="Line 177"/>
              <p:cNvSpPr>
                <a:spLocks noChangeShapeType="1"/>
              </p:cNvSpPr>
              <p:nvPr/>
            </p:nvSpPr>
            <p:spPr bwMode="auto">
              <a:xfrm>
                <a:off x="3290" y="5073"/>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74" name="Freeform 178"/>
              <p:cNvSpPr>
                <a:spLocks/>
              </p:cNvSpPr>
              <p:nvPr/>
            </p:nvSpPr>
            <p:spPr bwMode="auto">
              <a:xfrm>
                <a:off x="3297" y="5071"/>
                <a:ext cx="1" cy="9"/>
              </a:xfrm>
              <a:custGeom>
                <a:avLst/>
                <a:gdLst>
                  <a:gd name="T0" fmla="*/ 0 w 1"/>
                  <a:gd name="T1" fmla="*/ 0 h 9"/>
                  <a:gd name="T2" fmla="*/ 1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1"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75" name="Line 179"/>
              <p:cNvSpPr>
                <a:spLocks noChangeShapeType="1"/>
              </p:cNvSpPr>
              <p:nvPr/>
            </p:nvSpPr>
            <p:spPr bwMode="auto">
              <a:xfrm>
                <a:off x="3297" y="5071"/>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76" name="Freeform 180"/>
              <p:cNvSpPr>
                <a:spLocks/>
              </p:cNvSpPr>
              <p:nvPr/>
            </p:nvSpPr>
            <p:spPr bwMode="auto">
              <a:xfrm>
                <a:off x="3302" y="5071"/>
                <a:ext cx="1" cy="8"/>
              </a:xfrm>
              <a:custGeom>
                <a:avLst/>
                <a:gdLst>
                  <a:gd name="T0" fmla="*/ 0 w 1"/>
                  <a:gd name="T1" fmla="*/ 0 h 8"/>
                  <a:gd name="T2" fmla="*/ 1 w 1"/>
                  <a:gd name="T3" fmla="*/ 8 h 8"/>
                  <a:gd name="T4" fmla="*/ 0 w 1"/>
                  <a:gd name="T5" fmla="*/ 0 h 8"/>
                  <a:gd name="T6" fmla="*/ 0 60000 65536"/>
                  <a:gd name="T7" fmla="*/ 0 60000 65536"/>
                  <a:gd name="T8" fmla="*/ 0 60000 65536"/>
                </a:gdLst>
                <a:ahLst/>
                <a:cxnLst>
                  <a:cxn ang="T6">
                    <a:pos x="T0" y="T1"/>
                  </a:cxn>
                  <a:cxn ang="T7">
                    <a:pos x="T2" y="T3"/>
                  </a:cxn>
                  <a:cxn ang="T8">
                    <a:pos x="T4" y="T5"/>
                  </a:cxn>
                </a:cxnLst>
                <a:rect l="0" t="0" r="r" b="b"/>
                <a:pathLst>
                  <a:path w="1" h="8">
                    <a:moveTo>
                      <a:pt x="0" y="0"/>
                    </a:moveTo>
                    <a:lnTo>
                      <a:pt x="1" y="8"/>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77" name="Line 181"/>
              <p:cNvSpPr>
                <a:spLocks noChangeShapeType="1"/>
              </p:cNvSpPr>
              <p:nvPr/>
            </p:nvSpPr>
            <p:spPr bwMode="auto">
              <a:xfrm>
                <a:off x="3302" y="5071"/>
                <a:ext cx="1"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78" name="Freeform 182"/>
              <p:cNvSpPr>
                <a:spLocks/>
              </p:cNvSpPr>
              <p:nvPr/>
            </p:nvSpPr>
            <p:spPr bwMode="auto">
              <a:xfrm>
                <a:off x="3307" y="5070"/>
                <a:ext cx="2" cy="9"/>
              </a:xfrm>
              <a:custGeom>
                <a:avLst/>
                <a:gdLst>
                  <a:gd name="T0" fmla="*/ 0 w 2"/>
                  <a:gd name="T1" fmla="*/ 0 h 9"/>
                  <a:gd name="T2" fmla="*/ 2 w 2"/>
                  <a:gd name="T3" fmla="*/ 9 h 9"/>
                  <a:gd name="T4" fmla="*/ 0 w 2"/>
                  <a:gd name="T5" fmla="*/ 0 h 9"/>
                  <a:gd name="T6" fmla="*/ 0 60000 65536"/>
                  <a:gd name="T7" fmla="*/ 0 60000 65536"/>
                  <a:gd name="T8" fmla="*/ 0 60000 65536"/>
                </a:gdLst>
                <a:ahLst/>
                <a:cxnLst>
                  <a:cxn ang="T6">
                    <a:pos x="T0" y="T1"/>
                  </a:cxn>
                  <a:cxn ang="T7">
                    <a:pos x="T2" y="T3"/>
                  </a:cxn>
                  <a:cxn ang="T8">
                    <a:pos x="T4" y="T5"/>
                  </a:cxn>
                </a:cxnLst>
                <a:rect l="0" t="0" r="r" b="b"/>
                <a:pathLst>
                  <a:path w="2" h="9">
                    <a:moveTo>
                      <a:pt x="0" y="0"/>
                    </a:moveTo>
                    <a:lnTo>
                      <a:pt x="2"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79" name="Line 183"/>
              <p:cNvSpPr>
                <a:spLocks noChangeShapeType="1"/>
              </p:cNvSpPr>
              <p:nvPr/>
            </p:nvSpPr>
            <p:spPr bwMode="auto">
              <a:xfrm>
                <a:off x="3307" y="5070"/>
                <a:ext cx="2"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80" name="Freeform 184"/>
              <p:cNvSpPr>
                <a:spLocks/>
              </p:cNvSpPr>
              <p:nvPr/>
            </p:nvSpPr>
            <p:spPr bwMode="auto">
              <a:xfrm>
                <a:off x="3314" y="5068"/>
                <a:ext cx="2" cy="14"/>
              </a:xfrm>
              <a:custGeom>
                <a:avLst/>
                <a:gdLst>
                  <a:gd name="T0" fmla="*/ 0 w 2"/>
                  <a:gd name="T1" fmla="*/ 0 h 14"/>
                  <a:gd name="T2" fmla="*/ 2 w 2"/>
                  <a:gd name="T3" fmla="*/ 14 h 14"/>
                  <a:gd name="T4" fmla="*/ 0 w 2"/>
                  <a:gd name="T5" fmla="*/ 0 h 14"/>
                  <a:gd name="T6" fmla="*/ 0 60000 65536"/>
                  <a:gd name="T7" fmla="*/ 0 60000 65536"/>
                  <a:gd name="T8" fmla="*/ 0 60000 65536"/>
                </a:gdLst>
                <a:ahLst/>
                <a:cxnLst>
                  <a:cxn ang="T6">
                    <a:pos x="T0" y="T1"/>
                  </a:cxn>
                  <a:cxn ang="T7">
                    <a:pos x="T2" y="T3"/>
                  </a:cxn>
                  <a:cxn ang="T8">
                    <a:pos x="T4" y="T5"/>
                  </a:cxn>
                </a:cxnLst>
                <a:rect l="0" t="0" r="r" b="b"/>
                <a:pathLst>
                  <a:path w="2" h="14">
                    <a:moveTo>
                      <a:pt x="0" y="0"/>
                    </a:moveTo>
                    <a:lnTo>
                      <a:pt x="2" y="14"/>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81" name="Line 185"/>
              <p:cNvSpPr>
                <a:spLocks noChangeShapeType="1"/>
              </p:cNvSpPr>
              <p:nvPr/>
            </p:nvSpPr>
            <p:spPr bwMode="auto">
              <a:xfrm>
                <a:off x="3314" y="5068"/>
                <a:ext cx="2" cy="1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82" name="Freeform 186"/>
              <p:cNvSpPr>
                <a:spLocks/>
              </p:cNvSpPr>
              <p:nvPr/>
            </p:nvSpPr>
            <p:spPr bwMode="auto">
              <a:xfrm>
                <a:off x="3320" y="5068"/>
                <a:ext cx="1" cy="8"/>
              </a:xfrm>
              <a:custGeom>
                <a:avLst/>
                <a:gdLst>
                  <a:gd name="T0" fmla="*/ 0 w 1"/>
                  <a:gd name="T1" fmla="*/ 0 h 8"/>
                  <a:gd name="T2" fmla="*/ 1 w 1"/>
                  <a:gd name="T3" fmla="*/ 8 h 8"/>
                  <a:gd name="T4" fmla="*/ 0 w 1"/>
                  <a:gd name="T5" fmla="*/ 0 h 8"/>
                  <a:gd name="T6" fmla="*/ 0 60000 65536"/>
                  <a:gd name="T7" fmla="*/ 0 60000 65536"/>
                  <a:gd name="T8" fmla="*/ 0 60000 65536"/>
                </a:gdLst>
                <a:ahLst/>
                <a:cxnLst>
                  <a:cxn ang="T6">
                    <a:pos x="T0" y="T1"/>
                  </a:cxn>
                  <a:cxn ang="T7">
                    <a:pos x="T2" y="T3"/>
                  </a:cxn>
                  <a:cxn ang="T8">
                    <a:pos x="T4" y="T5"/>
                  </a:cxn>
                </a:cxnLst>
                <a:rect l="0" t="0" r="r" b="b"/>
                <a:pathLst>
                  <a:path w="1" h="8">
                    <a:moveTo>
                      <a:pt x="0" y="0"/>
                    </a:moveTo>
                    <a:lnTo>
                      <a:pt x="1" y="8"/>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83" name="Line 187"/>
              <p:cNvSpPr>
                <a:spLocks noChangeShapeType="1"/>
              </p:cNvSpPr>
              <p:nvPr/>
            </p:nvSpPr>
            <p:spPr bwMode="auto">
              <a:xfrm>
                <a:off x="3320" y="5068"/>
                <a:ext cx="1"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84" name="Freeform 188"/>
              <p:cNvSpPr>
                <a:spLocks/>
              </p:cNvSpPr>
              <p:nvPr/>
            </p:nvSpPr>
            <p:spPr bwMode="auto">
              <a:xfrm>
                <a:off x="3325" y="5067"/>
                <a:ext cx="1" cy="7"/>
              </a:xfrm>
              <a:custGeom>
                <a:avLst/>
                <a:gdLst>
                  <a:gd name="T0" fmla="*/ 0 w 1"/>
                  <a:gd name="T1" fmla="*/ 0 h 7"/>
                  <a:gd name="T2" fmla="*/ 1 w 1"/>
                  <a:gd name="T3" fmla="*/ 7 h 7"/>
                  <a:gd name="T4" fmla="*/ 0 w 1"/>
                  <a:gd name="T5" fmla="*/ 0 h 7"/>
                  <a:gd name="T6" fmla="*/ 0 60000 65536"/>
                  <a:gd name="T7" fmla="*/ 0 60000 65536"/>
                  <a:gd name="T8" fmla="*/ 0 60000 65536"/>
                </a:gdLst>
                <a:ahLst/>
                <a:cxnLst>
                  <a:cxn ang="T6">
                    <a:pos x="T0" y="T1"/>
                  </a:cxn>
                  <a:cxn ang="T7">
                    <a:pos x="T2" y="T3"/>
                  </a:cxn>
                  <a:cxn ang="T8">
                    <a:pos x="T4" y="T5"/>
                  </a:cxn>
                </a:cxnLst>
                <a:rect l="0" t="0" r="r" b="b"/>
                <a:pathLst>
                  <a:path w="1" h="7">
                    <a:moveTo>
                      <a:pt x="0" y="0"/>
                    </a:moveTo>
                    <a:lnTo>
                      <a:pt x="1" y="7"/>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85" name="Line 189"/>
              <p:cNvSpPr>
                <a:spLocks noChangeShapeType="1"/>
              </p:cNvSpPr>
              <p:nvPr/>
            </p:nvSpPr>
            <p:spPr bwMode="auto">
              <a:xfrm>
                <a:off x="3325" y="5067"/>
                <a:ext cx="1"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86" name="Freeform 190"/>
              <p:cNvSpPr>
                <a:spLocks/>
              </p:cNvSpPr>
              <p:nvPr/>
            </p:nvSpPr>
            <p:spPr bwMode="auto">
              <a:xfrm>
                <a:off x="3332" y="5065"/>
                <a:ext cx="1" cy="9"/>
              </a:xfrm>
              <a:custGeom>
                <a:avLst/>
                <a:gdLst>
                  <a:gd name="T0" fmla="*/ 0 w 1"/>
                  <a:gd name="T1" fmla="*/ 0 h 9"/>
                  <a:gd name="T2" fmla="*/ 1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1"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87" name="Line 191"/>
              <p:cNvSpPr>
                <a:spLocks noChangeShapeType="1"/>
              </p:cNvSpPr>
              <p:nvPr/>
            </p:nvSpPr>
            <p:spPr bwMode="auto">
              <a:xfrm>
                <a:off x="3332" y="5065"/>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88" name="Freeform 192"/>
              <p:cNvSpPr>
                <a:spLocks/>
              </p:cNvSpPr>
              <p:nvPr/>
            </p:nvSpPr>
            <p:spPr bwMode="auto">
              <a:xfrm>
                <a:off x="3337" y="5063"/>
                <a:ext cx="1" cy="10"/>
              </a:xfrm>
              <a:custGeom>
                <a:avLst/>
                <a:gdLst>
                  <a:gd name="T0" fmla="*/ 0 w 1"/>
                  <a:gd name="T1" fmla="*/ 0 h 10"/>
                  <a:gd name="T2" fmla="*/ 1 w 1"/>
                  <a:gd name="T3" fmla="*/ 10 h 10"/>
                  <a:gd name="T4" fmla="*/ 0 w 1"/>
                  <a:gd name="T5" fmla="*/ 0 h 10"/>
                  <a:gd name="T6" fmla="*/ 0 60000 65536"/>
                  <a:gd name="T7" fmla="*/ 0 60000 65536"/>
                  <a:gd name="T8" fmla="*/ 0 60000 65536"/>
                </a:gdLst>
                <a:ahLst/>
                <a:cxnLst>
                  <a:cxn ang="T6">
                    <a:pos x="T0" y="T1"/>
                  </a:cxn>
                  <a:cxn ang="T7">
                    <a:pos x="T2" y="T3"/>
                  </a:cxn>
                  <a:cxn ang="T8">
                    <a:pos x="T4" y="T5"/>
                  </a:cxn>
                </a:cxnLst>
                <a:rect l="0" t="0" r="r" b="b"/>
                <a:pathLst>
                  <a:path w="1" h="10">
                    <a:moveTo>
                      <a:pt x="0" y="0"/>
                    </a:moveTo>
                    <a:lnTo>
                      <a:pt x="1" y="10"/>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89" name="Line 193"/>
              <p:cNvSpPr>
                <a:spLocks noChangeShapeType="1"/>
              </p:cNvSpPr>
              <p:nvPr/>
            </p:nvSpPr>
            <p:spPr bwMode="auto">
              <a:xfrm>
                <a:off x="3337" y="5063"/>
                <a:ext cx="1"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90" name="Freeform 194"/>
              <p:cNvSpPr>
                <a:spLocks/>
              </p:cNvSpPr>
              <p:nvPr/>
            </p:nvSpPr>
            <p:spPr bwMode="auto">
              <a:xfrm>
                <a:off x="3342" y="5062"/>
                <a:ext cx="3" cy="14"/>
              </a:xfrm>
              <a:custGeom>
                <a:avLst/>
                <a:gdLst>
                  <a:gd name="T0" fmla="*/ 0 w 3"/>
                  <a:gd name="T1" fmla="*/ 0 h 14"/>
                  <a:gd name="T2" fmla="*/ 3 w 3"/>
                  <a:gd name="T3" fmla="*/ 14 h 14"/>
                  <a:gd name="T4" fmla="*/ 0 w 3"/>
                  <a:gd name="T5" fmla="*/ 0 h 14"/>
                  <a:gd name="T6" fmla="*/ 0 60000 65536"/>
                  <a:gd name="T7" fmla="*/ 0 60000 65536"/>
                  <a:gd name="T8" fmla="*/ 0 60000 65536"/>
                </a:gdLst>
                <a:ahLst/>
                <a:cxnLst>
                  <a:cxn ang="T6">
                    <a:pos x="T0" y="T1"/>
                  </a:cxn>
                  <a:cxn ang="T7">
                    <a:pos x="T2" y="T3"/>
                  </a:cxn>
                  <a:cxn ang="T8">
                    <a:pos x="T4" y="T5"/>
                  </a:cxn>
                </a:cxnLst>
                <a:rect l="0" t="0" r="r" b="b"/>
                <a:pathLst>
                  <a:path w="3" h="14">
                    <a:moveTo>
                      <a:pt x="0" y="0"/>
                    </a:moveTo>
                    <a:lnTo>
                      <a:pt x="3" y="14"/>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91" name="Line 195"/>
              <p:cNvSpPr>
                <a:spLocks noChangeShapeType="1"/>
              </p:cNvSpPr>
              <p:nvPr/>
            </p:nvSpPr>
            <p:spPr bwMode="auto">
              <a:xfrm>
                <a:off x="3342" y="5062"/>
                <a:ext cx="3" cy="1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92" name="Freeform 196"/>
              <p:cNvSpPr>
                <a:spLocks/>
              </p:cNvSpPr>
              <p:nvPr/>
            </p:nvSpPr>
            <p:spPr bwMode="auto">
              <a:xfrm>
                <a:off x="3349" y="5062"/>
                <a:ext cx="2" cy="8"/>
              </a:xfrm>
              <a:custGeom>
                <a:avLst/>
                <a:gdLst>
                  <a:gd name="T0" fmla="*/ 0 w 2"/>
                  <a:gd name="T1" fmla="*/ 0 h 8"/>
                  <a:gd name="T2" fmla="*/ 2 w 2"/>
                  <a:gd name="T3" fmla="*/ 8 h 8"/>
                  <a:gd name="T4" fmla="*/ 0 w 2"/>
                  <a:gd name="T5" fmla="*/ 0 h 8"/>
                  <a:gd name="T6" fmla="*/ 0 60000 65536"/>
                  <a:gd name="T7" fmla="*/ 0 60000 65536"/>
                  <a:gd name="T8" fmla="*/ 0 60000 65536"/>
                </a:gdLst>
                <a:ahLst/>
                <a:cxnLst>
                  <a:cxn ang="T6">
                    <a:pos x="T0" y="T1"/>
                  </a:cxn>
                  <a:cxn ang="T7">
                    <a:pos x="T2" y="T3"/>
                  </a:cxn>
                  <a:cxn ang="T8">
                    <a:pos x="T4" y="T5"/>
                  </a:cxn>
                </a:cxnLst>
                <a:rect l="0" t="0" r="r" b="b"/>
                <a:pathLst>
                  <a:path w="2" h="8">
                    <a:moveTo>
                      <a:pt x="0" y="0"/>
                    </a:moveTo>
                    <a:lnTo>
                      <a:pt x="2" y="8"/>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93" name="Line 197"/>
              <p:cNvSpPr>
                <a:spLocks noChangeShapeType="1"/>
              </p:cNvSpPr>
              <p:nvPr/>
            </p:nvSpPr>
            <p:spPr bwMode="auto">
              <a:xfrm>
                <a:off x="3349" y="5062"/>
                <a:ext cx="2"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94" name="Freeform 198"/>
              <p:cNvSpPr>
                <a:spLocks/>
              </p:cNvSpPr>
              <p:nvPr/>
            </p:nvSpPr>
            <p:spPr bwMode="auto">
              <a:xfrm>
                <a:off x="3355" y="5060"/>
                <a:ext cx="1" cy="8"/>
              </a:xfrm>
              <a:custGeom>
                <a:avLst/>
                <a:gdLst>
                  <a:gd name="T0" fmla="*/ 0 w 1"/>
                  <a:gd name="T1" fmla="*/ 0 h 8"/>
                  <a:gd name="T2" fmla="*/ 1 w 1"/>
                  <a:gd name="T3" fmla="*/ 8 h 8"/>
                  <a:gd name="T4" fmla="*/ 0 w 1"/>
                  <a:gd name="T5" fmla="*/ 0 h 8"/>
                  <a:gd name="T6" fmla="*/ 0 60000 65536"/>
                  <a:gd name="T7" fmla="*/ 0 60000 65536"/>
                  <a:gd name="T8" fmla="*/ 0 60000 65536"/>
                </a:gdLst>
                <a:ahLst/>
                <a:cxnLst>
                  <a:cxn ang="T6">
                    <a:pos x="T0" y="T1"/>
                  </a:cxn>
                  <a:cxn ang="T7">
                    <a:pos x="T2" y="T3"/>
                  </a:cxn>
                  <a:cxn ang="T8">
                    <a:pos x="T4" y="T5"/>
                  </a:cxn>
                </a:cxnLst>
                <a:rect l="0" t="0" r="r" b="b"/>
                <a:pathLst>
                  <a:path w="1" h="8">
                    <a:moveTo>
                      <a:pt x="0" y="0"/>
                    </a:moveTo>
                    <a:lnTo>
                      <a:pt x="1" y="8"/>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95" name="Line 199"/>
              <p:cNvSpPr>
                <a:spLocks noChangeShapeType="1"/>
              </p:cNvSpPr>
              <p:nvPr/>
            </p:nvSpPr>
            <p:spPr bwMode="auto">
              <a:xfrm>
                <a:off x="3355" y="5060"/>
                <a:ext cx="1"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96" name="Freeform 200"/>
              <p:cNvSpPr>
                <a:spLocks/>
              </p:cNvSpPr>
              <p:nvPr/>
            </p:nvSpPr>
            <p:spPr bwMode="auto">
              <a:xfrm>
                <a:off x="3361" y="5059"/>
                <a:ext cx="1" cy="9"/>
              </a:xfrm>
              <a:custGeom>
                <a:avLst/>
                <a:gdLst>
                  <a:gd name="T0" fmla="*/ 0 w 1"/>
                  <a:gd name="T1" fmla="*/ 0 h 9"/>
                  <a:gd name="T2" fmla="*/ 0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0"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97" name="Line 201"/>
              <p:cNvSpPr>
                <a:spLocks noChangeShapeType="1"/>
              </p:cNvSpPr>
              <p:nvPr/>
            </p:nvSpPr>
            <p:spPr bwMode="auto">
              <a:xfrm>
                <a:off x="3361" y="5059"/>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098" name="Freeform 202"/>
              <p:cNvSpPr>
                <a:spLocks/>
              </p:cNvSpPr>
              <p:nvPr/>
            </p:nvSpPr>
            <p:spPr bwMode="auto">
              <a:xfrm>
                <a:off x="3367" y="5057"/>
                <a:ext cx="1" cy="10"/>
              </a:xfrm>
              <a:custGeom>
                <a:avLst/>
                <a:gdLst>
                  <a:gd name="T0" fmla="*/ 0 w 1"/>
                  <a:gd name="T1" fmla="*/ 0 h 10"/>
                  <a:gd name="T2" fmla="*/ 1 w 1"/>
                  <a:gd name="T3" fmla="*/ 10 h 10"/>
                  <a:gd name="T4" fmla="*/ 0 w 1"/>
                  <a:gd name="T5" fmla="*/ 0 h 10"/>
                  <a:gd name="T6" fmla="*/ 0 60000 65536"/>
                  <a:gd name="T7" fmla="*/ 0 60000 65536"/>
                  <a:gd name="T8" fmla="*/ 0 60000 65536"/>
                </a:gdLst>
                <a:ahLst/>
                <a:cxnLst>
                  <a:cxn ang="T6">
                    <a:pos x="T0" y="T1"/>
                  </a:cxn>
                  <a:cxn ang="T7">
                    <a:pos x="T2" y="T3"/>
                  </a:cxn>
                  <a:cxn ang="T8">
                    <a:pos x="T4" y="T5"/>
                  </a:cxn>
                </a:cxnLst>
                <a:rect l="0" t="0" r="r" b="b"/>
                <a:pathLst>
                  <a:path w="1" h="10">
                    <a:moveTo>
                      <a:pt x="0" y="0"/>
                    </a:moveTo>
                    <a:lnTo>
                      <a:pt x="1" y="10"/>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099" name="Line 203"/>
              <p:cNvSpPr>
                <a:spLocks noChangeShapeType="1"/>
              </p:cNvSpPr>
              <p:nvPr/>
            </p:nvSpPr>
            <p:spPr bwMode="auto">
              <a:xfrm>
                <a:off x="3367" y="5057"/>
                <a:ext cx="1"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100" name="Freeform 204"/>
              <p:cNvSpPr>
                <a:spLocks/>
              </p:cNvSpPr>
              <p:nvPr/>
            </p:nvSpPr>
            <p:spPr bwMode="auto">
              <a:xfrm>
                <a:off x="3372" y="5056"/>
                <a:ext cx="3" cy="14"/>
              </a:xfrm>
              <a:custGeom>
                <a:avLst/>
                <a:gdLst>
                  <a:gd name="T0" fmla="*/ 0 w 3"/>
                  <a:gd name="T1" fmla="*/ 0 h 14"/>
                  <a:gd name="T2" fmla="*/ 3 w 3"/>
                  <a:gd name="T3" fmla="*/ 14 h 14"/>
                  <a:gd name="T4" fmla="*/ 0 w 3"/>
                  <a:gd name="T5" fmla="*/ 0 h 14"/>
                  <a:gd name="T6" fmla="*/ 0 60000 65536"/>
                  <a:gd name="T7" fmla="*/ 0 60000 65536"/>
                  <a:gd name="T8" fmla="*/ 0 60000 65536"/>
                </a:gdLst>
                <a:ahLst/>
                <a:cxnLst>
                  <a:cxn ang="T6">
                    <a:pos x="T0" y="T1"/>
                  </a:cxn>
                  <a:cxn ang="T7">
                    <a:pos x="T2" y="T3"/>
                  </a:cxn>
                  <a:cxn ang="T8">
                    <a:pos x="T4" y="T5"/>
                  </a:cxn>
                </a:cxnLst>
                <a:rect l="0" t="0" r="r" b="b"/>
                <a:pathLst>
                  <a:path w="3" h="14">
                    <a:moveTo>
                      <a:pt x="0" y="0"/>
                    </a:moveTo>
                    <a:lnTo>
                      <a:pt x="3" y="14"/>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101" name="Line 205"/>
              <p:cNvSpPr>
                <a:spLocks noChangeShapeType="1"/>
              </p:cNvSpPr>
              <p:nvPr/>
            </p:nvSpPr>
            <p:spPr bwMode="auto">
              <a:xfrm>
                <a:off x="3372" y="5056"/>
                <a:ext cx="3" cy="1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102" name="Freeform 206"/>
              <p:cNvSpPr>
                <a:spLocks/>
              </p:cNvSpPr>
              <p:nvPr/>
            </p:nvSpPr>
            <p:spPr bwMode="auto">
              <a:xfrm>
                <a:off x="3379" y="5056"/>
                <a:ext cx="1" cy="7"/>
              </a:xfrm>
              <a:custGeom>
                <a:avLst/>
                <a:gdLst>
                  <a:gd name="T0" fmla="*/ 0 w 1"/>
                  <a:gd name="T1" fmla="*/ 0 h 7"/>
                  <a:gd name="T2" fmla="*/ 1 w 1"/>
                  <a:gd name="T3" fmla="*/ 7 h 7"/>
                  <a:gd name="T4" fmla="*/ 0 w 1"/>
                  <a:gd name="T5" fmla="*/ 0 h 7"/>
                  <a:gd name="T6" fmla="*/ 0 60000 65536"/>
                  <a:gd name="T7" fmla="*/ 0 60000 65536"/>
                  <a:gd name="T8" fmla="*/ 0 60000 65536"/>
                </a:gdLst>
                <a:ahLst/>
                <a:cxnLst>
                  <a:cxn ang="T6">
                    <a:pos x="T0" y="T1"/>
                  </a:cxn>
                  <a:cxn ang="T7">
                    <a:pos x="T2" y="T3"/>
                  </a:cxn>
                  <a:cxn ang="T8">
                    <a:pos x="T4" y="T5"/>
                  </a:cxn>
                </a:cxnLst>
                <a:rect l="0" t="0" r="r" b="b"/>
                <a:pathLst>
                  <a:path w="1" h="7">
                    <a:moveTo>
                      <a:pt x="0" y="0"/>
                    </a:moveTo>
                    <a:lnTo>
                      <a:pt x="1" y="7"/>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103" name="Line 207"/>
              <p:cNvSpPr>
                <a:spLocks noChangeShapeType="1"/>
              </p:cNvSpPr>
              <p:nvPr/>
            </p:nvSpPr>
            <p:spPr bwMode="auto">
              <a:xfrm>
                <a:off x="3379" y="5056"/>
                <a:ext cx="1"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104" name="Freeform 208"/>
              <p:cNvSpPr>
                <a:spLocks/>
              </p:cNvSpPr>
              <p:nvPr/>
            </p:nvSpPr>
            <p:spPr bwMode="auto">
              <a:xfrm>
                <a:off x="3384" y="5054"/>
                <a:ext cx="2" cy="8"/>
              </a:xfrm>
              <a:custGeom>
                <a:avLst/>
                <a:gdLst>
                  <a:gd name="T0" fmla="*/ 0 w 2"/>
                  <a:gd name="T1" fmla="*/ 0 h 8"/>
                  <a:gd name="T2" fmla="*/ 2 w 2"/>
                  <a:gd name="T3" fmla="*/ 8 h 8"/>
                  <a:gd name="T4" fmla="*/ 0 w 2"/>
                  <a:gd name="T5" fmla="*/ 0 h 8"/>
                  <a:gd name="T6" fmla="*/ 0 60000 65536"/>
                  <a:gd name="T7" fmla="*/ 0 60000 65536"/>
                  <a:gd name="T8" fmla="*/ 0 60000 65536"/>
                </a:gdLst>
                <a:ahLst/>
                <a:cxnLst>
                  <a:cxn ang="T6">
                    <a:pos x="T0" y="T1"/>
                  </a:cxn>
                  <a:cxn ang="T7">
                    <a:pos x="T2" y="T3"/>
                  </a:cxn>
                  <a:cxn ang="T8">
                    <a:pos x="T4" y="T5"/>
                  </a:cxn>
                </a:cxnLst>
                <a:rect l="0" t="0" r="r" b="b"/>
                <a:pathLst>
                  <a:path w="2" h="8">
                    <a:moveTo>
                      <a:pt x="0" y="0"/>
                    </a:moveTo>
                    <a:lnTo>
                      <a:pt x="2" y="8"/>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105" name="Line 209"/>
              <p:cNvSpPr>
                <a:spLocks noChangeShapeType="1"/>
              </p:cNvSpPr>
              <p:nvPr/>
            </p:nvSpPr>
            <p:spPr bwMode="auto">
              <a:xfrm>
                <a:off x="3384" y="5054"/>
                <a:ext cx="2"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106" name="Freeform 210"/>
              <p:cNvSpPr>
                <a:spLocks/>
              </p:cNvSpPr>
              <p:nvPr/>
            </p:nvSpPr>
            <p:spPr bwMode="auto">
              <a:xfrm>
                <a:off x="3390" y="5053"/>
                <a:ext cx="1" cy="9"/>
              </a:xfrm>
              <a:custGeom>
                <a:avLst/>
                <a:gdLst>
                  <a:gd name="T0" fmla="*/ 0 w 1"/>
                  <a:gd name="T1" fmla="*/ 0 h 9"/>
                  <a:gd name="T2" fmla="*/ 1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1"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107" name="Line 211"/>
              <p:cNvSpPr>
                <a:spLocks noChangeShapeType="1"/>
              </p:cNvSpPr>
              <p:nvPr/>
            </p:nvSpPr>
            <p:spPr bwMode="auto">
              <a:xfrm>
                <a:off x="3390" y="5053"/>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108" name="Freeform 212"/>
              <p:cNvSpPr>
                <a:spLocks/>
              </p:cNvSpPr>
              <p:nvPr/>
            </p:nvSpPr>
            <p:spPr bwMode="auto">
              <a:xfrm>
                <a:off x="3396" y="5053"/>
                <a:ext cx="1" cy="7"/>
              </a:xfrm>
              <a:custGeom>
                <a:avLst/>
                <a:gdLst>
                  <a:gd name="T0" fmla="*/ 0 w 1"/>
                  <a:gd name="T1" fmla="*/ 0 h 7"/>
                  <a:gd name="T2" fmla="*/ 0 w 1"/>
                  <a:gd name="T3" fmla="*/ 7 h 7"/>
                  <a:gd name="T4" fmla="*/ 0 w 1"/>
                  <a:gd name="T5" fmla="*/ 0 h 7"/>
                  <a:gd name="T6" fmla="*/ 0 60000 65536"/>
                  <a:gd name="T7" fmla="*/ 0 60000 65536"/>
                  <a:gd name="T8" fmla="*/ 0 60000 65536"/>
                </a:gdLst>
                <a:ahLst/>
                <a:cxnLst>
                  <a:cxn ang="T6">
                    <a:pos x="T0" y="T1"/>
                  </a:cxn>
                  <a:cxn ang="T7">
                    <a:pos x="T2" y="T3"/>
                  </a:cxn>
                  <a:cxn ang="T8">
                    <a:pos x="T4" y="T5"/>
                  </a:cxn>
                </a:cxnLst>
                <a:rect l="0" t="0" r="r" b="b"/>
                <a:pathLst>
                  <a:path w="1" h="7">
                    <a:moveTo>
                      <a:pt x="0" y="0"/>
                    </a:moveTo>
                    <a:lnTo>
                      <a:pt x="0" y="7"/>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109" name="Line 213"/>
              <p:cNvSpPr>
                <a:spLocks noChangeShapeType="1"/>
              </p:cNvSpPr>
              <p:nvPr/>
            </p:nvSpPr>
            <p:spPr bwMode="auto">
              <a:xfrm>
                <a:off x="3396" y="5053"/>
                <a:ext cx="1"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110" name="Freeform 214"/>
              <p:cNvSpPr>
                <a:spLocks/>
              </p:cNvSpPr>
              <p:nvPr/>
            </p:nvSpPr>
            <p:spPr bwMode="auto">
              <a:xfrm>
                <a:off x="3402" y="5051"/>
                <a:ext cx="2" cy="12"/>
              </a:xfrm>
              <a:custGeom>
                <a:avLst/>
                <a:gdLst>
                  <a:gd name="T0" fmla="*/ 0 w 2"/>
                  <a:gd name="T1" fmla="*/ 0 h 12"/>
                  <a:gd name="T2" fmla="*/ 2 w 2"/>
                  <a:gd name="T3" fmla="*/ 12 h 12"/>
                  <a:gd name="T4" fmla="*/ 0 w 2"/>
                  <a:gd name="T5" fmla="*/ 0 h 12"/>
                  <a:gd name="T6" fmla="*/ 0 60000 65536"/>
                  <a:gd name="T7" fmla="*/ 0 60000 65536"/>
                  <a:gd name="T8" fmla="*/ 0 60000 65536"/>
                </a:gdLst>
                <a:ahLst/>
                <a:cxnLst>
                  <a:cxn ang="T6">
                    <a:pos x="T0" y="T1"/>
                  </a:cxn>
                  <a:cxn ang="T7">
                    <a:pos x="T2" y="T3"/>
                  </a:cxn>
                  <a:cxn ang="T8">
                    <a:pos x="T4" y="T5"/>
                  </a:cxn>
                </a:cxnLst>
                <a:rect l="0" t="0" r="r" b="b"/>
                <a:pathLst>
                  <a:path w="2" h="12">
                    <a:moveTo>
                      <a:pt x="0" y="0"/>
                    </a:moveTo>
                    <a:lnTo>
                      <a:pt x="2" y="12"/>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111" name="Line 215"/>
              <p:cNvSpPr>
                <a:spLocks noChangeShapeType="1"/>
              </p:cNvSpPr>
              <p:nvPr/>
            </p:nvSpPr>
            <p:spPr bwMode="auto">
              <a:xfrm>
                <a:off x="3402" y="5051"/>
                <a:ext cx="2"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112" name="Freeform 216"/>
              <p:cNvSpPr>
                <a:spLocks/>
              </p:cNvSpPr>
              <p:nvPr/>
            </p:nvSpPr>
            <p:spPr bwMode="auto">
              <a:xfrm>
                <a:off x="3407" y="5050"/>
                <a:ext cx="1" cy="9"/>
              </a:xfrm>
              <a:custGeom>
                <a:avLst/>
                <a:gdLst>
                  <a:gd name="T0" fmla="*/ 0 w 1"/>
                  <a:gd name="T1" fmla="*/ 0 h 9"/>
                  <a:gd name="T2" fmla="*/ 1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1"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113" name="Line 217"/>
              <p:cNvSpPr>
                <a:spLocks noChangeShapeType="1"/>
              </p:cNvSpPr>
              <p:nvPr/>
            </p:nvSpPr>
            <p:spPr bwMode="auto">
              <a:xfrm>
                <a:off x="3407" y="5050"/>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114" name="Freeform 218"/>
              <p:cNvSpPr>
                <a:spLocks/>
              </p:cNvSpPr>
              <p:nvPr/>
            </p:nvSpPr>
            <p:spPr bwMode="auto">
              <a:xfrm>
                <a:off x="3414" y="5048"/>
                <a:ext cx="1" cy="9"/>
              </a:xfrm>
              <a:custGeom>
                <a:avLst/>
                <a:gdLst>
                  <a:gd name="T0" fmla="*/ 0 w 1"/>
                  <a:gd name="T1" fmla="*/ 0 h 9"/>
                  <a:gd name="T2" fmla="*/ 1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1"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115" name="Line 219"/>
              <p:cNvSpPr>
                <a:spLocks noChangeShapeType="1"/>
              </p:cNvSpPr>
              <p:nvPr/>
            </p:nvSpPr>
            <p:spPr bwMode="auto">
              <a:xfrm>
                <a:off x="3414" y="5048"/>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116" name="Freeform 220"/>
              <p:cNvSpPr>
                <a:spLocks/>
              </p:cNvSpPr>
              <p:nvPr/>
            </p:nvSpPr>
            <p:spPr bwMode="auto">
              <a:xfrm>
                <a:off x="3419" y="5048"/>
                <a:ext cx="2" cy="8"/>
              </a:xfrm>
              <a:custGeom>
                <a:avLst/>
                <a:gdLst>
                  <a:gd name="T0" fmla="*/ 0 w 2"/>
                  <a:gd name="T1" fmla="*/ 0 h 8"/>
                  <a:gd name="T2" fmla="*/ 2 w 2"/>
                  <a:gd name="T3" fmla="*/ 8 h 8"/>
                  <a:gd name="T4" fmla="*/ 0 w 2"/>
                  <a:gd name="T5" fmla="*/ 0 h 8"/>
                  <a:gd name="T6" fmla="*/ 0 60000 65536"/>
                  <a:gd name="T7" fmla="*/ 0 60000 65536"/>
                  <a:gd name="T8" fmla="*/ 0 60000 65536"/>
                </a:gdLst>
                <a:ahLst/>
                <a:cxnLst>
                  <a:cxn ang="T6">
                    <a:pos x="T0" y="T1"/>
                  </a:cxn>
                  <a:cxn ang="T7">
                    <a:pos x="T2" y="T3"/>
                  </a:cxn>
                  <a:cxn ang="T8">
                    <a:pos x="T4" y="T5"/>
                  </a:cxn>
                </a:cxnLst>
                <a:rect l="0" t="0" r="r" b="b"/>
                <a:pathLst>
                  <a:path w="2" h="8">
                    <a:moveTo>
                      <a:pt x="0" y="0"/>
                    </a:moveTo>
                    <a:lnTo>
                      <a:pt x="2" y="8"/>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117" name="Line 221"/>
              <p:cNvSpPr>
                <a:spLocks noChangeShapeType="1"/>
              </p:cNvSpPr>
              <p:nvPr/>
            </p:nvSpPr>
            <p:spPr bwMode="auto">
              <a:xfrm>
                <a:off x="3419" y="5048"/>
                <a:ext cx="2"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118" name="Freeform 222"/>
              <p:cNvSpPr>
                <a:spLocks/>
              </p:cNvSpPr>
              <p:nvPr/>
            </p:nvSpPr>
            <p:spPr bwMode="auto">
              <a:xfrm>
                <a:off x="3425" y="5047"/>
                <a:ext cx="1" cy="7"/>
              </a:xfrm>
              <a:custGeom>
                <a:avLst/>
                <a:gdLst>
                  <a:gd name="T0" fmla="*/ 0 w 1"/>
                  <a:gd name="T1" fmla="*/ 0 h 7"/>
                  <a:gd name="T2" fmla="*/ 1 w 1"/>
                  <a:gd name="T3" fmla="*/ 7 h 7"/>
                  <a:gd name="T4" fmla="*/ 0 w 1"/>
                  <a:gd name="T5" fmla="*/ 0 h 7"/>
                  <a:gd name="T6" fmla="*/ 0 60000 65536"/>
                  <a:gd name="T7" fmla="*/ 0 60000 65536"/>
                  <a:gd name="T8" fmla="*/ 0 60000 65536"/>
                </a:gdLst>
                <a:ahLst/>
                <a:cxnLst>
                  <a:cxn ang="T6">
                    <a:pos x="T0" y="T1"/>
                  </a:cxn>
                  <a:cxn ang="T7">
                    <a:pos x="T2" y="T3"/>
                  </a:cxn>
                  <a:cxn ang="T8">
                    <a:pos x="T4" y="T5"/>
                  </a:cxn>
                </a:cxnLst>
                <a:rect l="0" t="0" r="r" b="b"/>
                <a:pathLst>
                  <a:path w="1" h="7">
                    <a:moveTo>
                      <a:pt x="0" y="0"/>
                    </a:moveTo>
                    <a:lnTo>
                      <a:pt x="1" y="7"/>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119" name="Line 223"/>
              <p:cNvSpPr>
                <a:spLocks noChangeShapeType="1"/>
              </p:cNvSpPr>
              <p:nvPr/>
            </p:nvSpPr>
            <p:spPr bwMode="auto">
              <a:xfrm>
                <a:off x="3425" y="5047"/>
                <a:ext cx="1"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120" name="Freeform 224"/>
              <p:cNvSpPr>
                <a:spLocks/>
              </p:cNvSpPr>
              <p:nvPr/>
            </p:nvSpPr>
            <p:spPr bwMode="auto">
              <a:xfrm>
                <a:off x="3431" y="5045"/>
                <a:ext cx="2" cy="14"/>
              </a:xfrm>
              <a:custGeom>
                <a:avLst/>
                <a:gdLst>
                  <a:gd name="T0" fmla="*/ 0 w 2"/>
                  <a:gd name="T1" fmla="*/ 0 h 14"/>
                  <a:gd name="T2" fmla="*/ 2 w 2"/>
                  <a:gd name="T3" fmla="*/ 14 h 14"/>
                  <a:gd name="T4" fmla="*/ 0 w 2"/>
                  <a:gd name="T5" fmla="*/ 0 h 14"/>
                  <a:gd name="T6" fmla="*/ 0 60000 65536"/>
                  <a:gd name="T7" fmla="*/ 0 60000 65536"/>
                  <a:gd name="T8" fmla="*/ 0 60000 65536"/>
                </a:gdLst>
                <a:ahLst/>
                <a:cxnLst>
                  <a:cxn ang="T6">
                    <a:pos x="T0" y="T1"/>
                  </a:cxn>
                  <a:cxn ang="T7">
                    <a:pos x="T2" y="T3"/>
                  </a:cxn>
                  <a:cxn ang="T8">
                    <a:pos x="T4" y="T5"/>
                  </a:cxn>
                </a:cxnLst>
                <a:rect l="0" t="0" r="r" b="b"/>
                <a:pathLst>
                  <a:path w="2" h="14">
                    <a:moveTo>
                      <a:pt x="0" y="0"/>
                    </a:moveTo>
                    <a:lnTo>
                      <a:pt x="2" y="14"/>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121" name="Line 225"/>
              <p:cNvSpPr>
                <a:spLocks noChangeShapeType="1"/>
              </p:cNvSpPr>
              <p:nvPr/>
            </p:nvSpPr>
            <p:spPr bwMode="auto">
              <a:xfrm>
                <a:off x="3431" y="5045"/>
                <a:ext cx="2" cy="1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122" name="Freeform 226"/>
              <p:cNvSpPr>
                <a:spLocks/>
              </p:cNvSpPr>
              <p:nvPr/>
            </p:nvSpPr>
            <p:spPr bwMode="auto">
              <a:xfrm>
                <a:off x="3437" y="5044"/>
                <a:ext cx="1" cy="9"/>
              </a:xfrm>
              <a:custGeom>
                <a:avLst/>
                <a:gdLst>
                  <a:gd name="T0" fmla="*/ 0 w 1"/>
                  <a:gd name="T1" fmla="*/ 0 h 9"/>
                  <a:gd name="T2" fmla="*/ 1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1"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123" name="Line 227"/>
              <p:cNvSpPr>
                <a:spLocks noChangeShapeType="1"/>
              </p:cNvSpPr>
              <p:nvPr/>
            </p:nvSpPr>
            <p:spPr bwMode="auto">
              <a:xfrm>
                <a:off x="3437" y="5044"/>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124" name="Freeform 228"/>
              <p:cNvSpPr>
                <a:spLocks/>
              </p:cNvSpPr>
              <p:nvPr/>
            </p:nvSpPr>
            <p:spPr bwMode="auto">
              <a:xfrm>
                <a:off x="3442" y="5042"/>
                <a:ext cx="3" cy="9"/>
              </a:xfrm>
              <a:custGeom>
                <a:avLst/>
                <a:gdLst>
                  <a:gd name="T0" fmla="*/ 0 w 3"/>
                  <a:gd name="T1" fmla="*/ 0 h 9"/>
                  <a:gd name="T2" fmla="*/ 3 w 3"/>
                  <a:gd name="T3" fmla="*/ 9 h 9"/>
                  <a:gd name="T4" fmla="*/ 0 w 3"/>
                  <a:gd name="T5" fmla="*/ 0 h 9"/>
                  <a:gd name="T6" fmla="*/ 0 60000 65536"/>
                  <a:gd name="T7" fmla="*/ 0 60000 65536"/>
                  <a:gd name="T8" fmla="*/ 0 60000 65536"/>
                </a:gdLst>
                <a:ahLst/>
                <a:cxnLst>
                  <a:cxn ang="T6">
                    <a:pos x="T0" y="T1"/>
                  </a:cxn>
                  <a:cxn ang="T7">
                    <a:pos x="T2" y="T3"/>
                  </a:cxn>
                  <a:cxn ang="T8">
                    <a:pos x="T4" y="T5"/>
                  </a:cxn>
                </a:cxnLst>
                <a:rect l="0" t="0" r="r" b="b"/>
                <a:pathLst>
                  <a:path w="3" h="9">
                    <a:moveTo>
                      <a:pt x="0" y="0"/>
                    </a:moveTo>
                    <a:lnTo>
                      <a:pt x="3"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4125" name="Line 229"/>
              <p:cNvSpPr>
                <a:spLocks noChangeShapeType="1"/>
              </p:cNvSpPr>
              <p:nvPr/>
            </p:nvSpPr>
            <p:spPr bwMode="auto">
              <a:xfrm>
                <a:off x="3442" y="5042"/>
                <a:ext cx="3"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126" name="Line 230"/>
              <p:cNvSpPr>
                <a:spLocks noChangeShapeType="1"/>
              </p:cNvSpPr>
              <p:nvPr/>
            </p:nvSpPr>
            <p:spPr bwMode="auto">
              <a:xfrm>
                <a:off x="3251" y="4924"/>
                <a:ext cx="43"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33924" name="Line 231"/>
            <p:cNvSpPr>
              <a:spLocks noChangeShapeType="1"/>
            </p:cNvSpPr>
            <p:nvPr/>
          </p:nvSpPr>
          <p:spPr bwMode="auto">
            <a:xfrm flipV="1">
              <a:off x="3236" y="5004"/>
              <a:ext cx="51"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3925" name="Line 232"/>
            <p:cNvSpPr>
              <a:spLocks noChangeShapeType="1"/>
            </p:cNvSpPr>
            <p:nvPr/>
          </p:nvSpPr>
          <p:spPr bwMode="auto">
            <a:xfrm>
              <a:off x="3155" y="4913"/>
              <a:ext cx="52" cy="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3926" name="Line 233"/>
            <p:cNvSpPr>
              <a:spLocks noChangeShapeType="1"/>
            </p:cNvSpPr>
            <p:nvPr/>
          </p:nvSpPr>
          <p:spPr bwMode="auto">
            <a:xfrm flipV="1">
              <a:off x="3150" y="5000"/>
              <a:ext cx="53" cy="6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33812" name="横巻き 3"/>
          <p:cNvSpPr>
            <a:spLocks noChangeArrowheads="1"/>
          </p:cNvSpPr>
          <p:nvPr/>
        </p:nvSpPr>
        <p:spPr bwMode="auto">
          <a:xfrm>
            <a:off x="3892550" y="4200525"/>
            <a:ext cx="2851150" cy="1200150"/>
          </a:xfrm>
          <a:prstGeom prst="horizontalScroll">
            <a:avLst>
              <a:gd name="adj" fmla="val 7106"/>
            </a:avLst>
          </a:prstGeom>
          <a:solidFill>
            <a:schemeClr val="accent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◇４</a:t>
            </a:r>
            <a:r>
              <a:rPr lang="en-US" altLang="ja-JP" sz="1200" b="1" dirty="0">
                <a:solidFill>
                  <a:srgbClr val="000000"/>
                </a:solidFill>
                <a:latin typeface="HG丸ｺﾞｼｯｸM-PRO" panose="020F0600000000000000" pitchFamily="50" charset="-128"/>
                <a:ea typeface="HG丸ｺﾞｼｯｸM-PRO" panose="020F0600000000000000" pitchFamily="50" charset="-128"/>
              </a:rPr>
              <a:t>M</a:t>
            </a:r>
            <a:r>
              <a:rPr lang="ja-JP" altLang="en-US" sz="1200" b="1" dirty="0">
                <a:solidFill>
                  <a:srgbClr val="000000"/>
                </a:solidFill>
                <a:latin typeface="HG丸ｺﾞｼｯｸM-PRO" panose="020F0600000000000000" pitchFamily="50" charset="-128"/>
                <a:ea typeface="HG丸ｺﾞｼｯｸM-PRO" panose="020F0600000000000000" pitchFamily="50" charset="-128"/>
              </a:rPr>
              <a:t>等様々な観点で</a:t>
            </a:r>
            <a:endParaRPr lang="en-US" altLang="ja-JP" sz="1200" b="1"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   手段系項目を整理するとよい</a:t>
            </a:r>
            <a:endParaRPr lang="en-US" altLang="ja-JP" sz="1200" b="1"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◇攻め所の大きな方向性を設定。</a:t>
            </a:r>
            <a:endParaRPr lang="en-US" altLang="ja-JP" sz="1200" b="1"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◇具体的アイデアは大切に</a:t>
            </a:r>
            <a:endParaRPr lang="en-US" altLang="ja-JP" sz="1200" b="1"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　記録し次の方策立案で活用する</a:t>
            </a:r>
            <a:endParaRPr lang="en-US" altLang="ja-JP" sz="1200" b="1" dirty="0">
              <a:solidFill>
                <a:srgbClr val="000000"/>
              </a:solidFill>
              <a:latin typeface="HG丸ｺﾞｼｯｸM-PRO" panose="020F0600000000000000" pitchFamily="50" charset="-128"/>
              <a:ea typeface="HG丸ｺﾞｼｯｸM-PRO" panose="020F0600000000000000" pitchFamily="50" charset="-128"/>
            </a:endParaRPr>
          </a:p>
        </p:txBody>
      </p:sp>
      <p:graphicFrame>
        <p:nvGraphicFramePr>
          <p:cNvPr id="451" name="表 450"/>
          <p:cNvGraphicFramePr>
            <a:graphicFrameLocks noGrp="1"/>
          </p:cNvGraphicFramePr>
          <p:nvPr/>
        </p:nvGraphicFramePr>
        <p:xfrm>
          <a:off x="7261225" y="5106988"/>
          <a:ext cx="10498137" cy="5273676"/>
        </p:xfrm>
        <a:graphic>
          <a:graphicData uri="http://schemas.openxmlformats.org/drawingml/2006/table">
            <a:tbl>
              <a:tblPr firstRow="1" bandRow="1"/>
              <a:tblGrid>
                <a:gridCol w="693461">
                  <a:extLst>
                    <a:ext uri="{9D8B030D-6E8A-4147-A177-3AD203B41FA5}">
                      <a16:colId xmlns:a16="http://schemas.microsoft.com/office/drawing/2014/main" val="20000"/>
                    </a:ext>
                  </a:extLst>
                </a:gridCol>
                <a:gridCol w="1523638">
                  <a:extLst>
                    <a:ext uri="{9D8B030D-6E8A-4147-A177-3AD203B41FA5}">
                      <a16:colId xmlns:a16="http://schemas.microsoft.com/office/drawing/2014/main" val="20001"/>
                    </a:ext>
                  </a:extLst>
                </a:gridCol>
                <a:gridCol w="1975509">
                  <a:extLst>
                    <a:ext uri="{9D8B030D-6E8A-4147-A177-3AD203B41FA5}">
                      <a16:colId xmlns:a16="http://schemas.microsoft.com/office/drawing/2014/main" val="20002"/>
                    </a:ext>
                  </a:extLst>
                </a:gridCol>
                <a:gridCol w="1552934">
                  <a:extLst>
                    <a:ext uri="{9D8B030D-6E8A-4147-A177-3AD203B41FA5}">
                      <a16:colId xmlns:a16="http://schemas.microsoft.com/office/drawing/2014/main" val="20003"/>
                    </a:ext>
                  </a:extLst>
                </a:gridCol>
                <a:gridCol w="1440181">
                  <a:extLst>
                    <a:ext uri="{9D8B030D-6E8A-4147-A177-3AD203B41FA5}">
                      <a16:colId xmlns:a16="http://schemas.microsoft.com/office/drawing/2014/main" val="20004"/>
                    </a:ext>
                  </a:extLst>
                </a:gridCol>
                <a:gridCol w="2160271">
                  <a:extLst>
                    <a:ext uri="{9D8B030D-6E8A-4147-A177-3AD203B41FA5}">
                      <a16:colId xmlns:a16="http://schemas.microsoft.com/office/drawing/2014/main" val="20005"/>
                    </a:ext>
                  </a:extLst>
                </a:gridCol>
                <a:gridCol w="648081">
                  <a:extLst>
                    <a:ext uri="{9D8B030D-6E8A-4147-A177-3AD203B41FA5}">
                      <a16:colId xmlns:a16="http://schemas.microsoft.com/office/drawing/2014/main" val="20006"/>
                    </a:ext>
                  </a:extLst>
                </a:gridCol>
                <a:gridCol w="504062">
                  <a:extLst>
                    <a:ext uri="{9D8B030D-6E8A-4147-A177-3AD203B41FA5}">
                      <a16:colId xmlns:a16="http://schemas.microsoft.com/office/drawing/2014/main" val="20007"/>
                    </a:ext>
                  </a:extLst>
                </a:gridCol>
              </a:tblGrid>
              <a:tr h="640156">
                <a:tc gridSpan="2">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r>
                        <a:rPr kumimoji="1" lang="ja-JP" altLang="en-US" sz="1800" dirty="0">
                          <a:solidFill>
                            <a:schemeClr val="tx1"/>
                          </a:solidFill>
                          <a:latin typeface="HG丸ｺﾞｼｯｸM-PRO" panose="020F0600000000000000" pitchFamily="50" charset="-128"/>
                          <a:ea typeface="HG丸ｺﾞｼｯｸM-PRO" panose="020F0600000000000000" pitchFamily="50" charset="-128"/>
                        </a:rPr>
                        <a:t>特性・項目</a:t>
                      </a:r>
                    </a:p>
                  </a:txBody>
                  <a:tcPr marL="84419" marR="84419" marT="45731" marB="4573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hMerge="1">
                  <a:txBody>
                    <a:bodyPr/>
                    <a:lstStyle/>
                    <a:p>
                      <a:endParaRPr kumimoji="1" lang="ja-JP" altLang="en-US" dirty="0"/>
                    </a:p>
                  </a:txBody>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800" dirty="0">
                          <a:solidFill>
                            <a:schemeClr val="tx1"/>
                          </a:solidFill>
                          <a:latin typeface="HG丸ｺﾞｼｯｸM-PRO" panose="020F0600000000000000" pitchFamily="50" charset="-128"/>
                          <a:ea typeface="HG丸ｺﾞｼｯｸM-PRO" panose="020F0600000000000000" pitchFamily="50" charset="-128"/>
                        </a:rPr>
                        <a:t>目標</a:t>
                      </a:r>
                      <a:endParaRPr kumimoji="1" lang="en-US" altLang="ja-JP" sz="1800" dirty="0">
                        <a:solidFill>
                          <a:schemeClr val="tx1"/>
                        </a:solidFill>
                        <a:latin typeface="HG丸ｺﾞｼｯｸM-PRO" panose="020F0600000000000000" pitchFamily="50" charset="-128"/>
                        <a:ea typeface="HG丸ｺﾞｼｯｸM-PRO" panose="020F0600000000000000"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800" dirty="0">
                          <a:solidFill>
                            <a:schemeClr val="tx1"/>
                          </a:solidFill>
                          <a:latin typeface="HG丸ｺﾞｼｯｸM-PRO" panose="020F0600000000000000" pitchFamily="50" charset="-128"/>
                          <a:ea typeface="HG丸ｺﾞｼｯｸM-PRO" panose="020F0600000000000000" pitchFamily="50" charset="-128"/>
                        </a:rPr>
                        <a:t>（めざす姿）</a:t>
                      </a:r>
                      <a:endParaRPr kumimoji="1" lang="en-US" altLang="ja-JP" sz="1100" dirty="0">
                        <a:solidFill>
                          <a:schemeClr val="tx1"/>
                        </a:solidFill>
                        <a:latin typeface="HG丸ｺﾞｼｯｸM-PRO" panose="020F0600000000000000" pitchFamily="50" charset="-128"/>
                        <a:ea typeface="HG丸ｺﾞｼｯｸM-PRO" panose="020F0600000000000000" pitchFamily="50" charset="-128"/>
                      </a:endParaRPr>
                    </a:p>
                  </a:txBody>
                  <a:tcPr marL="84419" marR="84419" marT="45731" marB="4573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r>
                        <a:rPr kumimoji="1" lang="ja-JP" altLang="en-US" sz="1800" dirty="0">
                          <a:solidFill>
                            <a:schemeClr val="tx1"/>
                          </a:solidFill>
                          <a:latin typeface="HG丸ｺﾞｼｯｸM-PRO" panose="020F0600000000000000" pitchFamily="50" charset="-128"/>
                          <a:ea typeface="HG丸ｺﾞｼｯｸM-PRO" panose="020F0600000000000000" pitchFamily="50" charset="-128"/>
                        </a:rPr>
                        <a:t>現状の姿</a:t>
                      </a:r>
                      <a:endParaRPr kumimoji="1" lang="en-US" altLang="ja-JP" sz="1800" dirty="0">
                        <a:solidFill>
                          <a:schemeClr val="tx1"/>
                        </a:solidFill>
                        <a:latin typeface="HG丸ｺﾞｼｯｸM-PRO" panose="020F0600000000000000" pitchFamily="50" charset="-128"/>
                        <a:ea typeface="HG丸ｺﾞｼｯｸM-PRO" panose="020F0600000000000000" pitchFamily="50" charset="-128"/>
                      </a:endParaRPr>
                    </a:p>
                  </a:txBody>
                  <a:tcPr marL="84419" marR="84419" marT="45731" marB="4573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r>
                        <a:rPr kumimoji="1" lang="ja-JP" altLang="en-US" sz="1800" dirty="0">
                          <a:solidFill>
                            <a:schemeClr val="tx1"/>
                          </a:solidFill>
                          <a:latin typeface="HG丸ｺﾞｼｯｸM-PRO" panose="020F0600000000000000" pitchFamily="50" charset="-128"/>
                          <a:ea typeface="HG丸ｺﾞｼｯｸM-PRO" panose="020F0600000000000000" pitchFamily="50" charset="-128"/>
                        </a:rPr>
                        <a:t>ギャップ</a:t>
                      </a:r>
                    </a:p>
                  </a:txBody>
                  <a:tcPr marL="84419" marR="84419" marT="45731" marB="4573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r>
                        <a:rPr kumimoji="1" lang="ja-JP" altLang="en-US" sz="1800" dirty="0">
                          <a:solidFill>
                            <a:schemeClr val="tx1"/>
                          </a:solidFill>
                          <a:latin typeface="HG丸ｺﾞｼｯｸM-PRO" panose="020F0600000000000000" pitchFamily="50" charset="-128"/>
                          <a:ea typeface="HG丸ｺﾞｼｯｸM-PRO" panose="020F0600000000000000" pitchFamily="50" charset="-128"/>
                        </a:rPr>
                        <a:t>攻め所候補</a:t>
                      </a:r>
                      <a:br>
                        <a:rPr kumimoji="1" lang="en-US" altLang="ja-JP" sz="1800" dirty="0">
                          <a:solidFill>
                            <a:schemeClr val="tx1"/>
                          </a:solidFill>
                          <a:latin typeface="HG丸ｺﾞｼｯｸM-PRO" panose="020F0600000000000000" pitchFamily="50" charset="-128"/>
                          <a:ea typeface="HG丸ｺﾞｼｯｸM-PRO" panose="020F0600000000000000" pitchFamily="50" charset="-128"/>
                        </a:rPr>
                      </a:br>
                      <a:r>
                        <a:rPr kumimoji="1" lang="ja-JP" altLang="en-US" sz="1200" dirty="0">
                          <a:solidFill>
                            <a:schemeClr val="tx1"/>
                          </a:solidFill>
                          <a:latin typeface="HG丸ｺﾞｼｯｸM-PRO" panose="020F0600000000000000" pitchFamily="50" charset="-128"/>
                          <a:ea typeface="HG丸ｺﾞｼｯｸM-PRO" panose="020F0600000000000000" pitchFamily="50" charset="-128"/>
                        </a:rPr>
                        <a:t>（ギャップをなくすための）</a:t>
                      </a:r>
                    </a:p>
                  </a:txBody>
                  <a:tcPr marL="84419" marR="84419" marT="45731" marB="4573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algn="ctr"/>
                      <a:r>
                        <a:rPr kumimoji="1" lang="ja-JP" altLang="en-US" sz="1600" b="1" dirty="0">
                          <a:solidFill>
                            <a:schemeClr val="tx1"/>
                          </a:solidFill>
                          <a:latin typeface="HG丸ｺﾞｼｯｸM-PRO" panose="020F0600000000000000" pitchFamily="50" charset="-128"/>
                          <a:ea typeface="HG丸ｺﾞｼｯｸM-PRO" panose="020F0600000000000000" pitchFamily="50" charset="-128"/>
                        </a:rPr>
                        <a:t>評価項目</a:t>
                      </a:r>
                    </a:p>
                  </a:txBody>
                  <a:tcPr marL="84419" marR="84419" marT="45731" marB="4573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800" dirty="0">
                          <a:solidFill>
                            <a:schemeClr val="tx1"/>
                          </a:solidFill>
                          <a:latin typeface="HG丸ｺﾞｼｯｸM-PRO" panose="020F0600000000000000" pitchFamily="50" charset="-128"/>
                          <a:ea typeface="HG丸ｺﾞｼｯｸM-PRO" panose="020F0600000000000000" pitchFamily="50" charset="-128"/>
                        </a:rPr>
                        <a:t>採否</a:t>
                      </a:r>
                    </a:p>
                  </a:txBody>
                  <a:tcPr marL="84419" marR="84419" marT="45731" marB="4573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0"/>
                  </a:ext>
                </a:extLst>
              </a:tr>
              <a:tr h="579190">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600" dirty="0">
                          <a:solidFill>
                            <a:schemeClr val="tx1"/>
                          </a:solidFill>
                          <a:latin typeface="HG丸ｺﾞｼｯｸM-PRO" panose="020F0600000000000000" pitchFamily="50" charset="-128"/>
                          <a:ea typeface="HG丸ｺﾞｼｯｸM-PRO" panose="020F0600000000000000" pitchFamily="50" charset="-128"/>
                        </a:rPr>
                        <a:t>特性１</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kumimoji="1" lang="ja-JP" altLang="en-US" sz="1600" dirty="0">
                          <a:solidFill>
                            <a:schemeClr val="tx1"/>
                          </a:solidFill>
                          <a:latin typeface="HG丸ｺﾞｼｯｸM-PRO" panose="020F0600000000000000" pitchFamily="50" charset="-128"/>
                          <a:ea typeface="HG丸ｺﾞｼｯｸM-PRO" panose="020F0600000000000000" pitchFamily="50" charset="-128"/>
                        </a:rPr>
                        <a:t>自販機</a:t>
                      </a:r>
                      <a:r>
                        <a:rPr kumimoji="1" lang="en-US" altLang="ja-JP" sz="1600" dirty="0">
                          <a:solidFill>
                            <a:schemeClr val="tx1"/>
                          </a:solidFill>
                          <a:latin typeface="HG丸ｺﾞｼｯｸM-PRO" panose="020F0600000000000000" pitchFamily="50" charset="-128"/>
                          <a:ea typeface="HG丸ｺﾞｼｯｸM-PRO" panose="020F0600000000000000" pitchFamily="50" charset="-128"/>
                        </a:rPr>
                        <a:t>A</a:t>
                      </a:r>
                      <a:r>
                        <a:rPr kumimoji="1" lang="ja-JP" altLang="en-US" sz="1600" dirty="0">
                          <a:solidFill>
                            <a:schemeClr val="tx1"/>
                          </a:solidFill>
                          <a:latin typeface="HG丸ｺﾞｼｯｸM-PRO" panose="020F0600000000000000" pitchFamily="50" charset="-128"/>
                          <a:ea typeface="HG丸ｺﾞｼｯｸM-PRO" panose="020F0600000000000000" pitchFamily="50" charset="-128"/>
                        </a:rPr>
                        <a:t>売り上げ</a:t>
                      </a:r>
                    </a:p>
                  </a:txBody>
                  <a:tcPr marL="84419" marR="84419" marT="45731" marB="4573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kumimoji="1" lang="ja-JP" altLang="en-US" sz="1600" dirty="0">
                          <a:solidFill>
                            <a:schemeClr val="tx1"/>
                          </a:solidFill>
                          <a:latin typeface="HG丸ｺﾞｼｯｸM-PRO" panose="020F0600000000000000" pitchFamily="50" charset="-128"/>
                          <a:ea typeface="HG丸ｺﾞｼｯｸM-PRO" panose="020F0600000000000000" pitchFamily="50" charset="-128"/>
                        </a:rPr>
                        <a:t>３万円</a:t>
                      </a:r>
                      <a:r>
                        <a:rPr kumimoji="1" lang="en-US" altLang="ja-JP" sz="1600" dirty="0">
                          <a:solidFill>
                            <a:schemeClr val="tx1"/>
                          </a:solidFill>
                          <a:latin typeface="HG丸ｺﾞｼｯｸM-PRO" panose="020F0600000000000000" pitchFamily="50" charset="-128"/>
                          <a:ea typeface="HG丸ｺﾞｼｯｸM-PRO" panose="020F0600000000000000" pitchFamily="50" charset="-128"/>
                        </a:rPr>
                        <a:t>/</a:t>
                      </a:r>
                      <a:r>
                        <a:rPr kumimoji="1" lang="ja-JP" altLang="en-US" sz="1600" dirty="0">
                          <a:solidFill>
                            <a:schemeClr val="tx1"/>
                          </a:solidFill>
                          <a:latin typeface="HG丸ｺﾞｼｯｸM-PRO" panose="020F0600000000000000" pitchFamily="50" charset="-128"/>
                          <a:ea typeface="HG丸ｺﾞｼｯｸM-PRO" panose="020F0600000000000000" pitchFamily="50" charset="-128"/>
                        </a:rPr>
                        <a:t>日（３倍）</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kumimoji="1" lang="ja-JP" altLang="en-US" sz="1600" dirty="0">
                          <a:solidFill>
                            <a:schemeClr val="tx1"/>
                          </a:solidFill>
                          <a:latin typeface="HG丸ｺﾞｼｯｸM-PRO" panose="020F0600000000000000" pitchFamily="50" charset="-128"/>
                          <a:ea typeface="HG丸ｺﾞｼｯｸM-PRO" panose="020F0600000000000000" pitchFamily="50" charset="-128"/>
                        </a:rPr>
                        <a:t>１万円</a:t>
                      </a:r>
                      <a:r>
                        <a:rPr kumimoji="1" lang="en-US" altLang="ja-JP" sz="1600" dirty="0">
                          <a:solidFill>
                            <a:schemeClr val="tx1"/>
                          </a:solidFill>
                          <a:latin typeface="HG丸ｺﾞｼｯｸM-PRO" panose="020F0600000000000000" pitchFamily="50" charset="-128"/>
                          <a:ea typeface="HG丸ｺﾞｼｯｸM-PRO" panose="020F0600000000000000" pitchFamily="50" charset="-128"/>
                        </a:rPr>
                        <a:t>/</a:t>
                      </a:r>
                      <a:r>
                        <a:rPr kumimoji="1" lang="ja-JP" altLang="en-US" sz="1600" dirty="0">
                          <a:solidFill>
                            <a:schemeClr val="tx1"/>
                          </a:solidFill>
                          <a:latin typeface="HG丸ｺﾞｼｯｸM-PRO" panose="020F0600000000000000" pitchFamily="50" charset="-128"/>
                          <a:ea typeface="HG丸ｺﾞｼｯｸM-PRO" panose="020F0600000000000000" pitchFamily="50" charset="-128"/>
                        </a:rPr>
                        <a:t>日</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a:solidFill>
                            <a:schemeClr val="tx1"/>
                          </a:solidFill>
                          <a:latin typeface="HG丸ｺﾞｼｯｸM-PRO" panose="020F0600000000000000" pitchFamily="50" charset="-128"/>
                          <a:ea typeface="HG丸ｺﾞｼｯｸM-PRO" panose="020F0600000000000000" pitchFamily="50" charset="-128"/>
                        </a:rPr>
                        <a:t>２万円</a:t>
                      </a:r>
                      <a:r>
                        <a:rPr kumimoji="1" lang="en-US" altLang="ja-JP" sz="1600" dirty="0">
                          <a:solidFill>
                            <a:schemeClr val="tx1"/>
                          </a:solidFill>
                          <a:latin typeface="HG丸ｺﾞｼｯｸM-PRO" panose="020F0600000000000000" pitchFamily="50" charset="-128"/>
                          <a:ea typeface="HG丸ｺﾞｼｯｸM-PRO" panose="020F0600000000000000" pitchFamily="50" charset="-128"/>
                        </a:rPr>
                        <a:t>/</a:t>
                      </a:r>
                      <a:r>
                        <a:rPr kumimoji="1" lang="ja-JP" altLang="en-US" sz="1600" dirty="0">
                          <a:solidFill>
                            <a:schemeClr val="tx1"/>
                          </a:solidFill>
                          <a:latin typeface="HG丸ｺﾞｼｯｸM-PRO" panose="020F0600000000000000" pitchFamily="50" charset="-128"/>
                          <a:ea typeface="HG丸ｺﾞｼｯｸM-PRO" panose="020F0600000000000000" pitchFamily="50" charset="-128"/>
                        </a:rPr>
                        <a:t>日</a:t>
                      </a:r>
                    </a:p>
                    <a:p>
                      <a:r>
                        <a:rPr kumimoji="1" lang="ja-JP" altLang="en-US" sz="1600" dirty="0">
                          <a:solidFill>
                            <a:schemeClr val="tx1"/>
                          </a:solidFill>
                          <a:latin typeface="HG丸ｺﾞｼｯｸM-PRO" panose="020F0600000000000000" pitchFamily="50" charset="-128"/>
                          <a:ea typeface="HG丸ｺﾞｼｯｸM-PRO" panose="020F0600000000000000" pitchFamily="50" charset="-128"/>
                        </a:rPr>
                        <a:t>　　　</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600" dirty="0">
                          <a:solidFill>
                            <a:schemeClr val="tx1"/>
                          </a:solidFill>
                          <a:latin typeface="HG丸ｺﾞｼｯｸM-PRO" panose="020F0600000000000000" pitchFamily="50" charset="-128"/>
                          <a:ea typeface="HG丸ｺﾞｼｯｸM-PRO" panose="020F0600000000000000" pitchFamily="50" charset="-128"/>
                        </a:rPr>
                        <a:t>－</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79646">
                        <a:lumMod val="75000"/>
                      </a:srgbClr>
                    </a:solidFill>
                  </a:tcPr>
                </a:tc>
                <a:tc>
                  <a:txBody>
                    <a:bodyPr/>
                    <a:lstStyle/>
                    <a:p>
                      <a:pPr algn="ctr"/>
                      <a:endParaRPr kumimoji="1" lang="ja-JP" altLang="en-US" sz="1600" dirty="0">
                        <a:solidFill>
                          <a:schemeClr val="tx1"/>
                        </a:solidFill>
                        <a:latin typeface="HG丸ｺﾞｼｯｸM-PRO" panose="020F0600000000000000" pitchFamily="50" charset="-128"/>
                        <a:ea typeface="HG丸ｺﾞｼｯｸM-PRO" panose="020F0600000000000000" pitchFamily="50" charset="-128"/>
                      </a:endParaRPr>
                    </a:p>
                  </a:txBody>
                  <a:tcPr marL="84419" marR="84419" marT="45731" marB="4573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79646">
                        <a:lumMod val="75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600" dirty="0">
                          <a:solidFill>
                            <a:schemeClr val="tx1"/>
                          </a:solidFill>
                          <a:latin typeface="HG丸ｺﾞｼｯｸM-PRO" panose="020F0600000000000000" pitchFamily="50" charset="-128"/>
                          <a:ea typeface="HG丸ｺﾞｼｯｸM-PRO" panose="020F0600000000000000" pitchFamily="50" charset="-128"/>
                        </a:rPr>
                        <a:t>－</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79646">
                        <a:lumMod val="75000"/>
                      </a:srgbClr>
                    </a:solidFill>
                  </a:tcPr>
                </a:tc>
                <a:extLst>
                  <a:ext uri="{0D108BD9-81ED-4DB2-BD59-A6C34878D82A}">
                    <a16:rowId xmlns:a16="http://schemas.microsoft.com/office/drawing/2014/main" val="10001"/>
                  </a:ext>
                </a:extLst>
              </a:tr>
              <a:tr h="579190">
                <a:tc rowSpan="7">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lvl="0" algn="l"/>
                      <a:r>
                        <a:rPr kumimoji="1" lang="ja-JP" altLang="en-US" sz="1600" dirty="0">
                          <a:latin typeface="HG丸ｺﾞｼｯｸM-PRO" panose="020F0600000000000000" pitchFamily="50" charset="-128"/>
                          <a:ea typeface="HG丸ｺﾞｼｯｸM-PRO" panose="020F0600000000000000" pitchFamily="50" charset="-128"/>
                        </a:rPr>
                        <a:t>   特性を実現させる項目</a:t>
                      </a:r>
                      <a:endParaRPr kumimoji="1" lang="en-US" altLang="ja-JP" sz="1600" dirty="0">
                        <a:latin typeface="HG丸ｺﾞｼｯｸM-PRO" panose="020F0600000000000000" pitchFamily="50" charset="-128"/>
                        <a:ea typeface="HG丸ｺﾞｼｯｸM-PRO" panose="020F0600000000000000" pitchFamily="50" charset="-128"/>
                      </a:endParaRPr>
                    </a:p>
                  </a:txBody>
                  <a:tcPr marL="84419" marR="84419" marT="45731" marB="45731" vert="eaVert"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rowSpan="2">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600" dirty="0">
                          <a:latin typeface="HG丸ｺﾞｼｯｸM-PRO" panose="020F0600000000000000" pitchFamily="50" charset="-128"/>
                          <a:ea typeface="HG丸ｺﾞｼｯｸM-PRO" panose="020F0600000000000000" pitchFamily="50" charset="-128"/>
                        </a:rPr>
                        <a:t>人（</a:t>
                      </a:r>
                      <a:r>
                        <a:rPr lang="en-US" altLang="ja-JP" sz="1600" dirty="0">
                          <a:latin typeface="HG丸ｺﾞｼｯｸM-PRO" panose="020F0600000000000000" pitchFamily="50" charset="-128"/>
                          <a:ea typeface="HG丸ｺﾞｼｯｸM-PRO" panose="020F0600000000000000" pitchFamily="50" charset="-128"/>
                        </a:rPr>
                        <a:t>man</a:t>
                      </a:r>
                      <a:r>
                        <a:rPr lang="ja-JP" altLang="en-US" sz="1600" dirty="0">
                          <a:latin typeface="HG丸ｺﾞｼｯｸM-PRO" panose="020F0600000000000000" pitchFamily="50" charset="-128"/>
                          <a:ea typeface="HG丸ｺﾞｼｯｸM-PRO" panose="020F0600000000000000" pitchFamily="50" charset="-128"/>
                        </a:rPr>
                        <a:t>）</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tc rowSpan="2">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600" dirty="0">
                          <a:latin typeface="HG丸ｺﾞｼｯｸM-PRO" panose="020F0600000000000000" pitchFamily="50" charset="-128"/>
                          <a:ea typeface="HG丸ｺﾞｼｯｸM-PRO" panose="020F0600000000000000" pitchFamily="50" charset="-128"/>
                        </a:rPr>
                        <a:t>人目につきやすい</a:t>
                      </a:r>
                      <a:endParaRPr lang="en-US" altLang="ja-JP" sz="1600" dirty="0">
                        <a:latin typeface="HG丸ｺﾞｼｯｸM-PRO" panose="020F0600000000000000" pitchFamily="50" charset="-128"/>
                        <a:ea typeface="HG丸ｺﾞｼｯｸM-PRO" panose="020F0600000000000000" pitchFamily="50" charset="-128"/>
                      </a:endParaRP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600" dirty="0">
                          <a:latin typeface="HG丸ｺﾞｼｯｸM-PRO" panose="020F0600000000000000" pitchFamily="50" charset="-128"/>
                          <a:ea typeface="HG丸ｺﾞｼｯｸM-PRO" panose="020F0600000000000000" pitchFamily="50" charset="-128"/>
                        </a:rPr>
                        <a:t>人通り少ない</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rowSpan="2">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600" dirty="0">
                          <a:latin typeface="HG丸ｺﾞｼｯｸM-PRO" panose="020F0600000000000000" pitchFamily="50" charset="-128"/>
                          <a:ea typeface="HG丸ｺﾞｼｯｸM-PRO" panose="020F0600000000000000" pitchFamily="50" charset="-128"/>
                        </a:rPr>
                        <a:t>人目につきにくい</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kumimoji="1" lang="ja-JP" altLang="en-US" sz="1600" dirty="0">
                          <a:latin typeface="HG丸ｺﾞｼｯｸM-PRO" panose="020F0600000000000000" pitchFamily="50" charset="-128"/>
                          <a:ea typeface="HG丸ｺﾞｼｯｸM-PRO" panose="020F0600000000000000" pitchFamily="50" charset="-128"/>
                        </a:rPr>
                        <a:t>人目につく工夫</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tc rowSpan="2">
                  <a:txBody>
                    <a:bodyPr/>
                    <a:lstStyle/>
                    <a:p>
                      <a:endParaRPr kumimoji="1" lang="ja-JP" altLang="en-US" sz="1600" dirty="0">
                        <a:latin typeface="HG丸ｺﾞｼｯｸM-PRO" panose="020F0600000000000000" pitchFamily="50" charset="-128"/>
                        <a:ea typeface="HG丸ｺﾞｼｯｸM-PRO" panose="020F0600000000000000" pitchFamily="50" charset="-128"/>
                      </a:endParaRPr>
                    </a:p>
                  </a:txBody>
                  <a:tcPr marL="84419" marR="84419" marT="45731" marB="4573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tc rowSpan="2">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lang="ja-JP" altLang="en-US" sz="1600" dirty="0">
                          <a:latin typeface="HG丸ｺﾞｼｯｸM-PRO" panose="020F0600000000000000" pitchFamily="50" charset="-128"/>
                          <a:ea typeface="HG丸ｺﾞｼｯｸM-PRO" panose="020F0600000000000000" pitchFamily="50" charset="-128"/>
                        </a:rPr>
                        <a:t>○</a:t>
                      </a:r>
                    </a:p>
                    <a:p>
                      <a:pPr algn="ctr"/>
                      <a:endParaRPr lang="ja-JP" altLang="en-US" sz="1600" dirty="0">
                        <a:latin typeface="HG丸ｺﾞｼｯｸM-PRO" panose="020F0600000000000000" pitchFamily="50" charset="-128"/>
                        <a:ea typeface="HG丸ｺﾞｼｯｸM-PRO" panose="020F0600000000000000" pitchFamily="50" charset="-128"/>
                      </a:endParaRP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579190">
                <a:tc vMerge="1">
                  <a:txBody>
                    <a:bodyPr/>
                    <a:lstStyle/>
                    <a:p>
                      <a:endParaRPr kumimoji="1" lang="ja-JP" altLang="en-US"/>
                    </a:p>
                  </a:txBody>
                  <a:tcPr/>
                </a:tc>
                <a:tc vMerge="1">
                  <a:txBody>
                    <a:bodyPr/>
                    <a:lstStyle/>
                    <a:p>
                      <a:endParaRPr lang="ja-JP" altLang="en-US" sz="1600" dirty="0"/>
                    </a:p>
                  </a:txBody>
                  <a:tcPr marL="84418" marR="84418" marT="45715" marB="4571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solidFill>
                      <a:schemeClr val="bg1"/>
                    </a:solidFill>
                  </a:tcPr>
                </a:tc>
                <a:tc vMerge="1">
                  <a:txBody>
                    <a:bodyPr/>
                    <a:lstStyle/>
                    <a:p>
                      <a:endParaRPr lang="ja-JP" altLang="en-US" sz="1600" dirty="0"/>
                    </a:p>
                  </a:txBody>
                  <a:tcPr marL="84418" marR="84418" marT="45715" marB="4571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solidFill>
                      <a:schemeClr val="bg1"/>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600" dirty="0">
                          <a:latin typeface="HG丸ｺﾞｼｯｸM-PRO" panose="020F0600000000000000" pitchFamily="50" charset="-128"/>
                          <a:ea typeface="HG丸ｺﾞｼｯｸM-PRO" panose="020F0600000000000000" pitchFamily="50" charset="-128"/>
                        </a:rPr>
                        <a:t>見えにくい</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vMerge="1">
                  <a:txBody>
                    <a:bodyPr/>
                    <a:lstStyle/>
                    <a:p>
                      <a:endParaRPr lang="ja-JP" altLang="en-US" sz="1600" dirty="0"/>
                    </a:p>
                  </a:txBody>
                  <a:tcPr marL="84418" marR="84418" marT="45715" marB="4571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vMerge="1">
                  <a:txBody>
                    <a:bodyPr/>
                    <a:lstStyle/>
                    <a:p>
                      <a:endParaRPr kumimoji="1" lang="ja-JP" altLang="en-US" sz="1600" dirty="0"/>
                    </a:p>
                  </a:txBody>
                  <a:tcPr marL="84418" marR="84418" marT="45715" marB="4571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solidFill>
                      <a:schemeClr val="bg1"/>
                    </a:solidFill>
                  </a:tcPr>
                </a:tc>
                <a:tc vMerge="1">
                  <a:txBody>
                    <a:bodyPr/>
                    <a:lstStyle/>
                    <a:p>
                      <a:endParaRPr kumimoji="1" lang="ja-JP" altLang="en-US"/>
                    </a:p>
                  </a:txBody>
                  <a:tcPr/>
                </a:tc>
                <a:tc vMerge="1">
                  <a:txBody>
                    <a:bodyPr/>
                    <a:lstStyle/>
                    <a:p>
                      <a:endParaRPr lang="ja-JP" altLang="en-US" sz="1600" dirty="0"/>
                    </a:p>
                  </a:txBody>
                  <a:tcPr marL="84418" marR="84418" marT="45715" marB="4571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solidFill>
                      <a:schemeClr val="bg1"/>
                    </a:solidFill>
                  </a:tcPr>
                </a:tc>
                <a:extLst>
                  <a:ext uri="{0D108BD9-81ED-4DB2-BD59-A6C34878D82A}">
                    <a16:rowId xmlns:a16="http://schemas.microsoft.com/office/drawing/2014/main" val="10003"/>
                  </a:ext>
                </a:extLst>
              </a:tr>
              <a:tr h="579190">
                <a:tc vMerge="1">
                  <a:txBody>
                    <a:bodyPr/>
                    <a:lstStyle/>
                    <a:p>
                      <a:endParaRPr kumimoji="1" lang="ja-JP" altLang="en-US"/>
                    </a:p>
                  </a:txBody>
                  <a:tcPr/>
                </a:tc>
                <a:tc rowSpan="2">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600" dirty="0">
                          <a:latin typeface="HG丸ｺﾞｼｯｸM-PRO" panose="020F0600000000000000" pitchFamily="50" charset="-128"/>
                          <a:ea typeface="HG丸ｺﾞｼｯｸM-PRO" panose="020F0600000000000000" pitchFamily="50" charset="-128"/>
                        </a:rPr>
                        <a:t>設備</a:t>
                      </a:r>
                      <a:br>
                        <a:rPr lang="en-US" altLang="ja-JP" sz="1600" dirty="0">
                          <a:latin typeface="HG丸ｺﾞｼｯｸM-PRO" panose="020F0600000000000000" pitchFamily="50" charset="-128"/>
                          <a:ea typeface="HG丸ｺﾞｼｯｸM-PRO" panose="020F0600000000000000" pitchFamily="50" charset="-128"/>
                        </a:rPr>
                      </a:br>
                      <a:r>
                        <a:rPr lang="ja-JP" altLang="en-US" sz="1600" dirty="0">
                          <a:latin typeface="HG丸ｺﾞｼｯｸM-PRO" panose="020F0600000000000000" pitchFamily="50" charset="-128"/>
                          <a:ea typeface="HG丸ｺﾞｼｯｸM-PRO" panose="020F0600000000000000" pitchFamily="50" charset="-128"/>
                        </a:rPr>
                        <a:t>（</a:t>
                      </a:r>
                      <a:r>
                        <a:rPr lang="en-US" altLang="ja-JP" sz="1600" dirty="0">
                          <a:latin typeface="HG丸ｺﾞｼｯｸM-PRO" panose="020F0600000000000000" pitchFamily="50" charset="-128"/>
                          <a:ea typeface="HG丸ｺﾞｼｯｸM-PRO" panose="020F0600000000000000" pitchFamily="50" charset="-128"/>
                        </a:rPr>
                        <a:t>machine</a:t>
                      </a:r>
                      <a:r>
                        <a:rPr lang="ja-JP" altLang="en-US" sz="1600" dirty="0">
                          <a:latin typeface="HG丸ｺﾞｼｯｸM-PRO" panose="020F0600000000000000" pitchFamily="50" charset="-128"/>
                          <a:ea typeface="HG丸ｺﾞｼｯｸM-PRO" panose="020F0600000000000000" pitchFamily="50" charset="-128"/>
                        </a:rPr>
                        <a:t>）</a:t>
                      </a:r>
                      <a:endParaRPr lang="en-US" altLang="ja-JP" sz="1600" dirty="0">
                        <a:latin typeface="HG丸ｺﾞｼｯｸM-PRO" panose="020F0600000000000000" pitchFamily="50" charset="-128"/>
                        <a:ea typeface="HG丸ｺﾞｼｯｸM-PRO" panose="020F0600000000000000" pitchFamily="50" charset="-128"/>
                      </a:endParaRPr>
                    </a:p>
                    <a:p>
                      <a:endParaRPr lang="en-US" altLang="ja-JP" sz="1600" dirty="0">
                        <a:latin typeface="HG丸ｺﾞｼｯｸM-PRO" panose="020F0600000000000000" pitchFamily="50" charset="-128"/>
                        <a:ea typeface="HG丸ｺﾞｼｯｸM-PRO" panose="020F0600000000000000" pitchFamily="50" charset="-128"/>
                      </a:endParaRP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600" dirty="0">
                          <a:latin typeface="HG丸ｺﾞｼｯｸM-PRO" panose="020F0600000000000000" pitchFamily="50" charset="-128"/>
                          <a:ea typeface="HG丸ｺﾞｼｯｸM-PRO" panose="020F0600000000000000" pitchFamily="50" charset="-128"/>
                        </a:rPr>
                        <a:t>故障なし</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600" dirty="0">
                          <a:latin typeface="HG丸ｺﾞｼｯｸM-PRO" panose="020F0600000000000000" pitchFamily="50" charset="-128"/>
                          <a:ea typeface="HG丸ｺﾞｼｯｸM-PRO" panose="020F0600000000000000" pitchFamily="50" charset="-128"/>
                        </a:rPr>
                        <a:t>時々故障する</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600" dirty="0">
                          <a:latin typeface="HG丸ｺﾞｼｯｸM-PRO" panose="020F0600000000000000" pitchFamily="50" charset="-128"/>
                          <a:ea typeface="HG丸ｺﾞｼｯｸM-PRO" panose="020F0600000000000000" pitchFamily="50" charset="-128"/>
                        </a:rPr>
                        <a:t>故障回数</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kumimoji="1" lang="ja-JP" altLang="en-US" sz="1600" dirty="0">
                          <a:latin typeface="HG丸ｺﾞｼｯｸM-PRO" panose="020F0600000000000000" pitchFamily="50" charset="-128"/>
                          <a:ea typeface="HG丸ｺﾞｼｯｸM-PRO" panose="020F0600000000000000" pitchFamily="50" charset="-128"/>
                        </a:rPr>
                        <a:t>故障削減（効果小）</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endParaRPr kumimoji="1" lang="ja-JP" altLang="en-US" sz="1600" dirty="0">
                        <a:latin typeface="HG丸ｺﾞｼｯｸM-PRO" panose="020F0600000000000000" pitchFamily="50" charset="-128"/>
                        <a:ea typeface="HG丸ｺﾞｼｯｸM-PRO" panose="020F0600000000000000" pitchFamily="50" charset="-128"/>
                      </a:endParaRPr>
                    </a:p>
                  </a:txBody>
                  <a:tcPr marL="84419" marR="84419" marT="45731" marB="4573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lang="en-US" altLang="ja-JP" sz="1600" dirty="0">
                          <a:latin typeface="HG丸ｺﾞｼｯｸM-PRO" panose="020F0600000000000000" pitchFamily="50" charset="-128"/>
                          <a:ea typeface="HG丸ｺﾞｼｯｸM-PRO" panose="020F0600000000000000" pitchFamily="50" charset="-128"/>
                        </a:rPr>
                        <a:t>×</a:t>
                      </a:r>
                      <a:endParaRPr lang="ja-JP" altLang="en-US" sz="1600" dirty="0">
                        <a:latin typeface="HG丸ｺﾞｼｯｸM-PRO" panose="020F0600000000000000" pitchFamily="50" charset="-128"/>
                        <a:ea typeface="HG丸ｺﾞｼｯｸM-PRO" panose="020F0600000000000000" pitchFamily="50" charset="-128"/>
                      </a:endParaRP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579190">
                <a:tc vMerge="1">
                  <a:txBody>
                    <a:bodyPr/>
                    <a:lstStyle/>
                    <a:p>
                      <a:endParaRPr kumimoji="1" lang="ja-JP" altLang="en-US"/>
                    </a:p>
                  </a:txBody>
                  <a:tcPr/>
                </a:tc>
                <a:tc vMerge="1">
                  <a:txBody>
                    <a:bodyPr/>
                    <a:lstStyle/>
                    <a:p>
                      <a:endParaRPr lang="ja-JP" altLang="en-US" sz="1800" dirty="0"/>
                    </a:p>
                  </a:txBody>
                  <a:tcPr marL="84418" marR="84418" marT="45715" marB="4571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solidFill>
                      <a:schemeClr val="bg1"/>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600" dirty="0">
                          <a:latin typeface="HG丸ｺﾞｼｯｸM-PRO" panose="020F0600000000000000" pitchFamily="50" charset="-128"/>
                          <a:ea typeface="HG丸ｺﾞｼｯｸM-PRO" panose="020F0600000000000000" pitchFamily="50" charset="-128"/>
                        </a:rPr>
                        <a:t>すべての貨幣が使える</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en-US" altLang="ja-JP" sz="1600" dirty="0">
                          <a:latin typeface="HG丸ｺﾞｼｯｸM-PRO" panose="020F0600000000000000" pitchFamily="50" charset="-128"/>
                          <a:ea typeface="HG丸ｺﾞｼｯｸM-PRO" panose="020F0600000000000000" pitchFamily="50" charset="-128"/>
                        </a:rPr>
                        <a:t>1</a:t>
                      </a:r>
                      <a:r>
                        <a:rPr lang="ja-JP" altLang="en-US" sz="1600" dirty="0">
                          <a:latin typeface="HG丸ｺﾞｼｯｸM-PRO" panose="020F0600000000000000" pitchFamily="50" charset="-128"/>
                          <a:ea typeface="HG丸ｺﾞｼｯｸM-PRO" panose="020F0600000000000000" pitchFamily="50" charset="-128"/>
                        </a:rPr>
                        <a:t>万円札が使えない</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600" dirty="0">
                          <a:latin typeface="HG丸ｺﾞｼｯｸM-PRO" panose="020F0600000000000000" pitchFamily="50" charset="-128"/>
                          <a:ea typeface="HG丸ｺﾞｼｯｸM-PRO" panose="020F0600000000000000" pitchFamily="50" charset="-128"/>
                        </a:rPr>
                        <a:t>貨幣の使いやすさ</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kumimoji="1" lang="ja-JP" altLang="en-US" sz="1600" dirty="0">
                          <a:latin typeface="HG丸ｺﾞｼｯｸM-PRO" panose="020F0600000000000000" pitchFamily="50" charset="-128"/>
                          <a:ea typeface="HG丸ｺﾞｼｯｸM-PRO" panose="020F0600000000000000" pitchFamily="50" charset="-128"/>
                        </a:rPr>
                        <a:t>すべての貨幣が使える工夫</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endParaRPr kumimoji="1" lang="ja-JP" altLang="en-US" sz="1600" dirty="0">
                        <a:latin typeface="HG丸ｺﾞｼｯｸM-PRO" panose="020F0600000000000000" pitchFamily="50" charset="-128"/>
                        <a:ea typeface="HG丸ｺﾞｼｯｸM-PRO" panose="020F0600000000000000" pitchFamily="50" charset="-128"/>
                      </a:endParaRPr>
                    </a:p>
                  </a:txBody>
                  <a:tcPr marL="84419" marR="84419" marT="45731" marB="4573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lang="ja-JP" altLang="en-US" sz="1600" dirty="0">
                          <a:latin typeface="HG丸ｺﾞｼｯｸM-PRO" panose="020F0600000000000000" pitchFamily="50" charset="-128"/>
                          <a:ea typeface="HG丸ｺﾞｼｯｸM-PRO" panose="020F0600000000000000" pitchFamily="50" charset="-128"/>
                        </a:rPr>
                        <a:t>○</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5"/>
                  </a:ext>
                </a:extLst>
              </a:tr>
              <a:tr h="579190">
                <a:tc vMerge="1">
                  <a:txBody>
                    <a:bodyPr/>
                    <a:lstStyle/>
                    <a:p>
                      <a:endParaRPr kumimoji="1" lang="ja-JP" altLang="en-US"/>
                    </a:p>
                  </a:txBody>
                  <a:tcPr/>
                </a:tc>
                <a:tc rowSpan="2">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600" dirty="0">
                          <a:latin typeface="HG丸ｺﾞｼｯｸM-PRO" panose="020F0600000000000000" pitchFamily="50" charset="-128"/>
                          <a:ea typeface="HG丸ｺﾞｼｯｸM-PRO" panose="020F0600000000000000" pitchFamily="50" charset="-128"/>
                        </a:rPr>
                        <a:t>モノ</a:t>
                      </a:r>
                      <a:endParaRPr lang="en-US" altLang="ja-JP" sz="1600" dirty="0">
                        <a:latin typeface="HG丸ｺﾞｼｯｸM-PRO" panose="020F0600000000000000" pitchFamily="50" charset="-128"/>
                        <a:ea typeface="HG丸ｺﾞｼｯｸM-PRO" panose="020F0600000000000000" pitchFamily="50" charset="-128"/>
                      </a:endParaRPr>
                    </a:p>
                    <a:p>
                      <a:r>
                        <a:rPr lang="ja-JP" altLang="en-US" sz="1600" dirty="0">
                          <a:latin typeface="HG丸ｺﾞｼｯｸM-PRO" panose="020F0600000000000000" pitchFamily="50" charset="-128"/>
                          <a:ea typeface="HG丸ｺﾞｼｯｸM-PRO" panose="020F0600000000000000" pitchFamily="50" charset="-128"/>
                        </a:rPr>
                        <a:t>（</a:t>
                      </a:r>
                      <a:r>
                        <a:rPr lang="en-US" altLang="ja-JP" sz="1600" dirty="0">
                          <a:latin typeface="HG丸ｺﾞｼｯｸM-PRO" panose="020F0600000000000000" pitchFamily="50" charset="-128"/>
                          <a:ea typeface="HG丸ｺﾞｼｯｸM-PRO" panose="020F0600000000000000" pitchFamily="50" charset="-128"/>
                        </a:rPr>
                        <a:t>material</a:t>
                      </a:r>
                      <a:r>
                        <a:rPr lang="ja-JP" altLang="en-US" sz="1600" dirty="0">
                          <a:latin typeface="HG丸ｺﾞｼｯｸM-PRO" panose="020F0600000000000000" pitchFamily="50" charset="-128"/>
                          <a:ea typeface="HG丸ｺﾞｼｯｸM-PRO" panose="020F0600000000000000" pitchFamily="50" charset="-128"/>
                        </a:rPr>
                        <a:t>）</a:t>
                      </a:r>
                      <a:endParaRPr lang="en-US" altLang="ja-JP" sz="1600" dirty="0">
                        <a:latin typeface="HG丸ｺﾞｼｯｸM-PRO" panose="020F0600000000000000" pitchFamily="50" charset="-128"/>
                        <a:ea typeface="HG丸ｺﾞｼｯｸM-PRO" panose="020F0600000000000000" pitchFamily="50" charset="-128"/>
                      </a:endParaRP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600" dirty="0">
                          <a:latin typeface="HG丸ｺﾞｼｯｸM-PRO" panose="020F0600000000000000" pitchFamily="50" charset="-128"/>
                          <a:ea typeface="HG丸ｺﾞｼｯｸM-PRO" panose="020F0600000000000000" pitchFamily="50" charset="-128"/>
                        </a:rPr>
                        <a:t>品切れなし</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600" dirty="0">
                          <a:latin typeface="HG丸ｺﾞｼｯｸM-PRO" panose="020F0600000000000000" pitchFamily="50" charset="-128"/>
                          <a:ea typeface="HG丸ｺﾞｼｯｸM-PRO" panose="020F0600000000000000" pitchFamily="50" charset="-128"/>
                        </a:rPr>
                        <a:t>品切れ発生</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600" dirty="0">
                          <a:latin typeface="HG丸ｺﾞｼｯｸM-PRO" panose="020F0600000000000000" pitchFamily="50" charset="-128"/>
                          <a:ea typeface="HG丸ｺﾞｼｯｸM-PRO" panose="020F0600000000000000" pitchFamily="50" charset="-128"/>
                        </a:rPr>
                        <a:t>品切れ有無</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kumimoji="1" lang="ja-JP" altLang="en-US" sz="1600" dirty="0">
                          <a:latin typeface="HG丸ｺﾞｼｯｸM-PRO" panose="020F0600000000000000" pitchFamily="50" charset="-128"/>
                          <a:ea typeface="HG丸ｺﾞｼｯｸM-PRO" panose="020F0600000000000000" pitchFamily="50" charset="-128"/>
                        </a:rPr>
                        <a:t>品切れを防止</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endParaRPr kumimoji="1" lang="ja-JP" altLang="en-US" sz="1600" dirty="0">
                        <a:latin typeface="HG丸ｺﾞｼｯｸM-PRO" panose="020F0600000000000000" pitchFamily="50" charset="-128"/>
                        <a:ea typeface="HG丸ｺﾞｼｯｸM-PRO" panose="020F0600000000000000" pitchFamily="50" charset="-128"/>
                      </a:endParaRPr>
                    </a:p>
                  </a:txBody>
                  <a:tcPr marL="84419" marR="84419" marT="45731" marB="4573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lang="ja-JP" altLang="en-US" sz="1600" dirty="0">
                          <a:latin typeface="HG丸ｺﾞｼｯｸM-PRO" panose="020F0600000000000000" pitchFamily="50" charset="-128"/>
                          <a:ea typeface="HG丸ｺﾞｼｯｸM-PRO" panose="020F0600000000000000" pitchFamily="50" charset="-128"/>
                        </a:rPr>
                        <a:t>○</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579190">
                <a:tc vMerge="1">
                  <a:txBody>
                    <a:bodyPr/>
                    <a:lstStyle/>
                    <a:p>
                      <a:endParaRPr kumimoji="1" lang="ja-JP" altLang="en-US"/>
                    </a:p>
                  </a:txBody>
                  <a:tcPr/>
                </a:tc>
                <a:tc vMerge="1">
                  <a:txBody>
                    <a:bodyPr/>
                    <a:lstStyle/>
                    <a:p>
                      <a:endParaRPr lang="ja-JP" altLang="en-US" sz="1800" dirty="0"/>
                    </a:p>
                  </a:txBody>
                  <a:tcPr marL="84418" marR="84418" marT="45715" marB="4571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solidFill>
                      <a:schemeClr val="bg1"/>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600" dirty="0">
                          <a:latin typeface="HG丸ｺﾞｼｯｸM-PRO" panose="020F0600000000000000" pitchFamily="50" charset="-128"/>
                          <a:ea typeface="HG丸ｺﾞｼｯｸM-PRO" panose="020F0600000000000000" pitchFamily="50" charset="-128"/>
                        </a:rPr>
                        <a:t>魅力ある商品</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600" dirty="0">
                          <a:latin typeface="HG丸ｺﾞｼｯｸM-PRO" panose="020F0600000000000000" pitchFamily="50" charset="-128"/>
                          <a:ea typeface="HG丸ｺﾞｼｯｸM-PRO" panose="020F0600000000000000" pitchFamily="50" charset="-128"/>
                        </a:rPr>
                        <a:t>普通の商品</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600" dirty="0">
                          <a:latin typeface="HG丸ｺﾞｼｯｸM-PRO" panose="020F0600000000000000" pitchFamily="50" charset="-128"/>
                          <a:ea typeface="HG丸ｺﾞｼｯｸM-PRO" panose="020F0600000000000000" pitchFamily="50" charset="-128"/>
                        </a:rPr>
                        <a:t>商品品揃え</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kumimoji="1" lang="ja-JP" altLang="en-US" sz="1600" dirty="0">
                          <a:latin typeface="HG丸ｺﾞｼｯｸM-PRO" panose="020F0600000000000000" pitchFamily="50" charset="-128"/>
                          <a:ea typeface="HG丸ｺﾞｼｯｸM-PRO" panose="020F0600000000000000" pitchFamily="50" charset="-128"/>
                        </a:rPr>
                        <a:t>魅力ある品揃え</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endParaRPr kumimoji="1" lang="ja-JP" altLang="en-US" sz="1600" dirty="0">
                        <a:latin typeface="HG丸ｺﾞｼｯｸM-PRO" panose="020F0600000000000000" pitchFamily="50" charset="-128"/>
                        <a:ea typeface="HG丸ｺﾞｼｯｸM-PRO" panose="020F0600000000000000" pitchFamily="50" charset="-128"/>
                      </a:endParaRPr>
                    </a:p>
                  </a:txBody>
                  <a:tcPr marL="84419" marR="84419" marT="45731" marB="4573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lang="ja-JP" altLang="en-US" sz="1600" dirty="0">
                          <a:latin typeface="HG丸ｺﾞｼｯｸM-PRO" panose="020F0600000000000000" pitchFamily="50" charset="-128"/>
                          <a:ea typeface="HG丸ｺﾞｼｯｸM-PRO" panose="020F0600000000000000" pitchFamily="50" charset="-128"/>
                        </a:rPr>
                        <a:t>○</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dot"/>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7"/>
                  </a:ext>
                </a:extLst>
              </a:tr>
              <a:tr h="579190">
                <a:tc v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600" dirty="0">
                          <a:latin typeface="HG丸ｺﾞｼｯｸM-PRO" panose="020F0600000000000000" pitchFamily="50" charset="-128"/>
                          <a:ea typeface="HG丸ｺﾞｼｯｸM-PRO" panose="020F0600000000000000" pitchFamily="50" charset="-128"/>
                        </a:rPr>
                        <a:t>方法</a:t>
                      </a:r>
                      <a:endParaRPr lang="en-US" altLang="ja-JP" sz="1600" dirty="0">
                        <a:latin typeface="HG丸ｺﾞｼｯｸM-PRO" panose="020F0600000000000000" pitchFamily="50" charset="-128"/>
                        <a:ea typeface="HG丸ｺﾞｼｯｸM-PRO" panose="020F0600000000000000" pitchFamily="50" charset="-128"/>
                      </a:endParaRPr>
                    </a:p>
                    <a:p>
                      <a:r>
                        <a:rPr lang="ja-JP" altLang="en-US" sz="1600" dirty="0">
                          <a:latin typeface="HG丸ｺﾞｼｯｸM-PRO" panose="020F0600000000000000" pitchFamily="50" charset="-128"/>
                          <a:ea typeface="HG丸ｺﾞｼｯｸM-PRO" panose="020F0600000000000000" pitchFamily="50" charset="-128"/>
                        </a:rPr>
                        <a:t>（</a:t>
                      </a:r>
                      <a:r>
                        <a:rPr lang="en-US" altLang="ja-JP" sz="1600" dirty="0">
                          <a:latin typeface="HG丸ｺﾞｼｯｸM-PRO" panose="020F0600000000000000" pitchFamily="50" charset="-128"/>
                          <a:ea typeface="HG丸ｺﾞｼｯｸM-PRO" panose="020F0600000000000000" pitchFamily="50" charset="-128"/>
                        </a:rPr>
                        <a:t>method</a:t>
                      </a:r>
                      <a:r>
                        <a:rPr lang="ja-JP" altLang="en-US" sz="1600" dirty="0">
                          <a:latin typeface="HG丸ｺﾞｼｯｸM-PRO" panose="020F0600000000000000" pitchFamily="50" charset="-128"/>
                          <a:ea typeface="HG丸ｺﾞｼｯｸM-PRO" panose="020F0600000000000000" pitchFamily="50" charset="-128"/>
                        </a:rPr>
                        <a:t>）</a:t>
                      </a:r>
                      <a:endParaRPr lang="en-US" altLang="ja-JP" sz="1600" dirty="0">
                        <a:latin typeface="HG丸ｺﾞｼｯｸM-PRO" panose="020F0600000000000000" pitchFamily="50" charset="-128"/>
                        <a:ea typeface="HG丸ｺﾞｼｯｸM-PRO" panose="020F0600000000000000" pitchFamily="50" charset="-128"/>
                      </a:endParaRP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600" dirty="0">
                          <a:latin typeface="HG丸ｺﾞｼｯｸM-PRO" panose="020F0600000000000000" pitchFamily="50" charset="-128"/>
                          <a:ea typeface="HG丸ｺﾞｼｯｸM-PRO" panose="020F0600000000000000" pitchFamily="50" charset="-128"/>
                        </a:rPr>
                        <a:t>立ち止まりたくなる、買いたくなる</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600" dirty="0">
                          <a:latin typeface="HG丸ｺﾞｼｯｸM-PRO" panose="020F0600000000000000" pitchFamily="50" charset="-128"/>
                          <a:ea typeface="HG丸ｺﾞｼｯｸM-PRO" panose="020F0600000000000000" pitchFamily="50" charset="-128"/>
                        </a:rPr>
                        <a:t>購買意欲が沸かない</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79646">
                        <a:lumMod val="20000"/>
                        <a:lumOff val="8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600" dirty="0">
                          <a:latin typeface="HG丸ｺﾞｼｯｸM-PRO" panose="020F0600000000000000" pitchFamily="50" charset="-128"/>
                          <a:ea typeface="HG丸ｺﾞｼｯｸM-PRO" panose="020F0600000000000000" pitchFamily="50" charset="-128"/>
                        </a:rPr>
                        <a:t>買う人へのアピールの差</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kumimoji="1" lang="ja-JP" altLang="en-US" sz="1600" dirty="0">
                          <a:latin typeface="HG丸ｺﾞｼｯｸM-PRO" panose="020F0600000000000000" pitchFamily="50" charset="-128"/>
                          <a:ea typeface="HG丸ｺﾞｼｯｸM-PRO" panose="020F0600000000000000" pitchFamily="50" charset="-128"/>
                        </a:rPr>
                        <a:t>立ち止まり、買いたくなる工夫</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endParaRPr kumimoji="1" lang="ja-JP" altLang="en-US" sz="1600" dirty="0">
                        <a:latin typeface="HG丸ｺﾞｼｯｸM-PRO" panose="020F0600000000000000" pitchFamily="50" charset="-128"/>
                        <a:ea typeface="HG丸ｺﾞｼｯｸM-PRO" panose="020F0600000000000000" pitchFamily="50" charset="-128"/>
                      </a:endParaRPr>
                    </a:p>
                  </a:txBody>
                  <a:tcPr marL="84419" marR="84419" marT="45731" marB="4573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lang="ja-JP" altLang="en-US" sz="1600" dirty="0">
                          <a:latin typeface="HG丸ｺﾞｼｯｸM-PRO" panose="020F0600000000000000" pitchFamily="50" charset="-128"/>
                          <a:ea typeface="HG丸ｺﾞｼｯｸM-PRO" panose="020F0600000000000000" pitchFamily="50" charset="-128"/>
                        </a:rPr>
                        <a:t>○</a:t>
                      </a:r>
                    </a:p>
                  </a:txBody>
                  <a:tcPr marL="84419" marR="84419" marT="45731" marB="4573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ot"/>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bl>
          </a:graphicData>
        </a:graphic>
      </p:graphicFrame>
      <p:sp>
        <p:nvSpPr>
          <p:cNvPr id="33890" name="Rectangle 136"/>
          <p:cNvSpPr>
            <a:spLocks noChangeArrowheads="1"/>
          </p:cNvSpPr>
          <p:nvPr/>
        </p:nvSpPr>
        <p:spPr bwMode="auto">
          <a:xfrm>
            <a:off x="7683500" y="4630738"/>
            <a:ext cx="6381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2400">
              <a:solidFill>
                <a:srgbClr val="000000"/>
              </a:solidFill>
              <a:latin typeface="HG丸ｺﾞｼｯｸM-PRO" panose="020F0600000000000000" pitchFamily="50" charset="-128"/>
              <a:ea typeface="HG丸ｺﾞｼｯｸM-PRO" panose="020F0600000000000000" pitchFamily="50" charset="-128"/>
            </a:endParaRPr>
          </a:p>
        </p:txBody>
      </p:sp>
      <p:sp>
        <p:nvSpPr>
          <p:cNvPr id="33891" name="Rectangle 137"/>
          <p:cNvSpPr>
            <a:spLocks noChangeArrowheads="1"/>
          </p:cNvSpPr>
          <p:nvPr/>
        </p:nvSpPr>
        <p:spPr bwMode="auto">
          <a:xfrm>
            <a:off x="7613650" y="4519613"/>
            <a:ext cx="622300" cy="620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7463">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2400">
              <a:solidFill>
                <a:srgbClr val="000000"/>
              </a:solidFill>
              <a:latin typeface="HG丸ｺﾞｼｯｸM-PRO" panose="020F0600000000000000" pitchFamily="50" charset="-128"/>
              <a:ea typeface="HG丸ｺﾞｼｯｸM-PRO" panose="020F0600000000000000" pitchFamily="50" charset="-128"/>
            </a:endParaRPr>
          </a:p>
        </p:txBody>
      </p:sp>
      <p:sp>
        <p:nvSpPr>
          <p:cNvPr id="33892" name="Rectangle 138"/>
          <p:cNvSpPr>
            <a:spLocks noChangeArrowheads="1"/>
          </p:cNvSpPr>
          <p:nvPr/>
        </p:nvSpPr>
        <p:spPr bwMode="auto">
          <a:xfrm>
            <a:off x="8372475" y="4589463"/>
            <a:ext cx="846138"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2400">
              <a:solidFill>
                <a:srgbClr val="000000"/>
              </a:solidFill>
              <a:latin typeface="HG丸ｺﾞｼｯｸM-PRO" panose="020F0600000000000000" pitchFamily="50" charset="-128"/>
              <a:ea typeface="HG丸ｺﾞｼｯｸM-PRO" panose="020F0600000000000000" pitchFamily="50" charset="-128"/>
            </a:endParaRPr>
          </a:p>
        </p:txBody>
      </p:sp>
      <p:sp>
        <p:nvSpPr>
          <p:cNvPr id="33893" name="Rectangle 139"/>
          <p:cNvSpPr>
            <a:spLocks noChangeArrowheads="1"/>
          </p:cNvSpPr>
          <p:nvPr/>
        </p:nvSpPr>
        <p:spPr bwMode="auto">
          <a:xfrm>
            <a:off x="8304213" y="4519613"/>
            <a:ext cx="828675" cy="620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7463">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2400">
              <a:solidFill>
                <a:srgbClr val="000000"/>
              </a:solidFill>
              <a:latin typeface="HG丸ｺﾞｼｯｸM-PRO" panose="020F0600000000000000" pitchFamily="50" charset="-128"/>
              <a:ea typeface="HG丸ｺﾞｼｯｸM-PRO" panose="020F0600000000000000" pitchFamily="50" charset="-128"/>
            </a:endParaRPr>
          </a:p>
        </p:txBody>
      </p:sp>
      <p:sp>
        <p:nvSpPr>
          <p:cNvPr id="33894" name="Rectangle 143"/>
          <p:cNvSpPr>
            <a:spLocks noChangeArrowheads="1"/>
          </p:cNvSpPr>
          <p:nvPr/>
        </p:nvSpPr>
        <p:spPr bwMode="auto">
          <a:xfrm>
            <a:off x="13617575" y="4519613"/>
            <a:ext cx="1517650" cy="620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7463">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2400">
              <a:solidFill>
                <a:srgbClr val="000000"/>
              </a:solidFill>
              <a:latin typeface="HG丸ｺﾞｼｯｸM-PRO" panose="020F0600000000000000" pitchFamily="50" charset="-128"/>
              <a:ea typeface="HG丸ｺﾞｼｯｸM-PRO" panose="020F0600000000000000" pitchFamily="50" charset="-128"/>
            </a:endParaRPr>
          </a:p>
        </p:txBody>
      </p:sp>
      <p:sp>
        <p:nvSpPr>
          <p:cNvPr id="33895" name="Rectangle 145"/>
          <p:cNvSpPr>
            <a:spLocks noChangeArrowheads="1"/>
          </p:cNvSpPr>
          <p:nvPr/>
        </p:nvSpPr>
        <p:spPr bwMode="auto">
          <a:xfrm>
            <a:off x="15205075" y="4519613"/>
            <a:ext cx="690563" cy="620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7463">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2400">
              <a:solidFill>
                <a:srgbClr val="000000"/>
              </a:solidFill>
              <a:latin typeface="HG丸ｺﾞｼｯｸM-PRO" panose="020F0600000000000000" pitchFamily="50" charset="-128"/>
              <a:ea typeface="HG丸ｺﾞｼｯｸM-PRO" panose="020F0600000000000000" pitchFamily="50" charset="-128"/>
            </a:endParaRPr>
          </a:p>
        </p:txBody>
      </p:sp>
      <p:sp>
        <p:nvSpPr>
          <p:cNvPr id="33896" name="Rectangle 146"/>
          <p:cNvSpPr>
            <a:spLocks noChangeArrowheads="1"/>
          </p:cNvSpPr>
          <p:nvPr/>
        </p:nvSpPr>
        <p:spPr bwMode="auto">
          <a:xfrm>
            <a:off x="8304213" y="4519613"/>
            <a:ext cx="828675"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2400">
              <a:solidFill>
                <a:srgbClr val="000000"/>
              </a:solidFill>
              <a:latin typeface="HG丸ｺﾞｼｯｸM-PRO" panose="020F0600000000000000" pitchFamily="50" charset="-128"/>
              <a:ea typeface="HG丸ｺﾞｼｯｸM-PRO" panose="020F0600000000000000" pitchFamily="50" charset="-128"/>
            </a:endParaRPr>
          </a:p>
        </p:txBody>
      </p:sp>
      <p:sp>
        <p:nvSpPr>
          <p:cNvPr id="33897" name="Rectangle 149"/>
          <p:cNvSpPr>
            <a:spLocks noChangeArrowheads="1"/>
          </p:cNvSpPr>
          <p:nvPr/>
        </p:nvSpPr>
        <p:spPr bwMode="auto">
          <a:xfrm>
            <a:off x="12444413" y="4546600"/>
            <a:ext cx="1173162"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2400">
              <a:solidFill>
                <a:srgbClr val="000000"/>
              </a:solidFill>
              <a:latin typeface="HG丸ｺﾞｼｯｸM-PRO" panose="020F0600000000000000" pitchFamily="50" charset="-128"/>
              <a:ea typeface="HG丸ｺﾞｼｯｸM-PRO" panose="020F0600000000000000" pitchFamily="50" charset="-128"/>
            </a:endParaRPr>
          </a:p>
        </p:txBody>
      </p:sp>
      <p:sp>
        <p:nvSpPr>
          <p:cNvPr id="33898" name="Rectangle 151"/>
          <p:cNvSpPr>
            <a:spLocks noChangeArrowheads="1"/>
          </p:cNvSpPr>
          <p:nvPr/>
        </p:nvSpPr>
        <p:spPr bwMode="auto">
          <a:xfrm>
            <a:off x="13893800" y="4546600"/>
            <a:ext cx="966788"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2400">
              <a:solidFill>
                <a:srgbClr val="000000"/>
              </a:solidFill>
              <a:latin typeface="HG丸ｺﾞｼｯｸM-PRO" panose="020F0600000000000000" pitchFamily="50" charset="-128"/>
              <a:ea typeface="HG丸ｺﾞｼｯｸM-PRO" panose="020F0600000000000000" pitchFamily="50" charset="-128"/>
            </a:endParaRPr>
          </a:p>
        </p:txBody>
      </p:sp>
      <p:sp>
        <p:nvSpPr>
          <p:cNvPr id="33899" name="Rectangle 153"/>
          <p:cNvSpPr>
            <a:spLocks noChangeArrowheads="1"/>
          </p:cNvSpPr>
          <p:nvPr/>
        </p:nvSpPr>
        <p:spPr bwMode="auto">
          <a:xfrm>
            <a:off x="15205075" y="4546600"/>
            <a:ext cx="690563"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2400">
              <a:solidFill>
                <a:srgbClr val="000000"/>
              </a:solidFill>
              <a:latin typeface="HG丸ｺﾞｼｯｸM-PRO" panose="020F0600000000000000" pitchFamily="50" charset="-128"/>
              <a:ea typeface="HG丸ｺﾞｼｯｸM-PRO" panose="020F0600000000000000" pitchFamily="50" charset="-128"/>
            </a:endParaRPr>
          </a:p>
        </p:txBody>
      </p:sp>
      <p:sp>
        <p:nvSpPr>
          <p:cNvPr id="33900" name="Rectangle 158"/>
          <p:cNvSpPr>
            <a:spLocks noChangeArrowheads="1"/>
          </p:cNvSpPr>
          <p:nvPr/>
        </p:nvSpPr>
        <p:spPr bwMode="auto">
          <a:xfrm>
            <a:off x="10856913" y="4519613"/>
            <a:ext cx="1519237" cy="604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7463">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2400">
              <a:solidFill>
                <a:srgbClr val="000000"/>
              </a:solidFill>
              <a:latin typeface="HG丸ｺﾞｼｯｸM-PRO" panose="020F0600000000000000" pitchFamily="50" charset="-128"/>
              <a:ea typeface="HG丸ｺﾞｼｯｸM-PRO" panose="020F0600000000000000" pitchFamily="50" charset="-128"/>
            </a:endParaRPr>
          </a:p>
        </p:txBody>
      </p:sp>
      <p:sp>
        <p:nvSpPr>
          <p:cNvPr id="33901" name="Rectangle 159"/>
          <p:cNvSpPr>
            <a:spLocks noChangeArrowheads="1"/>
          </p:cNvSpPr>
          <p:nvPr/>
        </p:nvSpPr>
        <p:spPr bwMode="auto">
          <a:xfrm>
            <a:off x="10926763" y="4546600"/>
            <a:ext cx="1449387" cy="34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2400">
              <a:solidFill>
                <a:srgbClr val="000000"/>
              </a:solidFill>
              <a:latin typeface="HG丸ｺﾞｼｯｸM-PRO" panose="020F0600000000000000" pitchFamily="50" charset="-128"/>
              <a:ea typeface="HG丸ｺﾞｼｯｸM-PRO" panose="020F0600000000000000" pitchFamily="50" charset="-128"/>
            </a:endParaRPr>
          </a:p>
        </p:txBody>
      </p:sp>
      <p:sp>
        <p:nvSpPr>
          <p:cNvPr id="33902" name="Rectangle 161"/>
          <p:cNvSpPr>
            <a:spLocks noChangeArrowheads="1"/>
          </p:cNvSpPr>
          <p:nvPr/>
        </p:nvSpPr>
        <p:spPr bwMode="auto">
          <a:xfrm>
            <a:off x="9269413" y="4589463"/>
            <a:ext cx="1604962" cy="620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2400">
              <a:solidFill>
                <a:srgbClr val="000000"/>
              </a:solidFill>
              <a:latin typeface="HG丸ｺﾞｼｯｸM-PRO" panose="020F0600000000000000" pitchFamily="50" charset="-128"/>
              <a:ea typeface="HG丸ｺﾞｼｯｸM-PRO" panose="020F0600000000000000" pitchFamily="50" charset="-128"/>
            </a:endParaRPr>
          </a:p>
        </p:txBody>
      </p:sp>
      <p:sp>
        <p:nvSpPr>
          <p:cNvPr id="33903" name="Rectangle 162"/>
          <p:cNvSpPr>
            <a:spLocks noChangeArrowheads="1"/>
          </p:cNvSpPr>
          <p:nvPr/>
        </p:nvSpPr>
        <p:spPr bwMode="auto">
          <a:xfrm>
            <a:off x="9201150" y="4519613"/>
            <a:ext cx="1589088" cy="604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7463">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2400">
              <a:solidFill>
                <a:srgbClr val="000000"/>
              </a:solidFill>
              <a:latin typeface="HG丸ｺﾞｼｯｸM-PRO" panose="020F0600000000000000" pitchFamily="50" charset="-128"/>
              <a:ea typeface="HG丸ｺﾞｼｯｸM-PRO" panose="020F0600000000000000" pitchFamily="50" charset="-128"/>
            </a:endParaRPr>
          </a:p>
        </p:txBody>
      </p:sp>
      <p:sp>
        <p:nvSpPr>
          <p:cNvPr id="33904" name="Text Box 191"/>
          <p:cNvSpPr txBox="1">
            <a:spLocks noChangeArrowheads="1"/>
          </p:cNvSpPr>
          <p:nvPr/>
        </p:nvSpPr>
        <p:spPr bwMode="auto">
          <a:xfrm>
            <a:off x="6983413" y="4587875"/>
            <a:ext cx="30591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7463">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2400" b="1" dirty="0">
                <a:solidFill>
                  <a:srgbClr val="FF0000"/>
                </a:solidFill>
                <a:latin typeface="HG丸ｺﾞｼｯｸM-PRO" panose="020F0600000000000000" pitchFamily="50" charset="-128"/>
                <a:ea typeface="HG丸ｺﾞｼｯｸM-PRO" panose="020F0600000000000000" pitchFamily="50" charset="-128"/>
              </a:rPr>
              <a:t>攻め所選定シート</a:t>
            </a:r>
            <a:r>
              <a:rPr lang="ja-JP" altLang="en-US" sz="2400" dirty="0">
                <a:solidFill>
                  <a:srgbClr val="000000"/>
                </a:solidFill>
                <a:latin typeface="HG丸ｺﾞｼｯｸM-PRO" panose="020F0600000000000000" pitchFamily="50" charset="-128"/>
                <a:ea typeface="HG丸ｺﾞｼｯｸM-PRO" panose="020F0600000000000000" pitchFamily="50" charset="-128"/>
              </a:rPr>
              <a:t>　</a:t>
            </a:r>
          </a:p>
        </p:txBody>
      </p:sp>
      <p:sp>
        <p:nvSpPr>
          <p:cNvPr id="33905" name="テキスト ボックス 4"/>
          <p:cNvSpPr txBox="1">
            <a:spLocks noChangeArrowheads="1"/>
          </p:cNvSpPr>
          <p:nvPr/>
        </p:nvSpPr>
        <p:spPr bwMode="auto">
          <a:xfrm>
            <a:off x="7261225" y="3357563"/>
            <a:ext cx="10498138" cy="979487"/>
          </a:xfrm>
          <a:prstGeom prst="rect">
            <a:avLst/>
          </a:prstGeom>
          <a:noFill/>
          <a:ln w="952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dirty="0">
                <a:solidFill>
                  <a:srgbClr val="000000"/>
                </a:solidFill>
                <a:latin typeface="HG丸ｺﾞｼｯｸM-PRO" panose="020F0600000000000000" pitchFamily="50" charset="-128"/>
                <a:ea typeface="HG丸ｺﾞｼｯｸM-PRO" panose="020F0600000000000000" pitchFamily="50" charset="-128"/>
              </a:rPr>
              <a:t>売り上げの目標と差はどこに発生するか（現状の詳細な掘り下げ把握と考察</a:t>
            </a:r>
            <a:r>
              <a:rPr lang="ja-JP" altLang="en-US" sz="1800" dirty="0">
                <a:solidFill>
                  <a:srgbClr val="000000"/>
                </a:solidFill>
                <a:latin typeface="HG丸ｺﾞｼｯｸM-PRO" panose="020F0600000000000000" pitchFamily="50" charset="-128"/>
                <a:ea typeface="HG丸ｺﾞｼｯｸM-PRO" panose="020F0600000000000000" pitchFamily="50" charset="-128"/>
              </a:rPr>
              <a:t>）</a:t>
            </a:r>
            <a:endParaRPr lang="en-US" altLang="ja-JP" sz="1800" b="1" dirty="0">
              <a:solidFill>
                <a:srgbClr val="FF0000"/>
              </a:solidFill>
              <a:latin typeface="HG丸ｺﾞｼｯｸM-PRO" panose="020F0600000000000000" pitchFamily="50" charset="-128"/>
              <a:ea typeface="HG丸ｺﾞｼｯｸM-PRO" panose="020F0600000000000000" pitchFamily="50" charset="-128"/>
            </a:endParaRPr>
          </a:p>
          <a:p>
            <a:pPr eaLnBrk="1" hangingPunct="1">
              <a:buFontTx/>
              <a:buNone/>
            </a:pPr>
            <a:r>
              <a:rPr lang="ja-JP" altLang="en-US" sz="1800" dirty="0">
                <a:solidFill>
                  <a:srgbClr val="000000"/>
                </a:solidFill>
                <a:latin typeface="HG丸ｺﾞｼｯｸM-PRO" panose="020F0600000000000000" pitchFamily="50" charset="-128"/>
                <a:ea typeface="HG丸ｺﾞｼｯｸM-PRO" panose="020F0600000000000000" pitchFamily="50" charset="-128"/>
              </a:rPr>
              <a:t>自販機</a:t>
            </a:r>
            <a:r>
              <a:rPr lang="en-US" altLang="ja-JP" sz="1800" dirty="0">
                <a:solidFill>
                  <a:srgbClr val="000000"/>
                </a:solidFill>
                <a:latin typeface="HG丸ｺﾞｼｯｸM-PRO" panose="020F0600000000000000" pitchFamily="50" charset="-128"/>
                <a:ea typeface="HG丸ｺﾞｼｯｸM-PRO" panose="020F0600000000000000" pitchFamily="50" charset="-128"/>
              </a:rPr>
              <a:t>A/B/C/D</a:t>
            </a:r>
            <a:r>
              <a:rPr lang="ja-JP" altLang="en-US" sz="1800" dirty="0">
                <a:solidFill>
                  <a:srgbClr val="000000"/>
                </a:solidFill>
                <a:latin typeface="HG丸ｺﾞｼｯｸM-PRO" panose="020F0600000000000000" pitchFamily="50" charset="-128"/>
                <a:ea typeface="HG丸ｺﾞｼｯｸM-PRO" panose="020F0600000000000000" pitchFamily="50" charset="-128"/>
              </a:rPr>
              <a:t>比較しなぜ売上げに差があるのか、さらに自販機</a:t>
            </a:r>
            <a:r>
              <a:rPr lang="en-US" altLang="ja-JP" sz="1800" dirty="0">
                <a:solidFill>
                  <a:srgbClr val="000000"/>
                </a:solidFill>
                <a:latin typeface="HG丸ｺﾞｼｯｸM-PRO" panose="020F0600000000000000" pitchFamily="50" charset="-128"/>
                <a:ea typeface="HG丸ｺﾞｼｯｸM-PRO" panose="020F0600000000000000" pitchFamily="50" charset="-128"/>
              </a:rPr>
              <a:t>A</a:t>
            </a:r>
            <a:r>
              <a:rPr lang="ja-JP" altLang="en-US" sz="1800" dirty="0">
                <a:solidFill>
                  <a:srgbClr val="000000"/>
                </a:solidFill>
                <a:latin typeface="HG丸ｺﾞｼｯｸM-PRO" panose="020F0600000000000000" pitchFamily="50" charset="-128"/>
                <a:ea typeface="HG丸ｺﾞｼｯｸM-PRO" panose="020F0600000000000000" pitchFamily="50" charset="-128"/>
              </a:rPr>
              <a:t>の現地観察、売上げ実績データ等からから着眼点を探す。その着眼点を４</a:t>
            </a:r>
            <a:r>
              <a:rPr lang="en-US" altLang="ja-JP" sz="1800" dirty="0">
                <a:solidFill>
                  <a:srgbClr val="000000"/>
                </a:solidFill>
                <a:latin typeface="HG丸ｺﾞｼｯｸM-PRO" panose="020F0600000000000000" pitchFamily="50" charset="-128"/>
                <a:ea typeface="HG丸ｺﾞｼｯｸM-PRO" panose="020F0600000000000000" pitchFamily="50" charset="-128"/>
              </a:rPr>
              <a:t>M</a:t>
            </a:r>
            <a:r>
              <a:rPr lang="ja-JP" altLang="en-US" sz="1800" dirty="0">
                <a:solidFill>
                  <a:srgbClr val="000000"/>
                </a:solidFill>
                <a:latin typeface="HG丸ｺﾞｼｯｸM-PRO" panose="020F0600000000000000" pitchFamily="50" charset="-128"/>
                <a:ea typeface="HG丸ｺﾞｼｯｸM-PRO" panose="020F0600000000000000" pitchFamily="50" charset="-128"/>
              </a:rPr>
              <a:t>ごとに下表のように、攻め所候補を整理した。</a:t>
            </a:r>
            <a:endParaRPr lang="en-US" altLang="ja-JP" sz="1800" dirty="0">
              <a:solidFill>
                <a:srgbClr val="000000"/>
              </a:solidFill>
              <a:latin typeface="HG丸ｺﾞｼｯｸM-PRO" panose="020F0600000000000000" pitchFamily="50" charset="-128"/>
              <a:ea typeface="HG丸ｺﾞｼｯｸM-PRO" panose="020F0600000000000000" pitchFamily="50" charset="-128"/>
            </a:endParaRPr>
          </a:p>
        </p:txBody>
      </p:sp>
      <p:sp>
        <p:nvSpPr>
          <p:cNvPr id="468" name="下矢印 467"/>
          <p:cNvSpPr/>
          <p:nvPr/>
        </p:nvSpPr>
        <p:spPr>
          <a:xfrm>
            <a:off x="10999788" y="4460875"/>
            <a:ext cx="2995612" cy="393700"/>
          </a:xfrm>
          <a:prstGeom prst="downArrow">
            <a:avLst>
              <a:gd name="adj1" fmla="val 77146"/>
              <a:gd name="adj2" fmla="val 50000"/>
            </a:avLst>
          </a:prstGeom>
          <a:solidFill>
            <a:srgbClr val="4F81BD"/>
          </a:solidFill>
          <a:ln w="25400" cap="flat" cmpd="sng" algn="ctr">
            <a:solidFill>
              <a:srgbClr val="4F81BD">
                <a:shade val="50000"/>
              </a:srgbClr>
            </a:solidFill>
            <a:prstDash val="solid"/>
          </a:ln>
          <a:effectLst/>
        </p:spPr>
        <p:txBody>
          <a:bodyPr anchor="ctr"/>
          <a:lstStyle/>
          <a:p>
            <a:pPr algn="ctr" eaLnBrk="1" fontAlgn="auto" hangingPunct="1">
              <a:spcBef>
                <a:spcPts val="0"/>
              </a:spcBef>
              <a:spcAft>
                <a:spcPts val="0"/>
              </a:spcAft>
              <a:defRPr/>
            </a:pPr>
            <a:endParaRPr kumimoji="0" lang="ja-JP" altLang="en-US" kern="0" dirty="0">
              <a:solidFill>
                <a:prstClr val="white"/>
              </a:solidFill>
              <a:latin typeface="HG丸ｺﾞｼｯｸM-PRO" panose="020F0400000000000000" pitchFamily="50" charset="-128"/>
              <a:ea typeface="HG丸ｺﾞｼｯｸM-PRO" panose="020F0400000000000000" pitchFamily="50" charset="-128"/>
            </a:endParaRPr>
          </a:p>
        </p:txBody>
      </p:sp>
      <p:sp>
        <p:nvSpPr>
          <p:cNvPr id="470" name="AutoShape 231"/>
          <p:cNvSpPr>
            <a:spLocks noChangeArrowheads="1"/>
          </p:cNvSpPr>
          <p:nvPr/>
        </p:nvSpPr>
        <p:spPr bwMode="auto">
          <a:xfrm>
            <a:off x="9794875" y="1574800"/>
            <a:ext cx="4481513" cy="360363"/>
          </a:xfrm>
          <a:prstGeom prst="roundRect">
            <a:avLst>
              <a:gd name="adj" fmla="val 16667"/>
            </a:avLst>
          </a:prstGeom>
          <a:solidFill>
            <a:sysClr val="window" lastClr="FFFFFF"/>
          </a:solidFill>
          <a:ln w="25400">
            <a:solidFill>
              <a:sysClr val="windowText" lastClr="000000"/>
            </a:solidFill>
            <a:round/>
            <a:headEnd type="none" w="sm" len="sm"/>
            <a:tailEnd type="none" w="sm" len="sm"/>
          </a:ln>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fontAlgn="auto" hangingPunct="1">
              <a:spcBef>
                <a:spcPct val="0"/>
              </a:spcBef>
              <a:spcAft>
                <a:spcPts val="0"/>
              </a:spcAft>
              <a:buFontTx/>
              <a:buNone/>
              <a:defRPr/>
            </a:pPr>
            <a:r>
              <a:rPr lang="ja-JP" altLang="en-US" sz="2400" kern="0" dirty="0">
                <a:solidFill>
                  <a:prstClr val="black"/>
                </a:solidFill>
                <a:latin typeface="HG丸ｺﾞｼｯｸM-PRO" panose="020F0400000000000000" pitchFamily="50" charset="-128"/>
                <a:ea typeface="HG丸ｺﾞｼｯｸM-PRO" panose="020F0400000000000000" pitchFamily="50" charset="-128"/>
              </a:rPr>
              <a:t>攻め所明確化 </a:t>
            </a:r>
          </a:p>
        </p:txBody>
      </p:sp>
      <p:pic>
        <p:nvPicPr>
          <p:cNvPr id="33908" name="Picture 53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326813" y="11722100"/>
            <a:ext cx="6410325" cy="4722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85" name="AutoShape 4"/>
          <p:cNvSpPr>
            <a:spLocks noChangeArrowheads="1"/>
          </p:cNvSpPr>
          <p:nvPr/>
        </p:nvSpPr>
        <p:spPr bwMode="auto">
          <a:xfrm>
            <a:off x="7058025" y="2730500"/>
            <a:ext cx="10863263" cy="7767638"/>
          </a:xfrm>
          <a:prstGeom prst="roundRect">
            <a:avLst>
              <a:gd name="adj" fmla="val 1778"/>
            </a:avLst>
          </a:prstGeom>
          <a:noFill/>
          <a:ln w="12700">
            <a:solidFill>
              <a:srgbClr val="000000"/>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800" kern="0" dirty="0">
              <a:solidFill>
                <a:prstClr val="black"/>
              </a:solidFill>
              <a:latin typeface="HG丸ｺﾞｼｯｸM-PRO" panose="020F0400000000000000" pitchFamily="50" charset="-128"/>
              <a:ea typeface="HG丸ｺﾞｼｯｸM-PRO" panose="020F0400000000000000" pitchFamily="50" charset="-128"/>
            </a:endParaRPr>
          </a:p>
        </p:txBody>
      </p:sp>
      <p:sp>
        <p:nvSpPr>
          <p:cNvPr id="33911" name="Rectangle 6"/>
          <p:cNvSpPr>
            <a:spLocks noChangeArrowheads="1"/>
          </p:cNvSpPr>
          <p:nvPr/>
        </p:nvSpPr>
        <p:spPr bwMode="auto">
          <a:xfrm>
            <a:off x="1641475" y="104775"/>
            <a:ext cx="10334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solidFill>
                  <a:srgbClr val="000000"/>
                </a:solidFill>
                <a:latin typeface="HG丸ｺﾞｼｯｸM-PRO" panose="020F0600000000000000" pitchFamily="50" charset="-128"/>
                <a:ea typeface="HG丸ｺﾞｼｯｸM-PRO" panose="020F0600000000000000" pitchFamily="50" charset="-128"/>
              </a:rPr>
              <a:t>課題達成型</a:t>
            </a:r>
            <a:endParaRPr lang="ja-JP" altLang="en-US" sz="1600" b="1">
              <a:latin typeface="HG丸ｺﾞｼｯｸM-PRO" panose="020F0600000000000000" pitchFamily="50" charset="-128"/>
              <a:ea typeface="HG丸ｺﾞｼｯｸM-PRO" panose="020F0600000000000000" pitchFamily="50" charset="-128"/>
            </a:endParaRPr>
          </a:p>
        </p:txBody>
      </p:sp>
      <p:sp>
        <p:nvSpPr>
          <p:cNvPr id="33912" name="Rectangle 8"/>
          <p:cNvSpPr>
            <a:spLocks noChangeArrowheads="1"/>
          </p:cNvSpPr>
          <p:nvPr/>
        </p:nvSpPr>
        <p:spPr bwMode="auto">
          <a:xfrm>
            <a:off x="4859338" y="104775"/>
            <a:ext cx="10271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latin typeface="HG丸ｺﾞｼｯｸM-PRO" panose="020F0600000000000000" pitchFamily="50" charset="-128"/>
                <a:ea typeface="HG丸ｺﾞｼｯｸM-PRO" panose="020F0600000000000000" pitchFamily="50" charset="-128"/>
              </a:rPr>
              <a:t>問題解決型</a:t>
            </a:r>
          </a:p>
        </p:txBody>
      </p:sp>
      <p:sp>
        <p:nvSpPr>
          <p:cNvPr id="33913" name="Freeform 9"/>
          <p:cNvSpPr>
            <a:spLocks/>
          </p:cNvSpPr>
          <p:nvPr/>
        </p:nvSpPr>
        <p:spPr bwMode="auto">
          <a:xfrm>
            <a:off x="1657350" y="5445125"/>
            <a:ext cx="1003300" cy="214313"/>
          </a:xfrm>
          <a:custGeom>
            <a:avLst/>
            <a:gdLst>
              <a:gd name="T0" fmla="*/ 0 w 1327"/>
              <a:gd name="T1" fmla="*/ 2147483646 h 304"/>
              <a:gd name="T2" fmla="*/ 2147483646 w 1327"/>
              <a:gd name="T3" fmla="*/ 2147483646 h 304"/>
              <a:gd name="T4" fmla="*/ 2147483646 w 1327"/>
              <a:gd name="T5" fmla="*/ 0 h 304"/>
              <a:gd name="T6" fmla="*/ 2147483646 w 1327"/>
              <a:gd name="T7" fmla="*/ 0 h 304"/>
              <a:gd name="T8" fmla="*/ 2147483646 w 1327"/>
              <a:gd name="T9" fmla="*/ 2147483646 h 304"/>
              <a:gd name="T10" fmla="*/ 2147483646 w 1327"/>
              <a:gd name="T11" fmla="*/ 2147483646 h 304"/>
              <a:gd name="T12" fmla="*/ 2147483646 w 1327"/>
              <a:gd name="T13" fmla="*/ 2147483646 h 304"/>
              <a:gd name="T14" fmla="*/ 0 w 1327"/>
              <a:gd name="T15" fmla="*/ 2147483646 h 3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27" h="304">
                <a:moveTo>
                  <a:pt x="0" y="90"/>
                </a:moveTo>
                <a:lnTo>
                  <a:pt x="316" y="90"/>
                </a:lnTo>
                <a:lnTo>
                  <a:pt x="316" y="0"/>
                </a:lnTo>
                <a:lnTo>
                  <a:pt x="1011" y="0"/>
                </a:lnTo>
                <a:lnTo>
                  <a:pt x="1011" y="90"/>
                </a:lnTo>
                <a:lnTo>
                  <a:pt x="1327" y="90"/>
                </a:lnTo>
                <a:lnTo>
                  <a:pt x="664" y="304"/>
                </a:lnTo>
                <a:lnTo>
                  <a:pt x="0" y="90"/>
                </a:lnTo>
                <a:close/>
              </a:path>
            </a:pathLst>
          </a:custGeom>
          <a:solidFill>
            <a:srgbClr val="009999"/>
          </a:solidFill>
          <a:ln w="7938">
            <a:solidFill>
              <a:srgbClr val="000000"/>
            </a:solidFill>
            <a:prstDash val="solid"/>
            <a:round/>
            <a:headEnd/>
            <a:tailEnd/>
          </a:ln>
        </p:spPr>
        <p:txBody>
          <a:bodyPr/>
          <a:lstStyle/>
          <a:p>
            <a:endParaRPr lang="ja-JP" altLang="en-US"/>
          </a:p>
        </p:txBody>
      </p:sp>
      <p:sp>
        <p:nvSpPr>
          <p:cNvPr id="33914" name="Rectangle 317"/>
          <p:cNvSpPr>
            <a:spLocks noChangeArrowheads="1"/>
          </p:cNvSpPr>
          <p:nvPr/>
        </p:nvSpPr>
        <p:spPr bwMode="auto">
          <a:xfrm>
            <a:off x="296863" y="5559425"/>
            <a:ext cx="5397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2000" b="1">
                <a:solidFill>
                  <a:srgbClr val="000000"/>
                </a:solidFill>
                <a:latin typeface="HG丸ｺﾞｼｯｸM-PRO" panose="020F0600000000000000" pitchFamily="50" charset="-128"/>
                <a:ea typeface="HG丸ｺﾞｼｯｸM-PRO" panose="020F0600000000000000" pitchFamily="50" charset="-128"/>
              </a:rPr>
              <a:t>&lt;</a:t>
            </a:r>
            <a:r>
              <a:rPr lang="ja-JP" altLang="en-US" sz="2000" b="1">
                <a:solidFill>
                  <a:srgbClr val="000000"/>
                </a:solidFill>
                <a:latin typeface="HG丸ｺﾞｼｯｸM-PRO" panose="020F0600000000000000" pitchFamily="50" charset="-128"/>
                <a:ea typeface="HG丸ｺﾞｼｯｸM-PRO" panose="020F0600000000000000" pitchFamily="50" charset="-128"/>
              </a:rPr>
              <a:t>例</a:t>
            </a:r>
            <a:r>
              <a:rPr lang="en-US" altLang="ja-JP" sz="2000" b="1">
                <a:solidFill>
                  <a:srgbClr val="000000"/>
                </a:solidFill>
                <a:latin typeface="HG丸ｺﾞｼｯｸM-PRO" panose="020F0600000000000000" pitchFamily="50" charset="-128"/>
                <a:ea typeface="HG丸ｺﾞｼｯｸM-PRO" panose="020F0600000000000000" pitchFamily="50" charset="-128"/>
              </a:rPr>
              <a:t>&gt;</a:t>
            </a:r>
            <a:endParaRPr lang="ja-JP" altLang="en-US" sz="2000" b="1">
              <a:latin typeface="HG丸ｺﾞｼｯｸM-PRO" panose="020F0600000000000000" pitchFamily="50" charset="-128"/>
              <a:ea typeface="HG丸ｺﾞｼｯｸM-PRO" panose="020F0600000000000000" pitchFamily="50" charset="-128"/>
            </a:endParaRPr>
          </a:p>
        </p:txBody>
      </p:sp>
      <p:sp>
        <p:nvSpPr>
          <p:cNvPr id="33915" name="テキスト ボックス 3"/>
          <p:cNvSpPr txBox="1">
            <a:spLocks noChangeArrowheads="1"/>
          </p:cNvSpPr>
          <p:nvPr/>
        </p:nvSpPr>
        <p:spPr bwMode="auto">
          <a:xfrm>
            <a:off x="7383463" y="8697913"/>
            <a:ext cx="460375" cy="158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zh-TW" altLang="en-US" sz="1800" dirty="0">
                <a:latin typeface="HG丸ｺﾞｼｯｸM-PRO" panose="020F0600000000000000" pitchFamily="50" charset="-128"/>
                <a:ea typeface="HG丸ｺﾞｼｯｸM-PRO" panose="020F0600000000000000" pitchFamily="50" charset="-128"/>
                <a:cs typeface="Times New Roman" panose="02020603050405020304" pitchFamily="18" charset="0"/>
              </a:rPr>
              <a:t>（手段系項目）</a:t>
            </a:r>
            <a:endParaRPr lang="ja-JP" altLang="en-US" sz="1800" dirty="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484" name="AutoShape 5"/>
          <p:cNvSpPr>
            <a:spLocks noChangeArrowheads="1"/>
          </p:cNvSpPr>
          <p:nvPr/>
        </p:nvSpPr>
        <p:spPr bwMode="auto">
          <a:xfrm>
            <a:off x="473075" y="5862638"/>
            <a:ext cx="3127375" cy="355600"/>
          </a:xfrm>
          <a:prstGeom prst="roundRect">
            <a:avLst>
              <a:gd name="adj" fmla="val 16657"/>
            </a:avLst>
          </a:prstGeom>
          <a:solidFill>
            <a:sysClr val="window" lastClr="FFFFFF"/>
          </a:solidFill>
          <a:ln w="12700">
            <a:solidFill>
              <a:sysClr val="windowText" lastClr="000000"/>
            </a:solidFill>
            <a:round/>
            <a:headEnd/>
            <a:tailEnd/>
          </a:ln>
        </p:spPr>
        <p:txBody>
          <a:bodyPr wrap="none" lIns="96838" tIns="49212" rIns="96838" bIns="49212" anchor="ctr"/>
          <a:lstStyle>
            <a:lvl1pPr defTabSz="844550"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defTabSz="8445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defTabSz="84455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defTabSz="84455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defTabSz="84455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fontAlgn="auto" hangingPunct="1">
              <a:spcBef>
                <a:spcPct val="0"/>
              </a:spcBef>
              <a:spcAft>
                <a:spcPts val="0"/>
              </a:spcAft>
              <a:buFontTx/>
              <a:buNone/>
              <a:defRPr/>
            </a:pPr>
            <a:r>
              <a:rPr lang="ja-JP" altLang="en-US" sz="1800" kern="0" dirty="0">
                <a:latin typeface="HG丸ｺﾞｼｯｸM-PRO" panose="020F0400000000000000" pitchFamily="50" charset="-128"/>
                <a:ea typeface="HG丸ｺﾞｼｯｸM-PRO" panose="020F0400000000000000" pitchFamily="50" charset="-128"/>
              </a:rPr>
              <a:t>攻め所明確化 </a:t>
            </a:r>
          </a:p>
        </p:txBody>
      </p:sp>
      <p:sp>
        <p:nvSpPr>
          <p:cNvPr id="259" name="メモ 1"/>
          <p:cNvSpPr>
            <a:spLocks noChangeArrowheads="1"/>
          </p:cNvSpPr>
          <p:nvPr/>
        </p:nvSpPr>
        <p:spPr bwMode="auto">
          <a:xfrm>
            <a:off x="7627292" y="-265013"/>
            <a:ext cx="3602037" cy="984250"/>
          </a:xfrm>
          <a:prstGeom prst="foldedCorner">
            <a:avLst>
              <a:gd name="adj" fmla="val 16667"/>
            </a:avLst>
          </a:prstGeom>
          <a:solidFill>
            <a:srgbClr val="FFFFCC"/>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u="sng" dirty="0">
                <a:latin typeface="HG丸ｺﾞｼｯｸM-PRO" panose="020F0600000000000000" pitchFamily="50" charset="-128"/>
                <a:ea typeface="HG丸ｺﾞｼｯｸM-PRO" panose="020F0600000000000000" pitchFamily="50" charset="-128"/>
              </a:rPr>
              <a:t>①なぜなぜ考察による着眼点探索</a:t>
            </a:r>
            <a:endParaRPr lang="en-US" altLang="ja-JP" sz="1400" b="1" u="sng" dirty="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b="1" dirty="0">
                <a:solidFill>
                  <a:srgbClr val="FF0000"/>
                </a:solidFill>
                <a:latin typeface="HG丸ｺﾞｼｯｸM-PRO" panose="020F0600000000000000" pitchFamily="50" charset="-128"/>
                <a:ea typeface="HG丸ｺﾞｼｯｸM-PRO" panose="020F0600000000000000" pitchFamily="50" charset="-128"/>
              </a:rPr>
              <a:t>目標（ありたい姿）</a:t>
            </a:r>
            <a:r>
              <a:rPr lang="ja-JP" altLang="en-US" sz="1400" dirty="0">
                <a:latin typeface="HG丸ｺﾞｼｯｸM-PRO" panose="020F0600000000000000" pitchFamily="50" charset="-128"/>
                <a:ea typeface="HG丸ｺﾞｼｯｸM-PRO" panose="020F0600000000000000" pitchFamily="50" charset="-128"/>
              </a:rPr>
              <a:t>と現状の姿の</a:t>
            </a:r>
            <a:r>
              <a:rPr lang="ja-JP" altLang="en-US" sz="1400" b="1" dirty="0">
                <a:latin typeface="HG丸ｺﾞｼｯｸM-PRO" panose="020F0600000000000000" pitchFamily="50" charset="-128"/>
                <a:ea typeface="HG丸ｺﾞｼｯｸM-PRO" panose="020F0600000000000000" pitchFamily="50" charset="-128"/>
              </a:rPr>
              <a:t>差がなぜ</a:t>
            </a:r>
            <a:r>
              <a:rPr lang="ja-JP" altLang="en-US" sz="1400" dirty="0">
                <a:latin typeface="HG丸ｺﾞｼｯｸM-PRO" panose="020F0600000000000000" pitchFamily="50" charset="-128"/>
                <a:ea typeface="HG丸ｺﾞｼｯｸM-PRO" panose="020F0600000000000000" pitchFamily="50" charset="-128"/>
              </a:rPr>
              <a:t>発生するのか？現状把握に基づく</a:t>
            </a:r>
            <a:r>
              <a:rPr lang="en-US" altLang="ja-JP" sz="1400" dirty="0">
                <a:latin typeface="HG丸ｺﾞｼｯｸM-PRO" panose="020F0600000000000000" pitchFamily="50" charset="-128"/>
                <a:ea typeface="HG丸ｺﾞｼｯｸM-PRO" panose="020F0600000000000000" pitchFamily="50" charset="-128"/>
              </a:rPr>
              <a:t>『</a:t>
            </a:r>
            <a:r>
              <a:rPr lang="ja-JP" altLang="en-US" sz="1400" dirty="0">
                <a:latin typeface="HG丸ｺﾞｼｯｸM-PRO" panose="020F0600000000000000" pitchFamily="50" charset="-128"/>
                <a:ea typeface="HG丸ｺﾞｼｯｸM-PRO" panose="020F0600000000000000" pitchFamily="50" charset="-128"/>
              </a:rPr>
              <a:t>なぜなぜ考察</a:t>
            </a:r>
            <a:r>
              <a:rPr lang="en-US" altLang="ja-JP" sz="1400" dirty="0">
                <a:latin typeface="HG丸ｺﾞｼｯｸM-PRO" panose="020F0600000000000000" pitchFamily="50" charset="-128"/>
                <a:ea typeface="HG丸ｺﾞｼｯｸM-PRO" panose="020F0600000000000000" pitchFamily="50" charset="-128"/>
              </a:rPr>
              <a:t>』</a:t>
            </a:r>
            <a:r>
              <a:rPr lang="ja-JP" altLang="en-US" sz="1400" dirty="0">
                <a:latin typeface="HG丸ｺﾞｼｯｸM-PRO" panose="020F0600000000000000" pitchFamily="50" charset="-128"/>
                <a:ea typeface="HG丸ｺﾞｼｯｸM-PRO" panose="020F0600000000000000" pitchFamily="50" charset="-128"/>
              </a:rPr>
              <a:t>で</a:t>
            </a:r>
            <a:r>
              <a:rPr lang="ja-JP" altLang="en-US" sz="1400" dirty="0">
                <a:solidFill>
                  <a:srgbClr val="FF0000"/>
                </a:solidFill>
                <a:latin typeface="HG丸ｺﾞｼｯｸM-PRO" panose="020F0600000000000000" pitchFamily="50" charset="-128"/>
                <a:ea typeface="HG丸ｺﾞｼｯｸM-PRO" panose="020F0600000000000000" pitchFamily="50" charset="-128"/>
              </a:rPr>
              <a:t>攻め所の着眼点</a:t>
            </a:r>
            <a:r>
              <a:rPr lang="ja-JP" altLang="en-US" sz="1400" dirty="0">
                <a:latin typeface="HG丸ｺﾞｼｯｸM-PRO" panose="020F0600000000000000" pitchFamily="50" charset="-128"/>
                <a:ea typeface="HG丸ｺﾞｼｯｸM-PRO" panose="020F0600000000000000" pitchFamily="50" charset="-128"/>
              </a:rPr>
              <a:t>をさがす</a:t>
            </a:r>
            <a:endParaRPr lang="en-US" altLang="ja-JP" sz="1400" dirty="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endParaRPr lang="en-US" altLang="ja-JP" sz="1400" dirty="0">
              <a:solidFill>
                <a:srgbClr val="003366"/>
              </a:solidFill>
              <a:latin typeface="HG丸ｺﾞｼｯｸM-PRO" panose="020F0600000000000000" pitchFamily="50" charset="-128"/>
              <a:ea typeface="HG丸ｺﾞｼｯｸM-PRO" panose="020F0600000000000000" pitchFamily="50" charset="-128"/>
            </a:endParaRPr>
          </a:p>
        </p:txBody>
      </p:sp>
      <p:grpSp>
        <p:nvGrpSpPr>
          <p:cNvPr id="260" name="グループ化 1"/>
          <p:cNvGrpSpPr>
            <a:grpSpLocks/>
          </p:cNvGrpSpPr>
          <p:nvPr/>
        </p:nvGrpSpPr>
        <p:grpSpPr bwMode="auto">
          <a:xfrm>
            <a:off x="8679010" y="670024"/>
            <a:ext cx="1544637" cy="687388"/>
            <a:chOff x="2839717" y="2185997"/>
            <a:chExt cx="1544912" cy="688277"/>
          </a:xfrm>
        </p:grpSpPr>
        <p:grpSp>
          <p:nvGrpSpPr>
            <p:cNvPr id="261" name="Group 29"/>
            <p:cNvGrpSpPr>
              <a:grpSpLocks/>
            </p:cNvGrpSpPr>
            <p:nvPr/>
          </p:nvGrpSpPr>
          <p:grpSpPr bwMode="auto">
            <a:xfrm>
              <a:off x="3177002" y="2376000"/>
              <a:ext cx="818492" cy="498274"/>
              <a:chOff x="2686" y="4527"/>
              <a:chExt cx="970" cy="637"/>
            </a:xfrm>
          </p:grpSpPr>
          <p:grpSp>
            <p:nvGrpSpPr>
              <p:cNvPr id="266" name="Group 30"/>
              <p:cNvGrpSpPr>
                <a:grpSpLocks/>
              </p:cNvGrpSpPr>
              <p:nvPr/>
            </p:nvGrpSpPr>
            <p:grpSpPr bwMode="auto">
              <a:xfrm>
                <a:off x="2686" y="4527"/>
                <a:ext cx="970" cy="637"/>
                <a:chOff x="2686" y="4527"/>
                <a:chExt cx="970" cy="637"/>
              </a:xfrm>
            </p:grpSpPr>
            <p:sp>
              <p:nvSpPr>
                <p:cNvPr id="270" name="Freeform 31"/>
                <p:cNvSpPr>
                  <a:spLocks/>
                </p:cNvSpPr>
                <p:nvPr/>
              </p:nvSpPr>
              <p:spPr bwMode="auto">
                <a:xfrm>
                  <a:off x="3453" y="4790"/>
                  <a:ext cx="121" cy="62"/>
                </a:xfrm>
                <a:custGeom>
                  <a:avLst/>
                  <a:gdLst>
                    <a:gd name="T0" fmla="*/ 121 w 121"/>
                    <a:gd name="T1" fmla="*/ 30 h 62"/>
                    <a:gd name="T2" fmla="*/ 120 w 121"/>
                    <a:gd name="T3" fmla="*/ 38 h 62"/>
                    <a:gd name="T4" fmla="*/ 116 w 121"/>
                    <a:gd name="T5" fmla="*/ 42 h 62"/>
                    <a:gd name="T6" fmla="*/ 110 w 121"/>
                    <a:gd name="T7" fmla="*/ 48 h 62"/>
                    <a:gd name="T8" fmla="*/ 103 w 121"/>
                    <a:gd name="T9" fmla="*/ 53 h 62"/>
                    <a:gd name="T10" fmla="*/ 85 w 121"/>
                    <a:gd name="T11" fmla="*/ 61 h 62"/>
                    <a:gd name="T12" fmla="*/ 60 w 121"/>
                    <a:gd name="T13" fmla="*/ 62 h 62"/>
                    <a:gd name="T14" fmla="*/ 38 w 121"/>
                    <a:gd name="T15" fmla="*/ 61 h 62"/>
                    <a:gd name="T16" fmla="*/ 17 w 121"/>
                    <a:gd name="T17" fmla="*/ 53 h 62"/>
                    <a:gd name="T18" fmla="*/ 11 w 121"/>
                    <a:gd name="T19" fmla="*/ 48 h 62"/>
                    <a:gd name="T20" fmla="*/ 4 w 121"/>
                    <a:gd name="T21" fmla="*/ 42 h 62"/>
                    <a:gd name="T22" fmla="*/ 1 w 121"/>
                    <a:gd name="T23" fmla="*/ 38 h 62"/>
                    <a:gd name="T24" fmla="*/ 0 w 121"/>
                    <a:gd name="T25" fmla="*/ 30 h 62"/>
                    <a:gd name="T26" fmla="*/ 1 w 121"/>
                    <a:gd name="T27" fmla="*/ 24 h 62"/>
                    <a:gd name="T28" fmla="*/ 4 w 121"/>
                    <a:gd name="T29" fmla="*/ 18 h 62"/>
                    <a:gd name="T30" fmla="*/ 11 w 121"/>
                    <a:gd name="T31" fmla="*/ 14 h 62"/>
                    <a:gd name="T32" fmla="*/ 17 w 121"/>
                    <a:gd name="T33" fmla="*/ 9 h 62"/>
                    <a:gd name="T34" fmla="*/ 38 w 121"/>
                    <a:gd name="T35" fmla="*/ 1 h 62"/>
                    <a:gd name="T36" fmla="*/ 60 w 121"/>
                    <a:gd name="T37" fmla="*/ 0 h 62"/>
                    <a:gd name="T38" fmla="*/ 85 w 121"/>
                    <a:gd name="T39" fmla="*/ 1 h 62"/>
                    <a:gd name="T40" fmla="*/ 103 w 121"/>
                    <a:gd name="T41" fmla="*/ 9 h 62"/>
                    <a:gd name="T42" fmla="*/ 110 w 121"/>
                    <a:gd name="T43" fmla="*/ 14 h 62"/>
                    <a:gd name="T44" fmla="*/ 116 w 121"/>
                    <a:gd name="T45" fmla="*/ 18 h 62"/>
                    <a:gd name="T46" fmla="*/ 120 w 121"/>
                    <a:gd name="T47" fmla="*/ 24 h 62"/>
                    <a:gd name="T48" fmla="*/ 121 w 121"/>
                    <a:gd name="T49" fmla="*/ 30 h 62"/>
                    <a:gd name="T50" fmla="*/ 121 w 121"/>
                    <a:gd name="T51" fmla="*/ 30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1" h="62">
                      <a:moveTo>
                        <a:pt x="121" y="30"/>
                      </a:moveTo>
                      <a:lnTo>
                        <a:pt x="120" y="38"/>
                      </a:lnTo>
                      <a:lnTo>
                        <a:pt x="116" y="42"/>
                      </a:lnTo>
                      <a:lnTo>
                        <a:pt x="110" y="48"/>
                      </a:lnTo>
                      <a:lnTo>
                        <a:pt x="103" y="53"/>
                      </a:lnTo>
                      <a:lnTo>
                        <a:pt x="85" y="61"/>
                      </a:lnTo>
                      <a:lnTo>
                        <a:pt x="60" y="62"/>
                      </a:lnTo>
                      <a:lnTo>
                        <a:pt x="38" y="61"/>
                      </a:lnTo>
                      <a:lnTo>
                        <a:pt x="17" y="53"/>
                      </a:lnTo>
                      <a:lnTo>
                        <a:pt x="11" y="48"/>
                      </a:lnTo>
                      <a:lnTo>
                        <a:pt x="4" y="42"/>
                      </a:lnTo>
                      <a:lnTo>
                        <a:pt x="1" y="38"/>
                      </a:lnTo>
                      <a:lnTo>
                        <a:pt x="0" y="30"/>
                      </a:lnTo>
                      <a:lnTo>
                        <a:pt x="1" y="24"/>
                      </a:lnTo>
                      <a:lnTo>
                        <a:pt x="4" y="18"/>
                      </a:lnTo>
                      <a:lnTo>
                        <a:pt x="11" y="14"/>
                      </a:lnTo>
                      <a:lnTo>
                        <a:pt x="17" y="9"/>
                      </a:lnTo>
                      <a:lnTo>
                        <a:pt x="38" y="1"/>
                      </a:lnTo>
                      <a:lnTo>
                        <a:pt x="60" y="0"/>
                      </a:lnTo>
                      <a:lnTo>
                        <a:pt x="85" y="1"/>
                      </a:lnTo>
                      <a:lnTo>
                        <a:pt x="103" y="9"/>
                      </a:lnTo>
                      <a:lnTo>
                        <a:pt x="110" y="14"/>
                      </a:lnTo>
                      <a:lnTo>
                        <a:pt x="116" y="18"/>
                      </a:lnTo>
                      <a:lnTo>
                        <a:pt x="120" y="24"/>
                      </a:lnTo>
                      <a:lnTo>
                        <a:pt x="121" y="30"/>
                      </a:lnTo>
                      <a:close/>
                    </a:path>
                  </a:pathLst>
                </a:custGeom>
                <a:solidFill>
                  <a:srgbClr val="660000"/>
                </a:solidFill>
                <a:ln w="4763">
                  <a:solidFill>
                    <a:srgbClr val="000000"/>
                  </a:solidFill>
                  <a:prstDash val="solid"/>
                  <a:round/>
                  <a:headEnd/>
                  <a:tailEnd/>
                </a:ln>
              </p:spPr>
              <p:txBody>
                <a:bodyPr/>
                <a:lstStyle/>
                <a:p>
                  <a:endParaRPr lang="ja-JP" altLang="en-US"/>
                </a:p>
              </p:txBody>
            </p:sp>
            <p:sp>
              <p:nvSpPr>
                <p:cNvPr id="271" name="Freeform 32"/>
                <p:cNvSpPr>
                  <a:spLocks/>
                </p:cNvSpPr>
                <p:nvPr/>
              </p:nvSpPr>
              <p:spPr bwMode="auto">
                <a:xfrm>
                  <a:off x="3453" y="4645"/>
                  <a:ext cx="78" cy="210"/>
                </a:xfrm>
                <a:custGeom>
                  <a:avLst/>
                  <a:gdLst>
                    <a:gd name="T0" fmla="*/ 0 w 78"/>
                    <a:gd name="T1" fmla="*/ 187 h 210"/>
                    <a:gd name="T2" fmla="*/ 1 w 78"/>
                    <a:gd name="T3" fmla="*/ 184 h 210"/>
                    <a:gd name="T4" fmla="*/ 1 w 78"/>
                    <a:gd name="T5" fmla="*/ 178 h 210"/>
                    <a:gd name="T6" fmla="*/ 1 w 78"/>
                    <a:gd name="T7" fmla="*/ 171 h 210"/>
                    <a:gd name="T8" fmla="*/ 3 w 78"/>
                    <a:gd name="T9" fmla="*/ 162 h 210"/>
                    <a:gd name="T10" fmla="*/ 4 w 78"/>
                    <a:gd name="T11" fmla="*/ 137 h 210"/>
                    <a:gd name="T12" fmla="*/ 5 w 78"/>
                    <a:gd name="T13" fmla="*/ 111 h 210"/>
                    <a:gd name="T14" fmla="*/ 8 w 78"/>
                    <a:gd name="T15" fmla="*/ 86 h 210"/>
                    <a:gd name="T16" fmla="*/ 9 w 78"/>
                    <a:gd name="T17" fmla="*/ 63 h 210"/>
                    <a:gd name="T18" fmla="*/ 9 w 78"/>
                    <a:gd name="T19" fmla="*/ 54 h 210"/>
                    <a:gd name="T20" fmla="*/ 11 w 78"/>
                    <a:gd name="T21" fmla="*/ 46 h 210"/>
                    <a:gd name="T22" fmla="*/ 11 w 78"/>
                    <a:gd name="T23" fmla="*/ 40 h 210"/>
                    <a:gd name="T24" fmla="*/ 11 w 78"/>
                    <a:gd name="T25" fmla="*/ 37 h 210"/>
                    <a:gd name="T26" fmla="*/ 12 w 78"/>
                    <a:gd name="T27" fmla="*/ 26 h 210"/>
                    <a:gd name="T28" fmla="*/ 19 w 78"/>
                    <a:gd name="T29" fmla="*/ 16 h 210"/>
                    <a:gd name="T30" fmla="*/ 23 w 78"/>
                    <a:gd name="T31" fmla="*/ 10 h 210"/>
                    <a:gd name="T32" fmla="*/ 29 w 78"/>
                    <a:gd name="T33" fmla="*/ 5 h 210"/>
                    <a:gd name="T34" fmla="*/ 38 w 78"/>
                    <a:gd name="T35" fmla="*/ 2 h 210"/>
                    <a:gd name="T36" fmla="*/ 47 w 78"/>
                    <a:gd name="T37" fmla="*/ 0 h 210"/>
                    <a:gd name="T38" fmla="*/ 55 w 78"/>
                    <a:gd name="T39" fmla="*/ 2 h 210"/>
                    <a:gd name="T40" fmla="*/ 62 w 78"/>
                    <a:gd name="T41" fmla="*/ 3 h 210"/>
                    <a:gd name="T42" fmla="*/ 73 w 78"/>
                    <a:gd name="T43" fmla="*/ 11 h 210"/>
                    <a:gd name="T44" fmla="*/ 77 w 78"/>
                    <a:gd name="T45" fmla="*/ 23 h 210"/>
                    <a:gd name="T46" fmla="*/ 78 w 78"/>
                    <a:gd name="T47" fmla="*/ 38 h 210"/>
                    <a:gd name="T48" fmla="*/ 75 w 78"/>
                    <a:gd name="T49" fmla="*/ 69 h 210"/>
                    <a:gd name="T50" fmla="*/ 73 w 78"/>
                    <a:gd name="T51" fmla="*/ 95 h 210"/>
                    <a:gd name="T52" fmla="*/ 70 w 78"/>
                    <a:gd name="T53" fmla="*/ 119 h 210"/>
                    <a:gd name="T54" fmla="*/ 68 w 78"/>
                    <a:gd name="T55" fmla="*/ 137 h 210"/>
                    <a:gd name="T56" fmla="*/ 67 w 78"/>
                    <a:gd name="T57" fmla="*/ 154 h 210"/>
                    <a:gd name="T58" fmla="*/ 66 w 78"/>
                    <a:gd name="T59" fmla="*/ 168 h 210"/>
                    <a:gd name="T60" fmla="*/ 64 w 78"/>
                    <a:gd name="T61" fmla="*/ 180 h 210"/>
                    <a:gd name="T62" fmla="*/ 64 w 78"/>
                    <a:gd name="T63" fmla="*/ 189 h 210"/>
                    <a:gd name="T64" fmla="*/ 63 w 78"/>
                    <a:gd name="T65" fmla="*/ 197 h 210"/>
                    <a:gd name="T66" fmla="*/ 63 w 78"/>
                    <a:gd name="T67" fmla="*/ 201 h 210"/>
                    <a:gd name="T68" fmla="*/ 62 w 78"/>
                    <a:gd name="T69" fmla="*/ 207 h 210"/>
                    <a:gd name="T70" fmla="*/ 62 w 78"/>
                    <a:gd name="T71" fmla="*/ 210 h 210"/>
                    <a:gd name="T72" fmla="*/ 62 w 78"/>
                    <a:gd name="T73" fmla="*/ 210 h 210"/>
                    <a:gd name="T74" fmla="*/ 46 w 78"/>
                    <a:gd name="T75" fmla="*/ 209 h 210"/>
                    <a:gd name="T76" fmla="*/ 33 w 78"/>
                    <a:gd name="T77" fmla="*/ 209 h 210"/>
                    <a:gd name="T78" fmla="*/ 24 w 78"/>
                    <a:gd name="T79" fmla="*/ 207 h 210"/>
                    <a:gd name="T80" fmla="*/ 19 w 78"/>
                    <a:gd name="T81" fmla="*/ 207 h 210"/>
                    <a:gd name="T82" fmla="*/ 15 w 78"/>
                    <a:gd name="T83" fmla="*/ 207 h 210"/>
                    <a:gd name="T84" fmla="*/ 13 w 78"/>
                    <a:gd name="T85" fmla="*/ 207 h 210"/>
                    <a:gd name="T86" fmla="*/ 12 w 78"/>
                    <a:gd name="T87" fmla="*/ 207 h 210"/>
                    <a:gd name="T88" fmla="*/ 11 w 78"/>
                    <a:gd name="T89" fmla="*/ 204 h 210"/>
                    <a:gd name="T90" fmla="*/ 7 w 78"/>
                    <a:gd name="T91" fmla="*/ 198 h 210"/>
                    <a:gd name="T92" fmla="*/ 3 w 78"/>
                    <a:gd name="T93" fmla="*/ 190 h 210"/>
                    <a:gd name="T94" fmla="*/ 0 w 78"/>
                    <a:gd name="T95" fmla="*/ 187 h 210"/>
                    <a:gd name="T96" fmla="*/ 0 w 78"/>
                    <a:gd name="T97" fmla="*/ 187 h 21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8" h="210">
                      <a:moveTo>
                        <a:pt x="0" y="187"/>
                      </a:moveTo>
                      <a:lnTo>
                        <a:pt x="1" y="184"/>
                      </a:lnTo>
                      <a:lnTo>
                        <a:pt x="1" y="178"/>
                      </a:lnTo>
                      <a:lnTo>
                        <a:pt x="1" y="171"/>
                      </a:lnTo>
                      <a:lnTo>
                        <a:pt x="3" y="162"/>
                      </a:lnTo>
                      <a:lnTo>
                        <a:pt x="4" y="137"/>
                      </a:lnTo>
                      <a:lnTo>
                        <a:pt x="5" y="111"/>
                      </a:lnTo>
                      <a:lnTo>
                        <a:pt x="8" y="86"/>
                      </a:lnTo>
                      <a:lnTo>
                        <a:pt x="9" y="63"/>
                      </a:lnTo>
                      <a:lnTo>
                        <a:pt x="9" y="54"/>
                      </a:lnTo>
                      <a:lnTo>
                        <a:pt x="11" y="46"/>
                      </a:lnTo>
                      <a:lnTo>
                        <a:pt x="11" y="40"/>
                      </a:lnTo>
                      <a:lnTo>
                        <a:pt x="11" y="37"/>
                      </a:lnTo>
                      <a:lnTo>
                        <a:pt x="12" y="26"/>
                      </a:lnTo>
                      <a:lnTo>
                        <a:pt x="19" y="16"/>
                      </a:lnTo>
                      <a:lnTo>
                        <a:pt x="23" y="10"/>
                      </a:lnTo>
                      <a:lnTo>
                        <a:pt x="29" y="5"/>
                      </a:lnTo>
                      <a:lnTo>
                        <a:pt x="38" y="2"/>
                      </a:lnTo>
                      <a:lnTo>
                        <a:pt x="47" y="0"/>
                      </a:lnTo>
                      <a:lnTo>
                        <a:pt x="55" y="2"/>
                      </a:lnTo>
                      <a:lnTo>
                        <a:pt x="62" y="3"/>
                      </a:lnTo>
                      <a:lnTo>
                        <a:pt x="73" y="11"/>
                      </a:lnTo>
                      <a:lnTo>
                        <a:pt x="77" y="23"/>
                      </a:lnTo>
                      <a:lnTo>
                        <a:pt x="78" y="38"/>
                      </a:lnTo>
                      <a:lnTo>
                        <a:pt x="75" y="69"/>
                      </a:lnTo>
                      <a:lnTo>
                        <a:pt x="73" y="95"/>
                      </a:lnTo>
                      <a:lnTo>
                        <a:pt x="70" y="119"/>
                      </a:lnTo>
                      <a:lnTo>
                        <a:pt x="68" y="137"/>
                      </a:lnTo>
                      <a:lnTo>
                        <a:pt x="67" y="154"/>
                      </a:lnTo>
                      <a:lnTo>
                        <a:pt x="66" y="168"/>
                      </a:lnTo>
                      <a:lnTo>
                        <a:pt x="64" y="180"/>
                      </a:lnTo>
                      <a:lnTo>
                        <a:pt x="64" y="189"/>
                      </a:lnTo>
                      <a:lnTo>
                        <a:pt x="63" y="197"/>
                      </a:lnTo>
                      <a:lnTo>
                        <a:pt x="63" y="201"/>
                      </a:lnTo>
                      <a:lnTo>
                        <a:pt x="62" y="207"/>
                      </a:lnTo>
                      <a:lnTo>
                        <a:pt x="62" y="210"/>
                      </a:lnTo>
                      <a:lnTo>
                        <a:pt x="46" y="209"/>
                      </a:lnTo>
                      <a:lnTo>
                        <a:pt x="33" y="209"/>
                      </a:lnTo>
                      <a:lnTo>
                        <a:pt x="24" y="207"/>
                      </a:lnTo>
                      <a:lnTo>
                        <a:pt x="19" y="207"/>
                      </a:lnTo>
                      <a:lnTo>
                        <a:pt x="15" y="207"/>
                      </a:lnTo>
                      <a:lnTo>
                        <a:pt x="13" y="207"/>
                      </a:lnTo>
                      <a:lnTo>
                        <a:pt x="12" y="207"/>
                      </a:lnTo>
                      <a:lnTo>
                        <a:pt x="11" y="204"/>
                      </a:lnTo>
                      <a:lnTo>
                        <a:pt x="7" y="198"/>
                      </a:lnTo>
                      <a:lnTo>
                        <a:pt x="3" y="190"/>
                      </a:lnTo>
                      <a:lnTo>
                        <a:pt x="0" y="187"/>
                      </a:lnTo>
                      <a:close/>
                    </a:path>
                  </a:pathLst>
                </a:custGeom>
                <a:solidFill>
                  <a:srgbClr val="CCCCCC"/>
                </a:solidFill>
                <a:ln w="4763">
                  <a:solidFill>
                    <a:srgbClr val="000000"/>
                  </a:solidFill>
                  <a:prstDash val="solid"/>
                  <a:round/>
                  <a:headEnd/>
                  <a:tailEnd/>
                </a:ln>
              </p:spPr>
              <p:txBody>
                <a:bodyPr/>
                <a:lstStyle/>
                <a:p>
                  <a:endParaRPr lang="ja-JP" altLang="en-US"/>
                </a:p>
              </p:txBody>
            </p:sp>
            <p:sp>
              <p:nvSpPr>
                <p:cNvPr id="272" name="Freeform 33"/>
                <p:cNvSpPr>
                  <a:spLocks/>
                </p:cNvSpPr>
                <p:nvPr/>
              </p:nvSpPr>
              <p:spPr bwMode="auto">
                <a:xfrm>
                  <a:off x="3470" y="4664"/>
                  <a:ext cx="49" cy="33"/>
                </a:xfrm>
                <a:custGeom>
                  <a:avLst/>
                  <a:gdLst>
                    <a:gd name="T0" fmla="*/ 12 w 49"/>
                    <a:gd name="T1" fmla="*/ 27 h 33"/>
                    <a:gd name="T2" fmla="*/ 12 w 49"/>
                    <a:gd name="T3" fmla="*/ 18 h 33"/>
                    <a:gd name="T4" fmla="*/ 15 w 49"/>
                    <a:gd name="T5" fmla="*/ 9 h 33"/>
                    <a:gd name="T6" fmla="*/ 21 w 49"/>
                    <a:gd name="T7" fmla="*/ 3 h 33"/>
                    <a:gd name="T8" fmla="*/ 30 w 49"/>
                    <a:gd name="T9" fmla="*/ 0 h 33"/>
                    <a:gd name="T10" fmla="*/ 38 w 49"/>
                    <a:gd name="T11" fmla="*/ 1 h 33"/>
                    <a:gd name="T12" fmla="*/ 45 w 49"/>
                    <a:gd name="T13" fmla="*/ 4 h 33"/>
                    <a:gd name="T14" fmla="*/ 47 w 49"/>
                    <a:gd name="T15" fmla="*/ 10 h 33"/>
                    <a:gd name="T16" fmla="*/ 49 w 49"/>
                    <a:gd name="T17" fmla="*/ 16 h 33"/>
                    <a:gd name="T18" fmla="*/ 46 w 49"/>
                    <a:gd name="T19" fmla="*/ 22 h 33"/>
                    <a:gd name="T20" fmla="*/ 41 w 49"/>
                    <a:gd name="T21" fmla="*/ 27 h 33"/>
                    <a:gd name="T22" fmla="*/ 33 w 49"/>
                    <a:gd name="T23" fmla="*/ 32 h 33"/>
                    <a:gd name="T24" fmla="*/ 22 w 49"/>
                    <a:gd name="T25" fmla="*/ 33 h 33"/>
                    <a:gd name="T26" fmla="*/ 14 w 49"/>
                    <a:gd name="T27" fmla="*/ 32 h 33"/>
                    <a:gd name="T28" fmla="*/ 7 w 49"/>
                    <a:gd name="T29" fmla="*/ 29 h 33"/>
                    <a:gd name="T30" fmla="*/ 2 w 49"/>
                    <a:gd name="T31" fmla="*/ 24 h 33"/>
                    <a:gd name="T32" fmla="*/ 0 w 49"/>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33">
                      <a:moveTo>
                        <a:pt x="12" y="27"/>
                      </a:moveTo>
                      <a:lnTo>
                        <a:pt x="12" y="18"/>
                      </a:lnTo>
                      <a:lnTo>
                        <a:pt x="15" y="9"/>
                      </a:lnTo>
                      <a:lnTo>
                        <a:pt x="21" y="3"/>
                      </a:lnTo>
                      <a:lnTo>
                        <a:pt x="30" y="0"/>
                      </a:lnTo>
                      <a:lnTo>
                        <a:pt x="38" y="1"/>
                      </a:lnTo>
                      <a:lnTo>
                        <a:pt x="45" y="4"/>
                      </a:lnTo>
                      <a:lnTo>
                        <a:pt x="47" y="10"/>
                      </a:lnTo>
                      <a:lnTo>
                        <a:pt x="49" y="16"/>
                      </a:lnTo>
                      <a:lnTo>
                        <a:pt x="46" y="22"/>
                      </a:lnTo>
                      <a:lnTo>
                        <a:pt x="41" y="27"/>
                      </a:lnTo>
                      <a:lnTo>
                        <a:pt x="33" y="32"/>
                      </a:lnTo>
                      <a:lnTo>
                        <a:pt x="22" y="33"/>
                      </a:lnTo>
                      <a:lnTo>
                        <a:pt x="14" y="32"/>
                      </a:lnTo>
                      <a:lnTo>
                        <a:pt x="7" y="29"/>
                      </a:lnTo>
                      <a:lnTo>
                        <a:pt x="2" y="24"/>
                      </a:lnTo>
                      <a:lnTo>
                        <a:pt x="0"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73" name="Freeform 34"/>
                <p:cNvSpPr>
                  <a:spLocks/>
                </p:cNvSpPr>
                <p:nvPr/>
              </p:nvSpPr>
              <p:spPr bwMode="auto">
                <a:xfrm>
                  <a:off x="3464" y="4680"/>
                  <a:ext cx="67" cy="34"/>
                </a:xfrm>
                <a:custGeom>
                  <a:avLst/>
                  <a:gdLst>
                    <a:gd name="T0" fmla="*/ 67 w 67"/>
                    <a:gd name="T1" fmla="*/ 3 h 34"/>
                    <a:gd name="T2" fmla="*/ 66 w 67"/>
                    <a:gd name="T3" fmla="*/ 11 h 34"/>
                    <a:gd name="T4" fmla="*/ 59 w 67"/>
                    <a:gd name="T5" fmla="*/ 22 h 34"/>
                    <a:gd name="T6" fmla="*/ 48 w 67"/>
                    <a:gd name="T7" fmla="*/ 31 h 34"/>
                    <a:gd name="T8" fmla="*/ 41 w 67"/>
                    <a:gd name="T9" fmla="*/ 34 h 34"/>
                    <a:gd name="T10" fmla="*/ 32 w 67"/>
                    <a:gd name="T11" fmla="*/ 34 h 34"/>
                    <a:gd name="T12" fmla="*/ 22 w 67"/>
                    <a:gd name="T13" fmla="*/ 34 h 34"/>
                    <a:gd name="T14" fmla="*/ 16 w 67"/>
                    <a:gd name="T15" fmla="*/ 31 h 34"/>
                    <a:gd name="T16" fmla="*/ 10 w 67"/>
                    <a:gd name="T17" fmla="*/ 26 h 34"/>
                    <a:gd name="T18" fmla="*/ 6 w 67"/>
                    <a:gd name="T19" fmla="*/ 22 h 34"/>
                    <a:gd name="T20" fmla="*/ 1 w 67"/>
                    <a:gd name="T21" fmla="*/ 10 h 34"/>
                    <a:gd name="T22" fmla="*/ 0 w 67"/>
                    <a:gd name="T23" fmla="*/ 0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7" h="34">
                      <a:moveTo>
                        <a:pt x="67" y="3"/>
                      </a:moveTo>
                      <a:lnTo>
                        <a:pt x="66" y="11"/>
                      </a:lnTo>
                      <a:lnTo>
                        <a:pt x="59" y="22"/>
                      </a:lnTo>
                      <a:lnTo>
                        <a:pt x="48" y="31"/>
                      </a:lnTo>
                      <a:lnTo>
                        <a:pt x="41" y="34"/>
                      </a:lnTo>
                      <a:lnTo>
                        <a:pt x="32" y="34"/>
                      </a:lnTo>
                      <a:lnTo>
                        <a:pt x="22" y="34"/>
                      </a:lnTo>
                      <a:lnTo>
                        <a:pt x="16" y="31"/>
                      </a:lnTo>
                      <a:lnTo>
                        <a:pt x="10" y="26"/>
                      </a:lnTo>
                      <a:lnTo>
                        <a:pt x="6" y="22"/>
                      </a:lnTo>
                      <a:lnTo>
                        <a:pt x="1" y="10"/>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74" name="Freeform 35"/>
                <p:cNvSpPr>
                  <a:spLocks/>
                </p:cNvSpPr>
                <p:nvPr/>
              </p:nvSpPr>
              <p:spPr bwMode="auto">
                <a:xfrm>
                  <a:off x="3470" y="4647"/>
                  <a:ext cx="50" cy="56"/>
                </a:xfrm>
                <a:custGeom>
                  <a:avLst/>
                  <a:gdLst>
                    <a:gd name="T0" fmla="*/ 2 w 50"/>
                    <a:gd name="T1" fmla="*/ 56 h 56"/>
                    <a:gd name="T2" fmla="*/ 0 w 50"/>
                    <a:gd name="T3" fmla="*/ 52 h 56"/>
                    <a:gd name="T4" fmla="*/ 0 w 50"/>
                    <a:gd name="T5" fmla="*/ 46 h 56"/>
                    <a:gd name="T6" fmla="*/ 0 w 50"/>
                    <a:gd name="T7" fmla="*/ 29 h 56"/>
                    <a:gd name="T8" fmla="*/ 2 w 50"/>
                    <a:gd name="T9" fmla="*/ 21 h 56"/>
                    <a:gd name="T10" fmla="*/ 7 w 50"/>
                    <a:gd name="T11" fmla="*/ 12 h 56"/>
                    <a:gd name="T12" fmla="*/ 14 w 50"/>
                    <a:gd name="T13" fmla="*/ 6 h 56"/>
                    <a:gd name="T14" fmla="*/ 23 w 50"/>
                    <a:gd name="T15" fmla="*/ 1 h 56"/>
                    <a:gd name="T16" fmla="*/ 35 w 50"/>
                    <a:gd name="T17" fmla="*/ 0 h 56"/>
                    <a:gd name="T18" fmla="*/ 42 w 50"/>
                    <a:gd name="T19" fmla="*/ 0 h 56"/>
                    <a:gd name="T20" fmla="*/ 50 w 50"/>
                    <a:gd name="T21" fmla="*/ 3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56">
                      <a:moveTo>
                        <a:pt x="2" y="56"/>
                      </a:moveTo>
                      <a:lnTo>
                        <a:pt x="0" y="52"/>
                      </a:lnTo>
                      <a:lnTo>
                        <a:pt x="0" y="46"/>
                      </a:lnTo>
                      <a:lnTo>
                        <a:pt x="0" y="29"/>
                      </a:lnTo>
                      <a:lnTo>
                        <a:pt x="2" y="21"/>
                      </a:lnTo>
                      <a:lnTo>
                        <a:pt x="7" y="12"/>
                      </a:lnTo>
                      <a:lnTo>
                        <a:pt x="14" y="6"/>
                      </a:lnTo>
                      <a:lnTo>
                        <a:pt x="23" y="1"/>
                      </a:lnTo>
                      <a:lnTo>
                        <a:pt x="35" y="0"/>
                      </a:lnTo>
                      <a:lnTo>
                        <a:pt x="42" y="0"/>
                      </a:lnTo>
                      <a:lnTo>
                        <a:pt x="50"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75" name="Freeform 36"/>
                <p:cNvSpPr>
                  <a:spLocks/>
                </p:cNvSpPr>
                <p:nvPr/>
              </p:nvSpPr>
              <p:spPr bwMode="auto">
                <a:xfrm>
                  <a:off x="3521" y="4650"/>
                  <a:ext cx="46" cy="214"/>
                </a:xfrm>
                <a:custGeom>
                  <a:avLst/>
                  <a:gdLst>
                    <a:gd name="T0" fmla="*/ 0 w 46"/>
                    <a:gd name="T1" fmla="*/ 204 h 214"/>
                    <a:gd name="T2" fmla="*/ 2 w 46"/>
                    <a:gd name="T3" fmla="*/ 201 h 214"/>
                    <a:gd name="T4" fmla="*/ 2 w 46"/>
                    <a:gd name="T5" fmla="*/ 195 h 214"/>
                    <a:gd name="T6" fmla="*/ 2 w 46"/>
                    <a:gd name="T7" fmla="*/ 185 h 214"/>
                    <a:gd name="T8" fmla="*/ 3 w 46"/>
                    <a:gd name="T9" fmla="*/ 173 h 214"/>
                    <a:gd name="T10" fmla="*/ 5 w 46"/>
                    <a:gd name="T11" fmla="*/ 160 h 214"/>
                    <a:gd name="T12" fmla="*/ 6 w 46"/>
                    <a:gd name="T13" fmla="*/ 143 h 214"/>
                    <a:gd name="T14" fmla="*/ 10 w 46"/>
                    <a:gd name="T15" fmla="*/ 109 h 214"/>
                    <a:gd name="T16" fmla="*/ 13 w 46"/>
                    <a:gd name="T17" fmla="*/ 76 h 214"/>
                    <a:gd name="T18" fmla="*/ 14 w 46"/>
                    <a:gd name="T19" fmla="*/ 61 h 214"/>
                    <a:gd name="T20" fmla="*/ 14 w 46"/>
                    <a:gd name="T21" fmla="*/ 46 h 214"/>
                    <a:gd name="T22" fmla="*/ 15 w 46"/>
                    <a:gd name="T23" fmla="*/ 33 h 214"/>
                    <a:gd name="T24" fmla="*/ 17 w 46"/>
                    <a:gd name="T25" fmla="*/ 24 h 214"/>
                    <a:gd name="T26" fmla="*/ 17 w 46"/>
                    <a:gd name="T27" fmla="*/ 18 h 214"/>
                    <a:gd name="T28" fmla="*/ 17 w 46"/>
                    <a:gd name="T29" fmla="*/ 15 h 214"/>
                    <a:gd name="T30" fmla="*/ 18 w 46"/>
                    <a:gd name="T31" fmla="*/ 11 h 214"/>
                    <a:gd name="T32" fmla="*/ 21 w 46"/>
                    <a:gd name="T33" fmla="*/ 6 h 214"/>
                    <a:gd name="T34" fmla="*/ 25 w 46"/>
                    <a:gd name="T35" fmla="*/ 2 h 214"/>
                    <a:gd name="T36" fmla="*/ 33 w 46"/>
                    <a:gd name="T37" fmla="*/ 0 h 214"/>
                    <a:gd name="T38" fmla="*/ 39 w 46"/>
                    <a:gd name="T39" fmla="*/ 2 h 214"/>
                    <a:gd name="T40" fmla="*/ 44 w 46"/>
                    <a:gd name="T41" fmla="*/ 5 h 214"/>
                    <a:gd name="T42" fmla="*/ 45 w 46"/>
                    <a:gd name="T43" fmla="*/ 11 h 214"/>
                    <a:gd name="T44" fmla="*/ 46 w 46"/>
                    <a:gd name="T45" fmla="*/ 17 h 214"/>
                    <a:gd name="T46" fmla="*/ 42 w 46"/>
                    <a:gd name="T47" fmla="*/ 52 h 214"/>
                    <a:gd name="T48" fmla="*/ 39 w 46"/>
                    <a:gd name="T49" fmla="*/ 82 h 214"/>
                    <a:gd name="T50" fmla="*/ 37 w 46"/>
                    <a:gd name="T51" fmla="*/ 108 h 214"/>
                    <a:gd name="T52" fmla="*/ 35 w 46"/>
                    <a:gd name="T53" fmla="*/ 131 h 214"/>
                    <a:gd name="T54" fmla="*/ 33 w 46"/>
                    <a:gd name="T55" fmla="*/ 149 h 214"/>
                    <a:gd name="T56" fmla="*/ 33 w 46"/>
                    <a:gd name="T57" fmla="*/ 166 h 214"/>
                    <a:gd name="T58" fmla="*/ 30 w 46"/>
                    <a:gd name="T59" fmla="*/ 179 h 214"/>
                    <a:gd name="T60" fmla="*/ 30 w 46"/>
                    <a:gd name="T61" fmla="*/ 188 h 214"/>
                    <a:gd name="T62" fmla="*/ 29 w 46"/>
                    <a:gd name="T63" fmla="*/ 198 h 214"/>
                    <a:gd name="T64" fmla="*/ 29 w 46"/>
                    <a:gd name="T65" fmla="*/ 204 h 214"/>
                    <a:gd name="T66" fmla="*/ 27 w 46"/>
                    <a:gd name="T67" fmla="*/ 211 h 214"/>
                    <a:gd name="T68" fmla="*/ 27 w 46"/>
                    <a:gd name="T69" fmla="*/ 214 h 214"/>
                    <a:gd name="T70" fmla="*/ 27 w 46"/>
                    <a:gd name="T71" fmla="*/ 214 h 214"/>
                    <a:gd name="T72" fmla="*/ 21 w 46"/>
                    <a:gd name="T73" fmla="*/ 213 h 214"/>
                    <a:gd name="T74" fmla="*/ 15 w 46"/>
                    <a:gd name="T75" fmla="*/ 213 h 214"/>
                    <a:gd name="T76" fmla="*/ 9 w 46"/>
                    <a:gd name="T77" fmla="*/ 213 h 214"/>
                    <a:gd name="T78" fmla="*/ 7 w 46"/>
                    <a:gd name="T79" fmla="*/ 213 h 214"/>
                    <a:gd name="T80" fmla="*/ 6 w 46"/>
                    <a:gd name="T81" fmla="*/ 213 h 214"/>
                    <a:gd name="T82" fmla="*/ 5 w 46"/>
                    <a:gd name="T83" fmla="*/ 211 h 214"/>
                    <a:gd name="T84" fmla="*/ 3 w 46"/>
                    <a:gd name="T85" fmla="*/ 208 h 214"/>
                    <a:gd name="T86" fmla="*/ 2 w 46"/>
                    <a:gd name="T87" fmla="*/ 205 h 214"/>
                    <a:gd name="T88" fmla="*/ 0 w 46"/>
                    <a:gd name="T89" fmla="*/ 204 h 214"/>
                    <a:gd name="T90" fmla="*/ 0 w 46"/>
                    <a:gd name="T91" fmla="*/ 204 h 2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6" h="214">
                      <a:moveTo>
                        <a:pt x="0" y="204"/>
                      </a:moveTo>
                      <a:lnTo>
                        <a:pt x="2" y="201"/>
                      </a:lnTo>
                      <a:lnTo>
                        <a:pt x="2" y="195"/>
                      </a:lnTo>
                      <a:lnTo>
                        <a:pt x="2" y="185"/>
                      </a:lnTo>
                      <a:lnTo>
                        <a:pt x="3" y="173"/>
                      </a:lnTo>
                      <a:lnTo>
                        <a:pt x="5" y="160"/>
                      </a:lnTo>
                      <a:lnTo>
                        <a:pt x="6" y="143"/>
                      </a:lnTo>
                      <a:lnTo>
                        <a:pt x="10" y="109"/>
                      </a:lnTo>
                      <a:lnTo>
                        <a:pt x="13" y="76"/>
                      </a:lnTo>
                      <a:lnTo>
                        <a:pt x="14" y="61"/>
                      </a:lnTo>
                      <a:lnTo>
                        <a:pt x="14" y="46"/>
                      </a:lnTo>
                      <a:lnTo>
                        <a:pt x="15" y="33"/>
                      </a:lnTo>
                      <a:lnTo>
                        <a:pt x="17" y="24"/>
                      </a:lnTo>
                      <a:lnTo>
                        <a:pt x="17" y="18"/>
                      </a:lnTo>
                      <a:lnTo>
                        <a:pt x="17" y="15"/>
                      </a:lnTo>
                      <a:lnTo>
                        <a:pt x="18" y="11"/>
                      </a:lnTo>
                      <a:lnTo>
                        <a:pt x="21" y="6"/>
                      </a:lnTo>
                      <a:lnTo>
                        <a:pt x="25" y="2"/>
                      </a:lnTo>
                      <a:lnTo>
                        <a:pt x="33" y="0"/>
                      </a:lnTo>
                      <a:lnTo>
                        <a:pt x="39" y="2"/>
                      </a:lnTo>
                      <a:lnTo>
                        <a:pt x="44" y="5"/>
                      </a:lnTo>
                      <a:lnTo>
                        <a:pt x="45" y="11"/>
                      </a:lnTo>
                      <a:lnTo>
                        <a:pt x="46" y="17"/>
                      </a:lnTo>
                      <a:lnTo>
                        <a:pt x="42" y="52"/>
                      </a:lnTo>
                      <a:lnTo>
                        <a:pt x="39" y="82"/>
                      </a:lnTo>
                      <a:lnTo>
                        <a:pt x="37" y="108"/>
                      </a:lnTo>
                      <a:lnTo>
                        <a:pt x="35" y="131"/>
                      </a:lnTo>
                      <a:lnTo>
                        <a:pt x="33" y="149"/>
                      </a:lnTo>
                      <a:lnTo>
                        <a:pt x="33" y="166"/>
                      </a:lnTo>
                      <a:lnTo>
                        <a:pt x="30" y="179"/>
                      </a:lnTo>
                      <a:lnTo>
                        <a:pt x="30" y="188"/>
                      </a:lnTo>
                      <a:lnTo>
                        <a:pt x="29" y="198"/>
                      </a:lnTo>
                      <a:lnTo>
                        <a:pt x="29" y="204"/>
                      </a:lnTo>
                      <a:lnTo>
                        <a:pt x="27" y="211"/>
                      </a:lnTo>
                      <a:lnTo>
                        <a:pt x="27" y="214"/>
                      </a:lnTo>
                      <a:lnTo>
                        <a:pt x="21" y="213"/>
                      </a:lnTo>
                      <a:lnTo>
                        <a:pt x="15" y="213"/>
                      </a:lnTo>
                      <a:lnTo>
                        <a:pt x="9" y="213"/>
                      </a:lnTo>
                      <a:lnTo>
                        <a:pt x="7" y="213"/>
                      </a:lnTo>
                      <a:lnTo>
                        <a:pt x="6" y="213"/>
                      </a:lnTo>
                      <a:lnTo>
                        <a:pt x="5" y="211"/>
                      </a:lnTo>
                      <a:lnTo>
                        <a:pt x="3" y="208"/>
                      </a:lnTo>
                      <a:lnTo>
                        <a:pt x="2" y="205"/>
                      </a:lnTo>
                      <a:lnTo>
                        <a:pt x="0" y="204"/>
                      </a:lnTo>
                      <a:close/>
                    </a:path>
                  </a:pathLst>
                </a:custGeom>
                <a:solidFill>
                  <a:srgbClr val="E6E6E6"/>
                </a:solidFill>
                <a:ln w="4763">
                  <a:solidFill>
                    <a:srgbClr val="000000"/>
                  </a:solidFill>
                  <a:prstDash val="solid"/>
                  <a:round/>
                  <a:headEnd/>
                  <a:tailEnd/>
                </a:ln>
              </p:spPr>
              <p:txBody>
                <a:bodyPr/>
                <a:lstStyle/>
                <a:p>
                  <a:endParaRPr lang="ja-JP" altLang="en-US"/>
                </a:p>
              </p:txBody>
            </p:sp>
            <p:sp>
              <p:nvSpPr>
                <p:cNvPr id="276" name="Freeform 37"/>
                <p:cNvSpPr>
                  <a:spLocks/>
                </p:cNvSpPr>
                <p:nvPr/>
              </p:nvSpPr>
              <p:spPr bwMode="auto">
                <a:xfrm>
                  <a:off x="3515" y="4680"/>
                  <a:ext cx="4" cy="29"/>
                </a:xfrm>
                <a:custGeom>
                  <a:avLst/>
                  <a:gdLst>
                    <a:gd name="T0" fmla="*/ 4 w 4"/>
                    <a:gd name="T1" fmla="*/ 0 h 29"/>
                    <a:gd name="T2" fmla="*/ 4 w 4"/>
                    <a:gd name="T3" fmla="*/ 2 h 29"/>
                    <a:gd name="T4" fmla="*/ 4 w 4"/>
                    <a:gd name="T5" fmla="*/ 3 h 29"/>
                    <a:gd name="T6" fmla="*/ 2 w 4"/>
                    <a:gd name="T7" fmla="*/ 13 h 29"/>
                    <a:gd name="T8" fmla="*/ 1 w 4"/>
                    <a:gd name="T9" fmla="*/ 23 h 29"/>
                    <a:gd name="T10" fmla="*/ 0 w 4"/>
                    <a:gd name="T11" fmla="*/ 26 h 29"/>
                    <a:gd name="T12" fmla="*/ 0 w 4"/>
                    <a:gd name="T13" fmla="*/ 29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29">
                      <a:moveTo>
                        <a:pt x="4" y="0"/>
                      </a:moveTo>
                      <a:lnTo>
                        <a:pt x="4" y="2"/>
                      </a:lnTo>
                      <a:lnTo>
                        <a:pt x="4" y="3"/>
                      </a:lnTo>
                      <a:lnTo>
                        <a:pt x="2" y="13"/>
                      </a:lnTo>
                      <a:lnTo>
                        <a:pt x="1" y="23"/>
                      </a:lnTo>
                      <a:lnTo>
                        <a:pt x="0" y="26"/>
                      </a:lnTo>
                      <a:lnTo>
                        <a:pt x="0"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77" name="Freeform 38"/>
                <p:cNvSpPr>
                  <a:spLocks/>
                </p:cNvSpPr>
                <p:nvPr/>
              </p:nvSpPr>
              <p:spPr bwMode="auto">
                <a:xfrm>
                  <a:off x="3484" y="4743"/>
                  <a:ext cx="67" cy="118"/>
                </a:xfrm>
                <a:custGeom>
                  <a:avLst/>
                  <a:gdLst>
                    <a:gd name="T0" fmla="*/ 0 w 67"/>
                    <a:gd name="T1" fmla="*/ 114 h 118"/>
                    <a:gd name="T2" fmla="*/ 1 w 67"/>
                    <a:gd name="T3" fmla="*/ 108 h 118"/>
                    <a:gd name="T4" fmla="*/ 1 w 67"/>
                    <a:gd name="T5" fmla="*/ 97 h 118"/>
                    <a:gd name="T6" fmla="*/ 4 w 67"/>
                    <a:gd name="T7" fmla="*/ 85 h 118"/>
                    <a:gd name="T8" fmla="*/ 5 w 67"/>
                    <a:gd name="T9" fmla="*/ 71 h 118"/>
                    <a:gd name="T10" fmla="*/ 7 w 67"/>
                    <a:gd name="T11" fmla="*/ 57 h 118"/>
                    <a:gd name="T12" fmla="*/ 9 w 67"/>
                    <a:gd name="T13" fmla="*/ 45 h 118"/>
                    <a:gd name="T14" fmla="*/ 11 w 67"/>
                    <a:gd name="T15" fmla="*/ 35 h 118"/>
                    <a:gd name="T16" fmla="*/ 11 w 67"/>
                    <a:gd name="T17" fmla="*/ 30 h 118"/>
                    <a:gd name="T18" fmla="*/ 12 w 67"/>
                    <a:gd name="T19" fmla="*/ 21 h 118"/>
                    <a:gd name="T20" fmla="*/ 17 w 67"/>
                    <a:gd name="T21" fmla="*/ 10 h 118"/>
                    <a:gd name="T22" fmla="*/ 27 w 67"/>
                    <a:gd name="T23" fmla="*/ 3 h 118"/>
                    <a:gd name="T24" fmla="*/ 33 w 67"/>
                    <a:gd name="T25" fmla="*/ 0 h 118"/>
                    <a:gd name="T26" fmla="*/ 42 w 67"/>
                    <a:gd name="T27" fmla="*/ 0 h 118"/>
                    <a:gd name="T28" fmla="*/ 54 w 67"/>
                    <a:gd name="T29" fmla="*/ 1 h 118"/>
                    <a:gd name="T30" fmla="*/ 62 w 67"/>
                    <a:gd name="T31" fmla="*/ 7 h 118"/>
                    <a:gd name="T32" fmla="*/ 67 w 67"/>
                    <a:gd name="T33" fmla="*/ 18 h 118"/>
                    <a:gd name="T34" fmla="*/ 67 w 67"/>
                    <a:gd name="T35" fmla="*/ 32 h 118"/>
                    <a:gd name="T36" fmla="*/ 66 w 67"/>
                    <a:gd name="T37" fmla="*/ 45 h 118"/>
                    <a:gd name="T38" fmla="*/ 64 w 67"/>
                    <a:gd name="T39" fmla="*/ 59 h 118"/>
                    <a:gd name="T40" fmla="*/ 63 w 67"/>
                    <a:gd name="T41" fmla="*/ 79 h 118"/>
                    <a:gd name="T42" fmla="*/ 62 w 67"/>
                    <a:gd name="T43" fmla="*/ 94 h 118"/>
                    <a:gd name="T44" fmla="*/ 62 w 67"/>
                    <a:gd name="T45" fmla="*/ 105 h 118"/>
                    <a:gd name="T46" fmla="*/ 62 w 67"/>
                    <a:gd name="T47" fmla="*/ 111 h 118"/>
                    <a:gd name="T48" fmla="*/ 60 w 67"/>
                    <a:gd name="T49" fmla="*/ 114 h 118"/>
                    <a:gd name="T50" fmla="*/ 60 w 67"/>
                    <a:gd name="T51" fmla="*/ 115 h 118"/>
                    <a:gd name="T52" fmla="*/ 60 w 67"/>
                    <a:gd name="T53" fmla="*/ 115 h 118"/>
                    <a:gd name="T54" fmla="*/ 47 w 67"/>
                    <a:gd name="T55" fmla="*/ 115 h 118"/>
                    <a:gd name="T56" fmla="*/ 36 w 67"/>
                    <a:gd name="T57" fmla="*/ 117 h 118"/>
                    <a:gd name="T58" fmla="*/ 29 w 67"/>
                    <a:gd name="T59" fmla="*/ 118 h 118"/>
                    <a:gd name="T60" fmla="*/ 24 w 67"/>
                    <a:gd name="T61" fmla="*/ 118 h 118"/>
                    <a:gd name="T62" fmla="*/ 21 w 67"/>
                    <a:gd name="T63" fmla="*/ 118 h 118"/>
                    <a:gd name="T64" fmla="*/ 19 w 67"/>
                    <a:gd name="T65" fmla="*/ 118 h 118"/>
                    <a:gd name="T66" fmla="*/ 19 w 67"/>
                    <a:gd name="T67" fmla="*/ 118 h 118"/>
                    <a:gd name="T68" fmla="*/ 19 w 67"/>
                    <a:gd name="T69" fmla="*/ 118 h 118"/>
                    <a:gd name="T70" fmla="*/ 16 w 67"/>
                    <a:gd name="T71" fmla="*/ 118 h 118"/>
                    <a:gd name="T72" fmla="*/ 9 w 67"/>
                    <a:gd name="T73" fmla="*/ 117 h 118"/>
                    <a:gd name="T74" fmla="*/ 2 w 67"/>
                    <a:gd name="T75" fmla="*/ 115 h 118"/>
                    <a:gd name="T76" fmla="*/ 1 w 67"/>
                    <a:gd name="T77" fmla="*/ 114 h 118"/>
                    <a:gd name="T78" fmla="*/ 0 w 67"/>
                    <a:gd name="T79" fmla="*/ 114 h 118"/>
                    <a:gd name="T80" fmla="*/ 0 w 67"/>
                    <a:gd name="T81" fmla="*/ 114 h 11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 h="118">
                      <a:moveTo>
                        <a:pt x="0" y="114"/>
                      </a:moveTo>
                      <a:lnTo>
                        <a:pt x="1" y="108"/>
                      </a:lnTo>
                      <a:lnTo>
                        <a:pt x="1" y="97"/>
                      </a:lnTo>
                      <a:lnTo>
                        <a:pt x="4" y="85"/>
                      </a:lnTo>
                      <a:lnTo>
                        <a:pt x="5" y="71"/>
                      </a:lnTo>
                      <a:lnTo>
                        <a:pt x="7" y="57"/>
                      </a:lnTo>
                      <a:lnTo>
                        <a:pt x="9" y="45"/>
                      </a:lnTo>
                      <a:lnTo>
                        <a:pt x="11" y="35"/>
                      </a:lnTo>
                      <a:lnTo>
                        <a:pt x="11" y="30"/>
                      </a:lnTo>
                      <a:lnTo>
                        <a:pt x="12" y="21"/>
                      </a:lnTo>
                      <a:lnTo>
                        <a:pt x="17" y="10"/>
                      </a:lnTo>
                      <a:lnTo>
                        <a:pt x="27" y="3"/>
                      </a:lnTo>
                      <a:lnTo>
                        <a:pt x="33" y="0"/>
                      </a:lnTo>
                      <a:lnTo>
                        <a:pt x="42" y="0"/>
                      </a:lnTo>
                      <a:lnTo>
                        <a:pt x="54" y="1"/>
                      </a:lnTo>
                      <a:lnTo>
                        <a:pt x="62" y="7"/>
                      </a:lnTo>
                      <a:lnTo>
                        <a:pt x="67" y="18"/>
                      </a:lnTo>
                      <a:lnTo>
                        <a:pt x="67" y="32"/>
                      </a:lnTo>
                      <a:lnTo>
                        <a:pt x="66" y="45"/>
                      </a:lnTo>
                      <a:lnTo>
                        <a:pt x="64" y="59"/>
                      </a:lnTo>
                      <a:lnTo>
                        <a:pt x="63" y="79"/>
                      </a:lnTo>
                      <a:lnTo>
                        <a:pt x="62" y="94"/>
                      </a:lnTo>
                      <a:lnTo>
                        <a:pt x="62" y="105"/>
                      </a:lnTo>
                      <a:lnTo>
                        <a:pt x="62" y="111"/>
                      </a:lnTo>
                      <a:lnTo>
                        <a:pt x="60" y="114"/>
                      </a:lnTo>
                      <a:lnTo>
                        <a:pt x="60" y="115"/>
                      </a:lnTo>
                      <a:lnTo>
                        <a:pt x="47" y="115"/>
                      </a:lnTo>
                      <a:lnTo>
                        <a:pt x="36" y="117"/>
                      </a:lnTo>
                      <a:lnTo>
                        <a:pt x="29" y="118"/>
                      </a:lnTo>
                      <a:lnTo>
                        <a:pt x="24" y="118"/>
                      </a:lnTo>
                      <a:lnTo>
                        <a:pt x="21" y="118"/>
                      </a:lnTo>
                      <a:lnTo>
                        <a:pt x="19" y="118"/>
                      </a:lnTo>
                      <a:lnTo>
                        <a:pt x="16" y="118"/>
                      </a:lnTo>
                      <a:lnTo>
                        <a:pt x="9" y="117"/>
                      </a:lnTo>
                      <a:lnTo>
                        <a:pt x="2" y="115"/>
                      </a:lnTo>
                      <a:lnTo>
                        <a:pt x="1" y="114"/>
                      </a:lnTo>
                      <a:lnTo>
                        <a:pt x="0" y="114"/>
                      </a:lnTo>
                      <a:close/>
                    </a:path>
                  </a:pathLst>
                </a:custGeom>
                <a:solidFill>
                  <a:srgbClr val="E6E6E6"/>
                </a:solidFill>
                <a:ln w="4763">
                  <a:solidFill>
                    <a:srgbClr val="000000"/>
                  </a:solidFill>
                  <a:prstDash val="solid"/>
                  <a:round/>
                  <a:headEnd/>
                  <a:tailEnd/>
                </a:ln>
              </p:spPr>
              <p:txBody>
                <a:bodyPr/>
                <a:lstStyle/>
                <a:p>
                  <a:endParaRPr lang="ja-JP" altLang="en-US"/>
                </a:p>
              </p:txBody>
            </p:sp>
            <p:sp>
              <p:nvSpPr>
                <p:cNvPr id="278" name="Freeform 39"/>
                <p:cNvSpPr>
                  <a:spLocks/>
                </p:cNvSpPr>
                <p:nvPr/>
              </p:nvSpPr>
              <p:spPr bwMode="auto">
                <a:xfrm>
                  <a:off x="3445" y="4794"/>
                  <a:ext cx="129" cy="101"/>
                </a:xfrm>
                <a:custGeom>
                  <a:avLst/>
                  <a:gdLst>
                    <a:gd name="T0" fmla="*/ 114 w 129"/>
                    <a:gd name="T1" fmla="*/ 101 h 101"/>
                    <a:gd name="T2" fmla="*/ 102 w 129"/>
                    <a:gd name="T3" fmla="*/ 101 h 101"/>
                    <a:gd name="T4" fmla="*/ 86 w 129"/>
                    <a:gd name="T5" fmla="*/ 99 h 101"/>
                    <a:gd name="T6" fmla="*/ 67 w 129"/>
                    <a:gd name="T7" fmla="*/ 98 h 101"/>
                    <a:gd name="T8" fmla="*/ 47 w 129"/>
                    <a:gd name="T9" fmla="*/ 95 h 101"/>
                    <a:gd name="T10" fmla="*/ 29 w 129"/>
                    <a:gd name="T11" fmla="*/ 93 h 101"/>
                    <a:gd name="T12" fmla="*/ 13 w 129"/>
                    <a:gd name="T13" fmla="*/ 90 h 101"/>
                    <a:gd name="T14" fmla="*/ 8 w 129"/>
                    <a:gd name="T15" fmla="*/ 90 h 101"/>
                    <a:gd name="T16" fmla="*/ 2 w 129"/>
                    <a:gd name="T17" fmla="*/ 90 h 101"/>
                    <a:gd name="T18" fmla="*/ 0 w 129"/>
                    <a:gd name="T19" fmla="*/ 89 h 101"/>
                    <a:gd name="T20" fmla="*/ 0 w 129"/>
                    <a:gd name="T21" fmla="*/ 89 h 101"/>
                    <a:gd name="T22" fmla="*/ 0 w 129"/>
                    <a:gd name="T23" fmla="*/ 86 h 101"/>
                    <a:gd name="T24" fmla="*/ 0 w 129"/>
                    <a:gd name="T25" fmla="*/ 76 h 101"/>
                    <a:gd name="T26" fmla="*/ 0 w 129"/>
                    <a:gd name="T27" fmla="*/ 64 h 101"/>
                    <a:gd name="T28" fmla="*/ 0 w 129"/>
                    <a:gd name="T29" fmla="*/ 51 h 101"/>
                    <a:gd name="T30" fmla="*/ 0 w 129"/>
                    <a:gd name="T31" fmla="*/ 35 h 101"/>
                    <a:gd name="T32" fmla="*/ 0 w 129"/>
                    <a:gd name="T33" fmla="*/ 22 h 101"/>
                    <a:gd name="T34" fmla="*/ 0 w 129"/>
                    <a:gd name="T35" fmla="*/ 11 h 101"/>
                    <a:gd name="T36" fmla="*/ 0 w 129"/>
                    <a:gd name="T37" fmla="*/ 3 h 101"/>
                    <a:gd name="T38" fmla="*/ 6 w 129"/>
                    <a:gd name="T39" fmla="*/ 2 h 101"/>
                    <a:gd name="T40" fmla="*/ 9 w 129"/>
                    <a:gd name="T41" fmla="*/ 0 h 101"/>
                    <a:gd name="T42" fmla="*/ 11 w 129"/>
                    <a:gd name="T43" fmla="*/ 2 h 101"/>
                    <a:gd name="T44" fmla="*/ 9 w 129"/>
                    <a:gd name="T45" fmla="*/ 8 h 101"/>
                    <a:gd name="T46" fmla="*/ 9 w 129"/>
                    <a:gd name="T47" fmla="*/ 26 h 101"/>
                    <a:gd name="T48" fmla="*/ 12 w 129"/>
                    <a:gd name="T49" fmla="*/ 37 h 101"/>
                    <a:gd name="T50" fmla="*/ 19 w 129"/>
                    <a:gd name="T51" fmla="*/ 48 h 101"/>
                    <a:gd name="T52" fmla="*/ 32 w 129"/>
                    <a:gd name="T53" fmla="*/ 55 h 101"/>
                    <a:gd name="T54" fmla="*/ 41 w 129"/>
                    <a:gd name="T55" fmla="*/ 57 h 101"/>
                    <a:gd name="T56" fmla="*/ 51 w 129"/>
                    <a:gd name="T57" fmla="*/ 58 h 101"/>
                    <a:gd name="T58" fmla="*/ 68 w 129"/>
                    <a:gd name="T59" fmla="*/ 58 h 101"/>
                    <a:gd name="T60" fmla="*/ 83 w 129"/>
                    <a:gd name="T61" fmla="*/ 57 h 101"/>
                    <a:gd name="T62" fmla="*/ 97 w 129"/>
                    <a:gd name="T63" fmla="*/ 54 h 101"/>
                    <a:gd name="T64" fmla="*/ 109 w 129"/>
                    <a:gd name="T65" fmla="*/ 51 h 101"/>
                    <a:gd name="T66" fmla="*/ 117 w 129"/>
                    <a:gd name="T67" fmla="*/ 46 h 101"/>
                    <a:gd name="T68" fmla="*/ 124 w 129"/>
                    <a:gd name="T69" fmla="*/ 40 h 101"/>
                    <a:gd name="T70" fmla="*/ 128 w 129"/>
                    <a:gd name="T71" fmla="*/ 34 h 101"/>
                    <a:gd name="T72" fmla="*/ 129 w 129"/>
                    <a:gd name="T73" fmla="*/ 26 h 101"/>
                    <a:gd name="T74" fmla="*/ 114 w 129"/>
                    <a:gd name="T75" fmla="*/ 101 h 10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9" h="101">
                      <a:moveTo>
                        <a:pt x="114" y="101"/>
                      </a:moveTo>
                      <a:lnTo>
                        <a:pt x="102" y="101"/>
                      </a:lnTo>
                      <a:lnTo>
                        <a:pt x="86" y="99"/>
                      </a:lnTo>
                      <a:lnTo>
                        <a:pt x="67" y="98"/>
                      </a:lnTo>
                      <a:lnTo>
                        <a:pt x="47" y="95"/>
                      </a:lnTo>
                      <a:lnTo>
                        <a:pt x="29" y="93"/>
                      </a:lnTo>
                      <a:lnTo>
                        <a:pt x="13" y="90"/>
                      </a:lnTo>
                      <a:lnTo>
                        <a:pt x="8" y="90"/>
                      </a:lnTo>
                      <a:lnTo>
                        <a:pt x="2" y="90"/>
                      </a:lnTo>
                      <a:lnTo>
                        <a:pt x="0" y="89"/>
                      </a:lnTo>
                      <a:lnTo>
                        <a:pt x="0" y="86"/>
                      </a:lnTo>
                      <a:lnTo>
                        <a:pt x="0" y="76"/>
                      </a:lnTo>
                      <a:lnTo>
                        <a:pt x="0" y="64"/>
                      </a:lnTo>
                      <a:lnTo>
                        <a:pt x="0" y="51"/>
                      </a:lnTo>
                      <a:lnTo>
                        <a:pt x="0" y="35"/>
                      </a:lnTo>
                      <a:lnTo>
                        <a:pt x="0" y="22"/>
                      </a:lnTo>
                      <a:lnTo>
                        <a:pt x="0" y="11"/>
                      </a:lnTo>
                      <a:lnTo>
                        <a:pt x="0" y="3"/>
                      </a:lnTo>
                      <a:lnTo>
                        <a:pt x="6" y="2"/>
                      </a:lnTo>
                      <a:lnTo>
                        <a:pt x="9" y="0"/>
                      </a:lnTo>
                      <a:lnTo>
                        <a:pt x="11" y="2"/>
                      </a:lnTo>
                      <a:lnTo>
                        <a:pt x="9" y="8"/>
                      </a:lnTo>
                      <a:lnTo>
                        <a:pt x="9" y="26"/>
                      </a:lnTo>
                      <a:lnTo>
                        <a:pt x="12" y="37"/>
                      </a:lnTo>
                      <a:lnTo>
                        <a:pt x="19" y="48"/>
                      </a:lnTo>
                      <a:lnTo>
                        <a:pt x="32" y="55"/>
                      </a:lnTo>
                      <a:lnTo>
                        <a:pt x="41" y="57"/>
                      </a:lnTo>
                      <a:lnTo>
                        <a:pt x="51" y="58"/>
                      </a:lnTo>
                      <a:lnTo>
                        <a:pt x="68" y="58"/>
                      </a:lnTo>
                      <a:lnTo>
                        <a:pt x="83" y="57"/>
                      </a:lnTo>
                      <a:lnTo>
                        <a:pt x="97" y="54"/>
                      </a:lnTo>
                      <a:lnTo>
                        <a:pt x="109" y="51"/>
                      </a:lnTo>
                      <a:lnTo>
                        <a:pt x="117" y="46"/>
                      </a:lnTo>
                      <a:lnTo>
                        <a:pt x="124" y="40"/>
                      </a:lnTo>
                      <a:lnTo>
                        <a:pt x="128" y="34"/>
                      </a:lnTo>
                      <a:lnTo>
                        <a:pt x="129" y="26"/>
                      </a:lnTo>
                      <a:lnTo>
                        <a:pt x="114" y="101"/>
                      </a:lnTo>
                      <a:close/>
                    </a:path>
                  </a:pathLst>
                </a:custGeom>
                <a:solidFill>
                  <a:srgbClr val="932A2A"/>
                </a:solidFill>
                <a:ln w="4763">
                  <a:solidFill>
                    <a:srgbClr val="000000"/>
                  </a:solidFill>
                  <a:prstDash val="solid"/>
                  <a:round/>
                  <a:headEnd/>
                  <a:tailEnd/>
                </a:ln>
              </p:spPr>
              <p:txBody>
                <a:bodyPr/>
                <a:lstStyle/>
                <a:p>
                  <a:endParaRPr lang="ja-JP" altLang="en-US"/>
                </a:p>
              </p:txBody>
            </p:sp>
            <p:sp>
              <p:nvSpPr>
                <p:cNvPr id="279" name="Freeform 40"/>
                <p:cNvSpPr>
                  <a:spLocks/>
                </p:cNvSpPr>
                <p:nvPr/>
              </p:nvSpPr>
              <p:spPr bwMode="auto">
                <a:xfrm>
                  <a:off x="3484" y="4680"/>
                  <a:ext cx="7" cy="11"/>
                </a:xfrm>
                <a:custGeom>
                  <a:avLst/>
                  <a:gdLst>
                    <a:gd name="T0" fmla="*/ 0 w 7"/>
                    <a:gd name="T1" fmla="*/ 0 h 11"/>
                    <a:gd name="T2" fmla="*/ 4 w 7"/>
                    <a:gd name="T3" fmla="*/ 0 h 11"/>
                    <a:gd name="T4" fmla="*/ 7 w 7"/>
                    <a:gd name="T5" fmla="*/ 3 h 11"/>
                    <a:gd name="T6" fmla="*/ 7 w 7"/>
                    <a:gd name="T7" fmla="*/ 8 h 11"/>
                    <a:gd name="T8" fmla="*/ 7 w 7"/>
                    <a:gd name="T9" fmla="*/ 11 h 11"/>
                    <a:gd name="T10" fmla="*/ 7 w 7"/>
                    <a:gd name="T11" fmla="*/ 11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1">
                      <a:moveTo>
                        <a:pt x="0" y="0"/>
                      </a:moveTo>
                      <a:lnTo>
                        <a:pt x="4" y="0"/>
                      </a:lnTo>
                      <a:lnTo>
                        <a:pt x="7" y="3"/>
                      </a:lnTo>
                      <a:lnTo>
                        <a:pt x="7" y="8"/>
                      </a:lnTo>
                      <a:lnTo>
                        <a:pt x="7"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80" name="Freeform 41"/>
                <p:cNvSpPr>
                  <a:spLocks/>
                </p:cNvSpPr>
                <p:nvPr/>
              </p:nvSpPr>
              <p:spPr bwMode="auto">
                <a:xfrm>
                  <a:off x="3500" y="4758"/>
                  <a:ext cx="40" cy="27"/>
                </a:xfrm>
                <a:custGeom>
                  <a:avLst/>
                  <a:gdLst>
                    <a:gd name="T0" fmla="*/ 11 w 40"/>
                    <a:gd name="T1" fmla="*/ 21 h 27"/>
                    <a:gd name="T2" fmla="*/ 11 w 40"/>
                    <a:gd name="T3" fmla="*/ 14 h 27"/>
                    <a:gd name="T4" fmla="*/ 13 w 40"/>
                    <a:gd name="T5" fmla="*/ 8 h 27"/>
                    <a:gd name="T6" fmla="*/ 17 w 40"/>
                    <a:gd name="T7" fmla="*/ 1 h 27"/>
                    <a:gd name="T8" fmla="*/ 24 w 40"/>
                    <a:gd name="T9" fmla="*/ 0 h 27"/>
                    <a:gd name="T10" fmla="*/ 32 w 40"/>
                    <a:gd name="T11" fmla="*/ 1 h 27"/>
                    <a:gd name="T12" fmla="*/ 38 w 40"/>
                    <a:gd name="T13" fmla="*/ 4 h 27"/>
                    <a:gd name="T14" fmla="*/ 40 w 40"/>
                    <a:gd name="T15" fmla="*/ 8 h 27"/>
                    <a:gd name="T16" fmla="*/ 40 w 40"/>
                    <a:gd name="T17" fmla="*/ 14 h 27"/>
                    <a:gd name="T18" fmla="*/ 39 w 40"/>
                    <a:gd name="T19" fmla="*/ 18 h 27"/>
                    <a:gd name="T20" fmla="*/ 34 w 40"/>
                    <a:gd name="T21" fmla="*/ 23 h 27"/>
                    <a:gd name="T22" fmla="*/ 27 w 40"/>
                    <a:gd name="T23" fmla="*/ 26 h 27"/>
                    <a:gd name="T24" fmla="*/ 19 w 40"/>
                    <a:gd name="T25" fmla="*/ 27 h 27"/>
                    <a:gd name="T26" fmla="*/ 12 w 40"/>
                    <a:gd name="T27" fmla="*/ 27 h 27"/>
                    <a:gd name="T28" fmla="*/ 5 w 40"/>
                    <a:gd name="T29" fmla="*/ 24 h 27"/>
                    <a:gd name="T30" fmla="*/ 1 w 40"/>
                    <a:gd name="T31" fmla="*/ 20 h 27"/>
                    <a:gd name="T32" fmla="*/ 0 w 40"/>
                    <a:gd name="T33" fmla="*/ 1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27">
                      <a:moveTo>
                        <a:pt x="11" y="21"/>
                      </a:moveTo>
                      <a:lnTo>
                        <a:pt x="11" y="14"/>
                      </a:lnTo>
                      <a:lnTo>
                        <a:pt x="13" y="8"/>
                      </a:lnTo>
                      <a:lnTo>
                        <a:pt x="17" y="1"/>
                      </a:lnTo>
                      <a:lnTo>
                        <a:pt x="24" y="0"/>
                      </a:lnTo>
                      <a:lnTo>
                        <a:pt x="32" y="1"/>
                      </a:lnTo>
                      <a:lnTo>
                        <a:pt x="38" y="4"/>
                      </a:lnTo>
                      <a:lnTo>
                        <a:pt x="40" y="8"/>
                      </a:lnTo>
                      <a:lnTo>
                        <a:pt x="40" y="14"/>
                      </a:lnTo>
                      <a:lnTo>
                        <a:pt x="39" y="18"/>
                      </a:lnTo>
                      <a:lnTo>
                        <a:pt x="34" y="23"/>
                      </a:lnTo>
                      <a:lnTo>
                        <a:pt x="27" y="26"/>
                      </a:lnTo>
                      <a:lnTo>
                        <a:pt x="19" y="27"/>
                      </a:lnTo>
                      <a:lnTo>
                        <a:pt x="12" y="27"/>
                      </a:lnTo>
                      <a:lnTo>
                        <a:pt x="5" y="24"/>
                      </a:lnTo>
                      <a:lnTo>
                        <a:pt x="1" y="20"/>
                      </a:lnTo>
                      <a:lnTo>
                        <a:pt x="0" y="1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81" name="Freeform 42"/>
                <p:cNvSpPr>
                  <a:spLocks/>
                </p:cNvSpPr>
                <p:nvPr/>
              </p:nvSpPr>
              <p:spPr bwMode="auto">
                <a:xfrm>
                  <a:off x="3495" y="4772"/>
                  <a:ext cx="56" cy="28"/>
                </a:xfrm>
                <a:custGeom>
                  <a:avLst/>
                  <a:gdLst>
                    <a:gd name="T0" fmla="*/ 56 w 56"/>
                    <a:gd name="T1" fmla="*/ 1 h 28"/>
                    <a:gd name="T2" fmla="*/ 55 w 56"/>
                    <a:gd name="T3" fmla="*/ 9 h 28"/>
                    <a:gd name="T4" fmla="*/ 49 w 56"/>
                    <a:gd name="T5" fmla="*/ 18 h 28"/>
                    <a:gd name="T6" fmla="*/ 40 w 56"/>
                    <a:gd name="T7" fmla="*/ 25 h 28"/>
                    <a:gd name="T8" fmla="*/ 35 w 56"/>
                    <a:gd name="T9" fmla="*/ 27 h 28"/>
                    <a:gd name="T10" fmla="*/ 26 w 56"/>
                    <a:gd name="T11" fmla="*/ 28 h 28"/>
                    <a:gd name="T12" fmla="*/ 18 w 56"/>
                    <a:gd name="T13" fmla="*/ 27 h 28"/>
                    <a:gd name="T14" fmla="*/ 13 w 56"/>
                    <a:gd name="T15" fmla="*/ 24 h 28"/>
                    <a:gd name="T16" fmla="*/ 5 w 56"/>
                    <a:gd name="T17" fmla="*/ 16 h 28"/>
                    <a:gd name="T18" fmla="*/ 1 w 56"/>
                    <a:gd name="T19" fmla="*/ 7 h 28"/>
                    <a:gd name="T20" fmla="*/ 0 w 56"/>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6" h="28">
                      <a:moveTo>
                        <a:pt x="56" y="1"/>
                      </a:moveTo>
                      <a:lnTo>
                        <a:pt x="55" y="9"/>
                      </a:lnTo>
                      <a:lnTo>
                        <a:pt x="49" y="18"/>
                      </a:lnTo>
                      <a:lnTo>
                        <a:pt x="40" y="25"/>
                      </a:lnTo>
                      <a:lnTo>
                        <a:pt x="35" y="27"/>
                      </a:lnTo>
                      <a:lnTo>
                        <a:pt x="26" y="28"/>
                      </a:lnTo>
                      <a:lnTo>
                        <a:pt x="18" y="27"/>
                      </a:lnTo>
                      <a:lnTo>
                        <a:pt x="13" y="24"/>
                      </a:lnTo>
                      <a:lnTo>
                        <a:pt x="5" y="16"/>
                      </a:lnTo>
                      <a:lnTo>
                        <a:pt x="1" y="7"/>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82" name="Freeform 43"/>
                <p:cNvSpPr>
                  <a:spLocks/>
                </p:cNvSpPr>
                <p:nvPr/>
              </p:nvSpPr>
              <p:spPr bwMode="auto">
                <a:xfrm>
                  <a:off x="3500" y="4743"/>
                  <a:ext cx="42" cy="47"/>
                </a:xfrm>
                <a:custGeom>
                  <a:avLst/>
                  <a:gdLst>
                    <a:gd name="T0" fmla="*/ 1 w 42"/>
                    <a:gd name="T1" fmla="*/ 47 h 47"/>
                    <a:gd name="T2" fmla="*/ 0 w 42"/>
                    <a:gd name="T3" fmla="*/ 44 h 47"/>
                    <a:gd name="T4" fmla="*/ 0 w 42"/>
                    <a:gd name="T5" fmla="*/ 39 h 47"/>
                    <a:gd name="T6" fmla="*/ 0 w 42"/>
                    <a:gd name="T7" fmla="*/ 26 h 47"/>
                    <a:gd name="T8" fmla="*/ 3 w 42"/>
                    <a:gd name="T9" fmla="*/ 18 h 47"/>
                    <a:gd name="T10" fmla="*/ 5 w 42"/>
                    <a:gd name="T11" fmla="*/ 10 h 47"/>
                    <a:gd name="T12" fmla="*/ 11 w 42"/>
                    <a:gd name="T13" fmla="*/ 6 h 47"/>
                    <a:gd name="T14" fmla="*/ 20 w 42"/>
                    <a:gd name="T15" fmla="*/ 1 h 47"/>
                    <a:gd name="T16" fmla="*/ 30 w 42"/>
                    <a:gd name="T17" fmla="*/ 0 h 47"/>
                    <a:gd name="T18" fmla="*/ 35 w 42"/>
                    <a:gd name="T19" fmla="*/ 0 h 47"/>
                    <a:gd name="T20" fmla="*/ 42 w 42"/>
                    <a:gd name="T21" fmla="*/ 3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 h="47">
                      <a:moveTo>
                        <a:pt x="1" y="47"/>
                      </a:moveTo>
                      <a:lnTo>
                        <a:pt x="0" y="44"/>
                      </a:lnTo>
                      <a:lnTo>
                        <a:pt x="0" y="39"/>
                      </a:lnTo>
                      <a:lnTo>
                        <a:pt x="0" y="26"/>
                      </a:lnTo>
                      <a:lnTo>
                        <a:pt x="3" y="18"/>
                      </a:lnTo>
                      <a:lnTo>
                        <a:pt x="5" y="10"/>
                      </a:lnTo>
                      <a:lnTo>
                        <a:pt x="11" y="6"/>
                      </a:lnTo>
                      <a:lnTo>
                        <a:pt x="20" y="1"/>
                      </a:lnTo>
                      <a:lnTo>
                        <a:pt x="30" y="0"/>
                      </a:lnTo>
                      <a:lnTo>
                        <a:pt x="35" y="0"/>
                      </a:lnTo>
                      <a:lnTo>
                        <a:pt x="42" y="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83" name="Freeform 44"/>
                <p:cNvSpPr>
                  <a:spLocks/>
                </p:cNvSpPr>
                <p:nvPr/>
              </p:nvSpPr>
              <p:spPr bwMode="auto">
                <a:xfrm>
                  <a:off x="3512" y="4770"/>
                  <a:ext cx="5" cy="11"/>
                </a:xfrm>
                <a:custGeom>
                  <a:avLst/>
                  <a:gdLst>
                    <a:gd name="T0" fmla="*/ 0 w 5"/>
                    <a:gd name="T1" fmla="*/ 0 h 11"/>
                    <a:gd name="T2" fmla="*/ 3 w 5"/>
                    <a:gd name="T3" fmla="*/ 2 h 11"/>
                    <a:gd name="T4" fmla="*/ 5 w 5"/>
                    <a:gd name="T5" fmla="*/ 8 h 11"/>
                    <a:gd name="T6" fmla="*/ 5 w 5"/>
                    <a:gd name="T7" fmla="*/ 11 h 11"/>
                    <a:gd name="T8" fmla="*/ 5 w 5"/>
                    <a:gd name="T9" fmla="*/ 11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1">
                      <a:moveTo>
                        <a:pt x="0" y="0"/>
                      </a:moveTo>
                      <a:lnTo>
                        <a:pt x="3" y="2"/>
                      </a:lnTo>
                      <a:lnTo>
                        <a:pt x="5" y="8"/>
                      </a:lnTo>
                      <a:lnTo>
                        <a:pt x="5"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84" name="Line 45"/>
                <p:cNvSpPr>
                  <a:spLocks noChangeShapeType="1"/>
                </p:cNvSpPr>
                <p:nvPr/>
              </p:nvSpPr>
              <p:spPr bwMode="auto">
                <a:xfrm>
                  <a:off x="3511" y="4664"/>
                  <a:ext cx="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85" name="Freeform 46"/>
                <p:cNvSpPr>
                  <a:spLocks/>
                </p:cNvSpPr>
                <p:nvPr/>
              </p:nvSpPr>
              <p:spPr bwMode="auto">
                <a:xfrm>
                  <a:off x="3540" y="4658"/>
                  <a:ext cx="22" cy="13"/>
                </a:xfrm>
                <a:custGeom>
                  <a:avLst/>
                  <a:gdLst>
                    <a:gd name="T0" fmla="*/ 7 w 22"/>
                    <a:gd name="T1" fmla="*/ 10 h 13"/>
                    <a:gd name="T2" fmla="*/ 8 w 22"/>
                    <a:gd name="T3" fmla="*/ 4 h 13"/>
                    <a:gd name="T4" fmla="*/ 10 w 22"/>
                    <a:gd name="T5" fmla="*/ 1 h 13"/>
                    <a:gd name="T6" fmla="*/ 14 w 22"/>
                    <a:gd name="T7" fmla="*/ 0 h 13"/>
                    <a:gd name="T8" fmla="*/ 18 w 22"/>
                    <a:gd name="T9" fmla="*/ 0 h 13"/>
                    <a:gd name="T10" fmla="*/ 20 w 22"/>
                    <a:gd name="T11" fmla="*/ 3 h 13"/>
                    <a:gd name="T12" fmla="*/ 22 w 22"/>
                    <a:gd name="T13" fmla="*/ 7 h 13"/>
                    <a:gd name="T14" fmla="*/ 20 w 22"/>
                    <a:gd name="T15" fmla="*/ 10 h 13"/>
                    <a:gd name="T16" fmla="*/ 18 w 22"/>
                    <a:gd name="T17" fmla="*/ 12 h 13"/>
                    <a:gd name="T18" fmla="*/ 11 w 22"/>
                    <a:gd name="T19" fmla="*/ 13 h 13"/>
                    <a:gd name="T20" fmla="*/ 4 w 22"/>
                    <a:gd name="T21" fmla="*/ 12 h 13"/>
                    <a:gd name="T22" fmla="*/ 2 w 22"/>
                    <a:gd name="T23" fmla="*/ 10 h 13"/>
                    <a:gd name="T24" fmla="*/ 0 w 22"/>
                    <a:gd name="T25" fmla="*/ 7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2" h="13">
                      <a:moveTo>
                        <a:pt x="7" y="10"/>
                      </a:moveTo>
                      <a:lnTo>
                        <a:pt x="8" y="4"/>
                      </a:lnTo>
                      <a:lnTo>
                        <a:pt x="10" y="1"/>
                      </a:lnTo>
                      <a:lnTo>
                        <a:pt x="14" y="0"/>
                      </a:lnTo>
                      <a:lnTo>
                        <a:pt x="18" y="0"/>
                      </a:lnTo>
                      <a:lnTo>
                        <a:pt x="20" y="3"/>
                      </a:lnTo>
                      <a:lnTo>
                        <a:pt x="22" y="7"/>
                      </a:lnTo>
                      <a:lnTo>
                        <a:pt x="20" y="10"/>
                      </a:lnTo>
                      <a:lnTo>
                        <a:pt x="18" y="12"/>
                      </a:lnTo>
                      <a:lnTo>
                        <a:pt x="11" y="13"/>
                      </a:lnTo>
                      <a:lnTo>
                        <a:pt x="4" y="12"/>
                      </a:lnTo>
                      <a:lnTo>
                        <a:pt x="2" y="10"/>
                      </a:lnTo>
                      <a:lnTo>
                        <a:pt x="0" y="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86" name="Freeform 47"/>
                <p:cNvSpPr>
                  <a:spLocks/>
                </p:cNvSpPr>
                <p:nvPr/>
              </p:nvSpPr>
              <p:spPr bwMode="auto">
                <a:xfrm>
                  <a:off x="3547" y="4665"/>
                  <a:ext cx="3" cy="5"/>
                </a:xfrm>
                <a:custGeom>
                  <a:avLst/>
                  <a:gdLst>
                    <a:gd name="T0" fmla="*/ 0 w 3"/>
                    <a:gd name="T1" fmla="*/ 0 h 5"/>
                    <a:gd name="T2" fmla="*/ 1 w 3"/>
                    <a:gd name="T3" fmla="*/ 0 h 5"/>
                    <a:gd name="T4" fmla="*/ 3 w 3"/>
                    <a:gd name="T5" fmla="*/ 3 h 5"/>
                    <a:gd name="T6" fmla="*/ 3 w 3"/>
                    <a:gd name="T7" fmla="*/ 5 h 5"/>
                    <a:gd name="T8" fmla="*/ 3 w 3"/>
                    <a:gd name="T9" fmla="*/ 5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0" y="0"/>
                      </a:moveTo>
                      <a:lnTo>
                        <a:pt x="1" y="0"/>
                      </a:lnTo>
                      <a:lnTo>
                        <a:pt x="3" y="3"/>
                      </a:lnTo>
                      <a:lnTo>
                        <a:pt x="3"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87" name="Freeform 48"/>
                <p:cNvSpPr>
                  <a:spLocks/>
                </p:cNvSpPr>
                <p:nvPr/>
              </p:nvSpPr>
              <p:spPr bwMode="auto">
                <a:xfrm>
                  <a:off x="3538" y="4665"/>
                  <a:ext cx="29" cy="14"/>
                </a:xfrm>
                <a:custGeom>
                  <a:avLst/>
                  <a:gdLst>
                    <a:gd name="T0" fmla="*/ 29 w 29"/>
                    <a:gd name="T1" fmla="*/ 2 h 14"/>
                    <a:gd name="T2" fmla="*/ 28 w 29"/>
                    <a:gd name="T3" fmla="*/ 5 h 14"/>
                    <a:gd name="T4" fmla="*/ 25 w 29"/>
                    <a:gd name="T5" fmla="*/ 9 h 14"/>
                    <a:gd name="T6" fmla="*/ 21 w 29"/>
                    <a:gd name="T7" fmla="*/ 12 h 14"/>
                    <a:gd name="T8" fmla="*/ 14 w 29"/>
                    <a:gd name="T9" fmla="*/ 14 h 14"/>
                    <a:gd name="T10" fmla="*/ 8 w 29"/>
                    <a:gd name="T11" fmla="*/ 12 h 14"/>
                    <a:gd name="T12" fmla="*/ 2 w 29"/>
                    <a:gd name="T13" fmla="*/ 9 h 14"/>
                    <a:gd name="T14" fmla="*/ 1 w 29"/>
                    <a:gd name="T15" fmla="*/ 3 h 14"/>
                    <a:gd name="T16" fmla="*/ 0 w 29"/>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14">
                      <a:moveTo>
                        <a:pt x="29" y="2"/>
                      </a:moveTo>
                      <a:lnTo>
                        <a:pt x="28" y="5"/>
                      </a:lnTo>
                      <a:lnTo>
                        <a:pt x="25" y="9"/>
                      </a:lnTo>
                      <a:lnTo>
                        <a:pt x="21" y="12"/>
                      </a:lnTo>
                      <a:lnTo>
                        <a:pt x="14" y="14"/>
                      </a:lnTo>
                      <a:lnTo>
                        <a:pt x="8" y="12"/>
                      </a:lnTo>
                      <a:lnTo>
                        <a:pt x="2" y="9"/>
                      </a:lnTo>
                      <a:lnTo>
                        <a:pt x="1" y="3"/>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88" name="Freeform 49"/>
                <p:cNvSpPr>
                  <a:spLocks/>
                </p:cNvSpPr>
                <p:nvPr/>
              </p:nvSpPr>
              <p:spPr bwMode="auto">
                <a:xfrm>
                  <a:off x="3540" y="4650"/>
                  <a:ext cx="22" cy="24"/>
                </a:xfrm>
                <a:custGeom>
                  <a:avLst/>
                  <a:gdLst>
                    <a:gd name="T0" fmla="*/ 2 w 22"/>
                    <a:gd name="T1" fmla="*/ 24 h 24"/>
                    <a:gd name="T2" fmla="*/ 0 w 22"/>
                    <a:gd name="T3" fmla="*/ 20 h 24"/>
                    <a:gd name="T4" fmla="*/ 0 w 22"/>
                    <a:gd name="T5" fmla="*/ 14 h 24"/>
                    <a:gd name="T6" fmla="*/ 3 w 22"/>
                    <a:gd name="T7" fmla="*/ 6 h 24"/>
                    <a:gd name="T8" fmla="*/ 7 w 22"/>
                    <a:gd name="T9" fmla="*/ 3 h 24"/>
                    <a:gd name="T10" fmla="*/ 11 w 22"/>
                    <a:gd name="T11" fmla="*/ 2 h 24"/>
                    <a:gd name="T12" fmla="*/ 16 w 22"/>
                    <a:gd name="T13" fmla="*/ 0 h 24"/>
                    <a:gd name="T14" fmla="*/ 22 w 22"/>
                    <a:gd name="T15" fmla="*/ 2 h 2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4">
                      <a:moveTo>
                        <a:pt x="2" y="24"/>
                      </a:moveTo>
                      <a:lnTo>
                        <a:pt x="0" y="20"/>
                      </a:lnTo>
                      <a:lnTo>
                        <a:pt x="0" y="14"/>
                      </a:lnTo>
                      <a:lnTo>
                        <a:pt x="3" y="6"/>
                      </a:lnTo>
                      <a:lnTo>
                        <a:pt x="7" y="3"/>
                      </a:lnTo>
                      <a:lnTo>
                        <a:pt x="11" y="2"/>
                      </a:lnTo>
                      <a:lnTo>
                        <a:pt x="16" y="0"/>
                      </a:lnTo>
                      <a:lnTo>
                        <a:pt x="22" y="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89" name="Line 50"/>
                <p:cNvSpPr>
                  <a:spLocks noChangeShapeType="1"/>
                </p:cNvSpPr>
                <p:nvPr/>
              </p:nvSpPr>
              <p:spPr bwMode="auto">
                <a:xfrm>
                  <a:off x="3558" y="4658"/>
                  <a:ext cx="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90" name="Freeform 51"/>
                <p:cNvSpPr>
                  <a:spLocks/>
                </p:cNvSpPr>
                <p:nvPr/>
              </p:nvSpPr>
              <p:spPr bwMode="auto">
                <a:xfrm>
                  <a:off x="3560" y="4665"/>
                  <a:ext cx="2" cy="12"/>
                </a:xfrm>
                <a:custGeom>
                  <a:avLst/>
                  <a:gdLst>
                    <a:gd name="T0" fmla="*/ 2 w 2"/>
                    <a:gd name="T1" fmla="*/ 0 h 12"/>
                    <a:gd name="T2" fmla="*/ 2 w 2"/>
                    <a:gd name="T3" fmla="*/ 2 h 12"/>
                    <a:gd name="T4" fmla="*/ 0 w 2"/>
                    <a:gd name="T5" fmla="*/ 5 h 12"/>
                    <a:gd name="T6" fmla="*/ 0 w 2"/>
                    <a:gd name="T7" fmla="*/ 9 h 12"/>
                    <a:gd name="T8" fmla="*/ 0 w 2"/>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2">
                      <a:moveTo>
                        <a:pt x="2" y="0"/>
                      </a:moveTo>
                      <a:lnTo>
                        <a:pt x="2" y="2"/>
                      </a:lnTo>
                      <a:lnTo>
                        <a:pt x="0" y="5"/>
                      </a:lnTo>
                      <a:lnTo>
                        <a:pt x="0" y="9"/>
                      </a:lnTo>
                      <a:lnTo>
                        <a:pt x="0"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91" name="Freeform 52"/>
                <p:cNvSpPr>
                  <a:spLocks/>
                </p:cNvSpPr>
                <p:nvPr/>
              </p:nvSpPr>
              <p:spPr bwMode="auto">
                <a:xfrm>
                  <a:off x="3122" y="4697"/>
                  <a:ext cx="254" cy="178"/>
                </a:xfrm>
                <a:custGeom>
                  <a:avLst/>
                  <a:gdLst>
                    <a:gd name="T0" fmla="*/ 9 w 254"/>
                    <a:gd name="T1" fmla="*/ 123 h 178"/>
                    <a:gd name="T2" fmla="*/ 21 w 254"/>
                    <a:gd name="T3" fmla="*/ 125 h 178"/>
                    <a:gd name="T4" fmla="*/ 39 w 254"/>
                    <a:gd name="T5" fmla="*/ 117 h 178"/>
                    <a:gd name="T6" fmla="*/ 46 w 254"/>
                    <a:gd name="T7" fmla="*/ 107 h 178"/>
                    <a:gd name="T8" fmla="*/ 44 w 254"/>
                    <a:gd name="T9" fmla="*/ 102 h 178"/>
                    <a:gd name="T10" fmla="*/ 50 w 254"/>
                    <a:gd name="T11" fmla="*/ 72 h 178"/>
                    <a:gd name="T12" fmla="*/ 58 w 254"/>
                    <a:gd name="T13" fmla="*/ 59 h 178"/>
                    <a:gd name="T14" fmla="*/ 68 w 254"/>
                    <a:gd name="T15" fmla="*/ 55 h 178"/>
                    <a:gd name="T16" fmla="*/ 78 w 254"/>
                    <a:gd name="T17" fmla="*/ 55 h 178"/>
                    <a:gd name="T18" fmla="*/ 109 w 254"/>
                    <a:gd name="T19" fmla="*/ 56 h 178"/>
                    <a:gd name="T20" fmla="*/ 145 w 254"/>
                    <a:gd name="T21" fmla="*/ 62 h 178"/>
                    <a:gd name="T22" fmla="*/ 175 w 254"/>
                    <a:gd name="T23" fmla="*/ 70 h 178"/>
                    <a:gd name="T24" fmla="*/ 183 w 254"/>
                    <a:gd name="T25" fmla="*/ 76 h 178"/>
                    <a:gd name="T26" fmla="*/ 203 w 254"/>
                    <a:gd name="T27" fmla="*/ 102 h 178"/>
                    <a:gd name="T28" fmla="*/ 216 w 254"/>
                    <a:gd name="T29" fmla="*/ 137 h 178"/>
                    <a:gd name="T30" fmla="*/ 211 w 254"/>
                    <a:gd name="T31" fmla="*/ 151 h 178"/>
                    <a:gd name="T32" fmla="*/ 212 w 254"/>
                    <a:gd name="T33" fmla="*/ 157 h 178"/>
                    <a:gd name="T34" fmla="*/ 220 w 254"/>
                    <a:gd name="T35" fmla="*/ 160 h 178"/>
                    <a:gd name="T36" fmla="*/ 234 w 254"/>
                    <a:gd name="T37" fmla="*/ 175 h 178"/>
                    <a:gd name="T38" fmla="*/ 237 w 254"/>
                    <a:gd name="T39" fmla="*/ 178 h 178"/>
                    <a:gd name="T40" fmla="*/ 250 w 254"/>
                    <a:gd name="T41" fmla="*/ 155 h 178"/>
                    <a:gd name="T42" fmla="*/ 254 w 254"/>
                    <a:gd name="T43" fmla="*/ 138 h 178"/>
                    <a:gd name="T44" fmla="*/ 251 w 254"/>
                    <a:gd name="T45" fmla="*/ 117 h 178"/>
                    <a:gd name="T46" fmla="*/ 230 w 254"/>
                    <a:gd name="T47" fmla="*/ 72 h 178"/>
                    <a:gd name="T48" fmla="*/ 216 w 254"/>
                    <a:gd name="T49" fmla="*/ 46 h 178"/>
                    <a:gd name="T50" fmla="*/ 214 w 254"/>
                    <a:gd name="T51" fmla="*/ 31 h 178"/>
                    <a:gd name="T52" fmla="*/ 203 w 254"/>
                    <a:gd name="T53" fmla="*/ 17 h 178"/>
                    <a:gd name="T54" fmla="*/ 190 w 254"/>
                    <a:gd name="T55" fmla="*/ 11 h 178"/>
                    <a:gd name="T56" fmla="*/ 168 w 254"/>
                    <a:gd name="T57" fmla="*/ 5 h 178"/>
                    <a:gd name="T58" fmla="*/ 126 w 254"/>
                    <a:gd name="T59" fmla="*/ 0 h 178"/>
                    <a:gd name="T60" fmla="*/ 98 w 254"/>
                    <a:gd name="T61" fmla="*/ 0 h 178"/>
                    <a:gd name="T62" fmla="*/ 79 w 254"/>
                    <a:gd name="T63" fmla="*/ 2 h 178"/>
                    <a:gd name="T64" fmla="*/ 56 w 254"/>
                    <a:gd name="T65" fmla="*/ 9 h 178"/>
                    <a:gd name="T66" fmla="*/ 35 w 254"/>
                    <a:gd name="T67" fmla="*/ 26 h 178"/>
                    <a:gd name="T68" fmla="*/ 16 w 254"/>
                    <a:gd name="T69" fmla="*/ 46 h 178"/>
                    <a:gd name="T70" fmla="*/ 5 w 254"/>
                    <a:gd name="T71" fmla="*/ 64 h 178"/>
                    <a:gd name="T72" fmla="*/ 0 w 254"/>
                    <a:gd name="T73" fmla="*/ 94 h 178"/>
                    <a:gd name="T74" fmla="*/ 4 w 254"/>
                    <a:gd name="T75" fmla="*/ 116 h 1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54" h="178">
                      <a:moveTo>
                        <a:pt x="4" y="116"/>
                      </a:moveTo>
                      <a:lnTo>
                        <a:pt x="9" y="123"/>
                      </a:lnTo>
                      <a:lnTo>
                        <a:pt x="16" y="129"/>
                      </a:lnTo>
                      <a:lnTo>
                        <a:pt x="21" y="125"/>
                      </a:lnTo>
                      <a:lnTo>
                        <a:pt x="29" y="120"/>
                      </a:lnTo>
                      <a:lnTo>
                        <a:pt x="39" y="117"/>
                      </a:lnTo>
                      <a:lnTo>
                        <a:pt x="48" y="116"/>
                      </a:lnTo>
                      <a:lnTo>
                        <a:pt x="46" y="107"/>
                      </a:lnTo>
                      <a:lnTo>
                        <a:pt x="44" y="103"/>
                      </a:lnTo>
                      <a:lnTo>
                        <a:pt x="44" y="102"/>
                      </a:lnTo>
                      <a:lnTo>
                        <a:pt x="44" y="88"/>
                      </a:lnTo>
                      <a:lnTo>
                        <a:pt x="50" y="72"/>
                      </a:lnTo>
                      <a:lnTo>
                        <a:pt x="54" y="65"/>
                      </a:lnTo>
                      <a:lnTo>
                        <a:pt x="58" y="59"/>
                      </a:lnTo>
                      <a:lnTo>
                        <a:pt x="63" y="56"/>
                      </a:lnTo>
                      <a:lnTo>
                        <a:pt x="68" y="55"/>
                      </a:lnTo>
                      <a:lnTo>
                        <a:pt x="72" y="55"/>
                      </a:lnTo>
                      <a:lnTo>
                        <a:pt x="78" y="55"/>
                      </a:lnTo>
                      <a:lnTo>
                        <a:pt x="91" y="55"/>
                      </a:lnTo>
                      <a:lnTo>
                        <a:pt x="109" y="56"/>
                      </a:lnTo>
                      <a:lnTo>
                        <a:pt x="128" y="59"/>
                      </a:lnTo>
                      <a:lnTo>
                        <a:pt x="145" y="62"/>
                      </a:lnTo>
                      <a:lnTo>
                        <a:pt x="161" y="65"/>
                      </a:lnTo>
                      <a:lnTo>
                        <a:pt x="175" y="70"/>
                      </a:lnTo>
                      <a:lnTo>
                        <a:pt x="179" y="73"/>
                      </a:lnTo>
                      <a:lnTo>
                        <a:pt x="183" y="76"/>
                      </a:lnTo>
                      <a:lnTo>
                        <a:pt x="192" y="88"/>
                      </a:lnTo>
                      <a:lnTo>
                        <a:pt x="203" y="102"/>
                      </a:lnTo>
                      <a:lnTo>
                        <a:pt x="211" y="117"/>
                      </a:lnTo>
                      <a:lnTo>
                        <a:pt x="216" y="137"/>
                      </a:lnTo>
                      <a:lnTo>
                        <a:pt x="212" y="145"/>
                      </a:lnTo>
                      <a:lnTo>
                        <a:pt x="211" y="151"/>
                      </a:lnTo>
                      <a:lnTo>
                        <a:pt x="212" y="155"/>
                      </a:lnTo>
                      <a:lnTo>
                        <a:pt x="212" y="157"/>
                      </a:lnTo>
                      <a:lnTo>
                        <a:pt x="216" y="158"/>
                      </a:lnTo>
                      <a:lnTo>
                        <a:pt x="220" y="160"/>
                      </a:lnTo>
                      <a:lnTo>
                        <a:pt x="229" y="167"/>
                      </a:lnTo>
                      <a:lnTo>
                        <a:pt x="234" y="175"/>
                      </a:lnTo>
                      <a:lnTo>
                        <a:pt x="237" y="176"/>
                      </a:lnTo>
                      <a:lnTo>
                        <a:pt x="237" y="178"/>
                      </a:lnTo>
                      <a:lnTo>
                        <a:pt x="243" y="169"/>
                      </a:lnTo>
                      <a:lnTo>
                        <a:pt x="250" y="155"/>
                      </a:lnTo>
                      <a:lnTo>
                        <a:pt x="253" y="148"/>
                      </a:lnTo>
                      <a:lnTo>
                        <a:pt x="254" y="138"/>
                      </a:lnTo>
                      <a:lnTo>
                        <a:pt x="254" y="128"/>
                      </a:lnTo>
                      <a:lnTo>
                        <a:pt x="251" y="117"/>
                      </a:lnTo>
                      <a:lnTo>
                        <a:pt x="242" y="93"/>
                      </a:lnTo>
                      <a:lnTo>
                        <a:pt x="230" y="72"/>
                      </a:lnTo>
                      <a:lnTo>
                        <a:pt x="220" y="53"/>
                      </a:lnTo>
                      <a:lnTo>
                        <a:pt x="216" y="46"/>
                      </a:lnTo>
                      <a:lnTo>
                        <a:pt x="216" y="41"/>
                      </a:lnTo>
                      <a:lnTo>
                        <a:pt x="214" y="31"/>
                      </a:lnTo>
                      <a:lnTo>
                        <a:pt x="208" y="21"/>
                      </a:lnTo>
                      <a:lnTo>
                        <a:pt x="203" y="17"/>
                      </a:lnTo>
                      <a:lnTo>
                        <a:pt x="198" y="14"/>
                      </a:lnTo>
                      <a:lnTo>
                        <a:pt x="190" y="11"/>
                      </a:lnTo>
                      <a:lnTo>
                        <a:pt x="179" y="8"/>
                      </a:lnTo>
                      <a:lnTo>
                        <a:pt x="168" y="5"/>
                      </a:lnTo>
                      <a:lnTo>
                        <a:pt x="155" y="3"/>
                      </a:lnTo>
                      <a:lnTo>
                        <a:pt x="126" y="0"/>
                      </a:lnTo>
                      <a:lnTo>
                        <a:pt x="111" y="0"/>
                      </a:lnTo>
                      <a:lnTo>
                        <a:pt x="98" y="0"/>
                      </a:lnTo>
                      <a:lnTo>
                        <a:pt x="87" y="0"/>
                      </a:lnTo>
                      <a:lnTo>
                        <a:pt x="79" y="2"/>
                      </a:lnTo>
                      <a:lnTo>
                        <a:pt x="68" y="5"/>
                      </a:lnTo>
                      <a:lnTo>
                        <a:pt x="56" y="9"/>
                      </a:lnTo>
                      <a:lnTo>
                        <a:pt x="46" y="17"/>
                      </a:lnTo>
                      <a:lnTo>
                        <a:pt x="35" y="26"/>
                      </a:lnTo>
                      <a:lnTo>
                        <a:pt x="25" y="35"/>
                      </a:lnTo>
                      <a:lnTo>
                        <a:pt x="16" y="46"/>
                      </a:lnTo>
                      <a:lnTo>
                        <a:pt x="9" y="55"/>
                      </a:lnTo>
                      <a:lnTo>
                        <a:pt x="5" y="64"/>
                      </a:lnTo>
                      <a:lnTo>
                        <a:pt x="1" y="81"/>
                      </a:lnTo>
                      <a:lnTo>
                        <a:pt x="0" y="94"/>
                      </a:lnTo>
                      <a:lnTo>
                        <a:pt x="1" y="108"/>
                      </a:lnTo>
                      <a:lnTo>
                        <a:pt x="4" y="116"/>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292" name="Freeform 53"/>
                <p:cNvSpPr>
                  <a:spLocks/>
                </p:cNvSpPr>
                <p:nvPr/>
              </p:nvSpPr>
              <p:spPr bwMode="auto">
                <a:xfrm>
                  <a:off x="3184" y="4696"/>
                  <a:ext cx="123" cy="184"/>
                </a:xfrm>
                <a:custGeom>
                  <a:avLst/>
                  <a:gdLst>
                    <a:gd name="T0" fmla="*/ 0 w 123"/>
                    <a:gd name="T1" fmla="*/ 171 h 184"/>
                    <a:gd name="T2" fmla="*/ 2 w 123"/>
                    <a:gd name="T3" fmla="*/ 162 h 184"/>
                    <a:gd name="T4" fmla="*/ 5 w 123"/>
                    <a:gd name="T5" fmla="*/ 153 h 184"/>
                    <a:gd name="T6" fmla="*/ 12 w 123"/>
                    <a:gd name="T7" fmla="*/ 132 h 184"/>
                    <a:gd name="T8" fmla="*/ 14 w 123"/>
                    <a:gd name="T9" fmla="*/ 120 h 184"/>
                    <a:gd name="T10" fmla="*/ 16 w 123"/>
                    <a:gd name="T11" fmla="*/ 111 h 184"/>
                    <a:gd name="T12" fmla="*/ 17 w 123"/>
                    <a:gd name="T13" fmla="*/ 103 h 184"/>
                    <a:gd name="T14" fmla="*/ 17 w 123"/>
                    <a:gd name="T15" fmla="*/ 98 h 184"/>
                    <a:gd name="T16" fmla="*/ 10 w 123"/>
                    <a:gd name="T17" fmla="*/ 86 h 184"/>
                    <a:gd name="T18" fmla="*/ 8 w 123"/>
                    <a:gd name="T19" fmla="*/ 80 h 184"/>
                    <a:gd name="T20" fmla="*/ 6 w 123"/>
                    <a:gd name="T21" fmla="*/ 71 h 184"/>
                    <a:gd name="T22" fmla="*/ 6 w 123"/>
                    <a:gd name="T23" fmla="*/ 60 h 184"/>
                    <a:gd name="T24" fmla="*/ 8 w 123"/>
                    <a:gd name="T25" fmla="*/ 47 h 184"/>
                    <a:gd name="T26" fmla="*/ 12 w 123"/>
                    <a:gd name="T27" fmla="*/ 27 h 184"/>
                    <a:gd name="T28" fmla="*/ 17 w 123"/>
                    <a:gd name="T29" fmla="*/ 3 h 184"/>
                    <a:gd name="T30" fmla="*/ 27 w 123"/>
                    <a:gd name="T31" fmla="*/ 1 h 184"/>
                    <a:gd name="T32" fmla="*/ 40 w 123"/>
                    <a:gd name="T33" fmla="*/ 0 h 184"/>
                    <a:gd name="T34" fmla="*/ 55 w 123"/>
                    <a:gd name="T35" fmla="*/ 0 h 184"/>
                    <a:gd name="T36" fmla="*/ 72 w 123"/>
                    <a:gd name="T37" fmla="*/ 0 h 184"/>
                    <a:gd name="T38" fmla="*/ 88 w 123"/>
                    <a:gd name="T39" fmla="*/ 1 h 184"/>
                    <a:gd name="T40" fmla="*/ 102 w 123"/>
                    <a:gd name="T41" fmla="*/ 3 h 184"/>
                    <a:gd name="T42" fmla="*/ 111 w 123"/>
                    <a:gd name="T43" fmla="*/ 4 h 184"/>
                    <a:gd name="T44" fmla="*/ 115 w 123"/>
                    <a:gd name="T45" fmla="*/ 7 h 184"/>
                    <a:gd name="T46" fmla="*/ 117 w 123"/>
                    <a:gd name="T47" fmla="*/ 9 h 184"/>
                    <a:gd name="T48" fmla="*/ 115 w 123"/>
                    <a:gd name="T49" fmla="*/ 16 h 184"/>
                    <a:gd name="T50" fmla="*/ 115 w 123"/>
                    <a:gd name="T51" fmla="*/ 27 h 184"/>
                    <a:gd name="T52" fmla="*/ 117 w 123"/>
                    <a:gd name="T53" fmla="*/ 48 h 184"/>
                    <a:gd name="T54" fmla="*/ 118 w 123"/>
                    <a:gd name="T55" fmla="*/ 60 h 184"/>
                    <a:gd name="T56" fmla="*/ 118 w 123"/>
                    <a:gd name="T57" fmla="*/ 70 h 184"/>
                    <a:gd name="T58" fmla="*/ 118 w 123"/>
                    <a:gd name="T59" fmla="*/ 77 h 184"/>
                    <a:gd name="T60" fmla="*/ 117 w 123"/>
                    <a:gd name="T61" fmla="*/ 83 h 184"/>
                    <a:gd name="T62" fmla="*/ 114 w 123"/>
                    <a:gd name="T63" fmla="*/ 92 h 184"/>
                    <a:gd name="T64" fmla="*/ 110 w 123"/>
                    <a:gd name="T65" fmla="*/ 103 h 184"/>
                    <a:gd name="T66" fmla="*/ 107 w 123"/>
                    <a:gd name="T67" fmla="*/ 115 h 184"/>
                    <a:gd name="T68" fmla="*/ 106 w 123"/>
                    <a:gd name="T69" fmla="*/ 124 h 184"/>
                    <a:gd name="T70" fmla="*/ 107 w 123"/>
                    <a:gd name="T71" fmla="*/ 132 h 184"/>
                    <a:gd name="T72" fmla="*/ 109 w 123"/>
                    <a:gd name="T73" fmla="*/ 139 h 184"/>
                    <a:gd name="T74" fmla="*/ 115 w 123"/>
                    <a:gd name="T75" fmla="*/ 156 h 184"/>
                    <a:gd name="T76" fmla="*/ 121 w 123"/>
                    <a:gd name="T77" fmla="*/ 173 h 184"/>
                    <a:gd name="T78" fmla="*/ 123 w 123"/>
                    <a:gd name="T79" fmla="*/ 179 h 184"/>
                    <a:gd name="T80" fmla="*/ 123 w 123"/>
                    <a:gd name="T81" fmla="*/ 184 h 184"/>
                    <a:gd name="T82" fmla="*/ 0 w 123"/>
                    <a:gd name="T83" fmla="*/ 171 h 1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3" h="184">
                      <a:moveTo>
                        <a:pt x="0" y="171"/>
                      </a:moveTo>
                      <a:lnTo>
                        <a:pt x="2" y="162"/>
                      </a:lnTo>
                      <a:lnTo>
                        <a:pt x="5" y="153"/>
                      </a:lnTo>
                      <a:lnTo>
                        <a:pt x="12" y="132"/>
                      </a:lnTo>
                      <a:lnTo>
                        <a:pt x="14" y="120"/>
                      </a:lnTo>
                      <a:lnTo>
                        <a:pt x="16" y="111"/>
                      </a:lnTo>
                      <a:lnTo>
                        <a:pt x="17" y="103"/>
                      </a:lnTo>
                      <a:lnTo>
                        <a:pt x="17" y="98"/>
                      </a:lnTo>
                      <a:lnTo>
                        <a:pt x="10" y="86"/>
                      </a:lnTo>
                      <a:lnTo>
                        <a:pt x="8" y="80"/>
                      </a:lnTo>
                      <a:lnTo>
                        <a:pt x="6" y="71"/>
                      </a:lnTo>
                      <a:lnTo>
                        <a:pt x="6" y="60"/>
                      </a:lnTo>
                      <a:lnTo>
                        <a:pt x="8" y="47"/>
                      </a:lnTo>
                      <a:lnTo>
                        <a:pt x="12" y="27"/>
                      </a:lnTo>
                      <a:lnTo>
                        <a:pt x="17" y="3"/>
                      </a:lnTo>
                      <a:lnTo>
                        <a:pt x="27" y="1"/>
                      </a:lnTo>
                      <a:lnTo>
                        <a:pt x="40" y="0"/>
                      </a:lnTo>
                      <a:lnTo>
                        <a:pt x="55" y="0"/>
                      </a:lnTo>
                      <a:lnTo>
                        <a:pt x="72" y="0"/>
                      </a:lnTo>
                      <a:lnTo>
                        <a:pt x="88" y="1"/>
                      </a:lnTo>
                      <a:lnTo>
                        <a:pt x="102" y="3"/>
                      </a:lnTo>
                      <a:lnTo>
                        <a:pt x="111" y="4"/>
                      </a:lnTo>
                      <a:lnTo>
                        <a:pt x="115" y="7"/>
                      </a:lnTo>
                      <a:lnTo>
                        <a:pt x="117" y="9"/>
                      </a:lnTo>
                      <a:lnTo>
                        <a:pt x="115" y="16"/>
                      </a:lnTo>
                      <a:lnTo>
                        <a:pt x="115" y="27"/>
                      </a:lnTo>
                      <a:lnTo>
                        <a:pt x="117" y="48"/>
                      </a:lnTo>
                      <a:lnTo>
                        <a:pt x="118" y="60"/>
                      </a:lnTo>
                      <a:lnTo>
                        <a:pt x="118" y="70"/>
                      </a:lnTo>
                      <a:lnTo>
                        <a:pt x="118" y="77"/>
                      </a:lnTo>
                      <a:lnTo>
                        <a:pt x="117" y="83"/>
                      </a:lnTo>
                      <a:lnTo>
                        <a:pt x="114" y="92"/>
                      </a:lnTo>
                      <a:lnTo>
                        <a:pt x="110" y="103"/>
                      </a:lnTo>
                      <a:lnTo>
                        <a:pt x="107" y="115"/>
                      </a:lnTo>
                      <a:lnTo>
                        <a:pt x="106" y="124"/>
                      </a:lnTo>
                      <a:lnTo>
                        <a:pt x="107" y="132"/>
                      </a:lnTo>
                      <a:lnTo>
                        <a:pt x="109" y="139"/>
                      </a:lnTo>
                      <a:lnTo>
                        <a:pt x="115" y="156"/>
                      </a:lnTo>
                      <a:lnTo>
                        <a:pt x="121" y="173"/>
                      </a:lnTo>
                      <a:lnTo>
                        <a:pt x="123" y="179"/>
                      </a:lnTo>
                      <a:lnTo>
                        <a:pt x="123" y="184"/>
                      </a:lnTo>
                      <a:lnTo>
                        <a:pt x="0" y="171"/>
                      </a:lnTo>
                      <a:close/>
                    </a:path>
                  </a:pathLst>
                </a:custGeom>
                <a:solidFill>
                  <a:srgbClr val="FFBF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93" name="Freeform 54"/>
                <p:cNvSpPr>
                  <a:spLocks/>
                </p:cNvSpPr>
                <p:nvPr/>
              </p:nvSpPr>
              <p:spPr bwMode="auto">
                <a:xfrm>
                  <a:off x="3184" y="4696"/>
                  <a:ext cx="123" cy="184"/>
                </a:xfrm>
                <a:custGeom>
                  <a:avLst/>
                  <a:gdLst>
                    <a:gd name="T0" fmla="*/ 0 w 123"/>
                    <a:gd name="T1" fmla="*/ 171 h 184"/>
                    <a:gd name="T2" fmla="*/ 2 w 123"/>
                    <a:gd name="T3" fmla="*/ 162 h 184"/>
                    <a:gd name="T4" fmla="*/ 5 w 123"/>
                    <a:gd name="T5" fmla="*/ 153 h 184"/>
                    <a:gd name="T6" fmla="*/ 12 w 123"/>
                    <a:gd name="T7" fmla="*/ 132 h 184"/>
                    <a:gd name="T8" fmla="*/ 14 w 123"/>
                    <a:gd name="T9" fmla="*/ 120 h 184"/>
                    <a:gd name="T10" fmla="*/ 16 w 123"/>
                    <a:gd name="T11" fmla="*/ 111 h 184"/>
                    <a:gd name="T12" fmla="*/ 17 w 123"/>
                    <a:gd name="T13" fmla="*/ 103 h 184"/>
                    <a:gd name="T14" fmla="*/ 17 w 123"/>
                    <a:gd name="T15" fmla="*/ 98 h 184"/>
                    <a:gd name="T16" fmla="*/ 10 w 123"/>
                    <a:gd name="T17" fmla="*/ 86 h 184"/>
                    <a:gd name="T18" fmla="*/ 8 w 123"/>
                    <a:gd name="T19" fmla="*/ 80 h 184"/>
                    <a:gd name="T20" fmla="*/ 6 w 123"/>
                    <a:gd name="T21" fmla="*/ 71 h 184"/>
                    <a:gd name="T22" fmla="*/ 6 w 123"/>
                    <a:gd name="T23" fmla="*/ 60 h 184"/>
                    <a:gd name="T24" fmla="*/ 8 w 123"/>
                    <a:gd name="T25" fmla="*/ 47 h 184"/>
                    <a:gd name="T26" fmla="*/ 12 w 123"/>
                    <a:gd name="T27" fmla="*/ 27 h 184"/>
                    <a:gd name="T28" fmla="*/ 17 w 123"/>
                    <a:gd name="T29" fmla="*/ 3 h 184"/>
                    <a:gd name="T30" fmla="*/ 27 w 123"/>
                    <a:gd name="T31" fmla="*/ 1 h 184"/>
                    <a:gd name="T32" fmla="*/ 40 w 123"/>
                    <a:gd name="T33" fmla="*/ 0 h 184"/>
                    <a:gd name="T34" fmla="*/ 55 w 123"/>
                    <a:gd name="T35" fmla="*/ 0 h 184"/>
                    <a:gd name="T36" fmla="*/ 72 w 123"/>
                    <a:gd name="T37" fmla="*/ 0 h 184"/>
                    <a:gd name="T38" fmla="*/ 88 w 123"/>
                    <a:gd name="T39" fmla="*/ 1 h 184"/>
                    <a:gd name="T40" fmla="*/ 102 w 123"/>
                    <a:gd name="T41" fmla="*/ 3 h 184"/>
                    <a:gd name="T42" fmla="*/ 111 w 123"/>
                    <a:gd name="T43" fmla="*/ 4 h 184"/>
                    <a:gd name="T44" fmla="*/ 115 w 123"/>
                    <a:gd name="T45" fmla="*/ 7 h 184"/>
                    <a:gd name="T46" fmla="*/ 117 w 123"/>
                    <a:gd name="T47" fmla="*/ 9 h 184"/>
                    <a:gd name="T48" fmla="*/ 115 w 123"/>
                    <a:gd name="T49" fmla="*/ 16 h 184"/>
                    <a:gd name="T50" fmla="*/ 115 w 123"/>
                    <a:gd name="T51" fmla="*/ 27 h 184"/>
                    <a:gd name="T52" fmla="*/ 117 w 123"/>
                    <a:gd name="T53" fmla="*/ 48 h 184"/>
                    <a:gd name="T54" fmla="*/ 118 w 123"/>
                    <a:gd name="T55" fmla="*/ 60 h 184"/>
                    <a:gd name="T56" fmla="*/ 118 w 123"/>
                    <a:gd name="T57" fmla="*/ 70 h 184"/>
                    <a:gd name="T58" fmla="*/ 118 w 123"/>
                    <a:gd name="T59" fmla="*/ 77 h 184"/>
                    <a:gd name="T60" fmla="*/ 117 w 123"/>
                    <a:gd name="T61" fmla="*/ 83 h 184"/>
                    <a:gd name="T62" fmla="*/ 114 w 123"/>
                    <a:gd name="T63" fmla="*/ 92 h 184"/>
                    <a:gd name="T64" fmla="*/ 110 w 123"/>
                    <a:gd name="T65" fmla="*/ 103 h 184"/>
                    <a:gd name="T66" fmla="*/ 107 w 123"/>
                    <a:gd name="T67" fmla="*/ 115 h 184"/>
                    <a:gd name="T68" fmla="*/ 106 w 123"/>
                    <a:gd name="T69" fmla="*/ 124 h 184"/>
                    <a:gd name="T70" fmla="*/ 107 w 123"/>
                    <a:gd name="T71" fmla="*/ 132 h 184"/>
                    <a:gd name="T72" fmla="*/ 109 w 123"/>
                    <a:gd name="T73" fmla="*/ 139 h 184"/>
                    <a:gd name="T74" fmla="*/ 115 w 123"/>
                    <a:gd name="T75" fmla="*/ 156 h 184"/>
                    <a:gd name="T76" fmla="*/ 121 w 123"/>
                    <a:gd name="T77" fmla="*/ 173 h 184"/>
                    <a:gd name="T78" fmla="*/ 123 w 123"/>
                    <a:gd name="T79" fmla="*/ 179 h 184"/>
                    <a:gd name="T80" fmla="*/ 123 w 123"/>
                    <a:gd name="T81" fmla="*/ 184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3" h="184">
                      <a:moveTo>
                        <a:pt x="0" y="171"/>
                      </a:moveTo>
                      <a:lnTo>
                        <a:pt x="2" y="162"/>
                      </a:lnTo>
                      <a:lnTo>
                        <a:pt x="5" y="153"/>
                      </a:lnTo>
                      <a:lnTo>
                        <a:pt x="12" y="132"/>
                      </a:lnTo>
                      <a:lnTo>
                        <a:pt x="14" y="120"/>
                      </a:lnTo>
                      <a:lnTo>
                        <a:pt x="16" y="111"/>
                      </a:lnTo>
                      <a:lnTo>
                        <a:pt x="17" y="103"/>
                      </a:lnTo>
                      <a:lnTo>
                        <a:pt x="17" y="98"/>
                      </a:lnTo>
                      <a:lnTo>
                        <a:pt x="10" y="86"/>
                      </a:lnTo>
                      <a:lnTo>
                        <a:pt x="8" y="80"/>
                      </a:lnTo>
                      <a:lnTo>
                        <a:pt x="6" y="71"/>
                      </a:lnTo>
                      <a:lnTo>
                        <a:pt x="6" y="60"/>
                      </a:lnTo>
                      <a:lnTo>
                        <a:pt x="8" y="47"/>
                      </a:lnTo>
                      <a:lnTo>
                        <a:pt x="12" y="27"/>
                      </a:lnTo>
                      <a:lnTo>
                        <a:pt x="17" y="3"/>
                      </a:lnTo>
                      <a:lnTo>
                        <a:pt x="27" y="1"/>
                      </a:lnTo>
                      <a:lnTo>
                        <a:pt x="40" y="0"/>
                      </a:lnTo>
                      <a:lnTo>
                        <a:pt x="55" y="0"/>
                      </a:lnTo>
                      <a:lnTo>
                        <a:pt x="72" y="0"/>
                      </a:lnTo>
                      <a:lnTo>
                        <a:pt x="88" y="1"/>
                      </a:lnTo>
                      <a:lnTo>
                        <a:pt x="102" y="3"/>
                      </a:lnTo>
                      <a:lnTo>
                        <a:pt x="111" y="4"/>
                      </a:lnTo>
                      <a:lnTo>
                        <a:pt x="115" y="7"/>
                      </a:lnTo>
                      <a:lnTo>
                        <a:pt x="117" y="9"/>
                      </a:lnTo>
                      <a:lnTo>
                        <a:pt x="115" y="16"/>
                      </a:lnTo>
                      <a:lnTo>
                        <a:pt x="115" y="27"/>
                      </a:lnTo>
                      <a:lnTo>
                        <a:pt x="117" y="48"/>
                      </a:lnTo>
                      <a:lnTo>
                        <a:pt x="118" y="60"/>
                      </a:lnTo>
                      <a:lnTo>
                        <a:pt x="118" y="70"/>
                      </a:lnTo>
                      <a:lnTo>
                        <a:pt x="118" y="77"/>
                      </a:lnTo>
                      <a:lnTo>
                        <a:pt x="117" y="83"/>
                      </a:lnTo>
                      <a:lnTo>
                        <a:pt x="114" y="92"/>
                      </a:lnTo>
                      <a:lnTo>
                        <a:pt x="110" y="103"/>
                      </a:lnTo>
                      <a:lnTo>
                        <a:pt x="107" y="115"/>
                      </a:lnTo>
                      <a:lnTo>
                        <a:pt x="106" y="124"/>
                      </a:lnTo>
                      <a:lnTo>
                        <a:pt x="107" y="132"/>
                      </a:lnTo>
                      <a:lnTo>
                        <a:pt x="109" y="139"/>
                      </a:lnTo>
                      <a:lnTo>
                        <a:pt x="115" y="156"/>
                      </a:lnTo>
                      <a:lnTo>
                        <a:pt x="121" y="173"/>
                      </a:lnTo>
                      <a:lnTo>
                        <a:pt x="123" y="179"/>
                      </a:lnTo>
                      <a:lnTo>
                        <a:pt x="123" y="18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94" name="Freeform 55"/>
                <p:cNvSpPr>
                  <a:spLocks/>
                </p:cNvSpPr>
                <p:nvPr/>
              </p:nvSpPr>
              <p:spPr bwMode="auto">
                <a:xfrm>
                  <a:off x="2686" y="4855"/>
                  <a:ext cx="970" cy="309"/>
                </a:xfrm>
                <a:custGeom>
                  <a:avLst/>
                  <a:gdLst>
                    <a:gd name="T0" fmla="*/ 0 w 970"/>
                    <a:gd name="T1" fmla="*/ 268 h 309"/>
                    <a:gd name="T2" fmla="*/ 23 w 970"/>
                    <a:gd name="T3" fmla="*/ 221 h 309"/>
                    <a:gd name="T4" fmla="*/ 43 w 970"/>
                    <a:gd name="T5" fmla="*/ 180 h 309"/>
                    <a:gd name="T6" fmla="*/ 59 w 970"/>
                    <a:gd name="T7" fmla="*/ 145 h 309"/>
                    <a:gd name="T8" fmla="*/ 74 w 970"/>
                    <a:gd name="T9" fmla="*/ 114 h 309"/>
                    <a:gd name="T10" fmla="*/ 87 w 970"/>
                    <a:gd name="T11" fmla="*/ 87 h 309"/>
                    <a:gd name="T12" fmla="*/ 97 w 970"/>
                    <a:gd name="T13" fmla="*/ 66 h 309"/>
                    <a:gd name="T14" fmla="*/ 105 w 970"/>
                    <a:gd name="T15" fmla="*/ 49 h 309"/>
                    <a:gd name="T16" fmla="*/ 113 w 970"/>
                    <a:gd name="T17" fmla="*/ 34 h 309"/>
                    <a:gd name="T18" fmla="*/ 117 w 970"/>
                    <a:gd name="T19" fmla="*/ 23 h 309"/>
                    <a:gd name="T20" fmla="*/ 121 w 970"/>
                    <a:gd name="T21" fmla="*/ 15 h 309"/>
                    <a:gd name="T22" fmla="*/ 125 w 970"/>
                    <a:gd name="T23" fmla="*/ 9 h 309"/>
                    <a:gd name="T24" fmla="*/ 126 w 970"/>
                    <a:gd name="T25" fmla="*/ 5 h 309"/>
                    <a:gd name="T26" fmla="*/ 128 w 970"/>
                    <a:gd name="T27" fmla="*/ 0 h 309"/>
                    <a:gd name="T28" fmla="*/ 128 w 970"/>
                    <a:gd name="T29" fmla="*/ 0 h 309"/>
                    <a:gd name="T30" fmla="*/ 130 w 970"/>
                    <a:gd name="T31" fmla="*/ 0 h 309"/>
                    <a:gd name="T32" fmla="*/ 136 w 970"/>
                    <a:gd name="T33" fmla="*/ 0 h 309"/>
                    <a:gd name="T34" fmla="*/ 144 w 970"/>
                    <a:gd name="T35" fmla="*/ 0 h 309"/>
                    <a:gd name="T36" fmla="*/ 156 w 970"/>
                    <a:gd name="T37" fmla="*/ 0 h 309"/>
                    <a:gd name="T38" fmla="*/ 171 w 970"/>
                    <a:gd name="T39" fmla="*/ 0 h 309"/>
                    <a:gd name="T40" fmla="*/ 188 w 970"/>
                    <a:gd name="T41" fmla="*/ 0 h 309"/>
                    <a:gd name="T42" fmla="*/ 207 w 970"/>
                    <a:gd name="T43" fmla="*/ 0 h 309"/>
                    <a:gd name="T44" fmla="*/ 230 w 970"/>
                    <a:gd name="T45" fmla="*/ 0 h 309"/>
                    <a:gd name="T46" fmla="*/ 254 w 970"/>
                    <a:gd name="T47" fmla="*/ 0 h 309"/>
                    <a:gd name="T48" fmla="*/ 280 w 970"/>
                    <a:gd name="T49" fmla="*/ 0 h 309"/>
                    <a:gd name="T50" fmla="*/ 308 w 970"/>
                    <a:gd name="T51" fmla="*/ 0 h 309"/>
                    <a:gd name="T52" fmla="*/ 338 w 970"/>
                    <a:gd name="T53" fmla="*/ 0 h 309"/>
                    <a:gd name="T54" fmla="*/ 399 w 970"/>
                    <a:gd name="T55" fmla="*/ 2 h 309"/>
                    <a:gd name="T56" fmla="*/ 465 w 970"/>
                    <a:gd name="T57" fmla="*/ 3 h 309"/>
                    <a:gd name="T58" fmla="*/ 533 w 970"/>
                    <a:gd name="T59" fmla="*/ 6 h 309"/>
                    <a:gd name="T60" fmla="*/ 600 w 970"/>
                    <a:gd name="T61" fmla="*/ 9 h 309"/>
                    <a:gd name="T62" fmla="*/ 667 w 970"/>
                    <a:gd name="T63" fmla="*/ 12 h 309"/>
                    <a:gd name="T64" fmla="*/ 730 w 970"/>
                    <a:gd name="T65" fmla="*/ 17 h 309"/>
                    <a:gd name="T66" fmla="*/ 788 w 970"/>
                    <a:gd name="T67" fmla="*/ 23 h 309"/>
                    <a:gd name="T68" fmla="*/ 817 w 970"/>
                    <a:gd name="T69" fmla="*/ 26 h 309"/>
                    <a:gd name="T70" fmla="*/ 842 w 970"/>
                    <a:gd name="T71" fmla="*/ 31 h 309"/>
                    <a:gd name="T72" fmla="*/ 865 w 970"/>
                    <a:gd name="T73" fmla="*/ 35 h 309"/>
                    <a:gd name="T74" fmla="*/ 887 w 970"/>
                    <a:gd name="T75" fmla="*/ 38 h 309"/>
                    <a:gd name="T76" fmla="*/ 905 w 970"/>
                    <a:gd name="T77" fmla="*/ 43 h 309"/>
                    <a:gd name="T78" fmla="*/ 922 w 970"/>
                    <a:gd name="T79" fmla="*/ 49 h 309"/>
                    <a:gd name="T80" fmla="*/ 930 w 970"/>
                    <a:gd name="T81" fmla="*/ 94 h 309"/>
                    <a:gd name="T82" fmla="*/ 938 w 970"/>
                    <a:gd name="T83" fmla="*/ 134 h 309"/>
                    <a:gd name="T84" fmla="*/ 943 w 970"/>
                    <a:gd name="T85" fmla="*/ 169 h 309"/>
                    <a:gd name="T86" fmla="*/ 950 w 970"/>
                    <a:gd name="T87" fmla="*/ 198 h 309"/>
                    <a:gd name="T88" fmla="*/ 954 w 970"/>
                    <a:gd name="T89" fmla="*/ 224 h 309"/>
                    <a:gd name="T90" fmla="*/ 958 w 970"/>
                    <a:gd name="T91" fmla="*/ 245 h 309"/>
                    <a:gd name="T92" fmla="*/ 961 w 970"/>
                    <a:gd name="T93" fmla="*/ 262 h 309"/>
                    <a:gd name="T94" fmla="*/ 963 w 970"/>
                    <a:gd name="T95" fmla="*/ 275 h 309"/>
                    <a:gd name="T96" fmla="*/ 966 w 970"/>
                    <a:gd name="T97" fmla="*/ 286 h 309"/>
                    <a:gd name="T98" fmla="*/ 967 w 970"/>
                    <a:gd name="T99" fmla="*/ 295 h 309"/>
                    <a:gd name="T100" fmla="*/ 969 w 970"/>
                    <a:gd name="T101" fmla="*/ 300 h 309"/>
                    <a:gd name="T102" fmla="*/ 969 w 970"/>
                    <a:gd name="T103" fmla="*/ 304 h 309"/>
                    <a:gd name="T104" fmla="*/ 970 w 970"/>
                    <a:gd name="T105" fmla="*/ 307 h 309"/>
                    <a:gd name="T106" fmla="*/ 970 w 970"/>
                    <a:gd name="T107" fmla="*/ 309 h 309"/>
                    <a:gd name="T108" fmla="*/ 0 w 970"/>
                    <a:gd name="T109" fmla="*/ 268 h 30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70" h="309">
                      <a:moveTo>
                        <a:pt x="0" y="268"/>
                      </a:moveTo>
                      <a:lnTo>
                        <a:pt x="23" y="221"/>
                      </a:lnTo>
                      <a:lnTo>
                        <a:pt x="43" y="180"/>
                      </a:lnTo>
                      <a:lnTo>
                        <a:pt x="59" y="145"/>
                      </a:lnTo>
                      <a:lnTo>
                        <a:pt x="74" y="114"/>
                      </a:lnTo>
                      <a:lnTo>
                        <a:pt x="87" y="87"/>
                      </a:lnTo>
                      <a:lnTo>
                        <a:pt x="97" y="66"/>
                      </a:lnTo>
                      <a:lnTo>
                        <a:pt x="105" y="49"/>
                      </a:lnTo>
                      <a:lnTo>
                        <a:pt x="113" y="34"/>
                      </a:lnTo>
                      <a:lnTo>
                        <a:pt x="117" y="23"/>
                      </a:lnTo>
                      <a:lnTo>
                        <a:pt x="121" y="15"/>
                      </a:lnTo>
                      <a:lnTo>
                        <a:pt x="125" y="9"/>
                      </a:lnTo>
                      <a:lnTo>
                        <a:pt x="126" y="5"/>
                      </a:lnTo>
                      <a:lnTo>
                        <a:pt x="128" y="0"/>
                      </a:lnTo>
                      <a:lnTo>
                        <a:pt x="130" y="0"/>
                      </a:lnTo>
                      <a:lnTo>
                        <a:pt x="136" y="0"/>
                      </a:lnTo>
                      <a:lnTo>
                        <a:pt x="144" y="0"/>
                      </a:lnTo>
                      <a:lnTo>
                        <a:pt x="156" y="0"/>
                      </a:lnTo>
                      <a:lnTo>
                        <a:pt x="171" y="0"/>
                      </a:lnTo>
                      <a:lnTo>
                        <a:pt x="188" y="0"/>
                      </a:lnTo>
                      <a:lnTo>
                        <a:pt x="207" y="0"/>
                      </a:lnTo>
                      <a:lnTo>
                        <a:pt x="230" y="0"/>
                      </a:lnTo>
                      <a:lnTo>
                        <a:pt x="254" y="0"/>
                      </a:lnTo>
                      <a:lnTo>
                        <a:pt x="280" y="0"/>
                      </a:lnTo>
                      <a:lnTo>
                        <a:pt x="308" y="0"/>
                      </a:lnTo>
                      <a:lnTo>
                        <a:pt x="338" y="0"/>
                      </a:lnTo>
                      <a:lnTo>
                        <a:pt x="399" y="2"/>
                      </a:lnTo>
                      <a:lnTo>
                        <a:pt x="465" y="3"/>
                      </a:lnTo>
                      <a:lnTo>
                        <a:pt x="533" y="6"/>
                      </a:lnTo>
                      <a:lnTo>
                        <a:pt x="600" y="9"/>
                      </a:lnTo>
                      <a:lnTo>
                        <a:pt x="667" y="12"/>
                      </a:lnTo>
                      <a:lnTo>
                        <a:pt x="730" y="17"/>
                      </a:lnTo>
                      <a:lnTo>
                        <a:pt x="788" y="23"/>
                      </a:lnTo>
                      <a:lnTo>
                        <a:pt x="817" y="26"/>
                      </a:lnTo>
                      <a:lnTo>
                        <a:pt x="842" y="31"/>
                      </a:lnTo>
                      <a:lnTo>
                        <a:pt x="865" y="35"/>
                      </a:lnTo>
                      <a:lnTo>
                        <a:pt x="887" y="38"/>
                      </a:lnTo>
                      <a:lnTo>
                        <a:pt x="905" y="43"/>
                      </a:lnTo>
                      <a:lnTo>
                        <a:pt x="922" y="49"/>
                      </a:lnTo>
                      <a:lnTo>
                        <a:pt x="930" y="94"/>
                      </a:lnTo>
                      <a:lnTo>
                        <a:pt x="938" y="134"/>
                      </a:lnTo>
                      <a:lnTo>
                        <a:pt x="943" y="169"/>
                      </a:lnTo>
                      <a:lnTo>
                        <a:pt x="950" y="198"/>
                      </a:lnTo>
                      <a:lnTo>
                        <a:pt x="954" y="224"/>
                      </a:lnTo>
                      <a:lnTo>
                        <a:pt x="958" y="245"/>
                      </a:lnTo>
                      <a:lnTo>
                        <a:pt x="961" y="262"/>
                      </a:lnTo>
                      <a:lnTo>
                        <a:pt x="963" y="275"/>
                      </a:lnTo>
                      <a:lnTo>
                        <a:pt x="966" y="286"/>
                      </a:lnTo>
                      <a:lnTo>
                        <a:pt x="967" y="295"/>
                      </a:lnTo>
                      <a:lnTo>
                        <a:pt x="969" y="300"/>
                      </a:lnTo>
                      <a:lnTo>
                        <a:pt x="969" y="304"/>
                      </a:lnTo>
                      <a:lnTo>
                        <a:pt x="970" y="307"/>
                      </a:lnTo>
                      <a:lnTo>
                        <a:pt x="970" y="309"/>
                      </a:lnTo>
                      <a:lnTo>
                        <a:pt x="0" y="268"/>
                      </a:lnTo>
                      <a:close/>
                    </a:path>
                  </a:pathLst>
                </a:custGeom>
                <a:solidFill>
                  <a:srgbClr val="CC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95" name="Freeform 56"/>
                <p:cNvSpPr>
                  <a:spLocks/>
                </p:cNvSpPr>
                <p:nvPr/>
              </p:nvSpPr>
              <p:spPr bwMode="auto">
                <a:xfrm>
                  <a:off x="2686" y="4855"/>
                  <a:ext cx="970" cy="309"/>
                </a:xfrm>
                <a:custGeom>
                  <a:avLst/>
                  <a:gdLst>
                    <a:gd name="T0" fmla="*/ 0 w 970"/>
                    <a:gd name="T1" fmla="*/ 268 h 309"/>
                    <a:gd name="T2" fmla="*/ 23 w 970"/>
                    <a:gd name="T3" fmla="*/ 221 h 309"/>
                    <a:gd name="T4" fmla="*/ 43 w 970"/>
                    <a:gd name="T5" fmla="*/ 180 h 309"/>
                    <a:gd name="T6" fmla="*/ 59 w 970"/>
                    <a:gd name="T7" fmla="*/ 145 h 309"/>
                    <a:gd name="T8" fmla="*/ 74 w 970"/>
                    <a:gd name="T9" fmla="*/ 114 h 309"/>
                    <a:gd name="T10" fmla="*/ 87 w 970"/>
                    <a:gd name="T11" fmla="*/ 87 h 309"/>
                    <a:gd name="T12" fmla="*/ 97 w 970"/>
                    <a:gd name="T13" fmla="*/ 66 h 309"/>
                    <a:gd name="T14" fmla="*/ 105 w 970"/>
                    <a:gd name="T15" fmla="*/ 49 h 309"/>
                    <a:gd name="T16" fmla="*/ 113 w 970"/>
                    <a:gd name="T17" fmla="*/ 34 h 309"/>
                    <a:gd name="T18" fmla="*/ 117 w 970"/>
                    <a:gd name="T19" fmla="*/ 23 h 309"/>
                    <a:gd name="T20" fmla="*/ 121 w 970"/>
                    <a:gd name="T21" fmla="*/ 15 h 309"/>
                    <a:gd name="T22" fmla="*/ 125 w 970"/>
                    <a:gd name="T23" fmla="*/ 9 h 309"/>
                    <a:gd name="T24" fmla="*/ 126 w 970"/>
                    <a:gd name="T25" fmla="*/ 5 h 309"/>
                    <a:gd name="T26" fmla="*/ 128 w 970"/>
                    <a:gd name="T27" fmla="*/ 0 h 309"/>
                    <a:gd name="T28" fmla="*/ 128 w 970"/>
                    <a:gd name="T29" fmla="*/ 0 h 309"/>
                    <a:gd name="T30" fmla="*/ 130 w 970"/>
                    <a:gd name="T31" fmla="*/ 0 h 309"/>
                    <a:gd name="T32" fmla="*/ 136 w 970"/>
                    <a:gd name="T33" fmla="*/ 0 h 309"/>
                    <a:gd name="T34" fmla="*/ 144 w 970"/>
                    <a:gd name="T35" fmla="*/ 0 h 309"/>
                    <a:gd name="T36" fmla="*/ 156 w 970"/>
                    <a:gd name="T37" fmla="*/ 0 h 309"/>
                    <a:gd name="T38" fmla="*/ 171 w 970"/>
                    <a:gd name="T39" fmla="*/ 0 h 309"/>
                    <a:gd name="T40" fmla="*/ 188 w 970"/>
                    <a:gd name="T41" fmla="*/ 0 h 309"/>
                    <a:gd name="T42" fmla="*/ 207 w 970"/>
                    <a:gd name="T43" fmla="*/ 0 h 309"/>
                    <a:gd name="T44" fmla="*/ 230 w 970"/>
                    <a:gd name="T45" fmla="*/ 0 h 309"/>
                    <a:gd name="T46" fmla="*/ 254 w 970"/>
                    <a:gd name="T47" fmla="*/ 0 h 309"/>
                    <a:gd name="T48" fmla="*/ 280 w 970"/>
                    <a:gd name="T49" fmla="*/ 0 h 309"/>
                    <a:gd name="T50" fmla="*/ 308 w 970"/>
                    <a:gd name="T51" fmla="*/ 0 h 309"/>
                    <a:gd name="T52" fmla="*/ 338 w 970"/>
                    <a:gd name="T53" fmla="*/ 0 h 309"/>
                    <a:gd name="T54" fmla="*/ 399 w 970"/>
                    <a:gd name="T55" fmla="*/ 2 h 309"/>
                    <a:gd name="T56" fmla="*/ 465 w 970"/>
                    <a:gd name="T57" fmla="*/ 3 h 309"/>
                    <a:gd name="T58" fmla="*/ 533 w 970"/>
                    <a:gd name="T59" fmla="*/ 6 h 309"/>
                    <a:gd name="T60" fmla="*/ 600 w 970"/>
                    <a:gd name="T61" fmla="*/ 9 h 309"/>
                    <a:gd name="T62" fmla="*/ 667 w 970"/>
                    <a:gd name="T63" fmla="*/ 12 h 309"/>
                    <a:gd name="T64" fmla="*/ 730 w 970"/>
                    <a:gd name="T65" fmla="*/ 17 h 309"/>
                    <a:gd name="T66" fmla="*/ 788 w 970"/>
                    <a:gd name="T67" fmla="*/ 23 h 309"/>
                    <a:gd name="T68" fmla="*/ 817 w 970"/>
                    <a:gd name="T69" fmla="*/ 26 h 309"/>
                    <a:gd name="T70" fmla="*/ 842 w 970"/>
                    <a:gd name="T71" fmla="*/ 31 h 309"/>
                    <a:gd name="T72" fmla="*/ 865 w 970"/>
                    <a:gd name="T73" fmla="*/ 35 h 309"/>
                    <a:gd name="T74" fmla="*/ 887 w 970"/>
                    <a:gd name="T75" fmla="*/ 38 h 309"/>
                    <a:gd name="T76" fmla="*/ 905 w 970"/>
                    <a:gd name="T77" fmla="*/ 43 h 309"/>
                    <a:gd name="T78" fmla="*/ 922 w 970"/>
                    <a:gd name="T79" fmla="*/ 49 h 309"/>
                    <a:gd name="T80" fmla="*/ 930 w 970"/>
                    <a:gd name="T81" fmla="*/ 94 h 309"/>
                    <a:gd name="T82" fmla="*/ 938 w 970"/>
                    <a:gd name="T83" fmla="*/ 134 h 309"/>
                    <a:gd name="T84" fmla="*/ 943 w 970"/>
                    <a:gd name="T85" fmla="*/ 169 h 309"/>
                    <a:gd name="T86" fmla="*/ 950 w 970"/>
                    <a:gd name="T87" fmla="*/ 198 h 309"/>
                    <a:gd name="T88" fmla="*/ 954 w 970"/>
                    <a:gd name="T89" fmla="*/ 224 h 309"/>
                    <a:gd name="T90" fmla="*/ 958 w 970"/>
                    <a:gd name="T91" fmla="*/ 245 h 309"/>
                    <a:gd name="T92" fmla="*/ 961 w 970"/>
                    <a:gd name="T93" fmla="*/ 262 h 309"/>
                    <a:gd name="T94" fmla="*/ 963 w 970"/>
                    <a:gd name="T95" fmla="*/ 275 h 309"/>
                    <a:gd name="T96" fmla="*/ 966 w 970"/>
                    <a:gd name="T97" fmla="*/ 286 h 309"/>
                    <a:gd name="T98" fmla="*/ 967 w 970"/>
                    <a:gd name="T99" fmla="*/ 295 h 309"/>
                    <a:gd name="T100" fmla="*/ 969 w 970"/>
                    <a:gd name="T101" fmla="*/ 300 h 309"/>
                    <a:gd name="T102" fmla="*/ 969 w 970"/>
                    <a:gd name="T103" fmla="*/ 304 h 309"/>
                    <a:gd name="T104" fmla="*/ 970 w 970"/>
                    <a:gd name="T105" fmla="*/ 307 h 309"/>
                    <a:gd name="T106" fmla="*/ 970 w 970"/>
                    <a:gd name="T107" fmla="*/ 309 h 3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70" h="309">
                      <a:moveTo>
                        <a:pt x="0" y="268"/>
                      </a:moveTo>
                      <a:lnTo>
                        <a:pt x="23" y="221"/>
                      </a:lnTo>
                      <a:lnTo>
                        <a:pt x="43" y="180"/>
                      </a:lnTo>
                      <a:lnTo>
                        <a:pt x="59" y="145"/>
                      </a:lnTo>
                      <a:lnTo>
                        <a:pt x="74" y="114"/>
                      </a:lnTo>
                      <a:lnTo>
                        <a:pt x="87" y="87"/>
                      </a:lnTo>
                      <a:lnTo>
                        <a:pt x="97" y="66"/>
                      </a:lnTo>
                      <a:lnTo>
                        <a:pt x="105" y="49"/>
                      </a:lnTo>
                      <a:lnTo>
                        <a:pt x="113" y="34"/>
                      </a:lnTo>
                      <a:lnTo>
                        <a:pt x="117" y="23"/>
                      </a:lnTo>
                      <a:lnTo>
                        <a:pt x="121" y="15"/>
                      </a:lnTo>
                      <a:lnTo>
                        <a:pt x="125" y="9"/>
                      </a:lnTo>
                      <a:lnTo>
                        <a:pt x="126" y="5"/>
                      </a:lnTo>
                      <a:lnTo>
                        <a:pt x="128" y="0"/>
                      </a:lnTo>
                      <a:lnTo>
                        <a:pt x="130" y="0"/>
                      </a:lnTo>
                      <a:lnTo>
                        <a:pt x="136" y="0"/>
                      </a:lnTo>
                      <a:lnTo>
                        <a:pt x="144" y="0"/>
                      </a:lnTo>
                      <a:lnTo>
                        <a:pt x="156" y="0"/>
                      </a:lnTo>
                      <a:lnTo>
                        <a:pt x="171" y="0"/>
                      </a:lnTo>
                      <a:lnTo>
                        <a:pt x="188" y="0"/>
                      </a:lnTo>
                      <a:lnTo>
                        <a:pt x="207" y="0"/>
                      </a:lnTo>
                      <a:lnTo>
                        <a:pt x="230" y="0"/>
                      </a:lnTo>
                      <a:lnTo>
                        <a:pt x="254" y="0"/>
                      </a:lnTo>
                      <a:lnTo>
                        <a:pt x="280" y="0"/>
                      </a:lnTo>
                      <a:lnTo>
                        <a:pt x="308" y="0"/>
                      </a:lnTo>
                      <a:lnTo>
                        <a:pt x="338" y="0"/>
                      </a:lnTo>
                      <a:lnTo>
                        <a:pt x="399" y="2"/>
                      </a:lnTo>
                      <a:lnTo>
                        <a:pt x="465" y="3"/>
                      </a:lnTo>
                      <a:lnTo>
                        <a:pt x="533" y="6"/>
                      </a:lnTo>
                      <a:lnTo>
                        <a:pt x="600" y="9"/>
                      </a:lnTo>
                      <a:lnTo>
                        <a:pt x="667" y="12"/>
                      </a:lnTo>
                      <a:lnTo>
                        <a:pt x="730" y="17"/>
                      </a:lnTo>
                      <a:lnTo>
                        <a:pt x="788" y="23"/>
                      </a:lnTo>
                      <a:lnTo>
                        <a:pt x="817" y="26"/>
                      </a:lnTo>
                      <a:lnTo>
                        <a:pt x="842" y="31"/>
                      </a:lnTo>
                      <a:lnTo>
                        <a:pt x="865" y="35"/>
                      </a:lnTo>
                      <a:lnTo>
                        <a:pt x="887" y="38"/>
                      </a:lnTo>
                      <a:lnTo>
                        <a:pt x="905" y="43"/>
                      </a:lnTo>
                      <a:lnTo>
                        <a:pt x="922" y="49"/>
                      </a:lnTo>
                      <a:lnTo>
                        <a:pt x="930" y="94"/>
                      </a:lnTo>
                      <a:lnTo>
                        <a:pt x="938" y="134"/>
                      </a:lnTo>
                      <a:lnTo>
                        <a:pt x="943" y="169"/>
                      </a:lnTo>
                      <a:lnTo>
                        <a:pt x="950" y="198"/>
                      </a:lnTo>
                      <a:lnTo>
                        <a:pt x="954" y="224"/>
                      </a:lnTo>
                      <a:lnTo>
                        <a:pt x="958" y="245"/>
                      </a:lnTo>
                      <a:lnTo>
                        <a:pt x="961" y="262"/>
                      </a:lnTo>
                      <a:lnTo>
                        <a:pt x="963" y="275"/>
                      </a:lnTo>
                      <a:lnTo>
                        <a:pt x="966" y="286"/>
                      </a:lnTo>
                      <a:lnTo>
                        <a:pt x="967" y="295"/>
                      </a:lnTo>
                      <a:lnTo>
                        <a:pt x="969" y="300"/>
                      </a:lnTo>
                      <a:lnTo>
                        <a:pt x="969" y="304"/>
                      </a:lnTo>
                      <a:lnTo>
                        <a:pt x="970" y="307"/>
                      </a:lnTo>
                      <a:lnTo>
                        <a:pt x="970" y="30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96" name="Freeform 57"/>
                <p:cNvSpPr>
                  <a:spLocks/>
                </p:cNvSpPr>
                <p:nvPr/>
              </p:nvSpPr>
              <p:spPr bwMode="auto">
                <a:xfrm>
                  <a:off x="2717" y="4875"/>
                  <a:ext cx="904" cy="281"/>
                </a:xfrm>
                <a:custGeom>
                  <a:avLst/>
                  <a:gdLst>
                    <a:gd name="T0" fmla="*/ 0 w 904"/>
                    <a:gd name="T1" fmla="*/ 246 h 281"/>
                    <a:gd name="T2" fmla="*/ 20 w 904"/>
                    <a:gd name="T3" fmla="*/ 202 h 281"/>
                    <a:gd name="T4" fmla="*/ 36 w 904"/>
                    <a:gd name="T5" fmla="*/ 164 h 281"/>
                    <a:gd name="T6" fmla="*/ 51 w 904"/>
                    <a:gd name="T7" fmla="*/ 132 h 281"/>
                    <a:gd name="T8" fmla="*/ 63 w 904"/>
                    <a:gd name="T9" fmla="*/ 103 h 281"/>
                    <a:gd name="T10" fmla="*/ 74 w 904"/>
                    <a:gd name="T11" fmla="*/ 79 h 281"/>
                    <a:gd name="T12" fmla="*/ 82 w 904"/>
                    <a:gd name="T13" fmla="*/ 59 h 281"/>
                    <a:gd name="T14" fmla="*/ 89 w 904"/>
                    <a:gd name="T15" fmla="*/ 43 h 281"/>
                    <a:gd name="T16" fmla="*/ 95 w 904"/>
                    <a:gd name="T17" fmla="*/ 30 h 281"/>
                    <a:gd name="T18" fmla="*/ 99 w 904"/>
                    <a:gd name="T19" fmla="*/ 20 h 281"/>
                    <a:gd name="T20" fmla="*/ 102 w 904"/>
                    <a:gd name="T21" fmla="*/ 12 h 281"/>
                    <a:gd name="T22" fmla="*/ 105 w 904"/>
                    <a:gd name="T23" fmla="*/ 8 h 281"/>
                    <a:gd name="T24" fmla="*/ 107 w 904"/>
                    <a:gd name="T25" fmla="*/ 3 h 281"/>
                    <a:gd name="T26" fmla="*/ 109 w 904"/>
                    <a:gd name="T27" fmla="*/ 0 h 281"/>
                    <a:gd name="T28" fmla="*/ 109 w 904"/>
                    <a:gd name="T29" fmla="*/ 0 h 281"/>
                    <a:gd name="T30" fmla="*/ 110 w 904"/>
                    <a:gd name="T31" fmla="*/ 0 h 281"/>
                    <a:gd name="T32" fmla="*/ 115 w 904"/>
                    <a:gd name="T33" fmla="*/ 0 h 281"/>
                    <a:gd name="T34" fmla="*/ 125 w 904"/>
                    <a:gd name="T35" fmla="*/ 0 h 281"/>
                    <a:gd name="T36" fmla="*/ 137 w 904"/>
                    <a:gd name="T37" fmla="*/ 0 h 281"/>
                    <a:gd name="T38" fmla="*/ 152 w 904"/>
                    <a:gd name="T39" fmla="*/ 0 h 281"/>
                    <a:gd name="T40" fmla="*/ 171 w 904"/>
                    <a:gd name="T41" fmla="*/ 0 h 281"/>
                    <a:gd name="T42" fmla="*/ 191 w 904"/>
                    <a:gd name="T43" fmla="*/ 0 h 281"/>
                    <a:gd name="T44" fmla="*/ 214 w 904"/>
                    <a:gd name="T45" fmla="*/ 0 h 281"/>
                    <a:gd name="T46" fmla="*/ 238 w 904"/>
                    <a:gd name="T47" fmla="*/ 0 h 281"/>
                    <a:gd name="T48" fmla="*/ 263 w 904"/>
                    <a:gd name="T49" fmla="*/ 0 h 281"/>
                    <a:gd name="T50" fmla="*/ 292 w 904"/>
                    <a:gd name="T51" fmla="*/ 1 h 281"/>
                    <a:gd name="T52" fmla="*/ 323 w 904"/>
                    <a:gd name="T53" fmla="*/ 1 h 281"/>
                    <a:gd name="T54" fmla="*/ 385 w 904"/>
                    <a:gd name="T55" fmla="*/ 3 h 281"/>
                    <a:gd name="T56" fmla="*/ 451 w 904"/>
                    <a:gd name="T57" fmla="*/ 5 h 281"/>
                    <a:gd name="T58" fmla="*/ 516 w 904"/>
                    <a:gd name="T59" fmla="*/ 6 h 281"/>
                    <a:gd name="T60" fmla="*/ 582 w 904"/>
                    <a:gd name="T61" fmla="*/ 9 h 281"/>
                    <a:gd name="T62" fmla="*/ 646 w 904"/>
                    <a:gd name="T63" fmla="*/ 14 h 281"/>
                    <a:gd name="T64" fmla="*/ 705 w 904"/>
                    <a:gd name="T65" fmla="*/ 17 h 281"/>
                    <a:gd name="T66" fmla="*/ 732 w 904"/>
                    <a:gd name="T67" fmla="*/ 20 h 281"/>
                    <a:gd name="T68" fmla="*/ 759 w 904"/>
                    <a:gd name="T69" fmla="*/ 21 h 281"/>
                    <a:gd name="T70" fmla="*/ 782 w 904"/>
                    <a:gd name="T71" fmla="*/ 24 h 281"/>
                    <a:gd name="T72" fmla="*/ 803 w 904"/>
                    <a:gd name="T73" fmla="*/ 27 h 281"/>
                    <a:gd name="T74" fmla="*/ 823 w 904"/>
                    <a:gd name="T75" fmla="*/ 30 h 281"/>
                    <a:gd name="T76" fmla="*/ 839 w 904"/>
                    <a:gd name="T77" fmla="*/ 33 h 281"/>
                    <a:gd name="T78" fmla="*/ 853 w 904"/>
                    <a:gd name="T79" fmla="*/ 36 h 281"/>
                    <a:gd name="T80" fmla="*/ 864 w 904"/>
                    <a:gd name="T81" fmla="*/ 41 h 281"/>
                    <a:gd name="T82" fmla="*/ 870 w 904"/>
                    <a:gd name="T83" fmla="*/ 84 h 281"/>
                    <a:gd name="T84" fmla="*/ 877 w 904"/>
                    <a:gd name="T85" fmla="*/ 120 h 281"/>
                    <a:gd name="T86" fmla="*/ 883 w 904"/>
                    <a:gd name="T87" fmla="*/ 152 h 281"/>
                    <a:gd name="T88" fmla="*/ 887 w 904"/>
                    <a:gd name="T89" fmla="*/ 179 h 281"/>
                    <a:gd name="T90" fmla="*/ 891 w 904"/>
                    <a:gd name="T91" fmla="*/ 204 h 281"/>
                    <a:gd name="T92" fmla="*/ 895 w 904"/>
                    <a:gd name="T93" fmla="*/ 222 h 281"/>
                    <a:gd name="T94" fmla="*/ 897 w 904"/>
                    <a:gd name="T95" fmla="*/ 239 h 281"/>
                    <a:gd name="T96" fmla="*/ 899 w 904"/>
                    <a:gd name="T97" fmla="*/ 251 h 281"/>
                    <a:gd name="T98" fmla="*/ 900 w 904"/>
                    <a:gd name="T99" fmla="*/ 260 h 281"/>
                    <a:gd name="T100" fmla="*/ 901 w 904"/>
                    <a:gd name="T101" fmla="*/ 269 h 281"/>
                    <a:gd name="T102" fmla="*/ 903 w 904"/>
                    <a:gd name="T103" fmla="*/ 274 h 281"/>
                    <a:gd name="T104" fmla="*/ 903 w 904"/>
                    <a:gd name="T105" fmla="*/ 278 h 281"/>
                    <a:gd name="T106" fmla="*/ 904 w 904"/>
                    <a:gd name="T107" fmla="*/ 280 h 281"/>
                    <a:gd name="T108" fmla="*/ 904 w 904"/>
                    <a:gd name="T109" fmla="*/ 281 h 281"/>
                    <a:gd name="T110" fmla="*/ 0 w 904"/>
                    <a:gd name="T111" fmla="*/ 246 h 28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04" h="281">
                      <a:moveTo>
                        <a:pt x="0" y="246"/>
                      </a:moveTo>
                      <a:lnTo>
                        <a:pt x="20" y="202"/>
                      </a:lnTo>
                      <a:lnTo>
                        <a:pt x="36" y="164"/>
                      </a:lnTo>
                      <a:lnTo>
                        <a:pt x="51" y="132"/>
                      </a:lnTo>
                      <a:lnTo>
                        <a:pt x="63" y="103"/>
                      </a:lnTo>
                      <a:lnTo>
                        <a:pt x="74" y="79"/>
                      </a:lnTo>
                      <a:lnTo>
                        <a:pt x="82" y="59"/>
                      </a:lnTo>
                      <a:lnTo>
                        <a:pt x="89" y="43"/>
                      </a:lnTo>
                      <a:lnTo>
                        <a:pt x="95" y="30"/>
                      </a:lnTo>
                      <a:lnTo>
                        <a:pt x="99" y="20"/>
                      </a:lnTo>
                      <a:lnTo>
                        <a:pt x="102" y="12"/>
                      </a:lnTo>
                      <a:lnTo>
                        <a:pt x="105" y="8"/>
                      </a:lnTo>
                      <a:lnTo>
                        <a:pt x="107" y="3"/>
                      </a:lnTo>
                      <a:lnTo>
                        <a:pt x="109" y="0"/>
                      </a:lnTo>
                      <a:lnTo>
                        <a:pt x="110" y="0"/>
                      </a:lnTo>
                      <a:lnTo>
                        <a:pt x="115" y="0"/>
                      </a:lnTo>
                      <a:lnTo>
                        <a:pt x="125" y="0"/>
                      </a:lnTo>
                      <a:lnTo>
                        <a:pt x="137" y="0"/>
                      </a:lnTo>
                      <a:lnTo>
                        <a:pt x="152" y="0"/>
                      </a:lnTo>
                      <a:lnTo>
                        <a:pt x="171" y="0"/>
                      </a:lnTo>
                      <a:lnTo>
                        <a:pt x="191" y="0"/>
                      </a:lnTo>
                      <a:lnTo>
                        <a:pt x="214" y="0"/>
                      </a:lnTo>
                      <a:lnTo>
                        <a:pt x="238" y="0"/>
                      </a:lnTo>
                      <a:lnTo>
                        <a:pt x="263" y="0"/>
                      </a:lnTo>
                      <a:lnTo>
                        <a:pt x="292" y="1"/>
                      </a:lnTo>
                      <a:lnTo>
                        <a:pt x="323" y="1"/>
                      </a:lnTo>
                      <a:lnTo>
                        <a:pt x="385" y="3"/>
                      </a:lnTo>
                      <a:lnTo>
                        <a:pt x="451" y="5"/>
                      </a:lnTo>
                      <a:lnTo>
                        <a:pt x="516" y="6"/>
                      </a:lnTo>
                      <a:lnTo>
                        <a:pt x="582" y="9"/>
                      </a:lnTo>
                      <a:lnTo>
                        <a:pt x="646" y="14"/>
                      </a:lnTo>
                      <a:lnTo>
                        <a:pt x="705" y="17"/>
                      </a:lnTo>
                      <a:lnTo>
                        <a:pt x="732" y="20"/>
                      </a:lnTo>
                      <a:lnTo>
                        <a:pt x="759" y="21"/>
                      </a:lnTo>
                      <a:lnTo>
                        <a:pt x="782" y="24"/>
                      </a:lnTo>
                      <a:lnTo>
                        <a:pt x="803" y="27"/>
                      </a:lnTo>
                      <a:lnTo>
                        <a:pt x="823" y="30"/>
                      </a:lnTo>
                      <a:lnTo>
                        <a:pt x="839" y="33"/>
                      </a:lnTo>
                      <a:lnTo>
                        <a:pt x="853" y="36"/>
                      </a:lnTo>
                      <a:lnTo>
                        <a:pt x="864" y="41"/>
                      </a:lnTo>
                      <a:lnTo>
                        <a:pt x="870" y="84"/>
                      </a:lnTo>
                      <a:lnTo>
                        <a:pt x="877" y="120"/>
                      </a:lnTo>
                      <a:lnTo>
                        <a:pt x="883" y="152"/>
                      </a:lnTo>
                      <a:lnTo>
                        <a:pt x="887" y="179"/>
                      </a:lnTo>
                      <a:lnTo>
                        <a:pt x="891" y="204"/>
                      </a:lnTo>
                      <a:lnTo>
                        <a:pt x="895" y="222"/>
                      </a:lnTo>
                      <a:lnTo>
                        <a:pt x="897" y="239"/>
                      </a:lnTo>
                      <a:lnTo>
                        <a:pt x="899" y="251"/>
                      </a:lnTo>
                      <a:lnTo>
                        <a:pt x="900" y="260"/>
                      </a:lnTo>
                      <a:lnTo>
                        <a:pt x="901" y="269"/>
                      </a:lnTo>
                      <a:lnTo>
                        <a:pt x="903" y="274"/>
                      </a:lnTo>
                      <a:lnTo>
                        <a:pt x="903" y="278"/>
                      </a:lnTo>
                      <a:lnTo>
                        <a:pt x="904" y="280"/>
                      </a:lnTo>
                      <a:lnTo>
                        <a:pt x="904" y="281"/>
                      </a:lnTo>
                      <a:lnTo>
                        <a:pt x="0" y="246"/>
                      </a:lnTo>
                      <a:close/>
                    </a:path>
                  </a:pathLst>
                </a:custGeom>
                <a:solidFill>
                  <a:srgbClr val="F7DC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297" name="Freeform 58"/>
                <p:cNvSpPr>
                  <a:spLocks/>
                </p:cNvSpPr>
                <p:nvPr/>
              </p:nvSpPr>
              <p:spPr bwMode="auto">
                <a:xfrm>
                  <a:off x="2717" y="4875"/>
                  <a:ext cx="904" cy="281"/>
                </a:xfrm>
                <a:custGeom>
                  <a:avLst/>
                  <a:gdLst>
                    <a:gd name="T0" fmla="*/ 0 w 904"/>
                    <a:gd name="T1" fmla="*/ 246 h 281"/>
                    <a:gd name="T2" fmla="*/ 20 w 904"/>
                    <a:gd name="T3" fmla="*/ 202 h 281"/>
                    <a:gd name="T4" fmla="*/ 36 w 904"/>
                    <a:gd name="T5" fmla="*/ 164 h 281"/>
                    <a:gd name="T6" fmla="*/ 51 w 904"/>
                    <a:gd name="T7" fmla="*/ 132 h 281"/>
                    <a:gd name="T8" fmla="*/ 63 w 904"/>
                    <a:gd name="T9" fmla="*/ 103 h 281"/>
                    <a:gd name="T10" fmla="*/ 74 w 904"/>
                    <a:gd name="T11" fmla="*/ 79 h 281"/>
                    <a:gd name="T12" fmla="*/ 82 w 904"/>
                    <a:gd name="T13" fmla="*/ 59 h 281"/>
                    <a:gd name="T14" fmla="*/ 89 w 904"/>
                    <a:gd name="T15" fmla="*/ 43 h 281"/>
                    <a:gd name="T16" fmla="*/ 95 w 904"/>
                    <a:gd name="T17" fmla="*/ 30 h 281"/>
                    <a:gd name="T18" fmla="*/ 99 w 904"/>
                    <a:gd name="T19" fmla="*/ 20 h 281"/>
                    <a:gd name="T20" fmla="*/ 102 w 904"/>
                    <a:gd name="T21" fmla="*/ 12 h 281"/>
                    <a:gd name="T22" fmla="*/ 105 w 904"/>
                    <a:gd name="T23" fmla="*/ 8 h 281"/>
                    <a:gd name="T24" fmla="*/ 107 w 904"/>
                    <a:gd name="T25" fmla="*/ 3 h 281"/>
                    <a:gd name="T26" fmla="*/ 109 w 904"/>
                    <a:gd name="T27" fmla="*/ 0 h 281"/>
                    <a:gd name="T28" fmla="*/ 109 w 904"/>
                    <a:gd name="T29" fmla="*/ 0 h 281"/>
                    <a:gd name="T30" fmla="*/ 110 w 904"/>
                    <a:gd name="T31" fmla="*/ 0 h 281"/>
                    <a:gd name="T32" fmla="*/ 115 w 904"/>
                    <a:gd name="T33" fmla="*/ 0 h 281"/>
                    <a:gd name="T34" fmla="*/ 125 w 904"/>
                    <a:gd name="T35" fmla="*/ 0 h 281"/>
                    <a:gd name="T36" fmla="*/ 137 w 904"/>
                    <a:gd name="T37" fmla="*/ 0 h 281"/>
                    <a:gd name="T38" fmla="*/ 152 w 904"/>
                    <a:gd name="T39" fmla="*/ 0 h 281"/>
                    <a:gd name="T40" fmla="*/ 171 w 904"/>
                    <a:gd name="T41" fmla="*/ 0 h 281"/>
                    <a:gd name="T42" fmla="*/ 191 w 904"/>
                    <a:gd name="T43" fmla="*/ 0 h 281"/>
                    <a:gd name="T44" fmla="*/ 214 w 904"/>
                    <a:gd name="T45" fmla="*/ 0 h 281"/>
                    <a:gd name="T46" fmla="*/ 238 w 904"/>
                    <a:gd name="T47" fmla="*/ 0 h 281"/>
                    <a:gd name="T48" fmla="*/ 263 w 904"/>
                    <a:gd name="T49" fmla="*/ 0 h 281"/>
                    <a:gd name="T50" fmla="*/ 292 w 904"/>
                    <a:gd name="T51" fmla="*/ 1 h 281"/>
                    <a:gd name="T52" fmla="*/ 323 w 904"/>
                    <a:gd name="T53" fmla="*/ 1 h 281"/>
                    <a:gd name="T54" fmla="*/ 385 w 904"/>
                    <a:gd name="T55" fmla="*/ 3 h 281"/>
                    <a:gd name="T56" fmla="*/ 451 w 904"/>
                    <a:gd name="T57" fmla="*/ 5 h 281"/>
                    <a:gd name="T58" fmla="*/ 516 w 904"/>
                    <a:gd name="T59" fmla="*/ 6 h 281"/>
                    <a:gd name="T60" fmla="*/ 582 w 904"/>
                    <a:gd name="T61" fmla="*/ 9 h 281"/>
                    <a:gd name="T62" fmla="*/ 646 w 904"/>
                    <a:gd name="T63" fmla="*/ 14 h 281"/>
                    <a:gd name="T64" fmla="*/ 705 w 904"/>
                    <a:gd name="T65" fmla="*/ 17 h 281"/>
                    <a:gd name="T66" fmla="*/ 732 w 904"/>
                    <a:gd name="T67" fmla="*/ 20 h 281"/>
                    <a:gd name="T68" fmla="*/ 759 w 904"/>
                    <a:gd name="T69" fmla="*/ 21 h 281"/>
                    <a:gd name="T70" fmla="*/ 782 w 904"/>
                    <a:gd name="T71" fmla="*/ 24 h 281"/>
                    <a:gd name="T72" fmla="*/ 803 w 904"/>
                    <a:gd name="T73" fmla="*/ 27 h 281"/>
                    <a:gd name="T74" fmla="*/ 823 w 904"/>
                    <a:gd name="T75" fmla="*/ 30 h 281"/>
                    <a:gd name="T76" fmla="*/ 839 w 904"/>
                    <a:gd name="T77" fmla="*/ 33 h 281"/>
                    <a:gd name="T78" fmla="*/ 853 w 904"/>
                    <a:gd name="T79" fmla="*/ 36 h 281"/>
                    <a:gd name="T80" fmla="*/ 864 w 904"/>
                    <a:gd name="T81" fmla="*/ 41 h 281"/>
                    <a:gd name="T82" fmla="*/ 870 w 904"/>
                    <a:gd name="T83" fmla="*/ 84 h 281"/>
                    <a:gd name="T84" fmla="*/ 877 w 904"/>
                    <a:gd name="T85" fmla="*/ 120 h 281"/>
                    <a:gd name="T86" fmla="*/ 883 w 904"/>
                    <a:gd name="T87" fmla="*/ 152 h 281"/>
                    <a:gd name="T88" fmla="*/ 887 w 904"/>
                    <a:gd name="T89" fmla="*/ 179 h 281"/>
                    <a:gd name="T90" fmla="*/ 891 w 904"/>
                    <a:gd name="T91" fmla="*/ 204 h 281"/>
                    <a:gd name="T92" fmla="*/ 895 w 904"/>
                    <a:gd name="T93" fmla="*/ 222 h 281"/>
                    <a:gd name="T94" fmla="*/ 897 w 904"/>
                    <a:gd name="T95" fmla="*/ 239 h 281"/>
                    <a:gd name="T96" fmla="*/ 899 w 904"/>
                    <a:gd name="T97" fmla="*/ 251 h 281"/>
                    <a:gd name="T98" fmla="*/ 900 w 904"/>
                    <a:gd name="T99" fmla="*/ 260 h 281"/>
                    <a:gd name="T100" fmla="*/ 901 w 904"/>
                    <a:gd name="T101" fmla="*/ 269 h 281"/>
                    <a:gd name="T102" fmla="*/ 903 w 904"/>
                    <a:gd name="T103" fmla="*/ 274 h 281"/>
                    <a:gd name="T104" fmla="*/ 903 w 904"/>
                    <a:gd name="T105" fmla="*/ 278 h 281"/>
                    <a:gd name="T106" fmla="*/ 904 w 904"/>
                    <a:gd name="T107" fmla="*/ 280 h 281"/>
                    <a:gd name="T108" fmla="*/ 904 w 904"/>
                    <a:gd name="T109" fmla="*/ 281 h 2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04" h="281">
                      <a:moveTo>
                        <a:pt x="0" y="246"/>
                      </a:moveTo>
                      <a:lnTo>
                        <a:pt x="20" y="202"/>
                      </a:lnTo>
                      <a:lnTo>
                        <a:pt x="36" y="164"/>
                      </a:lnTo>
                      <a:lnTo>
                        <a:pt x="51" y="132"/>
                      </a:lnTo>
                      <a:lnTo>
                        <a:pt x="63" y="103"/>
                      </a:lnTo>
                      <a:lnTo>
                        <a:pt x="74" y="79"/>
                      </a:lnTo>
                      <a:lnTo>
                        <a:pt x="82" y="59"/>
                      </a:lnTo>
                      <a:lnTo>
                        <a:pt x="89" y="43"/>
                      </a:lnTo>
                      <a:lnTo>
                        <a:pt x="95" y="30"/>
                      </a:lnTo>
                      <a:lnTo>
                        <a:pt x="99" y="20"/>
                      </a:lnTo>
                      <a:lnTo>
                        <a:pt x="102" y="12"/>
                      </a:lnTo>
                      <a:lnTo>
                        <a:pt x="105" y="8"/>
                      </a:lnTo>
                      <a:lnTo>
                        <a:pt x="107" y="3"/>
                      </a:lnTo>
                      <a:lnTo>
                        <a:pt x="109" y="0"/>
                      </a:lnTo>
                      <a:lnTo>
                        <a:pt x="110" y="0"/>
                      </a:lnTo>
                      <a:lnTo>
                        <a:pt x="115" y="0"/>
                      </a:lnTo>
                      <a:lnTo>
                        <a:pt x="125" y="0"/>
                      </a:lnTo>
                      <a:lnTo>
                        <a:pt x="137" y="0"/>
                      </a:lnTo>
                      <a:lnTo>
                        <a:pt x="152" y="0"/>
                      </a:lnTo>
                      <a:lnTo>
                        <a:pt x="171" y="0"/>
                      </a:lnTo>
                      <a:lnTo>
                        <a:pt x="191" y="0"/>
                      </a:lnTo>
                      <a:lnTo>
                        <a:pt x="214" y="0"/>
                      </a:lnTo>
                      <a:lnTo>
                        <a:pt x="238" y="0"/>
                      </a:lnTo>
                      <a:lnTo>
                        <a:pt x="263" y="0"/>
                      </a:lnTo>
                      <a:lnTo>
                        <a:pt x="292" y="1"/>
                      </a:lnTo>
                      <a:lnTo>
                        <a:pt x="323" y="1"/>
                      </a:lnTo>
                      <a:lnTo>
                        <a:pt x="385" y="3"/>
                      </a:lnTo>
                      <a:lnTo>
                        <a:pt x="451" y="5"/>
                      </a:lnTo>
                      <a:lnTo>
                        <a:pt x="516" y="6"/>
                      </a:lnTo>
                      <a:lnTo>
                        <a:pt x="582" y="9"/>
                      </a:lnTo>
                      <a:lnTo>
                        <a:pt x="646" y="14"/>
                      </a:lnTo>
                      <a:lnTo>
                        <a:pt x="705" y="17"/>
                      </a:lnTo>
                      <a:lnTo>
                        <a:pt x="732" y="20"/>
                      </a:lnTo>
                      <a:lnTo>
                        <a:pt x="759" y="21"/>
                      </a:lnTo>
                      <a:lnTo>
                        <a:pt x="782" y="24"/>
                      </a:lnTo>
                      <a:lnTo>
                        <a:pt x="803" y="27"/>
                      </a:lnTo>
                      <a:lnTo>
                        <a:pt x="823" y="30"/>
                      </a:lnTo>
                      <a:lnTo>
                        <a:pt x="839" y="33"/>
                      </a:lnTo>
                      <a:lnTo>
                        <a:pt x="853" y="36"/>
                      </a:lnTo>
                      <a:lnTo>
                        <a:pt x="864" y="41"/>
                      </a:lnTo>
                      <a:lnTo>
                        <a:pt x="870" y="84"/>
                      </a:lnTo>
                      <a:lnTo>
                        <a:pt x="877" y="120"/>
                      </a:lnTo>
                      <a:lnTo>
                        <a:pt x="883" y="152"/>
                      </a:lnTo>
                      <a:lnTo>
                        <a:pt x="887" y="179"/>
                      </a:lnTo>
                      <a:lnTo>
                        <a:pt x="891" y="204"/>
                      </a:lnTo>
                      <a:lnTo>
                        <a:pt x="895" y="222"/>
                      </a:lnTo>
                      <a:lnTo>
                        <a:pt x="897" y="239"/>
                      </a:lnTo>
                      <a:lnTo>
                        <a:pt x="899" y="251"/>
                      </a:lnTo>
                      <a:lnTo>
                        <a:pt x="900" y="260"/>
                      </a:lnTo>
                      <a:lnTo>
                        <a:pt x="901" y="269"/>
                      </a:lnTo>
                      <a:lnTo>
                        <a:pt x="903" y="274"/>
                      </a:lnTo>
                      <a:lnTo>
                        <a:pt x="903" y="278"/>
                      </a:lnTo>
                      <a:lnTo>
                        <a:pt x="904" y="280"/>
                      </a:lnTo>
                      <a:lnTo>
                        <a:pt x="904" y="28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298" name="Freeform 59"/>
                <p:cNvSpPr>
                  <a:spLocks/>
                </p:cNvSpPr>
                <p:nvPr/>
              </p:nvSpPr>
              <p:spPr bwMode="auto">
                <a:xfrm>
                  <a:off x="2822" y="4914"/>
                  <a:ext cx="95" cy="165"/>
                </a:xfrm>
                <a:custGeom>
                  <a:avLst/>
                  <a:gdLst>
                    <a:gd name="T0" fmla="*/ 95 w 95"/>
                    <a:gd name="T1" fmla="*/ 76 h 165"/>
                    <a:gd name="T2" fmla="*/ 93 w 95"/>
                    <a:gd name="T3" fmla="*/ 73 h 165"/>
                    <a:gd name="T4" fmla="*/ 86 w 95"/>
                    <a:gd name="T5" fmla="*/ 66 h 165"/>
                    <a:gd name="T6" fmla="*/ 76 w 95"/>
                    <a:gd name="T7" fmla="*/ 55 h 165"/>
                    <a:gd name="T8" fmla="*/ 66 w 95"/>
                    <a:gd name="T9" fmla="*/ 43 h 165"/>
                    <a:gd name="T10" fmla="*/ 52 w 95"/>
                    <a:gd name="T11" fmla="*/ 29 h 165"/>
                    <a:gd name="T12" fmla="*/ 40 w 95"/>
                    <a:gd name="T13" fmla="*/ 17 h 165"/>
                    <a:gd name="T14" fmla="*/ 27 w 95"/>
                    <a:gd name="T15" fmla="*/ 8 h 165"/>
                    <a:gd name="T16" fmla="*/ 17 w 95"/>
                    <a:gd name="T17" fmla="*/ 2 h 165"/>
                    <a:gd name="T18" fmla="*/ 9 w 95"/>
                    <a:gd name="T19" fmla="*/ 0 h 165"/>
                    <a:gd name="T20" fmla="*/ 4 w 95"/>
                    <a:gd name="T21" fmla="*/ 0 h 165"/>
                    <a:gd name="T22" fmla="*/ 1 w 95"/>
                    <a:gd name="T23" fmla="*/ 2 h 165"/>
                    <a:gd name="T24" fmla="*/ 0 w 95"/>
                    <a:gd name="T25" fmla="*/ 5 h 165"/>
                    <a:gd name="T26" fmla="*/ 0 w 95"/>
                    <a:gd name="T27" fmla="*/ 13 h 165"/>
                    <a:gd name="T28" fmla="*/ 2 w 95"/>
                    <a:gd name="T29" fmla="*/ 20 h 165"/>
                    <a:gd name="T30" fmla="*/ 4 w 95"/>
                    <a:gd name="T31" fmla="*/ 25 h 165"/>
                    <a:gd name="T32" fmla="*/ 8 w 95"/>
                    <a:gd name="T33" fmla="*/ 32 h 165"/>
                    <a:gd name="T34" fmla="*/ 17 w 95"/>
                    <a:gd name="T35" fmla="*/ 52 h 165"/>
                    <a:gd name="T36" fmla="*/ 23 w 95"/>
                    <a:gd name="T37" fmla="*/ 61 h 165"/>
                    <a:gd name="T38" fmla="*/ 27 w 95"/>
                    <a:gd name="T39" fmla="*/ 69 h 165"/>
                    <a:gd name="T40" fmla="*/ 31 w 95"/>
                    <a:gd name="T41" fmla="*/ 75 h 165"/>
                    <a:gd name="T42" fmla="*/ 32 w 95"/>
                    <a:gd name="T43" fmla="*/ 76 h 165"/>
                    <a:gd name="T44" fmla="*/ 31 w 95"/>
                    <a:gd name="T45" fmla="*/ 78 h 165"/>
                    <a:gd name="T46" fmla="*/ 28 w 95"/>
                    <a:gd name="T47" fmla="*/ 84 h 165"/>
                    <a:gd name="T48" fmla="*/ 24 w 95"/>
                    <a:gd name="T49" fmla="*/ 92 h 165"/>
                    <a:gd name="T50" fmla="*/ 20 w 95"/>
                    <a:gd name="T51" fmla="*/ 102 h 165"/>
                    <a:gd name="T52" fmla="*/ 9 w 95"/>
                    <a:gd name="T53" fmla="*/ 125 h 165"/>
                    <a:gd name="T54" fmla="*/ 5 w 95"/>
                    <a:gd name="T55" fmla="*/ 136 h 165"/>
                    <a:gd name="T56" fmla="*/ 2 w 95"/>
                    <a:gd name="T57" fmla="*/ 145 h 165"/>
                    <a:gd name="T58" fmla="*/ 0 w 95"/>
                    <a:gd name="T59" fmla="*/ 153 h 165"/>
                    <a:gd name="T60" fmla="*/ 1 w 95"/>
                    <a:gd name="T61" fmla="*/ 159 h 165"/>
                    <a:gd name="T62" fmla="*/ 4 w 95"/>
                    <a:gd name="T63" fmla="*/ 165 h 165"/>
                    <a:gd name="T64" fmla="*/ 10 w 95"/>
                    <a:gd name="T65" fmla="*/ 165 h 165"/>
                    <a:gd name="T66" fmla="*/ 17 w 95"/>
                    <a:gd name="T67" fmla="*/ 163 h 165"/>
                    <a:gd name="T68" fmla="*/ 19 w 95"/>
                    <a:gd name="T69" fmla="*/ 162 h 165"/>
                    <a:gd name="T70" fmla="*/ 23 w 95"/>
                    <a:gd name="T71" fmla="*/ 159 h 165"/>
                    <a:gd name="T72" fmla="*/ 32 w 95"/>
                    <a:gd name="T73" fmla="*/ 148 h 165"/>
                    <a:gd name="T74" fmla="*/ 44 w 95"/>
                    <a:gd name="T75" fmla="*/ 134 h 165"/>
                    <a:gd name="T76" fmla="*/ 58 w 95"/>
                    <a:gd name="T77" fmla="*/ 118 h 165"/>
                    <a:gd name="T78" fmla="*/ 72 w 95"/>
                    <a:gd name="T79" fmla="*/ 102 h 165"/>
                    <a:gd name="T80" fmla="*/ 83 w 95"/>
                    <a:gd name="T81" fmla="*/ 90 h 165"/>
                    <a:gd name="T82" fmla="*/ 93 w 95"/>
                    <a:gd name="T83" fmla="*/ 80 h 165"/>
                    <a:gd name="T84" fmla="*/ 95 w 95"/>
                    <a:gd name="T85" fmla="*/ 78 h 165"/>
                    <a:gd name="T86" fmla="*/ 95 w 95"/>
                    <a:gd name="T87" fmla="*/ 76 h 165"/>
                    <a:gd name="T88" fmla="*/ 95 w 95"/>
                    <a:gd name="T89" fmla="*/ 76 h 16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5" h="165">
                      <a:moveTo>
                        <a:pt x="95" y="76"/>
                      </a:moveTo>
                      <a:lnTo>
                        <a:pt x="93" y="73"/>
                      </a:lnTo>
                      <a:lnTo>
                        <a:pt x="86" y="66"/>
                      </a:lnTo>
                      <a:lnTo>
                        <a:pt x="76" y="55"/>
                      </a:lnTo>
                      <a:lnTo>
                        <a:pt x="66" y="43"/>
                      </a:lnTo>
                      <a:lnTo>
                        <a:pt x="52" y="29"/>
                      </a:lnTo>
                      <a:lnTo>
                        <a:pt x="40" y="17"/>
                      </a:lnTo>
                      <a:lnTo>
                        <a:pt x="27" y="8"/>
                      </a:lnTo>
                      <a:lnTo>
                        <a:pt x="17" y="2"/>
                      </a:lnTo>
                      <a:lnTo>
                        <a:pt x="9" y="0"/>
                      </a:lnTo>
                      <a:lnTo>
                        <a:pt x="4" y="0"/>
                      </a:lnTo>
                      <a:lnTo>
                        <a:pt x="1" y="2"/>
                      </a:lnTo>
                      <a:lnTo>
                        <a:pt x="0" y="5"/>
                      </a:lnTo>
                      <a:lnTo>
                        <a:pt x="0" y="13"/>
                      </a:lnTo>
                      <a:lnTo>
                        <a:pt x="2" y="20"/>
                      </a:lnTo>
                      <a:lnTo>
                        <a:pt x="4" y="25"/>
                      </a:lnTo>
                      <a:lnTo>
                        <a:pt x="8" y="32"/>
                      </a:lnTo>
                      <a:lnTo>
                        <a:pt x="17" y="52"/>
                      </a:lnTo>
                      <a:lnTo>
                        <a:pt x="23" y="61"/>
                      </a:lnTo>
                      <a:lnTo>
                        <a:pt x="27" y="69"/>
                      </a:lnTo>
                      <a:lnTo>
                        <a:pt x="31" y="75"/>
                      </a:lnTo>
                      <a:lnTo>
                        <a:pt x="32" y="76"/>
                      </a:lnTo>
                      <a:lnTo>
                        <a:pt x="31" y="78"/>
                      </a:lnTo>
                      <a:lnTo>
                        <a:pt x="28" y="84"/>
                      </a:lnTo>
                      <a:lnTo>
                        <a:pt x="24" y="92"/>
                      </a:lnTo>
                      <a:lnTo>
                        <a:pt x="20" y="102"/>
                      </a:lnTo>
                      <a:lnTo>
                        <a:pt x="9" y="125"/>
                      </a:lnTo>
                      <a:lnTo>
                        <a:pt x="5" y="136"/>
                      </a:lnTo>
                      <a:lnTo>
                        <a:pt x="2" y="145"/>
                      </a:lnTo>
                      <a:lnTo>
                        <a:pt x="0" y="153"/>
                      </a:lnTo>
                      <a:lnTo>
                        <a:pt x="1" y="159"/>
                      </a:lnTo>
                      <a:lnTo>
                        <a:pt x="4" y="165"/>
                      </a:lnTo>
                      <a:lnTo>
                        <a:pt x="10" y="165"/>
                      </a:lnTo>
                      <a:lnTo>
                        <a:pt x="17" y="163"/>
                      </a:lnTo>
                      <a:lnTo>
                        <a:pt x="19" y="162"/>
                      </a:lnTo>
                      <a:lnTo>
                        <a:pt x="23" y="159"/>
                      </a:lnTo>
                      <a:lnTo>
                        <a:pt x="32" y="148"/>
                      </a:lnTo>
                      <a:lnTo>
                        <a:pt x="44" y="134"/>
                      </a:lnTo>
                      <a:lnTo>
                        <a:pt x="58" y="118"/>
                      </a:lnTo>
                      <a:lnTo>
                        <a:pt x="72" y="102"/>
                      </a:lnTo>
                      <a:lnTo>
                        <a:pt x="83" y="90"/>
                      </a:lnTo>
                      <a:lnTo>
                        <a:pt x="93" y="80"/>
                      </a:lnTo>
                      <a:lnTo>
                        <a:pt x="95" y="78"/>
                      </a:lnTo>
                      <a:lnTo>
                        <a:pt x="95" y="76"/>
                      </a:lnTo>
                      <a:close/>
                    </a:path>
                  </a:pathLst>
                </a:custGeom>
                <a:solidFill>
                  <a:srgbClr val="989DAF"/>
                </a:solidFill>
                <a:ln w="4763">
                  <a:solidFill>
                    <a:srgbClr val="000000"/>
                  </a:solidFill>
                  <a:prstDash val="solid"/>
                  <a:round/>
                  <a:headEnd/>
                  <a:tailEnd/>
                </a:ln>
              </p:spPr>
              <p:txBody>
                <a:bodyPr/>
                <a:lstStyle/>
                <a:p>
                  <a:endParaRPr lang="ja-JP" altLang="en-US"/>
                </a:p>
              </p:txBody>
            </p:sp>
            <p:sp>
              <p:nvSpPr>
                <p:cNvPr id="299" name="Freeform 60"/>
                <p:cNvSpPr>
                  <a:spLocks/>
                </p:cNvSpPr>
                <p:nvPr/>
              </p:nvSpPr>
              <p:spPr bwMode="auto">
                <a:xfrm>
                  <a:off x="2955" y="4989"/>
                  <a:ext cx="369" cy="17"/>
                </a:xfrm>
                <a:custGeom>
                  <a:avLst/>
                  <a:gdLst>
                    <a:gd name="T0" fmla="*/ 369 w 369"/>
                    <a:gd name="T1" fmla="*/ 17 h 17"/>
                    <a:gd name="T2" fmla="*/ 367 w 369"/>
                    <a:gd name="T3" fmla="*/ 17 h 17"/>
                    <a:gd name="T4" fmla="*/ 365 w 369"/>
                    <a:gd name="T5" fmla="*/ 17 h 17"/>
                    <a:gd name="T6" fmla="*/ 361 w 369"/>
                    <a:gd name="T7" fmla="*/ 17 h 17"/>
                    <a:gd name="T8" fmla="*/ 355 w 369"/>
                    <a:gd name="T9" fmla="*/ 17 h 17"/>
                    <a:gd name="T10" fmla="*/ 338 w 369"/>
                    <a:gd name="T11" fmla="*/ 15 h 17"/>
                    <a:gd name="T12" fmla="*/ 316 w 369"/>
                    <a:gd name="T13" fmla="*/ 14 h 17"/>
                    <a:gd name="T14" fmla="*/ 291 w 369"/>
                    <a:gd name="T15" fmla="*/ 14 h 17"/>
                    <a:gd name="T16" fmla="*/ 261 w 369"/>
                    <a:gd name="T17" fmla="*/ 11 h 17"/>
                    <a:gd name="T18" fmla="*/ 230 w 369"/>
                    <a:gd name="T19" fmla="*/ 11 h 17"/>
                    <a:gd name="T20" fmla="*/ 198 w 369"/>
                    <a:gd name="T21" fmla="*/ 8 h 17"/>
                    <a:gd name="T22" fmla="*/ 132 w 369"/>
                    <a:gd name="T23" fmla="*/ 5 h 17"/>
                    <a:gd name="T24" fmla="*/ 101 w 369"/>
                    <a:gd name="T25" fmla="*/ 3 h 17"/>
                    <a:gd name="T26" fmla="*/ 71 w 369"/>
                    <a:gd name="T27" fmla="*/ 3 h 17"/>
                    <a:gd name="T28" fmla="*/ 47 w 369"/>
                    <a:gd name="T29" fmla="*/ 1 h 17"/>
                    <a:gd name="T30" fmla="*/ 25 w 369"/>
                    <a:gd name="T31" fmla="*/ 0 h 17"/>
                    <a:gd name="T32" fmla="*/ 9 w 369"/>
                    <a:gd name="T33" fmla="*/ 0 h 17"/>
                    <a:gd name="T34" fmla="*/ 4 w 369"/>
                    <a:gd name="T35" fmla="*/ 0 h 17"/>
                    <a:gd name="T36" fmla="*/ 0 w 369"/>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69" h="17">
                      <a:moveTo>
                        <a:pt x="369" y="17"/>
                      </a:moveTo>
                      <a:lnTo>
                        <a:pt x="367" y="17"/>
                      </a:lnTo>
                      <a:lnTo>
                        <a:pt x="365" y="17"/>
                      </a:lnTo>
                      <a:lnTo>
                        <a:pt x="361" y="17"/>
                      </a:lnTo>
                      <a:lnTo>
                        <a:pt x="355" y="17"/>
                      </a:lnTo>
                      <a:lnTo>
                        <a:pt x="338" y="15"/>
                      </a:lnTo>
                      <a:lnTo>
                        <a:pt x="316" y="14"/>
                      </a:lnTo>
                      <a:lnTo>
                        <a:pt x="291" y="14"/>
                      </a:lnTo>
                      <a:lnTo>
                        <a:pt x="261" y="11"/>
                      </a:lnTo>
                      <a:lnTo>
                        <a:pt x="230" y="11"/>
                      </a:lnTo>
                      <a:lnTo>
                        <a:pt x="198" y="8"/>
                      </a:lnTo>
                      <a:lnTo>
                        <a:pt x="132" y="5"/>
                      </a:lnTo>
                      <a:lnTo>
                        <a:pt x="101" y="3"/>
                      </a:lnTo>
                      <a:lnTo>
                        <a:pt x="71" y="3"/>
                      </a:lnTo>
                      <a:lnTo>
                        <a:pt x="47" y="1"/>
                      </a:lnTo>
                      <a:lnTo>
                        <a:pt x="25" y="0"/>
                      </a:lnTo>
                      <a:lnTo>
                        <a:pt x="9" y="0"/>
                      </a:lnTo>
                      <a:lnTo>
                        <a:pt x="4" y="0"/>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0" name="Freeform 61"/>
                <p:cNvSpPr>
                  <a:spLocks/>
                </p:cNvSpPr>
                <p:nvPr/>
              </p:nvSpPr>
              <p:spPr bwMode="auto">
                <a:xfrm>
                  <a:off x="2951" y="4697"/>
                  <a:ext cx="113" cy="143"/>
                </a:xfrm>
                <a:custGeom>
                  <a:avLst/>
                  <a:gdLst>
                    <a:gd name="T0" fmla="*/ 89 w 113"/>
                    <a:gd name="T1" fmla="*/ 134 h 143"/>
                    <a:gd name="T2" fmla="*/ 93 w 113"/>
                    <a:gd name="T3" fmla="*/ 128 h 143"/>
                    <a:gd name="T4" fmla="*/ 98 w 113"/>
                    <a:gd name="T5" fmla="*/ 119 h 143"/>
                    <a:gd name="T6" fmla="*/ 103 w 113"/>
                    <a:gd name="T7" fmla="*/ 108 h 143"/>
                    <a:gd name="T8" fmla="*/ 108 w 113"/>
                    <a:gd name="T9" fmla="*/ 96 h 143"/>
                    <a:gd name="T10" fmla="*/ 110 w 113"/>
                    <a:gd name="T11" fmla="*/ 82 h 143"/>
                    <a:gd name="T12" fmla="*/ 113 w 113"/>
                    <a:gd name="T13" fmla="*/ 67 h 143"/>
                    <a:gd name="T14" fmla="*/ 110 w 113"/>
                    <a:gd name="T15" fmla="*/ 52 h 143"/>
                    <a:gd name="T16" fmla="*/ 106 w 113"/>
                    <a:gd name="T17" fmla="*/ 37 h 143"/>
                    <a:gd name="T18" fmla="*/ 97 w 113"/>
                    <a:gd name="T19" fmla="*/ 20 h 143"/>
                    <a:gd name="T20" fmla="*/ 85 w 113"/>
                    <a:gd name="T21" fmla="*/ 9 h 143"/>
                    <a:gd name="T22" fmla="*/ 71 w 113"/>
                    <a:gd name="T23" fmla="*/ 2 h 143"/>
                    <a:gd name="T24" fmla="*/ 58 w 113"/>
                    <a:gd name="T25" fmla="*/ 0 h 143"/>
                    <a:gd name="T26" fmla="*/ 44 w 113"/>
                    <a:gd name="T27" fmla="*/ 3 h 143"/>
                    <a:gd name="T28" fmla="*/ 31 w 113"/>
                    <a:gd name="T29" fmla="*/ 9 h 143"/>
                    <a:gd name="T30" fmla="*/ 20 w 113"/>
                    <a:gd name="T31" fmla="*/ 17 h 143"/>
                    <a:gd name="T32" fmla="*/ 12 w 113"/>
                    <a:gd name="T33" fmla="*/ 31 h 143"/>
                    <a:gd name="T34" fmla="*/ 5 w 113"/>
                    <a:gd name="T35" fmla="*/ 44 h 143"/>
                    <a:gd name="T36" fmla="*/ 1 w 113"/>
                    <a:gd name="T37" fmla="*/ 59 h 143"/>
                    <a:gd name="T38" fmla="*/ 1 w 113"/>
                    <a:gd name="T39" fmla="*/ 69 h 143"/>
                    <a:gd name="T40" fmla="*/ 3 w 113"/>
                    <a:gd name="T41" fmla="*/ 76 h 143"/>
                    <a:gd name="T42" fmla="*/ 5 w 113"/>
                    <a:gd name="T43" fmla="*/ 82 h 143"/>
                    <a:gd name="T44" fmla="*/ 11 w 113"/>
                    <a:gd name="T45" fmla="*/ 90 h 143"/>
                    <a:gd name="T46" fmla="*/ 12 w 113"/>
                    <a:gd name="T47" fmla="*/ 93 h 143"/>
                    <a:gd name="T48" fmla="*/ 12 w 113"/>
                    <a:gd name="T49" fmla="*/ 99 h 143"/>
                    <a:gd name="T50" fmla="*/ 8 w 113"/>
                    <a:gd name="T51" fmla="*/ 116 h 143"/>
                    <a:gd name="T52" fmla="*/ 3 w 113"/>
                    <a:gd name="T53" fmla="*/ 132 h 143"/>
                    <a:gd name="T54" fmla="*/ 0 w 113"/>
                    <a:gd name="T55" fmla="*/ 138 h 143"/>
                    <a:gd name="T56" fmla="*/ 0 w 113"/>
                    <a:gd name="T57" fmla="*/ 143 h 143"/>
                    <a:gd name="T58" fmla="*/ 89 w 113"/>
                    <a:gd name="T59" fmla="*/ 134 h 14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13" h="143">
                      <a:moveTo>
                        <a:pt x="89" y="134"/>
                      </a:moveTo>
                      <a:lnTo>
                        <a:pt x="93" y="128"/>
                      </a:lnTo>
                      <a:lnTo>
                        <a:pt x="98" y="119"/>
                      </a:lnTo>
                      <a:lnTo>
                        <a:pt x="103" y="108"/>
                      </a:lnTo>
                      <a:lnTo>
                        <a:pt x="108" y="96"/>
                      </a:lnTo>
                      <a:lnTo>
                        <a:pt x="110" y="82"/>
                      </a:lnTo>
                      <a:lnTo>
                        <a:pt x="113" y="67"/>
                      </a:lnTo>
                      <a:lnTo>
                        <a:pt x="110" y="52"/>
                      </a:lnTo>
                      <a:lnTo>
                        <a:pt x="106" y="37"/>
                      </a:lnTo>
                      <a:lnTo>
                        <a:pt x="97" y="20"/>
                      </a:lnTo>
                      <a:lnTo>
                        <a:pt x="85" y="9"/>
                      </a:lnTo>
                      <a:lnTo>
                        <a:pt x="71" y="2"/>
                      </a:lnTo>
                      <a:lnTo>
                        <a:pt x="58" y="0"/>
                      </a:lnTo>
                      <a:lnTo>
                        <a:pt x="44" y="3"/>
                      </a:lnTo>
                      <a:lnTo>
                        <a:pt x="31" y="9"/>
                      </a:lnTo>
                      <a:lnTo>
                        <a:pt x="20" y="17"/>
                      </a:lnTo>
                      <a:lnTo>
                        <a:pt x="12" y="31"/>
                      </a:lnTo>
                      <a:lnTo>
                        <a:pt x="5" y="44"/>
                      </a:lnTo>
                      <a:lnTo>
                        <a:pt x="1" y="59"/>
                      </a:lnTo>
                      <a:lnTo>
                        <a:pt x="1" y="69"/>
                      </a:lnTo>
                      <a:lnTo>
                        <a:pt x="3" y="76"/>
                      </a:lnTo>
                      <a:lnTo>
                        <a:pt x="5" y="82"/>
                      </a:lnTo>
                      <a:lnTo>
                        <a:pt x="11" y="90"/>
                      </a:lnTo>
                      <a:lnTo>
                        <a:pt x="12" y="93"/>
                      </a:lnTo>
                      <a:lnTo>
                        <a:pt x="12" y="99"/>
                      </a:lnTo>
                      <a:lnTo>
                        <a:pt x="8" y="116"/>
                      </a:lnTo>
                      <a:lnTo>
                        <a:pt x="3" y="132"/>
                      </a:lnTo>
                      <a:lnTo>
                        <a:pt x="0" y="138"/>
                      </a:lnTo>
                      <a:lnTo>
                        <a:pt x="0" y="143"/>
                      </a:lnTo>
                      <a:lnTo>
                        <a:pt x="89" y="134"/>
                      </a:lnTo>
                      <a:close/>
                    </a:path>
                  </a:pathLst>
                </a:custGeom>
                <a:solidFill>
                  <a:srgbClr val="FFBF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1" name="Freeform 62"/>
                <p:cNvSpPr>
                  <a:spLocks/>
                </p:cNvSpPr>
                <p:nvPr/>
              </p:nvSpPr>
              <p:spPr bwMode="auto">
                <a:xfrm>
                  <a:off x="2951" y="4697"/>
                  <a:ext cx="113" cy="143"/>
                </a:xfrm>
                <a:custGeom>
                  <a:avLst/>
                  <a:gdLst>
                    <a:gd name="T0" fmla="*/ 89 w 113"/>
                    <a:gd name="T1" fmla="*/ 134 h 143"/>
                    <a:gd name="T2" fmla="*/ 93 w 113"/>
                    <a:gd name="T3" fmla="*/ 128 h 143"/>
                    <a:gd name="T4" fmla="*/ 98 w 113"/>
                    <a:gd name="T5" fmla="*/ 119 h 143"/>
                    <a:gd name="T6" fmla="*/ 103 w 113"/>
                    <a:gd name="T7" fmla="*/ 108 h 143"/>
                    <a:gd name="T8" fmla="*/ 108 w 113"/>
                    <a:gd name="T9" fmla="*/ 96 h 143"/>
                    <a:gd name="T10" fmla="*/ 110 w 113"/>
                    <a:gd name="T11" fmla="*/ 82 h 143"/>
                    <a:gd name="T12" fmla="*/ 113 w 113"/>
                    <a:gd name="T13" fmla="*/ 67 h 143"/>
                    <a:gd name="T14" fmla="*/ 110 w 113"/>
                    <a:gd name="T15" fmla="*/ 52 h 143"/>
                    <a:gd name="T16" fmla="*/ 106 w 113"/>
                    <a:gd name="T17" fmla="*/ 37 h 143"/>
                    <a:gd name="T18" fmla="*/ 97 w 113"/>
                    <a:gd name="T19" fmla="*/ 20 h 143"/>
                    <a:gd name="T20" fmla="*/ 85 w 113"/>
                    <a:gd name="T21" fmla="*/ 9 h 143"/>
                    <a:gd name="T22" fmla="*/ 71 w 113"/>
                    <a:gd name="T23" fmla="*/ 2 h 143"/>
                    <a:gd name="T24" fmla="*/ 58 w 113"/>
                    <a:gd name="T25" fmla="*/ 0 h 143"/>
                    <a:gd name="T26" fmla="*/ 44 w 113"/>
                    <a:gd name="T27" fmla="*/ 3 h 143"/>
                    <a:gd name="T28" fmla="*/ 31 w 113"/>
                    <a:gd name="T29" fmla="*/ 9 h 143"/>
                    <a:gd name="T30" fmla="*/ 20 w 113"/>
                    <a:gd name="T31" fmla="*/ 17 h 143"/>
                    <a:gd name="T32" fmla="*/ 12 w 113"/>
                    <a:gd name="T33" fmla="*/ 31 h 143"/>
                    <a:gd name="T34" fmla="*/ 5 w 113"/>
                    <a:gd name="T35" fmla="*/ 44 h 143"/>
                    <a:gd name="T36" fmla="*/ 1 w 113"/>
                    <a:gd name="T37" fmla="*/ 59 h 143"/>
                    <a:gd name="T38" fmla="*/ 1 w 113"/>
                    <a:gd name="T39" fmla="*/ 69 h 143"/>
                    <a:gd name="T40" fmla="*/ 3 w 113"/>
                    <a:gd name="T41" fmla="*/ 76 h 143"/>
                    <a:gd name="T42" fmla="*/ 5 w 113"/>
                    <a:gd name="T43" fmla="*/ 82 h 143"/>
                    <a:gd name="T44" fmla="*/ 11 w 113"/>
                    <a:gd name="T45" fmla="*/ 90 h 143"/>
                    <a:gd name="T46" fmla="*/ 12 w 113"/>
                    <a:gd name="T47" fmla="*/ 93 h 143"/>
                    <a:gd name="T48" fmla="*/ 12 w 113"/>
                    <a:gd name="T49" fmla="*/ 99 h 143"/>
                    <a:gd name="T50" fmla="*/ 8 w 113"/>
                    <a:gd name="T51" fmla="*/ 116 h 143"/>
                    <a:gd name="T52" fmla="*/ 3 w 113"/>
                    <a:gd name="T53" fmla="*/ 132 h 143"/>
                    <a:gd name="T54" fmla="*/ 0 w 113"/>
                    <a:gd name="T55" fmla="*/ 138 h 143"/>
                    <a:gd name="T56" fmla="*/ 0 w 113"/>
                    <a:gd name="T57" fmla="*/ 143 h 14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13" h="143">
                      <a:moveTo>
                        <a:pt x="89" y="134"/>
                      </a:moveTo>
                      <a:lnTo>
                        <a:pt x="93" y="128"/>
                      </a:lnTo>
                      <a:lnTo>
                        <a:pt x="98" y="119"/>
                      </a:lnTo>
                      <a:lnTo>
                        <a:pt x="103" y="108"/>
                      </a:lnTo>
                      <a:lnTo>
                        <a:pt x="108" y="96"/>
                      </a:lnTo>
                      <a:lnTo>
                        <a:pt x="110" y="82"/>
                      </a:lnTo>
                      <a:lnTo>
                        <a:pt x="113" y="67"/>
                      </a:lnTo>
                      <a:lnTo>
                        <a:pt x="110" y="52"/>
                      </a:lnTo>
                      <a:lnTo>
                        <a:pt x="106" y="37"/>
                      </a:lnTo>
                      <a:lnTo>
                        <a:pt x="97" y="20"/>
                      </a:lnTo>
                      <a:lnTo>
                        <a:pt x="85" y="9"/>
                      </a:lnTo>
                      <a:lnTo>
                        <a:pt x="71" y="2"/>
                      </a:lnTo>
                      <a:lnTo>
                        <a:pt x="58" y="0"/>
                      </a:lnTo>
                      <a:lnTo>
                        <a:pt x="44" y="3"/>
                      </a:lnTo>
                      <a:lnTo>
                        <a:pt x="31" y="9"/>
                      </a:lnTo>
                      <a:lnTo>
                        <a:pt x="20" y="17"/>
                      </a:lnTo>
                      <a:lnTo>
                        <a:pt x="12" y="31"/>
                      </a:lnTo>
                      <a:lnTo>
                        <a:pt x="5" y="44"/>
                      </a:lnTo>
                      <a:lnTo>
                        <a:pt x="1" y="59"/>
                      </a:lnTo>
                      <a:lnTo>
                        <a:pt x="1" y="69"/>
                      </a:lnTo>
                      <a:lnTo>
                        <a:pt x="3" y="76"/>
                      </a:lnTo>
                      <a:lnTo>
                        <a:pt x="5" y="82"/>
                      </a:lnTo>
                      <a:lnTo>
                        <a:pt x="11" y="90"/>
                      </a:lnTo>
                      <a:lnTo>
                        <a:pt x="12" y="93"/>
                      </a:lnTo>
                      <a:lnTo>
                        <a:pt x="12" y="99"/>
                      </a:lnTo>
                      <a:lnTo>
                        <a:pt x="8" y="116"/>
                      </a:lnTo>
                      <a:lnTo>
                        <a:pt x="3" y="132"/>
                      </a:lnTo>
                      <a:lnTo>
                        <a:pt x="0" y="138"/>
                      </a:lnTo>
                      <a:lnTo>
                        <a:pt x="0" y="143"/>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2" name="Freeform 63"/>
                <p:cNvSpPr>
                  <a:spLocks/>
                </p:cNvSpPr>
                <p:nvPr/>
              </p:nvSpPr>
              <p:spPr bwMode="auto">
                <a:xfrm>
                  <a:off x="2834" y="4603"/>
                  <a:ext cx="120" cy="190"/>
                </a:xfrm>
                <a:custGeom>
                  <a:avLst/>
                  <a:gdLst>
                    <a:gd name="T0" fmla="*/ 11 w 120"/>
                    <a:gd name="T1" fmla="*/ 0 h 190"/>
                    <a:gd name="T2" fmla="*/ 13 w 120"/>
                    <a:gd name="T3" fmla="*/ 1 h 190"/>
                    <a:gd name="T4" fmla="*/ 19 w 120"/>
                    <a:gd name="T5" fmla="*/ 1 h 190"/>
                    <a:gd name="T6" fmla="*/ 31 w 120"/>
                    <a:gd name="T7" fmla="*/ 6 h 190"/>
                    <a:gd name="T8" fmla="*/ 47 w 120"/>
                    <a:gd name="T9" fmla="*/ 12 h 190"/>
                    <a:gd name="T10" fmla="*/ 66 w 120"/>
                    <a:gd name="T11" fmla="*/ 20 h 190"/>
                    <a:gd name="T12" fmla="*/ 83 w 120"/>
                    <a:gd name="T13" fmla="*/ 26 h 190"/>
                    <a:gd name="T14" fmla="*/ 99 w 120"/>
                    <a:gd name="T15" fmla="*/ 32 h 190"/>
                    <a:gd name="T16" fmla="*/ 113 w 120"/>
                    <a:gd name="T17" fmla="*/ 35 h 190"/>
                    <a:gd name="T18" fmla="*/ 117 w 120"/>
                    <a:gd name="T19" fmla="*/ 36 h 190"/>
                    <a:gd name="T20" fmla="*/ 120 w 120"/>
                    <a:gd name="T21" fmla="*/ 36 h 190"/>
                    <a:gd name="T22" fmla="*/ 120 w 120"/>
                    <a:gd name="T23" fmla="*/ 50 h 190"/>
                    <a:gd name="T24" fmla="*/ 118 w 120"/>
                    <a:gd name="T25" fmla="*/ 68 h 190"/>
                    <a:gd name="T26" fmla="*/ 118 w 120"/>
                    <a:gd name="T27" fmla="*/ 88 h 190"/>
                    <a:gd name="T28" fmla="*/ 117 w 120"/>
                    <a:gd name="T29" fmla="*/ 111 h 190"/>
                    <a:gd name="T30" fmla="*/ 116 w 120"/>
                    <a:gd name="T31" fmla="*/ 134 h 190"/>
                    <a:gd name="T32" fmla="*/ 116 w 120"/>
                    <a:gd name="T33" fmla="*/ 153 h 190"/>
                    <a:gd name="T34" fmla="*/ 116 w 120"/>
                    <a:gd name="T35" fmla="*/ 169 h 190"/>
                    <a:gd name="T36" fmla="*/ 116 w 120"/>
                    <a:gd name="T37" fmla="*/ 173 h 190"/>
                    <a:gd name="T38" fmla="*/ 117 w 120"/>
                    <a:gd name="T39" fmla="*/ 178 h 190"/>
                    <a:gd name="T40" fmla="*/ 116 w 120"/>
                    <a:gd name="T41" fmla="*/ 182 h 190"/>
                    <a:gd name="T42" fmla="*/ 113 w 120"/>
                    <a:gd name="T43" fmla="*/ 187 h 190"/>
                    <a:gd name="T44" fmla="*/ 107 w 120"/>
                    <a:gd name="T45" fmla="*/ 188 h 190"/>
                    <a:gd name="T46" fmla="*/ 101 w 120"/>
                    <a:gd name="T47" fmla="*/ 190 h 190"/>
                    <a:gd name="T48" fmla="*/ 86 w 120"/>
                    <a:gd name="T49" fmla="*/ 190 h 190"/>
                    <a:gd name="T50" fmla="*/ 79 w 120"/>
                    <a:gd name="T51" fmla="*/ 188 h 190"/>
                    <a:gd name="T52" fmla="*/ 74 w 120"/>
                    <a:gd name="T53" fmla="*/ 187 h 190"/>
                    <a:gd name="T54" fmla="*/ 68 w 120"/>
                    <a:gd name="T55" fmla="*/ 185 h 190"/>
                    <a:gd name="T56" fmla="*/ 60 w 120"/>
                    <a:gd name="T57" fmla="*/ 181 h 190"/>
                    <a:gd name="T58" fmla="*/ 50 w 120"/>
                    <a:gd name="T59" fmla="*/ 176 h 190"/>
                    <a:gd name="T60" fmla="*/ 37 w 120"/>
                    <a:gd name="T61" fmla="*/ 173 h 190"/>
                    <a:gd name="T62" fmla="*/ 25 w 120"/>
                    <a:gd name="T63" fmla="*/ 169 h 190"/>
                    <a:gd name="T64" fmla="*/ 15 w 120"/>
                    <a:gd name="T65" fmla="*/ 166 h 190"/>
                    <a:gd name="T66" fmla="*/ 5 w 120"/>
                    <a:gd name="T67" fmla="*/ 163 h 190"/>
                    <a:gd name="T68" fmla="*/ 0 w 120"/>
                    <a:gd name="T69" fmla="*/ 159 h 190"/>
                    <a:gd name="T70" fmla="*/ 0 w 120"/>
                    <a:gd name="T71" fmla="*/ 155 h 190"/>
                    <a:gd name="T72" fmla="*/ 0 w 120"/>
                    <a:gd name="T73" fmla="*/ 147 h 190"/>
                    <a:gd name="T74" fmla="*/ 0 w 120"/>
                    <a:gd name="T75" fmla="*/ 138 h 190"/>
                    <a:gd name="T76" fmla="*/ 0 w 120"/>
                    <a:gd name="T77" fmla="*/ 128 h 190"/>
                    <a:gd name="T78" fmla="*/ 1 w 120"/>
                    <a:gd name="T79" fmla="*/ 102 h 190"/>
                    <a:gd name="T80" fmla="*/ 2 w 120"/>
                    <a:gd name="T81" fmla="*/ 74 h 190"/>
                    <a:gd name="T82" fmla="*/ 4 w 120"/>
                    <a:gd name="T83" fmla="*/ 47 h 190"/>
                    <a:gd name="T84" fmla="*/ 7 w 120"/>
                    <a:gd name="T85" fmla="*/ 24 h 190"/>
                    <a:gd name="T86" fmla="*/ 8 w 120"/>
                    <a:gd name="T87" fmla="*/ 14 h 190"/>
                    <a:gd name="T88" fmla="*/ 8 w 120"/>
                    <a:gd name="T89" fmla="*/ 6 h 190"/>
                    <a:gd name="T90" fmla="*/ 9 w 120"/>
                    <a:gd name="T91" fmla="*/ 1 h 190"/>
                    <a:gd name="T92" fmla="*/ 11 w 120"/>
                    <a:gd name="T93" fmla="*/ 0 h 190"/>
                    <a:gd name="T94" fmla="*/ 11 w 120"/>
                    <a:gd name="T95" fmla="*/ 0 h 1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0" h="190">
                      <a:moveTo>
                        <a:pt x="11" y="0"/>
                      </a:moveTo>
                      <a:lnTo>
                        <a:pt x="13" y="1"/>
                      </a:lnTo>
                      <a:lnTo>
                        <a:pt x="19" y="1"/>
                      </a:lnTo>
                      <a:lnTo>
                        <a:pt x="31" y="6"/>
                      </a:lnTo>
                      <a:lnTo>
                        <a:pt x="47" y="12"/>
                      </a:lnTo>
                      <a:lnTo>
                        <a:pt x="66" y="20"/>
                      </a:lnTo>
                      <a:lnTo>
                        <a:pt x="83" y="26"/>
                      </a:lnTo>
                      <a:lnTo>
                        <a:pt x="99" y="32"/>
                      </a:lnTo>
                      <a:lnTo>
                        <a:pt x="113" y="35"/>
                      </a:lnTo>
                      <a:lnTo>
                        <a:pt x="117" y="36"/>
                      </a:lnTo>
                      <a:lnTo>
                        <a:pt x="120" y="36"/>
                      </a:lnTo>
                      <a:lnTo>
                        <a:pt x="120" y="50"/>
                      </a:lnTo>
                      <a:lnTo>
                        <a:pt x="118" y="68"/>
                      </a:lnTo>
                      <a:lnTo>
                        <a:pt x="118" y="88"/>
                      </a:lnTo>
                      <a:lnTo>
                        <a:pt x="117" y="111"/>
                      </a:lnTo>
                      <a:lnTo>
                        <a:pt x="116" y="134"/>
                      </a:lnTo>
                      <a:lnTo>
                        <a:pt x="116" y="153"/>
                      </a:lnTo>
                      <a:lnTo>
                        <a:pt x="116" y="169"/>
                      </a:lnTo>
                      <a:lnTo>
                        <a:pt x="116" y="173"/>
                      </a:lnTo>
                      <a:lnTo>
                        <a:pt x="117" y="178"/>
                      </a:lnTo>
                      <a:lnTo>
                        <a:pt x="116" y="182"/>
                      </a:lnTo>
                      <a:lnTo>
                        <a:pt x="113" y="187"/>
                      </a:lnTo>
                      <a:lnTo>
                        <a:pt x="107" y="188"/>
                      </a:lnTo>
                      <a:lnTo>
                        <a:pt x="101" y="190"/>
                      </a:lnTo>
                      <a:lnTo>
                        <a:pt x="86" y="190"/>
                      </a:lnTo>
                      <a:lnTo>
                        <a:pt x="79" y="188"/>
                      </a:lnTo>
                      <a:lnTo>
                        <a:pt x="74" y="187"/>
                      </a:lnTo>
                      <a:lnTo>
                        <a:pt x="68" y="185"/>
                      </a:lnTo>
                      <a:lnTo>
                        <a:pt x="60" y="181"/>
                      </a:lnTo>
                      <a:lnTo>
                        <a:pt x="50" y="176"/>
                      </a:lnTo>
                      <a:lnTo>
                        <a:pt x="37" y="173"/>
                      </a:lnTo>
                      <a:lnTo>
                        <a:pt x="25" y="169"/>
                      </a:lnTo>
                      <a:lnTo>
                        <a:pt x="15" y="166"/>
                      </a:lnTo>
                      <a:lnTo>
                        <a:pt x="5" y="163"/>
                      </a:lnTo>
                      <a:lnTo>
                        <a:pt x="0" y="159"/>
                      </a:lnTo>
                      <a:lnTo>
                        <a:pt x="0" y="155"/>
                      </a:lnTo>
                      <a:lnTo>
                        <a:pt x="0" y="147"/>
                      </a:lnTo>
                      <a:lnTo>
                        <a:pt x="0" y="138"/>
                      </a:lnTo>
                      <a:lnTo>
                        <a:pt x="0" y="128"/>
                      </a:lnTo>
                      <a:lnTo>
                        <a:pt x="1" y="102"/>
                      </a:lnTo>
                      <a:lnTo>
                        <a:pt x="2" y="74"/>
                      </a:lnTo>
                      <a:lnTo>
                        <a:pt x="4" y="47"/>
                      </a:lnTo>
                      <a:lnTo>
                        <a:pt x="7" y="24"/>
                      </a:lnTo>
                      <a:lnTo>
                        <a:pt x="8" y="14"/>
                      </a:lnTo>
                      <a:lnTo>
                        <a:pt x="8" y="6"/>
                      </a:lnTo>
                      <a:lnTo>
                        <a:pt x="9" y="1"/>
                      </a:lnTo>
                      <a:lnTo>
                        <a:pt x="11" y="0"/>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303" name="Freeform 64"/>
                <p:cNvSpPr>
                  <a:spLocks/>
                </p:cNvSpPr>
                <p:nvPr/>
              </p:nvSpPr>
              <p:spPr bwMode="auto">
                <a:xfrm>
                  <a:off x="3061" y="4914"/>
                  <a:ext cx="47" cy="131"/>
                </a:xfrm>
                <a:custGeom>
                  <a:avLst/>
                  <a:gdLst>
                    <a:gd name="T0" fmla="*/ 14 w 47"/>
                    <a:gd name="T1" fmla="*/ 131 h 131"/>
                    <a:gd name="T2" fmla="*/ 47 w 47"/>
                    <a:gd name="T3" fmla="*/ 81 h 131"/>
                    <a:gd name="T4" fmla="*/ 0 w 47"/>
                    <a:gd name="T5" fmla="*/ 0 h 131"/>
                    <a:gd name="T6" fmla="*/ 0 60000 65536"/>
                    <a:gd name="T7" fmla="*/ 0 60000 65536"/>
                    <a:gd name="T8" fmla="*/ 0 60000 65536"/>
                  </a:gdLst>
                  <a:ahLst/>
                  <a:cxnLst>
                    <a:cxn ang="T6">
                      <a:pos x="T0" y="T1"/>
                    </a:cxn>
                    <a:cxn ang="T7">
                      <a:pos x="T2" y="T3"/>
                    </a:cxn>
                    <a:cxn ang="T8">
                      <a:pos x="T4" y="T5"/>
                    </a:cxn>
                  </a:cxnLst>
                  <a:rect l="0" t="0" r="r" b="b"/>
                  <a:pathLst>
                    <a:path w="47" h="131">
                      <a:moveTo>
                        <a:pt x="14" y="131"/>
                      </a:moveTo>
                      <a:lnTo>
                        <a:pt x="47" y="81"/>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4" name="Freeform 65"/>
                <p:cNvSpPr>
                  <a:spLocks/>
                </p:cNvSpPr>
                <p:nvPr/>
              </p:nvSpPr>
              <p:spPr bwMode="auto">
                <a:xfrm>
                  <a:off x="2916" y="4775"/>
                  <a:ext cx="48" cy="38"/>
                </a:xfrm>
                <a:custGeom>
                  <a:avLst/>
                  <a:gdLst>
                    <a:gd name="T0" fmla="*/ 31 w 48"/>
                    <a:gd name="T1" fmla="*/ 1 h 38"/>
                    <a:gd name="T2" fmla="*/ 28 w 48"/>
                    <a:gd name="T3" fmla="*/ 1 h 38"/>
                    <a:gd name="T4" fmla="*/ 23 w 48"/>
                    <a:gd name="T5" fmla="*/ 0 h 38"/>
                    <a:gd name="T6" fmla="*/ 11 w 48"/>
                    <a:gd name="T7" fmla="*/ 0 h 38"/>
                    <a:gd name="T8" fmla="*/ 4 w 48"/>
                    <a:gd name="T9" fmla="*/ 1 h 38"/>
                    <a:gd name="T10" fmla="*/ 1 w 48"/>
                    <a:gd name="T11" fmla="*/ 3 h 38"/>
                    <a:gd name="T12" fmla="*/ 0 w 48"/>
                    <a:gd name="T13" fmla="*/ 6 h 38"/>
                    <a:gd name="T14" fmla="*/ 3 w 48"/>
                    <a:gd name="T15" fmla="*/ 10 h 38"/>
                    <a:gd name="T16" fmla="*/ 0 w 48"/>
                    <a:gd name="T17" fmla="*/ 12 h 38"/>
                    <a:gd name="T18" fmla="*/ 0 w 48"/>
                    <a:gd name="T19" fmla="*/ 15 h 38"/>
                    <a:gd name="T20" fmla="*/ 1 w 48"/>
                    <a:gd name="T21" fmla="*/ 16 h 38"/>
                    <a:gd name="T22" fmla="*/ 5 w 48"/>
                    <a:gd name="T23" fmla="*/ 18 h 38"/>
                    <a:gd name="T24" fmla="*/ 3 w 48"/>
                    <a:gd name="T25" fmla="*/ 21 h 38"/>
                    <a:gd name="T26" fmla="*/ 5 w 48"/>
                    <a:gd name="T27" fmla="*/ 24 h 38"/>
                    <a:gd name="T28" fmla="*/ 9 w 48"/>
                    <a:gd name="T29" fmla="*/ 27 h 38"/>
                    <a:gd name="T30" fmla="*/ 15 w 48"/>
                    <a:gd name="T31" fmla="*/ 27 h 38"/>
                    <a:gd name="T32" fmla="*/ 12 w 48"/>
                    <a:gd name="T33" fmla="*/ 30 h 38"/>
                    <a:gd name="T34" fmla="*/ 13 w 48"/>
                    <a:gd name="T35" fmla="*/ 35 h 38"/>
                    <a:gd name="T36" fmla="*/ 17 w 48"/>
                    <a:gd name="T37" fmla="*/ 36 h 38"/>
                    <a:gd name="T38" fmla="*/ 23 w 48"/>
                    <a:gd name="T39" fmla="*/ 38 h 38"/>
                    <a:gd name="T40" fmla="*/ 36 w 48"/>
                    <a:gd name="T41" fmla="*/ 38 h 38"/>
                    <a:gd name="T42" fmla="*/ 42 w 48"/>
                    <a:gd name="T43" fmla="*/ 38 h 38"/>
                    <a:gd name="T44" fmla="*/ 46 w 48"/>
                    <a:gd name="T45" fmla="*/ 36 h 38"/>
                    <a:gd name="T46" fmla="*/ 47 w 48"/>
                    <a:gd name="T47" fmla="*/ 35 h 38"/>
                    <a:gd name="T48" fmla="*/ 47 w 48"/>
                    <a:gd name="T49" fmla="*/ 30 h 38"/>
                    <a:gd name="T50" fmla="*/ 48 w 48"/>
                    <a:gd name="T51" fmla="*/ 21 h 38"/>
                    <a:gd name="T52" fmla="*/ 48 w 48"/>
                    <a:gd name="T53" fmla="*/ 12 h 38"/>
                    <a:gd name="T54" fmla="*/ 47 w 48"/>
                    <a:gd name="T55" fmla="*/ 9 h 38"/>
                    <a:gd name="T56" fmla="*/ 47 w 48"/>
                    <a:gd name="T57" fmla="*/ 7 h 38"/>
                    <a:gd name="T58" fmla="*/ 46 w 48"/>
                    <a:gd name="T59" fmla="*/ 7 h 38"/>
                    <a:gd name="T60" fmla="*/ 40 w 48"/>
                    <a:gd name="T61" fmla="*/ 6 h 38"/>
                    <a:gd name="T62" fmla="*/ 35 w 48"/>
                    <a:gd name="T63" fmla="*/ 4 h 38"/>
                    <a:gd name="T64" fmla="*/ 31 w 48"/>
                    <a:gd name="T65" fmla="*/ 1 h 38"/>
                    <a:gd name="T66" fmla="*/ 31 w 48"/>
                    <a:gd name="T67" fmla="*/ 1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8" h="38">
                      <a:moveTo>
                        <a:pt x="31" y="1"/>
                      </a:moveTo>
                      <a:lnTo>
                        <a:pt x="28" y="1"/>
                      </a:lnTo>
                      <a:lnTo>
                        <a:pt x="23" y="0"/>
                      </a:lnTo>
                      <a:lnTo>
                        <a:pt x="11" y="0"/>
                      </a:lnTo>
                      <a:lnTo>
                        <a:pt x="4" y="1"/>
                      </a:lnTo>
                      <a:lnTo>
                        <a:pt x="1" y="3"/>
                      </a:lnTo>
                      <a:lnTo>
                        <a:pt x="0" y="6"/>
                      </a:lnTo>
                      <a:lnTo>
                        <a:pt x="3" y="10"/>
                      </a:lnTo>
                      <a:lnTo>
                        <a:pt x="0" y="12"/>
                      </a:lnTo>
                      <a:lnTo>
                        <a:pt x="0" y="15"/>
                      </a:lnTo>
                      <a:lnTo>
                        <a:pt x="1" y="16"/>
                      </a:lnTo>
                      <a:lnTo>
                        <a:pt x="5" y="18"/>
                      </a:lnTo>
                      <a:lnTo>
                        <a:pt x="3" y="21"/>
                      </a:lnTo>
                      <a:lnTo>
                        <a:pt x="5" y="24"/>
                      </a:lnTo>
                      <a:lnTo>
                        <a:pt x="9" y="27"/>
                      </a:lnTo>
                      <a:lnTo>
                        <a:pt x="15" y="27"/>
                      </a:lnTo>
                      <a:lnTo>
                        <a:pt x="12" y="30"/>
                      </a:lnTo>
                      <a:lnTo>
                        <a:pt x="13" y="35"/>
                      </a:lnTo>
                      <a:lnTo>
                        <a:pt x="17" y="36"/>
                      </a:lnTo>
                      <a:lnTo>
                        <a:pt x="23" y="38"/>
                      </a:lnTo>
                      <a:lnTo>
                        <a:pt x="36" y="38"/>
                      </a:lnTo>
                      <a:lnTo>
                        <a:pt x="42" y="38"/>
                      </a:lnTo>
                      <a:lnTo>
                        <a:pt x="46" y="36"/>
                      </a:lnTo>
                      <a:lnTo>
                        <a:pt x="47" y="35"/>
                      </a:lnTo>
                      <a:lnTo>
                        <a:pt x="47" y="30"/>
                      </a:lnTo>
                      <a:lnTo>
                        <a:pt x="48" y="21"/>
                      </a:lnTo>
                      <a:lnTo>
                        <a:pt x="48" y="12"/>
                      </a:lnTo>
                      <a:lnTo>
                        <a:pt x="47" y="9"/>
                      </a:lnTo>
                      <a:lnTo>
                        <a:pt x="47" y="7"/>
                      </a:lnTo>
                      <a:lnTo>
                        <a:pt x="46" y="7"/>
                      </a:lnTo>
                      <a:lnTo>
                        <a:pt x="40" y="6"/>
                      </a:lnTo>
                      <a:lnTo>
                        <a:pt x="35" y="4"/>
                      </a:lnTo>
                      <a:lnTo>
                        <a:pt x="31" y="1"/>
                      </a:lnTo>
                      <a:close/>
                    </a:path>
                  </a:pathLst>
                </a:custGeom>
                <a:solidFill>
                  <a:srgbClr val="FFDD9F"/>
                </a:solidFill>
                <a:ln w="4763">
                  <a:solidFill>
                    <a:srgbClr val="000000"/>
                  </a:solidFill>
                  <a:prstDash val="solid"/>
                  <a:round/>
                  <a:headEnd/>
                  <a:tailEnd/>
                </a:ln>
              </p:spPr>
              <p:txBody>
                <a:bodyPr/>
                <a:lstStyle/>
                <a:p>
                  <a:endParaRPr lang="ja-JP" altLang="en-US"/>
                </a:p>
              </p:txBody>
            </p:sp>
            <p:sp>
              <p:nvSpPr>
                <p:cNvPr id="305" name="Freeform 66"/>
                <p:cNvSpPr>
                  <a:spLocks/>
                </p:cNvSpPr>
                <p:nvPr/>
              </p:nvSpPr>
              <p:spPr bwMode="auto">
                <a:xfrm>
                  <a:off x="2919" y="4784"/>
                  <a:ext cx="20" cy="1"/>
                </a:xfrm>
                <a:custGeom>
                  <a:avLst/>
                  <a:gdLst>
                    <a:gd name="T0" fmla="*/ 0 w 20"/>
                    <a:gd name="T1" fmla="*/ 1 h 1"/>
                    <a:gd name="T2" fmla="*/ 4 w 20"/>
                    <a:gd name="T3" fmla="*/ 1 h 1"/>
                    <a:gd name="T4" fmla="*/ 9 w 20"/>
                    <a:gd name="T5" fmla="*/ 0 h 1"/>
                    <a:gd name="T6" fmla="*/ 14 w 20"/>
                    <a:gd name="T7" fmla="*/ 0 h 1"/>
                    <a:gd name="T8" fmla="*/ 20 w 20"/>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1">
                      <a:moveTo>
                        <a:pt x="0" y="1"/>
                      </a:moveTo>
                      <a:lnTo>
                        <a:pt x="4" y="1"/>
                      </a:lnTo>
                      <a:lnTo>
                        <a:pt x="9" y="0"/>
                      </a:lnTo>
                      <a:lnTo>
                        <a:pt x="14" y="0"/>
                      </a:lnTo>
                      <a:lnTo>
                        <a:pt x="20" y="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6" name="Line 67"/>
                <p:cNvSpPr>
                  <a:spLocks noChangeShapeType="1"/>
                </p:cNvSpPr>
                <p:nvPr/>
              </p:nvSpPr>
              <p:spPr bwMode="auto">
                <a:xfrm>
                  <a:off x="2921" y="4793"/>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7" name="Freeform 68"/>
                <p:cNvSpPr>
                  <a:spLocks/>
                </p:cNvSpPr>
                <p:nvPr/>
              </p:nvSpPr>
              <p:spPr bwMode="auto">
                <a:xfrm>
                  <a:off x="2980" y="4741"/>
                  <a:ext cx="38" cy="38"/>
                </a:xfrm>
                <a:custGeom>
                  <a:avLst/>
                  <a:gdLst>
                    <a:gd name="T0" fmla="*/ 29 w 38"/>
                    <a:gd name="T1" fmla="*/ 38 h 38"/>
                    <a:gd name="T2" fmla="*/ 0 w 38"/>
                    <a:gd name="T3" fmla="*/ 21 h 38"/>
                    <a:gd name="T4" fmla="*/ 10 w 38"/>
                    <a:gd name="T5" fmla="*/ 0 h 38"/>
                    <a:gd name="T6" fmla="*/ 38 w 38"/>
                    <a:gd name="T7" fmla="*/ 17 h 38"/>
                    <a:gd name="T8" fmla="*/ 29 w 38"/>
                    <a:gd name="T9" fmla="*/ 38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38">
                      <a:moveTo>
                        <a:pt x="29" y="38"/>
                      </a:moveTo>
                      <a:lnTo>
                        <a:pt x="0" y="21"/>
                      </a:lnTo>
                      <a:lnTo>
                        <a:pt x="10" y="0"/>
                      </a:lnTo>
                      <a:lnTo>
                        <a:pt x="38" y="17"/>
                      </a:lnTo>
                      <a:lnTo>
                        <a:pt x="29" y="38"/>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308" name="Line 69"/>
                <p:cNvSpPr>
                  <a:spLocks noChangeShapeType="1"/>
                </p:cNvSpPr>
                <p:nvPr/>
              </p:nvSpPr>
              <p:spPr bwMode="auto">
                <a:xfrm>
                  <a:off x="2984" y="4752"/>
                  <a:ext cx="30" cy="1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9" name="Freeform 70"/>
                <p:cNvSpPr>
                  <a:spLocks/>
                </p:cNvSpPr>
                <p:nvPr/>
              </p:nvSpPr>
              <p:spPr bwMode="auto">
                <a:xfrm>
                  <a:off x="2955" y="4737"/>
                  <a:ext cx="109" cy="97"/>
                </a:xfrm>
                <a:custGeom>
                  <a:avLst/>
                  <a:gdLst>
                    <a:gd name="T0" fmla="*/ 95 w 109"/>
                    <a:gd name="T1" fmla="*/ 0 h 97"/>
                    <a:gd name="T2" fmla="*/ 105 w 109"/>
                    <a:gd name="T3" fmla="*/ 6 h 97"/>
                    <a:gd name="T4" fmla="*/ 108 w 109"/>
                    <a:gd name="T5" fmla="*/ 15 h 97"/>
                    <a:gd name="T6" fmla="*/ 109 w 109"/>
                    <a:gd name="T7" fmla="*/ 29 h 97"/>
                    <a:gd name="T8" fmla="*/ 106 w 109"/>
                    <a:gd name="T9" fmla="*/ 42 h 97"/>
                    <a:gd name="T10" fmla="*/ 102 w 109"/>
                    <a:gd name="T11" fmla="*/ 56 h 97"/>
                    <a:gd name="T12" fmla="*/ 97 w 109"/>
                    <a:gd name="T13" fmla="*/ 71 h 97"/>
                    <a:gd name="T14" fmla="*/ 91 w 109"/>
                    <a:gd name="T15" fmla="*/ 83 h 97"/>
                    <a:gd name="T16" fmla="*/ 87 w 109"/>
                    <a:gd name="T17" fmla="*/ 91 h 97"/>
                    <a:gd name="T18" fmla="*/ 85 w 109"/>
                    <a:gd name="T19" fmla="*/ 94 h 97"/>
                    <a:gd name="T20" fmla="*/ 81 w 109"/>
                    <a:gd name="T21" fmla="*/ 95 h 97"/>
                    <a:gd name="T22" fmla="*/ 70 w 109"/>
                    <a:gd name="T23" fmla="*/ 97 h 97"/>
                    <a:gd name="T24" fmla="*/ 55 w 109"/>
                    <a:gd name="T25" fmla="*/ 95 h 97"/>
                    <a:gd name="T26" fmla="*/ 40 w 109"/>
                    <a:gd name="T27" fmla="*/ 92 h 97"/>
                    <a:gd name="T28" fmla="*/ 24 w 109"/>
                    <a:gd name="T29" fmla="*/ 89 h 97"/>
                    <a:gd name="T30" fmla="*/ 12 w 109"/>
                    <a:gd name="T31" fmla="*/ 85 h 97"/>
                    <a:gd name="T32" fmla="*/ 3 w 109"/>
                    <a:gd name="T33" fmla="*/ 82 h 97"/>
                    <a:gd name="T34" fmla="*/ 0 w 109"/>
                    <a:gd name="T35" fmla="*/ 82 h 97"/>
                    <a:gd name="T36" fmla="*/ 0 w 109"/>
                    <a:gd name="T37" fmla="*/ 82 h 97"/>
                    <a:gd name="T38" fmla="*/ 3 w 109"/>
                    <a:gd name="T39" fmla="*/ 71 h 97"/>
                    <a:gd name="T40" fmla="*/ 5 w 109"/>
                    <a:gd name="T41" fmla="*/ 62 h 97"/>
                    <a:gd name="T42" fmla="*/ 8 w 109"/>
                    <a:gd name="T43" fmla="*/ 53 h 97"/>
                    <a:gd name="T44" fmla="*/ 7 w 109"/>
                    <a:gd name="T45" fmla="*/ 45 h 97"/>
                    <a:gd name="T46" fmla="*/ 17 w 109"/>
                    <a:gd name="T47" fmla="*/ 47 h 97"/>
                    <a:gd name="T48" fmla="*/ 29 w 109"/>
                    <a:gd name="T49" fmla="*/ 50 h 97"/>
                    <a:gd name="T50" fmla="*/ 42 w 109"/>
                    <a:gd name="T51" fmla="*/ 51 h 97"/>
                    <a:gd name="T52" fmla="*/ 46 w 109"/>
                    <a:gd name="T53" fmla="*/ 51 h 97"/>
                    <a:gd name="T54" fmla="*/ 48 w 109"/>
                    <a:gd name="T55" fmla="*/ 51 h 97"/>
                    <a:gd name="T56" fmla="*/ 51 w 109"/>
                    <a:gd name="T57" fmla="*/ 47 h 97"/>
                    <a:gd name="T58" fmla="*/ 54 w 109"/>
                    <a:gd name="T59" fmla="*/ 39 h 97"/>
                    <a:gd name="T60" fmla="*/ 60 w 109"/>
                    <a:gd name="T61" fmla="*/ 32 h 97"/>
                    <a:gd name="T62" fmla="*/ 66 w 109"/>
                    <a:gd name="T63" fmla="*/ 22 h 97"/>
                    <a:gd name="T64" fmla="*/ 74 w 109"/>
                    <a:gd name="T65" fmla="*/ 13 h 97"/>
                    <a:gd name="T66" fmla="*/ 81 w 109"/>
                    <a:gd name="T67" fmla="*/ 6 h 97"/>
                    <a:gd name="T68" fmla="*/ 89 w 109"/>
                    <a:gd name="T69" fmla="*/ 1 h 97"/>
                    <a:gd name="T70" fmla="*/ 95 w 109"/>
                    <a:gd name="T71" fmla="*/ 0 h 97"/>
                    <a:gd name="T72" fmla="*/ 95 w 109"/>
                    <a:gd name="T73" fmla="*/ 0 h 9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9" h="97">
                      <a:moveTo>
                        <a:pt x="95" y="0"/>
                      </a:moveTo>
                      <a:lnTo>
                        <a:pt x="105" y="6"/>
                      </a:lnTo>
                      <a:lnTo>
                        <a:pt x="108" y="15"/>
                      </a:lnTo>
                      <a:lnTo>
                        <a:pt x="109" y="29"/>
                      </a:lnTo>
                      <a:lnTo>
                        <a:pt x="106" y="42"/>
                      </a:lnTo>
                      <a:lnTo>
                        <a:pt x="102" y="56"/>
                      </a:lnTo>
                      <a:lnTo>
                        <a:pt x="97" y="71"/>
                      </a:lnTo>
                      <a:lnTo>
                        <a:pt x="91" y="83"/>
                      </a:lnTo>
                      <a:lnTo>
                        <a:pt x="87" y="91"/>
                      </a:lnTo>
                      <a:lnTo>
                        <a:pt x="85" y="94"/>
                      </a:lnTo>
                      <a:lnTo>
                        <a:pt x="81" y="95"/>
                      </a:lnTo>
                      <a:lnTo>
                        <a:pt x="70" y="97"/>
                      </a:lnTo>
                      <a:lnTo>
                        <a:pt x="55" y="95"/>
                      </a:lnTo>
                      <a:lnTo>
                        <a:pt x="40" y="92"/>
                      </a:lnTo>
                      <a:lnTo>
                        <a:pt x="24" y="89"/>
                      </a:lnTo>
                      <a:lnTo>
                        <a:pt x="12" y="85"/>
                      </a:lnTo>
                      <a:lnTo>
                        <a:pt x="3" y="82"/>
                      </a:lnTo>
                      <a:lnTo>
                        <a:pt x="0" y="82"/>
                      </a:lnTo>
                      <a:lnTo>
                        <a:pt x="3" y="71"/>
                      </a:lnTo>
                      <a:lnTo>
                        <a:pt x="5" y="62"/>
                      </a:lnTo>
                      <a:lnTo>
                        <a:pt x="8" y="53"/>
                      </a:lnTo>
                      <a:lnTo>
                        <a:pt x="7" y="45"/>
                      </a:lnTo>
                      <a:lnTo>
                        <a:pt x="17" y="47"/>
                      </a:lnTo>
                      <a:lnTo>
                        <a:pt x="29" y="50"/>
                      </a:lnTo>
                      <a:lnTo>
                        <a:pt x="42" y="51"/>
                      </a:lnTo>
                      <a:lnTo>
                        <a:pt x="46" y="51"/>
                      </a:lnTo>
                      <a:lnTo>
                        <a:pt x="48" y="51"/>
                      </a:lnTo>
                      <a:lnTo>
                        <a:pt x="51" y="47"/>
                      </a:lnTo>
                      <a:lnTo>
                        <a:pt x="54" y="39"/>
                      </a:lnTo>
                      <a:lnTo>
                        <a:pt x="60" y="32"/>
                      </a:lnTo>
                      <a:lnTo>
                        <a:pt x="66" y="22"/>
                      </a:lnTo>
                      <a:lnTo>
                        <a:pt x="74" y="13"/>
                      </a:lnTo>
                      <a:lnTo>
                        <a:pt x="81" y="6"/>
                      </a:lnTo>
                      <a:lnTo>
                        <a:pt x="89" y="1"/>
                      </a:lnTo>
                      <a:lnTo>
                        <a:pt x="95" y="0"/>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310" name="Freeform 71"/>
                <p:cNvSpPr>
                  <a:spLocks/>
                </p:cNvSpPr>
                <p:nvPr/>
              </p:nvSpPr>
              <p:spPr bwMode="auto">
                <a:xfrm>
                  <a:off x="3009" y="4685"/>
                  <a:ext cx="32" cy="24"/>
                </a:xfrm>
                <a:custGeom>
                  <a:avLst/>
                  <a:gdLst>
                    <a:gd name="T0" fmla="*/ 8 w 32"/>
                    <a:gd name="T1" fmla="*/ 0 h 24"/>
                    <a:gd name="T2" fmla="*/ 32 w 32"/>
                    <a:gd name="T3" fmla="*/ 24 h 24"/>
                    <a:gd name="T4" fmla="*/ 0 w 32"/>
                    <a:gd name="T5" fmla="*/ 24 h 24"/>
                    <a:gd name="T6" fmla="*/ 8 w 32"/>
                    <a:gd name="T7" fmla="*/ 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 h="24">
                      <a:moveTo>
                        <a:pt x="8" y="0"/>
                      </a:moveTo>
                      <a:lnTo>
                        <a:pt x="32" y="24"/>
                      </a:lnTo>
                      <a:lnTo>
                        <a:pt x="0" y="24"/>
                      </a:lnTo>
                      <a:lnTo>
                        <a:pt x="8" y="0"/>
                      </a:lnTo>
                      <a:close/>
                    </a:path>
                  </a:pathLst>
                </a:custGeom>
                <a:solidFill>
                  <a:srgbClr val="FFDD9F"/>
                </a:solidFill>
                <a:ln w="4763">
                  <a:solidFill>
                    <a:srgbClr val="000000"/>
                  </a:solidFill>
                  <a:prstDash val="solid"/>
                  <a:round/>
                  <a:headEnd/>
                  <a:tailEnd/>
                </a:ln>
              </p:spPr>
              <p:txBody>
                <a:bodyPr/>
                <a:lstStyle/>
                <a:p>
                  <a:endParaRPr lang="ja-JP" altLang="en-US"/>
                </a:p>
              </p:txBody>
            </p:sp>
            <p:sp>
              <p:nvSpPr>
                <p:cNvPr id="311" name="Freeform 72"/>
                <p:cNvSpPr>
                  <a:spLocks/>
                </p:cNvSpPr>
                <p:nvPr/>
              </p:nvSpPr>
              <p:spPr bwMode="auto">
                <a:xfrm>
                  <a:off x="2999" y="4705"/>
                  <a:ext cx="47" cy="35"/>
                </a:xfrm>
                <a:custGeom>
                  <a:avLst/>
                  <a:gdLst>
                    <a:gd name="T0" fmla="*/ 0 w 47"/>
                    <a:gd name="T1" fmla="*/ 0 h 35"/>
                    <a:gd name="T2" fmla="*/ 3 w 47"/>
                    <a:gd name="T3" fmla="*/ 12 h 35"/>
                    <a:gd name="T4" fmla="*/ 4 w 47"/>
                    <a:gd name="T5" fmla="*/ 19 h 35"/>
                    <a:gd name="T6" fmla="*/ 7 w 47"/>
                    <a:gd name="T7" fmla="*/ 26 h 35"/>
                    <a:gd name="T8" fmla="*/ 7 w 47"/>
                    <a:gd name="T9" fmla="*/ 30 h 35"/>
                    <a:gd name="T10" fmla="*/ 8 w 47"/>
                    <a:gd name="T11" fmla="*/ 33 h 35"/>
                    <a:gd name="T12" fmla="*/ 8 w 47"/>
                    <a:gd name="T13" fmla="*/ 35 h 35"/>
                    <a:gd name="T14" fmla="*/ 12 w 47"/>
                    <a:gd name="T15" fmla="*/ 32 h 35"/>
                    <a:gd name="T16" fmla="*/ 18 w 47"/>
                    <a:gd name="T17" fmla="*/ 27 h 35"/>
                    <a:gd name="T18" fmla="*/ 31 w 47"/>
                    <a:gd name="T19" fmla="*/ 16 h 35"/>
                    <a:gd name="T20" fmla="*/ 38 w 47"/>
                    <a:gd name="T21" fmla="*/ 12 h 35"/>
                    <a:gd name="T22" fmla="*/ 42 w 47"/>
                    <a:gd name="T23" fmla="*/ 7 h 35"/>
                    <a:gd name="T24" fmla="*/ 46 w 47"/>
                    <a:gd name="T25" fmla="*/ 4 h 35"/>
                    <a:gd name="T26" fmla="*/ 47 w 47"/>
                    <a:gd name="T27" fmla="*/ 3 h 35"/>
                    <a:gd name="T28" fmla="*/ 0 w 47"/>
                    <a:gd name="T29" fmla="*/ 0 h 3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35">
                      <a:moveTo>
                        <a:pt x="0" y="0"/>
                      </a:moveTo>
                      <a:lnTo>
                        <a:pt x="3" y="12"/>
                      </a:lnTo>
                      <a:lnTo>
                        <a:pt x="4" y="19"/>
                      </a:lnTo>
                      <a:lnTo>
                        <a:pt x="7" y="26"/>
                      </a:lnTo>
                      <a:lnTo>
                        <a:pt x="7" y="30"/>
                      </a:lnTo>
                      <a:lnTo>
                        <a:pt x="8" y="33"/>
                      </a:lnTo>
                      <a:lnTo>
                        <a:pt x="8" y="35"/>
                      </a:lnTo>
                      <a:lnTo>
                        <a:pt x="12" y="32"/>
                      </a:lnTo>
                      <a:lnTo>
                        <a:pt x="18" y="27"/>
                      </a:lnTo>
                      <a:lnTo>
                        <a:pt x="31" y="16"/>
                      </a:lnTo>
                      <a:lnTo>
                        <a:pt x="38" y="12"/>
                      </a:lnTo>
                      <a:lnTo>
                        <a:pt x="42" y="7"/>
                      </a:lnTo>
                      <a:lnTo>
                        <a:pt x="46" y="4"/>
                      </a:lnTo>
                      <a:lnTo>
                        <a:pt x="47" y="3"/>
                      </a:lnTo>
                      <a:lnTo>
                        <a:pt x="0" y="0"/>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312" name="Freeform 73"/>
                <p:cNvSpPr>
                  <a:spLocks/>
                </p:cNvSpPr>
                <p:nvPr/>
              </p:nvSpPr>
              <p:spPr bwMode="auto">
                <a:xfrm>
                  <a:off x="2984" y="4788"/>
                  <a:ext cx="10" cy="40"/>
                </a:xfrm>
                <a:custGeom>
                  <a:avLst/>
                  <a:gdLst>
                    <a:gd name="T0" fmla="*/ 10 w 10"/>
                    <a:gd name="T1" fmla="*/ 0 h 40"/>
                    <a:gd name="T2" fmla="*/ 10 w 10"/>
                    <a:gd name="T3" fmla="*/ 5 h 40"/>
                    <a:gd name="T4" fmla="*/ 10 w 10"/>
                    <a:gd name="T5" fmla="*/ 9 h 40"/>
                    <a:gd name="T6" fmla="*/ 7 w 10"/>
                    <a:gd name="T7" fmla="*/ 22 h 40"/>
                    <a:gd name="T8" fmla="*/ 3 w 10"/>
                    <a:gd name="T9" fmla="*/ 32 h 40"/>
                    <a:gd name="T10" fmla="*/ 2 w 10"/>
                    <a:gd name="T11" fmla="*/ 37 h 40"/>
                    <a:gd name="T12" fmla="*/ 0 w 10"/>
                    <a:gd name="T13" fmla="*/ 40 h 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40">
                      <a:moveTo>
                        <a:pt x="10" y="0"/>
                      </a:moveTo>
                      <a:lnTo>
                        <a:pt x="10" y="5"/>
                      </a:lnTo>
                      <a:lnTo>
                        <a:pt x="10" y="9"/>
                      </a:lnTo>
                      <a:lnTo>
                        <a:pt x="7" y="22"/>
                      </a:lnTo>
                      <a:lnTo>
                        <a:pt x="3" y="32"/>
                      </a:lnTo>
                      <a:lnTo>
                        <a:pt x="2" y="37"/>
                      </a:lnTo>
                      <a:lnTo>
                        <a:pt x="0" y="4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3" name="Line 74"/>
                <p:cNvSpPr>
                  <a:spLocks noChangeShapeType="1"/>
                </p:cNvSpPr>
                <p:nvPr/>
              </p:nvSpPr>
              <p:spPr bwMode="auto">
                <a:xfrm>
                  <a:off x="3015" y="4706"/>
                  <a:ext cx="6" cy="2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14" name="Freeform 75"/>
                <p:cNvSpPr>
                  <a:spLocks/>
                </p:cNvSpPr>
                <p:nvPr/>
              </p:nvSpPr>
              <p:spPr bwMode="auto">
                <a:xfrm>
                  <a:off x="2950" y="4531"/>
                  <a:ext cx="178" cy="233"/>
                </a:xfrm>
                <a:custGeom>
                  <a:avLst/>
                  <a:gdLst>
                    <a:gd name="T0" fmla="*/ 122 w 178"/>
                    <a:gd name="T1" fmla="*/ 2 h 233"/>
                    <a:gd name="T2" fmla="*/ 135 w 178"/>
                    <a:gd name="T3" fmla="*/ 7 h 233"/>
                    <a:gd name="T4" fmla="*/ 142 w 178"/>
                    <a:gd name="T5" fmla="*/ 7 h 233"/>
                    <a:gd name="T6" fmla="*/ 154 w 178"/>
                    <a:gd name="T7" fmla="*/ 14 h 233"/>
                    <a:gd name="T8" fmla="*/ 169 w 178"/>
                    <a:gd name="T9" fmla="*/ 31 h 233"/>
                    <a:gd name="T10" fmla="*/ 177 w 178"/>
                    <a:gd name="T11" fmla="*/ 57 h 233"/>
                    <a:gd name="T12" fmla="*/ 177 w 178"/>
                    <a:gd name="T13" fmla="*/ 89 h 233"/>
                    <a:gd name="T14" fmla="*/ 172 w 178"/>
                    <a:gd name="T15" fmla="*/ 114 h 233"/>
                    <a:gd name="T16" fmla="*/ 161 w 178"/>
                    <a:gd name="T17" fmla="*/ 140 h 233"/>
                    <a:gd name="T18" fmla="*/ 154 w 178"/>
                    <a:gd name="T19" fmla="*/ 157 h 233"/>
                    <a:gd name="T20" fmla="*/ 148 w 178"/>
                    <a:gd name="T21" fmla="*/ 178 h 233"/>
                    <a:gd name="T22" fmla="*/ 139 w 178"/>
                    <a:gd name="T23" fmla="*/ 204 h 233"/>
                    <a:gd name="T24" fmla="*/ 134 w 178"/>
                    <a:gd name="T25" fmla="*/ 225 h 233"/>
                    <a:gd name="T26" fmla="*/ 125 w 178"/>
                    <a:gd name="T27" fmla="*/ 231 h 233"/>
                    <a:gd name="T28" fmla="*/ 115 w 178"/>
                    <a:gd name="T29" fmla="*/ 233 h 233"/>
                    <a:gd name="T30" fmla="*/ 114 w 178"/>
                    <a:gd name="T31" fmla="*/ 231 h 233"/>
                    <a:gd name="T32" fmla="*/ 113 w 178"/>
                    <a:gd name="T33" fmla="*/ 222 h 233"/>
                    <a:gd name="T34" fmla="*/ 110 w 178"/>
                    <a:gd name="T35" fmla="*/ 209 h 233"/>
                    <a:gd name="T36" fmla="*/ 99 w 178"/>
                    <a:gd name="T37" fmla="*/ 189 h 233"/>
                    <a:gd name="T38" fmla="*/ 87 w 178"/>
                    <a:gd name="T39" fmla="*/ 175 h 233"/>
                    <a:gd name="T40" fmla="*/ 69 w 178"/>
                    <a:gd name="T41" fmla="*/ 157 h 233"/>
                    <a:gd name="T42" fmla="*/ 64 w 178"/>
                    <a:gd name="T43" fmla="*/ 171 h 233"/>
                    <a:gd name="T44" fmla="*/ 59 w 178"/>
                    <a:gd name="T45" fmla="*/ 192 h 233"/>
                    <a:gd name="T46" fmla="*/ 56 w 178"/>
                    <a:gd name="T47" fmla="*/ 215 h 233"/>
                    <a:gd name="T48" fmla="*/ 55 w 178"/>
                    <a:gd name="T49" fmla="*/ 228 h 233"/>
                    <a:gd name="T50" fmla="*/ 44 w 178"/>
                    <a:gd name="T51" fmla="*/ 228 h 233"/>
                    <a:gd name="T52" fmla="*/ 26 w 178"/>
                    <a:gd name="T53" fmla="*/ 225 h 233"/>
                    <a:gd name="T54" fmla="*/ 10 w 178"/>
                    <a:gd name="T55" fmla="*/ 224 h 233"/>
                    <a:gd name="T56" fmla="*/ 0 w 178"/>
                    <a:gd name="T57" fmla="*/ 225 h 233"/>
                    <a:gd name="T58" fmla="*/ 4 w 178"/>
                    <a:gd name="T59" fmla="*/ 206 h 233"/>
                    <a:gd name="T60" fmla="*/ 9 w 178"/>
                    <a:gd name="T61" fmla="*/ 174 h 233"/>
                    <a:gd name="T62" fmla="*/ 16 w 178"/>
                    <a:gd name="T63" fmla="*/ 143 h 233"/>
                    <a:gd name="T64" fmla="*/ 21 w 178"/>
                    <a:gd name="T65" fmla="*/ 128 h 233"/>
                    <a:gd name="T66" fmla="*/ 26 w 178"/>
                    <a:gd name="T67" fmla="*/ 108 h 233"/>
                    <a:gd name="T68" fmla="*/ 39 w 178"/>
                    <a:gd name="T69" fmla="*/ 72 h 233"/>
                    <a:gd name="T70" fmla="*/ 47 w 178"/>
                    <a:gd name="T71" fmla="*/ 52 h 233"/>
                    <a:gd name="T72" fmla="*/ 53 w 178"/>
                    <a:gd name="T73" fmla="*/ 43 h 233"/>
                    <a:gd name="T74" fmla="*/ 60 w 178"/>
                    <a:gd name="T75" fmla="*/ 29 h 233"/>
                    <a:gd name="T76" fmla="*/ 74 w 178"/>
                    <a:gd name="T77" fmla="*/ 14 h 233"/>
                    <a:gd name="T78" fmla="*/ 95 w 178"/>
                    <a:gd name="T79" fmla="*/ 2 h 233"/>
                    <a:gd name="T80" fmla="*/ 111 w 178"/>
                    <a:gd name="T81" fmla="*/ 0 h 23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78" h="233">
                      <a:moveTo>
                        <a:pt x="111" y="0"/>
                      </a:moveTo>
                      <a:lnTo>
                        <a:pt x="122" y="2"/>
                      </a:lnTo>
                      <a:lnTo>
                        <a:pt x="130" y="5"/>
                      </a:lnTo>
                      <a:lnTo>
                        <a:pt x="135" y="7"/>
                      </a:lnTo>
                      <a:lnTo>
                        <a:pt x="137" y="8"/>
                      </a:lnTo>
                      <a:lnTo>
                        <a:pt x="142" y="7"/>
                      </a:lnTo>
                      <a:lnTo>
                        <a:pt x="148" y="10"/>
                      </a:lnTo>
                      <a:lnTo>
                        <a:pt x="154" y="14"/>
                      </a:lnTo>
                      <a:lnTo>
                        <a:pt x="162" y="20"/>
                      </a:lnTo>
                      <a:lnTo>
                        <a:pt x="169" y="31"/>
                      </a:lnTo>
                      <a:lnTo>
                        <a:pt x="174" y="41"/>
                      </a:lnTo>
                      <a:lnTo>
                        <a:pt x="177" y="57"/>
                      </a:lnTo>
                      <a:lnTo>
                        <a:pt x="178" y="72"/>
                      </a:lnTo>
                      <a:lnTo>
                        <a:pt x="177" y="89"/>
                      </a:lnTo>
                      <a:lnTo>
                        <a:pt x="174" y="102"/>
                      </a:lnTo>
                      <a:lnTo>
                        <a:pt x="172" y="114"/>
                      </a:lnTo>
                      <a:lnTo>
                        <a:pt x="168" y="124"/>
                      </a:lnTo>
                      <a:lnTo>
                        <a:pt x="161" y="140"/>
                      </a:lnTo>
                      <a:lnTo>
                        <a:pt x="157" y="149"/>
                      </a:lnTo>
                      <a:lnTo>
                        <a:pt x="154" y="157"/>
                      </a:lnTo>
                      <a:lnTo>
                        <a:pt x="152" y="166"/>
                      </a:lnTo>
                      <a:lnTo>
                        <a:pt x="148" y="178"/>
                      </a:lnTo>
                      <a:lnTo>
                        <a:pt x="144" y="192"/>
                      </a:lnTo>
                      <a:lnTo>
                        <a:pt x="139" y="204"/>
                      </a:lnTo>
                      <a:lnTo>
                        <a:pt x="137" y="216"/>
                      </a:lnTo>
                      <a:lnTo>
                        <a:pt x="134" y="225"/>
                      </a:lnTo>
                      <a:lnTo>
                        <a:pt x="133" y="231"/>
                      </a:lnTo>
                      <a:lnTo>
                        <a:pt x="125" y="231"/>
                      </a:lnTo>
                      <a:lnTo>
                        <a:pt x="119" y="231"/>
                      </a:lnTo>
                      <a:lnTo>
                        <a:pt x="115" y="233"/>
                      </a:lnTo>
                      <a:lnTo>
                        <a:pt x="114" y="233"/>
                      </a:lnTo>
                      <a:lnTo>
                        <a:pt x="114" y="231"/>
                      </a:lnTo>
                      <a:lnTo>
                        <a:pt x="114" y="228"/>
                      </a:lnTo>
                      <a:lnTo>
                        <a:pt x="113" y="222"/>
                      </a:lnTo>
                      <a:lnTo>
                        <a:pt x="111" y="216"/>
                      </a:lnTo>
                      <a:lnTo>
                        <a:pt x="110" y="209"/>
                      </a:lnTo>
                      <a:lnTo>
                        <a:pt x="104" y="200"/>
                      </a:lnTo>
                      <a:lnTo>
                        <a:pt x="99" y="189"/>
                      </a:lnTo>
                      <a:lnTo>
                        <a:pt x="91" y="180"/>
                      </a:lnTo>
                      <a:lnTo>
                        <a:pt x="87" y="175"/>
                      </a:lnTo>
                      <a:lnTo>
                        <a:pt x="82" y="169"/>
                      </a:lnTo>
                      <a:lnTo>
                        <a:pt x="69" y="157"/>
                      </a:lnTo>
                      <a:lnTo>
                        <a:pt x="67" y="163"/>
                      </a:lnTo>
                      <a:lnTo>
                        <a:pt x="64" y="171"/>
                      </a:lnTo>
                      <a:lnTo>
                        <a:pt x="61" y="181"/>
                      </a:lnTo>
                      <a:lnTo>
                        <a:pt x="59" y="192"/>
                      </a:lnTo>
                      <a:lnTo>
                        <a:pt x="57" y="204"/>
                      </a:lnTo>
                      <a:lnTo>
                        <a:pt x="56" y="215"/>
                      </a:lnTo>
                      <a:lnTo>
                        <a:pt x="56" y="222"/>
                      </a:lnTo>
                      <a:lnTo>
                        <a:pt x="55" y="228"/>
                      </a:lnTo>
                      <a:lnTo>
                        <a:pt x="51" y="228"/>
                      </a:lnTo>
                      <a:lnTo>
                        <a:pt x="44" y="228"/>
                      </a:lnTo>
                      <a:lnTo>
                        <a:pt x="36" y="227"/>
                      </a:lnTo>
                      <a:lnTo>
                        <a:pt x="26" y="225"/>
                      </a:lnTo>
                      <a:lnTo>
                        <a:pt x="18" y="225"/>
                      </a:lnTo>
                      <a:lnTo>
                        <a:pt x="10" y="224"/>
                      </a:lnTo>
                      <a:lnTo>
                        <a:pt x="4" y="224"/>
                      </a:lnTo>
                      <a:lnTo>
                        <a:pt x="0" y="225"/>
                      </a:lnTo>
                      <a:lnTo>
                        <a:pt x="1" y="218"/>
                      </a:lnTo>
                      <a:lnTo>
                        <a:pt x="4" y="206"/>
                      </a:lnTo>
                      <a:lnTo>
                        <a:pt x="6" y="190"/>
                      </a:lnTo>
                      <a:lnTo>
                        <a:pt x="9" y="174"/>
                      </a:lnTo>
                      <a:lnTo>
                        <a:pt x="13" y="157"/>
                      </a:lnTo>
                      <a:lnTo>
                        <a:pt x="16" y="143"/>
                      </a:lnTo>
                      <a:lnTo>
                        <a:pt x="18" y="133"/>
                      </a:lnTo>
                      <a:lnTo>
                        <a:pt x="21" y="128"/>
                      </a:lnTo>
                      <a:lnTo>
                        <a:pt x="24" y="119"/>
                      </a:lnTo>
                      <a:lnTo>
                        <a:pt x="26" y="108"/>
                      </a:lnTo>
                      <a:lnTo>
                        <a:pt x="33" y="84"/>
                      </a:lnTo>
                      <a:lnTo>
                        <a:pt x="39" y="72"/>
                      </a:lnTo>
                      <a:lnTo>
                        <a:pt x="43" y="61"/>
                      </a:lnTo>
                      <a:lnTo>
                        <a:pt x="47" y="52"/>
                      </a:lnTo>
                      <a:lnTo>
                        <a:pt x="49" y="48"/>
                      </a:lnTo>
                      <a:lnTo>
                        <a:pt x="53" y="43"/>
                      </a:lnTo>
                      <a:lnTo>
                        <a:pt x="56" y="35"/>
                      </a:lnTo>
                      <a:lnTo>
                        <a:pt x="60" y="29"/>
                      </a:lnTo>
                      <a:lnTo>
                        <a:pt x="67" y="20"/>
                      </a:lnTo>
                      <a:lnTo>
                        <a:pt x="74" y="14"/>
                      </a:lnTo>
                      <a:lnTo>
                        <a:pt x="83" y="7"/>
                      </a:lnTo>
                      <a:lnTo>
                        <a:pt x="95" y="2"/>
                      </a:lnTo>
                      <a:lnTo>
                        <a:pt x="111" y="0"/>
                      </a:lnTo>
                      <a:close/>
                    </a:path>
                  </a:pathLst>
                </a:custGeom>
                <a:solidFill>
                  <a:srgbClr val="000000"/>
                </a:solidFill>
                <a:ln w="4763">
                  <a:solidFill>
                    <a:srgbClr val="000000"/>
                  </a:solidFill>
                  <a:prstDash val="solid"/>
                  <a:round/>
                  <a:headEnd/>
                  <a:tailEnd/>
                </a:ln>
              </p:spPr>
              <p:txBody>
                <a:bodyPr/>
                <a:lstStyle/>
                <a:p>
                  <a:endParaRPr lang="ja-JP" altLang="en-US"/>
                </a:p>
              </p:txBody>
            </p:sp>
            <p:sp>
              <p:nvSpPr>
                <p:cNvPr id="315" name="Freeform 76"/>
                <p:cNvSpPr>
                  <a:spLocks/>
                </p:cNvSpPr>
                <p:nvPr/>
              </p:nvSpPr>
              <p:spPr bwMode="auto">
                <a:xfrm>
                  <a:off x="3019" y="4592"/>
                  <a:ext cx="93" cy="116"/>
                </a:xfrm>
                <a:custGeom>
                  <a:avLst/>
                  <a:gdLst>
                    <a:gd name="T0" fmla="*/ 80 w 93"/>
                    <a:gd name="T1" fmla="*/ 0 h 116"/>
                    <a:gd name="T2" fmla="*/ 85 w 93"/>
                    <a:gd name="T3" fmla="*/ 3 h 116"/>
                    <a:gd name="T4" fmla="*/ 91 w 93"/>
                    <a:gd name="T5" fmla="*/ 9 h 116"/>
                    <a:gd name="T6" fmla="*/ 93 w 93"/>
                    <a:gd name="T7" fmla="*/ 18 h 116"/>
                    <a:gd name="T8" fmla="*/ 93 w 93"/>
                    <a:gd name="T9" fmla="*/ 29 h 116"/>
                    <a:gd name="T10" fmla="*/ 93 w 93"/>
                    <a:gd name="T11" fmla="*/ 40 h 116"/>
                    <a:gd name="T12" fmla="*/ 91 w 93"/>
                    <a:gd name="T13" fmla="*/ 49 h 116"/>
                    <a:gd name="T14" fmla="*/ 83 w 93"/>
                    <a:gd name="T15" fmla="*/ 63 h 116"/>
                    <a:gd name="T16" fmla="*/ 73 w 93"/>
                    <a:gd name="T17" fmla="*/ 73 h 116"/>
                    <a:gd name="T18" fmla="*/ 70 w 93"/>
                    <a:gd name="T19" fmla="*/ 76 h 116"/>
                    <a:gd name="T20" fmla="*/ 70 w 93"/>
                    <a:gd name="T21" fmla="*/ 76 h 116"/>
                    <a:gd name="T22" fmla="*/ 69 w 93"/>
                    <a:gd name="T23" fmla="*/ 85 h 116"/>
                    <a:gd name="T24" fmla="*/ 66 w 93"/>
                    <a:gd name="T25" fmla="*/ 93 h 116"/>
                    <a:gd name="T26" fmla="*/ 57 w 93"/>
                    <a:gd name="T27" fmla="*/ 107 h 116"/>
                    <a:gd name="T28" fmla="*/ 50 w 93"/>
                    <a:gd name="T29" fmla="*/ 111 h 116"/>
                    <a:gd name="T30" fmla="*/ 42 w 93"/>
                    <a:gd name="T31" fmla="*/ 114 h 116"/>
                    <a:gd name="T32" fmla="*/ 34 w 93"/>
                    <a:gd name="T33" fmla="*/ 116 h 116"/>
                    <a:gd name="T34" fmla="*/ 25 w 93"/>
                    <a:gd name="T35" fmla="*/ 116 h 116"/>
                    <a:gd name="T36" fmla="*/ 15 w 93"/>
                    <a:gd name="T37" fmla="*/ 113 h 116"/>
                    <a:gd name="T38" fmla="*/ 10 w 93"/>
                    <a:gd name="T39" fmla="*/ 108 h 116"/>
                    <a:gd name="T40" fmla="*/ 5 w 93"/>
                    <a:gd name="T41" fmla="*/ 104 h 116"/>
                    <a:gd name="T42" fmla="*/ 2 w 93"/>
                    <a:gd name="T43" fmla="*/ 98 h 116"/>
                    <a:gd name="T44" fmla="*/ 0 w 93"/>
                    <a:gd name="T45" fmla="*/ 90 h 116"/>
                    <a:gd name="T46" fmla="*/ 2 w 93"/>
                    <a:gd name="T47" fmla="*/ 82 h 116"/>
                    <a:gd name="T48" fmla="*/ 5 w 93"/>
                    <a:gd name="T49" fmla="*/ 72 h 116"/>
                    <a:gd name="T50" fmla="*/ 9 w 93"/>
                    <a:gd name="T51" fmla="*/ 63 h 116"/>
                    <a:gd name="T52" fmla="*/ 22 w 93"/>
                    <a:gd name="T53" fmla="*/ 41 h 116"/>
                    <a:gd name="T54" fmla="*/ 38 w 93"/>
                    <a:gd name="T55" fmla="*/ 22 h 116"/>
                    <a:gd name="T56" fmla="*/ 48 w 93"/>
                    <a:gd name="T57" fmla="*/ 12 h 116"/>
                    <a:gd name="T58" fmla="*/ 58 w 93"/>
                    <a:gd name="T59" fmla="*/ 6 h 116"/>
                    <a:gd name="T60" fmla="*/ 68 w 93"/>
                    <a:gd name="T61" fmla="*/ 2 h 116"/>
                    <a:gd name="T62" fmla="*/ 80 w 93"/>
                    <a:gd name="T63" fmla="*/ 0 h 116"/>
                    <a:gd name="T64" fmla="*/ 80 w 93"/>
                    <a:gd name="T65" fmla="*/ 0 h 1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3" h="116">
                      <a:moveTo>
                        <a:pt x="80" y="0"/>
                      </a:moveTo>
                      <a:lnTo>
                        <a:pt x="85" y="3"/>
                      </a:lnTo>
                      <a:lnTo>
                        <a:pt x="91" y="9"/>
                      </a:lnTo>
                      <a:lnTo>
                        <a:pt x="93" y="18"/>
                      </a:lnTo>
                      <a:lnTo>
                        <a:pt x="93" y="29"/>
                      </a:lnTo>
                      <a:lnTo>
                        <a:pt x="93" y="40"/>
                      </a:lnTo>
                      <a:lnTo>
                        <a:pt x="91" y="49"/>
                      </a:lnTo>
                      <a:lnTo>
                        <a:pt x="83" y="63"/>
                      </a:lnTo>
                      <a:lnTo>
                        <a:pt x="73" y="73"/>
                      </a:lnTo>
                      <a:lnTo>
                        <a:pt x="70" y="76"/>
                      </a:lnTo>
                      <a:lnTo>
                        <a:pt x="69" y="85"/>
                      </a:lnTo>
                      <a:lnTo>
                        <a:pt x="66" y="93"/>
                      </a:lnTo>
                      <a:lnTo>
                        <a:pt x="57" y="107"/>
                      </a:lnTo>
                      <a:lnTo>
                        <a:pt x="50" y="111"/>
                      </a:lnTo>
                      <a:lnTo>
                        <a:pt x="42" y="114"/>
                      </a:lnTo>
                      <a:lnTo>
                        <a:pt x="34" y="116"/>
                      </a:lnTo>
                      <a:lnTo>
                        <a:pt x="25" y="116"/>
                      </a:lnTo>
                      <a:lnTo>
                        <a:pt x="15" y="113"/>
                      </a:lnTo>
                      <a:lnTo>
                        <a:pt x="10" y="108"/>
                      </a:lnTo>
                      <a:lnTo>
                        <a:pt x="5" y="104"/>
                      </a:lnTo>
                      <a:lnTo>
                        <a:pt x="2" y="98"/>
                      </a:lnTo>
                      <a:lnTo>
                        <a:pt x="0" y="90"/>
                      </a:lnTo>
                      <a:lnTo>
                        <a:pt x="2" y="82"/>
                      </a:lnTo>
                      <a:lnTo>
                        <a:pt x="5" y="72"/>
                      </a:lnTo>
                      <a:lnTo>
                        <a:pt x="9" y="63"/>
                      </a:lnTo>
                      <a:lnTo>
                        <a:pt x="22" y="41"/>
                      </a:lnTo>
                      <a:lnTo>
                        <a:pt x="38" y="22"/>
                      </a:lnTo>
                      <a:lnTo>
                        <a:pt x="48" y="12"/>
                      </a:lnTo>
                      <a:lnTo>
                        <a:pt x="58" y="6"/>
                      </a:lnTo>
                      <a:lnTo>
                        <a:pt x="68" y="2"/>
                      </a:lnTo>
                      <a:lnTo>
                        <a:pt x="80" y="0"/>
                      </a:lnTo>
                      <a:close/>
                    </a:path>
                  </a:pathLst>
                </a:custGeom>
                <a:solidFill>
                  <a:srgbClr val="FFDD9F"/>
                </a:solidFill>
                <a:ln w="4763">
                  <a:solidFill>
                    <a:srgbClr val="000000"/>
                  </a:solidFill>
                  <a:prstDash val="solid"/>
                  <a:round/>
                  <a:headEnd/>
                  <a:tailEnd/>
                </a:ln>
              </p:spPr>
              <p:txBody>
                <a:bodyPr/>
                <a:lstStyle/>
                <a:p>
                  <a:endParaRPr lang="ja-JP" altLang="en-US"/>
                </a:p>
              </p:txBody>
            </p:sp>
            <p:sp>
              <p:nvSpPr>
                <p:cNvPr id="316" name="Freeform 77"/>
                <p:cNvSpPr>
                  <a:spLocks/>
                </p:cNvSpPr>
                <p:nvPr/>
              </p:nvSpPr>
              <p:spPr bwMode="auto">
                <a:xfrm>
                  <a:off x="3056" y="4618"/>
                  <a:ext cx="21" cy="18"/>
                </a:xfrm>
                <a:custGeom>
                  <a:avLst/>
                  <a:gdLst>
                    <a:gd name="T0" fmla="*/ 21 w 21"/>
                    <a:gd name="T1" fmla="*/ 9 h 18"/>
                    <a:gd name="T2" fmla="*/ 20 w 21"/>
                    <a:gd name="T3" fmla="*/ 2 h 18"/>
                    <a:gd name="T4" fmla="*/ 19 w 21"/>
                    <a:gd name="T5" fmla="*/ 0 h 18"/>
                    <a:gd name="T6" fmla="*/ 16 w 21"/>
                    <a:gd name="T7" fmla="*/ 0 h 18"/>
                    <a:gd name="T8" fmla="*/ 12 w 21"/>
                    <a:gd name="T9" fmla="*/ 0 h 18"/>
                    <a:gd name="T10" fmla="*/ 8 w 21"/>
                    <a:gd name="T11" fmla="*/ 5 h 18"/>
                    <a:gd name="T12" fmla="*/ 4 w 21"/>
                    <a:gd name="T13" fmla="*/ 11 h 18"/>
                    <a:gd name="T14" fmla="*/ 0 w 21"/>
                    <a:gd name="T15" fmla="*/ 18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18">
                      <a:moveTo>
                        <a:pt x="21" y="9"/>
                      </a:moveTo>
                      <a:lnTo>
                        <a:pt x="20" y="2"/>
                      </a:lnTo>
                      <a:lnTo>
                        <a:pt x="19" y="0"/>
                      </a:lnTo>
                      <a:lnTo>
                        <a:pt x="16" y="0"/>
                      </a:lnTo>
                      <a:lnTo>
                        <a:pt x="12" y="0"/>
                      </a:lnTo>
                      <a:lnTo>
                        <a:pt x="8" y="5"/>
                      </a:lnTo>
                      <a:lnTo>
                        <a:pt x="4" y="11"/>
                      </a:lnTo>
                      <a:lnTo>
                        <a:pt x="0"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7" name="Freeform 78"/>
                <p:cNvSpPr>
                  <a:spLocks/>
                </p:cNvSpPr>
                <p:nvPr/>
              </p:nvSpPr>
              <p:spPr bwMode="auto">
                <a:xfrm>
                  <a:off x="3080" y="4624"/>
                  <a:ext cx="24" cy="20"/>
                </a:xfrm>
                <a:custGeom>
                  <a:avLst/>
                  <a:gdLst>
                    <a:gd name="T0" fmla="*/ 24 w 24"/>
                    <a:gd name="T1" fmla="*/ 9 h 20"/>
                    <a:gd name="T2" fmla="*/ 23 w 24"/>
                    <a:gd name="T3" fmla="*/ 5 h 20"/>
                    <a:gd name="T4" fmla="*/ 22 w 24"/>
                    <a:gd name="T5" fmla="*/ 2 h 20"/>
                    <a:gd name="T6" fmla="*/ 18 w 24"/>
                    <a:gd name="T7" fmla="*/ 0 h 20"/>
                    <a:gd name="T8" fmla="*/ 15 w 24"/>
                    <a:gd name="T9" fmla="*/ 0 h 20"/>
                    <a:gd name="T10" fmla="*/ 5 w 24"/>
                    <a:gd name="T11" fmla="*/ 8 h 20"/>
                    <a:gd name="T12" fmla="*/ 0 w 24"/>
                    <a:gd name="T13" fmla="*/ 20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20">
                      <a:moveTo>
                        <a:pt x="24" y="9"/>
                      </a:moveTo>
                      <a:lnTo>
                        <a:pt x="23" y="5"/>
                      </a:lnTo>
                      <a:lnTo>
                        <a:pt x="22" y="2"/>
                      </a:lnTo>
                      <a:lnTo>
                        <a:pt x="18" y="0"/>
                      </a:lnTo>
                      <a:lnTo>
                        <a:pt x="15" y="0"/>
                      </a:lnTo>
                      <a:lnTo>
                        <a:pt x="5" y="8"/>
                      </a:lnTo>
                      <a:lnTo>
                        <a:pt x="0" y="2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18" name="Freeform 79"/>
                <p:cNvSpPr>
                  <a:spLocks/>
                </p:cNvSpPr>
                <p:nvPr/>
              </p:nvSpPr>
              <p:spPr bwMode="auto">
                <a:xfrm>
                  <a:off x="3065" y="4633"/>
                  <a:ext cx="7" cy="8"/>
                </a:xfrm>
                <a:custGeom>
                  <a:avLst/>
                  <a:gdLst>
                    <a:gd name="T0" fmla="*/ 7 w 7"/>
                    <a:gd name="T1" fmla="*/ 5 h 8"/>
                    <a:gd name="T2" fmla="*/ 7 w 7"/>
                    <a:gd name="T3" fmla="*/ 8 h 8"/>
                    <a:gd name="T4" fmla="*/ 4 w 7"/>
                    <a:gd name="T5" fmla="*/ 8 h 8"/>
                    <a:gd name="T6" fmla="*/ 2 w 7"/>
                    <a:gd name="T7" fmla="*/ 8 h 8"/>
                    <a:gd name="T8" fmla="*/ 0 w 7"/>
                    <a:gd name="T9" fmla="*/ 5 h 8"/>
                    <a:gd name="T10" fmla="*/ 2 w 7"/>
                    <a:gd name="T11" fmla="*/ 2 h 8"/>
                    <a:gd name="T12" fmla="*/ 4 w 7"/>
                    <a:gd name="T13" fmla="*/ 0 h 8"/>
                    <a:gd name="T14" fmla="*/ 7 w 7"/>
                    <a:gd name="T15" fmla="*/ 2 h 8"/>
                    <a:gd name="T16" fmla="*/ 7 w 7"/>
                    <a:gd name="T17" fmla="*/ 5 h 8"/>
                    <a:gd name="T18" fmla="*/ 7 w 7"/>
                    <a:gd name="T19" fmla="*/ 5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8">
                      <a:moveTo>
                        <a:pt x="7" y="5"/>
                      </a:moveTo>
                      <a:lnTo>
                        <a:pt x="7" y="8"/>
                      </a:lnTo>
                      <a:lnTo>
                        <a:pt x="4" y="8"/>
                      </a:lnTo>
                      <a:lnTo>
                        <a:pt x="2" y="8"/>
                      </a:lnTo>
                      <a:lnTo>
                        <a:pt x="0" y="5"/>
                      </a:lnTo>
                      <a:lnTo>
                        <a:pt x="2" y="2"/>
                      </a:lnTo>
                      <a:lnTo>
                        <a:pt x="4" y="0"/>
                      </a:lnTo>
                      <a:lnTo>
                        <a:pt x="7" y="2"/>
                      </a:lnTo>
                      <a:lnTo>
                        <a:pt x="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19" name="Freeform 80"/>
                <p:cNvSpPr>
                  <a:spLocks/>
                </p:cNvSpPr>
                <p:nvPr/>
              </p:nvSpPr>
              <p:spPr bwMode="auto">
                <a:xfrm>
                  <a:off x="3089" y="4644"/>
                  <a:ext cx="9" cy="8"/>
                </a:xfrm>
                <a:custGeom>
                  <a:avLst/>
                  <a:gdLst>
                    <a:gd name="T0" fmla="*/ 9 w 9"/>
                    <a:gd name="T1" fmla="*/ 4 h 8"/>
                    <a:gd name="T2" fmla="*/ 7 w 9"/>
                    <a:gd name="T3" fmla="*/ 8 h 8"/>
                    <a:gd name="T4" fmla="*/ 5 w 9"/>
                    <a:gd name="T5" fmla="*/ 8 h 8"/>
                    <a:gd name="T6" fmla="*/ 2 w 9"/>
                    <a:gd name="T7" fmla="*/ 8 h 8"/>
                    <a:gd name="T8" fmla="*/ 0 w 9"/>
                    <a:gd name="T9" fmla="*/ 4 h 8"/>
                    <a:gd name="T10" fmla="*/ 2 w 9"/>
                    <a:gd name="T11" fmla="*/ 1 h 8"/>
                    <a:gd name="T12" fmla="*/ 5 w 9"/>
                    <a:gd name="T13" fmla="*/ 0 h 8"/>
                    <a:gd name="T14" fmla="*/ 7 w 9"/>
                    <a:gd name="T15" fmla="*/ 1 h 8"/>
                    <a:gd name="T16" fmla="*/ 9 w 9"/>
                    <a:gd name="T17" fmla="*/ 4 h 8"/>
                    <a:gd name="T18" fmla="*/ 9 w 9"/>
                    <a:gd name="T19" fmla="*/ 4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8">
                      <a:moveTo>
                        <a:pt x="9" y="4"/>
                      </a:moveTo>
                      <a:lnTo>
                        <a:pt x="7" y="8"/>
                      </a:lnTo>
                      <a:lnTo>
                        <a:pt x="5" y="8"/>
                      </a:lnTo>
                      <a:lnTo>
                        <a:pt x="2" y="8"/>
                      </a:lnTo>
                      <a:lnTo>
                        <a:pt x="0" y="4"/>
                      </a:lnTo>
                      <a:lnTo>
                        <a:pt x="2" y="1"/>
                      </a:lnTo>
                      <a:lnTo>
                        <a:pt x="5" y="0"/>
                      </a:lnTo>
                      <a:lnTo>
                        <a:pt x="7" y="1"/>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20" name="Freeform 81"/>
                <p:cNvSpPr>
                  <a:spLocks/>
                </p:cNvSpPr>
                <p:nvPr/>
              </p:nvSpPr>
              <p:spPr bwMode="auto">
                <a:xfrm>
                  <a:off x="3057" y="4647"/>
                  <a:ext cx="26" cy="33"/>
                </a:xfrm>
                <a:custGeom>
                  <a:avLst/>
                  <a:gdLst>
                    <a:gd name="T0" fmla="*/ 18 w 26"/>
                    <a:gd name="T1" fmla="*/ 0 h 33"/>
                    <a:gd name="T2" fmla="*/ 19 w 26"/>
                    <a:gd name="T3" fmla="*/ 6 h 33"/>
                    <a:gd name="T4" fmla="*/ 22 w 26"/>
                    <a:gd name="T5" fmla="*/ 11 h 33"/>
                    <a:gd name="T6" fmla="*/ 24 w 26"/>
                    <a:gd name="T7" fmla="*/ 14 h 33"/>
                    <a:gd name="T8" fmla="*/ 26 w 26"/>
                    <a:gd name="T9" fmla="*/ 18 h 33"/>
                    <a:gd name="T10" fmla="*/ 24 w 26"/>
                    <a:gd name="T11" fmla="*/ 21 h 33"/>
                    <a:gd name="T12" fmla="*/ 22 w 26"/>
                    <a:gd name="T13" fmla="*/ 21 h 33"/>
                    <a:gd name="T14" fmla="*/ 19 w 26"/>
                    <a:gd name="T15" fmla="*/ 23 h 33"/>
                    <a:gd name="T16" fmla="*/ 18 w 26"/>
                    <a:gd name="T17" fmla="*/ 23 h 33"/>
                    <a:gd name="T18" fmla="*/ 16 w 26"/>
                    <a:gd name="T19" fmla="*/ 29 h 33"/>
                    <a:gd name="T20" fmla="*/ 12 w 26"/>
                    <a:gd name="T21" fmla="*/ 33 h 33"/>
                    <a:gd name="T22" fmla="*/ 6 w 26"/>
                    <a:gd name="T23" fmla="*/ 32 h 33"/>
                    <a:gd name="T24" fmla="*/ 3 w 26"/>
                    <a:gd name="T25" fmla="*/ 29 h 33"/>
                    <a:gd name="T26" fmla="*/ 0 w 26"/>
                    <a:gd name="T27" fmla="*/ 24 h 3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6" h="33">
                      <a:moveTo>
                        <a:pt x="18" y="0"/>
                      </a:moveTo>
                      <a:lnTo>
                        <a:pt x="19" y="6"/>
                      </a:lnTo>
                      <a:lnTo>
                        <a:pt x="22" y="11"/>
                      </a:lnTo>
                      <a:lnTo>
                        <a:pt x="24" y="14"/>
                      </a:lnTo>
                      <a:lnTo>
                        <a:pt x="26" y="18"/>
                      </a:lnTo>
                      <a:lnTo>
                        <a:pt x="24" y="21"/>
                      </a:lnTo>
                      <a:lnTo>
                        <a:pt x="22" y="21"/>
                      </a:lnTo>
                      <a:lnTo>
                        <a:pt x="19" y="23"/>
                      </a:lnTo>
                      <a:lnTo>
                        <a:pt x="18" y="23"/>
                      </a:lnTo>
                      <a:lnTo>
                        <a:pt x="16" y="29"/>
                      </a:lnTo>
                      <a:lnTo>
                        <a:pt x="12" y="33"/>
                      </a:lnTo>
                      <a:lnTo>
                        <a:pt x="6" y="32"/>
                      </a:lnTo>
                      <a:lnTo>
                        <a:pt x="3" y="29"/>
                      </a:lnTo>
                      <a:lnTo>
                        <a:pt x="0" y="2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1" name="Line 82"/>
                <p:cNvSpPr>
                  <a:spLocks noChangeShapeType="1"/>
                </p:cNvSpPr>
                <p:nvPr/>
              </p:nvSpPr>
              <p:spPr bwMode="auto">
                <a:xfrm flipH="1">
                  <a:off x="3064" y="4680"/>
                  <a:ext cx="3"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22" name="Freeform 83"/>
                <p:cNvSpPr>
                  <a:spLocks/>
                </p:cNvSpPr>
                <p:nvPr/>
              </p:nvSpPr>
              <p:spPr bwMode="auto">
                <a:xfrm>
                  <a:off x="3087" y="4539"/>
                  <a:ext cx="15" cy="56"/>
                </a:xfrm>
                <a:custGeom>
                  <a:avLst/>
                  <a:gdLst>
                    <a:gd name="T0" fmla="*/ 0 w 15"/>
                    <a:gd name="T1" fmla="*/ 0 h 56"/>
                    <a:gd name="T2" fmla="*/ 5 w 15"/>
                    <a:gd name="T3" fmla="*/ 6 h 56"/>
                    <a:gd name="T4" fmla="*/ 11 w 15"/>
                    <a:gd name="T5" fmla="*/ 18 h 56"/>
                    <a:gd name="T6" fmla="*/ 13 w 15"/>
                    <a:gd name="T7" fmla="*/ 35 h 56"/>
                    <a:gd name="T8" fmla="*/ 15 w 15"/>
                    <a:gd name="T9" fmla="*/ 56 h 56"/>
                    <a:gd name="T10" fmla="*/ 0 w 15"/>
                    <a:gd name="T11" fmla="*/ 0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56">
                      <a:moveTo>
                        <a:pt x="0" y="0"/>
                      </a:moveTo>
                      <a:lnTo>
                        <a:pt x="5" y="6"/>
                      </a:lnTo>
                      <a:lnTo>
                        <a:pt x="11" y="18"/>
                      </a:lnTo>
                      <a:lnTo>
                        <a:pt x="13" y="35"/>
                      </a:lnTo>
                      <a:lnTo>
                        <a:pt x="15" y="5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23" name="Freeform 84"/>
                <p:cNvSpPr>
                  <a:spLocks/>
                </p:cNvSpPr>
                <p:nvPr/>
              </p:nvSpPr>
              <p:spPr bwMode="auto">
                <a:xfrm>
                  <a:off x="3087" y="4539"/>
                  <a:ext cx="15" cy="56"/>
                </a:xfrm>
                <a:custGeom>
                  <a:avLst/>
                  <a:gdLst>
                    <a:gd name="T0" fmla="*/ 0 w 15"/>
                    <a:gd name="T1" fmla="*/ 0 h 56"/>
                    <a:gd name="T2" fmla="*/ 5 w 15"/>
                    <a:gd name="T3" fmla="*/ 6 h 56"/>
                    <a:gd name="T4" fmla="*/ 11 w 15"/>
                    <a:gd name="T5" fmla="*/ 18 h 56"/>
                    <a:gd name="T6" fmla="*/ 13 w 15"/>
                    <a:gd name="T7" fmla="*/ 35 h 56"/>
                    <a:gd name="T8" fmla="*/ 15 w 15"/>
                    <a:gd name="T9" fmla="*/ 56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56">
                      <a:moveTo>
                        <a:pt x="0" y="0"/>
                      </a:moveTo>
                      <a:lnTo>
                        <a:pt x="5" y="6"/>
                      </a:lnTo>
                      <a:lnTo>
                        <a:pt x="11" y="18"/>
                      </a:lnTo>
                      <a:lnTo>
                        <a:pt x="13" y="35"/>
                      </a:lnTo>
                      <a:lnTo>
                        <a:pt x="15" y="56"/>
                      </a:lnTo>
                    </a:path>
                  </a:pathLst>
                </a:custGeom>
                <a:noFill/>
                <a:ln w="4763">
                  <a:solidFill>
                    <a:srgbClr val="FFDD9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4" name="Freeform 85"/>
                <p:cNvSpPr>
                  <a:spLocks/>
                </p:cNvSpPr>
                <p:nvPr/>
              </p:nvSpPr>
              <p:spPr bwMode="auto">
                <a:xfrm>
                  <a:off x="2901" y="4714"/>
                  <a:ext cx="16" cy="50"/>
                </a:xfrm>
                <a:custGeom>
                  <a:avLst/>
                  <a:gdLst>
                    <a:gd name="T0" fmla="*/ 0 w 16"/>
                    <a:gd name="T1" fmla="*/ 0 h 50"/>
                    <a:gd name="T2" fmla="*/ 1 w 16"/>
                    <a:gd name="T3" fmla="*/ 12 h 50"/>
                    <a:gd name="T4" fmla="*/ 5 w 16"/>
                    <a:gd name="T5" fmla="*/ 27 h 50"/>
                    <a:gd name="T6" fmla="*/ 11 w 16"/>
                    <a:gd name="T7" fmla="*/ 41 h 50"/>
                    <a:gd name="T8" fmla="*/ 14 w 16"/>
                    <a:gd name="T9" fmla="*/ 45 h 50"/>
                    <a:gd name="T10" fmla="*/ 16 w 16"/>
                    <a:gd name="T11" fmla="*/ 5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50">
                      <a:moveTo>
                        <a:pt x="0" y="0"/>
                      </a:moveTo>
                      <a:lnTo>
                        <a:pt x="1" y="12"/>
                      </a:lnTo>
                      <a:lnTo>
                        <a:pt x="5" y="27"/>
                      </a:lnTo>
                      <a:lnTo>
                        <a:pt x="11" y="41"/>
                      </a:lnTo>
                      <a:lnTo>
                        <a:pt x="14" y="45"/>
                      </a:lnTo>
                      <a:lnTo>
                        <a:pt x="16" y="5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5" name="Freeform 86"/>
                <p:cNvSpPr>
                  <a:spLocks/>
                </p:cNvSpPr>
                <p:nvPr/>
              </p:nvSpPr>
              <p:spPr bwMode="auto">
                <a:xfrm>
                  <a:off x="2877" y="4738"/>
                  <a:ext cx="39" cy="41"/>
                </a:xfrm>
                <a:custGeom>
                  <a:avLst/>
                  <a:gdLst>
                    <a:gd name="T0" fmla="*/ 0 w 39"/>
                    <a:gd name="T1" fmla="*/ 0 h 41"/>
                    <a:gd name="T2" fmla="*/ 8 w 39"/>
                    <a:gd name="T3" fmla="*/ 9 h 41"/>
                    <a:gd name="T4" fmla="*/ 19 w 39"/>
                    <a:gd name="T5" fmla="*/ 21 h 41"/>
                    <a:gd name="T6" fmla="*/ 31 w 39"/>
                    <a:gd name="T7" fmla="*/ 34 h 41"/>
                    <a:gd name="T8" fmla="*/ 35 w 39"/>
                    <a:gd name="T9" fmla="*/ 38 h 41"/>
                    <a:gd name="T10" fmla="*/ 39 w 39"/>
                    <a:gd name="T11" fmla="*/ 41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9" h="41">
                      <a:moveTo>
                        <a:pt x="0" y="0"/>
                      </a:moveTo>
                      <a:lnTo>
                        <a:pt x="8" y="9"/>
                      </a:lnTo>
                      <a:lnTo>
                        <a:pt x="19" y="21"/>
                      </a:lnTo>
                      <a:lnTo>
                        <a:pt x="31" y="34"/>
                      </a:lnTo>
                      <a:lnTo>
                        <a:pt x="35" y="38"/>
                      </a:lnTo>
                      <a:lnTo>
                        <a:pt x="39"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6" name="Freeform 87"/>
                <p:cNvSpPr>
                  <a:spLocks/>
                </p:cNvSpPr>
                <p:nvPr/>
              </p:nvSpPr>
              <p:spPr bwMode="auto">
                <a:xfrm>
                  <a:off x="2927" y="4895"/>
                  <a:ext cx="121" cy="112"/>
                </a:xfrm>
                <a:custGeom>
                  <a:avLst/>
                  <a:gdLst>
                    <a:gd name="T0" fmla="*/ 121 w 121"/>
                    <a:gd name="T1" fmla="*/ 9 h 112"/>
                    <a:gd name="T2" fmla="*/ 121 w 121"/>
                    <a:gd name="T3" fmla="*/ 15 h 112"/>
                    <a:gd name="T4" fmla="*/ 119 w 121"/>
                    <a:gd name="T5" fmla="*/ 19 h 112"/>
                    <a:gd name="T6" fmla="*/ 114 w 121"/>
                    <a:gd name="T7" fmla="*/ 30 h 112"/>
                    <a:gd name="T8" fmla="*/ 107 w 121"/>
                    <a:gd name="T9" fmla="*/ 39 h 112"/>
                    <a:gd name="T10" fmla="*/ 102 w 121"/>
                    <a:gd name="T11" fmla="*/ 45 h 112"/>
                    <a:gd name="T12" fmla="*/ 106 w 121"/>
                    <a:gd name="T13" fmla="*/ 51 h 112"/>
                    <a:gd name="T14" fmla="*/ 107 w 121"/>
                    <a:gd name="T15" fmla="*/ 56 h 112"/>
                    <a:gd name="T16" fmla="*/ 106 w 121"/>
                    <a:gd name="T17" fmla="*/ 59 h 112"/>
                    <a:gd name="T18" fmla="*/ 99 w 121"/>
                    <a:gd name="T19" fmla="*/ 62 h 112"/>
                    <a:gd name="T20" fmla="*/ 98 w 121"/>
                    <a:gd name="T21" fmla="*/ 70 h 112"/>
                    <a:gd name="T22" fmla="*/ 94 w 121"/>
                    <a:gd name="T23" fmla="*/ 77 h 112"/>
                    <a:gd name="T24" fmla="*/ 90 w 121"/>
                    <a:gd name="T25" fmla="*/ 83 h 112"/>
                    <a:gd name="T26" fmla="*/ 83 w 121"/>
                    <a:gd name="T27" fmla="*/ 89 h 112"/>
                    <a:gd name="T28" fmla="*/ 74 w 121"/>
                    <a:gd name="T29" fmla="*/ 94 h 112"/>
                    <a:gd name="T30" fmla="*/ 66 w 121"/>
                    <a:gd name="T31" fmla="*/ 97 h 112"/>
                    <a:gd name="T32" fmla="*/ 55 w 121"/>
                    <a:gd name="T33" fmla="*/ 97 h 112"/>
                    <a:gd name="T34" fmla="*/ 43 w 121"/>
                    <a:gd name="T35" fmla="*/ 94 h 112"/>
                    <a:gd name="T36" fmla="*/ 39 w 121"/>
                    <a:gd name="T37" fmla="*/ 100 h 112"/>
                    <a:gd name="T38" fmla="*/ 36 w 121"/>
                    <a:gd name="T39" fmla="*/ 106 h 112"/>
                    <a:gd name="T40" fmla="*/ 36 w 121"/>
                    <a:gd name="T41" fmla="*/ 111 h 112"/>
                    <a:gd name="T42" fmla="*/ 36 w 121"/>
                    <a:gd name="T43" fmla="*/ 112 h 112"/>
                    <a:gd name="T44" fmla="*/ 24 w 121"/>
                    <a:gd name="T45" fmla="*/ 105 h 112"/>
                    <a:gd name="T46" fmla="*/ 16 w 121"/>
                    <a:gd name="T47" fmla="*/ 99 h 112"/>
                    <a:gd name="T48" fmla="*/ 8 w 121"/>
                    <a:gd name="T49" fmla="*/ 94 h 112"/>
                    <a:gd name="T50" fmla="*/ 4 w 121"/>
                    <a:gd name="T51" fmla="*/ 92 h 112"/>
                    <a:gd name="T52" fmla="*/ 1 w 121"/>
                    <a:gd name="T53" fmla="*/ 91 h 112"/>
                    <a:gd name="T54" fmla="*/ 0 w 121"/>
                    <a:gd name="T55" fmla="*/ 89 h 112"/>
                    <a:gd name="T56" fmla="*/ 0 w 121"/>
                    <a:gd name="T57" fmla="*/ 89 h 112"/>
                    <a:gd name="T58" fmla="*/ 1 w 121"/>
                    <a:gd name="T59" fmla="*/ 86 h 112"/>
                    <a:gd name="T60" fmla="*/ 4 w 121"/>
                    <a:gd name="T61" fmla="*/ 79 h 112"/>
                    <a:gd name="T62" fmla="*/ 8 w 121"/>
                    <a:gd name="T63" fmla="*/ 67 h 112"/>
                    <a:gd name="T64" fmla="*/ 13 w 121"/>
                    <a:gd name="T65" fmla="*/ 54 h 112"/>
                    <a:gd name="T66" fmla="*/ 21 w 121"/>
                    <a:gd name="T67" fmla="*/ 41 h 112"/>
                    <a:gd name="T68" fmla="*/ 28 w 121"/>
                    <a:gd name="T69" fmla="*/ 29 h 112"/>
                    <a:gd name="T70" fmla="*/ 36 w 121"/>
                    <a:gd name="T71" fmla="*/ 16 h 112"/>
                    <a:gd name="T72" fmla="*/ 44 w 121"/>
                    <a:gd name="T73" fmla="*/ 12 h 112"/>
                    <a:gd name="T74" fmla="*/ 52 w 121"/>
                    <a:gd name="T75" fmla="*/ 7 h 112"/>
                    <a:gd name="T76" fmla="*/ 64 w 121"/>
                    <a:gd name="T77" fmla="*/ 4 h 112"/>
                    <a:gd name="T78" fmla="*/ 88 w 121"/>
                    <a:gd name="T79" fmla="*/ 0 h 112"/>
                    <a:gd name="T80" fmla="*/ 101 w 121"/>
                    <a:gd name="T81" fmla="*/ 0 h 112"/>
                    <a:gd name="T82" fmla="*/ 110 w 121"/>
                    <a:gd name="T83" fmla="*/ 1 h 112"/>
                    <a:gd name="T84" fmla="*/ 117 w 121"/>
                    <a:gd name="T85" fmla="*/ 4 h 112"/>
                    <a:gd name="T86" fmla="*/ 121 w 121"/>
                    <a:gd name="T87" fmla="*/ 9 h 112"/>
                    <a:gd name="T88" fmla="*/ 121 w 121"/>
                    <a:gd name="T89" fmla="*/ 9 h 1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1" h="112">
                      <a:moveTo>
                        <a:pt x="121" y="9"/>
                      </a:moveTo>
                      <a:lnTo>
                        <a:pt x="121" y="15"/>
                      </a:lnTo>
                      <a:lnTo>
                        <a:pt x="119" y="19"/>
                      </a:lnTo>
                      <a:lnTo>
                        <a:pt x="114" y="30"/>
                      </a:lnTo>
                      <a:lnTo>
                        <a:pt x="107" y="39"/>
                      </a:lnTo>
                      <a:lnTo>
                        <a:pt x="102" y="45"/>
                      </a:lnTo>
                      <a:lnTo>
                        <a:pt x="106" y="51"/>
                      </a:lnTo>
                      <a:lnTo>
                        <a:pt x="107" y="56"/>
                      </a:lnTo>
                      <a:lnTo>
                        <a:pt x="106" y="59"/>
                      </a:lnTo>
                      <a:lnTo>
                        <a:pt x="99" y="62"/>
                      </a:lnTo>
                      <a:lnTo>
                        <a:pt x="98" y="70"/>
                      </a:lnTo>
                      <a:lnTo>
                        <a:pt x="94" y="77"/>
                      </a:lnTo>
                      <a:lnTo>
                        <a:pt x="90" y="83"/>
                      </a:lnTo>
                      <a:lnTo>
                        <a:pt x="83" y="89"/>
                      </a:lnTo>
                      <a:lnTo>
                        <a:pt x="74" y="94"/>
                      </a:lnTo>
                      <a:lnTo>
                        <a:pt x="66" y="97"/>
                      </a:lnTo>
                      <a:lnTo>
                        <a:pt x="55" y="97"/>
                      </a:lnTo>
                      <a:lnTo>
                        <a:pt x="43" y="94"/>
                      </a:lnTo>
                      <a:lnTo>
                        <a:pt x="39" y="100"/>
                      </a:lnTo>
                      <a:lnTo>
                        <a:pt x="36" y="106"/>
                      </a:lnTo>
                      <a:lnTo>
                        <a:pt x="36" y="111"/>
                      </a:lnTo>
                      <a:lnTo>
                        <a:pt x="36" y="112"/>
                      </a:lnTo>
                      <a:lnTo>
                        <a:pt x="24" y="105"/>
                      </a:lnTo>
                      <a:lnTo>
                        <a:pt x="16" y="99"/>
                      </a:lnTo>
                      <a:lnTo>
                        <a:pt x="8" y="94"/>
                      </a:lnTo>
                      <a:lnTo>
                        <a:pt x="4" y="92"/>
                      </a:lnTo>
                      <a:lnTo>
                        <a:pt x="1" y="91"/>
                      </a:lnTo>
                      <a:lnTo>
                        <a:pt x="0" y="89"/>
                      </a:lnTo>
                      <a:lnTo>
                        <a:pt x="1" y="86"/>
                      </a:lnTo>
                      <a:lnTo>
                        <a:pt x="4" y="79"/>
                      </a:lnTo>
                      <a:lnTo>
                        <a:pt x="8" y="67"/>
                      </a:lnTo>
                      <a:lnTo>
                        <a:pt x="13" y="54"/>
                      </a:lnTo>
                      <a:lnTo>
                        <a:pt x="21" y="41"/>
                      </a:lnTo>
                      <a:lnTo>
                        <a:pt x="28" y="29"/>
                      </a:lnTo>
                      <a:lnTo>
                        <a:pt x="36" y="16"/>
                      </a:lnTo>
                      <a:lnTo>
                        <a:pt x="44" y="12"/>
                      </a:lnTo>
                      <a:lnTo>
                        <a:pt x="52" y="7"/>
                      </a:lnTo>
                      <a:lnTo>
                        <a:pt x="64" y="4"/>
                      </a:lnTo>
                      <a:lnTo>
                        <a:pt x="88" y="0"/>
                      </a:lnTo>
                      <a:lnTo>
                        <a:pt x="101" y="0"/>
                      </a:lnTo>
                      <a:lnTo>
                        <a:pt x="110" y="1"/>
                      </a:lnTo>
                      <a:lnTo>
                        <a:pt x="117" y="4"/>
                      </a:lnTo>
                      <a:lnTo>
                        <a:pt x="121" y="9"/>
                      </a:lnTo>
                      <a:close/>
                    </a:path>
                  </a:pathLst>
                </a:custGeom>
                <a:solidFill>
                  <a:srgbClr val="FFDD9F"/>
                </a:solidFill>
                <a:ln w="4763">
                  <a:solidFill>
                    <a:srgbClr val="000000"/>
                  </a:solidFill>
                  <a:prstDash val="solid"/>
                  <a:round/>
                  <a:headEnd/>
                  <a:tailEnd/>
                </a:ln>
              </p:spPr>
              <p:txBody>
                <a:bodyPr/>
                <a:lstStyle/>
                <a:p>
                  <a:endParaRPr lang="ja-JP" altLang="en-US"/>
                </a:p>
              </p:txBody>
            </p:sp>
            <p:sp>
              <p:nvSpPr>
                <p:cNvPr id="327" name="Freeform 88"/>
                <p:cNvSpPr>
                  <a:spLocks/>
                </p:cNvSpPr>
                <p:nvPr/>
              </p:nvSpPr>
              <p:spPr bwMode="auto">
                <a:xfrm>
                  <a:off x="2834" y="4981"/>
                  <a:ext cx="160" cy="155"/>
                </a:xfrm>
                <a:custGeom>
                  <a:avLst/>
                  <a:gdLst>
                    <a:gd name="T0" fmla="*/ 0 w 160"/>
                    <a:gd name="T1" fmla="*/ 152 h 155"/>
                    <a:gd name="T2" fmla="*/ 2 w 160"/>
                    <a:gd name="T3" fmla="*/ 149 h 155"/>
                    <a:gd name="T4" fmla="*/ 7 w 160"/>
                    <a:gd name="T5" fmla="*/ 143 h 155"/>
                    <a:gd name="T6" fmla="*/ 12 w 160"/>
                    <a:gd name="T7" fmla="*/ 136 h 155"/>
                    <a:gd name="T8" fmla="*/ 19 w 160"/>
                    <a:gd name="T9" fmla="*/ 127 h 155"/>
                    <a:gd name="T10" fmla="*/ 31 w 160"/>
                    <a:gd name="T11" fmla="*/ 107 h 155"/>
                    <a:gd name="T12" fmla="*/ 36 w 160"/>
                    <a:gd name="T13" fmla="*/ 98 h 155"/>
                    <a:gd name="T14" fmla="*/ 39 w 160"/>
                    <a:gd name="T15" fmla="*/ 89 h 155"/>
                    <a:gd name="T16" fmla="*/ 43 w 160"/>
                    <a:gd name="T17" fmla="*/ 72 h 155"/>
                    <a:gd name="T18" fmla="*/ 48 w 160"/>
                    <a:gd name="T19" fmla="*/ 57 h 155"/>
                    <a:gd name="T20" fmla="*/ 55 w 160"/>
                    <a:gd name="T21" fmla="*/ 41 h 155"/>
                    <a:gd name="T22" fmla="*/ 62 w 160"/>
                    <a:gd name="T23" fmla="*/ 29 h 155"/>
                    <a:gd name="T24" fmla="*/ 70 w 160"/>
                    <a:gd name="T25" fmla="*/ 17 h 155"/>
                    <a:gd name="T26" fmla="*/ 78 w 160"/>
                    <a:gd name="T27" fmla="*/ 9 h 155"/>
                    <a:gd name="T28" fmla="*/ 85 w 160"/>
                    <a:gd name="T29" fmla="*/ 3 h 155"/>
                    <a:gd name="T30" fmla="*/ 91 w 160"/>
                    <a:gd name="T31" fmla="*/ 0 h 155"/>
                    <a:gd name="T32" fmla="*/ 103 w 160"/>
                    <a:gd name="T33" fmla="*/ 2 h 155"/>
                    <a:gd name="T34" fmla="*/ 116 w 160"/>
                    <a:gd name="T35" fmla="*/ 8 h 155"/>
                    <a:gd name="T36" fmla="*/ 128 w 160"/>
                    <a:gd name="T37" fmla="*/ 16 h 155"/>
                    <a:gd name="T38" fmla="*/ 137 w 160"/>
                    <a:gd name="T39" fmla="*/ 26 h 155"/>
                    <a:gd name="T40" fmla="*/ 146 w 160"/>
                    <a:gd name="T41" fmla="*/ 37 h 155"/>
                    <a:gd name="T42" fmla="*/ 153 w 160"/>
                    <a:gd name="T43" fmla="*/ 48 h 155"/>
                    <a:gd name="T44" fmla="*/ 157 w 160"/>
                    <a:gd name="T45" fmla="*/ 54 h 155"/>
                    <a:gd name="T46" fmla="*/ 160 w 160"/>
                    <a:gd name="T47" fmla="*/ 55 h 155"/>
                    <a:gd name="T48" fmla="*/ 159 w 160"/>
                    <a:gd name="T49" fmla="*/ 58 h 155"/>
                    <a:gd name="T50" fmla="*/ 157 w 160"/>
                    <a:gd name="T51" fmla="*/ 67 h 155"/>
                    <a:gd name="T52" fmla="*/ 153 w 160"/>
                    <a:gd name="T53" fmla="*/ 79 h 155"/>
                    <a:gd name="T54" fmla="*/ 148 w 160"/>
                    <a:gd name="T55" fmla="*/ 93 h 155"/>
                    <a:gd name="T56" fmla="*/ 141 w 160"/>
                    <a:gd name="T57" fmla="*/ 107 h 155"/>
                    <a:gd name="T58" fmla="*/ 134 w 160"/>
                    <a:gd name="T59" fmla="*/ 117 h 155"/>
                    <a:gd name="T60" fmla="*/ 125 w 160"/>
                    <a:gd name="T61" fmla="*/ 127 h 155"/>
                    <a:gd name="T62" fmla="*/ 114 w 160"/>
                    <a:gd name="T63" fmla="*/ 131 h 155"/>
                    <a:gd name="T64" fmla="*/ 113 w 160"/>
                    <a:gd name="T65" fmla="*/ 139 h 155"/>
                    <a:gd name="T66" fmla="*/ 111 w 160"/>
                    <a:gd name="T67" fmla="*/ 146 h 155"/>
                    <a:gd name="T68" fmla="*/ 109 w 160"/>
                    <a:gd name="T69" fmla="*/ 152 h 155"/>
                    <a:gd name="T70" fmla="*/ 109 w 160"/>
                    <a:gd name="T71" fmla="*/ 155 h 155"/>
                    <a:gd name="T72" fmla="*/ 0 w 160"/>
                    <a:gd name="T73" fmla="*/ 152 h 15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60" h="155">
                      <a:moveTo>
                        <a:pt x="0" y="152"/>
                      </a:moveTo>
                      <a:lnTo>
                        <a:pt x="2" y="149"/>
                      </a:lnTo>
                      <a:lnTo>
                        <a:pt x="7" y="143"/>
                      </a:lnTo>
                      <a:lnTo>
                        <a:pt x="12" y="136"/>
                      </a:lnTo>
                      <a:lnTo>
                        <a:pt x="19" y="127"/>
                      </a:lnTo>
                      <a:lnTo>
                        <a:pt x="31" y="107"/>
                      </a:lnTo>
                      <a:lnTo>
                        <a:pt x="36" y="98"/>
                      </a:lnTo>
                      <a:lnTo>
                        <a:pt x="39" y="89"/>
                      </a:lnTo>
                      <a:lnTo>
                        <a:pt x="43" y="72"/>
                      </a:lnTo>
                      <a:lnTo>
                        <a:pt x="48" y="57"/>
                      </a:lnTo>
                      <a:lnTo>
                        <a:pt x="55" y="41"/>
                      </a:lnTo>
                      <a:lnTo>
                        <a:pt x="62" y="29"/>
                      </a:lnTo>
                      <a:lnTo>
                        <a:pt x="70" y="17"/>
                      </a:lnTo>
                      <a:lnTo>
                        <a:pt x="78" y="9"/>
                      </a:lnTo>
                      <a:lnTo>
                        <a:pt x="85" y="3"/>
                      </a:lnTo>
                      <a:lnTo>
                        <a:pt x="91" y="0"/>
                      </a:lnTo>
                      <a:lnTo>
                        <a:pt x="103" y="2"/>
                      </a:lnTo>
                      <a:lnTo>
                        <a:pt x="116" y="8"/>
                      </a:lnTo>
                      <a:lnTo>
                        <a:pt x="128" y="16"/>
                      </a:lnTo>
                      <a:lnTo>
                        <a:pt x="137" y="26"/>
                      </a:lnTo>
                      <a:lnTo>
                        <a:pt x="146" y="37"/>
                      </a:lnTo>
                      <a:lnTo>
                        <a:pt x="153" y="48"/>
                      </a:lnTo>
                      <a:lnTo>
                        <a:pt x="157" y="54"/>
                      </a:lnTo>
                      <a:lnTo>
                        <a:pt x="160" y="55"/>
                      </a:lnTo>
                      <a:lnTo>
                        <a:pt x="159" y="58"/>
                      </a:lnTo>
                      <a:lnTo>
                        <a:pt x="157" y="67"/>
                      </a:lnTo>
                      <a:lnTo>
                        <a:pt x="153" y="79"/>
                      </a:lnTo>
                      <a:lnTo>
                        <a:pt x="148" y="93"/>
                      </a:lnTo>
                      <a:lnTo>
                        <a:pt x="141" y="107"/>
                      </a:lnTo>
                      <a:lnTo>
                        <a:pt x="134" y="117"/>
                      </a:lnTo>
                      <a:lnTo>
                        <a:pt x="125" y="127"/>
                      </a:lnTo>
                      <a:lnTo>
                        <a:pt x="114" y="131"/>
                      </a:lnTo>
                      <a:lnTo>
                        <a:pt x="113" y="139"/>
                      </a:lnTo>
                      <a:lnTo>
                        <a:pt x="111" y="146"/>
                      </a:lnTo>
                      <a:lnTo>
                        <a:pt x="109" y="152"/>
                      </a:lnTo>
                      <a:lnTo>
                        <a:pt x="109" y="155"/>
                      </a:lnTo>
                      <a:lnTo>
                        <a:pt x="0" y="152"/>
                      </a:lnTo>
                      <a:close/>
                    </a:path>
                  </a:pathLst>
                </a:custGeom>
                <a:solidFill>
                  <a:srgbClr val="FFBF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28" name="Freeform 89"/>
                <p:cNvSpPr>
                  <a:spLocks/>
                </p:cNvSpPr>
                <p:nvPr/>
              </p:nvSpPr>
              <p:spPr bwMode="auto">
                <a:xfrm>
                  <a:off x="2834" y="4981"/>
                  <a:ext cx="160" cy="155"/>
                </a:xfrm>
                <a:custGeom>
                  <a:avLst/>
                  <a:gdLst>
                    <a:gd name="T0" fmla="*/ 0 w 160"/>
                    <a:gd name="T1" fmla="*/ 152 h 155"/>
                    <a:gd name="T2" fmla="*/ 2 w 160"/>
                    <a:gd name="T3" fmla="*/ 149 h 155"/>
                    <a:gd name="T4" fmla="*/ 7 w 160"/>
                    <a:gd name="T5" fmla="*/ 143 h 155"/>
                    <a:gd name="T6" fmla="*/ 12 w 160"/>
                    <a:gd name="T7" fmla="*/ 136 h 155"/>
                    <a:gd name="T8" fmla="*/ 19 w 160"/>
                    <a:gd name="T9" fmla="*/ 127 h 155"/>
                    <a:gd name="T10" fmla="*/ 31 w 160"/>
                    <a:gd name="T11" fmla="*/ 107 h 155"/>
                    <a:gd name="T12" fmla="*/ 36 w 160"/>
                    <a:gd name="T13" fmla="*/ 98 h 155"/>
                    <a:gd name="T14" fmla="*/ 39 w 160"/>
                    <a:gd name="T15" fmla="*/ 89 h 155"/>
                    <a:gd name="T16" fmla="*/ 43 w 160"/>
                    <a:gd name="T17" fmla="*/ 72 h 155"/>
                    <a:gd name="T18" fmla="*/ 48 w 160"/>
                    <a:gd name="T19" fmla="*/ 57 h 155"/>
                    <a:gd name="T20" fmla="*/ 55 w 160"/>
                    <a:gd name="T21" fmla="*/ 41 h 155"/>
                    <a:gd name="T22" fmla="*/ 62 w 160"/>
                    <a:gd name="T23" fmla="*/ 29 h 155"/>
                    <a:gd name="T24" fmla="*/ 70 w 160"/>
                    <a:gd name="T25" fmla="*/ 17 h 155"/>
                    <a:gd name="T26" fmla="*/ 78 w 160"/>
                    <a:gd name="T27" fmla="*/ 9 h 155"/>
                    <a:gd name="T28" fmla="*/ 85 w 160"/>
                    <a:gd name="T29" fmla="*/ 3 h 155"/>
                    <a:gd name="T30" fmla="*/ 91 w 160"/>
                    <a:gd name="T31" fmla="*/ 0 h 155"/>
                    <a:gd name="T32" fmla="*/ 103 w 160"/>
                    <a:gd name="T33" fmla="*/ 2 h 155"/>
                    <a:gd name="T34" fmla="*/ 116 w 160"/>
                    <a:gd name="T35" fmla="*/ 8 h 155"/>
                    <a:gd name="T36" fmla="*/ 128 w 160"/>
                    <a:gd name="T37" fmla="*/ 16 h 155"/>
                    <a:gd name="T38" fmla="*/ 137 w 160"/>
                    <a:gd name="T39" fmla="*/ 26 h 155"/>
                    <a:gd name="T40" fmla="*/ 146 w 160"/>
                    <a:gd name="T41" fmla="*/ 37 h 155"/>
                    <a:gd name="T42" fmla="*/ 153 w 160"/>
                    <a:gd name="T43" fmla="*/ 48 h 155"/>
                    <a:gd name="T44" fmla="*/ 157 w 160"/>
                    <a:gd name="T45" fmla="*/ 54 h 155"/>
                    <a:gd name="T46" fmla="*/ 160 w 160"/>
                    <a:gd name="T47" fmla="*/ 55 h 155"/>
                    <a:gd name="T48" fmla="*/ 159 w 160"/>
                    <a:gd name="T49" fmla="*/ 58 h 155"/>
                    <a:gd name="T50" fmla="*/ 157 w 160"/>
                    <a:gd name="T51" fmla="*/ 67 h 155"/>
                    <a:gd name="T52" fmla="*/ 153 w 160"/>
                    <a:gd name="T53" fmla="*/ 79 h 155"/>
                    <a:gd name="T54" fmla="*/ 148 w 160"/>
                    <a:gd name="T55" fmla="*/ 93 h 155"/>
                    <a:gd name="T56" fmla="*/ 141 w 160"/>
                    <a:gd name="T57" fmla="*/ 107 h 155"/>
                    <a:gd name="T58" fmla="*/ 134 w 160"/>
                    <a:gd name="T59" fmla="*/ 117 h 155"/>
                    <a:gd name="T60" fmla="*/ 125 w 160"/>
                    <a:gd name="T61" fmla="*/ 127 h 155"/>
                    <a:gd name="T62" fmla="*/ 114 w 160"/>
                    <a:gd name="T63" fmla="*/ 131 h 155"/>
                    <a:gd name="T64" fmla="*/ 113 w 160"/>
                    <a:gd name="T65" fmla="*/ 139 h 155"/>
                    <a:gd name="T66" fmla="*/ 111 w 160"/>
                    <a:gd name="T67" fmla="*/ 146 h 155"/>
                    <a:gd name="T68" fmla="*/ 109 w 160"/>
                    <a:gd name="T69" fmla="*/ 152 h 155"/>
                    <a:gd name="T70" fmla="*/ 109 w 160"/>
                    <a:gd name="T71" fmla="*/ 155 h 1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60" h="155">
                      <a:moveTo>
                        <a:pt x="0" y="152"/>
                      </a:moveTo>
                      <a:lnTo>
                        <a:pt x="2" y="149"/>
                      </a:lnTo>
                      <a:lnTo>
                        <a:pt x="7" y="143"/>
                      </a:lnTo>
                      <a:lnTo>
                        <a:pt x="12" y="136"/>
                      </a:lnTo>
                      <a:lnTo>
                        <a:pt x="19" y="127"/>
                      </a:lnTo>
                      <a:lnTo>
                        <a:pt x="31" y="107"/>
                      </a:lnTo>
                      <a:lnTo>
                        <a:pt x="36" y="98"/>
                      </a:lnTo>
                      <a:lnTo>
                        <a:pt x="39" y="89"/>
                      </a:lnTo>
                      <a:lnTo>
                        <a:pt x="43" y="72"/>
                      </a:lnTo>
                      <a:lnTo>
                        <a:pt x="48" y="57"/>
                      </a:lnTo>
                      <a:lnTo>
                        <a:pt x="55" y="41"/>
                      </a:lnTo>
                      <a:lnTo>
                        <a:pt x="62" y="29"/>
                      </a:lnTo>
                      <a:lnTo>
                        <a:pt x="70" y="17"/>
                      </a:lnTo>
                      <a:lnTo>
                        <a:pt x="78" y="9"/>
                      </a:lnTo>
                      <a:lnTo>
                        <a:pt x="85" y="3"/>
                      </a:lnTo>
                      <a:lnTo>
                        <a:pt x="91" y="0"/>
                      </a:lnTo>
                      <a:lnTo>
                        <a:pt x="103" y="2"/>
                      </a:lnTo>
                      <a:lnTo>
                        <a:pt x="116" y="8"/>
                      </a:lnTo>
                      <a:lnTo>
                        <a:pt x="128" y="16"/>
                      </a:lnTo>
                      <a:lnTo>
                        <a:pt x="137" y="26"/>
                      </a:lnTo>
                      <a:lnTo>
                        <a:pt x="146" y="37"/>
                      </a:lnTo>
                      <a:lnTo>
                        <a:pt x="153" y="48"/>
                      </a:lnTo>
                      <a:lnTo>
                        <a:pt x="157" y="54"/>
                      </a:lnTo>
                      <a:lnTo>
                        <a:pt x="160" y="55"/>
                      </a:lnTo>
                      <a:lnTo>
                        <a:pt x="159" y="58"/>
                      </a:lnTo>
                      <a:lnTo>
                        <a:pt x="157" y="67"/>
                      </a:lnTo>
                      <a:lnTo>
                        <a:pt x="153" y="79"/>
                      </a:lnTo>
                      <a:lnTo>
                        <a:pt x="148" y="93"/>
                      </a:lnTo>
                      <a:lnTo>
                        <a:pt x="141" y="107"/>
                      </a:lnTo>
                      <a:lnTo>
                        <a:pt x="134" y="117"/>
                      </a:lnTo>
                      <a:lnTo>
                        <a:pt x="125" y="127"/>
                      </a:lnTo>
                      <a:lnTo>
                        <a:pt x="114" y="131"/>
                      </a:lnTo>
                      <a:lnTo>
                        <a:pt x="113" y="139"/>
                      </a:lnTo>
                      <a:lnTo>
                        <a:pt x="111" y="146"/>
                      </a:lnTo>
                      <a:lnTo>
                        <a:pt x="109" y="152"/>
                      </a:lnTo>
                      <a:lnTo>
                        <a:pt x="109" y="15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29" name="Freeform 90"/>
                <p:cNvSpPr>
                  <a:spLocks/>
                </p:cNvSpPr>
                <p:nvPr/>
              </p:nvSpPr>
              <p:spPr bwMode="auto">
                <a:xfrm>
                  <a:off x="3127" y="5042"/>
                  <a:ext cx="18" cy="12"/>
                </a:xfrm>
                <a:custGeom>
                  <a:avLst/>
                  <a:gdLst>
                    <a:gd name="T0" fmla="*/ 0 w 18"/>
                    <a:gd name="T1" fmla="*/ 11 h 12"/>
                    <a:gd name="T2" fmla="*/ 4 w 18"/>
                    <a:gd name="T3" fmla="*/ 0 h 12"/>
                    <a:gd name="T4" fmla="*/ 18 w 18"/>
                    <a:gd name="T5" fmla="*/ 12 h 12"/>
                    <a:gd name="T6" fmla="*/ 0 w 18"/>
                    <a:gd name="T7" fmla="*/ 11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12">
                      <a:moveTo>
                        <a:pt x="0" y="11"/>
                      </a:moveTo>
                      <a:lnTo>
                        <a:pt x="4" y="0"/>
                      </a:lnTo>
                      <a:lnTo>
                        <a:pt x="18" y="12"/>
                      </a:lnTo>
                      <a:lnTo>
                        <a:pt x="0" y="11"/>
                      </a:lnTo>
                      <a:close/>
                    </a:path>
                  </a:pathLst>
                </a:custGeom>
                <a:solidFill>
                  <a:srgbClr val="999999"/>
                </a:solidFill>
                <a:ln w="4763">
                  <a:solidFill>
                    <a:srgbClr val="000000"/>
                  </a:solidFill>
                  <a:prstDash val="solid"/>
                  <a:round/>
                  <a:headEnd/>
                  <a:tailEnd/>
                </a:ln>
              </p:spPr>
              <p:txBody>
                <a:bodyPr/>
                <a:lstStyle/>
                <a:p>
                  <a:endParaRPr lang="ja-JP" altLang="en-US"/>
                </a:p>
              </p:txBody>
            </p:sp>
            <p:sp>
              <p:nvSpPr>
                <p:cNvPr id="330" name="Freeform 91"/>
                <p:cNvSpPr>
                  <a:spLocks/>
                </p:cNvSpPr>
                <p:nvPr/>
              </p:nvSpPr>
              <p:spPr bwMode="auto">
                <a:xfrm>
                  <a:off x="3054" y="5013"/>
                  <a:ext cx="81" cy="40"/>
                </a:xfrm>
                <a:custGeom>
                  <a:avLst/>
                  <a:gdLst>
                    <a:gd name="T0" fmla="*/ 76 w 81"/>
                    <a:gd name="T1" fmla="*/ 29 h 40"/>
                    <a:gd name="T2" fmla="*/ 80 w 81"/>
                    <a:gd name="T3" fmla="*/ 32 h 40"/>
                    <a:gd name="T4" fmla="*/ 81 w 81"/>
                    <a:gd name="T5" fmla="*/ 38 h 40"/>
                    <a:gd name="T6" fmla="*/ 81 w 81"/>
                    <a:gd name="T7" fmla="*/ 38 h 40"/>
                    <a:gd name="T8" fmla="*/ 77 w 81"/>
                    <a:gd name="T9" fmla="*/ 40 h 40"/>
                    <a:gd name="T10" fmla="*/ 72 w 81"/>
                    <a:gd name="T11" fmla="*/ 40 h 40"/>
                    <a:gd name="T12" fmla="*/ 50 w 81"/>
                    <a:gd name="T13" fmla="*/ 31 h 40"/>
                    <a:gd name="T14" fmla="*/ 33 w 81"/>
                    <a:gd name="T15" fmla="*/ 23 h 40"/>
                    <a:gd name="T16" fmla="*/ 21 w 81"/>
                    <a:gd name="T17" fmla="*/ 19 h 40"/>
                    <a:gd name="T18" fmla="*/ 13 w 81"/>
                    <a:gd name="T19" fmla="*/ 16 h 40"/>
                    <a:gd name="T20" fmla="*/ 9 w 81"/>
                    <a:gd name="T21" fmla="*/ 12 h 40"/>
                    <a:gd name="T22" fmla="*/ 6 w 81"/>
                    <a:gd name="T23" fmla="*/ 12 h 40"/>
                    <a:gd name="T24" fmla="*/ 5 w 81"/>
                    <a:gd name="T25" fmla="*/ 11 h 40"/>
                    <a:gd name="T26" fmla="*/ 0 w 81"/>
                    <a:gd name="T27" fmla="*/ 8 h 40"/>
                    <a:gd name="T28" fmla="*/ 0 w 81"/>
                    <a:gd name="T29" fmla="*/ 3 h 40"/>
                    <a:gd name="T30" fmla="*/ 0 w 81"/>
                    <a:gd name="T31" fmla="*/ 3 h 40"/>
                    <a:gd name="T32" fmla="*/ 3 w 81"/>
                    <a:gd name="T33" fmla="*/ 0 h 40"/>
                    <a:gd name="T34" fmla="*/ 7 w 81"/>
                    <a:gd name="T35" fmla="*/ 0 h 40"/>
                    <a:gd name="T36" fmla="*/ 76 w 81"/>
                    <a:gd name="T37" fmla="*/ 29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1" h="40">
                      <a:moveTo>
                        <a:pt x="76" y="29"/>
                      </a:moveTo>
                      <a:lnTo>
                        <a:pt x="80" y="32"/>
                      </a:lnTo>
                      <a:lnTo>
                        <a:pt x="81" y="38"/>
                      </a:lnTo>
                      <a:lnTo>
                        <a:pt x="77" y="40"/>
                      </a:lnTo>
                      <a:lnTo>
                        <a:pt x="72" y="40"/>
                      </a:lnTo>
                      <a:lnTo>
                        <a:pt x="50" y="31"/>
                      </a:lnTo>
                      <a:lnTo>
                        <a:pt x="33" y="23"/>
                      </a:lnTo>
                      <a:lnTo>
                        <a:pt x="21" y="19"/>
                      </a:lnTo>
                      <a:lnTo>
                        <a:pt x="13" y="16"/>
                      </a:lnTo>
                      <a:lnTo>
                        <a:pt x="9" y="12"/>
                      </a:lnTo>
                      <a:lnTo>
                        <a:pt x="6" y="12"/>
                      </a:lnTo>
                      <a:lnTo>
                        <a:pt x="5" y="11"/>
                      </a:lnTo>
                      <a:lnTo>
                        <a:pt x="0" y="8"/>
                      </a:lnTo>
                      <a:lnTo>
                        <a:pt x="0" y="3"/>
                      </a:lnTo>
                      <a:lnTo>
                        <a:pt x="3" y="0"/>
                      </a:lnTo>
                      <a:lnTo>
                        <a:pt x="7" y="0"/>
                      </a:lnTo>
                      <a:lnTo>
                        <a:pt x="76" y="29"/>
                      </a:lnTo>
                      <a:close/>
                    </a:path>
                  </a:pathLst>
                </a:custGeom>
                <a:solidFill>
                  <a:srgbClr val="669933"/>
                </a:solidFill>
                <a:ln w="4763">
                  <a:solidFill>
                    <a:srgbClr val="000000"/>
                  </a:solidFill>
                  <a:prstDash val="solid"/>
                  <a:round/>
                  <a:headEnd/>
                  <a:tailEnd/>
                </a:ln>
              </p:spPr>
              <p:txBody>
                <a:bodyPr/>
                <a:lstStyle/>
                <a:p>
                  <a:endParaRPr lang="ja-JP" altLang="en-US"/>
                </a:p>
              </p:txBody>
            </p:sp>
            <p:sp>
              <p:nvSpPr>
                <p:cNvPr id="331" name="Freeform 92"/>
                <p:cNvSpPr>
                  <a:spLocks/>
                </p:cNvSpPr>
                <p:nvPr/>
              </p:nvSpPr>
              <p:spPr bwMode="auto">
                <a:xfrm>
                  <a:off x="3054" y="5019"/>
                  <a:ext cx="56" cy="49"/>
                </a:xfrm>
                <a:custGeom>
                  <a:avLst/>
                  <a:gdLst>
                    <a:gd name="T0" fmla="*/ 0 w 56"/>
                    <a:gd name="T1" fmla="*/ 38 h 49"/>
                    <a:gd name="T2" fmla="*/ 2 w 56"/>
                    <a:gd name="T3" fmla="*/ 35 h 49"/>
                    <a:gd name="T4" fmla="*/ 3 w 56"/>
                    <a:gd name="T5" fmla="*/ 29 h 49"/>
                    <a:gd name="T6" fmla="*/ 9 w 56"/>
                    <a:gd name="T7" fmla="*/ 17 h 49"/>
                    <a:gd name="T8" fmla="*/ 17 w 56"/>
                    <a:gd name="T9" fmla="*/ 5 h 49"/>
                    <a:gd name="T10" fmla="*/ 23 w 56"/>
                    <a:gd name="T11" fmla="*/ 2 h 49"/>
                    <a:gd name="T12" fmla="*/ 29 w 56"/>
                    <a:gd name="T13" fmla="*/ 0 h 49"/>
                    <a:gd name="T14" fmla="*/ 41 w 56"/>
                    <a:gd name="T15" fmla="*/ 3 h 49"/>
                    <a:gd name="T16" fmla="*/ 49 w 56"/>
                    <a:gd name="T17" fmla="*/ 10 h 49"/>
                    <a:gd name="T18" fmla="*/ 56 w 56"/>
                    <a:gd name="T19" fmla="*/ 17 h 49"/>
                    <a:gd name="T20" fmla="*/ 56 w 56"/>
                    <a:gd name="T21" fmla="*/ 23 h 49"/>
                    <a:gd name="T22" fmla="*/ 54 w 56"/>
                    <a:gd name="T23" fmla="*/ 25 h 49"/>
                    <a:gd name="T24" fmla="*/ 53 w 56"/>
                    <a:gd name="T25" fmla="*/ 26 h 49"/>
                    <a:gd name="T26" fmla="*/ 46 w 56"/>
                    <a:gd name="T27" fmla="*/ 23 h 49"/>
                    <a:gd name="T28" fmla="*/ 41 w 56"/>
                    <a:gd name="T29" fmla="*/ 19 h 49"/>
                    <a:gd name="T30" fmla="*/ 38 w 56"/>
                    <a:gd name="T31" fmla="*/ 17 h 49"/>
                    <a:gd name="T32" fmla="*/ 41 w 56"/>
                    <a:gd name="T33" fmla="*/ 22 h 49"/>
                    <a:gd name="T34" fmla="*/ 44 w 56"/>
                    <a:gd name="T35" fmla="*/ 26 h 49"/>
                    <a:gd name="T36" fmla="*/ 44 w 56"/>
                    <a:gd name="T37" fmla="*/ 32 h 49"/>
                    <a:gd name="T38" fmla="*/ 41 w 56"/>
                    <a:gd name="T39" fmla="*/ 34 h 49"/>
                    <a:gd name="T40" fmla="*/ 40 w 56"/>
                    <a:gd name="T41" fmla="*/ 35 h 49"/>
                    <a:gd name="T42" fmla="*/ 41 w 56"/>
                    <a:gd name="T43" fmla="*/ 38 h 49"/>
                    <a:gd name="T44" fmla="*/ 38 w 56"/>
                    <a:gd name="T45" fmla="*/ 43 h 49"/>
                    <a:gd name="T46" fmla="*/ 33 w 56"/>
                    <a:gd name="T47" fmla="*/ 48 h 49"/>
                    <a:gd name="T48" fmla="*/ 23 w 56"/>
                    <a:gd name="T49" fmla="*/ 49 h 49"/>
                    <a:gd name="T50" fmla="*/ 19 w 56"/>
                    <a:gd name="T51" fmla="*/ 46 h 49"/>
                    <a:gd name="T52" fmla="*/ 15 w 56"/>
                    <a:gd name="T53" fmla="*/ 43 h 49"/>
                    <a:gd name="T54" fmla="*/ 14 w 56"/>
                    <a:gd name="T55" fmla="*/ 46 h 49"/>
                    <a:gd name="T56" fmla="*/ 10 w 56"/>
                    <a:gd name="T57" fmla="*/ 48 h 49"/>
                    <a:gd name="T58" fmla="*/ 7 w 56"/>
                    <a:gd name="T59" fmla="*/ 49 h 49"/>
                    <a:gd name="T60" fmla="*/ 6 w 56"/>
                    <a:gd name="T61" fmla="*/ 49 h 49"/>
                    <a:gd name="T62" fmla="*/ 0 w 56"/>
                    <a:gd name="T63" fmla="*/ 38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6" h="49">
                      <a:moveTo>
                        <a:pt x="0" y="38"/>
                      </a:moveTo>
                      <a:lnTo>
                        <a:pt x="2" y="35"/>
                      </a:lnTo>
                      <a:lnTo>
                        <a:pt x="3" y="29"/>
                      </a:lnTo>
                      <a:lnTo>
                        <a:pt x="9" y="17"/>
                      </a:lnTo>
                      <a:lnTo>
                        <a:pt x="17" y="5"/>
                      </a:lnTo>
                      <a:lnTo>
                        <a:pt x="23" y="2"/>
                      </a:lnTo>
                      <a:lnTo>
                        <a:pt x="29" y="0"/>
                      </a:lnTo>
                      <a:lnTo>
                        <a:pt x="41" y="3"/>
                      </a:lnTo>
                      <a:lnTo>
                        <a:pt x="49" y="10"/>
                      </a:lnTo>
                      <a:lnTo>
                        <a:pt x="56" y="17"/>
                      </a:lnTo>
                      <a:lnTo>
                        <a:pt x="56" y="23"/>
                      </a:lnTo>
                      <a:lnTo>
                        <a:pt x="54" y="25"/>
                      </a:lnTo>
                      <a:lnTo>
                        <a:pt x="53" y="26"/>
                      </a:lnTo>
                      <a:lnTo>
                        <a:pt x="46" y="23"/>
                      </a:lnTo>
                      <a:lnTo>
                        <a:pt x="41" y="19"/>
                      </a:lnTo>
                      <a:lnTo>
                        <a:pt x="38" y="17"/>
                      </a:lnTo>
                      <a:lnTo>
                        <a:pt x="41" y="22"/>
                      </a:lnTo>
                      <a:lnTo>
                        <a:pt x="44" y="26"/>
                      </a:lnTo>
                      <a:lnTo>
                        <a:pt x="44" y="32"/>
                      </a:lnTo>
                      <a:lnTo>
                        <a:pt x="41" y="34"/>
                      </a:lnTo>
                      <a:lnTo>
                        <a:pt x="40" y="35"/>
                      </a:lnTo>
                      <a:lnTo>
                        <a:pt x="41" y="38"/>
                      </a:lnTo>
                      <a:lnTo>
                        <a:pt x="38" y="43"/>
                      </a:lnTo>
                      <a:lnTo>
                        <a:pt x="33" y="48"/>
                      </a:lnTo>
                      <a:lnTo>
                        <a:pt x="23" y="49"/>
                      </a:lnTo>
                      <a:lnTo>
                        <a:pt x="19" y="46"/>
                      </a:lnTo>
                      <a:lnTo>
                        <a:pt x="15" y="43"/>
                      </a:lnTo>
                      <a:lnTo>
                        <a:pt x="14" y="46"/>
                      </a:lnTo>
                      <a:lnTo>
                        <a:pt x="10" y="48"/>
                      </a:lnTo>
                      <a:lnTo>
                        <a:pt x="7" y="49"/>
                      </a:lnTo>
                      <a:lnTo>
                        <a:pt x="6" y="49"/>
                      </a:lnTo>
                      <a:lnTo>
                        <a:pt x="0" y="38"/>
                      </a:lnTo>
                      <a:close/>
                    </a:path>
                  </a:pathLst>
                </a:custGeom>
                <a:solidFill>
                  <a:srgbClr val="FFDD9F"/>
                </a:solidFill>
                <a:ln w="4763">
                  <a:solidFill>
                    <a:srgbClr val="000000"/>
                  </a:solidFill>
                  <a:prstDash val="solid"/>
                  <a:round/>
                  <a:headEnd/>
                  <a:tailEnd/>
                </a:ln>
              </p:spPr>
              <p:txBody>
                <a:bodyPr/>
                <a:lstStyle/>
                <a:p>
                  <a:endParaRPr lang="ja-JP" altLang="en-US"/>
                </a:p>
              </p:txBody>
            </p:sp>
            <p:sp>
              <p:nvSpPr>
                <p:cNvPr id="332" name="Freeform 93"/>
                <p:cNvSpPr>
                  <a:spLocks/>
                </p:cNvSpPr>
                <p:nvPr/>
              </p:nvSpPr>
              <p:spPr bwMode="auto">
                <a:xfrm>
                  <a:off x="2940" y="5010"/>
                  <a:ext cx="127" cy="93"/>
                </a:xfrm>
                <a:custGeom>
                  <a:avLst/>
                  <a:gdLst>
                    <a:gd name="T0" fmla="*/ 12 w 127"/>
                    <a:gd name="T1" fmla="*/ 5 h 93"/>
                    <a:gd name="T2" fmla="*/ 5 w 127"/>
                    <a:gd name="T3" fmla="*/ 12 h 93"/>
                    <a:gd name="T4" fmla="*/ 1 w 127"/>
                    <a:gd name="T5" fmla="*/ 23 h 93"/>
                    <a:gd name="T6" fmla="*/ 0 w 127"/>
                    <a:gd name="T7" fmla="*/ 35 h 93"/>
                    <a:gd name="T8" fmla="*/ 3 w 127"/>
                    <a:gd name="T9" fmla="*/ 47 h 93"/>
                    <a:gd name="T10" fmla="*/ 5 w 127"/>
                    <a:gd name="T11" fmla="*/ 60 h 93"/>
                    <a:gd name="T12" fmla="*/ 12 w 127"/>
                    <a:gd name="T13" fmla="*/ 72 h 93"/>
                    <a:gd name="T14" fmla="*/ 20 w 127"/>
                    <a:gd name="T15" fmla="*/ 81 h 93"/>
                    <a:gd name="T16" fmla="*/ 30 w 127"/>
                    <a:gd name="T17" fmla="*/ 87 h 93"/>
                    <a:gd name="T18" fmla="*/ 50 w 127"/>
                    <a:gd name="T19" fmla="*/ 93 h 93"/>
                    <a:gd name="T20" fmla="*/ 69 w 127"/>
                    <a:gd name="T21" fmla="*/ 93 h 93"/>
                    <a:gd name="T22" fmla="*/ 85 w 127"/>
                    <a:gd name="T23" fmla="*/ 88 h 93"/>
                    <a:gd name="T24" fmla="*/ 100 w 127"/>
                    <a:gd name="T25" fmla="*/ 84 h 93"/>
                    <a:gd name="T26" fmla="*/ 110 w 127"/>
                    <a:gd name="T27" fmla="*/ 75 h 93"/>
                    <a:gd name="T28" fmla="*/ 120 w 127"/>
                    <a:gd name="T29" fmla="*/ 69 h 93"/>
                    <a:gd name="T30" fmla="*/ 125 w 127"/>
                    <a:gd name="T31" fmla="*/ 64 h 93"/>
                    <a:gd name="T32" fmla="*/ 127 w 127"/>
                    <a:gd name="T33" fmla="*/ 61 h 93"/>
                    <a:gd name="T34" fmla="*/ 120 w 127"/>
                    <a:gd name="T35" fmla="*/ 49 h 93"/>
                    <a:gd name="T36" fmla="*/ 116 w 127"/>
                    <a:gd name="T37" fmla="*/ 46 h 93"/>
                    <a:gd name="T38" fmla="*/ 114 w 127"/>
                    <a:gd name="T39" fmla="*/ 44 h 93"/>
                    <a:gd name="T40" fmla="*/ 113 w 127"/>
                    <a:gd name="T41" fmla="*/ 44 h 93"/>
                    <a:gd name="T42" fmla="*/ 109 w 127"/>
                    <a:gd name="T43" fmla="*/ 46 h 93"/>
                    <a:gd name="T44" fmla="*/ 101 w 127"/>
                    <a:gd name="T45" fmla="*/ 47 h 93"/>
                    <a:gd name="T46" fmla="*/ 94 w 127"/>
                    <a:gd name="T47" fmla="*/ 49 h 93"/>
                    <a:gd name="T48" fmla="*/ 78 w 127"/>
                    <a:gd name="T49" fmla="*/ 50 h 93"/>
                    <a:gd name="T50" fmla="*/ 71 w 127"/>
                    <a:gd name="T51" fmla="*/ 52 h 93"/>
                    <a:gd name="T52" fmla="*/ 67 w 127"/>
                    <a:gd name="T53" fmla="*/ 50 h 93"/>
                    <a:gd name="T54" fmla="*/ 65 w 127"/>
                    <a:gd name="T55" fmla="*/ 47 h 93"/>
                    <a:gd name="T56" fmla="*/ 61 w 127"/>
                    <a:gd name="T57" fmla="*/ 40 h 93"/>
                    <a:gd name="T58" fmla="*/ 55 w 127"/>
                    <a:gd name="T59" fmla="*/ 29 h 93"/>
                    <a:gd name="T60" fmla="*/ 49 w 127"/>
                    <a:gd name="T61" fmla="*/ 19 h 93"/>
                    <a:gd name="T62" fmla="*/ 40 w 127"/>
                    <a:gd name="T63" fmla="*/ 9 h 93"/>
                    <a:gd name="T64" fmla="*/ 32 w 127"/>
                    <a:gd name="T65" fmla="*/ 2 h 93"/>
                    <a:gd name="T66" fmla="*/ 23 w 127"/>
                    <a:gd name="T67" fmla="*/ 0 h 93"/>
                    <a:gd name="T68" fmla="*/ 18 w 127"/>
                    <a:gd name="T69" fmla="*/ 2 h 93"/>
                    <a:gd name="T70" fmla="*/ 12 w 127"/>
                    <a:gd name="T71" fmla="*/ 5 h 93"/>
                    <a:gd name="T72" fmla="*/ 12 w 127"/>
                    <a:gd name="T73" fmla="*/ 5 h 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7" h="93">
                      <a:moveTo>
                        <a:pt x="12" y="5"/>
                      </a:moveTo>
                      <a:lnTo>
                        <a:pt x="5" y="12"/>
                      </a:lnTo>
                      <a:lnTo>
                        <a:pt x="1" y="23"/>
                      </a:lnTo>
                      <a:lnTo>
                        <a:pt x="0" y="35"/>
                      </a:lnTo>
                      <a:lnTo>
                        <a:pt x="3" y="47"/>
                      </a:lnTo>
                      <a:lnTo>
                        <a:pt x="5" y="60"/>
                      </a:lnTo>
                      <a:lnTo>
                        <a:pt x="12" y="72"/>
                      </a:lnTo>
                      <a:lnTo>
                        <a:pt x="20" y="81"/>
                      </a:lnTo>
                      <a:lnTo>
                        <a:pt x="30" y="87"/>
                      </a:lnTo>
                      <a:lnTo>
                        <a:pt x="50" y="93"/>
                      </a:lnTo>
                      <a:lnTo>
                        <a:pt x="69" y="93"/>
                      </a:lnTo>
                      <a:lnTo>
                        <a:pt x="85" y="88"/>
                      </a:lnTo>
                      <a:lnTo>
                        <a:pt x="100" y="84"/>
                      </a:lnTo>
                      <a:lnTo>
                        <a:pt x="110" y="75"/>
                      </a:lnTo>
                      <a:lnTo>
                        <a:pt x="120" y="69"/>
                      </a:lnTo>
                      <a:lnTo>
                        <a:pt x="125" y="64"/>
                      </a:lnTo>
                      <a:lnTo>
                        <a:pt x="127" y="61"/>
                      </a:lnTo>
                      <a:lnTo>
                        <a:pt x="120" y="49"/>
                      </a:lnTo>
                      <a:lnTo>
                        <a:pt x="116" y="46"/>
                      </a:lnTo>
                      <a:lnTo>
                        <a:pt x="114" y="44"/>
                      </a:lnTo>
                      <a:lnTo>
                        <a:pt x="113" y="44"/>
                      </a:lnTo>
                      <a:lnTo>
                        <a:pt x="109" y="46"/>
                      </a:lnTo>
                      <a:lnTo>
                        <a:pt x="101" y="47"/>
                      </a:lnTo>
                      <a:lnTo>
                        <a:pt x="94" y="49"/>
                      </a:lnTo>
                      <a:lnTo>
                        <a:pt x="78" y="50"/>
                      </a:lnTo>
                      <a:lnTo>
                        <a:pt x="71" y="52"/>
                      </a:lnTo>
                      <a:lnTo>
                        <a:pt x="67" y="50"/>
                      </a:lnTo>
                      <a:lnTo>
                        <a:pt x="65" y="47"/>
                      </a:lnTo>
                      <a:lnTo>
                        <a:pt x="61" y="40"/>
                      </a:lnTo>
                      <a:lnTo>
                        <a:pt x="55" y="29"/>
                      </a:lnTo>
                      <a:lnTo>
                        <a:pt x="49" y="19"/>
                      </a:lnTo>
                      <a:lnTo>
                        <a:pt x="40" y="9"/>
                      </a:lnTo>
                      <a:lnTo>
                        <a:pt x="32" y="2"/>
                      </a:lnTo>
                      <a:lnTo>
                        <a:pt x="23" y="0"/>
                      </a:lnTo>
                      <a:lnTo>
                        <a:pt x="18" y="2"/>
                      </a:lnTo>
                      <a:lnTo>
                        <a:pt x="12" y="5"/>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333" name="Freeform 94"/>
                <p:cNvSpPr>
                  <a:spLocks/>
                </p:cNvSpPr>
                <p:nvPr/>
              </p:nvSpPr>
              <p:spPr bwMode="auto">
                <a:xfrm>
                  <a:off x="3038" y="5057"/>
                  <a:ext cx="12" cy="29"/>
                </a:xfrm>
                <a:custGeom>
                  <a:avLst/>
                  <a:gdLst>
                    <a:gd name="T0" fmla="*/ 0 w 12"/>
                    <a:gd name="T1" fmla="*/ 0 h 29"/>
                    <a:gd name="T2" fmla="*/ 3 w 12"/>
                    <a:gd name="T3" fmla="*/ 6 h 29"/>
                    <a:gd name="T4" fmla="*/ 8 w 12"/>
                    <a:gd name="T5" fmla="*/ 14 h 29"/>
                    <a:gd name="T6" fmla="*/ 11 w 12"/>
                    <a:gd name="T7" fmla="*/ 22 h 29"/>
                    <a:gd name="T8" fmla="*/ 12 w 12"/>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29">
                      <a:moveTo>
                        <a:pt x="0" y="0"/>
                      </a:moveTo>
                      <a:lnTo>
                        <a:pt x="3" y="6"/>
                      </a:lnTo>
                      <a:lnTo>
                        <a:pt x="8" y="14"/>
                      </a:lnTo>
                      <a:lnTo>
                        <a:pt x="11" y="22"/>
                      </a:lnTo>
                      <a:lnTo>
                        <a:pt x="12" y="2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4" name="Freeform 95"/>
                <p:cNvSpPr>
                  <a:spLocks/>
                </p:cNvSpPr>
                <p:nvPr/>
              </p:nvSpPr>
              <p:spPr bwMode="auto">
                <a:xfrm>
                  <a:off x="3018" y="4918"/>
                  <a:ext cx="20" cy="13"/>
                </a:xfrm>
                <a:custGeom>
                  <a:avLst/>
                  <a:gdLst>
                    <a:gd name="T0" fmla="*/ 0 w 20"/>
                    <a:gd name="T1" fmla="*/ 13 h 13"/>
                    <a:gd name="T2" fmla="*/ 1 w 20"/>
                    <a:gd name="T3" fmla="*/ 9 h 13"/>
                    <a:gd name="T4" fmla="*/ 4 w 20"/>
                    <a:gd name="T5" fmla="*/ 4 h 13"/>
                    <a:gd name="T6" fmla="*/ 11 w 20"/>
                    <a:gd name="T7" fmla="*/ 0 h 13"/>
                    <a:gd name="T8" fmla="*/ 19 w 20"/>
                    <a:gd name="T9" fmla="*/ 3 h 13"/>
                    <a:gd name="T10" fmla="*/ 20 w 20"/>
                    <a:gd name="T11" fmla="*/ 6 h 13"/>
                    <a:gd name="T12" fmla="*/ 20 w 20"/>
                    <a:gd name="T13" fmla="*/ 12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3">
                      <a:moveTo>
                        <a:pt x="0" y="13"/>
                      </a:moveTo>
                      <a:lnTo>
                        <a:pt x="1" y="9"/>
                      </a:lnTo>
                      <a:lnTo>
                        <a:pt x="4" y="4"/>
                      </a:lnTo>
                      <a:lnTo>
                        <a:pt x="11" y="0"/>
                      </a:lnTo>
                      <a:lnTo>
                        <a:pt x="19" y="3"/>
                      </a:lnTo>
                      <a:lnTo>
                        <a:pt x="20" y="6"/>
                      </a:lnTo>
                      <a:lnTo>
                        <a:pt x="20" y="1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5" name="Freeform 96"/>
                <p:cNvSpPr>
                  <a:spLocks/>
                </p:cNvSpPr>
                <p:nvPr/>
              </p:nvSpPr>
              <p:spPr bwMode="auto">
                <a:xfrm>
                  <a:off x="3024" y="4927"/>
                  <a:ext cx="8" cy="7"/>
                </a:xfrm>
                <a:custGeom>
                  <a:avLst/>
                  <a:gdLst>
                    <a:gd name="T0" fmla="*/ 8 w 8"/>
                    <a:gd name="T1" fmla="*/ 4 h 7"/>
                    <a:gd name="T2" fmla="*/ 6 w 8"/>
                    <a:gd name="T3" fmla="*/ 7 h 7"/>
                    <a:gd name="T4" fmla="*/ 4 w 8"/>
                    <a:gd name="T5" fmla="*/ 7 h 7"/>
                    <a:gd name="T6" fmla="*/ 1 w 8"/>
                    <a:gd name="T7" fmla="*/ 7 h 7"/>
                    <a:gd name="T8" fmla="*/ 0 w 8"/>
                    <a:gd name="T9" fmla="*/ 4 h 7"/>
                    <a:gd name="T10" fmla="*/ 1 w 8"/>
                    <a:gd name="T11" fmla="*/ 1 h 7"/>
                    <a:gd name="T12" fmla="*/ 4 w 8"/>
                    <a:gd name="T13" fmla="*/ 0 h 7"/>
                    <a:gd name="T14" fmla="*/ 6 w 8"/>
                    <a:gd name="T15" fmla="*/ 1 h 7"/>
                    <a:gd name="T16" fmla="*/ 8 w 8"/>
                    <a:gd name="T17" fmla="*/ 4 h 7"/>
                    <a:gd name="T18" fmla="*/ 8 w 8"/>
                    <a:gd name="T19" fmla="*/ 4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 h="7">
                      <a:moveTo>
                        <a:pt x="8" y="4"/>
                      </a:moveTo>
                      <a:lnTo>
                        <a:pt x="6" y="7"/>
                      </a:lnTo>
                      <a:lnTo>
                        <a:pt x="4" y="7"/>
                      </a:lnTo>
                      <a:lnTo>
                        <a:pt x="1" y="7"/>
                      </a:lnTo>
                      <a:lnTo>
                        <a:pt x="0" y="4"/>
                      </a:lnTo>
                      <a:lnTo>
                        <a:pt x="1" y="1"/>
                      </a:lnTo>
                      <a:lnTo>
                        <a:pt x="4" y="0"/>
                      </a:lnTo>
                      <a:lnTo>
                        <a:pt x="6" y="1"/>
                      </a:lnTo>
                      <a:lnTo>
                        <a:pt x="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36" name="Freeform 97"/>
                <p:cNvSpPr>
                  <a:spLocks/>
                </p:cNvSpPr>
                <p:nvPr/>
              </p:nvSpPr>
              <p:spPr bwMode="auto">
                <a:xfrm>
                  <a:off x="2997" y="4940"/>
                  <a:ext cx="12" cy="31"/>
                </a:xfrm>
                <a:custGeom>
                  <a:avLst/>
                  <a:gdLst>
                    <a:gd name="T0" fmla="*/ 8 w 12"/>
                    <a:gd name="T1" fmla="*/ 0 h 31"/>
                    <a:gd name="T2" fmla="*/ 5 w 12"/>
                    <a:gd name="T3" fmla="*/ 3 h 31"/>
                    <a:gd name="T4" fmla="*/ 2 w 12"/>
                    <a:gd name="T5" fmla="*/ 6 h 31"/>
                    <a:gd name="T6" fmla="*/ 0 w 12"/>
                    <a:gd name="T7" fmla="*/ 17 h 31"/>
                    <a:gd name="T8" fmla="*/ 0 w 12"/>
                    <a:gd name="T9" fmla="*/ 22 h 31"/>
                    <a:gd name="T10" fmla="*/ 2 w 12"/>
                    <a:gd name="T11" fmla="*/ 26 h 31"/>
                    <a:gd name="T12" fmla="*/ 6 w 12"/>
                    <a:gd name="T13" fmla="*/ 29 h 31"/>
                    <a:gd name="T14" fmla="*/ 12 w 12"/>
                    <a:gd name="T15" fmla="*/ 31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 h="31">
                      <a:moveTo>
                        <a:pt x="8" y="0"/>
                      </a:moveTo>
                      <a:lnTo>
                        <a:pt x="5" y="3"/>
                      </a:lnTo>
                      <a:lnTo>
                        <a:pt x="2" y="6"/>
                      </a:lnTo>
                      <a:lnTo>
                        <a:pt x="0" y="17"/>
                      </a:lnTo>
                      <a:lnTo>
                        <a:pt x="0" y="22"/>
                      </a:lnTo>
                      <a:lnTo>
                        <a:pt x="2" y="26"/>
                      </a:lnTo>
                      <a:lnTo>
                        <a:pt x="6" y="29"/>
                      </a:lnTo>
                      <a:lnTo>
                        <a:pt x="12" y="3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37" name="Freeform 98"/>
                <p:cNvSpPr>
                  <a:spLocks/>
                </p:cNvSpPr>
                <p:nvPr/>
              </p:nvSpPr>
              <p:spPr bwMode="auto">
                <a:xfrm>
                  <a:off x="2919" y="4810"/>
                  <a:ext cx="150" cy="162"/>
                </a:xfrm>
                <a:custGeom>
                  <a:avLst/>
                  <a:gdLst>
                    <a:gd name="T0" fmla="*/ 32 w 150"/>
                    <a:gd name="T1" fmla="*/ 162 h 162"/>
                    <a:gd name="T2" fmla="*/ 39 w 150"/>
                    <a:gd name="T3" fmla="*/ 155 h 162"/>
                    <a:gd name="T4" fmla="*/ 49 w 150"/>
                    <a:gd name="T5" fmla="*/ 146 h 162"/>
                    <a:gd name="T6" fmla="*/ 59 w 150"/>
                    <a:gd name="T7" fmla="*/ 136 h 162"/>
                    <a:gd name="T8" fmla="*/ 68 w 150"/>
                    <a:gd name="T9" fmla="*/ 124 h 162"/>
                    <a:gd name="T10" fmla="*/ 72 w 150"/>
                    <a:gd name="T11" fmla="*/ 120 h 162"/>
                    <a:gd name="T12" fmla="*/ 78 w 150"/>
                    <a:gd name="T13" fmla="*/ 118 h 162"/>
                    <a:gd name="T14" fmla="*/ 80 w 150"/>
                    <a:gd name="T15" fmla="*/ 117 h 162"/>
                    <a:gd name="T16" fmla="*/ 84 w 150"/>
                    <a:gd name="T17" fmla="*/ 115 h 162"/>
                    <a:gd name="T18" fmla="*/ 88 w 150"/>
                    <a:gd name="T19" fmla="*/ 108 h 162"/>
                    <a:gd name="T20" fmla="*/ 91 w 150"/>
                    <a:gd name="T21" fmla="*/ 104 h 162"/>
                    <a:gd name="T22" fmla="*/ 95 w 150"/>
                    <a:gd name="T23" fmla="*/ 104 h 162"/>
                    <a:gd name="T24" fmla="*/ 102 w 150"/>
                    <a:gd name="T25" fmla="*/ 106 h 162"/>
                    <a:gd name="T26" fmla="*/ 113 w 150"/>
                    <a:gd name="T27" fmla="*/ 108 h 162"/>
                    <a:gd name="T28" fmla="*/ 119 w 150"/>
                    <a:gd name="T29" fmla="*/ 108 h 162"/>
                    <a:gd name="T30" fmla="*/ 125 w 150"/>
                    <a:gd name="T31" fmla="*/ 108 h 162"/>
                    <a:gd name="T32" fmla="*/ 131 w 150"/>
                    <a:gd name="T33" fmla="*/ 104 h 162"/>
                    <a:gd name="T34" fmla="*/ 138 w 150"/>
                    <a:gd name="T35" fmla="*/ 100 h 162"/>
                    <a:gd name="T36" fmla="*/ 144 w 150"/>
                    <a:gd name="T37" fmla="*/ 91 h 162"/>
                    <a:gd name="T38" fmla="*/ 148 w 150"/>
                    <a:gd name="T39" fmla="*/ 83 h 162"/>
                    <a:gd name="T40" fmla="*/ 150 w 150"/>
                    <a:gd name="T41" fmla="*/ 74 h 162"/>
                    <a:gd name="T42" fmla="*/ 150 w 150"/>
                    <a:gd name="T43" fmla="*/ 66 h 162"/>
                    <a:gd name="T44" fmla="*/ 148 w 150"/>
                    <a:gd name="T45" fmla="*/ 50 h 162"/>
                    <a:gd name="T46" fmla="*/ 140 w 150"/>
                    <a:gd name="T47" fmla="*/ 36 h 162"/>
                    <a:gd name="T48" fmla="*/ 129 w 150"/>
                    <a:gd name="T49" fmla="*/ 24 h 162"/>
                    <a:gd name="T50" fmla="*/ 115 w 150"/>
                    <a:gd name="T51" fmla="*/ 12 h 162"/>
                    <a:gd name="T52" fmla="*/ 98 w 150"/>
                    <a:gd name="T53" fmla="*/ 4 h 162"/>
                    <a:gd name="T54" fmla="*/ 87 w 150"/>
                    <a:gd name="T55" fmla="*/ 1 h 162"/>
                    <a:gd name="T56" fmla="*/ 76 w 150"/>
                    <a:gd name="T57" fmla="*/ 0 h 162"/>
                    <a:gd name="T58" fmla="*/ 64 w 150"/>
                    <a:gd name="T59" fmla="*/ 1 h 162"/>
                    <a:gd name="T60" fmla="*/ 52 w 150"/>
                    <a:gd name="T61" fmla="*/ 4 h 162"/>
                    <a:gd name="T62" fmla="*/ 41 w 150"/>
                    <a:gd name="T63" fmla="*/ 9 h 162"/>
                    <a:gd name="T64" fmla="*/ 32 w 150"/>
                    <a:gd name="T65" fmla="*/ 16 h 162"/>
                    <a:gd name="T66" fmla="*/ 17 w 150"/>
                    <a:gd name="T67" fmla="*/ 32 h 162"/>
                    <a:gd name="T68" fmla="*/ 6 w 150"/>
                    <a:gd name="T69" fmla="*/ 48 h 162"/>
                    <a:gd name="T70" fmla="*/ 1 w 150"/>
                    <a:gd name="T71" fmla="*/ 68 h 162"/>
                    <a:gd name="T72" fmla="*/ 0 w 150"/>
                    <a:gd name="T73" fmla="*/ 89 h 162"/>
                    <a:gd name="T74" fmla="*/ 2 w 150"/>
                    <a:gd name="T75" fmla="*/ 111 h 162"/>
                    <a:gd name="T76" fmla="*/ 10 w 150"/>
                    <a:gd name="T77" fmla="*/ 129 h 162"/>
                    <a:gd name="T78" fmla="*/ 9 w 150"/>
                    <a:gd name="T79" fmla="*/ 138 h 162"/>
                    <a:gd name="T80" fmla="*/ 8 w 150"/>
                    <a:gd name="T81" fmla="*/ 144 h 162"/>
                    <a:gd name="T82" fmla="*/ 6 w 150"/>
                    <a:gd name="T83" fmla="*/ 150 h 162"/>
                    <a:gd name="T84" fmla="*/ 6 w 150"/>
                    <a:gd name="T85" fmla="*/ 152 h 162"/>
                    <a:gd name="T86" fmla="*/ 13 w 150"/>
                    <a:gd name="T87" fmla="*/ 152 h 162"/>
                    <a:gd name="T88" fmla="*/ 17 w 150"/>
                    <a:gd name="T89" fmla="*/ 153 h 162"/>
                    <a:gd name="T90" fmla="*/ 22 w 150"/>
                    <a:gd name="T91" fmla="*/ 153 h 162"/>
                    <a:gd name="T92" fmla="*/ 25 w 150"/>
                    <a:gd name="T93" fmla="*/ 153 h 162"/>
                    <a:gd name="T94" fmla="*/ 25 w 150"/>
                    <a:gd name="T95" fmla="*/ 153 h 162"/>
                    <a:gd name="T96" fmla="*/ 32 w 150"/>
                    <a:gd name="T97" fmla="*/ 162 h 16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0" h="162">
                      <a:moveTo>
                        <a:pt x="32" y="162"/>
                      </a:moveTo>
                      <a:lnTo>
                        <a:pt x="39" y="155"/>
                      </a:lnTo>
                      <a:lnTo>
                        <a:pt x="49" y="146"/>
                      </a:lnTo>
                      <a:lnTo>
                        <a:pt x="59" y="136"/>
                      </a:lnTo>
                      <a:lnTo>
                        <a:pt x="68" y="124"/>
                      </a:lnTo>
                      <a:lnTo>
                        <a:pt x="72" y="120"/>
                      </a:lnTo>
                      <a:lnTo>
                        <a:pt x="78" y="118"/>
                      </a:lnTo>
                      <a:lnTo>
                        <a:pt x="80" y="117"/>
                      </a:lnTo>
                      <a:lnTo>
                        <a:pt x="84" y="115"/>
                      </a:lnTo>
                      <a:lnTo>
                        <a:pt x="88" y="108"/>
                      </a:lnTo>
                      <a:lnTo>
                        <a:pt x="91" y="104"/>
                      </a:lnTo>
                      <a:lnTo>
                        <a:pt x="95" y="104"/>
                      </a:lnTo>
                      <a:lnTo>
                        <a:pt x="102" y="106"/>
                      </a:lnTo>
                      <a:lnTo>
                        <a:pt x="113" y="108"/>
                      </a:lnTo>
                      <a:lnTo>
                        <a:pt x="119" y="108"/>
                      </a:lnTo>
                      <a:lnTo>
                        <a:pt x="125" y="108"/>
                      </a:lnTo>
                      <a:lnTo>
                        <a:pt x="131" y="104"/>
                      </a:lnTo>
                      <a:lnTo>
                        <a:pt x="138" y="100"/>
                      </a:lnTo>
                      <a:lnTo>
                        <a:pt x="144" y="91"/>
                      </a:lnTo>
                      <a:lnTo>
                        <a:pt x="148" y="83"/>
                      </a:lnTo>
                      <a:lnTo>
                        <a:pt x="150" y="74"/>
                      </a:lnTo>
                      <a:lnTo>
                        <a:pt x="150" y="66"/>
                      </a:lnTo>
                      <a:lnTo>
                        <a:pt x="148" y="50"/>
                      </a:lnTo>
                      <a:lnTo>
                        <a:pt x="140" y="36"/>
                      </a:lnTo>
                      <a:lnTo>
                        <a:pt x="129" y="24"/>
                      </a:lnTo>
                      <a:lnTo>
                        <a:pt x="115" y="12"/>
                      </a:lnTo>
                      <a:lnTo>
                        <a:pt x="98" y="4"/>
                      </a:lnTo>
                      <a:lnTo>
                        <a:pt x="87" y="1"/>
                      </a:lnTo>
                      <a:lnTo>
                        <a:pt x="76" y="0"/>
                      </a:lnTo>
                      <a:lnTo>
                        <a:pt x="64" y="1"/>
                      </a:lnTo>
                      <a:lnTo>
                        <a:pt x="52" y="4"/>
                      </a:lnTo>
                      <a:lnTo>
                        <a:pt x="41" y="9"/>
                      </a:lnTo>
                      <a:lnTo>
                        <a:pt x="32" y="16"/>
                      </a:lnTo>
                      <a:lnTo>
                        <a:pt x="17" y="32"/>
                      </a:lnTo>
                      <a:lnTo>
                        <a:pt x="6" y="48"/>
                      </a:lnTo>
                      <a:lnTo>
                        <a:pt x="1" y="68"/>
                      </a:lnTo>
                      <a:lnTo>
                        <a:pt x="0" y="89"/>
                      </a:lnTo>
                      <a:lnTo>
                        <a:pt x="2" y="111"/>
                      </a:lnTo>
                      <a:lnTo>
                        <a:pt x="10" y="129"/>
                      </a:lnTo>
                      <a:lnTo>
                        <a:pt x="9" y="138"/>
                      </a:lnTo>
                      <a:lnTo>
                        <a:pt x="8" y="144"/>
                      </a:lnTo>
                      <a:lnTo>
                        <a:pt x="6" y="150"/>
                      </a:lnTo>
                      <a:lnTo>
                        <a:pt x="6" y="152"/>
                      </a:lnTo>
                      <a:lnTo>
                        <a:pt x="13" y="152"/>
                      </a:lnTo>
                      <a:lnTo>
                        <a:pt x="17" y="153"/>
                      </a:lnTo>
                      <a:lnTo>
                        <a:pt x="22" y="153"/>
                      </a:lnTo>
                      <a:lnTo>
                        <a:pt x="25" y="153"/>
                      </a:lnTo>
                      <a:lnTo>
                        <a:pt x="32" y="162"/>
                      </a:lnTo>
                      <a:close/>
                    </a:path>
                  </a:pathLst>
                </a:custGeom>
                <a:solidFill>
                  <a:srgbClr val="000000"/>
                </a:solidFill>
                <a:ln w="4763">
                  <a:solidFill>
                    <a:srgbClr val="000000"/>
                  </a:solidFill>
                  <a:prstDash val="solid"/>
                  <a:round/>
                  <a:headEnd/>
                  <a:tailEnd/>
                </a:ln>
              </p:spPr>
              <p:txBody>
                <a:bodyPr/>
                <a:lstStyle/>
                <a:p>
                  <a:endParaRPr lang="ja-JP" altLang="en-US"/>
                </a:p>
              </p:txBody>
            </p:sp>
            <p:sp>
              <p:nvSpPr>
                <p:cNvPr id="338" name="Freeform 99"/>
                <p:cNvSpPr>
                  <a:spLocks/>
                </p:cNvSpPr>
                <p:nvPr/>
              </p:nvSpPr>
              <p:spPr bwMode="auto">
                <a:xfrm>
                  <a:off x="2982" y="4901"/>
                  <a:ext cx="20" cy="36"/>
                </a:xfrm>
                <a:custGeom>
                  <a:avLst/>
                  <a:gdLst>
                    <a:gd name="T0" fmla="*/ 9 w 20"/>
                    <a:gd name="T1" fmla="*/ 36 h 36"/>
                    <a:gd name="T2" fmla="*/ 7 w 20"/>
                    <a:gd name="T3" fmla="*/ 36 h 36"/>
                    <a:gd name="T4" fmla="*/ 4 w 20"/>
                    <a:gd name="T5" fmla="*/ 33 h 36"/>
                    <a:gd name="T6" fmla="*/ 0 w 20"/>
                    <a:gd name="T7" fmla="*/ 26 h 36"/>
                    <a:gd name="T8" fmla="*/ 0 w 20"/>
                    <a:gd name="T9" fmla="*/ 13 h 36"/>
                    <a:gd name="T10" fmla="*/ 1 w 20"/>
                    <a:gd name="T11" fmla="*/ 9 h 36"/>
                    <a:gd name="T12" fmla="*/ 5 w 20"/>
                    <a:gd name="T13" fmla="*/ 4 h 36"/>
                    <a:gd name="T14" fmla="*/ 11 w 20"/>
                    <a:gd name="T15" fmla="*/ 0 h 36"/>
                    <a:gd name="T16" fmla="*/ 15 w 20"/>
                    <a:gd name="T17" fmla="*/ 0 h 36"/>
                    <a:gd name="T18" fmla="*/ 17 w 20"/>
                    <a:gd name="T19" fmla="*/ 3 h 36"/>
                    <a:gd name="T20" fmla="*/ 19 w 20"/>
                    <a:gd name="T21" fmla="*/ 6 h 36"/>
                    <a:gd name="T22" fmla="*/ 19 w 20"/>
                    <a:gd name="T23" fmla="*/ 18 h 36"/>
                    <a:gd name="T24" fmla="*/ 19 w 20"/>
                    <a:gd name="T25" fmla="*/ 23 h 36"/>
                    <a:gd name="T26" fmla="*/ 20 w 20"/>
                    <a:gd name="T27" fmla="*/ 26 h 36"/>
                    <a:gd name="T28" fmla="*/ 9 w 20"/>
                    <a:gd name="T29" fmla="*/ 36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36">
                      <a:moveTo>
                        <a:pt x="9" y="36"/>
                      </a:moveTo>
                      <a:lnTo>
                        <a:pt x="7" y="36"/>
                      </a:lnTo>
                      <a:lnTo>
                        <a:pt x="4" y="33"/>
                      </a:lnTo>
                      <a:lnTo>
                        <a:pt x="0" y="26"/>
                      </a:lnTo>
                      <a:lnTo>
                        <a:pt x="0" y="13"/>
                      </a:lnTo>
                      <a:lnTo>
                        <a:pt x="1" y="9"/>
                      </a:lnTo>
                      <a:lnTo>
                        <a:pt x="5" y="4"/>
                      </a:lnTo>
                      <a:lnTo>
                        <a:pt x="11" y="0"/>
                      </a:lnTo>
                      <a:lnTo>
                        <a:pt x="15" y="0"/>
                      </a:lnTo>
                      <a:lnTo>
                        <a:pt x="17" y="3"/>
                      </a:lnTo>
                      <a:lnTo>
                        <a:pt x="19" y="6"/>
                      </a:lnTo>
                      <a:lnTo>
                        <a:pt x="19" y="18"/>
                      </a:lnTo>
                      <a:lnTo>
                        <a:pt x="19" y="23"/>
                      </a:lnTo>
                      <a:lnTo>
                        <a:pt x="20" y="26"/>
                      </a:lnTo>
                      <a:lnTo>
                        <a:pt x="9" y="36"/>
                      </a:lnTo>
                      <a:close/>
                    </a:path>
                  </a:pathLst>
                </a:custGeom>
                <a:solidFill>
                  <a:srgbClr val="FFDD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39" name="Freeform 100"/>
                <p:cNvSpPr>
                  <a:spLocks/>
                </p:cNvSpPr>
                <p:nvPr/>
              </p:nvSpPr>
              <p:spPr bwMode="auto">
                <a:xfrm>
                  <a:off x="2982" y="4901"/>
                  <a:ext cx="20" cy="36"/>
                </a:xfrm>
                <a:custGeom>
                  <a:avLst/>
                  <a:gdLst>
                    <a:gd name="T0" fmla="*/ 9 w 20"/>
                    <a:gd name="T1" fmla="*/ 36 h 36"/>
                    <a:gd name="T2" fmla="*/ 7 w 20"/>
                    <a:gd name="T3" fmla="*/ 36 h 36"/>
                    <a:gd name="T4" fmla="*/ 4 w 20"/>
                    <a:gd name="T5" fmla="*/ 33 h 36"/>
                    <a:gd name="T6" fmla="*/ 0 w 20"/>
                    <a:gd name="T7" fmla="*/ 26 h 36"/>
                    <a:gd name="T8" fmla="*/ 0 w 20"/>
                    <a:gd name="T9" fmla="*/ 13 h 36"/>
                    <a:gd name="T10" fmla="*/ 1 w 20"/>
                    <a:gd name="T11" fmla="*/ 9 h 36"/>
                    <a:gd name="T12" fmla="*/ 5 w 20"/>
                    <a:gd name="T13" fmla="*/ 4 h 36"/>
                    <a:gd name="T14" fmla="*/ 11 w 20"/>
                    <a:gd name="T15" fmla="*/ 0 h 36"/>
                    <a:gd name="T16" fmla="*/ 15 w 20"/>
                    <a:gd name="T17" fmla="*/ 0 h 36"/>
                    <a:gd name="T18" fmla="*/ 17 w 20"/>
                    <a:gd name="T19" fmla="*/ 3 h 36"/>
                    <a:gd name="T20" fmla="*/ 19 w 20"/>
                    <a:gd name="T21" fmla="*/ 6 h 36"/>
                    <a:gd name="T22" fmla="*/ 19 w 20"/>
                    <a:gd name="T23" fmla="*/ 18 h 36"/>
                    <a:gd name="T24" fmla="*/ 19 w 20"/>
                    <a:gd name="T25" fmla="*/ 23 h 36"/>
                    <a:gd name="T26" fmla="*/ 20 w 20"/>
                    <a:gd name="T27" fmla="*/ 2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 h="36">
                      <a:moveTo>
                        <a:pt x="9" y="36"/>
                      </a:moveTo>
                      <a:lnTo>
                        <a:pt x="7" y="36"/>
                      </a:lnTo>
                      <a:lnTo>
                        <a:pt x="4" y="33"/>
                      </a:lnTo>
                      <a:lnTo>
                        <a:pt x="0" y="26"/>
                      </a:lnTo>
                      <a:lnTo>
                        <a:pt x="0" y="13"/>
                      </a:lnTo>
                      <a:lnTo>
                        <a:pt x="1" y="9"/>
                      </a:lnTo>
                      <a:lnTo>
                        <a:pt x="5" y="4"/>
                      </a:lnTo>
                      <a:lnTo>
                        <a:pt x="11" y="0"/>
                      </a:lnTo>
                      <a:lnTo>
                        <a:pt x="15" y="0"/>
                      </a:lnTo>
                      <a:lnTo>
                        <a:pt x="17" y="3"/>
                      </a:lnTo>
                      <a:lnTo>
                        <a:pt x="19" y="6"/>
                      </a:lnTo>
                      <a:lnTo>
                        <a:pt x="19" y="18"/>
                      </a:lnTo>
                      <a:lnTo>
                        <a:pt x="19" y="23"/>
                      </a:lnTo>
                      <a:lnTo>
                        <a:pt x="20"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40" name="Line 101"/>
                <p:cNvSpPr>
                  <a:spLocks noChangeShapeType="1"/>
                </p:cNvSpPr>
                <p:nvPr/>
              </p:nvSpPr>
              <p:spPr bwMode="auto">
                <a:xfrm>
                  <a:off x="2993" y="4911"/>
                  <a:ext cx="4"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41" name="Freeform 102"/>
                <p:cNvSpPr>
                  <a:spLocks/>
                </p:cNvSpPr>
                <p:nvPr/>
              </p:nvSpPr>
              <p:spPr bwMode="auto">
                <a:xfrm>
                  <a:off x="3166" y="4527"/>
                  <a:ext cx="164" cy="196"/>
                </a:xfrm>
                <a:custGeom>
                  <a:avLst/>
                  <a:gdLst>
                    <a:gd name="T0" fmla="*/ 93 w 164"/>
                    <a:gd name="T1" fmla="*/ 0 h 196"/>
                    <a:gd name="T2" fmla="*/ 101 w 164"/>
                    <a:gd name="T3" fmla="*/ 0 h 196"/>
                    <a:gd name="T4" fmla="*/ 111 w 164"/>
                    <a:gd name="T5" fmla="*/ 0 h 196"/>
                    <a:gd name="T6" fmla="*/ 121 w 164"/>
                    <a:gd name="T7" fmla="*/ 3 h 196"/>
                    <a:gd name="T8" fmla="*/ 133 w 164"/>
                    <a:gd name="T9" fmla="*/ 7 h 196"/>
                    <a:gd name="T10" fmla="*/ 146 w 164"/>
                    <a:gd name="T11" fmla="*/ 15 h 196"/>
                    <a:gd name="T12" fmla="*/ 155 w 164"/>
                    <a:gd name="T13" fmla="*/ 27 h 196"/>
                    <a:gd name="T14" fmla="*/ 162 w 164"/>
                    <a:gd name="T15" fmla="*/ 44 h 196"/>
                    <a:gd name="T16" fmla="*/ 164 w 164"/>
                    <a:gd name="T17" fmla="*/ 65 h 196"/>
                    <a:gd name="T18" fmla="*/ 164 w 164"/>
                    <a:gd name="T19" fmla="*/ 85 h 196"/>
                    <a:gd name="T20" fmla="*/ 162 w 164"/>
                    <a:gd name="T21" fmla="*/ 97 h 196"/>
                    <a:gd name="T22" fmla="*/ 159 w 164"/>
                    <a:gd name="T23" fmla="*/ 105 h 196"/>
                    <a:gd name="T24" fmla="*/ 158 w 164"/>
                    <a:gd name="T25" fmla="*/ 108 h 196"/>
                    <a:gd name="T26" fmla="*/ 160 w 164"/>
                    <a:gd name="T27" fmla="*/ 114 h 196"/>
                    <a:gd name="T28" fmla="*/ 163 w 164"/>
                    <a:gd name="T29" fmla="*/ 123 h 196"/>
                    <a:gd name="T30" fmla="*/ 164 w 164"/>
                    <a:gd name="T31" fmla="*/ 146 h 196"/>
                    <a:gd name="T32" fmla="*/ 162 w 164"/>
                    <a:gd name="T33" fmla="*/ 169 h 196"/>
                    <a:gd name="T34" fmla="*/ 159 w 164"/>
                    <a:gd name="T35" fmla="*/ 179 h 196"/>
                    <a:gd name="T36" fmla="*/ 154 w 164"/>
                    <a:gd name="T37" fmla="*/ 185 h 196"/>
                    <a:gd name="T38" fmla="*/ 151 w 164"/>
                    <a:gd name="T39" fmla="*/ 188 h 196"/>
                    <a:gd name="T40" fmla="*/ 144 w 164"/>
                    <a:gd name="T41" fmla="*/ 191 h 196"/>
                    <a:gd name="T42" fmla="*/ 136 w 164"/>
                    <a:gd name="T43" fmla="*/ 193 h 196"/>
                    <a:gd name="T44" fmla="*/ 127 w 164"/>
                    <a:gd name="T45" fmla="*/ 194 h 196"/>
                    <a:gd name="T46" fmla="*/ 105 w 164"/>
                    <a:gd name="T47" fmla="*/ 196 h 196"/>
                    <a:gd name="T48" fmla="*/ 80 w 164"/>
                    <a:gd name="T49" fmla="*/ 196 h 196"/>
                    <a:gd name="T50" fmla="*/ 55 w 164"/>
                    <a:gd name="T51" fmla="*/ 194 h 196"/>
                    <a:gd name="T52" fmla="*/ 32 w 164"/>
                    <a:gd name="T53" fmla="*/ 190 h 196"/>
                    <a:gd name="T54" fmla="*/ 24 w 164"/>
                    <a:gd name="T55" fmla="*/ 188 h 196"/>
                    <a:gd name="T56" fmla="*/ 16 w 164"/>
                    <a:gd name="T57" fmla="*/ 185 h 196"/>
                    <a:gd name="T58" fmla="*/ 10 w 164"/>
                    <a:gd name="T59" fmla="*/ 182 h 196"/>
                    <a:gd name="T60" fmla="*/ 7 w 164"/>
                    <a:gd name="T61" fmla="*/ 178 h 196"/>
                    <a:gd name="T62" fmla="*/ 3 w 164"/>
                    <a:gd name="T63" fmla="*/ 167 h 196"/>
                    <a:gd name="T64" fmla="*/ 0 w 164"/>
                    <a:gd name="T65" fmla="*/ 158 h 196"/>
                    <a:gd name="T66" fmla="*/ 0 w 164"/>
                    <a:gd name="T67" fmla="*/ 147 h 196"/>
                    <a:gd name="T68" fmla="*/ 2 w 164"/>
                    <a:gd name="T69" fmla="*/ 138 h 196"/>
                    <a:gd name="T70" fmla="*/ 7 w 164"/>
                    <a:gd name="T71" fmla="*/ 120 h 196"/>
                    <a:gd name="T72" fmla="*/ 11 w 164"/>
                    <a:gd name="T73" fmla="*/ 112 h 196"/>
                    <a:gd name="T74" fmla="*/ 15 w 164"/>
                    <a:gd name="T75" fmla="*/ 106 h 196"/>
                    <a:gd name="T76" fmla="*/ 15 w 164"/>
                    <a:gd name="T77" fmla="*/ 96 h 196"/>
                    <a:gd name="T78" fmla="*/ 16 w 164"/>
                    <a:gd name="T79" fmla="*/ 80 h 196"/>
                    <a:gd name="T80" fmla="*/ 20 w 164"/>
                    <a:gd name="T81" fmla="*/ 62 h 196"/>
                    <a:gd name="T82" fmla="*/ 26 w 164"/>
                    <a:gd name="T83" fmla="*/ 45 h 196"/>
                    <a:gd name="T84" fmla="*/ 35 w 164"/>
                    <a:gd name="T85" fmla="*/ 27 h 196"/>
                    <a:gd name="T86" fmla="*/ 49 w 164"/>
                    <a:gd name="T87" fmla="*/ 14 h 196"/>
                    <a:gd name="T88" fmla="*/ 67 w 164"/>
                    <a:gd name="T89" fmla="*/ 3 h 196"/>
                    <a:gd name="T90" fmla="*/ 81 w 164"/>
                    <a:gd name="T91" fmla="*/ 0 h 196"/>
                    <a:gd name="T92" fmla="*/ 93 w 164"/>
                    <a:gd name="T93" fmla="*/ 0 h 196"/>
                    <a:gd name="T94" fmla="*/ 93 w 164"/>
                    <a:gd name="T95" fmla="*/ 0 h 19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4" h="196">
                      <a:moveTo>
                        <a:pt x="93" y="0"/>
                      </a:moveTo>
                      <a:lnTo>
                        <a:pt x="101" y="0"/>
                      </a:lnTo>
                      <a:lnTo>
                        <a:pt x="111" y="0"/>
                      </a:lnTo>
                      <a:lnTo>
                        <a:pt x="121" y="3"/>
                      </a:lnTo>
                      <a:lnTo>
                        <a:pt x="133" y="7"/>
                      </a:lnTo>
                      <a:lnTo>
                        <a:pt x="146" y="15"/>
                      </a:lnTo>
                      <a:lnTo>
                        <a:pt x="155" y="27"/>
                      </a:lnTo>
                      <a:lnTo>
                        <a:pt x="162" y="44"/>
                      </a:lnTo>
                      <a:lnTo>
                        <a:pt x="164" y="65"/>
                      </a:lnTo>
                      <a:lnTo>
                        <a:pt x="164" y="85"/>
                      </a:lnTo>
                      <a:lnTo>
                        <a:pt x="162" y="97"/>
                      </a:lnTo>
                      <a:lnTo>
                        <a:pt x="159" y="105"/>
                      </a:lnTo>
                      <a:lnTo>
                        <a:pt x="158" y="108"/>
                      </a:lnTo>
                      <a:lnTo>
                        <a:pt x="160" y="114"/>
                      </a:lnTo>
                      <a:lnTo>
                        <a:pt x="163" y="123"/>
                      </a:lnTo>
                      <a:lnTo>
                        <a:pt x="164" y="146"/>
                      </a:lnTo>
                      <a:lnTo>
                        <a:pt x="162" y="169"/>
                      </a:lnTo>
                      <a:lnTo>
                        <a:pt x="159" y="179"/>
                      </a:lnTo>
                      <a:lnTo>
                        <a:pt x="154" y="185"/>
                      </a:lnTo>
                      <a:lnTo>
                        <a:pt x="151" y="188"/>
                      </a:lnTo>
                      <a:lnTo>
                        <a:pt x="144" y="191"/>
                      </a:lnTo>
                      <a:lnTo>
                        <a:pt x="136" y="193"/>
                      </a:lnTo>
                      <a:lnTo>
                        <a:pt x="127" y="194"/>
                      </a:lnTo>
                      <a:lnTo>
                        <a:pt x="105" y="196"/>
                      </a:lnTo>
                      <a:lnTo>
                        <a:pt x="80" y="196"/>
                      </a:lnTo>
                      <a:lnTo>
                        <a:pt x="55" y="194"/>
                      </a:lnTo>
                      <a:lnTo>
                        <a:pt x="32" y="190"/>
                      </a:lnTo>
                      <a:lnTo>
                        <a:pt x="24" y="188"/>
                      </a:lnTo>
                      <a:lnTo>
                        <a:pt x="16" y="185"/>
                      </a:lnTo>
                      <a:lnTo>
                        <a:pt x="10" y="182"/>
                      </a:lnTo>
                      <a:lnTo>
                        <a:pt x="7" y="178"/>
                      </a:lnTo>
                      <a:lnTo>
                        <a:pt x="3" y="167"/>
                      </a:lnTo>
                      <a:lnTo>
                        <a:pt x="0" y="158"/>
                      </a:lnTo>
                      <a:lnTo>
                        <a:pt x="0" y="147"/>
                      </a:lnTo>
                      <a:lnTo>
                        <a:pt x="2" y="138"/>
                      </a:lnTo>
                      <a:lnTo>
                        <a:pt x="7" y="120"/>
                      </a:lnTo>
                      <a:lnTo>
                        <a:pt x="11" y="112"/>
                      </a:lnTo>
                      <a:lnTo>
                        <a:pt x="15" y="106"/>
                      </a:lnTo>
                      <a:lnTo>
                        <a:pt x="15" y="96"/>
                      </a:lnTo>
                      <a:lnTo>
                        <a:pt x="16" y="80"/>
                      </a:lnTo>
                      <a:lnTo>
                        <a:pt x="20" y="62"/>
                      </a:lnTo>
                      <a:lnTo>
                        <a:pt x="26" y="45"/>
                      </a:lnTo>
                      <a:lnTo>
                        <a:pt x="35" y="27"/>
                      </a:lnTo>
                      <a:lnTo>
                        <a:pt x="49" y="14"/>
                      </a:lnTo>
                      <a:lnTo>
                        <a:pt x="67" y="3"/>
                      </a:lnTo>
                      <a:lnTo>
                        <a:pt x="81" y="0"/>
                      </a:lnTo>
                      <a:lnTo>
                        <a:pt x="93" y="0"/>
                      </a:lnTo>
                      <a:close/>
                    </a:path>
                  </a:pathLst>
                </a:custGeom>
                <a:solidFill>
                  <a:srgbClr val="000000"/>
                </a:solidFill>
                <a:ln w="4763">
                  <a:solidFill>
                    <a:srgbClr val="000000"/>
                  </a:solidFill>
                  <a:prstDash val="solid"/>
                  <a:round/>
                  <a:headEnd/>
                  <a:tailEnd/>
                </a:ln>
              </p:spPr>
              <p:txBody>
                <a:bodyPr/>
                <a:lstStyle/>
                <a:p>
                  <a:endParaRPr lang="ja-JP" altLang="en-US"/>
                </a:p>
              </p:txBody>
            </p:sp>
            <p:sp>
              <p:nvSpPr>
                <p:cNvPr id="342" name="Freeform 103"/>
                <p:cNvSpPr>
                  <a:spLocks/>
                </p:cNvSpPr>
                <p:nvPr/>
              </p:nvSpPr>
              <p:spPr bwMode="auto">
                <a:xfrm>
                  <a:off x="3297" y="4855"/>
                  <a:ext cx="60" cy="46"/>
                </a:xfrm>
                <a:custGeom>
                  <a:avLst/>
                  <a:gdLst>
                    <a:gd name="T0" fmla="*/ 39 w 60"/>
                    <a:gd name="T1" fmla="*/ 0 h 46"/>
                    <a:gd name="T2" fmla="*/ 28 w 60"/>
                    <a:gd name="T3" fmla="*/ 0 h 46"/>
                    <a:gd name="T4" fmla="*/ 17 w 60"/>
                    <a:gd name="T5" fmla="*/ 5 h 46"/>
                    <a:gd name="T6" fmla="*/ 5 w 60"/>
                    <a:gd name="T7" fmla="*/ 14 h 46"/>
                    <a:gd name="T8" fmla="*/ 2 w 60"/>
                    <a:gd name="T9" fmla="*/ 20 h 46"/>
                    <a:gd name="T10" fmla="*/ 0 w 60"/>
                    <a:gd name="T11" fmla="*/ 26 h 46"/>
                    <a:gd name="T12" fmla="*/ 0 w 60"/>
                    <a:gd name="T13" fmla="*/ 35 h 46"/>
                    <a:gd name="T14" fmla="*/ 1 w 60"/>
                    <a:gd name="T15" fmla="*/ 38 h 46"/>
                    <a:gd name="T16" fmla="*/ 4 w 60"/>
                    <a:gd name="T17" fmla="*/ 37 h 46"/>
                    <a:gd name="T18" fmla="*/ 6 w 60"/>
                    <a:gd name="T19" fmla="*/ 32 h 46"/>
                    <a:gd name="T20" fmla="*/ 8 w 60"/>
                    <a:gd name="T21" fmla="*/ 38 h 46"/>
                    <a:gd name="T22" fmla="*/ 9 w 60"/>
                    <a:gd name="T23" fmla="*/ 40 h 46"/>
                    <a:gd name="T24" fmla="*/ 12 w 60"/>
                    <a:gd name="T25" fmla="*/ 40 h 46"/>
                    <a:gd name="T26" fmla="*/ 15 w 60"/>
                    <a:gd name="T27" fmla="*/ 37 h 46"/>
                    <a:gd name="T28" fmla="*/ 16 w 60"/>
                    <a:gd name="T29" fmla="*/ 41 h 46"/>
                    <a:gd name="T30" fmla="*/ 19 w 60"/>
                    <a:gd name="T31" fmla="*/ 44 h 46"/>
                    <a:gd name="T32" fmla="*/ 21 w 60"/>
                    <a:gd name="T33" fmla="*/ 43 h 46"/>
                    <a:gd name="T34" fmla="*/ 25 w 60"/>
                    <a:gd name="T35" fmla="*/ 38 h 46"/>
                    <a:gd name="T36" fmla="*/ 25 w 60"/>
                    <a:gd name="T37" fmla="*/ 43 h 46"/>
                    <a:gd name="T38" fmla="*/ 28 w 60"/>
                    <a:gd name="T39" fmla="*/ 46 h 46"/>
                    <a:gd name="T40" fmla="*/ 33 w 60"/>
                    <a:gd name="T41" fmla="*/ 46 h 46"/>
                    <a:gd name="T42" fmla="*/ 36 w 60"/>
                    <a:gd name="T43" fmla="*/ 40 h 46"/>
                    <a:gd name="T44" fmla="*/ 39 w 60"/>
                    <a:gd name="T45" fmla="*/ 35 h 46"/>
                    <a:gd name="T46" fmla="*/ 43 w 60"/>
                    <a:gd name="T47" fmla="*/ 32 h 46"/>
                    <a:gd name="T48" fmla="*/ 48 w 60"/>
                    <a:gd name="T49" fmla="*/ 28 h 46"/>
                    <a:gd name="T50" fmla="*/ 54 w 60"/>
                    <a:gd name="T51" fmla="*/ 26 h 46"/>
                    <a:gd name="T52" fmla="*/ 58 w 60"/>
                    <a:gd name="T53" fmla="*/ 26 h 46"/>
                    <a:gd name="T54" fmla="*/ 60 w 60"/>
                    <a:gd name="T55" fmla="*/ 21 h 46"/>
                    <a:gd name="T56" fmla="*/ 60 w 60"/>
                    <a:gd name="T57" fmla="*/ 18 h 46"/>
                    <a:gd name="T58" fmla="*/ 59 w 60"/>
                    <a:gd name="T59" fmla="*/ 17 h 46"/>
                    <a:gd name="T60" fmla="*/ 58 w 60"/>
                    <a:gd name="T61" fmla="*/ 14 h 46"/>
                    <a:gd name="T62" fmla="*/ 54 w 60"/>
                    <a:gd name="T63" fmla="*/ 9 h 46"/>
                    <a:gd name="T64" fmla="*/ 47 w 60"/>
                    <a:gd name="T65" fmla="*/ 3 h 46"/>
                    <a:gd name="T66" fmla="*/ 39 w 60"/>
                    <a:gd name="T67" fmla="*/ 0 h 46"/>
                    <a:gd name="T68" fmla="*/ 39 w 60"/>
                    <a:gd name="T69" fmla="*/ 0 h 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 h="46">
                      <a:moveTo>
                        <a:pt x="39" y="0"/>
                      </a:moveTo>
                      <a:lnTo>
                        <a:pt x="28" y="0"/>
                      </a:lnTo>
                      <a:lnTo>
                        <a:pt x="17" y="5"/>
                      </a:lnTo>
                      <a:lnTo>
                        <a:pt x="5" y="14"/>
                      </a:lnTo>
                      <a:lnTo>
                        <a:pt x="2" y="20"/>
                      </a:lnTo>
                      <a:lnTo>
                        <a:pt x="0" y="26"/>
                      </a:lnTo>
                      <a:lnTo>
                        <a:pt x="0" y="35"/>
                      </a:lnTo>
                      <a:lnTo>
                        <a:pt x="1" y="38"/>
                      </a:lnTo>
                      <a:lnTo>
                        <a:pt x="4" y="37"/>
                      </a:lnTo>
                      <a:lnTo>
                        <a:pt x="6" y="32"/>
                      </a:lnTo>
                      <a:lnTo>
                        <a:pt x="8" y="38"/>
                      </a:lnTo>
                      <a:lnTo>
                        <a:pt x="9" y="40"/>
                      </a:lnTo>
                      <a:lnTo>
                        <a:pt x="12" y="40"/>
                      </a:lnTo>
                      <a:lnTo>
                        <a:pt x="15" y="37"/>
                      </a:lnTo>
                      <a:lnTo>
                        <a:pt x="16" y="41"/>
                      </a:lnTo>
                      <a:lnTo>
                        <a:pt x="19" y="44"/>
                      </a:lnTo>
                      <a:lnTo>
                        <a:pt x="21" y="43"/>
                      </a:lnTo>
                      <a:lnTo>
                        <a:pt x="25" y="38"/>
                      </a:lnTo>
                      <a:lnTo>
                        <a:pt x="25" y="43"/>
                      </a:lnTo>
                      <a:lnTo>
                        <a:pt x="28" y="46"/>
                      </a:lnTo>
                      <a:lnTo>
                        <a:pt x="33" y="46"/>
                      </a:lnTo>
                      <a:lnTo>
                        <a:pt x="36" y="40"/>
                      </a:lnTo>
                      <a:lnTo>
                        <a:pt x="39" y="35"/>
                      </a:lnTo>
                      <a:lnTo>
                        <a:pt x="43" y="32"/>
                      </a:lnTo>
                      <a:lnTo>
                        <a:pt x="48" y="28"/>
                      </a:lnTo>
                      <a:lnTo>
                        <a:pt x="54" y="26"/>
                      </a:lnTo>
                      <a:lnTo>
                        <a:pt x="58" y="26"/>
                      </a:lnTo>
                      <a:lnTo>
                        <a:pt x="60" y="21"/>
                      </a:lnTo>
                      <a:lnTo>
                        <a:pt x="60" y="18"/>
                      </a:lnTo>
                      <a:lnTo>
                        <a:pt x="59" y="17"/>
                      </a:lnTo>
                      <a:lnTo>
                        <a:pt x="58" y="14"/>
                      </a:lnTo>
                      <a:lnTo>
                        <a:pt x="54" y="9"/>
                      </a:lnTo>
                      <a:lnTo>
                        <a:pt x="47" y="3"/>
                      </a:lnTo>
                      <a:lnTo>
                        <a:pt x="39" y="0"/>
                      </a:lnTo>
                      <a:close/>
                    </a:path>
                  </a:pathLst>
                </a:custGeom>
                <a:solidFill>
                  <a:srgbClr val="FFDD9F"/>
                </a:solidFill>
                <a:ln w="4763">
                  <a:solidFill>
                    <a:srgbClr val="000000"/>
                  </a:solidFill>
                  <a:prstDash val="solid"/>
                  <a:round/>
                  <a:headEnd/>
                  <a:tailEnd/>
                </a:ln>
              </p:spPr>
              <p:txBody>
                <a:bodyPr/>
                <a:lstStyle/>
                <a:p>
                  <a:endParaRPr lang="ja-JP" altLang="en-US"/>
                </a:p>
              </p:txBody>
            </p:sp>
            <p:sp>
              <p:nvSpPr>
                <p:cNvPr id="343" name="Freeform 104"/>
                <p:cNvSpPr>
                  <a:spLocks/>
                </p:cNvSpPr>
                <p:nvPr/>
              </p:nvSpPr>
              <p:spPr bwMode="auto">
                <a:xfrm>
                  <a:off x="3303" y="4869"/>
                  <a:ext cx="14" cy="18"/>
                </a:xfrm>
                <a:custGeom>
                  <a:avLst/>
                  <a:gdLst>
                    <a:gd name="T0" fmla="*/ 0 w 14"/>
                    <a:gd name="T1" fmla="*/ 18 h 18"/>
                    <a:gd name="T2" fmla="*/ 3 w 14"/>
                    <a:gd name="T3" fmla="*/ 15 h 18"/>
                    <a:gd name="T4" fmla="*/ 6 w 14"/>
                    <a:gd name="T5" fmla="*/ 9 h 18"/>
                    <a:gd name="T6" fmla="*/ 10 w 14"/>
                    <a:gd name="T7" fmla="*/ 3 h 18"/>
                    <a:gd name="T8" fmla="*/ 14 w 14"/>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8">
                      <a:moveTo>
                        <a:pt x="0" y="18"/>
                      </a:moveTo>
                      <a:lnTo>
                        <a:pt x="3" y="15"/>
                      </a:lnTo>
                      <a:lnTo>
                        <a:pt x="6" y="9"/>
                      </a:lnTo>
                      <a:lnTo>
                        <a:pt x="10" y="3"/>
                      </a:lnTo>
                      <a:lnTo>
                        <a:pt x="1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44" name="Freeform 105"/>
                <p:cNvSpPr>
                  <a:spLocks/>
                </p:cNvSpPr>
                <p:nvPr/>
              </p:nvSpPr>
              <p:spPr bwMode="auto">
                <a:xfrm>
                  <a:off x="3312" y="4872"/>
                  <a:ext cx="12" cy="20"/>
                </a:xfrm>
                <a:custGeom>
                  <a:avLst/>
                  <a:gdLst>
                    <a:gd name="T0" fmla="*/ 0 w 12"/>
                    <a:gd name="T1" fmla="*/ 20 h 20"/>
                    <a:gd name="T2" fmla="*/ 2 w 12"/>
                    <a:gd name="T3" fmla="*/ 15 h 20"/>
                    <a:gd name="T4" fmla="*/ 6 w 12"/>
                    <a:gd name="T5" fmla="*/ 9 h 20"/>
                    <a:gd name="T6" fmla="*/ 9 w 12"/>
                    <a:gd name="T7" fmla="*/ 4 h 20"/>
                    <a:gd name="T8" fmla="*/ 12 w 12"/>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20">
                      <a:moveTo>
                        <a:pt x="0" y="20"/>
                      </a:moveTo>
                      <a:lnTo>
                        <a:pt x="2" y="15"/>
                      </a:lnTo>
                      <a:lnTo>
                        <a:pt x="6" y="9"/>
                      </a:lnTo>
                      <a:lnTo>
                        <a:pt x="9" y="4"/>
                      </a:lnTo>
                      <a:lnTo>
                        <a:pt x="1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45" name="Freeform 106"/>
                <p:cNvSpPr>
                  <a:spLocks/>
                </p:cNvSpPr>
                <p:nvPr/>
              </p:nvSpPr>
              <p:spPr bwMode="auto">
                <a:xfrm>
                  <a:off x="3322" y="4876"/>
                  <a:ext cx="10" cy="17"/>
                </a:xfrm>
                <a:custGeom>
                  <a:avLst/>
                  <a:gdLst>
                    <a:gd name="T0" fmla="*/ 0 w 10"/>
                    <a:gd name="T1" fmla="*/ 17 h 17"/>
                    <a:gd name="T2" fmla="*/ 2 w 10"/>
                    <a:gd name="T3" fmla="*/ 14 h 17"/>
                    <a:gd name="T4" fmla="*/ 4 w 10"/>
                    <a:gd name="T5" fmla="*/ 8 h 17"/>
                    <a:gd name="T6" fmla="*/ 8 w 10"/>
                    <a:gd name="T7" fmla="*/ 4 h 17"/>
                    <a:gd name="T8" fmla="*/ 10 w 10"/>
                    <a:gd name="T9" fmla="*/ 0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17">
                      <a:moveTo>
                        <a:pt x="0" y="17"/>
                      </a:moveTo>
                      <a:lnTo>
                        <a:pt x="2" y="14"/>
                      </a:lnTo>
                      <a:lnTo>
                        <a:pt x="4" y="8"/>
                      </a:lnTo>
                      <a:lnTo>
                        <a:pt x="8" y="4"/>
                      </a:lnTo>
                      <a:lnTo>
                        <a:pt x="1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46" name="Freeform 107"/>
                <p:cNvSpPr>
                  <a:spLocks/>
                </p:cNvSpPr>
                <p:nvPr/>
              </p:nvSpPr>
              <p:spPr bwMode="auto">
                <a:xfrm>
                  <a:off x="3173" y="4864"/>
                  <a:ext cx="9" cy="20"/>
                </a:xfrm>
                <a:custGeom>
                  <a:avLst/>
                  <a:gdLst>
                    <a:gd name="T0" fmla="*/ 0 w 9"/>
                    <a:gd name="T1" fmla="*/ 3 h 20"/>
                    <a:gd name="T2" fmla="*/ 9 w 9"/>
                    <a:gd name="T3" fmla="*/ 0 h 20"/>
                    <a:gd name="T4" fmla="*/ 7 w 9"/>
                    <a:gd name="T5" fmla="*/ 20 h 20"/>
                    <a:gd name="T6" fmla="*/ 0 w 9"/>
                    <a:gd name="T7" fmla="*/ 3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20">
                      <a:moveTo>
                        <a:pt x="0" y="3"/>
                      </a:moveTo>
                      <a:lnTo>
                        <a:pt x="9" y="0"/>
                      </a:lnTo>
                      <a:lnTo>
                        <a:pt x="7" y="20"/>
                      </a:lnTo>
                      <a:lnTo>
                        <a:pt x="0" y="3"/>
                      </a:lnTo>
                      <a:close/>
                    </a:path>
                  </a:pathLst>
                </a:custGeom>
                <a:solidFill>
                  <a:srgbClr val="999999"/>
                </a:solidFill>
                <a:ln w="4763">
                  <a:solidFill>
                    <a:srgbClr val="000000"/>
                  </a:solidFill>
                  <a:prstDash val="solid"/>
                  <a:round/>
                  <a:headEnd/>
                  <a:tailEnd/>
                </a:ln>
              </p:spPr>
              <p:txBody>
                <a:bodyPr/>
                <a:lstStyle/>
                <a:p>
                  <a:endParaRPr lang="ja-JP" altLang="en-US"/>
                </a:p>
              </p:txBody>
            </p:sp>
            <p:sp>
              <p:nvSpPr>
                <p:cNvPr id="347" name="Freeform 108"/>
                <p:cNvSpPr>
                  <a:spLocks/>
                </p:cNvSpPr>
                <p:nvPr/>
              </p:nvSpPr>
              <p:spPr bwMode="auto">
                <a:xfrm>
                  <a:off x="3165" y="4776"/>
                  <a:ext cx="17" cy="96"/>
                </a:xfrm>
                <a:custGeom>
                  <a:avLst/>
                  <a:gdLst>
                    <a:gd name="T0" fmla="*/ 17 w 17"/>
                    <a:gd name="T1" fmla="*/ 88 h 96"/>
                    <a:gd name="T2" fmla="*/ 17 w 17"/>
                    <a:gd name="T3" fmla="*/ 94 h 96"/>
                    <a:gd name="T4" fmla="*/ 13 w 17"/>
                    <a:gd name="T5" fmla="*/ 96 h 96"/>
                    <a:gd name="T6" fmla="*/ 13 w 17"/>
                    <a:gd name="T7" fmla="*/ 96 h 96"/>
                    <a:gd name="T8" fmla="*/ 11 w 17"/>
                    <a:gd name="T9" fmla="*/ 94 h 96"/>
                    <a:gd name="T10" fmla="*/ 8 w 17"/>
                    <a:gd name="T11" fmla="*/ 88 h 96"/>
                    <a:gd name="T12" fmla="*/ 7 w 17"/>
                    <a:gd name="T13" fmla="*/ 75 h 96"/>
                    <a:gd name="T14" fmla="*/ 5 w 17"/>
                    <a:gd name="T15" fmla="*/ 62 h 96"/>
                    <a:gd name="T16" fmla="*/ 4 w 17"/>
                    <a:gd name="T17" fmla="*/ 43 h 96"/>
                    <a:gd name="T18" fmla="*/ 1 w 17"/>
                    <a:gd name="T19" fmla="*/ 28 h 96"/>
                    <a:gd name="T20" fmla="*/ 1 w 17"/>
                    <a:gd name="T21" fmla="*/ 18 h 96"/>
                    <a:gd name="T22" fmla="*/ 0 w 17"/>
                    <a:gd name="T23" fmla="*/ 12 h 96"/>
                    <a:gd name="T24" fmla="*/ 0 w 17"/>
                    <a:gd name="T25" fmla="*/ 9 h 96"/>
                    <a:gd name="T26" fmla="*/ 0 w 17"/>
                    <a:gd name="T27" fmla="*/ 8 h 96"/>
                    <a:gd name="T28" fmla="*/ 0 w 17"/>
                    <a:gd name="T29" fmla="*/ 8 h 96"/>
                    <a:gd name="T30" fmla="*/ 0 w 17"/>
                    <a:gd name="T31" fmla="*/ 3 h 96"/>
                    <a:gd name="T32" fmla="*/ 4 w 17"/>
                    <a:gd name="T33" fmla="*/ 0 h 96"/>
                    <a:gd name="T34" fmla="*/ 4 w 17"/>
                    <a:gd name="T35" fmla="*/ 0 h 96"/>
                    <a:gd name="T36" fmla="*/ 7 w 17"/>
                    <a:gd name="T37" fmla="*/ 2 h 96"/>
                    <a:gd name="T38" fmla="*/ 9 w 17"/>
                    <a:gd name="T39" fmla="*/ 6 h 96"/>
                    <a:gd name="T40" fmla="*/ 17 w 17"/>
                    <a:gd name="T41" fmla="*/ 88 h 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96">
                      <a:moveTo>
                        <a:pt x="17" y="88"/>
                      </a:moveTo>
                      <a:lnTo>
                        <a:pt x="17" y="94"/>
                      </a:lnTo>
                      <a:lnTo>
                        <a:pt x="13" y="96"/>
                      </a:lnTo>
                      <a:lnTo>
                        <a:pt x="11" y="94"/>
                      </a:lnTo>
                      <a:lnTo>
                        <a:pt x="8" y="88"/>
                      </a:lnTo>
                      <a:lnTo>
                        <a:pt x="7" y="75"/>
                      </a:lnTo>
                      <a:lnTo>
                        <a:pt x="5" y="62"/>
                      </a:lnTo>
                      <a:lnTo>
                        <a:pt x="4" y="43"/>
                      </a:lnTo>
                      <a:lnTo>
                        <a:pt x="1" y="28"/>
                      </a:lnTo>
                      <a:lnTo>
                        <a:pt x="1" y="18"/>
                      </a:lnTo>
                      <a:lnTo>
                        <a:pt x="0" y="12"/>
                      </a:lnTo>
                      <a:lnTo>
                        <a:pt x="0" y="9"/>
                      </a:lnTo>
                      <a:lnTo>
                        <a:pt x="0" y="8"/>
                      </a:lnTo>
                      <a:lnTo>
                        <a:pt x="0" y="3"/>
                      </a:lnTo>
                      <a:lnTo>
                        <a:pt x="4" y="0"/>
                      </a:lnTo>
                      <a:lnTo>
                        <a:pt x="7" y="2"/>
                      </a:lnTo>
                      <a:lnTo>
                        <a:pt x="9" y="6"/>
                      </a:lnTo>
                      <a:lnTo>
                        <a:pt x="17" y="88"/>
                      </a:lnTo>
                      <a:close/>
                    </a:path>
                  </a:pathLst>
                </a:custGeom>
                <a:solidFill>
                  <a:srgbClr val="669933"/>
                </a:solidFill>
                <a:ln w="4763">
                  <a:solidFill>
                    <a:srgbClr val="000000"/>
                  </a:solidFill>
                  <a:prstDash val="solid"/>
                  <a:round/>
                  <a:headEnd/>
                  <a:tailEnd/>
                </a:ln>
              </p:spPr>
              <p:txBody>
                <a:bodyPr/>
                <a:lstStyle/>
                <a:p>
                  <a:endParaRPr lang="ja-JP" altLang="en-US"/>
                </a:p>
              </p:txBody>
            </p:sp>
            <p:sp>
              <p:nvSpPr>
                <p:cNvPr id="348" name="Freeform 109"/>
                <p:cNvSpPr>
                  <a:spLocks/>
                </p:cNvSpPr>
                <p:nvPr/>
              </p:nvSpPr>
              <p:spPr bwMode="auto">
                <a:xfrm>
                  <a:off x="3138" y="4810"/>
                  <a:ext cx="50" cy="47"/>
                </a:xfrm>
                <a:custGeom>
                  <a:avLst/>
                  <a:gdLst>
                    <a:gd name="T0" fmla="*/ 0 w 50"/>
                    <a:gd name="T1" fmla="*/ 15 h 47"/>
                    <a:gd name="T2" fmla="*/ 0 w 50"/>
                    <a:gd name="T3" fmla="*/ 21 h 47"/>
                    <a:gd name="T4" fmla="*/ 4 w 50"/>
                    <a:gd name="T5" fmla="*/ 30 h 47"/>
                    <a:gd name="T6" fmla="*/ 11 w 50"/>
                    <a:gd name="T7" fmla="*/ 38 h 47"/>
                    <a:gd name="T8" fmla="*/ 15 w 50"/>
                    <a:gd name="T9" fmla="*/ 39 h 47"/>
                    <a:gd name="T10" fmla="*/ 19 w 50"/>
                    <a:gd name="T11" fmla="*/ 41 h 47"/>
                    <a:gd name="T12" fmla="*/ 27 w 50"/>
                    <a:gd name="T13" fmla="*/ 39 h 47"/>
                    <a:gd name="T14" fmla="*/ 32 w 50"/>
                    <a:gd name="T15" fmla="*/ 38 h 47"/>
                    <a:gd name="T16" fmla="*/ 35 w 50"/>
                    <a:gd name="T17" fmla="*/ 36 h 47"/>
                    <a:gd name="T18" fmla="*/ 35 w 50"/>
                    <a:gd name="T19" fmla="*/ 35 h 47"/>
                    <a:gd name="T20" fmla="*/ 36 w 50"/>
                    <a:gd name="T21" fmla="*/ 38 h 47"/>
                    <a:gd name="T22" fmla="*/ 38 w 50"/>
                    <a:gd name="T23" fmla="*/ 42 h 47"/>
                    <a:gd name="T24" fmla="*/ 42 w 50"/>
                    <a:gd name="T25" fmla="*/ 47 h 47"/>
                    <a:gd name="T26" fmla="*/ 43 w 50"/>
                    <a:gd name="T27" fmla="*/ 47 h 47"/>
                    <a:gd name="T28" fmla="*/ 46 w 50"/>
                    <a:gd name="T29" fmla="*/ 47 h 47"/>
                    <a:gd name="T30" fmla="*/ 48 w 50"/>
                    <a:gd name="T31" fmla="*/ 44 h 47"/>
                    <a:gd name="T32" fmla="*/ 50 w 50"/>
                    <a:gd name="T33" fmla="*/ 39 h 47"/>
                    <a:gd name="T34" fmla="*/ 50 w 50"/>
                    <a:gd name="T35" fmla="*/ 27 h 47"/>
                    <a:gd name="T36" fmla="*/ 48 w 50"/>
                    <a:gd name="T37" fmla="*/ 13 h 47"/>
                    <a:gd name="T38" fmla="*/ 46 w 50"/>
                    <a:gd name="T39" fmla="*/ 7 h 47"/>
                    <a:gd name="T40" fmla="*/ 44 w 50"/>
                    <a:gd name="T41" fmla="*/ 4 h 47"/>
                    <a:gd name="T42" fmla="*/ 39 w 50"/>
                    <a:gd name="T43" fmla="*/ 0 h 47"/>
                    <a:gd name="T44" fmla="*/ 34 w 50"/>
                    <a:gd name="T45" fmla="*/ 0 h 47"/>
                    <a:gd name="T46" fmla="*/ 30 w 50"/>
                    <a:gd name="T47" fmla="*/ 1 h 47"/>
                    <a:gd name="T48" fmla="*/ 25 w 50"/>
                    <a:gd name="T49" fmla="*/ 3 h 47"/>
                    <a:gd name="T50" fmla="*/ 19 w 50"/>
                    <a:gd name="T51" fmla="*/ 3 h 47"/>
                    <a:gd name="T52" fmla="*/ 12 w 50"/>
                    <a:gd name="T53" fmla="*/ 6 h 47"/>
                    <a:gd name="T54" fmla="*/ 0 w 50"/>
                    <a:gd name="T55" fmla="*/ 15 h 47"/>
                    <a:gd name="T56" fmla="*/ 0 w 50"/>
                    <a:gd name="T57" fmla="*/ 15 h 4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0" h="47">
                      <a:moveTo>
                        <a:pt x="0" y="15"/>
                      </a:moveTo>
                      <a:lnTo>
                        <a:pt x="0" y="21"/>
                      </a:lnTo>
                      <a:lnTo>
                        <a:pt x="4" y="30"/>
                      </a:lnTo>
                      <a:lnTo>
                        <a:pt x="11" y="38"/>
                      </a:lnTo>
                      <a:lnTo>
                        <a:pt x="15" y="39"/>
                      </a:lnTo>
                      <a:lnTo>
                        <a:pt x="19" y="41"/>
                      </a:lnTo>
                      <a:lnTo>
                        <a:pt x="27" y="39"/>
                      </a:lnTo>
                      <a:lnTo>
                        <a:pt x="32" y="38"/>
                      </a:lnTo>
                      <a:lnTo>
                        <a:pt x="35" y="36"/>
                      </a:lnTo>
                      <a:lnTo>
                        <a:pt x="35" y="35"/>
                      </a:lnTo>
                      <a:lnTo>
                        <a:pt x="36" y="38"/>
                      </a:lnTo>
                      <a:lnTo>
                        <a:pt x="38" y="42"/>
                      </a:lnTo>
                      <a:lnTo>
                        <a:pt x="42" y="47"/>
                      </a:lnTo>
                      <a:lnTo>
                        <a:pt x="43" y="47"/>
                      </a:lnTo>
                      <a:lnTo>
                        <a:pt x="46" y="47"/>
                      </a:lnTo>
                      <a:lnTo>
                        <a:pt x="48" y="44"/>
                      </a:lnTo>
                      <a:lnTo>
                        <a:pt x="50" y="39"/>
                      </a:lnTo>
                      <a:lnTo>
                        <a:pt x="50" y="27"/>
                      </a:lnTo>
                      <a:lnTo>
                        <a:pt x="48" y="13"/>
                      </a:lnTo>
                      <a:lnTo>
                        <a:pt x="46" y="7"/>
                      </a:lnTo>
                      <a:lnTo>
                        <a:pt x="44" y="4"/>
                      </a:lnTo>
                      <a:lnTo>
                        <a:pt x="39" y="0"/>
                      </a:lnTo>
                      <a:lnTo>
                        <a:pt x="34" y="0"/>
                      </a:lnTo>
                      <a:lnTo>
                        <a:pt x="30" y="1"/>
                      </a:lnTo>
                      <a:lnTo>
                        <a:pt x="25" y="3"/>
                      </a:lnTo>
                      <a:lnTo>
                        <a:pt x="19" y="3"/>
                      </a:lnTo>
                      <a:lnTo>
                        <a:pt x="12" y="6"/>
                      </a:lnTo>
                      <a:lnTo>
                        <a:pt x="0" y="15"/>
                      </a:lnTo>
                      <a:close/>
                    </a:path>
                  </a:pathLst>
                </a:custGeom>
                <a:solidFill>
                  <a:srgbClr val="FFDD9F"/>
                </a:solidFill>
                <a:ln w="4763">
                  <a:solidFill>
                    <a:srgbClr val="000000"/>
                  </a:solidFill>
                  <a:prstDash val="solid"/>
                  <a:round/>
                  <a:headEnd/>
                  <a:tailEnd/>
                </a:ln>
              </p:spPr>
              <p:txBody>
                <a:bodyPr/>
                <a:lstStyle/>
                <a:p>
                  <a:endParaRPr lang="ja-JP" altLang="en-US"/>
                </a:p>
              </p:txBody>
            </p:sp>
            <p:sp>
              <p:nvSpPr>
                <p:cNvPr id="349" name="Freeform 110"/>
                <p:cNvSpPr>
                  <a:spLocks/>
                </p:cNvSpPr>
                <p:nvPr/>
              </p:nvSpPr>
              <p:spPr bwMode="auto">
                <a:xfrm>
                  <a:off x="3217" y="4696"/>
                  <a:ext cx="68" cy="50"/>
                </a:xfrm>
                <a:custGeom>
                  <a:avLst/>
                  <a:gdLst>
                    <a:gd name="T0" fmla="*/ 2 w 68"/>
                    <a:gd name="T1" fmla="*/ 0 h 50"/>
                    <a:gd name="T2" fmla="*/ 0 w 68"/>
                    <a:gd name="T3" fmla="*/ 4 h 50"/>
                    <a:gd name="T4" fmla="*/ 0 w 68"/>
                    <a:gd name="T5" fmla="*/ 12 h 50"/>
                    <a:gd name="T6" fmla="*/ 4 w 68"/>
                    <a:gd name="T7" fmla="*/ 28 h 50"/>
                    <a:gd name="T8" fmla="*/ 8 w 68"/>
                    <a:gd name="T9" fmla="*/ 36 h 50"/>
                    <a:gd name="T10" fmla="*/ 14 w 68"/>
                    <a:gd name="T11" fmla="*/ 44 h 50"/>
                    <a:gd name="T12" fmla="*/ 22 w 68"/>
                    <a:gd name="T13" fmla="*/ 48 h 50"/>
                    <a:gd name="T14" fmla="*/ 33 w 68"/>
                    <a:gd name="T15" fmla="*/ 50 h 50"/>
                    <a:gd name="T16" fmla="*/ 45 w 68"/>
                    <a:gd name="T17" fmla="*/ 48 h 50"/>
                    <a:gd name="T18" fmla="*/ 54 w 68"/>
                    <a:gd name="T19" fmla="*/ 44 h 50"/>
                    <a:gd name="T20" fmla="*/ 60 w 68"/>
                    <a:gd name="T21" fmla="*/ 36 h 50"/>
                    <a:gd name="T22" fmla="*/ 65 w 68"/>
                    <a:gd name="T23" fmla="*/ 27 h 50"/>
                    <a:gd name="T24" fmla="*/ 66 w 68"/>
                    <a:gd name="T25" fmla="*/ 18 h 50"/>
                    <a:gd name="T26" fmla="*/ 68 w 68"/>
                    <a:gd name="T27" fmla="*/ 10 h 50"/>
                    <a:gd name="T28" fmla="*/ 68 w 68"/>
                    <a:gd name="T29" fmla="*/ 4 h 50"/>
                    <a:gd name="T30" fmla="*/ 68 w 68"/>
                    <a:gd name="T31" fmla="*/ 1 h 50"/>
                    <a:gd name="T32" fmla="*/ 62 w 68"/>
                    <a:gd name="T33" fmla="*/ 1 h 50"/>
                    <a:gd name="T34" fmla="*/ 54 w 68"/>
                    <a:gd name="T35" fmla="*/ 1 h 50"/>
                    <a:gd name="T36" fmla="*/ 35 w 68"/>
                    <a:gd name="T37" fmla="*/ 0 h 50"/>
                    <a:gd name="T38" fmla="*/ 15 w 68"/>
                    <a:gd name="T39" fmla="*/ 0 h 50"/>
                    <a:gd name="T40" fmla="*/ 7 w 68"/>
                    <a:gd name="T41" fmla="*/ 0 h 50"/>
                    <a:gd name="T42" fmla="*/ 2 w 68"/>
                    <a:gd name="T43" fmla="*/ 0 h 50"/>
                    <a:gd name="T44" fmla="*/ 2 w 68"/>
                    <a:gd name="T45" fmla="*/ 0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8" h="50">
                      <a:moveTo>
                        <a:pt x="2" y="0"/>
                      </a:moveTo>
                      <a:lnTo>
                        <a:pt x="0" y="4"/>
                      </a:lnTo>
                      <a:lnTo>
                        <a:pt x="0" y="12"/>
                      </a:lnTo>
                      <a:lnTo>
                        <a:pt x="4" y="28"/>
                      </a:lnTo>
                      <a:lnTo>
                        <a:pt x="8" y="36"/>
                      </a:lnTo>
                      <a:lnTo>
                        <a:pt x="14" y="44"/>
                      </a:lnTo>
                      <a:lnTo>
                        <a:pt x="22" y="48"/>
                      </a:lnTo>
                      <a:lnTo>
                        <a:pt x="33" y="50"/>
                      </a:lnTo>
                      <a:lnTo>
                        <a:pt x="45" y="48"/>
                      </a:lnTo>
                      <a:lnTo>
                        <a:pt x="54" y="44"/>
                      </a:lnTo>
                      <a:lnTo>
                        <a:pt x="60" y="36"/>
                      </a:lnTo>
                      <a:lnTo>
                        <a:pt x="65" y="27"/>
                      </a:lnTo>
                      <a:lnTo>
                        <a:pt x="66" y="18"/>
                      </a:lnTo>
                      <a:lnTo>
                        <a:pt x="68" y="10"/>
                      </a:lnTo>
                      <a:lnTo>
                        <a:pt x="68" y="4"/>
                      </a:lnTo>
                      <a:lnTo>
                        <a:pt x="68" y="1"/>
                      </a:lnTo>
                      <a:lnTo>
                        <a:pt x="62" y="1"/>
                      </a:lnTo>
                      <a:lnTo>
                        <a:pt x="54" y="1"/>
                      </a:lnTo>
                      <a:lnTo>
                        <a:pt x="35" y="0"/>
                      </a:lnTo>
                      <a:lnTo>
                        <a:pt x="15" y="0"/>
                      </a:lnTo>
                      <a:lnTo>
                        <a:pt x="7" y="0"/>
                      </a:lnTo>
                      <a:lnTo>
                        <a:pt x="2" y="0"/>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350" name="Freeform 111"/>
                <p:cNvSpPr>
                  <a:spLocks/>
                </p:cNvSpPr>
                <p:nvPr/>
              </p:nvSpPr>
              <p:spPr bwMode="auto">
                <a:xfrm>
                  <a:off x="3223" y="4712"/>
                  <a:ext cx="56" cy="16"/>
                </a:xfrm>
                <a:custGeom>
                  <a:avLst/>
                  <a:gdLst>
                    <a:gd name="T0" fmla="*/ 0 w 56"/>
                    <a:gd name="T1" fmla="*/ 14 h 16"/>
                    <a:gd name="T2" fmla="*/ 21 w 56"/>
                    <a:gd name="T3" fmla="*/ 0 h 16"/>
                    <a:gd name="T4" fmla="*/ 40 w 56"/>
                    <a:gd name="T5" fmla="*/ 0 h 16"/>
                    <a:gd name="T6" fmla="*/ 56 w 56"/>
                    <a:gd name="T7" fmla="*/ 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6" h="16">
                      <a:moveTo>
                        <a:pt x="0" y="14"/>
                      </a:moveTo>
                      <a:lnTo>
                        <a:pt x="21" y="0"/>
                      </a:lnTo>
                      <a:lnTo>
                        <a:pt x="40" y="0"/>
                      </a:lnTo>
                      <a:lnTo>
                        <a:pt x="56"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51" name="Freeform 112"/>
                <p:cNvSpPr>
                  <a:spLocks/>
                </p:cNvSpPr>
                <p:nvPr/>
              </p:nvSpPr>
              <p:spPr bwMode="auto">
                <a:xfrm>
                  <a:off x="3338" y="4834"/>
                  <a:ext cx="31" cy="26"/>
                </a:xfrm>
                <a:custGeom>
                  <a:avLst/>
                  <a:gdLst>
                    <a:gd name="T0" fmla="*/ 0 w 31"/>
                    <a:gd name="T1" fmla="*/ 0 h 26"/>
                    <a:gd name="T2" fmla="*/ 3 w 31"/>
                    <a:gd name="T3" fmla="*/ 1 h 26"/>
                    <a:gd name="T4" fmla="*/ 7 w 31"/>
                    <a:gd name="T5" fmla="*/ 3 h 26"/>
                    <a:gd name="T6" fmla="*/ 17 w 31"/>
                    <a:gd name="T7" fmla="*/ 11 h 26"/>
                    <a:gd name="T8" fmla="*/ 26 w 31"/>
                    <a:gd name="T9" fmla="*/ 18 h 26"/>
                    <a:gd name="T10" fmla="*/ 29 w 31"/>
                    <a:gd name="T11" fmla="*/ 23 h 26"/>
                    <a:gd name="T12" fmla="*/ 31 w 31"/>
                    <a:gd name="T13" fmla="*/ 26 h 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26">
                      <a:moveTo>
                        <a:pt x="0" y="0"/>
                      </a:moveTo>
                      <a:lnTo>
                        <a:pt x="3" y="1"/>
                      </a:lnTo>
                      <a:lnTo>
                        <a:pt x="7" y="3"/>
                      </a:lnTo>
                      <a:lnTo>
                        <a:pt x="17" y="11"/>
                      </a:lnTo>
                      <a:lnTo>
                        <a:pt x="26" y="18"/>
                      </a:lnTo>
                      <a:lnTo>
                        <a:pt x="29" y="23"/>
                      </a:lnTo>
                      <a:lnTo>
                        <a:pt x="31" y="2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52" name="Freeform 113"/>
                <p:cNvSpPr>
                  <a:spLocks/>
                </p:cNvSpPr>
                <p:nvPr/>
              </p:nvSpPr>
              <p:spPr bwMode="auto">
                <a:xfrm>
                  <a:off x="3357" y="4858"/>
                  <a:ext cx="6" cy="8"/>
                </a:xfrm>
                <a:custGeom>
                  <a:avLst/>
                  <a:gdLst>
                    <a:gd name="T0" fmla="*/ 6 w 6"/>
                    <a:gd name="T1" fmla="*/ 5 h 8"/>
                    <a:gd name="T2" fmla="*/ 6 w 6"/>
                    <a:gd name="T3" fmla="*/ 6 h 8"/>
                    <a:gd name="T4" fmla="*/ 3 w 6"/>
                    <a:gd name="T5" fmla="*/ 8 h 8"/>
                    <a:gd name="T6" fmla="*/ 2 w 6"/>
                    <a:gd name="T7" fmla="*/ 6 h 8"/>
                    <a:gd name="T8" fmla="*/ 0 w 6"/>
                    <a:gd name="T9" fmla="*/ 5 h 8"/>
                    <a:gd name="T10" fmla="*/ 2 w 6"/>
                    <a:gd name="T11" fmla="*/ 2 h 8"/>
                    <a:gd name="T12" fmla="*/ 3 w 6"/>
                    <a:gd name="T13" fmla="*/ 0 h 8"/>
                    <a:gd name="T14" fmla="*/ 6 w 6"/>
                    <a:gd name="T15" fmla="*/ 2 h 8"/>
                    <a:gd name="T16" fmla="*/ 6 w 6"/>
                    <a:gd name="T17" fmla="*/ 5 h 8"/>
                    <a:gd name="T18" fmla="*/ 6 w 6"/>
                    <a:gd name="T19" fmla="*/ 5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8">
                      <a:moveTo>
                        <a:pt x="6" y="5"/>
                      </a:moveTo>
                      <a:lnTo>
                        <a:pt x="6" y="6"/>
                      </a:lnTo>
                      <a:lnTo>
                        <a:pt x="3" y="8"/>
                      </a:lnTo>
                      <a:lnTo>
                        <a:pt x="2" y="6"/>
                      </a:lnTo>
                      <a:lnTo>
                        <a:pt x="0" y="5"/>
                      </a:lnTo>
                      <a:lnTo>
                        <a:pt x="2" y="2"/>
                      </a:lnTo>
                      <a:lnTo>
                        <a:pt x="3" y="0"/>
                      </a:lnTo>
                      <a:lnTo>
                        <a:pt x="6" y="2"/>
                      </a:lnTo>
                      <a:lnTo>
                        <a:pt x="6"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53" name="Freeform 114"/>
                <p:cNvSpPr>
                  <a:spLocks/>
                </p:cNvSpPr>
                <p:nvPr/>
              </p:nvSpPr>
              <p:spPr bwMode="auto">
                <a:xfrm>
                  <a:off x="3133" y="4810"/>
                  <a:ext cx="6" cy="7"/>
                </a:xfrm>
                <a:custGeom>
                  <a:avLst/>
                  <a:gdLst>
                    <a:gd name="T0" fmla="*/ 6 w 6"/>
                    <a:gd name="T1" fmla="*/ 4 h 7"/>
                    <a:gd name="T2" fmla="*/ 5 w 6"/>
                    <a:gd name="T3" fmla="*/ 6 h 7"/>
                    <a:gd name="T4" fmla="*/ 2 w 6"/>
                    <a:gd name="T5" fmla="*/ 7 h 7"/>
                    <a:gd name="T6" fmla="*/ 1 w 6"/>
                    <a:gd name="T7" fmla="*/ 6 h 7"/>
                    <a:gd name="T8" fmla="*/ 0 w 6"/>
                    <a:gd name="T9" fmla="*/ 4 h 7"/>
                    <a:gd name="T10" fmla="*/ 1 w 6"/>
                    <a:gd name="T11" fmla="*/ 1 h 7"/>
                    <a:gd name="T12" fmla="*/ 2 w 6"/>
                    <a:gd name="T13" fmla="*/ 0 h 7"/>
                    <a:gd name="T14" fmla="*/ 5 w 6"/>
                    <a:gd name="T15" fmla="*/ 1 h 7"/>
                    <a:gd name="T16" fmla="*/ 6 w 6"/>
                    <a:gd name="T17" fmla="*/ 4 h 7"/>
                    <a:gd name="T18" fmla="*/ 6 w 6"/>
                    <a:gd name="T19" fmla="*/ 4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7">
                      <a:moveTo>
                        <a:pt x="6" y="4"/>
                      </a:moveTo>
                      <a:lnTo>
                        <a:pt x="5" y="6"/>
                      </a:lnTo>
                      <a:lnTo>
                        <a:pt x="2" y="7"/>
                      </a:lnTo>
                      <a:lnTo>
                        <a:pt x="1" y="6"/>
                      </a:lnTo>
                      <a:lnTo>
                        <a:pt x="0" y="4"/>
                      </a:lnTo>
                      <a:lnTo>
                        <a:pt x="1" y="1"/>
                      </a:lnTo>
                      <a:lnTo>
                        <a:pt x="2" y="0"/>
                      </a:lnTo>
                      <a:lnTo>
                        <a:pt x="5" y="1"/>
                      </a:lnTo>
                      <a:lnTo>
                        <a:pt x="6" y="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54" name="Freeform 115"/>
                <p:cNvSpPr>
                  <a:spLocks/>
                </p:cNvSpPr>
                <p:nvPr/>
              </p:nvSpPr>
              <p:spPr bwMode="auto">
                <a:xfrm>
                  <a:off x="3126" y="4799"/>
                  <a:ext cx="40" cy="14"/>
                </a:xfrm>
                <a:custGeom>
                  <a:avLst/>
                  <a:gdLst>
                    <a:gd name="T0" fmla="*/ 0 w 40"/>
                    <a:gd name="T1" fmla="*/ 14 h 14"/>
                    <a:gd name="T2" fmla="*/ 2 w 40"/>
                    <a:gd name="T3" fmla="*/ 11 h 14"/>
                    <a:gd name="T4" fmla="*/ 7 w 40"/>
                    <a:gd name="T5" fmla="*/ 9 h 14"/>
                    <a:gd name="T6" fmla="*/ 17 w 40"/>
                    <a:gd name="T7" fmla="*/ 3 h 14"/>
                    <a:gd name="T8" fmla="*/ 28 w 40"/>
                    <a:gd name="T9" fmla="*/ 0 h 14"/>
                    <a:gd name="T10" fmla="*/ 40 w 40"/>
                    <a:gd name="T11" fmla="*/ 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 h="14">
                      <a:moveTo>
                        <a:pt x="0" y="14"/>
                      </a:moveTo>
                      <a:lnTo>
                        <a:pt x="2" y="11"/>
                      </a:lnTo>
                      <a:lnTo>
                        <a:pt x="7" y="9"/>
                      </a:lnTo>
                      <a:lnTo>
                        <a:pt x="17" y="3"/>
                      </a:lnTo>
                      <a:lnTo>
                        <a:pt x="28" y="0"/>
                      </a:lnTo>
                      <a:lnTo>
                        <a:pt x="4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55" name="Rectangle 116"/>
                <p:cNvSpPr>
                  <a:spLocks noChangeArrowheads="1"/>
                </p:cNvSpPr>
                <p:nvPr/>
              </p:nvSpPr>
              <p:spPr bwMode="auto">
                <a:xfrm>
                  <a:off x="3259" y="4755"/>
                  <a:ext cx="39" cy="21"/>
                </a:xfrm>
                <a:prstGeom prst="rect">
                  <a:avLst/>
                </a:prstGeom>
                <a:solidFill>
                  <a:srgbClr val="FFFFFF"/>
                </a:solidFill>
                <a:ln w="4763">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356" name="Line 117"/>
                <p:cNvSpPr>
                  <a:spLocks noChangeShapeType="1"/>
                </p:cNvSpPr>
                <p:nvPr/>
              </p:nvSpPr>
              <p:spPr bwMode="auto">
                <a:xfrm>
                  <a:off x="3259" y="4766"/>
                  <a:ext cx="3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57" name="Freeform 118"/>
                <p:cNvSpPr>
                  <a:spLocks/>
                </p:cNvSpPr>
                <p:nvPr/>
              </p:nvSpPr>
              <p:spPr bwMode="auto">
                <a:xfrm>
                  <a:off x="3203" y="4626"/>
                  <a:ext cx="94" cy="88"/>
                </a:xfrm>
                <a:custGeom>
                  <a:avLst/>
                  <a:gdLst>
                    <a:gd name="T0" fmla="*/ 47 w 94"/>
                    <a:gd name="T1" fmla="*/ 0 h 88"/>
                    <a:gd name="T2" fmla="*/ 51 w 94"/>
                    <a:gd name="T3" fmla="*/ 1 h 88"/>
                    <a:gd name="T4" fmla="*/ 56 w 94"/>
                    <a:gd name="T5" fmla="*/ 6 h 88"/>
                    <a:gd name="T6" fmla="*/ 64 w 94"/>
                    <a:gd name="T7" fmla="*/ 10 h 88"/>
                    <a:gd name="T8" fmla="*/ 69 w 94"/>
                    <a:gd name="T9" fmla="*/ 12 h 88"/>
                    <a:gd name="T10" fmla="*/ 76 w 94"/>
                    <a:gd name="T11" fmla="*/ 13 h 88"/>
                    <a:gd name="T12" fmla="*/ 80 w 94"/>
                    <a:gd name="T13" fmla="*/ 15 h 88"/>
                    <a:gd name="T14" fmla="*/ 84 w 94"/>
                    <a:gd name="T15" fmla="*/ 19 h 88"/>
                    <a:gd name="T16" fmla="*/ 87 w 94"/>
                    <a:gd name="T17" fmla="*/ 22 h 88"/>
                    <a:gd name="T18" fmla="*/ 94 w 94"/>
                    <a:gd name="T19" fmla="*/ 27 h 88"/>
                    <a:gd name="T20" fmla="*/ 91 w 94"/>
                    <a:gd name="T21" fmla="*/ 38 h 88"/>
                    <a:gd name="T22" fmla="*/ 91 w 94"/>
                    <a:gd name="T23" fmla="*/ 50 h 88"/>
                    <a:gd name="T24" fmla="*/ 90 w 94"/>
                    <a:gd name="T25" fmla="*/ 62 h 88"/>
                    <a:gd name="T26" fmla="*/ 87 w 94"/>
                    <a:gd name="T27" fmla="*/ 68 h 88"/>
                    <a:gd name="T28" fmla="*/ 84 w 94"/>
                    <a:gd name="T29" fmla="*/ 73 h 88"/>
                    <a:gd name="T30" fmla="*/ 75 w 94"/>
                    <a:gd name="T31" fmla="*/ 80 h 88"/>
                    <a:gd name="T32" fmla="*/ 67 w 94"/>
                    <a:gd name="T33" fmla="*/ 85 h 88"/>
                    <a:gd name="T34" fmla="*/ 57 w 94"/>
                    <a:gd name="T35" fmla="*/ 86 h 88"/>
                    <a:gd name="T36" fmla="*/ 49 w 94"/>
                    <a:gd name="T37" fmla="*/ 88 h 88"/>
                    <a:gd name="T38" fmla="*/ 44 w 94"/>
                    <a:gd name="T39" fmla="*/ 88 h 88"/>
                    <a:gd name="T40" fmla="*/ 36 w 94"/>
                    <a:gd name="T41" fmla="*/ 85 h 88"/>
                    <a:gd name="T42" fmla="*/ 20 w 94"/>
                    <a:gd name="T43" fmla="*/ 77 h 88"/>
                    <a:gd name="T44" fmla="*/ 13 w 94"/>
                    <a:gd name="T45" fmla="*/ 73 h 88"/>
                    <a:gd name="T46" fmla="*/ 6 w 94"/>
                    <a:gd name="T47" fmla="*/ 68 h 88"/>
                    <a:gd name="T48" fmla="*/ 4 w 94"/>
                    <a:gd name="T49" fmla="*/ 62 h 88"/>
                    <a:gd name="T50" fmla="*/ 2 w 94"/>
                    <a:gd name="T51" fmla="*/ 57 h 88"/>
                    <a:gd name="T52" fmla="*/ 5 w 94"/>
                    <a:gd name="T53" fmla="*/ 44 h 88"/>
                    <a:gd name="T54" fmla="*/ 5 w 94"/>
                    <a:gd name="T55" fmla="*/ 33 h 88"/>
                    <a:gd name="T56" fmla="*/ 2 w 94"/>
                    <a:gd name="T57" fmla="*/ 22 h 88"/>
                    <a:gd name="T58" fmla="*/ 0 w 94"/>
                    <a:gd name="T59" fmla="*/ 10 h 88"/>
                    <a:gd name="T60" fmla="*/ 10 w 94"/>
                    <a:gd name="T61" fmla="*/ 10 h 88"/>
                    <a:gd name="T62" fmla="*/ 18 w 94"/>
                    <a:gd name="T63" fmla="*/ 10 h 88"/>
                    <a:gd name="T64" fmla="*/ 26 w 94"/>
                    <a:gd name="T65" fmla="*/ 7 h 88"/>
                    <a:gd name="T66" fmla="*/ 32 w 94"/>
                    <a:gd name="T67" fmla="*/ 6 h 88"/>
                    <a:gd name="T68" fmla="*/ 40 w 94"/>
                    <a:gd name="T69" fmla="*/ 1 h 88"/>
                    <a:gd name="T70" fmla="*/ 47 w 94"/>
                    <a:gd name="T71" fmla="*/ 0 h 88"/>
                    <a:gd name="T72" fmla="*/ 47 w 94"/>
                    <a:gd name="T73" fmla="*/ 0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4" h="88">
                      <a:moveTo>
                        <a:pt x="47" y="0"/>
                      </a:moveTo>
                      <a:lnTo>
                        <a:pt x="51" y="1"/>
                      </a:lnTo>
                      <a:lnTo>
                        <a:pt x="56" y="6"/>
                      </a:lnTo>
                      <a:lnTo>
                        <a:pt x="64" y="10"/>
                      </a:lnTo>
                      <a:lnTo>
                        <a:pt x="69" y="12"/>
                      </a:lnTo>
                      <a:lnTo>
                        <a:pt x="76" y="13"/>
                      </a:lnTo>
                      <a:lnTo>
                        <a:pt x="80" y="15"/>
                      </a:lnTo>
                      <a:lnTo>
                        <a:pt x="84" y="19"/>
                      </a:lnTo>
                      <a:lnTo>
                        <a:pt x="87" y="22"/>
                      </a:lnTo>
                      <a:lnTo>
                        <a:pt x="94" y="27"/>
                      </a:lnTo>
                      <a:lnTo>
                        <a:pt x="91" y="38"/>
                      </a:lnTo>
                      <a:lnTo>
                        <a:pt x="91" y="50"/>
                      </a:lnTo>
                      <a:lnTo>
                        <a:pt x="90" y="62"/>
                      </a:lnTo>
                      <a:lnTo>
                        <a:pt x="87" y="68"/>
                      </a:lnTo>
                      <a:lnTo>
                        <a:pt x="84" y="73"/>
                      </a:lnTo>
                      <a:lnTo>
                        <a:pt x="75" y="80"/>
                      </a:lnTo>
                      <a:lnTo>
                        <a:pt x="67" y="85"/>
                      </a:lnTo>
                      <a:lnTo>
                        <a:pt x="57" y="86"/>
                      </a:lnTo>
                      <a:lnTo>
                        <a:pt x="49" y="88"/>
                      </a:lnTo>
                      <a:lnTo>
                        <a:pt x="44" y="88"/>
                      </a:lnTo>
                      <a:lnTo>
                        <a:pt x="36" y="85"/>
                      </a:lnTo>
                      <a:lnTo>
                        <a:pt x="20" y="77"/>
                      </a:lnTo>
                      <a:lnTo>
                        <a:pt x="13" y="73"/>
                      </a:lnTo>
                      <a:lnTo>
                        <a:pt x="6" y="68"/>
                      </a:lnTo>
                      <a:lnTo>
                        <a:pt x="4" y="62"/>
                      </a:lnTo>
                      <a:lnTo>
                        <a:pt x="2" y="57"/>
                      </a:lnTo>
                      <a:lnTo>
                        <a:pt x="5" y="44"/>
                      </a:lnTo>
                      <a:lnTo>
                        <a:pt x="5" y="33"/>
                      </a:lnTo>
                      <a:lnTo>
                        <a:pt x="2" y="22"/>
                      </a:lnTo>
                      <a:lnTo>
                        <a:pt x="0" y="10"/>
                      </a:lnTo>
                      <a:lnTo>
                        <a:pt x="10" y="10"/>
                      </a:lnTo>
                      <a:lnTo>
                        <a:pt x="18" y="10"/>
                      </a:lnTo>
                      <a:lnTo>
                        <a:pt x="26" y="7"/>
                      </a:lnTo>
                      <a:lnTo>
                        <a:pt x="32" y="6"/>
                      </a:lnTo>
                      <a:lnTo>
                        <a:pt x="40" y="1"/>
                      </a:lnTo>
                      <a:lnTo>
                        <a:pt x="47" y="0"/>
                      </a:lnTo>
                      <a:close/>
                    </a:path>
                  </a:pathLst>
                </a:custGeom>
                <a:solidFill>
                  <a:srgbClr val="FFDD9F"/>
                </a:solidFill>
                <a:ln w="4763">
                  <a:solidFill>
                    <a:srgbClr val="000000"/>
                  </a:solidFill>
                  <a:prstDash val="solid"/>
                  <a:round/>
                  <a:headEnd/>
                  <a:tailEnd/>
                </a:ln>
              </p:spPr>
              <p:txBody>
                <a:bodyPr/>
                <a:lstStyle/>
                <a:p>
                  <a:endParaRPr lang="ja-JP" altLang="en-US"/>
                </a:p>
              </p:txBody>
            </p:sp>
            <p:sp>
              <p:nvSpPr>
                <p:cNvPr id="358" name="Freeform 119"/>
                <p:cNvSpPr>
                  <a:spLocks/>
                </p:cNvSpPr>
                <p:nvPr/>
              </p:nvSpPr>
              <p:spPr bwMode="auto">
                <a:xfrm>
                  <a:off x="3220" y="4642"/>
                  <a:ext cx="19" cy="14"/>
                </a:xfrm>
                <a:custGeom>
                  <a:avLst/>
                  <a:gdLst>
                    <a:gd name="T0" fmla="*/ 0 w 19"/>
                    <a:gd name="T1" fmla="*/ 13 h 14"/>
                    <a:gd name="T2" fmla="*/ 0 w 19"/>
                    <a:gd name="T3" fmla="*/ 6 h 14"/>
                    <a:gd name="T4" fmla="*/ 1 w 19"/>
                    <a:gd name="T5" fmla="*/ 3 h 14"/>
                    <a:gd name="T6" fmla="*/ 8 w 19"/>
                    <a:gd name="T7" fmla="*/ 0 h 14"/>
                    <a:gd name="T8" fmla="*/ 12 w 19"/>
                    <a:gd name="T9" fmla="*/ 0 h 14"/>
                    <a:gd name="T10" fmla="*/ 16 w 19"/>
                    <a:gd name="T11" fmla="*/ 3 h 14"/>
                    <a:gd name="T12" fmla="*/ 19 w 19"/>
                    <a:gd name="T13" fmla="*/ 8 h 14"/>
                    <a:gd name="T14" fmla="*/ 19 w 19"/>
                    <a:gd name="T15" fmla="*/ 14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14">
                      <a:moveTo>
                        <a:pt x="0" y="13"/>
                      </a:moveTo>
                      <a:lnTo>
                        <a:pt x="0" y="6"/>
                      </a:lnTo>
                      <a:lnTo>
                        <a:pt x="1" y="3"/>
                      </a:lnTo>
                      <a:lnTo>
                        <a:pt x="8" y="0"/>
                      </a:lnTo>
                      <a:lnTo>
                        <a:pt x="12" y="0"/>
                      </a:lnTo>
                      <a:lnTo>
                        <a:pt x="16" y="3"/>
                      </a:lnTo>
                      <a:lnTo>
                        <a:pt x="19" y="8"/>
                      </a:lnTo>
                      <a:lnTo>
                        <a:pt x="19" y="1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59" name="Freeform 120"/>
                <p:cNvSpPr>
                  <a:spLocks/>
                </p:cNvSpPr>
                <p:nvPr/>
              </p:nvSpPr>
              <p:spPr bwMode="auto">
                <a:xfrm>
                  <a:off x="3266" y="4647"/>
                  <a:ext cx="21" cy="18"/>
                </a:xfrm>
                <a:custGeom>
                  <a:avLst/>
                  <a:gdLst>
                    <a:gd name="T0" fmla="*/ 0 w 21"/>
                    <a:gd name="T1" fmla="*/ 11 h 18"/>
                    <a:gd name="T2" fmla="*/ 2 w 21"/>
                    <a:gd name="T3" fmla="*/ 5 h 18"/>
                    <a:gd name="T4" fmla="*/ 6 w 21"/>
                    <a:gd name="T5" fmla="*/ 1 h 18"/>
                    <a:gd name="T6" fmla="*/ 11 w 21"/>
                    <a:gd name="T7" fmla="*/ 0 h 18"/>
                    <a:gd name="T8" fmla="*/ 15 w 21"/>
                    <a:gd name="T9" fmla="*/ 0 h 18"/>
                    <a:gd name="T10" fmla="*/ 21 w 21"/>
                    <a:gd name="T11" fmla="*/ 6 h 18"/>
                    <a:gd name="T12" fmla="*/ 21 w 21"/>
                    <a:gd name="T13" fmla="*/ 12 h 18"/>
                    <a:gd name="T14" fmla="*/ 21 w 21"/>
                    <a:gd name="T15" fmla="*/ 18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18">
                      <a:moveTo>
                        <a:pt x="0" y="11"/>
                      </a:moveTo>
                      <a:lnTo>
                        <a:pt x="2" y="5"/>
                      </a:lnTo>
                      <a:lnTo>
                        <a:pt x="6" y="1"/>
                      </a:lnTo>
                      <a:lnTo>
                        <a:pt x="11" y="0"/>
                      </a:lnTo>
                      <a:lnTo>
                        <a:pt x="15" y="0"/>
                      </a:lnTo>
                      <a:lnTo>
                        <a:pt x="21" y="6"/>
                      </a:lnTo>
                      <a:lnTo>
                        <a:pt x="21" y="12"/>
                      </a:lnTo>
                      <a:lnTo>
                        <a:pt x="21"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0" name="Freeform 121"/>
                <p:cNvSpPr>
                  <a:spLocks/>
                </p:cNvSpPr>
                <p:nvPr/>
              </p:nvSpPr>
              <p:spPr bwMode="auto">
                <a:xfrm>
                  <a:off x="3224" y="4655"/>
                  <a:ext cx="7" cy="7"/>
                </a:xfrm>
                <a:custGeom>
                  <a:avLst/>
                  <a:gdLst>
                    <a:gd name="T0" fmla="*/ 7 w 7"/>
                    <a:gd name="T1" fmla="*/ 4 h 7"/>
                    <a:gd name="T2" fmla="*/ 5 w 7"/>
                    <a:gd name="T3" fmla="*/ 7 h 7"/>
                    <a:gd name="T4" fmla="*/ 3 w 7"/>
                    <a:gd name="T5" fmla="*/ 7 h 7"/>
                    <a:gd name="T6" fmla="*/ 1 w 7"/>
                    <a:gd name="T7" fmla="*/ 7 h 7"/>
                    <a:gd name="T8" fmla="*/ 0 w 7"/>
                    <a:gd name="T9" fmla="*/ 4 h 7"/>
                    <a:gd name="T10" fmla="*/ 1 w 7"/>
                    <a:gd name="T11" fmla="*/ 1 h 7"/>
                    <a:gd name="T12" fmla="*/ 3 w 7"/>
                    <a:gd name="T13" fmla="*/ 0 h 7"/>
                    <a:gd name="T14" fmla="*/ 5 w 7"/>
                    <a:gd name="T15" fmla="*/ 1 h 7"/>
                    <a:gd name="T16" fmla="*/ 7 w 7"/>
                    <a:gd name="T17" fmla="*/ 4 h 7"/>
                    <a:gd name="T18" fmla="*/ 7 w 7"/>
                    <a:gd name="T19" fmla="*/ 4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7">
                      <a:moveTo>
                        <a:pt x="7" y="4"/>
                      </a:moveTo>
                      <a:lnTo>
                        <a:pt x="5" y="7"/>
                      </a:lnTo>
                      <a:lnTo>
                        <a:pt x="3" y="7"/>
                      </a:lnTo>
                      <a:lnTo>
                        <a:pt x="1" y="7"/>
                      </a:lnTo>
                      <a:lnTo>
                        <a:pt x="0" y="4"/>
                      </a:lnTo>
                      <a:lnTo>
                        <a:pt x="1" y="1"/>
                      </a:lnTo>
                      <a:lnTo>
                        <a:pt x="3" y="0"/>
                      </a:lnTo>
                      <a:lnTo>
                        <a:pt x="5" y="1"/>
                      </a:lnTo>
                      <a:lnTo>
                        <a:pt x="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1" name="Freeform 122"/>
                <p:cNvSpPr>
                  <a:spLocks/>
                </p:cNvSpPr>
                <p:nvPr/>
              </p:nvSpPr>
              <p:spPr bwMode="auto">
                <a:xfrm>
                  <a:off x="3271" y="4662"/>
                  <a:ext cx="7" cy="8"/>
                </a:xfrm>
                <a:custGeom>
                  <a:avLst/>
                  <a:gdLst>
                    <a:gd name="T0" fmla="*/ 7 w 7"/>
                    <a:gd name="T1" fmla="*/ 5 h 8"/>
                    <a:gd name="T2" fmla="*/ 6 w 7"/>
                    <a:gd name="T3" fmla="*/ 6 h 8"/>
                    <a:gd name="T4" fmla="*/ 4 w 7"/>
                    <a:gd name="T5" fmla="*/ 8 h 8"/>
                    <a:gd name="T6" fmla="*/ 1 w 7"/>
                    <a:gd name="T7" fmla="*/ 6 h 8"/>
                    <a:gd name="T8" fmla="*/ 0 w 7"/>
                    <a:gd name="T9" fmla="*/ 5 h 8"/>
                    <a:gd name="T10" fmla="*/ 1 w 7"/>
                    <a:gd name="T11" fmla="*/ 2 h 8"/>
                    <a:gd name="T12" fmla="*/ 4 w 7"/>
                    <a:gd name="T13" fmla="*/ 0 h 8"/>
                    <a:gd name="T14" fmla="*/ 6 w 7"/>
                    <a:gd name="T15" fmla="*/ 2 h 8"/>
                    <a:gd name="T16" fmla="*/ 7 w 7"/>
                    <a:gd name="T17" fmla="*/ 5 h 8"/>
                    <a:gd name="T18" fmla="*/ 7 w 7"/>
                    <a:gd name="T19" fmla="*/ 5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8">
                      <a:moveTo>
                        <a:pt x="7" y="5"/>
                      </a:moveTo>
                      <a:lnTo>
                        <a:pt x="6" y="6"/>
                      </a:lnTo>
                      <a:lnTo>
                        <a:pt x="4" y="8"/>
                      </a:lnTo>
                      <a:lnTo>
                        <a:pt x="1" y="6"/>
                      </a:lnTo>
                      <a:lnTo>
                        <a:pt x="0" y="5"/>
                      </a:lnTo>
                      <a:lnTo>
                        <a:pt x="1" y="2"/>
                      </a:lnTo>
                      <a:lnTo>
                        <a:pt x="4" y="0"/>
                      </a:lnTo>
                      <a:lnTo>
                        <a:pt x="6" y="2"/>
                      </a:lnTo>
                      <a:lnTo>
                        <a:pt x="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2" name="Freeform 123"/>
                <p:cNvSpPr>
                  <a:spLocks/>
                </p:cNvSpPr>
                <p:nvPr/>
              </p:nvSpPr>
              <p:spPr bwMode="auto">
                <a:xfrm>
                  <a:off x="3247" y="4679"/>
                  <a:ext cx="5" cy="6"/>
                </a:xfrm>
                <a:custGeom>
                  <a:avLst/>
                  <a:gdLst>
                    <a:gd name="T0" fmla="*/ 5 w 5"/>
                    <a:gd name="T1" fmla="*/ 3 h 6"/>
                    <a:gd name="T2" fmla="*/ 4 w 5"/>
                    <a:gd name="T3" fmla="*/ 4 h 6"/>
                    <a:gd name="T4" fmla="*/ 3 w 5"/>
                    <a:gd name="T5" fmla="*/ 6 h 6"/>
                    <a:gd name="T6" fmla="*/ 0 w 5"/>
                    <a:gd name="T7" fmla="*/ 4 h 6"/>
                    <a:gd name="T8" fmla="*/ 0 w 5"/>
                    <a:gd name="T9" fmla="*/ 3 h 6"/>
                    <a:gd name="T10" fmla="*/ 0 w 5"/>
                    <a:gd name="T11" fmla="*/ 1 h 6"/>
                    <a:gd name="T12" fmla="*/ 3 w 5"/>
                    <a:gd name="T13" fmla="*/ 0 h 6"/>
                    <a:gd name="T14" fmla="*/ 4 w 5"/>
                    <a:gd name="T15" fmla="*/ 1 h 6"/>
                    <a:gd name="T16" fmla="*/ 5 w 5"/>
                    <a:gd name="T17" fmla="*/ 3 h 6"/>
                    <a:gd name="T18" fmla="*/ 5 w 5"/>
                    <a:gd name="T19" fmla="*/ 3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6">
                      <a:moveTo>
                        <a:pt x="5" y="3"/>
                      </a:moveTo>
                      <a:lnTo>
                        <a:pt x="4" y="4"/>
                      </a:lnTo>
                      <a:lnTo>
                        <a:pt x="3" y="6"/>
                      </a:lnTo>
                      <a:lnTo>
                        <a:pt x="0" y="4"/>
                      </a:lnTo>
                      <a:lnTo>
                        <a:pt x="0" y="3"/>
                      </a:lnTo>
                      <a:lnTo>
                        <a:pt x="0" y="1"/>
                      </a:lnTo>
                      <a:lnTo>
                        <a:pt x="3" y="0"/>
                      </a:lnTo>
                      <a:lnTo>
                        <a:pt x="4" y="1"/>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3" name="Freeform 124"/>
                <p:cNvSpPr>
                  <a:spLocks/>
                </p:cNvSpPr>
                <p:nvPr/>
              </p:nvSpPr>
              <p:spPr bwMode="auto">
                <a:xfrm>
                  <a:off x="3239" y="4690"/>
                  <a:ext cx="24" cy="12"/>
                </a:xfrm>
                <a:custGeom>
                  <a:avLst/>
                  <a:gdLst>
                    <a:gd name="T0" fmla="*/ 0 w 24"/>
                    <a:gd name="T1" fmla="*/ 1 h 12"/>
                    <a:gd name="T2" fmla="*/ 1 w 24"/>
                    <a:gd name="T3" fmla="*/ 6 h 12"/>
                    <a:gd name="T4" fmla="*/ 4 w 24"/>
                    <a:gd name="T5" fmla="*/ 9 h 12"/>
                    <a:gd name="T6" fmla="*/ 12 w 24"/>
                    <a:gd name="T7" fmla="*/ 12 h 12"/>
                    <a:gd name="T8" fmla="*/ 20 w 24"/>
                    <a:gd name="T9" fmla="*/ 9 h 12"/>
                    <a:gd name="T10" fmla="*/ 23 w 24"/>
                    <a:gd name="T11" fmla="*/ 4 h 12"/>
                    <a:gd name="T12" fmla="*/ 24 w 24"/>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12">
                      <a:moveTo>
                        <a:pt x="0" y="1"/>
                      </a:moveTo>
                      <a:lnTo>
                        <a:pt x="1" y="6"/>
                      </a:lnTo>
                      <a:lnTo>
                        <a:pt x="4" y="9"/>
                      </a:lnTo>
                      <a:lnTo>
                        <a:pt x="12" y="12"/>
                      </a:lnTo>
                      <a:lnTo>
                        <a:pt x="20" y="9"/>
                      </a:lnTo>
                      <a:lnTo>
                        <a:pt x="23" y="4"/>
                      </a:lnTo>
                      <a:lnTo>
                        <a:pt x="24"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4" name="Freeform 125"/>
                <p:cNvSpPr>
                  <a:spLocks/>
                </p:cNvSpPr>
                <p:nvPr/>
              </p:nvSpPr>
              <p:spPr bwMode="auto">
                <a:xfrm>
                  <a:off x="3193" y="4650"/>
                  <a:ext cx="15" cy="26"/>
                </a:xfrm>
                <a:custGeom>
                  <a:avLst/>
                  <a:gdLst>
                    <a:gd name="T0" fmla="*/ 8 w 15"/>
                    <a:gd name="T1" fmla="*/ 0 h 26"/>
                    <a:gd name="T2" fmla="*/ 4 w 15"/>
                    <a:gd name="T3" fmla="*/ 0 h 26"/>
                    <a:gd name="T4" fmla="*/ 1 w 15"/>
                    <a:gd name="T5" fmla="*/ 3 h 26"/>
                    <a:gd name="T6" fmla="*/ 0 w 15"/>
                    <a:gd name="T7" fmla="*/ 8 h 26"/>
                    <a:gd name="T8" fmla="*/ 1 w 15"/>
                    <a:gd name="T9" fmla="*/ 14 h 26"/>
                    <a:gd name="T10" fmla="*/ 3 w 15"/>
                    <a:gd name="T11" fmla="*/ 18 h 26"/>
                    <a:gd name="T12" fmla="*/ 5 w 15"/>
                    <a:gd name="T13" fmla="*/ 24 h 26"/>
                    <a:gd name="T14" fmla="*/ 8 w 15"/>
                    <a:gd name="T15" fmla="*/ 26 h 26"/>
                    <a:gd name="T16" fmla="*/ 12 w 15"/>
                    <a:gd name="T17" fmla="*/ 26 h 26"/>
                    <a:gd name="T18" fmla="*/ 15 w 15"/>
                    <a:gd name="T19" fmla="*/ 21 h 26"/>
                    <a:gd name="T20" fmla="*/ 15 w 15"/>
                    <a:gd name="T21" fmla="*/ 12 h 26"/>
                    <a:gd name="T22" fmla="*/ 12 w 15"/>
                    <a:gd name="T23" fmla="*/ 5 h 26"/>
                    <a:gd name="T24" fmla="*/ 11 w 15"/>
                    <a:gd name="T25" fmla="*/ 2 h 26"/>
                    <a:gd name="T26" fmla="*/ 8 w 15"/>
                    <a:gd name="T27" fmla="*/ 0 h 26"/>
                    <a:gd name="T28" fmla="*/ 8 w 15"/>
                    <a:gd name="T29" fmla="*/ 0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 h="26">
                      <a:moveTo>
                        <a:pt x="8" y="0"/>
                      </a:moveTo>
                      <a:lnTo>
                        <a:pt x="4" y="0"/>
                      </a:lnTo>
                      <a:lnTo>
                        <a:pt x="1" y="3"/>
                      </a:lnTo>
                      <a:lnTo>
                        <a:pt x="0" y="8"/>
                      </a:lnTo>
                      <a:lnTo>
                        <a:pt x="1" y="14"/>
                      </a:lnTo>
                      <a:lnTo>
                        <a:pt x="3" y="18"/>
                      </a:lnTo>
                      <a:lnTo>
                        <a:pt x="5" y="24"/>
                      </a:lnTo>
                      <a:lnTo>
                        <a:pt x="8" y="26"/>
                      </a:lnTo>
                      <a:lnTo>
                        <a:pt x="12" y="26"/>
                      </a:lnTo>
                      <a:lnTo>
                        <a:pt x="15" y="21"/>
                      </a:lnTo>
                      <a:lnTo>
                        <a:pt x="15" y="12"/>
                      </a:lnTo>
                      <a:lnTo>
                        <a:pt x="12" y="5"/>
                      </a:lnTo>
                      <a:lnTo>
                        <a:pt x="11" y="2"/>
                      </a:lnTo>
                      <a:lnTo>
                        <a:pt x="8" y="0"/>
                      </a:lnTo>
                      <a:close/>
                    </a:path>
                  </a:pathLst>
                </a:custGeom>
                <a:solidFill>
                  <a:srgbClr val="FFDD9F"/>
                </a:solidFill>
                <a:ln w="4763">
                  <a:solidFill>
                    <a:srgbClr val="000000"/>
                  </a:solidFill>
                  <a:prstDash val="solid"/>
                  <a:round/>
                  <a:headEnd/>
                  <a:tailEnd/>
                </a:ln>
              </p:spPr>
              <p:txBody>
                <a:bodyPr/>
                <a:lstStyle/>
                <a:p>
                  <a:endParaRPr lang="ja-JP" altLang="en-US"/>
                </a:p>
              </p:txBody>
            </p:sp>
            <p:sp>
              <p:nvSpPr>
                <p:cNvPr id="365" name="Freeform 126"/>
                <p:cNvSpPr>
                  <a:spLocks/>
                </p:cNvSpPr>
                <p:nvPr/>
              </p:nvSpPr>
              <p:spPr bwMode="auto">
                <a:xfrm>
                  <a:off x="3294" y="4655"/>
                  <a:ext cx="13" cy="24"/>
                </a:xfrm>
                <a:custGeom>
                  <a:avLst/>
                  <a:gdLst>
                    <a:gd name="T0" fmla="*/ 1 w 13"/>
                    <a:gd name="T1" fmla="*/ 3 h 24"/>
                    <a:gd name="T2" fmla="*/ 5 w 13"/>
                    <a:gd name="T3" fmla="*/ 0 h 24"/>
                    <a:gd name="T4" fmla="*/ 8 w 13"/>
                    <a:gd name="T5" fmla="*/ 0 h 24"/>
                    <a:gd name="T6" fmla="*/ 11 w 13"/>
                    <a:gd name="T7" fmla="*/ 3 h 24"/>
                    <a:gd name="T8" fmla="*/ 13 w 13"/>
                    <a:gd name="T9" fmla="*/ 9 h 24"/>
                    <a:gd name="T10" fmla="*/ 12 w 13"/>
                    <a:gd name="T11" fmla="*/ 13 h 24"/>
                    <a:gd name="T12" fmla="*/ 11 w 13"/>
                    <a:gd name="T13" fmla="*/ 19 h 24"/>
                    <a:gd name="T14" fmla="*/ 5 w 13"/>
                    <a:gd name="T15" fmla="*/ 22 h 24"/>
                    <a:gd name="T16" fmla="*/ 0 w 13"/>
                    <a:gd name="T17" fmla="*/ 24 h 24"/>
                    <a:gd name="T18" fmla="*/ 0 w 13"/>
                    <a:gd name="T19" fmla="*/ 21 h 24"/>
                    <a:gd name="T20" fmla="*/ 0 w 13"/>
                    <a:gd name="T21" fmla="*/ 15 h 24"/>
                    <a:gd name="T22" fmla="*/ 0 w 13"/>
                    <a:gd name="T23" fmla="*/ 9 h 24"/>
                    <a:gd name="T24" fmla="*/ 1 w 13"/>
                    <a:gd name="T25" fmla="*/ 3 h 24"/>
                    <a:gd name="T26" fmla="*/ 1 w 13"/>
                    <a:gd name="T27" fmla="*/ 3 h 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 h="24">
                      <a:moveTo>
                        <a:pt x="1" y="3"/>
                      </a:moveTo>
                      <a:lnTo>
                        <a:pt x="5" y="0"/>
                      </a:lnTo>
                      <a:lnTo>
                        <a:pt x="8" y="0"/>
                      </a:lnTo>
                      <a:lnTo>
                        <a:pt x="11" y="3"/>
                      </a:lnTo>
                      <a:lnTo>
                        <a:pt x="13" y="9"/>
                      </a:lnTo>
                      <a:lnTo>
                        <a:pt x="12" y="13"/>
                      </a:lnTo>
                      <a:lnTo>
                        <a:pt x="11" y="19"/>
                      </a:lnTo>
                      <a:lnTo>
                        <a:pt x="5" y="22"/>
                      </a:lnTo>
                      <a:lnTo>
                        <a:pt x="0" y="24"/>
                      </a:lnTo>
                      <a:lnTo>
                        <a:pt x="0" y="21"/>
                      </a:lnTo>
                      <a:lnTo>
                        <a:pt x="0" y="15"/>
                      </a:lnTo>
                      <a:lnTo>
                        <a:pt x="0" y="9"/>
                      </a:lnTo>
                      <a:lnTo>
                        <a:pt x="1" y="3"/>
                      </a:lnTo>
                      <a:close/>
                    </a:path>
                  </a:pathLst>
                </a:custGeom>
                <a:solidFill>
                  <a:srgbClr val="FFDD9F"/>
                </a:solidFill>
                <a:ln w="4763">
                  <a:solidFill>
                    <a:srgbClr val="000000"/>
                  </a:solidFill>
                  <a:prstDash val="solid"/>
                  <a:round/>
                  <a:headEnd/>
                  <a:tailEnd/>
                </a:ln>
              </p:spPr>
              <p:txBody>
                <a:bodyPr/>
                <a:lstStyle/>
                <a:p>
                  <a:endParaRPr lang="ja-JP" altLang="en-US"/>
                </a:p>
              </p:txBody>
            </p:sp>
            <p:sp>
              <p:nvSpPr>
                <p:cNvPr id="366" name="Freeform 127"/>
                <p:cNvSpPr>
                  <a:spLocks/>
                </p:cNvSpPr>
                <p:nvPr/>
              </p:nvSpPr>
              <p:spPr bwMode="auto">
                <a:xfrm>
                  <a:off x="3349" y="4609"/>
                  <a:ext cx="73" cy="53"/>
                </a:xfrm>
                <a:custGeom>
                  <a:avLst/>
                  <a:gdLst>
                    <a:gd name="T0" fmla="*/ 0 w 73"/>
                    <a:gd name="T1" fmla="*/ 53 h 53"/>
                    <a:gd name="T2" fmla="*/ 2 w 73"/>
                    <a:gd name="T3" fmla="*/ 46 h 53"/>
                    <a:gd name="T4" fmla="*/ 6 w 73"/>
                    <a:gd name="T5" fmla="*/ 39 h 53"/>
                    <a:gd name="T6" fmla="*/ 15 w 73"/>
                    <a:gd name="T7" fmla="*/ 27 h 53"/>
                    <a:gd name="T8" fmla="*/ 24 w 73"/>
                    <a:gd name="T9" fmla="*/ 18 h 53"/>
                    <a:gd name="T10" fmla="*/ 30 w 73"/>
                    <a:gd name="T11" fmla="*/ 17 h 53"/>
                    <a:gd name="T12" fmla="*/ 34 w 73"/>
                    <a:gd name="T13" fmla="*/ 17 h 53"/>
                    <a:gd name="T14" fmla="*/ 42 w 73"/>
                    <a:gd name="T15" fmla="*/ 20 h 53"/>
                    <a:gd name="T16" fmla="*/ 51 w 73"/>
                    <a:gd name="T17" fmla="*/ 20 h 53"/>
                    <a:gd name="T18" fmla="*/ 57 w 73"/>
                    <a:gd name="T19" fmla="*/ 18 h 53"/>
                    <a:gd name="T20" fmla="*/ 61 w 73"/>
                    <a:gd name="T21" fmla="*/ 14 h 53"/>
                    <a:gd name="T22" fmla="*/ 66 w 73"/>
                    <a:gd name="T23" fmla="*/ 9 h 53"/>
                    <a:gd name="T24" fmla="*/ 73 w 73"/>
                    <a:gd name="T25" fmla="*/ 0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3" h="53">
                      <a:moveTo>
                        <a:pt x="0" y="53"/>
                      </a:moveTo>
                      <a:lnTo>
                        <a:pt x="2" y="46"/>
                      </a:lnTo>
                      <a:lnTo>
                        <a:pt x="6" y="39"/>
                      </a:lnTo>
                      <a:lnTo>
                        <a:pt x="15" y="27"/>
                      </a:lnTo>
                      <a:lnTo>
                        <a:pt x="24" y="18"/>
                      </a:lnTo>
                      <a:lnTo>
                        <a:pt x="30" y="17"/>
                      </a:lnTo>
                      <a:lnTo>
                        <a:pt x="34" y="17"/>
                      </a:lnTo>
                      <a:lnTo>
                        <a:pt x="42" y="20"/>
                      </a:lnTo>
                      <a:lnTo>
                        <a:pt x="51" y="20"/>
                      </a:lnTo>
                      <a:lnTo>
                        <a:pt x="57" y="18"/>
                      </a:lnTo>
                      <a:lnTo>
                        <a:pt x="61" y="14"/>
                      </a:lnTo>
                      <a:lnTo>
                        <a:pt x="66" y="9"/>
                      </a:lnTo>
                      <a:lnTo>
                        <a:pt x="7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7" name="Freeform 128"/>
                <p:cNvSpPr>
                  <a:spLocks/>
                </p:cNvSpPr>
                <p:nvPr/>
              </p:nvSpPr>
              <p:spPr bwMode="auto">
                <a:xfrm>
                  <a:off x="3423" y="4579"/>
                  <a:ext cx="16" cy="18"/>
                </a:xfrm>
                <a:custGeom>
                  <a:avLst/>
                  <a:gdLst>
                    <a:gd name="T0" fmla="*/ 16 w 16"/>
                    <a:gd name="T1" fmla="*/ 9 h 18"/>
                    <a:gd name="T2" fmla="*/ 14 w 16"/>
                    <a:gd name="T3" fmla="*/ 15 h 18"/>
                    <a:gd name="T4" fmla="*/ 8 w 16"/>
                    <a:gd name="T5" fmla="*/ 18 h 18"/>
                    <a:gd name="T6" fmla="*/ 3 w 16"/>
                    <a:gd name="T7" fmla="*/ 15 h 18"/>
                    <a:gd name="T8" fmla="*/ 0 w 16"/>
                    <a:gd name="T9" fmla="*/ 9 h 18"/>
                    <a:gd name="T10" fmla="*/ 3 w 16"/>
                    <a:gd name="T11" fmla="*/ 3 h 18"/>
                    <a:gd name="T12" fmla="*/ 8 w 16"/>
                    <a:gd name="T13" fmla="*/ 0 h 18"/>
                    <a:gd name="T14" fmla="*/ 14 w 16"/>
                    <a:gd name="T15" fmla="*/ 3 h 18"/>
                    <a:gd name="T16" fmla="*/ 16 w 16"/>
                    <a:gd name="T17" fmla="*/ 9 h 18"/>
                    <a:gd name="T18" fmla="*/ 16 w 16"/>
                    <a:gd name="T19" fmla="*/ 9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8">
                      <a:moveTo>
                        <a:pt x="16" y="9"/>
                      </a:moveTo>
                      <a:lnTo>
                        <a:pt x="14" y="15"/>
                      </a:lnTo>
                      <a:lnTo>
                        <a:pt x="8" y="18"/>
                      </a:lnTo>
                      <a:lnTo>
                        <a:pt x="3" y="15"/>
                      </a:lnTo>
                      <a:lnTo>
                        <a:pt x="0" y="9"/>
                      </a:lnTo>
                      <a:lnTo>
                        <a:pt x="3" y="3"/>
                      </a:lnTo>
                      <a:lnTo>
                        <a:pt x="8" y="0"/>
                      </a:lnTo>
                      <a:lnTo>
                        <a:pt x="14" y="3"/>
                      </a:lnTo>
                      <a:lnTo>
                        <a:pt x="16"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8" name="Freeform 129"/>
                <p:cNvSpPr>
                  <a:spLocks/>
                </p:cNvSpPr>
                <p:nvPr/>
              </p:nvSpPr>
              <p:spPr bwMode="auto">
                <a:xfrm>
                  <a:off x="3451" y="4568"/>
                  <a:ext cx="18" cy="18"/>
                </a:xfrm>
                <a:custGeom>
                  <a:avLst/>
                  <a:gdLst>
                    <a:gd name="T0" fmla="*/ 18 w 18"/>
                    <a:gd name="T1" fmla="*/ 9 h 18"/>
                    <a:gd name="T2" fmla="*/ 15 w 18"/>
                    <a:gd name="T3" fmla="*/ 15 h 18"/>
                    <a:gd name="T4" fmla="*/ 10 w 18"/>
                    <a:gd name="T5" fmla="*/ 18 h 18"/>
                    <a:gd name="T6" fmla="*/ 3 w 18"/>
                    <a:gd name="T7" fmla="*/ 15 h 18"/>
                    <a:gd name="T8" fmla="*/ 0 w 18"/>
                    <a:gd name="T9" fmla="*/ 9 h 18"/>
                    <a:gd name="T10" fmla="*/ 3 w 18"/>
                    <a:gd name="T11" fmla="*/ 3 h 18"/>
                    <a:gd name="T12" fmla="*/ 10 w 18"/>
                    <a:gd name="T13" fmla="*/ 0 h 18"/>
                    <a:gd name="T14" fmla="*/ 15 w 18"/>
                    <a:gd name="T15" fmla="*/ 3 h 18"/>
                    <a:gd name="T16" fmla="*/ 18 w 18"/>
                    <a:gd name="T17" fmla="*/ 9 h 18"/>
                    <a:gd name="T18" fmla="*/ 18 w 18"/>
                    <a:gd name="T19" fmla="*/ 9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8">
                      <a:moveTo>
                        <a:pt x="18" y="9"/>
                      </a:moveTo>
                      <a:lnTo>
                        <a:pt x="15" y="15"/>
                      </a:lnTo>
                      <a:lnTo>
                        <a:pt x="10" y="18"/>
                      </a:lnTo>
                      <a:lnTo>
                        <a:pt x="3" y="15"/>
                      </a:lnTo>
                      <a:lnTo>
                        <a:pt x="0" y="9"/>
                      </a:lnTo>
                      <a:lnTo>
                        <a:pt x="3" y="3"/>
                      </a:lnTo>
                      <a:lnTo>
                        <a:pt x="10" y="0"/>
                      </a:lnTo>
                      <a:lnTo>
                        <a:pt x="15" y="3"/>
                      </a:lnTo>
                      <a:lnTo>
                        <a:pt x="1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9" name="Freeform 130"/>
                <p:cNvSpPr>
                  <a:spLocks/>
                </p:cNvSpPr>
                <p:nvPr/>
              </p:nvSpPr>
              <p:spPr bwMode="auto">
                <a:xfrm>
                  <a:off x="3429" y="4542"/>
                  <a:ext cx="33" cy="26"/>
                </a:xfrm>
                <a:custGeom>
                  <a:avLst/>
                  <a:gdLst>
                    <a:gd name="T0" fmla="*/ 33 w 33"/>
                    <a:gd name="T1" fmla="*/ 14 h 26"/>
                    <a:gd name="T2" fmla="*/ 4 w 33"/>
                    <a:gd name="T3" fmla="*/ 26 h 26"/>
                    <a:gd name="T4" fmla="*/ 0 w 33"/>
                    <a:gd name="T5" fmla="*/ 11 h 26"/>
                    <a:gd name="T6" fmla="*/ 29 w 33"/>
                    <a:gd name="T7" fmla="*/ 0 h 26"/>
                    <a:gd name="T8" fmla="*/ 33 w 33"/>
                    <a:gd name="T9" fmla="*/ 14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26">
                      <a:moveTo>
                        <a:pt x="33" y="14"/>
                      </a:moveTo>
                      <a:lnTo>
                        <a:pt x="4" y="26"/>
                      </a:lnTo>
                      <a:lnTo>
                        <a:pt x="0" y="11"/>
                      </a:lnTo>
                      <a:lnTo>
                        <a:pt x="29" y="0"/>
                      </a:lnTo>
                      <a:lnTo>
                        <a:pt x="33" y="14"/>
                      </a:lnTo>
                      <a:close/>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70" name="Line 131"/>
                <p:cNvSpPr>
                  <a:spLocks noChangeShapeType="1"/>
                </p:cNvSpPr>
                <p:nvPr/>
              </p:nvSpPr>
              <p:spPr bwMode="auto">
                <a:xfrm>
                  <a:off x="3433" y="4568"/>
                  <a:ext cx="2" cy="1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71" name="Line 132"/>
                <p:cNvSpPr>
                  <a:spLocks noChangeShapeType="1"/>
                </p:cNvSpPr>
                <p:nvPr/>
              </p:nvSpPr>
              <p:spPr bwMode="auto">
                <a:xfrm>
                  <a:off x="3462" y="4556"/>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72" name="Freeform 133"/>
                <p:cNvSpPr>
                  <a:spLocks/>
                </p:cNvSpPr>
                <p:nvPr/>
              </p:nvSpPr>
              <p:spPr bwMode="auto">
                <a:xfrm>
                  <a:off x="3412" y="5025"/>
                  <a:ext cx="57" cy="20"/>
                </a:xfrm>
                <a:custGeom>
                  <a:avLst/>
                  <a:gdLst>
                    <a:gd name="T0" fmla="*/ 18 w 57"/>
                    <a:gd name="T1" fmla="*/ 10 h 20"/>
                    <a:gd name="T2" fmla="*/ 31 w 57"/>
                    <a:gd name="T3" fmla="*/ 4 h 20"/>
                    <a:gd name="T4" fmla="*/ 39 w 57"/>
                    <a:gd name="T5" fmla="*/ 2 h 20"/>
                    <a:gd name="T6" fmla="*/ 50 w 57"/>
                    <a:gd name="T7" fmla="*/ 0 h 20"/>
                    <a:gd name="T8" fmla="*/ 54 w 57"/>
                    <a:gd name="T9" fmla="*/ 2 h 20"/>
                    <a:gd name="T10" fmla="*/ 57 w 57"/>
                    <a:gd name="T11" fmla="*/ 4 h 20"/>
                    <a:gd name="T12" fmla="*/ 56 w 57"/>
                    <a:gd name="T13" fmla="*/ 8 h 20"/>
                    <a:gd name="T14" fmla="*/ 52 w 57"/>
                    <a:gd name="T15" fmla="*/ 11 h 20"/>
                    <a:gd name="T16" fmla="*/ 48 w 57"/>
                    <a:gd name="T17" fmla="*/ 13 h 20"/>
                    <a:gd name="T18" fmla="*/ 42 w 57"/>
                    <a:gd name="T19" fmla="*/ 14 h 20"/>
                    <a:gd name="T20" fmla="*/ 27 w 57"/>
                    <a:gd name="T21" fmla="*/ 17 h 20"/>
                    <a:gd name="T22" fmla="*/ 13 w 57"/>
                    <a:gd name="T23" fmla="*/ 20 h 20"/>
                    <a:gd name="T24" fmla="*/ 7 w 57"/>
                    <a:gd name="T25" fmla="*/ 20 h 20"/>
                    <a:gd name="T26" fmla="*/ 2 w 57"/>
                    <a:gd name="T27" fmla="*/ 20 h 20"/>
                    <a:gd name="T28" fmla="*/ 0 w 57"/>
                    <a:gd name="T29" fmla="*/ 20 h 20"/>
                    <a:gd name="T30" fmla="*/ 2 w 57"/>
                    <a:gd name="T31" fmla="*/ 19 h 20"/>
                    <a:gd name="T32" fmla="*/ 4 w 57"/>
                    <a:gd name="T33" fmla="*/ 17 h 20"/>
                    <a:gd name="T34" fmla="*/ 7 w 57"/>
                    <a:gd name="T35" fmla="*/ 14 h 20"/>
                    <a:gd name="T36" fmla="*/ 14 w 57"/>
                    <a:gd name="T37" fmla="*/ 11 h 20"/>
                    <a:gd name="T38" fmla="*/ 17 w 57"/>
                    <a:gd name="T39" fmla="*/ 10 h 20"/>
                    <a:gd name="T40" fmla="*/ 18 w 57"/>
                    <a:gd name="T41" fmla="*/ 10 h 20"/>
                    <a:gd name="T42" fmla="*/ 18 w 57"/>
                    <a:gd name="T43" fmla="*/ 1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7" h="20">
                      <a:moveTo>
                        <a:pt x="18" y="10"/>
                      </a:moveTo>
                      <a:lnTo>
                        <a:pt x="31" y="4"/>
                      </a:lnTo>
                      <a:lnTo>
                        <a:pt x="39" y="2"/>
                      </a:lnTo>
                      <a:lnTo>
                        <a:pt x="50" y="0"/>
                      </a:lnTo>
                      <a:lnTo>
                        <a:pt x="54" y="2"/>
                      </a:lnTo>
                      <a:lnTo>
                        <a:pt x="57" y="4"/>
                      </a:lnTo>
                      <a:lnTo>
                        <a:pt x="56" y="8"/>
                      </a:lnTo>
                      <a:lnTo>
                        <a:pt x="52" y="11"/>
                      </a:lnTo>
                      <a:lnTo>
                        <a:pt x="48" y="13"/>
                      </a:lnTo>
                      <a:lnTo>
                        <a:pt x="42" y="14"/>
                      </a:lnTo>
                      <a:lnTo>
                        <a:pt x="27" y="17"/>
                      </a:lnTo>
                      <a:lnTo>
                        <a:pt x="13" y="20"/>
                      </a:lnTo>
                      <a:lnTo>
                        <a:pt x="7" y="20"/>
                      </a:lnTo>
                      <a:lnTo>
                        <a:pt x="2" y="20"/>
                      </a:lnTo>
                      <a:lnTo>
                        <a:pt x="0" y="20"/>
                      </a:lnTo>
                      <a:lnTo>
                        <a:pt x="2" y="19"/>
                      </a:lnTo>
                      <a:lnTo>
                        <a:pt x="4" y="17"/>
                      </a:lnTo>
                      <a:lnTo>
                        <a:pt x="7" y="14"/>
                      </a:lnTo>
                      <a:lnTo>
                        <a:pt x="14" y="11"/>
                      </a:lnTo>
                      <a:lnTo>
                        <a:pt x="17" y="10"/>
                      </a:lnTo>
                      <a:lnTo>
                        <a:pt x="18" y="10"/>
                      </a:lnTo>
                      <a:close/>
                    </a:path>
                  </a:pathLst>
                </a:custGeom>
                <a:solidFill>
                  <a:srgbClr val="989DAF"/>
                </a:solidFill>
                <a:ln w="4763">
                  <a:solidFill>
                    <a:srgbClr val="000000"/>
                  </a:solidFill>
                  <a:prstDash val="solid"/>
                  <a:round/>
                  <a:headEnd/>
                  <a:tailEnd/>
                </a:ln>
              </p:spPr>
              <p:txBody>
                <a:bodyPr/>
                <a:lstStyle/>
                <a:p>
                  <a:endParaRPr lang="ja-JP" altLang="en-US"/>
                </a:p>
              </p:txBody>
            </p:sp>
            <p:sp>
              <p:nvSpPr>
                <p:cNvPr id="373" name="Freeform 134"/>
                <p:cNvSpPr>
                  <a:spLocks/>
                </p:cNvSpPr>
                <p:nvPr/>
              </p:nvSpPr>
              <p:spPr bwMode="auto">
                <a:xfrm>
                  <a:off x="3314" y="4940"/>
                  <a:ext cx="151" cy="134"/>
                </a:xfrm>
                <a:custGeom>
                  <a:avLst/>
                  <a:gdLst>
                    <a:gd name="T0" fmla="*/ 38 w 151"/>
                    <a:gd name="T1" fmla="*/ 6 h 134"/>
                    <a:gd name="T2" fmla="*/ 35 w 151"/>
                    <a:gd name="T3" fmla="*/ 9 h 134"/>
                    <a:gd name="T4" fmla="*/ 31 w 151"/>
                    <a:gd name="T5" fmla="*/ 14 h 134"/>
                    <a:gd name="T6" fmla="*/ 22 w 151"/>
                    <a:gd name="T7" fmla="*/ 29 h 134"/>
                    <a:gd name="T8" fmla="*/ 12 w 151"/>
                    <a:gd name="T9" fmla="*/ 46 h 134"/>
                    <a:gd name="T10" fmla="*/ 6 w 151"/>
                    <a:gd name="T11" fmla="*/ 66 h 134"/>
                    <a:gd name="T12" fmla="*/ 2 w 151"/>
                    <a:gd name="T13" fmla="*/ 82 h 134"/>
                    <a:gd name="T14" fmla="*/ 0 w 151"/>
                    <a:gd name="T15" fmla="*/ 98 h 134"/>
                    <a:gd name="T16" fmla="*/ 0 w 151"/>
                    <a:gd name="T17" fmla="*/ 111 h 134"/>
                    <a:gd name="T18" fmla="*/ 4 w 151"/>
                    <a:gd name="T19" fmla="*/ 120 h 134"/>
                    <a:gd name="T20" fmla="*/ 11 w 151"/>
                    <a:gd name="T21" fmla="*/ 128 h 134"/>
                    <a:gd name="T22" fmla="*/ 22 w 151"/>
                    <a:gd name="T23" fmla="*/ 131 h 134"/>
                    <a:gd name="T24" fmla="*/ 31 w 151"/>
                    <a:gd name="T25" fmla="*/ 134 h 134"/>
                    <a:gd name="T26" fmla="*/ 34 w 151"/>
                    <a:gd name="T27" fmla="*/ 134 h 134"/>
                    <a:gd name="T28" fmla="*/ 34 w 151"/>
                    <a:gd name="T29" fmla="*/ 134 h 134"/>
                    <a:gd name="T30" fmla="*/ 35 w 151"/>
                    <a:gd name="T31" fmla="*/ 134 h 134"/>
                    <a:gd name="T32" fmla="*/ 38 w 151"/>
                    <a:gd name="T33" fmla="*/ 133 h 134"/>
                    <a:gd name="T34" fmla="*/ 46 w 151"/>
                    <a:gd name="T35" fmla="*/ 130 h 134"/>
                    <a:gd name="T36" fmla="*/ 57 w 151"/>
                    <a:gd name="T37" fmla="*/ 125 h 134"/>
                    <a:gd name="T38" fmla="*/ 70 w 151"/>
                    <a:gd name="T39" fmla="*/ 120 h 134"/>
                    <a:gd name="T40" fmla="*/ 84 w 151"/>
                    <a:gd name="T41" fmla="*/ 116 h 134"/>
                    <a:gd name="T42" fmla="*/ 96 w 151"/>
                    <a:gd name="T43" fmla="*/ 110 h 134"/>
                    <a:gd name="T44" fmla="*/ 105 w 151"/>
                    <a:gd name="T45" fmla="*/ 107 h 134"/>
                    <a:gd name="T46" fmla="*/ 111 w 151"/>
                    <a:gd name="T47" fmla="*/ 104 h 134"/>
                    <a:gd name="T48" fmla="*/ 113 w 151"/>
                    <a:gd name="T49" fmla="*/ 101 h 134"/>
                    <a:gd name="T50" fmla="*/ 117 w 151"/>
                    <a:gd name="T51" fmla="*/ 98 h 134"/>
                    <a:gd name="T52" fmla="*/ 128 w 151"/>
                    <a:gd name="T53" fmla="*/ 90 h 134"/>
                    <a:gd name="T54" fmla="*/ 139 w 151"/>
                    <a:gd name="T55" fmla="*/ 82 h 134"/>
                    <a:gd name="T56" fmla="*/ 143 w 151"/>
                    <a:gd name="T57" fmla="*/ 79 h 134"/>
                    <a:gd name="T58" fmla="*/ 146 w 151"/>
                    <a:gd name="T59" fmla="*/ 78 h 134"/>
                    <a:gd name="T60" fmla="*/ 150 w 151"/>
                    <a:gd name="T61" fmla="*/ 73 h 134"/>
                    <a:gd name="T62" fmla="*/ 151 w 151"/>
                    <a:gd name="T63" fmla="*/ 67 h 134"/>
                    <a:gd name="T64" fmla="*/ 148 w 151"/>
                    <a:gd name="T65" fmla="*/ 60 h 134"/>
                    <a:gd name="T66" fmla="*/ 146 w 151"/>
                    <a:gd name="T67" fmla="*/ 54 h 134"/>
                    <a:gd name="T68" fmla="*/ 143 w 151"/>
                    <a:gd name="T69" fmla="*/ 49 h 134"/>
                    <a:gd name="T70" fmla="*/ 137 w 151"/>
                    <a:gd name="T71" fmla="*/ 43 h 134"/>
                    <a:gd name="T72" fmla="*/ 132 w 151"/>
                    <a:gd name="T73" fmla="*/ 35 h 134"/>
                    <a:gd name="T74" fmla="*/ 124 w 151"/>
                    <a:gd name="T75" fmla="*/ 29 h 134"/>
                    <a:gd name="T76" fmla="*/ 113 w 151"/>
                    <a:gd name="T77" fmla="*/ 22 h 134"/>
                    <a:gd name="T78" fmla="*/ 101 w 151"/>
                    <a:gd name="T79" fmla="*/ 14 h 134"/>
                    <a:gd name="T80" fmla="*/ 88 w 151"/>
                    <a:gd name="T81" fmla="*/ 8 h 134"/>
                    <a:gd name="T82" fmla="*/ 70 w 151"/>
                    <a:gd name="T83" fmla="*/ 2 h 134"/>
                    <a:gd name="T84" fmla="*/ 59 w 151"/>
                    <a:gd name="T85" fmla="*/ 0 h 134"/>
                    <a:gd name="T86" fmla="*/ 50 w 151"/>
                    <a:gd name="T87" fmla="*/ 0 h 134"/>
                    <a:gd name="T88" fmla="*/ 43 w 151"/>
                    <a:gd name="T89" fmla="*/ 3 h 134"/>
                    <a:gd name="T90" fmla="*/ 38 w 151"/>
                    <a:gd name="T91" fmla="*/ 6 h 134"/>
                    <a:gd name="T92" fmla="*/ 38 w 151"/>
                    <a:gd name="T93" fmla="*/ 6 h 1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1" h="134">
                      <a:moveTo>
                        <a:pt x="38" y="6"/>
                      </a:moveTo>
                      <a:lnTo>
                        <a:pt x="35" y="9"/>
                      </a:lnTo>
                      <a:lnTo>
                        <a:pt x="31" y="14"/>
                      </a:lnTo>
                      <a:lnTo>
                        <a:pt x="22" y="29"/>
                      </a:lnTo>
                      <a:lnTo>
                        <a:pt x="12" y="46"/>
                      </a:lnTo>
                      <a:lnTo>
                        <a:pt x="6" y="66"/>
                      </a:lnTo>
                      <a:lnTo>
                        <a:pt x="2" y="82"/>
                      </a:lnTo>
                      <a:lnTo>
                        <a:pt x="0" y="98"/>
                      </a:lnTo>
                      <a:lnTo>
                        <a:pt x="0" y="111"/>
                      </a:lnTo>
                      <a:lnTo>
                        <a:pt x="4" y="120"/>
                      </a:lnTo>
                      <a:lnTo>
                        <a:pt x="11" y="128"/>
                      </a:lnTo>
                      <a:lnTo>
                        <a:pt x="22" y="131"/>
                      </a:lnTo>
                      <a:lnTo>
                        <a:pt x="31" y="134"/>
                      </a:lnTo>
                      <a:lnTo>
                        <a:pt x="34" y="134"/>
                      </a:lnTo>
                      <a:lnTo>
                        <a:pt x="35" y="134"/>
                      </a:lnTo>
                      <a:lnTo>
                        <a:pt x="38" y="133"/>
                      </a:lnTo>
                      <a:lnTo>
                        <a:pt x="46" y="130"/>
                      </a:lnTo>
                      <a:lnTo>
                        <a:pt x="57" y="125"/>
                      </a:lnTo>
                      <a:lnTo>
                        <a:pt x="70" y="120"/>
                      </a:lnTo>
                      <a:lnTo>
                        <a:pt x="84" y="116"/>
                      </a:lnTo>
                      <a:lnTo>
                        <a:pt x="96" y="110"/>
                      </a:lnTo>
                      <a:lnTo>
                        <a:pt x="105" y="107"/>
                      </a:lnTo>
                      <a:lnTo>
                        <a:pt x="111" y="104"/>
                      </a:lnTo>
                      <a:lnTo>
                        <a:pt x="113" y="101"/>
                      </a:lnTo>
                      <a:lnTo>
                        <a:pt x="117" y="98"/>
                      </a:lnTo>
                      <a:lnTo>
                        <a:pt x="128" y="90"/>
                      </a:lnTo>
                      <a:lnTo>
                        <a:pt x="139" y="82"/>
                      </a:lnTo>
                      <a:lnTo>
                        <a:pt x="143" y="79"/>
                      </a:lnTo>
                      <a:lnTo>
                        <a:pt x="146" y="78"/>
                      </a:lnTo>
                      <a:lnTo>
                        <a:pt x="150" y="73"/>
                      </a:lnTo>
                      <a:lnTo>
                        <a:pt x="151" y="67"/>
                      </a:lnTo>
                      <a:lnTo>
                        <a:pt x="148" y="60"/>
                      </a:lnTo>
                      <a:lnTo>
                        <a:pt x="146" y="54"/>
                      </a:lnTo>
                      <a:lnTo>
                        <a:pt x="143" y="49"/>
                      </a:lnTo>
                      <a:lnTo>
                        <a:pt x="137" y="43"/>
                      </a:lnTo>
                      <a:lnTo>
                        <a:pt x="132" y="35"/>
                      </a:lnTo>
                      <a:lnTo>
                        <a:pt x="124" y="29"/>
                      </a:lnTo>
                      <a:lnTo>
                        <a:pt x="113" y="22"/>
                      </a:lnTo>
                      <a:lnTo>
                        <a:pt x="101" y="14"/>
                      </a:lnTo>
                      <a:lnTo>
                        <a:pt x="88" y="8"/>
                      </a:lnTo>
                      <a:lnTo>
                        <a:pt x="70" y="2"/>
                      </a:lnTo>
                      <a:lnTo>
                        <a:pt x="59" y="0"/>
                      </a:lnTo>
                      <a:lnTo>
                        <a:pt x="50" y="0"/>
                      </a:lnTo>
                      <a:lnTo>
                        <a:pt x="43" y="3"/>
                      </a:lnTo>
                      <a:lnTo>
                        <a:pt x="38" y="6"/>
                      </a:lnTo>
                      <a:close/>
                    </a:path>
                  </a:pathLst>
                </a:custGeom>
                <a:solidFill>
                  <a:srgbClr val="989DAF"/>
                </a:solidFill>
                <a:ln w="4763">
                  <a:solidFill>
                    <a:srgbClr val="000000"/>
                  </a:solidFill>
                  <a:prstDash val="solid"/>
                  <a:round/>
                  <a:headEnd/>
                  <a:tailEnd/>
                </a:ln>
              </p:spPr>
              <p:txBody>
                <a:bodyPr/>
                <a:lstStyle/>
                <a:p>
                  <a:endParaRPr lang="ja-JP" altLang="en-US"/>
                </a:p>
              </p:txBody>
            </p:sp>
            <p:sp>
              <p:nvSpPr>
                <p:cNvPr id="374" name="Freeform 135"/>
                <p:cNvSpPr>
                  <a:spLocks/>
                </p:cNvSpPr>
                <p:nvPr/>
              </p:nvSpPr>
              <p:spPr bwMode="auto">
                <a:xfrm>
                  <a:off x="3077" y="5089"/>
                  <a:ext cx="25" cy="19"/>
                </a:xfrm>
                <a:custGeom>
                  <a:avLst/>
                  <a:gdLst>
                    <a:gd name="T0" fmla="*/ 0 w 25"/>
                    <a:gd name="T1" fmla="*/ 19 h 19"/>
                    <a:gd name="T2" fmla="*/ 0 w 25"/>
                    <a:gd name="T3" fmla="*/ 16 h 19"/>
                    <a:gd name="T4" fmla="*/ 0 w 25"/>
                    <a:gd name="T5" fmla="*/ 12 h 19"/>
                    <a:gd name="T6" fmla="*/ 3 w 25"/>
                    <a:gd name="T7" fmla="*/ 9 h 19"/>
                    <a:gd name="T8" fmla="*/ 8 w 25"/>
                    <a:gd name="T9" fmla="*/ 6 h 19"/>
                    <a:gd name="T10" fmla="*/ 15 w 25"/>
                    <a:gd name="T11" fmla="*/ 5 h 19"/>
                    <a:gd name="T12" fmla="*/ 19 w 25"/>
                    <a:gd name="T13" fmla="*/ 2 h 19"/>
                    <a:gd name="T14" fmla="*/ 22 w 25"/>
                    <a:gd name="T15" fmla="*/ 0 h 19"/>
                    <a:gd name="T16" fmla="*/ 23 w 25"/>
                    <a:gd name="T17" fmla="*/ 5 h 19"/>
                    <a:gd name="T18" fmla="*/ 25 w 25"/>
                    <a:gd name="T19" fmla="*/ 6 h 19"/>
                    <a:gd name="T20" fmla="*/ 25 w 25"/>
                    <a:gd name="T21" fmla="*/ 8 h 19"/>
                    <a:gd name="T22" fmla="*/ 0 w 25"/>
                    <a:gd name="T23" fmla="*/ 19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 h="19">
                      <a:moveTo>
                        <a:pt x="0" y="19"/>
                      </a:moveTo>
                      <a:lnTo>
                        <a:pt x="0" y="16"/>
                      </a:lnTo>
                      <a:lnTo>
                        <a:pt x="0" y="12"/>
                      </a:lnTo>
                      <a:lnTo>
                        <a:pt x="3" y="9"/>
                      </a:lnTo>
                      <a:lnTo>
                        <a:pt x="8" y="6"/>
                      </a:lnTo>
                      <a:lnTo>
                        <a:pt x="15" y="5"/>
                      </a:lnTo>
                      <a:lnTo>
                        <a:pt x="19" y="2"/>
                      </a:lnTo>
                      <a:lnTo>
                        <a:pt x="22" y="0"/>
                      </a:lnTo>
                      <a:lnTo>
                        <a:pt x="23" y="5"/>
                      </a:lnTo>
                      <a:lnTo>
                        <a:pt x="25" y="6"/>
                      </a:lnTo>
                      <a:lnTo>
                        <a:pt x="25" y="8"/>
                      </a:lnTo>
                      <a:lnTo>
                        <a:pt x="0" y="19"/>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75" name="Freeform 136"/>
                <p:cNvSpPr>
                  <a:spLocks/>
                </p:cNvSpPr>
                <p:nvPr/>
              </p:nvSpPr>
              <p:spPr bwMode="auto">
                <a:xfrm>
                  <a:off x="3077" y="5089"/>
                  <a:ext cx="25" cy="19"/>
                </a:xfrm>
                <a:custGeom>
                  <a:avLst/>
                  <a:gdLst>
                    <a:gd name="T0" fmla="*/ 0 w 25"/>
                    <a:gd name="T1" fmla="*/ 19 h 19"/>
                    <a:gd name="T2" fmla="*/ 0 w 25"/>
                    <a:gd name="T3" fmla="*/ 16 h 19"/>
                    <a:gd name="T4" fmla="*/ 0 w 25"/>
                    <a:gd name="T5" fmla="*/ 12 h 19"/>
                    <a:gd name="T6" fmla="*/ 3 w 25"/>
                    <a:gd name="T7" fmla="*/ 9 h 19"/>
                    <a:gd name="T8" fmla="*/ 8 w 25"/>
                    <a:gd name="T9" fmla="*/ 6 h 19"/>
                    <a:gd name="T10" fmla="*/ 15 w 25"/>
                    <a:gd name="T11" fmla="*/ 5 h 19"/>
                    <a:gd name="T12" fmla="*/ 19 w 25"/>
                    <a:gd name="T13" fmla="*/ 2 h 19"/>
                    <a:gd name="T14" fmla="*/ 22 w 25"/>
                    <a:gd name="T15" fmla="*/ 0 h 19"/>
                    <a:gd name="T16" fmla="*/ 23 w 25"/>
                    <a:gd name="T17" fmla="*/ 5 h 19"/>
                    <a:gd name="T18" fmla="*/ 25 w 25"/>
                    <a:gd name="T19" fmla="*/ 6 h 19"/>
                    <a:gd name="T20" fmla="*/ 25 w 25"/>
                    <a:gd name="T21" fmla="*/ 8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 h="19">
                      <a:moveTo>
                        <a:pt x="0" y="19"/>
                      </a:moveTo>
                      <a:lnTo>
                        <a:pt x="0" y="16"/>
                      </a:lnTo>
                      <a:lnTo>
                        <a:pt x="0" y="12"/>
                      </a:lnTo>
                      <a:lnTo>
                        <a:pt x="3" y="9"/>
                      </a:lnTo>
                      <a:lnTo>
                        <a:pt x="8" y="6"/>
                      </a:lnTo>
                      <a:lnTo>
                        <a:pt x="15" y="5"/>
                      </a:lnTo>
                      <a:lnTo>
                        <a:pt x="19" y="2"/>
                      </a:lnTo>
                      <a:lnTo>
                        <a:pt x="22" y="0"/>
                      </a:lnTo>
                      <a:lnTo>
                        <a:pt x="23" y="5"/>
                      </a:lnTo>
                      <a:lnTo>
                        <a:pt x="25" y="6"/>
                      </a:lnTo>
                      <a:lnTo>
                        <a:pt x="25"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76" name="Freeform 137"/>
                <p:cNvSpPr>
                  <a:spLocks noEditPoints="1"/>
                </p:cNvSpPr>
                <p:nvPr/>
              </p:nvSpPr>
              <p:spPr bwMode="auto">
                <a:xfrm>
                  <a:off x="3332" y="5074"/>
                  <a:ext cx="153" cy="64"/>
                </a:xfrm>
                <a:custGeom>
                  <a:avLst/>
                  <a:gdLst>
                    <a:gd name="T0" fmla="*/ 110 w 153"/>
                    <a:gd name="T1" fmla="*/ 31 h 64"/>
                    <a:gd name="T2" fmla="*/ 109 w 153"/>
                    <a:gd name="T3" fmla="*/ 35 h 64"/>
                    <a:gd name="T4" fmla="*/ 105 w 153"/>
                    <a:gd name="T5" fmla="*/ 37 h 64"/>
                    <a:gd name="T6" fmla="*/ 99 w 153"/>
                    <a:gd name="T7" fmla="*/ 35 h 64"/>
                    <a:gd name="T8" fmla="*/ 98 w 153"/>
                    <a:gd name="T9" fmla="*/ 31 h 64"/>
                    <a:gd name="T10" fmla="*/ 99 w 153"/>
                    <a:gd name="T11" fmla="*/ 26 h 64"/>
                    <a:gd name="T12" fmla="*/ 105 w 153"/>
                    <a:gd name="T13" fmla="*/ 24 h 64"/>
                    <a:gd name="T14" fmla="*/ 109 w 153"/>
                    <a:gd name="T15" fmla="*/ 26 h 64"/>
                    <a:gd name="T16" fmla="*/ 110 w 153"/>
                    <a:gd name="T17" fmla="*/ 31 h 64"/>
                    <a:gd name="T18" fmla="*/ 110 w 153"/>
                    <a:gd name="T19" fmla="*/ 31 h 64"/>
                    <a:gd name="T20" fmla="*/ 130 w 153"/>
                    <a:gd name="T21" fmla="*/ 64 h 64"/>
                    <a:gd name="T22" fmla="*/ 138 w 153"/>
                    <a:gd name="T23" fmla="*/ 43 h 64"/>
                    <a:gd name="T24" fmla="*/ 144 w 153"/>
                    <a:gd name="T25" fmla="*/ 27 h 64"/>
                    <a:gd name="T26" fmla="*/ 148 w 153"/>
                    <a:gd name="T27" fmla="*/ 15 h 64"/>
                    <a:gd name="T28" fmla="*/ 150 w 153"/>
                    <a:gd name="T29" fmla="*/ 8 h 64"/>
                    <a:gd name="T30" fmla="*/ 152 w 153"/>
                    <a:gd name="T31" fmla="*/ 3 h 64"/>
                    <a:gd name="T32" fmla="*/ 153 w 153"/>
                    <a:gd name="T33" fmla="*/ 2 h 64"/>
                    <a:gd name="T34" fmla="*/ 153 w 153"/>
                    <a:gd name="T35" fmla="*/ 0 h 64"/>
                    <a:gd name="T36" fmla="*/ 126 w 153"/>
                    <a:gd name="T37" fmla="*/ 6 h 64"/>
                    <a:gd name="T38" fmla="*/ 102 w 153"/>
                    <a:gd name="T39" fmla="*/ 12 h 64"/>
                    <a:gd name="T40" fmla="*/ 82 w 153"/>
                    <a:gd name="T41" fmla="*/ 18 h 64"/>
                    <a:gd name="T42" fmla="*/ 64 w 153"/>
                    <a:gd name="T43" fmla="*/ 21 h 64"/>
                    <a:gd name="T44" fmla="*/ 50 w 153"/>
                    <a:gd name="T45" fmla="*/ 26 h 64"/>
                    <a:gd name="T46" fmla="*/ 37 w 153"/>
                    <a:gd name="T47" fmla="*/ 29 h 64"/>
                    <a:gd name="T48" fmla="*/ 27 w 153"/>
                    <a:gd name="T49" fmla="*/ 32 h 64"/>
                    <a:gd name="T50" fmla="*/ 19 w 153"/>
                    <a:gd name="T51" fmla="*/ 34 h 64"/>
                    <a:gd name="T52" fmla="*/ 13 w 153"/>
                    <a:gd name="T53" fmla="*/ 35 h 64"/>
                    <a:gd name="T54" fmla="*/ 8 w 153"/>
                    <a:gd name="T55" fmla="*/ 37 h 64"/>
                    <a:gd name="T56" fmla="*/ 2 w 153"/>
                    <a:gd name="T57" fmla="*/ 38 h 64"/>
                    <a:gd name="T58" fmla="*/ 1 w 153"/>
                    <a:gd name="T59" fmla="*/ 38 h 64"/>
                    <a:gd name="T60" fmla="*/ 0 w 153"/>
                    <a:gd name="T61" fmla="*/ 38 h 64"/>
                    <a:gd name="T62" fmla="*/ 130 w 153"/>
                    <a:gd name="T63" fmla="*/ 64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3" h="64">
                      <a:moveTo>
                        <a:pt x="110" y="31"/>
                      </a:moveTo>
                      <a:lnTo>
                        <a:pt x="109" y="35"/>
                      </a:lnTo>
                      <a:lnTo>
                        <a:pt x="105" y="37"/>
                      </a:lnTo>
                      <a:lnTo>
                        <a:pt x="99" y="35"/>
                      </a:lnTo>
                      <a:lnTo>
                        <a:pt x="98" y="31"/>
                      </a:lnTo>
                      <a:lnTo>
                        <a:pt x="99" y="26"/>
                      </a:lnTo>
                      <a:lnTo>
                        <a:pt x="105" y="24"/>
                      </a:lnTo>
                      <a:lnTo>
                        <a:pt x="109" y="26"/>
                      </a:lnTo>
                      <a:lnTo>
                        <a:pt x="110" y="31"/>
                      </a:lnTo>
                      <a:close/>
                      <a:moveTo>
                        <a:pt x="130" y="64"/>
                      </a:moveTo>
                      <a:lnTo>
                        <a:pt x="138" y="43"/>
                      </a:lnTo>
                      <a:lnTo>
                        <a:pt x="144" y="27"/>
                      </a:lnTo>
                      <a:lnTo>
                        <a:pt x="148" y="15"/>
                      </a:lnTo>
                      <a:lnTo>
                        <a:pt x="150" y="8"/>
                      </a:lnTo>
                      <a:lnTo>
                        <a:pt x="152" y="3"/>
                      </a:lnTo>
                      <a:lnTo>
                        <a:pt x="153" y="2"/>
                      </a:lnTo>
                      <a:lnTo>
                        <a:pt x="153" y="0"/>
                      </a:lnTo>
                      <a:lnTo>
                        <a:pt x="126" y="6"/>
                      </a:lnTo>
                      <a:lnTo>
                        <a:pt x="102" y="12"/>
                      </a:lnTo>
                      <a:lnTo>
                        <a:pt x="82" y="18"/>
                      </a:lnTo>
                      <a:lnTo>
                        <a:pt x="64" y="21"/>
                      </a:lnTo>
                      <a:lnTo>
                        <a:pt x="50" y="26"/>
                      </a:lnTo>
                      <a:lnTo>
                        <a:pt x="37" y="29"/>
                      </a:lnTo>
                      <a:lnTo>
                        <a:pt x="27" y="32"/>
                      </a:lnTo>
                      <a:lnTo>
                        <a:pt x="19" y="34"/>
                      </a:lnTo>
                      <a:lnTo>
                        <a:pt x="13" y="35"/>
                      </a:lnTo>
                      <a:lnTo>
                        <a:pt x="8" y="37"/>
                      </a:lnTo>
                      <a:lnTo>
                        <a:pt x="2" y="38"/>
                      </a:lnTo>
                      <a:lnTo>
                        <a:pt x="1" y="38"/>
                      </a:lnTo>
                      <a:lnTo>
                        <a:pt x="0" y="38"/>
                      </a:lnTo>
                      <a:lnTo>
                        <a:pt x="130" y="64"/>
                      </a:lnTo>
                      <a:close/>
                    </a:path>
                  </a:pathLst>
                </a:custGeom>
                <a:solidFill>
                  <a:srgbClr val="E6E6E6"/>
                </a:solidFill>
                <a:ln w="4763">
                  <a:solidFill>
                    <a:srgbClr val="000000"/>
                  </a:solidFill>
                  <a:prstDash val="solid"/>
                  <a:round/>
                  <a:headEnd/>
                  <a:tailEnd/>
                </a:ln>
              </p:spPr>
              <p:txBody>
                <a:bodyPr/>
                <a:lstStyle/>
                <a:p>
                  <a:endParaRPr lang="ja-JP" altLang="en-US"/>
                </a:p>
              </p:txBody>
            </p:sp>
            <p:sp>
              <p:nvSpPr>
                <p:cNvPr id="377" name="Freeform 138"/>
                <p:cNvSpPr>
                  <a:spLocks/>
                </p:cNvSpPr>
                <p:nvPr/>
              </p:nvSpPr>
              <p:spPr bwMode="auto">
                <a:xfrm>
                  <a:off x="3072" y="5057"/>
                  <a:ext cx="124" cy="61"/>
                </a:xfrm>
                <a:custGeom>
                  <a:avLst/>
                  <a:gdLst>
                    <a:gd name="T0" fmla="*/ 3 w 124"/>
                    <a:gd name="T1" fmla="*/ 52 h 61"/>
                    <a:gd name="T2" fmla="*/ 5 w 124"/>
                    <a:gd name="T3" fmla="*/ 51 h 61"/>
                    <a:gd name="T4" fmla="*/ 8 w 124"/>
                    <a:gd name="T5" fmla="*/ 49 h 61"/>
                    <a:gd name="T6" fmla="*/ 15 w 124"/>
                    <a:gd name="T7" fmla="*/ 48 h 61"/>
                    <a:gd name="T8" fmla="*/ 22 w 124"/>
                    <a:gd name="T9" fmla="*/ 44 h 61"/>
                    <a:gd name="T10" fmla="*/ 39 w 124"/>
                    <a:gd name="T11" fmla="*/ 35 h 61"/>
                    <a:gd name="T12" fmla="*/ 59 w 124"/>
                    <a:gd name="T13" fmla="*/ 26 h 61"/>
                    <a:gd name="T14" fmla="*/ 78 w 124"/>
                    <a:gd name="T15" fmla="*/ 17 h 61"/>
                    <a:gd name="T16" fmla="*/ 97 w 124"/>
                    <a:gd name="T17" fmla="*/ 10 h 61"/>
                    <a:gd name="T18" fmla="*/ 104 w 124"/>
                    <a:gd name="T19" fmla="*/ 5 h 61"/>
                    <a:gd name="T20" fmla="*/ 109 w 124"/>
                    <a:gd name="T21" fmla="*/ 3 h 61"/>
                    <a:gd name="T22" fmla="*/ 114 w 124"/>
                    <a:gd name="T23" fmla="*/ 2 h 61"/>
                    <a:gd name="T24" fmla="*/ 116 w 124"/>
                    <a:gd name="T25" fmla="*/ 0 h 61"/>
                    <a:gd name="T26" fmla="*/ 120 w 124"/>
                    <a:gd name="T27" fmla="*/ 0 h 61"/>
                    <a:gd name="T28" fmla="*/ 122 w 124"/>
                    <a:gd name="T29" fmla="*/ 2 h 61"/>
                    <a:gd name="T30" fmla="*/ 124 w 124"/>
                    <a:gd name="T31" fmla="*/ 6 h 61"/>
                    <a:gd name="T32" fmla="*/ 120 w 124"/>
                    <a:gd name="T33" fmla="*/ 10 h 61"/>
                    <a:gd name="T34" fmla="*/ 117 w 124"/>
                    <a:gd name="T35" fmla="*/ 11 h 61"/>
                    <a:gd name="T36" fmla="*/ 112 w 124"/>
                    <a:gd name="T37" fmla="*/ 14 h 61"/>
                    <a:gd name="T38" fmla="*/ 98 w 124"/>
                    <a:gd name="T39" fmla="*/ 20 h 61"/>
                    <a:gd name="T40" fmla="*/ 81 w 124"/>
                    <a:gd name="T41" fmla="*/ 28 h 61"/>
                    <a:gd name="T42" fmla="*/ 61 w 124"/>
                    <a:gd name="T43" fmla="*/ 37 h 61"/>
                    <a:gd name="T44" fmla="*/ 42 w 124"/>
                    <a:gd name="T45" fmla="*/ 46 h 61"/>
                    <a:gd name="T46" fmla="*/ 26 w 124"/>
                    <a:gd name="T47" fmla="*/ 54 h 61"/>
                    <a:gd name="T48" fmla="*/ 17 w 124"/>
                    <a:gd name="T49" fmla="*/ 57 h 61"/>
                    <a:gd name="T50" fmla="*/ 12 w 124"/>
                    <a:gd name="T51" fmla="*/ 60 h 61"/>
                    <a:gd name="T52" fmla="*/ 8 w 124"/>
                    <a:gd name="T53" fmla="*/ 61 h 61"/>
                    <a:gd name="T54" fmla="*/ 7 w 124"/>
                    <a:gd name="T55" fmla="*/ 61 h 61"/>
                    <a:gd name="T56" fmla="*/ 3 w 124"/>
                    <a:gd name="T57" fmla="*/ 61 h 61"/>
                    <a:gd name="T58" fmla="*/ 1 w 124"/>
                    <a:gd name="T59" fmla="*/ 58 h 61"/>
                    <a:gd name="T60" fmla="*/ 0 w 124"/>
                    <a:gd name="T61" fmla="*/ 55 h 61"/>
                    <a:gd name="T62" fmla="*/ 3 w 124"/>
                    <a:gd name="T63" fmla="*/ 52 h 61"/>
                    <a:gd name="T64" fmla="*/ 3 w 124"/>
                    <a:gd name="T65" fmla="*/ 52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4" h="61">
                      <a:moveTo>
                        <a:pt x="3" y="52"/>
                      </a:moveTo>
                      <a:lnTo>
                        <a:pt x="5" y="51"/>
                      </a:lnTo>
                      <a:lnTo>
                        <a:pt x="8" y="49"/>
                      </a:lnTo>
                      <a:lnTo>
                        <a:pt x="15" y="48"/>
                      </a:lnTo>
                      <a:lnTo>
                        <a:pt x="22" y="44"/>
                      </a:lnTo>
                      <a:lnTo>
                        <a:pt x="39" y="35"/>
                      </a:lnTo>
                      <a:lnTo>
                        <a:pt x="59" y="26"/>
                      </a:lnTo>
                      <a:lnTo>
                        <a:pt x="78" y="17"/>
                      </a:lnTo>
                      <a:lnTo>
                        <a:pt x="97" y="10"/>
                      </a:lnTo>
                      <a:lnTo>
                        <a:pt x="104" y="5"/>
                      </a:lnTo>
                      <a:lnTo>
                        <a:pt x="109" y="3"/>
                      </a:lnTo>
                      <a:lnTo>
                        <a:pt x="114" y="2"/>
                      </a:lnTo>
                      <a:lnTo>
                        <a:pt x="116" y="0"/>
                      </a:lnTo>
                      <a:lnTo>
                        <a:pt x="120" y="0"/>
                      </a:lnTo>
                      <a:lnTo>
                        <a:pt x="122" y="2"/>
                      </a:lnTo>
                      <a:lnTo>
                        <a:pt x="124" y="6"/>
                      </a:lnTo>
                      <a:lnTo>
                        <a:pt x="120" y="10"/>
                      </a:lnTo>
                      <a:lnTo>
                        <a:pt x="117" y="11"/>
                      </a:lnTo>
                      <a:lnTo>
                        <a:pt x="112" y="14"/>
                      </a:lnTo>
                      <a:lnTo>
                        <a:pt x="98" y="20"/>
                      </a:lnTo>
                      <a:lnTo>
                        <a:pt x="81" y="28"/>
                      </a:lnTo>
                      <a:lnTo>
                        <a:pt x="61" y="37"/>
                      </a:lnTo>
                      <a:lnTo>
                        <a:pt x="42" y="46"/>
                      </a:lnTo>
                      <a:lnTo>
                        <a:pt x="26" y="54"/>
                      </a:lnTo>
                      <a:lnTo>
                        <a:pt x="17" y="57"/>
                      </a:lnTo>
                      <a:lnTo>
                        <a:pt x="12" y="60"/>
                      </a:lnTo>
                      <a:lnTo>
                        <a:pt x="8" y="61"/>
                      </a:lnTo>
                      <a:lnTo>
                        <a:pt x="7" y="61"/>
                      </a:lnTo>
                      <a:lnTo>
                        <a:pt x="3" y="61"/>
                      </a:lnTo>
                      <a:lnTo>
                        <a:pt x="1" y="58"/>
                      </a:lnTo>
                      <a:lnTo>
                        <a:pt x="0" y="55"/>
                      </a:lnTo>
                      <a:lnTo>
                        <a:pt x="3" y="52"/>
                      </a:lnTo>
                      <a:close/>
                    </a:path>
                  </a:pathLst>
                </a:custGeom>
                <a:solidFill>
                  <a:srgbClr val="E6E6E6"/>
                </a:solidFill>
                <a:ln w="4763">
                  <a:solidFill>
                    <a:srgbClr val="000000"/>
                  </a:solidFill>
                  <a:prstDash val="solid"/>
                  <a:round/>
                  <a:headEnd/>
                  <a:tailEnd/>
                </a:ln>
              </p:spPr>
              <p:txBody>
                <a:bodyPr/>
                <a:lstStyle/>
                <a:p>
                  <a:endParaRPr lang="ja-JP" altLang="en-US"/>
                </a:p>
              </p:txBody>
            </p:sp>
            <p:sp>
              <p:nvSpPr>
                <p:cNvPr id="378" name="Freeform 139"/>
                <p:cNvSpPr>
                  <a:spLocks/>
                </p:cNvSpPr>
                <p:nvPr/>
              </p:nvSpPr>
              <p:spPr bwMode="auto">
                <a:xfrm>
                  <a:off x="3104" y="5095"/>
                  <a:ext cx="6" cy="11"/>
                </a:xfrm>
                <a:custGeom>
                  <a:avLst/>
                  <a:gdLst>
                    <a:gd name="T0" fmla="*/ 0 w 6"/>
                    <a:gd name="T1" fmla="*/ 0 h 11"/>
                    <a:gd name="T2" fmla="*/ 3 w 6"/>
                    <a:gd name="T3" fmla="*/ 0 h 11"/>
                    <a:gd name="T4" fmla="*/ 6 w 6"/>
                    <a:gd name="T5" fmla="*/ 3 h 11"/>
                    <a:gd name="T6" fmla="*/ 6 w 6"/>
                    <a:gd name="T7" fmla="*/ 8 h 11"/>
                    <a:gd name="T8" fmla="*/ 3 w 6"/>
                    <a:gd name="T9" fmla="*/ 11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1">
                      <a:moveTo>
                        <a:pt x="0" y="0"/>
                      </a:moveTo>
                      <a:lnTo>
                        <a:pt x="3" y="0"/>
                      </a:lnTo>
                      <a:lnTo>
                        <a:pt x="6" y="3"/>
                      </a:lnTo>
                      <a:lnTo>
                        <a:pt x="6" y="8"/>
                      </a:lnTo>
                      <a:lnTo>
                        <a:pt x="3"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79" name="Freeform 140"/>
                <p:cNvSpPr>
                  <a:spLocks/>
                </p:cNvSpPr>
                <p:nvPr/>
              </p:nvSpPr>
              <p:spPr bwMode="auto">
                <a:xfrm>
                  <a:off x="3379" y="4980"/>
                  <a:ext cx="39" cy="36"/>
                </a:xfrm>
                <a:custGeom>
                  <a:avLst/>
                  <a:gdLst>
                    <a:gd name="T0" fmla="*/ 37 w 39"/>
                    <a:gd name="T1" fmla="*/ 6 h 36"/>
                    <a:gd name="T2" fmla="*/ 39 w 39"/>
                    <a:gd name="T3" fmla="*/ 14 h 36"/>
                    <a:gd name="T4" fmla="*/ 37 w 39"/>
                    <a:gd name="T5" fmla="*/ 20 h 36"/>
                    <a:gd name="T6" fmla="*/ 33 w 39"/>
                    <a:gd name="T7" fmla="*/ 27 h 36"/>
                    <a:gd name="T8" fmla="*/ 27 w 39"/>
                    <a:gd name="T9" fmla="*/ 32 h 36"/>
                    <a:gd name="T10" fmla="*/ 20 w 39"/>
                    <a:gd name="T11" fmla="*/ 36 h 36"/>
                    <a:gd name="T12" fmla="*/ 12 w 39"/>
                    <a:gd name="T13" fmla="*/ 36 h 36"/>
                    <a:gd name="T14" fmla="*/ 7 w 39"/>
                    <a:gd name="T15" fmla="*/ 35 h 36"/>
                    <a:gd name="T16" fmla="*/ 3 w 39"/>
                    <a:gd name="T17" fmla="*/ 30 h 36"/>
                    <a:gd name="T18" fmla="*/ 0 w 39"/>
                    <a:gd name="T19" fmla="*/ 23 h 36"/>
                    <a:gd name="T20" fmla="*/ 3 w 39"/>
                    <a:gd name="T21" fmla="*/ 17 h 36"/>
                    <a:gd name="T22" fmla="*/ 5 w 39"/>
                    <a:gd name="T23" fmla="*/ 9 h 36"/>
                    <a:gd name="T24" fmla="*/ 12 w 39"/>
                    <a:gd name="T25" fmla="*/ 4 h 36"/>
                    <a:gd name="T26" fmla="*/ 20 w 39"/>
                    <a:gd name="T27" fmla="*/ 0 h 36"/>
                    <a:gd name="T28" fmla="*/ 27 w 39"/>
                    <a:gd name="T29" fmla="*/ 0 h 36"/>
                    <a:gd name="T30" fmla="*/ 32 w 39"/>
                    <a:gd name="T31" fmla="*/ 1 h 36"/>
                    <a:gd name="T32" fmla="*/ 37 w 39"/>
                    <a:gd name="T33" fmla="*/ 6 h 36"/>
                    <a:gd name="T34" fmla="*/ 37 w 39"/>
                    <a:gd name="T35" fmla="*/ 6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9" h="36">
                      <a:moveTo>
                        <a:pt x="37" y="6"/>
                      </a:moveTo>
                      <a:lnTo>
                        <a:pt x="39" y="14"/>
                      </a:lnTo>
                      <a:lnTo>
                        <a:pt x="37" y="20"/>
                      </a:lnTo>
                      <a:lnTo>
                        <a:pt x="33" y="27"/>
                      </a:lnTo>
                      <a:lnTo>
                        <a:pt x="27" y="32"/>
                      </a:lnTo>
                      <a:lnTo>
                        <a:pt x="20" y="36"/>
                      </a:lnTo>
                      <a:lnTo>
                        <a:pt x="12" y="36"/>
                      </a:lnTo>
                      <a:lnTo>
                        <a:pt x="7" y="35"/>
                      </a:lnTo>
                      <a:lnTo>
                        <a:pt x="3" y="30"/>
                      </a:lnTo>
                      <a:lnTo>
                        <a:pt x="0" y="23"/>
                      </a:lnTo>
                      <a:lnTo>
                        <a:pt x="3" y="17"/>
                      </a:lnTo>
                      <a:lnTo>
                        <a:pt x="5" y="9"/>
                      </a:lnTo>
                      <a:lnTo>
                        <a:pt x="12" y="4"/>
                      </a:lnTo>
                      <a:lnTo>
                        <a:pt x="20" y="0"/>
                      </a:lnTo>
                      <a:lnTo>
                        <a:pt x="27" y="0"/>
                      </a:lnTo>
                      <a:lnTo>
                        <a:pt x="32" y="1"/>
                      </a:lnTo>
                      <a:lnTo>
                        <a:pt x="37" y="6"/>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380" name="Freeform 141"/>
                <p:cNvSpPr>
                  <a:spLocks/>
                </p:cNvSpPr>
                <p:nvPr/>
              </p:nvSpPr>
              <p:spPr bwMode="auto">
                <a:xfrm>
                  <a:off x="3395" y="4992"/>
                  <a:ext cx="9" cy="8"/>
                </a:xfrm>
                <a:custGeom>
                  <a:avLst/>
                  <a:gdLst>
                    <a:gd name="T0" fmla="*/ 9 w 9"/>
                    <a:gd name="T1" fmla="*/ 0 h 8"/>
                    <a:gd name="T2" fmla="*/ 9 w 9"/>
                    <a:gd name="T3" fmla="*/ 5 h 8"/>
                    <a:gd name="T4" fmla="*/ 7 w 9"/>
                    <a:gd name="T5" fmla="*/ 8 h 8"/>
                    <a:gd name="T6" fmla="*/ 3 w 9"/>
                    <a:gd name="T7" fmla="*/ 8 h 8"/>
                    <a:gd name="T8" fmla="*/ 0 w 9"/>
                    <a:gd name="T9" fmla="*/ 6 h 8"/>
                    <a:gd name="T10" fmla="*/ 0 w 9"/>
                    <a:gd name="T11" fmla="*/ 3 h 8"/>
                    <a:gd name="T12" fmla="*/ 4 w 9"/>
                    <a:gd name="T13" fmla="*/ 0 h 8"/>
                    <a:gd name="T14" fmla="*/ 7 w 9"/>
                    <a:gd name="T15" fmla="*/ 0 h 8"/>
                    <a:gd name="T16" fmla="*/ 9 w 9"/>
                    <a:gd name="T17" fmla="*/ 0 h 8"/>
                    <a:gd name="T18" fmla="*/ 9 w 9"/>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8">
                      <a:moveTo>
                        <a:pt x="9" y="0"/>
                      </a:moveTo>
                      <a:lnTo>
                        <a:pt x="9" y="5"/>
                      </a:lnTo>
                      <a:lnTo>
                        <a:pt x="7" y="8"/>
                      </a:lnTo>
                      <a:lnTo>
                        <a:pt x="3" y="8"/>
                      </a:lnTo>
                      <a:lnTo>
                        <a:pt x="0" y="6"/>
                      </a:lnTo>
                      <a:lnTo>
                        <a:pt x="0" y="3"/>
                      </a:lnTo>
                      <a:lnTo>
                        <a:pt x="4" y="0"/>
                      </a:lnTo>
                      <a:lnTo>
                        <a:pt x="7" y="0"/>
                      </a:lnTo>
                      <a:lnTo>
                        <a:pt x="9" y="0"/>
                      </a:lnTo>
                      <a:close/>
                    </a:path>
                  </a:pathLst>
                </a:custGeom>
                <a:solidFill>
                  <a:srgbClr val="000000"/>
                </a:solidFill>
                <a:ln w="4763">
                  <a:solidFill>
                    <a:srgbClr val="000000"/>
                  </a:solidFill>
                  <a:prstDash val="solid"/>
                  <a:round/>
                  <a:headEnd/>
                  <a:tailEnd/>
                </a:ln>
              </p:spPr>
              <p:txBody>
                <a:bodyPr/>
                <a:lstStyle/>
                <a:p>
                  <a:endParaRPr lang="ja-JP" altLang="en-US"/>
                </a:p>
              </p:txBody>
            </p:sp>
            <p:sp>
              <p:nvSpPr>
                <p:cNvPr id="381" name="Freeform 142"/>
                <p:cNvSpPr>
                  <a:spLocks/>
                </p:cNvSpPr>
                <p:nvPr/>
              </p:nvSpPr>
              <p:spPr bwMode="auto">
                <a:xfrm>
                  <a:off x="3392" y="5013"/>
                  <a:ext cx="62" cy="41"/>
                </a:xfrm>
                <a:custGeom>
                  <a:avLst/>
                  <a:gdLst>
                    <a:gd name="T0" fmla="*/ 62 w 62"/>
                    <a:gd name="T1" fmla="*/ 0 h 41"/>
                    <a:gd name="T2" fmla="*/ 58 w 62"/>
                    <a:gd name="T3" fmla="*/ 2 h 41"/>
                    <a:gd name="T4" fmla="*/ 51 w 62"/>
                    <a:gd name="T5" fmla="*/ 5 h 41"/>
                    <a:gd name="T6" fmla="*/ 37 w 62"/>
                    <a:gd name="T7" fmla="*/ 11 h 41"/>
                    <a:gd name="T8" fmla="*/ 22 w 62"/>
                    <a:gd name="T9" fmla="*/ 17 h 41"/>
                    <a:gd name="T10" fmla="*/ 16 w 62"/>
                    <a:gd name="T11" fmla="*/ 19 h 41"/>
                    <a:gd name="T12" fmla="*/ 14 w 62"/>
                    <a:gd name="T13" fmla="*/ 20 h 41"/>
                    <a:gd name="T14" fmla="*/ 10 w 62"/>
                    <a:gd name="T15" fmla="*/ 23 h 41"/>
                    <a:gd name="T16" fmla="*/ 4 w 62"/>
                    <a:gd name="T17" fmla="*/ 29 h 41"/>
                    <a:gd name="T18" fmla="*/ 0 w 62"/>
                    <a:gd name="T19" fmla="*/ 35 h 41"/>
                    <a:gd name="T20" fmla="*/ 2 w 62"/>
                    <a:gd name="T21" fmla="*/ 41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2" h="41">
                      <a:moveTo>
                        <a:pt x="62" y="0"/>
                      </a:moveTo>
                      <a:lnTo>
                        <a:pt x="58" y="2"/>
                      </a:lnTo>
                      <a:lnTo>
                        <a:pt x="51" y="5"/>
                      </a:lnTo>
                      <a:lnTo>
                        <a:pt x="37" y="11"/>
                      </a:lnTo>
                      <a:lnTo>
                        <a:pt x="22" y="17"/>
                      </a:lnTo>
                      <a:lnTo>
                        <a:pt x="16" y="19"/>
                      </a:lnTo>
                      <a:lnTo>
                        <a:pt x="14" y="20"/>
                      </a:lnTo>
                      <a:lnTo>
                        <a:pt x="10" y="23"/>
                      </a:lnTo>
                      <a:lnTo>
                        <a:pt x="4" y="29"/>
                      </a:lnTo>
                      <a:lnTo>
                        <a:pt x="0" y="35"/>
                      </a:lnTo>
                      <a:lnTo>
                        <a:pt x="2" y="4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82" name="Freeform 143"/>
                <p:cNvSpPr>
                  <a:spLocks noEditPoints="1"/>
                </p:cNvSpPr>
                <p:nvPr/>
              </p:nvSpPr>
              <p:spPr bwMode="auto">
                <a:xfrm>
                  <a:off x="3170" y="5038"/>
                  <a:ext cx="304" cy="83"/>
                </a:xfrm>
                <a:custGeom>
                  <a:avLst/>
                  <a:gdLst>
                    <a:gd name="T0" fmla="*/ 304 w 304"/>
                    <a:gd name="T1" fmla="*/ 24 h 83"/>
                    <a:gd name="T2" fmla="*/ 277 w 304"/>
                    <a:gd name="T3" fmla="*/ 30 h 83"/>
                    <a:gd name="T4" fmla="*/ 252 w 304"/>
                    <a:gd name="T5" fmla="*/ 35 h 83"/>
                    <a:gd name="T6" fmla="*/ 229 w 304"/>
                    <a:gd name="T7" fmla="*/ 39 h 83"/>
                    <a:gd name="T8" fmla="*/ 206 w 304"/>
                    <a:gd name="T9" fmla="*/ 44 h 83"/>
                    <a:gd name="T10" fmla="*/ 166 w 304"/>
                    <a:gd name="T11" fmla="*/ 53 h 83"/>
                    <a:gd name="T12" fmla="*/ 131 w 304"/>
                    <a:gd name="T13" fmla="*/ 59 h 83"/>
                    <a:gd name="T14" fmla="*/ 102 w 304"/>
                    <a:gd name="T15" fmla="*/ 65 h 83"/>
                    <a:gd name="T16" fmla="*/ 78 w 304"/>
                    <a:gd name="T17" fmla="*/ 70 h 83"/>
                    <a:gd name="T18" fmla="*/ 58 w 304"/>
                    <a:gd name="T19" fmla="*/ 73 h 83"/>
                    <a:gd name="T20" fmla="*/ 42 w 304"/>
                    <a:gd name="T21" fmla="*/ 77 h 83"/>
                    <a:gd name="T22" fmla="*/ 30 w 304"/>
                    <a:gd name="T23" fmla="*/ 79 h 83"/>
                    <a:gd name="T24" fmla="*/ 20 w 304"/>
                    <a:gd name="T25" fmla="*/ 80 h 83"/>
                    <a:gd name="T26" fmla="*/ 14 w 304"/>
                    <a:gd name="T27" fmla="*/ 82 h 83"/>
                    <a:gd name="T28" fmla="*/ 10 w 304"/>
                    <a:gd name="T29" fmla="*/ 83 h 83"/>
                    <a:gd name="T30" fmla="*/ 7 w 304"/>
                    <a:gd name="T31" fmla="*/ 83 h 83"/>
                    <a:gd name="T32" fmla="*/ 6 w 304"/>
                    <a:gd name="T33" fmla="*/ 83 h 83"/>
                    <a:gd name="T34" fmla="*/ 4 w 304"/>
                    <a:gd name="T35" fmla="*/ 83 h 83"/>
                    <a:gd name="T36" fmla="*/ 3 w 304"/>
                    <a:gd name="T37" fmla="*/ 76 h 83"/>
                    <a:gd name="T38" fmla="*/ 2 w 304"/>
                    <a:gd name="T39" fmla="*/ 70 h 83"/>
                    <a:gd name="T40" fmla="*/ 0 w 304"/>
                    <a:gd name="T41" fmla="*/ 62 h 83"/>
                    <a:gd name="T42" fmla="*/ 0 w 304"/>
                    <a:gd name="T43" fmla="*/ 59 h 83"/>
                    <a:gd name="T44" fmla="*/ 0 w 304"/>
                    <a:gd name="T45" fmla="*/ 59 h 83"/>
                    <a:gd name="T46" fmla="*/ 27 w 304"/>
                    <a:gd name="T47" fmla="*/ 53 h 83"/>
                    <a:gd name="T48" fmla="*/ 54 w 304"/>
                    <a:gd name="T49" fmla="*/ 48 h 83"/>
                    <a:gd name="T50" fmla="*/ 77 w 304"/>
                    <a:gd name="T51" fmla="*/ 44 h 83"/>
                    <a:gd name="T52" fmla="*/ 100 w 304"/>
                    <a:gd name="T53" fmla="*/ 39 h 83"/>
                    <a:gd name="T54" fmla="*/ 140 w 304"/>
                    <a:gd name="T55" fmla="*/ 32 h 83"/>
                    <a:gd name="T56" fmla="*/ 174 w 304"/>
                    <a:gd name="T57" fmla="*/ 24 h 83"/>
                    <a:gd name="T58" fmla="*/ 203 w 304"/>
                    <a:gd name="T59" fmla="*/ 18 h 83"/>
                    <a:gd name="T60" fmla="*/ 228 w 304"/>
                    <a:gd name="T61" fmla="*/ 13 h 83"/>
                    <a:gd name="T62" fmla="*/ 248 w 304"/>
                    <a:gd name="T63" fmla="*/ 10 h 83"/>
                    <a:gd name="T64" fmla="*/ 264 w 304"/>
                    <a:gd name="T65" fmla="*/ 7 h 83"/>
                    <a:gd name="T66" fmla="*/ 276 w 304"/>
                    <a:gd name="T67" fmla="*/ 4 h 83"/>
                    <a:gd name="T68" fmla="*/ 286 w 304"/>
                    <a:gd name="T69" fmla="*/ 3 h 83"/>
                    <a:gd name="T70" fmla="*/ 292 w 304"/>
                    <a:gd name="T71" fmla="*/ 1 h 83"/>
                    <a:gd name="T72" fmla="*/ 296 w 304"/>
                    <a:gd name="T73" fmla="*/ 0 h 83"/>
                    <a:gd name="T74" fmla="*/ 299 w 304"/>
                    <a:gd name="T75" fmla="*/ 0 h 83"/>
                    <a:gd name="T76" fmla="*/ 300 w 304"/>
                    <a:gd name="T77" fmla="*/ 0 h 83"/>
                    <a:gd name="T78" fmla="*/ 302 w 304"/>
                    <a:gd name="T79" fmla="*/ 0 h 83"/>
                    <a:gd name="T80" fmla="*/ 304 w 304"/>
                    <a:gd name="T81" fmla="*/ 24 h 83"/>
                    <a:gd name="T82" fmla="*/ 292 w 304"/>
                    <a:gd name="T83" fmla="*/ 7 h 83"/>
                    <a:gd name="T84" fmla="*/ 287 w 304"/>
                    <a:gd name="T85" fmla="*/ 9 h 83"/>
                    <a:gd name="T86" fmla="*/ 286 w 304"/>
                    <a:gd name="T87" fmla="*/ 13 h 83"/>
                    <a:gd name="T88" fmla="*/ 287 w 304"/>
                    <a:gd name="T89" fmla="*/ 19 h 83"/>
                    <a:gd name="T90" fmla="*/ 292 w 304"/>
                    <a:gd name="T91" fmla="*/ 21 h 83"/>
                    <a:gd name="T92" fmla="*/ 298 w 304"/>
                    <a:gd name="T93" fmla="*/ 19 h 83"/>
                    <a:gd name="T94" fmla="*/ 299 w 304"/>
                    <a:gd name="T95" fmla="*/ 13 h 83"/>
                    <a:gd name="T96" fmla="*/ 298 w 304"/>
                    <a:gd name="T97" fmla="*/ 9 h 83"/>
                    <a:gd name="T98" fmla="*/ 292 w 304"/>
                    <a:gd name="T99" fmla="*/ 7 h 83"/>
                    <a:gd name="T100" fmla="*/ 292 w 304"/>
                    <a:gd name="T101" fmla="*/ 7 h 8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4" h="83">
                      <a:moveTo>
                        <a:pt x="304" y="24"/>
                      </a:moveTo>
                      <a:lnTo>
                        <a:pt x="277" y="30"/>
                      </a:lnTo>
                      <a:lnTo>
                        <a:pt x="252" y="35"/>
                      </a:lnTo>
                      <a:lnTo>
                        <a:pt x="229" y="39"/>
                      </a:lnTo>
                      <a:lnTo>
                        <a:pt x="206" y="44"/>
                      </a:lnTo>
                      <a:lnTo>
                        <a:pt x="166" y="53"/>
                      </a:lnTo>
                      <a:lnTo>
                        <a:pt x="131" y="59"/>
                      </a:lnTo>
                      <a:lnTo>
                        <a:pt x="102" y="65"/>
                      </a:lnTo>
                      <a:lnTo>
                        <a:pt x="78" y="70"/>
                      </a:lnTo>
                      <a:lnTo>
                        <a:pt x="58" y="73"/>
                      </a:lnTo>
                      <a:lnTo>
                        <a:pt x="42" y="77"/>
                      </a:lnTo>
                      <a:lnTo>
                        <a:pt x="30" y="79"/>
                      </a:lnTo>
                      <a:lnTo>
                        <a:pt x="20" y="80"/>
                      </a:lnTo>
                      <a:lnTo>
                        <a:pt x="14" y="82"/>
                      </a:lnTo>
                      <a:lnTo>
                        <a:pt x="10" y="83"/>
                      </a:lnTo>
                      <a:lnTo>
                        <a:pt x="7" y="83"/>
                      </a:lnTo>
                      <a:lnTo>
                        <a:pt x="6" y="83"/>
                      </a:lnTo>
                      <a:lnTo>
                        <a:pt x="4" y="83"/>
                      </a:lnTo>
                      <a:lnTo>
                        <a:pt x="3" y="76"/>
                      </a:lnTo>
                      <a:lnTo>
                        <a:pt x="2" y="70"/>
                      </a:lnTo>
                      <a:lnTo>
                        <a:pt x="0" y="62"/>
                      </a:lnTo>
                      <a:lnTo>
                        <a:pt x="0" y="59"/>
                      </a:lnTo>
                      <a:lnTo>
                        <a:pt x="27" y="53"/>
                      </a:lnTo>
                      <a:lnTo>
                        <a:pt x="54" y="48"/>
                      </a:lnTo>
                      <a:lnTo>
                        <a:pt x="77" y="44"/>
                      </a:lnTo>
                      <a:lnTo>
                        <a:pt x="100" y="39"/>
                      </a:lnTo>
                      <a:lnTo>
                        <a:pt x="140" y="32"/>
                      </a:lnTo>
                      <a:lnTo>
                        <a:pt x="174" y="24"/>
                      </a:lnTo>
                      <a:lnTo>
                        <a:pt x="203" y="18"/>
                      </a:lnTo>
                      <a:lnTo>
                        <a:pt x="228" y="13"/>
                      </a:lnTo>
                      <a:lnTo>
                        <a:pt x="248" y="10"/>
                      </a:lnTo>
                      <a:lnTo>
                        <a:pt x="264" y="7"/>
                      </a:lnTo>
                      <a:lnTo>
                        <a:pt x="276" y="4"/>
                      </a:lnTo>
                      <a:lnTo>
                        <a:pt x="286" y="3"/>
                      </a:lnTo>
                      <a:lnTo>
                        <a:pt x="292" y="1"/>
                      </a:lnTo>
                      <a:lnTo>
                        <a:pt x="296" y="0"/>
                      </a:lnTo>
                      <a:lnTo>
                        <a:pt x="299" y="0"/>
                      </a:lnTo>
                      <a:lnTo>
                        <a:pt x="300" y="0"/>
                      </a:lnTo>
                      <a:lnTo>
                        <a:pt x="302" y="0"/>
                      </a:lnTo>
                      <a:lnTo>
                        <a:pt x="304" y="24"/>
                      </a:lnTo>
                      <a:close/>
                      <a:moveTo>
                        <a:pt x="292" y="7"/>
                      </a:moveTo>
                      <a:lnTo>
                        <a:pt x="287" y="9"/>
                      </a:lnTo>
                      <a:lnTo>
                        <a:pt x="286" y="13"/>
                      </a:lnTo>
                      <a:lnTo>
                        <a:pt x="287" y="19"/>
                      </a:lnTo>
                      <a:lnTo>
                        <a:pt x="292" y="21"/>
                      </a:lnTo>
                      <a:lnTo>
                        <a:pt x="298" y="19"/>
                      </a:lnTo>
                      <a:lnTo>
                        <a:pt x="299" y="13"/>
                      </a:lnTo>
                      <a:lnTo>
                        <a:pt x="298" y="9"/>
                      </a:lnTo>
                      <a:lnTo>
                        <a:pt x="292" y="7"/>
                      </a:lnTo>
                      <a:close/>
                    </a:path>
                  </a:pathLst>
                </a:custGeom>
                <a:solidFill>
                  <a:srgbClr val="DDCE92"/>
                </a:solidFill>
                <a:ln w="4763">
                  <a:solidFill>
                    <a:srgbClr val="000000"/>
                  </a:solidFill>
                  <a:prstDash val="solid"/>
                  <a:round/>
                  <a:headEnd/>
                  <a:tailEnd/>
                </a:ln>
              </p:spPr>
              <p:txBody>
                <a:bodyPr/>
                <a:lstStyle/>
                <a:p>
                  <a:endParaRPr lang="ja-JP" altLang="en-US"/>
                </a:p>
              </p:txBody>
            </p:sp>
            <p:sp>
              <p:nvSpPr>
                <p:cNvPr id="383" name="Freeform 144"/>
                <p:cNvSpPr>
                  <a:spLocks/>
                </p:cNvSpPr>
                <p:nvPr/>
              </p:nvSpPr>
              <p:spPr bwMode="auto">
                <a:xfrm>
                  <a:off x="3196" y="5091"/>
                  <a:ext cx="2" cy="14"/>
                </a:xfrm>
                <a:custGeom>
                  <a:avLst/>
                  <a:gdLst>
                    <a:gd name="T0" fmla="*/ 0 w 2"/>
                    <a:gd name="T1" fmla="*/ 0 h 14"/>
                    <a:gd name="T2" fmla="*/ 2 w 2"/>
                    <a:gd name="T3" fmla="*/ 14 h 14"/>
                    <a:gd name="T4" fmla="*/ 0 w 2"/>
                    <a:gd name="T5" fmla="*/ 0 h 14"/>
                    <a:gd name="T6" fmla="*/ 0 60000 65536"/>
                    <a:gd name="T7" fmla="*/ 0 60000 65536"/>
                    <a:gd name="T8" fmla="*/ 0 60000 65536"/>
                  </a:gdLst>
                  <a:ahLst/>
                  <a:cxnLst>
                    <a:cxn ang="T6">
                      <a:pos x="T0" y="T1"/>
                    </a:cxn>
                    <a:cxn ang="T7">
                      <a:pos x="T2" y="T3"/>
                    </a:cxn>
                    <a:cxn ang="T8">
                      <a:pos x="T4" y="T5"/>
                    </a:cxn>
                  </a:cxnLst>
                  <a:rect l="0" t="0" r="r" b="b"/>
                  <a:pathLst>
                    <a:path w="2" h="14">
                      <a:moveTo>
                        <a:pt x="0" y="0"/>
                      </a:moveTo>
                      <a:lnTo>
                        <a:pt x="2" y="14"/>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84" name="Line 145"/>
                <p:cNvSpPr>
                  <a:spLocks noChangeShapeType="1"/>
                </p:cNvSpPr>
                <p:nvPr/>
              </p:nvSpPr>
              <p:spPr bwMode="auto">
                <a:xfrm>
                  <a:off x="3196" y="5091"/>
                  <a:ext cx="2" cy="1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85" name="Freeform 146"/>
                <p:cNvSpPr>
                  <a:spLocks/>
                </p:cNvSpPr>
                <p:nvPr/>
              </p:nvSpPr>
              <p:spPr bwMode="auto">
                <a:xfrm>
                  <a:off x="3203" y="5091"/>
                  <a:ext cx="1" cy="7"/>
                </a:xfrm>
                <a:custGeom>
                  <a:avLst/>
                  <a:gdLst>
                    <a:gd name="T0" fmla="*/ 0 w 1"/>
                    <a:gd name="T1" fmla="*/ 0 h 7"/>
                    <a:gd name="T2" fmla="*/ 1 w 1"/>
                    <a:gd name="T3" fmla="*/ 7 h 7"/>
                    <a:gd name="T4" fmla="*/ 0 w 1"/>
                    <a:gd name="T5" fmla="*/ 0 h 7"/>
                    <a:gd name="T6" fmla="*/ 0 60000 65536"/>
                    <a:gd name="T7" fmla="*/ 0 60000 65536"/>
                    <a:gd name="T8" fmla="*/ 0 60000 65536"/>
                  </a:gdLst>
                  <a:ahLst/>
                  <a:cxnLst>
                    <a:cxn ang="T6">
                      <a:pos x="T0" y="T1"/>
                    </a:cxn>
                    <a:cxn ang="T7">
                      <a:pos x="T2" y="T3"/>
                    </a:cxn>
                    <a:cxn ang="T8">
                      <a:pos x="T4" y="T5"/>
                    </a:cxn>
                  </a:cxnLst>
                  <a:rect l="0" t="0" r="r" b="b"/>
                  <a:pathLst>
                    <a:path w="1" h="7">
                      <a:moveTo>
                        <a:pt x="0" y="0"/>
                      </a:moveTo>
                      <a:lnTo>
                        <a:pt x="1" y="7"/>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86" name="Line 147"/>
                <p:cNvSpPr>
                  <a:spLocks noChangeShapeType="1"/>
                </p:cNvSpPr>
                <p:nvPr/>
              </p:nvSpPr>
              <p:spPr bwMode="auto">
                <a:xfrm>
                  <a:off x="3203" y="5091"/>
                  <a:ext cx="1"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87" name="Freeform 148"/>
                <p:cNvSpPr>
                  <a:spLocks/>
                </p:cNvSpPr>
                <p:nvPr/>
              </p:nvSpPr>
              <p:spPr bwMode="auto">
                <a:xfrm>
                  <a:off x="3208" y="5089"/>
                  <a:ext cx="1" cy="8"/>
                </a:xfrm>
                <a:custGeom>
                  <a:avLst/>
                  <a:gdLst>
                    <a:gd name="T0" fmla="*/ 0 w 1"/>
                    <a:gd name="T1" fmla="*/ 0 h 8"/>
                    <a:gd name="T2" fmla="*/ 1 w 1"/>
                    <a:gd name="T3" fmla="*/ 8 h 8"/>
                    <a:gd name="T4" fmla="*/ 0 w 1"/>
                    <a:gd name="T5" fmla="*/ 0 h 8"/>
                    <a:gd name="T6" fmla="*/ 0 60000 65536"/>
                    <a:gd name="T7" fmla="*/ 0 60000 65536"/>
                    <a:gd name="T8" fmla="*/ 0 60000 65536"/>
                  </a:gdLst>
                  <a:ahLst/>
                  <a:cxnLst>
                    <a:cxn ang="T6">
                      <a:pos x="T0" y="T1"/>
                    </a:cxn>
                    <a:cxn ang="T7">
                      <a:pos x="T2" y="T3"/>
                    </a:cxn>
                    <a:cxn ang="T8">
                      <a:pos x="T4" y="T5"/>
                    </a:cxn>
                  </a:cxnLst>
                  <a:rect l="0" t="0" r="r" b="b"/>
                  <a:pathLst>
                    <a:path w="1" h="8">
                      <a:moveTo>
                        <a:pt x="0" y="0"/>
                      </a:moveTo>
                      <a:lnTo>
                        <a:pt x="1" y="8"/>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88" name="Line 149"/>
                <p:cNvSpPr>
                  <a:spLocks noChangeShapeType="1"/>
                </p:cNvSpPr>
                <p:nvPr/>
              </p:nvSpPr>
              <p:spPr bwMode="auto">
                <a:xfrm>
                  <a:off x="3208" y="5089"/>
                  <a:ext cx="1"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89" name="Freeform 150"/>
                <p:cNvSpPr>
                  <a:spLocks/>
                </p:cNvSpPr>
                <p:nvPr/>
              </p:nvSpPr>
              <p:spPr bwMode="auto">
                <a:xfrm>
                  <a:off x="3213" y="5088"/>
                  <a:ext cx="2" cy="7"/>
                </a:xfrm>
                <a:custGeom>
                  <a:avLst/>
                  <a:gdLst>
                    <a:gd name="T0" fmla="*/ 0 w 2"/>
                    <a:gd name="T1" fmla="*/ 0 h 7"/>
                    <a:gd name="T2" fmla="*/ 2 w 2"/>
                    <a:gd name="T3" fmla="*/ 7 h 7"/>
                    <a:gd name="T4" fmla="*/ 0 w 2"/>
                    <a:gd name="T5" fmla="*/ 0 h 7"/>
                    <a:gd name="T6" fmla="*/ 0 60000 65536"/>
                    <a:gd name="T7" fmla="*/ 0 60000 65536"/>
                    <a:gd name="T8" fmla="*/ 0 60000 65536"/>
                  </a:gdLst>
                  <a:ahLst/>
                  <a:cxnLst>
                    <a:cxn ang="T6">
                      <a:pos x="T0" y="T1"/>
                    </a:cxn>
                    <a:cxn ang="T7">
                      <a:pos x="T2" y="T3"/>
                    </a:cxn>
                    <a:cxn ang="T8">
                      <a:pos x="T4" y="T5"/>
                    </a:cxn>
                  </a:cxnLst>
                  <a:rect l="0" t="0" r="r" b="b"/>
                  <a:pathLst>
                    <a:path w="2" h="7">
                      <a:moveTo>
                        <a:pt x="0" y="0"/>
                      </a:moveTo>
                      <a:lnTo>
                        <a:pt x="2" y="7"/>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90" name="Line 151"/>
                <p:cNvSpPr>
                  <a:spLocks noChangeShapeType="1"/>
                </p:cNvSpPr>
                <p:nvPr/>
              </p:nvSpPr>
              <p:spPr bwMode="auto">
                <a:xfrm>
                  <a:off x="3213" y="5088"/>
                  <a:ext cx="2"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91" name="Freeform 152"/>
                <p:cNvSpPr>
                  <a:spLocks/>
                </p:cNvSpPr>
                <p:nvPr/>
              </p:nvSpPr>
              <p:spPr bwMode="auto">
                <a:xfrm>
                  <a:off x="3220" y="5088"/>
                  <a:ext cx="1" cy="7"/>
                </a:xfrm>
                <a:custGeom>
                  <a:avLst/>
                  <a:gdLst>
                    <a:gd name="T0" fmla="*/ 0 w 1"/>
                    <a:gd name="T1" fmla="*/ 0 h 7"/>
                    <a:gd name="T2" fmla="*/ 1 w 1"/>
                    <a:gd name="T3" fmla="*/ 7 h 7"/>
                    <a:gd name="T4" fmla="*/ 0 w 1"/>
                    <a:gd name="T5" fmla="*/ 0 h 7"/>
                    <a:gd name="T6" fmla="*/ 0 60000 65536"/>
                    <a:gd name="T7" fmla="*/ 0 60000 65536"/>
                    <a:gd name="T8" fmla="*/ 0 60000 65536"/>
                  </a:gdLst>
                  <a:ahLst/>
                  <a:cxnLst>
                    <a:cxn ang="T6">
                      <a:pos x="T0" y="T1"/>
                    </a:cxn>
                    <a:cxn ang="T7">
                      <a:pos x="T2" y="T3"/>
                    </a:cxn>
                    <a:cxn ang="T8">
                      <a:pos x="T4" y="T5"/>
                    </a:cxn>
                  </a:cxnLst>
                  <a:rect l="0" t="0" r="r" b="b"/>
                  <a:pathLst>
                    <a:path w="1" h="7">
                      <a:moveTo>
                        <a:pt x="0" y="0"/>
                      </a:moveTo>
                      <a:lnTo>
                        <a:pt x="1" y="7"/>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92" name="Line 153"/>
                <p:cNvSpPr>
                  <a:spLocks noChangeShapeType="1"/>
                </p:cNvSpPr>
                <p:nvPr/>
              </p:nvSpPr>
              <p:spPr bwMode="auto">
                <a:xfrm>
                  <a:off x="3220" y="5088"/>
                  <a:ext cx="1"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93" name="Freeform 154"/>
                <p:cNvSpPr>
                  <a:spLocks/>
                </p:cNvSpPr>
                <p:nvPr/>
              </p:nvSpPr>
              <p:spPr bwMode="auto">
                <a:xfrm>
                  <a:off x="3225" y="5086"/>
                  <a:ext cx="3" cy="12"/>
                </a:xfrm>
                <a:custGeom>
                  <a:avLst/>
                  <a:gdLst>
                    <a:gd name="T0" fmla="*/ 0 w 3"/>
                    <a:gd name="T1" fmla="*/ 0 h 12"/>
                    <a:gd name="T2" fmla="*/ 3 w 3"/>
                    <a:gd name="T3" fmla="*/ 12 h 12"/>
                    <a:gd name="T4" fmla="*/ 0 w 3"/>
                    <a:gd name="T5" fmla="*/ 0 h 12"/>
                    <a:gd name="T6" fmla="*/ 0 60000 65536"/>
                    <a:gd name="T7" fmla="*/ 0 60000 65536"/>
                    <a:gd name="T8" fmla="*/ 0 60000 65536"/>
                  </a:gdLst>
                  <a:ahLst/>
                  <a:cxnLst>
                    <a:cxn ang="T6">
                      <a:pos x="T0" y="T1"/>
                    </a:cxn>
                    <a:cxn ang="T7">
                      <a:pos x="T2" y="T3"/>
                    </a:cxn>
                    <a:cxn ang="T8">
                      <a:pos x="T4" y="T5"/>
                    </a:cxn>
                  </a:cxnLst>
                  <a:rect l="0" t="0" r="r" b="b"/>
                  <a:pathLst>
                    <a:path w="3" h="12">
                      <a:moveTo>
                        <a:pt x="0" y="0"/>
                      </a:moveTo>
                      <a:lnTo>
                        <a:pt x="3" y="12"/>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94" name="Line 155"/>
                <p:cNvSpPr>
                  <a:spLocks noChangeShapeType="1"/>
                </p:cNvSpPr>
                <p:nvPr/>
              </p:nvSpPr>
              <p:spPr bwMode="auto">
                <a:xfrm>
                  <a:off x="3225" y="5086"/>
                  <a:ext cx="3"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95" name="Freeform 156"/>
                <p:cNvSpPr>
                  <a:spLocks/>
                </p:cNvSpPr>
                <p:nvPr/>
              </p:nvSpPr>
              <p:spPr bwMode="auto">
                <a:xfrm>
                  <a:off x="3232" y="5085"/>
                  <a:ext cx="1" cy="9"/>
                </a:xfrm>
                <a:custGeom>
                  <a:avLst/>
                  <a:gdLst>
                    <a:gd name="T0" fmla="*/ 1 w 1"/>
                    <a:gd name="T1" fmla="*/ 9 h 9"/>
                    <a:gd name="T2" fmla="*/ 0 w 1"/>
                    <a:gd name="T3" fmla="*/ 0 h 9"/>
                    <a:gd name="T4" fmla="*/ 1 w 1"/>
                    <a:gd name="T5" fmla="*/ 9 h 9"/>
                    <a:gd name="T6" fmla="*/ 0 60000 65536"/>
                    <a:gd name="T7" fmla="*/ 0 60000 65536"/>
                    <a:gd name="T8" fmla="*/ 0 60000 65536"/>
                  </a:gdLst>
                  <a:ahLst/>
                  <a:cxnLst>
                    <a:cxn ang="T6">
                      <a:pos x="T0" y="T1"/>
                    </a:cxn>
                    <a:cxn ang="T7">
                      <a:pos x="T2" y="T3"/>
                    </a:cxn>
                    <a:cxn ang="T8">
                      <a:pos x="T4" y="T5"/>
                    </a:cxn>
                  </a:cxnLst>
                  <a:rect l="0" t="0" r="r" b="b"/>
                  <a:pathLst>
                    <a:path w="1" h="9">
                      <a:moveTo>
                        <a:pt x="1" y="9"/>
                      </a:moveTo>
                      <a:lnTo>
                        <a:pt x="0" y="0"/>
                      </a:lnTo>
                      <a:lnTo>
                        <a:pt x="1" y="9"/>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96" name="Line 157"/>
                <p:cNvSpPr>
                  <a:spLocks noChangeShapeType="1"/>
                </p:cNvSpPr>
                <p:nvPr/>
              </p:nvSpPr>
              <p:spPr bwMode="auto">
                <a:xfrm flipH="1" flipV="1">
                  <a:off x="3232" y="5085"/>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97" name="Freeform 158"/>
                <p:cNvSpPr>
                  <a:spLocks/>
                </p:cNvSpPr>
                <p:nvPr/>
              </p:nvSpPr>
              <p:spPr bwMode="auto">
                <a:xfrm>
                  <a:off x="3238" y="5083"/>
                  <a:ext cx="1" cy="9"/>
                </a:xfrm>
                <a:custGeom>
                  <a:avLst/>
                  <a:gdLst>
                    <a:gd name="T0" fmla="*/ 0 w 1"/>
                    <a:gd name="T1" fmla="*/ 0 h 9"/>
                    <a:gd name="T2" fmla="*/ 1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1"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98" name="Line 159"/>
                <p:cNvSpPr>
                  <a:spLocks noChangeShapeType="1"/>
                </p:cNvSpPr>
                <p:nvPr/>
              </p:nvSpPr>
              <p:spPr bwMode="auto">
                <a:xfrm>
                  <a:off x="3238" y="5083"/>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99" name="Freeform 160"/>
                <p:cNvSpPr>
                  <a:spLocks/>
                </p:cNvSpPr>
                <p:nvPr/>
              </p:nvSpPr>
              <p:spPr bwMode="auto">
                <a:xfrm>
                  <a:off x="3243" y="5082"/>
                  <a:ext cx="1" cy="9"/>
                </a:xfrm>
                <a:custGeom>
                  <a:avLst/>
                  <a:gdLst>
                    <a:gd name="T0" fmla="*/ 0 w 1"/>
                    <a:gd name="T1" fmla="*/ 0 h 9"/>
                    <a:gd name="T2" fmla="*/ 1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1"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00" name="Line 161"/>
                <p:cNvSpPr>
                  <a:spLocks noChangeShapeType="1"/>
                </p:cNvSpPr>
                <p:nvPr/>
              </p:nvSpPr>
              <p:spPr bwMode="auto">
                <a:xfrm>
                  <a:off x="3243" y="5082"/>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01" name="Freeform 162"/>
                <p:cNvSpPr>
                  <a:spLocks/>
                </p:cNvSpPr>
                <p:nvPr/>
              </p:nvSpPr>
              <p:spPr bwMode="auto">
                <a:xfrm>
                  <a:off x="3250" y="5082"/>
                  <a:ext cx="1" cy="7"/>
                </a:xfrm>
                <a:custGeom>
                  <a:avLst/>
                  <a:gdLst>
                    <a:gd name="T0" fmla="*/ 0 w 1"/>
                    <a:gd name="T1" fmla="*/ 0 h 7"/>
                    <a:gd name="T2" fmla="*/ 0 w 1"/>
                    <a:gd name="T3" fmla="*/ 7 h 7"/>
                    <a:gd name="T4" fmla="*/ 0 w 1"/>
                    <a:gd name="T5" fmla="*/ 0 h 7"/>
                    <a:gd name="T6" fmla="*/ 0 60000 65536"/>
                    <a:gd name="T7" fmla="*/ 0 60000 65536"/>
                    <a:gd name="T8" fmla="*/ 0 60000 65536"/>
                  </a:gdLst>
                  <a:ahLst/>
                  <a:cxnLst>
                    <a:cxn ang="T6">
                      <a:pos x="T0" y="T1"/>
                    </a:cxn>
                    <a:cxn ang="T7">
                      <a:pos x="T2" y="T3"/>
                    </a:cxn>
                    <a:cxn ang="T8">
                      <a:pos x="T4" y="T5"/>
                    </a:cxn>
                  </a:cxnLst>
                  <a:rect l="0" t="0" r="r" b="b"/>
                  <a:pathLst>
                    <a:path w="1" h="7">
                      <a:moveTo>
                        <a:pt x="0" y="0"/>
                      </a:moveTo>
                      <a:lnTo>
                        <a:pt x="0" y="7"/>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02" name="Line 163"/>
                <p:cNvSpPr>
                  <a:spLocks noChangeShapeType="1"/>
                </p:cNvSpPr>
                <p:nvPr/>
              </p:nvSpPr>
              <p:spPr bwMode="auto">
                <a:xfrm>
                  <a:off x="3250" y="5082"/>
                  <a:ext cx="1"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03" name="Freeform 164"/>
                <p:cNvSpPr>
                  <a:spLocks/>
                </p:cNvSpPr>
                <p:nvPr/>
              </p:nvSpPr>
              <p:spPr bwMode="auto">
                <a:xfrm>
                  <a:off x="3255" y="5080"/>
                  <a:ext cx="1" cy="14"/>
                </a:xfrm>
                <a:custGeom>
                  <a:avLst/>
                  <a:gdLst>
                    <a:gd name="T0" fmla="*/ 0 w 1"/>
                    <a:gd name="T1" fmla="*/ 0 h 14"/>
                    <a:gd name="T2" fmla="*/ 1 w 1"/>
                    <a:gd name="T3" fmla="*/ 14 h 14"/>
                    <a:gd name="T4" fmla="*/ 0 w 1"/>
                    <a:gd name="T5" fmla="*/ 0 h 14"/>
                    <a:gd name="T6" fmla="*/ 0 60000 65536"/>
                    <a:gd name="T7" fmla="*/ 0 60000 65536"/>
                    <a:gd name="T8" fmla="*/ 0 60000 65536"/>
                  </a:gdLst>
                  <a:ahLst/>
                  <a:cxnLst>
                    <a:cxn ang="T6">
                      <a:pos x="T0" y="T1"/>
                    </a:cxn>
                    <a:cxn ang="T7">
                      <a:pos x="T2" y="T3"/>
                    </a:cxn>
                    <a:cxn ang="T8">
                      <a:pos x="T4" y="T5"/>
                    </a:cxn>
                  </a:cxnLst>
                  <a:rect l="0" t="0" r="r" b="b"/>
                  <a:pathLst>
                    <a:path w="1" h="14">
                      <a:moveTo>
                        <a:pt x="0" y="0"/>
                      </a:moveTo>
                      <a:lnTo>
                        <a:pt x="1" y="14"/>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04" name="Line 165"/>
                <p:cNvSpPr>
                  <a:spLocks noChangeShapeType="1"/>
                </p:cNvSpPr>
                <p:nvPr/>
              </p:nvSpPr>
              <p:spPr bwMode="auto">
                <a:xfrm>
                  <a:off x="3255" y="5080"/>
                  <a:ext cx="1" cy="1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05" name="Freeform 166"/>
                <p:cNvSpPr>
                  <a:spLocks/>
                </p:cNvSpPr>
                <p:nvPr/>
              </p:nvSpPr>
              <p:spPr bwMode="auto">
                <a:xfrm>
                  <a:off x="3262" y="5079"/>
                  <a:ext cx="1" cy="9"/>
                </a:xfrm>
                <a:custGeom>
                  <a:avLst/>
                  <a:gdLst>
                    <a:gd name="T0" fmla="*/ 0 w 1"/>
                    <a:gd name="T1" fmla="*/ 0 h 9"/>
                    <a:gd name="T2" fmla="*/ 0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0"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06" name="Line 167"/>
                <p:cNvSpPr>
                  <a:spLocks noChangeShapeType="1"/>
                </p:cNvSpPr>
                <p:nvPr/>
              </p:nvSpPr>
              <p:spPr bwMode="auto">
                <a:xfrm>
                  <a:off x="3262" y="5079"/>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07" name="Freeform 168"/>
                <p:cNvSpPr>
                  <a:spLocks/>
                </p:cNvSpPr>
                <p:nvPr/>
              </p:nvSpPr>
              <p:spPr bwMode="auto">
                <a:xfrm>
                  <a:off x="3267" y="5077"/>
                  <a:ext cx="1" cy="9"/>
                </a:xfrm>
                <a:custGeom>
                  <a:avLst/>
                  <a:gdLst>
                    <a:gd name="T0" fmla="*/ 0 w 1"/>
                    <a:gd name="T1" fmla="*/ 0 h 9"/>
                    <a:gd name="T2" fmla="*/ 1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1"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08" name="Line 169"/>
                <p:cNvSpPr>
                  <a:spLocks noChangeShapeType="1"/>
                </p:cNvSpPr>
                <p:nvPr/>
              </p:nvSpPr>
              <p:spPr bwMode="auto">
                <a:xfrm>
                  <a:off x="3267" y="5077"/>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09" name="Freeform 170"/>
                <p:cNvSpPr>
                  <a:spLocks/>
                </p:cNvSpPr>
                <p:nvPr/>
              </p:nvSpPr>
              <p:spPr bwMode="auto">
                <a:xfrm>
                  <a:off x="3272" y="5076"/>
                  <a:ext cx="2" cy="9"/>
                </a:xfrm>
                <a:custGeom>
                  <a:avLst/>
                  <a:gdLst>
                    <a:gd name="T0" fmla="*/ 0 w 2"/>
                    <a:gd name="T1" fmla="*/ 0 h 9"/>
                    <a:gd name="T2" fmla="*/ 2 w 2"/>
                    <a:gd name="T3" fmla="*/ 9 h 9"/>
                    <a:gd name="T4" fmla="*/ 0 w 2"/>
                    <a:gd name="T5" fmla="*/ 0 h 9"/>
                    <a:gd name="T6" fmla="*/ 0 60000 65536"/>
                    <a:gd name="T7" fmla="*/ 0 60000 65536"/>
                    <a:gd name="T8" fmla="*/ 0 60000 65536"/>
                  </a:gdLst>
                  <a:ahLst/>
                  <a:cxnLst>
                    <a:cxn ang="T6">
                      <a:pos x="T0" y="T1"/>
                    </a:cxn>
                    <a:cxn ang="T7">
                      <a:pos x="T2" y="T3"/>
                    </a:cxn>
                    <a:cxn ang="T8">
                      <a:pos x="T4" y="T5"/>
                    </a:cxn>
                  </a:cxnLst>
                  <a:rect l="0" t="0" r="r" b="b"/>
                  <a:pathLst>
                    <a:path w="2" h="9">
                      <a:moveTo>
                        <a:pt x="0" y="0"/>
                      </a:moveTo>
                      <a:lnTo>
                        <a:pt x="2"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10" name="Line 171"/>
                <p:cNvSpPr>
                  <a:spLocks noChangeShapeType="1"/>
                </p:cNvSpPr>
                <p:nvPr/>
              </p:nvSpPr>
              <p:spPr bwMode="auto">
                <a:xfrm>
                  <a:off x="3272" y="5076"/>
                  <a:ext cx="2"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11" name="Freeform 172"/>
                <p:cNvSpPr>
                  <a:spLocks/>
                </p:cNvSpPr>
                <p:nvPr/>
              </p:nvSpPr>
              <p:spPr bwMode="auto">
                <a:xfrm>
                  <a:off x="3278" y="5076"/>
                  <a:ext cx="1" cy="7"/>
                </a:xfrm>
                <a:custGeom>
                  <a:avLst/>
                  <a:gdLst>
                    <a:gd name="T0" fmla="*/ 0 w 1"/>
                    <a:gd name="T1" fmla="*/ 0 h 7"/>
                    <a:gd name="T2" fmla="*/ 1 w 1"/>
                    <a:gd name="T3" fmla="*/ 7 h 7"/>
                    <a:gd name="T4" fmla="*/ 0 w 1"/>
                    <a:gd name="T5" fmla="*/ 0 h 7"/>
                    <a:gd name="T6" fmla="*/ 0 60000 65536"/>
                    <a:gd name="T7" fmla="*/ 0 60000 65536"/>
                    <a:gd name="T8" fmla="*/ 0 60000 65536"/>
                  </a:gdLst>
                  <a:ahLst/>
                  <a:cxnLst>
                    <a:cxn ang="T6">
                      <a:pos x="T0" y="T1"/>
                    </a:cxn>
                    <a:cxn ang="T7">
                      <a:pos x="T2" y="T3"/>
                    </a:cxn>
                    <a:cxn ang="T8">
                      <a:pos x="T4" y="T5"/>
                    </a:cxn>
                  </a:cxnLst>
                  <a:rect l="0" t="0" r="r" b="b"/>
                  <a:pathLst>
                    <a:path w="1" h="7">
                      <a:moveTo>
                        <a:pt x="0" y="0"/>
                      </a:moveTo>
                      <a:lnTo>
                        <a:pt x="1" y="7"/>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12" name="Line 173"/>
                <p:cNvSpPr>
                  <a:spLocks noChangeShapeType="1"/>
                </p:cNvSpPr>
                <p:nvPr/>
              </p:nvSpPr>
              <p:spPr bwMode="auto">
                <a:xfrm>
                  <a:off x="3278" y="5076"/>
                  <a:ext cx="1"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13" name="Freeform 174"/>
                <p:cNvSpPr>
                  <a:spLocks/>
                </p:cNvSpPr>
                <p:nvPr/>
              </p:nvSpPr>
              <p:spPr bwMode="auto">
                <a:xfrm>
                  <a:off x="3285" y="5074"/>
                  <a:ext cx="1" cy="14"/>
                </a:xfrm>
                <a:custGeom>
                  <a:avLst/>
                  <a:gdLst>
                    <a:gd name="T0" fmla="*/ 0 w 1"/>
                    <a:gd name="T1" fmla="*/ 0 h 14"/>
                    <a:gd name="T2" fmla="*/ 1 w 1"/>
                    <a:gd name="T3" fmla="*/ 14 h 14"/>
                    <a:gd name="T4" fmla="*/ 0 w 1"/>
                    <a:gd name="T5" fmla="*/ 0 h 14"/>
                    <a:gd name="T6" fmla="*/ 0 60000 65536"/>
                    <a:gd name="T7" fmla="*/ 0 60000 65536"/>
                    <a:gd name="T8" fmla="*/ 0 60000 65536"/>
                  </a:gdLst>
                  <a:ahLst/>
                  <a:cxnLst>
                    <a:cxn ang="T6">
                      <a:pos x="T0" y="T1"/>
                    </a:cxn>
                    <a:cxn ang="T7">
                      <a:pos x="T2" y="T3"/>
                    </a:cxn>
                    <a:cxn ang="T8">
                      <a:pos x="T4" y="T5"/>
                    </a:cxn>
                  </a:cxnLst>
                  <a:rect l="0" t="0" r="r" b="b"/>
                  <a:pathLst>
                    <a:path w="1" h="14">
                      <a:moveTo>
                        <a:pt x="0" y="0"/>
                      </a:moveTo>
                      <a:lnTo>
                        <a:pt x="1" y="14"/>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14" name="Line 175"/>
                <p:cNvSpPr>
                  <a:spLocks noChangeShapeType="1"/>
                </p:cNvSpPr>
                <p:nvPr/>
              </p:nvSpPr>
              <p:spPr bwMode="auto">
                <a:xfrm>
                  <a:off x="3285" y="5074"/>
                  <a:ext cx="1" cy="1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15" name="Freeform 176"/>
                <p:cNvSpPr>
                  <a:spLocks/>
                </p:cNvSpPr>
                <p:nvPr/>
              </p:nvSpPr>
              <p:spPr bwMode="auto">
                <a:xfrm>
                  <a:off x="3290" y="5073"/>
                  <a:ext cx="1" cy="9"/>
                </a:xfrm>
                <a:custGeom>
                  <a:avLst/>
                  <a:gdLst>
                    <a:gd name="T0" fmla="*/ 0 w 1"/>
                    <a:gd name="T1" fmla="*/ 0 h 9"/>
                    <a:gd name="T2" fmla="*/ 1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1"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16" name="Line 177"/>
                <p:cNvSpPr>
                  <a:spLocks noChangeShapeType="1"/>
                </p:cNvSpPr>
                <p:nvPr/>
              </p:nvSpPr>
              <p:spPr bwMode="auto">
                <a:xfrm>
                  <a:off x="3290" y="5073"/>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17" name="Freeform 178"/>
                <p:cNvSpPr>
                  <a:spLocks/>
                </p:cNvSpPr>
                <p:nvPr/>
              </p:nvSpPr>
              <p:spPr bwMode="auto">
                <a:xfrm>
                  <a:off x="3297" y="5071"/>
                  <a:ext cx="1" cy="9"/>
                </a:xfrm>
                <a:custGeom>
                  <a:avLst/>
                  <a:gdLst>
                    <a:gd name="T0" fmla="*/ 0 w 1"/>
                    <a:gd name="T1" fmla="*/ 0 h 9"/>
                    <a:gd name="T2" fmla="*/ 1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1"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18" name="Line 179"/>
                <p:cNvSpPr>
                  <a:spLocks noChangeShapeType="1"/>
                </p:cNvSpPr>
                <p:nvPr/>
              </p:nvSpPr>
              <p:spPr bwMode="auto">
                <a:xfrm>
                  <a:off x="3297" y="5071"/>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19" name="Freeform 180"/>
                <p:cNvSpPr>
                  <a:spLocks/>
                </p:cNvSpPr>
                <p:nvPr/>
              </p:nvSpPr>
              <p:spPr bwMode="auto">
                <a:xfrm>
                  <a:off x="3302" y="5071"/>
                  <a:ext cx="1" cy="8"/>
                </a:xfrm>
                <a:custGeom>
                  <a:avLst/>
                  <a:gdLst>
                    <a:gd name="T0" fmla="*/ 0 w 1"/>
                    <a:gd name="T1" fmla="*/ 0 h 8"/>
                    <a:gd name="T2" fmla="*/ 1 w 1"/>
                    <a:gd name="T3" fmla="*/ 8 h 8"/>
                    <a:gd name="T4" fmla="*/ 0 w 1"/>
                    <a:gd name="T5" fmla="*/ 0 h 8"/>
                    <a:gd name="T6" fmla="*/ 0 60000 65536"/>
                    <a:gd name="T7" fmla="*/ 0 60000 65536"/>
                    <a:gd name="T8" fmla="*/ 0 60000 65536"/>
                  </a:gdLst>
                  <a:ahLst/>
                  <a:cxnLst>
                    <a:cxn ang="T6">
                      <a:pos x="T0" y="T1"/>
                    </a:cxn>
                    <a:cxn ang="T7">
                      <a:pos x="T2" y="T3"/>
                    </a:cxn>
                    <a:cxn ang="T8">
                      <a:pos x="T4" y="T5"/>
                    </a:cxn>
                  </a:cxnLst>
                  <a:rect l="0" t="0" r="r" b="b"/>
                  <a:pathLst>
                    <a:path w="1" h="8">
                      <a:moveTo>
                        <a:pt x="0" y="0"/>
                      </a:moveTo>
                      <a:lnTo>
                        <a:pt x="1" y="8"/>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20" name="Line 181"/>
                <p:cNvSpPr>
                  <a:spLocks noChangeShapeType="1"/>
                </p:cNvSpPr>
                <p:nvPr/>
              </p:nvSpPr>
              <p:spPr bwMode="auto">
                <a:xfrm>
                  <a:off x="3302" y="5071"/>
                  <a:ext cx="1"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21" name="Freeform 182"/>
                <p:cNvSpPr>
                  <a:spLocks/>
                </p:cNvSpPr>
                <p:nvPr/>
              </p:nvSpPr>
              <p:spPr bwMode="auto">
                <a:xfrm>
                  <a:off x="3307" y="5070"/>
                  <a:ext cx="2" cy="9"/>
                </a:xfrm>
                <a:custGeom>
                  <a:avLst/>
                  <a:gdLst>
                    <a:gd name="T0" fmla="*/ 0 w 2"/>
                    <a:gd name="T1" fmla="*/ 0 h 9"/>
                    <a:gd name="T2" fmla="*/ 2 w 2"/>
                    <a:gd name="T3" fmla="*/ 9 h 9"/>
                    <a:gd name="T4" fmla="*/ 0 w 2"/>
                    <a:gd name="T5" fmla="*/ 0 h 9"/>
                    <a:gd name="T6" fmla="*/ 0 60000 65536"/>
                    <a:gd name="T7" fmla="*/ 0 60000 65536"/>
                    <a:gd name="T8" fmla="*/ 0 60000 65536"/>
                  </a:gdLst>
                  <a:ahLst/>
                  <a:cxnLst>
                    <a:cxn ang="T6">
                      <a:pos x="T0" y="T1"/>
                    </a:cxn>
                    <a:cxn ang="T7">
                      <a:pos x="T2" y="T3"/>
                    </a:cxn>
                    <a:cxn ang="T8">
                      <a:pos x="T4" y="T5"/>
                    </a:cxn>
                  </a:cxnLst>
                  <a:rect l="0" t="0" r="r" b="b"/>
                  <a:pathLst>
                    <a:path w="2" h="9">
                      <a:moveTo>
                        <a:pt x="0" y="0"/>
                      </a:moveTo>
                      <a:lnTo>
                        <a:pt x="2"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22" name="Line 183"/>
                <p:cNvSpPr>
                  <a:spLocks noChangeShapeType="1"/>
                </p:cNvSpPr>
                <p:nvPr/>
              </p:nvSpPr>
              <p:spPr bwMode="auto">
                <a:xfrm>
                  <a:off x="3307" y="5070"/>
                  <a:ext cx="2"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23" name="Freeform 184"/>
                <p:cNvSpPr>
                  <a:spLocks/>
                </p:cNvSpPr>
                <p:nvPr/>
              </p:nvSpPr>
              <p:spPr bwMode="auto">
                <a:xfrm>
                  <a:off x="3314" y="5068"/>
                  <a:ext cx="2" cy="14"/>
                </a:xfrm>
                <a:custGeom>
                  <a:avLst/>
                  <a:gdLst>
                    <a:gd name="T0" fmla="*/ 0 w 2"/>
                    <a:gd name="T1" fmla="*/ 0 h 14"/>
                    <a:gd name="T2" fmla="*/ 2 w 2"/>
                    <a:gd name="T3" fmla="*/ 14 h 14"/>
                    <a:gd name="T4" fmla="*/ 0 w 2"/>
                    <a:gd name="T5" fmla="*/ 0 h 14"/>
                    <a:gd name="T6" fmla="*/ 0 60000 65536"/>
                    <a:gd name="T7" fmla="*/ 0 60000 65536"/>
                    <a:gd name="T8" fmla="*/ 0 60000 65536"/>
                  </a:gdLst>
                  <a:ahLst/>
                  <a:cxnLst>
                    <a:cxn ang="T6">
                      <a:pos x="T0" y="T1"/>
                    </a:cxn>
                    <a:cxn ang="T7">
                      <a:pos x="T2" y="T3"/>
                    </a:cxn>
                    <a:cxn ang="T8">
                      <a:pos x="T4" y="T5"/>
                    </a:cxn>
                  </a:cxnLst>
                  <a:rect l="0" t="0" r="r" b="b"/>
                  <a:pathLst>
                    <a:path w="2" h="14">
                      <a:moveTo>
                        <a:pt x="0" y="0"/>
                      </a:moveTo>
                      <a:lnTo>
                        <a:pt x="2" y="14"/>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24" name="Line 185"/>
                <p:cNvSpPr>
                  <a:spLocks noChangeShapeType="1"/>
                </p:cNvSpPr>
                <p:nvPr/>
              </p:nvSpPr>
              <p:spPr bwMode="auto">
                <a:xfrm>
                  <a:off x="3314" y="5068"/>
                  <a:ext cx="2" cy="1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25" name="Freeform 186"/>
                <p:cNvSpPr>
                  <a:spLocks/>
                </p:cNvSpPr>
                <p:nvPr/>
              </p:nvSpPr>
              <p:spPr bwMode="auto">
                <a:xfrm>
                  <a:off x="3320" y="5068"/>
                  <a:ext cx="1" cy="8"/>
                </a:xfrm>
                <a:custGeom>
                  <a:avLst/>
                  <a:gdLst>
                    <a:gd name="T0" fmla="*/ 0 w 1"/>
                    <a:gd name="T1" fmla="*/ 0 h 8"/>
                    <a:gd name="T2" fmla="*/ 1 w 1"/>
                    <a:gd name="T3" fmla="*/ 8 h 8"/>
                    <a:gd name="T4" fmla="*/ 0 w 1"/>
                    <a:gd name="T5" fmla="*/ 0 h 8"/>
                    <a:gd name="T6" fmla="*/ 0 60000 65536"/>
                    <a:gd name="T7" fmla="*/ 0 60000 65536"/>
                    <a:gd name="T8" fmla="*/ 0 60000 65536"/>
                  </a:gdLst>
                  <a:ahLst/>
                  <a:cxnLst>
                    <a:cxn ang="T6">
                      <a:pos x="T0" y="T1"/>
                    </a:cxn>
                    <a:cxn ang="T7">
                      <a:pos x="T2" y="T3"/>
                    </a:cxn>
                    <a:cxn ang="T8">
                      <a:pos x="T4" y="T5"/>
                    </a:cxn>
                  </a:cxnLst>
                  <a:rect l="0" t="0" r="r" b="b"/>
                  <a:pathLst>
                    <a:path w="1" h="8">
                      <a:moveTo>
                        <a:pt x="0" y="0"/>
                      </a:moveTo>
                      <a:lnTo>
                        <a:pt x="1" y="8"/>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26" name="Line 187"/>
                <p:cNvSpPr>
                  <a:spLocks noChangeShapeType="1"/>
                </p:cNvSpPr>
                <p:nvPr/>
              </p:nvSpPr>
              <p:spPr bwMode="auto">
                <a:xfrm>
                  <a:off x="3320" y="5068"/>
                  <a:ext cx="1"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27" name="Freeform 188"/>
                <p:cNvSpPr>
                  <a:spLocks/>
                </p:cNvSpPr>
                <p:nvPr/>
              </p:nvSpPr>
              <p:spPr bwMode="auto">
                <a:xfrm>
                  <a:off x="3325" y="5067"/>
                  <a:ext cx="1" cy="7"/>
                </a:xfrm>
                <a:custGeom>
                  <a:avLst/>
                  <a:gdLst>
                    <a:gd name="T0" fmla="*/ 0 w 1"/>
                    <a:gd name="T1" fmla="*/ 0 h 7"/>
                    <a:gd name="T2" fmla="*/ 1 w 1"/>
                    <a:gd name="T3" fmla="*/ 7 h 7"/>
                    <a:gd name="T4" fmla="*/ 0 w 1"/>
                    <a:gd name="T5" fmla="*/ 0 h 7"/>
                    <a:gd name="T6" fmla="*/ 0 60000 65536"/>
                    <a:gd name="T7" fmla="*/ 0 60000 65536"/>
                    <a:gd name="T8" fmla="*/ 0 60000 65536"/>
                  </a:gdLst>
                  <a:ahLst/>
                  <a:cxnLst>
                    <a:cxn ang="T6">
                      <a:pos x="T0" y="T1"/>
                    </a:cxn>
                    <a:cxn ang="T7">
                      <a:pos x="T2" y="T3"/>
                    </a:cxn>
                    <a:cxn ang="T8">
                      <a:pos x="T4" y="T5"/>
                    </a:cxn>
                  </a:cxnLst>
                  <a:rect l="0" t="0" r="r" b="b"/>
                  <a:pathLst>
                    <a:path w="1" h="7">
                      <a:moveTo>
                        <a:pt x="0" y="0"/>
                      </a:moveTo>
                      <a:lnTo>
                        <a:pt x="1" y="7"/>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28" name="Line 189"/>
                <p:cNvSpPr>
                  <a:spLocks noChangeShapeType="1"/>
                </p:cNvSpPr>
                <p:nvPr/>
              </p:nvSpPr>
              <p:spPr bwMode="auto">
                <a:xfrm>
                  <a:off x="3325" y="5067"/>
                  <a:ext cx="1"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29" name="Freeform 190"/>
                <p:cNvSpPr>
                  <a:spLocks/>
                </p:cNvSpPr>
                <p:nvPr/>
              </p:nvSpPr>
              <p:spPr bwMode="auto">
                <a:xfrm>
                  <a:off x="3332" y="5065"/>
                  <a:ext cx="1" cy="9"/>
                </a:xfrm>
                <a:custGeom>
                  <a:avLst/>
                  <a:gdLst>
                    <a:gd name="T0" fmla="*/ 0 w 1"/>
                    <a:gd name="T1" fmla="*/ 0 h 9"/>
                    <a:gd name="T2" fmla="*/ 1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1"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30" name="Line 191"/>
                <p:cNvSpPr>
                  <a:spLocks noChangeShapeType="1"/>
                </p:cNvSpPr>
                <p:nvPr/>
              </p:nvSpPr>
              <p:spPr bwMode="auto">
                <a:xfrm>
                  <a:off x="3332" y="5065"/>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31" name="Freeform 192"/>
                <p:cNvSpPr>
                  <a:spLocks/>
                </p:cNvSpPr>
                <p:nvPr/>
              </p:nvSpPr>
              <p:spPr bwMode="auto">
                <a:xfrm>
                  <a:off x="3337" y="5063"/>
                  <a:ext cx="1" cy="10"/>
                </a:xfrm>
                <a:custGeom>
                  <a:avLst/>
                  <a:gdLst>
                    <a:gd name="T0" fmla="*/ 0 w 1"/>
                    <a:gd name="T1" fmla="*/ 0 h 10"/>
                    <a:gd name="T2" fmla="*/ 1 w 1"/>
                    <a:gd name="T3" fmla="*/ 10 h 10"/>
                    <a:gd name="T4" fmla="*/ 0 w 1"/>
                    <a:gd name="T5" fmla="*/ 0 h 10"/>
                    <a:gd name="T6" fmla="*/ 0 60000 65536"/>
                    <a:gd name="T7" fmla="*/ 0 60000 65536"/>
                    <a:gd name="T8" fmla="*/ 0 60000 65536"/>
                  </a:gdLst>
                  <a:ahLst/>
                  <a:cxnLst>
                    <a:cxn ang="T6">
                      <a:pos x="T0" y="T1"/>
                    </a:cxn>
                    <a:cxn ang="T7">
                      <a:pos x="T2" y="T3"/>
                    </a:cxn>
                    <a:cxn ang="T8">
                      <a:pos x="T4" y="T5"/>
                    </a:cxn>
                  </a:cxnLst>
                  <a:rect l="0" t="0" r="r" b="b"/>
                  <a:pathLst>
                    <a:path w="1" h="10">
                      <a:moveTo>
                        <a:pt x="0" y="0"/>
                      </a:moveTo>
                      <a:lnTo>
                        <a:pt x="1" y="10"/>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32" name="Line 193"/>
                <p:cNvSpPr>
                  <a:spLocks noChangeShapeType="1"/>
                </p:cNvSpPr>
                <p:nvPr/>
              </p:nvSpPr>
              <p:spPr bwMode="auto">
                <a:xfrm>
                  <a:off x="3337" y="5063"/>
                  <a:ext cx="1"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33" name="Freeform 194"/>
                <p:cNvSpPr>
                  <a:spLocks/>
                </p:cNvSpPr>
                <p:nvPr/>
              </p:nvSpPr>
              <p:spPr bwMode="auto">
                <a:xfrm>
                  <a:off x="3342" y="5062"/>
                  <a:ext cx="3" cy="14"/>
                </a:xfrm>
                <a:custGeom>
                  <a:avLst/>
                  <a:gdLst>
                    <a:gd name="T0" fmla="*/ 0 w 3"/>
                    <a:gd name="T1" fmla="*/ 0 h 14"/>
                    <a:gd name="T2" fmla="*/ 3 w 3"/>
                    <a:gd name="T3" fmla="*/ 14 h 14"/>
                    <a:gd name="T4" fmla="*/ 0 w 3"/>
                    <a:gd name="T5" fmla="*/ 0 h 14"/>
                    <a:gd name="T6" fmla="*/ 0 60000 65536"/>
                    <a:gd name="T7" fmla="*/ 0 60000 65536"/>
                    <a:gd name="T8" fmla="*/ 0 60000 65536"/>
                  </a:gdLst>
                  <a:ahLst/>
                  <a:cxnLst>
                    <a:cxn ang="T6">
                      <a:pos x="T0" y="T1"/>
                    </a:cxn>
                    <a:cxn ang="T7">
                      <a:pos x="T2" y="T3"/>
                    </a:cxn>
                    <a:cxn ang="T8">
                      <a:pos x="T4" y="T5"/>
                    </a:cxn>
                  </a:cxnLst>
                  <a:rect l="0" t="0" r="r" b="b"/>
                  <a:pathLst>
                    <a:path w="3" h="14">
                      <a:moveTo>
                        <a:pt x="0" y="0"/>
                      </a:moveTo>
                      <a:lnTo>
                        <a:pt x="3" y="14"/>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34" name="Line 195"/>
                <p:cNvSpPr>
                  <a:spLocks noChangeShapeType="1"/>
                </p:cNvSpPr>
                <p:nvPr/>
              </p:nvSpPr>
              <p:spPr bwMode="auto">
                <a:xfrm>
                  <a:off x="3342" y="5062"/>
                  <a:ext cx="3" cy="1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35" name="Freeform 196"/>
                <p:cNvSpPr>
                  <a:spLocks/>
                </p:cNvSpPr>
                <p:nvPr/>
              </p:nvSpPr>
              <p:spPr bwMode="auto">
                <a:xfrm>
                  <a:off x="3349" y="5062"/>
                  <a:ext cx="2" cy="8"/>
                </a:xfrm>
                <a:custGeom>
                  <a:avLst/>
                  <a:gdLst>
                    <a:gd name="T0" fmla="*/ 0 w 2"/>
                    <a:gd name="T1" fmla="*/ 0 h 8"/>
                    <a:gd name="T2" fmla="*/ 2 w 2"/>
                    <a:gd name="T3" fmla="*/ 8 h 8"/>
                    <a:gd name="T4" fmla="*/ 0 w 2"/>
                    <a:gd name="T5" fmla="*/ 0 h 8"/>
                    <a:gd name="T6" fmla="*/ 0 60000 65536"/>
                    <a:gd name="T7" fmla="*/ 0 60000 65536"/>
                    <a:gd name="T8" fmla="*/ 0 60000 65536"/>
                  </a:gdLst>
                  <a:ahLst/>
                  <a:cxnLst>
                    <a:cxn ang="T6">
                      <a:pos x="T0" y="T1"/>
                    </a:cxn>
                    <a:cxn ang="T7">
                      <a:pos x="T2" y="T3"/>
                    </a:cxn>
                    <a:cxn ang="T8">
                      <a:pos x="T4" y="T5"/>
                    </a:cxn>
                  </a:cxnLst>
                  <a:rect l="0" t="0" r="r" b="b"/>
                  <a:pathLst>
                    <a:path w="2" h="8">
                      <a:moveTo>
                        <a:pt x="0" y="0"/>
                      </a:moveTo>
                      <a:lnTo>
                        <a:pt x="2" y="8"/>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36" name="Line 197"/>
                <p:cNvSpPr>
                  <a:spLocks noChangeShapeType="1"/>
                </p:cNvSpPr>
                <p:nvPr/>
              </p:nvSpPr>
              <p:spPr bwMode="auto">
                <a:xfrm>
                  <a:off x="3349" y="5062"/>
                  <a:ext cx="2"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37" name="Freeform 198"/>
                <p:cNvSpPr>
                  <a:spLocks/>
                </p:cNvSpPr>
                <p:nvPr/>
              </p:nvSpPr>
              <p:spPr bwMode="auto">
                <a:xfrm>
                  <a:off x="3355" y="5060"/>
                  <a:ext cx="1" cy="8"/>
                </a:xfrm>
                <a:custGeom>
                  <a:avLst/>
                  <a:gdLst>
                    <a:gd name="T0" fmla="*/ 0 w 1"/>
                    <a:gd name="T1" fmla="*/ 0 h 8"/>
                    <a:gd name="T2" fmla="*/ 1 w 1"/>
                    <a:gd name="T3" fmla="*/ 8 h 8"/>
                    <a:gd name="T4" fmla="*/ 0 w 1"/>
                    <a:gd name="T5" fmla="*/ 0 h 8"/>
                    <a:gd name="T6" fmla="*/ 0 60000 65536"/>
                    <a:gd name="T7" fmla="*/ 0 60000 65536"/>
                    <a:gd name="T8" fmla="*/ 0 60000 65536"/>
                  </a:gdLst>
                  <a:ahLst/>
                  <a:cxnLst>
                    <a:cxn ang="T6">
                      <a:pos x="T0" y="T1"/>
                    </a:cxn>
                    <a:cxn ang="T7">
                      <a:pos x="T2" y="T3"/>
                    </a:cxn>
                    <a:cxn ang="T8">
                      <a:pos x="T4" y="T5"/>
                    </a:cxn>
                  </a:cxnLst>
                  <a:rect l="0" t="0" r="r" b="b"/>
                  <a:pathLst>
                    <a:path w="1" h="8">
                      <a:moveTo>
                        <a:pt x="0" y="0"/>
                      </a:moveTo>
                      <a:lnTo>
                        <a:pt x="1" y="8"/>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38" name="Line 199"/>
                <p:cNvSpPr>
                  <a:spLocks noChangeShapeType="1"/>
                </p:cNvSpPr>
                <p:nvPr/>
              </p:nvSpPr>
              <p:spPr bwMode="auto">
                <a:xfrm>
                  <a:off x="3355" y="5060"/>
                  <a:ext cx="1"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39" name="Freeform 200"/>
                <p:cNvSpPr>
                  <a:spLocks/>
                </p:cNvSpPr>
                <p:nvPr/>
              </p:nvSpPr>
              <p:spPr bwMode="auto">
                <a:xfrm>
                  <a:off x="3361" y="5059"/>
                  <a:ext cx="1" cy="9"/>
                </a:xfrm>
                <a:custGeom>
                  <a:avLst/>
                  <a:gdLst>
                    <a:gd name="T0" fmla="*/ 0 w 1"/>
                    <a:gd name="T1" fmla="*/ 0 h 9"/>
                    <a:gd name="T2" fmla="*/ 0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0"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40" name="Line 201"/>
                <p:cNvSpPr>
                  <a:spLocks noChangeShapeType="1"/>
                </p:cNvSpPr>
                <p:nvPr/>
              </p:nvSpPr>
              <p:spPr bwMode="auto">
                <a:xfrm>
                  <a:off x="3361" y="5059"/>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41" name="Freeform 202"/>
                <p:cNvSpPr>
                  <a:spLocks/>
                </p:cNvSpPr>
                <p:nvPr/>
              </p:nvSpPr>
              <p:spPr bwMode="auto">
                <a:xfrm>
                  <a:off x="3367" y="5057"/>
                  <a:ext cx="1" cy="10"/>
                </a:xfrm>
                <a:custGeom>
                  <a:avLst/>
                  <a:gdLst>
                    <a:gd name="T0" fmla="*/ 0 w 1"/>
                    <a:gd name="T1" fmla="*/ 0 h 10"/>
                    <a:gd name="T2" fmla="*/ 1 w 1"/>
                    <a:gd name="T3" fmla="*/ 10 h 10"/>
                    <a:gd name="T4" fmla="*/ 0 w 1"/>
                    <a:gd name="T5" fmla="*/ 0 h 10"/>
                    <a:gd name="T6" fmla="*/ 0 60000 65536"/>
                    <a:gd name="T7" fmla="*/ 0 60000 65536"/>
                    <a:gd name="T8" fmla="*/ 0 60000 65536"/>
                  </a:gdLst>
                  <a:ahLst/>
                  <a:cxnLst>
                    <a:cxn ang="T6">
                      <a:pos x="T0" y="T1"/>
                    </a:cxn>
                    <a:cxn ang="T7">
                      <a:pos x="T2" y="T3"/>
                    </a:cxn>
                    <a:cxn ang="T8">
                      <a:pos x="T4" y="T5"/>
                    </a:cxn>
                  </a:cxnLst>
                  <a:rect l="0" t="0" r="r" b="b"/>
                  <a:pathLst>
                    <a:path w="1" h="10">
                      <a:moveTo>
                        <a:pt x="0" y="0"/>
                      </a:moveTo>
                      <a:lnTo>
                        <a:pt x="1" y="10"/>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42" name="Line 203"/>
                <p:cNvSpPr>
                  <a:spLocks noChangeShapeType="1"/>
                </p:cNvSpPr>
                <p:nvPr/>
              </p:nvSpPr>
              <p:spPr bwMode="auto">
                <a:xfrm>
                  <a:off x="3367" y="5057"/>
                  <a:ext cx="1"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43" name="Freeform 204"/>
                <p:cNvSpPr>
                  <a:spLocks/>
                </p:cNvSpPr>
                <p:nvPr/>
              </p:nvSpPr>
              <p:spPr bwMode="auto">
                <a:xfrm>
                  <a:off x="3372" y="5056"/>
                  <a:ext cx="3" cy="14"/>
                </a:xfrm>
                <a:custGeom>
                  <a:avLst/>
                  <a:gdLst>
                    <a:gd name="T0" fmla="*/ 0 w 3"/>
                    <a:gd name="T1" fmla="*/ 0 h 14"/>
                    <a:gd name="T2" fmla="*/ 3 w 3"/>
                    <a:gd name="T3" fmla="*/ 14 h 14"/>
                    <a:gd name="T4" fmla="*/ 0 w 3"/>
                    <a:gd name="T5" fmla="*/ 0 h 14"/>
                    <a:gd name="T6" fmla="*/ 0 60000 65536"/>
                    <a:gd name="T7" fmla="*/ 0 60000 65536"/>
                    <a:gd name="T8" fmla="*/ 0 60000 65536"/>
                  </a:gdLst>
                  <a:ahLst/>
                  <a:cxnLst>
                    <a:cxn ang="T6">
                      <a:pos x="T0" y="T1"/>
                    </a:cxn>
                    <a:cxn ang="T7">
                      <a:pos x="T2" y="T3"/>
                    </a:cxn>
                    <a:cxn ang="T8">
                      <a:pos x="T4" y="T5"/>
                    </a:cxn>
                  </a:cxnLst>
                  <a:rect l="0" t="0" r="r" b="b"/>
                  <a:pathLst>
                    <a:path w="3" h="14">
                      <a:moveTo>
                        <a:pt x="0" y="0"/>
                      </a:moveTo>
                      <a:lnTo>
                        <a:pt x="3" y="14"/>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44" name="Line 205"/>
                <p:cNvSpPr>
                  <a:spLocks noChangeShapeType="1"/>
                </p:cNvSpPr>
                <p:nvPr/>
              </p:nvSpPr>
              <p:spPr bwMode="auto">
                <a:xfrm>
                  <a:off x="3372" y="5056"/>
                  <a:ext cx="3" cy="1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45" name="Freeform 206"/>
                <p:cNvSpPr>
                  <a:spLocks/>
                </p:cNvSpPr>
                <p:nvPr/>
              </p:nvSpPr>
              <p:spPr bwMode="auto">
                <a:xfrm>
                  <a:off x="3379" y="5056"/>
                  <a:ext cx="1" cy="7"/>
                </a:xfrm>
                <a:custGeom>
                  <a:avLst/>
                  <a:gdLst>
                    <a:gd name="T0" fmla="*/ 0 w 1"/>
                    <a:gd name="T1" fmla="*/ 0 h 7"/>
                    <a:gd name="T2" fmla="*/ 1 w 1"/>
                    <a:gd name="T3" fmla="*/ 7 h 7"/>
                    <a:gd name="T4" fmla="*/ 0 w 1"/>
                    <a:gd name="T5" fmla="*/ 0 h 7"/>
                    <a:gd name="T6" fmla="*/ 0 60000 65536"/>
                    <a:gd name="T7" fmla="*/ 0 60000 65536"/>
                    <a:gd name="T8" fmla="*/ 0 60000 65536"/>
                  </a:gdLst>
                  <a:ahLst/>
                  <a:cxnLst>
                    <a:cxn ang="T6">
                      <a:pos x="T0" y="T1"/>
                    </a:cxn>
                    <a:cxn ang="T7">
                      <a:pos x="T2" y="T3"/>
                    </a:cxn>
                    <a:cxn ang="T8">
                      <a:pos x="T4" y="T5"/>
                    </a:cxn>
                  </a:cxnLst>
                  <a:rect l="0" t="0" r="r" b="b"/>
                  <a:pathLst>
                    <a:path w="1" h="7">
                      <a:moveTo>
                        <a:pt x="0" y="0"/>
                      </a:moveTo>
                      <a:lnTo>
                        <a:pt x="1" y="7"/>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46" name="Line 207"/>
                <p:cNvSpPr>
                  <a:spLocks noChangeShapeType="1"/>
                </p:cNvSpPr>
                <p:nvPr/>
              </p:nvSpPr>
              <p:spPr bwMode="auto">
                <a:xfrm>
                  <a:off x="3379" y="5056"/>
                  <a:ext cx="1"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47" name="Freeform 208"/>
                <p:cNvSpPr>
                  <a:spLocks/>
                </p:cNvSpPr>
                <p:nvPr/>
              </p:nvSpPr>
              <p:spPr bwMode="auto">
                <a:xfrm>
                  <a:off x="3384" y="5054"/>
                  <a:ext cx="2" cy="8"/>
                </a:xfrm>
                <a:custGeom>
                  <a:avLst/>
                  <a:gdLst>
                    <a:gd name="T0" fmla="*/ 0 w 2"/>
                    <a:gd name="T1" fmla="*/ 0 h 8"/>
                    <a:gd name="T2" fmla="*/ 2 w 2"/>
                    <a:gd name="T3" fmla="*/ 8 h 8"/>
                    <a:gd name="T4" fmla="*/ 0 w 2"/>
                    <a:gd name="T5" fmla="*/ 0 h 8"/>
                    <a:gd name="T6" fmla="*/ 0 60000 65536"/>
                    <a:gd name="T7" fmla="*/ 0 60000 65536"/>
                    <a:gd name="T8" fmla="*/ 0 60000 65536"/>
                  </a:gdLst>
                  <a:ahLst/>
                  <a:cxnLst>
                    <a:cxn ang="T6">
                      <a:pos x="T0" y="T1"/>
                    </a:cxn>
                    <a:cxn ang="T7">
                      <a:pos x="T2" y="T3"/>
                    </a:cxn>
                    <a:cxn ang="T8">
                      <a:pos x="T4" y="T5"/>
                    </a:cxn>
                  </a:cxnLst>
                  <a:rect l="0" t="0" r="r" b="b"/>
                  <a:pathLst>
                    <a:path w="2" h="8">
                      <a:moveTo>
                        <a:pt x="0" y="0"/>
                      </a:moveTo>
                      <a:lnTo>
                        <a:pt x="2" y="8"/>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48" name="Line 209"/>
                <p:cNvSpPr>
                  <a:spLocks noChangeShapeType="1"/>
                </p:cNvSpPr>
                <p:nvPr/>
              </p:nvSpPr>
              <p:spPr bwMode="auto">
                <a:xfrm>
                  <a:off x="3384" y="5054"/>
                  <a:ext cx="2"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49" name="Freeform 210"/>
                <p:cNvSpPr>
                  <a:spLocks/>
                </p:cNvSpPr>
                <p:nvPr/>
              </p:nvSpPr>
              <p:spPr bwMode="auto">
                <a:xfrm>
                  <a:off x="3390" y="5053"/>
                  <a:ext cx="1" cy="9"/>
                </a:xfrm>
                <a:custGeom>
                  <a:avLst/>
                  <a:gdLst>
                    <a:gd name="T0" fmla="*/ 0 w 1"/>
                    <a:gd name="T1" fmla="*/ 0 h 9"/>
                    <a:gd name="T2" fmla="*/ 1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1"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50" name="Line 211"/>
                <p:cNvSpPr>
                  <a:spLocks noChangeShapeType="1"/>
                </p:cNvSpPr>
                <p:nvPr/>
              </p:nvSpPr>
              <p:spPr bwMode="auto">
                <a:xfrm>
                  <a:off x="3390" y="5053"/>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52" name="Freeform 212"/>
                <p:cNvSpPr>
                  <a:spLocks/>
                </p:cNvSpPr>
                <p:nvPr/>
              </p:nvSpPr>
              <p:spPr bwMode="auto">
                <a:xfrm>
                  <a:off x="3396" y="5053"/>
                  <a:ext cx="1" cy="7"/>
                </a:xfrm>
                <a:custGeom>
                  <a:avLst/>
                  <a:gdLst>
                    <a:gd name="T0" fmla="*/ 0 w 1"/>
                    <a:gd name="T1" fmla="*/ 0 h 7"/>
                    <a:gd name="T2" fmla="*/ 0 w 1"/>
                    <a:gd name="T3" fmla="*/ 7 h 7"/>
                    <a:gd name="T4" fmla="*/ 0 w 1"/>
                    <a:gd name="T5" fmla="*/ 0 h 7"/>
                    <a:gd name="T6" fmla="*/ 0 60000 65536"/>
                    <a:gd name="T7" fmla="*/ 0 60000 65536"/>
                    <a:gd name="T8" fmla="*/ 0 60000 65536"/>
                  </a:gdLst>
                  <a:ahLst/>
                  <a:cxnLst>
                    <a:cxn ang="T6">
                      <a:pos x="T0" y="T1"/>
                    </a:cxn>
                    <a:cxn ang="T7">
                      <a:pos x="T2" y="T3"/>
                    </a:cxn>
                    <a:cxn ang="T8">
                      <a:pos x="T4" y="T5"/>
                    </a:cxn>
                  </a:cxnLst>
                  <a:rect l="0" t="0" r="r" b="b"/>
                  <a:pathLst>
                    <a:path w="1" h="7">
                      <a:moveTo>
                        <a:pt x="0" y="0"/>
                      </a:moveTo>
                      <a:lnTo>
                        <a:pt x="0" y="7"/>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53" name="Line 213"/>
                <p:cNvSpPr>
                  <a:spLocks noChangeShapeType="1"/>
                </p:cNvSpPr>
                <p:nvPr/>
              </p:nvSpPr>
              <p:spPr bwMode="auto">
                <a:xfrm>
                  <a:off x="3396" y="5053"/>
                  <a:ext cx="1"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54" name="Freeform 214"/>
                <p:cNvSpPr>
                  <a:spLocks/>
                </p:cNvSpPr>
                <p:nvPr/>
              </p:nvSpPr>
              <p:spPr bwMode="auto">
                <a:xfrm>
                  <a:off x="3402" y="5051"/>
                  <a:ext cx="2" cy="12"/>
                </a:xfrm>
                <a:custGeom>
                  <a:avLst/>
                  <a:gdLst>
                    <a:gd name="T0" fmla="*/ 0 w 2"/>
                    <a:gd name="T1" fmla="*/ 0 h 12"/>
                    <a:gd name="T2" fmla="*/ 2 w 2"/>
                    <a:gd name="T3" fmla="*/ 12 h 12"/>
                    <a:gd name="T4" fmla="*/ 0 w 2"/>
                    <a:gd name="T5" fmla="*/ 0 h 12"/>
                    <a:gd name="T6" fmla="*/ 0 60000 65536"/>
                    <a:gd name="T7" fmla="*/ 0 60000 65536"/>
                    <a:gd name="T8" fmla="*/ 0 60000 65536"/>
                  </a:gdLst>
                  <a:ahLst/>
                  <a:cxnLst>
                    <a:cxn ang="T6">
                      <a:pos x="T0" y="T1"/>
                    </a:cxn>
                    <a:cxn ang="T7">
                      <a:pos x="T2" y="T3"/>
                    </a:cxn>
                    <a:cxn ang="T8">
                      <a:pos x="T4" y="T5"/>
                    </a:cxn>
                  </a:cxnLst>
                  <a:rect l="0" t="0" r="r" b="b"/>
                  <a:pathLst>
                    <a:path w="2" h="12">
                      <a:moveTo>
                        <a:pt x="0" y="0"/>
                      </a:moveTo>
                      <a:lnTo>
                        <a:pt x="2" y="12"/>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55" name="Line 215"/>
                <p:cNvSpPr>
                  <a:spLocks noChangeShapeType="1"/>
                </p:cNvSpPr>
                <p:nvPr/>
              </p:nvSpPr>
              <p:spPr bwMode="auto">
                <a:xfrm>
                  <a:off x="3402" y="5051"/>
                  <a:ext cx="2"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56" name="Freeform 216"/>
                <p:cNvSpPr>
                  <a:spLocks/>
                </p:cNvSpPr>
                <p:nvPr/>
              </p:nvSpPr>
              <p:spPr bwMode="auto">
                <a:xfrm>
                  <a:off x="3407" y="5050"/>
                  <a:ext cx="1" cy="9"/>
                </a:xfrm>
                <a:custGeom>
                  <a:avLst/>
                  <a:gdLst>
                    <a:gd name="T0" fmla="*/ 0 w 1"/>
                    <a:gd name="T1" fmla="*/ 0 h 9"/>
                    <a:gd name="T2" fmla="*/ 1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1"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57" name="Line 217"/>
                <p:cNvSpPr>
                  <a:spLocks noChangeShapeType="1"/>
                </p:cNvSpPr>
                <p:nvPr/>
              </p:nvSpPr>
              <p:spPr bwMode="auto">
                <a:xfrm>
                  <a:off x="3407" y="5050"/>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58" name="Freeform 218"/>
                <p:cNvSpPr>
                  <a:spLocks/>
                </p:cNvSpPr>
                <p:nvPr/>
              </p:nvSpPr>
              <p:spPr bwMode="auto">
                <a:xfrm>
                  <a:off x="3414" y="5048"/>
                  <a:ext cx="1" cy="9"/>
                </a:xfrm>
                <a:custGeom>
                  <a:avLst/>
                  <a:gdLst>
                    <a:gd name="T0" fmla="*/ 0 w 1"/>
                    <a:gd name="T1" fmla="*/ 0 h 9"/>
                    <a:gd name="T2" fmla="*/ 1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1"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59" name="Line 219"/>
                <p:cNvSpPr>
                  <a:spLocks noChangeShapeType="1"/>
                </p:cNvSpPr>
                <p:nvPr/>
              </p:nvSpPr>
              <p:spPr bwMode="auto">
                <a:xfrm>
                  <a:off x="3414" y="5048"/>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60" name="Freeform 220"/>
                <p:cNvSpPr>
                  <a:spLocks/>
                </p:cNvSpPr>
                <p:nvPr/>
              </p:nvSpPr>
              <p:spPr bwMode="auto">
                <a:xfrm>
                  <a:off x="3419" y="5048"/>
                  <a:ext cx="2" cy="8"/>
                </a:xfrm>
                <a:custGeom>
                  <a:avLst/>
                  <a:gdLst>
                    <a:gd name="T0" fmla="*/ 0 w 2"/>
                    <a:gd name="T1" fmla="*/ 0 h 8"/>
                    <a:gd name="T2" fmla="*/ 2 w 2"/>
                    <a:gd name="T3" fmla="*/ 8 h 8"/>
                    <a:gd name="T4" fmla="*/ 0 w 2"/>
                    <a:gd name="T5" fmla="*/ 0 h 8"/>
                    <a:gd name="T6" fmla="*/ 0 60000 65536"/>
                    <a:gd name="T7" fmla="*/ 0 60000 65536"/>
                    <a:gd name="T8" fmla="*/ 0 60000 65536"/>
                  </a:gdLst>
                  <a:ahLst/>
                  <a:cxnLst>
                    <a:cxn ang="T6">
                      <a:pos x="T0" y="T1"/>
                    </a:cxn>
                    <a:cxn ang="T7">
                      <a:pos x="T2" y="T3"/>
                    </a:cxn>
                    <a:cxn ang="T8">
                      <a:pos x="T4" y="T5"/>
                    </a:cxn>
                  </a:cxnLst>
                  <a:rect l="0" t="0" r="r" b="b"/>
                  <a:pathLst>
                    <a:path w="2" h="8">
                      <a:moveTo>
                        <a:pt x="0" y="0"/>
                      </a:moveTo>
                      <a:lnTo>
                        <a:pt x="2" y="8"/>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61" name="Line 221"/>
                <p:cNvSpPr>
                  <a:spLocks noChangeShapeType="1"/>
                </p:cNvSpPr>
                <p:nvPr/>
              </p:nvSpPr>
              <p:spPr bwMode="auto">
                <a:xfrm>
                  <a:off x="3419" y="5048"/>
                  <a:ext cx="2"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62" name="Freeform 222"/>
                <p:cNvSpPr>
                  <a:spLocks/>
                </p:cNvSpPr>
                <p:nvPr/>
              </p:nvSpPr>
              <p:spPr bwMode="auto">
                <a:xfrm>
                  <a:off x="3425" y="5047"/>
                  <a:ext cx="1" cy="7"/>
                </a:xfrm>
                <a:custGeom>
                  <a:avLst/>
                  <a:gdLst>
                    <a:gd name="T0" fmla="*/ 0 w 1"/>
                    <a:gd name="T1" fmla="*/ 0 h 7"/>
                    <a:gd name="T2" fmla="*/ 1 w 1"/>
                    <a:gd name="T3" fmla="*/ 7 h 7"/>
                    <a:gd name="T4" fmla="*/ 0 w 1"/>
                    <a:gd name="T5" fmla="*/ 0 h 7"/>
                    <a:gd name="T6" fmla="*/ 0 60000 65536"/>
                    <a:gd name="T7" fmla="*/ 0 60000 65536"/>
                    <a:gd name="T8" fmla="*/ 0 60000 65536"/>
                  </a:gdLst>
                  <a:ahLst/>
                  <a:cxnLst>
                    <a:cxn ang="T6">
                      <a:pos x="T0" y="T1"/>
                    </a:cxn>
                    <a:cxn ang="T7">
                      <a:pos x="T2" y="T3"/>
                    </a:cxn>
                    <a:cxn ang="T8">
                      <a:pos x="T4" y="T5"/>
                    </a:cxn>
                  </a:cxnLst>
                  <a:rect l="0" t="0" r="r" b="b"/>
                  <a:pathLst>
                    <a:path w="1" h="7">
                      <a:moveTo>
                        <a:pt x="0" y="0"/>
                      </a:moveTo>
                      <a:lnTo>
                        <a:pt x="1" y="7"/>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63" name="Line 223"/>
                <p:cNvSpPr>
                  <a:spLocks noChangeShapeType="1"/>
                </p:cNvSpPr>
                <p:nvPr/>
              </p:nvSpPr>
              <p:spPr bwMode="auto">
                <a:xfrm>
                  <a:off x="3425" y="5047"/>
                  <a:ext cx="1"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64" name="Freeform 224"/>
                <p:cNvSpPr>
                  <a:spLocks/>
                </p:cNvSpPr>
                <p:nvPr/>
              </p:nvSpPr>
              <p:spPr bwMode="auto">
                <a:xfrm>
                  <a:off x="3431" y="5045"/>
                  <a:ext cx="2" cy="14"/>
                </a:xfrm>
                <a:custGeom>
                  <a:avLst/>
                  <a:gdLst>
                    <a:gd name="T0" fmla="*/ 0 w 2"/>
                    <a:gd name="T1" fmla="*/ 0 h 14"/>
                    <a:gd name="T2" fmla="*/ 2 w 2"/>
                    <a:gd name="T3" fmla="*/ 14 h 14"/>
                    <a:gd name="T4" fmla="*/ 0 w 2"/>
                    <a:gd name="T5" fmla="*/ 0 h 14"/>
                    <a:gd name="T6" fmla="*/ 0 60000 65536"/>
                    <a:gd name="T7" fmla="*/ 0 60000 65536"/>
                    <a:gd name="T8" fmla="*/ 0 60000 65536"/>
                  </a:gdLst>
                  <a:ahLst/>
                  <a:cxnLst>
                    <a:cxn ang="T6">
                      <a:pos x="T0" y="T1"/>
                    </a:cxn>
                    <a:cxn ang="T7">
                      <a:pos x="T2" y="T3"/>
                    </a:cxn>
                    <a:cxn ang="T8">
                      <a:pos x="T4" y="T5"/>
                    </a:cxn>
                  </a:cxnLst>
                  <a:rect l="0" t="0" r="r" b="b"/>
                  <a:pathLst>
                    <a:path w="2" h="14">
                      <a:moveTo>
                        <a:pt x="0" y="0"/>
                      </a:moveTo>
                      <a:lnTo>
                        <a:pt x="2" y="14"/>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65" name="Line 225"/>
                <p:cNvSpPr>
                  <a:spLocks noChangeShapeType="1"/>
                </p:cNvSpPr>
                <p:nvPr/>
              </p:nvSpPr>
              <p:spPr bwMode="auto">
                <a:xfrm>
                  <a:off x="3431" y="5045"/>
                  <a:ext cx="2" cy="1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66" name="Freeform 226"/>
                <p:cNvSpPr>
                  <a:spLocks/>
                </p:cNvSpPr>
                <p:nvPr/>
              </p:nvSpPr>
              <p:spPr bwMode="auto">
                <a:xfrm>
                  <a:off x="3437" y="5044"/>
                  <a:ext cx="1" cy="9"/>
                </a:xfrm>
                <a:custGeom>
                  <a:avLst/>
                  <a:gdLst>
                    <a:gd name="T0" fmla="*/ 0 w 1"/>
                    <a:gd name="T1" fmla="*/ 0 h 9"/>
                    <a:gd name="T2" fmla="*/ 1 w 1"/>
                    <a:gd name="T3" fmla="*/ 9 h 9"/>
                    <a:gd name="T4" fmla="*/ 0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0" y="0"/>
                      </a:moveTo>
                      <a:lnTo>
                        <a:pt x="1"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67" name="Line 227"/>
                <p:cNvSpPr>
                  <a:spLocks noChangeShapeType="1"/>
                </p:cNvSpPr>
                <p:nvPr/>
              </p:nvSpPr>
              <p:spPr bwMode="auto">
                <a:xfrm>
                  <a:off x="3437" y="5044"/>
                  <a:ext cx="1"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69" name="Freeform 228"/>
                <p:cNvSpPr>
                  <a:spLocks/>
                </p:cNvSpPr>
                <p:nvPr/>
              </p:nvSpPr>
              <p:spPr bwMode="auto">
                <a:xfrm>
                  <a:off x="3442" y="5042"/>
                  <a:ext cx="3" cy="9"/>
                </a:xfrm>
                <a:custGeom>
                  <a:avLst/>
                  <a:gdLst>
                    <a:gd name="T0" fmla="*/ 0 w 3"/>
                    <a:gd name="T1" fmla="*/ 0 h 9"/>
                    <a:gd name="T2" fmla="*/ 3 w 3"/>
                    <a:gd name="T3" fmla="*/ 9 h 9"/>
                    <a:gd name="T4" fmla="*/ 0 w 3"/>
                    <a:gd name="T5" fmla="*/ 0 h 9"/>
                    <a:gd name="T6" fmla="*/ 0 60000 65536"/>
                    <a:gd name="T7" fmla="*/ 0 60000 65536"/>
                    <a:gd name="T8" fmla="*/ 0 60000 65536"/>
                  </a:gdLst>
                  <a:ahLst/>
                  <a:cxnLst>
                    <a:cxn ang="T6">
                      <a:pos x="T0" y="T1"/>
                    </a:cxn>
                    <a:cxn ang="T7">
                      <a:pos x="T2" y="T3"/>
                    </a:cxn>
                    <a:cxn ang="T8">
                      <a:pos x="T4" y="T5"/>
                    </a:cxn>
                  </a:cxnLst>
                  <a:rect l="0" t="0" r="r" b="b"/>
                  <a:pathLst>
                    <a:path w="3" h="9">
                      <a:moveTo>
                        <a:pt x="0" y="0"/>
                      </a:moveTo>
                      <a:lnTo>
                        <a:pt x="3" y="9"/>
                      </a:lnTo>
                      <a:lnTo>
                        <a:pt x="0" y="0"/>
                      </a:lnTo>
                      <a:close/>
                    </a:path>
                  </a:pathLst>
                </a:custGeom>
                <a:solidFill>
                  <a:srgbClr val="DDC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71" name="Line 229"/>
                <p:cNvSpPr>
                  <a:spLocks noChangeShapeType="1"/>
                </p:cNvSpPr>
                <p:nvPr/>
              </p:nvSpPr>
              <p:spPr bwMode="auto">
                <a:xfrm>
                  <a:off x="3442" y="5042"/>
                  <a:ext cx="3"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72" name="Line 230"/>
                <p:cNvSpPr>
                  <a:spLocks noChangeShapeType="1"/>
                </p:cNvSpPr>
                <p:nvPr/>
              </p:nvSpPr>
              <p:spPr bwMode="auto">
                <a:xfrm>
                  <a:off x="3251" y="4924"/>
                  <a:ext cx="43"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267" name="Line 231"/>
              <p:cNvSpPr>
                <a:spLocks noChangeShapeType="1"/>
              </p:cNvSpPr>
              <p:nvPr/>
            </p:nvSpPr>
            <p:spPr bwMode="auto">
              <a:xfrm flipV="1">
                <a:off x="3236" y="5004"/>
                <a:ext cx="51"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68" name="Line 232"/>
              <p:cNvSpPr>
                <a:spLocks noChangeShapeType="1"/>
              </p:cNvSpPr>
              <p:nvPr/>
            </p:nvSpPr>
            <p:spPr bwMode="auto">
              <a:xfrm>
                <a:off x="3155" y="4913"/>
                <a:ext cx="52" cy="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69" name="Line 233"/>
              <p:cNvSpPr>
                <a:spLocks noChangeShapeType="1"/>
              </p:cNvSpPr>
              <p:nvPr/>
            </p:nvSpPr>
            <p:spPr bwMode="auto">
              <a:xfrm flipV="1">
                <a:off x="3150" y="5000"/>
                <a:ext cx="53" cy="6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262" name="Rectangle 236"/>
            <p:cNvSpPr>
              <a:spLocks noChangeArrowheads="1"/>
            </p:cNvSpPr>
            <p:nvPr/>
          </p:nvSpPr>
          <p:spPr bwMode="auto">
            <a:xfrm rot="1380000">
              <a:off x="2972776" y="2249155"/>
              <a:ext cx="500377" cy="200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300" b="1" dirty="0">
                  <a:solidFill>
                    <a:srgbClr val="3333CC"/>
                  </a:solidFill>
                  <a:latin typeface="HG丸ｺﾞｼｯｸM-PRO" panose="020F0600000000000000" pitchFamily="50" charset="-128"/>
                  <a:ea typeface="HG丸ｺﾞｼｯｸM-PRO" panose="020F0600000000000000" pitchFamily="50" charset="-128"/>
                </a:rPr>
                <a:t>なぜ？</a:t>
              </a:r>
              <a:endParaRPr lang="ja-JP" altLang="en-US" sz="2400" dirty="0">
                <a:latin typeface="HG丸ｺﾞｼｯｸM-PRO" panose="020F0600000000000000" pitchFamily="50" charset="-128"/>
                <a:ea typeface="HG丸ｺﾞｼｯｸM-PRO" panose="020F0600000000000000" pitchFamily="50" charset="-128"/>
              </a:endParaRPr>
            </a:p>
          </p:txBody>
        </p:sp>
        <p:sp>
          <p:nvSpPr>
            <p:cNvPr id="263" name="Rectangle 237"/>
            <p:cNvSpPr>
              <a:spLocks noChangeArrowheads="1"/>
            </p:cNvSpPr>
            <p:nvPr/>
          </p:nvSpPr>
          <p:spPr bwMode="auto">
            <a:xfrm rot="-660000">
              <a:off x="2839717" y="2613576"/>
              <a:ext cx="500377" cy="200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300" b="1" dirty="0">
                  <a:solidFill>
                    <a:srgbClr val="3333CC"/>
                  </a:solidFill>
                  <a:latin typeface="HG丸ｺﾞｼｯｸM-PRO" panose="020F0600000000000000" pitchFamily="50" charset="-128"/>
                  <a:ea typeface="HG丸ｺﾞｼｯｸM-PRO" panose="020F0600000000000000" pitchFamily="50" charset="-128"/>
                </a:rPr>
                <a:t>なぜ？</a:t>
              </a:r>
              <a:endParaRPr lang="ja-JP" altLang="en-US" sz="2400" dirty="0">
                <a:latin typeface="HG丸ｺﾞｼｯｸM-PRO" panose="020F0600000000000000" pitchFamily="50" charset="-128"/>
                <a:ea typeface="HG丸ｺﾞｼｯｸM-PRO" panose="020F0600000000000000" pitchFamily="50" charset="-128"/>
              </a:endParaRPr>
            </a:p>
          </p:txBody>
        </p:sp>
        <p:sp>
          <p:nvSpPr>
            <p:cNvPr id="264" name="Rectangle 238"/>
            <p:cNvSpPr>
              <a:spLocks noChangeArrowheads="1"/>
            </p:cNvSpPr>
            <p:nvPr/>
          </p:nvSpPr>
          <p:spPr bwMode="auto">
            <a:xfrm rot="-1140000">
              <a:off x="3884252" y="2522934"/>
              <a:ext cx="500377" cy="200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300" b="1">
                  <a:solidFill>
                    <a:srgbClr val="3333CC"/>
                  </a:solidFill>
                  <a:latin typeface="HG丸ｺﾞｼｯｸM-PRO" panose="020F0600000000000000" pitchFamily="50" charset="-128"/>
                  <a:ea typeface="HG丸ｺﾞｼｯｸM-PRO" panose="020F0600000000000000" pitchFamily="50" charset="-128"/>
                </a:rPr>
                <a:t>なぜ？</a:t>
              </a:r>
              <a:endParaRPr lang="ja-JP" altLang="en-US" sz="2400">
                <a:latin typeface="HG丸ｺﾞｼｯｸM-PRO" panose="020F0600000000000000" pitchFamily="50" charset="-128"/>
                <a:ea typeface="HG丸ｺﾞｼｯｸM-PRO" panose="020F0600000000000000" pitchFamily="50" charset="-128"/>
              </a:endParaRPr>
            </a:p>
          </p:txBody>
        </p:sp>
        <p:sp>
          <p:nvSpPr>
            <p:cNvPr id="265" name="Rectangle 239"/>
            <p:cNvSpPr>
              <a:spLocks noChangeArrowheads="1"/>
            </p:cNvSpPr>
            <p:nvPr/>
          </p:nvSpPr>
          <p:spPr bwMode="auto">
            <a:xfrm rot="-1140000">
              <a:off x="3780912" y="2185997"/>
              <a:ext cx="500377" cy="200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300" b="1">
                  <a:solidFill>
                    <a:srgbClr val="3333CC"/>
                  </a:solidFill>
                  <a:latin typeface="HG丸ｺﾞｼｯｸM-PRO" panose="020F0600000000000000" pitchFamily="50" charset="-128"/>
                  <a:ea typeface="HG丸ｺﾞｼｯｸM-PRO" panose="020F0600000000000000" pitchFamily="50" charset="-128"/>
                </a:rPr>
                <a:t>なぜ？</a:t>
              </a:r>
              <a:endParaRPr lang="ja-JP" altLang="en-US" sz="2400">
                <a:latin typeface="HG丸ｺﾞｼｯｸM-PRO" panose="020F0600000000000000" pitchFamily="50" charset="-128"/>
                <a:ea typeface="HG丸ｺﾞｼｯｸM-PRO" panose="020F0600000000000000" pitchFamily="50" charset="-128"/>
              </a:endParaRPr>
            </a:p>
          </p:txBody>
        </p:sp>
      </p:grpSp>
      <p:sp>
        <p:nvSpPr>
          <p:cNvPr id="473" name="テキスト ボックス 4"/>
          <p:cNvSpPr txBox="1">
            <a:spLocks noChangeArrowheads="1"/>
          </p:cNvSpPr>
          <p:nvPr/>
        </p:nvSpPr>
        <p:spPr bwMode="auto">
          <a:xfrm>
            <a:off x="18235682" y="3357563"/>
            <a:ext cx="10498138" cy="979487"/>
          </a:xfrm>
          <a:prstGeom prst="rect">
            <a:avLst/>
          </a:prstGeom>
          <a:noFill/>
          <a:ln w="952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dirty="0">
                <a:solidFill>
                  <a:srgbClr val="000000"/>
                </a:solidFill>
                <a:latin typeface="HG丸ｺﾞｼｯｸM-PRO" panose="020F0600000000000000" pitchFamily="50" charset="-128"/>
                <a:ea typeface="HG丸ｺﾞｼｯｸM-PRO" panose="020F0600000000000000" pitchFamily="50" charset="-128"/>
              </a:rPr>
              <a:t>売り上げの目標と差はなぜ発生するか（現状の詳細な掘り下げ把握となぜなぜ考察</a:t>
            </a:r>
            <a:r>
              <a:rPr lang="ja-JP" altLang="en-US" sz="1800" dirty="0">
                <a:solidFill>
                  <a:srgbClr val="000000"/>
                </a:solidFill>
                <a:latin typeface="HG丸ｺﾞｼｯｸM-PRO" panose="020F0600000000000000" pitchFamily="50" charset="-128"/>
                <a:ea typeface="HG丸ｺﾞｼｯｸM-PRO" panose="020F0600000000000000" pitchFamily="50" charset="-128"/>
              </a:rPr>
              <a:t>）</a:t>
            </a:r>
            <a:endParaRPr lang="en-US" altLang="ja-JP" sz="1800" b="1" dirty="0">
              <a:solidFill>
                <a:srgbClr val="FF0000"/>
              </a:solidFill>
              <a:latin typeface="HG丸ｺﾞｼｯｸM-PRO" panose="020F0600000000000000" pitchFamily="50" charset="-128"/>
              <a:ea typeface="HG丸ｺﾞｼｯｸM-PRO" panose="020F0600000000000000" pitchFamily="50" charset="-128"/>
            </a:endParaRPr>
          </a:p>
          <a:p>
            <a:pPr eaLnBrk="1" hangingPunct="1">
              <a:buFontTx/>
              <a:buNone/>
            </a:pPr>
            <a:r>
              <a:rPr lang="ja-JP" altLang="en-US" sz="1800" dirty="0">
                <a:solidFill>
                  <a:srgbClr val="000000"/>
                </a:solidFill>
                <a:latin typeface="HG丸ｺﾞｼｯｸM-PRO" panose="020F0600000000000000" pitchFamily="50" charset="-128"/>
                <a:ea typeface="HG丸ｺﾞｼｯｸM-PRO" panose="020F0600000000000000" pitchFamily="50" charset="-128"/>
              </a:rPr>
              <a:t>自販機</a:t>
            </a:r>
            <a:r>
              <a:rPr lang="en-US" altLang="ja-JP" sz="1800" dirty="0">
                <a:solidFill>
                  <a:srgbClr val="000000"/>
                </a:solidFill>
                <a:latin typeface="HG丸ｺﾞｼｯｸM-PRO" panose="020F0600000000000000" pitchFamily="50" charset="-128"/>
                <a:ea typeface="HG丸ｺﾞｼｯｸM-PRO" panose="020F0600000000000000" pitchFamily="50" charset="-128"/>
              </a:rPr>
              <a:t>A/B/C/D</a:t>
            </a:r>
            <a:r>
              <a:rPr lang="ja-JP" altLang="en-US" sz="1800" dirty="0">
                <a:solidFill>
                  <a:srgbClr val="000000"/>
                </a:solidFill>
                <a:latin typeface="HG丸ｺﾞｼｯｸM-PRO" panose="020F0600000000000000" pitchFamily="50" charset="-128"/>
                <a:ea typeface="HG丸ｺﾞｼｯｸM-PRO" panose="020F0600000000000000" pitchFamily="50" charset="-128"/>
              </a:rPr>
              <a:t>比較しなぜ売上げに差があるのか、さらに自販機</a:t>
            </a:r>
            <a:r>
              <a:rPr lang="en-US" altLang="ja-JP" sz="1800" dirty="0">
                <a:solidFill>
                  <a:srgbClr val="000000"/>
                </a:solidFill>
                <a:latin typeface="HG丸ｺﾞｼｯｸM-PRO" panose="020F0600000000000000" pitchFamily="50" charset="-128"/>
                <a:ea typeface="HG丸ｺﾞｼｯｸM-PRO" panose="020F0600000000000000" pitchFamily="50" charset="-128"/>
              </a:rPr>
              <a:t>A</a:t>
            </a:r>
            <a:r>
              <a:rPr lang="ja-JP" altLang="en-US" sz="1800" dirty="0">
                <a:solidFill>
                  <a:srgbClr val="000000"/>
                </a:solidFill>
                <a:latin typeface="HG丸ｺﾞｼｯｸM-PRO" panose="020F0600000000000000" pitchFamily="50" charset="-128"/>
                <a:ea typeface="HG丸ｺﾞｼｯｸM-PRO" panose="020F0600000000000000" pitchFamily="50" charset="-128"/>
              </a:rPr>
              <a:t>の現地観察、売上げ実績データ等からから着眼点を探す。その着眼点を４</a:t>
            </a:r>
            <a:r>
              <a:rPr lang="en-US" altLang="ja-JP" sz="1800" dirty="0">
                <a:solidFill>
                  <a:srgbClr val="000000"/>
                </a:solidFill>
                <a:latin typeface="HG丸ｺﾞｼｯｸM-PRO" panose="020F0600000000000000" pitchFamily="50" charset="-128"/>
                <a:ea typeface="HG丸ｺﾞｼｯｸM-PRO" panose="020F0600000000000000" pitchFamily="50" charset="-128"/>
              </a:rPr>
              <a:t>M</a:t>
            </a:r>
            <a:r>
              <a:rPr lang="ja-JP" altLang="en-US" sz="1800" dirty="0">
                <a:solidFill>
                  <a:srgbClr val="000000"/>
                </a:solidFill>
                <a:latin typeface="HG丸ｺﾞｼｯｸM-PRO" panose="020F0600000000000000" pitchFamily="50" charset="-128"/>
                <a:ea typeface="HG丸ｺﾞｼｯｸM-PRO" panose="020F0600000000000000" pitchFamily="50" charset="-128"/>
              </a:rPr>
              <a:t>ごとに下表のように、攻め所候補を整理した。</a:t>
            </a:r>
            <a:endParaRPr lang="en-US" altLang="ja-JP" sz="1800" dirty="0">
              <a:solidFill>
                <a:srgbClr val="000000"/>
              </a:solidFill>
              <a:latin typeface="HG丸ｺﾞｼｯｸM-PRO" panose="020F0600000000000000" pitchFamily="50" charset="-128"/>
              <a:ea typeface="HG丸ｺﾞｼｯｸM-PRO" panose="020F0600000000000000" pitchFamily="50" charset="-128"/>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11"/>
          <p:cNvSpPr>
            <a:spLocks noChangeArrowheads="1"/>
          </p:cNvSpPr>
          <p:nvPr/>
        </p:nvSpPr>
        <p:spPr bwMode="auto">
          <a:xfrm>
            <a:off x="1316321" y="873125"/>
            <a:ext cx="169703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600" b="1" dirty="0">
                <a:solidFill>
                  <a:srgbClr val="000000"/>
                </a:solidFill>
                <a:latin typeface="HG丸ｺﾞｼｯｸM-PRO" panose="020F0600000000000000" pitchFamily="50" charset="-128"/>
                <a:ea typeface="HG丸ｺﾞｼｯｸM-PRO" panose="020F0600000000000000" pitchFamily="50" charset="-128"/>
              </a:rPr>
              <a:t>（５）方策の立案</a:t>
            </a:r>
            <a:endParaRPr lang="ja-JP" altLang="en-US" sz="1600" b="1" dirty="0">
              <a:latin typeface="HG丸ｺﾞｼｯｸM-PRO" panose="020F0600000000000000" pitchFamily="50" charset="-128"/>
              <a:ea typeface="HG丸ｺﾞｼｯｸM-PRO" panose="020F0600000000000000" pitchFamily="50" charset="-128"/>
            </a:endParaRPr>
          </a:p>
        </p:txBody>
      </p:sp>
      <p:sp>
        <p:nvSpPr>
          <p:cNvPr id="35843" name="Rectangle 14"/>
          <p:cNvSpPr>
            <a:spLocks noChangeArrowheads="1"/>
          </p:cNvSpPr>
          <p:nvPr/>
        </p:nvSpPr>
        <p:spPr bwMode="auto">
          <a:xfrm>
            <a:off x="4188023" y="873125"/>
            <a:ext cx="225702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600" dirty="0">
                <a:solidFill>
                  <a:srgbClr val="000000"/>
                </a:solidFill>
                <a:latin typeface="HG丸ｺﾞｼｯｸM-PRO" panose="020F0600000000000000" pitchFamily="50" charset="-128"/>
                <a:ea typeface="HG丸ｺﾞｼｯｸM-PRO" panose="020F0600000000000000" pitchFamily="50" charset="-128"/>
              </a:rPr>
              <a:t>（５）対策の検討と実施</a:t>
            </a:r>
            <a:endParaRPr lang="ja-JP" altLang="en-US" sz="1600" dirty="0">
              <a:latin typeface="HG丸ｺﾞｼｯｸM-PRO" panose="020F0600000000000000" pitchFamily="50" charset="-128"/>
              <a:ea typeface="HG丸ｺﾞｼｯｸM-PRO" panose="020F0600000000000000" pitchFamily="50" charset="-128"/>
            </a:endParaRPr>
          </a:p>
        </p:txBody>
      </p:sp>
      <p:sp>
        <p:nvSpPr>
          <p:cNvPr id="35844" name="メモ 977"/>
          <p:cNvSpPr>
            <a:spLocks noChangeArrowheads="1"/>
          </p:cNvSpPr>
          <p:nvPr/>
        </p:nvSpPr>
        <p:spPr bwMode="auto">
          <a:xfrm>
            <a:off x="4213225" y="1212850"/>
            <a:ext cx="2301875" cy="2495550"/>
          </a:xfrm>
          <a:prstGeom prst="foldedCorner">
            <a:avLst>
              <a:gd name="adj" fmla="val 16667"/>
            </a:avLst>
          </a:prstGeom>
          <a:solidFill>
            <a:srgbClr val="FFFFCC"/>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dirty="0">
                <a:solidFill>
                  <a:srgbClr val="000000"/>
                </a:solidFill>
                <a:latin typeface="HG丸ｺﾞｼｯｸM-PRO" panose="020F0600000000000000" pitchFamily="50" charset="-128"/>
                <a:ea typeface="HG丸ｺﾞｼｯｸM-PRO" panose="020F0600000000000000" pitchFamily="50" charset="-128"/>
              </a:rPr>
              <a:t>ブレーンストーミング（批判禁止・質より量・自由奔放・結合</a:t>
            </a:r>
            <a:r>
              <a:rPr lang="en-US" altLang="ja-JP" sz="1400" dirty="0">
                <a:solidFill>
                  <a:srgbClr val="000000"/>
                </a:solidFill>
                <a:latin typeface="HG丸ｺﾞｼｯｸM-PRO" panose="020F0600000000000000" pitchFamily="50" charset="-128"/>
                <a:ea typeface="HG丸ｺﾞｼｯｸM-PRO" panose="020F0600000000000000" pitchFamily="50" charset="-128"/>
              </a:rPr>
              <a:t>/</a:t>
            </a:r>
            <a:r>
              <a:rPr lang="ja-JP" altLang="en-US" sz="1400" dirty="0">
                <a:solidFill>
                  <a:srgbClr val="000000"/>
                </a:solidFill>
                <a:latin typeface="HG丸ｺﾞｼｯｸM-PRO" panose="020F0600000000000000" pitchFamily="50" charset="-128"/>
                <a:ea typeface="HG丸ｺﾞｼｯｸM-PRO" panose="020F0600000000000000" pitchFamily="50" charset="-128"/>
              </a:rPr>
              <a:t>便乗）を活用し、対策案を洗い出し、効果の多い実施項目を絞り込む</a:t>
            </a:r>
            <a:endParaRPr lang="en-US" altLang="ja-JP" sz="14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dirty="0">
                <a:solidFill>
                  <a:srgbClr val="000000"/>
                </a:solidFill>
                <a:latin typeface="HG丸ｺﾞｼｯｸM-PRO" panose="020F0600000000000000" pitchFamily="50" charset="-128"/>
                <a:ea typeface="HG丸ｺﾞｼｯｸM-PRO" panose="020F0600000000000000" pitchFamily="50" charset="-128"/>
              </a:rPr>
              <a:t>１</a:t>
            </a:r>
            <a:r>
              <a:rPr lang="en-US" altLang="ja-JP" sz="1400" dirty="0">
                <a:solidFill>
                  <a:srgbClr val="000000"/>
                </a:solidFill>
                <a:latin typeface="HG丸ｺﾞｼｯｸM-PRO" panose="020F0600000000000000" pitchFamily="50" charset="-128"/>
                <a:ea typeface="HG丸ｺﾞｼｯｸM-PRO" panose="020F0600000000000000" pitchFamily="50" charset="-128"/>
              </a:rPr>
              <a:t>.</a:t>
            </a:r>
            <a:r>
              <a:rPr lang="ja-JP" altLang="en-US" sz="1400" dirty="0">
                <a:solidFill>
                  <a:srgbClr val="FF0000"/>
                </a:solidFill>
                <a:latin typeface="HG丸ｺﾞｼｯｸM-PRO" panose="020F0600000000000000" pitchFamily="50" charset="-128"/>
                <a:ea typeface="HG丸ｺﾞｼｯｸM-PRO" panose="020F0600000000000000" pitchFamily="50" charset="-128"/>
              </a:rPr>
              <a:t>要因に対応した</a:t>
            </a:r>
            <a:endParaRPr lang="en-US" altLang="ja-JP" sz="1400" dirty="0">
              <a:solidFill>
                <a:srgbClr val="FF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dirty="0">
                <a:solidFill>
                  <a:srgbClr val="FF0000"/>
                </a:solidFill>
                <a:latin typeface="HG丸ｺﾞｼｯｸM-PRO" panose="020F0600000000000000" pitchFamily="50" charset="-128"/>
                <a:ea typeface="HG丸ｺﾞｼｯｸM-PRO" panose="020F0600000000000000" pitchFamily="50" charset="-128"/>
              </a:rPr>
              <a:t>　　対策案を展開</a:t>
            </a:r>
            <a:r>
              <a:rPr lang="ja-JP" altLang="en-US" sz="1400" dirty="0">
                <a:solidFill>
                  <a:srgbClr val="000000"/>
                </a:solidFill>
                <a:latin typeface="HG丸ｺﾞｼｯｸM-PRO" panose="020F0600000000000000" pitchFamily="50" charset="-128"/>
                <a:ea typeface="HG丸ｺﾞｼｯｸM-PRO" panose="020F0600000000000000" pitchFamily="50" charset="-128"/>
              </a:rPr>
              <a:t>する</a:t>
            </a:r>
            <a:endParaRPr lang="en-US" altLang="ja-JP" sz="14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dirty="0">
                <a:solidFill>
                  <a:srgbClr val="000000"/>
                </a:solidFill>
                <a:latin typeface="HG丸ｺﾞｼｯｸM-PRO" panose="020F0600000000000000" pitchFamily="50" charset="-128"/>
                <a:ea typeface="HG丸ｺﾞｼｯｸM-PRO" panose="020F0600000000000000" pitchFamily="50" charset="-128"/>
              </a:rPr>
              <a:t>２</a:t>
            </a:r>
            <a:r>
              <a:rPr lang="en-US" altLang="ja-JP" sz="1400" dirty="0">
                <a:solidFill>
                  <a:srgbClr val="000000"/>
                </a:solidFill>
                <a:latin typeface="HG丸ｺﾞｼｯｸM-PRO" panose="020F0600000000000000" pitchFamily="50" charset="-128"/>
                <a:ea typeface="HG丸ｺﾞｼｯｸM-PRO" panose="020F0600000000000000" pitchFamily="50" charset="-128"/>
              </a:rPr>
              <a:t>.</a:t>
            </a:r>
            <a:r>
              <a:rPr lang="ja-JP" altLang="en-US" sz="1400" dirty="0">
                <a:solidFill>
                  <a:srgbClr val="000000"/>
                </a:solidFill>
                <a:latin typeface="HG丸ｺﾞｼｯｸM-PRO" panose="020F0600000000000000" pitchFamily="50" charset="-128"/>
                <a:ea typeface="HG丸ｺﾞｼｯｸM-PRO" panose="020F0600000000000000" pitchFamily="50" charset="-128"/>
              </a:rPr>
              <a:t>効果、実現性、コスト等から対策案を絞り込み</a:t>
            </a:r>
          </a:p>
        </p:txBody>
      </p:sp>
      <p:sp>
        <p:nvSpPr>
          <p:cNvPr id="35845" name="メモ 978"/>
          <p:cNvSpPr>
            <a:spLocks noChangeArrowheads="1"/>
          </p:cNvSpPr>
          <p:nvPr/>
        </p:nvSpPr>
        <p:spPr bwMode="auto">
          <a:xfrm>
            <a:off x="404813" y="1212850"/>
            <a:ext cx="3557587" cy="2190750"/>
          </a:xfrm>
          <a:prstGeom prst="foldedCorner">
            <a:avLst>
              <a:gd name="adj" fmla="val 16667"/>
            </a:avLst>
          </a:prstGeom>
          <a:solidFill>
            <a:srgbClr val="FFFFCC"/>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400" dirty="0">
                <a:solidFill>
                  <a:srgbClr val="000000"/>
                </a:solidFill>
                <a:latin typeface="HG丸ｺﾞｼｯｸM-PRO" panose="020F0600000000000000" pitchFamily="50" charset="-128"/>
                <a:ea typeface="HG丸ｺﾞｼｯｸM-PRO" panose="020F0600000000000000" pitchFamily="50" charset="-128"/>
              </a:rPr>
              <a:t>『</a:t>
            </a:r>
            <a:r>
              <a:rPr lang="ja-JP" altLang="en-US" sz="1400" dirty="0">
                <a:solidFill>
                  <a:srgbClr val="000000"/>
                </a:solidFill>
                <a:latin typeface="HG丸ｺﾞｼｯｸM-PRO" panose="020F0600000000000000" pitchFamily="50" charset="-128"/>
                <a:ea typeface="HG丸ｺﾞｼｯｸM-PRO" panose="020F0600000000000000" pitchFamily="50" charset="-128"/>
              </a:rPr>
              <a:t>自由発想</a:t>
            </a:r>
            <a:r>
              <a:rPr lang="en-US" altLang="ja-JP" sz="1400" dirty="0">
                <a:solidFill>
                  <a:srgbClr val="000000"/>
                </a:solidFill>
                <a:latin typeface="HG丸ｺﾞｼｯｸM-PRO" panose="020F0600000000000000" pitchFamily="50" charset="-128"/>
                <a:ea typeface="HG丸ｺﾞｼｯｸM-PRO" panose="020F0600000000000000" pitchFamily="50" charset="-128"/>
              </a:rPr>
              <a:t>』</a:t>
            </a:r>
            <a:r>
              <a:rPr lang="ja-JP" altLang="en-US" sz="1400" dirty="0">
                <a:solidFill>
                  <a:srgbClr val="000000"/>
                </a:solidFill>
                <a:latin typeface="HG丸ｺﾞｼｯｸM-PRO" panose="020F0600000000000000" pitchFamily="50" charset="-128"/>
                <a:ea typeface="HG丸ｺﾞｼｯｸM-PRO" panose="020F0600000000000000" pitchFamily="50" charset="-128"/>
              </a:rPr>
              <a:t>で、目標達成のアイデアを</a:t>
            </a:r>
            <a:r>
              <a:rPr lang="en-US" altLang="ja-JP" sz="1400" dirty="0">
                <a:solidFill>
                  <a:srgbClr val="000000"/>
                </a:solidFill>
                <a:latin typeface="HG丸ｺﾞｼｯｸM-PRO" panose="020F0600000000000000" pitchFamily="50" charset="-128"/>
                <a:ea typeface="HG丸ｺﾞｼｯｸM-PRO" panose="020F0600000000000000" pitchFamily="50" charset="-128"/>
              </a:rPr>
              <a:t>､</a:t>
            </a:r>
            <a:r>
              <a:rPr lang="ja-JP" altLang="en-US" sz="1400" dirty="0">
                <a:solidFill>
                  <a:srgbClr val="000000"/>
                </a:solidFill>
                <a:latin typeface="HG丸ｺﾞｼｯｸM-PRO" panose="020F0600000000000000" pitchFamily="50" charset="-128"/>
                <a:ea typeface="HG丸ｺﾞｼｯｸM-PRO" panose="020F0600000000000000" pitchFamily="50" charset="-128"/>
              </a:rPr>
              <a:t>できる限り多く列挙</a:t>
            </a:r>
            <a:endParaRPr lang="en-US" altLang="ja-JP" sz="14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dirty="0">
                <a:solidFill>
                  <a:srgbClr val="000000"/>
                </a:solidFill>
                <a:latin typeface="HG丸ｺﾞｼｯｸM-PRO" panose="020F0600000000000000" pitchFamily="50" charset="-128"/>
                <a:ea typeface="HG丸ｺﾞｼｯｸM-PRO" panose="020F0600000000000000" pitchFamily="50" charset="-128"/>
              </a:rPr>
              <a:t>１</a:t>
            </a:r>
            <a:r>
              <a:rPr lang="en-US" altLang="ja-JP" sz="1400" dirty="0">
                <a:solidFill>
                  <a:srgbClr val="000000"/>
                </a:solidFill>
                <a:latin typeface="HG丸ｺﾞｼｯｸM-PRO" panose="020F0600000000000000" pitchFamily="50" charset="-128"/>
                <a:ea typeface="HG丸ｺﾞｼｯｸM-PRO" panose="020F0600000000000000" pitchFamily="50" charset="-128"/>
              </a:rPr>
              <a:t>.</a:t>
            </a:r>
            <a:r>
              <a:rPr lang="ja-JP" altLang="en-US" sz="1400" dirty="0">
                <a:solidFill>
                  <a:srgbClr val="FF0000"/>
                </a:solidFill>
                <a:latin typeface="HG丸ｺﾞｼｯｸM-PRO" panose="020F0600000000000000" pitchFamily="50" charset="-128"/>
                <a:ea typeface="HG丸ｺﾞｼｯｸM-PRO" panose="020F0600000000000000" pitchFamily="50" charset="-128"/>
              </a:rPr>
              <a:t>攻め所を方策に展開</a:t>
            </a:r>
            <a:r>
              <a:rPr lang="ja-JP" altLang="en-US" sz="1400" dirty="0">
                <a:solidFill>
                  <a:srgbClr val="000000"/>
                </a:solidFill>
                <a:latin typeface="HG丸ｺﾞｼｯｸM-PRO" panose="020F0600000000000000" pitchFamily="50" charset="-128"/>
                <a:ea typeface="HG丸ｺﾞｼｯｸM-PRO" panose="020F0600000000000000" pitchFamily="50" charset="-128"/>
              </a:rPr>
              <a:t>する</a:t>
            </a:r>
            <a:endParaRPr lang="en-US" altLang="ja-JP" sz="14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dirty="0">
                <a:solidFill>
                  <a:srgbClr val="000000"/>
                </a:solidFill>
                <a:latin typeface="HG丸ｺﾞｼｯｸM-PRO" panose="020F0600000000000000" pitchFamily="50" charset="-128"/>
                <a:ea typeface="HG丸ｺﾞｼｯｸM-PRO" panose="020F0600000000000000" pitchFamily="50" charset="-128"/>
              </a:rPr>
              <a:t>２</a:t>
            </a:r>
            <a:r>
              <a:rPr lang="en-US" altLang="ja-JP" sz="1400" dirty="0">
                <a:solidFill>
                  <a:srgbClr val="000000"/>
                </a:solidFill>
                <a:latin typeface="HG丸ｺﾞｼｯｸM-PRO" panose="020F0600000000000000" pitchFamily="50" charset="-128"/>
                <a:ea typeface="HG丸ｺﾞｼｯｸM-PRO" panose="020F0600000000000000" pitchFamily="50" charset="-128"/>
              </a:rPr>
              <a:t>.</a:t>
            </a:r>
            <a:r>
              <a:rPr lang="ja-JP" altLang="en-US" sz="1400" dirty="0">
                <a:solidFill>
                  <a:srgbClr val="000000"/>
                </a:solidFill>
                <a:latin typeface="HG丸ｺﾞｼｯｸM-PRO" panose="020F0600000000000000" pitchFamily="50" charset="-128"/>
                <a:ea typeface="HG丸ｺﾞｼｯｸM-PRO" panose="020F0600000000000000" pitchFamily="50" charset="-128"/>
              </a:rPr>
              <a:t>効果の有無を推定する</a:t>
            </a:r>
            <a:endParaRPr lang="en-US" altLang="ja-JP" sz="14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dirty="0">
                <a:solidFill>
                  <a:srgbClr val="000000"/>
                </a:solidFill>
                <a:latin typeface="HG丸ｺﾞｼｯｸM-PRO" panose="020F0600000000000000" pitchFamily="50" charset="-128"/>
                <a:ea typeface="HG丸ｺﾞｼｯｸM-PRO" panose="020F0600000000000000" pitchFamily="50" charset="-128"/>
              </a:rPr>
              <a:t>３</a:t>
            </a:r>
            <a:r>
              <a:rPr lang="en-US" altLang="ja-JP" sz="1400" dirty="0">
                <a:solidFill>
                  <a:srgbClr val="000000"/>
                </a:solidFill>
                <a:latin typeface="HG丸ｺﾞｼｯｸM-PRO" panose="020F0600000000000000" pitchFamily="50" charset="-128"/>
                <a:ea typeface="HG丸ｺﾞｼｯｸM-PRO" panose="020F0600000000000000" pitchFamily="50" charset="-128"/>
              </a:rPr>
              <a:t>.</a:t>
            </a:r>
            <a:r>
              <a:rPr lang="ja-JP" altLang="en-US" sz="1400" dirty="0">
                <a:latin typeface="HG丸ｺﾞｼｯｸM-PRO" panose="020F0600000000000000" pitchFamily="50" charset="-128"/>
                <a:ea typeface="HG丸ｺﾞｼｯｸM-PRO" panose="020F0600000000000000" pitchFamily="50" charset="-128"/>
              </a:rPr>
              <a:t>期待効果も可能な範囲で</a:t>
            </a:r>
            <a:endParaRPr lang="en-US" altLang="ja-JP" sz="1400" dirty="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dirty="0">
                <a:latin typeface="HG丸ｺﾞｼｯｸM-PRO" panose="020F0600000000000000" pitchFamily="50" charset="-128"/>
                <a:ea typeface="HG丸ｺﾞｼｯｸM-PRO" panose="020F0600000000000000" pitchFamily="50" charset="-128"/>
              </a:rPr>
              <a:t>　　予測</a:t>
            </a:r>
            <a:r>
              <a:rPr lang="ja-JP" altLang="en-US" sz="1400" dirty="0">
                <a:solidFill>
                  <a:srgbClr val="000000"/>
                </a:solidFill>
                <a:latin typeface="HG丸ｺﾞｼｯｸM-PRO" panose="020F0600000000000000" pitchFamily="50" charset="-128"/>
                <a:ea typeface="HG丸ｺﾞｼｯｸM-PRO" panose="020F0600000000000000" pitchFamily="50" charset="-128"/>
              </a:rPr>
              <a:t>する（情報、試行等で）</a:t>
            </a:r>
            <a:endParaRPr lang="en-US" altLang="ja-JP" sz="14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dirty="0">
                <a:solidFill>
                  <a:srgbClr val="000000"/>
                </a:solidFill>
                <a:latin typeface="HG丸ｺﾞｼｯｸM-PRO" panose="020F0600000000000000" pitchFamily="50" charset="-128"/>
                <a:ea typeface="HG丸ｺﾞｼｯｸM-PRO" panose="020F0600000000000000" pitchFamily="50" charset="-128"/>
              </a:rPr>
              <a:t>４</a:t>
            </a:r>
            <a:r>
              <a:rPr lang="en-US" altLang="ja-JP" sz="1400" dirty="0">
                <a:solidFill>
                  <a:srgbClr val="000000"/>
                </a:solidFill>
                <a:latin typeface="HG丸ｺﾞｼｯｸM-PRO" panose="020F0600000000000000" pitchFamily="50" charset="-128"/>
                <a:ea typeface="HG丸ｺﾞｼｯｸM-PRO" panose="020F0600000000000000" pitchFamily="50" charset="-128"/>
              </a:rPr>
              <a:t>.</a:t>
            </a:r>
            <a:r>
              <a:rPr lang="ja-JP" altLang="en-US" sz="1400" dirty="0">
                <a:solidFill>
                  <a:srgbClr val="FF0000"/>
                </a:solidFill>
                <a:latin typeface="HG丸ｺﾞｼｯｸM-PRO" panose="020F0600000000000000" pitchFamily="50" charset="-128"/>
                <a:ea typeface="HG丸ｺﾞｼｯｸM-PRO" panose="020F0600000000000000" pitchFamily="50" charset="-128"/>
              </a:rPr>
              <a:t>現実性は問わず、効果優先で絞りこむ</a:t>
            </a:r>
            <a:endParaRPr lang="en-US" altLang="ja-JP" sz="1400" dirty="0">
              <a:solidFill>
                <a:srgbClr val="FF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dirty="0">
                <a:solidFill>
                  <a:srgbClr val="000000"/>
                </a:solidFill>
                <a:latin typeface="HG丸ｺﾞｼｯｸM-PRO" panose="020F0600000000000000" pitchFamily="50" charset="-128"/>
                <a:ea typeface="HG丸ｺﾞｼｯｸM-PRO" panose="020F0600000000000000" pitchFamily="50" charset="-128"/>
              </a:rPr>
              <a:t>　（この段階で実現性を考慮しすぎると画期的なアイデアが</a:t>
            </a:r>
            <a:r>
              <a:rPr lang="ja-JP" altLang="en-US" sz="1400" dirty="0" err="1">
                <a:solidFill>
                  <a:srgbClr val="000000"/>
                </a:solidFill>
                <a:latin typeface="HG丸ｺﾞｼｯｸM-PRO" panose="020F0600000000000000" pitchFamily="50" charset="-128"/>
                <a:ea typeface="HG丸ｺﾞｼｯｸM-PRO" panose="020F0600000000000000" pitchFamily="50" charset="-128"/>
              </a:rPr>
              <a:t>でなく</a:t>
            </a:r>
            <a:r>
              <a:rPr lang="ja-JP" altLang="en-US" sz="1400" dirty="0">
                <a:solidFill>
                  <a:srgbClr val="000000"/>
                </a:solidFill>
                <a:latin typeface="HG丸ｺﾞｼｯｸM-PRO" panose="020F0600000000000000" pitchFamily="50" charset="-128"/>
                <a:ea typeface="HG丸ｺﾞｼｯｸM-PRO" panose="020F0600000000000000" pitchFamily="50" charset="-128"/>
              </a:rPr>
              <a:t>なる）</a:t>
            </a:r>
            <a:endParaRPr lang="en-US" altLang="ja-JP" sz="14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endParaRPr lang="ja-JP" altLang="en-US" sz="1400" dirty="0">
              <a:solidFill>
                <a:srgbClr val="000000"/>
              </a:solidFill>
              <a:latin typeface="HG丸ｺﾞｼｯｸM-PRO" panose="020F0600000000000000" pitchFamily="50" charset="-128"/>
              <a:ea typeface="HG丸ｺﾞｼｯｸM-PRO" panose="020F0600000000000000" pitchFamily="50" charset="-128"/>
            </a:endParaRPr>
          </a:p>
        </p:txBody>
      </p:sp>
      <p:grpSp>
        <p:nvGrpSpPr>
          <p:cNvPr id="35846" name="グループ化 1"/>
          <p:cNvGrpSpPr>
            <a:grpSpLocks/>
          </p:cNvGrpSpPr>
          <p:nvPr/>
        </p:nvGrpSpPr>
        <p:grpSpPr bwMode="auto">
          <a:xfrm>
            <a:off x="2482850" y="3817938"/>
            <a:ext cx="1839913" cy="1057275"/>
            <a:chOff x="4030877" y="3559175"/>
            <a:chExt cx="1839116" cy="1057691"/>
          </a:xfrm>
        </p:grpSpPr>
        <p:grpSp>
          <p:nvGrpSpPr>
            <p:cNvPr id="36026" name="Group 452"/>
            <p:cNvGrpSpPr>
              <a:grpSpLocks/>
            </p:cNvGrpSpPr>
            <p:nvPr/>
          </p:nvGrpSpPr>
          <p:grpSpPr bwMode="auto">
            <a:xfrm>
              <a:off x="4553246" y="3630192"/>
              <a:ext cx="824538" cy="956096"/>
              <a:chOff x="1051" y="4489"/>
              <a:chExt cx="718" cy="727"/>
            </a:xfrm>
          </p:grpSpPr>
          <p:sp>
            <p:nvSpPr>
              <p:cNvPr id="36033" name="Freeform 453"/>
              <p:cNvSpPr>
                <a:spLocks/>
              </p:cNvSpPr>
              <p:nvPr/>
            </p:nvSpPr>
            <p:spPr bwMode="auto">
              <a:xfrm>
                <a:off x="1671" y="4773"/>
                <a:ext cx="98" cy="212"/>
              </a:xfrm>
              <a:custGeom>
                <a:avLst/>
                <a:gdLst>
                  <a:gd name="T0" fmla="*/ 59 w 98"/>
                  <a:gd name="T1" fmla="*/ 0 h 423"/>
                  <a:gd name="T2" fmla="*/ 72 w 98"/>
                  <a:gd name="T3" fmla="*/ 1 h 423"/>
                  <a:gd name="T4" fmla="*/ 82 w 98"/>
                  <a:gd name="T5" fmla="*/ 1 h 423"/>
                  <a:gd name="T6" fmla="*/ 89 w 98"/>
                  <a:gd name="T7" fmla="*/ 1 h 423"/>
                  <a:gd name="T8" fmla="*/ 94 w 98"/>
                  <a:gd name="T9" fmla="*/ 1 h 423"/>
                  <a:gd name="T10" fmla="*/ 96 w 98"/>
                  <a:gd name="T11" fmla="*/ 1 h 423"/>
                  <a:gd name="T12" fmla="*/ 97 w 98"/>
                  <a:gd name="T13" fmla="*/ 1 h 423"/>
                  <a:gd name="T14" fmla="*/ 98 w 98"/>
                  <a:gd name="T15" fmla="*/ 1 h 423"/>
                  <a:gd name="T16" fmla="*/ 98 w 98"/>
                  <a:gd name="T17" fmla="*/ 1 h 423"/>
                  <a:gd name="T18" fmla="*/ 97 w 98"/>
                  <a:gd name="T19" fmla="*/ 1 h 423"/>
                  <a:gd name="T20" fmla="*/ 96 w 98"/>
                  <a:gd name="T21" fmla="*/ 1 h 423"/>
                  <a:gd name="T22" fmla="*/ 96 w 98"/>
                  <a:gd name="T23" fmla="*/ 1 h 423"/>
                  <a:gd name="T24" fmla="*/ 95 w 98"/>
                  <a:gd name="T25" fmla="*/ 1 h 423"/>
                  <a:gd name="T26" fmla="*/ 92 w 98"/>
                  <a:gd name="T27" fmla="*/ 1 h 423"/>
                  <a:gd name="T28" fmla="*/ 91 w 98"/>
                  <a:gd name="T29" fmla="*/ 1 h 423"/>
                  <a:gd name="T30" fmla="*/ 89 w 98"/>
                  <a:gd name="T31" fmla="*/ 1 h 423"/>
                  <a:gd name="T32" fmla="*/ 84 w 98"/>
                  <a:gd name="T33" fmla="*/ 1 h 423"/>
                  <a:gd name="T34" fmla="*/ 82 w 98"/>
                  <a:gd name="T35" fmla="*/ 1 h 423"/>
                  <a:gd name="T36" fmla="*/ 78 w 98"/>
                  <a:gd name="T37" fmla="*/ 1 h 423"/>
                  <a:gd name="T38" fmla="*/ 76 w 98"/>
                  <a:gd name="T39" fmla="*/ 1 h 423"/>
                  <a:gd name="T40" fmla="*/ 72 w 98"/>
                  <a:gd name="T41" fmla="*/ 1 h 423"/>
                  <a:gd name="T42" fmla="*/ 68 w 98"/>
                  <a:gd name="T43" fmla="*/ 1 h 423"/>
                  <a:gd name="T44" fmla="*/ 65 w 98"/>
                  <a:gd name="T45" fmla="*/ 1 h 423"/>
                  <a:gd name="T46" fmla="*/ 60 w 98"/>
                  <a:gd name="T47" fmla="*/ 1 h 423"/>
                  <a:gd name="T48" fmla="*/ 56 w 98"/>
                  <a:gd name="T49" fmla="*/ 1 h 423"/>
                  <a:gd name="T50" fmla="*/ 51 w 98"/>
                  <a:gd name="T51" fmla="*/ 1 h 423"/>
                  <a:gd name="T52" fmla="*/ 49 w 98"/>
                  <a:gd name="T53" fmla="*/ 1 h 423"/>
                  <a:gd name="T54" fmla="*/ 49 w 98"/>
                  <a:gd name="T55" fmla="*/ 1 h 423"/>
                  <a:gd name="T56" fmla="*/ 49 w 98"/>
                  <a:gd name="T57" fmla="*/ 1 h 423"/>
                  <a:gd name="T58" fmla="*/ 49 w 98"/>
                  <a:gd name="T59" fmla="*/ 1 h 423"/>
                  <a:gd name="T60" fmla="*/ 49 w 98"/>
                  <a:gd name="T61" fmla="*/ 1 h 423"/>
                  <a:gd name="T62" fmla="*/ 49 w 98"/>
                  <a:gd name="T63" fmla="*/ 1 h 423"/>
                  <a:gd name="T64" fmla="*/ 49 w 98"/>
                  <a:gd name="T65" fmla="*/ 1 h 423"/>
                  <a:gd name="T66" fmla="*/ 49 w 98"/>
                  <a:gd name="T67" fmla="*/ 1 h 423"/>
                  <a:gd name="T68" fmla="*/ 49 w 98"/>
                  <a:gd name="T69" fmla="*/ 1 h 423"/>
                  <a:gd name="T70" fmla="*/ 49 w 98"/>
                  <a:gd name="T71" fmla="*/ 1 h 423"/>
                  <a:gd name="T72" fmla="*/ 49 w 98"/>
                  <a:gd name="T73" fmla="*/ 1 h 423"/>
                  <a:gd name="T74" fmla="*/ 49 w 98"/>
                  <a:gd name="T75" fmla="*/ 1 h 423"/>
                  <a:gd name="T76" fmla="*/ 49 w 98"/>
                  <a:gd name="T77" fmla="*/ 1 h 423"/>
                  <a:gd name="T78" fmla="*/ 33 w 98"/>
                  <a:gd name="T79" fmla="*/ 1 h 423"/>
                  <a:gd name="T80" fmla="*/ 20 w 98"/>
                  <a:gd name="T81" fmla="*/ 1 h 423"/>
                  <a:gd name="T82" fmla="*/ 12 w 98"/>
                  <a:gd name="T83" fmla="*/ 1 h 423"/>
                  <a:gd name="T84" fmla="*/ 6 w 98"/>
                  <a:gd name="T85" fmla="*/ 1 h 423"/>
                  <a:gd name="T86" fmla="*/ 2 w 98"/>
                  <a:gd name="T87" fmla="*/ 1 h 423"/>
                  <a:gd name="T88" fmla="*/ 1 w 98"/>
                  <a:gd name="T89" fmla="*/ 1 h 423"/>
                  <a:gd name="T90" fmla="*/ 0 w 98"/>
                  <a:gd name="T91" fmla="*/ 1 h 423"/>
                  <a:gd name="T92" fmla="*/ 59 w 98"/>
                  <a:gd name="T93" fmla="*/ 0 h 4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8" h="423">
                    <a:moveTo>
                      <a:pt x="59" y="0"/>
                    </a:moveTo>
                    <a:lnTo>
                      <a:pt x="72" y="11"/>
                    </a:lnTo>
                    <a:lnTo>
                      <a:pt x="82" y="21"/>
                    </a:lnTo>
                    <a:lnTo>
                      <a:pt x="89" y="28"/>
                    </a:lnTo>
                    <a:lnTo>
                      <a:pt x="94" y="33"/>
                    </a:lnTo>
                    <a:lnTo>
                      <a:pt x="96" y="34"/>
                    </a:lnTo>
                    <a:lnTo>
                      <a:pt x="97" y="36"/>
                    </a:lnTo>
                    <a:lnTo>
                      <a:pt x="98" y="37"/>
                    </a:lnTo>
                    <a:lnTo>
                      <a:pt x="98" y="41"/>
                    </a:lnTo>
                    <a:lnTo>
                      <a:pt x="97" y="51"/>
                    </a:lnTo>
                    <a:lnTo>
                      <a:pt x="96" y="65"/>
                    </a:lnTo>
                    <a:lnTo>
                      <a:pt x="96" y="87"/>
                    </a:lnTo>
                    <a:lnTo>
                      <a:pt x="95" y="111"/>
                    </a:lnTo>
                    <a:lnTo>
                      <a:pt x="92" y="139"/>
                    </a:lnTo>
                    <a:lnTo>
                      <a:pt x="91" y="170"/>
                    </a:lnTo>
                    <a:lnTo>
                      <a:pt x="89" y="202"/>
                    </a:lnTo>
                    <a:lnTo>
                      <a:pt x="84" y="267"/>
                    </a:lnTo>
                    <a:lnTo>
                      <a:pt x="82" y="300"/>
                    </a:lnTo>
                    <a:lnTo>
                      <a:pt x="78" y="330"/>
                    </a:lnTo>
                    <a:lnTo>
                      <a:pt x="76" y="357"/>
                    </a:lnTo>
                    <a:lnTo>
                      <a:pt x="72" y="382"/>
                    </a:lnTo>
                    <a:lnTo>
                      <a:pt x="68" y="402"/>
                    </a:lnTo>
                    <a:lnTo>
                      <a:pt x="65" y="418"/>
                    </a:lnTo>
                    <a:lnTo>
                      <a:pt x="60" y="420"/>
                    </a:lnTo>
                    <a:lnTo>
                      <a:pt x="56" y="421"/>
                    </a:lnTo>
                    <a:lnTo>
                      <a:pt x="51" y="421"/>
                    </a:lnTo>
                    <a:lnTo>
                      <a:pt x="49" y="423"/>
                    </a:lnTo>
                    <a:lnTo>
                      <a:pt x="49" y="400"/>
                    </a:lnTo>
                    <a:lnTo>
                      <a:pt x="49" y="380"/>
                    </a:lnTo>
                    <a:lnTo>
                      <a:pt x="49" y="362"/>
                    </a:lnTo>
                    <a:lnTo>
                      <a:pt x="49" y="348"/>
                    </a:lnTo>
                    <a:lnTo>
                      <a:pt x="49" y="336"/>
                    </a:lnTo>
                    <a:lnTo>
                      <a:pt x="49" y="325"/>
                    </a:lnTo>
                    <a:lnTo>
                      <a:pt x="49" y="310"/>
                    </a:lnTo>
                    <a:lnTo>
                      <a:pt x="49" y="300"/>
                    </a:lnTo>
                    <a:lnTo>
                      <a:pt x="49" y="295"/>
                    </a:lnTo>
                    <a:lnTo>
                      <a:pt x="49" y="293"/>
                    </a:lnTo>
                    <a:lnTo>
                      <a:pt x="33" y="297"/>
                    </a:lnTo>
                    <a:lnTo>
                      <a:pt x="20" y="298"/>
                    </a:lnTo>
                    <a:lnTo>
                      <a:pt x="12" y="300"/>
                    </a:lnTo>
                    <a:lnTo>
                      <a:pt x="6" y="302"/>
                    </a:lnTo>
                    <a:lnTo>
                      <a:pt x="2" y="302"/>
                    </a:lnTo>
                    <a:lnTo>
                      <a:pt x="1" y="303"/>
                    </a:lnTo>
                    <a:lnTo>
                      <a:pt x="0" y="303"/>
                    </a:lnTo>
                    <a:lnTo>
                      <a:pt x="59" y="0"/>
                    </a:lnTo>
                    <a:close/>
                  </a:path>
                </a:pathLst>
              </a:custGeom>
              <a:solidFill>
                <a:srgbClr val="999999"/>
              </a:solidFill>
              <a:ln w="12700">
                <a:solidFill>
                  <a:srgbClr val="000000"/>
                </a:solidFill>
                <a:prstDash val="solid"/>
                <a:round/>
                <a:headEnd/>
                <a:tailEnd/>
              </a:ln>
            </p:spPr>
            <p:txBody>
              <a:bodyPr/>
              <a:lstStyle/>
              <a:p>
                <a:endParaRPr lang="ja-JP" altLang="en-US"/>
              </a:p>
            </p:txBody>
          </p:sp>
          <p:sp>
            <p:nvSpPr>
              <p:cNvPr id="36034" name="Freeform 454"/>
              <p:cNvSpPr>
                <a:spLocks/>
              </p:cNvSpPr>
              <p:nvPr/>
            </p:nvSpPr>
            <p:spPr bwMode="auto">
              <a:xfrm>
                <a:off x="1102" y="4738"/>
                <a:ext cx="595" cy="279"/>
              </a:xfrm>
              <a:custGeom>
                <a:avLst/>
                <a:gdLst>
                  <a:gd name="T0" fmla="*/ 594 w 595"/>
                  <a:gd name="T1" fmla="*/ 1 h 558"/>
                  <a:gd name="T2" fmla="*/ 582 w 595"/>
                  <a:gd name="T3" fmla="*/ 1 h 558"/>
                  <a:gd name="T4" fmla="*/ 560 w 595"/>
                  <a:gd name="T5" fmla="*/ 1 h 558"/>
                  <a:gd name="T6" fmla="*/ 528 w 595"/>
                  <a:gd name="T7" fmla="*/ 1 h 558"/>
                  <a:gd name="T8" fmla="*/ 488 w 595"/>
                  <a:gd name="T9" fmla="*/ 1 h 558"/>
                  <a:gd name="T10" fmla="*/ 440 w 595"/>
                  <a:gd name="T11" fmla="*/ 1 h 558"/>
                  <a:gd name="T12" fmla="*/ 387 w 595"/>
                  <a:gd name="T13" fmla="*/ 1 h 558"/>
                  <a:gd name="T14" fmla="*/ 329 w 595"/>
                  <a:gd name="T15" fmla="*/ 1 h 558"/>
                  <a:gd name="T16" fmla="*/ 268 w 595"/>
                  <a:gd name="T17" fmla="*/ 1 h 558"/>
                  <a:gd name="T18" fmla="*/ 210 w 595"/>
                  <a:gd name="T19" fmla="*/ 1 h 558"/>
                  <a:gd name="T20" fmla="*/ 157 w 595"/>
                  <a:gd name="T21" fmla="*/ 1 h 558"/>
                  <a:gd name="T22" fmla="*/ 109 w 595"/>
                  <a:gd name="T23" fmla="*/ 1 h 558"/>
                  <a:gd name="T24" fmla="*/ 69 w 595"/>
                  <a:gd name="T25" fmla="*/ 1 h 558"/>
                  <a:gd name="T26" fmla="*/ 37 w 595"/>
                  <a:gd name="T27" fmla="*/ 1 h 558"/>
                  <a:gd name="T28" fmla="*/ 14 w 595"/>
                  <a:gd name="T29" fmla="*/ 1 h 558"/>
                  <a:gd name="T30" fmla="*/ 2 w 595"/>
                  <a:gd name="T31" fmla="*/ 1 h 558"/>
                  <a:gd name="T32" fmla="*/ 2 w 595"/>
                  <a:gd name="T33" fmla="*/ 1 h 558"/>
                  <a:gd name="T34" fmla="*/ 14 w 595"/>
                  <a:gd name="T35" fmla="*/ 1 h 558"/>
                  <a:gd name="T36" fmla="*/ 37 w 595"/>
                  <a:gd name="T37" fmla="*/ 1 h 558"/>
                  <a:gd name="T38" fmla="*/ 69 w 595"/>
                  <a:gd name="T39" fmla="*/ 1 h 558"/>
                  <a:gd name="T40" fmla="*/ 109 w 595"/>
                  <a:gd name="T41" fmla="*/ 1 h 558"/>
                  <a:gd name="T42" fmla="*/ 157 w 595"/>
                  <a:gd name="T43" fmla="*/ 1 h 558"/>
                  <a:gd name="T44" fmla="*/ 210 w 595"/>
                  <a:gd name="T45" fmla="*/ 1 h 558"/>
                  <a:gd name="T46" fmla="*/ 268 w 595"/>
                  <a:gd name="T47" fmla="*/ 1 h 558"/>
                  <a:gd name="T48" fmla="*/ 329 w 595"/>
                  <a:gd name="T49" fmla="*/ 1 h 558"/>
                  <a:gd name="T50" fmla="*/ 387 w 595"/>
                  <a:gd name="T51" fmla="*/ 1 h 558"/>
                  <a:gd name="T52" fmla="*/ 440 w 595"/>
                  <a:gd name="T53" fmla="*/ 1 h 558"/>
                  <a:gd name="T54" fmla="*/ 488 w 595"/>
                  <a:gd name="T55" fmla="*/ 1 h 558"/>
                  <a:gd name="T56" fmla="*/ 528 w 595"/>
                  <a:gd name="T57" fmla="*/ 1 h 558"/>
                  <a:gd name="T58" fmla="*/ 560 w 595"/>
                  <a:gd name="T59" fmla="*/ 1 h 558"/>
                  <a:gd name="T60" fmla="*/ 582 w 595"/>
                  <a:gd name="T61" fmla="*/ 1 h 558"/>
                  <a:gd name="T62" fmla="*/ 594 w 595"/>
                  <a:gd name="T63" fmla="*/ 1 h 558"/>
                  <a:gd name="T64" fmla="*/ 595 w 595"/>
                  <a:gd name="T65" fmla="*/ 1 h 5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95" h="558">
                    <a:moveTo>
                      <a:pt x="595" y="279"/>
                    </a:moveTo>
                    <a:lnTo>
                      <a:pt x="594" y="307"/>
                    </a:lnTo>
                    <a:lnTo>
                      <a:pt x="589" y="335"/>
                    </a:lnTo>
                    <a:lnTo>
                      <a:pt x="582" y="361"/>
                    </a:lnTo>
                    <a:lnTo>
                      <a:pt x="572" y="387"/>
                    </a:lnTo>
                    <a:lnTo>
                      <a:pt x="560" y="412"/>
                    </a:lnTo>
                    <a:lnTo>
                      <a:pt x="545" y="435"/>
                    </a:lnTo>
                    <a:lnTo>
                      <a:pt x="528" y="456"/>
                    </a:lnTo>
                    <a:lnTo>
                      <a:pt x="509" y="476"/>
                    </a:lnTo>
                    <a:lnTo>
                      <a:pt x="488" y="494"/>
                    </a:lnTo>
                    <a:lnTo>
                      <a:pt x="464" y="511"/>
                    </a:lnTo>
                    <a:lnTo>
                      <a:pt x="440" y="524"/>
                    </a:lnTo>
                    <a:lnTo>
                      <a:pt x="413" y="535"/>
                    </a:lnTo>
                    <a:lnTo>
                      <a:pt x="387" y="545"/>
                    </a:lnTo>
                    <a:lnTo>
                      <a:pt x="358" y="552"/>
                    </a:lnTo>
                    <a:lnTo>
                      <a:pt x="329" y="556"/>
                    </a:lnTo>
                    <a:lnTo>
                      <a:pt x="298" y="558"/>
                    </a:lnTo>
                    <a:lnTo>
                      <a:pt x="268" y="556"/>
                    </a:lnTo>
                    <a:lnTo>
                      <a:pt x="239" y="552"/>
                    </a:lnTo>
                    <a:lnTo>
                      <a:pt x="210" y="545"/>
                    </a:lnTo>
                    <a:lnTo>
                      <a:pt x="182" y="535"/>
                    </a:lnTo>
                    <a:lnTo>
                      <a:pt x="157" y="524"/>
                    </a:lnTo>
                    <a:lnTo>
                      <a:pt x="132" y="511"/>
                    </a:lnTo>
                    <a:lnTo>
                      <a:pt x="109" y="494"/>
                    </a:lnTo>
                    <a:lnTo>
                      <a:pt x="87" y="476"/>
                    </a:lnTo>
                    <a:lnTo>
                      <a:pt x="69" y="456"/>
                    </a:lnTo>
                    <a:lnTo>
                      <a:pt x="51" y="435"/>
                    </a:lnTo>
                    <a:lnTo>
                      <a:pt x="37" y="412"/>
                    </a:lnTo>
                    <a:lnTo>
                      <a:pt x="25" y="387"/>
                    </a:lnTo>
                    <a:lnTo>
                      <a:pt x="14" y="361"/>
                    </a:lnTo>
                    <a:lnTo>
                      <a:pt x="6" y="335"/>
                    </a:lnTo>
                    <a:lnTo>
                      <a:pt x="2" y="307"/>
                    </a:lnTo>
                    <a:lnTo>
                      <a:pt x="0" y="279"/>
                    </a:lnTo>
                    <a:lnTo>
                      <a:pt x="2" y="250"/>
                    </a:lnTo>
                    <a:lnTo>
                      <a:pt x="6" y="222"/>
                    </a:lnTo>
                    <a:lnTo>
                      <a:pt x="14" y="195"/>
                    </a:lnTo>
                    <a:lnTo>
                      <a:pt x="25" y="169"/>
                    </a:lnTo>
                    <a:lnTo>
                      <a:pt x="37" y="146"/>
                    </a:lnTo>
                    <a:lnTo>
                      <a:pt x="51" y="123"/>
                    </a:lnTo>
                    <a:lnTo>
                      <a:pt x="69" y="102"/>
                    </a:lnTo>
                    <a:lnTo>
                      <a:pt x="87" y="81"/>
                    </a:lnTo>
                    <a:lnTo>
                      <a:pt x="109" y="64"/>
                    </a:lnTo>
                    <a:lnTo>
                      <a:pt x="132" y="48"/>
                    </a:lnTo>
                    <a:lnTo>
                      <a:pt x="157" y="33"/>
                    </a:lnTo>
                    <a:lnTo>
                      <a:pt x="182" y="21"/>
                    </a:lnTo>
                    <a:lnTo>
                      <a:pt x="210" y="12"/>
                    </a:lnTo>
                    <a:lnTo>
                      <a:pt x="239" y="5"/>
                    </a:lnTo>
                    <a:lnTo>
                      <a:pt x="268" y="2"/>
                    </a:lnTo>
                    <a:lnTo>
                      <a:pt x="298" y="0"/>
                    </a:lnTo>
                    <a:lnTo>
                      <a:pt x="329" y="2"/>
                    </a:lnTo>
                    <a:lnTo>
                      <a:pt x="358" y="5"/>
                    </a:lnTo>
                    <a:lnTo>
                      <a:pt x="387" y="12"/>
                    </a:lnTo>
                    <a:lnTo>
                      <a:pt x="413" y="21"/>
                    </a:lnTo>
                    <a:lnTo>
                      <a:pt x="440" y="33"/>
                    </a:lnTo>
                    <a:lnTo>
                      <a:pt x="464" y="48"/>
                    </a:lnTo>
                    <a:lnTo>
                      <a:pt x="488" y="64"/>
                    </a:lnTo>
                    <a:lnTo>
                      <a:pt x="509" y="81"/>
                    </a:lnTo>
                    <a:lnTo>
                      <a:pt x="528" y="102"/>
                    </a:lnTo>
                    <a:lnTo>
                      <a:pt x="545" y="123"/>
                    </a:lnTo>
                    <a:lnTo>
                      <a:pt x="560" y="146"/>
                    </a:lnTo>
                    <a:lnTo>
                      <a:pt x="572" y="169"/>
                    </a:lnTo>
                    <a:lnTo>
                      <a:pt x="582" y="195"/>
                    </a:lnTo>
                    <a:lnTo>
                      <a:pt x="589" y="222"/>
                    </a:lnTo>
                    <a:lnTo>
                      <a:pt x="594" y="250"/>
                    </a:lnTo>
                    <a:lnTo>
                      <a:pt x="595" y="279"/>
                    </a:lnTo>
                    <a:close/>
                  </a:path>
                </a:pathLst>
              </a:custGeom>
              <a:solidFill>
                <a:srgbClr val="895B31"/>
              </a:solidFill>
              <a:ln w="9525">
                <a:solidFill>
                  <a:srgbClr val="000000"/>
                </a:solidFill>
                <a:prstDash val="solid"/>
                <a:round/>
                <a:headEnd/>
                <a:tailEnd/>
              </a:ln>
            </p:spPr>
            <p:txBody>
              <a:bodyPr/>
              <a:lstStyle/>
              <a:p>
                <a:endParaRPr lang="ja-JP" altLang="en-US"/>
              </a:p>
            </p:txBody>
          </p:sp>
          <p:sp>
            <p:nvSpPr>
              <p:cNvPr id="36035" name="Freeform 455"/>
              <p:cNvSpPr>
                <a:spLocks/>
              </p:cNvSpPr>
              <p:nvPr/>
            </p:nvSpPr>
            <p:spPr bwMode="auto">
              <a:xfrm>
                <a:off x="1102" y="4722"/>
                <a:ext cx="595" cy="279"/>
              </a:xfrm>
              <a:custGeom>
                <a:avLst/>
                <a:gdLst>
                  <a:gd name="T0" fmla="*/ 594 w 595"/>
                  <a:gd name="T1" fmla="*/ 1 h 558"/>
                  <a:gd name="T2" fmla="*/ 582 w 595"/>
                  <a:gd name="T3" fmla="*/ 1 h 558"/>
                  <a:gd name="T4" fmla="*/ 560 w 595"/>
                  <a:gd name="T5" fmla="*/ 1 h 558"/>
                  <a:gd name="T6" fmla="*/ 528 w 595"/>
                  <a:gd name="T7" fmla="*/ 1 h 558"/>
                  <a:gd name="T8" fmla="*/ 488 w 595"/>
                  <a:gd name="T9" fmla="*/ 1 h 558"/>
                  <a:gd name="T10" fmla="*/ 440 w 595"/>
                  <a:gd name="T11" fmla="*/ 1 h 558"/>
                  <a:gd name="T12" fmla="*/ 387 w 595"/>
                  <a:gd name="T13" fmla="*/ 1 h 558"/>
                  <a:gd name="T14" fmla="*/ 329 w 595"/>
                  <a:gd name="T15" fmla="*/ 1 h 558"/>
                  <a:gd name="T16" fmla="*/ 268 w 595"/>
                  <a:gd name="T17" fmla="*/ 1 h 558"/>
                  <a:gd name="T18" fmla="*/ 210 w 595"/>
                  <a:gd name="T19" fmla="*/ 1 h 558"/>
                  <a:gd name="T20" fmla="*/ 157 w 595"/>
                  <a:gd name="T21" fmla="*/ 1 h 558"/>
                  <a:gd name="T22" fmla="*/ 109 w 595"/>
                  <a:gd name="T23" fmla="*/ 1 h 558"/>
                  <a:gd name="T24" fmla="*/ 69 w 595"/>
                  <a:gd name="T25" fmla="*/ 1 h 558"/>
                  <a:gd name="T26" fmla="*/ 37 w 595"/>
                  <a:gd name="T27" fmla="*/ 1 h 558"/>
                  <a:gd name="T28" fmla="*/ 14 w 595"/>
                  <a:gd name="T29" fmla="*/ 1 h 558"/>
                  <a:gd name="T30" fmla="*/ 2 w 595"/>
                  <a:gd name="T31" fmla="*/ 1 h 558"/>
                  <a:gd name="T32" fmla="*/ 2 w 595"/>
                  <a:gd name="T33" fmla="*/ 1 h 558"/>
                  <a:gd name="T34" fmla="*/ 14 w 595"/>
                  <a:gd name="T35" fmla="*/ 1 h 558"/>
                  <a:gd name="T36" fmla="*/ 37 w 595"/>
                  <a:gd name="T37" fmla="*/ 1 h 558"/>
                  <a:gd name="T38" fmla="*/ 69 w 595"/>
                  <a:gd name="T39" fmla="*/ 1 h 558"/>
                  <a:gd name="T40" fmla="*/ 109 w 595"/>
                  <a:gd name="T41" fmla="*/ 1 h 558"/>
                  <a:gd name="T42" fmla="*/ 157 w 595"/>
                  <a:gd name="T43" fmla="*/ 1 h 558"/>
                  <a:gd name="T44" fmla="*/ 210 w 595"/>
                  <a:gd name="T45" fmla="*/ 1 h 558"/>
                  <a:gd name="T46" fmla="*/ 268 w 595"/>
                  <a:gd name="T47" fmla="*/ 1 h 558"/>
                  <a:gd name="T48" fmla="*/ 329 w 595"/>
                  <a:gd name="T49" fmla="*/ 1 h 558"/>
                  <a:gd name="T50" fmla="*/ 387 w 595"/>
                  <a:gd name="T51" fmla="*/ 1 h 558"/>
                  <a:gd name="T52" fmla="*/ 440 w 595"/>
                  <a:gd name="T53" fmla="*/ 1 h 558"/>
                  <a:gd name="T54" fmla="*/ 488 w 595"/>
                  <a:gd name="T55" fmla="*/ 1 h 558"/>
                  <a:gd name="T56" fmla="*/ 528 w 595"/>
                  <a:gd name="T57" fmla="*/ 1 h 558"/>
                  <a:gd name="T58" fmla="*/ 560 w 595"/>
                  <a:gd name="T59" fmla="*/ 1 h 558"/>
                  <a:gd name="T60" fmla="*/ 582 w 595"/>
                  <a:gd name="T61" fmla="*/ 1 h 558"/>
                  <a:gd name="T62" fmla="*/ 594 w 595"/>
                  <a:gd name="T63" fmla="*/ 1 h 558"/>
                  <a:gd name="T64" fmla="*/ 595 w 595"/>
                  <a:gd name="T65" fmla="*/ 1 h 5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95" h="558">
                    <a:moveTo>
                      <a:pt x="595" y="279"/>
                    </a:moveTo>
                    <a:lnTo>
                      <a:pt x="594" y="307"/>
                    </a:lnTo>
                    <a:lnTo>
                      <a:pt x="589" y="335"/>
                    </a:lnTo>
                    <a:lnTo>
                      <a:pt x="582" y="361"/>
                    </a:lnTo>
                    <a:lnTo>
                      <a:pt x="572" y="388"/>
                    </a:lnTo>
                    <a:lnTo>
                      <a:pt x="560" y="412"/>
                    </a:lnTo>
                    <a:lnTo>
                      <a:pt x="545" y="435"/>
                    </a:lnTo>
                    <a:lnTo>
                      <a:pt x="528" y="457"/>
                    </a:lnTo>
                    <a:lnTo>
                      <a:pt x="509" y="476"/>
                    </a:lnTo>
                    <a:lnTo>
                      <a:pt x="488" y="494"/>
                    </a:lnTo>
                    <a:lnTo>
                      <a:pt x="464" y="511"/>
                    </a:lnTo>
                    <a:lnTo>
                      <a:pt x="440" y="524"/>
                    </a:lnTo>
                    <a:lnTo>
                      <a:pt x="413" y="535"/>
                    </a:lnTo>
                    <a:lnTo>
                      <a:pt x="387" y="545"/>
                    </a:lnTo>
                    <a:lnTo>
                      <a:pt x="358" y="552"/>
                    </a:lnTo>
                    <a:lnTo>
                      <a:pt x="329" y="557"/>
                    </a:lnTo>
                    <a:lnTo>
                      <a:pt x="298" y="558"/>
                    </a:lnTo>
                    <a:lnTo>
                      <a:pt x="268" y="557"/>
                    </a:lnTo>
                    <a:lnTo>
                      <a:pt x="239" y="552"/>
                    </a:lnTo>
                    <a:lnTo>
                      <a:pt x="210" y="545"/>
                    </a:lnTo>
                    <a:lnTo>
                      <a:pt x="182" y="535"/>
                    </a:lnTo>
                    <a:lnTo>
                      <a:pt x="157" y="524"/>
                    </a:lnTo>
                    <a:lnTo>
                      <a:pt x="132" y="511"/>
                    </a:lnTo>
                    <a:lnTo>
                      <a:pt x="109" y="494"/>
                    </a:lnTo>
                    <a:lnTo>
                      <a:pt x="87" y="476"/>
                    </a:lnTo>
                    <a:lnTo>
                      <a:pt x="69" y="457"/>
                    </a:lnTo>
                    <a:lnTo>
                      <a:pt x="51" y="435"/>
                    </a:lnTo>
                    <a:lnTo>
                      <a:pt x="37" y="412"/>
                    </a:lnTo>
                    <a:lnTo>
                      <a:pt x="25" y="388"/>
                    </a:lnTo>
                    <a:lnTo>
                      <a:pt x="14" y="361"/>
                    </a:lnTo>
                    <a:lnTo>
                      <a:pt x="6" y="335"/>
                    </a:lnTo>
                    <a:lnTo>
                      <a:pt x="2" y="307"/>
                    </a:lnTo>
                    <a:lnTo>
                      <a:pt x="0" y="279"/>
                    </a:lnTo>
                    <a:lnTo>
                      <a:pt x="2" y="251"/>
                    </a:lnTo>
                    <a:lnTo>
                      <a:pt x="6" y="224"/>
                    </a:lnTo>
                    <a:lnTo>
                      <a:pt x="14" y="196"/>
                    </a:lnTo>
                    <a:lnTo>
                      <a:pt x="25" y="171"/>
                    </a:lnTo>
                    <a:lnTo>
                      <a:pt x="37" y="146"/>
                    </a:lnTo>
                    <a:lnTo>
                      <a:pt x="51" y="123"/>
                    </a:lnTo>
                    <a:lnTo>
                      <a:pt x="69" y="102"/>
                    </a:lnTo>
                    <a:lnTo>
                      <a:pt x="87" y="82"/>
                    </a:lnTo>
                    <a:lnTo>
                      <a:pt x="109" y="64"/>
                    </a:lnTo>
                    <a:lnTo>
                      <a:pt x="132" y="48"/>
                    </a:lnTo>
                    <a:lnTo>
                      <a:pt x="157" y="35"/>
                    </a:lnTo>
                    <a:lnTo>
                      <a:pt x="182" y="22"/>
                    </a:lnTo>
                    <a:lnTo>
                      <a:pt x="210" y="13"/>
                    </a:lnTo>
                    <a:lnTo>
                      <a:pt x="239" y="7"/>
                    </a:lnTo>
                    <a:lnTo>
                      <a:pt x="268" y="2"/>
                    </a:lnTo>
                    <a:lnTo>
                      <a:pt x="298" y="0"/>
                    </a:lnTo>
                    <a:lnTo>
                      <a:pt x="329" y="2"/>
                    </a:lnTo>
                    <a:lnTo>
                      <a:pt x="358" y="7"/>
                    </a:lnTo>
                    <a:lnTo>
                      <a:pt x="387" y="13"/>
                    </a:lnTo>
                    <a:lnTo>
                      <a:pt x="413" y="22"/>
                    </a:lnTo>
                    <a:lnTo>
                      <a:pt x="440" y="35"/>
                    </a:lnTo>
                    <a:lnTo>
                      <a:pt x="464" y="48"/>
                    </a:lnTo>
                    <a:lnTo>
                      <a:pt x="488" y="64"/>
                    </a:lnTo>
                    <a:lnTo>
                      <a:pt x="509" y="82"/>
                    </a:lnTo>
                    <a:lnTo>
                      <a:pt x="528" y="102"/>
                    </a:lnTo>
                    <a:lnTo>
                      <a:pt x="545" y="123"/>
                    </a:lnTo>
                    <a:lnTo>
                      <a:pt x="560" y="146"/>
                    </a:lnTo>
                    <a:lnTo>
                      <a:pt x="572" y="171"/>
                    </a:lnTo>
                    <a:lnTo>
                      <a:pt x="582" y="196"/>
                    </a:lnTo>
                    <a:lnTo>
                      <a:pt x="589" y="224"/>
                    </a:lnTo>
                    <a:lnTo>
                      <a:pt x="594" y="251"/>
                    </a:lnTo>
                    <a:lnTo>
                      <a:pt x="595" y="279"/>
                    </a:lnTo>
                    <a:close/>
                  </a:path>
                </a:pathLst>
              </a:custGeom>
              <a:solidFill>
                <a:srgbClr val="996633"/>
              </a:solidFill>
              <a:ln w="9525">
                <a:solidFill>
                  <a:srgbClr val="000000"/>
                </a:solidFill>
                <a:prstDash val="solid"/>
                <a:round/>
                <a:headEnd/>
                <a:tailEnd/>
              </a:ln>
            </p:spPr>
            <p:txBody>
              <a:bodyPr/>
              <a:lstStyle/>
              <a:p>
                <a:endParaRPr lang="ja-JP" altLang="en-US"/>
              </a:p>
            </p:txBody>
          </p:sp>
          <p:sp>
            <p:nvSpPr>
              <p:cNvPr id="36036" name="Freeform 456"/>
              <p:cNvSpPr>
                <a:spLocks/>
              </p:cNvSpPr>
              <p:nvPr/>
            </p:nvSpPr>
            <p:spPr bwMode="auto">
              <a:xfrm>
                <a:off x="1199" y="4791"/>
                <a:ext cx="117" cy="99"/>
              </a:xfrm>
              <a:custGeom>
                <a:avLst/>
                <a:gdLst>
                  <a:gd name="T0" fmla="*/ 117 w 117"/>
                  <a:gd name="T1" fmla="*/ 1 h 197"/>
                  <a:gd name="T2" fmla="*/ 31 w 117"/>
                  <a:gd name="T3" fmla="*/ 1 h 197"/>
                  <a:gd name="T4" fmla="*/ 0 w 117"/>
                  <a:gd name="T5" fmla="*/ 1 h 197"/>
                  <a:gd name="T6" fmla="*/ 83 w 117"/>
                  <a:gd name="T7" fmla="*/ 0 h 197"/>
                  <a:gd name="T8" fmla="*/ 117 w 117"/>
                  <a:gd name="T9" fmla="*/ 1 h 1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 h="197">
                    <a:moveTo>
                      <a:pt x="117" y="172"/>
                    </a:moveTo>
                    <a:lnTo>
                      <a:pt x="31" y="197"/>
                    </a:lnTo>
                    <a:lnTo>
                      <a:pt x="0" y="23"/>
                    </a:lnTo>
                    <a:lnTo>
                      <a:pt x="83" y="0"/>
                    </a:lnTo>
                    <a:lnTo>
                      <a:pt x="117" y="172"/>
                    </a:lnTo>
                    <a:close/>
                  </a:path>
                </a:pathLst>
              </a:custGeom>
              <a:solidFill>
                <a:srgbClr val="FFFFFF"/>
              </a:solidFill>
              <a:ln w="9525">
                <a:solidFill>
                  <a:srgbClr val="000000"/>
                </a:solidFill>
                <a:prstDash val="solid"/>
                <a:round/>
                <a:headEnd/>
                <a:tailEnd/>
              </a:ln>
            </p:spPr>
            <p:txBody>
              <a:bodyPr/>
              <a:lstStyle/>
              <a:p>
                <a:endParaRPr lang="ja-JP" altLang="en-US"/>
              </a:p>
            </p:txBody>
          </p:sp>
          <p:sp>
            <p:nvSpPr>
              <p:cNvPr id="36037" name="Freeform 457"/>
              <p:cNvSpPr>
                <a:spLocks/>
              </p:cNvSpPr>
              <p:nvPr/>
            </p:nvSpPr>
            <p:spPr bwMode="auto">
              <a:xfrm>
                <a:off x="1100" y="4681"/>
                <a:ext cx="125" cy="112"/>
              </a:xfrm>
              <a:custGeom>
                <a:avLst/>
                <a:gdLst>
                  <a:gd name="T0" fmla="*/ 116 w 125"/>
                  <a:gd name="T1" fmla="*/ 1 h 223"/>
                  <a:gd name="T2" fmla="*/ 117 w 125"/>
                  <a:gd name="T3" fmla="*/ 1 h 223"/>
                  <a:gd name="T4" fmla="*/ 117 w 125"/>
                  <a:gd name="T5" fmla="*/ 1 h 223"/>
                  <a:gd name="T6" fmla="*/ 117 w 125"/>
                  <a:gd name="T7" fmla="*/ 1 h 223"/>
                  <a:gd name="T8" fmla="*/ 114 w 125"/>
                  <a:gd name="T9" fmla="*/ 1 h 223"/>
                  <a:gd name="T10" fmla="*/ 112 w 125"/>
                  <a:gd name="T11" fmla="*/ 1 h 223"/>
                  <a:gd name="T12" fmla="*/ 104 w 125"/>
                  <a:gd name="T13" fmla="*/ 1 h 223"/>
                  <a:gd name="T14" fmla="*/ 98 w 125"/>
                  <a:gd name="T15" fmla="*/ 1 h 223"/>
                  <a:gd name="T16" fmla="*/ 90 w 125"/>
                  <a:gd name="T17" fmla="*/ 1 h 223"/>
                  <a:gd name="T18" fmla="*/ 83 w 125"/>
                  <a:gd name="T19" fmla="*/ 1 h 223"/>
                  <a:gd name="T20" fmla="*/ 75 w 125"/>
                  <a:gd name="T21" fmla="*/ 1 h 223"/>
                  <a:gd name="T22" fmla="*/ 67 w 125"/>
                  <a:gd name="T23" fmla="*/ 1 h 223"/>
                  <a:gd name="T24" fmla="*/ 63 w 125"/>
                  <a:gd name="T25" fmla="*/ 1 h 223"/>
                  <a:gd name="T26" fmla="*/ 58 w 125"/>
                  <a:gd name="T27" fmla="*/ 1 h 223"/>
                  <a:gd name="T28" fmla="*/ 57 w 125"/>
                  <a:gd name="T29" fmla="*/ 1 h 223"/>
                  <a:gd name="T30" fmla="*/ 55 w 125"/>
                  <a:gd name="T31" fmla="*/ 1 h 223"/>
                  <a:gd name="T32" fmla="*/ 55 w 125"/>
                  <a:gd name="T33" fmla="*/ 1 h 223"/>
                  <a:gd name="T34" fmla="*/ 54 w 125"/>
                  <a:gd name="T35" fmla="*/ 1 h 223"/>
                  <a:gd name="T36" fmla="*/ 40 w 125"/>
                  <a:gd name="T37" fmla="*/ 1 h 223"/>
                  <a:gd name="T38" fmla="*/ 29 w 125"/>
                  <a:gd name="T39" fmla="*/ 1 h 223"/>
                  <a:gd name="T40" fmla="*/ 22 w 125"/>
                  <a:gd name="T41" fmla="*/ 1 h 223"/>
                  <a:gd name="T42" fmla="*/ 17 w 125"/>
                  <a:gd name="T43" fmla="*/ 1 h 223"/>
                  <a:gd name="T44" fmla="*/ 13 w 125"/>
                  <a:gd name="T45" fmla="*/ 1 h 223"/>
                  <a:gd name="T46" fmla="*/ 12 w 125"/>
                  <a:gd name="T47" fmla="*/ 1 h 223"/>
                  <a:gd name="T48" fmla="*/ 11 w 125"/>
                  <a:gd name="T49" fmla="*/ 1 h 223"/>
                  <a:gd name="T50" fmla="*/ 11 w 125"/>
                  <a:gd name="T51" fmla="*/ 1 h 223"/>
                  <a:gd name="T52" fmla="*/ 11 w 125"/>
                  <a:gd name="T53" fmla="*/ 1 h 223"/>
                  <a:gd name="T54" fmla="*/ 6 w 125"/>
                  <a:gd name="T55" fmla="*/ 1 h 223"/>
                  <a:gd name="T56" fmla="*/ 2 w 125"/>
                  <a:gd name="T57" fmla="*/ 1 h 223"/>
                  <a:gd name="T58" fmla="*/ 0 w 125"/>
                  <a:gd name="T59" fmla="*/ 1 h 223"/>
                  <a:gd name="T60" fmla="*/ 1 w 125"/>
                  <a:gd name="T61" fmla="*/ 1 h 223"/>
                  <a:gd name="T62" fmla="*/ 4 w 125"/>
                  <a:gd name="T63" fmla="*/ 1 h 223"/>
                  <a:gd name="T64" fmla="*/ 11 w 125"/>
                  <a:gd name="T65" fmla="*/ 1 h 223"/>
                  <a:gd name="T66" fmla="*/ 21 w 125"/>
                  <a:gd name="T67" fmla="*/ 1 h 223"/>
                  <a:gd name="T68" fmla="*/ 31 w 125"/>
                  <a:gd name="T69" fmla="*/ 1 h 223"/>
                  <a:gd name="T70" fmla="*/ 43 w 125"/>
                  <a:gd name="T71" fmla="*/ 1 h 223"/>
                  <a:gd name="T72" fmla="*/ 53 w 125"/>
                  <a:gd name="T73" fmla="*/ 1 h 223"/>
                  <a:gd name="T74" fmla="*/ 60 w 125"/>
                  <a:gd name="T75" fmla="*/ 1 h 223"/>
                  <a:gd name="T76" fmla="*/ 63 w 125"/>
                  <a:gd name="T77" fmla="*/ 1 h 223"/>
                  <a:gd name="T78" fmla="*/ 63 w 125"/>
                  <a:gd name="T79" fmla="*/ 1 h 223"/>
                  <a:gd name="T80" fmla="*/ 78 w 125"/>
                  <a:gd name="T81" fmla="*/ 1 h 223"/>
                  <a:gd name="T82" fmla="*/ 89 w 125"/>
                  <a:gd name="T83" fmla="*/ 1 h 223"/>
                  <a:gd name="T84" fmla="*/ 99 w 125"/>
                  <a:gd name="T85" fmla="*/ 1 h 223"/>
                  <a:gd name="T86" fmla="*/ 104 w 125"/>
                  <a:gd name="T87" fmla="*/ 1 h 223"/>
                  <a:gd name="T88" fmla="*/ 107 w 125"/>
                  <a:gd name="T89" fmla="*/ 1 h 223"/>
                  <a:gd name="T90" fmla="*/ 110 w 125"/>
                  <a:gd name="T91" fmla="*/ 0 h 223"/>
                  <a:gd name="T92" fmla="*/ 110 w 125"/>
                  <a:gd name="T93" fmla="*/ 0 h 223"/>
                  <a:gd name="T94" fmla="*/ 112 w 125"/>
                  <a:gd name="T95" fmla="*/ 1 h 223"/>
                  <a:gd name="T96" fmla="*/ 114 w 125"/>
                  <a:gd name="T97" fmla="*/ 1 h 223"/>
                  <a:gd name="T98" fmla="*/ 119 w 125"/>
                  <a:gd name="T99" fmla="*/ 1 h 223"/>
                  <a:gd name="T100" fmla="*/ 122 w 125"/>
                  <a:gd name="T101" fmla="*/ 1 h 223"/>
                  <a:gd name="T102" fmla="*/ 124 w 125"/>
                  <a:gd name="T103" fmla="*/ 1 h 223"/>
                  <a:gd name="T104" fmla="*/ 125 w 125"/>
                  <a:gd name="T105" fmla="*/ 1 h 223"/>
                  <a:gd name="T106" fmla="*/ 124 w 125"/>
                  <a:gd name="T107" fmla="*/ 1 h 223"/>
                  <a:gd name="T108" fmla="*/ 120 w 125"/>
                  <a:gd name="T109" fmla="*/ 1 h 223"/>
                  <a:gd name="T110" fmla="*/ 116 w 125"/>
                  <a:gd name="T111" fmla="*/ 1 h 22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5" h="223">
                    <a:moveTo>
                      <a:pt x="116" y="148"/>
                    </a:moveTo>
                    <a:lnTo>
                      <a:pt x="117" y="164"/>
                    </a:lnTo>
                    <a:lnTo>
                      <a:pt x="117" y="171"/>
                    </a:lnTo>
                    <a:lnTo>
                      <a:pt x="117" y="176"/>
                    </a:lnTo>
                    <a:lnTo>
                      <a:pt x="114" y="182"/>
                    </a:lnTo>
                    <a:lnTo>
                      <a:pt x="112" y="190"/>
                    </a:lnTo>
                    <a:lnTo>
                      <a:pt x="104" y="205"/>
                    </a:lnTo>
                    <a:lnTo>
                      <a:pt x="98" y="213"/>
                    </a:lnTo>
                    <a:lnTo>
                      <a:pt x="90" y="220"/>
                    </a:lnTo>
                    <a:lnTo>
                      <a:pt x="83" y="223"/>
                    </a:lnTo>
                    <a:lnTo>
                      <a:pt x="75" y="223"/>
                    </a:lnTo>
                    <a:lnTo>
                      <a:pt x="67" y="221"/>
                    </a:lnTo>
                    <a:lnTo>
                      <a:pt x="63" y="220"/>
                    </a:lnTo>
                    <a:lnTo>
                      <a:pt x="58" y="218"/>
                    </a:lnTo>
                    <a:lnTo>
                      <a:pt x="57" y="217"/>
                    </a:lnTo>
                    <a:lnTo>
                      <a:pt x="55" y="220"/>
                    </a:lnTo>
                    <a:lnTo>
                      <a:pt x="55" y="221"/>
                    </a:lnTo>
                    <a:lnTo>
                      <a:pt x="54" y="223"/>
                    </a:lnTo>
                    <a:lnTo>
                      <a:pt x="40" y="218"/>
                    </a:lnTo>
                    <a:lnTo>
                      <a:pt x="29" y="213"/>
                    </a:lnTo>
                    <a:lnTo>
                      <a:pt x="22" y="210"/>
                    </a:lnTo>
                    <a:lnTo>
                      <a:pt x="17" y="208"/>
                    </a:lnTo>
                    <a:lnTo>
                      <a:pt x="13" y="207"/>
                    </a:lnTo>
                    <a:lnTo>
                      <a:pt x="12" y="207"/>
                    </a:lnTo>
                    <a:lnTo>
                      <a:pt x="11" y="207"/>
                    </a:lnTo>
                    <a:lnTo>
                      <a:pt x="11" y="192"/>
                    </a:lnTo>
                    <a:lnTo>
                      <a:pt x="11" y="180"/>
                    </a:lnTo>
                    <a:lnTo>
                      <a:pt x="6" y="162"/>
                    </a:lnTo>
                    <a:lnTo>
                      <a:pt x="2" y="146"/>
                    </a:lnTo>
                    <a:lnTo>
                      <a:pt x="0" y="130"/>
                    </a:lnTo>
                    <a:lnTo>
                      <a:pt x="1" y="125"/>
                    </a:lnTo>
                    <a:lnTo>
                      <a:pt x="4" y="120"/>
                    </a:lnTo>
                    <a:lnTo>
                      <a:pt x="11" y="103"/>
                    </a:lnTo>
                    <a:lnTo>
                      <a:pt x="21" y="84"/>
                    </a:lnTo>
                    <a:lnTo>
                      <a:pt x="31" y="64"/>
                    </a:lnTo>
                    <a:lnTo>
                      <a:pt x="43" y="44"/>
                    </a:lnTo>
                    <a:lnTo>
                      <a:pt x="53" y="28"/>
                    </a:lnTo>
                    <a:lnTo>
                      <a:pt x="60" y="16"/>
                    </a:lnTo>
                    <a:lnTo>
                      <a:pt x="63" y="13"/>
                    </a:lnTo>
                    <a:lnTo>
                      <a:pt x="63" y="11"/>
                    </a:lnTo>
                    <a:lnTo>
                      <a:pt x="78" y="8"/>
                    </a:lnTo>
                    <a:lnTo>
                      <a:pt x="89" y="5"/>
                    </a:lnTo>
                    <a:lnTo>
                      <a:pt x="99" y="3"/>
                    </a:lnTo>
                    <a:lnTo>
                      <a:pt x="104" y="2"/>
                    </a:lnTo>
                    <a:lnTo>
                      <a:pt x="107" y="2"/>
                    </a:lnTo>
                    <a:lnTo>
                      <a:pt x="110" y="0"/>
                    </a:lnTo>
                    <a:lnTo>
                      <a:pt x="112" y="5"/>
                    </a:lnTo>
                    <a:lnTo>
                      <a:pt x="114" y="10"/>
                    </a:lnTo>
                    <a:lnTo>
                      <a:pt x="119" y="20"/>
                    </a:lnTo>
                    <a:lnTo>
                      <a:pt x="122" y="29"/>
                    </a:lnTo>
                    <a:lnTo>
                      <a:pt x="124" y="44"/>
                    </a:lnTo>
                    <a:lnTo>
                      <a:pt x="125" y="59"/>
                    </a:lnTo>
                    <a:lnTo>
                      <a:pt x="124" y="75"/>
                    </a:lnTo>
                    <a:lnTo>
                      <a:pt x="120" y="95"/>
                    </a:lnTo>
                    <a:lnTo>
                      <a:pt x="116" y="148"/>
                    </a:lnTo>
                    <a:close/>
                  </a:path>
                </a:pathLst>
              </a:custGeom>
              <a:solidFill>
                <a:srgbClr val="FED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038" name="Freeform 458"/>
              <p:cNvSpPr>
                <a:spLocks/>
              </p:cNvSpPr>
              <p:nvPr/>
            </p:nvSpPr>
            <p:spPr bwMode="auto">
              <a:xfrm>
                <a:off x="1100" y="4681"/>
                <a:ext cx="125" cy="112"/>
              </a:xfrm>
              <a:custGeom>
                <a:avLst/>
                <a:gdLst>
                  <a:gd name="T0" fmla="*/ 116 w 125"/>
                  <a:gd name="T1" fmla="*/ 1 h 223"/>
                  <a:gd name="T2" fmla="*/ 117 w 125"/>
                  <a:gd name="T3" fmla="*/ 1 h 223"/>
                  <a:gd name="T4" fmla="*/ 117 w 125"/>
                  <a:gd name="T5" fmla="*/ 1 h 223"/>
                  <a:gd name="T6" fmla="*/ 117 w 125"/>
                  <a:gd name="T7" fmla="*/ 1 h 223"/>
                  <a:gd name="T8" fmla="*/ 114 w 125"/>
                  <a:gd name="T9" fmla="*/ 1 h 223"/>
                  <a:gd name="T10" fmla="*/ 112 w 125"/>
                  <a:gd name="T11" fmla="*/ 1 h 223"/>
                  <a:gd name="T12" fmla="*/ 104 w 125"/>
                  <a:gd name="T13" fmla="*/ 1 h 223"/>
                  <a:gd name="T14" fmla="*/ 98 w 125"/>
                  <a:gd name="T15" fmla="*/ 1 h 223"/>
                  <a:gd name="T16" fmla="*/ 90 w 125"/>
                  <a:gd name="T17" fmla="*/ 1 h 223"/>
                  <a:gd name="T18" fmla="*/ 83 w 125"/>
                  <a:gd name="T19" fmla="*/ 1 h 223"/>
                  <a:gd name="T20" fmla="*/ 75 w 125"/>
                  <a:gd name="T21" fmla="*/ 1 h 223"/>
                  <a:gd name="T22" fmla="*/ 67 w 125"/>
                  <a:gd name="T23" fmla="*/ 1 h 223"/>
                  <a:gd name="T24" fmla="*/ 63 w 125"/>
                  <a:gd name="T25" fmla="*/ 1 h 223"/>
                  <a:gd name="T26" fmla="*/ 58 w 125"/>
                  <a:gd name="T27" fmla="*/ 1 h 223"/>
                  <a:gd name="T28" fmla="*/ 57 w 125"/>
                  <a:gd name="T29" fmla="*/ 1 h 223"/>
                  <a:gd name="T30" fmla="*/ 55 w 125"/>
                  <a:gd name="T31" fmla="*/ 1 h 223"/>
                  <a:gd name="T32" fmla="*/ 55 w 125"/>
                  <a:gd name="T33" fmla="*/ 1 h 223"/>
                  <a:gd name="T34" fmla="*/ 54 w 125"/>
                  <a:gd name="T35" fmla="*/ 1 h 223"/>
                  <a:gd name="T36" fmla="*/ 40 w 125"/>
                  <a:gd name="T37" fmla="*/ 1 h 223"/>
                  <a:gd name="T38" fmla="*/ 29 w 125"/>
                  <a:gd name="T39" fmla="*/ 1 h 223"/>
                  <a:gd name="T40" fmla="*/ 22 w 125"/>
                  <a:gd name="T41" fmla="*/ 1 h 223"/>
                  <a:gd name="T42" fmla="*/ 17 w 125"/>
                  <a:gd name="T43" fmla="*/ 1 h 223"/>
                  <a:gd name="T44" fmla="*/ 13 w 125"/>
                  <a:gd name="T45" fmla="*/ 1 h 223"/>
                  <a:gd name="T46" fmla="*/ 12 w 125"/>
                  <a:gd name="T47" fmla="*/ 1 h 223"/>
                  <a:gd name="T48" fmla="*/ 11 w 125"/>
                  <a:gd name="T49" fmla="*/ 1 h 223"/>
                  <a:gd name="T50" fmla="*/ 11 w 125"/>
                  <a:gd name="T51" fmla="*/ 1 h 223"/>
                  <a:gd name="T52" fmla="*/ 11 w 125"/>
                  <a:gd name="T53" fmla="*/ 1 h 223"/>
                  <a:gd name="T54" fmla="*/ 6 w 125"/>
                  <a:gd name="T55" fmla="*/ 1 h 223"/>
                  <a:gd name="T56" fmla="*/ 2 w 125"/>
                  <a:gd name="T57" fmla="*/ 1 h 223"/>
                  <a:gd name="T58" fmla="*/ 0 w 125"/>
                  <a:gd name="T59" fmla="*/ 1 h 223"/>
                  <a:gd name="T60" fmla="*/ 1 w 125"/>
                  <a:gd name="T61" fmla="*/ 1 h 223"/>
                  <a:gd name="T62" fmla="*/ 4 w 125"/>
                  <a:gd name="T63" fmla="*/ 1 h 223"/>
                  <a:gd name="T64" fmla="*/ 11 w 125"/>
                  <a:gd name="T65" fmla="*/ 1 h 223"/>
                  <a:gd name="T66" fmla="*/ 21 w 125"/>
                  <a:gd name="T67" fmla="*/ 1 h 223"/>
                  <a:gd name="T68" fmla="*/ 31 w 125"/>
                  <a:gd name="T69" fmla="*/ 1 h 223"/>
                  <a:gd name="T70" fmla="*/ 43 w 125"/>
                  <a:gd name="T71" fmla="*/ 1 h 223"/>
                  <a:gd name="T72" fmla="*/ 53 w 125"/>
                  <a:gd name="T73" fmla="*/ 1 h 223"/>
                  <a:gd name="T74" fmla="*/ 60 w 125"/>
                  <a:gd name="T75" fmla="*/ 1 h 223"/>
                  <a:gd name="T76" fmla="*/ 63 w 125"/>
                  <a:gd name="T77" fmla="*/ 1 h 223"/>
                  <a:gd name="T78" fmla="*/ 63 w 125"/>
                  <a:gd name="T79" fmla="*/ 1 h 223"/>
                  <a:gd name="T80" fmla="*/ 78 w 125"/>
                  <a:gd name="T81" fmla="*/ 1 h 223"/>
                  <a:gd name="T82" fmla="*/ 89 w 125"/>
                  <a:gd name="T83" fmla="*/ 1 h 223"/>
                  <a:gd name="T84" fmla="*/ 99 w 125"/>
                  <a:gd name="T85" fmla="*/ 1 h 223"/>
                  <a:gd name="T86" fmla="*/ 104 w 125"/>
                  <a:gd name="T87" fmla="*/ 1 h 223"/>
                  <a:gd name="T88" fmla="*/ 107 w 125"/>
                  <a:gd name="T89" fmla="*/ 1 h 223"/>
                  <a:gd name="T90" fmla="*/ 110 w 125"/>
                  <a:gd name="T91" fmla="*/ 0 h 223"/>
                  <a:gd name="T92" fmla="*/ 110 w 125"/>
                  <a:gd name="T93" fmla="*/ 0 h 223"/>
                  <a:gd name="T94" fmla="*/ 112 w 125"/>
                  <a:gd name="T95" fmla="*/ 1 h 223"/>
                  <a:gd name="T96" fmla="*/ 114 w 125"/>
                  <a:gd name="T97" fmla="*/ 1 h 223"/>
                  <a:gd name="T98" fmla="*/ 119 w 125"/>
                  <a:gd name="T99" fmla="*/ 1 h 223"/>
                  <a:gd name="T100" fmla="*/ 122 w 125"/>
                  <a:gd name="T101" fmla="*/ 1 h 223"/>
                  <a:gd name="T102" fmla="*/ 124 w 125"/>
                  <a:gd name="T103" fmla="*/ 1 h 223"/>
                  <a:gd name="T104" fmla="*/ 125 w 125"/>
                  <a:gd name="T105" fmla="*/ 1 h 223"/>
                  <a:gd name="T106" fmla="*/ 124 w 125"/>
                  <a:gd name="T107" fmla="*/ 1 h 223"/>
                  <a:gd name="T108" fmla="*/ 120 w 125"/>
                  <a:gd name="T109" fmla="*/ 1 h 2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5" h="223">
                    <a:moveTo>
                      <a:pt x="116" y="148"/>
                    </a:moveTo>
                    <a:lnTo>
                      <a:pt x="117" y="164"/>
                    </a:lnTo>
                    <a:lnTo>
                      <a:pt x="117" y="171"/>
                    </a:lnTo>
                    <a:lnTo>
                      <a:pt x="117" y="176"/>
                    </a:lnTo>
                    <a:lnTo>
                      <a:pt x="114" y="182"/>
                    </a:lnTo>
                    <a:lnTo>
                      <a:pt x="112" y="190"/>
                    </a:lnTo>
                    <a:lnTo>
                      <a:pt x="104" y="205"/>
                    </a:lnTo>
                    <a:lnTo>
                      <a:pt x="98" y="213"/>
                    </a:lnTo>
                    <a:lnTo>
                      <a:pt x="90" y="220"/>
                    </a:lnTo>
                    <a:lnTo>
                      <a:pt x="83" y="223"/>
                    </a:lnTo>
                    <a:lnTo>
                      <a:pt x="75" y="223"/>
                    </a:lnTo>
                    <a:lnTo>
                      <a:pt x="67" y="221"/>
                    </a:lnTo>
                    <a:lnTo>
                      <a:pt x="63" y="220"/>
                    </a:lnTo>
                    <a:lnTo>
                      <a:pt x="58" y="218"/>
                    </a:lnTo>
                    <a:lnTo>
                      <a:pt x="57" y="217"/>
                    </a:lnTo>
                    <a:lnTo>
                      <a:pt x="55" y="220"/>
                    </a:lnTo>
                    <a:lnTo>
                      <a:pt x="55" y="221"/>
                    </a:lnTo>
                    <a:lnTo>
                      <a:pt x="54" y="223"/>
                    </a:lnTo>
                    <a:lnTo>
                      <a:pt x="40" y="218"/>
                    </a:lnTo>
                    <a:lnTo>
                      <a:pt x="29" y="213"/>
                    </a:lnTo>
                    <a:lnTo>
                      <a:pt x="22" y="210"/>
                    </a:lnTo>
                    <a:lnTo>
                      <a:pt x="17" y="208"/>
                    </a:lnTo>
                    <a:lnTo>
                      <a:pt x="13" y="207"/>
                    </a:lnTo>
                    <a:lnTo>
                      <a:pt x="12" y="207"/>
                    </a:lnTo>
                    <a:lnTo>
                      <a:pt x="11" y="207"/>
                    </a:lnTo>
                    <a:lnTo>
                      <a:pt x="11" y="192"/>
                    </a:lnTo>
                    <a:lnTo>
                      <a:pt x="11" y="180"/>
                    </a:lnTo>
                    <a:lnTo>
                      <a:pt x="6" y="162"/>
                    </a:lnTo>
                    <a:lnTo>
                      <a:pt x="2" y="146"/>
                    </a:lnTo>
                    <a:lnTo>
                      <a:pt x="0" y="130"/>
                    </a:lnTo>
                    <a:lnTo>
                      <a:pt x="1" y="125"/>
                    </a:lnTo>
                    <a:lnTo>
                      <a:pt x="4" y="120"/>
                    </a:lnTo>
                    <a:lnTo>
                      <a:pt x="11" y="103"/>
                    </a:lnTo>
                    <a:lnTo>
                      <a:pt x="21" y="84"/>
                    </a:lnTo>
                    <a:lnTo>
                      <a:pt x="31" y="64"/>
                    </a:lnTo>
                    <a:lnTo>
                      <a:pt x="43" y="44"/>
                    </a:lnTo>
                    <a:lnTo>
                      <a:pt x="53" y="28"/>
                    </a:lnTo>
                    <a:lnTo>
                      <a:pt x="60" y="16"/>
                    </a:lnTo>
                    <a:lnTo>
                      <a:pt x="63" y="13"/>
                    </a:lnTo>
                    <a:lnTo>
                      <a:pt x="63" y="11"/>
                    </a:lnTo>
                    <a:lnTo>
                      <a:pt x="78" y="8"/>
                    </a:lnTo>
                    <a:lnTo>
                      <a:pt x="89" y="5"/>
                    </a:lnTo>
                    <a:lnTo>
                      <a:pt x="99" y="3"/>
                    </a:lnTo>
                    <a:lnTo>
                      <a:pt x="104" y="2"/>
                    </a:lnTo>
                    <a:lnTo>
                      <a:pt x="107" y="2"/>
                    </a:lnTo>
                    <a:lnTo>
                      <a:pt x="110" y="0"/>
                    </a:lnTo>
                    <a:lnTo>
                      <a:pt x="112" y="5"/>
                    </a:lnTo>
                    <a:lnTo>
                      <a:pt x="114" y="10"/>
                    </a:lnTo>
                    <a:lnTo>
                      <a:pt x="119" y="20"/>
                    </a:lnTo>
                    <a:lnTo>
                      <a:pt x="122" y="29"/>
                    </a:lnTo>
                    <a:lnTo>
                      <a:pt x="124" y="44"/>
                    </a:lnTo>
                    <a:lnTo>
                      <a:pt x="125" y="59"/>
                    </a:lnTo>
                    <a:lnTo>
                      <a:pt x="124" y="75"/>
                    </a:lnTo>
                    <a:lnTo>
                      <a:pt x="120" y="9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039" name="Freeform 459"/>
              <p:cNvSpPr>
                <a:spLocks/>
              </p:cNvSpPr>
              <p:nvPr/>
            </p:nvSpPr>
            <p:spPr bwMode="auto">
              <a:xfrm>
                <a:off x="1213" y="4728"/>
                <a:ext cx="23" cy="27"/>
              </a:xfrm>
              <a:custGeom>
                <a:avLst/>
                <a:gdLst>
                  <a:gd name="T0" fmla="*/ 6 w 23"/>
                  <a:gd name="T1" fmla="*/ 0 h 55"/>
                  <a:gd name="T2" fmla="*/ 15 w 23"/>
                  <a:gd name="T3" fmla="*/ 0 h 55"/>
                  <a:gd name="T4" fmla="*/ 21 w 23"/>
                  <a:gd name="T5" fmla="*/ 0 h 55"/>
                  <a:gd name="T6" fmla="*/ 23 w 23"/>
                  <a:gd name="T7" fmla="*/ 0 h 55"/>
                  <a:gd name="T8" fmla="*/ 23 w 23"/>
                  <a:gd name="T9" fmla="*/ 0 h 55"/>
                  <a:gd name="T10" fmla="*/ 21 w 23"/>
                  <a:gd name="T11" fmla="*/ 0 h 55"/>
                  <a:gd name="T12" fmla="*/ 15 w 23"/>
                  <a:gd name="T13" fmla="*/ 0 h 55"/>
                  <a:gd name="T14" fmla="*/ 9 w 23"/>
                  <a:gd name="T15" fmla="*/ 0 h 55"/>
                  <a:gd name="T16" fmla="*/ 0 w 23"/>
                  <a:gd name="T17" fmla="*/ 0 h 55"/>
                  <a:gd name="T18" fmla="*/ 6 w 23"/>
                  <a:gd name="T19" fmla="*/ 0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55">
                    <a:moveTo>
                      <a:pt x="6" y="0"/>
                    </a:moveTo>
                    <a:lnTo>
                      <a:pt x="15" y="7"/>
                    </a:lnTo>
                    <a:lnTo>
                      <a:pt x="21" y="15"/>
                    </a:lnTo>
                    <a:lnTo>
                      <a:pt x="23" y="23"/>
                    </a:lnTo>
                    <a:lnTo>
                      <a:pt x="23" y="33"/>
                    </a:lnTo>
                    <a:lnTo>
                      <a:pt x="21" y="41"/>
                    </a:lnTo>
                    <a:lnTo>
                      <a:pt x="15" y="48"/>
                    </a:lnTo>
                    <a:lnTo>
                      <a:pt x="9" y="53"/>
                    </a:lnTo>
                    <a:lnTo>
                      <a:pt x="0" y="55"/>
                    </a:lnTo>
                    <a:lnTo>
                      <a:pt x="6" y="0"/>
                    </a:lnTo>
                    <a:close/>
                  </a:path>
                </a:pathLst>
              </a:custGeom>
              <a:solidFill>
                <a:srgbClr val="FED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040" name="Freeform 460"/>
              <p:cNvSpPr>
                <a:spLocks/>
              </p:cNvSpPr>
              <p:nvPr/>
            </p:nvSpPr>
            <p:spPr bwMode="auto">
              <a:xfrm>
                <a:off x="1213" y="4728"/>
                <a:ext cx="23" cy="27"/>
              </a:xfrm>
              <a:custGeom>
                <a:avLst/>
                <a:gdLst>
                  <a:gd name="T0" fmla="*/ 6 w 23"/>
                  <a:gd name="T1" fmla="*/ 0 h 55"/>
                  <a:gd name="T2" fmla="*/ 15 w 23"/>
                  <a:gd name="T3" fmla="*/ 0 h 55"/>
                  <a:gd name="T4" fmla="*/ 21 w 23"/>
                  <a:gd name="T5" fmla="*/ 0 h 55"/>
                  <a:gd name="T6" fmla="*/ 23 w 23"/>
                  <a:gd name="T7" fmla="*/ 0 h 55"/>
                  <a:gd name="T8" fmla="*/ 23 w 23"/>
                  <a:gd name="T9" fmla="*/ 0 h 55"/>
                  <a:gd name="T10" fmla="*/ 21 w 23"/>
                  <a:gd name="T11" fmla="*/ 0 h 55"/>
                  <a:gd name="T12" fmla="*/ 15 w 23"/>
                  <a:gd name="T13" fmla="*/ 0 h 55"/>
                  <a:gd name="T14" fmla="*/ 9 w 23"/>
                  <a:gd name="T15" fmla="*/ 0 h 55"/>
                  <a:gd name="T16" fmla="*/ 0 w 23"/>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55">
                    <a:moveTo>
                      <a:pt x="6" y="0"/>
                    </a:moveTo>
                    <a:lnTo>
                      <a:pt x="15" y="7"/>
                    </a:lnTo>
                    <a:lnTo>
                      <a:pt x="21" y="15"/>
                    </a:lnTo>
                    <a:lnTo>
                      <a:pt x="23" y="23"/>
                    </a:lnTo>
                    <a:lnTo>
                      <a:pt x="23" y="33"/>
                    </a:lnTo>
                    <a:lnTo>
                      <a:pt x="21" y="41"/>
                    </a:lnTo>
                    <a:lnTo>
                      <a:pt x="15" y="48"/>
                    </a:lnTo>
                    <a:lnTo>
                      <a:pt x="9" y="53"/>
                    </a:lnTo>
                    <a:lnTo>
                      <a:pt x="0" y="5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041" name="Freeform 461"/>
              <p:cNvSpPr>
                <a:spLocks/>
              </p:cNvSpPr>
              <p:nvPr/>
            </p:nvSpPr>
            <p:spPr bwMode="auto">
              <a:xfrm>
                <a:off x="1201" y="4714"/>
                <a:ext cx="5" cy="8"/>
              </a:xfrm>
              <a:custGeom>
                <a:avLst/>
                <a:gdLst>
                  <a:gd name="T0" fmla="*/ 5 w 5"/>
                  <a:gd name="T1" fmla="*/ 1 h 14"/>
                  <a:gd name="T2" fmla="*/ 5 w 5"/>
                  <a:gd name="T3" fmla="*/ 1 h 14"/>
                  <a:gd name="T4" fmla="*/ 3 w 5"/>
                  <a:gd name="T5" fmla="*/ 1 h 14"/>
                  <a:gd name="T6" fmla="*/ 1 w 5"/>
                  <a:gd name="T7" fmla="*/ 1 h 14"/>
                  <a:gd name="T8" fmla="*/ 0 w 5"/>
                  <a:gd name="T9" fmla="*/ 1 h 14"/>
                  <a:gd name="T10" fmla="*/ 1 w 5"/>
                  <a:gd name="T11" fmla="*/ 1 h 14"/>
                  <a:gd name="T12" fmla="*/ 3 w 5"/>
                  <a:gd name="T13" fmla="*/ 0 h 14"/>
                  <a:gd name="T14" fmla="*/ 5 w 5"/>
                  <a:gd name="T15" fmla="*/ 1 h 14"/>
                  <a:gd name="T16" fmla="*/ 5 w 5"/>
                  <a:gd name="T17" fmla="*/ 1 h 14"/>
                  <a:gd name="T18" fmla="*/ 5 w 5"/>
                  <a:gd name="T19" fmla="*/ 1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4">
                    <a:moveTo>
                      <a:pt x="5" y="6"/>
                    </a:moveTo>
                    <a:lnTo>
                      <a:pt x="5" y="11"/>
                    </a:lnTo>
                    <a:lnTo>
                      <a:pt x="3" y="14"/>
                    </a:lnTo>
                    <a:lnTo>
                      <a:pt x="1" y="11"/>
                    </a:lnTo>
                    <a:lnTo>
                      <a:pt x="0" y="6"/>
                    </a:lnTo>
                    <a:lnTo>
                      <a:pt x="1" y="1"/>
                    </a:lnTo>
                    <a:lnTo>
                      <a:pt x="3" y="0"/>
                    </a:lnTo>
                    <a:lnTo>
                      <a:pt x="5" y="1"/>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042" name="Freeform 462"/>
              <p:cNvSpPr>
                <a:spLocks/>
              </p:cNvSpPr>
              <p:nvPr/>
            </p:nvSpPr>
            <p:spPr bwMode="auto">
              <a:xfrm>
                <a:off x="1122" y="4896"/>
                <a:ext cx="133" cy="59"/>
              </a:xfrm>
              <a:custGeom>
                <a:avLst/>
                <a:gdLst>
                  <a:gd name="T0" fmla="*/ 96 w 133"/>
                  <a:gd name="T1" fmla="*/ 1 h 118"/>
                  <a:gd name="T2" fmla="*/ 90 w 133"/>
                  <a:gd name="T3" fmla="*/ 1 h 118"/>
                  <a:gd name="T4" fmla="*/ 83 w 133"/>
                  <a:gd name="T5" fmla="*/ 1 h 118"/>
                  <a:gd name="T6" fmla="*/ 72 w 133"/>
                  <a:gd name="T7" fmla="*/ 1 h 118"/>
                  <a:gd name="T8" fmla="*/ 61 w 133"/>
                  <a:gd name="T9" fmla="*/ 1 h 118"/>
                  <a:gd name="T10" fmla="*/ 49 w 133"/>
                  <a:gd name="T11" fmla="*/ 1 h 118"/>
                  <a:gd name="T12" fmla="*/ 38 w 133"/>
                  <a:gd name="T13" fmla="*/ 1 h 118"/>
                  <a:gd name="T14" fmla="*/ 29 w 133"/>
                  <a:gd name="T15" fmla="*/ 1 h 118"/>
                  <a:gd name="T16" fmla="*/ 21 w 133"/>
                  <a:gd name="T17" fmla="*/ 1 h 118"/>
                  <a:gd name="T18" fmla="*/ 12 w 133"/>
                  <a:gd name="T19" fmla="*/ 1 h 118"/>
                  <a:gd name="T20" fmla="*/ 5 w 133"/>
                  <a:gd name="T21" fmla="*/ 1 h 118"/>
                  <a:gd name="T22" fmla="*/ 0 w 133"/>
                  <a:gd name="T23" fmla="*/ 1 h 118"/>
                  <a:gd name="T24" fmla="*/ 0 w 133"/>
                  <a:gd name="T25" fmla="*/ 1 h 118"/>
                  <a:gd name="T26" fmla="*/ 2 w 133"/>
                  <a:gd name="T27" fmla="*/ 1 h 118"/>
                  <a:gd name="T28" fmla="*/ 15 w 133"/>
                  <a:gd name="T29" fmla="*/ 1 h 118"/>
                  <a:gd name="T30" fmla="*/ 29 w 133"/>
                  <a:gd name="T31" fmla="*/ 1 h 118"/>
                  <a:gd name="T32" fmla="*/ 39 w 133"/>
                  <a:gd name="T33" fmla="*/ 1 h 118"/>
                  <a:gd name="T34" fmla="*/ 49 w 133"/>
                  <a:gd name="T35" fmla="*/ 1 h 118"/>
                  <a:gd name="T36" fmla="*/ 56 w 133"/>
                  <a:gd name="T37" fmla="*/ 1 h 118"/>
                  <a:gd name="T38" fmla="*/ 64 w 133"/>
                  <a:gd name="T39" fmla="*/ 1 h 118"/>
                  <a:gd name="T40" fmla="*/ 73 w 133"/>
                  <a:gd name="T41" fmla="*/ 1 h 118"/>
                  <a:gd name="T42" fmla="*/ 79 w 133"/>
                  <a:gd name="T43" fmla="*/ 1 h 118"/>
                  <a:gd name="T44" fmla="*/ 82 w 133"/>
                  <a:gd name="T45" fmla="*/ 0 h 118"/>
                  <a:gd name="T46" fmla="*/ 84 w 133"/>
                  <a:gd name="T47" fmla="*/ 0 h 118"/>
                  <a:gd name="T48" fmla="*/ 84 w 133"/>
                  <a:gd name="T49" fmla="*/ 0 h 118"/>
                  <a:gd name="T50" fmla="*/ 84 w 133"/>
                  <a:gd name="T51" fmla="*/ 1 h 118"/>
                  <a:gd name="T52" fmla="*/ 84 w 133"/>
                  <a:gd name="T53" fmla="*/ 1 h 118"/>
                  <a:gd name="T54" fmla="*/ 86 w 133"/>
                  <a:gd name="T55" fmla="*/ 1 h 118"/>
                  <a:gd name="T56" fmla="*/ 90 w 133"/>
                  <a:gd name="T57" fmla="*/ 1 h 118"/>
                  <a:gd name="T58" fmla="*/ 96 w 133"/>
                  <a:gd name="T59" fmla="*/ 1 h 118"/>
                  <a:gd name="T60" fmla="*/ 104 w 133"/>
                  <a:gd name="T61" fmla="*/ 1 h 118"/>
                  <a:gd name="T62" fmla="*/ 118 w 133"/>
                  <a:gd name="T63" fmla="*/ 1 h 118"/>
                  <a:gd name="T64" fmla="*/ 133 w 133"/>
                  <a:gd name="T65" fmla="*/ 1 h 118"/>
                  <a:gd name="T66" fmla="*/ 96 w 133"/>
                  <a:gd name="T67" fmla="*/ 1 h 1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33" h="118">
                    <a:moveTo>
                      <a:pt x="96" y="118"/>
                    </a:moveTo>
                    <a:lnTo>
                      <a:pt x="90" y="117"/>
                    </a:lnTo>
                    <a:lnTo>
                      <a:pt x="83" y="117"/>
                    </a:lnTo>
                    <a:lnTo>
                      <a:pt x="72" y="113"/>
                    </a:lnTo>
                    <a:lnTo>
                      <a:pt x="61" y="110"/>
                    </a:lnTo>
                    <a:lnTo>
                      <a:pt x="49" y="107"/>
                    </a:lnTo>
                    <a:lnTo>
                      <a:pt x="38" y="104"/>
                    </a:lnTo>
                    <a:lnTo>
                      <a:pt x="29" y="100"/>
                    </a:lnTo>
                    <a:lnTo>
                      <a:pt x="21" y="95"/>
                    </a:lnTo>
                    <a:lnTo>
                      <a:pt x="12" y="84"/>
                    </a:lnTo>
                    <a:lnTo>
                      <a:pt x="5" y="68"/>
                    </a:lnTo>
                    <a:lnTo>
                      <a:pt x="0" y="48"/>
                    </a:lnTo>
                    <a:lnTo>
                      <a:pt x="0" y="38"/>
                    </a:lnTo>
                    <a:lnTo>
                      <a:pt x="2" y="26"/>
                    </a:lnTo>
                    <a:lnTo>
                      <a:pt x="15" y="22"/>
                    </a:lnTo>
                    <a:lnTo>
                      <a:pt x="29" y="18"/>
                    </a:lnTo>
                    <a:lnTo>
                      <a:pt x="39" y="15"/>
                    </a:lnTo>
                    <a:lnTo>
                      <a:pt x="49" y="12"/>
                    </a:lnTo>
                    <a:lnTo>
                      <a:pt x="56" y="8"/>
                    </a:lnTo>
                    <a:lnTo>
                      <a:pt x="64" y="7"/>
                    </a:lnTo>
                    <a:lnTo>
                      <a:pt x="73" y="4"/>
                    </a:lnTo>
                    <a:lnTo>
                      <a:pt x="79" y="2"/>
                    </a:lnTo>
                    <a:lnTo>
                      <a:pt x="82" y="0"/>
                    </a:lnTo>
                    <a:lnTo>
                      <a:pt x="84" y="0"/>
                    </a:lnTo>
                    <a:lnTo>
                      <a:pt x="84" y="2"/>
                    </a:lnTo>
                    <a:lnTo>
                      <a:pt x="84" y="8"/>
                    </a:lnTo>
                    <a:lnTo>
                      <a:pt x="86" y="17"/>
                    </a:lnTo>
                    <a:lnTo>
                      <a:pt x="90" y="28"/>
                    </a:lnTo>
                    <a:lnTo>
                      <a:pt x="96" y="41"/>
                    </a:lnTo>
                    <a:lnTo>
                      <a:pt x="104" y="56"/>
                    </a:lnTo>
                    <a:lnTo>
                      <a:pt x="118" y="72"/>
                    </a:lnTo>
                    <a:lnTo>
                      <a:pt x="133" y="89"/>
                    </a:lnTo>
                    <a:lnTo>
                      <a:pt x="96" y="118"/>
                    </a:lnTo>
                    <a:close/>
                  </a:path>
                </a:pathLst>
              </a:custGeom>
              <a:solidFill>
                <a:srgbClr val="7F1E02"/>
              </a:solidFill>
              <a:ln w="9525">
                <a:solidFill>
                  <a:srgbClr val="000000"/>
                </a:solidFill>
                <a:prstDash val="solid"/>
                <a:round/>
                <a:headEnd/>
                <a:tailEnd/>
              </a:ln>
            </p:spPr>
            <p:txBody>
              <a:bodyPr/>
              <a:lstStyle/>
              <a:p>
                <a:endParaRPr lang="ja-JP" altLang="en-US"/>
              </a:p>
            </p:txBody>
          </p:sp>
          <p:sp>
            <p:nvSpPr>
              <p:cNvPr id="36043" name="Freeform 463"/>
              <p:cNvSpPr>
                <a:spLocks/>
              </p:cNvSpPr>
              <p:nvPr/>
            </p:nvSpPr>
            <p:spPr bwMode="auto">
              <a:xfrm>
                <a:off x="1051" y="4827"/>
                <a:ext cx="165" cy="209"/>
              </a:xfrm>
              <a:custGeom>
                <a:avLst/>
                <a:gdLst>
                  <a:gd name="T0" fmla="*/ 38 w 165"/>
                  <a:gd name="T1" fmla="*/ 0 h 419"/>
                  <a:gd name="T2" fmla="*/ 37 w 165"/>
                  <a:gd name="T3" fmla="*/ 0 h 419"/>
                  <a:gd name="T4" fmla="*/ 33 w 165"/>
                  <a:gd name="T5" fmla="*/ 0 h 419"/>
                  <a:gd name="T6" fmla="*/ 27 w 165"/>
                  <a:gd name="T7" fmla="*/ 0 h 419"/>
                  <a:gd name="T8" fmla="*/ 21 w 165"/>
                  <a:gd name="T9" fmla="*/ 0 h 419"/>
                  <a:gd name="T10" fmla="*/ 8 w 165"/>
                  <a:gd name="T11" fmla="*/ 0 h 419"/>
                  <a:gd name="T12" fmla="*/ 3 w 165"/>
                  <a:gd name="T13" fmla="*/ 0 h 419"/>
                  <a:gd name="T14" fmla="*/ 1 w 165"/>
                  <a:gd name="T15" fmla="*/ 0 h 419"/>
                  <a:gd name="T16" fmla="*/ 0 w 165"/>
                  <a:gd name="T17" fmla="*/ 0 h 419"/>
                  <a:gd name="T18" fmla="*/ 0 w 165"/>
                  <a:gd name="T19" fmla="*/ 0 h 419"/>
                  <a:gd name="T20" fmla="*/ 0 w 165"/>
                  <a:gd name="T21" fmla="*/ 0 h 419"/>
                  <a:gd name="T22" fmla="*/ 0 w 165"/>
                  <a:gd name="T23" fmla="*/ 0 h 419"/>
                  <a:gd name="T24" fmla="*/ 1 w 165"/>
                  <a:gd name="T25" fmla="*/ 0 h 419"/>
                  <a:gd name="T26" fmla="*/ 1 w 165"/>
                  <a:gd name="T27" fmla="*/ 0 h 419"/>
                  <a:gd name="T28" fmla="*/ 2 w 165"/>
                  <a:gd name="T29" fmla="*/ 0 h 419"/>
                  <a:gd name="T30" fmla="*/ 2 w 165"/>
                  <a:gd name="T31" fmla="*/ 0 h 419"/>
                  <a:gd name="T32" fmla="*/ 4 w 165"/>
                  <a:gd name="T33" fmla="*/ 0 h 419"/>
                  <a:gd name="T34" fmla="*/ 6 w 165"/>
                  <a:gd name="T35" fmla="*/ 0 h 419"/>
                  <a:gd name="T36" fmla="*/ 7 w 165"/>
                  <a:gd name="T37" fmla="*/ 0 h 419"/>
                  <a:gd name="T38" fmla="*/ 7 w 165"/>
                  <a:gd name="T39" fmla="*/ 0 h 419"/>
                  <a:gd name="T40" fmla="*/ 7 w 165"/>
                  <a:gd name="T41" fmla="*/ 0 h 419"/>
                  <a:gd name="T42" fmla="*/ 8 w 165"/>
                  <a:gd name="T43" fmla="*/ 0 h 419"/>
                  <a:gd name="T44" fmla="*/ 8 w 165"/>
                  <a:gd name="T45" fmla="*/ 0 h 419"/>
                  <a:gd name="T46" fmla="*/ 9 w 165"/>
                  <a:gd name="T47" fmla="*/ 0 h 419"/>
                  <a:gd name="T48" fmla="*/ 12 w 165"/>
                  <a:gd name="T49" fmla="*/ 0 h 419"/>
                  <a:gd name="T50" fmla="*/ 14 w 165"/>
                  <a:gd name="T51" fmla="*/ 0 h 419"/>
                  <a:gd name="T52" fmla="*/ 17 w 165"/>
                  <a:gd name="T53" fmla="*/ 0 h 419"/>
                  <a:gd name="T54" fmla="*/ 21 w 165"/>
                  <a:gd name="T55" fmla="*/ 0 h 419"/>
                  <a:gd name="T56" fmla="*/ 24 w 165"/>
                  <a:gd name="T57" fmla="*/ 0 h 419"/>
                  <a:gd name="T58" fmla="*/ 25 w 165"/>
                  <a:gd name="T59" fmla="*/ 0 h 419"/>
                  <a:gd name="T60" fmla="*/ 25 w 165"/>
                  <a:gd name="T61" fmla="*/ 0 h 419"/>
                  <a:gd name="T62" fmla="*/ 25 w 165"/>
                  <a:gd name="T63" fmla="*/ 0 h 419"/>
                  <a:gd name="T64" fmla="*/ 26 w 165"/>
                  <a:gd name="T65" fmla="*/ 0 h 419"/>
                  <a:gd name="T66" fmla="*/ 27 w 165"/>
                  <a:gd name="T67" fmla="*/ 0 h 419"/>
                  <a:gd name="T68" fmla="*/ 29 w 165"/>
                  <a:gd name="T69" fmla="*/ 0 h 419"/>
                  <a:gd name="T70" fmla="*/ 30 w 165"/>
                  <a:gd name="T71" fmla="*/ 0 h 419"/>
                  <a:gd name="T72" fmla="*/ 30 w 165"/>
                  <a:gd name="T73" fmla="*/ 0 h 419"/>
                  <a:gd name="T74" fmla="*/ 31 w 165"/>
                  <a:gd name="T75" fmla="*/ 0 h 419"/>
                  <a:gd name="T76" fmla="*/ 31 w 165"/>
                  <a:gd name="T77" fmla="*/ 0 h 419"/>
                  <a:gd name="T78" fmla="*/ 31 w 165"/>
                  <a:gd name="T79" fmla="*/ 0 h 419"/>
                  <a:gd name="T80" fmla="*/ 48 w 165"/>
                  <a:gd name="T81" fmla="*/ 0 h 419"/>
                  <a:gd name="T82" fmla="*/ 63 w 165"/>
                  <a:gd name="T83" fmla="*/ 0 h 419"/>
                  <a:gd name="T84" fmla="*/ 76 w 165"/>
                  <a:gd name="T85" fmla="*/ 0 h 419"/>
                  <a:gd name="T86" fmla="*/ 86 w 165"/>
                  <a:gd name="T87" fmla="*/ 0 h 419"/>
                  <a:gd name="T88" fmla="*/ 96 w 165"/>
                  <a:gd name="T89" fmla="*/ 0 h 419"/>
                  <a:gd name="T90" fmla="*/ 104 w 165"/>
                  <a:gd name="T91" fmla="*/ 0 h 419"/>
                  <a:gd name="T92" fmla="*/ 115 w 165"/>
                  <a:gd name="T93" fmla="*/ 0 h 419"/>
                  <a:gd name="T94" fmla="*/ 122 w 165"/>
                  <a:gd name="T95" fmla="*/ 0 h 419"/>
                  <a:gd name="T96" fmla="*/ 126 w 165"/>
                  <a:gd name="T97" fmla="*/ 0 h 419"/>
                  <a:gd name="T98" fmla="*/ 127 w 165"/>
                  <a:gd name="T99" fmla="*/ 0 h 419"/>
                  <a:gd name="T100" fmla="*/ 127 w 165"/>
                  <a:gd name="T101" fmla="*/ 0 h 419"/>
                  <a:gd name="T102" fmla="*/ 139 w 165"/>
                  <a:gd name="T103" fmla="*/ 0 h 419"/>
                  <a:gd name="T104" fmla="*/ 149 w 165"/>
                  <a:gd name="T105" fmla="*/ 0 h 419"/>
                  <a:gd name="T106" fmla="*/ 155 w 165"/>
                  <a:gd name="T107" fmla="*/ 0 h 419"/>
                  <a:gd name="T108" fmla="*/ 160 w 165"/>
                  <a:gd name="T109" fmla="*/ 0 h 419"/>
                  <a:gd name="T110" fmla="*/ 162 w 165"/>
                  <a:gd name="T111" fmla="*/ 0 h 419"/>
                  <a:gd name="T112" fmla="*/ 163 w 165"/>
                  <a:gd name="T113" fmla="*/ 0 h 419"/>
                  <a:gd name="T114" fmla="*/ 165 w 165"/>
                  <a:gd name="T115" fmla="*/ 0 h 419"/>
                  <a:gd name="T116" fmla="*/ 38 w 165"/>
                  <a:gd name="T117" fmla="*/ 0 h 4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65" h="419">
                    <a:moveTo>
                      <a:pt x="38" y="0"/>
                    </a:moveTo>
                    <a:lnTo>
                      <a:pt x="37" y="2"/>
                    </a:lnTo>
                    <a:lnTo>
                      <a:pt x="33" y="7"/>
                    </a:lnTo>
                    <a:lnTo>
                      <a:pt x="27" y="15"/>
                    </a:lnTo>
                    <a:lnTo>
                      <a:pt x="21" y="25"/>
                    </a:lnTo>
                    <a:lnTo>
                      <a:pt x="8" y="41"/>
                    </a:lnTo>
                    <a:lnTo>
                      <a:pt x="3" y="50"/>
                    </a:lnTo>
                    <a:lnTo>
                      <a:pt x="1" y="53"/>
                    </a:lnTo>
                    <a:lnTo>
                      <a:pt x="0" y="56"/>
                    </a:lnTo>
                    <a:lnTo>
                      <a:pt x="0" y="68"/>
                    </a:lnTo>
                    <a:lnTo>
                      <a:pt x="0" y="86"/>
                    </a:lnTo>
                    <a:lnTo>
                      <a:pt x="0" y="109"/>
                    </a:lnTo>
                    <a:lnTo>
                      <a:pt x="1" y="133"/>
                    </a:lnTo>
                    <a:lnTo>
                      <a:pt x="1" y="163"/>
                    </a:lnTo>
                    <a:lnTo>
                      <a:pt x="2" y="194"/>
                    </a:lnTo>
                    <a:lnTo>
                      <a:pt x="2" y="227"/>
                    </a:lnTo>
                    <a:lnTo>
                      <a:pt x="4" y="289"/>
                    </a:lnTo>
                    <a:lnTo>
                      <a:pt x="6" y="319"/>
                    </a:lnTo>
                    <a:lnTo>
                      <a:pt x="7" y="347"/>
                    </a:lnTo>
                    <a:lnTo>
                      <a:pt x="7" y="368"/>
                    </a:lnTo>
                    <a:lnTo>
                      <a:pt x="7" y="388"/>
                    </a:lnTo>
                    <a:lnTo>
                      <a:pt x="8" y="399"/>
                    </a:lnTo>
                    <a:lnTo>
                      <a:pt x="8" y="406"/>
                    </a:lnTo>
                    <a:lnTo>
                      <a:pt x="9" y="414"/>
                    </a:lnTo>
                    <a:lnTo>
                      <a:pt x="12" y="417"/>
                    </a:lnTo>
                    <a:lnTo>
                      <a:pt x="14" y="419"/>
                    </a:lnTo>
                    <a:lnTo>
                      <a:pt x="17" y="419"/>
                    </a:lnTo>
                    <a:lnTo>
                      <a:pt x="21" y="417"/>
                    </a:lnTo>
                    <a:lnTo>
                      <a:pt x="24" y="412"/>
                    </a:lnTo>
                    <a:lnTo>
                      <a:pt x="25" y="407"/>
                    </a:lnTo>
                    <a:lnTo>
                      <a:pt x="25" y="404"/>
                    </a:lnTo>
                    <a:lnTo>
                      <a:pt x="25" y="399"/>
                    </a:lnTo>
                    <a:lnTo>
                      <a:pt x="26" y="386"/>
                    </a:lnTo>
                    <a:lnTo>
                      <a:pt x="27" y="368"/>
                    </a:lnTo>
                    <a:lnTo>
                      <a:pt x="29" y="348"/>
                    </a:lnTo>
                    <a:lnTo>
                      <a:pt x="30" y="329"/>
                    </a:lnTo>
                    <a:lnTo>
                      <a:pt x="30" y="312"/>
                    </a:lnTo>
                    <a:lnTo>
                      <a:pt x="31" y="301"/>
                    </a:lnTo>
                    <a:lnTo>
                      <a:pt x="31" y="297"/>
                    </a:lnTo>
                    <a:lnTo>
                      <a:pt x="31" y="296"/>
                    </a:lnTo>
                    <a:lnTo>
                      <a:pt x="48" y="302"/>
                    </a:lnTo>
                    <a:lnTo>
                      <a:pt x="63" y="307"/>
                    </a:lnTo>
                    <a:lnTo>
                      <a:pt x="76" y="311"/>
                    </a:lnTo>
                    <a:lnTo>
                      <a:pt x="86" y="314"/>
                    </a:lnTo>
                    <a:lnTo>
                      <a:pt x="96" y="317"/>
                    </a:lnTo>
                    <a:lnTo>
                      <a:pt x="104" y="319"/>
                    </a:lnTo>
                    <a:lnTo>
                      <a:pt x="115" y="324"/>
                    </a:lnTo>
                    <a:lnTo>
                      <a:pt x="122" y="325"/>
                    </a:lnTo>
                    <a:lnTo>
                      <a:pt x="126" y="327"/>
                    </a:lnTo>
                    <a:lnTo>
                      <a:pt x="127" y="327"/>
                    </a:lnTo>
                    <a:lnTo>
                      <a:pt x="139" y="307"/>
                    </a:lnTo>
                    <a:lnTo>
                      <a:pt x="149" y="291"/>
                    </a:lnTo>
                    <a:lnTo>
                      <a:pt x="155" y="281"/>
                    </a:lnTo>
                    <a:lnTo>
                      <a:pt x="160" y="273"/>
                    </a:lnTo>
                    <a:lnTo>
                      <a:pt x="162" y="268"/>
                    </a:lnTo>
                    <a:lnTo>
                      <a:pt x="163" y="266"/>
                    </a:lnTo>
                    <a:lnTo>
                      <a:pt x="165" y="265"/>
                    </a:lnTo>
                    <a:lnTo>
                      <a:pt x="38" y="0"/>
                    </a:lnTo>
                    <a:close/>
                  </a:path>
                </a:pathLst>
              </a:custGeom>
              <a:solidFill>
                <a:srgbClr val="999999"/>
              </a:solidFill>
              <a:ln w="12700">
                <a:solidFill>
                  <a:srgbClr val="000000"/>
                </a:solidFill>
                <a:prstDash val="solid"/>
                <a:round/>
                <a:headEnd/>
                <a:tailEnd/>
              </a:ln>
            </p:spPr>
            <p:txBody>
              <a:bodyPr/>
              <a:lstStyle/>
              <a:p>
                <a:endParaRPr lang="ja-JP" altLang="en-US"/>
              </a:p>
            </p:txBody>
          </p:sp>
          <p:sp>
            <p:nvSpPr>
              <p:cNvPr id="36044" name="Freeform 464"/>
              <p:cNvSpPr>
                <a:spLocks/>
              </p:cNvSpPr>
              <p:nvPr/>
            </p:nvSpPr>
            <p:spPr bwMode="auto">
              <a:xfrm>
                <a:off x="1195" y="4696"/>
                <a:ext cx="17" cy="8"/>
              </a:xfrm>
              <a:custGeom>
                <a:avLst/>
                <a:gdLst>
                  <a:gd name="T0" fmla="*/ 0 w 17"/>
                  <a:gd name="T1" fmla="*/ 0 h 17"/>
                  <a:gd name="T2" fmla="*/ 1 w 17"/>
                  <a:gd name="T3" fmla="*/ 0 h 17"/>
                  <a:gd name="T4" fmla="*/ 3 w 17"/>
                  <a:gd name="T5" fmla="*/ 0 h 17"/>
                  <a:gd name="T6" fmla="*/ 4 w 17"/>
                  <a:gd name="T7" fmla="*/ 0 h 17"/>
                  <a:gd name="T8" fmla="*/ 5 w 17"/>
                  <a:gd name="T9" fmla="*/ 0 h 17"/>
                  <a:gd name="T10" fmla="*/ 6 w 17"/>
                  <a:gd name="T11" fmla="*/ 0 h 17"/>
                  <a:gd name="T12" fmla="*/ 9 w 17"/>
                  <a:gd name="T13" fmla="*/ 0 h 17"/>
                  <a:gd name="T14" fmla="*/ 10 w 17"/>
                  <a:gd name="T15" fmla="*/ 0 h 17"/>
                  <a:gd name="T16" fmla="*/ 11 w 17"/>
                  <a:gd name="T17" fmla="*/ 0 h 17"/>
                  <a:gd name="T18" fmla="*/ 11 w 17"/>
                  <a:gd name="T19" fmla="*/ 0 h 17"/>
                  <a:gd name="T20" fmla="*/ 12 w 17"/>
                  <a:gd name="T21" fmla="*/ 0 h 17"/>
                  <a:gd name="T22" fmla="*/ 15 w 17"/>
                  <a:gd name="T23" fmla="*/ 0 h 17"/>
                  <a:gd name="T24" fmla="*/ 16 w 17"/>
                  <a:gd name="T25" fmla="*/ 0 h 17"/>
                  <a:gd name="T26" fmla="*/ 17 w 17"/>
                  <a:gd name="T27" fmla="*/ 0 h 17"/>
                  <a:gd name="T28" fmla="*/ 15 w 17"/>
                  <a:gd name="T29" fmla="*/ 0 h 17"/>
                  <a:gd name="T30" fmla="*/ 12 w 17"/>
                  <a:gd name="T31" fmla="*/ 0 h 17"/>
                  <a:gd name="T32" fmla="*/ 10 w 17"/>
                  <a:gd name="T33" fmla="*/ 0 h 17"/>
                  <a:gd name="T34" fmla="*/ 4 w 17"/>
                  <a:gd name="T35" fmla="*/ 0 h 17"/>
                  <a:gd name="T36" fmla="*/ 1 w 17"/>
                  <a:gd name="T37" fmla="*/ 0 h 17"/>
                  <a:gd name="T38" fmla="*/ 0 w 17"/>
                  <a:gd name="T39" fmla="*/ 0 h 17"/>
                  <a:gd name="T40" fmla="*/ 0 w 17"/>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7">
                    <a:moveTo>
                      <a:pt x="0" y="10"/>
                    </a:moveTo>
                    <a:lnTo>
                      <a:pt x="1" y="14"/>
                    </a:lnTo>
                    <a:lnTo>
                      <a:pt x="3" y="15"/>
                    </a:lnTo>
                    <a:lnTo>
                      <a:pt x="4" y="14"/>
                    </a:lnTo>
                    <a:lnTo>
                      <a:pt x="5" y="12"/>
                    </a:lnTo>
                    <a:lnTo>
                      <a:pt x="6" y="9"/>
                    </a:lnTo>
                    <a:lnTo>
                      <a:pt x="9" y="9"/>
                    </a:lnTo>
                    <a:lnTo>
                      <a:pt x="10" y="9"/>
                    </a:lnTo>
                    <a:lnTo>
                      <a:pt x="11" y="10"/>
                    </a:lnTo>
                    <a:lnTo>
                      <a:pt x="11" y="14"/>
                    </a:lnTo>
                    <a:lnTo>
                      <a:pt x="12" y="15"/>
                    </a:lnTo>
                    <a:lnTo>
                      <a:pt x="15" y="17"/>
                    </a:lnTo>
                    <a:lnTo>
                      <a:pt x="16" y="15"/>
                    </a:lnTo>
                    <a:lnTo>
                      <a:pt x="17" y="14"/>
                    </a:lnTo>
                    <a:lnTo>
                      <a:pt x="15" y="5"/>
                    </a:lnTo>
                    <a:lnTo>
                      <a:pt x="12" y="2"/>
                    </a:lnTo>
                    <a:lnTo>
                      <a:pt x="10" y="0"/>
                    </a:lnTo>
                    <a:lnTo>
                      <a:pt x="4" y="4"/>
                    </a:lnTo>
                    <a:lnTo>
                      <a:pt x="1" y="7"/>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045" name="Freeform 465"/>
              <p:cNvSpPr>
                <a:spLocks/>
              </p:cNvSpPr>
              <p:nvPr/>
            </p:nvSpPr>
            <p:spPr bwMode="auto">
              <a:xfrm>
                <a:off x="1071" y="4654"/>
                <a:ext cx="157" cy="129"/>
              </a:xfrm>
              <a:custGeom>
                <a:avLst/>
                <a:gdLst>
                  <a:gd name="T0" fmla="*/ 66 w 157"/>
                  <a:gd name="T1" fmla="*/ 1 h 257"/>
                  <a:gd name="T2" fmla="*/ 82 w 157"/>
                  <a:gd name="T3" fmla="*/ 1 h 257"/>
                  <a:gd name="T4" fmla="*/ 89 w 157"/>
                  <a:gd name="T5" fmla="*/ 1 h 257"/>
                  <a:gd name="T6" fmla="*/ 116 w 157"/>
                  <a:gd name="T7" fmla="*/ 0 h 257"/>
                  <a:gd name="T8" fmla="*/ 140 w 157"/>
                  <a:gd name="T9" fmla="*/ 1 h 257"/>
                  <a:gd name="T10" fmla="*/ 153 w 157"/>
                  <a:gd name="T11" fmla="*/ 1 h 257"/>
                  <a:gd name="T12" fmla="*/ 157 w 157"/>
                  <a:gd name="T13" fmla="*/ 1 h 257"/>
                  <a:gd name="T14" fmla="*/ 151 w 157"/>
                  <a:gd name="T15" fmla="*/ 1 h 257"/>
                  <a:gd name="T16" fmla="*/ 134 w 157"/>
                  <a:gd name="T17" fmla="*/ 1 h 257"/>
                  <a:gd name="T18" fmla="*/ 108 w 157"/>
                  <a:gd name="T19" fmla="*/ 1 h 257"/>
                  <a:gd name="T20" fmla="*/ 98 w 157"/>
                  <a:gd name="T21" fmla="*/ 1 h 257"/>
                  <a:gd name="T22" fmla="*/ 100 w 157"/>
                  <a:gd name="T23" fmla="*/ 1 h 257"/>
                  <a:gd name="T24" fmla="*/ 99 w 157"/>
                  <a:gd name="T25" fmla="*/ 1 h 257"/>
                  <a:gd name="T26" fmla="*/ 95 w 157"/>
                  <a:gd name="T27" fmla="*/ 1 h 257"/>
                  <a:gd name="T28" fmla="*/ 82 w 157"/>
                  <a:gd name="T29" fmla="*/ 1 h 257"/>
                  <a:gd name="T30" fmla="*/ 70 w 157"/>
                  <a:gd name="T31" fmla="*/ 1 h 257"/>
                  <a:gd name="T32" fmla="*/ 65 w 157"/>
                  <a:gd name="T33" fmla="*/ 1 h 257"/>
                  <a:gd name="T34" fmla="*/ 60 w 157"/>
                  <a:gd name="T35" fmla="*/ 1 h 257"/>
                  <a:gd name="T36" fmla="*/ 56 w 157"/>
                  <a:gd name="T37" fmla="*/ 1 h 257"/>
                  <a:gd name="T38" fmla="*/ 48 w 157"/>
                  <a:gd name="T39" fmla="*/ 1 h 257"/>
                  <a:gd name="T40" fmla="*/ 40 w 157"/>
                  <a:gd name="T41" fmla="*/ 1 h 257"/>
                  <a:gd name="T42" fmla="*/ 35 w 157"/>
                  <a:gd name="T43" fmla="*/ 1 h 257"/>
                  <a:gd name="T44" fmla="*/ 36 w 157"/>
                  <a:gd name="T45" fmla="*/ 1 h 257"/>
                  <a:gd name="T46" fmla="*/ 42 w 157"/>
                  <a:gd name="T47" fmla="*/ 1 h 257"/>
                  <a:gd name="T48" fmla="*/ 51 w 157"/>
                  <a:gd name="T49" fmla="*/ 1 h 257"/>
                  <a:gd name="T50" fmla="*/ 50 w 157"/>
                  <a:gd name="T51" fmla="*/ 1 h 257"/>
                  <a:gd name="T52" fmla="*/ 48 w 157"/>
                  <a:gd name="T53" fmla="*/ 1 h 257"/>
                  <a:gd name="T54" fmla="*/ 47 w 157"/>
                  <a:gd name="T55" fmla="*/ 1 h 257"/>
                  <a:gd name="T56" fmla="*/ 43 w 157"/>
                  <a:gd name="T57" fmla="*/ 1 h 257"/>
                  <a:gd name="T58" fmla="*/ 39 w 157"/>
                  <a:gd name="T59" fmla="*/ 1 h 257"/>
                  <a:gd name="T60" fmla="*/ 37 w 157"/>
                  <a:gd name="T61" fmla="*/ 1 h 257"/>
                  <a:gd name="T62" fmla="*/ 34 w 157"/>
                  <a:gd name="T63" fmla="*/ 1 h 257"/>
                  <a:gd name="T64" fmla="*/ 27 w 157"/>
                  <a:gd name="T65" fmla="*/ 1 h 257"/>
                  <a:gd name="T66" fmla="*/ 15 w 157"/>
                  <a:gd name="T67" fmla="*/ 1 h 257"/>
                  <a:gd name="T68" fmla="*/ 5 w 157"/>
                  <a:gd name="T69" fmla="*/ 1 h 257"/>
                  <a:gd name="T70" fmla="*/ 0 w 157"/>
                  <a:gd name="T71" fmla="*/ 1 h 257"/>
                  <a:gd name="T72" fmla="*/ 7 w 157"/>
                  <a:gd name="T73" fmla="*/ 1 h 257"/>
                  <a:gd name="T74" fmla="*/ 22 w 157"/>
                  <a:gd name="T75" fmla="*/ 1 h 257"/>
                  <a:gd name="T76" fmla="*/ 33 w 157"/>
                  <a:gd name="T77" fmla="*/ 1 h 257"/>
                  <a:gd name="T78" fmla="*/ 51 w 157"/>
                  <a:gd name="T79" fmla="*/ 1 h 257"/>
                  <a:gd name="T80" fmla="*/ 58 w 157"/>
                  <a:gd name="T81" fmla="*/ 1 h 257"/>
                  <a:gd name="T82" fmla="*/ 59 w 157"/>
                  <a:gd name="T83" fmla="*/ 1 h 2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7" h="257">
                    <a:moveTo>
                      <a:pt x="59" y="19"/>
                    </a:moveTo>
                    <a:lnTo>
                      <a:pt x="66" y="19"/>
                    </a:lnTo>
                    <a:lnTo>
                      <a:pt x="74" y="18"/>
                    </a:lnTo>
                    <a:lnTo>
                      <a:pt x="82" y="11"/>
                    </a:lnTo>
                    <a:lnTo>
                      <a:pt x="84" y="10"/>
                    </a:lnTo>
                    <a:lnTo>
                      <a:pt x="89" y="8"/>
                    </a:lnTo>
                    <a:lnTo>
                      <a:pt x="101" y="3"/>
                    </a:lnTo>
                    <a:lnTo>
                      <a:pt x="116" y="0"/>
                    </a:lnTo>
                    <a:lnTo>
                      <a:pt x="129" y="0"/>
                    </a:lnTo>
                    <a:lnTo>
                      <a:pt x="140" y="3"/>
                    </a:lnTo>
                    <a:lnTo>
                      <a:pt x="148" y="10"/>
                    </a:lnTo>
                    <a:lnTo>
                      <a:pt x="153" y="16"/>
                    </a:lnTo>
                    <a:lnTo>
                      <a:pt x="155" y="24"/>
                    </a:lnTo>
                    <a:lnTo>
                      <a:pt x="157" y="33"/>
                    </a:lnTo>
                    <a:lnTo>
                      <a:pt x="154" y="42"/>
                    </a:lnTo>
                    <a:lnTo>
                      <a:pt x="151" y="49"/>
                    </a:lnTo>
                    <a:lnTo>
                      <a:pt x="146" y="56"/>
                    </a:lnTo>
                    <a:lnTo>
                      <a:pt x="134" y="64"/>
                    </a:lnTo>
                    <a:lnTo>
                      <a:pt x="121" y="67"/>
                    </a:lnTo>
                    <a:lnTo>
                      <a:pt x="108" y="70"/>
                    </a:lnTo>
                    <a:lnTo>
                      <a:pt x="99" y="70"/>
                    </a:lnTo>
                    <a:lnTo>
                      <a:pt x="98" y="72"/>
                    </a:lnTo>
                    <a:lnTo>
                      <a:pt x="99" y="75"/>
                    </a:lnTo>
                    <a:lnTo>
                      <a:pt x="100" y="80"/>
                    </a:lnTo>
                    <a:lnTo>
                      <a:pt x="100" y="88"/>
                    </a:lnTo>
                    <a:lnTo>
                      <a:pt x="99" y="95"/>
                    </a:lnTo>
                    <a:lnTo>
                      <a:pt x="96" y="102"/>
                    </a:lnTo>
                    <a:lnTo>
                      <a:pt x="95" y="106"/>
                    </a:lnTo>
                    <a:lnTo>
                      <a:pt x="92" y="113"/>
                    </a:lnTo>
                    <a:lnTo>
                      <a:pt x="82" y="131"/>
                    </a:lnTo>
                    <a:lnTo>
                      <a:pt x="74" y="149"/>
                    </a:lnTo>
                    <a:lnTo>
                      <a:pt x="70" y="156"/>
                    </a:lnTo>
                    <a:lnTo>
                      <a:pt x="68" y="162"/>
                    </a:lnTo>
                    <a:lnTo>
                      <a:pt x="65" y="167"/>
                    </a:lnTo>
                    <a:lnTo>
                      <a:pt x="63" y="172"/>
                    </a:lnTo>
                    <a:lnTo>
                      <a:pt x="60" y="175"/>
                    </a:lnTo>
                    <a:lnTo>
                      <a:pt x="59" y="177"/>
                    </a:lnTo>
                    <a:lnTo>
                      <a:pt x="56" y="172"/>
                    </a:lnTo>
                    <a:lnTo>
                      <a:pt x="51" y="169"/>
                    </a:lnTo>
                    <a:lnTo>
                      <a:pt x="48" y="169"/>
                    </a:lnTo>
                    <a:lnTo>
                      <a:pt x="45" y="169"/>
                    </a:lnTo>
                    <a:lnTo>
                      <a:pt x="40" y="172"/>
                    </a:lnTo>
                    <a:lnTo>
                      <a:pt x="35" y="179"/>
                    </a:lnTo>
                    <a:lnTo>
                      <a:pt x="35" y="184"/>
                    </a:lnTo>
                    <a:lnTo>
                      <a:pt x="35" y="190"/>
                    </a:lnTo>
                    <a:lnTo>
                      <a:pt x="36" y="197"/>
                    </a:lnTo>
                    <a:lnTo>
                      <a:pt x="39" y="202"/>
                    </a:lnTo>
                    <a:lnTo>
                      <a:pt x="42" y="207"/>
                    </a:lnTo>
                    <a:lnTo>
                      <a:pt x="46" y="207"/>
                    </a:lnTo>
                    <a:lnTo>
                      <a:pt x="51" y="205"/>
                    </a:lnTo>
                    <a:lnTo>
                      <a:pt x="51" y="207"/>
                    </a:lnTo>
                    <a:lnTo>
                      <a:pt x="50" y="210"/>
                    </a:lnTo>
                    <a:lnTo>
                      <a:pt x="48" y="220"/>
                    </a:lnTo>
                    <a:lnTo>
                      <a:pt x="48" y="233"/>
                    </a:lnTo>
                    <a:lnTo>
                      <a:pt x="47" y="236"/>
                    </a:lnTo>
                    <a:lnTo>
                      <a:pt x="47" y="239"/>
                    </a:lnTo>
                    <a:lnTo>
                      <a:pt x="46" y="243"/>
                    </a:lnTo>
                    <a:lnTo>
                      <a:pt x="43" y="248"/>
                    </a:lnTo>
                    <a:lnTo>
                      <a:pt x="41" y="254"/>
                    </a:lnTo>
                    <a:lnTo>
                      <a:pt x="39" y="257"/>
                    </a:lnTo>
                    <a:lnTo>
                      <a:pt x="39" y="256"/>
                    </a:lnTo>
                    <a:lnTo>
                      <a:pt x="37" y="252"/>
                    </a:lnTo>
                    <a:lnTo>
                      <a:pt x="36" y="248"/>
                    </a:lnTo>
                    <a:lnTo>
                      <a:pt x="34" y="243"/>
                    </a:lnTo>
                    <a:lnTo>
                      <a:pt x="30" y="238"/>
                    </a:lnTo>
                    <a:lnTo>
                      <a:pt x="27" y="230"/>
                    </a:lnTo>
                    <a:lnTo>
                      <a:pt x="21" y="220"/>
                    </a:lnTo>
                    <a:lnTo>
                      <a:pt x="15" y="207"/>
                    </a:lnTo>
                    <a:lnTo>
                      <a:pt x="10" y="190"/>
                    </a:lnTo>
                    <a:lnTo>
                      <a:pt x="5" y="174"/>
                    </a:lnTo>
                    <a:lnTo>
                      <a:pt x="1" y="154"/>
                    </a:lnTo>
                    <a:lnTo>
                      <a:pt x="0" y="134"/>
                    </a:lnTo>
                    <a:lnTo>
                      <a:pt x="1" y="106"/>
                    </a:lnTo>
                    <a:lnTo>
                      <a:pt x="7" y="82"/>
                    </a:lnTo>
                    <a:lnTo>
                      <a:pt x="15" y="62"/>
                    </a:lnTo>
                    <a:lnTo>
                      <a:pt x="22" y="44"/>
                    </a:lnTo>
                    <a:lnTo>
                      <a:pt x="27" y="38"/>
                    </a:lnTo>
                    <a:lnTo>
                      <a:pt x="33" y="33"/>
                    </a:lnTo>
                    <a:lnTo>
                      <a:pt x="45" y="24"/>
                    </a:lnTo>
                    <a:lnTo>
                      <a:pt x="51" y="23"/>
                    </a:lnTo>
                    <a:lnTo>
                      <a:pt x="56" y="21"/>
                    </a:lnTo>
                    <a:lnTo>
                      <a:pt x="58" y="21"/>
                    </a:lnTo>
                    <a:lnTo>
                      <a:pt x="59"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046" name="Freeform 466"/>
              <p:cNvSpPr>
                <a:spLocks/>
              </p:cNvSpPr>
              <p:nvPr/>
            </p:nvSpPr>
            <p:spPr bwMode="auto">
              <a:xfrm>
                <a:off x="1166" y="4771"/>
                <a:ext cx="33" cy="5"/>
              </a:xfrm>
              <a:custGeom>
                <a:avLst/>
                <a:gdLst>
                  <a:gd name="T0" fmla="*/ 33 w 33"/>
                  <a:gd name="T1" fmla="*/ 1 h 10"/>
                  <a:gd name="T2" fmla="*/ 28 w 33"/>
                  <a:gd name="T3" fmla="*/ 1 h 10"/>
                  <a:gd name="T4" fmla="*/ 22 w 33"/>
                  <a:gd name="T5" fmla="*/ 1 h 10"/>
                  <a:gd name="T6" fmla="*/ 12 w 33"/>
                  <a:gd name="T7" fmla="*/ 0 h 10"/>
                  <a:gd name="T8" fmla="*/ 0 w 33"/>
                  <a:gd name="T9" fmla="*/ 1 h 10"/>
                  <a:gd name="T10" fmla="*/ 33 w 33"/>
                  <a:gd name="T11" fmla="*/ 1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10">
                    <a:moveTo>
                      <a:pt x="33" y="10"/>
                    </a:moveTo>
                    <a:lnTo>
                      <a:pt x="28" y="5"/>
                    </a:lnTo>
                    <a:lnTo>
                      <a:pt x="22" y="3"/>
                    </a:lnTo>
                    <a:lnTo>
                      <a:pt x="12" y="0"/>
                    </a:lnTo>
                    <a:lnTo>
                      <a:pt x="0" y="3"/>
                    </a:lnTo>
                    <a:lnTo>
                      <a:pt x="33" y="10"/>
                    </a:lnTo>
                    <a:close/>
                  </a:path>
                </a:pathLst>
              </a:custGeom>
              <a:solidFill>
                <a:srgbClr val="FED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047" name="Freeform 467"/>
              <p:cNvSpPr>
                <a:spLocks/>
              </p:cNvSpPr>
              <p:nvPr/>
            </p:nvSpPr>
            <p:spPr bwMode="auto">
              <a:xfrm>
                <a:off x="1166" y="4771"/>
                <a:ext cx="33" cy="5"/>
              </a:xfrm>
              <a:custGeom>
                <a:avLst/>
                <a:gdLst>
                  <a:gd name="T0" fmla="*/ 33 w 33"/>
                  <a:gd name="T1" fmla="*/ 1 h 10"/>
                  <a:gd name="T2" fmla="*/ 28 w 33"/>
                  <a:gd name="T3" fmla="*/ 1 h 10"/>
                  <a:gd name="T4" fmla="*/ 22 w 33"/>
                  <a:gd name="T5" fmla="*/ 1 h 10"/>
                  <a:gd name="T6" fmla="*/ 12 w 33"/>
                  <a:gd name="T7" fmla="*/ 0 h 10"/>
                  <a:gd name="T8" fmla="*/ 0 w 33"/>
                  <a:gd name="T9" fmla="*/ 1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10">
                    <a:moveTo>
                      <a:pt x="33" y="10"/>
                    </a:moveTo>
                    <a:lnTo>
                      <a:pt x="28" y="5"/>
                    </a:lnTo>
                    <a:lnTo>
                      <a:pt x="22" y="3"/>
                    </a:lnTo>
                    <a:lnTo>
                      <a:pt x="12" y="0"/>
                    </a:lnTo>
                    <a:lnTo>
                      <a:pt x="0" y="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048" name="Freeform 468"/>
              <p:cNvSpPr>
                <a:spLocks/>
              </p:cNvSpPr>
              <p:nvPr/>
            </p:nvSpPr>
            <p:spPr bwMode="auto">
              <a:xfrm>
                <a:off x="1163" y="4768"/>
                <a:ext cx="4" cy="9"/>
              </a:xfrm>
              <a:custGeom>
                <a:avLst/>
                <a:gdLst>
                  <a:gd name="T0" fmla="*/ 4 w 4"/>
                  <a:gd name="T1" fmla="*/ 0 h 18"/>
                  <a:gd name="T2" fmla="*/ 4 w 4"/>
                  <a:gd name="T3" fmla="*/ 1 h 18"/>
                  <a:gd name="T4" fmla="*/ 3 w 4"/>
                  <a:gd name="T5" fmla="*/ 1 h 18"/>
                  <a:gd name="T6" fmla="*/ 2 w 4"/>
                  <a:gd name="T7" fmla="*/ 1 h 18"/>
                  <a:gd name="T8" fmla="*/ 0 w 4"/>
                  <a:gd name="T9" fmla="*/ 1 h 18"/>
                  <a:gd name="T10" fmla="*/ 4 w 4"/>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8">
                    <a:moveTo>
                      <a:pt x="4" y="0"/>
                    </a:moveTo>
                    <a:lnTo>
                      <a:pt x="4" y="4"/>
                    </a:lnTo>
                    <a:lnTo>
                      <a:pt x="3" y="10"/>
                    </a:lnTo>
                    <a:lnTo>
                      <a:pt x="2" y="15"/>
                    </a:lnTo>
                    <a:lnTo>
                      <a:pt x="0" y="18"/>
                    </a:lnTo>
                    <a:lnTo>
                      <a:pt x="4" y="0"/>
                    </a:lnTo>
                    <a:close/>
                  </a:path>
                </a:pathLst>
              </a:custGeom>
              <a:solidFill>
                <a:srgbClr val="FED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049" name="Freeform 469"/>
              <p:cNvSpPr>
                <a:spLocks/>
              </p:cNvSpPr>
              <p:nvPr/>
            </p:nvSpPr>
            <p:spPr bwMode="auto">
              <a:xfrm>
                <a:off x="1163" y="4768"/>
                <a:ext cx="4" cy="9"/>
              </a:xfrm>
              <a:custGeom>
                <a:avLst/>
                <a:gdLst>
                  <a:gd name="T0" fmla="*/ 4 w 4"/>
                  <a:gd name="T1" fmla="*/ 0 h 18"/>
                  <a:gd name="T2" fmla="*/ 4 w 4"/>
                  <a:gd name="T3" fmla="*/ 1 h 18"/>
                  <a:gd name="T4" fmla="*/ 3 w 4"/>
                  <a:gd name="T5" fmla="*/ 1 h 18"/>
                  <a:gd name="T6" fmla="*/ 2 w 4"/>
                  <a:gd name="T7" fmla="*/ 1 h 18"/>
                  <a:gd name="T8" fmla="*/ 0 w 4"/>
                  <a:gd name="T9" fmla="*/ 1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8">
                    <a:moveTo>
                      <a:pt x="4" y="0"/>
                    </a:moveTo>
                    <a:lnTo>
                      <a:pt x="4" y="4"/>
                    </a:lnTo>
                    <a:lnTo>
                      <a:pt x="3" y="10"/>
                    </a:lnTo>
                    <a:lnTo>
                      <a:pt x="2" y="15"/>
                    </a:lnTo>
                    <a:lnTo>
                      <a:pt x="0" y="1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050" name="Freeform 470"/>
              <p:cNvSpPr>
                <a:spLocks/>
              </p:cNvSpPr>
              <p:nvPr/>
            </p:nvSpPr>
            <p:spPr bwMode="auto">
              <a:xfrm>
                <a:off x="1213" y="4793"/>
                <a:ext cx="40" cy="44"/>
              </a:xfrm>
              <a:custGeom>
                <a:avLst/>
                <a:gdLst>
                  <a:gd name="T0" fmla="*/ 0 w 40"/>
                  <a:gd name="T1" fmla="*/ 0 h 89"/>
                  <a:gd name="T2" fmla="*/ 0 w 40"/>
                  <a:gd name="T3" fmla="*/ 0 h 89"/>
                  <a:gd name="T4" fmla="*/ 0 w 40"/>
                  <a:gd name="T5" fmla="*/ 0 h 89"/>
                  <a:gd name="T6" fmla="*/ 0 w 40"/>
                  <a:gd name="T7" fmla="*/ 0 h 89"/>
                  <a:gd name="T8" fmla="*/ 0 w 40"/>
                  <a:gd name="T9" fmla="*/ 0 h 89"/>
                  <a:gd name="T10" fmla="*/ 4 w 40"/>
                  <a:gd name="T11" fmla="*/ 0 h 89"/>
                  <a:gd name="T12" fmla="*/ 5 w 40"/>
                  <a:gd name="T13" fmla="*/ 0 h 89"/>
                  <a:gd name="T14" fmla="*/ 9 w 40"/>
                  <a:gd name="T15" fmla="*/ 0 h 89"/>
                  <a:gd name="T16" fmla="*/ 11 w 40"/>
                  <a:gd name="T17" fmla="*/ 0 h 89"/>
                  <a:gd name="T18" fmla="*/ 15 w 40"/>
                  <a:gd name="T19" fmla="*/ 0 h 89"/>
                  <a:gd name="T20" fmla="*/ 17 w 40"/>
                  <a:gd name="T21" fmla="*/ 0 h 89"/>
                  <a:gd name="T22" fmla="*/ 18 w 40"/>
                  <a:gd name="T23" fmla="*/ 0 h 89"/>
                  <a:gd name="T24" fmla="*/ 18 w 40"/>
                  <a:gd name="T25" fmla="*/ 0 h 89"/>
                  <a:gd name="T26" fmla="*/ 18 w 40"/>
                  <a:gd name="T27" fmla="*/ 0 h 89"/>
                  <a:gd name="T28" fmla="*/ 19 w 40"/>
                  <a:gd name="T29" fmla="*/ 0 h 89"/>
                  <a:gd name="T30" fmla="*/ 21 w 40"/>
                  <a:gd name="T31" fmla="*/ 0 h 89"/>
                  <a:gd name="T32" fmla="*/ 27 w 40"/>
                  <a:gd name="T33" fmla="*/ 0 h 89"/>
                  <a:gd name="T34" fmla="*/ 34 w 40"/>
                  <a:gd name="T35" fmla="*/ 0 h 89"/>
                  <a:gd name="T36" fmla="*/ 39 w 40"/>
                  <a:gd name="T37" fmla="*/ 0 h 89"/>
                  <a:gd name="T38" fmla="*/ 40 w 40"/>
                  <a:gd name="T39" fmla="*/ 0 h 89"/>
                  <a:gd name="T40" fmla="*/ 40 w 40"/>
                  <a:gd name="T41" fmla="*/ 0 h 89"/>
                  <a:gd name="T42" fmla="*/ 38 w 40"/>
                  <a:gd name="T43" fmla="*/ 0 h 89"/>
                  <a:gd name="T44" fmla="*/ 38 w 40"/>
                  <a:gd name="T45" fmla="*/ 0 h 89"/>
                  <a:gd name="T46" fmla="*/ 39 w 40"/>
                  <a:gd name="T47" fmla="*/ 0 h 89"/>
                  <a:gd name="T48" fmla="*/ 40 w 40"/>
                  <a:gd name="T49" fmla="*/ 0 h 89"/>
                  <a:gd name="T50" fmla="*/ 40 w 40"/>
                  <a:gd name="T51" fmla="*/ 0 h 89"/>
                  <a:gd name="T52" fmla="*/ 39 w 40"/>
                  <a:gd name="T53" fmla="*/ 0 h 89"/>
                  <a:gd name="T54" fmla="*/ 38 w 40"/>
                  <a:gd name="T55" fmla="*/ 0 h 89"/>
                  <a:gd name="T56" fmla="*/ 35 w 40"/>
                  <a:gd name="T57" fmla="*/ 0 h 89"/>
                  <a:gd name="T58" fmla="*/ 36 w 40"/>
                  <a:gd name="T59" fmla="*/ 0 h 89"/>
                  <a:gd name="T60" fmla="*/ 38 w 40"/>
                  <a:gd name="T61" fmla="*/ 0 h 89"/>
                  <a:gd name="T62" fmla="*/ 38 w 40"/>
                  <a:gd name="T63" fmla="*/ 0 h 89"/>
                  <a:gd name="T64" fmla="*/ 38 w 40"/>
                  <a:gd name="T65" fmla="*/ 0 h 89"/>
                  <a:gd name="T66" fmla="*/ 35 w 40"/>
                  <a:gd name="T67" fmla="*/ 0 h 89"/>
                  <a:gd name="T68" fmla="*/ 30 w 40"/>
                  <a:gd name="T69" fmla="*/ 0 h 89"/>
                  <a:gd name="T70" fmla="*/ 29 w 40"/>
                  <a:gd name="T71" fmla="*/ 0 h 89"/>
                  <a:gd name="T72" fmla="*/ 27 w 40"/>
                  <a:gd name="T73" fmla="*/ 0 h 89"/>
                  <a:gd name="T74" fmla="*/ 23 w 40"/>
                  <a:gd name="T75" fmla="*/ 0 h 89"/>
                  <a:gd name="T76" fmla="*/ 22 w 40"/>
                  <a:gd name="T77" fmla="*/ 0 h 89"/>
                  <a:gd name="T78" fmla="*/ 0 w 40"/>
                  <a:gd name="T79" fmla="*/ 0 h 8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 h="89">
                    <a:moveTo>
                      <a:pt x="0" y="79"/>
                    </a:moveTo>
                    <a:lnTo>
                      <a:pt x="0" y="76"/>
                    </a:lnTo>
                    <a:lnTo>
                      <a:pt x="0" y="69"/>
                    </a:lnTo>
                    <a:lnTo>
                      <a:pt x="0" y="59"/>
                    </a:lnTo>
                    <a:lnTo>
                      <a:pt x="0" y="48"/>
                    </a:lnTo>
                    <a:lnTo>
                      <a:pt x="4" y="26"/>
                    </a:lnTo>
                    <a:lnTo>
                      <a:pt x="5" y="15"/>
                    </a:lnTo>
                    <a:lnTo>
                      <a:pt x="9" y="7"/>
                    </a:lnTo>
                    <a:lnTo>
                      <a:pt x="11" y="2"/>
                    </a:lnTo>
                    <a:lnTo>
                      <a:pt x="15" y="0"/>
                    </a:lnTo>
                    <a:lnTo>
                      <a:pt x="17" y="2"/>
                    </a:lnTo>
                    <a:lnTo>
                      <a:pt x="18" y="7"/>
                    </a:lnTo>
                    <a:lnTo>
                      <a:pt x="18" y="10"/>
                    </a:lnTo>
                    <a:lnTo>
                      <a:pt x="18" y="15"/>
                    </a:lnTo>
                    <a:lnTo>
                      <a:pt x="19" y="15"/>
                    </a:lnTo>
                    <a:lnTo>
                      <a:pt x="21" y="15"/>
                    </a:lnTo>
                    <a:lnTo>
                      <a:pt x="27" y="17"/>
                    </a:lnTo>
                    <a:lnTo>
                      <a:pt x="34" y="18"/>
                    </a:lnTo>
                    <a:lnTo>
                      <a:pt x="39" y="21"/>
                    </a:lnTo>
                    <a:lnTo>
                      <a:pt x="40" y="25"/>
                    </a:lnTo>
                    <a:lnTo>
                      <a:pt x="40" y="28"/>
                    </a:lnTo>
                    <a:lnTo>
                      <a:pt x="38" y="33"/>
                    </a:lnTo>
                    <a:lnTo>
                      <a:pt x="38" y="35"/>
                    </a:lnTo>
                    <a:lnTo>
                      <a:pt x="39" y="36"/>
                    </a:lnTo>
                    <a:lnTo>
                      <a:pt x="40" y="38"/>
                    </a:lnTo>
                    <a:lnTo>
                      <a:pt x="40" y="43"/>
                    </a:lnTo>
                    <a:lnTo>
                      <a:pt x="39" y="46"/>
                    </a:lnTo>
                    <a:lnTo>
                      <a:pt x="38" y="48"/>
                    </a:lnTo>
                    <a:lnTo>
                      <a:pt x="35" y="49"/>
                    </a:lnTo>
                    <a:lnTo>
                      <a:pt x="36" y="54"/>
                    </a:lnTo>
                    <a:lnTo>
                      <a:pt x="38" y="56"/>
                    </a:lnTo>
                    <a:lnTo>
                      <a:pt x="38" y="61"/>
                    </a:lnTo>
                    <a:lnTo>
                      <a:pt x="38" y="62"/>
                    </a:lnTo>
                    <a:lnTo>
                      <a:pt x="35" y="64"/>
                    </a:lnTo>
                    <a:lnTo>
                      <a:pt x="30" y="76"/>
                    </a:lnTo>
                    <a:lnTo>
                      <a:pt x="29" y="79"/>
                    </a:lnTo>
                    <a:lnTo>
                      <a:pt x="27" y="82"/>
                    </a:lnTo>
                    <a:lnTo>
                      <a:pt x="23" y="87"/>
                    </a:lnTo>
                    <a:lnTo>
                      <a:pt x="22" y="89"/>
                    </a:lnTo>
                    <a:lnTo>
                      <a:pt x="0" y="79"/>
                    </a:lnTo>
                    <a:close/>
                  </a:path>
                </a:pathLst>
              </a:custGeom>
              <a:solidFill>
                <a:srgbClr val="FEDFB3"/>
              </a:solidFill>
              <a:ln w="9525">
                <a:solidFill>
                  <a:srgbClr val="000000"/>
                </a:solidFill>
                <a:prstDash val="solid"/>
                <a:round/>
                <a:headEnd/>
                <a:tailEnd/>
              </a:ln>
            </p:spPr>
            <p:txBody>
              <a:bodyPr/>
              <a:lstStyle/>
              <a:p>
                <a:endParaRPr lang="ja-JP" altLang="en-US"/>
              </a:p>
            </p:txBody>
          </p:sp>
          <p:sp>
            <p:nvSpPr>
              <p:cNvPr id="36051" name="Freeform 471"/>
              <p:cNvSpPr>
                <a:spLocks/>
              </p:cNvSpPr>
              <p:nvPr/>
            </p:nvSpPr>
            <p:spPr bwMode="auto">
              <a:xfrm>
                <a:off x="1106" y="4901"/>
                <a:ext cx="134" cy="61"/>
              </a:xfrm>
              <a:custGeom>
                <a:avLst/>
                <a:gdLst>
                  <a:gd name="T0" fmla="*/ 96 w 134"/>
                  <a:gd name="T1" fmla="*/ 0 h 123"/>
                  <a:gd name="T2" fmla="*/ 90 w 134"/>
                  <a:gd name="T3" fmla="*/ 0 h 123"/>
                  <a:gd name="T4" fmla="*/ 83 w 134"/>
                  <a:gd name="T5" fmla="*/ 0 h 123"/>
                  <a:gd name="T6" fmla="*/ 72 w 134"/>
                  <a:gd name="T7" fmla="*/ 0 h 123"/>
                  <a:gd name="T8" fmla="*/ 61 w 134"/>
                  <a:gd name="T9" fmla="*/ 0 h 123"/>
                  <a:gd name="T10" fmla="*/ 49 w 134"/>
                  <a:gd name="T11" fmla="*/ 0 h 123"/>
                  <a:gd name="T12" fmla="*/ 39 w 134"/>
                  <a:gd name="T13" fmla="*/ 0 h 123"/>
                  <a:gd name="T14" fmla="*/ 29 w 134"/>
                  <a:gd name="T15" fmla="*/ 0 h 123"/>
                  <a:gd name="T16" fmla="*/ 22 w 134"/>
                  <a:gd name="T17" fmla="*/ 0 h 123"/>
                  <a:gd name="T18" fmla="*/ 12 w 134"/>
                  <a:gd name="T19" fmla="*/ 0 h 123"/>
                  <a:gd name="T20" fmla="*/ 5 w 134"/>
                  <a:gd name="T21" fmla="*/ 0 h 123"/>
                  <a:gd name="T22" fmla="*/ 0 w 134"/>
                  <a:gd name="T23" fmla="*/ 0 h 123"/>
                  <a:gd name="T24" fmla="*/ 0 w 134"/>
                  <a:gd name="T25" fmla="*/ 0 h 123"/>
                  <a:gd name="T26" fmla="*/ 2 w 134"/>
                  <a:gd name="T27" fmla="*/ 0 h 123"/>
                  <a:gd name="T28" fmla="*/ 17 w 134"/>
                  <a:gd name="T29" fmla="*/ 0 h 123"/>
                  <a:gd name="T30" fmla="*/ 29 w 134"/>
                  <a:gd name="T31" fmla="*/ 0 h 123"/>
                  <a:gd name="T32" fmla="*/ 41 w 134"/>
                  <a:gd name="T33" fmla="*/ 0 h 123"/>
                  <a:gd name="T34" fmla="*/ 51 w 134"/>
                  <a:gd name="T35" fmla="*/ 0 h 123"/>
                  <a:gd name="T36" fmla="*/ 59 w 134"/>
                  <a:gd name="T37" fmla="*/ 0 h 123"/>
                  <a:gd name="T38" fmla="*/ 65 w 134"/>
                  <a:gd name="T39" fmla="*/ 0 h 123"/>
                  <a:gd name="T40" fmla="*/ 75 w 134"/>
                  <a:gd name="T41" fmla="*/ 0 h 123"/>
                  <a:gd name="T42" fmla="*/ 82 w 134"/>
                  <a:gd name="T43" fmla="*/ 0 h 123"/>
                  <a:gd name="T44" fmla="*/ 84 w 134"/>
                  <a:gd name="T45" fmla="*/ 0 h 123"/>
                  <a:gd name="T46" fmla="*/ 86 w 134"/>
                  <a:gd name="T47" fmla="*/ 0 h 123"/>
                  <a:gd name="T48" fmla="*/ 86 w 134"/>
                  <a:gd name="T49" fmla="*/ 0 h 123"/>
                  <a:gd name="T50" fmla="*/ 86 w 134"/>
                  <a:gd name="T51" fmla="*/ 0 h 123"/>
                  <a:gd name="T52" fmla="*/ 86 w 134"/>
                  <a:gd name="T53" fmla="*/ 0 h 123"/>
                  <a:gd name="T54" fmla="*/ 88 w 134"/>
                  <a:gd name="T55" fmla="*/ 0 h 123"/>
                  <a:gd name="T56" fmla="*/ 90 w 134"/>
                  <a:gd name="T57" fmla="*/ 0 h 123"/>
                  <a:gd name="T58" fmla="*/ 96 w 134"/>
                  <a:gd name="T59" fmla="*/ 0 h 123"/>
                  <a:gd name="T60" fmla="*/ 105 w 134"/>
                  <a:gd name="T61" fmla="*/ 0 h 123"/>
                  <a:gd name="T62" fmla="*/ 118 w 134"/>
                  <a:gd name="T63" fmla="*/ 0 h 123"/>
                  <a:gd name="T64" fmla="*/ 134 w 134"/>
                  <a:gd name="T65" fmla="*/ 0 h 123"/>
                  <a:gd name="T66" fmla="*/ 96 w 134"/>
                  <a:gd name="T67" fmla="*/ 0 h 1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34" h="123">
                    <a:moveTo>
                      <a:pt x="96" y="123"/>
                    </a:moveTo>
                    <a:lnTo>
                      <a:pt x="90" y="122"/>
                    </a:lnTo>
                    <a:lnTo>
                      <a:pt x="83" y="122"/>
                    </a:lnTo>
                    <a:lnTo>
                      <a:pt x="72" y="118"/>
                    </a:lnTo>
                    <a:lnTo>
                      <a:pt x="61" y="117"/>
                    </a:lnTo>
                    <a:lnTo>
                      <a:pt x="49" y="113"/>
                    </a:lnTo>
                    <a:lnTo>
                      <a:pt x="39" y="108"/>
                    </a:lnTo>
                    <a:lnTo>
                      <a:pt x="29" y="105"/>
                    </a:lnTo>
                    <a:lnTo>
                      <a:pt x="22" y="100"/>
                    </a:lnTo>
                    <a:lnTo>
                      <a:pt x="12" y="89"/>
                    </a:lnTo>
                    <a:lnTo>
                      <a:pt x="5" y="72"/>
                    </a:lnTo>
                    <a:lnTo>
                      <a:pt x="0" y="53"/>
                    </a:lnTo>
                    <a:lnTo>
                      <a:pt x="0" y="43"/>
                    </a:lnTo>
                    <a:lnTo>
                      <a:pt x="2" y="31"/>
                    </a:lnTo>
                    <a:lnTo>
                      <a:pt x="17" y="26"/>
                    </a:lnTo>
                    <a:lnTo>
                      <a:pt x="29" y="21"/>
                    </a:lnTo>
                    <a:lnTo>
                      <a:pt x="41" y="16"/>
                    </a:lnTo>
                    <a:lnTo>
                      <a:pt x="51" y="13"/>
                    </a:lnTo>
                    <a:lnTo>
                      <a:pt x="59" y="10"/>
                    </a:lnTo>
                    <a:lnTo>
                      <a:pt x="65" y="7"/>
                    </a:lnTo>
                    <a:lnTo>
                      <a:pt x="75" y="3"/>
                    </a:lnTo>
                    <a:lnTo>
                      <a:pt x="82" y="2"/>
                    </a:lnTo>
                    <a:lnTo>
                      <a:pt x="84" y="0"/>
                    </a:lnTo>
                    <a:lnTo>
                      <a:pt x="86" y="0"/>
                    </a:lnTo>
                    <a:lnTo>
                      <a:pt x="86" y="2"/>
                    </a:lnTo>
                    <a:lnTo>
                      <a:pt x="86" y="8"/>
                    </a:lnTo>
                    <a:lnTo>
                      <a:pt x="88" y="18"/>
                    </a:lnTo>
                    <a:lnTo>
                      <a:pt x="90" y="30"/>
                    </a:lnTo>
                    <a:lnTo>
                      <a:pt x="96" y="46"/>
                    </a:lnTo>
                    <a:lnTo>
                      <a:pt x="105" y="61"/>
                    </a:lnTo>
                    <a:lnTo>
                      <a:pt x="118" y="77"/>
                    </a:lnTo>
                    <a:lnTo>
                      <a:pt x="134" y="94"/>
                    </a:lnTo>
                    <a:lnTo>
                      <a:pt x="96" y="123"/>
                    </a:lnTo>
                    <a:close/>
                  </a:path>
                </a:pathLst>
              </a:custGeom>
              <a:solidFill>
                <a:srgbClr val="7F1E02"/>
              </a:solidFill>
              <a:ln w="9525">
                <a:solidFill>
                  <a:srgbClr val="000000"/>
                </a:solidFill>
                <a:prstDash val="solid"/>
                <a:round/>
                <a:headEnd/>
                <a:tailEnd/>
              </a:ln>
            </p:spPr>
            <p:txBody>
              <a:bodyPr/>
              <a:lstStyle/>
              <a:p>
                <a:endParaRPr lang="ja-JP" altLang="en-US"/>
              </a:p>
            </p:txBody>
          </p:sp>
          <p:sp>
            <p:nvSpPr>
              <p:cNvPr id="36052" name="Freeform 472"/>
              <p:cNvSpPr>
                <a:spLocks/>
              </p:cNvSpPr>
              <p:nvPr/>
            </p:nvSpPr>
            <p:spPr bwMode="auto">
              <a:xfrm>
                <a:off x="1080" y="4784"/>
                <a:ext cx="127" cy="140"/>
              </a:xfrm>
              <a:custGeom>
                <a:avLst/>
                <a:gdLst>
                  <a:gd name="T0" fmla="*/ 20 w 127"/>
                  <a:gd name="T1" fmla="*/ 1 h 279"/>
                  <a:gd name="T2" fmla="*/ 21 w 127"/>
                  <a:gd name="T3" fmla="*/ 1 h 279"/>
                  <a:gd name="T4" fmla="*/ 24 w 127"/>
                  <a:gd name="T5" fmla="*/ 1 h 279"/>
                  <a:gd name="T6" fmla="*/ 34 w 127"/>
                  <a:gd name="T7" fmla="*/ 1 h 279"/>
                  <a:gd name="T8" fmla="*/ 48 w 127"/>
                  <a:gd name="T9" fmla="*/ 1 h 279"/>
                  <a:gd name="T10" fmla="*/ 65 w 127"/>
                  <a:gd name="T11" fmla="*/ 1 h 279"/>
                  <a:gd name="T12" fmla="*/ 83 w 127"/>
                  <a:gd name="T13" fmla="*/ 1 h 279"/>
                  <a:gd name="T14" fmla="*/ 98 w 127"/>
                  <a:gd name="T15" fmla="*/ 1 h 279"/>
                  <a:gd name="T16" fmla="*/ 114 w 127"/>
                  <a:gd name="T17" fmla="*/ 1 h 279"/>
                  <a:gd name="T18" fmla="*/ 124 w 127"/>
                  <a:gd name="T19" fmla="*/ 1 h 279"/>
                  <a:gd name="T20" fmla="*/ 126 w 127"/>
                  <a:gd name="T21" fmla="*/ 1 h 279"/>
                  <a:gd name="T22" fmla="*/ 127 w 127"/>
                  <a:gd name="T23" fmla="*/ 1 h 279"/>
                  <a:gd name="T24" fmla="*/ 126 w 127"/>
                  <a:gd name="T25" fmla="*/ 1 h 279"/>
                  <a:gd name="T26" fmla="*/ 124 w 127"/>
                  <a:gd name="T27" fmla="*/ 1 h 279"/>
                  <a:gd name="T28" fmla="*/ 124 w 127"/>
                  <a:gd name="T29" fmla="*/ 1 h 279"/>
                  <a:gd name="T30" fmla="*/ 124 w 127"/>
                  <a:gd name="T31" fmla="*/ 1 h 279"/>
                  <a:gd name="T32" fmla="*/ 124 w 127"/>
                  <a:gd name="T33" fmla="*/ 1 h 279"/>
                  <a:gd name="T34" fmla="*/ 124 w 127"/>
                  <a:gd name="T35" fmla="*/ 1 h 279"/>
                  <a:gd name="T36" fmla="*/ 122 w 127"/>
                  <a:gd name="T37" fmla="*/ 1 h 279"/>
                  <a:gd name="T38" fmla="*/ 121 w 127"/>
                  <a:gd name="T39" fmla="*/ 1 h 279"/>
                  <a:gd name="T40" fmla="*/ 116 w 127"/>
                  <a:gd name="T41" fmla="*/ 1 h 279"/>
                  <a:gd name="T42" fmla="*/ 110 w 127"/>
                  <a:gd name="T43" fmla="*/ 1 h 279"/>
                  <a:gd name="T44" fmla="*/ 102 w 127"/>
                  <a:gd name="T45" fmla="*/ 1 h 279"/>
                  <a:gd name="T46" fmla="*/ 90 w 127"/>
                  <a:gd name="T47" fmla="*/ 1 h 279"/>
                  <a:gd name="T48" fmla="*/ 75 w 127"/>
                  <a:gd name="T49" fmla="*/ 1 h 279"/>
                  <a:gd name="T50" fmla="*/ 73 w 127"/>
                  <a:gd name="T51" fmla="*/ 1 h 279"/>
                  <a:gd name="T52" fmla="*/ 69 w 127"/>
                  <a:gd name="T53" fmla="*/ 1 h 279"/>
                  <a:gd name="T54" fmla="*/ 63 w 127"/>
                  <a:gd name="T55" fmla="*/ 1 h 279"/>
                  <a:gd name="T56" fmla="*/ 56 w 127"/>
                  <a:gd name="T57" fmla="*/ 1 h 279"/>
                  <a:gd name="T58" fmla="*/ 42 w 127"/>
                  <a:gd name="T59" fmla="*/ 1 h 279"/>
                  <a:gd name="T60" fmla="*/ 34 w 127"/>
                  <a:gd name="T61" fmla="*/ 0 h 279"/>
                  <a:gd name="T62" fmla="*/ 31 w 127"/>
                  <a:gd name="T63" fmla="*/ 1 h 279"/>
                  <a:gd name="T64" fmla="*/ 27 w 127"/>
                  <a:gd name="T65" fmla="*/ 1 h 279"/>
                  <a:gd name="T66" fmla="*/ 22 w 127"/>
                  <a:gd name="T67" fmla="*/ 1 h 279"/>
                  <a:gd name="T68" fmla="*/ 18 w 127"/>
                  <a:gd name="T69" fmla="*/ 1 h 279"/>
                  <a:gd name="T70" fmla="*/ 13 w 127"/>
                  <a:gd name="T71" fmla="*/ 1 h 279"/>
                  <a:gd name="T72" fmla="*/ 8 w 127"/>
                  <a:gd name="T73" fmla="*/ 1 h 279"/>
                  <a:gd name="T74" fmla="*/ 4 w 127"/>
                  <a:gd name="T75" fmla="*/ 1 h 279"/>
                  <a:gd name="T76" fmla="*/ 2 w 127"/>
                  <a:gd name="T77" fmla="*/ 1 h 279"/>
                  <a:gd name="T78" fmla="*/ 0 w 127"/>
                  <a:gd name="T79" fmla="*/ 1 h 279"/>
                  <a:gd name="T80" fmla="*/ 0 w 127"/>
                  <a:gd name="T81" fmla="*/ 1 h 279"/>
                  <a:gd name="T82" fmla="*/ 0 w 127"/>
                  <a:gd name="T83" fmla="*/ 1 h 279"/>
                  <a:gd name="T84" fmla="*/ 2 w 127"/>
                  <a:gd name="T85" fmla="*/ 1 h 279"/>
                  <a:gd name="T86" fmla="*/ 4 w 127"/>
                  <a:gd name="T87" fmla="*/ 1 h 279"/>
                  <a:gd name="T88" fmla="*/ 8 w 127"/>
                  <a:gd name="T89" fmla="*/ 1 h 279"/>
                  <a:gd name="T90" fmla="*/ 12 w 127"/>
                  <a:gd name="T91" fmla="*/ 1 h 279"/>
                  <a:gd name="T92" fmla="*/ 16 w 127"/>
                  <a:gd name="T93" fmla="*/ 1 h 279"/>
                  <a:gd name="T94" fmla="*/ 15 w 127"/>
                  <a:gd name="T95" fmla="*/ 1 h 279"/>
                  <a:gd name="T96" fmla="*/ 15 w 127"/>
                  <a:gd name="T97" fmla="*/ 1 h 279"/>
                  <a:gd name="T98" fmla="*/ 18 w 127"/>
                  <a:gd name="T99" fmla="*/ 1 h 279"/>
                  <a:gd name="T100" fmla="*/ 20 w 127"/>
                  <a:gd name="T101" fmla="*/ 1 h 279"/>
                  <a:gd name="T102" fmla="*/ 20 w 127"/>
                  <a:gd name="T103" fmla="*/ 1 h 27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27" h="279">
                    <a:moveTo>
                      <a:pt x="20" y="279"/>
                    </a:moveTo>
                    <a:lnTo>
                      <a:pt x="21" y="279"/>
                    </a:lnTo>
                    <a:lnTo>
                      <a:pt x="24" y="279"/>
                    </a:lnTo>
                    <a:lnTo>
                      <a:pt x="34" y="279"/>
                    </a:lnTo>
                    <a:lnTo>
                      <a:pt x="48" y="276"/>
                    </a:lnTo>
                    <a:lnTo>
                      <a:pt x="65" y="271"/>
                    </a:lnTo>
                    <a:lnTo>
                      <a:pt x="83" y="266"/>
                    </a:lnTo>
                    <a:lnTo>
                      <a:pt x="98" y="258"/>
                    </a:lnTo>
                    <a:lnTo>
                      <a:pt x="114" y="248"/>
                    </a:lnTo>
                    <a:lnTo>
                      <a:pt x="124" y="235"/>
                    </a:lnTo>
                    <a:lnTo>
                      <a:pt x="126" y="230"/>
                    </a:lnTo>
                    <a:lnTo>
                      <a:pt x="127" y="228"/>
                    </a:lnTo>
                    <a:lnTo>
                      <a:pt x="126" y="225"/>
                    </a:lnTo>
                    <a:lnTo>
                      <a:pt x="124" y="223"/>
                    </a:lnTo>
                    <a:lnTo>
                      <a:pt x="124" y="220"/>
                    </a:lnTo>
                    <a:lnTo>
                      <a:pt x="124" y="218"/>
                    </a:lnTo>
                    <a:lnTo>
                      <a:pt x="124" y="213"/>
                    </a:lnTo>
                    <a:lnTo>
                      <a:pt x="124" y="205"/>
                    </a:lnTo>
                    <a:lnTo>
                      <a:pt x="122" y="197"/>
                    </a:lnTo>
                    <a:lnTo>
                      <a:pt x="121" y="172"/>
                    </a:lnTo>
                    <a:lnTo>
                      <a:pt x="116" y="141"/>
                    </a:lnTo>
                    <a:lnTo>
                      <a:pt x="110" y="108"/>
                    </a:lnTo>
                    <a:lnTo>
                      <a:pt x="102" y="76"/>
                    </a:lnTo>
                    <a:lnTo>
                      <a:pt x="90" y="44"/>
                    </a:lnTo>
                    <a:lnTo>
                      <a:pt x="75" y="15"/>
                    </a:lnTo>
                    <a:lnTo>
                      <a:pt x="73" y="13"/>
                    </a:lnTo>
                    <a:lnTo>
                      <a:pt x="69" y="12"/>
                    </a:lnTo>
                    <a:lnTo>
                      <a:pt x="63" y="10"/>
                    </a:lnTo>
                    <a:lnTo>
                      <a:pt x="56" y="7"/>
                    </a:lnTo>
                    <a:lnTo>
                      <a:pt x="42" y="2"/>
                    </a:lnTo>
                    <a:lnTo>
                      <a:pt x="34" y="0"/>
                    </a:lnTo>
                    <a:lnTo>
                      <a:pt x="31" y="2"/>
                    </a:lnTo>
                    <a:lnTo>
                      <a:pt x="27" y="5"/>
                    </a:lnTo>
                    <a:lnTo>
                      <a:pt x="22" y="10"/>
                    </a:lnTo>
                    <a:lnTo>
                      <a:pt x="18" y="20"/>
                    </a:lnTo>
                    <a:lnTo>
                      <a:pt x="13" y="31"/>
                    </a:lnTo>
                    <a:lnTo>
                      <a:pt x="8" y="46"/>
                    </a:lnTo>
                    <a:lnTo>
                      <a:pt x="4" y="62"/>
                    </a:lnTo>
                    <a:lnTo>
                      <a:pt x="2" y="80"/>
                    </a:lnTo>
                    <a:lnTo>
                      <a:pt x="0" y="102"/>
                    </a:lnTo>
                    <a:lnTo>
                      <a:pt x="0" y="125"/>
                    </a:lnTo>
                    <a:lnTo>
                      <a:pt x="0" y="148"/>
                    </a:lnTo>
                    <a:lnTo>
                      <a:pt x="2" y="197"/>
                    </a:lnTo>
                    <a:lnTo>
                      <a:pt x="4" y="218"/>
                    </a:lnTo>
                    <a:lnTo>
                      <a:pt x="8" y="236"/>
                    </a:lnTo>
                    <a:lnTo>
                      <a:pt x="12" y="253"/>
                    </a:lnTo>
                    <a:lnTo>
                      <a:pt x="16" y="263"/>
                    </a:lnTo>
                    <a:lnTo>
                      <a:pt x="15" y="269"/>
                    </a:lnTo>
                    <a:lnTo>
                      <a:pt x="15" y="274"/>
                    </a:lnTo>
                    <a:lnTo>
                      <a:pt x="18" y="277"/>
                    </a:lnTo>
                    <a:lnTo>
                      <a:pt x="20" y="279"/>
                    </a:lnTo>
                    <a:close/>
                  </a:path>
                </a:pathLst>
              </a:custGeom>
              <a:solidFill>
                <a:srgbClr val="7F1E02"/>
              </a:solidFill>
              <a:ln w="9525">
                <a:solidFill>
                  <a:srgbClr val="000000"/>
                </a:solidFill>
                <a:prstDash val="solid"/>
                <a:round/>
                <a:headEnd/>
                <a:tailEnd/>
              </a:ln>
            </p:spPr>
            <p:txBody>
              <a:bodyPr/>
              <a:lstStyle/>
              <a:p>
                <a:endParaRPr lang="ja-JP" altLang="en-US"/>
              </a:p>
            </p:txBody>
          </p:sp>
          <p:sp>
            <p:nvSpPr>
              <p:cNvPr id="36053" name="Freeform 473"/>
              <p:cNvSpPr>
                <a:spLocks/>
              </p:cNvSpPr>
              <p:nvPr/>
            </p:nvSpPr>
            <p:spPr bwMode="auto">
              <a:xfrm>
                <a:off x="1096" y="4790"/>
                <a:ext cx="87" cy="36"/>
              </a:xfrm>
              <a:custGeom>
                <a:avLst/>
                <a:gdLst>
                  <a:gd name="T0" fmla="*/ 0 w 87"/>
                  <a:gd name="T1" fmla="*/ 1 h 72"/>
                  <a:gd name="T2" fmla="*/ 9 w 87"/>
                  <a:gd name="T3" fmla="*/ 1 h 72"/>
                  <a:gd name="T4" fmla="*/ 15 w 87"/>
                  <a:gd name="T5" fmla="*/ 1 h 72"/>
                  <a:gd name="T6" fmla="*/ 20 w 87"/>
                  <a:gd name="T7" fmla="*/ 1 h 72"/>
                  <a:gd name="T8" fmla="*/ 23 w 87"/>
                  <a:gd name="T9" fmla="*/ 1 h 72"/>
                  <a:gd name="T10" fmla="*/ 25 w 87"/>
                  <a:gd name="T11" fmla="*/ 1 h 72"/>
                  <a:gd name="T12" fmla="*/ 26 w 87"/>
                  <a:gd name="T13" fmla="*/ 1 h 72"/>
                  <a:gd name="T14" fmla="*/ 26 w 87"/>
                  <a:gd name="T15" fmla="*/ 1 h 72"/>
                  <a:gd name="T16" fmla="*/ 32 w 87"/>
                  <a:gd name="T17" fmla="*/ 1 h 72"/>
                  <a:gd name="T18" fmla="*/ 35 w 87"/>
                  <a:gd name="T19" fmla="*/ 1 h 72"/>
                  <a:gd name="T20" fmla="*/ 40 w 87"/>
                  <a:gd name="T21" fmla="*/ 1 h 72"/>
                  <a:gd name="T22" fmla="*/ 41 w 87"/>
                  <a:gd name="T23" fmla="*/ 1 h 72"/>
                  <a:gd name="T24" fmla="*/ 43 w 87"/>
                  <a:gd name="T25" fmla="*/ 1 h 72"/>
                  <a:gd name="T26" fmla="*/ 43 w 87"/>
                  <a:gd name="T27" fmla="*/ 1 h 72"/>
                  <a:gd name="T28" fmla="*/ 43 w 87"/>
                  <a:gd name="T29" fmla="*/ 1 h 72"/>
                  <a:gd name="T30" fmla="*/ 43 w 87"/>
                  <a:gd name="T31" fmla="*/ 1 h 72"/>
                  <a:gd name="T32" fmla="*/ 43 w 87"/>
                  <a:gd name="T33" fmla="*/ 1 h 72"/>
                  <a:gd name="T34" fmla="*/ 57 w 87"/>
                  <a:gd name="T35" fmla="*/ 1 h 72"/>
                  <a:gd name="T36" fmla="*/ 69 w 87"/>
                  <a:gd name="T37" fmla="*/ 1 h 72"/>
                  <a:gd name="T38" fmla="*/ 76 w 87"/>
                  <a:gd name="T39" fmla="*/ 1 h 72"/>
                  <a:gd name="T40" fmla="*/ 82 w 87"/>
                  <a:gd name="T41" fmla="*/ 1 h 72"/>
                  <a:gd name="T42" fmla="*/ 85 w 87"/>
                  <a:gd name="T43" fmla="*/ 1 h 72"/>
                  <a:gd name="T44" fmla="*/ 87 w 87"/>
                  <a:gd name="T45" fmla="*/ 1 h 72"/>
                  <a:gd name="T46" fmla="*/ 87 w 87"/>
                  <a:gd name="T47" fmla="*/ 1 h 72"/>
                  <a:gd name="T48" fmla="*/ 85 w 87"/>
                  <a:gd name="T49" fmla="*/ 1 h 72"/>
                  <a:gd name="T50" fmla="*/ 82 w 87"/>
                  <a:gd name="T51" fmla="*/ 1 h 72"/>
                  <a:gd name="T52" fmla="*/ 82 w 87"/>
                  <a:gd name="T53" fmla="*/ 1 h 72"/>
                  <a:gd name="T54" fmla="*/ 82 w 87"/>
                  <a:gd name="T55" fmla="*/ 1 h 72"/>
                  <a:gd name="T56" fmla="*/ 80 w 87"/>
                  <a:gd name="T57" fmla="*/ 1 h 72"/>
                  <a:gd name="T58" fmla="*/ 73 w 87"/>
                  <a:gd name="T59" fmla="*/ 1 h 72"/>
                  <a:gd name="T60" fmla="*/ 64 w 87"/>
                  <a:gd name="T61" fmla="*/ 1 h 72"/>
                  <a:gd name="T62" fmla="*/ 52 w 87"/>
                  <a:gd name="T63" fmla="*/ 1 h 72"/>
                  <a:gd name="T64" fmla="*/ 27 w 87"/>
                  <a:gd name="T65" fmla="*/ 1 h 72"/>
                  <a:gd name="T66" fmla="*/ 16 w 87"/>
                  <a:gd name="T67" fmla="*/ 1 h 72"/>
                  <a:gd name="T68" fmla="*/ 5 w 87"/>
                  <a:gd name="T69" fmla="*/ 0 h 72"/>
                  <a:gd name="T70" fmla="*/ 0 w 87"/>
                  <a:gd name="T71" fmla="*/ 1 h 7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7" h="72">
                    <a:moveTo>
                      <a:pt x="0" y="11"/>
                    </a:moveTo>
                    <a:lnTo>
                      <a:pt x="9" y="26"/>
                    </a:lnTo>
                    <a:lnTo>
                      <a:pt x="15" y="37"/>
                    </a:lnTo>
                    <a:lnTo>
                      <a:pt x="20" y="45"/>
                    </a:lnTo>
                    <a:lnTo>
                      <a:pt x="23" y="50"/>
                    </a:lnTo>
                    <a:lnTo>
                      <a:pt x="25" y="54"/>
                    </a:lnTo>
                    <a:lnTo>
                      <a:pt x="26" y="55"/>
                    </a:lnTo>
                    <a:lnTo>
                      <a:pt x="32" y="54"/>
                    </a:lnTo>
                    <a:lnTo>
                      <a:pt x="35" y="50"/>
                    </a:lnTo>
                    <a:lnTo>
                      <a:pt x="40" y="47"/>
                    </a:lnTo>
                    <a:lnTo>
                      <a:pt x="41" y="47"/>
                    </a:lnTo>
                    <a:lnTo>
                      <a:pt x="43" y="47"/>
                    </a:lnTo>
                    <a:lnTo>
                      <a:pt x="43" y="59"/>
                    </a:lnTo>
                    <a:lnTo>
                      <a:pt x="43" y="64"/>
                    </a:lnTo>
                    <a:lnTo>
                      <a:pt x="43" y="67"/>
                    </a:lnTo>
                    <a:lnTo>
                      <a:pt x="57" y="68"/>
                    </a:lnTo>
                    <a:lnTo>
                      <a:pt x="69" y="68"/>
                    </a:lnTo>
                    <a:lnTo>
                      <a:pt x="76" y="70"/>
                    </a:lnTo>
                    <a:lnTo>
                      <a:pt x="82" y="70"/>
                    </a:lnTo>
                    <a:lnTo>
                      <a:pt x="85" y="72"/>
                    </a:lnTo>
                    <a:lnTo>
                      <a:pt x="87" y="72"/>
                    </a:lnTo>
                    <a:lnTo>
                      <a:pt x="85" y="60"/>
                    </a:lnTo>
                    <a:lnTo>
                      <a:pt x="82" y="55"/>
                    </a:lnTo>
                    <a:lnTo>
                      <a:pt x="82" y="52"/>
                    </a:lnTo>
                    <a:lnTo>
                      <a:pt x="80" y="52"/>
                    </a:lnTo>
                    <a:lnTo>
                      <a:pt x="73" y="49"/>
                    </a:lnTo>
                    <a:lnTo>
                      <a:pt x="64" y="44"/>
                    </a:lnTo>
                    <a:lnTo>
                      <a:pt x="52" y="39"/>
                    </a:lnTo>
                    <a:lnTo>
                      <a:pt x="27" y="23"/>
                    </a:lnTo>
                    <a:lnTo>
                      <a:pt x="16" y="11"/>
                    </a:lnTo>
                    <a:lnTo>
                      <a:pt x="5" y="0"/>
                    </a:lnTo>
                    <a:lnTo>
                      <a:pt x="0" y="11"/>
                    </a:lnTo>
                    <a:close/>
                  </a:path>
                </a:pathLst>
              </a:custGeom>
              <a:solidFill>
                <a:srgbClr val="7F1E02"/>
              </a:solidFill>
              <a:ln w="6350">
                <a:solidFill>
                  <a:srgbClr val="000000"/>
                </a:solidFill>
                <a:prstDash val="solid"/>
                <a:round/>
                <a:headEnd/>
                <a:tailEnd/>
              </a:ln>
            </p:spPr>
            <p:txBody>
              <a:bodyPr/>
              <a:lstStyle/>
              <a:p>
                <a:endParaRPr lang="ja-JP" altLang="en-US"/>
              </a:p>
            </p:txBody>
          </p:sp>
          <p:sp>
            <p:nvSpPr>
              <p:cNvPr id="36054" name="Freeform 474"/>
              <p:cNvSpPr>
                <a:spLocks/>
              </p:cNvSpPr>
              <p:nvPr/>
            </p:nvSpPr>
            <p:spPr bwMode="auto">
              <a:xfrm>
                <a:off x="1101" y="4782"/>
                <a:ext cx="77" cy="34"/>
              </a:xfrm>
              <a:custGeom>
                <a:avLst/>
                <a:gdLst>
                  <a:gd name="T0" fmla="*/ 0 w 77"/>
                  <a:gd name="T1" fmla="*/ 1 h 67"/>
                  <a:gd name="T2" fmla="*/ 6 w 77"/>
                  <a:gd name="T3" fmla="*/ 1 h 67"/>
                  <a:gd name="T4" fmla="*/ 10 w 77"/>
                  <a:gd name="T5" fmla="*/ 1 h 67"/>
                  <a:gd name="T6" fmla="*/ 11 w 77"/>
                  <a:gd name="T7" fmla="*/ 0 h 67"/>
                  <a:gd name="T8" fmla="*/ 11 w 77"/>
                  <a:gd name="T9" fmla="*/ 0 h 67"/>
                  <a:gd name="T10" fmla="*/ 26 w 77"/>
                  <a:gd name="T11" fmla="*/ 1 h 67"/>
                  <a:gd name="T12" fmla="*/ 36 w 77"/>
                  <a:gd name="T13" fmla="*/ 1 h 67"/>
                  <a:gd name="T14" fmla="*/ 44 w 77"/>
                  <a:gd name="T15" fmla="*/ 1 h 67"/>
                  <a:gd name="T16" fmla="*/ 48 w 77"/>
                  <a:gd name="T17" fmla="*/ 1 h 67"/>
                  <a:gd name="T18" fmla="*/ 52 w 77"/>
                  <a:gd name="T19" fmla="*/ 1 h 67"/>
                  <a:gd name="T20" fmla="*/ 53 w 77"/>
                  <a:gd name="T21" fmla="*/ 1 h 67"/>
                  <a:gd name="T22" fmla="*/ 54 w 77"/>
                  <a:gd name="T23" fmla="*/ 1 h 67"/>
                  <a:gd name="T24" fmla="*/ 54 w 77"/>
                  <a:gd name="T25" fmla="*/ 1 h 67"/>
                  <a:gd name="T26" fmla="*/ 57 w 77"/>
                  <a:gd name="T27" fmla="*/ 1 h 67"/>
                  <a:gd name="T28" fmla="*/ 64 w 77"/>
                  <a:gd name="T29" fmla="*/ 1 h 67"/>
                  <a:gd name="T30" fmla="*/ 71 w 77"/>
                  <a:gd name="T31" fmla="*/ 1 h 67"/>
                  <a:gd name="T32" fmla="*/ 77 w 77"/>
                  <a:gd name="T33" fmla="*/ 1 h 67"/>
                  <a:gd name="T34" fmla="*/ 75 w 77"/>
                  <a:gd name="T35" fmla="*/ 1 h 67"/>
                  <a:gd name="T36" fmla="*/ 68 w 77"/>
                  <a:gd name="T37" fmla="*/ 1 h 67"/>
                  <a:gd name="T38" fmla="*/ 58 w 77"/>
                  <a:gd name="T39" fmla="*/ 1 h 67"/>
                  <a:gd name="T40" fmla="*/ 46 w 77"/>
                  <a:gd name="T41" fmla="*/ 1 h 67"/>
                  <a:gd name="T42" fmla="*/ 21 w 77"/>
                  <a:gd name="T43" fmla="*/ 1 h 67"/>
                  <a:gd name="T44" fmla="*/ 10 w 77"/>
                  <a:gd name="T45" fmla="*/ 1 h 67"/>
                  <a:gd name="T46" fmla="*/ 0 w 77"/>
                  <a:gd name="T47" fmla="*/ 1 h 67"/>
                  <a:gd name="T48" fmla="*/ 0 w 77"/>
                  <a:gd name="T49" fmla="*/ 1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7" h="67">
                    <a:moveTo>
                      <a:pt x="0" y="15"/>
                    </a:moveTo>
                    <a:lnTo>
                      <a:pt x="6" y="6"/>
                    </a:lnTo>
                    <a:lnTo>
                      <a:pt x="10" y="1"/>
                    </a:lnTo>
                    <a:lnTo>
                      <a:pt x="11" y="0"/>
                    </a:lnTo>
                    <a:lnTo>
                      <a:pt x="26" y="6"/>
                    </a:lnTo>
                    <a:lnTo>
                      <a:pt x="36" y="10"/>
                    </a:lnTo>
                    <a:lnTo>
                      <a:pt x="44" y="13"/>
                    </a:lnTo>
                    <a:lnTo>
                      <a:pt x="48" y="16"/>
                    </a:lnTo>
                    <a:lnTo>
                      <a:pt x="52" y="16"/>
                    </a:lnTo>
                    <a:lnTo>
                      <a:pt x="53" y="18"/>
                    </a:lnTo>
                    <a:lnTo>
                      <a:pt x="54" y="18"/>
                    </a:lnTo>
                    <a:lnTo>
                      <a:pt x="54" y="19"/>
                    </a:lnTo>
                    <a:lnTo>
                      <a:pt x="57" y="23"/>
                    </a:lnTo>
                    <a:lnTo>
                      <a:pt x="64" y="34"/>
                    </a:lnTo>
                    <a:lnTo>
                      <a:pt x="71" y="51"/>
                    </a:lnTo>
                    <a:lnTo>
                      <a:pt x="77" y="67"/>
                    </a:lnTo>
                    <a:lnTo>
                      <a:pt x="75" y="65"/>
                    </a:lnTo>
                    <a:lnTo>
                      <a:pt x="68" y="64"/>
                    </a:lnTo>
                    <a:lnTo>
                      <a:pt x="58" y="59"/>
                    </a:lnTo>
                    <a:lnTo>
                      <a:pt x="46" y="52"/>
                    </a:lnTo>
                    <a:lnTo>
                      <a:pt x="21" y="36"/>
                    </a:lnTo>
                    <a:lnTo>
                      <a:pt x="10" y="24"/>
                    </a:lnTo>
                    <a:lnTo>
                      <a:pt x="0" y="15"/>
                    </a:lnTo>
                    <a:close/>
                  </a:path>
                </a:pathLst>
              </a:custGeom>
              <a:solidFill>
                <a:srgbClr val="FFFFFF"/>
              </a:solidFill>
              <a:ln w="9525">
                <a:solidFill>
                  <a:srgbClr val="000000"/>
                </a:solidFill>
                <a:prstDash val="solid"/>
                <a:round/>
                <a:headEnd/>
                <a:tailEnd/>
              </a:ln>
            </p:spPr>
            <p:txBody>
              <a:bodyPr/>
              <a:lstStyle/>
              <a:p>
                <a:endParaRPr lang="ja-JP" altLang="en-US"/>
              </a:p>
            </p:txBody>
          </p:sp>
          <p:sp>
            <p:nvSpPr>
              <p:cNvPr id="36055" name="Freeform 475"/>
              <p:cNvSpPr>
                <a:spLocks/>
              </p:cNvSpPr>
              <p:nvPr/>
            </p:nvSpPr>
            <p:spPr bwMode="auto">
              <a:xfrm>
                <a:off x="1143" y="4793"/>
                <a:ext cx="14" cy="14"/>
              </a:xfrm>
              <a:custGeom>
                <a:avLst/>
                <a:gdLst>
                  <a:gd name="T0" fmla="*/ 0 w 14"/>
                  <a:gd name="T1" fmla="*/ 1 h 28"/>
                  <a:gd name="T2" fmla="*/ 2 w 14"/>
                  <a:gd name="T3" fmla="*/ 1 h 28"/>
                  <a:gd name="T4" fmla="*/ 5 w 14"/>
                  <a:gd name="T5" fmla="*/ 1 h 28"/>
                  <a:gd name="T6" fmla="*/ 10 w 14"/>
                  <a:gd name="T7" fmla="*/ 1 h 28"/>
                  <a:gd name="T8" fmla="*/ 14 w 14"/>
                  <a:gd name="T9" fmla="*/ 0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28">
                    <a:moveTo>
                      <a:pt x="0" y="28"/>
                    </a:moveTo>
                    <a:lnTo>
                      <a:pt x="2" y="23"/>
                    </a:lnTo>
                    <a:lnTo>
                      <a:pt x="5" y="13"/>
                    </a:lnTo>
                    <a:lnTo>
                      <a:pt x="10" y="5"/>
                    </a:lnTo>
                    <a:lnTo>
                      <a:pt x="14"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056" name="Freeform 476"/>
              <p:cNvSpPr>
                <a:spLocks/>
              </p:cNvSpPr>
              <p:nvPr/>
            </p:nvSpPr>
            <p:spPr bwMode="auto">
              <a:xfrm>
                <a:off x="1208" y="4830"/>
                <a:ext cx="27" cy="17"/>
              </a:xfrm>
              <a:custGeom>
                <a:avLst/>
                <a:gdLst>
                  <a:gd name="T0" fmla="*/ 0 w 27"/>
                  <a:gd name="T1" fmla="*/ 1 h 34"/>
                  <a:gd name="T2" fmla="*/ 2 w 27"/>
                  <a:gd name="T3" fmla="*/ 1 h 34"/>
                  <a:gd name="T4" fmla="*/ 3 w 27"/>
                  <a:gd name="T5" fmla="*/ 1 h 34"/>
                  <a:gd name="T6" fmla="*/ 4 w 27"/>
                  <a:gd name="T7" fmla="*/ 1 h 34"/>
                  <a:gd name="T8" fmla="*/ 6 w 27"/>
                  <a:gd name="T9" fmla="*/ 0 h 34"/>
                  <a:gd name="T10" fmla="*/ 8 w 27"/>
                  <a:gd name="T11" fmla="*/ 0 h 34"/>
                  <a:gd name="T12" fmla="*/ 10 w 27"/>
                  <a:gd name="T13" fmla="*/ 1 h 34"/>
                  <a:gd name="T14" fmla="*/ 17 w 27"/>
                  <a:gd name="T15" fmla="*/ 1 h 34"/>
                  <a:gd name="T16" fmla="*/ 24 w 27"/>
                  <a:gd name="T17" fmla="*/ 1 h 34"/>
                  <a:gd name="T18" fmla="*/ 26 w 27"/>
                  <a:gd name="T19" fmla="*/ 1 h 34"/>
                  <a:gd name="T20" fmla="*/ 27 w 27"/>
                  <a:gd name="T21" fmla="*/ 1 h 34"/>
                  <a:gd name="T22" fmla="*/ 27 w 27"/>
                  <a:gd name="T23" fmla="*/ 1 h 34"/>
                  <a:gd name="T24" fmla="*/ 27 w 27"/>
                  <a:gd name="T25" fmla="*/ 1 h 34"/>
                  <a:gd name="T26" fmla="*/ 26 w 27"/>
                  <a:gd name="T27" fmla="*/ 1 h 34"/>
                  <a:gd name="T28" fmla="*/ 0 w 27"/>
                  <a:gd name="T29" fmla="*/ 1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 h="34">
                    <a:moveTo>
                      <a:pt x="0" y="13"/>
                    </a:moveTo>
                    <a:lnTo>
                      <a:pt x="2" y="11"/>
                    </a:lnTo>
                    <a:lnTo>
                      <a:pt x="3" y="7"/>
                    </a:lnTo>
                    <a:lnTo>
                      <a:pt x="4" y="3"/>
                    </a:lnTo>
                    <a:lnTo>
                      <a:pt x="6" y="0"/>
                    </a:lnTo>
                    <a:lnTo>
                      <a:pt x="8" y="0"/>
                    </a:lnTo>
                    <a:lnTo>
                      <a:pt x="10" y="2"/>
                    </a:lnTo>
                    <a:lnTo>
                      <a:pt x="17" y="7"/>
                    </a:lnTo>
                    <a:lnTo>
                      <a:pt x="24" y="11"/>
                    </a:lnTo>
                    <a:lnTo>
                      <a:pt x="26" y="16"/>
                    </a:lnTo>
                    <a:lnTo>
                      <a:pt x="27" y="20"/>
                    </a:lnTo>
                    <a:lnTo>
                      <a:pt x="27" y="26"/>
                    </a:lnTo>
                    <a:lnTo>
                      <a:pt x="27" y="31"/>
                    </a:lnTo>
                    <a:lnTo>
                      <a:pt x="26" y="34"/>
                    </a:lnTo>
                    <a:lnTo>
                      <a:pt x="0" y="13"/>
                    </a:lnTo>
                    <a:close/>
                  </a:path>
                </a:pathLst>
              </a:custGeom>
              <a:solidFill>
                <a:srgbClr val="FFFFFF"/>
              </a:solidFill>
              <a:ln w="9525">
                <a:solidFill>
                  <a:srgbClr val="000000"/>
                </a:solidFill>
                <a:prstDash val="solid"/>
                <a:round/>
                <a:headEnd/>
                <a:tailEnd/>
              </a:ln>
            </p:spPr>
            <p:txBody>
              <a:bodyPr/>
              <a:lstStyle/>
              <a:p>
                <a:endParaRPr lang="ja-JP" altLang="en-US"/>
              </a:p>
            </p:txBody>
          </p:sp>
          <p:sp>
            <p:nvSpPr>
              <p:cNvPr id="36057" name="Freeform 477"/>
              <p:cNvSpPr>
                <a:spLocks/>
              </p:cNvSpPr>
              <p:nvPr/>
            </p:nvSpPr>
            <p:spPr bwMode="auto">
              <a:xfrm>
                <a:off x="1153" y="4801"/>
                <a:ext cx="5" cy="4"/>
              </a:xfrm>
              <a:custGeom>
                <a:avLst/>
                <a:gdLst>
                  <a:gd name="T0" fmla="*/ 5 w 5"/>
                  <a:gd name="T1" fmla="*/ 1 h 6"/>
                  <a:gd name="T2" fmla="*/ 5 w 5"/>
                  <a:gd name="T3" fmla="*/ 1 h 6"/>
                  <a:gd name="T4" fmla="*/ 2 w 5"/>
                  <a:gd name="T5" fmla="*/ 1 h 6"/>
                  <a:gd name="T6" fmla="*/ 0 w 5"/>
                  <a:gd name="T7" fmla="*/ 1 h 6"/>
                  <a:gd name="T8" fmla="*/ 0 w 5"/>
                  <a:gd name="T9" fmla="*/ 1 h 6"/>
                  <a:gd name="T10" fmla="*/ 0 w 5"/>
                  <a:gd name="T11" fmla="*/ 1 h 6"/>
                  <a:gd name="T12" fmla="*/ 2 w 5"/>
                  <a:gd name="T13" fmla="*/ 0 h 6"/>
                  <a:gd name="T14" fmla="*/ 5 w 5"/>
                  <a:gd name="T15" fmla="*/ 1 h 6"/>
                  <a:gd name="T16" fmla="*/ 5 w 5"/>
                  <a:gd name="T17" fmla="*/ 1 h 6"/>
                  <a:gd name="T18" fmla="*/ 5 w 5"/>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6">
                    <a:moveTo>
                      <a:pt x="5" y="3"/>
                    </a:moveTo>
                    <a:lnTo>
                      <a:pt x="5" y="6"/>
                    </a:lnTo>
                    <a:lnTo>
                      <a:pt x="2" y="6"/>
                    </a:lnTo>
                    <a:lnTo>
                      <a:pt x="0" y="6"/>
                    </a:lnTo>
                    <a:lnTo>
                      <a:pt x="0" y="3"/>
                    </a:lnTo>
                    <a:lnTo>
                      <a:pt x="0" y="1"/>
                    </a:lnTo>
                    <a:lnTo>
                      <a:pt x="2" y="0"/>
                    </a:lnTo>
                    <a:lnTo>
                      <a:pt x="5" y="1"/>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058" name="Freeform 478"/>
              <p:cNvSpPr>
                <a:spLocks/>
              </p:cNvSpPr>
              <p:nvPr/>
            </p:nvSpPr>
            <p:spPr bwMode="auto">
              <a:xfrm>
                <a:off x="1095" y="4828"/>
                <a:ext cx="141" cy="60"/>
              </a:xfrm>
              <a:custGeom>
                <a:avLst/>
                <a:gdLst>
                  <a:gd name="T0" fmla="*/ 7 w 141"/>
                  <a:gd name="T1" fmla="*/ 1 h 119"/>
                  <a:gd name="T2" fmla="*/ 3 w 141"/>
                  <a:gd name="T3" fmla="*/ 1 h 119"/>
                  <a:gd name="T4" fmla="*/ 0 w 141"/>
                  <a:gd name="T5" fmla="*/ 1 h 119"/>
                  <a:gd name="T6" fmla="*/ 0 w 141"/>
                  <a:gd name="T7" fmla="*/ 1 h 119"/>
                  <a:gd name="T8" fmla="*/ 3 w 141"/>
                  <a:gd name="T9" fmla="*/ 1 h 119"/>
                  <a:gd name="T10" fmla="*/ 6 w 141"/>
                  <a:gd name="T11" fmla="*/ 1 h 119"/>
                  <a:gd name="T12" fmla="*/ 11 w 141"/>
                  <a:gd name="T13" fmla="*/ 1 h 119"/>
                  <a:gd name="T14" fmla="*/ 18 w 141"/>
                  <a:gd name="T15" fmla="*/ 1 h 119"/>
                  <a:gd name="T16" fmla="*/ 27 w 141"/>
                  <a:gd name="T17" fmla="*/ 0 h 119"/>
                  <a:gd name="T18" fmla="*/ 35 w 141"/>
                  <a:gd name="T19" fmla="*/ 1 h 119"/>
                  <a:gd name="T20" fmla="*/ 44 w 141"/>
                  <a:gd name="T21" fmla="*/ 1 h 119"/>
                  <a:gd name="T22" fmla="*/ 58 w 141"/>
                  <a:gd name="T23" fmla="*/ 1 h 119"/>
                  <a:gd name="T24" fmla="*/ 70 w 141"/>
                  <a:gd name="T25" fmla="*/ 1 h 119"/>
                  <a:gd name="T26" fmla="*/ 74 w 141"/>
                  <a:gd name="T27" fmla="*/ 1 h 119"/>
                  <a:gd name="T28" fmla="*/ 77 w 141"/>
                  <a:gd name="T29" fmla="*/ 1 h 119"/>
                  <a:gd name="T30" fmla="*/ 81 w 141"/>
                  <a:gd name="T31" fmla="*/ 1 h 119"/>
                  <a:gd name="T32" fmla="*/ 86 w 141"/>
                  <a:gd name="T33" fmla="*/ 1 h 119"/>
                  <a:gd name="T34" fmla="*/ 89 w 141"/>
                  <a:gd name="T35" fmla="*/ 1 h 119"/>
                  <a:gd name="T36" fmla="*/ 93 w 141"/>
                  <a:gd name="T37" fmla="*/ 1 h 119"/>
                  <a:gd name="T38" fmla="*/ 97 w 141"/>
                  <a:gd name="T39" fmla="*/ 1 h 119"/>
                  <a:gd name="T40" fmla="*/ 104 w 141"/>
                  <a:gd name="T41" fmla="*/ 1 h 119"/>
                  <a:gd name="T42" fmla="*/ 111 w 141"/>
                  <a:gd name="T43" fmla="*/ 1 h 119"/>
                  <a:gd name="T44" fmla="*/ 112 w 141"/>
                  <a:gd name="T45" fmla="*/ 1 h 119"/>
                  <a:gd name="T46" fmla="*/ 113 w 141"/>
                  <a:gd name="T47" fmla="*/ 1 h 119"/>
                  <a:gd name="T48" fmla="*/ 115 w 141"/>
                  <a:gd name="T49" fmla="*/ 1 h 119"/>
                  <a:gd name="T50" fmla="*/ 118 w 141"/>
                  <a:gd name="T51" fmla="*/ 1 h 119"/>
                  <a:gd name="T52" fmla="*/ 128 w 141"/>
                  <a:gd name="T53" fmla="*/ 1 h 119"/>
                  <a:gd name="T54" fmla="*/ 137 w 141"/>
                  <a:gd name="T55" fmla="*/ 1 h 119"/>
                  <a:gd name="T56" fmla="*/ 140 w 141"/>
                  <a:gd name="T57" fmla="*/ 1 h 119"/>
                  <a:gd name="T58" fmla="*/ 141 w 141"/>
                  <a:gd name="T59" fmla="*/ 1 h 119"/>
                  <a:gd name="T60" fmla="*/ 140 w 141"/>
                  <a:gd name="T61" fmla="*/ 1 h 119"/>
                  <a:gd name="T62" fmla="*/ 137 w 141"/>
                  <a:gd name="T63" fmla="*/ 1 h 119"/>
                  <a:gd name="T64" fmla="*/ 128 w 141"/>
                  <a:gd name="T65" fmla="*/ 1 h 119"/>
                  <a:gd name="T66" fmla="*/ 117 w 141"/>
                  <a:gd name="T67" fmla="*/ 1 h 119"/>
                  <a:gd name="T68" fmla="*/ 112 w 141"/>
                  <a:gd name="T69" fmla="*/ 1 h 119"/>
                  <a:gd name="T70" fmla="*/ 107 w 141"/>
                  <a:gd name="T71" fmla="*/ 1 h 119"/>
                  <a:gd name="T72" fmla="*/ 100 w 141"/>
                  <a:gd name="T73" fmla="*/ 1 h 119"/>
                  <a:gd name="T74" fmla="*/ 93 w 141"/>
                  <a:gd name="T75" fmla="*/ 1 h 119"/>
                  <a:gd name="T76" fmla="*/ 86 w 141"/>
                  <a:gd name="T77" fmla="*/ 1 h 119"/>
                  <a:gd name="T78" fmla="*/ 77 w 141"/>
                  <a:gd name="T79" fmla="*/ 1 h 119"/>
                  <a:gd name="T80" fmla="*/ 60 w 141"/>
                  <a:gd name="T81" fmla="*/ 1 h 119"/>
                  <a:gd name="T82" fmla="*/ 44 w 141"/>
                  <a:gd name="T83" fmla="*/ 1 h 119"/>
                  <a:gd name="T84" fmla="*/ 39 w 141"/>
                  <a:gd name="T85" fmla="*/ 1 h 119"/>
                  <a:gd name="T86" fmla="*/ 34 w 141"/>
                  <a:gd name="T87" fmla="*/ 1 h 119"/>
                  <a:gd name="T88" fmla="*/ 23 w 141"/>
                  <a:gd name="T89" fmla="*/ 1 h 119"/>
                  <a:gd name="T90" fmla="*/ 13 w 141"/>
                  <a:gd name="T91" fmla="*/ 1 h 119"/>
                  <a:gd name="T92" fmla="*/ 7 w 141"/>
                  <a:gd name="T93" fmla="*/ 1 h 119"/>
                  <a:gd name="T94" fmla="*/ 7 w 141"/>
                  <a:gd name="T95" fmla="*/ 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1" h="119">
                    <a:moveTo>
                      <a:pt x="7" y="69"/>
                    </a:moveTo>
                    <a:lnTo>
                      <a:pt x="3" y="59"/>
                    </a:lnTo>
                    <a:lnTo>
                      <a:pt x="0" y="47"/>
                    </a:lnTo>
                    <a:lnTo>
                      <a:pt x="0" y="36"/>
                    </a:lnTo>
                    <a:lnTo>
                      <a:pt x="3" y="24"/>
                    </a:lnTo>
                    <a:lnTo>
                      <a:pt x="6" y="14"/>
                    </a:lnTo>
                    <a:lnTo>
                      <a:pt x="11" y="6"/>
                    </a:lnTo>
                    <a:lnTo>
                      <a:pt x="18" y="1"/>
                    </a:lnTo>
                    <a:lnTo>
                      <a:pt x="27" y="0"/>
                    </a:lnTo>
                    <a:lnTo>
                      <a:pt x="35" y="3"/>
                    </a:lnTo>
                    <a:lnTo>
                      <a:pt x="44" y="8"/>
                    </a:lnTo>
                    <a:lnTo>
                      <a:pt x="58" y="23"/>
                    </a:lnTo>
                    <a:lnTo>
                      <a:pt x="70" y="39"/>
                    </a:lnTo>
                    <a:lnTo>
                      <a:pt x="74" y="46"/>
                    </a:lnTo>
                    <a:lnTo>
                      <a:pt x="77" y="51"/>
                    </a:lnTo>
                    <a:lnTo>
                      <a:pt x="81" y="46"/>
                    </a:lnTo>
                    <a:lnTo>
                      <a:pt x="86" y="46"/>
                    </a:lnTo>
                    <a:lnTo>
                      <a:pt x="89" y="46"/>
                    </a:lnTo>
                    <a:lnTo>
                      <a:pt x="93" y="49"/>
                    </a:lnTo>
                    <a:lnTo>
                      <a:pt x="97" y="41"/>
                    </a:lnTo>
                    <a:lnTo>
                      <a:pt x="104" y="28"/>
                    </a:lnTo>
                    <a:lnTo>
                      <a:pt x="111" y="18"/>
                    </a:lnTo>
                    <a:lnTo>
                      <a:pt x="112" y="14"/>
                    </a:lnTo>
                    <a:lnTo>
                      <a:pt x="113" y="13"/>
                    </a:lnTo>
                    <a:lnTo>
                      <a:pt x="115" y="14"/>
                    </a:lnTo>
                    <a:lnTo>
                      <a:pt x="118" y="16"/>
                    </a:lnTo>
                    <a:lnTo>
                      <a:pt x="128" y="21"/>
                    </a:lnTo>
                    <a:lnTo>
                      <a:pt x="137" y="29"/>
                    </a:lnTo>
                    <a:lnTo>
                      <a:pt x="140" y="31"/>
                    </a:lnTo>
                    <a:lnTo>
                      <a:pt x="141" y="34"/>
                    </a:lnTo>
                    <a:lnTo>
                      <a:pt x="140" y="42"/>
                    </a:lnTo>
                    <a:lnTo>
                      <a:pt x="137" y="52"/>
                    </a:lnTo>
                    <a:lnTo>
                      <a:pt x="128" y="72"/>
                    </a:lnTo>
                    <a:lnTo>
                      <a:pt x="117" y="92"/>
                    </a:lnTo>
                    <a:lnTo>
                      <a:pt x="112" y="98"/>
                    </a:lnTo>
                    <a:lnTo>
                      <a:pt x="107" y="105"/>
                    </a:lnTo>
                    <a:lnTo>
                      <a:pt x="100" y="111"/>
                    </a:lnTo>
                    <a:lnTo>
                      <a:pt x="93" y="116"/>
                    </a:lnTo>
                    <a:lnTo>
                      <a:pt x="86" y="119"/>
                    </a:lnTo>
                    <a:lnTo>
                      <a:pt x="77" y="119"/>
                    </a:lnTo>
                    <a:lnTo>
                      <a:pt x="60" y="118"/>
                    </a:lnTo>
                    <a:lnTo>
                      <a:pt x="44" y="111"/>
                    </a:lnTo>
                    <a:lnTo>
                      <a:pt x="39" y="108"/>
                    </a:lnTo>
                    <a:lnTo>
                      <a:pt x="34" y="103"/>
                    </a:lnTo>
                    <a:lnTo>
                      <a:pt x="23" y="92"/>
                    </a:lnTo>
                    <a:lnTo>
                      <a:pt x="13" y="78"/>
                    </a:lnTo>
                    <a:lnTo>
                      <a:pt x="7" y="69"/>
                    </a:lnTo>
                    <a:close/>
                  </a:path>
                </a:pathLst>
              </a:custGeom>
              <a:solidFill>
                <a:srgbClr val="7F1E02"/>
              </a:solidFill>
              <a:ln w="9525">
                <a:solidFill>
                  <a:srgbClr val="000000"/>
                </a:solidFill>
                <a:prstDash val="solid"/>
                <a:round/>
                <a:headEnd/>
                <a:tailEnd/>
              </a:ln>
            </p:spPr>
            <p:txBody>
              <a:bodyPr/>
              <a:lstStyle/>
              <a:p>
                <a:endParaRPr lang="ja-JP" altLang="en-US"/>
              </a:p>
            </p:txBody>
          </p:sp>
          <p:sp>
            <p:nvSpPr>
              <p:cNvPr id="36059" name="Freeform 479"/>
              <p:cNvSpPr>
                <a:spLocks/>
              </p:cNvSpPr>
              <p:nvPr/>
            </p:nvSpPr>
            <p:spPr bwMode="auto">
              <a:xfrm>
                <a:off x="1302" y="4911"/>
                <a:ext cx="110" cy="69"/>
              </a:xfrm>
              <a:custGeom>
                <a:avLst/>
                <a:gdLst>
                  <a:gd name="T0" fmla="*/ 60 w 110"/>
                  <a:gd name="T1" fmla="*/ 0 h 138"/>
                  <a:gd name="T2" fmla="*/ 105 w 110"/>
                  <a:gd name="T3" fmla="*/ 1 h 138"/>
                  <a:gd name="T4" fmla="*/ 110 w 110"/>
                  <a:gd name="T5" fmla="*/ 1 h 138"/>
                  <a:gd name="T6" fmla="*/ 0 w 110"/>
                  <a:gd name="T7" fmla="*/ 1 h 138"/>
                  <a:gd name="T8" fmla="*/ 60 w 110"/>
                  <a:gd name="T9" fmla="*/ 0 h 1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0" h="138">
                    <a:moveTo>
                      <a:pt x="60" y="0"/>
                    </a:moveTo>
                    <a:lnTo>
                      <a:pt x="105" y="14"/>
                    </a:lnTo>
                    <a:lnTo>
                      <a:pt x="110" y="138"/>
                    </a:lnTo>
                    <a:lnTo>
                      <a:pt x="0" y="114"/>
                    </a:lnTo>
                    <a:lnTo>
                      <a:pt x="60" y="0"/>
                    </a:lnTo>
                    <a:close/>
                  </a:path>
                </a:pathLst>
              </a:custGeom>
              <a:solidFill>
                <a:srgbClr val="FFFFFF"/>
              </a:solidFill>
              <a:ln w="9525">
                <a:solidFill>
                  <a:srgbClr val="000000"/>
                </a:solidFill>
                <a:prstDash val="solid"/>
                <a:round/>
                <a:headEnd/>
                <a:tailEnd/>
              </a:ln>
            </p:spPr>
            <p:txBody>
              <a:bodyPr/>
              <a:lstStyle/>
              <a:p>
                <a:endParaRPr lang="ja-JP" altLang="en-US"/>
              </a:p>
            </p:txBody>
          </p:sp>
          <p:sp>
            <p:nvSpPr>
              <p:cNvPr id="36060" name="Freeform 480"/>
              <p:cNvSpPr>
                <a:spLocks/>
              </p:cNvSpPr>
              <p:nvPr/>
            </p:nvSpPr>
            <p:spPr bwMode="auto">
              <a:xfrm>
                <a:off x="1278" y="4867"/>
                <a:ext cx="110" cy="85"/>
              </a:xfrm>
              <a:custGeom>
                <a:avLst/>
                <a:gdLst>
                  <a:gd name="T0" fmla="*/ 100 w 110"/>
                  <a:gd name="T1" fmla="*/ 0 h 170"/>
                  <a:gd name="T2" fmla="*/ 104 w 110"/>
                  <a:gd name="T3" fmla="*/ 1 h 170"/>
                  <a:gd name="T4" fmla="*/ 106 w 110"/>
                  <a:gd name="T5" fmla="*/ 1 h 170"/>
                  <a:gd name="T6" fmla="*/ 110 w 110"/>
                  <a:gd name="T7" fmla="*/ 1 h 170"/>
                  <a:gd name="T8" fmla="*/ 110 w 110"/>
                  <a:gd name="T9" fmla="*/ 1 h 170"/>
                  <a:gd name="T10" fmla="*/ 109 w 110"/>
                  <a:gd name="T11" fmla="*/ 1 h 170"/>
                  <a:gd name="T12" fmla="*/ 104 w 110"/>
                  <a:gd name="T13" fmla="*/ 1 h 170"/>
                  <a:gd name="T14" fmla="*/ 95 w 110"/>
                  <a:gd name="T15" fmla="*/ 1 h 170"/>
                  <a:gd name="T16" fmla="*/ 88 w 110"/>
                  <a:gd name="T17" fmla="*/ 1 h 170"/>
                  <a:gd name="T18" fmla="*/ 81 w 110"/>
                  <a:gd name="T19" fmla="*/ 1 h 170"/>
                  <a:gd name="T20" fmla="*/ 72 w 110"/>
                  <a:gd name="T21" fmla="*/ 1 h 170"/>
                  <a:gd name="T22" fmla="*/ 63 w 110"/>
                  <a:gd name="T23" fmla="*/ 1 h 170"/>
                  <a:gd name="T24" fmla="*/ 53 w 110"/>
                  <a:gd name="T25" fmla="*/ 1 h 170"/>
                  <a:gd name="T26" fmla="*/ 45 w 110"/>
                  <a:gd name="T27" fmla="*/ 1 h 170"/>
                  <a:gd name="T28" fmla="*/ 39 w 110"/>
                  <a:gd name="T29" fmla="*/ 1 h 170"/>
                  <a:gd name="T30" fmla="*/ 34 w 110"/>
                  <a:gd name="T31" fmla="*/ 1 h 170"/>
                  <a:gd name="T32" fmla="*/ 26 w 110"/>
                  <a:gd name="T33" fmla="*/ 1 h 170"/>
                  <a:gd name="T34" fmla="*/ 18 w 110"/>
                  <a:gd name="T35" fmla="*/ 1 h 170"/>
                  <a:gd name="T36" fmla="*/ 13 w 110"/>
                  <a:gd name="T37" fmla="*/ 1 h 170"/>
                  <a:gd name="T38" fmla="*/ 11 w 110"/>
                  <a:gd name="T39" fmla="*/ 1 h 170"/>
                  <a:gd name="T40" fmla="*/ 7 w 110"/>
                  <a:gd name="T41" fmla="*/ 1 h 170"/>
                  <a:gd name="T42" fmla="*/ 5 w 110"/>
                  <a:gd name="T43" fmla="*/ 1 h 170"/>
                  <a:gd name="T44" fmla="*/ 3 w 110"/>
                  <a:gd name="T45" fmla="*/ 1 h 170"/>
                  <a:gd name="T46" fmla="*/ 1 w 110"/>
                  <a:gd name="T47" fmla="*/ 1 h 170"/>
                  <a:gd name="T48" fmla="*/ 0 w 110"/>
                  <a:gd name="T49" fmla="*/ 1 h 170"/>
                  <a:gd name="T50" fmla="*/ 0 w 110"/>
                  <a:gd name="T51" fmla="*/ 1 h 170"/>
                  <a:gd name="T52" fmla="*/ 100 w 110"/>
                  <a:gd name="T53" fmla="*/ 0 h 17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0" h="170">
                    <a:moveTo>
                      <a:pt x="100" y="0"/>
                    </a:moveTo>
                    <a:lnTo>
                      <a:pt x="104" y="6"/>
                    </a:lnTo>
                    <a:lnTo>
                      <a:pt x="106" y="16"/>
                    </a:lnTo>
                    <a:lnTo>
                      <a:pt x="110" y="39"/>
                    </a:lnTo>
                    <a:lnTo>
                      <a:pt x="110" y="64"/>
                    </a:lnTo>
                    <a:lnTo>
                      <a:pt x="109" y="85"/>
                    </a:lnTo>
                    <a:lnTo>
                      <a:pt x="104" y="106"/>
                    </a:lnTo>
                    <a:lnTo>
                      <a:pt x="95" y="131"/>
                    </a:lnTo>
                    <a:lnTo>
                      <a:pt x="88" y="143"/>
                    </a:lnTo>
                    <a:lnTo>
                      <a:pt x="81" y="152"/>
                    </a:lnTo>
                    <a:lnTo>
                      <a:pt x="72" y="161"/>
                    </a:lnTo>
                    <a:lnTo>
                      <a:pt x="63" y="164"/>
                    </a:lnTo>
                    <a:lnTo>
                      <a:pt x="53" y="167"/>
                    </a:lnTo>
                    <a:lnTo>
                      <a:pt x="45" y="169"/>
                    </a:lnTo>
                    <a:lnTo>
                      <a:pt x="39" y="170"/>
                    </a:lnTo>
                    <a:lnTo>
                      <a:pt x="34" y="170"/>
                    </a:lnTo>
                    <a:lnTo>
                      <a:pt x="26" y="169"/>
                    </a:lnTo>
                    <a:lnTo>
                      <a:pt x="18" y="167"/>
                    </a:lnTo>
                    <a:lnTo>
                      <a:pt x="13" y="164"/>
                    </a:lnTo>
                    <a:lnTo>
                      <a:pt x="11" y="159"/>
                    </a:lnTo>
                    <a:lnTo>
                      <a:pt x="7" y="149"/>
                    </a:lnTo>
                    <a:lnTo>
                      <a:pt x="5" y="139"/>
                    </a:lnTo>
                    <a:lnTo>
                      <a:pt x="3" y="129"/>
                    </a:lnTo>
                    <a:lnTo>
                      <a:pt x="1" y="121"/>
                    </a:lnTo>
                    <a:lnTo>
                      <a:pt x="0" y="116"/>
                    </a:lnTo>
                    <a:lnTo>
                      <a:pt x="0" y="113"/>
                    </a:lnTo>
                    <a:lnTo>
                      <a:pt x="100" y="0"/>
                    </a:lnTo>
                    <a:close/>
                  </a:path>
                </a:pathLst>
              </a:custGeom>
              <a:solidFill>
                <a:srgbClr val="FAD28D"/>
              </a:solidFill>
              <a:ln w="9525">
                <a:solidFill>
                  <a:srgbClr val="000000"/>
                </a:solidFill>
                <a:prstDash val="solid"/>
                <a:round/>
                <a:headEnd/>
                <a:tailEnd/>
              </a:ln>
            </p:spPr>
            <p:txBody>
              <a:bodyPr/>
              <a:lstStyle/>
              <a:p>
                <a:endParaRPr lang="ja-JP" altLang="en-US"/>
              </a:p>
            </p:txBody>
          </p:sp>
          <p:sp>
            <p:nvSpPr>
              <p:cNvPr id="36061" name="Freeform 481"/>
              <p:cNvSpPr>
                <a:spLocks/>
              </p:cNvSpPr>
              <p:nvPr/>
            </p:nvSpPr>
            <p:spPr bwMode="auto">
              <a:xfrm>
                <a:off x="1235" y="4835"/>
                <a:ext cx="166" cy="105"/>
              </a:xfrm>
              <a:custGeom>
                <a:avLst/>
                <a:gdLst>
                  <a:gd name="T0" fmla="*/ 20 w 166"/>
                  <a:gd name="T1" fmla="*/ 1 h 210"/>
                  <a:gd name="T2" fmla="*/ 11 w 166"/>
                  <a:gd name="T3" fmla="*/ 1 h 210"/>
                  <a:gd name="T4" fmla="*/ 2 w 166"/>
                  <a:gd name="T5" fmla="*/ 1 h 210"/>
                  <a:gd name="T6" fmla="*/ 0 w 166"/>
                  <a:gd name="T7" fmla="*/ 1 h 210"/>
                  <a:gd name="T8" fmla="*/ 3 w 166"/>
                  <a:gd name="T9" fmla="*/ 1 h 210"/>
                  <a:gd name="T10" fmla="*/ 13 w 166"/>
                  <a:gd name="T11" fmla="*/ 1 h 210"/>
                  <a:gd name="T12" fmla="*/ 32 w 166"/>
                  <a:gd name="T13" fmla="*/ 1 h 210"/>
                  <a:gd name="T14" fmla="*/ 61 w 166"/>
                  <a:gd name="T15" fmla="*/ 1 h 210"/>
                  <a:gd name="T16" fmla="*/ 91 w 166"/>
                  <a:gd name="T17" fmla="*/ 1 h 210"/>
                  <a:gd name="T18" fmla="*/ 111 w 166"/>
                  <a:gd name="T19" fmla="*/ 1 h 210"/>
                  <a:gd name="T20" fmla="*/ 120 w 166"/>
                  <a:gd name="T21" fmla="*/ 1 h 210"/>
                  <a:gd name="T22" fmla="*/ 129 w 166"/>
                  <a:gd name="T23" fmla="*/ 1 h 210"/>
                  <a:gd name="T24" fmla="*/ 146 w 166"/>
                  <a:gd name="T25" fmla="*/ 1 h 210"/>
                  <a:gd name="T26" fmla="*/ 155 w 166"/>
                  <a:gd name="T27" fmla="*/ 1 h 210"/>
                  <a:gd name="T28" fmla="*/ 165 w 166"/>
                  <a:gd name="T29" fmla="*/ 1 h 210"/>
                  <a:gd name="T30" fmla="*/ 166 w 166"/>
                  <a:gd name="T31" fmla="*/ 1 h 210"/>
                  <a:gd name="T32" fmla="*/ 158 w 166"/>
                  <a:gd name="T33" fmla="*/ 1 h 210"/>
                  <a:gd name="T34" fmla="*/ 146 w 166"/>
                  <a:gd name="T35" fmla="*/ 1 h 210"/>
                  <a:gd name="T36" fmla="*/ 137 w 166"/>
                  <a:gd name="T37" fmla="*/ 1 h 210"/>
                  <a:gd name="T38" fmla="*/ 134 w 166"/>
                  <a:gd name="T39" fmla="*/ 1 h 210"/>
                  <a:gd name="T40" fmla="*/ 132 w 166"/>
                  <a:gd name="T41" fmla="*/ 1 h 210"/>
                  <a:gd name="T42" fmla="*/ 130 w 166"/>
                  <a:gd name="T43" fmla="*/ 1 h 210"/>
                  <a:gd name="T44" fmla="*/ 120 w 166"/>
                  <a:gd name="T45" fmla="*/ 1 h 210"/>
                  <a:gd name="T46" fmla="*/ 115 w 166"/>
                  <a:gd name="T47" fmla="*/ 1 h 210"/>
                  <a:gd name="T48" fmla="*/ 108 w 166"/>
                  <a:gd name="T49" fmla="*/ 1 h 210"/>
                  <a:gd name="T50" fmla="*/ 97 w 166"/>
                  <a:gd name="T51" fmla="*/ 1 h 210"/>
                  <a:gd name="T52" fmla="*/ 90 w 166"/>
                  <a:gd name="T53" fmla="*/ 1 h 210"/>
                  <a:gd name="T54" fmla="*/ 88 w 166"/>
                  <a:gd name="T55" fmla="*/ 1 h 210"/>
                  <a:gd name="T56" fmla="*/ 93 w 166"/>
                  <a:gd name="T57" fmla="*/ 1 h 210"/>
                  <a:gd name="T58" fmla="*/ 89 w 166"/>
                  <a:gd name="T59" fmla="*/ 1 h 210"/>
                  <a:gd name="T60" fmla="*/ 84 w 166"/>
                  <a:gd name="T61" fmla="*/ 1 h 210"/>
                  <a:gd name="T62" fmla="*/ 66 w 166"/>
                  <a:gd name="T63" fmla="*/ 1 h 210"/>
                  <a:gd name="T64" fmla="*/ 54 w 166"/>
                  <a:gd name="T65" fmla="*/ 1 h 210"/>
                  <a:gd name="T66" fmla="*/ 38 w 166"/>
                  <a:gd name="T67" fmla="*/ 1 h 210"/>
                  <a:gd name="T68" fmla="*/ 25 w 166"/>
                  <a:gd name="T69" fmla="*/ 1 h 210"/>
                  <a:gd name="T70" fmla="*/ 24 w 166"/>
                  <a:gd name="T71" fmla="*/ 1 h 2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66" h="210">
                    <a:moveTo>
                      <a:pt x="24" y="202"/>
                    </a:moveTo>
                    <a:lnTo>
                      <a:pt x="20" y="198"/>
                    </a:lnTo>
                    <a:lnTo>
                      <a:pt x="16" y="190"/>
                    </a:lnTo>
                    <a:lnTo>
                      <a:pt x="11" y="182"/>
                    </a:lnTo>
                    <a:lnTo>
                      <a:pt x="6" y="170"/>
                    </a:lnTo>
                    <a:lnTo>
                      <a:pt x="2" y="156"/>
                    </a:lnTo>
                    <a:lnTo>
                      <a:pt x="0" y="136"/>
                    </a:lnTo>
                    <a:lnTo>
                      <a:pt x="0" y="113"/>
                    </a:lnTo>
                    <a:lnTo>
                      <a:pt x="2" y="87"/>
                    </a:lnTo>
                    <a:lnTo>
                      <a:pt x="3" y="80"/>
                    </a:lnTo>
                    <a:lnTo>
                      <a:pt x="6" y="70"/>
                    </a:lnTo>
                    <a:lnTo>
                      <a:pt x="13" y="49"/>
                    </a:lnTo>
                    <a:lnTo>
                      <a:pt x="25" y="24"/>
                    </a:lnTo>
                    <a:lnTo>
                      <a:pt x="32" y="16"/>
                    </a:lnTo>
                    <a:lnTo>
                      <a:pt x="42" y="10"/>
                    </a:lnTo>
                    <a:lnTo>
                      <a:pt x="61" y="3"/>
                    </a:lnTo>
                    <a:lnTo>
                      <a:pt x="82" y="0"/>
                    </a:lnTo>
                    <a:lnTo>
                      <a:pt x="91" y="1"/>
                    </a:lnTo>
                    <a:lnTo>
                      <a:pt x="101" y="5"/>
                    </a:lnTo>
                    <a:lnTo>
                      <a:pt x="111" y="10"/>
                    </a:lnTo>
                    <a:lnTo>
                      <a:pt x="119" y="18"/>
                    </a:lnTo>
                    <a:lnTo>
                      <a:pt x="120" y="18"/>
                    </a:lnTo>
                    <a:lnTo>
                      <a:pt x="123" y="18"/>
                    </a:lnTo>
                    <a:lnTo>
                      <a:pt x="129" y="16"/>
                    </a:lnTo>
                    <a:lnTo>
                      <a:pt x="137" y="15"/>
                    </a:lnTo>
                    <a:lnTo>
                      <a:pt x="146" y="15"/>
                    </a:lnTo>
                    <a:lnTo>
                      <a:pt x="149" y="16"/>
                    </a:lnTo>
                    <a:lnTo>
                      <a:pt x="155" y="21"/>
                    </a:lnTo>
                    <a:lnTo>
                      <a:pt x="160" y="29"/>
                    </a:lnTo>
                    <a:lnTo>
                      <a:pt x="165" y="39"/>
                    </a:lnTo>
                    <a:lnTo>
                      <a:pt x="166" y="49"/>
                    </a:lnTo>
                    <a:lnTo>
                      <a:pt x="166" y="57"/>
                    </a:lnTo>
                    <a:lnTo>
                      <a:pt x="161" y="67"/>
                    </a:lnTo>
                    <a:lnTo>
                      <a:pt x="158" y="72"/>
                    </a:lnTo>
                    <a:lnTo>
                      <a:pt x="152" y="75"/>
                    </a:lnTo>
                    <a:lnTo>
                      <a:pt x="146" y="79"/>
                    </a:lnTo>
                    <a:lnTo>
                      <a:pt x="141" y="82"/>
                    </a:lnTo>
                    <a:lnTo>
                      <a:pt x="137" y="87"/>
                    </a:lnTo>
                    <a:lnTo>
                      <a:pt x="135" y="93"/>
                    </a:lnTo>
                    <a:lnTo>
                      <a:pt x="134" y="100"/>
                    </a:lnTo>
                    <a:lnTo>
                      <a:pt x="134" y="106"/>
                    </a:lnTo>
                    <a:lnTo>
                      <a:pt x="132" y="110"/>
                    </a:lnTo>
                    <a:lnTo>
                      <a:pt x="131" y="113"/>
                    </a:lnTo>
                    <a:lnTo>
                      <a:pt x="130" y="118"/>
                    </a:lnTo>
                    <a:lnTo>
                      <a:pt x="125" y="129"/>
                    </a:lnTo>
                    <a:lnTo>
                      <a:pt x="120" y="141"/>
                    </a:lnTo>
                    <a:lnTo>
                      <a:pt x="118" y="146"/>
                    </a:lnTo>
                    <a:lnTo>
                      <a:pt x="115" y="149"/>
                    </a:lnTo>
                    <a:lnTo>
                      <a:pt x="113" y="151"/>
                    </a:lnTo>
                    <a:lnTo>
                      <a:pt x="108" y="149"/>
                    </a:lnTo>
                    <a:lnTo>
                      <a:pt x="102" y="146"/>
                    </a:lnTo>
                    <a:lnTo>
                      <a:pt x="97" y="147"/>
                    </a:lnTo>
                    <a:lnTo>
                      <a:pt x="93" y="149"/>
                    </a:lnTo>
                    <a:lnTo>
                      <a:pt x="90" y="154"/>
                    </a:lnTo>
                    <a:lnTo>
                      <a:pt x="88" y="159"/>
                    </a:lnTo>
                    <a:lnTo>
                      <a:pt x="88" y="169"/>
                    </a:lnTo>
                    <a:lnTo>
                      <a:pt x="90" y="175"/>
                    </a:lnTo>
                    <a:lnTo>
                      <a:pt x="93" y="180"/>
                    </a:lnTo>
                    <a:lnTo>
                      <a:pt x="91" y="182"/>
                    </a:lnTo>
                    <a:lnTo>
                      <a:pt x="89" y="185"/>
                    </a:lnTo>
                    <a:lnTo>
                      <a:pt x="88" y="187"/>
                    </a:lnTo>
                    <a:lnTo>
                      <a:pt x="84" y="189"/>
                    </a:lnTo>
                    <a:lnTo>
                      <a:pt x="76" y="197"/>
                    </a:lnTo>
                    <a:lnTo>
                      <a:pt x="66" y="205"/>
                    </a:lnTo>
                    <a:lnTo>
                      <a:pt x="59" y="210"/>
                    </a:lnTo>
                    <a:lnTo>
                      <a:pt x="54" y="210"/>
                    </a:lnTo>
                    <a:lnTo>
                      <a:pt x="49" y="210"/>
                    </a:lnTo>
                    <a:lnTo>
                      <a:pt x="38" y="207"/>
                    </a:lnTo>
                    <a:lnTo>
                      <a:pt x="29" y="205"/>
                    </a:lnTo>
                    <a:lnTo>
                      <a:pt x="25" y="203"/>
                    </a:lnTo>
                    <a:lnTo>
                      <a:pt x="24"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062" name="Freeform 482"/>
              <p:cNvSpPr>
                <a:spLocks/>
              </p:cNvSpPr>
              <p:nvPr/>
            </p:nvSpPr>
            <p:spPr bwMode="auto">
              <a:xfrm>
                <a:off x="1375" y="4924"/>
                <a:ext cx="53" cy="56"/>
              </a:xfrm>
              <a:custGeom>
                <a:avLst/>
                <a:gdLst>
                  <a:gd name="T0" fmla="*/ 12 w 53"/>
                  <a:gd name="T1" fmla="*/ 1 h 111"/>
                  <a:gd name="T2" fmla="*/ 9 w 53"/>
                  <a:gd name="T3" fmla="*/ 1 h 111"/>
                  <a:gd name="T4" fmla="*/ 6 w 53"/>
                  <a:gd name="T5" fmla="*/ 1 h 111"/>
                  <a:gd name="T6" fmla="*/ 3 w 53"/>
                  <a:gd name="T7" fmla="*/ 1 h 111"/>
                  <a:gd name="T8" fmla="*/ 1 w 53"/>
                  <a:gd name="T9" fmla="*/ 1 h 111"/>
                  <a:gd name="T10" fmla="*/ 0 w 53"/>
                  <a:gd name="T11" fmla="*/ 1 h 111"/>
                  <a:gd name="T12" fmla="*/ 1 w 53"/>
                  <a:gd name="T13" fmla="*/ 1 h 111"/>
                  <a:gd name="T14" fmla="*/ 2 w 53"/>
                  <a:gd name="T15" fmla="*/ 1 h 111"/>
                  <a:gd name="T16" fmla="*/ 7 w 53"/>
                  <a:gd name="T17" fmla="*/ 1 h 111"/>
                  <a:gd name="T18" fmla="*/ 8 w 53"/>
                  <a:gd name="T19" fmla="*/ 1 h 111"/>
                  <a:gd name="T20" fmla="*/ 9 w 53"/>
                  <a:gd name="T21" fmla="*/ 1 h 111"/>
                  <a:gd name="T22" fmla="*/ 10 w 53"/>
                  <a:gd name="T23" fmla="*/ 1 h 111"/>
                  <a:gd name="T24" fmla="*/ 13 w 53"/>
                  <a:gd name="T25" fmla="*/ 1 h 111"/>
                  <a:gd name="T26" fmla="*/ 15 w 53"/>
                  <a:gd name="T27" fmla="*/ 1 h 111"/>
                  <a:gd name="T28" fmla="*/ 19 w 53"/>
                  <a:gd name="T29" fmla="*/ 1 h 111"/>
                  <a:gd name="T30" fmla="*/ 21 w 53"/>
                  <a:gd name="T31" fmla="*/ 0 h 111"/>
                  <a:gd name="T32" fmla="*/ 24 w 53"/>
                  <a:gd name="T33" fmla="*/ 1 h 111"/>
                  <a:gd name="T34" fmla="*/ 25 w 53"/>
                  <a:gd name="T35" fmla="*/ 1 h 111"/>
                  <a:gd name="T36" fmla="*/ 25 w 53"/>
                  <a:gd name="T37" fmla="*/ 1 h 111"/>
                  <a:gd name="T38" fmla="*/ 25 w 53"/>
                  <a:gd name="T39" fmla="*/ 1 h 111"/>
                  <a:gd name="T40" fmla="*/ 26 w 53"/>
                  <a:gd name="T41" fmla="*/ 1 h 111"/>
                  <a:gd name="T42" fmla="*/ 27 w 53"/>
                  <a:gd name="T43" fmla="*/ 1 h 111"/>
                  <a:gd name="T44" fmla="*/ 32 w 53"/>
                  <a:gd name="T45" fmla="*/ 1 h 111"/>
                  <a:gd name="T46" fmla="*/ 37 w 53"/>
                  <a:gd name="T47" fmla="*/ 1 h 111"/>
                  <a:gd name="T48" fmla="*/ 39 w 53"/>
                  <a:gd name="T49" fmla="*/ 1 h 111"/>
                  <a:gd name="T50" fmla="*/ 40 w 53"/>
                  <a:gd name="T51" fmla="*/ 1 h 111"/>
                  <a:gd name="T52" fmla="*/ 44 w 53"/>
                  <a:gd name="T53" fmla="*/ 1 h 111"/>
                  <a:gd name="T54" fmla="*/ 48 w 53"/>
                  <a:gd name="T55" fmla="*/ 1 h 111"/>
                  <a:gd name="T56" fmla="*/ 51 w 53"/>
                  <a:gd name="T57" fmla="*/ 1 h 111"/>
                  <a:gd name="T58" fmla="*/ 53 w 53"/>
                  <a:gd name="T59" fmla="*/ 1 h 111"/>
                  <a:gd name="T60" fmla="*/ 53 w 53"/>
                  <a:gd name="T61" fmla="*/ 1 h 111"/>
                  <a:gd name="T62" fmla="*/ 48 w 53"/>
                  <a:gd name="T63" fmla="*/ 1 h 111"/>
                  <a:gd name="T64" fmla="*/ 45 w 53"/>
                  <a:gd name="T65" fmla="*/ 1 h 111"/>
                  <a:gd name="T66" fmla="*/ 42 w 53"/>
                  <a:gd name="T67" fmla="*/ 1 h 111"/>
                  <a:gd name="T68" fmla="*/ 38 w 53"/>
                  <a:gd name="T69" fmla="*/ 1 h 111"/>
                  <a:gd name="T70" fmla="*/ 37 w 53"/>
                  <a:gd name="T71" fmla="*/ 1 h 111"/>
                  <a:gd name="T72" fmla="*/ 12 w 53"/>
                  <a:gd name="T73" fmla="*/ 1 h 1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3" h="111">
                    <a:moveTo>
                      <a:pt x="12" y="98"/>
                    </a:moveTo>
                    <a:lnTo>
                      <a:pt x="9" y="95"/>
                    </a:lnTo>
                    <a:lnTo>
                      <a:pt x="6" y="87"/>
                    </a:lnTo>
                    <a:lnTo>
                      <a:pt x="3" y="80"/>
                    </a:lnTo>
                    <a:lnTo>
                      <a:pt x="1" y="74"/>
                    </a:lnTo>
                    <a:lnTo>
                      <a:pt x="0" y="62"/>
                    </a:lnTo>
                    <a:lnTo>
                      <a:pt x="1" y="57"/>
                    </a:lnTo>
                    <a:lnTo>
                      <a:pt x="2" y="54"/>
                    </a:lnTo>
                    <a:lnTo>
                      <a:pt x="7" y="46"/>
                    </a:lnTo>
                    <a:lnTo>
                      <a:pt x="8" y="34"/>
                    </a:lnTo>
                    <a:lnTo>
                      <a:pt x="9" y="28"/>
                    </a:lnTo>
                    <a:lnTo>
                      <a:pt x="10" y="19"/>
                    </a:lnTo>
                    <a:lnTo>
                      <a:pt x="13" y="10"/>
                    </a:lnTo>
                    <a:lnTo>
                      <a:pt x="15" y="5"/>
                    </a:lnTo>
                    <a:lnTo>
                      <a:pt x="19" y="1"/>
                    </a:lnTo>
                    <a:lnTo>
                      <a:pt x="21" y="0"/>
                    </a:lnTo>
                    <a:lnTo>
                      <a:pt x="24" y="1"/>
                    </a:lnTo>
                    <a:lnTo>
                      <a:pt x="25" y="6"/>
                    </a:lnTo>
                    <a:lnTo>
                      <a:pt x="25" y="23"/>
                    </a:lnTo>
                    <a:lnTo>
                      <a:pt x="25" y="28"/>
                    </a:lnTo>
                    <a:lnTo>
                      <a:pt x="26" y="29"/>
                    </a:lnTo>
                    <a:lnTo>
                      <a:pt x="27" y="29"/>
                    </a:lnTo>
                    <a:lnTo>
                      <a:pt x="32" y="29"/>
                    </a:lnTo>
                    <a:lnTo>
                      <a:pt x="37" y="34"/>
                    </a:lnTo>
                    <a:lnTo>
                      <a:pt x="39" y="42"/>
                    </a:lnTo>
                    <a:lnTo>
                      <a:pt x="40" y="42"/>
                    </a:lnTo>
                    <a:lnTo>
                      <a:pt x="44" y="46"/>
                    </a:lnTo>
                    <a:lnTo>
                      <a:pt x="48" y="51"/>
                    </a:lnTo>
                    <a:lnTo>
                      <a:pt x="51" y="60"/>
                    </a:lnTo>
                    <a:lnTo>
                      <a:pt x="53" y="70"/>
                    </a:lnTo>
                    <a:lnTo>
                      <a:pt x="53" y="80"/>
                    </a:lnTo>
                    <a:lnTo>
                      <a:pt x="48" y="95"/>
                    </a:lnTo>
                    <a:lnTo>
                      <a:pt x="45" y="101"/>
                    </a:lnTo>
                    <a:lnTo>
                      <a:pt x="42" y="106"/>
                    </a:lnTo>
                    <a:lnTo>
                      <a:pt x="38" y="111"/>
                    </a:lnTo>
                    <a:lnTo>
                      <a:pt x="37" y="111"/>
                    </a:lnTo>
                    <a:lnTo>
                      <a:pt x="12" y="98"/>
                    </a:lnTo>
                    <a:close/>
                  </a:path>
                </a:pathLst>
              </a:custGeom>
              <a:solidFill>
                <a:srgbClr val="FAD28D"/>
              </a:solidFill>
              <a:ln w="9525">
                <a:solidFill>
                  <a:srgbClr val="000000"/>
                </a:solidFill>
                <a:prstDash val="solid"/>
                <a:round/>
                <a:headEnd/>
                <a:tailEnd/>
              </a:ln>
            </p:spPr>
            <p:txBody>
              <a:bodyPr/>
              <a:lstStyle/>
              <a:p>
                <a:endParaRPr lang="ja-JP" altLang="en-US"/>
              </a:p>
            </p:txBody>
          </p:sp>
          <p:sp>
            <p:nvSpPr>
              <p:cNvPr id="36063" name="Freeform 483"/>
              <p:cNvSpPr>
                <a:spLocks/>
              </p:cNvSpPr>
              <p:nvPr/>
            </p:nvSpPr>
            <p:spPr bwMode="auto">
              <a:xfrm>
                <a:off x="1362" y="5116"/>
                <a:ext cx="55" cy="32"/>
              </a:xfrm>
              <a:custGeom>
                <a:avLst/>
                <a:gdLst>
                  <a:gd name="T0" fmla="*/ 32 w 55"/>
                  <a:gd name="T1" fmla="*/ 1 h 64"/>
                  <a:gd name="T2" fmla="*/ 38 w 55"/>
                  <a:gd name="T3" fmla="*/ 1 h 64"/>
                  <a:gd name="T4" fmla="*/ 44 w 55"/>
                  <a:gd name="T5" fmla="*/ 0 h 64"/>
                  <a:gd name="T6" fmla="*/ 50 w 55"/>
                  <a:gd name="T7" fmla="*/ 0 h 64"/>
                  <a:gd name="T8" fmla="*/ 55 w 55"/>
                  <a:gd name="T9" fmla="*/ 0 h 64"/>
                  <a:gd name="T10" fmla="*/ 55 w 55"/>
                  <a:gd name="T11" fmla="*/ 1 h 64"/>
                  <a:gd name="T12" fmla="*/ 55 w 55"/>
                  <a:gd name="T13" fmla="*/ 1 h 64"/>
                  <a:gd name="T14" fmla="*/ 52 w 55"/>
                  <a:gd name="T15" fmla="*/ 1 h 64"/>
                  <a:gd name="T16" fmla="*/ 49 w 55"/>
                  <a:gd name="T17" fmla="*/ 1 h 64"/>
                  <a:gd name="T18" fmla="*/ 45 w 55"/>
                  <a:gd name="T19" fmla="*/ 1 h 64"/>
                  <a:gd name="T20" fmla="*/ 39 w 55"/>
                  <a:gd name="T21" fmla="*/ 1 h 64"/>
                  <a:gd name="T22" fmla="*/ 32 w 55"/>
                  <a:gd name="T23" fmla="*/ 1 h 64"/>
                  <a:gd name="T24" fmla="*/ 22 w 55"/>
                  <a:gd name="T25" fmla="*/ 1 h 64"/>
                  <a:gd name="T26" fmla="*/ 11 w 55"/>
                  <a:gd name="T27" fmla="*/ 1 h 64"/>
                  <a:gd name="T28" fmla="*/ 7 w 55"/>
                  <a:gd name="T29" fmla="*/ 1 h 64"/>
                  <a:gd name="T30" fmla="*/ 2 w 55"/>
                  <a:gd name="T31" fmla="*/ 1 h 64"/>
                  <a:gd name="T32" fmla="*/ 2 w 55"/>
                  <a:gd name="T33" fmla="*/ 1 h 64"/>
                  <a:gd name="T34" fmla="*/ 2 w 55"/>
                  <a:gd name="T35" fmla="*/ 1 h 64"/>
                  <a:gd name="T36" fmla="*/ 0 w 55"/>
                  <a:gd name="T37" fmla="*/ 1 h 64"/>
                  <a:gd name="T38" fmla="*/ 0 w 55"/>
                  <a:gd name="T39" fmla="*/ 1 h 64"/>
                  <a:gd name="T40" fmla="*/ 0 w 55"/>
                  <a:gd name="T41" fmla="*/ 1 h 64"/>
                  <a:gd name="T42" fmla="*/ 0 w 55"/>
                  <a:gd name="T43" fmla="*/ 1 h 64"/>
                  <a:gd name="T44" fmla="*/ 32 w 55"/>
                  <a:gd name="T45" fmla="*/ 1 h 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5" h="64">
                    <a:moveTo>
                      <a:pt x="32" y="5"/>
                    </a:moveTo>
                    <a:lnTo>
                      <a:pt x="38" y="1"/>
                    </a:lnTo>
                    <a:lnTo>
                      <a:pt x="44" y="0"/>
                    </a:lnTo>
                    <a:lnTo>
                      <a:pt x="50" y="0"/>
                    </a:lnTo>
                    <a:lnTo>
                      <a:pt x="55" y="0"/>
                    </a:lnTo>
                    <a:lnTo>
                      <a:pt x="55" y="1"/>
                    </a:lnTo>
                    <a:lnTo>
                      <a:pt x="55" y="5"/>
                    </a:lnTo>
                    <a:lnTo>
                      <a:pt x="52" y="19"/>
                    </a:lnTo>
                    <a:lnTo>
                      <a:pt x="49" y="34"/>
                    </a:lnTo>
                    <a:lnTo>
                      <a:pt x="45" y="42"/>
                    </a:lnTo>
                    <a:lnTo>
                      <a:pt x="39" y="49"/>
                    </a:lnTo>
                    <a:lnTo>
                      <a:pt x="32" y="54"/>
                    </a:lnTo>
                    <a:lnTo>
                      <a:pt x="22" y="60"/>
                    </a:lnTo>
                    <a:lnTo>
                      <a:pt x="11" y="64"/>
                    </a:lnTo>
                    <a:lnTo>
                      <a:pt x="7" y="62"/>
                    </a:lnTo>
                    <a:lnTo>
                      <a:pt x="2" y="59"/>
                    </a:lnTo>
                    <a:lnTo>
                      <a:pt x="2" y="51"/>
                    </a:lnTo>
                    <a:lnTo>
                      <a:pt x="2" y="44"/>
                    </a:lnTo>
                    <a:lnTo>
                      <a:pt x="0" y="37"/>
                    </a:lnTo>
                    <a:lnTo>
                      <a:pt x="0" y="36"/>
                    </a:lnTo>
                    <a:lnTo>
                      <a:pt x="0" y="32"/>
                    </a:lnTo>
                    <a:lnTo>
                      <a:pt x="32" y="5"/>
                    </a:lnTo>
                    <a:close/>
                  </a:path>
                </a:pathLst>
              </a:custGeom>
              <a:solidFill>
                <a:srgbClr val="333333"/>
              </a:solidFill>
              <a:ln w="9525">
                <a:solidFill>
                  <a:srgbClr val="000000"/>
                </a:solidFill>
                <a:prstDash val="solid"/>
                <a:round/>
                <a:headEnd/>
                <a:tailEnd/>
              </a:ln>
            </p:spPr>
            <p:txBody>
              <a:bodyPr/>
              <a:lstStyle/>
              <a:p>
                <a:endParaRPr lang="ja-JP" altLang="en-US"/>
              </a:p>
            </p:txBody>
          </p:sp>
          <p:sp>
            <p:nvSpPr>
              <p:cNvPr id="36064" name="Freeform 484"/>
              <p:cNvSpPr>
                <a:spLocks/>
              </p:cNvSpPr>
              <p:nvPr/>
            </p:nvSpPr>
            <p:spPr bwMode="auto">
              <a:xfrm>
                <a:off x="1379" y="4973"/>
                <a:ext cx="38" cy="17"/>
              </a:xfrm>
              <a:custGeom>
                <a:avLst/>
                <a:gdLst>
                  <a:gd name="T0" fmla="*/ 0 w 38"/>
                  <a:gd name="T1" fmla="*/ 0 h 35"/>
                  <a:gd name="T2" fmla="*/ 2 w 38"/>
                  <a:gd name="T3" fmla="*/ 0 h 35"/>
                  <a:gd name="T4" fmla="*/ 3 w 38"/>
                  <a:gd name="T5" fmla="*/ 0 h 35"/>
                  <a:gd name="T6" fmla="*/ 4 w 38"/>
                  <a:gd name="T7" fmla="*/ 0 h 35"/>
                  <a:gd name="T8" fmla="*/ 5 w 38"/>
                  <a:gd name="T9" fmla="*/ 0 h 35"/>
                  <a:gd name="T10" fmla="*/ 15 w 38"/>
                  <a:gd name="T11" fmla="*/ 0 h 35"/>
                  <a:gd name="T12" fmla="*/ 24 w 38"/>
                  <a:gd name="T13" fmla="*/ 0 h 35"/>
                  <a:gd name="T14" fmla="*/ 33 w 38"/>
                  <a:gd name="T15" fmla="*/ 0 h 35"/>
                  <a:gd name="T16" fmla="*/ 35 w 38"/>
                  <a:gd name="T17" fmla="*/ 0 h 35"/>
                  <a:gd name="T18" fmla="*/ 36 w 38"/>
                  <a:gd name="T19" fmla="*/ 0 h 35"/>
                  <a:gd name="T20" fmla="*/ 38 w 38"/>
                  <a:gd name="T21" fmla="*/ 0 h 35"/>
                  <a:gd name="T22" fmla="*/ 38 w 38"/>
                  <a:gd name="T23" fmla="*/ 0 h 35"/>
                  <a:gd name="T24" fmla="*/ 35 w 38"/>
                  <a:gd name="T25" fmla="*/ 0 h 35"/>
                  <a:gd name="T26" fmla="*/ 34 w 38"/>
                  <a:gd name="T27" fmla="*/ 0 h 35"/>
                  <a:gd name="T28" fmla="*/ 30 w 38"/>
                  <a:gd name="T29" fmla="*/ 0 h 35"/>
                  <a:gd name="T30" fmla="*/ 24 w 38"/>
                  <a:gd name="T31" fmla="*/ 0 h 35"/>
                  <a:gd name="T32" fmla="*/ 17 w 38"/>
                  <a:gd name="T33" fmla="*/ 0 h 35"/>
                  <a:gd name="T34" fmla="*/ 11 w 38"/>
                  <a:gd name="T35" fmla="*/ 0 h 35"/>
                  <a:gd name="T36" fmla="*/ 5 w 38"/>
                  <a:gd name="T37" fmla="*/ 0 h 35"/>
                  <a:gd name="T38" fmla="*/ 2 w 38"/>
                  <a:gd name="T39" fmla="*/ 0 h 35"/>
                  <a:gd name="T40" fmla="*/ 0 w 38"/>
                  <a:gd name="T41" fmla="*/ 0 h 35"/>
                  <a:gd name="T42" fmla="*/ 0 w 38"/>
                  <a:gd name="T43" fmla="*/ 0 h 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 h="35">
                    <a:moveTo>
                      <a:pt x="0" y="14"/>
                    </a:moveTo>
                    <a:lnTo>
                      <a:pt x="2" y="10"/>
                    </a:lnTo>
                    <a:lnTo>
                      <a:pt x="3" y="5"/>
                    </a:lnTo>
                    <a:lnTo>
                      <a:pt x="4" y="2"/>
                    </a:lnTo>
                    <a:lnTo>
                      <a:pt x="5" y="0"/>
                    </a:lnTo>
                    <a:lnTo>
                      <a:pt x="15" y="0"/>
                    </a:lnTo>
                    <a:lnTo>
                      <a:pt x="24" y="4"/>
                    </a:lnTo>
                    <a:lnTo>
                      <a:pt x="33" y="10"/>
                    </a:lnTo>
                    <a:lnTo>
                      <a:pt x="35" y="15"/>
                    </a:lnTo>
                    <a:lnTo>
                      <a:pt x="36" y="19"/>
                    </a:lnTo>
                    <a:lnTo>
                      <a:pt x="38" y="25"/>
                    </a:lnTo>
                    <a:lnTo>
                      <a:pt x="38" y="30"/>
                    </a:lnTo>
                    <a:lnTo>
                      <a:pt x="35" y="35"/>
                    </a:lnTo>
                    <a:lnTo>
                      <a:pt x="34" y="35"/>
                    </a:lnTo>
                    <a:lnTo>
                      <a:pt x="30" y="33"/>
                    </a:lnTo>
                    <a:lnTo>
                      <a:pt x="24" y="30"/>
                    </a:lnTo>
                    <a:lnTo>
                      <a:pt x="17" y="25"/>
                    </a:lnTo>
                    <a:lnTo>
                      <a:pt x="11" y="20"/>
                    </a:lnTo>
                    <a:lnTo>
                      <a:pt x="5" y="17"/>
                    </a:lnTo>
                    <a:lnTo>
                      <a:pt x="2" y="15"/>
                    </a:lnTo>
                    <a:lnTo>
                      <a:pt x="0" y="14"/>
                    </a:lnTo>
                    <a:close/>
                  </a:path>
                </a:pathLst>
              </a:custGeom>
              <a:solidFill>
                <a:srgbClr val="FFFFFF"/>
              </a:solidFill>
              <a:ln w="9525">
                <a:solidFill>
                  <a:srgbClr val="000000"/>
                </a:solidFill>
                <a:prstDash val="solid"/>
                <a:round/>
                <a:headEnd/>
                <a:tailEnd/>
              </a:ln>
            </p:spPr>
            <p:txBody>
              <a:bodyPr/>
              <a:lstStyle/>
              <a:p>
                <a:endParaRPr lang="ja-JP" altLang="en-US"/>
              </a:p>
            </p:txBody>
          </p:sp>
          <p:sp>
            <p:nvSpPr>
              <p:cNvPr id="36065" name="Freeform 485"/>
              <p:cNvSpPr>
                <a:spLocks/>
              </p:cNvSpPr>
              <p:nvPr/>
            </p:nvSpPr>
            <p:spPr bwMode="auto">
              <a:xfrm>
                <a:off x="1299" y="5055"/>
                <a:ext cx="108" cy="79"/>
              </a:xfrm>
              <a:custGeom>
                <a:avLst/>
                <a:gdLst>
                  <a:gd name="T0" fmla="*/ 38 w 108"/>
                  <a:gd name="T1" fmla="*/ 0 h 159"/>
                  <a:gd name="T2" fmla="*/ 41 w 108"/>
                  <a:gd name="T3" fmla="*/ 0 h 159"/>
                  <a:gd name="T4" fmla="*/ 43 w 108"/>
                  <a:gd name="T5" fmla="*/ 0 h 159"/>
                  <a:gd name="T6" fmla="*/ 54 w 108"/>
                  <a:gd name="T7" fmla="*/ 0 h 159"/>
                  <a:gd name="T8" fmla="*/ 67 w 108"/>
                  <a:gd name="T9" fmla="*/ 0 h 159"/>
                  <a:gd name="T10" fmla="*/ 80 w 108"/>
                  <a:gd name="T11" fmla="*/ 0 h 159"/>
                  <a:gd name="T12" fmla="*/ 91 w 108"/>
                  <a:gd name="T13" fmla="*/ 0 h 159"/>
                  <a:gd name="T14" fmla="*/ 101 w 108"/>
                  <a:gd name="T15" fmla="*/ 0 h 159"/>
                  <a:gd name="T16" fmla="*/ 106 w 108"/>
                  <a:gd name="T17" fmla="*/ 0 h 159"/>
                  <a:gd name="T18" fmla="*/ 108 w 108"/>
                  <a:gd name="T19" fmla="*/ 0 h 159"/>
                  <a:gd name="T20" fmla="*/ 106 w 108"/>
                  <a:gd name="T21" fmla="*/ 0 h 159"/>
                  <a:gd name="T22" fmla="*/ 104 w 108"/>
                  <a:gd name="T23" fmla="*/ 0 h 159"/>
                  <a:gd name="T24" fmla="*/ 103 w 108"/>
                  <a:gd name="T25" fmla="*/ 0 h 159"/>
                  <a:gd name="T26" fmla="*/ 102 w 108"/>
                  <a:gd name="T27" fmla="*/ 0 h 159"/>
                  <a:gd name="T28" fmla="*/ 101 w 108"/>
                  <a:gd name="T29" fmla="*/ 0 h 159"/>
                  <a:gd name="T30" fmla="*/ 101 w 108"/>
                  <a:gd name="T31" fmla="*/ 0 h 159"/>
                  <a:gd name="T32" fmla="*/ 100 w 108"/>
                  <a:gd name="T33" fmla="*/ 0 h 159"/>
                  <a:gd name="T34" fmla="*/ 96 w 108"/>
                  <a:gd name="T35" fmla="*/ 0 h 159"/>
                  <a:gd name="T36" fmla="*/ 88 w 108"/>
                  <a:gd name="T37" fmla="*/ 0 h 159"/>
                  <a:gd name="T38" fmla="*/ 79 w 108"/>
                  <a:gd name="T39" fmla="*/ 0 h 159"/>
                  <a:gd name="T40" fmla="*/ 74 w 108"/>
                  <a:gd name="T41" fmla="*/ 0 h 159"/>
                  <a:gd name="T42" fmla="*/ 71 w 108"/>
                  <a:gd name="T43" fmla="*/ 0 h 159"/>
                  <a:gd name="T44" fmla="*/ 70 w 108"/>
                  <a:gd name="T45" fmla="*/ 0 h 159"/>
                  <a:gd name="T46" fmla="*/ 67 w 108"/>
                  <a:gd name="T47" fmla="*/ 0 h 159"/>
                  <a:gd name="T48" fmla="*/ 67 w 108"/>
                  <a:gd name="T49" fmla="*/ 0 h 159"/>
                  <a:gd name="T50" fmla="*/ 66 w 108"/>
                  <a:gd name="T51" fmla="*/ 0 h 159"/>
                  <a:gd name="T52" fmla="*/ 66 w 108"/>
                  <a:gd name="T53" fmla="*/ 0 h 159"/>
                  <a:gd name="T54" fmla="*/ 66 w 108"/>
                  <a:gd name="T55" fmla="*/ 0 h 159"/>
                  <a:gd name="T56" fmla="*/ 66 w 108"/>
                  <a:gd name="T57" fmla="*/ 0 h 159"/>
                  <a:gd name="T58" fmla="*/ 55 w 108"/>
                  <a:gd name="T59" fmla="*/ 0 h 159"/>
                  <a:gd name="T60" fmla="*/ 45 w 108"/>
                  <a:gd name="T61" fmla="*/ 0 h 159"/>
                  <a:gd name="T62" fmla="*/ 30 w 108"/>
                  <a:gd name="T63" fmla="*/ 0 h 159"/>
                  <a:gd name="T64" fmla="*/ 18 w 108"/>
                  <a:gd name="T65" fmla="*/ 0 h 159"/>
                  <a:gd name="T66" fmla="*/ 11 w 108"/>
                  <a:gd name="T67" fmla="*/ 0 h 159"/>
                  <a:gd name="T68" fmla="*/ 6 w 108"/>
                  <a:gd name="T69" fmla="*/ 0 h 159"/>
                  <a:gd name="T70" fmla="*/ 5 w 108"/>
                  <a:gd name="T71" fmla="*/ 0 h 159"/>
                  <a:gd name="T72" fmla="*/ 3 w 108"/>
                  <a:gd name="T73" fmla="*/ 0 h 159"/>
                  <a:gd name="T74" fmla="*/ 3 w 108"/>
                  <a:gd name="T75" fmla="*/ 0 h 159"/>
                  <a:gd name="T76" fmla="*/ 2 w 108"/>
                  <a:gd name="T77" fmla="*/ 0 h 159"/>
                  <a:gd name="T78" fmla="*/ 2 w 108"/>
                  <a:gd name="T79" fmla="*/ 0 h 159"/>
                  <a:gd name="T80" fmla="*/ 2 w 108"/>
                  <a:gd name="T81" fmla="*/ 0 h 159"/>
                  <a:gd name="T82" fmla="*/ 1 w 108"/>
                  <a:gd name="T83" fmla="*/ 0 h 159"/>
                  <a:gd name="T84" fmla="*/ 1 w 108"/>
                  <a:gd name="T85" fmla="*/ 0 h 159"/>
                  <a:gd name="T86" fmla="*/ 0 w 108"/>
                  <a:gd name="T87" fmla="*/ 0 h 159"/>
                  <a:gd name="T88" fmla="*/ 0 w 108"/>
                  <a:gd name="T89" fmla="*/ 0 h 159"/>
                  <a:gd name="T90" fmla="*/ 0 w 108"/>
                  <a:gd name="T91" fmla="*/ 0 h 159"/>
                  <a:gd name="T92" fmla="*/ 0 w 108"/>
                  <a:gd name="T93" fmla="*/ 0 h 159"/>
                  <a:gd name="T94" fmla="*/ 0 w 108"/>
                  <a:gd name="T95" fmla="*/ 0 h 159"/>
                  <a:gd name="T96" fmla="*/ 38 w 108"/>
                  <a:gd name="T97" fmla="*/ 0 h 1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159">
                    <a:moveTo>
                      <a:pt x="38" y="8"/>
                    </a:moveTo>
                    <a:lnTo>
                      <a:pt x="41" y="8"/>
                    </a:lnTo>
                    <a:lnTo>
                      <a:pt x="43" y="5"/>
                    </a:lnTo>
                    <a:lnTo>
                      <a:pt x="54" y="1"/>
                    </a:lnTo>
                    <a:lnTo>
                      <a:pt x="67" y="0"/>
                    </a:lnTo>
                    <a:lnTo>
                      <a:pt x="80" y="1"/>
                    </a:lnTo>
                    <a:lnTo>
                      <a:pt x="91" y="8"/>
                    </a:lnTo>
                    <a:lnTo>
                      <a:pt x="101" y="18"/>
                    </a:lnTo>
                    <a:lnTo>
                      <a:pt x="106" y="31"/>
                    </a:lnTo>
                    <a:lnTo>
                      <a:pt x="108" y="49"/>
                    </a:lnTo>
                    <a:lnTo>
                      <a:pt x="106" y="73"/>
                    </a:lnTo>
                    <a:lnTo>
                      <a:pt x="104" y="98"/>
                    </a:lnTo>
                    <a:lnTo>
                      <a:pt x="103" y="110"/>
                    </a:lnTo>
                    <a:lnTo>
                      <a:pt x="102" y="118"/>
                    </a:lnTo>
                    <a:lnTo>
                      <a:pt x="101" y="126"/>
                    </a:lnTo>
                    <a:lnTo>
                      <a:pt x="101" y="131"/>
                    </a:lnTo>
                    <a:lnTo>
                      <a:pt x="100" y="134"/>
                    </a:lnTo>
                    <a:lnTo>
                      <a:pt x="96" y="139"/>
                    </a:lnTo>
                    <a:lnTo>
                      <a:pt x="88" y="149"/>
                    </a:lnTo>
                    <a:lnTo>
                      <a:pt x="79" y="155"/>
                    </a:lnTo>
                    <a:lnTo>
                      <a:pt x="74" y="159"/>
                    </a:lnTo>
                    <a:lnTo>
                      <a:pt x="71" y="157"/>
                    </a:lnTo>
                    <a:lnTo>
                      <a:pt x="70" y="141"/>
                    </a:lnTo>
                    <a:lnTo>
                      <a:pt x="67" y="128"/>
                    </a:lnTo>
                    <a:lnTo>
                      <a:pt x="67" y="118"/>
                    </a:lnTo>
                    <a:lnTo>
                      <a:pt x="66" y="113"/>
                    </a:lnTo>
                    <a:lnTo>
                      <a:pt x="66" y="110"/>
                    </a:lnTo>
                    <a:lnTo>
                      <a:pt x="66" y="106"/>
                    </a:lnTo>
                    <a:lnTo>
                      <a:pt x="55" y="110"/>
                    </a:lnTo>
                    <a:lnTo>
                      <a:pt x="45" y="114"/>
                    </a:lnTo>
                    <a:lnTo>
                      <a:pt x="30" y="119"/>
                    </a:lnTo>
                    <a:lnTo>
                      <a:pt x="18" y="124"/>
                    </a:lnTo>
                    <a:lnTo>
                      <a:pt x="11" y="126"/>
                    </a:lnTo>
                    <a:lnTo>
                      <a:pt x="6" y="128"/>
                    </a:lnTo>
                    <a:lnTo>
                      <a:pt x="5" y="129"/>
                    </a:lnTo>
                    <a:lnTo>
                      <a:pt x="3" y="129"/>
                    </a:lnTo>
                    <a:lnTo>
                      <a:pt x="2" y="111"/>
                    </a:lnTo>
                    <a:lnTo>
                      <a:pt x="2" y="96"/>
                    </a:lnTo>
                    <a:lnTo>
                      <a:pt x="2" y="82"/>
                    </a:lnTo>
                    <a:lnTo>
                      <a:pt x="1" y="70"/>
                    </a:lnTo>
                    <a:lnTo>
                      <a:pt x="1" y="52"/>
                    </a:lnTo>
                    <a:lnTo>
                      <a:pt x="0" y="41"/>
                    </a:lnTo>
                    <a:lnTo>
                      <a:pt x="0" y="32"/>
                    </a:lnTo>
                    <a:lnTo>
                      <a:pt x="0" y="29"/>
                    </a:lnTo>
                    <a:lnTo>
                      <a:pt x="0" y="27"/>
                    </a:lnTo>
                    <a:lnTo>
                      <a:pt x="38" y="8"/>
                    </a:lnTo>
                    <a:close/>
                  </a:path>
                </a:pathLst>
              </a:custGeom>
              <a:solidFill>
                <a:srgbClr val="101077"/>
              </a:solidFill>
              <a:ln w="9525">
                <a:solidFill>
                  <a:srgbClr val="000000"/>
                </a:solidFill>
                <a:prstDash val="solid"/>
                <a:round/>
                <a:headEnd/>
                <a:tailEnd/>
              </a:ln>
            </p:spPr>
            <p:txBody>
              <a:bodyPr/>
              <a:lstStyle/>
              <a:p>
                <a:endParaRPr lang="ja-JP" altLang="en-US"/>
              </a:p>
            </p:txBody>
          </p:sp>
          <p:sp>
            <p:nvSpPr>
              <p:cNvPr id="36066" name="Freeform 486"/>
              <p:cNvSpPr>
                <a:spLocks/>
              </p:cNvSpPr>
              <p:nvPr/>
            </p:nvSpPr>
            <p:spPr bwMode="auto">
              <a:xfrm>
                <a:off x="1251" y="4932"/>
                <a:ext cx="68" cy="25"/>
              </a:xfrm>
              <a:custGeom>
                <a:avLst/>
                <a:gdLst>
                  <a:gd name="T0" fmla="*/ 0 w 68"/>
                  <a:gd name="T1" fmla="*/ 0 h 51"/>
                  <a:gd name="T2" fmla="*/ 0 w 68"/>
                  <a:gd name="T3" fmla="*/ 0 h 51"/>
                  <a:gd name="T4" fmla="*/ 0 w 68"/>
                  <a:gd name="T5" fmla="*/ 0 h 51"/>
                  <a:gd name="T6" fmla="*/ 4 w 68"/>
                  <a:gd name="T7" fmla="*/ 0 h 51"/>
                  <a:gd name="T8" fmla="*/ 8 w 68"/>
                  <a:gd name="T9" fmla="*/ 0 h 51"/>
                  <a:gd name="T10" fmla="*/ 13 w 68"/>
                  <a:gd name="T11" fmla="*/ 0 h 51"/>
                  <a:gd name="T12" fmla="*/ 21 w 68"/>
                  <a:gd name="T13" fmla="*/ 0 h 51"/>
                  <a:gd name="T14" fmla="*/ 30 w 68"/>
                  <a:gd name="T15" fmla="*/ 0 h 51"/>
                  <a:gd name="T16" fmla="*/ 38 w 68"/>
                  <a:gd name="T17" fmla="*/ 0 h 51"/>
                  <a:gd name="T18" fmla="*/ 48 w 68"/>
                  <a:gd name="T19" fmla="*/ 0 h 51"/>
                  <a:gd name="T20" fmla="*/ 54 w 68"/>
                  <a:gd name="T21" fmla="*/ 0 h 51"/>
                  <a:gd name="T22" fmla="*/ 61 w 68"/>
                  <a:gd name="T23" fmla="*/ 0 h 51"/>
                  <a:gd name="T24" fmla="*/ 66 w 68"/>
                  <a:gd name="T25" fmla="*/ 0 h 51"/>
                  <a:gd name="T26" fmla="*/ 68 w 68"/>
                  <a:gd name="T27" fmla="*/ 0 h 51"/>
                  <a:gd name="T28" fmla="*/ 0 w 68"/>
                  <a:gd name="T29" fmla="*/ 0 h 5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8" h="51">
                    <a:moveTo>
                      <a:pt x="0" y="30"/>
                    </a:moveTo>
                    <a:lnTo>
                      <a:pt x="0" y="23"/>
                    </a:lnTo>
                    <a:lnTo>
                      <a:pt x="0" y="15"/>
                    </a:lnTo>
                    <a:lnTo>
                      <a:pt x="4" y="5"/>
                    </a:lnTo>
                    <a:lnTo>
                      <a:pt x="8" y="2"/>
                    </a:lnTo>
                    <a:lnTo>
                      <a:pt x="13" y="0"/>
                    </a:lnTo>
                    <a:lnTo>
                      <a:pt x="21" y="0"/>
                    </a:lnTo>
                    <a:lnTo>
                      <a:pt x="30" y="4"/>
                    </a:lnTo>
                    <a:lnTo>
                      <a:pt x="38" y="10"/>
                    </a:lnTo>
                    <a:lnTo>
                      <a:pt x="48" y="17"/>
                    </a:lnTo>
                    <a:lnTo>
                      <a:pt x="54" y="27"/>
                    </a:lnTo>
                    <a:lnTo>
                      <a:pt x="61" y="35"/>
                    </a:lnTo>
                    <a:lnTo>
                      <a:pt x="66" y="45"/>
                    </a:lnTo>
                    <a:lnTo>
                      <a:pt x="68" y="51"/>
                    </a:lnTo>
                    <a:lnTo>
                      <a:pt x="0" y="30"/>
                    </a:lnTo>
                    <a:close/>
                  </a:path>
                </a:pathLst>
              </a:custGeom>
              <a:solidFill>
                <a:srgbClr val="101077"/>
              </a:solidFill>
              <a:ln w="9525">
                <a:solidFill>
                  <a:srgbClr val="000000"/>
                </a:solidFill>
                <a:prstDash val="solid"/>
                <a:round/>
                <a:headEnd/>
                <a:tailEnd/>
              </a:ln>
            </p:spPr>
            <p:txBody>
              <a:bodyPr/>
              <a:lstStyle/>
              <a:p>
                <a:endParaRPr lang="ja-JP" altLang="en-US"/>
              </a:p>
            </p:txBody>
          </p:sp>
          <p:sp>
            <p:nvSpPr>
              <p:cNvPr id="36067" name="Freeform 487"/>
              <p:cNvSpPr>
                <a:spLocks/>
              </p:cNvSpPr>
              <p:nvPr/>
            </p:nvSpPr>
            <p:spPr bwMode="auto">
              <a:xfrm>
                <a:off x="1170" y="4944"/>
                <a:ext cx="192" cy="155"/>
              </a:xfrm>
              <a:custGeom>
                <a:avLst/>
                <a:gdLst>
                  <a:gd name="T0" fmla="*/ 0 w 192"/>
                  <a:gd name="T1" fmla="*/ 1 h 310"/>
                  <a:gd name="T2" fmla="*/ 1 w 192"/>
                  <a:gd name="T3" fmla="*/ 1 h 310"/>
                  <a:gd name="T4" fmla="*/ 2 w 192"/>
                  <a:gd name="T5" fmla="*/ 1 h 310"/>
                  <a:gd name="T6" fmla="*/ 5 w 192"/>
                  <a:gd name="T7" fmla="*/ 1 h 310"/>
                  <a:gd name="T8" fmla="*/ 13 w 192"/>
                  <a:gd name="T9" fmla="*/ 1 h 310"/>
                  <a:gd name="T10" fmla="*/ 19 w 192"/>
                  <a:gd name="T11" fmla="*/ 1 h 310"/>
                  <a:gd name="T12" fmla="*/ 44 w 192"/>
                  <a:gd name="T13" fmla="*/ 1 h 310"/>
                  <a:gd name="T14" fmla="*/ 75 w 192"/>
                  <a:gd name="T15" fmla="*/ 1 h 310"/>
                  <a:gd name="T16" fmla="*/ 94 w 192"/>
                  <a:gd name="T17" fmla="*/ 1 h 310"/>
                  <a:gd name="T18" fmla="*/ 100 w 192"/>
                  <a:gd name="T19" fmla="*/ 1 h 310"/>
                  <a:gd name="T20" fmla="*/ 102 w 192"/>
                  <a:gd name="T21" fmla="*/ 1 h 310"/>
                  <a:gd name="T22" fmla="*/ 113 w 192"/>
                  <a:gd name="T23" fmla="*/ 1 h 310"/>
                  <a:gd name="T24" fmla="*/ 140 w 192"/>
                  <a:gd name="T25" fmla="*/ 1 h 310"/>
                  <a:gd name="T26" fmla="*/ 154 w 192"/>
                  <a:gd name="T27" fmla="*/ 1 h 310"/>
                  <a:gd name="T28" fmla="*/ 171 w 192"/>
                  <a:gd name="T29" fmla="*/ 1 h 310"/>
                  <a:gd name="T30" fmla="*/ 171 w 192"/>
                  <a:gd name="T31" fmla="*/ 1 h 310"/>
                  <a:gd name="T32" fmla="*/ 172 w 192"/>
                  <a:gd name="T33" fmla="*/ 1 h 310"/>
                  <a:gd name="T34" fmla="*/ 179 w 192"/>
                  <a:gd name="T35" fmla="*/ 1 h 310"/>
                  <a:gd name="T36" fmla="*/ 185 w 192"/>
                  <a:gd name="T37" fmla="*/ 1 h 310"/>
                  <a:gd name="T38" fmla="*/ 190 w 192"/>
                  <a:gd name="T39" fmla="*/ 1 h 310"/>
                  <a:gd name="T40" fmla="*/ 191 w 192"/>
                  <a:gd name="T41" fmla="*/ 1 h 310"/>
                  <a:gd name="T42" fmla="*/ 192 w 192"/>
                  <a:gd name="T43" fmla="*/ 1 h 310"/>
                  <a:gd name="T44" fmla="*/ 190 w 192"/>
                  <a:gd name="T45" fmla="*/ 1 h 310"/>
                  <a:gd name="T46" fmla="*/ 183 w 192"/>
                  <a:gd name="T47" fmla="*/ 1 h 310"/>
                  <a:gd name="T48" fmla="*/ 168 w 192"/>
                  <a:gd name="T49" fmla="*/ 1 h 310"/>
                  <a:gd name="T50" fmla="*/ 146 w 192"/>
                  <a:gd name="T51" fmla="*/ 1 h 310"/>
                  <a:gd name="T52" fmla="*/ 117 w 192"/>
                  <a:gd name="T53" fmla="*/ 1 h 310"/>
                  <a:gd name="T54" fmla="*/ 84 w 192"/>
                  <a:gd name="T55" fmla="*/ 0 h 310"/>
                  <a:gd name="T56" fmla="*/ 53 w 192"/>
                  <a:gd name="T57" fmla="*/ 1 h 310"/>
                  <a:gd name="T58" fmla="*/ 29 w 192"/>
                  <a:gd name="T59" fmla="*/ 1 h 310"/>
                  <a:gd name="T60" fmla="*/ 13 w 192"/>
                  <a:gd name="T61" fmla="*/ 1 h 310"/>
                  <a:gd name="T62" fmla="*/ 5 w 192"/>
                  <a:gd name="T63" fmla="*/ 1 h 310"/>
                  <a:gd name="T64" fmla="*/ 1 w 192"/>
                  <a:gd name="T65" fmla="*/ 1 h 310"/>
                  <a:gd name="T66" fmla="*/ 0 w 192"/>
                  <a:gd name="T67" fmla="*/ 1 h 3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2" h="310">
                    <a:moveTo>
                      <a:pt x="0" y="99"/>
                    </a:moveTo>
                    <a:lnTo>
                      <a:pt x="0" y="108"/>
                    </a:lnTo>
                    <a:lnTo>
                      <a:pt x="0" y="121"/>
                    </a:lnTo>
                    <a:lnTo>
                      <a:pt x="1" y="135"/>
                    </a:lnTo>
                    <a:lnTo>
                      <a:pt x="1" y="140"/>
                    </a:lnTo>
                    <a:lnTo>
                      <a:pt x="2" y="143"/>
                    </a:lnTo>
                    <a:lnTo>
                      <a:pt x="3" y="149"/>
                    </a:lnTo>
                    <a:lnTo>
                      <a:pt x="5" y="161"/>
                    </a:lnTo>
                    <a:lnTo>
                      <a:pt x="7" y="172"/>
                    </a:lnTo>
                    <a:lnTo>
                      <a:pt x="13" y="184"/>
                    </a:lnTo>
                    <a:lnTo>
                      <a:pt x="16" y="187"/>
                    </a:lnTo>
                    <a:lnTo>
                      <a:pt x="19" y="194"/>
                    </a:lnTo>
                    <a:lnTo>
                      <a:pt x="30" y="208"/>
                    </a:lnTo>
                    <a:lnTo>
                      <a:pt x="44" y="228"/>
                    </a:lnTo>
                    <a:lnTo>
                      <a:pt x="60" y="249"/>
                    </a:lnTo>
                    <a:lnTo>
                      <a:pt x="75" y="271"/>
                    </a:lnTo>
                    <a:lnTo>
                      <a:pt x="88" y="289"/>
                    </a:lnTo>
                    <a:lnTo>
                      <a:pt x="94" y="297"/>
                    </a:lnTo>
                    <a:lnTo>
                      <a:pt x="97" y="302"/>
                    </a:lnTo>
                    <a:lnTo>
                      <a:pt x="100" y="305"/>
                    </a:lnTo>
                    <a:lnTo>
                      <a:pt x="101" y="307"/>
                    </a:lnTo>
                    <a:lnTo>
                      <a:pt x="102" y="307"/>
                    </a:lnTo>
                    <a:lnTo>
                      <a:pt x="107" y="309"/>
                    </a:lnTo>
                    <a:lnTo>
                      <a:pt x="113" y="309"/>
                    </a:lnTo>
                    <a:lnTo>
                      <a:pt x="121" y="310"/>
                    </a:lnTo>
                    <a:lnTo>
                      <a:pt x="140" y="307"/>
                    </a:lnTo>
                    <a:lnTo>
                      <a:pt x="148" y="304"/>
                    </a:lnTo>
                    <a:lnTo>
                      <a:pt x="154" y="297"/>
                    </a:lnTo>
                    <a:lnTo>
                      <a:pt x="164" y="279"/>
                    </a:lnTo>
                    <a:lnTo>
                      <a:pt x="171" y="259"/>
                    </a:lnTo>
                    <a:lnTo>
                      <a:pt x="172" y="240"/>
                    </a:lnTo>
                    <a:lnTo>
                      <a:pt x="171" y="230"/>
                    </a:lnTo>
                    <a:lnTo>
                      <a:pt x="168" y="222"/>
                    </a:lnTo>
                    <a:lnTo>
                      <a:pt x="172" y="204"/>
                    </a:lnTo>
                    <a:lnTo>
                      <a:pt x="176" y="185"/>
                    </a:lnTo>
                    <a:lnTo>
                      <a:pt x="179" y="171"/>
                    </a:lnTo>
                    <a:lnTo>
                      <a:pt x="182" y="158"/>
                    </a:lnTo>
                    <a:lnTo>
                      <a:pt x="185" y="146"/>
                    </a:lnTo>
                    <a:lnTo>
                      <a:pt x="186" y="138"/>
                    </a:lnTo>
                    <a:lnTo>
                      <a:pt x="190" y="125"/>
                    </a:lnTo>
                    <a:lnTo>
                      <a:pt x="191" y="117"/>
                    </a:lnTo>
                    <a:lnTo>
                      <a:pt x="191" y="112"/>
                    </a:lnTo>
                    <a:lnTo>
                      <a:pt x="192" y="110"/>
                    </a:lnTo>
                    <a:lnTo>
                      <a:pt x="191" y="108"/>
                    </a:lnTo>
                    <a:lnTo>
                      <a:pt x="190" y="100"/>
                    </a:lnTo>
                    <a:lnTo>
                      <a:pt x="188" y="90"/>
                    </a:lnTo>
                    <a:lnTo>
                      <a:pt x="183" y="77"/>
                    </a:lnTo>
                    <a:lnTo>
                      <a:pt x="177" y="62"/>
                    </a:lnTo>
                    <a:lnTo>
                      <a:pt x="168" y="48"/>
                    </a:lnTo>
                    <a:lnTo>
                      <a:pt x="158" y="33"/>
                    </a:lnTo>
                    <a:lnTo>
                      <a:pt x="146" y="20"/>
                    </a:lnTo>
                    <a:lnTo>
                      <a:pt x="132" y="10"/>
                    </a:lnTo>
                    <a:lnTo>
                      <a:pt x="117" y="5"/>
                    </a:lnTo>
                    <a:lnTo>
                      <a:pt x="101" y="0"/>
                    </a:lnTo>
                    <a:lnTo>
                      <a:pt x="84" y="0"/>
                    </a:lnTo>
                    <a:lnTo>
                      <a:pt x="67" y="2"/>
                    </a:lnTo>
                    <a:lnTo>
                      <a:pt x="53" y="8"/>
                    </a:lnTo>
                    <a:lnTo>
                      <a:pt x="40" y="16"/>
                    </a:lnTo>
                    <a:lnTo>
                      <a:pt x="29" y="28"/>
                    </a:lnTo>
                    <a:lnTo>
                      <a:pt x="19" y="41"/>
                    </a:lnTo>
                    <a:lnTo>
                      <a:pt x="13" y="54"/>
                    </a:lnTo>
                    <a:lnTo>
                      <a:pt x="8" y="66"/>
                    </a:lnTo>
                    <a:lnTo>
                      <a:pt x="5" y="77"/>
                    </a:lnTo>
                    <a:lnTo>
                      <a:pt x="2" y="85"/>
                    </a:lnTo>
                    <a:lnTo>
                      <a:pt x="1" y="92"/>
                    </a:lnTo>
                    <a:lnTo>
                      <a:pt x="0" y="97"/>
                    </a:lnTo>
                    <a:lnTo>
                      <a:pt x="0" y="99"/>
                    </a:lnTo>
                    <a:close/>
                  </a:path>
                </a:pathLst>
              </a:custGeom>
              <a:solidFill>
                <a:srgbClr val="101077"/>
              </a:solidFill>
              <a:ln w="9525">
                <a:solidFill>
                  <a:srgbClr val="000000"/>
                </a:solidFill>
                <a:prstDash val="solid"/>
                <a:round/>
                <a:headEnd/>
                <a:tailEnd/>
              </a:ln>
            </p:spPr>
            <p:txBody>
              <a:bodyPr/>
              <a:lstStyle/>
              <a:p>
                <a:endParaRPr lang="ja-JP" altLang="en-US"/>
              </a:p>
            </p:txBody>
          </p:sp>
          <p:sp>
            <p:nvSpPr>
              <p:cNvPr id="36068" name="Freeform 488"/>
              <p:cNvSpPr>
                <a:spLocks/>
              </p:cNvSpPr>
              <p:nvPr/>
            </p:nvSpPr>
            <p:spPr bwMode="auto">
              <a:xfrm>
                <a:off x="1167" y="4998"/>
                <a:ext cx="204" cy="218"/>
              </a:xfrm>
              <a:custGeom>
                <a:avLst/>
                <a:gdLst>
                  <a:gd name="T0" fmla="*/ 0 w 204"/>
                  <a:gd name="T1" fmla="*/ 0 h 437"/>
                  <a:gd name="T2" fmla="*/ 0 w 204"/>
                  <a:gd name="T3" fmla="*/ 0 h 437"/>
                  <a:gd name="T4" fmla="*/ 4 w 204"/>
                  <a:gd name="T5" fmla="*/ 0 h 437"/>
                  <a:gd name="T6" fmla="*/ 10 w 204"/>
                  <a:gd name="T7" fmla="*/ 0 h 437"/>
                  <a:gd name="T8" fmla="*/ 15 w 204"/>
                  <a:gd name="T9" fmla="*/ 0 h 437"/>
                  <a:gd name="T10" fmla="*/ 20 w 204"/>
                  <a:gd name="T11" fmla="*/ 0 h 437"/>
                  <a:gd name="T12" fmla="*/ 29 w 204"/>
                  <a:gd name="T13" fmla="*/ 0 h 437"/>
                  <a:gd name="T14" fmla="*/ 41 w 204"/>
                  <a:gd name="T15" fmla="*/ 0 h 437"/>
                  <a:gd name="T16" fmla="*/ 81 w 204"/>
                  <a:gd name="T17" fmla="*/ 0 h 437"/>
                  <a:gd name="T18" fmla="*/ 120 w 204"/>
                  <a:gd name="T19" fmla="*/ 0 h 437"/>
                  <a:gd name="T20" fmla="*/ 129 w 204"/>
                  <a:gd name="T21" fmla="*/ 0 h 437"/>
                  <a:gd name="T22" fmla="*/ 134 w 204"/>
                  <a:gd name="T23" fmla="*/ 0 h 437"/>
                  <a:gd name="T24" fmla="*/ 135 w 204"/>
                  <a:gd name="T25" fmla="*/ 0 h 437"/>
                  <a:gd name="T26" fmla="*/ 138 w 204"/>
                  <a:gd name="T27" fmla="*/ 0 h 437"/>
                  <a:gd name="T28" fmla="*/ 139 w 204"/>
                  <a:gd name="T29" fmla="*/ 0 h 437"/>
                  <a:gd name="T30" fmla="*/ 144 w 204"/>
                  <a:gd name="T31" fmla="*/ 0 h 437"/>
                  <a:gd name="T32" fmla="*/ 174 w 204"/>
                  <a:gd name="T33" fmla="*/ 0 h 437"/>
                  <a:gd name="T34" fmla="*/ 202 w 204"/>
                  <a:gd name="T35" fmla="*/ 0 h 437"/>
                  <a:gd name="T36" fmla="*/ 204 w 204"/>
                  <a:gd name="T37" fmla="*/ 0 h 437"/>
                  <a:gd name="T38" fmla="*/ 202 w 204"/>
                  <a:gd name="T39" fmla="*/ 0 h 437"/>
                  <a:gd name="T40" fmla="*/ 199 w 204"/>
                  <a:gd name="T41" fmla="*/ 0 h 437"/>
                  <a:gd name="T42" fmla="*/ 197 w 204"/>
                  <a:gd name="T43" fmla="*/ 0 h 437"/>
                  <a:gd name="T44" fmla="*/ 194 w 204"/>
                  <a:gd name="T45" fmla="*/ 0 h 437"/>
                  <a:gd name="T46" fmla="*/ 182 w 204"/>
                  <a:gd name="T47" fmla="*/ 0 h 437"/>
                  <a:gd name="T48" fmla="*/ 180 w 204"/>
                  <a:gd name="T49" fmla="*/ 0 h 437"/>
                  <a:gd name="T50" fmla="*/ 181 w 204"/>
                  <a:gd name="T51" fmla="*/ 0 h 437"/>
                  <a:gd name="T52" fmla="*/ 182 w 204"/>
                  <a:gd name="T53" fmla="*/ 0 h 437"/>
                  <a:gd name="T54" fmla="*/ 182 w 204"/>
                  <a:gd name="T55" fmla="*/ 0 h 437"/>
                  <a:gd name="T56" fmla="*/ 163 w 204"/>
                  <a:gd name="T57" fmla="*/ 0 h 437"/>
                  <a:gd name="T58" fmla="*/ 152 w 204"/>
                  <a:gd name="T59" fmla="*/ 0 h 437"/>
                  <a:gd name="T60" fmla="*/ 150 w 204"/>
                  <a:gd name="T61" fmla="*/ 0 h 437"/>
                  <a:gd name="T62" fmla="*/ 149 w 204"/>
                  <a:gd name="T63" fmla="*/ 0 h 437"/>
                  <a:gd name="T64" fmla="*/ 144 w 204"/>
                  <a:gd name="T65" fmla="*/ 0 h 437"/>
                  <a:gd name="T66" fmla="*/ 141 w 204"/>
                  <a:gd name="T67" fmla="*/ 0 h 437"/>
                  <a:gd name="T68" fmla="*/ 138 w 204"/>
                  <a:gd name="T69" fmla="*/ 0 h 437"/>
                  <a:gd name="T70" fmla="*/ 127 w 204"/>
                  <a:gd name="T71" fmla="*/ 0 h 437"/>
                  <a:gd name="T72" fmla="*/ 127 w 204"/>
                  <a:gd name="T73" fmla="*/ 0 h 437"/>
                  <a:gd name="T74" fmla="*/ 124 w 204"/>
                  <a:gd name="T75" fmla="*/ 0 h 437"/>
                  <a:gd name="T76" fmla="*/ 124 w 204"/>
                  <a:gd name="T77" fmla="*/ 0 h 437"/>
                  <a:gd name="T78" fmla="*/ 124 w 204"/>
                  <a:gd name="T79" fmla="*/ 0 h 437"/>
                  <a:gd name="T80" fmla="*/ 78 w 204"/>
                  <a:gd name="T81" fmla="*/ 0 h 437"/>
                  <a:gd name="T82" fmla="*/ 49 w 204"/>
                  <a:gd name="T83" fmla="*/ 0 h 437"/>
                  <a:gd name="T84" fmla="*/ 29 w 204"/>
                  <a:gd name="T85" fmla="*/ 0 h 437"/>
                  <a:gd name="T86" fmla="*/ 25 w 204"/>
                  <a:gd name="T87" fmla="*/ 0 h 437"/>
                  <a:gd name="T88" fmla="*/ 23 w 204"/>
                  <a:gd name="T89" fmla="*/ 0 h 437"/>
                  <a:gd name="T90" fmla="*/ 20 w 204"/>
                  <a:gd name="T91" fmla="*/ 0 h 437"/>
                  <a:gd name="T92" fmla="*/ 15 w 204"/>
                  <a:gd name="T93" fmla="*/ 0 h 437"/>
                  <a:gd name="T94" fmla="*/ 14 w 204"/>
                  <a:gd name="T95" fmla="*/ 0 h 437"/>
                  <a:gd name="T96" fmla="*/ 4 w 204"/>
                  <a:gd name="T97" fmla="*/ 0 h 43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04" h="437">
                    <a:moveTo>
                      <a:pt x="2" y="417"/>
                    </a:moveTo>
                    <a:lnTo>
                      <a:pt x="0" y="416"/>
                    </a:lnTo>
                    <a:lnTo>
                      <a:pt x="0" y="411"/>
                    </a:lnTo>
                    <a:lnTo>
                      <a:pt x="0" y="397"/>
                    </a:lnTo>
                    <a:lnTo>
                      <a:pt x="0" y="378"/>
                    </a:lnTo>
                    <a:lnTo>
                      <a:pt x="0" y="353"/>
                    </a:lnTo>
                    <a:lnTo>
                      <a:pt x="2" y="325"/>
                    </a:lnTo>
                    <a:lnTo>
                      <a:pt x="3" y="294"/>
                    </a:lnTo>
                    <a:lnTo>
                      <a:pt x="4" y="260"/>
                    </a:lnTo>
                    <a:lnTo>
                      <a:pt x="5" y="225"/>
                    </a:lnTo>
                    <a:lnTo>
                      <a:pt x="9" y="156"/>
                    </a:lnTo>
                    <a:lnTo>
                      <a:pt x="10" y="122"/>
                    </a:lnTo>
                    <a:lnTo>
                      <a:pt x="11" y="92"/>
                    </a:lnTo>
                    <a:lnTo>
                      <a:pt x="14" y="66"/>
                    </a:lnTo>
                    <a:lnTo>
                      <a:pt x="15" y="43"/>
                    </a:lnTo>
                    <a:lnTo>
                      <a:pt x="17" y="28"/>
                    </a:lnTo>
                    <a:lnTo>
                      <a:pt x="19" y="17"/>
                    </a:lnTo>
                    <a:lnTo>
                      <a:pt x="20" y="10"/>
                    </a:lnTo>
                    <a:lnTo>
                      <a:pt x="22" y="5"/>
                    </a:lnTo>
                    <a:lnTo>
                      <a:pt x="26" y="0"/>
                    </a:lnTo>
                    <a:lnTo>
                      <a:pt x="29" y="0"/>
                    </a:lnTo>
                    <a:lnTo>
                      <a:pt x="35" y="0"/>
                    </a:lnTo>
                    <a:lnTo>
                      <a:pt x="38" y="0"/>
                    </a:lnTo>
                    <a:lnTo>
                      <a:pt x="41" y="2"/>
                    </a:lnTo>
                    <a:lnTo>
                      <a:pt x="52" y="4"/>
                    </a:lnTo>
                    <a:lnTo>
                      <a:pt x="65" y="7"/>
                    </a:lnTo>
                    <a:lnTo>
                      <a:pt x="81" y="12"/>
                    </a:lnTo>
                    <a:lnTo>
                      <a:pt x="96" y="15"/>
                    </a:lnTo>
                    <a:lnTo>
                      <a:pt x="109" y="18"/>
                    </a:lnTo>
                    <a:lnTo>
                      <a:pt x="120" y="22"/>
                    </a:lnTo>
                    <a:lnTo>
                      <a:pt x="122" y="23"/>
                    </a:lnTo>
                    <a:lnTo>
                      <a:pt x="124" y="23"/>
                    </a:lnTo>
                    <a:lnTo>
                      <a:pt x="129" y="27"/>
                    </a:lnTo>
                    <a:lnTo>
                      <a:pt x="132" y="32"/>
                    </a:lnTo>
                    <a:lnTo>
                      <a:pt x="134" y="43"/>
                    </a:lnTo>
                    <a:lnTo>
                      <a:pt x="134" y="46"/>
                    </a:lnTo>
                    <a:lnTo>
                      <a:pt x="134" y="53"/>
                    </a:lnTo>
                    <a:lnTo>
                      <a:pt x="134" y="63"/>
                    </a:lnTo>
                    <a:lnTo>
                      <a:pt x="135" y="74"/>
                    </a:lnTo>
                    <a:lnTo>
                      <a:pt x="137" y="104"/>
                    </a:lnTo>
                    <a:lnTo>
                      <a:pt x="137" y="137"/>
                    </a:lnTo>
                    <a:lnTo>
                      <a:pt x="138" y="169"/>
                    </a:lnTo>
                    <a:lnTo>
                      <a:pt x="138" y="199"/>
                    </a:lnTo>
                    <a:lnTo>
                      <a:pt x="138" y="212"/>
                    </a:lnTo>
                    <a:lnTo>
                      <a:pt x="139" y="224"/>
                    </a:lnTo>
                    <a:lnTo>
                      <a:pt x="139" y="230"/>
                    </a:lnTo>
                    <a:lnTo>
                      <a:pt x="139" y="235"/>
                    </a:lnTo>
                    <a:lnTo>
                      <a:pt x="144" y="235"/>
                    </a:lnTo>
                    <a:lnTo>
                      <a:pt x="152" y="233"/>
                    </a:lnTo>
                    <a:lnTo>
                      <a:pt x="163" y="228"/>
                    </a:lnTo>
                    <a:lnTo>
                      <a:pt x="174" y="224"/>
                    </a:lnTo>
                    <a:lnTo>
                      <a:pt x="185" y="219"/>
                    </a:lnTo>
                    <a:lnTo>
                      <a:pt x="194" y="214"/>
                    </a:lnTo>
                    <a:lnTo>
                      <a:pt x="202" y="210"/>
                    </a:lnTo>
                    <a:lnTo>
                      <a:pt x="204" y="209"/>
                    </a:lnTo>
                    <a:lnTo>
                      <a:pt x="204" y="210"/>
                    </a:lnTo>
                    <a:lnTo>
                      <a:pt x="204" y="217"/>
                    </a:lnTo>
                    <a:lnTo>
                      <a:pt x="203" y="225"/>
                    </a:lnTo>
                    <a:lnTo>
                      <a:pt x="203" y="237"/>
                    </a:lnTo>
                    <a:lnTo>
                      <a:pt x="202" y="250"/>
                    </a:lnTo>
                    <a:lnTo>
                      <a:pt x="202" y="266"/>
                    </a:lnTo>
                    <a:lnTo>
                      <a:pt x="200" y="299"/>
                    </a:lnTo>
                    <a:lnTo>
                      <a:pt x="199" y="333"/>
                    </a:lnTo>
                    <a:lnTo>
                      <a:pt x="198" y="348"/>
                    </a:lnTo>
                    <a:lnTo>
                      <a:pt x="197" y="363"/>
                    </a:lnTo>
                    <a:lnTo>
                      <a:pt x="197" y="376"/>
                    </a:lnTo>
                    <a:lnTo>
                      <a:pt x="195" y="386"/>
                    </a:lnTo>
                    <a:lnTo>
                      <a:pt x="194" y="393"/>
                    </a:lnTo>
                    <a:lnTo>
                      <a:pt x="194" y="396"/>
                    </a:lnTo>
                    <a:lnTo>
                      <a:pt x="191" y="401"/>
                    </a:lnTo>
                    <a:lnTo>
                      <a:pt x="186" y="402"/>
                    </a:lnTo>
                    <a:lnTo>
                      <a:pt x="182" y="401"/>
                    </a:lnTo>
                    <a:lnTo>
                      <a:pt x="180" y="397"/>
                    </a:lnTo>
                    <a:lnTo>
                      <a:pt x="180" y="396"/>
                    </a:lnTo>
                    <a:lnTo>
                      <a:pt x="180" y="391"/>
                    </a:lnTo>
                    <a:lnTo>
                      <a:pt x="180" y="384"/>
                    </a:lnTo>
                    <a:lnTo>
                      <a:pt x="181" y="375"/>
                    </a:lnTo>
                    <a:lnTo>
                      <a:pt x="181" y="355"/>
                    </a:lnTo>
                    <a:lnTo>
                      <a:pt x="181" y="330"/>
                    </a:lnTo>
                    <a:lnTo>
                      <a:pt x="181" y="307"/>
                    </a:lnTo>
                    <a:lnTo>
                      <a:pt x="182" y="288"/>
                    </a:lnTo>
                    <a:lnTo>
                      <a:pt x="182" y="279"/>
                    </a:lnTo>
                    <a:lnTo>
                      <a:pt x="182" y="273"/>
                    </a:lnTo>
                    <a:lnTo>
                      <a:pt x="182" y="269"/>
                    </a:lnTo>
                    <a:lnTo>
                      <a:pt x="182" y="268"/>
                    </a:lnTo>
                    <a:lnTo>
                      <a:pt x="171" y="276"/>
                    </a:lnTo>
                    <a:lnTo>
                      <a:pt x="163" y="281"/>
                    </a:lnTo>
                    <a:lnTo>
                      <a:pt x="158" y="286"/>
                    </a:lnTo>
                    <a:lnTo>
                      <a:pt x="155" y="289"/>
                    </a:lnTo>
                    <a:lnTo>
                      <a:pt x="152" y="291"/>
                    </a:lnTo>
                    <a:lnTo>
                      <a:pt x="150" y="291"/>
                    </a:lnTo>
                    <a:lnTo>
                      <a:pt x="150" y="292"/>
                    </a:lnTo>
                    <a:lnTo>
                      <a:pt x="150" y="294"/>
                    </a:lnTo>
                    <a:lnTo>
                      <a:pt x="150" y="297"/>
                    </a:lnTo>
                    <a:lnTo>
                      <a:pt x="150" y="306"/>
                    </a:lnTo>
                    <a:lnTo>
                      <a:pt x="149" y="314"/>
                    </a:lnTo>
                    <a:lnTo>
                      <a:pt x="147" y="337"/>
                    </a:lnTo>
                    <a:lnTo>
                      <a:pt x="145" y="361"/>
                    </a:lnTo>
                    <a:lnTo>
                      <a:pt x="144" y="388"/>
                    </a:lnTo>
                    <a:lnTo>
                      <a:pt x="143" y="411"/>
                    </a:lnTo>
                    <a:lnTo>
                      <a:pt x="143" y="420"/>
                    </a:lnTo>
                    <a:lnTo>
                      <a:pt x="141" y="427"/>
                    </a:lnTo>
                    <a:lnTo>
                      <a:pt x="141" y="432"/>
                    </a:lnTo>
                    <a:lnTo>
                      <a:pt x="140" y="435"/>
                    </a:lnTo>
                    <a:lnTo>
                      <a:pt x="138" y="437"/>
                    </a:lnTo>
                    <a:lnTo>
                      <a:pt x="133" y="437"/>
                    </a:lnTo>
                    <a:lnTo>
                      <a:pt x="128" y="435"/>
                    </a:lnTo>
                    <a:lnTo>
                      <a:pt x="127" y="434"/>
                    </a:lnTo>
                    <a:lnTo>
                      <a:pt x="127" y="430"/>
                    </a:lnTo>
                    <a:lnTo>
                      <a:pt x="127" y="427"/>
                    </a:lnTo>
                    <a:lnTo>
                      <a:pt x="127" y="420"/>
                    </a:lnTo>
                    <a:lnTo>
                      <a:pt x="126" y="412"/>
                    </a:lnTo>
                    <a:lnTo>
                      <a:pt x="126" y="391"/>
                    </a:lnTo>
                    <a:lnTo>
                      <a:pt x="124" y="368"/>
                    </a:lnTo>
                    <a:lnTo>
                      <a:pt x="124" y="345"/>
                    </a:lnTo>
                    <a:lnTo>
                      <a:pt x="124" y="324"/>
                    </a:lnTo>
                    <a:lnTo>
                      <a:pt x="124" y="317"/>
                    </a:lnTo>
                    <a:lnTo>
                      <a:pt x="124" y="311"/>
                    </a:lnTo>
                    <a:lnTo>
                      <a:pt x="124" y="306"/>
                    </a:lnTo>
                    <a:lnTo>
                      <a:pt x="106" y="301"/>
                    </a:lnTo>
                    <a:lnTo>
                      <a:pt x="91" y="297"/>
                    </a:lnTo>
                    <a:lnTo>
                      <a:pt x="78" y="294"/>
                    </a:lnTo>
                    <a:lnTo>
                      <a:pt x="67" y="292"/>
                    </a:lnTo>
                    <a:lnTo>
                      <a:pt x="57" y="291"/>
                    </a:lnTo>
                    <a:lnTo>
                      <a:pt x="49" y="288"/>
                    </a:lnTo>
                    <a:lnTo>
                      <a:pt x="43" y="288"/>
                    </a:lnTo>
                    <a:lnTo>
                      <a:pt x="37" y="286"/>
                    </a:lnTo>
                    <a:lnTo>
                      <a:pt x="29" y="284"/>
                    </a:lnTo>
                    <a:lnTo>
                      <a:pt x="26" y="284"/>
                    </a:lnTo>
                    <a:lnTo>
                      <a:pt x="25" y="283"/>
                    </a:lnTo>
                    <a:lnTo>
                      <a:pt x="25" y="284"/>
                    </a:lnTo>
                    <a:lnTo>
                      <a:pt x="25" y="289"/>
                    </a:lnTo>
                    <a:lnTo>
                      <a:pt x="23" y="296"/>
                    </a:lnTo>
                    <a:lnTo>
                      <a:pt x="22" y="304"/>
                    </a:lnTo>
                    <a:lnTo>
                      <a:pt x="21" y="324"/>
                    </a:lnTo>
                    <a:lnTo>
                      <a:pt x="20" y="348"/>
                    </a:lnTo>
                    <a:lnTo>
                      <a:pt x="17" y="373"/>
                    </a:lnTo>
                    <a:lnTo>
                      <a:pt x="16" y="394"/>
                    </a:lnTo>
                    <a:lnTo>
                      <a:pt x="15" y="404"/>
                    </a:lnTo>
                    <a:lnTo>
                      <a:pt x="14" y="411"/>
                    </a:lnTo>
                    <a:lnTo>
                      <a:pt x="14" y="416"/>
                    </a:lnTo>
                    <a:lnTo>
                      <a:pt x="14" y="417"/>
                    </a:lnTo>
                    <a:lnTo>
                      <a:pt x="12" y="420"/>
                    </a:lnTo>
                    <a:lnTo>
                      <a:pt x="9" y="420"/>
                    </a:lnTo>
                    <a:lnTo>
                      <a:pt x="4" y="420"/>
                    </a:lnTo>
                    <a:lnTo>
                      <a:pt x="2" y="417"/>
                    </a:lnTo>
                    <a:close/>
                  </a:path>
                </a:pathLst>
              </a:custGeom>
              <a:solidFill>
                <a:srgbClr val="999999"/>
              </a:solidFill>
              <a:ln w="12700">
                <a:solidFill>
                  <a:srgbClr val="000000"/>
                </a:solidFill>
                <a:prstDash val="solid"/>
                <a:round/>
                <a:headEnd/>
                <a:tailEnd/>
              </a:ln>
            </p:spPr>
            <p:txBody>
              <a:bodyPr/>
              <a:lstStyle/>
              <a:p>
                <a:endParaRPr lang="ja-JP" altLang="en-US"/>
              </a:p>
            </p:txBody>
          </p:sp>
          <p:sp>
            <p:nvSpPr>
              <p:cNvPr id="36069" name="Freeform 489"/>
              <p:cNvSpPr>
                <a:spLocks/>
              </p:cNvSpPr>
              <p:nvPr/>
            </p:nvSpPr>
            <p:spPr bwMode="auto">
              <a:xfrm>
                <a:off x="1318" y="4978"/>
                <a:ext cx="97" cy="65"/>
              </a:xfrm>
              <a:custGeom>
                <a:avLst/>
                <a:gdLst>
                  <a:gd name="T0" fmla="*/ 0 w 97"/>
                  <a:gd name="T1" fmla="*/ 1 h 130"/>
                  <a:gd name="T2" fmla="*/ 0 w 97"/>
                  <a:gd name="T3" fmla="*/ 1 h 130"/>
                  <a:gd name="T4" fmla="*/ 1 w 97"/>
                  <a:gd name="T5" fmla="*/ 1 h 130"/>
                  <a:gd name="T6" fmla="*/ 2 w 97"/>
                  <a:gd name="T7" fmla="*/ 1 h 130"/>
                  <a:gd name="T8" fmla="*/ 4 w 97"/>
                  <a:gd name="T9" fmla="*/ 1 h 130"/>
                  <a:gd name="T10" fmla="*/ 10 w 97"/>
                  <a:gd name="T11" fmla="*/ 1 h 130"/>
                  <a:gd name="T12" fmla="*/ 14 w 97"/>
                  <a:gd name="T13" fmla="*/ 1 h 130"/>
                  <a:gd name="T14" fmla="*/ 22 w 97"/>
                  <a:gd name="T15" fmla="*/ 1 h 130"/>
                  <a:gd name="T16" fmla="*/ 32 w 97"/>
                  <a:gd name="T17" fmla="*/ 1 h 130"/>
                  <a:gd name="T18" fmla="*/ 43 w 97"/>
                  <a:gd name="T19" fmla="*/ 1 h 130"/>
                  <a:gd name="T20" fmla="*/ 53 w 97"/>
                  <a:gd name="T21" fmla="*/ 1 h 130"/>
                  <a:gd name="T22" fmla="*/ 63 w 97"/>
                  <a:gd name="T23" fmla="*/ 1 h 130"/>
                  <a:gd name="T24" fmla="*/ 66 w 97"/>
                  <a:gd name="T25" fmla="*/ 1 h 130"/>
                  <a:gd name="T26" fmla="*/ 71 w 97"/>
                  <a:gd name="T27" fmla="*/ 1 h 130"/>
                  <a:gd name="T28" fmla="*/ 77 w 97"/>
                  <a:gd name="T29" fmla="*/ 1 h 130"/>
                  <a:gd name="T30" fmla="*/ 83 w 97"/>
                  <a:gd name="T31" fmla="*/ 1 h 130"/>
                  <a:gd name="T32" fmla="*/ 89 w 97"/>
                  <a:gd name="T33" fmla="*/ 1 h 130"/>
                  <a:gd name="T34" fmla="*/ 94 w 97"/>
                  <a:gd name="T35" fmla="*/ 1 h 130"/>
                  <a:gd name="T36" fmla="*/ 96 w 97"/>
                  <a:gd name="T37" fmla="*/ 1 h 130"/>
                  <a:gd name="T38" fmla="*/ 97 w 97"/>
                  <a:gd name="T39" fmla="*/ 1 h 130"/>
                  <a:gd name="T40" fmla="*/ 96 w 97"/>
                  <a:gd name="T41" fmla="*/ 1 h 130"/>
                  <a:gd name="T42" fmla="*/ 93 w 97"/>
                  <a:gd name="T43" fmla="*/ 1 h 130"/>
                  <a:gd name="T44" fmla="*/ 88 w 97"/>
                  <a:gd name="T45" fmla="*/ 1 h 130"/>
                  <a:gd name="T46" fmla="*/ 82 w 97"/>
                  <a:gd name="T47" fmla="*/ 1 h 130"/>
                  <a:gd name="T48" fmla="*/ 75 w 97"/>
                  <a:gd name="T49" fmla="*/ 0 h 130"/>
                  <a:gd name="T50" fmla="*/ 69 w 97"/>
                  <a:gd name="T51" fmla="*/ 0 h 130"/>
                  <a:gd name="T52" fmla="*/ 63 w 97"/>
                  <a:gd name="T53" fmla="*/ 0 h 130"/>
                  <a:gd name="T54" fmla="*/ 60 w 97"/>
                  <a:gd name="T55" fmla="*/ 1 h 130"/>
                  <a:gd name="T56" fmla="*/ 59 w 97"/>
                  <a:gd name="T57" fmla="*/ 1 h 130"/>
                  <a:gd name="T58" fmla="*/ 57 w 97"/>
                  <a:gd name="T59" fmla="*/ 1 h 130"/>
                  <a:gd name="T60" fmla="*/ 52 w 97"/>
                  <a:gd name="T61" fmla="*/ 1 h 130"/>
                  <a:gd name="T62" fmla="*/ 49 w 97"/>
                  <a:gd name="T63" fmla="*/ 1 h 130"/>
                  <a:gd name="T64" fmla="*/ 47 w 97"/>
                  <a:gd name="T65" fmla="*/ 1 h 130"/>
                  <a:gd name="T66" fmla="*/ 46 w 97"/>
                  <a:gd name="T67" fmla="*/ 1 h 130"/>
                  <a:gd name="T68" fmla="*/ 46 w 97"/>
                  <a:gd name="T69" fmla="*/ 1 h 130"/>
                  <a:gd name="T70" fmla="*/ 46 w 97"/>
                  <a:gd name="T71" fmla="*/ 1 h 130"/>
                  <a:gd name="T72" fmla="*/ 44 w 97"/>
                  <a:gd name="T73" fmla="*/ 1 h 130"/>
                  <a:gd name="T74" fmla="*/ 42 w 97"/>
                  <a:gd name="T75" fmla="*/ 1 h 130"/>
                  <a:gd name="T76" fmla="*/ 40 w 97"/>
                  <a:gd name="T77" fmla="*/ 1 h 130"/>
                  <a:gd name="T78" fmla="*/ 37 w 97"/>
                  <a:gd name="T79" fmla="*/ 1 h 130"/>
                  <a:gd name="T80" fmla="*/ 36 w 97"/>
                  <a:gd name="T81" fmla="*/ 1 h 130"/>
                  <a:gd name="T82" fmla="*/ 31 w 97"/>
                  <a:gd name="T83" fmla="*/ 1 h 130"/>
                  <a:gd name="T84" fmla="*/ 24 w 97"/>
                  <a:gd name="T85" fmla="*/ 1 h 130"/>
                  <a:gd name="T86" fmla="*/ 16 w 97"/>
                  <a:gd name="T87" fmla="*/ 1 h 130"/>
                  <a:gd name="T88" fmla="*/ 8 w 97"/>
                  <a:gd name="T89" fmla="*/ 1 h 130"/>
                  <a:gd name="T90" fmla="*/ 4 w 97"/>
                  <a:gd name="T91" fmla="*/ 1 h 130"/>
                  <a:gd name="T92" fmla="*/ 1 w 97"/>
                  <a:gd name="T93" fmla="*/ 1 h 130"/>
                  <a:gd name="T94" fmla="*/ 1 w 97"/>
                  <a:gd name="T95" fmla="*/ 1 h 130"/>
                  <a:gd name="T96" fmla="*/ 0 w 97"/>
                  <a:gd name="T97" fmla="*/ 1 h 130"/>
                  <a:gd name="T98" fmla="*/ 0 w 97"/>
                  <a:gd name="T99" fmla="*/ 1 h 13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7" h="130">
                    <a:moveTo>
                      <a:pt x="0" y="51"/>
                    </a:moveTo>
                    <a:lnTo>
                      <a:pt x="0" y="56"/>
                    </a:lnTo>
                    <a:lnTo>
                      <a:pt x="1" y="62"/>
                    </a:lnTo>
                    <a:lnTo>
                      <a:pt x="2" y="72"/>
                    </a:lnTo>
                    <a:lnTo>
                      <a:pt x="4" y="82"/>
                    </a:lnTo>
                    <a:lnTo>
                      <a:pt x="10" y="105"/>
                    </a:lnTo>
                    <a:lnTo>
                      <a:pt x="14" y="115"/>
                    </a:lnTo>
                    <a:lnTo>
                      <a:pt x="22" y="121"/>
                    </a:lnTo>
                    <a:lnTo>
                      <a:pt x="32" y="128"/>
                    </a:lnTo>
                    <a:lnTo>
                      <a:pt x="43" y="130"/>
                    </a:lnTo>
                    <a:lnTo>
                      <a:pt x="53" y="128"/>
                    </a:lnTo>
                    <a:lnTo>
                      <a:pt x="63" y="121"/>
                    </a:lnTo>
                    <a:lnTo>
                      <a:pt x="66" y="116"/>
                    </a:lnTo>
                    <a:lnTo>
                      <a:pt x="71" y="110"/>
                    </a:lnTo>
                    <a:lnTo>
                      <a:pt x="77" y="100"/>
                    </a:lnTo>
                    <a:lnTo>
                      <a:pt x="83" y="89"/>
                    </a:lnTo>
                    <a:lnTo>
                      <a:pt x="89" y="75"/>
                    </a:lnTo>
                    <a:lnTo>
                      <a:pt x="94" y="59"/>
                    </a:lnTo>
                    <a:lnTo>
                      <a:pt x="96" y="41"/>
                    </a:lnTo>
                    <a:lnTo>
                      <a:pt x="97" y="21"/>
                    </a:lnTo>
                    <a:lnTo>
                      <a:pt x="96" y="20"/>
                    </a:lnTo>
                    <a:lnTo>
                      <a:pt x="93" y="15"/>
                    </a:lnTo>
                    <a:lnTo>
                      <a:pt x="88" y="8"/>
                    </a:lnTo>
                    <a:lnTo>
                      <a:pt x="82" y="3"/>
                    </a:lnTo>
                    <a:lnTo>
                      <a:pt x="75" y="0"/>
                    </a:lnTo>
                    <a:lnTo>
                      <a:pt x="69" y="0"/>
                    </a:lnTo>
                    <a:lnTo>
                      <a:pt x="63" y="0"/>
                    </a:lnTo>
                    <a:lnTo>
                      <a:pt x="60" y="2"/>
                    </a:lnTo>
                    <a:lnTo>
                      <a:pt x="59" y="3"/>
                    </a:lnTo>
                    <a:lnTo>
                      <a:pt x="57" y="8"/>
                    </a:lnTo>
                    <a:lnTo>
                      <a:pt x="52" y="23"/>
                    </a:lnTo>
                    <a:lnTo>
                      <a:pt x="49" y="31"/>
                    </a:lnTo>
                    <a:lnTo>
                      <a:pt x="47" y="38"/>
                    </a:lnTo>
                    <a:lnTo>
                      <a:pt x="46" y="43"/>
                    </a:lnTo>
                    <a:lnTo>
                      <a:pt x="46" y="44"/>
                    </a:lnTo>
                    <a:lnTo>
                      <a:pt x="46" y="43"/>
                    </a:lnTo>
                    <a:lnTo>
                      <a:pt x="44" y="39"/>
                    </a:lnTo>
                    <a:lnTo>
                      <a:pt x="42" y="26"/>
                    </a:lnTo>
                    <a:lnTo>
                      <a:pt x="40" y="15"/>
                    </a:lnTo>
                    <a:lnTo>
                      <a:pt x="37" y="10"/>
                    </a:lnTo>
                    <a:lnTo>
                      <a:pt x="36" y="7"/>
                    </a:lnTo>
                    <a:lnTo>
                      <a:pt x="31" y="3"/>
                    </a:lnTo>
                    <a:lnTo>
                      <a:pt x="24" y="5"/>
                    </a:lnTo>
                    <a:lnTo>
                      <a:pt x="16" y="8"/>
                    </a:lnTo>
                    <a:lnTo>
                      <a:pt x="8" y="18"/>
                    </a:lnTo>
                    <a:lnTo>
                      <a:pt x="4" y="31"/>
                    </a:lnTo>
                    <a:lnTo>
                      <a:pt x="1" y="41"/>
                    </a:lnTo>
                    <a:lnTo>
                      <a:pt x="1" y="49"/>
                    </a:lnTo>
                    <a:lnTo>
                      <a:pt x="0" y="51"/>
                    </a:lnTo>
                    <a:close/>
                  </a:path>
                </a:pathLst>
              </a:custGeom>
              <a:solidFill>
                <a:srgbClr val="101077"/>
              </a:solidFill>
              <a:ln w="9525">
                <a:solidFill>
                  <a:srgbClr val="000000"/>
                </a:solidFill>
                <a:prstDash val="solid"/>
                <a:round/>
                <a:headEnd/>
                <a:tailEnd/>
              </a:ln>
            </p:spPr>
            <p:txBody>
              <a:bodyPr/>
              <a:lstStyle/>
              <a:p>
                <a:endParaRPr lang="ja-JP" altLang="en-US"/>
              </a:p>
            </p:txBody>
          </p:sp>
          <p:sp>
            <p:nvSpPr>
              <p:cNvPr id="36070" name="Line 490"/>
              <p:cNvSpPr>
                <a:spLocks noChangeShapeType="1"/>
              </p:cNvSpPr>
              <p:nvPr/>
            </p:nvSpPr>
            <p:spPr bwMode="auto">
              <a:xfrm flipH="1">
                <a:off x="1332" y="5054"/>
                <a:ext cx="6" cy="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6071" name="Freeform 491"/>
              <p:cNvSpPr>
                <a:spLocks/>
              </p:cNvSpPr>
              <p:nvPr/>
            </p:nvSpPr>
            <p:spPr bwMode="auto">
              <a:xfrm>
                <a:off x="1371" y="5100"/>
                <a:ext cx="10" cy="2"/>
              </a:xfrm>
              <a:custGeom>
                <a:avLst/>
                <a:gdLst>
                  <a:gd name="T0" fmla="*/ 0 w 10"/>
                  <a:gd name="T1" fmla="*/ 0 h 5"/>
                  <a:gd name="T2" fmla="*/ 5 w 10"/>
                  <a:gd name="T3" fmla="*/ 0 h 5"/>
                  <a:gd name="T4" fmla="*/ 10 w 10"/>
                  <a:gd name="T5" fmla="*/ 0 h 5"/>
                  <a:gd name="T6" fmla="*/ 0 w 10"/>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5">
                    <a:moveTo>
                      <a:pt x="0" y="5"/>
                    </a:moveTo>
                    <a:lnTo>
                      <a:pt x="5" y="1"/>
                    </a:lnTo>
                    <a:lnTo>
                      <a:pt x="10" y="0"/>
                    </a:lnTo>
                    <a:lnTo>
                      <a:pt x="0" y="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072" name="Freeform 492"/>
              <p:cNvSpPr>
                <a:spLocks/>
              </p:cNvSpPr>
              <p:nvPr/>
            </p:nvSpPr>
            <p:spPr bwMode="auto">
              <a:xfrm>
                <a:off x="1371" y="5100"/>
                <a:ext cx="10" cy="2"/>
              </a:xfrm>
              <a:custGeom>
                <a:avLst/>
                <a:gdLst>
                  <a:gd name="T0" fmla="*/ 0 w 10"/>
                  <a:gd name="T1" fmla="*/ 0 h 5"/>
                  <a:gd name="T2" fmla="*/ 5 w 10"/>
                  <a:gd name="T3" fmla="*/ 0 h 5"/>
                  <a:gd name="T4" fmla="*/ 10 w 10"/>
                  <a:gd name="T5" fmla="*/ 0 h 5"/>
                  <a:gd name="T6" fmla="*/ 0 60000 65536"/>
                  <a:gd name="T7" fmla="*/ 0 60000 65536"/>
                  <a:gd name="T8" fmla="*/ 0 60000 65536"/>
                </a:gdLst>
                <a:ahLst/>
                <a:cxnLst>
                  <a:cxn ang="T6">
                    <a:pos x="T0" y="T1"/>
                  </a:cxn>
                  <a:cxn ang="T7">
                    <a:pos x="T2" y="T3"/>
                  </a:cxn>
                  <a:cxn ang="T8">
                    <a:pos x="T4" y="T5"/>
                  </a:cxn>
                </a:cxnLst>
                <a:rect l="0" t="0" r="r" b="b"/>
                <a:pathLst>
                  <a:path w="10" h="5">
                    <a:moveTo>
                      <a:pt x="0" y="5"/>
                    </a:moveTo>
                    <a:lnTo>
                      <a:pt x="5" y="1"/>
                    </a:lnTo>
                    <a:lnTo>
                      <a:pt x="1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073" name="Freeform 493"/>
              <p:cNvSpPr>
                <a:spLocks/>
              </p:cNvSpPr>
              <p:nvPr/>
            </p:nvSpPr>
            <p:spPr bwMode="auto">
              <a:xfrm>
                <a:off x="1364" y="5001"/>
                <a:ext cx="2" cy="5"/>
              </a:xfrm>
              <a:custGeom>
                <a:avLst/>
                <a:gdLst>
                  <a:gd name="T0" fmla="*/ 0 w 2"/>
                  <a:gd name="T1" fmla="*/ 0 h 10"/>
                  <a:gd name="T2" fmla="*/ 2 w 2"/>
                  <a:gd name="T3" fmla="*/ 1 h 10"/>
                  <a:gd name="T4" fmla="*/ 0 w 2"/>
                  <a:gd name="T5" fmla="*/ 0 h 10"/>
                  <a:gd name="T6" fmla="*/ 0 60000 65536"/>
                  <a:gd name="T7" fmla="*/ 0 60000 65536"/>
                  <a:gd name="T8" fmla="*/ 0 60000 65536"/>
                </a:gdLst>
                <a:ahLst/>
                <a:cxnLst>
                  <a:cxn ang="T6">
                    <a:pos x="T0" y="T1"/>
                  </a:cxn>
                  <a:cxn ang="T7">
                    <a:pos x="T2" y="T3"/>
                  </a:cxn>
                  <a:cxn ang="T8">
                    <a:pos x="T4" y="T5"/>
                  </a:cxn>
                </a:cxnLst>
                <a:rect l="0" t="0" r="r" b="b"/>
                <a:pathLst>
                  <a:path w="2" h="10">
                    <a:moveTo>
                      <a:pt x="0" y="0"/>
                    </a:moveTo>
                    <a:lnTo>
                      <a:pt x="2" y="10"/>
                    </a:lnTo>
                    <a:lnTo>
                      <a:pt x="0" y="0"/>
                    </a:lnTo>
                    <a:close/>
                  </a:path>
                </a:pathLst>
              </a:custGeom>
              <a:solidFill>
                <a:srgbClr val="101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074" name="Line 494"/>
              <p:cNvSpPr>
                <a:spLocks noChangeShapeType="1"/>
              </p:cNvSpPr>
              <p:nvPr/>
            </p:nvSpPr>
            <p:spPr bwMode="auto">
              <a:xfrm>
                <a:off x="1364" y="5001"/>
                <a:ext cx="2" cy="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6075" name="Freeform 495"/>
              <p:cNvSpPr>
                <a:spLocks/>
              </p:cNvSpPr>
              <p:nvPr/>
            </p:nvSpPr>
            <p:spPr bwMode="auto">
              <a:xfrm>
                <a:off x="1366" y="4995"/>
                <a:ext cx="7" cy="5"/>
              </a:xfrm>
              <a:custGeom>
                <a:avLst/>
                <a:gdLst>
                  <a:gd name="T0" fmla="*/ 0 w 7"/>
                  <a:gd name="T1" fmla="*/ 0 h 10"/>
                  <a:gd name="T2" fmla="*/ 7 w 7"/>
                  <a:gd name="T3" fmla="*/ 1 h 10"/>
                  <a:gd name="T4" fmla="*/ 0 w 7"/>
                  <a:gd name="T5" fmla="*/ 0 h 10"/>
                  <a:gd name="T6" fmla="*/ 0 60000 65536"/>
                  <a:gd name="T7" fmla="*/ 0 60000 65536"/>
                  <a:gd name="T8" fmla="*/ 0 60000 65536"/>
                </a:gdLst>
                <a:ahLst/>
                <a:cxnLst>
                  <a:cxn ang="T6">
                    <a:pos x="T0" y="T1"/>
                  </a:cxn>
                  <a:cxn ang="T7">
                    <a:pos x="T2" y="T3"/>
                  </a:cxn>
                  <a:cxn ang="T8">
                    <a:pos x="T4" y="T5"/>
                  </a:cxn>
                </a:cxnLst>
                <a:rect l="0" t="0" r="r" b="b"/>
                <a:pathLst>
                  <a:path w="7" h="10">
                    <a:moveTo>
                      <a:pt x="0" y="0"/>
                    </a:moveTo>
                    <a:lnTo>
                      <a:pt x="7" y="10"/>
                    </a:lnTo>
                    <a:lnTo>
                      <a:pt x="0" y="0"/>
                    </a:lnTo>
                    <a:close/>
                  </a:path>
                </a:pathLst>
              </a:custGeom>
              <a:solidFill>
                <a:srgbClr val="101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076" name="Line 496"/>
              <p:cNvSpPr>
                <a:spLocks noChangeShapeType="1"/>
              </p:cNvSpPr>
              <p:nvPr/>
            </p:nvSpPr>
            <p:spPr bwMode="auto">
              <a:xfrm>
                <a:off x="1366" y="4995"/>
                <a:ext cx="7" cy="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6077" name="Freeform 497"/>
              <p:cNvSpPr>
                <a:spLocks/>
              </p:cNvSpPr>
              <p:nvPr/>
            </p:nvSpPr>
            <p:spPr bwMode="auto">
              <a:xfrm>
                <a:off x="1302" y="4744"/>
                <a:ext cx="159" cy="58"/>
              </a:xfrm>
              <a:custGeom>
                <a:avLst/>
                <a:gdLst>
                  <a:gd name="T0" fmla="*/ 0 w 159"/>
                  <a:gd name="T1" fmla="*/ 1 h 116"/>
                  <a:gd name="T2" fmla="*/ 3 w 159"/>
                  <a:gd name="T3" fmla="*/ 1 h 116"/>
                  <a:gd name="T4" fmla="*/ 5 w 159"/>
                  <a:gd name="T5" fmla="*/ 1 h 116"/>
                  <a:gd name="T6" fmla="*/ 8 w 159"/>
                  <a:gd name="T7" fmla="*/ 1 h 116"/>
                  <a:gd name="T8" fmla="*/ 10 w 159"/>
                  <a:gd name="T9" fmla="*/ 1 h 116"/>
                  <a:gd name="T10" fmla="*/ 12 w 159"/>
                  <a:gd name="T11" fmla="*/ 1 h 116"/>
                  <a:gd name="T12" fmla="*/ 15 w 159"/>
                  <a:gd name="T13" fmla="*/ 1 h 116"/>
                  <a:gd name="T14" fmla="*/ 16 w 159"/>
                  <a:gd name="T15" fmla="*/ 1 h 116"/>
                  <a:gd name="T16" fmla="*/ 16 w 159"/>
                  <a:gd name="T17" fmla="*/ 1 h 116"/>
                  <a:gd name="T18" fmla="*/ 17 w 159"/>
                  <a:gd name="T19" fmla="*/ 1 h 116"/>
                  <a:gd name="T20" fmla="*/ 17 w 159"/>
                  <a:gd name="T21" fmla="*/ 1 h 116"/>
                  <a:gd name="T22" fmla="*/ 41 w 159"/>
                  <a:gd name="T23" fmla="*/ 1 h 116"/>
                  <a:gd name="T24" fmla="*/ 63 w 159"/>
                  <a:gd name="T25" fmla="*/ 1 h 116"/>
                  <a:gd name="T26" fmla="*/ 81 w 159"/>
                  <a:gd name="T27" fmla="*/ 1 h 116"/>
                  <a:gd name="T28" fmla="*/ 98 w 159"/>
                  <a:gd name="T29" fmla="*/ 1 h 116"/>
                  <a:gd name="T30" fmla="*/ 111 w 159"/>
                  <a:gd name="T31" fmla="*/ 1 h 116"/>
                  <a:gd name="T32" fmla="*/ 122 w 159"/>
                  <a:gd name="T33" fmla="*/ 1 h 116"/>
                  <a:gd name="T34" fmla="*/ 132 w 159"/>
                  <a:gd name="T35" fmla="*/ 1 h 116"/>
                  <a:gd name="T36" fmla="*/ 139 w 159"/>
                  <a:gd name="T37" fmla="*/ 1 h 116"/>
                  <a:gd name="T38" fmla="*/ 145 w 159"/>
                  <a:gd name="T39" fmla="*/ 1 h 116"/>
                  <a:gd name="T40" fmla="*/ 148 w 159"/>
                  <a:gd name="T41" fmla="*/ 1 h 116"/>
                  <a:gd name="T42" fmla="*/ 154 w 159"/>
                  <a:gd name="T43" fmla="*/ 0 h 116"/>
                  <a:gd name="T44" fmla="*/ 156 w 159"/>
                  <a:gd name="T45" fmla="*/ 0 h 116"/>
                  <a:gd name="T46" fmla="*/ 157 w 159"/>
                  <a:gd name="T47" fmla="*/ 0 h 116"/>
                  <a:gd name="T48" fmla="*/ 157 w 159"/>
                  <a:gd name="T49" fmla="*/ 1 h 116"/>
                  <a:gd name="T50" fmla="*/ 157 w 159"/>
                  <a:gd name="T51" fmla="*/ 1 h 116"/>
                  <a:gd name="T52" fmla="*/ 157 w 159"/>
                  <a:gd name="T53" fmla="*/ 1 h 116"/>
                  <a:gd name="T54" fmla="*/ 157 w 159"/>
                  <a:gd name="T55" fmla="*/ 1 h 116"/>
                  <a:gd name="T56" fmla="*/ 157 w 159"/>
                  <a:gd name="T57" fmla="*/ 1 h 116"/>
                  <a:gd name="T58" fmla="*/ 157 w 159"/>
                  <a:gd name="T59" fmla="*/ 1 h 116"/>
                  <a:gd name="T60" fmla="*/ 158 w 159"/>
                  <a:gd name="T61" fmla="*/ 1 h 116"/>
                  <a:gd name="T62" fmla="*/ 158 w 159"/>
                  <a:gd name="T63" fmla="*/ 1 h 116"/>
                  <a:gd name="T64" fmla="*/ 159 w 159"/>
                  <a:gd name="T65" fmla="*/ 1 h 116"/>
                  <a:gd name="T66" fmla="*/ 159 w 159"/>
                  <a:gd name="T67" fmla="*/ 1 h 116"/>
                  <a:gd name="T68" fmla="*/ 0 w 159"/>
                  <a:gd name="T69" fmla="*/ 1 h 1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9" h="116">
                    <a:moveTo>
                      <a:pt x="0" y="116"/>
                    </a:moveTo>
                    <a:lnTo>
                      <a:pt x="3" y="100"/>
                    </a:lnTo>
                    <a:lnTo>
                      <a:pt x="5" y="83"/>
                    </a:lnTo>
                    <a:lnTo>
                      <a:pt x="8" y="72"/>
                    </a:lnTo>
                    <a:lnTo>
                      <a:pt x="10" y="59"/>
                    </a:lnTo>
                    <a:lnTo>
                      <a:pt x="12" y="42"/>
                    </a:lnTo>
                    <a:lnTo>
                      <a:pt x="15" y="31"/>
                    </a:lnTo>
                    <a:lnTo>
                      <a:pt x="16" y="24"/>
                    </a:lnTo>
                    <a:lnTo>
                      <a:pt x="16" y="21"/>
                    </a:lnTo>
                    <a:lnTo>
                      <a:pt x="17" y="19"/>
                    </a:lnTo>
                    <a:lnTo>
                      <a:pt x="41" y="16"/>
                    </a:lnTo>
                    <a:lnTo>
                      <a:pt x="63" y="13"/>
                    </a:lnTo>
                    <a:lnTo>
                      <a:pt x="81" y="9"/>
                    </a:lnTo>
                    <a:lnTo>
                      <a:pt x="98" y="8"/>
                    </a:lnTo>
                    <a:lnTo>
                      <a:pt x="111" y="6"/>
                    </a:lnTo>
                    <a:lnTo>
                      <a:pt x="122" y="5"/>
                    </a:lnTo>
                    <a:lnTo>
                      <a:pt x="132" y="3"/>
                    </a:lnTo>
                    <a:lnTo>
                      <a:pt x="139" y="1"/>
                    </a:lnTo>
                    <a:lnTo>
                      <a:pt x="145" y="1"/>
                    </a:lnTo>
                    <a:lnTo>
                      <a:pt x="148" y="1"/>
                    </a:lnTo>
                    <a:lnTo>
                      <a:pt x="154" y="0"/>
                    </a:lnTo>
                    <a:lnTo>
                      <a:pt x="156" y="0"/>
                    </a:lnTo>
                    <a:lnTo>
                      <a:pt x="157" y="0"/>
                    </a:lnTo>
                    <a:lnTo>
                      <a:pt x="157" y="1"/>
                    </a:lnTo>
                    <a:lnTo>
                      <a:pt x="157" y="3"/>
                    </a:lnTo>
                    <a:lnTo>
                      <a:pt x="157" y="14"/>
                    </a:lnTo>
                    <a:lnTo>
                      <a:pt x="157" y="29"/>
                    </a:lnTo>
                    <a:lnTo>
                      <a:pt x="157" y="47"/>
                    </a:lnTo>
                    <a:lnTo>
                      <a:pt x="157" y="65"/>
                    </a:lnTo>
                    <a:lnTo>
                      <a:pt x="158" y="83"/>
                    </a:lnTo>
                    <a:lnTo>
                      <a:pt x="158" y="96"/>
                    </a:lnTo>
                    <a:lnTo>
                      <a:pt x="159" y="100"/>
                    </a:lnTo>
                    <a:lnTo>
                      <a:pt x="159" y="103"/>
                    </a:lnTo>
                    <a:lnTo>
                      <a:pt x="0" y="116"/>
                    </a:lnTo>
                    <a:close/>
                  </a:path>
                </a:pathLst>
              </a:custGeom>
              <a:solidFill>
                <a:srgbClr val="FFFFFF"/>
              </a:solidFill>
              <a:ln w="9525">
                <a:solidFill>
                  <a:srgbClr val="000000"/>
                </a:solidFill>
                <a:prstDash val="solid"/>
                <a:round/>
                <a:headEnd/>
                <a:tailEnd/>
              </a:ln>
            </p:spPr>
            <p:txBody>
              <a:bodyPr/>
              <a:lstStyle/>
              <a:p>
                <a:endParaRPr lang="ja-JP" altLang="en-US"/>
              </a:p>
            </p:txBody>
          </p:sp>
          <p:sp>
            <p:nvSpPr>
              <p:cNvPr id="36078" name="Freeform 498"/>
              <p:cNvSpPr>
                <a:spLocks/>
              </p:cNvSpPr>
              <p:nvPr/>
            </p:nvSpPr>
            <p:spPr bwMode="auto">
              <a:xfrm>
                <a:off x="1263" y="4627"/>
                <a:ext cx="215" cy="130"/>
              </a:xfrm>
              <a:custGeom>
                <a:avLst/>
                <a:gdLst>
                  <a:gd name="T0" fmla="*/ 106 w 215"/>
                  <a:gd name="T1" fmla="*/ 1 h 259"/>
                  <a:gd name="T2" fmla="*/ 103 w 215"/>
                  <a:gd name="T3" fmla="*/ 1 h 259"/>
                  <a:gd name="T4" fmla="*/ 96 w 215"/>
                  <a:gd name="T5" fmla="*/ 1 h 259"/>
                  <a:gd name="T6" fmla="*/ 87 w 215"/>
                  <a:gd name="T7" fmla="*/ 1 h 259"/>
                  <a:gd name="T8" fmla="*/ 78 w 215"/>
                  <a:gd name="T9" fmla="*/ 1 h 259"/>
                  <a:gd name="T10" fmla="*/ 67 w 215"/>
                  <a:gd name="T11" fmla="*/ 1 h 259"/>
                  <a:gd name="T12" fmla="*/ 56 w 215"/>
                  <a:gd name="T13" fmla="*/ 1 h 259"/>
                  <a:gd name="T14" fmla="*/ 45 w 215"/>
                  <a:gd name="T15" fmla="*/ 1 h 259"/>
                  <a:gd name="T16" fmla="*/ 36 w 215"/>
                  <a:gd name="T17" fmla="*/ 1 h 259"/>
                  <a:gd name="T18" fmla="*/ 32 w 215"/>
                  <a:gd name="T19" fmla="*/ 1 h 259"/>
                  <a:gd name="T20" fmla="*/ 27 w 215"/>
                  <a:gd name="T21" fmla="*/ 1 h 259"/>
                  <a:gd name="T22" fmla="*/ 20 w 215"/>
                  <a:gd name="T23" fmla="*/ 1 h 259"/>
                  <a:gd name="T24" fmla="*/ 13 w 215"/>
                  <a:gd name="T25" fmla="*/ 1 h 259"/>
                  <a:gd name="T26" fmla="*/ 7 w 215"/>
                  <a:gd name="T27" fmla="*/ 1 h 259"/>
                  <a:gd name="T28" fmla="*/ 3 w 215"/>
                  <a:gd name="T29" fmla="*/ 1 h 259"/>
                  <a:gd name="T30" fmla="*/ 0 w 215"/>
                  <a:gd name="T31" fmla="*/ 1 h 259"/>
                  <a:gd name="T32" fmla="*/ 0 w 215"/>
                  <a:gd name="T33" fmla="*/ 1 h 259"/>
                  <a:gd name="T34" fmla="*/ 0 w 215"/>
                  <a:gd name="T35" fmla="*/ 1 h 259"/>
                  <a:gd name="T36" fmla="*/ 1 w 215"/>
                  <a:gd name="T37" fmla="*/ 1 h 259"/>
                  <a:gd name="T38" fmla="*/ 4 w 215"/>
                  <a:gd name="T39" fmla="*/ 1 h 259"/>
                  <a:gd name="T40" fmla="*/ 10 w 215"/>
                  <a:gd name="T41" fmla="*/ 1 h 259"/>
                  <a:gd name="T42" fmla="*/ 19 w 215"/>
                  <a:gd name="T43" fmla="*/ 1 h 259"/>
                  <a:gd name="T44" fmla="*/ 30 w 215"/>
                  <a:gd name="T45" fmla="*/ 1 h 259"/>
                  <a:gd name="T46" fmla="*/ 43 w 215"/>
                  <a:gd name="T47" fmla="*/ 1 h 259"/>
                  <a:gd name="T48" fmla="*/ 60 w 215"/>
                  <a:gd name="T49" fmla="*/ 1 h 259"/>
                  <a:gd name="T50" fmla="*/ 79 w 215"/>
                  <a:gd name="T51" fmla="*/ 1 h 259"/>
                  <a:gd name="T52" fmla="*/ 102 w 215"/>
                  <a:gd name="T53" fmla="*/ 1 h 259"/>
                  <a:gd name="T54" fmla="*/ 119 w 215"/>
                  <a:gd name="T55" fmla="*/ 0 h 259"/>
                  <a:gd name="T56" fmla="*/ 136 w 215"/>
                  <a:gd name="T57" fmla="*/ 1 h 259"/>
                  <a:gd name="T58" fmla="*/ 150 w 215"/>
                  <a:gd name="T59" fmla="*/ 1 h 259"/>
                  <a:gd name="T60" fmla="*/ 165 w 215"/>
                  <a:gd name="T61" fmla="*/ 1 h 259"/>
                  <a:gd name="T62" fmla="*/ 177 w 215"/>
                  <a:gd name="T63" fmla="*/ 1 h 259"/>
                  <a:gd name="T64" fmla="*/ 187 w 215"/>
                  <a:gd name="T65" fmla="*/ 1 h 259"/>
                  <a:gd name="T66" fmla="*/ 196 w 215"/>
                  <a:gd name="T67" fmla="*/ 1 h 259"/>
                  <a:gd name="T68" fmla="*/ 202 w 215"/>
                  <a:gd name="T69" fmla="*/ 1 h 259"/>
                  <a:gd name="T70" fmla="*/ 207 w 215"/>
                  <a:gd name="T71" fmla="*/ 1 h 259"/>
                  <a:gd name="T72" fmla="*/ 210 w 215"/>
                  <a:gd name="T73" fmla="*/ 1 h 259"/>
                  <a:gd name="T74" fmla="*/ 214 w 215"/>
                  <a:gd name="T75" fmla="*/ 1 h 259"/>
                  <a:gd name="T76" fmla="*/ 215 w 215"/>
                  <a:gd name="T77" fmla="*/ 1 h 259"/>
                  <a:gd name="T78" fmla="*/ 214 w 215"/>
                  <a:gd name="T79" fmla="*/ 1 h 259"/>
                  <a:gd name="T80" fmla="*/ 213 w 215"/>
                  <a:gd name="T81" fmla="*/ 1 h 259"/>
                  <a:gd name="T82" fmla="*/ 209 w 215"/>
                  <a:gd name="T83" fmla="*/ 1 h 259"/>
                  <a:gd name="T84" fmla="*/ 203 w 215"/>
                  <a:gd name="T85" fmla="*/ 1 h 259"/>
                  <a:gd name="T86" fmla="*/ 197 w 215"/>
                  <a:gd name="T87" fmla="*/ 1 h 259"/>
                  <a:gd name="T88" fmla="*/ 190 w 215"/>
                  <a:gd name="T89" fmla="*/ 1 h 259"/>
                  <a:gd name="T90" fmla="*/ 180 w 215"/>
                  <a:gd name="T91" fmla="*/ 1 h 259"/>
                  <a:gd name="T92" fmla="*/ 172 w 215"/>
                  <a:gd name="T93" fmla="*/ 1 h 259"/>
                  <a:gd name="T94" fmla="*/ 163 w 215"/>
                  <a:gd name="T95" fmla="*/ 1 h 259"/>
                  <a:gd name="T96" fmla="*/ 155 w 215"/>
                  <a:gd name="T97" fmla="*/ 1 h 259"/>
                  <a:gd name="T98" fmla="*/ 148 w 215"/>
                  <a:gd name="T99" fmla="*/ 1 h 259"/>
                  <a:gd name="T100" fmla="*/ 145 w 215"/>
                  <a:gd name="T101" fmla="*/ 1 h 259"/>
                  <a:gd name="T102" fmla="*/ 144 w 215"/>
                  <a:gd name="T103" fmla="*/ 1 h 259"/>
                  <a:gd name="T104" fmla="*/ 145 w 215"/>
                  <a:gd name="T105" fmla="*/ 1 h 259"/>
                  <a:gd name="T106" fmla="*/ 146 w 215"/>
                  <a:gd name="T107" fmla="*/ 1 h 259"/>
                  <a:gd name="T108" fmla="*/ 148 w 215"/>
                  <a:gd name="T109" fmla="*/ 1 h 259"/>
                  <a:gd name="T110" fmla="*/ 139 w 215"/>
                  <a:gd name="T111" fmla="*/ 1 h 259"/>
                  <a:gd name="T112" fmla="*/ 134 w 215"/>
                  <a:gd name="T113" fmla="*/ 1 h 259"/>
                  <a:gd name="T114" fmla="*/ 130 w 215"/>
                  <a:gd name="T115" fmla="*/ 1 h 259"/>
                  <a:gd name="T116" fmla="*/ 126 w 215"/>
                  <a:gd name="T117" fmla="*/ 1 h 259"/>
                  <a:gd name="T118" fmla="*/ 124 w 215"/>
                  <a:gd name="T119" fmla="*/ 1 h 259"/>
                  <a:gd name="T120" fmla="*/ 124 w 215"/>
                  <a:gd name="T121" fmla="*/ 1 h 259"/>
                  <a:gd name="T122" fmla="*/ 106 w 215"/>
                  <a:gd name="T123" fmla="*/ 1 h 25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5" h="259">
                    <a:moveTo>
                      <a:pt x="106" y="220"/>
                    </a:moveTo>
                    <a:lnTo>
                      <a:pt x="103" y="228"/>
                    </a:lnTo>
                    <a:lnTo>
                      <a:pt x="96" y="238"/>
                    </a:lnTo>
                    <a:lnTo>
                      <a:pt x="87" y="246"/>
                    </a:lnTo>
                    <a:lnTo>
                      <a:pt x="78" y="252"/>
                    </a:lnTo>
                    <a:lnTo>
                      <a:pt x="67" y="257"/>
                    </a:lnTo>
                    <a:lnTo>
                      <a:pt x="56" y="259"/>
                    </a:lnTo>
                    <a:lnTo>
                      <a:pt x="45" y="257"/>
                    </a:lnTo>
                    <a:lnTo>
                      <a:pt x="36" y="252"/>
                    </a:lnTo>
                    <a:lnTo>
                      <a:pt x="32" y="247"/>
                    </a:lnTo>
                    <a:lnTo>
                      <a:pt x="27" y="239"/>
                    </a:lnTo>
                    <a:lnTo>
                      <a:pt x="20" y="221"/>
                    </a:lnTo>
                    <a:lnTo>
                      <a:pt x="13" y="198"/>
                    </a:lnTo>
                    <a:lnTo>
                      <a:pt x="7" y="174"/>
                    </a:lnTo>
                    <a:lnTo>
                      <a:pt x="3" y="147"/>
                    </a:lnTo>
                    <a:lnTo>
                      <a:pt x="0" y="124"/>
                    </a:lnTo>
                    <a:lnTo>
                      <a:pt x="0" y="105"/>
                    </a:lnTo>
                    <a:lnTo>
                      <a:pt x="0" y="96"/>
                    </a:lnTo>
                    <a:lnTo>
                      <a:pt x="1" y="92"/>
                    </a:lnTo>
                    <a:lnTo>
                      <a:pt x="4" y="78"/>
                    </a:lnTo>
                    <a:lnTo>
                      <a:pt x="10" y="67"/>
                    </a:lnTo>
                    <a:lnTo>
                      <a:pt x="19" y="52"/>
                    </a:lnTo>
                    <a:lnTo>
                      <a:pt x="30" y="39"/>
                    </a:lnTo>
                    <a:lnTo>
                      <a:pt x="43" y="28"/>
                    </a:lnTo>
                    <a:lnTo>
                      <a:pt x="60" y="16"/>
                    </a:lnTo>
                    <a:lnTo>
                      <a:pt x="79" y="8"/>
                    </a:lnTo>
                    <a:lnTo>
                      <a:pt x="102" y="1"/>
                    </a:lnTo>
                    <a:lnTo>
                      <a:pt x="119" y="0"/>
                    </a:lnTo>
                    <a:lnTo>
                      <a:pt x="136" y="3"/>
                    </a:lnTo>
                    <a:lnTo>
                      <a:pt x="150" y="6"/>
                    </a:lnTo>
                    <a:lnTo>
                      <a:pt x="165" y="14"/>
                    </a:lnTo>
                    <a:lnTo>
                      <a:pt x="177" y="23"/>
                    </a:lnTo>
                    <a:lnTo>
                      <a:pt x="187" y="32"/>
                    </a:lnTo>
                    <a:lnTo>
                      <a:pt x="196" y="44"/>
                    </a:lnTo>
                    <a:lnTo>
                      <a:pt x="202" y="55"/>
                    </a:lnTo>
                    <a:lnTo>
                      <a:pt x="207" y="70"/>
                    </a:lnTo>
                    <a:lnTo>
                      <a:pt x="210" y="87"/>
                    </a:lnTo>
                    <a:lnTo>
                      <a:pt x="214" y="106"/>
                    </a:lnTo>
                    <a:lnTo>
                      <a:pt x="215" y="128"/>
                    </a:lnTo>
                    <a:lnTo>
                      <a:pt x="214" y="169"/>
                    </a:lnTo>
                    <a:lnTo>
                      <a:pt x="213" y="187"/>
                    </a:lnTo>
                    <a:lnTo>
                      <a:pt x="209" y="203"/>
                    </a:lnTo>
                    <a:lnTo>
                      <a:pt x="203" y="216"/>
                    </a:lnTo>
                    <a:lnTo>
                      <a:pt x="197" y="228"/>
                    </a:lnTo>
                    <a:lnTo>
                      <a:pt x="190" y="238"/>
                    </a:lnTo>
                    <a:lnTo>
                      <a:pt x="180" y="241"/>
                    </a:lnTo>
                    <a:lnTo>
                      <a:pt x="172" y="241"/>
                    </a:lnTo>
                    <a:lnTo>
                      <a:pt x="163" y="236"/>
                    </a:lnTo>
                    <a:lnTo>
                      <a:pt x="155" y="224"/>
                    </a:lnTo>
                    <a:lnTo>
                      <a:pt x="148" y="206"/>
                    </a:lnTo>
                    <a:lnTo>
                      <a:pt x="145" y="198"/>
                    </a:lnTo>
                    <a:lnTo>
                      <a:pt x="144" y="192"/>
                    </a:lnTo>
                    <a:lnTo>
                      <a:pt x="145" y="185"/>
                    </a:lnTo>
                    <a:lnTo>
                      <a:pt x="146" y="182"/>
                    </a:lnTo>
                    <a:lnTo>
                      <a:pt x="148" y="182"/>
                    </a:lnTo>
                    <a:lnTo>
                      <a:pt x="139" y="180"/>
                    </a:lnTo>
                    <a:lnTo>
                      <a:pt x="134" y="180"/>
                    </a:lnTo>
                    <a:lnTo>
                      <a:pt x="130" y="180"/>
                    </a:lnTo>
                    <a:lnTo>
                      <a:pt x="126" y="178"/>
                    </a:lnTo>
                    <a:lnTo>
                      <a:pt x="124" y="178"/>
                    </a:lnTo>
                    <a:lnTo>
                      <a:pt x="106" y="220"/>
                    </a:lnTo>
                    <a:close/>
                  </a:path>
                </a:pathLst>
              </a:custGeom>
              <a:solidFill>
                <a:srgbClr val="F0A063"/>
              </a:solidFill>
              <a:ln w="9525">
                <a:solidFill>
                  <a:srgbClr val="000000"/>
                </a:solidFill>
                <a:prstDash val="solid"/>
                <a:round/>
                <a:headEnd/>
                <a:tailEnd/>
              </a:ln>
            </p:spPr>
            <p:txBody>
              <a:bodyPr/>
              <a:lstStyle/>
              <a:p>
                <a:endParaRPr lang="ja-JP" altLang="en-US"/>
              </a:p>
            </p:txBody>
          </p:sp>
          <p:sp>
            <p:nvSpPr>
              <p:cNvPr id="36079" name="Freeform 499"/>
              <p:cNvSpPr>
                <a:spLocks/>
              </p:cNvSpPr>
              <p:nvPr/>
            </p:nvSpPr>
            <p:spPr bwMode="auto">
              <a:xfrm>
                <a:off x="1441" y="4647"/>
                <a:ext cx="18" cy="53"/>
              </a:xfrm>
              <a:custGeom>
                <a:avLst/>
                <a:gdLst>
                  <a:gd name="T0" fmla="*/ 14 w 18"/>
                  <a:gd name="T1" fmla="*/ 0 h 105"/>
                  <a:gd name="T2" fmla="*/ 17 w 18"/>
                  <a:gd name="T3" fmla="*/ 1 h 105"/>
                  <a:gd name="T4" fmla="*/ 17 w 18"/>
                  <a:gd name="T5" fmla="*/ 1 h 105"/>
                  <a:gd name="T6" fmla="*/ 18 w 18"/>
                  <a:gd name="T7" fmla="*/ 1 h 105"/>
                  <a:gd name="T8" fmla="*/ 18 w 18"/>
                  <a:gd name="T9" fmla="*/ 1 h 105"/>
                  <a:gd name="T10" fmla="*/ 15 w 18"/>
                  <a:gd name="T11" fmla="*/ 1 h 105"/>
                  <a:gd name="T12" fmla="*/ 13 w 18"/>
                  <a:gd name="T13" fmla="*/ 1 h 105"/>
                  <a:gd name="T14" fmla="*/ 7 w 18"/>
                  <a:gd name="T15" fmla="*/ 1 h 105"/>
                  <a:gd name="T16" fmla="*/ 0 w 18"/>
                  <a:gd name="T17" fmla="*/ 1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05">
                    <a:moveTo>
                      <a:pt x="14" y="0"/>
                    </a:moveTo>
                    <a:lnTo>
                      <a:pt x="17" y="7"/>
                    </a:lnTo>
                    <a:lnTo>
                      <a:pt x="17" y="18"/>
                    </a:lnTo>
                    <a:lnTo>
                      <a:pt x="18" y="33"/>
                    </a:lnTo>
                    <a:lnTo>
                      <a:pt x="18" y="49"/>
                    </a:lnTo>
                    <a:lnTo>
                      <a:pt x="15" y="67"/>
                    </a:lnTo>
                    <a:lnTo>
                      <a:pt x="13" y="82"/>
                    </a:lnTo>
                    <a:lnTo>
                      <a:pt x="7" y="95"/>
                    </a:lnTo>
                    <a:lnTo>
                      <a:pt x="0" y="10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080" name="Freeform 500"/>
              <p:cNvSpPr>
                <a:spLocks/>
              </p:cNvSpPr>
              <p:nvPr/>
            </p:nvSpPr>
            <p:spPr bwMode="auto">
              <a:xfrm>
                <a:off x="1342" y="4639"/>
                <a:ext cx="61" cy="46"/>
              </a:xfrm>
              <a:custGeom>
                <a:avLst/>
                <a:gdLst>
                  <a:gd name="T0" fmla="*/ 0 w 61"/>
                  <a:gd name="T1" fmla="*/ 1 h 91"/>
                  <a:gd name="T2" fmla="*/ 1 w 61"/>
                  <a:gd name="T3" fmla="*/ 1 h 91"/>
                  <a:gd name="T4" fmla="*/ 5 w 61"/>
                  <a:gd name="T5" fmla="*/ 1 h 91"/>
                  <a:gd name="T6" fmla="*/ 11 w 61"/>
                  <a:gd name="T7" fmla="*/ 1 h 91"/>
                  <a:gd name="T8" fmla="*/ 17 w 61"/>
                  <a:gd name="T9" fmla="*/ 1 h 91"/>
                  <a:gd name="T10" fmla="*/ 23 w 61"/>
                  <a:gd name="T11" fmla="*/ 1 h 91"/>
                  <a:gd name="T12" fmla="*/ 29 w 61"/>
                  <a:gd name="T13" fmla="*/ 1 h 91"/>
                  <a:gd name="T14" fmla="*/ 33 w 61"/>
                  <a:gd name="T15" fmla="*/ 1 h 91"/>
                  <a:gd name="T16" fmla="*/ 34 w 61"/>
                  <a:gd name="T17" fmla="*/ 1 h 91"/>
                  <a:gd name="T18" fmla="*/ 36 w 61"/>
                  <a:gd name="T19" fmla="*/ 1 h 91"/>
                  <a:gd name="T20" fmla="*/ 39 w 61"/>
                  <a:gd name="T21" fmla="*/ 1 h 91"/>
                  <a:gd name="T22" fmla="*/ 43 w 61"/>
                  <a:gd name="T23" fmla="*/ 1 h 91"/>
                  <a:gd name="T24" fmla="*/ 49 w 61"/>
                  <a:gd name="T25" fmla="*/ 1 h 91"/>
                  <a:gd name="T26" fmla="*/ 54 w 61"/>
                  <a:gd name="T27" fmla="*/ 1 h 91"/>
                  <a:gd name="T28" fmla="*/ 58 w 61"/>
                  <a:gd name="T29" fmla="*/ 1 h 91"/>
                  <a:gd name="T30" fmla="*/ 60 w 61"/>
                  <a:gd name="T31" fmla="*/ 1 h 91"/>
                  <a:gd name="T32" fmla="*/ 61 w 61"/>
                  <a:gd name="T33" fmla="*/ 0 h 91"/>
                  <a:gd name="T34" fmla="*/ 0 w 61"/>
                  <a:gd name="T35" fmla="*/ 1 h 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1" h="91">
                    <a:moveTo>
                      <a:pt x="0" y="6"/>
                    </a:moveTo>
                    <a:lnTo>
                      <a:pt x="1" y="19"/>
                    </a:lnTo>
                    <a:lnTo>
                      <a:pt x="5" y="34"/>
                    </a:lnTo>
                    <a:lnTo>
                      <a:pt x="11" y="49"/>
                    </a:lnTo>
                    <a:lnTo>
                      <a:pt x="17" y="62"/>
                    </a:lnTo>
                    <a:lnTo>
                      <a:pt x="23" y="73"/>
                    </a:lnTo>
                    <a:lnTo>
                      <a:pt x="29" y="83"/>
                    </a:lnTo>
                    <a:lnTo>
                      <a:pt x="33" y="90"/>
                    </a:lnTo>
                    <a:lnTo>
                      <a:pt x="34" y="91"/>
                    </a:lnTo>
                    <a:lnTo>
                      <a:pt x="36" y="90"/>
                    </a:lnTo>
                    <a:lnTo>
                      <a:pt x="39" y="83"/>
                    </a:lnTo>
                    <a:lnTo>
                      <a:pt x="43" y="73"/>
                    </a:lnTo>
                    <a:lnTo>
                      <a:pt x="49" y="62"/>
                    </a:lnTo>
                    <a:lnTo>
                      <a:pt x="54" y="49"/>
                    </a:lnTo>
                    <a:lnTo>
                      <a:pt x="58" y="32"/>
                    </a:lnTo>
                    <a:lnTo>
                      <a:pt x="60" y="16"/>
                    </a:lnTo>
                    <a:lnTo>
                      <a:pt x="61" y="0"/>
                    </a:lnTo>
                    <a:lnTo>
                      <a:pt x="0" y="6"/>
                    </a:lnTo>
                    <a:close/>
                  </a:path>
                </a:pathLst>
              </a:custGeom>
              <a:solidFill>
                <a:srgbClr val="FFFFFF"/>
              </a:solidFill>
              <a:ln w="9525">
                <a:solidFill>
                  <a:srgbClr val="000000"/>
                </a:solidFill>
                <a:prstDash val="solid"/>
                <a:round/>
                <a:headEnd/>
                <a:tailEnd/>
              </a:ln>
            </p:spPr>
            <p:txBody>
              <a:bodyPr/>
              <a:lstStyle/>
              <a:p>
                <a:endParaRPr lang="ja-JP" altLang="en-US"/>
              </a:p>
            </p:txBody>
          </p:sp>
          <p:sp>
            <p:nvSpPr>
              <p:cNvPr id="36081" name="Freeform 501"/>
              <p:cNvSpPr>
                <a:spLocks/>
              </p:cNvSpPr>
              <p:nvPr/>
            </p:nvSpPr>
            <p:spPr bwMode="auto">
              <a:xfrm>
                <a:off x="1362" y="4652"/>
                <a:ext cx="25" cy="33"/>
              </a:xfrm>
              <a:custGeom>
                <a:avLst/>
                <a:gdLst>
                  <a:gd name="T0" fmla="*/ 8 w 25"/>
                  <a:gd name="T1" fmla="*/ 0 h 65"/>
                  <a:gd name="T2" fmla="*/ 0 w 25"/>
                  <a:gd name="T3" fmla="*/ 1 h 65"/>
                  <a:gd name="T4" fmla="*/ 14 w 25"/>
                  <a:gd name="T5" fmla="*/ 1 h 65"/>
                  <a:gd name="T6" fmla="*/ 25 w 25"/>
                  <a:gd name="T7" fmla="*/ 1 h 65"/>
                  <a:gd name="T8" fmla="*/ 17 w 25"/>
                  <a:gd name="T9" fmla="*/ 0 h 65"/>
                  <a:gd name="T10" fmla="*/ 8 w 25"/>
                  <a:gd name="T11" fmla="*/ 0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65">
                    <a:moveTo>
                      <a:pt x="8" y="0"/>
                    </a:moveTo>
                    <a:lnTo>
                      <a:pt x="0" y="44"/>
                    </a:lnTo>
                    <a:lnTo>
                      <a:pt x="14" y="65"/>
                    </a:lnTo>
                    <a:lnTo>
                      <a:pt x="25" y="44"/>
                    </a:lnTo>
                    <a:lnTo>
                      <a:pt x="17" y="0"/>
                    </a:lnTo>
                    <a:lnTo>
                      <a:pt x="8" y="0"/>
                    </a:lnTo>
                    <a:close/>
                  </a:path>
                </a:pathLst>
              </a:custGeom>
              <a:solidFill>
                <a:srgbClr val="7F1E02"/>
              </a:solidFill>
              <a:ln w="9525">
                <a:solidFill>
                  <a:srgbClr val="000000"/>
                </a:solidFill>
                <a:prstDash val="solid"/>
                <a:round/>
                <a:headEnd/>
                <a:tailEnd/>
              </a:ln>
            </p:spPr>
            <p:txBody>
              <a:bodyPr/>
              <a:lstStyle/>
              <a:p>
                <a:endParaRPr lang="ja-JP" altLang="en-US"/>
              </a:p>
            </p:txBody>
          </p:sp>
          <p:sp>
            <p:nvSpPr>
              <p:cNvPr id="36082" name="Freeform 502"/>
              <p:cNvSpPr>
                <a:spLocks/>
              </p:cNvSpPr>
              <p:nvPr/>
            </p:nvSpPr>
            <p:spPr bwMode="auto">
              <a:xfrm>
                <a:off x="1355" y="4680"/>
                <a:ext cx="45" cy="50"/>
              </a:xfrm>
              <a:custGeom>
                <a:avLst/>
                <a:gdLst>
                  <a:gd name="T0" fmla="*/ 10 w 45"/>
                  <a:gd name="T1" fmla="*/ 1 h 100"/>
                  <a:gd name="T2" fmla="*/ 10 w 45"/>
                  <a:gd name="T3" fmla="*/ 1 h 100"/>
                  <a:gd name="T4" fmla="*/ 9 w 45"/>
                  <a:gd name="T5" fmla="*/ 1 h 100"/>
                  <a:gd name="T6" fmla="*/ 5 w 45"/>
                  <a:gd name="T7" fmla="*/ 1 h 100"/>
                  <a:gd name="T8" fmla="*/ 1 w 45"/>
                  <a:gd name="T9" fmla="*/ 1 h 100"/>
                  <a:gd name="T10" fmla="*/ 0 w 45"/>
                  <a:gd name="T11" fmla="*/ 1 h 100"/>
                  <a:gd name="T12" fmla="*/ 3 w 45"/>
                  <a:gd name="T13" fmla="*/ 1 h 100"/>
                  <a:gd name="T14" fmla="*/ 7 w 45"/>
                  <a:gd name="T15" fmla="*/ 1 h 100"/>
                  <a:gd name="T16" fmla="*/ 17 w 45"/>
                  <a:gd name="T17" fmla="*/ 1 h 100"/>
                  <a:gd name="T18" fmla="*/ 23 w 45"/>
                  <a:gd name="T19" fmla="*/ 1 h 100"/>
                  <a:gd name="T20" fmla="*/ 30 w 45"/>
                  <a:gd name="T21" fmla="*/ 0 h 100"/>
                  <a:gd name="T22" fmla="*/ 34 w 45"/>
                  <a:gd name="T23" fmla="*/ 0 h 100"/>
                  <a:gd name="T24" fmla="*/ 36 w 45"/>
                  <a:gd name="T25" fmla="*/ 1 h 100"/>
                  <a:gd name="T26" fmla="*/ 36 w 45"/>
                  <a:gd name="T27" fmla="*/ 1 h 100"/>
                  <a:gd name="T28" fmla="*/ 34 w 45"/>
                  <a:gd name="T29" fmla="*/ 1 h 100"/>
                  <a:gd name="T30" fmla="*/ 30 w 45"/>
                  <a:gd name="T31" fmla="*/ 1 h 100"/>
                  <a:gd name="T32" fmla="*/ 33 w 45"/>
                  <a:gd name="T33" fmla="*/ 1 h 100"/>
                  <a:gd name="T34" fmla="*/ 36 w 45"/>
                  <a:gd name="T35" fmla="*/ 1 h 100"/>
                  <a:gd name="T36" fmla="*/ 40 w 45"/>
                  <a:gd name="T37" fmla="*/ 1 h 100"/>
                  <a:gd name="T38" fmla="*/ 41 w 45"/>
                  <a:gd name="T39" fmla="*/ 1 h 100"/>
                  <a:gd name="T40" fmla="*/ 40 w 45"/>
                  <a:gd name="T41" fmla="*/ 1 h 100"/>
                  <a:gd name="T42" fmla="*/ 41 w 45"/>
                  <a:gd name="T43" fmla="*/ 1 h 100"/>
                  <a:gd name="T44" fmla="*/ 45 w 45"/>
                  <a:gd name="T45" fmla="*/ 1 h 100"/>
                  <a:gd name="T46" fmla="*/ 45 w 45"/>
                  <a:gd name="T47" fmla="*/ 1 h 100"/>
                  <a:gd name="T48" fmla="*/ 45 w 45"/>
                  <a:gd name="T49" fmla="*/ 1 h 100"/>
                  <a:gd name="T50" fmla="*/ 41 w 45"/>
                  <a:gd name="T51" fmla="*/ 1 h 100"/>
                  <a:gd name="T52" fmla="*/ 44 w 45"/>
                  <a:gd name="T53" fmla="*/ 1 h 100"/>
                  <a:gd name="T54" fmla="*/ 45 w 45"/>
                  <a:gd name="T55" fmla="*/ 1 h 100"/>
                  <a:gd name="T56" fmla="*/ 45 w 45"/>
                  <a:gd name="T57" fmla="*/ 1 h 100"/>
                  <a:gd name="T58" fmla="*/ 42 w 45"/>
                  <a:gd name="T59" fmla="*/ 1 h 100"/>
                  <a:gd name="T60" fmla="*/ 39 w 45"/>
                  <a:gd name="T61" fmla="*/ 1 h 100"/>
                  <a:gd name="T62" fmla="*/ 40 w 45"/>
                  <a:gd name="T63" fmla="*/ 1 h 100"/>
                  <a:gd name="T64" fmla="*/ 42 w 45"/>
                  <a:gd name="T65" fmla="*/ 1 h 100"/>
                  <a:gd name="T66" fmla="*/ 44 w 45"/>
                  <a:gd name="T67" fmla="*/ 1 h 100"/>
                  <a:gd name="T68" fmla="*/ 42 w 45"/>
                  <a:gd name="T69" fmla="*/ 1 h 100"/>
                  <a:gd name="T70" fmla="*/ 40 w 45"/>
                  <a:gd name="T71" fmla="*/ 1 h 100"/>
                  <a:gd name="T72" fmla="*/ 33 w 45"/>
                  <a:gd name="T73" fmla="*/ 1 h 100"/>
                  <a:gd name="T74" fmla="*/ 26 w 45"/>
                  <a:gd name="T75" fmla="*/ 1 h 100"/>
                  <a:gd name="T76" fmla="*/ 20 w 45"/>
                  <a:gd name="T77" fmla="*/ 1 h 100"/>
                  <a:gd name="T78" fmla="*/ 17 w 45"/>
                  <a:gd name="T79" fmla="*/ 1 h 100"/>
                  <a:gd name="T80" fmla="*/ 16 w 45"/>
                  <a:gd name="T81" fmla="*/ 1 h 100"/>
                  <a:gd name="T82" fmla="*/ 14 w 45"/>
                  <a:gd name="T83" fmla="*/ 1 h 100"/>
                  <a:gd name="T84" fmla="*/ 11 w 45"/>
                  <a:gd name="T85" fmla="*/ 1 h 100"/>
                  <a:gd name="T86" fmla="*/ 11 w 45"/>
                  <a:gd name="T87" fmla="*/ 1 h 100"/>
                  <a:gd name="T88" fmla="*/ 10 w 45"/>
                  <a:gd name="T89" fmla="*/ 1 h 100"/>
                  <a:gd name="T90" fmla="*/ 10 w 45"/>
                  <a:gd name="T91" fmla="*/ 1 h 10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5" h="100">
                    <a:moveTo>
                      <a:pt x="10" y="75"/>
                    </a:moveTo>
                    <a:lnTo>
                      <a:pt x="10" y="75"/>
                    </a:lnTo>
                    <a:lnTo>
                      <a:pt x="9" y="72"/>
                    </a:lnTo>
                    <a:lnTo>
                      <a:pt x="5" y="62"/>
                    </a:lnTo>
                    <a:lnTo>
                      <a:pt x="1" y="49"/>
                    </a:lnTo>
                    <a:lnTo>
                      <a:pt x="0" y="32"/>
                    </a:lnTo>
                    <a:lnTo>
                      <a:pt x="3" y="24"/>
                    </a:lnTo>
                    <a:lnTo>
                      <a:pt x="7" y="13"/>
                    </a:lnTo>
                    <a:lnTo>
                      <a:pt x="17" y="5"/>
                    </a:lnTo>
                    <a:lnTo>
                      <a:pt x="23" y="1"/>
                    </a:lnTo>
                    <a:lnTo>
                      <a:pt x="30" y="0"/>
                    </a:lnTo>
                    <a:lnTo>
                      <a:pt x="34" y="0"/>
                    </a:lnTo>
                    <a:lnTo>
                      <a:pt x="36" y="1"/>
                    </a:lnTo>
                    <a:lnTo>
                      <a:pt x="36" y="8"/>
                    </a:lnTo>
                    <a:lnTo>
                      <a:pt x="34" y="13"/>
                    </a:lnTo>
                    <a:lnTo>
                      <a:pt x="30" y="18"/>
                    </a:lnTo>
                    <a:lnTo>
                      <a:pt x="33" y="18"/>
                    </a:lnTo>
                    <a:lnTo>
                      <a:pt x="36" y="19"/>
                    </a:lnTo>
                    <a:lnTo>
                      <a:pt x="40" y="23"/>
                    </a:lnTo>
                    <a:lnTo>
                      <a:pt x="41" y="26"/>
                    </a:lnTo>
                    <a:lnTo>
                      <a:pt x="40" y="31"/>
                    </a:lnTo>
                    <a:lnTo>
                      <a:pt x="41" y="32"/>
                    </a:lnTo>
                    <a:lnTo>
                      <a:pt x="45" y="34"/>
                    </a:lnTo>
                    <a:lnTo>
                      <a:pt x="45" y="41"/>
                    </a:lnTo>
                    <a:lnTo>
                      <a:pt x="45" y="44"/>
                    </a:lnTo>
                    <a:lnTo>
                      <a:pt x="41" y="47"/>
                    </a:lnTo>
                    <a:lnTo>
                      <a:pt x="44" y="49"/>
                    </a:lnTo>
                    <a:lnTo>
                      <a:pt x="45" y="54"/>
                    </a:lnTo>
                    <a:lnTo>
                      <a:pt x="45" y="62"/>
                    </a:lnTo>
                    <a:lnTo>
                      <a:pt x="42" y="65"/>
                    </a:lnTo>
                    <a:lnTo>
                      <a:pt x="39" y="67"/>
                    </a:lnTo>
                    <a:lnTo>
                      <a:pt x="40" y="70"/>
                    </a:lnTo>
                    <a:lnTo>
                      <a:pt x="42" y="78"/>
                    </a:lnTo>
                    <a:lnTo>
                      <a:pt x="44" y="87"/>
                    </a:lnTo>
                    <a:lnTo>
                      <a:pt x="42" y="90"/>
                    </a:lnTo>
                    <a:lnTo>
                      <a:pt x="40" y="93"/>
                    </a:lnTo>
                    <a:lnTo>
                      <a:pt x="33" y="98"/>
                    </a:lnTo>
                    <a:lnTo>
                      <a:pt x="26" y="100"/>
                    </a:lnTo>
                    <a:lnTo>
                      <a:pt x="20" y="100"/>
                    </a:lnTo>
                    <a:lnTo>
                      <a:pt x="17" y="100"/>
                    </a:lnTo>
                    <a:lnTo>
                      <a:pt x="16" y="95"/>
                    </a:lnTo>
                    <a:lnTo>
                      <a:pt x="14" y="87"/>
                    </a:lnTo>
                    <a:lnTo>
                      <a:pt x="11" y="78"/>
                    </a:lnTo>
                    <a:lnTo>
                      <a:pt x="11" y="77"/>
                    </a:lnTo>
                    <a:lnTo>
                      <a:pt x="10" y="75"/>
                    </a:lnTo>
                    <a:close/>
                  </a:path>
                </a:pathLst>
              </a:custGeom>
              <a:solidFill>
                <a:srgbClr val="FEDFB3"/>
              </a:solidFill>
              <a:ln w="9525">
                <a:solidFill>
                  <a:srgbClr val="000000"/>
                </a:solidFill>
                <a:prstDash val="solid"/>
                <a:round/>
                <a:headEnd/>
                <a:tailEnd/>
              </a:ln>
            </p:spPr>
            <p:txBody>
              <a:bodyPr/>
              <a:lstStyle/>
              <a:p>
                <a:endParaRPr lang="ja-JP" altLang="en-US"/>
              </a:p>
            </p:txBody>
          </p:sp>
          <p:sp>
            <p:nvSpPr>
              <p:cNvPr id="36083" name="Freeform 503"/>
              <p:cNvSpPr>
                <a:spLocks/>
              </p:cNvSpPr>
              <p:nvPr/>
            </p:nvSpPr>
            <p:spPr bwMode="auto">
              <a:xfrm>
                <a:off x="1399" y="4676"/>
                <a:ext cx="43" cy="52"/>
              </a:xfrm>
              <a:custGeom>
                <a:avLst/>
                <a:gdLst>
                  <a:gd name="T0" fmla="*/ 12 w 43"/>
                  <a:gd name="T1" fmla="*/ 0 h 105"/>
                  <a:gd name="T2" fmla="*/ 13 w 43"/>
                  <a:gd name="T3" fmla="*/ 0 h 105"/>
                  <a:gd name="T4" fmla="*/ 13 w 43"/>
                  <a:gd name="T5" fmla="*/ 0 h 105"/>
                  <a:gd name="T6" fmla="*/ 10 w 43"/>
                  <a:gd name="T7" fmla="*/ 0 h 105"/>
                  <a:gd name="T8" fmla="*/ 7 w 43"/>
                  <a:gd name="T9" fmla="*/ 0 h 105"/>
                  <a:gd name="T10" fmla="*/ 6 w 43"/>
                  <a:gd name="T11" fmla="*/ 0 h 105"/>
                  <a:gd name="T12" fmla="*/ 4 w 43"/>
                  <a:gd name="T13" fmla="*/ 0 h 105"/>
                  <a:gd name="T14" fmla="*/ 4 w 43"/>
                  <a:gd name="T15" fmla="*/ 0 h 105"/>
                  <a:gd name="T16" fmla="*/ 8 w 43"/>
                  <a:gd name="T17" fmla="*/ 0 h 105"/>
                  <a:gd name="T18" fmla="*/ 6 w 43"/>
                  <a:gd name="T19" fmla="*/ 0 h 105"/>
                  <a:gd name="T20" fmla="*/ 2 w 43"/>
                  <a:gd name="T21" fmla="*/ 0 h 105"/>
                  <a:gd name="T22" fmla="*/ 0 w 43"/>
                  <a:gd name="T23" fmla="*/ 0 h 105"/>
                  <a:gd name="T24" fmla="*/ 1 w 43"/>
                  <a:gd name="T25" fmla="*/ 0 h 105"/>
                  <a:gd name="T26" fmla="*/ 3 w 43"/>
                  <a:gd name="T27" fmla="*/ 0 h 105"/>
                  <a:gd name="T28" fmla="*/ 2 w 43"/>
                  <a:gd name="T29" fmla="*/ 0 h 105"/>
                  <a:gd name="T30" fmla="*/ 0 w 43"/>
                  <a:gd name="T31" fmla="*/ 0 h 105"/>
                  <a:gd name="T32" fmla="*/ 1 w 43"/>
                  <a:gd name="T33" fmla="*/ 0 h 105"/>
                  <a:gd name="T34" fmla="*/ 1 w 43"/>
                  <a:gd name="T35" fmla="*/ 0 h 105"/>
                  <a:gd name="T36" fmla="*/ 4 w 43"/>
                  <a:gd name="T37" fmla="*/ 0 h 105"/>
                  <a:gd name="T38" fmla="*/ 9 w 43"/>
                  <a:gd name="T39" fmla="*/ 0 h 105"/>
                  <a:gd name="T40" fmla="*/ 12 w 43"/>
                  <a:gd name="T41" fmla="*/ 0 h 105"/>
                  <a:gd name="T42" fmla="*/ 14 w 43"/>
                  <a:gd name="T43" fmla="*/ 0 h 105"/>
                  <a:gd name="T44" fmla="*/ 22 w 43"/>
                  <a:gd name="T45" fmla="*/ 0 h 105"/>
                  <a:gd name="T46" fmla="*/ 32 w 43"/>
                  <a:gd name="T47" fmla="*/ 0 h 105"/>
                  <a:gd name="T48" fmla="*/ 39 w 43"/>
                  <a:gd name="T49" fmla="*/ 0 h 105"/>
                  <a:gd name="T50" fmla="*/ 42 w 43"/>
                  <a:gd name="T51" fmla="*/ 0 h 105"/>
                  <a:gd name="T52" fmla="*/ 43 w 43"/>
                  <a:gd name="T53" fmla="*/ 0 h 105"/>
                  <a:gd name="T54" fmla="*/ 43 w 43"/>
                  <a:gd name="T55" fmla="*/ 0 h 105"/>
                  <a:gd name="T56" fmla="*/ 42 w 43"/>
                  <a:gd name="T57" fmla="*/ 0 h 105"/>
                  <a:gd name="T58" fmla="*/ 37 w 43"/>
                  <a:gd name="T59" fmla="*/ 0 h 105"/>
                  <a:gd name="T60" fmla="*/ 30 w 43"/>
                  <a:gd name="T61" fmla="*/ 0 h 105"/>
                  <a:gd name="T62" fmla="*/ 21 w 43"/>
                  <a:gd name="T63" fmla="*/ 0 h 105"/>
                  <a:gd name="T64" fmla="*/ 14 w 43"/>
                  <a:gd name="T65" fmla="*/ 0 h 105"/>
                  <a:gd name="T66" fmla="*/ 12 w 43"/>
                  <a:gd name="T67" fmla="*/ 0 h 105"/>
                  <a:gd name="T68" fmla="*/ 9 w 43"/>
                  <a:gd name="T69" fmla="*/ 0 h 105"/>
                  <a:gd name="T70" fmla="*/ 8 w 43"/>
                  <a:gd name="T71" fmla="*/ 0 h 105"/>
                  <a:gd name="T72" fmla="*/ 7 w 43"/>
                  <a:gd name="T73" fmla="*/ 0 h 105"/>
                  <a:gd name="T74" fmla="*/ 8 w 43"/>
                  <a:gd name="T75" fmla="*/ 0 h 105"/>
                  <a:gd name="T76" fmla="*/ 9 w 43"/>
                  <a:gd name="T77" fmla="*/ 0 h 105"/>
                  <a:gd name="T78" fmla="*/ 10 w 43"/>
                  <a:gd name="T79" fmla="*/ 0 h 105"/>
                  <a:gd name="T80" fmla="*/ 12 w 43"/>
                  <a:gd name="T81" fmla="*/ 0 h 105"/>
                  <a:gd name="T82" fmla="*/ 12 w 43"/>
                  <a:gd name="T83" fmla="*/ 0 h 10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3" h="105">
                    <a:moveTo>
                      <a:pt x="12" y="68"/>
                    </a:moveTo>
                    <a:lnTo>
                      <a:pt x="13" y="63"/>
                    </a:lnTo>
                    <a:lnTo>
                      <a:pt x="13" y="60"/>
                    </a:lnTo>
                    <a:lnTo>
                      <a:pt x="10" y="56"/>
                    </a:lnTo>
                    <a:lnTo>
                      <a:pt x="7" y="53"/>
                    </a:lnTo>
                    <a:lnTo>
                      <a:pt x="6" y="51"/>
                    </a:lnTo>
                    <a:lnTo>
                      <a:pt x="4" y="48"/>
                    </a:lnTo>
                    <a:lnTo>
                      <a:pt x="4" y="41"/>
                    </a:lnTo>
                    <a:lnTo>
                      <a:pt x="8" y="37"/>
                    </a:lnTo>
                    <a:lnTo>
                      <a:pt x="6" y="35"/>
                    </a:lnTo>
                    <a:lnTo>
                      <a:pt x="2" y="32"/>
                    </a:lnTo>
                    <a:lnTo>
                      <a:pt x="0" y="27"/>
                    </a:lnTo>
                    <a:lnTo>
                      <a:pt x="1" y="23"/>
                    </a:lnTo>
                    <a:lnTo>
                      <a:pt x="3" y="20"/>
                    </a:lnTo>
                    <a:lnTo>
                      <a:pt x="2" y="17"/>
                    </a:lnTo>
                    <a:lnTo>
                      <a:pt x="0" y="12"/>
                    </a:lnTo>
                    <a:lnTo>
                      <a:pt x="1" y="9"/>
                    </a:lnTo>
                    <a:lnTo>
                      <a:pt x="1" y="5"/>
                    </a:lnTo>
                    <a:lnTo>
                      <a:pt x="4" y="4"/>
                    </a:lnTo>
                    <a:lnTo>
                      <a:pt x="9" y="2"/>
                    </a:lnTo>
                    <a:lnTo>
                      <a:pt x="12" y="2"/>
                    </a:lnTo>
                    <a:lnTo>
                      <a:pt x="14" y="0"/>
                    </a:lnTo>
                    <a:lnTo>
                      <a:pt x="22" y="2"/>
                    </a:lnTo>
                    <a:lnTo>
                      <a:pt x="32" y="5"/>
                    </a:lnTo>
                    <a:lnTo>
                      <a:pt x="39" y="14"/>
                    </a:lnTo>
                    <a:lnTo>
                      <a:pt x="42" y="22"/>
                    </a:lnTo>
                    <a:lnTo>
                      <a:pt x="43" y="33"/>
                    </a:lnTo>
                    <a:lnTo>
                      <a:pt x="43" y="46"/>
                    </a:lnTo>
                    <a:lnTo>
                      <a:pt x="42" y="60"/>
                    </a:lnTo>
                    <a:lnTo>
                      <a:pt x="37" y="78"/>
                    </a:lnTo>
                    <a:lnTo>
                      <a:pt x="30" y="91"/>
                    </a:lnTo>
                    <a:lnTo>
                      <a:pt x="21" y="101"/>
                    </a:lnTo>
                    <a:lnTo>
                      <a:pt x="14" y="105"/>
                    </a:lnTo>
                    <a:lnTo>
                      <a:pt x="12" y="104"/>
                    </a:lnTo>
                    <a:lnTo>
                      <a:pt x="9" y="99"/>
                    </a:lnTo>
                    <a:lnTo>
                      <a:pt x="8" y="94"/>
                    </a:lnTo>
                    <a:lnTo>
                      <a:pt x="7" y="89"/>
                    </a:lnTo>
                    <a:lnTo>
                      <a:pt x="8" y="81"/>
                    </a:lnTo>
                    <a:lnTo>
                      <a:pt x="9" y="74"/>
                    </a:lnTo>
                    <a:lnTo>
                      <a:pt x="10" y="69"/>
                    </a:lnTo>
                    <a:lnTo>
                      <a:pt x="12" y="68"/>
                    </a:lnTo>
                    <a:close/>
                  </a:path>
                </a:pathLst>
              </a:custGeom>
              <a:solidFill>
                <a:srgbClr val="FEDFB3"/>
              </a:solidFill>
              <a:ln w="9525">
                <a:solidFill>
                  <a:srgbClr val="000000"/>
                </a:solidFill>
                <a:prstDash val="solid"/>
                <a:round/>
                <a:headEnd/>
                <a:tailEnd/>
              </a:ln>
            </p:spPr>
            <p:txBody>
              <a:bodyPr/>
              <a:lstStyle/>
              <a:p>
                <a:endParaRPr lang="ja-JP" altLang="en-US"/>
              </a:p>
            </p:txBody>
          </p:sp>
          <p:sp>
            <p:nvSpPr>
              <p:cNvPr id="36084" name="Freeform 504"/>
              <p:cNvSpPr>
                <a:spLocks/>
              </p:cNvSpPr>
              <p:nvPr/>
            </p:nvSpPr>
            <p:spPr bwMode="auto">
              <a:xfrm>
                <a:off x="1356" y="4648"/>
                <a:ext cx="39" cy="17"/>
              </a:xfrm>
              <a:custGeom>
                <a:avLst/>
                <a:gdLst>
                  <a:gd name="T0" fmla="*/ 0 w 39"/>
                  <a:gd name="T1" fmla="*/ 1 h 34"/>
                  <a:gd name="T2" fmla="*/ 17 w 39"/>
                  <a:gd name="T3" fmla="*/ 0 h 34"/>
                  <a:gd name="T4" fmla="*/ 39 w 39"/>
                  <a:gd name="T5" fmla="*/ 1 h 34"/>
                  <a:gd name="T6" fmla="*/ 0 60000 65536"/>
                  <a:gd name="T7" fmla="*/ 0 60000 65536"/>
                  <a:gd name="T8" fmla="*/ 0 60000 65536"/>
                </a:gdLst>
                <a:ahLst/>
                <a:cxnLst>
                  <a:cxn ang="T6">
                    <a:pos x="T0" y="T1"/>
                  </a:cxn>
                  <a:cxn ang="T7">
                    <a:pos x="T2" y="T3"/>
                  </a:cxn>
                  <a:cxn ang="T8">
                    <a:pos x="T4" y="T5"/>
                  </a:cxn>
                </a:cxnLst>
                <a:rect l="0" t="0" r="r" b="b"/>
                <a:pathLst>
                  <a:path w="39" h="34">
                    <a:moveTo>
                      <a:pt x="0" y="34"/>
                    </a:moveTo>
                    <a:lnTo>
                      <a:pt x="17" y="0"/>
                    </a:lnTo>
                    <a:lnTo>
                      <a:pt x="39" y="3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085" name="Freeform 505"/>
              <p:cNvSpPr>
                <a:spLocks/>
              </p:cNvSpPr>
              <p:nvPr/>
            </p:nvSpPr>
            <p:spPr bwMode="auto">
              <a:xfrm>
                <a:off x="1324" y="4636"/>
                <a:ext cx="29" cy="46"/>
              </a:xfrm>
              <a:custGeom>
                <a:avLst/>
                <a:gdLst>
                  <a:gd name="T0" fmla="*/ 2 w 29"/>
                  <a:gd name="T1" fmla="*/ 0 h 94"/>
                  <a:gd name="T2" fmla="*/ 0 w 29"/>
                  <a:gd name="T3" fmla="*/ 0 h 94"/>
                  <a:gd name="T4" fmla="*/ 16 w 29"/>
                  <a:gd name="T5" fmla="*/ 0 h 94"/>
                  <a:gd name="T6" fmla="*/ 8 w 29"/>
                  <a:gd name="T7" fmla="*/ 0 h 94"/>
                  <a:gd name="T8" fmla="*/ 29 w 29"/>
                  <a:gd name="T9" fmla="*/ 0 h 9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94">
                    <a:moveTo>
                      <a:pt x="2" y="0"/>
                    </a:moveTo>
                    <a:lnTo>
                      <a:pt x="0" y="54"/>
                    </a:lnTo>
                    <a:lnTo>
                      <a:pt x="16" y="54"/>
                    </a:lnTo>
                    <a:lnTo>
                      <a:pt x="8" y="69"/>
                    </a:lnTo>
                    <a:lnTo>
                      <a:pt x="29" y="9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086" name="Freeform 506"/>
              <p:cNvSpPr>
                <a:spLocks/>
              </p:cNvSpPr>
              <p:nvPr/>
            </p:nvSpPr>
            <p:spPr bwMode="auto">
              <a:xfrm>
                <a:off x="1402" y="4635"/>
                <a:ext cx="17" cy="41"/>
              </a:xfrm>
              <a:custGeom>
                <a:avLst/>
                <a:gdLst>
                  <a:gd name="T0" fmla="*/ 17 w 17"/>
                  <a:gd name="T1" fmla="*/ 0 h 82"/>
                  <a:gd name="T2" fmla="*/ 17 w 17"/>
                  <a:gd name="T3" fmla="*/ 1 h 82"/>
                  <a:gd name="T4" fmla="*/ 17 w 17"/>
                  <a:gd name="T5" fmla="*/ 1 h 82"/>
                  <a:gd name="T6" fmla="*/ 17 w 17"/>
                  <a:gd name="T7" fmla="*/ 1 h 82"/>
                  <a:gd name="T8" fmla="*/ 17 w 17"/>
                  <a:gd name="T9" fmla="*/ 1 h 82"/>
                  <a:gd name="T10" fmla="*/ 17 w 17"/>
                  <a:gd name="T11" fmla="*/ 1 h 82"/>
                  <a:gd name="T12" fmla="*/ 17 w 17"/>
                  <a:gd name="T13" fmla="*/ 1 h 82"/>
                  <a:gd name="T14" fmla="*/ 12 w 17"/>
                  <a:gd name="T15" fmla="*/ 1 h 82"/>
                  <a:gd name="T16" fmla="*/ 11 w 17"/>
                  <a:gd name="T17" fmla="*/ 1 h 82"/>
                  <a:gd name="T18" fmla="*/ 10 w 17"/>
                  <a:gd name="T19" fmla="*/ 1 h 82"/>
                  <a:gd name="T20" fmla="*/ 15 w 17"/>
                  <a:gd name="T21" fmla="*/ 1 h 82"/>
                  <a:gd name="T22" fmla="*/ 16 w 17"/>
                  <a:gd name="T23" fmla="*/ 1 h 82"/>
                  <a:gd name="T24" fmla="*/ 17 w 17"/>
                  <a:gd name="T25" fmla="*/ 1 h 82"/>
                  <a:gd name="T26" fmla="*/ 17 w 17"/>
                  <a:gd name="T27" fmla="*/ 1 h 82"/>
                  <a:gd name="T28" fmla="*/ 15 w 17"/>
                  <a:gd name="T29" fmla="*/ 1 h 82"/>
                  <a:gd name="T30" fmla="*/ 10 w 17"/>
                  <a:gd name="T31" fmla="*/ 1 h 82"/>
                  <a:gd name="T32" fmla="*/ 5 w 17"/>
                  <a:gd name="T33" fmla="*/ 1 h 82"/>
                  <a:gd name="T34" fmla="*/ 0 w 17"/>
                  <a:gd name="T35" fmla="*/ 1 h 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7" h="82">
                    <a:moveTo>
                      <a:pt x="17" y="0"/>
                    </a:moveTo>
                    <a:lnTo>
                      <a:pt x="17" y="12"/>
                    </a:lnTo>
                    <a:lnTo>
                      <a:pt x="17" y="20"/>
                    </a:lnTo>
                    <a:lnTo>
                      <a:pt x="17" y="27"/>
                    </a:lnTo>
                    <a:lnTo>
                      <a:pt x="17" y="30"/>
                    </a:lnTo>
                    <a:lnTo>
                      <a:pt x="17" y="33"/>
                    </a:lnTo>
                    <a:lnTo>
                      <a:pt x="17" y="35"/>
                    </a:lnTo>
                    <a:lnTo>
                      <a:pt x="12" y="38"/>
                    </a:lnTo>
                    <a:lnTo>
                      <a:pt x="11" y="40"/>
                    </a:lnTo>
                    <a:lnTo>
                      <a:pt x="10" y="41"/>
                    </a:lnTo>
                    <a:lnTo>
                      <a:pt x="15" y="50"/>
                    </a:lnTo>
                    <a:lnTo>
                      <a:pt x="16" y="53"/>
                    </a:lnTo>
                    <a:lnTo>
                      <a:pt x="17" y="55"/>
                    </a:lnTo>
                    <a:lnTo>
                      <a:pt x="15" y="58"/>
                    </a:lnTo>
                    <a:lnTo>
                      <a:pt x="10" y="64"/>
                    </a:lnTo>
                    <a:lnTo>
                      <a:pt x="5" y="74"/>
                    </a:lnTo>
                    <a:lnTo>
                      <a:pt x="0" y="8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087" name="Freeform 507"/>
              <p:cNvSpPr>
                <a:spLocks/>
              </p:cNvSpPr>
              <p:nvPr/>
            </p:nvSpPr>
            <p:spPr bwMode="auto">
              <a:xfrm>
                <a:off x="1263" y="4668"/>
                <a:ext cx="107" cy="68"/>
              </a:xfrm>
              <a:custGeom>
                <a:avLst/>
                <a:gdLst>
                  <a:gd name="T0" fmla="*/ 0 w 107"/>
                  <a:gd name="T1" fmla="*/ 1 h 136"/>
                  <a:gd name="T2" fmla="*/ 2 w 107"/>
                  <a:gd name="T3" fmla="*/ 1 h 136"/>
                  <a:gd name="T4" fmla="*/ 9 w 107"/>
                  <a:gd name="T5" fmla="*/ 1 h 136"/>
                  <a:gd name="T6" fmla="*/ 14 w 107"/>
                  <a:gd name="T7" fmla="*/ 0 h 136"/>
                  <a:gd name="T8" fmla="*/ 19 w 107"/>
                  <a:gd name="T9" fmla="*/ 0 h 136"/>
                  <a:gd name="T10" fmla="*/ 25 w 107"/>
                  <a:gd name="T11" fmla="*/ 1 h 136"/>
                  <a:gd name="T12" fmla="*/ 31 w 107"/>
                  <a:gd name="T13" fmla="*/ 1 h 136"/>
                  <a:gd name="T14" fmla="*/ 43 w 107"/>
                  <a:gd name="T15" fmla="*/ 1 h 136"/>
                  <a:gd name="T16" fmla="*/ 51 w 107"/>
                  <a:gd name="T17" fmla="*/ 1 h 136"/>
                  <a:gd name="T18" fmla="*/ 55 w 107"/>
                  <a:gd name="T19" fmla="*/ 1 h 136"/>
                  <a:gd name="T20" fmla="*/ 57 w 107"/>
                  <a:gd name="T21" fmla="*/ 1 h 136"/>
                  <a:gd name="T22" fmla="*/ 59 w 107"/>
                  <a:gd name="T23" fmla="*/ 1 h 136"/>
                  <a:gd name="T24" fmla="*/ 60 w 107"/>
                  <a:gd name="T25" fmla="*/ 1 h 136"/>
                  <a:gd name="T26" fmla="*/ 60 w 107"/>
                  <a:gd name="T27" fmla="*/ 1 h 136"/>
                  <a:gd name="T28" fmla="*/ 62 w 107"/>
                  <a:gd name="T29" fmla="*/ 1 h 136"/>
                  <a:gd name="T30" fmla="*/ 66 w 107"/>
                  <a:gd name="T31" fmla="*/ 1 h 136"/>
                  <a:gd name="T32" fmla="*/ 67 w 107"/>
                  <a:gd name="T33" fmla="*/ 1 h 136"/>
                  <a:gd name="T34" fmla="*/ 69 w 107"/>
                  <a:gd name="T35" fmla="*/ 1 h 136"/>
                  <a:gd name="T36" fmla="*/ 69 w 107"/>
                  <a:gd name="T37" fmla="*/ 1 h 136"/>
                  <a:gd name="T38" fmla="*/ 74 w 107"/>
                  <a:gd name="T39" fmla="*/ 1 h 136"/>
                  <a:gd name="T40" fmla="*/ 80 w 107"/>
                  <a:gd name="T41" fmla="*/ 1 h 136"/>
                  <a:gd name="T42" fmla="*/ 92 w 107"/>
                  <a:gd name="T43" fmla="*/ 1 h 136"/>
                  <a:gd name="T44" fmla="*/ 95 w 107"/>
                  <a:gd name="T45" fmla="*/ 1 h 136"/>
                  <a:gd name="T46" fmla="*/ 97 w 107"/>
                  <a:gd name="T47" fmla="*/ 1 h 136"/>
                  <a:gd name="T48" fmla="*/ 102 w 107"/>
                  <a:gd name="T49" fmla="*/ 1 h 136"/>
                  <a:gd name="T50" fmla="*/ 103 w 107"/>
                  <a:gd name="T51" fmla="*/ 1 h 136"/>
                  <a:gd name="T52" fmla="*/ 106 w 107"/>
                  <a:gd name="T53" fmla="*/ 1 h 136"/>
                  <a:gd name="T54" fmla="*/ 106 w 107"/>
                  <a:gd name="T55" fmla="*/ 1 h 136"/>
                  <a:gd name="T56" fmla="*/ 107 w 107"/>
                  <a:gd name="T57" fmla="*/ 1 h 1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7" h="136">
                    <a:moveTo>
                      <a:pt x="0" y="18"/>
                    </a:moveTo>
                    <a:lnTo>
                      <a:pt x="2" y="10"/>
                    </a:lnTo>
                    <a:lnTo>
                      <a:pt x="9" y="3"/>
                    </a:lnTo>
                    <a:lnTo>
                      <a:pt x="14" y="0"/>
                    </a:lnTo>
                    <a:lnTo>
                      <a:pt x="19" y="0"/>
                    </a:lnTo>
                    <a:lnTo>
                      <a:pt x="25" y="3"/>
                    </a:lnTo>
                    <a:lnTo>
                      <a:pt x="31" y="8"/>
                    </a:lnTo>
                    <a:lnTo>
                      <a:pt x="43" y="21"/>
                    </a:lnTo>
                    <a:lnTo>
                      <a:pt x="51" y="36"/>
                    </a:lnTo>
                    <a:lnTo>
                      <a:pt x="55" y="47"/>
                    </a:lnTo>
                    <a:lnTo>
                      <a:pt x="57" y="60"/>
                    </a:lnTo>
                    <a:lnTo>
                      <a:pt x="59" y="75"/>
                    </a:lnTo>
                    <a:lnTo>
                      <a:pt x="60" y="93"/>
                    </a:lnTo>
                    <a:lnTo>
                      <a:pt x="60" y="92"/>
                    </a:lnTo>
                    <a:lnTo>
                      <a:pt x="62" y="90"/>
                    </a:lnTo>
                    <a:lnTo>
                      <a:pt x="66" y="92"/>
                    </a:lnTo>
                    <a:lnTo>
                      <a:pt x="67" y="93"/>
                    </a:lnTo>
                    <a:lnTo>
                      <a:pt x="69" y="96"/>
                    </a:lnTo>
                    <a:lnTo>
                      <a:pt x="69" y="95"/>
                    </a:lnTo>
                    <a:lnTo>
                      <a:pt x="74" y="90"/>
                    </a:lnTo>
                    <a:lnTo>
                      <a:pt x="80" y="85"/>
                    </a:lnTo>
                    <a:lnTo>
                      <a:pt x="92" y="82"/>
                    </a:lnTo>
                    <a:lnTo>
                      <a:pt x="95" y="87"/>
                    </a:lnTo>
                    <a:lnTo>
                      <a:pt x="97" y="95"/>
                    </a:lnTo>
                    <a:lnTo>
                      <a:pt x="102" y="113"/>
                    </a:lnTo>
                    <a:lnTo>
                      <a:pt x="103" y="121"/>
                    </a:lnTo>
                    <a:lnTo>
                      <a:pt x="106" y="129"/>
                    </a:lnTo>
                    <a:lnTo>
                      <a:pt x="106" y="134"/>
                    </a:lnTo>
                    <a:lnTo>
                      <a:pt x="107" y="1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088" name="Freeform 508"/>
              <p:cNvSpPr>
                <a:spLocks/>
              </p:cNvSpPr>
              <p:nvPr/>
            </p:nvSpPr>
            <p:spPr bwMode="auto">
              <a:xfrm>
                <a:off x="1355" y="4711"/>
                <a:ext cx="23" cy="26"/>
              </a:xfrm>
              <a:custGeom>
                <a:avLst/>
                <a:gdLst>
                  <a:gd name="T0" fmla="*/ 0 w 23"/>
                  <a:gd name="T1" fmla="*/ 0 h 53"/>
                  <a:gd name="T2" fmla="*/ 1 w 23"/>
                  <a:gd name="T3" fmla="*/ 0 h 53"/>
                  <a:gd name="T4" fmla="*/ 4 w 23"/>
                  <a:gd name="T5" fmla="*/ 0 h 53"/>
                  <a:gd name="T6" fmla="*/ 7 w 23"/>
                  <a:gd name="T7" fmla="*/ 0 h 53"/>
                  <a:gd name="T8" fmla="*/ 12 w 23"/>
                  <a:gd name="T9" fmla="*/ 0 h 53"/>
                  <a:gd name="T10" fmla="*/ 16 w 23"/>
                  <a:gd name="T11" fmla="*/ 0 h 53"/>
                  <a:gd name="T12" fmla="*/ 20 w 23"/>
                  <a:gd name="T13" fmla="*/ 0 h 53"/>
                  <a:gd name="T14" fmla="*/ 23 w 23"/>
                  <a:gd name="T15" fmla="*/ 0 h 53"/>
                  <a:gd name="T16" fmla="*/ 23 w 23"/>
                  <a:gd name="T17" fmla="*/ 0 h 53"/>
                  <a:gd name="T18" fmla="*/ 23 w 23"/>
                  <a:gd name="T19" fmla="*/ 0 h 53"/>
                  <a:gd name="T20" fmla="*/ 18 w 23"/>
                  <a:gd name="T21" fmla="*/ 0 h 53"/>
                  <a:gd name="T22" fmla="*/ 16 w 23"/>
                  <a:gd name="T23" fmla="*/ 0 h 53"/>
                  <a:gd name="T24" fmla="*/ 14 w 23"/>
                  <a:gd name="T25" fmla="*/ 0 h 53"/>
                  <a:gd name="T26" fmla="*/ 14 w 23"/>
                  <a:gd name="T27" fmla="*/ 0 h 53"/>
                  <a:gd name="T28" fmla="*/ 0 w 23"/>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3" h="53">
                    <a:moveTo>
                      <a:pt x="0" y="2"/>
                    </a:moveTo>
                    <a:lnTo>
                      <a:pt x="1" y="0"/>
                    </a:lnTo>
                    <a:lnTo>
                      <a:pt x="4" y="0"/>
                    </a:lnTo>
                    <a:lnTo>
                      <a:pt x="7" y="2"/>
                    </a:lnTo>
                    <a:lnTo>
                      <a:pt x="12" y="8"/>
                    </a:lnTo>
                    <a:lnTo>
                      <a:pt x="16" y="18"/>
                    </a:lnTo>
                    <a:lnTo>
                      <a:pt x="20" y="30"/>
                    </a:lnTo>
                    <a:lnTo>
                      <a:pt x="23" y="38"/>
                    </a:lnTo>
                    <a:lnTo>
                      <a:pt x="23" y="41"/>
                    </a:lnTo>
                    <a:lnTo>
                      <a:pt x="23" y="43"/>
                    </a:lnTo>
                    <a:lnTo>
                      <a:pt x="18" y="48"/>
                    </a:lnTo>
                    <a:lnTo>
                      <a:pt x="16" y="51"/>
                    </a:lnTo>
                    <a:lnTo>
                      <a:pt x="14" y="53"/>
                    </a:lnTo>
                    <a:lnTo>
                      <a:pt x="0" y="2"/>
                    </a:lnTo>
                    <a:close/>
                  </a:path>
                </a:pathLst>
              </a:custGeom>
              <a:solidFill>
                <a:srgbClr val="FFFFFF"/>
              </a:solidFill>
              <a:ln w="9525">
                <a:solidFill>
                  <a:srgbClr val="000000"/>
                </a:solidFill>
                <a:prstDash val="solid"/>
                <a:round/>
                <a:headEnd/>
                <a:tailEnd/>
              </a:ln>
            </p:spPr>
            <p:txBody>
              <a:bodyPr/>
              <a:lstStyle/>
              <a:p>
                <a:endParaRPr lang="ja-JP" altLang="en-US"/>
              </a:p>
            </p:txBody>
          </p:sp>
          <p:sp>
            <p:nvSpPr>
              <p:cNvPr id="36089" name="Freeform 509"/>
              <p:cNvSpPr>
                <a:spLocks/>
              </p:cNvSpPr>
              <p:nvPr/>
            </p:nvSpPr>
            <p:spPr bwMode="auto">
              <a:xfrm>
                <a:off x="1412" y="4709"/>
                <a:ext cx="36" cy="29"/>
              </a:xfrm>
              <a:custGeom>
                <a:avLst/>
                <a:gdLst>
                  <a:gd name="T0" fmla="*/ 26 w 36"/>
                  <a:gd name="T1" fmla="*/ 0 h 59"/>
                  <a:gd name="T2" fmla="*/ 28 w 36"/>
                  <a:gd name="T3" fmla="*/ 0 h 59"/>
                  <a:gd name="T4" fmla="*/ 30 w 36"/>
                  <a:gd name="T5" fmla="*/ 0 h 59"/>
                  <a:gd name="T6" fmla="*/ 34 w 36"/>
                  <a:gd name="T7" fmla="*/ 0 h 59"/>
                  <a:gd name="T8" fmla="*/ 36 w 36"/>
                  <a:gd name="T9" fmla="*/ 0 h 59"/>
                  <a:gd name="T10" fmla="*/ 35 w 36"/>
                  <a:gd name="T11" fmla="*/ 0 h 59"/>
                  <a:gd name="T12" fmla="*/ 32 w 36"/>
                  <a:gd name="T13" fmla="*/ 0 h 59"/>
                  <a:gd name="T14" fmla="*/ 28 w 36"/>
                  <a:gd name="T15" fmla="*/ 0 h 59"/>
                  <a:gd name="T16" fmla="*/ 23 w 36"/>
                  <a:gd name="T17" fmla="*/ 0 h 59"/>
                  <a:gd name="T18" fmla="*/ 18 w 36"/>
                  <a:gd name="T19" fmla="*/ 0 h 59"/>
                  <a:gd name="T20" fmla="*/ 12 w 36"/>
                  <a:gd name="T21" fmla="*/ 0 h 59"/>
                  <a:gd name="T22" fmla="*/ 7 w 36"/>
                  <a:gd name="T23" fmla="*/ 0 h 59"/>
                  <a:gd name="T24" fmla="*/ 5 w 36"/>
                  <a:gd name="T25" fmla="*/ 0 h 59"/>
                  <a:gd name="T26" fmla="*/ 0 w 36"/>
                  <a:gd name="T27" fmla="*/ 0 h 59"/>
                  <a:gd name="T28" fmla="*/ 0 w 36"/>
                  <a:gd name="T29" fmla="*/ 0 h 59"/>
                  <a:gd name="T30" fmla="*/ 2 w 36"/>
                  <a:gd name="T31" fmla="*/ 0 h 59"/>
                  <a:gd name="T32" fmla="*/ 5 w 36"/>
                  <a:gd name="T33" fmla="*/ 0 h 59"/>
                  <a:gd name="T34" fmla="*/ 11 w 36"/>
                  <a:gd name="T35" fmla="*/ 0 h 59"/>
                  <a:gd name="T36" fmla="*/ 18 w 36"/>
                  <a:gd name="T37" fmla="*/ 0 h 59"/>
                  <a:gd name="T38" fmla="*/ 24 w 36"/>
                  <a:gd name="T39" fmla="*/ 0 h 59"/>
                  <a:gd name="T40" fmla="*/ 25 w 36"/>
                  <a:gd name="T41" fmla="*/ 0 h 59"/>
                  <a:gd name="T42" fmla="*/ 26 w 36"/>
                  <a:gd name="T43" fmla="*/ 0 h 59"/>
                  <a:gd name="T44" fmla="*/ 26 w 36"/>
                  <a:gd name="T45" fmla="*/ 0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6" h="59">
                    <a:moveTo>
                      <a:pt x="26" y="5"/>
                    </a:moveTo>
                    <a:lnTo>
                      <a:pt x="28" y="2"/>
                    </a:lnTo>
                    <a:lnTo>
                      <a:pt x="30" y="0"/>
                    </a:lnTo>
                    <a:lnTo>
                      <a:pt x="34" y="0"/>
                    </a:lnTo>
                    <a:lnTo>
                      <a:pt x="36" y="8"/>
                    </a:lnTo>
                    <a:lnTo>
                      <a:pt x="35" y="15"/>
                    </a:lnTo>
                    <a:lnTo>
                      <a:pt x="32" y="23"/>
                    </a:lnTo>
                    <a:lnTo>
                      <a:pt x="28" y="31"/>
                    </a:lnTo>
                    <a:lnTo>
                      <a:pt x="23" y="39"/>
                    </a:lnTo>
                    <a:lnTo>
                      <a:pt x="18" y="48"/>
                    </a:lnTo>
                    <a:lnTo>
                      <a:pt x="12" y="54"/>
                    </a:lnTo>
                    <a:lnTo>
                      <a:pt x="7" y="58"/>
                    </a:lnTo>
                    <a:lnTo>
                      <a:pt x="5" y="59"/>
                    </a:lnTo>
                    <a:lnTo>
                      <a:pt x="0" y="46"/>
                    </a:lnTo>
                    <a:lnTo>
                      <a:pt x="0" y="41"/>
                    </a:lnTo>
                    <a:lnTo>
                      <a:pt x="2" y="39"/>
                    </a:lnTo>
                    <a:lnTo>
                      <a:pt x="5" y="38"/>
                    </a:lnTo>
                    <a:lnTo>
                      <a:pt x="11" y="33"/>
                    </a:lnTo>
                    <a:lnTo>
                      <a:pt x="18" y="25"/>
                    </a:lnTo>
                    <a:lnTo>
                      <a:pt x="24" y="15"/>
                    </a:lnTo>
                    <a:lnTo>
                      <a:pt x="25" y="10"/>
                    </a:lnTo>
                    <a:lnTo>
                      <a:pt x="26" y="5"/>
                    </a:lnTo>
                    <a:close/>
                  </a:path>
                </a:pathLst>
              </a:custGeom>
              <a:solidFill>
                <a:srgbClr val="FFFFFF"/>
              </a:solidFill>
              <a:ln w="9525">
                <a:solidFill>
                  <a:srgbClr val="000000"/>
                </a:solidFill>
                <a:prstDash val="solid"/>
                <a:round/>
                <a:headEnd/>
                <a:tailEnd/>
              </a:ln>
            </p:spPr>
            <p:txBody>
              <a:bodyPr/>
              <a:lstStyle/>
              <a:p>
                <a:endParaRPr lang="ja-JP" altLang="en-US"/>
              </a:p>
            </p:txBody>
          </p:sp>
          <p:sp>
            <p:nvSpPr>
              <p:cNvPr id="36090" name="Freeform 510"/>
              <p:cNvSpPr>
                <a:spLocks/>
              </p:cNvSpPr>
              <p:nvPr/>
            </p:nvSpPr>
            <p:spPr bwMode="auto">
              <a:xfrm>
                <a:off x="1285" y="4489"/>
                <a:ext cx="162" cy="97"/>
              </a:xfrm>
              <a:custGeom>
                <a:avLst/>
                <a:gdLst>
                  <a:gd name="T0" fmla="*/ 20 w 162"/>
                  <a:gd name="T1" fmla="*/ 0 h 196"/>
                  <a:gd name="T2" fmla="*/ 19 w 162"/>
                  <a:gd name="T3" fmla="*/ 0 h 196"/>
                  <a:gd name="T4" fmla="*/ 16 w 162"/>
                  <a:gd name="T5" fmla="*/ 0 h 196"/>
                  <a:gd name="T6" fmla="*/ 14 w 162"/>
                  <a:gd name="T7" fmla="*/ 0 h 196"/>
                  <a:gd name="T8" fmla="*/ 11 w 162"/>
                  <a:gd name="T9" fmla="*/ 0 h 196"/>
                  <a:gd name="T10" fmla="*/ 6 w 162"/>
                  <a:gd name="T11" fmla="*/ 0 h 196"/>
                  <a:gd name="T12" fmla="*/ 2 w 162"/>
                  <a:gd name="T13" fmla="*/ 0 h 196"/>
                  <a:gd name="T14" fmla="*/ 2 w 162"/>
                  <a:gd name="T15" fmla="*/ 0 h 196"/>
                  <a:gd name="T16" fmla="*/ 0 w 162"/>
                  <a:gd name="T17" fmla="*/ 0 h 196"/>
                  <a:gd name="T18" fmla="*/ 2 w 162"/>
                  <a:gd name="T19" fmla="*/ 0 h 196"/>
                  <a:gd name="T20" fmla="*/ 5 w 162"/>
                  <a:gd name="T21" fmla="*/ 0 h 196"/>
                  <a:gd name="T22" fmla="*/ 9 w 162"/>
                  <a:gd name="T23" fmla="*/ 0 h 196"/>
                  <a:gd name="T24" fmla="*/ 16 w 162"/>
                  <a:gd name="T25" fmla="*/ 0 h 196"/>
                  <a:gd name="T26" fmla="*/ 25 w 162"/>
                  <a:gd name="T27" fmla="*/ 0 h 196"/>
                  <a:gd name="T28" fmla="*/ 29 w 162"/>
                  <a:gd name="T29" fmla="*/ 0 h 196"/>
                  <a:gd name="T30" fmla="*/ 35 w 162"/>
                  <a:gd name="T31" fmla="*/ 0 h 196"/>
                  <a:gd name="T32" fmla="*/ 37 w 162"/>
                  <a:gd name="T33" fmla="*/ 0 h 196"/>
                  <a:gd name="T34" fmla="*/ 40 w 162"/>
                  <a:gd name="T35" fmla="*/ 0 h 196"/>
                  <a:gd name="T36" fmla="*/ 44 w 162"/>
                  <a:gd name="T37" fmla="*/ 0 h 196"/>
                  <a:gd name="T38" fmla="*/ 50 w 162"/>
                  <a:gd name="T39" fmla="*/ 0 h 196"/>
                  <a:gd name="T40" fmla="*/ 64 w 162"/>
                  <a:gd name="T41" fmla="*/ 0 h 196"/>
                  <a:gd name="T42" fmla="*/ 71 w 162"/>
                  <a:gd name="T43" fmla="*/ 0 h 196"/>
                  <a:gd name="T44" fmla="*/ 79 w 162"/>
                  <a:gd name="T45" fmla="*/ 0 h 196"/>
                  <a:gd name="T46" fmla="*/ 87 w 162"/>
                  <a:gd name="T47" fmla="*/ 0 h 196"/>
                  <a:gd name="T48" fmla="*/ 97 w 162"/>
                  <a:gd name="T49" fmla="*/ 0 h 196"/>
                  <a:gd name="T50" fmla="*/ 104 w 162"/>
                  <a:gd name="T51" fmla="*/ 0 h 196"/>
                  <a:gd name="T52" fmla="*/ 109 w 162"/>
                  <a:gd name="T53" fmla="*/ 0 h 196"/>
                  <a:gd name="T54" fmla="*/ 114 w 162"/>
                  <a:gd name="T55" fmla="*/ 0 h 196"/>
                  <a:gd name="T56" fmla="*/ 122 w 162"/>
                  <a:gd name="T57" fmla="*/ 0 h 196"/>
                  <a:gd name="T58" fmla="*/ 130 w 162"/>
                  <a:gd name="T59" fmla="*/ 0 h 196"/>
                  <a:gd name="T60" fmla="*/ 139 w 162"/>
                  <a:gd name="T61" fmla="*/ 0 h 196"/>
                  <a:gd name="T62" fmla="*/ 146 w 162"/>
                  <a:gd name="T63" fmla="*/ 0 h 196"/>
                  <a:gd name="T64" fmla="*/ 152 w 162"/>
                  <a:gd name="T65" fmla="*/ 0 h 196"/>
                  <a:gd name="T66" fmla="*/ 157 w 162"/>
                  <a:gd name="T67" fmla="*/ 0 h 196"/>
                  <a:gd name="T68" fmla="*/ 161 w 162"/>
                  <a:gd name="T69" fmla="*/ 0 h 196"/>
                  <a:gd name="T70" fmla="*/ 162 w 162"/>
                  <a:gd name="T71" fmla="*/ 0 h 196"/>
                  <a:gd name="T72" fmla="*/ 161 w 162"/>
                  <a:gd name="T73" fmla="*/ 0 h 196"/>
                  <a:gd name="T74" fmla="*/ 158 w 162"/>
                  <a:gd name="T75" fmla="*/ 0 h 196"/>
                  <a:gd name="T76" fmla="*/ 152 w 162"/>
                  <a:gd name="T77" fmla="*/ 0 h 196"/>
                  <a:gd name="T78" fmla="*/ 145 w 162"/>
                  <a:gd name="T79" fmla="*/ 0 h 196"/>
                  <a:gd name="T80" fmla="*/ 138 w 162"/>
                  <a:gd name="T81" fmla="*/ 0 h 196"/>
                  <a:gd name="T82" fmla="*/ 132 w 162"/>
                  <a:gd name="T83" fmla="*/ 0 h 196"/>
                  <a:gd name="T84" fmla="*/ 124 w 162"/>
                  <a:gd name="T85" fmla="*/ 0 h 196"/>
                  <a:gd name="T86" fmla="*/ 117 w 162"/>
                  <a:gd name="T87" fmla="*/ 0 h 196"/>
                  <a:gd name="T88" fmla="*/ 109 w 162"/>
                  <a:gd name="T89" fmla="*/ 0 h 196"/>
                  <a:gd name="T90" fmla="*/ 97 w 162"/>
                  <a:gd name="T91" fmla="*/ 0 h 196"/>
                  <a:gd name="T92" fmla="*/ 88 w 162"/>
                  <a:gd name="T93" fmla="*/ 0 h 196"/>
                  <a:gd name="T94" fmla="*/ 74 w 162"/>
                  <a:gd name="T95" fmla="*/ 0 h 196"/>
                  <a:gd name="T96" fmla="*/ 67 w 162"/>
                  <a:gd name="T97" fmla="*/ 0 h 196"/>
                  <a:gd name="T98" fmla="*/ 62 w 162"/>
                  <a:gd name="T99" fmla="*/ 0 h 196"/>
                  <a:gd name="T100" fmla="*/ 57 w 162"/>
                  <a:gd name="T101" fmla="*/ 0 h 196"/>
                  <a:gd name="T102" fmla="*/ 52 w 162"/>
                  <a:gd name="T103" fmla="*/ 0 h 196"/>
                  <a:gd name="T104" fmla="*/ 47 w 162"/>
                  <a:gd name="T105" fmla="*/ 0 h 196"/>
                  <a:gd name="T106" fmla="*/ 43 w 162"/>
                  <a:gd name="T107" fmla="*/ 0 h 196"/>
                  <a:gd name="T108" fmla="*/ 38 w 162"/>
                  <a:gd name="T109" fmla="*/ 0 h 196"/>
                  <a:gd name="T110" fmla="*/ 35 w 162"/>
                  <a:gd name="T111" fmla="*/ 0 h 196"/>
                  <a:gd name="T112" fmla="*/ 34 w 162"/>
                  <a:gd name="T113" fmla="*/ 0 h 196"/>
                  <a:gd name="T114" fmla="*/ 34 w 162"/>
                  <a:gd name="T115" fmla="*/ 0 h 196"/>
                  <a:gd name="T116" fmla="*/ 31 w 162"/>
                  <a:gd name="T117" fmla="*/ 0 h 196"/>
                  <a:gd name="T118" fmla="*/ 26 w 162"/>
                  <a:gd name="T119" fmla="*/ 0 h 196"/>
                  <a:gd name="T120" fmla="*/ 22 w 162"/>
                  <a:gd name="T121" fmla="*/ 0 h 196"/>
                  <a:gd name="T122" fmla="*/ 20 w 162"/>
                  <a:gd name="T123" fmla="*/ 0 h 196"/>
                  <a:gd name="T124" fmla="*/ 20 w 162"/>
                  <a:gd name="T125" fmla="*/ 0 h 1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2" h="196">
                    <a:moveTo>
                      <a:pt x="20" y="196"/>
                    </a:moveTo>
                    <a:lnTo>
                      <a:pt x="19" y="192"/>
                    </a:lnTo>
                    <a:lnTo>
                      <a:pt x="16" y="186"/>
                    </a:lnTo>
                    <a:lnTo>
                      <a:pt x="14" y="176"/>
                    </a:lnTo>
                    <a:lnTo>
                      <a:pt x="11" y="166"/>
                    </a:lnTo>
                    <a:lnTo>
                      <a:pt x="6" y="140"/>
                    </a:lnTo>
                    <a:lnTo>
                      <a:pt x="2" y="115"/>
                    </a:lnTo>
                    <a:lnTo>
                      <a:pt x="2" y="105"/>
                    </a:lnTo>
                    <a:lnTo>
                      <a:pt x="0" y="91"/>
                    </a:lnTo>
                    <a:lnTo>
                      <a:pt x="2" y="74"/>
                    </a:lnTo>
                    <a:lnTo>
                      <a:pt x="5" y="61"/>
                    </a:lnTo>
                    <a:lnTo>
                      <a:pt x="9" y="53"/>
                    </a:lnTo>
                    <a:lnTo>
                      <a:pt x="16" y="45"/>
                    </a:lnTo>
                    <a:lnTo>
                      <a:pt x="25" y="41"/>
                    </a:lnTo>
                    <a:lnTo>
                      <a:pt x="29" y="41"/>
                    </a:lnTo>
                    <a:lnTo>
                      <a:pt x="35" y="43"/>
                    </a:lnTo>
                    <a:lnTo>
                      <a:pt x="37" y="41"/>
                    </a:lnTo>
                    <a:lnTo>
                      <a:pt x="40" y="36"/>
                    </a:lnTo>
                    <a:lnTo>
                      <a:pt x="44" y="30"/>
                    </a:lnTo>
                    <a:lnTo>
                      <a:pt x="50" y="23"/>
                    </a:lnTo>
                    <a:lnTo>
                      <a:pt x="64" y="10"/>
                    </a:lnTo>
                    <a:lnTo>
                      <a:pt x="71" y="5"/>
                    </a:lnTo>
                    <a:lnTo>
                      <a:pt x="79" y="2"/>
                    </a:lnTo>
                    <a:lnTo>
                      <a:pt x="87" y="0"/>
                    </a:lnTo>
                    <a:lnTo>
                      <a:pt x="97" y="0"/>
                    </a:lnTo>
                    <a:lnTo>
                      <a:pt x="104" y="4"/>
                    </a:lnTo>
                    <a:lnTo>
                      <a:pt x="109" y="10"/>
                    </a:lnTo>
                    <a:lnTo>
                      <a:pt x="114" y="5"/>
                    </a:lnTo>
                    <a:lnTo>
                      <a:pt x="122" y="4"/>
                    </a:lnTo>
                    <a:lnTo>
                      <a:pt x="130" y="2"/>
                    </a:lnTo>
                    <a:lnTo>
                      <a:pt x="139" y="5"/>
                    </a:lnTo>
                    <a:lnTo>
                      <a:pt x="146" y="8"/>
                    </a:lnTo>
                    <a:lnTo>
                      <a:pt x="152" y="15"/>
                    </a:lnTo>
                    <a:lnTo>
                      <a:pt x="157" y="23"/>
                    </a:lnTo>
                    <a:lnTo>
                      <a:pt x="161" y="35"/>
                    </a:lnTo>
                    <a:lnTo>
                      <a:pt x="162" y="45"/>
                    </a:lnTo>
                    <a:lnTo>
                      <a:pt x="161" y="56"/>
                    </a:lnTo>
                    <a:lnTo>
                      <a:pt x="158" y="68"/>
                    </a:lnTo>
                    <a:lnTo>
                      <a:pt x="152" y="79"/>
                    </a:lnTo>
                    <a:lnTo>
                      <a:pt x="145" y="84"/>
                    </a:lnTo>
                    <a:lnTo>
                      <a:pt x="138" y="86"/>
                    </a:lnTo>
                    <a:lnTo>
                      <a:pt x="132" y="86"/>
                    </a:lnTo>
                    <a:lnTo>
                      <a:pt x="124" y="84"/>
                    </a:lnTo>
                    <a:lnTo>
                      <a:pt x="117" y="92"/>
                    </a:lnTo>
                    <a:lnTo>
                      <a:pt x="109" y="97"/>
                    </a:lnTo>
                    <a:lnTo>
                      <a:pt x="97" y="94"/>
                    </a:lnTo>
                    <a:lnTo>
                      <a:pt x="88" y="87"/>
                    </a:lnTo>
                    <a:lnTo>
                      <a:pt x="74" y="91"/>
                    </a:lnTo>
                    <a:lnTo>
                      <a:pt x="67" y="92"/>
                    </a:lnTo>
                    <a:lnTo>
                      <a:pt x="62" y="94"/>
                    </a:lnTo>
                    <a:lnTo>
                      <a:pt x="57" y="95"/>
                    </a:lnTo>
                    <a:lnTo>
                      <a:pt x="52" y="100"/>
                    </a:lnTo>
                    <a:lnTo>
                      <a:pt x="47" y="109"/>
                    </a:lnTo>
                    <a:lnTo>
                      <a:pt x="43" y="118"/>
                    </a:lnTo>
                    <a:lnTo>
                      <a:pt x="38" y="132"/>
                    </a:lnTo>
                    <a:lnTo>
                      <a:pt x="35" y="146"/>
                    </a:lnTo>
                    <a:lnTo>
                      <a:pt x="34" y="164"/>
                    </a:lnTo>
                    <a:lnTo>
                      <a:pt x="34" y="186"/>
                    </a:lnTo>
                    <a:lnTo>
                      <a:pt x="31" y="192"/>
                    </a:lnTo>
                    <a:lnTo>
                      <a:pt x="26" y="196"/>
                    </a:lnTo>
                    <a:lnTo>
                      <a:pt x="22" y="196"/>
                    </a:lnTo>
                    <a:lnTo>
                      <a:pt x="20"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091" name="Freeform 511"/>
              <p:cNvSpPr>
                <a:spLocks/>
              </p:cNvSpPr>
              <p:nvPr/>
            </p:nvSpPr>
            <p:spPr bwMode="auto">
              <a:xfrm>
                <a:off x="1296" y="4521"/>
                <a:ext cx="152" cy="126"/>
              </a:xfrm>
              <a:custGeom>
                <a:avLst/>
                <a:gdLst>
                  <a:gd name="T0" fmla="*/ 142 w 152"/>
                  <a:gd name="T1" fmla="*/ 0 h 253"/>
                  <a:gd name="T2" fmla="*/ 141 w 152"/>
                  <a:gd name="T3" fmla="*/ 0 h 253"/>
                  <a:gd name="T4" fmla="*/ 141 w 152"/>
                  <a:gd name="T5" fmla="*/ 0 h 253"/>
                  <a:gd name="T6" fmla="*/ 142 w 152"/>
                  <a:gd name="T7" fmla="*/ 0 h 253"/>
                  <a:gd name="T8" fmla="*/ 145 w 152"/>
                  <a:gd name="T9" fmla="*/ 0 h 253"/>
                  <a:gd name="T10" fmla="*/ 146 w 152"/>
                  <a:gd name="T11" fmla="*/ 0 h 253"/>
                  <a:gd name="T12" fmla="*/ 148 w 152"/>
                  <a:gd name="T13" fmla="*/ 0 h 253"/>
                  <a:gd name="T14" fmla="*/ 150 w 152"/>
                  <a:gd name="T15" fmla="*/ 0 h 253"/>
                  <a:gd name="T16" fmla="*/ 151 w 152"/>
                  <a:gd name="T17" fmla="*/ 0 h 253"/>
                  <a:gd name="T18" fmla="*/ 152 w 152"/>
                  <a:gd name="T19" fmla="*/ 0 h 253"/>
                  <a:gd name="T20" fmla="*/ 151 w 152"/>
                  <a:gd name="T21" fmla="*/ 0 h 253"/>
                  <a:gd name="T22" fmla="*/ 147 w 152"/>
                  <a:gd name="T23" fmla="*/ 0 h 253"/>
                  <a:gd name="T24" fmla="*/ 139 w 152"/>
                  <a:gd name="T25" fmla="*/ 0 h 253"/>
                  <a:gd name="T26" fmla="*/ 128 w 152"/>
                  <a:gd name="T27" fmla="*/ 0 h 253"/>
                  <a:gd name="T28" fmla="*/ 116 w 152"/>
                  <a:gd name="T29" fmla="*/ 0 h 253"/>
                  <a:gd name="T30" fmla="*/ 100 w 152"/>
                  <a:gd name="T31" fmla="*/ 0 h 253"/>
                  <a:gd name="T32" fmla="*/ 82 w 152"/>
                  <a:gd name="T33" fmla="*/ 0 h 253"/>
                  <a:gd name="T34" fmla="*/ 73 w 152"/>
                  <a:gd name="T35" fmla="*/ 0 h 253"/>
                  <a:gd name="T36" fmla="*/ 64 w 152"/>
                  <a:gd name="T37" fmla="*/ 0 h 253"/>
                  <a:gd name="T38" fmla="*/ 53 w 152"/>
                  <a:gd name="T39" fmla="*/ 0 h 253"/>
                  <a:gd name="T40" fmla="*/ 42 w 152"/>
                  <a:gd name="T41" fmla="*/ 0 h 253"/>
                  <a:gd name="T42" fmla="*/ 33 w 152"/>
                  <a:gd name="T43" fmla="*/ 0 h 253"/>
                  <a:gd name="T44" fmla="*/ 26 w 152"/>
                  <a:gd name="T45" fmla="*/ 0 h 253"/>
                  <a:gd name="T46" fmla="*/ 18 w 152"/>
                  <a:gd name="T47" fmla="*/ 0 h 253"/>
                  <a:gd name="T48" fmla="*/ 16 w 152"/>
                  <a:gd name="T49" fmla="*/ 0 h 253"/>
                  <a:gd name="T50" fmla="*/ 8 w 152"/>
                  <a:gd name="T51" fmla="*/ 0 h 253"/>
                  <a:gd name="T52" fmla="*/ 4 w 152"/>
                  <a:gd name="T53" fmla="*/ 0 h 253"/>
                  <a:gd name="T54" fmla="*/ 1 w 152"/>
                  <a:gd name="T55" fmla="*/ 0 h 253"/>
                  <a:gd name="T56" fmla="*/ 0 w 152"/>
                  <a:gd name="T57" fmla="*/ 0 h 253"/>
                  <a:gd name="T58" fmla="*/ 3 w 152"/>
                  <a:gd name="T59" fmla="*/ 0 h 253"/>
                  <a:gd name="T60" fmla="*/ 6 w 152"/>
                  <a:gd name="T61" fmla="*/ 0 h 253"/>
                  <a:gd name="T62" fmla="*/ 12 w 152"/>
                  <a:gd name="T63" fmla="*/ 0 h 253"/>
                  <a:gd name="T64" fmla="*/ 22 w 152"/>
                  <a:gd name="T65" fmla="*/ 0 h 253"/>
                  <a:gd name="T66" fmla="*/ 21 w 152"/>
                  <a:gd name="T67" fmla="*/ 0 h 253"/>
                  <a:gd name="T68" fmla="*/ 21 w 152"/>
                  <a:gd name="T69" fmla="*/ 0 h 253"/>
                  <a:gd name="T70" fmla="*/ 22 w 152"/>
                  <a:gd name="T71" fmla="*/ 0 h 253"/>
                  <a:gd name="T72" fmla="*/ 24 w 152"/>
                  <a:gd name="T73" fmla="*/ 0 h 253"/>
                  <a:gd name="T74" fmla="*/ 27 w 152"/>
                  <a:gd name="T75" fmla="*/ 0 h 253"/>
                  <a:gd name="T76" fmla="*/ 29 w 152"/>
                  <a:gd name="T77" fmla="*/ 0 h 253"/>
                  <a:gd name="T78" fmla="*/ 32 w 152"/>
                  <a:gd name="T79" fmla="*/ 0 h 253"/>
                  <a:gd name="T80" fmla="*/ 32 w 152"/>
                  <a:gd name="T81" fmla="*/ 0 h 253"/>
                  <a:gd name="T82" fmla="*/ 142 w 152"/>
                  <a:gd name="T83" fmla="*/ 0 h 2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2" h="253">
                    <a:moveTo>
                      <a:pt x="142" y="0"/>
                    </a:moveTo>
                    <a:lnTo>
                      <a:pt x="141" y="8"/>
                    </a:lnTo>
                    <a:lnTo>
                      <a:pt x="141" y="18"/>
                    </a:lnTo>
                    <a:lnTo>
                      <a:pt x="142" y="30"/>
                    </a:lnTo>
                    <a:lnTo>
                      <a:pt x="145" y="45"/>
                    </a:lnTo>
                    <a:lnTo>
                      <a:pt x="146" y="58"/>
                    </a:lnTo>
                    <a:lnTo>
                      <a:pt x="148" y="71"/>
                    </a:lnTo>
                    <a:lnTo>
                      <a:pt x="150" y="82"/>
                    </a:lnTo>
                    <a:lnTo>
                      <a:pt x="151" y="89"/>
                    </a:lnTo>
                    <a:lnTo>
                      <a:pt x="152" y="117"/>
                    </a:lnTo>
                    <a:lnTo>
                      <a:pt x="151" y="146"/>
                    </a:lnTo>
                    <a:lnTo>
                      <a:pt x="147" y="178"/>
                    </a:lnTo>
                    <a:lnTo>
                      <a:pt x="139" y="204"/>
                    </a:lnTo>
                    <a:lnTo>
                      <a:pt x="128" y="222"/>
                    </a:lnTo>
                    <a:lnTo>
                      <a:pt x="116" y="237"/>
                    </a:lnTo>
                    <a:lnTo>
                      <a:pt x="100" y="248"/>
                    </a:lnTo>
                    <a:lnTo>
                      <a:pt x="82" y="253"/>
                    </a:lnTo>
                    <a:lnTo>
                      <a:pt x="73" y="253"/>
                    </a:lnTo>
                    <a:lnTo>
                      <a:pt x="64" y="251"/>
                    </a:lnTo>
                    <a:lnTo>
                      <a:pt x="53" y="246"/>
                    </a:lnTo>
                    <a:lnTo>
                      <a:pt x="42" y="240"/>
                    </a:lnTo>
                    <a:lnTo>
                      <a:pt x="33" y="228"/>
                    </a:lnTo>
                    <a:lnTo>
                      <a:pt x="26" y="215"/>
                    </a:lnTo>
                    <a:lnTo>
                      <a:pt x="18" y="199"/>
                    </a:lnTo>
                    <a:lnTo>
                      <a:pt x="16" y="178"/>
                    </a:lnTo>
                    <a:lnTo>
                      <a:pt x="8" y="173"/>
                    </a:lnTo>
                    <a:lnTo>
                      <a:pt x="4" y="168"/>
                    </a:lnTo>
                    <a:lnTo>
                      <a:pt x="1" y="161"/>
                    </a:lnTo>
                    <a:lnTo>
                      <a:pt x="0" y="155"/>
                    </a:lnTo>
                    <a:lnTo>
                      <a:pt x="3" y="145"/>
                    </a:lnTo>
                    <a:lnTo>
                      <a:pt x="6" y="136"/>
                    </a:lnTo>
                    <a:lnTo>
                      <a:pt x="12" y="130"/>
                    </a:lnTo>
                    <a:lnTo>
                      <a:pt x="22" y="127"/>
                    </a:lnTo>
                    <a:lnTo>
                      <a:pt x="21" y="118"/>
                    </a:lnTo>
                    <a:lnTo>
                      <a:pt x="21" y="104"/>
                    </a:lnTo>
                    <a:lnTo>
                      <a:pt x="22" y="89"/>
                    </a:lnTo>
                    <a:lnTo>
                      <a:pt x="24" y="72"/>
                    </a:lnTo>
                    <a:lnTo>
                      <a:pt x="27" y="58"/>
                    </a:lnTo>
                    <a:lnTo>
                      <a:pt x="29" y="45"/>
                    </a:lnTo>
                    <a:lnTo>
                      <a:pt x="32" y="35"/>
                    </a:lnTo>
                    <a:lnTo>
                      <a:pt x="32" y="31"/>
                    </a:lnTo>
                    <a:lnTo>
                      <a:pt x="142" y="0"/>
                    </a:lnTo>
                    <a:close/>
                  </a:path>
                </a:pathLst>
              </a:custGeom>
              <a:solidFill>
                <a:srgbClr val="FFE6BE"/>
              </a:solidFill>
              <a:ln w="9525">
                <a:solidFill>
                  <a:srgbClr val="000000"/>
                </a:solidFill>
                <a:prstDash val="solid"/>
                <a:round/>
                <a:headEnd/>
                <a:tailEnd/>
              </a:ln>
            </p:spPr>
            <p:txBody>
              <a:bodyPr/>
              <a:lstStyle/>
              <a:p>
                <a:endParaRPr lang="ja-JP" altLang="en-US"/>
              </a:p>
            </p:txBody>
          </p:sp>
          <p:sp>
            <p:nvSpPr>
              <p:cNvPr id="36092" name="Freeform 512"/>
              <p:cNvSpPr>
                <a:spLocks/>
              </p:cNvSpPr>
              <p:nvPr/>
            </p:nvSpPr>
            <p:spPr bwMode="auto">
              <a:xfrm>
                <a:off x="1352" y="4608"/>
                <a:ext cx="55" cy="25"/>
              </a:xfrm>
              <a:custGeom>
                <a:avLst/>
                <a:gdLst>
                  <a:gd name="T0" fmla="*/ 20 w 55"/>
                  <a:gd name="T1" fmla="*/ 1 h 49"/>
                  <a:gd name="T2" fmla="*/ 26 w 55"/>
                  <a:gd name="T3" fmla="*/ 1 h 49"/>
                  <a:gd name="T4" fmla="*/ 33 w 55"/>
                  <a:gd name="T5" fmla="*/ 1 h 49"/>
                  <a:gd name="T6" fmla="*/ 42 w 55"/>
                  <a:gd name="T7" fmla="*/ 1 h 49"/>
                  <a:gd name="T8" fmla="*/ 47 w 55"/>
                  <a:gd name="T9" fmla="*/ 1 h 49"/>
                  <a:gd name="T10" fmla="*/ 53 w 55"/>
                  <a:gd name="T11" fmla="*/ 0 h 49"/>
                  <a:gd name="T12" fmla="*/ 55 w 55"/>
                  <a:gd name="T13" fmla="*/ 1 h 49"/>
                  <a:gd name="T14" fmla="*/ 55 w 55"/>
                  <a:gd name="T15" fmla="*/ 1 h 49"/>
                  <a:gd name="T16" fmla="*/ 53 w 55"/>
                  <a:gd name="T17" fmla="*/ 1 h 49"/>
                  <a:gd name="T18" fmla="*/ 49 w 55"/>
                  <a:gd name="T19" fmla="*/ 1 h 49"/>
                  <a:gd name="T20" fmla="*/ 44 w 55"/>
                  <a:gd name="T21" fmla="*/ 1 h 49"/>
                  <a:gd name="T22" fmla="*/ 39 w 55"/>
                  <a:gd name="T23" fmla="*/ 1 h 49"/>
                  <a:gd name="T24" fmla="*/ 32 w 55"/>
                  <a:gd name="T25" fmla="*/ 1 h 49"/>
                  <a:gd name="T26" fmla="*/ 24 w 55"/>
                  <a:gd name="T27" fmla="*/ 1 h 49"/>
                  <a:gd name="T28" fmla="*/ 18 w 55"/>
                  <a:gd name="T29" fmla="*/ 1 h 49"/>
                  <a:gd name="T30" fmla="*/ 14 w 55"/>
                  <a:gd name="T31" fmla="*/ 1 h 49"/>
                  <a:gd name="T32" fmla="*/ 9 w 55"/>
                  <a:gd name="T33" fmla="*/ 1 h 49"/>
                  <a:gd name="T34" fmla="*/ 6 w 55"/>
                  <a:gd name="T35" fmla="*/ 1 h 49"/>
                  <a:gd name="T36" fmla="*/ 3 w 55"/>
                  <a:gd name="T37" fmla="*/ 1 h 49"/>
                  <a:gd name="T38" fmla="*/ 2 w 55"/>
                  <a:gd name="T39" fmla="*/ 1 h 49"/>
                  <a:gd name="T40" fmla="*/ 1 w 55"/>
                  <a:gd name="T41" fmla="*/ 1 h 49"/>
                  <a:gd name="T42" fmla="*/ 0 w 55"/>
                  <a:gd name="T43" fmla="*/ 1 h 49"/>
                  <a:gd name="T44" fmla="*/ 0 w 55"/>
                  <a:gd name="T45" fmla="*/ 1 h 49"/>
                  <a:gd name="T46" fmla="*/ 2 w 55"/>
                  <a:gd name="T47" fmla="*/ 1 h 49"/>
                  <a:gd name="T48" fmla="*/ 4 w 55"/>
                  <a:gd name="T49" fmla="*/ 1 h 49"/>
                  <a:gd name="T50" fmla="*/ 8 w 55"/>
                  <a:gd name="T51" fmla="*/ 1 h 49"/>
                  <a:gd name="T52" fmla="*/ 14 w 55"/>
                  <a:gd name="T53" fmla="*/ 1 h 49"/>
                  <a:gd name="T54" fmla="*/ 18 w 55"/>
                  <a:gd name="T55" fmla="*/ 1 h 49"/>
                  <a:gd name="T56" fmla="*/ 20 w 55"/>
                  <a:gd name="T57" fmla="*/ 1 h 49"/>
                  <a:gd name="T58" fmla="*/ 20 w 55"/>
                  <a:gd name="T59" fmla="*/ 1 h 4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5" h="49">
                    <a:moveTo>
                      <a:pt x="20" y="5"/>
                    </a:moveTo>
                    <a:lnTo>
                      <a:pt x="26" y="5"/>
                    </a:lnTo>
                    <a:lnTo>
                      <a:pt x="33" y="5"/>
                    </a:lnTo>
                    <a:lnTo>
                      <a:pt x="42" y="5"/>
                    </a:lnTo>
                    <a:lnTo>
                      <a:pt x="47" y="3"/>
                    </a:lnTo>
                    <a:lnTo>
                      <a:pt x="53" y="0"/>
                    </a:lnTo>
                    <a:lnTo>
                      <a:pt x="55" y="2"/>
                    </a:lnTo>
                    <a:lnTo>
                      <a:pt x="55" y="3"/>
                    </a:lnTo>
                    <a:lnTo>
                      <a:pt x="53" y="13"/>
                    </a:lnTo>
                    <a:lnTo>
                      <a:pt x="49" y="23"/>
                    </a:lnTo>
                    <a:lnTo>
                      <a:pt x="44" y="31"/>
                    </a:lnTo>
                    <a:lnTo>
                      <a:pt x="39" y="39"/>
                    </a:lnTo>
                    <a:lnTo>
                      <a:pt x="32" y="46"/>
                    </a:lnTo>
                    <a:lnTo>
                      <a:pt x="24" y="49"/>
                    </a:lnTo>
                    <a:lnTo>
                      <a:pt x="18" y="49"/>
                    </a:lnTo>
                    <a:lnTo>
                      <a:pt x="14" y="47"/>
                    </a:lnTo>
                    <a:lnTo>
                      <a:pt x="9" y="43"/>
                    </a:lnTo>
                    <a:lnTo>
                      <a:pt x="6" y="36"/>
                    </a:lnTo>
                    <a:lnTo>
                      <a:pt x="3" y="29"/>
                    </a:lnTo>
                    <a:lnTo>
                      <a:pt x="2" y="23"/>
                    </a:lnTo>
                    <a:lnTo>
                      <a:pt x="1" y="13"/>
                    </a:lnTo>
                    <a:lnTo>
                      <a:pt x="0" y="6"/>
                    </a:lnTo>
                    <a:lnTo>
                      <a:pt x="0" y="3"/>
                    </a:lnTo>
                    <a:lnTo>
                      <a:pt x="2" y="2"/>
                    </a:lnTo>
                    <a:lnTo>
                      <a:pt x="4" y="2"/>
                    </a:lnTo>
                    <a:lnTo>
                      <a:pt x="8" y="3"/>
                    </a:lnTo>
                    <a:lnTo>
                      <a:pt x="14" y="5"/>
                    </a:lnTo>
                    <a:lnTo>
                      <a:pt x="18" y="5"/>
                    </a:lnTo>
                    <a:lnTo>
                      <a:pt x="2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093" name="Freeform 513"/>
              <p:cNvSpPr>
                <a:spLocks/>
              </p:cNvSpPr>
              <p:nvPr/>
            </p:nvSpPr>
            <p:spPr bwMode="auto">
              <a:xfrm>
                <a:off x="1362" y="4617"/>
                <a:ext cx="34" cy="13"/>
              </a:xfrm>
              <a:custGeom>
                <a:avLst/>
                <a:gdLst>
                  <a:gd name="T0" fmla="*/ 31 w 34"/>
                  <a:gd name="T1" fmla="*/ 0 h 27"/>
                  <a:gd name="T2" fmla="*/ 33 w 34"/>
                  <a:gd name="T3" fmla="*/ 0 h 27"/>
                  <a:gd name="T4" fmla="*/ 34 w 34"/>
                  <a:gd name="T5" fmla="*/ 0 h 27"/>
                  <a:gd name="T6" fmla="*/ 27 w 34"/>
                  <a:gd name="T7" fmla="*/ 0 h 27"/>
                  <a:gd name="T8" fmla="*/ 16 w 34"/>
                  <a:gd name="T9" fmla="*/ 0 h 27"/>
                  <a:gd name="T10" fmla="*/ 11 w 34"/>
                  <a:gd name="T11" fmla="*/ 0 h 27"/>
                  <a:gd name="T12" fmla="*/ 7 w 34"/>
                  <a:gd name="T13" fmla="*/ 0 h 27"/>
                  <a:gd name="T14" fmla="*/ 4 w 34"/>
                  <a:gd name="T15" fmla="*/ 0 h 27"/>
                  <a:gd name="T16" fmla="*/ 2 w 34"/>
                  <a:gd name="T17" fmla="*/ 0 h 27"/>
                  <a:gd name="T18" fmla="*/ 0 w 34"/>
                  <a:gd name="T19" fmla="*/ 0 h 27"/>
                  <a:gd name="T20" fmla="*/ 2 w 34"/>
                  <a:gd name="T21" fmla="*/ 0 h 27"/>
                  <a:gd name="T22" fmla="*/ 7 w 34"/>
                  <a:gd name="T23" fmla="*/ 0 h 27"/>
                  <a:gd name="T24" fmla="*/ 13 w 34"/>
                  <a:gd name="T25" fmla="*/ 0 h 27"/>
                  <a:gd name="T26" fmla="*/ 19 w 34"/>
                  <a:gd name="T27" fmla="*/ 0 h 27"/>
                  <a:gd name="T28" fmla="*/ 26 w 34"/>
                  <a:gd name="T29" fmla="*/ 0 h 27"/>
                  <a:gd name="T30" fmla="*/ 31 w 34"/>
                  <a:gd name="T31" fmla="*/ 0 h 27"/>
                  <a:gd name="T32" fmla="*/ 31 w 34"/>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27">
                    <a:moveTo>
                      <a:pt x="31" y="2"/>
                    </a:moveTo>
                    <a:lnTo>
                      <a:pt x="33" y="4"/>
                    </a:lnTo>
                    <a:lnTo>
                      <a:pt x="34" y="5"/>
                    </a:lnTo>
                    <a:lnTo>
                      <a:pt x="27" y="18"/>
                    </a:lnTo>
                    <a:lnTo>
                      <a:pt x="16" y="25"/>
                    </a:lnTo>
                    <a:lnTo>
                      <a:pt x="11" y="27"/>
                    </a:lnTo>
                    <a:lnTo>
                      <a:pt x="7" y="25"/>
                    </a:lnTo>
                    <a:lnTo>
                      <a:pt x="4" y="23"/>
                    </a:lnTo>
                    <a:lnTo>
                      <a:pt x="2" y="20"/>
                    </a:lnTo>
                    <a:lnTo>
                      <a:pt x="0" y="13"/>
                    </a:lnTo>
                    <a:lnTo>
                      <a:pt x="2" y="8"/>
                    </a:lnTo>
                    <a:lnTo>
                      <a:pt x="7" y="5"/>
                    </a:lnTo>
                    <a:lnTo>
                      <a:pt x="13" y="4"/>
                    </a:lnTo>
                    <a:lnTo>
                      <a:pt x="19" y="2"/>
                    </a:lnTo>
                    <a:lnTo>
                      <a:pt x="26" y="0"/>
                    </a:lnTo>
                    <a:lnTo>
                      <a:pt x="31" y="2"/>
                    </a:lnTo>
                    <a:close/>
                  </a:path>
                </a:pathLst>
              </a:custGeom>
              <a:solidFill>
                <a:srgbClr val="FCC0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094" name="Freeform 514"/>
              <p:cNvSpPr>
                <a:spLocks/>
              </p:cNvSpPr>
              <p:nvPr/>
            </p:nvSpPr>
            <p:spPr bwMode="auto">
              <a:xfrm>
                <a:off x="1364" y="4568"/>
                <a:ext cx="7" cy="5"/>
              </a:xfrm>
              <a:custGeom>
                <a:avLst/>
                <a:gdLst>
                  <a:gd name="T0" fmla="*/ 7 w 7"/>
                  <a:gd name="T1" fmla="*/ 1 h 10"/>
                  <a:gd name="T2" fmla="*/ 7 w 7"/>
                  <a:gd name="T3" fmla="*/ 1 h 10"/>
                  <a:gd name="T4" fmla="*/ 3 w 7"/>
                  <a:gd name="T5" fmla="*/ 1 h 10"/>
                  <a:gd name="T6" fmla="*/ 1 w 7"/>
                  <a:gd name="T7" fmla="*/ 1 h 10"/>
                  <a:gd name="T8" fmla="*/ 0 w 7"/>
                  <a:gd name="T9" fmla="*/ 1 h 10"/>
                  <a:gd name="T10" fmla="*/ 1 w 7"/>
                  <a:gd name="T11" fmla="*/ 1 h 10"/>
                  <a:gd name="T12" fmla="*/ 3 w 7"/>
                  <a:gd name="T13" fmla="*/ 0 h 10"/>
                  <a:gd name="T14" fmla="*/ 7 w 7"/>
                  <a:gd name="T15" fmla="*/ 1 h 10"/>
                  <a:gd name="T16" fmla="*/ 7 w 7"/>
                  <a:gd name="T17" fmla="*/ 1 h 10"/>
                  <a:gd name="T18" fmla="*/ 7 w 7"/>
                  <a:gd name="T19" fmla="*/ 1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10">
                    <a:moveTo>
                      <a:pt x="7" y="5"/>
                    </a:moveTo>
                    <a:lnTo>
                      <a:pt x="7" y="9"/>
                    </a:lnTo>
                    <a:lnTo>
                      <a:pt x="3" y="10"/>
                    </a:lnTo>
                    <a:lnTo>
                      <a:pt x="1" y="9"/>
                    </a:lnTo>
                    <a:lnTo>
                      <a:pt x="0" y="5"/>
                    </a:lnTo>
                    <a:lnTo>
                      <a:pt x="1" y="2"/>
                    </a:lnTo>
                    <a:lnTo>
                      <a:pt x="3" y="0"/>
                    </a:lnTo>
                    <a:lnTo>
                      <a:pt x="7" y="2"/>
                    </a:lnTo>
                    <a:lnTo>
                      <a:pt x="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095" name="Freeform 515"/>
              <p:cNvSpPr>
                <a:spLocks/>
              </p:cNvSpPr>
              <p:nvPr/>
            </p:nvSpPr>
            <p:spPr bwMode="auto">
              <a:xfrm>
                <a:off x="1407" y="4565"/>
                <a:ext cx="7" cy="4"/>
              </a:xfrm>
              <a:custGeom>
                <a:avLst/>
                <a:gdLst>
                  <a:gd name="T0" fmla="*/ 7 w 7"/>
                  <a:gd name="T1" fmla="*/ 1 h 8"/>
                  <a:gd name="T2" fmla="*/ 6 w 7"/>
                  <a:gd name="T3" fmla="*/ 1 h 8"/>
                  <a:gd name="T4" fmla="*/ 2 w 7"/>
                  <a:gd name="T5" fmla="*/ 1 h 8"/>
                  <a:gd name="T6" fmla="*/ 0 w 7"/>
                  <a:gd name="T7" fmla="*/ 1 h 8"/>
                  <a:gd name="T8" fmla="*/ 0 w 7"/>
                  <a:gd name="T9" fmla="*/ 1 h 8"/>
                  <a:gd name="T10" fmla="*/ 0 w 7"/>
                  <a:gd name="T11" fmla="*/ 0 h 8"/>
                  <a:gd name="T12" fmla="*/ 2 w 7"/>
                  <a:gd name="T13" fmla="*/ 0 h 8"/>
                  <a:gd name="T14" fmla="*/ 6 w 7"/>
                  <a:gd name="T15" fmla="*/ 0 h 8"/>
                  <a:gd name="T16" fmla="*/ 7 w 7"/>
                  <a:gd name="T17" fmla="*/ 1 h 8"/>
                  <a:gd name="T18" fmla="*/ 7 w 7"/>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8">
                    <a:moveTo>
                      <a:pt x="7" y="5"/>
                    </a:moveTo>
                    <a:lnTo>
                      <a:pt x="6" y="8"/>
                    </a:lnTo>
                    <a:lnTo>
                      <a:pt x="2" y="8"/>
                    </a:lnTo>
                    <a:lnTo>
                      <a:pt x="0" y="8"/>
                    </a:lnTo>
                    <a:lnTo>
                      <a:pt x="0" y="5"/>
                    </a:lnTo>
                    <a:lnTo>
                      <a:pt x="0" y="0"/>
                    </a:lnTo>
                    <a:lnTo>
                      <a:pt x="2" y="0"/>
                    </a:lnTo>
                    <a:lnTo>
                      <a:pt x="6" y="0"/>
                    </a:lnTo>
                    <a:lnTo>
                      <a:pt x="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096" name="Freeform 516"/>
              <p:cNvSpPr>
                <a:spLocks/>
              </p:cNvSpPr>
              <p:nvPr/>
            </p:nvSpPr>
            <p:spPr bwMode="auto">
              <a:xfrm>
                <a:off x="1354" y="4549"/>
                <a:ext cx="16" cy="6"/>
              </a:xfrm>
              <a:custGeom>
                <a:avLst/>
                <a:gdLst>
                  <a:gd name="T0" fmla="*/ 0 w 16"/>
                  <a:gd name="T1" fmla="*/ 0 h 13"/>
                  <a:gd name="T2" fmla="*/ 2 w 16"/>
                  <a:gd name="T3" fmla="*/ 0 h 13"/>
                  <a:gd name="T4" fmla="*/ 6 w 16"/>
                  <a:gd name="T5" fmla="*/ 0 h 13"/>
                  <a:gd name="T6" fmla="*/ 11 w 16"/>
                  <a:gd name="T7" fmla="*/ 0 h 13"/>
                  <a:gd name="T8" fmla="*/ 13 w 16"/>
                  <a:gd name="T9" fmla="*/ 0 h 13"/>
                  <a:gd name="T10" fmla="*/ 16 w 16"/>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13">
                    <a:moveTo>
                      <a:pt x="0" y="13"/>
                    </a:moveTo>
                    <a:lnTo>
                      <a:pt x="2" y="8"/>
                    </a:lnTo>
                    <a:lnTo>
                      <a:pt x="6" y="2"/>
                    </a:lnTo>
                    <a:lnTo>
                      <a:pt x="11" y="0"/>
                    </a:lnTo>
                    <a:lnTo>
                      <a:pt x="13" y="2"/>
                    </a:lnTo>
                    <a:lnTo>
                      <a:pt x="16" y="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097" name="Freeform 517"/>
              <p:cNvSpPr>
                <a:spLocks/>
              </p:cNvSpPr>
              <p:nvPr/>
            </p:nvSpPr>
            <p:spPr bwMode="auto">
              <a:xfrm>
                <a:off x="1409" y="4544"/>
                <a:ext cx="14" cy="6"/>
              </a:xfrm>
              <a:custGeom>
                <a:avLst/>
                <a:gdLst>
                  <a:gd name="T0" fmla="*/ 0 w 14"/>
                  <a:gd name="T1" fmla="*/ 1 h 11"/>
                  <a:gd name="T2" fmla="*/ 2 w 14"/>
                  <a:gd name="T3" fmla="*/ 1 h 11"/>
                  <a:gd name="T4" fmla="*/ 6 w 14"/>
                  <a:gd name="T5" fmla="*/ 0 h 11"/>
                  <a:gd name="T6" fmla="*/ 9 w 14"/>
                  <a:gd name="T7" fmla="*/ 0 h 11"/>
                  <a:gd name="T8" fmla="*/ 11 w 14"/>
                  <a:gd name="T9" fmla="*/ 1 h 11"/>
                  <a:gd name="T10" fmla="*/ 12 w 14"/>
                  <a:gd name="T11" fmla="*/ 1 h 11"/>
                  <a:gd name="T12" fmla="*/ 14 w 14"/>
                  <a:gd name="T13" fmla="*/ 1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1">
                    <a:moveTo>
                      <a:pt x="0" y="11"/>
                    </a:moveTo>
                    <a:lnTo>
                      <a:pt x="2" y="5"/>
                    </a:lnTo>
                    <a:lnTo>
                      <a:pt x="6" y="0"/>
                    </a:lnTo>
                    <a:lnTo>
                      <a:pt x="9" y="0"/>
                    </a:lnTo>
                    <a:lnTo>
                      <a:pt x="11" y="2"/>
                    </a:lnTo>
                    <a:lnTo>
                      <a:pt x="12" y="5"/>
                    </a:lnTo>
                    <a:lnTo>
                      <a:pt x="14" y="1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098" name="Freeform 518"/>
              <p:cNvSpPr>
                <a:spLocks/>
              </p:cNvSpPr>
              <p:nvPr/>
            </p:nvSpPr>
            <p:spPr bwMode="auto">
              <a:xfrm>
                <a:off x="1389" y="4576"/>
                <a:ext cx="25" cy="19"/>
              </a:xfrm>
              <a:custGeom>
                <a:avLst/>
                <a:gdLst>
                  <a:gd name="T0" fmla="*/ 0 w 25"/>
                  <a:gd name="T1" fmla="*/ 1 h 38"/>
                  <a:gd name="T2" fmla="*/ 6 w 25"/>
                  <a:gd name="T3" fmla="*/ 1 h 38"/>
                  <a:gd name="T4" fmla="*/ 12 w 25"/>
                  <a:gd name="T5" fmla="*/ 0 h 38"/>
                  <a:gd name="T6" fmla="*/ 18 w 25"/>
                  <a:gd name="T7" fmla="*/ 1 h 38"/>
                  <a:gd name="T8" fmla="*/ 22 w 25"/>
                  <a:gd name="T9" fmla="*/ 1 h 38"/>
                  <a:gd name="T10" fmla="*/ 24 w 25"/>
                  <a:gd name="T11" fmla="*/ 1 h 38"/>
                  <a:gd name="T12" fmla="*/ 25 w 25"/>
                  <a:gd name="T13" fmla="*/ 1 h 38"/>
                  <a:gd name="T14" fmla="*/ 23 w 25"/>
                  <a:gd name="T15" fmla="*/ 1 h 38"/>
                  <a:gd name="T16" fmla="*/ 18 w 25"/>
                  <a:gd name="T17" fmla="*/ 1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38">
                    <a:moveTo>
                      <a:pt x="0" y="6"/>
                    </a:moveTo>
                    <a:lnTo>
                      <a:pt x="6" y="2"/>
                    </a:lnTo>
                    <a:lnTo>
                      <a:pt x="12" y="0"/>
                    </a:lnTo>
                    <a:lnTo>
                      <a:pt x="18" y="3"/>
                    </a:lnTo>
                    <a:lnTo>
                      <a:pt x="22" y="8"/>
                    </a:lnTo>
                    <a:lnTo>
                      <a:pt x="24" y="15"/>
                    </a:lnTo>
                    <a:lnTo>
                      <a:pt x="25" y="21"/>
                    </a:lnTo>
                    <a:lnTo>
                      <a:pt x="23" y="29"/>
                    </a:lnTo>
                    <a:lnTo>
                      <a:pt x="18" y="3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099" name="Freeform 519"/>
              <p:cNvSpPr>
                <a:spLocks/>
              </p:cNvSpPr>
              <p:nvPr/>
            </p:nvSpPr>
            <p:spPr bwMode="auto">
              <a:xfrm>
                <a:off x="1682" y="4841"/>
                <a:ext cx="45" cy="66"/>
              </a:xfrm>
              <a:custGeom>
                <a:avLst/>
                <a:gdLst>
                  <a:gd name="T0" fmla="*/ 31 w 45"/>
                  <a:gd name="T1" fmla="*/ 0 h 133"/>
                  <a:gd name="T2" fmla="*/ 36 w 45"/>
                  <a:gd name="T3" fmla="*/ 0 h 133"/>
                  <a:gd name="T4" fmla="*/ 40 w 45"/>
                  <a:gd name="T5" fmla="*/ 0 h 133"/>
                  <a:gd name="T6" fmla="*/ 44 w 45"/>
                  <a:gd name="T7" fmla="*/ 0 h 133"/>
                  <a:gd name="T8" fmla="*/ 45 w 45"/>
                  <a:gd name="T9" fmla="*/ 0 h 133"/>
                  <a:gd name="T10" fmla="*/ 43 w 45"/>
                  <a:gd name="T11" fmla="*/ 0 h 133"/>
                  <a:gd name="T12" fmla="*/ 40 w 45"/>
                  <a:gd name="T13" fmla="*/ 0 h 133"/>
                  <a:gd name="T14" fmla="*/ 36 w 45"/>
                  <a:gd name="T15" fmla="*/ 0 h 133"/>
                  <a:gd name="T16" fmla="*/ 30 w 45"/>
                  <a:gd name="T17" fmla="*/ 0 h 133"/>
                  <a:gd name="T18" fmla="*/ 21 w 45"/>
                  <a:gd name="T19" fmla="*/ 0 h 133"/>
                  <a:gd name="T20" fmla="*/ 12 w 45"/>
                  <a:gd name="T21" fmla="*/ 0 h 133"/>
                  <a:gd name="T22" fmla="*/ 0 w 45"/>
                  <a:gd name="T23" fmla="*/ 0 h 133"/>
                  <a:gd name="T24" fmla="*/ 3 w 45"/>
                  <a:gd name="T25" fmla="*/ 0 h 133"/>
                  <a:gd name="T26" fmla="*/ 7 w 45"/>
                  <a:gd name="T27" fmla="*/ 0 h 133"/>
                  <a:gd name="T28" fmla="*/ 7 w 45"/>
                  <a:gd name="T29" fmla="*/ 0 h 133"/>
                  <a:gd name="T30" fmla="*/ 8 w 45"/>
                  <a:gd name="T31" fmla="*/ 0 h 133"/>
                  <a:gd name="T32" fmla="*/ 8 w 45"/>
                  <a:gd name="T33" fmla="*/ 0 h 133"/>
                  <a:gd name="T34" fmla="*/ 7 w 45"/>
                  <a:gd name="T35" fmla="*/ 0 h 133"/>
                  <a:gd name="T36" fmla="*/ 7 w 45"/>
                  <a:gd name="T37" fmla="*/ 0 h 133"/>
                  <a:gd name="T38" fmla="*/ 7 w 45"/>
                  <a:gd name="T39" fmla="*/ 0 h 133"/>
                  <a:gd name="T40" fmla="*/ 31 w 45"/>
                  <a:gd name="T41" fmla="*/ 0 h 1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133">
                    <a:moveTo>
                      <a:pt x="31" y="0"/>
                    </a:moveTo>
                    <a:lnTo>
                      <a:pt x="36" y="8"/>
                    </a:lnTo>
                    <a:lnTo>
                      <a:pt x="40" y="22"/>
                    </a:lnTo>
                    <a:lnTo>
                      <a:pt x="44" y="38"/>
                    </a:lnTo>
                    <a:lnTo>
                      <a:pt x="45" y="58"/>
                    </a:lnTo>
                    <a:lnTo>
                      <a:pt x="43" y="79"/>
                    </a:lnTo>
                    <a:lnTo>
                      <a:pt x="40" y="89"/>
                    </a:lnTo>
                    <a:lnTo>
                      <a:pt x="36" y="99"/>
                    </a:lnTo>
                    <a:lnTo>
                      <a:pt x="30" y="109"/>
                    </a:lnTo>
                    <a:lnTo>
                      <a:pt x="21" y="117"/>
                    </a:lnTo>
                    <a:lnTo>
                      <a:pt x="12" y="127"/>
                    </a:lnTo>
                    <a:lnTo>
                      <a:pt x="0" y="133"/>
                    </a:lnTo>
                    <a:lnTo>
                      <a:pt x="3" y="114"/>
                    </a:lnTo>
                    <a:lnTo>
                      <a:pt x="7" y="95"/>
                    </a:lnTo>
                    <a:lnTo>
                      <a:pt x="7" y="77"/>
                    </a:lnTo>
                    <a:lnTo>
                      <a:pt x="8" y="63"/>
                    </a:lnTo>
                    <a:lnTo>
                      <a:pt x="8" y="50"/>
                    </a:lnTo>
                    <a:lnTo>
                      <a:pt x="7" y="38"/>
                    </a:lnTo>
                    <a:lnTo>
                      <a:pt x="7" y="33"/>
                    </a:lnTo>
                    <a:lnTo>
                      <a:pt x="7" y="30"/>
                    </a:lnTo>
                    <a:lnTo>
                      <a:pt x="31" y="0"/>
                    </a:lnTo>
                    <a:close/>
                  </a:path>
                </a:pathLst>
              </a:custGeom>
              <a:solidFill>
                <a:srgbClr val="4A4A4A"/>
              </a:solidFill>
              <a:ln w="9525">
                <a:solidFill>
                  <a:srgbClr val="000000"/>
                </a:solidFill>
                <a:prstDash val="solid"/>
                <a:round/>
                <a:headEnd/>
                <a:tailEnd/>
              </a:ln>
            </p:spPr>
            <p:txBody>
              <a:bodyPr/>
              <a:lstStyle/>
              <a:p>
                <a:endParaRPr lang="ja-JP" altLang="en-US"/>
              </a:p>
            </p:txBody>
          </p:sp>
          <p:sp>
            <p:nvSpPr>
              <p:cNvPr id="36100" name="Freeform 520"/>
              <p:cNvSpPr>
                <a:spLocks/>
              </p:cNvSpPr>
              <p:nvPr/>
            </p:nvSpPr>
            <p:spPr bwMode="auto">
              <a:xfrm>
                <a:off x="1441" y="4791"/>
                <a:ext cx="136" cy="78"/>
              </a:xfrm>
              <a:custGeom>
                <a:avLst/>
                <a:gdLst>
                  <a:gd name="T0" fmla="*/ 121 w 136"/>
                  <a:gd name="T1" fmla="*/ 1 h 156"/>
                  <a:gd name="T2" fmla="*/ 107 w 136"/>
                  <a:gd name="T3" fmla="*/ 1 h 156"/>
                  <a:gd name="T4" fmla="*/ 95 w 136"/>
                  <a:gd name="T5" fmla="*/ 1 h 156"/>
                  <a:gd name="T6" fmla="*/ 84 w 136"/>
                  <a:gd name="T7" fmla="*/ 1 h 156"/>
                  <a:gd name="T8" fmla="*/ 74 w 136"/>
                  <a:gd name="T9" fmla="*/ 1 h 156"/>
                  <a:gd name="T10" fmla="*/ 61 w 136"/>
                  <a:gd name="T11" fmla="*/ 1 h 156"/>
                  <a:gd name="T12" fmla="*/ 52 w 136"/>
                  <a:gd name="T13" fmla="*/ 1 h 156"/>
                  <a:gd name="T14" fmla="*/ 46 w 136"/>
                  <a:gd name="T15" fmla="*/ 1 h 156"/>
                  <a:gd name="T16" fmla="*/ 43 w 136"/>
                  <a:gd name="T17" fmla="*/ 1 h 156"/>
                  <a:gd name="T18" fmla="*/ 42 w 136"/>
                  <a:gd name="T19" fmla="*/ 1 h 156"/>
                  <a:gd name="T20" fmla="*/ 42 w 136"/>
                  <a:gd name="T21" fmla="*/ 1 h 156"/>
                  <a:gd name="T22" fmla="*/ 41 w 136"/>
                  <a:gd name="T23" fmla="*/ 1 h 156"/>
                  <a:gd name="T24" fmla="*/ 39 w 136"/>
                  <a:gd name="T25" fmla="*/ 1 h 156"/>
                  <a:gd name="T26" fmla="*/ 37 w 136"/>
                  <a:gd name="T27" fmla="*/ 1 h 156"/>
                  <a:gd name="T28" fmla="*/ 35 w 136"/>
                  <a:gd name="T29" fmla="*/ 1 h 156"/>
                  <a:gd name="T30" fmla="*/ 29 w 136"/>
                  <a:gd name="T31" fmla="*/ 1 h 156"/>
                  <a:gd name="T32" fmla="*/ 25 w 136"/>
                  <a:gd name="T33" fmla="*/ 1 h 156"/>
                  <a:gd name="T34" fmla="*/ 24 w 136"/>
                  <a:gd name="T35" fmla="*/ 1 h 156"/>
                  <a:gd name="T36" fmla="*/ 21 w 136"/>
                  <a:gd name="T37" fmla="*/ 1 h 156"/>
                  <a:gd name="T38" fmla="*/ 18 w 136"/>
                  <a:gd name="T39" fmla="*/ 1 h 156"/>
                  <a:gd name="T40" fmla="*/ 11 w 136"/>
                  <a:gd name="T41" fmla="*/ 1 h 156"/>
                  <a:gd name="T42" fmla="*/ 6 w 136"/>
                  <a:gd name="T43" fmla="*/ 1 h 156"/>
                  <a:gd name="T44" fmla="*/ 2 w 136"/>
                  <a:gd name="T45" fmla="*/ 1 h 156"/>
                  <a:gd name="T46" fmla="*/ 0 w 136"/>
                  <a:gd name="T47" fmla="*/ 1 h 156"/>
                  <a:gd name="T48" fmla="*/ 0 w 136"/>
                  <a:gd name="T49" fmla="*/ 1 h 156"/>
                  <a:gd name="T50" fmla="*/ 23 w 136"/>
                  <a:gd name="T51" fmla="*/ 1 h 156"/>
                  <a:gd name="T52" fmla="*/ 44 w 136"/>
                  <a:gd name="T53" fmla="*/ 1 h 156"/>
                  <a:gd name="T54" fmla="*/ 62 w 136"/>
                  <a:gd name="T55" fmla="*/ 1 h 156"/>
                  <a:gd name="T56" fmla="*/ 78 w 136"/>
                  <a:gd name="T57" fmla="*/ 1 h 156"/>
                  <a:gd name="T58" fmla="*/ 91 w 136"/>
                  <a:gd name="T59" fmla="*/ 1 h 156"/>
                  <a:gd name="T60" fmla="*/ 102 w 136"/>
                  <a:gd name="T61" fmla="*/ 1 h 156"/>
                  <a:gd name="T62" fmla="*/ 112 w 136"/>
                  <a:gd name="T63" fmla="*/ 1 h 156"/>
                  <a:gd name="T64" fmla="*/ 118 w 136"/>
                  <a:gd name="T65" fmla="*/ 1 h 156"/>
                  <a:gd name="T66" fmla="*/ 124 w 136"/>
                  <a:gd name="T67" fmla="*/ 1 h 156"/>
                  <a:gd name="T68" fmla="*/ 129 w 136"/>
                  <a:gd name="T69" fmla="*/ 1 h 156"/>
                  <a:gd name="T70" fmla="*/ 133 w 136"/>
                  <a:gd name="T71" fmla="*/ 1 h 156"/>
                  <a:gd name="T72" fmla="*/ 135 w 136"/>
                  <a:gd name="T73" fmla="*/ 0 h 156"/>
                  <a:gd name="T74" fmla="*/ 136 w 136"/>
                  <a:gd name="T75" fmla="*/ 0 h 156"/>
                  <a:gd name="T76" fmla="*/ 121 w 136"/>
                  <a:gd name="T77" fmla="*/ 1 h 15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36" h="156">
                    <a:moveTo>
                      <a:pt x="121" y="120"/>
                    </a:moveTo>
                    <a:lnTo>
                      <a:pt x="107" y="126"/>
                    </a:lnTo>
                    <a:lnTo>
                      <a:pt x="95" y="131"/>
                    </a:lnTo>
                    <a:lnTo>
                      <a:pt x="84" y="136"/>
                    </a:lnTo>
                    <a:lnTo>
                      <a:pt x="74" y="141"/>
                    </a:lnTo>
                    <a:lnTo>
                      <a:pt x="61" y="148"/>
                    </a:lnTo>
                    <a:lnTo>
                      <a:pt x="52" y="151"/>
                    </a:lnTo>
                    <a:lnTo>
                      <a:pt x="46" y="154"/>
                    </a:lnTo>
                    <a:lnTo>
                      <a:pt x="43" y="156"/>
                    </a:lnTo>
                    <a:lnTo>
                      <a:pt x="42" y="156"/>
                    </a:lnTo>
                    <a:lnTo>
                      <a:pt x="41" y="154"/>
                    </a:lnTo>
                    <a:lnTo>
                      <a:pt x="39" y="149"/>
                    </a:lnTo>
                    <a:lnTo>
                      <a:pt x="37" y="141"/>
                    </a:lnTo>
                    <a:lnTo>
                      <a:pt x="35" y="133"/>
                    </a:lnTo>
                    <a:lnTo>
                      <a:pt x="29" y="116"/>
                    </a:lnTo>
                    <a:lnTo>
                      <a:pt x="25" y="110"/>
                    </a:lnTo>
                    <a:lnTo>
                      <a:pt x="24" y="105"/>
                    </a:lnTo>
                    <a:lnTo>
                      <a:pt x="21" y="100"/>
                    </a:lnTo>
                    <a:lnTo>
                      <a:pt x="18" y="93"/>
                    </a:lnTo>
                    <a:lnTo>
                      <a:pt x="11" y="77"/>
                    </a:lnTo>
                    <a:lnTo>
                      <a:pt x="6" y="69"/>
                    </a:lnTo>
                    <a:lnTo>
                      <a:pt x="2" y="61"/>
                    </a:lnTo>
                    <a:lnTo>
                      <a:pt x="0" y="56"/>
                    </a:lnTo>
                    <a:lnTo>
                      <a:pt x="0" y="54"/>
                    </a:lnTo>
                    <a:lnTo>
                      <a:pt x="23" y="44"/>
                    </a:lnTo>
                    <a:lnTo>
                      <a:pt x="44" y="36"/>
                    </a:lnTo>
                    <a:lnTo>
                      <a:pt x="62" y="29"/>
                    </a:lnTo>
                    <a:lnTo>
                      <a:pt x="78" y="23"/>
                    </a:lnTo>
                    <a:lnTo>
                      <a:pt x="91" y="18"/>
                    </a:lnTo>
                    <a:lnTo>
                      <a:pt x="102" y="13"/>
                    </a:lnTo>
                    <a:lnTo>
                      <a:pt x="112" y="10"/>
                    </a:lnTo>
                    <a:lnTo>
                      <a:pt x="118" y="6"/>
                    </a:lnTo>
                    <a:lnTo>
                      <a:pt x="124" y="5"/>
                    </a:lnTo>
                    <a:lnTo>
                      <a:pt x="129" y="3"/>
                    </a:lnTo>
                    <a:lnTo>
                      <a:pt x="133" y="1"/>
                    </a:lnTo>
                    <a:lnTo>
                      <a:pt x="135" y="0"/>
                    </a:lnTo>
                    <a:lnTo>
                      <a:pt x="136" y="0"/>
                    </a:lnTo>
                    <a:lnTo>
                      <a:pt x="121"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101" name="Freeform 521"/>
              <p:cNvSpPr>
                <a:spLocks/>
              </p:cNvSpPr>
              <p:nvPr/>
            </p:nvSpPr>
            <p:spPr bwMode="auto">
              <a:xfrm>
                <a:off x="1441" y="4791"/>
                <a:ext cx="136" cy="78"/>
              </a:xfrm>
              <a:custGeom>
                <a:avLst/>
                <a:gdLst>
                  <a:gd name="T0" fmla="*/ 121 w 136"/>
                  <a:gd name="T1" fmla="*/ 1 h 156"/>
                  <a:gd name="T2" fmla="*/ 107 w 136"/>
                  <a:gd name="T3" fmla="*/ 1 h 156"/>
                  <a:gd name="T4" fmla="*/ 95 w 136"/>
                  <a:gd name="T5" fmla="*/ 1 h 156"/>
                  <a:gd name="T6" fmla="*/ 84 w 136"/>
                  <a:gd name="T7" fmla="*/ 1 h 156"/>
                  <a:gd name="T8" fmla="*/ 74 w 136"/>
                  <a:gd name="T9" fmla="*/ 1 h 156"/>
                  <a:gd name="T10" fmla="*/ 61 w 136"/>
                  <a:gd name="T11" fmla="*/ 1 h 156"/>
                  <a:gd name="T12" fmla="*/ 52 w 136"/>
                  <a:gd name="T13" fmla="*/ 1 h 156"/>
                  <a:gd name="T14" fmla="*/ 46 w 136"/>
                  <a:gd name="T15" fmla="*/ 1 h 156"/>
                  <a:gd name="T16" fmla="*/ 43 w 136"/>
                  <a:gd name="T17" fmla="*/ 1 h 156"/>
                  <a:gd name="T18" fmla="*/ 42 w 136"/>
                  <a:gd name="T19" fmla="*/ 1 h 156"/>
                  <a:gd name="T20" fmla="*/ 42 w 136"/>
                  <a:gd name="T21" fmla="*/ 1 h 156"/>
                  <a:gd name="T22" fmla="*/ 41 w 136"/>
                  <a:gd name="T23" fmla="*/ 1 h 156"/>
                  <a:gd name="T24" fmla="*/ 39 w 136"/>
                  <a:gd name="T25" fmla="*/ 1 h 156"/>
                  <a:gd name="T26" fmla="*/ 37 w 136"/>
                  <a:gd name="T27" fmla="*/ 1 h 156"/>
                  <a:gd name="T28" fmla="*/ 35 w 136"/>
                  <a:gd name="T29" fmla="*/ 1 h 156"/>
                  <a:gd name="T30" fmla="*/ 29 w 136"/>
                  <a:gd name="T31" fmla="*/ 1 h 156"/>
                  <a:gd name="T32" fmla="*/ 25 w 136"/>
                  <a:gd name="T33" fmla="*/ 1 h 156"/>
                  <a:gd name="T34" fmla="*/ 24 w 136"/>
                  <a:gd name="T35" fmla="*/ 1 h 156"/>
                  <a:gd name="T36" fmla="*/ 21 w 136"/>
                  <a:gd name="T37" fmla="*/ 1 h 156"/>
                  <a:gd name="T38" fmla="*/ 18 w 136"/>
                  <a:gd name="T39" fmla="*/ 1 h 156"/>
                  <a:gd name="T40" fmla="*/ 11 w 136"/>
                  <a:gd name="T41" fmla="*/ 1 h 156"/>
                  <a:gd name="T42" fmla="*/ 6 w 136"/>
                  <a:gd name="T43" fmla="*/ 1 h 156"/>
                  <a:gd name="T44" fmla="*/ 2 w 136"/>
                  <a:gd name="T45" fmla="*/ 1 h 156"/>
                  <a:gd name="T46" fmla="*/ 0 w 136"/>
                  <a:gd name="T47" fmla="*/ 1 h 156"/>
                  <a:gd name="T48" fmla="*/ 0 w 136"/>
                  <a:gd name="T49" fmla="*/ 1 h 156"/>
                  <a:gd name="T50" fmla="*/ 23 w 136"/>
                  <a:gd name="T51" fmla="*/ 1 h 156"/>
                  <a:gd name="T52" fmla="*/ 44 w 136"/>
                  <a:gd name="T53" fmla="*/ 1 h 156"/>
                  <a:gd name="T54" fmla="*/ 62 w 136"/>
                  <a:gd name="T55" fmla="*/ 1 h 156"/>
                  <a:gd name="T56" fmla="*/ 78 w 136"/>
                  <a:gd name="T57" fmla="*/ 1 h 156"/>
                  <a:gd name="T58" fmla="*/ 91 w 136"/>
                  <a:gd name="T59" fmla="*/ 1 h 156"/>
                  <a:gd name="T60" fmla="*/ 102 w 136"/>
                  <a:gd name="T61" fmla="*/ 1 h 156"/>
                  <a:gd name="T62" fmla="*/ 112 w 136"/>
                  <a:gd name="T63" fmla="*/ 1 h 156"/>
                  <a:gd name="T64" fmla="*/ 118 w 136"/>
                  <a:gd name="T65" fmla="*/ 1 h 156"/>
                  <a:gd name="T66" fmla="*/ 124 w 136"/>
                  <a:gd name="T67" fmla="*/ 1 h 156"/>
                  <a:gd name="T68" fmla="*/ 129 w 136"/>
                  <a:gd name="T69" fmla="*/ 1 h 156"/>
                  <a:gd name="T70" fmla="*/ 133 w 136"/>
                  <a:gd name="T71" fmla="*/ 1 h 156"/>
                  <a:gd name="T72" fmla="*/ 135 w 136"/>
                  <a:gd name="T73" fmla="*/ 0 h 156"/>
                  <a:gd name="T74" fmla="*/ 136 w 136"/>
                  <a:gd name="T75" fmla="*/ 0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36" h="156">
                    <a:moveTo>
                      <a:pt x="121" y="120"/>
                    </a:moveTo>
                    <a:lnTo>
                      <a:pt x="107" y="126"/>
                    </a:lnTo>
                    <a:lnTo>
                      <a:pt x="95" y="131"/>
                    </a:lnTo>
                    <a:lnTo>
                      <a:pt x="84" y="136"/>
                    </a:lnTo>
                    <a:lnTo>
                      <a:pt x="74" y="141"/>
                    </a:lnTo>
                    <a:lnTo>
                      <a:pt x="61" y="148"/>
                    </a:lnTo>
                    <a:lnTo>
                      <a:pt x="52" y="151"/>
                    </a:lnTo>
                    <a:lnTo>
                      <a:pt x="46" y="154"/>
                    </a:lnTo>
                    <a:lnTo>
                      <a:pt x="43" y="156"/>
                    </a:lnTo>
                    <a:lnTo>
                      <a:pt x="42" y="156"/>
                    </a:lnTo>
                    <a:lnTo>
                      <a:pt x="41" y="154"/>
                    </a:lnTo>
                    <a:lnTo>
                      <a:pt x="39" y="149"/>
                    </a:lnTo>
                    <a:lnTo>
                      <a:pt x="37" y="141"/>
                    </a:lnTo>
                    <a:lnTo>
                      <a:pt x="35" y="133"/>
                    </a:lnTo>
                    <a:lnTo>
                      <a:pt x="29" y="116"/>
                    </a:lnTo>
                    <a:lnTo>
                      <a:pt x="25" y="110"/>
                    </a:lnTo>
                    <a:lnTo>
                      <a:pt x="24" y="105"/>
                    </a:lnTo>
                    <a:lnTo>
                      <a:pt x="21" y="100"/>
                    </a:lnTo>
                    <a:lnTo>
                      <a:pt x="18" y="93"/>
                    </a:lnTo>
                    <a:lnTo>
                      <a:pt x="11" y="77"/>
                    </a:lnTo>
                    <a:lnTo>
                      <a:pt x="6" y="69"/>
                    </a:lnTo>
                    <a:lnTo>
                      <a:pt x="2" y="61"/>
                    </a:lnTo>
                    <a:lnTo>
                      <a:pt x="0" y="56"/>
                    </a:lnTo>
                    <a:lnTo>
                      <a:pt x="0" y="54"/>
                    </a:lnTo>
                    <a:lnTo>
                      <a:pt x="23" y="44"/>
                    </a:lnTo>
                    <a:lnTo>
                      <a:pt x="44" y="36"/>
                    </a:lnTo>
                    <a:lnTo>
                      <a:pt x="62" y="29"/>
                    </a:lnTo>
                    <a:lnTo>
                      <a:pt x="78" y="23"/>
                    </a:lnTo>
                    <a:lnTo>
                      <a:pt x="91" y="18"/>
                    </a:lnTo>
                    <a:lnTo>
                      <a:pt x="102" y="13"/>
                    </a:lnTo>
                    <a:lnTo>
                      <a:pt x="112" y="10"/>
                    </a:lnTo>
                    <a:lnTo>
                      <a:pt x="118" y="6"/>
                    </a:lnTo>
                    <a:lnTo>
                      <a:pt x="124" y="5"/>
                    </a:lnTo>
                    <a:lnTo>
                      <a:pt x="129" y="3"/>
                    </a:lnTo>
                    <a:lnTo>
                      <a:pt x="133" y="1"/>
                    </a:lnTo>
                    <a:lnTo>
                      <a:pt x="135" y="0"/>
                    </a:lnTo>
                    <a:lnTo>
                      <a:pt x="13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02" name="Freeform 522"/>
              <p:cNvSpPr>
                <a:spLocks/>
              </p:cNvSpPr>
              <p:nvPr/>
            </p:nvSpPr>
            <p:spPr bwMode="auto">
              <a:xfrm>
                <a:off x="1543" y="4713"/>
                <a:ext cx="198" cy="147"/>
              </a:xfrm>
              <a:custGeom>
                <a:avLst/>
                <a:gdLst>
                  <a:gd name="T0" fmla="*/ 2 w 198"/>
                  <a:gd name="T1" fmla="*/ 1 h 292"/>
                  <a:gd name="T2" fmla="*/ 19 w 198"/>
                  <a:gd name="T3" fmla="*/ 1 h 292"/>
                  <a:gd name="T4" fmla="*/ 36 w 198"/>
                  <a:gd name="T5" fmla="*/ 1 h 292"/>
                  <a:gd name="T6" fmla="*/ 45 w 198"/>
                  <a:gd name="T7" fmla="*/ 1 h 292"/>
                  <a:gd name="T8" fmla="*/ 54 w 198"/>
                  <a:gd name="T9" fmla="*/ 1 h 292"/>
                  <a:gd name="T10" fmla="*/ 66 w 198"/>
                  <a:gd name="T11" fmla="*/ 1 h 292"/>
                  <a:gd name="T12" fmla="*/ 76 w 198"/>
                  <a:gd name="T13" fmla="*/ 1 h 292"/>
                  <a:gd name="T14" fmla="*/ 83 w 198"/>
                  <a:gd name="T15" fmla="*/ 1 h 292"/>
                  <a:gd name="T16" fmla="*/ 95 w 198"/>
                  <a:gd name="T17" fmla="*/ 1 h 292"/>
                  <a:gd name="T18" fmla="*/ 113 w 198"/>
                  <a:gd name="T19" fmla="*/ 0 h 292"/>
                  <a:gd name="T20" fmla="*/ 131 w 198"/>
                  <a:gd name="T21" fmla="*/ 1 h 292"/>
                  <a:gd name="T22" fmla="*/ 149 w 198"/>
                  <a:gd name="T23" fmla="*/ 1 h 292"/>
                  <a:gd name="T24" fmla="*/ 170 w 198"/>
                  <a:gd name="T25" fmla="*/ 1 h 292"/>
                  <a:gd name="T26" fmla="*/ 187 w 198"/>
                  <a:gd name="T27" fmla="*/ 1 h 292"/>
                  <a:gd name="T28" fmla="*/ 198 w 198"/>
                  <a:gd name="T29" fmla="*/ 1 h 292"/>
                  <a:gd name="T30" fmla="*/ 195 w 198"/>
                  <a:gd name="T31" fmla="*/ 1 h 292"/>
                  <a:gd name="T32" fmla="*/ 190 w 198"/>
                  <a:gd name="T33" fmla="*/ 1 h 292"/>
                  <a:gd name="T34" fmla="*/ 187 w 198"/>
                  <a:gd name="T35" fmla="*/ 1 h 292"/>
                  <a:gd name="T36" fmla="*/ 184 w 198"/>
                  <a:gd name="T37" fmla="*/ 1 h 292"/>
                  <a:gd name="T38" fmla="*/ 182 w 198"/>
                  <a:gd name="T39" fmla="*/ 1 h 292"/>
                  <a:gd name="T40" fmla="*/ 176 w 198"/>
                  <a:gd name="T41" fmla="*/ 1 h 292"/>
                  <a:gd name="T42" fmla="*/ 163 w 198"/>
                  <a:gd name="T43" fmla="*/ 1 h 292"/>
                  <a:gd name="T44" fmla="*/ 148 w 198"/>
                  <a:gd name="T45" fmla="*/ 1 h 292"/>
                  <a:gd name="T46" fmla="*/ 131 w 198"/>
                  <a:gd name="T47" fmla="*/ 1 h 292"/>
                  <a:gd name="T48" fmla="*/ 102 w 198"/>
                  <a:gd name="T49" fmla="*/ 1 h 292"/>
                  <a:gd name="T50" fmla="*/ 60 w 198"/>
                  <a:gd name="T51" fmla="*/ 1 h 292"/>
                  <a:gd name="T52" fmla="*/ 37 w 198"/>
                  <a:gd name="T53" fmla="*/ 1 h 292"/>
                  <a:gd name="T54" fmla="*/ 29 w 198"/>
                  <a:gd name="T55" fmla="*/ 1 h 292"/>
                  <a:gd name="T56" fmla="*/ 21 w 198"/>
                  <a:gd name="T57" fmla="*/ 1 h 292"/>
                  <a:gd name="T58" fmla="*/ 11 w 198"/>
                  <a:gd name="T59" fmla="*/ 1 h 292"/>
                  <a:gd name="T60" fmla="*/ 6 w 198"/>
                  <a:gd name="T61" fmla="*/ 1 h 292"/>
                  <a:gd name="T62" fmla="*/ 0 w 198"/>
                  <a:gd name="T63" fmla="*/ 1 h 2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98" h="292">
                    <a:moveTo>
                      <a:pt x="0" y="134"/>
                    </a:moveTo>
                    <a:lnTo>
                      <a:pt x="2" y="133"/>
                    </a:lnTo>
                    <a:lnTo>
                      <a:pt x="7" y="133"/>
                    </a:lnTo>
                    <a:lnTo>
                      <a:pt x="19" y="126"/>
                    </a:lnTo>
                    <a:lnTo>
                      <a:pt x="31" y="120"/>
                    </a:lnTo>
                    <a:lnTo>
                      <a:pt x="36" y="116"/>
                    </a:lnTo>
                    <a:lnTo>
                      <a:pt x="41" y="112"/>
                    </a:lnTo>
                    <a:lnTo>
                      <a:pt x="45" y="103"/>
                    </a:lnTo>
                    <a:lnTo>
                      <a:pt x="49" y="92"/>
                    </a:lnTo>
                    <a:lnTo>
                      <a:pt x="54" y="79"/>
                    </a:lnTo>
                    <a:lnTo>
                      <a:pt x="60" y="64"/>
                    </a:lnTo>
                    <a:lnTo>
                      <a:pt x="66" y="49"/>
                    </a:lnTo>
                    <a:lnTo>
                      <a:pt x="71" y="38"/>
                    </a:lnTo>
                    <a:lnTo>
                      <a:pt x="76" y="28"/>
                    </a:lnTo>
                    <a:lnTo>
                      <a:pt x="80" y="23"/>
                    </a:lnTo>
                    <a:lnTo>
                      <a:pt x="83" y="18"/>
                    </a:lnTo>
                    <a:lnTo>
                      <a:pt x="88" y="13"/>
                    </a:lnTo>
                    <a:lnTo>
                      <a:pt x="95" y="8"/>
                    </a:lnTo>
                    <a:lnTo>
                      <a:pt x="105" y="5"/>
                    </a:lnTo>
                    <a:lnTo>
                      <a:pt x="113" y="0"/>
                    </a:lnTo>
                    <a:lnTo>
                      <a:pt x="123" y="0"/>
                    </a:lnTo>
                    <a:lnTo>
                      <a:pt x="131" y="2"/>
                    </a:lnTo>
                    <a:lnTo>
                      <a:pt x="141" y="8"/>
                    </a:lnTo>
                    <a:lnTo>
                      <a:pt x="149" y="16"/>
                    </a:lnTo>
                    <a:lnTo>
                      <a:pt x="160" y="28"/>
                    </a:lnTo>
                    <a:lnTo>
                      <a:pt x="170" y="41"/>
                    </a:lnTo>
                    <a:lnTo>
                      <a:pt x="179" y="56"/>
                    </a:lnTo>
                    <a:lnTo>
                      <a:pt x="187" y="75"/>
                    </a:lnTo>
                    <a:lnTo>
                      <a:pt x="193" y="98"/>
                    </a:lnTo>
                    <a:lnTo>
                      <a:pt x="198" y="123"/>
                    </a:lnTo>
                    <a:lnTo>
                      <a:pt x="198" y="153"/>
                    </a:lnTo>
                    <a:lnTo>
                      <a:pt x="195" y="180"/>
                    </a:lnTo>
                    <a:lnTo>
                      <a:pt x="193" y="210"/>
                    </a:lnTo>
                    <a:lnTo>
                      <a:pt x="190" y="223"/>
                    </a:lnTo>
                    <a:lnTo>
                      <a:pt x="189" y="233"/>
                    </a:lnTo>
                    <a:lnTo>
                      <a:pt x="187" y="243"/>
                    </a:lnTo>
                    <a:lnTo>
                      <a:pt x="185" y="246"/>
                    </a:lnTo>
                    <a:lnTo>
                      <a:pt x="184" y="249"/>
                    </a:lnTo>
                    <a:lnTo>
                      <a:pt x="184" y="253"/>
                    </a:lnTo>
                    <a:lnTo>
                      <a:pt x="182" y="259"/>
                    </a:lnTo>
                    <a:lnTo>
                      <a:pt x="179" y="267"/>
                    </a:lnTo>
                    <a:lnTo>
                      <a:pt x="176" y="274"/>
                    </a:lnTo>
                    <a:lnTo>
                      <a:pt x="170" y="282"/>
                    </a:lnTo>
                    <a:lnTo>
                      <a:pt x="163" y="289"/>
                    </a:lnTo>
                    <a:lnTo>
                      <a:pt x="154" y="292"/>
                    </a:lnTo>
                    <a:lnTo>
                      <a:pt x="148" y="292"/>
                    </a:lnTo>
                    <a:lnTo>
                      <a:pt x="141" y="290"/>
                    </a:lnTo>
                    <a:lnTo>
                      <a:pt x="131" y="285"/>
                    </a:lnTo>
                    <a:lnTo>
                      <a:pt x="123" y="279"/>
                    </a:lnTo>
                    <a:lnTo>
                      <a:pt x="102" y="261"/>
                    </a:lnTo>
                    <a:lnTo>
                      <a:pt x="81" y="240"/>
                    </a:lnTo>
                    <a:lnTo>
                      <a:pt x="60" y="218"/>
                    </a:lnTo>
                    <a:lnTo>
                      <a:pt x="43" y="200"/>
                    </a:lnTo>
                    <a:lnTo>
                      <a:pt x="37" y="192"/>
                    </a:lnTo>
                    <a:lnTo>
                      <a:pt x="31" y="185"/>
                    </a:lnTo>
                    <a:lnTo>
                      <a:pt x="29" y="182"/>
                    </a:lnTo>
                    <a:lnTo>
                      <a:pt x="28" y="180"/>
                    </a:lnTo>
                    <a:lnTo>
                      <a:pt x="21" y="180"/>
                    </a:lnTo>
                    <a:lnTo>
                      <a:pt x="15" y="179"/>
                    </a:lnTo>
                    <a:lnTo>
                      <a:pt x="11" y="179"/>
                    </a:lnTo>
                    <a:lnTo>
                      <a:pt x="9" y="179"/>
                    </a:lnTo>
                    <a:lnTo>
                      <a:pt x="6" y="179"/>
                    </a:lnTo>
                    <a:lnTo>
                      <a:pt x="5" y="179"/>
                    </a:lnTo>
                    <a:lnTo>
                      <a:pt x="0" y="134"/>
                    </a:lnTo>
                    <a:close/>
                  </a:path>
                </a:pathLst>
              </a:custGeom>
              <a:solidFill>
                <a:srgbClr val="4A4A4A"/>
              </a:solidFill>
              <a:ln w="9525">
                <a:solidFill>
                  <a:srgbClr val="000000"/>
                </a:solidFill>
                <a:prstDash val="solid"/>
                <a:round/>
                <a:headEnd/>
                <a:tailEnd/>
              </a:ln>
            </p:spPr>
            <p:txBody>
              <a:bodyPr/>
              <a:lstStyle/>
              <a:p>
                <a:endParaRPr lang="ja-JP" altLang="en-US"/>
              </a:p>
            </p:txBody>
          </p:sp>
          <p:sp>
            <p:nvSpPr>
              <p:cNvPr id="36103" name="Freeform 523"/>
              <p:cNvSpPr>
                <a:spLocks/>
              </p:cNvSpPr>
              <p:nvPr/>
            </p:nvSpPr>
            <p:spPr bwMode="auto">
              <a:xfrm>
                <a:off x="1543" y="4779"/>
                <a:ext cx="16" cy="24"/>
              </a:xfrm>
              <a:custGeom>
                <a:avLst/>
                <a:gdLst>
                  <a:gd name="T0" fmla="*/ 5 w 16"/>
                  <a:gd name="T1" fmla="*/ 1 h 48"/>
                  <a:gd name="T2" fmla="*/ 0 w 16"/>
                  <a:gd name="T3" fmla="*/ 1 h 48"/>
                  <a:gd name="T4" fmla="*/ 9 w 16"/>
                  <a:gd name="T5" fmla="*/ 0 h 48"/>
                  <a:gd name="T6" fmla="*/ 16 w 16"/>
                  <a:gd name="T7" fmla="*/ 1 h 48"/>
                  <a:gd name="T8" fmla="*/ 5 w 16"/>
                  <a:gd name="T9" fmla="*/ 1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48">
                    <a:moveTo>
                      <a:pt x="5" y="48"/>
                    </a:moveTo>
                    <a:lnTo>
                      <a:pt x="0" y="3"/>
                    </a:lnTo>
                    <a:lnTo>
                      <a:pt x="9" y="0"/>
                    </a:lnTo>
                    <a:lnTo>
                      <a:pt x="16" y="48"/>
                    </a:lnTo>
                    <a:lnTo>
                      <a:pt x="5" y="48"/>
                    </a:lnTo>
                    <a:close/>
                  </a:path>
                </a:pathLst>
              </a:custGeom>
              <a:solidFill>
                <a:srgbClr val="FFFFFF"/>
              </a:solidFill>
              <a:ln w="9525">
                <a:solidFill>
                  <a:srgbClr val="000000"/>
                </a:solidFill>
                <a:prstDash val="solid"/>
                <a:round/>
                <a:headEnd/>
                <a:tailEnd/>
              </a:ln>
            </p:spPr>
            <p:txBody>
              <a:bodyPr/>
              <a:lstStyle/>
              <a:p>
                <a:endParaRPr lang="ja-JP" altLang="en-US"/>
              </a:p>
            </p:txBody>
          </p:sp>
          <p:sp>
            <p:nvSpPr>
              <p:cNvPr id="36104" name="Freeform 524"/>
              <p:cNvSpPr>
                <a:spLocks/>
              </p:cNvSpPr>
              <p:nvPr/>
            </p:nvSpPr>
            <p:spPr bwMode="auto">
              <a:xfrm>
                <a:off x="1620" y="4711"/>
                <a:ext cx="62" cy="70"/>
              </a:xfrm>
              <a:custGeom>
                <a:avLst/>
                <a:gdLst>
                  <a:gd name="T0" fmla="*/ 1 w 62"/>
                  <a:gd name="T1" fmla="*/ 1 h 139"/>
                  <a:gd name="T2" fmla="*/ 0 w 62"/>
                  <a:gd name="T3" fmla="*/ 1 h 139"/>
                  <a:gd name="T4" fmla="*/ 0 w 62"/>
                  <a:gd name="T5" fmla="*/ 1 h 139"/>
                  <a:gd name="T6" fmla="*/ 0 w 62"/>
                  <a:gd name="T7" fmla="*/ 1 h 139"/>
                  <a:gd name="T8" fmla="*/ 0 w 62"/>
                  <a:gd name="T9" fmla="*/ 1 h 139"/>
                  <a:gd name="T10" fmla="*/ 1 w 62"/>
                  <a:gd name="T11" fmla="*/ 1 h 139"/>
                  <a:gd name="T12" fmla="*/ 5 w 62"/>
                  <a:gd name="T13" fmla="*/ 1 h 139"/>
                  <a:gd name="T14" fmla="*/ 9 w 62"/>
                  <a:gd name="T15" fmla="*/ 1 h 139"/>
                  <a:gd name="T16" fmla="*/ 15 w 62"/>
                  <a:gd name="T17" fmla="*/ 1 h 139"/>
                  <a:gd name="T18" fmla="*/ 16 w 62"/>
                  <a:gd name="T19" fmla="*/ 1 h 139"/>
                  <a:gd name="T20" fmla="*/ 17 w 62"/>
                  <a:gd name="T21" fmla="*/ 1 h 139"/>
                  <a:gd name="T22" fmla="*/ 24 w 62"/>
                  <a:gd name="T23" fmla="*/ 1 h 139"/>
                  <a:gd name="T24" fmla="*/ 33 w 62"/>
                  <a:gd name="T25" fmla="*/ 1 h 139"/>
                  <a:gd name="T26" fmla="*/ 42 w 62"/>
                  <a:gd name="T27" fmla="*/ 1 h 139"/>
                  <a:gd name="T28" fmla="*/ 52 w 62"/>
                  <a:gd name="T29" fmla="*/ 1 h 139"/>
                  <a:gd name="T30" fmla="*/ 59 w 62"/>
                  <a:gd name="T31" fmla="*/ 1 h 139"/>
                  <a:gd name="T32" fmla="*/ 62 w 62"/>
                  <a:gd name="T33" fmla="*/ 1 h 139"/>
                  <a:gd name="T34" fmla="*/ 62 w 62"/>
                  <a:gd name="T35" fmla="*/ 1 h 139"/>
                  <a:gd name="T36" fmla="*/ 59 w 62"/>
                  <a:gd name="T37" fmla="*/ 0 h 139"/>
                  <a:gd name="T38" fmla="*/ 52 w 62"/>
                  <a:gd name="T39" fmla="*/ 1 h 139"/>
                  <a:gd name="T40" fmla="*/ 45 w 62"/>
                  <a:gd name="T41" fmla="*/ 1 h 139"/>
                  <a:gd name="T42" fmla="*/ 33 w 62"/>
                  <a:gd name="T43" fmla="*/ 1 h 139"/>
                  <a:gd name="T44" fmla="*/ 23 w 62"/>
                  <a:gd name="T45" fmla="*/ 1 h 139"/>
                  <a:gd name="T46" fmla="*/ 15 w 62"/>
                  <a:gd name="T47" fmla="*/ 1 h 139"/>
                  <a:gd name="T48" fmla="*/ 9 w 62"/>
                  <a:gd name="T49" fmla="*/ 1 h 139"/>
                  <a:gd name="T50" fmla="*/ 5 w 62"/>
                  <a:gd name="T51" fmla="*/ 1 h 139"/>
                  <a:gd name="T52" fmla="*/ 3 w 62"/>
                  <a:gd name="T53" fmla="*/ 1 h 139"/>
                  <a:gd name="T54" fmla="*/ 1 w 62"/>
                  <a:gd name="T55" fmla="*/ 1 h 139"/>
                  <a:gd name="T56" fmla="*/ 1 w 62"/>
                  <a:gd name="T57" fmla="*/ 1 h 1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2" h="139">
                    <a:moveTo>
                      <a:pt x="1" y="39"/>
                    </a:moveTo>
                    <a:lnTo>
                      <a:pt x="0" y="46"/>
                    </a:lnTo>
                    <a:lnTo>
                      <a:pt x="0" y="56"/>
                    </a:lnTo>
                    <a:lnTo>
                      <a:pt x="0" y="69"/>
                    </a:lnTo>
                    <a:lnTo>
                      <a:pt x="0" y="84"/>
                    </a:lnTo>
                    <a:lnTo>
                      <a:pt x="1" y="100"/>
                    </a:lnTo>
                    <a:lnTo>
                      <a:pt x="5" y="115"/>
                    </a:lnTo>
                    <a:lnTo>
                      <a:pt x="9" y="128"/>
                    </a:lnTo>
                    <a:lnTo>
                      <a:pt x="15" y="139"/>
                    </a:lnTo>
                    <a:lnTo>
                      <a:pt x="16" y="138"/>
                    </a:lnTo>
                    <a:lnTo>
                      <a:pt x="17" y="135"/>
                    </a:lnTo>
                    <a:lnTo>
                      <a:pt x="24" y="125"/>
                    </a:lnTo>
                    <a:lnTo>
                      <a:pt x="33" y="107"/>
                    </a:lnTo>
                    <a:lnTo>
                      <a:pt x="42" y="85"/>
                    </a:lnTo>
                    <a:lnTo>
                      <a:pt x="52" y="62"/>
                    </a:lnTo>
                    <a:lnTo>
                      <a:pt x="59" y="39"/>
                    </a:lnTo>
                    <a:lnTo>
                      <a:pt x="62" y="18"/>
                    </a:lnTo>
                    <a:lnTo>
                      <a:pt x="62" y="8"/>
                    </a:lnTo>
                    <a:lnTo>
                      <a:pt x="59" y="0"/>
                    </a:lnTo>
                    <a:lnTo>
                      <a:pt x="52" y="10"/>
                    </a:lnTo>
                    <a:lnTo>
                      <a:pt x="45" y="20"/>
                    </a:lnTo>
                    <a:lnTo>
                      <a:pt x="33" y="33"/>
                    </a:lnTo>
                    <a:lnTo>
                      <a:pt x="23" y="39"/>
                    </a:lnTo>
                    <a:lnTo>
                      <a:pt x="15" y="43"/>
                    </a:lnTo>
                    <a:lnTo>
                      <a:pt x="9" y="43"/>
                    </a:lnTo>
                    <a:lnTo>
                      <a:pt x="5" y="43"/>
                    </a:lnTo>
                    <a:lnTo>
                      <a:pt x="3" y="39"/>
                    </a:lnTo>
                    <a:lnTo>
                      <a:pt x="1"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105" name="Freeform 525"/>
              <p:cNvSpPr>
                <a:spLocks/>
              </p:cNvSpPr>
              <p:nvPr/>
            </p:nvSpPr>
            <p:spPr bwMode="auto">
              <a:xfrm>
                <a:off x="1620" y="4711"/>
                <a:ext cx="62" cy="70"/>
              </a:xfrm>
              <a:custGeom>
                <a:avLst/>
                <a:gdLst>
                  <a:gd name="T0" fmla="*/ 1 w 62"/>
                  <a:gd name="T1" fmla="*/ 1 h 139"/>
                  <a:gd name="T2" fmla="*/ 0 w 62"/>
                  <a:gd name="T3" fmla="*/ 1 h 139"/>
                  <a:gd name="T4" fmla="*/ 0 w 62"/>
                  <a:gd name="T5" fmla="*/ 1 h 139"/>
                  <a:gd name="T6" fmla="*/ 0 w 62"/>
                  <a:gd name="T7" fmla="*/ 1 h 139"/>
                  <a:gd name="T8" fmla="*/ 0 w 62"/>
                  <a:gd name="T9" fmla="*/ 1 h 139"/>
                  <a:gd name="T10" fmla="*/ 1 w 62"/>
                  <a:gd name="T11" fmla="*/ 1 h 139"/>
                  <a:gd name="T12" fmla="*/ 5 w 62"/>
                  <a:gd name="T13" fmla="*/ 1 h 139"/>
                  <a:gd name="T14" fmla="*/ 9 w 62"/>
                  <a:gd name="T15" fmla="*/ 1 h 139"/>
                  <a:gd name="T16" fmla="*/ 15 w 62"/>
                  <a:gd name="T17" fmla="*/ 1 h 139"/>
                  <a:gd name="T18" fmla="*/ 16 w 62"/>
                  <a:gd name="T19" fmla="*/ 1 h 139"/>
                  <a:gd name="T20" fmla="*/ 17 w 62"/>
                  <a:gd name="T21" fmla="*/ 1 h 139"/>
                  <a:gd name="T22" fmla="*/ 24 w 62"/>
                  <a:gd name="T23" fmla="*/ 1 h 139"/>
                  <a:gd name="T24" fmla="*/ 33 w 62"/>
                  <a:gd name="T25" fmla="*/ 1 h 139"/>
                  <a:gd name="T26" fmla="*/ 42 w 62"/>
                  <a:gd name="T27" fmla="*/ 1 h 139"/>
                  <a:gd name="T28" fmla="*/ 52 w 62"/>
                  <a:gd name="T29" fmla="*/ 1 h 139"/>
                  <a:gd name="T30" fmla="*/ 59 w 62"/>
                  <a:gd name="T31" fmla="*/ 1 h 139"/>
                  <a:gd name="T32" fmla="*/ 62 w 62"/>
                  <a:gd name="T33" fmla="*/ 1 h 139"/>
                  <a:gd name="T34" fmla="*/ 62 w 62"/>
                  <a:gd name="T35" fmla="*/ 1 h 139"/>
                  <a:gd name="T36" fmla="*/ 59 w 62"/>
                  <a:gd name="T37" fmla="*/ 0 h 139"/>
                  <a:gd name="T38" fmla="*/ 52 w 62"/>
                  <a:gd name="T39" fmla="*/ 1 h 139"/>
                  <a:gd name="T40" fmla="*/ 45 w 62"/>
                  <a:gd name="T41" fmla="*/ 1 h 139"/>
                  <a:gd name="T42" fmla="*/ 33 w 62"/>
                  <a:gd name="T43" fmla="*/ 1 h 139"/>
                  <a:gd name="T44" fmla="*/ 23 w 62"/>
                  <a:gd name="T45" fmla="*/ 1 h 139"/>
                  <a:gd name="T46" fmla="*/ 15 w 62"/>
                  <a:gd name="T47" fmla="*/ 1 h 139"/>
                  <a:gd name="T48" fmla="*/ 9 w 62"/>
                  <a:gd name="T49" fmla="*/ 1 h 139"/>
                  <a:gd name="T50" fmla="*/ 5 w 62"/>
                  <a:gd name="T51" fmla="*/ 1 h 139"/>
                  <a:gd name="T52" fmla="*/ 3 w 62"/>
                  <a:gd name="T53" fmla="*/ 1 h 139"/>
                  <a:gd name="T54" fmla="*/ 1 w 62"/>
                  <a:gd name="T55" fmla="*/ 1 h 139"/>
                  <a:gd name="T56" fmla="*/ 1 w 62"/>
                  <a:gd name="T57" fmla="*/ 1 h 1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2" h="139">
                    <a:moveTo>
                      <a:pt x="1" y="39"/>
                    </a:moveTo>
                    <a:lnTo>
                      <a:pt x="0" y="46"/>
                    </a:lnTo>
                    <a:lnTo>
                      <a:pt x="0" y="56"/>
                    </a:lnTo>
                    <a:lnTo>
                      <a:pt x="0" y="69"/>
                    </a:lnTo>
                    <a:lnTo>
                      <a:pt x="0" y="84"/>
                    </a:lnTo>
                    <a:lnTo>
                      <a:pt x="1" y="100"/>
                    </a:lnTo>
                    <a:lnTo>
                      <a:pt x="5" y="115"/>
                    </a:lnTo>
                    <a:lnTo>
                      <a:pt x="9" y="128"/>
                    </a:lnTo>
                    <a:lnTo>
                      <a:pt x="15" y="139"/>
                    </a:lnTo>
                    <a:lnTo>
                      <a:pt x="16" y="138"/>
                    </a:lnTo>
                    <a:lnTo>
                      <a:pt x="17" y="135"/>
                    </a:lnTo>
                    <a:lnTo>
                      <a:pt x="24" y="125"/>
                    </a:lnTo>
                    <a:lnTo>
                      <a:pt x="33" y="107"/>
                    </a:lnTo>
                    <a:lnTo>
                      <a:pt x="42" y="85"/>
                    </a:lnTo>
                    <a:lnTo>
                      <a:pt x="52" y="62"/>
                    </a:lnTo>
                    <a:lnTo>
                      <a:pt x="59" y="39"/>
                    </a:lnTo>
                    <a:lnTo>
                      <a:pt x="62" y="18"/>
                    </a:lnTo>
                    <a:lnTo>
                      <a:pt x="62" y="8"/>
                    </a:lnTo>
                    <a:lnTo>
                      <a:pt x="59" y="0"/>
                    </a:lnTo>
                    <a:lnTo>
                      <a:pt x="52" y="10"/>
                    </a:lnTo>
                    <a:lnTo>
                      <a:pt x="45" y="20"/>
                    </a:lnTo>
                    <a:lnTo>
                      <a:pt x="33" y="33"/>
                    </a:lnTo>
                    <a:lnTo>
                      <a:pt x="23" y="39"/>
                    </a:lnTo>
                    <a:lnTo>
                      <a:pt x="15" y="43"/>
                    </a:lnTo>
                    <a:lnTo>
                      <a:pt x="9" y="43"/>
                    </a:lnTo>
                    <a:lnTo>
                      <a:pt x="5" y="43"/>
                    </a:lnTo>
                    <a:lnTo>
                      <a:pt x="3" y="39"/>
                    </a:lnTo>
                    <a:lnTo>
                      <a:pt x="1" y="3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06" name="Freeform 526"/>
              <p:cNvSpPr>
                <a:spLocks/>
              </p:cNvSpPr>
              <p:nvPr/>
            </p:nvSpPr>
            <p:spPr bwMode="auto">
              <a:xfrm>
                <a:off x="1560" y="4627"/>
                <a:ext cx="120" cy="114"/>
              </a:xfrm>
              <a:custGeom>
                <a:avLst/>
                <a:gdLst>
                  <a:gd name="T0" fmla="*/ 11 w 120"/>
                  <a:gd name="T1" fmla="*/ 1 h 226"/>
                  <a:gd name="T2" fmla="*/ 2 w 120"/>
                  <a:gd name="T3" fmla="*/ 1 h 226"/>
                  <a:gd name="T4" fmla="*/ 0 w 120"/>
                  <a:gd name="T5" fmla="*/ 1 h 226"/>
                  <a:gd name="T6" fmla="*/ 2 w 120"/>
                  <a:gd name="T7" fmla="*/ 1 h 226"/>
                  <a:gd name="T8" fmla="*/ 19 w 120"/>
                  <a:gd name="T9" fmla="*/ 1 h 226"/>
                  <a:gd name="T10" fmla="*/ 32 w 120"/>
                  <a:gd name="T11" fmla="*/ 1 h 226"/>
                  <a:gd name="T12" fmla="*/ 48 w 120"/>
                  <a:gd name="T13" fmla="*/ 1 h 226"/>
                  <a:gd name="T14" fmla="*/ 65 w 120"/>
                  <a:gd name="T15" fmla="*/ 1 h 226"/>
                  <a:gd name="T16" fmla="*/ 77 w 120"/>
                  <a:gd name="T17" fmla="*/ 1 h 226"/>
                  <a:gd name="T18" fmla="*/ 82 w 120"/>
                  <a:gd name="T19" fmla="*/ 1 h 226"/>
                  <a:gd name="T20" fmla="*/ 102 w 120"/>
                  <a:gd name="T21" fmla="*/ 1 h 226"/>
                  <a:gd name="T22" fmla="*/ 108 w 120"/>
                  <a:gd name="T23" fmla="*/ 1 h 226"/>
                  <a:gd name="T24" fmla="*/ 108 w 120"/>
                  <a:gd name="T25" fmla="*/ 1 h 226"/>
                  <a:gd name="T26" fmla="*/ 106 w 120"/>
                  <a:gd name="T27" fmla="*/ 1 h 226"/>
                  <a:gd name="T28" fmla="*/ 107 w 120"/>
                  <a:gd name="T29" fmla="*/ 1 h 226"/>
                  <a:gd name="T30" fmla="*/ 114 w 120"/>
                  <a:gd name="T31" fmla="*/ 1 h 226"/>
                  <a:gd name="T32" fmla="*/ 120 w 120"/>
                  <a:gd name="T33" fmla="*/ 1 h 226"/>
                  <a:gd name="T34" fmla="*/ 119 w 120"/>
                  <a:gd name="T35" fmla="*/ 1 h 226"/>
                  <a:gd name="T36" fmla="*/ 113 w 120"/>
                  <a:gd name="T37" fmla="*/ 1 h 226"/>
                  <a:gd name="T38" fmla="*/ 103 w 120"/>
                  <a:gd name="T39" fmla="*/ 1 h 226"/>
                  <a:gd name="T40" fmla="*/ 93 w 120"/>
                  <a:gd name="T41" fmla="*/ 1 h 226"/>
                  <a:gd name="T42" fmla="*/ 90 w 120"/>
                  <a:gd name="T43" fmla="*/ 1 h 226"/>
                  <a:gd name="T44" fmla="*/ 90 w 120"/>
                  <a:gd name="T45" fmla="*/ 1 h 226"/>
                  <a:gd name="T46" fmla="*/ 93 w 120"/>
                  <a:gd name="T47" fmla="*/ 1 h 226"/>
                  <a:gd name="T48" fmla="*/ 97 w 120"/>
                  <a:gd name="T49" fmla="*/ 1 h 226"/>
                  <a:gd name="T50" fmla="*/ 94 w 120"/>
                  <a:gd name="T51" fmla="*/ 1 h 226"/>
                  <a:gd name="T52" fmla="*/ 83 w 120"/>
                  <a:gd name="T53" fmla="*/ 1 h 226"/>
                  <a:gd name="T54" fmla="*/ 70 w 120"/>
                  <a:gd name="T55" fmla="*/ 0 h 226"/>
                  <a:gd name="T56" fmla="*/ 55 w 120"/>
                  <a:gd name="T57" fmla="*/ 1 h 226"/>
                  <a:gd name="T58" fmla="*/ 29 w 120"/>
                  <a:gd name="T59" fmla="*/ 1 h 226"/>
                  <a:gd name="T60" fmla="*/ 18 w 120"/>
                  <a:gd name="T61" fmla="*/ 1 h 226"/>
                  <a:gd name="T62" fmla="*/ 16 w 120"/>
                  <a:gd name="T63" fmla="*/ 1 h 2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20" h="226">
                    <a:moveTo>
                      <a:pt x="16" y="11"/>
                    </a:moveTo>
                    <a:lnTo>
                      <a:pt x="11" y="24"/>
                    </a:lnTo>
                    <a:lnTo>
                      <a:pt x="6" y="42"/>
                    </a:lnTo>
                    <a:lnTo>
                      <a:pt x="2" y="62"/>
                    </a:lnTo>
                    <a:lnTo>
                      <a:pt x="1" y="82"/>
                    </a:lnTo>
                    <a:lnTo>
                      <a:pt x="0" y="124"/>
                    </a:lnTo>
                    <a:lnTo>
                      <a:pt x="1" y="142"/>
                    </a:lnTo>
                    <a:lnTo>
                      <a:pt x="2" y="157"/>
                    </a:lnTo>
                    <a:lnTo>
                      <a:pt x="10" y="182"/>
                    </a:lnTo>
                    <a:lnTo>
                      <a:pt x="19" y="201"/>
                    </a:lnTo>
                    <a:lnTo>
                      <a:pt x="26" y="210"/>
                    </a:lnTo>
                    <a:lnTo>
                      <a:pt x="32" y="215"/>
                    </a:lnTo>
                    <a:lnTo>
                      <a:pt x="40" y="216"/>
                    </a:lnTo>
                    <a:lnTo>
                      <a:pt x="48" y="218"/>
                    </a:lnTo>
                    <a:lnTo>
                      <a:pt x="57" y="216"/>
                    </a:lnTo>
                    <a:lnTo>
                      <a:pt x="65" y="218"/>
                    </a:lnTo>
                    <a:lnTo>
                      <a:pt x="71" y="221"/>
                    </a:lnTo>
                    <a:lnTo>
                      <a:pt x="77" y="226"/>
                    </a:lnTo>
                    <a:lnTo>
                      <a:pt x="78" y="224"/>
                    </a:lnTo>
                    <a:lnTo>
                      <a:pt x="82" y="221"/>
                    </a:lnTo>
                    <a:lnTo>
                      <a:pt x="91" y="210"/>
                    </a:lnTo>
                    <a:lnTo>
                      <a:pt x="102" y="198"/>
                    </a:lnTo>
                    <a:lnTo>
                      <a:pt x="106" y="193"/>
                    </a:lnTo>
                    <a:lnTo>
                      <a:pt x="108" y="188"/>
                    </a:lnTo>
                    <a:lnTo>
                      <a:pt x="108" y="175"/>
                    </a:lnTo>
                    <a:lnTo>
                      <a:pt x="108" y="162"/>
                    </a:lnTo>
                    <a:lnTo>
                      <a:pt x="107" y="152"/>
                    </a:lnTo>
                    <a:lnTo>
                      <a:pt x="106" y="149"/>
                    </a:lnTo>
                    <a:lnTo>
                      <a:pt x="107" y="147"/>
                    </a:lnTo>
                    <a:lnTo>
                      <a:pt x="108" y="146"/>
                    </a:lnTo>
                    <a:lnTo>
                      <a:pt x="114" y="141"/>
                    </a:lnTo>
                    <a:lnTo>
                      <a:pt x="119" y="131"/>
                    </a:lnTo>
                    <a:lnTo>
                      <a:pt x="120" y="123"/>
                    </a:lnTo>
                    <a:lnTo>
                      <a:pt x="120" y="113"/>
                    </a:lnTo>
                    <a:lnTo>
                      <a:pt x="119" y="106"/>
                    </a:lnTo>
                    <a:lnTo>
                      <a:pt x="116" y="100"/>
                    </a:lnTo>
                    <a:lnTo>
                      <a:pt x="113" y="96"/>
                    </a:lnTo>
                    <a:lnTo>
                      <a:pt x="110" y="96"/>
                    </a:lnTo>
                    <a:lnTo>
                      <a:pt x="103" y="96"/>
                    </a:lnTo>
                    <a:lnTo>
                      <a:pt x="97" y="100"/>
                    </a:lnTo>
                    <a:lnTo>
                      <a:pt x="93" y="96"/>
                    </a:lnTo>
                    <a:lnTo>
                      <a:pt x="90" y="96"/>
                    </a:lnTo>
                    <a:lnTo>
                      <a:pt x="90" y="95"/>
                    </a:lnTo>
                    <a:lnTo>
                      <a:pt x="90" y="93"/>
                    </a:lnTo>
                    <a:lnTo>
                      <a:pt x="91" y="88"/>
                    </a:lnTo>
                    <a:lnTo>
                      <a:pt x="93" y="82"/>
                    </a:lnTo>
                    <a:lnTo>
                      <a:pt x="95" y="73"/>
                    </a:lnTo>
                    <a:lnTo>
                      <a:pt x="97" y="54"/>
                    </a:lnTo>
                    <a:lnTo>
                      <a:pt x="97" y="34"/>
                    </a:lnTo>
                    <a:lnTo>
                      <a:pt x="94" y="21"/>
                    </a:lnTo>
                    <a:lnTo>
                      <a:pt x="90" y="8"/>
                    </a:lnTo>
                    <a:lnTo>
                      <a:pt x="83" y="1"/>
                    </a:lnTo>
                    <a:lnTo>
                      <a:pt x="76" y="0"/>
                    </a:lnTo>
                    <a:lnTo>
                      <a:pt x="70" y="0"/>
                    </a:lnTo>
                    <a:lnTo>
                      <a:pt x="63" y="0"/>
                    </a:lnTo>
                    <a:lnTo>
                      <a:pt x="55" y="1"/>
                    </a:lnTo>
                    <a:lnTo>
                      <a:pt x="37" y="6"/>
                    </a:lnTo>
                    <a:lnTo>
                      <a:pt x="29" y="8"/>
                    </a:lnTo>
                    <a:lnTo>
                      <a:pt x="23" y="9"/>
                    </a:lnTo>
                    <a:lnTo>
                      <a:pt x="18" y="11"/>
                    </a:lnTo>
                    <a:lnTo>
                      <a:pt x="16" y="11"/>
                    </a:lnTo>
                    <a:close/>
                  </a:path>
                </a:pathLst>
              </a:custGeom>
              <a:solidFill>
                <a:srgbClr val="FEDFB3"/>
              </a:solidFill>
              <a:ln w="9525">
                <a:solidFill>
                  <a:srgbClr val="000000"/>
                </a:solidFill>
                <a:prstDash val="solid"/>
                <a:round/>
                <a:headEnd/>
                <a:tailEnd/>
              </a:ln>
            </p:spPr>
            <p:txBody>
              <a:bodyPr/>
              <a:lstStyle/>
              <a:p>
                <a:endParaRPr lang="ja-JP" altLang="en-US"/>
              </a:p>
            </p:txBody>
          </p:sp>
          <p:sp>
            <p:nvSpPr>
              <p:cNvPr id="36107" name="Freeform 527"/>
              <p:cNvSpPr>
                <a:spLocks/>
              </p:cNvSpPr>
              <p:nvPr/>
            </p:nvSpPr>
            <p:spPr bwMode="auto">
              <a:xfrm>
                <a:off x="1600" y="4660"/>
                <a:ext cx="4" cy="3"/>
              </a:xfrm>
              <a:custGeom>
                <a:avLst/>
                <a:gdLst>
                  <a:gd name="T0" fmla="*/ 4 w 4"/>
                  <a:gd name="T1" fmla="*/ 0 h 7"/>
                  <a:gd name="T2" fmla="*/ 4 w 4"/>
                  <a:gd name="T3" fmla="*/ 0 h 7"/>
                  <a:gd name="T4" fmla="*/ 2 w 4"/>
                  <a:gd name="T5" fmla="*/ 0 h 7"/>
                  <a:gd name="T6" fmla="*/ 1 w 4"/>
                  <a:gd name="T7" fmla="*/ 0 h 7"/>
                  <a:gd name="T8" fmla="*/ 0 w 4"/>
                  <a:gd name="T9" fmla="*/ 0 h 7"/>
                  <a:gd name="T10" fmla="*/ 1 w 4"/>
                  <a:gd name="T11" fmla="*/ 0 h 7"/>
                  <a:gd name="T12" fmla="*/ 2 w 4"/>
                  <a:gd name="T13" fmla="*/ 0 h 7"/>
                  <a:gd name="T14" fmla="*/ 4 w 4"/>
                  <a:gd name="T15" fmla="*/ 0 h 7"/>
                  <a:gd name="T16" fmla="*/ 4 w 4"/>
                  <a:gd name="T17" fmla="*/ 0 h 7"/>
                  <a:gd name="T18" fmla="*/ 4 w 4"/>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7">
                    <a:moveTo>
                      <a:pt x="4" y="4"/>
                    </a:moveTo>
                    <a:lnTo>
                      <a:pt x="4" y="5"/>
                    </a:lnTo>
                    <a:lnTo>
                      <a:pt x="2" y="7"/>
                    </a:lnTo>
                    <a:lnTo>
                      <a:pt x="1" y="5"/>
                    </a:lnTo>
                    <a:lnTo>
                      <a:pt x="0" y="4"/>
                    </a:lnTo>
                    <a:lnTo>
                      <a:pt x="1" y="2"/>
                    </a:lnTo>
                    <a:lnTo>
                      <a:pt x="2" y="0"/>
                    </a:lnTo>
                    <a:lnTo>
                      <a:pt x="4" y="2"/>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108" name="Freeform 528"/>
              <p:cNvSpPr>
                <a:spLocks/>
              </p:cNvSpPr>
              <p:nvPr/>
            </p:nvSpPr>
            <p:spPr bwMode="auto">
              <a:xfrm>
                <a:off x="1574" y="4661"/>
                <a:ext cx="5" cy="3"/>
              </a:xfrm>
              <a:custGeom>
                <a:avLst/>
                <a:gdLst>
                  <a:gd name="T0" fmla="*/ 5 w 5"/>
                  <a:gd name="T1" fmla="*/ 1 h 6"/>
                  <a:gd name="T2" fmla="*/ 4 w 5"/>
                  <a:gd name="T3" fmla="*/ 1 h 6"/>
                  <a:gd name="T4" fmla="*/ 3 w 5"/>
                  <a:gd name="T5" fmla="*/ 1 h 6"/>
                  <a:gd name="T6" fmla="*/ 0 w 5"/>
                  <a:gd name="T7" fmla="*/ 1 h 6"/>
                  <a:gd name="T8" fmla="*/ 0 w 5"/>
                  <a:gd name="T9" fmla="*/ 1 h 6"/>
                  <a:gd name="T10" fmla="*/ 0 w 5"/>
                  <a:gd name="T11" fmla="*/ 0 h 6"/>
                  <a:gd name="T12" fmla="*/ 3 w 5"/>
                  <a:gd name="T13" fmla="*/ 0 h 6"/>
                  <a:gd name="T14" fmla="*/ 4 w 5"/>
                  <a:gd name="T15" fmla="*/ 0 h 6"/>
                  <a:gd name="T16" fmla="*/ 5 w 5"/>
                  <a:gd name="T17" fmla="*/ 1 h 6"/>
                  <a:gd name="T18" fmla="*/ 5 w 5"/>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6">
                    <a:moveTo>
                      <a:pt x="5" y="3"/>
                    </a:moveTo>
                    <a:lnTo>
                      <a:pt x="4" y="5"/>
                    </a:lnTo>
                    <a:lnTo>
                      <a:pt x="3" y="6"/>
                    </a:lnTo>
                    <a:lnTo>
                      <a:pt x="0" y="5"/>
                    </a:lnTo>
                    <a:lnTo>
                      <a:pt x="0" y="3"/>
                    </a:lnTo>
                    <a:lnTo>
                      <a:pt x="0" y="0"/>
                    </a:lnTo>
                    <a:lnTo>
                      <a:pt x="3" y="0"/>
                    </a:lnTo>
                    <a:lnTo>
                      <a:pt x="4" y="0"/>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109" name="Freeform 529"/>
              <p:cNvSpPr>
                <a:spLocks/>
              </p:cNvSpPr>
              <p:nvPr/>
            </p:nvSpPr>
            <p:spPr bwMode="auto">
              <a:xfrm>
                <a:off x="1574" y="4645"/>
                <a:ext cx="14" cy="4"/>
              </a:xfrm>
              <a:custGeom>
                <a:avLst/>
                <a:gdLst>
                  <a:gd name="T0" fmla="*/ 0 w 14"/>
                  <a:gd name="T1" fmla="*/ 1 h 8"/>
                  <a:gd name="T2" fmla="*/ 3 w 14"/>
                  <a:gd name="T3" fmla="*/ 1 h 8"/>
                  <a:gd name="T4" fmla="*/ 8 w 14"/>
                  <a:gd name="T5" fmla="*/ 0 h 8"/>
                  <a:gd name="T6" fmla="*/ 10 w 14"/>
                  <a:gd name="T7" fmla="*/ 1 h 8"/>
                  <a:gd name="T8" fmla="*/ 14 w 14"/>
                  <a:gd name="T9" fmla="*/ 1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8">
                    <a:moveTo>
                      <a:pt x="0" y="8"/>
                    </a:moveTo>
                    <a:lnTo>
                      <a:pt x="3" y="2"/>
                    </a:lnTo>
                    <a:lnTo>
                      <a:pt x="8" y="0"/>
                    </a:lnTo>
                    <a:lnTo>
                      <a:pt x="10" y="2"/>
                    </a:lnTo>
                    <a:lnTo>
                      <a:pt x="14" y="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10" name="Freeform 530"/>
              <p:cNvSpPr>
                <a:spLocks/>
              </p:cNvSpPr>
              <p:nvPr/>
            </p:nvSpPr>
            <p:spPr bwMode="auto">
              <a:xfrm>
                <a:off x="1603" y="4644"/>
                <a:ext cx="14" cy="5"/>
              </a:xfrm>
              <a:custGeom>
                <a:avLst/>
                <a:gdLst>
                  <a:gd name="T0" fmla="*/ 0 w 14"/>
                  <a:gd name="T1" fmla="*/ 1 h 10"/>
                  <a:gd name="T2" fmla="*/ 3 w 14"/>
                  <a:gd name="T3" fmla="*/ 0 h 10"/>
                  <a:gd name="T4" fmla="*/ 8 w 14"/>
                  <a:gd name="T5" fmla="*/ 0 h 10"/>
                  <a:gd name="T6" fmla="*/ 11 w 14"/>
                  <a:gd name="T7" fmla="*/ 1 h 10"/>
                  <a:gd name="T8" fmla="*/ 14 w 14"/>
                  <a:gd name="T9" fmla="*/ 1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0">
                    <a:moveTo>
                      <a:pt x="0" y="7"/>
                    </a:moveTo>
                    <a:lnTo>
                      <a:pt x="3" y="0"/>
                    </a:lnTo>
                    <a:lnTo>
                      <a:pt x="8" y="0"/>
                    </a:lnTo>
                    <a:lnTo>
                      <a:pt x="11" y="4"/>
                    </a:lnTo>
                    <a:lnTo>
                      <a:pt x="14" y="1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11" name="Freeform 531"/>
              <p:cNvSpPr>
                <a:spLocks/>
              </p:cNvSpPr>
              <p:nvPr/>
            </p:nvSpPr>
            <p:spPr bwMode="auto">
              <a:xfrm>
                <a:off x="1550" y="4675"/>
                <a:ext cx="24" cy="26"/>
              </a:xfrm>
              <a:custGeom>
                <a:avLst/>
                <a:gdLst>
                  <a:gd name="T0" fmla="*/ 24 w 24"/>
                  <a:gd name="T1" fmla="*/ 0 h 52"/>
                  <a:gd name="T2" fmla="*/ 22 w 24"/>
                  <a:gd name="T3" fmla="*/ 0 h 52"/>
                  <a:gd name="T4" fmla="*/ 18 w 24"/>
                  <a:gd name="T5" fmla="*/ 1 h 52"/>
                  <a:gd name="T6" fmla="*/ 11 w 24"/>
                  <a:gd name="T7" fmla="*/ 1 h 52"/>
                  <a:gd name="T8" fmla="*/ 4 w 24"/>
                  <a:gd name="T9" fmla="*/ 1 h 52"/>
                  <a:gd name="T10" fmla="*/ 2 w 24"/>
                  <a:gd name="T11" fmla="*/ 1 h 52"/>
                  <a:gd name="T12" fmla="*/ 0 w 24"/>
                  <a:gd name="T13" fmla="*/ 1 h 52"/>
                  <a:gd name="T14" fmla="*/ 3 w 24"/>
                  <a:gd name="T15" fmla="*/ 1 h 52"/>
                  <a:gd name="T16" fmla="*/ 6 w 24"/>
                  <a:gd name="T17" fmla="*/ 1 h 52"/>
                  <a:gd name="T18" fmla="*/ 14 w 24"/>
                  <a:gd name="T19" fmla="*/ 1 h 52"/>
                  <a:gd name="T20" fmla="*/ 22 w 24"/>
                  <a:gd name="T21" fmla="*/ 1 h 52"/>
                  <a:gd name="T22" fmla="*/ 24 w 24"/>
                  <a:gd name="T23" fmla="*/ 0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 h="52">
                    <a:moveTo>
                      <a:pt x="24" y="0"/>
                    </a:moveTo>
                    <a:lnTo>
                      <a:pt x="22" y="0"/>
                    </a:lnTo>
                    <a:lnTo>
                      <a:pt x="18" y="1"/>
                    </a:lnTo>
                    <a:lnTo>
                      <a:pt x="11" y="6"/>
                    </a:lnTo>
                    <a:lnTo>
                      <a:pt x="4" y="16"/>
                    </a:lnTo>
                    <a:lnTo>
                      <a:pt x="2" y="23"/>
                    </a:lnTo>
                    <a:lnTo>
                      <a:pt x="0" y="31"/>
                    </a:lnTo>
                    <a:lnTo>
                      <a:pt x="3" y="38"/>
                    </a:lnTo>
                    <a:lnTo>
                      <a:pt x="6" y="44"/>
                    </a:lnTo>
                    <a:lnTo>
                      <a:pt x="14" y="49"/>
                    </a:lnTo>
                    <a:lnTo>
                      <a:pt x="22" y="52"/>
                    </a:lnTo>
                    <a:lnTo>
                      <a:pt x="24" y="0"/>
                    </a:lnTo>
                    <a:close/>
                  </a:path>
                </a:pathLst>
              </a:custGeom>
              <a:solidFill>
                <a:srgbClr val="FED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112" name="Freeform 532"/>
              <p:cNvSpPr>
                <a:spLocks/>
              </p:cNvSpPr>
              <p:nvPr/>
            </p:nvSpPr>
            <p:spPr bwMode="auto">
              <a:xfrm>
                <a:off x="1550" y="4675"/>
                <a:ext cx="24" cy="26"/>
              </a:xfrm>
              <a:custGeom>
                <a:avLst/>
                <a:gdLst>
                  <a:gd name="T0" fmla="*/ 24 w 24"/>
                  <a:gd name="T1" fmla="*/ 0 h 52"/>
                  <a:gd name="T2" fmla="*/ 22 w 24"/>
                  <a:gd name="T3" fmla="*/ 0 h 52"/>
                  <a:gd name="T4" fmla="*/ 18 w 24"/>
                  <a:gd name="T5" fmla="*/ 1 h 52"/>
                  <a:gd name="T6" fmla="*/ 11 w 24"/>
                  <a:gd name="T7" fmla="*/ 1 h 52"/>
                  <a:gd name="T8" fmla="*/ 4 w 24"/>
                  <a:gd name="T9" fmla="*/ 1 h 52"/>
                  <a:gd name="T10" fmla="*/ 2 w 24"/>
                  <a:gd name="T11" fmla="*/ 1 h 52"/>
                  <a:gd name="T12" fmla="*/ 0 w 24"/>
                  <a:gd name="T13" fmla="*/ 1 h 52"/>
                  <a:gd name="T14" fmla="*/ 3 w 24"/>
                  <a:gd name="T15" fmla="*/ 1 h 52"/>
                  <a:gd name="T16" fmla="*/ 6 w 24"/>
                  <a:gd name="T17" fmla="*/ 1 h 52"/>
                  <a:gd name="T18" fmla="*/ 14 w 24"/>
                  <a:gd name="T19" fmla="*/ 1 h 52"/>
                  <a:gd name="T20" fmla="*/ 22 w 24"/>
                  <a:gd name="T21" fmla="*/ 1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52">
                    <a:moveTo>
                      <a:pt x="24" y="0"/>
                    </a:moveTo>
                    <a:lnTo>
                      <a:pt x="22" y="0"/>
                    </a:lnTo>
                    <a:lnTo>
                      <a:pt x="18" y="1"/>
                    </a:lnTo>
                    <a:lnTo>
                      <a:pt x="11" y="6"/>
                    </a:lnTo>
                    <a:lnTo>
                      <a:pt x="4" y="16"/>
                    </a:lnTo>
                    <a:lnTo>
                      <a:pt x="2" y="23"/>
                    </a:lnTo>
                    <a:lnTo>
                      <a:pt x="0" y="31"/>
                    </a:lnTo>
                    <a:lnTo>
                      <a:pt x="3" y="38"/>
                    </a:lnTo>
                    <a:lnTo>
                      <a:pt x="6" y="44"/>
                    </a:lnTo>
                    <a:lnTo>
                      <a:pt x="14" y="49"/>
                    </a:lnTo>
                    <a:lnTo>
                      <a:pt x="22" y="5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13" name="Freeform 533"/>
              <p:cNvSpPr>
                <a:spLocks/>
              </p:cNvSpPr>
              <p:nvPr/>
            </p:nvSpPr>
            <p:spPr bwMode="auto">
              <a:xfrm>
                <a:off x="1570" y="4707"/>
                <a:ext cx="45" cy="11"/>
              </a:xfrm>
              <a:custGeom>
                <a:avLst/>
                <a:gdLst>
                  <a:gd name="T0" fmla="*/ 0 w 45"/>
                  <a:gd name="T1" fmla="*/ 0 h 23"/>
                  <a:gd name="T2" fmla="*/ 10 w 45"/>
                  <a:gd name="T3" fmla="*/ 0 h 23"/>
                  <a:gd name="T4" fmla="*/ 22 w 45"/>
                  <a:gd name="T5" fmla="*/ 0 h 23"/>
                  <a:gd name="T6" fmla="*/ 33 w 45"/>
                  <a:gd name="T7" fmla="*/ 0 h 23"/>
                  <a:gd name="T8" fmla="*/ 37 w 45"/>
                  <a:gd name="T9" fmla="*/ 0 h 23"/>
                  <a:gd name="T10" fmla="*/ 39 w 45"/>
                  <a:gd name="T11" fmla="*/ 0 h 23"/>
                  <a:gd name="T12" fmla="*/ 43 w 45"/>
                  <a:gd name="T13" fmla="*/ 0 h 23"/>
                  <a:gd name="T14" fmla="*/ 44 w 45"/>
                  <a:gd name="T15" fmla="*/ 0 h 23"/>
                  <a:gd name="T16" fmla="*/ 45 w 45"/>
                  <a:gd name="T17" fmla="*/ 0 h 23"/>
                  <a:gd name="T18" fmla="*/ 0 w 45"/>
                  <a:gd name="T19" fmla="*/ 0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23">
                    <a:moveTo>
                      <a:pt x="0" y="23"/>
                    </a:moveTo>
                    <a:lnTo>
                      <a:pt x="10" y="23"/>
                    </a:lnTo>
                    <a:lnTo>
                      <a:pt x="22" y="19"/>
                    </a:lnTo>
                    <a:lnTo>
                      <a:pt x="33" y="11"/>
                    </a:lnTo>
                    <a:lnTo>
                      <a:pt x="37" y="6"/>
                    </a:lnTo>
                    <a:lnTo>
                      <a:pt x="39" y="0"/>
                    </a:lnTo>
                    <a:lnTo>
                      <a:pt x="43" y="3"/>
                    </a:lnTo>
                    <a:lnTo>
                      <a:pt x="44" y="5"/>
                    </a:lnTo>
                    <a:lnTo>
                      <a:pt x="45" y="5"/>
                    </a:lnTo>
                    <a:lnTo>
                      <a:pt x="0" y="23"/>
                    </a:lnTo>
                    <a:close/>
                  </a:path>
                </a:pathLst>
              </a:custGeom>
              <a:solidFill>
                <a:srgbClr val="FED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114" name="Freeform 534"/>
              <p:cNvSpPr>
                <a:spLocks/>
              </p:cNvSpPr>
              <p:nvPr/>
            </p:nvSpPr>
            <p:spPr bwMode="auto">
              <a:xfrm>
                <a:off x="1570" y="4707"/>
                <a:ext cx="45" cy="11"/>
              </a:xfrm>
              <a:custGeom>
                <a:avLst/>
                <a:gdLst>
                  <a:gd name="T0" fmla="*/ 0 w 45"/>
                  <a:gd name="T1" fmla="*/ 0 h 23"/>
                  <a:gd name="T2" fmla="*/ 10 w 45"/>
                  <a:gd name="T3" fmla="*/ 0 h 23"/>
                  <a:gd name="T4" fmla="*/ 22 w 45"/>
                  <a:gd name="T5" fmla="*/ 0 h 23"/>
                  <a:gd name="T6" fmla="*/ 33 w 45"/>
                  <a:gd name="T7" fmla="*/ 0 h 23"/>
                  <a:gd name="T8" fmla="*/ 37 w 45"/>
                  <a:gd name="T9" fmla="*/ 0 h 23"/>
                  <a:gd name="T10" fmla="*/ 39 w 45"/>
                  <a:gd name="T11" fmla="*/ 0 h 23"/>
                  <a:gd name="T12" fmla="*/ 43 w 45"/>
                  <a:gd name="T13" fmla="*/ 0 h 23"/>
                  <a:gd name="T14" fmla="*/ 44 w 45"/>
                  <a:gd name="T15" fmla="*/ 0 h 23"/>
                  <a:gd name="T16" fmla="*/ 45 w 45"/>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 h="23">
                    <a:moveTo>
                      <a:pt x="0" y="23"/>
                    </a:moveTo>
                    <a:lnTo>
                      <a:pt x="10" y="23"/>
                    </a:lnTo>
                    <a:lnTo>
                      <a:pt x="22" y="19"/>
                    </a:lnTo>
                    <a:lnTo>
                      <a:pt x="33" y="11"/>
                    </a:lnTo>
                    <a:lnTo>
                      <a:pt x="37" y="6"/>
                    </a:lnTo>
                    <a:lnTo>
                      <a:pt x="39" y="0"/>
                    </a:lnTo>
                    <a:lnTo>
                      <a:pt x="43" y="3"/>
                    </a:lnTo>
                    <a:lnTo>
                      <a:pt x="44" y="5"/>
                    </a:lnTo>
                    <a:lnTo>
                      <a:pt x="45" y="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15" name="Freeform 535"/>
              <p:cNvSpPr>
                <a:spLocks/>
              </p:cNvSpPr>
              <p:nvPr/>
            </p:nvSpPr>
            <p:spPr bwMode="auto">
              <a:xfrm>
                <a:off x="1555" y="4599"/>
                <a:ext cx="159" cy="123"/>
              </a:xfrm>
              <a:custGeom>
                <a:avLst/>
                <a:gdLst>
                  <a:gd name="T0" fmla="*/ 30 w 159"/>
                  <a:gd name="T1" fmla="*/ 0 h 248"/>
                  <a:gd name="T2" fmla="*/ 19 w 159"/>
                  <a:gd name="T3" fmla="*/ 0 h 248"/>
                  <a:gd name="T4" fmla="*/ 12 w 159"/>
                  <a:gd name="T5" fmla="*/ 0 h 248"/>
                  <a:gd name="T6" fmla="*/ 3 w 159"/>
                  <a:gd name="T7" fmla="*/ 0 h 248"/>
                  <a:gd name="T8" fmla="*/ 0 w 159"/>
                  <a:gd name="T9" fmla="*/ 0 h 248"/>
                  <a:gd name="T10" fmla="*/ 6 w 159"/>
                  <a:gd name="T11" fmla="*/ 0 h 248"/>
                  <a:gd name="T12" fmla="*/ 17 w 159"/>
                  <a:gd name="T13" fmla="*/ 0 h 248"/>
                  <a:gd name="T14" fmla="*/ 19 w 159"/>
                  <a:gd name="T15" fmla="*/ 0 h 248"/>
                  <a:gd name="T16" fmla="*/ 25 w 159"/>
                  <a:gd name="T17" fmla="*/ 0 h 248"/>
                  <a:gd name="T18" fmla="*/ 31 w 159"/>
                  <a:gd name="T19" fmla="*/ 0 h 248"/>
                  <a:gd name="T20" fmla="*/ 40 w 159"/>
                  <a:gd name="T21" fmla="*/ 0 h 248"/>
                  <a:gd name="T22" fmla="*/ 41 w 159"/>
                  <a:gd name="T23" fmla="*/ 0 h 248"/>
                  <a:gd name="T24" fmla="*/ 42 w 159"/>
                  <a:gd name="T25" fmla="*/ 0 h 248"/>
                  <a:gd name="T26" fmla="*/ 49 w 159"/>
                  <a:gd name="T27" fmla="*/ 0 h 248"/>
                  <a:gd name="T28" fmla="*/ 60 w 159"/>
                  <a:gd name="T29" fmla="*/ 0 h 248"/>
                  <a:gd name="T30" fmla="*/ 62 w 159"/>
                  <a:gd name="T31" fmla="*/ 0 h 248"/>
                  <a:gd name="T32" fmla="*/ 75 w 159"/>
                  <a:gd name="T33" fmla="*/ 0 h 248"/>
                  <a:gd name="T34" fmla="*/ 112 w 159"/>
                  <a:gd name="T35" fmla="*/ 0 h 248"/>
                  <a:gd name="T36" fmla="*/ 136 w 159"/>
                  <a:gd name="T37" fmla="*/ 0 h 248"/>
                  <a:gd name="T38" fmla="*/ 148 w 159"/>
                  <a:gd name="T39" fmla="*/ 0 h 248"/>
                  <a:gd name="T40" fmla="*/ 153 w 159"/>
                  <a:gd name="T41" fmla="*/ 0 h 248"/>
                  <a:gd name="T42" fmla="*/ 159 w 159"/>
                  <a:gd name="T43" fmla="*/ 0 h 248"/>
                  <a:gd name="T44" fmla="*/ 158 w 159"/>
                  <a:gd name="T45" fmla="*/ 0 h 248"/>
                  <a:gd name="T46" fmla="*/ 154 w 159"/>
                  <a:gd name="T47" fmla="*/ 0 h 248"/>
                  <a:gd name="T48" fmla="*/ 141 w 159"/>
                  <a:gd name="T49" fmla="*/ 0 h 248"/>
                  <a:gd name="T50" fmla="*/ 125 w 159"/>
                  <a:gd name="T51" fmla="*/ 0 h 248"/>
                  <a:gd name="T52" fmla="*/ 115 w 159"/>
                  <a:gd name="T53" fmla="*/ 0 h 248"/>
                  <a:gd name="T54" fmla="*/ 112 w 159"/>
                  <a:gd name="T55" fmla="*/ 0 h 248"/>
                  <a:gd name="T56" fmla="*/ 112 w 159"/>
                  <a:gd name="T57" fmla="*/ 0 h 248"/>
                  <a:gd name="T58" fmla="*/ 111 w 159"/>
                  <a:gd name="T59" fmla="*/ 0 h 248"/>
                  <a:gd name="T60" fmla="*/ 111 w 159"/>
                  <a:gd name="T61" fmla="*/ 0 h 248"/>
                  <a:gd name="T62" fmla="*/ 115 w 159"/>
                  <a:gd name="T63" fmla="*/ 0 h 248"/>
                  <a:gd name="T64" fmla="*/ 127 w 159"/>
                  <a:gd name="T65" fmla="*/ 0 h 248"/>
                  <a:gd name="T66" fmla="*/ 127 w 159"/>
                  <a:gd name="T67" fmla="*/ 0 h 248"/>
                  <a:gd name="T68" fmla="*/ 122 w 159"/>
                  <a:gd name="T69" fmla="*/ 0 h 248"/>
                  <a:gd name="T70" fmla="*/ 113 w 159"/>
                  <a:gd name="T71" fmla="*/ 0 h 248"/>
                  <a:gd name="T72" fmla="*/ 104 w 159"/>
                  <a:gd name="T73" fmla="*/ 0 h 248"/>
                  <a:gd name="T74" fmla="*/ 99 w 159"/>
                  <a:gd name="T75" fmla="*/ 0 h 248"/>
                  <a:gd name="T76" fmla="*/ 96 w 159"/>
                  <a:gd name="T77" fmla="*/ 0 h 248"/>
                  <a:gd name="T78" fmla="*/ 99 w 159"/>
                  <a:gd name="T79" fmla="*/ 0 h 248"/>
                  <a:gd name="T80" fmla="*/ 104 w 159"/>
                  <a:gd name="T81" fmla="*/ 0 h 248"/>
                  <a:gd name="T82" fmla="*/ 106 w 159"/>
                  <a:gd name="T83" fmla="*/ 0 h 248"/>
                  <a:gd name="T84" fmla="*/ 101 w 159"/>
                  <a:gd name="T85" fmla="*/ 0 h 248"/>
                  <a:gd name="T86" fmla="*/ 95 w 159"/>
                  <a:gd name="T87" fmla="*/ 0 h 248"/>
                  <a:gd name="T88" fmla="*/ 82 w 159"/>
                  <a:gd name="T89" fmla="*/ 0 h 248"/>
                  <a:gd name="T90" fmla="*/ 65 w 159"/>
                  <a:gd name="T91" fmla="*/ 0 h 248"/>
                  <a:gd name="T92" fmla="*/ 47 w 159"/>
                  <a:gd name="T93" fmla="*/ 0 h 248"/>
                  <a:gd name="T94" fmla="*/ 39 w 159"/>
                  <a:gd name="T95" fmla="*/ 0 h 2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59" h="248">
                    <a:moveTo>
                      <a:pt x="39" y="58"/>
                    </a:moveTo>
                    <a:lnTo>
                      <a:pt x="30" y="63"/>
                    </a:lnTo>
                    <a:lnTo>
                      <a:pt x="24" y="67"/>
                    </a:lnTo>
                    <a:lnTo>
                      <a:pt x="19" y="71"/>
                    </a:lnTo>
                    <a:lnTo>
                      <a:pt x="19" y="72"/>
                    </a:lnTo>
                    <a:lnTo>
                      <a:pt x="12" y="69"/>
                    </a:lnTo>
                    <a:lnTo>
                      <a:pt x="6" y="63"/>
                    </a:lnTo>
                    <a:lnTo>
                      <a:pt x="3" y="51"/>
                    </a:lnTo>
                    <a:lnTo>
                      <a:pt x="0" y="41"/>
                    </a:lnTo>
                    <a:lnTo>
                      <a:pt x="0" y="33"/>
                    </a:lnTo>
                    <a:lnTo>
                      <a:pt x="1" y="25"/>
                    </a:lnTo>
                    <a:lnTo>
                      <a:pt x="6" y="12"/>
                    </a:lnTo>
                    <a:lnTo>
                      <a:pt x="12" y="3"/>
                    </a:lnTo>
                    <a:lnTo>
                      <a:pt x="17" y="0"/>
                    </a:lnTo>
                    <a:lnTo>
                      <a:pt x="18" y="3"/>
                    </a:lnTo>
                    <a:lnTo>
                      <a:pt x="19" y="8"/>
                    </a:lnTo>
                    <a:lnTo>
                      <a:pt x="22" y="13"/>
                    </a:lnTo>
                    <a:lnTo>
                      <a:pt x="25" y="15"/>
                    </a:lnTo>
                    <a:lnTo>
                      <a:pt x="27" y="12"/>
                    </a:lnTo>
                    <a:lnTo>
                      <a:pt x="31" y="7"/>
                    </a:lnTo>
                    <a:lnTo>
                      <a:pt x="35" y="2"/>
                    </a:lnTo>
                    <a:lnTo>
                      <a:pt x="40" y="0"/>
                    </a:lnTo>
                    <a:lnTo>
                      <a:pt x="40" y="2"/>
                    </a:lnTo>
                    <a:lnTo>
                      <a:pt x="41" y="8"/>
                    </a:lnTo>
                    <a:lnTo>
                      <a:pt x="41" y="13"/>
                    </a:lnTo>
                    <a:lnTo>
                      <a:pt x="42" y="18"/>
                    </a:lnTo>
                    <a:lnTo>
                      <a:pt x="45" y="15"/>
                    </a:lnTo>
                    <a:lnTo>
                      <a:pt x="49" y="10"/>
                    </a:lnTo>
                    <a:lnTo>
                      <a:pt x="56" y="5"/>
                    </a:lnTo>
                    <a:lnTo>
                      <a:pt x="60" y="3"/>
                    </a:lnTo>
                    <a:lnTo>
                      <a:pt x="60" y="5"/>
                    </a:lnTo>
                    <a:lnTo>
                      <a:pt x="62" y="7"/>
                    </a:lnTo>
                    <a:lnTo>
                      <a:pt x="64" y="12"/>
                    </a:lnTo>
                    <a:lnTo>
                      <a:pt x="75" y="10"/>
                    </a:lnTo>
                    <a:lnTo>
                      <a:pt x="87" y="10"/>
                    </a:lnTo>
                    <a:lnTo>
                      <a:pt x="112" y="15"/>
                    </a:lnTo>
                    <a:lnTo>
                      <a:pt x="124" y="22"/>
                    </a:lnTo>
                    <a:lnTo>
                      <a:pt x="136" y="33"/>
                    </a:lnTo>
                    <a:lnTo>
                      <a:pt x="146" y="48"/>
                    </a:lnTo>
                    <a:lnTo>
                      <a:pt x="148" y="58"/>
                    </a:lnTo>
                    <a:lnTo>
                      <a:pt x="149" y="67"/>
                    </a:lnTo>
                    <a:lnTo>
                      <a:pt x="153" y="72"/>
                    </a:lnTo>
                    <a:lnTo>
                      <a:pt x="155" y="81"/>
                    </a:lnTo>
                    <a:lnTo>
                      <a:pt x="159" y="102"/>
                    </a:lnTo>
                    <a:lnTo>
                      <a:pt x="159" y="122"/>
                    </a:lnTo>
                    <a:lnTo>
                      <a:pt x="158" y="130"/>
                    </a:lnTo>
                    <a:lnTo>
                      <a:pt x="158" y="136"/>
                    </a:lnTo>
                    <a:lnTo>
                      <a:pt x="154" y="161"/>
                    </a:lnTo>
                    <a:lnTo>
                      <a:pt x="149" y="184"/>
                    </a:lnTo>
                    <a:lnTo>
                      <a:pt x="141" y="202"/>
                    </a:lnTo>
                    <a:lnTo>
                      <a:pt x="134" y="218"/>
                    </a:lnTo>
                    <a:lnTo>
                      <a:pt x="125" y="232"/>
                    </a:lnTo>
                    <a:lnTo>
                      <a:pt x="119" y="240"/>
                    </a:lnTo>
                    <a:lnTo>
                      <a:pt x="115" y="246"/>
                    </a:lnTo>
                    <a:lnTo>
                      <a:pt x="113" y="248"/>
                    </a:lnTo>
                    <a:lnTo>
                      <a:pt x="112" y="235"/>
                    </a:lnTo>
                    <a:lnTo>
                      <a:pt x="112" y="223"/>
                    </a:lnTo>
                    <a:lnTo>
                      <a:pt x="112" y="217"/>
                    </a:lnTo>
                    <a:lnTo>
                      <a:pt x="111" y="212"/>
                    </a:lnTo>
                    <a:lnTo>
                      <a:pt x="111" y="209"/>
                    </a:lnTo>
                    <a:lnTo>
                      <a:pt x="111" y="207"/>
                    </a:lnTo>
                    <a:lnTo>
                      <a:pt x="112" y="205"/>
                    </a:lnTo>
                    <a:lnTo>
                      <a:pt x="115" y="204"/>
                    </a:lnTo>
                    <a:lnTo>
                      <a:pt x="121" y="197"/>
                    </a:lnTo>
                    <a:lnTo>
                      <a:pt x="127" y="186"/>
                    </a:lnTo>
                    <a:lnTo>
                      <a:pt x="128" y="179"/>
                    </a:lnTo>
                    <a:lnTo>
                      <a:pt x="127" y="171"/>
                    </a:lnTo>
                    <a:lnTo>
                      <a:pt x="124" y="161"/>
                    </a:lnTo>
                    <a:lnTo>
                      <a:pt x="122" y="154"/>
                    </a:lnTo>
                    <a:lnTo>
                      <a:pt x="117" y="151"/>
                    </a:lnTo>
                    <a:lnTo>
                      <a:pt x="113" y="150"/>
                    </a:lnTo>
                    <a:lnTo>
                      <a:pt x="106" y="153"/>
                    </a:lnTo>
                    <a:lnTo>
                      <a:pt x="104" y="154"/>
                    </a:lnTo>
                    <a:lnTo>
                      <a:pt x="102" y="154"/>
                    </a:lnTo>
                    <a:lnTo>
                      <a:pt x="99" y="153"/>
                    </a:lnTo>
                    <a:lnTo>
                      <a:pt x="98" y="153"/>
                    </a:lnTo>
                    <a:lnTo>
                      <a:pt x="96" y="151"/>
                    </a:lnTo>
                    <a:lnTo>
                      <a:pt x="98" y="150"/>
                    </a:lnTo>
                    <a:lnTo>
                      <a:pt x="99" y="146"/>
                    </a:lnTo>
                    <a:lnTo>
                      <a:pt x="101" y="140"/>
                    </a:lnTo>
                    <a:lnTo>
                      <a:pt x="104" y="130"/>
                    </a:lnTo>
                    <a:lnTo>
                      <a:pt x="106" y="110"/>
                    </a:lnTo>
                    <a:lnTo>
                      <a:pt x="106" y="97"/>
                    </a:lnTo>
                    <a:lnTo>
                      <a:pt x="105" y="86"/>
                    </a:lnTo>
                    <a:lnTo>
                      <a:pt x="101" y="76"/>
                    </a:lnTo>
                    <a:lnTo>
                      <a:pt x="99" y="66"/>
                    </a:lnTo>
                    <a:lnTo>
                      <a:pt x="95" y="59"/>
                    </a:lnTo>
                    <a:lnTo>
                      <a:pt x="90" y="54"/>
                    </a:lnTo>
                    <a:lnTo>
                      <a:pt x="82" y="51"/>
                    </a:lnTo>
                    <a:lnTo>
                      <a:pt x="71" y="53"/>
                    </a:lnTo>
                    <a:lnTo>
                      <a:pt x="65" y="54"/>
                    </a:lnTo>
                    <a:lnTo>
                      <a:pt x="57" y="54"/>
                    </a:lnTo>
                    <a:lnTo>
                      <a:pt x="47" y="56"/>
                    </a:lnTo>
                    <a:lnTo>
                      <a:pt x="39" y="58"/>
                    </a:lnTo>
                    <a:close/>
                  </a:path>
                </a:pathLst>
              </a:custGeom>
              <a:solidFill>
                <a:srgbClr val="000000"/>
              </a:solidFill>
              <a:ln w="9525">
                <a:solidFill>
                  <a:srgbClr val="000000"/>
                </a:solidFill>
                <a:prstDash val="solid"/>
                <a:round/>
                <a:headEnd/>
                <a:tailEnd/>
              </a:ln>
            </p:spPr>
            <p:txBody>
              <a:bodyPr/>
              <a:lstStyle/>
              <a:p>
                <a:endParaRPr lang="ja-JP" altLang="en-US"/>
              </a:p>
            </p:txBody>
          </p:sp>
          <p:sp>
            <p:nvSpPr>
              <p:cNvPr id="36116" name="Freeform 536"/>
              <p:cNvSpPr>
                <a:spLocks/>
              </p:cNvSpPr>
              <p:nvPr/>
            </p:nvSpPr>
            <p:spPr bwMode="auto">
              <a:xfrm>
                <a:off x="1600" y="4760"/>
                <a:ext cx="4" cy="33"/>
              </a:xfrm>
              <a:custGeom>
                <a:avLst/>
                <a:gdLst>
                  <a:gd name="T0" fmla="*/ 0 w 4"/>
                  <a:gd name="T1" fmla="*/ 0 h 66"/>
                  <a:gd name="T2" fmla="*/ 0 w 4"/>
                  <a:gd name="T3" fmla="*/ 1 h 66"/>
                  <a:gd name="T4" fmla="*/ 0 w 4"/>
                  <a:gd name="T5" fmla="*/ 1 h 66"/>
                  <a:gd name="T6" fmla="*/ 1 w 4"/>
                  <a:gd name="T7" fmla="*/ 1 h 66"/>
                  <a:gd name="T8" fmla="*/ 2 w 4"/>
                  <a:gd name="T9" fmla="*/ 1 h 66"/>
                  <a:gd name="T10" fmla="*/ 2 w 4"/>
                  <a:gd name="T11" fmla="*/ 1 h 66"/>
                  <a:gd name="T12" fmla="*/ 3 w 4"/>
                  <a:gd name="T13" fmla="*/ 1 h 66"/>
                  <a:gd name="T14" fmla="*/ 4 w 4"/>
                  <a:gd name="T15" fmla="*/ 1 h 6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66">
                    <a:moveTo>
                      <a:pt x="0" y="0"/>
                    </a:moveTo>
                    <a:lnTo>
                      <a:pt x="0" y="5"/>
                    </a:lnTo>
                    <a:lnTo>
                      <a:pt x="0" y="15"/>
                    </a:lnTo>
                    <a:lnTo>
                      <a:pt x="1" y="37"/>
                    </a:lnTo>
                    <a:lnTo>
                      <a:pt x="2" y="46"/>
                    </a:lnTo>
                    <a:lnTo>
                      <a:pt x="2" y="55"/>
                    </a:lnTo>
                    <a:lnTo>
                      <a:pt x="3" y="63"/>
                    </a:lnTo>
                    <a:lnTo>
                      <a:pt x="4" y="6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17" name="Freeform 537"/>
              <p:cNvSpPr>
                <a:spLocks/>
              </p:cNvSpPr>
              <p:nvPr/>
            </p:nvSpPr>
            <p:spPr bwMode="auto">
              <a:xfrm>
                <a:off x="1708" y="4785"/>
                <a:ext cx="33" cy="41"/>
              </a:xfrm>
              <a:custGeom>
                <a:avLst/>
                <a:gdLst>
                  <a:gd name="T0" fmla="*/ 0 w 33"/>
                  <a:gd name="T1" fmla="*/ 1 h 82"/>
                  <a:gd name="T2" fmla="*/ 2 w 33"/>
                  <a:gd name="T3" fmla="*/ 1 h 82"/>
                  <a:gd name="T4" fmla="*/ 7 w 33"/>
                  <a:gd name="T5" fmla="*/ 1 h 82"/>
                  <a:gd name="T6" fmla="*/ 12 w 33"/>
                  <a:gd name="T7" fmla="*/ 1 h 82"/>
                  <a:gd name="T8" fmla="*/ 18 w 33"/>
                  <a:gd name="T9" fmla="*/ 1 h 82"/>
                  <a:gd name="T10" fmla="*/ 24 w 33"/>
                  <a:gd name="T11" fmla="*/ 1 h 82"/>
                  <a:gd name="T12" fmla="*/ 29 w 33"/>
                  <a:gd name="T13" fmla="*/ 1 h 82"/>
                  <a:gd name="T14" fmla="*/ 31 w 33"/>
                  <a:gd name="T15" fmla="*/ 1 h 82"/>
                  <a:gd name="T16" fmla="*/ 33 w 33"/>
                  <a:gd name="T17" fmla="*/ 0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82">
                    <a:moveTo>
                      <a:pt x="0" y="82"/>
                    </a:moveTo>
                    <a:lnTo>
                      <a:pt x="2" y="78"/>
                    </a:lnTo>
                    <a:lnTo>
                      <a:pt x="7" y="72"/>
                    </a:lnTo>
                    <a:lnTo>
                      <a:pt x="12" y="64"/>
                    </a:lnTo>
                    <a:lnTo>
                      <a:pt x="18" y="55"/>
                    </a:lnTo>
                    <a:lnTo>
                      <a:pt x="24" y="44"/>
                    </a:lnTo>
                    <a:lnTo>
                      <a:pt x="29" y="31"/>
                    </a:lnTo>
                    <a:lnTo>
                      <a:pt x="31" y="16"/>
                    </a:lnTo>
                    <a:lnTo>
                      <a:pt x="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18" name="Freeform 538"/>
              <p:cNvSpPr>
                <a:spLocks/>
              </p:cNvSpPr>
              <p:nvPr/>
            </p:nvSpPr>
            <p:spPr bwMode="auto">
              <a:xfrm>
                <a:off x="1668" y="4759"/>
                <a:ext cx="68" cy="48"/>
              </a:xfrm>
              <a:custGeom>
                <a:avLst/>
                <a:gdLst>
                  <a:gd name="T0" fmla="*/ 0 w 68"/>
                  <a:gd name="T1" fmla="*/ 0 h 97"/>
                  <a:gd name="T2" fmla="*/ 6 w 68"/>
                  <a:gd name="T3" fmla="*/ 0 h 97"/>
                  <a:gd name="T4" fmla="*/ 11 w 68"/>
                  <a:gd name="T5" fmla="*/ 0 h 97"/>
                  <a:gd name="T6" fmla="*/ 16 w 68"/>
                  <a:gd name="T7" fmla="*/ 0 h 97"/>
                  <a:gd name="T8" fmla="*/ 20 w 68"/>
                  <a:gd name="T9" fmla="*/ 0 h 97"/>
                  <a:gd name="T10" fmla="*/ 28 w 68"/>
                  <a:gd name="T11" fmla="*/ 0 h 97"/>
                  <a:gd name="T12" fmla="*/ 34 w 68"/>
                  <a:gd name="T13" fmla="*/ 0 h 97"/>
                  <a:gd name="T14" fmla="*/ 40 w 68"/>
                  <a:gd name="T15" fmla="*/ 0 h 97"/>
                  <a:gd name="T16" fmla="*/ 47 w 68"/>
                  <a:gd name="T17" fmla="*/ 0 h 97"/>
                  <a:gd name="T18" fmla="*/ 53 w 68"/>
                  <a:gd name="T19" fmla="*/ 0 h 97"/>
                  <a:gd name="T20" fmla="*/ 60 w 68"/>
                  <a:gd name="T21" fmla="*/ 0 h 97"/>
                  <a:gd name="T22" fmla="*/ 68 w 68"/>
                  <a:gd name="T23" fmla="*/ 0 h 9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8" h="97">
                    <a:moveTo>
                      <a:pt x="0" y="97"/>
                    </a:moveTo>
                    <a:lnTo>
                      <a:pt x="6" y="87"/>
                    </a:lnTo>
                    <a:lnTo>
                      <a:pt x="11" y="74"/>
                    </a:lnTo>
                    <a:lnTo>
                      <a:pt x="16" y="61"/>
                    </a:lnTo>
                    <a:lnTo>
                      <a:pt x="20" y="51"/>
                    </a:lnTo>
                    <a:lnTo>
                      <a:pt x="28" y="28"/>
                    </a:lnTo>
                    <a:lnTo>
                      <a:pt x="34" y="18"/>
                    </a:lnTo>
                    <a:lnTo>
                      <a:pt x="40" y="10"/>
                    </a:lnTo>
                    <a:lnTo>
                      <a:pt x="47" y="5"/>
                    </a:lnTo>
                    <a:lnTo>
                      <a:pt x="53" y="2"/>
                    </a:lnTo>
                    <a:lnTo>
                      <a:pt x="60" y="0"/>
                    </a:lnTo>
                    <a:lnTo>
                      <a:pt x="68" y="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19" name="Freeform 539"/>
              <p:cNvSpPr>
                <a:spLocks/>
              </p:cNvSpPr>
              <p:nvPr/>
            </p:nvSpPr>
            <p:spPr bwMode="auto">
              <a:xfrm>
                <a:off x="1620" y="4741"/>
                <a:ext cx="30" cy="10"/>
              </a:xfrm>
              <a:custGeom>
                <a:avLst/>
                <a:gdLst>
                  <a:gd name="T0" fmla="*/ 0 w 30"/>
                  <a:gd name="T1" fmla="*/ 0 h 21"/>
                  <a:gd name="T2" fmla="*/ 5 w 30"/>
                  <a:gd name="T3" fmla="*/ 0 h 21"/>
                  <a:gd name="T4" fmla="*/ 10 w 30"/>
                  <a:gd name="T5" fmla="*/ 0 h 21"/>
                  <a:gd name="T6" fmla="*/ 15 w 30"/>
                  <a:gd name="T7" fmla="*/ 0 h 21"/>
                  <a:gd name="T8" fmla="*/ 16 w 30"/>
                  <a:gd name="T9" fmla="*/ 0 h 21"/>
                  <a:gd name="T10" fmla="*/ 17 w 30"/>
                  <a:gd name="T11" fmla="*/ 0 h 21"/>
                  <a:gd name="T12" fmla="*/ 18 w 30"/>
                  <a:gd name="T13" fmla="*/ 0 h 21"/>
                  <a:gd name="T14" fmla="*/ 23 w 30"/>
                  <a:gd name="T15" fmla="*/ 0 h 21"/>
                  <a:gd name="T16" fmla="*/ 27 w 30"/>
                  <a:gd name="T17" fmla="*/ 0 h 21"/>
                  <a:gd name="T18" fmla="*/ 30 w 30"/>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0" h="21">
                    <a:moveTo>
                      <a:pt x="0" y="21"/>
                    </a:moveTo>
                    <a:lnTo>
                      <a:pt x="5" y="15"/>
                    </a:lnTo>
                    <a:lnTo>
                      <a:pt x="10" y="8"/>
                    </a:lnTo>
                    <a:lnTo>
                      <a:pt x="15" y="2"/>
                    </a:lnTo>
                    <a:lnTo>
                      <a:pt x="16" y="0"/>
                    </a:lnTo>
                    <a:lnTo>
                      <a:pt x="17" y="0"/>
                    </a:lnTo>
                    <a:lnTo>
                      <a:pt x="18" y="2"/>
                    </a:lnTo>
                    <a:lnTo>
                      <a:pt x="23" y="7"/>
                    </a:lnTo>
                    <a:lnTo>
                      <a:pt x="27" y="15"/>
                    </a:lnTo>
                    <a:lnTo>
                      <a:pt x="30" y="2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20" name="Freeform 540"/>
              <p:cNvSpPr>
                <a:spLocks/>
              </p:cNvSpPr>
              <p:nvPr/>
            </p:nvSpPr>
            <p:spPr bwMode="auto">
              <a:xfrm>
                <a:off x="1607" y="4736"/>
                <a:ext cx="13" cy="53"/>
              </a:xfrm>
              <a:custGeom>
                <a:avLst/>
                <a:gdLst>
                  <a:gd name="T0" fmla="*/ 4 w 13"/>
                  <a:gd name="T1" fmla="*/ 0 h 107"/>
                  <a:gd name="T2" fmla="*/ 0 w 13"/>
                  <a:gd name="T3" fmla="*/ 0 h 107"/>
                  <a:gd name="T4" fmla="*/ 6 w 13"/>
                  <a:gd name="T5" fmla="*/ 0 h 107"/>
                  <a:gd name="T6" fmla="*/ 0 w 13"/>
                  <a:gd name="T7" fmla="*/ 0 h 107"/>
                  <a:gd name="T8" fmla="*/ 13 w 13"/>
                  <a:gd name="T9" fmla="*/ 0 h 1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07">
                    <a:moveTo>
                      <a:pt x="4" y="0"/>
                    </a:moveTo>
                    <a:lnTo>
                      <a:pt x="0" y="61"/>
                    </a:lnTo>
                    <a:lnTo>
                      <a:pt x="6" y="61"/>
                    </a:lnTo>
                    <a:lnTo>
                      <a:pt x="0" y="76"/>
                    </a:lnTo>
                    <a:lnTo>
                      <a:pt x="13" y="10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21" name="Freeform 541"/>
              <p:cNvSpPr>
                <a:spLocks/>
              </p:cNvSpPr>
              <p:nvPr/>
            </p:nvSpPr>
            <p:spPr bwMode="auto">
              <a:xfrm>
                <a:off x="1644" y="4721"/>
                <a:ext cx="48" cy="69"/>
              </a:xfrm>
              <a:custGeom>
                <a:avLst/>
                <a:gdLst>
                  <a:gd name="T0" fmla="*/ 47 w 48"/>
                  <a:gd name="T1" fmla="*/ 0 h 138"/>
                  <a:gd name="T2" fmla="*/ 48 w 48"/>
                  <a:gd name="T3" fmla="*/ 1 h 138"/>
                  <a:gd name="T4" fmla="*/ 47 w 48"/>
                  <a:gd name="T5" fmla="*/ 1 h 138"/>
                  <a:gd name="T6" fmla="*/ 45 w 48"/>
                  <a:gd name="T7" fmla="*/ 1 h 138"/>
                  <a:gd name="T8" fmla="*/ 45 w 48"/>
                  <a:gd name="T9" fmla="*/ 1 h 138"/>
                  <a:gd name="T10" fmla="*/ 44 w 48"/>
                  <a:gd name="T11" fmla="*/ 1 h 138"/>
                  <a:gd name="T12" fmla="*/ 38 w 48"/>
                  <a:gd name="T13" fmla="*/ 1 h 138"/>
                  <a:gd name="T14" fmla="*/ 35 w 48"/>
                  <a:gd name="T15" fmla="*/ 1 h 138"/>
                  <a:gd name="T16" fmla="*/ 34 w 48"/>
                  <a:gd name="T17" fmla="*/ 1 h 138"/>
                  <a:gd name="T18" fmla="*/ 34 w 48"/>
                  <a:gd name="T19" fmla="*/ 1 h 138"/>
                  <a:gd name="T20" fmla="*/ 38 w 48"/>
                  <a:gd name="T21" fmla="*/ 1 h 138"/>
                  <a:gd name="T22" fmla="*/ 39 w 48"/>
                  <a:gd name="T23" fmla="*/ 1 h 138"/>
                  <a:gd name="T24" fmla="*/ 39 w 48"/>
                  <a:gd name="T25" fmla="*/ 1 h 138"/>
                  <a:gd name="T26" fmla="*/ 39 w 48"/>
                  <a:gd name="T27" fmla="*/ 1 h 138"/>
                  <a:gd name="T28" fmla="*/ 38 w 48"/>
                  <a:gd name="T29" fmla="*/ 1 h 138"/>
                  <a:gd name="T30" fmla="*/ 34 w 48"/>
                  <a:gd name="T31" fmla="*/ 1 h 138"/>
                  <a:gd name="T32" fmla="*/ 28 w 48"/>
                  <a:gd name="T33" fmla="*/ 1 h 138"/>
                  <a:gd name="T34" fmla="*/ 22 w 48"/>
                  <a:gd name="T35" fmla="*/ 1 h 138"/>
                  <a:gd name="T36" fmla="*/ 10 w 48"/>
                  <a:gd name="T37" fmla="*/ 1 h 138"/>
                  <a:gd name="T38" fmla="*/ 4 w 48"/>
                  <a:gd name="T39" fmla="*/ 1 h 138"/>
                  <a:gd name="T40" fmla="*/ 0 w 48"/>
                  <a:gd name="T41" fmla="*/ 1 h 1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138">
                    <a:moveTo>
                      <a:pt x="47" y="0"/>
                    </a:moveTo>
                    <a:lnTo>
                      <a:pt x="48" y="16"/>
                    </a:lnTo>
                    <a:lnTo>
                      <a:pt x="47" y="34"/>
                    </a:lnTo>
                    <a:lnTo>
                      <a:pt x="45" y="51"/>
                    </a:lnTo>
                    <a:lnTo>
                      <a:pt x="45" y="55"/>
                    </a:lnTo>
                    <a:lnTo>
                      <a:pt x="44" y="57"/>
                    </a:lnTo>
                    <a:lnTo>
                      <a:pt x="38" y="60"/>
                    </a:lnTo>
                    <a:lnTo>
                      <a:pt x="35" y="62"/>
                    </a:lnTo>
                    <a:lnTo>
                      <a:pt x="34" y="62"/>
                    </a:lnTo>
                    <a:lnTo>
                      <a:pt x="38" y="70"/>
                    </a:lnTo>
                    <a:lnTo>
                      <a:pt x="39" y="75"/>
                    </a:lnTo>
                    <a:lnTo>
                      <a:pt x="39" y="77"/>
                    </a:lnTo>
                    <a:lnTo>
                      <a:pt x="38" y="78"/>
                    </a:lnTo>
                    <a:lnTo>
                      <a:pt x="34" y="85"/>
                    </a:lnTo>
                    <a:lnTo>
                      <a:pt x="28" y="93"/>
                    </a:lnTo>
                    <a:lnTo>
                      <a:pt x="22" y="103"/>
                    </a:lnTo>
                    <a:lnTo>
                      <a:pt x="10" y="124"/>
                    </a:lnTo>
                    <a:lnTo>
                      <a:pt x="4" y="133"/>
                    </a:lnTo>
                    <a:lnTo>
                      <a:pt x="0" y="13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22" name="Freeform 542"/>
              <p:cNvSpPr>
                <a:spLocks/>
              </p:cNvSpPr>
              <p:nvPr/>
            </p:nvSpPr>
            <p:spPr bwMode="auto">
              <a:xfrm>
                <a:off x="1625" y="4741"/>
                <a:ext cx="19" cy="40"/>
              </a:xfrm>
              <a:custGeom>
                <a:avLst/>
                <a:gdLst>
                  <a:gd name="T0" fmla="*/ 0 w 19"/>
                  <a:gd name="T1" fmla="*/ 1 h 80"/>
                  <a:gd name="T2" fmla="*/ 8 w 19"/>
                  <a:gd name="T3" fmla="*/ 1 h 80"/>
                  <a:gd name="T4" fmla="*/ 13 w 19"/>
                  <a:gd name="T5" fmla="*/ 0 h 80"/>
                  <a:gd name="T6" fmla="*/ 19 w 19"/>
                  <a:gd name="T7" fmla="*/ 1 h 80"/>
                  <a:gd name="T8" fmla="*/ 10 w 19"/>
                  <a:gd name="T9" fmla="*/ 1 h 80"/>
                  <a:gd name="T10" fmla="*/ 0 w 19"/>
                  <a:gd name="T11" fmla="*/ 1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80">
                    <a:moveTo>
                      <a:pt x="0" y="58"/>
                    </a:moveTo>
                    <a:lnTo>
                      <a:pt x="8" y="2"/>
                    </a:lnTo>
                    <a:lnTo>
                      <a:pt x="13" y="0"/>
                    </a:lnTo>
                    <a:lnTo>
                      <a:pt x="19" y="62"/>
                    </a:lnTo>
                    <a:lnTo>
                      <a:pt x="10" y="80"/>
                    </a:lnTo>
                    <a:lnTo>
                      <a:pt x="0"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123" name="Freeform 543"/>
              <p:cNvSpPr>
                <a:spLocks/>
              </p:cNvSpPr>
              <p:nvPr/>
            </p:nvSpPr>
            <p:spPr bwMode="auto">
              <a:xfrm>
                <a:off x="1491" y="4754"/>
                <a:ext cx="28" cy="85"/>
              </a:xfrm>
              <a:custGeom>
                <a:avLst/>
                <a:gdLst>
                  <a:gd name="T0" fmla="*/ 16 w 28"/>
                  <a:gd name="T1" fmla="*/ 0 h 171"/>
                  <a:gd name="T2" fmla="*/ 14 w 28"/>
                  <a:gd name="T3" fmla="*/ 0 h 171"/>
                  <a:gd name="T4" fmla="*/ 11 w 28"/>
                  <a:gd name="T5" fmla="*/ 0 h 171"/>
                  <a:gd name="T6" fmla="*/ 9 w 28"/>
                  <a:gd name="T7" fmla="*/ 0 h 171"/>
                  <a:gd name="T8" fmla="*/ 8 w 28"/>
                  <a:gd name="T9" fmla="*/ 0 h 171"/>
                  <a:gd name="T10" fmla="*/ 6 w 28"/>
                  <a:gd name="T11" fmla="*/ 0 h 171"/>
                  <a:gd name="T12" fmla="*/ 5 w 28"/>
                  <a:gd name="T13" fmla="*/ 0 h 171"/>
                  <a:gd name="T14" fmla="*/ 4 w 28"/>
                  <a:gd name="T15" fmla="*/ 0 h 171"/>
                  <a:gd name="T16" fmla="*/ 3 w 28"/>
                  <a:gd name="T17" fmla="*/ 0 h 171"/>
                  <a:gd name="T18" fmla="*/ 2 w 28"/>
                  <a:gd name="T19" fmla="*/ 0 h 171"/>
                  <a:gd name="T20" fmla="*/ 2 w 28"/>
                  <a:gd name="T21" fmla="*/ 0 h 171"/>
                  <a:gd name="T22" fmla="*/ 0 w 28"/>
                  <a:gd name="T23" fmla="*/ 0 h 171"/>
                  <a:gd name="T24" fmla="*/ 0 w 28"/>
                  <a:gd name="T25" fmla="*/ 0 h 171"/>
                  <a:gd name="T26" fmla="*/ 2 w 28"/>
                  <a:gd name="T27" fmla="*/ 0 h 171"/>
                  <a:gd name="T28" fmla="*/ 3 w 28"/>
                  <a:gd name="T29" fmla="*/ 0 h 171"/>
                  <a:gd name="T30" fmla="*/ 3 w 28"/>
                  <a:gd name="T31" fmla="*/ 0 h 171"/>
                  <a:gd name="T32" fmla="*/ 3 w 28"/>
                  <a:gd name="T33" fmla="*/ 0 h 171"/>
                  <a:gd name="T34" fmla="*/ 9 w 28"/>
                  <a:gd name="T35" fmla="*/ 0 h 171"/>
                  <a:gd name="T36" fmla="*/ 11 w 28"/>
                  <a:gd name="T37" fmla="*/ 0 h 171"/>
                  <a:gd name="T38" fmla="*/ 12 w 28"/>
                  <a:gd name="T39" fmla="*/ 0 h 171"/>
                  <a:gd name="T40" fmla="*/ 12 w 28"/>
                  <a:gd name="T41" fmla="*/ 0 h 171"/>
                  <a:gd name="T42" fmla="*/ 12 w 28"/>
                  <a:gd name="T43" fmla="*/ 0 h 171"/>
                  <a:gd name="T44" fmla="*/ 12 w 28"/>
                  <a:gd name="T45" fmla="*/ 0 h 171"/>
                  <a:gd name="T46" fmla="*/ 14 w 28"/>
                  <a:gd name="T47" fmla="*/ 0 h 171"/>
                  <a:gd name="T48" fmla="*/ 15 w 28"/>
                  <a:gd name="T49" fmla="*/ 0 h 171"/>
                  <a:gd name="T50" fmla="*/ 17 w 28"/>
                  <a:gd name="T51" fmla="*/ 0 h 171"/>
                  <a:gd name="T52" fmla="*/ 20 w 28"/>
                  <a:gd name="T53" fmla="*/ 0 h 171"/>
                  <a:gd name="T54" fmla="*/ 23 w 28"/>
                  <a:gd name="T55" fmla="*/ 0 h 171"/>
                  <a:gd name="T56" fmla="*/ 24 w 28"/>
                  <a:gd name="T57" fmla="*/ 0 h 171"/>
                  <a:gd name="T58" fmla="*/ 26 w 28"/>
                  <a:gd name="T59" fmla="*/ 0 h 171"/>
                  <a:gd name="T60" fmla="*/ 27 w 28"/>
                  <a:gd name="T61" fmla="*/ 0 h 171"/>
                  <a:gd name="T62" fmla="*/ 27 w 28"/>
                  <a:gd name="T63" fmla="*/ 0 h 171"/>
                  <a:gd name="T64" fmla="*/ 28 w 28"/>
                  <a:gd name="T65" fmla="*/ 0 h 171"/>
                  <a:gd name="T66" fmla="*/ 27 w 28"/>
                  <a:gd name="T67" fmla="*/ 0 h 171"/>
                  <a:gd name="T68" fmla="*/ 23 w 28"/>
                  <a:gd name="T69" fmla="*/ 0 h 171"/>
                  <a:gd name="T70" fmla="*/ 18 w 28"/>
                  <a:gd name="T71" fmla="*/ 0 h 171"/>
                  <a:gd name="T72" fmla="*/ 16 w 28"/>
                  <a:gd name="T73" fmla="*/ 0 h 171"/>
                  <a:gd name="T74" fmla="*/ 16 w 28"/>
                  <a:gd name="T75" fmla="*/ 0 h 1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 h="171">
                    <a:moveTo>
                      <a:pt x="16" y="5"/>
                    </a:moveTo>
                    <a:lnTo>
                      <a:pt x="14" y="32"/>
                    </a:lnTo>
                    <a:lnTo>
                      <a:pt x="11" y="53"/>
                    </a:lnTo>
                    <a:lnTo>
                      <a:pt x="9" y="73"/>
                    </a:lnTo>
                    <a:lnTo>
                      <a:pt x="8" y="89"/>
                    </a:lnTo>
                    <a:lnTo>
                      <a:pt x="6" y="104"/>
                    </a:lnTo>
                    <a:lnTo>
                      <a:pt x="5" y="117"/>
                    </a:lnTo>
                    <a:lnTo>
                      <a:pt x="4" y="127"/>
                    </a:lnTo>
                    <a:lnTo>
                      <a:pt x="3" y="133"/>
                    </a:lnTo>
                    <a:lnTo>
                      <a:pt x="2" y="145"/>
                    </a:lnTo>
                    <a:lnTo>
                      <a:pt x="2" y="150"/>
                    </a:lnTo>
                    <a:lnTo>
                      <a:pt x="0" y="151"/>
                    </a:lnTo>
                    <a:lnTo>
                      <a:pt x="2" y="163"/>
                    </a:lnTo>
                    <a:lnTo>
                      <a:pt x="3" y="169"/>
                    </a:lnTo>
                    <a:lnTo>
                      <a:pt x="3" y="171"/>
                    </a:lnTo>
                    <a:lnTo>
                      <a:pt x="9" y="161"/>
                    </a:lnTo>
                    <a:lnTo>
                      <a:pt x="11" y="156"/>
                    </a:lnTo>
                    <a:lnTo>
                      <a:pt x="12" y="153"/>
                    </a:lnTo>
                    <a:lnTo>
                      <a:pt x="12" y="148"/>
                    </a:lnTo>
                    <a:lnTo>
                      <a:pt x="14" y="141"/>
                    </a:lnTo>
                    <a:lnTo>
                      <a:pt x="15" y="132"/>
                    </a:lnTo>
                    <a:lnTo>
                      <a:pt x="17" y="109"/>
                    </a:lnTo>
                    <a:lnTo>
                      <a:pt x="20" y="82"/>
                    </a:lnTo>
                    <a:lnTo>
                      <a:pt x="23" y="56"/>
                    </a:lnTo>
                    <a:lnTo>
                      <a:pt x="24" y="32"/>
                    </a:lnTo>
                    <a:lnTo>
                      <a:pt x="26" y="22"/>
                    </a:lnTo>
                    <a:lnTo>
                      <a:pt x="27" y="13"/>
                    </a:lnTo>
                    <a:lnTo>
                      <a:pt x="27" y="9"/>
                    </a:lnTo>
                    <a:lnTo>
                      <a:pt x="28" y="7"/>
                    </a:lnTo>
                    <a:lnTo>
                      <a:pt x="27" y="4"/>
                    </a:lnTo>
                    <a:lnTo>
                      <a:pt x="23" y="0"/>
                    </a:lnTo>
                    <a:lnTo>
                      <a:pt x="18" y="2"/>
                    </a:lnTo>
                    <a:lnTo>
                      <a:pt x="16" y="5"/>
                    </a:lnTo>
                    <a:close/>
                  </a:path>
                </a:pathLst>
              </a:custGeom>
              <a:solidFill>
                <a:srgbClr val="999999"/>
              </a:solidFill>
              <a:ln w="9525">
                <a:solidFill>
                  <a:srgbClr val="000000"/>
                </a:solidFill>
                <a:prstDash val="solid"/>
                <a:round/>
                <a:headEnd/>
                <a:tailEnd/>
              </a:ln>
            </p:spPr>
            <p:txBody>
              <a:bodyPr/>
              <a:lstStyle/>
              <a:p>
                <a:endParaRPr lang="ja-JP" altLang="en-US"/>
              </a:p>
            </p:txBody>
          </p:sp>
          <p:sp>
            <p:nvSpPr>
              <p:cNvPr id="36124" name="Freeform 544"/>
              <p:cNvSpPr>
                <a:spLocks/>
              </p:cNvSpPr>
              <p:nvPr/>
            </p:nvSpPr>
            <p:spPr bwMode="auto">
              <a:xfrm>
                <a:off x="1487" y="4781"/>
                <a:ext cx="61" cy="43"/>
              </a:xfrm>
              <a:custGeom>
                <a:avLst/>
                <a:gdLst>
                  <a:gd name="T0" fmla="*/ 61 w 61"/>
                  <a:gd name="T1" fmla="*/ 0 h 87"/>
                  <a:gd name="T2" fmla="*/ 60 w 61"/>
                  <a:gd name="T3" fmla="*/ 0 h 87"/>
                  <a:gd name="T4" fmla="*/ 57 w 61"/>
                  <a:gd name="T5" fmla="*/ 0 h 87"/>
                  <a:gd name="T6" fmla="*/ 50 w 61"/>
                  <a:gd name="T7" fmla="*/ 0 h 87"/>
                  <a:gd name="T8" fmla="*/ 39 w 61"/>
                  <a:gd name="T9" fmla="*/ 0 h 87"/>
                  <a:gd name="T10" fmla="*/ 33 w 61"/>
                  <a:gd name="T11" fmla="*/ 0 h 87"/>
                  <a:gd name="T12" fmla="*/ 27 w 61"/>
                  <a:gd name="T13" fmla="*/ 0 h 87"/>
                  <a:gd name="T14" fmla="*/ 15 w 61"/>
                  <a:gd name="T15" fmla="*/ 0 h 87"/>
                  <a:gd name="T16" fmla="*/ 7 w 61"/>
                  <a:gd name="T17" fmla="*/ 0 h 87"/>
                  <a:gd name="T18" fmla="*/ 1 w 61"/>
                  <a:gd name="T19" fmla="*/ 0 h 87"/>
                  <a:gd name="T20" fmla="*/ 0 w 61"/>
                  <a:gd name="T21" fmla="*/ 0 h 87"/>
                  <a:gd name="T22" fmla="*/ 0 w 61"/>
                  <a:gd name="T23" fmla="*/ 0 h 87"/>
                  <a:gd name="T24" fmla="*/ 2 w 61"/>
                  <a:gd name="T25" fmla="*/ 0 h 87"/>
                  <a:gd name="T26" fmla="*/ 7 w 61"/>
                  <a:gd name="T27" fmla="*/ 0 h 87"/>
                  <a:gd name="T28" fmla="*/ 12 w 61"/>
                  <a:gd name="T29" fmla="*/ 0 h 87"/>
                  <a:gd name="T30" fmla="*/ 22 w 61"/>
                  <a:gd name="T31" fmla="*/ 0 h 87"/>
                  <a:gd name="T32" fmla="*/ 27 w 61"/>
                  <a:gd name="T33" fmla="*/ 0 h 87"/>
                  <a:gd name="T34" fmla="*/ 31 w 61"/>
                  <a:gd name="T35" fmla="*/ 0 h 87"/>
                  <a:gd name="T36" fmla="*/ 38 w 61"/>
                  <a:gd name="T37" fmla="*/ 0 h 87"/>
                  <a:gd name="T38" fmla="*/ 46 w 61"/>
                  <a:gd name="T39" fmla="*/ 0 h 87"/>
                  <a:gd name="T40" fmla="*/ 54 w 61"/>
                  <a:gd name="T41" fmla="*/ 0 h 87"/>
                  <a:gd name="T42" fmla="*/ 56 w 61"/>
                  <a:gd name="T43" fmla="*/ 0 h 87"/>
                  <a:gd name="T44" fmla="*/ 56 w 61"/>
                  <a:gd name="T45" fmla="*/ 0 h 87"/>
                  <a:gd name="T46" fmla="*/ 61 w 61"/>
                  <a:gd name="T47" fmla="*/ 0 h 8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1" h="87">
                    <a:moveTo>
                      <a:pt x="61" y="45"/>
                    </a:moveTo>
                    <a:lnTo>
                      <a:pt x="60" y="48"/>
                    </a:lnTo>
                    <a:lnTo>
                      <a:pt x="57" y="53"/>
                    </a:lnTo>
                    <a:lnTo>
                      <a:pt x="50" y="68"/>
                    </a:lnTo>
                    <a:lnTo>
                      <a:pt x="39" y="81"/>
                    </a:lnTo>
                    <a:lnTo>
                      <a:pt x="33" y="86"/>
                    </a:lnTo>
                    <a:lnTo>
                      <a:pt x="27" y="87"/>
                    </a:lnTo>
                    <a:lnTo>
                      <a:pt x="15" y="84"/>
                    </a:lnTo>
                    <a:lnTo>
                      <a:pt x="7" y="76"/>
                    </a:lnTo>
                    <a:lnTo>
                      <a:pt x="1" y="66"/>
                    </a:lnTo>
                    <a:lnTo>
                      <a:pt x="0" y="60"/>
                    </a:lnTo>
                    <a:lnTo>
                      <a:pt x="0" y="53"/>
                    </a:lnTo>
                    <a:lnTo>
                      <a:pt x="2" y="45"/>
                    </a:lnTo>
                    <a:lnTo>
                      <a:pt x="7" y="37"/>
                    </a:lnTo>
                    <a:lnTo>
                      <a:pt x="12" y="30"/>
                    </a:lnTo>
                    <a:lnTo>
                      <a:pt x="22" y="17"/>
                    </a:lnTo>
                    <a:lnTo>
                      <a:pt x="27" y="12"/>
                    </a:lnTo>
                    <a:lnTo>
                      <a:pt x="31" y="10"/>
                    </a:lnTo>
                    <a:lnTo>
                      <a:pt x="38" y="5"/>
                    </a:lnTo>
                    <a:lnTo>
                      <a:pt x="46" y="4"/>
                    </a:lnTo>
                    <a:lnTo>
                      <a:pt x="54" y="2"/>
                    </a:lnTo>
                    <a:lnTo>
                      <a:pt x="56" y="0"/>
                    </a:lnTo>
                    <a:lnTo>
                      <a:pt x="61" y="45"/>
                    </a:lnTo>
                    <a:close/>
                  </a:path>
                </a:pathLst>
              </a:custGeom>
              <a:solidFill>
                <a:srgbClr val="FEDFB3"/>
              </a:solidFill>
              <a:ln w="9525">
                <a:solidFill>
                  <a:srgbClr val="000000"/>
                </a:solidFill>
                <a:prstDash val="solid"/>
                <a:round/>
                <a:headEnd/>
                <a:tailEnd/>
              </a:ln>
            </p:spPr>
            <p:txBody>
              <a:bodyPr/>
              <a:lstStyle/>
              <a:p>
                <a:endParaRPr lang="ja-JP" altLang="en-US"/>
              </a:p>
            </p:txBody>
          </p:sp>
          <p:sp>
            <p:nvSpPr>
              <p:cNvPr id="36125" name="Freeform 545"/>
              <p:cNvSpPr>
                <a:spLocks/>
              </p:cNvSpPr>
              <p:nvPr/>
            </p:nvSpPr>
            <p:spPr bwMode="auto">
              <a:xfrm>
                <a:off x="1499" y="4791"/>
                <a:ext cx="27" cy="18"/>
              </a:xfrm>
              <a:custGeom>
                <a:avLst/>
                <a:gdLst>
                  <a:gd name="T0" fmla="*/ 27 w 27"/>
                  <a:gd name="T1" fmla="*/ 0 h 38"/>
                  <a:gd name="T2" fmla="*/ 21 w 27"/>
                  <a:gd name="T3" fmla="*/ 0 h 38"/>
                  <a:gd name="T4" fmla="*/ 19 w 27"/>
                  <a:gd name="T5" fmla="*/ 0 h 38"/>
                  <a:gd name="T6" fmla="*/ 18 w 27"/>
                  <a:gd name="T7" fmla="*/ 0 h 38"/>
                  <a:gd name="T8" fmla="*/ 18 w 27"/>
                  <a:gd name="T9" fmla="*/ 0 h 38"/>
                  <a:gd name="T10" fmla="*/ 16 w 27"/>
                  <a:gd name="T11" fmla="*/ 0 h 38"/>
                  <a:gd name="T12" fmla="*/ 15 w 27"/>
                  <a:gd name="T13" fmla="*/ 0 h 38"/>
                  <a:gd name="T14" fmla="*/ 13 w 27"/>
                  <a:gd name="T15" fmla="*/ 0 h 38"/>
                  <a:gd name="T16" fmla="*/ 10 w 27"/>
                  <a:gd name="T17" fmla="*/ 0 h 38"/>
                  <a:gd name="T18" fmla="*/ 6 w 27"/>
                  <a:gd name="T19" fmla="*/ 0 h 38"/>
                  <a:gd name="T20" fmla="*/ 2 w 27"/>
                  <a:gd name="T21" fmla="*/ 0 h 38"/>
                  <a:gd name="T22" fmla="*/ 0 w 27"/>
                  <a:gd name="T23" fmla="*/ 0 h 38"/>
                  <a:gd name="T24" fmla="*/ 1 w 27"/>
                  <a:gd name="T25" fmla="*/ 0 h 38"/>
                  <a:gd name="T26" fmla="*/ 2 w 27"/>
                  <a:gd name="T27" fmla="*/ 0 h 38"/>
                  <a:gd name="T28" fmla="*/ 3 w 27"/>
                  <a:gd name="T29" fmla="*/ 0 h 38"/>
                  <a:gd name="T30" fmla="*/ 6 w 27"/>
                  <a:gd name="T31" fmla="*/ 0 h 38"/>
                  <a:gd name="T32" fmla="*/ 8 w 27"/>
                  <a:gd name="T33" fmla="*/ 0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38">
                    <a:moveTo>
                      <a:pt x="27" y="18"/>
                    </a:moveTo>
                    <a:lnTo>
                      <a:pt x="21" y="18"/>
                    </a:lnTo>
                    <a:lnTo>
                      <a:pt x="19" y="18"/>
                    </a:lnTo>
                    <a:lnTo>
                      <a:pt x="18" y="18"/>
                    </a:lnTo>
                    <a:lnTo>
                      <a:pt x="16" y="22"/>
                    </a:lnTo>
                    <a:lnTo>
                      <a:pt x="15" y="25"/>
                    </a:lnTo>
                    <a:lnTo>
                      <a:pt x="13" y="30"/>
                    </a:lnTo>
                    <a:lnTo>
                      <a:pt x="10" y="33"/>
                    </a:lnTo>
                    <a:lnTo>
                      <a:pt x="6" y="38"/>
                    </a:lnTo>
                    <a:lnTo>
                      <a:pt x="2" y="36"/>
                    </a:lnTo>
                    <a:lnTo>
                      <a:pt x="0" y="30"/>
                    </a:lnTo>
                    <a:lnTo>
                      <a:pt x="1" y="18"/>
                    </a:lnTo>
                    <a:lnTo>
                      <a:pt x="2" y="13"/>
                    </a:lnTo>
                    <a:lnTo>
                      <a:pt x="3" y="8"/>
                    </a:lnTo>
                    <a:lnTo>
                      <a:pt x="6" y="3"/>
                    </a:lnTo>
                    <a:lnTo>
                      <a:pt x="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26" name="Freeform 546"/>
              <p:cNvSpPr>
                <a:spLocks/>
              </p:cNvSpPr>
              <p:nvPr/>
            </p:nvSpPr>
            <p:spPr bwMode="auto">
              <a:xfrm>
                <a:off x="1509" y="4807"/>
                <a:ext cx="27" cy="8"/>
              </a:xfrm>
              <a:custGeom>
                <a:avLst/>
                <a:gdLst>
                  <a:gd name="T0" fmla="*/ 0 w 27"/>
                  <a:gd name="T1" fmla="*/ 0 h 16"/>
                  <a:gd name="T2" fmla="*/ 3 w 27"/>
                  <a:gd name="T3" fmla="*/ 0 h 16"/>
                  <a:gd name="T4" fmla="*/ 6 w 27"/>
                  <a:gd name="T5" fmla="*/ 0 h 16"/>
                  <a:gd name="T6" fmla="*/ 17 w 27"/>
                  <a:gd name="T7" fmla="*/ 1 h 16"/>
                  <a:gd name="T8" fmla="*/ 22 w 27"/>
                  <a:gd name="T9" fmla="*/ 1 h 16"/>
                  <a:gd name="T10" fmla="*/ 26 w 27"/>
                  <a:gd name="T11" fmla="*/ 1 h 16"/>
                  <a:gd name="T12" fmla="*/ 27 w 27"/>
                  <a:gd name="T13" fmla="*/ 1 h 16"/>
                  <a:gd name="T14" fmla="*/ 27 w 27"/>
                  <a:gd name="T15" fmla="*/ 1 h 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 h="16">
                    <a:moveTo>
                      <a:pt x="0" y="0"/>
                    </a:moveTo>
                    <a:lnTo>
                      <a:pt x="3" y="0"/>
                    </a:lnTo>
                    <a:lnTo>
                      <a:pt x="6" y="0"/>
                    </a:lnTo>
                    <a:lnTo>
                      <a:pt x="17" y="2"/>
                    </a:lnTo>
                    <a:lnTo>
                      <a:pt x="22" y="3"/>
                    </a:lnTo>
                    <a:lnTo>
                      <a:pt x="26" y="7"/>
                    </a:lnTo>
                    <a:lnTo>
                      <a:pt x="27" y="10"/>
                    </a:lnTo>
                    <a:lnTo>
                      <a:pt x="27" y="1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27" name="Freeform 547"/>
              <p:cNvSpPr>
                <a:spLocks/>
              </p:cNvSpPr>
              <p:nvPr/>
            </p:nvSpPr>
            <p:spPr bwMode="auto">
              <a:xfrm>
                <a:off x="1501" y="4809"/>
                <a:ext cx="5" cy="14"/>
              </a:xfrm>
              <a:custGeom>
                <a:avLst/>
                <a:gdLst>
                  <a:gd name="T0" fmla="*/ 2 w 5"/>
                  <a:gd name="T1" fmla="*/ 0 h 26"/>
                  <a:gd name="T2" fmla="*/ 4 w 5"/>
                  <a:gd name="T3" fmla="*/ 1 h 26"/>
                  <a:gd name="T4" fmla="*/ 5 w 5"/>
                  <a:gd name="T5" fmla="*/ 1 h 26"/>
                  <a:gd name="T6" fmla="*/ 4 w 5"/>
                  <a:gd name="T7" fmla="*/ 1 h 26"/>
                  <a:gd name="T8" fmla="*/ 0 w 5"/>
                  <a:gd name="T9" fmla="*/ 1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26">
                    <a:moveTo>
                      <a:pt x="2" y="0"/>
                    </a:moveTo>
                    <a:lnTo>
                      <a:pt x="4" y="6"/>
                    </a:lnTo>
                    <a:lnTo>
                      <a:pt x="5" y="13"/>
                    </a:lnTo>
                    <a:lnTo>
                      <a:pt x="4" y="20"/>
                    </a:lnTo>
                    <a:lnTo>
                      <a:pt x="0" y="2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28" name="Freeform 548"/>
              <p:cNvSpPr>
                <a:spLocks/>
              </p:cNvSpPr>
              <p:nvPr/>
            </p:nvSpPr>
            <p:spPr bwMode="auto">
              <a:xfrm>
                <a:off x="1538" y="4817"/>
                <a:ext cx="113" cy="98"/>
              </a:xfrm>
              <a:custGeom>
                <a:avLst/>
                <a:gdLst>
                  <a:gd name="T0" fmla="*/ 95 w 113"/>
                  <a:gd name="T1" fmla="*/ 0 h 197"/>
                  <a:gd name="T2" fmla="*/ 93 w 113"/>
                  <a:gd name="T3" fmla="*/ 0 h 197"/>
                  <a:gd name="T4" fmla="*/ 89 w 113"/>
                  <a:gd name="T5" fmla="*/ 0 h 197"/>
                  <a:gd name="T6" fmla="*/ 79 w 113"/>
                  <a:gd name="T7" fmla="*/ 0 h 197"/>
                  <a:gd name="T8" fmla="*/ 68 w 113"/>
                  <a:gd name="T9" fmla="*/ 0 h 197"/>
                  <a:gd name="T10" fmla="*/ 57 w 113"/>
                  <a:gd name="T11" fmla="*/ 0 h 197"/>
                  <a:gd name="T12" fmla="*/ 48 w 113"/>
                  <a:gd name="T13" fmla="*/ 0 h 197"/>
                  <a:gd name="T14" fmla="*/ 36 w 113"/>
                  <a:gd name="T15" fmla="*/ 0 h 197"/>
                  <a:gd name="T16" fmla="*/ 28 w 113"/>
                  <a:gd name="T17" fmla="*/ 0 h 197"/>
                  <a:gd name="T18" fmla="*/ 20 w 113"/>
                  <a:gd name="T19" fmla="*/ 0 h 197"/>
                  <a:gd name="T20" fmla="*/ 18 w 113"/>
                  <a:gd name="T21" fmla="*/ 0 h 197"/>
                  <a:gd name="T22" fmla="*/ 17 w 113"/>
                  <a:gd name="T23" fmla="*/ 0 h 197"/>
                  <a:gd name="T24" fmla="*/ 16 w 113"/>
                  <a:gd name="T25" fmla="*/ 0 h 197"/>
                  <a:gd name="T26" fmla="*/ 16 w 113"/>
                  <a:gd name="T27" fmla="*/ 0 h 197"/>
                  <a:gd name="T28" fmla="*/ 14 w 113"/>
                  <a:gd name="T29" fmla="*/ 0 h 197"/>
                  <a:gd name="T30" fmla="*/ 9 w 113"/>
                  <a:gd name="T31" fmla="*/ 0 h 197"/>
                  <a:gd name="T32" fmla="*/ 4 w 113"/>
                  <a:gd name="T33" fmla="*/ 0 h 197"/>
                  <a:gd name="T34" fmla="*/ 0 w 113"/>
                  <a:gd name="T35" fmla="*/ 0 h 197"/>
                  <a:gd name="T36" fmla="*/ 1 w 113"/>
                  <a:gd name="T37" fmla="*/ 0 h 197"/>
                  <a:gd name="T38" fmla="*/ 5 w 113"/>
                  <a:gd name="T39" fmla="*/ 0 h 197"/>
                  <a:gd name="T40" fmla="*/ 7 w 113"/>
                  <a:gd name="T41" fmla="*/ 0 h 197"/>
                  <a:gd name="T42" fmla="*/ 9 w 113"/>
                  <a:gd name="T43" fmla="*/ 0 h 197"/>
                  <a:gd name="T44" fmla="*/ 7 w 113"/>
                  <a:gd name="T45" fmla="*/ 0 h 197"/>
                  <a:gd name="T46" fmla="*/ 7 w 113"/>
                  <a:gd name="T47" fmla="*/ 0 h 197"/>
                  <a:gd name="T48" fmla="*/ 7 w 113"/>
                  <a:gd name="T49" fmla="*/ 0 h 197"/>
                  <a:gd name="T50" fmla="*/ 7 w 113"/>
                  <a:gd name="T51" fmla="*/ 0 h 197"/>
                  <a:gd name="T52" fmla="*/ 10 w 113"/>
                  <a:gd name="T53" fmla="*/ 0 h 197"/>
                  <a:gd name="T54" fmla="*/ 15 w 113"/>
                  <a:gd name="T55" fmla="*/ 0 h 197"/>
                  <a:gd name="T56" fmla="*/ 21 w 113"/>
                  <a:gd name="T57" fmla="*/ 0 h 197"/>
                  <a:gd name="T58" fmla="*/ 29 w 113"/>
                  <a:gd name="T59" fmla="*/ 0 h 197"/>
                  <a:gd name="T60" fmla="*/ 40 w 113"/>
                  <a:gd name="T61" fmla="*/ 0 h 197"/>
                  <a:gd name="T62" fmla="*/ 51 w 113"/>
                  <a:gd name="T63" fmla="*/ 0 h 197"/>
                  <a:gd name="T64" fmla="*/ 70 w 113"/>
                  <a:gd name="T65" fmla="*/ 0 h 197"/>
                  <a:gd name="T66" fmla="*/ 77 w 113"/>
                  <a:gd name="T67" fmla="*/ 0 h 197"/>
                  <a:gd name="T68" fmla="*/ 83 w 113"/>
                  <a:gd name="T69" fmla="*/ 0 h 197"/>
                  <a:gd name="T70" fmla="*/ 87 w 113"/>
                  <a:gd name="T71" fmla="*/ 0 h 197"/>
                  <a:gd name="T72" fmla="*/ 89 w 113"/>
                  <a:gd name="T73" fmla="*/ 0 h 197"/>
                  <a:gd name="T74" fmla="*/ 97 w 113"/>
                  <a:gd name="T75" fmla="*/ 0 h 197"/>
                  <a:gd name="T76" fmla="*/ 103 w 113"/>
                  <a:gd name="T77" fmla="*/ 0 h 197"/>
                  <a:gd name="T78" fmla="*/ 107 w 113"/>
                  <a:gd name="T79" fmla="*/ 0 h 197"/>
                  <a:gd name="T80" fmla="*/ 110 w 113"/>
                  <a:gd name="T81" fmla="*/ 0 h 197"/>
                  <a:gd name="T82" fmla="*/ 112 w 113"/>
                  <a:gd name="T83" fmla="*/ 0 h 197"/>
                  <a:gd name="T84" fmla="*/ 112 w 113"/>
                  <a:gd name="T85" fmla="*/ 0 h 197"/>
                  <a:gd name="T86" fmla="*/ 113 w 113"/>
                  <a:gd name="T87" fmla="*/ 0 h 197"/>
                  <a:gd name="T88" fmla="*/ 95 w 113"/>
                  <a:gd name="T89" fmla="*/ 0 h 19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3" h="197">
                    <a:moveTo>
                      <a:pt x="95" y="190"/>
                    </a:moveTo>
                    <a:lnTo>
                      <a:pt x="93" y="192"/>
                    </a:lnTo>
                    <a:lnTo>
                      <a:pt x="89" y="193"/>
                    </a:lnTo>
                    <a:lnTo>
                      <a:pt x="79" y="195"/>
                    </a:lnTo>
                    <a:lnTo>
                      <a:pt x="68" y="197"/>
                    </a:lnTo>
                    <a:lnTo>
                      <a:pt x="57" y="197"/>
                    </a:lnTo>
                    <a:lnTo>
                      <a:pt x="48" y="193"/>
                    </a:lnTo>
                    <a:lnTo>
                      <a:pt x="36" y="187"/>
                    </a:lnTo>
                    <a:lnTo>
                      <a:pt x="28" y="177"/>
                    </a:lnTo>
                    <a:lnTo>
                      <a:pt x="20" y="164"/>
                    </a:lnTo>
                    <a:lnTo>
                      <a:pt x="18" y="157"/>
                    </a:lnTo>
                    <a:lnTo>
                      <a:pt x="17" y="149"/>
                    </a:lnTo>
                    <a:lnTo>
                      <a:pt x="16" y="141"/>
                    </a:lnTo>
                    <a:lnTo>
                      <a:pt x="16" y="138"/>
                    </a:lnTo>
                    <a:lnTo>
                      <a:pt x="14" y="138"/>
                    </a:lnTo>
                    <a:lnTo>
                      <a:pt x="9" y="136"/>
                    </a:lnTo>
                    <a:lnTo>
                      <a:pt x="4" y="133"/>
                    </a:lnTo>
                    <a:lnTo>
                      <a:pt x="0" y="128"/>
                    </a:lnTo>
                    <a:lnTo>
                      <a:pt x="1" y="124"/>
                    </a:lnTo>
                    <a:lnTo>
                      <a:pt x="5" y="119"/>
                    </a:lnTo>
                    <a:lnTo>
                      <a:pt x="7" y="113"/>
                    </a:lnTo>
                    <a:lnTo>
                      <a:pt x="9" y="106"/>
                    </a:lnTo>
                    <a:lnTo>
                      <a:pt x="7" y="100"/>
                    </a:lnTo>
                    <a:lnTo>
                      <a:pt x="7" y="92"/>
                    </a:lnTo>
                    <a:lnTo>
                      <a:pt x="7" y="80"/>
                    </a:lnTo>
                    <a:lnTo>
                      <a:pt x="7" y="65"/>
                    </a:lnTo>
                    <a:lnTo>
                      <a:pt x="10" y="51"/>
                    </a:lnTo>
                    <a:lnTo>
                      <a:pt x="15" y="34"/>
                    </a:lnTo>
                    <a:lnTo>
                      <a:pt x="21" y="16"/>
                    </a:lnTo>
                    <a:lnTo>
                      <a:pt x="29" y="0"/>
                    </a:lnTo>
                    <a:lnTo>
                      <a:pt x="40" y="8"/>
                    </a:lnTo>
                    <a:lnTo>
                      <a:pt x="51" y="18"/>
                    </a:lnTo>
                    <a:lnTo>
                      <a:pt x="70" y="39"/>
                    </a:lnTo>
                    <a:lnTo>
                      <a:pt x="77" y="47"/>
                    </a:lnTo>
                    <a:lnTo>
                      <a:pt x="83" y="55"/>
                    </a:lnTo>
                    <a:lnTo>
                      <a:pt x="87" y="60"/>
                    </a:lnTo>
                    <a:lnTo>
                      <a:pt x="89" y="62"/>
                    </a:lnTo>
                    <a:lnTo>
                      <a:pt x="97" y="85"/>
                    </a:lnTo>
                    <a:lnTo>
                      <a:pt x="103" y="101"/>
                    </a:lnTo>
                    <a:lnTo>
                      <a:pt x="107" y="113"/>
                    </a:lnTo>
                    <a:lnTo>
                      <a:pt x="110" y="121"/>
                    </a:lnTo>
                    <a:lnTo>
                      <a:pt x="112" y="126"/>
                    </a:lnTo>
                    <a:lnTo>
                      <a:pt x="112" y="129"/>
                    </a:lnTo>
                    <a:lnTo>
                      <a:pt x="113" y="131"/>
                    </a:lnTo>
                    <a:lnTo>
                      <a:pt x="95" y="190"/>
                    </a:lnTo>
                    <a:close/>
                  </a:path>
                </a:pathLst>
              </a:custGeom>
              <a:solidFill>
                <a:srgbClr val="FFE6BE"/>
              </a:solidFill>
              <a:ln w="9525">
                <a:solidFill>
                  <a:srgbClr val="000000"/>
                </a:solidFill>
                <a:prstDash val="solid"/>
                <a:round/>
                <a:headEnd/>
                <a:tailEnd/>
              </a:ln>
            </p:spPr>
            <p:txBody>
              <a:bodyPr/>
              <a:lstStyle/>
              <a:p>
                <a:endParaRPr lang="ja-JP" altLang="en-US"/>
              </a:p>
            </p:txBody>
          </p:sp>
          <p:sp>
            <p:nvSpPr>
              <p:cNvPr id="36129" name="Freeform 549"/>
              <p:cNvSpPr>
                <a:spLocks/>
              </p:cNvSpPr>
              <p:nvPr/>
            </p:nvSpPr>
            <p:spPr bwMode="auto">
              <a:xfrm>
                <a:off x="1420" y="4908"/>
                <a:ext cx="199" cy="75"/>
              </a:xfrm>
              <a:custGeom>
                <a:avLst/>
                <a:gdLst>
                  <a:gd name="T0" fmla="*/ 199 w 199"/>
                  <a:gd name="T1" fmla="*/ 1 h 149"/>
                  <a:gd name="T2" fmla="*/ 53 w 199"/>
                  <a:gd name="T3" fmla="*/ 1 h 149"/>
                  <a:gd name="T4" fmla="*/ 0 w 199"/>
                  <a:gd name="T5" fmla="*/ 1 h 149"/>
                  <a:gd name="T6" fmla="*/ 110 w 199"/>
                  <a:gd name="T7" fmla="*/ 0 h 149"/>
                  <a:gd name="T8" fmla="*/ 199 w 199"/>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9" h="149">
                    <a:moveTo>
                      <a:pt x="199" y="74"/>
                    </a:moveTo>
                    <a:lnTo>
                      <a:pt x="53" y="149"/>
                    </a:lnTo>
                    <a:lnTo>
                      <a:pt x="0" y="47"/>
                    </a:lnTo>
                    <a:lnTo>
                      <a:pt x="110" y="0"/>
                    </a:lnTo>
                    <a:lnTo>
                      <a:pt x="199" y="74"/>
                    </a:lnTo>
                    <a:close/>
                  </a:path>
                </a:pathLst>
              </a:custGeom>
              <a:solidFill>
                <a:srgbClr val="FFFFFF"/>
              </a:solidFill>
              <a:ln w="9525">
                <a:solidFill>
                  <a:srgbClr val="000000"/>
                </a:solidFill>
                <a:prstDash val="solid"/>
                <a:round/>
                <a:headEnd/>
                <a:tailEnd/>
              </a:ln>
            </p:spPr>
            <p:txBody>
              <a:bodyPr/>
              <a:lstStyle/>
              <a:p>
                <a:endParaRPr lang="ja-JP" altLang="en-US"/>
              </a:p>
            </p:txBody>
          </p:sp>
          <p:sp>
            <p:nvSpPr>
              <p:cNvPr id="36130" name="Freeform 550"/>
              <p:cNvSpPr>
                <a:spLocks/>
              </p:cNvSpPr>
              <p:nvPr/>
            </p:nvSpPr>
            <p:spPr bwMode="auto">
              <a:xfrm>
                <a:off x="1474" y="4924"/>
                <a:ext cx="58" cy="47"/>
              </a:xfrm>
              <a:custGeom>
                <a:avLst/>
                <a:gdLst>
                  <a:gd name="T0" fmla="*/ 53 w 58"/>
                  <a:gd name="T1" fmla="*/ 1 h 93"/>
                  <a:gd name="T2" fmla="*/ 55 w 58"/>
                  <a:gd name="T3" fmla="*/ 1 h 93"/>
                  <a:gd name="T4" fmla="*/ 56 w 58"/>
                  <a:gd name="T5" fmla="*/ 1 h 93"/>
                  <a:gd name="T6" fmla="*/ 57 w 58"/>
                  <a:gd name="T7" fmla="*/ 1 h 93"/>
                  <a:gd name="T8" fmla="*/ 58 w 58"/>
                  <a:gd name="T9" fmla="*/ 1 h 93"/>
                  <a:gd name="T10" fmla="*/ 58 w 58"/>
                  <a:gd name="T11" fmla="*/ 1 h 93"/>
                  <a:gd name="T12" fmla="*/ 58 w 58"/>
                  <a:gd name="T13" fmla="*/ 1 h 93"/>
                  <a:gd name="T14" fmla="*/ 56 w 58"/>
                  <a:gd name="T15" fmla="*/ 1 h 93"/>
                  <a:gd name="T16" fmla="*/ 53 w 58"/>
                  <a:gd name="T17" fmla="*/ 1 h 93"/>
                  <a:gd name="T18" fmla="*/ 50 w 58"/>
                  <a:gd name="T19" fmla="*/ 1 h 93"/>
                  <a:gd name="T20" fmla="*/ 46 w 58"/>
                  <a:gd name="T21" fmla="*/ 1 h 93"/>
                  <a:gd name="T22" fmla="*/ 44 w 58"/>
                  <a:gd name="T23" fmla="*/ 1 h 93"/>
                  <a:gd name="T24" fmla="*/ 41 w 58"/>
                  <a:gd name="T25" fmla="*/ 1 h 93"/>
                  <a:gd name="T26" fmla="*/ 40 w 58"/>
                  <a:gd name="T27" fmla="*/ 1 h 93"/>
                  <a:gd name="T28" fmla="*/ 39 w 58"/>
                  <a:gd name="T29" fmla="*/ 1 h 93"/>
                  <a:gd name="T30" fmla="*/ 39 w 58"/>
                  <a:gd name="T31" fmla="*/ 1 h 93"/>
                  <a:gd name="T32" fmla="*/ 39 w 58"/>
                  <a:gd name="T33" fmla="*/ 1 h 93"/>
                  <a:gd name="T34" fmla="*/ 38 w 58"/>
                  <a:gd name="T35" fmla="*/ 1 h 93"/>
                  <a:gd name="T36" fmla="*/ 35 w 58"/>
                  <a:gd name="T37" fmla="*/ 1 h 93"/>
                  <a:gd name="T38" fmla="*/ 32 w 58"/>
                  <a:gd name="T39" fmla="*/ 0 h 93"/>
                  <a:gd name="T40" fmla="*/ 28 w 58"/>
                  <a:gd name="T41" fmla="*/ 1 h 93"/>
                  <a:gd name="T42" fmla="*/ 26 w 58"/>
                  <a:gd name="T43" fmla="*/ 1 h 93"/>
                  <a:gd name="T44" fmla="*/ 23 w 58"/>
                  <a:gd name="T45" fmla="*/ 1 h 93"/>
                  <a:gd name="T46" fmla="*/ 22 w 58"/>
                  <a:gd name="T47" fmla="*/ 1 h 93"/>
                  <a:gd name="T48" fmla="*/ 17 w 58"/>
                  <a:gd name="T49" fmla="*/ 1 h 93"/>
                  <a:gd name="T50" fmla="*/ 13 w 58"/>
                  <a:gd name="T51" fmla="*/ 1 h 93"/>
                  <a:gd name="T52" fmla="*/ 10 w 58"/>
                  <a:gd name="T53" fmla="*/ 1 h 93"/>
                  <a:gd name="T54" fmla="*/ 10 w 58"/>
                  <a:gd name="T55" fmla="*/ 1 h 93"/>
                  <a:gd name="T56" fmla="*/ 8 w 58"/>
                  <a:gd name="T57" fmla="*/ 1 h 93"/>
                  <a:gd name="T58" fmla="*/ 3 w 58"/>
                  <a:gd name="T59" fmla="*/ 1 h 93"/>
                  <a:gd name="T60" fmla="*/ 2 w 58"/>
                  <a:gd name="T61" fmla="*/ 1 h 93"/>
                  <a:gd name="T62" fmla="*/ 0 w 58"/>
                  <a:gd name="T63" fmla="*/ 1 h 93"/>
                  <a:gd name="T64" fmla="*/ 0 w 58"/>
                  <a:gd name="T65" fmla="*/ 1 h 93"/>
                  <a:gd name="T66" fmla="*/ 3 w 58"/>
                  <a:gd name="T67" fmla="*/ 1 h 93"/>
                  <a:gd name="T68" fmla="*/ 6 w 58"/>
                  <a:gd name="T69" fmla="*/ 1 h 93"/>
                  <a:gd name="T70" fmla="*/ 11 w 58"/>
                  <a:gd name="T71" fmla="*/ 1 h 93"/>
                  <a:gd name="T72" fmla="*/ 16 w 58"/>
                  <a:gd name="T73" fmla="*/ 1 h 93"/>
                  <a:gd name="T74" fmla="*/ 21 w 58"/>
                  <a:gd name="T75" fmla="*/ 1 h 93"/>
                  <a:gd name="T76" fmla="*/ 31 w 58"/>
                  <a:gd name="T77" fmla="*/ 1 h 93"/>
                  <a:gd name="T78" fmla="*/ 33 w 58"/>
                  <a:gd name="T79" fmla="*/ 1 h 93"/>
                  <a:gd name="T80" fmla="*/ 35 w 58"/>
                  <a:gd name="T81" fmla="*/ 1 h 93"/>
                  <a:gd name="T82" fmla="*/ 40 w 58"/>
                  <a:gd name="T83" fmla="*/ 1 h 93"/>
                  <a:gd name="T84" fmla="*/ 46 w 58"/>
                  <a:gd name="T85" fmla="*/ 1 h 93"/>
                  <a:gd name="T86" fmla="*/ 51 w 58"/>
                  <a:gd name="T87" fmla="*/ 1 h 93"/>
                  <a:gd name="T88" fmla="*/ 53 w 58"/>
                  <a:gd name="T89" fmla="*/ 1 h 93"/>
                  <a:gd name="T90" fmla="*/ 53 w 58"/>
                  <a:gd name="T91" fmla="*/ 1 h 93"/>
                  <a:gd name="T92" fmla="*/ 53 w 58"/>
                  <a:gd name="T93" fmla="*/ 1 h 9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8" h="93">
                    <a:moveTo>
                      <a:pt x="53" y="80"/>
                    </a:moveTo>
                    <a:lnTo>
                      <a:pt x="55" y="77"/>
                    </a:lnTo>
                    <a:lnTo>
                      <a:pt x="56" y="72"/>
                    </a:lnTo>
                    <a:lnTo>
                      <a:pt x="57" y="59"/>
                    </a:lnTo>
                    <a:lnTo>
                      <a:pt x="58" y="46"/>
                    </a:lnTo>
                    <a:lnTo>
                      <a:pt x="58" y="41"/>
                    </a:lnTo>
                    <a:lnTo>
                      <a:pt x="58" y="36"/>
                    </a:lnTo>
                    <a:lnTo>
                      <a:pt x="56" y="32"/>
                    </a:lnTo>
                    <a:lnTo>
                      <a:pt x="53" y="32"/>
                    </a:lnTo>
                    <a:lnTo>
                      <a:pt x="50" y="36"/>
                    </a:lnTo>
                    <a:lnTo>
                      <a:pt x="46" y="39"/>
                    </a:lnTo>
                    <a:lnTo>
                      <a:pt x="44" y="42"/>
                    </a:lnTo>
                    <a:lnTo>
                      <a:pt x="41" y="41"/>
                    </a:lnTo>
                    <a:lnTo>
                      <a:pt x="40" y="37"/>
                    </a:lnTo>
                    <a:lnTo>
                      <a:pt x="39" y="32"/>
                    </a:lnTo>
                    <a:lnTo>
                      <a:pt x="39" y="26"/>
                    </a:lnTo>
                    <a:lnTo>
                      <a:pt x="39" y="16"/>
                    </a:lnTo>
                    <a:lnTo>
                      <a:pt x="38" y="6"/>
                    </a:lnTo>
                    <a:lnTo>
                      <a:pt x="35" y="1"/>
                    </a:lnTo>
                    <a:lnTo>
                      <a:pt x="32" y="0"/>
                    </a:lnTo>
                    <a:lnTo>
                      <a:pt x="28" y="1"/>
                    </a:lnTo>
                    <a:lnTo>
                      <a:pt x="26" y="6"/>
                    </a:lnTo>
                    <a:lnTo>
                      <a:pt x="23" y="14"/>
                    </a:lnTo>
                    <a:lnTo>
                      <a:pt x="22" y="14"/>
                    </a:lnTo>
                    <a:lnTo>
                      <a:pt x="17" y="16"/>
                    </a:lnTo>
                    <a:lnTo>
                      <a:pt x="13" y="19"/>
                    </a:lnTo>
                    <a:lnTo>
                      <a:pt x="10" y="28"/>
                    </a:lnTo>
                    <a:lnTo>
                      <a:pt x="10" y="29"/>
                    </a:lnTo>
                    <a:lnTo>
                      <a:pt x="8" y="31"/>
                    </a:lnTo>
                    <a:lnTo>
                      <a:pt x="3" y="39"/>
                    </a:lnTo>
                    <a:lnTo>
                      <a:pt x="2" y="46"/>
                    </a:lnTo>
                    <a:lnTo>
                      <a:pt x="0" y="54"/>
                    </a:lnTo>
                    <a:lnTo>
                      <a:pt x="0" y="62"/>
                    </a:lnTo>
                    <a:lnTo>
                      <a:pt x="3" y="74"/>
                    </a:lnTo>
                    <a:lnTo>
                      <a:pt x="6" y="82"/>
                    </a:lnTo>
                    <a:lnTo>
                      <a:pt x="11" y="88"/>
                    </a:lnTo>
                    <a:lnTo>
                      <a:pt x="16" y="92"/>
                    </a:lnTo>
                    <a:lnTo>
                      <a:pt x="21" y="93"/>
                    </a:lnTo>
                    <a:lnTo>
                      <a:pt x="31" y="92"/>
                    </a:lnTo>
                    <a:lnTo>
                      <a:pt x="33" y="92"/>
                    </a:lnTo>
                    <a:lnTo>
                      <a:pt x="35" y="90"/>
                    </a:lnTo>
                    <a:lnTo>
                      <a:pt x="40" y="88"/>
                    </a:lnTo>
                    <a:lnTo>
                      <a:pt x="46" y="85"/>
                    </a:lnTo>
                    <a:lnTo>
                      <a:pt x="51" y="82"/>
                    </a:lnTo>
                    <a:lnTo>
                      <a:pt x="53" y="82"/>
                    </a:lnTo>
                    <a:lnTo>
                      <a:pt x="53" y="80"/>
                    </a:lnTo>
                    <a:close/>
                  </a:path>
                </a:pathLst>
              </a:custGeom>
              <a:solidFill>
                <a:srgbClr val="FFE6BE"/>
              </a:solidFill>
              <a:ln w="9525">
                <a:solidFill>
                  <a:srgbClr val="000000"/>
                </a:solidFill>
                <a:prstDash val="solid"/>
                <a:round/>
                <a:headEnd/>
                <a:tailEnd/>
              </a:ln>
            </p:spPr>
            <p:txBody>
              <a:bodyPr/>
              <a:lstStyle/>
              <a:p>
                <a:endParaRPr lang="ja-JP" altLang="en-US"/>
              </a:p>
            </p:txBody>
          </p:sp>
          <p:sp>
            <p:nvSpPr>
              <p:cNvPr id="36131" name="Freeform 551"/>
              <p:cNvSpPr>
                <a:spLocks/>
              </p:cNvSpPr>
              <p:nvPr/>
            </p:nvSpPr>
            <p:spPr bwMode="auto">
              <a:xfrm>
                <a:off x="1604" y="4908"/>
                <a:ext cx="41" cy="25"/>
              </a:xfrm>
              <a:custGeom>
                <a:avLst/>
                <a:gdLst>
                  <a:gd name="T0" fmla="*/ 0 w 41"/>
                  <a:gd name="T1" fmla="*/ 1 h 49"/>
                  <a:gd name="T2" fmla="*/ 2 w 41"/>
                  <a:gd name="T3" fmla="*/ 1 h 49"/>
                  <a:gd name="T4" fmla="*/ 4 w 41"/>
                  <a:gd name="T5" fmla="*/ 1 h 49"/>
                  <a:gd name="T6" fmla="*/ 8 w 41"/>
                  <a:gd name="T7" fmla="*/ 1 h 49"/>
                  <a:gd name="T8" fmla="*/ 9 w 41"/>
                  <a:gd name="T9" fmla="*/ 1 h 49"/>
                  <a:gd name="T10" fmla="*/ 11 w 41"/>
                  <a:gd name="T11" fmla="*/ 1 h 49"/>
                  <a:gd name="T12" fmla="*/ 14 w 41"/>
                  <a:gd name="T13" fmla="*/ 1 h 49"/>
                  <a:gd name="T14" fmla="*/ 16 w 41"/>
                  <a:gd name="T15" fmla="*/ 1 h 49"/>
                  <a:gd name="T16" fmla="*/ 26 w 41"/>
                  <a:gd name="T17" fmla="*/ 0 h 49"/>
                  <a:gd name="T18" fmla="*/ 32 w 41"/>
                  <a:gd name="T19" fmla="*/ 0 h 49"/>
                  <a:gd name="T20" fmla="*/ 34 w 41"/>
                  <a:gd name="T21" fmla="*/ 0 h 49"/>
                  <a:gd name="T22" fmla="*/ 35 w 41"/>
                  <a:gd name="T23" fmla="*/ 0 h 49"/>
                  <a:gd name="T24" fmla="*/ 38 w 41"/>
                  <a:gd name="T25" fmla="*/ 1 h 49"/>
                  <a:gd name="T26" fmla="*/ 39 w 41"/>
                  <a:gd name="T27" fmla="*/ 1 h 49"/>
                  <a:gd name="T28" fmla="*/ 40 w 41"/>
                  <a:gd name="T29" fmla="*/ 1 h 49"/>
                  <a:gd name="T30" fmla="*/ 41 w 41"/>
                  <a:gd name="T31" fmla="*/ 1 h 49"/>
                  <a:gd name="T32" fmla="*/ 41 w 41"/>
                  <a:gd name="T33" fmla="*/ 1 h 49"/>
                  <a:gd name="T34" fmla="*/ 41 w 41"/>
                  <a:gd name="T35" fmla="*/ 1 h 49"/>
                  <a:gd name="T36" fmla="*/ 0 w 41"/>
                  <a:gd name="T37" fmla="*/ 1 h 4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1" h="49">
                    <a:moveTo>
                      <a:pt x="0" y="49"/>
                    </a:moveTo>
                    <a:lnTo>
                      <a:pt x="2" y="39"/>
                    </a:lnTo>
                    <a:lnTo>
                      <a:pt x="4" y="26"/>
                    </a:lnTo>
                    <a:lnTo>
                      <a:pt x="8" y="15"/>
                    </a:lnTo>
                    <a:lnTo>
                      <a:pt x="9" y="10"/>
                    </a:lnTo>
                    <a:lnTo>
                      <a:pt x="11" y="6"/>
                    </a:lnTo>
                    <a:lnTo>
                      <a:pt x="14" y="3"/>
                    </a:lnTo>
                    <a:lnTo>
                      <a:pt x="16" y="1"/>
                    </a:lnTo>
                    <a:lnTo>
                      <a:pt x="26" y="0"/>
                    </a:lnTo>
                    <a:lnTo>
                      <a:pt x="32" y="0"/>
                    </a:lnTo>
                    <a:lnTo>
                      <a:pt x="34" y="0"/>
                    </a:lnTo>
                    <a:lnTo>
                      <a:pt x="35" y="0"/>
                    </a:lnTo>
                    <a:lnTo>
                      <a:pt x="38" y="10"/>
                    </a:lnTo>
                    <a:lnTo>
                      <a:pt x="39" y="16"/>
                    </a:lnTo>
                    <a:lnTo>
                      <a:pt x="40" y="23"/>
                    </a:lnTo>
                    <a:lnTo>
                      <a:pt x="41" y="26"/>
                    </a:lnTo>
                    <a:lnTo>
                      <a:pt x="41" y="29"/>
                    </a:lnTo>
                    <a:lnTo>
                      <a:pt x="0" y="49"/>
                    </a:lnTo>
                    <a:close/>
                  </a:path>
                </a:pathLst>
              </a:custGeom>
              <a:solidFill>
                <a:srgbClr val="FFFFFF"/>
              </a:solidFill>
              <a:ln w="9525">
                <a:solidFill>
                  <a:srgbClr val="000000"/>
                </a:solidFill>
                <a:prstDash val="solid"/>
                <a:round/>
                <a:headEnd/>
                <a:tailEnd/>
              </a:ln>
            </p:spPr>
            <p:txBody>
              <a:bodyPr/>
              <a:lstStyle/>
              <a:p>
                <a:endParaRPr lang="ja-JP" altLang="en-US"/>
              </a:p>
            </p:txBody>
          </p:sp>
          <p:sp>
            <p:nvSpPr>
              <p:cNvPr id="36132" name="Freeform 552"/>
              <p:cNvSpPr>
                <a:spLocks/>
              </p:cNvSpPr>
              <p:nvPr/>
            </p:nvSpPr>
            <p:spPr bwMode="auto">
              <a:xfrm>
                <a:off x="1521" y="5030"/>
                <a:ext cx="110" cy="44"/>
              </a:xfrm>
              <a:custGeom>
                <a:avLst/>
                <a:gdLst>
                  <a:gd name="T0" fmla="*/ 0 w 110"/>
                  <a:gd name="T1" fmla="*/ 0 h 89"/>
                  <a:gd name="T2" fmla="*/ 4 w 110"/>
                  <a:gd name="T3" fmla="*/ 0 h 89"/>
                  <a:gd name="T4" fmla="*/ 9 w 110"/>
                  <a:gd name="T5" fmla="*/ 0 h 89"/>
                  <a:gd name="T6" fmla="*/ 17 w 110"/>
                  <a:gd name="T7" fmla="*/ 0 h 89"/>
                  <a:gd name="T8" fmla="*/ 34 w 110"/>
                  <a:gd name="T9" fmla="*/ 0 h 89"/>
                  <a:gd name="T10" fmla="*/ 47 w 110"/>
                  <a:gd name="T11" fmla="*/ 0 h 89"/>
                  <a:gd name="T12" fmla="*/ 57 w 110"/>
                  <a:gd name="T13" fmla="*/ 0 h 89"/>
                  <a:gd name="T14" fmla="*/ 63 w 110"/>
                  <a:gd name="T15" fmla="*/ 0 h 89"/>
                  <a:gd name="T16" fmla="*/ 68 w 110"/>
                  <a:gd name="T17" fmla="*/ 0 h 89"/>
                  <a:gd name="T18" fmla="*/ 74 w 110"/>
                  <a:gd name="T19" fmla="*/ 0 h 89"/>
                  <a:gd name="T20" fmla="*/ 90 w 110"/>
                  <a:gd name="T21" fmla="*/ 0 h 89"/>
                  <a:gd name="T22" fmla="*/ 97 w 110"/>
                  <a:gd name="T23" fmla="*/ 0 h 89"/>
                  <a:gd name="T24" fmla="*/ 104 w 110"/>
                  <a:gd name="T25" fmla="*/ 0 h 89"/>
                  <a:gd name="T26" fmla="*/ 109 w 110"/>
                  <a:gd name="T27" fmla="*/ 0 h 89"/>
                  <a:gd name="T28" fmla="*/ 110 w 110"/>
                  <a:gd name="T29" fmla="*/ 0 h 89"/>
                  <a:gd name="T30" fmla="*/ 110 w 110"/>
                  <a:gd name="T31" fmla="*/ 0 h 89"/>
                  <a:gd name="T32" fmla="*/ 110 w 110"/>
                  <a:gd name="T33" fmla="*/ 0 h 89"/>
                  <a:gd name="T34" fmla="*/ 110 w 110"/>
                  <a:gd name="T35" fmla="*/ 0 h 89"/>
                  <a:gd name="T36" fmla="*/ 110 w 110"/>
                  <a:gd name="T37" fmla="*/ 0 h 89"/>
                  <a:gd name="T38" fmla="*/ 110 w 110"/>
                  <a:gd name="T39" fmla="*/ 0 h 89"/>
                  <a:gd name="T40" fmla="*/ 109 w 110"/>
                  <a:gd name="T41" fmla="*/ 0 h 89"/>
                  <a:gd name="T42" fmla="*/ 109 w 110"/>
                  <a:gd name="T43" fmla="*/ 0 h 89"/>
                  <a:gd name="T44" fmla="*/ 108 w 110"/>
                  <a:gd name="T45" fmla="*/ 0 h 89"/>
                  <a:gd name="T46" fmla="*/ 98 w 110"/>
                  <a:gd name="T47" fmla="*/ 0 h 89"/>
                  <a:gd name="T48" fmla="*/ 86 w 110"/>
                  <a:gd name="T49" fmla="*/ 0 h 89"/>
                  <a:gd name="T50" fmla="*/ 70 w 110"/>
                  <a:gd name="T51" fmla="*/ 0 h 89"/>
                  <a:gd name="T52" fmla="*/ 53 w 110"/>
                  <a:gd name="T53" fmla="*/ 0 h 89"/>
                  <a:gd name="T54" fmla="*/ 38 w 110"/>
                  <a:gd name="T55" fmla="*/ 0 h 89"/>
                  <a:gd name="T56" fmla="*/ 24 w 110"/>
                  <a:gd name="T57" fmla="*/ 0 h 89"/>
                  <a:gd name="T58" fmla="*/ 14 w 110"/>
                  <a:gd name="T59" fmla="*/ 0 h 89"/>
                  <a:gd name="T60" fmla="*/ 10 w 110"/>
                  <a:gd name="T61" fmla="*/ 0 h 89"/>
                  <a:gd name="T62" fmla="*/ 9 w 110"/>
                  <a:gd name="T63" fmla="*/ 0 h 89"/>
                  <a:gd name="T64" fmla="*/ 9 w 110"/>
                  <a:gd name="T65" fmla="*/ 0 h 89"/>
                  <a:gd name="T66" fmla="*/ 9 w 110"/>
                  <a:gd name="T67" fmla="*/ 0 h 89"/>
                  <a:gd name="T68" fmla="*/ 8 w 110"/>
                  <a:gd name="T69" fmla="*/ 0 h 89"/>
                  <a:gd name="T70" fmla="*/ 8 w 110"/>
                  <a:gd name="T71" fmla="*/ 0 h 89"/>
                  <a:gd name="T72" fmla="*/ 5 w 110"/>
                  <a:gd name="T73" fmla="*/ 0 h 89"/>
                  <a:gd name="T74" fmla="*/ 4 w 110"/>
                  <a:gd name="T75" fmla="*/ 0 h 89"/>
                  <a:gd name="T76" fmla="*/ 0 w 110"/>
                  <a:gd name="T77" fmla="*/ 0 h 89"/>
                  <a:gd name="T78" fmla="*/ 0 w 110"/>
                  <a:gd name="T79" fmla="*/ 0 h 8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0" h="89">
                    <a:moveTo>
                      <a:pt x="0" y="33"/>
                    </a:moveTo>
                    <a:lnTo>
                      <a:pt x="4" y="30"/>
                    </a:lnTo>
                    <a:lnTo>
                      <a:pt x="9" y="27"/>
                    </a:lnTo>
                    <a:lnTo>
                      <a:pt x="17" y="22"/>
                    </a:lnTo>
                    <a:lnTo>
                      <a:pt x="34" y="12"/>
                    </a:lnTo>
                    <a:lnTo>
                      <a:pt x="47" y="7"/>
                    </a:lnTo>
                    <a:lnTo>
                      <a:pt x="57" y="4"/>
                    </a:lnTo>
                    <a:lnTo>
                      <a:pt x="63" y="0"/>
                    </a:lnTo>
                    <a:lnTo>
                      <a:pt x="68" y="0"/>
                    </a:lnTo>
                    <a:lnTo>
                      <a:pt x="74" y="2"/>
                    </a:lnTo>
                    <a:lnTo>
                      <a:pt x="90" y="5"/>
                    </a:lnTo>
                    <a:lnTo>
                      <a:pt x="97" y="7"/>
                    </a:lnTo>
                    <a:lnTo>
                      <a:pt x="104" y="9"/>
                    </a:lnTo>
                    <a:lnTo>
                      <a:pt x="109" y="10"/>
                    </a:lnTo>
                    <a:lnTo>
                      <a:pt x="110" y="10"/>
                    </a:lnTo>
                    <a:lnTo>
                      <a:pt x="110" y="12"/>
                    </a:lnTo>
                    <a:lnTo>
                      <a:pt x="110" y="20"/>
                    </a:lnTo>
                    <a:lnTo>
                      <a:pt x="110" y="30"/>
                    </a:lnTo>
                    <a:lnTo>
                      <a:pt x="110" y="41"/>
                    </a:lnTo>
                    <a:lnTo>
                      <a:pt x="110" y="55"/>
                    </a:lnTo>
                    <a:lnTo>
                      <a:pt x="109" y="64"/>
                    </a:lnTo>
                    <a:lnTo>
                      <a:pt x="109" y="73"/>
                    </a:lnTo>
                    <a:lnTo>
                      <a:pt x="108" y="76"/>
                    </a:lnTo>
                    <a:lnTo>
                      <a:pt x="98" y="82"/>
                    </a:lnTo>
                    <a:lnTo>
                      <a:pt x="86" y="87"/>
                    </a:lnTo>
                    <a:lnTo>
                      <a:pt x="70" y="89"/>
                    </a:lnTo>
                    <a:lnTo>
                      <a:pt x="53" y="89"/>
                    </a:lnTo>
                    <a:lnTo>
                      <a:pt x="38" y="89"/>
                    </a:lnTo>
                    <a:lnTo>
                      <a:pt x="24" y="87"/>
                    </a:lnTo>
                    <a:lnTo>
                      <a:pt x="14" y="86"/>
                    </a:lnTo>
                    <a:lnTo>
                      <a:pt x="10" y="86"/>
                    </a:lnTo>
                    <a:lnTo>
                      <a:pt x="9" y="86"/>
                    </a:lnTo>
                    <a:lnTo>
                      <a:pt x="9" y="84"/>
                    </a:lnTo>
                    <a:lnTo>
                      <a:pt x="9" y="79"/>
                    </a:lnTo>
                    <a:lnTo>
                      <a:pt x="8" y="71"/>
                    </a:lnTo>
                    <a:lnTo>
                      <a:pt x="8" y="63"/>
                    </a:lnTo>
                    <a:lnTo>
                      <a:pt x="5" y="46"/>
                    </a:lnTo>
                    <a:lnTo>
                      <a:pt x="4" y="38"/>
                    </a:lnTo>
                    <a:lnTo>
                      <a:pt x="0" y="33"/>
                    </a:lnTo>
                    <a:close/>
                  </a:path>
                </a:pathLst>
              </a:custGeom>
              <a:solidFill>
                <a:srgbClr val="409D27"/>
              </a:solidFill>
              <a:ln w="9525">
                <a:solidFill>
                  <a:srgbClr val="000000"/>
                </a:solidFill>
                <a:prstDash val="solid"/>
                <a:round/>
                <a:headEnd/>
                <a:tailEnd/>
              </a:ln>
            </p:spPr>
            <p:txBody>
              <a:bodyPr/>
              <a:lstStyle/>
              <a:p>
                <a:endParaRPr lang="ja-JP" altLang="en-US"/>
              </a:p>
            </p:txBody>
          </p:sp>
          <p:sp>
            <p:nvSpPr>
              <p:cNvPr id="36133" name="Freeform 553"/>
              <p:cNvSpPr>
                <a:spLocks/>
              </p:cNvSpPr>
              <p:nvPr/>
            </p:nvSpPr>
            <p:spPr bwMode="auto">
              <a:xfrm>
                <a:off x="1471" y="5047"/>
                <a:ext cx="59" cy="72"/>
              </a:xfrm>
              <a:custGeom>
                <a:avLst/>
                <a:gdLst>
                  <a:gd name="T0" fmla="*/ 20 w 59"/>
                  <a:gd name="T1" fmla="*/ 0 h 145"/>
                  <a:gd name="T2" fmla="*/ 24 w 59"/>
                  <a:gd name="T3" fmla="*/ 0 h 145"/>
                  <a:gd name="T4" fmla="*/ 28 w 59"/>
                  <a:gd name="T5" fmla="*/ 0 h 145"/>
                  <a:gd name="T6" fmla="*/ 40 w 59"/>
                  <a:gd name="T7" fmla="*/ 0 h 145"/>
                  <a:gd name="T8" fmla="*/ 46 w 59"/>
                  <a:gd name="T9" fmla="*/ 0 h 145"/>
                  <a:gd name="T10" fmla="*/ 50 w 59"/>
                  <a:gd name="T11" fmla="*/ 0 h 145"/>
                  <a:gd name="T12" fmla="*/ 55 w 59"/>
                  <a:gd name="T13" fmla="*/ 0 h 145"/>
                  <a:gd name="T14" fmla="*/ 59 w 59"/>
                  <a:gd name="T15" fmla="*/ 0 h 145"/>
                  <a:gd name="T16" fmla="*/ 59 w 59"/>
                  <a:gd name="T17" fmla="*/ 0 h 145"/>
                  <a:gd name="T18" fmla="*/ 59 w 59"/>
                  <a:gd name="T19" fmla="*/ 0 h 145"/>
                  <a:gd name="T20" fmla="*/ 58 w 59"/>
                  <a:gd name="T21" fmla="*/ 0 h 145"/>
                  <a:gd name="T22" fmla="*/ 58 w 59"/>
                  <a:gd name="T23" fmla="*/ 0 h 145"/>
                  <a:gd name="T24" fmla="*/ 55 w 59"/>
                  <a:gd name="T25" fmla="*/ 0 h 145"/>
                  <a:gd name="T26" fmla="*/ 54 w 59"/>
                  <a:gd name="T27" fmla="*/ 0 h 145"/>
                  <a:gd name="T28" fmla="*/ 50 w 59"/>
                  <a:gd name="T29" fmla="*/ 0 h 145"/>
                  <a:gd name="T30" fmla="*/ 36 w 59"/>
                  <a:gd name="T31" fmla="*/ 0 h 145"/>
                  <a:gd name="T32" fmla="*/ 24 w 59"/>
                  <a:gd name="T33" fmla="*/ 0 h 145"/>
                  <a:gd name="T34" fmla="*/ 20 w 59"/>
                  <a:gd name="T35" fmla="*/ 0 h 145"/>
                  <a:gd name="T36" fmla="*/ 16 w 59"/>
                  <a:gd name="T37" fmla="*/ 0 h 145"/>
                  <a:gd name="T38" fmla="*/ 11 w 59"/>
                  <a:gd name="T39" fmla="*/ 0 h 145"/>
                  <a:gd name="T40" fmla="*/ 7 w 59"/>
                  <a:gd name="T41" fmla="*/ 0 h 145"/>
                  <a:gd name="T42" fmla="*/ 2 w 59"/>
                  <a:gd name="T43" fmla="*/ 0 h 145"/>
                  <a:gd name="T44" fmla="*/ 0 w 59"/>
                  <a:gd name="T45" fmla="*/ 0 h 145"/>
                  <a:gd name="T46" fmla="*/ 20 w 59"/>
                  <a:gd name="T47" fmla="*/ 0 h 14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9" h="145">
                    <a:moveTo>
                      <a:pt x="20" y="145"/>
                    </a:moveTo>
                    <a:lnTo>
                      <a:pt x="24" y="133"/>
                    </a:lnTo>
                    <a:lnTo>
                      <a:pt x="28" y="120"/>
                    </a:lnTo>
                    <a:lnTo>
                      <a:pt x="40" y="89"/>
                    </a:lnTo>
                    <a:lnTo>
                      <a:pt x="46" y="76"/>
                    </a:lnTo>
                    <a:lnTo>
                      <a:pt x="50" y="64"/>
                    </a:lnTo>
                    <a:lnTo>
                      <a:pt x="55" y="56"/>
                    </a:lnTo>
                    <a:lnTo>
                      <a:pt x="59" y="53"/>
                    </a:lnTo>
                    <a:lnTo>
                      <a:pt x="59" y="51"/>
                    </a:lnTo>
                    <a:lnTo>
                      <a:pt x="59" y="46"/>
                    </a:lnTo>
                    <a:lnTo>
                      <a:pt x="58" y="38"/>
                    </a:lnTo>
                    <a:lnTo>
                      <a:pt x="58" y="30"/>
                    </a:lnTo>
                    <a:lnTo>
                      <a:pt x="55" y="13"/>
                    </a:lnTo>
                    <a:lnTo>
                      <a:pt x="54" y="5"/>
                    </a:lnTo>
                    <a:lnTo>
                      <a:pt x="50" y="0"/>
                    </a:lnTo>
                    <a:lnTo>
                      <a:pt x="36" y="15"/>
                    </a:lnTo>
                    <a:lnTo>
                      <a:pt x="24" y="31"/>
                    </a:lnTo>
                    <a:lnTo>
                      <a:pt x="20" y="40"/>
                    </a:lnTo>
                    <a:lnTo>
                      <a:pt x="16" y="51"/>
                    </a:lnTo>
                    <a:lnTo>
                      <a:pt x="11" y="66"/>
                    </a:lnTo>
                    <a:lnTo>
                      <a:pt x="7" y="81"/>
                    </a:lnTo>
                    <a:lnTo>
                      <a:pt x="2" y="112"/>
                    </a:lnTo>
                    <a:lnTo>
                      <a:pt x="0" y="145"/>
                    </a:lnTo>
                    <a:lnTo>
                      <a:pt x="20" y="145"/>
                    </a:lnTo>
                    <a:close/>
                  </a:path>
                </a:pathLst>
              </a:custGeom>
              <a:solidFill>
                <a:srgbClr val="FFE6BE"/>
              </a:solidFill>
              <a:ln w="9525">
                <a:solidFill>
                  <a:srgbClr val="000000"/>
                </a:solidFill>
                <a:prstDash val="solid"/>
                <a:round/>
                <a:headEnd/>
                <a:tailEnd/>
              </a:ln>
            </p:spPr>
            <p:txBody>
              <a:bodyPr/>
              <a:lstStyle/>
              <a:p>
                <a:endParaRPr lang="ja-JP" altLang="en-US"/>
              </a:p>
            </p:txBody>
          </p:sp>
          <p:sp>
            <p:nvSpPr>
              <p:cNvPr id="36134" name="Freeform 554"/>
              <p:cNvSpPr>
                <a:spLocks/>
              </p:cNvSpPr>
              <p:nvPr/>
            </p:nvSpPr>
            <p:spPr bwMode="auto">
              <a:xfrm>
                <a:off x="1444" y="5119"/>
                <a:ext cx="47" cy="16"/>
              </a:xfrm>
              <a:custGeom>
                <a:avLst/>
                <a:gdLst>
                  <a:gd name="T0" fmla="*/ 27 w 47"/>
                  <a:gd name="T1" fmla="*/ 0 h 32"/>
                  <a:gd name="T2" fmla="*/ 33 w 47"/>
                  <a:gd name="T3" fmla="*/ 0 h 32"/>
                  <a:gd name="T4" fmla="*/ 38 w 47"/>
                  <a:gd name="T5" fmla="*/ 0 h 32"/>
                  <a:gd name="T6" fmla="*/ 43 w 47"/>
                  <a:gd name="T7" fmla="*/ 0 h 32"/>
                  <a:gd name="T8" fmla="*/ 45 w 47"/>
                  <a:gd name="T9" fmla="*/ 0 h 32"/>
                  <a:gd name="T10" fmla="*/ 47 w 47"/>
                  <a:gd name="T11" fmla="*/ 0 h 32"/>
                  <a:gd name="T12" fmla="*/ 47 w 47"/>
                  <a:gd name="T13" fmla="*/ 0 h 32"/>
                  <a:gd name="T14" fmla="*/ 46 w 47"/>
                  <a:gd name="T15" fmla="*/ 1 h 32"/>
                  <a:gd name="T16" fmla="*/ 47 w 47"/>
                  <a:gd name="T17" fmla="*/ 1 h 32"/>
                  <a:gd name="T18" fmla="*/ 47 w 47"/>
                  <a:gd name="T19" fmla="*/ 1 h 32"/>
                  <a:gd name="T20" fmla="*/ 46 w 47"/>
                  <a:gd name="T21" fmla="*/ 1 h 32"/>
                  <a:gd name="T22" fmla="*/ 43 w 47"/>
                  <a:gd name="T23" fmla="*/ 1 h 32"/>
                  <a:gd name="T24" fmla="*/ 39 w 47"/>
                  <a:gd name="T25" fmla="*/ 1 h 32"/>
                  <a:gd name="T26" fmla="*/ 34 w 47"/>
                  <a:gd name="T27" fmla="*/ 1 h 32"/>
                  <a:gd name="T28" fmla="*/ 23 w 47"/>
                  <a:gd name="T29" fmla="*/ 1 h 32"/>
                  <a:gd name="T30" fmla="*/ 11 w 47"/>
                  <a:gd name="T31" fmla="*/ 1 h 32"/>
                  <a:gd name="T32" fmla="*/ 6 w 47"/>
                  <a:gd name="T33" fmla="*/ 1 h 32"/>
                  <a:gd name="T34" fmla="*/ 2 w 47"/>
                  <a:gd name="T35" fmla="*/ 1 h 32"/>
                  <a:gd name="T36" fmla="*/ 0 w 47"/>
                  <a:gd name="T37" fmla="*/ 1 h 32"/>
                  <a:gd name="T38" fmla="*/ 3 w 47"/>
                  <a:gd name="T39" fmla="*/ 1 h 32"/>
                  <a:gd name="T40" fmla="*/ 6 w 47"/>
                  <a:gd name="T41" fmla="*/ 1 h 32"/>
                  <a:gd name="T42" fmla="*/ 11 w 47"/>
                  <a:gd name="T43" fmla="*/ 1 h 32"/>
                  <a:gd name="T44" fmla="*/ 22 w 47"/>
                  <a:gd name="T45" fmla="*/ 1 h 32"/>
                  <a:gd name="T46" fmla="*/ 24 w 47"/>
                  <a:gd name="T47" fmla="*/ 1 h 32"/>
                  <a:gd name="T48" fmla="*/ 27 w 47"/>
                  <a:gd name="T49" fmla="*/ 0 h 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7" h="32">
                    <a:moveTo>
                      <a:pt x="27" y="0"/>
                    </a:moveTo>
                    <a:lnTo>
                      <a:pt x="33" y="0"/>
                    </a:lnTo>
                    <a:lnTo>
                      <a:pt x="38" y="0"/>
                    </a:lnTo>
                    <a:lnTo>
                      <a:pt x="43" y="0"/>
                    </a:lnTo>
                    <a:lnTo>
                      <a:pt x="45" y="0"/>
                    </a:lnTo>
                    <a:lnTo>
                      <a:pt x="47" y="0"/>
                    </a:lnTo>
                    <a:lnTo>
                      <a:pt x="46" y="8"/>
                    </a:lnTo>
                    <a:lnTo>
                      <a:pt x="47" y="16"/>
                    </a:lnTo>
                    <a:lnTo>
                      <a:pt x="47" y="21"/>
                    </a:lnTo>
                    <a:lnTo>
                      <a:pt x="46" y="24"/>
                    </a:lnTo>
                    <a:lnTo>
                      <a:pt x="43" y="27"/>
                    </a:lnTo>
                    <a:lnTo>
                      <a:pt x="39" y="29"/>
                    </a:lnTo>
                    <a:lnTo>
                      <a:pt x="34" y="31"/>
                    </a:lnTo>
                    <a:lnTo>
                      <a:pt x="23" y="32"/>
                    </a:lnTo>
                    <a:lnTo>
                      <a:pt x="11" y="32"/>
                    </a:lnTo>
                    <a:lnTo>
                      <a:pt x="6" y="32"/>
                    </a:lnTo>
                    <a:lnTo>
                      <a:pt x="2" y="32"/>
                    </a:lnTo>
                    <a:lnTo>
                      <a:pt x="0" y="31"/>
                    </a:lnTo>
                    <a:lnTo>
                      <a:pt x="3" y="26"/>
                    </a:lnTo>
                    <a:lnTo>
                      <a:pt x="6" y="21"/>
                    </a:lnTo>
                    <a:lnTo>
                      <a:pt x="11" y="14"/>
                    </a:lnTo>
                    <a:lnTo>
                      <a:pt x="22" y="5"/>
                    </a:lnTo>
                    <a:lnTo>
                      <a:pt x="24" y="1"/>
                    </a:lnTo>
                    <a:lnTo>
                      <a:pt x="2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135" name="Freeform 555"/>
              <p:cNvSpPr>
                <a:spLocks/>
              </p:cNvSpPr>
              <p:nvPr/>
            </p:nvSpPr>
            <p:spPr bwMode="auto">
              <a:xfrm>
                <a:off x="1444" y="5119"/>
                <a:ext cx="47" cy="16"/>
              </a:xfrm>
              <a:custGeom>
                <a:avLst/>
                <a:gdLst>
                  <a:gd name="T0" fmla="*/ 27 w 47"/>
                  <a:gd name="T1" fmla="*/ 0 h 32"/>
                  <a:gd name="T2" fmla="*/ 33 w 47"/>
                  <a:gd name="T3" fmla="*/ 0 h 32"/>
                  <a:gd name="T4" fmla="*/ 38 w 47"/>
                  <a:gd name="T5" fmla="*/ 0 h 32"/>
                  <a:gd name="T6" fmla="*/ 43 w 47"/>
                  <a:gd name="T7" fmla="*/ 0 h 32"/>
                  <a:gd name="T8" fmla="*/ 45 w 47"/>
                  <a:gd name="T9" fmla="*/ 0 h 32"/>
                  <a:gd name="T10" fmla="*/ 47 w 47"/>
                  <a:gd name="T11" fmla="*/ 0 h 32"/>
                  <a:gd name="T12" fmla="*/ 47 w 47"/>
                  <a:gd name="T13" fmla="*/ 0 h 32"/>
                  <a:gd name="T14" fmla="*/ 46 w 47"/>
                  <a:gd name="T15" fmla="*/ 1 h 32"/>
                  <a:gd name="T16" fmla="*/ 47 w 47"/>
                  <a:gd name="T17" fmla="*/ 1 h 32"/>
                  <a:gd name="T18" fmla="*/ 47 w 47"/>
                  <a:gd name="T19" fmla="*/ 1 h 32"/>
                  <a:gd name="T20" fmla="*/ 46 w 47"/>
                  <a:gd name="T21" fmla="*/ 1 h 32"/>
                  <a:gd name="T22" fmla="*/ 43 w 47"/>
                  <a:gd name="T23" fmla="*/ 1 h 32"/>
                  <a:gd name="T24" fmla="*/ 39 w 47"/>
                  <a:gd name="T25" fmla="*/ 1 h 32"/>
                  <a:gd name="T26" fmla="*/ 34 w 47"/>
                  <a:gd name="T27" fmla="*/ 1 h 32"/>
                  <a:gd name="T28" fmla="*/ 23 w 47"/>
                  <a:gd name="T29" fmla="*/ 1 h 32"/>
                  <a:gd name="T30" fmla="*/ 11 w 47"/>
                  <a:gd name="T31" fmla="*/ 1 h 32"/>
                  <a:gd name="T32" fmla="*/ 6 w 47"/>
                  <a:gd name="T33" fmla="*/ 1 h 32"/>
                  <a:gd name="T34" fmla="*/ 2 w 47"/>
                  <a:gd name="T35" fmla="*/ 1 h 32"/>
                  <a:gd name="T36" fmla="*/ 0 w 47"/>
                  <a:gd name="T37" fmla="*/ 1 h 32"/>
                  <a:gd name="T38" fmla="*/ 3 w 47"/>
                  <a:gd name="T39" fmla="*/ 1 h 32"/>
                  <a:gd name="T40" fmla="*/ 6 w 47"/>
                  <a:gd name="T41" fmla="*/ 1 h 32"/>
                  <a:gd name="T42" fmla="*/ 11 w 47"/>
                  <a:gd name="T43" fmla="*/ 1 h 32"/>
                  <a:gd name="T44" fmla="*/ 22 w 47"/>
                  <a:gd name="T45" fmla="*/ 1 h 32"/>
                  <a:gd name="T46" fmla="*/ 24 w 47"/>
                  <a:gd name="T47" fmla="*/ 1 h 32"/>
                  <a:gd name="T48" fmla="*/ 27 w 47"/>
                  <a:gd name="T49" fmla="*/ 0 h 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7" h="32">
                    <a:moveTo>
                      <a:pt x="27" y="0"/>
                    </a:moveTo>
                    <a:lnTo>
                      <a:pt x="33" y="0"/>
                    </a:lnTo>
                    <a:lnTo>
                      <a:pt x="38" y="0"/>
                    </a:lnTo>
                    <a:lnTo>
                      <a:pt x="43" y="0"/>
                    </a:lnTo>
                    <a:lnTo>
                      <a:pt x="45" y="0"/>
                    </a:lnTo>
                    <a:lnTo>
                      <a:pt x="47" y="0"/>
                    </a:lnTo>
                    <a:lnTo>
                      <a:pt x="46" y="8"/>
                    </a:lnTo>
                    <a:lnTo>
                      <a:pt x="47" y="16"/>
                    </a:lnTo>
                    <a:lnTo>
                      <a:pt x="47" y="21"/>
                    </a:lnTo>
                    <a:lnTo>
                      <a:pt x="46" y="24"/>
                    </a:lnTo>
                    <a:lnTo>
                      <a:pt x="43" y="27"/>
                    </a:lnTo>
                    <a:lnTo>
                      <a:pt x="39" y="29"/>
                    </a:lnTo>
                    <a:lnTo>
                      <a:pt x="34" y="31"/>
                    </a:lnTo>
                    <a:lnTo>
                      <a:pt x="23" y="32"/>
                    </a:lnTo>
                    <a:lnTo>
                      <a:pt x="11" y="32"/>
                    </a:lnTo>
                    <a:lnTo>
                      <a:pt x="6" y="32"/>
                    </a:lnTo>
                    <a:lnTo>
                      <a:pt x="2" y="32"/>
                    </a:lnTo>
                    <a:lnTo>
                      <a:pt x="0" y="31"/>
                    </a:lnTo>
                    <a:lnTo>
                      <a:pt x="3" y="26"/>
                    </a:lnTo>
                    <a:lnTo>
                      <a:pt x="6" y="21"/>
                    </a:lnTo>
                    <a:lnTo>
                      <a:pt x="11" y="14"/>
                    </a:lnTo>
                    <a:lnTo>
                      <a:pt x="22" y="5"/>
                    </a:lnTo>
                    <a:lnTo>
                      <a:pt x="24" y="1"/>
                    </a:lnTo>
                    <a:lnTo>
                      <a:pt x="2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36" name="Freeform 556"/>
              <p:cNvSpPr>
                <a:spLocks/>
              </p:cNvSpPr>
              <p:nvPr/>
            </p:nvSpPr>
            <p:spPr bwMode="auto">
              <a:xfrm>
                <a:off x="1571" y="4914"/>
                <a:ext cx="103" cy="123"/>
              </a:xfrm>
              <a:custGeom>
                <a:avLst/>
                <a:gdLst>
                  <a:gd name="T0" fmla="*/ 6 w 103"/>
                  <a:gd name="T1" fmla="*/ 1 h 244"/>
                  <a:gd name="T2" fmla="*/ 11 w 103"/>
                  <a:gd name="T3" fmla="*/ 1 h 244"/>
                  <a:gd name="T4" fmla="*/ 18 w 103"/>
                  <a:gd name="T5" fmla="*/ 1 h 244"/>
                  <a:gd name="T6" fmla="*/ 29 w 103"/>
                  <a:gd name="T7" fmla="*/ 1 h 244"/>
                  <a:gd name="T8" fmla="*/ 40 w 103"/>
                  <a:gd name="T9" fmla="*/ 1 h 244"/>
                  <a:gd name="T10" fmla="*/ 49 w 103"/>
                  <a:gd name="T11" fmla="*/ 1 h 244"/>
                  <a:gd name="T12" fmla="*/ 59 w 103"/>
                  <a:gd name="T13" fmla="*/ 1 h 244"/>
                  <a:gd name="T14" fmla="*/ 65 w 103"/>
                  <a:gd name="T15" fmla="*/ 1 h 244"/>
                  <a:gd name="T16" fmla="*/ 67 w 103"/>
                  <a:gd name="T17" fmla="*/ 1 h 244"/>
                  <a:gd name="T18" fmla="*/ 73 w 103"/>
                  <a:gd name="T19" fmla="*/ 1 h 244"/>
                  <a:gd name="T20" fmla="*/ 79 w 103"/>
                  <a:gd name="T21" fmla="*/ 1 h 244"/>
                  <a:gd name="T22" fmla="*/ 84 w 103"/>
                  <a:gd name="T23" fmla="*/ 1 h 244"/>
                  <a:gd name="T24" fmla="*/ 88 w 103"/>
                  <a:gd name="T25" fmla="*/ 1 h 244"/>
                  <a:gd name="T26" fmla="*/ 95 w 103"/>
                  <a:gd name="T27" fmla="*/ 1 h 244"/>
                  <a:gd name="T28" fmla="*/ 99 w 103"/>
                  <a:gd name="T29" fmla="*/ 1 h 244"/>
                  <a:gd name="T30" fmla="*/ 102 w 103"/>
                  <a:gd name="T31" fmla="*/ 1 h 244"/>
                  <a:gd name="T32" fmla="*/ 103 w 103"/>
                  <a:gd name="T33" fmla="*/ 1 h 244"/>
                  <a:gd name="T34" fmla="*/ 103 w 103"/>
                  <a:gd name="T35" fmla="*/ 1 h 244"/>
                  <a:gd name="T36" fmla="*/ 103 w 103"/>
                  <a:gd name="T37" fmla="*/ 1 h 244"/>
                  <a:gd name="T38" fmla="*/ 103 w 103"/>
                  <a:gd name="T39" fmla="*/ 1 h 244"/>
                  <a:gd name="T40" fmla="*/ 103 w 103"/>
                  <a:gd name="T41" fmla="*/ 1 h 244"/>
                  <a:gd name="T42" fmla="*/ 103 w 103"/>
                  <a:gd name="T43" fmla="*/ 1 h 244"/>
                  <a:gd name="T44" fmla="*/ 102 w 103"/>
                  <a:gd name="T45" fmla="*/ 1 h 244"/>
                  <a:gd name="T46" fmla="*/ 101 w 103"/>
                  <a:gd name="T47" fmla="*/ 1 h 244"/>
                  <a:gd name="T48" fmla="*/ 99 w 103"/>
                  <a:gd name="T49" fmla="*/ 1 h 244"/>
                  <a:gd name="T50" fmla="*/ 95 w 103"/>
                  <a:gd name="T51" fmla="*/ 1 h 244"/>
                  <a:gd name="T52" fmla="*/ 91 w 103"/>
                  <a:gd name="T53" fmla="*/ 1 h 244"/>
                  <a:gd name="T54" fmla="*/ 86 w 103"/>
                  <a:gd name="T55" fmla="*/ 1 h 244"/>
                  <a:gd name="T56" fmla="*/ 84 w 103"/>
                  <a:gd name="T57" fmla="*/ 1 h 244"/>
                  <a:gd name="T58" fmla="*/ 82 w 103"/>
                  <a:gd name="T59" fmla="*/ 1 h 244"/>
                  <a:gd name="T60" fmla="*/ 74 w 103"/>
                  <a:gd name="T61" fmla="*/ 0 h 244"/>
                  <a:gd name="T62" fmla="*/ 67 w 103"/>
                  <a:gd name="T63" fmla="*/ 1 h 244"/>
                  <a:gd name="T64" fmla="*/ 58 w 103"/>
                  <a:gd name="T65" fmla="*/ 1 h 244"/>
                  <a:gd name="T66" fmla="*/ 48 w 103"/>
                  <a:gd name="T67" fmla="*/ 1 h 244"/>
                  <a:gd name="T68" fmla="*/ 38 w 103"/>
                  <a:gd name="T69" fmla="*/ 1 h 244"/>
                  <a:gd name="T70" fmla="*/ 30 w 103"/>
                  <a:gd name="T71" fmla="*/ 1 h 244"/>
                  <a:gd name="T72" fmla="*/ 21 w 103"/>
                  <a:gd name="T73" fmla="*/ 1 h 244"/>
                  <a:gd name="T74" fmla="*/ 18 w 103"/>
                  <a:gd name="T75" fmla="*/ 1 h 244"/>
                  <a:gd name="T76" fmla="*/ 12 w 103"/>
                  <a:gd name="T77" fmla="*/ 1 h 244"/>
                  <a:gd name="T78" fmla="*/ 5 w 103"/>
                  <a:gd name="T79" fmla="*/ 1 h 244"/>
                  <a:gd name="T80" fmla="*/ 0 w 103"/>
                  <a:gd name="T81" fmla="*/ 1 h 244"/>
                  <a:gd name="T82" fmla="*/ 0 w 103"/>
                  <a:gd name="T83" fmla="*/ 1 h 244"/>
                  <a:gd name="T84" fmla="*/ 0 w 103"/>
                  <a:gd name="T85" fmla="*/ 1 h 244"/>
                  <a:gd name="T86" fmla="*/ 2 w 103"/>
                  <a:gd name="T87" fmla="*/ 1 h 244"/>
                  <a:gd name="T88" fmla="*/ 5 w 103"/>
                  <a:gd name="T89" fmla="*/ 1 h 244"/>
                  <a:gd name="T90" fmla="*/ 9 w 103"/>
                  <a:gd name="T91" fmla="*/ 1 h 244"/>
                  <a:gd name="T92" fmla="*/ 12 w 103"/>
                  <a:gd name="T93" fmla="*/ 1 h 244"/>
                  <a:gd name="T94" fmla="*/ 13 w 103"/>
                  <a:gd name="T95" fmla="*/ 1 h 244"/>
                  <a:gd name="T96" fmla="*/ 14 w 103"/>
                  <a:gd name="T97" fmla="*/ 1 h 244"/>
                  <a:gd name="T98" fmla="*/ 14 w 103"/>
                  <a:gd name="T99" fmla="*/ 1 h 244"/>
                  <a:gd name="T100" fmla="*/ 11 w 103"/>
                  <a:gd name="T101" fmla="*/ 1 h 244"/>
                  <a:gd name="T102" fmla="*/ 7 w 103"/>
                  <a:gd name="T103" fmla="*/ 1 h 244"/>
                  <a:gd name="T104" fmla="*/ 5 w 103"/>
                  <a:gd name="T105" fmla="*/ 1 h 244"/>
                  <a:gd name="T106" fmla="*/ 5 w 103"/>
                  <a:gd name="T107" fmla="*/ 1 h 244"/>
                  <a:gd name="T108" fmla="*/ 6 w 103"/>
                  <a:gd name="T109" fmla="*/ 1 h 244"/>
                  <a:gd name="T110" fmla="*/ 6 w 103"/>
                  <a:gd name="T111" fmla="*/ 1 h 24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03" h="244">
                    <a:moveTo>
                      <a:pt x="6" y="238"/>
                    </a:moveTo>
                    <a:lnTo>
                      <a:pt x="11" y="240"/>
                    </a:lnTo>
                    <a:lnTo>
                      <a:pt x="18" y="240"/>
                    </a:lnTo>
                    <a:lnTo>
                      <a:pt x="29" y="241"/>
                    </a:lnTo>
                    <a:lnTo>
                      <a:pt x="40" y="241"/>
                    </a:lnTo>
                    <a:lnTo>
                      <a:pt x="49" y="243"/>
                    </a:lnTo>
                    <a:lnTo>
                      <a:pt x="59" y="244"/>
                    </a:lnTo>
                    <a:lnTo>
                      <a:pt x="65" y="244"/>
                    </a:lnTo>
                    <a:lnTo>
                      <a:pt x="67" y="244"/>
                    </a:lnTo>
                    <a:lnTo>
                      <a:pt x="73" y="226"/>
                    </a:lnTo>
                    <a:lnTo>
                      <a:pt x="79" y="210"/>
                    </a:lnTo>
                    <a:lnTo>
                      <a:pt x="84" y="195"/>
                    </a:lnTo>
                    <a:lnTo>
                      <a:pt x="88" y="182"/>
                    </a:lnTo>
                    <a:lnTo>
                      <a:pt x="95" y="164"/>
                    </a:lnTo>
                    <a:lnTo>
                      <a:pt x="99" y="151"/>
                    </a:lnTo>
                    <a:lnTo>
                      <a:pt x="102" y="143"/>
                    </a:lnTo>
                    <a:lnTo>
                      <a:pt x="103" y="139"/>
                    </a:lnTo>
                    <a:lnTo>
                      <a:pt x="103" y="136"/>
                    </a:lnTo>
                    <a:lnTo>
                      <a:pt x="103" y="131"/>
                    </a:lnTo>
                    <a:lnTo>
                      <a:pt x="103" y="126"/>
                    </a:lnTo>
                    <a:lnTo>
                      <a:pt x="102" y="118"/>
                    </a:lnTo>
                    <a:lnTo>
                      <a:pt x="101" y="100"/>
                    </a:lnTo>
                    <a:lnTo>
                      <a:pt x="99" y="79"/>
                    </a:lnTo>
                    <a:lnTo>
                      <a:pt x="95" y="56"/>
                    </a:lnTo>
                    <a:lnTo>
                      <a:pt x="91" y="34"/>
                    </a:lnTo>
                    <a:lnTo>
                      <a:pt x="86" y="16"/>
                    </a:lnTo>
                    <a:lnTo>
                      <a:pt x="84" y="10"/>
                    </a:lnTo>
                    <a:lnTo>
                      <a:pt x="82" y="5"/>
                    </a:lnTo>
                    <a:lnTo>
                      <a:pt x="74" y="0"/>
                    </a:lnTo>
                    <a:lnTo>
                      <a:pt x="67" y="2"/>
                    </a:lnTo>
                    <a:lnTo>
                      <a:pt x="58" y="5"/>
                    </a:lnTo>
                    <a:lnTo>
                      <a:pt x="48" y="13"/>
                    </a:lnTo>
                    <a:lnTo>
                      <a:pt x="38" y="21"/>
                    </a:lnTo>
                    <a:lnTo>
                      <a:pt x="30" y="31"/>
                    </a:lnTo>
                    <a:lnTo>
                      <a:pt x="21" y="41"/>
                    </a:lnTo>
                    <a:lnTo>
                      <a:pt x="18" y="48"/>
                    </a:lnTo>
                    <a:lnTo>
                      <a:pt x="12" y="57"/>
                    </a:lnTo>
                    <a:lnTo>
                      <a:pt x="5" y="71"/>
                    </a:lnTo>
                    <a:lnTo>
                      <a:pt x="0" y="89"/>
                    </a:lnTo>
                    <a:lnTo>
                      <a:pt x="0" y="98"/>
                    </a:lnTo>
                    <a:lnTo>
                      <a:pt x="0" y="110"/>
                    </a:lnTo>
                    <a:lnTo>
                      <a:pt x="2" y="123"/>
                    </a:lnTo>
                    <a:lnTo>
                      <a:pt x="5" y="138"/>
                    </a:lnTo>
                    <a:lnTo>
                      <a:pt x="9" y="167"/>
                    </a:lnTo>
                    <a:lnTo>
                      <a:pt x="12" y="180"/>
                    </a:lnTo>
                    <a:lnTo>
                      <a:pt x="13" y="192"/>
                    </a:lnTo>
                    <a:lnTo>
                      <a:pt x="14" y="202"/>
                    </a:lnTo>
                    <a:lnTo>
                      <a:pt x="14" y="207"/>
                    </a:lnTo>
                    <a:lnTo>
                      <a:pt x="11" y="215"/>
                    </a:lnTo>
                    <a:lnTo>
                      <a:pt x="7" y="225"/>
                    </a:lnTo>
                    <a:lnTo>
                      <a:pt x="5" y="235"/>
                    </a:lnTo>
                    <a:lnTo>
                      <a:pt x="5" y="238"/>
                    </a:lnTo>
                    <a:lnTo>
                      <a:pt x="6" y="238"/>
                    </a:lnTo>
                    <a:close/>
                  </a:path>
                </a:pathLst>
              </a:custGeom>
              <a:solidFill>
                <a:srgbClr val="FFCCCC"/>
              </a:solidFill>
              <a:ln w="9525">
                <a:solidFill>
                  <a:srgbClr val="000000"/>
                </a:solidFill>
                <a:prstDash val="solid"/>
                <a:round/>
                <a:headEnd/>
                <a:tailEnd/>
              </a:ln>
            </p:spPr>
            <p:txBody>
              <a:bodyPr/>
              <a:lstStyle/>
              <a:p>
                <a:endParaRPr lang="ja-JP" altLang="en-US"/>
              </a:p>
            </p:txBody>
          </p:sp>
          <p:sp>
            <p:nvSpPr>
              <p:cNvPr id="36137" name="Freeform 557"/>
              <p:cNvSpPr>
                <a:spLocks/>
              </p:cNvSpPr>
              <p:nvPr/>
            </p:nvSpPr>
            <p:spPr bwMode="auto">
              <a:xfrm>
                <a:off x="1505" y="4961"/>
                <a:ext cx="28" cy="21"/>
              </a:xfrm>
              <a:custGeom>
                <a:avLst/>
                <a:gdLst>
                  <a:gd name="T0" fmla="*/ 28 w 28"/>
                  <a:gd name="T1" fmla="*/ 1 h 41"/>
                  <a:gd name="T2" fmla="*/ 26 w 28"/>
                  <a:gd name="T3" fmla="*/ 1 h 41"/>
                  <a:gd name="T4" fmla="*/ 24 w 28"/>
                  <a:gd name="T5" fmla="*/ 0 h 41"/>
                  <a:gd name="T6" fmla="*/ 24 w 28"/>
                  <a:gd name="T7" fmla="*/ 0 h 41"/>
                  <a:gd name="T8" fmla="*/ 24 w 28"/>
                  <a:gd name="T9" fmla="*/ 0 h 41"/>
                  <a:gd name="T10" fmla="*/ 15 w 28"/>
                  <a:gd name="T11" fmla="*/ 1 h 41"/>
                  <a:gd name="T12" fmla="*/ 10 w 28"/>
                  <a:gd name="T13" fmla="*/ 1 h 41"/>
                  <a:gd name="T14" fmla="*/ 6 w 28"/>
                  <a:gd name="T15" fmla="*/ 1 h 41"/>
                  <a:gd name="T16" fmla="*/ 3 w 28"/>
                  <a:gd name="T17" fmla="*/ 1 h 41"/>
                  <a:gd name="T18" fmla="*/ 1 w 28"/>
                  <a:gd name="T19" fmla="*/ 1 h 41"/>
                  <a:gd name="T20" fmla="*/ 0 w 28"/>
                  <a:gd name="T21" fmla="*/ 1 h 41"/>
                  <a:gd name="T22" fmla="*/ 0 w 28"/>
                  <a:gd name="T23" fmla="*/ 1 h 41"/>
                  <a:gd name="T24" fmla="*/ 0 w 28"/>
                  <a:gd name="T25" fmla="*/ 1 h 41"/>
                  <a:gd name="T26" fmla="*/ 6 w 28"/>
                  <a:gd name="T27" fmla="*/ 1 h 41"/>
                  <a:gd name="T28" fmla="*/ 14 w 28"/>
                  <a:gd name="T29" fmla="*/ 1 h 41"/>
                  <a:gd name="T30" fmla="*/ 22 w 28"/>
                  <a:gd name="T31" fmla="*/ 1 h 41"/>
                  <a:gd name="T32" fmla="*/ 28 w 28"/>
                  <a:gd name="T33" fmla="*/ 1 h 41"/>
                  <a:gd name="T34" fmla="*/ 28 w 28"/>
                  <a:gd name="T35" fmla="*/ 1 h 4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 h="41">
                    <a:moveTo>
                      <a:pt x="28" y="9"/>
                    </a:moveTo>
                    <a:lnTo>
                      <a:pt x="26" y="3"/>
                    </a:lnTo>
                    <a:lnTo>
                      <a:pt x="24" y="0"/>
                    </a:lnTo>
                    <a:lnTo>
                      <a:pt x="15" y="6"/>
                    </a:lnTo>
                    <a:lnTo>
                      <a:pt x="10" y="9"/>
                    </a:lnTo>
                    <a:lnTo>
                      <a:pt x="6" y="13"/>
                    </a:lnTo>
                    <a:lnTo>
                      <a:pt x="3" y="16"/>
                    </a:lnTo>
                    <a:lnTo>
                      <a:pt x="1" y="18"/>
                    </a:lnTo>
                    <a:lnTo>
                      <a:pt x="0" y="18"/>
                    </a:lnTo>
                    <a:lnTo>
                      <a:pt x="0" y="27"/>
                    </a:lnTo>
                    <a:lnTo>
                      <a:pt x="0" y="41"/>
                    </a:lnTo>
                    <a:lnTo>
                      <a:pt x="6" y="34"/>
                    </a:lnTo>
                    <a:lnTo>
                      <a:pt x="14" y="24"/>
                    </a:lnTo>
                    <a:lnTo>
                      <a:pt x="22" y="16"/>
                    </a:lnTo>
                    <a:lnTo>
                      <a:pt x="28" y="9"/>
                    </a:lnTo>
                    <a:close/>
                  </a:path>
                </a:pathLst>
              </a:custGeom>
              <a:solidFill>
                <a:srgbClr val="FFFFFF"/>
              </a:solidFill>
              <a:ln w="9525">
                <a:solidFill>
                  <a:srgbClr val="000000"/>
                </a:solidFill>
                <a:prstDash val="solid"/>
                <a:round/>
                <a:headEnd/>
                <a:tailEnd/>
              </a:ln>
            </p:spPr>
            <p:txBody>
              <a:bodyPr/>
              <a:lstStyle/>
              <a:p>
                <a:endParaRPr lang="ja-JP" altLang="en-US"/>
              </a:p>
            </p:txBody>
          </p:sp>
          <p:sp>
            <p:nvSpPr>
              <p:cNvPr id="36138" name="Freeform 558"/>
              <p:cNvSpPr>
                <a:spLocks/>
              </p:cNvSpPr>
              <p:nvPr/>
            </p:nvSpPr>
            <p:spPr bwMode="auto">
              <a:xfrm>
                <a:off x="1514" y="4968"/>
                <a:ext cx="188" cy="216"/>
              </a:xfrm>
              <a:custGeom>
                <a:avLst/>
                <a:gdLst>
                  <a:gd name="T0" fmla="*/ 6 w 188"/>
                  <a:gd name="T1" fmla="*/ 0 h 433"/>
                  <a:gd name="T2" fmla="*/ 16 w 188"/>
                  <a:gd name="T3" fmla="*/ 0 h 433"/>
                  <a:gd name="T4" fmla="*/ 19 w 188"/>
                  <a:gd name="T5" fmla="*/ 0 h 433"/>
                  <a:gd name="T6" fmla="*/ 27 w 188"/>
                  <a:gd name="T7" fmla="*/ 0 h 433"/>
                  <a:gd name="T8" fmla="*/ 31 w 188"/>
                  <a:gd name="T9" fmla="*/ 0 h 433"/>
                  <a:gd name="T10" fmla="*/ 44 w 188"/>
                  <a:gd name="T11" fmla="*/ 0 h 433"/>
                  <a:gd name="T12" fmla="*/ 82 w 188"/>
                  <a:gd name="T13" fmla="*/ 0 h 433"/>
                  <a:gd name="T14" fmla="*/ 98 w 188"/>
                  <a:gd name="T15" fmla="*/ 0 h 433"/>
                  <a:gd name="T16" fmla="*/ 99 w 188"/>
                  <a:gd name="T17" fmla="*/ 0 h 433"/>
                  <a:gd name="T18" fmla="*/ 99 w 188"/>
                  <a:gd name="T19" fmla="*/ 0 h 433"/>
                  <a:gd name="T20" fmla="*/ 98 w 188"/>
                  <a:gd name="T21" fmla="*/ 0 h 433"/>
                  <a:gd name="T22" fmla="*/ 98 w 188"/>
                  <a:gd name="T23" fmla="*/ 0 h 433"/>
                  <a:gd name="T24" fmla="*/ 98 w 188"/>
                  <a:gd name="T25" fmla="*/ 0 h 433"/>
                  <a:gd name="T26" fmla="*/ 111 w 188"/>
                  <a:gd name="T27" fmla="*/ 0 h 433"/>
                  <a:gd name="T28" fmla="*/ 116 w 188"/>
                  <a:gd name="T29" fmla="*/ 0 h 433"/>
                  <a:gd name="T30" fmla="*/ 118 w 188"/>
                  <a:gd name="T31" fmla="*/ 0 h 433"/>
                  <a:gd name="T32" fmla="*/ 125 w 188"/>
                  <a:gd name="T33" fmla="*/ 0 h 433"/>
                  <a:gd name="T34" fmla="*/ 127 w 188"/>
                  <a:gd name="T35" fmla="*/ 0 h 433"/>
                  <a:gd name="T36" fmla="*/ 130 w 188"/>
                  <a:gd name="T37" fmla="*/ 0 h 433"/>
                  <a:gd name="T38" fmla="*/ 151 w 188"/>
                  <a:gd name="T39" fmla="*/ 0 h 433"/>
                  <a:gd name="T40" fmla="*/ 152 w 188"/>
                  <a:gd name="T41" fmla="*/ 0 h 433"/>
                  <a:gd name="T42" fmla="*/ 151 w 188"/>
                  <a:gd name="T43" fmla="*/ 0 h 433"/>
                  <a:gd name="T44" fmla="*/ 151 w 188"/>
                  <a:gd name="T45" fmla="*/ 0 h 433"/>
                  <a:gd name="T46" fmla="*/ 151 w 188"/>
                  <a:gd name="T47" fmla="*/ 0 h 433"/>
                  <a:gd name="T48" fmla="*/ 157 w 188"/>
                  <a:gd name="T49" fmla="*/ 0 h 433"/>
                  <a:gd name="T50" fmla="*/ 165 w 188"/>
                  <a:gd name="T51" fmla="*/ 0 h 433"/>
                  <a:gd name="T52" fmla="*/ 169 w 188"/>
                  <a:gd name="T53" fmla="*/ 0 h 433"/>
                  <a:gd name="T54" fmla="*/ 171 w 188"/>
                  <a:gd name="T55" fmla="*/ 0 h 433"/>
                  <a:gd name="T56" fmla="*/ 172 w 188"/>
                  <a:gd name="T57" fmla="*/ 0 h 433"/>
                  <a:gd name="T58" fmla="*/ 175 w 188"/>
                  <a:gd name="T59" fmla="*/ 0 h 433"/>
                  <a:gd name="T60" fmla="*/ 182 w 188"/>
                  <a:gd name="T61" fmla="*/ 0 h 433"/>
                  <a:gd name="T62" fmla="*/ 186 w 188"/>
                  <a:gd name="T63" fmla="*/ 0 h 433"/>
                  <a:gd name="T64" fmla="*/ 188 w 188"/>
                  <a:gd name="T65" fmla="*/ 0 h 433"/>
                  <a:gd name="T66" fmla="*/ 183 w 188"/>
                  <a:gd name="T67" fmla="*/ 0 h 433"/>
                  <a:gd name="T68" fmla="*/ 168 w 188"/>
                  <a:gd name="T69" fmla="*/ 0 h 433"/>
                  <a:gd name="T70" fmla="*/ 152 w 188"/>
                  <a:gd name="T71" fmla="*/ 0 h 433"/>
                  <a:gd name="T72" fmla="*/ 129 w 188"/>
                  <a:gd name="T73" fmla="*/ 0 h 433"/>
                  <a:gd name="T74" fmla="*/ 121 w 188"/>
                  <a:gd name="T75" fmla="*/ 0 h 433"/>
                  <a:gd name="T76" fmla="*/ 116 w 188"/>
                  <a:gd name="T77" fmla="*/ 0 h 433"/>
                  <a:gd name="T78" fmla="*/ 111 w 188"/>
                  <a:gd name="T79" fmla="*/ 0 h 433"/>
                  <a:gd name="T80" fmla="*/ 110 w 188"/>
                  <a:gd name="T81" fmla="*/ 0 h 433"/>
                  <a:gd name="T82" fmla="*/ 106 w 188"/>
                  <a:gd name="T83" fmla="*/ 0 h 433"/>
                  <a:gd name="T84" fmla="*/ 80 w 188"/>
                  <a:gd name="T85" fmla="*/ 0 h 433"/>
                  <a:gd name="T86" fmla="*/ 21 w 188"/>
                  <a:gd name="T87" fmla="*/ 0 h 433"/>
                  <a:gd name="T88" fmla="*/ 6 w 188"/>
                  <a:gd name="T89" fmla="*/ 0 h 433"/>
                  <a:gd name="T90" fmla="*/ 4 w 188"/>
                  <a:gd name="T91" fmla="*/ 0 h 433"/>
                  <a:gd name="T92" fmla="*/ 3 w 188"/>
                  <a:gd name="T93" fmla="*/ 0 h 433"/>
                  <a:gd name="T94" fmla="*/ 0 w 188"/>
                  <a:gd name="T95" fmla="*/ 0 h 433"/>
                  <a:gd name="T96" fmla="*/ 0 w 188"/>
                  <a:gd name="T97" fmla="*/ 0 h 4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88" h="433">
                    <a:moveTo>
                      <a:pt x="0" y="405"/>
                    </a:moveTo>
                    <a:lnTo>
                      <a:pt x="1" y="407"/>
                    </a:lnTo>
                    <a:lnTo>
                      <a:pt x="6" y="407"/>
                    </a:lnTo>
                    <a:lnTo>
                      <a:pt x="11" y="407"/>
                    </a:lnTo>
                    <a:lnTo>
                      <a:pt x="16" y="405"/>
                    </a:lnTo>
                    <a:lnTo>
                      <a:pt x="16" y="403"/>
                    </a:lnTo>
                    <a:lnTo>
                      <a:pt x="17" y="398"/>
                    </a:lnTo>
                    <a:lnTo>
                      <a:pt x="18" y="390"/>
                    </a:lnTo>
                    <a:lnTo>
                      <a:pt x="19" y="380"/>
                    </a:lnTo>
                    <a:lnTo>
                      <a:pt x="22" y="357"/>
                    </a:lnTo>
                    <a:lnTo>
                      <a:pt x="24" y="331"/>
                    </a:lnTo>
                    <a:lnTo>
                      <a:pt x="27" y="305"/>
                    </a:lnTo>
                    <a:lnTo>
                      <a:pt x="29" y="282"/>
                    </a:lnTo>
                    <a:lnTo>
                      <a:pt x="30" y="272"/>
                    </a:lnTo>
                    <a:lnTo>
                      <a:pt x="31" y="265"/>
                    </a:lnTo>
                    <a:lnTo>
                      <a:pt x="31" y="262"/>
                    </a:lnTo>
                    <a:lnTo>
                      <a:pt x="31" y="259"/>
                    </a:lnTo>
                    <a:lnTo>
                      <a:pt x="44" y="261"/>
                    </a:lnTo>
                    <a:lnTo>
                      <a:pt x="54" y="261"/>
                    </a:lnTo>
                    <a:lnTo>
                      <a:pt x="70" y="262"/>
                    </a:lnTo>
                    <a:lnTo>
                      <a:pt x="82" y="262"/>
                    </a:lnTo>
                    <a:lnTo>
                      <a:pt x="90" y="264"/>
                    </a:lnTo>
                    <a:lnTo>
                      <a:pt x="95" y="264"/>
                    </a:lnTo>
                    <a:lnTo>
                      <a:pt x="98" y="264"/>
                    </a:lnTo>
                    <a:lnTo>
                      <a:pt x="99" y="264"/>
                    </a:lnTo>
                    <a:lnTo>
                      <a:pt x="99" y="265"/>
                    </a:lnTo>
                    <a:lnTo>
                      <a:pt x="99" y="270"/>
                    </a:lnTo>
                    <a:lnTo>
                      <a:pt x="99" y="279"/>
                    </a:lnTo>
                    <a:lnTo>
                      <a:pt x="99" y="288"/>
                    </a:lnTo>
                    <a:lnTo>
                      <a:pt x="98" y="315"/>
                    </a:lnTo>
                    <a:lnTo>
                      <a:pt x="98" y="344"/>
                    </a:lnTo>
                    <a:lnTo>
                      <a:pt x="98" y="374"/>
                    </a:lnTo>
                    <a:lnTo>
                      <a:pt x="98" y="400"/>
                    </a:lnTo>
                    <a:lnTo>
                      <a:pt x="98" y="412"/>
                    </a:lnTo>
                    <a:lnTo>
                      <a:pt x="98" y="420"/>
                    </a:lnTo>
                    <a:lnTo>
                      <a:pt x="98" y="426"/>
                    </a:lnTo>
                    <a:lnTo>
                      <a:pt x="98" y="428"/>
                    </a:lnTo>
                    <a:lnTo>
                      <a:pt x="98" y="431"/>
                    </a:lnTo>
                    <a:lnTo>
                      <a:pt x="99" y="433"/>
                    </a:lnTo>
                    <a:lnTo>
                      <a:pt x="105" y="433"/>
                    </a:lnTo>
                    <a:lnTo>
                      <a:pt x="111" y="428"/>
                    </a:lnTo>
                    <a:lnTo>
                      <a:pt x="115" y="420"/>
                    </a:lnTo>
                    <a:lnTo>
                      <a:pt x="115" y="418"/>
                    </a:lnTo>
                    <a:lnTo>
                      <a:pt x="116" y="412"/>
                    </a:lnTo>
                    <a:lnTo>
                      <a:pt x="116" y="403"/>
                    </a:lnTo>
                    <a:lnTo>
                      <a:pt x="117" y="393"/>
                    </a:lnTo>
                    <a:lnTo>
                      <a:pt x="118" y="369"/>
                    </a:lnTo>
                    <a:lnTo>
                      <a:pt x="121" y="343"/>
                    </a:lnTo>
                    <a:lnTo>
                      <a:pt x="123" y="316"/>
                    </a:lnTo>
                    <a:lnTo>
                      <a:pt x="125" y="293"/>
                    </a:lnTo>
                    <a:lnTo>
                      <a:pt x="125" y="284"/>
                    </a:lnTo>
                    <a:lnTo>
                      <a:pt x="127" y="275"/>
                    </a:lnTo>
                    <a:lnTo>
                      <a:pt x="127" y="269"/>
                    </a:lnTo>
                    <a:lnTo>
                      <a:pt x="127" y="265"/>
                    </a:lnTo>
                    <a:lnTo>
                      <a:pt x="128" y="265"/>
                    </a:lnTo>
                    <a:lnTo>
                      <a:pt x="130" y="264"/>
                    </a:lnTo>
                    <a:lnTo>
                      <a:pt x="139" y="259"/>
                    </a:lnTo>
                    <a:lnTo>
                      <a:pt x="147" y="252"/>
                    </a:lnTo>
                    <a:lnTo>
                      <a:pt x="151" y="249"/>
                    </a:lnTo>
                    <a:lnTo>
                      <a:pt x="152" y="246"/>
                    </a:lnTo>
                    <a:lnTo>
                      <a:pt x="152" y="272"/>
                    </a:lnTo>
                    <a:lnTo>
                      <a:pt x="152" y="293"/>
                    </a:lnTo>
                    <a:lnTo>
                      <a:pt x="152" y="313"/>
                    </a:lnTo>
                    <a:lnTo>
                      <a:pt x="152" y="329"/>
                    </a:lnTo>
                    <a:lnTo>
                      <a:pt x="151" y="344"/>
                    </a:lnTo>
                    <a:lnTo>
                      <a:pt x="151" y="356"/>
                    </a:lnTo>
                    <a:lnTo>
                      <a:pt x="151" y="366"/>
                    </a:lnTo>
                    <a:lnTo>
                      <a:pt x="151" y="374"/>
                    </a:lnTo>
                    <a:lnTo>
                      <a:pt x="151" y="384"/>
                    </a:lnTo>
                    <a:lnTo>
                      <a:pt x="151" y="390"/>
                    </a:lnTo>
                    <a:lnTo>
                      <a:pt x="151" y="392"/>
                    </a:lnTo>
                    <a:lnTo>
                      <a:pt x="152" y="392"/>
                    </a:lnTo>
                    <a:lnTo>
                      <a:pt x="157" y="393"/>
                    </a:lnTo>
                    <a:lnTo>
                      <a:pt x="162" y="392"/>
                    </a:lnTo>
                    <a:lnTo>
                      <a:pt x="165" y="390"/>
                    </a:lnTo>
                    <a:lnTo>
                      <a:pt x="165" y="384"/>
                    </a:lnTo>
                    <a:lnTo>
                      <a:pt x="166" y="375"/>
                    </a:lnTo>
                    <a:lnTo>
                      <a:pt x="168" y="366"/>
                    </a:lnTo>
                    <a:lnTo>
                      <a:pt x="169" y="354"/>
                    </a:lnTo>
                    <a:lnTo>
                      <a:pt x="170" y="343"/>
                    </a:lnTo>
                    <a:lnTo>
                      <a:pt x="170" y="333"/>
                    </a:lnTo>
                    <a:lnTo>
                      <a:pt x="171" y="326"/>
                    </a:lnTo>
                    <a:lnTo>
                      <a:pt x="171" y="325"/>
                    </a:lnTo>
                    <a:lnTo>
                      <a:pt x="171" y="321"/>
                    </a:lnTo>
                    <a:lnTo>
                      <a:pt x="172" y="313"/>
                    </a:lnTo>
                    <a:lnTo>
                      <a:pt x="172" y="298"/>
                    </a:lnTo>
                    <a:lnTo>
                      <a:pt x="174" y="280"/>
                    </a:lnTo>
                    <a:lnTo>
                      <a:pt x="175" y="259"/>
                    </a:lnTo>
                    <a:lnTo>
                      <a:pt x="176" y="236"/>
                    </a:lnTo>
                    <a:lnTo>
                      <a:pt x="178" y="183"/>
                    </a:lnTo>
                    <a:lnTo>
                      <a:pt x="182" y="129"/>
                    </a:lnTo>
                    <a:lnTo>
                      <a:pt x="183" y="103"/>
                    </a:lnTo>
                    <a:lnTo>
                      <a:pt x="186" y="78"/>
                    </a:lnTo>
                    <a:lnTo>
                      <a:pt x="186" y="57"/>
                    </a:lnTo>
                    <a:lnTo>
                      <a:pt x="187" y="39"/>
                    </a:lnTo>
                    <a:lnTo>
                      <a:pt x="188" y="26"/>
                    </a:lnTo>
                    <a:lnTo>
                      <a:pt x="188" y="18"/>
                    </a:lnTo>
                    <a:lnTo>
                      <a:pt x="187" y="8"/>
                    </a:lnTo>
                    <a:lnTo>
                      <a:pt x="186" y="3"/>
                    </a:lnTo>
                    <a:lnTo>
                      <a:pt x="183" y="0"/>
                    </a:lnTo>
                    <a:lnTo>
                      <a:pt x="180" y="0"/>
                    </a:lnTo>
                    <a:lnTo>
                      <a:pt x="174" y="3"/>
                    </a:lnTo>
                    <a:lnTo>
                      <a:pt x="168" y="8"/>
                    </a:lnTo>
                    <a:lnTo>
                      <a:pt x="165" y="11"/>
                    </a:lnTo>
                    <a:lnTo>
                      <a:pt x="159" y="19"/>
                    </a:lnTo>
                    <a:lnTo>
                      <a:pt x="152" y="31"/>
                    </a:lnTo>
                    <a:lnTo>
                      <a:pt x="143" y="42"/>
                    </a:lnTo>
                    <a:lnTo>
                      <a:pt x="136" y="54"/>
                    </a:lnTo>
                    <a:lnTo>
                      <a:pt x="129" y="65"/>
                    </a:lnTo>
                    <a:lnTo>
                      <a:pt x="124" y="75"/>
                    </a:lnTo>
                    <a:lnTo>
                      <a:pt x="122" y="80"/>
                    </a:lnTo>
                    <a:lnTo>
                      <a:pt x="121" y="83"/>
                    </a:lnTo>
                    <a:lnTo>
                      <a:pt x="119" y="88"/>
                    </a:lnTo>
                    <a:lnTo>
                      <a:pt x="118" y="103"/>
                    </a:lnTo>
                    <a:lnTo>
                      <a:pt x="116" y="124"/>
                    </a:lnTo>
                    <a:lnTo>
                      <a:pt x="115" y="146"/>
                    </a:lnTo>
                    <a:lnTo>
                      <a:pt x="113" y="167"/>
                    </a:lnTo>
                    <a:lnTo>
                      <a:pt x="111" y="185"/>
                    </a:lnTo>
                    <a:lnTo>
                      <a:pt x="111" y="193"/>
                    </a:lnTo>
                    <a:lnTo>
                      <a:pt x="111" y="198"/>
                    </a:lnTo>
                    <a:lnTo>
                      <a:pt x="110" y="203"/>
                    </a:lnTo>
                    <a:lnTo>
                      <a:pt x="109" y="205"/>
                    </a:lnTo>
                    <a:lnTo>
                      <a:pt x="106" y="206"/>
                    </a:lnTo>
                    <a:lnTo>
                      <a:pt x="100" y="210"/>
                    </a:lnTo>
                    <a:lnTo>
                      <a:pt x="92" y="213"/>
                    </a:lnTo>
                    <a:lnTo>
                      <a:pt x="80" y="215"/>
                    </a:lnTo>
                    <a:lnTo>
                      <a:pt x="64" y="215"/>
                    </a:lnTo>
                    <a:lnTo>
                      <a:pt x="45" y="213"/>
                    </a:lnTo>
                    <a:lnTo>
                      <a:pt x="21" y="210"/>
                    </a:lnTo>
                    <a:lnTo>
                      <a:pt x="13" y="213"/>
                    </a:lnTo>
                    <a:lnTo>
                      <a:pt x="9" y="220"/>
                    </a:lnTo>
                    <a:lnTo>
                      <a:pt x="6" y="228"/>
                    </a:lnTo>
                    <a:lnTo>
                      <a:pt x="5" y="239"/>
                    </a:lnTo>
                    <a:lnTo>
                      <a:pt x="5" y="243"/>
                    </a:lnTo>
                    <a:lnTo>
                      <a:pt x="4" y="249"/>
                    </a:lnTo>
                    <a:lnTo>
                      <a:pt x="4" y="259"/>
                    </a:lnTo>
                    <a:lnTo>
                      <a:pt x="4" y="270"/>
                    </a:lnTo>
                    <a:lnTo>
                      <a:pt x="3" y="297"/>
                    </a:lnTo>
                    <a:lnTo>
                      <a:pt x="1" y="328"/>
                    </a:lnTo>
                    <a:lnTo>
                      <a:pt x="1" y="356"/>
                    </a:lnTo>
                    <a:lnTo>
                      <a:pt x="0" y="382"/>
                    </a:lnTo>
                    <a:lnTo>
                      <a:pt x="0" y="392"/>
                    </a:lnTo>
                    <a:lnTo>
                      <a:pt x="0" y="398"/>
                    </a:lnTo>
                    <a:lnTo>
                      <a:pt x="0" y="403"/>
                    </a:lnTo>
                    <a:lnTo>
                      <a:pt x="0" y="405"/>
                    </a:lnTo>
                    <a:close/>
                  </a:path>
                </a:pathLst>
              </a:custGeom>
              <a:solidFill>
                <a:srgbClr val="999999"/>
              </a:solidFill>
              <a:ln w="12700">
                <a:solidFill>
                  <a:srgbClr val="000000"/>
                </a:solidFill>
                <a:prstDash val="solid"/>
                <a:round/>
                <a:headEnd/>
                <a:tailEnd/>
              </a:ln>
            </p:spPr>
            <p:txBody>
              <a:bodyPr/>
              <a:lstStyle/>
              <a:p>
                <a:endParaRPr lang="ja-JP" altLang="en-US"/>
              </a:p>
            </p:txBody>
          </p:sp>
          <p:sp>
            <p:nvSpPr>
              <p:cNvPr id="36139" name="Freeform 559"/>
              <p:cNvSpPr>
                <a:spLocks/>
              </p:cNvSpPr>
              <p:nvPr/>
            </p:nvSpPr>
            <p:spPr bwMode="auto">
              <a:xfrm>
                <a:off x="1505" y="4958"/>
                <a:ext cx="110" cy="58"/>
              </a:xfrm>
              <a:custGeom>
                <a:avLst/>
                <a:gdLst>
                  <a:gd name="T0" fmla="*/ 28 w 110"/>
                  <a:gd name="T1" fmla="*/ 1 h 116"/>
                  <a:gd name="T2" fmla="*/ 22 w 110"/>
                  <a:gd name="T3" fmla="*/ 1 h 116"/>
                  <a:gd name="T4" fmla="*/ 14 w 110"/>
                  <a:gd name="T5" fmla="*/ 1 h 116"/>
                  <a:gd name="T6" fmla="*/ 6 w 110"/>
                  <a:gd name="T7" fmla="*/ 1 h 116"/>
                  <a:gd name="T8" fmla="*/ 0 w 110"/>
                  <a:gd name="T9" fmla="*/ 1 h 116"/>
                  <a:gd name="T10" fmla="*/ 2 w 110"/>
                  <a:gd name="T11" fmla="*/ 1 h 116"/>
                  <a:gd name="T12" fmla="*/ 7 w 110"/>
                  <a:gd name="T13" fmla="*/ 1 h 116"/>
                  <a:gd name="T14" fmla="*/ 14 w 110"/>
                  <a:gd name="T15" fmla="*/ 1 h 116"/>
                  <a:gd name="T16" fmla="*/ 20 w 110"/>
                  <a:gd name="T17" fmla="*/ 1 h 116"/>
                  <a:gd name="T18" fmla="*/ 25 w 110"/>
                  <a:gd name="T19" fmla="*/ 1 h 116"/>
                  <a:gd name="T20" fmla="*/ 34 w 110"/>
                  <a:gd name="T21" fmla="*/ 1 h 116"/>
                  <a:gd name="T22" fmla="*/ 43 w 110"/>
                  <a:gd name="T23" fmla="*/ 1 h 116"/>
                  <a:gd name="T24" fmla="*/ 61 w 110"/>
                  <a:gd name="T25" fmla="*/ 1 h 116"/>
                  <a:gd name="T26" fmla="*/ 77 w 110"/>
                  <a:gd name="T27" fmla="*/ 1 h 116"/>
                  <a:gd name="T28" fmla="*/ 87 w 110"/>
                  <a:gd name="T29" fmla="*/ 1 h 116"/>
                  <a:gd name="T30" fmla="*/ 91 w 110"/>
                  <a:gd name="T31" fmla="*/ 1 h 116"/>
                  <a:gd name="T32" fmla="*/ 95 w 110"/>
                  <a:gd name="T33" fmla="*/ 1 h 116"/>
                  <a:gd name="T34" fmla="*/ 104 w 110"/>
                  <a:gd name="T35" fmla="*/ 1 h 116"/>
                  <a:gd name="T36" fmla="*/ 107 w 110"/>
                  <a:gd name="T37" fmla="*/ 1 h 116"/>
                  <a:gd name="T38" fmla="*/ 109 w 110"/>
                  <a:gd name="T39" fmla="*/ 1 h 116"/>
                  <a:gd name="T40" fmla="*/ 110 w 110"/>
                  <a:gd name="T41" fmla="*/ 1 h 116"/>
                  <a:gd name="T42" fmla="*/ 108 w 110"/>
                  <a:gd name="T43" fmla="*/ 1 h 116"/>
                  <a:gd name="T44" fmla="*/ 106 w 110"/>
                  <a:gd name="T45" fmla="*/ 1 h 116"/>
                  <a:gd name="T46" fmla="*/ 102 w 110"/>
                  <a:gd name="T47" fmla="*/ 1 h 116"/>
                  <a:gd name="T48" fmla="*/ 95 w 110"/>
                  <a:gd name="T49" fmla="*/ 1 h 116"/>
                  <a:gd name="T50" fmla="*/ 89 w 110"/>
                  <a:gd name="T51" fmla="*/ 0 h 116"/>
                  <a:gd name="T52" fmla="*/ 84 w 110"/>
                  <a:gd name="T53" fmla="*/ 1 h 116"/>
                  <a:gd name="T54" fmla="*/ 81 w 110"/>
                  <a:gd name="T55" fmla="*/ 1 h 116"/>
                  <a:gd name="T56" fmla="*/ 77 w 110"/>
                  <a:gd name="T57" fmla="*/ 1 h 116"/>
                  <a:gd name="T58" fmla="*/ 68 w 110"/>
                  <a:gd name="T59" fmla="*/ 1 h 116"/>
                  <a:gd name="T60" fmla="*/ 59 w 110"/>
                  <a:gd name="T61" fmla="*/ 1 h 116"/>
                  <a:gd name="T62" fmla="*/ 55 w 110"/>
                  <a:gd name="T63" fmla="*/ 1 h 116"/>
                  <a:gd name="T64" fmla="*/ 53 w 110"/>
                  <a:gd name="T65" fmla="*/ 1 h 116"/>
                  <a:gd name="T66" fmla="*/ 51 w 110"/>
                  <a:gd name="T67" fmla="*/ 1 h 116"/>
                  <a:gd name="T68" fmla="*/ 49 w 110"/>
                  <a:gd name="T69" fmla="*/ 1 h 116"/>
                  <a:gd name="T70" fmla="*/ 45 w 110"/>
                  <a:gd name="T71" fmla="*/ 1 h 116"/>
                  <a:gd name="T72" fmla="*/ 43 w 110"/>
                  <a:gd name="T73" fmla="*/ 1 h 116"/>
                  <a:gd name="T74" fmla="*/ 40 w 110"/>
                  <a:gd name="T75" fmla="*/ 1 h 116"/>
                  <a:gd name="T76" fmla="*/ 28 w 110"/>
                  <a:gd name="T77" fmla="*/ 1 h 11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0" h="116">
                    <a:moveTo>
                      <a:pt x="28" y="16"/>
                    </a:moveTo>
                    <a:lnTo>
                      <a:pt x="22" y="23"/>
                    </a:lnTo>
                    <a:lnTo>
                      <a:pt x="14" y="31"/>
                    </a:lnTo>
                    <a:lnTo>
                      <a:pt x="6" y="41"/>
                    </a:lnTo>
                    <a:lnTo>
                      <a:pt x="0" y="48"/>
                    </a:lnTo>
                    <a:lnTo>
                      <a:pt x="2" y="67"/>
                    </a:lnTo>
                    <a:lnTo>
                      <a:pt x="7" y="87"/>
                    </a:lnTo>
                    <a:lnTo>
                      <a:pt x="14" y="105"/>
                    </a:lnTo>
                    <a:lnTo>
                      <a:pt x="20" y="110"/>
                    </a:lnTo>
                    <a:lnTo>
                      <a:pt x="25" y="113"/>
                    </a:lnTo>
                    <a:lnTo>
                      <a:pt x="34" y="116"/>
                    </a:lnTo>
                    <a:lnTo>
                      <a:pt x="43" y="116"/>
                    </a:lnTo>
                    <a:lnTo>
                      <a:pt x="61" y="113"/>
                    </a:lnTo>
                    <a:lnTo>
                      <a:pt x="77" y="107"/>
                    </a:lnTo>
                    <a:lnTo>
                      <a:pt x="87" y="95"/>
                    </a:lnTo>
                    <a:lnTo>
                      <a:pt x="91" y="92"/>
                    </a:lnTo>
                    <a:lnTo>
                      <a:pt x="95" y="84"/>
                    </a:lnTo>
                    <a:lnTo>
                      <a:pt x="104" y="66"/>
                    </a:lnTo>
                    <a:lnTo>
                      <a:pt x="107" y="54"/>
                    </a:lnTo>
                    <a:lnTo>
                      <a:pt x="109" y="43"/>
                    </a:lnTo>
                    <a:lnTo>
                      <a:pt x="110" y="31"/>
                    </a:lnTo>
                    <a:lnTo>
                      <a:pt x="108" y="20"/>
                    </a:lnTo>
                    <a:lnTo>
                      <a:pt x="106" y="13"/>
                    </a:lnTo>
                    <a:lnTo>
                      <a:pt x="102" y="7"/>
                    </a:lnTo>
                    <a:lnTo>
                      <a:pt x="95" y="2"/>
                    </a:lnTo>
                    <a:lnTo>
                      <a:pt x="89" y="0"/>
                    </a:lnTo>
                    <a:lnTo>
                      <a:pt x="84" y="3"/>
                    </a:lnTo>
                    <a:lnTo>
                      <a:pt x="81" y="5"/>
                    </a:lnTo>
                    <a:lnTo>
                      <a:pt x="77" y="10"/>
                    </a:lnTo>
                    <a:lnTo>
                      <a:pt x="68" y="20"/>
                    </a:lnTo>
                    <a:lnTo>
                      <a:pt x="59" y="31"/>
                    </a:lnTo>
                    <a:lnTo>
                      <a:pt x="55" y="38"/>
                    </a:lnTo>
                    <a:lnTo>
                      <a:pt x="53" y="41"/>
                    </a:lnTo>
                    <a:lnTo>
                      <a:pt x="51" y="39"/>
                    </a:lnTo>
                    <a:lnTo>
                      <a:pt x="49" y="38"/>
                    </a:lnTo>
                    <a:lnTo>
                      <a:pt x="45" y="38"/>
                    </a:lnTo>
                    <a:lnTo>
                      <a:pt x="43" y="39"/>
                    </a:lnTo>
                    <a:lnTo>
                      <a:pt x="40" y="43"/>
                    </a:lnTo>
                    <a:lnTo>
                      <a:pt x="28" y="16"/>
                    </a:lnTo>
                    <a:close/>
                  </a:path>
                </a:pathLst>
              </a:custGeom>
              <a:solidFill>
                <a:srgbClr val="FFFFFF"/>
              </a:solidFill>
              <a:ln w="9525">
                <a:solidFill>
                  <a:srgbClr val="000000"/>
                </a:solidFill>
                <a:prstDash val="solid"/>
                <a:round/>
                <a:headEnd/>
                <a:tailEnd/>
              </a:ln>
            </p:spPr>
            <p:txBody>
              <a:bodyPr/>
              <a:lstStyle/>
              <a:p>
                <a:endParaRPr lang="ja-JP" altLang="en-US"/>
              </a:p>
            </p:txBody>
          </p:sp>
          <p:sp>
            <p:nvSpPr>
              <p:cNvPr id="36140" name="Freeform 560"/>
              <p:cNvSpPr>
                <a:spLocks/>
              </p:cNvSpPr>
              <p:nvPr/>
            </p:nvSpPr>
            <p:spPr bwMode="auto">
              <a:xfrm>
                <a:off x="1562" y="4791"/>
                <a:ext cx="147" cy="132"/>
              </a:xfrm>
              <a:custGeom>
                <a:avLst/>
                <a:gdLst>
                  <a:gd name="T0" fmla="*/ 57 w 147"/>
                  <a:gd name="T1" fmla="*/ 1 h 264"/>
                  <a:gd name="T2" fmla="*/ 56 w 147"/>
                  <a:gd name="T3" fmla="*/ 1 h 264"/>
                  <a:gd name="T4" fmla="*/ 57 w 147"/>
                  <a:gd name="T5" fmla="*/ 1 h 264"/>
                  <a:gd name="T6" fmla="*/ 56 w 147"/>
                  <a:gd name="T7" fmla="*/ 1 h 264"/>
                  <a:gd name="T8" fmla="*/ 50 w 147"/>
                  <a:gd name="T9" fmla="*/ 1 h 264"/>
                  <a:gd name="T10" fmla="*/ 45 w 147"/>
                  <a:gd name="T11" fmla="*/ 1 h 264"/>
                  <a:gd name="T12" fmla="*/ 39 w 147"/>
                  <a:gd name="T13" fmla="*/ 1 h 264"/>
                  <a:gd name="T14" fmla="*/ 38 w 147"/>
                  <a:gd name="T15" fmla="*/ 1 h 264"/>
                  <a:gd name="T16" fmla="*/ 33 w 147"/>
                  <a:gd name="T17" fmla="*/ 1 h 264"/>
                  <a:gd name="T18" fmla="*/ 21 w 147"/>
                  <a:gd name="T19" fmla="*/ 1 h 264"/>
                  <a:gd name="T20" fmla="*/ 5 w 147"/>
                  <a:gd name="T21" fmla="*/ 1 h 264"/>
                  <a:gd name="T22" fmla="*/ 0 w 147"/>
                  <a:gd name="T23" fmla="*/ 1 h 264"/>
                  <a:gd name="T24" fmla="*/ 4 w 147"/>
                  <a:gd name="T25" fmla="*/ 1 h 264"/>
                  <a:gd name="T26" fmla="*/ 12 w 147"/>
                  <a:gd name="T27" fmla="*/ 1 h 264"/>
                  <a:gd name="T28" fmla="*/ 27 w 147"/>
                  <a:gd name="T29" fmla="*/ 1 h 264"/>
                  <a:gd name="T30" fmla="*/ 40 w 147"/>
                  <a:gd name="T31" fmla="*/ 1 h 264"/>
                  <a:gd name="T32" fmla="*/ 50 w 147"/>
                  <a:gd name="T33" fmla="*/ 1 h 264"/>
                  <a:gd name="T34" fmla="*/ 59 w 147"/>
                  <a:gd name="T35" fmla="*/ 1 h 264"/>
                  <a:gd name="T36" fmla="*/ 69 w 147"/>
                  <a:gd name="T37" fmla="*/ 0 h 264"/>
                  <a:gd name="T38" fmla="*/ 87 w 147"/>
                  <a:gd name="T39" fmla="*/ 0 h 264"/>
                  <a:gd name="T40" fmla="*/ 104 w 147"/>
                  <a:gd name="T41" fmla="*/ 1 h 264"/>
                  <a:gd name="T42" fmla="*/ 111 w 147"/>
                  <a:gd name="T43" fmla="*/ 1 h 264"/>
                  <a:gd name="T44" fmla="*/ 112 w 147"/>
                  <a:gd name="T45" fmla="*/ 1 h 264"/>
                  <a:gd name="T46" fmla="*/ 115 w 147"/>
                  <a:gd name="T47" fmla="*/ 1 h 264"/>
                  <a:gd name="T48" fmla="*/ 122 w 147"/>
                  <a:gd name="T49" fmla="*/ 1 h 264"/>
                  <a:gd name="T50" fmla="*/ 130 w 147"/>
                  <a:gd name="T51" fmla="*/ 1 h 264"/>
                  <a:gd name="T52" fmla="*/ 140 w 147"/>
                  <a:gd name="T53" fmla="*/ 1 h 264"/>
                  <a:gd name="T54" fmla="*/ 146 w 147"/>
                  <a:gd name="T55" fmla="*/ 1 h 264"/>
                  <a:gd name="T56" fmla="*/ 147 w 147"/>
                  <a:gd name="T57" fmla="*/ 1 h 264"/>
                  <a:gd name="T58" fmla="*/ 142 w 147"/>
                  <a:gd name="T59" fmla="*/ 1 h 264"/>
                  <a:gd name="T60" fmla="*/ 135 w 147"/>
                  <a:gd name="T61" fmla="*/ 1 h 264"/>
                  <a:gd name="T62" fmla="*/ 133 w 147"/>
                  <a:gd name="T63" fmla="*/ 1 h 264"/>
                  <a:gd name="T64" fmla="*/ 134 w 147"/>
                  <a:gd name="T65" fmla="*/ 1 h 264"/>
                  <a:gd name="T66" fmla="*/ 136 w 147"/>
                  <a:gd name="T67" fmla="*/ 1 h 264"/>
                  <a:gd name="T68" fmla="*/ 136 w 147"/>
                  <a:gd name="T69" fmla="*/ 1 h 264"/>
                  <a:gd name="T70" fmla="*/ 130 w 147"/>
                  <a:gd name="T71" fmla="*/ 1 h 264"/>
                  <a:gd name="T72" fmla="*/ 117 w 147"/>
                  <a:gd name="T73" fmla="*/ 1 h 264"/>
                  <a:gd name="T74" fmla="*/ 99 w 147"/>
                  <a:gd name="T75" fmla="*/ 1 h 264"/>
                  <a:gd name="T76" fmla="*/ 92 w 147"/>
                  <a:gd name="T77" fmla="*/ 1 h 264"/>
                  <a:gd name="T78" fmla="*/ 83 w 147"/>
                  <a:gd name="T79" fmla="*/ 1 h 264"/>
                  <a:gd name="T80" fmla="*/ 81 w 147"/>
                  <a:gd name="T81" fmla="*/ 1 h 264"/>
                  <a:gd name="T82" fmla="*/ 74 w 147"/>
                  <a:gd name="T83" fmla="*/ 1 h 264"/>
                  <a:gd name="T84" fmla="*/ 70 w 147"/>
                  <a:gd name="T85" fmla="*/ 1 h 264"/>
                  <a:gd name="T86" fmla="*/ 69 w 147"/>
                  <a:gd name="T87" fmla="*/ 1 h 264"/>
                  <a:gd name="T88" fmla="*/ 71 w 147"/>
                  <a:gd name="T89" fmla="*/ 1 h 264"/>
                  <a:gd name="T90" fmla="*/ 65 w 147"/>
                  <a:gd name="T91" fmla="*/ 1 h 264"/>
                  <a:gd name="T92" fmla="*/ 58 w 147"/>
                  <a:gd name="T93" fmla="*/ 1 h 264"/>
                  <a:gd name="T94" fmla="*/ 57 w 147"/>
                  <a:gd name="T95" fmla="*/ 1 h 2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7" h="264">
                    <a:moveTo>
                      <a:pt x="57" y="181"/>
                    </a:moveTo>
                    <a:lnTo>
                      <a:pt x="57" y="177"/>
                    </a:lnTo>
                    <a:lnTo>
                      <a:pt x="56" y="174"/>
                    </a:lnTo>
                    <a:lnTo>
                      <a:pt x="56" y="163"/>
                    </a:lnTo>
                    <a:lnTo>
                      <a:pt x="57" y="151"/>
                    </a:lnTo>
                    <a:lnTo>
                      <a:pt x="57" y="146"/>
                    </a:lnTo>
                    <a:lnTo>
                      <a:pt x="57" y="143"/>
                    </a:lnTo>
                    <a:lnTo>
                      <a:pt x="56" y="140"/>
                    </a:lnTo>
                    <a:lnTo>
                      <a:pt x="52" y="136"/>
                    </a:lnTo>
                    <a:lnTo>
                      <a:pt x="50" y="133"/>
                    </a:lnTo>
                    <a:lnTo>
                      <a:pt x="47" y="131"/>
                    </a:lnTo>
                    <a:lnTo>
                      <a:pt x="45" y="130"/>
                    </a:lnTo>
                    <a:lnTo>
                      <a:pt x="41" y="123"/>
                    </a:lnTo>
                    <a:lnTo>
                      <a:pt x="39" y="115"/>
                    </a:lnTo>
                    <a:lnTo>
                      <a:pt x="38" y="100"/>
                    </a:lnTo>
                    <a:lnTo>
                      <a:pt x="38" y="94"/>
                    </a:lnTo>
                    <a:lnTo>
                      <a:pt x="36" y="87"/>
                    </a:lnTo>
                    <a:lnTo>
                      <a:pt x="33" y="82"/>
                    </a:lnTo>
                    <a:lnTo>
                      <a:pt x="28" y="79"/>
                    </a:lnTo>
                    <a:lnTo>
                      <a:pt x="21" y="74"/>
                    </a:lnTo>
                    <a:lnTo>
                      <a:pt x="12" y="69"/>
                    </a:lnTo>
                    <a:lnTo>
                      <a:pt x="5" y="61"/>
                    </a:lnTo>
                    <a:lnTo>
                      <a:pt x="2" y="53"/>
                    </a:lnTo>
                    <a:lnTo>
                      <a:pt x="0" y="44"/>
                    </a:lnTo>
                    <a:lnTo>
                      <a:pt x="2" y="35"/>
                    </a:lnTo>
                    <a:lnTo>
                      <a:pt x="4" y="25"/>
                    </a:lnTo>
                    <a:lnTo>
                      <a:pt x="9" y="17"/>
                    </a:lnTo>
                    <a:lnTo>
                      <a:pt x="12" y="12"/>
                    </a:lnTo>
                    <a:lnTo>
                      <a:pt x="20" y="7"/>
                    </a:lnTo>
                    <a:lnTo>
                      <a:pt x="27" y="3"/>
                    </a:lnTo>
                    <a:lnTo>
                      <a:pt x="34" y="3"/>
                    </a:lnTo>
                    <a:lnTo>
                      <a:pt x="40" y="3"/>
                    </a:lnTo>
                    <a:lnTo>
                      <a:pt x="45" y="5"/>
                    </a:lnTo>
                    <a:lnTo>
                      <a:pt x="50" y="8"/>
                    </a:lnTo>
                    <a:lnTo>
                      <a:pt x="53" y="8"/>
                    </a:lnTo>
                    <a:lnTo>
                      <a:pt x="59" y="7"/>
                    </a:lnTo>
                    <a:lnTo>
                      <a:pt x="67" y="2"/>
                    </a:lnTo>
                    <a:lnTo>
                      <a:pt x="69" y="0"/>
                    </a:lnTo>
                    <a:lnTo>
                      <a:pt x="74" y="0"/>
                    </a:lnTo>
                    <a:lnTo>
                      <a:pt x="87" y="0"/>
                    </a:lnTo>
                    <a:lnTo>
                      <a:pt x="99" y="7"/>
                    </a:lnTo>
                    <a:lnTo>
                      <a:pt x="104" y="12"/>
                    </a:lnTo>
                    <a:lnTo>
                      <a:pt x="108" y="20"/>
                    </a:lnTo>
                    <a:lnTo>
                      <a:pt x="111" y="28"/>
                    </a:lnTo>
                    <a:lnTo>
                      <a:pt x="112" y="35"/>
                    </a:lnTo>
                    <a:lnTo>
                      <a:pt x="112" y="46"/>
                    </a:lnTo>
                    <a:lnTo>
                      <a:pt x="112" y="54"/>
                    </a:lnTo>
                    <a:lnTo>
                      <a:pt x="115" y="61"/>
                    </a:lnTo>
                    <a:lnTo>
                      <a:pt x="118" y="64"/>
                    </a:lnTo>
                    <a:lnTo>
                      <a:pt x="122" y="64"/>
                    </a:lnTo>
                    <a:lnTo>
                      <a:pt x="126" y="66"/>
                    </a:lnTo>
                    <a:lnTo>
                      <a:pt x="130" y="67"/>
                    </a:lnTo>
                    <a:lnTo>
                      <a:pt x="135" y="71"/>
                    </a:lnTo>
                    <a:lnTo>
                      <a:pt x="140" y="77"/>
                    </a:lnTo>
                    <a:lnTo>
                      <a:pt x="144" y="84"/>
                    </a:lnTo>
                    <a:lnTo>
                      <a:pt x="146" y="92"/>
                    </a:lnTo>
                    <a:lnTo>
                      <a:pt x="147" y="102"/>
                    </a:lnTo>
                    <a:lnTo>
                      <a:pt x="147" y="110"/>
                    </a:lnTo>
                    <a:lnTo>
                      <a:pt x="145" y="122"/>
                    </a:lnTo>
                    <a:lnTo>
                      <a:pt x="142" y="130"/>
                    </a:lnTo>
                    <a:lnTo>
                      <a:pt x="139" y="136"/>
                    </a:lnTo>
                    <a:lnTo>
                      <a:pt x="135" y="141"/>
                    </a:lnTo>
                    <a:lnTo>
                      <a:pt x="134" y="146"/>
                    </a:lnTo>
                    <a:lnTo>
                      <a:pt x="133" y="153"/>
                    </a:lnTo>
                    <a:lnTo>
                      <a:pt x="133" y="158"/>
                    </a:lnTo>
                    <a:lnTo>
                      <a:pt x="134" y="164"/>
                    </a:lnTo>
                    <a:lnTo>
                      <a:pt x="135" y="168"/>
                    </a:lnTo>
                    <a:lnTo>
                      <a:pt x="136" y="174"/>
                    </a:lnTo>
                    <a:lnTo>
                      <a:pt x="138" y="189"/>
                    </a:lnTo>
                    <a:lnTo>
                      <a:pt x="136" y="199"/>
                    </a:lnTo>
                    <a:lnTo>
                      <a:pt x="134" y="207"/>
                    </a:lnTo>
                    <a:lnTo>
                      <a:pt x="130" y="217"/>
                    </a:lnTo>
                    <a:lnTo>
                      <a:pt x="126" y="223"/>
                    </a:lnTo>
                    <a:lnTo>
                      <a:pt x="117" y="232"/>
                    </a:lnTo>
                    <a:lnTo>
                      <a:pt x="106" y="238"/>
                    </a:lnTo>
                    <a:lnTo>
                      <a:pt x="99" y="241"/>
                    </a:lnTo>
                    <a:lnTo>
                      <a:pt x="94" y="245"/>
                    </a:lnTo>
                    <a:lnTo>
                      <a:pt x="92" y="250"/>
                    </a:lnTo>
                    <a:lnTo>
                      <a:pt x="88" y="255"/>
                    </a:lnTo>
                    <a:lnTo>
                      <a:pt x="83" y="259"/>
                    </a:lnTo>
                    <a:lnTo>
                      <a:pt x="82" y="264"/>
                    </a:lnTo>
                    <a:lnTo>
                      <a:pt x="81" y="263"/>
                    </a:lnTo>
                    <a:lnTo>
                      <a:pt x="77" y="263"/>
                    </a:lnTo>
                    <a:lnTo>
                      <a:pt x="74" y="258"/>
                    </a:lnTo>
                    <a:lnTo>
                      <a:pt x="71" y="253"/>
                    </a:lnTo>
                    <a:lnTo>
                      <a:pt x="70" y="243"/>
                    </a:lnTo>
                    <a:lnTo>
                      <a:pt x="69" y="230"/>
                    </a:lnTo>
                    <a:lnTo>
                      <a:pt x="69" y="218"/>
                    </a:lnTo>
                    <a:lnTo>
                      <a:pt x="71" y="212"/>
                    </a:lnTo>
                    <a:lnTo>
                      <a:pt x="71" y="209"/>
                    </a:lnTo>
                    <a:lnTo>
                      <a:pt x="70" y="204"/>
                    </a:lnTo>
                    <a:lnTo>
                      <a:pt x="65" y="194"/>
                    </a:lnTo>
                    <a:lnTo>
                      <a:pt x="61" y="184"/>
                    </a:lnTo>
                    <a:lnTo>
                      <a:pt x="58" y="182"/>
                    </a:lnTo>
                    <a:lnTo>
                      <a:pt x="57" y="181"/>
                    </a:lnTo>
                    <a:close/>
                  </a:path>
                </a:pathLst>
              </a:custGeom>
              <a:solidFill>
                <a:srgbClr val="7F1E02"/>
              </a:solidFill>
              <a:ln w="9525">
                <a:solidFill>
                  <a:srgbClr val="000000"/>
                </a:solidFill>
                <a:prstDash val="solid"/>
                <a:round/>
                <a:headEnd/>
                <a:tailEnd/>
              </a:ln>
            </p:spPr>
            <p:txBody>
              <a:bodyPr/>
              <a:lstStyle/>
              <a:p>
                <a:endParaRPr lang="ja-JP" altLang="en-US"/>
              </a:p>
            </p:txBody>
          </p:sp>
          <p:sp>
            <p:nvSpPr>
              <p:cNvPr id="36141" name="Freeform 561"/>
              <p:cNvSpPr>
                <a:spLocks/>
              </p:cNvSpPr>
              <p:nvPr/>
            </p:nvSpPr>
            <p:spPr bwMode="auto">
              <a:xfrm>
                <a:off x="1617" y="4878"/>
                <a:ext cx="27" cy="18"/>
              </a:xfrm>
              <a:custGeom>
                <a:avLst/>
                <a:gdLst>
                  <a:gd name="T0" fmla="*/ 0 w 27"/>
                  <a:gd name="T1" fmla="*/ 1 h 36"/>
                  <a:gd name="T2" fmla="*/ 3 w 27"/>
                  <a:gd name="T3" fmla="*/ 1 h 36"/>
                  <a:gd name="T4" fmla="*/ 10 w 27"/>
                  <a:gd name="T5" fmla="*/ 1 h 36"/>
                  <a:gd name="T6" fmla="*/ 16 w 27"/>
                  <a:gd name="T7" fmla="*/ 0 h 36"/>
                  <a:gd name="T8" fmla="*/ 20 w 27"/>
                  <a:gd name="T9" fmla="*/ 1 h 36"/>
                  <a:gd name="T10" fmla="*/ 24 w 27"/>
                  <a:gd name="T11" fmla="*/ 1 h 36"/>
                  <a:gd name="T12" fmla="*/ 26 w 27"/>
                  <a:gd name="T13" fmla="*/ 1 h 36"/>
                  <a:gd name="T14" fmla="*/ 27 w 27"/>
                  <a:gd name="T15" fmla="*/ 1 h 36"/>
                  <a:gd name="T16" fmla="*/ 27 w 27"/>
                  <a:gd name="T17" fmla="*/ 1 h 36"/>
                  <a:gd name="T18" fmla="*/ 25 w 27"/>
                  <a:gd name="T19" fmla="*/ 1 h 36"/>
                  <a:gd name="T20" fmla="*/ 21 w 27"/>
                  <a:gd name="T21" fmla="*/ 1 h 36"/>
                  <a:gd name="T22" fmla="*/ 16 w 27"/>
                  <a:gd name="T23" fmla="*/ 1 h 36"/>
                  <a:gd name="T24" fmla="*/ 14 w 27"/>
                  <a:gd name="T25" fmla="*/ 1 h 36"/>
                  <a:gd name="T26" fmla="*/ 0 w 27"/>
                  <a:gd name="T27" fmla="*/ 1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7" h="36">
                    <a:moveTo>
                      <a:pt x="0" y="8"/>
                    </a:moveTo>
                    <a:lnTo>
                      <a:pt x="3" y="5"/>
                    </a:lnTo>
                    <a:lnTo>
                      <a:pt x="10" y="2"/>
                    </a:lnTo>
                    <a:lnTo>
                      <a:pt x="16" y="0"/>
                    </a:lnTo>
                    <a:lnTo>
                      <a:pt x="20" y="2"/>
                    </a:lnTo>
                    <a:lnTo>
                      <a:pt x="24" y="3"/>
                    </a:lnTo>
                    <a:lnTo>
                      <a:pt x="26" y="10"/>
                    </a:lnTo>
                    <a:lnTo>
                      <a:pt x="27" y="15"/>
                    </a:lnTo>
                    <a:lnTo>
                      <a:pt x="27" y="25"/>
                    </a:lnTo>
                    <a:lnTo>
                      <a:pt x="25" y="30"/>
                    </a:lnTo>
                    <a:lnTo>
                      <a:pt x="21" y="33"/>
                    </a:lnTo>
                    <a:lnTo>
                      <a:pt x="16" y="35"/>
                    </a:lnTo>
                    <a:lnTo>
                      <a:pt x="14" y="36"/>
                    </a:lnTo>
                    <a:lnTo>
                      <a:pt x="0" y="8"/>
                    </a:lnTo>
                    <a:close/>
                  </a:path>
                </a:pathLst>
              </a:custGeom>
              <a:solidFill>
                <a:srgbClr val="FFE6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142" name="Freeform 562"/>
              <p:cNvSpPr>
                <a:spLocks/>
              </p:cNvSpPr>
              <p:nvPr/>
            </p:nvSpPr>
            <p:spPr bwMode="auto">
              <a:xfrm>
                <a:off x="1617" y="4878"/>
                <a:ext cx="27" cy="18"/>
              </a:xfrm>
              <a:custGeom>
                <a:avLst/>
                <a:gdLst>
                  <a:gd name="T0" fmla="*/ 0 w 27"/>
                  <a:gd name="T1" fmla="*/ 1 h 36"/>
                  <a:gd name="T2" fmla="*/ 3 w 27"/>
                  <a:gd name="T3" fmla="*/ 1 h 36"/>
                  <a:gd name="T4" fmla="*/ 10 w 27"/>
                  <a:gd name="T5" fmla="*/ 1 h 36"/>
                  <a:gd name="T6" fmla="*/ 16 w 27"/>
                  <a:gd name="T7" fmla="*/ 0 h 36"/>
                  <a:gd name="T8" fmla="*/ 20 w 27"/>
                  <a:gd name="T9" fmla="*/ 1 h 36"/>
                  <a:gd name="T10" fmla="*/ 24 w 27"/>
                  <a:gd name="T11" fmla="*/ 1 h 36"/>
                  <a:gd name="T12" fmla="*/ 26 w 27"/>
                  <a:gd name="T13" fmla="*/ 1 h 36"/>
                  <a:gd name="T14" fmla="*/ 27 w 27"/>
                  <a:gd name="T15" fmla="*/ 1 h 36"/>
                  <a:gd name="T16" fmla="*/ 27 w 27"/>
                  <a:gd name="T17" fmla="*/ 1 h 36"/>
                  <a:gd name="T18" fmla="*/ 25 w 27"/>
                  <a:gd name="T19" fmla="*/ 1 h 36"/>
                  <a:gd name="T20" fmla="*/ 21 w 27"/>
                  <a:gd name="T21" fmla="*/ 1 h 36"/>
                  <a:gd name="T22" fmla="*/ 16 w 27"/>
                  <a:gd name="T23" fmla="*/ 1 h 36"/>
                  <a:gd name="T24" fmla="*/ 14 w 27"/>
                  <a:gd name="T25" fmla="*/ 1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36">
                    <a:moveTo>
                      <a:pt x="0" y="8"/>
                    </a:moveTo>
                    <a:lnTo>
                      <a:pt x="3" y="5"/>
                    </a:lnTo>
                    <a:lnTo>
                      <a:pt x="10" y="2"/>
                    </a:lnTo>
                    <a:lnTo>
                      <a:pt x="16" y="0"/>
                    </a:lnTo>
                    <a:lnTo>
                      <a:pt x="20" y="2"/>
                    </a:lnTo>
                    <a:lnTo>
                      <a:pt x="24" y="3"/>
                    </a:lnTo>
                    <a:lnTo>
                      <a:pt x="26" y="10"/>
                    </a:lnTo>
                    <a:lnTo>
                      <a:pt x="27" y="15"/>
                    </a:lnTo>
                    <a:lnTo>
                      <a:pt x="27" y="25"/>
                    </a:lnTo>
                    <a:lnTo>
                      <a:pt x="25" y="30"/>
                    </a:lnTo>
                    <a:lnTo>
                      <a:pt x="21" y="33"/>
                    </a:lnTo>
                    <a:lnTo>
                      <a:pt x="16" y="35"/>
                    </a:lnTo>
                    <a:lnTo>
                      <a:pt x="14" y="36"/>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43" name="Freeform 563"/>
              <p:cNvSpPr>
                <a:spLocks/>
              </p:cNvSpPr>
              <p:nvPr/>
            </p:nvSpPr>
            <p:spPr bwMode="auto">
              <a:xfrm>
                <a:off x="1578" y="4803"/>
                <a:ext cx="8" cy="14"/>
              </a:xfrm>
              <a:custGeom>
                <a:avLst/>
                <a:gdLst>
                  <a:gd name="T0" fmla="*/ 6 w 8"/>
                  <a:gd name="T1" fmla="*/ 1 h 28"/>
                  <a:gd name="T2" fmla="*/ 2 w 8"/>
                  <a:gd name="T3" fmla="*/ 1 h 28"/>
                  <a:gd name="T4" fmla="*/ 1 w 8"/>
                  <a:gd name="T5" fmla="*/ 1 h 28"/>
                  <a:gd name="T6" fmla="*/ 0 w 8"/>
                  <a:gd name="T7" fmla="*/ 1 h 28"/>
                  <a:gd name="T8" fmla="*/ 2 w 8"/>
                  <a:gd name="T9" fmla="*/ 1 h 28"/>
                  <a:gd name="T10" fmla="*/ 5 w 8"/>
                  <a:gd name="T11" fmla="*/ 1 h 28"/>
                  <a:gd name="T12" fmla="*/ 8 w 8"/>
                  <a:gd name="T13" fmla="*/ 0 h 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8">
                    <a:moveTo>
                      <a:pt x="6" y="28"/>
                    </a:moveTo>
                    <a:lnTo>
                      <a:pt x="2" y="24"/>
                    </a:lnTo>
                    <a:lnTo>
                      <a:pt x="1" y="21"/>
                    </a:lnTo>
                    <a:lnTo>
                      <a:pt x="0" y="16"/>
                    </a:lnTo>
                    <a:lnTo>
                      <a:pt x="2" y="5"/>
                    </a:lnTo>
                    <a:lnTo>
                      <a:pt x="5" y="1"/>
                    </a:lnTo>
                    <a:lnTo>
                      <a:pt x="8"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44" name="Freeform 564"/>
              <p:cNvSpPr>
                <a:spLocks/>
              </p:cNvSpPr>
              <p:nvPr/>
            </p:nvSpPr>
            <p:spPr bwMode="auto">
              <a:xfrm>
                <a:off x="1589" y="4805"/>
                <a:ext cx="3" cy="8"/>
              </a:xfrm>
              <a:custGeom>
                <a:avLst/>
                <a:gdLst>
                  <a:gd name="T0" fmla="*/ 0 w 3"/>
                  <a:gd name="T1" fmla="*/ 1 h 14"/>
                  <a:gd name="T2" fmla="*/ 1 w 3"/>
                  <a:gd name="T3" fmla="*/ 1 h 14"/>
                  <a:gd name="T4" fmla="*/ 3 w 3"/>
                  <a:gd name="T5" fmla="*/ 0 h 14"/>
                  <a:gd name="T6" fmla="*/ 0 60000 65536"/>
                  <a:gd name="T7" fmla="*/ 0 60000 65536"/>
                  <a:gd name="T8" fmla="*/ 0 60000 65536"/>
                </a:gdLst>
                <a:ahLst/>
                <a:cxnLst>
                  <a:cxn ang="T6">
                    <a:pos x="T0" y="T1"/>
                  </a:cxn>
                  <a:cxn ang="T7">
                    <a:pos x="T2" y="T3"/>
                  </a:cxn>
                  <a:cxn ang="T8">
                    <a:pos x="T4" y="T5"/>
                  </a:cxn>
                </a:cxnLst>
                <a:rect l="0" t="0" r="r" b="b"/>
                <a:pathLst>
                  <a:path w="3" h="14">
                    <a:moveTo>
                      <a:pt x="0" y="14"/>
                    </a:moveTo>
                    <a:lnTo>
                      <a:pt x="1" y="6"/>
                    </a:lnTo>
                    <a:lnTo>
                      <a:pt x="3"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45" name="Freeform 565"/>
              <p:cNvSpPr>
                <a:spLocks/>
              </p:cNvSpPr>
              <p:nvPr/>
            </p:nvSpPr>
            <p:spPr bwMode="auto">
              <a:xfrm>
                <a:off x="1624" y="4800"/>
                <a:ext cx="21" cy="5"/>
              </a:xfrm>
              <a:custGeom>
                <a:avLst/>
                <a:gdLst>
                  <a:gd name="T0" fmla="*/ 0 w 21"/>
                  <a:gd name="T1" fmla="*/ 0 h 12"/>
                  <a:gd name="T2" fmla="*/ 3 w 21"/>
                  <a:gd name="T3" fmla="*/ 0 h 12"/>
                  <a:gd name="T4" fmla="*/ 6 w 21"/>
                  <a:gd name="T5" fmla="*/ 0 h 12"/>
                  <a:gd name="T6" fmla="*/ 9 w 21"/>
                  <a:gd name="T7" fmla="*/ 0 h 12"/>
                  <a:gd name="T8" fmla="*/ 14 w 21"/>
                  <a:gd name="T9" fmla="*/ 0 h 12"/>
                  <a:gd name="T10" fmla="*/ 18 w 21"/>
                  <a:gd name="T11" fmla="*/ 0 h 12"/>
                  <a:gd name="T12" fmla="*/ 21 w 21"/>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2">
                    <a:moveTo>
                      <a:pt x="0" y="12"/>
                    </a:moveTo>
                    <a:lnTo>
                      <a:pt x="3" y="7"/>
                    </a:lnTo>
                    <a:lnTo>
                      <a:pt x="6" y="2"/>
                    </a:lnTo>
                    <a:lnTo>
                      <a:pt x="9" y="0"/>
                    </a:lnTo>
                    <a:lnTo>
                      <a:pt x="14" y="0"/>
                    </a:lnTo>
                    <a:lnTo>
                      <a:pt x="18" y="0"/>
                    </a:lnTo>
                    <a:lnTo>
                      <a:pt x="21"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46" name="Freeform 566"/>
              <p:cNvSpPr>
                <a:spLocks/>
              </p:cNvSpPr>
              <p:nvPr/>
            </p:nvSpPr>
            <p:spPr bwMode="auto">
              <a:xfrm>
                <a:off x="1636" y="4807"/>
                <a:ext cx="6" cy="1"/>
              </a:xfrm>
              <a:custGeom>
                <a:avLst/>
                <a:gdLst>
                  <a:gd name="T0" fmla="*/ 0 w 6"/>
                  <a:gd name="T1" fmla="*/ 0 h 2"/>
                  <a:gd name="T2" fmla="*/ 1 w 6"/>
                  <a:gd name="T3" fmla="*/ 0 h 2"/>
                  <a:gd name="T4" fmla="*/ 3 w 6"/>
                  <a:gd name="T5" fmla="*/ 0 h 2"/>
                  <a:gd name="T6" fmla="*/ 5 w 6"/>
                  <a:gd name="T7" fmla="*/ 1 h 2"/>
                  <a:gd name="T8" fmla="*/ 6 w 6"/>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2">
                    <a:moveTo>
                      <a:pt x="0" y="0"/>
                    </a:moveTo>
                    <a:lnTo>
                      <a:pt x="1" y="0"/>
                    </a:lnTo>
                    <a:lnTo>
                      <a:pt x="3" y="0"/>
                    </a:lnTo>
                    <a:lnTo>
                      <a:pt x="5" y="2"/>
                    </a:lnTo>
                    <a:lnTo>
                      <a:pt x="6" y="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47" name="Freeform 567"/>
              <p:cNvSpPr>
                <a:spLocks/>
              </p:cNvSpPr>
              <p:nvPr/>
            </p:nvSpPr>
            <p:spPr bwMode="auto">
              <a:xfrm>
                <a:off x="1615" y="4837"/>
                <a:ext cx="8" cy="14"/>
              </a:xfrm>
              <a:custGeom>
                <a:avLst/>
                <a:gdLst>
                  <a:gd name="T0" fmla="*/ 2 w 8"/>
                  <a:gd name="T1" fmla="*/ 0 h 30"/>
                  <a:gd name="T2" fmla="*/ 0 w 8"/>
                  <a:gd name="T3" fmla="*/ 0 h 30"/>
                  <a:gd name="T4" fmla="*/ 0 w 8"/>
                  <a:gd name="T5" fmla="*/ 0 h 30"/>
                  <a:gd name="T6" fmla="*/ 2 w 8"/>
                  <a:gd name="T7" fmla="*/ 0 h 30"/>
                  <a:gd name="T8" fmla="*/ 3 w 8"/>
                  <a:gd name="T9" fmla="*/ 0 h 30"/>
                  <a:gd name="T10" fmla="*/ 5 w 8"/>
                  <a:gd name="T11" fmla="*/ 0 h 30"/>
                  <a:gd name="T12" fmla="*/ 8 w 8"/>
                  <a:gd name="T13" fmla="*/ 0 h 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0">
                    <a:moveTo>
                      <a:pt x="2" y="0"/>
                    </a:moveTo>
                    <a:lnTo>
                      <a:pt x="0" y="5"/>
                    </a:lnTo>
                    <a:lnTo>
                      <a:pt x="0" y="10"/>
                    </a:lnTo>
                    <a:lnTo>
                      <a:pt x="2" y="16"/>
                    </a:lnTo>
                    <a:lnTo>
                      <a:pt x="3" y="20"/>
                    </a:lnTo>
                    <a:lnTo>
                      <a:pt x="5" y="25"/>
                    </a:lnTo>
                    <a:lnTo>
                      <a:pt x="8" y="3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48" name="Freeform 568"/>
              <p:cNvSpPr>
                <a:spLocks/>
              </p:cNvSpPr>
              <p:nvPr/>
            </p:nvSpPr>
            <p:spPr bwMode="auto">
              <a:xfrm>
                <a:off x="1677" y="4837"/>
                <a:ext cx="3" cy="5"/>
              </a:xfrm>
              <a:custGeom>
                <a:avLst/>
                <a:gdLst>
                  <a:gd name="T0" fmla="*/ 0 w 3"/>
                  <a:gd name="T1" fmla="*/ 0 h 12"/>
                  <a:gd name="T2" fmla="*/ 2 w 3"/>
                  <a:gd name="T3" fmla="*/ 0 h 12"/>
                  <a:gd name="T4" fmla="*/ 2 w 3"/>
                  <a:gd name="T5" fmla="*/ 0 h 12"/>
                  <a:gd name="T6" fmla="*/ 2 w 3"/>
                  <a:gd name="T7" fmla="*/ 0 h 12"/>
                  <a:gd name="T8" fmla="*/ 3 w 3"/>
                  <a:gd name="T9" fmla="*/ 0 h 12"/>
                  <a:gd name="T10" fmla="*/ 3 w 3"/>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2">
                    <a:moveTo>
                      <a:pt x="0" y="0"/>
                    </a:moveTo>
                    <a:lnTo>
                      <a:pt x="2" y="3"/>
                    </a:lnTo>
                    <a:lnTo>
                      <a:pt x="2" y="7"/>
                    </a:lnTo>
                    <a:lnTo>
                      <a:pt x="2" y="8"/>
                    </a:lnTo>
                    <a:lnTo>
                      <a:pt x="3" y="10"/>
                    </a:lnTo>
                    <a:lnTo>
                      <a:pt x="3"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49" name="Freeform 569"/>
              <p:cNvSpPr>
                <a:spLocks/>
              </p:cNvSpPr>
              <p:nvPr/>
            </p:nvSpPr>
            <p:spPr bwMode="auto">
              <a:xfrm>
                <a:off x="1679" y="4830"/>
                <a:ext cx="11" cy="19"/>
              </a:xfrm>
              <a:custGeom>
                <a:avLst/>
                <a:gdLst>
                  <a:gd name="T0" fmla="*/ 0 w 11"/>
                  <a:gd name="T1" fmla="*/ 0 h 38"/>
                  <a:gd name="T2" fmla="*/ 1 w 11"/>
                  <a:gd name="T3" fmla="*/ 0 h 38"/>
                  <a:gd name="T4" fmla="*/ 5 w 11"/>
                  <a:gd name="T5" fmla="*/ 1 h 38"/>
                  <a:gd name="T6" fmla="*/ 7 w 11"/>
                  <a:gd name="T7" fmla="*/ 1 h 38"/>
                  <a:gd name="T8" fmla="*/ 10 w 11"/>
                  <a:gd name="T9" fmla="*/ 1 h 38"/>
                  <a:gd name="T10" fmla="*/ 11 w 11"/>
                  <a:gd name="T11" fmla="*/ 1 h 38"/>
                  <a:gd name="T12" fmla="*/ 11 w 11"/>
                  <a:gd name="T13" fmla="*/ 1 h 38"/>
                  <a:gd name="T14" fmla="*/ 11 w 11"/>
                  <a:gd name="T15" fmla="*/ 1 h 38"/>
                  <a:gd name="T16" fmla="*/ 10 w 11"/>
                  <a:gd name="T17" fmla="*/ 1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38">
                    <a:moveTo>
                      <a:pt x="0" y="0"/>
                    </a:moveTo>
                    <a:lnTo>
                      <a:pt x="1" y="0"/>
                    </a:lnTo>
                    <a:lnTo>
                      <a:pt x="5" y="3"/>
                    </a:lnTo>
                    <a:lnTo>
                      <a:pt x="7" y="7"/>
                    </a:lnTo>
                    <a:lnTo>
                      <a:pt x="10" y="11"/>
                    </a:lnTo>
                    <a:lnTo>
                      <a:pt x="11" y="16"/>
                    </a:lnTo>
                    <a:lnTo>
                      <a:pt x="11" y="25"/>
                    </a:lnTo>
                    <a:lnTo>
                      <a:pt x="11" y="33"/>
                    </a:lnTo>
                    <a:lnTo>
                      <a:pt x="10" y="3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50" name="Freeform 570"/>
              <p:cNvSpPr>
                <a:spLocks/>
              </p:cNvSpPr>
              <p:nvPr/>
            </p:nvSpPr>
            <p:spPr bwMode="auto">
              <a:xfrm>
                <a:off x="1556" y="4834"/>
                <a:ext cx="20" cy="10"/>
              </a:xfrm>
              <a:custGeom>
                <a:avLst/>
                <a:gdLst>
                  <a:gd name="T0" fmla="*/ 10 w 20"/>
                  <a:gd name="T1" fmla="*/ 0 h 20"/>
                  <a:gd name="T2" fmla="*/ 6 w 20"/>
                  <a:gd name="T3" fmla="*/ 1 h 20"/>
                  <a:gd name="T4" fmla="*/ 4 w 20"/>
                  <a:gd name="T5" fmla="*/ 1 h 20"/>
                  <a:gd name="T6" fmla="*/ 3 w 20"/>
                  <a:gd name="T7" fmla="*/ 1 h 20"/>
                  <a:gd name="T8" fmla="*/ 2 w 20"/>
                  <a:gd name="T9" fmla="*/ 1 h 20"/>
                  <a:gd name="T10" fmla="*/ 0 w 20"/>
                  <a:gd name="T11" fmla="*/ 1 h 20"/>
                  <a:gd name="T12" fmla="*/ 2 w 20"/>
                  <a:gd name="T13" fmla="*/ 1 h 20"/>
                  <a:gd name="T14" fmla="*/ 4 w 20"/>
                  <a:gd name="T15" fmla="*/ 1 h 20"/>
                  <a:gd name="T16" fmla="*/ 5 w 20"/>
                  <a:gd name="T17" fmla="*/ 1 h 20"/>
                  <a:gd name="T18" fmla="*/ 6 w 20"/>
                  <a:gd name="T19" fmla="*/ 1 h 20"/>
                  <a:gd name="T20" fmla="*/ 8 w 20"/>
                  <a:gd name="T21" fmla="*/ 1 h 20"/>
                  <a:gd name="T22" fmla="*/ 9 w 20"/>
                  <a:gd name="T23" fmla="*/ 1 h 20"/>
                  <a:gd name="T24" fmla="*/ 11 w 20"/>
                  <a:gd name="T25" fmla="*/ 1 h 20"/>
                  <a:gd name="T26" fmla="*/ 14 w 20"/>
                  <a:gd name="T27" fmla="*/ 1 h 20"/>
                  <a:gd name="T28" fmla="*/ 15 w 20"/>
                  <a:gd name="T29" fmla="*/ 1 h 20"/>
                  <a:gd name="T30" fmla="*/ 17 w 20"/>
                  <a:gd name="T31" fmla="*/ 1 h 20"/>
                  <a:gd name="T32" fmla="*/ 18 w 20"/>
                  <a:gd name="T33" fmla="*/ 1 h 20"/>
                  <a:gd name="T34" fmla="*/ 20 w 20"/>
                  <a:gd name="T35" fmla="*/ 1 h 20"/>
                  <a:gd name="T36" fmla="*/ 20 w 20"/>
                  <a:gd name="T37" fmla="*/ 1 h 20"/>
                  <a:gd name="T38" fmla="*/ 15 w 20"/>
                  <a:gd name="T39" fmla="*/ 0 h 20"/>
                  <a:gd name="T40" fmla="*/ 10 w 20"/>
                  <a:gd name="T41" fmla="*/ 0 h 20"/>
                  <a:gd name="T42" fmla="*/ 10 w 20"/>
                  <a:gd name="T43" fmla="*/ 0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0" y="0"/>
                    </a:moveTo>
                    <a:lnTo>
                      <a:pt x="6" y="2"/>
                    </a:lnTo>
                    <a:lnTo>
                      <a:pt x="4" y="5"/>
                    </a:lnTo>
                    <a:lnTo>
                      <a:pt x="3" y="8"/>
                    </a:lnTo>
                    <a:lnTo>
                      <a:pt x="2" y="13"/>
                    </a:lnTo>
                    <a:lnTo>
                      <a:pt x="0" y="17"/>
                    </a:lnTo>
                    <a:lnTo>
                      <a:pt x="2" y="20"/>
                    </a:lnTo>
                    <a:lnTo>
                      <a:pt x="4" y="18"/>
                    </a:lnTo>
                    <a:lnTo>
                      <a:pt x="5" y="17"/>
                    </a:lnTo>
                    <a:lnTo>
                      <a:pt x="6" y="13"/>
                    </a:lnTo>
                    <a:lnTo>
                      <a:pt x="8" y="10"/>
                    </a:lnTo>
                    <a:lnTo>
                      <a:pt x="9" y="8"/>
                    </a:lnTo>
                    <a:lnTo>
                      <a:pt x="11" y="7"/>
                    </a:lnTo>
                    <a:lnTo>
                      <a:pt x="14" y="8"/>
                    </a:lnTo>
                    <a:lnTo>
                      <a:pt x="15" y="12"/>
                    </a:lnTo>
                    <a:lnTo>
                      <a:pt x="17" y="13"/>
                    </a:lnTo>
                    <a:lnTo>
                      <a:pt x="18" y="12"/>
                    </a:lnTo>
                    <a:lnTo>
                      <a:pt x="20" y="10"/>
                    </a:lnTo>
                    <a:lnTo>
                      <a:pt x="20" y="7"/>
                    </a:lnTo>
                    <a:lnTo>
                      <a:pt x="15"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151" name="Freeform 571"/>
              <p:cNvSpPr>
                <a:spLocks/>
              </p:cNvSpPr>
              <p:nvPr/>
            </p:nvSpPr>
            <p:spPr bwMode="auto">
              <a:xfrm>
                <a:off x="1561" y="4850"/>
                <a:ext cx="5" cy="7"/>
              </a:xfrm>
              <a:custGeom>
                <a:avLst/>
                <a:gdLst>
                  <a:gd name="T0" fmla="*/ 1 w 5"/>
                  <a:gd name="T1" fmla="*/ 0 h 15"/>
                  <a:gd name="T2" fmla="*/ 0 w 5"/>
                  <a:gd name="T3" fmla="*/ 0 h 15"/>
                  <a:gd name="T4" fmla="*/ 1 w 5"/>
                  <a:gd name="T5" fmla="*/ 0 h 15"/>
                  <a:gd name="T6" fmla="*/ 4 w 5"/>
                  <a:gd name="T7" fmla="*/ 0 h 15"/>
                  <a:gd name="T8" fmla="*/ 5 w 5"/>
                  <a:gd name="T9" fmla="*/ 0 h 15"/>
                  <a:gd name="T10" fmla="*/ 5 w 5"/>
                  <a:gd name="T11" fmla="*/ 0 h 15"/>
                  <a:gd name="T12" fmla="*/ 5 w 5"/>
                  <a:gd name="T13" fmla="*/ 0 h 15"/>
                  <a:gd name="T14" fmla="*/ 5 w 5"/>
                  <a:gd name="T15" fmla="*/ 0 h 15"/>
                  <a:gd name="T16" fmla="*/ 4 w 5"/>
                  <a:gd name="T17" fmla="*/ 0 h 15"/>
                  <a:gd name="T18" fmla="*/ 1 w 5"/>
                  <a:gd name="T19" fmla="*/ 0 h 15"/>
                  <a:gd name="T20" fmla="*/ 1 w 5"/>
                  <a:gd name="T21" fmla="*/ 0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15">
                    <a:moveTo>
                      <a:pt x="1" y="13"/>
                    </a:moveTo>
                    <a:lnTo>
                      <a:pt x="0" y="7"/>
                    </a:lnTo>
                    <a:lnTo>
                      <a:pt x="1" y="4"/>
                    </a:lnTo>
                    <a:lnTo>
                      <a:pt x="4" y="0"/>
                    </a:lnTo>
                    <a:lnTo>
                      <a:pt x="5" y="0"/>
                    </a:lnTo>
                    <a:lnTo>
                      <a:pt x="5" y="4"/>
                    </a:lnTo>
                    <a:lnTo>
                      <a:pt x="5" y="10"/>
                    </a:lnTo>
                    <a:lnTo>
                      <a:pt x="5" y="13"/>
                    </a:lnTo>
                    <a:lnTo>
                      <a:pt x="4" y="15"/>
                    </a:lnTo>
                    <a:lnTo>
                      <a:pt x="1"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6152" name="Freeform 572"/>
              <p:cNvSpPr>
                <a:spLocks/>
              </p:cNvSpPr>
              <p:nvPr/>
            </p:nvSpPr>
            <p:spPr bwMode="auto">
              <a:xfrm>
                <a:off x="1572" y="4882"/>
                <a:ext cx="32" cy="17"/>
              </a:xfrm>
              <a:custGeom>
                <a:avLst/>
                <a:gdLst>
                  <a:gd name="T0" fmla="*/ 0 w 32"/>
                  <a:gd name="T1" fmla="*/ 1 h 33"/>
                  <a:gd name="T2" fmla="*/ 2 w 32"/>
                  <a:gd name="T3" fmla="*/ 1 h 33"/>
                  <a:gd name="T4" fmla="*/ 6 w 32"/>
                  <a:gd name="T5" fmla="*/ 1 h 33"/>
                  <a:gd name="T6" fmla="*/ 16 w 32"/>
                  <a:gd name="T7" fmla="*/ 1 h 33"/>
                  <a:gd name="T8" fmla="*/ 25 w 32"/>
                  <a:gd name="T9" fmla="*/ 1 h 33"/>
                  <a:gd name="T10" fmla="*/ 30 w 32"/>
                  <a:gd name="T11" fmla="*/ 1 h 33"/>
                  <a:gd name="T12" fmla="*/ 31 w 32"/>
                  <a:gd name="T13" fmla="*/ 0 h 33"/>
                  <a:gd name="T14" fmla="*/ 32 w 32"/>
                  <a:gd name="T15" fmla="*/ 0 h 33"/>
                  <a:gd name="T16" fmla="*/ 32 w 32"/>
                  <a:gd name="T17" fmla="*/ 1 h 33"/>
                  <a:gd name="T18" fmla="*/ 32 w 32"/>
                  <a:gd name="T19" fmla="*/ 1 h 33"/>
                  <a:gd name="T20" fmla="*/ 32 w 32"/>
                  <a:gd name="T21" fmla="*/ 1 h 33"/>
                  <a:gd name="T22" fmla="*/ 29 w 32"/>
                  <a:gd name="T23" fmla="*/ 1 h 33"/>
                  <a:gd name="T24" fmla="*/ 26 w 32"/>
                  <a:gd name="T25" fmla="*/ 1 h 33"/>
                  <a:gd name="T26" fmla="*/ 25 w 32"/>
                  <a:gd name="T27" fmla="*/ 1 h 33"/>
                  <a:gd name="T28" fmla="*/ 22 w 32"/>
                  <a:gd name="T29" fmla="*/ 1 h 33"/>
                  <a:gd name="T30" fmla="*/ 17 w 32"/>
                  <a:gd name="T31" fmla="*/ 1 h 33"/>
                  <a:gd name="T32" fmla="*/ 12 w 32"/>
                  <a:gd name="T33" fmla="*/ 1 h 33"/>
                  <a:gd name="T34" fmla="*/ 8 w 32"/>
                  <a:gd name="T35" fmla="*/ 1 h 33"/>
                  <a:gd name="T36" fmla="*/ 2 w 32"/>
                  <a:gd name="T37" fmla="*/ 1 h 33"/>
                  <a:gd name="T38" fmla="*/ 1 w 32"/>
                  <a:gd name="T39" fmla="*/ 1 h 33"/>
                  <a:gd name="T40" fmla="*/ 0 w 32"/>
                  <a:gd name="T41" fmla="*/ 1 h 33"/>
                  <a:gd name="T42" fmla="*/ 0 w 32"/>
                  <a:gd name="T43" fmla="*/ 1 h 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2" h="33">
                    <a:moveTo>
                      <a:pt x="0" y="18"/>
                    </a:moveTo>
                    <a:lnTo>
                      <a:pt x="2" y="16"/>
                    </a:lnTo>
                    <a:lnTo>
                      <a:pt x="6" y="15"/>
                    </a:lnTo>
                    <a:lnTo>
                      <a:pt x="16" y="10"/>
                    </a:lnTo>
                    <a:lnTo>
                      <a:pt x="25" y="3"/>
                    </a:lnTo>
                    <a:lnTo>
                      <a:pt x="30" y="2"/>
                    </a:lnTo>
                    <a:lnTo>
                      <a:pt x="31" y="0"/>
                    </a:lnTo>
                    <a:lnTo>
                      <a:pt x="32" y="0"/>
                    </a:lnTo>
                    <a:lnTo>
                      <a:pt x="32" y="5"/>
                    </a:lnTo>
                    <a:lnTo>
                      <a:pt x="32" y="10"/>
                    </a:lnTo>
                    <a:lnTo>
                      <a:pt x="32" y="15"/>
                    </a:lnTo>
                    <a:lnTo>
                      <a:pt x="29" y="25"/>
                    </a:lnTo>
                    <a:lnTo>
                      <a:pt x="26" y="30"/>
                    </a:lnTo>
                    <a:lnTo>
                      <a:pt x="25" y="31"/>
                    </a:lnTo>
                    <a:lnTo>
                      <a:pt x="22" y="33"/>
                    </a:lnTo>
                    <a:lnTo>
                      <a:pt x="17" y="31"/>
                    </a:lnTo>
                    <a:lnTo>
                      <a:pt x="12" y="28"/>
                    </a:lnTo>
                    <a:lnTo>
                      <a:pt x="8" y="21"/>
                    </a:lnTo>
                    <a:lnTo>
                      <a:pt x="2" y="18"/>
                    </a:lnTo>
                    <a:lnTo>
                      <a:pt x="1" y="18"/>
                    </a:lnTo>
                    <a:lnTo>
                      <a:pt x="0" y="18"/>
                    </a:lnTo>
                    <a:close/>
                  </a:path>
                </a:pathLst>
              </a:custGeom>
              <a:solidFill>
                <a:srgbClr val="FFCCCC"/>
              </a:solidFill>
              <a:ln w="6350">
                <a:solidFill>
                  <a:srgbClr val="000000"/>
                </a:solidFill>
                <a:prstDash val="solid"/>
                <a:round/>
                <a:headEnd/>
                <a:tailEnd/>
              </a:ln>
            </p:spPr>
            <p:txBody>
              <a:bodyPr/>
              <a:lstStyle/>
              <a:p>
                <a:endParaRPr lang="ja-JP" altLang="en-US"/>
              </a:p>
            </p:txBody>
          </p:sp>
          <p:sp>
            <p:nvSpPr>
              <p:cNvPr id="36153" name="Line 573"/>
              <p:cNvSpPr>
                <a:spLocks noChangeShapeType="1"/>
              </p:cNvSpPr>
              <p:nvPr/>
            </p:nvSpPr>
            <p:spPr bwMode="auto">
              <a:xfrm flipH="1" flipV="1">
                <a:off x="1571" y="4888"/>
                <a:ext cx="1" cy="4"/>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6154" name="Freeform 574"/>
              <p:cNvSpPr>
                <a:spLocks/>
              </p:cNvSpPr>
              <p:nvPr/>
            </p:nvSpPr>
            <p:spPr bwMode="auto">
              <a:xfrm>
                <a:off x="1666" y="4882"/>
                <a:ext cx="7" cy="9"/>
              </a:xfrm>
              <a:custGeom>
                <a:avLst/>
                <a:gdLst>
                  <a:gd name="T0" fmla="*/ 7 w 7"/>
                  <a:gd name="T1" fmla="*/ 0 h 18"/>
                  <a:gd name="T2" fmla="*/ 6 w 7"/>
                  <a:gd name="T3" fmla="*/ 1 h 18"/>
                  <a:gd name="T4" fmla="*/ 5 w 7"/>
                  <a:gd name="T5" fmla="*/ 1 h 18"/>
                  <a:gd name="T6" fmla="*/ 2 w 7"/>
                  <a:gd name="T7" fmla="*/ 1 h 18"/>
                  <a:gd name="T8" fmla="*/ 0 w 7"/>
                  <a:gd name="T9" fmla="*/ 1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0"/>
                    </a:moveTo>
                    <a:lnTo>
                      <a:pt x="6" y="4"/>
                    </a:lnTo>
                    <a:lnTo>
                      <a:pt x="5" y="9"/>
                    </a:lnTo>
                    <a:lnTo>
                      <a:pt x="2" y="15"/>
                    </a:lnTo>
                    <a:lnTo>
                      <a:pt x="0" y="1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55" name="Freeform 575"/>
              <p:cNvSpPr>
                <a:spLocks/>
              </p:cNvSpPr>
              <p:nvPr/>
            </p:nvSpPr>
            <p:spPr bwMode="auto">
              <a:xfrm>
                <a:off x="1668" y="4880"/>
                <a:ext cx="14" cy="17"/>
              </a:xfrm>
              <a:custGeom>
                <a:avLst/>
                <a:gdLst>
                  <a:gd name="T0" fmla="*/ 14 w 14"/>
                  <a:gd name="T1" fmla="*/ 0 h 35"/>
                  <a:gd name="T2" fmla="*/ 14 w 14"/>
                  <a:gd name="T3" fmla="*/ 0 h 35"/>
                  <a:gd name="T4" fmla="*/ 14 w 14"/>
                  <a:gd name="T5" fmla="*/ 0 h 35"/>
                  <a:gd name="T6" fmla="*/ 14 w 14"/>
                  <a:gd name="T7" fmla="*/ 0 h 35"/>
                  <a:gd name="T8" fmla="*/ 11 w 14"/>
                  <a:gd name="T9" fmla="*/ 0 h 35"/>
                  <a:gd name="T10" fmla="*/ 8 w 14"/>
                  <a:gd name="T11" fmla="*/ 0 h 35"/>
                  <a:gd name="T12" fmla="*/ 3 w 14"/>
                  <a:gd name="T13" fmla="*/ 0 h 35"/>
                  <a:gd name="T14" fmla="*/ 0 w 14"/>
                  <a:gd name="T15" fmla="*/ 0 h 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35">
                    <a:moveTo>
                      <a:pt x="14" y="0"/>
                    </a:moveTo>
                    <a:lnTo>
                      <a:pt x="14" y="2"/>
                    </a:lnTo>
                    <a:lnTo>
                      <a:pt x="14" y="5"/>
                    </a:lnTo>
                    <a:lnTo>
                      <a:pt x="14" y="15"/>
                    </a:lnTo>
                    <a:lnTo>
                      <a:pt x="11" y="21"/>
                    </a:lnTo>
                    <a:lnTo>
                      <a:pt x="8" y="28"/>
                    </a:lnTo>
                    <a:lnTo>
                      <a:pt x="3" y="31"/>
                    </a:lnTo>
                    <a:lnTo>
                      <a:pt x="0" y="3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156" name="Line 576"/>
              <p:cNvSpPr>
                <a:spLocks noChangeShapeType="1"/>
              </p:cNvSpPr>
              <p:nvPr/>
            </p:nvSpPr>
            <p:spPr bwMode="auto">
              <a:xfrm flipH="1">
                <a:off x="1623" y="5070"/>
                <a:ext cx="1" cy="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36027" name="Rectangle 577"/>
            <p:cNvSpPr>
              <a:spLocks noChangeArrowheads="1"/>
            </p:cNvSpPr>
            <p:nvPr/>
          </p:nvSpPr>
          <p:spPr bwMode="auto">
            <a:xfrm rot="-1260000">
              <a:off x="5202081" y="3559175"/>
              <a:ext cx="538591" cy="215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a:solidFill>
                    <a:srgbClr val="800000"/>
                  </a:solidFill>
                  <a:latin typeface="HG丸ｺﾞｼｯｸM-PRO" panose="020F0600000000000000" pitchFamily="50" charset="-128"/>
                  <a:ea typeface="HG丸ｺﾞｼｯｸM-PRO" panose="020F0600000000000000" pitchFamily="50" charset="-128"/>
                </a:rPr>
                <a:t>どう？</a:t>
              </a:r>
              <a:endParaRPr lang="ja-JP" altLang="en-US" sz="2400">
                <a:latin typeface="HG丸ｺﾞｼｯｸM-PRO" panose="020F0600000000000000" pitchFamily="50" charset="-128"/>
                <a:ea typeface="HG丸ｺﾞｼｯｸM-PRO" panose="020F0600000000000000" pitchFamily="50" charset="-128"/>
              </a:endParaRPr>
            </a:p>
          </p:txBody>
        </p:sp>
        <p:sp>
          <p:nvSpPr>
            <p:cNvPr id="36028" name="Rectangle 578"/>
            <p:cNvSpPr>
              <a:spLocks noChangeArrowheads="1"/>
            </p:cNvSpPr>
            <p:nvPr/>
          </p:nvSpPr>
          <p:spPr bwMode="auto">
            <a:xfrm rot="-1260000">
              <a:off x="5331402" y="3883469"/>
              <a:ext cx="538591" cy="215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a:solidFill>
                    <a:srgbClr val="800000"/>
                  </a:solidFill>
                  <a:latin typeface="HG丸ｺﾞｼｯｸM-PRO" panose="020F0600000000000000" pitchFamily="50" charset="-128"/>
                  <a:ea typeface="HG丸ｺﾞｼｯｸM-PRO" panose="020F0600000000000000" pitchFamily="50" charset="-128"/>
                </a:rPr>
                <a:t>どう？</a:t>
              </a:r>
              <a:endParaRPr lang="ja-JP" altLang="en-US" sz="2400">
                <a:latin typeface="HG丸ｺﾞｼｯｸM-PRO" panose="020F0600000000000000" pitchFamily="50" charset="-128"/>
                <a:ea typeface="HG丸ｺﾞｼｯｸM-PRO" panose="020F0600000000000000" pitchFamily="50" charset="-128"/>
              </a:endParaRPr>
            </a:p>
          </p:txBody>
        </p:sp>
        <p:sp>
          <p:nvSpPr>
            <p:cNvPr id="36029" name="Rectangle 581"/>
            <p:cNvSpPr>
              <a:spLocks noChangeArrowheads="1"/>
            </p:cNvSpPr>
            <p:nvPr/>
          </p:nvSpPr>
          <p:spPr bwMode="auto">
            <a:xfrm rot="1860000">
              <a:off x="5282532" y="4401185"/>
              <a:ext cx="538591" cy="215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a:solidFill>
                    <a:srgbClr val="800000"/>
                  </a:solidFill>
                  <a:latin typeface="HG丸ｺﾞｼｯｸM-PRO" panose="020F0600000000000000" pitchFamily="50" charset="-128"/>
                  <a:ea typeface="HG丸ｺﾞｼｯｸM-PRO" panose="020F0600000000000000" pitchFamily="50" charset="-128"/>
                </a:rPr>
                <a:t>どう？</a:t>
              </a:r>
              <a:endParaRPr lang="ja-JP" altLang="en-US" sz="2400">
                <a:latin typeface="HG丸ｺﾞｼｯｸM-PRO" panose="020F0600000000000000" pitchFamily="50" charset="-128"/>
                <a:ea typeface="HG丸ｺﾞｼｯｸM-PRO" panose="020F0600000000000000" pitchFamily="50" charset="-128"/>
              </a:endParaRPr>
            </a:p>
          </p:txBody>
        </p:sp>
        <p:sp>
          <p:nvSpPr>
            <p:cNvPr id="36030" name="Rectangle 582"/>
            <p:cNvSpPr>
              <a:spLocks noChangeArrowheads="1"/>
            </p:cNvSpPr>
            <p:nvPr/>
          </p:nvSpPr>
          <p:spPr bwMode="auto">
            <a:xfrm rot="1020000">
              <a:off x="4181639" y="3647133"/>
              <a:ext cx="538591" cy="215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a:solidFill>
                    <a:srgbClr val="800000"/>
                  </a:solidFill>
                  <a:latin typeface="HG丸ｺﾞｼｯｸM-PRO" panose="020F0600000000000000" pitchFamily="50" charset="-128"/>
                  <a:ea typeface="HG丸ｺﾞｼｯｸM-PRO" panose="020F0600000000000000" pitchFamily="50" charset="-128"/>
                </a:rPr>
                <a:t>どう？</a:t>
              </a:r>
              <a:endParaRPr lang="ja-JP" altLang="en-US" sz="2400">
                <a:latin typeface="HG丸ｺﾞｼｯｸM-PRO" panose="020F0600000000000000" pitchFamily="50" charset="-128"/>
                <a:ea typeface="HG丸ｺﾞｼｯｸM-PRO" panose="020F0600000000000000" pitchFamily="50" charset="-128"/>
              </a:endParaRPr>
            </a:p>
          </p:txBody>
        </p:sp>
        <p:sp>
          <p:nvSpPr>
            <p:cNvPr id="36031" name="Rectangle 584"/>
            <p:cNvSpPr>
              <a:spLocks noChangeArrowheads="1"/>
            </p:cNvSpPr>
            <p:nvPr/>
          </p:nvSpPr>
          <p:spPr bwMode="auto">
            <a:xfrm rot="-360000">
              <a:off x="4030877" y="4049399"/>
              <a:ext cx="538591" cy="215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a:solidFill>
                    <a:srgbClr val="800000"/>
                  </a:solidFill>
                  <a:latin typeface="HG丸ｺﾞｼｯｸM-PRO" panose="020F0600000000000000" pitchFamily="50" charset="-128"/>
                  <a:ea typeface="HG丸ｺﾞｼｯｸM-PRO" panose="020F0600000000000000" pitchFamily="50" charset="-128"/>
                </a:rPr>
                <a:t>どう？</a:t>
              </a:r>
              <a:endParaRPr lang="ja-JP" altLang="en-US" sz="2400">
                <a:latin typeface="HG丸ｺﾞｼｯｸM-PRO" panose="020F0600000000000000" pitchFamily="50" charset="-128"/>
                <a:ea typeface="HG丸ｺﾞｼｯｸM-PRO" panose="020F0600000000000000" pitchFamily="50" charset="-128"/>
              </a:endParaRPr>
            </a:p>
          </p:txBody>
        </p:sp>
        <p:sp>
          <p:nvSpPr>
            <p:cNvPr id="36032" name="Rectangle 586"/>
            <p:cNvSpPr>
              <a:spLocks noChangeArrowheads="1"/>
            </p:cNvSpPr>
            <p:nvPr/>
          </p:nvSpPr>
          <p:spPr bwMode="auto">
            <a:xfrm rot="-1680000">
              <a:off x="4186106" y="4386240"/>
              <a:ext cx="538591" cy="215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a:solidFill>
                    <a:srgbClr val="800000"/>
                  </a:solidFill>
                  <a:latin typeface="HG丸ｺﾞｼｯｸM-PRO" panose="020F0600000000000000" pitchFamily="50" charset="-128"/>
                  <a:ea typeface="HG丸ｺﾞｼｯｸM-PRO" panose="020F0600000000000000" pitchFamily="50" charset="-128"/>
                </a:rPr>
                <a:t>どう？</a:t>
              </a:r>
              <a:endParaRPr lang="ja-JP" altLang="en-US" sz="2400">
                <a:latin typeface="HG丸ｺﾞｼｯｸM-PRO" panose="020F0600000000000000" pitchFamily="50" charset="-128"/>
                <a:ea typeface="HG丸ｺﾞｼｯｸM-PRO" panose="020F0600000000000000" pitchFamily="50" charset="-128"/>
              </a:endParaRPr>
            </a:p>
          </p:txBody>
        </p:sp>
      </p:grpSp>
      <p:graphicFrame>
        <p:nvGraphicFramePr>
          <p:cNvPr id="508" name="表 507"/>
          <p:cNvGraphicFramePr>
            <a:graphicFrameLocks noGrp="1"/>
          </p:cNvGraphicFramePr>
          <p:nvPr/>
        </p:nvGraphicFramePr>
        <p:xfrm>
          <a:off x="12182475" y="3494088"/>
          <a:ext cx="5627688" cy="6791331"/>
        </p:xfrm>
        <a:graphic>
          <a:graphicData uri="http://schemas.openxmlformats.org/drawingml/2006/table">
            <a:tbl>
              <a:tblPr firstRow="1" bandRow="1"/>
              <a:tblGrid>
                <a:gridCol w="2883641">
                  <a:extLst>
                    <a:ext uri="{9D8B030D-6E8A-4147-A177-3AD203B41FA5}">
                      <a16:colId xmlns:a16="http://schemas.microsoft.com/office/drawing/2014/main" val="20000"/>
                    </a:ext>
                  </a:extLst>
                </a:gridCol>
                <a:gridCol w="600228">
                  <a:extLst>
                    <a:ext uri="{9D8B030D-6E8A-4147-A177-3AD203B41FA5}">
                      <a16:colId xmlns:a16="http://schemas.microsoft.com/office/drawing/2014/main" val="20001"/>
                    </a:ext>
                  </a:extLst>
                </a:gridCol>
                <a:gridCol w="1457697">
                  <a:extLst>
                    <a:ext uri="{9D8B030D-6E8A-4147-A177-3AD203B41FA5}">
                      <a16:colId xmlns:a16="http://schemas.microsoft.com/office/drawing/2014/main" val="20002"/>
                    </a:ext>
                  </a:extLst>
                </a:gridCol>
                <a:gridCol w="342986">
                  <a:extLst>
                    <a:ext uri="{9D8B030D-6E8A-4147-A177-3AD203B41FA5}">
                      <a16:colId xmlns:a16="http://schemas.microsoft.com/office/drawing/2014/main" val="20003"/>
                    </a:ext>
                  </a:extLst>
                </a:gridCol>
                <a:gridCol w="343136">
                  <a:extLst>
                    <a:ext uri="{9D8B030D-6E8A-4147-A177-3AD203B41FA5}">
                      <a16:colId xmlns:a16="http://schemas.microsoft.com/office/drawing/2014/main" val="20004"/>
                    </a:ext>
                  </a:extLst>
                </a:gridCol>
              </a:tblGrid>
              <a:tr h="518163">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方策案</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効果有無</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期待効果</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採否</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順位</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92073">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人通りの多い場所へ変更</a:t>
                      </a:r>
                      <a:endParaRPr kumimoji="1" lang="en-US" altLang="ja-JP" sz="14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＋１万円</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１</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10001"/>
                  </a:ext>
                </a:extLst>
              </a:tr>
              <a:tr h="392073">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人の流れを変更</a:t>
                      </a:r>
                      <a:endParaRPr kumimoji="1" lang="en-US" altLang="ja-JP" sz="14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＋０．５万円</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２</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10002"/>
                  </a:ext>
                </a:extLst>
              </a:tr>
              <a:tr h="392073">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派手なカンバン設置</a:t>
                      </a:r>
                      <a:endParaRPr kumimoji="1" lang="en-US" altLang="ja-JP" sz="14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a:t>
                      </a:r>
                      <a:r>
                        <a:rPr kumimoji="1" lang="en-US" altLang="ja-JP" sz="1200" b="0" dirty="0">
                          <a:solidFill>
                            <a:schemeClr val="tx1"/>
                          </a:solidFill>
                          <a:latin typeface="HG丸ｺﾞｼｯｸM-PRO" panose="020F0400000000000000" pitchFamily="50" charset="-128"/>
                          <a:ea typeface="HG丸ｺﾞｼｯｸM-PRO" panose="020F0400000000000000" pitchFamily="50" charset="-128"/>
                        </a:rPr>
                        <a:t>0.05</a:t>
                      </a: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万円）</a:t>
                      </a:r>
                      <a:endParaRPr kumimoji="1" lang="en-US" altLang="ja-JP" sz="12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en-US" altLang="ja-JP" sz="1400" b="0" dirty="0">
                          <a:solidFill>
                            <a:schemeClr val="tx1"/>
                          </a:solidFill>
                          <a:latin typeface="HG丸ｺﾞｼｯｸM-PRO" panose="020F0400000000000000" pitchFamily="50" charset="-128"/>
                          <a:ea typeface="HG丸ｺﾞｼｯｸM-PRO" panose="020F0400000000000000" pitchFamily="50" charset="-128"/>
                        </a:rPr>
                        <a:t>×</a:t>
                      </a:r>
                      <a:endParaRPr kumimoji="1" lang="ja-JP" altLang="en-US" sz="14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endParaRPr kumimoji="1" lang="ja-JP" altLang="en-US" sz="14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92073">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音楽を鳴らす</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a:t>
                      </a:r>
                      <a:r>
                        <a:rPr kumimoji="1" lang="en-US" altLang="ja-JP" sz="1200" b="0" dirty="0">
                          <a:solidFill>
                            <a:schemeClr val="tx1"/>
                          </a:solidFill>
                          <a:latin typeface="HG丸ｺﾞｼｯｸM-PRO" panose="020F0400000000000000" pitchFamily="50" charset="-128"/>
                          <a:ea typeface="HG丸ｺﾞｼｯｸM-PRO" panose="020F0400000000000000" pitchFamily="50" charset="-128"/>
                        </a:rPr>
                        <a:t>0.05</a:t>
                      </a: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万円）</a:t>
                      </a:r>
                      <a:endParaRPr kumimoji="1" lang="en-US" altLang="ja-JP" sz="12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HG丸ｺﾞｼｯｸM-PRO" panose="020F0400000000000000" pitchFamily="50" charset="-128"/>
                          <a:ea typeface="HG丸ｺﾞｼｯｸM-PRO" panose="020F0400000000000000" pitchFamily="50" charset="-128"/>
                        </a:rPr>
                        <a:t>×</a:t>
                      </a:r>
                      <a:endParaRPr kumimoji="1" lang="ja-JP" altLang="en-US" sz="1400" b="0" i="0" u="none" strike="noStrike" kern="1200" cap="none" spc="0" normalizeH="0" baseline="0" noProof="0" dirty="0">
                        <a:ln>
                          <a:noFill/>
                        </a:ln>
                        <a:solidFill>
                          <a:prstClr val="black"/>
                        </a:solidFill>
                        <a:effectLst/>
                        <a:uLnTx/>
                        <a:uFillTx/>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endParaRPr kumimoji="1" lang="ja-JP" altLang="en-US" sz="14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ysDash"/>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92073">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自動音声で呼びかける</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＋０．３万円</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４</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ysDash"/>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10005"/>
                  </a:ext>
                </a:extLst>
              </a:tr>
              <a:tr h="392073">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ちらしを配る</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en-US" altLang="ja-JP" sz="1400" b="0" dirty="0">
                          <a:solidFill>
                            <a:schemeClr val="tx1"/>
                          </a:solidFill>
                          <a:latin typeface="HG丸ｺﾞｼｯｸM-PRO" panose="020F0400000000000000" pitchFamily="50" charset="-128"/>
                          <a:ea typeface="HG丸ｺﾞｼｯｸM-PRO" panose="020F0400000000000000" pitchFamily="50" charset="-128"/>
                        </a:rPr>
                        <a:t>×</a:t>
                      </a:r>
                      <a:endParaRPr kumimoji="1" lang="ja-JP" altLang="en-US" sz="14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endParaRPr kumimoji="1" lang="ja-JP" altLang="en-US" sz="12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dirty="0">
                          <a:solidFill>
                            <a:schemeClr val="tx1"/>
                          </a:solidFill>
                          <a:latin typeface="HG丸ｺﾞｼｯｸM-PRO" panose="020F0400000000000000" pitchFamily="50" charset="-128"/>
                          <a:ea typeface="HG丸ｺﾞｼｯｸM-PRO" panose="020F0400000000000000" pitchFamily="50" charset="-128"/>
                        </a:rPr>
                        <a:t>×</a:t>
                      </a:r>
                      <a:endParaRPr kumimoji="1" lang="ja-JP" altLang="en-US" sz="14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endParaRPr kumimoji="1" lang="ja-JP" altLang="en-US" sz="14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92073">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全ての紙幣使用可能に改造</a:t>
                      </a:r>
                      <a:endParaRPr kumimoji="1" lang="en-US" altLang="ja-JP" sz="14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a:t>
                      </a:r>
                      <a:r>
                        <a:rPr kumimoji="1" lang="en-US" altLang="ja-JP" sz="1200" b="0" dirty="0">
                          <a:solidFill>
                            <a:schemeClr val="tx1"/>
                          </a:solidFill>
                          <a:latin typeface="HG丸ｺﾞｼｯｸM-PRO" panose="020F0400000000000000" pitchFamily="50" charset="-128"/>
                          <a:ea typeface="HG丸ｺﾞｼｯｸM-PRO" panose="020F0400000000000000" pitchFamily="50" charset="-128"/>
                        </a:rPr>
                        <a:t>0.05</a:t>
                      </a: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万円）</a:t>
                      </a:r>
                      <a:endParaRPr kumimoji="1" lang="en-US" altLang="ja-JP" sz="12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en-US" altLang="ja-JP" sz="1400" b="0" dirty="0">
                          <a:solidFill>
                            <a:schemeClr val="tx1"/>
                          </a:solidFill>
                          <a:latin typeface="HG丸ｺﾞｼｯｸM-PRO" panose="020F0400000000000000" pitchFamily="50" charset="-128"/>
                          <a:ea typeface="HG丸ｺﾞｼｯｸM-PRO" panose="020F0400000000000000" pitchFamily="50" charset="-128"/>
                        </a:rPr>
                        <a:t>×</a:t>
                      </a:r>
                      <a:endParaRPr kumimoji="1" lang="ja-JP" altLang="en-US" sz="14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endParaRPr kumimoji="1" lang="ja-JP" altLang="en-US" sz="14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392073">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補充頻度を増やす</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a:t>
                      </a:r>
                      <a:r>
                        <a:rPr kumimoji="1" lang="en-US" altLang="ja-JP" sz="1200" b="0" dirty="0">
                          <a:solidFill>
                            <a:schemeClr val="tx1"/>
                          </a:solidFill>
                          <a:latin typeface="HG丸ｺﾞｼｯｸM-PRO" panose="020F0400000000000000" pitchFamily="50" charset="-128"/>
                          <a:ea typeface="HG丸ｺﾞｼｯｸM-PRO" panose="020F0400000000000000" pitchFamily="50" charset="-128"/>
                        </a:rPr>
                        <a:t>0.05</a:t>
                      </a: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万円）</a:t>
                      </a:r>
                      <a:endParaRPr kumimoji="1" lang="en-US" altLang="ja-JP" sz="12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en-US" altLang="ja-JP" sz="1400" b="0" dirty="0">
                          <a:solidFill>
                            <a:schemeClr val="tx1"/>
                          </a:solidFill>
                          <a:latin typeface="HG丸ｺﾞｼｯｸM-PRO" panose="020F0400000000000000" pitchFamily="50" charset="-128"/>
                          <a:ea typeface="HG丸ｺﾞｼｯｸM-PRO" panose="020F0400000000000000" pitchFamily="50" charset="-128"/>
                        </a:rPr>
                        <a:t>×</a:t>
                      </a:r>
                      <a:endParaRPr kumimoji="1" lang="ja-JP" altLang="en-US" sz="14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endParaRPr kumimoji="1" lang="ja-JP" altLang="en-US" sz="14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ysDash"/>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392073">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データ分析で商品入れ替え</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＋０．３万円</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６</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ysDash"/>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10009"/>
                  </a:ext>
                </a:extLst>
              </a:tr>
              <a:tr h="392073">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台数増設</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＋０．３万円</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７</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ysDash"/>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10010"/>
                  </a:ext>
                </a:extLst>
              </a:tr>
              <a:tr h="392073">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屋根、椅子の設置</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＋０．３万円</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５</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10011"/>
                  </a:ext>
                </a:extLst>
              </a:tr>
              <a:tr h="392073">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植木鉢を設置</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a:t>
                      </a:r>
                      <a:r>
                        <a:rPr kumimoji="1" lang="en-US" altLang="ja-JP" sz="1200" b="0" dirty="0">
                          <a:solidFill>
                            <a:schemeClr val="tx1"/>
                          </a:solidFill>
                          <a:latin typeface="HG丸ｺﾞｼｯｸM-PRO" panose="020F0400000000000000" pitchFamily="50" charset="-128"/>
                          <a:ea typeface="HG丸ｺﾞｼｯｸM-PRO" panose="020F0400000000000000" pitchFamily="50" charset="-128"/>
                        </a:rPr>
                        <a:t>0.05</a:t>
                      </a: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万円）</a:t>
                      </a:r>
                      <a:endParaRPr kumimoji="1" lang="en-US" altLang="ja-JP" sz="12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dirty="0">
                          <a:solidFill>
                            <a:schemeClr val="tx1"/>
                          </a:solidFill>
                          <a:latin typeface="HG丸ｺﾞｼｯｸM-PRO" panose="020F0400000000000000" pitchFamily="50" charset="-128"/>
                          <a:ea typeface="HG丸ｺﾞｼｯｸM-PRO" panose="020F0400000000000000" pitchFamily="50" charset="-128"/>
                        </a:rPr>
                        <a:t>×</a:t>
                      </a:r>
                      <a:endParaRPr kumimoji="1" lang="ja-JP" altLang="en-US" sz="14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endParaRPr kumimoji="1" lang="ja-JP" altLang="en-US" sz="14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392073">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ポップ広告を出す</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＋０．５万円</a:t>
                      </a:r>
                      <a:endParaRPr kumimoji="1" lang="en-US" altLang="ja-JP" sz="12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３</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10013"/>
                  </a:ext>
                </a:extLst>
              </a:tr>
              <a:tr h="392073">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映像広告出す</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a:t>
                      </a:r>
                      <a:r>
                        <a:rPr kumimoji="1" lang="en-US" altLang="ja-JP" sz="1200" b="0" dirty="0">
                          <a:solidFill>
                            <a:schemeClr val="tx1"/>
                          </a:solidFill>
                          <a:latin typeface="HG丸ｺﾞｼｯｸM-PRO" panose="020F0400000000000000" pitchFamily="50" charset="-128"/>
                          <a:ea typeface="HG丸ｺﾞｼｯｸM-PRO" panose="020F0400000000000000" pitchFamily="50" charset="-128"/>
                        </a:rPr>
                        <a:t>0.05</a:t>
                      </a: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万円）</a:t>
                      </a:r>
                      <a:endParaRPr kumimoji="1" lang="en-US" altLang="ja-JP" sz="12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dirty="0">
                          <a:solidFill>
                            <a:schemeClr val="tx1"/>
                          </a:solidFill>
                          <a:latin typeface="HG丸ｺﾞｼｯｸM-PRO" panose="020F0400000000000000" pitchFamily="50" charset="-128"/>
                          <a:ea typeface="HG丸ｺﾞｼｯｸM-PRO" panose="020F0400000000000000" pitchFamily="50" charset="-128"/>
                        </a:rPr>
                        <a:t>×</a:t>
                      </a:r>
                      <a:endParaRPr kumimoji="1" lang="ja-JP" altLang="en-US" sz="14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endParaRPr kumimoji="1" lang="ja-JP" altLang="en-US" sz="14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392073">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当たりで</a:t>
                      </a:r>
                      <a:r>
                        <a:rPr kumimoji="1" lang="en-US" altLang="ja-JP" sz="1400" b="0" dirty="0">
                          <a:solidFill>
                            <a:schemeClr val="tx1"/>
                          </a:solidFill>
                          <a:latin typeface="HG丸ｺﾞｼｯｸM-PRO" panose="020F0400000000000000" pitchFamily="50" charset="-128"/>
                          <a:ea typeface="HG丸ｺﾞｼｯｸM-PRO" panose="020F0400000000000000" pitchFamily="50" charset="-128"/>
                        </a:rPr>
                        <a:t>1</a:t>
                      </a: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本サービス</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a:t>
                      </a:r>
                      <a:r>
                        <a:rPr kumimoji="1" lang="en-US" altLang="ja-JP" sz="1200" b="0" dirty="0">
                          <a:solidFill>
                            <a:schemeClr val="tx1"/>
                          </a:solidFill>
                          <a:latin typeface="HG丸ｺﾞｼｯｸM-PRO" panose="020F0400000000000000" pitchFamily="50" charset="-128"/>
                          <a:ea typeface="HG丸ｺﾞｼｯｸM-PRO" panose="020F0400000000000000" pitchFamily="50" charset="-128"/>
                        </a:rPr>
                        <a:t>0.05</a:t>
                      </a: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万円）</a:t>
                      </a:r>
                      <a:endParaRPr kumimoji="1" lang="en-US" altLang="ja-JP" sz="12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dirty="0">
                          <a:solidFill>
                            <a:schemeClr val="tx1"/>
                          </a:solidFill>
                          <a:latin typeface="HG丸ｺﾞｼｯｸM-PRO" panose="020F0400000000000000" pitchFamily="50" charset="-128"/>
                          <a:ea typeface="HG丸ｺﾞｼｯｸM-PRO" panose="020F0400000000000000" pitchFamily="50" charset="-128"/>
                        </a:rPr>
                        <a:t>×</a:t>
                      </a:r>
                      <a:endParaRPr kumimoji="1" lang="ja-JP" altLang="en-US" sz="14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endParaRPr kumimoji="1" lang="ja-JP" altLang="en-US" sz="14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ysDash"/>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392073">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当たりでキーホルダー進呈</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a:t>
                      </a: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a:t>
                      </a:r>
                      <a:r>
                        <a:rPr kumimoji="1" lang="en-US" altLang="ja-JP" sz="1200" b="0" dirty="0">
                          <a:solidFill>
                            <a:schemeClr val="tx1"/>
                          </a:solidFill>
                          <a:latin typeface="HG丸ｺﾞｼｯｸM-PRO" panose="020F0400000000000000" pitchFamily="50" charset="-128"/>
                          <a:ea typeface="HG丸ｺﾞｼｯｸM-PRO" panose="020F0400000000000000" pitchFamily="50" charset="-128"/>
                        </a:rPr>
                        <a:t>0.05</a:t>
                      </a:r>
                      <a:r>
                        <a:rPr kumimoji="1" lang="ja-JP" altLang="en-US" sz="1200" b="0" dirty="0">
                          <a:solidFill>
                            <a:schemeClr val="tx1"/>
                          </a:solidFill>
                          <a:latin typeface="HG丸ｺﾞｼｯｸM-PRO" panose="020F0400000000000000" pitchFamily="50" charset="-128"/>
                          <a:ea typeface="HG丸ｺﾞｼｯｸM-PRO" panose="020F0400000000000000" pitchFamily="50" charset="-128"/>
                        </a:rPr>
                        <a:t>万円）</a:t>
                      </a:r>
                      <a:endParaRPr kumimoji="1" lang="en-US" altLang="ja-JP" sz="12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dirty="0">
                          <a:solidFill>
                            <a:schemeClr val="tx1"/>
                          </a:solidFill>
                          <a:latin typeface="HG丸ｺﾞｼｯｸM-PRO" panose="020F0400000000000000" pitchFamily="50" charset="-128"/>
                          <a:ea typeface="HG丸ｺﾞｼｯｸM-PRO" panose="020F0400000000000000" pitchFamily="50" charset="-128"/>
                        </a:rPr>
                        <a:t>×</a:t>
                      </a:r>
                      <a:endParaRPr kumimoji="1" lang="ja-JP" altLang="en-US" sz="14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endParaRPr kumimoji="1" lang="ja-JP" altLang="en-US" sz="1400" b="0" dirty="0">
                        <a:solidFill>
                          <a:schemeClr val="tx1"/>
                        </a:solidFill>
                        <a:latin typeface="HG丸ｺﾞｼｯｸM-PRO" panose="020F0400000000000000" pitchFamily="50" charset="-128"/>
                        <a:ea typeface="HG丸ｺﾞｼｯｸM-PRO" panose="020F0400000000000000" pitchFamily="50" charset="-128"/>
                      </a:endParaRPr>
                    </a:p>
                  </a:txBody>
                  <a:tcPr marL="91458" marR="91458" marT="45717" marB="4571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bl>
          </a:graphicData>
        </a:graphic>
      </p:graphicFrame>
      <p:sp>
        <p:nvSpPr>
          <p:cNvPr id="35965" name="Rectangle 7"/>
          <p:cNvSpPr>
            <a:spLocks noChangeArrowheads="1"/>
          </p:cNvSpPr>
          <p:nvPr/>
        </p:nvSpPr>
        <p:spPr bwMode="auto">
          <a:xfrm>
            <a:off x="7518400" y="3192463"/>
            <a:ext cx="3124200" cy="33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838" tIns="49212" rIns="96838" bIns="49212">
            <a:spAutoFit/>
          </a:bodyPr>
          <a:lstStyle>
            <a:lvl1pPr defTabSz="84455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8445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84455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84455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84455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84455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84455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84455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84455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1500" b="1">
                <a:solidFill>
                  <a:srgbClr val="000000"/>
                </a:solidFill>
                <a:latin typeface="HG丸ｺﾞｼｯｸM-PRO" panose="020F0600000000000000" pitchFamily="50" charset="-128"/>
                <a:ea typeface="HG丸ｺﾞｼｯｸM-PRO" panose="020F0600000000000000" pitchFamily="50" charset="-128"/>
              </a:rPr>
              <a:t>【</a:t>
            </a:r>
            <a:r>
              <a:rPr lang="ja-JP" altLang="en-US" sz="1500" b="1">
                <a:solidFill>
                  <a:srgbClr val="000000"/>
                </a:solidFill>
                <a:latin typeface="HG丸ｺﾞｼｯｸM-PRO" panose="020F0600000000000000" pitchFamily="50" charset="-128"/>
                <a:ea typeface="HG丸ｺﾞｼｯｸM-PRO" panose="020F0600000000000000" pitchFamily="50" charset="-128"/>
              </a:rPr>
              <a:t>系統図法＋マトリックス図法</a:t>
            </a:r>
            <a:r>
              <a:rPr lang="en-US" altLang="ja-JP" sz="1500" b="1">
                <a:solidFill>
                  <a:srgbClr val="000000"/>
                </a:solidFill>
                <a:latin typeface="HG丸ｺﾞｼｯｸM-PRO" panose="020F0600000000000000" pitchFamily="50" charset="-128"/>
                <a:ea typeface="HG丸ｺﾞｼｯｸM-PRO" panose="020F0600000000000000" pitchFamily="50" charset="-128"/>
              </a:rPr>
              <a:t>】</a:t>
            </a:r>
            <a:endParaRPr lang="ja-JP" altLang="en-US" sz="1500" b="1">
              <a:solidFill>
                <a:srgbClr val="000000"/>
              </a:solidFill>
              <a:latin typeface="HG丸ｺﾞｼｯｸM-PRO" panose="020F0600000000000000" pitchFamily="50" charset="-128"/>
              <a:ea typeface="HG丸ｺﾞｼｯｸM-PRO" panose="020F0600000000000000" pitchFamily="50" charset="-128"/>
            </a:endParaRPr>
          </a:p>
        </p:txBody>
      </p:sp>
      <p:sp>
        <p:nvSpPr>
          <p:cNvPr id="35966" name="Rectangle 8"/>
          <p:cNvSpPr>
            <a:spLocks noChangeArrowheads="1"/>
          </p:cNvSpPr>
          <p:nvPr/>
        </p:nvSpPr>
        <p:spPr bwMode="auto">
          <a:xfrm>
            <a:off x="8861425" y="3492500"/>
            <a:ext cx="2833688" cy="33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838" tIns="49212" rIns="96838" bIns="49212">
            <a:spAutoFit/>
          </a:bodyPr>
          <a:lstStyle>
            <a:lvl1pPr defTabSz="84455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8445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84455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84455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84455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84455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84455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84455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84455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500" b="1">
                <a:solidFill>
                  <a:srgbClr val="000000"/>
                </a:solidFill>
                <a:latin typeface="HG丸ｺﾞｼｯｸM-PRO" panose="020F0600000000000000" pitchFamily="50" charset="-128"/>
                <a:ea typeface="HG丸ｺﾞｼｯｸM-PRO" panose="020F0600000000000000" pitchFamily="50" charset="-128"/>
              </a:rPr>
              <a:t>＊アイディアをたくさん出す</a:t>
            </a:r>
          </a:p>
        </p:txBody>
      </p:sp>
      <p:sp>
        <p:nvSpPr>
          <p:cNvPr id="512" name="Rectangle 50"/>
          <p:cNvSpPr>
            <a:spLocks noChangeArrowheads="1"/>
          </p:cNvSpPr>
          <p:nvPr/>
        </p:nvSpPr>
        <p:spPr bwMode="auto">
          <a:xfrm>
            <a:off x="10147300" y="8866188"/>
            <a:ext cx="1790700" cy="431800"/>
          </a:xfrm>
          <a:prstGeom prst="rect">
            <a:avLst/>
          </a:prstGeom>
          <a:solidFill>
            <a:sysClr val="window" lastClr="FFFFFF"/>
          </a:solidFill>
          <a:ln w="12700">
            <a:solidFill>
              <a:sysClr val="windowText" lastClr="000000"/>
            </a:solidFill>
            <a:miter lim="800000"/>
            <a:headEnd/>
            <a:tailEnd/>
          </a:ln>
        </p:spPr>
        <p:txBody>
          <a:bodyPr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fontAlgn="auto" hangingPunct="1">
              <a:spcBef>
                <a:spcPct val="0"/>
              </a:spcBef>
              <a:spcAft>
                <a:spcPts val="0"/>
              </a:spcAft>
              <a:buFontTx/>
              <a:buNone/>
              <a:defRPr/>
            </a:pPr>
            <a:r>
              <a:rPr lang="ja-JP" altLang="en-US" sz="1400" kern="0">
                <a:solidFill>
                  <a:prstClr val="black"/>
                </a:solidFill>
                <a:latin typeface="HG丸ｺﾞｼｯｸM-PRO" panose="020F0400000000000000" pitchFamily="50" charset="-128"/>
                <a:ea typeface="HG丸ｺﾞｼｯｸM-PRO" panose="020F0400000000000000" pitchFamily="50" charset="-128"/>
              </a:rPr>
              <a:t>商品の良さをＰＲ</a:t>
            </a:r>
          </a:p>
        </p:txBody>
      </p:sp>
      <p:sp>
        <p:nvSpPr>
          <p:cNvPr id="513" name="Rectangle 54"/>
          <p:cNvSpPr>
            <a:spLocks noChangeArrowheads="1"/>
          </p:cNvSpPr>
          <p:nvPr/>
        </p:nvSpPr>
        <p:spPr bwMode="auto">
          <a:xfrm>
            <a:off x="10147300" y="6457950"/>
            <a:ext cx="1790700" cy="431800"/>
          </a:xfrm>
          <a:prstGeom prst="rect">
            <a:avLst/>
          </a:prstGeom>
          <a:solidFill>
            <a:sysClr val="window" lastClr="FFFFFF"/>
          </a:solidFill>
          <a:ln w="12700">
            <a:solidFill>
              <a:sysClr val="windowText" lastClr="000000"/>
            </a:solidFill>
            <a:miter lim="800000"/>
            <a:headEnd/>
            <a:tailEnd/>
          </a:ln>
        </p:spPr>
        <p:txBody>
          <a:bodyPr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fontAlgn="auto" hangingPunct="1">
              <a:spcBef>
                <a:spcPct val="0"/>
              </a:spcBef>
              <a:spcAft>
                <a:spcPts val="0"/>
              </a:spcAft>
              <a:buFontTx/>
              <a:buNone/>
              <a:defRPr/>
            </a:pPr>
            <a:r>
              <a:rPr lang="ja-JP" altLang="en-US" sz="1400" kern="0" dirty="0">
                <a:solidFill>
                  <a:prstClr val="black"/>
                </a:solidFill>
                <a:latin typeface="HG丸ｺﾞｼｯｸM-PRO" panose="020F0400000000000000" pitchFamily="50" charset="-128"/>
                <a:ea typeface="HG丸ｺﾞｼｯｸM-PRO" panose="020F0400000000000000" pitchFamily="50" charset="-128"/>
              </a:rPr>
              <a:t>品切れを減らす工夫</a:t>
            </a:r>
          </a:p>
        </p:txBody>
      </p:sp>
      <p:sp>
        <p:nvSpPr>
          <p:cNvPr id="514" name="Rectangle 55"/>
          <p:cNvSpPr>
            <a:spLocks noChangeArrowheads="1"/>
          </p:cNvSpPr>
          <p:nvPr/>
        </p:nvSpPr>
        <p:spPr bwMode="auto">
          <a:xfrm>
            <a:off x="10147300" y="9582150"/>
            <a:ext cx="1790700" cy="431800"/>
          </a:xfrm>
          <a:prstGeom prst="rect">
            <a:avLst/>
          </a:prstGeom>
          <a:solidFill>
            <a:sysClr val="window" lastClr="FFFFFF"/>
          </a:solidFill>
          <a:ln w="12700">
            <a:solidFill>
              <a:sysClr val="windowText" lastClr="000000"/>
            </a:solidFill>
            <a:miter lim="800000"/>
            <a:headEnd/>
            <a:tailEnd/>
          </a:ln>
        </p:spPr>
        <p:txBody>
          <a:bodyPr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fontAlgn="auto" hangingPunct="1">
              <a:spcBef>
                <a:spcPct val="0"/>
              </a:spcBef>
              <a:spcAft>
                <a:spcPts val="0"/>
              </a:spcAft>
              <a:buFontTx/>
              <a:buNone/>
              <a:defRPr/>
            </a:pPr>
            <a:r>
              <a:rPr lang="ja-JP" altLang="en-US" sz="1400" kern="0" dirty="0">
                <a:solidFill>
                  <a:prstClr val="black"/>
                </a:solidFill>
                <a:latin typeface="HG丸ｺﾞｼｯｸM-PRO" panose="020F0400000000000000" pitchFamily="50" charset="-128"/>
                <a:ea typeface="HG丸ｺﾞｼｯｸM-PRO" panose="020F0400000000000000" pitchFamily="50" charset="-128"/>
              </a:rPr>
              <a:t>おまけ工夫</a:t>
            </a:r>
          </a:p>
        </p:txBody>
      </p:sp>
      <p:sp>
        <p:nvSpPr>
          <p:cNvPr id="515" name="Rectangle 56"/>
          <p:cNvSpPr>
            <a:spLocks noChangeArrowheads="1"/>
          </p:cNvSpPr>
          <p:nvPr/>
        </p:nvSpPr>
        <p:spPr bwMode="auto">
          <a:xfrm>
            <a:off x="7912100" y="4511675"/>
            <a:ext cx="1971675" cy="606425"/>
          </a:xfrm>
          <a:prstGeom prst="rect">
            <a:avLst/>
          </a:prstGeom>
          <a:solidFill>
            <a:sysClr val="window" lastClr="FFFFFF"/>
          </a:solidFill>
          <a:ln w="12700">
            <a:solidFill>
              <a:sysClr val="windowText" lastClr="000000"/>
            </a:solidFill>
            <a:miter lim="800000"/>
            <a:headEnd/>
            <a:tailEnd/>
          </a:ln>
        </p:spPr>
        <p:txBody>
          <a:bodyPr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fontAlgn="auto" hangingPunct="1">
              <a:spcBef>
                <a:spcPct val="0"/>
              </a:spcBef>
              <a:spcAft>
                <a:spcPts val="0"/>
              </a:spcAft>
              <a:buFontTx/>
              <a:buNone/>
              <a:defRPr/>
            </a:pPr>
            <a:r>
              <a:rPr lang="ja-JP" altLang="en-US" sz="1400" kern="0" dirty="0">
                <a:solidFill>
                  <a:prstClr val="black"/>
                </a:solidFill>
                <a:latin typeface="HG丸ｺﾞｼｯｸM-PRO" panose="020F0400000000000000" pitchFamily="50" charset="-128"/>
                <a:ea typeface="HG丸ｺﾞｼｯｸM-PRO" panose="020F0400000000000000" pitchFamily="50" charset="-128"/>
              </a:rPr>
              <a:t>人目に付く工夫をする</a:t>
            </a:r>
          </a:p>
        </p:txBody>
      </p:sp>
      <p:sp>
        <p:nvSpPr>
          <p:cNvPr id="516" name="Rectangle 59"/>
          <p:cNvSpPr>
            <a:spLocks noChangeArrowheads="1"/>
          </p:cNvSpPr>
          <p:nvPr/>
        </p:nvSpPr>
        <p:spPr bwMode="auto">
          <a:xfrm>
            <a:off x="7912100" y="5626100"/>
            <a:ext cx="1971675" cy="615950"/>
          </a:xfrm>
          <a:prstGeom prst="rect">
            <a:avLst/>
          </a:prstGeom>
          <a:solidFill>
            <a:sysClr val="window" lastClr="FFFFFF"/>
          </a:solidFill>
          <a:ln w="12700">
            <a:solidFill>
              <a:sysClr val="windowText" lastClr="000000"/>
            </a:solidFill>
            <a:miter lim="800000"/>
            <a:headEnd/>
            <a:tailEnd/>
          </a:ln>
        </p:spPr>
        <p:txBody>
          <a:bodyPr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fontAlgn="auto" hangingPunct="1">
              <a:spcBef>
                <a:spcPct val="0"/>
              </a:spcBef>
              <a:spcAft>
                <a:spcPts val="0"/>
              </a:spcAft>
              <a:buFontTx/>
              <a:buNone/>
              <a:defRPr/>
            </a:pPr>
            <a:r>
              <a:rPr lang="ja-JP" altLang="en-US" sz="1400" kern="0" dirty="0">
                <a:solidFill>
                  <a:prstClr val="black"/>
                </a:solidFill>
                <a:latin typeface="HG丸ｺﾞｼｯｸM-PRO" panose="020F0400000000000000" pitchFamily="50" charset="-128"/>
                <a:ea typeface="HG丸ｺﾞｼｯｸM-PRO" panose="020F0400000000000000" pitchFamily="50" charset="-128"/>
              </a:rPr>
              <a:t>すべての貨幣が使える工夫</a:t>
            </a:r>
          </a:p>
        </p:txBody>
      </p:sp>
      <p:sp>
        <p:nvSpPr>
          <p:cNvPr id="517" name="Rectangle 71"/>
          <p:cNvSpPr>
            <a:spLocks noChangeArrowheads="1"/>
          </p:cNvSpPr>
          <p:nvPr/>
        </p:nvSpPr>
        <p:spPr bwMode="auto">
          <a:xfrm>
            <a:off x="10147300" y="5027613"/>
            <a:ext cx="1790700" cy="431800"/>
          </a:xfrm>
          <a:prstGeom prst="rect">
            <a:avLst/>
          </a:prstGeom>
          <a:solidFill>
            <a:sysClr val="window" lastClr="FFFFFF"/>
          </a:solidFill>
          <a:ln w="12700">
            <a:solidFill>
              <a:sysClr val="windowText" lastClr="000000"/>
            </a:solidFill>
            <a:miter lim="800000"/>
            <a:headEnd/>
            <a:tailEnd/>
          </a:ln>
        </p:spPr>
        <p:txBody>
          <a:bodyPr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fontAlgn="auto" hangingPunct="1">
              <a:spcBef>
                <a:spcPct val="0"/>
              </a:spcBef>
              <a:spcAft>
                <a:spcPts val="0"/>
              </a:spcAft>
              <a:buFontTx/>
              <a:buNone/>
              <a:defRPr/>
            </a:pPr>
            <a:r>
              <a:rPr lang="ja-JP" altLang="en-US" sz="1400" kern="0">
                <a:solidFill>
                  <a:prstClr val="black"/>
                </a:solidFill>
                <a:latin typeface="HG丸ｺﾞｼｯｸM-PRO" panose="020F0400000000000000" pitchFamily="50" charset="-128"/>
                <a:ea typeface="HG丸ｺﾞｼｯｸM-PRO" panose="020F0400000000000000" pitchFamily="50" charset="-128"/>
              </a:rPr>
              <a:t>目立つ工夫</a:t>
            </a:r>
          </a:p>
        </p:txBody>
      </p:sp>
      <p:sp>
        <p:nvSpPr>
          <p:cNvPr id="518" name="Rectangle 71"/>
          <p:cNvSpPr>
            <a:spLocks noChangeArrowheads="1"/>
          </p:cNvSpPr>
          <p:nvPr/>
        </p:nvSpPr>
        <p:spPr bwMode="auto">
          <a:xfrm>
            <a:off x="10147300" y="4313238"/>
            <a:ext cx="1790700" cy="431800"/>
          </a:xfrm>
          <a:prstGeom prst="rect">
            <a:avLst/>
          </a:prstGeom>
          <a:solidFill>
            <a:sysClr val="window" lastClr="FFFFFF"/>
          </a:solidFill>
          <a:ln w="12700">
            <a:solidFill>
              <a:sysClr val="windowText" lastClr="000000"/>
            </a:solidFill>
            <a:miter lim="800000"/>
            <a:headEnd/>
            <a:tailEnd/>
          </a:ln>
        </p:spPr>
        <p:txBody>
          <a:bodyPr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fontAlgn="auto" hangingPunct="1">
              <a:spcBef>
                <a:spcPct val="0"/>
              </a:spcBef>
              <a:spcAft>
                <a:spcPts val="0"/>
              </a:spcAft>
              <a:buFontTx/>
              <a:buNone/>
              <a:defRPr/>
            </a:pPr>
            <a:r>
              <a:rPr lang="ja-JP" altLang="en-US" sz="1400" kern="0" dirty="0">
                <a:solidFill>
                  <a:prstClr val="black"/>
                </a:solidFill>
                <a:latin typeface="HG丸ｺﾞｼｯｸM-PRO" panose="020F0400000000000000" pitchFamily="50" charset="-128"/>
                <a:ea typeface="HG丸ｺﾞｼｯｸM-PRO" panose="020F0400000000000000" pitchFamily="50" charset="-128"/>
              </a:rPr>
              <a:t>人通り増加</a:t>
            </a:r>
          </a:p>
        </p:txBody>
      </p:sp>
      <p:sp>
        <p:nvSpPr>
          <p:cNvPr id="519" name="Rectangle 60"/>
          <p:cNvSpPr>
            <a:spLocks noChangeArrowheads="1"/>
          </p:cNvSpPr>
          <p:nvPr/>
        </p:nvSpPr>
        <p:spPr bwMode="auto">
          <a:xfrm>
            <a:off x="7194550" y="5459413"/>
            <a:ext cx="485775" cy="3203575"/>
          </a:xfrm>
          <a:prstGeom prst="rect">
            <a:avLst/>
          </a:prstGeom>
          <a:solidFill>
            <a:sysClr val="window" lastClr="FFFFFF"/>
          </a:solidFill>
          <a:ln w="12700">
            <a:solidFill>
              <a:sysClr val="windowText" lastClr="000000"/>
            </a:solidFill>
            <a:miter lim="800000"/>
            <a:headEnd/>
            <a:tailEnd/>
          </a:ln>
        </p:spPr>
        <p:txBody>
          <a:bodyPr vert="eaVert"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fontAlgn="auto" hangingPunct="1">
              <a:spcBef>
                <a:spcPct val="0"/>
              </a:spcBef>
              <a:spcAft>
                <a:spcPts val="0"/>
              </a:spcAft>
              <a:buFontTx/>
              <a:buNone/>
              <a:defRPr/>
            </a:pPr>
            <a:r>
              <a:rPr lang="ja-JP" altLang="en-US" sz="2000" kern="0" dirty="0">
                <a:solidFill>
                  <a:prstClr val="black"/>
                </a:solidFill>
                <a:latin typeface="HG丸ｺﾞｼｯｸM-PRO" panose="020F0400000000000000" pitchFamily="50" charset="-128"/>
                <a:ea typeface="HG丸ｺﾞｼｯｸM-PRO" panose="020F0400000000000000" pitchFamily="50" charset="-128"/>
              </a:rPr>
              <a:t>自販機Ａ売り上げを増やす</a:t>
            </a:r>
          </a:p>
        </p:txBody>
      </p:sp>
      <p:sp>
        <p:nvSpPr>
          <p:cNvPr id="520" name="Rectangle 60"/>
          <p:cNvSpPr>
            <a:spLocks noChangeArrowheads="1"/>
          </p:cNvSpPr>
          <p:nvPr/>
        </p:nvSpPr>
        <p:spPr bwMode="auto">
          <a:xfrm>
            <a:off x="7912100" y="8977313"/>
            <a:ext cx="1971675" cy="655637"/>
          </a:xfrm>
          <a:prstGeom prst="rect">
            <a:avLst/>
          </a:prstGeom>
          <a:solidFill>
            <a:sysClr val="window" lastClr="FFFFFF"/>
          </a:solidFill>
          <a:ln w="12700">
            <a:solidFill>
              <a:sysClr val="windowText" lastClr="000000"/>
            </a:solidFill>
            <a:miter lim="800000"/>
            <a:headEnd/>
            <a:tailEnd/>
          </a:ln>
        </p:spPr>
        <p:txBody>
          <a:bodyPr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fontAlgn="auto" hangingPunct="1">
              <a:spcBef>
                <a:spcPct val="0"/>
              </a:spcBef>
              <a:spcAft>
                <a:spcPts val="0"/>
              </a:spcAft>
              <a:buFontTx/>
              <a:buNone/>
              <a:defRPr/>
            </a:pPr>
            <a:r>
              <a:rPr lang="ja-JP" altLang="en-US" sz="1400" kern="0" dirty="0">
                <a:solidFill>
                  <a:prstClr val="black"/>
                </a:solidFill>
                <a:latin typeface="HG丸ｺﾞｼｯｸM-PRO" panose="020F0400000000000000" pitchFamily="50" charset="-128"/>
                <a:ea typeface="HG丸ｺﾞｼｯｸM-PRO" panose="020F0400000000000000" pitchFamily="50" charset="-128"/>
              </a:rPr>
              <a:t>立ち止まり、買いたくなる工夫をする</a:t>
            </a:r>
            <a:endParaRPr lang="en-US" altLang="ja-JP" sz="1400" kern="0" dirty="0">
              <a:solidFill>
                <a:prstClr val="black"/>
              </a:solidFill>
              <a:latin typeface="HG丸ｺﾞｼｯｸM-PRO" panose="020F0400000000000000" pitchFamily="50" charset="-128"/>
              <a:ea typeface="HG丸ｺﾞｼｯｸM-PRO" panose="020F0400000000000000" pitchFamily="50" charset="-128"/>
            </a:endParaRPr>
          </a:p>
        </p:txBody>
      </p:sp>
      <p:sp>
        <p:nvSpPr>
          <p:cNvPr id="35976" name="Rectangle 7"/>
          <p:cNvSpPr>
            <a:spLocks noChangeArrowheads="1"/>
          </p:cNvSpPr>
          <p:nvPr/>
        </p:nvSpPr>
        <p:spPr bwMode="auto">
          <a:xfrm>
            <a:off x="6945313" y="3906838"/>
            <a:ext cx="1428750"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838" tIns="49212" rIns="96838" bIns="49212">
            <a:spAutoFit/>
          </a:bodyPr>
          <a:lstStyle>
            <a:lvl1pPr defTabSz="84455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8445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84455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84455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84455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84455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84455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84455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84455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600" b="1">
                <a:solidFill>
                  <a:srgbClr val="000000"/>
                </a:solidFill>
                <a:latin typeface="HG丸ｺﾞｼｯｸM-PRO" panose="020F0600000000000000" pitchFamily="50" charset="-128"/>
                <a:ea typeface="HG丸ｺﾞｼｯｸM-PRO" panose="020F0600000000000000" pitchFamily="50" charset="-128"/>
              </a:rPr>
              <a:t>（特性）</a:t>
            </a:r>
          </a:p>
        </p:txBody>
      </p:sp>
      <p:sp>
        <p:nvSpPr>
          <p:cNvPr id="35977" name="Rectangle 7"/>
          <p:cNvSpPr>
            <a:spLocks noChangeArrowheads="1"/>
          </p:cNvSpPr>
          <p:nvPr/>
        </p:nvSpPr>
        <p:spPr bwMode="auto">
          <a:xfrm>
            <a:off x="8270875" y="3906838"/>
            <a:ext cx="1385888"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838" tIns="49212" rIns="96838" bIns="49212">
            <a:spAutoFit/>
          </a:bodyPr>
          <a:lstStyle>
            <a:lvl1pPr defTabSz="84455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8445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84455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84455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84455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84455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84455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84455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84455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600" b="1">
                <a:solidFill>
                  <a:srgbClr val="000000"/>
                </a:solidFill>
                <a:latin typeface="HG丸ｺﾞｼｯｸM-PRO" panose="020F0600000000000000" pitchFamily="50" charset="-128"/>
                <a:ea typeface="HG丸ｺﾞｼｯｸM-PRO" panose="020F0600000000000000" pitchFamily="50" charset="-128"/>
              </a:rPr>
              <a:t>（攻め所）</a:t>
            </a:r>
          </a:p>
        </p:txBody>
      </p:sp>
      <p:sp>
        <p:nvSpPr>
          <p:cNvPr id="523" name="Rectangle 59"/>
          <p:cNvSpPr>
            <a:spLocks noChangeArrowheads="1"/>
          </p:cNvSpPr>
          <p:nvPr/>
        </p:nvSpPr>
        <p:spPr bwMode="auto">
          <a:xfrm>
            <a:off x="7912100" y="6748463"/>
            <a:ext cx="1971675" cy="606425"/>
          </a:xfrm>
          <a:prstGeom prst="rect">
            <a:avLst/>
          </a:prstGeom>
          <a:solidFill>
            <a:sysClr val="window" lastClr="FFFFFF"/>
          </a:solidFill>
          <a:ln w="12700">
            <a:solidFill>
              <a:sysClr val="windowText" lastClr="000000"/>
            </a:solidFill>
            <a:miter lim="800000"/>
            <a:headEnd/>
            <a:tailEnd/>
          </a:ln>
        </p:spPr>
        <p:txBody>
          <a:bodyPr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fontAlgn="auto" hangingPunct="1">
              <a:spcBef>
                <a:spcPct val="0"/>
              </a:spcBef>
              <a:spcAft>
                <a:spcPts val="0"/>
              </a:spcAft>
              <a:buFontTx/>
              <a:buNone/>
              <a:defRPr/>
            </a:pPr>
            <a:r>
              <a:rPr lang="ja-JP" altLang="en-US" sz="1400" kern="0" dirty="0">
                <a:solidFill>
                  <a:prstClr val="black"/>
                </a:solidFill>
                <a:latin typeface="HG丸ｺﾞｼｯｸM-PRO" panose="020F0400000000000000" pitchFamily="50" charset="-128"/>
                <a:ea typeface="HG丸ｺﾞｼｯｸM-PRO" panose="020F0400000000000000" pitchFamily="50" charset="-128"/>
              </a:rPr>
              <a:t>品切れを防止する</a:t>
            </a:r>
          </a:p>
        </p:txBody>
      </p:sp>
      <p:cxnSp>
        <p:nvCxnSpPr>
          <p:cNvPr id="35979" name="直線コネクタ 27"/>
          <p:cNvCxnSpPr>
            <a:cxnSpLocks noChangeShapeType="1"/>
            <a:stCxn id="515" idx="3"/>
            <a:endCxn id="517" idx="1"/>
          </p:cNvCxnSpPr>
          <p:nvPr/>
        </p:nvCxnSpPr>
        <p:spPr bwMode="auto">
          <a:xfrm>
            <a:off x="9883775" y="4814888"/>
            <a:ext cx="263525" cy="428625"/>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25" name="角丸四角形 2"/>
          <p:cNvSpPr>
            <a:spLocks noChangeArrowheads="1"/>
          </p:cNvSpPr>
          <p:nvPr/>
        </p:nvSpPr>
        <p:spPr bwMode="auto">
          <a:xfrm>
            <a:off x="7875588" y="1962150"/>
            <a:ext cx="1876425" cy="520700"/>
          </a:xfrm>
          <a:prstGeom prst="roundRect">
            <a:avLst>
              <a:gd name="adj" fmla="val 16667"/>
            </a:avLst>
          </a:prstGeom>
          <a:solidFill>
            <a:sysClr val="window" lastClr="FFFFFF"/>
          </a:solidFill>
          <a:ln w="12700" algn="ctr">
            <a:solidFill>
              <a:sysClr val="windowText" lastClr="000000"/>
            </a:solidFill>
            <a:round/>
            <a:headEnd type="none" w="sm" len="sm"/>
            <a:tailEnd type="none" w="sm" len="sm"/>
          </a:ln>
        </p:spPr>
        <p:txBody>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fontAlgn="auto" hangingPunct="1">
              <a:spcBef>
                <a:spcPct val="0"/>
              </a:spcBef>
              <a:spcAft>
                <a:spcPts val="0"/>
              </a:spcAft>
              <a:buFontTx/>
              <a:buNone/>
              <a:defRPr/>
            </a:pPr>
            <a:r>
              <a:rPr lang="ja-JP" altLang="en-US" sz="2400" kern="0" dirty="0">
                <a:solidFill>
                  <a:srgbClr val="000000"/>
                </a:solidFill>
                <a:latin typeface="HG丸ｺﾞｼｯｸM-PRO" panose="020F0400000000000000" pitchFamily="50" charset="-128"/>
                <a:ea typeface="HG丸ｺﾞｼｯｸM-PRO" panose="020F0400000000000000" pitchFamily="50" charset="-128"/>
              </a:rPr>
              <a:t>方策の立案</a:t>
            </a:r>
          </a:p>
        </p:txBody>
      </p:sp>
      <p:sp>
        <p:nvSpPr>
          <p:cNvPr id="526" name="Rectangle 71"/>
          <p:cNvSpPr>
            <a:spLocks noChangeArrowheads="1"/>
          </p:cNvSpPr>
          <p:nvPr/>
        </p:nvSpPr>
        <p:spPr bwMode="auto">
          <a:xfrm>
            <a:off x="10147300" y="5743575"/>
            <a:ext cx="1790700" cy="431800"/>
          </a:xfrm>
          <a:prstGeom prst="rect">
            <a:avLst/>
          </a:prstGeom>
          <a:solidFill>
            <a:sysClr val="window" lastClr="FFFFFF"/>
          </a:solidFill>
          <a:ln w="12700">
            <a:solidFill>
              <a:sysClr val="windowText" lastClr="000000"/>
            </a:solidFill>
            <a:miter lim="800000"/>
            <a:headEnd/>
            <a:tailEnd/>
          </a:ln>
        </p:spPr>
        <p:txBody>
          <a:bodyPr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fontAlgn="auto" hangingPunct="1">
              <a:spcBef>
                <a:spcPct val="0"/>
              </a:spcBef>
              <a:spcAft>
                <a:spcPts val="0"/>
              </a:spcAft>
              <a:buFontTx/>
              <a:buNone/>
              <a:defRPr/>
            </a:pPr>
            <a:r>
              <a:rPr lang="ja-JP" altLang="en-US" sz="1400" kern="0">
                <a:solidFill>
                  <a:prstClr val="black"/>
                </a:solidFill>
                <a:latin typeface="HG丸ｺﾞｼｯｸM-PRO" panose="020F0400000000000000" pitchFamily="50" charset="-128"/>
                <a:ea typeface="HG丸ｺﾞｼｯｸM-PRO" panose="020F0400000000000000" pitchFamily="50" charset="-128"/>
              </a:rPr>
              <a:t>１万円を使えるようにする</a:t>
            </a:r>
          </a:p>
        </p:txBody>
      </p:sp>
      <p:cxnSp>
        <p:nvCxnSpPr>
          <p:cNvPr id="35982" name="直線コネクタ 21"/>
          <p:cNvCxnSpPr>
            <a:cxnSpLocks noChangeShapeType="1"/>
            <a:stCxn id="518" idx="3"/>
          </p:cNvCxnSpPr>
          <p:nvPr/>
        </p:nvCxnSpPr>
        <p:spPr bwMode="auto">
          <a:xfrm flipV="1">
            <a:off x="11938000" y="4138613"/>
            <a:ext cx="222250" cy="390525"/>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28" name="Rectangle 55"/>
          <p:cNvSpPr>
            <a:spLocks noChangeArrowheads="1"/>
          </p:cNvSpPr>
          <p:nvPr/>
        </p:nvSpPr>
        <p:spPr bwMode="auto">
          <a:xfrm>
            <a:off x="10147300" y="8318500"/>
            <a:ext cx="1790700" cy="431800"/>
          </a:xfrm>
          <a:prstGeom prst="rect">
            <a:avLst/>
          </a:prstGeom>
          <a:solidFill>
            <a:sysClr val="window" lastClr="FFFFFF"/>
          </a:solidFill>
          <a:ln w="12700">
            <a:solidFill>
              <a:sysClr val="windowText" lastClr="000000"/>
            </a:solidFill>
            <a:miter lim="800000"/>
            <a:headEnd/>
            <a:tailEnd/>
          </a:ln>
        </p:spPr>
        <p:txBody>
          <a:bodyPr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fontAlgn="auto" hangingPunct="1">
              <a:spcBef>
                <a:spcPct val="0"/>
              </a:spcBef>
              <a:spcAft>
                <a:spcPts val="0"/>
              </a:spcAft>
              <a:buFontTx/>
              <a:buNone/>
              <a:defRPr/>
            </a:pPr>
            <a:r>
              <a:rPr lang="ja-JP" altLang="en-US" sz="1400" kern="0" dirty="0">
                <a:solidFill>
                  <a:prstClr val="black"/>
                </a:solidFill>
                <a:latin typeface="HG丸ｺﾞｼｯｸM-PRO" panose="020F0400000000000000" pitchFamily="50" charset="-128"/>
                <a:ea typeface="HG丸ｺﾞｼｯｸM-PRO" panose="020F0400000000000000" pitchFamily="50" charset="-128"/>
              </a:rPr>
              <a:t>休憩できるようにする</a:t>
            </a:r>
          </a:p>
        </p:txBody>
      </p:sp>
      <p:sp>
        <p:nvSpPr>
          <p:cNvPr id="35984" name="テキスト ボックス 45"/>
          <p:cNvSpPr txBox="1">
            <a:spLocks noChangeArrowheads="1"/>
          </p:cNvSpPr>
          <p:nvPr/>
        </p:nvSpPr>
        <p:spPr bwMode="auto">
          <a:xfrm>
            <a:off x="13849350" y="3128963"/>
            <a:ext cx="28432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solidFill>
                  <a:srgbClr val="000000"/>
                </a:solidFill>
                <a:latin typeface="HG丸ｺﾞｼｯｸM-PRO" panose="020F0600000000000000" pitchFamily="50" charset="-128"/>
                <a:ea typeface="HG丸ｺﾞｼｯｸM-PRO" panose="020F0600000000000000" pitchFamily="50" charset="-128"/>
              </a:rPr>
              <a:t>○：効果有　</a:t>
            </a:r>
            <a:r>
              <a:rPr lang="en-US" altLang="ja-JP" sz="1200">
                <a:solidFill>
                  <a:srgbClr val="000000"/>
                </a:solidFill>
                <a:latin typeface="HG丸ｺﾞｼｯｸM-PRO" panose="020F0600000000000000" pitchFamily="50" charset="-128"/>
                <a:ea typeface="HG丸ｺﾞｼｯｸM-PRO" panose="020F0600000000000000" pitchFamily="50" charset="-128"/>
              </a:rPr>
              <a:t>×</a:t>
            </a:r>
            <a:r>
              <a:rPr lang="ja-JP" altLang="en-US" sz="1200">
                <a:solidFill>
                  <a:srgbClr val="000000"/>
                </a:solidFill>
                <a:latin typeface="HG丸ｺﾞｼｯｸM-PRO" panose="020F0600000000000000" pitchFamily="50" charset="-128"/>
                <a:ea typeface="HG丸ｺﾞｼｯｸM-PRO" panose="020F0600000000000000" pitchFamily="50" charset="-128"/>
              </a:rPr>
              <a:t>：効果なし　△：不明</a:t>
            </a:r>
            <a:endParaRPr lang="en-US" altLang="ja-JP" sz="1200">
              <a:solidFill>
                <a:srgbClr val="000000"/>
              </a:solidFill>
              <a:latin typeface="HG丸ｺﾞｼｯｸM-PRO" panose="020F0600000000000000" pitchFamily="50" charset="-128"/>
              <a:ea typeface="HG丸ｺﾞｼｯｸM-PRO" panose="020F0600000000000000" pitchFamily="50" charset="-128"/>
            </a:endParaRPr>
          </a:p>
        </p:txBody>
      </p:sp>
      <p:cxnSp>
        <p:nvCxnSpPr>
          <p:cNvPr id="35985" name="直線コネクタ 21"/>
          <p:cNvCxnSpPr>
            <a:cxnSpLocks noChangeShapeType="1"/>
            <a:stCxn id="517" idx="3"/>
          </p:cNvCxnSpPr>
          <p:nvPr/>
        </p:nvCxnSpPr>
        <p:spPr bwMode="auto">
          <a:xfrm flipV="1">
            <a:off x="11938000" y="4953000"/>
            <a:ext cx="222250" cy="290513"/>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986" name="直線コネクタ 21"/>
          <p:cNvCxnSpPr>
            <a:cxnSpLocks noChangeShapeType="1"/>
            <a:stCxn id="517" idx="3"/>
          </p:cNvCxnSpPr>
          <p:nvPr/>
        </p:nvCxnSpPr>
        <p:spPr bwMode="auto">
          <a:xfrm>
            <a:off x="11938000" y="5243513"/>
            <a:ext cx="222250" cy="165100"/>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987" name="直線コネクタ 21"/>
          <p:cNvCxnSpPr>
            <a:cxnSpLocks noChangeShapeType="1"/>
            <a:stCxn id="517" idx="3"/>
          </p:cNvCxnSpPr>
          <p:nvPr/>
        </p:nvCxnSpPr>
        <p:spPr bwMode="auto">
          <a:xfrm>
            <a:off x="11938000" y="5243513"/>
            <a:ext cx="222250" cy="485775"/>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988" name="直線コネクタ 21"/>
          <p:cNvCxnSpPr>
            <a:cxnSpLocks noChangeShapeType="1"/>
            <a:stCxn id="517" idx="3"/>
          </p:cNvCxnSpPr>
          <p:nvPr/>
        </p:nvCxnSpPr>
        <p:spPr bwMode="auto">
          <a:xfrm>
            <a:off x="11938000" y="5243513"/>
            <a:ext cx="222250" cy="927100"/>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989" name="直線コネクタ 21"/>
          <p:cNvCxnSpPr>
            <a:cxnSpLocks noChangeShapeType="1"/>
            <a:stCxn id="526" idx="3"/>
          </p:cNvCxnSpPr>
          <p:nvPr/>
        </p:nvCxnSpPr>
        <p:spPr bwMode="auto">
          <a:xfrm>
            <a:off x="11938000" y="5959475"/>
            <a:ext cx="222250" cy="608013"/>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990" name="直線コネクタ 21"/>
          <p:cNvCxnSpPr>
            <a:cxnSpLocks noChangeShapeType="1"/>
            <a:stCxn id="513" idx="3"/>
          </p:cNvCxnSpPr>
          <p:nvPr/>
        </p:nvCxnSpPr>
        <p:spPr bwMode="auto">
          <a:xfrm>
            <a:off x="11938000" y="6673850"/>
            <a:ext cx="222250" cy="215900"/>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991" name="直線コネクタ 21"/>
          <p:cNvCxnSpPr>
            <a:cxnSpLocks noChangeShapeType="1"/>
            <a:stCxn id="528" idx="3"/>
          </p:cNvCxnSpPr>
          <p:nvPr/>
        </p:nvCxnSpPr>
        <p:spPr bwMode="auto">
          <a:xfrm flipV="1">
            <a:off x="11938000" y="8159750"/>
            <a:ext cx="222250" cy="374650"/>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992" name="直線コネクタ 21"/>
          <p:cNvCxnSpPr>
            <a:cxnSpLocks noChangeShapeType="1"/>
            <a:stCxn id="528" idx="3"/>
          </p:cNvCxnSpPr>
          <p:nvPr/>
        </p:nvCxnSpPr>
        <p:spPr bwMode="auto">
          <a:xfrm>
            <a:off x="11938000" y="8534400"/>
            <a:ext cx="222250" cy="88900"/>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993" name="直線コネクタ 21"/>
          <p:cNvCxnSpPr>
            <a:cxnSpLocks noChangeShapeType="1"/>
            <a:stCxn id="512" idx="3"/>
          </p:cNvCxnSpPr>
          <p:nvPr/>
        </p:nvCxnSpPr>
        <p:spPr bwMode="auto">
          <a:xfrm flipV="1">
            <a:off x="11938000" y="8874125"/>
            <a:ext cx="222250" cy="207963"/>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994" name="直線コネクタ 21"/>
          <p:cNvCxnSpPr>
            <a:cxnSpLocks noChangeShapeType="1"/>
            <a:stCxn id="512" idx="3"/>
          </p:cNvCxnSpPr>
          <p:nvPr/>
        </p:nvCxnSpPr>
        <p:spPr bwMode="auto">
          <a:xfrm>
            <a:off x="11938000" y="9082088"/>
            <a:ext cx="222250" cy="250825"/>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995" name="直線コネクタ 21"/>
          <p:cNvCxnSpPr>
            <a:cxnSpLocks noChangeShapeType="1"/>
            <a:stCxn id="514" idx="3"/>
          </p:cNvCxnSpPr>
          <p:nvPr/>
        </p:nvCxnSpPr>
        <p:spPr bwMode="auto">
          <a:xfrm flipV="1">
            <a:off x="11938000" y="9632950"/>
            <a:ext cx="222250" cy="165100"/>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996" name="直線コネクタ 21"/>
          <p:cNvCxnSpPr>
            <a:cxnSpLocks noChangeShapeType="1"/>
            <a:stCxn id="514" idx="3"/>
          </p:cNvCxnSpPr>
          <p:nvPr/>
        </p:nvCxnSpPr>
        <p:spPr bwMode="auto">
          <a:xfrm>
            <a:off x="11938000" y="9798050"/>
            <a:ext cx="222250" cy="266700"/>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997" name="直線コネクタ 27"/>
          <p:cNvCxnSpPr>
            <a:cxnSpLocks noChangeShapeType="1"/>
            <a:stCxn id="515" idx="3"/>
            <a:endCxn id="518" idx="1"/>
          </p:cNvCxnSpPr>
          <p:nvPr/>
        </p:nvCxnSpPr>
        <p:spPr bwMode="auto">
          <a:xfrm flipV="1">
            <a:off x="9883775" y="4529138"/>
            <a:ext cx="263525" cy="285750"/>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998" name="直線コネクタ 27"/>
          <p:cNvCxnSpPr>
            <a:cxnSpLocks noChangeShapeType="1"/>
            <a:stCxn id="516" idx="3"/>
            <a:endCxn id="526" idx="1"/>
          </p:cNvCxnSpPr>
          <p:nvPr/>
        </p:nvCxnSpPr>
        <p:spPr bwMode="auto">
          <a:xfrm>
            <a:off x="9883775" y="5934075"/>
            <a:ext cx="263525" cy="25400"/>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999" name="直線コネクタ 27"/>
          <p:cNvCxnSpPr>
            <a:cxnSpLocks noChangeShapeType="1"/>
            <a:stCxn id="550" idx="3"/>
            <a:endCxn id="540" idx="1"/>
          </p:cNvCxnSpPr>
          <p:nvPr/>
        </p:nvCxnSpPr>
        <p:spPr bwMode="auto">
          <a:xfrm flipV="1">
            <a:off x="9883775" y="7388225"/>
            <a:ext cx="263525" cy="777875"/>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000" name="直線コネクタ 27"/>
          <p:cNvCxnSpPr>
            <a:cxnSpLocks noChangeShapeType="1"/>
            <a:stCxn id="520" idx="3"/>
            <a:endCxn id="528" idx="1"/>
          </p:cNvCxnSpPr>
          <p:nvPr/>
        </p:nvCxnSpPr>
        <p:spPr bwMode="auto">
          <a:xfrm flipV="1">
            <a:off x="9883775" y="8534400"/>
            <a:ext cx="263525" cy="771525"/>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001" name="直線コネクタ 27"/>
          <p:cNvCxnSpPr>
            <a:cxnSpLocks noChangeShapeType="1"/>
            <a:stCxn id="520" idx="3"/>
            <a:endCxn id="512" idx="1"/>
          </p:cNvCxnSpPr>
          <p:nvPr/>
        </p:nvCxnSpPr>
        <p:spPr bwMode="auto">
          <a:xfrm flipV="1">
            <a:off x="9883775" y="9082088"/>
            <a:ext cx="263525" cy="223837"/>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002" name="直線コネクタ 27"/>
          <p:cNvCxnSpPr>
            <a:cxnSpLocks noChangeShapeType="1"/>
            <a:stCxn id="520" idx="3"/>
            <a:endCxn id="514" idx="1"/>
          </p:cNvCxnSpPr>
          <p:nvPr/>
        </p:nvCxnSpPr>
        <p:spPr bwMode="auto">
          <a:xfrm>
            <a:off x="9883775" y="9305925"/>
            <a:ext cx="263525" cy="492125"/>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6003" name="Rectangle 7"/>
          <p:cNvSpPr>
            <a:spLocks noChangeArrowheads="1"/>
          </p:cNvSpPr>
          <p:nvPr/>
        </p:nvSpPr>
        <p:spPr bwMode="auto">
          <a:xfrm>
            <a:off x="10333038" y="3906838"/>
            <a:ext cx="1622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838" tIns="49212" rIns="96838" bIns="49212">
            <a:spAutoFit/>
          </a:bodyPr>
          <a:lstStyle>
            <a:lvl1pPr defTabSz="84455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8445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84455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84455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84455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84455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84455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84455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84455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600" b="1">
                <a:solidFill>
                  <a:srgbClr val="000000"/>
                </a:solidFill>
                <a:latin typeface="HG丸ｺﾞｼｯｸM-PRO" panose="020F0600000000000000" pitchFamily="50" charset="-128"/>
                <a:ea typeface="HG丸ｺﾞｼｯｸM-PRO" panose="020F0600000000000000" pitchFamily="50" charset="-128"/>
              </a:rPr>
              <a:t>（方策展開）</a:t>
            </a:r>
          </a:p>
        </p:txBody>
      </p:sp>
      <p:sp>
        <p:nvSpPr>
          <p:cNvPr id="549" name="左中かっこ 548"/>
          <p:cNvSpPr/>
          <p:nvPr/>
        </p:nvSpPr>
        <p:spPr>
          <a:xfrm>
            <a:off x="7772400" y="4767263"/>
            <a:ext cx="71438" cy="4449762"/>
          </a:xfrm>
          <a:prstGeom prst="leftBrace">
            <a:avLst/>
          </a:prstGeom>
          <a:noFill/>
          <a:ln w="9525" cap="flat" cmpd="sng" algn="ctr">
            <a:solidFill>
              <a:sysClr val="windowText" lastClr="000000"/>
            </a:solidFill>
            <a:prstDash val="solid"/>
          </a:ln>
          <a:effectLst/>
        </p:spPr>
        <p:txBody>
          <a:bodyPr anchor="ctr"/>
          <a:lstStyle/>
          <a:p>
            <a:pPr algn="ctr" eaLnBrk="1" fontAlgn="auto" hangingPunct="1">
              <a:spcBef>
                <a:spcPts val="0"/>
              </a:spcBef>
              <a:spcAft>
                <a:spcPts val="0"/>
              </a:spcAft>
              <a:defRPr/>
            </a:pPr>
            <a:endParaRPr kumimoji="0" lang="ja-JP" altLang="en-US" kern="0">
              <a:solidFill>
                <a:prstClr val="black"/>
              </a:solidFill>
              <a:latin typeface="HG丸ｺﾞｼｯｸM-PRO" panose="020F0400000000000000" pitchFamily="50" charset="-128"/>
              <a:ea typeface="HG丸ｺﾞｼｯｸM-PRO" panose="020F0400000000000000" pitchFamily="50" charset="-128"/>
            </a:endParaRPr>
          </a:p>
        </p:txBody>
      </p:sp>
      <p:sp>
        <p:nvSpPr>
          <p:cNvPr id="550" name="Rectangle 59"/>
          <p:cNvSpPr>
            <a:spLocks noChangeArrowheads="1"/>
          </p:cNvSpPr>
          <p:nvPr/>
        </p:nvSpPr>
        <p:spPr bwMode="auto">
          <a:xfrm>
            <a:off x="7912100" y="7862888"/>
            <a:ext cx="1971675" cy="606425"/>
          </a:xfrm>
          <a:prstGeom prst="rect">
            <a:avLst/>
          </a:prstGeom>
          <a:solidFill>
            <a:sysClr val="window" lastClr="FFFFFF"/>
          </a:solidFill>
          <a:ln w="12700">
            <a:solidFill>
              <a:sysClr val="windowText" lastClr="000000"/>
            </a:solidFill>
            <a:miter lim="800000"/>
            <a:headEnd/>
            <a:tailEnd/>
          </a:ln>
        </p:spPr>
        <p:txBody>
          <a:bodyPr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fontAlgn="auto" hangingPunct="1">
              <a:spcBef>
                <a:spcPct val="0"/>
              </a:spcBef>
              <a:spcAft>
                <a:spcPts val="0"/>
              </a:spcAft>
              <a:buFontTx/>
              <a:buNone/>
              <a:defRPr/>
            </a:pPr>
            <a:r>
              <a:rPr lang="ja-JP" altLang="en-US" sz="1400" kern="0">
                <a:solidFill>
                  <a:prstClr val="black"/>
                </a:solidFill>
                <a:latin typeface="HG丸ｺﾞｼｯｸM-PRO" panose="020F0400000000000000" pitchFamily="50" charset="-128"/>
                <a:ea typeface="HG丸ｺﾞｼｯｸM-PRO" panose="020F0400000000000000" pitchFamily="50" charset="-128"/>
              </a:rPr>
              <a:t>魅力ある品揃え</a:t>
            </a:r>
            <a:endParaRPr lang="en-US" altLang="ja-JP" sz="1400" kern="0">
              <a:solidFill>
                <a:prstClr val="black"/>
              </a:solidFill>
              <a:latin typeface="HG丸ｺﾞｼｯｸM-PRO" panose="020F0400000000000000" pitchFamily="50" charset="-128"/>
              <a:ea typeface="HG丸ｺﾞｼｯｸM-PRO" panose="020F0400000000000000" pitchFamily="50" charset="-128"/>
            </a:endParaRPr>
          </a:p>
        </p:txBody>
      </p:sp>
      <p:sp>
        <p:nvSpPr>
          <p:cNvPr id="552" name="Rectangle 59"/>
          <p:cNvSpPr>
            <a:spLocks noChangeArrowheads="1"/>
          </p:cNvSpPr>
          <p:nvPr/>
        </p:nvSpPr>
        <p:spPr bwMode="auto">
          <a:xfrm>
            <a:off x="10147300" y="7754938"/>
            <a:ext cx="1790700" cy="431800"/>
          </a:xfrm>
          <a:prstGeom prst="rect">
            <a:avLst/>
          </a:prstGeom>
          <a:solidFill>
            <a:sysClr val="window" lastClr="FFFFFF"/>
          </a:solidFill>
          <a:ln w="12700">
            <a:solidFill>
              <a:sysClr val="windowText" lastClr="000000"/>
            </a:solidFill>
            <a:miter lim="800000"/>
            <a:headEnd/>
            <a:tailEnd/>
          </a:ln>
        </p:spPr>
        <p:txBody>
          <a:bodyPr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fontAlgn="auto" hangingPunct="1">
              <a:spcBef>
                <a:spcPct val="0"/>
              </a:spcBef>
              <a:spcAft>
                <a:spcPts val="0"/>
              </a:spcAft>
              <a:buFontTx/>
              <a:buNone/>
              <a:defRPr/>
            </a:pPr>
            <a:r>
              <a:rPr lang="ja-JP" altLang="en-US" sz="1400" kern="0" dirty="0">
                <a:solidFill>
                  <a:prstClr val="black"/>
                </a:solidFill>
                <a:latin typeface="HG丸ｺﾞｼｯｸM-PRO" panose="020F0400000000000000" pitchFamily="50" charset="-128"/>
                <a:ea typeface="HG丸ｺﾞｼｯｸM-PRO" panose="020F0400000000000000" pitchFamily="50" charset="-128"/>
              </a:rPr>
              <a:t>品数を増やす</a:t>
            </a:r>
            <a:endParaRPr lang="en-US" altLang="ja-JP" sz="1400" kern="0" dirty="0">
              <a:solidFill>
                <a:prstClr val="black"/>
              </a:solidFill>
              <a:latin typeface="HG丸ｺﾞｼｯｸM-PRO" panose="020F0400000000000000" pitchFamily="50" charset="-128"/>
              <a:ea typeface="HG丸ｺﾞｼｯｸM-PRO" panose="020F0400000000000000" pitchFamily="50" charset="-128"/>
            </a:endParaRPr>
          </a:p>
        </p:txBody>
      </p:sp>
      <p:cxnSp>
        <p:nvCxnSpPr>
          <p:cNvPr id="36007" name="直線コネクタ 21"/>
          <p:cNvCxnSpPr>
            <a:cxnSpLocks noChangeShapeType="1"/>
            <a:stCxn id="518" idx="3"/>
          </p:cNvCxnSpPr>
          <p:nvPr/>
        </p:nvCxnSpPr>
        <p:spPr bwMode="auto">
          <a:xfrm>
            <a:off x="11938000" y="4529138"/>
            <a:ext cx="222250" cy="106362"/>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008" name="直線コネクタ 27"/>
          <p:cNvCxnSpPr>
            <a:cxnSpLocks noChangeShapeType="1"/>
            <a:stCxn id="523" idx="3"/>
            <a:endCxn id="513" idx="1"/>
          </p:cNvCxnSpPr>
          <p:nvPr/>
        </p:nvCxnSpPr>
        <p:spPr bwMode="auto">
          <a:xfrm flipV="1">
            <a:off x="9883775" y="6673850"/>
            <a:ext cx="263525" cy="379413"/>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009" name="直線コネクタ 27"/>
          <p:cNvCxnSpPr>
            <a:cxnSpLocks noChangeShapeType="1"/>
            <a:stCxn id="550" idx="3"/>
            <a:endCxn id="552" idx="1"/>
          </p:cNvCxnSpPr>
          <p:nvPr/>
        </p:nvCxnSpPr>
        <p:spPr bwMode="auto">
          <a:xfrm flipV="1">
            <a:off x="9883775" y="7970838"/>
            <a:ext cx="263525" cy="195262"/>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010" name="直線コネクタ 21"/>
          <p:cNvCxnSpPr>
            <a:cxnSpLocks noChangeShapeType="1"/>
            <a:stCxn id="540" idx="3"/>
          </p:cNvCxnSpPr>
          <p:nvPr/>
        </p:nvCxnSpPr>
        <p:spPr bwMode="auto">
          <a:xfrm flipV="1">
            <a:off x="11938000" y="7375525"/>
            <a:ext cx="222250" cy="12700"/>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011" name="直線コネクタ 21"/>
          <p:cNvCxnSpPr>
            <a:cxnSpLocks noChangeShapeType="1"/>
            <a:stCxn id="552" idx="3"/>
          </p:cNvCxnSpPr>
          <p:nvPr/>
        </p:nvCxnSpPr>
        <p:spPr bwMode="auto">
          <a:xfrm flipV="1">
            <a:off x="11938000" y="7777163"/>
            <a:ext cx="222250" cy="193675"/>
          </a:xfrm>
          <a:prstGeom prst="line">
            <a:avLst/>
          </a:prstGeom>
          <a:noFill/>
          <a:ln w="9525" algn="ctr">
            <a:solidFill>
              <a:srgbClr val="000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36012" name="Picture 48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15613" y="-2327275"/>
            <a:ext cx="6464300" cy="4964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40" name="Rectangle 59"/>
          <p:cNvSpPr>
            <a:spLocks noChangeArrowheads="1"/>
          </p:cNvSpPr>
          <p:nvPr/>
        </p:nvSpPr>
        <p:spPr bwMode="auto">
          <a:xfrm>
            <a:off x="10147300" y="7172325"/>
            <a:ext cx="1790700" cy="431800"/>
          </a:xfrm>
          <a:prstGeom prst="rect">
            <a:avLst/>
          </a:prstGeom>
          <a:solidFill>
            <a:sysClr val="window" lastClr="FFFFFF"/>
          </a:solidFill>
          <a:ln w="12700">
            <a:solidFill>
              <a:sysClr val="windowText" lastClr="000000"/>
            </a:solidFill>
            <a:miter lim="800000"/>
            <a:headEnd/>
            <a:tailEnd/>
          </a:ln>
        </p:spPr>
        <p:txBody>
          <a:bodyPr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fontAlgn="auto" hangingPunct="1">
              <a:spcBef>
                <a:spcPct val="0"/>
              </a:spcBef>
              <a:spcAft>
                <a:spcPts val="0"/>
              </a:spcAft>
              <a:buFontTx/>
              <a:buNone/>
              <a:defRPr/>
            </a:pPr>
            <a:r>
              <a:rPr lang="ja-JP" altLang="en-US" sz="1400" kern="0" dirty="0">
                <a:solidFill>
                  <a:prstClr val="black"/>
                </a:solidFill>
                <a:latin typeface="HG丸ｺﾞｼｯｸM-PRO" panose="020F0400000000000000" pitchFamily="50" charset="-128"/>
                <a:ea typeface="HG丸ｺﾞｼｯｸM-PRO" panose="020F0400000000000000" pitchFamily="50" charset="-128"/>
              </a:rPr>
              <a:t>人気のある商品</a:t>
            </a:r>
            <a:endParaRPr lang="en-US" altLang="ja-JP" sz="1400" kern="0" dirty="0">
              <a:solidFill>
                <a:prstClr val="black"/>
              </a:solidFill>
              <a:latin typeface="HG丸ｺﾞｼｯｸM-PRO" panose="020F0400000000000000" pitchFamily="50" charset="-128"/>
              <a:ea typeface="HG丸ｺﾞｼｯｸM-PRO" panose="020F0400000000000000" pitchFamily="50" charset="-128"/>
            </a:endParaRPr>
          </a:p>
        </p:txBody>
      </p:sp>
      <p:sp>
        <p:nvSpPr>
          <p:cNvPr id="350" name="角丸四角形 349"/>
          <p:cNvSpPr/>
          <p:nvPr/>
        </p:nvSpPr>
        <p:spPr bwMode="auto">
          <a:xfrm>
            <a:off x="274638" y="773113"/>
            <a:ext cx="3767137" cy="2794000"/>
          </a:xfrm>
          <a:prstGeom prst="roundRect">
            <a:avLst>
              <a:gd name="adj" fmla="val 7873"/>
            </a:avLst>
          </a:prstGeom>
          <a:noFill/>
          <a:ln w="9525">
            <a:headEnd type="none" w="med" len="med"/>
            <a:tailEnd type="none" w="med" len="med"/>
          </a:ln>
        </p:spPr>
        <p:style>
          <a:lnRef idx="2">
            <a:schemeClr val="dk1"/>
          </a:lnRef>
          <a:fillRef idx="1">
            <a:schemeClr val="lt1"/>
          </a:fillRef>
          <a:effectRef idx="0">
            <a:schemeClr val="dk1"/>
          </a:effectRef>
          <a:fontRef idx="minor">
            <a:schemeClr val="dk1"/>
          </a:fontRef>
        </p:style>
        <p:txBody>
          <a:bodyPr/>
          <a:lstStyle/>
          <a:p>
            <a:pPr algn="ctr" eaLnBrk="1" hangingPunct="1">
              <a:defRPr/>
            </a:pPr>
            <a:endParaRPr lang="ja-JP" altLang="en-US">
              <a:solidFill>
                <a:schemeClr val="tx1"/>
              </a:solidFill>
            </a:endParaRPr>
          </a:p>
        </p:txBody>
      </p:sp>
      <p:sp>
        <p:nvSpPr>
          <p:cNvPr id="352" name="角丸四角形 351"/>
          <p:cNvSpPr/>
          <p:nvPr/>
        </p:nvSpPr>
        <p:spPr bwMode="auto">
          <a:xfrm>
            <a:off x="4144963" y="769938"/>
            <a:ext cx="2444750" cy="3049587"/>
          </a:xfrm>
          <a:prstGeom prst="roundRect">
            <a:avLst>
              <a:gd name="adj" fmla="val 10723"/>
            </a:avLst>
          </a:prstGeom>
          <a:noFill/>
          <a:ln w="9525">
            <a:headEnd type="none" w="med" len="med"/>
            <a:tailEnd type="none" w="med" len="med"/>
          </a:ln>
        </p:spPr>
        <p:style>
          <a:lnRef idx="2">
            <a:schemeClr val="dk1"/>
          </a:lnRef>
          <a:fillRef idx="1">
            <a:schemeClr val="lt1"/>
          </a:fillRef>
          <a:effectRef idx="0">
            <a:schemeClr val="dk1"/>
          </a:effectRef>
          <a:fontRef idx="minor">
            <a:schemeClr val="dk1"/>
          </a:fontRef>
        </p:style>
        <p:txBody>
          <a:bodyPr/>
          <a:lstStyle/>
          <a:p>
            <a:pPr algn="ctr" eaLnBrk="1" hangingPunct="1">
              <a:defRPr/>
            </a:pPr>
            <a:endParaRPr lang="ja-JP" altLang="en-US">
              <a:solidFill>
                <a:schemeClr val="tx1"/>
              </a:solidFill>
            </a:endParaRPr>
          </a:p>
        </p:txBody>
      </p:sp>
      <p:sp>
        <p:nvSpPr>
          <p:cNvPr id="36016" name="Freeform 5"/>
          <p:cNvSpPr>
            <a:spLocks/>
          </p:cNvSpPr>
          <p:nvPr/>
        </p:nvSpPr>
        <p:spPr bwMode="auto">
          <a:xfrm>
            <a:off x="1611313" y="417513"/>
            <a:ext cx="1095375" cy="188912"/>
          </a:xfrm>
          <a:custGeom>
            <a:avLst/>
            <a:gdLst>
              <a:gd name="T0" fmla="*/ 0 w 1378"/>
              <a:gd name="T1" fmla="*/ 2147483646 h 365"/>
              <a:gd name="T2" fmla="*/ 2147483646 w 1378"/>
              <a:gd name="T3" fmla="*/ 2147483646 h 365"/>
              <a:gd name="T4" fmla="*/ 2147483646 w 1378"/>
              <a:gd name="T5" fmla="*/ 0 h 365"/>
              <a:gd name="T6" fmla="*/ 2147483646 w 1378"/>
              <a:gd name="T7" fmla="*/ 0 h 365"/>
              <a:gd name="T8" fmla="*/ 2147483646 w 1378"/>
              <a:gd name="T9" fmla="*/ 2147483646 h 365"/>
              <a:gd name="T10" fmla="*/ 2147483646 w 1378"/>
              <a:gd name="T11" fmla="*/ 2147483646 h 365"/>
              <a:gd name="T12" fmla="*/ 2147483646 w 1378"/>
              <a:gd name="T13" fmla="*/ 2147483646 h 365"/>
              <a:gd name="T14" fmla="*/ 0 w 1378"/>
              <a:gd name="T15" fmla="*/ 2147483646 h 3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8" h="365">
                <a:moveTo>
                  <a:pt x="0" y="108"/>
                </a:moveTo>
                <a:lnTo>
                  <a:pt x="329" y="108"/>
                </a:lnTo>
                <a:lnTo>
                  <a:pt x="329" y="0"/>
                </a:lnTo>
                <a:lnTo>
                  <a:pt x="1049" y="0"/>
                </a:lnTo>
                <a:lnTo>
                  <a:pt x="1049" y="108"/>
                </a:lnTo>
                <a:lnTo>
                  <a:pt x="1378" y="108"/>
                </a:lnTo>
                <a:lnTo>
                  <a:pt x="689" y="365"/>
                </a:lnTo>
                <a:lnTo>
                  <a:pt x="0" y="108"/>
                </a:lnTo>
                <a:close/>
              </a:path>
            </a:pathLst>
          </a:custGeom>
          <a:solidFill>
            <a:srgbClr val="009999"/>
          </a:solidFill>
          <a:ln w="7938">
            <a:solidFill>
              <a:srgbClr val="000000"/>
            </a:solidFill>
            <a:prstDash val="solid"/>
            <a:round/>
            <a:headEnd/>
            <a:tailEnd/>
          </a:ln>
        </p:spPr>
        <p:txBody>
          <a:bodyPr/>
          <a:lstStyle/>
          <a:p>
            <a:endParaRPr lang="ja-JP" altLang="en-US"/>
          </a:p>
        </p:txBody>
      </p:sp>
      <p:sp>
        <p:nvSpPr>
          <p:cNvPr id="36017" name="Freeform 6"/>
          <p:cNvSpPr>
            <a:spLocks/>
          </p:cNvSpPr>
          <p:nvPr/>
        </p:nvSpPr>
        <p:spPr bwMode="auto">
          <a:xfrm>
            <a:off x="4886325" y="417513"/>
            <a:ext cx="971550" cy="188912"/>
          </a:xfrm>
          <a:custGeom>
            <a:avLst/>
            <a:gdLst>
              <a:gd name="T0" fmla="*/ 0 w 1379"/>
              <a:gd name="T1" fmla="*/ 2147483646 h 365"/>
              <a:gd name="T2" fmla="*/ 2147483646 w 1379"/>
              <a:gd name="T3" fmla="*/ 2147483646 h 365"/>
              <a:gd name="T4" fmla="*/ 2147483646 w 1379"/>
              <a:gd name="T5" fmla="*/ 0 h 365"/>
              <a:gd name="T6" fmla="*/ 2147483646 w 1379"/>
              <a:gd name="T7" fmla="*/ 0 h 365"/>
              <a:gd name="T8" fmla="*/ 2147483646 w 1379"/>
              <a:gd name="T9" fmla="*/ 2147483646 h 365"/>
              <a:gd name="T10" fmla="*/ 2147483646 w 1379"/>
              <a:gd name="T11" fmla="*/ 2147483646 h 365"/>
              <a:gd name="T12" fmla="*/ 2147483646 w 1379"/>
              <a:gd name="T13" fmla="*/ 2147483646 h 365"/>
              <a:gd name="T14" fmla="*/ 0 w 1379"/>
              <a:gd name="T15" fmla="*/ 2147483646 h 3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9" h="365">
                <a:moveTo>
                  <a:pt x="0" y="108"/>
                </a:moveTo>
                <a:lnTo>
                  <a:pt x="330" y="108"/>
                </a:lnTo>
                <a:lnTo>
                  <a:pt x="330" y="0"/>
                </a:lnTo>
                <a:lnTo>
                  <a:pt x="1049" y="0"/>
                </a:lnTo>
                <a:lnTo>
                  <a:pt x="1049" y="108"/>
                </a:lnTo>
                <a:lnTo>
                  <a:pt x="1379" y="108"/>
                </a:lnTo>
                <a:lnTo>
                  <a:pt x="689" y="365"/>
                </a:lnTo>
                <a:lnTo>
                  <a:pt x="0" y="108"/>
                </a:lnTo>
                <a:close/>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6018" name="Rectangle 6"/>
          <p:cNvSpPr>
            <a:spLocks noChangeArrowheads="1"/>
          </p:cNvSpPr>
          <p:nvPr/>
        </p:nvSpPr>
        <p:spPr bwMode="auto">
          <a:xfrm>
            <a:off x="1641475" y="88900"/>
            <a:ext cx="10334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solidFill>
                  <a:srgbClr val="000000"/>
                </a:solidFill>
                <a:latin typeface="HG丸ｺﾞｼｯｸM-PRO" panose="020F0600000000000000" pitchFamily="50" charset="-128"/>
                <a:ea typeface="HG丸ｺﾞｼｯｸM-PRO" panose="020F0600000000000000" pitchFamily="50" charset="-128"/>
              </a:rPr>
              <a:t>課題達成型</a:t>
            </a:r>
            <a:endParaRPr lang="ja-JP" altLang="en-US" sz="1600" b="1">
              <a:latin typeface="HG丸ｺﾞｼｯｸM-PRO" panose="020F0600000000000000" pitchFamily="50" charset="-128"/>
              <a:ea typeface="HG丸ｺﾞｼｯｸM-PRO" panose="020F0600000000000000" pitchFamily="50" charset="-128"/>
            </a:endParaRPr>
          </a:p>
        </p:txBody>
      </p:sp>
      <p:sp>
        <p:nvSpPr>
          <p:cNvPr id="36019" name="Rectangle 8"/>
          <p:cNvSpPr>
            <a:spLocks noChangeArrowheads="1"/>
          </p:cNvSpPr>
          <p:nvPr/>
        </p:nvSpPr>
        <p:spPr bwMode="auto">
          <a:xfrm>
            <a:off x="4859338" y="88900"/>
            <a:ext cx="10271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latin typeface="HG丸ｺﾞｼｯｸM-PRO" panose="020F0600000000000000" pitchFamily="50" charset="-128"/>
                <a:ea typeface="HG丸ｺﾞｼｯｸM-PRO" panose="020F0600000000000000" pitchFamily="50" charset="-128"/>
              </a:rPr>
              <a:t>問題解決型</a:t>
            </a:r>
          </a:p>
        </p:txBody>
      </p:sp>
      <p:sp>
        <p:nvSpPr>
          <p:cNvPr id="36020" name="Freeform 9"/>
          <p:cNvSpPr>
            <a:spLocks/>
          </p:cNvSpPr>
          <p:nvPr/>
        </p:nvSpPr>
        <p:spPr bwMode="auto">
          <a:xfrm>
            <a:off x="1657350" y="3694113"/>
            <a:ext cx="1003300" cy="214312"/>
          </a:xfrm>
          <a:custGeom>
            <a:avLst/>
            <a:gdLst>
              <a:gd name="T0" fmla="*/ 0 w 1327"/>
              <a:gd name="T1" fmla="*/ 2147483646 h 304"/>
              <a:gd name="T2" fmla="*/ 2147483646 w 1327"/>
              <a:gd name="T3" fmla="*/ 2147483646 h 304"/>
              <a:gd name="T4" fmla="*/ 2147483646 w 1327"/>
              <a:gd name="T5" fmla="*/ 0 h 304"/>
              <a:gd name="T6" fmla="*/ 2147483646 w 1327"/>
              <a:gd name="T7" fmla="*/ 0 h 304"/>
              <a:gd name="T8" fmla="*/ 2147483646 w 1327"/>
              <a:gd name="T9" fmla="*/ 2147483646 h 304"/>
              <a:gd name="T10" fmla="*/ 2147483646 w 1327"/>
              <a:gd name="T11" fmla="*/ 2147483646 h 304"/>
              <a:gd name="T12" fmla="*/ 2147483646 w 1327"/>
              <a:gd name="T13" fmla="*/ 2147483646 h 304"/>
              <a:gd name="T14" fmla="*/ 0 w 1327"/>
              <a:gd name="T15" fmla="*/ 2147483646 h 3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27" h="304">
                <a:moveTo>
                  <a:pt x="0" y="90"/>
                </a:moveTo>
                <a:lnTo>
                  <a:pt x="316" y="90"/>
                </a:lnTo>
                <a:lnTo>
                  <a:pt x="316" y="0"/>
                </a:lnTo>
                <a:lnTo>
                  <a:pt x="1011" y="0"/>
                </a:lnTo>
                <a:lnTo>
                  <a:pt x="1011" y="90"/>
                </a:lnTo>
                <a:lnTo>
                  <a:pt x="1327" y="90"/>
                </a:lnTo>
                <a:lnTo>
                  <a:pt x="664" y="304"/>
                </a:lnTo>
                <a:lnTo>
                  <a:pt x="0" y="90"/>
                </a:lnTo>
                <a:close/>
              </a:path>
            </a:pathLst>
          </a:custGeom>
          <a:solidFill>
            <a:srgbClr val="009999"/>
          </a:solidFill>
          <a:ln w="7938">
            <a:solidFill>
              <a:srgbClr val="000000"/>
            </a:solidFill>
            <a:prstDash val="solid"/>
            <a:round/>
            <a:headEnd/>
            <a:tailEnd/>
          </a:ln>
        </p:spPr>
        <p:txBody>
          <a:bodyPr/>
          <a:lstStyle/>
          <a:p>
            <a:endParaRPr lang="ja-JP" altLang="en-US"/>
          </a:p>
        </p:txBody>
      </p:sp>
      <p:sp>
        <p:nvSpPr>
          <p:cNvPr id="358" name="AutoShape 4"/>
          <p:cNvSpPr>
            <a:spLocks noChangeArrowheads="1"/>
          </p:cNvSpPr>
          <p:nvPr/>
        </p:nvSpPr>
        <p:spPr bwMode="auto">
          <a:xfrm>
            <a:off x="7058025" y="2730500"/>
            <a:ext cx="10863263" cy="7767638"/>
          </a:xfrm>
          <a:prstGeom prst="roundRect">
            <a:avLst>
              <a:gd name="adj" fmla="val 1778"/>
            </a:avLst>
          </a:prstGeom>
          <a:noFill/>
          <a:ln w="12700">
            <a:solidFill>
              <a:srgbClr val="000000"/>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800" kern="0" dirty="0">
              <a:solidFill>
                <a:prstClr val="black"/>
              </a:solidFill>
              <a:latin typeface="HG丸ｺﾞｼｯｸM-PRO" panose="020F0400000000000000" pitchFamily="50" charset="-128"/>
              <a:ea typeface="HG丸ｺﾞｼｯｸM-PRO" panose="020F0400000000000000" pitchFamily="50" charset="-128"/>
            </a:endParaRPr>
          </a:p>
        </p:txBody>
      </p:sp>
      <p:pic>
        <p:nvPicPr>
          <p:cNvPr id="36022" name="図 47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6700" y="5106988"/>
            <a:ext cx="6327775" cy="4525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 name="角丸四角形 2"/>
          <p:cNvSpPr>
            <a:spLocks noChangeArrowheads="1"/>
          </p:cNvSpPr>
          <p:nvPr/>
        </p:nvSpPr>
        <p:spPr bwMode="auto">
          <a:xfrm>
            <a:off x="7332663" y="4606925"/>
            <a:ext cx="1876425" cy="520700"/>
          </a:xfrm>
          <a:prstGeom prst="roundRect">
            <a:avLst>
              <a:gd name="adj" fmla="val 16667"/>
            </a:avLst>
          </a:prstGeom>
          <a:solidFill>
            <a:sysClr val="window" lastClr="FFFFFF"/>
          </a:solidFill>
          <a:ln w="12700" algn="ctr">
            <a:solidFill>
              <a:sysClr val="windowText" lastClr="000000"/>
            </a:solidFill>
            <a:round/>
            <a:headEnd type="none" w="sm" len="sm"/>
            <a:tailEnd type="none" w="sm" len="sm"/>
          </a:ln>
        </p:spPr>
        <p:txBody>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fontAlgn="auto" hangingPunct="1">
              <a:spcBef>
                <a:spcPct val="0"/>
              </a:spcBef>
              <a:spcAft>
                <a:spcPts val="0"/>
              </a:spcAft>
              <a:buFontTx/>
              <a:buNone/>
              <a:defRPr/>
            </a:pPr>
            <a:r>
              <a:rPr lang="ja-JP" altLang="en-US" sz="1800" kern="0" dirty="0">
                <a:solidFill>
                  <a:srgbClr val="000000"/>
                </a:solidFill>
                <a:latin typeface="HG丸ｺﾞｼｯｸM-PRO" panose="020F0400000000000000" pitchFamily="50" charset="-128"/>
                <a:ea typeface="HG丸ｺﾞｼｯｸM-PRO" panose="020F0400000000000000" pitchFamily="50" charset="-128"/>
              </a:rPr>
              <a:t>方策の立案</a:t>
            </a:r>
          </a:p>
        </p:txBody>
      </p:sp>
      <p:sp>
        <p:nvSpPr>
          <p:cNvPr id="482" name="AutoShape 5"/>
          <p:cNvSpPr>
            <a:spLocks noChangeArrowheads="1"/>
          </p:cNvSpPr>
          <p:nvPr/>
        </p:nvSpPr>
        <p:spPr bwMode="auto">
          <a:xfrm>
            <a:off x="503238" y="4930775"/>
            <a:ext cx="1763712" cy="355600"/>
          </a:xfrm>
          <a:prstGeom prst="roundRect">
            <a:avLst>
              <a:gd name="adj" fmla="val 16657"/>
            </a:avLst>
          </a:prstGeom>
          <a:solidFill>
            <a:sysClr val="window" lastClr="FFFFFF"/>
          </a:solidFill>
          <a:ln w="12700">
            <a:solidFill>
              <a:sysClr val="windowText" lastClr="000000"/>
            </a:solidFill>
            <a:round/>
            <a:headEnd/>
            <a:tailEnd/>
          </a:ln>
        </p:spPr>
        <p:txBody>
          <a:bodyPr wrap="none" lIns="96838" tIns="49212" rIns="96838" bIns="49212" anchor="ctr"/>
          <a:lstStyle>
            <a:lvl1pPr defTabSz="844550"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defTabSz="8445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defTabSz="84455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defTabSz="84455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defTabSz="84455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fontAlgn="auto" hangingPunct="1">
              <a:spcBef>
                <a:spcPct val="0"/>
              </a:spcBef>
              <a:spcAft>
                <a:spcPts val="0"/>
              </a:spcAft>
              <a:buFontTx/>
              <a:buNone/>
              <a:defRPr/>
            </a:pPr>
            <a:r>
              <a:rPr lang="ja-JP" altLang="en-US" sz="1800" kern="0" dirty="0">
                <a:solidFill>
                  <a:srgbClr val="000000"/>
                </a:solidFill>
                <a:latin typeface="HG丸ｺﾞｼｯｸM-PRO" panose="020F0400000000000000" pitchFamily="50" charset="-128"/>
                <a:ea typeface="HG丸ｺﾞｼｯｸM-PRO" panose="020F0400000000000000" pitchFamily="50" charset="-128"/>
              </a:rPr>
              <a:t>方策の立案</a:t>
            </a:r>
          </a:p>
        </p:txBody>
      </p:sp>
      <p:sp>
        <p:nvSpPr>
          <p:cNvPr id="36025" name="Rectangle 317"/>
          <p:cNvSpPr>
            <a:spLocks noChangeArrowheads="1"/>
          </p:cNvSpPr>
          <p:nvPr/>
        </p:nvSpPr>
        <p:spPr bwMode="auto">
          <a:xfrm>
            <a:off x="296863" y="4625975"/>
            <a:ext cx="5397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2000" b="1">
                <a:solidFill>
                  <a:srgbClr val="000000"/>
                </a:solidFill>
                <a:latin typeface="HG丸ｺﾞｼｯｸM-PRO" panose="020F0600000000000000" pitchFamily="50" charset="-128"/>
                <a:ea typeface="HG丸ｺﾞｼｯｸM-PRO" panose="020F0600000000000000" pitchFamily="50" charset="-128"/>
              </a:rPr>
              <a:t>&lt;</a:t>
            </a:r>
            <a:r>
              <a:rPr lang="ja-JP" altLang="en-US" sz="2000" b="1">
                <a:solidFill>
                  <a:srgbClr val="000000"/>
                </a:solidFill>
                <a:latin typeface="HG丸ｺﾞｼｯｸM-PRO" panose="020F0600000000000000" pitchFamily="50" charset="-128"/>
                <a:ea typeface="HG丸ｺﾞｼｯｸM-PRO" panose="020F0600000000000000" pitchFamily="50" charset="-128"/>
              </a:rPr>
              <a:t>例</a:t>
            </a:r>
            <a:r>
              <a:rPr lang="en-US" altLang="ja-JP" sz="2000" b="1">
                <a:solidFill>
                  <a:srgbClr val="000000"/>
                </a:solidFill>
                <a:latin typeface="HG丸ｺﾞｼｯｸM-PRO" panose="020F0600000000000000" pitchFamily="50" charset="-128"/>
                <a:ea typeface="HG丸ｺﾞｼｯｸM-PRO" panose="020F0600000000000000" pitchFamily="50" charset="-128"/>
              </a:rPr>
              <a:t>&gt;</a:t>
            </a:r>
            <a:endParaRPr lang="ja-JP" altLang="en-US" sz="2000" b="1">
              <a:latin typeface="HG丸ｺﾞｼｯｸM-PRO" panose="020F0600000000000000" pitchFamily="50" charset="-128"/>
              <a:ea typeface="HG丸ｺﾞｼｯｸM-PRO" panose="020F0600000000000000" pitchFamily="50" charset="-128"/>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90" name="図 1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74638" y="5608638"/>
            <a:ext cx="6323012" cy="416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91" name="Freeform 5"/>
          <p:cNvSpPr>
            <a:spLocks/>
          </p:cNvSpPr>
          <p:nvPr/>
        </p:nvSpPr>
        <p:spPr bwMode="auto">
          <a:xfrm>
            <a:off x="1611313" y="395288"/>
            <a:ext cx="1095375" cy="188912"/>
          </a:xfrm>
          <a:custGeom>
            <a:avLst/>
            <a:gdLst>
              <a:gd name="T0" fmla="*/ 0 w 1378"/>
              <a:gd name="T1" fmla="*/ 2147483646 h 365"/>
              <a:gd name="T2" fmla="*/ 2147483646 w 1378"/>
              <a:gd name="T3" fmla="*/ 2147483646 h 365"/>
              <a:gd name="T4" fmla="*/ 2147483646 w 1378"/>
              <a:gd name="T5" fmla="*/ 0 h 365"/>
              <a:gd name="T6" fmla="*/ 2147483646 w 1378"/>
              <a:gd name="T7" fmla="*/ 0 h 365"/>
              <a:gd name="T8" fmla="*/ 2147483646 w 1378"/>
              <a:gd name="T9" fmla="*/ 2147483646 h 365"/>
              <a:gd name="T10" fmla="*/ 2147483646 w 1378"/>
              <a:gd name="T11" fmla="*/ 2147483646 h 365"/>
              <a:gd name="T12" fmla="*/ 2147483646 w 1378"/>
              <a:gd name="T13" fmla="*/ 2147483646 h 365"/>
              <a:gd name="T14" fmla="*/ 0 w 1378"/>
              <a:gd name="T15" fmla="*/ 2147483646 h 3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8" h="365">
                <a:moveTo>
                  <a:pt x="0" y="108"/>
                </a:moveTo>
                <a:lnTo>
                  <a:pt x="329" y="108"/>
                </a:lnTo>
                <a:lnTo>
                  <a:pt x="329" y="0"/>
                </a:lnTo>
                <a:lnTo>
                  <a:pt x="1049" y="0"/>
                </a:lnTo>
                <a:lnTo>
                  <a:pt x="1049" y="108"/>
                </a:lnTo>
                <a:lnTo>
                  <a:pt x="1378" y="108"/>
                </a:lnTo>
                <a:lnTo>
                  <a:pt x="689" y="365"/>
                </a:lnTo>
                <a:lnTo>
                  <a:pt x="0" y="108"/>
                </a:lnTo>
                <a:close/>
              </a:path>
            </a:pathLst>
          </a:custGeom>
          <a:solidFill>
            <a:srgbClr val="009999"/>
          </a:solidFill>
          <a:ln w="7938">
            <a:solidFill>
              <a:srgbClr val="000000"/>
            </a:solidFill>
            <a:prstDash val="solid"/>
            <a:round/>
            <a:headEnd/>
            <a:tailEnd/>
          </a:ln>
        </p:spPr>
        <p:txBody>
          <a:bodyPr/>
          <a:lstStyle/>
          <a:p>
            <a:endParaRPr lang="ja-JP" altLang="en-US"/>
          </a:p>
        </p:txBody>
      </p:sp>
      <p:sp>
        <p:nvSpPr>
          <p:cNvPr id="37892" name="Rectangle 6"/>
          <p:cNvSpPr>
            <a:spLocks noChangeArrowheads="1"/>
          </p:cNvSpPr>
          <p:nvPr/>
        </p:nvSpPr>
        <p:spPr bwMode="auto">
          <a:xfrm>
            <a:off x="1641475" y="92075"/>
            <a:ext cx="10334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solidFill>
                  <a:srgbClr val="000000"/>
                </a:solidFill>
                <a:latin typeface="HG丸ｺﾞｼｯｸM-PRO" panose="020F0600000000000000" pitchFamily="50" charset="-128"/>
                <a:ea typeface="HG丸ｺﾞｼｯｸM-PRO" panose="020F0600000000000000" pitchFamily="50" charset="-128"/>
              </a:rPr>
              <a:t>課題達成型</a:t>
            </a:r>
            <a:endParaRPr lang="ja-JP" altLang="en-US" sz="1600" b="1">
              <a:latin typeface="HG丸ｺﾞｼｯｸM-PRO" panose="020F0600000000000000" pitchFamily="50" charset="-128"/>
              <a:ea typeface="HG丸ｺﾞｼｯｸM-PRO" panose="020F0600000000000000" pitchFamily="50" charset="-128"/>
            </a:endParaRPr>
          </a:p>
        </p:txBody>
      </p:sp>
      <p:sp>
        <p:nvSpPr>
          <p:cNvPr id="37893" name="Rectangle 9"/>
          <p:cNvSpPr>
            <a:spLocks noChangeArrowheads="1"/>
          </p:cNvSpPr>
          <p:nvPr/>
        </p:nvSpPr>
        <p:spPr bwMode="auto">
          <a:xfrm>
            <a:off x="1457325" y="749300"/>
            <a:ext cx="279241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600" b="1" dirty="0">
                <a:latin typeface="HG丸ｺﾞｼｯｸM-PRO" panose="020F0600000000000000" pitchFamily="50" charset="-128"/>
                <a:ea typeface="HG丸ｺﾞｼｯｸM-PRO" panose="020F0600000000000000" pitchFamily="50" charset="-128"/>
              </a:rPr>
              <a:t>（６）成功シナリオの追究</a:t>
            </a:r>
          </a:p>
        </p:txBody>
      </p:sp>
      <p:sp>
        <p:nvSpPr>
          <p:cNvPr id="37894" name="メモ 1"/>
          <p:cNvSpPr>
            <a:spLocks noChangeArrowheads="1"/>
          </p:cNvSpPr>
          <p:nvPr/>
        </p:nvSpPr>
        <p:spPr bwMode="auto">
          <a:xfrm>
            <a:off x="358775" y="1131888"/>
            <a:ext cx="4846638" cy="735012"/>
          </a:xfrm>
          <a:prstGeom prst="foldedCorner">
            <a:avLst>
              <a:gd name="adj" fmla="val 16667"/>
            </a:avLst>
          </a:prstGeom>
          <a:solidFill>
            <a:srgbClr val="FFFFCC"/>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400" b="1" dirty="0">
                <a:solidFill>
                  <a:srgbClr val="000000"/>
                </a:solidFill>
                <a:latin typeface="HG丸ｺﾞｼｯｸM-PRO" panose="020F0600000000000000" pitchFamily="50" charset="-128"/>
                <a:ea typeface="HG丸ｺﾞｼｯｸM-PRO" panose="020F0600000000000000" pitchFamily="50" charset="-128"/>
              </a:rPr>
              <a:t>①</a:t>
            </a:r>
            <a:r>
              <a:rPr lang="ja-JP" altLang="en-US" sz="1400" b="1" dirty="0">
                <a:latin typeface="HG丸ｺﾞｼｯｸM-PRO" panose="020F0600000000000000" pitchFamily="50" charset="-128"/>
                <a:ea typeface="HG丸ｺﾞｼｯｸM-PRO" panose="020F0600000000000000" pitchFamily="50" charset="-128"/>
              </a:rPr>
              <a:t>シナリオ</a:t>
            </a:r>
            <a:r>
              <a:rPr lang="ja-JP" altLang="en-US" sz="1400" b="1" dirty="0">
                <a:solidFill>
                  <a:srgbClr val="000000"/>
                </a:solidFill>
                <a:latin typeface="HG丸ｺﾞｼｯｸM-PRO" panose="020F0600000000000000" pitchFamily="50" charset="-128"/>
                <a:ea typeface="HG丸ｺﾞｼｯｸM-PRO" panose="020F0600000000000000" pitchFamily="50" charset="-128"/>
              </a:rPr>
              <a:t>の検討</a:t>
            </a:r>
            <a:br>
              <a:rPr lang="ja-JP" altLang="en-US" sz="1400" dirty="0">
                <a:solidFill>
                  <a:srgbClr val="000000"/>
                </a:solidFill>
                <a:latin typeface="HG丸ｺﾞｼｯｸM-PRO" panose="020F0600000000000000" pitchFamily="50" charset="-128"/>
                <a:ea typeface="HG丸ｺﾞｼｯｸM-PRO" panose="020F0600000000000000" pitchFamily="50" charset="-128"/>
              </a:rPr>
            </a:br>
            <a:r>
              <a:rPr lang="ja-JP" altLang="en-US" sz="1400" dirty="0">
                <a:solidFill>
                  <a:srgbClr val="000000"/>
                </a:solidFill>
                <a:latin typeface="HG丸ｺﾞｼｯｸM-PRO" panose="020F0600000000000000" pitchFamily="50" charset="-128"/>
                <a:ea typeface="HG丸ｺﾞｼｯｸM-PRO" panose="020F0600000000000000" pitchFamily="50" charset="-128"/>
              </a:rPr>
              <a:t>・方策案の実現のために、具体的な実施事項、手順を</a:t>
            </a:r>
            <a:endParaRPr lang="en-US" altLang="ja-JP" sz="14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dirty="0">
                <a:solidFill>
                  <a:srgbClr val="000000"/>
                </a:solidFill>
                <a:latin typeface="HG丸ｺﾞｼｯｸM-PRO" panose="020F0600000000000000" pitchFamily="50" charset="-128"/>
                <a:ea typeface="HG丸ｺﾞｼｯｸM-PRO" panose="020F0600000000000000" pitchFamily="50" charset="-128"/>
              </a:rPr>
              <a:t>　検討する（新たな情報収集、試行等も実施）</a:t>
            </a:r>
            <a:endParaRPr lang="ja-JP" altLang="en-US" sz="1400" dirty="0">
              <a:latin typeface="HG丸ｺﾞｼｯｸM-PRO" panose="020F0600000000000000" pitchFamily="50" charset="-128"/>
              <a:ea typeface="HG丸ｺﾞｼｯｸM-PRO" panose="020F0600000000000000" pitchFamily="50" charset="-128"/>
            </a:endParaRPr>
          </a:p>
        </p:txBody>
      </p:sp>
      <p:sp>
        <p:nvSpPr>
          <p:cNvPr id="37895" name="メモ 979"/>
          <p:cNvSpPr>
            <a:spLocks noChangeArrowheads="1"/>
          </p:cNvSpPr>
          <p:nvPr/>
        </p:nvSpPr>
        <p:spPr bwMode="auto">
          <a:xfrm>
            <a:off x="358775" y="1946275"/>
            <a:ext cx="4846638" cy="1104900"/>
          </a:xfrm>
          <a:prstGeom prst="foldedCorner">
            <a:avLst>
              <a:gd name="adj" fmla="val 16667"/>
            </a:avLst>
          </a:prstGeom>
          <a:solidFill>
            <a:srgbClr val="FFFFCC"/>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400" b="1">
                <a:solidFill>
                  <a:srgbClr val="000000"/>
                </a:solidFill>
                <a:latin typeface="HG丸ｺﾞｼｯｸM-PRO" panose="020F0600000000000000" pitchFamily="50" charset="-128"/>
                <a:ea typeface="HG丸ｺﾞｼｯｸM-PRO" panose="020F0600000000000000" pitchFamily="50" charset="-128"/>
              </a:rPr>
              <a:t>②</a:t>
            </a:r>
            <a:r>
              <a:rPr lang="ja-JP" altLang="en-US" sz="1400" b="1">
                <a:solidFill>
                  <a:srgbClr val="000000"/>
                </a:solidFill>
                <a:latin typeface="HG丸ｺﾞｼｯｸM-PRO" panose="020F0600000000000000" pitchFamily="50" charset="-128"/>
                <a:ea typeface="HG丸ｺﾞｼｯｸM-PRO" panose="020F0600000000000000" pitchFamily="50" charset="-128"/>
              </a:rPr>
              <a:t>期待効果の予測</a:t>
            </a:r>
            <a:br>
              <a:rPr lang="ja-JP" altLang="en-US" sz="1400">
                <a:solidFill>
                  <a:srgbClr val="000000"/>
                </a:solidFill>
                <a:latin typeface="HG丸ｺﾞｼｯｸM-PRO" panose="020F0600000000000000" pitchFamily="50" charset="-128"/>
                <a:ea typeface="HG丸ｺﾞｼｯｸM-PRO" panose="020F0600000000000000" pitchFamily="50" charset="-128"/>
              </a:rPr>
            </a:br>
            <a:r>
              <a:rPr lang="ja-JP" altLang="en-US" sz="1400">
                <a:solidFill>
                  <a:srgbClr val="000000"/>
                </a:solidFill>
                <a:latin typeface="HG丸ｺﾞｼｯｸM-PRO" panose="020F0600000000000000" pitchFamily="50" charset="-128"/>
                <a:ea typeface="HG丸ｺﾞｼｯｸM-PRO" panose="020F0600000000000000" pitchFamily="50" charset="-128"/>
              </a:rPr>
              <a:t>・シナリオに基づき期待効果予測（個別目標意味合いも）</a:t>
            </a:r>
            <a:br>
              <a:rPr lang="ja-JP" altLang="en-US" sz="1400">
                <a:solidFill>
                  <a:srgbClr val="000000"/>
                </a:solidFill>
                <a:latin typeface="HG丸ｺﾞｼｯｸM-PRO" panose="020F0600000000000000" pitchFamily="50" charset="-128"/>
                <a:ea typeface="HG丸ｺﾞｼｯｸM-PRO" panose="020F0600000000000000" pitchFamily="50" charset="-128"/>
              </a:rPr>
            </a:br>
            <a:r>
              <a:rPr lang="ja-JP" altLang="en-US" sz="1400">
                <a:solidFill>
                  <a:srgbClr val="000000"/>
                </a:solidFill>
                <a:latin typeface="HG丸ｺﾞｼｯｸM-PRO" panose="020F0600000000000000" pitchFamily="50" charset="-128"/>
                <a:ea typeface="HG丸ｺﾞｼｯｸM-PRO" panose="020F0600000000000000" pitchFamily="50" charset="-128"/>
              </a:rPr>
              <a:t>・採用したシナリオを合算した場合の目標達成の</a:t>
            </a:r>
            <a:endParaRPr lang="en-US" altLang="ja-JP" sz="140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solidFill>
                  <a:srgbClr val="000000"/>
                </a:solidFill>
                <a:latin typeface="HG丸ｺﾞｼｯｸM-PRO" panose="020F0600000000000000" pitchFamily="50" charset="-128"/>
                <a:ea typeface="HG丸ｺﾞｼｯｸM-PRO" panose="020F0600000000000000" pitchFamily="50" charset="-128"/>
              </a:rPr>
              <a:t>　可能性もチェック</a:t>
            </a:r>
            <a:endParaRPr lang="ja-JP" altLang="en-US" sz="1400">
              <a:latin typeface="HG丸ｺﾞｼｯｸM-PRO" panose="020F0600000000000000" pitchFamily="50" charset="-128"/>
              <a:ea typeface="HG丸ｺﾞｼｯｸM-PRO" panose="020F0600000000000000" pitchFamily="50" charset="-128"/>
            </a:endParaRPr>
          </a:p>
        </p:txBody>
      </p:sp>
      <p:sp>
        <p:nvSpPr>
          <p:cNvPr id="37896" name="メモ 980"/>
          <p:cNvSpPr>
            <a:spLocks noChangeArrowheads="1"/>
          </p:cNvSpPr>
          <p:nvPr/>
        </p:nvSpPr>
        <p:spPr bwMode="auto">
          <a:xfrm>
            <a:off x="358775" y="3144838"/>
            <a:ext cx="4846638" cy="755650"/>
          </a:xfrm>
          <a:prstGeom prst="foldedCorner">
            <a:avLst>
              <a:gd name="adj" fmla="val 16667"/>
            </a:avLst>
          </a:prstGeom>
          <a:solidFill>
            <a:srgbClr val="FFFFCC"/>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400" b="1">
                <a:solidFill>
                  <a:srgbClr val="000000"/>
                </a:solidFill>
                <a:latin typeface="HG丸ｺﾞｼｯｸM-PRO" panose="020F0600000000000000" pitchFamily="50" charset="-128"/>
                <a:ea typeface="HG丸ｺﾞｼｯｸM-PRO" panose="020F0600000000000000" pitchFamily="50" charset="-128"/>
              </a:rPr>
              <a:t>③</a:t>
            </a:r>
            <a:r>
              <a:rPr lang="ja-JP" altLang="en-US" sz="1400" b="1">
                <a:latin typeface="HG丸ｺﾞｼｯｸM-PRO" panose="020F0600000000000000" pitchFamily="50" charset="-128"/>
                <a:ea typeface="HG丸ｺﾞｼｯｸM-PRO" panose="020F0600000000000000" pitchFamily="50" charset="-128"/>
              </a:rPr>
              <a:t>障害の予測と事前防止策の検討</a:t>
            </a:r>
            <a:br>
              <a:rPr lang="ja-JP" altLang="en-US" sz="1400">
                <a:solidFill>
                  <a:srgbClr val="FF0000"/>
                </a:solidFill>
                <a:latin typeface="HG丸ｺﾞｼｯｸM-PRO" panose="020F0600000000000000" pitchFamily="50" charset="-128"/>
                <a:ea typeface="HG丸ｺﾞｼｯｸM-PRO" panose="020F0600000000000000" pitchFamily="50" charset="-128"/>
              </a:rPr>
            </a:br>
            <a:r>
              <a:rPr lang="ja-JP" altLang="en-US" sz="1400">
                <a:solidFill>
                  <a:srgbClr val="000000"/>
                </a:solidFill>
                <a:latin typeface="HG丸ｺﾞｼｯｸM-PRO" panose="020F0600000000000000" pitchFamily="50" charset="-128"/>
                <a:ea typeface="HG丸ｺﾞｼｯｸM-PRO" panose="020F0600000000000000" pitchFamily="50" charset="-128"/>
              </a:rPr>
              <a:t>・未経験のことが多いため、事前に障害・悪影響を</a:t>
            </a:r>
            <a:endParaRPr lang="en-US" altLang="ja-JP" sz="140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a:solidFill>
                  <a:srgbClr val="000000"/>
                </a:solidFill>
                <a:latin typeface="HG丸ｺﾞｼｯｸM-PRO" panose="020F0600000000000000" pitchFamily="50" charset="-128"/>
                <a:ea typeface="HG丸ｺﾞｼｯｸM-PRO" panose="020F0600000000000000" pitchFamily="50" charset="-128"/>
              </a:rPr>
              <a:t>　予測し、回避策を検討しておく</a:t>
            </a:r>
          </a:p>
        </p:txBody>
      </p:sp>
      <p:sp>
        <p:nvSpPr>
          <p:cNvPr id="37897" name="メモ 989"/>
          <p:cNvSpPr>
            <a:spLocks noChangeArrowheads="1"/>
          </p:cNvSpPr>
          <p:nvPr/>
        </p:nvSpPr>
        <p:spPr bwMode="auto">
          <a:xfrm>
            <a:off x="358775" y="3973513"/>
            <a:ext cx="4846638" cy="787400"/>
          </a:xfrm>
          <a:prstGeom prst="foldedCorner">
            <a:avLst>
              <a:gd name="adj" fmla="val 16667"/>
            </a:avLst>
          </a:prstGeom>
          <a:solidFill>
            <a:srgbClr val="FFFFCC"/>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400" b="1" dirty="0">
                <a:solidFill>
                  <a:srgbClr val="000000"/>
                </a:solidFill>
                <a:latin typeface="HG丸ｺﾞｼｯｸM-PRO" panose="020F0600000000000000" pitchFamily="50" charset="-128"/>
                <a:ea typeface="HG丸ｺﾞｼｯｸM-PRO" panose="020F0600000000000000" pitchFamily="50" charset="-128"/>
              </a:rPr>
              <a:t>④</a:t>
            </a:r>
            <a:r>
              <a:rPr lang="ja-JP" altLang="en-US" sz="1400" b="1" dirty="0">
                <a:solidFill>
                  <a:srgbClr val="000000"/>
                </a:solidFill>
                <a:latin typeface="HG丸ｺﾞｼｯｸM-PRO" panose="020F0600000000000000" pitchFamily="50" charset="-128"/>
                <a:ea typeface="HG丸ｺﾞｼｯｸM-PRO" panose="020F0600000000000000" pitchFamily="50" charset="-128"/>
              </a:rPr>
              <a:t>成功シナリオの選定</a:t>
            </a:r>
            <a:br>
              <a:rPr lang="ja-JP" altLang="en-US" sz="1400" dirty="0">
                <a:solidFill>
                  <a:srgbClr val="000000"/>
                </a:solidFill>
                <a:latin typeface="HG丸ｺﾞｼｯｸM-PRO" panose="020F0600000000000000" pitchFamily="50" charset="-128"/>
                <a:ea typeface="HG丸ｺﾞｼｯｸM-PRO" panose="020F0600000000000000" pitchFamily="50" charset="-128"/>
              </a:rPr>
            </a:br>
            <a:r>
              <a:rPr lang="ja-JP" altLang="en-US" sz="1400" dirty="0">
                <a:solidFill>
                  <a:srgbClr val="000000"/>
                </a:solidFill>
                <a:latin typeface="HG丸ｺﾞｼｯｸM-PRO" panose="020F0600000000000000" pitchFamily="50" charset="-128"/>
                <a:ea typeface="HG丸ｺﾞｼｯｸM-PRO" panose="020F0600000000000000" pitchFamily="50" charset="-128"/>
              </a:rPr>
              <a:t>・上記からシナリオの採否を決定した目標達成見込み</a:t>
            </a:r>
            <a:endParaRPr lang="en-US" altLang="ja-JP" sz="14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dirty="0">
                <a:solidFill>
                  <a:srgbClr val="000000"/>
                </a:solidFill>
                <a:latin typeface="HG丸ｺﾞｼｯｸM-PRO" panose="020F0600000000000000" pitchFamily="50" charset="-128"/>
                <a:ea typeface="HG丸ｺﾞｼｯｸM-PRO" panose="020F0600000000000000" pitchFamily="50" charset="-128"/>
              </a:rPr>
              <a:t>　を推定する。未達の場合は再度検討する。</a:t>
            </a:r>
            <a:endParaRPr lang="ja-JP" altLang="en-US" sz="1400" dirty="0">
              <a:latin typeface="HG丸ｺﾞｼｯｸM-PRO" panose="020F0600000000000000" pitchFamily="50" charset="-128"/>
              <a:ea typeface="HG丸ｺﾞｼｯｸM-PRO" panose="020F0600000000000000" pitchFamily="50" charset="-128"/>
            </a:endParaRPr>
          </a:p>
        </p:txBody>
      </p:sp>
      <p:graphicFrame>
        <p:nvGraphicFramePr>
          <p:cNvPr id="118" name="表 117"/>
          <p:cNvGraphicFramePr>
            <a:graphicFrameLocks noGrp="1"/>
          </p:cNvGraphicFramePr>
          <p:nvPr/>
        </p:nvGraphicFramePr>
        <p:xfrm>
          <a:off x="7177088" y="3497263"/>
          <a:ext cx="12006263" cy="6569076"/>
        </p:xfrm>
        <a:graphic>
          <a:graphicData uri="http://schemas.openxmlformats.org/drawingml/2006/table">
            <a:tbl>
              <a:tblPr firstRow="1" bandRow="1"/>
              <a:tblGrid>
                <a:gridCol w="283135">
                  <a:extLst>
                    <a:ext uri="{9D8B030D-6E8A-4147-A177-3AD203B41FA5}">
                      <a16:colId xmlns:a16="http://schemas.microsoft.com/office/drawing/2014/main" val="20000"/>
                    </a:ext>
                  </a:extLst>
                </a:gridCol>
                <a:gridCol w="2101594">
                  <a:extLst>
                    <a:ext uri="{9D8B030D-6E8A-4147-A177-3AD203B41FA5}">
                      <a16:colId xmlns:a16="http://schemas.microsoft.com/office/drawing/2014/main" val="20001"/>
                    </a:ext>
                  </a:extLst>
                </a:gridCol>
                <a:gridCol w="1957646">
                  <a:extLst>
                    <a:ext uri="{9D8B030D-6E8A-4147-A177-3AD203B41FA5}">
                      <a16:colId xmlns:a16="http://schemas.microsoft.com/office/drawing/2014/main" val="20002"/>
                    </a:ext>
                  </a:extLst>
                </a:gridCol>
                <a:gridCol w="1712744">
                  <a:extLst>
                    <a:ext uri="{9D8B030D-6E8A-4147-A177-3AD203B41FA5}">
                      <a16:colId xmlns:a16="http://schemas.microsoft.com/office/drawing/2014/main" val="20003"/>
                    </a:ext>
                  </a:extLst>
                </a:gridCol>
                <a:gridCol w="1712744">
                  <a:extLst>
                    <a:ext uri="{9D8B030D-6E8A-4147-A177-3AD203B41FA5}">
                      <a16:colId xmlns:a16="http://schemas.microsoft.com/office/drawing/2014/main" val="20004"/>
                    </a:ext>
                  </a:extLst>
                </a:gridCol>
                <a:gridCol w="1712744">
                  <a:extLst>
                    <a:ext uri="{9D8B030D-6E8A-4147-A177-3AD203B41FA5}">
                      <a16:colId xmlns:a16="http://schemas.microsoft.com/office/drawing/2014/main" val="20005"/>
                    </a:ext>
                  </a:extLst>
                </a:gridCol>
                <a:gridCol w="1712744">
                  <a:extLst>
                    <a:ext uri="{9D8B030D-6E8A-4147-A177-3AD203B41FA5}">
                      <a16:colId xmlns:a16="http://schemas.microsoft.com/office/drawing/2014/main" val="20006"/>
                    </a:ext>
                  </a:extLst>
                </a:gridCol>
                <a:gridCol w="812912">
                  <a:extLst>
                    <a:ext uri="{9D8B030D-6E8A-4147-A177-3AD203B41FA5}">
                      <a16:colId xmlns:a16="http://schemas.microsoft.com/office/drawing/2014/main" val="20007"/>
                    </a:ext>
                  </a:extLst>
                </a:gridCol>
              </a:tblGrid>
              <a:tr h="731591">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en-US" altLang="ja-JP" sz="1100" dirty="0">
                          <a:solidFill>
                            <a:schemeClr val="tx1"/>
                          </a:solidFill>
                          <a:latin typeface="HG丸ｺﾞｼｯｸM-PRO" panose="020F0400000000000000" pitchFamily="50" charset="-128"/>
                          <a:ea typeface="HG丸ｺﾞｼｯｸM-PRO" panose="020F0400000000000000" pitchFamily="50" charset="-128"/>
                        </a:rPr>
                        <a:t>No.</a:t>
                      </a:r>
                      <a:endParaRPr kumimoji="1" lang="ja-JP" altLang="en-US" sz="110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100" dirty="0">
                          <a:solidFill>
                            <a:schemeClr val="tx1"/>
                          </a:solidFill>
                          <a:latin typeface="HG丸ｺﾞｼｯｸM-PRO" panose="020F0400000000000000" pitchFamily="50" charset="-128"/>
                          <a:ea typeface="HG丸ｺﾞｼｯｸM-PRO" panose="020F0400000000000000" pitchFamily="50" charset="-128"/>
                        </a:rPr>
                        <a:t>方策案</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100" dirty="0">
                          <a:solidFill>
                            <a:schemeClr val="tx1"/>
                          </a:solidFill>
                          <a:latin typeface="HG丸ｺﾞｼｯｸM-PRO" panose="020F0400000000000000" pitchFamily="50" charset="-128"/>
                          <a:ea typeface="HG丸ｺﾞｼｯｸM-PRO" panose="020F0400000000000000" pitchFamily="50" charset="-128"/>
                        </a:rPr>
                        <a:t>シナリオ</a:t>
                      </a:r>
                      <a:endParaRPr kumimoji="1" lang="en-US" altLang="ja-JP" sz="1100" dirty="0">
                        <a:solidFill>
                          <a:schemeClr val="tx1"/>
                        </a:solidFill>
                        <a:latin typeface="HG丸ｺﾞｼｯｸM-PRO" panose="020F0400000000000000" pitchFamily="50" charset="-128"/>
                        <a:ea typeface="HG丸ｺﾞｼｯｸM-PRO" panose="020F0400000000000000" pitchFamily="50" charset="-128"/>
                      </a:endParaRPr>
                    </a:p>
                    <a:p>
                      <a:pPr algn="ctr"/>
                      <a:r>
                        <a:rPr kumimoji="1" lang="en-US" altLang="ja-JP" sz="1100" dirty="0">
                          <a:solidFill>
                            <a:schemeClr val="tx1"/>
                          </a:solidFill>
                          <a:latin typeface="HG丸ｺﾞｼｯｸM-PRO" panose="020F0400000000000000" pitchFamily="50" charset="-128"/>
                          <a:ea typeface="HG丸ｺﾞｼｯｸM-PRO" panose="020F0400000000000000" pitchFamily="50" charset="-128"/>
                        </a:rPr>
                        <a:t>(</a:t>
                      </a:r>
                      <a:r>
                        <a:rPr kumimoji="1" lang="ja-JP" altLang="en-US" sz="1100" dirty="0">
                          <a:solidFill>
                            <a:schemeClr val="tx1"/>
                          </a:solidFill>
                          <a:latin typeface="HG丸ｺﾞｼｯｸM-PRO" panose="020F0400000000000000" pitchFamily="50" charset="-128"/>
                          <a:ea typeface="HG丸ｺﾞｼｯｸM-PRO" panose="020F0400000000000000" pitchFamily="50" charset="-128"/>
                        </a:rPr>
                        <a:t>具体的な実施手順。</a:t>
                      </a:r>
                      <a:endParaRPr kumimoji="1" lang="en-US" altLang="ja-JP" sz="1100" dirty="0">
                        <a:solidFill>
                          <a:schemeClr val="tx1"/>
                        </a:solidFill>
                        <a:latin typeface="HG丸ｺﾞｼｯｸM-PRO" panose="020F0400000000000000" pitchFamily="50" charset="-128"/>
                        <a:ea typeface="HG丸ｺﾞｼｯｸM-PRO" panose="020F0400000000000000" pitchFamily="50" charset="-128"/>
                      </a:endParaRPr>
                    </a:p>
                    <a:p>
                      <a:pPr algn="ctr"/>
                      <a:r>
                        <a:rPr kumimoji="1" lang="ja-JP" altLang="en-US" sz="1100" dirty="0">
                          <a:solidFill>
                            <a:schemeClr val="tx1"/>
                          </a:solidFill>
                          <a:latin typeface="HG丸ｺﾞｼｯｸM-PRO" panose="020F0400000000000000" pitchFamily="50" charset="-128"/>
                          <a:ea typeface="HG丸ｺﾞｼｯｸM-PRO" panose="020F0400000000000000" pitchFamily="50" charset="-128"/>
                        </a:rPr>
                        <a:t>実現性も考慮。）</a:t>
                      </a:r>
                    </a:p>
                  </a:txBody>
                  <a:tcPr marL="91436" marR="91436" marT="45688" marB="45688"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100" dirty="0">
                          <a:solidFill>
                            <a:schemeClr val="tx1"/>
                          </a:solidFill>
                          <a:latin typeface="HG丸ｺﾞｼｯｸM-PRO" panose="020F0400000000000000" pitchFamily="50" charset="-128"/>
                          <a:ea typeface="HG丸ｺﾞｼｯｸM-PRO" panose="020F0400000000000000" pitchFamily="50" charset="-128"/>
                        </a:rPr>
                        <a:t>期待効果</a:t>
                      </a:r>
                    </a:p>
                  </a:txBody>
                  <a:tcPr marL="91436" marR="91436" marT="45688" marB="45688"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100" dirty="0">
                          <a:solidFill>
                            <a:schemeClr val="tx1"/>
                          </a:solidFill>
                          <a:latin typeface="HG丸ｺﾞｼｯｸM-PRO" panose="020F0400000000000000" pitchFamily="50" charset="-128"/>
                          <a:ea typeface="HG丸ｺﾞｼｯｸM-PRO" panose="020F0400000000000000" pitchFamily="50" charset="-128"/>
                        </a:rPr>
                        <a:t>障害･悪影響</a:t>
                      </a:r>
                    </a:p>
                  </a:txBody>
                  <a:tcPr marL="91436" marR="91436" marT="45688" marB="45688"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100" dirty="0">
                          <a:solidFill>
                            <a:schemeClr val="tx1"/>
                          </a:solidFill>
                          <a:latin typeface="HG丸ｺﾞｼｯｸM-PRO" panose="020F0400000000000000" pitchFamily="50" charset="-128"/>
                          <a:ea typeface="HG丸ｺﾞｼｯｸM-PRO" panose="020F0400000000000000" pitchFamily="50" charset="-128"/>
                        </a:rPr>
                        <a:t>障害・悪影響回避処置</a:t>
                      </a:r>
                    </a:p>
                  </a:txBody>
                  <a:tcPr marL="91436" marR="91436" marT="45688" marB="45688"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100" dirty="0">
                          <a:solidFill>
                            <a:schemeClr val="tx1"/>
                          </a:solidFill>
                          <a:latin typeface="HG丸ｺﾞｼｯｸM-PRO" panose="020F0400000000000000" pitchFamily="50" charset="-128"/>
                          <a:ea typeface="HG丸ｺﾞｼｯｸM-PRO" panose="020F0400000000000000" pitchFamily="50" charset="-128"/>
                        </a:rPr>
                        <a:t>採用可否</a:t>
                      </a:r>
                      <a:endParaRPr kumimoji="1" lang="en-US" altLang="ja-JP" sz="110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8" marB="45688"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762083">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100" dirty="0">
                          <a:solidFill>
                            <a:schemeClr val="tx1"/>
                          </a:solidFill>
                          <a:latin typeface="HG丸ｺﾞｼｯｸM-PRO" panose="020F0400000000000000" pitchFamily="50" charset="-128"/>
                          <a:ea typeface="HG丸ｺﾞｼｯｸM-PRO" panose="020F0400000000000000" pitchFamily="50" charset="-128"/>
                        </a:rPr>
                        <a:t>１</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0" spc="-50" baseline="0" dirty="0">
                          <a:solidFill>
                            <a:schemeClr val="tx1"/>
                          </a:solidFill>
                          <a:latin typeface="HG丸ｺﾞｼｯｸM-PRO" panose="020F0400000000000000" pitchFamily="50" charset="-128"/>
                          <a:ea typeface="HG丸ｺﾞｼｯｸM-PRO" panose="020F0400000000000000" pitchFamily="50" charset="-128"/>
                        </a:rPr>
                        <a:t>人通りの多い場所へ変更</a:t>
                      </a:r>
                      <a:endParaRPr kumimoji="1" lang="en-US" altLang="ja-JP" sz="1300" b="0" spc="-50" baseline="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chemeClr val="tx1"/>
                          </a:solidFill>
                          <a:latin typeface="HG丸ｺﾞｼｯｸM-PRO" panose="020F0400000000000000" pitchFamily="50" charset="-128"/>
                          <a:ea typeface="HG丸ｺﾞｼｯｸM-PRO" panose="020F0400000000000000" pitchFamily="50" charset="-128"/>
                        </a:rPr>
                        <a:t>①通行量の多い場所調査（候補地を比較し選定）</a:t>
                      </a:r>
                      <a:endParaRPr kumimoji="1" lang="en-US" altLang="ja-JP" sz="1100" dirty="0">
                        <a:solidFill>
                          <a:schemeClr val="tx1"/>
                        </a:solidFill>
                        <a:latin typeface="HG丸ｺﾞｼｯｸM-PRO" panose="020F0400000000000000" pitchFamily="50" charset="-128"/>
                        <a:ea typeface="HG丸ｺﾞｼｯｸM-PRO" panose="020F0400000000000000"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chemeClr val="tx1"/>
                          </a:solidFill>
                          <a:latin typeface="HG丸ｺﾞｼｯｸM-PRO" panose="020F0400000000000000" pitchFamily="50" charset="-128"/>
                          <a:ea typeface="HG丸ｺﾞｼｯｸM-PRO" panose="020F0400000000000000" pitchFamily="50" charset="-128"/>
                        </a:rPr>
                        <a:t>②場所確保</a:t>
                      </a:r>
                      <a:endParaRPr kumimoji="1" lang="en-US" altLang="ja-JP" sz="1100" dirty="0">
                        <a:solidFill>
                          <a:schemeClr val="tx1"/>
                        </a:solidFill>
                        <a:latin typeface="HG丸ｺﾞｼｯｸM-PRO" panose="020F0400000000000000" pitchFamily="50" charset="-128"/>
                        <a:ea typeface="HG丸ｺﾞｼｯｸM-PRO" panose="020F0400000000000000"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chemeClr val="tx1"/>
                          </a:solidFill>
                          <a:latin typeface="HG丸ｺﾞｼｯｸM-PRO" panose="020F0400000000000000" pitchFamily="50" charset="-128"/>
                          <a:ea typeface="HG丸ｺﾞｼｯｸM-PRO" panose="020F0400000000000000" pitchFamily="50" charset="-128"/>
                        </a:rPr>
                        <a:t>③自販機移設</a:t>
                      </a:r>
                      <a:endParaRPr kumimoji="1" lang="en-US" altLang="ja-JP" sz="110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100" b="1" dirty="0">
                          <a:solidFill>
                            <a:schemeClr val="tx1"/>
                          </a:solidFill>
                          <a:latin typeface="HG丸ｺﾞｼｯｸM-PRO" panose="020F0400000000000000" pitchFamily="50" charset="-128"/>
                          <a:ea typeface="HG丸ｺﾞｼｯｸM-PRO" panose="020F0400000000000000" pitchFamily="50" charset="-128"/>
                        </a:rPr>
                        <a:t>＋１ 万円　　</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10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①場所が確保できない</a:t>
                      </a:r>
                      <a:endParaRPr kumimoji="1" lang="en-US" altLang="ja-JP" sz="1100" spc="-100" baseline="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gridSpan="2">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①候補地を３つ選定して検討</a:t>
                      </a:r>
                      <a:endParaRPr kumimoji="1" lang="en-US" altLang="ja-JP"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②現状の場所での可能性も検討（人の流れ変更等）</a:t>
                      </a:r>
                      <a:endParaRPr kumimoji="1" lang="en-US" altLang="ja-JP" sz="110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h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100" spc="-50" baseline="0" dirty="0">
                          <a:solidFill>
                            <a:schemeClr val="tx1"/>
                          </a:solidFill>
                          <a:latin typeface="HG丸ｺﾞｼｯｸM-PRO" panose="020F0400000000000000" pitchFamily="50" charset="-128"/>
                          <a:ea typeface="HG丸ｺﾞｼｯｸM-PRO" panose="020F0400000000000000" pitchFamily="50" charset="-128"/>
                        </a:rPr>
                        <a:t>○</a:t>
                      </a:r>
                      <a:endParaRPr kumimoji="1" lang="en-US" altLang="ja-JP" sz="1100" spc="-50" baseline="0" dirty="0">
                        <a:solidFill>
                          <a:schemeClr val="tx1"/>
                        </a:solidFill>
                        <a:latin typeface="HG丸ｺﾞｼｯｸM-PRO" panose="020F0400000000000000" pitchFamily="50" charset="-128"/>
                        <a:ea typeface="HG丸ｺﾞｼｯｸM-PRO" panose="020F0400000000000000" pitchFamily="50" charset="-128"/>
                      </a:endParaRPr>
                    </a:p>
                    <a:p>
                      <a:pPr algn="ctr"/>
                      <a:endParaRPr kumimoji="1" lang="en-US" altLang="ja-JP" sz="1100" spc="-50" baseline="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10001"/>
                  </a:ext>
                </a:extLst>
              </a:tr>
              <a:tr h="670614">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100" dirty="0">
                          <a:solidFill>
                            <a:schemeClr val="tx1"/>
                          </a:solidFill>
                          <a:latin typeface="HG丸ｺﾞｼｯｸM-PRO" panose="020F0400000000000000" pitchFamily="50" charset="-128"/>
                          <a:ea typeface="HG丸ｺﾞｼｯｸM-PRO" panose="020F0400000000000000" pitchFamily="50" charset="-128"/>
                        </a:rPr>
                        <a:t>２</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5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人の流れ変更</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①人の流れ調査</a:t>
                      </a:r>
                      <a:endParaRPr kumimoji="1" lang="en-US" altLang="ja-JP"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②人の流れ変更方法検討</a:t>
                      </a:r>
                      <a:endParaRPr kumimoji="1" lang="en-US" altLang="ja-JP"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（障害、看板等）</a:t>
                      </a:r>
                      <a:endParaRPr kumimoji="1" lang="en-US" altLang="ja-JP"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a:t>
                      </a:r>
                      <a:r>
                        <a:rPr kumimoji="1" lang="en-US" altLang="ja-JP" sz="11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0.5 </a:t>
                      </a:r>
                      <a:r>
                        <a:rPr kumimoji="1" lang="ja-JP" altLang="en-US" sz="11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万円</a:t>
                      </a:r>
                      <a:endParaRPr kumimoji="1" lang="en-US" altLang="ja-JP" sz="11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spc="-100" baseline="0" dirty="0">
                          <a:solidFill>
                            <a:schemeClr val="tx1"/>
                          </a:solidFill>
                          <a:latin typeface="HG丸ｺﾞｼｯｸM-PRO" panose="020F0400000000000000" pitchFamily="50" charset="-128"/>
                          <a:ea typeface="HG丸ｺﾞｼｯｸM-PRO" panose="020F0400000000000000" pitchFamily="50" charset="-128"/>
                        </a:rPr>
                        <a:t>①他の自販機の売上げ減少</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chemeClr val="tx1"/>
                          </a:solidFill>
                          <a:latin typeface="HG丸ｺﾞｼｯｸM-PRO" panose="020F0400000000000000" pitchFamily="50" charset="-128"/>
                          <a:ea typeface="HG丸ｺﾞｼｯｸM-PRO" panose="020F0400000000000000" pitchFamily="50" charset="-128"/>
                        </a:rPr>
                        <a:t>①事前にシミュレーション実施</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lang="en-US" altLang="ja-JP" sz="1100" spc="-50" baseline="0" dirty="0">
                          <a:solidFill>
                            <a:schemeClr val="tx1"/>
                          </a:solidFill>
                          <a:latin typeface="HG丸ｺﾞｼｯｸM-PRO" panose="020F0400000000000000" pitchFamily="50" charset="-128"/>
                          <a:ea typeface="HG丸ｺﾞｼｯｸM-PRO" panose="020F0400000000000000" pitchFamily="50" charset="-128"/>
                        </a:rPr>
                        <a:t>×</a:t>
                      </a:r>
                      <a:r>
                        <a:rPr lang="ja-JP" altLang="en-US" sz="1100" spc="-50" baseline="0" dirty="0">
                          <a:solidFill>
                            <a:schemeClr val="tx1"/>
                          </a:solidFill>
                          <a:latin typeface="HG丸ｺﾞｼｯｸM-PRO" panose="020F0400000000000000" pitchFamily="50" charset="-128"/>
                          <a:ea typeface="HG丸ｺﾞｼｯｸM-PRO" panose="020F0400000000000000" pitchFamily="50" charset="-128"/>
                        </a:rPr>
                        <a:t>場所変更優先で見送り</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640128">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100" dirty="0">
                          <a:solidFill>
                            <a:schemeClr val="tx1"/>
                          </a:solidFill>
                          <a:latin typeface="HG丸ｺﾞｼｯｸM-PRO" panose="020F0400000000000000" pitchFamily="50" charset="-128"/>
                          <a:ea typeface="HG丸ｺﾞｼｯｸM-PRO" panose="020F0400000000000000" pitchFamily="50" charset="-128"/>
                        </a:rPr>
                        <a:t>３</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5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ポップ広告</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①広告デザイン検討</a:t>
                      </a:r>
                      <a:endParaRPr kumimoji="1" lang="en-US" altLang="ja-JP"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②見積もり</a:t>
                      </a:r>
                      <a:endParaRPr kumimoji="1" lang="en-US" altLang="ja-JP"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③製作④設置</a:t>
                      </a:r>
                      <a:endParaRPr kumimoji="1" lang="en-US" altLang="ja-JP"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a:t>
                      </a:r>
                      <a:r>
                        <a:rPr kumimoji="1" lang="en-US" altLang="ja-JP" sz="11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0.5 </a:t>
                      </a:r>
                      <a:r>
                        <a:rPr kumimoji="1" lang="ja-JP" altLang="en-US" sz="11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万円</a:t>
                      </a:r>
                      <a:endParaRPr kumimoji="1" lang="en-US" altLang="ja-JP" sz="11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algn="ctr"/>
                      <a:endParaRPr lang="ja-JP" altLang="en-US" sz="1100" b="1"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10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①過大広告になり、訴えられる</a:t>
                      </a:r>
                      <a:endParaRPr lang="ja-JP" altLang="en-US" sz="1100" spc="-100" baseline="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gridSpan="2">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①飲料メーカーの広告を引用（飲料メーカーとの調整？）</a:t>
                      </a:r>
                      <a:endParaRPr lang="ja-JP" altLang="en-US" sz="110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h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lang="ja-JP" altLang="en-US" sz="1100" spc="-50" baseline="0" dirty="0">
                          <a:solidFill>
                            <a:schemeClr val="tx1"/>
                          </a:solidFill>
                          <a:latin typeface="HG丸ｺﾞｼｯｸM-PRO" panose="020F0400000000000000" pitchFamily="50" charset="-128"/>
                          <a:ea typeface="HG丸ｺﾞｼｯｸM-PRO" panose="020F0400000000000000" pitchFamily="50" charset="-128"/>
                        </a:rPr>
                        <a:t>○</a:t>
                      </a:r>
                      <a:endParaRPr lang="en-US" altLang="ja-JP" sz="1100" spc="-50" baseline="0" dirty="0">
                        <a:solidFill>
                          <a:schemeClr val="tx1"/>
                        </a:solidFill>
                        <a:latin typeface="HG丸ｺﾞｼｯｸM-PRO" panose="020F0400000000000000" pitchFamily="50" charset="-128"/>
                        <a:ea typeface="HG丸ｺﾞｼｯｸM-PRO" panose="020F0400000000000000" pitchFamily="50" charset="-128"/>
                      </a:endParaRPr>
                    </a:p>
                    <a:p>
                      <a:pPr algn="ctr"/>
                      <a:endParaRPr lang="ja-JP" altLang="en-US" sz="1100" spc="-50" baseline="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10003"/>
                  </a:ext>
                </a:extLst>
              </a:tr>
              <a:tr h="731587">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100" dirty="0">
                          <a:solidFill>
                            <a:schemeClr val="tx1"/>
                          </a:solidFill>
                          <a:latin typeface="HG丸ｺﾞｼｯｸM-PRO" panose="020F0400000000000000" pitchFamily="50" charset="-128"/>
                          <a:ea typeface="HG丸ｺﾞｼｯｸM-PRO" panose="020F0400000000000000" pitchFamily="50" charset="-128"/>
                        </a:rPr>
                        <a:t>４</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5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自動音声で呼びかける</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①音声案１、２、３を作成</a:t>
                      </a:r>
                      <a:endParaRPr kumimoji="1" lang="en-US" altLang="ja-JP"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②音声試行による効果確認</a:t>
                      </a:r>
                      <a:endParaRPr kumimoji="1" lang="en-US" altLang="ja-JP"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③自販機改造</a:t>
                      </a:r>
                      <a:endParaRPr lang="ja-JP" altLang="en-US" sz="110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a:t>
                      </a:r>
                      <a:r>
                        <a:rPr kumimoji="1" lang="en-US" altLang="ja-JP" sz="11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0.3 </a:t>
                      </a:r>
                      <a:r>
                        <a:rPr kumimoji="1" lang="ja-JP" altLang="en-US" sz="11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万円</a:t>
                      </a:r>
                      <a:endParaRPr kumimoji="1" lang="en-US" altLang="ja-JP" sz="11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algn="ctr"/>
                      <a:endParaRPr lang="ja-JP" altLang="en-US" sz="1100" b="1"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10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①夜の騒音被害</a:t>
                      </a:r>
                      <a:endParaRPr lang="ja-JP" altLang="en-US" sz="1100" spc="-100" baseline="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gridSpan="2">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①時間帯限定②音量調整</a:t>
                      </a:r>
                      <a:endParaRPr kumimoji="1" lang="en-US" altLang="ja-JP"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②指向性スピーカ採用（自販機前だけ聞こえる）</a:t>
                      </a:r>
                      <a:endParaRPr kumimoji="1" lang="en-US" altLang="ja-JP"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h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lang="ja-JP" altLang="en-US" sz="1100" spc="-50" baseline="0" dirty="0">
                          <a:solidFill>
                            <a:schemeClr val="tx1"/>
                          </a:solidFill>
                          <a:latin typeface="HG丸ｺﾞｼｯｸM-PRO" panose="020F0400000000000000" pitchFamily="50" charset="-128"/>
                          <a:ea typeface="HG丸ｺﾞｼｯｸM-PRO" panose="020F0400000000000000" pitchFamily="50" charset="-128"/>
                        </a:rPr>
                        <a:t>○</a:t>
                      </a:r>
                      <a:endParaRPr lang="en-US" altLang="ja-JP" sz="1100" spc="-50" baseline="0" dirty="0">
                        <a:solidFill>
                          <a:schemeClr val="tx1"/>
                        </a:solidFill>
                        <a:latin typeface="HG丸ｺﾞｼｯｸM-PRO" panose="020F0400000000000000" pitchFamily="50" charset="-128"/>
                        <a:ea typeface="HG丸ｺﾞｼｯｸM-PRO" panose="020F0400000000000000" pitchFamily="50" charset="-128"/>
                      </a:endParaRPr>
                    </a:p>
                    <a:p>
                      <a:pPr algn="ctr"/>
                      <a:endParaRPr lang="en-US" altLang="ja-JP" sz="1100" spc="-50" baseline="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10004"/>
                  </a:ext>
                </a:extLst>
              </a:tr>
              <a:tr h="594406">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100" dirty="0">
                          <a:solidFill>
                            <a:schemeClr val="tx1"/>
                          </a:solidFill>
                          <a:latin typeface="HG丸ｺﾞｼｯｸM-PRO" panose="020F0400000000000000" pitchFamily="50" charset="-128"/>
                          <a:ea typeface="HG丸ｺﾞｼｯｸM-PRO" panose="020F0400000000000000" pitchFamily="50" charset="-128"/>
                        </a:rPr>
                        <a:t>５</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5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屋根、椅子の設置</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①仕様検討</a:t>
                      </a:r>
                      <a:endParaRPr kumimoji="1" lang="en-US" altLang="ja-JP"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②見積もり</a:t>
                      </a:r>
                      <a:endParaRPr kumimoji="1" lang="en-US" altLang="ja-JP"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③設置</a:t>
                      </a:r>
                      <a:endParaRPr lang="ja-JP" altLang="en-US" sz="110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a:t>
                      </a:r>
                      <a:r>
                        <a:rPr kumimoji="1" lang="en-US" altLang="ja-JP" sz="11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0.</a:t>
                      </a:r>
                      <a:r>
                        <a:rPr kumimoji="1" lang="ja-JP" altLang="en-US" sz="11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３ 万円</a:t>
                      </a:r>
                      <a:endParaRPr lang="ja-JP" altLang="en-US" sz="1100" b="1"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10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①スペースが増える</a:t>
                      </a:r>
                      <a:endParaRPr lang="ja-JP" altLang="en-US" sz="1100" spc="-100" baseline="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gridSpan="2">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①施設との調整</a:t>
                      </a:r>
                      <a:endParaRPr lang="ja-JP" altLang="en-US" sz="110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h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lang="ja-JP" altLang="en-US" sz="1100" spc="-50" baseline="0" dirty="0">
                          <a:solidFill>
                            <a:schemeClr val="tx1"/>
                          </a:solidFill>
                          <a:latin typeface="HG丸ｺﾞｼｯｸM-PRO" panose="020F0400000000000000" pitchFamily="50" charset="-128"/>
                          <a:ea typeface="HG丸ｺﾞｼｯｸM-PRO" panose="020F0400000000000000" pitchFamily="50" charset="-128"/>
                        </a:rPr>
                        <a:t>○</a:t>
                      </a:r>
                      <a:endParaRPr lang="en-US" altLang="ja-JP" sz="1100" spc="-50" baseline="0" dirty="0">
                        <a:solidFill>
                          <a:schemeClr val="tx1"/>
                        </a:solidFill>
                        <a:latin typeface="HG丸ｺﾞｼｯｸM-PRO" panose="020F0400000000000000" pitchFamily="50" charset="-128"/>
                        <a:ea typeface="HG丸ｺﾞｼｯｸM-PRO" panose="020F0400000000000000" pitchFamily="50" charset="-128"/>
                      </a:endParaRPr>
                    </a:p>
                    <a:p>
                      <a:pPr algn="ctr"/>
                      <a:endParaRPr lang="ja-JP" altLang="en-US" sz="1100" spc="-50" baseline="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10005"/>
                  </a:ext>
                </a:extLst>
              </a:tr>
              <a:tr h="731587">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100" dirty="0">
                          <a:solidFill>
                            <a:schemeClr val="tx1"/>
                          </a:solidFill>
                          <a:latin typeface="HG丸ｺﾞｼｯｸM-PRO" panose="020F0400000000000000" pitchFamily="50" charset="-128"/>
                          <a:ea typeface="HG丸ｺﾞｼｯｸM-PRO" panose="020F0400000000000000" pitchFamily="50" charset="-128"/>
                        </a:rPr>
                        <a:t>６</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0" spc="-50" baseline="0" dirty="0">
                          <a:solidFill>
                            <a:schemeClr val="tx1"/>
                          </a:solidFill>
                          <a:latin typeface="HG丸ｺﾞｼｯｸM-PRO" panose="020F0400000000000000" pitchFamily="50" charset="-128"/>
                          <a:ea typeface="HG丸ｺﾞｼｯｸM-PRO" panose="020F0400000000000000" pitchFamily="50" charset="-128"/>
                        </a:rPr>
                        <a:t>データ分析で商品入れ替え</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①過去データ調査（特に季節変動も考慮）して設定</a:t>
                      </a:r>
                      <a:endParaRPr kumimoji="1" lang="en-US" altLang="ja-JP"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②常時データ把握して変更。</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a:t>
                      </a:r>
                      <a:r>
                        <a:rPr kumimoji="1" lang="en-US" altLang="ja-JP" sz="11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0.3 </a:t>
                      </a:r>
                      <a:r>
                        <a:rPr kumimoji="1" lang="ja-JP" altLang="en-US" sz="11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万円</a:t>
                      </a:r>
                      <a:endParaRPr lang="ja-JP" altLang="en-US" sz="1100" b="1"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10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①新製品の品揃えが難しい</a:t>
                      </a:r>
                      <a:endParaRPr lang="ja-JP" altLang="en-US" sz="1100" spc="-100" baseline="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gridSpan="2">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①新商品の売れ行き情報収集して反映</a:t>
                      </a:r>
                      <a:endParaRPr lang="ja-JP" altLang="en-US" sz="110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h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lang="ja-JP" altLang="en-US" sz="1100" spc="-50" baseline="0" dirty="0">
                          <a:solidFill>
                            <a:schemeClr val="tx1"/>
                          </a:solidFill>
                          <a:latin typeface="HG丸ｺﾞｼｯｸM-PRO" panose="020F0400000000000000" pitchFamily="50" charset="-128"/>
                          <a:ea typeface="HG丸ｺﾞｼｯｸM-PRO" panose="020F0400000000000000" pitchFamily="50" charset="-128"/>
                        </a:rPr>
                        <a:t>○</a:t>
                      </a:r>
                      <a:endParaRPr lang="en-US" altLang="ja-JP" sz="1100" spc="-50" baseline="0" dirty="0">
                        <a:solidFill>
                          <a:schemeClr val="tx1"/>
                        </a:solidFill>
                        <a:latin typeface="HG丸ｺﾞｼｯｸM-PRO" panose="020F0400000000000000" pitchFamily="50" charset="-128"/>
                        <a:ea typeface="HG丸ｺﾞｼｯｸM-PRO" panose="020F0400000000000000" pitchFamily="50" charset="-128"/>
                      </a:endParaRPr>
                    </a:p>
                    <a:p>
                      <a:pPr algn="ctr"/>
                      <a:endParaRPr lang="ja-JP" altLang="en-US" sz="1100" spc="-50" baseline="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10006"/>
                  </a:ext>
                </a:extLst>
              </a:tr>
              <a:tr h="762083">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100" dirty="0">
                          <a:solidFill>
                            <a:schemeClr val="tx1"/>
                          </a:solidFill>
                          <a:latin typeface="HG丸ｺﾞｼｯｸM-PRO" panose="020F0400000000000000" pitchFamily="50" charset="-128"/>
                          <a:ea typeface="HG丸ｺﾞｼｯｸM-PRO" panose="020F0400000000000000" pitchFamily="50" charset="-128"/>
                        </a:rPr>
                        <a:t>７</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l"/>
                      <a:r>
                        <a:rPr kumimoji="1" lang="ja-JP" altLang="en-US" sz="1300" b="0" spc="-50" baseline="0" dirty="0">
                          <a:solidFill>
                            <a:schemeClr val="tx1"/>
                          </a:solidFill>
                          <a:latin typeface="HG丸ｺﾞｼｯｸM-PRO" panose="020F0400000000000000" pitchFamily="50" charset="-128"/>
                          <a:ea typeface="HG丸ｺﾞｼｯｸM-PRO" panose="020F0400000000000000" pitchFamily="50" charset="-128"/>
                        </a:rPr>
                        <a:t>台数増設</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①増設時品揃え検討</a:t>
                      </a:r>
                      <a:endParaRPr kumimoji="1" lang="en-US" altLang="ja-JP"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②増設時売上げ予測</a:t>
                      </a:r>
                      <a:endParaRPr kumimoji="1" lang="en-US" altLang="ja-JP"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③増設手段検討</a:t>
                      </a:r>
                      <a:endParaRPr kumimoji="1" lang="en-US" altLang="ja-JP"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④増設</a:t>
                      </a:r>
                      <a:endParaRPr kumimoji="1" lang="en-US" altLang="ja-JP"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a:t>
                      </a:r>
                      <a:r>
                        <a:rPr kumimoji="1" lang="en-US" altLang="ja-JP" sz="11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0.3 </a:t>
                      </a:r>
                      <a:r>
                        <a:rPr kumimoji="1" lang="ja-JP" altLang="en-US" sz="11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万円</a:t>
                      </a:r>
                      <a:endParaRPr lang="ja-JP" altLang="en-US" sz="1100" b="1"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10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①増設自販機購入費必要</a:t>
                      </a:r>
                      <a:endParaRPr lang="ja-JP" altLang="en-US" sz="1100" spc="-100" baseline="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①現有の他の自販機の移設も検討する</a:t>
                      </a:r>
                      <a:endParaRPr lang="ja-JP" altLang="en-US" sz="110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lang="en-US" altLang="ja-JP" sz="1100" spc="-50" baseline="0" dirty="0">
                          <a:solidFill>
                            <a:schemeClr val="tx1"/>
                          </a:solidFill>
                          <a:latin typeface="HG丸ｺﾞｼｯｸM-PRO" panose="020F0400000000000000" pitchFamily="50" charset="-128"/>
                          <a:ea typeface="HG丸ｺﾞｼｯｸM-PRO" panose="020F0400000000000000" pitchFamily="50" charset="-128"/>
                        </a:rPr>
                        <a:t>×</a:t>
                      </a:r>
                      <a:r>
                        <a:rPr lang="ja-JP" altLang="en-US" sz="1100" spc="-50" baseline="0" dirty="0">
                          <a:solidFill>
                            <a:schemeClr val="tx1"/>
                          </a:solidFill>
                          <a:latin typeface="HG丸ｺﾞｼｯｸM-PRO" panose="020F0400000000000000" pitchFamily="50" charset="-128"/>
                          <a:ea typeface="HG丸ｺﾞｼｯｸM-PRO" panose="020F0400000000000000" pitchFamily="50" charset="-128"/>
                        </a:rPr>
                        <a:t>増設に障害が大きいため見送り</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426728">
                <a:tc rowSpan="2" gridSpan="2">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100" b="1" dirty="0">
                          <a:solidFill>
                            <a:schemeClr val="tx1"/>
                          </a:solidFill>
                          <a:latin typeface="HG丸ｺﾞｼｯｸM-PRO" panose="020F0400000000000000" pitchFamily="50" charset="-128"/>
                          <a:ea typeface="HG丸ｺﾞｼｯｸM-PRO" panose="020F0400000000000000" pitchFamily="50" charset="-128"/>
                        </a:rPr>
                        <a:t>採用したシナリオでの目標達成見込み</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BACC6">
                        <a:lumMod val="60000"/>
                        <a:lumOff val="40000"/>
                      </a:srgbClr>
                    </a:solidFill>
                  </a:tcPr>
                </a:tc>
                <a:tc rowSpan="2" hMerge="1">
                  <a:txBody>
                    <a:bodyPr/>
                    <a:lstStyle/>
                    <a:p>
                      <a:endParaRPr kumimoji="1" lang="ja-JP" altLang="en-US"/>
                    </a:p>
                  </a:txBody>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100" b="1" dirty="0">
                          <a:solidFill>
                            <a:schemeClr val="tx1"/>
                          </a:solidFill>
                          <a:latin typeface="HG丸ｺﾞｼｯｸM-PRO" panose="020F0400000000000000" pitchFamily="50" charset="-128"/>
                          <a:ea typeface="HG丸ｺﾞｼｯｸM-PRO" panose="020F0400000000000000" pitchFamily="50" charset="-128"/>
                        </a:rPr>
                        <a:t>特性</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BACC6">
                        <a:lumMod val="60000"/>
                        <a:lumOff val="4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100" b="1" dirty="0">
                          <a:solidFill>
                            <a:schemeClr val="tx1"/>
                          </a:solidFill>
                          <a:latin typeface="HG丸ｺﾞｼｯｸM-PRO" panose="020F0400000000000000" pitchFamily="50" charset="-128"/>
                          <a:ea typeface="HG丸ｺﾞｼｯｸM-PRO" panose="020F0400000000000000" pitchFamily="50" charset="-128"/>
                        </a:rPr>
                        <a:t>採用した方策</a:t>
                      </a:r>
                      <a:endParaRPr kumimoji="1" lang="en-US" altLang="ja-JP" sz="1100" b="1" dirty="0">
                        <a:solidFill>
                          <a:schemeClr val="tx1"/>
                        </a:solidFill>
                        <a:latin typeface="HG丸ｺﾞｼｯｸM-PRO" panose="020F0400000000000000" pitchFamily="50" charset="-128"/>
                        <a:ea typeface="HG丸ｺﾞｼｯｸM-PRO" panose="020F0400000000000000" pitchFamily="50" charset="-128"/>
                      </a:endParaRPr>
                    </a:p>
                    <a:p>
                      <a:pPr algn="ctr"/>
                      <a:r>
                        <a:rPr kumimoji="1" lang="ja-JP" altLang="en-US" sz="1100" b="1" dirty="0">
                          <a:solidFill>
                            <a:schemeClr val="tx1"/>
                          </a:solidFill>
                          <a:latin typeface="HG丸ｺﾞｼｯｸM-PRO" panose="020F0400000000000000" pitchFamily="50" charset="-128"/>
                          <a:ea typeface="HG丸ｺﾞｼｯｸM-PRO" panose="020F0400000000000000" pitchFamily="50" charset="-128"/>
                        </a:rPr>
                        <a:t>期待効果合計</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BACC6">
                        <a:lumMod val="60000"/>
                        <a:lumOff val="4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100" b="1" dirty="0">
                          <a:solidFill>
                            <a:schemeClr val="tx1"/>
                          </a:solidFill>
                          <a:latin typeface="HG丸ｺﾞｼｯｸM-PRO" panose="020F0400000000000000" pitchFamily="50" charset="-128"/>
                          <a:ea typeface="HG丸ｺﾞｼｯｸM-PRO" panose="020F0400000000000000" pitchFamily="50" charset="-128"/>
                        </a:rPr>
                        <a:t>現状</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BACC6">
                        <a:lumMod val="60000"/>
                        <a:lumOff val="4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100" b="1" dirty="0">
                          <a:solidFill>
                            <a:schemeClr val="tx1"/>
                          </a:solidFill>
                          <a:latin typeface="HG丸ｺﾞｼｯｸM-PRO" panose="020F0400000000000000" pitchFamily="50" charset="-128"/>
                          <a:ea typeface="HG丸ｺﾞｼｯｸM-PRO" panose="020F0400000000000000" pitchFamily="50" charset="-128"/>
                        </a:rPr>
                        <a:t>見込み</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BACC6">
                        <a:lumMod val="60000"/>
                        <a:lumOff val="4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100" b="1" dirty="0">
                          <a:solidFill>
                            <a:schemeClr val="tx1"/>
                          </a:solidFill>
                          <a:latin typeface="HG丸ｺﾞｼｯｸM-PRO" panose="020F0400000000000000" pitchFamily="50" charset="-128"/>
                          <a:ea typeface="HG丸ｺﾞｼｯｸM-PRO" panose="020F0400000000000000" pitchFamily="50" charset="-128"/>
                        </a:rPr>
                        <a:t>倍率</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BACC6">
                        <a:lumMod val="60000"/>
                        <a:lumOff val="4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endParaRPr lang="ja-JP" altLang="en-US" sz="1100" spc="-50" baseline="0" dirty="0">
                        <a:solidFill>
                          <a:schemeClr val="tx1"/>
                        </a:solidFill>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BACC6">
                        <a:lumMod val="60000"/>
                        <a:lumOff val="40000"/>
                      </a:srgbClr>
                    </a:solidFill>
                  </a:tcPr>
                </a:tc>
                <a:extLst>
                  <a:ext uri="{0D108BD9-81ED-4DB2-BD59-A6C34878D82A}">
                    <a16:rowId xmlns:a16="http://schemas.microsoft.com/office/drawing/2014/main" val="10008"/>
                  </a:ext>
                </a:extLst>
              </a:tr>
              <a:tr h="518269">
                <a:tc gridSpan="2" vMerge="1">
                  <a:txBody>
                    <a:bodyPr/>
                    <a:lstStyle/>
                    <a:p>
                      <a:pPr algn="ctr"/>
                      <a:endParaRPr kumimoji="1" lang="ja-JP" altLang="en-US" sz="1200" dirty="0">
                        <a:solidFill>
                          <a:schemeClr val="tx1"/>
                        </a:solidFill>
                      </a:endParaRPr>
                    </a:p>
                  </a:txBody>
                  <a:tcPr marL="99056" marR="9905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hMerge="1" vMerge="1">
                  <a:txBody>
                    <a:bodyPr/>
                    <a:lstStyle/>
                    <a:p>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100" b="1" dirty="0">
                          <a:solidFill>
                            <a:schemeClr val="tx1"/>
                          </a:solidFill>
                          <a:latin typeface="HG丸ｺﾞｼｯｸM-PRO" panose="020F0400000000000000" pitchFamily="50" charset="-128"/>
                          <a:ea typeface="HG丸ｺﾞｼｯｸM-PRO" panose="020F0400000000000000" pitchFamily="50" charset="-128"/>
                        </a:rPr>
                        <a:t>　自販機</a:t>
                      </a:r>
                      <a:r>
                        <a:rPr kumimoji="1" lang="en-US" altLang="ja-JP" sz="1100" b="1" dirty="0">
                          <a:solidFill>
                            <a:schemeClr val="tx1"/>
                          </a:solidFill>
                          <a:latin typeface="HG丸ｺﾞｼｯｸM-PRO" panose="020F0400000000000000" pitchFamily="50" charset="-128"/>
                          <a:ea typeface="HG丸ｺﾞｼｯｸM-PRO" panose="020F0400000000000000" pitchFamily="50" charset="-128"/>
                        </a:rPr>
                        <a:t>A</a:t>
                      </a:r>
                      <a:r>
                        <a:rPr kumimoji="1" lang="ja-JP" altLang="en-US" sz="1100" b="1" dirty="0">
                          <a:solidFill>
                            <a:schemeClr val="tx1"/>
                          </a:solidFill>
                          <a:latin typeface="HG丸ｺﾞｼｯｸM-PRO" panose="020F0400000000000000" pitchFamily="50" charset="-128"/>
                          <a:ea typeface="HG丸ｺﾞｼｯｸM-PRO" panose="020F0400000000000000" pitchFamily="50" charset="-128"/>
                        </a:rPr>
                        <a:t>売り上げ</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BACC6">
                        <a:lumMod val="60000"/>
                        <a:lumOff val="4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100" b="1" dirty="0">
                          <a:solidFill>
                            <a:schemeClr val="tx1"/>
                          </a:solidFill>
                          <a:latin typeface="HG丸ｺﾞｼｯｸM-PRO" panose="020F0400000000000000" pitchFamily="50" charset="-128"/>
                          <a:ea typeface="HG丸ｺﾞｼｯｸM-PRO" panose="020F0400000000000000" pitchFamily="50" charset="-128"/>
                        </a:rPr>
                        <a:t>＋</a:t>
                      </a:r>
                      <a:r>
                        <a:rPr kumimoji="1" lang="en-US" altLang="ja-JP" sz="1100" b="1" dirty="0">
                          <a:solidFill>
                            <a:schemeClr val="tx1"/>
                          </a:solidFill>
                          <a:latin typeface="HG丸ｺﾞｼｯｸM-PRO" panose="020F0400000000000000" pitchFamily="50" charset="-128"/>
                          <a:ea typeface="HG丸ｺﾞｼｯｸM-PRO" panose="020F0400000000000000" pitchFamily="50" charset="-128"/>
                        </a:rPr>
                        <a:t>2.4 </a:t>
                      </a:r>
                      <a:r>
                        <a:rPr kumimoji="1" lang="ja-JP" altLang="en-US" sz="1100" b="1" dirty="0">
                          <a:solidFill>
                            <a:schemeClr val="tx1"/>
                          </a:solidFill>
                          <a:latin typeface="HG丸ｺﾞｼｯｸM-PRO" panose="020F0400000000000000" pitchFamily="50" charset="-128"/>
                          <a:ea typeface="HG丸ｺﾞｼｯｸM-PRO" panose="020F0400000000000000" pitchFamily="50" charset="-128"/>
                        </a:rPr>
                        <a:t>万円</a:t>
                      </a:r>
                      <a:r>
                        <a:rPr kumimoji="1" lang="en-US" altLang="ja-JP" sz="1100" b="1" dirty="0">
                          <a:solidFill>
                            <a:schemeClr val="tx1"/>
                          </a:solidFill>
                          <a:latin typeface="HG丸ｺﾞｼｯｸM-PRO" panose="020F0400000000000000" pitchFamily="50" charset="-128"/>
                          <a:ea typeface="HG丸ｺﾞｼｯｸM-PRO" panose="020F0400000000000000" pitchFamily="50" charset="-128"/>
                        </a:rPr>
                        <a:t>/</a:t>
                      </a:r>
                      <a:r>
                        <a:rPr kumimoji="1" lang="ja-JP" altLang="en-US" sz="1100" b="1" dirty="0">
                          <a:solidFill>
                            <a:schemeClr val="tx1"/>
                          </a:solidFill>
                          <a:latin typeface="HG丸ｺﾞｼｯｸM-PRO" panose="020F0400000000000000" pitchFamily="50" charset="-128"/>
                          <a:ea typeface="HG丸ｺﾞｼｯｸM-PRO" panose="020F0400000000000000" pitchFamily="50" charset="-128"/>
                        </a:rPr>
                        <a:t>日</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BACC6">
                        <a:lumMod val="60000"/>
                        <a:lumOff val="4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en-US" altLang="ja-JP" sz="1100" b="1" dirty="0">
                          <a:solidFill>
                            <a:schemeClr val="tx1"/>
                          </a:solidFill>
                          <a:latin typeface="HG丸ｺﾞｼｯｸM-PRO" panose="020F0400000000000000" pitchFamily="50" charset="-128"/>
                          <a:ea typeface="HG丸ｺﾞｼｯｸM-PRO" panose="020F0400000000000000" pitchFamily="50" charset="-128"/>
                        </a:rPr>
                        <a:t>1 </a:t>
                      </a:r>
                      <a:r>
                        <a:rPr kumimoji="1" lang="ja-JP" altLang="en-US" sz="1100" b="1" dirty="0">
                          <a:solidFill>
                            <a:schemeClr val="tx1"/>
                          </a:solidFill>
                          <a:latin typeface="HG丸ｺﾞｼｯｸM-PRO" panose="020F0400000000000000" pitchFamily="50" charset="-128"/>
                          <a:ea typeface="HG丸ｺﾞｼｯｸM-PRO" panose="020F0400000000000000" pitchFamily="50" charset="-128"/>
                        </a:rPr>
                        <a:t>万円</a:t>
                      </a:r>
                      <a:r>
                        <a:rPr kumimoji="1" lang="en-US" altLang="ja-JP" sz="1100" b="1" dirty="0">
                          <a:solidFill>
                            <a:schemeClr val="tx1"/>
                          </a:solidFill>
                          <a:latin typeface="HG丸ｺﾞｼｯｸM-PRO" panose="020F0400000000000000" pitchFamily="50" charset="-128"/>
                          <a:ea typeface="HG丸ｺﾞｼｯｸM-PRO" panose="020F0400000000000000" pitchFamily="50" charset="-128"/>
                        </a:rPr>
                        <a:t>/</a:t>
                      </a:r>
                      <a:r>
                        <a:rPr kumimoji="1" lang="ja-JP" altLang="en-US" sz="1100" b="1" dirty="0">
                          <a:solidFill>
                            <a:schemeClr val="tx1"/>
                          </a:solidFill>
                          <a:latin typeface="HG丸ｺﾞｼｯｸM-PRO" panose="020F0400000000000000" pitchFamily="50" charset="-128"/>
                          <a:ea typeface="HG丸ｺﾞｼｯｸM-PRO" panose="020F0400000000000000" pitchFamily="50" charset="-128"/>
                        </a:rPr>
                        <a:t>日</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BACC6">
                        <a:lumMod val="60000"/>
                        <a:lumOff val="4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en-US" altLang="ja-JP" sz="1100" b="1" dirty="0">
                          <a:solidFill>
                            <a:schemeClr val="tx1"/>
                          </a:solidFill>
                          <a:latin typeface="HG丸ｺﾞｼｯｸM-PRO" panose="020F0400000000000000" pitchFamily="50" charset="-128"/>
                          <a:ea typeface="HG丸ｺﾞｼｯｸM-PRO" panose="020F0400000000000000" pitchFamily="50" charset="-128"/>
                        </a:rPr>
                        <a:t>3.4 </a:t>
                      </a:r>
                      <a:r>
                        <a:rPr kumimoji="1" lang="ja-JP" altLang="en-US" sz="1100" b="1" dirty="0">
                          <a:solidFill>
                            <a:schemeClr val="tx1"/>
                          </a:solidFill>
                          <a:latin typeface="HG丸ｺﾞｼｯｸM-PRO" panose="020F0400000000000000" pitchFamily="50" charset="-128"/>
                          <a:ea typeface="HG丸ｺﾞｼｯｸM-PRO" panose="020F0400000000000000" pitchFamily="50" charset="-128"/>
                        </a:rPr>
                        <a:t>万円</a:t>
                      </a:r>
                      <a:r>
                        <a:rPr kumimoji="1" lang="en-US" altLang="ja-JP" sz="1100" b="1" dirty="0">
                          <a:solidFill>
                            <a:schemeClr val="tx1"/>
                          </a:solidFill>
                          <a:latin typeface="HG丸ｺﾞｼｯｸM-PRO" panose="020F0400000000000000" pitchFamily="50" charset="-128"/>
                          <a:ea typeface="HG丸ｺﾞｼｯｸM-PRO" panose="020F0400000000000000" pitchFamily="50" charset="-128"/>
                        </a:rPr>
                        <a:t>/</a:t>
                      </a:r>
                      <a:r>
                        <a:rPr kumimoji="1" lang="ja-JP" altLang="en-US" sz="1100" b="1" dirty="0">
                          <a:solidFill>
                            <a:schemeClr val="tx1"/>
                          </a:solidFill>
                          <a:latin typeface="HG丸ｺﾞｼｯｸM-PRO" panose="020F0400000000000000" pitchFamily="50" charset="-128"/>
                          <a:ea typeface="HG丸ｺﾞｼｯｸM-PRO" panose="020F0400000000000000" pitchFamily="50" charset="-128"/>
                        </a:rPr>
                        <a:t>日　</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BACC6">
                        <a:lumMod val="60000"/>
                        <a:lumOff val="4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100" b="1" dirty="0">
                          <a:solidFill>
                            <a:schemeClr val="tx1"/>
                          </a:solidFill>
                          <a:latin typeface="HG丸ｺﾞｼｯｸM-PRO" panose="020F0400000000000000" pitchFamily="50" charset="-128"/>
                          <a:ea typeface="HG丸ｺﾞｼｯｸM-PRO" panose="020F0400000000000000" pitchFamily="50" charset="-128"/>
                        </a:rPr>
                        <a:t>　</a:t>
                      </a:r>
                      <a:r>
                        <a:rPr kumimoji="1" lang="en-US" altLang="ja-JP" sz="1100" b="1" dirty="0">
                          <a:solidFill>
                            <a:schemeClr val="tx1"/>
                          </a:solidFill>
                          <a:latin typeface="HG丸ｺﾞｼｯｸM-PRO" panose="020F0400000000000000" pitchFamily="50" charset="-128"/>
                          <a:ea typeface="HG丸ｺﾞｼｯｸM-PRO" panose="020F0400000000000000" pitchFamily="50" charset="-128"/>
                        </a:rPr>
                        <a:t>3.4</a:t>
                      </a:r>
                      <a:r>
                        <a:rPr kumimoji="1" lang="ja-JP" altLang="en-US" sz="1100" b="1" dirty="0">
                          <a:solidFill>
                            <a:schemeClr val="tx1"/>
                          </a:solidFill>
                          <a:latin typeface="HG丸ｺﾞｼｯｸM-PRO" panose="020F0400000000000000" pitchFamily="50" charset="-128"/>
                          <a:ea typeface="HG丸ｺﾞｼｯｸM-PRO" panose="020F0400000000000000" pitchFamily="50" charset="-128"/>
                        </a:rPr>
                        <a:t>倍　</a:t>
                      </a: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BACC6">
                        <a:lumMod val="60000"/>
                        <a:lumOff val="4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endParaRPr kumimoji="1" lang="ja-JP" altLang="en-US" sz="1100" spc="-50" baseline="0" dirty="0">
                        <a:latin typeface="HG丸ｺﾞｼｯｸM-PRO" panose="020F0400000000000000" pitchFamily="50" charset="-128"/>
                        <a:ea typeface="HG丸ｺﾞｼｯｸM-PRO" panose="020F0400000000000000" pitchFamily="50" charset="-128"/>
                      </a:endParaRPr>
                    </a:p>
                  </a:txBody>
                  <a:tcPr marL="91436" marR="91436" marT="45686" marB="45686"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BACC6">
                        <a:lumMod val="60000"/>
                        <a:lumOff val="40000"/>
                      </a:srgbClr>
                    </a:solidFill>
                  </a:tcPr>
                </a:tc>
                <a:extLst>
                  <a:ext uri="{0D108BD9-81ED-4DB2-BD59-A6C34878D82A}">
                    <a16:rowId xmlns:a16="http://schemas.microsoft.com/office/drawing/2014/main" val="10009"/>
                  </a:ext>
                </a:extLst>
              </a:tr>
            </a:tbl>
          </a:graphicData>
        </a:graphic>
      </p:graphicFrame>
      <p:sp>
        <p:nvSpPr>
          <p:cNvPr id="119" name="AutoShape 6"/>
          <p:cNvSpPr>
            <a:spLocks noChangeArrowheads="1"/>
          </p:cNvSpPr>
          <p:nvPr/>
        </p:nvSpPr>
        <p:spPr bwMode="auto">
          <a:xfrm>
            <a:off x="7386638" y="2452688"/>
            <a:ext cx="3656012" cy="350837"/>
          </a:xfrm>
          <a:prstGeom prst="roundRect">
            <a:avLst>
              <a:gd name="adj" fmla="val 16667"/>
            </a:avLst>
          </a:prstGeom>
          <a:noFill/>
          <a:ln w="25400">
            <a:solidFill>
              <a:sysClr val="windowText" lastClr="000000"/>
            </a:solidFill>
            <a:round/>
            <a:headEnd type="none" w="sm" len="sm"/>
            <a:tailEnd type="none" w="sm" len="sm"/>
          </a:ln>
          <a:effec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fontAlgn="auto" hangingPunct="1">
              <a:spcBef>
                <a:spcPct val="0"/>
              </a:spcBef>
              <a:spcAft>
                <a:spcPts val="0"/>
              </a:spcAft>
              <a:buFontTx/>
              <a:buNone/>
              <a:defRPr/>
            </a:pPr>
            <a:r>
              <a:rPr lang="ja-JP" altLang="en-US" sz="2400" kern="0" dirty="0">
                <a:solidFill>
                  <a:srgbClr val="000000"/>
                </a:solidFill>
                <a:latin typeface="HG丸ｺﾞｼｯｸM-PRO" panose="020F0400000000000000" pitchFamily="50" charset="-128"/>
                <a:ea typeface="HG丸ｺﾞｼｯｸM-PRO" panose="020F0400000000000000" pitchFamily="50" charset="-128"/>
              </a:rPr>
              <a:t>成功シナリオの追究</a:t>
            </a:r>
          </a:p>
        </p:txBody>
      </p:sp>
      <p:pic>
        <p:nvPicPr>
          <p:cNvPr id="37995" name="Picture 18"/>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422063" y="-2049463"/>
            <a:ext cx="6024562" cy="4703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角丸四角形 349"/>
          <p:cNvSpPr/>
          <p:nvPr/>
        </p:nvSpPr>
        <p:spPr bwMode="auto">
          <a:xfrm>
            <a:off x="274638" y="641350"/>
            <a:ext cx="5026025" cy="4246563"/>
          </a:xfrm>
          <a:prstGeom prst="roundRect">
            <a:avLst>
              <a:gd name="adj" fmla="val 6564"/>
            </a:avLst>
          </a:prstGeom>
          <a:noFill/>
          <a:ln w="9525">
            <a:headEnd type="none" w="med" len="med"/>
            <a:tailEnd type="none" w="med" len="med"/>
          </a:ln>
        </p:spPr>
        <p:style>
          <a:lnRef idx="2">
            <a:schemeClr val="dk1"/>
          </a:lnRef>
          <a:fillRef idx="1">
            <a:schemeClr val="lt1"/>
          </a:fillRef>
          <a:effectRef idx="0">
            <a:schemeClr val="dk1"/>
          </a:effectRef>
          <a:fontRef idx="minor">
            <a:schemeClr val="dk1"/>
          </a:fontRef>
        </p:style>
        <p:txBody>
          <a:bodyPr/>
          <a:lstStyle/>
          <a:p>
            <a:pPr algn="ctr" eaLnBrk="1" hangingPunct="1">
              <a:defRPr/>
            </a:pPr>
            <a:endParaRPr lang="ja-JP" altLang="en-US">
              <a:solidFill>
                <a:schemeClr val="tx1"/>
              </a:solidFill>
            </a:endParaRPr>
          </a:p>
        </p:txBody>
      </p:sp>
      <p:sp>
        <p:nvSpPr>
          <p:cNvPr id="37997" name="横巻き 2"/>
          <p:cNvSpPr>
            <a:spLocks noChangeArrowheads="1"/>
          </p:cNvSpPr>
          <p:nvPr/>
        </p:nvSpPr>
        <p:spPr bwMode="auto">
          <a:xfrm>
            <a:off x="5054600" y="1595438"/>
            <a:ext cx="1728788" cy="2030412"/>
          </a:xfrm>
          <a:prstGeom prst="horizontalScroll">
            <a:avLst>
              <a:gd name="adj" fmla="val 4806"/>
            </a:avLst>
          </a:prstGeom>
          <a:solidFill>
            <a:schemeClr val="accent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◇未経験の</a:t>
            </a:r>
            <a:endParaRPr lang="en-US" altLang="ja-JP" sz="1200" b="1">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事項が多いため目標達成を意識した</a:t>
            </a:r>
            <a:endParaRPr lang="en-US" altLang="ja-JP" sz="1200" b="1">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a:solidFill>
                  <a:srgbClr val="000000"/>
                </a:solidFill>
                <a:latin typeface="HG丸ｺﾞｼｯｸM-PRO" panose="020F0600000000000000" pitchFamily="50" charset="-128"/>
                <a:ea typeface="HG丸ｺﾞｼｯｸM-PRO" panose="020F0600000000000000" pitchFamily="50" charset="-128"/>
              </a:rPr>
              <a:t>シナリオ（筋書き）</a:t>
            </a:r>
            <a:endParaRPr lang="en-US" altLang="ja-JP" sz="120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a:solidFill>
                  <a:srgbClr val="000000"/>
                </a:solidFill>
                <a:latin typeface="HG丸ｺﾞｼｯｸM-PRO" panose="020F0600000000000000" pitchFamily="50" charset="-128"/>
                <a:ea typeface="HG丸ｺﾞｼｯｸM-PRO" panose="020F0600000000000000" pitchFamily="50" charset="-128"/>
              </a:rPr>
              <a:t>つくりが重要。</a:t>
            </a:r>
            <a:endParaRPr lang="en-US" altLang="ja-JP" sz="120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endParaRPr lang="en-US" altLang="ja-JP" sz="120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a:solidFill>
                  <a:srgbClr val="000000"/>
                </a:solidFill>
                <a:latin typeface="HG丸ｺﾞｼｯｸM-PRO" panose="020F0600000000000000" pitchFamily="50" charset="-128"/>
                <a:ea typeface="HG丸ｺﾞｼｯｸM-PRO" panose="020F0600000000000000" pitchFamily="50" charset="-128"/>
              </a:rPr>
              <a:t>◇障害・悪影響</a:t>
            </a:r>
            <a:endParaRPr lang="en-US" altLang="ja-JP" sz="120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a:solidFill>
                  <a:srgbClr val="000000"/>
                </a:solidFill>
                <a:latin typeface="HG丸ｺﾞｼｯｸM-PRO" panose="020F0600000000000000" pitchFamily="50" charset="-128"/>
                <a:ea typeface="HG丸ｺﾞｼｯｸM-PRO" panose="020F0600000000000000" pitchFamily="50" charset="-128"/>
              </a:rPr>
              <a:t>回避策も事前に検討。</a:t>
            </a:r>
          </a:p>
        </p:txBody>
      </p:sp>
      <p:sp>
        <p:nvSpPr>
          <p:cNvPr id="37998" name="Freeform 5"/>
          <p:cNvSpPr>
            <a:spLocks/>
          </p:cNvSpPr>
          <p:nvPr/>
        </p:nvSpPr>
        <p:spPr bwMode="auto">
          <a:xfrm>
            <a:off x="1611313" y="4940300"/>
            <a:ext cx="1095375" cy="188913"/>
          </a:xfrm>
          <a:custGeom>
            <a:avLst/>
            <a:gdLst>
              <a:gd name="T0" fmla="*/ 0 w 1378"/>
              <a:gd name="T1" fmla="*/ 2147483646 h 365"/>
              <a:gd name="T2" fmla="*/ 2147483646 w 1378"/>
              <a:gd name="T3" fmla="*/ 2147483646 h 365"/>
              <a:gd name="T4" fmla="*/ 2147483646 w 1378"/>
              <a:gd name="T5" fmla="*/ 0 h 365"/>
              <a:gd name="T6" fmla="*/ 2147483646 w 1378"/>
              <a:gd name="T7" fmla="*/ 0 h 365"/>
              <a:gd name="T8" fmla="*/ 2147483646 w 1378"/>
              <a:gd name="T9" fmla="*/ 2147483646 h 365"/>
              <a:gd name="T10" fmla="*/ 2147483646 w 1378"/>
              <a:gd name="T11" fmla="*/ 2147483646 h 365"/>
              <a:gd name="T12" fmla="*/ 2147483646 w 1378"/>
              <a:gd name="T13" fmla="*/ 2147483646 h 365"/>
              <a:gd name="T14" fmla="*/ 0 w 1378"/>
              <a:gd name="T15" fmla="*/ 2147483646 h 36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8" h="365">
                <a:moveTo>
                  <a:pt x="0" y="108"/>
                </a:moveTo>
                <a:lnTo>
                  <a:pt x="329" y="108"/>
                </a:lnTo>
                <a:lnTo>
                  <a:pt x="329" y="0"/>
                </a:lnTo>
                <a:lnTo>
                  <a:pt x="1049" y="0"/>
                </a:lnTo>
                <a:lnTo>
                  <a:pt x="1049" y="108"/>
                </a:lnTo>
                <a:lnTo>
                  <a:pt x="1378" y="108"/>
                </a:lnTo>
                <a:lnTo>
                  <a:pt x="689" y="365"/>
                </a:lnTo>
                <a:lnTo>
                  <a:pt x="0" y="108"/>
                </a:lnTo>
                <a:close/>
              </a:path>
            </a:pathLst>
          </a:custGeom>
          <a:solidFill>
            <a:srgbClr val="009999"/>
          </a:solidFill>
          <a:ln w="7938">
            <a:solidFill>
              <a:srgbClr val="000000"/>
            </a:solidFill>
            <a:prstDash val="solid"/>
            <a:round/>
            <a:headEnd/>
            <a:tailEnd/>
          </a:ln>
        </p:spPr>
        <p:txBody>
          <a:bodyPr/>
          <a:lstStyle/>
          <a:p>
            <a:endParaRPr lang="ja-JP" altLang="en-US"/>
          </a:p>
        </p:txBody>
      </p:sp>
      <p:sp>
        <p:nvSpPr>
          <p:cNvPr id="11" name="AutoShape 4"/>
          <p:cNvSpPr>
            <a:spLocks noChangeArrowheads="1"/>
          </p:cNvSpPr>
          <p:nvPr/>
        </p:nvSpPr>
        <p:spPr bwMode="auto">
          <a:xfrm>
            <a:off x="7058025" y="2873375"/>
            <a:ext cx="12212638" cy="7408863"/>
          </a:xfrm>
          <a:prstGeom prst="roundRect">
            <a:avLst>
              <a:gd name="adj" fmla="val 1778"/>
            </a:avLst>
          </a:prstGeom>
          <a:noFill/>
          <a:ln w="12700">
            <a:solidFill>
              <a:srgbClr val="000000"/>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800" kern="0" dirty="0">
              <a:solidFill>
                <a:prstClr val="black"/>
              </a:solidFill>
              <a:latin typeface="HG丸ｺﾞｼｯｸM-PRO" panose="020F0400000000000000" pitchFamily="50" charset="-128"/>
              <a:ea typeface="HG丸ｺﾞｼｯｸM-PRO" panose="020F0400000000000000" pitchFamily="50" charset="-128"/>
            </a:endParaRPr>
          </a:p>
        </p:txBody>
      </p:sp>
      <p:sp>
        <p:nvSpPr>
          <p:cNvPr id="10" name="AutoShape 5"/>
          <p:cNvSpPr>
            <a:spLocks noChangeArrowheads="1"/>
          </p:cNvSpPr>
          <p:nvPr/>
        </p:nvSpPr>
        <p:spPr bwMode="auto">
          <a:xfrm>
            <a:off x="503238" y="5427663"/>
            <a:ext cx="2349500" cy="355600"/>
          </a:xfrm>
          <a:prstGeom prst="roundRect">
            <a:avLst>
              <a:gd name="adj" fmla="val 16657"/>
            </a:avLst>
          </a:prstGeom>
          <a:solidFill>
            <a:sysClr val="window" lastClr="FFFFFF"/>
          </a:solidFill>
          <a:ln w="12700">
            <a:solidFill>
              <a:sysClr val="windowText" lastClr="000000"/>
            </a:solidFill>
            <a:round/>
            <a:headEnd/>
            <a:tailEnd/>
          </a:ln>
        </p:spPr>
        <p:txBody>
          <a:bodyPr wrap="none" lIns="96838" tIns="49212" rIns="96838" bIns="49212" anchor="ctr"/>
          <a:lstStyle>
            <a:lvl1pPr defTabSz="844550"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defTabSz="8445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defTabSz="84455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defTabSz="84455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defTabSz="84455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fontAlgn="auto" hangingPunct="1">
              <a:spcBef>
                <a:spcPct val="0"/>
              </a:spcBef>
              <a:spcAft>
                <a:spcPts val="0"/>
              </a:spcAft>
              <a:buFontTx/>
              <a:buNone/>
              <a:defRPr/>
            </a:pPr>
            <a:r>
              <a:rPr lang="ja-JP" altLang="en-US" sz="1800" kern="0" dirty="0">
                <a:solidFill>
                  <a:srgbClr val="000000"/>
                </a:solidFill>
                <a:latin typeface="HG丸ｺﾞｼｯｸM-PRO" panose="020F0400000000000000" pitchFamily="50" charset="-128"/>
                <a:ea typeface="HG丸ｺﾞｼｯｸM-PRO" panose="020F0400000000000000" pitchFamily="50" charset="-128"/>
              </a:rPr>
              <a:t>成功シナリオの追究</a:t>
            </a:r>
          </a:p>
        </p:txBody>
      </p:sp>
      <p:sp>
        <p:nvSpPr>
          <p:cNvPr id="38001" name="Rectangle 317"/>
          <p:cNvSpPr>
            <a:spLocks noChangeArrowheads="1"/>
          </p:cNvSpPr>
          <p:nvPr/>
        </p:nvSpPr>
        <p:spPr bwMode="auto">
          <a:xfrm>
            <a:off x="296863" y="5121275"/>
            <a:ext cx="5397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2000" b="1">
                <a:solidFill>
                  <a:srgbClr val="000000"/>
                </a:solidFill>
                <a:latin typeface="HG丸ｺﾞｼｯｸM-PRO" panose="020F0600000000000000" pitchFamily="50" charset="-128"/>
                <a:ea typeface="HG丸ｺﾞｼｯｸM-PRO" panose="020F0600000000000000" pitchFamily="50" charset="-128"/>
              </a:rPr>
              <a:t>&lt;</a:t>
            </a:r>
            <a:r>
              <a:rPr lang="ja-JP" altLang="en-US" sz="2000" b="1">
                <a:solidFill>
                  <a:srgbClr val="000000"/>
                </a:solidFill>
                <a:latin typeface="HG丸ｺﾞｼｯｸM-PRO" panose="020F0600000000000000" pitchFamily="50" charset="-128"/>
                <a:ea typeface="HG丸ｺﾞｼｯｸM-PRO" panose="020F0600000000000000" pitchFamily="50" charset="-128"/>
              </a:rPr>
              <a:t>例</a:t>
            </a:r>
            <a:r>
              <a:rPr lang="en-US" altLang="ja-JP" sz="2000" b="1">
                <a:solidFill>
                  <a:srgbClr val="000000"/>
                </a:solidFill>
                <a:latin typeface="HG丸ｺﾞｼｯｸM-PRO" panose="020F0600000000000000" pitchFamily="50" charset="-128"/>
                <a:ea typeface="HG丸ｺﾞｼｯｸM-PRO" panose="020F0600000000000000" pitchFamily="50" charset="-128"/>
              </a:rPr>
              <a:t>&gt;</a:t>
            </a:r>
            <a:endParaRPr lang="ja-JP" altLang="en-US" sz="2000" b="1">
              <a:latin typeface="HG丸ｺﾞｼｯｸM-PRO" panose="020F0600000000000000" pitchFamily="50" charset="-128"/>
              <a:ea typeface="HG丸ｺﾞｼｯｸM-PRO" panose="020F0600000000000000" pitchFamily="50" charset="-128"/>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四角形吹き出し 2"/>
          <p:cNvSpPr/>
          <p:nvPr/>
        </p:nvSpPr>
        <p:spPr bwMode="auto">
          <a:xfrm>
            <a:off x="205576" y="7884871"/>
            <a:ext cx="1797021" cy="1527180"/>
          </a:xfrm>
          <a:prstGeom prst="wedgeRectCallout">
            <a:avLst>
              <a:gd name="adj1" fmla="val -3442"/>
              <a:gd name="adj2" fmla="val -82428"/>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9938" name="Rectangle 2"/>
          <p:cNvSpPr>
            <a:spLocks noChangeArrowheads="1"/>
          </p:cNvSpPr>
          <p:nvPr/>
        </p:nvSpPr>
        <p:spPr bwMode="auto">
          <a:xfrm>
            <a:off x="811213" y="720725"/>
            <a:ext cx="246221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dirty="0">
                <a:latin typeface="HG丸ｺﾞｼｯｸM-PRO" panose="020F0600000000000000" pitchFamily="50" charset="-128"/>
                <a:ea typeface="HG丸ｺﾞｼｯｸM-PRO" panose="020F0600000000000000" pitchFamily="50" charset="-128"/>
              </a:rPr>
              <a:t>（７）成功シナリオの実施</a:t>
            </a:r>
          </a:p>
        </p:txBody>
      </p:sp>
      <p:sp>
        <p:nvSpPr>
          <p:cNvPr id="39939" name="Rectangle 4"/>
          <p:cNvSpPr>
            <a:spLocks noChangeArrowheads="1"/>
          </p:cNvSpPr>
          <p:nvPr/>
        </p:nvSpPr>
        <p:spPr bwMode="auto">
          <a:xfrm>
            <a:off x="11162109" y="720725"/>
            <a:ext cx="164147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dirty="0">
                <a:latin typeface="HG丸ｺﾞｼｯｸM-PRO" panose="020F0600000000000000" pitchFamily="50" charset="-128"/>
                <a:ea typeface="HG丸ｺﾞｼｯｸM-PRO" panose="020F0600000000000000" pitchFamily="50" charset="-128"/>
              </a:rPr>
              <a:t>（７）対策の実施</a:t>
            </a:r>
          </a:p>
        </p:txBody>
      </p:sp>
      <p:grpSp>
        <p:nvGrpSpPr>
          <p:cNvPr id="39940" name="Group 6"/>
          <p:cNvGrpSpPr>
            <a:grpSpLocks/>
          </p:cNvGrpSpPr>
          <p:nvPr/>
        </p:nvGrpSpPr>
        <p:grpSpPr bwMode="auto">
          <a:xfrm>
            <a:off x="503238" y="5961112"/>
            <a:ext cx="2631263" cy="468313"/>
            <a:chOff x="1396" y="1286"/>
            <a:chExt cx="1785" cy="275"/>
          </a:xfrm>
        </p:grpSpPr>
        <p:sp>
          <p:nvSpPr>
            <p:cNvPr id="40181" name="Freeform 7"/>
            <p:cNvSpPr>
              <a:spLocks/>
            </p:cNvSpPr>
            <p:nvPr/>
          </p:nvSpPr>
          <p:spPr bwMode="auto">
            <a:xfrm>
              <a:off x="1427" y="1317"/>
              <a:ext cx="1754" cy="244"/>
            </a:xfrm>
            <a:custGeom>
              <a:avLst/>
              <a:gdLst>
                <a:gd name="T0" fmla="*/ 1 w 3508"/>
                <a:gd name="T1" fmla="*/ 0 h 488"/>
                <a:gd name="T2" fmla="*/ 1 w 3508"/>
                <a:gd name="T3" fmla="*/ 1 h 488"/>
                <a:gd name="T4" fmla="*/ 1 w 3508"/>
                <a:gd name="T5" fmla="*/ 1 h 488"/>
                <a:gd name="T6" fmla="*/ 1 w 3508"/>
                <a:gd name="T7" fmla="*/ 1 h 488"/>
                <a:gd name="T8" fmla="*/ 1 w 3508"/>
                <a:gd name="T9" fmla="*/ 1 h 488"/>
                <a:gd name="T10" fmla="*/ 1 w 3508"/>
                <a:gd name="T11" fmla="*/ 1 h 488"/>
                <a:gd name="T12" fmla="*/ 1 w 3508"/>
                <a:gd name="T13" fmla="*/ 1 h 488"/>
                <a:gd name="T14" fmla="*/ 1 w 3508"/>
                <a:gd name="T15" fmla="*/ 1 h 488"/>
                <a:gd name="T16" fmla="*/ 0 w 3508"/>
                <a:gd name="T17" fmla="*/ 1 h 488"/>
                <a:gd name="T18" fmla="*/ 0 w 3508"/>
                <a:gd name="T19" fmla="*/ 1 h 488"/>
                <a:gd name="T20" fmla="*/ 1 w 3508"/>
                <a:gd name="T21" fmla="*/ 1 h 488"/>
                <a:gd name="T22" fmla="*/ 1 w 3508"/>
                <a:gd name="T23" fmla="*/ 1 h 488"/>
                <a:gd name="T24" fmla="*/ 1 w 3508"/>
                <a:gd name="T25" fmla="*/ 1 h 488"/>
                <a:gd name="T26" fmla="*/ 1 w 3508"/>
                <a:gd name="T27" fmla="*/ 1 h 488"/>
                <a:gd name="T28" fmla="*/ 1 w 3508"/>
                <a:gd name="T29" fmla="*/ 1 h 488"/>
                <a:gd name="T30" fmla="*/ 1 w 3508"/>
                <a:gd name="T31" fmla="*/ 1 h 488"/>
                <a:gd name="T32" fmla="*/ 1 w 3508"/>
                <a:gd name="T33" fmla="*/ 1 h 488"/>
                <a:gd name="T34" fmla="*/ 1 w 3508"/>
                <a:gd name="T35" fmla="*/ 1 h 488"/>
                <a:gd name="T36" fmla="*/ 1 w 3508"/>
                <a:gd name="T37" fmla="*/ 1 h 488"/>
                <a:gd name="T38" fmla="*/ 1 w 3508"/>
                <a:gd name="T39" fmla="*/ 1 h 488"/>
                <a:gd name="T40" fmla="*/ 1 w 3508"/>
                <a:gd name="T41" fmla="*/ 1 h 488"/>
                <a:gd name="T42" fmla="*/ 1 w 3508"/>
                <a:gd name="T43" fmla="*/ 1 h 488"/>
                <a:gd name="T44" fmla="*/ 1 w 3508"/>
                <a:gd name="T45" fmla="*/ 1 h 488"/>
                <a:gd name="T46" fmla="*/ 1 w 3508"/>
                <a:gd name="T47" fmla="*/ 1 h 488"/>
                <a:gd name="T48" fmla="*/ 1 w 3508"/>
                <a:gd name="T49" fmla="*/ 1 h 488"/>
                <a:gd name="T50" fmla="*/ 1 w 3508"/>
                <a:gd name="T51" fmla="*/ 1 h 488"/>
                <a:gd name="T52" fmla="*/ 1 w 3508"/>
                <a:gd name="T53" fmla="*/ 1 h 488"/>
                <a:gd name="T54" fmla="*/ 1 w 3508"/>
                <a:gd name="T55" fmla="*/ 1 h 488"/>
                <a:gd name="T56" fmla="*/ 1 w 3508"/>
                <a:gd name="T57" fmla="*/ 1 h 488"/>
                <a:gd name="T58" fmla="*/ 1 w 3508"/>
                <a:gd name="T59" fmla="*/ 1 h 488"/>
                <a:gd name="T60" fmla="*/ 1 w 3508"/>
                <a:gd name="T61" fmla="*/ 1 h 488"/>
                <a:gd name="T62" fmla="*/ 1 w 3508"/>
                <a:gd name="T63" fmla="*/ 1 h 488"/>
                <a:gd name="T64" fmla="*/ 1 w 3508"/>
                <a:gd name="T65" fmla="*/ 1 h 488"/>
                <a:gd name="T66" fmla="*/ 1 w 3508"/>
                <a:gd name="T67" fmla="*/ 1 h 488"/>
                <a:gd name="T68" fmla="*/ 1 w 3508"/>
                <a:gd name="T69" fmla="*/ 1 h 488"/>
                <a:gd name="T70" fmla="*/ 1 w 3508"/>
                <a:gd name="T71" fmla="*/ 0 h 488"/>
                <a:gd name="T72" fmla="*/ 1 w 3508"/>
                <a:gd name="T73" fmla="*/ 0 h 4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08" h="488">
                  <a:moveTo>
                    <a:pt x="71" y="0"/>
                  </a:moveTo>
                  <a:lnTo>
                    <a:pt x="57" y="2"/>
                  </a:lnTo>
                  <a:lnTo>
                    <a:pt x="43" y="6"/>
                  </a:lnTo>
                  <a:lnTo>
                    <a:pt x="32" y="13"/>
                  </a:lnTo>
                  <a:lnTo>
                    <a:pt x="20" y="21"/>
                  </a:lnTo>
                  <a:lnTo>
                    <a:pt x="12" y="33"/>
                  </a:lnTo>
                  <a:lnTo>
                    <a:pt x="5" y="44"/>
                  </a:lnTo>
                  <a:lnTo>
                    <a:pt x="1" y="58"/>
                  </a:lnTo>
                  <a:lnTo>
                    <a:pt x="0" y="72"/>
                  </a:lnTo>
                  <a:lnTo>
                    <a:pt x="0" y="416"/>
                  </a:lnTo>
                  <a:lnTo>
                    <a:pt x="1" y="430"/>
                  </a:lnTo>
                  <a:lnTo>
                    <a:pt x="5" y="444"/>
                  </a:lnTo>
                  <a:lnTo>
                    <a:pt x="12" y="456"/>
                  </a:lnTo>
                  <a:lnTo>
                    <a:pt x="20" y="467"/>
                  </a:lnTo>
                  <a:lnTo>
                    <a:pt x="32" y="475"/>
                  </a:lnTo>
                  <a:lnTo>
                    <a:pt x="43" y="483"/>
                  </a:lnTo>
                  <a:lnTo>
                    <a:pt x="57" y="486"/>
                  </a:lnTo>
                  <a:lnTo>
                    <a:pt x="71" y="488"/>
                  </a:lnTo>
                  <a:lnTo>
                    <a:pt x="3436" y="488"/>
                  </a:lnTo>
                  <a:lnTo>
                    <a:pt x="3450" y="486"/>
                  </a:lnTo>
                  <a:lnTo>
                    <a:pt x="3465" y="483"/>
                  </a:lnTo>
                  <a:lnTo>
                    <a:pt x="3476" y="475"/>
                  </a:lnTo>
                  <a:lnTo>
                    <a:pt x="3488" y="467"/>
                  </a:lnTo>
                  <a:lnTo>
                    <a:pt x="3495" y="456"/>
                  </a:lnTo>
                  <a:lnTo>
                    <a:pt x="3503" y="444"/>
                  </a:lnTo>
                  <a:lnTo>
                    <a:pt x="3507" y="430"/>
                  </a:lnTo>
                  <a:lnTo>
                    <a:pt x="3508" y="416"/>
                  </a:lnTo>
                  <a:lnTo>
                    <a:pt x="3508" y="72"/>
                  </a:lnTo>
                  <a:lnTo>
                    <a:pt x="3507" y="58"/>
                  </a:lnTo>
                  <a:lnTo>
                    <a:pt x="3503" y="44"/>
                  </a:lnTo>
                  <a:lnTo>
                    <a:pt x="3495" y="33"/>
                  </a:lnTo>
                  <a:lnTo>
                    <a:pt x="3488" y="21"/>
                  </a:lnTo>
                  <a:lnTo>
                    <a:pt x="3476" y="13"/>
                  </a:lnTo>
                  <a:lnTo>
                    <a:pt x="3465" y="6"/>
                  </a:lnTo>
                  <a:lnTo>
                    <a:pt x="3450" y="2"/>
                  </a:lnTo>
                  <a:lnTo>
                    <a:pt x="3436" y="0"/>
                  </a:lnTo>
                  <a:lnTo>
                    <a:pt x="71"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0182" name="Freeform 8"/>
            <p:cNvSpPr>
              <a:spLocks/>
            </p:cNvSpPr>
            <p:nvPr/>
          </p:nvSpPr>
          <p:spPr bwMode="auto">
            <a:xfrm>
              <a:off x="1396" y="1286"/>
              <a:ext cx="1754" cy="244"/>
            </a:xfrm>
            <a:custGeom>
              <a:avLst/>
              <a:gdLst>
                <a:gd name="T0" fmla="*/ 0 w 3509"/>
                <a:gd name="T1" fmla="*/ 0 h 487"/>
                <a:gd name="T2" fmla="*/ 0 w 3509"/>
                <a:gd name="T3" fmla="*/ 1 h 487"/>
                <a:gd name="T4" fmla="*/ 0 w 3509"/>
                <a:gd name="T5" fmla="*/ 1 h 487"/>
                <a:gd name="T6" fmla="*/ 0 w 3509"/>
                <a:gd name="T7" fmla="*/ 1 h 487"/>
                <a:gd name="T8" fmla="*/ 0 w 3509"/>
                <a:gd name="T9" fmla="*/ 1 h 487"/>
                <a:gd name="T10" fmla="*/ 0 w 3509"/>
                <a:gd name="T11" fmla="*/ 1 h 487"/>
                <a:gd name="T12" fmla="*/ 0 w 3509"/>
                <a:gd name="T13" fmla="*/ 1 h 487"/>
                <a:gd name="T14" fmla="*/ 0 w 3509"/>
                <a:gd name="T15" fmla="*/ 1 h 487"/>
                <a:gd name="T16" fmla="*/ 0 w 3509"/>
                <a:gd name="T17" fmla="*/ 1 h 487"/>
                <a:gd name="T18" fmla="*/ 0 w 3509"/>
                <a:gd name="T19" fmla="*/ 1 h 487"/>
                <a:gd name="T20" fmla="*/ 0 w 3509"/>
                <a:gd name="T21" fmla="*/ 1 h 487"/>
                <a:gd name="T22" fmla="*/ 0 w 3509"/>
                <a:gd name="T23" fmla="*/ 1 h 487"/>
                <a:gd name="T24" fmla="*/ 0 w 3509"/>
                <a:gd name="T25" fmla="*/ 1 h 487"/>
                <a:gd name="T26" fmla="*/ 0 w 3509"/>
                <a:gd name="T27" fmla="*/ 1 h 487"/>
                <a:gd name="T28" fmla="*/ 0 w 3509"/>
                <a:gd name="T29" fmla="*/ 1 h 487"/>
                <a:gd name="T30" fmla="*/ 0 w 3509"/>
                <a:gd name="T31" fmla="*/ 1 h 487"/>
                <a:gd name="T32" fmla="*/ 0 w 3509"/>
                <a:gd name="T33" fmla="*/ 1 h 487"/>
                <a:gd name="T34" fmla="*/ 0 w 3509"/>
                <a:gd name="T35" fmla="*/ 1 h 487"/>
                <a:gd name="T36" fmla="*/ 0 w 3509"/>
                <a:gd name="T37" fmla="*/ 1 h 487"/>
                <a:gd name="T38" fmla="*/ 0 w 3509"/>
                <a:gd name="T39" fmla="*/ 1 h 487"/>
                <a:gd name="T40" fmla="*/ 0 w 3509"/>
                <a:gd name="T41" fmla="*/ 1 h 487"/>
                <a:gd name="T42" fmla="*/ 0 w 3509"/>
                <a:gd name="T43" fmla="*/ 1 h 487"/>
                <a:gd name="T44" fmla="*/ 0 w 3509"/>
                <a:gd name="T45" fmla="*/ 1 h 487"/>
                <a:gd name="T46" fmla="*/ 0 w 3509"/>
                <a:gd name="T47" fmla="*/ 1 h 487"/>
                <a:gd name="T48" fmla="*/ 0 w 3509"/>
                <a:gd name="T49" fmla="*/ 1 h 487"/>
                <a:gd name="T50" fmla="*/ 0 w 3509"/>
                <a:gd name="T51" fmla="*/ 1 h 487"/>
                <a:gd name="T52" fmla="*/ 0 w 3509"/>
                <a:gd name="T53" fmla="*/ 1 h 487"/>
                <a:gd name="T54" fmla="*/ 0 w 3509"/>
                <a:gd name="T55" fmla="*/ 1 h 487"/>
                <a:gd name="T56" fmla="*/ 0 w 3509"/>
                <a:gd name="T57" fmla="*/ 1 h 487"/>
                <a:gd name="T58" fmla="*/ 0 w 3509"/>
                <a:gd name="T59" fmla="*/ 1 h 487"/>
                <a:gd name="T60" fmla="*/ 0 w 3509"/>
                <a:gd name="T61" fmla="*/ 1 h 487"/>
                <a:gd name="T62" fmla="*/ 0 w 3509"/>
                <a:gd name="T63" fmla="*/ 1 h 487"/>
                <a:gd name="T64" fmla="*/ 0 w 3509"/>
                <a:gd name="T65" fmla="*/ 1 h 487"/>
                <a:gd name="T66" fmla="*/ 0 w 3509"/>
                <a:gd name="T67" fmla="*/ 1 h 487"/>
                <a:gd name="T68" fmla="*/ 0 w 3509"/>
                <a:gd name="T69" fmla="*/ 1 h 487"/>
                <a:gd name="T70" fmla="*/ 0 w 3509"/>
                <a:gd name="T71" fmla="*/ 0 h 487"/>
                <a:gd name="T72" fmla="*/ 0 w 3509"/>
                <a:gd name="T73" fmla="*/ 0 h 48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09" h="487">
                  <a:moveTo>
                    <a:pt x="72" y="0"/>
                  </a:moveTo>
                  <a:lnTo>
                    <a:pt x="58" y="1"/>
                  </a:lnTo>
                  <a:lnTo>
                    <a:pt x="44" y="5"/>
                  </a:lnTo>
                  <a:lnTo>
                    <a:pt x="32" y="13"/>
                  </a:lnTo>
                  <a:lnTo>
                    <a:pt x="20" y="20"/>
                  </a:lnTo>
                  <a:lnTo>
                    <a:pt x="13" y="32"/>
                  </a:lnTo>
                  <a:lnTo>
                    <a:pt x="5" y="43"/>
                  </a:lnTo>
                  <a:lnTo>
                    <a:pt x="1" y="58"/>
                  </a:lnTo>
                  <a:lnTo>
                    <a:pt x="0" y="72"/>
                  </a:lnTo>
                  <a:lnTo>
                    <a:pt x="0" y="415"/>
                  </a:lnTo>
                  <a:lnTo>
                    <a:pt x="1" y="429"/>
                  </a:lnTo>
                  <a:lnTo>
                    <a:pt x="5" y="444"/>
                  </a:lnTo>
                  <a:lnTo>
                    <a:pt x="13" y="455"/>
                  </a:lnTo>
                  <a:lnTo>
                    <a:pt x="20" y="467"/>
                  </a:lnTo>
                  <a:lnTo>
                    <a:pt x="32" y="474"/>
                  </a:lnTo>
                  <a:lnTo>
                    <a:pt x="44" y="482"/>
                  </a:lnTo>
                  <a:lnTo>
                    <a:pt x="58" y="486"/>
                  </a:lnTo>
                  <a:lnTo>
                    <a:pt x="72" y="487"/>
                  </a:lnTo>
                  <a:lnTo>
                    <a:pt x="3437" y="487"/>
                  </a:lnTo>
                  <a:lnTo>
                    <a:pt x="3451" y="486"/>
                  </a:lnTo>
                  <a:lnTo>
                    <a:pt x="3465" y="482"/>
                  </a:lnTo>
                  <a:lnTo>
                    <a:pt x="3476" y="474"/>
                  </a:lnTo>
                  <a:lnTo>
                    <a:pt x="3488" y="467"/>
                  </a:lnTo>
                  <a:lnTo>
                    <a:pt x="3496" y="455"/>
                  </a:lnTo>
                  <a:lnTo>
                    <a:pt x="3503" y="444"/>
                  </a:lnTo>
                  <a:lnTo>
                    <a:pt x="3507" y="429"/>
                  </a:lnTo>
                  <a:lnTo>
                    <a:pt x="3509" y="415"/>
                  </a:lnTo>
                  <a:lnTo>
                    <a:pt x="3509" y="72"/>
                  </a:lnTo>
                  <a:lnTo>
                    <a:pt x="3507" y="58"/>
                  </a:lnTo>
                  <a:lnTo>
                    <a:pt x="3503" y="43"/>
                  </a:lnTo>
                  <a:lnTo>
                    <a:pt x="3496" y="32"/>
                  </a:lnTo>
                  <a:lnTo>
                    <a:pt x="3488" y="20"/>
                  </a:lnTo>
                  <a:lnTo>
                    <a:pt x="3476" y="13"/>
                  </a:lnTo>
                  <a:lnTo>
                    <a:pt x="3465" y="5"/>
                  </a:lnTo>
                  <a:lnTo>
                    <a:pt x="3451" y="1"/>
                  </a:lnTo>
                  <a:lnTo>
                    <a:pt x="3437" y="0"/>
                  </a:lnTo>
                  <a:lnTo>
                    <a:pt x="72" y="0"/>
                  </a:lnTo>
                  <a:close/>
                </a:path>
              </a:pathLst>
            </a:custGeom>
            <a:solidFill>
              <a:srgbClr val="FFFFCC"/>
            </a:solidFill>
            <a:ln w="7938">
              <a:solidFill>
                <a:schemeClr val="tx1"/>
              </a:solidFill>
              <a:prstDash val="solid"/>
              <a:round/>
              <a:headEnd/>
              <a:tailEnd/>
            </a:ln>
          </p:spPr>
          <p:txBody>
            <a:bodyPr/>
            <a:lstStyle/>
            <a:p>
              <a:endParaRPr lang="ja-JP" altLang="en-US"/>
            </a:p>
          </p:txBody>
        </p:sp>
      </p:grpSp>
      <p:sp>
        <p:nvSpPr>
          <p:cNvPr id="39941" name="Rectangle 9"/>
          <p:cNvSpPr>
            <a:spLocks noChangeArrowheads="1"/>
          </p:cNvSpPr>
          <p:nvPr/>
        </p:nvSpPr>
        <p:spPr bwMode="auto">
          <a:xfrm>
            <a:off x="620688" y="6057950"/>
            <a:ext cx="211643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dirty="0">
                <a:latin typeface="ＭＳ Ｐゴシック" panose="020B0600070205080204" pitchFamily="50" charset="-128"/>
                <a:ea typeface="HG丸ｺﾞｼｯｸM-PRO" panose="020F0600000000000000" pitchFamily="50" charset="-128"/>
              </a:rPr>
              <a:t>（８）効果の確認</a:t>
            </a:r>
            <a:endParaRPr lang="ja-JP" altLang="en-US" sz="1600" dirty="0">
              <a:latin typeface="Times New Roman" panose="02020603050405020304" pitchFamily="18" charset="0"/>
              <a:ea typeface="HG丸ｺﾞｼｯｸM-PRO" panose="020F0600000000000000" pitchFamily="50" charset="-128"/>
            </a:endParaRPr>
          </a:p>
        </p:txBody>
      </p:sp>
      <p:sp>
        <p:nvSpPr>
          <p:cNvPr id="39945" name="Rectangle 17"/>
          <p:cNvSpPr>
            <a:spLocks noChangeArrowheads="1"/>
          </p:cNvSpPr>
          <p:nvPr/>
        </p:nvSpPr>
        <p:spPr bwMode="auto">
          <a:xfrm>
            <a:off x="4024313" y="412750"/>
            <a:ext cx="2151062"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grpSp>
        <p:nvGrpSpPr>
          <p:cNvPr id="39948" name="Group 21"/>
          <p:cNvGrpSpPr>
            <a:grpSpLocks/>
          </p:cNvGrpSpPr>
          <p:nvPr/>
        </p:nvGrpSpPr>
        <p:grpSpPr bwMode="auto">
          <a:xfrm>
            <a:off x="-2259632" y="8080375"/>
            <a:ext cx="1485900" cy="1420813"/>
            <a:chOff x="618" y="1906"/>
            <a:chExt cx="936" cy="826"/>
          </a:xfrm>
        </p:grpSpPr>
        <p:sp>
          <p:nvSpPr>
            <p:cNvPr id="40123" name="Freeform 22"/>
            <p:cNvSpPr>
              <a:spLocks/>
            </p:cNvSpPr>
            <p:nvPr/>
          </p:nvSpPr>
          <p:spPr bwMode="auto">
            <a:xfrm>
              <a:off x="878" y="2628"/>
              <a:ext cx="57" cy="37"/>
            </a:xfrm>
            <a:custGeom>
              <a:avLst/>
              <a:gdLst>
                <a:gd name="T0" fmla="*/ 5 w 57"/>
                <a:gd name="T1" fmla="*/ 0 h 37"/>
                <a:gd name="T2" fmla="*/ 0 w 57"/>
                <a:gd name="T3" fmla="*/ 37 h 37"/>
                <a:gd name="T4" fmla="*/ 55 w 57"/>
                <a:gd name="T5" fmla="*/ 37 h 37"/>
                <a:gd name="T6" fmla="*/ 57 w 57"/>
                <a:gd name="T7" fmla="*/ 0 h 37"/>
                <a:gd name="T8" fmla="*/ 5 w 57"/>
                <a:gd name="T9" fmla="*/ 0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37">
                  <a:moveTo>
                    <a:pt x="5" y="0"/>
                  </a:moveTo>
                  <a:lnTo>
                    <a:pt x="0" y="37"/>
                  </a:lnTo>
                  <a:lnTo>
                    <a:pt x="55" y="37"/>
                  </a:lnTo>
                  <a:lnTo>
                    <a:pt x="57" y="0"/>
                  </a:lnTo>
                  <a:lnTo>
                    <a:pt x="5" y="0"/>
                  </a:lnTo>
                  <a:close/>
                </a:path>
              </a:pathLst>
            </a:custGeom>
            <a:solidFill>
              <a:srgbClr val="0000FF"/>
            </a:solidFill>
            <a:ln w="7938">
              <a:solidFill>
                <a:srgbClr val="000000"/>
              </a:solidFill>
              <a:prstDash val="solid"/>
              <a:round/>
              <a:headEnd/>
              <a:tailEnd/>
            </a:ln>
          </p:spPr>
          <p:txBody>
            <a:bodyPr/>
            <a:lstStyle/>
            <a:p>
              <a:endParaRPr lang="ja-JP" altLang="en-US"/>
            </a:p>
          </p:txBody>
        </p:sp>
        <p:sp>
          <p:nvSpPr>
            <p:cNvPr id="40124" name="Freeform 23"/>
            <p:cNvSpPr>
              <a:spLocks/>
            </p:cNvSpPr>
            <p:nvPr/>
          </p:nvSpPr>
          <p:spPr bwMode="auto">
            <a:xfrm>
              <a:off x="1060" y="2616"/>
              <a:ext cx="57" cy="46"/>
            </a:xfrm>
            <a:custGeom>
              <a:avLst/>
              <a:gdLst>
                <a:gd name="T0" fmla="*/ 5 w 57"/>
                <a:gd name="T1" fmla="*/ 5 h 46"/>
                <a:gd name="T2" fmla="*/ 0 w 57"/>
                <a:gd name="T3" fmla="*/ 46 h 46"/>
                <a:gd name="T4" fmla="*/ 54 w 57"/>
                <a:gd name="T5" fmla="*/ 44 h 46"/>
                <a:gd name="T6" fmla="*/ 57 w 57"/>
                <a:gd name="T7" fmla="*/ 0 h 46"/>
                <a:gd name="T8" fmla="*/ 5 w 57"/>
                <a:gd name="T9" fmla="*/ 5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46">
                  <a:moveTo>
                    <a:pt x="5" y="5"/>
                  </a:moveTo>
                  <a:lnTo>
                    <a:pt x="0" y="46"/>
                  </a:lnTo>
                  <a:lnTo>
                    <a:pt x="54" y="44"/>
                  </a:lnTo>
                  <a:lnTo>
                    <a:pt x="57" y="0"/>
                  </a:lnTo>
                  <a:lnTo>
                    <a:pt x="5" y="5"/>
                  </a:lnTo>
                  <a:close/>
                </a:path>
              </a:pathLst>
            </a:custGeom>
            <a:solidFill>
              <a:srgbClr val="0000FF"/>
            </a:solidFill>
            <a:ln w="7938">
              <a:solidFill>
                <a:srgbClr val="000000"/>
              </a:solidFill>
              <a:prstDash val="solid"/>
              <a:round/>
              <a:headEnd/>
              <a:tailEnd/>
            </a:ln>
          </p:spPr>
          <p:txBody>
            <a:bodyPr/>
            <a:lstStyle/>
            <a:p>
              <a:endParaRPr lang="ja-JP" altLang="en-US"/>
            </a:p>
          </p:txBody>
        </p:sp>
        <p:sp>
          <p:nvSpPr>
            <p:cNvPr id="40125" name="Freeform 24"/>
            <p:cNvSpPr>
              <a:spLocks/>
            </p:cNvSpPr>
            <p:nvPr/>
          </p:nvSpPr>
          <p:spPr bwMode="auto">
            <a:xfrm>
              <a:off x="1036" y="2658"/>
              <a:ext cx="206" cy="71"/>
            </a:xfrm>
            <a:custGeom>
              <a:avLst/>
              <a:gdLst>
                <a:gd name="T0" fmla="*/ 47 w 206"/>
                <a:gd name="T1" fmla="*/ 0 h 71"/>
                <a:gd name="T2" fmla="*/ 32 w 206"/>
                <a:gd name="T3" fmla="*/ 0 h 71"/>
                <a:gd name="T4" fmla="*/ 16 w 206"/>
                <a:gd name="T5" fmla="*/ 4 h 71"/>
                <a:gd name="T6" fmla="*/ 6 w 206"/>
                <a:gd name="T7" fmla="*/ 16 h 71"/>
                <a:gd name="T8" fmla="*/ 0 w 206"/>
                <a:gd name="T9" fmla="*/ 32 h 71"/>
                <a:gd name="T10" fmla="*/ 3 w 206"/>
                <a:gd name="T11" fmla="*/ 41 h 71"/>
                <a:gd name="T12" fmla="*/ 13 w 206"/>
                <a:gd name="T13" fmla="*/ 48 h 71"/>
                <a:gd name="T14" fmla="*/ 26 w 206"/>
                <a:gd name="T15" fmla="*/ 55 h 71"/>
                <a:gd name="T16" fmla="*/ 47 w 206"/>
                <a:gd name="T17" fmla="*/ 60 h 71"/>
                <a:gd name="T18" fmla="*/ 68 w 206"/>
                <a:gd name="T19" fmla="*/ 64 h 71"/>
                <a:gd name="T20" fmla="*/ 94 w 206"/>
                <a:gd name="T21" fmla="*/ 69 h 71"/>
                <a:gd name="T22" fmla="*/ 146 w 206"/>
                <a:gd name="T23" fmla="*/ 71 h 71"/>
                <a:gd name="T24" fmla="*/ 177 w 206"/>
                <a:gd name="T25" fmla="*/ 71 h 71"/>
                <a:gd name="T26" fmla="*/ 195 w 206"/>
                <a:gd name="T27" fmla="*/ 67 h 71"/>
                <a:gd name="T28" fmla="*/ 206 w 206"/>
                <a:gd name="T29" fmla="*/ 62 h 71"/>
                <a:gd name="T30" fmla="*/ 206 w 206"/>
                <a:gd name="T31" fmla="*/ 55 h 71"/>
                <a:gd name="T32" fmla="*/ 201 w 206"/>
                <a:gd name="T33" fmla="*/ 48 h 71"/>
                <a:gd name="T34" fmla="*/ 188 w 206"/>
                <a:gd name="T35" fmla="*/ 37 h 71"/>
                <a:gd name="T36" fmla="*/ 169 w 206"/>
                <a:gd name="T37" fmla="*/ 30 h 71"/>
                <a:gd name="T38" fmla="*/ 146 w 206"/>
                <a:gd name="T39" fmla="*/ 21 h 71"/>
                <a:gd name="T40" fmla="*/ 97 w 206"/>
                <a:gd name="T41" fmla="*/ 4 h 71"/>
                <a:gd name="T42" fmla="*/ 71 w 206"/>
                <a:gd name="T43" fmla="*/ 0 h 71"/>
                <a:gd name="T44" fmla="*/ 47 w 206"/>
                <a:gd name="T45" fmla="*/ 0 h 71"/>
                <a:gd name="T46" fmla="*/ 47 w 206"/>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06" h="71">
                  <a:moveTo>
                    <a:pt x="47" y="0"/>
                  </a:moveTo>
                  <a:lnTo>
                    <a:pt x="32" y="0"/>
                  </a:lnTo>
                  <a:lnTo>
                    <a:pt x="16" y="4"/>
                  </a:lnTo>
                  <a:lnTo>
                    <a:pt x="6" y="16"/>
                  </a:lnTo>
                  <a:lnTo>
                    <a:pt x="0" y="32"/>
                  </a:lnTo>
                  <a:lnTo>
                    <a:pt x="3" y="41"/>
                  </a:lnTo>
                  <a:lnTo>
                    <a:pt x="13" y="48"/>
                  </a:lnTo>
                  <a:lnTo>
                    <a:pt x="26" y="55"/>
                  </a:lnTo>
                  <a:lnTo>
                    <a:pt x="47" y="60"/>
                  </a:lnTo>
                  <a:lnTo>
                    <a:pt x="68" y="64"/>
                  </a:lnTo>
                  <a:lnTo>
                    <a:pt x="94" y="69"/>
                  </a:lnTo>
                  <a:lnTo>
                    <a:pt x="146" y="71"/>
                  </a:lnTo>
                  <a:lnTo>
                    <a:pt x="177" y="71"/>
                  </a:lnTo>
                  <a:lnTo>
                    <a:pt x="195" y="67"/>
                  </a:lnTo>
                  <a:lnTo>
                    <a:pt x="206" y="62"/>
                  </a:lnTo>
                  <a:lnTo>
                    <a:pt x="206" y="55"/>
                  </a:lnTo>
                  <a:lnTo>
                    <a:pt x="201" y="48"/>
                  </a:lnTo>
                  <a:lnTo>
                    <a:pt x="188" y="37"/>
                  </a:lnTo>
                  <a:lnTo>
                    <a:pt x="169" y="30"/>
                  </a:lnTo>
                  <a:lnTo>
                    <a:pt x="146" y="21"/>
                  </a:lnTo>
                  <a:lnTo>
                    <a:pt x="97" y="4"/>
                  </a:lnTo>
                  <a:lnTo>
                    <a:pt x="71" y="0"/>
                  </a:lnTo>
                  <a:lnTo>
                    <a:pt x="47" y="0"/>
                  </a:lnTo>
                  <a:close/>
                </a:path>
              </a:pathLst>
            </a:custGeom>
            <a:solidFill>
              <a:srgbClr val="660000"/>
            </a:solidFill>
            <a:ln w="7938">
              <a:solidFill>
                <a:srgbClr val="000000"/>
              </a:solidFill>
              <a:prstDash val="solid"/>
              <a:round/>
              <a:headEnd/>
              <a:tailEnd/>
            </a:ln>
          </p:spPr>
          <p:txBody>
            <a:bodyPr/>
            <a:lstStyle/>
            <a:p>
              <a:endParaRPr lang="ja-JP" altLang="en-US"/>
            </a:p>
          </p:txBody>
        </p:sp>
        <p:sp>
          <p:nvSpPr>
            <p:cNvPr id="40126" name="Freeform 25"/>
            <p:cNvSpPr>
              <a:spLocks/>
            </p:cNvSpPr>
            <p:nvPr/>
          </p:nvSpPr>
          <p:spPr bwMode="auto">
            <a:xfrm>
              <a:off x="990" y="2312"/>
              <a:ext cx="46" cy="138"/>
            </a:xfrm>
            <a:custGeom>
              <a:avLst/>
              <a:gdLst>
                <a:gd name="T0" fmla="*/ 13 w 46"/>
                <a:gd name="T1" fmla="*/ 16 h 138"/>
                <a:gd name="T2" fmla="*/ 21 w 46"/>
                <a:gd name="T3" fmla="*/ 46 h 138"/>
                <a:gd name="T4" fmla="*/ 0 w 46"/>
                <a:gd name="T5" fmla="*/ 104 h 138"/>
                <a:gd name="T6" fmla="*/ 10 w 46"/>
                <a:gd name="T7" fmla="*/ 138 h 138"/>
                <a:gd name="T8" fmla="*/ 46 w 46"/>
                <a:gd name="T9" fmla="*/ 79 h 138"/>
                <a:gd name="T10" fmla="*/ 36 w 46"/>
                <a:gd name="T11" fmla="*/ 46 h 138"/>
                <a:gd name="T12" fmla="*/ 36 w 46"/>
                <a:gd name="T13" fmla="*/ 14 h 138"/>
                <a:gd name="T14" fmla="*/ 26 w 46"/>
                <a:gd name="T15" fmla="*/ 0 h 138"/>
                <a:gd name="T16" fmla="*/ 10 w 46"/>
                <a:gd name="T17" fmla="*/ 14 h 138"/>
                <a:gd name="T18" fmla="*/ 13 w 46"/>
                <a:gd name="T19" fmla="*/ 16 h 1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6" h="138">
                  <a:moveTo>
                    <a:pt x="13" y="16"/>
                  </a:moveTo>
                  <a:lnTo>
                    <a:pt x="21" y="46"/>
                  </a:lnTo>
                  <a:lnTo>
                    <a:pt x="0" y="104"/>
                  </a:lnTo>
                  <a:lnTo>
                    <a:pt x="10" y="138"/>
                  </a:lnTo>
                  <a:lnTo>
                    <a:pt x="46" y="79"/>
                  </a:lnTo>
                  <a:lnTo>
                    <a:pt x="36" y="46"/>
                  </a:lnTo>
                  <a:lnTo>
                    <a:pt x="36" y="14"/>
                  </a:lnTo>
                  <a:lnTo>
                    <a:pt x="26" y="0"/>
                  </a:lnTo>
                  <a:lnTo>
                    <a:pt x="10" y="14"/>
                  </a:lnTo>
                  <a:lnTo>
                    <a:pt x="13"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0127" name="Freeform 26"/>
            <p:cNvSpPr>
              <a:spLocks/>
            </p:cNvSpPr>
            <p:nvPr/>
          </p:nvSpPr>
          <p:spPr bwMode="auto">
            <a:xfrm>
              <a:off x="990" y="2312"/>
              <a:ext cx="46" cy="138"/>
            </a:xfrm>
            <a:custGeom>
              <a:avLst/>
              <a:gdLst>
                <a:gd name="T0" fmla="*/ 13 w 46"/>
                <a:gd name="T1" fmla="*/ 16 h 138"/>
                <a:gd name="T2" fmla="*/ 21 w 46"/>
                <a:gd name="T3" fmla="*/ 46 h 138"/>
                <a:gd name="T4" fmla="*/ 0 w 46"/>
                <a:gd name="T5" fmla="*/ 104 h 138"/>
                <a:gd name="T6" fmla="*/ 10 w 46"/>
                <a:gd name="T7" fmla="*/ 138 h 138"/>
                <a:gd name="T8" fmla="*/ 46 w 46"/>
                <a:gd name="T9" fmla="*/ 79 h 138"/>
                <a:gd name="T10" fmla="*/ 36 w 46"/>
                <a:gd name="T11" fmla="*/ 46 h 138"/>
                <a:gd name="T12" fmla="*/ 36 w 46"/>
                <a:gd name="T13" fmla="*/ 14 h 138"/>
                <a:gd name="T14" fmla="*/ 26 w 46"/>
                <a:gd name="T15" fmla="*/ 0 h 138"/>
                <a:gd name="T16" fmla="*/ 10 w 46"/>
                <a:gd name="T17" fmla="*/ 14 h 1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 h="138">
                  <a:moveTo>
                    <a:pt x="13" y="16"/>
                  </a:moveTo>
                  <a:lnTo>
                    <a:pt x="21" y="46"/>
                  </a:lnTo>
                  <a:lnTo>
                    <a:pt x="0" y="104"/>
                  </a:lnTo>
                  <a:lnTo>
                    <a:pt x="10" y="138"/>
                  </a:lnTo>
                  <a:lnTo>
                    <a:pt x="46" y="79"/>
                  </a:lnTo>
                  <a:lnTo>
                    <a:pt x="36" y="46"/>
                  </a:lnTo>
                  <a:lnTo>
                    <a:pt x="36" y="14"/>
                  </a:lnTo>
                  <a:lnTo>
                    <a:pt x="26" y="0"/>
                  </a:lnTo>
                  <a:lnTo>
                    <a:pt x="10" y="14"/>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28" name="Freeform 27"/>
            <p:cNvSpPr>
              <a:spLocks/>
            </p:cNvSpPr>
            <p:nvPr/>
          </p:nvSpPr>
          <p:spPr bwMode="auto">
            <a:xfrm>
              <a:off x="940" y="2291"/>
              <a:ext cx="148" cy="63"/>
            </a:xfrm>
            <a:custGeom>
              <a:avLst/>
              <a:gdLst>
                <a:gd name="T0" fmla="*/ 0 w 148"/>
                <a:gd name="T1" fmla="*/ 0 h 63"/>
                <a:gd name="T2" fmla="*/ 24 w 148"/>
                <a:gd name="T3" fmla="*/ 63 h 63"/>
                <a:gd name="T4" fmla="*/ 76 w 148"/>
                <a:gd name="T5" fmla="*/ 28 h 63"/>
                <a:gd name="T6" fmla="*/ 115 w 148"/>
                <a:gd name="T7" fmla="*/ 60 h 63"/>
                <a:gd name="T8" fmla="*/ 148 w 148"/>
                <a:gd name="T9" fmla="*/ 3 h 63"/>
                <a:gd name="T10" fmla="*/ 0 w 148"/>
                <a:gd name="T11" fmla="*/ 0 h 6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 h="63">
                  <a:moveTo>
                    <a:pt x="0" y="0"/>
                  </a:moveTo>
                  <a:lnTo>
                    <a:pt x="24" y="63"/>
                  </a:lnTo>
                  <a:lnTo>
                    <a:pt x="76" y="28"/>
                  </a:lnTo>
                  <a:lnTo>
                    <a:pt x="115" y="60"/>
                  </a:lnTo>
                  <a:lnTo>
                    <a:pt x="148" y="3"/>
                  </a:lnTo>
                  <a:lnTo>
                    <a:pt x="0" y="0"/>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40129" name="Freeform 28"/>
            <p:cNvSpPr>
              <a:spLocks/>
            </p:cNvSpPr>
            <p:nvPr/>
          </p:nvSpPr>
          <p:spPr bwMode="auto">
            <a:xfrm>
              <a:off x="909" y="2061"/>
              <a:ext cx="31" cy="37"/>
            </a:xfrm>
            <a:custGeom>
              <a:avLst/>
              <a:gdLst>
                <a:gd name="T0" fmla="*/ 16 w 31"/>
                <a:gd name="T1" fmla="*/ 0 h 37"/>
                <a:gd name="T2" fmla="*/ 3 w 31"/>
                <a:gd name="T3" fmla="*/ 5 h 37"/>
                <a:gd name="T4" fmla="*/ 0 w 31"/>
                <a:gd name="T5" fmla="*/ 25 h 37"/>
                <a:gd name="T6" fmla="*/ 16 w 31"/>
                <a:gd name="T7" fmla="*/ 37 h 37"/>
                <a:gd name="T8" fmla="*/ 31 w 31"/>
                <a:gd name="T9" fmla="*/ 7 h 37"/>
                <a:gd name="T10" fmla="*/ 18 w 31"/>
                <a:gd name="T11" fmla="*/ 0 h 37"/>
                <a:gd name="T12" fmla="*/ 16 w 31"/>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37">
                  <a:moveTo>
                    <a:pt x="16" y="0"/>
                  </a:moveTo>
                  <a:lnTo>
                    <a:pt x="3" y="5"/>
                  </a:lnTo>
                  <a:lnTo>
                    <a:pt x="0" y="25"/>
                  </a:lnTo>
                  <a:lnTo>
                    <a:pt x="16" y="37"/>
                  </a:lnTo>
                  <a:lnTo>
                    <a:pt x="31" y="7"/>
                  </a:lnTo>
                  <a:lnTo>
                    <a:pt x="18" y="0"/>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0130" name="Freeform 29"/>
            <p:cNvSpPr>
              <a:spLocks/>
            </p:cNvSpPr>
            <p:nvPr/>
          </p:nvSpPr>
          <p:spPr bwMode="auto">
            <a:xfrm>
              <a:off x="909" y="2061"/>
              <a:ext cx="31" cy="37"/>
            </a:xfrm>
            <a:custGeom>
              <a:avLst/>
              <a:gdLst>
                <a:gd name="T0" fmla="*/ 16 w 31"/>
                <a:gd name="T1" fmla="*/ 0 h 37"/>
                <a:gd name="T2" fmla="*/ 3 w 31"/>
                <a:gd name="T3" fmla="*/ 5 h 37"/>
                <a:gd name="T4" fmla="*/ 0 w 31"/>
                <a:gd name="T5" fmla="*/ 25 h 37"/>
                <a:gd name="T6" fmla="*/ 16 w 31"/>
                <a:gd name="T7" fmla="*/ 37 h 37"/>
                <a:gd name="T8" fmla="*/ 31 w 31"/>
                <a:gd name="T9" fmla="*/ 7 h 37"/>
                <a:gd name="T10" fmla="*/ 18 w 31"/>
                <a:gd name="T11" fmla="*/ 0 h 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1" h="37">
                  <a:moveTo>
                    <a:pt x="16" y="0"/>
                  </a:moveTo>
                  <a:lnTo>
                    <a:pt x="3" y="5"/>
                  </a:lnTo>
                  <a:lnTo>
                    <a:pt x="0" y="25"/>
                  </a:lnTo>
                  <a:lnTo>
                    <a:pt x="16" y="37"/>
                  </a:lnTo>
                  <a:lnTo>
                    <a:pt x="31" y="7"/>
                  </a:lnTo>
                  <a:lnTo>
                    <a:pt x="18"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31" name="Freeform 30"/>
            <p:cNvSpPr>
              <a:spLocks/>
            </p:cNvSpPr>
            <p:nvPr/>
          </p:nvSpPr>
          <p:spPr bwMode="auto">
            <a:xfrm>
              <a:off x="925" y="2019"/>
              <a:ext cx="210" cy="44"/>
            </a:xfrm>
            <a:custGeom>
              <a:avLst/>
              <a:gdLst>
                <a:gd name="T0" fmla="*/ 2 w 210"/>
                <a:gd name="T1" fmla="*/ 0 h 44"/>
                <a:gd name="T2" fmla="*/ 0 w 210"/>
                <a:gd name="T3" fmla="*/ 44 h 44"/>
                <a:gd name="T4" fmla="*/ 208 w 210"/>
                <a:gd name="T5" fmla="*/ 42 h 44"/>
                <a:gd name="T6" fmla="*/ 210 w 210"/>
                <a:gd name="T7" fmla="*/ 7 h 44"/>
                <a:gd name="T8" fmla="*/ 2 w 210"/>
                <a:gd name="T9" fmla="*/ 0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0" h="44">
                  <a:moveTo>
                    <a:pt x="2" y="0"/>
                  </a:moveTo>
                  <a:lnTo>
                    <a:pt x="0" y="44"/>
                  </a:lnTo>
                  <a:lnTo>
                    <a:pt x="208" y="42"/>
                  </a:lnTo>
                  <a:lnTo>
                    <a:pt x="210" y="7"/>
                  </a:lnTo>
                  <a:lnTo>
                    <a:pt x="2" y="0"/>
                  </a:lnTo>
                  <a:close/>
                </a:path>
              </a:pathLst>
            </a:custGeom>
            <a:solidFill>
              <a:srgbClr val="0000FF"/>
            </a:solidFill>
            <a:ln w="7938">
              <a:solidFill>
                <a:srgbClr val="000000"/>
              </a:solidFill>
              <a:prstDash val="solid"/>
              <a:round/>
              <a:headEnd/>
              <a:tailEnd/>
            </a:ln>
          </p:spPr>
          <p:txBody>
            <a:bodyPr/>
            <a:lstStyle/>
            <a:p>
              <a:endParaRPr lang="ja-JP" altLang="en-US"/>
            </a:p>
          </p:txBody>
        </p:sp>
        <p:sp>
          <p:nvSpPr>
            <p:cNvPr id="40132" name="Freeform 31"/>
            <p:cNvSpPr>
              <a:spLocks/>
            </p:cNvSpPr>
            <p:nvPr/>
          </p:nvSpPr>
          <p:spPr bwMode="auto">
            <a:xfrm>
              <a:off x="821" y="1983"/>
              <a:ext cx="21" cy="64"/>
            </a:xfrm>
            <a:custGeom>
              <a:avLst/>
              <a:gdLst>
                <a:gd name="T0" fmla="*/ 15 w 21"/>
                <a:gd name="T1" fmla="*/ 0 h 64"/>
                <a:gd name="T2" fmla="*/ 10 w 21"/>
                <a:gd name="T3" fmla="*/ 20 h 64"/>
                <a:gd name="T4" fmla="*/ 8 w 21"/>
                <a:gd name="T5" fmla="*/ 34 h 64"/>
                <a:gd name="T6" fmla="*/ 2 w 21"/>
                <a:gd name="T7" fmla="*/ 46 h 64"/>
                <a:gd name="T8" fmla="*/ 2 w 21"/>
                <a:gd name="T9" fmla="*/ 53 h 64"/>
                <a:gd name="T10" fmla="*/ 2 w 21"/>
                <a:gd name="T11" fmla="*/ 57 h 64"/>
                <a:gd name="T12" fmla="*/ 0 w 21"/>
                <a:gd name="T13" fmla="*/ 59 h 64"/>
                <a:gd name="T14" fmla="*/ 0 w 21"/>
                <a:gd name="T15" fmla="*/ 62 h 64"/>
                <a:gd name="T16" fmla="*/ 5 w 21"/>
                <a:gd name="T17" fmla="*/ 64 h 64"/>
                <a:gd name="T18" fmla="*/ 10 w 21"/>
                <a:gd name="T19" fmla="*/ 64 h 64"/>
                <a:gd name="T20" fmla="*/ 13 w 21"/>
                <a:gd name="T21" fmla="*/ 62 h 64"/>
                <a:gd name="T22" fmla="*/ 13 w 21"/>
                <a:gd name="T23" fmla="*/ 59 h 64"/>
                <a:gd name="T24" fmla="*/ 15 w 21"/>
                <a:gd name="T25" fmla="*/ 41 h 64"/>
                <a:gd name="T26" fmla="*/ 18 w 21"/>
                <a:gd name="T27" fmla="*/ 25 h 64"/>
                <a:gd name="T28" fmla="*/ 18 w 21"/>
                <a:gd name="T29" fmla="*/ 13 h 64"/>
                <a:gd name="T30" fmla="*/ 18 w 21"/>
                <a:gd name="T31" fmla="*/ 6 h 64"/>
                <a:gd name="T32" fmla="*/ 21 w 21"/>
                <a:gd name="T33" fmla="*/ 4 h 64"/>
                <a:gd name="T34" fmla="*/ 21 w 21"/>
                <a:gd name="T35" fmla="*/ 0 h 64"/>
                <a:gd name="T36" fmla="*/ 21 w 21"/>
                <a:gd name="T37" fmla="*/ 0 h 64"/>
                <a:gd name="T38" fmla="*/ 15 w 21"/>
                <a:gd name="T39" fmla="*/ 0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 h="64">
                  <a:moveTo>
                    <a:pt x="15" y="0"/>
                  </a:moveTo>
                  <a:lnTo>
                    <a:pt x="10" y="20"/>
                  </a:lnTo>
                  <a:lnTo>
                    <a:pt x="8" y="34"/>
                  </a:lnTo>
                  <a:lnTo>
                    <a:pt x="2" y="46"/>
                  </a:lnTo>
                  <a:lnTo>
                    <a:pt x="2" y="53"/>
                  </a:lnTo>
                  <a:lnTo>
                    <a:pt x="2" y="57"/>
                  </a:lnTo>
                  <a:lnTo>
                    <a:pt x="0" y="59"/>
                  </a:lnTo>
                  <a:lnTo>
                    <a:pt x="0" y="62"/>
                  </a:lnTo>
                  <a:lnTo>
                    <a:pt x="5" y="64"/>
                  </a:lnTo>
                  <a:lnTo>
                    <a:pt x="10" y="64"/>
                  </a:lnTo>
                  <a:lnTo>
                    <a:pt x="13" y="62"/>
                  </a:lnTo>
                  <a:lnTo>
                    <a:pt x="13" y="59"/>
                  </a:lnTo>
                  <a:lnTo>
                    <a:pt x="15" y="41"/>
                  </a:lnTo>
                  <a:lnTo>
                    <a:pt x="18" y="25"/>
                  </a:lnTo>
                  <a:lnTo>
                    <a:pt x="18" y="13"/>
                  </a:lnTo>
                  <a:lnTo>
                    <a:pt x="18" y="6"/>
                  </a:lnTo>
                  <a:lnTo>
                    <a:pt x="21" y="4"/>
                  </a:lnTo>
                  <a:lnTo>
                    <a:pt x="21" y="0"/>
                  </a:lnTo>
                  <a:lnTo>
                    <a:pt x="15" y="0"/>
                  </a:lnTo>
                  <a:close/>
                </a:path>
              </a:pathLst>
            </a:custGeom>
            <a:solidFill>
              <a:srgbClr val="0000FF"/>
            </a:solidFill>
            <a:ln w="7938">
              <a:solidFill>
                <a:srgbClr val="000000"/>
              </a:solidFill>
              <a:prstDash val="solid"/>
              <a:round/>
              <a:headEnd/>
              <a:tailEnd/>
            </a:ln>
          </p:spPr>
          <p:txBody>
            <a:bodyPr/>
            <a:lstStyle/>
            <a:p>
              <a:endParaRPr lang="ja-JP" altLang="en-US"/>
            </a:p>
          </p:txBody>
        </p:sp>
        <p:sp>
          <p:nvSpPr>
            <p:cNvPr id="40133" name="Freeform 32"/>
            <p:cNvSpPr>
              <a:spLocks/>
            </p:cNvSpPr>
            <p:nvPr/>
          </p:nvSpPr>
          <p:spPr bwMode="auto">
            <a:xfrm>
              <a:off x="808" y="2033"/>
              <a:ext cx="36" cy="23"/>
            </a:xfrm>
            <a:custGeom>
              <a:avLst/>
              <a:gdLst>
                <a:gd name="T0" fmla="*/ 0 w 36"/>
                <a:gd name="T1" fmla="*/ 21 h 23"/>
                <a:gd name="T2" fmla="*/ 10 w 36"/>
                <a:gd name="T3" fmla="*/ 23 h 23"/>
                <a:gd name="T4" fmla="*/ 21 w 36"/>
                <a:gd name="T5" fmla="*/ 23 h 23"/>
                <a:gd name="T6" fmla="*/ 31 w 36"/>
                <a:gd name="T7" fmla="*/ 23 h 23"/>
                <a:gd name="T8" fmla="*/ 34 w 36"/>
                <a:gd name="T9" fmla="*/ 23 h 23"/>
                <a:gd name="T10" fmla="*/ 34 w 36"/>
                <a:gd name="T11" fmla="*/ 23 h 23"/>
                <a:gd name="T12" fmla="*/ 36 w 36"/>
                <a:gd name="T13" fmla="*/ 19 h 23"/>
                <a:gd name="T14" fmla="*/ 34 w 36"/>
                <a:gd name="T15" fmla="*/ 12 h 23"/>
                <a:gd name="T16" fmla="*/ 31 w 36"/>
                <a:gd name="T17" fmla="*/ 5 h 23"/>
                <a:gd name="T18" fmla="*/ 21 w 36"/>
                <a:gd name="T19" fmla="*/ 0 h 23"/>
                <a:gd name="T20" fmla="*/ 8 w 36"/>
                <a:gd name="T21" fmla="*/ 3 h 23"/>
                <a:gd name="T22" fmla="*/ 2 w 36"/>
                <a:gd name="T23" fmla="*/ 9 h 23"/>
                <a:gd name="T24" fmla="*/ 0 w 36"/>
                <a:gd name="T25" fmla="*/ 19 h 23"/>
                <a:gd name="T26" fmla="*/ 0 w 36"/>
                <a:gd name="T27" fmla="*/ 21 h 23"/>
                <a:gd name="T28" fmla="*/ 0 w 36"/>
                <a:gd name="T29" fmla="*/ 21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6" h="23">
                  <a:moveTo>
                    <a:pt x="0" y="21"/>
                  </a:moveTo>
                  <a:lnTo>
                    <a:pt x="10" y="23"/>
                  </a:lnTo>
                  <a:lnTo>
                    <a:pt x="21" y="23"/>
                  </a:lnTo>
                  <a:lnTo>
                    <a:pt x="31" y="23"/>
                  </a:lnTo>
                  <a:lnTo>
                    <a:pt x="34" y="23"/>
                  </a:lnTo>
                  <a:lnTo>
                    <a:pt x="36" y="19"/>
                  </a:lnTo>
                  <a:lnTo>
                    <a:pt x="34" y="12"/>
                  </a:lnTo>
                  <a:lnTo>
                    <a:pt x="31" y="5"/>
                  </a:lnTo>
                  <a:lnTo>
                    <a:pt x="21" y="0"/>
                  </a:lnTo>
                  <a:lnTo>
                    <a:pt x="8" y="3"/>
                  </a:lnTo>
                  <a:lnTo>
                    <a:pt x="2" y="9"/>
                  </a:lnTo>
                  <a:lnTo>
                    <a:pt x="0" y="19"/>
                  </a:lnTo>
                  <a:lnTo>
                    <a:pt x="0" y="2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0134" name="Freeform 33"/>
            <p:cNvSpPr>
              <a:spLocks/>
            </p:cNvSpPr>
            <p:nvPr/>
          </p:nvSpPr>
          <p:spPr bwMode="auto">
            <a:xfrm>
              <a:off x="808" y="2033"/>
              <a:ext cx="36" cy="23"/>
            </a:xfrm>
            <a:custGeom>
              <a:avLst/>
              <a:gdLst>
                <a:gd name="T0" fmla="*/ 0 w 36"/>
                <a:gd name="T1" fmla="*/ 21 h 23"/>
                <a:gd name="T2" fmla="*/ 10 w 36"/>
                <a:gd name="T3" fmla="*/ 23 h 23"/>
                <a:gd name="T4" fmla="*/ 21 w 36"/>
                <a:gd name="T5" fmla="*/ 23 h 23"/>
                <a:gd name="T6" fmla="*/ 31 w 36"/>
                <a:gd name="T7" fmla="*/ 23 h 23"/>
                <a:gd name="T8" fmla="*/ 34 w 36"/>
                <a:gd name="T9" fmla="*/ 23 h 23"/>
                <a:gd name="T10" fmla="*/ 34 w 36"/>
                <a:gd name="T11" fmla="*/ 23 h 23"/>
                <a:gd name="T12" fmla="*/ 36 w 36"/>
                <a:gd name="T13" fmla="*/ 19 h 23"/>
                <a:gd name="T14" fmla="*/ 34 w 36"/>
                <a:gd name="T15" fmla="*/ 12 h 23"/>
                <a:gd name="T16" fmla="*/ 31 w 36"/>
                <a:gd name="T17" fmla="*/ 5 h 23"/>
                <a:gd name="T18" fmla="*/ 21 w 36"/>
                <a:gd name="T19" fmla="*/ 0 h 23"/>
                <a:gd name="T20" fmla="*/ 8 w 36"/>
                <a:gd name="T21" fmla="*/ 3 h 23"/>
                <a:gd name="T22" fmla="*/ 2 w 36"/>
                <a:gd name="T23" fmla="*/ 9 h 23"/>
                <a:gd name="T24" fmla="*/ 0 w 36"/>
                <a:gd name="T25" fmla="*/ 19 h 23"/>
                <a:gd name="T26" fmla="*/ 0 w 36"/>
                <a:gd name="T27" fmla="*/ 21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6" h="23">
                  <a:moveTo>
                    <a:pt x="0" y="21"/>
                  </a:moveTo>
                  <a:lnTo>
                    <a:pt x="10" y="23"/>
                  </a:lnTo>
                  <a:lnTo>
                    <a:pt x="21" y="23"/>
                  </a:lnTo>
                  <a:lnTo>
                    <a:pt x="31" y="23"/>
                  </a:lnTo>
                  <a:lnTo>
                    <a:pt x="34" y="23"/>
                  </a:lnTo>
                  <a:lnTo>
                    <a:pt x="36" y="19"/>
                  </a:lnTo>
                  <a:lnTo>
                    <a:pt x="34" y="12"/>
                  </a:lnTo>
                  <a:lnTo>
                    <a:pt x="31" y="5"/>
                  </a:lnTo>
                  <a:lnTo>
                    <a:pt x="21" y="0"/>
                  </a:lnTo>
                  <a:lnTo>
                    <a:pt x="8" y="3"/>
                  </a:lnTo>
                  <a:lnTo>
                    <a:pt x="2" y="9"/>
                  </a:lnTo>
                  <a:lnTo>
                    <a:pt x="0" y="19"/>
                  </a:lnTo>
                  <a:lnTo>
                    <a:pt x="0" y="21"/>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35" name="Freeform 34"/>
            <p:cNvSpPr>
              <a:spLocks/>
            </p:cNvSpPr>
            <p:nvPr/>
          </p:nvSpPr>
          <p:spPr bwMode="auto">
            <a:xfrm>
              <a:off x="795" y="2056"/>
              <a:ext cx="44" cy="69"/>
            </a:xfrm>
            <a:custGeom>
              <a:avLst/>
              <a:gdLst>
                <a:gd name="T0" fmla="*/ 15 w 44"/>
                <a:gd name="T1" fmla="*/ 0 h 69"/>
                <a:gd name="T2" fmla="*/ 0 w 44"/>
                <a:gd name="T3" fmla="*/ 67 h 69"/>
                <a:gd name="T4" fmla="*/ 10 w 44"/>
                <a:gd name="T5" fmla="*/ 69 h 69"/>
                <a:gd name="T6" fmla="*/ 15 w 44"/>
                <a:gd name="T7" fmla="*/ 33 h 69"/>
                <a:gd name="T8" fmla="*/ 13 w 44"/>
                <a:gd name="T9" fmla="*/ 67 h 69"/>
                <a:gd name="T10" fmla="*/ 23 w 44"/>
                <a:gd name="T11" fmla="*/ 67 h 69"/>
                <a:gd name="T12" fmla="*/ 28 w 44"/>
                <a:gd name="T13" fmla="*/ 28 h 69"/>
                <a:gd name="T14" fmla="*/ 26 w 44"/>
                <a:gd name="T15" fmla="*/ 65 h 69"/>
                <a:gd name="T16" fmla="*/ 39 w 44"/>
                <a:gd name="T17" fmla="*/ 65 h 69"/>
                <a:gd name="T18" fmla="*/ 44 w 44"/>
                <a:gd name="T19" fmla="*/ 3 h 69"/>
                <a:gd name="T20" fmla="*/ 15 w 44"/>
                <a:gd name="T21" fmla="*/ 0 h 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 h="69">
                  <a:moveTo>
                    <a:pt x="15" y="0"/>
                  </a:moveTo>
                  <a:lnTo>
                    <a:pt x="0" y="67"/>
                  </a:lnTo>
                  <a:lnTo>
                    <a:pt x="10" y="69"/>
                  </a:lnTo>
                  <a:lnTo>
                    <a:pt x="15" y="33"/>
                  </a:lnTo>
                  <a:lnTo>
                    <a:pt x="13" y="67"/>
                  </a:lnTo>
                  <a:lnTo>
                    <a:pt x="23" y="67"/>
                  </a:lnTo>
                  <a:lnTo>
                    <a:pt x="28" y="28"/>
                  </a:lnTo>
                  <a:lnTo>
                    <a:pt x="26" y="65"/>
                  </a:lnTo>
                  <a:lnTo>
                    <a:pt x="39" y="65"/>
                  </a:lnTo>
                  <a:lnTo>
                    <a:pt x="44" y="3"/>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0136" name="Freeform 35"/>
            <p:cNvSpPr>
              <a:spLocks/>
            </p:cNvSpPr>
            <p:nvPr/>
          </p:nvSpPr>
          <p:spPr bwMode="auto">
            <a:xfrm>
              <a:off x="795" y="2056"/>
              <a:ext cx="44" cy="69"/>
            </a:xfrm>
            <a:custGeom>
              <a:avLst/>
              <a:gdLst>
                <a:gd name="T0" fmla="*/ 15 w 44"/>
                <a:gd name="T1" fmla="*/ 0 h 69"/>
                <a:gd name="T2" fmla="*/ 0 w 44"/>
                <a:gd name="T3" fmla="*/ 67 h 69"/>
                <a:gd name="T4" fmla="*/ 10 w 44"/>
                <a:gd name="T5" fmla="*/ 69 h 69"/>
                <a:gd name="T6" fmla="*/ 15 w 44"/>
                <a:gd name="T7" fmla="*/ 33 h 69"/>
                <a:gd name="T8" fmla="*/ 13 w 44"/>
                <a:gd name="T9" fmla="*/ 67 h 69"/>
                <a:gd name="T10" fmla="*/ 23 w 44"/>
                <a:gd name="T11" fmla="*/ 67 h 69"/>
                <a:gd name="T12" fmla="*/ 28 w 44"/>
                <a:gd name="T13" fmla="*/ 28 h 69"/>
                <a:gd name="T14" fmla="*/ 26 w 44"/>
                <a:gd name="T15" fmla="*/ 65 h 69"/>
                <a:gd name="T16" fmla="*/ 39 w 44"/>
                <a:gd name="T17" fmla="*/ 65 h 69"/>
                <a:gd name="T18" fmla="*/ 44 w 44"/>
                <a:gd name="T19" fmla="*/ 3 h 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4" h="69">
                  <a:moveTo>
                    <a:pt x="15" y="0"/>
                  </a:moveTo>
                  <a:lnTo>
                    <a:pt x="0" y="67"/>
                  </a:lnTo>
                  <a:lnTo>
                    <a:pt x="10" y="69"/>
                  </a:lnTo>
                  <a:lnTo>
                    <a:pt x="15" y="33"/>
                  </a:lnTo>
                  <a:lnTo>
                    <a:pt x="13" y="67"/>
                  </a:lnTo>
                  <a:lnTo>
                    <a:pt x="23" y="67"/>
                  </a:lnTo>
                  <a:lnTo>
                    <a:pt x="28" y="28"/>
                  </a:lnTo>
                  <a:lnTo>
                    <a:pt x="26" y="65"/>
                  </a:lnTo>
                  <a:lnTo>
                    <a:pt x="39" y="65"/>
                  </a:lnTo>
                  <a:lnTo>
                    <a:pt x="44" y="3"/>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37" name="Line 36"/>
            <p:cNvSpPr>
              <a:spLocks noChangeShapeType="1"/>
            </p:cNvSpPr>
            <p:nvPr/>
          </p:nvSpPr>
          <p:spPr bwMode="auto">
            <a:xfrm>
              <a:off x="912" y="2075"/>
              <a:ext cx="15" cy="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0138" name="Freeform 37"/>
            <p:cNvSpPr>
              <a:spLocks/>
            </p:cNvSpPr>
            <p:nvPr/>
          </p:nvSpPr>
          <p:spPr bwMode="auto">
            <a:xfrm>
              <a:off x="761" y="2662"/>
              <a:ext cx="208" cy="70"/>
            </a:xfrm>
            <a:custGeom>
              <a:avLst/>
              <a:gdLst>
                <a:gd name="T0" fmla="*/ 120 w 208"/>
                <a:gd name="T1" fmla="*/ 0 h 70"/>
                <a:gd name="T2" fmla="*/ 107 w 208"/>
                <a:gd name="T3" fmla="*/ 3 h 70"/>
                <a:gd name="T4" fmla="*/ 91 w 208"/>
                <a:gd name="T5" fmla="*/ 7 h 70"/>
                <a:gd name="T6" fmla="*/ 73 w 208"/>
                <a:gd name="T7" fmla="*/ 12 h 70"/>
                <a:gd name="T8" fmla="*/ 52 w 208"/>
                <a:gd name="T9" fmla="*/ 19 h 70"/>
                <a:gd name="T10" fmla="*/ 34 w 208"/>
                <a:gd name="T11" fmla="*/ 28 h 70"/>
                <a:gd name="T12" fmla="*/ 16 w 208"/>
                <a:gd name="T13" fmla="*/ 35 h 70"/>
                <a:gd name="T14" fmla="*/ 3 w 208"/>
                <a:gd name="T15" fmla="*/ 44 h 70"/>
                <a:gd name="T16" fmla="*/ 0 w 208"/>
                <a:gd name="T17" fmla="*/ 51 h 70"/>
                <a:gd name="T18" fmla="*/ 5 w 208"/>
                <a:gd name="T19" fmla="*/ 58 h 70"/>
                <a:gd name="T20" fmla="*/ 18 w 208"/>
                <a:gd name="T21" fmla="*/ 65 h 70"/>
                <a:gd name="T22" fmla="*/ 36 w 208"/>
                <a:gd name="T23" fmla="*/ 67 h 70"/>
                <a:gd name="T24" fmla="*/ 60 w 208"/>
                <a:gd name="T25" fmla="*/ 70 h 70"/>
                <a:gd name="T26" fmla="*/ 109 w 208"/>
                <a:gd name="T27" fmla="*/ 67 h 70"/>
                <a:gd name="T28" fmla="*/ 133 w 208"/>
                <a:gd name="T29" fmla="*/ 65 h 70"/>
                <a:gd name="T30" fmla="*/ 151 w 208"/>
                <a:gd name="T31" fmla="*/ 63 h 70"/>
                <a:gd name="T32" fmla="*/ 169 w 208"/>
                <a:gd name="T33" fmla="*/ 58 h 70"/>
                <a:gd name="T34" fmla="*/ 187 w 208"/>
                <a:gd name="T35" fmla="*/ 49 h 70"/>
                <a:gd name="T36" fmla="*/ 203 w 208"/>
                <a:gd name="T37" fmla="*/ 37 h 70"/>
                <a:gd name="T38" fmla="*/ 205 w 208"/>
                <a:gd name="T39" fmla="*/ 33 h 70"/>
                <a:gd name="T40" fmla="*/ 208 w 208"/>
                <a:gd name="T41" fmla="*/ 26 h 70"/>
                <a:gd name="T42" fmla="*/ 205 w 208"/>
                <a:gd name="T43" fmla="*/ 19 h 70"/>
                <a:gd name="T44" fmla="*/ 198 w 208"/>
                <a:gd name="T45" fmla="*/ 12 h 70"/>
                <a:gd name="T46" fmla="*/ 185 w 208"/>
                <a:gd name="T47" fmla="*/ 10 h 70"/>
                <a:gd name="T48" fmla="*/ 172 w 208"/>
                <a:gd name="T49" fmla="*/ 5 h 70"/>
                <a:gd name="T50" fmla="*/ 140 w 208"/>
                <a:gd name="T51" fmla="*/ 3 h 70"/>
                <a:gd name="T52" fmla="*/ 127 w 208"/>
                <a:gd name="T53" fmla="*/ 0 h 70"/>
                <a:gd name="T54" fmla="*/ 120 w 208"/>
                <a:gd name="T55" fmla="*/ 0 h 70"/>
                <a:gd name="T56" fmla="*/ 120 w 208"/>
                <a:gd name="T57" fmla="*/ 0 h 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8" h="70">
                  <a:moveTo>
                    <a:pt x="120" y="0"/>
                  </a:moveTo>
                  <a:lnTo>
                    <a:pt x="107" y="3"/>
                  </a:lnTo>
                  <a:lnTo>
                    <a:pt x="91" y="7"/>
                  </a:lnTo>
                  <a:lnTo>
                    <a:pt x="73" y="12"/>
                  </a:lnTo>
                  <a:lnTo>
                    <a:pt x="52" y="19"/>
                  </a:lnTo>
                  <a:lnTo>
                    <a:pt x="34" y="28"/>
                  </a:lnTo>
                  <a:lnTo>
                    <a:pt x="16" y="35"/>
                  </a:lnTo>
                  <a:lnTo>
                    <a:pt x="3" y="44"/>
                  </a:lnTo>
                  <a:lnTo>
                    <a:pt x="0" y="51"/>
                  </a:lnTo>
                  <a:lnTo>
                    <a:pt x="5" y="58"/>
                  </a:lnTo>
                  <a:lnTo>
                    <a:pt x="18" y="65"/>
                  </a:lnTo>
                  <a:lnTo>
                    <a:pt x="36" y="67"/>
                  </a:lnTo>
                  <a:lnTo>
                    <a:pt x="60" y="70"/>
                  </a:lnTo>
                  <a:lnTo>
                    <a:pt x="109" y="67"/>
                  </a:lnTo>
                  <a:lnTo>
                    <a:pt x="133" y="65"/>
                  </a:lnTo>
                  <a:lnTo>
                    <a:pt x="151" y="63"/>
                  </a:lnTo>
                  <a:lnTo>
                    <a:pt x="169" y="58"/>
                  </a:lnTo>
                  <a:lnTo>
                    <a:pt x="187" y="49"/>
                  </a:lnTo>
                  <a:lnTo>
                    <a:pt x="203" y="37"/>
                  </a:lnTo>
                  <a:lnTo>
                    <a:pt x="205" y="33"/>
                  </a:lnTo>
                  <a:lnTo>
                    <a:pt x="208" y="26"/>
                  </a:lnTo>
                  <a:lnTo>
                    <a:pt x="205" y="19"/>
                  </a:lnTo>
                  <a:lnTo>
                    <a:pt x="198" y="12"/>
                  </a:lnTo>
                  <a:lnTo>
                    <a:pt x="185" y="10"/>
                  </a:lnTo>
                  <a:lnTo>
                    <a:pt x="172" y="5"/>
                  </a:lnTo>
                  <a:lnTo>
                    <a:pt x="140" y="3"/>
                  </a:lnTo>
                  <a:lnTo>
                    <a:pt x="127" y="0"/>
                  </a:lnTo>
                  <a:lnTo>
                    <a:pt x="120" y="0"/>
                  </a:lnTo>
                  <a:close/>
                </a:path>
              </a:pathLst>
            </a:custGeom>
            <a:solidFill>
              <a:srgbClr val="660000"/>
            </a:solidFill>
            <a:ln w="7938">
              <a:solidFill>
                <a:srgbClr val="000000"/>
              </a:solidFill>
              <a:prstDash val="solid"/>
              <a:round/>
              <a:headEnd/>
              <a:tailEnd/>
            </a:ln>
          </p:spPr>
          <p:txBody>
            <a:bodyPr/>
            <a:lstStyle/>
            <a:p>
              <a:endParaRPr lang="ja-JP" altLang="en-US"/>
            </a:p>
          </p:txBody>
        </p:sp>
        <p:sp>
          <p:nvSpPr>
            <p:cNvPr id="40139" name="Freeform 38"/>
            <p:cNvSpPr>
              <a:spLocks/>
            </p:cNvSpPr>
            <p:nvPr/>
          </p:nvSpPr>
          <p:spPr bwMode="auto">
            <a:xfrm>
              <a:off x="1122" y="2061"/>
              <a:ext cx="24" cy="41"/>
            </a:xfrm>
            <a:custGeom>
              <a:avLst/>
              <a:gdLst>
                <a:gd name="T0" fmla="*/ 8 w 24"/>
                <a:gd name="T1" fmla="*/ 0 h 41"/>
                <a:gd name="T2" fmla="*/ 24 w 24"/>
                <a:gd name="T3" fmla="*/ 5 h 41"/>
                <a:gd name="T4" fmla="*/ 21 w 24"/>
                <a:gd name="T5" fmla="*/ 32 h 41"/>
                <a:gd name="T6" fmla="*/ 0 w 24"/>
                <a:gd name="T7" fmla="*/ 41 h 41"/>
                <a:gd name="T8" fmla="*/ 8 w 24"/>
                <a:gd name="T9" fmla="*/ 0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41">
                  <a:moveTo>
                    <a:pt x="8" y="0"/>
                  </a:moveTo>
                  <a:lnTo>
                    <a:pt x="24" y="5"/>
                  </a:lnTo>
                  <a:lnTo>
                    <a:pt x="21" y="32"/>
                  </a:lnTo>
                  <a:lnTo>
                    <a:pt x="0" y="41"/>
                  </a:lnTo>
                  <a:lnTo>
                    <a:pt x="8" y="0"/>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40140" name="Line 39"/>
            <p:cNvSpPr>
              <a:spLocks noChangeShapeType="1"/>
            </p:cNvSpPr>
            <p:nvPr/>
          </p:nvSpPr>
          <p:spPr bwMode="auto">
            <a:xfrm>
              <a:off x="1130" y="2066"/>
              <a:ext cx="16" cy="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0141" name="Line 40"/>
            <p:cNvSpPr>
              <a:spLocks noChangeShapeType="1"/>
            </p:cNvSpPr>
            <p:nvPr/>
          </p:nvSpPr>
          <p:spPr bwMode="auto">
            <a:xfrm>
              <a:off x="1127" y="2077"/>
              <a:ext cx="19" cy="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0142" name="Line 41"/>
            <p:cNvSpPr>
              <a:spLocks noChangeShapeType="1"/>
            </p:cNvSpPr>
            <p:nvPr/>
          </p:nvSpPr>
          <p:spPr bwMode="auto">
            <a:xfrm>
              <a:off x="1127" y="2089"/>
              <a:ext cx="16" cy="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0143" name="Freeform 42"/>
            <p:cNvSpPr>
              <a:spLocks/>
            </p:cNvSpPr>
            <p:nvPr/>
          </p:nvSpPr>
          <p:spPr bwMode="auto">
            <a:xfrm>
              <a:off x="792" y="2713"/>
              <a:ext cx="89" cy="7"/>
            </a:xfrm>
            <a:custGeom>
              <a:avLst/>
              <a:gdLst>
                <a:gd name="T0" fmla="*/ 0 w 89"/>
                <a:gd name="T1" fmla="*/ 0 h 7"/>
                <a:gd name="T2" fmla="*/ 3 w 89"/>
                <a:gd name="T3" fmla="*/ 0 h 7"/>
                <a:gd name="T4" fmla="*/ 13 w 89"/>
                <a:gd name="T5" fmla="*/ 5 h 7"/>
                <a:gd name="T6" fmla="*/ 29 w 89"/>
                <a:gd name="T7" fmla="*/ 5 h 7"/>
                <a:gd name="T8" fmla="*/ 47 w 89"/>
                <a:gd name="T9" fmla="*/ 7 h 7"/>
                <a:gd name="T10" fmla="*/ 65 w 89"/>
                <a:gd name="T11" fmla="*/ 5 h 7"/>
                <a:gd name="T12" fmla="*/ 78 w 89"/>
                <a:gd name="T13" fmla="*/ 5 h 7"/>
                <a:gd name="T14" fmla="*/ 86 w 89"/>
                <a:gd name="T15" fmla="*/ 3 h 7"/>
                <a:gd name="T16" fmla="*/ 89 w 89"/>
                <a:gd name="T17" fmla="*/ 3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9" h="7">
                  <a:moveTo>
                    <a:pt x="0" y="0"/>
                  </a:moveTo>
                  <a:lnTo>
                    <a:pt x="3" y="0"/>
                  </a:lnTo>
                  <a:lnTo>
                    <a:pt x="13" y="5"/>
                  </a:lnTo>
                  <a:lnTo>
                    <a:pt x="29" y="5"/>
                  </a:lnTo>
                  <a:lnTo>
                    <a:pt x="47" y="7"/>
                  </a:lnTo>
                  <a:lnTo>
                    <a:pt x="65" y="5"/>
                  </a:lnTo>
                  <a:lnTo>
                    <a:pt x="78" y="5"/>
                  </a:lnTo>
                  <a:lnTo>
                    <a:pt x="86" y="3"/>
                  </a:lnTo>
                  <a:lnTo>
                    <a:pt x="89" y="3"/>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44" name="Freeform 43"/>
            <p:cNvSpPr>
              <a:spLocks/>
            </p:cNvSpPr>
            <p:nvPr/>
          </p:nvSpPr>
          <p:spPr bwMode="auto">
            <a:xfrm>
              <a:off x="1148" y="2713"/>
              <a:ext cx="68" cy="7"/>
            </a:xfrm>
            <a:custGeom>
              <a:avLst/>
              <a:gdLst>
                <a:gd name="T0" fmla="*/ 0 w 68"/>
                <a:gd name="T1" fmla="*/ 0 h 7"/>
                <a:gd name="T2" fmla="*/ 0 w 68"/>
                <a:gd name="T3" fmla="*/ 3 h 7"/>
                <a:gd name="T4" fmla="*/ 5 w 68"/>
                <a:gd name="T5" fmla="*/ 3 h 7"/>
                <a:gd name="T6" fmla="*/ 21 w 68"/>
                <a:gd name="T7" fmla="*/ 7 h 7"/>
                <a:gd name="T8" fmla="*/ 42 w 68"/>
                <a:gd name="T9" fmla="*/ 7 h 7"/>
                <a:gd name="T10" fmla="*/ 68 w 68"/>
                <a:gd name="T11" fmla="*/ 5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7">
                  <a:moveTo>
                    <a:pt x="0" y="0"/>
                  </a:moveTo>
                  <a:lnTo>
                    <a:pt x="0" y="3"/>
                  </a:lnTo>
                  <a:lnTo>
                    <a:pt x="5" y="3"/>
                  </a:lnTo>
                  <a:lnTo>
                    <a:pt x="21" y="7"/>
                  </a:lnTo>
                  <a:lnTo>
                    <a:pt x="42" y="7"/>
                  </a:lnTo>
                  <a:lnTo>
                    <a:pt x="68" y="5"/>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45" name="Freeform 44"/>
            <p:cNvSpPr>
              <a:spLocks/>
            </p:cNvSpPr>
            <p:nvPr/>
          </p:nvSpPr>
          <p:spPr bwMode="auto">
            <a:xfrm>
              <a:off x="1320" y="2013"/>
              <a:ext cx="234" cy="126"/>
            </a:xfrm>
            <a:custGeom>
              <a:avLst/>
              <a:gdLst>
                <a:gd name="T0" fmla="*/ 2 w 234"/>
                <a:gd name="T1" fmla="*/ 122 h 126"/>
                <a:gd name="T2" fmla="*/ 0 w 234"/>
                <a:gd name="T3" fmla="*/ 108 h 126"/>
                <a:gd name="T4" fmla="*/ 0 w 234"/>
                <a:gd name="T5" fmla="*/ 92 h 126"/>
                <a:gd name="T6" fmla="*/ 5 w 234"/>
                <a:gd name="T7" fmla="*/ 71 h 126"/>
                <a:gd name="T8" fmla="*/ 13 w 234"/>
                <a:gd name="T9" fmla="*/ 48 h 126"/>
                <a:gd name="T10" fmla="*/ 21 w 234"/>
                <a:gd name="T11" fmla="*/ 29 h 126"/>
                <a:gd name="T12" fmla="*/ 31 w 234"/>
                <a:gd name="T13" fmla="*/ 13 h 126"/>
                <a:gd name="T14" fmla="*/ 41 w 234"/>
                <a:gd name="T15" fmla="*/ 2 h 126"/>
                <a:gd name="T16" fmla="*/ 52 w 234"/>
                <a:gd name="T17" fmla="*/ 0 h 126"/>
                <a:gd name="T18" fmla="*/ 54 w 234"/>
                <a:gd name="T19" fmla="*/ 4 h 126"/>
                <a:gd name="T20" fmla="*/ 57 w 234"/>
                <a:gd name="T21" fmla="*/ 9 h 126"/>
                <a:gd name="T22" fmla="*/ 54 w 234"/>
                <a:gd name="T23" fmla="*/ 29 h 126"/>
                <a:gd name="T24" fmla="*/ 49 w 234"/>
                <a:gd name="T25" fmla="*/ 48 h 126"/>
                <a:gd name="T26" fmla="*/ 47 w 234"/>
                <a:gd name="T27" fmla="*/ 53 h 126"/>
                <a:gd name="T28" fmla="*/ 47 w 234"/>
                <a:gd name="T29" fmla="*/ 57 h 126"/>
                <a:gd name="T30" fmla="*/ 49 w 234"/>
                <a:gd name="T31" fmla="*/ 53 h 126"/>
                <a:gd name="T32" fmla="*/ 57 w 234"/>
                <a:gd name="T33" fmla="*/ 50 h 126"/>
                <a:gd name="T34" fmla="*/ 78 w 234"/>
                <a:gd name="T35" fmla="*/ 46 h 126"/>
                <a:gd name="T36" fmla="*/ 106 w 234"/>
                <a:gd name="T37" fmla="*/ 39 h 126"/>
                <a:gd name="T38" fmla="*/ 135 w 234"/>
                <a:gd name="T39" fmla="*/ 34 h 126"/>
                <a:gd name="T40" fmla="*/ 164 w 234"/>
                <a:gd name="T41" fmla="*/ 29 h 126"/>
                <a:gd name="T42" fmla="*/ 187 w 234"/>
                <a:gd name="T43" fmla="*/ 29 h 126"/>
                <a:gd name="T44" fmla="*/ 200 w 234"/>
                <a:gd name="T45" fmla="*/ 34 h 126"/>
                <a:gd name="T46" fmla="*/ 202 w 234"/>
                <a:gd name="T47" fmla="*/ 36 h 126"/>
                <a:gd name="T48" fmla="*/ 202 w 234"/>
                <a:gd name="T49" fmla="*/ 41 h 126"/>
                <a:gd name="T50" fmla="*/ 218 w 234"/>
                <a:gd name="T51" fmla="*/ 41 h 126"/>
                <a:gd name="T52" fmla="*/ 223 w 234"/>
                <a:gd name="T53" fmla="*/ 46 h 126"/>
                <a:gd name="T54" fmla="*/ 223 w 234"/>
                <a:gd name="T55" fmla="*/ 50 h 126"/>
                <a:gd name="T56" fmla="*/ 218 w 234"/>
                <a:gd name="T57" fmla="*/ 57 h 126"/>
                <a:gd name="T58" fmla="*/ 228 w 234"/>
                <a:gd name="T59" fmla="*/ 57 h 126"/>
                <a:gd name="T60" fmla="*/ 234 w 234"/>
                <a:gd name="T61" fmla="*/ 64 h 126"/>
                <a:gd name="T62" fmla="*/ 231 w 234"/>
                <a:gd name="T63" fmla="*/ 69 h 126"/>
                <a:gd name="T64" fmla="*/ 223 w 234"/>
                <a:gd name="T65" fmla="*/ 73 h 126"/>
                <a:gd name="T66" fmla="*/ 226 w 234"/>
                <a:gd name="T67" fmla="*/ 78 h 126"/>
                <a:gd name="T68" fmla="*/ 226 w 234"/>
                <a:gd name="T69" fmla="*/ 82 h 126"/>
                <a:gd name="T70" fmla="*/ 221 w 234"/>
                <a:gd name="T71" fmla="*/ 85 h 126"/>
                <a:gd name="T72" fmla="*/ 210 w 234"/>
                <a:gd name="T73" fmla="*/ 89 h 126"/>
                <a:gd name="T74" fmla="*/ 184 w 234"/>
                <a:gd name="T75" fmla="*/ 96 h 126"/>
                <a:gd name="T76" fmla="*/ 153 w 234"/>
                <a:gd name="T77" fmla="*/ 103 h 126"/>
                <a:gd name="T78" fmla="*/ 119 w 234"/>
                <a:gd name="T79" fmla="*/ 110 h 126"/>
                <a:gd name="T80" fmla="*/ 91 w 234"/>
                <a:gd name="T81" fmla="*/ 115 h 126"/>
                <a:gd name="T82" fmla="*/ 78 w 234"/>
                <a:gd name="T83" fmla="*/ 117 h 126"/>
                <a:gd name="T84" fmla="*/ 67 w 234"/>
                <a:gd name="T85" fmla="*/ 122 h 126"/>
                <a:gd name="T86" fmla="*/ 62 w 234"/>
                <a:gd name="T87" fmla="*/ 124 h 126"/>
                <a:gd name="T88" fmla="*/ 62 w 234"/>
                <a:gd name="T89" fmla="*/ 124 h 126"/>
                <a:gd name="T90" fmla="*/ 41 w 234"/>
                <a:gd name="T91" fmla="*/ 126 h 126"/>
                <a:gd name="T92" fmla="*/ 23 w 234"/>
                <a:gd name="T93" fmla="*/ 124 h 126"/>
                <a:gd name="T94" fmla="*/ 8 w 234"/>
                <a:gd name="T95" fmla="*/ 122 h 126"/>
                <a:gd name="T96" fmla="*/ 5 w 234"/>
                <a:gd name="T97" fmla="*/ 122 h 126"/>
                <a:gd name="T98" fmla="*/ 2 w 234"/>
                <a:gd name="T99" fmla="*/ 122 h 126"/>
                <a:gd name="T100" fmla="*/ 2 w 234"/>
                <a:gd name="T101" fmla="*/ 122 h 12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34" h="126">
                  <a:moveTo>
                    <a:pt x="2" y="122"/>
                  </a:moveTo>
                  <a:lnTo>
                    <a:pt x="0" y="108"/>
                  </a:lnTo>
                  <a:lnTo>
                    <a:pt x="0" y="92"/>
                  </a:lnTo>
                  <a:lnTo>
                    <a:pt x="5" y="71"/>
                  </a:lnTo>
                  <a:lnTo>
                    <a:pt x="13" y="48"/>
                  </a:lnTo>
                  <a:lnTo>
                    <a:pt x="21" y="29"/>
                  </a:lnTo>
                  <a:lnTo>
                    <a:pt x="31" y="13"/>
                  </a:lnTo>
                  <a:lnTo>
                    <a:pt x="41" y="2"/>
                  </a:lnTo>
                  <a:lnTo>
                    <a:pt x="52" y="0"/>
                  </a:lnTo>
                  <a:lnTo>
                    <a:pt x="54" y="4"/>
                  </a:lnTo>
                  <a:lnTo>
                    <a:pt x="57" y="9"/>
                  </a:lnTo>
                  <a:lnTo>
                    <a:pt x="54" y="29"/>
                  </a:lnTo>
                  <a:lnTo>
                    <a:pt x="49" y="48"/>
                  </a:lnTo>
                  <a:lnTo>
                    <a:pt x="47" y="53"/>
                  </a:lnTo>
                  <a:lnTo>
                    <a:pt x="47" y="57"/>
                  </a:lnTo>
                  <a:lnTo>
                    <a:pt x="49" y="53"/>
                  </a:lnTo>
                  <a:lnTo>
                    <a:pt x="57" y="50"/>
                  </a:lnTo>
                  <a:lnTo>
                    <a:pt x="78" y="46"/>
                  </a:lnTo>
                  <a:lnTo>
                    <a:pt x="106" y="39"/>
                  </a:lnTo>
                  <a:lnTo>
                    <a:pt x="135" y="34"/>
                  </a:lnTo>
                  <a:lnTo>
                    <a:pt x="164" y="29"/>
                  </a:lnTo>
                  <a:lnTo>
                    <a:pt x="187" y="29"/>
                  </a:lnTo>
                  <a:lnTo>
                    <a:pt x="200" y="34"/>
                  </a:lnTo>
                  <a:lnTo>
                    <a:pt x="202" y="36"/>
                  </a:lnTo>
                  <a:lnTo>
                    <a:pt x="202" y="41"/>
                  </a:lnTo>
                  <a:lnTo>
                    <a:pt x="218" y="41"/>
                  </a:lnTo>
                  <a:lnTo>
                    <a:pt x="223" y="46"/>
                  </a:lnTo>
                  <a:lnTo>
                    <a:pt x="223" y="50"/>
                  </a:lnTo>
                  <a:lnTo>
                    <a:pt x="218" y="57"/>
                  </a:lnTo>
                  <a:lnTo>
                    <a:pt x="228" y="57"/>
                  </a:lnTo>
                  <a:lnTo>
                    <a:pt x="234" y="64"/>
                  </a:lnTo>
                  <a:lnTo>
                    <a:pt x="231" y="69"/>
                  </a:lnTo>
                  <a:lnTo>
                    <a:pt x="223" y="73"/>
                  </a:lnTo>
                  <a:lnTo>
                    <a:pt x="226" y="78"/>
                  </a:lnTo>
                  <a:lnTo>
                    <a:pt x="226" y="82"/>
                  </a:lnTo>
                  <a:lnTo>
                    <a:pt x="221" y="85"/>
                  </a:lnTo>
                  <a:lnTo>
                    <a:pt x="210" y="89"/>
                  </a:lnTo>
                  <a:lnTo>
                    <a:pt x="184" y="96"/>
                  </a:lnTo>
                  <a:lnTo>
                    <a:pt x="153" y="103"/>
                  </a:lnTo>
                  <a:lnTo>
                    <a:pt x="119" y="110"/>
                  </a:lnTo>
                  <a:lnTo>
                    <a:pt x="91" y="115"/>
                  </a:lnTo>
                  <a:lnTo>
                    <a:pt x="78" y="117"/>
                  </a:lnTo>
                  <a:lnTo>
                    <a:pt x="67" y="122"/>
                  </a:lnTo>
                  <a:lnTo>
                    <a:pt x="62" y="124"/>
                  </a:lnTo>
                  <a:lnTo>
                    <a:pt x="41" y="126"/>
                  </a:lnTo>
                  <a:lnTo>
                    <a:pt x="23" y="124"/>
                  </a:lnTo>
                  <a:lnTo>
                    <a:pt x="8" y="122"/>
                  </a:lnTo>
                  <a:lnTo>
                    <a:pt x="5" y="122"/>
                  </a:lnTo>
                  <a:lnTo>
                    <a:pt x="2" y="122"/>
                  </a:lnTo>
                  <a:close/>
                </a:path>
              </a:pathLst>
            </a:custGeom>
            <a:solidFill>
              <a:srgbClr val="F7C084"/>
            </a:solidFill>
            <a:ln w="7938">
              <a:solidFill>
                <a:srgbClr val="000000"/>
              </a:solidFill>
              <a:prstDash val="solid"/>
              <a:round/>
              <a:headEnd/>
              <a:tailEnd/>
            </a:ln>
          </p:spPr>
          <p:txBody>
            <a:bodyPr/>
            <a:lstStyle/>
            <a:p>
              <a:endParaRPr lang="ja-JP" altLang="en-US"/>
            </a:p>
          </p:txBody>
        </p:sp>
        <p:sp>
          <p:nvSpPr>
            <p:cNvPr id="40146" name="Freeform 45"/>
            <p:cNvSpPr>
              <a:spLocks/>
            </p:cNvSpPr>
            <p:nvPr/>
          </p:nvSpPr>
          <p:spPr bwMode="auto">
            <a:xfrm>
              <a:off x="1450" y="2086"/>
              <a:ext cx="93" cy="7"/>
            </a:xfrm>
            <a:custGeom>
              <a:avLst/>
              <a:gdLst>
                <a:gd name="T0" fmla="*/ 0 w 93"/>
                <a:gd name="T1" fmla="*/ 7 h 7"/>
                <a:gd name="T2" fmla="*/ 5 w 93"/>
                <a:gd name="T3" fmla="*/ 7 h 7"/>
                <a:gd name="T4" fmla="*/ 15 w 93"/>
                <a:gd name="T5" fmla="*/ 5 h 7"/>
                <a:gd name="T6" fmla="*/ 28 w 93"/>
                <a:gd name="T7" fmla="*/ 5 h 7"/>
                <a:gd name="T8" fmla="*/ 44 w 93"/>
                <a:gd name="T9" fmla="*/ 3 h 7"/>
                <a:gd name="T10" fmla="*/ 60 w 93"/>
                <a:gd name="T11" fmla="*/ 0 h 7"/>
                <a:gd name="T12" fmla="*/ 75 w 93"/>
                <a:gd name="T13" fmla="*/ 0 h 7"/>
                <a:gd name="T14" fmla="*/ 88 w 93"/>
                <a:gd name="T15" fmla="*/ 0 h 7"/>
                <a:gd name="T16" fmla="*/ 93 w 93"/>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 h="7">
                  <a:moveTo>
                    <a:pt x="0" y="7"/>
                  </a:moveTo>
                  <a:lnTo>
                    <a:pt x="5" y="7"/>
                  </a:lnTo>
                  <a:lnTo>
                    <a:pt x="15" y="5"/>
                  </a:lnTo>
                  <a:lnTo>
                    <a:pt x="28" y="5"/>
                  </a:lnTo>
                  <a:lnTo>
                    <a:pt x="44" y="3"/>
                  </a:lnTo>
                  <a:lnTo>
                    <a:pt x="60" y="0"/>
                  </a:lnTo>
                  <a:lnTo>
                    <a:pt x="75" y="0"/>
                  </a:lnTo>
                  <a:lnTo>
                    <a:pt x="88" y="0"/>
                  </a:lnTo>
                  <a:lnTo>
                    <a:pt x="93"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47" name="Freeform 46"/>
            <p:cNvSpPr>
              <a:spLocks/>
            </p:cNvSpPr>
            <p:nvPr/>
          </p:nvSpPr>
          <p:spPr bwMode="auto">
            <a:xfrm>
              <a:off x="1439" y="2070"/>
              <a:ext cx="102" cy="12"/>
            </a:xfrm>
            <a:custGeom>
              <a:avLst/>
              <a:gdLst>
                <a:gd name="T0" fmla="*/ 0 w 102"/>
                <a:gd name="T1" fmla="*/ 12 h 12"/>
                <a:gd name="T2" fmla="*/ 3 w 102"/>
                <a:gd name="T3" fmla="*/ 9 h 12"/>
                <a:gd name="T4" fmla="*/ 13 w 102"/>
                <a:gd name="T5" fmla="*/ 9 h 12"/>
                <a:gd name="T6" fmla="*/ 29 w 102"/>
                <a:gd name="T7" fmla="*/ 7 h 12"/>
                <a:gd name="T8" fmla="*/ 45 w 102"/>
                <a:gd name="T9" fmla="*/ 5 h 12"/>
                <a:gd name="T10" fmla="*/ 63 w 102"/>
                <a:gd name="T11" fmla="*/ 2 h 12"/>
                <a:gd name="T12" fmla="*/ 78 w 102"/>
                <a:gd name="T13" fmla="*/ 0 h 12"/>
                <a:gd name="T14" fmla="*/ 94 w 102"/>
                <a:gd name="T15" fmla="*/ 0 h 12"/>
                <a:gd name="T16" fmla="*/ 102 w 102"/>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2" h="12">
                  <a:moveTo>
                    <a:pt x="0" y="12"/>
                  </a:moveTo>
                  <a:lnTo>
                    <a:pt x="3" y="9"/>
                  </a:lnTo>
                  <a:lnTo>
                    <a:pt x="13" y="9"/>
                  </a:lnTo>
                  <a:lnTo>
                    <a:pt x="29" y="7"/>
                  </a:lnTo>
                  <a:lnTo>
                    <a:pt x="45" y="5"/>
                  </a:lnTo>
                  <a:lnTo>
                    <a:pt x="63" y="2"/>
                  </a:lnTo>
                  <a:lnTo>
                    <a:pt x="78" y="0"/>
                  </a:lnTo>
                  <a:lnTo>
                    <a:pt x="94" y="0"/>
                  </a:lnTo>
                  <a:lnTo>
                    <a:pt x="102"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48" name="Freeform 47"/>
            <p:cNvSpPr>
              <a:spLocks/>
            </p:cNvSpPr>
            <p:nvPr/>
          </p:nvSpPr>
          <p:spPr bwMode="auto">
            <a:xfrm>
              <a:off x="1426" y="2054"/>
              <a:ext cx="96" cy="16"/>
            </a:xfrm>
            <a:custGeom>
              <a:avLst/>
              <a:gdLst>
                <a:gd name="T0" fmla="*/ 0 w 96"/>
                <a:gd name="T1" fmla="*/ 16 h 16"/>
                <a:gd name="T2" fmla="*/ 3 w 96"/>
                <a:gd name="T3" fmla="*/ 16 h 16"/>
                <a:gd name="T4" fmla="*/ 13 w 96"/>
                <a:gd name="T5" fmla="*/ 14 h 16"/>
                <a:gd name="T6" fmla="*/ 24 w 96"/>
                <a:gd name="T7" fmla="*/ 12 h 16"/>
                <a:gd name="T8" fmla="*/ 39 w 96"/>
                <a:gd name="T9" fmla="*/ 7 h 16"/>
                <a:gd name="T10" fmla="*/ 71 w 96"/>
                <a:gd name="T11" fmla="*/ 2 h 16"/>
                <a:gd name="T12" fmla="*/ 86 w 96"/>
                <a:gd name="T13" fmla="*/ 0 h 16"/>
                <a:gd name="T14" fmla="*/ 96 w 96"/>
                <a:gd name="T15" fmla="*/ 0 h 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6" h="16">
                  <a:moveTo>
                    <a:pt x="0" y="16"/>
                  </a:moveTo>
                  <a:lnTo>
                    <a:pt x="3" y="16"/>
                  </a:lnTo>
                  <a:lnTo>
                    <a:pt x="13" y="14"/>
                  </a:lnTo>
                  <a:lnTo>
                    <a:pt x="24" y="12"/>
                  </a:lnTo>
                  <a:lnTo>
                    <a:pt x="39" y="7"/>
                  </a:lnTo>
                  <a:lnTo>
                    <a:pt x="71" y="2"/>
                  </a:lnTo>
                  <a:lnTo>
                    <a:pt x="86" y="0"/>
                  </a:lnTo>
                  <a:lnTo>
                    <a:pt x="96"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49" name="Freeform 48"/>
            <p:cNvSpPr>
              <a:spLocks/>
            </p:cNvSpPr>
            <p:nvPr/>
          </p:nvSpPr>
          <p:spPr bwMode="auto">
            <a:xfrm>
              <a:off x="691" y="2130"/>
              <a:ext cx="694" cy="505"/>
            </a:xfrm>
            <a:custGeom>
              <a:avLst/>
              <a:gdLst>
                <a:gd name="T0" fmla="*/ 216 w 694"/>
                <a:gd name="T1" fmla="*/ 111 h 505"/>
                <a:gd name="T2" fmla="*/ 195 w 694"/>
                <a:gd name="T3" fmla="*/ 120 h 505"/>
                <a:gd name="T4" fmla="*/ 88 w 694"/>
                <a:gd name="T5" fmla="*/ 152 h 505"/>
                <a:gd name="T6" fmla="*/ 15 w 694"/>
                <a:gd name="T7" fmla="*/ 214 h 505"/>
                <a:gd name="T8" fmla="*/ 8 w 694"/>
                <a:gd name="T9" fmla="*/ 288 h 505"/>
                <a:gd name="T10" fmla="*/ 60 w 694"/>
                <a:gd name="T11" fmla="*/ 330 h 505"/>
                <a:gd name="T12" fmla="*/ 109 w 694"/>
                <a:gd name="T13" fmla="*/ 337 h 505"/>
                <a:gd name="T14" fmla="*/ 117 w 694"/>
                <a:gd name="T15" fmla="*/ 302 h 505"/>
                <a:gd name="T16" fmla="*/ 117 w 694"/>
                <a:gd name="T17" fmla="*/ 279 h 505"/>
                <a:gd name="T18" fmla="*/ 112 w 694"/>
                <a:gd name="T19" fmla="*/ 272 h 505"/>
                <a:gd name="T20" fmla="*/ 93 w 694"/>
                <a:gd name="T21" fmla="*/ 242 h 505"/>
                <a:gd name="T22" fmla="*/ 109 w 694"/>
                <a:gd name="T23" fmla="*/ 217 h 505"/>
                <a:gd name="T24" fmla="*/ 158 w 694"/>
                <a:gd name="T25" fmla="*/ 198 h 505"/>
                <a:gd name="T26" fmla="*/ 169 w 694"/>
                <a:gd name="T27" fmla="*/ 201 h 505"/>
                <a:gd name="T28" fmla="*/ 161 w 694"/>
                <a:gd name="T29" fmla="*/ 242 h 505"/>
                <a:gd name="T30" fmla="*/ 148 w 694"/>
                <a:gd name="T31" fmla="*/ 339 h 505"/>
                <a:gd name="T32" fmla="*/ 138 w 694"/>
                <a:gd name="T33" fmla="*/ 443 h 505"/>
                <a:gd name="T34" fmla="*/ 138 w 694"/>
                <a:gd name="T35" fmla="*/ 493 h 505"/>
                <a:gd name="T36" fmla="*/ 158 w 694"/>
                <a:gd name="T37" fmla="*/ 503 h 505"/>
                <a:gd name="T38" fmla="*/ 226 w 694"/>
                <a:gd name="T39" fmla="*/ 505 h 505"/>
                <a:gd name="T40" fmla="*/ 379 w 694"/>
                <a:gd name="T41" fmla="*/ 500 h 505"/>
                <a:gd name="T42" fmla="*/ 457 w 694"/>
                <a:gd name="T43" fmla="*/ 498 h 505"/>
                <a:gd name="T44" fmla="*/ 488 w 694"/>
                <a:gd name="T45" fmla="*/ 491 h 505"/>
                <a:gd name="T46" fmla="*/ 496 w 694"/>
                <a:gd name="T47" fmla="*/ 438 h 505"/>
                <a:gd name="T48" fmla="*/ 491 w 694"/>
                <a:gd name="T49" fmla="*/ 311 h 505"/>
                <a:gd name="T50" fmla="*/ 483 w 694"/>
                <a:gd name="T51" fmla="*/ 219 h 505"/>
                <a:gd name="T52" fmla="*/ 496 w 694"/>
                <a:gd name="T53" fmla="*/ 201 h 505"/>
                <a:gd name="T54" fmla="*/ 579 w 694"/>
                <a:gd name="T55" fmla="*/ 184 h 505"/>
                <a:gd name="T56" fmla="*/ 660 w 694"/>
                <a:gd name="T57" fmla="*/ 164 h 505"/>
                <a:gd name="T58" fmla="*/ 681 w 694"/>
                <a:gd name="T59" fmla="*/ 138 h 505"/>
                <a:gd name="T60" fmla="*/ 694 w 694"/>
                <a:gd name="T61" fmla="*/ 44 h 505"/>
                <a:gd name="T62" fmla="*/ 694 w 694"/>
                <a:gd name="T63" fmla="*/ 7 h 505"/>
                <a:gd name="T64" fmla="*/ 642 w 694"/>
                <a:gd name="T65" fmla="*/ 2 h 505"/>
                <a:gd name="T66" fmla="*/ 626 w 694"/>
                <a:gd name="T67" fmla="*/ 0 h 505"/>
                <a:gd name="T68" fmla="*/ 624 w 694"/>
                <a:gd name="T69" fmla="*/ 5 h 505"/>
                <a:gd name="T70" fmla="*/ 611 w 694"/>
                <a:gd name="T71" fmla="*/ 65 h 505"/>
                <a:gd name="T72" fmla="*/ 587 w 694"/>
                <a:gd name="T73" fmla="*/ 127 h 505"/>
                <a:gd name="T74" fmla="*/ 548 w 694"/>
                <a:gd name="T75" fmla="*/ 136 h 505"/>
                <a:gd name="T76" fmla="*/ 468 w 694"/>
                <a:gd name="T77" fmla="*/ 141 h 505"/>
                <a:gd name="T78" fmla="*/ 452 w 694"/>
                <a:gd name="T79" fmla="*/ 138 h 505"/>
                <a:gd name="T80" fmla="*/ 447 w 694"/>
                <a:gd name="T81" fmla="*/ 122 h 505"/>
                <a:gd name="T82" fmla="*/ 416 w 694"/>
                <a:gd name="T83" fmla="*/ 134 h 505"/>
                <a:gd name="T84" fmla="*/ 379 w 694"/>
                <a:gd name="T85" fmla="*/ 196 h 505"/>
                <a:gd name="T86" fmla="*/ 343 w 694"/>
                <a:gd name="T87" fmla="*/ 261 h 505"/>
                <a:gd name="T88" fmla="*/ 314 w 694"/>
                <a:gd name="T89" fmla="*/ 311 h 505"/>
                <a:gd name="T90" fmla="*/ 309 w 694"/>
                <a:gd name="T91" fmla="*/ 320 h 5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94" h="505">
                  <a:moveTo>
                    <a:pt x="231" y="115"/>
                  </a:moveTo>
                  <a:lnTo>
                    <a:pt x="226" y="113"/>
                  </a:lnTo>
                  <a:lnTo>
                    <a:pt x="216" y="111"/>
                  </a:lnTo>
                  <a:lnTo>
                    <a:pt x="205" y="111"/>
                  </a:lnTo>
                  <a:lnTo>
                    <a:pt x="200" y="113"/>
                  </a:lnTo>
                  <a:lnTo>
                    <a:pt x="195" y="120"/>
                  </a:lnTo>
                  <a:lnTo>
                    <a:pt x="158" y="127"/>
                  </a:lnTo>
                  <a:lnTo>
                    <a:pt x="122" y="138"/>
                  </a:lnTo>
                  <a:lnTo>
                    <a:pt x="88" y="152"/>
                  </a:lnTo>
                  <a:lnTo>
                    <a:pt x="57" y="171"/>
                  </a:lnTo>
                  <a:lnTo>
                    <a:pt x="31" y="191"/>
                  </a:lnTo>
                  <a:lnTo>
                    <a:pt x="15" y="214"/>
                  </a:lnTo>
                  <a:lnTo>
                    <a:pt x="2" y="237"/>
                  </a:lnTo>
                  <a:lnTo>
                    <a:pt x="0" y="261"/>
                  </a:lnTo>
                  <a:lnTo>
                    <a:pt x="8" y="288"/>
                  </a:lnTo>
                  <a:lnTo>
                    <a:pt x="21" y="307"/>
                  </a:lnTo>
                  <a:lnTo>
                    <a:pt x="39" y="320"/>
                  </a:lnTo>
                  <a:lnTo>
                    <a:pt x="60" y="330"/>
                  </a:lnTo>
                  <a:lnTo>
                    <a:pt x="80" y="334"/>
                  </a:lnTo>
                  <a:lnTo>
                    <a:pt x="96" y="337"/>
                  </a:lnTo>
                  <a:lnTo>
                    <a:pt x="109" y="337"/>
                  </a:lnTo>
                  <a:lnTo>
                    <a:pt x="112" y="337"/>
                  </a:lnTo>
                  <a:lnTo>
                    <a:pt x="114" y="316"/>
                  </a:lnTo>
                  <a:lnTo>
                    <a:pt x="117" y="302"/>
                  </a:lnTo>
                  <a:lnTo>
                    <a:pt x="117" y="290"/>
                  </a:lnTo>
                  <a:lnTo>
                    <a:pt x="117" y="284"/>
                  </a:lnTo>
                  <a:lnTo>
                    <a:pt x="117" y="279"/>
                  </a:lnTo>
                  <a:lnTo>
                    <a:pt x="117" y="277"/>
                  </a:lnTo>
                  <a:lnTo>
                    <a:pt x="112" y="272"/>
                  </a:lnTo>
                  <a:lnTo>
                    <a:pt x="104" y="263"/>
                  </a:lnTo>
                  <a:lnTo>
                    <a:pt x="93" y="249"/>
                  </a:lnTo>
                  <a:lnTo>
                    <a:pt x="93" y="242"/>
                  </a:lnTo>
                  <a:lnTo>
                    <a:pt x="93" y="235"/>
                  </a:lnTo>
                  <a:lnTo>
                    <a:pt x="99" y="224"/>
                  </a:lnTo>
                  <a:lnTo>
                    <a:pt x="109" y="217"/>
                  </a:lnTo>
                  <a:lnTo>
                    <a:pt x="132" y="205"/>
                  </a:lnTo>
                  <a:lnTo>
                    <a:pt x="148" y="201"/>
                  </a:lnTo>
                  <a:lnTo>
                    <a:pt x="158" y="198"/>
                  </a:lnTo>
                  <a:lnTo>
                    <a:pt x="166" y="196"/>
                  </a:lnTo>
                  <a:lnTo>
                    <a:pt x="169" y="196"/>
                  </a:lnTo>
                  <a:lnTo>
                    <a:pt x="169" y="201"/>
                  </a:lnTo>
                  <a:lnTo>
                    <a:pt x="166" y="210"/>
                  </a:lnTo>
                  <a:lnTo>
                    <a:pt x="166" y="224"/>
                  </a:lnTo>
                  <a:lnTo>
                    <a:pt x="161" y="242"/>
                  </a:lnTo>
                  <a:lnTo>
                    <a:pt x="158" y="263"/>
                  </a:lnTo>
                  <a:lnTo>
                    <a:pt x="156" y="286"/>
                  </a:lnTo>
                  <a:lnTo>
                    <a:pt x="148" y="339"/>
                  </a:lnTo>
                  <a:lnTo>
                    <a:pt x="140" y="394"/>
                  </a:lnTo>
                  <a:lnTo>
                    <a:pt x="138" y="420"/>
                  </a:lnTo>
                  <a:lnTo>
                    <a:pt x="138" y="443"/>
                  </a:lnTo>
                  <a:lnTo>
                    <a:pt x="135" y="463"/>
                  </a:lnTo>
                  <a:lnTo>
                    <a:pt x="138" y="479"/>
                  </a:lnTo>
                  <a:lnTo>
                    <a:pt x="138" y="493"/>
                  </a:lnTo>
                  <a:lnTo>
                    <a:pt x="143" y="500"/>
                  </a:lnTo>
                  <a:lnTo>
                    <a:pt x="148" y="503"/>
                  </a:lnTo>
                  <a:lnTo>
                    <a:pt x="158" y="503"/>
                  </a:lnTo>
                  <a:lnTo>
                    <a:pt x="177" y="505"/>
                  </a:lnTo>
                  <a:lnTo>
                    <a:pt x="200" y="505"/>
                  </a:lnTo>
                  <a:lnTo>
                    <a:pt x="226" y="505"/>
                  </a:lnTo>
                  <a:lnTo>
                    <a:pt x="255" y="505"/>
                  </a:lnTo>
                  <a:lnTo>
                    <a:pt x="317" y="503"/>
                  </a:lnTo>
                  <a:lnTo>
                    <a:pt x="379" y="500"/>
                  </a:lnTo>
                  <a:lnTo>
                    <a:pt x="408" y="500"/>
                  </a:lnTo>
                  <a:lnTo>
                    <a:pt x="434" y="498"/>
                  </a:lnTo>
                  <a:lnTo>
                    <a:pt x="457" y="498"/>
                  </a:lnTo>
                  <a:lnTo>
                    <a:pt x="473" y="496"/>
                  </a:lnTo>
                  <a:lnTo>
                    <a:pt x="486" y="493"/>
                  </a:lnTo>
                  <a:lnTo>
                    <a:pt x="488" y="491"/>
                  </a:lnTo>
                  <a:lnTo>
                    <a:pt x="494" y="482"/>
                  </a:lnTo>
                  <a:lnTo>
                    <a:pt x="494" y="470"/>
                  </a:lnTo>
                  <a:lnTo>
                    <a:pt x="496" y="438"/>
                  </a:lnTo>
                  <a:lnTo>
                    <a:pt x="496" y="399"/>
                  </a:lnTo>
                  <a:lnTo>
                    <a:pt x="494" y="355"/>
                  </a:lnTo>
                  <a:lnTo>
                    <a:pt x="491" y="311"/>
                  </a:lnTo>
                  <a:lnTo>
                    <a:pt x="488" y="270"/>
                  </a:lnTo>
                  <a:lnTo>
                    <a:pt x="486" y="235"/>
                  </a:lnTo>
                  <a:lnTo>
                    <a:pt x="483" y="219"/>
                  </a:lnTo>
                  <a:lnTo>
                    <a:pt x="483" y="208"/>
                  </a:lnTo>
                  <a:lnTo>
                    <a:pt x="488" y="205"/>
                  </a:lnTo>
                  <a:lnTo>
                    <a:pt x="496" y="201"/>
                  </a:lnTo>
                  <a:lnTo>
                    <a:pt x="520" y="194"/>
                  </a:lnTo>
                  <a:lnTo>
                    <a:pt x="548" y="189"/>
                  </a:lnTo>
                  <a:lnTo>
                    <a:pt x="579" y="184"/>
                  </a:lnTo>
                  <a:lnTo>
                    <a:pt x="611" y="178"/>
                  </a:lnTo>
                  <a:lnTo>
                    <a:pt x="639" y="171"/>
                  </a:lnTo>
                  <a:lnTo>
                    <a:pt x="660" y="164"/>
                  </a:lnTo>
                  <a:lnTo>
                    <a:pt x="668" y="159"/>
                  </a:lnTo>
                  <a:lnTo>
                    <a:pt x="673" y="154"/>
                  </a:lnTo>
                  <a:lnTo>
                    <a:pt x="681" y="138"/>
                  </a:lnTo>
                  <a:lnTo>
                    <a:pt x="686" y="115"/>
                  </a:lnTo>
                  <a:lnTo>
                    <a:pt x="691" y="67"/>
                  </a:lnTo>
                  <a:lnTo>
                    <a:pt x="694" y="44"/>
                  </a:lnTo>
                  <a:lnTo>
                    <a:pt x="694" y="25"/>
                  </a:lnTo>
                  <a:lnTo>
                    <a:pt x="694" y="12"/>
                  </a:lnTo>
                  <a:lnTo>
                    <a:pt x="694" y="7"/>
                  </a:lnTo>
                  <a:lnTo>
                    <a:pt x="670" y="5"/>
                  </a:lnTo>
                  <a:lnTo>
                    <a:pt x="655" y="5"/>
                  </a:lnTo>
                  <a:lnTo>
                    <a:pt x="642" y="2"/>
                  </a:lnTo>
                  <a:lnTo>
                    <a:pt x="634" y="0"/>
                  </a:lnTo>
                  <a:lnTo>
                    <a:pt x="629" y="0"/>
                  </a:lnTo>
                  <a:lnTo>
                    <a:pt x="626" y="0"/>
                  </a:lnTo>
                  <a:lnTo>
                    <a:pt x="624" y="0"/>
                  </a:lnTo>
                  <a:lnTo>
                    <a:pt x="624" y="5"/>
                  </a:lnTo>
                  <a:lnTo>
                    <a:pt x="621" y="21"/>
                  </a:lnTo>
                  <a:lnTo>
                    <a:pt x="616" y="39"/>
                  </a:lnTo>
                  <a:lnTo>
                    <a:pt x="611" y="65"/>
                  </a:lnTo>
                  <a:lnTo>
                    <a:pt x="603" y="88"/>
                  </a:lnTo>
                  <a:lnTo>
                    <a:pt x="598" y="111"/>
                  </a:lnTo>
                  <a:lnTo>
                    <a:pt x="587" y="127"/>
                  </a:lnTo>
                  <a:lnTo>
                    <a:pt x="582" y="136"/>
                  </a:lnTo>
                  <a:lnTo>
                    <a:pt x="566" y="136"/>
                  </a:lnTo>
                  <a:lnTo>
                    <a:pt x="548" y="136"/>
                  </a:lnTo>
                  <a:lnTo>
                    <a:pt x="504" y="138"/>
                  </a:lnTo>
                  <a:lnTo>
                    <a:pt x="486" y="141"/>
                  </a:lnTo>
                  <a:lnTo>
                    <a:pt x="468" y="141"/>
                  </a:lnTo>
                  <a:lnTo>
                    <a:pt x="455" y="141"/>
                  </a:lnTo>
                  <a:lnTo>
                    <a:pt x="452" y="141"/>
                  </a:lnTo>
                  <a:lnTo>
                    <a:pt x="452" y="138"/>
                  </a:lnTo>
                  <a:lnTo>
                    <a:pt x="452" y="131"/>
                  </a:lnTo>
                  <a:lnTo>
                    <a:pt x="449" y="125"/>
                  </a:lnTo>
                  <a:lnTo>
                    <a:pt x="447" y="122"/>
                  </a:lnTo>
                  <a:lnTo>
                    <a:pt x="436" y="122"/>
                  </a:lnTo>
                  <a:lnTo>
                    <a:pt x="426" y="129"/>
                  </a:lnTo>
                  <a:lnTo>
                    <a:pt x="416" y="134"/>
                  </a:lnTo>
                  <a:lnTo>
                    <a:pt x="413" y="136"/>
                  </a:lnTo>
                  <a:lnTo>
                    <a:pt x="395" y="168"/>
                  </a:lnTo>
                  <a:lnTo>
                    <a:pt x="379" y="196"/>
                  </a:lnTo>
                  <a:lnTo>
                    <a:pt x="366" y="221"/>
                  </a:lnTo>
                  <a:lnTo>
                    <a:pt x="353" y="244"/>
                  </a:lnTo>
                  <a:lnTo>
                    <a:pt x="343" y="261"/>
                  </a:lnTo>
                  <a:lnTo>
                    <a:pt x="335" y="277"/>
                  </a:lnTo>
                  <a:lnTo>
                    <a:pt x="322" y="297"/>
                  </a:lnTo>
                  <a:lnTo>
                    <a:pt x="314" y="311"/>
                  </a:lnTo>
                  <a:lnTo>
                    <a:pt x="312" y="318"/>
                  </a:lnTo>
                  <a:lnTo>
                    <a:pt x="309" y="320"/>
                  </a:lnTo>
                  <a:lnTo>
                    <a:pt x="231" y="115"/>
                  </a:lnTo>
                  <a:close/>
                </a:path>
              </a:pathLst>
            </a:custGeom>
            <a:solidFill>
              <a:srgbClr val="0000FF"/>
            </a:solidFill>
            <a:ln w="7938">
              <a:solidFill>
                <a:srgbClr val="000000"/>
              </a:solidFill>
              <a:prstDash val="solid"/>
              <a:round/>
              <a:headEnd/>
              <a:tailEnd/>
            </a:ln>
          </p:spPr>
          <p:txBody>
            <a:bodyPr/>
            <a:lstStyle/>
            <a:p>
              <a:endParaRPr lang="ja-JP" altLang="en-US"/>
            </a:p>
          </p:txBody>
        </p:sp>
        <p:sp>
          <p:nvSpPr>
            <p:cNvPr id="40150" name="Freeform 49"/>
            <p:cNvSpPr>
              <a:spLocks/>
            </p:cNvSpPr>
            <p:nvPr/>
          </p:nvSpPr>
          <p:spPr bwMode="auto">
            <a:xfrm>
              <a:off x="870" y="2056"/>
              <a:ext cx="304" cy="263"/>
            </a:xfrm>
            <a:custGeom>
              <a:avLst/>
              <a:gdLst>
                <a:gd name="T0" fmla="*/ 57 w 304"/>
                <a:gd name="T1" fmla="*/ 21 h 263"/>
                <a:gd name="T2" fmla="*/ 55 w 304"/>
                <a:gd name="T3" fmla="*/ 37 h 263"/>
                <a:gd name="T4" fmla="*/ 52 w 304"/>
                <a:gd name="T5" fmla="*/ 42 h 263"/>
                <a:gd name="T6" fmla="*/ 37 w 304"/>
                <a:gd name="T7" fmla="*/ 28 h 263"/>
                <a:gd name="T8" fmla="*/ 16 w 304"/>
                <a:gd name="T9" fmla="*/ 30 h 263"/>
                <a:gd name="T10" fmla="*/ 0 w 304"/>
                <a:gd name="T11" fmla="*/ 63 h 263"/>
                <a:gd name="T12" fmla="*/ 8 w 304"/>
                <a:gd name="T13" fmla="*/ 88 h 263"/>
                <a:gd name="T14" fmla="*/ 26 w 304"/>
                <a:gd name="T15" fmla="*/ 99 h 263"/>
                <a:gd name="T16" fmla="*/ 47 w 304"/>
                <a:gd name="T17" fmla="*/ 104 h 263"/>
                <a:gd name="T18" fmla="*/ 44 w 304"/>
                <a:gd name="T19" fmla="*/ 120 h 263"/>
                <a:gd name="T20" fmla="*/ 44 w 304"/>
                <a:gd name="T21" fmla="*/ 171 h 263"/>
                <a:gd name="T22" fmla="*/ 50 w 304"/>
                <a:gd name="T23" fmla="*/ 199 h 263"/>
                <a:gd name="T24" fmla="*/ 52 w 304"/>
                <a:gd name="T25" fmla="*/ 208 h 263"/>
                <a:gd name="T26" fmla="*/ 73 w 304"/>
                <a:gd name="T27" fmla="*/ 235 h 263"/>
                <a:gd name="T28" fmla="*/ 130 w 304"/>
                <a:gd name="T29" fmla="*/ 261 h 263"/>
                <a:gd name="T30" fmla="*/ 185 w 304"/>
                <a:gd name="T31" fmla="*/ 258 h 263"/>
                <a:gd name="T32" fmla="*/ 231 w 304"/>
                <a:gd name="T33" fmla="*/ 226 h 263"/>
                <a:gd name="T34" fmla="*/ 260 w 304"/>
                <a:gd name="T35" fmla="*/ 180 h 263"/>
                <a:gd name="T36" fmla="*/ 270 w 304"/>
                <a:gd name="T37" fmla="*/ 132 h 263"/>
                <a:gd name="T38" fmla="*/ 286 w 304"/>
                <a:gd name="T39" fmla="*/ 99 h 263"/>
                <a:gd name="T40" fmla="*/ 304 w 304"/>
                <a:gd name="T41" fmla="*/ 67 h 263"/>
                <a:gd name="T42" fmla="*/ 296 w 304"/>
                <a:gd name="T43" fmla="*/ 42 h 263"/>
                <a:gd name="T44" fmla="*/ 270 w 304"/>
                <a:gd name="T45" fmla="*/ 37 h 263"/>
                <a:gd name="T46" fmla="*/ 255 w 304"/>
                <a:gd name="T47" fmla="*/ 49 h 263"/>
                <a:gd name="T48" fmla="*/ 257 w 304"/>
                <a:gd name="T49" fmla="*/ 21 h 263"/>
                <a:gd name="T50" fmla="*/ 257 w 304"/>
                <a:gd name="T51" fmla="*/ 7 h 263"/>
                <a:gd name="T52" fmla="*/ 260 w 304"/>
                <a:gd name="T53" fmla="*/ 0 h 263"/>
                <a:gd name="T54" fmla="*/ 192 w 304"/>
                <a:gd name="T55" fmla="*/ 5 h 263"/>
                <a:gd name="T56" fmla="*/ 143 w 304"/>
                <a:gd name="T57" fmla="*/ 5 h 263"/>
                <a:gd name="T58" fmla="*/ 109 w 304"/>
                <a:gd name="T59" fmla="*/ 7 h 263"/>
                <a:gd name="T60" fmla="*/ 70 w 304"/>
                <a:gd name="T61" fmla="*/ 10 h 263"/>
                <a:gd name="T62" fmla="*/ 60 w 304"/>
                <a:gd name="T63" fmla="*/ 10 h 263"/>
                <a:gd name="T64" fmla="*/ 60 w 304"/>
                <a:gd name="T65" fmla="*/ 10 h 2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04" h="263">
                  <a:moveTo>
                    <a:pt x="60" y="10"/>
                  </a:moveTo>
                  <a:lnTo>
                    <a:pt x="57" y="21"/>
                  </a:lnTo>
                  <a:lnTo>
                    <a:pt x="57" y="28"/>
                  </a:lnTo>
                  <a:lnTo>
                    <a:pt x="55" y="37"/>
                  </a:lnTo>
                  <a:lnTo>
                    <a:pt x="52" y="39"/>
                  </a:lnTo>
                  <a:lnTo>
                    <a:pt x="52" y="42"/>
                  </a:lnTo>
                  <a:lnTo>
                    <a:pt x="44" y="30"/>
                  </a:lnTo>
                  <a:lnTo>
                    <a:pt x="37" y="28"/>
                  </a:lnTo>
                  <a:lnTo>
                    <a:pt x="26" y="28"/>
                  </a:lnTo>
                  <a:lnTo>
                    <a:pt x="16" y="30"/>
                  </a:lnTo>
                  <a:lnTo>
                    <a:pt x="5" y="44"/>
                  </a:lnTo>
                  <a:lnTo>
                    <a:pt x="0" y="63"/>
                  </a:lnTo>
                  <a:lnTo>
                    <a:pt x="3" y="76"/>
                  </a:lnTo>
                  <a:lnTo>
                    <a:pt x="8" y="88"/>
                  </a:lnTo>
                  <a:lnTo>
                    <a:pt x="16" y="95"/>
                  </a:lnTo>
                  <a:lnTo>
                    <a:pt x="26" y="99"/>
                  </a:lnTo>
                  <a:lnTo>
                    <a:pt x="42" y="104"/>
                  </a:lnTo>
                  <a:lnTo>
                    <a:pt x="47" y="104"/>
                  </a:lnTo>
                  <a:lnTo>
                    <a:pt x="50" y="104"/>
                  </a:lnTo>
                  <a:lnTo>
                    <a:pt x="44" y="120"/>
                  </a:lnTo>
                  <a:lnTo>
                    <a:pt x="44" y="139"/>
                  </a:lnTo>
                  <a:lnTo>
                    <a:pt x="44" y="171"/>
                  </a:lnTo>
                  <a:lnTo>
                    <a:pt x="47" y="187"/>
                  </a:lnTo>
                  <a:lnTo>
                    <a:pt x="50" y="199"/>
                  </a:lnTo>
                  <a:lnTo>
                    <a:pt x="52" y="205"/>
                  </a:lnTo>
                  <a:lnTo>
                    <a:pt x="52" y="208"/>
                  </a:lnTo>
                  <a:lnTo>
                    <a:pt x="63" y="224"/>
                  </a:lnTo>
                  <a:lnTo>
                    <a:pt x="73" y="235"/>
                  </a:lnTo>
                  <a:lnTo>
                    <a:pt x="99" y="254"/>
                  </a:lnTo>
                  <a:lnTo>
                    <a:pt x="130" y="261"/>
                  </a:lnTo>
                  <a:lnTo>
                    <a:pt x="154" y="263"/>
                  </a:lnTo>
                  <a:lnTo>
                    <a:pt x="185" y="258"/>
                  </a:lnTo>
                  <a:lnTo>
                    <a:pt x="211" y="245"/>
                  </a:lnTo>
                  <a:lnTo>
                    <a:pt x="231" y="226"/>
                  </a:lnTo>
                  <a:lnTo>
                    <a:pt x="247" y="205"/>
                  </a:lnTo>
                  <a:lnTo>
                    <a:pt x="260" y="180"/>
                  </a:lnTo>
                  <a:lnTo>
                    <a:pt x="265" y="155"/>
                  </a:lnTo>
                  <a:lnTo>
                    <a:pt x="270" y="132"/>
                  </a:lnTo>
                  <a:lnTo>
                    <a:pt x="268" y="111"/>
                  </a:lnTo>
                  <a:lnTo>
                    <a:pt x="286" y="99"/>
                  </a:lnTo>
                  <a:lnTo>
                    <a:pt x="299" y="83"/>
                  </a:lnTo>
                  <a:lnTo>
                    <a:pt x="304" y="67"/>
                  </a:lnTo>
                  <a:lnTo>
                    <a:pt x="302" y="51"/>
                  </a:lnTo>
                  <a:lnTo>
                    <a:pt x="296" y="42"/>
                  </a:lnTo>
                  <a:lnTo>
                    <a:pt x="286" y="35"/>
                  </a:lnTo>
                  <a:lnTo>
                    <a:pt x="270" y="37"/>
                  </a:lnTo>
                  <a:lnTo>
                    <a:pt x="263" y="39"/>
                  </a:lnTo>
                  <a:lnTo>
                    <a:pt x="255" y="49"/>
                  </a:lnTo>
                  <a:lnTo>
                    <a:pt x="257" y="33"/>
                  </a:lnTo>
                  <a:lnTo>
                    <a:pt x="257" y="21"/>
                  </a:lnTo>
                  <a:lnTo>
                    <a:pt x="257" y="12"/>
                  </a:lnTo>
                  <a:lnTo>
                    <a:pt x="257" y="7"/>
                  </a:lnTo>
                  <a:lnTo>
                    <a:pt x="260" y="3"/>
                  </a:lnTo>
                  <a:lnTo>
                    <a:pt x="260" y="0"/>
                  </a:lnTo>
                  <a:lnTo>
                    <a:pt x="224" y="3"/>
                  </a:lnTo>
                  <a:lnTo>
                    <a:pt x="192" y="5"/>
                  </a:lnTo>
                  <a:lnTo>
                    <a:pt x="166" y="5"/>
                  </a:lnTo>
                  <a:lnTo>
                    <a:pt x="143" y="5"/>
                  </a:lnTo>
                  <a:lnTo>
                    <a:pt x="125" y="7"/>
                  </a:lnTo>
                  <a:lnTo>
                    <a:pt x="109" y="7"/>
                  </a:lnTo>
                  <a:lnTo>
                    <a:pt x="86" y="10"/>
                  </a:lnTo>
                  <a:lnTo>
                    <a:pt x="70" y="10"/>
                  </a:lnTo>
                  <a:lnTo>
                    <a:pt x="63" y="10"/>
                  </a:lnTo>
                  <a:lnTo>
                    <a:pt x="60" y="10"/>
                  </a:lnTo>
                  <a:close/>
                </a:path>
              </a:pathLst>
            </a:custGeom>
            <a:solidFill>
              <a:srgbClr val="F7C0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0151" name="Freeform 50"/>
            <p:cNvSpPr>
              <a:spLocks/>
            </p:cNvSpPr>
            <p:nvPr/>
          </p:nvSpPr>
          <p:spPr bwMode="auto">
            <a:xfrm>
              <a:off x="870" y="2056"/>
              <a:ext cx="304" cy="263"/>
            </a:xfrm>
            <a:custGeom>
              <a:avLst/>
              <a:gdLst>
                <a:gd name="T0" fmla="*/ 57 w 304"/>
                <a:gd name="T1" fmla="*/ 21 h 263"/>
                <a:gd name="T2" fmla="*/ 55 w 304"/>
                <a:gd name="T3" fmla="*/ 37 h 263"/>
                <a:gd name="T4" fmla="*/ 52 w 304"/>
                <a:gd name="T5" fmla="*/ 42 h 263"/>
                <a:gd name="T6" fmla="*/ 37 w 304"/>
                <a:gd name="T7" fmla="*/ 28 h 263"/>
                <a:gd name="T8" fmla="*/ 16 w 304"/>
                <a:gd name="T9" fmla="*/ 30 h 263"/>
                <a:gd name="T10" fmla="*/ 0 w 304"/>
                <a:gd name="T11" fmla="*/ 63 h 263"/>
                <a:gd name="T12" fmla="*/ 8 w 304"/>
                <a:gd name="T13" fmla="*/ 88 h 263"/>
                <a:gd name="T14" fmla="*/ 26 w 304"/>
                <a:gd name="T15" fmla="*/ 99 h 263"/>
                <a:gd name="T16" fmla="*/ 47 w 304"/>
                <a:gd name="T17" fmla="*/ 104 h 263"/>
                <a:gd name="T18" fmla="*/ 44 w 304"/>
                <a:gd name="T19" fmla="*/ 120 h 263"/>
                <a:gd name="T20" fmla="*/ 44 w 304"/>
                <a:gd name="T21" fmla="*/ 171 h 263"/>
                <a:gd name="T22" fmla="*/ 50 w 304"/>
                <a:gd name="T23" fmla="*/ 199 h 263"/>
                <a:gd name="T24" fmla="*/ 52 w 304"/>
                <a:gd name="T25" fmla="*/ 208 h 263"/>
                <a:gd name="T26" fmla="*/ 73 w 304"/>
                <a:gd name="T27" fmla="*/ 235 h 263"/>
                <a:gd name="T28" fmla="*/ 130 w 304"/>
                <a:gd name="T29" fmla="*/ 261 h 263"/>
                <a:gd name="T30" fmla="*/ 185 w 304"/>
                <a:gd name="T31" fmla="*/ 258 h 263"/>
                <a:gd name="T32" fmla="*/ 231 w 304"/>
                <a:gd name="T33" fmla="*/ 226 h 263"/>
                <a:gd name="T34" fmla="*/ 260 w 304"/>
                <a:gd name="T35" fmla="*/ 180 h 263"/>
                <a:gd name="T36" fmla="*/ 270 w 304"/>
                <a:gd name="T37" fmla="*/ 132 h 263"/>
                <a:gd name="T38" fmla="*/ 286 w 304"/>
                <a:gd name="T39" fmla="*/ 99 h 263"/>
                <a:gd name="T40" fmla="*/ 304 w 304"/>
                <a:gd name="T41" fmla="*/ 67 h 263"/>
                <a:gd name="T42" fmla="*/ 296 w 304"/>
                <a:gd name="T43" fmla="*/ 42 h 263"/>
                <a:gd name="T44" fmla="*/ 270 w 304"/>
                <a:gd name="T45" fmla="*/ 37 h 263"/>
                <a:gd name="T46" fmla="*/ 255 w 304"/>
                <a:gd name="T47" fmla="*/ 49 h 263"/>
                <a:gd name="T48" fmla="*/ 257 w 304"/>
                <a:gd name="T49" fmla="*/ 21 h 263"/>
                <a:gd name="T50" fmla="*/ 257 w 304"/>
                <a:gd name="T51" fmla="*/ 7 h 263"/>
                <a:gd name="T52" fmla="*/ 260 w 304"/>
                <a:gd name="T53" fmla="*/ 0 h 263"/>
                <a:gd name="T54" fmla="*/ 192 w 304"/>
                <a:gd name="T55" fmla="*/ 5 h 263"/>
                <a:gd name="T56" fmla="*/ 143 w 304"/>
                <a:gd name="T57" fmla="*/ 5 h 263"/>
                <a:gd name="T58" fmla="*/ 109 w 304"/>
                <a:gd name="T59" fmla="*/ 7 h 263"/>
                <a:gd name="T60" fmla="*/ 70 w 304"/>
                <a:gd name="T61" fmla="*/ 10 h 263"/>
                <a:gd name="T62" fmla="*/ 60 w 304"/>
                <a:gd name="T63" fmla="*/ 10 h 26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4" h="263">
                  <a:moveTo>
                    <a:pt x="60" y="10"/>
                  </a:moveTo>
                  <a:lnTo>
                    <a:pt x="57" y="21"/>
                  </a:lnTo>
                  <a:lnTo>
                    <a:pt x="57" y="28"/>
                  </a:lnTo>
                  <a:lnTo>
                    <a:pt x="55" y="37"/>
                  </a:lnTo>
                  <a:lnTo>
                    <a:pt x="52" y="39"/>
                  </a:lnTo>
                  <a:lnTo>
                    <a:pt x="52" y="42"/>
                  </a:lnTo>
                  <a:lnTo>
                    <a:pt x="44" y="30"/>
                  </a:lnTo>
                  <a:lnTo>
                    <a:pt x="37" y="28"/>
                  </a:lnTo>
                  <a:lnTo>
                    <a:pt x="26" y="28"/>
                  </a:lnTo>
                  <a:lnTo>
                    <a:pt x="16" y="30"/>
                  </a:lnTo>
                  <a:lnTo>
                    <a:pt x="5" y="44"/>
                  </a:lnTo>
                  <a:lnTo>
                    <a:pt x="0" y="63"/>
                  </a:lnTo>
                  <a:lnTo>
                    <a:pt x="3" y="76"/>
                  </a:lnTo>
                  <a:lnTo>
                    <a:pt x="8" y="88"/>
                  </a:lnTo>
                  <a:lnTo>
                    <a:pt x="16" y="95"/>
                  </a:lnTo>
                  <a:lnTo>
                    <a:pt x="26" y="99"/>
                  </a:lnTo>
                  <a:lnTo>
                    <a:pt x="42" y="104"/>
                  </a:lnTo>
                  <a:lnTo>
                    <a:pt x="47" y="104"/>
                  </a:lnTo>
                  <a:lnTo>
                    <a:pt x="50" y="104"/>
                  </a:lnTo>
                  <a:lnTo>
                    <a:pt x="44" y="120"/>
                  </a:lnTo>
                  <a:lnTo>
                    <a:pt x="44" y="139"/>
                  </a:lnTo>
                  <a:lnTo>
                    <a:pt x="44" y="171"/>
                  </a:lnTo>
                  <a:lnTo>
                    <a:pt x="47" y="187"/>
                  </a:lnTo>
                  <a:lnTo>
                    <a:pt x="50" y="199"/>
                  </a:lnTo>
                  <a:lnTo>
                    <a:pt x="52" y="205"/>
                  </a:lnTo>
                  <a:lnTo>
                    <a:pt x="52" y="208"/>
                  </a:lnTo>
                  <a:lnTo>
                    <a:pt x="63" y="224"/>
                  </a:lnTo>
                  <a:lnTo>
                    <a:pt x="73" y="235"/>
                  </a:lnTo>
                  <a:lnTo>
                    <a:pt x="99" y="254"/>
                  </a:lnTo>
                  <a:lnTo>
                    <a:pt x="130" y="261"/>
                  </a:lnTo>
                  <a:lnTo>
                    <a:pt x="154" y="263"/>
                  </a:lnTo>
                  <a:lnTo>
                    <a:pt x="185" y="258"/>
                  </a:lnTo>
                  <a:lnTo>
                    <a:pt x="211" y="245"/>
                  </a:lnTo>
                  <a:lnTo>
                    <a:pt x="231" y="226"/>
                  </a:lnTo>
                  <a:lnTo>
                    <a:pt x="247" y="205"/>
                  </a:lnTo>
                  <a:lnTo>
                    <a:pt x="260" y="180"/>
                  </a:lnTo>
                  <a:lnTo>
                    <a:pt x="265" y="155"/>
                  </a:lnTo>
                  <a:lnTo>
                    <a:pt x="270" y="132"/>
                  </a:lnTo>
                  <a:lnTo>
                    <a:pt x="268" y="111"/>
                  </a:lnTo>
                  <a:lnTo>
                    <a:pt x="286" y="99"/>
                  </a:lnTo>
                  <a:lnTo>
                    <a:pt x="299" y="83"/>
                  </a:lnTo>
                  <a:lnTo>
                    <a:pt x="304" y="67"/>
                  </a:lnTo>
                  <a:lnTo>
                    <a:pt x="302" y="51"/>
                  </a:lnTo>
                  <a:lnTo>
                    <a:pt x="296" y="42"/>
                  </a:lnTo>
                  <a:lnTo>
                    <a:pt x="286" y="35"/>
                  </a:lnTo>
                  <a:lnTo>
                    <a:pt x="270" y="37"/>
                  </a:lnTo>
                  <a:lnTo>
                    <a:pt x="263" y="39"/>
                  </a:lnTo>
                  <a:lnTo>
                    <a:pt x="255" y="49"/>
                  </a:lnTo>
                  <a:lnTo>
                    <a:pt x="257" y="33"/>
                  </a:lnTo>
                  <a:lnTo>
                    <a:pt x="257" y="21"/>
                  </a:lnTo>
                  <a:lnTo>
                    <a:pt x="257" y="12"/>
                  </a:lnTo>
                  <a:lnTo>
                    <a:pt x="257" y="7"/>
                  </a:lnTo>
                  <a:lnTo>
                    <a:pt x="260" y="3"/>
                  </a:lnTo>
                  <a:lnTo>
                    <a:pt x="260" y="0"/>
                  </a:lnTo>
                  <a:lnTo>
                    <a:pt x="224" y="3"/>
                  </a:lnTo>
                  <a:lnTo>
                    <a:pt x="192" y="5"/>
                  </a:lnTo>
                  <a:lnTo>
                    <a:pt x="166" y="5"/>
                  </a:lnTo>
                  <a:lnTo>
                    <a:pt x="143" y="5"/>
                  </a:lnTo>
                  <a:lnTo>
                    <a:pt x="125" y="7"/>
                  </a:lnTo>
                  <a:lnTo>
                    <a:pt x="109" y="7"/>
                  </a:lnTo>
                  <a:lnTo>
                    <a:pt x="86" y="10"/>
                  </a:lnTo>
                  <a:lnTo>
                    <a:pt x="70" y="10"/>
                  </a:lnTo>
                  <a:lnTo>
                    <a:pt x="63" y="10"/>
                  </a:lnTo>
                  <a:lnTo>
                    <a:pt x="60" y="1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52" name="Freeform 51"/>
            <p:cNvSpPr>
              <a:spLocks/>
            </p:cNvSpPr>
            <p:nvPr/>
          </p:nvSpPr>
          <p:spPr bwMode="auto">
            <a:xfrm>
              <a:off x="907" y="2112"/>
              <a:ext cx="93" cy="50"/>
            </a:xfrm>
            <a:custGeom>
              <a:avLst/>
              <a:gdLst>
                <a:gd name="T0" fmla="*/ 93 w 93"/>
                <a:gd name="T1" fmla="*/ 25 h 50"/>
                <a:gd name="T2" fmla="*/ 93 w 93"/>
                <a:gd name="T3" fmla="*/ 34 h 50"/>
                <a:gd name="T4" fmla="*/ 85 w 93"/>
                <a:gd name="T5" fmla="*/ 43 h 50"/>
                <a:gd name="T6" fmla="*/ 78 w 93"/>
                <a:gd name="T7" fmla="*/ 48 h 50"/>
                <a:gd name="T8" fmla="*/ 65 w 93"/>
                <a:gd name="T9" fmla="*/ 50 h 50"/>
                <a:gd name="T10" fmla="*/ 54 w 93"/>
                <a:gd name="T11" fmla="*/ 50 h 50"/>
                <a:gd name="T12" fmla="*/ 44 w 93"/>
                <a:gd name="T13" fmla="*/ 50 h 50"/>
                <a:gd name="T14" fmla="*/ 33 w 93"/>
                <a:gd name="T15" fmla="*/ 50 h 50"/>
                <a:gd name="T16" fmla="*/ 28 w 93"/>
                <a:gd name="T17" fmla="*/ 50 h 50"/>
                <a:gd name="T18" fmla="*/ 28 w 93"/>
                <a:gd name="T19" fmla="*/ 50 h 50"/>
                <a:gd name="T20" fmla="*/ 15 w 93"/>
                <a:gd name="T21" fmla="*/ 48 h 50"/>
                <a:gd name="T22" fmla="*/ 7 w 93"/>
                <a:gd name="T23" fmla="*/ 43 h 50"/>
                <a:gd name="T24" fmla="*/ 0 w 93"/>
                <a:gd name="T25" fmla="*/ 34 h 50"/>
                <a:gd name="T26" fmla="*/ 0 w 93"/>
                <a:gd name="T27" fmla="*/ 25 h 50"/>
                <a:gd name="T28" fmla="*/ 0 w 93"/>
                <a:gd name="T29" fmla="*/ 25 h 50"/>
                <a:gd name="T30" fmla="*/ 0 w 93"/>
                <a:gd name="T31" fmla="*/ 16 h 50"/>
                <a:gd name="T32" fmla="*/ 7 w 93"/>
                <a:gd name="T33" fmla="*/ 9 h 50"/>
                <a:gd name="T34" fmla="*/ 15 w 93"/>
                <a:gd name="T35" fmla="*/ 2 h 50"/>
                <a:gd name="T36" fmla="*/ 28 w 93"/>
                <a:gd name="T37" fmla="*/ 0 h 50"/>
                <a:gd name="T38" fmla="*/ 39 w 93"/>
                <a:gd name="T39" fmla="*/ 0 h 50"/>
                <a:gd name="T40" fmla="*/ 49 w 93"/>
                <a:gd name="T41" fmla="*/ 0 h 50"/>
                <a:gd name="T42" fmla="*/ 59 w 93"/>
                <a:gd name="T43" fmla="*/ 0 h 50"/>
                <a:gd name="T44" fmla="*/ 65 w 93"/>
                <a:gd name="T45" fmla="*/ 0 h 50"/>
                <a:gd name="T46" fmla="*/ 65 w 93"/>
                <a:gd name="T47" fmla="*/ 0 h 50"/>
                <a:gd name="T48" fmla="*/ 78 w 93"/>
                <a:gd name="T49" fmla="*/ 2 h 50"/>
                <a:gd name="T50" fmla="*/ 85 w 93"/>
                <a:gd name="T51" fmla="*/ 9 h 50"/>
                <a:gd name="T52" fmla="*/ 93 w 93"/>
                <a:gd name="T53" fmla="*/ 16 h 50"/>
                <a:gd name="T54" fmla="*/ 93 w 93"/>
                <a:gd name="T55" fmla="*/ 25 h 50"/>
                <a:gd name="T56" fmla="*/ 93 w 93"/>
                <a:gd name="T57" fmla="*/ 25 h 5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3" h="50">
                  <a:moveTo>
                    <a:pt x="93" y="25"/>
                  </a:moveTo>
                  <a:lnTo>
                    <a:pt x="93" y="34"/>
                  </a:lnTo>
                  <a:lnTo>
                    <a:pt x="85" y="43"/>
                  </a:lnTo>
                  <a:lnTo>
                    <a:pt x="78" y="48"/>
                  </a:lnTo>
                  <a:lnTo>
                    <a:pt x="65" y="50"/>
                  </a:lnTo>
                  <a:lnTo>
                    <a:pt x="54" y="50"/>
                  </a:lnTo>
                  <a:lnTo>
                    <a:pt x="44" y="50"/>
                  </a:lnTo>
                  <a:lnTo>
                    <a:pt x="33" y="50"/>
                  </a:lnTo>
                  <a:lnTo>
                    <a:pt x="28" y="50"/>
                  </a:lnTo>
                  <a:lnTo>
                    <a:pt x="15" y="48"/>
                  </a:lnTo>
                  <a:lnTo>
                    <a:pt x="7" y="43"/>
                  </a:lnTo>
                  <a:lnTo>
                    <a:pt x="0" y="34"/>
                  </a:lnTo>
                  <a:lnTo>
                    <a:pt x="0" y="25"/>
                  </a:lnTo>
                  <a:lnTo>
                    <a:pt x="0" y="16"/>
                  </a:lnTo>
                  <a:lnTo>
                    <a:pt x="7" y="9"/>
                  </a:lnTo>
                  <a:lnTo>
                    <a:pt x="15" y="2"/>
                  </a:lnTo>
                  <a:lnTo>
                    <a:pt x="28" y="0"/>
                  </a:lnTo>
                  <a:lnTo>
                    <a:pt x="39" y="0"/>
                  </a:lnTo>
                  <a:lnTo>
                    <a:pt x="49" y="0"/>
                  </a:lnTo>
                  <a:lnTo>
                    <a:pt x="59" y="0"/>
                  </a:lnTo>
                  <a:lnTo>
                    <a:pt x="65" y="0"/>
                  </a:lnTo>
                  <a:lnTo>
                    <a:pt x="78" y="2"/>
                  </a:lnTo>
                  <a:lnTo>
                    <a:pt x="85" y="9"/>
                  </a:lnTo>
                  <a:lnTo>
                    <a:pt x="93" y="16"/>
                  </a:lnTo>
                  <a:lnTo>
                    <a:pt x="93" y="25"/>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40153" name="Freeform 52"/>
            <p:cNvSpPr>
              <a:spLocks/>
            </p:cNvSpPr>
            <p:nvPr/>
          </p:nvSpPr>
          <p:spPr bwMode="auto">
            <a:xfrm>
              <a:off x="974" y="2158"/>
              <a:ext cx="94" cy="69"/>
            </a:xfrm>
            <a:custGeom>
              <a:avLst/>
              <a:gdLst>
                <a:gd name="T0" fmla="*/ 18 w 94"/>
                <a:gd name="T1" fmla="*/ 0 h 69"/>
                <a:gd name="T2" fmla="*/ 8 w 94"/>
                <a:gd name="T3" fmla="*/ 9 h 69"/>
                <a:gd name="T4" fmla="*/ 3 w 94"/>
                <a:gd name="T5" fmla="*/ 18 h 69"/>
                <a:gd name="T6" fmla="*/ 0 w 94"/>
                <a:gd name="T7" fmla="*/ 32 h 69"/>
                <a:gd name="T8" fmla="*/ 0 w 94"/>
                <a:gd name="T9" fmla="*/ 44 h 69"/>
                <a:gd name="T10" fmla="*/ 3 w 94"/>
                <a:gd name="T11" fmla="*/ 53 h 69"/>
                <a:gd name="T12" fmla="*/ 11 w 94"/>
                <a:gd name="T13" fmla="*/ 62 h 69"/>
                <a:gd name="T14" fmla="*/ 24 w 94"/>
                <a:gd name="T15" fmla="*/ 69 h 69"/>
                <a:gd name="T16" fmla="*/ 39 w 94"/>
                <a:gd name="T17" fmla="*/ 69 h 69"/>
                <a:gd name="T18" fmla="*/ 62 w 94"/>
                <a:gd name="T19" fmla="*/ 67 h 69"/>
                <a:gd name="T20" fmla="*/ 81 w 94"/>
                <a:gd name="T21" fmla="*/ 57 h 69"/>
                <a:gd name="T22" fmla="*/ 88 w 94"/>
                <a:gd name="T23" fmla="*/ 48 h 69"/>
                <a:gd name="T24" fmla="*/ 94 w 94"/>
                <a:gd name="T25" fmla="*/ 39 h 69"/>
                <a:gd name="T26" fmla="*/ 94 w 94"/>
                <a:gd name="T27" fmla="*/ 23 h 69"/>
                <a:gd name="T28" fmla="*/ 94 w 94"/>
                <a:gd name="T29" fmla="*/ 7 h 69"/>
                <a:gd name="T30" fmla="*/ 18 w 94"/>
                <a:gd name="T31" fmla="*/ 0 h 6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4" h="69">
                  <a:moveTo>
                    <a:pt x="18" y="0"/>
                  </a:moveTo>
                  <a:lnTo>
                    <a:pt x="8" y="9"/>
                  </a:lnTo>
                  <a:lnTo>
                    <a:pt x="3" y="18"/>
                  </a:lnTo>
                  <a:lnTo>
                    <a:pt x="0" y="32"/>
                  </a:lnTo>
                  <a:lnTo>
                    <a:pt x="0" y="44"/>
                  </a:lnTo>
                  <a:lnTo>
                    <a:pt x="3" y="53"/>
                  </a:lnTo>
                  <a:lnTo>
                    <a:pt x="11" y="62"/>
                  </a:lnTo>
                  <a:lnTo>
                    <a:pt x="24" y="69"/>
                  </a:lnTo>
                  <a:lnTo>
                    <a:pt x="39" y="69"/>
                  </a:lnTo>
                  <a:lnTo>
                    <a:pt x="62" y="67"/>
                  </a:lnTo>
                  <a:lnTo>
                    <a:pt x="81" y="57"/>
                  </a:lnTo>
                  <a:lnTo>
                    <a:pt x="88" y="48"/>
                  </a:lnTo>
                  <a:lnTo>
                    <a:pt x="94" y="39"/>
                  </a:lnTo>
                  <a:lnTo>
                    <a:pt x="94" y="23"/>
                  </a:lnTo>
                  <a:lnTo>
                    <a:pt x="94" y="7"/>
                  </a:lnTo>
                  <a:lnTo>
                    <a:pt x="18" y="0"/>
                  </a:lnTo>
                  <a:close/>
                </a:path>
              </a:pathLst>
            </a:custGeom>
            <a:solidFill>
              <a:srgbClr val="F7C0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0154" name="Freeform 53"/>
            <p:cNvSpPr>
              <a:spLocks/>
            </p:cNvSpPr>
            <p:nvPr/>
          </p:nvSpPr>
          <p:spPr bwMode="auto">
            <a:xfrm>
              <a:off x="974" y="2158"/>
              <a:ext cx="94" cy="69"/>
            </a:xfrm>
            <a:custGeom>
              <a:avLst/>
              <a:gdLst>
                <a:gd name="T0" fmla="*/ 18 w 94"/>
                <a:gd name="T1" fmla="*/ 0 h 69"/>
                <a:gd name="T2" fmla="*/ 8 w 94"/>
                <a:gd name="T3" fmla="*/ 9 h 69"/>
                <a:gd name="T4" fmla="*/ 3 w 94"/>
                <a:gd name="T5" fmla="*/ 18 h 69"/>
                <a:gd name="T6" fmla="*/ 0 w 94"/>
                <a:gd name="T7" fmla="*/ 32 h 69"/>
                <a:gd name="T8" fmla="*/ 0 w 94"/>
                <a:gd name="T9" fmla="*/ 44 h 69"/>
                <a:gd name="T10" fmla="*/ 3 w 94"/>
                <a:gd name="T11" fmla="*/ 53 h 69"/>
                <a:gd name="T12" fmla="*/ 11 w 94"/>
                <a:gd name="T13" fmla="*/ 62 h 69"/>
                <a:gd name="T14" fmla="*/ 24 w 94"/>
                <a:gd name="T15" fmla="*/ 69 h 69"/>
                <a:gd name="T16" fmla="*/ 39 w 94"/>
                <a:gd name="T17" fmla="*/ 69 h 69"/>
                <a:gd name="T18" fmla="*/ 62 w 94"/>
                <a:gd name="T19" fmla="*/ 67 h 69"/>
                <a:gd name="T20" fmla="*/ 81 w 94"/>
                <a:gd name="T21" fmla="*/ 57 h 69"/>
                <a:gd name="T22" fmla="*/ 88 w 94"/>
                <a:gd name="T23" fmla="*/ 48 h 69"/>
                <a:gd name="T24" fmla="*/ 94 w 94"/>
                <a:gd name="T25" fmla="*/ 39 h 69"/>
                <a:gd name="T26" fmla="*/ 94 w 94"/>
                <a:gd name="T27" fmla="*/ 23 h 69"/>
                <a:gd name="T28" fmla="*/ 94 w 94"/>
                <a:gd name="T29" fmla="*/ 7 h 6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4" h="69">
                  <a:moveTo>
                    <a:pt x="18" y="0"/>
                  </a:moveTo>
                  <a:lnTo>
                    <a:pt x="8" y="9"/>
                  </a:lnTo>
                  <a:lnTo>
                    <a:pt x="3" y="18"/>
                  </a:lnTo>
                  <a:lnTo>
                    <a:pt x="0" y="32"/>
                  </a:lnTo>
                  <a:lnTo>
                    <a:pt x="0" y="44"/>
                  </a:lnTo>
                  <a:lnTo>
                    <a:pt x="3" y="53"/>
                  </a:lnTo>
                  <a:lnTo>
                    <a:pt x="11" y="62"/>
                  </a:lnTo>
                  <a:lnTo>
                    <a:pt x="24" y="69"/>
                  </a:lnTo>
                  <a:lnTo>
                    <a:pt x="39" y="69"/>
                  </a:lnTo>
                  <a:lnTo>
                    <a:pt x="62" y="67"/>
                  </a:lnTo>
                  <a:lnTo>
                    <a:pt x="81" y="57"/>
                  </a:lnTo>
                  <a:lnTo>
                    <a:pt x="88" y="48"/>
                  </a:lnTo>
                  <a:lnTo>
                    <a:pt x="94" y="39"/>
                  </a:lnTo>
                  <a:lnTo>
                    <a:pt x="94" y="23"/>
                  </a:lnTo>
                  <a:lnTo>
                    <a:pt x="94" y="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55" name="Freeform 54"/>
            <p:cNvSpPr>
              <a:spLocks/>
            </p:cNvSpPr>
            <p:nvPr/>
          </p:nvSpPr>
          <p:spPr bwMode="auto">
            <a:xfrm>
              <a:off x="1039" y="2116"/>
              <a:ext cx="96" cy="51"/>
            </a:xfrm>
            <a:custGeom>
              <a:avLst/>
              <a:gdLst>
                <a:gd name="T0" fmla="*/ 96 w 96"/>
                <a:gd name="T1" fmla="*/ 26 h 51"/>
                <a:gd name="T2" fmla="*/ 94 w 96"/>
                <a:gd name="T3" fmla="*/ 35 h 51"/>
                <a:gd name="T4" fmla="*/ 88 w 96"/>
                <a:gd name="T5" fmla="*/ 44 h 51"/>
                <a:gd name="T6" fmla="*/ 78 w 96"/>
                <a:gd name="T7" fmla="*/ 49 h 51"/>
                <a:gd name="T8" fmla="*/ 68 w 96"/>
                <a:gd name="T9" fmla="*/ 51 h 51"/>
                <a:gd name="T10" fmla="*/ 55 w 96"/>
                <a:gd name="T11" fmla="*/ 51 h 51"/>
                <a:gd name="T12" fmla="*/ 44 w 96"/>
                <a:gd name="T13" fmla="*/ 51 h 51"/>
                <a:gd name="T14" fmla="*/ 34 w 96"/>
                <a:gd name="T15" fmla="*/ 51 h 51"/>
                <a:gd name="T16" fmla="*/ 29 w 96"/>
                <a:gd name="T17" fmla="*/ 51 h 51"/>
                <a:gd name="T18" fmla="*/ 29 w 96"/>
                <a:gd name="T19" fmla="*/ 51 h 51"/>
                <a:gd name="T20" fmla="*/ 18 w 96"/>
                <a:gd name="T21" fmla="*/ 49 h 51"/>
                <a:gd name="T22" fmla="*/ 8 w 96"/>
                <a:gd name="T23" fmla="*/ 44 h 51"/>
                <a:gd name="T24" fmla="*/ 3 w 96"/>
                <a:gd name="T25" fmla="*/ 35 h 51"/>
                <a:gd name="T26" fmla="*/ 0 w 96"/>
                <a:gd name="T27" fmla="*/ 26 h 51"/>
                <a:gd name="T28" fmla="*/ 0 w 96"/>
                <a:gd name="T29" fmla="*/ 26 h 51"/>
                <a:gd name="T30" fmla="*/ 3 w 96"/>
                <a:gd name="T31" fmla="*/ 14 h 51"/>
                <a:gd name="T32" fmla="*/ 8 w 96"/>
                <a:gd name="T33" fmla="*/ 7 h 51"/>
                <a:gd name="T34" fmla="*/ 18 w 96"/>
                <a:gd name="T35" fmla="*/ 0 h 51"/>
                <a:gd name="T36" fmla="*/ 29 w 96"/>
                <a:gd name="T37" fmla="*/ 0 h 51"/>
                <a:gd name="T38" fmla="*/ 42 w 96"/>
                <a:gd name="T39" fmla="*/ 0 h 51"/>
                <a:gd name="T40" fmla="*/ 49 w 96"/>
                <a:gd name="T41" fmla="*/ 0 h 51"/>
                <a:gd name="T42" fmla="*/ 62 w 96"/>
                <a:gd name="T43" fmla="*/ 0 h 51"/>
                <a:gd name="T44" fmla="*/ 68 w 96"/>
                <a:gd name="T45" fmla="*/ 0 h 51"/>
                <a:gd name="T46" fmla="*/ 68 w 96"/>
                <a:gd name="T47" fmla="*/ 0 h 51"/>
                <a:gd name="T48" fmla="*/ 78 w 96"/>
                <a:gd name="T49" fmla="*/ 0 h 51"/>
                <a:gd name="T50" fmla="*/ 88 w 96"/>
                <a:gd name="T51" fmla="*/ 7 h 51"/>
                <a:gd name="T52" fmla="*/ 94 w 96"/>
                <a:gd name="T53" fmla="*/ 14 h 51"/>
                <a:gd name="T54" fmla="*/ 96 w 96"/>
                <a:gd name="T55" fmla="*/ 26 h 51"/>
                <a:gd name="T56" fmla="*/ 96 w 96"/>
                <a:gd name="T57" fmla="*/ 26 h 5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6" h="51">
                  <a:moveTo>
                    <a:pt x="96" y="26"/>
                  </a:moveTo>
                  <a:lnTo>
                    <a:pt x="94" y="35"/>
                  </a:lnTo>
                  <a:lnTo>
                    <a:pt x="88" y="44"/>
                  </a:lnTo>
                  <a:lnTo>
                    <a:pt x="78" y="49"/>
                  </a:lnTo>
                  <a:lnTo>
                    <a:pt x="68" y="51"/>
                  </a:lnTo>
                  <a:lnTo>
                    <a:pt x="55" y="51"/>
                  </a:lnTo>
                  <a:lnTo>
                    <a:pt x="44" y="51"/>
                  </a:lnTo>
                  <a:lnTo>
                    <a:pt x="34" y="51"/>
                  </a:lnTo>
                  <a:lnTo>
                    <a:pt x="29" y="51"/>
                  </a:lnTo>
                  <a:lnTo>
                    <a:pt x="18" y="49"/>
                  </a:lnTo>
                  <a:lnTo>
                    <a:pt x="8" y="44"/>
                  </a:lnTo>
                  <a:lnTo>
                    <a:pt x="3" y="35"/>
                  </a:lnTo>
                  <a:lnTo>
                    <a:pt x="0" y="26"/>
                  </a:lnTo>
                  <a:lnTo>
                    <a:pt x="3" y="14"/>
                  </a:lnTo>
                  <a:lnTo>
                    <a:pt x="8" y="7"/>
                  </a:lnTo>
                  <a:lnTo>
                    <a:pt x="18" y="0"/>
                  </a:lnTo>
                  <a:lnTo>
                    <a:pt x="29" y="0"/>
                  </a:lnTo>
                  <a:lnTo>
                    <a:pt x="42" y="0"/>
                  </a:lnTo>
                  <a:lnTo>
                    <a:pt x="49" y="0"/>
                  </a:lnTo>
                  <a:lnTo>
                    <a:pt x="62" y="0"/>
                  </a:lnTo>
                  <a:lnTo>
                    <a:pt x="68" y="0"/>
                  </a:lnTo>
                  <a:lnTo>
                    <a:pt x="78" y="0"/>
                  </a:lnTo>
                  <a:lnTo>
                    <a:pt x="88" y="7"/>
                  </a:lnTo>
                  <a:lnTo>
                    <a:pt x="94" y="14"/>
                  </a:lnTo>
                  <a:lnTo>
                    <a:pt x="96" y="26"/>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40156" name="Freeform 55"/>
            <p:cNvSpPr>
              <a:spLocks/>
            </p:cNvSpPr>
            <p:nvPr/>
          </p:nvSpPr>
          <p:spPr bwMode="auto">
            <a:xfrm>
              <a:off x="946" y="2079"/>
              <a:ext cx="49" cy="28"/>
            </a:xfrm>
            <a:custGeom>
              <a:avLst/>
              <a:gdLst>
                <a:gd name="T0" fmla="*/ 0 w 49"/>
                <a:gd name="T1" fmla="*/ 12 h 28"/>
                <a:gd name="T2" fmla="*/ 5 w 49"/>
                <a:gd name="T3" fmla="*/ 12 h 28"/>
                <a:gd name="T4" fmla="*/ 10 w 49"/>
                <a:gd name="T5" fmla="*/ 7 h 28"/>
                <a:gd name="T6" fmla="*/ 20 w 49"/>
                <a:gd name="T7" fmla="*/ 3 h 28"/>
                <a:gd name="T8" fmla="*/ 31 w 49"/>
                <a:gd name="T9" fmla="*/ 0 h 28"/>
                <a:gd name="T10" fmla="*/ 39 w 49"/>
                <a:gd name="T11" fmla="*/ 3 h 28"/>
                <a:gd name="T12" fmla="*/ 44 w 49"/>
                <a:gd name="T13" fmla="*/ 7 h 28"/>
                <a:gd name="T14" fmla="*/ 49 w 49"/>
                <a:gd name="T15" fmla="*/ 10 h 28"/>
                <a:gd name="T16" fmla="*/ 49 w 49"/>
                <a:gd name="T17" fmla="*/ 12 h 28"/>
                <a:gd name="T18" fmla="*/ 49 w 49"/>
                <a:gd name="T19" fmla="*/ 14 h 28"/>
                <a:gd name="T20" fmla="*/ 49 w 49"/>
                <a:gd name="T21" fmla="*/ 21 h 28"/>
                <a:gd name="T22" fmla="*/ 49 w 49"/>
                <a:gd name="T23" fmla="*/ 26 h 28"/>
                <a:gd name="T24" fmla="*/ 46 w 49"/>
                <a:gd name="T25" fmla="*/ 28 h 28"/>
                <a:gd name="T26" fmla="*/ 41 w 49"/>
                <a:gd name="T27" fmla="*/ 26 h 28"/>
                <a:gd name="T28" fmla="*/ 39 w 49"/>
                <a:gd name="T29" fmla="*/ 21 h 28"/>
                <a:gd name="T30" fmla="*/ 33 w 49"/>
                <a:gd name="T31" fmla="*/ 16 h 28"/>
                <a:gd name="T32" fmla="*/ 26 w 49"/>
                <a:gd name="T33" fmla="*/ 16 h 28"/>
                <a:gd name="T34" fmla="*/ 20 w 49"/>
                <a:gd name="T35" fmla="*/ 16 h 28"/>
                <a:gd name="T36" fmla="*/ 15 w 49"/>
                <a:gd name="T37" fmla="*/ 21 h 28"/>
                <a:gd name="T38" fmla="*/ 10 w 49"/>
                <a:gd name="T39" fmla="*/ 23 h 28"/>
                <a:gd name="T40" fmla="*/ 2 w 49"/>
                <a:gd name="T41" fmla="*/ 28 h 28"/>
                <a:gd name="T42" fmla="*/ 0 w 49"/>
                <a:gd name="T43" fmla="*/ 12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9" h="28">
                  <a:moveTo>
                    <a:pt x="0" y="12"/>
                  </a:moveTo>
                  <a:lnTo>
                    <a:pt x="5" y="12"/>
                  </a:lnTo>
                  <a:lnTo>
                    <a:pt x="10" y="7"/>
                  </a:lnTo>
                  <a:lnTo>
                    <a:pt x="20" y="3"/>
                  </a:lnTo>
                  <a:lnTo>
                    <a:pt x="31" y="0"/>
                  </a:lnTo>
                  <a:lnTo>
                    <a:pt x="39" y="3"/>
                  </a:lnTo>
                  <a:lnTo>
                    <a:pt x="44" y="7"/>
                  </a:lnTo>
                  <a:lnTo>
                    <a:pt x="49" y="10"/>
                  </a:lnTo>
                  <a:lnTo>
                    <a:pt x="49" y="12"/>
                  </a:lnTo>
                  <a:lnTo>
                    <a:pt x="49" y="14"/>
                  </a:lnTo>
                  <a:lnTo>
                    <a:pt x="49" y="21"/>
                  </a:lnTo>
                  <a:lnTo>
                    <a:pt x="49" y="26"/>
                  </a:lnTo>
                  <a:lnTo>
                    <a:pt x="46" y="28"/>
                  </a:lnTo>
                  <a:lnTo>
                    <a:pt x="41" y="26"/>
                  </a:lnTo>
                  <a:lnTo>
                    <a:pt x="39" y="21"/>
                  </a:lnTo>
                  <a:lnTo>
                    <a:pt x="33" y="16"/>
                  </a:lnTo>
                  <a:lnTo>
                    <a:pt x="26" y="16"/>
                  </a:lnTo>
                  <a:lnTo>
                    <a:pt x="20" y="16"/>
                  </a:lnTo>
                  <a:lnTo>
                    <a:pt x="15" y="21"/>
                  </a:lnTo>
                  <a:lnTo>
                    <a:pt x="10" y="23"/>
                  </a:lnTo>
                  <a:lnTo>
                    <a:pt x="2" y="28"/>
                  </a:lnTo>
                  <a:lnTo>
                    <a:pt x="0" y="12"/>
                  </a:lnTo>
                  <a:close/>
                </a:path>
              </a:pathLst>
            </a:custGeom>
            <a:solidFill>
              <a:srgbClr val="000000"/>
            </a:solidFill>
            <a:ln w="7938">
              <a:solidFill>
                <a:srgbClr val="000000"/>
              </a:solidFill>
              <a:prstDash val="solid"/>
              <a:round/>
              <a:headEnd/>
              <a:tailEnd/>
            </a:ln>
          </p:spPr>
          <p:txBody>
            <a:bodyPr/>
            <a:lstStyle/>
            <a:p>
              <a:endParaRPr lang="ja-JP" altLang="en-US"/>
            </a:p>
          </p:txBody>
        </p:sp>
        <p:sp>
          <p:nvSpPr>
            <p:cNvPr id="40157" name="Freeform 56"/>
            <p:cNvSpPr>
              <a:spLocks/>
            </p:cNvSpPr>
            <p:nvPr/>
          </p:nvSpPr>
          <p:spPr bwMode="auto">
            <a:xfrm>
              <a:off x="1052" y="2082"/>
              <a:ext cx="49" cy="30"/>
            </a:xfrm>
            <a:custGeom>
              <a:avLst/>
              <a:gdLst>
                <a:gd name="T0" fmla="*/ 0 w 49"/>
                <a:gd name="T1" fmla="*/ 30 h 30"/>
                <a:gd name="T2" fmla="*/ 0 w 49"/>
                <a:gd name="T3" fmla="*/ 23 h 30"/>
                <a:gd name="T4" fmla="*/ 5 w 49"/>
                <a:gd name="T5" fmla="*/ 13 h 30"/>
                <a:gd name="T6" fmla="*/ 18 w 49"/>
                <a:gd name="T7" fmla="*/ 4 h 30"/>
                <a:gd name="T8" fmla="*/ 31 w 49"/>
                <a:gd name="T9" fmla="*/ 0 h 30"/>
                <a:gd name="T10" fmla="*/ 39 w 49"/>
                <a:gd name="T11" fmla="*/ 2 h 30"/>
                <a:gd name="T12" fmla="*/ 42 w 49"/>
                <a:gd name="T13" fmla="*/ 4 h 30"/>
                <a:gd name="T14" fmla="*/ 47 w 49"/>
                <a:gd name="T15" fmla="*/ 13 h 30"/>
                <a:gd name="T16" fmla="*/ 49 w 49"/>
                <a:gd name="T17" fmla="*/ 23 h 30"/>
                <a:gd name="T18" fmla="*/ 49 w 49"/>
                <a:gd name="T19" fmla="*/ 27 h 30"/>
                <a:gd name="T20" fmla="*/ 47 w 49"/>
                <a:gd name="T21" fmla="*/ 27 h 30"/>
                <a:gd name="T22" fmla="*/ 42 w 49"/>
                <a:gd name="T23" fmla="*/ 27 h 30"/>
                <a:gd name="T24" fmla="*/ 39 w 49"/>
                <a:gd name="T25" fmla="*/ 23 h 30"/>
                <a:gd name="T26" fmla="*/ 36 w 49"/>
                <a:gd name="T27" fmla="*/ 18 h 30"/>
                <a:gd name="T28" fmla="*/ 29 w 49"/>
                <a:gd name="T29" fmla="*/ 16 h 30"/>
                <a:gd name="T30" fmla="*/ 18 w 49"/>
                <a:gd name="T31" fmla="*/ 18 h 30"/>
                <a:gd name="T32" fmla="*/ 10 w 49"/>
                <a:gd name="T33" fmla="*/ 25 h 30"/>
                <a:gd name="T34" fmla="*/ 5 w 49"/>
                <a:gd name="T35" fmla="*/ 30 h 30"/>
                <a:gd name="T36" fmla="*/ 0 w 49"/>
                <a:gd name="T37" fmla="*/ 30 h 30"/>
                <a:gd name="T38" fmla="*/ 0 w 49"/>
                <a:gd name="T39" fmla="*/ 30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9" h="30">
                  <a:moveTo>
                    <a:pt x="0" y="30"/>
                  </a:moveTo>
                  <a:lnTo>
                    <a:pt x="0" y="23"/>
                  </a:lnTo>
                  <a:lnTo>
                    <a:pt x="5" y="13"/>
                  </a:lnTo>
                  <a:lnTo>
                    <a:pt x="18" y="4"/>
                  </a:lnTo>
                  <a:lnTo>
                    <a:pt x="31" y="0"/>
                  </a:lnTo>
                  <a:lnTo>
                    <a:pt x="39" y="2"/>
                  </a:lnTo>
                  <a:lnTo>
                    <a:pt x="42" y="4"/>
                  </a:lnTo>
                  <a:lnTo>
                    <a:pt x="47" y="13"/>
                  </a:lnTo>
                  <a:lnTo>
                    <a:pt x="49" y="23"/>
                  </a:lnTo>
                  <a:lnTo>
                    <a:pt x="49" y="27"/>
                  </a:lnTo>
                  <a:lnTo>
                    <a:pt x="47" y="27"/>
                  </a:lnTo>
                  <a:lnTo>
                    <a:pt x="42" y="27"/>
                  </a:lnTo>
                  <a:lnTo>
                    <a:pt x="39" y="23"/>
                  </a:lnTo>
                  <a:lnTo>
                    <a:pt x="36" y="18"/>
                  </a:lnTo>
                  <a:lnTo>
                    <a:pt x="29" y="16"/>
                  </a:lnTo>
                  <a:lnTo>
                    <a:pt x="18" y="18"/>
                  </a:lnTo>
                  <a:lnTo>
                    <a:pt x="10" y="25"/>
                  </a:lnTo>
                  <a:lnTo>
                    <a:pt x="5" y="30"/>
                  </a:lnTo>
                  <a:lnTo>
                    <a:pt x="0" y="30"/>
                  </a:lnTo>
                  <a:close/>
                </a:path>
              </a:pathLst>
            </a:custGeom>
            <a:solidFill>
              <a:srgbClr val="000000"/>
            </a:solidFill>
            <a:ln w="7938">
              <a:solidFill>
                <a:srgbClr val="000000"/>
              </a:solidFill>
              <a:prstDash val="solid"/>
              <a:round/>
              <a:headEnd/>
              <a:tailEnd/>
            </a:ln>
          </p:spPr>
          <p:txBody>
            <a:bodyPr/>
            <a:lstStyle/>
            <a:p>
              <a:endParaRPr lang="ja-JP" altLang="en-US"/>
            </a:p>
          </p:txBody>
        </p:sp>
        <p:sp>
          <p:nvSpPr>
            <p:cNvPr id="40158" name="Rectangle 57"/>
            <p:cNvSpPr>
              <a:spLocks noChangeArrowheads="1"/>
            </p:cNvSpPr>
            <p:nvPr/>
          </p:nvSpPr>
          <p:spPr bwMode="auto">
            <a:xfrm>
              <a:off x="964" y="2144"/>
              <a:ext cx="2" cy="7"/>
            </a:xfrm>
            <a:prstGeom prst="rect">
              <a:avLst/>
            </a:prstGeom>
            <a:solidFill>
              <a:srgbClr val="000000"/>
            </a:solidFill>
            <a:ln w="7938">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40159" name="Rectangle 58"/>
            <p:cNvSpPr>
              <a:spLocks noChangeArrowheads="1"/>
            </p:cNvSpPr>
            <p:nvPr/>
          </p:nvSpPr>
          <p:spPr bwMode="auto">
            <a:xfrm>
              <a:off x="1078" y="2146"/>
              <a:ext cx="5" cy="7"/>
            </a:xfrm>
            <a:prstGeom prst="rect">
              <a:avLst/>
            </a:prstGeom>
            <a:solidFill>
              <a:srgbClr val="000000"/>
            </a:solidFill>
            <a:ln w="7938">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40160" name="Freeform 59"/>
            <p:cNvSpPr>
              <a:spLocks/>
            </p:cNvSpPr>
            <p:nvPr/>
          </p:nvSpPr>
          <p:spPr bwMode="auto">
            <a:xfrm>
              <a:off x="920" y="2176"/>
              <a:ext cx="13" cy="74"/>
            </a:xfrm>
            <a:custGeom>
              <a:avLst/>
              <a:gdLst>
                <a:gd name="T0" fmla="*/ 13 w 13"/>
                <a:gd name="T1" fmla="*/ 0 h 74"/>
                <a:gd name="T2" fmla="*/ 7 w 13"/>
                <a:gd name="T3" fmla="*/ 19 h 74"/>
                <a:gd name="T4" fmla="*/ 2 w 13"/>
                <a:gd name="T5" fmla="*/ 37 h 74"/>
                <a:gd name="T6" fmla="*/ 0 w 13"/>
                <a:gd name="T7" fmla="*/ 55 h 74"/>
                <a:gd name="T8" fmla="*/ 0 w 13"/>
                <a:gd name="T9" fmla="*/ 74 h 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4">
                  <a:moveTo>
                    <a:pt x="13" y="0"/>
                  </a:moveTo>
                  <a:lnTo>
                    <a:pt x="7" y="19"/>
                  </a:lnTo>
                  <a:lnTo>
                    <a:pt x="2" y="37"/>
                  </a:lnTo>
                  <a:lnTo>
                    <a:pt x="0" y="55"/>
                  </a:lnTo>
                  <a:lnTo>
                    <a:pt x="0" y="74"/>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61" name="Line 60"/>
            <p:cNvSpPr>
              <a:spLocks noChangeShapeType="1"/>
            </p:cNvSpPr>
            <p:nvPr/>
          </p:nvSpPr>
          <p:spPr bwMode="auto">
            <a:xfrm flipH="1">
              <a:off x="1135" y="2105"/>
              <a:ext cx="18" cy="16"/>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0162" name="Freeform 61"/>
            <p:cNvSpPr>
              <a:spLocks/>
            </p:cNvSpPr>
            <p:nvPr/>
          </p:nvSpPr>
          <p:spPr bwMode="auto">
            <a:xfrm>
              <a:off x="1140" y="2128"/>
              <a:ext cx="32" cy="23"/>
            </a:xfrm>
            <a:custGeom>
              <a:avLst/>
              <a:gdLst>
                <a:gd name="T0" fmla="*/ 0 w 32"/>
                <a:gd name="T1" fmla="*/ 23 h 23"/>
                <a:gd name="T2" fmla="*/ 6 w 32"/>
                <a:gd name="T3" fmla="*/ 23 h 23"/>
                <a:gd name="T4" fmla="*/ 16 w 32"/>
                <a:gd name="T5" fmla="*/ 18 h 23"/>
                <a:gd name="T6" fmla="*/ 26 w 32"/>
                <a:gd name="T7" fmla="*/ 9 h 23"/>
                <a:gd name="T8" fmla="*/ 32 w 32"/>
                <a:gd name="T9" fmla="*/ 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3">
                  <a:moveTo>
                    <a:pt x="0" y="23"/>
                  </a:moveTo>
                  <a:lnTo>
                    <a:pt x="6" y="23"/>
                  </a:lnTo>
                  <a:lnTo>
                    <a:pt x="16" y="18"/>
                  </a:lnTo>
                  <a:lnTo>
                    <a:pt x="26" y="9"/>
                  </a:lnTo>
                  <a:lnTo>
                    <a:pt x="32"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63" name="Freeform 62"/>
            <p:cNvSpPr>
              <a:spLocks/>
            </p:cNvSpPr>
            <p:nvPr/>
          </p:nvSpPr>
          <p:spPr bwMode="auto">
            <a:xfrm>
              <a:off x="901" y="2098"/>
              <a:ext cx="13" cy="18"/>
            </a:xfrm>
            <a:custGeom>
              <a:avLst/>
              <a:gdLst>
                <a:gd name="T0" fmla="*/ 0 w 13"/>
                <a:gd name="T1" fmla="*/ 0 h 18"/>
                <a:gd name="T2" fmla="*/ 3 w 13"/>
                <a:gd name="T3" fmla="*/ 2 h 18"/>
                <a:gd name="T4" fmla="*/ 8 w 13"/>
                <a:gd name="T5" fmla="*/ 7 h 18"/>
                <a:gd name="T6" fmla="*/ 11 w 13"/>
                <a:gd name="T7" fmla="*/ 11 h 18"/>
                <a:gd name="T8" fmla="*/ 13 w 13"/>
                <a:gd name="T9" fmla="*/ 1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8">
                  <a:moveTo>
                    <a:pt x="0" y="0"/>
                  </a:moveTo>
                  <a:lnTo>
                    <a:pt x="3" y="2"/>
                  </a:lnTo>
                  <a:lnTo>
                    <a:pt x="8" y="7"/>
                  </a:lnTo>
                  <a:lnTo>
                    <a:pt x="11" y="11"/>
                  </a:lnTo>
                  <a:lnTo>
                    <a:pt x="13" y="18"/>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64" name="Freeform 63"/>
            <p:cNvSpPr>
              <a:spLocks/>
            </p:cNvSpPr>
            <p:nvPr/>
          </p:nvSpPr>
          <p:spPr bwMode="auto">
            <a:xfrm>
              <a:off x="935" y="2188"/>
              <a:ext cx="39" cy="62"/>
            </a:xfrm>
            <a:custGeom>
              <a:avLst/>
              <a:gdLst>
                <a:gd name="T0" fmla="*/ 39 w 39"/>
                <a:gd name="T1" fmla="*/ 0 h 62"/>
                <a:gd name="T2" fmla="*/ 29 w 39"/>
                <a:gd name="T3" fmla="*/ 0 h 62"/>
                <a:gd name="T4" fmla="*/ 21 w 39"/>
                <a:gd name="T5" fmla="*/ 4 h 62"/>
                <a:gd name="T6" fmla="*/ 11 w 39"/>
                <a:gd name="T7" fmla="*/ 11 h 62"/>
                <a:gd name="T8" fmla="*/ 3 w 39"/>
                <a:gd name="T9" fmla="*/ 23 h 62"/>
                <a:gd name="T10" fmla="*/ 0 w 39"/>
                <a:gd name="T11" fmla="*/ 39 h 62"/>
                <a:gd name="T12" fmla="*/ 0 w 39"/>
                <a:gd name="T13" fmla="*/ 53 h 62"/>
                <a:gd name="T14" fmla="*/ 3 w 39"/>
                <a:gd name="T15" fmla="*/ 60 h 62"/>
                <a:gd name="T16" fmla="*/ 5 w 39"/>
                <a:gd name="T17" fmla="*/ 6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9" h="62">
                  <a:moveTo>
                    <a:pt x="39" y="0"/>
                  </a:moveTo>
                  <a:lnTo>
                    <a:pt x="29" y="0"/>
                  </a:lnTo>
                  <a:lnTo>
                    <a:pt x="21" y="4"/>
                  </a:lnTo>
                  <a:lnTo>
                    <a:pt x="11" y="11"/>
                  </a:lnTo>
                  <a:lnTo>
                    <a:pt x="3" y="23"/>
                  </a:lnTo>
                  <a:lnTo>
                    <a:pt x="0" y="39"/>
                  </a:lnTo>
                  <a:lnTo>
                    <a:pt x="0" y="53"/>
                  </a:lnTo>
                  <a:lnTo>
                    <a:pt x="3" y="60"/>
                  </a:lnTo>
                  <a:lnTo>
                    <a:pt x="5" y="62"/>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65" name="Freeform 64"/>
            <p:cNvSpPr>
              <a:spLocks/>
            </p:cNvSpPr>
            <p:nvPr/>
          </p:nvSpPr>
          <p:spPr bwMode="auto">
            <a:xfrm>
              <a:off x="1068" y="2188"/>
              <a:ext cx="44" cy="71"/>
            </a:xfrm>
            <a:custGeom>
              <a:avLst/>
              <a:gdLst>
                <a:gd name="T0" fmla="*/ 0 w 44"/>
                <a:gd name="T1" fmla="*/ 0 h 71"/>
                <a:gd name="T2" fmla="*/ 5 w 44"/>
                <a:gd name="T3" fmla="*/ 0 h 71"/>
                <a:gd name="T4" fmla="*/ 13 w 44"/>
                <a:gd name="T5" fmla="*/ 2 h 71"/>
                <a:gd name="T6" fmla="*/ 23 w 44"/>
                <a:gd name="T7" fmla="*/ 7 h 71"/>
                <a:gd name="T8" fmla="*/ 33 w 44"/>
                <a:gd name="T9" fmla="*/ 11 h 71"/>
                <a:gd name="T10" fmla="*/ 41 w 44"/>
                <a:gd name="T11" fmla="*/ 20 h 71"/>
                <a:gd name="T12" fmla="*/ 44 w 44"/>
                <a:gd name="T13" fmla="*/ 32 h 71"/>
                <a:gd name="T14" fmla="*/ 44 w 44"/>
                <a:gd name="T15" fmla="*/ 50 h 71"/>
                <a:gd name="T16" fmla="*/ 36 w 44"/>
                <a:gd name="T17" fmla="*/ 71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 h="71">
                  <a:moveTo>
                    <a:pt x="0" y="0"/>
                  </a:moveTo>
                  <a:lnTo>
                    <a:pt x="5" y="0"/>
                  </a:lnTo>
                  <a:lnTo>
                    <a:pt x="13" y="2"/>
                  </a:lnTo>
                  <a:lnTo>
                    <a:pt x="23" y="7"/>
                  </a:lnTo>
                  <a:lnTo>
                    <a:pt x="33" y="11"/>
                  </a:lnTo>
                  <a:lnTo>
                    <a:pt x="41" y="20"/>
                  </a:lnTo>
                  <a:lnTo>
                    <a:pt x="44" y="32"/>
                  </a:lnTo>
                  <a:lnTo>
                    <a:pt x="44" y="50"/>
                  </a:lnTo>
                  <a:lnTo>
                    <a:pt x="36" y="71"/>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66" name="Freeform 65"/>
            <p:cNvSpPr>
              <a:spLocks/>
            </p:cNvSpPr>
            <p:nvPr/>
          </p:nvSpPr>
          <p:spPr bwMode="auto">
            <a:xfrm>
              <a:off x="946" y="2199"/>
              <a:ext cx="161" cy="56"/>
            </a:xfrm>
            <a:custGeom>
              <a:avLst/>
              <a:gdLst>
                <a:gd name="T0" fmla="*/ 0 w 161"/>
                <a:gd name="T1" fmla="*/ 0 h 56"/>
                <a:gd name="T2" fmla="*/ 0 w 161"/>
                <a:gd name="T3" fmla="*/ 3 h 56"/>
                <a:gd name="T4" fmla="*/ 2 w 161"/>
                <a:gd name="T5" fmla="*/ 9 h 56"/>
                <a:gd name="T6" fmla="*/ 5 w 161"/>
                <a:gd name="T7" fmla="*/ 16 h 56"/>
                <a:gd name="T8" fmla="*/ 13 w 161"/>
                <a:gd name="T9" fmla="*/ 28 h 56"/>
                <a:gd name="T10" fmla="*/ 20 w 161"/>
                <a:gd name="T11" fmla="*/ 37 h 56"/>
                <a:gd name="T12" fmla="*/ 33 w 161"/>
                <a:gd name="T13" fmla="*/ 46 h 56"/>
                <a:gd name="T14" fmla="*/ 52 w 161"/>
                <a:gd name="T15" fmla="*/ 53 h 56"/>
                <a:gd name="T16" fmla="*/ 75 w 161"/>
                <a:gd name="T17" fmla="*/ 56 h 56"/>
                <a:gd name="T18" fmla="*/ 93 w 161"/>
                <a:gd name="T19" fmla="*/ 53 h 56"/>
                <a:gd name="T20" fmla="*/ 111 w 161"/>
                <a:gd name="T21" fmla="*/ 46 h 56"/>
                <a:gd name="T22" fmla="*/ 137 w 161"/>
                <a:gd name="T23" fmla="*/ 32 h 56"/>
                <a:gd name="T24" fmla="*/ 155 w 161"/>
                <a:gd name="T25" fmla="*/ 16 h 56"/>
                <a:gd name="T26" fmla="*/ 161 w 161"/>
                <a:gd name="T27" fmla="*/ 9 h 56"/>
                <a:gd name="T28" fmla="*/ 161 w 161"/>
                <a:gd name="T29" fmla="*/ 7 h 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1" h="56">
                  <a:moveTo>
                    <a:pt x="0" y="0"/>
                  </a:moveTo>
                  <a:lnTo>
                    <a:pt x="0" y="3"/>
                  </a:lnTo>
                  <a:lnTo>
                    <a:pt x="2" y="9"/>
                  </a:lnTo>
                  <a:lnTo>
                    <a:pt x="5" y="16"/>
                  </a:lnTo>
                  <a:lnTo>
                    <a:pt x="13" y="28"/>
                  </a:lnTo>
                  <a:lnTo>
                    <a:pt x="20" y="37"/>
                  </a:lnTo>
                  <a:lnTo>
                    <a:pt x="33" y="46"/>
                  </a:lnTo>
                  <a:lnTo>
                    <a:pt x="52" y="53"/>
                  </a:lnTo>
                  <a:lnTo>
                    <a:pt x="75" y="56"/>
                  </a:lnTo>
                  <a:lnTo>
                    <a:pt x="93" y="53"/>
                  </a:lnTo>
                  <a:lnTo>
                    <a:pt x="111" y="46"/>
                  </a:lnTo>
                  <a:lnTo>
                    <a:pt x="137" y="32"/>
                  </a:lnTo>
                  <a:lnTo>
                    <a:pt x="155" y="16"/>
                  </a:lnTo>
                  <a:lnTo>
                    <a:pt x="161" y="9"/>
                  </a:lnTo>
                  <a:lnTo>
                    <a:pt x="161" y="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67" name="Line 66"/>
            <p:cNvSpPr>
              <a:spLocks noChangeShapeType="1"/>
            </p:cNvSpPr>
            <p:nvPr/>
          </p:nvSpPr>
          <p:spPr bwMode="auto">
            <a:xfrm>
              <a:off x="1000" y="2142"/>
              <a:ext cx="39" cy="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0168" name="Freeform 67"/>
            <p:cNvSpPr>
              <a:spLocks/>
            </p:cNvSpPr>
            <p:nvPr/>
          </p:nvSpPr>
          <p:spPr bwMode="auto">
            <a:xfrm>
              <a:off x="836" y="1906"/>
              <a:ext cx="432" cy="169"/>
            </a:xfrm>
            <a:custGeom>
              <a:avLst/>
              <a:gdLst>
                <a:gd name="T0" fmla="*/ 0 w 432"/>
                <a:gd name="T1" fmla="*/ 74 h 169"/>
                <a:gd name="T2" fmla="*/ 221 w 432"/>
                <a:gd name="T3" fmla="*/ 0 h 169"/>
                <a:gd name="T4" fmla="*/ 432 w 432"/>
                <a:gd name="T5" fmla="*/ 88 h 169"/>
                <a:gd name="T6" fmla="*/ 200 w 432"/>
                <a:gd name="T7" fmla="*/ 169 h 169"/>
                <a:gd name="T8" fmla="*/ 0 w 432"/>
                <a:gd name="T9" fmla="*/ 74 h 1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2" h="169">
                  <a:moveTo>
                    <a:pt x="0" y="74"/>
                  </a:moveTo>
                  <a:lnTo>
                    <a:pt x="221" y="0"/>
                  </a:lnTo>
                  <a:lnTo>
                    <a:pt x="432" y="88"/>
                  </a:lnTo>
                  <a:lnTo>
                    <a:pt x="200" y="169"/>
                  </a:lnTo>
                  <a:lnTo>
                    <a:pt x="0" y="74"/>
                  </a:lnTo>
                  <a:close/>
                </a:path>
              </a:pathLst>
            </a:custGeom>
            <a:solidFill>
              <a:srgbClr val="0000FF"/>
            </a:solidFill>
            <a:ln w="7938">
              <a:solidFill>
                <a:srgbClr val="000000"/>
              </a:solidFill>
              <a:prstDash val="solid"/>
              <a:round/>
              <a:headEnd/>
              <a:tailEnd/>
            </a:ln>
          </p:spPr>
          <p:txBody>
            <a:bodyPr/>
            <a:lstStyle/>
            <a:p>
              <a:endParaRPr lang="ja-JP" altLang="en-US"/>
            </a:p>
          </p:txBody>
        </p:sp>
        <p:sp>
          <p:nvSpPr>
            <p:cNvPr id="40169" name="Line 68"/>
            <p:cNvSpPr>
              <a:spLocks noChangeShapeType="1"/>
            </p:cNvSpPr>
            <p:nvPr/>
          </p:nvSpPr>
          <p:spPr bwMode="auto">
            <a:xfrm flipH="1">
              <a:off x="836" y="1980"/>
              <a:ext cx="221" cy="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0170" name="Freeform 69"/>
            <p:cNvSpPr>
              <a:spLocks/>
            </p:cNvSpPr>
            <p:nvPr/>
          </p:nvSpPr>
          <p:spPr bwMode="auto">
            <a:xfrm>
              <a:off x="959" y="2386"/>
              <a:ext cx="31" cy="71"/>
            </a:xfrm>
            <a:custGeom>
              <a:avLst/>
              <a:gdLst>
                <a:gd name="T0" fmla="*/ 2 w 31"/>
                <a:gd name="T1" fmla="*/ 0 h 71"/>
                <a:gd name="T2" fmla="*/ 10 w 31"/>
                <a:gd name="T3" fmla="*/ 5 h 71"/>
                <a:gd name="T4" fmla="*/ 15 w 31"/>
                <a:gd name="T5" fmla="*/ 11 h 71"/>
                <a:gd name="T6" fmla="*/ 28 w 31"/>
                <a:gd name="T7" fmla="*/ 32 h 71"/>
                <a:gd name="T8" fmla="*/ 31 w 31"/>
                <a:gd name="T9" fmla="*/ 44 h 71"/>
                <a:gd name="T10" fmla="*/ 31 w 31"/>
                <a:gd name="T11" fmla="*/ 55 h 71"/>
                <a:gd name="T12" fmla="*/ 28 w 31"/>
                <a:gd name="T13" fmla="*/ 64 h 71"/>
                <a:gd name="T14" fmla="*/ 23 w 31"/>
                <a:gd name="T15" fmla="*/ 71 h 71"/>
                <a:gd name="T16" fmla="*/ 18 w 31"/>
                <a:gd name="T17" fmla="*/ 69 h 71"/>
                <a:gd name="T18" fmla="*/ 13 w 31"/>
                <a:gd name="T19" fmla="*/ 64 h 71"/>
                <a:gd name="T20" fmla="*/ 7 w 31"/>
                <a:gd name="T21" fmla="*/ 53 h 71"/>
                <a:gd name="T22" fmla="*/ 5 w 31"/>
                <a:gd name="T23" fmla="*/ 39 h 71"/>
                <a:gd name="T24" fmla="*/ 2 w 31"/>
                <a:gd name="T25" fmla="*/ 25 h 71"/>
                <a:gd name="T26" fmla="*/ 0 w 31"/>
                <a:gd name="T27" fmla="*/ 11 h 71"/>
                <a:gd name="T28" fmla="*/ 0 w 31"/>
                <a:gd name="T29" fmla="*/ 5 h 71"/>
                <a:gd name="T30" fmla="*/ 2 w 31"/>
                <a:gd name="T31" fmla="*/ 0 h 71"/>
                <a:gd name="T32" fmla="*/ 2 w 31"/>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71">
                  <a:moveTo>
                    <a:pt x="2" y="0"/>
                  </a:moveTo>
                  <a:lnTo>
                    <a:pt x="10" y="5"/>
                  </a:lnTo>
                  <a:lnTo>
                    <a:pt x="15" y="11"/>
                  </a:lnTo>
                  <a:lnTo>
                    <a:pt x="28" y="32"/>
                  </a:lnTo>
                  <a:lnTo>
                    <a:pt x="31" y="44"/>
                  </a:lnTo>
                  <a:lnTo>
                    <a:pt x="31" y="55"/>
                  </a:lnTo>
                  <a:lnTo>
                    <a:pt x="28" y="64"/>
                  </a:lnTo>
                  <a:lnTo>
                    <a:pt x="23" y="71"/>
                  </a:lnTo>
                  <a:lnTo>
                    <a:pt x="18" y="69"/>
                  </a:lnTo>
                  <a:lnTo>
                    <a:pt x="13" y="64"/>
                  </a:lnTo>
                  <a:lnTo>
                    <a:pt x="7" y="53"/>
                  </a:lnTo>
                  <a:lnTo>
                    <a:pt x="5" y="39"/>
                  </a:lnTo>
                  <a:lnTo>
                    <a:pt x="2" y="25"/>
                  </a:lnTo>
                  <a:lnTo>
                    <a:pt x="0" y="11"/>
                  </a:lnTo>
                  <a:lnTo>
                    <a:pt x="0" y="5"/>
                  </a:lnTo>
                  <a:lnTo>
                    <a:pt x="2" y="0"/>
                  </a:lnTo>
                  <a:close/>
                </a:path>
              </a:pathLst>
            </a:custGeom>
            <a:solidFill>
              <a:srgbClr val="F7C084"/>
            </a:solidFill>
            <a:ln w="7938">
              <a:solidFill>
                <a:srgbClr val="000000"/>
              </a:solidFill>
              <a:prstDash val="solid"/>
              <a:round/>
              <a:headEnd/>
              <a:tailEnd/>
            </a:ln>
          </p:spPr>
          <p:txBody>
            <a:bodyPr/>
            <a:lstStyle/>
            <a:p>
              <a:endParaRPr lang="ja-JP" altLang="en-US"/>
            </a:p>
          </p:txBody>
        </p:sp>
        <p:sp>
          <p:nvSpPr>
            <p:cNvPr id="40171" name="Freeform 70"/>
            <p:cNvSpPr>
              <a:spLocks/>
            </p:cNvSpPr>
            <p:nvPr/>
          </p:nvSpPr>
          <p:spPr bwMode="auto">
            <a:xfrm>
              <a:off x="784" y="2358"/>
              <a:ext cx="201" cy="187"/>
            </a:xfrm>
            <a:custGeom>
              <a:avLst/>
              <a:gdLst>
                <a:gd name="T0" fmla="*/ 138 w 201"/>
                <a:gd name="T1" fmla="*/ 0 h 187"/>
                <a:gd name="T2" fmla="*/ 159 w 201"/>
                <a:gd name="T3" fmla="*/ 7 h 187"/>
                <a:gd name="T4" fmla="*/ 175 w 201"/>
                <a:gd name="T5" fmla="*/ 23 h 187"/>
                <a:gd name="T6" fmla="*/ 185 w 201"/>
                <a:gd name="T7" fmla="*/ 44 h 187"/>
                <a:gd name="T8" fmla="*/ 190 w 201"/>
                <a:gd name="T9" fmla="*/ 67 h 187"/>
                <a:gd name="T10" fmla="*/ 195 w 201"/>
                <a:gd name="T11" fmla="*/ 104 h 187"/>
                <a:gd name="T12" fmla="*/ 201 w 201"/>
                <a:gd name="T13" fmla="*/ 141 h 187"/>
                <a:gd name="T14" fmla="*/ 198 w 201"/>
                <a:gd name="T15" fmla="*/ 157 h 187"/>
                <a:gd name="T16" fmla="*/ 195 w 201"/>
                <a:gd name="T17" fmla="*/ 171 h 187"/>
                <a:gd name="T18" fmla="*/ 188 w 201"/>
                <a:gd name="T19" fmla="*/ 182 h 187"/>
                <a:gd name="T20" fmla="*/ 177 w 201"/>
                <a:gd name="T21" fmla="*/ 187 h 187"/>
                <a:gd name="T22" fmla="*/ 167 w 201"/>
                <a:gd name="T23" fmla="*/ 185 h 187"/>
                <a:gd name="T24" fmla="*/ 162 w 201"/>
                <a:gd name="T25" fmla="*/ 180 h 187"/>
                <a:gd name="T26" fmla="*/ 151 w 201"/>
                <a:gd name="T27" fmla="*/ 164 h 187"/>
                <a:gd name="T28" fmla="*/ 146 w 201"/>
                <a:gd name="T29" fmla="*/ 143 h 187"/>
                <a:gd name="T30" fmla="*/ 146 w 201"/>
                <a:gd name="T31" fmla="*/ 127 h 187"/>
                <a:gd name="T32" fmla="*/ 133 w 201"/>
                <a:gd name="T33" fmla="*/ 132 h 187"/>
                <a:gd name="T34" fmla="*/ 123 w 201"/>
                <a:gd name="T35" fmla="*/ 134 h 187"/>
                <a:gd name="T36" fmla="*/ 107 w 201"/>
                <a:gd name="T37" fmla="*/ 132 h 187"/>
                <a:gd name="T38" fmla="*/ 99 w 201"/>
                <a:gd name="T39" fmla="*/ 125 h 187"/>
                <a:gd name="T40" fmla="*/ 97 w 201"/>
                <a:gd name="T41" fmla="*/ 120 h 187"/>
                <a:gd name="T42" fmla="*/ 91 w 201"/>
                <a:gd name="T43" fmla="*/ 127 h 187"/>
                <a:gd name="T44" fmla="*/ 86 w 201"/>
                <a:gd name="T45" fmla="*/ 132 h 187"/>
                <a:gd name="T46" fmla="*/ 76 w 201"/>
                <a:gd name="T47" fmla="*/ 134 h 187"/>
                <a:gd name="T48" fmla="*/ 68 w 201"/>
                <a:gd name="T49" fmla="*/ 132 h 187"/>
                <a:gd name="T50" fmla="*/ 63 w 201"/>
                <a:gd name="T51" fmla="*/ 129 h 187"/>
                <a:gd name="T52" fmla="*/ 50 w 201"/>
                <a:gd name="T53" fmla="*/ 136 h 187"/>
                <a:gd name="T54" fmla="*/ 34 w 201"/>
                <a:gd name="T55" fmla="*/ 134 h 187"/>
                <a:gd name="T56" fmla="*/ 19 w 201"/>
                <a:gd name="T57" fmla="*/ 127 h 187"/>
                <a:gd name="T58" fmla="*/ 11 w 201"/>
                <a:gd name="T59" fmla="*/ 115 h 187"/>
                <a:gd name="T60" fmla="*/ 8 w 201"/>
                <a:gd name="T61" fmla="*/ 102 h 187"/>
                <a:gd name="T62" fmla="*/ 8 w 201"/>
                <a:gd name="T63" fmla="*/ 90 h 187"/>
                <a:gd name="T64" fmla="*/ 8 w 201"/>
                <a:gd name="T65" fmla="*/ 81 h 187"/>
                <a:gd name="T66" fmla="*/ 11 w 201"/>
                <a:gd name="T67" fmla="*/ 79 h 187"/>
                <a:gd name="T68" fmla="*/ 8 w 201"/>
                <a:gd name="T69" fmla="*/ 76 h 187"/>
                <a:gd name="T70" fmla="*/ 3 w 201"/>
                <a:gd name="T71" fmla="*/ 69 h 187"/>
                <a:gd name="T72" fmla="*/ 0 w 201"/>
                <a:gd name="T73" fmla="*/ 62 h 187"/>
                <a:gd name="T74" fmla="*/ 0 w 201"/>
                <a:gd name="T75" fmla="*/ 53 h 187"/>
                <a:gd name="T76" fmla="*/ 8 w 201"/>
                <a:gd name="T77" fmla="*/ 44 h 187"/>
                <a:gd name="T78" fmla="*/ 24 w 201"/>
                <a:gd name="T79" fmla="*/ 35 h 187"/>
                <a:gd name="T80" fmla="*/ 42 w 201"/>
                <a:gd name="T81" fmla="*/ 26 h 187"/>
                <a:gd name="T82" fmla="*/ 65 w 201"/>
                <a:gd name="T83" fmla="*/ 16 h 187"/>
                <a:gd name="T84" fmla="*/ 89 w 201"/>
                <a:gd name="T85" fmla="*/ 9 h 187"/>
                <a:gd name="T86" fmla="*/ 110 w 201"/>
                <a:gd name="T87" fmla="*/ 3 h 187"/>
                <a:gd name="T88" fmla="*/ 128 w 201"/>
                <a:gd name="T89" fmla="*/ 0 h 187"/>
                <a:gd name="T90" fmla="*/ 138 w 201"/>
                <a:gd name="T91" fmla="*/ 0 h 187"/>
                <a:gd name="T92" fmla="*/ 138 w 201"/>
                <a:gd name="T93" fmla="*/ 0 h 18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01" h="187">
                  <a:moveTo>
                    <a:pt x="138" y="0"/>
                  </a:moveTo>
                  <a:lnTo>
                    <a:pt x="159" y="7"/>
                  </a:lnTo>
                  <a:lnTo>
                    <a:pt x="175" y="23"/>
                  </a:lnTo>
                  <a:lnTo>
                    <a:pt x="185" y="44"/>
                  </a:lnTo>
                  <a:lnTo>
                    <a:pt x="190" y="67"/>
                  </a:lnTo>
                  <a:lnTo>
                    <a:pt x="195" y="104"/>
                  </a:lnTo>
                  <a:lnTo>
                    <a:pt x="201" y="141"/>
                  </a:lnTo>
                  <a:lnTo>
                    <a:pt x="198" y="157"/>
                  </a:lnTo>
                  <a:lnTo>
                    <a:pt x="195" y="171"/>
                  </a:lnTo>
                  <a:lnTo>
                    <a:pt x="188" y="182"/>
                  </a:lnTo>
                  <a:lnTo>
                    <a:pt x="177" y="187"/>
                  </a:lnTo>
                  <a:lnTo>
                    <a:pt x="167" y="185"/>
                  </a:lnTo>
                  <a:lnTo>
                    <a:pt x="162" y="180"/>
                  </a:lnTo>
                  <a:lnTo>
                    <a:pt x="151" y="164"/>
                  </a:lnTo>
                  <a:lnTo>
                    <a:pt x="146" y="143"/>
                  </a:lnTo>
                  <a:lnTo>
                    <a:pt x="146" y="127"/>
                  </a:lnTo>
                  <a:lnTo>
                    <a:pt x="133" y="132"/>
                  </a:lnTo>
                  <a:lnTo>
                    <a:pt x="123" y="134"/>
                  </a:lnTo>
                  <a:lnTo>
                    <a:pt x="107" y="132"/>
                  </a:lnTo>
                  <a:lnTo>
                    <a:pt x="99" y="125"/>
                  </a:lnTo>
                  <a:lnTo>
                    <a:pt x="97" y="120"/>
                  </a:lnTo>
                  <a:lnTo>
                    <a:pt x="91" y="127"/>
                  </a:lnTo>
                  <a:lnTo>
                    <a:pt x="86" y="132"/>
                  </a:lnTo>
                  <a:lnTo>
                    <a:pt x="76" y="134"/>
                  </a:lnTo>
                  <a:lnTo>
                    <a:pt x="68" y="132"/>
                  </a:lnTo>
                  <a:lnTo>
                    <a:pt x="63" y="129"/>
                  </a:lnTo>
                  <a:lnTo>
                    <a:pt x="50" y="136"/>
                  </a:lnTo>
                  <a:lnTo>
                    <a:pt x="34" y="134"/>
                  </a:lnTo>
                  <a:lnTo>
                    <a:pt x="19" y="127"/>
                  </a:lnTo>
                  <a:lnTo>
                    <a:pt x="11" y="115"/>
                  </a:lnTo>
                  <a:lnTo>
                    <a:pt x="8" y="102"/>
                  </a:lnTo>
                  <a:lnTo>
                    <a:pt x="8" y="90"/>
                  </a:lnTo>
                  <a:lnTo>
                    <a:pt x="8" y="81"/>
                  </a:lnTo>
                  <a:lnTo>
                    <a:pt x="11" y="79"/>
                  </a:lnTo>
                  <a:lnTo>
                    <a:pt x="8" y="76"/>
                  </a:lnTo>
                  <a:lnTo>
                    <a:pt x="3" y="69"/>
                  </a:lnTo>
                  <a:lnTo>
                    <a:pt x="0" y="62"/>
                  </a:lnTo>
                  <a:lnTo>
                    <a:pt x="0" y="53"/>
                  </a:lnTo>
                  <a:lnTo>
                    <a:pt x="8" y="44"/>
                  </a:lnTo>
                  <a:lnTo>
                    <a:pt x="24" y="35"/>
                  </a:lnTo>
                  <a:lnTo>
                    <a:pt x="42" y="26"/>
                  </a:lnTo>
                  <a:lnTo>
                    <a:pt x="65" y="16"/>
                  </a:lnTo>
                  <a:lnTo>
                    <a:pt x="89" y="9"/>
                  </a:lnTo>
                  <a:lnTo>
                    <a:pt x="110" y="3"/>
                  </a:lnTo>
                  <a:lnTo>
                    <a:pt x="128" y="0"/>
                  </a:lnTo>
                  <a:lnTo>
                    <a:pt x="138" y="0"/>
                  </a:lnTo>
                  <a:close/>
                </a:path>
              </a:pathLst>
            </a:custGeom>
            <a:solidFill>
              <a:srgbClr val="F7C084"/>
            </a:solidFill>
            <a:ln w="7938">
              <a:solidFill>
                <a:srgbClr val="000000"/>
              </a:solidFill>
              <a:prstDash val="solid"/>
              <a:round/>
              <a:headEnd/>
              <a:tailEnd/>
            </a:ln>
          </p:spPr>
          <p:txBody>
            <a:bodyPr/>
            <a:lstStyle/>
            <a:p>
              <a:endParaRPr lang="ja-JP" altLang="en-US"/>
            </a:p>
          </p:txBody>
        </p:sp>
        <p:sp>
          <p:nvSpPr>
            <p:cNvPr id="40172" name="Freeform 71"/>
            <p:cNvSpPr>
              <a:spLocks/>
            </p:cNvSpPr>
            <p:nvPr/>
          </p:nvSpPr>
          <p:spPr bwMode="auto">
            <a:xfrm>
              <a:off x="946" y="2513"/>
              <a:ext cx="28" cy="20"/>
            </a:xfrm>
            <a:custGeom>
              <a:avLst/>
              <a:gdLst>
                <a:gd name="T0" fmla="*/ 28 w 28"/>
                <a:gd name="T1" fmla="*/ 7 h 20"/>
                <a:gd name="T2" fmla="*/ 28 w 28"/>
                <a:gd name="T3" fmla="*/ 14 h 20"/>
                <a:gd name="T4" fmla="*/ 20 w 28"/>
                <a:gd name="T5" fmla="*/ 18 h 20"/>
                <a:gd name="T6" fmla="*/ 13 w 28"/>
                <a:gd name="T7" fmla="*/ 20 h 20"/>
                <a:gd name="T8" fmla="*/ 13 w 28"/>
                <a:gd name="T9" fmla="*/ 20 h 20"/>
                <a:gd name="T10" fmla="*/ 5 w 28"/>
                <a:gd name="T11" fmla="*/ 20 h 20"/>
                <a:gd name="T12" fmla="*/ 0 w 28"/>
                <a:gd name="T13" fmla="*/ 16 h 20"/>
                <a:gd name="T14" fmla="*/ 0 w 28"/>
                <a:gd name="T15" fmla="*/ 16 h 20"/>
                <a:gd name="T16" fmla="*/ 0 w 28"/>
                <a:gd name="T17" fmla="*/ 7 h 20"/>
                <a:gd name="T18" fmla="*/ 5 w 28"/>
                <a:gd name="T19" fmla="*/ 2 h 20"/>
                <a:gd name="T20" fmla="*/ 13 w 28"/>
                <a:gd name="T21" fmla="*/ 0 h 20"/>
                <a:gd name="T22" fmla="*/ 15 w 28"/>
                <a:gd name="T23" fmla="*/ 0 h 20"/>
                <a:gd name="T24" fmla="*/ 23 w 28"/>
                <a:gd name="T25" fmla="*/ 0 h 20"/>
                <a:gd name="T26" fmla="*/ 28 w 28"/>
                <a:gd name="T27" fmla="*/ 7 h 20"/>
                <a:gd name="T28" fmla="*/ 28 w 28"/>
                <a:gd name="T29" fmla="*/ 7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20">
                  <a:moveTo>
                    <a:pt x="28" y="7"/>
                  </a:moveTo>
                  <a:lnTo>
                    <a:pt x="28" y="14"/>
                  </a:lnTo>
                  <a:lnTo>
                    <a:pt x="20" y="18"/>
                  </a:lnTo>
                  <a:lnTo>
                    <a:pt x="13" y="20"/>
                  </a:lnTo>
                  <a:lnTo>
                    <a:pt x="5" y="20"/>
                  </a:lnTo>
                  <a:lnTo>
                    <a:pt x="0" y="16"/>
                  </a:lnTo>
                  <a:lnTo>
                    <a:pt x="0" y="7"/>
                  </a:lnTo>
                  <a:lnTo>
                    <a:pt x="5" y="2"/>
                  </a:lnTo>
                  <a:lnTo>
                    <a:pt x="13" y="0"/>
                  </a:lnTo>
                  <a:lnTo>
                    <a:pt x="15" y="0"/>
                  </a:lnTo>
                  <a:lnTo>
                    <a:pt x="23" y="0"/>
                  </a:lnTo>
                  <a:lnTo>
                    <a:pt x="28" y="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73" name="Line 72"/>
            <p:cNvSpPr>
              <a:spLocks noChangeShapeType="1"/>
            </p:cNvSpPr>
            <p:nvPr/>
          </p:nvSpPr>
          <p:spPr bwMode="auto">
            <a:xfrm>
              <a:off x="922" y="2432"/>
              <a:ext cx="8" cy="5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0174" name="Line 73"/>
            <p:cNvSpPr>
              <a:spLocks noChangeShapeType="1"/>
            </p:cNvSpPr>
            <p:nvPr/>
          </p:nvSpPr>
          <p:spPr bwMode="auto">
            <a:xfrm flipH="1" flipV="1">
              <a:off x="873" y="2432"/>
              <a:ext cx="8" cy="46"/>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0175" name="Line 74"/>
            <p:cNvSpPr>
              <a:spLocks noChangeShapeType="1"/>
            </p:cNvSpPr>
            <p:nvPr/>
          </p:nvSpPr>
          <p:spPr bwMode="auto">
            <a:xfrm flipH="1" flipV="1">
              <a:off x="836" y="2432"/>
              <a:ext cx="11" cy="55"/>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0176" name="Freeform 75"/>
            <p:cNvSpPr>
              <a:spLocks/>
            </p:cNvSpPr>
            <p:nvPr/>
          </p:nvSpPr>
          <p:spPr bwMode="auto">
            <a:xfrm>
              <a:off x="654" y="2324"/>
              <a:ext cx="45" cy="140"/>
            </a:xfrm>
            <a:custGeom>
              <a:avLst/>
              <a:gdLst>
                <a:gd name="T0" fmla="*/ 34 w 45"/>
                <a:gd name="T1" fmla="*/ 0 h 140"/>
                <a:gd name="T2" fmla="*/ 32 w 45"/>
                <a:gd name="T3" fmla="*/ 4 h 140"/>
                <a:gd name="T4" fmla="*/ 24 w 45"/>
                <a:gd name="T5" fmla="*/ 14 h 140"/>
                <a:gd name="T6" fmla="*/ 13 w 45"/>
                <a:gd name="T7" fmla="*/ 27 h 140"/>
                <a:gd name="T8" fmla="*/ 6 w 45"/>
                <a:gd name="T9" fmla="*/ 46 h 140"/>
                <a:gd name="T10" fmla="*/ 0 w 45"/>
                <a:gd name="T11" fmla="*/ 67 h 140"/>
                <a:gd name="T12" fmla="*/ 3 w 45"/>
                <a:gd name="T13" fmla="*/ 90 h 140"/>
                <a:gd name="T14" fmla="*/ 8 w 45"/>
                <a:gd name="T15" fmla="*/ 101 h 140"/>
                <a:gd name="T16" fmla="*/ 19 w 45"/>
                <a:gd name="T17" fmla="*/ 115 h 140"/>
                <a:gd name="T18" fmla="*/ 29 w 45"/>
                <a:gd name="T19" fmla="*/ 126 h 140"/>
                <a:gd name="T20" fmla="*/ 45 w 45"/>
                <a:gd name="T21" fmla="*/ 140 h 1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5" h="140">
                  <a:moveTo>
                    <a:pt x="34" y="0"/>
                  </a:moveTo>
                  <a:lnTo>
                    <a:pt x="32" y="4"/>
                  </a:lnTo>
                  <a:lnTo>
                    <a:pt x="24" y="14"/>
                  </a:lnTo>
                  <a:lnTo>
                    <a:pt x="13" y="27"/>
                  </a:lnTo>
                  <a:lnTo>
                    <a:pt x="6" y="46"/>
                  </a:lnTo>
                  <a:lnTo>
                    <a:pt x="0" y="67"/>
                  </a:lnTo>
                  <a:lnTo>
                    <a:pt x="3" y="90"/>
                  </a:lnTo>
                  <a:lnTo>
                    <a:pt x="8" y="101"/>
                  </a:lnTo>
                  <a:lnTo>
                    <a:pt x="19" y="115"/>
                  </a:lnTo>
                  <a:lnTo>
                    <a:pt x="29" y="126"/>
                  </a:lnTo>
                  <a:lnTo>
                    <a:pt x="45" y="14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77" name="Freeform 76"/>
            <p:cNvSpPr>
              <a:spLocks/>
            </p:cNvSpPr>
            <p:nvPr/>
          </p:nvSpPr>
          <p:spPr bwMode="auto">
            <a:xfrm>
              <a:off x="631" y="2356"/>
              <a:ext cx="44" cy="117"/>
            </a:xfrm>
            <a:custGeom>
              <a:avLst/>
              <a:gdLst>
                <a:gd name="T0" fmla="*/ 10 w 44"/>
                <a:gd name="T1" fmla="*/ 0 h 117"/>
                <a:gd name="T2" fmla="*/ 8 w 44"/>
                <a:gd name="T3" fmla="*/ 5 h 117"/>
                <a:gd name="T4" fmla="*/ 5 w 44"/>
                <a:gd name="T5" fmla="*/ 11 h 117"/>
                <a:gd name="T6" fmla="*/ 3 w 44"/>
                <a:gd name="T7" fmla="*/ 23 h 117"/>
                <a:gd name="T8" fmla="*/ 0 w 44"/>
                <a:gd name="T9" fmla="*/ 37 h 117"/>
                <a:gd name="T10" fmla="*/ 0 w 44"/>
                <a:gd name="T11" fmla="*/ 55 h 117"/>
                <a:gd name="T12" fmla="*/ 8 w 44"/>
                <a:gd name="T13" fmla="*/ 74 h 117"/>
                <a:gd name="T14" fmla="*/ 21 w 44"/>
                <a:gd name="T15" fmla="*/ 94 h 117"/>
                <a:gd name="T16" fmla="*/ 44 w 44"/>
                <a:gd name="T17" fmla="*/ 117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 h="117">
                  <a:moveTo>
                    <a:pt x="10" y="0"/>
                  </a:moveTo>
                  <a:lnTo>
                    <a:pt x="8" y="5"/>
                  </a:lnTo>
                  <a:lnTo>
                    <a:pt x="5" y="11"/>
                  </a:lnTo>
                  <a:lnTo>
                    <a:pt x="3" y="23"/>
                  </a:lnTo>
                  <a:lnTo>
                    <a:pt x="0" y="37"/>
                  </a:lnTo>
                  <a:lnTo>
                    <a:pt x="0" y="55"/>
                  </a:lnTo>
                  <a:lnTo>
                    <a:pt x="8" y="74"/>
                  </a:lnTo>
                  <a:lnTo>
                    <a:pt x="21" y="94"/>
                  </a:lnTo>
                  <a:lnTo>
                    <a:pt x="44" y="11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78" name="Freeform 77"/>
            <p:cNvSpPr>
              <a:spLocks/>
            </p:cNvSpPr>
            <p:nvPr/>
          </p:nvSpPr>
          <p:spPr bwMode="auto">
            <a:xfrm>
              <a:off x="618" y="2434"/>
              <a:ext cx="49" cy="49"/>
            </a:xfrm>
            <a:custGeom>
              <a:avLst/>
              <a:gdLst>
                <a:gd name="T0" fmla="*/ 0 w 49"/>
                <a:gd name="T1" fmla="*/ 0 h 49"/>
                <a:gd name="T2" fmla="*/ 0 w 49"/>
                <a:gd name="T3" fmla="*/ 3 h 49"/>
                <a:gd name="T4" fmla="*/ 3 w 49"/>
                <a:gd name="T5" fmla="*/ 7 h 49"/>
                <a:gd name="T6" fmla="*/ 10 w 49"/>
                <a:gd name="T7" fmla="*/ 19 h 49"/>
                <a:gd name="T8" fmla="*/ 26 w 49"/>
                <a:gd name="T9" fmla="*/ 35 h 49"/>
                <a:gd name="T10" fmla="*/ 49 w 49"/>
                <a:gd name="T11" fmla="*/ 49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49">
                  <a:moveTo>
                    <a:pt x="0" y="0"/>
                  </a:moveTo>
                  <a:lnTo>
                    <a:pt x="0" y="3"/>
                  </a:lnTo>
                  <a:lnTo>
                    <a:pt x="3" y="7"/>
                  </a:lnTo>
                  <a:lnTo>
                    <a:pt x="10" y="19"/>
                  </a:lnTo>
                  <a:lnTo>
                    <a:pt x="26" y="35"/>
                  </a:lnTo>
                  <a:lnTo>
                    <a:pt x="49" y="4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grpSp>
        <p:nvGrpSpPr>
          <p:cNvPr id="39949" name="Group 78"/>
          <p:cNvGrpSpPr>
            <a:grpSpLocks/>
          </p:cNvGrpSpPr>
          <p:nvPr/>
        </p:nvGrpSpPr>
        <p:grpSpPr bwMode="auto">
          <a:xfrm>
            <a:off x="500620" y="6665004"/>
            <a:ext cx="2631264" cy="468313"/>
            <a:chOff x="1365" y="1840"/>
            <a:chExt cx="1815" cy="275"/>
          </a:xfrm>
        </p:grpSpPr>
        <p:sp>
          <p:nvSpPr>
            <p:cNvPr id="40121" name="Freeform 79"/>
            <p:cNvSpPr>
              <a:spLocks/>
            </p:cNvSpPr>
            <p:nvPr/>
          </p:nvSpPr>
          <p:spPr bwMode="auto">
            <a:xfrm>
              <a:off x="1396" y="1871"/>
              <a:ext cx="1784" cy="244"/>
            </a:xfrm>
            <a:custGeom>
              <a:avLst/>
              <a:gdLst>
                <a:gd name="T0" fmla="*/ 1 w 3568"/>
                <a:gd name="T1" fmla="*/ 0 h 488"/>
                <a:gd name="T2" fmla="*/ 1 w 3568"/>
                <a:gd name="T3" fmla="*/ 1 h 488"/>
                <a:gd name="T4" fmla="*/ 1 w 3568"/>
                <a:gd name="T5" fmla="*/ 1 h 488"/>
                <a:gd name="T6" fmla="*/ 1 w 3568"/>
                <a:gd name="T7" fmla="*/ 1 h 488"/>
                <a:gd name="T8" fmla="*/ 1 w 3568"/>
                <a:gd name="T9" fmla="*/ 1 h 488"/>
                <a:gd name="T10" fmla="*/ 1 w 3568"/>
                <a:gd name="T11" fmla="*/ 1 h 488"/>
                <a:gd name="T12" fmla="*/ 1 w 3568"/>
                <a:gd name="T13" fmla="*/ 1 h 488"/>
                <a:gd name="T14" fmla="*/ 1 w 3568"/>
                <a:gd name="T15" fmla="*/ 1 h 488"/>
                <a:gd name="T16" fmla="*/ 0 w 3568"/>
                <a:gd name="T17" fmla="*/ 1 h 488"/>
                <a:gd name="T18" fmla="*/ 0 w 3568"/>
                <a:gd name="T19" fmla="*/ 1 h 488"/>
                <a:gd name="T20" fmla="*/ 1 w 3568"/>
                <a:gd name="T21" fmla="*/ 1 h 488"/>
                <a:gd name="T22" fmla="*/ 1 w 3568"/>
                <a:gd name="T23" fmla="*/ 1 h 488"/>
                <a:gd name="T24" fmla="*/ 1 w 3568"/>
                <a:gd name="T25" fmla="*/ 1 h 488"/>
                <a:gd name="T26" fmla="*/ 1 w 3568"/>
                <a:gd name="T27" fmla="*/ 1 h 488"/>
                <a:gd name="T28" fmla="*/ 1 w 3568"/>
                <a:gd name="T29" fmla="*/ 1 h 488"/>
                <a:gd name="T30" fmla="*/ 1 w 3568"/>
                <a:gd name="T31" fmla="*/ 1 h 488"/>
                <a:gd name="T32" fmla="*/ 1 w 3568"/>
                <a:gd name="T33" fmla="*/ 1 h 488"/>
                <a:gd name="T34" fmla="*/ 1 w 3568"/>
                <a:gd name="T35" fmla="*/ 1 h 488"/>
                <a:gd name="T36" fmla="*/ 1 w 3568"/>
                <a:gd name="T37" fmla="*/ 1 h 488"/>
                <a:gd name="T38" fmla="*/ 1 w 3568"/>
                <a:gd name="T39" fmla="*/ 1 h 488"/>
                <a:gd name="T40" fmla="*/ 1 w 3568"/>
                <a:gd name="T41" fmla="*/ 1 h 488"/>
                <a:gd name="T42" fmla="*/ 1 w 3568"/>
                <a:gd name="T43" fmla="*/ 1 h 488"/>
                <a:gd name="T44" fmla="*/ 1 w 3568"/>
                <a:gd name="T45" fmla="*/ 1 h 488"/>
                <a:gd name="T46" fmla="*/ 1 w 3568"/>
                <a:gd name="T47" fmla="*/ 1 h 488"/>
                <a:gd name="T48" fmla="*/ 1 w 3568"/>
                <a:gd name="T49" fmla="*/ 1 h 488"/>
                <a:gd name="T50" fmla="*/ 1 w 3568"/>
                <a:gd name="T51" fmla="*/ 1 h 488"/>
                <a:gd name="T52" fmla="*/ 1 w 3568"/>
                <a:gd name="T53" fmla="*/ 1 h 488"/>
                <a:gd name="T54" fmla="*/ 1 w 3568"/>
                <a:gd name="T55" fmla="*/ 1 h 488"/>
                <a:gd name="T56" fmla="*/ 1 w 3568"/>
                <a:gd name="T57" fmla="*/ 1 h 488"/>
                <a:gd name="T58" fmla="*/ 1 w 3568"/>
                <a:gd name="T59" fmla="*/ 1 h 488"/>
                <a:gd name="T60" fmla="*/ 1 w 3568"/>
                <a:gd name="T61" fmla="*/ 1 h 488"/>
                <a:gd name="T62" fmla="*/ 1 w 3568"/>
                <a:gd name="T63" fmla="*/ 1 h 488"/>
                <a:gd name="T64" fmla="*/ 1 w 3568"/>
                <a:gd name="T65" fmla="*/ 1 h 488"/>
                <a:gd name="T66" fmla="*/ 1 w 3568"/>
                <a:gd name="T67" fmla="*/ 1 h 488"/>
                <a:gd name="T68" fmla="*/ 1 w 3568"/>
                <a:gd name="T69" fmla="*/ 1 h 488"/>
                <a:gd name="T70" fmla="*/ 1 w 3568"/>
                <a:gd name="T71" fmla="*/ 0 h 488"/>
                <a:gd name="T72" fmla="*/ 1 w 3568"/>
                <a:gd name="T73" fmla="*/ 0 h 4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68" h="488">
                  <a:moveTo>
                    <a:pt x="60" y="0"/>
                  </a:moveTo>
                  <a:lnTo>
                    <a:pt x="49" y="2"/>
                  </a:lnTo>
                  <a:lnTo>
                    <a:pt x="37" y="6"/>
                  </a:lnTo>
                  <a:lnTo>
                    <a:pt x="27" y="11"/>
                  </a:lnTo>
                  <a:lnTo>
                    <a:pt x="18" y="18"/>
                  </a:lnTo>
                  <a:lnTo>
                    <a:pt x="10" y="27"/>
                  </a:lnTo>
                  <a:lnTo>
                    <a:pt x="5" y="38"/>
                  </a:lnTo>
                  <a:lnTo>
                    <a:pt x="1" y="49"/>
                  </a:lnTo>
                  <a:lnTo>
                    <a:pt x="0" y="61"/>
                  </a:lnTo>
                  <a:lnTo>
                    <a:pt x="0" y="427"/>
                  </a:lnTo>
                  <a:lnTo>
                    <a:pt x="1" y="440"/>
                  </a:lnTo>
                  <a:lnTo>
                    <a:pt x="5" y="451"/>
                  </a:lnTo>
                  <a:lnTo>
                    <a:pt x="10" y="461"/>
                  </a:lnTo>
                  <a:lnTo>
                    <a:pt x="18" y="470"/>
                  </a:lnTo>
                  <a:lnTo>
                    <a:pt x="27" y="478"/>
                  </a:lnTo>
                  <a:lnTo>
                    <a:pt x="37" y="483"/>
                  </a:lnTo>
                  <a:lnTo>
                    <a:pt x="49" y="486"/>
                  </a:lnTo>
                  <a:lnTo>
                    <a:pt x="60" y="488"/>
                  </a:lnTo>
                  <a:lnTo>
                    <a:pt x="3507" y="488"/>
                  </a:lnTo>
                  <a:lnTo>
                    <a:pt x="3520" y="486"/>
                  </a:lnTo>
                  <a:lnTo>
                    <a:pt x="3530" y="483"/>
                  </a:lnTo>
                  <a:lnTo>
                    <a:pt x="3541" y="478"/>
                  </a:lnTo>
                  <a:lnTo>
                    <a:pt x="3550" y="470"/>
                  </a:lnTo>
                  <a:lnTo>
                    <a:pt x="3557" y="461"/>
                  </a:lnTo>
                  <a:lnTo>
                    <a:pt x="3562" y="451"/>
                  </a:lnTo>
                  <a:lnTo>
                    <a:pt x="3566" y="440"/>
                  </a:lnTo>
                  <a:lnTo>
                    <a:pt x="3568" y="427"/>
                  </a:lnTo>
                  <a:lnTo>
                    <a:pt x="3568" y="61"/>
                  </a:lnTo>
                  <a:lnTo>
                    <a:pt x="3566" y="49"/>
                  </a:lnTo>
                  <a:lnTo>
                    <a:pt x="3562" y="38"/>
                  </a:lnTo>
                  <a:lnTo>
                    <a:pt x="3557" y="27"/>
                  </a:lnTo>
                  <a:lnTo>
                    <a:pt x="3550" y="18"/>
                  </a:lnTo>
                  <a:lnTo>
                    <a:pt x="3541" y="11"/>
                  </a:lnTo>
                  <a:lnTo>
                    <a:pt x="3530" y="6"/>
                  </a:lnTo>
                  <a:lnTo>
                    <a:pt x="3520" y="2"/>
                  </a:lnTo>
                  <a:lnTo>
                    <a:pt x="3507" y="0"/>
                  </a:lnTo>
                  <a:lnTo>
                    <a:pt x="6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0122" name="Freeform 80"/>
            <p:cNvSpPr>
              <a:spLocks/>
            </p:cNvSpPr>
            <p:nvPr/>
          </p:nvSpPr>
          <p:spPr bwMode="auto">
            <a:xfrm>
              <a:off x="1365" y="1840"/>
              <a:ext cx="1784" cy="244"/>
            </a:xfrm>
            <a:custGeom>
              <a:avLst/>
              <a:gdLst>
                <a:gd name="T0" fmla="*/ 1 w 3568"/>
                <a:gd name="T1" fmla="*/ 0 h 487"/>
                <a:gd name="T2" fmla="*/ 1 w 3568"/>
                <a:gd name="T3" fmla="*/ 1 h 487"/>
                <a:gd name="T4" fmla="*/ 1 w 3568"/>
                <a:gd name="T5" fmla="*/ 1 h 487"/>
                <a:gd name="T6" fmla="*/ 1 w 3568"/>
                <a:gd name="T7" fmla="*/ 1 h 487"/>
                <a:gd name="T8" fmla="*/ 1 w 3568"/>
                <a:gd name="T9" fmla="*/ 1 h 487"/>
                <a:gd name="T10" fmla="*/ 1 w 3568"/>
                <a:gd name="T11" fmla="*/ 1 h 487"/>
                <a:gd name="T12" fmla="*/ 1 w 3568"/>
                <a:gd name="T13" fmla="*/ 1 h 487"/>
                <a:gd name="T14" fmla="*/ 1 w 3568"/>
                <a:gd name="T15" fmla="*/ 1 h 487"/>
                <a:gd name="T16" fmla="*/ 0 w 3568"/>
                <a:gd name="T17" fmla="*/ 1 h 487"/>
                <a:gd name="T18" fmla="*/ 0 w 3568"/>
                <a:gd name="T19" fmla="*/ 1 h 487"/>
                <a:gd name="T20" fmla="*/ 1 w 3568"/>
                <a:gd name="T21" fmla="*/ 1 h 487"/>
                <a:gd name="T22" fmla="*/ 1 w 3568"/>
                <a:gd name="T23" fmla="*/ 1 h 487"/>
                <a:gd name="T24" fmla="*/ 1 w 3568"/>
                <a:gd name="T25" fmla="*/ 1 h 487"/>
                <a:gd name="T26" fmla="*/ 1 w 3568"/>
                <a:gd name="T27" fmla="*/ 1 h 487"/>
                <a:gd name="T28" fmla="*/ 1 w 3568"/>
                <a:gd name="T29" fmla="*/ 1 h 487"/>
                <a:gd name="T30" fmla="*/ 1 w 3568"/>
                <a:gd name="T31" fmla="*/ 1 h 487"/>
                <a:gd name="T32" fmla="*/ 1 w 3568"/>
                <a:gd name="T33" fmla="*/ 1 h 487"/>
                <a:gd name="T34" fmla="*/ 1 w 3568"/>
                <a:gd name="T35" fmla="*/ 1 h 487"/>
                <a:gd name="T36" fmla="*/ 1 w 3568"/>
                <a:gd name="T37" fmla="*/ 1 h 487"/>
                <a:gd name="T38" fmla="*/ 1 w 3568"/>
                <a:gd name="T39" fmla="*/ 1 h 487"/>
                <a:gd name="T40" fmla="*/ 1 w 3568"/>
                <a:gd name="T41" fmla="*/ 1 h 487"/>
                <a:gd name="T42" fmla="*/ 1 w 3568"/>
                <a:gd name="T43" fmla="*/ 1 h 487"/>
                <a:gd name="T44" fmla="*/ 1 w 3568"/>
                <a:gd name="T45" fmla="*/ 1 h 487"/>
                <a:gd name="T46" fmla="*/ 1 w 3568"/>
                <a:gd name="T47" fmla="*/ 1 h 487"/>
                <a:gd name="T48" fmla="*/ 1 w 3568"/>
                <a:gd name="T49" fmla="*/ 1 h 487"/>
                <a:gd name="T50" fmla="*/ 1 w 3568"/>
                <a:gd name="T51" fmla="*/ 1 h 487"/>
                <a:gd name="T52" fmla="*/ 1 w 3568"/>
                <a:gd name="T53" fmla="*/ 1 h 487"/>
                <a:gd name="T54" fmla="*/ 1 w 3568"/>
                <a:gd name="T55" fmla="*/ 1 h 487"/>
                <a:gd name="T56" fmla="*/ 1 w 3568"/>
                <a:gd name="T57" fmla="*/ 1 h 487"/>
                <a:gd name="T58" fmla="*/ 1 w 3568"/>
                <a:gd name="T59" fmla="*/ 1 h 487"/>
                <a:gd name="T60" fmla="*/ 1 w 3568"/>
                <a:gd name="T61" fmla="*/ 1 h 487"/>
                <a:gd name="T62" fmla="*/ 1 w 3568"/>
                <a:gd name="T63" fmla="*/ 1 h 487"/>
                <a:gd name="T64" fmla="*/ 1 w 3568"/>
                <a:gd name="T65" fmla="*/ 1 h 487"/>
                <a:gd name="T66" fmla="*/ 1 w 3568"/>
                <a:gd name="T67" fmla="*/ 1 h 487"/>
                <a:gd name="T68" fmla="*/ 1 w 3568"/>
                <a:gd name="T69" fmla="*/ 1 h 487"/>
                <a:gd name="T70" fmla="*/ 1 w 3568"/>
                <a:gd name="T71" fmla="*/ 0 h 487"/>
                <a:gd name="T72" fmla="*/ 1 w 3568"/>
                <a:gd name="T73" fmla="*/ 0 h 48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68" h="487">
                  <a:moveTo>
                    <a:pt x="61" y="0"/>
                  </a:moveTo>
                  <a:lnTo>
                    <a:pt x="49" y="1"/>
                  </a:lnTo>
                  <a:lnTo>
                    <a:pt x="38" y="5"/>
                  </a:lnTo>
                  <a:lnTo>
                    <a:pt x="27" y="10"/>
                  </a:lnTo>
                  <a:lnTo>
                    <a:pt x="18" y="18"/>
                  </a:lnTo>
                  <a:lnTo>
                    <a:pt x="11" y="27"/>
                  </a:lnTo>
                  <a:lnTo>
                    <a:pt x="6" y="37"/>
                  </a:lnTo>
                  <a:lnTo>
                    <a:pt x="2" y="49"/>
                  </a:lnTo>
                  <a:lnTo>
                    <a:pt x="0" y="60"/>
                  </a:lnTo>
                  <a:lnTo>
                    <a:pt x="0" y="427"/>
                  </a:lnTo>
                  <a:lnTo>
                    <a:pt x="2" y="440"/>
                  </a:lnTo>
                  <a:lnTo>
                    <a:pt x="6" y="450"/>
                  </a:lnTo>
                  <a:lnTo>
                    <a:pt x="11" y="460"/>
                  </a:lnTo>
                  <a:lnTo>
                    <a:pt x="18" y="469"/>
                  </a:lnTo>
                  <a:lnTo>
                    <a:pt x="27" y="477"/>
                  </a:lnTo>
                  <a:lnTo>
                    <a:pt x="38" y="482"/>
                  </a:lnTo>
                  <a:lnTo>
                    <a:pt x="49" y="486"/>
                  </a:lnTo>
                  <a:lnTo>
                    <a:pt x="61" y="487"/>
                  </a:lnTo>
                  <a:lnTo>
                    <a:pt x="3508" y="487"/>
                  </a:lnTo>
                  <a:lnTo>
                    <a:pt x="3521" y="486"/>
                  </a:lnTo>
                  <a:lnTo>
                    <a:pt x="3531" y="482"/>
                  </a:lnTo>
                  <a:lnTo>
                    <a:pt x="3541" y="477"/>
                  </a:lnTo>
                  <a:lnTo>
                    <a:pt x="3550" y="469"/>
                  </a:lnTo>
                  <a:lnTo>
                    <a:pt x="3558" y="460"/>
                  </a:lnTo>
                  <a:lnTo>
                    <a:pt x="3563" y="450"/>
                  </a:lnTo>
                  <a:lnTo>
                    <a:pt x="3567" y="440"/>
                  </a:lnTo>
                  <a:lnTo>
                    <a:pt x="3568" y="427"/>
                  </a:lnTo>
                  <a:lnTo>
                    <a:pt x="3568" y="60"/>
                  </a:lnTo>
                  <a:lnTo>
                    <a:pt x="3567" y="49"/>
                  </a:lnTo>
                  <a:lnTo>
                    <a:pt x="3563" y="37"/>
                  </a:lnTo>
                  <a:lnTo>
                    <a:pt x="3558" y="27"/>
                  </a:lnTo>
                  <a:lnTo>
                    <a:pt x="3550" y="18"/>
                  </a:lnTo>
                  <a:lnTo>
                    <a:pt x="3541" y="10"/>
                  </a:lnTo>
                  <a:lnTo>
                    <a:pt x="3531" y="5"/>
                  </a:lnTo>
                  <a:lnTo>
                    <a:pt x="3521" y="1"/>
                  </a:lnTo>
                  <a:lnTo>
                    <a:pt x="3508" y="0"/>
                  </a:lnTo>
                  <a:lnTo>
                    <a:pt x="61" y="0"/>
                  </a:lnTo>
                  <a:close/>
                </a:path>
              </a:pathLst>
            </a:custGeom>
            <a:solidFill>
              <a:srgbClr val="FFFFCC"/>
            </a:solidFill>
            <a:ln w="7938">
              <a:solidFill>
                <a:schemeClr val="tx1"/>
              </a:solidFill>
              <a:prstDash val="solid"/>
              <a:round/>
              <a:headEnd/>
              <a:tailEnd/>
            </a:ln>
          </p:spPr>
          <p:txBody>
            <a:bodyPr/>
            <a:lstStyle/>
            <a:p>
              <a:endParaRPr lang="ja-JP" altLang="en-US"/>
            </a:p>
          </p:txBody>
        </p:sp>
      </p:grpSp>
      <p:sp>
        <p:nvSpPr>
          <p:cNvPr id="39950" name="Rectangle 81"/>
          <p:cNvSpPr>
            <a:spLocks noChangeArrowheads="1"/>
          </p:cNvSpPr>
          <p:nvPr/>
        </p:nvSpPr>
        <p:spPr bwMode="auto">
          <a:xfrm>
            <a:off x="540405" y="6747554"/>
            <a:ext cx="255169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600" dirty="0">
                <a:latin typeface="ＭＳ Ｐゴシック" panose="020B0600070205080204" pitchFamily="50" charset="-128"/>
                <a:ea typeface="HG丸ｺﾞｼｯｸM-PRO" panose="020F0600000000000000" pitchFamily="50" charset="-128"/>
              </a:rPr>
              <a:t>（９）標準化と管理の定着</a:t>
            </a:r>
            <a:endParaRPr lang="ja-JP" altLang="en-US" sz="1600" dirty="0">
              <a:latin typeface="Times New Roman" panose="02020603050405020304" pitchFamily="18" charset="0"/>
              <a:ea typeface="HG丸ｺﾞｼｯｸM-PRO" panose="020F0600000000000000" pitchFamily="50" charset="-128"/>
            </a:endParaRPr>
          </a:p>
        </p:txBody>
      </p:sp>
      <p:grpSp>
        <p:nvGrpSpPr>
          <p:cNvPr id="39952" name="Group 85"/>
          <p:cNvGrpSpPr>
            <a:grpSpLocks/>
          </p:cNvGrpSpPr>
          <p:nvPr/>
        </p:nvGrpSpPr>
        <p:grpSpPr bwMode="auto">
          <a:xfrm>
            <a:off x="3860438" y="8219181"/>
            <a:ext cx="1325563" cy="1560513"/>
            <a:chOff x="3038" y="2035"/>
            <a:chExt cx="999" cy="970"/>
          </a:xfrm>
        </p:grpSpPr>
        <p:sp>
          <p:nvSpPr>
            <p:cNvPr id="40032" name="Freeform 86"/>
            <p:cNvSpPr>
              <a:spLocks/>
            </p:cNvSpPr>
            <p:nvPr/>
          </p:nvSpPr>
          <p:spPr bwMode="auto">
            <a:xfrm>
              <a:off x="3147" y="2105"/>
              <a:ext cx="860" cy="858"/>
            </a:xfrm>
            <a:custGeom>
              <a:avLst/>
              <a:gdLst>
                <a:gd name="T0" fmla="*/ 858 w 860"/>
                <a:gd name="T1" fmla="*/ 473 h 858"/>
                <a:gd name="T2" fmla="*/ 841 w 860"/>
                <a:gd name="T3" fmla="*/ 557 h 858"/>
                <a:gd name="T4" fmla="*/ 807 w 860"/>
                <a:gd name="T5" fmla="*/ 633 h 858"/>
                <a:gd name="T6" fmla="*/ 762 w 860"/>
                <a:gd name="T7" fmla="*/ 703 h 858"/>
                <a:gd name="T8" fmla="*/ 703 w 860"/>
                <a:gd name="T9" fmla="*/ 759 h 858"/>
                <a:gd name="T10" fmla="*/ 635 w 860"/>
                <a:gd name="T11" fmla="*/ 805 h 858"/>
                <a:gd name="T12" fmla="*/ 558 w 860"/>
                <a:gd name="T13" fmla="*/ 839 h 858"/>
                <a:gd name="T14" fmla="*/ 474 w 860"/>
                <a:gd name="T15" fmla="*/ 856 h 858"/>
                <a:gd name="T16" fmla="*/ 387 w 860"/>
                <a:gd name="T17" fmla="*/ 856 h 858"/>
                <a:gd name="T18" fmla="*/ 302 w 860"/>
                <a:gd name="T19" fmla="*/ 839 h 858"/>
                <a:gd name="T20" fmla="*/ 226 w 860"/>
                <a:gd name="T21" fmla="*/ 805 h 858"/>
                <a:gd name="T22" fmla="*/ 157 w 860"/>
                <a:gd name="T23" fmla="*/ 759 h 858"/>
                <a:gd name="T24" fmla="*/ 98 w 860"/>
                <a:gd name="T25" fmla="*/ 703 h 858"/>
                <a:gd name="T26" fmla="*/ 52 w 860"/>
                <a:gd name="T27" fmla="*/ 633 h 858"/>
                <a:gd name="T28" fmla="*/ 21 w 860"/>
                <a:gd name="T29" fmla="*/ 557 h 858"/>
                <a:gd name="T30" fmla="*/ 3 w 860"/>
                <a:gd name="T31" fmla="*/ 473 h 858"/>
                <a:gd name="T32" fmla="*/ 3 w 860"/>
                <a:gd name="T33" fmla="*/ 384 h 858"/>
                <a:gd name="T34" fmla="*/ 21 w 860"/>
                <a:gd name="T35" fmla="*/ 302 h 858"/>
                <a:gd name="T36" fmla="*/ 52 w 860"/>
                <a:gd name="T37" fmla="*/ 224 h 858"/>
                <a:gd name="T38" fmla="*/ 98 w 860"/>
                <a:gd name="T39" fmla="*/ 155 h 858"/>
                <a:gd name="T40" fmla="*/ 157 w 860"/>
                <a:gd name="T41" fmla="*/ 98 h 858"/>
                <a:gd name="T42" fmla="*/ 226 w 860"/>
                <a:gd name="T43" fmla="*/ 52 h 858"/>
                <a:gd name="T44" fmla="*/ 302 w 860"/>
                <a:gd name="T45" fmla="*/ 19 h 858"/>
                <a:gd name="T46" fmla="*/ 387 w 860"/>
                <a:gd name="T47" fmla="*/ 1 h 858"/>
                <a:gd name="T48" fmla="*/ 474 w 860"/>
                <a:gd name="T49" fmla="*/ 1 h 858"/>
                <a:gd name="T50" fmla="*/ 558 w 860"/>
                <a:gd name="T51" fmla="*/ 19 h 858"/>
                <a:gd name="T52" fmla="*/ 635 w 860"/>
                <a:gd name="T53" fmla="*/ 52 h 858"/>
                <a:gd name="T54" fmla="*/ 703 w 860"/>
                <a:gd name="T55" fmla="*/ 98 h 858"/>
                <a:gd name="T56" fmla="*/ 762 w 860"/>
                <a:gd name="T57" fmla="*/ 155 h 858"/>
                <a:gd name="T58" fmla="*/ 807 w 860"/>
                <a:gd name="T59" fmla="*/ 224 h 858"/>
                <a:gd name="T60" fmla="*/ 841 w 860"/>
                <a:gd name="T61" fmla="*/ 302 h 858"/>
                <a:gd name="T62" fmla="*/ 858 w 860"/>
                <a:gd name="T63" fmla="*/ 384 h 858"/>
                <a:gd name="T64" fmla="*/ 860 w 860"/>
                <a:gd name="T65" fmla="*/ 429 h 8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60" h="858">
                  <a:moveTo>
                    <a:pt x="860" y="429"/>
                  </a:moveTo>
                  <a:lnTo>
                    <a:pt x="858" y="473"/>
                  </a:lnTo>
                  <a:lnTo>
                    <a:pt x="852" y="516"/>
                  </a:lnTo>
                  <a:lnTo>
                    <a:pt x="841" y="557"/>
                  </a:lnTo>
                  <a:lnTo>
                    <a:pt x="826" y="596"/>
                  </a:lnTo>
                  <a:lnTo>
                    <a:pt x="807" y="633"/>
                  </a:lnTo>
                  <a:lnTo>
                    <a:pt x="787" y="669"/>
                  </a:lnTo>
                  <a:lnTo>
                    <a:pt x="762" y="703"/>
                  </a:lnTo>
                  <a:lnTo>
                    <a:pt x="735" y="733"/>
                  </a:lnTo>
                  <a:lnTo>
                    <a:pt x="703" y="759"/>
                  </a:lnTo>
                  <a:lnTo>
                    <a:pt x="670" y="785"/>
                  </a:lnTo>
                  <a:lnTo>
                    <a:pt x="635" y="805"/>
                  </a:lnTo>
                  <a:lnTo>
                    <a:pt x="597" y="824"/>
                  </a:lnTo>
                  <a:lnTo>
                    <a:pt x="558" y="839"/>
                  </a:lnTo>
                  <a:lnTo>
                    <a:pt x="517" y="850"/>
                  </a:lnTo>
                  <a:lnTo>
                    <a:pt x="474" y="856"/>
                  </a:lnTo>
                  <a:lnTo>
                    <a:pt x="430" y="858"/>
                  </a:lnTo>
                  <a:lnTo>
                    <a:pt x="387" y="856"/>
                  </a:lnTo>
                  <a:lnTo>
                    <a:pt x="343" y="850"/>
                  </a:lnTo>
                  <a:lnTo>
                    <a:pt x="302" y="839"/>
                  </a:lnTo>
                  <a:lnTo>
                    <a:pt x="262" y="824"/>
                  </a:lnTo>
                  <a:lnTo>
                    <a:pt x="226" y="805"/>
                  </a:lnTo>
                  <a:lnTo>
                    <a:pt x="190" y="785"/>
                  </a:lnTo>
                  <a:lnTo>
                    <a:pt x="157" y="759"/>
                  </a:lnTo>
                  <a:lnTo>
                    <a:pt x="127" y="733"/>
                  </a:lnTo>
                  <a:lnTo>
                    <a:pt x="98" y="703"/>
                  </a:lnTo>
                  <a:lnTo>
                    <a:pt x="74" y="669"/>
                  </a:lnTo>
                  <a:lnTo>
                    <a:pt x="52" y="633"/>
                  </a:lnTo>
                  <a:lnTo>
                    <a:pt x="35" y="596"/>
                  </a:lnTo>
                  <a:lnTo>
                    <a:pt x="21" y="557"/>
                  </a:lnTo>
                  <a:lnTo>
                    <a:pt x="10" y="516"/>
                  </a:lnTo>
                  <a:lnTo>
                    <a:pt x="3" y="473"/>
                  </a:lnTo>
                  <a:lnTo>
                    <a:pt x="0" y="429"/>
                  </a:lnTo>
                  <a:lnTo>
                    <a:pt x="3" y="384"/>
                  </a:lnTo>
                  <a:lnTo>
                    <a:pt x="10" y="342"/>
                  </a:lnTo>
                  <a:lnTo>
                    <a:pt x="21" y="302"/>
                  </a:lnTo>
                  <a:lnTo>
                    <a:pt x="35" y="261"/>
                  </a:lnTo>
                  <a:lnTo>
                    <a:pt x="52" y="224"/>
                  </a:lnTo>
                  <a:lnTo>
                    <a:pt x="74" y="188"/>
                  </a:lnTo>
                  <a:lnTo>
                    <a:pt x="98" y="155"/>
                  </a:lnTo>
                  <a:lnTo>
                    <a:pt x="127" y="125"/>
                  </a:lnTo>
                  <a:lnTo>
                    <a:pt x="157" y="98"/>
                  </a:lnTo>
                  <a:lnTo>
                    <a:pt x="190" y="73"/>
                  </a:lnTo>
                  <a:lnTo>
                    <a:pt x="226" y="52"/>
                  </a:lnTo>
                  <a:lnTo>
                    <a:pt x="262" y="33"/>
                  </a:lnTo>
                  <a:lnTo>
                    <a:pt x="302" y="19"/>
                  </a:lnTo>
                  <a:lnTo>
                    <a:pt x="343" y="8"/>
                  </a:lnTo>
                  <a:lnTo>
                    <a:pt x="387" y="1"/>
                  </a:lnTo>
                  <a:lnTo>
                    <a:pt x="430" y="0"/>
                  </a:lnTo>
                  <a:lnTo>
                    <a:pt x="474" y="1"/>
                  </a:lnTo>
                  <a:lnTo>
                    <a:pt x="517" y="8"/>
                  </a:lnTo>
                  <a:lnTo>
                    <a:pt x="558" y="19"/>
                  </a:lnTo>
                  <a:lnTo>
                    <a:pt x="597" y="33"/>
                  </a:lnTo>
                  <a:lnTo>
                    <a:pt x="635" y="52"/>
                  </a:lnTo>
                  <a:lnTo>
                    <a:pt x="670" y="73"/>
                  </a:lnTo>
                  <a:lnTo>
                    <a:pt x="703" y="98"/>
                  </a:lnTo>
                  <a:lnTo>
                    <a:pt x="735" y="125"/>
                  </a:lnTo>
                  <a:lnTo>
                    <a:pt x="762" y="155"/>
                  </a:lnTo>
                  <a:lnTo>
                    <a:pt x="787" y="188"/>
                  </a:lnTo>
                  <a:lnTo>
                    <a:pt x="807" y="224"/>
                  </a:lnTo>
                  <a:lnTo>
                    <a:pt x="826" y="261"/>
                  </a:lnTo>
                  <a:lnTo>
                    <a:pt x="841" y="302"/>
                  </a:lnTo>
                  <a:lnTo>
                    <a:pt x="852" y="342"/>
                  </a:lnTo>
                  <a:lnTo>
                    <a:pt x="858" y="384"/>
                  </a:lnTo>
                  <a:lnTo>
                    <a:pt x="860" y="429"/>
                  </a:lnTo>
                  <a:close/>
                </a:path>
              </a:pathLst>
            </a:custGeom>
            <a:solidFill>
              <a:srgbClr val="FBB4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0033" name="Freeform 87"/>
            <p:cNvSpPr>
              <a:spLocks/>
            </p:cNvSpPr>
            <p:nvPr/>
          </p:nvSpPr>
          <p:spPr bwMode="auto">
            <a:xfrm>
              <a:off x="3335" y="2056"/>
              <a:ext cx="106" cy="103"/>
            </a:xfrm>
            <a:custGeom>
              <a:avLst/>
              <a:gdLst>
                <a:gd name="T0" fmla="*/ 21 w 106"/>
                <a:gd name="T1" fmla="*/ 101 h 103"/>
                <a:gd name="T2" fmla="*/ 19 w 106"/>
                <a:gd name="T3" fmla="*/ 99 h 103"/>
                <a:gd name="T4" fmla="*/ 16 w 106"/>
                <a:gd name="T5" fmla="*/ 91 h 103"/>
                <a:gd name="T6" fmla="*/ 11 w 106"/>
                <a:gd name="T7" fmla="*/ 82 h 103"/>
                <a:gd name="T8" fmla="*/ 7 w 106"/>
                <a:gd name="T9" fmla="*/ 69 h 103"/>
                <a:gd name="T10" fmla="*/ 3 w 106"/>
                <a:gd name="T11" fmla="*/ 57 h 103"/>
                <a:gd name="T12" fmla="*/ 0 w 106"/>
                <a:gd name="T13" fmla="*/ 44 h 103"/>
                <a:gd name="T14" fmla="*/ 0 w 106"/>
                <a:gd name="T15" fmla="*/ 33 h 103"/>
                <a:gd name="T16" fmla="*/ 5 w 106"/>
                <a:gd name="T17" fmla="*/ 25 h 103"/>
                <a:gd name="T18" fmla="*/ 16 w 106"/>
                <a:gd name="T19" fmla="*/ 17 h 103"/>
                <a:gd name="T20" fmla="*/ 25 w 106"/>
                <a:gd name="T21" fmla="*/ 14 h 103"/>
                <a:gd name="T22" fmla="*/ 30 w 106"/>
                <a:gd name="T23" fmla="*/ 12 h 103"/>
                <a:gd name="T24" fmla="*/ 33 w 106"/>
                <a:gd name="T25" fmla="*/ 12 h 103"/>
                <a:gd name="T26" fmla="*/ 35 w 106"/>
                <a:gd name="T27" fmla="*/ 9 h 103"/>
                <a:gd name="T28" fmla="*/ 40 w 106"/>
                <a:gd name="T29" fmla="*/ 4 h 103"/>
                <a:gd name="T30" fmla="*/ 48 w 106"/>
                <a:gd name="T31" fmla="*/ 0 h 103"/>
                <a:gd name="T32" fmla="*/ 52 w 106"/>
                <a:gd name="T33" fmla="*/ 0 h 103"/>
                <a:gd name="T34" fmla="*/ 56 w 106"/>
                <a:gd name="T35" fmla="*/ 1 h 103"/>
                <a:gd name="T36" fmla="*/ 65 w 106"/>
                <a:gd name="T37" fmla="*/ 6 h 103"/>
                <a:gd name="T38" fmla="*/ 76 w 106"/>
                <a:gd name="T39" fmla="*/ 11 h 103"/>
                <a:gd name="T40" fmla="*/ 86 w 106"/>
                <a:gd name="T41" fmla="*/ 19 h 103"/>
                <a:gd name="T42" fmla="*/ 92 w 106"/>
                <a:gd name="T43" fmla="*/ 25 h 103"/>
                <a:gd name="T44" fmla="*/ 93 w 106"/>
                <a:gd name="T45" fmla="*/ 33 h 103"/>
                <a:gd name="T46" fmla="*/ 93 w 106"/>
                <a:gd name="T47" fmla="*/ 39 h 103"/>
                <a:gd name="T48" fmla="*/ 92 w 106"/>
                <a:gd name="T49" fmla="*/ 44 h 103"/>
                <a:gd name="T50" fmla="*/ 92 w 106"/>
                <a:gd name="T51" fmla="*/ 46 h 103"/>
                <a:gd name="T52" fmla="*/ 92 w 106"/>
                <a:gd name="T53" fmla="*/ 46 h 103"/>
                <a:gd name="T54" fmla="*/ 95 w 106"/>
                <a:gd name="T55" fmla="*/ 47 h 103"/>
                <a:gd name="T56" fmla="*/ 101 w 106"/>
                <a:gd name="T57" fmla="*/ 53 h 103"/>
                <a:gd name="T58" fmla="*/ 106 w 106"/>
                <a:gd name="T59" fmla="*/ 63 h 103"/>
                <a:gd name="T60" fmla="*/ 106 w 106"/>
                <a:gd name="T61" fmla="*/ 68 h 103"/>
                <a:gd name="T62" fmla="*/ 104 w 106"/>
                <a:gd name="T63" fmla="*/ 72 h 103"/>
                <a:gd name="T64" fmla="*/ 100 w 106"/>
                <a:gd name="T65" fmla="*/ 77 h 103"/>
                <a:gd name="T66" fmla="*/ 95 w 106"/>
                <a:gd name="T67" fmla="*/ 80 h 103"/>
                <a:gd name="T68" fmla="*/ 93 w 106"/>
                <a:gd name="T69" fmla="*/ 80 h 103"/>
                <a:gd name="T70" fmla="*/ 92 w 106"/>
                <a:gd name="T71" fmla="*/ 80 h 103"/>
                <a:gd name="T72" fmla="*/ 84 w 106"/>
                <a:gd name="T73" fmla="*/ 88 h 103"/>
                <a:gd name="T74" fmla="*/ 81 w 106"/>
                <a:gd name="T75" fmla="*/ 91 h 103"/>
                <a:gd name="T76" fmla="*/ 79 w 106"/>
                <a:gd name="T77" fmla="*/ 93 h 103"/>
                <a:gd name="T78" fmla="*/ 79 w 106"/>
                <a:gd name="T79" fmla="*/ 93 h 103"/>
                <a:gd name="T80" fmla="*/ 78 w 106"/>
                <a:gd name="T81" fmla="*/ 93 h 103"/>
                <a:gd name="T82" fmla="*/ 74 w 106"/>
                <a:gd name="T83" fmla="*/ 95 h 103"/>
                <a:gd name="T84" fmla="*/ 68 w 106"/>
                <a:gd name="T85" fmla="*/ 96 h 103"/>
                <a:gd name="T86" fmla="*/ 59 w 106"/>
                <a:gd name="T87" fmla="*/ 99 h 103"/>
                <a:gd name="T88" fmla="*/ 41 w 106"/>
                <a:gd name="T89" fmla="*/ 103 h 103"/>
                <a:gd name="T90" fmla="*/ 21 w 106"/>
                <a:gd name="T91" fmla="*/ 101 h 103"/>
                <a:gd name="T92" fmla="*/ 21 w 106"/>
                <a:gd name="T93" fmla="*/ 101 h 10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6" h="103">
                  <a:moveTo>
                    <a:pt x="21" y="101"/>
                  </a:moveTo>
                  <a:lnTo>
                    <a:pt x="19" y="99"/>
                  </a:lnTo>
                  <a:lnTo>
                    <a:pt x="16" y="91"/>
                  </a:lnTo>
                  <a:lnTo>
                    <a:pt x="11" y="82"/>
                  </a:lnTo>
                  <a:lnTo>
                    <a:pt x="7" y="69"/>
                  </a:lnTo>
                  <a:lnTo>
                    <a:pt x="3" y="57"/>
                  </a:lnTo>
                  <a:lnTo>
                    <a:pt x="0" y="44"/>
                  </a:lnTo>
                  <a:lnTo>
                    <a:pt x="0" y="33"/>
                  </a:lnTo>
                  <a:lnTo>
                    <a:pt x="5" y="25"/>
                  </a:lnTo>
                  <a:lnTo>
                    <a:pt x="16" y="17"/>
                  </a:lnTo>
                  <a:lnTo>
                    <a:pt x="25" y="14"/>
                  </a:lnTo>
                  <a:lnTo>
                    <a:pt x="30" y="12"/>
                  </a:lnTo>
                  <a:lnTo>
                    <a:pt x="33" y="12"/>
                  </a:lnTo>
                  <a:lnTo>
                    <a:pt x="35" y="9"/>
                  </a:lnTo>
                  <a:lnTo>
                    <a:pt x="40" y="4"/>
                  </a:lnTo>
                  <a:lnTo>
                    <a:pt x="48" y="0"/>
                  </a:lnTo>
                  <a:lnTo>
                    <a:pt x="52" y="0"/>
                  </a:lnTo>
                  <a:lnTo>
                    <a:pt x="56" y="1"/>
                  </a:lnTo>
                  <a:lnTo>
                    <a:pt x="65" y="6"/>
                  </a:lnTo>
                  <a:lnTo>
                    <a:pt x="76" y="11"/>
                  </a:lnTo>
                  <a:lnTo>
                    <a:pt x="86" y="19"/>
                  </a:lnTo>
                  <a:lnTo>
                    <a:pt x="92" y="25"/>
                  </a:lnTo>
                  <a:lnTo>
                    <a:pt x="93" y="33"/>
                  </a:lnTo>
                  <a:lnTo>
                    <a:pt x="93" y="39"/>
                  </a:lnTo>
                  <a:lnTo>
                    <a:pt x="92" y="44"/>
                  </a:lnTo>
                  <a:lnTo>
                    <a:pt x="92" y="46"/>
                  </a:lnTo>
                  <a:lnTo>
                    <a:pt x="95" y="47"/>
                  </a:lnTo>
                  <a:lnTo>
                    <a:pt x="101" y="53"/>
                  </a:lnTo>
                  <a:lnTo>
                    <a:pt x="106" y="63"/>
                  </a:lnTo>
                  <a:lnTo>
                    <a:pt x="106" y="68"/>
                  </a:lnTo>
                  <a:lnTo>
                    <a:pt x="104" y="72"/>
                  </a:lnTo>
                  <a:lnTo>
                    <a:pt x="100" y="77"/>
                  </a:lnTo>
                  <a:lnTo>
                    <a:pt x="95" y="80"/>
                  </a:lnTo>
                  <a:lnTo>
                    <a:pt x="93" y="80"/>
                  </a:lnTo>
                  <a:lnTo>
                    <a:pt x="92" y="80"/>
                  </a:lnTo>
                  <a:lnTo>
                    <a:pt x="84" y="88"/>
                  </a:lnTo>
                  <a:lnTo>
                    <a:pt x="81" y="91"/>
                  </a:lnTo>
                  <a:lnTo>
                    <a:pt x="79" y="93"/>
                  </a:lnTo>
                  <a:lnTo>
                    <a:pt x="78" y="93"/>
                  </a:lnTo>
                  <a:lnTo>
                    <a:pt x="74" y="95"/>
                  </a:lnTo>
                  <a:lnTo>
                    <a:pt x="68" y="96"/>
                  </a:lnTo>
                  <a:lnTo>
                    <a:pt x="59" y="99"/>
                  </a:lnTo>
                  <a:lnTo>
                    <a:pt x="41" y="103"/>
                  </a:lnTo>
                  <a:lnTo>
                    <a:pt x="21" y="101"/>
                  </a:lnTo>
                  <a:close/>
                </a:path>
              </a:pathLst>
            </a:custGeom>
            <a:solidFill>
              <a:srgbClr val="FEE6E6"/>
            </a:solidFill>
            <a:ln w="12700">
              <a:solidFill>
                <a:srgbClr val="000000"/>
              </a:solidFill>
              <a:prstDash val="solid"/>
              <a:round/>
              <a:headEnd/>
              <a:tailEnd/>
            </a:ln>
          </p:spPr>
          <p:txBody>
            <a:bodyPr/>
            <a:lstStyle/>
            <a:p>
              <a:endParaRPr lang="ja-JP" altLang="en-US"/>
            </a:p>
          </p:txBody>
        </p:sp>
        <p:sp>
          <p:nvSpPr>
            <p:cNvPr id="40034" name="Freeform 88"/>
            <p:cNvSpPr>
              <a:spLocks/>
            </p:cNvSpPr>
            <p:nvPr/>
          </p:nvSpPr>
          <p:spPr bwMode="auto">
            <a:xfrm>
              <a:off x="3368" y="2068"/>
              <a:ext cx="26" cy="67"/>
            </a:xfrm>
            <a:custGeom>
              <a:avLst/>
              <a:gdLst>
                <a:gd name="T0" fmla="*/ 0 w 26"/>
                <a:gd name="T1" fmla="*/ 0 h 67"/>
                <a:gd name="T2" fmla="*/ 0 w 26"/>
                <a:gd name="T3" fmla="*/ 2 h 67"/>
                <a:gd name="T4" fmla="*/ 4 w 26"/>
                <a:gd name="T5" fmla="*/ 3 h 67"/>
                <a:gd name="T6" fmla="*/ 15 w 26"/>
                <a:gd name="T7" fmla="*/ 10 h 67"/>
                <a:gd name="T8" fmla="*/ 23 w 26"/>
                <a:gd name="T9" fmla="*/ 19 h 67"/>
                <a:gd name="T10" fmla="*/ 26 w 26"/>
                <a:gd name="T11" fmla="*/ 24 h 67"/>
                <a:gd name="T12" fmla="*/ 26 w 26"/>
                <a:gd name="T13" fmla="*/ 30 h 67"/>
                <a:gd name="T14" fmla="*/ 24 w 26"/>
                <a:gd name="T15" fmla="*/ 35 h 67"/>
                <a:gd name="T16" fmla="*/ 21 w 26"/>
                <a:gd name="T17" fmla="*/ 38 h 67"/>
                <a:gd name="T18" fmla="*/ 15 w 26"/>
                <a:gd name="T19" fmla="*/ 38 h 67"/>
                <a:gd name="T20" fmla="*/ 8 w 26"/>
                <a:gd name="T21" fmla="*/ 38 h 67"/>
                <a:gd name="T22" fmla="*/ 5 w 26"/>
                <a:gd name="T23" fmla="*/ 37 h 67"/>
                <a:gd name="T24" fmla="*/ 5 w 26"/>
                <a:gd name="T25" fmla="*/ 41 h 67"/>
                <a:gd name="T26" fmla="*/ 5 w 26"/>
                <a:gd name="T27" fmla="*/ 45 h 67"/>
                <a:gd name="T28" fmla="*/ 5 w 26"/>
                <a:gd name="T29" fmla="*/ 45 h 67"/>
                <a:gd name="T30" fmla="*/ 10 w 26"/>
                <a:gd name="T31" fmla="*/ 53 h 67"/>
                <a:gd name="T32" fmla="*/ 13 w 26"/>
                <a:gd name="T33" fmla="*/ 57 h 67"/>
                <a:gd name="T34" fmla="*/ 16 w 26"/>
                <a:gd name="T35" fmla="*/ 65 h 67"/>
                <a:gd name="T36" fmla="*/ 18 w 26"/>
                <a:gd name="T37" fmla="*/ 67 h 67"/>
                <a:gd name="T38" fmla="*/ 18 w 26"/>
                <a:gd name="T39" fmla="*/ 67 h 6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 h="67">
                  <a:moveTo>
                    <a:pt x="0" y="0"/>
                  </a:moveTo>
                  <a:lnTo>
                    <a:pt x="0" y="2"/>
                  </a:lnTo>
                  <a:lnTo>
                    <a:pt x="4" y="3"/>
                  </a:lnTo>
                  <a:lnTo>
                    <a:pt x="15" y="10"/>
                  </a:lnTo>
                  <a:lnTo>
                    <a:pt x="23" y="19"/>
                  </a:lnTo>
                  <a:lnTo>
                    <a:pt x="26" y="24"/>
                  </a:lnTo>
                  <a:lnTo>
                    <a:pt x="26" y="30"/>
                  </a:lnTo>
                  <a:lnTo>
                    <a:pt x="24" y="35"/>
                  </a:lnTo>
                  <a:lnTo>
                    <a:pt x="21" y="38"/>
                  </a:lnTo>
                  <a:lnTo>
                    <a:pt x="15" y="38"/>
                  </a:lnTo>
                  <a:lnTo>
                    <a:pt x="8" y="38"/>
                  </a:lnTo>
                  <a:lnTo>
                    <a:pt x="5" y="37"/>
                  </a:lnTo>
                  <a:lnTo>
                    <a:pt x="5" y="41"/>
                  </a:lnTo>
                  <a:lnTo>
                    <a:pt x="5" y="45"/>
                  </a:lnTo>
                  <a:lnTo>
                    <a:pt x="10" y="53"/>
                  </a:lnTo>
                  <a:lnTo>
                    <a:pt x="13" y="57"/>
                  </a:lnTo>
                  <a:lnTo>
                    <a:pt x="16" y="65"/>
                  </a:lnTo>
                  <a:lnTo>
                    <a:pt x="18" y="6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35" name="Freeform 89"/>
            <p:cNvSpPr>
              <a:spLocks/>
            </p:cNvSpPr>
            <p:nvPr/>
          </p:nvSpPr>
          <p:spPr bwMode="auto">
            <a:xfrm>
              <a:off x="3397" y="2095"/>
              <a:ext cx="30" cy="33"/>
            </a:xfrm>
            <a:custGeom>
              <a:avLst/>
              <a:gdLst>
                <a:gd name="T0" fmla="*/ 30 w 30"/>
                <a:gd name="T1" fmla="*/ 7 h 33"/>
                <a:gd name="T2" fmla="*/ 28 w 30"/>
                <a:gd name="T3" fmla="*/ 5 h 33"/>
                <a:gd name="T4" fmla="*/ 27 w 30"/>
                <a:gd name="T5" fmla="*/ 3 h 33"/>
                <a:gd name="T6" fmla="*/ 17 w 30"/>
                <a:gd name="T7" fmla="*/ 0 h 33"/>
                <a:gd name="T8" fmla="*/ 12 w 30"/>
                <a:gd name="T9" fmla="*/ 0 h 33"/>
                <a:gd name="T10" fmla="*/ 8 w 30"/>
                <a:gd name="T11" fmla="*/ 0 h 33"/>
                <a:gd name="T12" fmla="*/ 3 w 30"/>
                <a:gd name="T13" fmla="*/ 3 h 33"/>
                <a:gd name="T14" fmla="*/ 0 w 30"/>
                <a:gd name="T15" fmla="*/ 10 h 33"/>
                <a:gd name="T16" fmla="*/ 0 w 30"/>
                <a:gd name="T17" fmla="*/ 14 h 33"/>
                <a:gd name="T18" fmla="*/ 3 w 30"/>
                <a:gd name="T19" fmla="*/ 18 h 33"/>
                <a:gd name="T20" fmla="*/ 11 w 30"/>
                <a:gd name="T21" fmla="*/ 26 h 33"/>
                <a:gd name="T22" fmla="*/ 19 w 30"/>
                <a:gd name="T23" fmla="*/ 30 h 33"/>
                <a:gd name="T24" fmla="*/ 22 w 30"/>
                <a:gd name="T25" fmla="*/ 32 h 33"/>
                <a:gd name="T26" fmla="*/ 24 w 30"/>
                <a:gd name="T27" fmla="*/ 33 h 3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0" h="33">
                  <a:moveTo>
                    <a:pt x="30" y="7"/>
                  </a:moveTo>
                  <a:lnTo>
                    <a:pt x="28" y="5"/>
                  </a:lnTo>
                  <a:lnTo>
                    <a:pt x="27" y="3"/>
                  </a:lnTo>
                  <a:lnTo>
                    <a:pt x="17" y="0"/>
                  </a:lnTo>
                  <a:lnTo>
                    <a:pt x="12" y="0"/>
                  </a:lnTo>
                  <a:lnTo>
                    <a:pt x="8" y="0"/>
                  </a:lnTo>
                  <a:lnTo>
                    <a:pt x="3" y="3"/>
                  </a:lnTo>
                  <a:lnTo>
                    <a:pt x="0" y="10"/>
                  </a:lnTo>
                  <a:lnTo>
                    <a:pt x="0" y="14"/>
                  </a:lnTo>
                  <a:lnTo>
                    <a:pt x="3" y="18"/>
                  </a:lnTo>
                  <a:lnTo>
                    <a:pt x="11" y="26"/>
                  </a:lnTo>
                  <a:lnTo>
                    <a:pt x="19" y="30"/>
                  </a:lnTo>
                  <a:lnTo>
                    <a:pt x="22" y="32"/>
                  </a:lnTo>
                  <a:lnTo>
                    <a:pt x="24" y="3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36" name="Line 90"/>
            <p:cNvSpPr>
              <a:spLocks noChangeShapeType="1"/>
            </p:cNvSpPr>
            <p:nvPr/>
          </p:nvSpPr>
          <p:spPr bwMode="auto">
            <a:xfrm flipH="1">
              <a:off x="3383" y="2057"/>
              <a:ext cx="8" cy="16"/>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0037" name="Line 91"/>
            <p:cNvSpPr>
              <a:spLocks noChangeShapeType="1"/>
            </p:cNvSpPr>
            <p:nvPr/>
          </p:nvSpPr>
          <p:spPr bwMode="auto">
            <a:xfrm flipH="1">
              <a:off x="3394" y="2068"/>
              <a:ext cx="12" cy="3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0038" name="Line 92"/>
            <p:cNvSpPr>
              <a:spLocks noChangeShapeType="1"/>
            </p:cNvSpPr>
            <p:nvPr/>
          </p:nvSpPr>
          <p:spPr bwMode="auto">
            <a:xfrm flipH="1">
              <a:off x="3414" y="2073"/>
              <a:ext cx="5" cy="2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0039" name="Freeform 93"/>
            <p:cNvSpPr>
              <a:spLocks/>
            </p:cNvSpPr>
            <p:nvPr/>
          </p:nvSpPr>
          <p:spPr bwMode="auto">
            <a:xfrm>
              <a:off x="3340" y="2111"/>
              <a:ext cx="592" cy="546"/>
            </a:xfrm>
            <a:custGeom>
              <a:avLst/>
              <a:gdLst>
                <a:gd name="T0" fmla="*/ 221 w 592"/>
                <a:gd name="T1" fmla="*/ 201 h 546"/>
                <a:gd name="T2" fmla="*/ 284 w 592"/>
                <a:gd name="T3" fmla="*/ 209 h 546"/>
                <a:gd name="T4" fmla="*/ 393 w 592"/>
                <a:gd name="T5" fmla="*/ 203 h 546"/>
                <a:gd name="T6" fmla="*/ 447 w 592"/>
                <a:gd name="T7" fmla="*/ 184 h 546"/>
                <a:gd name="T8" fmla="*/ 483 w 592"/>
                <a:gd name="T9" fmla="*/ 160 h 546"/>
                <a:gd name="T10" fmla="*/ 490 w 592"/>
                <a:gd name="T11" fmla="*/ 131 h 546"/>
                <a:gd name="T12" fmla="*/ 483 w 592"/>
                <a:gd name="T13" fmla="*/ 78 h 546"/>
                <a:gd name="T14" fmla="*/ 480 w 592"/>
                <a:gd name="T15" fmla="*/ 46 h 546"/>
                <a:gd name="T16" fmla="*/ 477 w 592"/>
                <a:gd name="T17" fmla="*/ 25 h 546"/>
                <a:gd name="T18" fmla="*/ 479 w 592"/>
                <a:gd name="T19" fmla="*/ 22 h 546"/>
                <a:gd name="T20" fmla="*/ 502 w 592"/>
                <a:gd name="T21" fmla="*/ 13 h 546"/>
                <a:gd name="T22" fmla="*/ 542 w 592"/>
                <a:gd name="T23" fmla="*/ 0 h 546"/>
                <a:gd name="T24" fmla="*/ 562 w 592"/>
                <a:gd name="T25" fmla="*/ 17 h 546"/>
                <a:gd name="T26" fmla="*/ 580 w 592"/>
                <a:gd name="T27" fmla="*/ 60 h 546"/>
                <a:gd name="T28" fmla="*/ 592 w 592"/>
                <a:gd name="T29" fmla="*/ 130 h 546"/>
                <a:gd name="T30" fmla="*/ 580 w 592"/>
                <a:gd name="T31" fmla="*/ 195 h 546"/>
                <a:gd name="T32" fmla="*/ 553 w 592"/>
                <a:gd name="T33" fmla="*/ 241 h 546"/>
                <a:gd name="T34" fmla="*/ 504 w 592"/>
                <a:gd name="T35" fmla="*/ 280 h 546"/>
                <a:gd name="T36" fmla="*/ 471 w 592"/>
                <a:gd name="T37" fmla="*/ 306 h 546"/>
                <a:gd name="T38" fmla="*/ 466 w 592"/>
                <a:gd name="T39" fmla="*/ 310 h 546"/>
                <a:gd name="T40" fmla="*/ 420 w 592"/>
                <a:gd name="T41" fmla="*/ 420 h 546"/>
                <a:gd name="T42" fmla="*/ 390 w 592"/>
                <a:gd name="T43" fmla="*/ 488 h 546"/>
                <a:gd name="T44" fmla="*/ 374 w 592"/>
                <a:gd name="T45" fmla="*/ 526 h 546"/>
                <a:gd name="T46" fmla="*/ 366 w 592"/>
                <a:gd name="T47" fmla="*/ 543 h 546"/>
                <a:gd name="T48" fmla="*/ 338 w 592"/>
                <a:gd name="T49" fmla="*/ 546 h 546"/>
                <a:gd name="T50" fmla="*/ 276 w 592"/>
                <a:gd name="T51" fmla="*/ 545 h 546"/>
                <a:gd name="T52" fmla="*/ 238 w 592"/>
                <a:gd name="T53" fmla="*/ 545 h 546"/>
                <a:gd name="T54" fmla="*/ 213 w 592"/>
                <a:gd name="T55" fmla="*/ 545 h 546"/>
                <a:gd name="T56" fmla="*/ 197 w 592"/>
                <a:gd name="T57" fmla="*/ 495 h 546"/>
                <a:gd name="T58" fmla="*/ 164 w 592"/>
                <a:gd name="T59" fmla="*/ 385 h 546"/>
                <a:gd name="T60" fmla="*/ 145 w 592"/>
                <a:gd name="T61" fmla="*/ 317 h 546"/>
                <a:gd name="T62" fmla="*/ 136 w 592"/>
                <a:gd name="T63" fmla="*/ 282 h 546"/>
                <a:gd name="T64" fmla="*/ 131 w 592"/>
                <a:gd name="T65" fmla="*/ 269 h 546"/>
                <a:gd name="T66" fmla="*/ 126 w 592"/>
                <a:gd name="T67" fmla="*/ 264 h 546"/>
                <a:gd name="T68" fmla="*/ 95 w 592"/>
                <a:gd name="T69" fmla="*/ 244 h 546"/>
                <a:gd name="T70" fmla="*/ 32 w 592"/>
                <a:gd name="T71" fmla="*/ 185 h 546"/>
                <a:gd name="T72" fmla="*/ 9 w 592"/>
                <a:gd name="T73" fmla="*/ 142 h 546"/>
                <a:gd name="T74" fmla="*/ 2 w 592"/>
                <a:gd name="T75" fmla="*/ 84 h 546"/>
                <a:gd name="T76" fmla="*/ 0 w 592"/>
                <a:gd name="T77" fmla="*/ 48 h 546"/>
                <a:gd name="T78" fmla="*/ 3 w 592"/>
                <a:gd name="T79" fmla="*/ 40 h 546"/>
                <a:gd name="T80" fmla="*/ 39 w 592"/>
                <a:gd name="T81" fmla="*/ 41 h 546"/>
                <a:gd name="T82" fmla="*/ 81 w 592"/>
                <a:gd name="T83" fmla="*/ 32 h 546"/>
                <a:gd name="T84" fmla="*/ 90 w 592"/>
                <a:gd name="T85" fmla="*/ 24 h 546"/>
                <a:gd name="T86" fmla="*/ 93 w 592"/>
                <a:gd name="T87" fmla="*/ 48 h 546"/>
                <a:gd name="T88" fmla="*/ 99 w 592"/>
                <a:gd name="T89" fmla="*/ 109 h 546"/>
                <a:gd name="T90" fmla="*/ 104 w 592"/>
                <a:gd name="T91" fmla="*/ 135 h 546"/>
                <a:gd name="T92" fmla="*/ 123 w 592"/>
                <a:gd name="T93" fmla="*/ 150 h 546"/>
                <a:gd name="T94" fmla="*/ 177 w 592"/>
                <a:gd name="T95" fmla="*/ 180 h 546"/>
                <a:gd name="T96" fmla="*/ 205 w 592"/>
                <a:gd name="T97" fmla="*/ 198 h 5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92" h="546">
                  <a:moveTo>
                    <a:pt x="207" y="198"/>
                  </a:moveTo>
                  <a:lnTo>
                    <a:pt x="210" y="199"/>
                  </a:lnTo>
                  <a:lnTo>
                    <a:pt x="221" y="201"/>
                  </a:lnTo>
                  <a:lnTo>
                    <a:pt x="235" y="204"/>
                  </a:lnTo>
                  <a:lnTo>
                    <a:pt x="257" y="207"/>
                  </a:lnTo>
                  <a:lnTo>
                    <a:pt x="284" y="209"/>
                  </a:lnTo>
                  <a:lnTo>
                    <a:pt x="316" y="209"/>
                  </a:lnTo>
                  <a:lnTo>
                    <a:pt x="352" y="207"/>
                  </a:lnTo>
                  <a:lnTo>
                    <a:pt x="393" y="203"/>
                  </a:lnTo>
                  <a:lnTo>
                    <a:pt x="412" y="198"/>
                  </a:lnTo>
                  <a:lnTo>
                    <a:pt x="430" y="192"/>
                  </a:lnTo>
                  <a:lnTo>
                    <a:pt x="447" y="184"/>
                  </a:lnTo>
                  <a:lnTo>
                    <a:pt x="461" y="176"/>
                  </a:lnTo>
                  <a:lnTo>
                    <a:pt x="474" y="166"/>
                  </a:lnTo>
                  <a:lnTo>
                    <a:pt x="483" y="160"/>
                  </a:lnTo>
                  <a:lnTo>
                    <a:pt x="490" y="155"/>
                  </a:lnTo>
                  <a:lnTo>
                    <a:pt x="491" y="154"/>
                  </a:lnTo>
                  <a:lnTo>
                    <a:pt x="490" y="131"/>
                  </a:lnTo>
                  <a:lnTo>
                    <a:pt x="487" y="111"/>
                  </a:lnTo>
                  <a:lnTo>
                    <a:pt x="485" y="93"/>
                  </a:lnTo>
                  <a:lnTo>
                    <a:pt x="483" y="78"/>
                  </a:lnTo>
                  <a:lnTo>
                    <a:pt x="482" y="67"/>
                  </a:lnTo>
                  <a:lnTo>
                    <a:pt x="480" y="55"/>
                  </a:lnTo>
                  <a:lnTo>
                    <a:pt x="480" y="46"/>
                  </a:lnTo>
                  <a:lnTo>
                    <a:pt x="479" y="40"/>
                  </a:lnTo>
                  <a:lnTo>
                    <a:pt x="477" y="30"/>
                  </a:lnTo>
                  <a:lnTo>
                    <a:pt x="477" y="25"/>
                  </a:lnTo>
                  <a:lnTo>
                    <a:pt x="477" y="24"/>
                  </a:lnTo>
                  <a:lnTo>
                    <a:pt x="479" y="22"/>
                  </a:lnTo>
                  <a:lnTo>
                    <a:pt x="485" y="21"/>
                  </a:lnTo>
                  <a:lnTo>
                    <a:pt x="491" y="17"/>
                  </a:lnTo>
                  <a:lnTo>
                    <a:pt x="502" y="13"/>
                  </a:lnTo>
                  <a:lnTo>
                    <a:pt x="523" y="5"/>
                  </a:lnTo>
                  <a:lnTo>
                    <a:pt x="534" y="2"/>
                  </a:lnTo>
                  <a:lnTo>
                    <a:pt x="542" y="0"/>
                  </a:lnTo>
                  <a:lnTo>
                    <a:pt x="550" y="2"/>
                  </a:lnTo>
                  <a:lnTo>
                    <a:pt x="558" y="8"/>
                  </a:lnTo>
                  <a:lnTo>
                    <a:pt x="562" y="17"/>
                  </a:lnTo>
                  <a:lnTo>
                    <a:pt x="569" y="30"/>
                  </a:lnTo>
                  <a:lnTo>
                    <a:pt x="575" y="44"/>
                  </a:lnTo>
                  <a:lnTo>
                    <a:pt x="580" y="60"/>
                  </a:lnTo>
                  <a:lnTo>
                    <a:pt x="589" y="93"/>
                  </a:lnTo>
                  <a:lnTo>
                    <a:pt x="591" y="109"/>
                  </a:lnTo>
                  <a:lnTo>
                    <a:pt x="592" y="130"/>
                  </a:lnTo>
                  <a:lnTo>
                    <a:pt x="589" y="152"/>
                  </a:lnTo>
                  <a:lnTo>
                    <a:pt x="584" y="174"/>
                  </a:lnTo>
                  <a:lnTo>
                    <a:pt x="580" y="195"/>
                  </a:lnTo>
                  <a:lnTo>
                    <a:pt x="572" y="214"/>
                  </a:lnTo>
                  <a:lnTo>
                    <a:pt x="562" y="230"/>
                  </a:lnTo>
                  <a:lnTo>
                    <a:pt x="553" y="241"/>
                  </a:lnTo>
                  <a:lnTo>
                    <a:pt x="539" y="252"/>
                  </a:lnTo>
                  <a:lnTo>
                    <a:pt x="524" y="264"/>
                  </a:lnTo>
                  <a:lnTo>
                    <a:pt x="504" y="280"/>
                  </a:lnTo>
                  <a:lnTo>
                    <a:pt x="488" y="293"/>
                  </a:lnTo>
                  <a:lnTo>
                    <a:pt x="477" y="301"/>
                  </a:lnTo>
                  <a:lnTo>
                    <a:pt x="471" y="306"/>
                  </a:lnTo>
                  <a:lnTo>
                    <a:pt x="468" y="309"/>
                  </a:lnTo>
                  <a:lnTo>
                    <a:pt x="466" y="310"/>
                  </a:lnTo>
                  <a:lnTo>
                    <a:pt x="449" y="351"/>
                  </a:lnTo>
                  <a:lnTo>
                    <a:pt x="433" y="388"/>
                  </a:lnTo>
                  <a:lnTo>
                    <a:pt x="420" y="420"/>
                  </a:lnTo>
                  <a:lnTo>
                    <a:pt x="408" y="446"/>
                  </a:lnTo>
                  <a:lnTo>
                    <a:pt x="398" y="470"/>
                  </a:lnTo>
                  <a:lnTo>
                    <a:pt x="390" y="488"/>
                  </a:lnTo>
                  <a:lnTo>
                    <a:pt x="384" y="505"/>
                  </a:lnTo>
                  <a:lnTo>
                    <a:pt x="378" y="518"/>
                  </a:lnTo>
                  <a:lnTo>
                    <a:pt x="374" y="526"/>
                  </a:lnTo>
                  <a:lnTo>
                    <a:pt x="371" y="533"/>
                  </a:lnTo>
                  <a:lnTo>
                    <a:pt x="368" y="538"/>
                  </a:lnTo>
                  <a:lnTo>
                    <a:pt x="366" y="543"/>
                  </a:lnTo>
                  <a:lnTo>
                    <a:pt x="365" y="546"/>
                  </a:lnTo>
                  <a:lnTo>
                    <a:pt x="338" y="546"/>
                  </a:lnTo>
                  <a:lnTo>
                    <a:pt x="314" y="546"/>
                  </a:lnTo>
                  <a:lnTo>
                    <a:pt x="294" y="546"/>
                  </a:lnTo>
                  <a:lnTo>
                    <a:pt x="276" y="545"/>
                  </a:lnTo>
                  <a:lnTo>
                    <a:pt x="261" y="545"/>
                  </a:lnTo>
                  <a:lnTo>
                    <a:pt x="248" y="545"/>
                  </a:lnTo>
                  <a:lnTo>
                    <a:pt x="238" y="545"/>
                  </a:lnTo>
                  <a:lnTo>
                    <a:pt x="231" y="545"/>
                  </a:lnTo>
                  <a:lnTo>
                    <a:pt x="220" y="545"/>
                  </a:lnTo>
                  <a:lnTo>
                    <a:pt x="213" y="545"/>
                  </a:lnTo>
                  <a:lnTo>
                    <a:pt x="212" y="545"/>
                  </a:lnTo>
                  <a:lnTo>
                    <a:pt x="197" y="495"/>
                  </a:lnTo>
                  <a:lnTo>
                    <a:pt x="185" y="453"/>
                  </a:lnTo>
                  <a:lnTo>
                    <a:pt x="174" y="416"/>
                  </a:lnTo>
                  <a:lnTo>
                    <a:pt x="164" y="385"/>
                  </a:lnTo>
                  <a:lnTo>
                    <a:pt x="158" y="358"/>
                  </a:lnTo>
                  <a:lnTo>
                    <a:pt x="150" y="336"/>
                  </a:lnTo>
                  <a:lnTo>
                    <a:pt x="145" y="317"/>
                  </a:lnTo>
                  <a:lnTo>
                    <a:pt x="141" y="302"/>
                  </a:lnTo>
                  <a:lnTo>
                    <a:pt x="137" y="291"/>
                  </a:lnTo>
                  <a:lnTo>
                    <a:pt x="136" y="282"/>
                  </a:lnTo>
                  <a:lnTo>
                    <a:pt x="134" y="277"/>
                  </a:lnTo>
                  <a:lnTo>
                    <a:pt x="133" y="272"/>
                  </a:lnTo>
                  <a:lnTo>
                    <a:pt x="131" y="269"/>
                  </a:lnTo>
                  <a:lnTo>
                    <a:pt x="131" y="268"/>
                  </a:lnTo>
                  <a:lnTo>
                    <a:pt x="129" y="268"/>
                  </a:lnTo>
                  <a:lnTo>
                    <a:pt x="126" y="264"/>
                  </a:lnTo>
                  <a:lnTo>
                    <a:pt x="120" y="261"/>
                  </a:lnTo>
                  <a:lnTo>
                    <a:pt x="114" y="256"/>
                  </a:lnTo>
                  <a:lnTo>
                    <a:pt x="95" y="244"/>
                  </a:lnTo>
                  <a:lnTo>
                    <a:pt x="74" y="226"/>
                  </a:lnTo>
                  <a:lnTo>
                    <a:pt x="52" y="207"/>
                  </a:lnTo>
                  <a:lnTo>
                    <a:pt x="32" y="185"/>
                  </a:lnTo>
                  <a:lnTo>
                    <a:pt x="17" y="165"/>
                  </a:lnTo>
                  <a:lnTo>
                    <a:pt x="13" y="154"/>
                  </a:lnTo>
                  <a:lnTo>
                    <a:pt x="9" y="142"/>
                  </a:lnTo>
                  <a:lnTo>
                    <a:pt x="6" y="122"/>
                  </a:lnTo>
                  <a:lnTo>
                    <a:pt x="3" y="101"/>
                  </a:lnTo>
                  <a:lnTo>
                    <a:pt x="2" y="84"/>
                  </a:lnTo>
                  <a:lnTo>
                    <a:pt x="2" y="70"/>
                  </a:lnTo>
                  <a:lnTo>
                    <a:pt x="0" y="57"/>
                  </a:lnTo>
                  <a:lnTo>
                    <a:pt x="0" y="48"/>
                  </a:lnTo>
                  <a:lnTo>
                    <a:pt x="0" y="43"/>
                  </a:lnTo>
                  <a:lnTo>
                    <a:pt x="0" y="40"/>
                  </a:lnTo>
                  <a:lnTo>
                    <a:pt x="3" y="40"/>
                  </a:lnTo>
                  <a:lnTo>
                    <a:pt x="13" y="41"/>
                  </a:lnTo>
                  <a:lnTo>
                    <a:pt x="25" y="41"/>
                  </a:lnTo>
                  <a:lnTo>
                    <a:pt x="39" y="41"/>
                  </a:lnTo>
                  <a:lnTo>
                    <a:pt x="55" y="40"/>
                  </a:lnTo>
                  <a:lnTo>
                    <a:pt x="69" y="36"/>
                  </a:lnTo>
                  <a:lnTo>
                    <a:pt x="81" y="32"/>
                  </a:lnTo>
                  <a:lnTo>
                    <a:pt x="87" y="25"/>
                  </a:lnTo>
                  <a:lnTo>
                    <a:pt x="88" y="22"/>
                  </a:lnTo>
                  <a:lnTo>
                    <a:pt x="90" y="24"/>
                  </a:lnTo>
                  <a:lnTo>
                    <a:pt x="90" y="25"/>
                  </a:lnTo>
                  <a:lnTo>
                    <a:pt x="92" y="32"/>
                  </a:lnTo>
                  <a:lnTo>
                    <a:pt x="93" y="48"/>
                  </a:lnTo>
                  <a:lnTo>
                    <a:pt x="95" y="67"/>
                  </a:lnTo>
                  <a:lnTo>
                    <a:pt x="96" y="89"/>
                  </a:lnTo>
                  <a:lnTo>
                    <a:pt x="99" y="109"/>
                  </a:lnTo>
                  <a:lnTo>
                    <a:pt x="101" y="125"/>
                  </a:lnTo>
                  <a:lnTo>
                    <a:pt x="103" y="131"/>
                  </a:lnTo>
                  <a:lnTo>
                    <a:pt x="104" y="135"/>
                  </a:lnTo>
                  <a:lnTo>
                    <a:pt x="106" y="138"/>
                  </a:lnTo>
                  <a:lnTo>
                    <a:pt x="111" y="141"/>
                  </a:lnTo>
                  <a:lnTo>
                    <a:pt x="123" y="150"/>
                  </a:lnTo>
                  <a:lnTo>
                    <a:pt x="141" y="160"/>
                  </a:lnTo>
                  <a:lnTo>
                    <a:pt x="158" y="171"/>
                  </a:lnTo>
                  <a:lnTo>
                    <a:pt x="177" y="180"/>
                  </a:lnTo>
                  <a:lnTo>
                    <a:pt x="191" y="190"/>
                  </a:lnTo>
                  <a:lnTo>
                    <a:pt x="202" y="196"/>
                  </a:lnTo>
                  <a:lnTo>
                    <a:pt x="205" y="198"/>
                  </a:lnTo>
                  <a:lnTo>
                    <a:pt x="207" y="198"/>
                  </a:lnTo>
                  <a:close/>
                </a:path>
              </a:pathLst>
            </a:custGeom>
            <a:solidFill>
              <a:srgbClr val="267821"/>
            </a:solidFill>
            <a:ln w="12700">
              <a:solidFill>
                <a:srgbClr val="000000"/>
              </a:solidFill>
              <a:prstDash val="solid"/>
              <a:round/>
              <a:headEnd/>
              <a:tailEnd/>
            </a:ln>
          </p:spPr>
          <p:txBody>
            <a:bodyPr/>
            <a:lstStyle/>
            <a:p>
              <a:endParaRPr lang="ja-JP" altLang="en-US"/>
            </a:p>
          </p:txBody>
        </p:sp>
        <p:sp>
          <p:nvSpPr>
            <p:cNvPr id="40040" name="Freeform 94"/>
            <p:cNvSpPr>
              <a:spLocks/>
            </p:cNvSpPr>
            <p:nvPr/>
          </p:nvSpPr>
          <p:spPr bwMode="auto">
            <a:xfrm>
              <a:off x="3523" y="2198"/>
              <a:ext cx="226" cy="234"/>
            </a:xfrm>
            <a:custGeom>
              <a:avLst/>
              <a:gdLst>
                <a:gd name="T0" fmla="*/ 33 w 226"/>
                <a:gd name="T1" fmla="*/ 171 h 234"/>
                <a:gd name="T2" fmla="*/ 44 w 226"/>
                <a:gd name="T3" fmla="*/ 195 h 234"/>
                <a:gd name="T4" fmla="*/ 65 w 226"/>
                <a:gd name="T5" fmla="*/ 215 h 234"/>
                <a:gd name="T6" fmla="*/ 98 w 226"/>
                <a:gd name="T7" fmla="*/ 233 h 234"/>
                <a:gd name="T8" fmla="*/ 130 w 226"/>
                <a:gd name="T9" fmla="*/ 233 h 234"/>
                <a:gd name="T10" fmla="*/ 152 w 226"/>
                <a:gd name="T11" fmla="*/ 225 h 234"/>
                <a:gd name="T12" fmla="*/ 174 w 226"/>
                <a:gd name="T13" fmla="*/ 206 h 234"/>
                <a:gd name="T14" fmla="*/ 190 w 226"/>
                <a:gd name="T15" fmla="*/ 179 h 234"/>
                <a:gd name="T16" fmla="*/ 191 w 226"/>
                <a:gd name="T17" fmla="*/ 158 h 234"/>
                <a:gd name="T18" fmla="*/ 206 w 226"/>
                <a:gd name="T19" fmla="*/ 150 h 234"/>
                <a:gd name="T20" fmla="*/ 220 w 226"/>
                <a:gd name="T21" fmla="*/ 139 h 234"/>
                <a:gd name="T22" fmla="*/ 226 w 226"/>
                <a:gd name="T23" fmla="*/ 119 h 234"/>
                <a:gd name="T24" fmla="*/ 225 w 226"/>
                <a:gd name="T25" fmla="*/ 109 h 234"/>
                <a:gd name="T26" fmla="*/ 210 w 226"/>
                <a:gd name="T27" fmla="*/ 106 h 234"/>
                <a:gd name="T28" fmla="*/ 201 w 226"/>
                <a:gd name="T29" fmla="*/ 109 h 234"/>
                <a:gd name="T30" fmla="*/ 201 w 226"/>
                <a:gd name="T31" fmla="*/ 89 h 234"/>
                <a:gd name="T32" fmla="*/ 198 w 226"/>
                <a:gd name="T33" fmla="*/ 62 h 234"/>
                <a:gd name="T34" fmla="*/ 182 w 226"/>
                <a:gd name="T35" fmla="*/ 40 h 234"/>
                <a:gd name="T36" fmla="*/ 161 w 226"/>
                <a:gd name="T37" fmla="*/ 14 h 234"/>
                <a:gd name="T38" fmla="*/ 153 w 226"/>
                <a:gd name="T39" fmla="*/ 3 h 234"/>
                <a:gd name="T40" fmla="*/ 150 w 226"/>
                <a:gd name="T41" fmla="*/ 0 h 234"/>
                <a:gd name="T42" fmla="*/ 109 w 226"/>
                <a:gd name="T43" fmla="*/ 3 h 234"/>
                <a:gd name="T44" fmla="*/ 79 w 226"/>
                <a:gd name="T45" fmla="*/ 6 h 234"/>
                <a:gd name="T46" fmla="*/ 59 w 226"/>
                <a:gd name="T47" fmla="*/ 10 h 234"/>
                <a:gd name="T48" fmla="*/ 35 w 226"/>
                <a:gd name="T49" fmla="*/ 11 h 234"/>
                <a:gd name="T50" fmla="*/ 29 w 226"/>
                <a:gd name="T51" fmla="*/ 11 h 234"/>
                <a:gd name="T52" fmla="*/ 29 w 226"/>
                <a:gd name="T53" fmla="*/ 14 h 234"/>
                <a:gd name="T54" fmla="*/ 30 w 226"/>
                <a:gd name="T55" fmla="*/ 30 h 234"/>
                <a:gd name="T56" fmla="*/ 30 w 226"/>
                <a:gd name="T57" fmla="*/ 70 h 234"/>
                <a:gd name="T58" fmla="*/ 29 w 226"/>
                <a:gd name="T59" fmla="*/ 92 h 234"/>
                <a:gd name="T60" fmla="*/ 25 w 226"/>
                <a:gd name="T61" fmla="*/ 116 h 234"/>
                <a:gd name="T62" fmla="*/ 22 w 226"/>
                <a:gd name="T63" fmla="*/ 114 h 234"/>
                <a:gd name="T64" fmla="*/ 5 w 226"/>
                <a:gd name="T65" fmla="*/ 117 h 234"/>
                <a:gd name="T66" fmla="*/ 0 w 226"/>
                <a:gd name="T67" fmla="*/ 124 h 234"/>
                <a:gd name="T68" fmla="*/ 3 w 226"/>
                <a:gd name="T69" fmla="*/ 139 h 234"/>
                <a:gd name="T70" fmla="*/ 14 w 226"/>
                <a:gd name="T71" fmla="*/ 150 h 234"/>
                <a:gd name="T72" fmla="*/ 29 w 226"/>
                <a:gd name="T73" fmla="*/ 158 h 234"/>
                <a:gd name="T74" fmla="*/ 30 w 226"/>
                <a:gd name="T75" fmla="*/ 160 h 23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26" h="234">
                  <a:moveTo>
                    <a:pt x="30" y="160"/>
                  </a:moveTo>
                  <a:lnTo>
                    <a:pt x="33" y="171"/>
                  </a:lnTo>
                  <a:lnTo>
                    <a:pt x="38" y="181"/>
                  </a:lnTo>
                  <a:lnTo>
                    <a:pt x="44" y="195"/>
                  </a:lnTo>
                  <a:lnTo>
                    <a:pt x="52" y="204"/>
                  </a:lnTo>
                  <a:lnTo>
                    <a:pt x="65" y="215"/>
                  </a:lnTo>
                  <a:lnTo>
                    <a:pt x="79" y="225"/>
                  </a:lnTo>
                  <a:lnTo>
                    <a:pt x="98" y="233"/>
                  </a:lnTo>
                  <a:lnTo>
                    <a:pt x="119" y="234"/>
                  </a:lnTo>
                  <a:lnTo>
                    <a:pt x="130" y="233"/>
                  </a:lnTo>
                  <a:lnTo>
                    <a:pt x="141" y="230"/>
                  </a:lnTo>
                  <a:lnTo>
                    <a:pt x="152" y="225"/>
                  </a:lnTo>
                  <a:lnTo>
                    <a:pt x="163" y="217"/>
                  </a:lnTo>
                  <a:lnTo>
                    <a:pt x="174" y="206"/>
                  </a:lnTo>
                  <a:lnTo>
                    <a:pt x="183" y="192"/>
                  </a:lnTo>
                  <a:lnTo>
                    <a:pt x="190" y="179"/>
                  </a:lnTo>
                  <a:lnTo>
                    <a:pt x="191" y="166"/>
                  </a:lnTo>
                  <a:lnTo>
                    <a:pt x="191" y="158"/>
                  </a:lnTo>
                  <a:lnTo>
                    <a:pt x="195" y="154"/>
                  </a:lnTo>
                  <a:lnTo>
                    <a:pt x="206" y="150"/>
                  </a:lnTo>
                  <a:lnTo>
                    <a:pt x="213" y="144"/>
                  </a:lnTo>
                  <a:lnTo>
                    <a:pt x="220" y="139"/>
                  </a:lnTo>
                  <a:lnTo>
                    <a:pt x="223" y="133"/>
                  </a:lnTo>
                  <a:lnTo>
                    <a:pt x="226" y="119"/>
                  </a:lnTo>
                  <a:lnTo>
                    <a:pt x="225" y="112"/>
                  </a:lnTo>
                  <a:lnTo>
                    <a:pt x="225" y="109"/>
                  </a:lnTo>
                  <a:lnTo>
                    <a:pt x="220" y="106"/>
                  </a:lnTo>
                  <a:lnTo>
                    <a:pt x="210" y="106"/>
                  </a:lnTo>
                  <a:lnTo>
                    <a:pt x="204" y="108"/>
                  </a:lnTo>
                  <a:lnTo>
                    <a:pt x="201" y="109"/>
                  </a:lnTo>
                  <a:lnTo>
                    <a:pt x="201" y="89"/>
                  </a:lnTo>
                  <a:lnTo>
                    <a:pt x="199" y="71"/>
                  </a:lnTo>
                  <a:lnTo>
                    <a:pt x="198" y="62"/>
                  </a:lnTo>
                  <a:lnTo>
                    <a:pt x="196" y="59"/>
                  </a:lnTo>
                  <a:lnTo>
                    <a:pt x="182" y="40"/>
                  </a:lnTo>
                  <a:lnTo>
                    <a:pt x="169" y="24"/>
                  </a:lnTo>
                  <a:lnTo>
                    <a:pt x="161" y="14"/>
                  </a:lnTo>
                  <a:lnTo>
                    <a:pt x="157" y="6"/>
                  </a:lnTo>
                  <a:lnTo>
                    <a:pt x="153" y="3"/>
                  </a:lnTo>
                  <a:lnTo>
                    <a:pt x="150" y="0"/>
                  </a:lnTo>
                  <a:lnTo>
                    <a:pt x="130" y="2"/>
                  </a:lnTo>
                  <a:lnTo>
                    <a:pt x="109" y="3"/>
                  </a:lnTo>
                  <a:lnTo>
                    <a:pt x="93" y="5"/>
                  </a:lnTo>
                  <a:lnTo>
                    <a:pt x="79" y="6"/>
                  </a:lnTo>
                  <a:lnTo>
                    <a:pt x="68" y="8"/>
                  </a:lnTo>
                  <a:lnTo>
                    <a:pt x="59" y="10"/>
                  </a:lnTo>
                  <a:lnTo>
                    <a:pt x="44" y="11"/>
                  </a:lnTo>
                  <a:lnTo>
                    <a:pt x="35" y="11"/>
                  </a:lnTo>
                  <a:lnTo>
                    <a:pt x="30" y="11"/>
                  </a:lnTo>
                  <a:lnTo>
                    <a:pt x="29" y="11"/>
                  </a:lnTo>
                  <a:lnTo>
                    <a:pt x="29" y="14"/>
                  </a:lnTo>
                  <a:lnTo>
                    <a:pt x="29" y="21"/>
                  </a:lnTo>
                  <a:lnTo>
                    <a:pt x="30" y="30"/>
                  </a:lnTo>
                  <a:lnTo>
                    <a:pt x="30" y="43"/>
                  </a:lnTo>
                  <a:lnTo>
                    <a:pt x="30" y="70"/>
                  </a:lnTo>
                  <a:lnTo>
                    <a:pt x="30" y="82"/>
                  </a:lnTo>
                  <a:lnTo>
                    <a:pt x="29" y="92"/>
                  </a:lnTo>
                  <a:lnTo>
                    <a:pt x="25" y="103"/>
                  </a:lnTo>
                  <a:lnTo>
                    <a:pt x="25" y="116"/>
                  </a:lnTo>
                  <a:lnTo>
                    <a:pt x="22" y="114"/>
                  </a:lnTo>
                  <a:lnTo>
                    <a:pt x="14" y="114"/>
                  </a:lnTo>
                  <a:lnTo>
                    <a:pt x="5" y="117"/>
                  </a:lnTo>
                  <a:lnTo>
                    <a:pt x="2" y="120"/>
                  </a:lnTo>
                  <a:lnTo>
                    <a:pt x="0" y="124"/>
                  </a:lnTo>
                  <a:lnTo>
                    <a:pt x="0" y="133"/>
                  </a:lnTo>
                  <a:lnTo>
                    <a:pt x="3" y="139"/>
                  </a:lnTo>
                  <a:lnTo>
                    <a:pt x="8" y="146"/>
                  </a:lnTo>
                  <a:lnTo>
                    <a:pt x="14" y="150"/>
                  </a:lnTo>
                  <a:lnTo>
                    <a:pt x="25" y="157"/>
                  </a:lnTo>
                  <a:lnTo>
                    <a:pt x="29" y="158"/>
                  </a:lnTo>
                  <a:lnTo>
                    <a:pt x="30" y="160"/>
                  </a:lnTo>
                  <a:close/>
                </a:path>
              </a:pathLst>
            </a:custGeom>
            <a:solidFill>
              <a:srgbClr val="FEE6DB"/>
            </a:solidFill>
            <a:ln w="12700">
              <a:solidFill>
                <a:srgbClr val="000000"/>
              </a:solidFill>
              <a:prstDash val="solid"/>
              <a:round/>
              <a:headEnd/>
              <a:tailEnd/>
            </a:ln>
          </p:spPr>
          <p:txBody>
            <a:bodyPr/>
            <a:lstStyle/>
            <a:p>
              <a:endParaRPr lang="ja-JP" altLang="en-US"/>
            </a:p>
          </p:txBody>
        </p:sp>
        <p:sp>
          <p:nvSpPr>
            <p:cNvPr id="40041" name="Freeform 95"/>
            <p:cNvSpPr>
              <a:spLocks/>
            </p:cNvSpPr>
            <p:nvPr/>
          </p:nvSpPr>
          <p:spPr bwMode="auto">
            <a:xfrm>
              <a:off x="3590" y="2348"/>
              <a:ext cx="82" cy="61"/>
            </a:xfrm>
            <a:custGeom>
              <a:avLst/>
              <a:gdLst>
                <a:gd name="T0" fmla="*/ 0 w 82"/>
                <a:gd name="T1" fmla="*/ 10 h 61"/>
                <a:gd name="T2" fmla="*/ 1 w 82"/>
                <a:gd name="T3" fmla="*/ 10 h 61"/>
                <a:gd name="T4" fmla="*/ 7 w 82"/>
                <a:gd name="T5" fmla="*/ 10 h 61"/>
                <a:gd name="T6" fmla="*/ 17 w 82"/>
                <a:gd name="T7" fmla="*/ 8 h 61"/>
                <a:gd name="T8" fmla="*/ 28 w 82"/>
                <a:gd name="T9" fmla="*/ 8 h 61"/>
                <a:gd name="T10" fmla="*/ 52 w 82"/>
                <a:gd name="T11" fmla="*/ 5 h 61"/>
                <a:gd name="T12" fmla="*/ 63 w 82"/>
                <a:gd name="T13" fmla="*/ 4 h 61"/>
                <a:gd name="T14" fmla="*/ 72 w 82"/>
                <a:gd name="T15" fmla="*/ 0 h 61"/>
                <a:gd name="T16" fmla="*/ 79 w 82"/>
                <a:gd name="T17" fmla="*/ 2 h 61"/>
                <a:gd name="T18" fmla="*/ 82 w 82"/>
                <a:gd name="T19" fmla="*/ 8 h 61"/>
                <a:gd name="T20" fmla="*/ 82 w 82"/>
                <a:gd name="T21" fmla="*/ 18 h 61"/>
                <a:gd name="T22" fmla="*/ 80 w 82"/>
                <a:gd name="T23" fmla="*/ 29 h 61"/>
                <a:gd name="T24" fmla="*/ 75 w 82"/>
                <a:gd name="T25" fmla="*/ 40 h 61"/>
                <a:gd name="T26" fmla="*/ 69 w 82"/>
                <a:gd name="T27" fmla="*/ 50 h 61"/>
                <a:gd name="T28" fmla="*/ 63 w 82"/>
                <a:gd name="T29" fmla="*/ 57 h 61"/>
                <a:gd name="T30" fmla="*/ 55 w 82"/>
                <a:gd name="T31" fmla="*/ 61 h 61"/>
                <a:gd name="T32" fmla="*/ 45 w 82"/>
                <a:gd name="T33" fmla="*/ 59 h 61"/>
                <a:gd name="T34" fmla="*/ 36 w 82"/>
                <a:gd name="T35" fmla="*/ 53 h 61"/>
                <a:gd name="T36" fmla="*/ 26 w 82"/>
                <a:gd name="T37" fmla="*/ 45 h 61"/>
                <a:gd name="T38" fmla="*/ 19 w 82"/>
                <a:gd name="T39" fmla="*/ 35 h 61"/>
                <a:gd name="T40" fmla="*/ 11 w 82"/>
                <a:gd name="T41" fmla="*/ 26 h 61"/>
                <a:gd name="T42" fmla="*/ 4 w 82"/>
                <a:gd name="T43" fmla="*/ 18 h 61"/>
                <a:gd name="T44" fmla="*/ 1 w 82"/>
                <a:gd name="T45" fmla="*/ 12 h 61"/>
                <a:gd name="T46" fmla="*/ 0 w 82"/>
                <a:gd name="T47" fmla="*/ 10 h 61"/>
                <a:gd name="T48" fmla="*/ 0 w 82"/>
                <a:gd name="T49" fmla="*/ 10 h 6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2" h="61">
                  <a:moveTo>
                    <a:pt x="0" y="10"/>
                  </a:moveTo>
                  <a:lnTo>
                    <a:pt x="1" y="10"/>
                  </a:lnTo>
                  <a:lnTo>
                    <a:pt x="7" y="10"/>
                  </a:lnTo>
                  <a:lnTo>
                    <a:pt x="17" y="8"/>
                  </a:lnTo>
                  <a:lnTo>
                    <a:pt x="28" y="8"/>
                  </a:lnTo>
                  <a:lnTo>
                    <a:pt x="52" y="5"/>
                  </a:lnTo>
                  <a:lnTo>
                    <a:pt x="63" y="4"/>
                  </a:lnTo>
                  <a:lnTo>
                    <a:pt x="72" y="0"/>
                  </a:lnTo>
                  <a:lnTo>
                    <a:pt x="79" y="2"/>
                  </a:lnTo>
                  <a:lnTo>
                    <a:pt x="82" y="8"/>
                  </a:lnTo>
                  <a:lnTo>
                    <a:pt x="82" y="18"/>
                  </a:lnTo>
                  <a:lnTo>
                    <a:pt x="80" y="29"/>
                  </a:lnTo>
                  <a:lnTo>
                    <a:pt x="75" y="40"/>
                  </a:lnTo>
                  <a:lnTo>
                    <a:pt x="69" y="50"/>
                  </a:lnTo>
                  <a:lnTo>
                    <a:pt x="63" y="57"/>
                  </a:lnTo>
                  <a:lnTo>
                    <a:pt x="55" y="61"/>
                  </a:lnTo>
                  <a:lnTo>
                    <a:pt x="45" y="59"/>
                  </a:lnTo>
                  <a:lnTo>
                    <a:pt x="36" y="53"/>
                  </a:lnTo>
                  <a:lnTo>
                    <a:pt x="26" y="45"/>
                  </a:lnTo>
                  <a:lnTo>
                    <a:pt x="19" y="35"/>
                  </a:lnTo>
                  <a:lnTo>
                    <a:pt x="11" y="26"/>
                  </a:lnTo>
                  <a:lnTo>
                    <a:pt x="4" y="18"/>
                  </a:lnTo>
                  <a:lnTo>
                    <a:pt x="1" y="12"/>
                  </a:lnTo>
                  <a:lnTo>
                    <a:pt x="0" y="10"/>
                  </a:lnTo>
                  <a:close/>
                </a:path>
              </a:pathLst>
            </a:custGeom>
            <a:solidFill>
              <a:srgbClr val="FF0000"/>
            </a:solidFill>
            <a:ln w="12700">
              <a:solidFill>
                <a:srgbClr val="000000"/>
              </a:solidFill>
              <a:prstDash val="solid"/>
              <a:round/>
              <a:headEnd/>
              <a:tailEnd/>
            </a:ln>
          </p:spPr>
          <p:txBody>
            <a:bodyPr/>
            <a:lstStyle/>
            <a:p>
              <a:endParaRPr lang="ja-JP" altLang="en-US"/>
            </a:p>
          </p:txBody>
        </p:sp>
        <p:sp>
          <p:nvSpPr>
            <p:cNvPr id="40042" name="Freeform 96"/>
            <p:cNvSpPr>
              <a:spLocks/>
            </p:cNvSpPr>
            <p:nvPr/>
          </p:nvSpPr>
          <p:spPr bwMode="auto">
            <a:xfrm>
              <a:off x="3566" y="2269"/>
              <a:ext cx="33" cy="18"/>
            </a:xfrm>
            <a:custGeom>
              <a:avLst/>
              <a:gdLst>
                <a:gd name="T0" fmla="*/ 0 w 33"/>
                <a:gd name="T1" fmla="*/ 18 h 18"/>
                <a:gd name="T2" fmla="*/ 1 w 33"/>
                <a:gd name="T3" fmla="*/ 16 h 18"/>
                <a:gd name="T4" fmla="*/ 5 w 33"/>
                <a:gd name="T5" fmla="*/ 15 h 18"/>
                <a:gd name="T6" fmla="*/ 14 w 33"/>
                <a:gd name="T7" fmla="*/ 7 h 18"/>
                <a:gd name="T8" fmla="*/ 25 w 33"/>
                <a:gd name="T9" fmla="*/ 0 h 18"/>
                <a:gd name="T10" fmla="*/ 30 w 33"/>
                <a:gd name="T11" fmla="*/ 0 h 18"/>
                <a:gd name="T12" fmla="*/ 33 w 33"/>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8">
                  <a:moveTo>
                    <a:pt x="0" y="18"/>
                  </a:moveTo>
                  <a:lnTo>
                    <a:pt x="1" y="16"/>
                  </a:lnTo>
                  <a:lnTo>
                    <a:pt x="5" y="15"/>
                  </a:lnTo>
                  <a:lnTo>
                    <a:pt x="14" y="7"/>
                  </a:lnTo>
                  <a:lnTo>
                    <a:pt x="25" y="0"/>
                  </a:lnTo>
                  <a:lnTo>
                    <a:pt x="30" y="0"/>
                  </a:lnTo>
                  <a:lnTo>
                    <a:pt x="3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43" name="Freeform 97"/>
            <p:cNvSpPr>
              <a:spLocks/>
            </p:cNvSpPr>
            <p:nvPr/>
          </p:nvSpPr>
          <p:spPr bwMode="auto">
            <a:xfrm>
              <a:off x="3654" y="2261"/>
              <a:ext cx="38" cy="19"/>
            </a:xfrm>
            <a:custGeom>
              <a:avLst/>
              <a:gdLst>
                <a:gd name="T0" fmla="*/ 0 w 38"/>
                <a:gd name="T1" fmla="*/ 0 h 19"/>
                <a:gd name="T2" fmla="*/ 2 w 38"/>
                <a:gd name="T3" fmla="*/ 0 h 19"/>
                <a:gd name="T4" fmla="*/ 7 w 38"/>
                <a:gd name="T5" fmla="*/ 2 h 19"/>
                <a:gd name="T6" fmla="*/ 18 w 38"/>
                <a:gd name="T7" fmla="*/ 5 h 19"/>
                <a:gd name="T8" fmla="*/ 30 w 38"/>
                <a:gd name="T9" fmla="*/ 10 h 19"/>
                <a:gd name="T10" fmla="*/ 35 w 38"/>
                <a:gd name="T11" fmla="*/ 15 h 19"/>
                <a:gd name="T12" fmla="*/ 38 w 38"/>
                <a:gd name="T13" fmla="*/ 19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19">
                  <a:moveTo>
                    <a:pt x="0" y="0"/>
                  </a:moveTo>
                  <a:lnTo>
                    <a:pt x="2" y="0"/>
                  </a:lnTo>
                  <a:lnTo>
                    <a:pt x="7" y="2"/>
                  </a:lnTo>
                  <a:lnTo>
                    <a:pt x="18" y="5"/>
                  </a:lnTo>
                  <a:lnTo>
                    <a:pt x="30" y="10"/>
                  </a:lnTo>
                  <a:lnTo>
                    <a:pt x="35" y="15"/>
                  </a:lnTo>
                  <a:lnTo>
                    <a:pt x="38" y="1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44" name="Freeform 98"/>
            <p:cNvSpPr>
              <a:spLocks/>
            </p:cNvSpPr>
            <p:nvPr/>
          </p:nvSpPr>
          <p:spPr bwMode="auto">
            <a:xfrm>
              <a:off x="3604" y="2295"/>
              <a:ext cx="30" cy="44"/>
            </a:xfrm>
            <a:custGeom>
              <a:avLst/>
              <a:gdLst>
                <a:gd name="T0" fmla="*/ 20 w 30"/>
                <a:gd name="T1" fmla="*/ 0 h 44"/>
                <a:gd name="T2" fmla="*/ 19 w 30"/>
                <a:gd name="T3" fmla="*/ 1 h 44"/>
                <a:gd name="T4" fmla="*/ 17 w 30"/>
                <a:gd name="T5" fmla="*/ 6 h 44"/>
                <a:gd name="T6" fmla="*/ 8 w 30"/>
                <a:gd name="T7" fmla="*/ 17 h 44"/>
                <a:gd name="T8" fmla="*/ 5 w 30"/>
                <a:gd name="T9" fmla="*/ 23 h 44"/>
                <a:gd name="T10" fmla="*/ 1 w 30"/>
                <a:gd name="T11" fmla="*/ 30 h 44"/>
                <a:gd name="T12" fmla="*/ 0 w 30"/>
                <a:gd name="T13" fmla="*/ 34 h 44"/>
                <a:gd name="T14" fmla="*/ 1 w 30"/>
                <a:gd name="T15" fmla="*/ 38 h 44"/>
                <a:gd name="T16" fmla="*/ 9 w 30"/>
                <a:gd name="T17" fmla="*/ 41 h 44"/>
                <a:gd name="T18" fmla="*/ 19 w 30"/>
                <a:gd name="T19" fmla="*/ 42 h 44"/>
                <a:gd name="T20" fmla="*/ 27 w 30"/>
                <a:gd name="T21" fmla="*/ 44 h 44"/>
                <a:gd name="T22" fmla="*/ 30 w 30"/>
                <a:gd name="T23" fmla="*/ 44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44">
                  <a:moveTo>
                    <a:pt x="20" y="0"/>
                  </a:moveTo>
                  <a:lnTo>
                    <a:pt x="19" y="1"/>
                  </a:lnTo>
                  <a:lnTo>
                    <a:pt x="17" y="6"/>
                  </a:lnTo>
                  <a:lnTo>
                    <a:pt x="8" y="17"/>
                  </a:lnTo>
                  <a:lnTo>
                    <a:pt x="5" y="23"/>
                  </a:lnTo>
                  <a:lnTo>
                    <a:pt x="1" y="30"/>
                  </a:lnTo>
                  <a:lnTo>
                    <a:pt x="0" y="34"/>
                  </a:lnTo>
                  <a:lnTo>
                    <a:pt x="1" y="38"/>
                  </a:lnTo>
                  <a:lnTo>
                    <a:pt x="9" y="41"/>
                  </a:lnTo>
                  <a:lnTo>
                    <a:pt x="19" y="42"/>
                  </a:lnTo>
                  <a:lnTo>
                    <a:pt x="27" y="44"/>
                  </a:lnTo>
                  <a:lnTo>
                    <a:pt x="30" y="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45" name="Freeform 99"/>
            <p:cNvSpPr>
              <a:spLocks/>
            </p:cNvSpPr>
            <p:nvPr/>
          </p:nvSpPr>
          <p:spPr bwMode="auto">
            <a:xfrm>
              <a:off x="3525" y="2165"/>
              <a:ext cx="213" cy="138"/>
            </a:xfrm>
            <a:custGeom>
              <a:avLst/>
              <a:gdLst>
                <a:gd name="T0" fmla="*/ 20 w 213"/>
                <a:gd name="T1" fmla="*/ 136 h 138"/>
                <a:gd name="T2" fmla="*/ 12 w 213"/>
                <a:gd name="T3" fmla="*/ 122 h 138"/>
                <a:gd name="T4" fmla="*/ 0 w 213"/>
                <a:gd name="T5" fmla="*/ 92 h 138"/>
                <a:gd name="T6" fmla="*/ 0 w 213"/>
                <a:gd name="T7" fmla="*/ 79 h 138"/>
                <a:gd name="T8" fmla="*/ 9 w 213"/>
                <a:gd name="T9" fmla="*/ 60 h 138"/>
                <a:gd name="T10" fmla="*/ 36 w 213"/>
                <a:gd name="T11" fmla="*/ 28 h 138"/>
                <a:gd name="T12" fmla="*/ 58 w 213"/>
                <a:gd name="T13" fmla="*/ 13 h 138"/>
                <a:gd name="T14" fmla="*/ 85 w 213"/>
                <a:gd name="T15" fmla="*/ 6 h 138"/>
                <a:gd name="T16" fmla="*/ 118 w 213"/>
                <a:gd name="T17" fmla="*/ 1 h 138"/>
                <a:gd name="T18" fmla="*/ 155 w 213"/>
                <a:gd name="T19" fmla="*/ 1 h 138"/>
                <a:gd name="T20" fmla="*/ 185 w 213"/>
                <a:gd name="T21" fmla="*/ 14 h 138"/>
                <a:gd name="T22" fmla="*/ 205 w 213"/>
                <a:gd name="T23" fmla="*/ 44 h 138"/>
                <a:gd name="T24" fmla="*/ 213 w 213"/>
                <a:gd name="T25" fmla="*/ 79 h 138"/>
                <a:gd name="T26" fmla="*/ 211 w 213"/>
                <a:gd name="T27" fmla="*/ 109 h 138"/>
                <a:gd name="T28" fmla="*/ 207 w 213"/>
                <a:gd name="T29" fmla="*/ 130 h 138"/>
                <a:gd name="T30" fmla="*/ 202 w 213"/>
                <a:gd name="T31" fmla="*/ 136 h 138"/>
                <a:gd name="T32" fmla="*/ 197 w 213"/>
                <a:gd name="T33" fmla="*/ 123 h 138"/>
                <a:gd name="T34" fmla="*/ 186 w 213"/>
                <a:gd name="T35" fmla="*/ 107 h 138"/>
                <a:gd name="T36" fmla="*/ 177 w 213"/>
                <a:gd name="T37" fmla="*/ 101 h 138"/>
                <a:gd name="T38" fmla="*/ 151 w 213"/>
                <a:gd name="T39" fmla="*/ 81 h 138"/>
                <a:gd name="T40" fmla="*/ 134 w 213"/>
                <a:gd name="T41" fmla="*/ 66 h 138"/>
                <a:gd name="T42" fmla="*/ 128 w 213"/>
                <a:gd name="T43" fmla="*/ 58 h 138"/>
                <a:gd name="T44" fmla="*/ 123 w 213"/>
                <a:gd name="T45" fmla="*/ 63 h 138"/>
                <a:gd name="T46" fmla="*/ 106 w 213"/>
                <a:gd name="T47" fmla="*/ 88 h 138"/>
                <a:gd name="T48" fmla="*/ 104 w 213"/>
                <a:gd name="T49" fmla="*/ 103 h 138"/>
                <a:gd name="T50" fmla="*/ 99 w 213"/>
                <a:gd name="T51" fmla="*/ 98 h 138"/>
                <a:gd name="T52" fmla="*/ 77 w 213"/>
                <a:gd name="T53" fmla="*/ 73 h 138"/>
                <a:gd name="T54" fmla="*/ 72 w 213"/>
                <a:gd name="T55" fmla="*/ 58 h 138"/>
                <a:gd name="T56" fmla="*/ 65 w 213"/>
                <a:gd name="T57" fmla="*/ 77 h 138"/>
                <a:gd name="T58" fmla="*/ 60 w 213"/>
                <a:gd name="T59" fmla="*/ 87 h 138"/>
                <a:gd name="T60" fmla="*/ 58 w 213"/>
                <a:gd name="T61" fmla="*/ 92 h 138"/>
                <a:gd name="T62" fmla="*/ 42 w 213"/>
                <a:gd name="T63" fmla="*/ 84 h 138"/>
                <a:gd name="T64" fmla="*/ 33 w 213"/>
                <a:gd name="T65" fmla="*/ 79 h 138"/>
                <a:gd name="T66" fmla="*/ 22 w 213"/>
                <a:gd name="T67" fmla="*/ 138 h 1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3" h="138">
                  <a:moveTo>
                    <a:pt x="22" y="138"/>
                  </a:moveTo>
                  <a:lnTo>
                    <a:pt x="20" y="136"/>
                  </a:lnTo>
                  <a:lnTo>
                    <a:pt x="19" y="133"/>
                  </a:lnTo>
                  <a:lnTo>
                    <a:pt x="12" y="122"/>
                  </a:lnTo>
                  <a:lnTo>
                    <a:pt x="6" y="107"/>
                  </a:lnTo>
                  <a:lnTo>
                    <a:pt x="0" y="92"/>
                  </a:lnTo>
                  <a:lnTo>
                    <a:pt x="0" y="85"/>
                  </a:lnTo>
                  <a:lnTo>
                    <a:pt x="0" y="79"/>
                  </a:lnTo>
                  <a:lnTo>
                    <a:pt x="5" y="71"/>
                  </a:lnTo>
                  <a:lnTo>
                    <a:pt x="9" y="60"/>
                  </a:lnTo>
                  <a:lnTo>
                    <a:pt x="25" y="39"/>
                  </a:lnTo>
                  <a:lnTo>
                    <a:pt x="36" y="28"/>
                  </a:lnTo>
                  <a:lnTo>
                    <a:pt x="46" y="19"/>
                  </a:lnTo>
                  <a:lnTo>
                    <a:pt x="58" y="13"/>
                  </a:lnTo>
                  <a:lnTo>
                    <a:pt x="71" y="9"/>
                  </a:lnTo>
                  <a:lnTo>
                    <a:pt x="85" y="6"/>
                  </a:lnTo>
                  <a:lnTo>
                    <a:pt x="101" y="5"/>
                  </a:lnTo>
                  <a:lnTo>
                    <a:pt x="118" y="1"/>
                  </a:lnTo>
                  <a:lnTo>
                    <a:pt x="136" y="0"/>
                  </a:lnTo>
                  <a:lnTo>
                    <a:pt x="155" y="1"/>
                  </a:lnTo>
                  <a:lnTo>
                    <a:pt x="170" y="6"/>
                  </a:lnTo>
                  <a:lnTo>
                    <a:pt x="185" y="14"/>
                  </a:lnTo>
                  <a:lnTo>
                    <a:pt x="197" y="28"/>
                  </a:lnTo>
                  <a:lnTo>
                    <a:pt x="205" y="44"/>
                  </a:lnTo>
                  <a:lnTo>
                    <a:pt x="211" y="62"/>
                  </a:lnTo>
                  <a:lnTo>
                    <a:pt x="213" y="79"/>
                  </a:lnTo>
                  <a:lnTo>
                    <a:pt x="213" y="95"/>
                  </a:lnTo>
                  <a:lnTo>
                    <a:pt x="211" y="109"/>
                  </a:lnTo>
                  <a:lnTo>
                    <a:pt x="210" y="120"/>
                  </a:lnTo>
                  <a:lnTo>
                    <a:pt x="207" y="130"/>
                  </a:lnTo>
                  <a:lnTo>
                    <a:pt x="204" y="138"/>
                  </a:lnTo>
                  <a:lnTo>
                    <a:pt x="202" y="136"/>
                  </a:lnTo>
                  <a:lnTo>
                    <a:pt x="202" y="133"/>
                  </a:lnTo>
                  <a:lnTo>
                    <a:pt x="197" y="123"/>
                  </a:lnTo>
                  <a:lnTo>
                    <a:pt x="189" y="112"/>
                  </a:lnTo>
                  <a:lnTo>
                    <a:pt x="186" y="107"/>
                  </a:lnTo>
                  <a:lnTo>
                    <a:pt x="181" y="104"/>
                  </a:lnTo>
                  <a:lnTo>
                    <a:pt x="177" y="101"/>
                  </a:lnTo>
                  <a:lnTo>
                    <a:pt x="169" y="95"/>
                  </a:lnTo>
                  <a:lnTo>
                    <a:pt x="151" y="81"/>
                  </a:lnTo>
                  <a:lnTo>
                    <a:pt x="142" y="74"/>
                  </a:lnTo>
                  <a:lnTo>
                    <a:pt x="134" y="66"/>
                  </a:lnTo>
                  <a:lnTo>
                    <a:pt x="129" y="62"/>
                  </a:lnTo>
                  <a:lnTo>
                    <a:pt x="128" y="58"/>
                  </a:lnTo>
                  <a:lnTo>
                    <a:pt x="126" y="60"/>
                  </a:lnTo>
                  <a:lnTo>
                    <a:pt x="123" y="63"/>
                  </a:lnTo>
                  <a:lnTo>
                    <a:pt x="114" y="74"/>
                  </a:lnTo>
                  <a:lnTo>
                    <a:pt x="106" y="88"/>
                  </a:lnTo>
                  <a:lnTo>
                    <a:pt x="104" y="95"/>
                  </a:lnTo>
                  <a:lnTo>
                    <a:pt x="104" y="103"/>
                  </a:lnTo>
                  <a:lnTo>
                    <a:pt x="102" y="101"/>
                  </a:lnTo>
                  <a:lnTo>
                    <a:pt x="99" y="98"/>
                  </a:lnTo>
                  <a:lnTo>
                    <a:pt x="87" y="87"/>
                  </a:lnTo>
                  <a:lnTo>
                    <a:pt x="77" y="73"/>
                  </a:lnTo>
                  <a:lnTo>
                    <a:pt x="72" y="65"/>
                  </a:lnTo>
                  <a:lnTo>
                    <a:pt x="72" y="58"/>
                  </a:lnTo>
                  <a:lnTo>
                    <a:pt x="68" y="69"/>
                  </a:lnTo>
                  <a:lnTo>
                    <a:pt x="65" y="77"/>
                  </a:lnTo>
                  <a:lnTo>
                    <a:pt x="61" y="84"/>
                  </a:lnTo>
                  <a:lnTo>
                    <a:pt x="60" y="87"/>
                  </a:lnTo>
                  <a:lnTo>
                    <a:pt x="58" y="92"/>
                  </a:lnTo>
                  <a:lnTo>
                    <a:pt x="49" y="87"/>
                  </a:lnTo>
                  <a:lnTo>
                    <a:pt x="42" y="84"/>
                  </a:lnTo>
                  <a:lnTo>
                    <a:pt x="36" y="81"/>
                  </a:lnTo>
                  <a:lnTo>
                    <a:pt x="33" y="79"/>
                  </a:lnTo>
                  <a:lnTo>
                    <a:pt x="22" y="1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0046" name="Freeform 100"/>
            <p:cNvSpPr>
              <a:spLocks/>
            </p:cNvSpPr>
            <p:nvPr/>
          </p:nvSpPr>
          <p:spPr bwMode="auto">
            <a:xfrm>
              <a:off x="3525" y="2165"/>
              <a:ext cx="213" cy="138"/>
            </a:xfrm>
            <a:custGeom>
              <a:avLst/>
              <a:gdLst>
                <a:gd name="T0" fmla="*/ 20 w 213"/>
                <a:gd name="T1" fmla="*/ 136 h 138"/>
                <a:gd name="T2" fmla="*/ 12 w 213"/>
                <a:gd name="T3" fmla="*/ 122 h 138"/>
                <a:gd name="T4" fmla="*/ 0 w 213"/>
                <a:gd name="T5" fmla="*/ 92 h 138"/>
                <a:gd name="T6" fmla="*/ 0 w 213"/>
                <a:gd name="T7" fmla="*/ 79 h 138"/>
                <a:gd name="T8" fmla="*/ 9 w 213"/>
                <a:gd name="T9" fmla="*/ 60 h 138"/>
                <a:gd name="T10" fmla="*/ 36 w 213"/>
                <a:gd name="T11" fmla="*/ 28 h 138"/>
                <a:gd name="T12" fmla="*/ 58 w 213"/>
                <a:gd name="T13" fmla="*/ 13 h 138"/>
                <a:gd name="T14" fmla="*/ 85 w 213"/>
                <a:gd name="T15" fmla="*/ 6 h 138"/>
                <a:gd name="T16" fmla="*/ 118 w 213"/>
                <a:gd name="T17" fmla="*/ 1 h 138"/>
                <a:gd name="T18" fmla="*/ 155 w 213"/>
                <a:gd name="T19" fmla="*/ 1 h 138"/>
                <a:gd name="T20" fmla="*/ 185 w 213"/>
                <a:gd name="T21" fmla="*/ 14 h 138"/>
                <a:gd name="T22" fmla="*/ 205 w 213"/>
                <a:gd name="T23" fmla="*/ 44 h 138"/>
                <a:gd name="T24" fmla="*/ 213 w 213"/>
                <a:gd name="T25" fmla="*/ 79 h 138"/>
                <a:gd name="T26" fmla="*/ 211 w 213"/>
                <a:gd name="T27" fmla="*/ 109 h 138"/>
                <a:gd name="T28" fmla="*/ 207 w 213"/>
                <a:gd name="T29" fmla="*/ 130 h 138"/>
                <a:gd name="T30" fmla="*/ 202 w 213"/>
                <a:gd name="T31" fmla="*/ 136 h 138"/>
                <a:gd name="T32" fmla="*/ 197 w 213"/>
                <a:gd name="T33" fmla="*/ 123 h 138"/>
                <a:gd name="T34" fmla="*/ 186 w 213"/>
                <a:gd name="T35" fmla="*/ 107 h 138"/>
                <a:gd name="T36" fmla="*/ 177 w 213"/>
                <a:gd name="T37" fmla="*/ 101 h 138"/>
                <a:gd name="T38" fmla="*/ 151 w 213"/>
                <a:gd name="T39" fmla="*/ 81 h 138"/>
                <a:gd name="T40" fmla="*/ 134 w 213"/>
                <a:gd name="T41" fmla="*/ 66 h 138"/>
                <a:gd name="T42" fmla="*/ 128 w 213"/>
                <a:gd name="T43" fmla="*/ 58 h 138"/>
                <a:gd name="T44" fmla="*/ 123 w 213"/>
                <a:gd name="T45" fmla="*/ 63 h 138"/>
                <a:gd name="T46" fmla="*/ 106 w 213"/>
                <a:gd name="T47" fmla="*/ 88 h 138"/>
                <a:gd name="T48" fmla="*/ 104 w 213"/>
                <a:gd name="T49" fmla="*/ 103 h 138"/>
                <a:gd name="T50" fmla="*/ 99 w 213"/>
                <a:gd name="T51" fmla="*/ 98 h 138"/>
                <a:gd name="T52" fmla="*/ 77 w 213"/>
                <a:gd name="T53" fmla="*/ 73 h 138"/>
                <a:gd name="T54" fmla="*/ 72 w 213"/>
                <a:gd name="T55" fmla="*/ 58 h 138"/>
                <a:gd name="T56" fmla="*/ 65 w 213"/>
                <a:gd name="T57" fmla="*/ 77 h 138"/>
                <a:gd name="T58" fmla="*/ 60 w 213"/>
                <a:gd name="T59" fmla="*/ 87 h 138"/>
                <a:gd name="T60" fmla="*/ 58 w 213"/>
                <a:gd name="T61" fmla="*/ 92 h 138"/>
                <a:gd name="T62" fmla="*/ 42 w 213"/>
                <a:gd name="T63" fmla="*/ 84 h 138"/>
                <a:gd name="T64" fmla="*/ 33 w 213"/>
                <a:gd name="T65" fmla="*/ 79 h 1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3" h="138">
                  <a:moveTo>
                    <a:pt x="22" y="138"/>
                  </a:moveTo>
                  <a:lnTo>
                    <a:pt x="20" y="136"/>
                  </a:lnTo>
                  <a:lnTo>
                    <a:pt x="19" y="133"/>
                  </a:lnTo>
                  <a:lnTo>
                    <a:pt x="12" y="122"/>
                  </a:lnTo>
                  <a:lnTo>
                    <a:pt x="6" y="107"/>
                  </a:lnTo>
                  <a:lnTo>
                    <a:pt x="0" y="92"/>
                  </a:lnTo>
                  <a:lnTo>
                    <a:pt x="0" y="85"/>
                  </a:lnTo>
                  <a:lnTo>
                    <a:pt x="0" y="79"/>
                  </a:lnTo>
                  <a:lnTo>
                    <a:pt x="5" y="71"/>
                  </a:lnTo>
                  <a:lnTo>
                    <a:pt x="9" y="60"/>
                  </a:lnTo>
                  <a:lnTo>
                    <a:pt x="25" y="39"/>
                  </a:lnTo>
                  <a:lnTo>
                    <a:pt x="36" y="28"/>
                  </a:lnTo>
                  <a:lnTo>
                    <a:pt x="46" y="19"/>
                  </a:lnTo>
                  <a:lnTo>
                    <a:pt x="58" y="13"/>
                  </a:lnTo>
                  <a:lnTo>
                    <a:pt x="71" y="9"/>
                  </a:lnTo>
                  <a:lnTo>
                    <a:pt x="85" y="6"/>
                  </a:lnTo>
                  <a:lnTo>
                    <a:pt x="101" y="5"/>
                  </a:lnTo>
                  <a:lnTo>
                    <a:pt x="118" y="1"/>
                  </a:lnTo>
                  <a:lnTo>
                    <a:pt x="136" y="0"/>
                  </a:lnTo>
                  <a:lnTo>
                    <a:pt x="155" y="1"/>
                  </a:lnTo>
                  <a:lnTo>
                    <a:pt x="170" y="6"/>
                  </a:lnTo>
                  <a:lnTo>
                    <a:pt x="185" y="14"/>
                  </a:lnTo>
                  <a:lnTo>
                    <a:pt x="197" y="28"/>
                  </a:lnTo>
                  <a:lnTo>
                    <a:pt x="205" y="44"/>
                  </a:lnTo>
                  <a:lnTo>
                    <a:pt x="211" y="62"/>
                  </a:lnTo>
                  <a:lnTo>
                    <a:pt x="213" y="79"/>
                  </a:lnTo>
                  <a:lnTo>
                    <a:pt x="213" y="95"/>
                  </a:lnTo>
                  <a:lnTo>
                    <a:pt x="211" y="109"/>
                  </a:lnTo>
                  <a:lnTo>
                    <a:pt x="210" y="120"/>
                  </a:lnTo>
                  <a:lnTo>
                    <a:pt x="207" y="130"/>
                  </a:lnTo>
                  <a:lnTo>
                    <a:pt x="204" y="138"/>
                  </a:lnTo>
                  <a:lnTo>
                    <a:pt x="202" y="136"/>
                  </a:lnTo>
                  <a:lnTo>
                    <a:pt x="202" y="133"/>
                  </a:lnTo>
                  <a:lnTo>
                    <a:pt x="197" y="123"/>
                  </a:lnTo>
                  <a:lnTo>
                    <a:pt x="189" y="112"/>
                  </a:lnTo>
                  <a:lnTo>
                    <a:pt x="186" y="107"/>
                  </a:lnTo>
                  <a:lnTo>
                    <a:pt x="181" y="104"/>
                  </a:lnTo>
                  <a:lnTo>
                    <a:pt x="177" y="101"/>
                  </a:lnTo>
                  <a:lnTo>
                    <a:pt x="169" y="95"/>
                  </a:lnTo>
                  <a:lnTo>
                    <a:pt x="151" y="81"/>
                  </a:lnTo>
                  <a:lnTo>
                    <a:pt x="142" y="74"/>
                  </a:lnTo>
                  <a:lnTo>
                    <a:pt x="134" y="66"/>
                  </a:lnTo>
                  <a:lnTo>
                    <a:pt x="129" y="62"/>
                  </a:lnTo>
                  <a:lnTo>
                    <a:pt x="128" y="58"/>
                  </a:lnTo>
                  <a:lnTo>
                    <a:pt x="126" y="60"/>
                  </a:lnTo>
                  <a:lnTo>
                    <a:pt x="123" y="63"/>
                  </a:lnTo>
                  <a:lnTo>
                    <a:pt x="114" y="74"/>
                  </a:lnTo>
                  <a:lnTo>
                    <a:pt x="106" y="88"/>
                  </a:lnTo>
                  <a:lnTo>
                    <a:pt x="104" y="95"/>
                  </a:lnTo>
                  <a:lnTo>
                    <a:pt x="104" y="103"/>
                  </a:lnTo>
                  <a:lnTo>
                    <a:pt x="102" y="101"/>
                  </a:lnTo>
                  <a:lnTo>
                    <a:pt x="99" y="98"/>
                  </a:lnTo>
                  <a:lnTo>
                    <a:pt x="87" y="87"/>
                  </a:lnTo>
                  <a:lnTo>
                    <a:pt x="77" y="73"/>
                  </a:lnTo>
                  <a:lnTo>
                    <a:pt x="72" y="65"/>
                  </a:lnTo>
                  <a:lnTo>
                    <a:pt x="72" y="58"/>
                  </a:lnTo>
                  <a:lnTo>
                    <a:pt x="68" y="69"/>
                  </a:lnTo>
                  <a:lnTo>
                    <a:pt x="65" y="77"/>
                  </a:lnTo>
                  <a:lnTo>
                    <a:pt x="61" y="84"/>
                  </a:lnTo>
                  <a:lnTo>
                    <a:pt x="60" y="87"/>
                  </a:lnTo>
                  <a:lnTo>
                    <a:pt x="58" y="92"/>
                  </a:lnTo>
                  <a:lnTo>
                    <a:pt x="49" y="87"/>
                  </a:lnTo>
                  <a:lnTo>
                    <a:pt x="42" y="84"/>
                  </a:lnTo>
                  <a:lnTo>
                    <a:pt x="36" y="81"/>
                  </a:lnTo>
                  <a:lnTo>
                    <a:pt x="33" y="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47" name="Freeform 101"/>
            <p:cNvSpPr>
              <a:spLocks/>
            </p:cNvSpPr>
            <p:nvPr/>
          </p:nvSpPr>
          <p:spPr bwMode="auto">
            <a:xfrm>
              <a:off x="3719" y="2322"/>
              <a:ext cx="16" cy="11"/>
            </a:xfrm>
            <a:custGeom>
              <a:avLst/>
              <a:gdLst>
                <a:gd name="T0" fmla="*/ 16 w 16"/>
                <a:gd name="T1" fmla="*/ 0 h 11"/>
                <a:gd name="T2" fmla="*/ 14 w 16"/>
                <a:gd name="T3" fmla="*/ 1 h 11"/>
                <a:gd name="T4" fmla="*/ 8 w 16"/>
                <a:gd name="T5" fmla="*/ 3 h 11"/>
                <a:gd name="T6" fmla="*/ 3 w 16"/>
                <a:gd name="T7" fmla="*/ 6 h 11"/>
                <a:gd name="T8" fmla="*/ 0 w 16"/>
                <a:gd name="T9" fmla="*/ 11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1">
                  <a:moveTo>
                    <a:pt x="16" y="0"/>
                  </a:moveTo>
                  <a:lnTo>
                    <a:pt x="14" y="1"/>
                  </a:lnTo>
                  <a:lnTo>
                    <a:pt x="8" y="3"/>
                  </a:lnTo>
                  <a:lnTo>
                    <a:pt x="3" y="6"/>
                  </a:lnTo>
                  <a:lnTo>
                    <a:pt x="0" y="1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48" name="Freeform 102"/>
            <p:cNvSpPr>
              <a:spLocks/>
            </p:cNvSpPr>
            <p:nvPr/>
          </p:nvSpPr>
          <p:spPr bwMode="auto">
            <a:xfrm>
              <a:off x="3541" y="2328"/>
              <a:ext cx="11" cy="8"/>
            </a:xfrm>
            <a:custGeom>
              <a:avLst/>
              <a:gdLst>
                <a:gd name="T0" fmla="*/ 0 w 11"/>
                <a:gd name="T1" fmla="*/ 0 h 8"/>
                <a:gd name="T2" fmla="*/ 1 w 11"/>
                <a:gd name="T3" fmla="*/ 0 h 8"/>
                <a:gd name="T4" fmla="*/ 4 w 11"/>
                <a:gd name="T5" fmla="*/ 1 h 8"/>
                <a:gd name="T6" fmla="*/ 7 w 11"/>
                <a:gd name="T7" fmla="*/ 3 h 8"/>
                <a:gd name="T8" fmla="*/ 11 w 11"/>
                <a:gd name="T9" fmla="*/ 8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8">
                  <a:moveTo>
                    <a:pt x="0" y="0"/>
                  </a:moveTo>
                  <a:lnTo>
                    <a:pt x="1" y="0"/>
                  </a:lnTo>
                  <a:lnTo>
                    <a:pt x="4" y="1"/>
                  </a:lnTo>
                  <a:lnTo>
                    <a:pt x="7" y="3"/>
                  </a:lnTo>
                  <a:lnTo>
                    <a:pt x="11" y="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49" name="Freeform 103"/>
            <p:cNvSpPr>
              <a:spLocks/>
            </p:cNvSpPr>
            <p:nvPr/>
          </p:nvSpPr>
          <p:spPr bwMode="auto">
            <a:xfrm>
              <a:off x="3662" y="2287"/>
              <a:ext cx="11" cy="20"/>
            </a:xfrm>
            <a:custGeom>
              <a:avLst/>
              <a:gdLst>
                <a:gd name="T0" fmla="*/ 11 w 11"/>
                <a:gd name="T1" fmla="*/ 9 h 20"/>
                <a:gd name="T2" fmla="*/ 10 w 11"/>
                <a:gd name="T3" fmla="*/ 17 h 20"/>
                <a:gd name="T4" fmla="*/ 8 w 11"/>
                <a:gd name="T5" fmla="*/ 20 h 20"/>
                <a:gd name="T6" fmla="*/ 7 w 11"/>
                <a:gd name="T7" fmla="*/ 20 h 20"/>
                <a:gd name="T8" fmla="*/ 3 w 11"/>
                <a:gd name="T9" fmla="*/ 20 h 20"/>
                <a:gd name="T10" fmla="*/ 3 w 11"/>
                <a:gd name="T11" fmla="*/ 17 h 20"/>
                <a:gd name="T12" fmla="*/ 0 w 11"/>
                <a:gd name="T13" fmla="*/ 9 h 20"/>
                <a:gd name="T14" fmla="*/ 3 w 11"/>
                <a:gd name="T15" fmla="*/ 3 h 20"/>
                <a:gd name="T16" fmla="*/ 3 w 11"/>
                <a:gd name="T17" fmla="*/ 0 h 20"/>
                <a:gd name="T18" fmla="*/ 7 w 11"/>
                <a:gd name="T19" fmla="*/ 0 h 20"/>
                <a:gd name="T20" fmla="*/ 8 w 11"/>
                <a:gd name="T21" fmla="*/ 0 h 20"/>
                <a:gd name="T22" fmla="*/ 10 w 11"/>
                <a:gd name="T23" fmla="*/ 3 h 20"/>
                <a:gd name="T24" fmla="*/ 11 w 11"/>
                <a:gd name="T25" fmla="*/ 9 h 20"/>
                <a:gd name="T26" fmla="*/ 11 w 11"/>
                <a:gd name="T27" fmla="*/ 9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20">
                  <a:moveTo>
                    <a:pt x="11" y="9"/>
                  </a:moveTo>
                  <a:lnTo>
                    <a:pt x="10" y="17"/>
                  </a:lnTo>
                  <a:lnTo>
                    <a:pt x="8" y="20"/>
                  </a:lnTo>
                  <a:lnTo>
                    <a:pt x="7" y="20"/>
                  </a:lnTo>
                  <a:lnTo>
                    <a:pt x="3" y="20"/>
                  </a:lnTo>
                  <a:lnTo>
                    <a:pt x="3" y="17"/>
                  </a:lnTo>
                  <a:lnTo>
                    <a:pt x="0" y="9"/>
                  </a:lnTo>
                  <a:lnTo>
                    <a:pt x="3" y="3"/>
                  </a:lnTo>
                  <a:lnTo>
                    <a:pt x="3" y="0"/>
                  </a:lnTo>
                  <a:lnTo>
                    <a:pt x="7" y="0"/>
                  </a:lnTo>
                  <a:lnTo>
                    <a:pt x="8" y="0"/>
                  </a:lnTo>
                  <a:lnTo>
                    <a:pt x="10" y="3"/>
                  </a:lnTo>
                  <a:lnTo>
                    <a:pt x="1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0050" name="Freeform 104"/>
            <p:cNvSpPr>
              <a:spLocks/>
            </p:cNvSpPr>
            <p:nvPr/>
          </p:nvSpPr>
          <p:spPr bwMode="auto">
            <a:xfrm>
              <a:off x="3586" y="2288"/>
              <a:ext cx="11" cy="21"/>
            </a:xfrm>
            <a:custGeom>
              <a:avLst/>
              <a:gdLst>
                <a:gd name="T0" fmla="*/ 11 w 11"/>
                <a:gd name="T1" fmla="*/ 10 h 21"/>
                <a:gd name="T2" fmla="*/ 10 w 11"/>
                <a:gd name="T3" fmla="*/ 18 h 21"/>
                <a:gd name="T4" fmla="*/ 7 w 11"/>
                <a:gd name="T5" fmla="*/ 21 h 21"/>
                <a:gd name="T6" fmla="*/ 2 w 11"/>
                <a:gd name="T7" fmla="*/ 18 h 21"/>
                <a:gd name="T8" fmla="*/ 0 w 11"/>
                <a:gd name="T9" fmla="*/ 10 h 21"/>
                <a:gd name="T10" fmla="*/ 2 w 11"/>
                <a:gd name="T11" fmla="*/ 3 h 21"/>
                <a:gd name="T12" fmla="*/ 5 w 11"/>
                <a:gd name="T13" fmla="*/ 0 h 21"/>
                <a:gd name="T14" fmla="*/ 7 w 11"/>
                <a:gd name="T15" fmla="*/ 0 h 21"/>
                <a:gd name="T16" fmla="*/ 8 w 11"/>
                <a:gd name="T17" fmla="*/ 0 h 21"/>
                <a:gd name="T18" fmla="*/ 10 w 11"/>
                <a:gd name="T19" fmla="*/ 3 h 21"/>
                <a:gd name="T20" fmla="*/ 11 w 11"/>
                <a:gd name="T21" fmla="*/ 10 h 21"/>
                <a:gd name="T22" fmla="*/ 11 w 11"/>
                <a:gd name="T23" fmla="*/ 10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21">
                  <a:moveTo>
                    <a:pt x="11" y="10"/>
                  </a:moveTo>
                  <a:lnTo>
                    <a:pt x="10" y="18"/>
                  </a:lnTo>
                  <a:lnTo>
                    <a:pt x="7" y="21"/>
                  </a:lnTo>
                  <a:lnTo>
                    <a:pt x="2" y="18"/>
                  </a:lnTo>
                  <a:lnTo>
                    <a:pt x="0" y="10"/>
                  </a:lnTo>
                  <a:lnTo>
                    <a:pt x="2" y="3"/>
                  </a:lnTo>
                  <a:lnTo>
                    <a:pt x="5" y="0"/>
                  </a:lnTo>
                  <a:lnTo>
                    <a:pt x="7" y="0"/>
                  </a:lnTo>
                  <a:lnTo>
                    <a:pt x="8" y="0"/>
                  </a:lnTo>
                  <a:lnTo>
                    <a:pt x="10" y="3"/>
                  </a:lnTo>
                  <a:lnTo>
                    <a:pt x="1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0051" name="Freeform 105"/>
            <p:cNvSpPr>
              <a:spLocks/>
            </p:cNvSpPr>
            <p:nvPr/>
          </p:nvSpPr>
          <p:spPr bwMode="auto">
            <a:xfrm>
              <a:off x="3673" y="2309"/>
              <a:ext cx="26" cy="16"/>
            </a:xfrm>
            <a:custGeom>
              <a:avLst/>
              <a:gdLst>
                <a:gd name="T0" fmla="*/ 26 w 26"/>
                <a:gd name="T1" fmla="*/ 0 h 16"/>
                <a:gd name="T2" fmla="*/ 24 w 26"/>
                <a:gd name="T3" fmla="*/ 1 h 16"/>
                <a:gd name="T4" fmla="*/ 22 w 26"/>
                <a:gd name="T5" fmla="*/ 1 h 16"/>
                <a:gd name="T6" fmla="*/ 14 w 26"/>
                <a:gd name="T7" fmla="*/ 5 h 16"/>
                <a:gd name="T8" fmla="*/ 7 w 26"/>
                <a:gd name="T9" fmla="*/ 9 h 16"/>
                <a:gd name="T10" fmla="*/ 0 w 26"/>
                <a:gd name="T11" fmla="*/ 16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6">
                  <a:moveTo>
                    <a:pt x="26" y="0"/>
                  </a:moveTo>
                  <a:lnTo>
                    <a:pt x="24" y="1"/>
                  </a:lnTo>
                  <a:lnTo>
                    <a:pt x="22" y="1"/>
                  </a:lnTo>
                  <a:lnTo>
                    <a:pt x="14" y="5"/>
                  </a:lnTo>
                  <a:lnTo>
                    <a:pt x="7" y="9"/>
                  </a:lnTo>
                  <a:lnTo>
                    <a:pt x="0"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52" name="Line 106"/>
            <p:cNvSpPr>
              <a:spLocks noChangeShapeType="1"/>
            </p:cNvSpPr>
            <p:nvPr/>
          </p:nvSpPr>
          <p:spPr bwMode="auto">
            <a:xfrm>
              <a:off x="3567" y="2309"/>
              <a:ext cx="23" cy="1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0053" name="Freeform 107"/>
            <p:cNvSpPr>
              <a:spLocks/>
            </p:cNvSpPr>
            <p:nvPr/>
          </p:nvSpPr>
          <p:spPr bwMode="auto">
            <a:xfrm>
              <a:off x="3773" y="2035"/>
              <a:ext cx="99" cy="100"/>
            </a:xfrm>
            <a:custGeom>
              <a:avLst/>
              <a:gdLst>
                <a:gd name="T0" fmla="*/ 99 w 99"/>
                <a:gd name="T1" fmla="*/ 81 h 100"/>
                <a:gd name="T2" fmla="*/ 99 w 99"/>
                <a:gd name="T3" fmla="*/ 78 h 100"/>
                <a:gd name="T4" fmla="*/ 98 w 99"/>
                <a:gd name="T5" fmla="*/ 68 h 100"/>
                <a:gd name="T6" fmla="*/ 96 w 99"/>
                <a:gd name="T7" fmla="*/ 57 h 100"/>
                <a:gd name="T8" fmla="*/ 93 w 99"/>
                <a:gd name="T9" fmla="*/ 44 h 100"/>
                <a:gd name="T10" fmla="*/ 90 w 99"/>
                <a:gd name="T11" fmla="*/ 30 h 100"/>
                <a:gd name="T12" fmla="*/ 87 w 99"/>
                <a:gd name="T13" fmla="*/ 17 h 100"/>
                <a:gd name="T14" fmla="*/ 82 w 99"/>
                <a:gd name="T15" fmla="*/ 8 h 100"/>
                <a:gd name="T16" fmla="*/ 77 w 99"/>
                <a:gd name="T17" fmla="*/ 3 h 100"/>
                <a:gd name="T18" fmla="*/ 66 w 99"/>
                <a:gd name="T19" fmla="*/ 2 h 100"/>
                <a:gd name="T20" fmla="*/ 55 w 99"/>
                <a:gd name="T21" fmla="*/ 2 h 100"/>
                <a:gd name="T22" fmla="*/ 47 w 99"/>
                <a:gd name="T23" fmla="*/ 3 h 100"/>
                <a:gd name="T24" fmla="*/ 44 w 99"/>
                <a:gd name="T25" fmla="*/ 5 h 100"/>
                <a:gd name="T26" fmla="*/ 44 w 99"/>
                <a:gd name="T27" fmla="*/ 5 h 100"/>
                <a:gd name="T28" fmla="*/ 42 w 99"/>
                <a:gd name="T29" fmla="*/ 3 h 100"/>
                <a:gd name="T30" fmla="*/ 38 w 99"/>
                <a:gd name="T31" fmla="*/ 2 h 100"/>
                <a:gd name="T32" fmla="*/ 33 w 99"/>
                <a:gd name="T33" fmla="*/ 0 h 100"/>
                <a:gd name="T34" fmla="*/ 25 w 99"/>
                <a:gd name="T35" fmla="*/ 2 h 100"/>
                <a:gd name="T36" fmla="*/ 20 w 99"/>
                <a:gd name="T37" fmla="*/ 5 h 100"/>
                <a:gd name="T38" fmla="*/ 16 w 99"/>
                <a:gd name="T39" fmla="*/ 10 h 100"/>
                <a:gd name="T40" fmla="*/ 6 w 99"/>
                <a:gd name="T41" fmla="*/ 24 h 100"/>
                <a:gd name="T42" fmla="*/ 1 w 99"/>
                <a:gd name="T43" fmla="*/ 30 h 100"/>
                <a:gd name="T44" fmla="*/ 0 w 99"/>
                <a:gd name="T45" fmla="*/ 38 h 100"/>
                <a:gd name="T46" fmla="*/ 0 w 99"/>
                <a:gd name="T47" fmla="*/ 43 h 100"/>
                <a:gd name="T48" fmla="*/ 1 w 99"/>
                <a:gd name="T49" fmla="*/ 48 h 100"/>
                <a:gd name="T50" fmla="*/ 8 w 99"/>
                <a:gd name="T51" fmla="*/ 54 h 100"/>
                <a:gd name="T52" fmla="*/ 11 w 99"/>
                <a:gd name="T53" fmla="*/ 57 h 100"/>
                <a:gd name="T54" fmla="*/ 14 w 99"/>
                <a:gd name="T55" fmla="*/ 60 h 100"/>
                <a:gd name="T56" fmla="*/ 16 w 99"/>
                <a:gd name="T57" fmla="*/ 60 h 100"/>
                <a:gd name="T58" fmla="*/ 14 w 99"/>
                <a:gd name="T59" fmla="*/ 62 h 100"/>
                <a:gd name="T60" fmla="*/ 14 w 99"/>
                <a:gd name="T61" fmla="*/ 63 h 100"/>
                <a:gd name="T62" fmla="*/ 11 w 99"/>
                <a:gd name="T63" fmla="*/ 71 h 100"/>
                <a:gd name="T64" fmla="*/ 11 w 99"/>
                <a:gd name="T65" fmla="*/ 76 h 100"/>
                <a:gd name="T66" fmla="*/ 12 w 99"/>
                <a:gd name="T67" fmla="*/ 81 h 100"/>
                <a:gd name="T68" fmla="*/ 16 w 99"/>
                <a:gd name="T69" fmla="*/ 84 h 100"/>
                <a:gd name="T70" fmla="*/ 22 w 99"/>
                <a:gd name="T71" fmla="*/ 87 h 100"/>
                <a:gd name="T72" fmla="*/ 33 w 99"/>
                <a:gd name="T73" fmla="*/ 90 h 100"/>
                <a:gd name="T74" fmla="*/ 39 w 99"/>
                <a:gd name="T75" fmla="*/ 95 h 100"/>
                <a:gd name="T76" fmla="*/ 42 w 99"/>
                <a:gd name="T77" fmla="*/ 98 h 100"/>
                <a:gd name="T78" fmla="*/ 44 w 99"/>
                <a:gd name="T79" fmla="*/ 100 h 100"/>
                <a:gd name="T80" fmla="*/ 99 w 99"/>
                <a:gd name="T81" fmla="*/ 81 h 1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99" h="100">
                  <a:moveTo>
                    <a:pt x="99" y="81"/>
                  </a:moveTo>
                  <a:lnTo>
                    <a:pt x="99" y="78"/>
                  </a:lnTo>
                  <a:lnTo>
                    <a:pt x="98" y="68"/>
                  </a:lnTo>
                  <a:lnTo>
                    <a:pt x="96" y="57"/>
                  </a:lnTo>
                  <a:lnTo>
                    <a:pt x="93" y="44"/>
                  </a:lnTo>
                  <a:lnTo>
                    <a:pt x="90" y="30"/>
                  </a:lnTo>
                  <a:lnTo>
                    <a:pt x="87" y="17"/>
                  </a:lnTo>
                  <a:lnTo>
                    <a:pt x="82" y="8"/>
                  </a:lnTo>
                  <a:lnTo>
                    <a:pt x="77" y="3"/>
                  </a:lnTo>
                  <a:lnTo>
                    <a:pt x="66" y="2"/>
                  </a:lnTo>
                  <a:lnTo>
                    <a:pt x="55" y="2"/>
                  </a:lnTo>
                  <a:lnTo>
                    <a:pt x="47" y="3"/>
                  </a:lnTo>
                  <a:lnTo>
                    <a:pt x="44" y="5"/>
                  </a:lnTo>
                  <a:lnTo>
                    <a:pt x="42" y="3"/>
                  </a:lnTo>
                  <a:lnTo>
                    <a:pt x="38" y="2"/>
                  </a:lnTo>
                  <a:lnTo>
                    <a:pt x="33" y="0"/>
                  </a:lnTo>
                  <a:lnTo>
                    <a:pt x="25" y="2"/>
                  </a:lnTo>
                  <a:lnTo>
                    <a:pt x="20" y="5"/>
                  </a:lnTo>
                  <a:lnTo>
                    <a:pt x="16" y="10"/>
                  </a:lnTo>
                  <a:lnTo>
                    <a:pt x="6" y="24"/>
                  </a:lnTo>
                  <a:lnTo>
                    <a:pt x="1" y="30"/>
                  </a:lnTo>
                  <a:lnTo>
                    <a:pt x="0" y="38"/>
                  </a:lnTo>
                  <a:lnTo>
                    <a:pt x="0" y="43"/>
                  </a:lnTo>
                  <a:lnTo>
                    <a:pt x="1" y="48"/>
                  </a:lnTo>
                  <a:lnTo>
                    <a:pt x="8" y="54"/>
                  </a:lnTo>
                  <a:lnTo>
                    <a:pt x="11" y="57"/>
                  </a:lnTo>
                  <a:lnTo>
                    <a:pt x="14" y="60"/>
                  </a:lnTo>
                  <a:lnTo>
                    <a:pt x="16" y="60"/>
                  </a:lnTo>
                  <a:lnTo>
                    <a:pt x="14" y="62"/>
                  </a:lnTo>
                  <a:lnTo>
                    <a:pt x="14" y="63"/>
                  </a:lnTo>
                  <a:lnTo>
                    <a:pt x="11" y="71"/>
                  </a:lnTo>
                  <a:lnTo>
                    <a:pt x="11" y="76"/>
                  </a:lnTo>
                  <a:lnTo>
                    <a:pt x="12" y="81"/>
                  </a:lnTo>
                  <a:lnTo>
                    <a:pt x="16" y="84"/>
                  </a:lnTo>
                  <a:lnTo>
                    <a:pt x="22" y="87"/>
                  </a:lnTo>
                  <a:lnTo>
                    <a:pt x="33" y="90"/>
                  </a:lnTo>
                  <a:lnTo>
                    <a:pt x="39" y="95"/>
                  </a:lnTo>
                  <a:lnTo>
                    <a:pt x="42" y="98"/>
                  </a:lnTo>
                  <a:lnTo>
                    <a:pt x="44" y="100"/>
                  </a:lnTo>
                  <a:lnTo>
                    <a:pt x="99" y="81"/>
                  </a:lnTo>
                  <a:close/>
                </a:path>
              </a:pathLst>
            </a:custGeom>
            <a:solidFill>
              <a:srgbClr val="FEE6E6"/>
            </a:solidFill>
            <a:ln w="12700">
              <a:solidFill>
                <a:srgbClr val="000000"/>
              </a:solidFill>
              <a:prstDash val="solid"/>
              <a:round/>
              <a:headEnd/>
              <a:tailEnd/>
            </a:ln>
          </p:spPr>
          <p:txBody>
            <a:bodyPr/>
            <a:lstStyle/>
            <a:p>
              <a:endParaRPr lang="ja-JP" altLang="en-US"/>
            </a:p>
          </p:txBody>
        </p:sp>
        <p:sp>
          <p:nvSpPr>
            <p:cNvPr id="40054" name="Freeform 108"/>
            <p:cNvSpPr>
              <a:spLocks/>
            </p:cNvSpPr>
            <p:nvPr/>
          </p:nvSpPr>
          <p:spPr bwMode="auto">
            <a:xfrm>
              <a:off x="3806" y="2040"/>
              <a:ext cx="28" cy="69"/>
            </a:xfrm>
            <a:custGeom>
              <a:avLst/>
              <a:gdLst>
                <a:gd name="T0" fmla="*/ 11 w 28"/>
                <a:gd name="T1" fmla="*/ 0 h 69"/>
                <a:gd name="T2" fmla="*/ 11 w 28"/>
                <a:gd name="T3" fmla="*/ 1 h 69"/>
                <a:gd name="T4" fmla="*/ 8 w 28"/>
                <a:gd name="T5" fmla="*/ 5 h 69"/>
                <a:gd name="T6" fmla="*/ 3 w 28"/>
                <a:gd name="T7" fmla="*/ 14 h 69"/>
                <a:gd name="T8" fmla="*/ 0 w 28"/>
                <a:gd name="T9" fmla="*/ 24 h 69"/>
                <a:gd name="T10" fmla="*/ 0 w 28"/>
                <a:gd name="T11" fmla="*/ 27 h 69"/>
                <a:gd name="T12" fmla="*/ 3 w 28"/>
                <a:gd name="T13" fmla="*/ 28 h 69"/>
                <a:gd name="T14" fmla="*/ 11 w 28"/>
                <a:gd name="T15" fmla="*/ 28 h 69"/>
                <a:gd name="T16" fmla="*/ 17 w 28"/>
                <a:gd name="T17" fmla="*/ 25 h 69"/>
                <a:gd name="T18" fmla="*/ 21 w 28"/>
                <a:gd name="T19" fmla="*/ 24 h 69"/>
                <a:gd name="T20" fmla="*/ 22 w 28"/>
                <a:gd name="T21" fmla="*/ 22 h 69"/>
                <a:gd name="T22" fmla="*/ 25 w 28"/>
                <a:gd name="T23" fmla="*/ 28 h 69"/>
                <a:gd name="T24" fmla="*/ 28 w 28"/>
                <a:gd name="T25" fmla="*/ 30 h 69"/>
                <a:gd name="T26" fmla="*/ 28 w 28"/>
                <a:gd name="T27" fmla="*/ 31 h 69"/>
                <a:gd name="T28" fmla="*/ 28 w 28"/>
                <a:gd name="T29" fmla="*/ 33 h 69"/>
                <a:gd name="T30" fmla="*/ 25 w 28"/>
                <a:gd name="T31" fmla="*/ 35 h 69"/>
                <a:gd name="T32" fmla="*/ 17 w 28"/>
                <a:gd name="T33" fmla="*/ 46 h 69"/>
                <a:gd name="T34" fmla="*/ 11 w 28"/>
                <a:gd name="T35" fmla="*/ 58 h 69"/>
                <a:gd name="T36" fmla="*/ 9 w 28"/>
                <a:gd name="T37" fmla="*/ 63 h 69"/>
                <a:gd name="T38" fmla="*/ 9 w 28"/>
                <a:gd name="T39" fmla="*/ 69 h 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 h="69">
                  <a:moveTo>
                    <a:pt x="11" y="0"/>
                  </a:moveTo>
                  <a:lnTo>
                    <a:pt x="11" y="1"/>
                  </a:lnTo>
                  <a:lnTo>
                    <a:pt x="8" y="5"/>
                  </a:lnTo>
                  <a:lnTo>
                    <a:pt x="3" y="14"/>
                  </a:lnTo>
                  <a:lnTo>
                    <a:pt x="0" y="24"/>
                  </a:lnTo>
                  <a:lnTo>
                    <a:pt x="0" y="27"/>
                  </a:lnTo>
                  <a:lnTo>
                    <a:pt x="3" y="28"/>
                  </a:lnTo>
                  <a:lnTo>
                    <a:pt x="11" y="28"/>
                  </a:lnTo>
                  <a:lnTo>
                    <a:pt x="17" y="25"/>
                  </a:lnTo>
                  <a:lnTo>
                    <a:pt x="21" y="24"/>
                  </a:lnTo>
                  <a:lnTo>
                    <a:pt x="22" y="22"/>
                  </a:lnTo>
                  <a:lnTo>
                    <a:pt x="25" y="28"/>
                  </a:lnTo>
                  <a:lnTo>
                    <a:pt x="28" y="30"/>
                  </a:lnTo>
                  <a:lnTo>
                    <a:pt x="28" y="31"/>
                  </a:lnTo>
                  <a:lnTo>
                    <a:pt x="28" y="33"/>
                  </a:lnTo>
                  <a:lnTo>
                    <a:pt x="25" y="35"/>
                  </a:lnTo>
                  <a:lnTo>
                    <a:pt x="17" y="46"/>
                  </a:lnTo>
                  <a:lnTo>
                    <a:pt x="11" y="58"/>
                  </a:lnTo>
                  <a:lnTo>
                    <a:pt x="9" y="63"/>
                  </a:lnTo>
                  <a:lnTo>
                    <a:pt x="9" y="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55" name="Freeform 109"/>
            <p:cNvSpPr>
              <a:spLocks/>
            </p:cNvSpPr>
            <p:nvPr/>
          </p:nvSpPr>
          <p:spPr bwMode="auto">
            <a:xfrm>
              <a:off x="3789" y="2083"/>
              <a:ext cx="31" cy="12"/>
            </a:xfrm>
            <a:custGeom>
              <a:avLst/>
              <a:gdLst>
                <a:gd name="T0" fmla="*/ 0 w 31"/>
                <a:gd name="T1" fmla="*/ 12 h 12"/>
                <a:gd name="T2" fmla="*/ 1 w 31"/>
                <a:gd name="T3" fmla="*/ 12 h 12"/>
                <a:gd name="T4" fmla="*/ 4 w 31"/>
                <a:gd name="T5" fmla="*/ 11 h 12"/>
                <a:gd name="T6" fmla="*/ 15 w 31"/>
                <a:gd name="T7" fmla="*/ 4 h 12"/>
                <a:gd name="T8" fmla="*/ 26 w 31"/>
                <a:gd name="T9" fmla="*/ 1 h 12"/>
                <a:gd name="T10" fmla="*/ 30 w 31"/>
                <a:gd name="T11" fmla="*/ 0 h 12"/>
                <a:gd name="T12" fmla="*/ 31 w 31"/>
                <a:gd name="T13" fmla="*/ 1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12">
                  <a:moveTo>
                    <a:pt x="0" y="12"/>
                  </a:moveTo>
                  <a:lnTo>
                    <a:pt x="1" y="12"/>
                  </a:lnTo>
                  <a:lnTo>
                    <a:pt x="4" y="11"/>
                  </a:lnTo>
                  <a:lnTo>
                    <a:pt x="15" y="4"/>
                  </a:lnTo>
                  <a:lnTo>
                    <a:pt x="26" y="1"/>
                  </a:lnTo>
                  <a:lnTo>
                    <a:pt x="30" y="0"/>
                  </a:lnTo>
                  <a:lnTo>
                    <a:pt x="31" y="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56" name="Freeform 110"/>
            <p:cNvSpPr>
              <a:spLocks/>
            </p:cNvSpPr>
            <p:nvPr/>
          </p:nvSpPr>
          <p:spPr bwMode="auto">
            <a:xfrm>
              <a:off x="3793" y="2046"/>
              <a:ext cx="15" cy="35"/>
            </a:xfrm>
            <a:custGeom>
              <a:avLst/>
              <a:gdLst>
                <a:gd name="T0" fmla="*/ 0 w 15"/>
                <a:gd name="T1" fmla="*/ 0 h 35"/>
                <a:gd name="T2" fmla="*/ 0 w 15"/>
                <a:gd name="T3" fmla="*/ 2 h 35"/>
                <a:gd name="T4" fmla="*/ 0 w 15"/>
                <a:gd name="T5" fmla="*/ 5 h 35"/>
                <a:gd name="T6" fmla="*/ 0 w 15"/>
                <a:gd name="T7" fmla="*/ 14 h 35"/>
                <a:gd name="T8" fmla="*/ 3 w 15"/>
                <a:gd name="T9" fmla="*/ 27 h 35"/>
                <a:gd name="T10" fmla="*/ 8 w 15"/>
                <a:gd name="T11" fmla="*/ 32 h 35"/>
                <a:gd name="T12" fmla="*/ 15 w 15"/>
                <a:gd name="T13" fmla="*/ 3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35">
                  <a:moveTo>
                    <a:pt x="0" y="0"/>
                  </a:moveTo>
                  <a:lnTo>
                    <a:pt x="0" y="2"/>
                  </a:lnTo>
                  <a:lnTo>
                    <a:pt x="0" y="5"/>
                  </a:lnTo>
                  <a:lnTo>
                    <a:pt x="0" y="14"/>
                  </a:lnTo>
                  <a:lnTo>
                    <a:pt x="3" y="27"/>
                  </a:lnTo>
                  <a:lnTo>
                    <a:pt x="8" y="32"/>
                  </a:lnTo>
                  <a:lnTo>
                    <a:pt x="15" y="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57" name="Freeform 111"/>
            <p:cNvSpPr>
              <a:spLocks/>
            </p:cNvSpPr>
            <p:nvPr/>
          </p:nvSpPr>
          <p:spPr bwMode="auto">
            <a:xfrm>
              <a:off x="3778" y="2062"/>
              <a:ext cx="17" cy="24"/>
            </a:xfrm>
            <a:custGeom>
              <a:avLst/>
              <a:gdLst>
                <a:gd name="T0" fmla="*/ 0 w 17"/>
                <a:gd name="T1" fmla="*/ 0 h 24"/>
                <a:gd name="T2" fmla="*/ 1 w 17"/>
                <a:gd name="T3" fmla="*/ 3 h 24"/>
                <a:gd name="T4" fmla="*/ 3 w 17"/>
                <a:gd name="T5" fmla="*/ 9 h 24"/>
                <a:gd name="T6" fmla="*/ 9 w 17"/>
                <a:gd name="T7" fmla="*/ 17 h 24"/>
                <a:gd name="T8" fmla="*/ 17 w 17"/>
                <a:gd name="T9" fmla="*/ 24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24">
                  <a:moveTo>
                    <a:pt x="0" y="0"/>
                  </a:moveTo>
                  <a:lnTo>
                    <a:pt x="1" y="3"/>
                  </a:lnTo>
                  <a:lnTo>
                    <a:pt x="3" y="9"/>
                  </a:lnTo>
                  <a:lnTo>
                    <a:pt x="9" y="17"/>
                  </a:lnTo>
                  <a:lnTo>
                    <a:pt x="17" y="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58" name="Freeform 112"/>
            <p:cNvSpPr>
              <a:spLocks/>
            </p:cNvSpPr>
            <p:nvPr/>
          </p:nvSpPr>
          <p:spPr bwMode="auto">
            <a:xfrm>
              <a:off x="3103" y="2600"/>
              <a:ext cx="294" cy="348"/>
            </a:xfrm>
            <a:custGeom>
              <a:avLst/>
              <a:gdLst>
                <a:gd name="T0" fmla="*/ 101 w 294"/>
                <a:gd name="T1" fmla="*/ 2 h 348"/>
                <a:gd name="T2" fmla="*/ 81 w 294"/>
                <a:gd name="T3" fmla="*/ 6 h 348"/>
                <a:gd name="T4" fmla="*/ 49 w 294"/>
                <a:gd name="T5" fmla="*/ 16 h 348"/>
                <a:gd name="T6" fmla="*/ 21 w 294"/>
                <a:gd name="T7" fmla="*/ 32 h 348"/>
                <a:gd name="T8" fmla="*/ 3 w 294"/>
                <a:gd name="T9" fmla="*/ 62 h 348"/>
                <a:gd name="T10" fmla="*/ 0 w 294"/>
                <a:gd name="T11" fmla="*/ 114 h 348"/>
                <a:gd name="T12" fmla="*/ 8 w 294"/>
                <a:gd name="T13" fmla="*/ 170 h 348"/>
                <a:gd name="T14" fmla="*/ 17 w 294"/>
                <a:gd name="T15" fmla="*/ 204 h 348"/>
                <a:gd name="T16" fmla="*/ 24 w 294"/>
                <a:gd name="T17" fmla="*/ 219 h 348"/>
                <a:gd name="T18" fmla="*/ 35 w 294"/>
                <a:gd name="T19" fmla="*/ 231 h 348"/>
                <a:gd name="T20" fmla="*/ 55 w 294"/>
                <a:gd name="T21" fmla="*/ 246 h 348"/>
                <a:gd name="T22" fmla="*/ 68 w 294"/>
                <a:gd name="T23" fmla="*/ 249 h 348"/>
                <a:gd name="T24" fmla="*/ 58 w 294"/>
                <a:gd name="T25" fmla="*/ 264 h 348"/>
                <a:gd name="T26" fmla="*/ 46 w 294"/>
                <a:gd name="T27" fmla="*/ 285 h 348"/>
                <a:gd name="T28" fmla="*/ 41 w 294"/>
                <a:gd name="T29" fmla="*/ 295 h 348"/>
                <a:gd name="T30" fmla="*/ 38 w 294"/>
                <a:gd name="T31" fmla="*/ 298 h 348"/>
                <a:gd name="T32" fmla="*/ 35 w 294"/>
                <a:gd name="T33" fmla="*/ 301 h 348"/>
                <a:gd name="T34" fmla="*/ 22 w 294"/>
                <a:gd name="T35" fmla="*/ 312 h 348"/>
                <a:gd name="T36" fmla="*/ 21 w 294"/>
                <a:gd name="T37" fmla="*/ 323 h 348"/>
                <a:gd name="T38" fmla="*/ 32 w 294"/>
                <a:gd name="T39" fmla="*/ 333 h 348"/>
                <a:gd name="T40" fmla="*/ 54 w 294"/>
                <a:gd name="T41" fmla="*/ 337 h 348"/>
                <a:gd name="T42" fmla="*/ 87 w 294"/>
                <a:gd name="T43" fmla="*/ 342 h 348"/>
                <a:gd name="T44" fmla="*/ 148 w 294"/>
                <a:gd name="T45" fmla="*/ 347 h 348"/>
                <a:gd name="T46" fmla="*/ 209 w 294"/>
                <a:gd name="T47" fmla="*/ 348 h 348"/>
                <a:gd name="T48" fmla="*/ 239 w 294"/>
                <a:gd name="T49" fmla="*/ 345 h 348"/>
                <a:gd name="T50" fmla="*/ 259 w 294"/>
                <a:gd name="T51" fmla="*/ 342 h 348"/>
                <a:gd name="T52" fmla="*/ 264 w 294"/>
                <a:gd name="T53" fmla="*/ 328 h 348"/>
                <a:gd name="T54" fmla="*/ 256 w 294"/>
                <a:gd name="T55" fmla="*/ 299 h 348"/>
                <a:gd name="T56" fmla="*/ 243 w 294"/>
                <a:gd name="T57" fmla="*/ 269 h 348"/>
                <a:gd name="T58" fmla="*/ 232 w 294"/>
                <a:gd name="T59" fmla="*/ 249 h 348"/>
                <a:gd name="T60" fmla="*/ 235 w 294"/>
                <a:gd name="T61" fmla="*/ 228 h 348"/>
                <a:gd name="T62" fmla="*/ 239 w 294"/>
                <a:gd name="T63" fmla="*/ 208 h 348"/>
                <a:gd name="T64" fmla="*/ 240 w 294"/>
                <a:gd name="T65" fmla="*/ 196 h 348"/>
                <a:gd name="T66" fmla="*/ 242 w 294"/>
                <a:gd name="T67" fmla="*/ 195 h 348"/>
                <a:gd name="T68" fmla="*/ 272 w 294"/>
                <a:gd name="T69" fmla="*/ 181 h 348"/>
                <a:gd name="T70" fmla="*/ 288 w 294"/>
                <a:gd name="T71" fmla="*/ 174 h 348"/>
                <a:gd name="T72" fmla="*/ 294 w 294"/>
                <a:gd name="T73" fmla="*/ 171 h 348"/>
                <a:gd name="T74" fmla="*/ 292 w 294"/>
                <a:gd name="T75" fmla="*/ 170 h 348"/>
                <a:gd name="T76" fmla="*/ 284 w 294"/>
                <a:gd name="T77" fmla="*/ 160 h 348"/>
                <a:gd name="T78" fmla="*/ 269 w 294"/>
                <a:gd name="T79" fmla="*/ 136 h 348"/>
                <a:gd name="T80" fmla="*/ 262 w 294"/>
                <a:gd name="T81" fmla="*/ 119 h 348"/>
                <a:gd name="T82" fmla="*/ 259 w 294"/>
                <a:gd name="T83" fmla="*/ 95 h 348"/>
                <a:gd name="T84" fmla="*/ 246 w 294"/>
                <a:gd name="T85" fmla="*/ 51 h 348"/>
                <a:gd name="T86" fmla="*/ 235 w 294"/>
                <a:gd name="T87" fmla="*/ 29 h 348"/>
                <a:gd name="T88" fmla="*/ 224 w 294"/>
                <a:gd name="T89" fmla="*/ 22 h 348"/>
                <a:gd name="T90" fmla="*/ 202 w 294"/>
                <a:gd name="T91" fmla="*/ 16 h 348"/>
                <a:gd name="T92" fmla="*/ 160 w 294"/>
                <a:gd name="T93" fmla="*/ 8 h 348"/>
                <a:gd name="T94" fmla="*/ 122 w 294"/>
                <a:gd name="T95" fmla="*/ 3 h 348"/>
                <a:gd name="T96" fmla="*/ 109 w 294"/>
                <a:gd name="T97" fmla="*/ 2 h 348"/>
                <a:gd name="T98" fmla="*/ 104 w 294"/>
                <a:gd name="T99" fmla="*/ 0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94" h="348">
                  <a:moveTo>
                    <a:pt x="104" y="0"/>
                  </a:moveTo>
                  <a:lnTo>
                    <a:pt x="101" y="2"/>
                  </a:lnTo>
                  <a:lnTo>
                    <a:pt x="92" y="3"/>
                  </a:lnTo>
                  <a:lnTo>
                    <a:pt x="81" y="6"/>
                  </a:lnTo>
                  <a:lnTo>
                    <a:pt x="65" y="10"/>
                  </a:lnTo>
                  <a:lnTo>
                    <a:pt x="49" y="16"/>
                  </a:lnTo>
                  <a:lnTo>
                    <a:pt x="33" y="24"/>
                  </a:lnTo>
                  <a:lnTo>
                    <a:pt x="21" y="32"/>
                  </a:lnTo>
                  <a:lnTo>
                    <a:pt x="11" y="43"/>
                  </a:lnTo>
                  <a:lnTo>
                    <a:pt x="3" y="62"/>
                  </a:lnTo>
                  <a:lnTo>
                    <a:pt x="0" y="87"/>
                  </a:lnTo>
                  <a:lnTo>
                    <a:pt x="0" y="114"/>
                  </a:lnTo>
                  <a:lnTo>
                    <a:pt x="3" y="143"/>
                  </a:lnTo>
                  <a:lnTo>
                    <a:pt x="8" y="170"/>
                  </a:lnTo>
                  <a:lnTo>
                    <a:pt x="14" y="195"/>
                  </a:lnTo>
                  <a:lnTo>
                    <a:pt x="17" y="204"/>
                  </a:lnTo>
                  <a:lnTo>
                    <a:pt x="21" y="212"/>
                  </a:lnTo>
                  <a:lnTo>
                    <a:pt x="24" y="219"/>
                  </a:lnTo>
                  <a:lnTo>
                    <a:pt x="27" y="223"/>
                  </a:lnTo>
                  <a:lnTo>
                    <a:pt x="35" y="231"/>
                  </a:lnTo>
                  <a:lnTo>
                    <a:pt x="41" y="238"/>
                  </a:lnTo>
                  <a:lnTo>
                    <a:pt x="55" y="246"/>
                  </a:lnTo>
                  <a:lnTo>
                    <a:pt x="65" y="249"/>
                  </a:lnTo>
                  <a:lnTo>
                    <a:pt x="68" y="249"/>
                  </a:lnTo>
                  <a:lnTo>
                    <a:pt x="58" y="264"/>
                  </a:lnTo>
                  <a:lnTo>
                    <a:pt x="51" y="277"/>
                  </a:lnTo>
                  <a:lnTo>
                    <a:pt x="46" y="285"/>
                  </a:lnTo>
                  <a:lnTo>
                    <a:pt x="43" y="291"/>
                  </a:lnTo>
                  <a:lnTo>
                    <a:pt x="41" y="295"/>
                  </a:lnTo>
                  <a:lnTo>
                    <a:pt x="39" y="296"/>
                  </a:lnTo>
                  <a:lnTo>
                    <a:pt x="38" y="298"/>
                  </a:lnTo>
                  <a:lnTo>
                    <a:pt x="35" y="301"/>
                  </a:lnTo>
                  <a:lnTo>
                    <a:pt x="25" y="307"/>
                  </a:lnTo>
                  <a:lnTo>
                    <a:pt x="22" y="312"/>
                  </a:lnTo>
                  <a:lnTo>
                    <a:pt x="21" y="318"/>
                  </a:lnTo>
                  <a:lnTo>
                    <a:pt x="21" y="323"/>
                  </a:lnTo>
                  <a:lnTo>
                    <a:pt x="27" y="329"/>
                  </a:lnTo>
                  <a:lnTo>
                    <a:pt x="32" y="333"/>
                  </a:lnTo>
                  <a:lnTo>
                    <a:pt x="41" y="334"/>
                  </a:lnTo>
                  <a:lnTo>
                    <a:pt x="54" y="337"/>
                  </a:lnTo>
                  <a:lnTo>
                    <a:pt x="70" y="340"/>
                  </a:lnTo>
                  <a:lnTo>
                    <a:pt x="87" y="342"/>
                  </a:lnTo>
                  <a:lnTo>
                    <a:pt x="107" y="344"/>
                  </a:lnTo>
                  <a:lnTo>
                    <a:pt x="148" y="347"/>
                  </a:lnTo>
                  <a:lnTo>
                    <a:pt x="190" y="348"/>
                  </a:lnTo>
                  <a:lnTo>
                    <a:pt x="209" y="348"/>
                  </a:lnTo>
                  <a:lnTo>
                    <a:pt x="224" y="347"/>
                  </a:lnTo>
                  <a:lnTo>
                    <a:pt x="239" y="345"/>
                  </a:lnTo>
                  <a:lnTo>
                    <a:pt x="251" y="344"/>
                  </a:lnTo>
                  <a:lnTo>
                    <a:pt x="259" y="342"/>
                  </a:lnTo>
                  <a:lnTo>
                    <a:pt x="262" y="337"/>
                  </a:lnTo>
                  <a:lnTo>
                    <a:pt x="264" y="328"/>
                  </a:lnTo>
                  <a:lnTo>
                    <a:pt x="262" y="314"/>
                  </a:lnTo>
                  <a:lnTo>
                    <a:pt x="256" y="299"/>
                  </a:lnTo>
                  <a:lnTo>
                    <a:pt x="250" y="283"/>
                  </a:lnTo>
                  <a:lnTo>
                    <a:pt x="243" y="269"/>
                  </a:lnTo>
                  <a:lnTo>
                    <a:pt x="237" y="257"/>
                  </a:lnTo>
                  <a:lnTo>
                    <a:pt x="232" y="249"/>
                  </a:lnTo>
                  <a:lnTo>
                    <a:pt x="231" y="246"/>
                  </a:lnTo>
                  <a:lnTo>
                    <a:pt x="235" y="228"/>
                  </a:lnTo>
                  <a:lnTo>
                    <a:pt x="237" y="215"/>
                  </a:lnTo>
                  <a:lnTo>
                    <a:pt x="239" y="208"/>
                  </a:lnTo>
                  <a:lnTo>
                    <a:pt x="240" y="201"/>
                  </a:lnTo>
                  <a:lnTo>
                    <a:pt x="240" y="196"/>
                  </a:lnTo>
                  <a:lnTo>
                    <a:pt x="242" y="195"/>
                  </a:lnTo>
                  <a:lnTo>
                    <a:pt x="259" y="187"/>
                  </a:lnTo>
                  <a:lnTo>
                    <a:pt x="272" y="181"/>
                  </a:lnTo>
                  <a:lnTo>
                    <a:pt x="281" y="176"/>
                  </a:lnTo>
                  <a:lnTo>
                    <a:pt x="288" y="174"/>
                  </a:lnTo>
                  <a:lnTo>
                    <a:pt x="291" y="173"/>
                  </a:lnTo>
                  <a:lnTo>
                    <a:pt x="294" y="171"/>
                  </a:lnTo>
                  <a:lnTo>
                    <a:pt x="292" y="170"/>
                  </a:lnTo>
                  <a:lnTo>
                    <a:pt x="289" y="166"/>
                  </a:lnTo>
                  <a:lnTo>
                    <a:pt x="284" y="160"/>
                  </a:lnTo>
                  <a:lnTo>
                    <a:pt x="280" y="152"/>
                  </a:lnTo>
                  <a:lnTo>
                    <a:pt x="269" y="136"/>
                  </a:lnTo>
                  <a:lnTo>
                    <a:pt x="265" y="127"/>
                  </a:lnTo>
                  <a:lnTo>
                    <a:pt x="262" y="119"/>
                  </a:lnTo>
                  <a:lnTo>
                    <a:pt x="262" y="108"/>
                  </a:lnTo>
                  <a:lnTo>
                    <a:pt x="259" y="95"/>
                  </a:lnTo>
                  <a:lnTo>
                    <a:pt x="251" y="67"/>
                  </a:lnTo>
                  <a:lnTo>
                    <a:pt x="246" y="51"/>
                  </a:lnTo>
                  <a:lnTo>
                    <a:pt x="240" y="38"/>
                  </a:lnTo>
                  <a:lnTo>
                    <a:pt x="235" y="29"/>
                  </a:lnTo>
                  <a:lnTo>
                    <a:pt x="229" y="24"/>
                  </a:lnTo>
                  <a:lnTo>
                    <a:pt x="224" y="22"/>
                  </a:lnTo>
                  <a:lnTo>
                    <a:pt x="218" y="19"/>
                  </a:lnTo>
                  <a:lnTo>
                    <a:pt x="202" y="16"/>
                  </a:lnTo>
                  <a:lnTo>
                    <a:pt x="182" y="13"/>
                  </a:lnTo>
                  <a:lnTo>
                    <a:pt x="160" y="8"/>
                  </a:lnTo>
                  <a:lnTo>
                    <a:pt x="139" y="5"/>
                  </a:lnTo>
                  <a:lnTo>
                    <a:pt x="122" y="3"/>
                  </a:lnTo>
                  <a:lnTo>
                    <a:pt x="114" y="2"/>
                  </a:lnTo>
                  <a:lnTo>
                    <a:pt x="109" y="2"/>
                  </a:lnTo>
                  <a:lnTo>
                    <a:pt x="106" y="0"/>
                  </a:lnTo>
                  <a:lnTo>
                    <a:pt x="104" y="0"/>
                  </a:lnTo>
                  <a:close/>
                </a:path>
              </a:pathLst>
            </a:custGeom>
            <a:solidFill>
              <a:srgbClr val="BFCAE2"/>
            </a:solidFill>
            <a:ln w="12700">
              <a:solidFill>
                <a:srgbClr val="000000"/>
              </a:solidFill>
              <a:prstDash val="solid"/>
              <a:round/>
              <a:headEnd/>
              <a:tailEnd/>
            </a:ln>
          </p:spPr>
          <p:txBody>
            <a:bodyPr/>
            <a:lstStyle/>
            <a:p>
              <a:endParaRPr lang="ja-JP" altLang="en-US"/>
            </a:p>
          </p:txBody>
        </p:sp>
        <p:sp>
          <p:nvSpPr>
            <p:cNvPr id="40059" name="Freeform 113"/>
            <p:cNvSpPr>
              <a:spLocks/>
            </p:cNvSpPr>
            <p:nvPr/>
          </p:nvSpPr>
          <p:spPr bwMode="auto">
            <a:xfrm>
              <a:off x="3204" y="2587"/>
              <a:ext cx="81" cy="133"/>
            </a:xfrm>
            <a:custGeom>
              <a:avLst/>
              <a:gdLst>
                <a:gd name="T0" fmla="*/ 71 w 81"/>
                <a:gd name="T1" fmla="*/ 27 h 133"/>
                <a:gd name="T2" fmla="*/ 74 w 81"/>
                <a:gd name="T3" fmla="*/ 29 h 133"/>
                <a:gd name="T4" fmla="*/ 78 w 81"/>
                <a:gd name="T5" fmla="*/ 34 h 133"/>
                <a:gd name="T6" fmla="*/ 81 w 81"/>
                <a:gd name="T7" fmla="*/ 46 h 133"/>
                <a:gd name="T8" fmla="*/ 81 w 81"/>
                <a:gd name="T9" fmla="*/ 62 h 133"/>
                <a:gd name="T10" fmla="*/ 78 w 81"/>
                <a:gd name="T11" fmla="*/ 83 h 133"/>
                <a:gd name="T12" fmla="*/ 73 w 81"/>
                <a:gd name="T13" fmla="*/ 100 h 133"/>
                <a:gd name="T14" fmla="*/ 68 w 81"/>
                <a:gd name="T15" fmla="*/ 118 h 133"/>
                <a:gd name="T16" fmla="*/ 65 w 81"/>
                <a:gd name="T17" fmla="*/ 129 h 133"/>
                <a:gd name="T18" fmla="*/ 65 w 81"/>
                <a:gd name="T19" fmla="*/ 132 h 133"/>
                <a:gd name="T20" fmla="*/ 65 w 81"/>
                <a:gd name="T21" fmla="*/ 133 h 133"/>
                <a:gd name="T22" fmla="*/ 63 w 81"/>
                <a:gd name="T23" fmla="*/ 132 h 133"/>
                <a:gd name="T24" fmla="*/ 62 w 81"/>
                <a:gd name="T25" fmla="*/ 129 h 133"/>
                <a:gd name="T26" fmla="*/ 52 w 81"/>
                <a:gd name="T27" fmla="*/ 119 h 133"/>
                <a:gd name="T28" fmla="*/ 41 w 81"/>
                <a:gd name="T29" fmla="*/ 103 h 133"/>
                <a:gd name="T30" fmla="*/ 29 w 81"/>
                <a:gd name="T31" fmla="*/ 84 h 133"/>
                <a:gd name="T32" fmla="*/ 16 w 81"/>
                <a:gd name="T33" fmla="*/ 62 h 133"/>
                <a:gd name="T34" fmla="*/ 6 w 81"/>
                <a:gd name="T35" fmla="*/ 42 h 133"/>
                <a:gd name="T36" fmla="*/ 0 w 81"/>
                <a:gd name="T37" fmla="*/ 21 h 133"/>
                <a:gd name="T38" fmla="*/ 0 w 81"/>
                <a:gd name="T39" fmla="*/ 12 h 133"/>
                <a:gd name="T40" fmla="*/ 2 w 81"/>
                <a:gd name="T41" fmla="*/ 2 h 133"/>
                <a:gd name="T42" fmla="*/ 3 w 81"/>
                <a:gd name="T43" fmla="*/ 0 h 133"/>
                <a:gd name="T44" fmla="*/ 10 w 81"/>
                <a:gd name="T45" fmla="*/ 2 h 133"/>
                <a:gd name="T46" fmla="*/ 17 w 81"/>
                <a:gd name="T47" fmla="*/ 5 h 133"/>
                <a:gd name="T48" fmla="*/ 27 w 81"/>
                <a:gd name="T49" fmla="*/ 10 h 133"/>
                <a:gd name="T50" fmla="*/ 49 w 81"/>
                <a:gd name="T51" fmla="*/ 21 h 133"/>
                <a:gd name="T52" fmla="*/ 60 w 81"/>
                <a:gd name="T53" fmla="*/ 26 h 133"/>
                <a:gd name="T54" fmla="*/ 71 w 81"/>
                <a:gd name="T55" fmla="*/ 27 h 133"/>
                <a:gd name="T56" fmla="*/ 71 w 81"/>
                <a:gd name="T57" fmla="*/ 27 h 13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81" h="133">
                  <a:moveTo>
                    <a:pt x="71" y="27"/>
                  </a:moveTo>
                  <a:lnTo>
                    <a:pt x="74" y="29"/>
                  </a:lnTo>
                  <a:lnTo>
                    <a:pt x="78" y="34"/>
                  </a:lnTo>
                  <a:lnTo>
                    <a:pt x="81" y="46"/>
                  </a:lnTo>
                  <a:lnTo>
                    <a:pt x="81" y="62"/>
                  </a:lnTo>
                  <a:lnTo>
                    <a:pt x="78" y="83"/>
                  </a:lnTo>
                  <a:lnTo>
                    <a:pt x="73" y="100"/>
                  </a:lnTo>
                  <a:lnTo>
                    <a:pt x="68" y="118"/>
                  </a:lnTo>
                  <a:lnTo>
                    <a:pt x="65" y="129"/>
                  </a:lnTo>
                  <a:lnTo>
                    <a:pt x="65" y="132"/>
                  </a:lnTo>
                  <a:lnTo>
                    <a:pt x="65" y="133"/>
                  </a:lnTo>
                  <a:lnTo>
                    <a:pt x="63" y="132"/>
                  </a:lnTo>
                  <a:lnTo>
                    <a:pt x="62" y="129"/>
                  </a:lnTo>
                  <a:lnTo>
                    <a:pt x="52" y="119"/>
                  </a:lnTo>
                  <a:lnTo>
                    <a:pt x="41" y="103"/>
                  </a:lnTo>
                  <a:lnTo>
                    <a:pt x="29" y="84"/>
                  </a:lnTo>
                  <a:lnTo>
                    <a:pt x="16" y="62"/>
                  </a:lnTo>
                  <a:lnTo>
                    <a:pt x="6" y="42"/>
                  </a:lnTo>
                  <a:lnTo>
                    <a:pt x="0" y="21"/>
                  </a:lnTo>
                  <a:lnTo>
                    <a:pt x="0" y="12"/>
                  </a:lnTo>
                  <a:lnTo>
                    <a:pt x="2" y="2"/>
                  </a:lnTo>
                  <a:lnTo>
                    <a:pt x="3" y="0"/>
                  </a:lnTo>
                  <a:lnTo>
                    <a:pt x="10" y="2"/>
                  </a:lnTo>
                  <a:lnTo>
                    <a:pt x="17" y="5"/>
                  </a:lnTo>
                  <a:lnTo>
                    <a:pt x="27" y="10"/>
                  </a:lnTo>
                  <a:lnTo>
                    <a:pt x="49" y="21"/>
                  </a:lnTo>
                  <a:lnTo>
                    <a:pt x="60" y="26"/>
                  </a:lnTo>
                  <a:lnTo>
                    <a:pt x="71" y="27"/>
                  </a:lnTo>
                  <a:close/>
                </a:path>
              </a:pathLst>
            </a:custGeom>
            <a:solidFill>
              <a:srgbClr val="FFFF00"/>
            </a:solidFill>
            <a:ln w="12700">
              <a:solidFill>
                <a:srgbClr val="000000"/>
              </a:solidFill>
              <a:prstDash val="solid"/>
              <a:round/>
              <a:headEnd/>
              <a:tailEnd/>
            </a:ln>
          </p:spPr>
          <p:txBody>
            <a:bodyPr/>
            <a:lstStyle/>
            <a:p>
              <a:endParaRPr lang="ja-JP" altLang="en-US"/>
            </a:p>
          </p:txBody>
        </p:sp>
        <p:sp>
          <p:nvSpPr>
            <p:cNvPr id="40060" name="Freeform 114"/>
            <p:cNvSpPr>
              <a:spLocks/>
            </p:cNvSpPr>
            <p:nvPr/>
          </p:nvSpPr>
          <p:spPr bwMode="auto">
            <a:xfrm>
              <a:off x="3144" y="2399"/>
              <a:ext cx="202" cy="220"/>
            </a:xfrm>
            <a:custGeom>
              <a:avLst/>
              <a:gdLst>
                <a:gd name="T0" fmla="*/ 36 w 202"/>
                <a:gd name="T1" fmla="*/ 48 h 220"/>
                <a:gd name="T2" fmla="*/ 38 w 202"/>
                <a:gd name="T3" fmla="*/ 44 h 220"/>
                <a:gd name="T4" fmla="*/ 46 w 202"/>
                <a:gd name="T5" fmla="*/ 40 h 220"/>
                <a:gd name="T6" fmla="*/ 55 w 202"/>
                <a:gd name="T7" fmla="*/ 30 h 220"/>
                <a:gd name="T8" fmla="*/ 66 w 202"/>
                <a:gd name="T9" fmla="*/ 21 h 220"/>
                <a:gd name="T10" fmla="*/ 81 w 202"/>
                <a:gd name="T11" fmla="*/ 11 h 220"/>
                <a:gd name="T12" fmla="*/ 96 w 202"/>
                <a:gd name="T13" fmla="*/ 5 h 220"/>
                <a:gd name="T14" fmla="*/ 109 w 202"/>
                <a:gd name="T15" fmla="*/ 0 h 220"/>
                <a:gd name="T16" fmla="*/ 123 w 202"/>
                <a:gd name="T17" fmla="*/ 2 h 220"/>
                <a:gd name="T18" fmla="*/ 134 w 202"/>
                <a:gd name="T19" fmla="*/ 8 h 220"/>
                <a:gd name="T20" fmla="*/ 149 w 202"/>
                <a:gd name="T21" fmla="*/ 19 h 220"/>
                <a:gd name="T22" fmla="*/ 163 w 202"/>
                <a:gd name="T23" fmla="*/ 33 h 220"/>
                <a:gd name="T24" fmla="*/ 177 w 202"/>
                <a:gd name="T25" fmla="*/ 51 h 220"/>
                <a:gd name="T26" fmla="*/ 188 w 202"/>
                <a:gd name="T27" fmla="*/ 70 h 220"/>
                <a:gd name="T28" fmla="*/ 198 w 202"/>
                <a:gd name="T29" fmla="*/ 87 h 220"/>
                <a:gd name="T30" fmla="*/ 202 w 202"/>
                <a:gd name="T31" fmla="*/ 105 h 220"/>
                <a:gd name="T32" fmla="*/ 202 w 202"/>
                <a:gd name="T33" fmla="*/ 119 h 220"/>
                <a:gd name="T34" fmla="*/ 194 w 202"/>
                <a:gd name="T35" fmla="*/ 146 h 220"/>
                <a:gd name="T36" fmla="*/ 180 w 202"/>
                <a:gd name="T37" fmla="*/ 176 h 220"/>
                <a:gd name="T38" fmla="*/ 171 w 202"/>
                <a:gd name="T39" fmla="*/ 188 h 220"/>
                <a:gd name="T40" fmla="*/ 160 w 202"/>
                <a:gd name="T41" fmla="*/ 200 h 220"/>
                <a:gd name="T42" fmla="*/ 147 w 202"/>
                <a:gd name="T43" fmla="*/ 209 h 220"/>
                <a:gd name="T44" fmla="*/ 131 w 202"/>
                <a:gd name="T45" fmla="*/ 215 h 220"/>
                <a:gd name="T46" fmla="*/ 112 w 202"/>
                <a:gd name="T47" fmla="*/ 220 h 220"/>
                <a:gd name="T48" fmla="*/ 95 w 202"/>
                <a:gd name="T49" fmla="*/ 219 h 220"/>
                <a:gd name="T50" fmla="*/ 81 w 202"/>
                <a:gd name="T51" fmla="*/ 214 h 220"/>
                <a:gd name="T52" fmla="*/ 66 w 202"/>
                <a:gd name="T53" fmla="*/ 206 h 220"/>
                <a:gd name="T54" fmla="*/ 54 w 202"/>
                <a:gd name="T55" fmla="*/ 193 h 220"/>
                <a:gd name="T56" fmla="*/ 44 w 202"/>
                <a:gd name="T57" fmla="*/ 176 h 220"/>
                <a:gd name="T58" fmla="*/ 35 w 202"/>
                <a:gd name="T59" fmla="*/ 157 h 220"/>
                <a:gd name="T60" fmla="*/ 27 w 202"/>
                <a:gd name="T61" fmla="*/ 135 h 220"/>
                <a:gd name="T62" fmla="*/ 25 w 202"/>
                <a:gd name="T63" fmla="*/ 133 h 220"/>
                <a:gd name="T64" fmla="*/ 22 w 202"/>
                <a:gd name="T65" fmla="*/ 130 h 220"/>
                <a:gd name="T66" fmla="*/ 10 w 202"/>
                <a:gd name="T67" fmla="*/ 120 h 220"/>
                <a:gd name="T68" fmla="*/ 5 w 202"/>
                <a:gd name="T69" fmla="*/ 114 h 220"/>
                <a:gd name="T70" fmla="*/ 2 w 202"/>
                <a:gd name="T71" fmla="*/ 108 h 220"/>
                <a:gd name="T72" fmla="*/ 0 w 202"/>
                <a:gd name="T73" fmla="*/ 101 h 220"/>
                <a:gd name="T74" fmla="*/ 3 w 202"/>
                <a:gd name="T75" fmla="*/ 97 h 220"/>
                <a:gd name="T76" fmla="*/ 10 w 202"/>
                <a:gd name="T77" fmla="*/ 92 h 220"/>
                <a:gd name="T78" fmla="*/ 14 w 202"/>
                <a:gd name="T79" fmla="*/ 89 h 220"/>
                <a:gd name="T80" fmla="*/ 22 w 202"/>
                <a:gd name="T81" fmla="*/ 87 h 220"/>
                <a:gd name="T82" fmla="*/ 27 w 202"/>
                <a:gd name="T83" fmla="*/ 89 h 220"/>
                <a:gd name="T84" fmla="*/ 30 w 202"/>
                <a:gd name="T85" fmla="*/ 90 h 220"/>
                <a:gd name="T86" fmla="*/ 36 w 202"/>
                <a:gd name="T87" fmla="*/ 48 h 2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2" h="220">
                  <a:moveTo>
                    <a:pt x="36" y="48"/>
                  </a:moveTo>
                  <a:lnTo>
                    <a:pt x="38" y="44"/>
                  </a:lnTo>
                  <a:lnTo>
                    <a:pt x="46" y="40"/>
                  </a:lnTo>
                  <a:lnTo>
                    <a:pt x="55" y="30"/>
                  </a:lnTo>
                  <a:lnTo>
                    <a:pt x="66" y="21"/>
                  </a:lnTo>
                  <a:lnTo>
                    <a:pt x="81" y="11"/>
                  </a:lnTo>
                  <a:lnTo>
                    <a:pt x="96" y="5"/>
                  </a:lnTo>
                  <a:lnTo>
                    <a:pt x="109" y="0"/>
                  </a:lnTo>
                  <a:lnTo>
                    <a:pt x="123" y="2"/>
                  </a:lnTo>
                  <a:lnTo>
                    <a:pt x="134" y="8"/>
                  </a:lnTo>
                  <a:lnTo>
                    <a:pt x="149" y="19"/>
                  </a:lnTo>
                  <a:lnTo>
                    <a:pt x="163" y="33"/>
                  </a:lnTo>
                  <a:lnTo>
                    <a:pt x="177" y="51"/>
                  </a:lnTo>
                  <a:lnTo>
                    <a:pt x="188" y="70"/>
                  </a:lnTo>
                  <a:lnTo>
                    <a:pt x="198" y="87"/>
                  </a:lnTo>
                  <a:lnTo>
                    <a:pt x="202" y="105"/>
                  </a:lnTo>
                  <a:lnTo>
                    <a:pt x="202" y="119"/>
                  </a:lnTo>
                  <a:lnTo>
                    <a:pt x="194" y="146"/>
                  </a:lnTo>
                  <a:lnTo>
                    <a:pt x="180" y="176"/>
                  </a:lnTo>
                  <a:lnTo>
                    <a:pt x="171" y="188"/>
                  </a:lnTo>
                  <a:lnTo>
                    <a:pt x="160" y="200"/>
                  </a:lnTo>
                  <a:lnTo>
                    <a:pt x="147" y="209"/>
                  </a:lnTo>
                  <a:lnTo>
                    <a:pt x="131" y="215"/>
                  </a:lnTo>
                  <a:lnTo>
                    <a:pt x="112" y="220"/>
                  </a:lnTo>
                  <a:lnTo>
                    <a:pt x="95" y="219"/>
                  </a:lnTo>
                  <a:lnTo>
                    <a:pt x="81" y="214"/>
                  </a:lnTo>
                  <a:lnTo>
                    <a:pt x="66" y="206"/>
                  </a:lnTo>
                  <a:lnTo>
                    <a:pt x="54" y="193"/>
                  </a:lnTo>
                  <a:lnTo>
                    <a:pt x="44" y="176"/>
                  </a:lnTo>
                  <a:lnTo>
                    <a:pt x="35" y="157"/>
                  </a:lnTo>
                  <a:lnTo>
                    <a:pt x="27" y="135"/>
                  </a:lnTo>
                  <a:lnTo>
                    <a:pt x="25" y="133"/>
                  </a:lnTo>
                  <a:lnTo>
                    <a:pt x="22" y="130"/>
                  </a:lnTo>
                  <a:lnTo>
                    <a:pt x="10" y="120"/>
                  </a:lnTo>
                  <a:lnTo>
                    <a:pt x="5" y="114"/>
                  </a:lnTo>
                  <a:lnTo>
                    <a:pt x="2" y="108"/>
                  </a:lnTo>
                  <a:lnTo>
                    <a:pt x="0" y="101"/>
                  </a:lnTo>
                  <a:lnTo>
                    <a:pt x="3" y="97"/>
                  </a:lnTo>
                  <a:lnTo>
                    <a:pt x="10" y="92"/>
                  </a:lnTo>
                  <a:lnTo>
                    <a:pt x="14" y="89"/>
                  </a:lnTo>
                  <a:lnTo>
                    <a:pt x="22" y="87"/>
                  </a:lnTo>
                  <a:lnTo>
                    <a:pt x="27" y="89"/>
                  </a:lnTo>
                  <a:lnTo>
                    <a:pt x="30" y="90"/>
                  </a:lnTo>
                  <a:lnTo>
                    <a:pt x="36" y="48"/>
                  </a:lnTo>
                  <a:close/>
                </a:path>
              </a:pathLst>
            </a:custGeom>
            <a:solidFill>
              <a:srgbClr val="FEE6F2"/>
            </a:solidFill>
            <a:ln w="12700">
              <a:solidFill>
                <a:srgbClr val="000000"/>
              </a:solidFill>
              <a:prstDash val="solid"/>
              <a:round/>
              <a:headEnd/>
              <a:tailEnd/>
            </a:ln>
          </p:spPr>
          <p:txBody>
            <a:bodyPr/>
            <a:lstStyle/>
            <a:p>
              <a:endParaRPr lang="ja-JP" altLang="en-US"/>
            </a:p>
          </p:txBody>
        </p:sp>
        <p:sp>
          <p:nvSpPr>
            <p:cNvPr id="40061" name="Freeform 115"/>
            <p:cNvSpPr>
              <a:spLocks/>
            </p:cNvSpPr>
            <p:nvPr/>
          </p:nvSpPr>
          <p:spPr bwMode="auto">
            <a:xfrm>
              <a:off x="3307" y="2461"/>
              <a:ext cx="25" cy="36"/>
            </a:xfrm>
            <a:custGeom>
              <a:avLst/>
              <a:gdLst>
                <a:gd name="T0" fmla="*/ 0 w 25"/>
                <a:gd name="T1" fmla="*/ 0 h 36"/>
                <a:gd name="T2" fmla="*/ 3 w 25"/>
                <a:gd name="T3" fmla="*/ 0 h 36"/>
                <a:gd name="T4" fmla="*/ 9 w 25"/>
                <a:gd name="T5" fmla="*/ 3 h 36"/>
                <a:gd name="T6" fmla="*/ 14 w 25"/>
                <a:gd name="T7" fmla="*/ 8 h 36"/>
                <a:gd name="T8" fmla="*/ 19 w 25"/>
                <a:gd name="T9" fmla="*/ 14 h 36"/>
                <a:gd name="T10" fmla="*/ 22 w 25"/>
                <a:gd name="T11" fmla="*/ 22 h 36"/>
                <a:gd name="T12" fmla="*/ 25 w 25"/>
                <a:gd name="T13" fmla="*/ 36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36">
                  <a:moveTo>
                    <a:pt x="0" y="0"/>
                  </a:moveTo>
                  <a:lnTo>
                    <a:pt x="3" y="0"/>
                  </a:lnTo>
                  <a:lnTo>
                    <a:pt x="9" y="3"/>
                  </a:lnTo>
                  <a:lnTo>
                    <a:pt x="14" y="8"/>
                  </a:lnTo>
                  <a:lnTo>
                    <a:pt x="19" y="14"/>
                  </a:lnTo>
                  <a:lnTo>
                    <a:pt x="22" y="22"/>
                  </a:lnTo>
                  <a:lnTo>
                    <a:pt x="25" y="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62" name="Freeform 116"/>
            <p:cNvSpPr>
              <a:spLocks/>
            </p:cNvSpPr>
            <p:nvPr/>
          </p:nvSpPr>
          <p:spPr bwMode="auto">
            <a:xfrm>
              <a:off x="3296" y="2507"/>
              <a:ext cx="19" cy="19"/>
            </a:xfrm>
            <a:custGeom>
              <a:avLst/>
              <a:gdLst>
                <a:gd name="T0" fmla="*/ 0 w 19"/>
                <a:gd name="T1" fmla="*/ 17 h 19"/>
                <a:gd name="T2" fmla="*/ 0 w 19"/>
                <a:gd name="T3" fmla="*/ 17 h 19"/>
                <a:gd name="T4" fmla="*/ 0 w 19"/>
                <a:gd name="T5" fmla="*/ 14 h 19"/>
                <a:gd name="T6" fmla="*/ 1 w 19"/>
                <a:gd name="T7" fmla="*/ 8 h 19"/>
                <a:gd name="T8" fmla="*/ 4 w 19"/>
                <a:gd name="T9" fmla="*/ 1 h 19"/>
                <a:gd name="T10" fmla="*/ 8 w 19"/>
                <a:gd name="T11" fmla="*/ 0 h 19"/>
                <a:gd name="T12" fmla="*/ 11 w 19"/>
                <a:gd name="T13" fmla="*/ 0 h 19"/>
                <a:gd name="T14" fmla="*/ 16 w 19"/>
                <a:gd name="T15" fmla="*/ 6 h 19"/>
                <a:gd name="T16" fmla="*/ 17 w 19"/>
                <a:gd name="T17" fmla="*/ 12 h 19"/>
                <a:gd name="T18" fmla="*/ 19 w 19"/>
                <a:gd name="T19" fmla="*/ 17 h 19"/>
                <a:gd name="T20" fmla="*/ 19 w 19"/>
                <a:gd name="T21" fmla="*/ 1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9" h="19">
                  <a:moveTo>
                    <a:pt x="0" y="17"/>
                  </a:moveTo>
                  <a:lnTo>
                    <a:pt x="0" y="17"/>
                  </a:lnTo>
                  <a:lnTo>
                    <a:pt x="0" y="14"/>
                  </a:lnTo>
                  <a:lnTo>
                    <a:pt x="1" y="8"/>
                  </a:lnTo>
                  <a:lnTo>
                    <a:pt x="4" y="1"/>
                  </a:lnTo>
                  <a:lnTo>
                    <a:pt x="8" y="0"/>
                  </a:lnTo>
                  <a:lnTo>
                    <a:pt x="11" y="0"/>
                  </a:lnTo>
                  <a:lnTo>
                    <a:pt x="16" y="6"/>
                  </a:lnTo>
                  <a:lnTo>
                    <a:pt x="17" y="12"/>
                  </a:lnTo>
                  <a:lnTo>
                    <a:pt x="19" y="17"/>
                  </a:lnTo>
                  <a:lnTo>
                    <a:pt x="19" y="1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63" name="Freeform 117"/>
            <p:cNvSpPr>
              <a:spLocks/>
            </p:cNvSpPr>
            <p:nvPr/>
          </p:nvSpPr>
          <p:spPr bwMode="auto">
            <a:xfrm>
              <a:off x="3261" y="2526"/>
              <a:ext cx="22" cy="31"/>
            </a:xfrm>
            <a:custGeom>
              <a:avLst/>
              <a:gdLst>
                <a:gd name="T0" fmla="*/ 8 w 22"/>
                <a:gd name="T1" fmla="*/ 0 h 31"/>
                <a:gd name="T2" fmla="*/ 9 w 22"/>
                <a:gd name="T3" fmla="*/ 1 h 31"/>
                <a:gd name="T4" fmla="*/ 16 w 22"/>
                <a:gd name="T5" fmla="*/ 5 h 31"/>
                <a:gd name="T6" fmla="*/ 21 w 22"/>
                <a:gd name="T7" fmla="*/ 9 h 31"/>
                <a:gd name="T8" fmla="*/ 22 w 22"/>
                <a:gd name="T9" fmla="*/ 17 h 31"/>
                <a:gd name="T10" fmla="*/ 17 w 22"/>
                <a:gd name="T11" fmla="*/ 25 h 31"/>
                <a:gd name="T12" fmla="*/ 9 w 22"/>
                <a:gd name="T13" fmla="*/ 30 h 31"/>
                <a:gd name="T14" fmla="*/ 3 w 22"/>
                <a:gd name="T15" fmla="*/ 31 h 31"/>
                <a:gd name="T16" fmla="*/ 0 w 22"/>
                <a:gd name="T17" fmla="*/ 31 h 31"/>
                <a:gd name="T18" fmla="*/ 0 w 22"/>
                <a:gd name="T19" fmla="*/ 31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31">
                  <a:moveTo>
                    <a:pt x="8" y="0"/>
                  </a:moveTo>
                  <a:lnTo>
                    <a:pt x="9" y="1"/>
                  </a:lnTo>
                  <a:lnTo>
                    <a:pt x="16" y="5"/>
                  </a:lnTo>
                  <a:lnTo>
                    <a:pt x="21" y="9"/>
                  </a:lnTo>
                  <a:lnTo>
                    <a:pt x="22" y="17"/>
                  </a:lnTo>
                  <a:lnTo>
                    <a:pt x="17" y="25"/>
                  </a:lnTo>
                  <a:lnTo>
                    <a:pt x="9" y="30"/>
                  </a:lnTo>
                  <a:lnTo>
                    <a:pt x="3" y="31"/>
                  </a:lnTo>
                  <a:lnTo>
                    <a:pt x="0"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64" name="Freeform 118"/>
            <p:cNvSpPr>
              <a:spLocks/>
            </p:cNvSpPr>
            <p:nvPr/>
          </p:nvSpPr>
          <p:spPr bwMode="auto">
            <a:xfrm>
              <a:off x="3233" y="2564"/>
              <a:ext cx="55" cy="46"/>
            </a:xfrm>
            <a:custGeom>
              <a:avLst/>
              <a:gdLst>
                <a:gd name="T0" fmla="*/ 0 w 55"/>
                <a:gd name="T1" fmla="*/ 0 h 46"/>
                <a:gd name="T2" fmla="*/ 1 w 55"/>
                <a:gd name="T3" fmla="*/ 1 h 46"/>
                <a:gd name="T4" fmla="*/ 6 w 55"/>
                <a:gd name="T5" fmla="*/ 3 h 46"/>
                <a:gd name="T6" fmla="*/ 12 w 55"/>
                <a:gd name="T7" fmla="*/ 4 h 46"/>
                <a:gd name="T8" fmla="*/ 20 w 55"/>
                <a:gd name="T9" fmla="*/ 8 h 46"/>
                <a:gd name="T10" fmla="*/ 37 w 55"/>
                <a:gd name="T11" fmla="*/ 12 h 46"/>
                <a:gd name="T12" fmla="*/ 55 w 55"/>
                <a:gd name="T13" fmla="*/ 14 h 46"/>
                <a:gd name="T14" fmla="*/ 53 w 55"/>
                <a:gd name="T15" fmla="*/ 16 h 46"/>
                <a:gd name="T16" fmla="*/ 50 w 55"/>
                <a:gd name="T17" fmla="*/ 19 h 46"/>
                <a:gd name="T18" fmla="*/ 41 w 55"/>
                <a:gd name="T19" fmla="*/ 31 h 46"/>
                <a:gd name="T20" fmla="*/ 34 w 55"/>
                <a:gd name="T21" fmla="*/ 38 h 46"/>
                <a:gd name="T22" fmla="*/ 28 w 55"/>
                <a:gd name="T23" fmla="*/ 42 h 46"/>
                <a:gd name="T24" fmla="*/ 22 w 55"/>
                <a:gd name="T25" fmla="*/ 46 h 46"/>
                <a:gd name="T26" fmla="*/ 17 w 55"/>
                <a:gd name="T27" fmla="*/ 44 h 46"/>
                <a:gd name="T28" fmla="*/ 12 w 55"/>
                <a:gd name="T29" fmla="*/ 41 h 46"/>
                <a:gd name="T30" fmla="*/ 9 w 55"/>
                <a:gd name="T31" fmla="*/ 35 h 46"/>
                <a:gd name="T32" fmla="*/ 4 w 55"/>
                <a:gd name="T33" fmla="*/ 20 h 46"/>
                <a:gd name="T34" fmla="*/ 1 w 55"/>
                <a:gd name="T35" fmla="*/ 12 h 46"/>
                <a:gd name="T36" fmla="*/ 1 w 55"/>
                <a:gd name="T37" fmla="*/ 6 h 46"/>
                <a:gd name="T38" fmla="*/ 0 w 55"/>
                <a:gd name="T39" fmla="*/ 1 h 46"/>
                <a:gd name="T40" fmla="*/ 0 w 55"/>
                <a:gd name="T41" fmla="*/ 0 h 46"/>
                <a:gd name="T42" fmla="*/ 0 w 55"/>
                <a:gd name="T43" fmla="*/ 0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5" h="46">
                  <a:moveTo>
                    <a:pt x="0" y="0"/>
                  </a:moveTo>
                  <a:lnTo>
                    <a:pt x="1" y="1"/>
                  </a:lnTo>
                  <a:lnTo>
                    <a:pt x="6" y="3"/>
                  </a:lnTo>
                  <a:lnTo>
                    <a:pt x="12" y="4"/>
                  </a:lnTo>
                  <a:lnTo>
                    <a:pt x="20" y="8"/>
                  </a:lnTo>
                  <a:lnTo>
                    <a:pt x="37" y="12"/>
                  </a:lnTo>
                  <a:lnTo>
                    <a:pt x="55" y="14"/>
                  </a:lnTo>
                  <a:lnTo>
                    <a:pt x="53" y="16"/>
                  </a:lnTo>
                  <a:lnTo>
                    <a:pt x="50" y="19"/>
                  </a:lnTo>
                  <a:lnTo>
                    <a:pt x="41" y="31"/>
                  </a:lnTo>
                  <a:lnTo>
                    <a:pt x="34" y="38"/>
                  </a:lnTo>
                  <a:lnTo>
                    <a:pt x="28" y="42"/>
                  </a:lnTo>
                  <a:lnTo>
                    <a:pt x="22" y="46"/>
                  </a:lnTo>
                  <a:lnTo>
                    <a:pt x="17" y="44"/>
                  </a:lnTo>
                  <a:lnTo>
                    <a:pt x="12" y="41"/>
                  </a:lnTo>
                  <a:lnTo>
                    <a:pt x="9" y="35"/>
                  </a:lnTo>
                  <a:lnTo>
                    <a:pt x="4" y="20"/>
                  </a:lnTo>
                  <a:lnTo>
                    <a:pt x="1" y="12"/>
                  </a:lnTo>
                  <a:lnTo>
                    <a:pt x="1" y="6"/>
                  </a:lnTo>
                  <a:lnTo>
                    <a:pt x="0" y="1"/>
                  </a:lnTo>
                  <a:lnTo>
                    <a:pt x="0" y="0"/>
                  </a:lnTo>
                  <a:close/>
                </a:path>
              </a:pathLst>
            </a:custGeom>
            <a:solidFill>
              <a:srgbClr val="FF0000"/>
            </a:solidFill>
            <a:ln w="12700">
              <a:solidFill>
                <a:srgbClr val="000000"/>
              </a:solidFill>
              <a:prstDash val="solid"/>
              <a:round/>
              <a:headEnd/>
              <a:tailEnd/>
            </a:ln>
          </p:spPr>
          <p:txBody>
            <a:bodyPr/>
            <a:lstStyle/>
            <a:p>
              <a:endParaRPr lang="ja-JP" altLang="en-US"/>
            </a:p>
          </p:txBody>
        </p:sp>
        <p:sp>
          <p:nvSpPr>
            <p:cNvPr id="40065" name="Freeform 119"/>
            <p:cNvSpPr>
              <a:spLocks/>
            </p:cNvSpPr>
            <p:nvPr/>
          </p:nvSpPr>
          <p:spPr bwMode="auto">
            <a:xfrm>
              <a:off x="3106" y="2360"/>
              <a:ext cx="259" cy="202"/>
            </a:xfrm>
            <a:custGeom>
              <a:avLst/>
              <a:gdLst>
                <a:gd name="T0" fmla="*/ 155 w 259"/>
                <a:gd name="T1" fmla="*/ 55 h 202"/>
                <a:gd name="T2" fmla="*/ 166 w 259"/>
                <a:gd name="T3" fmla="*/ 76 h 202"/>
                <a:gd name="T4" fmla="*/ 172 w 259"/>
                <a:gd name="T5" fmla="*/ 83 h 202"/>
                <a:gd name="T6" fmla="*/ 172 w 259"/>
                <a:gd name="T7" fmla="*/ 87 h 202"/>
                <a:gd name="T8" fmla="*/ 190 w 259"/>
                <a:gd name="T9" fmla="*/ 77 h 202"/>
                <a:gd name="T10" fmla="*/ 199 w 259"/>
                <a:gd name="T11" fmla="*/ 74 h 202"/>
                <a:gd name="T12" fmla="*/ 202 w 259"/>
                <a:gd name="T13" fmla="*/ 71 h 202"/>
                <a:gd name="T14" fmla="*/ 209 w 259"/>
                <a:gd name="T15" fmla="*/ 77 h 202"/>
                <a:gd name="T16" fmla="*/ 221 w 259"/>
                <a:gd name="T17" fmla="*/ 95 h 202"/>
                <a:gd name="T18" fmla="*/ 234 w 259"/>
                <a:gd name="T19" fmla="*/ 118 h 202"/>
                <a:gd name="T20" fmla="*/ 240 w 259"/>
                <a:gd name="T21" fmla="*/ 150 h 202"/>
                <a:gd name="T22" fmla="*/ 239 w 259"/>
                <a:gd name="T23" fmla="*/ 163 h 202"/>
                <a:gd name="T24" fmla="*/ 239 w 259"/>
                <a:gd name="T25" fmla="*/ 171 h 202"/>
                <a:gd name="T26" fmla="*/ 240 w 259"/>
                <a:gd name="T27" fmla="*/ 167 h 202"/>
                <a:gd name="T28" fmla="*/ 245 w 259"/>
                <a:gd name="T29" fmla="*/ 150 h 202"/>
                <a:gd name="T30" fmla="*/ 256 w 259"/>
                <a:gd name="T31" fmla="*/ 112 h 202"/>
                <a:gd name="T32" fmla="*/ 259 w 259"/>
                <a:gd name="T33" fmla="*/ 93 h 202"/>
                <a:gd name="T34" fmla="*/ 256 w 259"/>
                <a:gd name="T35" fmla="*/ 74 h 202"/>
                <a:gd name="T36" fmla="*/ 247 w 259"/>
                <a:gd name="T37" fmla="*/ 50 h 202"/>
                <a:gd name="T38" fmla="*/ 229 w 259"/>
                <a:gd name="T39" fmla="*/ 25 h 202"/>
                <a:gd name="T40" fmla="*/ 202 w 259"/>
                <a:gd name="T41" fmla="*/ 9 h 202"/>
                <a:gd name="T42" fmla="*/ 177 w 259"/>
                <a:gd name="T43" fmla="*/ 3 h 202"/>
                <a:gd name="T44" fmla="*/ 141 w 259"/>
                <a:gd name="T45" fmla="*/ 0 h 202"/>
                <a:gd name="T46" fmla="*/ 104 w 259"/>
                <a:gd name="T47" fmla="*/ 11 h 202"/>
                <a:gd name="T48" fmla="*/ 84 w 259"/>
                <a:gd name="T49" fmla="*/ 31 h 202"/>
                <a:gd name="T50" fmla="*/ 76 w 259"/>
                <a:gd name="T51" fmla="*/ 41 h 202"/>
                <a:gd name="T52" fmla="*/ 65 w 259"/>
                <a:gd name="T53" fmla="*/ 38 h 202"/>
                <a:gd name="T54" fmla="*/ 48 w 259"/>
                <a:gd name="T55" fmla="*/ 36 h 202"/>
                <a:gd name="T56" fmla="*/ 25 w 259"/>
                <a:gd name="T57" fmla="*/ 41 h 202"/>
                <a:gd name="T58" fmla="*/ 8 w 259"/>
                <a:gd name="T59" fmla="*/ 53 h 202"/>
                <a:gd name="T60" fmla="*/ 10 w 259"/>
                <a:gd name="T61" fmla="*/ 58 h 202"/>
                <a:gd name="T62" fmla="*/ 27 w 259"/>
                <a:gd name="T63" fmla="*/ 58 h 202"/>
                <a:gd name="T64" fmla="*/ 33 w 259"/>
                <a:gd name="T65" fmla="*/ 57 h 202"/>
                <a:gd name="T66" fmla="*/ 14 w 259"/>
                <a:gd name="T67" fmla="*/ 77 h 202"/>
                <a:gd name="T68" fmla="*/ 5 w 259"/>
                <a:gd name="T69" fmla="*/ 88 h 202"/>
                <a:gd name="T70" fmla="*/ 0 w 259"/>
                <a:gd name="T71" fmla="*/ 93 h 202"/>
                <a:gd name="T72" fmla="*/ 19 w 259"/>
                <a:gd name="T73" fmla="*/ 90 h 202"/>
                <a:gd name="T74" fmla="*/ 29 w 259"/>
                <a:gd name="T75" fmla="*/ 88 h 202"/>
                <a:gd name="T76" fmla="*/ 32 w 259"/>
                <a:gd name="T77" fmla="*/ 88 h 202"/>
                <a:gd name="T78" fmla="*/ 14 w 259"/>
                <a:gd name="T79" fmla="*/ 112 h 202"/>
                <a:gd name="T80" fmla="*/ 3 w 259"/>
                <a:gd name="T81" fmla="*/ 126 h 202"/>
                <a:gd name="T82" fmla="*/ 0 w 259"/>
                <a:gd name="T83" fmla="*/ 129 h 202"/>
                <a:gd name="T84" fmla="*/ 10 w 259"/>
                <a:gd name="T85" fmla="*/ 133 h 202"/>
                <a:gd name="T86" fmla="*/ 21 w 259"/>
                <a:gd name="T87" fmla="*/ 136 h 202"/>
                <a:gd name="T88" fmla="*/ 27 w 259"/>
                <a:gd name="T89" fmla="*/ 137 h 202"/>
                <a:gd name="T90" fmla="*/ 27 w 259"/>
                <a:gd name="T91" fmla="*/ 150 h 202"/>
                <a:gd name="T92" fmla="*/ 24 w 259"/>
                <a:gd name="T93" fmla="*/ 167 h 202"/>
                <a:gd name="T94" fmla="*/ 24 w 259"/>
                <a:gd name="T95" fmla="*/ 177 h 202"/>
                <a:gd name="T96" fmla="*/ 33 w 259"/>
                <a:gd name="T97" fmla="*/ 175 h 202"/>
                <a:gd name="T98" fmla="*/ 41 w 259"/>
                <a:gd name="T99" fmla="*/ 174 h 202"/>
                <a:gd name="T100" fmla="*/ 46 w 259"/>
                <a:gd name="T101" fmla="*/ 183 h 202"/>
                <a:gd name="T102" fmla="*/ 51 w 259"/>
                <a:gd name="T103" fmla="*/ 196 h 202"/>
                <a:gd name="T104" fmla="*/ 52 w 259"/>
                <a:gd name="T105" fmla="*/ 202 h 202"/>
                <a:gd name="T106" fmla="*/ 59 w 259"/>
                <a:gd name="T107" fmla="*/ 193 h 202"/>
                <a:gd name="T108" fmla="*/ 63 w 259"/>
                <a:gd name="T109" fmla="*/ 185 h 202"/>
                <a:gd name="T110" fmla="*/ 65 w 259"/>
                <a:gd name="T111" fmla="*/ 171 h 202"/>
                <a:gd name="T112" fmla="*/ 68 w 259"/>
                <a:gd name="T113" fmla="*/ 139 h 202"/>
                <a:gd name="T114" fmla="*/ 71 w 259"/>
                <a:gd name="T115" fmla="*/ 114 h 202"/>
                <a:gd name="T116" fmla="*/ 71 w 259"/>
                <a:gd name="T117" fmla="*/ 104 h 202"/>
                <a:gd name="T118" fmla="*/ 71 w 259"/>
                <a:gd name="T119" fmla="*/ 102 h 202"/>
                <a:gd name="T120" fmla="*/ 89 w 259"/>
                <a:gd name="T121" fmla="*/ 85 h 202"/>
                <a:gd name="T122" fmla="*/ 97 w 259"/>
                <a:gd name="T123" fmla="*/ 76 h 202"/>
                <a:gd name="T124" fmla="*/ 100 w 259"/>
                <a:gd name="T125" fmla="*/ 71 h 2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59" h="202">
                  <a:moveTo>
                    <a:pt x="145" y="41"/>
                  </a:moveTo>
                  <a:lnTo>
                    <a:pt x="155" y="55"/>
                  </a:lnTo>
                  <a:lnTo>
                    <a:pt x="161" y="68"/>
                  </a:lnTo>
                  <a:lnTo>
                    <a:pt x="166" y="76"/>
                  </a:lnTo>
                  <a:lnTo>
                    <a:pt x="169" y="80"/>
                  </a:lnTo>
                  <a:lnTo>
                    <a:pt x="172" y="83"/>
                  </a:lnTo>
                  <a:lnTo>
                    <a:pt x="172" y="85"/>
                  </a:lnTo>
                  <a:lnTo>
                    <a:pt x="172" y="87"/>
                  </a:lnTo>
                  <a:lnTo>
                    <a:pt x="183" y="82"/>
                  </a:lnTo>
                  <a:lnTo>
                    <a:pt x="190" y="77"/>
                  </a:lnTo>
                  <a:lnTo>
                    <a:pt x="196" y="76"/>
                  </a:lnTo>
                  <a:lnTo>
                    <a:pt x="199" y="74"/>
                  </a:lnTo>
                  <a:lnTo>
                    <a:pt x="202" y="71"/>
                  </a:lnTo>
                  <a:lnTo>
                    <a:pt x="204" y="72"/>
                  </a:lnTo>
                  <a:lnTo>
                    <a:pt x="209" y="77"/>
                  </a:lnTo>
                  <a:lnTo>
                    <a:pt x="213" y="85"/>
                  </a:lnTo>
                  <a:lnTo>
                    <a:pt x="221" y="95"/>
                  </a:lnTo>
                  <a:lnTo>
                    <a:pt x="228" y="106"/>
                  </a:lnTo>
                  <a:lnTo>
                    <a:pt x="234" y="118"/>
                  </a:lnTo>
                  <a:lnTo>
                    <a:pt x="237" y="133"/>
                  </a:lnTo>
                  <a:lnTo>
                    <a:pt x="240" y="150"/>
                  </a:lnTo>
                  <a:lnTo>
                    <a:pt x="240" y="156"/>
                  </a:lnTo>
                  <a:lnTo>
                    <a:pt x="239" y="163"/>
                  </a:lnTo>
                  <a:lnTo>
                    <a:pt x="239" y="167"/>
                  </a:lnTo>
                  <a:lnTo>
                    <a:pt x="239" y="171"/>
                  </a:lnTo>
                  <a:lnTo>
                    <a:pt x="240" y="167"/>
                  </a:lnTo>
                  <a:lnTo>
                    <a:pt x="242" y="161"/>
                  </a:lnTo>
                  <a:lnTo>
                    <a:pt x="245" y="150"/>
                  </a:lnTo>
                  <a:lnTo>
                    <a:pt x="250" y="139"/>
                  </a:lnTo>
                  <a:lnTo>
                    <a:pt x="256" y="112"/>
                  </a:lnTo>
                  <a:lnTo>
                    <a:pt x="259" y="101"/>
                  </a:lnTo>
                  <a:lnTo>
                    <a:pt x="259" y="93"/>
                  </a:lnTo>
                  <a:lnTo>
                    <a:pt x="259" y="85"/>
                  </a:lnTo>
                  <a:lnTo>
                    <a:pt x="256" y="74"/>
                  </a:lnTo>
                  <a:lnTo>
                    <a:pt x="253" y="63"/>
                  </a:lnTo>
                  <a:lnTo>
                    <a:pt x="247" y="50"/>
                  </a:lnTo>
                  <a:lnTo>
                    <a:pt x="239" y="38"/>
                  </a:lnTo>
                  <a:lnTo>
                    <a:pt x="229" y="25"/>
                  </a:lnTo>
                  <a:lnTo>
                    <a:pt x="217" y="15"/>
                  </a:lnTo>
                  <a:lnTo>
                    <a:pt x="202" y="9"/>
                  </a:lnTo>
                  <a:lnTo>
                    <a:pt x="193" y="6"/>
                  </a:lnTo>
                  <a:lnTo>
                    <a:pt x="177" y="3"/>
                  </a:lnTo>
                  <a:lnTo>
                    <a:pt x="160" y="0"/>
                  </a:lnTo>
                  <a:lnTo>
                    <a:pt x="141" y="0"/>
                  </a:lnTo>
                  <a:lnTo>
                    <a:pt x="122" y="3"/>
                  </a:lnTo>
                  <a:lnTo>
                    <a:pt x="104" y="11"/>
                  </a:lnTo>
                  <a:lnTo>
                    <a:pt x="89" y="23"/>
                  </a:lnTo>
                  <a:lnTo>
                    <a:pt x="84" y="31"/>
                  </a:lnTo>
                  <a:lnTo>
                    <a:pt x="78" y="42"/>
                  </a:lnTo>
                  <a:lnTo>
                    <a:pt x="76" y="41"/>
                  </a:lnTo>
                  <a:lnTo>
                    <a:pt x="71" y="39"/>
                  </a:lnTo>
                  <a:lnTo>
                    <a:pt x="65" y="38"/>
                  </a:lnTo>
                  <a:lnTo>
                    <a:pt x="57" y="36"/>
                  </a:lnTo>
                  <a:lnTo>
                    <a:pt x="48" y="36"/>
                  </a:lnTo>
                  <a:lnTo>
                    <a:pt x="35" y="38"/>
                  </a:lnTo>
                  <a:lnTo>
                    <a:pt x="25" y="41"/>
                  </a:lnTo>
                  <a:lnTo>
                    <a:pt x="14" y="47"/>
                  </a:lnTo>
                  <a:lnTo>
                    <a:pt x="8" y="53"/>
                  </a:lnTo>
                  <a:lnTo>
                    <a:pt x="6" y="57"/>
                  </a:lnTo>
                  <a:lnTo>
                    <a:pt x="10" y="58"/>
                  </a:lnTo>
                  <a:lnTo>
                    <a:pt x="14" y="60"/>
                  </a:lnTo>
                  <a:lnTo>
                    <a:pt x="27" y="58"/>
                  </a:lnTo>
                  <a:lnTo>
                    <a:pt x="32" y="58"/>
                  </a:lnTo>
                  <a:lnTo>
                    <a:pt x="33" y="57"/>
                  </a:lnTo>
                  <a:lnTo>
                    <a:pt x="22" y="69"/>
                  </a:lnTo>
                  <a:lnTo>
                    <a:pt x="14" y="77"/>
                  </a:lnTo>
                  <a:lnTo>
                    <a:pt x="8" y="83"/>
                  </a:lnTo>
                  <a:lnTo>
                    <a:pt x="5" y="88"/>
                  </a:lnTo>
                  <a:lnTo>
                    <a:pt x="0" y="91"/>
                  </a:lnTo>
                  <a:lnTo>
                    <a:pt x="0" y="93"/>
                  </a:lnTo>
                  <a:lnTo>
                    <a:pt x="11" y="91"/>
                  </a:lnTo>
                  <a:lnTo>
                    <a:pt x="19" y="90"/>
                  </a:lnTo>
                  <a:lnTo>
                    <a:pt x="24" y="90"/>
                  </a:lnTo>
                  <a:lnTo>
                    <a:pt x="29" y="88"/>
                  </a:lnTo>
                  <a:lnTo>
                    <a:pt x="32" y="88"/>
                  </a:lnTo>
                  <a:lnTo>
                    <a:pt x="21" y="102"/>
                  </a:lnTo>
                  <a:lnTo>
                    <a:pt x="14" y="112"/>
                  </a:lnTo>
                  <a:lnTo>
                    <a:pt x="8" y="120"/>
                  </a:lnTo>
                  <a:lnTo>
                    <a:pt x="3" y="126"/>
                  </a:lnTo>
                  <a:lnTo>
                    <a:pt x="2" y="129"/>
                  </a:lnTo>
                  <a:lnTo>
                    <a:pt x="0" y="129"/>
                  </a:lnTo>
                  <a:lnTo>
                    <a:pt x="0" y="131"/>
                  </a:lnTo>
                  <a:lnTo>
                    <a:pt x="10" y="133"/>
                  </a:lnTo>
                  <a:lnTo>
                    <a:pt x="16" y="134"/>
                  </a:lnTo>
                  <a:lnTo>
                    <a:pt x="21" y="136"/>
                  </a:lnTo>
                  <a:lnTo>
                    <a:pt x="24" y="136"/>
                  </a:lnTo>
                  <a:lnTo>
                    <a:pt x="27" y="137"/>
                  </a:lnTo>
                  <a:lnTo>
                    <a:pt x="27" y="150"/>
                  </a:lnTo>
                  <a:lnTo>
                    <a:pt x="25" y="159"/>
                  </a:lnTo>
                  <a:lnTo>
                    <a:pt x="24" y="167"/>
                  </a:lnTo>
                  <a:lnTo>
                    <a:pt x="24" y="172"/>
                  </a:lnTo>
                  <a:lnTo>
                    <a:pt x="24" y="177"/>
                  </a:lnTo>
                  <a:lnTo>
                    <a:pt x="33" y="175"/>
                  </a:lnTo>
                  <a:lnTo>
                    <a:pt x="40" y="174"/>
                  </a:lnTo>
                  <a:lnTo>
                    <a:pt x="41" y="174"/>
                  </a:lnTo>
                  <a:lnTo>
                    <a:pt x="46" y="183"/>
                  </a:lnTo>
                  <a:lnTo>
                    <a:pt x="48" y="189"/>
                  </a:lnTo>
                  <a:lnTo>
                    <a:pt x="51" y="196"/>
                  </a:lnTo>
                  <a:lnTo>
                    <a:pt x="51" y="199"/>
                  </a:lnTo>
                  <a:lnTo>
                    <a:pt x="52" y="202"/>
                  </a:lnTo>
                  <a:lnTo>
                    <a:pt x="59" y="193"/>
                  </a:lnTo>
                  <a:lnTo>
                    <a:pt x="62" y="188"/>
                  </a:lnTo>
                  <a:lnTo>
                    <a:pt x="63" y="185"/>
                  </a:lnTo>
                  <a:lnTo>
                    <a:pt x="65" y="171"/>
                  </a:lnTo>
                  <a:lnTo>
                    <a:pt x="67" y="159"/>
                  </a:lnTo>
                  <a:lnTo>
                    <a:pt x="68" y="139"/>
                  </a:lnTo>
                  <a:lnTo>
                    <a:pt x="70" y="123"/>
                  </a:lnTo>
                  <a:lnTo>
                    <a:pt x="71" y="114"/>
                  </a:lnTo>
                  <a:lnTo>
                    <a:pt x="71" y="107"/>
                  </a:lnTo>
                  <a:lnTo>
                    <a:pt x="71" y="104"/>
                  </a:lnTo>
                  <a:lnTo>
                    <a:pt x="71" y="102"/>
                  </a:lnTo>
                  <a:lnTo>
                    <a:pt x="81" y="93"/>
                  </a:lnTo>
                  <a:lnTo>
                    <a:pt x="89" y="85"/>
                  </a:lnTo>
                  <a:lnTo>
                    <a:pt x="92" y="79"/>
                  </a:lnTo>
                  <a:lnTo>
                    <a:pt x="97" y="76"/>
                  </a:lnTo>
                  <a:lnTo>
                    <a:pt x="98" y="72"/>
                  </a:lnTo>
                  <a:lnTo>
                    <a:pt x="100" y="71"/>
                  </a:lnTo>
                  <a:lnTo>
                    <a:pt x="145" y="41"/>
                  </a:lnTo>
                  <a:close/>
                </a:path>
              </a:pathLst>
            </a:custGeom>
            <a:solidFill>
              <a:srgbClr val="623028"/>
            </a:solidFill>
            <a:ln w="12700">
              <a:solidFill>
                <a:srgbClr val="000000"/>
              </a:solidFill>
              <a:prstDash val="solid"/>
              <a:round/>
              <a:headEnd/>
              <a:tailEnd/>
            </a:ln>
          </p:spPr>
          <p:txBody>
            <a:bodyPr/>
            <a:lstStyle/>
            <a:p>
              <a:endParaRPr lang="ja-JP" altLang="en-US"/>
            </a:p>
          </p:txBody>
        </p:sp>
        <p:sp>
          <p:nvSpPr>
            <p:cNvPr id="40066" name="Freeform 120"/>
            <p:cNvSpPr>
              <a:spLocks/>
            </p:cNvSpPr>
            <p:nvPr/>
          </p:nvSpPr>
          <p:spPr bwMode="auto">
            <a:xfrm>
              <a:off x="3233" y="2499"/>
              <a:ext cx="18" cy="19"/>
            </a:xfrm>
            <a:custGeom>
              <a:avLst/>
              <a:gdLst>
                <a:gd name="T0" fmla="*/ 0 w 18"/>
                <a:gd name="T1" fmla="*/ 19 h 19"/>
                <a:gd name="T2" fmla="*/ 0 w 18"/>
                <a:gd name="T3" fmla="*/ 17 h 19"/>
                <a:gd name="T4" fmla="*/ 1 w 18"/>
                <a:gd name="T5" fmla="*/ 16 h 19"/>
                <a:gd name="T6" fmla="*/ 3 w 18"/>
                <a:gd name="T7" fmla="*/ 8 h 19"/>
                <a:gd name="T8" fmla="*/ 6 w 18"/>
                <a:gd name="T9" fmla="*/ 1 h 19"/>
                <a:gd name="T10" fmla="*/ 9 w 18"/>
                <a:gd name="T11" fmla="*/ 0 h 19"/>
                <a:gd name="T12" fmla="*/ 12 w 18"/>
                <a:gd name="T13" fmla="*/ 3 h 19"/>
                <a:gd name="T14" fmla="*/ 18 w 18"/>
                <a:gd name="T15" fmla="*/ 8 h 19"/>
                <a:gd name="T16" fmla="*/ 18 w 18"/>
                <a:gd name="T17" fmla="*/ 14 h 19"/>
                <a:gd name="T18" fmla="*/ 18 w 18"/>
                <a:gd name="T19" fmla="*/ 17 h 19"/>
                <a:gd name="T20" fmla="*/ 18 w 18"/>
                <a:gd name="T21" fmla="*/ 1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 h="19">
                  <a:moveTo>
                    <a:pt x="0" y="19"/>
                  </a:moveTo>
                  <a:lnTo>
                    <a:pt x="0" y="17"/>
                  </a:lnTo>
                  <a:lnTo>
                    <a:pt x="1" y="16"/>
                  </a:lnTo>
                  <a:lnTo>
                    <a:pt x="3" y="8"/>
                  </a:lnTo>
                  <a:lnTo>
                    <a:pt x="6" y="1"/>
                  </a:lnTo>
                  <a:lnTo>
                    <a:pt x="9" y="0"/>
                  </a:lnTo>
                  <a:lnTo>
                    <a:pt x="12" y="3"/>
                  </a:lnTo>
                  <a:lnTo>
                    <a:pt x="18" y="8"/>
                  </a:lnTo>
                  <a:lnTo>
                    <a:pt x="18" y="14"/>
                  </a:lnTo>
                  <a:lnTo>
                    <a:pt x="18" y="17"/>
                  </a:lnTo>
                  <a:lnTo>
                    <a:pt x="18" y="1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67" name="Freeform 121"/>
            <p:cNvSpPr>
              <a:spLocks/>
            </p:cNvSpPr>
            <p:nvPr/>
          </p:nvSpPr>
          <p:spPr bwMode="auto">
            <a:xfrm>
              <a:off x="3209" y="2451"/>
              <a:ext cx="38" cy="27"/>
            </a:xfrm>
            <a:custGeom>
              <a:avLst/>
              <a:gdLst>
                <a:gd name="T0" fmla="*/ 0 w 38"/>
                <a:gd name="T1" fmla="*/ 27 h 27"/>
                <a:gd name="T2" fmla="*/ 1 w 38"/>
                <a:gd name="T3" fmla="*/ 26 h 27"/>
                <a:gd name="T4" fmla="*/ 1 w 38"/>
                <a:gd name="T5" fmla="*/ 23 h 27"/>
                <a:gd name="T6" fmla="*/ 9 w 38"/>
                <a:gd name="T7" fmla="*/ 11 h 27"/>
                <a:gd name="T8" fmla="*/ 20 w 38"/>
                <a:gd name="T9" fmla="*/ 2 h 27"/>
                <a:gd name="T10" fmla="*/ 28 w 38"/>
                <a:gd name="T11" fmla="*/ 0 h 27"/>
                <a:gd name="T12" fmla="*/ 38 w 38"/>
                <a:gd name="T13" fmla="*/ 0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27">
                  <a:moveTo>
                    <a:pt x="0" y="27"/>
                  </a:moveTo>
                  <a:lnTo>
                    <a:pt x="1" y="26"/>
                  </a:lnTo>
                  <a:lnTo>
                    <a:pt x="1" y="23"/>
                  </a:lnTo>
                  <a:lnTo>
                    <a:pt x="9" y="11"/>
                  </a:lnTo>
                  <a:lnTo>
                    <a:pt x="20" y="2"/>
                  </a:lnTo>
                  <a:lnTo>
                    <a:pt x="28" y="0"/>
                  </a:lnTo>
                  <a:lnTo>
                    <a:pt x="3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68" name="Freeform 122"/>
            <p:cNvSpPr>
              <a:spLocks/>
            </p:cNvSpPr>
            <p:nvPr/>
          </p:nvSpPr>
          <p:spPr bwMode="auto">
            <a:xfrm>
              <a:off x="3233" y="2638"/>
              <a:ext cx="45" cy="32"/>
            </a:xfrm>
            <a:custGeom>
              <a:avLst/>
              <a:gdLst>
                <a:gd name="T0" fmla="*/ 0 w 45"/>
                <a:gd name="T1" fmla="*/ 32 h 32"/>
                <a:gd name="T2" fmla="*/ 23 w 45"/>
                <a:gd name="T3" fmla="*/ 0 h 32"/>
                <a:gd name="T4" fmla="*/ 45 w 45"/>
                <a:gd name="T5" fmla="*/ 24 h 32"/>
                <a:gd name="T6" fmla="*/ 0 60000 65536"/>
                <a:gd name="T7" fmla="*/ 0 60000 65536"/>
                <a:gd name="T8" fmla="*/ 0 60000 65536"/>
              </a:gdLst>
              <a:ahLst/>
              <a:cxnLst>
                <a:cxn ang="T6">
                  <a:pos x="T0" y="T1"/>
                </a:cxn>
                <a:cxn ang="T7">
                  <a:pos x="T2" y="T3"/>
                </a:cxn>
                <a:cxn ang="T8">
                  <a:pos x="T4" y="T5"/>
                </a:cxn>
              </a:cxnLst>
              <a:rect l="0" t="0" r="r" b="b"/>
              <a:pathLst>
                <a:path w="45" h="32">
                  <a:moveTo>
                    <a:pt x="0" y="32"/>
                  </a:moveTo>
                  <a:lnTo>
                    <a:pt x="23" y="0"/>
                  </a:lnTo>
                  <a:lnTo>
                    <a:pt x="45" y="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69" name="Freeform 123"/>
            <p:cNvSpPr>
              <a:spLocks/>
            </p:cNvSpPr>
            <p:nvPr/>
          </p:nvSpPr>
          <p:spPr bwMode="auto">
            <a:xfrm>
              <a:off x="3161" y="2605"/>
              <a:ext cx="102" cy="131"/>
            </a:xfrm>
            <a:custGeom>
              <a:avLst/>
              <a:gdLst>
                <a:gd name="T0" fmla="*/ 19 w 102"/>
                <a:gd name="T1" fmla="*/ 0 h 131"/>
                <a:gd name="T2" fmla="*/ 18 w 102"/>
                <a:gd name="T3" fmla="*/ 1 h 131"/>
                <a:gd name="T4" fmla="*/ 15 w 102"/>
                <a:gd name="T5" fmla="*/ 8 h 131"/>
                <a:gd name="T6" fmla="*/ 12 w 102"/>
                <a:gd name="T7" fmla="*/ 16 h 131"/>
                <a:gd name="T8" fmla="*/ 7 w 102"/>
                <a:gd name="T9" fmla="*/ 25 h 131"/>
                <a:gd name="T10" fmla="*/ 4 w 102"/>
                <a:gd name="T11" fmla="*/ 35 h 131"/>
                <a:gd name="T12" fmla="*/ 2 w 102"/>
                <a:gd name="T13" fmla="*/ 43 h 131"/>
                <a:gd name="T14" fmla="*/ 0 w 102"/>
                <a:gd name="T15" fmla="*/ 49 h 131"/>
                <a:gd name="T16" fmla="*/ 2 w 102"/>
                <a:gd name="T17" fmla="*/ 52 h 131"/>
                <a:gd name="T18" fmla="*/ 7 w 102"/>
                <a:gd name="T19" fmla="*/ 54 h 131"/>
                <a:gd name="T20" fmla="*/ 13 w 102"/>
                <a:gd name="T21" fmla="*/ 55 h 131"/>
                <a:gd name="T22" fmla="*/ 26 w 102"/>
                <a:gd name="T23" fmla="*/ 60 h 131"/>
                <a:gd name="T24" fmla="*/ 38 w 102"/>
                <a:gd name="T25" fmla="*/ 65 h 131"/>
                <a:gd name="T26" fmla="*/ 43 w 102"/>
                <a:gd name="T27" fmla="*/ 66 h 131"/>
                <a:gd name="T28" fmla="*/ 45 w 102"/>
                <a:gd name="T29" fmla="*/ 66 h 131"/>
                <a:gd name="T30" fmla="*/ 38 w 102"/>
                <a:gd name="T31" fmla="*/ 79 h 131"/>
                <a:gd name="T32" fmla="*/ 35 w 102"/>
                <a:gd name="T33" fmla="*/ 89 h 131"/>
                <a:gd name="T34" fmla="*/ 32 w 102"/>
                <a:gd name="T35" fmla="*/ 95 h 131"/>
                <a:gd name="T36" fmla="*/ 29 w 102"/>
                <a:gd name="T37" fmla="*/ 100 h 131"/>
                <a:gd name="T38" fmla="*/ 27 w 102"/>
                <a:gd name="T39" fmla="*/ 104 h 131"/>
                <a:gd name="T40" fmla="*/ 27 w 102"/>
                <a:gd name="T41" fmla="*/ 104 h 131"/>
                <a:gd name="T42" fmla="*/ 53 w 102"/>
                <a:gd name="T43" fmla="*/ 114 h 131"/>
                <a:gd name="T44" fmla="*/ 70 w 102"/>
                <a:gd name="T45" fmla="*/ 120 h 131"/>
                <a:gd name="T46" fmla="*/ 83 w 102"/>
                <a:gd name="T47" fmla="*/ 125 h 131"/>
                <a:gd name="T48" fmla="*/ 92 w 102"/>
                <a:gd name="T49" fmla="*/ 130 h 131"/>
                <a:gd name="T50" fmla="*/ 97 w 102"/>
                <a:gd name="T51" fmla="*/ 131 h 131"/>
                <a:gd name="T52" fmla="*/ 100 w 102"/>
                <a:gd name="T53" fmla="*/ 131 h 131"/>
                <a:gd name="T54" fmla="*/ 102 w 102"/>
                <a:gd name="T55" fmla="*/ 131 h 13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02" h="131">
                  <a:moveTo>
                    <a:pt x="19" y="0"/>
                  </a:moveTo>
                  <a:lnTo>
                    <a:pt x="18" y="1"/>
                  </a:lnTo>
                  <a:lnTo>
                    <a:pt x="15" y="8"/>
                  </a:lnTo>
                  <a:lnTo>
                    <a:pt x="12" y="16"/>
                  </a:lnTo>
                  <a:lnTo>
                    <a:pt x="7" y="25"/>
                  </a:lnTo>
                  <a:lnTo>
                    <a:pt x="4" y="35"/>
                  </a:lnTo>
                  <a:lnTo>
                    <a:pt x="2" y="43"/>
                  </a:lnTo>
                  <a:lnTo>
                    <a:pt x="0" y="49"/>
                  </a:lnTo>
                  <a:lnTo>
                    <a:pt x="2" y="52"/>
                  </a:lnTo>
                  <a:lnTo>
                    <a:pt x="7" y="54"/>
                  </a:lnTo>
                  <a:lnTo>
                    <a:pt x="13" y="55"/>
                  </a:lnTo>
                  <a:lnTo>
                    <a:pt x="26" y="60"/>
                  </a:lnTo>
                  <a:lnTo>
                    <a:pt x="38" y="65"/>
                  </a:lnTo>
                  <a:lnTo>
                    <a:pt x="43" y="66"/>
                  </a:lnTo>
                  <a:lnTo>
                    <a:pt x="45" y="66"/>
                  </a:lnTo>
                  <a:lnTo>
                    <a:pt x="38" y="79"/>
                  </a:lnTo>
                  <a:lnTo>
                    <a:pt x="35" y="89"/>
                  </a:lnTo>
                  <a:lnTo>
                    <a:pt x="32" y="95"/>
                  </a:lnTo>
                  <a:lnTo>
                    <a:pt x="29" y="100"/>
                  </a:lnTo>
                  <a:lnTo>
                    <a:pt x="27" y="104"/>
                  </a:lnTo>
                  <a:lnTo>
                    <a:pt x="53" y="114"/>
                  </a:lnTo>
                  <a:lnTo>
                    <a:pt x="70" y="120"/>
                  </a:lnTo>
                  <a:lnTo>
                    <a:pt x="83" y="125"/>
                  </a:lnTo>
                  <a:lnTo>
                    <a:pt x="92" y="130"/>
                  </a:lnTo>
                  <a:lnTo>
                    <a:pt x="97" y="131"/>
                  </a:lnTo>
                  <a:lnTo>
                    <a:pt x="100" y="131"/>
                  </a:lnTo>
                  <a:lnTo>
                    <a:pt x="102" y="1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70" name="Freeform 124"/>
            <p:cNvSpPr>
              <a:spLocks/>
            </p:cNvSpPr>
            <p:nvPr/>
          </p:nvSpPr>
          <p:spPr bwMode="auto">
            <a:xfrm>
              <a:off x="3282" y="2618"/>
              <a:ext cx="48" cy="139"/>
            </a:xfrm>
            <a:custGeom>
              <a:avLst/>
              <a:gdLst>
                <a:gd name="T0" fmla="*/ 30 w 48"/>
                <a:gd name="T1" fmla="*/ 0 h 139"/>
                <a:gd name="T2" fmla="*/ 30 w 48"/>
                <a:gd name="T3" fmla="*/ 1 h 139"/>
                <a:gd name="T4" fmla="*/ 33 w 48"/>
                <a:gd name="T5" fmla="*/ 7 h 139"/>
                <a:gd name="T6" fmla="*/ 37 w 48"/>
                <a:gd name="T7" fmla="*/ 14 h 139"/>
                <a:gd name="T8" fmla="*/ 41 w 48"/>
                <a:gd name="T9" fmla="*/ 23 h 139"/>
                <a:gd name="T10" fmla="*/ 45 w 48"/>
                <a:gd name="T11" fmla="*/ 33 h 139"/>
                <a:gd name="T12" fmla="*/ 47 w 48"/>
                <a:gd name="T13" fmla="*/ 41 h 139"/>
                <a:gd name="T14" fmla="*/ 48 w 48"/>
                <a:gd name="T15" fmla="*/ 49 h 139"/>
                <a:gd name="T16" fmla="*/ 45 w 48"/>
                <a:gd name="T17" fmla="*/ 52 h 139"/>
                <a:gd name="T18" fmla="*/ 37 w 48"/>
                <a:gd name="T19" fmla="*/ 57 h 139"/>
                <a:gd name="T20" fmla="*/ 30 w 48"/>
                <a:gd name="T21" fmla="*/ 60 h 139"/>
                <a:gd name="T22" fmla="*/ 25 w 48"/>
                <a:gd name="T23" fmla="*/ 63 h 139"/>
                <a:gd name="T24" fmla="*/ 23 w 48"/>
                <a:gd name="T25" fmla="*/ 64 h 139"/>
                <a:gd name="T26" fmla="*/ 23 w 48"/>
                <a:gd name="T27" fmla="*/ 66 h 139"/>
                <a:gd name="T28" fmla="*/ 26 w 48"/>
                <a:gd name="T29" fmla="*/ 66 h 139"/>
                <a:gd name="T30" fmla="*/ 34 w 48"/>
                <a:gd name="T31" fmla="*/ 71 h 139"/>
                <a:gd name="T32" fmla="*/ 41 w 48"/>
                <a:gd name="T33" fmla="*/ 76 h 139"/>
                <a:gd name="T34" fmla="*/ 42 w 48"/>
                <a:gd name="T35" fmla="*/ 80 h 139"/>
                <a:gd name="T36" fmla="*/ 41 w 48"/>
                <a:gd name="T37" fmla="*/ 83 h 139"/>
                <a:gd name="T38" fmla="*/ 37 w 48"/>
                <a:gd name="T39" fmla="*/ 90 h 139"/>
                <a:gd name="T40" fmla="*/ 33 w 48"/>
                <a:gd name="T41" fmla="*/ 96 h 139"/>
                <a:gd name="T42" fmla="*/ 18 w 48"/>
                <a:gd name="T43" fmla="*/ 115 h 139"/>
                <a:gd name="T44" fmla="*/ 11 w 48"/>
                <a:gd name="T45" fmla="*/ 125 h 139"/>
                <a:gd name="T46" fmla="*/ 6 w 48"/>
                <a:gd name="T47" fmla="*/ 131 h 139"/>
                <a:gd name="T48" fmla="*/ 1 w 48"/>
                <a:gd name="T49" fmla="*/ 137 h 139"/>
                <a:gd name="T50" fmla="*/ 0 w 48"/>
                <a:gd name="T51" fmla="*/ 139 h 1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8" h="139">
                  <a:moveTo>
                    <a:pt x="30" y="0"/>
                  </a:moveTo>
                  <a:lnTo>
                    <a:pt x="30" y="1"/>
                  </a:lnTo>
                  <a:lnTo>
                    <a:pt x="33" y="7"/>
                  </a:lnTo>
                  <a:lnTo>
                    <a:pt x="37" y="14"/>
                  </a:lnTo>
                  <a:lnTo>
                    <a:pt x="41" y="23"/>
                  </a:lnTo>
                  <a:lnTo>
                    <a:pt x="45" y="33"/>
                  </a:lnTo>
                  <a:lnTo>
                    <a:pt x="47" y="41"/>
                  </a:lnTo>
                  <a:lnTo>
                    <a:pt x="48" y="49"/>
                  </a:lnTo>
                  <a:lnTo>
                    <a:pt x="45" y="52"/>
                  </a:lnTo>
                  <a:lnTo>
                    <a:pt x="37" y="57"/>
                  </a:lnTo>
                  <a:lnTo>
                    <a:pt x="30" y="60"/>
                  </a:lnTo>
                  <a:lnTo>
                    <a:pt x="25" y="63"/>
                  </a:lnTo>
                  <a:lnTo>
                    <a:pt x="23" y="64"/>
                  </a:lnTo>
                  <a:lnTo>
                    <a:pt x="23" y="66"/>
                  </a:lnTo>
                  <a:lnTo>
                    <a:pt x="26" y="66"/>
                  </a:lnTo>
                  <a:lnTo>
                    <a:pt x="34" y="71"/>
                  </a:lnTo>
                  <a:lnTo>
                    <a:pt x="41" y="76"/>
                  </a:lnTo>
                  <a:lnTo>
                    <a:pt x="42" y="80"/>
                  </a:lnTo>
                  <a:lnTo>
                    <a:pt x="41" y="83"/>
                  </a:lnTo>
                  <a:lnTo>
                    <a:pt x="37" y="90"/>
                  </a:lnTo>
                  <a:lnTo>
                    <a:pt x="33" y="96"/>
                  </a:lnTo>
                  <a:lnTo>
                    <a:pt x="18" y="115"/>
                  </a:lnTo>
                  <a:lnTo>
                    <a:pt x="11" y="125"/>
                  </a:lnTo>
                  <a:lnTo>
                    <a:pt x="6" y="131"/>
                  </a:lnTo>
                  <a:lnTo>
                    <a:pt x="1" y="137"/>
                  </a:lnTo>
                  <a:lnTo>
                    <a:pt x="0" y="1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71" name="Freeform 125"/>
            <p:cNvSpPr>
              <a:spLocks/>
            </p:cNvSpPr>
            <p:nvPr/>
          </p:nvSpPr>
          <p:spPr bwMode="auto">
            <a:xfrm>
              <a:off x="3155" y="2668"/>
              <a:ext cx="168" cy="124"/>
            </a:xfrm>
            <a:custGeom>
              <a:avLst/>
              <a:gdLst>
                <a:gd name="T0" fmla="*/ 168 w 168"/>
                <a:gd name="T1" fmla="*/ 124 h 124"/>
                <a:gd name="T2" fmla="*/ 168 w 168"/>
                <a:gd name="T3" fmla="*/ 124 h 124"/>
                <a:gd name="T4" fmla="*/ 163 w 168"/>
                <a:gd name="T5" fmla="*/ 124 h 124"/>
                <a:gd name="T6" fmla="*/ 158 w 168"/>
                <a:gd name="T7" fmla="*/ 124 h 124"/>
                <a:gd name="T8" fmla="*/ 150 w 168"/>
                <a:gd name="T9" fmla="*/ 122 h 124"/>
                <a:gd name="T10" fmla="*/ 131 w 168"/>
                <a:gd name="T11" fmla="*/ 121 h 124"/>
                <a:gd name="T12" fmla="*/ 109 w 168"/>
                <a:gd name="T13" fmla="*/ 117 h 124"/>
                <a:gd name="T14" fmla="*/ 85 w 168"/>
                <a:gd name="T15" fmla="*/ 113 h 124"/>
                <a:gd name="T16" fmla="*/ 66 w 168"/>
                <a:gd name="T17" fmla="*/ 108 h 124"/>
                <a:gd name="T18" fmla="*/ 59 w 168"/>
                <a:gd name="T19" fmla="*/ 105 h 124"/>
                <a:gd name="T20" fmla="*/ 51 w 168"/>
                <a:gd name="T21" fmla="*/ 102 h 124"/>
                <a:gd name="T22" fmla="*/ 46 w 168"/>
                <a:gd name="T23" fmla="*/ 97 h 124"/>
                <a:gd name="T24" fmla="*/ 44 w 168"/>
                <a:gd name="T25" fmla="*/ 92 h 124"/>
                <a:gd name="T26" fmla="*/ 41 w 168"/>
                <a:gd name="T27" fmla="*/ 87 h 124"/>
                <a:gd name="T28" fmla="*/ 36 w 168"/>
                <a:gd name="T29" fmla="*/ 75 h 124"/>
                <a:gd name="T30" fmla="*/ 29 w 168"/>
                <a:gd name="T31" fmla="*/ 60 h 124"/>
                <a:gd name="T32" fmla="*/ 21 w 168"/>
                <a:gd name="T33" fmla="*/ 43 h 124"/>
                <a:gd name="T34" fmla="*/ 13 w 168"/>
                <a:gd name="T35" fmla="*/ 27 h 124"/>
                <a:gd name="T36" fmla="*/ 6 w 168"/>
                <a:gd name="T37" fmla="*/ 13 h 124"/>
                <a:gd name="T38" fmla="*/ 2 w 168"/>
                <a:gd name="T39" fmla="*/ 3 h 124"/>
                <a:gd name="T40" fmla="*/ 0 w 168"/>
                <a:gd name="T41" fmla="*/ 0 h 124"/>
                <a:gd name="T42" fmla="*/ 0 w 168"/>
                <a:gd name="T43" fmla="*/ 0 h 1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8" h="124">
                  <a:moveTo>
                    <a:pt x="168" y="124"/>
                  </a:moveTo>
                  <a:lnTo>
                    <a:pt x="168" y="124"/>
                  </a:lnTo>
                  <a:lnTo>
                    <a:pt x="163" y="124"/>
                  </a:lnTo>
                  <a:lnTo>
                    <a:pt x="158" y="124"/>
                  </a:lnTo>
                  <a:lnTo>
                    <a:pt x="150" y="122"/>
                  </a:lnTo>
                  <a:lnTo>
                    <a:pt x="131" y="121"/>
                  </a:lnTo>
                  <a:lnTo>
                    <a:pt x="109" y="117"/>
                  </a:lnTo>
                  <a:lnTo>
                    <a:pt x="85" y="113"/>
                  </a:lnTo>
                  <a:lnTo>
                    <a:pt x="66" y="108"/>
                  </a:lnTo>
                  <a:lnTo>
                    <a:pt x="59" y="105"/>
                  </a:lnTo>
                  <a:lnTo>
                    <a:pt x="51" y="102"/>
                  </a:lnTo>
                  <a:lnTo>
                    <a:pt x="46" y="97"/>
                  </a:lnTo>
                  <a:lnTo>
                    <a:pt x="44" y="92"/>
                  </a:lnTo>
                  <a:lnTo>
                    <a:pt x="41" y="87"/>
                  </a:lnTo>
                  <a:lnTo>
                    <a:pt x="36" y="75"/>
                  </a:lnTo>
                  <a:lnTo>
                    <a:pt x="29" y="60"/>
                  </a:lnTo>
                  <a:lnTo>
                    <a:pt x="21" y="43"/>
                  </a:lnTo>
                  <a:lnTo>
                    <a:pt x="13" y="27"/>
                  </a:lnTo>
                  <a:lnTo>
                    <a:pt x="6" y="13"/>
                  </a:lnTo>
                  <a:lnTo>
                    <a:pt x="2" y="3"/>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72" name="Freeform 126"/>
            <p:cNvSpPr>
              <a:spLocks/>
            </p:cNvSpPr>
            <p:nvPr/>
          </p:nvSpPr>
          <p:spPr bwMode="auto">
            <a:xfrm>
              <a:off x="3171" y="2846"/>
              <a:ext cx="163" cy="9"/>
            </a:xfrm>
            <a:custGeom>
              <a:avLst/>
              <a:gdLst>
                <a:gd name="T0" fmla="*/ 0 w 163"/>
                <a:gd name="T1" fmla="*/ 3 h 9"/>
                <a:gd name="T2" fmla="*/ 2 w 163"/>
                <a:gd name="T3" fmla="*/ 3 h 9"/>
                <a:gd name="T4" fmla="*/ 6 w 163"/>
                <a:gd name="T5" fmla="*/ 4 h 9"/>
                <a:gd name="T6" fmla="*/ 11 w 163"/>
                <a:gd name="T7" fmla="*/ 4 h 9"/>
                <a:gd name="T8" fmla="*/ 19 w 163"/>
                <a:gd name="T9" fmla="*/ 6 h 9"/>
                <a:gd name="T10" fmla="*/ 39 w 163"/>
                <a:gd name="T11" fmla="*/ 7 h 9"/>
                <a:gd name="T12" fmla="*/ 63 w 163"/>
                <a:gd name="T13" fmla="*/ 9 h 9"/>
                <a:gd name="T14" fmla="*/ 90 w 163"/>
                <a:gd name="T15" fmla="*/ 9 h 9"/>
                <a:gd name="T16" fmla="*/ 117 w 163"/>
                <a:gd name="T17" fmla="*/ 7 h 9"/>
                <a:gd name="T18" fmla="*/ 141 w 163"/>
                <a:gd name="T19" fmla="*/ 4 h 9"/>
                <a:gd name="T20" fmla="*/ 163 w 163"/>
                <a:gd name="T21" fmla="*/ 0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3" h="9">
                  <a:moveTo>
                    <a:pt x="0" y="3"/>
                  </a:moveTo>
                  <a:lnTo>
                    <a:pt x="2" y="3"/>
                  </a:lnTo>
                  <a:lnTo>
                    <a:pt x="6" y="4"/>
                  </a:lnTo>
                  <a:lnTo>
                    <a:pt x="11" y="4"/>
                  </a:lnTo>
                  <a:lnTo>
                    <a:pt x="19" y="6"/>
                  </a:lnTo>
                  <a:lnTo>
                    <a:pt x="39" y="7"/>
                  </a:lnTo>
                  <a:lnTo>
                    <a:pt x="63" y="9"/>
                  </a:lnTo>
                  <a:lnTo>
                    <a:pt x="90" y="9"/>
                  </a:lnTo>
                  <a:lnTo>
                    <a:pt x="117" y="7"/>
                  </a:lnTo>
                  <a:lnTo>
                    <a:pt x="141" y="4"/>
                  </a:lnTo>
                  <a:lnTo>
                    <a:pt x="16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73" name="Freeform 127"/>
            <p:cNvSpPr>
              <a:spLocks/>
            </p:cNvSpPr>
            <p:nvPr/>
          </p:nvSpPr>
          <p:spPr bwMode="auto">
            <a:xfrm>
              <a:off x="3318" y="2700"/>
              <a:ext cx="27" cy="90"/>
            </a:xfrm>
            <a:custGeom>
              <a:avLst/>
              <a:gdLst>
                <a:gd name="T0" fmla="*/ 27 w 27"/>
                <a:gd name="T1" fmla="*/ 0 h 90"/>
                <a:gd name="T2" fmla="*/ 27 w 27"/>
                <a:gd name="T3" fmla="*/ 3 h 90"/>
                <a:gd name="T4" fmla="*/ 25 w 27"/>
                <a:gd name="T5" fmla="*/ 11 h 90"/>
                <a:gd name="T6" fmla="*/ 25 w 27"/>
                <a:gd name="T7" fmla="*/ 22 h 90"/>
                <a:gd name="T8" fmla="*/ 22 w 27"/>
                <a:gd name="T9" fmla="*/ 36 h 90"/>
                <a:gd name="T10" fmla="*/ 14 w 27"/>
                <a:gd name="T11" fmla="*/ 66 h 90"/>
                <a:gd name="T12" fmla="*/ 8 w 27"/>
                <a:gd name="T13" fmla="*/ 81 h 90"/>
                <a:gd name="T14" fmla="*/ 0 w 27"/>
                <a:gd name="T15" fmla="*/ 90 h 9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 h="90">
                  <a:moveTo>
                    <a:pt x="27" y="0"/>
                  </a:moveTo>
                  <a:lnTo>
                    <a:pt x="27" y="3"/>
                  </a:lnTo>
                  <a:lnTo>
                    <a:pt x="25" y="11"/>
                  </a:lnTo>
                  <a:lnTo>
                    <a:pt x="25" y="22"/>
                  </a:lnTo>
                  <a:lnTo>
                    <a:pt x="22" y="36"/>
                  </a:lnTo>
                  <a:lnTo>
                    <a:pt x="14" y="66"/>
                  </a:lnTo>
                  <a:lnTo>
                    <a:pt x="8" y="81"/>
                  </a:lnTo>
                  <a:lnTo>
                    <a:pt x="0" y="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74" name="Freeform 128"/>
            <p:cNvSpPr>
              <a:spLocks/>
            </p:cNvSpPr>
            <p:nvPr/>
          </p:nvSpPr>
          <p:spPr bwMode="auto">
            <a:xfrm>
              <a:off x="3283" y="2858"/>
              <a:ext cx="5" cy="87"/>
            </a:xfrm>
            <a:custGeom>
              <a:avLst/>
              <a:gdLst>
                <a:gd name="T0" fmla="*/ 0 w 5"/>
                <a:gd name="T1" fmla="*/ 0 h 87"/>
                <a:gd name="T2" fmla="*/ 2 w 5"/>
                <a:gd name="T3" fmla="*/ 3 h 87"/>
                <a:gd name="T4" fmla="*/ 2 w 5"/>
                <a:gd name="T5" fmla="*/ 11 h 87"/>
                <a:gd name="T6" fmla="*/ 3 w 5"/>
                <a:gd name="T7" fmla="*/ 24 h 87"/>
                <a:gd name="T8" fmla="*/ 5 w 5"/>
                <a:gd name="T9" fmla="*/ 38 h 87"/>
                <a:gd name="T10" fmla="*/ 5 w 5"/>
                <a:gd name="T11" fmla="*/ 54 h 87"/>
                <a:gd name="T12" fmla="*/ 5 w 5"/>
                <a:gd name="T13" fmla="*/ 68 h 87"/>
                <a:gd name="T14" fmla="*/ 5 w 5"/>
                <a:gd name="T15" fmla="*/ 81 h 87"/>
                <a:gd name="T16" fmla="*/ 2 w 5"/>
                <a:gd name="T17" fmla="*/ 87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87">
                  <a:moveTo>
                    <a:pt x="0" y="0"/>
                  </a:moveTo>
                  <a:lnTo>
                    <a:pt x="2" y="3"/>
                  </a:lnTo>
                  <a:lnTo>
                    <a:pt x="2" y="11"/>
                  </a:lnTo>
                  <a:lnTo>
                    <a:pt x="3" y="24"/>
                  </a:lnTo>
                  <a:lnTo>
                    <a:pt x="5" y="38"/>
                  </a:lnTo>
                  <a:lnTo>
                    <a:pt x="5" y="54"/>
                  </a:lnTo>
                  <a:lnTo>
                    <a:pt x="5" y="68"/>
                  </a:lnTo>
                  <a:lnTo>
                    <a:pt x="5" y="81"/>
                  </a:lnTo>
                  <a:lnTo>
                    <a:pt x="2" y="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75" name="Freeform 129"/>
            <p:cNvSpPr>
              <a:spLocks/>
            </p:cNvSpPr>
            <p:nvPr/>
          </p:nvSpPr>
          <p:spPr bwMode="auto">
            <a:xfrm>
              <a:off x="3368" y="2342"/>
              <a:ext cx="229" cy="306"/>
            </a:xfrm>
            <a:custGeom>
              <a:avLst/>
              <a:gdLst>
                <a:gd name="T0" fmla="*/ 5 w 229"/>
                <a:gd name="T1" fmla="*/ 139 h 306"/>
                <a:gd name="T2" fmla="*/ 5 w 229"/>
                <a:gd name="T3" fmla="*/ 139 h 306"/>
                <a:gd name="T4" fmla="*/ 5 w 229"/>
                <a:gd name="T5" fmla="*/ 135 h 306"/>
                <a:gd name="T6" fmla="*/ 4 w 229"/>
                <a:gd name="T7" fmla="*/ 128 h 306"/>
                <a:gd name="T8" fmla="*/ 4 w 229"/>
                <a:gd name="T9" fmla="*/ 120 h 306"/>
                <a:gd name="T10" fmla="*/ 2 w 229"/>
                <a:gd name="T11" fmla="*/ 100 h 306"/>
                <a:gd name="T12" fmla="*/ 0 w 229"/>
                <a:gd name="T13" fmla="*/ 78 h 306"/>
                <a:gd name="T14" fmla="*/ 2 w 229"/>
                <a:gd name="T15" fmla="*/ 56 h 306"/>
                <a:gd name="T16" fmla="*/ 8 w 229"/>
                <a:gd name="T17" fmla="*/ 35 h 306"/>
                <a:gd name="T18" fmla="*/ 11 w 229"/>
                <a:gd name="T19" fmla="*/ 27 h 306"/>
                <a:gd name="T20" fmla="*/ 18 w 229"/>
                <a:gd name="T21" fmla="*/ 22 h 306"/>
                <a:gd name="T22" fmla="*/ 24 w 229"/>
                <a:gd name="T23" fmla="*/ 18 h 306"/>
                <a:gd name="T24" fmla="*/ 32 w 229"/>
                <a:gd name="T25" fmla="*/ 18 h 306"/>
                <a:gd name="T26" fmla="*/ 41 w 229"/>
                <a:gd name="T27" fmla="*/ 18 h 306"/>
                <a:gd name="T28" fmla="*/ 49 w 229"/>
                <a:gd name="T29" fmla="*/ 14 h 306"/>
                <a:gd name="T30" fmla="*/ 59 w 229"/>
                <a:gd name="T31" fmla="*/ 10 h 306"/>
                <a:gd name="T32" fmla="*/ 70 w 229"/>
                <a:gd name="T33" fmla="*/ 6 h 306"/>
                <a:gd name="T34" fmla="*/ 83 w 229"/>
                <a:gd name="T35" fmla="*/ 3 h 306"/>
                <a:gd name="T36" fmla="*/ 98 w 229"/>
                <a:gd name="T37" fmla="*/ 0 h 306"/>
                <a:gd name="T38" fmla="*/ 116 w 229"/>
                <a:gd name="T39" fmla="*/ 0 h 306"/>
                <a:gd name="T40" fmla="*/ 139 w 229"/>
                <a:gd name="T41" fmla="*/ 5 h 306"/>
                <a:gd name="T42" fmla="*/ 146 w 229"/>
                <a:gd name="T43" fmla="*/ 8 h 306"/>
                <a:gd name="T44" fmla="*/ 152 w 229"/>
                <a:gd name="T45" fmla="*/ 13 h 306"/>
                <a:gd name="T46" fmla="*/ 166 w 229"/>
                <a:gd name="T47" fmla="*/ 27 h 306"/>
                <a:gd name="T48" fmla="*/ 177 w 229"/>
                <a:gd name="T49" fmla="*/ 48 h 306"/>
                <a:gd name="T50" fmla="*/ 188 w 229"/>
                <a:gd name="T51" fmla="*/ 71 h 306"/>
                <a:gd name="T52" fmla="*/ 198 w 229"/>
                <a:gd name="T53" fmla="*/ 95 h 306"/>
                <a:gd name="T54" fmla="*/ 206 w 229"/>
                <a:gd name="T55" fmla="*/ 119 h 306"/>
                <a:gd name="T56" fmla="*/ 210 w 229"/>
                <a:gd name="T57" fmla="*/ 139 h 306"/>
                <a:gd name="T58" fmla="*/ 212 w 229"/>
                <a:gd name="T59" fmla="*/ 155 h 306"/>
                <a:gd name="T60" fmla="*/ 214 w 229"/>
                <a:gd name="T61" fmla="*/ 171 h 306"/>
                <a:gd name="T62" fmla="*/ 217 w 229"/>
                <a:gd name="T63" fmla="*/ 190 h 306"/>
                <a:gd name="T64" fmla="*/ 218 w 229"/>
                <a:gd name="T65" fmla="*/ 212 h 306"/>
                <a:gd name="T66" fmla="*/ 222 w 229"/>
                <a:gd name="T67" fmla="*/ 234 h 306"/>
                <a:gd name="T68" fmla="*/ 225 w 229"/>
                <a:gd name="T69" fmla="*/ 255 h 306"/>
                <a:gd name="T70" fmla="*/ 226 w 229"/>
                <a:gd name="T71" fmla="*/ 271 h 306"/>
                <a:gd name="T72" fmla="*/ 228 w 229"/>
                <a:gd name="T73" fmla="*/ 283 h 306"/>
                <a:gd name="T74" fmla="*/ 229 w 229"/>
                <a:gd name="T75" fmla="*/ 287 h 306"/>
                <a:gd name="T76" fmla="*/ 229 w 229"/>
                <a:gd name="T77" fmla="*/ 288 h 306"/>
                <a:gd name="T78" fmla="*/ 228 w 229"/>
                <a:gd name="T79" fmla="*/ 288 h 306"/>
                <a:gd name="T80" fmla="*/ 225 w 229"/>
                <a:gd name="T81" fmla="*/ 291 h 306"/>
                <a:gd name="T82" fmla="*/ 214 w 229"/>
                <a:gd name="T83" fmla="*/ 298 h 306"/>
                <a:gd name="T84" fmla="*/ 198 w 229"/>
                <a:gd name="T85" fmla="*/ 304 h 306"/>
                <a:gd name="T86" fmla="*/ 192 w 229"/>
                <a:gd name="T87" fmla="*/ 306 h 306"/>
                <a:gd name="T88" fmla="*/ 185 w 229"/>
                <a:gd name="T89" fmla="*/ 304 h 306"/>
                <a:gd name="T90" fmla="*/ 160 w 229"/>
                <a:gd name="T91" fmla="*/ 304 h 306"/>
                <a:gd name="T92" fmla="*/ 139 w 229"/>
                <a:gd name="T93" fmla="*/ 304 h 306"/>
                <a:gd name="T94" fmla="*/ 120 w 229"/>
                <a:gd name="T95" fmla="*/ 304 h 306"/>
                <a:gd name="T96" fmla="*/ 105 w 229"/>
                <a:gd name="T97" fmla="*/ 304 h 306"/>
                <a:gd name="T98" fmla="*/ 90 w 229"/>
                <a:gd name="T99" fmla="*/ 304 h 306"/>
                <a:gd name="T100" fmla="*/ 79 w 229"/>
                <a:gd name="T101" fmla="*/ 304 h 306"/>
                <a:gd name="T102" fmla="*/ 71 w 229"/>
                <a:gd name="T103" fmla="*/ 304 h 306"/>
                <a:gd name="T104" fmla="*/ 64 w 229"/>
                <a:gd name="T105" fmla="*/ 302 h 306"/>
                <a:gd name="T106" fmla="*/ 53 w 229"/>
                <a:gd name="T107" fmla="*/ 302 h 306"/>
                <a:gd name="T108" fmla="*/ 48 w 229"/>
                <a:gd name="T109" fmla="*/ 302 h 306"/>
                <a:gd name="T110" fmla="*/ 46 w 229"/>
                <a:gd name="T111" fmla="*/ 302 h 306"/>
                <a:gd name="T112" fmla="*/ 46 w 229"/>
                <a:gd name="T113" fmla="*/ 302 h 306"/>
                <a:gd name="T114" fmla="*/ 5 w 229"/>
                <a:gd name="T115" fmla="*/ 139 h 3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29" h="306">
                  <a:moveTo>
                    <a:pt x="5" y="139"/>
                  </a:moveTo>
                  <a:lnTo>
                    <a:pt x="5" y="139"/>
                  </a:lnTo>
                  <a:lnTo>
                    <a:pt x="5" y="135"/>
                  </a:lnTo>
                  <a:lnTo>
                    <a:pt x="4" y="128"/>
                  </a:lnTo>
                  <a:lnTo>
                    <a:pt x="4" y="120"/>
                  </a:lnTo>
                  <a:lnTo>
                    <a:pt x="2" y="100"/>
                  </a:lnTo>
                  <a:lnTo>
                    <a:pt x="0" y="78"/>
                  </a:lnTo>
                  <a:lnTo>
                    <a:pt x="2" y="56"/>
                  </a:lnTo>
                  <a:lnTo>
                    <a:pt x="8" y="35"/>
                  </a:lnTo>
                  <a:lnTo>
                    <a:pt x="11" y="27"/>
                  </a:lnTo>
                  <a:lnTo>
                    <a:pt x="18" y="22"/>
                  </a:lnTo>
                  <a:lnTo>
                    <a:pt x="24" y="18"/>
                  </a:lnTo>
                  <a:lnTo>
                    <a:pt x="32" y="18"/>
                  </a:lnTo>
                  <a:lnTo>
                    <a:pt x="41" y="18"/>
                  </a:lnTo>
                  <a:lnTo>
                    <a:pt x="49" y="14"/>
                  </a:lnTo>
                  <a:lnTo>
                    <a:pt x="59" y="10"/>
                  </a:lnTo>
                  <a:lnTo>
                    <a:pt x="70" y="6"/>
                  </a:lnTo>
                  <a:lnTo>
                    <a:pt x="83" y="3"/>
                  </a:lnTo>
                  <a:lnTo>
                    <a:pt x="98" y="0"/>
                  </a:lnTo>
                  <a:lnTo>
                    <a:pt x="116" y="0"/>
                  </a:lnTo>
                  <a:lnTo>
                    <a:pt x="139" y="5"/>
                  </a:lnTo>
                  <a:lnTo>
                    <a:pt x="146" y="8"/>
                  </a:lnTo>
                  <a:lnTo>
                    <a:pt x="152" y="13"/>
                  </a:lnTo>
                  <a:lnTo>
                    <a:pt x="166" y="27"/>
                  </a:lnTo>
                  <a:lnTo>
                    <a:pt x="177" y="48"/>
                  </a:lnTo>
                  <a:lnTo>
                    <a:pt x="188" y="71"/>
                  </a:lnTo>
                  <a:lnTo>
                    <a:pt x="198" y="95"/>
                  </a:lnTo>
                  <a:lnTo>
                    <a:pt x="206" y="119"/>
                  </a:lnTo>
                  <a:lnTo>
                    <a:pt x="210" y="139"/>
                  </a:lnTo>
                  <a:lnTo>
                    <a:pt x="212" y="155"/>
                  </a:lnTo>
                  <a:lnTo>
                    <a:pt x="214" y="171"/>
                  </a:lnTo>
                  <a:lnTo>
                    <a:pt x="217" y="190"/>
                  </a:lnTo>
                  <a:lnTo>
                    <a:pt x="218" y="212"/>
                  </a:lnTo>
                  <a:lnTo>
                    <a:pt x="222" y="234"/>
                  </a:lnTo>
                  <a:lnTo>
                    <a:pt x="225" y="255"/>
                  </a:lnTo>
                  <a:lnTo>
                    <a:pt x="226" y="271"/>
                  </a:lnTo>
                  <a:lnTo>
                    <a:pt x="228" y="283"/>
                  </a:lnTo>
                  <a:lnTo>
                    <a:pt x="229" y="287"/>
                  </a:lnTo>
                  <a:lnTo>
                    <a:pt x="229" y="288"/>
                  </a:lnTo>
                  <a:lnTo>
                    <a:pt x="228" y="288"/>
                  </a:lnTo>
                  <a:lnTo>
                    <a:pt x="225" y="291"/>
                  </a:lnTo>
                  <a:lnTo>
                    <a:pt x="214" y="298"/>
                  </a:lnTo>
                  <a:lnTo>
                    <a:pt x="198" y="304"/>
                  </a:lnTo>
                  <a:lnTo>
                    <a:pt x="192" y="306"/>
                  </a:lnTo>
                  <a:lnTo>
                    <a:pt x="185" y="304"/>
                  </a:lnTo>
                  <a:lnTo>
                    <a:pt x="160" y="304"/>
                  </a:lnTo>
                  <a:lnTo>
                    <a:pt x="139" y="304"/>
                  </a:lnTo>
                  <a:lnTo>
                    <a:pt x="120" y="304"/>
                  </a:lnTo>
                  <a:lnTo>
                    <a:pt x="105" y="304"/>
                  </a:lnTo>
                  <a:lnTo>
                    <a:pt x="90" y="304"/>
                  </a:lnTo>
                  <a:lnTo>
                    <a:pt x="79" y="304"/>
                  </a:lnTo>
                  <a:lnTo>
                    <a:pt x="71" y="304"/>
                  </a:lnTo>
                  <a:lnTo>
                    <a:pt x="64" y="302"/>
                  </a:lnTo>
                  <a:lnTo>
                    <a:pt x="53" y="302"/>
                  </a:lnTo>
                  <a:lnTo>
                    <a:pt x="48" y="302"/>
                  </a:lnTo>
                  <a:lnTo>
                    <a:pt x="46" y="302"/>
                  </a:lnTo>
                  <a:lnTo>
                    <a:pt x="5" y="139"/>
                  </a:lnTo>
                  <a:close/>
                </a:path>
              </a:pathLst>
            </a:custGeom>
            <a:solidFill>
              <a:srgbClr val="B37A30"/>
            </a:solidFill>
            <a:ln w="12700">
              <a:solidFill>
                <a:srgbClr val="000000"/>
              </a:solidFill>
              <a:prstDash val="solid"/>
              <a:round/>
              <a:headEnd/>
              <a:tailEnd/>
            </a:ln>
          </p:spPr>
          <p:txBody>
            <a:bodyPr/>
            <a:lstStyle/>
            <a:p>
              <a:endParaRPr lang="ja-JP" altLang="en-US"/>
            </a:p>
          </p:txBody>
        </p:sp>
        <p:sp>
          <p:nvSpPr>
            <p:cNvPr id="40076" name="Freeform 130"/>
            <p:cNvSpPr>
              <a:spLocks/>
            </p:cNvSpPr>
            <p:nvPr/>
          </p:nvSpPr>
          <p:spPr bwMode="auto">
            <a:xfrm>
              <a:off x="3400" y="2600"/>
              <a:ext cx="229" cy="350"/>
            </a:xfrm>
            <a:custGeom>
              <a:avLst/>
              <a:gdLst>
                <a:gd name="T0" fmla="*/ 120 w 229"/>
                <a:gd name="T1" fmla="*/ 0 h 350"/>
                <a:gd name="T2" fmla="*/ 133 w 229"/>
                <a:gd name="T3" fmla="*/ 2 h 350"/>
                <a:gd name="T4" fmla="*/ 161 w 229"/>
                <a:gd name="T5" fmla="*/ 6 h 350"/>
                <a:gd name="T6" fmla="*/ 194 w 229"/>
                <a:gd name="T7" fmla="*/ 16 h 350"/>
                <a:gd name="T8" fmla="*/ 218 w 229"/>
                <a:gd name="T9" fmla="*/ 33 h 350"/>
                <a:gd name="T10" fmla="*/ 227 w 229"/>
                <a:gd name="T11" fmla="*/ 60 h 350"/>
                <a:gd name="T12" fmla="*/ 229 w 229"/>
                <a:gd name="T13" fmla="*/ 94 h 350"/>
                <a:gd name="T14" fmla="*/ 218 w 229"/>
                <a:gd name="T15" fmla="*/ 165 h 350"/>
                <a:gd name="T16" fmla="*/ 210 w 229"/>
                <a:gd name="T17" fmla="*/ 230 h 350"/>
                <a:gd name="T18" fmla="*/ 209 w 229"/>
                <a:gd name="T19" fmla="*/ 268 h 350"/>
                <a:gd name="T20" fmla="*/ 209 w 229"/>
                <a:gd name="T21" fmla="*/ 285 h 350"/>
                <a:gd name="T22" fmla="*/ 213 w 229"/>
                <a:gd name="T23" fmla="*/ 321 h 350"/>
                <a:gd name="T24" fmla="*/ 215 w 229"/>
                <a:gd name="T25" fmla="*/ 342 h 350"/>
                <a:gd name="T26" fmla="*/ 216 w 229"/>
                <a:gd name="T27" fmla="*/ 350 h 350"/>
                <a:gd name="T28" fmla="*/ 152 w 229"/>
                <a:gd name="T29" fmla="*/ 347 h 350"/>
                <a:gd name="T30" fmla="*/ 104 w 229"/>
                <a:gd name="T31" fmla="*/ 344 h 350"/>
                <a:gd name="T32" fmla="*/ 69 w 229"/>
                <a:gd name="T33" fmla="*/ 342 h 350"/>
                <a:gd name="T34" fmla="*/ 47 w 229"/>
                <a:gd name="T35" fmla="*/ 340 h 350"/>
                <a:gd name="T36" fmla="*/ 33 w 229"/>
                <a:gd name="T37" fmla="*/ 340 h 350"/>
                <a:gd name="T38" fmla="*/ 24 w 229"/>
                <a:gd name="T39" fmla="*/ 340 h 350"/>
                <a:gd name="T40" fmla="*/ 24 w 229"/>
                <a:gd name="T41" fmla="*/ 315 h 350"/>
                <a:gd name="T42" fmla="*/ 25 w 229"/>
                <a:gd name="T43" fmla="*/ 282 h 350"/>
                <a:gd name="T44" fmla="*/ 27 w 229"/>
                <a:gd name="T45" fmla="*/ 268 h 350"/>
                <a:gd name="T46" fmla="*/ 27 w 229"/>
                <a:gd name="T47" fmla="*/ 263 h 350"/>
                <a:gd name="T48" fmla="*/ 21 w 229"/>
                <a:gd name="T49" fmla="*/ 260 h 350"/>
                <a:gd name="T50" fmla="*/ 9 w 229"/>
                <a:gd name="T51" fmla="*/ 247 h 350"/>
                <a:gd name="T52" fmla="*/ 0 w 229"/>
                <a:gd name="T53" fmla="*/ 223 h 350"/>
                <a:gd name="T54" fmla="*/ 6 w 229"/>
                <a:gd name="T55" fmla="*/ 189 h 350"/>
                <a:gd name="T56" fmla="*/ 6 w 229"/>
                <a:gd name="T57" fmla="*/ 184 h 350"/>
                <a:gd name="T58" fmla="*/ 5 w 229"/>
                <a:gd name="T59" fmla="*/ 170 h 350"/>
                <a:gd name="T60" fmla="*/ 2 w 229"/>
                <a:gd name="T61" fmla="*/ 127 h 350"/>
                <a:gd name="T62" fmla="*/ 0 w 229"/>
                <a:gd name="T63" fmla="*/ 82 h 350"/>
                <a:gd name="T64" fmla="*/ 0 w 229"/>
                <a:gd name="T65" fmla="*/ 67 h 350"/>
                <a:gd name="T66" fmla="*/ 2 w 229"/>
                <a:gd name="T67" fmla="*/ 57 h 350"/>
                <a:gd name="T68" fmla="*/ 9 w 229"/>
                <a:gd name="T69" fmla="*/ 44 h 350"/>
                <a:gd name="T70" fmla="*/ 30 w 229"/>
                <a:gd name="T71" fmla="*/ 27 h 350"/>
                <a:gd name="T72" fmla="*/ 65 w 229"/>
                <a:gd name="T73" fmla="*/ 10 h 350"/>
                <a:gd name="T74" fmla="*/ 120 w 229"/>
                <a:gd name="T75" fmla="*/ 0 h 3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29" h="350">
                  <a:moveTo>
                    <a:pt x="120" y="0"/>
                  </a:moveTo>
                  <a:lnTo>
                    <a:pt x="120" y="0"/>
                  </a:lnTo>
                  <a:lnTo>
                    <a:pt x="123" y="0"/>
                  </a:lnTo>
                  <a:lnTo>
                    <a:pt x="133" y="2"/>
                  </a:lnTo>
                  <a:lnTo>
                    <a:pt x="145" y="3"/>
                  </a:lnTo>
                  <a:lnTo>
                    <a:pt x="161" y="6"/>
                  </a:lnTo>
                  <a:lnTo>
                    <a:pt x="178" y="10"/>
                  </a:lnTo>
                  <a:lnTo>
                    <a:pt x="194" y="16"/>
                  </a:lnTo>
                  <a:lnTo>
                    <a:pt x="209" y="24"/>
                  </a:lnTo>
                  <a:lnTo>
                    <a:pt x="218" y="33"/>
                  </a:lnTo>
                  <a:lnTo>
                    <a:pt x="224" y="46"/>
                  </a:lnTo>
                  <a:lnTo>
                    <a:pt x="227" y="60"/>
                  </a:lnTo>
                  <a:lnTo>
                    <a:pt x="229" y="76"/>
                  </a:lnTo>
                  <a:lnTo>
                    <a:pt x="229" y="94"/>
                  </a:lnTo>
                  <a:lnTo>
                    <a:pt x="224" y="130"/>
                  </a:lnTo>
                  <a:lnTo>
                    <a:pt x="218" y="165"/>
                  </a:lnTo>
                  <a:lnTo>
                    <a:pt x="215" y="198"/>
                  </a:lnTo>
                  <a:lnTo>
                    <a:pt x="210" y="230"/>
                  </a:lnTo>
                  <a:lnTo>
                    <a:pt x="209" y="257"/>
                  </a:lnTo>
                  <a:lnTo>
                    <a:pt x="209" y="268"/>
                  </a:lnTo>
                  <a:lnTo>
                    <a:pt x="209" y="276"/>
                  </a:lnTo>
                  <a:lnTo>
                    <a:pt x="209" y="285"/>
                  </a:lnTo>
                  <a:lnTo>
                    <a:pt x="210" y="296"/>
                  </a:lnTo>
                  <a:lnTo>
                    <a:pt x="213" y="321"/>
                  </a:lnTo>
                  <a:lnTo>
                    <a:pt x="215" y="333"/>
                  </a:lnTo>
                  <a:lnTo>
                    <a:pt x="215" y="342"/>
                  </a:lnTo>
                  <a:lnTo>
                    <a:pt x="216" y="348"/>
                  </a:lnTo>
                  <a:lnTo>
                    <a:pt x="216" y="350"/>
                  </a:lnTo>
                  <a:lnTo>
                    <a:pt x="182" y="348"/>
                  </a:lnTo>
                  <a:lnTo>
                    <a:pt x="152" y="347"/>
                  </a:lnTo>
                  <a:lnTo>
                    <a:pt x="126" y="345"/>
                  </a:lnTo>
                  <a:lnTo>
                    <a:pt x="104" y="344"/>
                  </a:lnTo>
                  <a:lnTo>
                    <a:pt x="85" y="344"/>
                  </a:lnTo>
                  <a:lnTo>
                    <a:pt x="69" y="342"/>
                  </a:lnTo>
                  <a:lnTo>
                    <a:pt x="57" y="342"/>
                  </a:lnTo>
                  <a:lnTo>
                    <a:pt x="47" y="340"/>
                  </a:lnTo>
                  <a:lnTo>
                    <a:pt x="39" y="340"/>
                  </a:lnTo>
                  <a:lnTo>
                    <a:pt x="33" y="340"/>
                  </a:lnTo>
                  <a:lnTo>
                    <a:pt x="25" y="340"/>
                  </a:lnTo>
                  <a:lnTo>
                    <a:pt x="24" y="340"/>
                  </a:lnTo>
                  <a:lnTo>
                    <a:pt x="22" y="340"/>
                  </a:lnTo>
                  <a:lnTo>
                    <a:pt x="24" y="315"/>
                  </a:lnTo>
                  <a:lnTo>
                    <a:pt x="25" y="296"/>
                  </a:lnTo>
                  <a:lnTo>
                    <a:pt x="25" y="282"/>
                  </a:lnTo>
                  <a:lnTo>
                    <a:pt x="27" y="272"/>
                  </a:lnTo>
                  <a:lnTo>
                    <a:pt x="27" y="268"/>
                  </a:lnTo>
                  <a:lnTo>
                    <a:pt x="27" y="264"/>
                  </a:lnTo>
                  <a:lnTo>
                    <a:pt x="27" y="263"/>
                  </a:lnTo>
                  <a:lnTo>
                    <a:pt x="25" y="263"/>
                  </a:lnTo>
                  <a:lnTo>
                    <a:pt x="21" y="260"/>
                  </a:lnTo>
                  <a:lnTo>
                    <a:pt x="16" y="255"/>
                  </a:lnTo>
                  <a:lnTo>
                    <a:pt x="9" y="247"/>
                  </a:lnTo>
                  <a:lnTo>
                    <a:pt x="3" y="238"/>
                  </a:lnTo>
                  <a:lnTo>
                    <a:pt x="0" y="223"/>
                  </a:lnTo>
                  <a:lnTo>
                    <a:pt x="2" y="208"/>
                  </a:lnTo>
                  <a:lnTo>
                    <a:pt x="6" y="189"/>
                  </a:lnTo>
                  <a:lnTo>
                    <a:pt x="6" y="187"/>
                  </a:lnTo>
                  <a:lnTo>
                    <a:pt x="6" y="184"/>
                  </a:lnTo>
                  <a:lnTo>
                    <a:pt x="5" y="177"/>
                  </a:lnTo>
                  <a:lnTo>
                    <a:pt x="5" y="170"/>
                  </a:lnTo>
                  <a:lnTo>
                    <a:pt x="3" y="149"/>
                  </a:lnTo>
                  <a:lnTo>
                    <a:pt x="2" y="127"/>
                  </a:lnTo>
                  <a:lnTo>
                    <a:pt x="0" y="103"/>
                  </a:lnTo>
                  <a:lnTo>
                    <a:pt x="0" y="82"/>
                  </a:lnTo>
                  <a:lnTo>
                    <a:pt x="0" y="73"/>
                  </a:lnTo>
                  <a:lnTo>
                    <a:pt x="0" y="67"/>
                  </a:lnTo>
                  <a:lnTo>
                    <a:pt x="0" y="60"/>
                  </a:lnTo>
                  <a:lnTo>
                    <a:pt x="2" y="57"/>
                  </a:lnTo>
                  <a:lnTo>
                    <a:pt x="3" y="52"/>
                  </a:lnTo>
                  <a:lnTo>
                    <a:pt x="9" y="44"/>
                  </a:lnTo>
                  <a:lnTo>
                    <a:pt x="19" y="37"/>
                  </a:lnTo>
                  <a:lnTo>
                    <a:pt x="30" y="27"/>
                  </a:lnTo>
                  <a:lnTo>
                    <a:pt x="44" y="19"/>
                  </a:lnTo>
                  <a:lnTo>
                    <a:pt x="65" y="10"/>
                  </a:lnTo>
                  <a:lnTo>
                    <a:pt x="90" y="5"/>
                  </a:lnTo>
                  <a:lnTo>
                    <a:pt x="120" y="0"/>
                  </a:lnTo>
                  <a:close/>
                </a:path>
              </a:pathLst>
            </a:custGeom>
            <a:solidFill>
              <a:srgbClr val="BD809C"/>
            </a:solidFill>
            <a:ln w="12700">
              <a:solidFill>
                <a:srgbClr val="000000"/>
              </a:solidFill>
              <a:prstDash val="solid"/>
              <a:round/>
              <a:headEnd/>
              <a:tailEnd/>
            </a:ln>
          </p:spPr>
          <p:txBody>
            <a:bodyPr/>
            <a:lstStyle/>
            <a:p>
              <a:endParaRPr lang="ja-JP" altLang="en-US"/>
            </a:p>
          </p:txBody>
        </p:sp>
        <p:sp>
          <p:nvSpPr>
            <p:cNvPr id="40077" name="Freeform 131"/>
            <p:cNvSpPr>
              <a:spLocks/>
            </p:cNvSpPr>
            <p:nvPr/>
          </p:nvSpPr>
          <p:spPr bwMode="auto">
            <a:xfrm>
              <a:off x="3384" y="2386"/>
              <a:ext cx="166" cy="246"/>
            </a:xfrm>
            <a:custGeom>
              <a:avLst/>
              <a:gdLst>
                <a:gd name="T0" fmla="*/ 32 w 166"/>
                <a:gd name="T1" fmla="*/ 7 h 246"/>
                <a:gd name="T2" fmla="*/ 30 w 166"/>
                <a:gd name="T3" fmla="*/ 10 h 246"/>
                <a:gd name="T4" fmla="*/ 25 w 166"/>
                <a:gd name="T5" fmla="*/ 15 h 246"/>
                <a:gd name="T6" fmla="*/ 19 w 166"/>
                <a:gd name="T7" fmla="*/ 24 h 246"/>
                <a:gd name="T8" fmla="*/ 13 w 166"/>
                <a:gd name="T9" fmla="*/ 37 h 246"/>
                <a:gd name="T10" fmla="*/ 7 w 166"/>
                <a:gd name="T11" fmla="*/ 51 h 246"/>
                <a:gd name="T12" fmla="*/ 2 w 166"/>
                <a:gd name="T13" fmla="*/ 65 h 246"/>
                <a:gd name="T14" fmla="*/ 0 w 166"/>
                <a:gd name="T15" fmla="*/ 81 h 246"/>
                <a:gd name="T16" fmla="*/ 2 w 166"/>
                <a:gd name="T17" fmla="*/ 95 h 246"/>
                <a:gd name="T18" fmla="*/ 10 w 166"/>
                <a:gd name="T19" fmla="*/ 126 h 246"/>
                <a:gd name="T20" fmla="*/ 16 w 166"/>
                <a:gd name="T21" fmla="*/ 151 h 246"/>
                <a:gd name="T22" fmla="*/ 21 w 166"/>
                <a:gd name="T23" fmla="*/ 171 h 246"/>
                <a:gd name="T24" fmla="*/ 24 w 166"/>
                <a:gd name="T25" fmla="*/ 181 h 246"/>
                <a:gd name="T26" fmla="*/ 29 w 166"/>
                <a:gd name="T27" fmla="*/ 187 h 246"/>
                <a:gd name="T28" fmla="*/ 40 w 166"/>
                <a:gd name="T29" fmla="*/ 197 h 246"/>
                <a:gd name="T30" fmla="*/ 52 w 166"/>
                <a:gd name="T31" fmla="*/ 203 h 246"/>
                <a:gd name="T32" fmla="*/ 68 w 166"/>
                <a:gd name="T33" fmla="*/ 208 h 246"/>
                <a:gd name="T34" fmla="*/ 85 w 166"/>
                <a:gd name="T35" fmla="*/ 209 h 246"/>
                <a:gd name="T36" fmla="*/ 87 w 166"/>
                <a:gd name="T37" fmla="*/ 222 h 246"/>
                <a:gd name="T38" fmla="*/ 89 w 166"/>
                <a:gd name="T39" fmla="*/ 230 h 246"/>
                <a:gd name="T40" fmla="*/ 90 w 166"/>
                <a:gd name="T41" fmla="*/ 236 h 246"/>
                <a:gd name="T42" fmla="*/ 90 w 166"/>
                <a:gd name="T43" fmla="*/ 241 h 246"/>
                <a:gd name="T44" fmla="*/ 90 w 166"/>
                <a:gd name="T45" fmla="*/ 244 h 246"/>
                <a:gd name="T46" fmla="*/ 90 w 166"/>
                <a:gd name="T47" fmla="*/ 246 h 246"/>
                <a:gd name="T48" fmla="*/ 103 w 166"/>
                <a:gd name="T49" fmla="*/ 244 h 246"/>
                <a:gd name="T50" fmla="*/ 112 w 166"/>
                <a:gd name="T51" fmla="*/ 243 h 246"/>
                <a:gd name="T52" fmla="*/ 120 w 166"/>
                <a:gd name="T53" fmla="*/ 241 h 246"/>
                <a:gd name="T54" fmla="*/ 123 w 166"/>
                <a:gd name="T55" fmla="*/ 239 h 246"/>
                <a:gd name="T56" fmla="*/ 128 w 166"/>
                <a:gd name="T57" fmla="*/ 239 h 246"/>
                <a:gd name="T58" fmla="*/ 130 w 166"/>
                <a:gd name="T59" fmla="*/ 239 h 246"/>
                <a:gd name="T60" fmla="*/ 130 w 166"/>
                <a:gd name="T61" fmla="*/ 238 h 246"/>
                <a:gd name="T62" fmla="*/ 130 w 166"/>
                <a:gd name="T63" fmla="*/ 233 h 246"/>
                <a:gd name="T64" fmla="*/ 131 w 166"/>
                <a:gd name="T65" fmla="*/ 227 h 246"/>
                <a:gd name="T66" fmla="*/ 133 w 166"/>
                <a:gd name="T67" fmla="*/ 219 h 246"/>
                <a:gd name="T68" fmla="*/ 141 w 166"/>
                <a:gd name="T69" fmla="*/ 198 h 246"/>
                <a:gd name="T70" fmla="*/ 152 w 166"/>
                <a:gd name="T71" fmla="*/ 175 h 246"/>
                <a:gd name="T72" fmla="*/ 158 w 166"/>
                <a:gd name="T73" fmla="*/ 160 h 246"/>
                <a:gd name="T74" fmla="*/ 163 w 166"/>
                <a:gd name="T75" fmla="*/ 146 h 246"/>
                <a:gd name="T76" fmla="*/ 166 w 166"/>
                <a:gd name="T77" fmla="*/ 111 h 246"/>
                <a:gd name="T78" fmla="*/ 164 w 166"/>
                <a:gd name="T79" fmla="*/ 95 h 246"/>
                <a:gd name="T80" fmla="*/ 163 w 166"/>
                <a:gd name="T81" fmla="*/ 80 h 246"/>
                <a:gd name="T82" fmla="*/ 160 w 166"/>
                <a:gd name="T83" fmla="*/ 65 h 246"/>
                <a:gd name="T84" fmla="*/ 155 w 166"/>
                <a:gd name="T85" fmla="*/ 54 h 246"/>
                <a:gd name="T86" fmla="*/ 147 w 166"/>
                <a:gd name="T87" fmla="*/ 43 h 246"/>
                <a:gd name="T88" fmla="*/ 134 w 166"/>
                <a:gd name="T89" fmla="*/ 32 h 246"/>
                <a:gd name="T90" fmla="*/ 119 w 166"/>
                <a:gd name="T91" fmla="*/ 21 h 246"/>
                <a:gd name="T92" fmla="*/ 101 w 166"/>
                <a:gd name="T93" fmla="*/ 12 h 246"/>
                <a:gd name="T94" fmla="*/ 82 w 166"/>
                <a:gd name="T95" fmla="*/ 4 h 246"/>
                <a:gd name="T96" fmla="*/ 63 w 166"/>
                <a:gd name="T97" fmla="*/ 0 h 246"/>
                <a:gd name="T98" fmla="*/ 48 w 166"/>
                <a:gd name="T99" fmla="*/ 0 h 246"/>
                <a:gd name="T100" fmla="*/ 32 w 166"/>
                <a:gd name="T101" fmla="*/ 7 h 246"/>
                <a:gd name="T102" fmla="*/ 32 w 166"/>
                <a:gd name="T103" fmla="*/ 7 h 24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6" h="246">
                  <a:moveTo>
                    <a:pt x="32" y="7"/>
                  </a:moveTo>
                  <a:lnTo>
                    <a:pt x="30" y="10"/>
                  </a:lnTo>
                  <a:lnTo>
                    <a:pt x="25" y="15"/>
                  </a:lnTo>
                  <a:lnTo>
                    <a:pt x="19" y="24"/>
                  </a:lnTo>
                  <a:lnTo>
                    <a:pt x="13" y="37"/>
                  </a:lnTo>
                  <a:lnTo>
                    <a:pt x="7" y="51"/>
                  </a:lnTo>
                  <a:lnTo>
                    <a:pt x="2" y="65"/>
                  </a:lnTo>
                  <a:lnTo>
                    <a:pt x="0" y="81"/>
                  </a:lnTo>
                  <a:lnTo>
                    <a:pt x="2" y="95"/>
                  </a:lnTo>
                  <a:lnTo>
                    <a:pt x="10" y="126"/>
                  </a:lnTo>
                  <a:lnTo>
                    <a:pt x="16" y="151"/>
                  </a:lnTo>
                  <a:lnTo>
                    <a:pt x="21" y="171"/>
                  </a:lnTo>
                  <a:lnTo>
                    <a:pt x="24" y="181"/>
                  </a:lnTo>
                  <a:lnTo>
                    <a:pt x="29" y="187"/>
                  </a:lnTo>
                  <a:lnTo>
                    <a:pt x="40" y="197"/>
                  </a:lnTo>
                  <a:lnTo>
                    <a:pt x="52" y="203"/>
                  </a:lnTo>
                  <a:lnTo>
                    <a:pt x="68" y="208"/>
                  </a:lnTo>
                  <a:lnTo>
                    <a:pt x="85" y="209"/>
                  </a:lnTo>
                  <a:lnTo>
                    <a:pt x="87" y="222"/>
                  </a:lnTo>
                  <a:lnTo>
                    <a:pt x="89" y="230"/>
                  </a:lnTo>
                  <a:lnTo>
                    <a:pt x="90" y="236"/>
                  </a:lnTo>
                  <a:lnTo>
                    <a:pt x="90" y="241"/>
                  </a:lnTo>
                  <a:lnTo>
                    <a:pt x="90" y="244"/>
                  </a:lnTo>
                  <a:lnTo>
                    <a:pt x="90" y="246"/>
                  </a:lnTo>
                  <a:lnTo>
                    <a:pt x="103" y="244"/>
                  </a:lnTo>
                  <a:lnTo>
                    <a:pt x="112" y="243"/>
                  </a:lnTo>
                  <a:lnTo>
                    <a:pt x="120" y="241"/>
                  </a:lnTo>
                  <a:lnTo>
                    <a:pt x="123" y="239"/>
                  </a:lnTo>
                  <a:lnTo>
                    <a:pt x="128" y="239"/>
                  </a:lnTo>
                  <a:lnTo>
                    <a:pt x="130" y="239"/>
                  </a:lnTo>
                  <a:lnTo>
                    <a:pt x="130" y="238"/>
                  </a:lnTo>
                  <a:lnTo>
                    <a:pt x="130" y="233"/>
                  </a:lnTo>
                  <a:lnTo>
                    <a:pt x="131" y="227"/>
                  </a:lnTo>
                  <a:lnTo>
                    <a:pt x="133" y="219"/>
                  </a:lnTo>
                  <a:lnTo>
                    <a:pt x="141" y="198"/>
                  </a:lnTo>
                  <a:lnTo>
                    <a:pt x="152" y="175"/>
                  </a:lnTo>
                  <a:lnTo>
                    <a:pt x="158" y="160"/>
                  </a:lnTo>
                  <a:lnTo>
                    <a:pt x="163" y="146"/>
                  </a:lnTo>
                  <a:lnTo>
                    <a:pt x="166" y="111"/>
                  </a:lnTo>
                  <a:lnTo>
                    <a:pt x="164" y="95"/>
                  </a:lnTo>
                  <a:lnTo>
                    <a:pt x="163" y="80"/>
                  </a:lnTo>
                  <a:lnTo>
                    <a:pt x="160" y="65"/>
                  </a:lnTo>
                  <a:lnTo>
                    <a:pt x="155" y="54"/>
                  </a:lnTo>
                  <a:lnTo>
                    <a:pt x="147" y="43"/>
                  </a:lnTo>
                  <a:lnTo>
                    <a:pt x="134" y="32"/>
                  </a:lnTo>
                  <a:lnTo>
                    <a:pt x="119" y="21"/>
                  </a:lnTo>
                  <a:lnTo>
                    <a:pt x="101" y="12"/>
                  </a:lnTo>
                  <a:lnTo>
                    <a:pt x="82" y="4"/>
                  </a:lnTo>
                  <a:lnTo>
                    <a:pt x="63" y="0"/>
                  </a:lnTo>
                  <a:lnTo>
                    <a:pt x="48" y="0"/>
                  </a:lnTo>
                  <a:lnTo>
                    <a:pt x="32" y="7"/>
                  </a:lnTo>
                  <a:close/>
                </a:path>
              </a:pathLst>
            </a:custGeom>
            <a:solidFill>
              <a:srgbClr val="FEE6F2"/>
            </a:solidFill>
            <a:ln w="12700">
              <a:solidFill>
                <a:srgbClr val="000000"/>
              </a:solidFill>
              <a:prstDash val="solid"/>
              <a:round/>
              <a:headEnd/>
              <a:tailEnd/>
            </a:ln>
          </p:spPr>
          <p:txBody>
            <a:bodyPr/>
            <a:lstStyle/>
            <a:p>
              <a:endParaRPr lang="ja-JP" altLang="en-US"/>
            </a:p>
          </p:txBody>
        </p:sp>
        <p:sp>
          <p:nvSpPr>
            <p:cNvPr id="40078" name="Freeform 132"/>
            <p:cNvSpPr>
              <a:spLocks/>
            </p:cNvSpPr>
            <p:nvPr/>
          </p:nvSpPr>
          <p:spPr bwMode="auto">
            <a:xfrm>
              <a:off x="3460" y="2426"/>
              <a:ext cx="43" cy="22"/>
            </a:xfrm>
            <a:custGeom>
              <a:avLst/>
              <a:gdLst>
                <a:gd name="T0" fmla="*/ 0 w 43"/>
                <a:gd name="T1" fmla="*/ 22 h 22"/>
                <a:gd name="T2" fmla="*/ 0 w 43"/>
                <a:gd name="T3" fmla="*/ 21 h 22"/>
                <a:gd name="T4" fmla="*/ 2 w 43"/>
                <a:gd name="T5" fmla="*/ 16 h 22"/>
                <a:gd name="T6" fmla="*/ 6 w 43"/>
                <a:gd name="T7" fmla="*/ 6 h 22"/>
                <a:gd name="T8" fmla="*/ 11 w 43"/>
                <a:gd name="T9" fmla="*/ 2 h 22"/>
                <a:gd name="T10" fmla="*/ 19 w 43"/>
                <a:gd name="T11" fmla="*/ 0 h 22"/>
                <a:gd name="T12" fmla="*/ 30 w 43"/>
                <a:gd name="T13" fmla="*/ 2 h 22"/>
                <a:gd name="T14" fmla="*/ 43 w 43"/>
                <a:gd name="T15" fmla="*/ 8 h 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 h="22">
                  <a:moveTo>
                    <a:pt x="0" y="22"/>
                  </a:moveTo>
                  <a:lnTo>
                    <a:pt x="0" y="21"/>
                  </a:lnTo>
                  <a:lnTo>
                    <a:pt x="2" y="16"/>
                  </a:lnTo>
                  <a:lnTo>
                    <a:pt x="6" y="6"/>
                  </a:lnTo>
                  <a:lnTo>
                    <a:pt x="11" y="2"/>
                  </a:lnTo>
                  <a:lnTo>
                    <a:pt x="19" y="0"/>
                  </a:lnTo>
                  <a:lnTo>
                    <a:pt x="30" y="2"/>
                  </a:lnTo>
                  <a:lnTo>
                    <a:pt x="4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79" name="Freeform 133"/>
            <p:cNvSpPr>
              <a:spLocks/>
            </p:cNvSpPr>
            <p:nvPr/>
          </p:nvSpPr>
          <p:spPr bwMode="auto">
            <a:xfrm>
              <a:off x="3386" y="2455"/>
              <a:ext cx="36" cy="19"/>
            </a:xfrm>
            <a:custGeom>
              <a:avLst/>
              <a:gdLst>
                <a:gd name="T0" fmla="*/ 36 w 36"/>
                <a:gd name="T1" fmla="*/ 0 h 19"/>
                <a:gd name="T2" fmla="*/ 35 w 36"/>
                <a:gd name="T3" fmla="*/ 0 h 19"/>
                <a:gd name="T4" fmla="*/ 31 w 36"/>
                <a:gd name="T5" fmla="*/ 0 h 19"/>
                <a:gd name="T6" fmla="*/ 20 w 36"/>
                <a:gd name="T7" fmla="*/ 0 h 19"/>
                <a:gd name="T8" fmla="*/ 12 w 36"/>
                <a:gd name="T9" fmla="*/ 1 h 19"/>
                <a:gd name="T10" fmla="*/ 8 w 36"/>
                <a:gd name="T11" fmla="*/ 6 h 19"/>
                <a:gd name="T12" fmla="*/ 3 w 36"/>
                <a:gd name="T13" fmla="*/ 11 h 19"/>
                <a:gd name="T14" fmla="*/ 0 w 36"/>
                <a:gd name="T15" fmla="*/ 19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6" h="19">
                  <a:moveTo>
                    <a:pt x="36" y="0"/>
                  </a:moveTo>
                  <a:lnTo>
                    <a:pt x="35" y="0"/>
                  </a:lnTo>
                  <a:lnTo>
                    <a:pt x="31" y="0"/>
                  </a:lnTo>
                  <a:lnTo>
                    <a:pt x="20" y="0"/>
                  </a:lnTo>
                  <a:lnTo>
                    <a:pt x="12" y="1"/>
                  </a:lnTo>
                  <a:lnTo>
                    <a:pt x="8" y="6"/>
                  </a:lnTo>
                  <a:lnTo>
                    <a:pt x="3" y="11"/>
                  </a:lnTo>
                  <a:lnTo>
                    <a:pt x="0" y="1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80" name="Freeform 134"/>
            <p:cNvSpPr>
              <a:spLocks/>
            </p:cNvSpPr>
            <p:nvPr/>
          </p:nvSpPr>
          <p:spPr bwMode="auto">
            <a:xfrm>
              <a:off x="3473" y="2461"/>
              <a:ext cx="19" cy="19"/>
            </a:xfrm>
            <a:custGeom>
              <a:avLst/>
              <a:gdLst>
                <a:gd name="T0" fmla="*/ 6 w 19"/>
                <a:gd name="T1" fmla="*/ 19 h 19"/>
                <a:gd name="T2" fmla="*/ 6 w 19"/>
                <a:gd name="T3" fmla="*/ 19 h 19"/>
                <a:gd name="T4" fmla="*/ 4 w 19"/>
                <a:gd name="T5" fmla="*/ 16 h 19"/>
                <a:gd name="T6" fmla="*/ 1 w 19"/>
                <a:gd name="T7" fmla="*/ 8 h 19"/>
                <a:gd name="T8" fmla="*/ 0 w 19"/>
                <a:gd name="T9" fmla="*/ 1 h 19"/>
                <a:gd name="T10" fmla="*/ 1 w 19"/>
                <a:gd name="T11" fmla="*/ 0 h 19"/>
                <a:gd name="T12" fmla="*/ 4 w 19"/>
                <a:gd name="T13" fmla="*/ 0 h 19"/>
                <a:gd name="T14" fmla="*/ 12 w 19"/>
                <a:gd name="T15" fmla="*/ 5 h 19"/>
                <a:gd name="T16" fmla="*/ 17 w 19"/>
                <a:gd name="T17" fmla="*/ 8 h 19"/>
                <a:gd name="T18" fmla="*/ 19 w 19"/>
                <a:gd name="T19" fmla="*/ 11 h 19"/>
                <a:gd name="T20" fmla="*/ 19 w 19"/>
                <a:gd name="T21" fmla="*/ 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9" h="19">
                  <a:moveTo>
                    <a:pt x="6" y="19"/>
                  </a:moveTo>
                  <a:lnTo>
                    <a:pt x="6" y="19"/>
                  </a:lnTo>
                  <a:lnTo>
                    <a:pt x="4" y="16"/>
                  </a:lnTo>
                  <a:lnTo>
                    <a:pt x="1" y="8"/>
                  </a:lnTo>
                  <a:lnTo>
                    <a:pt x="0" y="1"/>
                  </a:lnTo>
                  <a:lnTo>
                    <a:pt x="1" y="0"/>
                  </a:lnTo>
                  <a:lnTo>
                    <a:pt x="4" y="0"/>
                  </a:lnTo>
                  <a:lnTo>
                    <a:pt x="12" y="5"/>
                  </a:lnTo>
                  <a:lnTo>
                    <a:pt x="17" y="8"/>
                  </a:lnTo>
                  <a:lnTo>
                    <a:pt x="19" y="11"/>
                  </a:lnTo>
                  <a:lnTo>
                    <a:pt x="19" y="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81" name="Freeform 135"/>
            <p:cNvSpPr>
              <a:spLocks/>
            </p:cNvSpPr>
            <p:nvPr/>
          </p:nvSpPr>
          <p:spPr bwMode="auto">
            <a:xfrm>
              <a:off x="3406" y="2481"/>
              <a:ext cx="21" cy="23"/>
            </a:xfrm>
            <a:custGeom>
              <a:avLst/>
              <a:gdLst>
                <a:gd name="T0" fmla="*/ 8 w 21"/>
                <a:gd name="T1" fmla="*/ 23 h 23"/>
                <a:gd name="T2" fmla="*/ 7 w 21"/>
                <a:gd name="T3" fmla="*/ 21 h 23"/>
                <a:gd name="T4" fmla="*/ 7 w 21"/>
                <a:gd name="T5" fmla="*/ 18 h 23"/>
                <a:gd name="T6" fmla="*/ 3 w 21"/>
                <a:gd name="T7" fmla="*/ 12 h 23"/>
                <a:gd name="T8" fmla="*/ 0 w 21"/>
                <a:gd name="T9" fmla="*/ 4 h 23"/>
                <a:gd name="T10" fmla="*/ 2 w 21"/>
                <a:gd name="T11" fmla="*/ 2 h 23"/>
                <a:gd name="T12" fmla="*/ 3 w 21"/>
                <a:gd name="T13" fmla="*/ 0 h 23"/>
                <a:gd name="T14" fmla="*/ 10 w 21"/>
                <a:gd name="T15" fmla="*/ 4 h 23"/>
                <a:gd name="T16" fmla="*/ 15 w 21"/>
                <a:gd name="T17" fmla="*/ 8 h 23"/>
                <a:gd name="T18" fmla="*/ 19 w 21"/>
                <a:gd name="T19" fmla="*/ 12 h 23"/>
                <a:gd name="T20" fmla="*/ 21 w 21"/>
                <a:gd name="T21" fmla="*/ 15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 h="23">
                  <a:moveTo>
                    <a:pt x="8" y="23"/>
                  </a:moveTo>
                  <a:lnTo>
                    <a:pt x="7" y="21"/>
                  </a:lnTo>
                  <a:lnTo>
                    <a:pt x="7" y="18"/>
                  </a:lnTo>
                  <a:lnTo>
                    <a:pt x="3" y="12"/>
                  </a:lnTo>
                  <a:lnTo>
                    <a:pt x="0" y="4"/>
                  </a:lnTo>
                  <a:lnTo>
                    <a:pt x="2" y="2"/>
                  </a:lnTo>
                  <a:lnTo>
                    <a:pt x="3" y="0"/>
                  </a:lnTo>
                  <a:lnTo>
                    <a:pt x="10" y="4"/>
                  </a:lnTo>
                  <a:lnTo>
                    <a:pt x="15" y="8"/>
                  </a:lnTo>
                  <a:lnTo>
                    <a:pt x="19" y="12"/>
                  </a:lnTo>
                  <a:lnTo>
                    <a:pt x="21"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82" name="Freeform 136"/>
            <p:cNvSpPr>
              <a:spLocks/>
            </p:cNvSpPr>
            <p:nvPr/>
          </p:nvSpPr>
          <p:spPr bwMode="auto">
            <a:xfrm>
              <a:off x="3438" y="2486"/>
              <a:ext cx="16" cy="37"/>
            </a:xfrm>
            <a:custGeom>
              <a:avLst/>
              <a:gdLst>
                <a:gd name="T0" fmla="*/ 8 w 16"/>
                <a:gd name="T1" fmla="*/ 0 h 37"/>
                <a:gd name="T2" fmla="*/ 8 w 16"/>
                <a:gd name="T3" fmla="*/ 3 h 37"/>
                <a:gd name="T4" fmla="*/ 6 w 16"/>
                <a:gd name="T5" fmla="*/ 10 h 37"/>
                <a:gd name="T6" fmla="*/ 5 w 16"/>
                <a:gd name="T7" fmla="*/ 18 h 37"/>
                <a:gd name="T8" fmla="*/ 1 w 16"/>
                <a:gd name="T9" fmla="*/ 24 h 37"/>
                <a:gd name="T10" fmla="*/ 0 w 16"/>
                <a:gd name="T11" fmla="*/ 27 h 37"/>
                <a:gd name="T12" fmla="*/ 1 w 16"/>
                <a:gd name="T13" fmla="*/ 33 h 37"/>
                <a:gd name="T14" fmla="*/ 8 w 16"/>
                <a:gd name="T15" fmla="*/ 37 h 37"/>
                <a:gd name="T16" fmla="*/ 16 w 16"/>
                <a:gd name="T17" fmla="*/ 33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37">
                  <a:moveTo>
                    <a:pt x="8" y="0"/>
                  </a:moveTo>
                  <a:lnTo>
                    <a:pt x="8" y="3"/>
                  </a:lnTo>
                  <a:lnTo>
                    <a:pt x="6" y="10"/>
                  </a:lnTo>
                  <a:lnTo>
                    <a:pt x="5" y="18"/>
                  </a:lnTo>
                  <a:lnTo>
                    <a:pt x="1" y="24"/>
                  </a:lnTo>
                  <a:lnTo>
                    <a:pt x="0" y="27"/>
                  </a:lnTo>
                  <a:lnTo>
                    <a:pt x="1" y="33"/>
                  </a:lnTo>
                  <a:lnTo>
                    <a:pt x="8" y="37"/>
                  </a:lnTo>
                  <a:lnTo>
                    <a:pt x="16" y="3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83" name="Freeform 137"/>
            <p:cNvSpPr>
              <a:spLocks/>
            </p:cNvSpPr>
            <p:nvPr/>
          </p:nvSpPr>
          <p:spPr bwMode="auto">
            <a:xfrm>
              <a:off x="3439" y="2504"/>
              <a:ext cx="68" cy="57"/>
            </a:xfrm>
            <a:custGeom>
              <a:avLst/>
              <a:gdLst>
                <a:gd name="T0" fmla="*/ 0 w 68"/>
                <a:gd name="T1" fmla="*/ 52 h 57"/>
                <a:gd name="T2" fmla="*/ 2 w 68"/>
                <a:gd name="T3" fmla="*/ 53 h 57"/>
                <a:gd name="T4" fmla="*/ 5 w 68"/>
                <a:gd name="T5" fmla="*/ 53 h 57"/>
                <a:gd name="T6" fmla="*/ 12 w 68"/>
                <a:gd name="T7" fmla="*/ 57 h 57"/>
                <a:gd name="T8" fmla="*/ 19 w 68"/>
                <a:gd name="T9" fmla="*/ 57 h 57"/>
                <a:gd name="T10" fmla="*/ 27 w 68"/>
                <a:gd name="T11" fmla="*/ 57 h 57"/>
                <a:gd name="T12" fmla="*/ 35 w 68"/>
                <a:gd name="T13" fmla="*/ 57 h 57"/>
                <a:gd name="T14" fmla="*/ 43 w 68"/>
                <a:gd name="T15" fmla="*/ 52 h 57"/>
                <a:gd name="T16" fmla="*/ 49 w 68"/>
                <a:gd name="T17" fmla="*/ 45 h 57"/>
                <a:gd name="T18" fmla="*/ 57 w 68"/>
                <a:gd name="T19" fmla="*/ 30 h 57"/>
                <a:gd name="T20" fmla="*/ 64 w 68"/>
                <a:gd name="T21" fmla="*/ 15 h 57"/>
                <a:gd name="T22" fmla="*/ 67 w 68"/>
                <a:gd name="T23" fmla="*/ 3 h 57"/>
                <a:gd name="T24" fmla="*/ 68 w 68"/>
                <a:gd name="T25" fmla="*/ 0 h 57"/>
                <a:gd name="T26" fmla="*/ 68 w 68"/>
                <a:gd name="T27" fmla="*/ 0 h 5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8" h="57">
                  <a:moveTo>
                    <a:pt x="0" y="52"/>
                  </a:moveTo>
                  <a:lnTo>
                    <a:pt x="2" y="53"/>
                  </a:lnTo>
                  <a:lnTo>
                    <a:pt x="5" y="53"/>
                  </a:lnTo>
                  <a:lnTo>
                    <a:pt x="12" y="57"/>
                  </a:lnTo>
                  <a:lnTo>
                    <a:pt x="19" y="57"/>
                  </a:lnTo>
                  <a:lnTo>
                    <a:pt x="27" y="57"/>
                  </a:lnTo>
                  <a:lnTo>
                    <a:pt x="35" y="57"/>
                  </a:lnTo>
                  <a:lnTo>
                    <a:pt x="43" y="52"/>
                  </a:lnTo>
                  <a:lnTo>
                    <a:pt x="49" y="45"/>
                  </a:lnTo>
                  <a:lnTo>
                    <a:pt x="57" y="30"/>
                  </a:lnTo>
                  <a:lnTo>
                    <a:pt x="64" y="15"/>
                  </a:lnTo>
                  <a:lnTo>
                    <a:pt x="67" y="3"/>
                  </a:lnTo>
                  <a:lnTo>
                    <a:pt x="68" y="0"/>
                  </a:lnTo>
                </a:path>
              </a:pathLst>
            </a:custGeom>
            <a:noFill/>
            <a:ln w="127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84" name="Freeform 138"/>
            <p:cNvSpPr>
              <a:spLocks/>
            </p:cNvSpPr>
            <p:nvPr/>
          </p:nvSpPr>
          <p:spPr bwMode="auto">
            <a:xfrm>
              <a:off x="3406" y="2649"/>
              <a:ext cx="174" cy="152"/>
            </a:xfrm>
            <a:custGeom>
              <a:avLst/>
              <a:gdLst>
                <a:gd name="T0" fmla="*/ 0 w 174"/>
                <a:gd name="T1" fmla="*/ 152 h 152"/>
                <a:gd name="T2" fmla="*/ 18 w 174"/>
                <a:gd name="T3" fmla="*/ 147 h 152"/>
                <a:gd name="T4" fmla="*/ 33 w 174"/>
                <a:gd name="T5" fmla="*/ 141 h 152"/>
                <a:gd name="T6" fmla="*/ 48 w 174"/>
                <a:gd name="T7" fmla="*/ 138 h 152"/>
                <a:gd name="T8" fmla="*/ 60 w 174"/>
                <a:gd name="T9" fmla="*/ 135 h 152"/>
                <a:gd name="T10" fmla="*/ 78 w 174"/>
                <a:gd name="T11" fmla="*/ 128 h 152"/>
                <a:gd name="T12" fmla="*/ 89 w 174"/>
                <a:gd name="T13" fmla="*/ 125 h 152"/>
                <a:gd name="T14" fmla="*/ 97 w 174"/>
                <a:gd name="T15" fmla="*/ 124 h 152"/>
                <a:gd name="T16" fmla="*/ 101 w 174"/>
                <a:gd name="T17" fmla="*/ 122 h 152"/>
                <a:gd name="T18" fmla="*/ 103 w 174"/>
                <a:gd name="T19" fmla="*/ 122 h 152"/>
                <a:gd name="T20" fmla="*/ 103 w 174"/>
                <a:gd name="T21" fmla="*/ 122 h 152"/>
                <a:gd name="T22" fmla="*/ 103 w 174"/>
                <a:gd name="T23" fmla="*/ 121 h 152"/>
                <a:gd name="T24" fmla="*/ 105 w 174"/>
                <a:gd name="T25" fmla="*/ 117 h 152"/>
                <a:gd name="T26" fmla="*/ 109 w 174"/>
                <a:gd name="T27" fmla="*/ 111 h 152"/>
                <a:gd name="T28" fmla="*/ 116 w 174"/>
                <a:gd name="T29" fmla="*/ 103 h 152"/>
                <a:gd name="T30" fmla="*/ 119 w 174"/>
                <a:gd name="T31" fmla="*/ 102 h 152"/>
                <a:gd name="T32" fmla="*/ 122 w 174"/>
                <a:gd name="T33" fmla="*/ 102 h 152"/>
                <a:gd name="T34" fmla="*/ 124 w 174"/>
                <a:gd name="T35" fmla="*/ 100 h 152"/>
                <a:gd name="T36" fmla="*/ 127 w 174"/>
                <a:gd name="T37" fmla="*/ 97 h 152"/>
                <a:gd name="T38" fmla="*/ 135 w 174"/>
                <a:gd name="T39" fmla="*/ 86 h 152"/>
                <a:gd name="T40" fmla="*/ 142 w 174"/>
                <a:gd name="T41" fmla="*/ 70 h 152"/>
                <a:gd name="T42" fmla="*/ 152 w 174"/>
                <a:gd name="T43" fmla="*/ 51 h 152"/>
                <a:gd name="T44" fmla="*/ 160 w 174"/>
                <a:gd name="T45" fmla="*/ 32 h 152"/>
                <a:gd name="T46" fmla="*/ 168 w 174"/>
                <a:gd name="T47" fmla="*/ 16 h 152"/>
                <a:gd name="T48" fmla="*/ 172 w 174"/>
                <a:gd name="T49" fmla="*/ 3 h 152"/>
                <a:gd name="T50" fmla="*/ 174 w 174"/>
                <a:gd name="T51" fmla="*/ 0 h 152"/>
                <a:gd name="T52" fmla="*/ 174 w 174"/>
                <a:gd name="T53" fmla="*/ 0 h 15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74" h="152">
                  <a:moveTo>
                    <a:pt x="0" y="152"/>
                  </a:moveTo>
                  <a:lnTo>
                    <a:pt x="18" y="147"/>
                  </a:lnTo>
                  <a:lnTo>
                    <a:pt x="33" y="141"/>
                  </a:lnTo>
                  <a:lnTo>
                    <a:pt x="48" y="138"/>
                  </a:lnTo>
                  <a:lnTo>
                    <a:pt x="60" y="135"/>
                  </a:lnTo>
                  <a:lnTo>
                    <a:pt x="78" y="128"/>
                  </a:lnTo>
                  <a:lnTo>
                    <a:pt x="89" y="125"/>
                  </a:lnTo>
                  <a:lnTo>
                    <a:pt x="97" y="124"/>
                  </a:lnTo>
                  <a:lnTo>
                    <a:pt x="101" y="122"/>
                  </a:lnTo>
                  <a:lnTo>
                    <a:pt x="103" y="122"/>
                  </a:lnTo>
                  <a:lnTo>
                    <a:pt x="103" y="121"/>
                  </a:lnTo>
                  <a:lnTo>
                    <a:pt x="105" y="117"/>
                  </a:lnTo>
                  <a:lnTo>
                    <a:pt x="109" y="111"/>
                  </a:lnTo>
                  <a:lnTo>
                    <a:pt x="116" y="103"/>
                  </a:lnTo>
                  <a:lnTo>
                    <a:pt x="119" y="102"/>
                  </a:lnTo>
                  <a:lnTo>
                    <a:pt x="122" y="102"/>
                  </a:lnTo>
                  <a:lnTo>
                    <a:pt x="124" y="100"/>
                  </a:lnTo>
                  <a:lnTo>
                    <a:pt x="127" y="97"/>
                  </a:lnTo>
                  <a:lnTo>
                    <a:pt x="135" y="86"/>
                  </a:lnTo>
                  <a:lnTo>
                    <a:pt x="142" y="70"/>
                  </a:lnTo>
                  <a:lnTo>
                    <a:pt x="152" y="51"/>
                  </a:lnTo>
                  <a:lnTo>
                    <a:pt x="160" y="32"/>
                  </a:lnTo>
                  <a:lnTo>
                    <a:pt x="168" y="16"/>
                  </a:lnTo>
                  <a:lnTo>
                    <a:pt x="172" y="3"/>
                  </a:lnTo>
                  <a:lnTo>
                    <a:pt x="17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85" name="Freeform 139"/>
            <p:cNvSpPr>
              <a:spLocks/>
            </p:cNvSpPr>
            <p:nvPr/>
          </p:nvSpPr>
          <p:spPr bwMode="auto">
            <a:xfrm>
              <a:off x="3427" y="2789"/>
              <a:ext cx="185" cy="74"/>
            </a:xfrm>
            <a:custGeom>
              <a:avLst/>
              <a:gdLst>
                <a:gd name="T0" fmla="*/ 0 w 185"/>
                <a:gd name="T1" fmla="*/ 74 h 74"/>
                <a:gd name="T2" fmla="*/ 1 w 185"/>
                <a:gd name="T3" fmla="*/ 74 h 74"/>
                <a:gd name="T4" fmla="*/ 5 w 185"/>
                <a:gd name="T5" fmla="*/ 74 h 74"/>
                <a:gd name="T6" fmla="*/ 16 w 185"/>
                <a:gd name="T7" fmla="*/ 74 h 74"/>
                <a:gd name="T8" fmla="*/ 33 w 185"/>
                <a:gd name="T9" fmla="*/ 72 h 74"/>
                <a:gd name="T10" fmla="*/ 54 w 185"/>
                <a:gd name="T11" fmla="*/ 69 h 74"/>
                <a:gd name="T12" fmla="*/ 74 w 185"/>
                <a:gd name="T13" fmla="*/ 66 h 74"/>
                <a:gd name="T14" fmla="*/ 95 w 185"/>
                <a:gd name="T15" fmla="*/ 63 h 74"/>
                <a:gd name="T16" fmla="*/ 110 w 185"/>
                <a:gd name="T17" fmla="*/ 60 h 74"/>
                <a:gd name="T18" fmla="*/ 117 w 185"/>
                <a:gd name="T19" fmla="*/ 57 h 74"/>
                <a:gd name="T20" fmla="*/ 121 w 185"/>
                <a:gd name="T21" fmla="*/ 53 h 74"/>
                <a:gd name="T22" fmla="*/ 131 w 185"/>
                <a:gd name="T23" fmla="*/ 47 h 74"/>
                <a:gd name="T24" fmla="*/ 140 w 185"/>
                <a:gd name="T25" fmla="*/ 39 h 74"/>
                <a:gd name="T26" fmla="*/ 161 w 185"/>
                <a:gd name="T27" fmla="*/ 22 h 74"/>
                <a:gd name="T28" fmla="*/ 170 w 185"/>
                <a:gd name="T29" fmla="*/ 12 h 74"/>
                <a:gd name="T30" fmla="*/ 178 w 185"/>
                <a:gd name="T31" fmla="*/ 6 h 74"/>
                <a:gd name="T32" fmla="*/ 183 w 185"/>
                <a:gd name="T33" fmla="*/ 1 h 74"/>
                <a:gd name="T34" fmla="*/ 185 w 185"/>
                <a:gd name="T35" fmla="*/ 0 h 7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5" h="74">
                  <a:moveTo>
                    <a:pt x="0" y="74"/>
                  </a:moveTo>
                  <a:lnTo>
                    <a:pt x="1" y="74"/>
                  </a:lnTo>
                  <a:lnTo>
                    <a:pt x="5" y="74"/>
                  </a:lnTo>
                  <a:lnTo>
                    <a:pt x="16" y="74"/>
                  </a:lnTo>
                  <a:lnTo>
                    <a:pt x="33" y="72"/>
                  </a:lnTo>
                  <a:lnTo>
                    <a:pt x="54" y="69"/>
                  </a:lnTo>
                  <a:lnTo>
                    <a:pt x="74" y="66"/>
                  </a:lnTo>
                  <a:lnTo>
                    <a:pt x="95" y="63"/>
                  </a:lnTo>
                  <a:lnTo>
                    <a:pt x="110" y="60"/>
                  </a:lnTo>
                  <a:lnTo>
                    <a:pt x="117" y="57"/>
                  </a:lnTo>
                  <a:lnTo>
                    <a:pt x="121" y="53"/>
                  </a:lnTo>
                  <a:lnTo>
                    <a:pt x="131" y="47"/>
                  </a:lnTo>
                  <a:lnTo>
                    <a:pt x="140" y="39"/>
                  </a:lnTo>
                  <a:lnTo>
                    <a:pt x="161" y="22"/>
                  </a:lnTo>
                  <a:lnTo>
                    <a:pt x="170" y="12"/>
                  </a:lnTo>
                  <a:lnTo>
                    <a:pt x="178" y="6"/>
                  </a:lnTo>
                  <a:lnTo>
                    <a:pt x="183" y="1"/>
                  </a:lnTo>
                  <a:lnTo>
                    <a:pt x="18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86" name="Freeform 140"/>
            <p:cNvSpPr>
              <a:spLocks/>
            </p:cNvSpPr>
            <p:nvPr/>
          </p:nvSpPr>
          <p:spPr bwMode="auto">
            <a:xfrm>
              <a:off x="3474" y="2625"/>
              <a:ext cx="40" cy="100"/>
            </a:xfrm>
            <a:custGeom>
              <a:avLst/>
              <a:gdLst>
                <a:gd name="T0" fmla="*/ 40 w 40"/>
                <a:gd name="T1" fmla="*/ 0 h 100"/>
                <a:gd name="T2" fmla="*/ 40 w 40"/>
                <a:gd name="T3" fmla="*/ 2 h 100"/>
                <a:gd name="T4" fmla="*/ 38 w 40"/>
                <a:gd name="T5" fmla="*/ 4 h 100"/>
                <a:gd name="T6" fmla="*/ 37 w 40"/>
                <a:gd name="T7" fmla="*/ 15 h 100"/>
                <a:gd name="T8" fmla="*/ 32 w 40"/>
                <a:gd name="T9" fmla="*/ 29 h 100"/>
                <a:gd name="T10" fmla="*/ 27 w 40"/>
                <a:gd name="T11" fmla="*/ 46 h 100"/>
                <a:gd name="T12" fmla="*/ 22 w 40"/>
                <a:gd name="T13" fmla="*/ 64 h 100"/>
                <a:gd name="T14" fmla="*/ 18 w 40"/>
                <a:gd name="T15" fmla="*/ 80 h 100"/>
                <a:gd name="T16" fmla="*/ 13 w 40"/>
                <a:gd name="T17" fmla="*/ 92 h 100"/>
                <a:gd name="T18" fmla="*/ 10 w 40"/>
                <a:gd name="T19" fmla="*/ 100 h 100"/>
                <a:gd name="T20" fmla="*/ 8 w 40"/>
                <a:gd name="T21" fmla="*/ 83 h 100"/>
                <a:gd name="T22" fmla="*/ 7 w 40"/>
                <a:gd name="T23" fmla="*/ 69 h 100"/>
                <a:gd name="T24" fmla="*/ 7 w 40"/>
                <a:gd name="T25" fmla="*/ 56 h 100"/>
                <a:gd name="T26" fmla="*/ 5 w 40"/>
                <a:gd name="T27" fmla="*/ 46 h 100"/>
                <a:gd name="T28" fmla="*/ 3 w 40"/>
                <a:gd name="T29" fmla="*/ 29 h 100"/>
                <a:gd name="T30" fmla="*/ 2 w 40"/>
                <a:gd name="T31" fmla="*/ 18 h 100"/>
                <a:gd name="T32" fmla="*/ 2 w 40"/>
                <a:gd name="T33" fmla="*/ 12 h 100"/>
                <a:gd name="T34" fmla="*/ 0 w 40"/>
                <a:gd name="T35" fmla="*/ 8 h 100"/>
                <a:gd name="T36" fmla="*/ 0 w 40"/>
                <a:gd name="T37" fmla="*/ 7 h 100"/>
                <a:gd name="T38" fmla="*/ 0 w 40"/>
                <a:gd name="T39" fmla="*/ 7 h 1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 h="100">
                  <a:moveTo>
                    <a:pt x="40" y="0"/>
                  </a:moveTo>
                  <a:lnTo>
                    <a:pt x="40" y="2"/>
                  </a:lnTo>
                  <a:lnTo>
                    <a:pt x="38" y="4"/>
                  </a:lnTo>
                  <a:lnTo>
                    <a:pt x="37" y="15"/>
                  </a:lnTo>
                  <a:lnTo>
                    <a:pt x="32" y="29"/>
                  </a:lnTo>
                  <a:lnTo>
                    <a:pt x="27" y="46"/>
                  </a:lnTo>
                  <a:lnTo>
                    <a:pt x="22" y="64"/>
                  </a:lnTo>
                  <a:lnTo>
                    <a:pt x="18" y="80"/>
                  </a:lnTo>
                  <a:lnTo>
                    <a:pt x="13" y="92"/>
                  </a:lnTo>
                  <a:lnTo>
                    <a:pt x="10" y="100"/>
                  </a:lnTo>
                  <a:lnTo>
                    <a:pt x="8" y="83"/>
                  </a:lnTo>
                  <a:lnTo>
                    <a:pt x="7" y="69"/>
                  </a:lnTo>
                  <a:lnTo>
                    <a:pt x="7" y="56"/>
                  </a:lnTo>
                  <a:lnTo>
                    <a:pt x="5" y="46"/>
                  </a:lnTo>
                  <a:lnTo>
                    <a:pt x="3" y="29"/>
                  </a:lnTo>
                  <a:lnTo>
                    <a:pt x="2" y="18"/>
                  </a:lnTo>
                  <a:lnTo>
                    <a:pt x="2" y="12"/>
                  </a:lnTo>
                  <a:lnTo>
                    <a:pt x="0" y="8"/>
                  </a:lnTo>
                  <a:lnTo>
                    <a:pt x="0"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87" name="Freeform 141"/>
            <p:cNvSpPr>
              <a:spLocks/>
            </p:cNvSpPr>
            <p:nvPr/>
          </p:nvSpPr>
          <p:spPr bwMode="auto">
            <a:xfrm>
              <a:off x="3433" y="2618"/>
              <a:ext cx="48" cy="142"/>
            </a:xfrm>
            <a:custGeom>
              <a:avLst/>
              <a:gdLst>
                <a:gd name="T0" fmla="*/ 18 w 48"/>
                <a:gd name="T1" fmla="*/ 0 h 142"/>
                <a:gd name="T2" fmla="*/ 0 w 48"/>
                <a:gd name="T3" fmla="*/ 52 h 142"/>
                <a:gd name="T4" fmla="*/ 21 w 48"/>
                <a:gd name="T5" fmla="*/ 60 h 142"/>
                <a:gd name="T6" fmla="*/ 3 w 48"/>
                <a:gd name="T7" fmla="*/ 83 h 142"/>
                <a:gd name="T8" fmla="*/ 48 w 48"/>
                <a:gd name="T9" fmla="*/ 142 h 1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142">
                  <a:moveTo>
                    <a:pt x="18" y="0"/>
                  </a:moveTo>
                  <a:lnTo>
                    <a:pt x="0" y="52"/>
                  </a:lnTo>
                  <a:lnTo>
                    <a:pt x="21" y="60"/>
                  </a:lnTo>
                  <a:lnTo>
                    <a:pt x="3" y="83"/>
                  </a:lnTo>
                  <a:lnTo>
                    <a:pt x="48"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88" name="Freeform 142"/>
            <p:cNvSpPr>
              <a:spLocks/>
            </p:cNvSpPr>
            <p:nvPr/>
          </p:nvSpPr>
          <p:spPr bwMode="auto">
            <a:xfrm>
              <a:off x="3503" y="2605"/>
              <a:ext cx="39" cy="153"/>
            </a:xfrm>
            <a:custGeom>
              <a:avLst/>
              <a:gdLst>
                <a:gd name="T0" fmla="*/ 36 w 39"/>
                <a:gd name="T1" fmla="*/ 0 h 153"/>
                <a:gd name="T2" fmla="*/ 39 w 39"/>
                <a:gd name="T3" fmla="*/ 60 h 153"/>
                <a:gd name="T4" fmla="*/ 19 w 39"/>
                <a:gd name="T5" fmla="*/ 76 h 153"/>
                <a:gd name="T6" fmla="*/ 31 w 39"/>
                <a:gd name="T7" fmla="*/ 101 h 153"/>
                <a:gd name="T8" fmla="*/ 0 w 39"/>
                <a:gd name="T9" fmla="*/ 153 h 1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 h="153">
                  <a:moveTo>
                    <a:pt x="36" y="0"/>
                  </a:moveTo>
                  <a:lnTo>
                    <a:pt x="39" y="60"/>
                  </a:lnTo>
                  <a:lnTo>
                    <a:pt x="19" y="76"/>
                  </a:lnTo>
                  <a:lnTo>
                    <a:pt x="31" y="101"/>
                  </a:lnTo>
                  <a:lnTo>
                    <a:pt x="0" y="1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89" name="Freeform 143"/>
            <p:cNvSpPr>
              <a:spLocks/>
            </p:cNvSpPr>
            <p:nvPr/>
          </p:nvSpPr>
          <p:spPr bwMode="auto">
            <a:xfrm>
              <a:off x="3597" y="2580"/>
              <a:ext cx="402" cy="351"/>
            </a:xfrm>
            <a:custGeom>
              <a:avLst/>
              <a:gdLst>
                <a:gd name="T0" fmla="*/ 218 w 402"/>
                <a:gd name="T1" fmla="*/ 1 h 351"/>
                <a:gd name="T2" fmla="*/ 204 w 402"/>
                <a:gd name="T3" fmla="*/ 6 h 351"/>
                <a:gd name="T4" fmla="*/ 182 w 402"/>
                <a:gd name="T5" fmla="*/ 12 h 351"/>
                <a:gd name="T6" fmla="*/ 136 w 402"/>
                <a:gd name="T7" fmla="*/ 30 h 351"/>
                <a:gd name="T8" fmla="*/ 72 w 402"/>
                <a:gd name="T9" fmla="*/ 57 h 351"/>
                <a:gd name="T10" fmla="*/ 46 w 402"/>
                <a:gd name="T11" fmla="*/ 69 h 351"/>
                <a:gd name="T12" fmla="*/ 30 w 402"/>
                <a:gd name="T13" fmla="*/ 83 h 351"/>
                <a:gd name="T14" fmla="*/ 24 w 402"/>
                <a:gd name="T15" fmla="*/ 90 h 351"/>
                <a:gd name="T16" fmla="*/ 24 w 402"/>
                <a:gd name="T17" fmla="*/ 90 h 351"/>
                <a:gd name="T18" fmla="*/ 29 w 402"/>
                <a:gd name="T19" fmla="*/ 91 h 351"/>
                <a:gd name="T20" fmla="*/ 34 w 402"/>
                <a:gd name="T21" fmla="*/ 96 h 351"/>
                <a:gd name="T22" fmla="*/ 15 w 402"/>
                <a:gd name="T23" fmla="*/ 98 h 351"/>
                <a:gd name="T24" fmla="*/ 5 w 402"/>
                <a:gd name="T25" fmla="*/ 99 h 351"/>
                <a:gd name="T26" fmla="*/ 0 w 402"/>
                <a:gd name="T27" fmla="*/ 101 h 351"/>
                <a:gd name="T28" fmla="*/ 0 w 402"/>
                <a:gd name="T29" fmla="*/ 109 h 351"/>
                <a:gd name="T30" fmla="*/ 0 w 402"/>
                <a:gd name="T31" fmla="*/ 133 h 351"/>
                <a:gd name="T32" fmla="*/ 2 w 402"/>
                <a:gd name="T33" fmla="*/ 166 h 351"/>
                <a:gd name="T34" fmla="*/ 7 w 402"/>
                <a:gd name="T35" fmla="*/ 242 h 351"/>
                <a:gd name="T36" fmla="*/ 15 w 402"/>
                <a:gd name="T37" fmla="*/ 275 h 351"/>
                <a:gd name="T38" fmla="*/ 24 w 402"/>
                <a:gd name="T39" fmla="*/ 299 h 351"/>
                <a:gd name="T40" fmla="*/ 37 w 402"/>
                <a:gd name="T41" fmla="*/ 307 h 351"/>
                <a:gd name="T42" fmla="*/ 62 w 402"/>
                <a:gd name="T43" fmla="*/ 302 h 351"/>
                <a:gd name="T44" fmla="*/ 83 w 402"/>
                <a:gd name="T45" fmla="*/ 292 h 351"/>
                <a:gd name="T46" fmla="*/ 94 w 402"/>
                <a:gd name="T47" fmla="*/ 283 h 351"/>
                <a:gd name="T48" fmla="*/ 98 w 402"/>
                <a:gd name="T49" fmla="*/ 280 h 351"/>
                <a:gd name="T50" fmla="*/ 105 w 402"/>
                <a:gd name="T51" fmla="*/ 315 h 351"/>
                <a:gd name="T52" fmla="*/ 109 w 402"/>
                <a:gd name="T53" fmla="*/ 334 h 351"/>
                <a:gd name="T54" fmla="*/ 109 w 402"/>
                <a:gd name="T55" fmla="*/ 340 h 351"/>
                <a:gd name="T56" fmla="*/ 152 w 402"/>
                <a:gd name="T57" fmla="*/ 343 h 351"/>
                <a:gd name="T58" fmla="*/ 222 w 402"/>
                <a:gd name="T59" fmla="*/ 345 h 351"/>
                <a:gd name="T60" fmla="*/ 272 w 402"/>
                <a:gd name="T61" fmla="*/ 348 h 351"/>
                <a:gd name="T62" fmla="*/ 308 w 402"/>
                <a:gd name="T63" fmla="*/ 349 h 351"/>
                <a:gd name="T64" fmla="*/ 331 w 402"/>
                <a:gd name="T65" fmla="*/ 351 h 351"/>
                <a:gd name="T66" fmla="*/ 343 w 402"/>
                <a:gd name="T67" fmla="*/ 351 h 351"/>
                <a:gd name="T68" fmla="*/ 350 w 402"/>
                <a:gd name="T69" fmla="*/ 351 h 351"/>
                <a:gd name="T70" fmla="*/ 348 w 402"/>
                <a:gd name="T71" fmla="*/ 326 h 351"/>
                <a:gd name="T72" fmla="*/ 343 w 402"/>
                <a:gd name="T73" fmla="*/ 294 h 351"/>
                <a:gd name="T74" fmla="*/ 342 w 402"/>
                <a:gd name="T75" fmla="*/ 280 h 351"/>
                <a:gd name="T76" fmla="*/ 340 w 402"/>
                <a:gd name="T77" fmla="*/ 275 h 351"/>
                <a:gd name="T78" fmla="*/ 348 w 402"/>
                <a:gd name="T79" fmla="*/ 273 h 351"/>
                <a:gd name="T80" fmla="*/ 365 w 402"/>
                <a:gd name="T81" fmla="*/ 267 h 351"/>
                <a:gd name="T82" fmla="*/ 386 w 402"/>
                <a:gd name="T83" fmla="*/ 253 h 351"/>
                <a:gd name="T84" fmla="*/ 400 w 402"/>
                <a:gd name="T85" fmla="*/ 231 h 351"/>
                <a:gd name="T86" fmla="*/ 399 w 402"/>
                <a:gd name="T87" fmla="*/ 196 h 351"/>
                <a:gd name="T88" fmla="*/ 386 w 402"/>
                <a:gd name="T89" fmla="*/ 150 h 351"/>
                <a:gd name="T90" fmla="*/ 370 w 402"/>
                <a:gd name="T91" fmla="*/ 107 h 351"/>
                <a:gd name="T92" fmla="*/ 364 w 402"/>
                <a:gd name="T93" fmla="*/ 77 h 351"/>
                <a:gd name="T94" fmla="*/ 362 w 402"/>
                <a:gd name="T95" fmla="*/ 53 h 351"/>
                <a:gd name="T96" fmla="*/ 348 w 402"/>
                <a:gd name="T97" fmla="*/ 25 h 351"/>
                <a:gd name="T98" fmla="*/ 331 w 402"/>
                <a:gd name="T99" fmla="*/ 12 h 351"/>
                <a:gd name="T100" fmla="*/ 305 w 402"/>
                <a:gd name="T101" fmla="*/ 4 h 351"/>
                <a:gd name="T102" fmla="*/ 269 w 402"/>
                <a:gd name="T103" fmla="*/ 0 h 351"/>
                <a:gd name="T104" fmla="*/ 220 w 402"/>
                <a:gd name="T105" fmla="*/ 1 h 35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02" h="351">
                  <a:moveTo>
                    <a:pt x="220" y="1"/>
                  </a:moveTo>
                  <a:lnTo>
                    <a:pt x="218" y="1"/>
                  </a:lnTo>
                  <a:lnTo>
                    <a:pt x="214" y="3"/>
                  </a:lnTo>
                  <a:lnTo>
                    <a:pt x="204" y="6"/>
                  </a:lnTo>
                  <a:lnTo>
                    <a:pt x="195" y="9"/>
                  </a:lnTo>
                  <a:lnTo>
                    <a:pt x="182" y="12"/>
                  </a:lnTo>
                  <a:lnTo>
                    <a:pt x="168" y="19"/>
                  </a:lnTo>
                  <a:lnTo>
                    <a:pt x="136" y="30"/>
                  </a:lnTo>
                  <a:lnTo>
                    <a:pt x="103" y="42"/>
                  </a:lnTo>
                  <a:lnTo>
                    <a:pt x="72" y="57"/>
                  </a:lnTo>
                  <a:lnTo>
                    <a:pt x="59" y="63"/>
                  </a:lnTo>
                  <a:lnTo>
                    <a:pt x="46" y="69"/>
                  </a:lnTo>
                  <a:lnTo>
                    <a:pt x="37" y="77"/>
                  </a:lnTo>
                  <a:lnTo>
                    <a:pt x="30" y="83"/>
                  </a:lnTo>
                  <a:lnTo>
                    <a:pt x="27" y="87"/>
                  </a:lnTo>
                  <a:lnTo>
                    <a:pt x="24" y="90"/>
                  </a:lnTo>
                  <a:lnTo>
                    <a:pt x="24" y="88"/>
                  </a:lnTo>
                  <a:lnTo>
                    <a:pt x="29" y="91"/>
                  </a:lnTo>
                  <a:lnTo>
                    <a:pt x="32" y="95"/>
                  </a:lnTo>
                  <a:lnTo>
                    <a:pt x="34" y="96"/>
                  </a:lnTo>
                  <a:lnTo>
                    <a:pt x="23" y="98"/>
                  </a:lnTo>
                  <a:lnTo>
                    <a:pt x="15" y="98"/>
                  </a:lnTo>
                  <a:lnTo>
                    <a:pt x="8" y="99"/>
                  </a:lnTo>
                  <a:lnTo>
                    <a:pt x="5" y="99"/>
                  </a:lnTo>
                  <a:lnTo>
                    <a:pt x="0" y="101"/>
                  </a:lnTo>
                  <a:lnTo>
                    <a:pt x="0" y="102"/>
                  </a:lnTo>
                  <a:lnTo>
                    <a:pt x="0" y="109"/>
                  </a:lnTo>
                  <a:lnTo>
                    <a:pt x="0" y="120"/>
                  </a:lnTo>
                  <a:lnTo>
                    <a:pt x="0" y="133"/>
                  </a:lnTo>
                  <a:lnTo>
                    <a:pt x="0" y="148"/>
                  </a:lnTo>
                  <a:lnTo>
                    <a:pt x="2" y="166"/>
                  </a:lnTo>
                  <a:lnTo>
                    <a:pt x="4" y="204"/>
                  </a:lnTo>
                  <a:lnTo>
                    <a:pt x="7" y="242"/>
                  </a:lnTo>
                  <a:lnTo>
                    <a:pt x="10" y="259"/>
                  </a:lnTo>
                  <a:lnTo>
                    <a:pt x="15" y="275"/>
                  </a:lnTo>
                  <a:lnTo>
                    <a:pt x="18" y="288"/>
                  </a:lnTo>
                  <a:lnTo>
                    <a:pt x="24" y="299"/>
                  </a:lnTo>
                  <a:lnTo>
                    <a:pt x="29" y="303"/>
                  </a:lnTo>
                  <a:lnTo>
                    <a:pt x="37" y="307"/>
                  </a:lnTo>
                  <a:lnTo>
                    <a:pt x="51" y="305"/>
                  </a:lnTo>
                  <a:lnTo>
                    <a:pt x="62" y="302"/>
                  </a:lnTo>
                  <a:lnTo>
                    <a:pt x="73" y="299"/>
                  </a:lnTo>
                  <a:lnTo>
                    <a:pt x="83" y="292"/>
                  </a:lnTo>
                  <a:lnTo>
                    <a:pt x="89" y="288"/>
                  </a:lnTo>
                  <a:lnTo>
                    <a:pt x="94" y="283"/>
                  </a:lnTo>
                  <a:lnTo>
                    <a:pt x="97" y="281"/>
                  </a:lnTo>
                  <a:lnTo>
                    <a:pt x="98" y="280"/>
                  </a:lnTo>
                  <a:lnTo>
                    <a:pt x="102" y="299"/>
                  </a:lnTo>
                  <a:lnTo>
                    <a:pt x="105" y="315"/>
                  </a:lnTo>
                  <a:lnTo>
                    <a:pt x="106" y="326"/>
                  </a:lnTo>
                  <a:lnTo>
                    <a:pt x="109" y="334"/>
                  </a:lnTo>
                  <a:lnTo>
                    <a:pt x="109" y="337"/>
                  </a:lnTo>
                  <a:lnTo>
                    <a:pt x="109" y="340"/>
                  </a:lnTo>
                  <a:lnTo>
                    <a:pt x="152" y="343"/>
                  </a:lnTo>
                  <a:lnTo>
                    <a:pt x="190" y="345"/>
                  </a:lnTo>
                  <a:lnTo>
                    <a:pt x="222" y="345"/>
                  </a:lnTo>
                  <a:lnTo>
                    <a:pt x="250" y="346"/>
                  </a:lnTo>
                  <a:lnTo>
                    <a:pt x="272" y="348"/>
                  </a:lnTo>
                  <a:lnTo>
                    <a:pt x="291" y="348"/>
                  </a:lnTo>
                  <a:lnTo>
                    <a:pt x="308" y="349"/>
                  </a:lnTo>
                  <a:lnTo>
                    <a:pt x="321" y="349"/>
                  </a:lnTo>
                  <a:lnTo>
                    <a:pt x="331" y="351"/>
                  </a:lnTo>
                  <a:lnTo>
                    <a:pt x="338" y="351"/>
                  </a:lnTo>
                  <a:lnTo>
                    <a:pt x="343" y="351"/>
                  </a:lnTo>
                  <a:lnTo>
                    <a:pt x="346" y="351"/>
                  </a:lnTo>
                  <a:lnTo>
                    <a:pt x="350" y="351"/>
                  </a:lnTo>
                  <a:lnTo>
                    <a:pt x="351" y="351"/>
                  </a:lnTo>
                  <a:lnTo>
                    <a:pt x="348" y="326"/>
                  </a:lnTo>
                  <a:lnTo>
                    <a:pt x="345" y="307"/>
                  </a:lnTo>
                  <a:lnTo>
                    <a:pt x="343" y="294"/>
                  </a:lnTo>
                  <a:lnTo>
                    <a:pt x="342" y="284"/>
                  </a:lnTo>
                  <a:lnTo>
                    <a:pt x="342" y="280"/>
                  </a:lnTo>
                  <a:lnTo>
                    <a:pt x="340" y="277"/>
                  </a:lnTo>
                  <a:lnTo>
                    <a:pt x="340" y="275"/>
                  </a:lnTo>
                  <a:lnTo>
                    <a:pt x="342" y="275"/>
                  </a:lnTo>
                  <a:lnTo>
                    <a:pt x="348" y="273"/>
                  </a:lnTo>
                  <a:lnTo>
                    <a:pt x="356" y="272"/>
                  </a:lnTo>
                  <a:lnTo>
                    <a:pt x="365" y="267"/>
                  </a:lnTo>
                  <a:lnTo>
                    <a:pt x="376" y="261"/>
                  </a:lnTo>
                  <a:lnTo>
                    <a:pt x="386" y="253"/>
                  </a:lnTo>
                  <a:lnTo>
                    <a:pt x="394" y="243"/>
                  </a:lnTo>
                  <a:lnTo>
                    <a:pt x="400" y="231"/>
                  </a:lnTo>
                  <a:lnTo>
                    <a:pt x="402" y="215"/>
                  </a:lnTo>
                  <a:lnTo>
                    <a:pt x="399" y="196"/>
                  </a:lnTo>
                  <a:lnTo>
                    <a:pt x="392" y="174"/>
                  </a:lnTo>
                  <a:lnTo>
                    <a:pt x="386" y="150"/>
                  </a:lnTo>
                  <a:lnTo>
                    <a:pt x="378" y="128"/>
                  </a:lnTo>
                  <a:lnTo>
                    <a:pt x="370" y="107"/>
                  </a:lnTo>
                  <a:lnTo>
                    <a:pt x="365" y="90"/>
                  </a:lnTo>
                  <a:lnTo>
                    <a:pt x="364" y="77"/>
                  </a:lnTo>
                  <a:lnTo>
                    <a:pt x="364" y="66"/>
                  </a:lnTo>
                  <a:lnTo>
                    <a:pt x="362" y="53"/>
                  </a:lnTo>
                  <a:lnTo>
                    <a:pt x="357" y="39"/>
                  </a:lnTo>
                  <a:lnTo>
                    <a:pt x="348" y="25"/>
                  </a:lnTo>
                  <a:lnTo>
                    <a:pt x="340" y="19"/>
                  </a:lnTo>
                  <a:lnTo>
                    <a:pt x="331" y="12"/>
                  </a:lnTo>
                  <a:lnTo>
                    <a:pt x="318" y="7"/>
                  </a:lnTo>
                  <a:lnTo>
                    <a:pt x="305" y="4"/>
                  </a:lnTo>
                  <a:lnTo>
                    <a:pt x="288" y="1"/>
                  </a:lnTo>
                  <a:lnTo>
                    <a:pt x="269" y="0"/>
                  </a:lnTo>
                  <a:lnTo>
                    <a:pt x="247" y="0"/>
                  </a:lnTo>
                  <a:lnTo>
                    <a:pt x="220" y="1"/>
                  </a:lnTo>
                  <a:close/>
                </a:path>
              </a:pathLst>
            </a:custGeom>
            <a:solidFill>
              <a:srgbClr val="4573B3"/>
            </a:solidFill>
            <a:ln w="12700">
              <a:solidFill>
                <a:srgbClr val="000000"/>
              </a:solidFill>
              <a:prstDash val="solid"/>
              <a:round/>
              <a:headEnd/>
              <a:tailEnd/>
            </a:ln>
          </p:spPr>
          <p:txBody>
            <a:bodyPr/>
            <a:lstStyle/>
            <a:p>
              <a:endParaRPr lang="ja-JP" altLang="en-US"/>
            </a:p>
          </p:txBody>
        </p:sp>
        <p:sp>
          <p:nvSpPr>
            <p:cNvPr id="40090" name="Freeform 144"/>
            <p:cNvSpPr>
              <a:spLocks/>
            </p:cNvSpPr>
            <p:nvPr/>
          </p:nvSpPr>
          <p:spPr bwMode="auto">
            <a:xfrm>
              <a:off x="3716" y="2611"/>
              <a:ext cx="109" cy="84"/>
            </a:xfrm>
            <a:custGeom>
              <a:avLst/>
              <a:gdLst>
                <a:gd name="T0" fmla="*/ 58 w 109"/>
                <a:gd name="T1" fmla="*/ 41 h 84"/>
                <a:gd name="T2" fmla="*/ 109 w 109"/>
                <a:gd name="T3" fmla="*/ 73 h 84"/>
                <a:gd name="T4" fmla="*/ 96 w 109"/>
                <a:gd name="T5" fmla="*/ 0 h 84"/>
                <a:gd name="T6" fmla="*/ 0 w 109"/>
                <a:gd name="T7" fmla="*/ 26 h 84"/>
                <a:gd name="T8" fmla="*/ 14 w 109"/>
                <a:gd name="T9" fmla="*/ 84 h 84"/>
                <a:gd name="T10" fmla="*/ 58 w 109"/>
                <a:gd name="T11" fmla="*/ 41 h 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9" h="84">
                  <a:moveTo>
                    <a:pt x="58" y="41"/>
                  </a:moveTo>
                  <a:lnTo>
                    <a:pt x="109" y="73"/>
                  </a:lnTo>
                  <a:lnTo>
                    <a:pt x="96" y="0"/>
                  </a:lnTo>
                  <a:lnTo>
                    <a:pt x="0" y="26"/>
                  </a:lnTo>
                  <a:lnTo>
                    <a:pt x="14" y="84"/>
                  </a:lnTo>
                  <a:lnTo>
                    <a:pt x="58" y="41"/>
                  </a:lnTo>
                  <a:close/>
                </a:path>
              </a:pathLst>
            </a:custGeom>
            <a:solidFill>
              <a:srgbClr val="FDBF6F"/>
            </a:solidFill>
            <a:ln w="12700">
              <a:solidFill>
                <a:srgbClr val="000000"/>
              </a:solidFill>
              <a:prstDash val="solid"/>
              <a:round/>
              <a:headEnd/>
              <a:tailEnd/>
            </a:ln>
          </p:spPr>
          <p:txBody>
            <a:bodyPr/>
            <a:lstStyle/>
            <a:p>
              <a:endParaRPr lang="ja-JP" altLang="en-US"/>
            </a:p>
          </p:txBody>
        </p:sp>
        <p:sp>
          <p:nvSpPr>
            <p:cNvPr id="40091" name="Freeform 145"/>
            <p:cNvSpPr>
              <a:spLocks/>
            </p:cNvSpPr>
            <p:nvPr/>
          </p:nvSpPr>
          <p:spPr bwMode="auto">
            <a:xfrm>
              <a:off x="3653" y="2428"/>
              <a:ext cx="188" cy="226"/>
            </a:xfrm>
            <a:custGeom>
              <a:avLst/>
              <a:gdLst>
                <a:gd name="T0" fmla="*/ 0 w 188"/>
                <a:gd name="T1" fmla="*/ 44 h 226"/>
                <a:gd name="T2" fmla="*/ 0 w 188"/>
                <a:gd name="T3" fmla="*/ 47 h 226"/>
                <a:gd name="T4" fmla="*/ 0 w 188"/>
                <a:gd name="T5" fmla="*/ 53 h 226"/>
                <a:gd name="T6" fmla="*/ 1 w 188"/>
                <a:gd name="T7" fmla="*/ 65 h 226"/>
                <a:gd name="T8" fmla="*/ 3 w 188"/>
                <a:gd name="T9" fmla="*/ 77 h 226"/>
                <a:gd name="T10" fmla="*/ 6 w 188"/>
                <a:gd name="T11" fmla="*/ 107 h 226"/>
                <a:gd name="T12" fmla="*/ 8 w 188"/>
                <a:gd name="T13" fmla="*/ 121 h 226"/>
                <a:gd name="T14" fmla="*/ 9 w 188"/>
                <a:gd name="T15" fmla="*/ 136 h 226"/>
                <a:gd name="T16" fmla="*/ 16 w 188"/>
                <a:gd name="T17" fmla="*/ 161 h 226"/>
                <a:gd name="T18" fmla="*/ 25 w 188"/>
                <a:gd name="T19" fmla="*/ 183 h 226"/>
                <a:gd name="T20" fmla="*/ 36 w 188"/>
                <a:gd name="T21" fmla="*/ 199 h 226"/>
                <a:gd name="T22" fmla="*/ 47 w 188"/>
                <a:gd name="T23" fmla="*/ 210 h 226"/>
                <a:gd name="T24" fmla="*/ 57 w 188"/>
                <a:gd name="T25" fmla="*/ 215 h 226"/>
                <a:gd name="T26" fmla="*/ 69 w 188"/>
                <a:gd name="T27" fmla="*/ 221 h 226"/>
                <a:gd name="T28" fmla="*/ 83 w 188"/>
                <a:gd name="T29" fmla="*/ 224 h 226"/>
                <a:gd name="T30" fmla="*/ 101 w 188"/>
                <a:gd name="T31" fmla="*/ 226 h 226"/>
                <a:gd name="T32" fmla="*/ 118 w 188"/>
                <a:gd name="T33" fmla="*/ 224 h 226"/>
                <a:gd name="T34" fmla="*/ 137 w 188"/>
                <a:gd name="T35" fmla="*/ 216 h 226"/>
                <a:gd name="T36" fmla="*/ 147 w 188"/>
                <a:gd name="T37" fmla="*/ 210 h 226"/>
                <a:gd name="T38" fmla="*/ 156 w 188"/>
                <a:gd name="T39" fmla="*/ 201 h 226"/>
                <a:gd name="T40" fmla="*/ 166 w 188"/>
                <a:gd name="T41" fmla="*/ 190 h 226"/>
                <a:gd name="T42" fmla="*/ 175 w 188"/>
                <a:gd name="T43" fmla="*/ 177 h 226"/>
                <a:gd name="T44" fmla="*/ 181 w 188"/>
                <a:gd name="T45" fmla="*/ 161 h 226"/>
                <a:gd name="T46" fmla="*/ 185 w 188"/>
                <a:gd name="T47" fmla="*/ 145 h 226"/>
                <a:gd name="T48" fmla="*/ 185 w 188"/>
                <a:gd name="T49" fmla="*/ 131 h 226"/>
                <a:gd name="T50" fmla="*/ 183 w 188"/>
                <a:gd name="T51" fmla="*/ 118 h 226"/>
                <a:gd name="T52" fmla="*/ 181 w 188"/>
                <a:gd name="T53" fmla="*/ 107 h 226"/>
                <a:gd name="T54" fmla="*/ 178 w 188"/>
                <a:gd name="T55" fmla="*/ 98 h 226"/>
                <a:gd name="T56" fmla="*/ 175 w 188"/>
                <a:gd name="T57" fmla="*/ 91 h 226"/>
                <a:gd name="T58" fmla="*/ 175 w 188"/>
                <a:gd name="T59" fmla="*/ 90 h 226"/>
                <a:gd name="T60" fmla="*/ 175 w 188"/>
                <a:gd name="T61" fmla="*/ 88 h 226"/>
                <a:gd name="T62" fmla="*/ 178 w 188"/>
                <a:gd name="T63" fmla="*/ 82 h 226"/>
                <a:gd name="T64" fmla="*/ 183 w 188"/>
                <a:gd name="T65" fmla="*/ 74 h 226"/>
                <a:gd name="T66" fmla="*/ 186 w 188"/>
                <a:gd name="T67" fmla="*/ 65 h 226"/>
                <a:gd name="T68" fmla="*/ 188 w 188"/>
                <a:gd name="T69" fmla="*/ 55 h 226"/>
                <a:gd name="T70" fmla="*/ 188 w 188"/>
                <a:gd name="T71" fmla="*/ 46 h 226"/>
                <a:gd name="T72" fmla="*/ 181 w 188"/>
                <a:gd name="T73" fmla="*/ 39 h 226"/>
                <a:gd name="T74" fmla="*/ 172 w 188"/>
                <a:gd name="T75" fmla="*/ 34 h 226"/>
                <a:gd name="T76" fmla="*/ 166 w 188"/>
                <a:gd name="T77" fmla="*/ 34 h 226"/>
                <a:gd name="T78" fmla="*/ 161 w 188"/>
                <a:gd name="T79" fmla="*/ 38 h 226"/>
                <a:gd name="T80" fmla="*/ 155 w 188"/>
                <a:gd name="T81" fmla="*/ 42 h 226"/>
                <a:gd name="T82" fmla="*/ 150 w 188"/>
                <a:gd name="T83" fmla="*/ 49 h 226"/>
                <a:gd name="T84" fmla="*/ 148 w 188"/>
                <a:gd name="T85" fmla="*/ 52 h 226"/>
                <a:gd name="T86" fmla="*/ 142 w 188"/>
                <a:gd name="T87" fmla="*/ 34 h 226"/>
                <a:gd name="T88" fmla="*/ 137 w 188"/>
                <a:gd name="T89" fmla="*/ 23 h 226"/>
                <a:gd name="T90" fmla="*/ 132 w 188"/>
                <a:gd name="T91" fmla="*/ 14 h 226"/>
                <a:gd name="T92" fmla="*/ 131 w 188"/>
                <a:gd name="T93" fmla="*/ 8 h 226"/>
                <a:gd name="T94" fmla="*/ 129 w 188"/>
                <a:gd name="T95" fmla="*/ 4 h 226"/>
                <a:gd name="T96" fmla="*/ 128 w 188"/>
                <a:gd name="T97" fmla="*/ 3 h 226"/>
                <a:gd name="T98" fmla="*/ 128 w 188"/>
                <a:gd name="T99" fmla="*/ 1 h 226"/>
                <a:gd name="T100" fmla="*/ 126 w 188"/>
                <a:gd name="T101" fmla="*/ 1 h 226"/>
                <a:gd name="T102" fmla="*/ 123 w 188"/>
                <a:gd name="T103" fmla="*/ 1 h 226"/>
                <a:gd name="T104" fmla="*/ 117 w 188"/>
                <a:gd name="T105" fmla="*/ 0 h 226"/>
                <a:gd name="T106" fmla="*/ 110 w 188"/>
                <a:gd name="T107" fmla="*/ 0 h 226"/>
                <a:gd name="T108" fmla="*/ 91 w 188"/>
                <a:gd name="T109" fmla="*/ 0 h 226"/>
                <a:gd name="T110" fmla="*/ 69 w 188"/>
                <a:gd name="T111" fmla="*/ 0 h 226"/>
                <a:gd name="T112" fmla="*/ 47 w 188"/>
                <a:gd name="T113" fmla="*/ 3 h 226"/>
                <a:gd name="T114" fmla="*/ 27 w 188"/>
                <a:gd name="T115" fmla="*/ 11 h 226"/>
                <a:gd name="T116" fmla="*/ 9 w 188"/>
                <a:gd name="T117" fmla="*/ 25 h 226"/>
                <a:gd name="T118" fmla="*/ 3 w 188"/>
                <a:gd name="T119" fmla="*/ 33 h 226"/>
                <a:gd name="T120" fmla="*/ 0 w 188"/>
                <a:gd name="T121" fmla="*/ 44 h 226"/>
                <a:gd name="T122" fmla="*/ 0 w 188"/>
                <a:gd name="T123" fmla="*/ 44 h 2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88" h="226">
                  <a:moveTo>
                    <a:pt x="0" y="44"/>
                  </a:moveTo>
                  <a:lnTo>
                    <a:pt x="0" y="47"/>
                  </a:lnTo>
                  <a:lnTo>
                    <a:pt x="0" y="53"/>
                  </a:lnTo>
                  <a:lnTo>
                    <a:pt x="1" y="65"/>
                  </a:lnTo>
                  <a:lnTo>
                    <a:pt x="3" y="77"/>
                  </a:lnTo>
                  <a:lnTo>
                    <a:pt x="6" y="107"/>
                  </a:lnTo>
                  <a:lnTo>
                    <a:pt x="8" y="121"/>
                  </a:lnTo>
                  <a:lnTo>
                    <a:pt x="9" y="136"/>
                  </a:lnTo>
                  <a:lnTo>
                    <a:pt x="16" y="161"/>
                  </a:lnTo>
                  <a:lnTo>
                    <a:pt x="25" y="183"/>
                  </a:lnTo>
                  <a:lnTo>
                    <a:pt x="36" y="199"/>
                  </a:lnTo>
                  <a:lnTo>
                    <a:pt x="47" y="210"/>
                  </a:lnTo>
                  <a:lnTo>
                    <a:pt x="57" y="215"/>
                  </a:lnTo>
                  <a:lnTo>
                    <a:pt x="69" y="221"/>
                  </a:lnTo>
                  <a:lnTo>
                    <a:pt x="83" y="224"/>
                  </a:lnTo>
                  <a:lnTo>
                    <a:pt x="101" y="226"/>
                  </a:lnTo>
                  <a:lnTo>
                    <a:pt x="118" y="224"/>
                  </a:lnTo>
                  <a:lnTo>
                    <a:pt x="137" y="216"/>
                  </a:lnTo>
                  <a:lnTo>
                    <a:pt x="147" y="210"/>
                  </a:lnTo>
                  <a:lnTo>
                    <a:pt x="156" y="201"/>
                  </a:lnTo>
                  <a:lnTo>
                    <a:pt x="166" y="190"/>
                  </a:lnTo>
                  <a:lnTo>
                    <a:pt x="175" y="177"/>
                  </a:lnTo>
                  <a:lnTo>
                    <a:pt x="181" y="161"/>
                  </a:lnTo>
                  <a:lnTo>
                    <a:pt x="185" y="145"/>
                  </a:lnTo>
                  <a:lnTo>
                    <a:pt x="185" y="131"/>
                  </a:lnTo>
                  <a:lnTo>
                    <a:pt x="183" y="118"/>
                  </a:lnTo>
                  <a:lnTo>
                    <a:pt x="181" y="107"/>
                  </a:lnTo>
                  <a:lnTo>
                    <a:pt x="178" y="98"/>
                  </a:lnTo>
                  <a:lnTo>
                    <a:pt x="175" y="91"/>
                  </a:lnTo>
                  <a:lnTo>
                    <a:pt x="175" y="90"/>
                  </a:lnTo>
                  <a:lnTo>
                    <a:pt x="175" y="88"/>
                  </a:lnTo>
                  <a:lnTo>
                    <a:pt x="178" y="82"/>
                  </a:lnTo>
                  <a:lnTo>
                    <a:pt x="183" y="74"/>
                  </a:lnTo>
                  <a:lnTo>
                    <a:pt x="186" y="65"/>
                  </a:lnTo>
                  <a:lnTo>
                    <a:pt x="188" y="55"/>
                  </a:lnTo>
                  <a:lnTo>
                    <a:pt x="188" y="46"/>
                  </a:lnTo>
                  <a:lnTo>
                    <a:pt x="181" y="39"/>
                  </a:lnTo>
                  <a:lnTo>
                    <a:pt x="172" y="34"/>
                  </a:lnTo>
                  <a:lnTo>
                    <a:pt x="166" y="34"/>
                  </a:lnTo>
                  <a:lnTo>
                    <a:pt x="161" y="38"/>
                  </a:lnTo>
                  <a:lnTo>
                    <a:pt x="155" y="42"/>
                  </a:lnTo>
                  <a:lnTo>
                    <a:pt x="150" y="49"/>
                  </a:lnTo>
                  <a:lnTo>
                    <a:pt x="148" y="52"/>
                  </a:lnTo>
                  <a:lnTo>
                    <a:pt x="142" y="34"/>
                  </a:lnTo>
                  <a:lnTo>
                    <a:pt x="137" y="23"/>
                  </a:lnTo>
                  <a:lnTo>
                    <a:pt x="132" y="14"/>
                  </a:lnTo>
                  <a:lnTo>
                    <a:pt x="131" y="8"/>
                  </a:lnTo>
                  <a:lnTo>
                    <a:pt x="129" y="4"/>
                  </a:lnTo>
                  <a:lnTo>
                    <a:pt x="128" y="3"/>
                  </a:lnTo>
                  <a:lnTo>
                    <a:pt x="128" y="1"/>
                  </a:lnTo>
                  <a:lnTo>
                    <a:pt x="126" y="1"/>
                  </a:lnTo>
                  <a:lnTo>
                    <a:pt x="123" y="1"/>
                  </a:lnTo>
                  <a:lnTo>
                    <a:pt x="117" y="0"/>
                  </a:lnTo>
                  <a:lnTo>
                    <a:pt x="110" y="0"/>
                  </a:lnTo>
                  <a:lnTo>
                    <a:pt x="91" y="0"/>
                  </a:lnTo>
                  <a:lnTo>
                    <a:pt x="69" y="0"/>
                  </a:lnTo>
                  <a:lnTo>
                    <a:pt x="47" y="3"/>
                  </a:lnTo>
                  <a:lnTo>
                    <a:pt x="27" y="11"/>
                  </a:lnTo>
                  <a:lnTo>
                    <a:pt x="9" y="25"/>
                  </a:lnTo>
                  <a:lnTo>
                    <a:pt x="3" y="33"/>
                  </a:lnTo>
                  <a:lnTo>
                    <a:pt x="0" y="44"/>
                  </a:lnTo>
                  <a:close/>
                </a:path>
              </a:pathLst>
            </a:custGeom>
            <a:solidFill>
              <a:srgbClr val="FEE6E6"/>
            </a:solidFill>
            <a:ln w="12700">
              <a:solidFill>
                <a:srgbClr val="000000"/>
              </a:solidFill>
              <a:prstDash val="solid"/>
              <a:round/>
              <a:headEnd/>
              <a:tailEnd/>
            </a:ln>
          </p:spPr>
          <p:txBody>
            <a:bodyPr/>
            <a:lstStyle/>
            <a:p>
              <a:endParaRPr lang="ja-JP" altLang="en-US"/>
            </a:p>
          </p:txBody>
        </p:sp>
        <p:sp>
          <p:nvSpPr>
            <p:cNvPr id="40092" name="Freeform 146"/>
            <p:cNvSpPr>
              <a:spLocks/>
            </p:cNvSpPr>
            <p:nvPr/>
          </p:nvSpPr>
          <p:spPr bwMode="auto">
            <a:xfrm>
              <a:off x="3612" y="2369"/>
              <a:ext cx="216" cy="168"/>
            </a:xfrm>
            <a:custGeom>
              <a:avLst/>
              <a:gdLst>
                <a:gd name="T0" fmla="*/ 44 w 216"/>
                <a:gd name="T1" fmla="*/ 168 h 168"/>
                <a:gd name="T2" fmla="*/ 36 w 216"/>
                <a:gd name="T3" fmla="*/ 158 h 168"/>
                <a:gd name="T4" fmla="*/ 20 w 216"/>
                <a:gd name="T5" fmla="*/ 136 h 168"/>
                <a:gd name="T6" fmla="*/ 6 w 216"/>
                <a:gd name="T7" fmla="*/ 109 h 168"/>
                <a:gd name="T8" fmla="*/ 0 w 216"/>
                <a:gd name="T9" fmla="*/ 84 h 168"/>
                <a:gd name="T10" fmla="*/ 15 w 216"/>
                <a:gd name="T11" fmla="*/ 65 h 168"/>
                <a:gd name="T12" fmla="*/ 52 w 216"/>
                <a:gd name="T13" fmla="*/ 38 h 168"/>
                <a:gd name="T14" fmla="*/ 94 w 216"/>
                <a:gd name="T15" fmla="*/ 13 h 168"/>
                <a:gd name="T16" fmla="*/ 132 w 216"/>
                <a:gd name="T17" fmla="*/ 0 h 168"/>
                <a:gd name="T18" fmla="*/ 154 w 216"/>
                <a:gd name="T19" fmla="*/ 6 h 168"/>
                <a:gd name="T20" fmla="*/ 173 w 216"/>
                <a:gd name="T21" fmla="*/ 14 h 168"/>
                <a:gd name="T22" fmla="*/ 192 w 216"/>
                <a:gd name="T23" fmla="*/ 22 h 168"/>
                <a:gd name="T24" fmla="*/ 208 w 216"/>
                <a:gd name="T25" fmla="*/ 33 h 168"/>
                <a:gd name="T26" fmla="*/ 216 w 216"/>
                <a:gd name="T27" fmla="*/ 54 h 168"/>
                <a:gd name="T28" fmla="*/ 216 w 216"/>
                <a:gd name="T29" fmla="*/ 76 h 168"/>
                <a:gd name="T30" fmla="*/ 213 w 216"/>
                <a:gd name="T31" fmla="*/ 92 h 168"/>
                <a:gd name="T32" fmla="*/ 211 w 216"/>
                <a:gd name="T33" fmla="*/ 95 h 168"/>
                <a:gd name="T34" fmla="*/ 196 w 216"/>
                <a:gd name="T35" fmla="*/ 103 h 168"/>
                <a:gd name="T36" fmla="*/ 183 w 216"/>
                <a:gd name="T37" fmla="*/ 100 h 168"/>
                <a:gd name="T38" fmla="*/ 172 w 216"/>
                <a:gd name="T39" fmla="*/ 84 h 168"/>
                <a:gd name="T40" fmla="*/ 167 w 216"/>
                <a:gd name="T41" fmla="*/ 76 h 168"/>
                <a:gd name="T42" fmla="*/ 166 w 216"/>
                <a:gd name="T43" fmla="*/ 76 h 168"/>
                <a:gd name="T44" fmla="*/ 154 w 216"/>
                <a:gd name="T45" fmla="*/ 76 h 168"/>
                <a:gd name="T46" fmla="*/ 136 w 216"/>
                <a:gd name="T47" fmla="*/ 84 h 168"/>
                <a:gd name="T48" fmla="*/ 112 w 216"/>
                <a:gd name="T49" fmla="*/ 100 h 168"/>
                <a:gd name="T50" fmla="*/ 96 w 216"/>
                <a:gd name="T51" fmla="*/ 109 h 168"/>
                <a:gd name="T52" fmla="*/ 94 w 216"/>
                <a:gd name="T53" fmla="*/ 100 h 168"/>
                <a:gd name="T54" fmla="*/ 94 w 216"/>
                <a:gd name="T55" fmla="*/ 87 h 168"/>
                <a:gd name="T56" fmla="*/ 94 w 216"/>
                <a:gd name="T57" fmla="*/ 79 h 168"/>
                <a:gd name="T58" fmla="*/ 91 w 216"/>
                <a:gd name="T59" fmla="*/ 79 h 168"/>
                <a:gd name="T60" fmla="*/ 77 w 216"/>
                <a:gd name="T61" fmla="*/ 89 h 168"/>
                <a:gd name="T62" fmla="*/ 68 w 216"/>
                <a:gd name="T63" fmla="*/ 103 h 168"/>
                <a:gd name="T64" fmla="*/ 53 w 216"/>
                <a:gd name="T65" fmla="*/ 109 h 168"/>
                <a:gd name="T66" fmla="*/ 44 w 216"/>
                <a:gd name="T67" fmla="*/ 168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 h="168">
                  <a:moveTo>
                    <a:pt x="44" y="168"/>
                  </a:moveTo>
                  <a:lnTo>
                    <a:pt x="44" y="168"/>
                  </a:lnTo>
                  <a:lnTo>
                    <a:pt x="42" y="165"/>
                  </a:lnTo>
                  <a:lnTo>
                    <a:pt x="36" y="158"/>
                  </a:lnTo>
                  <a:lnTo>
                    <a:pt x="30" y="147"/>
                  </a:lnTo>
                  <a:lnTo>
                    <a:pt x="20" y="136"/>
                  </a:lnTo>
                  <a:lnTo>
                    <a:pt x="12" y="124"/>
                  </a:lnTo>
                  <a:lnTo>
                    <a:pt x="6" y="109"/>
                  </a:lnTo>
                  <a:lnTo>
                    <a:pt x="1" y="97"/>
                  </a:lnTo>
                  <a:lnTo>
                    <a:pt x="0" y="84"/>
                  </a:lnTo>
                  <a:lnTo>
                    <a:pt x="4" y="76"/>
                  </a:lnTo>
                  <a:lnTo>
                    <a:pt x="15" y="65"/>
                  </a:lnTo>
                  <a:lnTo>
                    <a:pt x="31" y="52"/>
                  </a:lnTo>
                  <a:lnTo>
                    <a:pt x="52" y="38"/>
                  </a:lnTo>
                  <a:lnTo>
                    <a:pt x="72" y="24"/>
                  </a:lnTo>
                  <a:lnTo>
                    <a:pt x="94" y="13"/>
                  </a:lnTo>
                  <a:lnTo>
                    <a:pt x="115" y="3"/>
                  </a:lnTo>
                  <a:lnTo>
                    <a:pt x="132" y="0"/>
                  </a:lnTo>
                  <a:lnTo>
                    <a:pt x="145" y="2"/>
                  </a:lnTo>
                  <a:lnTo>
                    <a:pt x="154" y="6"/>
                  </a:lnTo>
                  <a:lnTo>
                    <a:pt x="162" y="10"/>
                  </a:lnTo>
                  <a:lnTo>
                    <a:pt x="173" y="14"/>
                  </a:lnTo>
                  <a:lnTo>
                    <a:pt x="186" y="21"/>
                  </a:lnTo>
                  <a:lnTo>
                    <a:pt x="192" y="22"/>
                  </a:lnTo>
                  <a:lnTo>
                    <a:pt x="200" y="27"/>
                  </a:lnTo>
                  <a:lnTo>
                    <a:pt x="208" y="33"/>
                  </a:lnTo>
                  <a:lnTo>
                    <a:pt x="213" y="43"/>
                  </a:lnTo>
                  <a:lnTo>
                    <a:pt x="216" y="54"/>
                  </a:lnTo>
                  <a:lnTo>
                    <a:pt x="216" y="65"/>
                  </a:lnTo>
                  <a:lnTo>
                    <a:pt x="216" y="76"/>
                  </a:lnTo>
                  <a:lnTo>
                    <a:pt x="215" y="86"/>
                  </a:lnTo>
                  <a:lnTo>
                    <a:pt x="213" y="92"/>
                  </a:lnTo>
                  <a:lnTo>
                    <a:pt x="213" y="93"/>
                  </a:lnTo>
                  <a:lnTo>
                    <a:pt x="211" y="95"/>
                  </a:lnTo>
                  <a:lnTo>
                    <a:pt x="203" y="98"/>
                  </a:lnTo>
                  <a:lnTo>
                    <a:pt x="196" y="103"/>
                  </a:lnTo>
                  <a:lnTo>
                    <a:pt x="189" y="111"/>
                  </a:lnTo>
                  <a:lnTo>
                    <a:pt x="183" y="100"/>
                  </a:lnTo>
                  <a:lnTo>
                    <a:pt x="177" y="90"/>
                  </a:lnTo>
                  <a:lnTo>
                    <a:pt x="172" y="84"/>
                  </a:lnTo>
                  <a:lnTo>
                    <a:pt x="170" y="79"/>
                  </a:lnTo>
                  <a:lnTo>
                    <a:pt x="167" y="76"/>
                  </a:lnTo>
                  <a:lnTo>
                    <a:pt x="166" y="76"/>
                  </a:lnTo>
                  <a:lnTo>
                    <a:pt x="162" y="76"/>
                  </a:lnTo>
                  <a:lnTo>
                    <a:pt x="154" y="76"/>
                  </a:lnTo>
                  <a:lnTo>
                    <a:pt x="145" y="78"/>
                  </a:lnTo>
                  <a:lnTo>
                    <a:pt x="136" y="84"/>
                  </a:lnTo>
                  <a:lnTo>
                    <a:pt x="124" y="92"/>
                  </a:lnTo>
                  <a:lnTo>
                    <a:pt x="112" y="100"/>
                  </a:lnTo>
                  <a:lnTo>
                    <a:pt x="101" y="106"/>
                  </a:lnTo>
                  <a:lnTo>
                    <a:pt x="96" y="109"/>
                  </a:lnTo>
                  <a:lnTo>
                    <a:pt x="94" y="109"/>
                  </a:lnTo>
                  <a:lnTo>
                    <a:pt x="94" y="100"/>
                  </a:lnTo>
                  <a:lnTo>
                    <a:pt x="94" y="92"/>
                  </a:lnTo>
                  <a:lnTo>
                    <a:pt x="94" y="87"/>
                  </a:lnTo>
                  <a:lnTo>
                    <a:pt x="94" y="82"/>
                  </a:lnTo>
                  <a:lnTo>
                    <a:pt x="94" y="79"/>
                  </a:lnTo>
                  <a:lnTo>
                    <a:pt x="91" y="79"/>
                  </a:lnTo>
                  <a:lnTo>
                    <a:pt x="85" y="82"/>
                  </a:lnTo>
                  <a:lnTo>
                    <a:pt x="77" y="89"/>
                  </a:lnTo>
                  <a:lnTo>
                    <a:pt x="72" y="97"/>
                  </a:lnTo>
                  <a:lnTo>
                    <a:pt x="68" y="103"/>
                  </a:lnTo>
                  <a:lnTo>
                    <a:pt x="60" y="108"/>
                  </a:lnTo>
                  <a:lnTo>
                    <a:pt x="53" y="109"/>
                  </a:lnTo>
                  <a:lnTo>
                    <a:pt x="50" y="109"/>
                  </a:lnTo>
                  <a:lnTo>
                    <a:pt x="44" y="168"/>
                  </a:lnTo>
                  <a:close/>
                </a:path>
              </a:pathLst>
            </a:custGeom>
            <a:solidFill>
              <a:srgbClr val="6666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0093" name="Freeform 147"/>
            <p:cNvSpPr>
              <a:spLocks/>
            </p:cNvSpPr>
            <p:nvPr/>
          </p:nvSpPr>
          <p:spPr bwMode="auto">
            <a:xfrm>
              <a:off x="3612" y="2369"/>
              <a:ext cx="216" cy="168"/>
            </a:xfrm>
            <a:custGeom>
              <a:avLst/>
              <a:gdLst>
                <a:gd name="T0" fmla="*/ 44 w 216"/>
                <a:gd name="T1" fmla="*/ 168 h 168"/>
                <a:gd name="T2" fmla="*/ 36 w 216"/>
                <a:gd name="T3" fmla="*/ 158 h 168"/>
                <a:gd name="T4" fmla="*/ 20 w 216"/>
                <a:gd name="T5" fmla="*/ 136 h 168"/>
                <a:gd name="T6" fmla="*/ 6 w 216"/>
                <a:gd name="T7" fmla="*/ 109 h 168"/>
                <a:gd name="T8" fmla="*/ 0 w 216"/>
                <a:gd name="T9" fmla="*/ 84 h 168"/>
                <a:gd name="T10" fmla="*/ 15 w 216"/>
                <a:gd name="T11" fmla="*/ 65 h 168"/>
                <a:gd name="T12" fmla="*/ 52 w 216"/>
                <a:gd name="T13" fmla="*/ 38 h 168"/>
                <a:gd name="T14" fmla="*/ 94 w 216"/>
                <a:gd name="T15" fmla="*/ 13 h 168"/>
                <a:gd name="T16" fmla="*/ 132 w 216"/>
                <a:gd name="T17" fmla="*/ 0 h 168"/>
                <a:gd name="T18" fmla="*/ 154 w 216"/>
                <a:gd name="T19" fmla="*/ 6 h 168"/>
                <a:gd name="T20" fmla="*/ 173 w 216"/>
                <a:gd name="T21" fmla="*/ 14 h 168"/>
                <a:gd name="T22" fmla="*/ 192 w 216"/>
                <a:gd name="T23" fmla="*/ 22 h 168"/>
                <a:gd name="T24" fmla="*/ 208 w 216"/>
                <a:gd name="T25" fmla="*/ 33 h 168"/>
                <a:gd name="T26" fmla="*/ 216 w 216"/>
                <a:gd name="T27" fmla="*/ 54 h 168"/>
                <a:gd name="T28" fmla="*/ 216 w 216"/>
                <a:gd name="T29" fmla="*/ 76 h 168"/>
                <a:gd name="T30" fmla="*/ 213 w 216"/>
                <a:gd name="T31" fmla="*/ 92 h 168"/>
                <a:gd name="T32" fmla="*/ 211 w 216"/>
                <a:gd name="T33" fmla="*/ 95 h 168"/>
                <a:gd name="T34" fmla="*/ 196 w 216"/>
                <a:gd name="T35" fmla="*/ 103 h 168"/>
                <a:gd name="T36" fmla="*/ 183 w 216"/>
                <a:gd name="T37" fmla="*/ 100 h 168"/>
                <a:gd name="T38" fmla="*/ 172 w 216"/>
                <a:gd name="T39" fmla="*/ 84 h 168"/>
                <a:gd name="T40" fmla="*/ 167 w 216"/>
                <a:gd name="T41" fmla="*/ 76 h 168"/>
                <a:gd name="T42" fmla="*/ 166 w 216"/>
                <a:gd name="T43" fmla="*/ 76 h 168"/>
                <a:gd name="T44" fmla="*/ 154 w 216"/>
                <a:gd name="T45" fmla="*/ 76 h 168"/>
                <a:gd name="T46" fmla="*/ 136 w 216"/>
                <a:gd name="T47" fmla="*/ 84 h 168"/>
                <a:gd name="T48" fmla="*/ 112 w 216"/>
                <a:gd name="T49" fmla="*/ 100 h 168"/>
                <a:gd name="T50" fmla="*/ 96 w 216"/>
                <a:gd name="T51" fmla="*/ 109 h 168"/>
                <a:gd name="T52" fmla="*/ 94 w 216"/>
                <a:gd name="T53" fmla="*/ 100 h 168"/>
                <a:gd name="T54" fmla="*/ 94 w 216"/>
                <a:gd name="T55" fmla="*/ 87 h 168"/>
                <a:gd name="T56" fmla="*/ 94 w 216"/>
                <a:gd name="T57" fmla="*/ 79 h 168"/>
                <a:gd name="T58" fmla="*/ 91 w 216"/>
                <a:gd name="T59" fmla="*/ 79 h 168"/>
                <a:gd name="T60" fmla="*/ 77 w 216"/>
                <a:gd name="T61" fmla="*/ 89 h 168"/>
                <a:gd name="T62" fmla="*/ 68 w 216"/>
                <a:gd name="T63" fmla="*/ 103 h 168"/>
                <a:gd name="T64" fmla="*/ 53 w 216"/>
                <a:gd name="T65" fmla="*/ 109 h 1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6" h="168">
                  <a:moveTo>
                    <a:pt x="44" y="168"/>
                  </a:moveTo>
                  <a:lnTo>
                    <a:pt x="44" y="168"/>
                  </a:lnTo>
                  <a:lnTo>
                    <a:pt x="42" y="165"/>
                  </a:lnTo>
                  <a:lnTo>
                    <a:pt x="36" y="158"/>
                  </a:lnTo>
                  <a:lnTo>
                    <a:pt x="30" y="147"/>
                  </a:lnTo>
                  <a:lnTo>
                    <a:pt x="20" y="136"/>
                  </a:lnTo>
                  <a:lnTo>
                    <a:pt x="12" y="124"/>
                  </a:lnTo>
                  <a:lnTo>
                    <a:pt x="6" y="109"/>
                  </a:lnTo>
                  <a:lnTo>
                    <a:pt x="1" y="97"/>
                  </a:lnTo>
                  <a:lnTo>
                    <a:pt x="0" y="84"/>
                  </a:lnTo>
                  <a:lnTo>
                    <a:pt x="4" y="76"/>
                  </a:lnTo>
                  <a:lnTo>
                    <a:pt x="15" y="65"/>
                  </a:lnTo>
                  <a:lnTo>
                    <a:pt x="31" y="52"/>
                  </a:lnTo>
                  <a:lnTo>
                    <a:pt x="52" y="38"/>
                  </a:lnTo>
                  <a:lnTo>
                    <a:pt x="72" y="24"/>
                  </a:lnTo>
                  <a:lnTo>
                    <a:pt x="94" y="13"/>
                  </a:lnTo>
                  <a:lnTo>
                    <a:pt x="115" y="3"/>
                  </a:lnTo>
                  <a:lnTo>
                    <a:pt x="132" y="0"/>
                  </a:lnTo>
                  <a:lnTo>
                    <a:pt x="145" y="2"/>
                  </a:lnTo>
                  <a:lnTo>
                    <a:pt x="154" y="6"/>
                  </a:lnTo>
                  <a:lnTo>
                    <a:pt x="162" y="10"/>
                  </a:lnTo>
                  <a:lnTo>
                    <a:pt x="173" y="14"/>
                  </a:lnTo>
                  <a:lnTo>
                    <a:pt x="186" y="21"/>
                  </a:lnTo>
                  <a:lnTo>
                    <a:pt x="192" y="22"/>
                  </a:lnTo>
                  <a:lnTo>
                    <a:pt x="200" y="27"/>
                  </a:lnTo>
                  <a:lnTo>
                    <a:pt x="208" y="33"/>
                  </a:lnTo>
                  <a:lnTo>
                    <a:pt x="213" y="43"/>
                  </a:lnTo>
                  <a:lnTo>
                    <a:pt x="216" y="54"/>
                  </a:lnTo>
                  <a:lnTo>
                    <a:pt x="216" y="65"/>
                  </a:lnTo>
                  <a:lnTo>
                    <a:pt x="216" y="76"/>
                  </a:lnTo>
                  <a:lnTo>
                    <a:pt x="215" y="86"/>
                  </a:lnTo>
                  <a:lnTo>
                    <a:pt x="213" y="92"/>
                  </a:lnTo>
                  <a:lnTo>
                    <a:pt x="213" y="93"/>
                  </a:lnTo>
                  <a:lnTo>
                    <a:pt x="211" y="95"/>
                  </a:lnTo>
                  <a:lnTo>
                    <a:pt x="203" y="98"/>
                  </a:lnTo>
                  <a:lnTo>
                    <a:pt x="196" y="103"/>
                  </a:lnTo>
                  <a:lnTo>
                    <a:pt x="189" y="111"/>
                  </a:lnTo>
                  <a:lnTo>
                    <a:pt x="183" y="100"/>
                  </a:lnTo>
                  <a:lnTo>
                    <a:pt x="177" y="90"/>
                  </a:lnTo>
                  <a:lnTo>
                    <a:pt x="172" y="84"/>
                  </a:lnTo>
                  <a:lnTo>
                    <a:pt x="170" y="79"/>
                  </a:lnTo>
                  <a:lnTo>
                    <a:pt x="167" y="76"/>
                  </a:lnTo>
                  <a:lnTo>
                    <a:pt x="166" y="76"/>
                  </a:lnTo>
                  <a:lnTo>
                    <a:pt x="162" y="76"/>
                  </a:lnTo>
                  <a:lnTo>
                    <a:pt x="154" y="76"/>
                  </a:lnTo>
                  <a:lnTo>
                    <a:pt x="145" y="78"/>
                  </a:lnTo>
                  <a:lnTo>
                    <a:pt x="136" y="84"/>
                  </a:lnTo>
                  <a:lnTo>
                    <a:pt x="124" y="92"/>
                  </a:lnTo>
                  <a:lnTo>
                    <a:pt x="112" y="100"/>
                  </a:lnTo>
                  <a:lnTo>
                    <a:pt x="101" y="106"/>
                  </a:lnTo>
                  <a:lnTo>
                    <a:pt x="96" y="109"/>
                  </a:lnTo>
                  <a:lnTo>
                    <a:pt x="94" y="109"/>
                  </a:lnTo>
                  <a:lnTo>
                    <a:pt x="94" y="100"/>
                  </a:lnTo>
                  <a:lnTo>
                    <a:pt x="94" y="92"/>
                  </a:lnTo>
                  <a:lnTo>
                    <a:pt x="94" y="87"/>
                  </a:lnTo>
                  <a:lnTo>
                    <a:pt x="94" y="82"/>
                  </a:lnTo>
                  <a:lnTo>
                    <a:pt x="94" y="79"/>
                  </a:lnTo>
                  <a:lnTo>
                    <a:pt x="91" y="79"/>
                  </a:lnTo>
                  <a:lnTo>
                    <a:pt x="85" y="82"/>
                  </a:lnTo>
                  <a:lnTo>
                    <a:pt x="77" y="89"/>
                  </a:lnTo>
                  <a:lnTo>
                    <a:pt x="72" y="97"/>
                  </a:lnTo>
                  <a:lnTo>
                    <a:pt x="68" y="103"/>
                  </a:lnTo>
                  <a:lnTo>
                    <a:pt x="60" y="108"/>
                  </a:lnTo>
                  <a:lnTo>
                    <a:pt x="53" y="109"/>
                  </a:lnTo>
                  <a:lnTo>
                    <a:pt x="50" y="10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94" name="Freeform 148"/>
            <p:cNvSpPr>
              <a:spLocks/>
            </p:cNvSpPr>
            <p:nvPr/>
          </p:nvSpPr>
          <p:spPr bwMode="auto">
            <a:xfrm>
              <a:off x="3672" y="2499"/>
              <a:ext cx="31" cy="17"/>
            </a:xfrm>
            <a:custGeom>
              <a:avLst/>
              <a:gdLst>
                <a:gd name="T0" fmla="*/ 0 w 31"/>
                <a:gd name="T1" fmla="*/ 6 h 17"/>
                <a:gd name="T2" fmla="*/ 0 w 31"/>
                <a:gd name="T3" fmla="*/ 6 h 17"/>
                <a:gd name="T4" fmla="*/ 0 w 31"/>
                <a:gd name="T5" fmla="*/ 3 h 17"/>
                <a:gd name="T6" fmla="*/ 4 w 31"/>
                <a:gd name="T7" fmla="*/ 0 h 17"/>
                <a:gd name="T8" fmla="*/ 8 w 31"/>
                <a:gd name="T9" fmla="*/ 0 h 17"/>
                <a:gd name="T10" fmla="*/ 14 w 31"/>
                <a:gd name="T11" fmla="*/ 1 h 17"/>
                <a:gd name="T12" fmla="*/ 20 w 31"/>
                <a:gd name="T13" fmla="*/ 6 h 17"/>
                <a:gd name="T14" fmla="*/ 31 w 31"/>
                <a:gd name="T15" fmla="*/ 17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 h="17">
                  <a:moveTo>
                    <a:pt x="0" y="6"/>
                  </a:moveTo>
                  <a:lnTo>
                    <a:pt x="0" y="6"/>
                  </a:lnTo>
                  <a:lnTo>
                    <a:pt x="0" y="3"/>
                  </a:lnTo>
                  <a:lnTo>
                    <a:pt x="4" y="0"/>
                  </a:lnTo>
                  <a:lnTo>
                    <a:pt x="8" y="0"/>
                  </a:lnTo>
                  <a:lnTo>
                    <a:pt x="14" y="1"/>
                  </a:lnTo>
                  <a:lnTo>
                    <a:pt x="20" y="6"/>
                  </a:lnTo>
                  <a:lnTo>
                    <a:pt x="31" y="1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95" name="Freeform 149"/>
            <p:cNvSpPr>
              <a:spLocks/>
            </p:cNvSpPr>
            <p:nvPr/>
          </p:nvSpPr>
          <p:spPr bwMode="auto">
            <a:xfrm>
              <a:off x="3727" y="2478"/>
              <a:ext cx="46" cy="38"/>
            </a:xfrm>
            <a:custGeom>
              <a:avLst/>
              <a:gdLst>
                <a:gd name="T0" fmla="*/ 46 w 46"/>
                <a:gd name="T1" fmla="*/ 3 h 38"/>
                <a:gd name="T2" fmla="*/ 43 w 46"/>
                <a:gd name="T3" fmla="*/ 2 h 38"/>
                <a:gd name="T4" fmla="*/ 35 w 46"/>
                <a:gd name="T5" fmla="*/ 0 h 38"/>
                <a:gd name="T6" fmla="*/ 25 w 46"/>
                <a:gd name="T7" fmla="*/ 0 h 38"/>
                <a:gd name="T8" fmla="*/ 22 w 46"/>
                <a:gd name="T9" fmla="*/ 2 h 38"/>
                <a:gd name="T10" fmla="*/ 19 w 46"/>
                <a:gd name="T11" fmla="*/ 7 h 38"/>
                <a:gd name="T12" fmla="*/ 11 w 46"/>
                <a:gd name="T13" fmla="*/ 18 h 38"/>
                <a:gd name="T14" fmla="*/ 6 w 46"/>
                <a:gd name="T15" fmla="*/ 27 h 38"/>
                <a:gd name="T16" fmla="*/ 2 w 46"/>
                <a:gd name="T17" fmla="*/ 35 h 38"/>
                <a:gd name="T18" fmla="*/ 0 w 46"/>
                <a:gd name="T19" fmla="*/ 38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6" h="38">
                  <a:moveTo>
                    <a:pt x="46" y="3"/>
                  </a:moveTo>
                  <a:lnTo>
                    <a:pt x="43" y="2"/>
                  </a:lnTo>
                  <a:lnTo>
                    <a:pt x="35" y="0"/>
                  </a:lnTo>
                  <a:lnTo>
                    <a:pt x="25" y="0"/>
                  </a:lnTo>
                  <a:lnTo>
                    <a:pt x="22" y="2"/>
                  </a:lnTo>
                  <a:lnTo>
                    <a:pt x="19" y="7"/>
                  </a:lnTo>
                  <a:lnTo>
                    <a:pt x="11" y="18"/>
                  </a:lnTo>
                  <a:lnTo>
                    <a:pt x="6" y="27"/>
                  </a:lnTo>
                  <a:lnTo>
                    <a:pt x="2" y="35"/>
                  </a:lnTo>
                  <a:lnTo>
                    <a:pt x="0"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96" name="Freeform 150"/>
            <p:cNvSpPr>
              <a:spLocks/>
            </p:cNvSpPr>
            <p:nvPr/>
          </p:nvSpPr>
          <p:spPr bwMode="auto">
            <a:xfrm>
              <a:off x="3681" y="2532"/>
              <a:ext cx="16" cy="16"/>
            </a:xfrm>
            <a:custGeom>
              <a:avLst/>
              <a:gdLst>
                <a:gd name="T0" fmla="*/ 2 w 16"/>
                <a:gd name="T1" fmla="*/ 16 h 16"/>
                <a:gd name="T2" fmla="*/ 2 w 16"/>
                <a:gd name="T3" fmla="*/ 13 h 16"/>
                <a:gd name="T4" fmla="*/ 0 w 16"/>
                <a:gd name="T5" fmla="*/ 8 h 16"/>
                <a:gd name="T6" fmla="*/ 2 w 16"/>
                <a:gd name="T7" fmla="*/ 2 h 16"/>
                <a:gd name="T8" fmla="*/ 3 w 16"/>
                <a:gd name="T9" fmla="*/ 0 h 16"/>
                <a:gd name="T10" fmla="*/ 6 w 16"/>
                <a:gd name="T11" fmla="*/ 0 h 16"/>
                <a:gd name="T12" fmla="*/ 13 w 16"/>
                <a:gd name="T13" fmla="*/ 5 h 16"/>
                <a:gd name="T14" fmla="*/ 16 w 16"/>
                <a:gd name="T15" fmla="*/ 10 h 16"/>
                <a:gd name="T16" fmla="*/ 16 w 16"/>
                <a:gd name="T17" fmla="*/ 14 h 16"/>
                <a:gd name="T18" fmla="*/ 16 w 16"/>
                <a:gd name="T19" fmla="*/ 16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6">
                  <a:moveTo>
                    <a:pt x="2" y="16"/>
                  </a:moveTo>
                  <a:lnTo>
                    <a:pt x="2" y="13"/>
                  </a:lnTo>
                  <a:lnTo>
                    <a:pt x="0" y="8"/>
                  </a:lnTo>
                  <a:lnTo>
                    <a:pt x="2" y="2"/>
                  </a:lnTo>
                  <a:lnTo>
                    <a:pt x="3" y="0"/>
                  </a:lnTo>
                  <a:lnTo>
                    <a:pt x="6" y="0"/>
                  </a:lnTo>
                  <a:lnTo>
                    <a:pt x="13" y="5"/>
                  </a:lnTo>
                  <a:lnTo>
                    <a:pt x="16" y="10"/>
                  </a:lnTo>
                  <a:lnTo>
                    <a:pt x="16" y="14"/>
                  </a:lnTo>
                  <a:lnTo>
                    <a:pt x="16"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97" name="Freeform 151"/>
            <p:cNvSpPr>
              <a:spLocks/>
            </p:cNvSpPr>
            <p:nvPr/>
          </p:nvSpPr>
          <p:spPr bwMode="auto">
            <a:xfrm>
              <a:off x="3757" y="2518"/>
              <a:ext cx="16" cy="17"/>
            </a:xfrm>
            <a:custGeom>
              <a:avLst/>
              <a:gdLst>
                <a:gd name="T0" fmla="*/ 0 w 16"/>
                <a:gd name="T1" fmla="*/ 17 h 17"/>
                <a:gd name="T2" fmla="*/ 0 w 16"/>
                <a:gd name="T3" fmla="*/ 17 h 17"/>
                <a:gd name="T4" fmla="*/ 0 w 16"/>
                <a:gd name="T5" fmla="*/ 14 h 17"/>
                <a:gd name="T6" fmla="*/ 0 w 16"/>
                <a:gd name="T7" fmla="*/ 8 h 17"/>
                <a:gd name="T8" fmla="*/ 0 w 16"/>
                <a:gd name="T9" fmla="*/ 1 h 17"/>
                <a:gd name="T10" fmla="*/ 3 w 16"/>
                <a:gd name="T11" fmla="*/ 0 h 17"/>
                <a:gd name="T12" fmla="*/ 6 w 16"/>
                <a:gd name="T13" fmla="*/ 0 h 17"/>
                <a:gd name="T14" fmla="*/ 11 w 16"/>
                <a:gd name="T15" fmla="*/ 3 h 17"/>
                <a:gd name="T16" fmla="*/ 14 w 16"/>
                <a:gd name="T17" fmla="*/ 8 h 17"/>
                <a:gd name="T18" fmla="*/ 16 w 16"/>
                <a:gd name="T19" fmla="*/ 11 h 17"/>
                <a:gd name="T20" fmla="*/ 16 w 16"/>
                <a:gd name="T21" fmla="*/ 13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 h="17">
                  <a:moveTo>
                    <a:pt x="0" y="17"/>
                  </a:moveTo>
                  <a:lnTo>
                    <a:pt x="0" y="17"/>
                  </a:lnTo>
                  <a:lnTo>
                    <a:pt x="0" y="14"/>
                  </a:lnTo>
                  <a:lnTo>
                    <a:pt x="0" y="8"/>
                  </a:lnTo>
                  <a:lnTo>
                    <a:pt x="0" y="1"/>
                  </a:lnTo>
                  <a:lnTo>
                    <a:pt x="3" y="0"/>
                  </a:lnTo>
                  <a:lnTo>
                    <a:pt x="6" y="0"/>
                  </a:lnTo>
                  <a:lnTo>
                    <a:pt x="11" y="3"/>
                  </a:lnTo>
                  <a:lnTo>
                    <a:pt x="14" y="8"/>
                  </a:lnTo>
                  <a:lnTo>
                    <a:pt x="16" y="11"/>
                  </a:lnTo>
                  <a:lnTo>
                    <a:pt x="16" y="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98" name="Freeform 152"/>
            <p:cNvSpPr>
              <a:spLocks/>
            </p:cNvSpPr>
            <p:nvPr/>
          </p:nvSpPr>
          <p:spPr bwMode="auto">
            <a:xfrm>
              <a:off x="3710" y="2534"/>
              <a:ext cx="26" cy="47"/>
            </a:xfrm>
            <a:custGeom>
              <a:avLst/>
              <a:gdLst>
                <a:gd name="T0" fmla="*/ 8 w 26"/>
                <a:gd name="T1" fmla="*/ 0 h 47"/>
                <a:gd name="T2" fmla="*/ 8 w 26"/>
                <a:gd name="T3" fmla="*/ 0 h 47"/>
                <a:gd name="T4" fmla="*/ 6 w 26"/>
                <a:gd name="T5" fmla="*/ 3 h 47"/>
                <a:gd name="T6" fmla="*/ 1 w 26"/>
                <a:gd name="T7" fmla="*/ 14 h 47"/>
                <a:gd name="T8" fmla="*/ 0 w 26"/>
                <a:gd name="T9" fmla="*/ 27 h 47"/>
                <a:gd name="T10" fmla="*/ 0 w 26"/>
                <a:gd name="T11" fmla="*/ 31 h 47"/>
                <a:gd name="T12" fmla="*/ 1 w 26"/>
                <a:gd name="T13" fmla="*/ 36 h 47"/>
                <a:gd name="T14" fmla="*/ 9 w 26"/>
                <a:gd name="T15" fmla="*/ 42 h 47"/>
                <a:gd name="T16" fmla="*/ 17 w 26"/>
                <a:gd name="T17" fmla="*/ 46 h 47"/>
                <a:gd name="T18" fmla="*/ 23 w 26"/>
                <a:gd name="T19" fmla="*/ 47 h 47"/>
                <a:gd name="T20" fmla="*/ 26 w 26"/>
                <a:gd name="T21" fmla="*/ 47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 h="47">
                  <a:moveTo>
                    <a:pt x="8" y="0"/>
                  </a:moveTo>
                  <a:lnTo>
                    <a:pt x="8" y="0"/>
                  </a:lnTo>
                  <a:lnTo>
                    <a:pt x="6" y="3"/>
                  </a:lnTo>
                  <a:lnTo>
                    <a:pt x="1" y="14"/>
                  </a:lnTo>
                  <a:lnTo>
                    <a:pt x="0" y="27"/>
                  </a:lnTo>
                  <a:lnTo>
                    <a:pt x="0" y="31"/>
                  </a:lnTo>
                  <a:lnTo>
                    <a:pt x="1" y="36"/>
                  </a:lnTo>
                  <a:lnTo>
                    <a:pt x="9" y="42"/>
                  </a:lnTo>
                  <a:lnTo>
                    <a:pt x="17" y="46"/>
                  </a:lnTo>
                  <a:lnTo>
                    <a:pt x="23" y="47"/>
                  </a:lnTo>
                  <a:lnTo>
                    <a:pt x="26" y="4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099" name="Freeform 153"/>
            <p:cNvSpPr>
              <a:spLocks/>
            </p:cNvSpPr>
            <p:nvPr/>
          </p:nvSpPr>
          <p:spPr bwMode="auto">
            <a:xfrm>
              <a:off x="3718" y="2578"/>
              <a:ext cx="67" cy="47"/>
            </a:xfrm>
            <a:custGeom>
              <a:avLst/>
              <a:gdLst>
                <a:gd name="T0" fmla="*/ 0 w 67"/>
                <a:gd name="T1" fmla="*/ 22 h 47"/>
                <a:gd name="T2" fmla="*/ 1 w 67"/>
                <a:gd name="T3" fmla="*/ 22 h 47"/>
                <a:gd name="T4" fmla="*/ 7 w 67"/>
                <a:gd name="T5" fmla="*/ 21 h 47"/>
                <a:gd name="T6" fmla="*/ 15 w 67"/>
                <a:gd name="T7" fmla="*/ 19 h 47"/>
                <a:gd name="T8" fmla="*/ 26 w 67"/>
                <a:gd name="T9" fmla="*/ 16 h 47"/>
                <a:gd name="T10" fmla="*/ 48 w 67"/>
                <a:gd name="T11" fmla="*/ 8 h 47"/>
                <a:gd name="T12" fmla="*/ 60 w 67"/>
                <a:gd name="T13" fmla="*/ 3 h 47"/>
                <a:gd name="T14" fmla="*/ 67 w 67"/>
                <a:gd name="T15" fmla="*/ 0 h 47"/>
                <a:gd name="T16" fmla="*/ 67 w 67"/>
                <a:gd name="T17" fmla="*/ 2 h 47"/>
                <a:gd name="T18" fmla="*/ 67 w 67"/>
                <a:gd name="T19" fmla="*/ 8 h 47"/>
                <a:gd name="T20" fmla="*/ 67 w 67"/>
                <a:gd name="T21" fmla="*/ 17 h 47"/>
                <a:gd name="T22" fmla="*/ 64 w 67"/>
                <a:gd name="T23" fmla="*/ 27 h 47"/>
                <a:gd name="T24" fmla="*/ 60 w 67"/>
                <a:gd name="T25" fmla="*/ 36 h 47"/>
                <a:gd name="T26" fmla="*/ 52 w 67"/>
                <a:gd name="T27" fmla="*/ 44 h 47"/>
                <a:gd name="T28" fmla="*/ 39 w 67"/>
                <a:gd name="T29" fmla="*/ 47 h 47"/>
                <a:gd name="T30" fmla="*/ 23 w 67"/>
                <a:gd name="T31" fmla="*/ 47 h 47"/>
                <a:gd name="T32" fmla="*/ 0 w 67"/>
                <a:gd name="T33" fmla="*/ 22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7">
                  <a:moveTo>
                    <a:pt x="0" y="22"/>
                  </a:moveTo>
                  <a:lnTo>
                    <a:pt x="1" y="22"/>
                  </a:lnTo>
                  <a:lnTo>
                    <a:pt x="7" y="21"/>
                  </a:lnTo>
                  <a:lnTo>
                    <a:pt x="15" y="19"/>
                  </a:lnTo>
                  <a:lnTo>
                    <a:pt x="26" y="16"/>
                  </a:lnTo>
                  <a:lnTo>
                    <a:pt x="48" y="8"/>
                  </a:lnTo>
                  <a:lnTo>
                    <a:pt x="60" y="3"/>
                  </a:lnTo>
                  <a:lnTo>
                    <a:pt x="67" y="0"/>
                  </a:lnTo>
                  <a:lnTo>
                    <a:pt x="67" y="2"/>
                  </a:lnTo>
                  <a:lnTo>
                    <a:pt x="67" y="8"/>
                  </a:lnTo>
                  <a:lnTo>
                    <a:pt x="67" y="17"/>
                  </a:lnTo>
                  <a:lnTo>
                    <a:pt x="64" y="27"/>
                  </a:lnTo>
                  <a:lnTo>
                    <a:pt x="60" y="36"/>
                  </a:lnTo>
                  <a:lnTo>
                    <a:pt x="52" y="44"/>
                  </a:lnTo>
                  <a:lnTo>
                    <a:pt x="39" y="47"/>
                  </a:lnTo>
                  <a:lnTo>
                    <a:pt x="23" y="47"/>
                  </a:lnTo>
                  <a:lnTo>
                    <a:pt x="0" y="2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40100" name="Freeform 154"/>
            <p:cNvSpPr>
              <a:spLocks/>
            </p:cNvSpPr>
            <p:nvPr/>
          </p:nvSpPr>
          <p:spPr bwMode="auto">
            <a:xfrm>
              <a:off x="3718" y="2578"/>
              <a:ext cx="67" cy="47"/>
            </a:xfrm>
            <a:custGeom>
              <a:avLst/>
              <a:gdLst>
                <a:gd name="T0" fmla="*/ 0 w 67"/>
                <a:gd name="T1" fmla="*/ 22 h 47"/>
                <a:gd name="T2" fmla="*/ 1 w 67"/>
                <a:gd name="T3" fmla="*/ 22 h 47"/>
                <a:gd name="T4" fmla="*/ 7 w 67"/>
                <a:gd name="T5" fmla="*/ 21 h 47"/>
                <a:gd name="T6" fmla="*/ 15 w 67"/>
                <a:gd name="T7" fmla="*/ 19 h 47"/>
                <a:gd name="T8" fmla="*/ 26 w 67"/>
                <a:gd name="T9" fmla="*/ 16 h 47"/>
                <a:gd name="T10" fmla="*/ 48 w 67"/>
                <a:gd name="T11" fmla="*/ 8 h 47"/>
                <a:gd name="T12" fmla="*/ 60 w 67"/>
                <a:gd name="T13" fmla="*/ 3 h 47"/>
                <a:gd name="T14" fmla="*/ 67 w 67"/>
                <a:gd name="T15" fmla="*/ 0 h 47"/>
                <a:gd name="T16" fmla="*/ 67 w 67"/>
                <a:gd name="T17" fmla="*/ 2 h 47"/>
                <a:gd name="T18" fmla="*/ 67 w 67"/>
                <a:gd name="T19" fmla="*/ 8 h 47"/>
                <a:gd name="T20" fmla="*/ 67 w 67"/>
                <a:gd name="T21" fmla="*/ 17 h 47"/>
                <a:gd name="T22" fmla="*/ 64 w 67"/>
                <a:gd name="T23" fmla="*/ 27 h 47"/>
                <a:gd name="T24" fmla="*/ 60 w 67"/>
                <a:gd name="T25" fmla="*/ 36 h 47"/>
                <a:gd name="T26" fmla="*/ 52 w 67"/>
                <a:gd name="T27" fmla="*/ 44 h 47"/>
                <a:gd name="T28" fmla="*/ 39 w 67"/>
                <a:gd name="T29" fmla="*/ 47 h 47"/>
                <a:gd name="T30" fmla="*/ 23 w 67"/>
                <a:gd name="T31" fmla="*/ 47 h 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7" h="47">
                  <a:moveTo>
                    <a:pt x="0" y="22"/>
                  </a:moveTo>
                  <a:lnTo>
                    <a:pt x="1" y="22"/>
                  </a:lnTo>
                  <a:lnTo>
                    <a:pt x="7" y="21"/>
                  </a:lnTo>
                  <a:lnTo>
                    <a:pt x="15" y="19"/>
                  </a:lnTo>
                  <a:lnTo>
                    <a:pt x="26" y="16"/>
                  </a:lnTo>
                  <a:lnTo>
                    <a:pt x="48" y="8"/>
                  </a:lnTo>
                  <a:lnTo>
                    <a:pt x="60" y="3"/>
                  </a:lnTo>
                  <a:lnTo>
                    <a:pt x="67" y="0"/>
                  </a:lnTo>
                  <a:lnTo>
                    <a:pt x="67" y="2"/>
                  </a:lnTo>
                  <a:lnTo>
                    <a:pt x="67" y="8"/>
                  </a:lnTo>
                  <a:lnTo>
                    <a:pt x="67" y="17"/>
                  </a:lnTo>
                  <a:lnTo>
                    <a:pt x="64" y="27"/>
                  </a:lnTo>
                  <a:lnTo>
                    <a:pt x="60" y="36"/>
                  </a:lnTo>
                  <a:lnTo>
                    <a:pt x="52" y="44"/>
                  </a:lnTo>
                  <a:lnTo>
                    <a:pt x="39" y="47"/>
                  </a:lnTo>
                  <a:lnTo>
                    <a:pt x="23" y="4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01" name="Freeform 155"/>
            <p:cNvSpPr>
              <a:spLocks/>
            </p:cNvSpPr>
            <p:nvPr/>
          </p:nvSpPr>
          <p:spPr bwMode="auto">
            <a:xfrm>
              <a:off x="3585" y="2545"/>
              <a:ext cx="87" cy="115"/>
            </a:xfrm>
            <a:custGeom>
              <a:avLst/>
              <a:gdLst>
                <a:gd name="T0" fmla="*/ 27 w 87"/>
                <a:gd name="T1" fmla="*/ 114 h 115"/>
                <a:gd name="T2" fmla="*/ 25 w 87"/>
                <a:gd name="T3" fmla="*/ 112 h 115"/>
                <a:gd name="T4" fmla="*/ 22 w 87"/>
                <a:gd name="T5" fmla="*/ 104 h 115"/>
                <a:gd name="T6" fmla="*/ 16 w 87"/>
                <a:gd name="T7" fmla="*/ 93 h 115"/>
                <a:gd name="T8" fmla="*/ 9 w 87"/>
                <a:gd name="T9" fmla="*/ 80 h 115"/>
                <a:gd name="T10" fmla="*/ 5 w 87"/>
                <a:gd name="T11" fmla="*/ 66 h 115"/>
                <a:gd name="T12" fmla="*/ 0 w 87"/>
                <a:gd name="T13" fmla="*/ 54 h 115"/>
                <a:gd name="T14" fmla="*/ 0 w 87"/>
                <a:gd name="T15" fmla="*/ 42 h 115"/>
                <a:gd name="T16" fmla="*/ 1 w 87"/>
                <a:gd name="T17" fmla="*/ 35 h 115"/>
                <a:gd name="T18" fmla="*/ 12 w 87"/>
                <a:gd name="T19" fmla="*/ 22 h 115"/>
                <a:gd name="T20" fmla="*/ 27 w 87"/>
                <a:gd name="T21" fmla="*/ 9 h 115"/>
                <a:gd name="T22" fmla="*/ 39 w 87"/>
                <a:gd name="T23" fmla="*/ 1 h 115"/>
                <a:gd name="T24" fmla="*/ 46 w 87"/>
                <a:gd name="T25" fmla="*/ 0 h 115"/>
                <a:gd name="T26" fmla="*/ 50 w 87"/>
                <a:gd name="T27" fmla="*/ 0 h 115"/>
                <a:gd name="T28" fmla="*/ 57 w 87"/>
                <a:gd name="T29" fmla="*/ 3 h 115"/>
                <a:gd name="T30" fmla="*/ 61 w 87"/>
                <a:gd name="T31" fmla="*/ 9 h 115"/>
                <a:gd name="T32" fmla="*/ 76 w 87"/>
                <a:gd name="T33" fmla="*/ 23 h 115"/>
                <a:gd name="T34" fmla="*/ 80 w 87"/>
                <a:gd name="T35" fmla="*/ 31 h 115"/>
                <a:gd name="T36" fmla="*/ 84 w 87"/>
                <a:gd name="T37" fmla="*/ 39 h 115"/>
                <a:gd name="T38" fmla="*/ 87 w 87"/>
                <a:gd name="T39" fmla="*/ 44 h 115"/>
                <a:gd name="T40" fmla="*/ 84 w 87"/>
                <a:gd name="T41" fmla="*/ 49 h 115"/>
                <a:gd name="T42" fmla="*/ 77 w 87"/>
                <a:gd name="T43" fmla="*/ 54 h 115"/>
                <a:gd name="T44" fmla="*/ 72 w 87"/>
                <a:gd name="T45" fmla="*/ 54 h 115"/>
                <a:gd name="T46" fmla="*/ 68 w 87"/>
                <a:gd name="T47" fmla="*/ 52 h 115"/>
                <a:gd name="T48" fmla="*/ 68 w 87"/>
                <a:gd name="T49" fmla="*/ 50 h 115"/>
                <a:gd name="T50" fmla="*/ 69 w 87"/>
                <a:gd name="T51" fmla="*/ 54 h 115"/>
                <a:gd name="T52" fmla="*/ 74 w 87"/>
                <a:gd name="T53" fmla="*/ 63 h 115"/>
                <a:gd name="T54" fmla="*/ 79 w 87"/>
                <a:gd name="T55" fmla="*/ 74 h 115"/>
                <a:gd name="T56" fmla="*/ 80 w 87"/>
                <a:gd name="T57" fmla="*/ 85 h 115"/>
                <a:gd name="T58" fmla="*/ 80 w 87"/>
                <a:gd name="T59" fmla="*/ 98 h 115"/>
                <a:gd name="T60" fmla="*/ 77 w 87"/>
                <a:gd name="T61" fmla="*/ 104 h 115"/>
                <a:gd name="T62" fmla="*/ 71 w 87"/>
                <a:gd name="T63" fmla="*/ 107 h 115"/>
                <a:gd name="T64" fmla="*/ 65 w 87"/>
                <a:gd name="T65" fmla="*/ 112 h 115"/>
                <a:gd name="T66" fmla="*/ 55 w 87"/>
                <a:gd name="T67" fmla="*/ 114 h 115"/>
                <a:gd name="T68" fmla="*/ 42 w 87"/>
                <a:gd name="T69" fmla="*/ 115 h 115"/>
                <a:gd name="T70" fmla="*/ 27 w 87"/>
                <a:gd name="T71" fmla="*/ 114 h 115"/>
                <a:gd name="T72" fmla="*/ 27 w 87"/>
                <a:gd name="T73" fmla="*/ 114 h 1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7" h="115">
                  <a:moveTo>
                    <a:pt x="27" y="114"/>
                  </a:moveTo>
                  <a:lnTo>
                    <a:pt x="25" y="112"/>
                  </a:lnTo>
                  <a:lnTo>
                    <a:pt x="22" y="104"/>
                  </a:lnTo>
                  <a:lnTo>
                    <a:pt x="16" y="93"/>
                  </a:lnTo>
                  <a:lnTo>
                    <a:pt x="9" y="80"/>
                  </a:lnTo>
                  <a:lnTo>
                    <a:pt x="5" y="66"/>
                  </a:lnTo>
                  <a:lnTo>
                    <a:pt x="0" y="54"/>
                  </a:lnTo>
                  <a:lnTo>
                    <a:pt x="0" y="42"/>
                  </a:lnTo>
                  <a:lnTo>
                    <a:pt x="1" y="35"/>
                  </a:lnTo>
                  <a:lnTo>
                    <a:pt x="12" y="22"/>
                  </a:lnTo>
                  <a:lnTo>
                    <a:pt x="27" y="9"/>
                  </a:lnTo>
                  <a:lnTo>
                    <a:pt x="39" y="1"/>
                  </a:lnTo>
                  <a:lnTo>
                    <a:pt x="46" y="0"/>
                  </a:lnTo>
                  <a:lnTo>
                    <a:pt x="50" y="0"/>
                  </a:lnTo>
                  <a:lnTo>
                    <a:pt x="57" y="3"/>
                  </a:lnTo>
                  <a:lnTo>
                    <a:pt x="61" y="9"/>
                  </a:lnTo>
                  <a:lnTo>
                    <a:pt x="76" y="23"/>
                  </a:lnTo>
                  <a:lnTo>
                    <a:pt x="80" y="31"/>
                  </a:lnTo>
                  <a:lnTo>
                    <a:pt x="84" y="39"/>
                  </a:lnTo>
                  <a:lnTo>
                    <a:pt x="87" y="44"/>
                  </a:lnTo>
                  <a:lnTo>
                    <a:pt x="84" y="49"/>
                  </a:lnTo>
                  <a:lnTo>
                    <a:pt x="77" y="54"/>
                  </a:lnTo>
                  <a:lnTo>
                    <a:pt x="72" y="54"/>
                  </a:lnTo>
                  <a:lnTo>
                    <a:pt x="68" y="52"/>
                  </a:lnTo>
                  <a:lnTo>
                    <a:pt x="68" y="50"/>
                  </a:lnTo>
                  <a:lnTo>
                    <a:pt x="69" y="54"/>
                  </a:lnTo>
                  <a:lnTo>
                    <a:pt x="74" y="63"/>
                  </a:lnTo>
                  <a:lnTo>
                    <a:pt x="79" y="74"/>
                  </a:lnTo>
                  <a:lnTo>
                    <a:pt x="80" y="85"/>
                  </a:lnTo>
                  <a:lnTo>
                    <a:pt x="80" y="98"/>
                  </a:lnTo>
                  <a:lnTo>
                    <a:pt x="77" y="104"/>
                  </a:lnTo>
                  <a:lnTo>
                    <a:pt x="71" y="107"/>
                  </a:lnTo>
                  <a:lnTo>
                    <a:pt x="65" y="112"/>
                  </a:lnTo>
                  <a:lnTo>
                    <a:pt x="55" y="114"/>
                  </a:lnTo>
                  <a:lnTo>
                    <a:pt x="42" y="115"/>
                  </a:lnTo>
                  <a:lnTo>
                    <a:pt x="27" y="114"/>
                  </a:lnTo>
                  <a:close/>
                </a:path>
              </a:pathLst>
            </a:custGeom>
            <a:solidFill>
              <a:srgbClr val="FEE6E6"/>
            </a:solidFill>
            <a:ln w="12700">
              <a:solidFill>
                <a:srgbClr val="000000"/>
              </a:solidFill>
              <a:prstDash val="solid"/>
              <a:round/>
              <a:headEnd/>
              <a:tailEnd/>
            </a:ln>
          </p:spPr>
          <p:txBody>
            <a:bodyPr/>
            <a:lstStyle/>
            <a:p>
              <a:endParaRPr lang="ja-JP" altLang="en-US"/>
            </a:p>
          </p:txBody>
        </p:sp>
        <p:sp>
          <p:nvSpPr>
            <p:cNvPr id="40102" name="Freeform 156"/>
            <p:cNvSpPr>
              <a:spLocks/>
            </p:cNvSpPr>
            <p:nvPr/>
          </p:nvSpPr>
          <p:spPr bwMode="auto">
            <a:xfrm>
              <a:off x="3817" y="2496"/>
              <a:ext cx="101" cy="118"/>
            </a:xfrm>
            <a:custGeom>
              <a:avLst/>
              <a:gdLst>
                <a:gd name="T0" fmla="*/ 32 w 101"/>
                <a:gd name="T1" fmla="*/ 118 h 118"/>
                <a:gd name="T2" fmla="*/ 30 w 101"/>
                <a:gd name="T3" fmla="*/ 115 h 118"/>
                <a:gd name="T4" fmla="*/ 27 w 101"/>
                <a:gd name="T5" fmla="*/ 109 h 118"/>
                <a:gd name="T6" fmla="*/ 21 w 101"/>
                <a:gd name="T7" fmla="*/ 96 h 118"/>
                <a:gd name="T8" fmla="*/ 14 w 101"/>
                <a:gd name="T9" fmla="*/ 84 h 118"/>
                <a:gd name="T10" fmla="*/ 8 w 101"/>
                <a:gd name="T11" fmla="*/ 69 h 118"/>
                <a:gd name="T12" fmla="*/ 3 w 101"/>
                <a:gd name="T13" fmla="*/ 55 h 118"/>
                <a:gd name="T14" fmla="*/ 0 w 101"/>
                <a:gd name="T15" fmla="*/ 44 h 118"/>
                <a:gd name="T16" fmla="*/ 2 w 101"/>
                <a:gd name="T17" fmla="*/ 38 h 118"/>
                <a:gd name="T18" fmla="*/ 10 w 101"/>
                <a:gd name="T19" fmla="*/ 25 h 118"/>
                <a:gd name="T20" fmla="*/ 19 w 101"/>
                <a:gd name="T21" fmla="*/ 12 h 118"/>
                <a:gd name="T22" fmla="*/ 30 w 101"/>
                <a:gd name="T23" fmla="*/ 3 h 118"/>
                <a:gd name="T24" fmla="*/ 38 w 101"/>
                <a:gd name="T25" fmla="*/ 0 h 118"/>
                <a:gd name="T26" fmla="*/ 44 w 101"/>
                <a:gd name="T27" fmla="*/ 0 h 118"/>
                <a:gd name="T28" fmla="*/ 51 w 101"/>
                <a:gd name="T29" fmla="*/ 0 h 118"/>
                <a:gd name="T30" fmla="*/ 57 w 101"/>
                <a:gd name="T31" fmla="*/ 3 h 118"/>
                <a:gd name="T32" fmla="*/ 65 w 101"/>
                <a:gd name="T33" fmla="*/ 9 h 118"/>
                <a:gd name="T34" fmla="*/ 70 w 101"/>
                <a:gd name="T35" fmla="*/ 17 h 118"/>
                <a:gd name="T36" fmla="*/ 71 w 101"/>
                <a:gd name="T37" fmla="*/ 19 h 118"/>
                <a:gd name="T38" fmla="*/ 71 w 101"/>
                <a:gd name="T39" fmla="*/ 20 h 118"/>
                <a:gd name="T40" fmla="*/ 73 w 101"/>
                <a:gd name="T41" fmla="*/ 20 h 118"/>
                <a:gd name="T42" fmla="*/ 76 w 101"/>
                <a:gd name="T43" fmla="*/ 23 h 118"/>
                <a:gd name="T44" fmla="*/ 85 w 101"/>
                <a:gd name="T45" fmla="*/ 30 h 118"/>
                <a:gd name="T46" fmla="*/ 95 w 101"/>
                <a:gd name="T47" fmla="*/ 39 h 118"/>
                <a:gd name="T48" fmla="*/ 100 w 101"/>
                <a:gd name="T49" fmla="*/ 44 h 118"/>
                <a:gd name="T50" fmla="*/ 101 w 101"/>
                <a:gd name="T51" fmla="*/ 49 h 118"/>
                <a:gd name="T52" fmla="*/ 101 w 101"/>
                <a:gd name="T53" fmla="*/ 57 h 118"/>
                <a:gd name="T54" fmla="*/ 98 w 101"/>
                <a:gd name="T55" fmla="*/ 65 h 118"/>
                <a:gd name="T56" fmla="*/ 90 w 101"/>
                <a:gd name="T57" fmla="*/ 84 h 118"/>
                <a:gd name="T58" fmla="*/ 85 w 101"/>
                <a:gd name="T59" fmla="*/ 91 h 118"/>
                <a:gd name="T60" fmla="*/ 82 w 101"/>
                <a:gd name="T61" fmla="*/ 99 h 118"/>
                <a:gd name="T62" fmla="*/ 79 w 101"/>
                <a:gd name="T63" fmla="*/ 104 h 118"/>
                <a:gd name="T64" fmla="*/ 77 w 101"/>
                <a:gd name="T65" fmla="*/ 106 h 118"/>
                <a:gd name="T66" fmla="*/ 77 w 101"/>
                <a:gd name="T67" fmla="*/ 107 h 118"/>
                <a:gd name="T68" fmla="*/ 74 w 101"/>
                <a:gd name="T69" fmla="*/ 107 h 118"/>
                <a:gd name="T70" fmla="*/ 63 w 101"/>
                <a:gd name="T71" fmla="*/ 112 h 118"/>
                <a:gd name="T72" fmla="*/ 49 w 101"/>
                <a:gd name="T73" fmla="*/ 115 h 118"/>
                <a:gd name="T74" fmla="*/ 32 w 101"/>
                <a:gd name="T75" fmla="*/ 118 h 118"/>
                <a:gd name="T76" fmla="*/ 32 w 101"/>
                <a:gd name="T77" fmla="*/ 118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1" h="118">
                  <a:moveTo>
                    <a:pt x="32" y="118"/>
                  </a:moveTo>
                  <a:lnTo>
                    <a:pt x="30" y="115"/>
                  </a:lnTo>
                  <a:lnTo>
                    <a:pt x="27" y="109"/>
                  </a:lnTo>
                  <a:lnTo>
                    <a:pt x="21" y="96"/>
                  </a:lnTo>
                  <a:lnTo>
                    <a:pt x="14" y="84"/>
                  </a:lnTo>
                  <a:lnTo>
                    <a:pt x="8" y="69"/>
                  </a:lnTo>
                  <a:lnTo>
                    <a:pt x="3" y="55"/>
                  </a:lnTo>
                  <a:lnTo>
                    <a:pt x="0" y="44"/>
                  </a:lnTo>
                  <a:lnTo>
                    <a:pt x="2" y="38"/>
                  </a:lnTo>
                  <a:lnTo>
                    <a:pt x="10" y="25"/>
                  </a:lnTo>
                  <a:lnTo>
                    <a:pt x="19" y="12"/>
                  </a:lnTo>
                  <a:lnTo>
                    <a:pt x="30" y="3"/>
                  </a:lnTo>
                  <a:lnTo>
                    <a:pt x="38" y="0"/>
                  </a:lnTo>
                  <a:lnTo>
                    <a:pt x="44" y="0"/>
                  </a:lnTo>
                  <a:lnTo>
                    <a:pt x="51" y="0"/>
                  </a:lnTo>
                  <a:lnTo>
                    <a:pt x="57" y="3"/>
                  </a:lnTo>
                  <a:lnTo>
                    <a:pt x="65" y="9"/>
                  </a:lnTo>
                  <a:lnTo>
                    <a:pt x="70" y="17"/>
                  </a:lnTo>
                  <a:lnTo>
                    <a:pt x="71" y="19"/>
                  </a:lnTo>
                  <a:lnTo>
                    <a:pt x="71" y="20"/>
                  </a:lnTo>
                  <a:lnTo>
                    <a:pt x="73" y="20"/>
                  </a:lnTo>
                  <a:lnTo>
                    <a:pt x="76" y="23"/>
                  </a:lnTo>
                  <a:lnTo>
                    <a:pt x="85" y="30"/>
                  </a:lnTo>
                  <a:lnTo>
                    <a:pt x="95" y="39"/>
                  </a:lnTo>
                  <a:lnTo>
                    <a:pt x="100" y="44"/>
                  </a:lnTo>
                  <a:lnTo>
                    <a:pt x="101" y="49"/>
                  </a:lnTo>
                  <a:lnTo>
                    <a:pt x="101" y="57"/>
                  </a:lnTo>
                  <a:lnTo>
                    <a:pt x="98" y="65"/>
                  </a:lnTo>
                  <a:lnTo>
                    <a:pt x="90" y="84"/>
                  </a:lnTo>
                  <a:lnTo>
                    <a:pt x="85" y="91"/>
                  </a:lnTo>
                  <a:lnTo>
                    <a:pt x="82" y="99"/>
                  </a:lnTo>
                  <a:lnTo>
                    <a:pt x="79" y="104"/>
                  </a:lnTo>
                  <a:lnTo>
                    <a:pt x="77" y="106"/>
                  </a:lnTo>
                  <a:lnTo>
                    <a:pt x="77" y="107"/>
                  </a:lnTo>
                  <a:lnTo>
                    <a:pt x="74" y="107"/>
                  </a:lnTo>
                  <a:lnTo>
                    <a:pt x="63" y="112"/>
                  </a:lnTo>
                  <a:lnTo>
                    <a:pt x="49" y="115"/>
                  </a:lnTo>
                  <a:lnTo>
                    <a:pt x="32" y="118"/>
                  </a:lnTo>
                  <a:close/>
                </a:path>
              </a:pathLst>
            </a:custGeom>
            <a:solidFill>
              <a:srgbClr val="FEE6E6"/>
            </a:solidFill>
            <a:ln w="12700">
              <a:solidFill>
                <a:srgbClr val="000000"/>
              </a:solidFill>
              <a:prstDash val="solid"/>
              <a:round/>
              <a:headEnd/>
              <a:tailEnd/>
            </a:ln>
          </p:spPr>
          <p:txBody>
            <a:bodyPr/>
            <a:lstStyle/>
            <a:p>
              <a:endParaRPr lang="ja-JP" altLang="en-US"/>
            </a:p>
          </p:txBody>
        </p:sp>
        <p:sp>
          <p:nvSpPr>
            <p:cNvPr id="40103" name="Freeform 157"/>
            <p:cNvSpPr>
              <a:spLocks/>
            </p:cNvSpPr>
            <p:nvPr/>
          </p:nvSpPr>
          <p:spPr bwMode="auto">
            <a:xfrm>
              <a:off x="3888" y="2516"/>
              <a:ext cx="5" cy="32"/>
            </a:xfrm>
            <a:custGeom>
              <a:avLst/>
              <a:gdLst>
                <a:gd name="T0" fmla="*/ 0 w 5"/>
                <a:gd name="T1" fmla="*/ 0 h 32"/>
                <a:gd name="T2" fmla="*/ 2 w 5"/>
                <a:gd name="T3" fmla="*/ 3 h 32"/>
                <a:gd name="T4" fmla="*/ 3 w 5"/>
                <a:gd name="T5" fmla="*/ 11 h 32"/>
                <a:gd name="T6" fmla="*/ 5 w 5"/>
                <a:gd name="T7" fmla="*/ 21 h 32"/>
                <a:gd name="T8" fmla="*/ 5 w 5"/>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2">
                  <a:moveTo>
                    <a:pt x="0" y="0"/>
                  </a:moveTo>
                  <a:lnTo>
                    <a:pt x="2" y="3"/>
                  </a:lnTo>
                  <a:lnTo>
                    <a:pt x="3" y="11"/>
                  </a:lnTo>
                  <a:lnTo>
                    <a:pt x="5" y="21"/>
                  </a:lnTo>
                  <a:lnTo>
                    <a:pt x="5"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04" name="Freeform 158"/>
            <p:cNvSpPr>
              <a:spLocks/>
            </p:cNvSpPr>
            <p:nvPr/>
          </p:nvSpPr>
          <p:spPr bwMode="auto">
            <a:xfrm>
              <a:off x="3811" y="2481"/>
              <a:ext cx="17" cy="16"/>
            </a:xfrm>
            <a:custGeom>
              <a:avLst/>
              <a:gdLst>
                <a:gd name="T0" fmla="*/ 17 w 17"/>
                <a:gd name="T1" fmla="*/ 0 h 16"/>
                <a:gd name="T2" fmla="*/ 14 w 17"/>
                <a:gd name="T3" fmla="*/ 2 h 16"/>
                <a:gd name="T4" fmla="*/ 9 w 17"/>
                <a:gd name="T5" fmla="*/ 5 h 16"/>
                <a:gd name="T6" fmla="*/ 3 w 17"/>
                <a:gd name="T7" fmla="*/ 8 h 16"/>
                <a:gd name="T8" fmla="*/ 0 w 17"/>
                <a:gd name="T9" fmla="*/ 16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6">
                  <a:moveTo>
                    <a:pt x="17" y="0"/>
                  </a:moveTo>
                  <a:lnTo>
                    <a:pt x="14" y="2"/>
                  </a:lnTo>
                  <a:lnTo>
                    <a:pt x="9" y="5"/>
                  </a:lnTo>
                  <a:lnTo>
                    <a:pt x="3" y="8"/>
                  </a:lnTo>
                  <a:lnTo>
                    <a:pt x="0" y="16"/>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05" name="Line 159"/>
            <p:cNvSpPr>
              <a:spLocks noChangeShapeType="1"/>
            </p:cNvSpPr>
            <p:nvPr/>
          </p:nvSpPr>
          <p:spPr bwMode="auto">
            <a:xfrm flipH="1">
              <a:off x="3612" y="2545"/>
              <a:ext cx="23" cy="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0106" name="Line 160"/>
            <p:cNvSpPr>
              <a:spLocks noChangeShapeType="1"/>
            </p:cNvSpPr>
            <p:nvPr/>
          </p:nvSpPr>
          <p:spPr bwMode="auto">
            <a:xfrm flipH="1">
              <a:off x="3629" y="2556"/>
              <a:ext cx="19" cy="1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0107" name="Freeform 161"/>
            <p:cNvSpPr>
              <a:spLocks/>
            </p:cNvSpPr>
            <p:nvPr/>
          </p:nvSpPr>
          <p:spPr bwMode="auto">
            <a:xfrm>
              <a:off x="3849" y="2600"/>
              <a:ext cx="58" cy="48"/>
            </a:xfrm>
            <a:custGeom>
              <a:avLst/>
              <a:gdLst>
                <a:gd name="T0" fmla="*/ 0 w 58"/>
                <a:gd name="T1" fmla="*/ 14 h 48"/>
                <a:gd name="T2" fmla="*/ 1 w 58"/>
                <a:gd name="T3" fmla="*/ 14 h 48"/>
                <a:gd name="T4" fmla="*/ 6 w 58"/>
                <a:gd name="T5" fmla="*/ 14 h 48"/>
                <a:gd name="T6" fmla="*/ 12 w 58"/>
                <a:gd name="T7" fmla="*/ 13 h 48"/>
                <a:gd name="T8" fmla="*/ 20 w 58"/>
                <a:gd name="T9" fmla="*/ 13 h 48"/>
                <a:gd name="T10" fmla="*/ 38 w 58"/>
                <a:gd name="T11" fmla="*/ 8 h 48"/>
                <a:gd name="T12" fmla="*/ 53 w 58"/>
                <a:gd name="T13" fmla="*/ 0 h 48"/>
                <a:gd name="T14" fmla="*/ 55 w 58"/>
                <a:gd name="T15" fmla="*/ 10 h 48"/>
                <a:gd name="T16" fmla="*/ 56 w 58"/>
                <a:gd name="T17" fmla="*/ 16 h 48"/>
                <a:gd name="T18" fmla="*/ 56 w 58"/>
                <a:gd name="T19" fmla="*/ 21 h 48"/>
                <a:gd name="T20" fmla="*/ 58 w 58"/>
                <a:gd name="T21" fmla="*/ 25 h 48"/>
                <a:gd name="T22" fmla="*/ 58 w 58"/>
                <a:gd name="T23" fmla="*/ 27 h 48"/>
                <a:gd name="T24" fmla="*/ 58 w 58"/>
                <a:gd name="T25" fmla="*/ 29 h 48"/>
                <a:gd name="T26" fmla="*/ 56 w 58"/>
                <a:gd name="T27" fmla="*/ 29 h 48"/>
                <a:gd name="T28" fmla="*/ 52 w 58"/>
                <a:gd name="T29" fmla="*/ 32 h 48"/>
                <a:gd name="T30" fmla="*/ 45 w 58"/>
                <a:gd name="T31" fmla="*/ 35 h 48"/>
                <a:gd name="T32" fmla="*/ 38 w 58"/>
                <a:gd name="T33" fmla="*/ 40 h 48"/>
                <a:gd name="T34" fmla="*/ 20 w 58"/>
                <a:gd name="T35" fmla="*/ 46 h 48"/>
                <a:gd name="T36" fmla="*/ 12 w 58"/>
                <a:gd name="T37" fmla="*/ 48 h 48"/>
                <a:gd name="T38" fmla="*/ 6 w 58"/>
                <a:gd name="T39" fmla="*/ 46 h 48"/>
                <a:gd name="T40" fmla="*/ 0 w 58"/>
                <a:gd name="T41" fmla="*/ 14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48">
                  <a:moveTo>
                    <a:pt x="0" y="14"/>
                  </a:moveTo>
                  <a:lnTo>
                    <a:pt x="1" y="14"/>
                  </a:lnTo>
                  <a:lnTo>
                    <a:pt x="6" y="14"/>
                  </a:lnTo>
                  <a:lnTo>
                    <a:pt x="12" y="13"/>
                  </a:lnTo>
                  <a:lnTo>
                    <a:pt x="20" y="13"/>
                  </a:lnTo>
                  <a:lnTo>
                    <a:pt x="38" y="8"/>
                  </a:lnTo>
                  <a:lnTo>
                    <a:pt x="53" y="0"/>
                  </a:lnTo>
                  <a:lnTo>
                    <a:pt x="55" y="10"/>
                  </a:lnTo>
                  <a:lnTo>
                    <a:pt x="56" y="16"/>
                  </a:lnTo>
                  <a:lnTo>
                    <a:pt x="56" y="21"/>
                  </a:lnTo>
                  <a:lnTo>
                    <a:pt x="58" y="25"/>
                  </a:lnTo>
                  <a:lnTo>
                    <a:pt x="58" y="27"/>
                  </a:lnTo>
                  <a:lnTo>
                    <a:pt x="58" y="29"/>
                  </a:lnTo>
                  <a:lnTo>
                    <a:pt x="56" y="29"/>
                  </a:lnTo>
                  <a:lnTo>
                    <a:pt x="52" y="32"/>
                  </a:lnTo>
                  <a:lnTo>
                    <a:pt x="45" y="35"/>
                  </a:lnTo>
                  <a:lnTo>
                    <a:pt x="38" y="40"/>
                  </a:lnTo>
                  <a:lnTo>
                    <a:pt x="20" y="46"/>
                  </a:lnTo>
                  <a:lnTo>
                    <a:pt x="12" y="48"/>
                  </a:lnTo>
                  <a:lnTo>
                    <a:pt x="6" y="46"/>
                  </a:lnTo>
                  <a:lnTo>
                    <a:pt x="0" y="14"/>
                  </a:lnTo>
                  <a:close/>
                </a:path>
              </a:pathLst>
            </a:custGeom>
            <a:solidFill>
              <a:srgbClr val="FDBF6F"/>
            </a:solidFill>
            <a:ln w="12700">
              <a:solidFill>
                <a:srgbClr val="000000"/>
              </a:solidFill>
              <a:prstDash val="solid"/>
              <a:round/>
              <a:headEnd/>
              <a:tailEnd/>
            </a:ln>
          </p:spPr>
          <p:txBody>
            <a:bodyPr/>
            <a:lstStyle/>
            <a:p>
              <a:endParaRPr lang="ja-JP" altLang="en-US"/>
            </a:p>
          </p:txBody>
        </p:sp>
        <p:sp>
          <p:nvSpPr>
            <p:cNvPr id="40108" name="Freeform 162"/>
            <p:cNvSpPr>
              <a:spLocks/>
            </p:cNvSpPr>
            <p:nvPr/>
          </p:nvSpPr>
          <p:spPr bwMode="auto">
            <a:xfrm>
              <a:off x="3610" y="2651"/>
              <a:ext cx="52" cy="27"/>
            </a:xfrm>
            <a:custGeom>
              <a:avLst/>
              <a:gdLst>
                <a:gd name="T0" fmla="*/ 0 w 52"/>
                <a:gd name="T1" fmla="*/ 1 h 27"/>
                <a:gd name="T2" fmla="*/ 2 w 52"/>
                <a:gd name="T3" fmla="*/ 1 h 27"/>
                <a:gd name="T4" fmla="*/ 6 w 52"/>
                <a:gd name="T5" fmla="*/ 3 h 27"/>
                <a:gd name="T6" fmla="*/ 13 w 52"/>
                <a:gd name="T7" fmla="*/ 3 h 27"/>
                <a:gd name="T8" fmla="*/ 21 w 52"/>
                <a:gd name="T9" fmla="*/ 3 h 27"/>
                <a:gd name="T10" fmla="*/ 36 w 52"/>
                <a:gd name="T11" fmla="*/ 3 h 27"/>
                <a:gd name="T12" fmla="*/ 44 w 52"/>
                <a:gd name="T13" fmla="*/ 3 h 27"/>
                <a:gd name="T14" fmla="*/ 51 w 52"/>
                <a:gd name="T15" fmla="*/ 0 h 27"/>
                <a:gd name="T16" fmla="*/ 52 w 52"/>
                <a:gd name="T17" fmla="*/ 8 h 27"/>
                <a:gd name="T18" fmla="*/ 52 w 52"/>
                <a:gd name="T19" fmla="*/ 12 h 27"/>
                <a:gd name="T20" fmla="*/ 52 w 52"/>
                <a:gd name="T21" fmla="*/ 20 h 27"/>
                <a:gd name="T22" fmla="*/ 52 w 52"/>
                <a:gd name="T23" fmla="*/ 24 h 27"/>
                <a:gd name="T24" fmla="*/ 52 w 52"/>
                <a:gd name="T25" fmla="*/ 24 h 27"/>
                <a:gd name="T26" fmla="*/ 35 w 52"/>
                <a:gd name="T27" fmla="*/ 24 h 27"/>
                <a:gd name="T28" fmla="*/ 22 w 52"/>
                <a:gd name="T29" fmla="*/ 25 h 27"/>
                <a:gd name="T30" fmla="*/ 13 w 52"/>
                <a:gd name="T31" fmla="*/ 27 h 27"/>
                <a:gd name="T32" fmla="*/ 8 w 52"/>
                <a:gd name="T33" fmla="*/ 27 h 27"/>
                <a:gd name="T34" fmla="*/ 3 w 52"/>
                <a:gd name="T35" fmla="*/ 27 h 27"/>
                <a:gd name="T36" fmla="*/ 2 w 52"/>
                <a:gd name="T37" fmla="*/ 27 h 27"/>
                <a:gd name="T38" fmla="*/ 0 w 52"/>
                <a:gd name="T39" fmla="*/ 27 h 27"/>
                <a:gd name="T40" fmla="*/ 0 w 52"/>
                <a:gd name="T41" fmla="*/ 1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7">
                  <a:moveTo>
                    <a:pt x="0" y="1"/>
                  </a:moveTo>
                  <a:lnTo>
                    <a:pt x="2" y="1"/>
                  </a:lnTo>
                  <a:lnTo>
                    <a:pt x="6" y="3"/>
                  </a:lnTo>
                  <a:lnTo>
                    <a:pt x="13" y="3"/>
                  </a:lnTo>
                  <a:lnTo>
                    <a:pt x="21" y="3"/>
                  </a:lnTo>
                  <a:lnTo>
                    <a:pt x="36" y="3"/>
                  </a:lnTo>
                  <a:lnTo>
                    <a:pt x="44" y="3"/>
                  </a:lnTo>
                  <a:lnTo>
                    <a:pt x="51" y="0"/>
                  </a:lnTo>
                  <a:lnTo>
                    <a:pt x="52" y="8"/>
                  </a:lnTo>
                  <a:lnTo>
                    <a:pt x="52" y="12"/>
                  </a:lnTo>
                  <a:lnTo>
                    <a:pt x="52" y="20"/>
                  </a:lnTo>
                  <a:lnTo>
                    <a:pt x="52" y="24"/>
                  </a:lnTo>
                  <a:lnTo>
                    <a:pt x="35" y="24"/>
                  </a:lnTo>
                  <a:lnTo>
                    <a:pt x="22" y="25"/>
                  </a:lnTo>
                  <a:lnTo>
                    <a:pt x="13" y="27"/>
                  </a:lnTo>
                  <a:lnTo>
                    <a:pt x="8" y="27"/>
                  </a:lnTo>
                  <a:lnTo>
                    <a:pt x="3" y="27"/>
                  </a:lnTo>
                  <a:lnTo>
                    <a:pt x="2" y="27"/>
                  </a:lnTo>
                  <a:lnTo>
                    <a:pt x="0" y="27"/>
                  </a:lnTo>
                  <a:lnTo>
                    <a:pt x="0" y="1"/>
                  </a:lnTo>
                  <a:close/>
                </a:path>
              </a:pathLst>
            </a:custGeom>
            <a:solidFill>
              <a:srgbClr val="FDBF6F"/>
            </a:solidFill>
            <a:ln w="12700">
              <a:solidFill>
                <a:srgbClr val="000000"/>
              </a:solidFill>
              <a:prstDash val="solid"/>
              <a:round/>
              <a:headEnd/>
              <a:tailEnd/>
            </a:ln>
          </p:spPr>
          <p:txBody>
            <a:bodyPr/>
            <a:lstStyle/>
            <a:p>
              <a:endParaRPr lang="ja-JP" altLang="en-US"/>
            </a:p>
          </p:txBody>
        </p:sp>
        <p:sp>
          <p:nvSpPr>
            <p:cNvPr id="40109" name="Line 163"/>
            <p:cNvSpPr>
              <a:spLocks noChangeShapeType="1"/>
            </p:cNvSpPr>
            <p:nvPr/>
          </p:nvSpPr>
          <p:spPr bwMode="auto">
            <a:xfrm>
              <a:off x="3907" y="2629"/>
              <a:ext cx="60" cy="12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40110" name="Freeform 164"/>
            <p:cNvSpPr>
              <a:spLocks/>
            </p:cNvSpPr>
            <p:nvPr/>
          </p:nvSpPr>
          <p:spPr bwMode="auto">
            <a:xfrm>
              <a:off x="3836" y="2646"/>
              <a:ext cx="101" cy="209"/>
            </a:xfrm>
            <a:custGeom>
              <a:avLst/>
              <a:gdLst>
                <a:gd name="T0" fmla="*/ 19 w 101"/>
                <a:gd name="T1" fmla="*/ 0 h 209"/>
                <a:gd name="T2" fmla="*/ 8 w 101"/>
                <a:gd name="T3" fmla="*/ 5 h 209"/>
                <a:gd name="T4" fmla="*/ 2 w 101"/>
                <a:gd name="T5" fmla="*/ 6 h 209"/>
                <a:gd name="T6" fmla="*/ 0 w 101"/>
                <a:gd name="T7" fmla="*/ 6 h 209"/>
                <a:gd name="T8" fmla="*/ 0 w 101"/>
                <a:gd name="T9" fmla="*/ 6 h 209"/>
                <a:gd name="T10" fmla="*/ 0 w 101"/>
                <a:gd name="T11" fmla="*/ 8 h 209"/>
                <a:gd name="T12" fmla="*/ 2 w 101"/>
                <a:gd name="T13" fmla="*/ 13 h 209"/>
                <a:gd name="T14" fmla="*/ 3 w 101"/>
                <a:gd name="T15" fmla="*/ 19 h 209"/>
                <a:gd name="T16" fmla="*/ 5 w 101"/>
                <a:gd name="T17" fmla="*/ 27 h 209"/>
                <a:gd name="T18" fmla="*/ 11 w 101"/>
                <a:gd name="T19" fmla="*/ 48 h 209"/>
                <a:gd name="T20" fmla="*/ 19 w 101"/>
                <a:gd name="T21" fmla="*/ 73 h 209"/>
                <a:gd name="T22" fmla="*/ 27 w 101"/>
                <a:gd name="T23" fmla="*/ 100 h 209"/>
                <a:gd name="T24" fmla="*/ 35 w 101"/>
                <a:gd name="T25" fmla="*/ 124 h 209"/>
                <a:gd name="T26" fmla="*/ 41 w 101"/>
                <a:gd name="T27" fmla="*/ 144 h 209"/>
                <a:gd name="T28" fmla="*/ 44 w 101"/>
                <a:gd name="T29" fmla="*/ 150 h 209"/>
                <a:gd name="T30" fmla="*/ 46 w 101"/>
                <a:gd name="T31" fmla="*/ 157 h 209"/>
                <a:gd name="T32" fmla="*/ 55 w 101"/>
                <a:gd name="T33" fmla="*/ 174 h 209"/>
                <a:gd name="T34" fmla="*/ 66 w 101"/>
                <a:gd name="T35" fmla="*/ 192 h 209"/>
                <a:gd name="T36" fmla="*/ 74 w 101"/>
                <a:gd name="T37" fmla="*/ 200 h 209"/>
                <a:gd name="T38" fmla="*/ 82 w 101"/>
                <a:gd name="T39" fmla="*/ 204 h 209"/>
                <a:gd name="T40" fmla="*/ 90 w 101"/>
                <a:gd name="T41" fmla="*/ 209 h 209"/>
                <a:gd name="T42" fmla="*/ 101 w 101"/>
                <a:gd name="T43" fmla="*/ 209 h 20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1" h="209">
                  <a:moveTo>
                    <a:pt x="19" y="0"/>
                  </a:moveTo>
                  <a:lnTo>
                    <a:pt x="8" y="5"/>
                  </a:lnTo>
                  <a:lnTo>
                    <a:pt x="2" y="6"/>
                  </a:lnTo>
                  <a:lnTo>
                    <a:pt x="0" y="6"/>
                  </a:lnTo>
                  <a:lnTo>
                    <a:pt x="0" y="8"/>
                  </a:lnTo>
                  <a:lnTo>
                    <a:pt x="2" y="13"/>
                  </a:lnTo>
                  <a:lnTo>
                    <a:pt x="3" y="19"/>
                  </a:lnTo>
                  <a:lnTo>
                    <a:pt x="5" y="27"/>
                  </a:lnTo>
                  <a:lnTo>
                    <a:pt x="11" y="48"/>
                  </a:lnTo>
                  <a:lnTo>
                    <a:pt x="19" y="73"/>
                  </a:lnTo>
                  <a:lnTo>
                    <a:pt x="27" y="100"/>
                  </a:lnTo>
                  <a:lnTo>
                    <a:pt x="35" y="124"/>
                  </a:lnTo>
                  <a:lnTo>
                    <a:pt x="41" y="144"/>
                  </a:lnTo>
                  <a:lnTo>
                    <a:pt x="44" y="150"/>
                  </a:lnTo>
                  <a:lnTo>
                    <a:pt x="46" y="157"/>
                  </a:lnTo>
                  <a:lnTo>
                    <a:pt x="55" y="174"/>
                  </a:lnTo>
                  <a:lnTo>
                    <a:pt x="66" y="192"/>
                  </a:lnTo>
                  <a:lnTo>
                    <a:pt x="74" y="200"/>
                  </a:lnTo>
                  <a:lnTo>
                    <a:pt x="82" y="204"/>
                  </a:lnTo>
                  <a:lnTo>
                    <a:pt x="90" y="209"/>
                  </a:lnTo>
                  <a:lnTo>
                    <a:pt x="101" y="20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11" name="Freeform 165"/>
            <p:cNvSpPr>
              <a:spLocks/>
            </p:cNvSpPr>
            <p:nvPr/>
          </p:nvSpPr>
          <p:spPr bwMode="auto">
            <a:xfrm>
              <a:off x="3662" y="2675"/>
              <a:ext cx="35" cy="178"/>
            </a:xfrm>
            <a:custGeom>
              <a:avLst/>
              <a:gdLst>
                <a:gd name="T0" fmla="*/ 0 w 35"/>
                <a:gd name="T1" fmla="*/ 0 h 178"/>
                <a:gd name="T2" fmla="*/ 7 w 35"/>
                <a:gd name="T3" fmla="*/ 0 h 178"/>
                <a:gd name="T4" fmla="*/ 10 w 35"/>
                <a:gd name="T5" fmla="*/ 0 h 178"/>
                <a:gd name="T6" fmla="*/ 11 w 35"/>
                <a:gd name="T7" fmla="*/ 0 h 178"/>
                <a:gd name="T8" fmla="*/ 11 w 35"/>
                <a:gd name="T9" fmla="*/ 0 h 178"/>
                <a:gd name="T10" fmla="*/ 11 w 35"/>
                <a:gd name="T11" fmla="*/ 0 h 178"/>
                <a:gd name="T12" fmla="*/ 11 w 35"/>
                <a:gd name="T13" fmla="*/ 3 h 178"/>
                <a:gd name="T14" fmla="*/ 11 w 35"/>
                <a:gd name="T15" fmla="*/ 15 h 178"/>
                <a:gd name="T16" fmla="*/ 13 w 35"/>
                <a:gd name="T17" fmla="*/ 31 h 178"/>
                <a:gd name="T18" fmla="*/ 14 w 35"/>
                <a:gd name="T19" fmla="*/ 50 h 178"/>
                <a:gd name="T20" fmla="*/ 16 w 35"/>
                <a:gd name="T21" fmla="*/ 71 h 178"/>
                <a:gd name="T22" fmla="*/ 18 w 35"/>
                <a:gd name="T23" fmla="*/ 88 h 178"/>
                <a:gd name="T24" fmla="*/ 21 w 35"/>
                <a:gd name="T25" fmla="*/ 102 h 178"/>
                <a:gd name="T26" fmla="*/ 22 w 35"/>
                <a:gd name="T27" fmla="*/ 107 h 178"/>
                <a:gd name="T28" fmla="*/ 24 w 35"/>
                <a:gd name="T29" fmla="*/ 110 h 178"/>
                <a:gd name="T30" fmla="*/ 30 w 35"/>
                <a:gd name="T31" fmla="*/ 123 h 178"/>
                <a:gd name="T32" fmla="*/ 35 w 35"/>
                <a:gd name="T33" fmla="*/ 139 h 178"/>
                <a:gd name="T34" fmla="*/ 35 w 35"/>
                <a:gd name="T35" fmla="*/ 156 h 178"/>
                <a:gd name="T36" fmla="*/ 33 w 35"/>
                <a:gd name="T37" fmla="*/ 178 h 1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5" h="178">
                  <a:moveTo>
                    <a:pt x="0" y="0"/>
                  </a:moveTo>
                  <a:lnTo>
                    <a:pt x="7" y="0"/>
                  </a:lnTo>
                  <a:lnTo>
                    <a:pt x="10" y="0"/>
                  </a:lnTo>
                  <a:lnTo>
                    <a:pt x="11" y="0"/>
                  </a:lnTo>
                  <a:lnTo>
                    <a:pt x="11" y="3"/>
                  </a:lnTo>
                  <a:lnTo>
                    <a:pt x="11" y="15"/>
                  </a:lnTo>
                  <a:lnTo>
                    <a:pt x="13" y="31"/>
                  </a:lnTo>
                  <a:lnTo>
                    <a:pt x="14" y="50"/>
                  </a:lnTo>
                  <a:lnTo>
                    <a:pt x="16" y="71"/>
                  </a:lnTo>
                  <a:lnTo>
                    <a:pt x="18" y="88"/>
                  </a:lnTo>
                  <a:lnTo>
                    <a:pt x="21" y="102"/>
                  </a:lnTo>
                  <a:lnTo>
                    <a:pt x="22" y="107"/>
                  </a:lnTo>
                  <a:lnTo>
                    <a:pt x="24" y="110"/>
                  </a:lnTo>
                  <a:lnTo>
                    <a:pt x="30" y="123"/>
                  </a:lnTo>
                  <a:lnTo>
                    <a:pt x="35" y="139"/>
                  </a:lnTo>
                  <a:lnTo>
                    <a:pt x="35" y="156"/>
                  </a:lnTo>
                  <a:lnTo>
                    <a:pt x="33" y="17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12" name="Freeform 166"/>
            <p:cNvSpPr>
              <a:spLocks/>
            </p:cNvSpPr>
            <p:nvPr/>
          </p:nvSpPr>
          <p:spPr bwMode="auto">
            <a:xfrm>
              <a:off x="3746" y="2665"/>
              <a:ext cx="47" cy="98"/>
            </a:xfrm>
            <a:custGeom>
              <a:avLst/>
              <a:gdLst>
                <a:gd name="T0" fmla="*/ 0 w 47"/>
                <a:gd name="T1" fmla="*/ 19 h 98"/>
                <a:gd name="T2" fmla="*/ 44 w 47"/>
                <a:gd name="T3" fmla="*/ 98 h 98"/>
                <a:gd name="T4" fmla="*/ 47 w 47"/>
                <a:gd name="T5" fmla="*/ 0 h 98"/>
                <a:gd name="T6" fmla="*/ 0 60000 65536"/>
                <a:gd name="T7" fmla="*/ 0 60000 65536"/>
                <a:gd name="T8" fmla="*/ 0 60000 65536"/>
              </a:gdLst>
              <a:ahLst/>
              <a:cxnLst>
                <a:cxn ang="T6">
                  <a:pos x="T0" y="T1"/>
                </a:cxn>
                <a:cxn ang="T7">
                  <a:pos x="T2" y="T3"/>
                </a:cxn>
                <a:cxn ang="T8">
                  <a:pos x="T4" y="T5"/>
                </a:cxn>
              </a:cxnLst>
              <a:rect l="0" t="0" r="r" b="b"/>
              <a:pathLst>
                <a:path w="47" h="98">
                  <a:moveTo>
                    <a:pt x="0" y="19"/>
                  </a:moveTo>
                  <a:lnTo>
                    <a:pt x="44" y="98"/>
                  </a:lnTo>
                  <a:lnTo>
                    <a:pt x="4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13" name="Freeform 167"/>
            <p:cNvSpPr>
              <a:spLocks/>
            </p:cNvSpPr>
            <p:nvPr/>
          </p:nvSpPr>
          <p:spPr bwMode="auto">
            <a:xfrm>
              <a:off x="3699" y="2638"/>
              <a:ext cx="85" cy="139"/>
            </a:xfrm>
            <a:custGeom>
              <a:avLst/>
              <a:gdLst>
                <a:gd name="T0" fmla="*/ 1 w 85"/>
                <a:gd name="T1" fmla="*/ 0 h 139"/>
                <a:gd name="T2" fmla="*/ 1 w 85"/>
                <a:gd name="T3" fmla="*/ 3 h 139"/>
                <a:gd name="T4" fmla="*/ 1 w 85"/>
                <a:gd name="T5" fmla="*/ 8 h 139"/>
                <a:gd name="T6" fmla="*/ 0 w 85"/>
                <a:gd name="T7" fmla="*/ 16 h 139"/>
                <a:gd name="T8" fmla="*/ 0 w 85"/>
                <a:gd name="T9" fmla="*/ 25 h 139"/>
                <a:gd name="T10" fmla="*/ 0 w 85"/>
                <a:gd name="T11" fmla="*/ 35 h 139"/>
                <a:gd name="T12" fmla="*/ 0 w 85"/>
                <a:gd name="T13" fmla="*/ 44 h 139"/>
                <a:gd name="T14" fmla="*/ 0 w 85"/>
                <a:gd name="T15" fmla="*/ 51 h 139"/>
                <a:gd name="T16" fmla="*/ 1 w 85"/>
                <a:gd name="T17" fmla="*/ 52 h 139"/>
                <a:gd name="T18" fmla="*/ 4 w 85"/>
                <a:gd name="T19" fmla="*/ 54 h 139"/>
                <a:gd name="T20" fmla="*/ 11 w 85"/>
                <a:gd name="T21" fmla="*/ 56 h 139"/>
                <a:gd name="T22" fmla="*/ 22 w 85"/>
                <a:gd name="T23" fmla="*/ 60 h 139"/>
                <a:gd name="T24" fmla="*/ 31 w 85"/>
                <a:gd name="T25" fmla="*/ 63 h 139"/>
                <a:gd name="T26" fmla="*/ 34 w 85"/>
                <a:gd name="T27" fmla="*/ 65 h 139"/>
                <a:gd name="T28" fmla="*/ 36 w 85"/>
                <a:gd name="T29" fmla="*/ 65 h 139"/>
                <a:gd name="T30" fmla="*/ 31 w 85"/>
                <a:gd name="T31" fmla="*/ 78 h 139"/>
                <a:gd name="T32" fmla="*/ 30 w 85"/>
                <a:gd name="T33" fmla="*/ 87 h 139"/>
                <a:gd name="T34" fmla="*/ 28 w 85"/>
                <a:gd name="T35" fmla="*/ 94 h 139"/>
                <a:gd name="T36" fmla="*/ 26 w 85"/>
                <a:gd name="T37" fmla="*/ 97 h 139"/>
                <a:gd name="T38" fmla="*/ 25 w 85"/>
                <a:gd name="T39" fmla="*/ 101 h 139"/>
                <a:gd name="T40" fmla="*/ 25 w 85"/>
                <a:gd name="T41" fmla="*/ 101 h 139"/>
                <a:gd name="T42" fmla="*/ 44 w 85"/>
                <a:gd name="T43" fmla="*/ 114 h 139"/>
                <a:gd name="T44" fmla="*/ 60 w 85"/>
                <a:gd name="T45" fmla="*/ 124 h 139"/>
                <a:gd name="T46" fmla="*/ 71 w 85"/>
                <a:gd name="T47" fmla="*/ 130 h 139"/>
                <a:gd name="T48" fmla="*/ 77 w 85"/>
                <a:gd name="T49" fmla="*/ 135 h 139"/>
                <a:gd name="T50" fmla="*/ 82 w 85"/>
                <a:gd name="T51" fmla="*/ 138 h 139"/>
                <a:gd name="T52" fmla="*/ 83 w 85"/>
                <a:gd name="T53" fmla="*/ 139 h 139"/>
                <a:gd name="T54" fmla="*/ 85 w 85"/>
                <a:gd name="T55" fmla="*/ 139 h 13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5" h="139">
                  <a:moveTo>
                    <a:pt x="1" y="0"/>
                  </a:moveTo>
                  <a:lnTo>
                    <a:pt x="1" y="3"/>
                  </a:lnTo>
                  <a:lnTo>
                    <a:pt x="1" y="8"/>
                  </a:lnTo>
                  <a:lnTo>
                    <a:pt x="0" y="16"/>
                  </a:lnTo>
                  <a:lnTo>
                    <a:pt x="0" y="25"/>
                  </a:lnTo>
                  <a:lnTo>
                    <a:pt x="0" y="35"/>
                  </a:lnTo>
                  <a:lnTo>
                    <a:pt x="0" y="44"/>
                  </a:lnTo>
                  <a:lnTo>
                    <a:pt x="0" y="51"/>
                  </a:lnTo>
                  <a:lnTo>
                    <a:pt x="1" y="52"/>
                  </a:lnTo>
                  <a:lnTo>
                    <a:pt x="4" y="54"/>
                  </a:lnTo>
                  <a:lnTo>
                    <a:pt x="11" y="56"/>
                  </a:lnTo>
                  <a:lnTo>
                    <a:pt x="22" y="60"/>
                  </a:lnTo>
                  <a:lnTo>
                    <a:pt x="31" y="63"/>
                  </a:lnTo>
                  <a:lnTo>
                    <a:pt x="34" y="65"/>
                  </a:lnTo>
                  <a:lnTo>
                    <a:pt x="36" y="65"/>
                  </a:lnTo>
                  <a:lnTo>
                    <a:pt x="31" y="78"/>
                  </a:lnTo>
                  <a:lnTo>
                    <a:pt x="30" y="87"/>
                  </a:lnTo>
                  <a:lnTo>
                    <a:pt x="28" y="94"/>
                  </a:lnTo>
                  <a:lnTo>
                    <a:pt x="26" y="97"/>
                  </a:lnTo>
                  <a:lnTo>
                    <a:pt x="25" y="101"/>
                  </a:lnTo>
                  <a:lnTo>
                    <a:pt x="44" y="114"/>
                  </a:lnTo>
                  <a:lnTo>
                    <a:pt x="60" y="124"/>
                  </a:lnTo>
                  <a:lnTo>
                    <a:pt x="71" y="130"/>
                  </a:lnTo>
                  <a:lnTo>
                    <a:pt x="77" y="135"/>
                  </a:lnTo>
                  <a:lnTo>
                    <a:pt x="82" y="138"/>
                  </a:lnTo>
                  <a:lnTo>
                    <a:pt x="83" y="139"/>
                  </a:lnTo>
                  <a:lnTo>
                    <a:pt x="85" y="1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14" name="Freeform 168"/>
            <p:cNvSpPr>
              <a:spLocks/>
            </p:cNvSpPr>
            <p:nvPr/>
          </p:nvSpPr>
          <p:spPr bwMode="auto">
            <a:xfrm>
              <a:off x="3812" y="2622"/>
              <a:ext cx="35" cy="148"/>
            </a:xfrm>
            <a:custGeom>
              <a:avLst/>
              <a:gdLst>
                <a:gd name="T0" fmla="*/ 0 w 35"/>
                <a:gd name="T1" fmla="*/ 148 h 148"/>
                <a:gd name="T2" fmla="*/ 30 w 35"/>
                <a:gd name="T3" fmla="*/ 67 h 148"/>
                <a:gd name="T4" fmla="*/ 13 w 35"/>
                <a:gd name="T5" fmla="*/ 46 h 148"/>
                <a:gd name="T6" fmla="*/ 35 w 35"/>
                <a:gd name="T7" fmla="*/ 0 h 1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148">
                  <a:moveTo>
                    <a:pt x="0" y="148"/>
                  </a:moveTo>
                  <a:lnTo>
                    <a:pt x="30" y="67"/>
                  </a:lnTo>
                  <a:lnTo>
                    <a:pt x="13" y="46"/>
                  </a:lnTo>
                  <a:lnTo>
                    <a:pt x="3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15" name="Freeform 169"/>
            <p:cNvSpPr>
              <a:spLocks/>
            </p:cNvSpPr>
            <p:nvPr/>
          </p:nvSpPr>
          <p:spPr bwMode="auto">
            <a:xfrm>
              <a:off x="3790" y="2770"/>
              <a:ext cx="22" cy="148"/>
            </a:xfrm>
            <a:custGeom>
              <a:avLst/>
              <a:gdLst>
                <a:gd name="T0" fmla="*/ 0 w 22"/>
                <a:gd name="T1" fmla="*/ 0 h 148"/>
                <a:gd name="T2" fmla="*/ 0 w 22"/>
                <a:gd name="T3" fmla="*/ 1 h 148"/>
                <a:gd name="T4" fmla="*/ 0 w 22"/>
                <a:gd name="T5" fmla="*/ 6 h 148"/>
                <a:gd name="T6" fmla="*/ 0 w 22"/>
                <a:gd name="T7" fmla="*/ 14 h 148"/>
                <a:gd name="T8" fmla="*/ 0 w 22"/>
                <a:gd name="T9" fmla="*/ 23 h 148"/>
                <a:gd name="T10" fmla="*/ 2 w 22"/>
                <a:gd name="T11" fmla="*/ 42 h 148"/>
                <a:gd name="T12" fmla="*/ 3 w 22"/>
                <a:gd name="T13" fmla="*/ 52 h 148"/>
                <a:gd name="T14" fmla="*/ 3 w 22"/>
                <a:gd name="T15" fmla="*/ 58 h 148"/>
                <a:gd name="T16" fmla="*/ 6 w 22"/>
                <a:gd name="T17" fmla="*/ 66 h 148"/>
                <a:gd name="T18" fmla="*/ 8 w 22"/>
                <a:gd name="T19" fmla="*/ 79 h 148"/>
                <a:gd name="T20" fmla="*/ 11 w 22"/>
                <a:gd name="T21" fmla="*/ 93 h 148"/>
                <a:gd name="T22" fmla="*/ 14 w 22"/>
                <a:gd name="T23" fmla="*/ 109 h 148"/>
                <a:gd name="T24" fmla="*/ 18 w 22"/>
                <a:gd name="T25" fmla="*/ 123 h 148"/>
                <a:gd name="T26" fmla="*/ 21 w 22"/>
                <a:gd name="T27" fmla="*/ 137 h 148"/>
                <a:gd name="T28" fmla="*/ 22 w 22"/>
                <a:gd name="T29" fmla="*/ 145 h 148"/>
                <a:gd name="T30" fmla="*/ 22 w 22"/>
                <a:gd name="T31" fmla="*/ 148 h 1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 h="148">
                  <a:moveTo>
                    <a:pt x="0" y="0"/>
                  </a:moveTo>
                  <a:lnTo>
                    <a:pt x="0" y="1"/>
                  </a:lnTo>
                  <a:lnTo>
                    <a:pt x="0" y="6"/>
                  </a:lnTo>
                  <a:lnTo>
                    <a:pt x="0" y="14"/>
                  </a:lnTo>
                  <a:lnTo>
                    <a:pt x="0" y="23"/>
                  </a:lnTo>
                  <a:lnTo>
                    <a:pt x="2" y="42"/>
                  </a:lnTo>
                  <a:lnTo>
                    <a:pt x="3" y="52"/>
                  </a:lnTo>
                  <a:lnTo>
                    <a:pt x="3" y="58"/>
                  </a:lnTo>
                  <a:lnTo>
                    <a:pt x="6" y="66"/>
                  </a:lnTo>
                  <a:lnTo>
                    <a:pt x="8" y="79"/>
                  </a:lnTo>
                  <a:lnTo>
                    <a:pt x="11" y="93"/>
                  </a:lnTo>
                  <a:lnTo>
                    <a:pt x="14" y="109"/>
                  </a:lnTo>
                  <a:lnTo>
                    <a:pt x="18" y="123"/>
                  </a:lnTo>
                  <a:lnTo>
                    <a:pt x="21" y="137"/>
                  </a:lnTo>
                  <a:lnTo>
                    <a:pt x="22" y="145"/>
                  </a:lnTo>
                  <a:lnTo>
                    <a:pt x="22"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40116" name="Freeform 170"/>
            <p:cNvSpPr>
              <a:spLocks/>
            </p:cNvSpPr>
            <p:nvPr/>
          </p:nvSpPr>
          <p:spPr bwMode="auto">
            <a:xfrm>
              <a:off x="3038" y="2904"/>
              <a:ext cx="999" cy="101"/>
            </a:xfrm>
            <a:custGeom>
              <a:avLst/>
              <a:gdLst>
                <a:gd name="T0" fmla="*/ 999 w 999"/>
                <a:gd name="T1" fmla="*/ 51 h 101"/>
                <a:gd name="T2" fmla="*/ 997 w 999"/>
                <a:gd name="T3" fmla="*/ 55 h 101"/>
                <a:gd name="T4" fmla="*/ 989 w 999"/>
                <a:gd name="T5" fmla="*/ 60 h 101"/>
                <a:gd name="T6" fmla="*/ 976 w 999"/>
                <a:gd name="T7" fmla="*/ 65 h 101"/>
                <a:gd name="T8" fmla="*/ 961 w 999"/>
                <a:gd name="T9" fmla="*/ 70 h 101"/>
                <a:gd name="T10" fmla="*/ 939 w 999"/>
                <a:gd name="T11" fmla="*/ 74 h 101"/>
                <a:gd name="T12" fmla="*/ 913 w 999"/>
                <a:gd name="T13" fmla="*/ 79 h 101"/>
                <a:gd name="T14" fmla="*/ 885 w 999"/>
                <a:gd name="T15" fmla="*/ 82 h 101"/>
                <a:gd name="T16" fmla="*/ 853 w 999"/>
                <a:gd name="T17" fmla="*/ 86 h 101"/>
                <a:gd name="T18" fmla="*/ 817 w 999"/>
                <a:gd name="T19" fmla="*/ 89 h 101"/>
                <a:gd name="T20" fmla="*/ 779 w 999"/>
                <a:gd name="T21" fmla="*/ 92 h 101"/>
                <a:gd name="T22" fmla="*/ 738 w 999"/>
                <a:gd name="T23" fmla="*/ 95 h 101"/>
                <a:gd name="T24" fmla="*/ 694 w 999"/>
                <a:gd name="T25" fmla="*/ 98 h 101"/>
                <a:gd name="T26" fmla="*/ 648 w 999"/>
                <a:gd name="T27" fmla="*/ 98 h 101"/>
                <a:gd name="T28" fmla="*/ 601 w 999"/>
                <a:gd name="T29" fmla="*/ 100 h 101"/>
                <a:gd name="T30" fmla="*/ 499 w 999"/>
                <a:gd name="T31" fmla="*/ 101 h 101"/>
                <a:gd name="T32" fmla="*/ 398 w 999"/>
                <a:gd name="T33" fmla="*/ 100 h 101"/>
                <a:gd name="T34" fmla="*/ 351 w 999"/>
                <a:gd name="T35" fmla="*/ 98 h 101"/>
                <a:gd name="T36" fmla="*/ 305 w 999"/>
                <a:gd name="T37" fmla="*/ 98 h 101"/>
                <a:gd name="T38" fmla="*/ 261 w 999"/>
                <a:gd name="T39" fmla="*/ 95 h 101"/>
                <a:gd name="T40" fmla="*/ 220 w 999"/>
                <a:gd name="T41" fmla="*/ 92 h 101"/>
                <a:gd name="T42" fmla="*/ 182 w 999"/>
                <a:gd name="T43" fmla="*/ 89 h 101"/>
                <a:gd name="T44" fmla="*/ 146 w 999"/>
                <a:gd name="T45" fmla="*/ 86 h 101"/>
                <a:gd name="T46" fmla="*/ 114 w 999"/>
                <a:gd name="T47" fmla="*/ 82 h 101"/>
                <a:gd name="T48" fmla="*/ 86 w 999"/>
                <a:gd name="T49" fmla="*/ 79 h 101"/>
                <a:gd name="T50" fmla="*/ 60 w 999"/>
                <a:gd name="T51" fmla="*/ 74 h 101"/>
                <a:gd name="T52" fmla="*/ 38 w 999"/>
                <a:gd name="T53" fmla="*/ 70 h 101"/>
                <a:gd name="T54" fmla="*/ 22 w 999"/>
                <a:gd name="T55" fmla="*/ 65 h 101"/>
                <a:gd name="T56" fmla="*/ 10 w 999"/>
                <a:gd name="T57" fmla="*/ 60 h 101"/>
                <a:gd name="T58" fmla="*/ 2 w 999"/>
                <a:gd name="T59" fmla="*/ 55 h 101"/>
                <a:gd name="T60" fmla="*/ 0 w 999"/>
                <a:gd name="T61" fmla="*/ 51 h 101"/>
                <a:gd name="T62" fmla="*/ 2 w 999"/>
                <a:gd name="T63" fmla="*/ 46 h 101"/>
                <a:gd name="T64" fmla="*/ 10 w 999"/>
                <a:gd name="T65" fmla="*/ 41 h 101"/>
                <a:gd name="T66" fmla="*/ 22 w 999"/>
                <a:gd name="T67" fmla="*/ 36 h 101"/>
                <a:gd name="T68" fmla="*/ 38 w 999"/>
                <a:gd name="T69" fmla="*/ 30 h 101"/>
                <a:gd name="T70" fmla="*/ 60 w 999"/>
                <a:gd name="T71" fmla="*/ 27 h 101"/>
                <a:gd name="T72" fmla="*/ 86 w 999"/>
                <a:gd name="T73" fmla="*/ 22 h 101"/>
                <a:gd name="T74" fmla="*/ 114 w 999"/>
                <a:gd name="T75" fmla="*/ 19 h 101"/>
                <a:gd name="T76" fmla="*/ 146 w 999"/>
                <a:gd name="T77" fmla="*/ 14 h 101"/>
                <a:gd name="T78" fmla="*/ 182 w 999"/>
                <a:gd name="T79" fmla="*/ 11 h 101"/>
                <a:gd name="T80" fmla="*/ 220 w 999"/>
                <a:gd name="T81" fmla="*/ 8 h 101"/>
                <a:gd name="T82" fmla="*/ 261 w 999"/>
                <a:gd name="T83" fmla="*/ 6 h 101"/>
                <a:gd name="T84" fmla="*/ 305 w 999"/>
                <a:gd name="T85" fmla="*/ 3 h 101"/>
                <a:gd name="T86" fmla="*/ 351 w 999"/>
                <a:gd name="T87" fmla="*/ 2 h 101"/>
                <a:gd name="T88" fmla="*/ 398 w 999"/>
                <a:gd name="T89" fmla="*/ 0 h 101"/>
                <a:gd name="T90" fmla="*/ 499 w 999"/>
                <a:gd name="T91" fmla="*/ 0 h 101"/>
                <a:gd name="T92" fmla="*/ 601 w 999"/>
                <a:gd name="T93" fmla="*/ 0 h 101"/>
                <a:gd name="T94" fmla="*/ 648 w 999"/>
                <a:gd name="T95" fmla="*/ 2 h 101"/>
                <a:gd name="T96" fmla="*/ 694 w 999"/>
                <a:gd name="T97" fmla="*/ 3 h 101"/>
                <a:gd name="T98" fmla="*/ 738 w 999"/>
                <a:gd name="T99" fmla="*/ 6 h 101"/>
                <a:gd name="T100" fmla="*/ 779 w 999"/>
                <a:gd name="T101" fmla="*/ 8 h 101"/>
                <a:gd name="T102" fmla="*/ 817 w 999"/>
                <a:gd name="T103" fmla="*/ 11 h 101"/>
                <a:gd name="T104" fmla="*/ 853 w 999"/>
                <a:gd name="T105" fmla="*/ 14 h 101"/>
                <a:gd name="T106" fmla="*/ 885 w 999"/>
                <a:gd name="T107" fmla="*/ 19 h 101"/>
                <a:gd name="T108" fmla="*/ 913 w 999"/>
                <a:gd name="T109" fmla="*/ 22 h 101"/>
                <a:gd name="T110" fmla="*/ 939 w 999"/>
                <a:gd name="T111" fmla="*/ 27 h 101"/>
                <a:gd name="T112" fmla="*/ 961 w 999"/>
                <a:gd name="T113" fmla="*/ 30 h 101"/>
                <a:gd name="T114" fmla="*/ 976 w 999"/>
                <a:gd name="T115" fmla="*/ 36 h 101"/>
                <a:gd name="T116" fmla="*/ 989 w 999"/>
                <a:gd name="T117" fmla="*/ 41 h 101"/>
                <a:gd name="T118" fmla="*/ 997 w 999"/>
                <a:gd name="T119" fmla="*/ 46 h 101"/>
                <a:gd name="T120" fmla="*/ 999 w 999"/>
                <a:gd name="T121" fmla="*/ 51 h 101"/>
                <a:gd name="T122" fmla="*/ 999 w 999"/>
                <a:gd name="T123" fmla="*/ 51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99" h="101">
                  <a:moveTo>
                    <a:pt x="999" y="51"/>
                  </a:moveTo>
                  <a:lnTo>
                    <a:pt x="997" y="55"/>
                  </a:lnTo>
                  <a:lnTo>
                    <a:pt x="989" y="60"/>
                  </a:lnTo>
                  <a:lnTo>
                    <a:pt x="976" y="65"/>
                  </a:lnTo>
                  <a:lnTo>
                    <a:pt x="961" y="70"/>
                  </a:lnTo>
                  <a:lnTo>
                    <a:pt x="939" y="74"/>
                  </a:lnTo>
                  <a:lnTo>
                    <a:pt x="913" y="79"/>
                  </a:lnTo>
                  <a:lnTo>
                    <a:pt x="885" y="82"/>
                  </a:lnTo>
                  <a:lnTo>
                    <a:pt x="853" y="86"/>
                  </a:lnTo>
                  <a:lnTo>
                    <a:pt x="817" y="89"/>
                  </a:lnTo>
                  <a:lnTo>
                    <a:pt x="779" y="92"/>
                  </a:lnTo>
                  <a:lnTo>
                    <a:pt x="738" y="95"/>
                  </a:lnTo>
                  <a:lnTo>
                    <a:pt x="694" y="98"/>
                  </a:lnTo>
                  <a:lnTo>
                    <a:pt x="648" y="98"/>
                  </a:lnTo>
                  <a:lnTo>
                    <a:pt x="601" y="100"/>
                  </a:lnTo>
                  <a:lnTo>
                    <a:pt x="499" y="101"/>
                  </a:lnTo>
                  <a:lnTo>
                    <a:pt x="398" y="100"/>
                  </a:lnTo>
                  <a:lnTo>
                    <a:pt x="351" y="98"/>
                  </a:lnTo>
                  <a:lnTo>
                    <a:pt x="305" y="98"/>
                  </a:lnTo>
                  <a:lnTo>
                    <a:pt x="261" y="95"/>
                  </a:lnTo>
                  <a:lnTo>
                    <a:pt x="220" y="92"/>
                  </a:lnTo>
                  <a:lnTo>
                    <a:pt x="182" y="89"/>
                  </a:lnTo>
                  <a:lnTo>
                    <a:pt x="146" y="86"/>
                  </a:lnTo>
                  <a:lnTo>
                    <a:pt x="114" y="82"/>
                  </a:lnTo>
                  <a:lnTo>
                    <a:pt x="86" y="79"/>
                  </a:lnTo>
                  <a:lnTo>
                    <a:pt x="60" y="74"/>
                  </a:lnTo>
                  <a:lnTo>
                    <a:pt x="38" y="70"/>
                  </a:lnTo>
                  <a:lnTo>
                    <a:pt x="22" y="65"/>
                  </a:lnTo>
                  <a:lnTo>
                    <a:pt x="10" y="60"/>
                  </a:lnTo>
                  <a:lnTo>
                    <a:pt x="2" y="55"/>
                  </a:lnTo>
                  <a:lnTo>
                    <a:pt x="0" y="51"/>
                  </a:lnTo>
                  <a:lnTo>
                    <a:pt x="2" y="46"/>
                  </a:lnTo>
                  <a:lnTo>
                    <a:pt x="10" y="41"/>
                  </a:lnTo>
                  <a:lnTo>
                    <a:pt x="22" y="36"/>
                  </a:lnTo>
                  <a:lnTo>
                    <a:pt x="38" y="30"/>
                  </a:lnTo>
                  <a:lnTo>
                    <a:pt x="60" y="27"/>
                  </a:lnTo>
                  <a:lnTo>
                    <a:pt x="86" y="22"/>
                  </a:lnTo>
                  <a:lnTo>
                    <a:pt x="114" y="19"/>
                  </a:lnTo>
                  <a:lnTo>
                    <a:pt x="146" y="14"/>
                  </a:lnTo>
                  <a:lnTo>
                    <a:pt x="182" y="11"/>
                  </a:lnTo>
                  <a:lnTo>
                    <a:pt x="220" y="8"/>
                  </a:lnTo>
                  <a:lnTo>
                    <a:pt x="261" y="6"/>
                  </a:lnTo>
                  <a:lnTo>
                    <a:pt x="305" y="3"/>
                  </a:lnTo>
                  <a:lnTo>
                    <a:pt x="351" y="2"/>
                  </a:lnTo>
                  <a:lnTo>
                    <a:pt x="398" y="0"/>
                  </a:lnTo>
                  <a:lnTo>
                    <a:pt x="499" y="0"/>
                  </a:lnTo>
                  <a:lnTo>
                    <a:pt x="601" y="0"/>
                  </a:lnTo>
                  <a:lnTo>
                    <a:pt x="648" y="2"/>
                  </a:lnTo>
                  <a:lnTo>
                    <a:pt x="694" y="3"/>
                  </a:lnTo>
                  <a:lnTo>
                    <a:pt x="738" y="6"/>
                  </a:lnTo>
                  <a:lnTo>
                    <a:pt x="779" y="8"/>
                  </a:lnTo>
                  <a:lnTo>
                    <a:pt x="817" y="11"/>
                  </a:lnTo>
                  <a:lnTo>
                    <a:pt x="853" y="14"/>
                  </a:lnTo>
                  <a:lnTo>
                    <a:pt x="885" y="19"/>
                  </a:lnTo>
                  <a:lnTo>
                    <a:pt x="913" y="22"/>
                  </a:lnTo>
                  <a:lnTo>
                    <a:pt x="939" y="27"/>
                  </a:lnTo>
                  <a:lnTo>
                    <a:pt x="961" y="30"/>
                  </a:lnTo>
                  <a:lnTo>
                    <a:pt x="976" y="36"/>
                  </a:lnTo>
                  <a:lnTo>
                    <a:pt x="989" y="41"/>
                  </a:lnTo>
                  <a:lnTo>
                    <a:pt x="997" y="46"/>
                  </a:lnTo>
                  <a:lnTo>
                    <a:pt x="999" y="51"/>
                  </a:lnTo>
                  <a:close/>
                </a:path>
              </a:pathLst>
            </a:custGeom>
            <a:solidFill>
              <a:srgbClr val="FFFF00"/>
            </a:solidFill>
            <a:ln w="12700">
              <a:solidFill>
                <a:srgbClr val="000000"/>
              </a:solidFill>
              <a:prstDash val="solid"/>
              <a:round/>
              <a:headEnd/>
              <a:tailEnd/>
            </a:ln>
          </p:spPr>
          <p:txBody>
            <a:bodyPr/>
            <a:lstStyle/>
            <a:p>
              <a:endParaRPr lang="ja-JP" altLang="en-US"/>
            </a:p>
          </p:txBody>
        </p:sp>
        <p:sp>
          <p:nvSpPr>
            <p:cNvPr id="40117" name="Freeform 171"/>
            <p:cNvSpPr>
              <a:spLocks/>
            </p:cNvSpPr>
            <p:nvPr/>
          </p:nvSpPr>
          <p:spPr bwMode="auto">
            <a:xfrm>
              <a:off x="3323" y="2765"/>
              <a:ext cx="131" cy="120"/>
            </a:xfrm>
            <a:custGeom>
              <a:avLst/>
              <a:gdLst>
                <a:gd name="T0" fmla="*/ 11 w 131"/>
                <a:gd name="T1" fmla="*/ 81 h 120"/>
                <a:gd name="T2" fmla="*/ 9 w 131"/>
                <a:gd name="T3" fmla="*/ 77 h 120"/>
                <a:gd name="T4" fmla="*/ 7 w 131"/>
                <a:gd name="T5" fmla="*/ 71 h 120"/>
                <a:gd name="T6" fmla="*/ 3 w 131"/>
                <a:gd name="T7" fmla="*/ 63 h 120"/>
                <a:gd name="T8" fmla="*/ 0 w 131"/>
                <a:gd name="T9" fmla="*/ 52 h 120"/>
                <a:gd name="T10" fmla="*/ 0 w 131"/>
                <a:gd name="T11" fmla="*/ 43 h 120"/>
                <a:gd name="T12" fmla="*/ 0 w 131"/>
                <a:gd name="T13" fmla="*/ 33 h 120"/>
                <a:gd name="T14" fmla="*/ 3 w 131"/>
                <a:gd name="T15" fmla="*/ 28 h 120"/>
                <a:gd name="T16" fmla="*/ 11 w 131"/>
                <a:gd name="T17" fmla="*/ 27 h 120"/>
                <a:gd name="T18" fmla="*/ 19 w 131"/>
                <a:gd name="T19" fmla="*/ 27 h 120"/>
                <a:gd name="T20" fmla="*/ 26 w 131"/>
                <a:gd name="T21" fmla="*/ 24 h 120"/>
                <a:gd name="T22" fmla="*/ 45 w 131"/>
                <a:gd name="T23" fmla="*/ 16 h 120"/>
                <a:gd name="T24" fmla="*/ 61 w 131"/>
                <a:gd name="T25" fmla="*/ 5 h 120"/>
                <a:gd name="T26" fmla="*/ 68 w 131"/>
                <a:gd name="T27" fmla="*/ 1 h 120"/>
                <a:gd name="T28" fmla="*/ 72 w 131"/>
                <a:gd name="T29" fmla="*/ 0 h 120"/>
                <a:gd name="T30" fmla="*/ 77 w 131"/>
                <a:gd name="T31" fmla="*/ 0 h 120"/>
                <a:gd name="T32" fmla="*/ 85 w 131"/>
                <a:gd name="T33" fmla="*/ 0 h 120"/>
                <a:gd name="T34" fmla="*/ 96 w 131"/>
                <a:gd name="T35" fmla="*/ 1 h 120"/>
                <a:gd name="T36" fmla="*/ 107 w 131"/>
                <a:gd name="T37" fmla="*/ 3 h 120"/>
                <a:gd name="T38" fmla="*/ 116 w 131"/>
                <a:gd name="T39" fmla="*/ 6 h 120"/>
                <a:gd name="T40" fmla="*/ 124 w 131"/>
                <a:gd name="T41" fmla="*/ 9 h 120"/>
                <a:gd name="T42" fmla="*/ 131 w 131"/>
                <a:gd name="T43" fmla="*/ 12 h 120"/>
                <a:gd name="T44" fmla="*/ 131 w 131"/>
                <a:gd name="T45" fmla="*/ 16 h 120"/>
                <a:gd name="T46" fmla="*/ 129 w 131"/>
                <a:gd name="T47" fmla="*/ 17 h 120"/>
                <a:gd name="T48" fmla="*/ 123 w 131"/>
                <a:gd name="T49" fmla="*/ 20 h 120"/>
                <a:gd name="T50" fmla="*/ 113 w 131"/>
                <a:gd name="T51" fmla="*/ 25 h 120"/>
                <a:gd name="T52" fmla="*/ 102 w 131"/>
                <a:gd name="T53" fmla="*/ 30 h 120"/>
                <a:gd name="T54" fmla="*/ 93 w 131"/>
                <a:gd name="T55" fmla="*/ 35 h 120"/>
                <a:gd name="T56" fmla="*/ 83 w 131"/>
                <a:gd name="T57" fmla="*/ 39 h 120"/>
                <a:gd name="T58" fmla="*/ 77 w 131"/>
                <a:gd name="T59" fmla="*/ 44 h 120"/>
                <a:gd name="T60" fmla="*/ 74 w 131"/>
                <a:gd name="T61" fmla="*/ 49 h 120"/>
                <a:gd name="T62" fmla="*/ 74 w 131"/>
                <a:gd name="T63" fmla="*/ 49 h 120"/>
                <a:gd name="T64" fmla="*/ 75 w 131"/>
                <a:gd name="T65" fmla="*/ 54 h 120"/>
                <a:gd name="T66" fmla="*/ 75 w 131"/>
                <a:gd name="T67" fmla="*/ 60 h 120"/>
                <a:gd name="T68" fmla="*/ 79 w 131"/>
                <a:gd name="T69" fmla="*/ 68 h 120"/>
                <a:gd name="T70" fmla="*/ 83 w 131"/>
                <a:gd name="T71" fmla="*/ 84 h 120"/>
                <a:gd name="T72" fmla="*/ 88 w 131"/>
                <a:gd name="T73" fmla="*/ 90 h 120"/>
                <a:gd name="T74" fmla="*/ 93 w 131"/>
                <a:gd name="T75" fmla="*/ 95 h 120"/>
                <a:gd name="T76" fmla="*/ 93 w 131"/>
                <a:gd name="T77" fmla="*/ 96 h 120"/>
                <a:gd name="T78" fmla="*/ 90 w 131"/>
                <a:gd name="T79" fmla="*/ 98 h 120"/>
                <a:gd name="T80" fmla="*/ 83 w 131"/>
                <a:gd name="T81" fmla="*/ 106 h 120"/>
                <a:gd name="T82" fmla="*/ 74 w 131"/>
                <a:gd name="T83" fmla="*/ 112 h 120"/>
                <a:gd name="T84" fmla="*/ 69 w 131"/>
                <a:gd name="T85" fmla="*/ 114 h 120"/>
                <a:gd name="T86" fmla="*/ 66 w 131"/>
                <a:gd name="T87" fmla="*/ 111 h 120"/>
                <a:gd name="T88" fmla="*/ 66 w 131"/>
                <a:gd name="T89" fmla="*/ 112 h 120"/>
                <a:gd name="T90" fmla="*/ 63 w 131"/>
                <a:gd name="T91" fmla="*/ 112 h 120"/>
                <a:gd name="T92" fmla="*/ 55 w 131"/>
                <a:gd name="T93" fmla="*/ 115 h 120"/>
                <a:gd name="T94" fmla="*/ 45 w 131"/>
                <a:gd name="T95" fmla="*/ 117 h 120"/>
                <a:gd name="T96" fmla="*/ 41 w 131"/>
                <a:gd name="T97" fmla="*/ 114 h 120"/>
                <a:gd name="T98" fmla="*/ 39 w 131"/>
                <a:gd name="T99" fmla="*/ 115 h 120"/>
                <a:gd name="T100" fmla="*/ 33 w 131"/>
                <a:gd name="T101" fmla="*/ 118 h 120"/>
                <a:gd name="T102" fmla="*/ 26 w 131"/>
                <a:gd name="T103" fmla="*/ 120 h 120"/>
                <a:gd name="T104" fmla="*/ 23 w 131"/>
                <a:gd name="T105" fmla="*/ 120 h 120"/>
                <a:gd name="T106" fmla="*/ 19 w 131"/>
                <a:gd name="T107" fmla="*/ 118 h 120"/>
                <a:gd name="T108" fmla="*/ 19 w 131"/>
                <a:gd name="T109" fmla="*/ 117 h 120"/>
                <a:gd name="T110" fmla="*/ 15 w 131"/>
                <a:gd name="T111" fmla="*/ 117 h 120"/>
                <a:gd name="T112" fmla="*/ 7 w 131"/>
                <a:gd name="T113" fmla="*/ 111 h 120"/>
                <a:gd name="T114" fmla="*/ 4 w 131"/>
                <a:gd name="T115" fmla="*/ 106 h 120"/>
                <a:gd name="T116" fmla="*/ 3 w 131"/>
                <a:gd name="T117" fmla="*/ 99 h 120"/>
                <a:gd name="T118" fmla="*/ 6 w 131"/>
                <a:gd name="T119" fmla="*/ 90 h 120"/>
                <a:gd name="T120" fmla="*/ 11 w 131"/>
                <a:gd name="T121" fmla="*/ 81 h 120"/>
                <a:gd name="T122" fmla="*/ 11 w 131"/>
                <a:gd name="T123" fmla="*/ 81 h 12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1" h="120">
                  <a:moveTo>
                    <a:pt x="11" y="81"/>
                  </a:moveTo>
                  <a:lnTo>
                    <a:pt x="9" y="77"/>
                  </a:lnTo>
                  <a:lnTo>
                    <a:pt x="7" y="71"/>
                  </a:lnTo>
                  <a:lnTo>
                    <a:pt x="3" y="63"/>
                  </a:lnTo>
                  <a:lnTo>
                    <a:pt x="0" y="52"/>
                  </a:lnTo>
                  <a:lnTo>
                    <a:pt x="0" y="43"/>
                  </a:lnTo>
                  <a:lnTo>
                    <a:pt x="0" y="33"/>
                  </a:lnTo>
                  <a:lnTo>
                    <a:pt x="3" y="28"/>
                  </a:lnTo>
                  <a:lnTo>
                    <a:pt x="11" y="27"/>
                  </a:lnTo>
                  <a:lnTo>
                    <a:pt x="19" y="27"/>
                  </a:lnTo>
                  <a:lnTo>
                    <a:pt x="26" y="24"/>
                  </a:lnTo>
                  <a:lnTo>
                    <a:pt x="45" y="16"/>
                  </a:lnTo>
                  <a:lnTo>
                    <a:pt x="61" y="5"/>
                  </a:lnTo>
                  <a:lnTo>
                    <a:pt x="68" y="1"/>
                  </a:lnTo>
                  <a:lnTo>
                    <a:pt x="72" y="0"/>
                  </a:lnTo>
                  <a:lnTo>
                    <a:pt x="77" y="0"/>
                  </a:lnTo>
                  <a:lnTo>
                    <a:pt x="85" y="0"/>
                  </a:lnTo>
                  <a:lnTo>
                    <a:pt x="96" y="1"/>
                  </a:lnTo>
                  <a:lnTo>
                    <a:pt x="107" y="3"/>
                  </a:lnTo>
                  <a:lnTo>
                    <a:pt x="116" y="6"/>
                  </a:lnTo>
                  <a:lnTo>
                    <a:pt x="124" y="9"/>
                  </a:lnTo>
                  <a:lnTo>
                    <a:pt x="131" y="12"/>
                  </a:lnTo>
                  <a:lnTo>
                    <a:pt x="131" y="16"/>
                  </a:lnTo>
                  <a:lnTo>
                    <a:pt x="129" y="17"/>
                  </a:lnTo>
                  <a:lnTo>
                    <a:pt x="123" y="20"/>
                  </a:lnTo>
                  <a:lnTo>
                    <a:pt x="113" y="25"/>
                  </a:lnTo>
                  <a:lnTo>
                    <a:pt x="102" y="30"/>
                  </a:lnTo>
                  <a:lnTo>
                    <a:pt x="93" y="35"/>
                  </a:lnTo>
                  <a:lnTo>
                    <a:pt x="83" y="39"/>
                  </a:lnTo>
                  <a:lnTo>
                    <a:pt x="77" y="44"/>
                  </a:lnTo>
                  <a:lnTo>
                    <a:pt x="74" y="49"/>
                  </a:lnTo>
                  <a:lnTo>
                    <a:pt x="75" y="54"/>
                  </a:lnTo>
                  <a:lnTo>
                    <a:pt x="75" y="60"/>
                  </a:lnTo>
                  <a:lnTo>
                    <a:pt x="79" y="68"/>
                  </a:lnTo>
                  <a:lnTo>
                    <a:pt x="83" y="84"/>
                  </a:lnTo>
                  <a:lnTo>
                    <a:pt x="88" y="90"/>
                  </a:lnTo>
                  <a:lnTo>
                    <a:pt x="93" y="95"/>
                  </a:lnTo>
                  <a:lnTo>
                    <a:pt x="93" y="96"/>
                  </a:lnTo>
                  <a:lnTo>
                    <a:pt x="90" y="98"/>
                  </a:lnTo>
                  <a:lnTo>
                    <a:pt x="83" y="106"/>
                  </a:lnTo>
                  <a:lnTo>
                    <a:pt x="74" y="112"/>
                  </a:lnTo>
                  <a:lnTo>
                    <a:pt x="69" y="114"/>
                  </a:lnTo>
                  <a:lnTo>
                    <a:pt x="66" y="111"/>
                  </a:lnTo>
                  <a:lnTo>
                    <a:pt x="66" y="112"/>
                  </a:lnTo>
                  <a:lnTo>
                    <a:pt x="63" y="112"/>
                  </a:lnTo>
                  <a:lnTo>
                    <a:pt x="55" y="115"/>
                  </a:lnTo>
                  <a:lnTo>
                    <a:pt x="45" y="117"/>
                  </a:lnTo>
                  <a:lnTo>
                    <a:pt x="41" y="114"/>
                  </a:lnTo>
                  <a:lnTo>
                    <a:pt x="39" y="115"/>
                  </a:lnTo>
                  <a:lnTo>
                    <a:pt x="33" y="118"/>
                  </a:lnTo>
                  <a:lnTo>
                    <a:pt x="26" y="120"/>
                  </a:lnTo>
                  <a:lnTo>
                    <a:pt x="23" y="120"/>
                  </a:lnTo>
                  <a:lnTo>
                    <a:pt x="19" y="118"/>
                  </a:lnTo>
                  <a:lnTo>
                    <a:pt x="19" y="117"/>
                  </a:lnTo>
                  <a:lnTo>
                    <a:pt x="15" y="117"/>
                  </a:lnTo>
                  <a:lnTo>
                    <a:pt x="7" y="111"/>
                  </a:lnTo>
                  <a:lnTo>
                    <a:pt x="4" y="106"/>
                  </a:lnTo>
                  <a:lnTo>
                    <a:pt x="3" y="99"/>
                  </a:lnTo>
                  <a:lnTo>
                    <a:pt x="6" y="90"/>
                  </a:lnTo>
                  <a:lnTo>
                    <a:pt x="11" y="81"/>
                  </a:lnTo>
                  <a:close/>
                </a:path>
              </a:pathLst>
            </a:custGeom>
            <a:solidFill>
              <a:srgbClr val="FEE6F2"/>
            </a:solidFill>
            <a:ln w="12700">
              <a:solidFill>
                <a:srgbClr val="000000"/>
              </a:solidFill>
              <a:prstDash val="solid"/>
              <a:round/>
              <a:headEnd/>
              <a:tailEnd/>
            </a:ln>
          </p:spPr>
          <p:txBody>
            <a:bodyPr/>
            <a:lstStyle/>
            <a:p>
              <a:endParaRPr lang="ja-JP" altLang="en-US"/>
            </a:p>
          </p:txBody>
        </p:sp>
        <p:sp>
          <p:nvSpPr>
            <p:cNvPr id="40118" name="Freeform 172"/>
            <p:cNvSpPr>
              <a:spLocks/>
            </p:cNvSpPr>
            <p:nvPr/>
          </p:nvSpPr>
          <p:spPr bwMode="auto">
            <a:xfrm>
              <a:off x="3334" y="2814"/>
              <a:ext cx="63" cy="32"/>
            </a:xfrm>
            <a:custGeom>
              <a:avLst/>
              <a:gdLst>
                <a:gd name="T0" fmla="*/ 0 w 63"/>
                <a:gd name="T1" fmla="*/ 32 h 32"/>
                <a:gd name="T2" fmla="*/ 1 w 63"/>
                <a:gd name="T3" fmla="*/ 32 h 32"/>
                <a:gd name="T4" fmla="*/ 6 w 63"/>
                <a:gd name="T5" fmla="*/ 32 h 32"/>
                <a:gd name="T6" fmla="*/ 12 w 63"/>
                <a:gd name="T7" fmla="*/ 30 h 32"/>
                <a:gd name="T8" fmla="*/ 22 w 63"/>
                <a:gd name="T9" fmla="*/ 28 h 32"/>
                <a:gd name="T10" fmla="*/ 31 w 63"/>
                <a:gd name="T11" fmla="*/ 25 h 32"/>
                <a:gd name="T12" fmla="*/ 42 w 63"/>
                <a:gd name="T13" fmla="*/ 19 h 32"/>
                <a:gd name="T14" fmla="*/ 52 w 63"/>
                <a:gd name="T15" fmla="*/ 11 h 32"/>
                <a:gd name="T16" fmla="*/ 63 w 63"/>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3" h="32">
                  <a:moveTo>
                    <a:pt x="0" y="32"/>
                  </a:moveTo>
                  <a:lnTo>
                    <a:pt x="1" y="32"/>
                  </a:lnTo>
                  <a:lnTo>
                    <a:pt x="6" y="32"/>
                  </a:lnTo>
                  <a:lnTo>
                    <a:pt x="12" y="30"/>
                  </a:lnTo>
                  <a:lnTo>
                    <a:pt x="22" y="28"/>
                  </a:lnTo>
                  <a:lnTo>
                    <a:pt x="31" y="25"/>
                  </a:lnTo>
                  <a:lnTo>
                    <a:pt x="42" y="19"/>
                  </a:lnTo>
                  <a:lnTo>
                    <a:pt x="52" y="11"/>
                  </a:lnTo>
                  <a:lnTo>
                    <a:pt x="6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sp>
        <p:nvSpPr>
          <p:cNvPr id="39954" name="Text Box 176"/>
          <p:cNvSpPr txBox="1">
            <a:spLocks noChangeArrowheads="1"/>
          </p:cNvSpPr>
          <p:nvPr/>
        </p:nvSpPr>
        <p:spPr bwMode="auto">
          <a:xfrm>
            <a:off x="293261" y="8011909"/>
            <a:ext cx="1752600" cy="1323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600" dirty="0">
                <a:latin typeface="HG丸ｺﾞｼｯｸM-PRO" panose="020F0600000000000000" pitchFamily="50" charset="-128"/>
                <a:ea typeface="HG丸ｺﾞｼｯｸM-PRO" panose="020F0600000000000000" pitchFamily="50" charset="-128"/>
              </a:rPr>
              <a:t>問題解決型・課題達成型があるけど一番大切なのは標準化と管理の定着です！</a:t>
            </a:r>
          </a:p>
        </p:txBody>
      </p:sp>
      <p:sp>
        <p:nvSpPr>
          <p:cNvPr id="39955" name="Text Box 177"/>
          <p:cNvSpPr txBox="1">
            <a:spLocks noChangeArrowheads="1"/>
          </p:cNvSpPr>
          <p:nvPr/>
        </p:nvSpPr>
        <p:spPr bwMode="auto">
          <a:xfrm>
            <a:off x="5225926" y="7559681"/>
            <a:ext cx="1447800" cy="1169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400" dirty="0">
                <a:latin typeface="HG丸ｺﾞｼｯｸM-PRO" panose="020F0600000000000000" pitchFamily="50" charset="-128"/>
                <a:ea typeface="HG丸ｺﾞｼｯｸM-PRO" panose="020F0600000000000000" pitchFamily="50" charset="-128"/>
              </a:rPr>
              <a:t>ＪＨＳ職場でもみんなで決めたことは守りぬき、それから改善をしよう</a:t>
            </a:r>
          </a:p>
        </p:txBody>
      </p:sp>
      <p:sp>
        <p:nvSpPr>
          <p:cNvPr id="39956" name="Rectangle 1353"/>
          <p:cNvSpPr>
            <a:spLocks noChangeArrowheads="1"/>
          </p:cNvSpPr>
          <p:nvPr/>
        </p:nvSpPr>
        <p:spPr bwMode="auto">
          <a:xfrm>
            <a:off x="7677150" y="5588000"/>
            <a:ext cx="1289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100"/>
          </a:p>
        </p:txBody>
      </p:sp>
      <p:graphicFrame>
        <p:nvGraphicFramePr>
          <p:cNvPr id="180" name="表 179"/>
          <p:cNvGraphicFramePr>
            <a:graphicFrameLocks noGrp="1"/>
          </p:cNvGraphicFramePr>
          <p:nvPr/>
        </p:nvGraphicFramePr>
        <p:xfrm>
          <a:off x="7205663" y="3386138"/>
          <a:ext cx="9290050" cy="4921251"/>
        </p:xfrm>
        <a:graphic>
          <a:graphicData uri="http://schemas.openxmlformats.org/drawingml/2006/table">
            <a:tbl>
              <a:tblPr firstRow="1" bandRow="1"/>
              <a:tblGrid>
                <a:gridCol w="288567">
                  <a:extLst>
                    <a:ext uri="{9D8B030D-6E8A-4147-A177-3AD203B41FA5}">
                      <a16:colId xmlns:a16="http://schemas.microsoft.com/office/drawing/2014/main" val="20000"/>
                    </a:ext>
                  </a:extLst>
                </a:gridCol>
                <a:gridCol w="928133">
                  <a:extLst>
                    <a:ext uri="{9D8B030D-6E8A-4147-A177-3AD203B41FA5}">
                      <a16:colId xmlns:a16="http://schemas.microsoft.com/office/drawing/2014/main" val="20001"/>
                    </a:ext>
                  </a:extLst>
                </a:gridCol>
                <a:gridCol w="2383447">
                  <a:extLst>
                    <a:ext uri="{9D8B030D-6E8A-4147-A177-3AD203B41FA5}">
                      <a16:colId xmlns:a16="http://schemas.microsoft.com/office/drawing/2014/main" val="20002"/>
                    </a:ext>
                  </a:extLst>
                </a:gridCol>
                <a:gridCol w="936154">
                  <a:extLst>
                    <a:ext uri="{9D8B030D-6E8A-4147-A177-3AD203B41FA5}">
                      <a16:colId xmlns:a16="http://schemas.microsoft.com/office/drawing/2014/main" val="20003"/>
                    </a:ext>
                  </a:extLst>
                </a:gridCol>
                <a:gridCol w="937120">
                  <a:extLst>
                    <a:ext uri="{9D8B030D-6E8A-4147-A177-3AD203B41FA5}">
                      <a16:colId xmlns:a16="http://schemas.microsoft.com/office/drawing/2014/main" val="20004"/>
                    </a:ext>
                  </a:extLst>
                </a:gridCol>
                <a:gridCol w="1800297">
                  <a:extLst>
                    <a:ext uri="{9D8B030D-6E8A-4147-A177-3AD203B41FA5}">
                      <a16:colId xmlns:a16="http://schemas.microsoft.com/office/drawing/2014/main" val="20005"/>
                    </a:ext>
                  </a:extLst>
                </a:gridCol>
                <a:gridCol w="2016332">
                  <a:extLst>
                    <a:ext uri="{9D8B030D-6E8A-4147-A177-3AD203B41FA5}">
                      <a16:colId xmlns:a16="http://schemas.microsoft.com/office/drawing/2014/main" val="20006"/>
                    </a:ext>
                  </a:extLst>
                </a:gridCol>
              </a:tblGrid>
              <a:tr h="518164">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r>
                        <a:rPr kumimoji="1" lang="en-US" altLang="ja-JP" sz="900" dirty="0">
                          <a:solidFill>
                            <a:schemeClr val="tx1"/>
                          </a:solidFill>
                          <a:latin typeface="HG丸ｺﾞｼｯｸM-PRO" panose="020F0400000000000000" pitchFamily="50" charset="-128"/>
                          <a:ea typeface="HG丸ｺﾞｼｯｸM-PRO" panose="020F0400000000000000" pitchFamily="50" charset="-128"/>
                        </a:rPr>
                        <a:t>No.</a:t>
                      </a:r>
                      <a:endParaRPr kumimoji="1" lang="ja-JP" altLang="en-US" sz="900" dirty="0">
                        <a:solidFill>
                          <a:schemeClr val="tx1"/>
                        </a:solidFill>
                        <a:latin typeface="HG丸ｺﾞｼｯｸM-PRO" panose="020F0400000000000000" pitchFamily="50" charset="-128"/>
                        <a:ea typeface="HG丸ｺﾞｼｯｸM-PRO" panose="020F0400000000000000" pitchFamily="50" charset="-128"/>
                      </a:endParaRP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方策案</a:t>
                      </a: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実施事項</a:t>
                      </a:r>
                    </a:p>
                  </a:txBody>
                  <a:tcPr marL="91441" marR="91441" marT="45693" marB="4569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担当</a:t>
                      </a:r>
                    </a:p>
                  </a:txBody>
                  <a:tcPr marL="91441" marR="91441" marT="45693" marB="4569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日程</a:t>
                      </a: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txBody>
                  <a:tcPr marL="91441" marR="91441" marT="45693" marB="4569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留意点</a:t>
                      </a:r>
                    </a:p>
                  </a:txBody>
                  <a:tcPr marL="91441" marR="91441" marT="45693" marB="4569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実施結果</a:t>
                      </a:r>
                      <a:r>
                        <a:rPr kumimoji="1" lang="en-US" altLang="ja-JP" sz="1400" dirty="0">
                          <a:solidFill>
                            <a:schemeClr val="tx1"/>
                          </a:solidFill>
                          <a:latin typeface="HG丸ｺﾞｼｯｸM-PRO" panose="020F0400000000000000" pitchFamily="50" charset="-128"/>
                          <a:ea typeface="HG丸ｺﾞｼｯｸM-PRO" panose="020F0400000000000000" pitchFamily="50" charset="-128"/>
                        </a:rPr>
                        <a:t>/</a:t>
                      </a:r>
                    </a:p>
                    <a:p>
                      <a:pPr algn="ct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効果確認最終仕様</a:t>
                      </a: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txBody>
                  <a:tcPr marL="91441" marR="91441" marT="45693" marB="4569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944938">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１</a:t>
                      </a: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人通りの多い場所へ変更</a:t>
                      </a:r>
                      <a:endParaRPr kumimoji="1" lang="en-US" altLang="ja-JP" sz="1400" b="0" dirty="0">
                        <a:solidFill>
                          <a:schemeClr val="tx1"/>
                        </a:solidFill>
                        <a:latin typeface="HG丸ｺﾞｼｯｸM-PRO" panose="020F0400000000000000" pitchFamily="50" charset="-128"/>
                        <a:ea typeface="HG丸ｺﾞｼｯｸM-PRO" panose="020F0400000000000000" pitchFamily="50" charset="-128"/>
                      </a:endParaRP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①通行量の多い場所調査（候補地を比較し選定）</a:t>
                      </a: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②場所確保</a:t>
                      </a: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③自販機移設</a:t>
                      </a: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txBody>
                  <a:tcPr marL="91441" marR="91441" marT="45691" marB="4569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en-US" altLang="ja-JP" sz="1400" b="1" dirty="0">
                          <a:solidFill>
                            <a:schemeClr val="tx1"/>
                          </a:solidFill>
                          <a:latin typeface="HG丸ｺﾞｼｯｸM-PRO" panose="020F0400000000000000" pitchFamily="50" charset="-128"/>
                          <a:ea typeface="HG丸ｺﾞｼｯｸM-PRO" panose="020F0400000000000000" pitchFamily="50" charset="-128"/>
                        </a:rPr>
                        <a:t>A</a:t>
                      </a:r>
                      <a:r>
                        <a:rPr kumimoji="1" lang="ja-JP" altLang="en-US" sz="1400" b="1" dirty="0">
                          <a:solidFill>
                            <a:schemeClr val="tx1"/>
                          </a:solidFill>
                          <a:latin typeface="HG丸ｺﾞｼｯｸM-PRO" panose="020F0400000000000000" pitchFamily="50" charset="-128"/>
                          <a:ea typeface="HG丸ｺﾞｼｯｸM-PRO" panose="020F0400000000000000" pitchFamily="50" charset="-128"/>
                        </a:rPr>
                        <a:t>さん</a:t>
                      </a:r>
                      <a:endParaRPr kumimoji="1" lang="en-US" altLang="ja-JP" sz="1400" b="1" dirty="0">
                        <a:solidFill>
                          <a:schemeClr val="tx1"/>
                        </a:solidFill>
                        <a:latin typeface="HG丸ｺﾞｼｯｸM-PRO" panose="020F0400000000000000" pitchFamily="50" charset="-128"/>
                        <a:ea typeface="HG丸ｺﾞｼｯｸM-PRO" panose="020F0400000000000000" pitchFamily="50" charset="-128"/>
                      </a:endParaRP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a:t>
                      </a: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a:t>
                      </a: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a:t>
                      </a: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txBody>
                  <a:tcPr marL="91441" marR="91441" marT="45691" marB="4569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○候補地</a:t>
                      </a:r>
                      <a:r>
                        <a:rPr kumimoji="1" lang="en-US" altLang="ja-JP" sz="1400" dirty="0">
                          <a:solidFill>
                            <a:schemeClr val="tx1"/>
                          </a:solidFill>
                          <a:latin typeface="HG丸ｺﾞｼｯｸM-PRO" panose="020F0400000000000000" pitchFamily="50" charset="-128"/>
                          <a:ea typeface="HG丸ｺﾞｼｯｸM-PRO" panose="020F0400000000000000" pitchFamily="50" charset="-128"/>
                        </a:rPr>
                        <a:t>C</a:t>
                      </a: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を採用</a:t>
                      </a: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10001"/>
                  </a:ext>
                </a:extLst>
              </a:tr>
              <a:tr h="944938">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２</a:t>
                      </a: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ポップ広告を出す</a:t>
                      </a: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①広告デザイン検討</a:t>
                      </a:r>
                      <a:endParaRPr kumimoji="1" lang="en-US" altLang="ja-JP"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②見積もり</a:t>
                      </a:r>
                      <a:endParaRPr kumimoji="1" lang="en-US" altLang="ja-JP"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③製作</a:t>
                      </a:r>
                      <a:endParaRPr kumimoji="1" lang="en-US" altLang="ja-JP"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④設置</a:t>
                      </a:r>
                      <a:endParaRPr kumimoji="1" lang="en-US" altLang="ja-JP"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txBody>
                  <a:tcPr marL="91441" marR="91441" marT="45691" marB="4569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B</a:t>
                      </a:r>
                      <a:r>
                        <a:rPr kumimoji="1" lang="ja-JP" altLang="en-US" sz="14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さん</a:t>
                      </a:r>
                      <a:endParaRPr kumimoji="1" lang="en-US" altLang="ja-JP" sz="14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a:t>
                      </a: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a:t>
                      </a: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a:t>
                      </a: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a:t>
                      </a: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txBody>
                  <a:tcPr marL="91441" marR="91441" marT="45691" marB="4569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①飲料メーカーの広告を引用（飲料メーカーとの調整？）</a:t>
                      </a:r>
                      <a:endParaRPr lang="ja-JP" altLang="en-US" sz="1400" dirty="0">
                        <a:solidFill>
                          <a:schemeClr val="tx1"/>
                        </a:solidFill>
                        <a:latin typeface="HG丸ｺﾞｼｯｸM-PRO" panose="020F0400000000000000" pitchFamily="50" charset="-128"/>
                        <a:ea typeface="HG丸ｺﾞｼｯｸM-PRO" panose="020F0400000000000000" pitchFamily="50" charset="-128"/>
                      </a:endParaRP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400" dirty="0">
                          <a:solidFill>
                            <a:schemeClr val="tx1"/>
                          </a:solidFill>
                          <a:latin typeface="HG丸ｺﾞｼｯｸM-PRO" panose="020F0400000000000000" pitchFamily="50" charset="-128"/>
                          <a:ea typeface="HG丸ｺﾞｼｯｸM-PRO" panose="020F0400000000000000" pitchFamily="50" charset="-128"/>
                        </a:rPr>
                        <a:t>○広告メーカ調整</a:t>
                      </a: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10002"/>
                  </a:ext>
                </a:extLst>
              </a:tr>
              <a:tr h="944938">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３</a:t>
                      </a: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自動音声で呼びかける</a:t>
                      </a: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①音声案１、２、３を作成</a:t>
                      </a:r>
                      <a:endParaRPr kumimoji="1" lang="en-US" altLang="ja-JP"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②スピーカ仕様検討</a:t>
                      </a:r>
                      <a:endParaRPr kumimoji="1" lang="en-US" altLang="ja-JP"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③試行による効果確認</a:t>
                      </a:r>
                      <a:endParaRPr kumimoji="1" lang="en-US" altLang="ja-JP"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④自販機改造</a:t>
                      </a:r>
                      <a:endParaRPr lang="ja-JP" altLang="en-US" sz="1400" dirty="0">
                        <a:solidFill>
                          <a:schemeClr val="tx1"/>
                        </a:solidFill>
                        <a:latin typeface="HG丸ｺﾞｼｯｸM-PRO" panose="020F0400000000000000" pitchFamily="50" charset="-128"/>
                        <a:ea typeface="HG丸ｺﾞｼｯｸM-PRO" panose="020F0400000000000000" pitchFamily="50" charset="-128"/>
                      </a:endParaRPr>
                    </a:p>
                  </a:txBody>
                  <a:tcPr marL="91441" marR="91441" marT="45691" marB="4569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C</a:t>
                      </a:r>
                      <a:r>
                        <a:rPr kumimoji="1" lang="ja-JP" altLang="en-US" sz="14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さん</a:t>
                      </a:r>
                      <a:endParaRPr kumimoji="1" lang="en-US" altLang="ja-JP" sz="14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a:t>
                      </a: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a:t>
                      </a: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a:t>
                      </a: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a:t>
                      </a: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txBody>
                  <a:tcPr marL="91441" marR="91441" marT="45691" marB="4569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400" dirty="0">
                          <a:solidFill>
                            <a:schemeClr val="tx1"/>
                          </a:solidFill>
                          <a:latin typeface="HG丸ｺﾞｼｯｸM-PRO" panose="020F0400000000000000" pitchFamily="50" charset="-128"/>
                          <a:ea typeface="HG丸ｺﾞｼｯｸM-PRO" panose="020F0400000000000000" pitchFamily="50" charset="-128"/>
                        </a:rPr>
                        <a:t>○音声案２採用。</a:t>
                      </a:r>
                      <a:endParaRPr lang="en-US" altLang="ja-JP" sz="1400" dirty="0">
                        <a:solidFill>
                          <a:schemeClr val="tx1"/>
                        </a:solidFill>
                        <a:latin typeface="HG丸ｺﾞｼｯｸM-PRO" panose="020F0400000000000000" pitchFamily="50" charset="-128"/>
                        <a:ea typeface="HG丸ｺﾞｼｯｸM-PRO" panose="020F0400000000000000" pitchFamily="50" charset="-128"/>
                      </a:endParaRPr>
                    </a:p>
                    <a:p>
                      <a:r>
                        <a:rPr lang="ja-JP" altLang="en-US" sz="1400" dirty="0">
                          <a:solidFill>
                            <a:schemeClr val="tx1"/>
                          </a:solidFill>
                          <a:latin typeface="HG丸ｺﾞｼｯｸM-PRO" panose="020F0400000000000000" pitchFamily="50" charset="-128"/>
                          <a:ea typeface="HG丸ｺﾞｼｯｸM-PRO" panose="020F0400000000000000" pitchFamily="50" charset="-128"/>
                        </a:rPr>
                        <a:t>指向性スピーカ採用。</a:t>
                      </a: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10003"/>
                  </a:ext>
                </a:extLst>
              </a:tr>
              <a:tr h="731549">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４</a:t>
                      </a: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屋根、椅子の設置</a:t>
                      </a: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①仕様検討（屋根、椅子）</a:t>
                      </a:r>
                      <a:endParaRPr kumimoji="1" lang="en-US" altLang="ja-JP"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②見積もり</a:t>
                      </a:r>
                      <a:endParaRPr kumimoji="1" lang="en-US" altLang="ja-JP"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③設置</a:t>
                      </a:r>
                      <a:endParaRPr lang="ja-JP" altLang="en-US" sz="1400" dirty="0">
                        <a:solidFill>
                          <a:schemeClr val="tx1"/>
                        </a:solidFill>
                        <a:latin typeface="HG丸ｺﾞｼｯｸM-PRO" panose="020F0400000000000000" pitchFamily="50" charset="-128"/>
                        <a:ea typeface="HG丸ｺﾞｼｯｸM-PRO" panose="020F0400000000000000" pitchFamily="50" charset="-128"/>
                      </a:endParaRPr>
                    </a:p>
                  </a:txBody>
                  <a:tcPr marL="91441" marR="91441" marT="45691" marB="4569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D</a:t>
                      </a:r>
                      <a:r>
                        <a:rPr kumimoji="1" lang="ja-JP" altLang="en-US" sz="1400" b="1" i="0" u="none" strike="noStrike" kern="1200" cap="none" spc="0" normalizeH="0" baseline="0" noProof="0" dirty="0" err="1">
                          <a:ln>
                            <a:noFill/>
                          </a:ln>
                          <a:solidFill>
                            <a:schemeClr val="tx1"/>
                          </a:solidFill>
                          <a:effectLst/>
                          <a:uLnTx/>
                          <a:uFillTx/>
                          <a:latin typeface="HG丸ｺﾞｼｯｸM-PRO" panose="020F0400000000000000" pitchFamily="50" charset="-128"/>
                          <a:ea typeface="HG丸ｺﾞｼｯｸM-PRO" panose="020F0400000000000000" pitchFamily="50" charset="-128"/>
                        </a:rPr>
                        <a:t>さん</a:t>
                      </a:r>
                      <a:endParaRPr kumimoji="1" lang="en-US" altLang="ja-JP" sz="14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a:t>
                      </a: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a:t>
                      </a: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a:t>
                      </a: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txBody>
                  <a:tcPr marL="91441" marR="91441" marT="45691" marB="4569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①施設との調整</a:t>
                      </a:r>
                      <a:endParaRPr lang="ja-JP" altLang="en-US" sz="1400" dirty="0">
                        <a:solidFill>
                          <a:schemeClr val="tx1"/>
                        </a:solidFill>
                        <a:latin typeface="HG丸ｺﾞｼｯｸM-PRO" panose="020F0400000000000000" pitchFamily="50" charset="-128"/>
                        <a:ea typeface="HG丸ｺﾞｼｯｸM-PRO" panose="020F0400000000000000" pitchFamily="50" charset="-128"/>
                      </a:endParaRP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400" dirty="0">
                          <a:solidFill>
                            <a:schemeClr val="tx1"/>
                          </a:solidFill>
                          <a:latin typeface="HG丸ｺﾞｼｯｸM-PRO" panose="020F0400000000000000" pitchFamily="50" charset="-128"/>
                          <a:ea typeface="HG丸ｺﾞｼｯｸM-PRO" panose="020F0400000000000000" pitchFamily="50" charset="-128"/>
                        </a:rPr>
                        <a:t>○屋根のみ設置</a:t>
                      </a: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10004"/>
                  </a:ext>
                </a:extLst>
              </a:tr>
              <a:tr h="836724">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５</a:t>
                      </a: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dirty="0">
                          <a:solidFill>
                            <a:schemeClr val="tx1"/>
                          </a:solidFill>
                          <a:latin typeface="HG丸ｺﾞｼｯｸM-PRO" panose="020F0400000000000000" pitchFamily="50" charset="-128"/>
                          <a:ea typeface="HG丸ｺﾞｼｯｸM-PRO" panose="020F0400000000000000" pitchFamily="50" charset="-128"/>
                        </a:rPr>
                        <a:t>データ分析で商品入れ替え</a:t>
                      </a:r>
                    </a:p>
                  </a:txBody>
                  <a:tcPr marL="91441" marR="91441" marT="45689" marB="45689"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①過去データ調査（特に季節変動も考慮）して設定</a:t>
                      </a:r>
                      <a:endParaRPr kumimoji="1" lang="en-US" altLang="ja-JP"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②常時データ把握して変更。</a:t>
                      </a:r>
                    </a:p>
                  </a:txBody>
                  <a:tcPr marL="91441" marR="91441" marT="45689" marB="45689">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E</a:t>
                      </a:r>
                      <a:r>
                        <a:rPr kumimoji="1" lang="ja-JP" altLang="en-US" sz="1400" b="1" i="0" u="none" strike="noStrike" kern="1200" cap="none" spc="0" normalizeH="0" baseline="0" noProof="0" dirty="0" err="1">
                          <a:ln>
                            <a:noFill/>
                          </a:ln>
                          <a:solidFill>
                            <a:schemeClr val="tx1"/>
                          </a:solidFill>
                          <a:effectLst/>
                          <a:uLnTx/>
                          <a:uFillTx/>
                          <a:latin typeface="HG丸ｺﾞｼｯｸM-PRO" panose="020F0400000000000000" pitchFamily="50" charset="-128"/>
                          <a:ea typeface="HG丸ｺﾞｼｯｸM-PRO" panose="020F0400000000000000" pitchFamily="50" charset="-128"/>
                        </a:rPr>
                        <a:t>さん</a:t>
                      </a:r>
                      <a:endParaRPr kumimoji="1" lang="en-US" altLang="ja-JP" sz="1400" b="1"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endParaRP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a:t>
                      </a: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HG丸ｺﾞｼｯｸM-PRO" panose="020F0400000000000000" pitchFamily="50" charset="-128"/>
                          <a:ea typeface="HG丸ｺﾞｼｯｸM-PRO" panose="020F0400000000000000" pitchFamily="50" charset="-128"/>
                        </a:rPr>
                        <a:t>～○○</a:t>
                      </a:r>
                      <a:endParaRPr kumimoji="1" lang="en-US" altLang="ja-JP" sz="1400" dirty="0">
                        <a:solidFill>
                          <a:schemeClr val="tx1"/>
                        </a:solidFill>
                        <a:latin typeface="HG丸ｺﾞｼｯｸM-PRO" panose="020F0400000000000000" pitchFamily="50" charset="-128"/>
                        <a:ea typeface="HG丸ｺﾞｼｯｸM-PRO" panose="020F0400000000000000" pitchFamily="50" charset="-128"/>
                      </a:endParaRPr>
                    </a:p>
                  </a:txBody>
                  <a:tcPr marL="91441" marR="91441" marT="45691" marB="45691">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HG丸ｺﾞｼｯｸM-PRO" panose="020F0400000000000000" pitchFamily="50" charset="-128"/>
                          <a:ea typeface="HG丸ｺﾞｼｯｸM-PRO" panose="020F0400000000000000" pitchFamily="50" charset="-128"/>
                        </a:rPr>
                        <a:t>①新商品の売れ行き情報収集して反映</a:t>
                      </a:r>
                      <a:endParaRPr lang="ja-JP" altLang="en-US" sz="1400" dirty="0">
                        <a:solidFill>
                          <a:schemeClr val="tx1"/>
                        </a:solidFill>
                        <a:latin typeface="HG丸ｺﾞｼｯｸM-PRO" panose="020F0400000000000000" pitchFamily="50" charset="-128"/>
                        <a:ea typeface="HG丸ｺﾞｼｯｸM-PRO" panose="020F0400000000000000" pitchFamily="50" charset="-128"/>
                      </a:endParaRP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r>
                        <a:rPr lang="ja-JP" altLang="en-US" sz="1400" dirty="0">
                          <a:solidFill>
                            <a:schemeClr val="tx1"/>
                          </a:solidFill>
                          <a:latin typeface="HG丸ｺﾞｼｯｸM-PRO" panose="020F0400000000000000" pitchFamily="50" charset="-128"/>
                          <a:ea typeface="HG丸ｺﾞｼｯｸM-PRO" panose="020F0400000000000000" pitchFamily="50" charset="-128"/>
                        </a:rPr>
                        <a:t>○データ自動収集、３ヶ月ごとの入れ替え</a:t>
                      </a:r>
                    </a:p>
                  </a:txBody>
                  <a:tcPr marL="91441" marR="91441" marT="45691" marB="45691"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ysDash"/>
                      <a:round/>
                      <a:headEnd type="none" w="med" len="med"/>
                      <a:tailEnd type="none" w="med" len="med"/>
                    </a:lnT>
                    <a:lnB w="12700" cap="flat" cmpd="sng" algn="ctr">
                      <a:solidFill>
                        <a:sysClr val="windowText" lastClr="000000"/>
                      </a:solidFill>
                      <a:prstDash val="sysDash"/>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10005"/>
                  </a:ext>
                </a:extLst>
              </a:tr>
            </a:tbl>
          </a:graphicData>
        </a:graphic>
      </p:graphicFrame>
      <p:sp>
        <p:nvSpPr>
          <p:cNvPr id="181" name="AutoShape 6"/>
          <p:cNvSpPr>
            <a:spLocks noChangeArrowheads="1"/>
          </p:cNvSpPr>
          <p:nvPr/>
        </p:nvSpPr>
        <p:spPr bwMode="auto">
          <a:xfrm>
            <a:off x="7100888" y="711200"/>
            <a:ext cx="3656012" cy="350838"/>
          </a:xfrm>
          <a:prstGeom prst="roundRect">
            <a:avLst>
              <a:gd name="adj" fmla="val 16667"/>
            </a:avLst>
          </a:prstGeom>
          <a:noFill/>
          <a:ln w="25400">
            <a:solidFill>
              <a:sysClr val="windowText" lastClr="000000"/>
            </a:solidFill>
            <a:round/>
            <a:headEnd type="none" w="sm" len="sm"/>
            <a:tailEnd type="none" w="sm" len="sm"/>
          </a:ln>
          <a:effectLst/>
        </p:spPr>
        <p:txBody>
          <a:bodyPr wrap="none" anchor="ct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fontAlgn="auto" hangingPunct="1">
              <a:spcBef>
                <a:spcPct val="0"/>
              </a:spcBef>
              <a:spcAft>
                <a:spcPts val="0"/>
              </a:spcAft>
              <a:buFontTx/>
              <a:buNone/>
              <a:defRPr/>
            </a:pPr>
            <a:r>
              <a:rPr lang="ja-JP" altLang="en-US" sz="2400" kern="0" dirty="0">
                <a:solidFill>
                  <a:srgbClr val="000000"/>
                </a:solidFill>
                <a:latin typeface="HG丸ｺﾞｼｯｸM-PRO" panose="020F0400000000000000" pitchFamily="50" charset="-128"/>
                <a:ea typeface="HG丸ｺﾞｼｯｸM-PRO" panose="020F0400000000000000" pitchFamily="50" charset="-128"/>
              </a:rPr>
              <a:t>成功シナリオの実施</a:t>
            </a:r>
          </a:p>
        </p:txBody>
      </p:sp>
      <p:pic>
        <p:nvPicPr>
          <p:cNvPr id="40021" name="図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140950" y="1849438"/>
            <a:ext cx="6338888" cy="4154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22" name="Rectangle 6"/>
          <p:cNvSpPr>
            <a:spLocks noChangeArrowheads="1"/>
          </p:cNvSpPr>
          <p:nvPr/>
        </p:nvSpPr>
        <p:spPr bwMode="auto">
          <a:xfrm>
            <a:off x="1327150" y="93663"/>
            <a:ext cx="103346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solidFill>
                  <a:srgbClr val="000000"/>
                </a:solidFill>
                <a:latin typeface="HG丸ｺﾞｼｯｸM-PRO" panose="020F0600000000000000" pitchFamily="50" charset="-128"/>
                <a:ea typeface="HG丸ｺﾞｼｯｸM-PRO" panose="020F0600000000000000" pitchFamily="50" charset="-128"/>
              </a:rPr>
              <a:t>課題達成型</a:t>
            </a:r>
            <a:endParaRPr lang="ja-JP" altLang="en-US" sz="1600" b="1">
              <a:latin typeface="HG丸ｺﾞｼｯｸM-PRO" panose="020F0600000000000000" pitchFamily="50" charset="-128"/>
              <a:ea typeface="HG丸ｺﾞｼｯｸM-PRO" panose="020F0600000000000000" pitchFamily="50" charset="-128"/>
            </a:endParaRPr>
          </a:p>
        </p:txBody>
      </p:sp>
      <p:sp>
        <p:nvSpPr>
          <p:cNvPr id="40023" name="Rectangle 8"/>
          <p:cNvSpPr>
            <a:spLocks noChangeArrowheads="1"/>
          </p:cNvSpPr>
          <p:nvPr/>
        </p:nvSpPr>
        <p:spPr bwMode="auto">
          <a:xfrm>
            <a:off x="11493896" y="98425"/>
            <a:ext cx="102711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latin typeface="HG丸ｺﾞｼｯｸM-PRO" panose="020F0600000000000000" pitchFamily="50" charset="-128"/>
                <a:ea typeface="HG丸ｺﾞｼｯｸM-PRO" panose="020F0600000000000000" pitchFamily="50" charset="-128"/>
              </a:rPr>
              <a:t>問題解決型</a:t>
            </a:r>
          </a:p>
        </p:txBody>
      </p:sp>
      <p:sp>
        <p:nvSpPr>
          <p:cNvPr id="40024" name="Freeform 9"/>
          <p:cNvSpPr>
            <a:spLocks/>
          </p:cNvSpPr>
          <p:nvPr/>
        </p:nvSpPr>
        <p:spPr bwMode="auto">
          <a:xfrm>
            <a:off x="1290638" y="404813"/>
            <a:ext cx="1108075" cy="225425"/>
          </a:xfrm>
          <a:custGeom>
            <a:avLst/>
            <a:gdLst>
              <a:gd name="T0" fmla="*/ 0 w 1398"/>
              <a:gd name="T1" fmla="*/ 2147483646 h 384"/>
              <a:gd name="T2" fmla="*/ 2147483646 w 1398"/>
              <a:gd name="T3" fmla="*/ 2147483646 h 384"/>
              <a:gd name="T4" fmla="*/ 2147483646 w 1398"/>
              <a:gd name="T5" fmla="*/ 0 h 384"/>
              <a:gd name="T6" fmla="*/ 2147483646 w 1398"/>
              <a:gd name="T7" fmla="*/ 0 h 384"/>
              <a:gd name="T8" fmla="*/ 2147483646 w 1398"/>
              <a:gd name="T9" fmla="*/ 2147483646 h 384"/>
              <a:gd name="T10" fmla="*/ 2147483646 w 1398"/>
              <a:gd name="T11" fmla="*/ 2147483646 h 384"/>
              <a:gd name="T12" fmla="*/ 2147483646 w 1398"/>
              <a:gd name="T13" fmla="*/ 2147483646 h 384"/>
              <a:gd name="T14" fmla="*/ 0 w 1398"/>
              <a:gd name="T15" fmla="*/ 2147483646 h 3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98" h="384">
                <a:moveTo>
                  <a:pt x="0" y="113"/>
                </a:moveTo>
                <a:lnTo>
                  <a:pt x="334" y="113"/>
                </a:lnTo>
                <a:lnTo>
                  <a:pt x="334" y="0"/>
                </a:lnTo>
                <a:lnTo>
                  <a:pt x="1064" y="0"/>
                </a:lnTo>
                <a:lnTo>
                  <a:pt x="1064" y="113"/>
                </a:lnTo>
                <a:lnTo>
                  <a:pt x="1398" y="113"/>
                </a:lnTo>
                <a:lnTo>
                  <a:pt x="699" y="384"/>
                </a:lnTo>
                <a:lnTo>
                  <a:pt x="0" y="113"/>
                </a:lnTo>
                <a:close/>
              </a:path>
            </a:pathLst>
          </a:custGeom>
          <a:solidFill>
            <a:srgbClr val="009999"/>
          </a:solidFill>
          <a:ln w="7938">
            <a:solidFill>
              <a:srgbClr val="000000"/>
            </a:solidFill>
            <a:prstDash val="solid"/>
            <a:round/>
            <a:headEnd/>
            <a:tailEnd/>
          </a:ln>
        </p:spPr>
        <p:txBody>
          <a:bodyPr/>
          <a:lstStyle/>
          <a:p>
            <a:endParaRPr lang="ja-JP" altLang="en-US"/>
          </a:p>
        </p:txBody>
      </p:sp>
      <p:sp>
        <p:nvSpPr>
          <p:cNvPr id="40025" name="Freeform 10"/>
          <p:cNvSpPr>
            <a:spLocks/>
          </p:cNvSpPr>
          <p:nvPr/>
        </p:nvSpPr>
        <p:spPr bwMode="auto">
          <a:xfrm>
            <a:off x="11452621" y="406400"/>
            <a:ext cx="1108075" cy="225425"/>
          </a:xfrm>
          <a:custGeom>
            <a:avLst/>
            <a:gdLst>
              <a:gd name="T0" fmla="*/ 0 w 1398"/>
              <a:gd name="T1" fmla="*/ 2147483646 h 384"/>
              <a:gd name="T2" fmla="*/ 2147483646 w 1398"/>
              <a:gd name="T3" fmla="*/ 2147483646 h 384"/>
              <a:gd name="T4" fmla="*/ 2147483646 w 1398"/>
              <a:gd name="T5" fmla="*/ 0 h 384"/>
              <a:gd name="T6" fmla="*/ 2147483646 w 1398"/>
              <a:gd name="T7" fmla="*/ 0 h 384"/>
              <a:gd name="T8" fmla="*/ 2147483646 w 1398"/>
              <a:gd name="T9" fmla="*/ 2147483646 h 384"/>
              <a:gd name="T10" fmla="*/ 2147483646 w 1398"/>
              <a:gd name="T11" fmla="*/ 2147483646 h 384"/>
              <a:gd name="T12" fmla="*/ 2147483646 w 1398"/>
              <a:gd name="T13" fmla="*/ 2147483646 h 384"/>
              <a:gd name="T14" fmla="*/ 0 w 1398"/>
              <a:gd name="T15" fmla="*/ 2147483646 h 3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98" h="384">
                <a:moveTo>
                  <a:pt x="0" y="113"/>
                </a:moveTo>
                <a:lnTo>
                  <a:pt x="334" y="113"/>
                </a:lnTo>
                <a:lnTo>
                  <a:pt x="334" y="0"/>
                </a:lnTo>
                <a:lnTo>
                  <a:pt x="1064" y="0"/>
                </a:lnTo>
                <a:lnTo>
                  <a:pt x="1064" y="113"/>
                </a:lnTo>
                <a:lnTo>
                  <a:pt x="1398" y="113"/>
                </a:lnTo>
                <a:lnTo>
                  <a:pt x="699" y="384"/>
                </a:lnTo>
                <a:lnTo>
                  <a:pt x="0" y="113"/>
                </a:lnTo>
                <a:close/>
              </a:path>
            </a:pathLst>
          </a:custGeom>
          <a:solidFill>
            <a:schemeClr val="bg1"/>
          </a:solidFill>
          <a:ln w="7938">
            <a:solidFill>
              <a:srgbClr val="000000"/>
            </a:solidFill>
            <a:prstDash val="solid"/>
            <a:round/>
            <a:headEnd/>
            <a:tailEnd/>
          </a:ln>
        </p:spPr>
        <p:txBody>
          <a:bodyPr/>
          <a:lstStyle/>
          <a:p>
            <a:endParaRPr lang="ja-JP" altLang="en-US"/>
          </a:p>
        </p:txBody>
      </p:sp>
      <p:sp>
        <p:nvSpPr>
          <p:cNvPr id="22" name="AutoShape 4"/>
          <p:cNvSpPr>
            <a:spLocks noChangeArrowheads="1"/>
          </p:cNvSpPr>
          <p:nvPr/>
        </p:nvSpPr>
        <p:spPr bwMode="auto">
          <a:xfrm>
            <a:off x="7058025" y="2730500"/>
            <a:ext cx="9620250" cy="5726113"/>
          </a:xfrm>
          <a:prstGeom prst="roundRect">
            <a:avLst>
              <a:gd name="adj" fmla="val 2714"/>
            </a:avLst>
          </a:prstGeom>
          <a:noFill/>
          <a:ln w="12700">
            <a:solidFill>
              <a:srgbClr val="000000"/>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800" kern="0" dirty="0">
              <a:solidFill>
                <a:prstClr val="black"/>
              </a:solidFill>
              <a:latin typeface="HG丸ｺﾞｼｯｸM-PRO" panose="020F0400000000000000" pitchFamily="50" charset="-128"/>
              <a:ea typeface="HG丸ｺﾞｼｯｸM-PRO" panose="020F0400000000000000" pitchFamily="50" charset="-128"/>
            </a:endParaRPr>
          </a:p>
        </p:txBody>
      </p:sp>
      <p:pic>
        <p:nvPicPr>
          <p:cNvPr id="40027" name="図 2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6700" y="1446948"/>
            <a:ext cx="6343650" cy="377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AutoShape 5"/>
          <p:cNvSpPr>
            <a:spLocks noChangeArrowheads="1"/>
          </p:cNvSpPr>
          <p:nvPr/>
        </p:nvSpPr>
        <p:spPr bwMode="auto">
          <a:xfrm>
            <a:off x="503238" y="1286611"/>
            <a:ext cx="2349500" cy="355600"/>
          </a:xfrm>
          <a:prstGeom prst="roundRect">
            <a:avLst>
              <a:gd name="adj" fmla="val 16657"/>
            </a:avLst>
          </a:prstGeom>
          <a:solidFill>
            <a:sysClr val="window" lastClr="FFFFFF"/>
          </a:solidFill>
          <a:ln w="12700">
            <a:solidFill>
              <a:sysClr val="windowText" lastClr="000000"/>
            </a:solidFill>
            <a:round/>
            <a:headEnd/>
            <a:tailEnd/>
          </a:ln>
        </p:spPr>
        <p:txBody>
          <a:bodyPr wrap="none" lIns="96838" tIns="49212" rIns="96838" bIns="49212" anchor="ctr"/>
          <a:lstStyle>
            <a:lvl1pPr defTabSz="844550"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defTabSz="8445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defTabSz="84455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defTabSz="84455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defTabSz="84455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defTabSz="84455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fontAlgn="auto" hangingPunct="1">
              <a:spcBef>
                <a:spcPct val="0"/>
              </a:spcBef>
              <a:spcAft>
                <a:spcPts val="0"/>
              </a:spcAft>
              <a:buFontTx/>
              <a:buNone/>
              <a:defRPr/>
            </a:pPr>
            <a:r>
              <a:rPr lang="ja-JP" altLang="en-US" sz="1800" kern="0" dirty="0">
                <a:solidFill>
                  <a:srgbClr val="000000"/>
                </a:solidFill>
                <a:latin typeface="HG丸ｺﾞｼｯｸM-PRO" panose="020F0400000000000000" pitchFamily="50" charset="-128"/>
                <a:ea typeface="HG丸ｺﾞｼｯｸM-PRO" panose="020F0400000000000000" pitchFamily="50" charset="-128"/>
              </a:rPr>
              <a:t>成功シナリオの実施</a:t>
            </a:r>
          </a:p>
        </p:txBody>
      </p:sp>
      <p:sp>
        <p:nvSpPr>
          <p:cNvPr id="40029" name="Rectangle 317"/>
          <p:cNvSpPr>
            <a:spLocks noChangeArrowheads="1"/>
          </p:cNvSpPr>
          <p:nvPr/>
        </p:nvSpPr>
        <p:spPr bwMode="auto">
          <a:xfrm>
            <a:off x="296863" y="981811"/>
            <a:ext cx="5397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2000" b="1">
                <a:solidFill>
                  <a:srgbClr val="000000"/>
                </a:solidFill>
                <a:latin typeface="HG丸ｺﾞｼｯｸM-PRO" panose="020F0600000000000000" pitchFamily="50" charset="-128"/>
                <a:ea typeface="HG丸ｺﾞｼｯｸM-PRO" panose="020F0600000000000000" pitchFamily="50" charset="-128"/>
              </a:rPr>
              <a:t>&lt;</a:t>
            </a:r>
            <a:r>
              <a:rPr lang="ja-JP" altLang="en-US" sz="2000" b="1">
                <a:solidFill>
                  <a:srgbClr val="000000"/>
                </a:solidFill>
                <a:latin typeface="HG丸ｺﾞｼｯｸM-PRO" panose="020F0600000000000000" pitchFamily="50" charset="-128"/>
                <a:ea typeface="HG丸ｺﾞｼｯｸM-PRO" panose="020F0600000000000000" pitchFamily="50" charset="-128"/>
              </a:rPr>
              <a:t>例</a:t>
            </a:r>
            <a:r>
              <a:rPr lang="en-US" altLang="ja-JP" sz="2000" b="1">
                <a:solidFill>
                  <a:srgbClr val="000000"/>
                </a:solidFill>
                <a:latin typeface="HG丸ｺﾞｼｯｸM-PRO" panose="020F0600000000000000" pitchFamily="50" charset="-128"/>
                <a:ea typeface="HG丸ｺﾞｼｯｸM-PRO" panose="020F0600000000000000" pitchFamily="50" charset="-128"/>
              </a:rPr>
              <a:t>&gt;</a:t>
            </a:r>
            <a:endParaRPr lang="ja-JP" altLang="en-US" sz="2000" b="1">
              <a:latin typeface="HG丸ｺﾞｼｯｸM-PRO" panose="020F0600000000000000" pitchFamily="50" charset="-128"/>
              <a:ea typeface="HG丸ｺﾞｼｯｸM-PRO" panose="020F0600000000000000" pitchFamily="50" charset="-128"/>
            </a:endParaRPr>
          </a:p>
        </p:txBody>
      </p:sp>
      <p:sp>
        <p:nvSpPr>
          <p:cNvPr id="185" name="Rectangle 6"/>
          <p:cNvSpPr>
            <a:spLocks noChangeArrowheads="1"/>
          </p:cNvSpPr>
          <p:nvPr/>
        </p:nvSpPr>
        <p:spPr bwMode="auto">
          <a:xfrm>
            <a:off x="1327150" y="5313040"/>
            <a:ext cx="10334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solidFill>
                  <a:srgbClr val="000000"/>
                </a:solidFill>
                <a:latin typeface="HG丸ｺﾞｼｯｸM-PRO" panose="020F0600000000000000" pitchFamily="50" charset="-128"/>
                <a:ea typeface="HG丸ｺﾞｼｯｸM-PRO" panose="020F0600000000000000" pitchFamily="50" charset="-128"/>
              </a:rPr>
              <a:t>課題達成型</a:t>
            </a:r>
            <a:endParaRPr lang="ja-JP" altLang="en-US" sz="1600" b="1">
              <a:latin typeface="HG丸ｺﾞｼｯｸM-PRO" panose="020F0600000000000000" pitchFamily="50" charset="-128"/>
              <a:ea typeface="HG丸ｺﾞｼｯｸM-PRO" panose="020F0600000000000000" pitchFamily="50" charset="-128"/>
            </a:endParaRPr>
          </a:p>
        </p:txBody>
      </p:sp>
      <p:sp>
        <p:nvSpPr>
          <p:cNvPr id="186" name="Rectangle 8"/>
          <p:cNvSpPr>
            <a:spLocks noChangeArrowheads="1"/>
          </p:cNvSpPr>
          <p:nvPr/>
        </p:nvSpPr>
        <p:spPr bwMode="auto">
          <a:xfrm>
            <a:off x="4552950" y="5317803"/>
            <a:ext cx="10271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a:latin typeface="HG丸ｺﾞｼｯｸM-PRO" panose="020F0600000000000000" pitchFamily="50" charset="-128"/>
                <a:ea typeface="HG丸ｺﾞｼｯｸM-PRO" panose="020F0600000000000000" pitchFamily="50" charset="-128"/>
              </a:rPr>
              <a:t>問題解決型</a:t>
            </a:r>
          </a:p>
        </p:txBody>
      </p:sp>
      <p:sp>
        <p:nvSpPr>
          <p:cNvPr id="187" name="Freeform 9"/>
          <p:cNvSpPr>
            <a:spLocks/>
          </p:cNvSpPr>
          <p:nvPr/>
        </p:nvSpPr>
        <p:spPr bwMode="auto">
          <a:xfrm>
            <a:off x="1290638" y="5636890"/>
            <a:ext cx="1108075" cy="225425"/>
          </a:xfrm>
          <a:custGeom>
            <a:avLst/>
            <a:gdLst>
              <a:gd name="T0" fmla="*/ 0 w 1398"/>
              <a:gd name="T1" fmla="*/ 2147483646 h 384"/>
              <a:gd name="T2" fmla="*/ 2147483646 w 1398"/>
              <a:gd name="T3" fmla="*/ 2147483646 h 384"/>
              <a:gd name="T4" fmla="*/ 2147483646 w 1398"/>
              <a:gd name="T5" fmla="*/ 0 h 384"/>
              <a:gd name="T6" fmla="*/ 2147483646 w 1398"/>
              <a:gd name="T7" fmla="*/ 0 h 384"/>
              <a:gd name="T8" fmla="*/ 2147483646 w 1398"/>
              <a:gd name="T9" fmla="*/ 2147483646 h 384"/>
              <a:gd name="T10" fmla="*/ 2147483646 w 1398"/>
              <a:gd name="T11" fmla="*/ 2147483646 h 384"/>
              <a:gd name="T12" fmla="*/ 2147483646 w 1398"/>
              <a:gd name="T13" fmla="*/ 2147483646 h 384"/>
              <a:gd name="T14" fmla="*/ 0 w 1398"/>
              <a:gd name="T15" fmla="*/ 2147483646 h 3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98" h="384">
                <a:moveTo>
                  <a:pt x="0" y="113"/>
                </a:moveTo>
                <a:lnTo>
                  <a:pt x="334" y="113"/>
                </a:lnTo>
                <a:lnTo>
                  <a:pt x="334" y="0"/>
                </a:lnTo>
                <a:lnTo>
                  <a:pt x="1064" y="0"/>
                </a:lnTo>
                <a:lnTo>
                  <a:pt x="1064" y="113"/>
                </a:lnTo>
                <a:lnTo>
                  <a:pt x="1398" y="113"/>
                </a:lnTo>
                <a:lnTo>
                  <a:pt x="699" y="384"/>
                </a:lnTo>
                <a:lnTo>
                  <a:pt x="0" y="113"/>
                </a:lnTo>
                <a:close/>
              </a:path>
            </a:pathLst>
          </a:custGeom>
          <a:solidFill>
            <a:srgbClr val="009999"/>
          </a:solidFill>
          <a:ln w="7938">
            <a:solidFill>
              <a:srgbClr val="000000"/>
            </a:solidFill>
            <a:prstDash val="solid"/>
            <a:round/>
            <a:headEnd/>
            <a:tailEnd/>
          </a:ln>
        </p:spPr>
        <p:txBody>
          <a:bodyPr/>
          <a:lstStyle/>
          <a:p>
            <a:endParaRPr lang="ja-JP" altLang="en-US"/>
          </a:p>
        </p:txBody>
      </p:sp>
      <p:sp>
        <p:nvSpPr>
          <p:cNvPr id="188" name="Freeform 10"/>
          <p:cNvSpPr>
            <a:spLocks/>
          </p:cNvSpPr>
          <p:nvPr/>
        </p:nvSpPr>
        <p:spPr bwMode="auto">
          <a:xfrm>
            <a:off x="4511675" y="5638478"/>
            <a:ext cx="1108075" cy="225425"/>
          </a:xfrm>
          <a:custGeom>
            <a:avLst/>
            <a:gdLst>
              <a:gd name="T0" fmla="*/ 0 w 1398"/>
              <a:gd name="T1" fmla="*/ 2147483646 h 384"/>
              <a:gd name="T2" fmla="*/ 2147483646 w 1398"/>
              <a:gd name="T3" fmla="*/ 2147483646 h 384"/>
              <a:gd name="T4" fmla="*/ 2147483646 w 1398"/>
              <a:gd name="T5" fmla="*/ 0 h 384"/>
              <a:gd name="T6" fmla="*/ 2147483646 w 1398"/>
              <a:gd name="T7" fmla="*/ 0 h 384"/>
              <a:gd name="T8" fmla="*/ 2147483646 w 1398"/>
              <a:gd name="T9" fmla="*/ 2147483646 h 384"/>
              <a:gd name="T10" fmla="*/ 2147483646 w 1398"/>
              <a:gd name="T11" fmla="*/ 2147483646 h 384"/>
              <a:gd name="T12" fmla="*/ 2147483646 w 1398"/>
              <a:gd name="T13" fmla="*/ 2147483646 h 384"/>
              <a:gd name="T14" fmla="*/ 0 w 1398"/>
              <a:gd name="T15" fmla="*/ 2147483646 h 3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98" h="384">
                <a:moveTo>
                  <a:pt x="0" y="113"/>
                </a:moveTo>
                <a:lnTo>
                  <a:pt x="334" y="113"/>
                </a:lnTo>
                <a:lnTo>
                  <a:pt x="334" y="0"/>
                </a:lnTo>
                <a:lnTo>
                  <a:pt x="1064" y="0"/>
                </a:lnTo>
                <a:lnTo>
                  <a:pt x="1064" y="113"/>
                </a:lnTo>
                <a:lnTo>
                  <a:pt x="1398" y="113"/>
                </a:lnTo>
                <a:lnTo>
                  <a:pt x="699" y="384"/>
                </a:lnTo>
                <a:lnTo>
                  <a:pt x="0" y="113"/>
                </a:lnTo>
                <a:close/>
              </a:path>
            </a:pathLst>
          </a:custGeom>
          <a:solidFill>
            <a:schemeClr val="bg1"/>
          </a:solidFill>
          <a:ln w="7938">
            <a:solidFill>
              <a:srgbClr val="000000"/>
            </a:solidFill>
            <a:prstDash val="solid"/>
            <a:round/>
            <a:headEnd/>
            <a:tailEnd/>
          </a:ln>
        </p:spPr>
        <p:txBody>
          <a:bodyPr/>
          <a:lstStyle/>
          <a:p>
            <a:endParaRPr lang="ja-JP" altLang="en-US"/>
          </a:p>
        </p:txBody>
      </p:sp>
      <p:grpSp>
        <p:nvGrpSpPr>
          <p:cNvPr id="189" name="Group 6"/>
          <p:cNvGrpSpPr>
            <a:grpSpLocks/>
          </p:cNvGrpSpPr>
          <p:nvPr/>
        </p:nvGrpSpPr>
        <p:grpSpPr bwMode="auto">
          <a:xfrm>
            <a:off x="3749284" y="5961112"/>
            <a:ext cx="2631263" cy="468313"/>
            <a:chOff x="1396" y="1286"/>
            <a:chExt cx="1785" cy="275"/>
          </a:xfrm>
        </p:grpSpPr>
        <p:sp>
          <p:nvSpPr>
            <p:cNvPr id="190" name="Freeform 7"/>
            <p:cNvSpPr>
              <a:spLocks/>
            </p:cNvSpPr>
            <p:nvPr/>
          </p:nvSpPr>
          <p:spPr bwMode="auto">
            <a:xfrm>
              <a:off x="1427" y="1317"/>
              <a:ext cx="1754" cy="244"/>
            </a:xfrm>
            <a:custGeom>
              <a:avLst/>
              <a:gdLst>
                <a:gd name="T0" fmla="*/ 1 w 3508"/>
                <a:gd name="T1" fmla="*/ 0 h 488"/>
                <a:gd name="T2" fmla="*/ 1 w 3508"/>
                <a:gd name="T3" fmla="*/ 1 h 488"/>
                <a:gd name="T4" fmla="*/ 1 w 3508"/>
                <a:gd name="T5" fmla="*/ 1 h 488"/>
                <a:gd name="T6" fmla="*/ 1 w 3508"/>
                <a:gd name="T7" fmla="*/ 1 h 488"/>
                <a:gd name="T8" fmla="*/ 1 w 3508"/>
                <a:gd name="T9" fmla="*/ 1 h 488"/>
                <a:gd name="T10" fmla="*/ 1 w 3508"/>
                <a:gd name="T11" fmla="*/ 1 h 488"/>
                <a:gd name="T12" fmla="*/ 1 w 3508"/>
                <a:gd name="T13" fmla="*/ 1 h 488"/>
                <a:gd name="T14" fmla="*/ 1 w 3508"/>
                <a:gd name="T15" fmla="*/ 1 h 488"/>
                <a:gd name="T16" fmla="*/ 0 w 3508"/>
                <a:gd name="T17" fmla="*/ 1 h 488"/>
                <a:gd name="T18" fmla="*/ 0 w 3508"/>
                <a:gd name="T19" fmla="*/ 1 h 488"/>
                <a:gd name="T20" fmla="*/ 1 w 3508"/>
                <a:gd name="T21" fmla="*/ 1 h 488"/>
                <a:gd name="T22" fmla="*/ 1 w 3508"/>
                <a:gd name="T23" fmla="*/ 1 h 488"/>
                <a:gd name="T24" fmla="*/ 1 w 3508"/>
                <a:gd name="T25" fmla="*/ 1 h 488"/>
                <a:gd name="T26" fmla="*/ 1 w 3508"/>
                <a:gd name="T27" fmla="*/ 1 h 488"/>
                <a:gd name="T28" fmla="*/ 1 w 3508"/>
                <a:gd name="T29" fmla="*/ 1 h 488"/>
                <a:gd name="T30" fmla="*/ 1 w 3508"/>
                <a:gd name="T31" fmla="*/ 1 h 488"/>
                <a:gd name="T32" fmla="*/ 1 w 3508"/>
                <a:gd name="T33" fmla="*/ 1 h 488"/>
                <a:gd name="T34" fmla="*/ 1 w 3508"/>
                <a:gd name="T35" fmla="*/ 1 h 488"/>
                <a:gd name="T36" fmla="*/ 1 w 3508"/>
                <a:gd name="T37" fmla="*/ 1 h 488"/>
                <a:gd name="T38" fmla="*/ 1 w 3508"/>
                <a:gd name="T39" fmla="*/ 1 h 488"/>
                <a:gd name="T40" fmla="*/ 1 w 3508"/>
                <a:gd name="T41" fmla="*/ 1 h 488"/>
                <a:gd name="T42" fmla="*/ 1 w 3508"/>
                <a:gd name="T43" fmla="*/ 1 h 488"/>
                <a:gd name="T44" fmla="*/ 1 w 3508"/>
                <a:gd name="T45" fmla="*/ 1 h 488"/>
                <a:gd name="T46" fmla="*/ 1 w 3508"/>
                <a:gd name="T47" fmla="*/ 1 h 488"/>
                <a:gd name="T48" fmla="*/ 1 w 3508"/>
                <a:gd name="T49" fmla="*/ 1 h 488"/>
                <a:gd name="T50" fmla="*/ 1 w 3508"/>
                <a:gd name="T51" fmla="*/ 1 h 488"/>
                <a:gd name="T52" fmla="*/ 1 w 3508"/>
                <a:gd name="T53" fmla="*/ 1 h 488"/>
                <a:gd name="T54" fmla="*/ 1 w 3508"/>
                <a:gd name="T55" fmla="*/ 1 h 488"/>
                <a:gd name="T56" fmla="*/ 1 w 3508"/>
                <a:gd name="T57" fmla="*/ 1 h 488"/>
                <a:gd name="T58" fmla="*/ 1 w 3508"/>
                <a:gd name="T59" fmla="*/ 1 h 488"/>
                <a:gd name="T60" fmla="*/ 1 w 3508"/>
                <a:gd name="T61" fmla="*/ 1 h 488"/>
                <a:gd name="T62" fmla="*/ 1 w 3508"/>
                <a:gd name="T63" fmla="*/ 1 h 488"/>
                <a:gd name="T64" fmla="*/ 1 w 3508"/>
                <a:gd name="T65" fmla="*/ 1 h 488"/>
                <a:gd name="T66" fmla="*/ 1 w 3508"/>
                <a:gd name="T67" fmla="*/ 1 h 488"/>
                <a:gd name="T68" fmla="*/ 1 w 3508"/>
                <a:gd name="T69" fmla="*/ 1 h 488"/>
                <a:gd name="T70" fmla="*/ 1 w 3508"/>
                <a:gd name="T71" fmla="*/ 0 h 488"/>
                <a:gd name="T72" fmla="*/ 1 w 3508"/>
                <a:gd name="T73" fmla="*/ 0 h 4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08" h="488">
                  <a:moveTo>
                    <a:pt x="71" y="0"/>
                  </a:moveTo>
                  <a:lnTo>
                    <a:pt x="57" y="2"/>
                  </a:lnTo>
                  <a:lnTo>
                    <a:pt x="43" y="6"/>
                  </a:lnTo>
                  <a:lnTo>
                    <a:pt x="32" y="13"/>
                  </a:lnTo>
                  <a:lnTo>
                    <a:pt x="20" y="21"/>
                  </a:lnTo>
                  <a:lnTo>
                    <a:pt x="12" y="33"/>
                  </a:lnTo>
                  <a:lnTo>
                    <a:pt x="5" y="44"/>
                  </a:lnTo>
                  <a:lnTo>
                    <a:pt x="1" y="58"/>
                  </a:lnTo>
                  <a:lnTo>
                    <a:pt x="0" y="72"/>
                  </a:lnTo>
                  <a:lnTo>
                    <a:pt x="0" y="416"/>
                  </a:lnTo>
                  <a:lnTo>
                    <a:pt x="1" y="430"/>
                  </a:lnTo>
                  <a:lnTo>
                    <a:pt x="5" y="444"/>
                  </a:lnTo>
                  <a:lnTo>
                    <a:pt x="12" y="456"/>
                  </a:lnTo>
                  <a:lnTo>
                    <a:pt x="20" y="467"/>
                  </a:lnTo>
                  <a:lnTo>
                    <a:pt x="32" y="475"/>
                  </a:lnTo>
                  <a:lnTo>
                    <a:pt x="43" y="483"/>
                  </a:lnTo>
                  <a:lnTo>
                    <a:pt x="57" y="486"/>
                  </a:lnTo>
                  <a:lnTo>
                    <a:pt x="71" y="488"/>
                  </a:lnTo>
                  <a:lnTo>
                    <a:pt x="3436" y="488"/>
                  </a:lnTo>
                  <a:lnTo>
                    <a:pt x="3450" y="486"/>
                  </a:lnTo>
                  <a:lnTo>
                    <a:pt x="3465" y="483"/>
                  </a:lnTo>
                  <a:lnTo>
                    <a:pt x="3476" y="475"/>
                  </a:lnTo>
                  <a:lnTo>
                    <a:pt x="3488" y="467"/>
                  </a:lnTo>
                  <a:lnTo>
                    <a:pt x="3495" y="456"/>
                  </a:lnTo>
                  <a:lnTo>
                    <a:pt x="3503" y="444"/>
                  </a:lnTo>
                  <a:lnTo>
                    <a:pt x="3507" y="430"/>
                  </a:lnTo>
                  <a:lnTo>
                    <a:pt x="3508" y="416"/>
                  </a:lnTo>
                  <a:lnTo>
                    <a:pt x="3508" y="72"/>
                  </a:lnTo>
                  <a:lnTo>
                    <a:pt x="3507" y="58"/>
                  </a:lnTo>
                  <a:lnTo>
                    <a:pt x="3503" y="44"/>
                  </a:lnTo>
                  <a:lnTo>
                    <a:pt x="3495" y="33"/>
                  </a:lnTo>
                  <a:lnTo>
                    <a:pt x="3488" y="21"/>
                  </a:lnTo>
                  <a:lnTo>
                    <a:pt x="3476" y="13"/>
                  </a:lnTo>
                  <a:lnTo>
                    <a:pt x="3465" y="6"/>
                  </a:lnTo>
                  <a:lnTo>
                    <a:pt x="3450" y="2"/>
                  </a:lnTo>
                  <a:lnTo>
                    <a:pt x="3436" y="0"/>
                  </a:lnTo>
                  <a:lnTo>
                    <a:pt x="71"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ja-JP" altLang="en-US"/>
            </a:p>
          </p:txBody>
        </p:sp>
        <p:sp>
          <p:nvSpPr>
            <p:cNvPr id="191" name="Freeform 8"/>
            <p:cNvSpPr>
              <a:spLocks/>
            </p:cNvSpPr>
            <p:nvPr/>
          </p:nvSpPr>
          <p:spPr bwMode="auto">
            <a:xfrm>
              <a:off x="1396" y="1286"/>
              <a:ext cx="1754" cy="244"/>
            </a:xfrm>
            <a:custGeom>
              <a:avLst/>
              <a:gdLst>
                <a:gd name="T0" fmla="*/ 0 w 3509"/>
                <a:gd name="T1" fmla="*/ 0 h 487"/>
                <a:gd name="T2" fmla="*/ 0 w 3509"/>
                <a:gd name="T3" fmla="*/ 1 h 487"/>
                <a:gd name="T4" fmla="*/ 0 w 3509"/>
                <a:gd name="T5" fmla="*/ 1 h 487"/>
                <a:gd name="T6" fmla="*/ 0 w 3509"/>
                <a:gd name="T7" fmla="*/ 1 h 487"/>
                <a:gd name="T8" fmla="*/ 0 w 3509"/>
                <a:gd name="T9" fmla="*/ 1 h 487"/>
                <a:gd name="T10" fmla="*/ 0 w 3509"/>
                <a:gd name="T11" fmla="*/ 1 h 487"/>
                <a:gd name="T12" fmla="*/ 0 w 3509"/>
                <a:gd name="T13" fmla="*/ 1 h 487"/>
                <a:gd name="T14" fmla="*/ 0 w 3509"/>
                <a:gd name="T15" fmla="*/ 1 h 487"/>
                <a:gd name="T16" fmla="*/ 0 w 3509"/>
                <a:gd name="T17" fmla="*/ 1 h 487"/>
                <a:gd name="T18" fmla="*/ 0 w 3509"/>
                <a:gd name="T19" fmla="*/ 1 h 487"/>
                <a:gd name="T20" fmla="*/ 0 w 3509"/>
                <a:gd name="T21" fmla="*/ 1 h 487"/>
                <a:gd name="T22" fmla="*/ 0 w 3509"/>
                <a:gd name="T23" fmla="*/ 1 h 487"/>
                <a:gd name="T24" fmla="*/ 0 w 3509"/>
                <a:gd name="T25" fmla="*/ 1 h 487"/>
                <a:gd name="T26" fmla="*/ 0 w 3509"/>
                <a:gd name="T27" fmla="*/ 1 h 487"/>
                <a:gd name="T28" fmla="*/ 0 w 3509"/>
                <a:gd name="T29" fmla="*/ 1 h 487"/>
                <a:gd name="T30" fmla="*/ 0 w 3509"/>
                <a:gd name="T31" fmla="*/ 1 h 487"/>
                <a:gd name="T32" fmla="*/ 0 w 3509"/>
                <a:gd name="T33" fmla="*/ 1 h 487"/>
                <a:gd name="T34" fmla="*/ 0 w 3509"/>
                <a:gd name="T35" fmla="*/ 1 h 487"/>
                <a:gd name="T36" fmla="*/ 0 w 3509"/>
                <a:gd name="T37" fmla="*/ 1 h 487"/>
                <a:gd name="T38" fmla="*/ 0 w 3509"/>
                <a:gd name="T39" fmla="*/ 1 h 487"/>
                <a:gd name="T40" fmla="*/ 0 w 3509"/>
                <a:gd name="T41" fmla="*/ 1 h 487"/>
                <a:gd name="T42" fmla="*/ 0 w 3509"/>
                <a:gd name="T43" fmla="*/ 1 h 487"/>
                <a:gd name="T44" fmla="*/ 0 w 3509"/>
                <a:gd name="T45" fmla="*/ 1 h 487"/>
                <a:gd name="T46" fmla="*/ 0 w 3509"/>
                <a:gd name="T47" fmla="*/ 1 h 487"/>
                <a:gd name="T48" fmla="*/ 0 w 3509"/>
                <a:gd name="T49" fmla="*/ 1 h 487"/>
                <a:gd name="T50" fmla="*/ 0 w 3509"/>
                <a:gd name="T51" fmla="*/ 1 h 487"/>
                <a:gd name="T52" fmla="*/ 0 w 3509"/>
                <a:gd name="T53" fmla="*/ 1 h 487"/>
                <a:gd name="T54" fmla="*/ 0 w 3509"/>
                <a:gd name="T55" fmla="*/ 1 h 487"/>
                <a:gd name="T56" fmla="*/ 0 w 3509"/>
                <a:gd name="T57" fmla="*/ 1 h 487"/>
                <a:gd name="T58" fmla="*/ 0 w 3509"/>
                <a:gd name="T59" fmla="*/ 1 h 487"/>
                <a:gd name="T60" fmla="*/ 0 w 3509"/>
                <a:gd name="T61" fmla="*/ 1 h 487"/>
                <a:gd name="T62" fmla="*/ 0 w 3509"/>
                <a:gd name="T63" fmla="*/ 1 h 487"/>
                <a:gd name="T64" fmla="*/ 0 w 3509"/>
                <a:gd name="T65" fmla="*/ 1 h 487"/>
                <a:gd name="T66" fmla="*/ 0 w 3509"/>
                <a:gd name="T67" fmla="*/ 1 h 487"/>
                <a:gd name="T68" fmla="*/ 0 w 3509"/>
                <a:gd name="T69" fmla="*/ 1 h 487"/>
                <a:gd name="T70" fmla="*/ 0 w 3509"/>
                <a:gd name="T71" fmla="*/ 0 h 487"/>
                <a:gd name="T72" fmla="*/ 0 w 3509"/>
                <a:gd name="T73" fmla="*/ 0 h 48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09" h="487">
                  <a:moveTo>
                    <a:pt x="72" y="0"/>
                  </a:moveTo>
                  <a:lnTo>
                    <a:pt x="58" y="1"/>
                  </a:lnTo>
                  <a:lnTo>
                    <a:pt x="44" y="5"/>
                  </a:lnTo>
                  <a:lnTo>
                    <a:pt x="32" y="13"/>
                  </a:lnTo>
                  <a:lnTo>
                    <a:pt x="20" y="20"/>
                  </a:lnTo>
                  <a:lnTo>
                    <a:pt x="13" y="32"/>
                  </a:lnTo>
                  <a:lnTo>
                    <a:pt x="5" y="43"/>
                  </a:lnTo>
                  <a:lnTo>
                    <a:pt x="1" y="58"/>
                  </a:lnTo>
                  <a:lnTo>
                    <a:pt x="0" y="72"/>
                  </a:lnTo>
                  <a:lnTo>
                    <a:pt x="0" y="415"/>
                  </a:lnTo>
                  <a:lnTo>
                    <a:pt x="1" y="429"/>
                  </a:lnTo>
                  <a:lnTo>
                    <a:pt x="5" y="444"/>
                  </a:lnTo>
                  <a:lnTo>
                    <a:pt x="13" y="455"/>
                  </a:lnTo>
                  <a:lnTo>
                    <a:pt x="20" y="467"/>
                  </a:lnTo>
                  <a:lnTo>
                    <a:pt x="32" y="474"/>
                  </a:lnTo>
                  <a:lnTo>
                    <a:pt x="44" y="482"/>
                  </a:lnTo>
                  <a:lnTo>
                    <a:pt x="58" y="486"/>
                  </a:lnTo>
                  <a:lnTo>
                    <a:pt x="72" y="487"/>
                  </a:lnTo>
                  <a:lnTo>
                    <a:pt x="3437" y="487"/>
                  </a:lnTo>
                  <a:lnTo>
                    <a:pt x="3451" y="486"/>
                  </a:lnTo>
                  <a:lnTo>
                    <a:pt x="3465" y="482"/>
                  </a:lnTo>
                  <a:lnTo>
                    <a:pt x="3476" y="474"/>
                  </a:lnTo>
                  <a:lnTo>
                    <a:pt x="3488" y="467"/>
                  </a:lnTo>
                  <a:lnTo>
                    <a:pt x="3496" y="455"/>
                  </a:lnTo>
                  <a:lnTo>
                    <a:pt x="3503" y="444"/>
                  </a:lnTo>
                  <a:lnTo>
                    <a:pt x="3507" y="429"/>
                  </a:lnTo>
                  <a:lnTo>
                    <a:pt x="3509" y="415"/>
                  </a:lnTo>
                  <a:lnTo>
                    <a:pt x="3509" y="72"/>
                  </a:lnTo>
                  <a:lnTo>
                    <a:pt x="3507" y="58"/>
                  </a:lnTo>
                  <a:lnTo>
                    <a:pt x="3503" y="43"/>
                  </a:lnTo>
                  <a:lnTo>
                    <a:pt x="3496" y="32"/>
                  </a:lnTo>
                  <a:lnTo>
                    <a:pt x="3488" y="20"/>
                  </a:lnTo>
                  <a:lnTo>
                    <a:pt x="3476" y="13"/>
                  </a:lnTo>
                  <a:lnTo>
                    <a:pt x="3465" y="5"/>
                  </a:lnTo>
                  <a:lnTo>
                    <a:pt x="3451" y="1"/>
                  </a:lnTo>
                  <a:lnTo>
                    <a:pt x="3437" y="0"/>
                  </a:lnTo>
                  <a:lnTo>
                    <a:pt x="72" y="0"/>
                  </a:lnTo>
                  <a:close/>
                </a:path>
              </a:pathLst>
            </a:custGeom>
            <a:solidFill>
              <a:srgbClr val="FFFFCC"/>
            </a:solidFill>
            <a:ln w="7938">
              <a:solidFill>
                <a:schemeClr val="tx1"/>
              </a:solidFill>
              <a:prstDash val="solid"/>
              <a:round/>
              <a:headEnd/>
              <a:tailEnd/>
            </a:ln>
          </p:spPr>
          <p:txBody>
            <a:bodyPr/>
            <a:lstStyle/>
            <a:p>
              <a:pPr algn="ctr"/>
              <a:endParaRPr lang="ja-JP" altLang="en-US"/>
            </a:p>
          </p:txBody>
        </p:sp>
      </p:grpSp>
      <p:sp>
        <p:nvSpPr>
          <p:cNvPr id="192" name="Rectangle 9"/>
          <p:cNvSpPr>
            <a:spLocks noChangeArrowheads="1"/>
          </p:cNvSpPr>
          <p:nvPr/>
        </p:nvSpPr>
        <p:spPr bwMode="auto">
          <a:xfrm>
            <a:off x="3861048" y="6057950"/>
            <a:ext cx="211643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dirty="0">
                <a:latin typeface="ＭＳ Ｐゴシック" panose="020B0600070205080204" pitchFamily="50" charset="-128"/>
                <a:ea typeface="HG丸ｺﾞｼｯｸM-PRO" panose="020F0600000000000000" pitchFamily="50" charset="-128"/>
              </a:rPr>
              <a:t>（６）効果の確認</a:t>
            </a:r>
            <a:endParaRPr lang="ja-JP" altLang="en-US" sz="1600" dirty="0">
              <a:latin typeface="Times New Roman" panose="02020603050405020304" pitchFamily="18" charset="0"/>
              <a:ea typeface="HG丸ｺﾞｼｯｸM-PRO" panose="020F0600000000000000" pitchFamily="50" charset="-128"/>
            </a:endParaRPr>
          </a:p>
        </p:txBody>
      </p:sp>
      <p:grpSp>
        <p:nvGrpSpPr>
          <p:cNvPr id="193" name="Group 10"/>
          <p:cNvGrpSpPr>
            <a:grpSpLocks/>
          </p:cNvGrpSpPr>
          <p:nvPr/>
        </p:nvGrpSpPr>
        <p:grpSpPr bwMode="auto">
          <a:xfrm>
            <a:off x="2126400" y="7695082"/>
            <a:ext cx="2631263" cy="466725"/>
            <a:chOff x="1365" y="2394"/>
            <a:chExt cx="1844" cy="275"/>
          </a:xfrm>
        </p:grpSpPr>
        <p:sp>
          <p:nvSpPr>
            <p:cNvPr id="194" name="Freeform 11"/>
            <p:cNvSpPr>
              <a:spLocks/>
            </p:cNvSpPr>
            <p:nvPr/>
          </p:nvSpPr>
          <p:spPr bwMode="auto">
            <a:xfrm>
              <a:off x="1396" y="2425"/>
              <a:ext cx="1813" cy="244"/>
            </a:xfrm>
            <a:custGeom>
              <a:avLst/>
              <a:gdLst>
                <a:gd name="T0" fmla="*/ 0 w 3627"/>
                <a:gd name="T1" fmla="*/ 0 h 488"/>
                <a:gd name="T2" fmla="*/ 0 w 3627"/>
                <a:gd name="T3" fmla="*/ 1 h 488"/>
                <a:gd name="T4" fmla="*/ 0 w 3627"/>
                <a:gd name="T5" fmla="*/ 1 h 488"/>
                <a:gd name="T6" fmla="*/ 0 w 3627"/>
                <a:gd name="T7" fmla="*/ 1 h 488"/>
                <a:gd name="T8" fmla="*/ 0 w 3627"/>
                <a:gd name="T9" fmla="*/ 1 h 488"/>
                <a:gd name="T10" fmla="*/ 0 w 3627"/>
                <a:gd name="T11" fmla="*/ 1 h 488"/>
                <a:gd name="T12" fmla="*/ 0 w 3627"/>
                <a:gd name="T13" fmla="*/ 1 h 488"/>
                <a:gd name="T14" fmla="*/ 0 w 3627"/>
                <a:gd name="T15" fmla="*/ 1 h 488"/>
                <a:gd name="T16" fmla="*/ 0 w 3627"/>
                <a:gd name="T17" fmla="*/ 1 h 488"/>
                <a:gd name="T18" fmla="*/ 0 w 3627"/>
                <a:gd name="T19" fmla="*/ 1 h 488"/>
                <a:gd name="T20" fmla="*/ 0 w 3627"/>
                <a:gd name="T21" fmla="*/ 1 h 488"/>
                <a:gd name="T22" fmla="*/ 0 w 3627"/>
                <a:gd name="T23" fmla="*/ 1 h 488"/>
                <a:gd name="T24" fmla="*/ 0 w 3627"/>
                <a:gd name="T25" fmla="*/ 1 h 488"/>
                <a:gd name="T26" fmla="*/ 0 w 3627"/>
                <a:gd name="T27" fmla="*/ 1 h 488"/>
                <a:gd name="T28" fmla="*/ 0 w 3627"/>
                <a:gd name="T29" fmla="*/ 1 h 488"/>
                <a:gd name="T30" fmla="*/ 0 w 3627"/>
                <a:gd name="T31" fmla="*/ 1 h 488"/>
                <a:gd name="T32" fmla="*/ 0 w 3627"/>
                <a:gd name="T33" fmla="*/ 1 h 488"/>
                <a:gd name="T34" fmla="*/ 0 w 3627"/>
                <a:gd name="T35" fmla="*/ 1 h 488"/>
                <a:gd name="T36" fmla="*/ 0 w 3627"/>
                <a:gd name="T37" fmla="*/ 1 h 488"/>
                <a:gd name="T38" fmla="*/ 0 w 3627"/>
                <a:gd name="T39" fmla="*/ 1 h 488"/>
                <a:gd name="T40" fmla="*/ 0 w 3627"/>
                <a:gd name="T41" fmla="*/ 1 h 488"/>
                <a:gd name="T42" fmla="*/ 0 w 3627"/>
                <a:gd name="T43" fmla="*/ 1 h 488"/>
                <a:gd name="T44" fmla="*/ 0 w 3627"/>
                <a:gd name="T45" fmla="*/ 1 h 488"/>
                <a:gd name="T46" fmla="*/ 0 w 3627"/>
                <a:gd name="T47" fmla="*/ 1 h 488"/>
                <a:gd name="T48" fmla="*/ 0 w 3627"/>
                <a:gd name="T49" fmla="*/ 1 h 488"/>
                <a:gd name="T50" fmla="*/ 0 w 3627"/>
                <a:gd name="T51" fmla="*/ 1 h 488"/>
                <a:gd name="T52" fmla="*/ 0 w 3627"/>
                <a:gd name="T53" fmla="*/ 1 h 488"/>
                <a:gd name="T54" fmla="*/ 0 w 3627"/>
                <a:gd name="T55" fmla="*/ 1 h 488"/>
                <a:gd name="T56" fmla="*/ 0 w 3627"/>
                <a:gd name="T57" fmla="*/ 1 h 488"/>
                <a:gd name="T58" fmla="*/ 0 w 3627"/>
                <a:gd name="T59" fmla="*/ 1 h 488"/>
                <a:gd name="T60" fmla="*/ 0 w 3627"/>
                <a:gd name="T61" fmla="*/ 1 h 488"/>
                <a:gd name="T62" fmla="*/ 0 w 3627"/>
                <a:gd name="T63" fmla="*/ 1 h 488"/>
                <a:gd name="T64" fmla="*/ 0 w 3627"/>
                <a:gd name="T65" fmla="*/ 1 h 488"/>
                <a:gd name="T66" fmla="*/ 0 w 3627"/>
                <a:gd name="T67" fmla="*/ 1 h 488"/>
                <a:gd name="T68" fmla="*/ 0 w 3627"/>
                <a:gd name="T69" fmla="*/ 1 h 488"/>
                <a:gd name="T70" fmla="*/ 0 w 3627"/>
                <a:gd name="T71" fmla="*/ 0 h 488"/>
                <a:gd name="T72" fmla="*/ 0 w 3627"/>
                <a:gd name="T73" fmla="*/ 0 h 4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27" h="488">
                  <a:moveTo>
                    <a:pt x="60" y="0"/>
                  </a:moveTo>
                  <a:lnTo>
                    <a:pt x="49" y="2"/>
                  </a:lnTo>
                  <a:lnTo>
                    <a:pt x="37" y="6"/>
                  </a:lnTo>
                  <a:lnTo>
                    <a:pt x="27" y="11"/>
                  </a:lnTo>
                  <a:lnTo>
                    <a:pt x="18" y="18"/>
                  </a:lnTo>
                  <a:lnTo>
                    <a:pt x="10" y="27"/>
                  </a:lnTo>
                  <a:lnTo>
                    <a:pt x="5" y="38"/>
                  </a:lnTo>
                  <a:lnTo>
                    <a:pt x="1" y="49"/>
                  </a:lnTo>
                  <a:lnTo>
                    <a:pt x="0" y="61"/>
                  </a:lnTo>
                  <a:lnTo>
                    <a:pt x="0" y="427"/>
                  </a:lnTo>
                  <a:lnTo>
                    <a:pt x="1" y="440"/>
                  </a:lnTo>
                  <a:lnTo>
                    <a:pt x="5" y="451"/>
                  </a:lnTo>
                  <a:lnTo>
                    <a:pt x="10" y="461"/>
                  </a:lnTo>
                  <a:lnTo>
                    <a:pt x="18" y="470"/>
                  </a:lnTo>
                  <a:lnTo>
                    <a:pt x="27" y="478"/>
                  </a:lnTo>
                  <a:lnTo>
                    <a:pt x="37" y="483"/>
                  </a:lnTo>
                  <a:lnTo>
                    <a:pt x="49" y="486"/>
                  </a:lnTo>
                  <a:lnTo>
                    <a:pt x="60" y="488"/>
                  </a:lnTo>
                  <a:lnTo>
                    <a:pt x="3566" y="488"/>
                  </a:lnTo>
                  <a:lnTo>
                    <a:pt x="3579" y="486"/>
                  </a:lnTo>
                  <a:lnTo>
                    <a:pt x="3589" y="483"/>
                  </a:lnTo>
                  <a:lnTo>
                    <a:pt x="3600" y="478"/>
                  </a:lnTo>
                  <a:lnTo>
                    <a:pt x="3609" y="470"/>
                  </a:lnTo>
                  <a:lnTo>
                    <a:pt x="3616" y="461"/>
                  </a:lnTo>
                  <a:lnTo>
                    <a:pt x="3621" y="451"/>
                  </a:lnTo>
                  <a:lnTo>
                    <a:pt x="3625" y="440"/>
                  </a:lnTo>
                  <a:lnTo>
                    <a:pt x="3627" y="427"/>
                  </a:lnTo>
                  <a:lnTo>
                    <a:pt x="3627" y="61"/>
                  </a:lnTo>
                  <a:lnTo>
                    <a:pt x="3625" y="49"/>
                  </a:lnTo>
                  <a:lnTo>
                    <a:pt x="3621" y="38"/>
                  </a:lnTo>
                  <a:lnTo>
                    <a:pt x="3616" y="27"/>
                  </a:lnTo>
                  <a:lnTo>
                    <a:pt x="3609" y="18"/>
                  </a:lnTo>
                  <a:lnTo>
                    <a:pt x="3600" y="11"/>
                  </a:lnTo>
                  <a:lnTo>
                    <a:pt x="3589" y="6"/>
                  </a:lnTo>
                  <a:lnTo>
                    <a:pt x="3579" y="2"/>
                  </a:lnTo>
                  <a:lnTo>
                    <a:pt x="3566" y="0"/>
                  </a:lnTo>
                  <a:lnTo>
                    <a:pt x="6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ja-JP" altLang="en-US"/>
            </a:p>
          </p:txBody>
        </p:sp>
        <p:sp>
          <p:nvSpPr>
            <p:cNvPr id="195" name="Freeform 12"/>
            <p:cNvSpPr>
              <a:spLocks/>
            </p:cNvSpPr>
            <p:nvPr/>
          </p:nvSpPr>
          <p:spPr bwMode="auto">
            <a:xfrm>
              <a:off x="1365" y="2394"/>
              <a:ext cx="1813" cy="244"/>
            </a:xfrm>
            <a:custGeom>
              <a:avLst/>
              <a:gdLst>
                <a:gd name="T0" fmla="*/ 0 w 3627"/>
                <a:gd name="T1" fmla="*/ 0 h 487"/>
                <a:gd name="T2" fmla="*/ 0 w 3627"/>
                <a:gd name="T3" fmla="*/ 1 h 487"/>
                <a:gd name="T4" fmla="*/ 0 w 3627"/>
                <a:gd name="T5" fmla="*/ 1 h 487"/>
                <a:gd name="T6" fmla="*/ 0 w 3627"/>
                <a:gd name="T7" fmla="*/ 1 h 487"/>
                <a:gd name="T8" fmla="*/ 0 w 3627"/>
                <a:gd name="T9" fmla="*/ 1 h 487"/>
                <a:gd name="T10" fmla="*/ 0 w 3627"/>
                <a:gd name="T11" fmla="*/ 1 h 487"/>
                <a:gd name="T12" fmla="*/ 0 w 3627"/>
                <a:gd name="T13" fmla="*/ 1 h 487"/>
                <a:gd name="T14" fmla="*/ 0 w 3627"/>
                <a:gd name="T15" fmla="*/ 1 h 487"/>
                <a:gd name="T16" fmla="*/ 0 w 3627"/>
                <a:gd name="T17" fmla="*/ 1 h 487"/>
                <a:gd name="T18" fmla="*/ 0 w 3627"/>
                <a:gd name="T19" fmla="*/ 1 h 487"/>
                <a:gd name="T20" fmla="*/ 0 w 3627"/>
                <a:gd name="T21" fmla="*/ 1 h 487"/>
                <a:gd name="T22" fmla="*/ 0 w 3627"/>
                <a:gd name="T23" fmla="*/ 1 h 487"/>
                <a:gd name="T24" fmla="*/ 0 w 3627"/>
                <a:gd name="T25" fmla="*/ 1 h 487"/>
                <a:gd name="T26" fmla="*/ 0 w 3627"/>
                <a:gd name="T27" fmla="*/ 1 h 487"/>
                <a:gd name="T28" fmla="*/ 0 w 3627"/>
                <a:gd name="T29" fmla="*/ 1 h 487"/>
                <a:gd name="T30" fmla="*/ 0 w 3627"/>
                <a:gd name="T31" fmla="*/ 1 h 487"/>
                <a:gd name="T32" fmla="*/ 0 w 3627"/>
                <a:gd name="T33" fmla="*/ 1 h 487"/>
                <a:gd name="T34" fmla="*/ 0 w 3627"/>
                <a:gd name="T35" fmla="*/ 1 h 487"/>
                <a:gd name="T36" fmla="*/ 0 w 3627"/>
                <a:gd name="T37" fmla="*/ 1 h 487"/>
                <a:gd name="T38" fmla="*/ 0 w 3627"/>
                <a:gd name="T39" fmla="*/ 1 h 487"/>
                <a:gd name="T40" fmla="*/ 0 w 3627"/>
                <a:gd name="T41" fmla="*/ 1 h 487"/>
                <a:gd name="T42" fmla="*/ 0 w 3627"/>
                <a:gd name="T43" fmla="*/ 1 h 487"/>
                <a:gd name="T44" fmla="*/ 0 w 3627"/>
                <a:gd name="T45" fmla="*/ 1 h 487"/>
                <a:gd name="T46" fmla="*/ 0 w 3627"/>
                <a:gd name="T47" fmla="*/ 1 h 487"/>
                <a:gd name="T48" fmla="*/ 0 w 3627"/>
                <a:gd name="T49" fmla="*/ 1 h 487"/>
                <a:gd name="T50" fmla="*/ 0 w 3627"/>
                <a:gd name="T51" fmla="*/ 1 h 487"/>
                <a:gd name="T52" fmla="*/ 0 w 3627"/>
                <a:gd name="T53" fmla="*/ 1 h 487"/>
                <a:gd name="T54" fmla="*/ 0 w 3627"/>
                <a:gd name="T55" fmla="*/ 1 h 487"/>
                <a:gd name="T56" fmla="*/ 0 w 3627"/>
                <a:gd name="T57" fmla="*/ 1 h 487"/>
                <a:gd name="T58" fmla="*/ 0 w 3627"/>
                <a:gd name="T59" fmla="*/ 1 h 487"/>
                <a:gd name="T60" fmla="*/ 0 w 3627"/>
                <a:gd name="T61" fmla="*/ 1 h 487"/>
                <a:gd name="T62" fmla="*/ 0 w 3627"/>
                <a:gd name="T63" fmla="*/ 1 h 487"/>
                <a:gd name="T64" fmla="*/ 0 w 3627"/>
                <a:gd name="T65" fmla="*/ 1 h 487"/>
                <a:gd name="T66" fmla="*/ 0 w 3627"/>
                <a:gd name="T67" fmla="*/ 1 h 487"/>
                <a:gd name="T68" fmla="*/ 0 w 3627"/>
                <a:gd name="T69" fmla="*/ 1 h 487"/>
                <a:gd name="T70" fmla="*/ 0 w 3627"/>
                <a:gd name="T71" fmla="*/ 0 h 487"/>
                <a:gd name="T72" fmla="*/ 0 w 3627"/>
                <a:gd name="T73" fmla="*/ 0 h 48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27" h="487">
                  <a:moveTo>
                    <a:pt x="61" y="0"/>
                  </a:moveTo>
                  <a:lnTo>
                    <a:pt x="49" y="1"/>
                  </a:lnTo>
                  <a:lnTo>
                    <a:pt x="38" y="5"/>
                  </a:lnTo>
                  <a:lnTo>
                    <a:pt x="27" y="10"/>
                  </a:lnTo>
                  <a:lnTo>
                    <a:pt x="18" y="18"/>
                  </a:lnTo>
                  <a:lnTo>
                    <a:pt x="11" y="27"/>
                  </a:lnTo>
                  <a:lnTo>
                    <a:pt x="6" y="37"/>
                  </a:lnTo>
                  <a:lnTo>
                    <a:pt x="2" y="49"/>
                  </a:lnTo>
                  <a:lnTo>
                    <a:pt x="0" y="60"/>
                  </a:lnTo>
                  <a:lnTo>
                    <a:pt x="0" y="427"/>
                  </a:lnTo>
                  <a:lnTo>
                    <a:pt x="2" y="440"/>
                  </a:lnTo>
                  <a:lnTo>
                    <a:pt x="6" y="450"/>
                  </a:lnTo>
                  <a:lnTo>
                    <a:pt x="11" y="460"/>
                  </a:lnTo>
                  <a:lnTo>
                    <a:pt x="18" y="469"/>
                  </a:lnTo>
                  <a:lnTo>
                    <a:pt x="27" y="477"/>
                  </a:lnTo>
                  <a:lnTo>
                    <a:pt x="38" y="482"/>
                  </a:lnTo>
                  <a:lnTo>
                    <a:pt x="49" y="486"/>
                  </a:lnTo>
                  <a:lnTo>
                    <a:pt x="61" y="487"/>
                  </a:lnTo>
                  <a:lnTo>
                    <a:pt x="3567" y="487"/>
                  </a:lnTo>
                  <a:lnTo>
                    <a:pt x="3580" y="486"/>
                  </a:lnTo>
                  <a:lnTo>
                    <a:pt x="3590" y="482"/>
                  </a:lnTo>
                  <a:lnTo>
                    <a:pt x="3600" y="477"/>
                  </a:lnTo>
                  <a:lnTo>
                    <a:pt x="3609" y="469"/>
                  </a:lnTo>
                  <a:lnTo>
                    <a:pt x="3617" y="460"/>
                  </a:lnTo>
                  <a:lnTo>
                    <a:pt x="3622" y="450"/>
                  </a:lnTo>
                  <a:lnTo>
                    <a:pt x="3626" y="440"/>
                  </a:lnTo>
                  <a:lnTo>
                    <a:pt x="3627" y="427"/>
                  </a:lnTo>
                  <a:lnTo>
                    <a:pt x="3627" y="60"/>
                  </a:lnTo>
                  <a:lnTo>
                    <a:pt x="3626" y="49"/>
                  </a:lnTo>
                  <a:lnTo>
                    <a:pt x="3622" y="37"/>
                  </a:lnTo>
                  <a:lnTo>
                    <a:pt x="3617" y="27"/>
                  </a:lnTo>
                  <a:lnTo>
                    <a:pt x="3609" y="18"/>
                  </a:lnTo>
                  <a:lnTo>
                    <a:pt x="3600" y="10"/>
                  </a:lnTo>
                  <a:lnTo>
                    <a:pt x="3590" y="5"/>
                  </a:lnTo>
                  <a:lnTo>
                    <a:pt x="3580" y="1"/>
                  </a:lnTo>
                  <a:lnTo>
                    <a:pt x="3567" y="0"/>
                  </a:lnTo>
                  <a:lnTo>
                    <a:pt x="61" y="0"/>
                  </a:lnTo>
                  <a:close/>
                </a:path>
              </a:pathLst>
            </a:custGeom>
            <a:solidFill>
              <a:srgbClr val="FFFFCC"/>
            </a:solidFill>
            <a:ln w="7938">
              <a:solidFill>
                <a:schemeClr val="tx1"/>
              </a:solidFill>
              <a:prstDash val="solid"/>
              <a:round/>
              <a:headEnd/>
              <a:tailEnd/>
            </a:ln>
          </p:spPr>
          <p:txBody>
            <a:bodyPr/>
            <a:lstStyle/>
            <a:p>
              <a:pPr algn="ctr"/>
              <a:endParaRPr lang="ja-JP" altLang="en-US"/>
            </a:p>
          </p:txBody>
        </p:sp>
      </p:grpSp>
      <p:sp>
        <p:nvSpPr>
          <p:cNvPr id="196" name="Rectangle 13"/>
          <p:cNvSpPr>
            <a:spLocks noChangeArrowheads="1"/>
          </p:cNvSpPr>
          <p:nvPr/>
        </p:nvSpPr>
        <p:spPr bwMode="auto">
          <a:xfrm>
            <a:off x="2187035" y="7798269"/>
            <a:ext cx="25099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600" dirty="0">
                <a:latin typeface="ＭＳ Ｐゴシック" panose="020B0600070205080204" pitchFamily="50" charset="-128"/>
                <a:ea typeface="HG丸ｺﾞｼｯｸM-PRO" panose="020F0600000000000000" pitchFamily="50" charset="-128"/>
              </a:rPr>
              <a:t>反省・今後の進め方</a:t>
            </a:r>
            <a:endParaRPr lang="ja-JP" altLang="en-US" sz="1600" dirty="0">
              <a:latin typeface="Times New Roman" panose="02020603050405020304" pitchFamily="18" charset="0"/>
              <a:ea typeface="HG丸ｺﾞｼｯｸM-PRO" panose="020F0600000000000000" pitchFamily="50" charset="-128"/>
            </a:endParaRPr>
          </a:p>
        </p:txBody>
      </p:sp>
      <p:grpSp>
        <p:nvGrpSpPr>
          <p:cNvPr id="197" name="Group 78"/>
          <p:cNvGrpSpPr>
            <a:grpSpLocks/>
          </p:cNvGrpSpPr>
          <p:nvPr/>
        </p:nvGrpSpPr>
        <p:grpSpPr bwMode="auto">
          <a:xfrm>
            <a:off x="3741635" y="6665004"/>
            <a:ext cx="2631264" cy="468313"/>
            <a:chOff x="1365" y="1840"/>
            <a:chExt cx="1815" cy="275"/>
          </a:xfrm>
        </p:grpSpPr>
        <p:sp>
          <p:nvSpPr>
            <p:cNvPr id="198" name="Freeform 79"/>
            <p:cNvSpPr>
              <a:spLocks/>
            </p:cNvSpPr>
            <p:nvPr/>
          </p:nvSpPr>
          <p:spPr bwMode="auto">
            <a:xfrm>
              <a:off x="1396" y="1871"/>
              <a:ext cx="1784" cy="244"/>
            </a:xfrm>
            <a:custGeom>
              <a:avLst/>
              <a:gdLst>
                <a:gd name="T0" fmla="*/ 1 w 3568"/>
                <a:gd name="T1" fmla="*/ 0 h 488"/>
                <a:gd name="T2" fmla="*/ 1 w 3568"/>
                <a:gd name="T3" fmla="*/ 1 h 488"/>
                <a:gd name="T4" fmla="*/ 1 w 3568"/>
                <a:gd name="T5" fmla="*/ 1 h 488"/>
                <a:gd name="T6" fmla="*/ 1 w 3568"/>
                <a:gd name="T7" fmla="*/ 1 h 488"/>
                <a:gd name="T8" fmla="*/ 1 w 3568"/>
                <a:gd name="T9" fmla="*/ 1 h 488"/>
                <a:gd name="T10" fmla="*/ 1 w 3568"/>
                <a:gd name="T11" fmla="*/ 1 h 488"/>
                <a:gd name="T12" fmla="*/ 1 w 3568"/>
                <a:gd name="T13" fmla="*/ 1 h 488"/>
                <a:gd name="T14" fmla="*/ 1 w 3568"/>
                <a:gd name="T15" fmla="*/ 1 h 488"/>
                <a:gd name="T16" fmla="*/ 0 w 3568"/>
                <a:gd name="T17" fmla="*/ 1 h 488"/>
                <a:gd name="T18" fmla="*/ 0 w 3568"/>
                <a:gd name="T19" fmla="*/ 1 h 488"/>
                <a:gd name="T20" fmla="*/ 1 w 3568"/>
                <a:gd name="T21" fmla="*/ 1 h 488"/>
                <a:gd name="T22" fmla="*/ 1 w 3568"/>
                <a:gd name="T23" fmla="*/ 1 h 488"/>
                <a:gd name="T24" fmla="*/ 1 w 3568"/>
                <a:gd name="T25" fmla="*/ 1 h 488"/>
                <a:gd name="T26" fmla="*/ 1 w 3568"/>
                <a:gd name="T27" fmla="*/ 1 h 488"/>
                <a:gd name="T28" fmla="*/ 1 w 3568"/>
                <a:gd name="T29" fmla="*/ 1 h 488"/>
                <a:gd name="T30" fmla="*/ 1 w 3568"/>
                <a:gd name="T31" fmla="*/ 1 h 488"/>
                <a:gd name="T32" fmla="*/ 1 w 3568"/>
                <a:gd name="T33" fmla="*/ 1 h 488"/>
                <a:gd name="T34" fmla="*/ 1 w 3568"/>
                <a:gd name="T35" fmla="*/ 1 h 488"/>
                <a:gd name="T36" fmla="*/ 1 w 3568"/>
                <a:gd name="T37" fmla="*/ 1 h 488"/>
                <a:gd name="T38" fmla="*/ 1 w 3568"/>
                <a:gd name="T39" fmla="*/ 1 h 488"/>
                <a:gd name="T40" fmla="*/ 1 w 3568"/>
                <a:gd name="T41" fmla="*/ 1 h 488"/>
                <a:gd name="T42" fmla="*/ 1 w 3568"/>
                <a:gd name="T43" fmla="*/ 1 h 488"/>
                <a:gd name="T44" fmla="*/ 1 w 3568"/>
                <a:gd name="T45" fmla="*/ 1 h 488"/>
                <a:gd name="T46" fmla="*/ 1 w 3568"/>
                <a:gd name="T47" fmla="*/ 1 h 488"/>
                <a:gd name="T48" fmla="*/ 1 w 3568"/>
                <a:gd name="T49" fmla="*/ 1 h 488"/>
                <a:gd name="T50" fmla="*/ 1 w 3568"/>
                <a:gd name="T51" fmla="*/ 1 h 488"/>
                <a:gd name="T52" fmla="*/ 1 w 3568"/>
                <a:gd name="T53" fmla="*/ 1 h 488"/>
                <a:gd name="T54" fmla="*/ 1 w 3568"/>
                <a:gd name="T55" fmla="*/ 1 h 488"/>
                <a:gd name="T56" fmla="*/ 1 w 3568"/>
                <a:gd name="T57" fmla="*/ 1 h 488"/>
                <a:gd name="T58" fmla="*/ 1 w 3568"/>
                <a:gd name="T59" fmla="*/ 1 h 488"/>
                <a:gd name="T60" fmla="*/ 1 w 3568"/>
                <a:gd name="T61" fmla="*/ 1 h 488"/>
                <a:gd name="T62" fmla="*/ 1 w 3568"/>
                <a:gd name="T63" fmla="*/ 1 h 488"/>
                <a:gd name="T64" fmla="*/ 1 w 3568"/>
                <a:gd name="T65" fmla="*/ 1 h 488"/>
                <a:gd name="T66" fmla="*/ 1 w 3568"/>
                <a:gd name="T67" fmla="*/ 1 h 488"/>
                <a:gd name="T68" fmla="*/ 1 w 3568"/>
                <a:gd name="T69" fmla="*/ 1 h 488"/>
                <a:gd name="T70" fmla="*/ 1 w 3568"/>
                <a:gd name="T71" fmla="*/ 0 h 488"/>
                <a:gd name="T72" fmla="*/ 1 w 3568"/>
                <a:gd name="T73" fmla="*/ 0 h 4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68" h="488">
                  <a:moveTo>
                    <a:pt x="60" y="0"/>
                  </a:moveTo>
                  <a:lnTo>
                    <a:pt x="49" y="2"/>
                  </a:lnTo>
                  <a:lnTo>
                    <a:pt x="37" y="6"/>
                  </a:lnTo>
                  <a:lnTo>
                    <a:pt x="27" y="11"/>
                  </a:lnTo>
                  <a:lnTo>
                    <a:pt x="18" y="18"/>
                  </a:lnTo>
                  <a:lnTo>
                    <a:pt x="10" y="27"/>
                  </a:lnTo>
                  <a:lnTo>
                    <a:pt x="5" y="38"/>
                  </a:lnTo>
                  <a:lnTo>
                    <a:pt x="1" y="49"/>
                  </a:lnTo>
                  <a:lnTo>
                    <a:pt x="0" y="61"/>
                  </a:lnTo>
                  <a:lnTo>
                    <a:pt x="0" y="427"/>
                  </a:lnTo>
                  <a:lnTo>
                    <a:pt x="1" y="440"/>
                  </a:lnTo>
                  <a:lnTo>
                    <a:pt x="5" y="451"/>
                  </a:lnTo>
                  <a:lnTo>
                    <a:pt x="10" y="461"/>
                  </a:lnTo>
                  <a:lnTo>
                    <a:pt x="18" y="470"/>
                  </a:lnTo>
                  <a:lnTo>
                    <a:pt x="27" y="478"/>
                  </a:lnTo>
                  <a:lnTo>
                    <a:pt x="37" y="483"/>
                  </a:lnTo>
                  <a:lnTo>
                    <a:pt x="49" y="486"/>
                  </a:lnTo>
                  <a:lnTo>
                    <a:pt x="60" y="488"/>
                  </a:lnTo>
                  <a:lnTo>
                    <a:pt x="3507" y="488"/>
                  </a:lnTo>
                  <a:lnTo>
                    <a:pt x="3520" y="486"/>
                  </a:lnTo>
                  <a:lnTo>
                    <a:pt x="3530" y="483"/>
                  </a:lnTo>
                  <a:lnTo>
                    <a:pt x="3541" y="478"/>
                  </a:lnTo>
                  <a:lnTo>
                    <a:pt x="3550" y="470"/>
                  </a:lnTo>
                  <a:lnTo>
                    <a:pt x="3557" y="461"/>
                  </a:lnTo>
                  <a:lnTo>
                    <a:pt x="3562" y="451"/>
                  </a:lnTo>
                  <a:lnTo>
                    <a:pt x="3566" y="440"/>
                  </a:lnTo>
                  <a:lnTo>
                    <a:pt x="3568" y="427"/>
                  </a:lnTo>
                  <a:lnTo>
                    <a:pt x="3568" y="61"/>
                  </a:lnTo>
                  <a:lnTo>
                    <a:pt x="3566" y="49"/>
                  </a:lnTo>
                  <a:lnTo>
                    <a:pt x="3562" y="38"/>
                  </a:lnTo>
                  <a:lnTo>
                    <a:pt x="3557" y="27"/>
                  </a:lnTo>
                  <a:lnTo>
                    <a:pt x="3550" y="18"/>
                  </a:lnTo>
                  <a:lnTo>
                    <a:pt x="3541" y="11"/>
                  </a:lnTo>
                  <a:lnTo>
                    <a:pt x="3530" y="6"/>
                  </a:lnTo>
                  <a:lnTo>
                    <a:pt x="3520" y="2"/>
                  </a:lnTo>
                  <a:lnTo>
                    <a:pt x="3507" y="0"/>
                  </a:lnTo>
                  <a:lnTo>
                    <a:pt x="60"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a:endParaRPr lang="ja-JP" altLang="en-US"/>
            </a:p>
          </p:txBody>
        </p:sp>
        <p:sp>
          <p:nvSpPr>
            <p:cNvPr id="199" name="Freeform 80"/>
            <p:cNvSpPr>
              <a:spLocks/>
            </p:cNvSpPr>
            <p:nvPr/>
          </p:nvSpPr>
          <p:spPr bwMode="auto">
            <a:xfrm>
              <a:off x="1365" y="1840"/>
              <a:ext cx="1784" cy="244"/>
            </a:xfrm>
            <a:custGeom>
              <a:avLst/>
              <a:gdLst>
                <a:gd name="T0" fmla="*/ 1 w 3568"/>
                <a:gd name="T1" fmla="*/ 0 h 487"/>
                <a:gd name="T2" fmla="*/ 1 w 3568"/>
                <a:gd name="T3" fmla="*/ 1 h 487"/>
                <a:gd name="T4" fmla="*/ 1 w 3568"/>
                <a:gd name="T5" fmla="*/ 1 h 487"/>
                <a:gd name="T6" fmla="*/ 1 w 3568"/>
                <a:gd name="T7" fmla="*/ 1 h 487"/>
                <a:gd name="T8" fmla="*/ 1 w 3568"/>
                <a:gd name="T9" fmla="*/ 1 h 487"/>
                <a:gd name="T10" fmla="*/ 1 w 3568"/>
                <a:gd name="T11" fmla="*/ 1 h 487"/>
                <a:gd name="T12" fmla="*/ 1 w 3568"/>
                <a:gd name="T13" fmla="*/ 1 h 487"/>
                <a:gd name="T14" fmla="*/ 1 w 3568"/>
                <a:gd name="T15" fmla="*/ 1 h 487"/>
                <a:gd name="T16" fmla="*/ 0 w 3568"/>
                <a:gd name="T17" fmla="*/ 1 h 487"/>
                <a:gd name="T18" fmla="*/ 0 w 3568"/>
                <a:gd name="T19" fmla="*/ 1 h 487"/>
                <a:gd name="T20" fmla="*/ 1 w 3568"/>
                <a:gd name="T21" fmla="*/ 1 h 487"/>
                <a:gd name="T22" fmla="*/ 1 w 3568"/>
                <a:gd name="T23" fmla="*/ 1 h 487"/>
                <a:gd name="T24" fmla="*/ 1 w 3568"/>
                <a:gd name="T25" fmla="*/ 1 h 487"/>
                <a:gd name="T26" fmla="*/ 1 w 3568"/>
                <a:gd name="T27" fmla="*/ 1 h 487"/>
                <a:gd name="T28" fmla="*/ 1 w 3568"/>
                <a:gd name="T29" fmla="*/ 1 h 487"/>
                <a:gd name="T30" fmla="*/ 1 w 3568"/>
                <a:gd name="T31" fmla="*/ 1 h 487"/>
                <a:gd name="T32" fmla="*/ 1 w 3568"/>
                <a:gd name="T33" fmla="*/ 1 h 487"/>
                <a:gd name="T34" fmla="*/ 1 w 3568"/>
                <a:gd name="T35" fmla="*/ 1 h 487"/>
                <a:gd name="T36" fmla="*/ 1 w 3568"/>
                <a:gd name="T37" fmla="*/ 1 h 487"/>
                <a:gd name="T38" fmla="*/ 1 w 3568"/>
                <a:gd name="T39" fmla="*/ 1 h 487"/>
                <a:gd name="T40" fmla="*/ 1 w 3568"/>
                <a:gd name="T41" fmla="*/ 1 h 487"/>
                <a:gd name="T42" fmla="*/ 1 w 3568"/>
                <a:gd name="T43" fmla="*/ 1 h 487"/>
                <a:gd name="T44" fmla="*/ 1 w 3568"/>
                <a:gd name="T45" fmla="*/ 1 h 487"/>
                <a:gd name="T46" fmla="*/ 1 w 3568"/>
                <a:gd name="T47" fmla="*/ 1 h 487"/>
                <a:gd name="T48" fmla="*/ 1 w 3568"/>
                <a:gd name="T49" fmla="*/ 1 h 487"/>
                <a:gd name="T50" fmla="*/ 1 w 3568"/>
                <a:gd name="T51" fmla="*/ 1 h 487"/>
                <a:gd name="T52" fmla="*/ 1 w 3568"/>
                <a:gd name="T53" fmla="*/ 1 h 487"/>
                <a:gd name="T54" fmla="*/ 1 w 3568"/>
                <a:gd name="T55" fmla="*/ 1 h 487"/>
                <a:gd name="T56" fmla="*/ 1 w 3568"/>
                <a:gd name="T57" fmla="*/ 1 h 487"/>
                <a:gd name="T58" fmla="*/ 1 w 3568"/>
                <a:gd name="T59" fmla="*/ 1 h 487"/>
                <a:gd name="T60" fmla="*/ 1 w 3568"/>
                <a:gd name="T61" fmla="*/ 1 h 487"/>
                <a:gd name="T62" fmla="*/ 1 w 3568"/>
                <a:gd name="T63" fmla="*/ 1 h 487"/>
                <a:gd name="T64" fmla="*/ 1 w 3568"/>
                <a:gd name="T65" fmla="*/ 1 h 487"/>
                <a:gd name="T66" fmla="*/ 1 w 3568"/>
                <a:gd name="T67" fmla="*/ 1 h 487"/>
                <a:gd name="T68" fmla="*/ 1 w 3568"/>
                <a:gd name="T69" fmla="*/ 1 h 487"/>
                <a:gd name="T70" fmla="*/ 1 w 3568"/>
                <a:gd name="T71" fmla="*/ 0 h 487"/>
                <a:gd name="T72" fmla="*/ 1 w 3568"/>
                <a:gd name="T73" fmla="*/ 0 h 48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68" h="487">
                  <a:moveTo>
                    <a:pt x="61" y="0"/>
                  </a:moveTo>
                  <a:lnTo>
                    <a:pt x="49" y="1"/>
                  </a:lnTo>
                  <a:lnTo>
                    <a:pt x="38" y="5"/>
                  </a:lnTo>
                  <a:lnTo>
                    <a:pt x="27" y="10"/>
                  </a:lnTo>
                  <a:lnTo>
                    <a:pt x="18" y="18"/>
                  </a:lnTo>
                  <a:lnTo>
                    <a:pt x="11" y="27"/>
                  </a:lnTo>
                  <a:lnTo>
                    <a:pt x="6" y="37"/>
                  </a:lnTo>
                  <a:lnTo>
                    <a:pt x="2" y="49"/>
                  </a:lnTo>
                  <a:lnTo>
                    <a:pt x="0" y="60"/>
                  </a:lnTo>
                  <a:lnTo>
                    <a:pt x="0" y="427"/>
                  </a:lnTo>
                  <a:lnTo>
                    <a:pt x="2" y="440"/>
                  </a:lnTo>
                  <a:lnTo>
                    <a:pt x="6" y="450"/>
                  </a:lnTo>
                  <a:lnTo>
                    <a:pt x="11" y="460"/>
                  </a:lnTo>
                  <a:lnTo>
                    <a:pt x="18" y="469"/>
                  </a:lnTo>
                  <a:lnTo>
                    <a:pt x="27" y="477"/>
                  </a:lnTo>
                  <a:lnTo>
                    <a:pt x="38" y="482"/>
                  </a:lnTo>
                  <a:lnTo>
                    <a:pt x="49" y="486"/>
                  </a:lnTo>
                  <a:lnTo>
                    <a:pt x="61" y="487"/>
                  </a:lnTo>
                  <a:lnTo>
                    <a:pt x="3508" y="487"/>
                  </a:lnTo>
                  <a:lnTo>
                    <a:pt x="3521" y="486"/>
                  </a:lnTo>
                  <a:lnTo>
                    <a:pt x="3531" y="482"/>
                  </a:lnTo>
                  <a:lnTo>
                    <a:pt x="3541" y="477"/>
                  </a:lnTo>
                  <a:lnTo>
                    <a:pt x="3550" y="469"/>
                  </a:lnTo>
                  <a:lnTo>
                    <a:pt x="3558" y="460"/>
                  </a:lnTo>
                  <a:lnTo>
                    <a:pt x="3563" y="450"/>
                  </a:lnTo>
                  <a:lnTo>
                    <a:pt x="3567" y="440"/>
                  </a:lnTo>
                  <a:lnTo>
                    <a:pt x="3568" y="427"/>
                  </a:lnTo>
                  <a:lnTo>
                    <a:pt x="3568" y="60"/>
                  </a:lnTo>
                  <a:lnTo>
                    <a:pt x="3567" y="49"/>
                  </a:lnTo>
                  <a:lnTo>
                    <a:pt x="3563" y="37"/>
                  </a:lnTo>
                  <a:lnTo>
                    <a:pt x="3558" y="27"/>
                  </a:lnTo>
                  <a:lnTo>
                    <a:pt x="3550" y="18"/>
                  </a:lnTo>
                  <a:lnTo>
                    <a:pt x="3541" y="10"/>
                  </a:lnTo>
                  <a:lnTo>
                    <a:pt x="3531" y="5"/>
                  </a:lnTo>
                  <a:lnTo>
                    <a:pt x="3521" y="1"/>
                  </a:lnTo>
                  <a:lnTo>
                    <a:pt x="3508" y="0"/>
                  </a:lnTo>
                  <a:lnTo>
                    <a:pt x="61" y="0"/>
                  </a:lnTo>
                  <a:close/>
                </a:path>
              </a:pathLst>
            </a:custGeom>
            <a:solidFill>
              <a:srgbClr val="FFFFCC"/>
            </a:solidFill>
            <a:ln w="7938">
              <a:solidFill>
                <a:schemeClr val="tx1"/>
              </a:solidFill>
              <a:prstDash val="solid"/>
              <a:round/>
              <a:headEnd/>
              <a:tailEnd/>
            </a:ln>
          </p:spPr>
          <p:txBody>
            <a:bodyPr/>
            <a:lstStyle/>
            <a:p>
              <a:pPr algn="ctr"/>
              <a:endParaRPr lang="ja-JP" altLang="en-US"/>
            </a:p>
          </p:txBody>
        </p:sp>
      </p:grpSp>
      <p:sp>
        <p:nvSpPr>
          <p:cNvPr id="200" name="Rectangle 81"/>
          <p:cNvSpPr>
            <a:spLocks noChangeArrowheads="1"/>
          </p:cNvSpPr>
          <p:nvPr/>
        </p:nvSpPr>
        <p:spPr bwMode="auto">
          <a:xfrm>
            <a:off x="3781420" y="6747554"/>
            <a:ext cx="255169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600" dirty="0">
                <a:latin typeface="ＭＳ Ｐゴシック" panose="020B0600070205080204" pitchFamily="50" charset="-128"/>
                <a:ea typeface="HG丸ｺﾞｼｯｸM-PRO" panose="020F0600000000000000" pitchFamily="50" charset="-128"/>
              </a:rPr>
              <a:t>（７）標準化と管理の定着</a:t>
            </a:r>
            <a:endParaRPr lang="ja-JP" altLang="en-US" sz="1600" dirty="0">
              <a:latin typeface="Times New Roman" panose="02020603050405020304" pitchFamily="18" charset="0"/>
              <a:ea typeface="HG丸ｺﾞｼｯｸM-PRO" panose="020F0600000000000000" pitchFamily="50" charset="-128"/>
            </a:endParaRPr>
          </a:p>
        </p:txBody>
      </p:sp>
      <p:sp>
        <p:nvSpPr>
          <p:cNvPr id="4" name="角丸四角形吹き出し 3"/>
          <p:cNvSpPr/>
          <p:nvPr/>
        </p:nvSpPr>
        <p:spPr bwMode="auto">
          <a:xfrm>
            <a:off x="5113499" y="7476426"/>
            <a:ext cx="1672412" cy="1322956"/>
          </a:xfrm>
          <a:prstGeom prst="wedgeRoundRectCallout">
            <a:avLst>
              <a:gd name="adj1" fmla="val -40643"/>
              <a:gd name="adj2" fmla="val 67509"/>
              <a:gd name="adj3" fmla="val 16667"/>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5" name="Freeform 9">
            <a:extLst>
              <a:ext uri="{FF2B5EF4-FFF2-40B4-BE49-F238E27FC236}">
                <a16:creationId xmlns:a16="http://schemas.microsoft.com/office/drawing/2014/main" id="{280BA56F-3AEB-2718-E867-465204C03C6E}"/>
              </a:ext>
            </a:extLst>
          </p:cNvPr>
          <p:cNvSpPr>
            <a:spLocks/>
          </p:cNvSpPr>
          <p:nvPr/>
        </p:nvSpPr>
        <p:spPr bwMode="auto">
          <a:xfrm>
            <a:off x="2852738" y="7351314"/>
            <a:ext cx="1108075" cy="225425"/>
          </a:xfrm>
          <a:custGeom>
            <a:avLst/>
            <a:gdLst>
              <a:gd name="T0" fmla="*/ 0 w 1398"/>
              <a:gd name="T1" fmla="*/ 2147483646 h 384"/>
              <a:gd name="T2" fmla="*/ 2147483646 w 1398"/>
              <a:gd name="T3" fmla="*/ 2147483646 h 384"/>
              <a:gd name="T4" fmla="*/ 2147483646 w 1398"/>
              <a:gd name="T5" fmla="*/ 0 h 384"/>
              <a:gd name="T6" fmla="*/ 2147483646 w 1398"/>
              <a:gd name="T7" fmla="*/ 0 h 384"/>
              <a:gd name="T8" fmla="*/ 2147483646 w 1398"/>
              <a:gd name="T9" fmla="*/ 2147483646 h 384"/>
              <a:gd name="T10" fmla="*/ 2147483646 w 1398"/>
              <a:gd name="T11" fmla="*/ 2147483646 h 384"/>
              <a:gd name="T12" fmla="*/ 2147483646 w 1398"/>
              <a:gd name="T13" fmla="*/ 2147483646 h 384"/>
              <a:gd name="T14" fmla="*/ 0 w 1398"/>
              <a:gd name="T15" fmla="*/ 2147483646 h 3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98" h="384">
                <a:moveTo>
                  <a:pt x="0" y="113"/>
                </a:moveTo>
                <a:lnTo>
                  <a:pt x="334" y="113"/>
                </a:lnTo>
                <a:lnTo>
                  <a:pt x="334" y="0"/>
                </a:lnTo>
                <a:lnTo>
                  <a:pt x="1064" y="0"/>
                </a:lnTo>
                <a:lnTo>
                  <a:pt x="1064" y="113"/>
                </a:lnTo>
                <a:lnTo>
                  <a:pt x="1398" y="113"/>
                </a:lnTo>
                <a:lnTo>
                  <a:pt x="699" y="384"/>
                </a:lnTo>
                <a:lnTo>
                  <a:pt x="0" y="113"/>
                </a:lnTo>
                <a:close/>
              </a:path>
            </a:pathLst>
          </a:custGeom>
          <a:solidFill>
            <a:srgbClr val="009999"/>
          </a:solidFill>
          <a:ln w="7938">
            <a:solidFill>
              <a:srgbClr val="000000"/>
            </a:solidFill>
            <a:prstDash val="solid"/>
            <a:round/>
            <a:headEnd/>
            <a:tailEnd/>
          </a:ln>
        </p:spPr>
        <p:txBody>
          <a:bodyPr/>
          <a:lstStyle/>
          <a:p>
            <a:endParaRPr lang="ja-JP" altLang="en-US"/>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8"/>
          <p:cNvSpPr>
            <a:spLocks noChangeArrowheads="1"/>
          </p:cNvSpPr>
          <p:nvPr/>
        </p:nvSpPr>
        <p:spPr bwMode="auto">
          <a:xfrm>
            <a:off x="107950" y="2154238"/>
            <a:ext cx="6438900" cy="277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（１）“事実に基づく”を具体化するためにデータで判断する</a:t>
            </a:r>
          </a:p>
        </p:txBody>
      </p:sp>
      <p:sp>
        <p:nvSpPr>
          <p:cNvPr id="41987" name="Text Box 15"/>
          <p:cNvSpPr txBox="1">
            <a:spLocks noChangeArrowheads="1"/>
          </p:cNvSpPr>
          <p:nvPr/>
        </p:nvSpPr>
        <p:spPr bwMode="auto">
          <a:xfrm>
            <a:off x="3708400" y="2740025"/>
            <a:ext cx="1295400" cy="360363"/>
          </a:xfrm>
          <a:prstGeom prst="rect">
            <a:avLst/>
          </a:prstGeom>
          <a:solidFill>
            <a:srgbClr val="FFFFFF"/>
          </a:solidFill>
          <a:ln w="9525">
            <a:solidFill>
              <a:srgbClr val="000000"/>
            </a:solidFill>
            <a:miter lim="800000"/>
            <a:headEnd/>
            <a:tailEnd/>
          </a:ln>
          <a:effectLst>
            <a:outerShdw dist="35921" dir="2700000" algn="ctr" rotWithShape="0">
              <a:srgbClr val="000000"/>
            </a:outerShdw>
          </a:effectLst>
        </p:spPr>
        <p:txBody>
          <a:bodyPr tIns="18000" bIns="1800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cs typeface="Times New Roman" panose="02020603050405020304" pitchFamily="18" charset="0"/>
              </a:rPr>
              <a:t>事　実</a:t>
            </a:r>
            <a:endPar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41988" name="Text Box 13"/>
          <p:cNvSpPr txBox="1">
            <a:spLocks noChangeArrowheads="1"/>
          </p:cNvSpPr>
          <p:nvPr/>
        </p:nvSpPr>
        <p:spPr bwMode="auto">
          <a:xfrm>
            <a:off x="3708400" y="3703638"/>
            <a:ext cx="1295400" cy="360362"/>
          </a:xfrm>
          <a:prstGeom prst="rect">
            <a:avLst/>
          </a:prstGeom>
          <a:solidFill>
            <a:srgbClr val="FFFFFF"/>
          </a:solidFill>
          <a:ln w="9525">
            <a:solidFill>
              <a:srgbClr val="000000"/>
            </a:solidFill>
            <a:miter lim="800000"/>
            <a:headEnd/>
            <a:tailEnd/>
          </a:ln>
          <a:effectLst>
            <a:outerShdw dist="35921" dir="2700000" algn="ctr" rotWithShape="0">
              <a:srgbClr val="000000"/>
            </a:outerShdw>
          </a:effectLst>
        </p:spPr>
        <p:txBody>
          <a:bodyPr tIns="18000" bIns="1800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cs typeface="Times New Roman" panose="02020603050405020304" pitchFamily="18" charset="0"/>
              </a:rPr>
              <a:t>データをとる</a:t>
            </a:r>
            <a:endPar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41989" name="Text Box 10"/>
          <p:cNvSpPr txBox="1">
            <a:spLocks noChangeArrowheads="1"/>
          </p:cNvSpPr>
          <p:nvPr/>
        </p:nvSpPr>
        <p:spPr bwMode="auto">
          <a:xfrm>
            <a:off x="3708400" y="4667250"/>
            <a:ext cx="1295400" cy="360363"/>
          </a:xfrm>
          <a:prstGeom prst="rect">
            <a:avLst/>
          </a:prstGeom>
          <a:solidFill>
            <a:srgbClr val="FFFFFF"/>
          </a:solidFill>
          <a:ln w="38100" cmpd="dbl">
            <a:solidFill>
              <a:srgbClr val="000000"/>
            </a:solidFill>
            <a:miter lim="800000"/>
            <a:headEnd/>
            <a:tailEnd/>
          </a:ln>
          <a:effectLst>
            <a:outerShdw dist="35921" dir="2700000" algn="ctr" rotWithShape="0">
              <a:srgbClr val="000000"/>
            </a:outerShdw>
          </a:effectLst>
        </p:spPr>
        <p:txBody>
          <a:bodyPr tIns="18000" bIns="1800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cs typeface="Times New Roman" panose="02020603050405020304" pitchFamily="18" charset="0"/>
              </a:rPr>
              <a:t>データの処理</a:t>
            </a:r>
            <a:endPar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41990" name="Text Box 7"/>
          <p:cNvSpPr txBox="1">
            <a:spLocks noChangeArrowheads="1"/>
          </p:cNvSpPr>
          <p:nvPr/>
        </p:nvSpPr>
        <p:spPr bwMode="auto">
          <a:xfrm>
            <a:off x="3708400" y="5632450"/>
            <a:ext cx="1295400" cy="360363"/>
          </a:xfrm>
          <a:prstGeom prst="rect">
            <a:avLst/>
          </a:prstGeom>
          <a:solidFill>
            <a:srgbClr val="FFFFFF"/>
          </a:solidFill>
          <a:ln w="9525">
            <a:solidFill>
              <a:srgbClr val="000000"/>
            </a:solidFill>
            <a:miter lim="800000"/>
            <a:headEnd/>
            <a:tailEnd/>
          </a:ln>
          <a:effectLst>
            <a:outerShdw dist="35921" dir="2700000" algn="ctr" rotWithShape="0">
              <a:srgbClr val="000000"/>
            </a:outerShdw>
          </a:effectLst>
        </p:spPr>
        <p:txBody>
          <a:bodyPr tIns="18000" bIns="1800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cs typeface="Times New Roman" panose="02020603050405020304" pitchFamily="18" charset="0"/>
              </a:rPr>
              <a:t>判　断</a:t>
            </a:r>
            <a:endPar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41991" name="Text Box 4"/>
          <p:cNvSpPr txBox="1">
            <a:spLocks noChangeArrowheads="1"/>
          </p:cNvSpPr>
          <p:nvPr/>
        </p:nvSpPr>
        <p:spPr bwMode="auto">
          <a:xfrm>
            <a:off x="3708400" y="6596063"/>
            <a:ext cx="1295400" cy="360362"/>
          </a:xfrm>
          <a:prstGeom prst="rect">
            <a:avLst/>
          </a:prstGeom>
          <a:solidFill>
            <a:srgbClr val="FFFFFF"/>
          </a:solidFill>
          <a:ln w="9525">
            <a:solidFill>
              <a:srgbClr val="000000"/>
            </a:solidFill>
            <a:miter lim="800000"/>
            <a:headEnd/>
            <a:tailEnd/>
          </a:ln>
          <a:effectLst>
            <a:outerShdw dist="35921" dir="2700000" algn="ctr" rotWithShape="0">
              <a:srgbClr val="000000"/>
            </a:outerShdw>
          </a:effectLst>
        </p:spPr>
        <p:txBody>
          <a:bodyPr tIns="18000" bIns="1800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cs typeface="Times New Roman" panose="02020603050405020304" pitchFamily="18" charset="0"/>
              </a:rPr>
              <a:t>対策・行動</a:t>
            </a:r>
            <a:endPar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41992" name="Text Box 12"/>
          <p:cNvSpPr txBox="1">
            <a:spLocks noChangeArrowheads="1"/>
          </p:cNvSpPr>
          <p:nvPr/>
        </p:nvSpPr>
        <p:spPr bwMode="auto">
          <a:xfrm>
            <a:off x="5106988" y="3697288"/>
            <a:ext cx="1454150" cy="328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2520" bIns="2520"/>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en-US" altLang="ja-JP" sz="100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r>
              <a:rPr lang="ja-JP" altLang="en-US" sz="1000">
                <a:latin typeface="HG丸ｺﾞｼｯｸM-PRO" panose="020F0600000000000000" pitchFamily="50" charset="-128"/>
                <a:ea typeface="HG丸ｺﾞｼｯｸM-PRO" panose="020F0600000000000000" pitchFamily="50" charset="-128"/>
                <a:cs typeface="Times New Roman" panose="02020603050405020304" pitchFamily="18" charset="0"/>
              </a:rPr>
              <a:t>・チェックシート</a:t>
            </a:r>
            <a:endParaRPr lang="ja-JP" altLang="en-US" sz="18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41993" name="Oval 9"/>
          <p:cNvSpPr>
            <a:spLocks noChangeArrowheads="1"/>
          </p:cNvSpPr>
          <p:nvPr/>
        </p:nvSpPr>
        <p:spPr bwMode="auto">
          <a:xfrm>
            <a:off x="5192713" y="4667250"/>
            <a:ext cx="1587500" cy="422275"/>
          </a:xfrm>
          <a:prstGeom prst="ellipse">
            <a:avLst/>
          </a:pr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lIns="37440" tIns="38520" rIns="37440" bIns="2052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dirty="0">
                <a:latin typeface="HG丸ｺﾞｼｯｸM-PRO" panose="020F0600000000000000" pitchFamily="50" charset="-128"/>
                <a:ea typeface="HG丸ｺﾞｼｯｸM-PRO" panose="020F0600000000000000" pitchFamily="50" charset="-128"/>
                <a:cs typeface="Times New Roman" panose="02020603050405020304" pitchFamily="18" charset="0"/>
              </a:rPr>
              <a:t>・ＱＣ手法の活用</a:t>
            </a:r>
            <a:endParaRPr lang="ja-JP" altLang="en-US" sz="1800" dirty="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41994" name="Text Box 6"/>
          <p:cNvSpPr txBox="1">
            <a:spLocks noChangeArrowheads="1"/>
          </p:cNvSpPr>
          <p:nvPr/>
        </p:nvSpPr>
        <p:spPr bwMode="auto">
          <a:xfrm>
            <a:off x="5106988" y="5600700"/>
            <a:ext cx="18526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2520" bIns="2520"/>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en-US" altLang="ja-JP" sz="100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spcBef>
                <a:spcPct val="0"/>
              </a:spcBef>
              <a:buFontTx/>
              <a:buNone/>
            </a:pPr>
            <a:r>
              <a:rPr lang="ja-JP" altLang="en-US" sz="1000">
                <a:latin typeface="HG丸ｺﾞｼｯｸM-PRO" panose="020F0600000000000000" pitchFamily="50" charset="-128"/>
                <a:ea typeface="HG丸ｺﾞｼｯｸM-PRO" panose="020F0600000000000000" pitchFamily="50" charset="-128"/>
                <a:cs typeface="Times New Roman" panose="02020603050405020304" pitchFamily="18" charset="0"/>
              </a:rPr>
              <a:t>・技術、経験を加えて</a:t>
            </a:r>
            <a:endParaRPr lang="ja-JP" altLang="en-US" sz="18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41995" name="AutoShape 14"/>
          <p:cNvSpPr>
            <a:spLocks noChangeArrowheads="1"/>
          </p:cNvSpPr>
          <p:nvPr/>
        </p:nvSpPr>
        <p:spPr bwMode="auto">
          <a:xfrm>
            <a:off x="4203700" y="3289300"/>
            <a:ext cx="304800" cy="227013"/>
          </a:xfrm>
          <a:prstGeom prst="downArrow">
            <a:avLst>
              <a:gd name="adj1" fmla="val 50000"/>
              <a:gd name="adj2" fmla="val 25000"/>
            </a:avLst>
          </a:prstGeom>
          <a:solidFill>
            <a:srgbClr val="FFFFFF"/>
          </a:solidFill>
          <a:ln w="9525">
            <a:solidFill>
              <a:srgbClr val="000000"/>
            </a:solidFill>
            <a:miter lim="800000"/>
            <a:headEnd/>
            <a:tailEnd/>
          </a:ln>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41996" name="AutoShape 11"/>
          <p:cNvSpPr>
            <a:spLocks noChangeArrowheads="1"/>
          </p:cNvSpPr>
          <p:nvPr/>
        </p:nvSpPr>
        <p:spPr bwMode="auto">
          <a:xfrm>
            <a:off x="4203700" y="4252913"/>
            <a:ext cx="304800" cy="227012"/>
          </a:xfrm>
          <a:prstGeom prst="downArrow">
            <a:avLst>
              <a:gd name="adj1" fmla="val 50000"/>
              <a:gd name="adj2" fmla="val 25000"/>
            </a:avLst>
          </a:prstGeom>
          <a:solidFill>
            <a:srgbClr val="FFFFFF"/>
          </a:solidFill>
          <a:ln w="9525">
            <a:solidFill>
              <a:srgbClr val="000000"/>
            </a:solidFill>
            <a:miter lim="800000"/>
            <a:headEnd/>
            <a:tailEnd/>
          </a:ln>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41997" name="AutoShape 8"/>
          <p:cNvSpPr>
            <a:spLocks noChangeArrowheads="1"/>
          </p:cNvSpPr>
          <p:nvPr/>
        </p:nvSpPr>
        <p:spPr bwMode="auto">
          <a:xfrm>
            <a:off x="4203700" y="5216525"/>
            <a:ext cx="304800" cy="227013"/>
          </a:xfrm>
          <a:prstGeom prst="downArrow">
            <a:avLst>
              <a:gd name="adj1" fmla="val 50000"/>
              <a:gd name="adj2" fmla="val 25000"/>
            </a:avLst>
          </a:prstGeom>
          <a:solidFill>
            <a:srgbClr val="FFFFFF"/>
          </a:solidFill>
          <a:ln w="9525">
            <a:solidFill>
              <a:srgbClr val="000000"/>
            </a:solidFill>
            <a:miter lim="800000"/>
            <a:headEnd/>
            <a:tailEnd/>
          </a:ln>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41998" name="AutoShape 5"/>
          <p:cNvSpPr>
            <a:spLocks noChangeArrowheads="1"/>
          </p:cNvSpPr>
          <p:nvPr/>
        </p:nvSpPr>
        <p:spPr bwMode="auto">
          <a:xfrm>
            <a:off x="4203700" y="6180138"/>
            <a:ext cx="304800" cy="227012"/>
          </a:xfrm>
          <a:prstGeom prst="downArrow">
            <a:avLst>
              <a:gd name="adj1" fmla="val 50000"/>
              <a:gd name="adj2" fmla="val 25000"/>
            </a:avLst>
          </a:prstGeom>
          <a:solidFill>
            <a:srgbClr val="FFFFFF"/>
          </a:solidFill>
          <a:ln w="9525">
            <a:solidFill>
              <a:srgbClr val="000000"/>
            </a:solidFill>
            <a:miter lim="800000"/>
            <a:headEnd/>
            <a:tailEnd/>
          </a:ln>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41999" name="Rectangle 18"/>
          <p:cNvSpPr>
            <a:spLocks noChangeArrowheads="1"/>
          </p:cNvSpPr>
          <p:nvPr/>
        </p:nvSpPr>
        <p:spPr bwMode="auto">
          <a:xfrm>
            <a:off x="3336925" y="-215900"/>
            <a:ext cx="184150"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42000" name="Rectangle 23"/>
          <p:cNvSpPr>
            <a:spLocks noChangeArrowheads="1"/>
          </p:cNvSpPr>
          <p:nvPr/>
        </p:nvSpPr>
        <p:spPr bwMode="auto">
          <a:xfrm>
            <a:off x="387350" y="2343150"/>
            <a:ext cx="3113088" cy="3194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lnSpc>
                <a:spcPct val="120000"/>
              </a:lnSpc>
              <a:spcBef>
                <a:spcPct val="0"/>
              </a:spcBef>
              <a:buFontTx/>
              <a:buNone/>
            </a:pPr>
            <a:endParaRPr lang="en-US" altLang="ja-JP" sz="120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eaLnBrk="1" hangingPunct="1">
              <a:lnSpc>
                <a:spcPct val="120000"/>
              </a:lnSpc>
              <a:spcBef>
                <a:spcPct val="0"/>
              </a:spcBef>
              <a:buFontTx/>
              <a:buNone/>
            </a:pPr>
            <a:r>
              <a:rPr lang="en-US" altLang="ja-JP" sz="1200">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事実に基づく”ということを具体化す</a:t>
            </a:r>
          </a:p>
          <a:p>
            <a:pPr eaLnBrk="1" hangingPunct="1">
              <a:lnSpc>
                <a:spcPct val="120000"/>
              </a:lnSpc>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　るためには、データにより判断するの</a:t>
            </a:r>
          </a:p>
          <a:p>
            <a:pPr eaLnBrk="1" hangingPunct="1">
              <a:lnSpc>
                <a:spcPct val="120000"/>
              </a:lnSpc>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　がよい。データをとってこれを解析し</a:t>
            </a:r>
          </a:p>
          <a:p>
            <a:pPr eaLnBrk="1" hangingPunct="1">
              <a:lnSpc>
                <a:spcPct val="120000"/>
              </a:lnSpc>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　てみると、従来の勘だけでは気がつか</a:t>
            </a:r>
          </a:p>
          <a:p>
            <a:pPr eaLnBrk="1" hangingPunct="1">
              <a:lnSpc>
                <a:spcPct val="120000"/>
              </a:lnSpc>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　なかった状態や原因が発見されたり、</a:t>
            </a:r>
          </a:p>
          <a:p>
            <a:pPr eaLnBrk="1" hangingPunct="1">
              <a:lnSpc>
                <a:spcPct val="120000"/>
              </a:lnSpc>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　経験的に「そうではなかろうか」と</a:t>
            </a:r>
          </a:p>
          <a:p>
            <a:pPr eaLnBrk="1" hangingPunct="1">
              <a:lnSpc>
                <a:spcPct val="120000"/>
              </a:lnSpc>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　思っていたことが明らかになったりし</a:t>
            </a:r>
          </a:p>
          <a:p>
            <a:pPr eaLnBrk="1" hangingPunct="1">
              <a:lnSpc>
                <a:spcPct val="120000"/>
              </a:lnSpc>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　ます。</a:t>
            </a:r>
          </a:p>
          <a:p>
            <a:pPr algn="ctr" eaLnBrk="1" hangingPunct="1">
              <a:lnSpc>
                <a:spcPct val="120000"/>
              </a:lnSpc>
              <a:spcBef>
                <a:spcPct val="0"/>
              </a:spcBef>
              <a:buFontTx/>
              <a:buNone/>
            </a:pPr>
            <a:endPar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lnSpc>
                <a:spcPct val="120000"/>
              </a:lnSpc>
              <a:spcBef>
                <a:spcPct val="0"/>
              </a:spcBef>
              <a:buFontTx/>
              <a:buNone/>
            </a:pPr>
            <a:endPar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lnSpc>
                <a:spcPct val="120000"/>
              </a:lnSpc>
              <a:spcBef>
                <a:spcPct val="0"/>
              </a:spcBef>
              <a:buFontTx/>
              <a:buNone/>
            </a:pPr>
            <a:endPar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lgn="ctr">
              <a:lnSpc>
                <a:spcPct val="120000"/>
              </a:lnSpc>
              <a:spcBef>
                <a:spcPct val="0"/>
              </a:spcBef>
              <a:buFontTx/>
              <a:buNone/>
            </a:pPr>
            <a:endPar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lgn="ctr">
              <a:lnSpc>
                <a:spcPct val="120000"/>
              </a:lnSpc>
              <a:spcBef>
                <a:spcPct val="0"/>
              </a:spcBef>
              <a:buFontTx/>
              <a:buNone/>
            </a:pPr>
            <a:endParaRPr lang="en-US" altLang="ja-JP" sz="12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42001" name="Rectangle 33"/>
          <p:cNvSpPr>
            <a:spLocks noChangeArrowheads="1"/>
          </p:cNvSpPr>
          <p:nvPr/>
        </p:nvSpPr>
        <p:spPr bwMode="auto">
          <a:xfrm>
            <a:off x="119063" y="4851400"/>
            <a:ext cx="3471862" cy="2087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indent="26670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20000"/>
              </a:lnSpc>
              <a:spcBef>
                <a:spcPct val="0"/>
              </a:spcBef>
              <a:buFontTx/>
              <a:buNone/>
            </a:pPr>
            <a:r>
              <a:rPr lang="en-US" altLang="ja-JP" sz="1200">
                <a:latin typeface="HG丸ｺﾞｼｯｸM-PRO" panose="020F0600000000000000" pitchFamily="50" charset="-128"/>
                <a:ea typeface="HG丸ｺﾞｼｯｸM-PRO" panose="020F0600000000000000" pitchFamily="50" charset="-128"/>
              </a:rPr>
              <a:t>●</a:t>
            </a:r>
            <a:r>
              <a:rPr lang="ja-JP" altLang="en-US" sz="1200">
                <a:latin typeface="HG丸ｺﾞｼｯｸM-PRO" panose="020F0600000000000000" pitchFamily="50" charset="-128"/>
                <a:ea typeface="HG丸ｺﾞｼｯｸM-PRO" panose="020F0600000000000000" pitchFamily="50" charset="-128"/>
              </a:rPr>
              <a:t>職場で問題解決をするためには、</a:t>
            </a:r>
            <a:br>
              <a:rPr lang="ja-JP" altLang="en-US" sz="1200">
                <a:latin typeface="HG丸ｺﾞｼｯｸM-PRO" panose="020F0600000000000000" pitchFamily="50" charset="-128"/>
                <a:ea typeface="HG丸ｺﾞｼｯｸM-PRO" panose="020F0600000000000000" pitchFamily="50" charset="-128"/>
              </a:rPr>
            </a:br>
            <a:r>
              <a:rPr lang="ja-JP" altLang="en-US" sz="1200">
                <a:latin typeface="HG丸ｺﾞｼｯｸM-PRO" panose="020F0600000000000000" pitchFamily="50" charset="-128"/>
                <a:ea typeface="HG丸ｺﾞｼｯｸM-PRO" panose="020F0600000000000000" pitchFamily="50" charset="-128"/>
              </a:rPr>
              <a:t>       どのような不</a:t>
            </a: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具合が出ているのか、</a:t>
            </a:r>
            <a:b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b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       その実態をつかむこと</a:t>
            </a:r>
            <a:r>
              <a:rPr lang="ja-JP" altLang="en-US" sz="1200">
                <a:latin typeface="HG丸ｺﾞｼｯｸM-PRO" panose="020F0600000000000000" pitchFamily="50" charset="-128"/>
                <a:ea typeface="HG丸ｺﾞｼｯｸM-PRO" panose="020F0600000000000000" pitchFamily="50" charset="-128"/>
              </a:rPr>
              <a:t>が 必要になる。</a:t>
            </a:r>
            <a:br>
              <a:rPr lang="ja-JP" altLang="en-US" sz="1200">
                <a:latin typeface="HG丸ｺﾞｼｯｸM-PRO" panose="020F0600000000000000" pitchFamily="50" charset="-128"/>
                <a:ea typeface="HG丸ｺﾞｼｯｸM-PRO" panose="020F0600000000000000" pitchFamily="50" charset="-128"/>
              </a:rPr>
            </a:br>
            <a:r>
              <a:rPr lang="ja-JP" altLang="en-US" sz="1200">
                <a:latin typeface="HG丸ｺﾞｼｯｸM-PRO" panose="020F0600000000000000" pitchFamily="50" charset="-128"/>
                <a:ea typeface="HG丸ｺﾞｼｯｸM-PRO" panose="020F0600000000000000" pitchFamily="50" charset="-128"/>
              </a:rPr>
              <a:t>       不具合の状況や不良品を徹底的に分析</a:t>
            </a:r>
            <a:endParaRPr lang="en-US" altLang="ja-JP" sz="1200">
              <a:latin typeface="HG丸ｺﾞｼｯｸM-PRO" panose="020F0600000000000000" pitchFamily="50" charset="-128"/>
              <a:ea typeface="HG丸ｺﾞｼｯｸM-PRO" panose="020F0600000000000000" pitchFamily="50" charset="-128"/>
            </a:endParaRPr>
          </a:p>
          <a:p>
            <a:pPr eaLnBrk="1" hangingPunct="1">
              <a:lnSpc>
                <a:spcPct val="120000"/>
              </a:lnSpc>
              <a:spcBef>
                <a:spcPct val="0"/>
              </a:spcBef>
              <a:buFontTx/>
              <a:buNone/>
            </a:pPr>
            <a:r>
              <a:rPr lang="ja-JP" altLang="en-US" sz="1200">
                <a:latin typeface="HG丸ｺﾞｼｯｸM-PRO" panose="020F0600000000000000" pitchFamily="50" charset="-128"/>
                <a:ea typeface="HG丸ｺﾞｼｯｸM-PRO" panose="020F0600000000000000" pitchFamily="50" charset="-128"/>
              </a:rPr>
              <a:t>  し、結果を悪く追究している要因系のうち、</a:t>
            </a:r>
            <a:endParaRPr lang="en-US" altLang="ja-JP" sz="1200">
              <a:latin typeface="HG丸ｺﾞｼｯｸM-PRO" panose="020F0600000000000000" pitchFamily="50" charset="-128"/>
              <a:ea typeface="HG丸ｺﾞｼｯｸM-PRO" panose="020F0600000000000000" pitchFamily="50" charset="-128"/>
            </a:endParaRPr>
          </a:p>
          <a:p>
            <a:pPr eaLnBrk="1" hangingPunct="1">
              <a:lnSpc>
                <a:spcPct val="120000"/>
              </a:lnSpc>
              <a:spcBef>
                <a:spcPct val="0"/>
              </a:spcBef>
              <a:buFontTx/>
              <a:buNone/>
            </a:pPr>
            <a:r>
              <a:rPr lang="ja-JP" altLang="en-US" sz="1200">
                <a:latin typeface="HG丸ｺﾞｼｯｸM-PRO" panose="020F0600000000000000" pitchFamily="50" charset="-128"/>
                <a:ea typeface="HG丸ｺﾞｼｯｸM-PRO" panose="020F0600000000000000" pitchFamily="50" charset="-128"/>
              </a:rPr>
              <a:t>  真の要因をし、つき止めなければ</a:t>
            </a:r>
            <a:br>
              <a:rPr lang="ja-JP" altLang="en-US" sz="1200">
                <a:latin typeface="HG丸ｺﾞｼｯｸM-PRO" panose="020F0600000000000000" pitchFamily="50" charset="-128"/>
                <a:ea typeface="HG丸ｺﾞｼｯｸM-PRO" panose="020F0600000000000000" pitchFamily="50" charset="-128"/>
              </a:rPr>
            </a:br>
            <a:r>
              <a:rPr lang="ja-JP" altLang="en-US" sz="1200">
                <a:latin typeface="HG丸ｺﾞｼｯｸM-PRO" panose="020F0600000000000000" pitchFamily="50" charset="-128"/>
                <a:ea typeface="HG丸ｺﾞｼｯｸM-PRO" panose="020F0600000000000000" pitchFamily="50" charset="-128"/>
              </a:rPr>
              <a:t>　　 ならない。ここにおいて必要となる</a:t>
            </a:r>
            <a:br>
              <a:rPr lang="ja-JP" altLang="en-US" sz="1200">
                <a:latin typeface="HG丸ｺﾞｼｯｸM-PRO" panose="020F0600000000000000" pitchFamily="50" charset="-128"/>
                <a:ea typeface="HG丸ｺﾞｼｯｸM-PRO" panose="020F0600000000000000" pitchFamily="50" charset="-128"/>
              </a:rPr>
            </a:br>
            <a:r>
              <a:rPr lang="ja-JP" altLang="en-US" sz="1200">
                <a:latin typeface="HG丸ｺﾞｼｯｸM-PRO" panose="020F0600000000000000" pitchFamily="50" charset="-128"/>
                <a:ea typeface="HG丸ｺﾞｼｯｸM-PRO" panose="020F0600000000000000" pitchFamily="50" charset="-128"/>
              </a:rPr>
              <a:t>       道具が</a:t>
            </a:r>
            <a:r>
              <a:rPr lang="en-US" altLang="ja-JP" sz="1200">
                <a:latin typeface="HG丸ｺﾞｼｯｸM-PRO" panose="020F0600000000000000" pitchFamily="50" charset="-128"/>
                <a:ea typeface="HG丸ｺﾞｼｯｸM-PRO" panose="020F0600000000000000" pitchFamily="50" charset="-128"/>
              </a:rPr>
              <a:t>『</a:t>
            </a:r>
            <a:r>
              <a:rPr lang="ja-JP" altLang="en-US" sz="1200">
                <a:latin typeface="HG丸ｺﾞｼｯｸM-PRO" panose="020F0600000000000000" pitchFamily="50" charset="-128"/>
                <a:ea typeface="HG丸ｺﾞｼｯｸM-PRO" panose="020F0600000000000000" pitchFamily="50" charset="-128"/>
              </a:rPr>
              <a:t>ＱＣ手法</a:t>
            </a:r>
            <a:r>
              <a:rPr lang="en-US" altLang="ja-JP" sz="1200">
                <a:latin typeface="HG丸ｺﾞｼｯｸM-PRO" panose="020F0600000000000000" pitchFamily="50" charset="-128"/>
                <a:ea typeface="HG丸ｺﾞｼｯｸM-PRO" panose="020F0600000000000000" pitchFamily="50" charset="-128"/>
              </a:rPr>
              <a:t>』</a:t>
            </a:r>
            <a:r>
              <a:rPr lang="ja-JP" altLang="en-US" sz="1200">
                <a:latin typeface="HG丸ｺﾞｼｯｸM-PRO" panose="020F0600000000000000" pitchFamily="50" charset="-128"/>
                <a:ea typeface="HG丸ｺﾞｼｯｸM-PRO" panose="020F0600000000000000" pitchFamily="50" charset="-128"/>
              </a:rPr>
              <a:t>です。</a:t>
            </a:r>
          </a:p>
          <a:p>
            <a:pPr>
              <a:lnSpc>
                <a:spcPct val="120000"/>
              </a:lnSpc>
              <a:spcBef>
                <a:spcPct val="0"/>
              </a:spcBef>
              <a:buFontTx/>
              <a:buNone/>
            </a:pPr>
            <a:endParaRPr lang="en-US" altLang="ja-JP" sz="1200">
              <a:latin typeface="HG丸ｺﾞｼｯｸM-PRO" panose="020F0600000000000000" pitchFamily="50" charset="-128"/>
              <a:ea typeface="HG丸ｺﾞｼｯｸM-PRO" panose="020F0600000000000000" pitchFamily="50" charset="-128"/>
            </a:endParaRPr>
          </a:p>
        </p:txBody>
      </p:sp>
      <p:sp>
        <p:nvSpPr>
          <p:cNvPr id="42002" name="Rectangle 36"/>
          <p:cNvSpPr>
            <a:spLocks noChangeArrowheads="1"/>
          </p:cNvSpPr>
          <p:nvPr/>
        </p:nvSpPr>
        <p:spPr bwMode="auto">
          <a:xfrm>
            <a:off x="539750" y="7716838"/>
            <a:ext cx="5842000" cy="1895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nSpc>
                <a:spcPct val="110000"/>
              </a:lnSpc>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品質管理では、事実をデータでつかみ、バラツキのある現象について、これを統計的に処理し、その結果に基づいて、客観的に行動するというアプローチが強調されます。その意味からも数値データが重視されてきました。　</a:t>
            </a:r>
          </a:p>
          <a:p>
            <a:pPr>
              <a:lnSpc>
                <a:spcPct val="110000"/>
              </a:lnSpc>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しかし、近年は、新製品開発の品質が重視され、製品企画や製品設計の重要性が叫ばれています。また、市場競争の激化などから営業や購買、サービス部門での品質管理の重要性も増してきています。ここにおいて数値データだけでなく、言語情報にもとづく解析も大切になってきています。そして、数値データだけでなく言語データも含め、品質管理活動において有用な手法を</a:t>
            </a:r>
            <a:r>
              <a:rPr lang="en-US" altLang="ja-JP" sz="1200">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ＱＣ手法</a:t>
            </a:r>
            <a:r>
              <a:rPr lang="en-US" altLang="ja-JP" sz="1200">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と呼ぶようになってきました。</a:t>
            </a:r>
          </a:p>
        </p:txBody>
      </p:sp>
      <p:sp>
        <p:nvSpPr>
          <p:cNvPr id="42003" name="Rectangle 3"/>
          <p:cNvSpPr>
            <a:spLocks noChangeArrowheads="1"/>
          </p:cNvSpPr>
          <p:nvPr/>
        </p:nvSpPr>
        <p:spPr bwMode="auto">
          <a:xfrm>
            <a:off x="71438" y="560388"/>
            <a:ext cx="2311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rPr>
              <a:t>３</a:t>
            </a:r>
            <a:r>
              <a:rPr lang="en-US" altLang="ja-JP" sz="1800" b="1">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rPr>
              <a:t>１　ＱＣ手法とは</a:t>
            </a:r>
            <a:endParaRPr lang="ja-JP" altLang="en-US" sz="18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42004" name="Text Box 83"/>
          <p:cNvSpPr txBox="1">
            <a:spLocks noChangeArrowheads="1"/>
          </p:cNvSpPr>
          <p:nvPr/>
        </p:nvSpPr>
        <p:spPr bwMode="auto">
          <a:xfrm>
            <a:off x="0" y="0"/>
            <a:ext cx="6248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2800" b="1">
                <a:latin typeface="HG丸ｺﾞｼｯｸM-PRO" panose="020F0600000000000000" pitchFamily="50" charset="-128"/>
                <a:ea typeface="HG丸ｺﾞｼｯｸM-PRO" panose="020F0600000000000000" pitchFamily="50" charset="-128"/>
              </a:rPr>
              <a:t>３．ＱＣ手法</a:t>
            </a:r>
          </a:p>
        </p:txBody>
      </p:sp>
      <p:sp>
        <p:nvSpPr>
          <p:cNvPr id="42005" name="Rectangle 7"/>
          <p:cNvSpPr>
            <a:spLocks noChangeArrowheads="1"/>
          </p:cNvSpPr>
          <p:nvPr/>
        </p:nvSpPr>
        <p:spPr bwMode="auto">
          <a:xfrm>
            <a:off x="539750" y="1068388"/>
            <a:ext cx="59626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92075" tIns="46038" rIns="92075" bIns="46038"/>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20000"/>
              </a:lnSpc>
              <a:spcBef>
                <a:spcPct val="25000"/>
              </a:spcBef>
              <a:buFontTx/>
              <a:buNone/>
            </a:pPr>
            <a:r>
              <a:rPr lang="ja-JP" altLang="en-US" sz="1200">
                <a:latin typeface="HG丸ｺﾞｼｯｸM-PRO" panose="020F0600000000000000" pitchFamily="50" charset="-128"/>
                <a:ea typeface="HG丸ｺﾞｼｯｸM-PRO" panose="020F0600000000000000" pitchFamily="50" charset="-128"/>
              </a:rPr>
              <a:t>「品質管理活動において問題を発見し、情報を整理し、発想し、要因を解析し、対策し、改善を行なって、管理の定着を図っていくための手法」をいう。</a:t>
            </a:r>
          </a:p>
        </p:txBody>
      </p:sp>
      <p:sp>
        <p:nvSpPr>
          <p:cNvPr id="42006" name="Rectangle 31"/>
          <p:cNvSpPr>
            <a:spLocks noChangeArrowheads="1"/>
          </p:cNvSpPr>
          <p:nvPr/>
        </p:nvSpPr>
        <p:spPr bwMode="auto">
          <a:xfrm>
            <a:off x="71438" y="1677988"/>
            <a:ext cx="3175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800" b="1">
                <a:latin typeface="HG丸ｺﾞｼｯｸM-PRO" panose="020F0600000000000000" pitchFamily="50" charset="-128"/>
                <a:ea typeface="HG丸ｺﾞｼｯｸM-PRO" panose="020F0600000000000000" pitchFamily="50" charset="-128"/>
              </a:rPr>
              <a:t>3.</a:t>
            </a:r>
            <a:r>
              <a:rPr lang="ja-JP" altLang="en-US" sz="1800" b="1">
                <a:latin typeface="HG丸ｺﾞｼｯｸM-PRO" panose="020F0600000000000000" pitchFamily="50" charset="-128"/>
                <a:ea typeface="HG丸ｺﾞｼｯｸM-PRO" panose="020F0600000000000000" pitchFamily="50" charset="-128"/>
              </a:rPr>
              <a:t>２　ＱＣ手法はなぜ使うの</a:t>
            </a:r>
          </a:p>
        </p:txBody>
      </p:sp>
      <p:sp>
        <p:nvSpPr>
          <p:cNvPr id="42007" name="Rectangle 8"/>
          <p:cNvSpPr>
            <a:spLocks noChangeArrowheads="1"/>
          </p:cNvSpPr>
          <p:nvPr/>
        </p:nvSpPr>
        <p:spPr bwMode="auto">
          <a:xfrm>
            <a:off x="107950" y="7346950"/>
            <a:ext cx="6438900" cy="269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10000"/>
              </a:lnSpc>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（２）数値データだけでなく言語データも含め、品質管理活動において有用な</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ＱＣ手法</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　</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 Box 4"/>
          <p:cNvSpPr txBox="1">
            <a:spLocks noChangeArrowheads="1"/>
          </p:cNvSpPr>
          <p:nvPr/>
        </p:nvSpPr>
        <p:spPr bwMode="auto">
          <a:xfrm>
            <a:off x="71438" y="36513"/>
            <a:ext cx="4799012"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800" b="1">
                <a:latin typeface="HG丸ｺﾞｼｯｸM-PRO" panose="020F0600000000000000" pitchFamily="50" charset="-128"/>
                <a:ea typeface="HG丸ｺﾞｼｯｸM-PRO" panose="020F0600000000000000" pitchFamily="50" charset="-128"/>
              </a:rPr>
              <a:t>1.2</a:t>
            </a:r>
            <a:r>
              <a:rPr lang="ja-JP" altLang="en-US" sz="1800" b="1">
                <a:latin typeface="HG丸ｺﾞｼｯｸM-PRO" panose="020F0600000000000000" pitchFamily="50" charset="-128"/>
                <a:ea typeface="HG丸ｺﾞｼｯｸM-PRO" panose="020F0600000000000000" pitchFamily="50" charset="-128"/>
              </a:rPr>
              <a:t>　基本ステップとＱＣストーリーの比較</a:t>
            </a:r>
          </a:p>
        </p:txBody>
      </p:sp>
      <p:sp>
        <p:nvSpPr>
          <p:cNvPr id="7171" name="AutoShape 296"/>
          <p:cNvSpPr>
            <a:spLocks noChangeArrowheads="1"/>
          </p:cNvSpPr>
          <p:nvPr/>
        </p:nvSpPr>
        <p:spPr bwMode="auto">
          <a:xfrm>
            <a:off x="260350" y="506413"/>
            <a:ext cx="6337300" cy="9107487"/>
          </a:xfrm>
          <a:prstGeom prst="roundRect">
            <a:avLst>
              <a:gd name="adj" fmla="val 369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7172" name="AutoShape 298" descr="5%"/>
          <p:cNvSpPr>
            <a:spLocks noChangeArrowheads="1"/>
          </p:cNvSpPr>
          <p:nvPr/>
        </p:nvSpPr>
        <p:spPr bwMode="auto">
          <a:xfrm>
            <a:off x="373063" y="1790700"/>
            <a:ext cx="842962" cy="587375"/>
          </a:xfrm>
          <a:prstGeom prst="roundRect">
            <a:avLst>
              <a:gd name="adj" fmla="val 7356"/>
            </a:avLst>
          </a:prstGeom>
          <a:blipFill dpi="0" rotWithShape="0">
            <a:blip r:embed="rId3"/>
            <a:srcRect/>
            <a:tile tx="0" ty="0" sx="100000" sy="100000" flip="none" algn="tl"/>
          </a:bli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目的の</a:t>
            </a:r>
            <a:endParaRPr lang="en-US" altLang="ja-JP"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明確化</a:t>
            </a:r>
          </a:p>
        </p:txBody>
      </p:sp>
      <p:sp>
        <p:nvSpPr>
          <p:cNvPr id="7173" name="AutoShape 299" descr="5%"/>
          <p:cNvSpPr>
            <a:spLocks noChangeArrowheads="1"/>
          </p:cNvSpPr>
          <p:nvPr/>
        </p:nvSpPr>
        <p:spPr bwMode="auto">
          <a:xfrm>
            <a:off x="373063" y="2767013"/>
            <a:ext cx="842962" cy="663575"/>
          </a:xfrm>
          <a:prstGeom prst="roundRect">
            <a:avLst>
              <a:gd name="adj" fmla="val 7356"/>
            </a:avLst>
          </a:prstGeom>
          <a:blipFill dpi="0" rotWithShape="0">
            <a:blip r:embed="rId3"/>
            <a:srcRect/>
            <a:tile tx="0" ty="0" sx="100000" sy="100000" flip="none" algn="tl"/>
          </a:bli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現状把握と</a:t>
            </a:r>
            <a:endParaRPr lang="en-US" altLang="ja-JP"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目標設定</a:t>
            </a:r>
          </a:p>
        </p:txBody>
      </p:sp>
      <p:sp>
        <p:nvSpPr>
          <p:cNvPr id="7174" name="AutoShape 300" descr="5%"/>
          <p:cNvSpPr>
            <a:spLocks noChangeArrowheads="1"/>
          </p:cNvSpPr>
          <p:nvPr/>
        </p:nvSpPr>
        <p:spPr bwMode="auto">
          <a:xfrm>
            <a:off x="373063" y="3741738"/>
            <a:ext cx="842962" cy="585787"/>
          </a:xfrm>
          <a:prstGeom prst="roundRect">
            <a:avLst>
              <a:gd name="adj" fmla="val 7356"/>
            </a:avLst>
          </a:prstGeom>
          <a:blipFill dpi="0" rotWithShape="0">
            <a:blip r:embed="rId3"/>
            <a:srcRect/>
            <a:tile tx="0" ty="0" sx="100000" sy="100000" flip="none" algn="tl"/>
          </a:bli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スケジュール</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の作成</a:t>
            </a:r>
          </a:p>
        </p:txBody>
      </p:sp>
      <p:sp>
        <p:nvSpPr>
          <p:cNvPr id="7175" name="AutoShape 301" descr="5%"/>
          <p:cNvSpPr>
            <a:spLocks noChangeArrowheads="1"/>
          </p:cNvSpPr>
          <p:nvPr/>
        </p:nvSpPr>
        <p:spPr bwMode="auto">
          <a:xfrm>
            <a:off x="373063" y="5053013"/>
            <a:ext cx="842962" cy="795337"/>
          </a:xfrm>
          <a:prstGeom prst="roundRect">
            <a:avLst>
              <a:gd name="adj" fmla="val 7356"/>
            </a:avLst>
          </a:prstGeom>
          <a:blipFill dpi="0" rotWithShape="0">
            <a:blip r:embed="rId3"/>
            <a:srcRect/>
            <a:tile tx="0" ty="0" sx="100000" sy="100000" flip="none" algn="tl"/>
          </a:bli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要因究明</a:t>
            </a:r>
            <a:endParaRPr lang="en-US" altLang="ja-JP"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（因果関係</a:t>
            </a:r>
            <a:endParaRPr lang="en-US" altLang="ja-JP"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の究明）</a:t>
            </a:r>
          </a:p>
        </p:txBody>
      </p:sp>
      <p:sp>
        <p:nvSpPr>
          <p:cNvPr id="7176" name="AutoShape 302" descr="5%"/>
          <p:cNvSpPr>
            <a:spLocks noChangeArrowheads="1"/>
          </p:cNvSpPr>
          <p:nvPr/>
        </p:nvSpPr>
        <p:spPr bwMode="auto">
          <a:xfrm>
            <a:off x="373063" y="6199188"/>
            <a:ext cx="842962" cy="1619250"/>
          </a:xfrm>
          <a:prstGeom prst="roundRect">
            <a:avLst>
              <a:gd name="adj" fmla="val 7356"/>
            </a:avLst>
          </a:prstGeom>
          <a:blipFill dpi="0" rotWithShape="0">
            <a:blip r:embed="rId3"/>
            <a:srcRect/>
            <a:tile tx="0" ty="0" sx="100000" sy="100000" flip="none" algn="tl"/>
          </a:bli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対策検討</a:t>
            </a:r>
            <a:endParaRPr lang="en-US" altLang="ja-JP"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と実施</a:t>
            </a:r>
          </a:p>
        </p:txBody>
      </p:sp>
      <p:sp>
        <p:nvSpPr>
          <p:cNvPr id="7177" name="AutoShape 303" descr="5%"/>
          <p:cNvSpPr>
            <a:spLocks noChangeArrowheads="1"/>
          </p:cNvSpPr>
          <p:nvPr/>
        </p:nvSpPr>
        <p:spPr bwMode="auto">
          <a:xfrm>
            <a:off x="373063" y="8066088"/>
            <a:ext cx="842962" cy="468312"/>
          </a:xfrm>
          <a:prstGeom prst="roundRect">
            <a:avLst>
              <a:gd name="adj" fmla="val 7356"/>
            </a:avLst>
          </a:prstGeom>
          <a:blipFill dpi="0" rotWithShape="0">
            <a:blip r:embed="rId3"/>
            <a:srcRect/>
            <a:tile tx="0" ty="0" sx="100000" sy="100000" flip="none" algn="tl"/>
          </a:bli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効果確認</a:t>
            </a:r>
          </a:p>
        </p:txBody>
      </p:sp>
      <p:sp>
        <p:nvSpPr>
          <p:cNvPr id="7178" name="AutoShape 304" descr="5%"/>
          <p:cNvSpPr>
            <a:spLocks noChangeArrowheads="1"/>
          </p:cNvSpPr>
          <p:nvPr/>
        </p:nvSpPr>
        <p:spPr bwMode="auto">
          <a:xfrm>
            <a:off x="352425" y="8785225"/>
            <a:ext cx="884238" cy="755650"/>
          </a:xfrm>
          <a:prstGeom prst="roundRect">
            <a:avLst>
              <a:gd name="adj" fmla="val 7356"/>
            </a:avLst>
          </a:prstGeom>
          <a:blipFill dpi="0" rotWithShape="0">
            <a:blip r:embed="rId3"/>
            <a:srcRect/>
            <a:tile tx="0" ty="0" sx="100000" sy="100000" flip="none" algn="tl"/>
          </a:bli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標準化と</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管理の定着</a:t>
            </a:r>
          </a:p>
        </p:txBody>
      </p:sp>
      <p:sp>
        <p:nvSpPr>
          <p:cNvPr id="7179" name="Text Box 305"/>
          <p:cNvSpPr txBox="1">
            <a:spLocks noChangeArrowheads="1"/>
          </p:cNvSpPr>
          <p:nvPr/>
        </p:nvSpPr>
        <p:spPr bwMode="auto">
          <a:xfrm>
            <a:off x="284163" y="877888"/>
            <a:ext cx="1103312"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問題解決の</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基本ステップ</a:t>
            </a:r>
          </a:p>
        </p:txBody>
      </p:sp>
      <p:sp>
        <p:nvSpPr>
          <p:cNvPr id="7180" name="AutoShape 307"/>
          <p:cNvSpPr>
            <a:spLocks noChangeArrowheads="1"/>
          </p:cNvSpPr>
          <p:nvPr/>
        </p:nvSpPr>
        <p:spPr bwMode="auto">
          <a:xfrm flipV="1">
            <a:off x="663575" y="2482850"/>
            <a:ext cx="261938" cy="233363"/>
          </a:xfrm>
          <a:prstGeom prst="triangle">
            <a:avLst>
              <a:gd name="adj" fmla="val 50000"/>
            </a:avLst>
          </a:prstGeom>
          <a:solidFill>
            <a:schemeClr val="bg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7181" name="AutoShape 308"/>
          <p:cNvSpPr>
            <a:spLocks noChangeArrowheads="1"/>
          </p:cNvSpPr>
          <p:nvPr/>
        </p:nvSpPr>
        <p:spPr bwMode="auto">
          <a:xfrm flipV="1">
            <a:off x="663575" y="3478213"/>
            <a:ext cx="261938" cy="234950"/>
          </a:xfrm>
          <a:prstGeom prst="triangle">
            <a:avLst>
              <a:gd name="adj" fmla="val 50000"/>
            </a:avLst>
          </a:prstGeom>
          <a:solidFill>
            <a:schemeClr val="bg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7182" name="AutoShape 309"/>
          <p:cNvSpPr>
            <a:spLocks noChangeArrowheads="1"/>
          </p:cNvSpPr>
          <p:nvPr/>
        </p:nvSpPr>
        <p:spPr bwMode="auto">
          <a:xfrm flipV="1">
            <a:off x="665163" y="4759325"/>
            <a:ext cx="263525" cy="234950"/>
          </a:xfrm>
          <a:prstGeom prst="triangle">
            <a:avLst>
              <a:gd name="adj" fmla="val 50000"/>
            </a:avLst>
          </a:prstGeom>
          <a:solidFill>
            <a:schemeClr val="bg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7183" name="AutoShape 310"/>
          <p:cNvSpPr>
            <a:spLocks noChangeArrowheads="1"/>
          </p:cNvSpPr>
          <p:nvPr/>
        </p:nvSpPr>
        <p:spPr bwMode="auto">
          <a:xfrm flipV="1">
            <a:off x="665163" y="5897563"/>
            <a:ext cx="263525" cy="234950"/>
          </a:xfrm>
          <a:prstGeom prst="triangle">
            <a:avLst>
              <a:gd name="adj" fmla="val 50000"/>
            </a:avLst>
          </a:prstGeom>
          <a:solidFill>
            <a:schemeClr val="bg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7184" name="AutoShape 313"/>
          <p:cNvSpPr>
            <a:spLocks noChangeArrowheads="1"/>
          </p:cNvSpPr>
          <p:nvPr/>
        </p:nvSpPr>
        <p:spPr bwMode="auto">
          <a:xfrm>
            <a:off x="1358900" y="1790700"/>
            <a:ext cx="1223963" cy="587375"/>
          </a:xfrm>
          <a:prstGeom prst="roundRect">
            <a:avLst>
              <a:gd name="adj" fmla="val 7356"/>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（手順①）</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テーマの選定</a:t>
            </a:r>
          </a:p>
        </p:txBody>
      </p:sp>
      <p:sp>
        <p:nvSpPr>
          <p:cNvPr id="7185" name="AutoShape 314"/>
          <p:cNvSpPr>
            <a:spLocks noChangeArrowheads="1"/>
          </p:cNvSpPr>
          <p:nvPr/>
        </p:nvSpPr>
        <p:spPr bwMode="auto">
          <a:xfrm>
            <a:off x="1358900" y="2767013"/>
            <a:ext cx="1223963" cy="663575"/>
          </a:xfrm>
          <a:prstGeom prst="roundRect">
            <a:avLst>
              <a:gd name="adj" fmla="val 7356"/>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（手順②）</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現状の把握</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と目標設定</a:t>
            </a:r>
          </a:p>
        </p:txBody>
      </p:sp>
      <p:sp>
        <p:nvSpPr>
          <p:cNvPr id="7186" name="AutoShape 315"/>
          <p:cNvSpPr>
            <a:spLocks noChangeArrowheads="1"/>
          </p:cNvSpPr>
          <p:nvPr/>
        </p:nvSpPr>
        <p:spPr bwMode="auto">
          <a:xfrm>
            <a:off x="1358900" y="3741738"/>
            <a:ext cx="1223963" cy="585787"/>
          </a:xfrm>
          <a:prstGeom prst="roundRect">
            <a:avLst>
              <a:gd name="adj" fmla="val 7356"/>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（手順③）</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活動計画</a:t>
            </a:r>
            <a:endParaRPr lang="en-US" altLang="ja-JP"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の作成</a:t>
            </a:r>
          </a:p>
        </p:txBody>
      </p:sp>
      <p:sp>
        <p:nvSpPr>
          <p:cNvPr id="7187" name="AutoShape 316"/>
          <p:cNvSpPr>
            <a:spLocks noChangeArrowheads="1"/>
          </p:cNvSpPr>
          <p:nvPr/>
        </p:nvSpPr>
        <p:spPr bwMode="auto">
          <a:xfrm>
            <a:off x="1358900" y="4924425"/>
            <a:ext cx="1223963" cy="1027113"/>
          </a:xfrm>
          <a:prstGeom prst="roundRect">
            <a:avLst>
              <a:gd name="adj" fmla="val 7356"/>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0" rIns="3600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（手順④）</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要因の解析</a:t>
            </a:r>
            <a:endParaRPr lang="en-US" altLang="ja-JP"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（あるべき姿と</a:t>
            </a:r>
            <a:endParaRPr lang="en-US" altLang="ja-JP" sz="10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現状の差は</a:t>
            </a:r>
            <a:endParaRPr lang="en-US" altLang="ja-JP" sz="10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なぜ発生？</a:t>
            </a:r>
            <a:endParaRPr lang="en-US" altLang="ja-JP" sz="10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要因は？）</a:t>
            </a:r>
          </a:p>
        </p:txBody>
      </p:sp>
      <p:sp>
        <p:nvSpPr>
          <p:cNvPr id="7188" name="AutoShape 317"/>
          <p:cNvSpPr>
            <a:spLocks noChangeArrowheads="1"/>
          </p:cNvSpPr>
          <p:nvPr/>
        </p:nvSpPr>
        <p:spPr bwMode="auto">
          <a:xfrm>
            <a:off x="1358900" y="6199188"/>
            <a:ext cx="1223963" cy="1619250"/>
          </a:xfrm>
          <a:prstGeom prst="roundRect">
            <a:avLst>
              <a:gd name="adj" fmla="val 7356"/>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（手順⑤）</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対策の検討</a:t>
            </a:r>
            <a:endParaRPr lang="en-US" altLang="ja-JP"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と実施</a:t>
            </a:r>
          </a:p>
        </p:txBody>
      </p:sp>
      <p:sp>
        <p:nvSpPr>
          <p:cNvPr id="7189" name="AutoShape 318"/>
          <p:cNvSpPr>
            <a:spLocks noChangeArrowheads="1"/>
          </p:cNvSpPr>
          <p:nvPr/>
        </p:nvSpPr>
        <p:spPr bwMode="auto">
          <a:xfrm>
            <a:off x="1358900" y="8066088"/>
            <a:ext cx="1223963" cy="468312"/>
          </a:xfrm>
          <a:prstGeom prst="roundRect">
            <a:avLst>
              <a:gd name="adj" fmla="val 7356"/>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（手順⑥）</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効果の確認</a:t>
            </a:r>
          </a:p>
        </p:txBody>
      </p:sp>
      <p:sp>
        <p:nvSpPr>
          <p:cNvPr id="7190" name="AutoShape 319"/>
          <p:cNvSpPr>
            <a:spLocks noChangeArrowheads="1"/>
          </p:cNvSpPr>
          <p:nvPr/>
        </p:nvSpPr>
        <p:spPr bwMode="auto">
          <a:xfrm>
            <a:off x="1358900" y="8785225"/>
            <a:ext cx="1223963" cy="755650"/>
          </a:xfrm>
          <a:prstGeom prst="roundRect">
            <a:avLst>
              <a:gd name="adj" fmla="val 7356"/>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（手順⑦）</a:t>
            </a:r>
            <a:endParaRPr lang="en-US" altLang="ja-JP"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標準化と</a:t>
            </a:r>
            <a:endParaRPr lang="en-US" altLang="ja-JP"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管理の定着</a:t>
            </a:r>
          </a:p>
        </p:txBody>
      </p:sp>
      <p:sp>
        <p:nvSpPr>
          <p:cNvPr id="7191" name="Oval 326"/>
          <p:cNvSpPr>
            <a:spLocks noChangeArrowheads="1"/>
          </p:cNvSpPr>
          <p:nvPr/>
        </p:nvSpPr>
        <p:spPr bwMode="auto">
          <a:xfrm>
            <a:off x="1541463" y="600075"/>
            <a:ext cx="849312" cy="84613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問題解決型</a:t>
            </a:r>
          </a:p>
        </p:txBody>
      </p:sp>
      <p:sp>
        <p:nvSpPr>
          <p:cNvPr id="7192" name="AutoShape 334"/>
          <p:cNvSpPr>
            <a:spLocks noChangeArrowheads="1"/>
          </p:cNvSpPr>
          <p:nvPr/>
        </p:nvSpPr>
        <p:spPr bwMode="auto">
          <a:xfrm>
            <a:off x="2660650" y="1790700"/>
            <a:ext cx="1223963" cy="587375"/>
          </a:xfrm>
          <a:prstGeom prst="roundRect">
            <a:avLst>
              <a:gd name="adj" fmla="val 7356"/>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（手順①）</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テーマの選定</a:t>
            </a:r>
          </a:p>
        </p:txBody>
      </p:sp>
      <p:sp>
        <p:nvSpPr>
          <p:cNvPr id="7193" name="AutoShape 335"/>
          <p:cNvSpPr>
            <a:spLocks noChangeArrowheads="1"/>
          </p:cNvSpPr>
          <p:nvPr/>
        </p:nvSpPr>
        <p:spPr bwMode="auto">
          <a:xfrm>
            <a:off x="2654300" y="2767013"/>
            <a:ext cx="1223963" cy="663575"/>
          </a:xfrm>
          <a:prstGeom prst="roundRect">
            <a:avLst>
              <a:gd name="adj" fmla="val 7356"/>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（手順②）</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現状の把握</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と目標設定</a:t>
            </a:r>
          </a:p>
        </p:txBody>
      </p:sp>
      <p:sp>
        <p:nvSpPr>
          <p:cNvPr id="7194" name="AutoShape 336"/>
          <p:cNvSpPr>
            <a:spLocks noChangeArrowheads="1"/>
          </p:cNvSpPr>
          <p:nvPr/>
        </p:nvSpPr>
        <p:spPr bwMode="auto">
          <a:xfrm>
            <a:off x="2654300" y="3741738"/>
            <a:ext cx="1223963" cy="585787"/>
          </a:xfrm>
          <a:prstGeom prst="roundRect">
            <a:avLst>
              <a:gd name="adj" fmla="val 7356"/>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（手順③）</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活動計画</a:t>
            </a:r>
            <a:endParaRPr lang="en-US" altLang="ja-JP"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の作成</a:t>
            </a:r>
          </a:p>
        </p:txBody>
      </p:sp>
      <p:sp>
        <p:nvSpPr>
          <p:cNvPr id="7195" name="AutoShape 337"/>
          <p:cNvSpPr>
            <a:spLocks noChangeArrowheads="1"/>
          </p:cNvSpPr>
          <p:nvPr/>
        </p:nvSpPr>
        <p:spPr bwMode="auto">
          <a:xfrm>
            <a:off x="2654300" y="6199188"/>
            <a:ext cx="1223963" cy="1619250"/>
          </a:xfrm>
          <a:prstGeom prst="roundRect">
            <a:avLst>
              <a:gd name="adj" fmla="val 7356"/>
            </a:avLst>
          </a:prstGeom>
          <a:solidFill>
            <a:srgbClr val="FFCCFF"/>
          </a:solidFill>
          <a:ln w="9525">
            <a:solidFill>
              <a:schemeClr val="tx1"/>
            </a:solidFill>
            <a:round/>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（手順⑤）</a:t>
            </a:r>
            <a:endParaRPr lang="en-US" altLang="ja-JP" sz="12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方策の立案</a:t>
            </a:r>
            <a:endParaRPr lang="en-US" altLang="ja-JP" sz="12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（手順⑥）</a:t>
            </a:r>
            <a:endParaRPr lang="en-US" altLang="ja-JP" sz="12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成功シナリオ　　</a:t>
            </a:r>
            <a:endParaRPr lang="en-US" altLang="ja-JP" sz="12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　       の追究</a:t>
            </a:r>
            <a:endParaRPr lang="en-US" altLang="ja-JP" sz="12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（手順⑦）</a:t>
            </a:r>
            <a:endParaRPr lang="en-US" altLang="ja-JP" sz="12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成功シナリオ</a:t>
            </a:r>
            <a:endParaRPr lang="en-US" altLang="ja-JP" sz="12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　       の実施</a:t>
            </a:r>
          </a:p>
        </p:txBody>
      </p:sp>
      <p:sp>
        <p:nvSpPr>
          <p:cNvPr id="7196" name="AutoShape 339"/>
          <p:cNvSpPr>
            <a:spLocks noChangeArrowheads="1"/>
          </p:cNvSpPr>
          <p:nvPr/>
        </p:nvSpPr>
        <p:spPr bwMode="auto">
          <a:xfrm>
            <a:off x="2654300" y="8066088"/>
            <a:ext cx="1223963" cy="468312"/>
          </a:xfrm>
          <a:prstGeom prst="roundRect">
            <a:avLst>
              <a:gd name="adj" fmla="val 7356"/>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（手順⑧）</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効果の確認</a:t>
            </a:r>
          </a:p>
        </p:txBody>
      </p:sp>
      <p:sp>
        <p:nvSpPr>
          <p:cNvPr id="7197" name="AutoShape 340"/>
          <p:cNvSpPr>
            <a:spLocks noChangeArrowheads="1"/>
          </p:cNvSpPr>
          <p:nvPr/>
        </p:nvSpPr>
        <p:spPr bwMode="auto">
          <a:xfrm>
            <a:off x="2635250" y="8785225"/>
            <a:ext cx="1223963" cy="755650"/>
          </a:xfrm>
          <a:prstGeom prst="roundRect">
            <a:avLst>
              <a:gd name="adj" fmla="val 7356"/>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（手順⑨）</a:t>
            </a:r>
            <a:endParaRPr lang="en-US" altLang="ja-JP"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標準化と</a:t>
            </a:r>
            <a:endParaRPr lang="en-US" altLang="ja-JP"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管理の定着</a:t>
            </a:r>
          </a:p>
        </p:txBody>
      </p:sp>
      <p:sp>
        <p:nvSpPr>
          <p:cNvPr id="7198" name="AutoShape 349"/>
          <p:cNvSpPr>
            <a:spLocks noChangeArrowheads="1"/>
          </p:cNvSpPr>
          <p:nvPr/>
        </p:nvSpPr>
        <p:spPr bwMode="auto">
          <a:xfrm>
            <a:off x="5264150" y="1790700"/>
            <a:ext cx="1223963" cy="587375"/>
          </a:xfrm>
          <a:prstGeom prst="roundRect">
            <a:avLst>
              <a:gd name="adj" fmla="val 7356"/>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（手順①）</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テーマの選定</a:t>
            </a:r>
          </a:p>
        </p:txBody>
      </p:sp>
      <p:sp>
        <p:nvSpPr>
          <p:cNvPr id="7199" name="AutoShape 350"/>
          <p:cNvSpPr>
            <a:spLocks noChangeArrowheads="1"/>
          </p:cNvSpPr>
          <p:nvPr/>
        </p:nvSpPr>
        <p:spPr bwMode="auto">
          <a:xfrm>
            <a:off x="5264150" y="2767013"/>
            <a:ext cx="1223963" cy="1598612"/>
          </a:xfrm>
          <a:prstGeom prst="roundRect">
            <a:avLst>
              <a:gd name="adj" fmla="val 7356"/>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（手順②）</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現状把握と</a:t>
            </a:r>
            <a:endParaRPr lang="en-US" altLang="ja-JP"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対策の</a:t>
            </a:r>
            <a:endParaRPr lang="en-US" altLang="ja-JP"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ねらい所</a:t>
            </a:r>
            <a:endParaRPr lang="en-US" altLang="ja-JP"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目標設定</a:t>
            </a:r>
          </a:p>
        </p:txBody>
      </p:sp>
      <p:sp>
        <p:nvSpPr>
          <p:cNvPr id="7200" name="AutoShape 353"/>
          <p:cNvSpPr>
            <a:spLocks noChangeArrowheads="1"/>
          </p:cNvSpPr>
          <p:nvPr/>
        </p:nvSpPr>
        <p:spPr bwMode="auto">
          <a:xfrm>
            <a:off x="5264150" y="6199188"/>
            <a:ext cx="1223963" cy="1619250"/>
          </a:xfrm>
          <a:prstGeom prst="roundRect">
            <a:avLst>
              <a:gd name="adj" fmla="val 7356"/>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（手順③）</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対策の検討</a:t>
            </a:r>
            <a:endParaRPr lang="en-US" altLang="ja-JP"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と実施</a:t>
            </a:r>
          </a:p>
        </p:txBody>
      </p:sp>
      <p:sp>
        <p:nvSpPr>
          <p:cNvPr id="7201" name="AutoShape 354"/>
          <p:cNvSpPr>
            <a:spLocks noChangeArrowheads="1"/>
          </p:cNvSpPr>
          <p:nvPr/>
        </p:nvSpPr>
        <p:spPr bwMode="auto">
          <a:xfrm>
            <a:off x="5264150" y="8066088"/>
            <a:ext cx="1223963" cy="468312"/>
          </a:xfrm>
          <a:prstGeom prst="roundRect">
            <a:avLst>
              <a:gd name="adj" fmla="val 7356"/>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（手順④）</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効果の確認</a:t>
            </a:r>
          </a:p>
        </p:txBody>
      </p:sp>
      <p:sp>
        <p:nvSpPr>
          <p:cNvPr id="7202" name="AutoShape 355"/>
          <p:cNvSpPr>
            <a:spLocks noChangeArrowheads="1"/>
          </p:cNvSpPr>
          <p:nvPr/>
        </p:nvSpPr>
        <p:spPr bwMode="auto">
          <a:xfrm>
            <a:off x="5264150" y="8785225"/>
            <a:ext cx="1223963" cy="755650"/>
          </a:xfrm>
          <a:prstGeom prst="roundRect">
            <a:avLst>
              <a:gd name="adj" fmla="val 7356"/>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（手順⑤）</a:t>
            </a:r>
            <a:endParaRPr lang="en-US" altLang="ja-JP"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標準化と</a:t>
            </a:r>
            <a:endParaRPr lang="en-US" altLang="ja-JP"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管理の定着</a:t>
            </a:r>
          </a:p>
        </p:txBody>
      </p:sp>
      <p:sp>
        <p:nvSpPr>
          <p:cNvPr id="7203" name="Oval 356"/>
          <p:cNvSpPr>
            <a:spLocks noChangeArrowheads="1"/>
          </p:cNvSpPr>
          <p:nvPr/>
        </p:nvSpPr>
        <p:spPr bwMode="auto">
          <a:xfrm>
            <a:off x="5451475" y="582613"/>
            <a:ext cx="846138" cy="84613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施策実行型</a:t>
            </a:r>
          </a:p>
        </p:txBody>
      </p:sp>
      <p:sp>
        <p:nvSpPr>
          <p:cNvPr id="7204" name="AutoShape 335"/>
          <p:cNvSpPr>
            <a:spLocks noChangeArrowheads="1"/>
          </p:cNvSpPr>
          <p:nvPr/>
        </p:nvSpPr>
        <p:spPr bwMode="auto">
          <a:xfrm>
            <a:off x="2654300" y="4924425"/>
            <a:ext cx="1223963" cy="1027113"/>
          </a:xfrm>
          <a:prstGeom prst="roundRect">
            <a:avLst>
              <a:gd name="adj" fmla="val 7356"/>
            </a:avLst>
          </a:prstGeom>
          <a:solidFill>
            <a:srgbClr val="FFCCFF"/>
          </a:solidFill>
          <a:ln w="9525">
            <a:solidFill>
              <a:schemeClr val="tx1"/>
            </a:solidFill>
            <a:round/>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dirty="0">
                <a:latin typeface="HG丸ｺﾞｼｯｸM-PRO" panose="020F0600000000000000" pitchFamily="50" charset="-128"/>
                <a:ea typeface="HG丸ｺﾞｼｯｸM-PRO" panose="020F0600000000000000" pitchFamily="50" charset="-128"/>
              </a:rPr>
              <a:t>（手順④）</a:t>
            </a:r>
          </a:p>
          <a:p>
            <a:pPr algn="ctr" eaLnBrk="1" hangingPunct="1">
              <a:spcBef>
                <a:spcPct val="0"/>
              </a:spcBef>
              <a:buFontTx/>
              <a:buNone/>
            </a:pPr>
            <a:r>
              <a:rPr lang="ja-JP" altLang="en-US" sz="1200" b="1" dirty="0">
                <a:latin typeface="HG丸ｺﾞｼｯｸM-PRO" panose="020F0600000000000000" pitchFamily="50" charset="-128"/>
                <a:ea typeface="HG丸ｺﾞｼｯｸM-PRO" panose="020F0600000000000000" pitchFamily="50" charset="-128"/>
              </a:rPr>
              <a:t>攻め所明確化</a:t>
            </a:r>
          </a:p>
          <a:p>
            <a:pPr algn="ctr" eaLnBrk="1" hangingPunct="1">
              <a:spcBef>
                <a:spcPct val="0"/>
              </a:spcBef>
              <a:buFontTx/>
              <a:buNone/>
            </a:pPr>
            <a:r>
              <a:rPr lang="ja-JP" altLang="en-US" sz="1000" b="1" dirty="0">
                <a:latin typeface="HG丸ｺﾞｼｯｸM-PRO" panose="020F0600000000000000" pitchFamily="50" charset="-128"/>
                <a:ea typeface="HG丸ｺﾞｼｯｸM-PRO" panose="020F0600000000000000" pitchFamily="50" charset="-128"/>
              </a:rPr>
              <a:t>（ありたい姿と</a:t>
            </a:r>
            <a:endParaRPr lang="en-US" altLang="ja-JP" sz="1000" b="1" dirty="0">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000" b="1" dirty="0">
                <a:latin typeface="HG丸ｺﾞｼｯｸM-PRO" panose="020F0600000000000000" pitchFamily="50" charset="-128"/>
                <a:ea typeface="HG丸ｺﾞｼｯｸM-PRO" panose="020F0600000000000000" pitchFamily="50" charset="-128"/>
              </a:rPr>
              <a:t>現状の差は</a:t>
            </a:r>
            <a:endParaRPr lang="en-US" altLang="ja-JP" sz="1000" b="1" dirty="0">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000" b="1" dirty="0">
                <a:latin typeface="HG丸ｺﾞｼｯｸM-PRO" panose="020F0600000000000000" pitchFamily="50" charset="-128"/>
                <a:ea typeface="HG丸ｺﾞｼｯｸM-PRO" panose="020F0600000000000000" pitchFamily="50" charset="-128"/>
              </a:rPr>
              <a:t>どこに発生？</a:t>
            </a:r>
            <a:endParaRPr lang="en-US" altLang="ja-JP" sz="1000" b="1" dirty="0">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000" b="1" dirty="0">
                <a:latin typeface="HG丸ｺﾞｼｯｸM-PRO" panose="020F0600000000000000" pitchFamily="50" charset="-128"/>
                <a:ea typeface="HG丸ｺﾞｼｯｸM-PRO" panose="020F0600000000000000" pitchFamily="50" charset="-128"/>
              </a:rPr>
              <a:t>攻め所は？）</a:t>
            </a:r>
            <a:endParaRPr lang="en-US" altLang="ja-JP" sz="1000" b="1" dirty="0">
              <a:latin typeface="HG丸ｺﾞｼｯｸM-PRO" panose="020F0600000000000000" pitchFamily="50" charset="-128"/>
              <a:ea typeface="HG丸ｺﾞｼｯｸM-PRO" panose="020F0600000000000000" pitchFamily="50" charset="-128"/>
            </a:endParaRPr>
          </a:p>
        </p:txBody>
      </p:sp>
      <p:sp>
        <p:nvSpPr>
          <p:cNvPr id="7205" name="AutoShape 334"/>
          <p:cNvSpPr>
            <a:spLocks noChangeArrowheads="1"/>
          </p:cNvSpPr>
          <p:nvPr/>
        </p:nvSpPr>
        <p:spPr bwMode="auto">
          <a:xfrm>
            <a:off x="3962400" y="1790700"/>
            <a:ext cx="1223963" cy="587375"/>
          </a:xfrm>
          <a:prstGeom prst="roundRect">
            <a:avLst>
              <a:gd name="adj" fmla="val 7356"/>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（手順①）</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テーマの選定</a:t>
            </a:r>
          </a:p>
        </p:txBody>
      </p:sp>
      <p:sp>
        <p:nvSpPr>
          <p:cNvPr id="7206" name="AutoShape 335"/>
          <p:cNvSpPr>
            <a:spLocks noChangeArrowheads="1"/>
          </p:cNvSpPr>
          <p:nvPr/>
        </p:nvSpPr>
        <p:spPr bwMode="auto">
          <a:xfrm>
            <a:off x="3962400" y="2767013"/>
            <a:ext cx="1223963" cy="3178175"/>
          </a:xfrm>
          <a:prstGeom prst="roundRect">
            <a:avLst>
              <a:gd name="adj" fmla="val 7356"/>
            </a:avLst>
          </a:prstGeom>
          <a:solidFill>
            <a:srgbClr val="FFCCFF"/>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（手順②）</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攻め所と</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目標の設定</a:t>
            </a:r>
            <a:endParaRPr lang="en-US" altLang="ja-JP"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endParaRPr lang="en-US" altLang="ja-JP"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endParaRPr lang="ja-JP" altLang="en-US" sz="1200" b="1">
              <a:latin typeface="HG丸ｺﾞｼｯｸM-PRO" panose="020F0600000000000000" pitchFamily="50" charset="-128"/>
              <a:ea typeface="HG丸ｺﾞｼｯｸM-PRO" panose="020F0600000000000000" pitchFamily="50" charset="-128"/>
            </a:endParaRPr>
          </a:p>
        </p:txBody>
      </p:sp>
      <p:sp>
        <p:nvSpPr>
          <p:cNvPr id="7207" name="AutoShape 339"/>
          <p:cNvSpPr>
            <a:spLocks noChangeArrowheads="1"/>
          </p:cNvSpPr>
          <p:nvPr/>
        </p:nvSpPr>
        <p:spPr bwMode="auto">
          <a:xfrm>
            <a:off x="3962400" y="8066088"/>
            <a:ext cx="1223963" cy="468312"/>
          </a:xfrm>
          <a:prstGeom prst="roundRect">
            <a:avLst>
              <a:gd name="adj" fmla="val 7356"/>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（手順⑥）</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効果の確認</a:t>
            </a:r>
          </a:p>
        </p:txBody>
      </p:sp>
      <p:sp>
        <p:nvSpPr>
          <p:cNvPr id="7208" name="AutoShape 340"/>
          <p:cNvSpPr>
            <a:spLocks noChangeArrowheads="1"/>
          </p:cNvSpPr>
          <p:nvPr/>
        </p:nvSpPr>
        <p:spPr bwMode="auto">
          <a:xfrm>
            <a:off x="3962400" y="8785225"/>
            <a:ext cx="1223963" cy="755650"/>
          </a:xfrm>
          <a:prstGeom prst="roundRect">
            <a:avLst>
              <a:gd name="adj" fmla="val 7356"/>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（手順⑦）</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標準化と</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管理の定着</a:t>
            </a:r>
          </a:p>
        </p:txBody>
      </p:sp>
      <p:sp>
        <p:nvSpPr>
          <p:cNvPr id="7209" name="Oval 341"/>
          <p:cNvSpPr>
            <a:spLocks noChangeArrowheads="1"/>
          </p:cNvSpPr>
          <p:nvPr/>
        </p:nvSpPr>
        <p:spPr bwMode="auto">
          <a:xfrm>
            <a:off x="2635250" y="631825"/>
            <a:ext cx="2701925" cy="846138"/>
          </a:xfrm>
          <a:prstGeom prst="roundRect">
            <a:avLst>
              <a:gd name="adj" fmla="val 19380"/>
            </a:avLst>
          </a:prstGeom>
          <a:solidFill>
            <a:srgbClr val="FFCCFF"/>
          </a:solidFill>
          <a:ln w="9525">
            <a:solidFill>
              <a:schemeClr val="tx1"/>
            </a:solidFill>
            <a:round/>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課題達成型</a:t>
            </a:r>
            <a:endParaRPr lang="en-US" altLang="ja-JP"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rPr>
              <a:t>（基本ステップ追従表記）  </a:t>
            </a:r>
            <a:r>
              <a:rPr lang="ja-JP" altLang="en-US" sz="1200" b="1">
                <a:latin typeface="HG丸ｺﾞｼｯｸM-PRO" panose="020F0600000000000000" pitchFamily="50" charset="-128"/>
                <a:ea typeface="HG丸ｺﾞｼｯｸM-PRO" panose="020F0600000000000000" pitchFamily="50" charset="-128"/>
              </a:rPr>
              <a:t>（従来表記） </a:t>
            </a:r>
          </a:p>
        </p:txBody>
      </p:sp>
      <p:sp>
        <p:nvSpPr>
          <p:cNvPr id="7210" name="AutoShape 337"/>
          <p:cNvSpPr>
            <a:spLocks noChangeArrowheads="1"/>
          </p:cNvSpPr>
          <p:nvPr/>
        </p:nvSpPr>
        <p:spPr bwMode="auto">
          <a:xfrm>
            <a:off x="3962400" y="6199188"/>
            <a:ext cx="1223963" cy="1619250"/>
          </a:xfrm>
          <a:prstGeom prst="roundRect">
            <a:avLst>
              <a:gd name="adj" fmla="val 7356"/>
            </a:avLst>
          </a:prstGeom>
          <a:solidFill>
            <a:srgbClr val="FFCCFF"/>
          </a:solidFill>
          <a:ln w="9525">
            <a:solidFill>
              <a:schemeClr val="tx1"/>
            </a:solidFill>
            <a:round/>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（手順③）</a:t>
            </a:r>
            <a:endParaRPr lang="en-US" altLang="ja-JP" sz="12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方策の立案</a:t>
            </a:r>
          </a:p>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（手順④）</a:t>
            </a:r>
            <a:endParaRPr lang="en-US" altLang="ja-JP" sz="12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成功シナリオ</a:t>
            </a:r>
            <a:endParaRPr lang="en-US" altLang="ja-JP" sz="12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　　の追究（手順⑤）</a:t>
            </a:r>
            <a:endParaRPr lang="en-US" altLang="ja-JP" sz="12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成功シナリオ　</a:t>
            </a:r>
            <a:endParaRPr lang="en-US" altLang="ja-JP" sz="12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　　の実施</a:t>
            </a:r>
          </a:p>
        </p:txBody>
      </p:sp>
      <p:sp>
        <p:nvSpPr>
          <p:cNvPr id="7211" name="正方形/長方形 1"/>
          <p:cNvSpPr>
            <a:spLocks noChangeArrowheads="1"/>
          </p:cNvSpPr>
          <p:nvPr/>
        </p:nvSpPr>
        <p:spPr bwMode="auto">
          <a:xfrm>
            <a:off x="352425" y="4319588"/>
            <a:ext cx="40465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000" b="1">
                <a:latin typeface="HG丸ｺﾞｼｯｸM-PRO" panose="020F0600000000000000" pitchFamily="50" charset="-128"/>
                <a:ea typeface="HG丸ｺﾞｼｯｸM-PRO" panose="020F0600000000000000" pitchFamily="50" charset="-128"/>
              </a:rPr>
              <a:t>※</a:t>
            </a:r>
            <a:r>
              <a:rPr lang="ja-JP" altLang="en-US" sz="1000" b="1">
                <a:latin typeface="HG丸ｺﾞｼｯｸM-PRO" panose="020F0600000000000000" pitchFamily="50" charset="-128"/>
                <a:ea typeface="HG丸ｺﾞｼｯｸM-PRO" panose="020F0600000000000000" pitchFamily="50" charset="-128"/>
              </a:rPr>
              <a:t>１：活動計画作成時期は現状把握前、対策検討後など、</a:t>
            </a:r>
            <a:endParaRPr lang="en-US" altLang="ja-JP" sz="10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状況に合わせて使い分けられている</a:t>
            </a:r>
          </a:p>
        </p:txBody>
      </p:sp>
      <p:sp>
        <p:nvSpPr>
          <p:cNvPr id="7212" name="矢印: 下 2"/>
          <p:cNvSpPr>
            <a:spLocks noChangeArrowheads="1"/>
          </p:cNvSpPr>
          <p:nvPr/>
        </p:nvSpPr>
        <p:spPr bwMode="auto">
          <a:xfrm>
            <a:off x="1724025" y="1503363"/>
            <a:ext cx="484188" cy="238125"/>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13" name="矢印: 下 3"/>
          <p:cNvSpPr>
            <a:spLocks noChangeArrowheads="1"/>
          </p:cNvSpPr>
          <p:nvPr/>
        </p:nvSpPr>
        <p:spPr bwMode="auto">
          <a:xfrm>
            <a:off x="1724025" y="2482850"/>
            <a:ext cx="484188" cy="238125"/>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14" name="矢印: 下 4"/>
          <p:cNvSpPr>
            <a:spLocks noChangeArrowheads="1"/>
          </p:cNvSpPr>
          <p:nvPr/>
        </p:nvSpPr>
        <p:spPr bwMode="auto">
          <a:xfrm>
            <a:off x="1724025" y="3478213"/>
            <a:ext cx="484188" cy="238125"/>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15" name="矢印: 下 5"/>
          <p:cNvSpPr>
            <a:spLocks noChangeArrowheads="1"/>
          </p:cNvSpPr>
          <p:nvPr/>
        </p:nvSpPr>
        <p:spPr bwMode="auto">
          <a:xfrm>
            <a:off x="1730375" y="4719638"/>
            <a:ext cx="484188" cy="180975"/>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16" name="矢印: 下 6"/>
          <p:cNvSpPr>
            <a:spLocks noChangeArrowheads="1"/>
          </p:cNvSpPr>
          <p:nvPr/>
        </p:nvSpPr>
        <p:spPr bwMode="auto">
          <a:xfrm>
            <a:off x="1724025" y="5981700"/>
            <a:ext cx="484188" cy="179388"/>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17" name="矢印: 下 7"/>
          <p:cNvSpPr>
            <a:spLocks noChangeArrowheads="1"/>
          </p:cNvSpPr>
          <p:nvPr/>
        </p:nvSpPr>
        <p:spPr bwMode="auto">
          <a:xfrm>
            <a:off x="1730375" y="7856538"/>
            <a:ext cx="484188" cy="179387"/>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18" name="矢印: 下 8"/>
          <p:cNvSpPr>
            <a:spLocks noChangeArrowheads="1"/>
          </p:cNvSpPr>
          <p:nvPr/>
        </p:nvSpPr>
        <p:spPr bwMode="auto">
          <a:xfrm>
            <a:off x="1724025" y="8583613"/>
            <a:ext cx="484188" cy="179387"/>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19" name="矢印: 下 9"/>
          <p:cNvSpPr>
            <a:spLocks noChangeArrowheads="1"/>
          </p:cNvSpPr>
          <p:nvPr/>
        </p:nvSpPr>
        <p:spPr bwMode="auto">
          <a:xfrm>
            <a:off x="5634038" y="1504950"/>
            <a:ext cx="484187" cy="238125"/>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20" name="矢印: 下 10"/>
          <p:cNvSpPr>
            <a:spLocks noChangeArrowheads="1"/>
          </p:cNvSpPr>
          <p:nvPr/>
        </p:nvSpPr>
        <p:spPr bwMode="auto">
          <a:xfrm>
            <a:off x="3030538" y="1504950"/>
            <a:ext cx="485775" cy="238125"/>
          </a:xfrm>
          <a:prstGeom prst="downArrow">
            <a:avLst>
              <a:gd name="adj1" fmla="val 50000"/>
              <a:gd name="adj2" fmla="val 50000"/>
            </a:avLst>
          </a:prstGeom>
          <a:solidFill>
            <a:srgbClr val="FFCCFF"/>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21" name="矢印: 下 11"/>
          <p:cNvSpPr>
            <a:spLocks noChangeArrowheads="1"/>
          </p:cNvSpPr>
          <p:nvPr/>
        </p:nvSpPr>
        <p:spPr bwMode="auto">
          <a:xfrm>
            <a:off x="4332288" y="1504950"/>
            <a:ext cx="485775" cy="238125"/>
          </a:xfrm>
          <a:prstGeom prst="downArrow">
            <a:avLst>
              <a:gd name="adj1" fmla="val 50000"/>
              <a:gd name="adj2" fmla="val 50000"/>
            </a:avLst>
          </a:prstGeom>
          <a:solidFill>
            <a:srgbClr val="99CCFF"/>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22" name="矢印: 下 12"/>
          <p:cNvSpPr>
            <a:spLocks noChangeArrowheads="1"/>
          </p:cNvSpPr>
          <p:nvPr/>
        </p:nvSpPr>
        <p:spPr bwMode="auto">
          <a:xfrm>
            <a:off x="5634038" y="2482850"/>
            <a:ext cx="484187" cy="238125"/>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23" name="矢印: 下 13"/>
          <p:cNvSpPr>
            <a:spLocks noChangeArrowheads="1"/>
          </p:cNvSpPr>
          <p:nvPr/>
        </p:nvSpPr>
        <p:spPr bwMode="auto">
          <a:xfrm>
            <a:off x="3001963" y="2482850"/>
            <a:ext cx="485775" cy="238125"/>
          </a:xfrm>
          <a:prstGeom prst="downArrow">
            <a:avLst>
              <a:gd name="adj1" fmla="val 50000"/>
              <a:gd name="adj2" fmla="val 50000"/>
            </a:avLst>
          </a:prstGeom>
          <a:solidFill>
            <a:srgbClr val="FFCCFF"/>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24" name="矢印: 下 14"/>
          <p:cNvSpPr>
            <a:spLocks noChangeArrowheads="1"/>
          </p:cNvSpPr>
          <p:nvPr/>
        </p:nvSpPr>
        <p:spPr bwMode="auto">
          <a:xfrm>
            <a:off x="4332288" y="2482850"/>
            <a:ext cx="485775" cy="238125"/>
          </a:xfrm>
          <a:prstGeom prst="downArrow">
            <a:avLst>
              <a:gd name="adj1" fmla="val 50000"/>
              <a:gd name="adj2" fmla="val 50000"/>
            </a:avLst>
          </a:prstGeom>
          <a:solidFill>
            <a:srgbClr val="99CCFF"/>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25" name="矢印: 下 15"/>
          <p:cNvSpPr>
            <a:spLocks noChangeArrowheads="1"/>
          </p:cNvSpPr>
          <p:nvPr/>
        </p:nvSpPr>
        <p:spPr bwMode="auto">
          <a:xfrm>
            <a:off x="3001963" y="3478213"/>
            <a:ext cx="485775" cy="238125"/>
          </a:xfrm>
          <a:prstGeom prst="downArrow">
            <a:avLst>
              <a:gd name="adj1" fmla="val 50000"/>
              <a:gd name="adj2" fmla="val 50000"/>
            </a:avLst>
          </a:prstGeom>
          <a:solidFill>
            <a:srgbClr val="FFCCFF"/>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26" name="矢印: 下 16"/>
          <p:cNvSpPr>
            <a:spLocks noChangeArrowheads="1"/>
          </p:cNvSpPr>
          <p:nvPr/>
        </p:nvSpPr>
        <p:spPr bwMode="auto">
          <a:xfrm>
            <a:off x="3001963" y="4665663"/>
            <a:ext cx="485775" cy="238125"/>
          </a:xfrm>
          <a:prstGeom prst="downArrow">
            <a:avLst>
              <a:gd name="adj1" fmla="val 50000"/>
              <a:gd name="adj2" fmla="val 50000"/>
            </a:avLst>
          </a:prstGeom>
          <a:solidFill>
            <a:srgbClr val="FFCCFF"/>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27" name="矢印: 下 17"/>
          <p:cNvSpPr>
            <a:spLocks noChangeArrowheads="1"/>
          </p:cNvSpPr>
          <p:nvPr/>
        </p:nvSpPr>
        <p:spPr bwMode="auto">
          <a:xfrm>
            <a:off x="3001963" y="5988050"/>
            <a:ext cx="485775" cy="179388"/>
          </a:xfrm>
          <a:prstGeom prst="downArrow">
            <a:avLst>
              <a:gd name="adj1" fmla="val 50000"/>
              <a:gd name="adj2" fmla="val 50000"/>
            </a:avLst>
          </a:prstGeom>
          <a:solidFill>
            <a:srgbClr val="FFCCFF"/>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28" name="矢印: 下 18"/>
          <p:cNvSpPr>
            <a:spLocks noChangeArrowheads="1"/>
          </p:cNvSpPr>
          <p:nvPr/>
        </p:nvSpPr>
        <p:spPr bwMode="auto">
          <a:xfrm>
            <a:off x="3001963" y="7861300"/>
            <a:ext cx="485775" cy="179388"/>
          </a:xfrm>
          <a:prstGeom prst="downArrow">
            <a:avLst>
              <a:gd name="adj1" fmla="val 50000"/>
              <a:gd name="adj2" fmla="val 50000"/>
            </a:avLst>
          </a:prstGeom>
          <a:solidFill>
            <a:srgbClr val="FFCCFF"/>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29" name="矢印: 下 19"/>
          <p:cNvSpPr>
            <a:spLocks noChangeArrowheads="1"/>
          </p:cNvSpPr>
          <p:nvPr/>
        </p:nvSpPr>
        <p:spPr bwMode="auto">
          <a:xfrm>
            <a:off x="3001963" y="8569325"/>
            <a:ext cx="485775" cy="180975"/>
          </a:xfrm>
          <a:prstGeom prst="downArrow">
            <a:avLst>
              <a:gd name="adj1" fmla="val 50000"/>
              <a:gd name="adj2" fmla="val 50000"/>
            </a:avLst>
          </a:prstGeom>
          <a:solidFill>
            <a:srgbClr val="FFCCFF"/>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30" name="矢印: 下 20"/>
          <p:cNvSpPr>
            <a:spLocks noChangeArrowheads="1"/>
          </p:cNvSpPr>
          <p:nvPr/>
        </p:nvSpPr>
        <p:spPr bwMode="auto">
          <a:xfrm>
            <a:off x="5634038" y="4513263"/>
            <a:ext cx="484187" cy="1598612"/>
          </a:xfrm>
          <a:prstGeom prst="downArrow">
            <a:avLst>
              <a:gd name="adj1" fmla="val 50000"/>
              <a:gd name="adj2" fmla="val 50044"/>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31" name="矢印: 下 21"/>
          <p:cNvSpPr>
            <a:spLocks noChangeArrowheads="1"/>
          </p:cNvSpPr>
          <p:nvPr/>
        </p:nvSpPr>
        <p:spPr bwMode="auto">
          <a:xfrm>
            <a:off x="4332288" y="5988050"/>
            <a:ext cx="485775" cy="179388"/>
          </a:xfrm>
          <a:prstGeom prst="downArrow">
            <a:avLst>
              <a:gd name="adj1" fmla="val 50000"/>
              <a:gd name="adj2" fmla="val 50000"/>
            </a:avLst>
          </a:prstGeom>
          <a:solidFill>
            <a:srgbClr val="99CCFF"/>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32" name="矢印: 下 22"/>
          <p:cNvSpPr>
            <a:spLocks noChangeArrowheads="1"/>
          </p:cNvSpPr>
          <p:nvPr/>
        </p:nvSpPr>
        <p:spPr bwMode="auto">
          <a:xfrm>
            <a:off x="4332288" y="7861300"/>
            <a:ext cx="485775" cy="179388"/>
          </a:xfrm>
          <a:prstGeom prst="downArrow">
            <a:avLst>
              <a:gd name="adj1" fmla="val 50000"/>
              <a:gd name="adj2" fmla="val 50000"/>
            </a:avLst>
          </a:prstGeom>
          <a:solidFill>
            <a:srgbClr val="99CCFF"/>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33" name="矢印: 下 23"/>
          <p:cNvSpPr>
            <a:spLocks noChangeArrowheads="1"/>
          </p:cNvSpPr>
          <p:nvPr/>
        </p:nvSpPr>
        <p:spPr bwMode="auto">
          <a:xfrm>
            <a:off x="4332288" y="8569325"/>
            <a:ext cx="485775" cy="180975"/>
          </a:xfrm>
          <a:prstGeom prst="downArrow">
            <a:avLst>
              <a:gd name="adj1" fmla="val 50000"/>
              <a:gd name="adj2" fmla="val 50000"/>
            </a:avLst>
          </a:prstGeom>
          <a:solidFill>
            <a:srgbClr val="99CCFF"/>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34" name="矢印: 下 24"/>
          <p:cNvSpPr>
            <a:spLocks noChangeArrowheads="1"/>
          </p:cNvSpPr>
          <p:nvPr/>
        </p:nvSpPr>
        <p:spPr bwMode="auto">
          <a:xfrm>
            <a:off x="5634038" y="7856538"/>
            <a:ext cx="484187" cy="179387"/>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35" name="矢印: 下 25"/>
          <p:cNvSpPr>
            <a:spLocks noChangeArrowheads="1"/>
          </p:cNvSpPr>
          <p:nvPr/>
        </p:nvSpPr>
        <p:spPr bwMode="auto">
          <a:xfrm>
            <a:off x="5634038" y="8583613"/>
            <a:ext cx="484187" cy="179387"/>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7236" name="AutoShape 310"/>
          <p:cNvSpPr>
            <a:spLocks noChangeArrowheads="1"/>
          </p:cNvSpPr>
          <p:nvPr/>
        </p:nvSpPr>
        <p:spPr bwMode="auto">
          <a:xfrm flipV="1">
            <a:off x="665163" y="7853363"/>
            <a:ext cx="263525" cy="217487"/>
          </a:xfrm>
          <a:prstGeom prst="triangle">
            <a:avLst>
              <a:gd name="adj" fmla="val 50000"/>
            </a:avLst>
          </a:prstGeom>
          <a:solidFill>
            <a:schemeClr val="bg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7237" name="AutoShape 310"/>
          <p:cNvSpPr>
            <a:spLocks noChangeArrowheads="1"/>
          </p:cNvSpPr>
          <p:nvPr/>
        </p:nvSpPr>
        <p:spPr bwMode="auto">
          <a:xfrm flipV="1">
            <a:off x="665163" y="8569325"/>
            <a:ext cx="263525" cy="215900"/>
          </a:xfrm>
          <a:prstGeom prst="triangle">
            <a:avLst>
              <a:gd name="adj" fmla="val 50000"/>
            </a:avLst>
          </a:prstGeom>
          <a:solidFill>
            <a:schemeClr val="bg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70" name="AutoShape 335"/>
          <p:cNvSpPr>
            <a:spLocks noChangeArrowheads="1"/>
          </p:cNvSpPr>
          <p:nvPr/>
        </p:nvSpPr>
        <p:spPr bwMode="auto">
          <a:xfrm>
            <a:off x="7016013" y="4924425"/>
            <a:ext cx="1223963" cy="1027113"/>
          </a:xfrm>
          <a:prstGeom prst="roundRect">
            <a:avLst>
              <a:gd name="adj" fmla="val 7356"/>
            </a:avLst>
          </a:prstGeom>
          <a:solidFill>
            <a:srgbClr val="FFCCFF"/>
          </a:solidFill>
          <a:ln w="9525">
            <a:solidFill>
              <a:schemeClr val="tx1"/>
            </a:solidFill>
            <a:round/>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dirty="0">
                <a:latin typeface="HG丸ｺﾞｼｯｸM-PRO" panose="020F0600000000000000" pitchFamily="50" charset="-128"/>
                <a:ea typeface="HG丸ｺﾞｼｯｸM-PRO" panose="020F0600000000000000" pitchFamily="50" charset="-128"/>
              </a:rPr>
              <a:t>（手順④）</a:t>
            </a:r>
          </a:p>
          <a:p>
            <a:pPr algn="ctr" eaLnBrk="1" hangingPunct="1">
              <a:spcBef>
                <a:spcPct val="0"/>
              </a:spcBef>
              <a:buFontTx/>
              <a:buNone/>
            </a:pPr>
            <a:r>
              <a:rPr lang="ja-JP" altLang="en-US" sz="1200" b="1" dirty="0">
                <a:latin typeface="HG丸ｺﾞｼｯｸM-PRO" panose="020F0600000000000000" pitchFamily="50" charset="-128"/>
                <a:ea typeface="HG丸ｺﾞｼｯｸM-PRO" panose="020F0600000000000000" pitchFamily="50" charset="-128"/>
              </a:rPr>
              <a:t>攻め所明確化</a:t>
            </a:r>
          </a:p>
          <a:p>
            <a:pPr algn="ctr" eaLnBrk="1" hangingPunct="1">
              <a:spcBef>
                <a:spcPct val="0"/>
              </a:spcBef>
              <a:buFontTx/>
              <a:buNone/>
            </a:pPr>
            <a:r>
              <a:rPr lang="ja-JP" altLang="en-US" sz="1000" b="1" dirty="0">
                <a:latin typeface="HG丸ｺﾞｼｯｸM-PRO" panose="020F0600000000000000" pitchFamily="50" charset="-128"/>
                <a:ea typeface="HG丸ｺﾞｼｯｸM-PRO" panose="020F0600000000000000" pitchFamily="50" charset="-128"/>
              </a:rPr>
              <a:t>（ありたい姿と</a:t>
            </a:r>
            <a:endParaRPr lang="en-US" altLang="ja-JP" sz="1000" b="1" dirty="0">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000" b="1" dirty="0">
                <a:latin typeface="HG丸ｺﾞｼｯｸM-PRO" panose="020F0600000000000000" pitchFamily="50" charset="-128"/>
                <a:ea typeface="HG丸ｺﾞｼｯｸM-PRO" panose="020F0600000000000000" pitchFamily="50" charset="-128"/>
              </a:rPr>
              <a:t>現状の差は</a:t>
            </a:r>
            <a:endParaRPr lang="en-US" altLang="ja-JP" sz="1000" b="1" dirty="0">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000" b="1" dirty="0">
                <a:latin typeface="HG丸ｺﾞｼｯｸM-PRO" panose="020F0600000000000000" pitchFamily="50" charset="-128"/>
                <a:ea typeface="HG丸ｺﾞｼｯｸM-PRO" panose="020F0600000000000000" pitchFamily="50" charset="-128"/>
              </a:rPr>
              <a:t>なぜ発生？</a:t>
            </a:r>
            <a:endParaRPr lang="en-US" altLang="ja-JP" sz="1000" b="1" dirty="0">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000" b="1" dirty="0">
                <a:latin typeface="HG丸ｺﾞｼｯｸM-PRO" panose="020F0600000000000000" pitchFamily="50" charset="-128"/>
                <a:ea typeface="HG丸ｺﾞｼｯｸM-PRO" panose="020F0600000000000000" pitchFamily="50" charset="-128"/>
              </a:rPr>
              <a:t>攻め所は？）</a:t>
            </a:r>
            <a:endParaRPr lang="en-US" altLang="ja-JP" sz="1000" b="1" dirty="0">
              <a:latin typeface="HG丸ｺﾞｼｯｸM-PRO" panose="020F0600000000000000" pitchFamily="50" charset="-128"/>
              <a:ea typeface="HG丸ｺﾞｼｯｸM-PRO" panose="020F0600000000000000" pitchFamily="50" charset="-128"/>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ext Box 18"/>
          <p:cNvSpPr txBox="1">
            <a:spLocks noChangeArrowheads="1"/>
          </p:cNvSpPr>
          <p:nvPr/>
        </p:nvSpPr>
        <p:spPr bwMode="auto">
          <a:xfrm>
            <a:off x="463550" y="1824038"/>
            <a:ext cx="1085850" cy="309562"/>
          </a:xfrm>
          <a:prstGeom prst="rect">
            <a:avLst/>
          </a:prstGeom>
          <a:solidFill>
            <a:srgbClr val="FFFFFF"/>
          </a:solidFill>
          <a:ln w="38100" cmpd="dbl">
            <a:solidFill>
              <a:srgbClr val="000000"/>
            </a:solidFill>
            <a:miter lim="800000"/>
            <a:headEnd/>
            <a:tailEnd/>
          </a:ln>
          <a:effectLst>
            <a:outerShdw dist="35921" dir="2700000" algn="ctr" rotWithShape="0">
              <a:srgbClr val="969696"/>
            </a:outerShdw>
          </a:effectLst>
        </p:spPr>
        <p:txBody>
          <a:bodyPr tIns="18000" bIns="1800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手 順 １</a:t>
            </a:r>
            <a:endParaRPr lang="ja-JP" altLang="en-US" sz="18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44035" name="Text Box 16"/>
          <p:cNvSpPr txBox="1">
            <a:spLocks noChangeArrowheads="1"/>
          </p:cNvSpPr>
          <p:nvPr/>
        </p:nvSpPr>
        <p:spPr bwMode="auto">
          <a:xfrm>
            <a:off x="1965325" y="2695575"/>
            <a:ext cx="4200525" cy="441325"/>
          </a:xfrm>
          <a:prstGeom prst="rect">
            <a:avLst/>
          </a:prstGeom>
          <a:solidFill>
            <a:srgbClr val="FFFFFF"/>
          </a:solidFill>
          <a:ln>
            <a:noFill/>
          </a:ln>
          <a:effectLst/>
          <a:extLst>
            <a:ext uri="{91240B29-F687-4F45-9708-019B960494DF}">
              <a14:hiddenLine xmlns:a14="http://schemas.microsoft.com/office/drawing/2010/main" w="38100" cmpd="dbl">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txBody>
          <a:bodyPr tIns="18000" bIns="18000"/>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10000"/>
              </a:lnSpc>
              <a:spcBef>
                <a:spcPct val="0"/>
              </a:spcBef>
              <a:buFontTx/>
              <a:buNone/>
            </a:pPr>
            <a:r>
              <a:rPr lang="en-US" altLang="ja-JP" sz="1000">
                <a:latin typeface="HG丸ｺﾞｼｯｸM-PRO" panose="020F0600000000000000" pitchFamily="50" charset="-128"/>
                <a:ea typeface="HG丸ｺﾞｼｯｸM-PRO" panose="020F0600000000000000" pitchFamily="50" charset="-128"/>
                <a:cs typeface="Times New Roman" panose="02020603050405020304" pitchFamily="18" charset="0"/>
              </a:rPr>
              <a:t>①</a:t>
            </a:r>
            <a:r>
              <a:rPr lang="ja-JP" altLang="en-US" sz="1000">
                <a:latin typeface="HG丸ｺﾞｼｯｸM-PRO" panose="020F0600000000000000" pitchFamily="50" charset="-128"/>
                <a:ea typeface="HG丸ｺﾞｼｯｸM-PRO" panose="020F0600000000000000" pitchFamily="50" charset="-128"/>
                <a:cs typeface="Times New Roman" panose="02020603050405020304" pitchFamily="18" charset="0"/>
              </a:rPr>
              <a:t>現状を把握する　　②解析する　　　　③効果を確かめる</a:t>
            </a:r>
          </a:p>
          <a:p>
            <a:pPr>
              <a:lnSpc>
                <a:spcPct val="110000"/>
              </a:lnSpc>
              <a:spcBef>
                <a:spcPct val="0"/>
              </a:spcBef>
              <a:buFontTx/>
              <a:buNone/>
            </a:pPr>
            <a:r>
              <a:rPr lang="ja-JP" altLang="en-US" sz="1000">
                <a:latin typeface="HG丸ｺﾞｼｯｸM-PRO" panose="020F0600000000000000" pitchFamily="50" charset="-128"/>
                <a:ea typeface="HG丸ｺﾞｼｯｸM-PRO" panose="020F0600000000000000" pitchFamily="50" charset="-128"/>
                <a:cs typeface="Times New Roman" panose="02020603050405020304" pitchFamily="18" charset="0"/>
              </a:rPr>
              <a:t>④管理する　　　　　⑤検査する　　　　⑥調整する</a:t>
            </a:r>
          </a:p>
        </p:txBody>
      </p:sp>
      <p:sp>
        <p:nvSpPr>
          <p:cNvPr id="44036" name="Text Box 15"/>
          <p:cNvSpPr txBox="1">
            <a:spLocks noChangeArrowheads="1"/>
          </p:cNvSpPr>
          <p:nvPr/>
        </p:nvSpPr>
        <p:spPr bwMode="auto">
          <a:xfrm>
            <a:off x="463550" y="3244850"/>
            <a:ext cx="1085850" cy="309563"/>
          </a:xfrm>
          <a:prstGeom prst="rect">
            <a:avLst/>
          </a:prstGeom>
          <a:solidFill>
            <a:srgbClr val="FFFFFF"/>
          </a:solidFill>
          <a:ln w="38100" cmpd="dbl">
            <a:solidFill>
              <a:srgbClr val="000000"/>
            </a:solidFill>
            <a:miter lim="800000"/>
            <a:headEnd/>
            <a:tailEnd/>
          </a:ln>
          <a:effectLst>
            <a:outerShdw dist="35921" dir="2700000" algn="ctr" rotWithShape="0">
              <a:srgbClr val="969696"/>
            </a:outerShdw>
          </a:effectLst>
        </p:spPr>
        <p:txBody>
          <a:bodyPr tIns="18000" bIns="1800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手 順 ２</a:t>
            </a:r>
            <a:endParaRPr lang="ja-JP" altLang="en-US" sz="18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44037" name="Text Box 13"/>
          <p:cNvSpPr txBox="1">
            <a:spLocks noChangeArrowheads="1"/>
          </p:cNvSpPr>
          <p:nvPr/>
        </p:nvSpPr>
        <p:spPr bwMode="auto">
          <a:xfrm>
            <a:off x="463550" y="3976688"/>
            <a:ext cx="1085850" cy="309562"/>
          </a:xfrm>
          <a:prstGeom prst="rect">
            <a:avLst/>
          </a:prstGeom>
          <a:solidFill>
            <a:srgbClr val="FFFFFF"/>
          </a:solidFill>
          <a:ln w="38100" cmpd="dbl">
            <a:solidFill>
              <a:srgbClr val="000000"/>
            </a:solidFill>
            <a:miter lim="800000"/>
            <a:headEnd/>
            <a:tailEnd/>
          </a:ln>
          <a:effectLst>
            <a:outerShdw dist="35921" dir="2700000" algn="ctr" rotWithShape="0">
              <a:srgbClr val="969696"/>
            </a:outerShdw>
          </a:effectLst>
        </p:spPr>
        <p:txBody>
          <a:bodyPr tIns="18000" bIns="1800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手 順 ３</a:t>
            </a:r>
            <a:endParaRPr lang="ja-JP" altLang="en-US" sz="18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44038" name="Text Box 11"/>
          <p:cNvSpPr txBox="1">
            <a:spLocks noChangeArrowheads="1"/>
          </p:cNvSpPr>
          <p:nvPr/>
        </p:nvSpPr>
        <p:spPr bwMode="auto">
          <a:xfrm>
            <a:off x="1905000" y="4430713"/>
            <a:ext cx="3657600" cy="935037"/>
          </a:xfrm>
          <a:prstGeom prst="rect">
            <a:avLst/>
          </a:prstGeom>
          <a:solidFill>
            <a:srgbClr val="FFFFFF"/>
          </a:solidFill>
          <a:ln w="9525">
            <a:solidFill>
              <a:srgbClr val="000000"/>
            </a:solidFill>
            <a:prstDash val="sysDot"/>
            <a:miter lim="800000"/>
            <a:headEnd/>
            <a:tailEnd/>
          </a:ln>
          <a:effectLst/>
          <a:extLst>
            <a:ext uri="{AF507438-7753-43E0-B8FC-AC1667EBCBE1}">
              <a14:hiddenEffects xmlns:a14="http://schemas.microsoft.com/office/drawing/2010/main">
                <a:effectLst>
                  <a:outerShdw dist="35921" dir="2700000" algn="ctr" rotWithShape="0">
                    <a:srgbClr val="000000"/>
                  </a:outerShdw>
                </a:effectLst>
              </a14:hiddenEffects>
            </a:ext>
          </a:extLst>
        </p:spPr>
        <p:txBody>
          <a:bodyPr tIns="18000" bIns="18000"/>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10000"/>
              </a:lnSpc>
              <a:spcBef>
                <a:spcPct val="0"/>
              </a:spcBef>
              <a:buFontTx/>
              <a:buNone/>
            </a:pPr>
            <a:r>
              <a:rPr lang="en-US" altLang="ja-JP" sz="1000">
                <a:latin typeface="HG丸ｺﾞｼｯｸM-PRO" panose="020F0600000000000000" pitchFamily="50" charset="-128"/>
                <a:ea typeface="HG丸ｺﾞｼｯｸM-PRO" panose="020F0600000000000000" pitchFamily="50" charset="-128"/>
                <a:cs typeface="Times New Roman" panose="02020603050405020304" pitchFamily="18" charset="0"/>
              </a:rPr>
              <a:t>①</a:t>
            </a:r>
            <a:r>
              <a:rPr lang="ja-JP" altLang="en-US" sz="1000">
                <a:latin typeface="HG丸ｺﾞｼｯｸM-PRO" panose="020F0600000000000000" pitchFamily="50" charset="-128"/>
                <a:ea typeface="HG丸ｺﾞｼｯｸM-PRO" panose="020F0600000000000000" pitchFamily="50" charset="-128"/>
                <a:cs typeface="Times New Roman" panose="02020603050405020304" pitchFamily="18" charset="0"/>
              </a:rPr>
              <a:t>データの数（</a:t>
            </a:r>
            <a:r>
              <a:rPr lang="en-US" altLang="ja-JP" sz="1000">
                <a:latin typeface="HG丸ｺﾞｼｯｸM-PRO" panose="020F0600000000000000" pitchFamily="50" charset="-128"/>
                <a:ea typeface="HG丸ｺﾞｼｯｸM-PRO" panose="020F0600000000000000" pitchFamily="50" charset="-128"/>
                <a:cs typeface="Times New Roman" panose="02020603050405020304" pitchFamily="18" charset="0"/>
              </a:rPr>
              <a:t>n</a:t>
            </a:r>
            <a:r>
              <a:rPr lang="ja-JP" altLang="en-US" sz="1000">
                <a:latin typeface="HG丸ｺﾞｼｯｸM-PRO" panose="020F0600000000000000" pitchFamily="50" charset="-128"/>
                <a:ea typeface="HG丸ｺﾞｼｯｸM-PRO" panose="020F0600000000000000" pitchFamily="50" charset="-128"/>
                <a:cs typeface="Times New Roman" panose="02020603050405020304" pitchFamily="18" charset="0"/>
              </a:rPr>
              <a:t>）はいくら必要か。</a:t>
            </a:r>
          </a:p>
          <a:p>
            <a:pPr>
              <a:lnSpc>
                <a:spcPct val="110000"/>
              </a:lnSpc>
              <a:spcBef>
                <a:spcPct val="0"/>
              </a:spcBef>
              <a:buFontTx/>
              <a:buNone/>
            </a:pPr>
            <a:r>
              <a:rPr lang="ja-JP" altLang="en-US" sz="1000">
                <a:latin typeface="HG丸ｺﾞｼｯｸM-PRO" panose="020F0600000000000000" pitchFamily="50" charset="-128"/>
                <a:ea typeface="HG丸ｺﾞｼｯｸM-PRO" panose="020F0600000000000000" pitchFamily="50" charset="-128"/>
                <a:cs typeface="Times New Roman" panose="02020603050405020304" pitchFamily="18" charset="0"/>
              </a:rPr>
              <a:t>②データをとる期間は、いつからいつまででよいか。</a:t>
            </a:r>
          </a:p>
          <a:p>
            <a:pPr>
              <a:lnSpc>
                <a:spcPct val="110000"/>
              </a:lnSpc>
              <a:spcBef>
                <a:spcPct val="0"/>
              </a:spcBef>
              <a:buFontTx/>
              <a:buNone/>
            </a:pPr>
            <a:r>
              <a:rPr lang="ja-JP" altLang="en-US" sz="1000">
                <a:latin typeface="HG丸ｺﾞｼｯｸM-PRO" panose="020F0600000000000000" pitchFamily="50" charset="-128"/>
                <a:ea typeface="HG丸ｺﾞｼｯｸM-PRO" panose="020F0600000000000000" pitchFamily="50" charset="-128"/>
                <a:cs typeface="Times New Roman" panose="02020603050405020304" pitchFamily="18" charset="0"/>
              </a:rPr>
              <a:t>③何についてどのように層別すればよいか。</a:t>
            </a:r>
          </a:p>
          <a:p>
            <a:pPr>
              <a:lnSpc>
                <a:spcPct val="110000"/>
              </a:lnSpc>
              <a:spcBef>
                <a:spcPct val="0"/>
              </a:spcBef>
              <a:buFontTx/>
              <a:buNone/>
            </a:pPr>
            <a:r>
              <a:rPr lang="ja-JP" altLang="en-US" sz="1000">
                <a:latin typeface="HG丸ｺﾞｼｯｸM-PRO" panose="020F0600000000000000" pitchFamily="50" charset="-128"/>
                <a:ea typeface="HG丸ｺﾞｼｯｸM-PRO" panose="020F0600000000000000" pitchFamily="50" charset="-128"/>
                <a:cs typeface="Times New Roman" panose="02020603050405020304" pitchFamily="18" charset="0"/>
              </a:rPr>
              <a:t>④サンプリング、測定はどうするか。</a:t>
            </a:r>
          </a:p>
          <a:p>
            <a:pPr>
              <a:lnSpc>
                <a:spcPct val="110000"/>
              </a:lnSpc>
              <a:spcBef>
                <a:spcPct val="0"/>
              </a:spcBef>
              <a:buFontTx/>
              <a:buNone/>
            </a:pPr>
            <a:r>
              <a:rPr lang="ja-JP" altLang="en-US" sz="1000">
                <a:latin typeface="HG丸ｺﾞｼｯｸM-PRO" panose="020F0600000000000000" pitchFamily="50" charset="-128"/>
                <a:ea typeface="HG丸ｺﾞｼｯｸM-PRO" panose="020F0600000000000000" pitchFamily="50" charset="-128"/>
                <a:cs typeface="Times New Roman" panose="02020603050405020304" pitchFamily="18" charset="0"/>
              </a:rPr>
              <a:t>⑤誰が、どの工程（場所）で、いつとるか。</a:t>
            </a:r>
          </a:p>
        </p:txBody>
      </p:sp>
      <p:sp>
        <p:nvSpPr>
          <p:cNvPr id="44039" name="Text Box 10"/>
          <p:cNvSpPr txBox="1">
            <a:spLocks noChangeArrowheads="1"/>
          </p:cNvSpPr>
          <p:nvPr/>
        </p:nvSpPr>
        <p:spPr bwMode="auto">
          <a:xfrm>
            <a:off x="1644650" y="5438775"/>
            <a:ext cx="4737100" cy="422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ot"/>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txBody>
          <a:bodyPr tIns="18000" bIns="18000"/>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10000"/>
              </a:lnSpc>
              <a:spcBef>
                <a:spcPct val="0"/>
              </a:spcBef>
              <a:buFontTx/>
              <a:buNone/>
            </a:pPr>
            <a:r>
              <a:rPr lang="en-US" altLang="ja-JP" sz="1000">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ja-JP" altLang="en-US" sz="1000">
                <a:latin typeface="HG丸ｺﾞｼｯｸM-PRO" panose="020F0600000000000000" pitchFamily="50" charset="-128"/>
                <a:ea typeface="HG丸ｺﾞｼｯｸM-PRO" panose="020F0600000000000000" pitchFamily="50" charset="-128"/>
                <a:cs typeface="Times New Roman" panose="02020603050405020304" pitchFamily="18" charset="0"/>
              </a:rPr>
              <a:t>注</a:t>
            </a:r>
            <a:r>
              <a:rPr lang="en-US" altLang="ja-JP" sz="1000">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ja-JP" altLang="en-US" sz="1000">
                <a:latin typeface="HG丸ｺﾞｼｯｸM-PRO" panose="020F0600000000000000" pitchFamily="50" charset="-128"/>
                <a:ea typeface="HG丸ｺﾞｼｯｸM-PRO" panose="020F0600000000000000" pitchFamily="50" charset="-128"/>
                <a:cs typeface="Times New Roman" panose="02020603050405020304" pitchFamily="18" charset="0"/>
              </a:rPr>
              <a:t>手順３のデータは、一般に計量値または計数値が用いられる。</a:t>
            </a:r>
            <a:endParaRPr lang="en-US" altLang="ja-JP" sz="100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eaLnBrk="1" hangingPunct="1">
              <a:lnSpc>
                <a:spcPct val="110000"/>
              </a:lnSpc>
              <a:spcBef>
                <a:spcPct val="0"/>
              </a:spcBef>
              <a:buFontTx/>
              <a:buNone/>
            </a:pPr>
            <a:r>
              <a:rPr lang="ja-JP" altLang="en-US" sz="1000">
                <a:latin typeface="HG丸ｺﾞｼｯｸM-PRO" panose="020F0600000000000000" pitchFamily="50" charset="-128"/>
                <a:ea typeface="HG丸ｺﾞｼｯｸM-PRO" panose="020F0600000000000000" pitchFamily="50" charset="-128"/>
                <a:cs typeface="Times New Roman" panose="02020603050405020304" pitchFamily="18" charset="0"/>
              </a:rPr>
              <a:t>　　　しかし、特性要因図や連関図などの場合は言語データを集める。</a:t>
            </a:r>
            <a:endParaRPr lang="ja-JP" altLang="en-US" sz="18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44040" name="AutoShape 17"/>
          <p:cNvSpPr>
            <a:spLocks noChangeArrowheads="1"/>
          </p:cNvSpPr>
          <p:nvPr/>
        </p:nvSpPr>
        <p:spPr bwMode="auto">
          <a:xfrm>
            <a:off x="898525" y="2217738"/>
            <a:ext cx="215900" cy="1017587"/>
          </a:xfrm>
          <a:prstGeom prst="downArrow">
            <a:avLst>
              <a:gd name="adj1" fmla="val 50000"/>
              <a:gd name="adj2" fmla="val 108775"/>
            </a:avLst>
          </a:prstGeom>
          <a:solidFill>
            <a:srgbClr val="C0C0C0"/>
          </a:solidFill>
          <a:ln w="12700">
            <a:solidFill>
              <a:srgbClr val="000000"/>
            </a:solidFill>
            <a:miter lim="800000"/>
            <a:headEnd/>
            <a:tailEnd/>
          </a:ln>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44041" name="AutoShape 14"/>
          <p:cNvSpPr>
            <a:spLocks noChangeArrowheads="1"/>
          </p:cNvSpPr>
          <p:nvPr/>
        </p:nvSpPr>
        <p:spPr bwMode="auto">
          <a:xfrm>
            <a:off x="898525" y="3625850"/>
            <a:ext cx="215900" cy="311150"/>
          </a:xfrm>
          <a:prstGeom prst="downArrow">
            <a:avLst>
              <a:gd name="adj1" fmla="val 50000"/>
              <a:gd name="adj2" fmla="val 33260"/>
            </a:avLst>
          </a:prstGeom>
          <a:solidFill>
            <a:srgbClr val="C0C0C0"/>
          </a:solidFill>
          <a:ln w="12700">
            <a:solidFill>
              <a:srgbClr val="000000"/>
            </a:solidFill>
            <a:miter lim="800000"/>
            <a:headEnd/>
            <a:tailEnd/>
          </a:ln>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44042" name="AutoShape 12"/>
          <p:cNvSpPr>
            <a:spLocks noChangeArrowheads="1"/>
          </p:cNvSpPr>
          <p:nvPr/>
        </p:nvSpPr>
        <p:spPr bwMode="auto">
          <a:xfrm>
            <a:off x="892175" y="4376738"/>
            <a:ext cx="230188" cy="1482725"/>
          </a:xfrm>
          <a:prstGeom prst="downArrow">
            <a:avLst>
              <a:gd name="adj1" fmla="val 49870"/>
              <a:gd name="adj2" fmla="val 84215"/>
            </a:avLst>
          </a:prstGeom>
          <a:solidFill>
            <a:srgbClr val="C0C0C0"/>
          </a:solidFill>
          <a:ln w="12700">
            <a:solidFill>
              <a:srgbClr val="000000"/>
            </a:solidFill>
            <a:miter lim="800000"/>
            <a:headEnd/>
            <a:tailEnd/>
          </a:ln>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44043" name="Text Box 9"/>
          <p:cNvSpPr txBox="1">
            <a:spLocks noChangeArrowheads="1"/>
          </p:cNvSpPr>
          <p:nvPr/>
        </p:nvSpPr>
        <p:spPr bwMode="auto">
          <a:xfrm>
            <a:off x="463550" y="5957888"/>
            <a:ext cx="1085850" cy="309562"/>
          </a:xfrm>
          <a:prstGeom prst="rect">
            <a:avLst/>
          </a:prstGeom>
          <a:solidFill>
            <a:srgbClr val="FFFFFF"/>
          </a:solidFill>
          <a:ln w="38100" cmpd="dbl">
            <a:solidFill>
              <a:srgbClr val="000000"/>
            </a:solidFill>
            <a:miter lim="800000"/>
            <a:headEnd/>
            <a:tailEnd/>
          </a:ln>
          <a:effectLst>
            <a:outerShdw dist="35921" dir="2700000" algn="ctr" rotWithShape="0">
              <a:srgbClr val="969696"/>
            </a:outerShdw>
          </a:effectLst>
        </p:spPr>
        <p:txBody>
          <a:bodyPr tIns="18000" bIns="1800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手 順 ４</a:t>
            </a:r>
            <a:endParaRPr lang="ja-JP" altLang="en-US" sz="18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44044" name="Text Box 7"/>
          <p:cNvSpPr txBox="1">
            <a:spLocks noChangeArrowheads="1"/>
          </p:cNvSpPr>
          <p:nvPr/>
        </p:nvSpPr>
        <p:spPr bwMode="auto">
          <a:xfrm>
            <a:off x="463550" y="6761163"/>
            <a:ext cx="1085850" cy="309562"/>
          </a:xfrm>
          <a:prstGeom prst="rect">
            <a:avLst/>
          </a:prstGeom>
          <a:solidFill>
            <a:srgbClr val="FFFFFF"/>
          </a:solidFill>
          <a:ln w="38100" cmpd="dbl">
            <a:solidFill>
              <a:srgbClr val="000000"/>
            </a:solidFill>
            <a:miter lim="800000"/>
            <a:headEnd/>
            <a:tailEnd/>
          </a:ln>
          <a:effectLst>
            <a:outerShdw dist="35921" dir="2700000" algn="ctr" rotWithShape="0">
              <a:srgbClr val="969696"/>
            </a:outerShdw>
          </a:effectLst>
        </p:spPr>
        <p:txBody>
          <a:bodyPr tIns="18000" bIns="1800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手 順 ５</a:t>
            </a:r>
            <a:endParaRPr lang="ja-JP" altLang="en-US" sz="18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44045" name="Text Box 5"/>
          <p:cNvSpPr txBox="1">
            <a:spLocks noChangeArrowheads="1"/>
          </p:cNvSpPr>
          <p:nvPr/>
        </p:nvSpPr>
        <p:spPr bwMode="auto">
          <a:xfrm>
            <a:off x="463550" y="7588250"/>
            <a:ext cx="1085850" cy="309563"/>
          </a:xfrm>
          <a:prstGeom prst="rect">
            <a:avLst/>
          </a:prstGeom>
          <a:solidFill>
            <a:srgbClr val="FFFFFF"/>
          </a:solidFill>
          <a:ln w="38100" cmpd="dbl">
            <a:solidFill>
              <a:srgbClr val="000000"/>
            </a:solidFill>
            <a:miter lim="800000"/>
            <a:headEnd/>
            <a:tailEnd/>
          </a:ln>
          <a:effectLst>
            <a:outerShdw dist="35921" dir="2700000" algn="ctr" rotWithShape="0">
              <a:srgbClr val="969696"/>
            </a:outerShdw>
          </a:effectLst>
        </p:spPr>
        <p:txBody>
          <a:bodyPr tIns="18000" bIns="1800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手 順 ６</a:t>
            </a:r>
            <a:endParaRPr lang="ja-JP" altLang="en-US" sz="18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44046" name="AutoShape 8"/>
          <p:cNvSpPr>
            <a:spLocks noChangeArrowheads="1"/>
          </p:cNvSpPr>
          <p:nvPr/>
        </p:nvSpPr>
        <p:spPr bwMode="auto">
          <a:xfrm>
            <a:off x="892175" y="6343650"/>
            <a:ext cx="230188" cy="360363"/>
          </a:xfrm>
          <a:prstGeom prst="downArrow">
            <a:avLst>
              <a:gd name="adj1" fmla="val 50000"/>
              <a:gd name="adj2" fmla="val 41421"/>
            </a:avLst>
          </a:prstGeom>
          <a:solidFill>
            <a:srgbClr val="C0C0C0"/>
          </a:solidFill>
          <a:ln w="12700">
            <a:solidFill>
              <a:srgbClr val="000000"/>
            </a:solidFill>
            <a:miter lim="800000"/>
            <a:headEnd/>
            <a:tailEnd/>
          </a:ln>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44047" name="AutoShape 6"/>
          <p:cNvSpPr>
            <a:spLocks noChangeArrowheads="1"/>
          </p:cNvSpPr>
          <p:nvPr/>
        </p:nvSpPr>
        <p:spPr bwMode="auto">
          <a:xfrm>
            <a:off x="898525" y="7185025"/>
            <a:ext cx="215900" cy="360363"/>
          </a:xfrm>
          <a:prstGeom prst="downArrow">
            <a:avLst>
              <a:gd name="adj1" fmla="val 50000"/>
              <a:gd name="adj2" fmla="val 49942"/>
            </a:avLst>
          </a:prstGeom>
          <a:solidFill>
            <a:srgbClr val="C0C0C0"/>
          </a:solidFill>
          <a:ln w="12700">
            <a:solidFill>
              <a:srgbClr val="000000"/>
            </a:solidFill>
            <a:miter lim="800000"/>
            <a:headEnd/>
            <a:tailEnd/>
          </a:ln>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44048" name="Rectangle 20"/>
          <p:cNvSpPr>
            <a:spLocks noChangeArrowheads="1"/>
          </p:cNvSpPr>
          <p:nvPr/>
        </p:nvSpPr>
        <p:spPr bwMode="auto">
          <a:xfrm>
            <a:off x="71438" y="46038"/>
            <a:ext cx="4191000"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000000"/>
                </a:solidFill>
                <a:latin typeface="HG丸ｺﾞｼｯｸM-PRO" panose="020F0600000000000000" pitchFamily="50" charset="-128"/>
                <a:ea typeface="HG丸ｺﾞｼｯｸM-PRO" panose="020F0600000000000000" pitchFamily="50" charset="-128"/>
                <a:cs typeface="Times New Roman" panose="02020603050405020304" pitchFamily="18" charset="0"/>
              </a:rPr>
              <a:t>３</a:t>
            </a:r>
            <a:r>
              <a:rPr lang="en-US" altLang="ja-JP" sz="1800" b="1">
                <a:solidFill>
                  <a:srgbClr val="000000"/>
                </a:solidFill>
                <a:latin typeface="HG丸ｺﾞｼｯｸM-PRO" panose="020F0600000000000000" pitchFamily="50" charset="-128"/>
                <a:ea typeface="HG丸ｺﾞｼｯｸM-PRO" panose="020F0600000000000000" pitchFamily="50" charset="-128"/>
                <a:cs typeface="Times New Roman" panose="02020603050405020304" pitchFamily="18" charset="0"/>
              </a:rPr>
              <a:t>.3</a:t>
            </a:r>
            <a:r>
              <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rPr>
              <a:t>　ＱＣ手法の使い方手順</a:t>
            </a:r>
          </a:p>
        </p:txBody>
      </p:sp>
      <p:sp>
        <p:nvSpPr>
          <p:cNvPr id="44049" name="Rectangle 23"/>
          <p:cNvSpPr>
            <a:spLocks noChangeArrowheads="1"/>
          </p:cNvSpPr>
          <p:nvPr/>
        </p:nvSpPr>
        <p:spPr bwMode="auto">
          <a:xfrm>
            <a:off x="1689100" y="1776413"/>
            <a:ext cx="2197100" cy="277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cs typeface="Times New Roman" panose="02020603050405020304" pitchFamily="18" charset="0"/>
              </a:rPr>
              <a:t>目的を明確にする。</a:t>
            </a:r>
          </a:p>
        </p:txBody>
      </p:sp>
      <p:sp>
        <p:nvSpPr>
          <p:cNvPr id="44050" name="Rectangle 24"/>
          <p:cNvSpPr>
            <a:spLocks noChangeArrowheads="1"/>
          </p:cNvSpPr>
          <p:nvPr/>
        </p:nvSpPr>
        <p:spPr bwMode="auto">
          <a:xfrm>
            <a:off x="1720850" y="2046288"/>
            <a:ext cx="4908550" cy="650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10000"/>
              </a:lnSpc>
              <a:spcBef>
                <a:spcPct val="0"/>
              </a:spcBef>
              <a:buFontTx/>
              <a:buNone/>
            </a:pPr>
            <a:r>
              <a:rPr lang="ja-JP" altLang="en-US" sz="1100">
                <a:latin typeface="HG丸ｺﾞｼｯｸM-PRO" panose="020F0600000000000000" pitchFamily="50" charset="-128"/>
                <a:ea typeface="HG丸ｺﾞｼｯｸM-PRO" panose="020F0600000000000000" pitchFamily="50" charset="-128"/>
                <a:cs typeface="Times New Roman" panose="02020603050405020304" pitchFamily="18" charset="0"/>
              </a:rPr>
              <a:t>データを“とりあえず集めてみる”では、ムダになる。どのような目的でデータをとるのかを明確にする必要がある。データをとる目的には次のようなものがある。</a:t>
            </a:r>
          </a:p>
        </p:txBody>
      </p:sp>
      <p:sp>
        <p:nvSpPr>
          <p:cNvPr id="44051" name="Rectangle 27"/>
          <p:cNvSpPr>
            <a:spLocks noChangeArrowheads="1"/>
          </p:cNvSpPr>
          <p:nvPr/>
        </p:nvSpPr>
        <p:spPr bwMode="auto">
          <a:xfrm>
            <a:off x="1695450" y="3179763"/>
            <a:ext cx="2952750" cy="277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cs typeface="Times New Roman" panose="02020603050405020304" pitchFamily="18" charset="0"/>
              </a:rPr>
              <a:t>ＱＣ手法を選ぶ。</a:t>
            </a:r>
          </a:p>
        </p:txBody>
      </p:sp>
      <p:sp>
        <p:nvSpPr>
          <p:cNvPr id="44052" name="Rectangle 30"/>
          <p:cNvSpPr>
            <a:spLocks noChangeArrowheads="1"/>
          </p:cNvSpPr>
          <p:nvPr/>
        </p:nvSpPr>
        <p:spPr bwMode="auto">
          <a:xfrm>
            <a:off x="1720850" y="3922713"/>
            <a:ext cx="1262063" cy="277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cs typeface="Times New Roman" panose="02020603050405020304" pitchFamily="18" charset="0"/>
              </a:rPr>
              <a:t>データをとる。</a:t>
            </a:r>
          </a:p>
        </p:txBody>
      </p:sp>
      <p:sp>
        <p:nvSpPr>
          <p:cNvPr id="44053" name="Rectangle 31"/>
          <p:cNvSpPr>
            <a:spLocks noChangeArrowheads="1"/>
          </p:cNvSpPr>
          <p:nvPr/>
        </p:nvSpPr>
        <p:spPr bwMode="auto">
          <a:xfrm>
            <a:off x="1752600" y="4141788"/>
            <a:ext cx="3570288" cy="255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10000"/>
              </a:lnSpc>
              <a:spcBef>
                <a:spcPct val="0"/>
              </a:spcBef>
              <a:buFontTx/>
              <a:buNone/>
            </a:pPr>
            <a:r>
              <a:rPr lang="ja-JP" altLang="en-US" sz="1100">
                <a:latin typeface="HG丸ｺﾞｼｯｸM-PRO" panose="020F0600000000000000" pitchFamily="50" charset="-128"/>
                <a:ea typeface="HG丸ｺﾞｼｯｸM-PRO" panose="020F0600000000000000" pitchFamily="50" charset="-128"/>
                <a:cs typeface="Times New Roman" panose="02020603050405020304" pitchFamily="18" charset="0"/>
              </a:rPr>
              <a:t>次に示すように５Ｗ１Ｈを明確にしてデータをとる。</a:t>
            </a:r>
          </a:p>
        </p:txBody>
      </p:sp>
      <p:sp>
        <p:nvSpPr>
          <p:cNvPr id="44054" name="Rectangle 35"/>
          <p:cNvSpPr>
            <a:spLocks noChangeArrowheads="1"/>
          </p:cNvSpPr>
          <p:nvPr/>
        </p:nvSpPr>
        <p:spPr bwMode="auto">
          <a:xfrm>
            <a:off x="1720850" y="5903913"/>
            <a:ext cx="2185988" cy="277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cs typeface="Times New Roman" panose="02020603050405020304" pitchFamily="18" charset="0"/>
              </a:rPr>
              <a:t>ＱＣ手法を使い、解析する。</a:t>
            </a:r>
          </a:p>
        </p:txBody>
      </p:sp>
      <p:sp>
        <p:nvSpPr>
          <p:cNvPr id="44055" name="Rectangle 38"/>
          <p:cNvSpPr>
            <a:spLocks noChangeArrowheads="1"/>
          </p:cNvSpPr>
          <p:nvPr/>
        </p:nvSpPr>
        <p:spPr bwMode="auto">
          <a:xfrm>
            <a:off x="1720850" y="6726238"/>
            <a:ext cx="2032000" cy="277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cs typeface="Times New Roman" panose="02020603050405020304" pitchFamily="18" charset="0"/>
              </a:rPr>
              <a:t>考察して結論をまとめる。</a:t>
            </a:r>
          </a:p>
        </p:txBody>
      </p:sp>
      <p:sp>
        <p:nvSpPr>
          <p:cNvPr id="44056" name="Rectangle 41"/>
          <p:cNvSpPr>
            <a:spLocks noChangeArrowheads="1"/>
          </p:cNvSpPr>
          <p:nvPr/>
        </p:nvSpPr>
        <p:spPr bwMode="auto">
          <a:xfrm>
            <a:off x="1711325" y="7583488"/>
            <a:ext cx="1570038"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cs typeface="Times New Roman" panose="02020603050405020304" pitchFamily="18" charset="0"/>
              </a:rPr>
              <a:t>処置や行動に移る。</a:t>
            </a:r>
          </a:p>
        </p:txBody>
      </p:sp>
      <p:sp>
        <p:nvSpPr>
          <p:cNvPr id="44057" name="Rectangle 43"/>
          <p:cNvSpPr>
            <a:spLocks noChangeArrowheads="1"/>
          </p:cNvSpPr>
          <p:nvPr/>
        </p:nvSpPr>
        <p:spPr bwMode="auto">
          <a:xfrm>
            <a:off x="1752600" y="7881938"/>
            <a:ext cx="2978150" cy="261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cs typeface="Times New Roman" panose="02020603050405020304" pitchFamily="18" charset="0"/>
              </a:rPr>
              <a:t>次のような具体的な処置や行動をとる。</a:t>
            </a:r>
          </a:p>
        </p:txBody>
      </p:sp>
      <p:sp>
        <p:nvSpPr>
          <p:cNvPr id="44058" name="Rectangle 44"/>
          <p:cNvSpPr>
            <a:spLocks noChangeArrowheads="1"/>
          </p:cNvSpPr>
          <p:nvPr/>
        </p:nvSpPr>
        <p:spPr bwMode="auto">
          <a:xfrm>
            <a:off x="188913" y="1373188"/>
            <a:ext cx="30956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indent="20955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400" b="1">
                <a:latin typeface="HG丸ｺﾞｼｯｸM-PRO" panose="020F0600000000000000" pitchFamily="50" charset="-128"/>
                <a:ea typeface="HG丸ｺﾞｼｯｸM-PRO" panose="020F0600000000000000" pitchFamily="50" charset="-128"/>
              </a:rPr>
              <a:t>■</a:t>
            </a:r>
            <a:r>
              <a:rPr lang="ja-JP" altLang="en-US" sz="1400" b="1">
                <a:latin typeface="HG丸ｺﾞｼｯｸM-PRO" panose="020F0600000000000000" pitchFamily="50" charset="-128"/>
                <a:ea typeface="HG丸ｺﾞｼｯｸM-PRO" panose="020F0600000000000000" pitchFamily="50" charset="-128"/>
              </a:rPr>
              <a:t>ＱＣ手法を使う基本的な手順</a:t>
            </a:r>
          </a:p>
        </p:txBody>
      </p:sp>
      <p:sp>
        <p:nvSpPr>
          <p:cNvPr id="44059" name="Text Box 45"/>
          <p:cNvSpPr txBox="1">
            <a:spLocks noChangeArrowheads="1"/>
          </p:cNvSpPr>
          <p:nvPr/>
        </p:nvSpPr>
        <p:spPr bwMode="auto">
          <a:xfrm>
            <a:off x="1752600" y="6102350"/>
            <a:ext cx="5105400" cy="441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10000"/>
              </a:lnSpc>
              <a:spcBef>
                <a:spcPct val="0"/>
              </a:spcBef>
              <a:buFontTx/>
              <a:buNone/>
            </a:pPr>
            <a:r>
              <a:rPr lang="ja-JP" altLang="en-US" sz="1100">
                <a:latin typeface="HG丸ｺﾞｼｯｸM-PRO" panose="020F0600000000000000" pitchFamily="50" charset="-128"/>
                <a:ea typeface="HG丸ｺﾞｼｯｸM-PRO" panose="020F0600000000000000" pitchFamily="50" charset="-128"/>
              </a:rPr>
              <a:t>手順２で決めたＱＣ手法により、データを解析する。解析の結果、よい情報</a:t>
            </a:r>
            <a:br>
              <a:rPr lang="ja-JP" altLang="en-US" sz="1100">
                <a:latin typeface="HG丸ｺﾞｼｯｸM-PRO" panose="020F0600000000000000" pitchFamily="50" charset="-128"/>
                <a:ea typeface="HG丸ｺﾞｼｯｸM-PRO" panose="020F0600000000000000" pitchFamily="50" charset="-128"/>
              </a:rPr>
            </a:br>
            <a:r>
              <a:rPr lang="ja-JP" altLang="en-US" sz="1100">
                <a:latin typeface="HG丸ｺﾞｼｯｸM-PRO" panose="020F0600000000000000" pitchFamily="50" charset="-128"/>
                <a:ea typeface="HG丸ｺﾞｼｯｸM-PRO" panose="020F0600000000000000" pitchFamily="50" charset="-128"/>
              </a:rPr>
              <a:t>が得られなければ手順２にもどるか、または他の手法で解析し、比較する</a:t>
            </a:r>
          </a:p>
        </p:txBody>
      </p:sp>
      <p:sp>
        <p:nvSpPr>
          <p:cNvPr id="44060" name="Text Box 46"/>
          <p:cNvSpPr txBox="1">
            <a:spLocks noChangeArrowheads="1"/>
          </p:cNvSpPr>
          <p:nvPr/>
        </p:nvSpPr>
        <p:spPr bwMode="auto">
          <a:xfrm>
            <a:off x="1752600" y="6972300"/>
            <a:ext cx="4648200" cy="430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得られた解析結果について、技術的な情報や経験をまじえて考察し、</a:t>
            </a:r>
            <a:br>
              <a:rPr lang="ja-JP" altLang="en-US" sz="1100">
                <a:latin typeface="HG丸ｺﾞｼｯｸM-PRO" panose="020F0600000000000000" pitchFamily="50" charset="-128"/>
                <a:ea typeface="HG丸ｺﾞｼｯｸM-PRO" panose="020F0600000000000000" pitchFamily="50" charset="-128"/>
              </a:rPr>
            </a:br>
            <a:r>
              <a:rPr lang="ja-JP" altLang="en-US" sz="1100">
                <a:latin typeface="HG丸ｺﾞｼｯｸM-PRO" panose="020F0600000000000000" pitchFamily="50" charset="-128"/>
                <a:ea typeface="HG丸ｺﾞｼｯｸM-PRO" panose="020F0600000000000000" pitchFamily="50" charset="-128"/>
              </a:rPr>
              <a:t>結論を導き出す</a:t>
            </a:r>
          </a:p>
        </p:txBody>
      </p:sp>
      <p:sp>
        <p:nvSpPr>
          <p:cNvPr id="44061" name="Text Box 47"/>
          <p:cNvSpPr txBox="1">
            <a:spLocks noChangeArrowheads="1"/>
          </p:cNvSpPr>
          <p:nvPr/>
        </p:nvSpPr>
        <p:spPr bwMode="auto">
          <a:xfrm>
            <a:off x="1671638" y="8231188"/>
            <a:ext cx="5122862" cy="1582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10000"/>
              </a:lnSpc>
              <a:spcBef>
                <a:spcPct val="0"/>
              </a:spcBef>
              <a:buFontTx/>
              <a:buNone/>
            </a:pPr>
            <a:r>
              <a:rPr lang="en-US" altLang="ja-JP" sz="1100">
                <a:latin typeface="HG丸ｺﾞｼｯｸM-PRO" panose="020F0600000000000000" pitchFamily="50" charset="-128"/>
                <a:ea typeface="HG丸ｺﾞｼｯｸM-PRO" panose="020F0600000000000000" pitchFamily="50" charset="-128"/>
              </a:rPr>
              <a:t>①</a:t>
            </a:r>
            <a:r>
              <a:rPr lang="ja-JP" altLang="en-US" sz="1100">
                <a:latin typeface="HG丸ｺﾞｼｯｸM-PRO" panose="020F0600000000000000" pitchFamily="50" charset="-128"/>
                <a:ea typeface="HG丸ｺﾞｼｯｸM-PRO" panose="020F0600000000000000" pitchFamily="50" charset="-128"/>
              </a:rPr>
              <a:t>現状がわかった場合　→　改善目標を立てる。</a:t>
            </a:r>
          </a:p>
          <a:p>
            <a:pPr eaLnBrk="1" hangingPunct="1">
              <a:lnSpc>
                <a:spcPct val="110000"/>
              </a:lnSpc>
              <a:spcBef>
                <a:spcPct val="0"/>
              </a:spcBef>
              <a:buFontTx/>
              <a:buNone/>
            </a:pPr>
            <a:r>
              <a:rPr lang="ja-JP" altLang="en-US" sz="1100">
                <a:latin typeface="HG丸ｺﾞｼｯｸM-PRO" panose="020F0600000000000000" pitchFamily="50" charset="-128"/>
                <a:ea typeface="HG丸ｺﾞｼｯｸM-PRO" panose="020F0600000000000000" pitchFamily="50" charset="-128"/>
              </a:rPr>
              <a:t>②要因がつかめた場合　→　対策を考える。</a:t>
            </a:r>
          </a:p>
          <a:p>
            <a:pPr eaLnBrk="1" hangingPunct="1">
              <a:lnSpc>
                <a:spcPct val="110000"/>
              </a:lnSpc>
              <a:spcBef>
                <a:spcPct val="0"/>
              </a:spcBef>
              <a:buFontTx/>
              <a:buNone/>
            </a:pPr>
            <a:r>
              <a:rPr lang="ja-JP" altLang="en-US" sz="1100">
                <a:latin typeface="HG丸ｺﾞｼｯｸM-PRO" panose="020F0600000000000000" pitchFamily="50" charset="-128"/>
                <a:ea typeface="HG丸ｺﾞｼｯｸM-PRO" panose="020F0600000000000000" pitchFamily="50" charset="-128"/>
              </a:rPr>
              <a:t>③効果が確かめられた場合　→　良ければ標準化する。</a:t>
            </a:r>
          </a:p>
          <a:p>
            <a:pPr eaLnBrk="1" hangingPunct="1">
              <a:lnSpc>
                <a:spcPct val="110000"/>
              </a:lnSpc>
              <a:spcBef>
                <a:spcPct val="0"/>
              </a:spcBef>
              <a:buFontTx/>
              <a:buNone/>
            </a:pPr>
            <a:r>
              <a:rPr lang="ja-JP" altLang="en-US" sz="1100">
                <a:latin typeface="HG丸ｺﾞｼｯｸM-PRO" panose="020F0600000000000000" pitchFamily="50" charset="-128"/>
                <a:ea typeface="HG丸ｺﾞｼｯｸM-PRO" panose="020F0600000000000000" pitchFamily="50" charset="-128"/>
              </a:rPr>
              <a:t>④管理状態が把握できた場合　→　異常があればアクション（処置）をとる。</a:t>
            </a:r>
          </a:p>
          <a:p>
            <a:pPr eaLnBrk="1" hangingPunct="1">
              <a:lnSpc>
                <a:spcPct val="110000"/>
              </a:lnSpc>
              <a:spcBef>
                <a:spcPct val="0"/>
              </a:spcBef>
              <a:buFontTx/>
              <a:buNone/>
            </a:pPr>
            <a:r>
              <a:rPr lang="ja-JP" altLang="en-US" sz="1100">
                <a:latin typeface="HG丸ｺﾞｼｯｸM-PRO" panose="020F0600000000000000" pitchFamily="50" charset="-128"/>
                <a:ea typeface="HG丸ｺﾞｼｯｸM-PRO" panose="020F0600000000000000" pitchFamily="50" charset="-128"/>
              </a:rPr>
              <a:t>　　　　　　　　　　　　　　　　異常がなければ現状を維持。</a:t>
            </a:r>
          </a:p>
          <a:p>
            <a:pPr eaLnBrk="1" hangingPunct="1">
              <a:lnSpc>
                <a:spcPct val="110000"/>
              </a:lnSpc>
              <a:spcBef>
                <a:spcPct val="0"/>
              </a:spcBef>
              <a:buFontTx/>
              <a:buNone/>
            </a:pPr>
            <a:r>
              <a:rPr lang="ja-JP" altLang="en-US" sz="1100">
                <a:latin typeface="HG丸ｺﾞｼｯｸM-PRO" panose="020F0600000000000000" pitchFamily="50" charset="-128"/>
                <a:ea typeface="HG丸ｺﾞｼｯｸM-PRO" panose="020F0600000000000000" pitchFamily="50" charset="-128"/>
              </a:rPr>
              <a:t>⑤検査で不良が見つかった場合　→　不良品を取り除いたり、</a:t>
            </a:r>
            <a:endParaRPr lang="en-US" altLang="ja-JP" sz="1100">
              <a:latin typeface="HG丸ｺﾞｼｯｸM-PRO" panose="020F0600000000000000" pitchFamily="50" charset="-128"/>
              <a:ea typeface="HG丸ｺﾞｼｯｸM-PRO" panose="020F0600000000000000" pitchFamily="50" charset="-128"/>
            </a:endParaRPr>
          </a:p>
          <a:p>
            <a:pPr eaLnBrk="1" hangingPunct="1">
              <a:lnSpc>
                <a:spcPct val="110000"/>
              </a:lnSpc>
              <a:spcBef>
                <a:spcPct val="0"/>
              </a:spcBef>
              <a:buFontTx/>
              <a:buNone/>
            </a:pPr>
            <a:r>
              <a:rPr lang="ja-JP" altLang="en-US" sz="1100">
                <a:latin typeface="HG丸ｺﾞｼｯｸM-PRO" panose="020F0600000000000000" pitchFamily="50" charset="-128"/>
                <a:ea typeface="HG丸ｺﾞｼｯｸM-PRO" panose="020F0600000000000000" pitchFamily="50" charset="-128"/>
              </a:rPr>
              <a:t>　　　　　　　　　　　　　　　　　ロットを不合格と判定する。</a:t>
            </a:r>
          </a:p>
          <a:p>
            <a:pPr eaLnBrk="1" hangingPunct="1">
              <a:lnSpc>
                <a:spcPct val="110000"/>
              </a:lnSpc>
              <a:spcBef>
                <a:spcPct val="0"/>
              </a:spcBef>
              <a:buFontTx/>
              <a:buNone/>
            </a:pPr>
            <a:r>
              <a:rPr lang="ja-JP" altLang="en-US" sz="1100">
                <a:latin typeface="HG丸ｺﾞｼｯｸM-PRO" panose="020F0600000000000000" pitchFamily="50" charset="-128"/>
                <a:ea typeface="HG丸ｺﾞｼｯｸM-PRO" panose="020F0600000000000000" pitchFamily="50" charset="-128"/>
              </a:rPr>
              <a:t>⑥調節はずれがあった場合　→　調節して管理幅に入れる。</a:t>
            </a:r>
          </a:p>
        </p:txBody>
      </p:sp>
      <p:sp>
        <p:nvSpPr>
          <p:cNvPr id="44062" name="Text Box 49"/>
          <p:cNvSpPr txBox="1">
            <a:spLocks noChangeArrowheads="1"/>
          </p:cNvSpPr>
          <p:nvPr/>
        </p:nvSpPr>
        <p:spPr bwMode="auto">
          <a:xfrm>
            <a:off x="1752600" y="3384550"/>
            <a:ext cx="4876800" cy="441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10000"/>
              </a:lnSpc>
              <a:spcBef>
                <a:spcPct val="0"/>
              </a:spcBef>
              <a:buFontTx/>
              <a:buNone/>
            </a:pPr>
            <a:r>
              <a:rPr lang="ja-JP" altLang="en-US" sz="1100">
                <a:latin typeface="HG丸ｺﾞｼｯｸM-PRO" panose="020F0600000000000000" pitchFamily="50" charset="-128"/>
                <a:ea typeface="HG丸ｺﾞｼｯｸM-PRO" panose="020F0600000000000000" pitchFamily="50" charset="-128"/>
              </a:rPr>
              <a:t>目的が決まると、その目的や用途に応じてどの手法を使用したら適切かを考えて、使用すべきＱＣ手法を選ぶ</a:t>
            </a:r>
          </a:p>
        </p:txBody>
      </p:sp>
      <p:sp>
        <p:nvSpPr>
          <p:cNvPr id="44063" name="Rectangle 7"/>
          <p:cNvSpPr>
            <a:spLocks noChangeArrowheads="1"/>
          </p:cNvSpPr>
          <p:nvPr/>
        </p:nvSpPr>
        <p:spPr bwMode="auto">
          <a:xfrm>
            <a:off x="539750" y="585788"/>
            <a:ext cx="5962650"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92075" tIns="46038" rIns="92075" bIns="46038"/>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10000"/>
              </a:lnSpc>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問題解決にＱＣ手法を活かすためには、使い方を間違えないことが大切である。目的や用途に応じてＱＣ手法を適切に使い分けるためにも、基本的な手順を理解しておく必要がある。</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4"/>
          <p:cNvSpPr>
            <a:spLocks noChangeArrowheads="1"/>
          </p:cNvSpPr>
          <p:nvPr/>
        </p:nvSpPr>
        <p:spPr bwMode="auto">
          <a:xfrm>
            <a:off x="463550" y="947738"/>
            <a:ext cx="5962650" cy="4762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latin typeface="HG丸ｺﾞｼｯｸM-PRO" panose="020F0600000000000000" pitchFamily="50" charset="-128"/>
                <a:ea typeface="HG丸ｺﾞｼｯｸM-PRO" panose="020F0600000000000000" pitchFamily="50" charset="-128"/>
              </a:rPr>
              <a:t>ＱＣ手法を上手に活用するための１０のポイントを紹介します。</a:t>
            </a:r>
          </a:p>
        </p:txBody>
      </p:sp>
      <p:sp>
        <p:nvSpPr>
          <p:cNvPr id="46084" name="Rectangle 6"/>
          <p:cNvSpPr>
            <a:spLocks noChangeArrowheads="1"/>
          </p:cNvSpPr>
          <p:nvPr/>
        </p:nvSpPr>
        <p:spPr bwMode="auto">
          <a:xfrm>
            <a:off x="514350" y="1887538"/>
            <a:ext cx="6154738" cy="7458075"/>
          </a:xfrm>
          <a:prstGeom prst="rect">
            <a:avLst/>
          </a:prstGeom>
          <a:noFill/>
          <a:ln>
            <a:noFill/>
          </a:ln>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20000"/>
              </a:lnSpc>
              <a:spcBef>
                <a:spcPct val="10000"/>
              </a:spcBef>
              <a:buFontTx/>
              <a:buNone/>
              <a:defRPr/>
            </a:pPr>
            <a:r>
              <a:rPr lang="ja-JP" altLang="en-US" sz="1400" b="1"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１．やるのは仕事（問題解決）である</a:t>
            </a:r>
          </a:p>
          <a:p>
            <a:pPr>
              <a:lnSpc>
                <a:spcPct val="120000"/>
              </a:lnSpc>
              <a:spcBef>
                <a:spcPct val="10000"/>
              </a:spcBef>
              <a:buFontTx/>
              <a:buNone/>
              <a:defRPr/>
            </a:pPr>
            <a:r>
              <a:rPr lang="ja-JP" altLang="en-US" sz="1400"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　　 ＱＣ手法を使うことが</a:t>
            </a:r>
            <a:r>
              <a:rPr lang="ja-JP" altLang="en-US" sz="1400" u="sng"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目的</a:t>
            </a:r>
            <a:r>
              <a:rPr lang="ja-JP" altLang="en-US" sz="1400"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ではない！　ＱＣ手法は</a:t>
            </a:r>
            <a:r>
              <a:rPr lang="ja-JP" altLang="en-US" sz="1400" u="sng"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手段</a:t>
            </a:r>
            <a:r>
              <a:rPr lang="ja-JP" altLang="en-US" sz="1400"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として使う。</a:t>
            </a:r>
          </a:p>
          <a:p>
            <a:pPr>
              <a:lnSpc>
                <a:spcPct val="120000"/>
              </a:lnSpc>
              <a:spcBef>
                <a:spcPct val="10000"/>
              </a:spcBef>
              <a:buFontTx/>
              <a:buNone/>
              <a:defRPr/>
            </a:pPr>
            <a:endParaRPr lang="ja-JP" altLang="en-US" sz="700" spc="-100" dirty="0">
              <a:latin typeface="HG丸ｺﾞｼｯｸM-PRO" panose="020F0400000000000000" pitchFamily="50" charset="-128"/>
              <a:ea typeface="HG丸ｺﾞｼｯｸM-PRO" panose="020F0400000000000000" pitchFamily="50" charset="-128"/>
              <a:cs typeface="Times New Roman" panose="02020603050405020304" pitchFamily="18" charset="0"/>
            </a:endParaRPr>
          </a:p>
          <a:p>
            <a:pPr>
              <a:lnSpc>
                <a:spcPct val="120000"/>
              </a:lnSpc>
              <a:spcBef>
                <a:spcPct val="10000"/>
              </a:spcBef>
              <a:buFontTx/>
              <a:buNone/>
              <a:defRPr/>
            </a:pPr>
            <a:r>
              <a:rPr lang="ja-JP" altLang="en-US" sz="1400" b="1"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２．ＱＣ手法は問題解決の道具である</a:t>
            </a:r>
          </a:p>
          <a:p>
            <a:pPr>
              <a:lnSpc>
                <a:spcPct val="120000"/>
              </a:lnSpc>
              <a:spcBef>
                <a:spcPct val="10000"/>
              </a:spcBef>
              <a:buFontTx/>
              <a:buNone/>
              <a:defRPr/>
            </a:pPr>
            <a:r>
              <a:rPr lang="ja-JP" altLang="en-US" sz="1400"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　　 使う人によって、</a:t>
            </a:r>
            <a:r>
              <a:rPr lang="ja-JP" altLang="en-US" sz="1400" u="sng"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武器</a:t>
            </a:r>
            <a:r>
              <a:rPr lang="ja-JP" altLang="en-US" sz="1400"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にも</a:t>
            </a:r>
            <a:r>
              <a:rPr lang="ja-JP" altLang="en-US" sz="1400" u="sng"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凶器</a:t>
            </a:r>
            <a:r>
              <a:rPr lang="ja-JP" altLang="en-US" sz="1400"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にもなる。</a:t>
            </a:r>
          </a:p>
          <a:p>
            <a:pPr>
              <a:lnSpc>
                <a:spcPct val="120000"/>
              </a:lnSpc>
              <a:spcBef>
                <a:spcPct val="10000"/>
              </a:spcBef>
              <a:buFontTx/>
              <a:buNone/>
              <a:defRPr/>
            </a:pPr>
            <a:endParaRPr lang="ja-JP" altLang="en-US" sz="700" spc="-100" dirty="0">
              <a:latin typeface="HG丸ｺﾞｼｯｸM-PRO" panose="020F0400000000000000" pitchFamily="50" charset="-128"/>
              <a:ea typeface="HG丸ｺﾞｼｯｸM-PRO" panose="020F0400000000000000" pitchFamily="50" charset="-128"/>
              <a:cs typeface="Times New Roman" panose="02020603050405020304" pitchFamily="18" charset="0"/>
            </a:endParaRPr>
          </a:p>
          <a:p>
            <a:pPr>
              <a:lnSpc>
                <a:spcPct val="120000"/>
              </a:lnSpc>
              <a:spcBef>
                <a:spcPct val="10000"/>
              </a:spcBef>
              <a:buFontTx/>
              <a:buNone/>
              <a:defRPr/>
            </a:pPr>
            <a:r>
              <a:rPr lang="ja-JP" altLang="en-US" sz="1400" b="1"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３．「道具の正しい使い方」を身につける</a:t>
            </a:r>
          </a:p>
          <a:p>
            <a:pPr>
              <a:lnSpc>
                <a:spcPct val="120000"/>
              </a:lnSpc>
              <a:spcBef>
                <a:spcPct val="10000"/>
              </a:spcBef>
              <a:buFontTx/>
              <a:buNone/>
              <a:defRPr/>
            </a:pPr>
            <a:r>
              <a:rPr lang="ja-JP" altLang="en-US" sz="1400"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　　 数理統計学ではない！　職場の問題解決に使う。</a:t>
            </a:r>
          </a:p>
          <a:p>
            <a:pPr>
              <a:lnSpc>
                <a:spcPct val="120000"/>
              </a:lnSpc>
              <a:spcBef>
                <a:spcPct val="10000"/>
              </a:spcBef>
              <a:buFontTx/>
              <a:buNone/>
              <a:defRPr/>
            </a:pPr>
            <a:endParaRPr lang="ja-JP" altLang="en-US" sz="700" spc="-100" dirty="0">
              <a:latin typeface="HG丸ｺﾞｼｯｸM-PRO" panose="020F0400000000000000" pitchFamily="50" charset="-128"/>
              <a:ea typeface="HG丸ｺﾞｼｯｸM-PRO" panose="020F0400000000000000" pitchFamily="50" charset="-128"/>
              <a:cs typeface="Times New Roman" panose="02020603050405020304" pitchFamily="18" charset="0"/>
            </a:endParaRPr>
          </a:p>
          <a:p>
            <a:pPr>
              <a:lnSpc>
                <a:spcPct val="120000"/>
              </a:lnSpc>
              <a:spcBef>
                <a:spcPct val="10000"/>
              </a:spcBef>
              <a:buFontTx/>
              <a:buNone/>
              <a:defRPr/>
            </a:pPr>
            <a:r>
              <a:rPr lang="ja-JP" altLang="en-US" sz="1400" b="1"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４．すべての基本は「固有技術」である</a:t>
            </a:r>
          </a:p>
          <a:p>
            <a:pPr>
              <a:lnSpc>
                <a:spcPct val="120000"/>
              </a:lnSpc>
              <a:spcBef>
                <a:spcPct val="10000"/>
              </a:spcBef>
              <a:buFontTx/>
              <a:buNone/>
              <a:defRPr/>
            </a:pPr>
            <a:r>
              <a:rPr lang="ja-JP" altLang="en-US" sz="1400"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　　 ＱＣ手法は魔法のランプではない！　すべてをＱＣ手法に託しても無理。</a:t>
            </a:r>
          </a:p>
          <a:p>
            <a:pPr>
              <a:lnSpc>
                <a:spcPct val="120000"/>
              </a:lnSpc>
              <a:spcBef>
                <a:spcPct val="10000"/>
              </a:spcBef>
              <a:buFontTx/>
              <a:buNone/>
              <a:defRPr/>
            </a:pPr>
            <a:r>
              <a:rPr lang="ja-JP" altLang="en-US" sz="1400"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　　 固有技術とＱＣ（管理技術）は車の両輪。</a:t>
            </a:r>
          </a:p>
          <a:p>
            <a:pPr>
              <a:lnSpc>
                <a:spcPct val="120000"/>
              </a:lnSpc>
              <a:spcBef>
                <a:spcPct val="10000"/>
              </a:spcBef>
              <a:buFontTx/>
              <a:buNone/>
              <a:defRPr/>
            </a:pPr>
            <a:endParaRPr lang="ja-JP" altLang="en-US" sz="700" spc="-100" dirty="0">
              <a:latin typeface="HG丸ｺﾞｼｯｸM-PRO" panose="020F0400000000000000" pitchFamily="50" charset="-128"/>
              <a:ea typeface="HG丸ｺﾞｼｯｸM-PRO" panose="020F0400000000000000" pitchFamily="50" charset="-128"/>
              <a:cs typeface="Times New Roman" panose="02020603050405020304" pitchFamily="18" charset="0"/>
            </a:endParaRPr>
          </a:p>
          <a:p>
            <a:pPr>
              <a:lnSpc>
                <a:spcPct val="120000"/>
              </a:lnSpc>
              <a:spcBef>
                <a:spcPct val="10000"/>
              </a:spcBef>
              <a:buFontTx/>
              <a:buNone/>
              <a:defRPr/>
            </a:pPr>
            <a:r>
              <a:rPr lang="ja-JP" altLang="en-US" sz="1400" b="1"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５．ＱＣ手法を使ってかえって時間がかかるのは使い方がまずい証拠</a:t>
            </a:r>
          </a:p>
          <a:p>
            <a:pPr>
              <a:lnSpc>
                <a:spcPct val="120000"/>
              </a:lnSpc>
              <a:spcBef>
                <a:spcPct val="10000"/>
              </a:spcBef>
              <a:buFontTx/>
              <a:buNone/>
              <a:defRPr/>
            </a:pPr>
            <a:r>
              <a:rPr lang="ja-JP" altLang="en-US" sz="1400"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　　 正しい基本をしっかり身に付けてパソコンソフトを有効に使う。</a:t>
            </a:r>
          </a:p>
          <a:p>
            <a:pPr>
              <a:lnSpc>
                <a:spcPct val="120000"/>
              </a:lnSpc>
              <a:spcBef>
                <a:spcPct val="10000"/>
              </a:spcBef>
              <a:buFontTx/>
              <a:buNone/>
              <a:defRPr/>
            </a:pPr>
            <a:endParaRPr lang="ja-JP" altLang="en-US" sz="700" spc="-100" dirty="0">
              <a:latin typeface="HG丸ｺﾞｼｯｸM-PRO" panose="020F0400000000000000" pitchFamily="50" charset="-128"/>
              <a:ea typeface="HG丸ｺﾞｼｯｸM-PRO" panose="020F0400000000000000" pitchFamily="50" charset="-128"/>
              <a:cs typeface="Times New Roman" panose="02020603050405020304" pitchFamily="18" charset="0"/>
            </a:endParaRPr>
          </a:p>
          <a:p>
            <a:pPr>
              <a:lnSpc>
                <a:spcPct val="120000"/>
              </a:lnSpc>
              <a:spcBef>
                <a:spcPct val="10000"/>
              </a:spcBef>
              <a:buFontTx/>
              <a:buNone/>
              <a:defRPr/>
            </a:pPr>
            <a:r>
              <a:rPr lang="ja-JP" altLang="en-US" sz="1400" b="1"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６．ＱＣ手法は説得の武器である</a:t>
            </a:r>
          </a:p>
          <a:p>
            <a:pPr>
              <a:lnSpc>
                <a:spcPct val="120000"/>
              </a:lnSpc>
              <a:spcBef>
                <a:spcPct val="10000"/>
              </a:spcBef>
              <a:buFontTx/>
              <a:buNone/>
              <a:defRPr/>
            </a:pPr>
            <a:r>
              <a:rPr lang="ja-JP" altLang="en-US" sz="1400"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　　 ○　客観的な判断、意思決定。</a:t>
            </a:r>
          </a:p>
          <a:p>
            <a:pPr>
              <a:lnSpc>
                <a:spcPct val="120000"/>
              </a:lnSpc>
              <a:spcBef>
                <a:spcPct val="10000"/>
              </a:spcBef>
              <a:buFontTx/>
              <a:buNone/>
              <a:defRPr/>
            </a:pPr>
            <a:r>
              <a:rPr lang="ja-JP" altLang="en-US" sz="1400"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　　 </a:t>
            </a:r>
            <a:r>
              <a:rPr lang="en-US" altLang="ja-JP" sz="1400"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a:t>
            </a:r>
            <a:r>
              <a:rPr lang="ja-JP" altLang="en-US" sz="1400"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　役職、声の大きさ。</a:t>
            </a:r>
          </a:p>
          <a:p>
            <a:pPr>
              <a:lnSpc>
                <a:spcPct val="120000"/>
              </a:lnSpc>
              <a:spcBef>
                <a:spcPct val="10000"/>
              </a:spcBef>
              <a:buFontTx/>
              <a:buNone/>
              <a:defRPr/>
            </a:pPr>
            <a:endParaRPr lang="ja-JP" altLang="en-US" sz="700" spc="-100" dirty="0">
              <a:latin typeface="HG丸ｺﾞｼｯｸM-PRO" panose="020F0400000000000000" pitchFamily="50" charset="-128"/>
              <a:ea typeface="HG丸ｺﾞｼｯｸM-PRO" panose="020F0400000000000000" pitchFamily="50" charset="-128"/>
              <a:cs typeface="Times New Roman" panose="02020603050405020304" pitchFamily="18" charset="0"/>
            </a:endParaRPr>
          </a:p>
          <a:p>
            <a:pPr>
              <a:lnSpc>
                <a:spcPct val="120000"/>
              </a:lnSpc>
              <a:spcBef>
                <a:spcPct val="10000"/>
              </a:spcBef>
              <a:buFontTx/>
              <a:buNone/>
              <a:defRPr/>
            </a:pPr>
            <a:r>
              <a:rPr lang="ja-JP" altLang="en-US" sz="1400" b="1"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７．データはまずグラフ化して目で見ること</a:t>
            </a:r>
          </a:p>
          <a:p>
            <a:pPr>
              <a:lnSpc>
                <a:spcPct val="120000"/>
              </a:lnSpc>
              <a:spcBef>
                <a:spcPct val="10000"/>
              </a:spcBef>
              <a:buFontTx/>
              <a:buNone/>
              <a:defRPr/>
            </a:pPr>
            <a:r>
              <a:rPr lang="ja-JP" altLang="en-US" sz="1400"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　　 いきなり電卓をたたいて数値計算をしない。</a:t>
            </a:r>
          </a:p>
          <a:p>
            <a:pPr>
              <a:lnSpc>
                <a:spcPct val="120000"/>
              </a:lnSpc>
              <a:spcBef>
                <a:spcPct val="10000"/>
              </a:spcBef>
              <a:buFontTx/>
              <a:buNone/>
              <a:defRPr/>
            </a:pPr>
            <a:endParaRPr lang="ja-JP" altLang="en-US" sz="700" spc="-100" dirty="0">
              <a:latin typeface="HG丸ｺﾞｼｯｸM-PRO" panose="020F0400000000000000" pitchFamily="50" charset="-128"/>
              <a:ea typeface="HG丸ｺﾞｼｯｸM-PRO" panose="020F0400000000000000" pitchFamily="50" charset="-128"/>
              <a:cs typeface="Times New Roman" panose="02020603050405020304" pitchFamily="18" charset="0"/>
            </a:endParaRPr>
          </a:p>
          <a:p>
            <a:pPr>
              <a:lnSpc>
                <a:spcPct val="120000"/>
              </a:lnSpc>
              <a:spcBef>
                <a:spcPct val="10000"/>
              </a:spcBef>
              <a:buFontTx/>
              <a:buNone/>
              <a:defRPr/>
            </a:pPr>
            <a:r>
              <a:rPr lang="ja-JP" altLang="en-US" sz="1400" b="1"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８．問題解決は、いかに上手な層別ができるかがポイント。</a:t>
            </a:r>
            <a:r>
              <a:rPr lang="ja-JP" altLang="en-US" sz="1400" b="1" u="sng"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分ければ、分かる</a:t>
            </a:r>
            <a:endParaRPr lang="ja-JP" altLang="en-US" sz="1400" b="1" spc="-100" dirty="0">
              <a:latin typeface="HG丸ｺﾞｼｯｸM-PRO" panose="020F0400000000000000" pitchFamily="50" charset="-128"/>
              <a:ea typeface="HG丸ｺﾞｼｯｸM-PRO" panose="020F0400000000000000" pitchFamily="50" charset="-128"/>
              <a:cs typeface="Times New Roman" panose="02020603050405020304" pitchFamily="18" charset="0"/>
            </a:endParaRPr>
          </a:p>
          <a:p>
            <a:pPr>
              <a:lnSpc>
                <a:spcPct val="120000"/>
              </a:lnSpc>
              <a:spcBef>
                <a:spcPct val="10000"/>
              </a:spcBef>
              <a:buFontTx/>
              <a:buNone/>
              <a:defRPr/>
            </a:pPr>
            <a:r>
              <a:rPr lang="ja-JP" altLang="en-US" sz="1400"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　　 間違っても、難しい（高度な）手法に走らない。　Ｑ７を上手に使う。</a:t>
            </a:r>
          </a:p>
          <a:p>
            <a:pPr>
              <a:lnSpc>
                <a:spcPct val="120000"/>
              </a:lnSpc>
              <a:spcBef>
                <a:spcPct val="10000"/>
              </a:spcBef>
              <a:buFontTx/>
              <a:buNone/>
              <a:defRPr/>
            </a:pPr>
            <a:endParaRPr lang="ja-JP" altLang="en-US" sz="700" spc="-100" dirty="0">
              <a:latin typeface="HG丸ｺﾞｼｯｸM-PRO" panose="020F0400000000000000" pitchFamily="50" charset="-128"/>
              <a:ea typeface="HG丸ｺﾞｼｯｸM-PRO" panose="020F0400000000000000" pitchFamily="50" charset="-128"/>
              <a:cs typeface="Times New Roman" panose="02020603050405020304" pitchFamily="18" charset="0"/>
            </a:endParaRPr>
          </a:p>
          <a:p>
            <a:pPr>
              <a:lnSpc>
                <a:spcPct val="120000"/>
              </a:lnSpc>
              <a:spcBef>
                <a:spcPct val="10000"/>
              </a:spcBef>
              <a:buFontTx/>
              <a:buNone/>
              <a:defRPr/>
            </a:pPr>
            <a:r>
              <a:rPr lang="ja-JP" altLang="en-US" sz="1400" b="1"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９．上手な問題解決は、上手な問題発見から</a:t>
            </a:r>
          </a:p>
          <a:p>
            <a:pPr>
              <a:lnSpc>
                <a:spcPct val="120000"/>
              </a:lnSpc>
              <a:spcBef>
                <a:spcPct val="10000"/>
              </a:spcBef>
              <a:buFontTx/>
              <a:buNone/>
              <a:defRPr/>
            </a:pPr>
            <a:r>
              <a:rPr lang="ja-JP" altLang="en-US" sz="1400"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　　 支援者ならば、推進者ならば何を問題と捉えて、どう解決するだろうか？</a:t>
            </a:r>
          </a:p>
          <a:p>
            <a:pPr>
              <a:lnSpc>
                <a:spcPct val="120000"/>
              </a:lnSpc>
              <a:spcBef>
                <a:spcPct val="10000"/>
              </a:spcBef>
              <a:buFontTx/>
              <a:buNone/>
              <a:defRPr/>
            </a:pPr>
            <a:endParaRPr lang="ja-JP" altLang="en-US" sz="700" spc="-100" dirty="0">
              <a:latin typeface="HG丸ｺﾞｼｯｸM-PRO" panose="020F0400000000000000" pitchFamily="50" charset="-128"/>
              <a:ea typeface="HG丸ｺﾞｼｯｸM-PRO" panose="020F0400000000000000" pitchFamily="50" charset="-128"/>
              <a:cs typeface="Times New Roman" panose="02020603050405020304" pitchFamily="18" charset="0"/>
            </a:endParaRPr>
          </a:p>
          <a:p>
            <a:pPr>
              <a:lnSpc>
                <a:spcPct val="120000"/>
              </a:lnSpc>
              <a:spcBef>
                <a:spcPct val="10000"/>
              </a:spcBef>
              <a:buFontTx/>
              <a:buNone/>
              <a:defRPr/>
            </a:pPr>
            <a:r>
              <a:rPr lang="en-US" altLang="ja-JP" sz="1400" b="1"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10</a:t>
            </a:r>
            <a:r>
              <a:rPr lang="ja-JP" altLang="en-US" sz="1400" b="1"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．仕事（問題解決）は計画が勝負</a:t>
            </a:r>
          </a:p>
          <a:p>
            <a:pPr>
              <a:lnSpc>
                <a:spcPct val="120000"/>
              </a:lnSpc>
              <a:spcBef>
                <a:spcPct val="10000"/>
              </a:spcBef>
              <a:buFontTx/>
              <a:buNone/>
              <a:defRPr/>
            </a:pPr>
            <a:r>
              <a:rPr lang="ja-JP" altLang="en-US" sz="1400" spc="-100" dirty="0">
                <a:latin typeface="HG丸ｺﾞｼｯｸM-PRO" panose="020F0400000000000000" pitchFamily="50" charset="-128"/>
                <a:ea typeface="HG丸ｺﾞｼｯｸM-PRO" panose="020F0400000000000000" pitchFamily="50" charset="-128"/>
                <a:cs typeface="Times New Roman" panose="02020603050405020304" pitchFamily="18" charset="0"/>
              </a:rPr>
              <a:t>　　 試行錯誤のない、手際のよい仕事をするために！</a:t>
            </a:r>
          </a:p>
        </p:txBody>
      </p:sp>
      <p:sp>
        <p:nvSpPr>
          <p:cNvPr id="2" name="Rectangle 3"/>
          <p:cNvSpPr>
            <a:spLocks noChangeArrowheads="1"/>
          </p:cNvSpPr>
          <p:nvPr/>
        </p:nvSpPr>
        <p:spPr bwMode="auto">
          <a:xfrm>
            <a:off x="71438" y="36513"/>
            <a:ext cx="43291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000000"/>
                </a:solidFill>
                <a:latin typeface="HG丸ｺﾞｼｯｸM-PRO" panose="020F0600000000000000" pitchFamily="50" charset="-128"/>
                <a:ea typeface="HG丸ｺﾞｼｯｸM-PRO" panose="020F0600000000000000" pitchFamily="50" charset="-128"/>
                <a:cs typeface="Times New Roman" panose="02020603050405020304" pitchFamily="18" charset="0"/>
              </a:rPr>
              <a:t>３</a:t>
            </a:r>
            <a:r>
              <a:rPr lang="en-US" altLang="ja-JP" sz="1800" b="1">
                <a:solidFill>
                  <a:srgbClr val="000000"/>
                </a:solidFill>
                <a:latin typeface="HG丸ｺﾞｼｯｸM-PRO" panose="020F0600000000000000" pitchFamily="50" charset="-128"/>
                <a:ea typeface="HG丸ｺﾞｼｯｸM-PRO" panose="020F0600000000000000" pitchFamily="50" charset="-128"/>
                <a:cs typeface="Times New Roman" panose="02020603050405020304" pitchFamily="18" charset="0"/>
              </a:rPr>
              <a:t>.4</a:t>
            </a:r>
            <a:r>
              <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rPr>
              <a:t>　ＱＣ手法を上手に活用するために</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ext Box 16"/>
          <p:cNvSpPr txBox="1">
            <a:spLocks noChangeArrowheads="1"/>
          </p:cNvSpPr>
          <p:nvPr/>
        </p:nvSpPr>
        <p:spPr bwMode="auto">
          <a:xfrm>
            <a:off x="381000" y="6853238"/>
            <a:ext cx="6361113" cy="2924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400">
                <a:latin typeface="HG丸ｺﾞｼｯｸM-PRO" panose="020F0600000000000000" pitchFamily="50" charset="-128"/>
                <a:ea typeface="HG丸ｺﾞｼｯｸM-PRO" panose="020F0600000000000000" pitchFamily="50" charset="-128"/>
              </a:rPr>
              <a:t>【</a:t>
            </a:r>
            <a:r>
              <a:rPr lang="ja-JP" altLang="en-US" sz="1400">
                <a:latin typeface="HG丸ｺﾞｼｯｸM-PRO" panose="020F0600000000000000" pitchFamily="50" charset="-128"/>
                <a:ea typeface="HG丸ｺﾞｼｯｸM-PRO" panose="020F0600000000000000" pitchFamily="50" charset="-128"/>
              </a:rPr>
              <a:t>層別の手順</a:t>
            </a:r>
            <a:r>
              <a:rPr lang="en-US" altLang="ja-JP" sz="1400">
                <a:latin typeface="HG丸ｺﾞｼｯｸM-PRO" panose="020F0600000000000000" pitchFamily="50" charset="-128"/>
                <a:ea typeface="HG丸ｺﾞｼｯｸM-PRO" panose="020F0600000000000000" pitchFamily="50" charset="-128"/>
              </a:rPr>
              <a:t>】</a:t>
            </a:r>
          </a:p>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　（１）層別する対象を明確にし</a:t>
            </a: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ja-JP" altLang="en-US" sz="1200">
                <a:latin typeface="HG丸ｺﾞｼｯｸM-PRO" panose="020F0600000000000000" pitchFamily="50" charset="-128"/>
                <a:ea typeface="HG丸ｺﾞｼｯｸM-PRO" panose="020F0600000000000000" pitchFamily="50" charset="-128"/>
              </a:rPr>
              <a:t>特性及び範囲を明確にする</a:t>
            </a:r>
          </a:p>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　（２）対象の全体像を把握する</a:t>
            </a:r>
          </a:p>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　（３）全体を構成していると思われる要素（層別項目）を考える</a:t>
            </a:r>
          </a:p>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　（４）各要素を把握できるチェックシートを作成し，実態を把握する</a:t>
            </a:r>
          </a:p>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　（５）要素（層別項目）ごとに，いくつかの小グループに分ける（層別するという）</a:t>
            </a:r>
          </a:p>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　（６）小グループの姿をつかむ（グラフ，パレート図，散布図などを利用すると良い）</a:t>
            </a:r>
          </a:p>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　（７）小グループの特徴を言葉で表現する</a:t>
            </a:r>
          </a:p>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　（８）小グループ同士を比較検討し，全体像を把握する</a:t>
            </a:r>
          </a:p>
          <a:p>
            <a:pPr eaLnBrk="1" hangingPunct="1">
              <a:spcBef>
                <a:spcPct val="0"/>
              </a:spcBef>
              <a:buFontTx/>
              <a:buNone/>
            </a:pPr>
            <a:endParaRPr lang="ja-JP" altLang="en-US" sz="12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en-US" altLang="ja-JP" sz="1400">
                <a:latin typeface="HG丸ｺﾞｼｯｸM-PRO" panose="020F0600000000000000" pitchFamily="50" charset="-128"/>
                <a:ea typeface="HG丸ｺﾞｼｯｸM-PRO" panose="020F0600000000000000" pitchFamily="50" charset="-128"/>
              </a:rPr>
              <a:t>【</a:t>
            </a:r>
            <a:r>
              <a:rPr lang="ja-JP" altLang="en-US" sz="1400">
                <a:latin typeface="HG丸ｺﾞｼｯｸM-PRO" panose="020F0600000000000000" pitchFamily="50" charset="-128"/>
                <a:ea typeface="HG丸ｺﾞｼｯｸM-PRO" panose="020F0600000000000000" pitchFamily="50" charset="-128"/>
              </a:rPr>
              <a:t>注意事項</a:t>
            </a:r>
            <a:r>
              <a:rPr lang="en-US" altLang="ja-JP" sz="1400">
                <a:latin typeface="HG丸ｺﾞｼｯｸM-PRO" panose="020F0600000000000000" pitchFamily="50" charset="-128"/>
                <a:ea typeface="HG丸ｺﾞｼｯｸM-PRO" panose="020F0600000000000000" pitchFamily="50" charset="-128"/>
              </a:rPr>
              <a:t>】</a:t>
            </a:r>
          </a:p>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　（１）できるだけ多くの要素（層別項目）で層別する</a:t>
            </a:r>
          </a:p>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　（２）データの性格や，履歴を明らかにする</a:t>
            </a:r>
          </a:p>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　（３）比較しやすい形でまとめる</a:t>
            </a:r>
          </a:p>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　（４）層別で得られた情報はアクションに結びつける</a:t>
            </a:r>
          </a:p>
        </p:txBody>
      </p:sp>
      <p:pic>
        <p:nvPicPr>
          <p:cNvPr id="48131" name="Picture 1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 y="1490663"/>
            <a:ext cx="5638800" cy="2130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8132" name="Text Box 20"/>
          <p:cNvSpPr txBox="1">
            <a:spLocks noChangeArrowheads="1"/>
          </p:cNvSpPr>
          <p:nvPr/>
        </p:nvSpPr>
        <p:spPr bwMode="auto">
          <a:xfrm>
            <a:off x="71438" y="3716338"/>
            <a:ext cx="6248400"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800" b="1">
                <a:latin typeface="HG丸ｺﾞｼｯｸM-PRO" panose="020F0600000000000000" pitchFamily="50" charset="-128"/>
                <a:ea typeface="HG丸ｺﾞｼｯｸM-PRO" panose="020F0600000000000000" pitchFamily="50" charset="-128"/>
              </a:rPr>
              <a:t>４</a:t>
            </a:r>
            <a:r>
              <a:rPr lang="en-US" altLang="ja-JP" sz="1800" b="1">
                <a:latin typeface="HG丸ｺﾞｼｯｸM-PRO" panose="020F0600000000000000" pitchFamily="50" charset="-128"/>
                <a:ea typeface="HG丸ｺﾞｼｯｸM-PRO" panose="020F0600000000000000" pitchFamily="50" charset="-128"/>
              </a:rPr>
              <a:t>.2</a:t>
            </a:r>
            <a:r>
              <a:rPr lang="ja-JP" altLang="en-US" sz="1800" b="1">
                <a:latin typeface="HG丸ｺﾞｼｯｸM-PRO" panose="020F0600000000000000" pitchFamily="50" charset="-128"/>
                <a:ea typeface="HG丸ｺﾞｼｯｸM-PRO" panose="020F0600000000000000" pitchFamily="50" charset="-128"/>
              </a:rPr>
              <a:t>　層  別</a:t>
            </a:r>
          </a:p>
        </p:txBody>
      </p:sp>
      <p:grpSp>
        <p:nvGrpSpPr>
          <p:cNvPr id="48133" name="グループ化 13"/>
          <p:cNvGrpSpPr>
            <a:grpSpLocks/>
          </p:cNvGrpSpPr>
          <p:nvPr/>
        </p:nvGrpSpPr>
        <p:grpSpPr bwMode="auto">
          <a:xfrm>
            <a:off x="788988" y="5303838"/>
            <a:ext cx="5808662" cy="1530350"/>
            <a:chOff x="788873" y="5303961"/>
            <a:chExt cx="5809211" cy="1530350"/>
          </a:xfrm>
        </p:grpSpPr>
        <p:grpSp>
          <p:nvGrpSpPr>
            <p:cNvPr id="48139" name="グループ化 11"/>
            <p:cNvGrpSpPr>
              <a:grpSpLocks/>
            </p:cNvGrpSpPr>
            <p:nvPr/>
          </p:nvGrpSpPr>
          <p:grpSpPr bwMode="auto">
            <a:xfrm>
              <a:off x="788873" y="5303961"/>
              <a:ext cx="1478096" cy="1530350"/>
              <a:chOff x="1143000" y="5303961"/>
              <a:chExt cx="1478096" cy="1530350"/>
            </a:xfrm>
          </p:grpSpPr>
          <p:sp>
            <p:nvSpPr>
              <p:cNvPr id="48188" name="Text Box 22"/>
              <p:cNvSpPr txBox="1">
                <a:spLocks noChangeArrowheads="1"/>
              </p:cNvSpPr>
              <p:nvPr/>
            </p:nvSpPr>
            <p:spPr bwMode="auto">
              <a:xfrm>
                <a:off x="1334456" y="5372240"/>
                <a:ext cx="194134"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89" name="Text Box 23"/>
              <p:cNvSpPr txBox="1">
                <a:spLocks noChangeArrowheads="1"/>
              </p:cNvSpPr>
              <p:nvPr/>
            </p:nvSpPr>
            <p:spPr bwMode="auto">
              <a:xfrm>
                <a:off x="1143000" y="5873946"/>
                <a:ext cx="191456"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90" name="Text Box 24"/>
              <p:cNvSpPr txBox="1">
                <a:spLocks noChangeArrowheads="1"/>
              </p:cNvSpPr>
              <p:nvPr/>
            </p:nvSpPr>
            <p:spPr bwMode="auto">
              <a:xfrm>
                <a:off x="1464325" y="5660202"/>
                <a:ext cx="19279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91" name="Text Box 25"/>
              <p:cNvSpPr txBox="1">
                <a:spLocks noChangeArrowheads="1"/>
              </p:cNvSpPr>
              <p:nvPr/>
            </p:nvSpPr>
            <p:spPr bwMode="auto">
              <a:xfrm>
                <a:off x="1464325" y="5802698"/>
                <a:ext cx="19279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92" name="Text Box 26"/>
              <p:cNvSpPr txBox="1">
                <a:spLocks noChangeArrowheads="1"/>
              </p:cNvSpPr>
              <p:nvPr/>
            </p:nvSpPr>
            <p:spPr bwMode="auto">
              <a:xfrm>
                <a:off x="1334456" y="6283622"/>
                <a:ext cx="194134"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93" name="Text Box 27"/>
              <p:cNvSpPr txBox="1">
                <a:spLocks noChangeArrowheads="1"/>
              </p:cNvSpPr>
              <p:nvPr/>
            </p:nvSpPr>
            <p:spPr bwMode="auto">
              <a:xfrm>
                <a:off x="1464325" y="6586427"/>
                <a:ext cx="19279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94" name="Text Box 28"/>
              <p:cNvSpPr txBox="1">
                <a:spLocks noChangeArrowheads="1"/>
              </p:cNvSpPr>
              <p:nvPr/>
            </p:nvSpPr>
            <p:spPr bwMode="auto">
              <a:xfrm>
                <a:off x="1785651" y="6587911"/>
                <a:ext cx="19279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95" name="Text Box 29"/>
              <p:cNvSpPr txBox="1">
                <a:spLocks noChangeArrowheads="1"/>
              </p:cNvSpPr>
              <p:nvPr/>
            </p:nvSpPr>
            <p:spPr bwMode="auto">
              <a:xfrm>
                <a:off x="1657120" y="5514737"/>
                <a:ext cx="19279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96" name="Text Box 30"/>
              <p:cNvSpPr txBox="1">
                <a:spLocks noChangeArrowheads="1"/>
              </p:cNvSpPr>
              <p:nvPr/>
            </p:nvSpPr>
            <p:spPr bwMode="auto">
              <a:xfrm>
                <a:off x="1785651" y="5444973"/>
                <a:ext cx="19279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97" name="Text Box 31"/>
              <p:cNvSpPr txBox="1">
                <a:spLocks noChangeArrowheads="1"/>
              </p:cNvSpPr>
              <p:nvPr/>
            </p:nvSpPr>
            <p:spPr bwMode="auto">
              <a:xfrm>
                <a:off x="1978446" y="5303961"/>
                <a:ext cx="19279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98" name="Text Box 32"/>
              <p:cNvSpPr txBox="1">
                <a:spLocks noChangeArrowheads="1"/>
              </p:cNvSpPr>
              <p:nvPr/>
            </p:nvSpPr>
            <p:spPr bwMode="auto">
              <a:xfrm>
                <a:off x="2106976" y="5802698"/>
                <a:ext cx="19279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99" name="Text Box 33"/>
              <p:cNvSpPr txBox="1">
                <a:spLocks noChangeArrowheads="1"/>
              </p:cNvSpPr>
              <p:nvPr/>
            </p:nvSpPr>
            <p:spPr bwMode="auto">
              <a:xfrm>
                <a:off x="1978446" y="5945194"/>
                <a:ext cx="19279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200" name="Text Box 34"/>
              <p:cNvSpPr txBox="1">
                <a:spLocks noChangeArrowheads="1"/>
              </p:cNvSpPr>
              <p:nvPr/>
            </p:nvSpPr>
            <p:spPr bwMode="auto">
              <a:xfrm>
                <a:off x="2171241" y="6301435"/>
                <a:ext cx="19279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201" name="Text Box 35"/>
              <p:cNvSpPr txBox="1">
                <a:spLocks noChangeArrowheads="1"/>
              </p:cNvSpPr>
              <p:nvPr/>
            </p:nvSpPr>
            <p:spPr bwMode="auto">
              <a:xfrm>
                <a:off x="1271530" y="5660202"/>
                <a:ext cx="192795"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02" name="Text Box 36"/>
              <p:cNvSpPr txBox="1">
                <a:spLocks noChangeArrowheads="1"/>
              </p:cNvSpPr>
              <p:nvPr/>
            </p:nvSpPr>
            <p:spPr bwMode="auto">
              <a:xfrm>
                <a:off x="1592855" y="5317320"/>
                <a:ext cx="192795"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03" name="Text Box 37"/>
              <p:cNvSpPr txBox="1">
                <a:spLocks noChangeArrowheads="1"/>
              </p:cNvSpPr>
              <p:nvPr/>
            </p:nvSpPr>
            <p:spPr bwMode="auto">
              <a:xfrm>
                <a:off x="1721386" y="5729965"/>
                <a:ext cx="192795"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04" name="Text Box 38"/>
              <p:cNvSpPr txBox="1">
                <a:spLocks noChangeArrowheads="1"/>
              </p:cNvSpPr>
              <p:nvPr/>
            </p:nvSpPr>
            <p:spPr bwMode="auto">
              <a:xfrm>
                <a:off x="1721386" y="5872462"/>
                <a:ext cx="19279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205" name="Text Box 39"/>
              <p:cNvSpPr txBox="1">
                <a:spLocks noChangeArrowheads="1"/>
              </p:cNvSpPr>
              <p:nvPr/>
            </p:nvSpPr>
            <p:spPr bwMode="auto">
              <a:xfrm>
                <a:off x="1785651" y="6374167"/>
                <a:ext cx="192795"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06" name="Text Box 40"/>
              <p:cNvSpPr txBox="1">
                <a:spLocks noChangeArrowheads="1"/>
              </p:cNvSpPr>
              <p:nvPr/>
            </p:nvSpPr>
            <p:spPr bwMode="auto">
              <a:xfrm>
                <a:off x="2106976" y="6515179"/>
                <a:ext cx="192795"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07" name="Text Box 41"/>
              <p:cNvSpPr txBox="1">
                <a:spLocks noChangeArrowheads="1"/>
              </p:cNvSpPr>
              <p:nvPr/>
            </p:nvSpPr>
            <p:spPr bwMode="auto">
              <a:xfrm>
                <a:off x="2235506" y="6158938"/>
                <a:ext cx="192795"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08" name="Text Box 42"/>
              <p:cNvSpPr txBox="1">
                <a:spLocks noChangeArrowheads="1"/>
              </p:cNvSpPr>
              <p:nvPr/>
            </p:nvSpPr>
            <p:spPr bwMode="auto">
              <a:xfrm>
                <a:off x="1334456" y="6089175"/>
                <a:ext cx="194134"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09" name="Text Box 43"/>
              <p:cNvSpPr txBox="1">
                <a:spLocks noChangeArrowheads="1"/>
              </p:cNvSpPr>
              <p:nvPr/>
            </p:nvSpPr>
            <p:spPr bwMode="auto">
              <a:xfrm>
                <a:off x="1205926" y="6515179"/>
                <a:ext cx="194134"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10" name="Text Box 44"/>
              <p:cNvSpPr txBox="1">
                <a:spLocks noChangeArrowheads="1"/>
              </p:cNvSpPr>
              <p:nvPr/>
            </p:nvSpPr>
            <p:spPr bwMode="auto">
              <a:xfrm>
                <a:off x="1849916" y="6016442"/>
                <a:ext cx="192795"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11" name="Text Box 45"/>
              <p:cNvSpPr txBox="1">
                <a:spLocks noChangeArrowheads="1"/>
              </p:cNvSpPr>
              <p:nvPr/>
            </p:nvSpPr>
            <p:spPr bwMode="auto">
              <a:xfrm>
                <a:off x="1914181" y="5729965"/>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12" name="Text Box 46"/>
              <p:cNvSpPr txBox="1">
                <a:spLocks noChangeArrowheads="1"/>
              </p:cNvSpPr>
              <p:nvPr/>
            </p:nvSpPr>
            <p:spPr bwMode="auto">
              <a:xfrm>
                <a:off x="1849916" y="6158938"/>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13" name="Text Box 47"/>
              <p:cNvSpPr txBox="1">
                <a:spLocks noChangeArrowheads="1"/>
              </p:cNvSpPr>
              <p:nvPr/>
            </p:nvSpPr>
            <p:spPr bwMode="auto">
              <a:xfrm>
                <a:off x="1592855" y="6443931"/>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14" name="Text Box 48"/>
              <p:cNvSpPr txBox="1">
                <a:spLocks noChangeArrowheads="1"/>
              </p:cNvSpPr>
              <p:nvPr/>
            </p:nvSpPr>
            <p:spPr bwMode="auto">
              <a:xfrm>
                <a:off x="1143000" y="6158938"/>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15" name="Text Box 49"/>
              <p:cNvSpPr txBox="1">
                <a:spLocks noChangeArrowheads="1"/>
              </p:cNvSpPr>
              <p:nvPr/>
            </p:nvSpPr>
            <p:spPr bwMode="auto">
              <a:xfrm>
                <a:off x="2299771" y="5945194"/>
                <a:ext cx="32132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216" name="Text Box 50"/>
              <p:cNvSpPr txBox="1">
                <a:spLocks noChangeArrowheads="1"/>
              </p:cNvSpPr>
              <p:nvPr/>
            </p:nvSpPr>
            <p:spPr bwMode="auto">
              <a:xfrm>
                <a:off x="2235506" y="5802698"/>
                <a:ext cx="32132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217" name="Text Box 51"/>
              <p:cNvSpPr txBox="1">
                <a:spLocks noChangeArrowheads="1"/>
              </p:cNvSpPr>
              <p:nvPr/>
            </p:nvSpPr>
            <p:spPr bwMode="auto">
              <a:xfrm>
                <a:off x="1914181" y="5514737"/>
                <a:ext cx="32132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218" name="Text Box 52"/>
              <p:cNvSpPr txBox="1">
                <a:spLocks noChangeArrowheads="1"/>
              </p:cNvSpPr>
              <p:nvPr/>
            </p:nvSpPr>
            <p:spPr bwMode="auto">
              <a:xfrm>
                <a:off x="1528590" y="5444973"/>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19" name="Text Box 53"/>
              <p:cNvSpPr txBox="1">
                <a:spLocks noChangeArrowheads="1"/>
              </p:cNvSpPr>
              <p:nvPr/>
            </p:nvSpPr>
            <p:spPr bwMode="auto">
              <a:xfrm>
                <a:off x="1400060" y="5588953"/>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20" name="Text Box 54"/>
              <p:cNvSpPr txBox="1">
                <a:spLocks noChangeArrowheads="1"/>
              </p:cNvSpPr>
              <p:nvPr/>
            </p:nvSpPr>
            <p:spPr bwMode="auto">
              <a:xfrm>
                <a:off x="1271530" y="6230186"/>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21" name="Text Box 55"/>
              <p:cNvSpPr txBox="1">
                <a:spLocks noChangeArrowheads="1"/>
              </p:cNvSpPr>
              <p:nvPr/>
            </p:nvSpPr>
            <p:spPr bwMode="auto">
              <a:xfrm>
                <a:off x="1464325" y="6089175"/>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22" name="Text Box 56"/>
              <p:cNvSpPr txBox="1">
                <a:spLocks noChangeArrowheads="1"/>
              </p:cNvSpPr>
              <p:nvPr/>
            </p:nvSpPr>
            <p:spPr bwMode="auto">
              <a:xfrm>
                <a:off x="1464325" y="6515179"/>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23" name="Text Box 57"/>
              <p:cNvSpPr txBox="1">
                <a:spLocks noChangeArrowheads="1"/>
              </p:cNvSpPr>
              <p:nvPr/>
            </p:nvSpPr>
            <p:spPr bwMode="auto">
              <a:xfrm>
                <a:off x="1721386" y="6158938"/>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24" name="Text Box 58"/>
              <p:cNvSpPr txBox="1">
                <a:spLocks noChangeArrowheads="1"/>
              </p:cNvSpPr>
              <p:nvPr/>
            </p:nvSpPr>
            <p:spPr bwMode="auto">
              <a:xfrm>
                <a:off x="1914181" y="6374167"/>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25" name="Text Box 59"/>
              <p:cNvSpPr txBox="1">
                <a:spLocks noChangeArrowheads="1"/>
              </p:cNvSpPr>
              <p:nvPr/>
            </p:nvSpPr>
            <p:spPr bwMode="auto">
              <a:xfrm>
                <a:off x="1978446" y="6158938"/>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26" name="Text Box 60"/>
              <p:cNvSpPr txBox="1">
                <a:spLocks noChangeArrowheads="1"/>
              </p:cNvSpPr>
              <p:nvPr/>
            </p:nvSpPr>
            <p:spPr bwMode="auto">
              <a:xfrm>
                <a:off x="2171241" y="6016442"/>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27" name="Text Box 61"/>
              <p:cNvSpPr txBox="1">
                <a:spLocks noChangeArrowheads="1"/>
              </p:cNvSpPr>
              <p:nvPr/>
            </p:nvSpPr>
            <p:spPr bwMode="auto">
              <a:xfrm>
                <a:off x="2299771" y="6374167"/>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228" name="Text Box 62"/>
              <p:cNvSpPr txBox="1">
                <a:spLocks noChangeArrowheads="1"/>
              </p:cNvSpPr>
              <p:nvPr/>
            </p:nvSpPr>
            <p:spPr bwMode="auto">
              <a:xfrm>
                <a:off x="2171241" y="5588953"/>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grpSp>
        <p:grpSp>
          <p:nvGrpSpPr>
            <p:cNvPr id="48140" name="グループ化 12"/>
            <p:cNvGrpSpPr>
              <a:grpSpLocks/>
            </p:cNvGrpSpPr>
            <p:nvPr/>
          </p:nvGrpSpPr>
          <p:grpSpPr bwMode="auto">
            <a:xfrm>
              <a:off x="2394161" y="5729965"/>
              <a:ext cx="4203923" cy="1033098"/>
              <a:chOff x="2394161" y="5729965"/>
              <a:chExt cx="4203923" cy="1033098"/>
            </a:xfrm>
          </p:grpSpPr>
          <p:sp>
            <p:nvSpPr>
              <p:cNvPr id="48141" name="Text Box 63"/>
              <p:cNvSpPr txBox="1">
                <a:spLocks noChangeArrowheads="1"/>
              </p:cNvSpPr>
              <p:nvPr/>
            </p:nvSpPr>
            <p:spPr bwMode="auto">
              <a:xfrm>
                <a:off x="2878157" y="5729965"/>
                <a:ext cx="191456"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42" name="AutoShape 64"/>
              <p:cNvSpPr>
                <a:spLocks noChangeArrowheads="1"/>
              </p:cNvSpPr>
              <p:nvPr/>
            </p:nvSpPr>
            <p:spPr bwMode="auto">
              <a:xfrm>
                <a:off x="2394161" y="5731450"/>
                <a:ext cx="321325" cy="712481"/>
              </a:xfrm>
              <a:prstGeom prst="rightArrow">
                <a:avLst>
                  <a:gd name="adj1" fmla="val 47500"/>
                  <a:gd name="adj2" fmla="val 625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48143" name="Text Box 65"/>
              <p:cNvSpPr txBox="1">
                <a:spLocks noChangeArrowheads="1"/>
              </p:cNvSpPr>
              <p:nvPr/>
            </p:nvSpPr>
            <p:spPr bwMode="auto">
              <a:xfrm>
                <a:off x="3006687" y="5729965"/>
                <a:ext cx="19279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44" name="Text Box 66"/>
              <p:cNvSpPr txBox="1">
                <a:spLocks noChangeArrowheads="1"/>
              </p:cNvSpPr>
              <p:nvPr/>
            </p:nvSpPr>
            <p:spPr bwMode="auto">
              <a:xfrm>
                <a:off x="3135217" y="5729965"/>
                <a:ext cx="19279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45" name="Text Box 67"/>
              <p:cNvSpPr txBox="1">
                <a:spLocks noChangeArrowheads="1"/>
              </p:cNvSpPr>
              <p:nvPr/>
            </p:nvSpPr>
            <p:spPr bwMode="auto">
              <a:xfrm>
                <a:off x="3263747" y="5729965"/>
                <a:ext cx="19279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46" name="Text Box 68"/>
              <p:cNvSpPr txBox="1">
                <a:spLocks noChangeArrowheads="1"/>
              </p:cNvSpPr>
              <p:nvPr/>
            </p:nvSpPr>
            <p:spPr bwMode="auto">
              <a:xfrm>
                <a:off x="3392277" y="5729965"/>
                <a:ext cx="19279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47" name="Text Box 69"/>
              <p:cNvSpPr txBox="1">
                <a:spLocks noChangeArrowheads="1"/>
              </p:cNvSpPr>
              <p:nvPr/>
            </p:nvSpPr>
            <p:spPr bwMode="auto">
              <a:xfrm>
                <a:off x="2878157" y="5859103"/>
                <a:ext cx="191456"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48" name="Text Box 70"/>
              <p:cNvSpPr txBox="1">
                <a:spLocks noChangeArrowheads="1"/>
              </p:cNvSpPr>
              <p:nvPr/>
            </p:nvSpPr>
            <p:spPr bwMode="auto">
              <a:xfrm>
                <a:off x="3006687" y="5859103"/>
                <a:ext cx="19279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49" name="Text Box 71"/>
              <p:cNvSpPr txBox="1">
                <a:spLocks noChangeArrowheads="1"/>
              </p:cNvSpPr>
              <p:nvPr/>
            </p:nvSpPr>
            <p:spPr bwMode="auto">
              <a:xfrm>
                <a:off x="3135217" y="5859103"/>
                <a:ext cx="19279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50" name="Text Box 72"/>
              <p:cNvSpPr txBox="1">
                <a:spLocks noChangeArrowheads="1"/>
              </p:cNvSpPr>
              <p:nvPr/>
            </p:nvSpPr>
            <p:spPr bwMode="auto">
              <a:xfrm>
                <a:off x="3263747" y="5859103"/>
                <a:ext cx="19279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51" name="Text Box 73"/>
              <p:cNvSpPr txBox="1">
                <a:spLocks noChangeArrowheads="1"/>
              </p:cNvSpPr>
              <p:nvPr/>
            </p:nvSpPr>
            <p:spPr bwMode="auto">
              <a:xfrm>
                <a:off x="3392277" y="5859103"/>
                <a:ext cx="19279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52" name="Text Box 74"/>
              <p:cNvSpPr txBox="1">
                <a:spLocks noChangeArrowheads="1"/>
              </p:cNvSpPr>
              <p:nvPr/>
            </p:nvSpPr>
            <p:spPr bwMode="auto">
              <a:xfrm>
                <a:off x="2878157" y="6001599"/>
                <a:ext cx="191456"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53" name="Text Box 75"/>
              <p:cNvSpPr txBox="1">
                <a:spLocks noChangeArrowheads="1"/>
              </p:cNvSpPr>
              <p:nvPr/>
            </p:nvSpPr>
            <p:spPr bwMode="auto">
              <a:xfrm>
                <a:off x="3006687" y="6001599"/>
                <a:ext cx="19279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54" name="Text Box 76"/>
              <p:cNvSpPr txBox="1">
                <a:spLocks noChangeArrowheads="1"/>
              </p:cNvSpPr>
              <p:nvPr/>
            </p:nvSpPr>
            <p:spPr bwMode="auto">
              <a:xfrm>
                <a:off x="3135217" y="6001599"/>
                <a:ext cx="19279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55" name="Text Box 77"/>
              <p:cNvSpPr txBox="1">
                <a:spLocks noChangeArrowheads="1"/>
              </p:cNvSpPr>
              <p:nvPr/>
            </p:nvSpPr>
            <p:spPr bwMode="auto">
              <a:xfrm>
                <a:off x="3263747" y="6001599"/>
                <a:ext cx="19279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56" name="Text Box 78"/>
              <p:cNvSpPr txBox="1">
                <a:spLocks noChangeArrowheads="1"/>
              </p:cNvSpPr>
              <p:nvPr/>
            </p:nvSpPr>
            <p:spPr bwMode="auto">
              <a:xfrm>
                <a:off x="3649337" y="5744809"/>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57" name="Text Box 79"/>
              <p:cNvSpPr txBox="1">
                <a:spLocks noChangeArrowheads="1"/>
              </p:cNvSpPr>
              <p:nvPr/>
            </p:nvSpPr>
            <p:spPr bwMode="auto">
              <a:xfrm>
                <a:off x="3777867" y="5729965"/>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58" name="Text Box 80"/>
              <p:cNvSpPr txBox="1">
                <a:spLocks noChangeArrowheads="1"/>
              </p:cNvSpPr>
              <p:nvPr/>
            </p:nvSpPr>
            <p:spPr bwMode="auto">
              <a:xfrm>
                <a:off x="3906398" y="5729965"/>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59" name="Text Box 81"/>
              <p:cNvSpPr txBox="1">
                <a:spLocks noChangeArrowheads="1"/>
              </p:cNvSpPr>
              <p:nvPr/>
            </p:nvSpPr>
            <p:spPr bwMode="auto">
              <a:xfrm>
                <a:off x="4034928" y="5729965"/>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60" name="Text Box 82"/>
              <p:cNvSpPr txBox="1">
                <a:spLocks noChangeArrowheads="1"/>
              </p:cNvSpPr>
              <p:nvPr/>
            </p:nvSpPr>
            <p:spPr bwMode="auto">
              <a:xfrm>
                <a:off x="4163458" y="5729965"/>
                <a:ext cx="258399"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61" name="Text Box 83"/>
              <p:cNvSpPr txBox="1">
                <a:spLocks noChangeArrowheads="1"/>
              </p:cNvSpPr>
              <p:nvPr/>
            </p:nvSpPr>
            <p:spPr bwMode="auto">
              <a:xfrm>
                <a:off x="3649337" y="5887305"/>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62" name="Text Box 84"/>
              <p:cNvSpPr txBox="1">
                <a:spLocks noChangeArrowheads="1"/>
              </p:cNvSpPr>
              <p:nvPr/>
            </p:nvSpPr>
            <p:spPr bwMode="auto">
              <a:xfrm>
                <a:off x="3777867" y="5872462"/>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63" name="Text Box 85"/>
              <p:cNvSpPr txBox="1">
                <a:spLocks noChangeArrowheads="1"/>
              </p:cNvSpPr>
              <p:nvPr/>
            </p:nvSpPr>
            <p:spPr bwMode="auto">
              <a:xfrm>
                <a:off x="3906398" y="5872462"/>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64" name="Text Box 86"/>
              <p:cNvSpPr txBox="1">
                <a:spLocks noChangeArrowheads="1"/>
              </p:cNvSpPr>
              <p:nvPr/>
            </p:nvSpPr>
            <p:spPr bwMode="auto">
              <a:xfrm>
                <a:off x="4034928" y="5872462"/>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65" name="Text Box 87"/>
              <p:cNvSpPr txBox="1">
                <a:spLocks noChangeArrowheads="1"/>
              </p:cNvSpPr>
              <p:nvPr/>
            </p:nvSpPr>
            <p:spPr bwMode="auto">
              <a:xfrm>
                <a:off x="4163458" y="5872462"/>
                <a:ext cx="258399"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66" name="Text Box 88"/>
              <p:cNvSpPr txBox="1">
                <a:spLocks noChangeArrowheads="1"/>
              </p:cNvSpPr>
              <p:nvPr/>
            </p:nvSpPr>
            <p:spPr bwMode="auto">
              <a:xfrm>
                <a:off x="3649337" y="6029801"/>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67" name="Text Box 89"/>
              <p:cNvSpPr txBox="1">
                <a:spLocks noChangeArrowheads="1"/>
              </p:cNvSpPr>
              <p:nvPr/>
            </p:nvSpPr>
            <p:spPr bwMode="auto">
              <a:xfrm>
                <a:off x="4421857" y="5744809"/>
                <a:ext cx="191456"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68" name="Text Box 90"/>
              <p:cNvSpPr txBox="1">
                <a:spLocks noChangeArrowheads="1"/>
              </p:cNvSpPr>
              <p:nvPr/>
            </p:nvSpPr>
            <p:spPr bwMode="auto">
              <a:xfrm>
                <a:off x="4550387" y="5744809"/>
                <a:ext cx="191456"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69" name="Text Box 91"/>
              <p:cNvSpPr txBox="1">
                <a:spLocks noChangeArrowheads="1"/>
              </p:cNvSpPr>
              <p:nvPr/>
            </p:nvSpPr>
            <p:spPr bwMode="auto">
              <a:xfrm>
                <a:off x="4678917" y="5744809"/>
                <a:ext cx="191456"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70" name="Text Box 92"/>
              <p:cNvSpPr txBox="1">
                <a:spLocks noChangeArrowheads="1"/>
              </p:cNvSpPr>
              <p:nvPr/>
            </p:nvSpPr>
            <p:spPr bwMode="auto">
              <a:xfrm>
                <a:off x="4804770" y="5744809"/>
                <a:ext cx="194134"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71" name="Text Box 93"/>
              <p:cNvSpPr txBox="1">
                <a:spLocks noChangeArrowheads="1"/>
              </p:cNvSpPr>
              <p:nvPr/>
            </p:nvSpPr>
            <p:spPr bwMode="auto">
              <a:xfrm>
                <a:off x="4933300" y="5744809"/>
                <a:ext cx="194134"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72" name="Text Box 94"/>
              <p:cNvSpPr txBox="1">
                <a:spLocks noChangeArrowheads="1"/>
              </p:cNvSpPr>
              <p:nvPr/>
            </p:nvSpPr>
            <p:spPr bwMode="auto">
              <a:xfrm>
                <a:off x="4421857" y="5887305"/>
                <a:ext cx="191456"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73" name="Text Box 95"/>
              <p:cNvSpPr txBox="1">
                <a:spLocks noChangeArrowheads="1"/>
              </p:cNvSpPr>
              <p:nvPr/>
            </p:nvSpPr>
            <p:spPr bwMode="auto">
              <a:xfrm>
                <a:off x="4550387" y="5887305"/>
                <a:ext cx="191456"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74" name="Text Box 96"/>
              <p:cNvSpPr txBox="1">
                <a:spLocks noChangeArrowheads="1"/>
              </p:cNvSpPr>
              <p:nvPr/>
            </p:nvSpPr>
            <p:spPr bwMode="auto">
              <a:xfrm>
                <a:off x="4678917" y="5887305"/>
                <a:ext cx="191456"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75" name="Text Box 97"/>
              <p:cNvSpPr txBox="1">
                <a:spLocks noChangeArrowheads="1"/>
              </p:cNvSpPr>
              <p:nvPr/>
            </p:nvSpPr>
            <p:spPr bwMode="auto">
              <a:xfrm>
                <a:off x="4804770" y="5887305"/>
                <a:ext cx="194134"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76" name="Text Box 98"/>
              <p:cNvSpPr txBox="1">
                <a:spLocks noChangeArrowheads="1"/>
              </p:cNvSpPr>
              <p:nvPr/>
            </p:nvSpPr>
            <p:spPr bwMode="auto">
              <a:xfrm>
                <a:off x="5191699" y="5729965"/>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77" name="Text Box 99"/>
              <p:cNvSpPr txBox="1">
                <a:spLocks noChangeArrowheads="1"/>
              </p:cNvSpPr>
              <p:nvPr/>
            </p:nvSpPr>
            <p:spPr bwMode="auto">
              <a:xfrm>
                <a:off x="5320229" y="5729965"/>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78" name="Text Box 100"/>
              <p:cNvSpPr txBox="1">
                <a:spLocks noChangeArrowheads="1"/>
              </p:cNvSpPr>
              <p:nvPr/>
            </p:nvSpPr>
            <p:spPr bwMode="auto">
              <a:xfrm>
                <a:off x="5448759" y="5729965"/>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79" name="Text Box 101"/>
              <p:cNvSpPr txBox="1">
                <a:spLocks noChangeArrowheads="1"/>
              </p:cNvSpPr>
              <p:nvPr/>
            </p:nvSpPr>
            <p:spPr bwMode="auto">
              <a:xfrm>
                <a:off x="5577289" y="5729965"/>
                <a:ext cx="257060" cy="215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48180" name="Text Box 102"/>
              <p:cNvSpPr txBox="1">
                <a:spLocks noChangeArrowheads="1"/>
              </p:cNvSpPr>
              <p:nvPr/>
            </p:nvSpPr>
            <p:spPr bwMode="auto">
              <a:xfrm>
                <a:off x="5834349" y="5729965"/>
                <a:ext cx="321325"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81" name="Text Box 103"/>
              <p:cNvSpPr txBox="1">
                <a:spLocks noChangeArrowheads="1"/>
              </p:cNvSpPr>
              <p:nvPr/>
            </p:nvSpPr>
            <p:spPr bwMode="auto">
              <a:xfrm>
                <a:off x="5962880" y="5729965"/>
                <a:ext cx="322664"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82" name="Text Box 104"/>
              <p:cNvSpPr txBox="1">
                <a:spLocks noChangeArrowheads="1"/>
              </p:cNvSpPr>
              <p:nvPr/>
            </p:nvSpPr>
            <p:spPr bwMode="auto">
              <a:xfrm>
                <a:off x="6091410" y="5729965"/>
                <a:ext cx="322664" cy="24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48183" name="Text Box 105"/>
              <p:cNvSpPr txBox="1">
                <a:spLocks noChangeArrowheads="1"/>
              </p:cNvSpPr>
              <p:nvPr/>
            </p:nvSpPr>
            <p:spPr bwMode="auto">
              <a:xfrm>
                <a:off x="2941083" y="6301435"/>
                <a:ext cx="828000" cy="4616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200" b="1">
                    <a:latin typeface="HG丸ｺﾞｼｯｸM-PRO" panose="020F0600000000000000" pitchFamily="50" charset="-128"/>
                    <a:ea typeface="HG丸ｺﾞｼｯｸM-PRO" panose="020F0600000000000000" pitchFamily="50" charset="-128"/>
                  </a:rPr>
                  <a:t>（１４）</a:t>
                </a:r>
              </a:p>
            </p:txBody>
          </p:sp>
          <p:sp>
            <p:nvSpPr>
              <p:cNvPr id="48184" name="Text Box 106"/>
              <p:cNvSpPr txBox="1">
                <a:spLocks noChangeArrowheads="1"/>
              </p:cNvSpPr>
              <p:nvPr/>
            </p:nvSpPr>
            <p:spPr bwMode="auto">
              <a:xfrm>
                <a:off x="3649337" y="6301435"/>
                <a:ext cx="828000" cy="4616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200" b="1">
                    <a:latin typeface="HG丸ｺﾞｼｯｸM-PRO" panose="020F0600000000000000" pitchFamily="50" charset="-128"/>
                    <a:ea typeface="HG丸ｺﾞｼｯｸM-PRO" panose="020F0600000000000000" pitchFamily="50" charset="-128"/>
                  </a:rPr>
                  <a:t>（１１）</a:t>
                </a:r>
              </a:p>
            </p:txBody>
          </p:sp>
          <p:sp>
            <p:nvSpPr>
              <p:cNvPr id="48185" name="Text Box 107"/>
              <p:cNvSpPr txBox="1">
                <a:spLocks noChangeArrowheads="1"/>
              </p:cNvSpPr>
              <p:nvPr/>
            </p:nvSpPr>
            <p:spPr bwMode="auto">
              <a:xfrm>
                <a:off x="4421857" y="6301435"/>
                <a:ext cx="828000" cy="2775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200" b="1">
                    <a:latin typeface="HG丸ｺﾞｼｯｸM-PRO" panose="020F0600000000000000" pitchFamily="50" charset="-128"/>
                    <a:ea typeface="HG丸ｺﾞｼｯｸM-PRO" panose="020F0600000000000000" pitchFamily="50" charset="-128"/>
                  </a:rPr>
                  <a:t>（９）</a:t>
                </a:r>
              </a:p>
            </p:txBody>
          </p:sp>
          <p:sp>
            <p:nvSpPr>
              <p:cNvPr id="48186" name="Text Box 108"/>
              <p:cNvSpPr txBox="1">
                <a:spLocks noChangeArrowheads="1"/>
              </p:cNvSpPr>
              <p:nvPr/>
            </p:nvSpPr>
            <p:spPr bwMode="auto">
              <a:xfrm>
                <a:off x="5127434" y="6301435"/>
                <a:ext cx="828000" cy="2775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200" b="1">
                    <a:latin typeface="HG丸ｺﾞｼｯｸM-PRO" panose="020F0600000000000000" pitchFamily="50" charset="-128"/>
                    <a:ea typeface="HG丸ｺﾞｼｯｸM-PRO" panose="020F0600000000000000" pitchFamily="50" charset="-128"/>
                  </a:rPr>
                  <a:t>（４）</a:t>
                </a:r>
              </a:p>
            </p:txBody>
          </p:sp>
          <p:sp>
            <p:nvSpPr>
              <p:cNvPr id="48187" name="Text Box 109"/>
              <p:cNvSpPr txBox="1">
                <a:spLocks noChangeArrowheads="1"/>
              </p:cNvSpPr>
              <p:nvPr/>
            </p:nvSpPr>
            <p:spPr bwMode="auto">
              <a:xfrm>
                <a:off x="5770084" y="6301435"/>
                <a:ext cx="828000" cy="2775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200" b="1">
                    <a:latin typeface="HG丸ｺﾞｼｯｸM-PRO" panose="020F0600000000000000" pitchFamily="50" charset="-128"/>
                    <a:ea typeface="HG丸ｺﾞｼｯｸM-PRO" panose="020F0600000000000000" pitchFamily="50" charset="-128"/>
                  </a:rPr>
                  <a:t>（３）</a:t>
                </a:r>
              </a:p>
            </p:txBody>
          </p:sp>
        </p:grpSp>
      </p:grpSp>
      <p:sp>
        <p:nvSpPr>
          <p:cNvPr id="48134" name="Text Box 14"/>
          <p:cNvSpPr txBox="1">
            <a:spLocks noChangeArrowheads="1"/>
          </p:cNvSpPr>
          <p:nvPr/>
        </p:nvSpPr>
        <p:spPr bwMode="auto">
          <a:xfrm>
            <a:off x="1676400" y="3781425"/>
            <a:ext cx="2359025"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（各手法に共通する考え方）</a:t>
            </a:r>
            <a:endParaRPr lang="en-US" altLang="ja-JP" sz="1200">
              <a:latin typeface="HG丸ｺﾞｼｯｸM-PRO" panose="020F0600000000000000" pitchFamily="50" charset="-128"/>
              <a:ea typeface="HG丸ｺﾞｼｯｸM-PRO" panose="020F0600000000000000" pitchFamily="50" charset="-128"/>
            </a:endParaRPr>
          </a:p>
        </p:txBody>
      </p:sp>
      <p:sp>
        <p:nvSpPr>
          <p:cNvPr id="48135" name="Text Box 20"/>
          <p:cNvSpPr txBox="1">
            <a:spLocks noChangeArrowheads="1"/>
          </p:cNvSpPr>
          <p:nvPr/>
        </p:nvSpPr>
        <p:spPr bwMode="auto">
          <a:xfrm>
            <a:off x="436563" y="4173538"/>
            <a:ext cx="6248400" cy="1200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a:latin typeface="HG丸ｺﾞｼｯｸM-PRO" panose="020F0600000000000000" pitchFamily="50" charset="-128"/>
                <a:ea typeface="HG丸ｺﾞｼｯｸM-PRO" panose="020F0600000000000000" pitchFamily="50" charset="-128"/>
              </a:rPr>
              <a:t>・層別とは，データをある基準に照らし合わせ，項目別に分類すること。</a:t>
            </a:r>
          </a:p>
          <a:p>
            <a:pPr>
              <a:spcBef>
                <a:spcPct val="0"/>
              </a:spcBef>
              <a:buFontTx/>
              <a:buNone/>
            </a:pPr>
            <a:r>
              <a:rPr lang="ja-JP" altLang="en-US" sz="1200">
                <a:latin typeface="HG丸ｺﾞｼｯｸM-PRO" panose="020F0600000000000000" pitchFamily="50" charset="-128"/>
                <a:ea typeface="HG丸ｺﾞｼｯｸM-PRO" panose="020F0600000000000000" pitchFamily="50" charset="-128"/>
              </a:rPr>
              <a:t>・層別は，データから有効な情報を得るために行う。</a:t>
            </a:r>
          </a:p>
          <a:p>
            <a:pPr>
              <a:spcBef>
                <a:spcPct val="0"/>
              </a:spcBef>
              <a:buFontTx/>
              <a:buNone/>
            </a:pPr>
            <a:r>
              <a:rPr lang="ja-JP" altLang="en-US" sz="1200">
                <a:latin typeface="HG丸ｺﾞｼｯｸM-PRO" panose="020F0600000000000000" pitchFamily="50" charset="-128"/>
                <a:ea typeface="HG丸ｺﾞｼｯｸM-PRO" panose="020F0600000000000000" pitchFamily="50" charset="-128"/>
              </a:rPr>
              <a:t>・層別は，データを分析する時の切り口を決めるナイフのようなもの。</a:t>
            </a:r>
            <a:br>
              <a:rPr lang="ja-JP" altLang="en-US" sz="1200">
                <a:latin typeface="HG丸ｺﾞｼｯｸM-PRO" panose="020F0600000000000000" pitchFamily="50" charset="-128"/>
                <a:ea typeface="HG丸ｺﾞｼｯｸM-PRO" panose="020F0600000000000000" pitchFamily="50" charset="-128"/>
              </a:rPr>
            </a:br>
            <a:r>
              <a:rPr lang="ja-JP" altLang="en-US" sz="1200">
                <a:latin typeface="HG丸ｺﾞｼｯｸM-PRO" panose="020F0600000000000000" pitchFamily="50" charset="-128"/>
                <a:ea typeface="HG丸ｺﾞｼｯｸM-PRO" panose="020F0600000000000000" pitchFamily="50" charset="-128"/>
              </a:rPr>
              <a:t>            どのようにナイフを入れるかで，データは生きも死にもする。</a:t>
            </a:r>
          </a:p>
          <a:p>
            <a:pPr>
              <a:spcBef>
                <a:spcPct val="0"/>
              </a:spcBef>
              <a:buFontTx/>
              <a:buNone/>
            </a:pPr>
            <a:r>
              <a:rPr lang="ja-JP" altLang="en-US" sz="1200">
                <a:latin typeface="HG丸ｺﾞｼｯｸM-PRO" panose="020F0600000000000000" pitchFamily="50" charset="-128"/>
                <a:ea typeface="HG丸ｺﾞｼｯｸM-PRO" panose="020F0600000000000000" pitchFamily="50" charset="-128"/>
              </a:rPr>
              <a:t>　</a:t>
            </a:r>
            <a:r>
              <a:rPr lang="en-US" altLang="ja-JP" sz="1200">
                <a:latin typeface="HG丸ｺﾞｼｯｸM-PRO" panose="020F0600000000000000" pitchFamily="50" charset="-128"/>
                <a:ea typeface="HG丸ｺﾞｼｯｸM-PRO" panose="020F0600000000000000" pitchFamily="50" charset="-128"/>
              </a:rPr>
              <a:t>※</a:t>
            </a:r>
            <a:r>
              <a:rPr lang="ja-JP" altLang="en-US" sz="1200">
                <a:latin typeface="HG丸ｺﾞｼｯｸM-PRO" panose="020F0600000000000000" pitchFamily="50" charset="-128"/>
                <a:ea typeface="HG丸ｺﾞｼｯｸM-PRO" panose="020F0600000000000000" pitchFamily="50" charset="-128"/>
              </a:rPr>
              <a:t>データの場合：データが得られた特徴やデータのもつ現象によって２つ以上の</a:t>
            </a:r>
            <a:br>
              <a:rPr lang="ja-JP" altLang="en-US" sz="1200">
                <a:latin typeface="HG丸ｺﾞｼｯｸM-PRO" panose="020F0600000000000000" pitchFamily="50" charset="-128"/>
                <a:ea typeface="HG丸ｺﾞｼｯｸM-PRO" panose="020F0600000000000000" pitchFamily="50" charset="-128"/>
              </a:rPr>
            </a:br>
            <a:r>
              <a:rPr lang="ja-JP" altLang="en-US" sz="1200">
                <a:latin typeface="HG丸ｺﾞｼｯｸM-PRO" panose="020F0600000000000000" pitchFamily="50" charset="-128"/>
                <a:ea typeface="HG丸ｺﾞｼｯｸM-PRO" panose="020F0600000000000000" pitchFamily="50" charset="-128"/>
              </a:rPr>
              <a:t>             </a:t>
            </a:r>
            <a:r>
              <a:rPr lang="en-US" altLang="ja-JP" sz="1200">
                <a:latin typeface="HG丸ｺﾞｼｯｸM-PRO" panose="020F0600000000000000" pitchFamily="50" charset="-128"/>
                <a:ea typeface="HG丸ｺﾞｼｯｸM-PRO" panose="020F0600000000000000" pitchFamily="50" charset="-128"/>
              </a:rPr>
              <a:t>				</a:t>
            </a:r>
            <a:r>
              <a:rPr lang="ja-JP" altLang="en-US" sz="1200">
                <a:latin typeface="HG丸ｺﾞｼｯｸM-PRO" panose="020F0600000000000000" pitchFamily="50" charset="-128"/>
                <a:ea typeface="HG丸ｺﾞｼｯｸM-PRO" panose="020F0600000000000000" pitchFamily="50" charset="-128"/>
              </a:rPr>
              <a:t>　　　　グループに分けられます</a:t>
            </a:r>
          </a:p>
        </p:txBody>
      </p:sp>
      <p:sp>
        <p:nvSpPr>
          <p:cNvPr id="48136" name="Rectangle 3"/>
          <p:cNvSpPr>
            <a:spLocks noChangeArrowheads="1"/>
          </p:cNvSpPr>
          <p:nvPr/>
        </p:nvSpPr>
        <p:spPr bwMode="auto">
          <a:xfrm>
            <a:off x="71438" y="560388"/>
            <a:ext cx="27733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latin typeface="HG丸ｺﾞｼｯｸM-PRO" panose="020F0600000000000000" pitchFamily="50" charset="-128"/>
                <a:ea typeface="HG丸ｺﾞｼｯｸM-PRO" panose="020F0600000000000000" pitchFamily="50" charset="-128"/>
              </a:rPr>
              <a:t>４</a:t>
            </a:r>
            <a:r>
              <a:rPr lang="en-US" altLang="ja-JP" sz="1800" b="1">
                <a:latin typeface="HG丸ｺﾞｼｯｸM-PRO" panose="020F0600000000000000" pitchFamily="50" charset="-128"/>
                <a:ea typeface="HG丸ｺﾞｼｯｸM-PRO" panose="020F0600000000000000" pitchFamily="50" charset="-128"/>
              </a:rPr>
              <a:t>.</a:t>
            </a:r>
            <a:r>
              <a:rPr lang="ja-JP" altLang="en-US" sz="1800" b="1">
                <a:latin typeface="HG丸ｺﾞｼｯｸM-PRO" panose="020F0600000000000000" pitchFamily="50" charset="-128"/>
                <a:ea typeface="HG丸ｺﾞｼｯｸM-PRO" panose="020F0600000000000000" pitchFamily="50" charset="-128"/>
              </a:rPr>
              <a:t>１　ＱＣ七つ道具とは</a:t>
            </a:r>
          </a:p>
        </p:txBody>
      </p:sp>
      <p:sp>
        <p:nvSpPr>
          <p:cNvPr id="48137" name="Text Box 83"/>
          <p:cNvSpPr txBox="1">
            <a:spLocks noChangeArrowheads="1"/>
          </p:cNvSpPr>
          <p:nvPr/>
        </p:nvSpPr>
        <p:spPr bwMode="auto">
          <a:xfrm>
            <a:off x="0" y="0"/>
            <a:ext cx="6248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2800" b="1">
                <a:latin typeface="HG丸ｺﾞｼｯｸM-PRO" panose="020F0600000000000000" pitchFamily="50" charset="-128"/>
                <a:ea typeface="HG丸ｺﾞｼｯｸM-PRO" panose="020F0600000000000000" pitchFamily="50" charset="-128"/>
              </a:rPr>
              <a:t>４．ＱＣ七つ道具</a:t>
            </a:r>
          </a:p>
        </p:txBody>
      </p:sp>
      <p:sp>
        <p:nvSpPr>
          <p:cNvPr id="48138" name="Rectangle 7"/>
          <p:cNvSpPr>
            <a:spLocks noChangeArrowheads="1"/>
          </p:cNvSpPr>
          <p:nvPr/>
        </p:nvSpPr>
        <p:spPr bwMode="auto">
          <a:xfrm>
            <a:off x="539750" y="1068388"/>
            <a:ext cx="59626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92075" tIns="46038" rIns="92075" bIns="46038"/>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200" dirty="0">
                <a:latin typeface="HG丸ｺﾞｼｯｸM-PRO" panose="020F0600000000000000" pitchFamily="50" charset="-128"/>
                <a:ea typeface="HG丸ｺﾞｼｯｸM-PRO" panose="020F0600000000000000" pitchFamily="50" charset="-128"/>
              </a:rPr>
              <a:t>QC</a:t>
            </a:r>
            <a:r>
              <a:rPr lang="ja-JP" altLang="en-US" sz="1200" dirty="0">
                <a:latin typeface="HG丸ｺﾞｼｯｸM-PRO" panose="020F0600000000000000" pitchFamily="50" charset="-128"/>
                <a:ea typeface="HG丸ｺﾞｼｯｸM-PRO" panose="020F0600000000000000" pitchFamily="50" charset="-128"/>
              </a:rPr>
              <a:t>七つ道具とは</a:t>
            </a:r>
            <a:r>
              <a:rPr lang="ja-JP" altLang="en-US" sz="1200" dirty="0">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ja-JP" altLang="en-US" sz="1200" dirty="0">
                <a:latin typeface="HG丸ｺﾞｼｯｸM-PRO" panose="020F0600000000000000" pitchFamily="50" charset="-128"/>
                <a:ea typeface="HG丸ｺﾞｼｯｸM-PRO" panose="020F0600000000000000" pitchFamily="50" charset="-128"/>
              </a:rPr>
              <a:t>主に， 「数値データ」などの定量データを使って，品質改善する手法のこと。</a:t>
            </a:r>
            <a:endParaRPr lang="en-US" altLang="ja-JP" sz="1200" dirty="0">
              <a:latin typeface="HG丸ｺﾞｼｯｸM-PRO" panose="020F0600000000000000" pitchFamily="50" charset="-128"/>
              <a:ea typeface="HG丸ｺﾞｼｯｸM-PRO" panose="020F0600000000000000" pitchFamily="50" charset="-128"/>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3"/>
          <p:cNvSpPr>
            <a:spLocks noChangeArrowheads="1"/>
          </p:cNvSpPr>
          <p:nvPr/>
        </p:nvSpPr>
        <p:spPr bwMode="auto">
          <a:xfrm>
            <a:off x="71438" y="46038"/>
            <a:ext cx="37147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latin typeface="HG丸ｺﾞｼｯｸM-PRO" panose="020F0600000000000000" pitchFamily="50" charset="-128"/>
                <a:ea typeface="HG丸ｺﾞｼｯｸM-PRO" panose="020F0600000000000000" pitchFamily="50" charset="-128"/>
              </a:rPr>
              <a:t>４</a:t>
            </a:r>
            <a:r>
              <a:rPr lang="en-US" altLang="ja-JP" sz="1800" b="1">
                <a:latin typeface="HG丸ｺﾞｼｯｸM-PRO" panose="020F0600000000000000" pitchFamily="50" charset="-128"/>
                <a:ea typeface="HG丸ｺﾞｼｯｸM-PRO" panose="020F0600000000000000" pitchFamily="50" charset="-128"/>
              </a:rPr>
              <a:t>.3</a:t>
            </a:r>
            <a:r>
              <a:rPr lang="ja-JP" altLang="en-US" sz="1800" b="1">
                <a:latin typeface="HG丸ｺﾞｼｯｸM-PRO" panose="020F0600000000000000" pitchFamily="50" charset="-128"/>
                <a:ea typeface="HG丸ｺﾞｼｯｸM-PRO" panose="020F0600000000000000" pitchFamily="50" charset="-128"/>
              </a:rPr>
              <a:t>　ＱＣ七つ道具（Ｑ７）</a:t>
            </a:r>
          </a:p>
        </p:txBody>
      </p:sp>
      <p:graphicFrame>
        <p:nvGraphicFramePr>
          <p:cNvPr id="79207" name="Group 359"/>
          <p:cNvGraphicFramePr>
            <a:graphicFrameLocks noGrp="1"/>
          </p:cNvGraphicFramePr>
          <p:nvPr/>
        </p:nvGraphicFramePr>
        <p:xfrm>
          <a:off x="274638" y="533400"/>
          <a:ext cx="6324600" cy="9170988"/>
        </p:xfrm>
        <a:graphic>
          <a:graphicData uri="http://schemas.openxmlformats.org/drawingml/2006/table">
            <a:tbl>
              <a:tblPr/>
              <a:tblGrid>
                <a:gridCol w="395288">
                  <a:extLst>
                    <a:ext uri="{9D8B030D-6E8A-4147-A177-3AD203B41FA5}">
                      <a16:colId xmlns:a16="http://schemas.microsoft.com/office/drawing/2014/main" val="20000"/>
                    </a:ext>
                  </a:extLst>
                </a:gridCol>
                <a:gridCol w="1739900">
                  <a:extLst>
                    <a:ext uri="{9D8B030D-6E8A-4147-A177-3AD203B41FA5}">
                      <a16:colId xmlns:a16="http://schemas.microsoft.com/office/drawing/2014/main" val="20001"/>
                    </a:ext>
                  </a:extLst>
                </a:gridCol>
                <a:gridCol w="1979612">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tblGrid>
              <a:tr h="601999">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rPr>
                        <a:t>手法名</a:t>
                      </a:r>
                    </a:p>
                  </a:txBody>
                  <a:tcPr marT="49535" marB="4953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rPr>
                        <a:t>基本的な形</a:t>
                      </a:r>
                    </a:p>
                  </a:txBody>
                  <a:tcPr marT="49535" marB="4953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どんな時につかうか</a:t>
                      </a:r>
                    </a:p>
                  </a:txBody>
                  <a:tcPr marT="49535" marB="4953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使用上のポイント</a:t>
                      </a:r>
                    </a:p>
                  </a:txBody>
                  <a:tcPr marT="49535" marB="4953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193322">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rPr>
                        <a:t>チェックシート</a:t>
                      </a:r>
                    </a:p>
                  </a:txBody>
                  <a:tcPr marT="49535" marB="49535"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T="49535" marB="4953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228600" indent="-228600">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データが分類項目のどこに集中しているか知りたい</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9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多くのデータを簡単にとれ</a:t>
                      </a:r>
                      <a:r>
                        <a:rPr kumimoji="1" lang="ja-JP" altLang="en-US" sz="9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cs typeface="Times New Roman" panose="02020603050405020304" pitchFamily="18" charset="0"/>
                        </a:rPr>
                        <a:t>，</a:t>
                      </a:r>
                      <a:r>
                        <a:rPr kumimoji="1" lang="ja-JP" altLang="en-US" sz="9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しかも見やすく整理しやすい</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不良数，欠点数など計数値を見て分かる様な形に表現できる</a:t>
                      </a:r>
                    </a:p>
                  </a:txBody>
                  <a:tcPr marT="49535" marB="4953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228600" indent="-228600">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目的を明確にし</a:t>
                      </a: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cs typeface="Times New Roman" panose="02020603050405020304" pitchFamily="18" charset="0"/>
                        </a:rPr>
                        <a:t>，</a:t>
                      </a: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目的にあったチェックシートを作る</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対象物の姿をしたチェックシートも使いやすい</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チェックしやすい配列を考える</a:t>
                      </a:r>
                    </a:p>
                  </a:txBody>
                  <a:tcPr marT="49535" marB="4953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6048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グラフ</a:t>
                      </a:r>
                    </a:p>
                  </a:txBody>
                  <a:tcPr marT="49535" marB="49535"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T="49535" marB="4953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228600" indent="-228600">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集めたデータを持つ意味を知る</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データの持つ特質など目でわかるように表示する</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時系列的な情報を知る</a:t>
                      </a:r>
                    </a:p>
                  </a:txBody>
                  <a:tcPr marT="49535" marB="4953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228600" indent="-228600">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作る目的を明確にする</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集めたデータの意味を吟味する</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棒グラフ</a:t>
                      </a: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cs typeface="Times New Roman" panose="02020603050405020304" pitchFamily="18" charset="0"/>
                        </a:rPr>
                        <a:t>，</a:t>
                      </a: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円グラフ，折れ線グラフ，帯グラフなど種類が豊富であり，適切なグラフを選定すること</a:t>
                      </a:r>
                    </a:p>
                  </a:txBody>
                  <a:tcPr marT="49535" marB="4953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135084">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パレート図</a:t>
                      </a:r>
                    </a:p>
                  </a:txBody>
                  <a:tcPr marT="49535" marB="49535"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T="49535" marB="4953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228600" indent="-228600">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何が一番重要な問題であるかを知りたい</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構成する要因が占める寄与率を知りたい</a:t>
                      </a:r>
                    </a:p>
                  </a:txBody>
                  <a:tcPr marT="49535" marB="4953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228600" indent="-228600">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分類項目をしっかり決める</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多角的なパレート図を作成する（多くの要因で）</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重要要因が不明確な場合は層別を再検討する</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endParaRPr kumimoji="1" lang="en-US" altLang="ja-JP"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T="49535" marB="4953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16048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特性要因図</a:t>
                      </a:r>
                    </a:p>
                  </a:txBody>
                  <a:tcPr marT="49535" marB="49535"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T="49535" marB="4953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228600" indent="-228600">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問題とする特性をそれに影響を及ぼしている要因との関係を明確にする</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原因と結果のストーリーを明確にする</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話し合いの道筋を確認する</a:t>
                      </a:r>
                    </a:p>
                  </a:txBody>
                  <a:tcPr marT="49535" marB="4953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228600" indent="-228600">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様々な角度から</a:t>
                      </a: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cs typeface="Times New Roman" panose="02020603050405020304" pitchFamily="18" charset="0"/>
                        </a:rPr>
                        <a:t>，</a:t>
                      </a: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全員で意見を出し合い検討を加える</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特性はできるだけ具体的にする</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骨の数は多いほど良い</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作った特性要因図は，日を置いて要因を追加すると良い</a:t>
                      </a:r>
                    </a:p>
                  </a:txBody>
                  <a:tcPr marT="49535" marB="4953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379564">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ヒストグラム</a:t>
                      </a:r>
                    </a:p>
                  </a:txBody>
                  <a:tcPr marT="49535" marB="49535"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T="49535" marB="4953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228600" indent="-228600">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データが全体として</a:t>
                      </a: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cs typeface="Times New Roman" panose="02020603050405020304" pitchFamily="18" charset="0"/>
                        </a:rPr>
                        <a:t>，</a:t>
                      </a: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どんな姿なのか，どんなふうにばらついているのかを確かめる</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規格と比較して，工程能力や管理状態を知る</a:t>
                      </a:r>
                    </a:p>
                  </a:txBody>
                  <a:tcPr marT="49535" marB="4953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228600" indent="-228600">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データの数は５０以上</a:t>
                      </a: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cs typeface="Times New Roman" panose="02020603050405020304" pitchFamily="18" charset="0"/>
                        </a:rPr>
                        <a:t>，</a:t>
                      </a: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できれば１００ぐらい欲しい</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タテ軸とヨコ軸の目盛はバランスをとり正方形に近い型が望ましい</a:t>
                      </a:r>
                    </a:p>
                  </a:txBody>
                  <a:tcPr marT="49535" marB="4953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160485">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管理図</a:t>
                      </a:r>
                    </a:p>
                  </a:txBody>
                  <a:tcPr marT="49535" marB="49535"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T="49535" marB="4953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228600" indent="-228600">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時系列データを管理限界線によって工程の異常を発見する</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管理状態を判断する</a:t>
                      </a:r>
                    </a:p>
                  </a:txBody>
                  <a:tcPr marT="49535" marB="4953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228600" indent="-228600">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管理目的や管理内容に応じて的確な種類の管理図を選ぶ</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郡の大きさは</a:t>
                      </a: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cs typeface="Times New Roman" panose="02020603050405020304" pitchFamily="18" charset="0"/>
                        </a:rPr>
                        <a:t>，</a:t>
                      </a: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４～５のデータとし，郡の数は２０～３０程度とる</a:t>
                      </a:r>
                    </a:p>
                  </a:txBody>
                  <a:tcPr marT="49535" marB="4953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379564">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rPr>
                        <a:t>散布図</a:t>
                      </a:r>
                    </a:p>
                  </a:txBody>
                  <a:tcPr marT="49535" marB="49535"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T="49535" marB="4953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marL="228600" indent="-228600">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２つのデータ間に関係があるかどうか</a:t>
                      </a: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cs typeface="Times New Roman" panose="02020603050405020304" pitchFamily="18" charset="0"/>
                        </a:rPr>
                        <a:t>，</a:t>
                      </a: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あるとしたらどのような関係かを目で確認する</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２つのデータ間の関係の強さ（相関関係）</a:t>
                      </a:r>
                    </a:p>
                  </a:txBody>
                  <a:tcPr marT="49535" marB="4953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marL="228600" indent="-228600">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rPr>
                        <a:t>データ数は少なくても３０組</a:t>
                      </a:r>
                      <a:r>
                        <a:rPr kumimoji="1" lang="ja-JP" altLang="en-US" sz="10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cs typeface="Times New Roman" panose="02020603050405020304" pitchFamily="18" charset="0"/>
                        </a:rPr>
                        <a:t>，</a:t>
                      </a:r>
                      <a:r>
                        <a:rPr kumimoji="1" lang="ja-JP" altLang="en-US" sz="10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rPr>
                        <a:t>できれば５０組以上にする</a:t>
                      </a:r>
                    </a:p>
                    <a:p>
                      <a:pPr marL="228600" marR="0" lvl="0" indent="-228600" algn="l" defTabSz="914400" rtl="0" eaLnBrk="1" fontAlgn="base" latinLnBrk="0" hangingPunct="1">
                        <a:lnSpc>
                          <a:spcPct val="100000"/>
                        </a:lnSpc>
                        <a:spcBef>
                          <a:spcPct val="20000"/>
                        </a:spcBef>
                        <a:spcAft>
                          <a:spcPct val="0"/>
                        </a:spcAft>
                        <a:buClrTx/>
                        <a:buSzTx/>
                        <a:buFont typeface="ＭＳ Ｐゴシック" panose="020B0600070205080204" pitchFamily="50" charset="-128"/>
                        <a:buAutoNum type="circleNumDbPlain"/>
                        <a:tabLst/>
                      </a:pPr>
                      <a:r>
                        <a:rPr kumimoji="1" lang="ja-JP" altLang="en-US" sz="10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rPr>
                        <a:t>データの層別に注意する</a:t>
                      </a:r>
                    </a:p>
                  </a:txBody>
                  <a:tcPr marT="49535" marB="4953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bl>
          </a:graphicData>
        </a:graphic>
      </p:graphicFrame>
      <p:grpSp>
        <p:nvGrpSpPr>
          <p:cNvPr id="50226" name="Group 332"/>
          <p:cNvGrpSpPr>
            <a:grpSpLocks/>
          </p:cNvGrpSpPr>
          <p:nvPr/>
        </p:nvGrpSpPr>
        <p:grpSpPr bwMode="auto">
          <a:xfrm>
            <a:off x="908050" y="1208088"/>
            <a:ext cx="1223963" cy="925512"/>
            <a:chOff x="527" y="709"/>
            <a:chExt cx="862" cy="628"/>
          </a:xfrm>
        </p:grpSpPr>
        <p:sp>
          <p:nvSpPr>
            <p:cNvPr id="50349" name="Rectangle 250"/>
            <p:cNvSpPr>
              <a:spLocks noChangeArrowheads="1"/>
            </p:cNvSpPr>
            <p:nvPr/>
          </p:nvSpPr>
          <p:spPr bwMode="auto">
            <a:xfrm>
              <a:off x="527" y="709"/>
              <a:ext cx="862" cy="62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50" name="Rectangle 252"/>
            <p:cNvSpPr>
              <a:spLocks noChangeArrowheads="1"/>
            </p:cNvSpPr>
            <p:nvPr/>
          </p:nvSpPr>
          <p:spPr bwMode="auto">
            <a:xfrm>
              <a:off x="1223" y="1203"/>
              <a:ext cx="102" cy="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51" name="Rectangle 253"/>
            <p:cNvSpPr>
              <a:spLocks noChangeArrowheads="1"/>
            </p:cNvSpPr>
            <p:nvPr/>
          </p:nvSpPr>
          <p:spPr bwMode="auto">
            <a:xfrm>
              <a:off x="1223" y="1112"/>
              <a:ext cx="102" cy="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52" name="Rectangle 254"/>
            <p:cNvSpPr>
              <a:spLocks noChangeArrowheads="1"/>
            </p:cNvSpPr>
            <p:nvPr/>
          </p:nvSpPr>
          <p:spPr bwMode="auto">
            <a:xfrm>
              <a:off x="1223" y="1022"/>
              <a:ext cx="102" cy="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53" name="Rectangle 255"/>
            <p:cNvSpPr>
              <a:spLocks noChangeArrowheads="1"/>
            </p:cNvSpPr>
            <p:nvPr/>
          </p:nvSpPr>
          <p:spPr bwMode="auto">
            <a:xfrm>
              <a:off x="1223" y="931"/>
              <a:ext cx="102" cy="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54" name="Rectangle 256"/>
            <p:cNvSpPr>
              <a:spLocks noChangeArrowheads="1"/>
            </p:cNvSpPr>
            <p:nvPr/>
          </p:nvSpPr>
          <p:spPr bwMode="auto">
            <a:xfrm>
              <a:off x="1223" y="840"/>
              <a:ext cx="102" cy="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55" name="Rectangle 257"/>
            <p:cNvSpPr>
              <a:spLocks noChangeArrowheads="1"/>
            </p:cNvSpPr>
            <p:nvPr/>
          </p:nvSpPr>
          <p:spPr bwMode="auto">
            <a:xfrm>
              <a:off x="1121" y="1203"/>
              <a:ext cx="102" cy="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56" name="Rectangle 258"/>
            <p:cNvSpPr>
              <a:spLocks noChangeArrowheads="1"/>
            </p:cNvSpPr>
            <p:nvPr/>
          </p:nvSpPr>
          <p:spPr bwMode="auto">
            <a:xfrm>
              <a:off x="1121" y="1112"/>
              <a:ext cx="102" cy="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57" name="Rectangle 259"/>
            <p:cNvSpPr>
              <a:spLocks noChangeArrowheads="1"/>
            </p:cNvSpPr>
            <p:nvPr/>
          </p:nvSpPr>
          <p:spPr bwMode="auto">
            <a:xfrm>
              <a:off x="1121" y="1022"/>
              <a:ext cx="102" cy="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58" name="Rectangle 260"/>
            <p:cNvSpPr>
              <a:spLocks noChangeArrowheads="1"/>
            </p:cNvSpPr>
            <p:nvPr/>
          </p:nvSpPr>
          <p:spPr bwMode="auto">
            <a:xfrm>
              <a:off x="1121" y="931"/>
              <a:ext cx="102" cy="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59" name="Rectangle 261"/>
            <p:cNvSpPr>
              <a:spLocks noChangeArrowheads="1"/>
            </p:cNvSpPr>
            <p:nvPr/>
          </p:nvSpPr>
          <p:spPr bwMode="auto">
            <a:xfrm>
              <a:off x="1121" y="840"/>
              <a:ext cx="102" cy="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60" name="Rectangle 262"/>
            <p:cNvSpPr>
              <a:spLocks noChangeArrowheads="1"/>
            </p:cNvSpPr>
            <p:nvPr/>
          </p:nvSpPr>
          <p:spPr bwMode="auto">
            <a:xfrm>
              <a:off x="1019" y="1203"/>
              <a:ext cx="102" cy="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61" name="Rectangle 263"/>
            <p:cNvSpPr>
              <a:spLocks noChangeArrowheads="1"/>
            </p:cNvSpPr>
            <p:nvPr/>
          </p:nvSpPr>
          <p:spPr bwMode="auto">
            <a:xfrm>
              <a:off x="1019" y="1112"/>
              <a:ext cx="102" cy="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62" name="Rectangle 264"/>
            <p:cNvSpPr>
              <a:spLocks noChangeArrowheads="1"/>
            </p:cNvSpPr>
            <p:nvPr/>
          </p:nvSpPr>
          <p:spPr bwMode="auto">
            <a:xfrm>
              <a:off x="1019" y="1022"/>
              <a:ext cx="102" cy="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63" name="Rectangle 265"/>
            <p:cNvSpPr>
              <a:spLocks noChangeArrowheads="1"/>
            </p:cNvSpPr>
            <p:nvPr/>
          </p:nvSpPr>
          <p:spPr bwMode="auto">
            <a:xfrm>
              <a:off x="1019" y="931"/>
              <a:ext cx="102" cy="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64" name="Rectangle 266"/>
            <p:cNvSpPr>
              <a:spLocks noChangeArrowheads="1"/>
            </p:cNvSpPr>
            <p:nvPr/>
          </p:nvSpPr>
          <p:spPr bwMode="auto">
            <a:xfrm>
              <a:off x="1019" y="840"/>
              <a:ext cx="102" cy="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65" name="Rectangle 267"/>
            <p:cNvSpPr>
              <a:spLocks noChangeArrowheads="1"/>
            </p:cNvSpPr>
            <p:nvPr/>
          </p:nvSpPr>
          <p:spPr bwMode="auto">
            <a:xfrm>
              <a:off x="916" y="1203"/>
              <a:ext cx="103" cy="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66" name="Rectangle 268"/>
            <p:cNvSpPr>
              <a:spLocks noChangeArrowheads="1"/>
            </p:cNvSpPr>
            <p:nvPr/>
          </p:nvSpPr>
          <p:spPr bwMode="auto">
            <a:xfrm>
              <a:off x="916" y="1112"/>
              <a:ext cx="103" cy="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67" name="Rectangle 269"/>
            <p:cNvSpPr>
              <a:spLocks noChangeArrowheads="1"/>
            </p:cNvSpPr>
            <p:nvPr/>
          </p:nvSpPr>
          <p:spPr bwMode="auto">
            <a:xfrm>
              <a:off x="916" y="1022"/>
              <a:ext cx="103" cy="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68" name="Rectangle 270"/>
            <p:cNvSpPr>
              <a:spLocks noChangeArrowheads="1"/>
            </p:cNvSpPr>
            <p:nvPr/>
          </p:nvSpPr>
          <p:spPr bwMode="auto">
            <a:xfrm>
              <a:off x="916" y="931"/>
              <a:ext cx="103" cy="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69" name="Rectangle 271"/>
            <p:cNvSpPr>
              <a:spLocks noChangeArrowheads="1"/>
            </p:cNvSpPr>
            <p:nvPr/>
          </p:nvSpPr>
          <p:spPr bwMode="auto">
            <a:xfrm>
              <a:off x="916" y="840"/>
              <a:ext cx="103" cy="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70" name="Rectangle 272"/>
            <p:cNvSpPr>
              <a:spLocks noChangeArrowheads="1"/>
            </p:cNvSpPr>
            <p:nvPr/>
          </p:nvSpPr>
          <p:spPr bwMode="auto">
            <a:xfrm>
              <a:off x="814" y="1203"/>
              <a:ext cx="102" cy="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71" name="Rectangle 273"/>
            <p:cNvSpPr>
              <a:spLocks noChangeArrowheads="1"/>
            </p:cNvSpPr>
            <p:nvPr/>
          </p:nvSpPr>
          <p:spPr bwMode="auto">
            <a:xfrm>
              <a:off x="814" y="1112"/>
              <a:ext cx="102" cy="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72" name="Rectangle 274"/>
            <p:cNvSpPr>
              <a:spLocks noChangeArrowheads="1"/>
            </p:cNvSpPr>
            <p:nvPr/>
          </p:nvSpPr>
          <p:spPr bwMode="auto">
            <a:xfrm>
              <a:off x="814" y="1022"/>
              <a:ext cx="102" cy="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73" name="Rectangle 275"/>
            <p:cNvSpPr>
              <a:spLocks noChangeArrowheads="1"/>
            </p:cNvSpPr>
            <p:nvPr/>
          </p:nvSpPr>
          <p:spPr bwMode="auto">
            <a:xfrm>
              <a:off x="814" y="931"/>
              <a:ext cx="102" cy="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74" name="Rectangle 276"/>
            <p:cNvSpPr>
              <a:spLocks noChangeArrowheads="1"/>
            </p:cNvSpPr>
            <p:nvPr/>
          </p:nvSpPr>
          <p:spPr bwMode="auto">
            <a:xfrm>
              <a:off x="814" y="840"/>
              <a:ext cx="102" cy="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75" name="Rectangle 277"/>
            <p:cNvSpPr>
              <a:spLocks noChangeArrowheads="1"/>
            </p:cNvSpPr>
            <p:nvPr/>
          </p:nvSpPr>
          <p:spPr bwMode="auto">
            <a:xfrm>
              <a:off x="590" y="1203"/>
              <a:ext cx="224" cy="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76" name="Rectangle 278"/>
            <p:cNvSpPr>
              <a:spLocks noChangeArrowheads="1"/>
            </p:cNvSpPr>
            <p:nvPr/>
          </p:nvSpPr>
          <p:spPr bwMode="auto">
            <a:xfrm>
              <a:off x="590" y="1112"/>
              <a:ext cx="224" cy="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77" name="Rectangle 279"/>
            <p:cNvSpPr>
              <a:spLocks noChangeArrowheads="1"/>
            </p:cNvSpPr>
            <p:nvPr/>
          </p:nvSpPr>
          <p:spPr bwMode="auto">
            <a:xfrm>
              <a:off x="590" y="1022"/>
              <a:ext cx="224" cy="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78" name="Rectangle 280"/>
            <p:cNvSpPr>
              <a:spLocks noChangeArrowheads="1"/>
            </p:cNvSpPr>
            <p:nvPr/>
          </p:nvSpPr>
          <p:spPr bwMode="auto">
            <a:xfrm>
              <a:off x="590" y="931"/>
              <a:ext cx="224" cy="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79" name="Rectangle 281"/>
            <p:cNvSpPr>
              <a:spLocks noChangeArrowheads="1"/>
            </p:cNvSpPr>
            <p:nvPr/>
          </p:nvSpPr>
          <p:spPr bwMode="auto">
            <a:xfrm>
              <a:off x="590" y="840"/>
              <a:ext cx="224" cy="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50380" name="Line 282"/>
            <p:cNvSpPr>
              <a:spLocks noChangeShapeType="1"/>
            </p:cNvSpPr>
            <p:nvPr/>
          </p:nvSpPr>
          <p:spPr bwMode="auto">
            <a:xfrm>
              <a:off x="590" y="840"/>
              <a:ext cx="735" cy="0"/>
            </a:xfrm>
            <a:prstGeom prst="line">
              <a:avLst/>
            </a:prstGeom>
            <a:noFill/>
            <a:ln w="12700"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81" name="Line 283"/>
            <p:cNvSpPr>
              <a:spLocks noChangeShapeType="1"/>
            </p:cNvSpPr>
            <p:nvPr/>
          </p:nvSpPr>
          <p:spPr bwMode="auto">
            <a:xfrm>
              <a:off x="590" y="1293"/>
              <a:ext cx="735" cy="0"/>
            </a:xfrm>
            <a:prstGeom prst="line">
              <a:avLst/>
            </a:prstGeom>
            <a:noFill/>
            <a:ln w="12700"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82" name="Line 284"/>
            <p:cNvSpPr>
              <a:spLocks noChangeShapeType="1"/>
            </p:cNvSpPr>
            <p:nvPr/>
          </p:nvSpPr>
          <p:spPr bwMode="auto">
            <a:xfrm>
              <a:off x="590" y="840"/>
              <a:ext cx="0" cy="453"/>
            </a:xfrm>
            <a:prstGeom prst="line">
              <a:avLst/>
            </a:prstGeom>
            <a:noFill/>
            <a:ln w="12700"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83" name="Line 285"/>
            <p:cNvSpPr>
              <a:spLocks noChangeShapeType="1"/>
            </p:cNvSpPr>
            <p:nvPr/>
          </p:nvSpPr>
          <p:spPr bwMode="auto">
            <a:xfrm>
              <a:off x="1325" y="840"/>
              <a:ext cx="0" cy="453"/>
            </a:xfrm>
            <a:prstGeom prst="line">
              <a:avLst/>
            </a:prstGeom>
            <a:noFill/>
            <a:ln w="12700"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84" name="Line 286"/>
            <p:cNvSpPr>
              <a:spLocks noChangeShapeType="1"/>
            </p:cNvSpPr>
            <p:nvPr/>
          </p:nvSpPr>
          <p:spPr bwMode="auto">
            <a:xfrm>
              <a:off x="590" y="931"/>
              <a:ext cx="73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85" name="Line 287"/>
            <p:cNvSpPr>
              <a:spLocks noChangeShapeType="1"/>
            </p:cNvSpPr>
            <p:nvPr/>
          </p:nvSpPr>
          <p:spPr bwMode="auto">
            <a:xfrm>
              <a:off x="590" y="1022"/>
              <a:ext cx="73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86" name="Line 288"/>
            <p:cNvSpPr>
              <a:spLocks noChangeShapeType="1"/>
            </p:cNvSpPr>
            <p:nvPr/>
          </p:nvSpPr>
          <p:spPr bwMode="auto">
            <a:xfrm>
              <a:off x="590" y="1112"/>
              <a:ext cx="73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87" name="Line 289"/>
            <p:cNvSpPr>
              <a:spLocks noChangeShapeType="1"/>
            </p:cNvSpPr>
            <p:nvPr/>
          </p:nvSpPr>
          <p:spPr bwMode="auto">
            <a:xfrm>
              <a:off x="590" y="1203"/>
              <a:ext cx="73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88" name="Line 290"/>
            <p:cNvSpPr>
              <a:spLocks noChangeShapeType="1"/>
            </p:cNvSpPr>
            <p:nvPr/>
          </p:nvSpPr>
          <p:spPr bwMode="auto">
            <a:xfrm>
              <a:off x="814" y="840"/>
              <a:ext cx="0" cy="45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89" name="Line 291"/>
            <p:cNvSpPr>
              <a:spLocks noChangeShapeType="1"/>
            </p:cNvSpPr>
            <p:nvPr/>
          </p:nvSpPr>
          <p:spPr bwMode="auto">
            <a:xfrm>
              <a:off x="916" y="840"/>
              <a:ext cx="0" cy="45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90" name="Line 292"/>
            <p:cNvSpPr>
              <a:spLocks noChangeShapeType="1"/>
            </p:cNvSpPr>
            <p:nvPr/>
          </p:nvSpPr>
          <p:spPr bwMode="auto">
            <a:xfrm>
              <a:off x="1019" y="840"/>
              <a:ext cx="0" cy="45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91" name="Line 293"/>
            <p:cNvSpPr>
              <a:spLocks noChangeShapeType="1"/>
            </p:cNvSpPr>
            <p:nvPr/>
          </p:nvSpPr>
          <p:spPr bwMode="auto">
            <a:xfrm>
              <a:off x="1121" y="840"/>
              <a:ext cx="0" cy="45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92" name="Line 294"/>
            <p:cNvSpPr>
              <a:spLocks noChangeShapeType="1"/>
            </p:cNvSpPr>
            <p:nvPr/>
          </p:nvSpPr>
          <p:spPr bwMode="auto">
            <a:xfrm>
              <a:off x="1223" y="840"/>
              <a:ext cx="0" cy="45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93" name="Line 295"/>
            <p:cNvSpPr>
              <a:spLocks noChangeShapeType="1"/>
            </p:cNvSpPr>
            <p:nvPr/>
          </p:nvSpPr>
          <p:spPr bwMode="auto">
            <a:xfrm flipH="1">
              <a:off x="826" y="949"/>
              <a:ext cx="31" cy="5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94" name="Line 296"/>
            <p:cNvSpPr>
              <a:spLocks noChangeShapeType="1"/>
            </p:cNvSpPr>
            <p:nvPr/>
          </p:nvSpPr>
          <p:spPr bwMode="auto">
            <a:xfrm flipH="1">
              <a:off x="846" y="949"/>
              <a:ext cx="32" cy="5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95" name="Line 297"/>
            <p:cNvSpPr>
              <a:spLocks noChangeShapeType="1"/>
            </p:cNvSpPr>
            <p:nvPr/>
          </p:nvSpPr>
          <p:spPr bwMode="auto">
            <a:xfrm flipH="1">
              <a:off x="826" y="1044"/>
              <a:ext cx="31" cy="5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96" name="Line 298"/>
            <p:cNvSpPr>
              <a:spLocks noChangeShapeType="1"/>
            </p:cNvSpPr>
            <p:nvPr/>
          </p:nvSpPr>
          <p:spPr bwMode="auto">
            <a:xfrm flipH="1">
              <a:off x="846" y="1044"/>
              <a:ext cx="32" cy="5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97" name="Line 299"/>
            <p:cNvSpPr>
              <a:spLocks noChangeShapeType="1"/>
            </p:cNvSpPr>
            <p:nvPr/>
          </p:nvSpPr>
          <p:spPr bwMode="auto">
            <a:xfrm flipH="1">
              <a:off x="921" y="1044"/>
              <a:ext cx="32" cy="5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98" name="Line 300"/>
            <p:cNvSpPr>
              <a:spLocks noChangeShapeType="1"/>
            </p:cNvSpPr>
            <p:nvPr/>
          </p:nvSpPr>
          <p:spPr bwMode="auto">
            <a:xfrm flipH="1">
              <a:off x="942" y="1044"/>
              <a:ext cx="31" cy="5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99" name="Line 301"/>
            <p:cNvSpPr>
              <a:spLocks noChangeShapeType="1"/>
            </p:cNvSpPr>
            <p:nvPr/>
          </p:nvSpPr>
          <p:spPr bwMode="auto">
            <a:xfrm flipH="1">
              <a:off x="921" y="1132"/>
              <a:ext cx="32" cy="5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00" name="Line 302"/>
            <p:cNvSpPr>
              <a:spLocks noChangeShapeType="1"/>
            </p:cNvSpPr>
            <p:nvPr/>
          </p:nvSpPr>
          <p:spPr bwMode="auto">
            <a:xfrm flipH="1">
              <a:off x="940" y="1132"/>
              <a:ext cx="32" cy="5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01" name="Line 303"/>
            <p:cNvSpPr>
              <a:spLocks noChangeShapeType="1"/>
            </p:cNvSpPr>
            <p:nvPr/>
          </p:nvSpPr>
          <p:spPr bwMode="auto">
            <a:xfrm flipH="1">
              <a:off x="823" y="1132"/>
              <a:ext cx="31" cy="5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02" name="Line 304"/>
            <p:cNvSpPr>
              <a:spLocks noChangeShapeType="1"/>
            </p:cNvSpPr>
            <p:nvPr/>
          </p:nvSpPr>
          <p:spPr bwMode="auto">
            <a:xfrm flipH="1">
              <a:off x="843" y="1132"/>
              <a:ext cx="32" cy="5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03" name="Line 305"/>
            <p:cNvSpPr>
              <a:spLocks noChangeShapeType="1"/>
            </p:cNvSpPr>
            <p:nvPr/>
          </p:nvSpPr>
          <p:spPr bwMode="auto">
            <a:xfrm flipH="1">
              <a:off x="866" y="1044"/>
              <a:ext cx="31" cy="5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04" name="Line 306"/>
            <p:cNvSpPr>
              <a:spLocks noChangeShapeType="1"/>
            </p:cNvSpPr>
            <p:nvPr/>
          </p:nvSpPr>
          <p:spPr bwMode="auto">
            <a:xfrm flipH="1">
              <a:off x="1038" y="949"/>
              <a:ext cx="31" cy="5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05" name="Line 307"/>
            <p:cNvSpPr>
              <a:spLocks noChangeShapeType="1"/>
            </p:cNvSpPr>
            <p:nvPr/>
          </p:nvSpPr>
          <p:spPr bwMode="auto">
            <a:xfrm flipH="1">
              <a:off x="1237" y="954"/>
              <a:ext cx="32" cy="5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06" name="Line 308"/>
            <p:cNvSpPr>
              <a:spLocks noChangeShapeType="1"/>
            </p:cNvSpPr>
            <p:nvPr/>
          </p:nvSpPr>
          <p:spPr bwMode="auto">
            <a:xfrm flipH="1">
              <a:off x="1257" y="954"/>
              <a:ext cx="32" cy="5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07" name="Line 309"/>
            <p:cNvSpPr>
              <a:spLocks noChangeShapeType="1"/>
            </p:cNvSpPr>
            <p:nvPr/>
          </p:nvSpPr>
          <p:spPr bwMode="auto">
            <a:xfrm flipH="1">
              <a:off x="1277" y="954"/>
              <a:ext cx="32" cy="5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08" name="Line 310"/>
            <p:cNvSpPr>
              <a:spLocks noChangeShapeType="1"/>
            </p:cNvSpPr>
            <p:nvPr/>
          </p:nvSpPr>
          <p:spPr bwMode="auto">
            <a:xfrm flipH="1">
              <a:off x="1238" y="1046"/>
              <a:ext cx="31" cy="5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09" name="Line 311"/>
            <p:cNvSpPr>
              <a:spLocks noChangeShapeType="1"/>
            </p:cNvSpPr>
            <p:nvPr/>
          </p:nvSpPr>
          <p:spPr bwMode="auto">
            <a:xfrm flipH="1">
              <a:off x="1240" y="1224"/>
              <a:ext cx="32" cy="5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10" name="Line 312"/>
            <p:cNvSpPr>
              <a:spLocks noChangeShapeType="1"/>
            </p:cNvSpPr>
            <p:nvPr/>
          </p:nvSpPr>
          <p:spPr bwMode="auto">
            <a:xfrm flipH="1">
              <a:off x="1231" y="1136"/>
              <a:ext cx="32" cy="5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11" name="Line 313"/>
            <p:cNvSpPr>
              <a:spLocks noChangeShapeType="1"/>
            </p:cNvSpPr>
            <p:nvPr/>
          </p:nvSpPr>
          <p:spPr bwMode="auto">
            <a:xfrm flipH="1">
              <a:off x="1252" y="1136"/>
              <a:ext cx="31" cy="5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12" name="Line 314"/>
            <p:cNvSpPr>
              <a:spLocks noChangeShapeType="1"/>
            </p:cNvSpPr>
            <p:nvPr/>
          </p:nvSpPr>
          <p:spPr bwMode="auto">
            <a:xfrm flipH="1">
              <a:off x="1271" y="1136"/>
              <a:ext cx="32" cy="5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13" name="Line 315"/>
            <p:cNvSpPr>
              <a:spLocks noChangeShapeType="1"/>
            </p:cNvSpPr>
            <p:nvPr/>
          </p:nvSpPr>
          <p:spPr bwMode="auto">
            <a:xfrm flipH="1">
              <a:off x="959" y="1132"/>
              <a:ext cx="32" cy="5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14" name="Line 316"/>
            <p:cNvSpPr>
              <a:spLocks noChangeShapeType="1"/>
            </p:cNvSpPr>
            <p:nvPr/>
          </p:nvSpPr>
          <p:spPr bwMode="auto">
            <a:xfrm flipH="1">
              <a:off x="978" y="1132"/>
              <a:ext cx="32" cy="5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15" name="Line 317"/>
            <p:cNvSpPr>
              <a:spLocks noChangeShapeType="1"/>
            </p:cNvSpPr>
            <p:nvPr/>
          </p:nvSpPr>
          <p:spPr bwMode="auto">
            <a:xfrm>
              <a:off x="916" y="1154"/>
              <a:ext cx="9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16" name="Line 318"/>
            <p:cNvSpPr>
              <a:spLocks noChangeShapeType="1"/>
            </p:cNvSpPr>
            <p:nvPr/>
          </p:nvSpPr>
          <p:spPr bwMode="auto">
            <a:xfrm flipH="1">
              <a:off x="921" y="952"/>
              <a:ext cx="32" cy="5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17" name="Line 319"/>
            <p:cNvSpPr>
              <a:spLocks noChangeShapeType="1"/>
            </p:cNvSpPr>
            <p:nvPr/>
          </p:nvSpPr>
          <p:spPr bwMode="auto">
            <a:xfrm flipH="1">
              <a:off x="940" y="952"/>
              <a:ext cx="32" cy="5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18" name="Line 320"/>
            <p:cNvSpPr>
              <a:spLocks noChangeShapeType="1"/>
            </p:cNvSpPr>
            <p:nvPr/>
          </p:nvSpPr>
          <p:spPr bwMode="auto">
            <a:xfrm flipH="1">
              <a:off x="959" y="952"/>
              <a:ext cx="32" cy="5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19" name="Line 321"/>
            <p:cNvSpPr>
              <a:spLocks noChangeShapeType="1"/>
            </p:cNvSpPr>
            <p:nvPr/>
          </p:nvSpPr>
          <p:spPr bwMode="auto">
            <a:xfrm flipH="1">
              <a:off x="978" y="952"/>
              <a:ext cx="32" cy="5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20" name="Line 322"/>
            <p:cNvSpPr>
              <a:spLocks noChangeShapeType="1"/>
            </p:cNvSpPr>
            <p:nvPr/>
          </p:nvSpPr>
          <p:spPr bwMode="auto">
            <a:xfrm flipH="1">
              <a:off x="927" y="1226"/>
              <a:ext cx="32" cy="5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21" name="Line 323"/>
            <p:cNvSpPr>
              <a:spLocks noChangeShapeType="1"/>
            </p:cNvSpPr>
            <p:nvPr/>
          </p:nvSpPr>
          <p:spPr bwMode="auto">
            <a:xfrm flipH="1">
              <a:off x="947" y="1226"/>
              <a:ext cx="32" cy="5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22" name="Line 324"/>
            <p:cNvSpPr>
              <a:spLocks noChangeShapeType="1"/>
            </p:cNvSpPr>
            <p:nvPr/>
          </p:nvSpPr>
          <p:spPr bwMode="auto">
            <a:xfrm flipH="1">
              <a:off x="1026" y="1226"/>
              <a:ext cx="31" cy="5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23" name="Line 325"/>
            <p:cNvSpPr>
              <a:spLocks noChangeShapeType="1"/>
            </p:cNvSpPr>
            <p:nvPr/>
          </p:nvSpPr>
          <p:spPr bwMode="auto">
            <a:xfrm flipH="1">
              <a:off x="1046" y="1226"/>
              <a:ext cx="32" cy="5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24" name="Line 326"/>
            <p:cNvSpPr>
              <a:spLocks noChangeShapeType="1"/>
            </p:cNvSpPr>
            <p:nvPr/>
          </p:nvSpPr>
          <p:spPr bwMode="auto">
            <a:xfrm flipH="1">
              <a:off x="1030" y="1136"/>
              <a:ext cx="32" cy="5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25" name="Line 327"/>
            <p:cNvSpPr>
              <a:spLocks noChangeShapeType="1"/>
            </p:cNvSpPr>
            <p:nvPr/>
          </p:nvSpPr>
          <p:spPr bwMode="auto">
            <a:xfrm flipH="1">
              <a:off x="1050" y="1136"/>
              <a:ext cx="32" cy="5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26" name="Line 328"/>
            <p:cNvSpPr>
              <a:spLocks noChangeShapeType="1"/>
            </p:cNvSpPr>
            <p:nvPr/>
          </p:nvSpPr>
          <p:spPr bwMode="auto">
            <a:xfrm flipH="1">
              <a:off x="1070" y="1136"/>
              <a:ext cx="32" cy="5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27" name="Line 329"/>
            <p:cNvSpPr>
              <a:spLocks noChangeShapeType="1"/>
            </p:cNvSpPr>
            <p:nvPr/>
          </p:nvSpPr>
          <p:spPr bwMode="auto">
            <a:xfrm flipH="1">
              <a:off x="1131" y="1135"/>
              <a:ext cx="31" cy="5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28" name="Line 330"/>
            <p:cNvSpPr>
              <a:spLocks noChangeShapeType="1"/>
            </p:cNvSpPr>
            <p:nvPr/>
          </p:nvSpPr>
          <p:spPr bwMode="auto">
            <a:xfrm flipH="1">
              <a:off x="1131" y="1042"/>
              <a:ext cx="31" cy="5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429" name="Line 331"/>
            <p:cNvSpPr>
              <a:spLocks noChangeShapeType="1"/>
            </p:cNvSpPr>
            <p:nvPr/>
          </p:nvSpPr>
          <p:spPr bwMode="auto">
            <a:xfrm flipH="1">
              <a:off x="1151" y="1042"/>
              <a:ext cx="32" cy="5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50227" name="Group 333"/>
          <p:cNvGrpSpPr>
            <a:grpSpLocks/>
          </p:cNvGrpSpPr>
          <p:nvPr/>
        </p:nvGrpSpPr>
        <p:grpSpPr bwMode="auto">
          <a:xfrm>
            <a:off x="908050" y="2419350"/>
            <a:ext cx="1296988" cy="935038"/>
            <a:chOff x="4056" y="954"/>
            <a:chExt cx="1224" cy="1089"/>
          </a:xfrm>
        </p:grpSpPr>
        <p:sp>
          <p:nvSpPr>
            <p:cNvPr id="50341" name="Rectangle 334"/>
            <p:cNvSpPr>
              <a:spLocks noChangeArrowheads="1"/>
            </p:cNvSpPr>
            <p:nvPr/>
          </p:nvSpPr>
          <p:spPr bwMode="auto">
            <a:xfrm>
              <a:off x="4056" y="954"/>
              <a:ext cx="1224" cy="1089"/>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42" name="Freeform 335"/>
            <p:cNvSpPr>
              <a:spLocks/>
            </p:cNvSpPr>
            <p:nvPr/>
          </p:nvSpPr>
          <p:spPr bwMode="auto">
            <a:xfrm>
              <a:off x="4237" y="1182"/>
              <a:ext cx="862" cy="680"/>
            </a:xfrm>
            <a:custGeom>
              <a:avLst/>
              <a:gdLst>
                <a:gd name="T0" fmla="*/ 0 w 862"/>
                <a:gd name="T1" fmla="*/ 0 h 680"/>
                <a:gd name="T2" fmla="*/ 0 w 862"/>
                <a:gd name="T3" fmla="*/ 680 h 680"/>
                <a:gd name="T4" fmla="*/ 862 w 862"/>
                <a:gd name="T5" fmla="*/ 680 h 680"/>
                <a:gd name="T6" fmla="*/ 0 60000 65536"/>
                <a:gd name="T7" fmla="*/ 0 60000 65536"/>
                <a:gd name="T8" fmla="*/ 0 60000 65536"/>
              </a:gdLst>
              <a:ahLst/>
              <a:cxnLst>
                <a:cxn ang="T6">
                  <a:pos x="T0" y="T1"/>
                </a:cxn>
                <a:cxn ang="T7">
                  <a:pos x="T2" y="T3"/>
                </a:cxn>
                <a:cxn ang="T8">
                  <a:pos x="T4" y="T5"/>
                </a:cxn>
              </a:cxnLst>
              <a:rect l="0" t="0" r="r" b="b"/>
              <a:pathLst>
                <a:path w="862" h="680">
                  <a:moveTo>
                    <a:pt x="0" y="0"/>
                  </a:moveTo>
                  <a:lnTo>
                    <a:pt x="0" y="680"/>
                  </a:lnTo>
                  <a:lnTo>
                    <a:pt x="862" y="680"/>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43" name="Rectangle 336"/>
            <p:cNvSpPr>
              <a:spLocks noChangeArrowheads="1"/>
            </p:cNvSpPr>
            <p:nvPr/>
          </p:nvSpPr>
          <p:spPr bwMode="auto">
            <a:xfrm>
              <a:off x="4328" y="1409"/>
              <a:ext cx="91" cy="453"/>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44" name="Rectangle 337"/>
            <p:cNvSpPr>
              <a:spLocks noChangeArrowheads="1"/>
            </p:cNvSpPr>
            <p:nvPr/>
          </p:nvSpPr>
          <p:spPr bwMode="auto">
            <a:xfrm>
              <a:off x="4475" y="1499"/>
              <a:ext cx="91" cy="363"/>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45" name="Rectangle 338"/>
            <p:cNvSpPr>
              <a:spLocks noChangeArrowheads="1"/>
            </p:cNvSpPr>
            <p:nvPr/>
          </p:nvSpPr>
          <p:spPr bwMode="auto">
            <a:xfrm>
              <a:off x="4623" y="1409"/>
              <a:ext cx="91" cy="453"/>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46" name="Rectangle 339"/>
            <p:cNvSpPr>
              <a:spLocks noChangeArrowheads="1"/>
            </p:cNvSpPr>
            <p:nvPr/>
          </p:nvSpPr>
          <p:spPr bwMode="auto">
            <a:xfrm>
              <a:off x="4770" y="1590"/>
              <a:ext cx="91" cy="272"/>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47" name="Rectangle 340"/>
            <p:cNvSpPr>
              <a:spLocks noChangeArrowheads="1"/>
            </p:cNvSpPr>
            <p:nvPr/>
          </p:nvSpPr>
          <p:spPr bwMode="auto">
            <a:xfrm>
              <a:off x="4918" y="1726"/>
              <a:ext cx="90" cy="136"/>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48" name="Freeform 341"/>
            <p:cNvSpPr>
              <a:spLocks/>
            </p:cNvSpPr>
            <p:nvPr/>
          </p:nvSpPr>
          <p:spPr bwMode="auto">
            <a:xfrm>
              <a:off x="4373" y="1182"/>
              <a:ext cx="635" cy="317"/>
            </a:xfrm>
            <a:custGeom>
              <a:avLst/>
              <a:gdLst>
                <a:gd name="T0" fmla="*/ 0 w 635"/>
                <a:gd name="T1" fmla="*/ 45 h 317"/>
                <a:gd name="T2" fmla="*/ 136 w 635"/>
                <a:gd name="T3" fmla="*/ 136 h 317"/>
                <a:gd name="T4" fmla="*/ 318 w 635"/>
                <a:gd name="T5" fmla="*/ 0 h 317"/>
                <a:gd name="T6" fmla="*/ 454 w 635"/>
                <a:gd name="T7" fmla="*/ 227 h 317"/>
                <a:gd name="T8" fmla="*/ 635 w 635"/>
                <a:gd name="T9" fmla="*/ 317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5" h="317">
                  <a:moveTo>
                    <a:pt x="0" y="45"/>
                  </a:moveTo>
                  <a:lnTo>
                    <a:pt x="136" y="136"/>
                  </a:lnTo>
                  <a:lnTo>
                    <a:pt x="318" y="0"/>
                  </a:lnTo>
                  <a:lnTo>
                    <a:pt x="454" y="227"/>
                  </a:lnTo>
                  <a:lnTo>
                    <a:pt x="635" y="317"/>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50228" name="Group 342"/>
          <p:cNvGrpSpPr>
            <a:grpSpLocks/>
          </p:cNvGrpSpPr>
          <p:nvPr/>
        </p:nvGrpSpPr>
        <p:grpSpPr bwMode="auto">
          <a:xfrm>
            <a:off x="1125538" y="3563938"/>
            <a:ext cx="896937" cy="1166812"/>
            <a:chOff x="792" y="954"/>
            <a:chExt cx="1224" cy="1315"/>
          </a:xfrm>
        </p:grpSpPr>
        <p:sp>
          <p:nvSpPr>
            <p:cNvPr id="50325" name="Rectangle 343"/>
            <p:cNvSpPr>
              <a:spLocks noChangeArrowheads="1"/>
            </p:cNvSpPr>
            <p:nvPr/>
          </p:nvSpPr>
          <p:spPr bwMode="auto">
            <a:xfrm>
              <a:off x="792" y="954"/>
              <a:ext cx="1224" cy="1089"/>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26" name="Freeform 344"/>
            <p:cNvSpPr>
              <a:spLocks/>
            </p:cNvSpPr>
            <p:nvPr/>
          </p:nvSpPr>
          <p:spPr bwMode="auto">
            <a:xfrm>
              <a:off x="928" y="1211"/>
              <a:ext cx="907" cy="606"/>
            </a:xfrm>
            <a:custGeom>
              <a:avLst/>
              <a:gdLst>
                <a:gd name="T0" fmla="*/ 0 w 861"/>
                <a:gd name="T1" fmla="*/ 0 h 635"/>
                <a:gd name="T2" fmla="*/ 0 w 861"/>
                <a:gd name="T3" fmla="*/ 136 h 635"/>
                <a:gd name="T4" fmla="*/ 4798 w 861"/>
                <a:gd name="T5" fmla="*/ 136 h 635"/>
                <a:gd name="T6" fmla="*/ 4798 w 861"/>
                <a:gd name="T7" fmla="*/ 0 h 6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61" h="635">
                  <a:moveTo>
                    <a:pt x="0" y="0"/>
                  </a:moveTo>
                  <a:lnTo>
                    <a:pt x="0" y="635"/>
                  </a:lnTo>
                  <a:lnTo>
                    <a:pt x="861" y="635"/>
                  </a:lnTo>
                  <a:lnTo>
                    <a:pt x="861" y="0"/>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27" name="Rectangle 345"/>
            <p:cNvSpPr>
              <a:spLocks noChangeArrowheads="1"/>
            </p:cNvSpPr>
            <p:nvPr/>
          </p:nvSpPr>
          <p:spPr bwMode="auto">
            <a:xfrm>
              <a:off x="933" y="1499"/>
              <a:ext cx="226" cy="318"/>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28" name="Rectangle 346"/>
            <p:cNvSpPr>
              <a:spLocks noChangeArrowheads="1"/>
            </p:cNvSpPr>
            <p:nvPr/>
          </p:nvSpPr>
          <p:spPr bwMode="auto">
            <a:xfrm flipV="1">
              <a:off x="1155" y="1681"/>
              <a:ext cx="226" cy="136"/>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29" name="Rectangle 347"/>
            <p:cNvSpPr>
              <a:spLocks noChangeArrowheads="1"/>
            </p:cNvSpPr>
            <p:nvPr/>
          </p:nvSpPr>
          <p:spPr bwMode="auto">
            <a:xfrm>
              <a:off x="1382" y="1772"/>
              <a:ext cx="226" cy="45"/>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30" name="Rectangle 348"/>
            <p:cNvSpPr>
              <a:spLocks noChangeArrowheads="1"/>
            </p:cNvSpPr>
            <p:nvPr/>
          </p:nvSpPr>
          <p:spPr bwMode="auto">
            <a:xfrm flipV="1">
              <a:off x="1608" y="1726"/>
              <a:ext cx="226" cy="91"/>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31" name="Oval 349"/>
            <p:cNvSpPr>
              <a:spLocks noChangeArrowheads="1"/>
            </p:cNvSpPr>
            <p:nvPr/>
          </p:nvSpPr>
          <p:spPr bwMode="auto">
            <a:xfrm>
              <a:off x="907" y="1792"/>
              <a:ext cx="45" cy="45"/>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32" name="Oval 350"/>
            <p:cNvSpPr>
              <a:spLocks noChangeArrowheads="1"/>
            </p:cNvSpPr>
            <p:nvPr/>
          </p:nvSpPr>
          <p:spPr bwMode="auto">
            <a:xfrm>
              <a:off x="1128" y="1480"/>
              <a:ext cx="45" cy="45"/>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33" name="Oval 351"/>
            <p:cNvSpPr>
              <a:spLocks noChangeArrowheads="1"/>
            </p:cNvSpPr>
            <p:nvPr/>
          </p:nvSpPr>
          <p:spPr bwMode="auto">
            <a:xfrm>
              <a:off x="1353" y="1340"/>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34" name="Oval 352"/>
            <p:cNvSpPr>
              <a:spLocks noChangeArrowheads="1"/>
            </p:cNvSpPr>
            <p:nvPr/>
          </p:nvSpPr>
          <p:spPr bwMode="auto">
            <a:xfrm>
              <a:off x="1583" y="1297"/>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35" name="Oval 353"/>
            <p:cNvSpPr>
              <a:spLocks noChangeArrowheads="1"/>
            </p:cNvSpPr>
            <p:nvPr/>
          </p:nvSpPr>
          <p:spPr bwMode="auto">
            <a:xfrm>
              <a:off x="1804" y="1211"/>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36" name="Freeform 354"/>
            <p:cNvSpPr>
              <a:spLocks/>
            </p:cNvSpPr>
            <p:nvPr/>
          </p:nvSpPr>
          <p:spPr bwMode="auto">
            <a:xfrm>
              <a:off x="924" y="1228"/>
              <a:ext cx="903" cy="586"/>
            </a:xfrm>
            <a:custGeom>
              <a:avLst/>
              <a:gdLst>
                <a:gd name="T0" fmla="*/ 0 w 903"/>
                <a:gd name="T1" fmla="*/ 586 h 586"/>
                <a:gd name="T2" fmla="*/ 226 w 903"/>
                <a:gd name="T3" fmla="*/ 269 h 586"/>
                <a:gd name="T4" fmla="*/ 447 w 903"/>
                <a:gd name="T5" fmla="*/ 135 h 586"/>
                <a:gd name="T6" fmla="*/ 677 w 903"/>
                <a:gd name="T7" fmla="*/ 92 h 586"/>
                <a:gd name="T8" fmla="*/ 903 w 903"/>
                <a:gd name="T9" fmla="*/ 0 h 5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03" h="586">
                  <a:moveTo>
                    <a:pt x="0" y="586"/>
                  </a:moveTo>
                  <a:lnTo>
                    <a:pt x="226" y="269"/>
                  </a:lnTo>
                  <a:lnTo>
                    <a:pt x="447" y="135"/>
                  </a:lnTo>
                  <a:lnTo>
                    <a:pt x="677" y="92"/>
                  </a:lnTo>
                  <a:lnTo>
                    <a:pt x="903" y="0"/>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37" name="Text Box 355"/>
            <p:cNvSpPr txBox="1">
              <a:spLocks noChangeArrowheads="1"/>
            </p:cNvSpPr>
            <p:nvPr/>
          </p:nvSpPr>
          <p:spPr bwMode="auto">
            <a:xfrm>
              <a:off x="898" y="1817"/>
              <a:ext cx="284" cy="2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Ａ</a:t>
              </a:r>
            </a:p>
          </p:txBody>
        </p:sp>
        <p:sp>
          <p:nvSpPr>
            <p:cNvPr id="50338" name="Text Box 356"/>
            <p:cNvSpPr txBox="1">
              <a:spLocks noChangeArrowheads="1"/>
            </p:cNvSpPr>
            <p:nvPr/>
          </p:nvSpPr>
          <p:spPr bwMode="auto">
            <a:xfrm>
              <a:off x="1126" y="1817"/>
              <a:ext cx="284" cy="2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Ｂ</a:t>
              </a:r>
            </a:p>
          </p:txBody>
        </p:sp>
        <p:sp>
          <p:nvSpPr>
            <p:cNvPr id="50339" name="Text Box 357"/>
            <p:cNvSpPr txBox="1">
              <a:spLocks noChangeArrowheads="1"/>
            </p:cNvSpPr>
            <p:nvPr/>
          </p:nvSpPr>
          <p:spPr bwMode="auto">
            <a:xfrm>
              <a:off x="1351" y="1817"/>
              <a:ext cx="286" cy="2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Ｃ</a:t>
              </a:r>
            </a:p>
          </p:txBody>
        </p:sp>
        <p:sp>
          <p:nvSpPr>
            <p:cNvPr id="50340" name="Text Box 358"/>
            <p:cNvSpPr txBox="1">
              <a:spLocks noChangeArrowheads="1"/>
            </p:cNvSpPr>
            <p:nvPr/>
          </p:nvSpPr>
          <p:spPr bwMode="auto">
            <a:xfrm>
              <a:off x="1546" y="1817"/>
              <a:ext cx="336" cy="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400">
                  <a:latin typeface="HG丸ｺﾞｼｯｸM-PRO" panose="020F0600000000000000" pitchFamily="50" charset="-128"/>
                  <a:ea typeface="HG丸ｺﾞｼｯｸM-PRO" panose="020F0600000000000000" pitchFamily="50" charset="-128"/>
                </a:rPr>
                <a:t>その他</a:t>
              </a:r>
            </a:p>
          </p:txBody>
        </p:sp>
      </p:grpSp>
      <p:grpSp>
        <p:nvGrpSpPr>
          <p:cNvPr id="50229" name="Group 360"/>
          <p:cNvGrpSpPr>
            <a:grpSpLocks/>
          </p:cNvGrpSpPr>
          <p:nvPr/>
        </p:nvGrpSpPr>
        <p:grpSpPr bwMode="auto">
          <a:xfrm>
            <a:off x="979488" y="5911850"/>
            <a:ext cx="1296987" cy="1092200"/>
            <a:chOff x="2352" y="954"/>
            <a:chExt cx="1224" cy="1089"/>
          </a:xfrm>
        </p:grpSpPr>
        <p:sp>
          <p:nvSpPr>
            <p:cNvPr id="50312" name="Rectangle 361"/>
            <p:cNvSpPr>
              <a:spLocks noChangeArrowheads="1"/>
            </p:cNvSpPr>
            <p:nvPr/>
          </p:nvSpPr>
          <p:spPr bwMode="auto">
            <a:xfrm>
              <a:off x="2352" y="954"/>
              <a:ext cx="1224" cy="1089"/>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13" name="Line 362"/>
            <p:cNvSpPr>
              <a:spLocks noChangeShapeType="1"/>
            </p:cNvSpPr>
            <p:nvPr/>
          </p:nvSpPr>
          <p:spPr bwMode="auto">
            <a:xfrm>
              <a:off x="2488" y="1817"/>
              <a:ext cx="90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14" name="Rectangle 363"/>
            <p:cNvSpPr>
              <a:spLocks noChangeArrowheads="1"/>
            </p:cNvSpPr>
            <p:nvPr/>
          </p:nvSpPr>
          <p:spPr bwMode="auto">
            <a:xfrm>
              <a:off x="2941" y="1273"/>
              <a:ext cx="91" cy="544"/>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15" name="Rectangle 364"/>
            <p:cNvSpPr>
              <a:spLocks noChangeArrowheads="1"/>
            </p:cNvSpPr>
            <p:nvPr/>
          </p:nvSpPr>
          <p:spPr bwMode="auto">
            <a:xfrm>
              <a:off x="2851" y="1363"/>
              <a:ext cx="91" cy="454"/>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16" name="Rectangle 365"/>
            <p:cNvSpPr>
              <a:spLocks noChangeArrowheads="1"/>
            </p:cNvSpPr>
            <p:nvPr/>
          </p:nvSpPr>
          <p:spPr bwMode="auto">
            <a:xfrm>
              <a:off x="2760" y="1499"/>
              <a:ext cx="91" cy="318"/>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17" name="Rectangle 366"/>
            <p:cNvSpPr>
              <a:spLocks noChangeArrowheads="1"/>
            </p:cNvSpPr>
            <p:nvPr/>
          </p:nvSpPr>
          <p:spPr bwMode="auto">
            <a:xfrm>
              <a:off x="2669" y="1681"/>
              <a:ext cx="91" cy="136"/>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18" name="Rectangle 367"/>
            <p:cNvSpPr>
              <a:spLocks noChangeArrowheads="1"/>
            </p:cNvSpPr>
            <p:nvPr/>
          </p:nvSpPr>
          <p:spPr bwMode="auto">
            <a:xfrm>
              <a:off x="2578" y="1772"/>
              <a:ext cx="91" cy="45"/>
            </a:xfrm>
            <a:prstGeom prst="rect">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19" name="Rectangle 368"/>
            <p:cNvSpPr>
              <a:spLocks noChangeArrowheads="1"/>
            </p:cNvSpPr>
            <p:nvPr/>
          </p:nvSpPr>
          <p:spPr bwMode="auto">
            <a:xfrm>
              <a:off x="3032" y="1454"/>
              <a:ext cx="91" cy="363"/>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20" name="Rectangle 369"/>
            <p:cNvSpPr>
              <a:spLocks noChangeArrowheads="1"/>
            </p:cNvSpPr>
            <p:nvPr/>
          </p:nvSpPr>
          <p:spPr bwMode="auto">
            <a:xfrm>
              <a:off x="3123" y="1635"/>
              <a:ext cx="91" cy="182"/>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21" name="Rectangle 370"/>
            <p:cNvSpPr>
              <a:spLocks noChangeArrowheads="1"/>
            </p:cNvSpPr>
            <p:nvPr/>
          </p:nvSpPr>
          <p:spPr bwMode="auto">
            <a:xfrm>
              <a:off x="3213" y="1726"/>
              <a:ext cx="91" cy="91"/>
            </a:xfrm>
            <a:prstGeom prst="rect">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22" name="Line 371"/>
            <p:cNvSpPr>
              <a:spLocks noChangeShapeType="1"/>
            </p:cNvSpPr>
            <p:nvPr/>
          </p:nvSpPr>
          <p:spPr bwMode="auto">
            <a:xfrm flipV="1">
              <a:off x="2669" y="1182"/>
              <a:ext cx="0" cy="63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23" name="Line 372"/>
            <p:cNvSpPr>
              <a:spLocks noChangeShapeType="1"/>
            </p:cNvSpPr>
            <p:nvPr/>
          </p:nvSpPr>
          <p:spPr bwMode="auto">
            <a:xfrm flipV="1">
              <a:off x="3213" y="1182"/>
              <a:ext cx="0" cy="63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24" name="Line 373"/>
            <p:cNvSpPr>
              <a:spLocks noChangeShapeType="1"/>
            </p:cNvSpPr>
            <p:nvPr/>
          </p:nvSpPr>
          <p:spPr bwMode="auto">
            <a:xfrm>
              <a:off x="2669" y="1227"/>
              <a:ext cx="544"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50230" name="Group 375"/>
          <p:cNvGrpSpPr>
            <a:grpSpLocks/>
          </p:cNvGrpSpPr>
          <p:nvPr/>
        </p:nvGrpSpPr>
        <p:grpSpPr bwMode="auto">
          <a:xfrm>
            <a:off x="1000125" y="7275513"/>
            <a:ext cx="1184275" cy="936625"/>
            <a:chOff x="2321" y="2538"/>
            <a:chExt cx="1255" cy="1089"/>
          </a:xfrm>
        </p:grpSpPr>
        <p:sp>
          <p:nvSpPr>
            <p:cNvPr id="50285" name="Rectangle 376"/>
            <p:cNvSpPr>
              <a:spLocks noChangeArrowheads="1"/>
            </p:cNvSpPr>
            <p:nvPr/>
          </p:nvSpPr>
          <p:spPr bwMode="auto">
            <a:xfrm>
              <a:off x="2352" y="2538"/>
              <a:ext cx="1224" cy="1089"/>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86" name="Freeform 377"/>
            <p:cNvSpPr>
              <a:spLocks/>
            </p:cNvSpPr>
            <p:nvPr/>
          </p:nvSpPr>
          <p:spPr bwMode="auto">
            <a:xfrm>
              <a:off x="2533" y="2765"/>
              <a:ext cx="907" cy="726"/>
            </a:xfrm>
            <a:custGeom>
              <a:avLst/>
              <a:gdLst>
                <a:gd name="T0" fmla="*/ 0 w 907"/>
                <a:gd name="T1" fmla="*/ 0 h 726"/>
                <a:gd name="T2" fmla="*/ 0 w 907"/>
                <a:gd name="T3" fmla="*/ 726 h 726"/>
                <a:gd name="T4" fmla="*/ 907 w 907"/>
                <a:gd name="T5" fmla="*/ 726 h 726"/>
                <a:gd name="T6" fmla="*/ 0 60000 65536"/>
                <a:gd name="T7" fmla="*/ 0 60000 65536"/>
                <a:gd name="T8" fmla="*/ 0 60000 65536"/>
              </a:gdLst>
              <a:ahLst/>
              <a:cxnLst>
                <a:cxn ang="T6">
                  <a:pos x="T0" y="T1"/>
                </a:cxn>
                <a:cxn ang="T7">
                  <a:pos x="T2" y="T3"/>
                </a:cxn>
                <a:cxn ang="T8">
                  <a:pos x="T4" y="T5"/>
                </a:cxn>
              </a:cxnLst>
              <a:rect l="0" t="0" r="r" b="b"/>
              <a:pathLst>
                <a:path w="907" h="726">
                  <a:moveTo>
                    <a:pt x="0" y="0"/>
                  </a:moveTo>
                  <a:lnTo>
                    <a:pt x="0" y="726"/>
                  </a:lnTo>
                  <a:lnTo>
                    <a:pt x="907" y="726"/>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87" name="Line 378"/>
            <p:cNvSpPr>
              <a:spLocks noChangeShapeType="1"/>
            </p:cNvSpPr>
            <p:nvPr/>
          </p:nvSpPr>
          <p:spPr bwMode="auto">
            <a:xfrm>
              <a:off x="2533" y="2946"/>
              <a:ext cx="86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88" name="Line 379"/>
            <p:cNvSpPr>
              <a:spLocks noChangeShapeType="1"/>
            </p:cNvSpPr>
            <p:nvPr/>
          </p:nvSpPr>
          <p:spPr bwMode="auto">
            <a:xfrm>
              <a:off x="2533" y="2810"/>
              <a:ext cx="86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89" name="Line 380"/>
            <p:cNvSpPr>
              <a:spLocks noChangeShapeType="1"/>
            </p:cNvSpPr>
            <p:nvPr/>
          </p:nvSpPr>
          <p:spPr bwMode="auto">
            <a:xfrm>
              <a:off x="2533" y="3083"/>
              <a:ext cx="86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90" name="Line 381"/>
            <p:cNvSpPr>
              <a:spLocks noChangeShapeType="1"/>
            </p:cNvSpPr>
            <p:nvPr/>
          </p:nvSpPr>
          <p:spPr bwMode="auto">
            <a:xfrm>
              <a:off x="2533" y="3355"/>
              <a:ext cx="86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91" name="Line 382"/>
            <p:cNvSpPr>
              <a:spLocks noChangeShapeType="1"/>
            </p:cNvSpPr>
            <p:nvPr/>
          </p:nvSpPr>
          <p:spPr bwMode="auto">
            <a:xfrm>
              <a:off x="2533" y="3219"/>
              <a:ext cx="86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92" name="Oval 383"/>
            <p:cNvSpPr>
              <a:spLocks noChangeArrowheads="1"/>
            </p:cNvSpPr>
            <p:nvPr/>
          </p:nvSpPr>
          <p:spPr bwMode="auto">
            <a:xfrm>
              <a:off x="2578" y="3400"/>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93" name="Oval 384"/>
            <p:cNvSpPr>
              <a:spLocks noChangeArrowheads="1"/>
            </p:cNvSpPr>
            <p:nvPr/>
          </p:nvSpPr>
          <p:spPr bwMode="auto">
            <a:xfrm>
              <a:off x="2706" y="3309"/>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94" name="Oval 385"/>
            <p:cNvSpPr>
              <a:spLocks noChangeArrowheads="1"/>
            </p:cNvSpPr>
            <p:nvPr/>
          </p:nvSpPr>
          <p:spPr bwMode="auto">
            <a:xfrm>
              <a:off x="2835" y="3354"/>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95" name="Oval 386"/>
            <p:cNvSpPr>
              <a:spLocks noChangeArrowheads="1"/>
            </p:cNvSpPr>
            <p:nvPr/>
          </p:nvSpPr>
          <p:spPr bwMode="auto">
            <a:xfrm>
              <a:off x="2964" y="3309"/>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96" name="Oval 387"/>
            <p:cNvSpPr>
              <a:spLocks noChangeArrowheads="1"/>
            </p:cNvSpPr>
            <p:nvPr/>
          </p:nvSpPr>
          <p:spPr bwMode="auto">
            <a:xfrm>
              <a:off x="3092" y="3399"/>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97" name="Oval 388"/>
            <p:cNvSpPr>
              <a:spLocks noChangeArrowheads="1"/>
            </p:cNvSpPr>
            <p:nvPr/>
          </p:nvSpPr>
          <p:spPr bwMode="auto">
            <a:xfrm>
              <a:off x="3221" y="3418"/>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98" name="Oval 389"/>
            <p:cNvSpPr>
              <a:spLocks noChangeArrowheads="1"/>
            </p:cNvSpPr>
            <p:nvPr/>
          </p:nvSpPr>
          <p:spPr bwMode="auto">
            <a:xfrm>
              <a:off x="3350" y="3264"/>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grpSp>
          <p:nvGrpSpPr>
            <p:cNvPr id="50299" name="Group 390"/>
            <p:cNvGrpSpPr>
              <a:grpSpLocks/>
            </p:cNvGrpSpPr>
            <p:nvPr/>
          </p:nvGrpSpPr>
          <p:grpSpPr bwMode="auto">
            <a:xfrm>
              <a:off x="2578" y="2855"/>
              <a:ext cx="818" cy="137"/>
              <a:chOff x="793" y="3294"/>
              <a:chExt cx="818" cy="137"/>
            </a:xfrm>
          </p:grpSpPr>
          <p:sp>
            <p:nvSpPr>
              <p:cNvPr id="50304" name="Oval 391"/>
              <p:cNvSpPr>
                <a:spLocks noChangeArrowheads="1"/>
              </p:cNvSpPr>
              <p:nvPr/>
            </p:nvSpPr>
            <p:spPr bwMode="auto">
              <a:xfrm>
                <a:off x="793" y="3385"/>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05" name="Oval 392"/>
              <p:cNvSpPr>
                <a:spLocks noChangeArrowheads="1"/>
              </p:cNvSpPr>
              <p:nvPr/>
            </p:nvSpPr>
            <p:spPr bwMode="auto">
              <a:xfrm>
                <a:off x="921" y="3294"/>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06" name="Oval 393"/>
              <p:cNvSpPr>
                <a:spLocks noChangeArrowheads="1"/>
              </p:cNvSpPr>
              <p:nvPr/>
            </p:nvSpPr>
            <p:spPr bwMode="auto">
              <a:xfrm>
                <a:off x="1050" y="3385"/>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07" name="Oval 394"/>
              <p:cNvSpPr>
                <a:spLocks noChangeArrowheads="1"/>
              </p:cNvSpPr>
              <p:nvPr/>
            </p:nvSpPr>
            <p:spPr bwMode="auto">
              <a:xfrm>
                <a:off x="1179" y="3294"/>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08" name="Oval 395"/>
              <p:cNvSpPr>
                <a:spLocks noChangeArrowheads="1"/>
              </p:cNvSpPr>
              <p:nvPr/>
            </p:nvSpPr>
            <p:spPr bwMode="auto">
              <a:xfrm>
                <a:off x="1307" y="3339"/>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09" name="Oval 396"/>
              <p:cNvSpPr>
                <a:spLocks noChangeArrowheads="1"/>
              </p:cNvSpPr>
              <p:nvPr/>
            </p:nvSpPr>
            <p:spPr bwMode="auto">
              <a:xfrm>
                <a:off x="1436" y="3385"/>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10" name="Oval 397"/>
              <p:cNvSpPr>
                <a:spLocks noChangeArrowheads="1"/>
              </p:cNvSpPr>
              <p:nvPr/>
            </p:nvSpPr>
            <p:spPr bwMode="auto">
              <a:xfrm>
                <a:off x="1565" y="3294"/>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311" name="Freeform 398"/>
              <p:cNvSpPr>
                <a:spLocks/>
              </p:cNvSpPr>
              <p:nvPr/>
            </p:nvSpPr>
            <p:spPr bwMode="auto">
              <a:xfrm>
                <a:off x="816" y="3307"/>
                <a:ext cx="778" cy="106"/>
              </a:xfrm>
              <a:custGeom>
                <a:avLst/>
                <a:gdLst>
                  <a:gd name="T0" fmla="*/ 0 w 778"/>
                  <a:gd name="T1" fmla="*/ 106 h 106"/>
                  <a:gd name="T2" fmla="*/ 130 w 778"/>
                  <a:gd name="T3" fmla="*/ 5 h 106"/>
                  <a:gd name="T4" fmla="*/ 259 w 778"/>
                  <a:gd name="T5" fmla="*/ 101 h 106"/>
                  <a:gd name="T6" fmla="*/ 384 w 778"/>
                  <a:gd name="T7" fmla="*/ 5 h 106"/>
                  <a:gd name="T8" fmla="*/ 518 w 778"/>
                  <a:gd name="T9" fmla="*/ 58 h 106"/>
                  <a:gd name="T10" fmla="*/ 648 w 778"/>
                  <a:gd name="T11" fmla="*/ 101 h 106"/>
                  <a:gd name="T12" fmla="*/ 778 w 778"/>
                  <a:gd name="T13" fmla="*/ 0 h 10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78" h="106">
                    <a:moveTo>
                      <a:pt x="0" y="106"/>
                    </a:moveTo>
                    <a:lnTo>
                      <a:pt x="130" y="5"/>
                    </a:lnTo>
                    <a:lnTo>
                      <a:pt x="259" y="101"/>
                    </a:lnTo>
                    <a:lnTo>
                      <a:pt x="384" y="5"/>
                    </a:lnTo>
                    <a:lnTo>
                      <a:pt x="518" y="58"/>
                    </a:lnTo>
                    <a:lnTo>
                      <a:pt x="648" y="101"/>
                    </a:lnTo>
                    <a:lnTo>
                      <a:pt x="778" y="0"/>
                    </a:ln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50300" name="Freeform 399"/>
            <p:cNvSpPr>
              <a:spLocks/>
            </p:cNvSpPr>
            <p:nvPr/>
          </p:nvSpPr>
          <p:spPr bwMode="auto">
            <a:xfrm>
              <a:off x="2601" y="3282"/>
              <a:ext cx="768" cy="154"/>
            </a:xfrm>
            <a:custGeom>
              <a:avLst/>
              <a:gdLst>
                <a:gd name="T0" fmla="*/ 0 w 768"/>
                <a:gd name="T1" fmla="*/ 135 h 154"/>
                <a:gd name="T2" fmla="*/ 125 w 768"/>
                <a:gd name="T3" fmla="*/ 48 h 154"/>
                <a:gd name="T4" fmla="*/ 250 w 768"/>
                <a:gd name="T5" fmla="*/ 96 h 154"/>
                <a:gd name="T6" fmla="*/ 384 w 768"/>
                <a:gd name="T7" fmla="*/ 43 h 154"/>
                <a:gd name="T8" fmla="*/ 514 w 768"/>
                <a:gd name="T9" fmla="*/ 135 h 154"/>
                <a:gd name="T10" fmla="*/ 643 w 768"/>
                <a:gd name="T11" fmla="*/ 154 h 154"/>
                <a:gd name="T12" fmla="*/ 768 w 768"/>
                <a:gd name="T13" fmla="*/ 0 h 1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8" h="154">
                  <a:moveTo>
                    <a:pt x="0" y="135"/>
                  </a:moveTo>
                  <a:lnTo>
                    <a:pt x="125" y="48"/>
                  </a:lnTo>
                  <a:lnTo>
                    <a:pt x="250" y="96"/>
                  </a:lnTo>
                  <a:lnTo>
                    <a:pt x="384" y="43"/>
                  </a:lnTo>
                  <a:lnTo>
                    <a:pt x="514" y="135"/>
                  </a:lnTo>
                  <a:lnTo>
                    <a:pt x="643" y="154"/>
                  </a:lnTo>
                  <a:lnTo>
                    <a:pt x="768" y="0"/>
                  </a:lnTo>
                </a:path>
              </a:pathLst>
            </a:custGeom>
            <a:noFill/>
            <a:ln w="9525" cap="flat">
              <a:solidFill>
                <a:schemeClr val="tx1"/>
              </a:solidFill>
              <a:prstDash val="lg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301" name="Text Box 400"/>
            <p:cNvSpPr txBox="1">
              <a:spLocks noChangeArrowheads="1"/>
            </p:cNvSpPr>
            <p:nvPr/>
          </p:nvSpPr>
          <p:spPr bwMode="auto">
            <a:xfrm>
              <a:off x="2323" y="2856"/>
              <a:ext cx="195"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Ｘ</a:t>
              </a:r>
            </a:p>
          </p:txBody>
        </p:sp>
        <p:sp>
          <p:nvSpPr>
            <p:cNvPr id="50302" name="Text Box 401"/>
            <p:cNvSpPr txBox="1">
              <a:spLocks noChangeArrowheads="1"/>
            </p:cNvSpPr>
            <p:nvPr/>
          </p:nvSpPr>
          <p:spPr bwMode="auto">
            <a:xfrm>
              <a:off x="2321" y="3309"/>
              <a:ext cx="195"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Ｒ</a:t>
              </a:r>
            </a:p>
          </p:txBody>
        </p:sp>
        <p:sp>
          <p:nvSpPr>
            <p:cNvPr id="50303" name="Line 402"/>
            <p:cNvSpPr>
              <a:spLocks noChangeShapeType="1"/>
            </p:cNvSpPr>
            <p:nvPr/>
          </p:nvSpPr>
          <p:spPr bwMode="auto">
            <a:xfrm>
              <a:off x="2407" y="2891"/>
              <a:ext cx="4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50231" name="Group 403"/>
          <p:cNvGrpSpPr>
            <a:grpSpLocks/>
          </p:cNvGrpSpPr>
          <p:nvPr/>
        </p:nvGrpSpPr>
        <p:grpSpPr bwMode="auto">
          <a:xfrm>
            <a:off x="981075" y="4719638"/>
            <a:ext cx="1223963" cy="938212"/>
            <a:chOff x="1152" y="954"/>
            <a:chExt cx="1224" cy="1089"/>
          </a:xfrm>
        </p:grpSpPr>
        <p:sp>
          <p:nvSpPr>
            <p:cNvPr id="50257" name="Rectangle 404"/>
            <p:cNvSpPr>
              <a:spLocks noChangeArrowheads="1"/>
            </p:cNvSpPr>
            <p:nvPr/>
          </p:nvSpPr>
          <p:spPr bwMode="auto">
            <a:xfrm>
              <a:off x="1152" y="954"/>
              <a:ext cx="1224" cy="1089"/>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58" name="Rectangle 405"/>
            <p:cNvSpPr>
              <a:spLocks noChangeArrowheads="1"/>
            </p:cNvSpPr>
            <p:nvPr/>
          </p:nvSpPr>
          <p:spPr bwMode="auto">
            <a:xfrm>
              <a:off x="2213" y="1272"/>
              <a:ext cx="91" cy="453"/>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59" name="Line 406"/>
            <p:cNvSpPr>
              <a:spLocks noChangeShapeType="1"/>
            </p:cNvSpPr>
            <p:nvPr/>
          </p:nvSpPr>
          <p:spPr bwMode="auto">
            <a:xfrm>
              <a:off x="1306" y="1499"/>
              <a:ext cx="90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60" name="Rectangle 407"/>
            <p:cNvSpPr>
              <a:spLocks noChangeArrowheads="1"/>
            </p:cNvSpPr>
            <p:nvPr/>
          </p:nvSpPr>
          <p:spPr bwMode="auto">
            <a:xfrm>
              <a:off x="1805" y="1136"/>
              <a:ext cx="181" cy="4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61" name="Rectangle 408"/>
            <p:cNvSpPr>
              <a:spLocks noChangeArrowheads="1"/>
            </p:cNvSpPr>
            <p:nvPr/>
          </p:nvSpPr>
          <p:spPr bwMode="auto">
            <a:xfrm>
              <a:off x="1351" y="1136"/>
              <a:ext cx="181" cy="4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62" name="Rectangle 409"/>
            <p:cNvSpPr>
              <a:spLocks noChangeArrowheads="1"/>
            </p:cNvSpPr>
            <p:nvPr/>
          </p:nvSpPr>
          <p:spPr bwMode="auto">
            <a:xfrm>
              <a:off x="1805" y="1816"/>
              <a:ext cx="181" cy="4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63" name="Rectangle 410"/>
            <p:cNvSpPr>
              <a:spLocks noChangeArrowheads="1"/>
            </p:cNvSpPr>
            <p:nvPr/>
          </p:nvSpPr>
          <p:spPr bwMode="auto">
            <a:xfrm>
              <a:off x="1351" y="1816"/>
              <a:ext cx="181" cy="4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64" name="Line 411"/>
            <p:cNvSpPr>
              <a:spLocks noChangeShapeType="1"/>
            </p:cNvSpPr>
            <p:nvPr/>
          </p:nvSpPr>
          <p:spPr bwMode="auto">
            <a:xfrm flipV="1">
              <a:off x="1895" y="1499"/>
              <a:ext cx="136" cy="3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65" name="Line 412"/>
            <p:cNvSpPr>
              <a:spLocks noChangeShapeType="1"/>
            </p:cNvSpPr>
            <p:nvPr/>
          </p:nvSpPr>
          <p:spPr bwMode="auto">
            <a:xfrm>
              <a:off x="1895" y="1181"/>
              <a:ext cx="91" cy="31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66" name="Line 413"/>
            <p:cNvSpPr>
              <a:spLocks noChangeShapeType="1"/>
            </p:cNvSpPr>
            <p:nvPr/>
          </p:nvSpPr>
          <p:spPr bwMode="auto">
            <a:xfrm flipV="1">
              <a:off x="1442" y="1499"/>
              <a:ext cx="181" cy="31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67" name="Line 414"/>
            <p:cNvSpPr>
              <a:spLocks noChangeShapeType="1"/>
            </p:cNvSpPr>
            <p:nvPr/>
          </p:nvSpPr>
          <p:spPr bwMode="auto">
            <a:xfrm>
              <a:off x="1442" y="1181"/>
              <a:ext cx="136" cy="31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68" name="Line 415"/>
            <p:cNvSpPr>
              <a:spLocks noChangeShapeType="1"/>
            </p:cNvSpPr>
            <p:nvPr/>
          </p:nvSpPr>
          <p:spPr bwMode="auto">
            <a:xfrm>
              <a:off x="1805" y="1362"/>
              <a:ext cx="1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69" name="Line 416"/>
            <p:cNvSpPr>
              <a:spLocks noChangeShapeType="1"/>
            </p:cNvSpPr>
            <p:nvPr/>
          </p:nvSpPr>
          <p:spPr bwMode="auto">
            <a:xfrm>
              <a:off x="1805" y="1680"/>
              <a:ext cx="1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70" name="Line 417"/>
            <p:cNvSpPr>
              <a:spLocks noChangeShapeType="1"/>
            </p:cNvSpPr>
            <p:nvPr/>
          </p:nvSpPr>
          <p:spPr bwMode="auto">
            <a:xfrm>
              <a:off x="1396" y="1680"/>
              <a:ext cx="1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71" name="Line 418"/>
            <p:cNvSpPr>
              <a:spLocks noChangeShapeType="1"/>
            </p:cNvSpPr>
            <p:nvPr/>
          </p:nvSpPr>
          <p:spPr bwMode="auto">
            <a:xfrm>
              <a:off x="1396" y="1408"/>
              <a:ext cx="1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72" name="Line 419"/>
            <p:cNvSpPr>
              <a:spLocks noChangeShapeType="1"/>
            </p:cNvSpPr>
            <p:nvPr/>
          </p:nvSpPr>
          <p:spPr bwMode="auto">
            <a:xfrm flipH="1">
              <a:off x="1941" y="1272"/>
              <a:ext cx="1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73" name="Line 420"/>
            <p:cNvSpPr>
              <a:spLocks noChangeShapeType="1"/>
            </p:cNvSpPr>
            <p:nvPr/>
          </p:nvSpPr>
          <p:spPr bwMode="auto">
            <a:xfrm flipH="1">
              <a:off x="1986" y="1635"/>
              <a:ext cx="1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74" name="Line 421"/>
            <p:cNvSpPr>
              <a:spLocks noChangeShapeType="1"/>
            </p:cNvSpPr>
            <p:nvPr/>
          </p:nvSpPr>
          <p:spPr bwMode="auto">
            <a:xfrm flipH="1">
              <a:off x="1547" y="1635"/>
              <a:ext cx="1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75" name="Line 422"/>
            <p:cNvSpPr>
              <a:spLocks noChangeShapeType="1"/>
            </p:cNvSpPr>
            <p:nvPr/>
          </p:nvSpPr>
          <p:spPr bwMode="auto">
            <a:xfrm flipH="1">
              <a:off x="1487" y="1272"/>
              <a:ext cx="1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76" name="Line 423"/>
            <p:cNvSpPr>
              <a:spLocks noChangeShapeType="1"/>
            </p:cNvSpPr>
            <p:nvPr/>
          </p:nvSpPr>
          <p:spPr bwMode="auto">
            <a:xfrm>
              <a:off x="1805" y="1589"/>
              <a:ext cx="45" cy="9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77" name="Line 424"/>
            <p:cNvSpPr>
              <a:spLocks noChangeShapeType="1"/>
            </p:cNvSpPr>
            <p:nvPr/>
          </p:nvSpPr>
          <p:spPr bwMode="auto">
            <a:xfrm flipH="1" flipV="1">
              <a:off x="2076" y="1635"/>
              <a:ext cx="46" cy="9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78" name="Line 425"/>
            <p:cNvSpPr>
              <a:spLocks noChangeShapeType="1"/>
            </p:cNvSpPr>
            <p:nvPr/>
          </p:nvSpPr>
          <p:spPr bwMode="auto">
            <a:xfrm>
              <a:off x="1396" y="1589"/>
              <a:ext cx="46" cy="9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79" name="Line 426"/>
            <p:cNvSpPr>
              <a:spLocks noChangeShapeType="1"/>
            </p:cNvSpPr>
            <p:nvPr/>
          </p:nvSpPr>
          <p:spPr bwMode="auto">
            <a:xfrm flipH="1" flipV="1">
              <a:off x="2031" y="1272"/>
              <a:ext cx="46" cy="9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80" name="Line 427"/>
            <p:cNvSpPr>
              <a:spLocks noChangeShapeType="1"/>
            </p:cNvSpPr>
            <p:nvPr/>
          </p:nvSpPr>
          <p:spPr bwMode="auto">
            <a:xfrm>
              <a:off x="1805" y="1272"/>
              <a:ext cx="45" cy="9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81" name="Line 428"/>
            <p:cNvSpPr>
              <a:spLocks noChangeShapeType="1"/>
            </p:cNvSpPr>
            <p:nvPr/>
          </p:nvSpPr>
          <p:spPr bwMode="auto">
            <a:xfrm flipH="1">
              <a:off x="1487" y="1771"/>
              <a:ext cx="91"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82" name="Line 429"/>
            <p:cNvSpPr>
              <a:spLocks noChangeShapeType="1"/>
            </p:cNvSpPr>
            <p:nvPr/>
          </p:nvSpPr>
          <p:spPr bwMode="auto">
            <a:xfrm flipH="1" flipV="1">
              <a:off x="1578" y="1272"/>
              <a:ext cx="46" cy="9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83" name="Line 430"/>
            <p:cNvSpPr>
              <a:spLocks noChangeShapeType="1"/>
            </p:cNvSpPr>
            <p:nvPr/>
          </p:nvSpPr>
          <p:spPr bwMode="auto">
            <a:xfrm flipH="1" flipV="1">
              <a:off x="1623" y="1635"/>
              <a:ext cx="46" cy="9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84" name="Line 431"/>
            <p:cNvSpPr>
              <a:spLocks noChangeShapeType="1"/>
            </p:cNvSpPr>
            <p:nvPr/>
          </p:nvSpPr>
          <p:spPr bwMode="auto">
            <a:xfrm>
              <a:off x="1396" y="1317"/>
              <a:ext cx="45" cy="9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50232" name="Group 432"/>
          <p:cNvGrpSpPr>
            <a:grpSpLocks/>
          </p:cNvGrpSpPr>
          <p:nvPr/>
        </p:nvGrpSpPr>
        <p:grpSpPr bwMode="auto">
          <a:xfrm>
            <a:off x="1038225" y="8428038"/>
            <a:ext cx="1152525" cy="1092200"/>
            <a:chOff x="3056" y="1002"/>
            <a:chExt cx="1224" cy="1089"/>
          </a:xfrm>
        </p:grpSpPr>
        <p:sp>
          <p:nvSpPr>
            <p:cNvPr id="50233" name="Rectangle 433"/>
            <p:cNvSpPr>
              <a:spLocks noChangeArrowheads="1"/>
            </p:cNvSpPr>
            <p:nvPr/>
          </p:nvSpPr>
          <p:spPr bwMode="auto">
            <a:xfrm>
              <a:off x="3056" y="1002"/>
              <a:ext cx="1224" cy="1089"/>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34" name="Freeform 434"/>
            <p:cNvSpPr>
              <a:spLocks/>
            </p:cNvSpPr>
            <p:nvPr/>
          </p:nvSpPr>
          <p:spPr bwMode="auto">
            <a:xfrm>
              <a:off x="3238" y="1229"/>
              <a:ext cx="861" cy="635"/>
            </a:xfrm>
            <a:custGeom>
              <a:avLst/>
              <a:gdLst>
                <a:gd name="T0" fmla="*/ 0 w 861"/>
                <a:gd name="T1" fmla="*/ 0 h 635"/>
                <a:gd name="T2" fmla="*/ 0 w 861"/>
                <a:gd name="T3" fmla="*/ 635 h 635"/>
                <a:gd name="T4" fmla="*/ 861 w 861"/>
                <a:gd name="T5" fmla="*/ 635 h 635"/>
                <a:gd name="T6" fmla="*/ 0 60000 65536"/>
                <a:gd name="T7" fmla="*/ 0 60000 65536"/>
                <a:gd name="T8" fmla="*/ 0 60000 65536"/>
              </a:gdLst>
              <a:ahLst/>
              <a:cxnLst>
                <a:cxn ang="T6">
                  <a:pos x="T0" y="T1"/>
                </a:cxn>
                <a:cxn ang="T7">
                  <a:pos x="T2" y="T3"/>
                </a:cxn>
                <a:cxn ang="T8">
                  <a:pos x="T4" y="T5"/>
                </a:cxn>
              </a:cxnLst>
              <a:rect l="0" t="0" r="r" b="b"/>
              <a:pathLst>
                <a:path w="861" h="635">
                  <a:moveTo>
                    <a:pt x="0" y="0"/>
                  </a:moveTo>
                  <a:lnTo>
                    <a:pt x="0" y="635"/>
                  </a:lnTo>
                  <a:lnTo>
                    <a:pt x="861" y="635"/>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35" name="Line 435"/>
            <p:cNvSpPr>
              <a:spLocks noChangeShapeType="1"/>
            </p:cNvSpPr>
            <p:nvPr/>
          </p:nvSpPr>
          <p:spPr bwMode="auto">
            <a:xfrm flipV="1">
              <a:off x="3328" y="1274"/>
              <a:ext cx="635" cy="4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0236" name="Oval 436"/>
            <p:cNvSpPr>
              <a:spLocks noChangeArrowheads="1"/>
            </p:cNvSpPr>
            <p:nvPr/>
          </p:nvSpPr>
          <p:spPr bwMode="auto">
            <a:xfrm>
              <a:off x="3419" y="1547"/>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37" name="Oval 437"/>
            <p:cNvSpPr>
              <a:spLocks noChangeArrowheads="1"/>
            </p:cNvSpPr>
            <p:nvPr/>
          </p:nvSpPr>
          <p:spPr bwMode="auto">
            <a:xfrm>
              <a:off x="3510" y="1456"/>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38" name="Oval 438"/>
            <p:cNvSpPr>
              <a:spLocks noChangeArrowheads="1"/>
            </p:cNvSpPr>
            <p:nvPr/>
          </p:nvSpPr>
          <p:spPr bwMode="auto">
            <a:xfrm>
              <a:off x="3601" y="1456"/>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39" name="Oval 439"/>
            <p:cNvSpPr>
              <a:spLocks noChangeArrowheads="1"/>
            </p:cNvSpPr>
            <p:nvPr/>
          </p:nvSpPr>
          <p:spPr bwMode="auto">
            <a:xfrm>
              <a:off x="3601" y="1365"/>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40" name="Oval 440"/>
            <p:cNvSpPr>
              <a:spLocks noChangeArrowheads="1"/>
            </p:cNvSpPr>
            <p:nvPr/>
          </p:nvSpPr>
          <p:spPr bwMode="auto">
            <a:xfrm>
              <a:off x="3691" y="1365"/>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41" name="Oval 441"/>
            <p:cNvSpPr>
              <a:spLocks noChangeArrowheads="1"/>
            </p:cNvSpPr>
            <p:nvPr/>
          </p:nvSpPr>
          <p:spPr bwMode="auto">
            <a:xfrm>
              <a:off x="3691" y="1320"/>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42" name="Oval 442"/>
            <p:cNvSpPr>
              <a:spLocks noChangeArrowheads="1"/>
            </p:cNvSpPr>
            <p:nvPr/>
          </p:nvSpPr>
          <p:spPr bwMode="auto">
            <a:xfrm>
              <a:off x="3782" y="1320"/>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43" name="Oval 443"/>
            <p:cNvSpPr>
              <a:spLocks noChangeArrowheads="1"/>
            </p:cNvSpPr>
            <p:nvPr/>
          </p:nvSpPr>
          <p:spPr bwMode="auto">
            <a:xfrm>
              <a:off x="3827" y="1274"/>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44" name="Oval 444"/>
            <p:cNvSpPr>
              <a:spLocks noChangeArrowheads="1"/>
            </p:cNvSpPr>
            <p:nvPr/>
          </p:nvSpPr>
          <p:spPr bwMode="auto">
            <a:xfrm>
              <a:off x="3373" y="1683"/>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45" name="Oval 445"/>
            <p:cNvSpPr>
              <a:spLocks noChangeArrowheads="1"/>
            </p:cNvSpPr>
            <p:nvPr/>
          </p:nvSpPr>
          <p:spPr bwMode="auto">
            <a:xfrm>
              <a:off x="3827" y="1365"/>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46" name="Oval 446"/>
            <p:cNvSpPr>
              <a:spLocks noChangeArrowheads="1"/>
            </p:cNvSpPr>
            <p:nvPr/>
          </p:nvSpPr>
          <p:spPr bwMode="auto">
            <a:xfrm>
              <a:off x="3555" y="1547"/>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47" name="Oval 447"/>
            <p:cNvSpPr>
              <a:spLocks noChangeArrowheads="1"/>
            </p:cNvSpPr>
            <p:nvPr/>
          </p:nvSpPr>
          <p:spPr bwMode="auto">
            <a:xfrm>
              <a:off x="3555" y="1637"/>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48" name="Oval 448"/>
            <p:cNvSpPr>
              <a:spLocks noChangeArrowheads="1"/>
            </p:cNvSpPr>
            <p:nvPr/>
          </p:nvSpPr>
          <p:spPr bwMode="auto">
            <a:xfrm>
              <a:off x="3646" y="1592"/>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49" name="Oval 449"/>
            <p:cNvSpPr>
              <a:spLocks noChangeArrowheads="1"/>
            </p:cNvSpPr>
            <p:nvPr/>
          </p:nvSpPr>
          <p:spPr bwMode="auto">
            <a:xfrm>
              <a:off x="3737" y="1591"/>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50" name="Oval 450"/>
            <p:cNvSpPr>
              <a:spLocks noChangeArrowheads="1"/>
            </p:cNvSpPr>
            <p:nvPr/>
          </p:nvSpPr>
          <p:spPr bwMode="auto">
            <a:xfrm>
              <a:off x="3691" y="1501"/>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51" name="Oval 451"/>
            <p:cNvSpPr>
              <a:spLocks noChangeArrowheads="1"/>
            </p:cNvSpPr>
            <p:nvPr/>
          </p:nvSpPr>
          <p:spPr bwMode="auto">
            <a:xfrm>
              <a:off x="3827" y="1501"/>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52" name="Oval 452"/>
            <p:cNvSpPr>
              <a:spLocks noChangeArrowheads="1"/>
            </p:cNvSpPr>
            <p:nvPr/>
          </p:nvSpPr>
          <p:spPr bwMode="auto">
            <a:xfrm>
              <a:off x="3782" y="1456"/>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53" name="Oval 453"/>
            <p:cNvSpPr>
              <a:spLocks noChangeArrowheads="1"/>
            </p:cNvSpPr>
            <p:nvPr/>
          </p:nvSpPr>
          <p:spPr bwMode="auto">
            <a:xfrm>
              <a:off x="3918" y="1365"/>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54" name="Oval 454"/>
            <p:cNvSpPr>
              <a:spLocks noChangeArrowheads="1"/>
            </p:cNvSpPr>
            <p:nvPr/>
          </p:nvSpPr>
          <p:spPr bwMode="auto">
            <a:xfrm>
              <a:off x="3510" y="1683"/>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55" name="Oval 455"/>
            <p:cNvSpPr>
              <a:spLocks noChangeArrowheads="1"/>
            </p:cNvSpPr>
            <p:nvPr/>
          </p:nvSpPr>
          <p:spPr bwMode="auto">
            <a:xfrm>
              <a:off x="3736" y="1410"/>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0256" name="Oval 456"/>
            <p:cNvSpPr>
              <a:spLocks noChangeArrowheads="1"/>
            </p:cNvSpPr>
            <p:nvPr/>
          </p:nvSpPr>
          <p:spPr bwMode="auto">
            <a:xfrm>
              <a:off x="3464" y="1637"/>
              <a:ext cx="46" cy="4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3"/>
          <p:cNvSpPr>
            <a:spLocks noChangeArrowheads="1"/>
          </p:cNvSpPr>
          <p:nvPr/>
        </p:nvSpPr>
        <p:spPr bwMode="auto">
          <a:xfrm>
            <a:off x="71438" y="36513"/>
            <a:ext cx="66373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800" b="1">
                <a:latin typeface="HG丸ｺﾞｼｯｸM-PRO" panose="020F0600000000000000" pitchFamily="50" charset="-128"/>
                <a:ea typeface="HG丸ｺﾞｼｯｸM-PRO" panose="020F0600000000000000" pitchFamily="50" charset="-128"/>
              </a:rPr>
              <a:t>4.</a:t>
            </a:r>
            <a:r>
              <a:rPr lang="ja-JP" altLang="en-US" sz="1800" b="1">
                <a:latin typeface="HG丸ｺﾞｼｯｸM-PRO" panose="020F0600000000000000" pitchFamily="50" charset="-128"/>
                <a:ea typeface="HG丸ｺﾞｼｯｸM-PRO" panose="020F0600000000000000" pitchFamily="50" charset="-128"/>
              </a:rPr>
              <a:t>４　ＱＣ七つ道具とはどんなもの、どんなときに使うもの</a:t>
            </a:r>
          </a:p>
        </p:txBody>
      </p:sp>
      <p:sp>
        <p:nvSpPr>
          <p:cNvPr id="52227" name="Rectangle 6"/>
          <p:cNvSpPr>
            <a:spLocks noChangeArrowheads="1"/>
          </p:cNvSpPr>
          <p:nvPr/>
        </p:nvSpPr>
        <p:spPr bwMode="auto">
          <a:xfrm>
            <a:off x="71438" y="415925"/>
            <a:ext cx="6540500" cy="349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tabLst>
                <a:tab pos="447675" algn="l"/>
              </a:tabLst>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tabLst>
                <a:tab pos="447675" algn="l"/>
              </a:tabLst>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tabLst>
                <a:tab pos="447675" algn="l"/>
              </a:tabLst>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tabLst>
                <a:tab pos="447675" algn="l"/>
              </a:tabLst>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tabLst>
                <a:tab pos="447675" algn="l"/>
              </a:tabLst>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tabLst>
                <a:tab pos="447675" algn="l"/>
              </a:tabLst>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tabLst>
                <a:tab pos="447675" algn="l"/>
              </a:tabLst>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tabLst>
                <a:tab pos="447675" algn="l"/>
              </a:tabLst>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tabLst>
                <a:tab pos="447675" algn="l"/>
              </a:tabLst>
              <a:defRPr kumimoji="1" sz="2000">
                <a:solidFill>
                  <a:schemeClr val="tx1"/>
                </a:solidFill>
                <a:latin typeface="Arial" panose="020B0604020202020204" pitchFamily="34" charset="0"/>
                <a:ea typeface="ＭＳ Ｐゴシック" panose="020B0600070205080204" pitchFamily="50" charset="-128"/>
              </a:defRPr>
            </a:lvl9pPr>
          </a:lstStyle>
          <a:p>
            <a:pPr>
              <a:lnSpc>
                <a:spcPct val="120000"/>
              </a:lnSpc>
              <a:spcBef>
                <a:spcPct val="0"/>
              </a:spcBef>
              <a:buFontTx/>
              <a:buNone/>
            </a:pPr>
            <a:r>
              <a:rPr lang="ja-JP" altLang="en-US" sz="1600" b="1">
                <a:latin typeface="HG丸ｺﾞｼｯｸM-PRO" panose="020F0600000000000000" pitchFamily="50" charset="-128"/>
                <a:ea typeface="HG丸ｺﾞｼｯｸM-PRO" panose="020F0600000000000000" pitchFamily="50" charset="-128"/>
                <a:cs typeface="Times New Roman" panose="02020603050405020304" pitchFamily="18" charset="0"/>
              </a:rPr>
              <a:t>４</a:t>
            </a:r>
            <a:r>
              <a:rPr lang="en-US" altLang="ja-JP" sz="1600" b="1">
                <a:latin typeface="HG丸ｺﾞｼｯｸM-PRO" panose="020F0600000000000000" pitchFamily="50" charset="-128"/>
                <a:ea typeface="HG丸ｺﾞｼｯｸM-PRO" panose="020F0600000000000000" pitchFamily="50" charset="-128"/>
                <a:cs typeface="Times New Roman" panose="02020603050405020304" pitchFamily="18" charset="0"/>
              </a:rPr>
              <a:t>.4.1</a:t>
            </a:r>
            <a:r>
              <a:rPr lang="ja-JP" altLang="en-US" sz="1600" b="1">
                <a:latin typeface="HG丸ｺﾞｼｯｸM-PRO" panose="020F0600000000000000" pitchFamily="50" charset="-128"/>
                <a:ea typeface="HG丸ｺﾞｼｯｸM-PRO" panose="020F0600000000000000" pitchFamily="50" charset="-128"/>
                <a:cs typeface="Times New Roman" panose="02020603050405020304" pitchFamily="18" charset="0"/>
              </a:rPr>
              <a:t>　チェックシート</a:t>
            </a:r>
            <a:endPar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52228" name="Text Box 9"/>
          <p:cNvSpPr txBox="1">
            <a:spLocks noChangeArrowheads="1"/>
          </p:cNvSpPr>
          <p:nvPr/>
        </p:nvSpPr>
        <p:spPr bwMode="auto">
          <a:xfrm>
            <a:off x="1843088" y="3767138"/>
            <a:ext cx="2971800" cy="2778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200" b="1">
                <a:latin typeface="HG丸ｺﾞｼｯｸM-PRO" panose="020F0600000000000000" pitchFamily="50" charset="-128"/>
                <a:ea typeface="HG丸ｺﾞｼｯｸM-PRO" panose="020F0600000000000000" pitchFamily="50" charset="-128"/>
              </a:rPr>
              <a:t>ラベル不良チェックシート</a:t>
            </a:r>
          </a:p>
        </p:txBody>
      </p:sp>
      <p:sp>
        <p:nvSpPr>
          <p:cNvPr id="52229" name="Text Box 10"/>
          <p:cNvSpPr txBox="1">
            <a:spLocks noChangeArrowheads="1"/>
          </p:cNvSpPr>
          <p:nvPr/>
        </p:nvSpPr>
        <p:spPr bwMode="auto">
          <a:xfrm>
            <a:off x="5016500" y="3724275"/>
            <a:ext cx="1524000" cy="400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r>
              <a:rPr lang="ja-JP" altLang="en-US" sz="1000">
                <a:latin typeface="HG丸ｺﾞｼｯｸM-PRO" panose="020F0600000000000000" pitchFamily="50" charset="-128"/>
                <a:ea typeface="HG丸ｺﾞｼｯｸM-PRO" panose="020F0600000000000000" pitchFamily="50" charset="-128"/>
              </a:rPr>
              <a:t>年○月○日　作成</a:t>
            </a:r>
            <a:br>
              <a:rPr lang="ja-JP" altLang="en-US" sz="1000">
                <a:latin typeface="HG丸ｺﾞｼｯｸM-PRO" panose="020F0600000000000000" pitchFamily="50" charset="-128"/>
                <a:ea typeface="HG丸ｺﾞｼｯｸM-PRO" panose="020F0600000000000000" pitchFamily="50" charset="-128"/>
              </a:rPr>
            </a:br>
            <a:r>
              <a:rPr lang="ja-JP" altLang="en-US" sz="1000">
                <a:latin typeface="HG丸ｺﾞｼｯｸM-PRO" panose="020F0600000000000000" pitchFamily="50" charset="-128"/>
                <a:ea typeface="HG丸ｺﾞｼｯｸM-PRO" panose="020F0600000000000000" pitchFamily="50" charset="-128"/>
              </a:rPr>
              <a:t>作成者：○○○○</a:t>
            </a:r>
          </a:p>
        </p:txBody>
      </p:sp>
      <p:grpSp>
        <p:nvGrpSpPr>
          <p:cNvPr id="52230" name="Group 11"/>
          <p:cNvGrpSpPr>
            <a:grpSpLocks/>
          </p:cNvGrpSpPr>
          <p:nvPr/>
        </p:nvGrpSpPr>
        <p:grpSpPr bwMode="auto">
          <a:xfrm>
            <a:off x="274638" y="4113213"/>
            <a:ext cx="6343650" cy="2352675"/>
            <a:chOff x="384" y="336"/>
            <a:chExt cx="3456" cy="1560"/>
          </a:xfrm>
        </p:grpSpPr>
        <p:sp>
          <p:nvSpPr>
            <p:cNvPr id="52519" name="Rectangle 12"/>
            <p:cNvSpPr>
              <a:spLocks noChangeArrowheads="1"/>
            </p:cNvSpPr>
            <p:nvPr/>
          </p:nvSpPr>
          <p:spPr bwMode="auto">
            <a:xfrm>
              <a:off x="3408" y="1724"/>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20" name="Rectangle 13"/>
            <p:cNvSpPr>
              <a:spLocks noChangeArrowheads="1"/>
            </p:cNvSpPr>
            <p:nvPr/>
          </p:nvSpPr>
          <p:spPr bwMode="auto">
            <a:xfrm>
              <a:off x="3408" y="1552"/>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21" name="Rectangle 14"/>
            <p:cNvSpPr>
              <a:spLocks noChangeArrowheads="1"/>
            </p:cNvSpPr>
            <p:nvPr/>
          </p:nvSpPr>
          <p:spPr bwMode="auto">
            <a:xfrm>
              <a:off x="3408" y="1380"/>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22" name="Rectangle 15"/>
            <p:cNvSpPr>
              <a:spLocks noChangeArrowheads="1"/>
            </p:cNvSpPr>
            <p:nvPr/>
          </p:nvSpPr>
          <p:spPr bwMode="auto">
            <a:xfrm>
              <a:off x="3408" y="1196"/>
              <a:ext cx="432" cy="1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23" name="Rectangle 16"/>
            <p:cNvSpPr>
              <a:spLocks noChangeArrowheads="1"/>
            </p:cNvSpPr>
            <p:nvPr/>
          </p:nvSpPr>
          <p:spPr bwMode="auto">
            <a:xfrm>
              <a:off x="3408" y="1024"/>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24" name="Rectangle 17"/>
            <p:cNvSpPr>
              <a:spLocks noChangeArrowheads="1"/>
            </p:cNvSpPr>
            <p:nvPr/>
          </p:nvSpPr>
          <p:spPr bwMode="auto">
            <a:xfrm>
              <a:off x="3408" y="852"/>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25" name="Rectangle 18"/>
            <p:cNvSpPr>
              <a:spLocks noChangeArrowheads="1"/>
            </p:cNvSpPr>
            <p:nvPr/>
          </p:nvSpPr>
          <p:spPr bwMode="auto">
            <a:xfrm>
              <a:off x="3408" y="680"/>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26" name="Rectangle 19"/>
            <p:cNvSpPr>
              <a:spLocks noChangeArrowheads="1"/>
            </p:cNvSpPr>
            <p:nvPr/>
          </p:nvSpPr>
          <p:spPr bwMode="auto">
            <a:xfrm>
              <a:off x="3408" y="508"/>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200">
                  <a:latin typeface="HG丸ｺﾞｼｯｸM-PRO" panose="020F0600000000000000" pitchFamily="50" charset="-128"/>
                  <a:ea typeface="HG丸ｺﾞｼｯｸM-PRO" panose="020F0600000000000000" pitchFamily="50" charset="-128"/>
                </a:rPr>
                <a:t>その他</a:t>
              </a:r>
            </a:p>
          </p:txBody>
        </p:sp>
        <p:sp>
          <p:nvSpPr>
            <p:cNvPr id="52527" name="Rectangle 20"/>
            <p:cNvSpPr>
              <a:spLocks noChangeArrowheads="1"/>
            </p:cNvSpPr>
            <p:nvPr/>
          </p:nvSpPr>
          <p:spPr bwMode="auto">
            <a:xfrm>
              <a:off x="2976" y="1724"/>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28" name="Rectangle 21"/>
            <p:cNvSpPr>
              <a:spLocks noChangeArrowheads="1"/>
            </p:cNvSpPr>
            <p:nvPr/>
          </p:nvSpPr>
          <p:spPr bwMode="auto">
            <a:xfrm>
              <a:off x="2976" y="1552"/>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29" name="Rectangle 22"/>
            <p:cNvSpPr>
              <a:spLocks noChangeArrowheads="1"/>
            </p:cNvSpPr>
            <p:nvPr/>
          </p:nvSpPr>
          <p:spPr bwMode="auto">
            <a:xfrm>
              <a:off x="2976" y="1380"/>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30" name="Rectangle 23"/>
            <p:cNvSpPr>
              <a:spLocks noChangeArrowheads="1"/>
            </p:cNvSpPr>
            <p:nvPr/>
          </p:nvSpPr>
          <p:spPr bwMode="auto">
            <a:xfrm>
              <a:off x="2976" y="1196"/>
              <a:ext cx="432" cy="1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31" name="Rectangle 24"/>
            <p:cNvSpPr>
              <a:spLocks noChangeArrowheads="1"/>
            </p:cNvSpPr>
            <p:nvPr/>
          </p:nvSpPr>
          <p:spPr bwMode="auto">
            <a:xfrm>
              <a:off x="2976" y="1024"/>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32" name="Rectangle 25"/>
            <p:cNvSpPr>
              <a:spLocks noChangeArrowheads="1"/>
            </p:cNvSpPr>
            <p:nvPr/>
          </p:nvSpPr>
          <p:spPr bwMode="auto">
            <a:xfrm>
              <a:off x="2976" y="852"/>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33" name="Rectangle 26"/>
            <p:cNvSpPr>
              <a:spLocks noChangeArrowheads="1"/>
            </p:cNvSpPr>
            <p:nvPr/>
          </p:nvSpPr>
          <p:spPr bwMode="auto">
            <a:xfrm>
              <a:off x="2976" y="680"/>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34" name="Rectangle 27"/>
            <p:cNvSpPr>
              <a:spLocks noChangeArrowheads="1"/>
            </p:cNvSpPr>
            <p:nvPr/>
          </p:nvSpPr>
          <p:spPr bwMode="auto">
            <a:xfrm>
              <a:off x="2976" y="508"/>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200">
                  <a:latin typeface="HG丸ｺﾞｼｯｸM-PRO" panose="020F0600000000000000" pitchFamily="50" charset="-128"/>
                  <a:ea typeface="HG丸ｺﾞｼｯｸM-PRO" panose="020F0600000000000000" pitchFamily="50" charset="-128"/>
                </a:rPr>
                <a:t>汚れ</a:t>
              </a:r>
            </a:p>
          </p:txBody>
        </p:sp>
        <p:sp>
          <p:nvSpPr>
            <p:cNvPr id="52535" name="Rectangle 28"/>
            <p:cNvSpPr>
              <a:spLocks noChangeArrowheads="1"/>
            </p:cNvSpPr>
            <p:nvPr/>
          </p:nvSpPr>
          <p:spPr bwMode="auto">
            <a:xfrm>
              <a:off x="2544" y="1724"/>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36" name="Rectangle 29"/>
            <p:cNvSpPr>
              <a:spLocks noChangeArrowheads="1"/>
            </p:cNvSpPr>
            <p:nvPr/>
          </p:nvSpPr>
          <p:spPr bwMode="auto">
            <a:xfrm>
              <a:off x="2544" y="1552"/>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37" name="Rectangle 30"/>
            <p:cNvSpPr>
              <a:spLocks noChangeArrowheads="1"/>
            </p:cNvSpPr>
            <p:nvPr/>
          </p:nvSpPr>
          <p:spPr bwMode="auto">
            <a:xfrm>
              <a:off x="2544" y="1380"/>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38" name="Rectangle 31"/>
            <p:cNvSpPr>
              <a:spLocks noChangeArrowheads="1"/>
            </p:cNvSpPr>
            <p:nvPr/>
          </p:nvSpPr>
          <p:spPr bwMode="auto">
            <a:xfrm>
              <a:off x="2544" y="1196"/>
              <a:ext cx="432" cy="1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39" name="Rectangle 32"/>
            <p:cNvSpPr>
              <a:spLocks noChangeArrowheads="1"/>
            </p:cNvSpPr>
            <p:nvPr/>
          </p:nvSpPr>
          <p:spPr bwMode="auto">
            <a:xfrm>
              <a:off x="2544" y="1024"/>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40" name="Rectangle 33"/>
            <p:cNvSpPr>
              <a:spLocks noChangeArrowheads="1"/>
            </p:cNvSpPr>
            <p:nvPr/>
          </p:nvSpPr>
          <p:spPr bwMode="auto">
            <a:xfrm>
              <a:off x="2544" y="852"/>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41" name="Rectangle 34"/>
            <p:cNvSpPr>
              <a:spLocks noChangeArrowheads="1"/>
            </p:cNvSpPr>
            <p:nvPr/>
          </p:nvSpPr>
          <p:spPr bwMode="auto">
            <a:xfrm>
              <a:off x="2544" y="680"/>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42" name="Rectangle 35"/>
            <p:cNvSpPr>
              <a:spLocks noChangeArrowheads="1"/>
            </p:cNvSpPr>
            <p:nvPr/>
          </p:nvSpPr>
          <p:spPr bwMode="auto">
            <a:xfrm>
              <a:off x="2544" y="508"/>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200">
                  <a:latin typeface="HG丸ｺﾞｼｯｸM-PRO" panose="020F0600000000000000" pitchFamily="50" charset="-128"/>
                  <a:ea typeface="HG丸ｺﾞｼｯｸM-PRO" panose="020F0600000000000000" pitchFamily="50" charset="-128"/>
                </a:rPr>
                <a:t>シワ</a:t>
              </a:r>
            </a:p>
          </p:txBody>
        </p:sp>
        <p:sp>
          <p:nvSpPr>
            <p:cNvPr id="52543" name="Rectangle 36"/>
            <p:cNvSpPr>
              <a:spLocks noChangeArrowheads="1"/>
            </p:cNvSpPr>
            <p:nvPr/>
          </p:nvSpPr>
          <p:spPr bwMode="auto">
            <a:xfrm>
              <a:off x="2112" y="1724"/>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44" name="Rectangle 37"/>
            <p:cNvSpPr>
              <a:spLocks noChangeArrowheads="1"/>
            </p:cNvSpPr>
            <p:nvPr/>
          </p:nvSpPr>
          <p:spPr bwMode="auto">
            <a:xfrm>
              <a:off x="2112" y="1552"/>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45" name="Rectangle 38"/>
            <p:cNvSpPr>
              <a:spLocks noChangeArrowheads="1"/>
            </p:cNvSpPr>
            <p:nvPr/>
          </p:nvSpPr>
          <p:spPr bwMode="auto">
            <a:xfrm>
              <a:off x="2112" y="1380"/>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46" name="Rectangle 39"/>
            <p:cNvSpPr>
              <a:spLocks noChangeArrowheads="1"/>
            </p:cNvSpPr>
            <p:nvPr/>
          </p:nvSpPr>
          <p:spPr bwMode="auto">
            <a:xfrm>
              <a:off x="2112" y="1196"/>
              <a:ext cx="432" cy="1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47" name="Rectangle 40"/>
            <p:cNvSpPr>
              <a:spLocks noChangeArrowheads="1"/>
            </p:cNvSpPr>
            <p:nvPr/>
          </p:nvSpPr>
          <p:spPr bwMode="auto">
            <a:xfrm>
              <a:off x="2112" y="1024"/>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48" name="Rectangle 41"/>
            <p:cNvSpPr>
              <a:spLocks noChangeArrowheads="1"/>
            </p:cNvSpPr>
            <p:nvPr/>
          </p:nvSpPr>
          <p:spPr bwMode="auto">
            <a:xfrm>
              <a:off x="2112" y="852"/>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49" name="Rectangle 42"/>
            <p:cNvSpPr>
              <a:spLocks noChangeArrowheads="1"/>
            </p:cNvSpPr>
            <p:nvPr/>
          </p:nvSpPr>
          <p:spPr bwMode="auto">
            <a:xfrm>
              <a:off x="2112" y="680"/>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50" name="Rectangle 43"/>
            <p:cNvSpPr>
              <a:spLocks noChangeArrowheads="1"/>
            </p:cNvSpPr>
            <p:nvPr/>
          </p:nvSpPr>
          <p:spPr bwMode="auto">
            <a:xfrm>
              <a:off x="2112" y="508"/>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200">
                  <a:latin typeface="HG丸ｺﾞｼｯｸM-PRO" panose="020F0600000000000000" pitchFamily="50" charset="-128"/>
                  <a:ea typeface="HG丸ｺﾞｼｯｸM-PRO" panose="020F0600000000000000" pitchFamily="50" charset="-128"/>
                </a:rPr>
                <a:t>曲り</a:t>
              </a:r>
            </a:p>
          </p:txBody>
        </p:sp>
        <p:sp>
          <p:nvSpPr>
            <p:cNvPr id="52551" name="Rectangle 44"/>
            <p:cNvSpPr>
              <a:spLocks noChangeArrowheads="1"/>
            </p:cNvSpPr>
            <p:nvPr/>
          </p:nvSpPr>
          <p:spPr bwMode="auto">
            <a:xfrm>
              <a:off x="1680" y="1724"/>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52" name="Rectangle 45"/>
            <p:cNvSpPr>
              <a:spLocks noChangeArrowheads="1"/>
            </p:cNvSpPr>
            <p:nvPr/>
          </p:nvSpPr>
          <p:spPr bwMode="auto">
            <a:xfrm>
              <a:off x="1680" y="1552"/>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53" name="Rectangle 46"/>
            <p:cNvSpPr>
              <a:spLocks noChangeArrowheads="1"/>
            </p:cNvSpPr>
            <p:nvPr/>
          </p:nvSpPr>
          <p:spPr bwMode="auto">
            <a:xfrm>
              <a:off x="1680" y="1380"/>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54" name="Rectangle 47"/>
            <p:cNvSpPr>
              <a:spLocks noChangeArrowheads="1"/>
            </p:cNvSpPr>
            <p:nvPr/>
          </p:nvSpPr>
          <p:spPr bwMode="auto">
            <a:xfrm>
              <a:off x="1680" y="1196"/>
              <a:ext cx="432" cy="1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55" name="Rectangle 48"/>
            <p:cNvSpPr>
              <a:spLocks noChangeArrowheads="1"/>
            </p:cNvSpPr>
            <p:nvPr/>
          </p:nvSpPr>
          <p:spPr bwMode="auto">
            <a:xfrm>
              <a:off x="1680" y="1024"/>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56" name="Rectangle 49"/>
            <p:cNvSpPr>
              <a:spLocks noChangeArrowheads="1"/>
            </p:cNvSpPr>
            <p:nvPr/>
          </p:nvSpPr>
          <p:spPr bwMode="auto">
            <a:xfrm>
              <a:off x="1680" y="852"/>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57" name="Rectangle 50"/>
            <p:cNvSpPr>
              <a:spLocks noChangeArrowheads="1"/>
            </p:cNvSpPr>
            <p:nvPr/>
          </p:nvSpPr>
          <p:spPr bwMode="auto">
            <a:xfrm>
              <a:off x="1680" y="680"/>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200">
                <a:latin typeface="HG丸ｺﾞｼｯｸM-PRO" panose="020F0600000000000000" pitchFamily="50" charset="-128"/>
                <a:ea typeface="HG丸ｺﾞｼｯｸM-PRO" panose="020F0600000000000000" pitchFamily="50" charset="-128"/>
              </a:endParaRPr>
            </a:p>
          </p:txBody>
        </p:sp>
        <p:sp>
          <p:nvSpPr>
            <p:cNvPr id="52558" name="Rectangle 51"/>
            <p:cNvSpPr>
              <a:spLocks noChangeArrowheads="1"/>
            </p:cNvSpPr>
            <p:nvPr/>
          </p:nvSpPr>
          <p:spPr bwMode="auto">
            <a:xfrm>
              <a:off x="1680" y="508"/>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200">
                  <a:latin typeface="HG丸ｺﾞｼｯｸM-PRO" panose="020F0600000000000000" pitchFamily="50" charset="-128"/>
                  <a:ea typeface="HG丸ｺﾞｼｯｸM-PRO" panose="020F0600000000000000" pitchFamily="50" charset="-128"/>
                </a:rPr>
                <a:t>ズレ</a:t>
              </a:r>
            </a:p>
          </p:txBody>
        </p:sp>
        <p:sp>
          <p:nvSpPr>
            <p:cNvPr id="52559" name="Rectangle 52"/>
            <p:cNvSpPr>
              <a:spLocks noChangeArrowheads="1"/>
            </p:cNvSpPr>
            <p:nvPr/>
          </p:nvSpPr>
          <p:spPr bwMode="auto">
            <a:xfrm>
              <a:off x="1248" y="1724"/>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200">
                  <a:latin typeface="HG丸ｺﾞｼｯｸM-PRO" panose="020F0600000000000000" pitchFamily="50" charset="-128"/>
                  <a:ea typeface="HG丸ｺﾞｼｯｸM-PRO" panose="020F0600000000000000" pitchFamily="50" charset="-128"/>
                </a:rPr>
                <a:t>塩川</a:t>
              </a:r>
            </a:p>
          </p:txBody>
        </p:sp>
        <p:sp>
          <p:nvSpPr>
            <p:cNvPr id="52560" name="Rectangle 53"/>
            <p:cNvSpPr>
              <a:spLocks noChangeArrowheads="1"/>
            </p:cNvSpPr>
            <p:nvPr/>
          </p:nvSpPr>
          <p:spPr bwMode="auto">
            <a:xfrm>
              <a:off x="384" y="1724"/>
              <a:ext cx="1030"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1000">
                  <a:latin typeface="HG丸ｺﾞｼｯｸM-PRO" panose="020F0600000000000000" pitchFamily="50" charset="-128"/>
                  <a:ea typeface="HG丸ｺﾞｼｯｸM-PRO" panose="020F0600000000000000" pitchFamily="50" charset="-128"/>
                </a:rPr>
                <a:t>１６：００～１７：００</a:t>
              </a:r>
            </a:p>
          </p:txBody>
        </p:sp>
        <p:sp>
          <p:nvSpPr>
            <p:cNvPr id="52561" name="Rectangle 54"/>
            <p:cNvSpPr>
              <a:spLocks noChangeArrowheads="1"/>
            </p:cNvSpPr>
            <p:nvPr/>
          </p:nvSpPr>
          <p:spPr bwMode="auto">
            <a:xfrm>
              <a:off x="1248" y="1552"/>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200">
                  <a:latin typeface="HG丸ｺﾞｼｯｸM-PRO" panose="020F0600000000000000" pitchFamily="50" charset="-128"/>
                  <a:ea typeface="HG丸ｺﾞｼｯｸM-PRO" panose="020F0600000000000000" pitchFamily="50" charset="-128"/>
                </a:rPr>
                <a:t>渡辺</a:t>
              </a:r>
            </a:p>
          </p:txBody>
        </p:sp>
        <p:sp>
          <p:nvSpPr>
            <p:cNvPr id="52562" name="Rectangle 55"/>
            <p:cNvSpPr>
              <a:spLocks noChangeArrowheads="1"/>
            </p:cNvSpPr>
            <p:nvPr/>
          </p:nvSpPr>
          <p:spPr bwMode="auto">
            <a:xfrm>
              <a:off x="384" y="1552"/>
              <a:ext cx="1035"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1000">
                  <a:latin typeface="HG丸ｺﾞｼｯｸM-PRO" panose="020F0600000000000000" pitchFamily="50" charset="-128"/>
                  <a:ea typeface="HG丸ｺﾞｼｯｸM-PRO" panose="020F0600000000000000" pitchFamily="50" charset="-128"/>
                </a:rPr>
                <a:t>１５：００～１６：００</a:t>
              </a:r>
            </a:p>
          </p:txBody>
        </p:sp>
        <p:sp>
          <p:nvSpPr>
            <p:cNvPr id="52563" name="Rectangle 56"/>
            <p:cNvSpPr>
              <a:spLocks noChangeArrowheads="1"/>
            </p:cNvSpPr>
            <p:nvPr/>
          </p:nvSpPr>
          <p:spPr bwMode="auto">
            <a:xfrm>
              <a:off x="1248" y="1380"/>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200">
                  <a:latin typeface="HG丸ｺﾞｼｯｸM-PRO" panose="020F0600000000000000" pitchFamily="50" charset="-128"/>
                  <a:ea typeface="HG丸ｺﾞｼｯｸM-PRO" panose="020F0600000000000000" pitchFamily="50" charset="-128"/>
                </a:rPr>
                <a:t>根木</a:t>
              </a:r>
            </a:p>
          </p:txBody>
        </p:sp>
        <p:sp>
          <p:nvSpPr>
            <p:cNvPr id="52564" name="Rectangle 57"/>
            <p:cNvSpPr>
              <a:spLocks noChangeArrowheads="1"/>
            </p:cNvSpPr>
            <p:nvPr/>
          </p:nvSpPr>
          <p:spPr bwMode="auto">
            <a:xfrm>
              <a:off x="384" y="1380"/>
              <a:ext cx="1017"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1000">
                  <a:latin typeface="HG丸ｺﾞｼｯｸM-PRO" panose="020F0600000000000000" pitchFamily="50" charset="-128"/>
                  <a:ea typeface="HG丸ｺﾞｼｯｸM-PRO" panose="020F0600000000000000" pitchFamily="50" charset="-128"/>
                </a:rPr>
                <a:t>１４：００～１５：００</a:t>
              </a:r>
            </a:p>
          </p:txBody>
        </p:sp>
        <p:sp>
          <p:nvSpPr>
            <p:cNvPr id="52565" name="Rectangle 58"/>
            <p:cNvSpPr>
              <a:spLocks noChangeArrowheads="1"/>
            </p:cNvSpPr>
            <p:nvPr/>
          </p:nvSpPr>
          <p:spPr bwMode="auto">
            <a:xfrm>
              <a:off x="1248" y="1196"/>
              <a:ext cx="432" cy="1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200">
                  <a:latin typeface="HG丸ｺﾞｼｯｸM-PRO" panose="020F0600000000000000" pitchFamily="50" charset="-128"/>
                  <a:ea typeface="HG丸ｺﾞｼｯｸM-PRO" panose="020F0600000000000000" pitchFamily="50" charset="-128"/>
                </a:rPr>
                <a:t>河田</a:t>
              </a:r>
            </a:p>
          </p:txBody>
        </p:sp>
        <p:sp>
          <p:nvSpPr>
            <p:cNvPr id="52566" name="Rectangle 59"/>
            <p:cNvSpPr>
              <a:spLocks noChangeArrowheads="1"/>
            </p:cNvSpPr>
            <p:nvPr/>
          </p:nvSpPr>
          <p:spPr bwMode="auto">
            <a:xfrm>
              <a:off x="384" y="1196"/>
              <a:ext cx="1100" cy="1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1000">
                  <a:latin typeface="HG丸ｺﾞｼｯｸM-PRO" panose="020F0600000000000000" pitchFamily="50" charset="-128"/>
                  <a:ea typeface="HG丸ｺﾞｼｯｸM-PRO" panose="020F0600000000000000" pitchFamily="50" charset="-128"/>
                </a:rPr>
                <a:t>１３：００～１４：００</a:t>
              </a:r>
            </a:p>
          </p:txBody>
        </p:sp>
        <p:sp>
          <p:nvSpPr>
            <p:cNvPr id="52567" name="Rectangle 60"/>
            <p:cNvSpPr>
              <a:spLocks noChangeArrowheads="1"/>
            </p:cNvSpPr>
            <p:nvPr/>
          </p:nvSpPr>
          <p:spPr bwMode="auto">
            <a:xfrm>
              <a:off x="1248" y="1024"/>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200">
                  <a:latin typeface="HG丸ｺﾞｼｯｸM-PRO" panose="020F0600000000000000" pitchFamily="50" charset="-128"/>
                  <a:ea typeface="HG丸ｺﾞｼｯｸM-PRO" panose="020F0600000000000000" pitchFamily="50" charset="-128"/>
                </a:rPr>
                <a:t>村野</a:t>
              </a:r>
            </a:p>
          </p:txBody>
        </p:sp>
        <p:sp>
          <p:nvSpPr>
            <p:cNvPr id="52568" name="Rectangle 61"/>
            <p:cNvSpPr>
              <a:spLocks noChangeArrowheads="1"/>
            </p:cNvSpPr>
            <p:nvPr/>
          </p:nvSpPr>
          <p:spPr bwMode="auto">
            <a:xfrm>
              <a:off x="384" y="1024"/>
              <a:ext cx="1017"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1000">
                  <a:latin typeface="HG丸ｺﾞｼｯｸM-PRO" panose="020F0600000000000000" pitchFamily="50" charset="-128"/>
                  <a:ea typeface="HG丸ｺﾞｼｯｸM-PRO" panose="020F0600000000000000" pitchFamily="50" charset="-128"/>
                </a:rPr>
                <a:t>１１：００～１２：００</a:t>
              </a:r>
            </a:p>
          </p:txBody>
        </p:sp>
        <p:sp>
          <p:nvSpPr>
            <p:cNvPr id="52569" name="Rectangle 62"/>
            <p:cNvSpPr>
              <a:spLocks noChangeArrowheads="1"/>
            </p:cNvSpPr>
            <p:nvPr/>
          </p:nvSpPr>
          <p:spPr bwMode="auto">
            <a:xfrm>
              <a:off x="1248" y="852"/>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200">
                  <a:latin typeface="HG丸ｺﾞｼｯｸM-PRO" panose="020F0600000000000000" pitchFamily="50" charset="-128"/>
                  <a:ea typeface="HG丸ｺﾞｼｯｸM-PRO" panose="020F0600000000000000" pitchFamily="50" charset="-128"/>
                </a:rPr>
                <a:t>堀田</a:t>
              </a:r>
            </a:p>
          </p:txBody>
        </p:sp>
        <p:sp>
          <p:nvSpPr>
            <p:cNvPr id="52570" name="Rectangle 63"/>
            <p:cNvSpPr>
              <a:spLocks noChangeArrowheads="1"/>
            </p:cNvSpPr>
            <p:nvPr/>
          </p:nvSpPr>
          <p:spPr bwMode="auto">
            <a:xfrm>
              <a:off x="384" y="852"/>
              <a:ext cx="105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1000">
                  <a:latin typeface="HG丸ｺﾞｼｯｸM-PRO" panose="020F0600000000000000" pitchFamily="50" charset="-128"/>
                  <a:ea typeface="HG丸ｺﾞｼｯｸM-PRO" panose="020F0600000000000000" pitchFamily="50" charset="-128"/>
                </a:rPr>
                <a:t>１０：００～１１：００</a:t>
              </a:r>
            </a:p>
          </p:txBody>
        </p:sp>
        <p:sp>
          <p:nvSpPr>
            <p:cNvPr id="52571" name="Rectangle 64"/>
            <p:cNvSpPr>
              <a:spLocks noChangeArrowheads="1"/>
            </p:cNvSpPr>
            <p:nvPr/>
          </p:nvSpPr>
          <p:spPr bwMode="auto">
            <a:xfrm>
              <a:off x="1248" y="680"/>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200">
                  <a:latin typeface="HG丸ｺﾞｼｯｸM-PRO" panose="020F0600000000000000" pitchFamily="50" charset="-128"/>
                  <a:ea typeface="HG丸ｺﾞｼｯｸM-PRO" panose="020F0600000000000000" pitchFamily="50" charset="-128"/>
                </a:rPr>
                <a:t>佐藤</a:t>
              </a:r>
            </a:p>
          </p:txBody>
        </p:sp>
        <p:sp>
          <p:nvSpPr>
            <p:cNvPr id="52572" name="Rectangle 65"/>
            <p:cNvSpPr>
              <a:spLocks noChangeArrowheads="1"/>
            </p:cNvSpPr>
            <p:nvPr/>
          </p:nvSpPr>
          <p:spPr bwMode="auto">
            <a:xfrm>
              <a:off x="384" y="680"/>
              <a:ext cx="112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1000">
                  <a:latin typeface="HG丸ｺﾞｼｯｸM-PRO" panose="020F0600000000000000" pitchFamily="50" charset="-128"/>
                  <a:ea typeface="HG丸ｺﾞｼｯｸM-PRO" panose="020F0600000000000000" pitchFamily="50" charset="-128"/>
                </a:rPr>
                <a:t>　９：００～１０：００</a:t>
              </a:r>
            </a:p>
          </p:txBody>
        </p:sp>
        <p:sp>
          <p:nvSpPr>
            <p:cNvPr id="52573" name="Rectangle 66"/>
            <p:cNvSpPr>
              <a:spLocks noChangeArrowheads="1"/>
            </p:cNvSpPr>
            <p:nvPr/>
          </p:nvSpPr>
          <p:spPr bwMode="auto">
            <a:xfrm>
              <a:off x="1248" y="508"/>
              <a:ext cx="43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200">
                  <a:latin typeface="HG丸ｺﾞｼｯｸM-PRO" panose="020F0600000000000000" pitchFamily="50" charset="-128"/>
                  <a:ea typeface="HG丸ｺﾞｼｯｸM-PRO" panose="020F0600000000000000" pitchFamily="50" charset="-128"/>
                </a:rPr>
                <a:t>担当者</a:t>
              </a:r>
            </a:p>
          </p:txBody>
        </p:sp>
        <p:sp>
          <p:nvSpPr>
            <p:cNvPr id="52574" name="Rectangle 67"/>
            <p:cNvSpPr>
              <a:spLocks noChangeArrowheads="1"/>
            </p:cNvSpPr>
            <p:nvPr/>
          </p:nvSpPr>
          <p:spPr bwMode="auto">
            <a:xfrm>
              <a:off x="384" y="508"/>
              <a:ext cx="864"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1200">
                  <a:latin typeface="HG丸ｺﾞｼｯｸM-PRO" panose="020F0600000000000000" pitchFamily="50" charset="-128"/>
                  <a:ea typeface="HG丸ｺﾞｼｯｸM-PRO" panose="020F0600000000000000" pitchFamily="50" charset="-128"/>
                </a:rPr>
                <a:t>時　　間</a:t>
              </a:r>
            </a:p>
          </p:txBody>
        </p:sp>
        <p:sp>
          <p:nvSpPr>
            <p:cNvPr id="52575" name="Rectangle 68"/>
            <p:cNvSpPr>
              <a:spLocks noChangeArrowheads="1"/>
            </p:cNvSpPr>
            <p:nvPr/>
          </p:nvSpPr>
          <p:spPr bwMode="auto">
            <a:xfrm>
              <a:off x="1248" y="336"/>
              <a:ext cx="2592"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200">
                  <a:latin typeface="HG丸ｺﾞｼｯｸM-PRO" panose="020F0600000000000000" pitchFamily="50" charset="-128"/>
                  <a:ea typeface="HG丸ｺﾞｼｯｸM-PRO" panose="020F0600000000000000" pitchFamily="50" charset="-128"/>
                </a:rPr>
                <a:t>不　良　項　目</a:t>
              </a:r>
            </a:p>
          </p:txBody>
        </p:sp>
        <p:sp>
          <p:nvSpPr>
            <p:cNvPr id="52576" name="Rectangle 69"/>
            <p:cNvSpPr>
              <a:spLocks noChangeArrowheads="1"/>
            </p:cNvSpPr>
            <p:nvPr/>
          </p:nvSpPr>
          <p:spPr bwMode="auto">
            <a:xfrm>
              <a:off x="384" y="336"/>
              <a:ext cx="864" cy="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200">
                  <a:latin typeface="HG丸ｺﾞｼｯｸM-PRO" panose="020F0600000000000000" pitchFamily="50" charset="-128"/>
                  <a:ea typeface="HG丸ｺﾞｼｯｸM-PRO" panose="020F0600000000000000" pitchFamily="50" charset="-128"/>
                </a:rPr>
                <a:t>○○</a:t>
              </a:r>
              <a:r>
                <a:rPr lang="ja-JP" altLang="en-US" sz="1200">
                  <a:latin typeface="HG丸ｺﾞｼｯｸM-PRO" panose="020F0600000000000000" pitchFamily="50" charset="-128"/>
                  <a:ea typeface="HG丸ｺﾞｼｯｸM-PRO" panose="020F0600000000000000" pitchFamily="50" charset="-128"/>
                </a:rPr>
                <a:t>年○月○日</a:t>
              </a:r>
            </a:p>
          </p:txBody>
        </p:sp>
        <p:sp>
          <p:nvSpPr>
            <p:cNvPr id="52577" name="Line 70"/>
            <p:cNvSpPr>
              <a:spLocks noChangeShapeType="1"/>
            </p:cNvSpPr>
            <p:nvPr/>
          </p:nvSpPr>
          <p:spPr bwMode="auto">
            <a:xfrm>
              <a:off x="384" y="1896"/>
              <a:ext cx="3456" cy="0"/>
            </a:xfrm>
            <a:prstGeom prst="line">
              <a:avLst/>
            </a:prstGeom>
            <a:noFill/>
            <a:ln w="12700"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78" name="Line 71"/>
            <p:cNvSpPr>
              <a:spLocks noChangeShapeType="1"/>
            </p:cNvSpPr>
            <p:nvPr/>
          </p:nvSpPr>
          <p:spPr bwMode="auto">
            <a:xfrm>
              <a:off x="384" y="336"/>
              <a:ext cx="0" cy="1560"/>
            </a:xfrm>
            <a:prstGeom prst="line">
              <a:avLst/>
            </a:prstGeom>
            <a:noFill/>
            <a:ln w="12700"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79" name="Line 72"/>
            <p:cNvSpPr>
              <a:spLocks noChangeShapeType="1"/>
            </p:cNvSpPr>
            <p:nvPr/>
          </p:nvSpPr>
          <p:spPr bwMode="auto">
            <a:xfrm>
              <a:off x="3840" y="336"/>
              <a:ext cx="0" cy="1560"/>
            </a:xfrm>
            <a:prstGeom prst="line">
              <a:avLst/>
            </a:prstGeom>
            <a:noFill/>
            <a:ln w="12700"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80" name="Line 73"/>
            <p:cNvSpPr>
              <a:spLocks noChangeShapeType="1"/>
            </p:cNvSpPr>
            <p:nvPr/>
          </p:nvSpPr>
          <p:spPr bwMode="auto">
            <a:xfrm>
              <a:off x="1248" y="336"/>
              <a:ext cx="0" cy="156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81" name="Line 74"/>
            <p:cNvSpPr>
              <a:spLocks noChangeShapeType="1"/>
            </p:cNvSpPr>
            <p:nvPr/>
          </p:nvSpPr>
          <p:spPr bwMode="auto">
            <a:xfrm>
              <a:off x="384" y="508"/>
              <a:ext cx="345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82" name="Line 75"/>
            <p:cNvSpPr>
              <a:spLocks noChangeShapeType="1"/>
            </p:cNvSpPr>
            <p:nvPr/>
          </p:nvSpPr>
          <p:spPr bwMode="auto">
            <a:xfrm>
              <a:off x="1248" y="336"/>
              <a:ext cx="2592"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83" name="Line 76"/>
            <p:cNvSpPr>
              <a:spLocks noChangeShapeType="1"/>
            </p:cNvSpPr>
            <p:nvPr/>
          </p:nvSpPr>
          <p:spPr bwMode="auto">
            <a:xfrm>
              <a:off x="384" y="336"/>
              <a:ext cx="864" cy="0"/>
            </a:xfrm>
            <a:prstGeom prst="line">
              <a:avLst/>
            </a:prstGeom>
            <a:noFill/>
            <a:ln w="12700"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84" name="Line 77"/>
            <p:cNvSpPr>
              <a:spLocks noChangeShapeType="1"/>
            </p:cNvSpPr>
            <p:nvPr/>
          </p:nvSpPr>
          <p:spPr bwMode="auto">
            <a:xfrm>
              <a:off x="384" y="680"/>
              <a:ext cx="345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85" name="Line 78"/>
            <p:cNvSpPr>
              <a:spLocks noChangeShapeType="1"/>
            </p:cNvSpPr>
            <p:nvPr/>
          </p:nvSpPr>
          <p:spPr bwMode="auto">
            <a:xfrm>
              <a:off x="384" y="852"/>
              <a:ext cx="345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86" name="Line 79"/>
            <p:cNvSpPr>
              <a:spLocks noChangeShapeType="1"/>
            </p:cNvSpPr>
            <p:nvPr/>
          </p:nvSpPr>
          <p:spPr bwMode="auto">
            <a:xfrm>
              <a:off x="384" y="1024"/>
              <a:ext cx="345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87" name="Line 80"/>
            <p:cNvSpPr>
              <a:spLocks noChangeShapeType="1"/>
            </p:cNvSpPr>
            <p:nvPr/>
          </p:nvSpPr>
          <p:spPr bwMode="auto">
            <a:xfrm>
              <a:off x="384" y="1196"/>
              <a:ext cx="345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88" name="Line 81"/>
            <p:cNvSpPr>
              <a:spLocks noChangeShapeType="1"/>
            </p:cNvSpPr>
            <p:nvPr/>
          </p:nvSpPr>
          <p:spPr bwMode="auto">
            <a:xfrm>
              <a:off x="384" y="1380"/>
              <a:ext cx="345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89" name="Line 82"/>
            <p:cNvSpPr>
              <a:spLocks noChangeShapeType="1"/>
            </p:cNvSpPr>
            <p:nvPr/>
          </p:nvSpPr>
          <p:spPr bwMode="auto">
            <a:xfrm>
              <a:off x="384" y="1552"/>
              <a:ext cx="345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90" name="Line 83"/>
            <p:cNvSpPr>
              <a:spLocks noChangeShapeType="1"/>
            </p:cNvSpPr>
            <p:nvPr/>
          </p:nvSpPr>
          <p:spPr bwMode="auto">
            <a:xfrm>
              <a:off x="384" y="1724"/>
              <a:ext cx="345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91" name="Line 84"/>
            <p:cNvSpPr>
              <a:spLocks noChangeShapeType="1"/>
            </p:cNvSpPr>
            <p:nvPr/>
          </p:nvSpPr>
          <p:spPr bwMode="auto">
            <a:xfrm>
              <a:off x="1680" y="508"/>
              <a:ext cx="0" cy="138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92" name="Line 85"/>
            <p:cNvSpPr>
              <a:spLocks noChangeShapeType="1"/>
            </p:cNvSpPr>
            <p:nvPr/>
          </p:nvSpPr>
          <p:spPr bwMode="auto">
            <a:xfrm>
              <a:off x="2112" y="508"/>
              <a:ext cx="0" cy="138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93" name="Line 86"/>
            <p:cNvSpPr>
              <a:spLocks noChangeShapeType="1"/>
            </p:cNvSpPr>
            <p:nvPr/>
          </p:nvSpPr>
          <p:spPr bwMode="auto">
            <a:xfrm>
              <a:off x="2544" y="508"/>
              <a:ext cx="0" cy="138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94" name="Line 87"/>
            <p:cNvSpPr>
              <a:spLocks noChangeShapeType="1"/>
            </p:cNvSpPr>
            <p:nvPr/>
          </p:nvSpPr>
          <p:spPr bwMode="auto">
            <a:xfrm>
              <a:off x="2976" y="508"/>
              <a:ext cx="0" cy="138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95" name="Line 88"/>
            <p:cNvSpPr>
              <a:spLocks noChangeShapeType="1"/>
            </p:cNvSpPr>
            <p:nvPr/>
          </p:nvSpPr>
          <p:spPr bwMode="auto">
            <a:xfrm>
              <a:off x="3408" y="508"/>
              <a:ext cx="0" cy="138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96" name="Line 89"/>
            <p:cNvSpPr>
              <a:spLocks noChangeShapeType="1"/>
            </p:cNvSpPr>
            <p:nvPr/>
          </p:nvSpPr>
          <p:spPr bwMode="auto">
            <a:xfrm flipH="1">
              <a:off x="1716" y="720"/>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97" name="Line 90"/>
            <p:cNvSpPr>
              <a:spLocks noChangeShapeType="1"/>
            </p:cNvSpPr>
            <p:nvPr/>
          </p:nvSpPr>
          <p:spPr bwMode="auto">
            <a:xfrm flipH="1">
              <a:off x="1745" y="720"/>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98" name="Line 91"/>
            <p:cNvSpPr>
              <a:spLocks noChangeShapeType="1"/>
            </p:cNvSpPr>
            <p:nvPr/>
          </p:nvSpPr>
          <p:spPr bwMode="auto">
            <a:xfrm flipH="1">
              <a:off x="1774" y="720"/>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99" name="Line 92"/>
            <p:cNvSpPr>
              <a:spLocks noChangeShapeType="1"/>
            </p:cNvSpPr>
            <p:nvPr/>
          </p:nvSpPr>
          <p:spPr bwMode="auto">
            <a:xfrm flipH="1">
              <a:off x="1802" y="720"/>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00" name="Line 93"/>
            <p:cNvSpPr>
              <a:spLocks noChangeShapeType="1"/>
            </p:cNvSpPr>
            <p:nvPr/>
          </p:nvSpPr>
          <p:spPr bwMode="auto">
            <a:xfrm>
              <a:off x="1734" y="738"/>
              <a:ext cx="101" cy="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01" name="Line 94"/>
            <p:cNvSpPr>
              <a:spLocks noChangeShapeType="1"/>
            </p:cNvSpPr>
            <p:nvPr/>
          </p:nvSpPr>
          <p:spPr bwMode="auto">
            <a:xfrm flipH="1">
              <a:off x="1860" y="720"/>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02" name="Line 95"/>
            <p:cNvSpPr>
              <a:spLocks noChangeShapeType="1"/>
            </p:cNvSpPr>
            <p:nvPr/>
          </p:nvSpPr>
          <p:spPr bwMode="auto">
            <a:xfrm flipH="1">
              <a:off x="1889" y="720"/>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03" name="Line 96"/>
            <p:cNvSpPr>
              <a:spLocks noChangeShapeType="1"/>
            </p:cNvSpPr>
            <p:nvPr/>
          </p:nvSpPr>
          <p:spPr bwMode="auto">
            <a:xfrm flipH="1">
              <a:off x="1918" y="720"/>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04" name="Line 97"/>
            <p:cNvSpPr>
              <a:spLocks noChangeShapeType="1"/>
            </p:cNvSpPr>
            <p:nvPr/>
          </p:nvSpPr>
          <p:spPr bwMode="auto">
            <a:xfrm flipH="1">
              <a:off x="1946" y="720"/>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05" name="Line 98"/>
            <p:cNvSpPr>
              <a:spLocks noChangeShapeType="1"/>
            </p:cNvSpPr>
            <p:nvPr/>
          </p:nvSpPr>
          <p:spPr bwMode="auto">
            <a:xfrm>
              <a:off x="1878" y="738"/>
              <a:ext cx="101" cy="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06" name="Line 99"/>
            <p:cNvSpPr>
              <a:spLocks noChangeShapeType="1"/>
            </p:cNvSpPr>
            <p:nvPr/>
          </p:nvSpPr>
          <p:spPr bwMode="auto">
            <a:xfrm flipH="1">
              <a:off x="1704" y="88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07" name="Line 100"/>
            <p:cNvSpPr>
              <a:spLocks noChangeShapeType="1"/>
            </p:cNvSpPr>
            <p:nvPr/>
          </p:nvSpPr>
          <p:spPr bwMode="auto">
            <a:xfrm flipH="1">
              <a:off x="1733" y="88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08" name="Line 101"/>
            <p:cNvSpPr>
              <a:spLocks noChangeShapeType="1"/>
            </p:cNvSpPr>
            <p:nvPr/>
          </p:nvSpPr>
          <p:spPr bwMode="auto">
            <a:xfrm flipH="1">
              <a:off x="1762" y="88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09" name="Line 102"/>
            <p:cNvSpPr>
              <a:spLocks noChangeShapeType="1"/>
            </p:cNvSpPr>
            <p:nvPr/>
          </p:nvSpPr>
          <p:spPr bwMode="auto">
            <a:xfrm flipH="1">
              <a:off x="1790" y="88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10" name="Line 103"/>
            <p:cNvSpPr>
              <a:spLocks noChangeShapeType="1"/>
            </p:cNvSpPr>
            <p:nvPr/>
          </p:nvSpPr>
          <p:spPr bwMode="auto">
            <a:xfrm>
              <a:off x="1722" y="900"/>
              <a:ext cx="101" cy="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11" name="Line 104"/>
            <p:cNvSpPr>
              <a:spLocks noChangeShapeType="1"/>
            </p:cNvSpPr>
            <p:nvPr/>
          </p:nvSpPr>
          <p:spPr bwMode="auto">
            <a:xfrm flipH="1">
              <a:off x="1710" y="106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12" name="Line 105"/>
            <p:cNvSpPr>
              <a:spLocks noChangeShapeType="1"/>
            </p:cNvSpPr>
            <p:nvPr/>
          </p:nvSpPr>
          <p:spPr bwMode="auto">
            <a:xfrm flipH="1">
              <a:off x="1739" y="106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13" name="Line 106"/>
            <p:cNvSpPr>
              <a:spLocks noChangeShapeType="1"/>
            </p:cNvSpPr>
            <p:nvPr/>
          </p:nvSpPr>
          <p:spPr bwMode="auto">
            <a:xfrm flipH="1">
              <a:off x="1768" y="106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14" name="Line 107"/>
            <p:cNvSpPr>
              <a:spLocks noChangeShapeType="1"/>
            </p:cNvSpPr>
            <p:nvPr/>
          </p:nvSpPr>
          <p:spPr bwMode="auto">
            <a:xfrm flipH="1">
              <a:off x="1796" y="106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15" name="Line 108"/>
            <p:cNvSpPr>
              <a:spLocks noChangeShapeType="1"/>
            </p:cNvSpPr>
            <p:nvPr/>
          </p:nvSpPr>
          <p:spPr bwMode="auto">
            <a:xfrm>
              <a:off x="1728" y="1080"/>
              <a:ext cx="101" cy="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16" name="Line 109"/>
            <p:cNvSpPr>
              <a:spLocks noChangeShapeType="1"/>
            </p:cNvSpPr>
            <p:nvPr/>
          </p:nvSpPr>
          <p:spPr bwMode="auto">
            <a:xfrm flipH="1">
              <a:off x="1722" y="124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17" name="Line 110"/>
            <p:cNvSpPr>
              <a:spLocks noChangeShapeType="1"/>
            </p:cNvSpPr>
            <p:nvPr/>
          </p:nvSpPr>
          <p:spPr bwMode="auto">
            <a:xfrm flipH="1">
              <a:off x="1751" y="124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18" name="Line 111"/>
            <p:cNvSpPr>
              <a:spLocks noChangeShapeType="1"/>
            </p:cNvSpPr>
            <p:nvPr/>
          </p:nvSpPr>
          <p:spPr bwMode="auto">
            <a:xfrm flipH="1">
              <a:off x="1780" y="124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19" name="Line 112"/>
            <p:cNvSpPr>
              <a:spLocks noChangeShapeType="1"/>
            </p:cNvSpPr>
            <p:nvPr/>
          </p:nvSpPr>
          <p:spPr bwMode="auto">
            <a:xfrm flipH="1">
              <a:off x="1808" y="124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20" name="Line 113"/>
            <p:cNvSpPr>
              <a:spLocks noChangeShapeType="1"/>
            </p:cNvSpPr>
            <p:nvPr/>
          </p:nvSpPr>
          <p:spPr bwMode="auto">
            <a:xfrm>
              <a:off x="1740" y="1260"/>
              <a:ext cx="101" cy="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21" name="Line 114"/>
            <p:cNvSpPr>
              <a:spLocks noChangeShapeType="1"/>
            </p:cNvSpPr>
            <p:nvPr/>
          </p:nvSpPr>
          <p:spPr bwMode="auto">
            <a:xfrm flipH="1">
              <a:off x="1866" y="124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22" name="Line 115"/>
            <p:cNvSpPr>
              <a:spLocks noChangeShapeType="1"/>
            </p:cNvSpPr>
            <p:nvPr/>
          </p:nvSpPr>
          <p:spPr bwMode="auto">
            <a:xfrm flipH="1">
              <a:off x="1895" y="124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23" name="Line 116"/>
            <p:cNvSpPr>
              <a:spLocks noChangeShapeType="1"/>
            </p:cNvSpPr>
            <p:nvPr/>
          </p:nvSpPr>
          <p:spPr bwMode="auto">
            <a:xfrm flipH="1">
              <a:off x="1924" y="124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24" name="Line 117"/>
            <p:cNvSpPr>
              <a:spLocks noChangeShapeType="1"/>
            </p:cNvSpPr>
            <p:nvPr/>
          </p:nvSpPr>
          <p:spPr bwMode="auto">
            <a:xfrm flipH="1">
              <a:off x="1952" y="124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25" name="Line 118"/>
            <p:cNvSpPr>
              <a:spLocks noChangeShapeType="1"/>
            </p:cNvSpPr>
            <p:nvPr/>
          </p:nvSpPr>
          <p:spPr bwMode="auto">
            <a:xfrm>
              <a:off x="1884" y="1260"/>
              <a:ext cx="101" cy="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26" name="Line 119"/>
            <p:cNvSpPr>
              <a:spLocks noChangeShapeType="1"/>
            </p:cNvSpPr>
            <p:nvPr/>
          </p:nvSpPr>
          <p:spPr bwMode="auto">
            <a:xfrm flipH="1">
              <a:off x="1734" y="1428"/>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27" name="Line 120"/>
            <p:cNvSpPr>
              <a:spLocks noChangeShapeType="1"/>
            </p:cNvSpPr>
            <p:nvPr/>
          </p:nvSpPr>
          <p:spPr bwMode="auto">
            <a:xfrm flipH="1">
              <a:off x="1763" y="1428"/>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28" name="Line 121"/>
            <p:cNvSpPr>
              <a:spLocks noChangeShapeType="1"/>
            </p:cNvSpPr>
            <p:nvPr/>
          </p:nvSpPr>
          <p:spPr bwMode="auto">
            <a:xfrm flipH="1">
              <a:off x="1792" y="1428"/>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29" name="Line 122"/>
            <p:cNvSpPr>
              <a:spLocks noChangeShapeType="1"/>
            </p:cNvSpPr>
            <p:nvPr/>
          </p:nvSpPr>
          <p:spPr bwMode="auto">
            <a:xfrm flipH="1">
              <a:off x="1820" y="1428"/>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30" name="Line 123"/>
            <p:cNvSpPr>
              <a:spLocks noChangeShapeType="1"/>
            </p:cNvSpPr>
            <p:nvPr/>
          </p:nvSpPr>
          <p:spPr bwMode="auto">
            <a:xfrm>
              <a:off x="1752" y="1446"/>
              <a:ext cx="101" cy="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31" name="Line 124"/>
            <p:cNvSpPr>
              <a:spLocks noChangeShapeType="1"/>
            </p:cNvSpPr>
            <p:nvPr/>
          </p:nvSpPr>
          <p:spPr bwMode="auto">
            <a:xfrm flipH="1">
              <a:off x="1728" y="1590"/>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32" name="Line 125"/>
            <p:cNvSpPr>
              <a:spLocks noChangeShapeType="1"/>
            </p:cNvSpPr>
            <p:nvPr/>
          </p:nvSpPr>
          <p:spPr bwMode="auto">
            <a:xfrm flipH="1">
              <a:off x="1757" y="1590"/>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33" name="Line 126"/>
            <p:cNvSpPr>
              <a:spLocks noChangeShapeType="1"/>
            </p:cNvSpPr>
            <p:nvPr/>
          </p:nvSpPr>
          <p:spPr bwMode="auto">
            <a:xfrm flipH="1">
              <a:off x="1786" y="1590"/>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34" name="Line 127"/>
            <p:cNvSpPr>
              <a:spLocks noChangeShapeType="1"/>
            </p:cNvSpPr>
            <p:nvPr/>
          </p:nvSpPr>
          <p:spPr bwMode="auto">
            <a:xfrm flipH="1">
              <a:off x="1814" y="1590"/>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35" name="Line 128"/>
            <p:cNvSpPr>
              <a:spLocks noChangeShapeType="1"/>
            </p:cNvSpPr>
            <p:nvPr/>
          </p:nvSpPr>
          <p:spPr bwMode="auto">
            <a:xfrm>
              <a:off x="1746" y="1608"/>
              <a:ext cx="101" cy="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36" name="Line 129"/>
            <p:cNvSpPr>
              <a:spLocks noChangeShapeType="1"/>
            </p:cNvSpPr>
            <p:nvPr/>
          </p:nvSpPr>
          <p:spPr bwMode="auto">
            <a:xfrm flipH="1">
              <a:off x="1872" y="1590"/>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37" name="Line 130"/>
            <p:cNvSpPr>
              <a:spLocks noChangeShapeType="1"/>
            </p:cNvSpPr>
            <p:nvPr/>
          </p:nvSpPr>
          <p:spPr bwMode="auto">
            <a:xfrm flipH="1">
              <a:off x="1901" y="1590"/>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38" name="Line 131"/>
            <p:cNvSpPr>
              <a:spLocks noChangeShapeType="1"/>
            </p:cNvSpPr>
            <p:nvPr/>
          </p:nvSpPr>
          <p:spPr bwMode="auto">
            <a:xfrm flipH="1">
              <a:off x="1930" y="1590"/>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39" name="Line 132"/>
            <p:cNvSpPr>
              <a:spLocks noChangeShapeType="1"/>
            </p:cNvSpPr>
            <p:nvPr/>
          </p:nvSpPr>
          <p:spPr bwMode="auto">
            <a:xfrm flipH="1">
              <a:off x="1958" y="1590"/>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40" name="Line 133"/>
            <p:cNvSpPr>
              <a:spLocks noChangeShapeType="1"/>
            </p:cNvSpPr>
            <p:nvPr/>
          </p:nvSpPr>
          <p:spPr bwMode="auto">
            <a:xfrm>
              <a:off x="1890" y="1608"/>
              <a:ext cx="101" cy="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41" name="Line 134"/>
            <p:cNvSpPr>
              <a:spLocks noChangeShapeType="1"/>
            </p:cNvSpPr>
            <p:nvPr/>
          </p:nvSpPr>
          <p:spPr bwMode="auto">
            <a:xfrm flipH="1">
              <a:off x="2004" y="720"/>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42" name="Line 135"/>
            <p:cNvSpPr>
              <a:spLocks noChangeShapeType="1"/>
            </p:cNvSpPr>
            <p:nvPr/>
          </p:nvSpPr>
          <p:spPr bwMode="auto">
            <a:xfrm flipH="1">
              <a:off x="1848" y="88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43" name="Line 136"/>
            <p:cNvSpPr>
              <a:spLocks noChangeShapeType="1"/>
            </p:cNvSpPr>
            <p:nvPr/>
          </p:nvSpPr>
          <p:spPr bwMode="auto">
            <a:xfrm flipH="1">
              <a:off x="1877" y="88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44" name="Line 137"/>
            <p:cNvSpPr>
              <a:spLocks noChangeShapeType="1"/>
            </p:cNvSpPr>
            <p:nvPr/>
          </p:nvSpPr>
          <p:spPr bwMode="auto">
            <a:xfrm flipH="1">
              <a:off x="1906" y="88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45" name="Line 138"/>
            <p:cNvSpPr>
              <a:spLocks noChangeShapeType="1"/>
            </p:cNvSpPr>
            <p:nvPr/>
          </p:nvSpPr>
          <p:spPr bwMode="auto">
            <a:xfrm flipH="1">
              <a:off x="1934" y="88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46" name="Line 139"/>
            <p:cNvSpPr>
              <a:spLocks noChangeShapeType="1"/>
            </p:cNvSpPr>
            <p:nvPr/>
          </p:nvSpPr>
          <p:spPr bwMode="auto">
            <a:xfrm flipH="1">
              <a:off x="1854" y="106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47" name="Line 140"/>
            <p:cNvSpPr>
              <a:spLocks noChangeShapeType="1"/>
            </p:cNvSpPr>
            <p:nvPr/>
          </p:nvSpPr>
          <p:spPr bwMode="auto">
            <a:xfrm flipH="1">
              <a:off x="1883" y="106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48" name="Line 141"/>
            <p:cNvSpPr>
              <a:spLocks noChangeShapeType="1"/>
            </p:cNvSpPr>
            <p:nvPr/>
          </p:nvSpPr>
          <p:spPr bwMode="auto">
            <a:xfrm flipH="1">
              <a:off x="1912" y="106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49" name="Line 142"/>
            <p:cNvSpPr>
              <a:spLocks noChangeShapeType="1"/>
            </p:cNvSpPr>
            <p:nvPr/>
          </p:nvSpPr>
          <p:spPr bwMode="auto">
            <a:xfrm flipH="1">
              <a:off x="1878" y="1428"/>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50" name="Line 143"/>
            <p:cNvSpPr>
              <a:spLocks noChangeShapeType="1"/>
            </p:cNvSpPr>
            <p:nvPr/>
          </p:nvSpPr>
          <p:spPr bwMode="auto">
            <a:xfrm flipH="1">
              <a:off x="1907" y="1428"/>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51" name="Line 144"/>
            <p:cNvSpPr>
              <a:spLocks noChangeShapeType="1"/>
            </p:cNvSpPr>
            <p:nvPr/>
          </p:nvSpPr>
          <p:spPr bwMode="auto">
            <a:xfrm flipH="1">
              <a:off x="2148" y="720"/>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52" name="Line 145"/>
            <p:cNvSpPr>
              <a:spLocks noChangeShapeType="1"/>
            </p:cNvSpPr>
            <p:nvPr/>
          </p:nvSpPr>
          <p:spPr bwMode="auto">
            <a:xfrm flipH="1">
              <a:off x="2177" y="720"/>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53" name="Line 146"/>
            <p:cNvSpPr>
              <a:spLocks noChangeShapeType="1"/>
            </p:cNvSpPr>
            <p:nvPr/>
          </p:nvSpPr>
          <p:spPr bwMode="auto">
            <a:xfrm flipH="1">
              <a:off x="2206" y="720"/>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54" name="Line 147"/>
            <p:cNvSpPr>
              <a:spLocks noChangeShapeType="1"/>
            </p:cNvSpPr>
            <p:nvPr/>
          </p:nvSpPr>
          <p:spPr bwMode="auto">
            <a:xfrm flipH="1">
              <a:off x="2234" y="720"/>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55" name="Line 148"/>
            <p:cNvSpPr>
              <a:spLocks noChangeShapeType="1"/>
            </p:cNvSpPr>
            <p:nvPr/>
          </p:nvSpPr>
          <p:spPr bwMode="auto">
            <a:xfrm>
              <a:off x="2166" y="738"/>
              <a:ext cx="101" cy="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56" name="Line 149"/>
            <p:cNvSpPr>
              <a:spLocks noChangeShapeType="1"/>
            </p:cNvSpPr>
            <p:nvPr/>
          </p:nvSpPr>
          <p:spPr bwMode="auto">
            <a:xfrm flipH="1">
              <a:off x="2136" y="88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57" name="Line 150"/>
            <p:cNvSpPr>
              <a:spLocks noChangeShapeType="1"/>
            </p:cNvSpPr>
            <p:nvPr/>
          </p:nvSpPr>
          <p:spPr bwMode="auto">
            <a:xfrm flipH="1">
              <a:off x="2165" y="88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58" name="Line 151"/>
            <p:cNvSpPr>
              <a:spLocks noChangeShapeType="1"/>
            </p:cNvSpPr>
            <p:nvPr/>
          </p:nvSpPr>
          <p:spPr bwMode="auto">
            <a:xfrm flipH="1">
              <a:off x="2194" y="88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59" name="Line 152"/>
            <p:cNvSpPr>
              <a:spLocks noChangeShapeType="1"/>
            </p:cNvSpPr>
            <p:nvPr/>
          </p:nvSpPr>
          <p:spPr bwMode="auto">
            <a:xfrm flipH="1">
              <a:off x="2222" y="88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60" name="Line 153"/>
            <p:cNvSpPr>
              <a:spLocks noChangeShapeType="1"/>
            </p:cNvSpPr>
            <p:nvPr/>
          </p:nvSpPr>
          <p:spPr bwMode="auto">
            <a:xfrm>
              <a:off x="2154" y="900"/>
              <a:ext cx="101" cy="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61" name="Line 154"/>
            <p:cNvSpPr>
              <a:spLocks noChangeShapeType="1"/>
            </p:cNvSpPr>
            <p:nvPr/>
          </p:nvSpPr>
          <p:spPr bwMode="auto">
            <a:xfrm flipH="1">
              <a:off x="2154" y="124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62" name="Line 155"/>
            <p:cNvSpPr>
              <a:spLocks noChangeShapeType="1"/>
            </p:cNvSpPr>
            <p:nvPr/>
          </p:nvSpPr>
          <p:spPr bwMode="auto">
            <a:xfrm flipH="1">
              <a:off x="2183" y="124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63" name="Line 156"/>
            <p:cNvSpPr>
              <a:spLocks noChangeShapeType="1"/>
            </p:cNvSpPr>
            <p:nvPr/>
          </p:nvSpPr>
          <p:spPr bwMode="auto">
            <a:xfrm flipH="1">
              <a:off x="2212" y="124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64" name="Line 157"/>
            <p:cNvSpPr>
              <a:spLocks noChangeShapeType="1"/>
            </p:cNvSpPr>
            <p:nvPr/>
          </p:nvSpPr>
          <p:spPr bwMode="auto">
            <a:xfrm flipH="1">
              <a:off x="2240" y="124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65" name="Line 158"/>
            <p:cNvSpPr>
              <a:spLocks noChangeShapeType="1"/>
            </p:cNvSpPr>
            <p:nvPr/>
          </p:nvSpPr>
          <p:spPr bwMode="auto">
            <a:xfrm>
              <a:off x="2172" y="1260"/>
              <a:ext cx="101" cy="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66" name="Line 159"/>
            <p:cNvSpPr>
              <a:spLocks noChangeShapeType="1"/>
            </p:cNvSpPr>
            <p:nvPr/>
          </p:nvSpPr>
          <p:spPr bwMode="auto">
            <a:xfrm flipH="1">
              <a:off x="2166" y="1428"/>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67" name="Line 160"/>
            <p:cNvSpPr>
              <a:spLocks noChangeShapeType="1"/>
            </p:cNvSpPr>
            <p:nvPr/>
          </p:nvSpPr>
          <p:spPr bwMode="auto">
            <a:xfrm flipH="1">
              <a:off x="2195" y="1428"/>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68" name="Line 161"/>
            <p:cNvSpPr>
              <a:spLocks noChangeShapeType="1"/>
            </p:cNvSpPr>
            <p:nvPr/>
          </p:nvSpPr>
          <p:spPr bwMode="auto">
            <a:xfrm flipH="1">
              <a:off x="2224" y="1428"/>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69" name="Line 162"/>
            <p:cNvSpPr>
              <a:spLocks noChangeShapeType="1"/>
            </p:cNvSpPr>
            <p:nvPr/>
          </p:nvSpPr>
          <p:spPr bwMode="auto">
            <a:xfrm flipH="1">
              <a:off x="2252" y="1428"/>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70" name="Line 163"/>
            <p:cNvSpPr>
              <a:spLocks noChangeShapeType="1"/>
            </p:cNvSpPr>
            <p:nvPr/>
          </p:nvSpPr>
          <p:spPr bwMode="auto">
            <a:xfrm>
              <a:off x="2184" y="1446"/>
              <a:ext cx="101" cy="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71" name="Line 164"/>
            <p:cNvSpPr>
              <a:spLocks noChangeShapeType="1"/>
            </p:cNvSpPr>
            <p:nvPr/>
          </p:nvSpPr>
          <p:spPr bwMode="auto">
            <a:xfrm flipH="1">
              <a:off x="2160" y="1590"/>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72" name="Line 165"/>
            <p:cNvSpPr>
              <a:spLocks noChangeShapeType="1"/>
            </p:cNvSpPr>
            <p:nvPr/>
          </p:nvSpPr>
          <p:spPr bwMode="auto">
            <a:xfrm flipH="1">
              <a:off x="2189" y="1590"/>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73" name="Line 166"/>
            <p:cNvSpPr>
              <a:spLocks noChangeShapeType="1"/>
            </p:cNvSpPr>
            <p:nvPr/>
          </p:nvSpPr>
          <p:spPr bwMode="auto">
            <a:xfrm flipH="1">
              <a:off x="2218" y="1590"/>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74" name="Line 167"/>
            <p:cNvSpPr>
              <a:spLocks noChangeShapeType="1"/>
            </p:cNvSpPr>
            <p:nvPr/>
          </p:nvSpPr>
          <p:spPr bwMode="auto">
            <a:xfrm flipH="1">
              <a:off x="2246" y="1590"/>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75" name="Line 168"/>
            <p:cNvSpPr>
              <a:spLocks noChangeShapeType="1"/>
            </p:cNvSpPr>
            <p:nvPr/>
          </p:nvSpPr>
          <p:spPr bwMode="auto">
            <a:xfrm>
              <a:off x="2178" y="1608"/>
              <a:ext cx="101" cy="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76" name="Line 169"/>
            <p:cNvSpPr>
              <a:spLocks noChangeShapeType="1"/>
            </p:cNvSpPr>
            <p:nvPr/>
          </p:nvSpPr>
          <p:spPr bwMode="auto">
            <a:xfrm flipH="1">
              <a:off x="2310" y="1428"/>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77" name="Line 170"/>
            <p:cNvSpPr>
              <a:spLocks noChangeShapeType="1"/>
            </p:cNvSpPr>
            <p:nvPr/>
          </p:nvSpPr>
          <p:spPr bwMode="auto">
            <a:xfrm flipH="1">
              <a:off x="2339" y="1428"/>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78" name="Line 171"/>
            <p:cNvSpPr>
              <a:spLocks noChangeShapeType="1"/>
            </p:cNvSpPr>
            <p:nvPr/>
          </p:nvSpPr>
          <p:spPr bwMode="auto">
            <a:xfrm flipH="1">
              <a:off x="2298" y="124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79" name="Line 172"/>
            <p:cNvSpPr>
              <a:spLocks noChangeShapeType="1"/>
            </p:cNvSpPr>
            <p:nvPr/>
          </p:nvSpPr>
          <p:spPr bwMode="auto">
            <a:xfrm flipH="1">
              <a:off x="2327" y="124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80" name="Line 173"/>
            <p:cNvSpPr>
              <a:spLocks noChangeShapeType="1"/>
            </p:cNvSpPr>
            <p:nvPr/>
          </p:nvSpPr>
          <p:spPr bwMode="auto">
            <a:xfrm flipH="1">
              <a:off x="2356" y="124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81" name="Line 174"/>
            <p:cNvSpPr>
              <a:spLocks noChangeShapeType="1"/>
            </p:cNvSpPr>
            <p:nvPr/>
          </p:nvSpPr>
          <p:spPr bwMode="auto">
            <a:xfrm flipH="1">
              <a:off x="2142" y="106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82" name="Line 175"/>
            <p:cNvSpPr>
              <a:spLocks noChangeShapeType="1"/>
            </p:cNvSpPr>
            <p:nvPr/>
          </p:nvSpPr>
          <p:spPr bwMode="auto">
            <a:xfrm flipH="1">
              <a:off x="2171" y="106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83" name="Line 176"/>
            <p:cNvSpPr>
              <a:spLocks noChangeShapeType="1"/>
            </p:cNvSpPr>
            <p:nvPr/>
          </p:nvSpPr>
          <p:spPr bwMode="auto">
            <a:xfrm flipH="1">
              <a:off x="2200" y="106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84" name="Line 177"/>
            <p:cNvSpPr>
              <a:spLocks noChangeShapeType="1"/>
            </p:cNvSpPr>
            <p:nvPr/>
          </p:nvSpPr>
          <p:spPr bwMode="auto">
            <a:xfrm flipH="1">
              <a:off x="2228" y="106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85" name="Line 178"/>
            <p:cNvSpPr>
              <a:spLocks noChangeShapeType="1"/>
            </p:cNvSpPr>
            <p:nvPr/>
          </p:nvSpPr>
          <p:spPr bwMode="auto">
            <a:xfrm flipH="1">
              <a:off x="2280" y="88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86" name="Line 179"/>
            <p:cNvSpPr>
              <a:spLocks noChangeShapeType="1"/>
            </p:cNvSpPr>
            <p:nvPr/>
          </p:nvSpPr>
          <p:spPr bwMode="auto">
            <a:xfrm flipH="1">
              <a:off x="2292" y="720"/>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87" name="Line 180"/>
            <p:cNvSpPr>
              <a:spLocks noChangeShapeType="1"/>
            </p:cNvSpPr>
            <p:nvPr/>
          </p:nvSpPr>
          <p:spPr bwMode="auto">
            <a:xfrm flipH="1">
              <a:off x="2321" y="720"/>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88" name="Line 181"/>
            <p:cNvSpPr>
              <a:spLocks noChangeShapeType="1"/>
            </p:cNvSpPr>
            <p:nvPr/>
          </p:nvSpPr>
          <p:spPr bwMode="auto">
            <a:xfrm flipH="1">
              <a:off x="2350" y="720"/>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89" name="Line 182"/>
            <p:cNvSpPr>
              <a:spLocks noChangeShapeType="1"/>
            </p:cNvSpPr>
            <p:nvPr/>
          </p:nvSpPr>
          <p:spPr bwMode="auto">
            <a:xfrm flipH="1">
              <a:off x="2378" y="720"/>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90" name="Line 183"/>
            <p:cNvSpPr>
              <a:spLocks noChangeShapeType="1"/>
            </p:cNvSpPr>
            <p:nvPr/>
          </p:nvSpPr>
          <p:spPr bwMode="auto">
            <a:xfrm flipH="1">
              <a:off x="2580" y="720"/>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91" name="Line 184"/>
            <p:cNvSpPr>
              <a:spLocks noChangeShapeType="1"/>
            </p:cNvSpPr>
            <p:nvPr/>
          </p:nvSpPr>
          <p:spPr bwMode="auto">
            <a:xfrm flipH="1">
              <a:off x="2609" y="720"/>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92" name="Line 185"/>
            <p:cNvSpPr>
              <a:spLocks noChangeShapeType="1"/>
            </p:cNvSpPr>
            <p:nvPr/>
          </p:nvSpPr>
          <p:spPr bwMode="auto">
            <a:xfrm flipH="1">
              <a:off x="2638" y="720"/>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93" name="Line 186"/>
            <p:cNvSpPr>
              <a:spLocks noChangeShapeType="1"/>
            </p:cNvSpPr>
            <p:nvPr/>
          </p:nvSpPr>
          <p:spPr bwMode="auto">
            <a:xfrm flipH="1">
              <a:off x="2666" y="720"/>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94" name="Line 187"/>
            <p:cNvSpPr>
              <a:spLocks noChangeShapeType="1"/>
            </p:cNvSpPr>
            <p:nvPr/>
          </p:nvSpPr>
          <p:spPr bwMode="auto">
            <a:xfrm flipH="1">
              <a:off x="3012" y="720"/>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95" name="Line 188"/>
            <p:cNvSpPr>
              <a:spLocks noChangeShapeType="1"/>
            </p:cNvSpPr>
            <p:nvPr/>
          </p:nvSpPr>
          <p:spPr bwMode="auto">
            <a:xfrm flipH="1">
              <a:off x="3041" y="720"/>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96" name="Line 189"/>
            <p:cNvSpPr>
              <a:spLocks noChangeShapeType="1"/>
            </p:cNvSpPr>
            <p:nvPr/>
          </p:nvSpPr>
          <p:spPr bwMode="auto">
            <a:xfrm flipH="1">
              <a:off x="3444" y="720"/>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97" name="Line 190"/>
            <p:cNvSpPr>
              <a:spLocks noChangeShapeType="1"/>
            </p:cNvSpPr>
            <p:nvPr/>
          </p:nvSpPr>
          <p:spPr bwMode="auto">
            <a:xfrm flipH="1">
              <a:off x="2568" y="88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98" name="Line 191"/>
            <p:cNvSpPr>
              <a:spLocks noChangeShapeType="1"/>
            </p:cNvSpPr>
            <p:nvPr/>
          </p:nvSpPr>
          <p:spPr bwMode="auto">
            <a:xfrm flipH="1">
              <a:off x="2597" y="88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699" name="Line 192"/>
            <p:cNvSpPr>
              <a:spLocks noChangeShapeType="1"/>
            </p:cNvSpPr>
            <p:nvPr/>
          </p:nvSpPr>
          <p:spPr bwMode="auto">
            <a:xfrm flipH="1">
              <a:off x="3000" y="88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00" name="Line 193"/>
            <p:cNvSpPr>
              <a:spLocks noChangeShapeType="1"/>
            </p:cNvSpPr>
            <p:nvPr/>
          </p:nvSpPr>
          <p:spPr bwMode="auto">
            <a:xfrm flipH="1">
              <a:off x="3029" y="88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01" name="Line 194"/>
            <p:cNvSpPr>
              <a:spLocks noChangeShapeType="1"/>
            </p:cNvSpPr>
            <p:nvPr/>
          </p:nvSpPr>
          <p:spPr bwMode="auto">
            <a:xfrm flipH="1">
              <a:off x="3432" y="88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02" name="Line 195"/>
            <p:cNvSpPr>
              <a:spLocks noChangeShapeType="1"/>
            </p:cNvSpPr>
            <p:nvPr/>
          </p:nvSpPr>
          <p:spPr bwMode="auto">
            <a:xfrm flipH="1">
              <a:off x="3461" y="88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03" name="Line 196"/>
            <p:cNvSpPr>
              <a:spLocks noChangeShapeType="1"/>
            </p:cNvSpPr>
            <p:nvPr/>
          </p:nvSpPr>
          <p:spPr bwMode="auto">
            <a:xfrm flipH="1">
              <a:off x="2574" y="106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04" name="Line 197"/>
            <p:cNvSpPr>
              <a:spLocks noChangeShapeType="1"/>
            </p:cNvSpPr>
            <p:nvPr/>
          </p:nvSpPr>
          <p:spPr bwMode="auto">
            <a:xfrm flipH="1">
              <a:off x="2603" y="106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05" name="Line 198"/>
            <p:cNvSpPr>
              <a:spLocks noChangeShapeType="1"/>
            </p:cNvSpPr>
            <p:nvPr/>
          </p:nvSpPr>
          <p:spPr bwMode="auto">
            <a:xfrm flipH="1">
              <a:off x="2632" y="106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06" name="Line 199"/>
            <p:cNvSpPr>
              <a:spLocks noChangeShapeType="1"/>
            </p:cNvSpPr>
            <p:nvPr/>
          </p:nvSpPr>
          <p:spPr bwMode="auto">
            <a:xfrm flipH="1">
              <a:off x="2660" y="106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07" name="Line 200"/>
            <p:cNvSpPr>
              <a:spLocks noChangeShapeType="1"/>
            </p:cNvSpPr>
            <p:nvPr/>
          </p:nvSpPr>
          <p:spPr bwMode="auto">
            <a:xfrm flipH="1">
              <a:off x="3006" y="106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08" name="Line 201"/>
            <p:cNvSpPr>
              <a:spLocks noChangeShapeType="1"/>
            </p:cNvSpPr>
            <p:nvPr/>
          </p:nvSpPr>
          <p:spPr bwMode="auto">
            <a:xfrm flipH="1">
              <a:off x="3035" y="106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09" name="Line 202"/>
            <p:cNvSpPr>
              <a:spLocks noChangeShapeType="1"/>
            </p:cNvSpPr>
            <p:nvPr/>
          </p:nvSpPr>
          <p:spPr bwMode="auto">
            <a:xfrm flipH="1">
              <a:off x="3064" y="106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10" name="Line 203"/>
            <p:cNvSpPr>
              <a:spLocks noChangeShapeType="1"/>
            </p:cNvSpPr>
            <p:nvPr/>
          </p:nvSpPr>
          <p:spPr bwMode="auto">
            <a:xfrm flipH="1">
              <a:off x="3438" y="106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11" name="Line 204"/>
            <p:cNvSpPr>
              <a:spLocks noChangeShapeType="1"/>
            </p:cNvSpPr>
            <p:nvPr/>
          </p:nvSpPr>
          <p:spPr bwMode="auto">
            <a:xfrm flipH="1">
              <a:off x="2586" y="124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12" name="Line 205"/>
            <p:cNvSpPr>
              <a:spLocks noChangeShapeType="1"/>
            </p:cNvSpPr>
            <p:nvPr/>
          </p:nvSpPr>
          <p:spPr bwMode="auto">
            <a:xfrm flipH="1">
              <a:off x="2615" y="124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13" name="Line 206"/>
            <p:cNvSpPr>
              <a:spLocks noChangeShapeType="1"/>
            </p:cNvSpPr>
            <p:nvPr/>
          </p:nvSpPr>
          <p:spPr bwMode="auto">
            <a:xfrm flipH="1">
              <a:off x="2644" y="124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14" name="Line 207"/>
            <p:cNvSpPr>
              <a:spLocks noChangeShapeType="1"/>
            </p:cNvSpPr>
            <p:nvPr/>
          </p:nvSpPr>
          <p:spPr bwMode="auto">
            <a:xfrm flipH="1">
              <a:off x="2672" y="124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15" name="Line 208"/>
            <p:cNvSpPr>
              <a:spLocks noChangeShapeType="1"/>
            </p:cNvSpPr>
            <p:nvPr/>
          </p:nvSpPr>
          <p:spPr bwMode="auto">
            <a:xfrm>
              <a:off x="2604" y="1260"/>
              <a:ext cx="101" cy="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16" name="Line 209"/>
            <p:cNvSpPr>
              <a:spLocks noChangeShapeType="1"/>
            </p:cNvSpPr>
            <p:nvPr/>
          </p:nvSpPr>
          <p:spPr bwMode="auto">
            <a:xfrm flipH="1">
              <a:off x="3018" y="124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17" name="Line 210"/>
            <p:cNvSpPr>
              <a:spLocks noChangeShapeType="1"/>
            </p:cNvSpPr>
            <p:nvPr/>
          </p:nvSpPr>
          <p:spPr bwMode="auto">
            <a:xfrm flipH="1">
              <a:off x="3450" y="124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18" name="Line 211"/>
            <p:cNvSpPr>
              <a:spLocks noChangeShapeType="1"/>
            </p:cNvSpPr>
            <p:nvPr/>
          </p:nvSpPr>
          <p:spPr bwMode="auto">
            <a:xfrm flipH="1">
              <a:off x="2598" y="1428"/>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19" name="Line 212"/>
            <p:cNvSpPr>
              <a:spLocks noChangeShapeType="1"/>
            </p:cNvSpPr>
            <p:nvPr/>
          </p:nvSpPr>
          <p:spPr bwMode="auto">
            <a:xfrm flipH="1">
              <a:off x="2627" y="1428"/>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20" name="Line 213"/>
            <p:cNvSpPr>
              <a:spLocks noChangeShapeType="1"/>
            </p:cNvSpPr>
            <p:nvPr/>
          </p:nvSpPr>
          <p:spPr bwMode="auto">
            <a:xfrm flipH="1">
              <a:off x="2656" y="1428"/>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21" name="Line 214"/>
            <p:cNvSpPr>
              <a:spLocks noChangeShapeType="1"/>
            </p:cNvSpPr>
            <p:nvPr/>
          </p:nvSpPr>
          <p:spPr bwMode="auto">
            <a:xfrm flipH="1">
              <a:off x="3030" y="1428"/>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22" name="Line 215"/>
            <p:cNvSpPr>
              <a:spLocks noChangeShapeType="1"/>
            </p:cNvSpPr>
            <p:nvPr/>
          </p:nvSpPr>
          <p:spPr bwMode="auto">
            <a:xfrm flipH="1">
              <a:off x="3059" y="1428"/>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23" name="Line 216"/>
            <p:cNvSpPr>
              <a:spLocks noChangeShapeType="1"/>
            </p:cNvSpPr>
            <p:nvPr/>
          </p:nvSpPr>
          <p:spPr bwMode="auto">
            <a:xfrm flipH="1">
              <a:off x="3088" y="1428"/>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24" name="Line 217"/>
            <p:cNvSpPr>
              <a:spLocks noChangeShapeType="1"/>
            </p:cNvSpPr>
            <p:nvPr/>
          </p:nvSpPr>
          <p:spPr bwMode="auto">
            <a:xfrm flipH="1">
              <a:off x="3116" y="1428"/>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25" name="Line 218"/>
            <p:cNvSpPr>
              <a:spLocks noChangeShapeType="1"/>
            </p:cNvSpPr>
            <p:nvPr/>
          </p:nvSpPr>
          <p:spPr bwMode="auto">
            <a:xfrm flipH="1">
              <a:off x="3462" y="1428"/>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26" name="Line 219"/>
            <p:cNvSpPr>
              <a:spLocks noChangeShapeType="1"/>
            </p:cNvSpPr>
            <p:nvPr/>
          </p:nvSpPr>
          <p:spPr bwMode="auto">
            <a:xfrm flipH="1">
              <a:off x="3491" y="1428"/>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27" name="Line 220"/>
            <p:cNvSpPr>
              <a:spLocks noChangeShapeType="1"/>
            </p:cNvSpPr>
            <p:nvPr/>
          </p:nvSpPr>
          <p:spPr bwMode="auto">
            <a:xfrm flipH="1">
              <a:off x="2592" y="1590"/>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28" name="Line 221"/>
            <p:cNvSpPr>
              <a:spLocks noChangeShapeType="1"/>
            </p:cNvSpPr>
            <p:nvPr/>
          </p:nvSpPr>
          <p:spPr bwMode="auto">
            <a:xfrm flipH="1">
              <a:off x="2621" y="1590"/>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29" name="Line 222"/>
            <p:cNvSpPr>
              <a:spLocks noChangeShapeType="1"/>
            </p:cNvSpPr>
            <p:nvPr/>
          </p:nvSpPr>
          <p:spPr bwMode="auto">
            <a:xfrm flipH="1">
              <a:off x="2650" y="1590"/>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30" name="Line 223"/>
            <p:cNvSpPr>
              <a:spLocks noChangeShapeType="1"/>
            </p:cNvSpPr>
            <p:nvPr/>
          </p:nvSpPr>
          <p:spPr bwMode="auto">
            <a:xfrm flipH="1">
              <a:off x="2678" y="1590"/>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31" name="Line 224"/>
            <p:cNvSpPr>
              <a:spLocks noChangeShapeType="1"/>
            </p:cNvSpPr>
            <p:nvPr/>
          </p:nvSpPr>
          <p:spPr bwMode="auto">
            <a:xfrm flipH="1">
              <a:off x="3024" y="1590"/>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32" name="Line 225"/>
            <p:cNvSpPr>
              <a:spLocks noChangeShapeType="1"/>
            </p:cNvSpPr>
            <p:nvPr/>
          </p:nvSpPr>
          <p:spPr bwMode="auto">
            <a:xfrm flipH="1">
              <a:off x="3053" y="1590"/>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33" name="Line 226"/>
            <p:cNvSpPr>
              <a:spLocks noChangeShapeType="1"/>
            </p:cNvSpPr>
            <p:nvPr/>
          </p:nvSpPr>
          <p:spPr bwMode="auto">
            <a:xfrm flipH="1">
              <a:off x="3082" y="1590"/>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52734" name="Group 227"/>
            <p:cNvGrpSpPr>
              <a:grpSpLocks/>
            </p:cNvGrpSpPr>
            <p:nvPr/>
          </p:nvGrpSpPr>
          <p:grpSpPr bwMode="auto">
            <a:xfrm>
              <a:off x="1734" y="1758"/>
              <a:ext cx="144" cy="96"/>
              <a:chOff x="1680" y="1776"/>
              <a:chExt cx="240" cy="96"/>
            </a:xfrm>
          </p:grpSpPr>
          <p:sp>
            <p:nvSpPr>
              <p:cNvPr id="52755" name="Line 228"/>
              <p:cNvSpPr>
                <a:spLocks noChangeShapeType="1"/>
              </p:cNvSpPr>
              <p:nvPr/>
            </p:nvSpPr>
            <p:spPr bwMode="auto">
              <a:xfrm flipH="1">
                <a:off x="1680" y="1776"/>
                <a:ext cx="96"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56" name="Line 229"/>
              <p:cNvSpPr>
                <a:spLocks noChangeShapeType="1"/>
              </p:cNvSpPr>
              <p:nvPr/>
            </p:nvSpPr>
            <p:spPr bwMode="auto">
              <a:xfrm flipH="1">
                <a:off x="1728" y="1776"/>
                <a:ext cx="96"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57" name="Line 230"/>
              <p:cNvSpPr>
                <a:spLocks noChangeShapeType="1"/>
              </p:cNvSpPr>
              <p:nvPr/>
            </p:nvSpPr>
            <p:spPr bwMode="auto">
              <a:xfrm flipH="1">
                <a:off x="1776" y="1776"/>
                <a:ext cx="96"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58" name="Line 231"/>
              <p:cNvSpPr>
                <a:spLocks noChangeShapeType="1"/>
              </p:cNvSpPr>
              <p:nvPr/>
            </p:nvSpPr>
            <p:spPr bwMode="auto">
              <a:xfrm flipH="1">
                <a:off x="1824" y="1776"/>
                <a:ext cx="96"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59" name="Line 232"/>
              <p:cNvSpPr>
                <a:spLocks noChangeShapeType="1"/>
              </p:cNvSpPr>
              <p:nvPr/>
            </p:nvSpPr>
            <p:spPr bwMode="auto">
              <a:xfrm>
                <a:off x="1710" y="1794"/>
                <a:ext cx="168" cy="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52735" name="Group 233"/>
            <p:cNvGrpSpPr>
              <a:grpSpLocks/>
            </p:cNvGrpSpPr>
            <p:nvPr/>
          </p:nvGrpSpPr>
          <p:grpSpPr bwMode="auto">
            <a:xfrm>
              <a:off x="1878" y="1758"/>
              <a:ext cx="144" cy="96"/>
              <a:chOff x="2160" y="2544"/>
              <a:chExt cx="144" cy="96"/>
            </a:xfrm>
          </p:grpSpPr>
          <p:sp>
            <p:nvSpPr>
              <p:cNvPr id="52751" name="Line 234"/>
              <p:cNvSpPr>
                <a:spLocks noChangeShapeType="1"/>
              </p:cNvSpPr>
              <p:nvPr/>
            </p:nvSpPr>
            <p:spPr bwMode="auto">
              <a:xfrm flipH="1">
                <a:off x="2160" y="2544"/>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52" name="Line 235"/>
              <p:cNvSpPr>
                <a:spLocks noChangeShapeType="1"/>
              </p:cNvSpPr>
              <p:nvPr/>
            </p:nvSpPr>
            <p:spPr bwMode="auto">
              <a:xfrm flipH="1">
                <a:off x="2189" y="2544"/>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53" name="Line 236"/>
              <p:cNvSpPr>
                <a:spLocks noChangeShapeType="1"/>
              </p:cNvSpPr>
              <p:nvPr/>
            </p:nvSpPr>
            <p:spPr bwMode="auto">
              <a:xfrm flipH="1">
                <a:off x="2218" y="2544"/>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54" name="Line 237"/>
              <p:cNvSpPr>
                <a:spLocks noChangeShapeType="1"/>
              </p:cNvSpPr>
              <p:nvPr/>
            </p:nvSpPr>
            <p:spPr bwMode="auto">
              <a:xfrm flipH="1">
                <a:off x="2246" y="2544"/>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52736" name="Group 238"/>
            <p:cNvGrpSpPr>
              <a:grpSpLocks/>
            </p:cNvGrpSpPr>
            <p:nvPr/>
          </p:nvGrpSpPr>
          <p:grpSpPr bwMode="auto">
            <a:xfrm>
              <a:off x="2166" y="1758"/>
              <a:ext cx="144" cy="96"/>
              <a:chOff x="1680" y="1776"/>
              <a:chExt cx="240" cy="96"/>
            </a:xfrm>
          </p:grpSpPr>
          <p:sp>
            <p:nvSpPr>
              <p:cNvPr id="52746" name="Line 239"/>
              <p:cNvSpPr>
                <a:spLocks noChangeShapeType="1"/>
              </p:cNvSpPr>
              <p:nvPr/>
            </p:nvSpPr>
            <p:spPr bwMode="auto">
              <a:xfrm flipH="1">
                <a:off x="1680" y="1776"/>
                <a:ext cx="96"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47" name="Line 240"/>
              <p:cNvSpPr>
                <a:spLocks noChangeShapeType="1"/>
              </p:cNvSpPr>
              <p:nvPr/>
            </p:nvSpPr>
            <p:spPr bwMode="auto">
              <a:xfrm flipH="1">
                <a:off x="1728" y="1776"/>
                <a:ext cx="96"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48" name="Line 241"/>
              <p:cNvSpPr>
                <a:spLocks noChangeShapeType="1"/>
              </p:cNvSpPr>
              <p:nvPr/>
            </p:nvSpPr>
            <p:spPr bwMode="auto">
              <a:xfrm flipH="1">
                <a:off x="1776" y="1776"/>
                <a:ext cx="96"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49" name="Line 242"/>
              <p:cNvSpPr>
                <a:spLocks noChangeShapeType="1"/>
              </p:cNvSpPr>
              <p:nvPr/>
            </p:nvSpPr>
            <p:spPr bwMode="auto">
              <a:xfrm flipH="1">
                <a:off x="1824" y="1776"/>
                <a:ext cx="96"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50" name="Line 243"/>
              <p:cNvSpPr>
                <a:spLocks noChangeShapeType="1"/>
              </p:cNvSpPr>
              <p:nvPr/>
            </p:nvSpPr>
            <p:spPr bwMode="auto">
              <a:xfrm>
                <a:off x="1710" y="1794"/>
                <a:ext cx="168" cy="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52737" name="Line 244"/>
            <p:cNvSpPr>
              <a:spLocks noChangeShapeType="1"/>
            </p:cNvSpPr>
            <p:nvPr/>
          </p:nvSpPr>
          <p:spPr bwMode="auto">
            <a:xfrm flipH="1">
              <a:off x="2310" y="1758"/>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52738" name="Group 245"/>
            <p:cNvGrpSpPr>
              <a:grpSpLocks/>
            </p:cNvGrpSpPr>
            <p:nvPr/>
          </p:nvGrpSpPr>
          <p:grpSpPr bwMode="auto">
            <a:xfrm>
              <a:off x="2598" y="1758"/>
              <a:ext cx="115" cy="96"/>
              <a:chOff x="2064" y="2448"/>
              <a:chExt cx="115" cy="96"/>
            </a:xfrm>
          </p:grpSpPr>
          <p:sp>
            <p:nvSpPr>
              <p:cNvPr id="52743" name="Line 246"/>
              <p:cNvSpPr>
                <a:spLocks noChangeShapeType="1"/>
              </p:cNvSpPr>
              <p:nvPr/>
            </p:nvSpPr>
            <p:spPr bwMode="auto">
              <a:xfrm flipH="1">
                <a:off x="2064" y="2448"/>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44" name="Line 247"/>
              <p:cNvSpPr>
                <a:spLocks noChangeShapeType="1"/>
              </p:cNvSpPr>
              <p:nvPr/>
            </p:nvSpPr>
            <p:spPr bwMode="auto">
              <a:xfrm flipH="1">
                <a:off x="2093" y="2448"/>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45" name="Line 248"/>
              <p:cNvSpPr>
                <a:spLocks noChangeShapeType="1"/>
              </p:cNvSpPr>
              <p:nvPr/>
            </p:nvSpPr>
            <p:spPr bwMode="auto">
              <a:xfrm flipH="1">
                <a:off x="2122" y="2448"/>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52739" name="Group 249"/>
            <p:cNvGrpSpPr>
              <a:grpSpLocks/>
            </p:cNvGrpSpPr>
            <p:nvPr/>
          </p:nvGrpSpPr>
          <p:grpSpPr bwMode="auto">
            <a:xfrm>
              <a:off x="3030" y="1758"/>
              <a:ext cx="86" cy="96"/>
              <a:chOff x="1968" y="2352"/>
              <a:chExt cx="86" cy="96"/>
            </a:xfrm>
          </p:grpSpPr>
          <p:sp>
            <p:nvSpPr>
              <p:cNvPr id="52741" name="Line 250"/>
              <p:cNvSpPr>
                <a:spLocks noChangeShapeType="1"/>
              </p:cNvSpPr>
              <p:nvPr/>
            </p:nvSpPr>
            <p:spPr bwMode="auto">
              <a:xfrm flipH="1">
                <a:off x="1968" y="2352"/>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742" name="Line 251"/>
              <p:cNvSpPr>
                <a:spLocks noChangeShapeType="1"/>
              </p:cNvSpPr>
              <p:nvPr/>
            </p:nvSpPr>
            <p:spPr bwMode="auto">
              <a:xfrm flipH="1">
                <a:off x="1997" y="2352"/>
                <a:ext cx="57"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52740" name="Line 252"/>
            <p:cNvSpPr>
              <a:spLocks noChangeShapeType="1"/>
            </p:cNvSpPr>
            <p:nvPr/>
          </p:nvSpPr>
          <p:spPr bwMode="auto">
            <a:xfrm flipH="1">
              <a:off x="3462" y="1758"/>
              <a:ext cx="5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3" name="グループ化 2"/>
          <p:cNvGrpSpPr/>
          <p:nvPr/>
        </p:nvGrpSpPr>
        <p:grpSpPr>
          <a:xfrm>
            <a:off x="195263" y="6923088"/>
            <a:ext cx="6423025" cy="2782887"/>
            <a:chOff x="195263" y="6923088"/>
            <a:chExt cx="6423025" cy="2782887"/>
          </a:xfrm>
        </p:grpSpPr>
        <p:sp>
          <p:nvSpPr>
            <p:cNvPr id="52238" name="Rectangle 363"/>
            <p:cNvSpPr>
              <a:spLocks noChangeArrowheads="1"/>
            </p:cNvSpPr>
            <p:nvPr/>
          </p:nvSpPr>
          <p:spPr bwMode="auto">
            <a:xfrm>
              <a:off x="6124209" y="9386063"/>
              <a:ext cx="494079" cy="319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dirty="0">
                  <a:latin typeface="HG丸ｺﾞｼｯｸM-PRO" panose="020F0600000000000000" pitchFamily="50" charset="-128"/>
                  <a:ea typeface="HG丸ｺﾞｼｯｸM-PRO" panose="020F0600000000000000" pitchFamily="50" charset="-128"/>
                </a:rPr>
                <a:t>181</a:t>
              </a:r>
            </a:p>
          </p:txBody>
        </p:sp>
        <p:sp>
          <p:nvSpPr>
            <p:cNvPr id="52239" name="Rectangle 364"/>
            <p:cNvSpPr>
              <a:spLocks noChangeArrowheads="1"/>
            </p:cNvSpPr>
            <p:nvPr/>
          </p:nvSpPr>
          <p:spPr bwMode="auto">
            <a:xfrm>
              <a:off x="5465437" y="9386063"/>
              <a:ext cx="658772" cy="319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dirty="0">
                  <a:latin typeface="HG丸ｺﾞｼｯｸM-PRO" panose="020F0600000000000000" pitchFamily="50" charset="-128"/>
                  <a:ea typeface="HG丸ｺﾞｼｯｸM-PRO" panose="020F0600000000000000" pitchFamily="50" charset="-128"/>
                </a:rPr>
                <a:t>70</a:t>
              </a:r>
              <a:endParaRPr lang="ja-JP" altLang="en-US" sz="1000" dirty="0">
                <a:latin typeface="HG丸ｺﾞｼｯｸM-PRO" panose="020F0600000000000000" pitchFamily="50" charset="-128"/>
                <a:ea typeface="HG丸ｺﾞｼｯｸM-PRO" panose="020F0600000000000000" pitchFamily="50" charset="-128"/>
              </a:endParaRPr>
            </a:p>
          </p:txBody>
        </p:sp>
        <p:sp>
          <p:nvSpPr>
            <p:cNvPr id="52240" name="Rectangle 365"/>
            <p:cNvSpPr>
              <a:spLocks noChangeArrowheads="1"/>
            </p:cNvSpPr>
            <p:nvPr/>
          </p:nvSpPr>
          <p:spPr bwMode="auto">
            <a:xfrm>
              <a:off x="4806666" y="9386063"/>
              <a:ext cx="658772" cy="319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dirty="0">
                  <a:latin typeface="HG丸ｺﾞｼｯｸM-PRO" panose="020F0600000000000000" pitchFamily="50" charset="-128"/>
                  <a:ea typeface="HG丸ｺﾞｼｯｸM-PRO" panose="020F0600000000000000" pitchFamily="50" charset="-128"/>
                </a:rPr>
                <a:t>111</a:t>
              </a:r>
              <a:endParaRPr lang="ja-JP" altLang="en-US" sz="1000" dirty="0">
                <a:latin typeface="HG丸ｺﾞｼｯｸM-PRO" panose="020F0600000000000000" pitchFamily="50" charset="-128"/>
                <a:ea typeface="HG丸ｺﾞｼｯｸM-PRO" panose="020F0600000000000000" pitchFamily="50" charset="-128"/>
              </a:endParaRPr>
            </a:p>
          </p:txBody>
        </p:sp>
        <p:sp>
          <p:nvSpPr>
            <p:cNvPr id="52241" name="Rectangle 366"/>
            <p:cNvSpPr>
              <a:spLocks noChangeArrowheads="1"/>
            </p:cNvSpPr>
            <p:nvPr/>
          </p:nvSpPr>
          <p:spPr bwMode="auto">
            <a:xfrm>
              <a:off x="4394933" y="9386063"/>
              <a:ext cx="411732" cy="319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84</a:t>
              </a:r>
            </a:p>
          </p:txBody>
        </p:sp>
        <p:sp>
          <p:nvSpPr>
            <p:cNvPr id="52242" name="Rectangle 367"/>
            <p:cNvSpPr>
              <a:spLocks noChangeArrowheads="1"/>
            </p:cNvSpPr>
            <p:nvPr/>
          </p:nvSpPr>
          <p:spPr bwMode="auto">
            <a:xfrm>
              <a:off x="3736161" y="9386063"/>
              <a:ext cx="658772" cy="319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33</a:t>
              </a:r>
              <a:endParaRPr lang="ja-JP" altLang="en-US" sz="1000">
                <a:latin typeface="HG丸ｺﾞｼｯｸM-PRO" panose="020F0600000000000000" pitchFamily="50" charset="-128"/>
                <a:ea typeface="HG丸ｺﾞｼｯｸM-PRO" panose="020F0600000000000000" pitchFamily="50" charset="-128"/>
              </a:endParaRPr>
            </a:p>
          </p:txBody>
        </p:sp>
        <p:sp>
          <p:nvSpPr>
            <p:cNvPr id="52243" name="Rectangle 368"/>
            <p:cNvSpPr>
              <a:spLocks noChangeArrowheads="1"/>
            </p:cNvSpPr>
            <p:nvPr/>
          </p:nvSpPr>
          <p:spPr bwMode="auto">
            <a:xfrm>
              <a:off x="3077390" y="9386063"/>
              <a:ext cx="658772" cy="319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51</a:t>
              </a:r>
              <a:endParaRPr lang="ja-JP" altLang="en-US" sz="1000">
                <a:latin typeface="HG丸ｺﾞｼｯｸM-PRO" panose="020F0600000000000000" pitchFamily="50" charset="-128"/>
                <a:ea typeface="HG丸ｺﾞｼｯｸM-PRO" panose="020F0600000000000000" pitchFamily="50" charset="-128"/>
              </a:endParaRPr>
            </a:p>
          </p:txBody>
        </p:sp>
        <p:sp>
          <p:nvSpPr>
            <p:cNvPr id="52244" name="Rectangle 369"/>
            <p:cNvSpPr>
              <a:spLocks noChangeArrowheads="1"/>
            </p:cNvSpPr>
            <p:nvPr/>
          </p:nvSpPr>
          <p:spPr bwMode="auto">
            <a:xfrm>
              <a:off x="2665657" y="9386063"/>
              <a:ext cx="411732" cy="319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dirty="0">
                  <a:latin typeface="HG丸ｺﾞｼｯｸM-PRO" panose="020F0600000000000000" pitchFamily="50" charset="-128"/>
                  <a:ea typeface="HG丸ｺﾞｼｯｸM-PRO" panose="020F0600000000000000" pitchFamily="50" charset="-128"/>
                </a:rPr>
                <a:t>97</a:t>
              </a:r>
            </a:p>
          </p:txBody>
        </p:sp>
        <p:sp>
          <p:nvSpPr>
            <p:cNvPr id="52245" name="Rectangle 370"/>
            <p:cNvSpPr>
              <a:spLocks noChangeArrowheads="1"/>
            </p:cNvSpPr>
            <p:nvPr/>
          </p:nvSpPr>
          <p:spPr bwMode="auto">
            <a:xfrm>
              <a:off x="2006885" y="9386063"/>
              <a:ext cx="658772" cy="319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dirty="0">
                  <a:latin typeface="HG丸ｺﾞｼｯｸM-PRO" panose="020F0600000000000000" pitchFamily="50" charset="-128"/>
                  <a:ea typeface="HG丸ｺﾞｼｯｸM-PRO" panose="020F0600000000000000" pitchFamily="50" charset="-128"/>
                </a:rPr>
                <a:t>37</a:t>
              </a:r>
              <a:endParaRPr lang="ja-JP" altLang="en-US" sz="1000" dirty="0">
                <a:latin typeface="HG丸ｺﾞｼｯｸM-PRO" panose="020F0600000000000000" pitchFamily="50" charset="-128"/>
                <a:ea typeface="HG丸ｺﾞｼｯｸM-PRO" panose="020F0600000000000000" pitchFamily="50" charset="-128"/>
              </a:endParaRPr>
            </a:p>
          </p:txBody>
        </p:sp>
        <p:sp>
          <p:nvSpPr>
            <p:cNvPr id="52246" name="Rectangle 371"/>
            <p:cNvSpPr>
              <a:spLocks noChangeArrowheads="1"/>
            </p:cNvSpPr>
            <p:nvPr/>
          </p:nvSpPr>
          <p:spPr bwMode="auto">
            <a:xfrm>
              <a:off x="1348114" y="9386063"/>
              <a:ext cx="658772" cy="319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dirty="0">
                  <a:latin typeface="HG丸ｺﾞｼｯｸM-PRO" panose="020F0600000000000000" pitchFamily="50" charset="-128"/>
                  <a:ea typeface="HG丸ｺﾞｼｯｸM-PRO" panose="020F0600000000000000" pitchFamily="50" charset="-128"/>
                </a:rPr>
                <a:t>60</a:t>
              </a:r>
              <a:endParaRPr lang="ja-JP" altLang="en-US" sz="1000" dirty="0">
                <a:latin typeface="HG丸ｺﾞｼｯｸM-PRO" panose="020F0600000000000000" pitchFamily="50" charset="-128"/>
                <a:ea typeface="HG丸ｺﾞｼｯｸM-PRO" panose="020F0600000000000000" pitchFamily="50" charset="-128"/>
              </a:endParaRPr>
            </a:p>
          </p:txBody>
        </p:sp>
        <p:sp>
          <p:nvSpPr>
            <p:cNvPr id="52247" name="Rectangle 372"/>
            <p:cNvSpPr>
              <a:spLocks noChangeArrowheads="1"/>
            </p:cNvSpPr>
            <p:nvPr/>
          </p:nvSpPr>
          <p:spPr bwMode="auto">
            <a:xfrm>
              <a:off x="277609" y="9386063"/>
              <a:ext cx="1070504" cy="319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1000">
                  <a:latin typeface="HG丸ｺﾞｼｯｸM-PRO" panose="020F0600000000000000" pitchFamily="50" charset="-128"/>
                  <a:ea typeface="HG丸ｺﾞｼｯｸM-PRO" panose="020F0600000000000000" pitchFamily="50" charset="-128"/>
                </a:rPr>
                <a:t>合　計</a:t>
              </a:r>
            </a:p>
          </p:txBody>
        </p:sp>
        <p:sp>
          <p:nvSpPr>
            <p:cNvPr id="52248" name="Rectangle 373"/>
            <p:cNvSpPr>
              <a:spLocks noChangeArrowheads="1"/>
            </p:cNvSpPr>
            <p:nvPr/>
          </p:nvSpPr>
          <p:spPr bwMode="auto">
            <a:xfrm>
              <a:off x="6124209" y="9035193"/>
              <a:ext cx="494079" cy="350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dirty="0">
                  <a:latin typeface="HG丸ｺﾞｼｯｸM-PRO" panose="020F0600000000000000" pitchFamily="50" charset="-128"/>
                  <a:ea typeface="HG丸ｺﾞｼｯｸM-PRO" panose="020F0600000000000000" pitchFamily="50" charset="-128"/>
                </a:rPr>
                <a:t>18</a:t>
              </a:r>
            </a:p>
          </p:txBody>
        </p:sp>
        <p:sp>
          <p:nvSpPr>
            <p:cNvPr id="52249" name="Rectangle 374"/>
            <p:cNvSpPr>
              <a:spLocks noChangeArrowheads="1"/>
            </p:cNvSpPr>
            <p:nvPr/>
          </p:nvSpPr>
          <p:spPr bwMode="auto">
            <a:xfrm>
              <a:off x="5465437" y="9035193"/>
              <a:ext cx="658772" cy="350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dirty="0">
                  <a:latin typeface="HG丸ｺﾞｼｯｸM-PRO" panose="020F0600000000000000" pitchFamily="50" charset="-128"/>
                  <a:ea typeface="HG丸ｺﾞｼｯｸM-PRO" panose="020F0600000000000000" pitchFamily="50" charset="-128"/>
                </a:rPr>
                <a:t>8</a:t>
              </a:r>
              <a:endParaRPr lang="ja-JP" altLang="en-US" sz="1000" dirty="0">
                <a:latin typeface="HG丸ｺﾞｼｯｸM-PRO" panose="020F0600000000000000" pitchFamily="50" charset="-128"/>
                <a:ea typeface="HG丸ｺﾞｼｯｸM-PRO" panose="020F0600000000000000" pitchFamily="50" charset="-128"/>
              </a:endParaRPr>
            </a:p>
          </p:txBody>
        </p:sp>
        <p:sp>
          <p:nvSpPr>
            <p:cNvPr id="52250" name="Rectangle 375"/>
            <p:cNvSpPr>
              <a:spLocks noChangeArrowheads="1"/>
            </p:cNvSpPr>
            <p:nvPr/>
          </p:nvSpPr>
          <p:spPr bwMode="auto">
            <a:xfrm>
              <a:off x="4806666" y="9035193"/>
              <a:ext cx="658772" cy="350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dirty="0">
                  <a:latin typeface="HG丸ｺﾞｼｯｸM-PRO" panose="020F0600000000000000" pitchFamily="50" charset="-128"/>
                  <a:ea typeface="HG丸ｺﾞｼｯｸM-PRO" panose="020F0600000000000000" pitchFamily="50" charset="-128"/>
                </a:rPr>
                <a:t>10</a:t>
              </a:r>
              <a:endParaRPr lang="ja-JP" altLang="en-US" sz="1000" dirty="0">
                <a:latin typeface="HG丸ｺﾞｼｯｸM-PRO" panose="020F0600000000000000" pitchFamily="50" charset="-128"/>
                <a:ea typeface="HG丸ｺﾞｼｯｸM-PRO" panose="020F0600000000000000" pitchFamily="50" charset="-128"/>
              </a:endParaRPr>
            </a:p>
          </p:txBody>
        </p:sp>
        <p:sp>
          <p:nvSpPr>
            <p:cNvPr id="52251" name="Rectangle 376"/>
            <p:cNvSpPr>
              <a:spLocks noChangeArrowheads="1"/>
            </p:cNvSpPr>
            <p:nvPr/>
          </p:nvSpPr>
          <p:spPr bwMode="auto">
            <a:xfrm>
              <a:off x="4394933" y="9035193"/>
              <a:ext cx="411732" cy="350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9</a:t>
              </a:r>
            </a:p>
          </p:txBody>
        </p:sp>
        <p:sp>
          <p:nvSpPr>
            <p:cNvPr id="52252" name="Rectangle 377"/>
            <p:cNvSpPr>
              <a:spLocks noChangeArrowheads="1"/>
            </p:cNvSpPr>
            <p:nvPr/>
          </p:nvSpPr>
          <p:spPr bwMode="auto">
            <a:xfrm>
              <a:off x="3736161" y="9035193"/>
              <a:ext cx="658772" cy="350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52253" name="Rectangle 378"/>
            <p:cNvSpPr>
              <a:spLocks noChangeArrowheads="1"/>
            </p:cNvSpPr>
            <p:nvPr/>
          </p:nvSpPr>
          <p:spPr bwMode="auto">
            <a:xfrm>
              <a:off x="3077390" y="9035193"/>
              <a:ext cx="658772" cy="350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52254" name="Rectangle 379"/>
            <p:cNvSpPr>
              <a:spLocks noChangeArrowheads="1"/>
            </p:cNvSpPr>
            <p:nvPr/>
          </p:nvSpPr>
          <p:spPr bwMode="auto">
            <a:xfrm>
              <a:off x="2665657" y="9035193"/>
              <a:ext cx="411732" cy="350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dirty="0">
                  <a:latin typeface="HG丸ｺﾞｼｯｸM-PRO" panose="020F0600000000000000" pitchFamily="50" charset="-128"/>
                  <a:ea typeface="HG丸ｺﾞｼｯｸM-PRO" panose="020F0600000000000000" pitchFamily="50" charset="-128"/>
                </a:rPr>
                <a:t>9</a:t>
              </a:r>
            </a:p>
          </p:txBody>
        </p:sp>
        <p:sp>
          <p:nvSpPr>
            <p:cNvPr id="52255" name="Rectangle 380"/>
            <p:cNvSpPr>
              <a:spLocks noChangeArrowheads="1"/>
            </p:cNvSpPr>
            <p:nvPr/>
          </p:nvSpPr>
          <p:spPr bwMode="auto">
            <a:xfrm>
              <a:off x="2006885" y="9035193"/>
              <a:ext cx="658772" cy="350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52256" name="Rectangle 381"/>
            <p:cNvSpPr>
              <a:spLocks noChangeArrowheads="1"/>
            </p:cNvSpPr>
            <p:nvPr/>
          </p:nvSpPr>
          <p:spPr bwMode="auto">
            <a:xfrm>
              <a:off x="1348114" y="9035193"/>
              <a:ext cx="658772" cy="350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52257" name="Rectangle 382"/>
            <p:cNvSpPr>
              <a:spLocks noChangeArrowheads="1"/>
            </p:cNvSpPr>
            <p:nvPr/>
          </p:nvSpPr>
          <p:spPr bwMode="auto">
            <a:xfrm>
              <a:off x="277609" y="9035193"/>
              <a:ext cx="1070504" cy="350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1000">
                  <a:latin typeface="HG丸ｺﾞｼｯｸM-PRO" panose="020F0600000000000000" pitchFamily="50" charset="-128"/>
                  <a:ea typeface="HG丸ｺﾞｼｯｸM-PRO" panose="020F0600000000000000" pitchFamily="50" charset="-128"/>
                </a:rPr>
                <a:t>その他</a:t>
              </a:r>
            </a:p>
          </p:txBody>
        </p:sp>
        <p:sp>
          <p:nvSpPr>
            <p:cNvPr id="52258" name="Rectangle 383"/>
            <p:cNvSpPr>
              <a:spLocks noChangeArrowheads="1"/>
            </p:cNvSpPr>
            <p:nvPr/>
          </p:nvSpPr>
          <p:spPr bwMode="auto">
            <a:xfrm>
              <a:off x="6124209" y="8686042"/>
              <a:ext cx="494079"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33</a:t>
              </a:r>
            </a:p>
          </p:txBody>
        </p:sp>
        <p:sp>
          <p:nvSpPr>
            <p:cNvPr id="52259" name="Rectangle 384"/>
            <p:cNvSpPr>
              <a:spLocks noChangeArrowheads="1"/>
            </p:cNvSpPr>
            <p:nvPr/>
          </p:nvSpPr>
          <p:spPr bwMode="auto">
            <a:xfrm>
              <a:off x="5465437" y="8686042"/>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13</a:t>
              </a:r>
              <a:endParaRPr lang="ja-JP" altLang="en-US" sz="1000">
                <a:latin typeface="HG丸ｺﾞｼｯｸM-PRO" panose="020F0600000000000000" pitchFamily="50" charset="-128"/>
                <a:ea typeface="HG丸ｺﾞｼｯｸM-PRO" panose="020F0600000000000000" pitchFamily="50" charset="-128"/>
              </a:endParaRPr>
            </a:p>
          </p:txBody>
        </p:sp>
        <p:sp>
          <p:nvSpPr>
            <p:cNvPr id="52260" name="Rectangle 385"/>
            <p:cNvSpPr>
              <a:spLocks noChangeArrowheads="1"/>
            </p:cNvSpPr>
            <p:nvPr/>
          </p:nvSpPr>
          <p:spPr bwMode="auto">
            <a:xfrm>
              <a:off x="4806666" y="8686042"/>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20</a:t>
              </a:r>
              <a:endParaRPr lang="ja-JP" altLang="en-US" sz="1000">
                <a:latin typeface="HG丸ｺﾞｼｯｸM-PRO" panose="020F0600000000000000" pitchFamily="50" charset="-128"/>
                <a:ea typeface="HG丸ｺﾞｼｯｸM-PRO" panose="020F0600000000000000" pitchFamily="50" charset="-128"/>
              </a:endParaRPr>
            </a:p>
          </p:txBody>
        </p:sp>
        <p:sp>
          <p:nvSpPr>
            <p:cNvPr id="52261" name="Rectangle 386"/>
            <p:cNvSpPr>
              <a:spLocks noChangeArrowheads="1"/>
            </p:cNvSpPr>
            <p:nvPr/>
          </p:nvSpPr>
          <p:spPr bwMode="auto">
            <a:xfrm>
              <a:off x="4394933" y="8686042"/>
              <a:ext cx="41173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17</a:t>
              </a:r>
            </a:p>
          </p:txBody>
        </p:sp>
        <p:sp>
          <p:nvSpPr>
            <p:cNvPr id="52262" name="Rectangle 387"/>
            <p:cNvSpPr>
              <a:spLocks noChangeArrowheads="1"/>
            </p:cNvSpPr>
            <p:nvPr/>
          </p:nvSpPr>
          <p:spPr bwMode="auto">
            <a:xfrm>
              <a:off x="3736161" y="8686042"/>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52263" name="Rectangle 388"/>
            <p:cNvSpPr>
              <a:spLocks noChangeArrowheads="1"/>
            </p:cNvSpPr>
            <p:nvPr/>
          </p:nvSpPr>
          <p:spPr bwMode="auto">
            <a:xfrm>
              <a:off x="3077390" y="8686042"/>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52264" name="Rectangle 389"/>
            <p:cNvSpPr>
              <a:spLocks noChangeArrowheads="1"/>
            </p:cNvSpPr>
            <p:nvPr/>
          </p:nvSpPr>
          <p:spPr bwMode="auto">
            <a:xfrm>
              <a:off x="2665657" y="8686042"/>
              <a:ext cx="41173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16</a:t>
              </a:r>
            </a:p>
          </p:txBody>
        </p:sp>
        <p:sp>
          <p:nvSpPr>
            <p:cNvPr id="52265" name="Rectangle 390"/>
            <p:cNvSpPr>
              <a:spLocks noChangeArrowheads="1"/>
            </p:cNvSpPr>
            <p:nvPr/>
          </p:nvSpPr>
          <p:spPr bwMode="auto">
            <a:xfrm>
              <a:off x="2006885" y="8686042"/>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52266" name="Rectangle 391"/>
            <p:cNvSpPr>
              <a:spLocks noChangeArrowheads="1"/>
            </p:cNvSpPr>
            <p:nvPr/>
          </p:nvSpPr>
          <p:spPr bwMode="auto">
            <a:xfrm>
              <a:off x="1348114" y="8686042"/>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52267" name="Rectangle 392"/>
            <p:cNvSpPr>
              <a:spLocks noChangeArrowheads="1"/>
            </p:cNvSpPr>
            <p:nvPr/>
          </p:nvSpPr>
          <p:spPr bwMode="auto">
            <a:xfrm>
              <a:off x="277609" y="8686042"/>
              <a:ext cx="1070504"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1000">
                  <a:latin typeface="HG丸ｺﾞｼｯｸM-PRO" panose="020F0600000000000000" pitchFamily="50" charset="-128"/>
                  <a:ea typeface="HG丸ｺﾞｼｯｸM-PRO" panose="020F0600000000000000" pitchFamily="50" charset="-128"/>
                </a:rPr>
                <a:t>ピント不良</a:t>
              </a:r>
            </a:p>
          </p:txBody>
        </p:sp>
        <p:sp>
          <p:nvSpPr>
            <p:cNvPr id="52268" name="Rectangle 393"/>
            <p:cNvSpPr>
              <a:spLocks noChangeArrowheads="1"/>
            </p:cNvSpPr>
            <p:nvPr/>
          </p:nvSpPr>
          <p:spPr bwMode="auto">
            <a:xfrm>
              <a:off x="6124209" y="8336891"/>
              <a:ext cx="494079"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31</a:t>
              </a:r>
            </a:p>
          </p:txBody>
        </p:sp>
        <p:sp>
          <p:nvSpPr>
            <p:cNvPr id="52269" name="Rectangle 394"/>
            <p:cNvSpPr>
              <a:spLocks noChangeArrowheads="1"/>
            </p:cNvSpPr>
            <p:nvPr/>
          </p:nvSpPr>
          <p:spPr bwMode="auto">
            <a:xfrm>
              <a:off x="5465437" y="8336891"/>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9</a:t>
              </a:r>
              <a:endParaRPr lang="ja-JP" altLang="en-US" sz="1000">
                <a:latin typeface="HG丸ｺﾞｼｯｸM-PRO" panose="020F0600000000000000" pitchFamily="50" charset="-128"/>
                <a:ea typeface="HG丸ｺﾞｼｯｸM-PRO" panose="020F0600000000000000" pitchFamily="50" charset="-128"/>
              </a:endParaRPr>
            </a:p>
          </p:txBody>
        </p:sp>
        <p:sp>
          <p:nvSpPr>
            <p:cNvPr id="52270" name="Rectangle 395"/>
            <p:cNvSpPr>
              <a:spLocks noChangeArrowheads="1"/>
            </p:cNvSpPr>
            <p:nvPr/>
          </p:nvSpPr>
          <p:spPr bwMode="auto">
            <a:xfrm>
              <a:off x="4806666" y="8336891"/>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22</a:t>
              </a:r>
              <a:endParaRPr lang="ja-JP" altLang="en-US" sz="1000">
                <a:latin typeface="HG丸ｺﾞｼｯｸM-PRO" panose="020F0600000000000000" pitchFamily="50" charset="-128"/>
                <a:ea typeface="HG丸ｺﾞｼｯｸM-PRO" panose="020F0600000000000000" pitchFamily="50" charset="-128"/>
              </a:endParaRPr>
            </a:p>
          </p:txBody>
        </p:sp>
        <p:sp>
          <p:nvSpPr>
            <p:cNvPr id="52271" name="Rectangle 396"/>
            <p:cNvSpPr>
              <a:spLocks noChangeArrowheads="1"/>
            </p:cNvSpPr>
            <p:nvPr/>
          </p:nvSpPr>
          <p:spPr bwMode="auto">
            <a:xfrm>
              <a:off x="4394933" y="8336891"/>
              <a:ext cx="41173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15</a:t>
              </a:r>
            </a:p>
          </p:txBody>
        </p:sp>
        <p:sp>
          <p:nvSpPr>
            <p:cNvPr id="52272" name="Rectangle 397"/>
            <p:cNvSpPr>
              <a:spLocks noChangeArrowheads="1"/>
            </p:cNvSpPr>
            <p:nvPr/>
          </p:nvSpPr>
          <p:spPr bwMode="auto">
            <a:xfrm>
              <a:off x="3736161" y="8336891"/>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52273" name="Rectangle 398"/>
            <p:cNvSpPr>
              <a:spLocks noChangeArrowheads="1"/>
            </p:cNvSpPr>
            <p:nvPr/>
          </p:nvSpPr>
          <p:spPr bwMode="auto">
            <a:xfrm>
              <a:off x="3077390" y="8336891"/>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52274" name="Rectangle 399"/>
            <p:cNvSpPr>
              <a:spLocks noChangeArrowheads="1"/>
            </p:cNvSpPr>
            <p:nvPr/>
          </p:nvSpPr>
          <p:spPr bwMode="auto">
            <a:xfrm>
              <a:off x="2665657" y="8336891"/>
              <a:ext cx="41173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16</a:t>
              </a:r>
            </a:p>
          </p:txBody>
        </p:sp>
        <p:sp>
          <p:nvSpPr>
            <p:cNvPr id="52275" name="Rectangle 400"/>
            <p:cNvSpPr>
              <a:spLocks noChangeArrowheads="1"/>
            </p:cNvSpPr>
            <p:nvPr/>
          </p:nvSpPr>
          <p:spPr bwMode="auto">
            <a:xfrm>
              <a:off x="2006885" y="8336891"/>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52276" name="Rectangle 401"/>
            <p:cNvSpPr>
              <a:spLocks noChangeArrowheads="1"/>
            </p:cNvSpPr>
            <p:nvPr/>
          </p:nvSpPr>
          <p:spPr bwMode="auto">
            <a:xfrm>
              <a:off x="1348114" y="8336891"/>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52277" name="Rectangle 402"/>
            <p:cNvSpPr>
              <a:spLocks noChangeArrowheads="1"/>
            </p:cNvSpPr>
            <p:nvPr/>
          </p:nvSpPr>
          <p:spPr bwMode="auto">
            <a:xfrm>
              <a:off x="277609" y="8336891"/>
              <a:ext cx="1070504"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1000">
                  <a:latin typeface="HG丸ｺﾞｼｯｸM-PRO" panose="020F0600000000000000" pitchFamily="50" charset="-128"/>
                  <a:ea typeface="HG丸ｺﾞｼｯｸM-PRO" panose="020F0600000000000000" pitchFamily="50" charset="-128"/>
                </a:rPr>
                <a:t>ストロボ</a:t>
              </a:r>
            </a:p>
          </p:txBody>
        </p:sp>
        <p:sp>
          <p:nvSpPr>
            <p:cNvPr id="52278" name="Rectangle 403"/>
            <p:cNvSpPr>
              <a:spLocks noChangeArrowheads="1"/>
            </p:cNvSpPr>
            <p:nvPr/>
          </p:nvSpPr>
          <p:spPr bwMode="auto">
            <a:xfrm>
              <a:off x="6124209" y="7987740"/>
              <a:ext cx="494079"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53</a:t>
              </a:r>
            </a:p>
          </p:txBody>
        </p:sp>
        <p:sp>
          <p:nvSpPr>
            <p:cNvPr id="52279" name="Rectangle 404"/>
            <p:cNvSpPr>
              <a:spLocks noChangeArrowheads="1"/>
            </p:cNvSpPr>
            <p:nvPr/>
          </p:nvSpPr>
          <p:spPr bwMode="auto">
            <a:xfrm>
              <a:off x="5465437" y="7987740"/>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29</a:t>
              </a:r>
              <a:endParaRPr lang="ja-JP" altLang="en-US" sz="1000">
                <a:latin typeface="HG丸ｺﾞｼｯｸM-PRO" panose="020F0600000000000000" pitchFamily="50" charset="-128"/>
                <a:ea typeface="HG丸ｺﾞｼｯｸM-PRO" panose="020F0600000000000000" pitchFamily="50" charset="-128"/>
              </a:endParaRPr>
            </a:p>
          </p:txBody>
        </p:sp>
        <p:sp>
          <p:nvSpPr>
            <p:cNvPr id="52280" name="Rectangle 405"/>
            <p:cNvSpPr>
              <a:spLocks noChangeArrowheads="1"/>
            </p:cNvSpPr>
            <p:nvPr/>
          </p:nvSpPr>
          <p:spPr bwMode="auto">
            <a:xfrm>
              <a:off x="4806666" y="7987740"/>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24</a:t>
              </a:r>
              <a:endParaRPr lang="ja-JP" altLang="en-US" sz="1000">
                <a:latin typeface="HG丸ｺﾞｼｯｸM-PRO" panose="020F0600000000000000" pitchFamily="50" charset="-128"/>
                <a:ea typeface="HG丸ｺﾞｼｯｸM-PRO" panose="020F0600000000000000" pitchFamily="50" charset="-128"/>
              </a:endParaRPr>
            </a:p>
          </p:txBody>
        </p:sp>
        <p:sp>
          <p:nvSpPr>
            <p:cNvPr id="52281" name="Rectangle 406"/>
            <p:cNvSpPr>
              <a:spLocks noChangeArrowheads="1"/>
            </p:cNvSpPr>
            <p:nvPr/>
          </p:nvSpPr>
          <p:spPr bwMode="auto">
            <a:xfrm>
              <a:off x="4394933" y="7987740"/>
              <a:ext cx="41173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25</a:t>
              </a:r>
            </a:p>
          </p:txBody>
        </p:sp>
        <p:sp>
          <p:nvSpPr>
            <p:cNvPr id="52282" name="Rectangle 407"/>
            <p:cNvSpPr>
              <a:spLocks noChangeArrowheads="1"/>
            </p:cNvSpPr>
            <p:nvPr/>
          </p:nvSpPr>
          <p:spPr bwMode="auto">
            <a:xfrm>
              <a:off x="3736161" y="7987740"/>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52283" name="Rectangle 408"/>
            <p:cNvSpPr>
              <a:spLocks noChangeArrowheads="1"/>
            </p:cNvSpPr>
            <p:nvPr/>
          </p:nvSpPr>
          <p:spPr bwMode="auto">
            <a:xfrm>
              <a:off x="3077390" y="7987740"/>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52284" name="Rectangle 409"/>
            <p:cNvSpPr>
              <a:spLocks noChangeArrowheads="1"/>
            </p:cNvSpPr>
            <p:nvPr/>
          </p:nvSpPr>
          <p:spPr bwMode="auto">
            <a:xfrm>
              <a:off x="2665657" y="7987740"/>
              <a:ext cx="41173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dirty="0">
                  <a:latin typeface="HG丸ｺﾞｼｯｸM-PRO" panose="020F0600000000000000" pitchFamily="50" charset="-128"/>
                  <a:ea typeface="HG丸ｺﾞｼｯｸM-PRO" panose="020F0600000000000000" pitchFamily="50" charset="-128"/>
                </a:rPr>
                <a:t>28</a:t>
              </a:r>
            </a:p>
          </p:txBody>
        </p:sp>
        <p:sp>
          <p:nvSpPr>
            <p:cNvPr id="52285" name="Rectangle 410"/>
            <p:cNvSpPr>
              <a:spLocks noChangeArrowheads="1"/>
            </p:cNvSpPr>
            <p:nvPr/>
          </p:nvSpPr>
          <p:spPr bwMode="auto">
            <a:xfrm>
              <a:off x="2006885" y="7987740"/>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52286" name="Rectangle 411"/>
            <p:cNvSpPr>
              <a:spLocks noChangeArrowheads="1"/>
            </p:cNvSpPr>
            <p:nvPr/>
          </p:nvSpPr>
          <p:spPr bwMode="auto">
            <a:xfrm>
              <a:off x="1348114" y="7987740"/>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52287" name="Rectangle 412"/>
            <p:cNvSpPr>
              <a:spLocks noChangeArrowheads="1"/>
            </p:cNvSpPr>
            <p:nvPr/>
          </p:nvSpPr>
          <p:spPr bwMode="auto">
            <a:xfrm>
              <a:off x="277609" y="7987740"/>
              <a:ext cx="1070504"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1000">
                  <a:latin typeface="HG丸ｺﾞｼｯｸM-PRO" panose="020F0600000000000000" pitchFamily="50" charset="-128"/>
                  <a:ea typeface="HG丸ｺﾞｼｯｸM-PRO" panose="020F0600000000000000" pitchFamily="50" charset="-128"/>
                </a:rPr>
                <a:t>巻き上げ作動</a:t>
              </a:r>
            </a:p>
          </p:txBody>
        </p:sp>
        <p:sp>
          <p:nvSpPr>
            <p:cNvPr id="52288" name="Rectangle 413"/>
            <p:cNvSpPr>
              <a:spLocks noChangeArrowheads="1"/>
            </p:cNvSpPr>
            <p:nvPr/>
          </p:nvSpPr>
          <p:spPr bwMode="auto">
            <a:xfrm>
              <a:off x="5465437" y="7638589"/>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11</a:t>
              </a:r>
              <a:endParaRPr lang="ja-JP" altLang="en-US" sz="1000">
                <a:latin typeface="HG丸ｺﾞｼｯｸM-PRO" panose="020F0600000000000000" pitchFamily="50" charset="-128"/>
                <a:ea typeface="HG丸ｺﾞｼｯｸM-PRO" panose="020F0600000000000000" pitchFamily="50" charset="-128"/>
              </a:endParaRPr>
            </a:p>
          </p:txBody>
        </p:sp>
        <p:sp>
          <p:nvSpPr>
            <p:cNvPr id="52289" name="Rectangle 414"/>
            <p:cNvSpPr>
              <a:spLocks noChangeArrowheads="1"/>
            </p:cNvSpPr>
            <p:nvPr/>
          </p:nvSpPr>
          <p:spPr bwMode="auto">
            <a:xfrm>
              <a:off x="5465437" y="7289438"/>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a:t>
              </a:r>
              <a:r>
                <a:rPr lang="ja-JP" altLang="en-US" sz="1000">
                  <a:latin typeface="HG丸ｺﾞｼｯｸM-PRO" panose="020F0600000000000000" pitchFamily="50" charset="-128"/>
                  <a:ea typeface="HG丸ｺﾞｼｯｸM-PRO" panose="020F0600000000000000" pitchFamily="50" charset="-128"/>
                </a:rPr>
                <a:t>型</a:t>
              </a:r>
            </a:p>
          </p:txBody>
        </p:sp>
        <p:sp>
          <p:nvSpPr>
            <p:cNvPr id="52290" name="Rectangle 415"/>
            <p:cNvSpPr>
              <a:spLocks noChangeArrowheads="1"/>
            </p:cNvSpPr>
            <p:nvPr/>
          </p:nvSpPr>
          <p:spPr bwMode="auto">
            <a:xfrm>
              <a:off x="3736161" y="7638589"/>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52291" name="Rectangle 416"/>
            <p:cNvSpPr>
              <a:spLocks noChangeArrowheads="1"/>
            </p:cNvSpPr>
            <p:nvPr/>
          </p:nvSpPr>
          <p:spPr bwMode="auto">
            <a:xfrm>
              <a:off x="3736161" y="7289438"/>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a:t>
              </a:r>
              <a:r>
                <a:rPr lang="ja-JP" altLang="en-US" sz="1000">
                  <a:latin typeface="HG丸ｺﾞｼｯｸM-PRO" panose="020F0600000000000000" pitchFamily="50" charset="-128"/>
                  <a:ea typeface="HG丸ｺﾞｼｯｸM-PRO" panose="020F0600000000000000" pitchFamily="50" charset="-128"/>
                </a:rPr>
                <a:t>型</a:t>
              </a:r>
            </a:p>
          </p:txBody>
        </p:sp>
        <p:sp>
          <p:nvSpPr>
            <p:cNvPr id="52292" name="Rectangle 417"/>
            <p:cNvSpPr>
              <a:spLocks noChangeArrowheads="1"/>
            </p:cNvSpPr>
            <p:nvPr/>
          </p:nvSpPr>
          <p:spPr bwMode="auto">
            <a:xfrm>
              <a:off x="2006885" y="7638589"/>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52293" name="Rectangle 418"/>
            <p:cNvSpPr>
              <a:spLocks noChangeArrowheads="1"/>
            </p:cNvSpPr>
            <p:nvPr/>
          </p:nvSpPr>
          <p:spPr bwMode="auto">
            <a:xfrm>
              <a:off x="2006885" y="7289438"/>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a:t>
              </a:r>
              <a:r>
                <a:rPr lang="ja-JP" altLang="en-US" sz="1000">
                  <a:latin typeface="HG丸ｺﾞｼｯｸM-PRO" panose="020F0600000000000000" pitchFamily="50" charset="-128"/>
                  <a:ea typeface="HG丸ｺﾞｼｯｸM-PRO" panose="020F0600000000000000" pitchFamily="50" charset="-128"/>
                </a:rPr>
                <a:t>型</a:t>
              </a:r>
            </a:p>
          </p:txBody>
        </p:sp>
        <p:sp>
          <p:nvSpPr>
            <p:cNvPr id="52294" name="Rectangle 419"/>
            <p:cNvSpPr>
              <a:spLocks noChangeArrowheads="1"/>
            </p:cNvSpPr>
            <p:nvPr/>
          </p:nvSpPr>
          <p:spPr bwMode="auto">
            <a:xfrm>
              <a:off x="4806666" y="7289438"/>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a:t>
              </a:r>
              <a:r>
                <a:rPr lang="ja-JP" altLang="en-US" sz="1000">
                  <a:latin typeface="HG丸ｺﾞｼｯｸM-PRO" panose="020F0600000000000000" pitchFamily="50" charset="-128"/>
                  <a:ea typeface="HG丸ｺﾞｼｯｸM-PRO" panose="020F0600000000000000" pitchFamily="50" charset="-128"/>
                </a:rPr>
                <a:t>型</a:t>
              </a:r>
            </a:p>
          </p:txBody>
        </p:sp>
        <p:sp>
          <p:nvSpPr>
            <p:cNvPr id="52295" name="Rectangle 420"/>
            <p:cNvSpPr>
              <a:spLocks noChangeArrowheads="1"/>
            </p:cNvSpPr>
            <p:nvPr/>
          </p:nvSpPr>
          <p:spPr bwMode="auto">
            <a:xfrm>
              <a:off x="3077390" y="7289438"/>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a:t>
              </a:r>
              <a:r>
                <a:rPr lang="ja-JP" altLang="en-US" sz="1000">
                  <a:latin typeface="HG丸ｺﾞｼｯｸM-PRO" panose="020F0600000000000000" pitchFamily="50" charset="-128"/>
                  <a:ea typeface="HG丸ｺﾞｼｯｸM-PRO" panose="020F0600000000000000" pitchFamily="50" charset="-128"/>
                </a:rPr>
                <a:t>型</a:t>
              </a:r>
            </a:p>
          </p:txBody>
        </p:sp>
        <p:sp>
          <p:nvSpPr>
            <p:cNvPr id="52296" name="Rectangle 421"/>
            <p:cNvSpPr>
              <a:spLocks noChangeArrowheads="1"/>
            </p:cNvSpPr>
            <p:nvPr/>
          </p:nvSpPr>
          <p:spPr bwMode="auto">
            <a:xfrm>
              <a:off x="1348114" y="7289438"/>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a:t>
              </a:r>
              <a:r>
                <a:rPr lang="ja-JP" altLang="en-US" sz="1000">
                  <a:latin typeface="HG丸ｺﾞｼｯｸM-PRO" panose="020F0600000000000000" pitchFamily="50" charset="-128"/>
                  <a:ea typeface="HG丸ｺﾞｼｯｸM-PRO" panose="020F0600000000000000" pitchFamily="50" charset="-128"/>
                </a:rPr>
                <a:t>型</a:t>
              </a:r>
            </a:p>
          </p:txBody>
        </p:sp>
        <p:sp>
          <p:nvSpPr>
            <p:cNvPr id="52297" name="Rectangle 422"/>
            <p:cNvSpPr>
              <a:spLocks noChangeArrowheads="1"/>
            </p:cNvSpPr>
            <p:nvPr/>
          </p:nvSpPr>
          <p:spPr bwMode="auto">
            <a:xfrm>
              <a:off x="6124209" y="7638589"/>
              <a:ext cx="494079"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46</a:t>
              </a:r>
            </a:p>
          </p:txBody>
        </p:sp>
        <p:sp>
          <p:nvSpPr>
            <p:cNvPr id="52298" name="Rectangle 423"/>
            <p:cNvSpPr>
              <a:spLocks noChangeArrowheads="1"/>
            </p:cNvSpPr>
            <p:nvPr/>
          </p:nvSpPr>
          <p:spPr bwMode="auto">
            <a:xfrm>
              <a:off x="4806666" y="7638589"/>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35</a:t>
              </a:r>
              <a:endParaRPr lang="ja-JP" altLang="en-US" sz="1000">
                <a:latin typeface="HG丸ｺﾞｼｯｸM-PRO" panose="020F0600000000000000" pitchFamily="50" charset="-128"/>
                <a:ea typeface="HG丸ｺﾞｼｯｸM-PRO" panose="020F0600000000000000" pitchFamily="50" charset="-128"/>
              </a:endParaRPr>
            </a:p>
          </p:txBody>
        </p:sp>
        <p:sp>
          <p:nvSpPr>
            <p:cNvPr id="52299" name="Rectangle 424"/>
            <p:cNvSpPr>
              <a:spLocks noChangeArrowheads="1"/>
            </p:cNvSpPr>
            <p:nvPr/>
          </p:nvSpPr>
          <p:spPr bwMode="auto">
            <a:xfrm>
              <a:off x="4394933" y="7638589"/>
              <a:ext cx="41173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dirty="0">
                  <a:latin typeface="HG丸ｺﾞｼｯｸM-PRO" panose="020F0600000000000000" pitchFamily="50" charset="-128"/>
                  <a:ea typeface="HG丸ｺﾞｼｯｸM-PRO" panose="020F0600000000000000" pitchFamily="50" charset="-128"/>
                </a:rPr>
                <a:t>18</a:t>
              </a:r>
            </a:p>
          </p:txBody>
        </p:sp>
        <p:sp>
          <p:nvSpPr>
            <p:cNvPr id="52300" name="Rectangle 425"/>
            <p:cNvSpPr>
              <a:spLocks noChangeArrowheads="1"/>
            </p:cNvSpPr>
            <p:nvPr/>
          </p:nvSpPr>
          <p:spPr bwMode="auto">
            <a:xfrm>
              <a:off x="3077390" y="7638589"/>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52301" name="Rectangle 426"/>
            <p:cNvSpPr>
              <a:spLocks noChangeArrowheads="1"/>
            </p:cNvSpPr>
            <p:nvPr/>
          </p:nvSpPr>
          <p:spPr bwMode="auto">
            <a:xfrm>
              <a:off x="2665657" y="7638589"/>
              <a:ext cx="41173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dirty="0">
                  <a:latin typeface="HG丸ｺﾞｼｯｸM-PRO" panose="020F0600000000000000" pitchFamily="50" charset="-128"/>
                  <a:ea typeface="HG丸ｺﾞｼｯｸM-PRO" panose="020F0600000000000000" pitchFamily="50" charset="-128"/>
                </a:rPr>
                <a:t>28</a:t>
              </a:r>
            </a:p>
          </p:txBody>
        </p:sp>
        <p:sp>
          <p:nvSpPr>
            <p:cNvPr id="52302" name="Rectangle 427"/>
            <p:cNvSpPr>
              <a:spLocks noChangeArrowheads="1"/>
            </p:cNvSpPr>
            <p:nvPr/>
          </p:nvSpPr>
          <p:spPr bwMode="auto">
            <a:xfrm>
              <a:off x="1348114" y="7638589"/>
              <a:ext cx="658772"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52303" name="Rectangle 428"/>
            <p:cNvSpPr>
              <a:spLocks noChangeArrowheads="1"/>
            </p:cNvSpPr>
            <p:nvPr/>
          </p:nvSpPr>
          <p:spPr bwMode="auto">
            <a:xfrm>
              <a:off x="277609" y="7638589"/>
              <a:ext cx="1070504"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1000">
                  <a:latin typeface="HG丸ｺﾞｼｯｸM-PRO" panose="020F0600000000000000" pitchFamily="50" charset="-128"/>
                  <a:ea typeface="HG丸ｺﾞｼｯｸM-PRO" panose="020F0600000000000000" pitchFamily="50" charset="-128"/>
                </a:rPr>
                <a:t>シャッター</a:t>
              </a:r>
            </a:p>
          </p:txBody>
        </p:sp>
        <p:sp>
          <p:nvSpPr>
            <p:cNvPr id="52304" name="Rectangle 429"/>
            <p:cNvSpPr>
              <a:spLocks noChangeArrowheads="1"/>
            </p:cNvSpPr>
            <p:nvPr/>
          </p:nvSpPr>
          <p:spPr bwMode="auto">
            <a:xfrm>
              <a:off x="6124209" y="6940288"/>
              <a:ext cx="494079" cy="698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000">
                  <a:latin typeface="HG丸ｺﾞｼｯｸM-PRO" panose="020F0600000000000000" pitchFamily="50" charset="-128"/>
                  <a:ea typeface="HG丸ｺﾞｼｯｸM-PRO" panose="020F0600000000000000" pitchFamily="50" charset="-128"/>
                </a:rPr>
                <a:t>合計</a:t>
              </a:r>
            </a:p>
          </p:txBody>
        </p:sp>
        <p:sp>
          <p:nvSpPr>
            <p:cNvPr id="52305" name="Rectangle 430"/>
            <p:cNvSpPr>
              <a:spLocks noChangeArrowheads="1"/>
            </p:cNvSpPr>
            <p:nvPr/>
          </p:nvSpPr>
          <p:spPr bwMode="auto">
            <a:xfrm>
              <a:off x="4806666" y="6940288"/>
              <a:ext cx="1317544"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000">
                  <a:latin typeface="HG丸ｺﾞｼｯｸM-PRO" panose="020F0600000000000000" pitchFamily="50" charset="-128"/>
                  <a:ea typeface="HG丸ｺﾞｼｯｸM-PRO" panose="020F0600000000000000" pitchFamily="50" charset="-128"/>
                </a:rPr>
                <a:t>中計</a:t>
              </a:r>
            </a:p>
          </p:txBody>
        </p:sp>
        <p:sp>
          <p:nvSpPr>
            <p:cNvPr id="52306" name="Rectangle 431"/>
            <p:cNvSpPr>
              <a:spLocks noChangeArrowheads="1"/>
            </p:cNvSpPr>
            <p:nvPr/>
          </p:nvSpPr>
          <p:spPr bwMode="auto">
            <a:xfrm>
              <a:off x="4394933" y="6940288"/>
              <a:ext cx="411732" cy="698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000">
                  <a:latin typeface="HG丸ｺﾞｼｯｸM-PRO" panose="020F0600000000000000" pitchFamily="50" charset="-128"/>
                  <a:ea typeface="HG丸ｺﾞｼｯｸM-PRO" panose="020F0600000000000000" pitchFamily="50" charset="-128"/>
                </a:rPr>
                <a:t>小計</a:t>
              </a:r>
            </a:p>
          </p:txBody>
        </p:sp>
        <p:sp>
          <p:nvSpPr>
            <p:cNvPr id="52307" name="Rectangle 432"/>
            <p:cNvSpPr>
              <a:spLocks noChangeArrowheads="1"/>
            </p:cNvSpPr>
            <p:nvPr/>
          </p:nvSpPr>
          <p:spPr bwMode="auto">
            <a:xfrm>
              <a:off x="3077390" y="6940288"/>
              <a:ext cx="1317544"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000">
                  <a:latin typeface="HG丸ｺﾞｼｯｸM-PRO" panose="020F0600000000000000" pitchFamily="50" charset="-128"/>
                  <a:ea typeface="HG丸ｺﾞｼｯｸM-PRO" panose="020F0600000000000000" pitchFamily="50" charset="-128"/>
                </a:rPr>
                <a:t>Ｂ点</a:t>
              </a:r>
            </a:p>
          </p:txBody>
        </p:sp>
        <p:sp>
          <p:nvSpPr>
            <p:cNvPr id="52308" name="Rectangle 433"/>
            <p:cNvSpPr>
              <a:spLocks noChangeArrowheads="1"/>
            </p:cNvSpPr>
            <p:nvPr/>
          </p:nvSpPr>
          <p:spPr bwMode="auto">
            <a:xfrm>
              <a:off x="2665657" y="6940288"/>
              <a:ext cx="411732" cy="698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000">
                  <a:latin typeface="HG丸ｺﾞｼｯｸM-PRO" panose="020F0600000000000000" pitchFamily="50" charset="-128"/>
                  <a:ea typeface="HG丸ｺﾞｼｯｸM-PRO" panose="020F0600000000000000" pitchFamily="50" charset="-128"/>
                </a:rPr>
                <a:t>小計</a:t>
              </a:r>
            </a:p>
          </p:txBody>
        </p:sp>
        <p:sp>
          <p:nvSpPr>
            <p:cNvPr id="52309" name="Rectangle 434"/>
            <p:cNvSpPr>
              <a:spLocks noChangeArrowheads="1"/>
            </p:cNvSpPr>
            <p:nvPr/>
          </p:nvSpPr>
          <p:spPr bwMode="auto">
            <a:xfrm>
              <a:off x="1348114" y="6940288"/>
              <a:ext cx="1317544" cy="349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000">
                  <a:latin typeface="HG丸ｺﾞｼｯｸM-PRO" panose="020F0600000000000000" pitchFamily="50" charset="-128"/>
                  <a:ea typeface="HG丸ｺﾞｼｯｸM-PRO" panose="020F0600000000000000" pitchFamily="50" charset="-128"/>
                </a:rPr>
                <a:t>Ａ点</a:t>
              </a:r>
            </a:p>
          </p:txBody>
        </p:sp>
        <p:sp>
          <p:nvSpPr>
            <p:cNvPr id="52310" name="Rectangle 435"/>
            <p:cNvSpPr>
              <a:spLocks noChangeArrowheads="1"/>
            </p:cNvSpPr>
            <p:nvPr/>
          </p:nvSpPr>
          <p:spPr bwMode="auto">
            <a:xfrm>
              <a:off x="277609" y="6940288"/>
              <a:ext cx="1070504" cy="6983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52311" name="Line 436"/>
            <p:cNvSpPr>
              <a:spLocks noChangeShapeType="1"/>
            </p:cNvSpPr>
            <p:nvPr/>
          </p:nvSpPr>
          <p:spPr bwMode="auto">
            <a:xfrm>
              <a:off x="277609" y="6940288"/>
              <a:ext cx="634067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12" name="Line 437"/>
            <p:cNvSpPr>
              <a:spLocks noChangeShapeType="1"/>
            </p:cNvSpPr>
            <p:nvPr/>
          </p:nvSpPr>
          <p:spPr bwMode="auto">
            <a:xfrm>
              <a:off x="277609" y="9705975"/>
              <a:ext cx="6340679" cy="0"/>
            </a:xfrm>
            <a:prstGeom prst="line">
              <a:avLst/>
            </a:prstGeom>
            <a:noFill/>
            <a:ln w="12700"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13" name="Line 438"/>
            <p:cNvSpPr>
              <a:spLocks noChangeShapeType="1"/>
            </p:cNvSpPr>
            <p:nvPr/>
          </p:nvSpPr>
          <p:spPr bwMode="auto">
            <a:xfrm>
              <a:off x="277609" y="6940288"/>
              <a:ext cx="0" cy="2765687"/>
            </a:xfrm>
            <a:prstGeom prst="line">
              <a:avLst/>
            </a:prstGeom>
            <a:noFill/>
            <a:ln w="12700"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14" name="Line 439"/>
            <p:cNvSpPr>
              <a:spLocks noChangeShapeType="1"/>
            </p:cNvSpPr>
            <p:nvPr/>
          </p:nvSpPr>
          <p:spPr bwMode="auto">
            <a:xfrm>
              <a:off x="6618288" y="6940288"/>
              <a:ext cx="0" cy="2765687"/>
            </a:xfrm>
            <a:prstGeom prst="line">
              <a:avLst/>
            </a:prstGeom>
            <a:noFill/>
            <a:ln w="12700"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15" name="Line 440"/>
            <p:cNvSpPr>
              <a:spLocks noChangeShapeType="1"/>
            </p:cNvSpPr>
            <p:nvPr/>
          </p:nvSpPr>
          <p:spPr bwMode="auto">
            <a:xfrm>
              <a:off x="1348114" y="6940288"/>
              <a:ext cx="0" cy="27656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16" name="Line 441"/>
            <p:cNvSpPr>
              <a:spLocks noChangeShapeType="1"/>
            </p:cNvSpPr>
            <p:nvPr/>
          </p:nvSpPr>
          <p:spPr bwMode="auto">
            <a:xfrm>
              <a:off x="2665657" y="6940288"/>
              <a:ext cx="0" cy="27656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17" name="Line 442"/>
            <p:cNvSpPr>
              <a:spLocks noChangeShapeType="1"/>
            </p:cNvSpPr>
            <p:nvPr/>
          </p:nvSpPr>
          <p:spPr bwMode="auto">
            <a:xfrm>
              <a:off x="3077390" y="6940288"/>
              <a:ext cx="0" cy="27656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18" name="Line 443"/>
            <p:cNvSpPr>
              <a:spLocks noChangeShapeType="1"/>
            </p:cNvSpPr>
            <p:nvPr/>
          </p:nvSpPr>
          <p:spPr bwMode="auto">
            <a:xfrm>
              <a:off x="4394933" y="6940288"/>
              <a:ext cx="0" cy="27656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19" name="Line 444"/>
            <p:cNvSpPr>
              <a:spLocks noChangeShapeType="1"/>
            </p:cNvSpPr>
            <p:nvPr/>
          </p:nvSpPr>
          <p:spPr bwMode="auto">
            <a:xfrm>
              <a:off x="4806666" y="6940288"/>
              <a:ext cx="0" cy="27656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20" name="Line 445"/>
            <p:cNvSpPr>
              <a:spLocks noChangeShapeType="1"/>
            </p:cNvSpPr>
            <p:nvPr/>
          </p:nvSpPr>
          <p:spPr bwMode="auto">
            <a:xfrm>
              <a:off x="6124209" y="6940288"/>
              <a:ext cx="0" cy="27656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21" name="Line 446"/>
            <p:cNvSpPr>
              <a:spLocks noChangeShapeType="1"/>
            </p:cNvSpPr>
            <p:nvPr/>
          </p:nvSpPr>
          <p:spPr bwMode="auto">
            <a:xfrm>
              <a:off x="277609" y="7638589"/>
              <a:ext cx="634067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22" name="Line 447"/>
            <p:cNvSpPr>
              <a:spLocks noChangeShapeType="1"/>
            </p:cNvSpPr>
            <p:nvPr/>
          </p:nvSpPr>
          <p:spPr bwMode="auto">
            <a:xfrm>
              <a:off x="1348114" y="7289438"/>
              <a:ext cx="131754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23" name="Line 448"/>
            <p:cNvSpPr>
              <a:spLocks noChangeShapeType="1"/>
            </p:cNvSpPr>
            <p:nvPr/>
          </p:nvSpPr>
          <p:spPr bwMode="auto">
            <a:xfrm>
              <a:off x="3077390" y="7289438"/>
              <a:ext cx="131754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24" name="Line 449"/>
            <p:cNvSpPr>
              <a:spLocks noChangeShapeType="1"/>
            </p:cNvSpPr>
            <p:nvPr/>
          </p:nvSpPr>
          <p:spPr bwMode="auto">
            <a:xfrm>
              <a:off x="4806666" y="7289438"/>
              <a:ext cx="131754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25" name="Line 450"/>
            <p:cNvSpPr>
              <a:spLocks noChangeShapeType="1"/>
            </p:cNvSpPr>
            <p:nvPr/>
          </p:nvSpPr>
          <p:spPr bwMode="auto">
            <a:xfrm>
              <a:off x="2006885" y="7289438"/>
              <a:ext cx="0" cy="241653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26" name="Line 451"/>
            <p:cNvSpPr>
              <a:spLocks noChangeShapeType="1"/>
            </p:cNvSpPr>
            <p:nvPr/>
          </p:nvSpPr>
          <p:spPr bwMode="auto">
            <a:xfrm>
              <a:off x="3736161" y="7289438"/>
              <a:ext cx="0" cy="241653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27" name="Line 452"/>
            <p:cNvSpPr>
              <a:spLocks noChangeShapeType="1"/>
            </p:cNvSpPr>
            <p:nvPr/>
          </p:nvSpPr>
          <p:spPr bwMode="auto">
            <a:xfrm>
              <a:off x="5465437" y="7289438"/>
              <a:ext cx="0" cy="241653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28" name="Line 453"/>
            <p:cNvSpPr>
              <a:spLocks noChangeShapeType="1"/>
            </p:cNvSpPr>
            <p:nvPr/>
          </p:nvSpPr>
          <p:spPr bwMode="auto">
            <a:xfrm>
              <a:off x="277609" y="7987740"/>
              <a:ext cx="634067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29" name="Line 454"/>
            <p:cNvSpPr>
              <a:spLocks noChangeShapeType="1"/>
            </p:cNvSpPr>
            <p:nvPr/>
          </p:nvSpPr>
          <p:spPr bwMode="auto">
            <a:xfrm>
              <a:off x="277609" y="8336891"/>
              <a:ext cx="634067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30" name="Line 455"/>
            <p:cNvSpPr>
              <a:spLocks noChangeShapeType="1"/>
            </p:cNvSpPr>
            <p:nvPr/>
          </p:nvSpPr>
          <p:spPr bwMode="auto">
            <a:xfrm>
              <a:off x="277609" y="8686042"/>
              <a:ext cx="634067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31" name="Line 456"/>
            <p:cNvSpPr>
              <a:spLocks noChangeShapeType="1"/>
            </p:cNvSpPr>
            <p:nvPr/>
          </p:nvSpPr>
          <p:spPr bwMode="auto">
            <a:xfrm>
              <a:off x="277609" y="9035193"/>
              <a:ext cx="634067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32" name="Line 457"/>
            <p:cNvSpPr>
              <a:spLocks noChangeShapeType="1"/>
            </p:cNvSpPr>
            <p:nvPr/>
          </p:nvSpPr>
          <p:spPr bwMode="auto">
            <a:xfrm>
              <a:off x="277609" y="9386063"/>
              <a:ext cx="6340679"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33" name="Line 458"/>
            <p:cNvSpPr>
              <a:spLocks noChangeShapeType="1"/>
            </p:cNvSpPr>
            <p:nvPr/>
          </p:nvSpPr>
          <p:spPr bwMode="auto">
            <a:xfrm flipH="1">
              <a:off x="1348114" y="768330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34" name="Line 459"/>
            <p:cNvSpPr>
              <a:spLocks noChangeShapeType="1"/>
            </p:cNvSpPr>
            <p:nvPr/>
          </p:nvSpPr>
          <p:spPr bwMode="auto">
            <a:xfrm flipH="1">
              <a:off x="1380709" y="768330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35" name="Line 460"/>
            <p:cNvSpPr>
              <a:spLocks noChangeShapeType="1"/>
            </p:cNvSpPr>
            <p:nvPr/>
          </p:nvSpPr>
          <p:spPr bwMode="auto">
            <a:xfrm flipH="1">
              <a:off x="1415020" y="768330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36" name="Line 461"/>
            <p:cNvSpPr>
              <a:spLocks noChangeShapeType="1"/>
            </p:cNvSpPr>
            <p:nvPr/>
          </p:nvSpPr>
          <p:spPr bwMode="auto">
            <a:xfrm flipH="1">
              <a:off x="1445900" y="768330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37" name="Line 462"/>
            <p:cNvSpPr>
              <a:spLocks noChangeShapeType="1"/>
            </p:cNvSpPr>
            <p:nvPr/>
          </p:nvSpPr>
          <p:spPr bwMode="auto">
            <a:xfrm>
              <a:off x="1348114" y="7683308"/>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38" name="Line 463"/>
            <p:cNvSpPr>
              <a:spLocks noChangeShapeType="1"/>
            </p:cNvSpPr>
            <p:nvPr/>
          </p:nvSpPr>
          <p:spPr bwMode="auto">
            <a:xfrm flipH="1">
              <a:off x="1595153" y="768330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39" name="Line 464"/>
            <p:cNvSpPr>
              <a:spLocks noChangeShapeType="1"/>
            </p:cNvSpPr>
            <p:nvPr/>
          </p:nvSpPr>
          <p:spPr bwMode="auto">
            <a:xfrm flipH="1">
              <a:off x="1627749" y="768330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40" name="Line 465"/>
            <p:cNvSpPr>
              <a:spLocks noChangeShapeType="1"/>
            </p:cNvSpPr>
            <p:nvPr/>
          </p:nvSpPr>
          <p:spPr bwMode="auto">
            <a:xfrm flipH="1">
              <a:off x="1662060" y="768330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41" name="Line 466"/>
            <p:cNvSpPr>
              <a:spLocks noChangeShapeType="1"/>
            </p:cNvSpPr>
            <p:nvPr/>
          </p:nvSpPr>
          <p:spPr bwMode="auto">
            <a:xfrm flipH="1">
              <a:off x="1692940" y="768330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42" name="Line 467"/>
            <p:cNvSpPr>
              <a:spLocks noChangeShapeType="1"/>
            </p:cNvSpPr>
            <p:nvPr/>
          </p:nvSpPr>
          <p:spPr bwMode="auto">
            <a:xfrm>
              <a:off x="1595153" y="7683308"/>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43" name="Line 468"/>
            <p:cNvSpPr>
              <a:spLocks noChangeShapeType="1"/>
            </p:cNvSpPr>
            <p:nvPr/>
          </p:nvSpPr>
          <p:spPr bwMode="auto">
            <a:xfrm flipH="1">
              <a:off x="1842192" y="768330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44" name="Line 469"/>
            <p:cNvSpPr>
              <a:spLocks noChangeShapeType="1"/>
            </p:cNvSpPr>
            <p:nvPr/>
          </p:nvSpPr>
          <p:spPr bwMode="auto">
            <a:xfrm flipH="1">
              <a:off x="1874788" y="768330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45" name="Line 470"/>
            <p:cNvSpPr>
              <a:spLocks noChangeShapeType="1"/>
            </p:cNvSpPr>
            <p:nvPr/>
          </p:nvSpPr>
          <p:spPr bwMode="auto">
            <a:xfrm flipH="1">
              <a:off x="1909099" y="768330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46" name="Line 471"/>
            <p:cNvSpPr>
              <a:spLocks noChangeShapeType="1"/>
            </p:cNvSpPr>
            <p:nvPr/>
          </p:nvSpPr>
          <p:spPr bwMode="auto">
            <a:xfrm flipH="1">
              <a:off x="1939979" y="768330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47" name="Line 472"/>
            <p:cNvSpPr>
              <a:spLocks noChangeShapeType="1"/>
            </p:cNvSpPr>
            <p:nvPr/>
          </p:nvSpPr>
          <p:spPr bwMode="auto">
            <a:xfrm>
              <a:off x="1842192" y="7683308"/>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48" name="Line 473"/>
            <p:cNvSpPr>
              <a:spLocks noChangeShapeType="1"/>
            </p:cNvSpPr>
            <p:nvPr/>
          </p:nvSpPr>
          <p:spPr bwMode="auto">
            <a:xfrm flipH="1">
              <a:off x="1348114" y="7848424"/>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49" name="Line 474"/>
            <p:cNvSpPr>
              <a:spLocks noChangeShapeType="1"/>
            </p:cNvSpPr>
            <p:nvPr/>
          </p:nvSpPr>
          <p:spPr bwMode="auto">
            <a:xfrm flipH="1">
              <a:off x="1380709" y="7848424"/>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50" name="Line 475"/>
            <p:cNvSpPr>
              <a:spLocks noChangeShapeType="1"/>
            </p:cNvSpPr>
            <p:nvPr/>
          </p:nvSpPr>
          <p:spPr bwMode="auto">
            <a:xfrm flipH="1">
              <a:off x="1415020" y="7848424"/>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51" name="Line 476"/>
            <p:cNvSpPr>
              <a:spLocks noChangeShapeType="1"/>
            </p:cNvSpPr>
            <p:nvPr/>
          </p:nvSpPr>
          <p:spPr bwMode="auto">
            <a:xfrm flipH="1">
              <a:off x="1445900" y="7848424"/>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52" name="Line 477"/>
            <p:cNvSpPr>
              <a:spLocks noChangeShapeType="1"/>
            </p:cNvSpPr>
            <p:nvPr/>
          </p:nvSpPr>
          <p:spPr bwMode="auto">
            <a:xfrm>
              <a:off x="1348114" y="7848424"/>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53" name="Line 478"/>
            <p:cNvSpPr>
              <a:spLocks noChangeShapeType="1"/>
            </p:cNvSpPr>
            <p:nvPr/>
          </p:nvSpPr>
          <p:spPr bwMode="auto">
            <a:xfrm flipH="1">
              <a:off x="2089232" y="768330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54" name="Line 479"/>
            <p:cNvSpPr>
              <a:spLocks noChangeShapeType="1"/>
            </p:cNvSpPr>
            <p:nvPr/>
          </p:nvSpPr>
          <p:spPr bwMode="auto">
            <a:xfrm flipH="1">
              <a:off x="2121827" y="768330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55" name="Line 480"/>
            <p:cNvSpPr>
              <a:spLocks noChangeShapeType="1"/>
            </p:cNvSpPr>
            <p:nvPr/>
          </p:nvSpPr>
          <p:spPr bwMode="auto">
            <a:xfrm flipH="1">
              <a:off x="2156138" y="768330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56" name="Line 481"/>
            <p:cNvSpPr>
              <a:spLocks noChangeShapeType="1"/>
            </p:cNvSpPr>
            <p:nvPr/>
          </p:nvSpPr>
          <p:spPr bwMode="auto">
            <a:xfrm flipH="1">
              <a:off x="2187018" y="768330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57" name="Line 482"/>
            <p:cNvSpPr>
              <a:spLocks noChangeShapeType="1"/>
            </p:cNvSpPr>
            <p:nvPr/>
          </p:nvSpPr>
          <p:spPr bwMode="auto">
            <a:xfrm>
              <a:off x="2089232" y="7683308"/>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58" name="Line 483"/>
            <p:cNvSpPr>
              <a:spLocks noChangeShapeType="1"/>
            </p:cNvSpPr>
            <p:nvPr/>
          </p:nvSpPr>
          <p:spPr bwMode="auto">
            <a:xfrm flipH="1">
              <a:off x="3077390" y="768330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59" name="Line 484"/>
            <p:cNvSpPr>
              <a:spLocks noChangeShapeType="1"/>
            </p:cNvSpPr>
            <p:nvPr/>
          </p:nvSpPr>
          <p:spPr bwMode="auto">
            <a:xfrm flipH="1">
              <a:off x="3109985" y="768330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60" name="Line 485"/>
            <p:cNvSpPr>
              <a:spLocks noChangeShapeType="1"/>
            </p:cNvSpPr>
            <p:nvPr/>
          </p:nvSpPr>
          <p:spPr bwMode="auto">
            <a:xfrm flipH="1">
              <a:off x="3144296" y="768330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61" name="Line 486"/>
            <p:cNvSpPr>
              <a:spLocks noChangeShapeType="1"/>
            </p:cNvSpPr>
            <p:nvPr/>
          </p:nvSpPr>
          <p:spPr bwMode="auto">
            <a:xfrm flipH="1">
              <a:off x="3175176" y="768330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62" name="Line 487"/>
            <p:cNvSpPr>
              <a:spLocks noChangeShapeType="1"/>
            </p:cNvSpPr>
            <p:nvPr/>
          </p:nvSpPr>
          <p:spPr bwMode="auto">
            <a:xfrm>
              <a:off x="3077390" y="7683308"/>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63" name="Line 488"/>
            <p:cNvSpPr>
              <a:spLocks noChangeShapeType="1"/>
            </p:cNvSpPr>
            <p:nvPr/>
          </p:nvSpPr>
          <p:spPr bwMode="auto">
            <a:xfrm flipH="1">
              <a:off x="3324429" y="768330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64" name="Line 489"/>
            <p:cNvSpPr>
              <a:spLocks noChangeShapeType="1"/>
            </p:cNvSpPr>
            <p:nvPr/>
          </p:nvSpPr>
          <p:spPr bwMode="auto">
            <a:xfrm flipH="1">
              <a:off x="3357025" y="768330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65" name="Line 490"/>
            <p:cNvSpPr>
              <a:spLocks noChangeShapeType="1"/>
            </p:cNvSpPr>
            <p:nvPr/>
          </p:nvSpPr>
          <p:spPr bwMode="auto">
            <a:xfrm flipH="1">
              <a:off x="3391336" y="768330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66" name="Line 491"/>
            <p:cNvSpPr>
              <a:spLocks noChangeShapeType="1"/>
            </p:cNvSpPr>
            <p:nvPr/>
          </p:nvSpPr>
          <p:spPr bwMode="auto">
            <a:xfrm flipH="1">
              <a:off x="3422215" y="768330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67" name="Line 492"/>
            <p:cNvSpPr>
              <a:spLocks noChangeShapeType="1"/>
            </p:cNvSpPr>
            <p:nvPr/>
          </p:nvSpPr>
          <p:spPr bwMode="auto">
            <a:xfrm>
              <a:off x="3324429" y="7683308"/>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68" name="Line 493"/>
            <p:cNvSpPr>
              <a:spLocks noChangeShapeType="1"/>
            </p:cNvSpPr>
            <p:nvPr/>
          </p:nvSpPr>
          <p:spPr bwMode="auto">
            <a:xfrm flipH="1">
              <a:off x="3571468" y="768330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69" name="Line 494"/>
            <p:cNvSpPr>
              <a:spLocks noChangeShapeType="1"/>
            </p:cNvSpPr>
            <p:nvPr/>
          </p:nvSpPr>
          <p:spPr bwMode="auto">
            <a:xfrm flipH="1">
              <a:off x="3604064" y="768330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70" name="Line 495"/>
            <p:cNvSpPr>
              <a:spLocks noChangeShapeType="1"/>
            </p:cNvSpPr>
            <p:nvPr/>
          </p:nvSpPr>
          <p:spPr bwMode="auto">
            <a:xfrm flipH="1">
              <a:off x="3638375" y="768330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71" name="Line 496"/>
            <p:cNvSpPr>
              <a:spLocks noChangeShapeType="1"/>
            </p:cNvSpPr>
            <p:nvPr/>
          </p:nvSpPr>
          <p:spPr bwMode="auto">
            <a:xfrm flipH="1">
              <a:off x="3669255" y="768330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72" name="Line 497"/>
            <p:cNvSpPr>
              <a:spLocks noChangeShapeType="1"/>
            </p:cNvSpPr>
            <p:nvPr/>
          </p:nvSpPr>
          <p:spPr bwMode="auto">
            <a:xfrm>
              <a:off x="3571468" y="7683308"/>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73" name="Line 498"/>
            <p:cNvSpPr>
              <a:spLocks noChangeShapeType="1"/>
            </p:cNvSpPr>
            <p:nvPr/>
          </p:nvSpPr>
          <p:spPr bwMode="auto">
            <a:xfrm flipH="1">
              <a:off x="2336271" y="768330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74" name="Line 499"/>
            <p:cNvSpPr>
              <a:spLocks noChangeShapeType="1"/>
            </p:cNvSpPr>
            <p:nvPr/>
          </p:nvSpPr>
          <p:spPr bwMode="auto">
            <a:xfrm flipH="1">
              <a:off x="2368867" y="768330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75" name="Line 500"/>
            <p:cNvSpPr>
              <a:spLocks noChangeShapeType="1"/>
            </p:cNvSpPr>
            <p:nvPr/>
          </p:nvSpPr>
          <p:spPr bwMode="auto">
            <a:xfrm flipH="1">
              <a:off x="2403178" y="768330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76" name="Line 501"/>
            <p:cNvSpPr>
              <a:spLocks noChangeShapeType="1"/>
            </p:cNvSpPr>
            <p:nvPr/>
          </p:nvSpPr>
          <p:spPr bwMode="auto">
            <a:xfrm flipH="1">
              <a:off x="3818508" y="768330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77" name="Line 502"/>
            <p:cNvSpPr>
              <a:spLocks noChangeShapeType="1"/>
            </p:cNvSpPr>
            <p:nvPr/>
          </p:nvSpPr>
          <p:spPr bwMode="auto">
            <a:xfrm flipH="1">
              <a:off x="3851103" y="768330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78" name="Line 503"/>
            <p:cNvSpPr>
              <a:spLocks noChangeShapeType="1"/>
            </p:cNvSpPr>
            <p:nvPr/>
          </p:nvSpPr>
          <p:spPr bwMode="auto">
            <a:xfrm flipH="1">
              <a:off x="3885414" y="768330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79" name="Line 504"/>
            <p:cNvSpPr>
              <a:spLocks noChangeShapeType="1"/>
            </p:cNvSpPr>
            <p:nvPr/>
          </p:nvSpPr>
          <p:spPr bwMode="auto">
            <a:xfrm flipH="1">
              <a:off x="1348114"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80" name="Line 505"/>
            <p:cNvSpPr>
              <a:spLocks noChangeShapeType="1"/>
            </p:cNvSpPr>
            <p:nvPr/>
          </p:nvSpPr>
          <p:spPr bwMode="auto">
            <a:xfrm flipH="1">
              <a:off x="1380709" y="8096097"/>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81" name="Line 506"/>
            <p:cNvSpPr>
              <a:spLocks noChangeShapeType="1"/>
            </p:cNvSpPr>
            <p:nvPr/>
          </p:nvSpPr>
          <p:spPr bwMode="auto">
            <a:xfrm flipH="1">
              <a:off x="1415020" y="8096097"/>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82" name="Line 507"/>
            <p:cNvSpPr>
              <a:spLocks noChangeShapeType="1"/>
            </p:cNvSpPr>
            <p:nvPr/>
          </p:nvSpPr>
          <p:spPr bwMode="auto">
            <a:xfrm flipH="1">
              <a:off x="1445900"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83" name="Line 508"/>
            <p:cNvSpPr>
              <a:spLocks noChangeShapeType="1"/>
            </p:cNvSpPr>
            <p:nvPr/>
          </p:nvSpPr>
          <p:spPr bwMode="auto">
            <a:xfrm>
              <a:off x="1348114" y="8096097"/>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84" name="Line 509"/>
            <p:cNvSpPr>
              <a:spLocks noChangeShapeType="1"/>
            </p:cNvSpPr>
            <p:nvPr/>
          </p:nvSpPr>
          <p:spPr bwMode="auto">
            <a:xfrm flipH="1">
              <a:off x="1595153"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85" name="Line 510"/>
            <p:cNvSpPr>
              <a:spLocks noChangeShapeType="1"/>
            </p:cNvSpPr>
            <p:nvPr/>
          </p:nvSpPr>
          <p:spPr bwMode="auto">
            <a:xfrm flipH="1">
              <a:off x="1627749" y="8096097"/>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86" name="Line 511"/>
            <p:cNvSpPr>
              <a:spLocks noChangeShapeType="1"/>
            </p:cNvSpPr>
            <p:nvPr/>
          </p:nvSpPr>
          <p:spPr bwMode="auto">
            <a:xfrm flipH="1">
              <a:off x="1662060" y="8096097"/>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87" name="Line 512"/>
            <p:cNvSpPr>
              <a:spLocks noChangeShapeType="1"/>
            </p:cNvSpPr>
            <p:nvPr/>
          </p:nvSpPr>
          <p:spPr bwMode="auto">
            <a:xfrm flipH="1">
              <a:off x="1692940"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88" name="Line 513"/>
            <p:cNvSpPr>
              <a:spLocks noChangeShapeType="1"/>
            </p:cNvSpPr>
            <p:nvPr/>
          </p:nvSpPr>
          <p:spPr bwMode="auto">
            <a:xfrm>
              <a:off x="1595153" y="8096097"/>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89" name="Line 514"/>
            <p:cNvSpPr>
              <a:spLocks noChangeShapeType="1"/>
            </p:cNvSpPr>
            <p:nvPr/>
          </p:nvSpPr>
          <p:spPr bwMode="auto">
            <a:xfrm flipH="1">
              <a:off x="3077390"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90" name="Line 515"/>
            <p:cNvSpPr>
              <a:spLocks noChangeShapeType="1"/>
            </p:cNvSpPr>
            <p:nvPr/>
          </p:nvSpPr>
          <p:spPr bwMode="auto">
            <a:xfrm flipH="1">
              <a:off x="3109985" y="8096097"/>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91" name="Line 516"/>
            <p:cNvSpPr>
              <a:spLocks noChangeShapeType="1"/>
            </p:cNvSpPr>
            <p:nvPr/>
          </p:nvSpPr>
          <p:spPr bwMode="auto">
            <a:xfrm flipH="1">
              <a:off x="3144296" y="8096097"/>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92" name="Line 517"/>
            <p:cNvSpPr>
              <a:spLocks noChangeShapeType="1"/>
            </p:cNvSpPr>
            <p:nvPr/>
          </p:nvSpPr>
          <p:spPr bwMode="auto">
            <a:xfrm flipH="1">
              <a:off x="3175176"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93" name="Line 518"/>
            <p:cNvSpPr>
              <a:spLocks noChangeShapeType="1"/>
            </p:cNvSpPr>
            <p:nvPr/>
          </p:nvSpPr>
          <p:spPr bwMode="auto">
            <a:xfrm>
              <a:off x="3077390" y="8096097"/>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94" name="Line 519"/>
            <p:cNvSpPr>
              <a:spLocks noChangeShapeType="1"/>
            </p:cNvSpPr>
            <p:nvPr/>
          </p:nvSpPr>
          <p:spPr bwMode="auto">
            <a:xfrm flipH="1">
              <a:off x="3324429"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95" name="Line 520"/>
            <p:cNvSpPr>
              <a:spLocks noChangeShapeType="1"/>
            </p:cNvSpPr>
            <p:nvPr/>
          </p:nvSpPr>
          <p:spPr bwMode="auto">
            <a:xfrm flipH="1">
              <a:off x="3357025" y="8096097"/>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96" name="Line 521"/>
            <p:cNvSpPr>
              <a:spLocks noChangeShapeType="1"/>
            </p:cNvSpPr>
            <p:nvPr/>
          </p:nvSpPr>
          <p:spPr bwMode="auto">
            <a:xfrm flipH="1">
              <a:off x="3391336" y="8096097"/>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97" name="Line 522"/>
            <p:cNvSpPr>
              <a:spLocks noChangeShapeType="1"/>
            </p:cNvSpPr>
            <p:nvPr/>
          </p:nvSpPr>
          <p:spPr bwMode="auto">
            <a:xfrm flipH="1">
              <a:off x="3422215"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98" name="Line 523"/>
            <p:cNvSpPr>
              <a:spLocks noChangeShapeType="1"/>
            </p:cNvSpPr>
            <p:nvPr/>
          </p:nvSpPr>
          <p:spPr bwMode="auto">
            <a:xfrm>
              <a:off x="3324429" y="8096097"/>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399" name="Line 524"/>
            <p:cNvSpPr>
              <a:spLocks noChangeShapeType="1"/>
            </p:cNvSpPr>
            <p:nvPr/>
          </p:nvSpPr>
          <p:spPr bwMode="auto">
            <a:xfrm flipH="1">
              <a:off x="3736161"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00" name="Line 525"/>
            <p:cNvSpPr>
              <a:spLocks noChangeShapeType="1"/>
            </p:cNvSpPr>
            <p:nvPr/>
          </p:nvSpPr>
          <p:spPr bwMode="auto">
            <a:xfrm flipH="1">
              <a:off x="3768757" y="8096097"/>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01" name="Line 526"/>
            <p:cNvSpPr>
              <a:spLocks noChangeShapeType="1"/>
            </p:cNvSpPr>
            <p:nvPr/>
          </p:nvSpPr>
          <p:spPr bwMode="auto">
            <a:xfrm flipH="1">
              <a:off x="3803068" y="8096097"/>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02" name="Line 527"/>
            <p:cNvSpPr>
              <a:spLocks noChangeShapeType="1"/>
            </p:cNvSpPr>
            <p:nvPr/>
          </p:nvSpPr>
          <p:spPr bwMode="auto">
            <a:xfrm flipH="1">
              <a:off x="3833948"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03" name="Line 528"/>
            <p:cNvSpPr>
              <a:spLocks noChangeShapeType="1"/>
            </p:cNvSpPr>
            <p:nvPr/>
          </p:nvSpPr>
          <p:spPr bwMode="auto">
            <a:xfrm>
              <a:off x="3736161" y="8096097"/>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04" name="Line 529"/>
            <p:cNvSpPr>
              <a:spLocks noChangeShapeType="1"/>
            </p:cNvSpPr>
            <p:nvPr/>
          </p:nvSpPr>
          <p:spPr bwMode="auto">
            <a:xfrm flipH="1">
              <a:off x="3983201"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05" name="Line 530"/>
            <p:cNvSpPr>
              <a:spLocks noChangeShapeType="1"/>
            </p:cNvSpPr>
            <p:nvPr/>
          </p:nvSpPr>
          <p:spPr bwMode="auto">
            <a:xfrm flipH="1">
              <a:off x="4015796" y="8096097"/>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06" name="Line 531"/>
            <p:cNvSpPr>
              <a:spLocks noChangeShapeType="1"/>
            </p:cNvSpPr>
            <p:nvPr/>
          </p:nvSpPr>
          <p:spPr bwMode="auto">
            <a:xfrm flipH="1">
              <a:off x="4050107" y="8096097"/>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07" name="Line 532"/>
            <p:cNvSpPr>
              <a:spLocks noChangeShapeType="1"/>
            </p:cNvSpPr>
            <p:nvPr/>
          </p:nvSpPr>
          <p:spPr bwMode="auto">
            <a:xfrm flipH="1">
              <a:off x="4080987"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08" name="Line 533"/>
            <p:cNvSpPr>
              <a:spLocks noChangeShapeType="1"/>
            </p:cNvSpPr>
            <p:nvPr/>
          </p:nvSpPr>
          <p:spPr bwMode="auto">
            <a:xfrm>
              <a:off x="3983201" y="8096097"/>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09" name="Line 534"/>
            <p:cNvSpPr>
              <a:spLocks noChangeShapeType="1"/>
            </p:cNvSpPr>
            <p:nvPr/>
          </p:nvSpPr>
          <p:spPr bwMode="auto">
            <a:xfrm flipH="1">
              <a:off x="1842192"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10" name="Line 535"/>
            <p:cNvSpPr>
              <a:spLocks noChangeShapeType="1"/>
            </p:cNvSpPr>
            <p:nvPr/>
          </p:nvSpPr>
          <p:spPr bwMode="auto">
            <a:xfrm flipH="1">
              <a:off x="1874788"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11" name="Line 536"/>
            <p:cNvSpPr>
              <a:spLocks noChangeShapeType="1"/>
            </p:cNvSpPr>
            <p:nvPr/>
          </p:nvSpPr>
          <p:spPr bwMode="auto">
            <a:xfrm flipH="1">
              <a:off x="1909099" y="8096097"/>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12" name="Line 537"/>
            <p:cNvSpPr>
              <a:spLocks noChangeShapeType="1"/>
            </p:cNvSpPr>
            <p:nvPr/>
          </p:nvSpPr>
          <p:spPr bwMode="auto">
            <a:xfrm flipH="1">
              <a:off x="2006885"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13" name="Line 538"/>
            <p:cNvSpPr>
              <a:spLocks noChangeShapeType="1"/>
            </p:cNvSpPr>
            <p:nvPr/>
          </p:nvSpPr>
          <p:spPr bwMode="auto">
            <a:xfrm flipH="1">
              <a:off x="2039481" y="8096097"/>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14" name="Line 539"/>
            <p:cNvSpPr>
              <a:spLocks noChangeShapeType="1"/>
            </p:cNvSpPr>
            <p:nvPr/>
          </p:nvSpPr>
          <p:spPr bwMode="auto">
            <a:xfrm flipH="1">
              <a:off x="2073792" y="8096097"/>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15" name="Line 540"/>
            <p:cNvSpPr>
              <a:spLocks noChangeShapeType="1"/>
            </p:cNvSpPr>
            <p:nvPr/>
          </p:nvSpPr>
          <p:spPr bwMode="auto">
            <a:xfrm flipH="1">
              <a:off x="2104672"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16" name="Line 541"/>
            <p:cNvSpPr>
              <a:spLocks noChangeShapeType="1"/>
            </p:cNvSpPr>
            <p:nvPr/>
          </p:nvSpPr>
          <p:spPr bwMode="auto">
            <a:xfrm>
              <a:off x="2006885" y="8096097"/>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17" name="Line 542"/>
            <p:cNvSpPr>
              <a:spLocks noChangeShapeType="1"/>
            </p:cNvSpPr>
            <p:nvPr/>
          </p:nvSpPr>
          <p:spPr bwMode="auto">
            <a:xfrm flipH="1">
              <a:off x="2253925"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18" name="Line 543"/>
            <p:cNvSpPr>
              <a:spLocks noChangeShapeType="1"/>
            </p:cNvSpPr>
            <p:nvPr/>
          </p:nvSpPr>
          <p:spPr bwMode="auto">
            <a:xfrm flipH="1">
              <a:off x="2286520" y="8096097"/>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19" name="Line 544"/>
            <p:cNvSpPr>
              <a:spLocks noChangeShapeType="1"/>
            </p:cNvSpPr>
            <p:nvPr/>
          </p:nvSpPr>
          <p:spPr bwMode="auto">
            <a:xfrm flipH="1">
              <a:off x="2320831" y="8096097"/>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20" name="Line 545"/>
            <p:cNvSpPr>
              <a:spLocks noChangeShapeType="1"/>
            </p:cNvSpPr>
            <p:nvPr/>
          </p:nvSpPr>
          <p:spPr bwMode="auto">
            <a:xfrm flipH="1">
              <a:off x="2351711"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21" name="Line 546"/>
            <p:cNvSpPr>
              <a:spLocks noChangeShapeType="1"/>
            </p:cNvSpPr>
            <p:nvPr/>
          </p:nvSpPr>
          <p:spPr bwMode="auto">
            <a:xfrm>
              <a:off x="2253925" y="8096097"/>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22" name="Line 547"/>
            <p:cNvSpPr>
              <a:spLocks noChangeShapeType="1"/>
            </p:cNvSpPr>
            <p:nvPr/>
          </p:nvSpPr>
          <p:spPr bwMode="auto">
            <a:xfrm flipH="1">
              <a:off x="2500964"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23" name="Line 548"/>
            <p:cNvSpPr>
              <a:spLocks noChangeShapeType="1"/>
            </p:cNvSpPr>
            <p:nvPr/>
          </p:nvSpPr>
          <p:spPr bwMode="auto">
            <a:xfrm flipH="1">
              <a:off x="2533560" y="8096097"/>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24" name="Line 549"/>
            <p:cNvSpPr>
              <a:spLocks noChangeShapeType="1"/>
            </p:cNvSpPr>
            <p:nvPr/>
          </p:nvSpPr>
          <p:spPr bwMode="auto">
            <a:xfrm flipH="1">
              <a:off x="2567871" y="8096097"/>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25" name="Line 550"/>
            <p:cNvSpPr>
              <a:spLocks noChangeShapeType="1"/>
            </p:cNvSpPr>
            <p:nvPr/>
          </p:nvSpPr>
          <p:spPr bwMode="auto">
            <a:xfrm flipH="1">
              <a:off x="2598751"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26" name="Line 551"/>
            <p:cNvSpPr>
              <a:spLocks noChangeShapeType="1"/>
            </p:cNvSpPr>
            <p:nvPr/>
          </p:nvSpPr>
          <p:spPr bwMode="auto">
            <a:xfrm>
              <a:off x="2500964" y="8096097"/>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27" name="Line 552"/>
            <p:cNvSpPr>
              <a:spLocks noChangeShapeType="1"/>
            </p:cNvSpPr>
            <p:nvPr/>
          </p:nvSpPr>
          <p:spPr bwMode="auto">
            <a:xfrm flipH="1">
              <a:off x="3571468"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28" name="Line 553"/>
            <p:cNvSpPr>
              <a:spLocks noChangeShapeType="1"/>
            </p:cNvSpPr>
            <p:nvPr/>
          </p:nvSpPr>
          <p:spPr bwMode="auto">
            <a:xfrm flipH="1">
              <a:off x="4230240"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29" name="Line 554"/>
            <p:cNvSpPr>
              <a:spLocks noChangeShapeType="1"/>
            </p:cNvSpPr>
            <p:nvPr/>
          </p:nvSpPr>
          <p:spPr bwMode="auto">
            <a:xfrm flipH="1">
              <a:off x="4262836" y="8096097"/>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30" name="Line 555"/>
            <p:cNvSpPr>
              <a:spLocks noChangeShapeType="1"/>
            </p:cNvSpPr>
            <p:nvPr/>
          </p:nvSpPr>
          <p:spPr bwMode="auto">
            <a:xfrm flipH="1">
              <a:off x="4297147" y="8096097"/>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31" name="Line 556"/>
            <p:cNvSpPr>
              <a:spLocks noChangeShapeType="1"/>
            </p:cNvSpPr>
            <p:nvPr/>
          </p:nvSpPr>
          <p:spPr bwMode="auto">
            <a:xfrm flipH="1">
              <a:off x="4328027" y="8096097"/>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a:endParaRPr lang="ja-JP" altLang="en-US"/>
            </a:p>
          </p:txBody>
        </p:sp>
        <p:sp>
          <p:nvSpPr>
            <p:cNvPr id="52432" name="Line 557"/>
            <p:cNvSpPr>
              <a:spLocks noChangeShapeType="1"/>
            </p:cNvSpPr>
            <p:nvPr/>
          </p:nvSpPr>
          <p:spPr bwMode="auto">
            <a:xfrm flipH="1">
              <a:off x="1348114" y="8508886"/>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33" name="Line 558"/>
            <p:cNvSpPr>
              <a:spLocks noChangeShapeType="1"/>
            </p:cNvSpPr>
            <p:nvPr/>
          </p:nvSpPr>
          <p:spPr bwMode="auto">
            <a:xfrm flipH="1">
              <a:off x="1380709" y="8508886"/>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34" name="Line 559"/>
            <p:cNvSpPr>
              <a:spLocks noChangeShapeType="1"/>
            </p:cNvSpPr>
            <p:nvPr/>
          </p:nvSpPr>
          <p:spPr bwMode="auto">
            <a:xfrm flipH="1">
              <a:off x="1415020" y="8508886"/>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35" name="Line 560"/>
            <p:cNvSpPr>
              <a:spLocks noChangeShapeType="1"/>
            </p:cNvSpPr>
            <p:nvPr/>
          </p:nvSpPr>
          <p:spPr bwMode="auto">
            <a:xfrm flipH="1">
              <a:off x="1445900" y="8508886"/>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36" name="Line 561"/>
            <p:cNvSpPr>
              <a:spLocks noChangeShapeType="1"/>
            </p:cNvSpPr>
            <p:nvPr/>
          </p:nvSpPr>
          <p:spPr bwMode="auto">
            <a:xfrm>
              <a:off x="1348114" y="8508886"/>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37" name="Line 562"/>
            <p:cNvSpPr>
              <a:spLocks noChangeShapeType="1"/>
            </p:cNvSpPr>
            <p:nvPr/>
          </p:nvSpPr>
          <p:spPr bwMode="auto">
            <a:xfrm flipH="1">
              <a:off x="1595153" y="8508886"/>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38" name="Line 563"/>
            <p:cNvSpPr>
              <a:spLocks noChangeShapeType="1"/>
            </p:cNvSpPr>
            <p:nvPr/>
          </p:nvSpPr>
          <p:spPr bwMode="auto">
            <a:xfrm flipH="1">
              <a:off x="1627749" y="8508886"/>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39" name="Line 564"/>
            <p:cNvSpPr>
              <a:spLocks noChangeShapeType="1"/>
            </p:cNvSpPr>
            <p:nvPr/>
          </p:nvSpPr>
          <p:spPr bwMode="auto">
            <a:xfrm flipH="1">
              <a:off x="1662060" y="8508886"/>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40" name="Line 565"/>
            <p:cNvSpPr>
              <a:spLocks noChangeShapeType="1"/>
            </p:cNvSpPr>
            <p:nvPr/>
          </p:nvSpPr>
          <p:spPr bwMode="auto">
            <a:xfrm flipH="1">
              <a:off x="1692940" y="8508886"/>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41" name="Line 566"/>
            <p:cNvSpPr>
              <a:spLocks noChangeShapeType="1"/>
            </p:cNvSpPr>
            <p:nvPr/>
          </p:nvSpPr>
          <p:spPr bwMode="auto">
            <a:xfrm>
              <a:off x="1595153" y="8508886"/>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42" name="Line 567"/>
            <p:cNvSpPr>
              <a:spLocks noChangeShapeType="1"/>
            </p:cNvSpPr>
            <p:nvPr/>
          </p:nvSpPr>
          <p:spPr bwMode="auto">
            <a:xfrm flipH="1">
              <a:off x="1348114" y="883911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43" name="Line 568"/>
            <p:cNvSpPr>
              <a:spLocks noChangeShapeType="1"/>
            </p:cNvSpPr>
            <p:nvPr/>
          </p:nvSpPr>
          <p:spPr bwMode="auto">
            <a:xfrm flipH="1">
              <a:off x="1380709" y="883911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44" name="Line 569"/>
            <p:cNvSpPr>
              <a:spLocks noChangeShapeType="1"/>
            </p:cNvSpPr>
            <p:nvPr/>
          </p:nvSpPr>
          <p:spPr bwMode="auto">
            <a:xfrm flipH="1">
              <a:off x="1415020" y="883911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45" name="Line 570"/>
            <p:cNvSpPr>
              <a:spLocks noChangeShapeType="1"/>
            </p:cNvSpPr>
            <p:nvPr/>
          </p:nvSpPr>
          <p:spPr bwMode="auto">
            <a:xfrm flipH="1">
              <a:off x="1445900" y="883911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46" name="Line 571"/>
            <p:cNvSpPr>
              <a:spLocks noChangeShapeType="1"/>
            </p:cNvSpPr>
            <p:nvPr/>
          </p:nvSpPr>
          <p:spPr bwMode="auto">
            <a:xfrm>
              <a:off x="1348114" y="8839118"/>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47" name="Line 572"/>
            <p:cNvSpPr>
              <a:spLocks noChangeShapeType="1"/>
            </p:cNvSpPr>
            <p:nvPr/>
          </p:nvSpPr>
          <p:spPr bwMode="auto">
            <a:xfrm flipH="1">
              <a:off x="1595153" y="883911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48" name="Line 573"/>
            <p:cNvSpPr>
              <a:spLocks noChangeShapeType="1"/>
            </p:cNvSpPr>
            <p:nvPr/>
          </p:nvSpPr>
          <p:spPr bwMode="auto">
            <a:xfrm flipH="1">
              <a:off x="1627749" y="883911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49" name="Line 574"/>
            <p:cNvSpPr>
              <a:spLocks noChangeShapeType="1"/>
            </p:cNvSpPr>
            <p:nvPr/>
          </p:nvSpPr>
          <p:spPr bwMode="auto">
            <a:xfrm flipH="1">
              <a:off x="1662060" y="883911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50" name="Line 575"/>
            <p:cNvSpPr>
              <a:spLocks noChangeShapeType="1"/>
            </p:cNvSpPr>
            <p:nvPr/>
          </p:nvSpPr>
          <p:spPr bwMode="auto">
            <a:xfrm flipH="1">
              <a:off x="1692940" y="883911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51" name="Line 576"/>
            <p:cNvSpPr>
              <a:spLocks noChangeShapeType="1"/>
            </p:cNvSpPr>
            <p:nvPr/>
          </p:nvSpPr>
          <p:spPr bwMode="auto">
            <a:xfrm>
              <a:off x="1595153" y="8839118"/>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52" name="Line 577"/>
            <p:cNvSpPr>
              <a:spLocks noChangeShapeType="1"/>
            </p:cNvSpPr>
            <p:nvPr/>
          </p:nvSpPr>
          <p:spPr bwMode="auto">
            <a:xfrm flipH="1">
              <a:off x="3077390" y="8508886"/>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53" name="Line 578"/>
            <p:cNvSpPr>
              <a:spLocks noChangeShapeType="1"/>
            </p:cNvSpPr>
            <p:nvPr/>
          </p:nvSpPr>
          <p:spPr bwMode="auto">
            <a:xfrm flipH="1">
              <a:off x="3109985" y="8508886"/>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54" name="Line 579"/>
            <p:cNvSpPr>
              <a:spLocks noChangeShapeType="1"/>
            </p:cNvSpPr>
            <p:nvPr/>
          </p:nvSpPr>
          <p:spPr bwMode="auto">
            <a:xfrm flipH="1">
              <a:off x="3144296" y="8508886"/>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55" name="Line 580"/>
            <p:cNvSpPr>
              <a:spLocks noChangeShapeType="1"/>
            </p:cNvSpPr>
            <p:nvPr/>
          </p:nvSpPr>
          <p:spPr bwMode="auto">
            <a:xfrm flipH="1">
              <a:off x="3175176" y="8508886"/>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56" name="Line 581"/>
            <p:cNvSpPr>
              <a:spLocks noChangeShapeType="1"/>
            </p:cNvSpPr>
            <p:nvPr/>
          </p:nvSpPr>
          <p:spPr bwMode="auto">
            <a:xfrm>
              <a:off x="3077390" y="8508886"/>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57" name="Line 582"/>
            <p:cNvSpPr>
              <a:spLocks noChangeShapeType="1"/>
            </p:cNvSpPr>
            <p:nvPr/>
          </p:nvSpPr>
          <p:spPr bwMode="auto">
            <a:xfrm flipH="1">
              <a:off x="3324429" y="8508886"/>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58" name="Line 583"/>
            <p:cNvSpPr>
              <a:spLocks noChangeShapeType="1"/>
            </p:cNvSpPr>
            <p:nvPr/>
          </p:nvSpPr>
          <p:spPr bwMode="auto">
            <a:xfrm flipH="1">
              <a:off x="3357025" y="8508886"/>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59" name="Line 584"/>
            <p:cNvSpPr>
              <a:spLocks noChangeShapeType="1"/>
            </p:cNvSpPr>
            <p:nvPr/>
          </p:nvSpPr>
          <p:spPr bwMode="auto">
            <a:xfrm flipH="1">
              <a:off x="3391336" y="8508886"/>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60" name="Line 585"/>
            <p:cNvSpPr>
              <a:spLocks noChangeShapeType="1"/>
            </p:cNvSpPr>
            <p:nvPr/>
          </p:nvSpPr>
          <p:spPr bwMode="auto">
            <a:xfrm flipH="1">
              <a:off x="3422215" y="8508886"/>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61" name="Line 586"/>
            <p:cNvSpPr>
              <a:spLocks noChangeShapeType="1"/>
            </p:cNvSpPr>
            <p:nvPr/>
          </p:nvSpPr>
          <p:spPr bwMode="auto">
            <a:xfrm>
              <a:off x="3324429" y="8508886"/>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62" name="Line 587"/>
            <p:cNvSpPr>
              <a:spLocks noChangeShapeType="1"/>
            </p:cNvSpPr>
            <p:nvPr/>
          </p:nvSpPr>
          <p:spPr bwMode="auto">
            <a:xfrm flipH="1">
              <a:off x="2006885" y="8508886"/>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63" name="Line 588"/>
            <p:cNvSpPr>
              <a:spLocks noChangeShapeType="1"/>
            </p:cNvSpPr>
            <p:nvPr/>
          </p:nvSpPr>
          <p:spPr bwMode="auto">
            <a:xfrm flipH="1">
              <a:off x="2039481" y="8508886"/>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64" name="Line 589"/>
            <p:cNvSpPr>
              <a:spLocks noChangeShapeType="1"/>
            </p:cNvSpPr>
            <p:nvPr/>
          </p:nvSpPr>
          <p:spPr bwMode="auto">
            <a:xfrm flipH="1">
              <a:off x="2073792" y="8508886"/>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65" name="Line 590"/>
            <p:cNvSpPr>
              <a:spLocks noChangeShapeType="1"/>
            </p:cNvSpPr>
            <p:nvPr/>
          </p:nvSpPr>
          <p:spPr bwMode="auto">
            <a:xfrm flipH="1">
              <a:off x="2104672" y="8508886"/>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66" name="Line 591"/>
            <p:cNvSpPr>
              <a:spLocks noChangeShapeType="1"/>
            </p:cNvSpPr>
            <p:nvPr/>
          </p:nvSpPr>
          <p:spPr bwMode="auto">
            <a:xfrm>
              <a:off x="2006885" y="8508886"/>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67" name="Line 592"/>
            <p:cNvSpPr>
              <a:spLocks noChangeShapeType="1"/>
            </p:cNvSpPr>
            <p:nvPr/>
          </p:nvSpPr>
          <p:spPr bwMode="auto">
            <a:xfrm flipH="1">
              <a:off x="2006885" y="883911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68" name="Line 593"/>
            <p:cNvSpPr>
              <a:spLocks noChangeShapeType="1"/>
            </p:cNvSpPr>
            <p:nvPr/>
          </p:nvSpPr>
          <p:spPr bwMode="auto">
            <a:xfrm flipH="1">
              <a:off x="2039481" y="883911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69" name="Line 594"/>
            <p:cNvSpPr>
              <a:spLocks noChangeShapeType="1"/>
            </p:cNvSpPr>
            <p:nvPr/>
          </p:nvSpPr>
          <p:spPr bwMode="auto">
            <a:xfrm flipH="1">
              <a:off x="2073792" y="883911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70" name="Line 595"/>
            <p:cNvSpPr>
              <a:spLocks noChangeShapeType="1"/>
            </p:cNvSpPr>
            <p:nvPr/>
          </p:nvSpPr>
          <p:spPr bwMode="auto">
            <a:xfrm flipH="1">
              <a:off x="2104672" y="883911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71" name="Line 596"/>
            <p:cNvSpPr>
              <a:spLocks noChangeShapeType="1"/>
            </p:cNvSpPr>
            <p:nvPr/>
          </p:nvSpPr>
          <p:spPr bwMode="auto">
            <a:xfrm>
              <a:off x="2006885" y="8839118"/>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72" name="Line 597"/>
            <p:cNvSpPr>
              <a:spLocks noChangeShapeType="1"/>
            </p:cNvSpPr>
            <p:nvPr/>
          </p:nvSpPr>
          <p:spPr bwMode="auto">
            <a:xfrm flipH="1">
              <a:off x="1348114" y="9169349"/>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73" name="Line 598"/>
            <p:cNvSpPr>
              <a:spLocks noChangeShapeType="1"/>
            </p:cNvSpPr>
            <p:nvPr/>
          </p:nvSpPr>
          <p:spPr bwMode="auto">
            <a:xfrm flipH="1">
              <a:off x="1380709" y="9169349"/>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74" name="Line 599"/>
            <p:cNvSpPr>
              <a:spLocks noChangeShapeType="1"/>
            </p:cNvSpPr>
            <p:nvPr/>
          </p:nvSpPr>
          <p:spPr bwMode="auto">
            <a:xfrm flipH="1">
              <a:off x="1415020" y="9169349"/>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75" name="Line 600"/>
            <p:cNvSpPr>
              <a:spLocks noChangeShapeType="1"/>
            </p:cNvSpPr>
            <p:nvPr/>
          </p:nvSpPr>
          <p:spPr bwMode="auto">
            <a:xfrm flipH="1">
              <a:off x="1445900" y="9169349"/>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76" name="Line 601"/>
            <p:cNvSpPr>
              <a:spLocks noChangeShapeType="1"/>
            </p:cNvSpPr>
            <p:nvPr/>
          </p:nvSpPr>
          <p:spPr bwMode="auto">
            <a:xfrm>
              <a:off x="1348114" y="9169349"/>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77" name="Line 602"/>
            <p:cNvSpPr>
              <a:spLocks noChangeShapeType="1"/>
            </p:cNvSpPr>
            <p:nvPr/>
          </p:nvSpPr>
          <p:spPr bwMode="auto">
            <a:xfrm flipH="1">
              <a:off x="3077390" y="9169349"/>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78" name="Line 603"/>
            <p:cNvSpPr>
              <a:spLocks noChangeShapeType="1"/>
            </p:cNvSpPr>
            <p:nvPr/>
          </p:nvSpPr>
          <p:spPr bwMode="auto">
            <a:xfrm flipH="1">
              <a:off x="3109985" y="9169349"/>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79" name="Line 604"/>
            <p:cNvSpPr>
              <a:spLocks noChangeShapeType="1"/>
            </p:cNvSpPr>
            <p:nvPr/>
          </p:nvSpPr>
          <p:spPr bwMode="auto">
            <a:xfrm flipH="1">
              <a:off x="3144296" y="9169349"/>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80" name="Line 605"/>
            <p:cNvSpPr>
              <a:spLocks noChangeShapeType="1"/>
            </p:cNvSpPr>
            <p:nvPr/>
          </p:nvSpPr>
          <p:spPr bwMode="auto">
            <a:xfrm flipH="1">
              <a:off x="3175176" y="9169349"/>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81" name="Line 606"/>
            <p:cNvSpPr>
              <a:spLocks noChangeShapeType="1"/>
            </p:cNvSpPr>
            <p:nvPr/>
          </p:nvSpPr>
          <p:spPr bwMode="auto">
            <a:xfrm>
              <a:off x="3077390" y="9169349"/>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82" name="Line 607"/>
            <p:cNvSpPr>
              <a:spLocks noChangeShapeType="1"/>
            </p:cNvSpPr>
            <p:nvPr/>
          </p:nvSpPr>
          <p:spPr bwMode="auto">
            <a:xfrm flipH="1">
              <a:off x="3077390" y="883911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83" name="Line 608"/>
            <p:cNvSpPr>
              <a:spLocks noChangeShapeType="1"/>
            </p:cNvSpPr>
            <p:nvPr/>
          </p:nvSpPr>
          <p:spPr bwMode="auto">
            <a:xfrm flipH="1">
              <a:off x="3109985" y="883911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84" name="Line 609"/>
            <p:cNvSpPr>
              <a:spLocks noChangeShapeType="1"/>
            </p:cNvSpPr>
            <p:nvPr/>
          </p:nvSpPr>
          <p:spPr bwMode="auto">
            <a:xfrm flipH="1">
              <a:off x="3144296" y="883911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85" name="Line 610"/>
            <p:cNvSpPr>
              <a:spLocks noChangeShapeType="1"/>
            </p:cNvSpPr>
            <p:nvPr/>
          </p:nvSpPr>
          <p:spPr bwMode="auto">
            <a:xfrm flipH="1">
              <a:off x="3175176" y="883911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86" name="Line 611"/>
            <p:cNvSpPr>
              <a:spLocks noChangeShapeType="1"/>
            </p:cNvSpPr>
            <p:nvPr/>
          </p:nvSpPr>
          <p:spPr bwMode="auto">
            <a:xfrm>
              <a:off x="3077390" y="8839118"/>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87" name="Line 612"/>
            <p:cNvSpPr>
              <a:spLocks noChangeShapeType="1"/>
            </p:cNvSpPr>
            <p:nvPr/>
          </p:nvSpPr>
          <p:spPr bwMode="auto">
            <a:xfrm flipH="1">
              <a:off x="3736161" y="883911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88" name="Line 613"/>
            <p:cNvSpPr>
              <a:spLocks noChangeShapeType="1"/>
            </p:cNvSpPr>
            <p:nvPr/>
          </p:nvSpPr>
          <p:spPr bwMode="auto">
            <a:xfrm flipH="1">
              <a:off x="3768757" y="883911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89" name="Line 614"/>
            <p:cNvSpPr>
              <a:spLocks noChangeShapeType="1"/>
            </p:cNvSpPr>
            <p:nvPr/>
          </p:nvSpPr>
          <p:spPr bwMode="auto">
            <a:xfrm flipH="1">
              <a:off x="3803068" y="883911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90" name="Line 615"/>
            <p:cNvSpPr>
              <a:spLocks noChangeShapeType="1"/>
            </p:cNvSpPr>
            <p:nvPr/>
          </p:nvSpPr>
          <p:spPr bwMode="auto">
            <a:xfrm flipH="1">
              <a:off x="3833948" y="883911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91" name="Line 616"/>
            <p:cNvSpPr>
              <a:spLocks noChangeShapeType="1"/>
            </p:cNvSpPr>
            <p:nvPr/>
          </p:nvSpPr>
          <p:spPr bwMode="auto">
            <a:xfrm>
              <a:off x="3736161" y="8839118"/>
              <a:ext cx="164693"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92" name="Line 617"/>
            <p:cNvSpPr>
              <a:spLocks noChangeShapeType="1"/>
            </p:cNvSpPr>
            <p:nvPr/>
          </p:nvSpPr>
          <p:spPr bwMode="auto">
            <a:xfrm flipH="1">
              <a:off x="1842192" y="8508886"/>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93" name="Line 618"/>
            <p:cNvSpPr>
              <a:spLocks noChangeShapeType="1"/>
            </p:cNvSpPr>
            <p:nvPr/>
          </p:nvSpPr>
          <p:spPr bwMode="auto">
            <a:xfrm flipH="1">
              <a:off x="3571468" y="8508886"/>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94" name="Line 619"/>
            <p:cNvSpPr>
              <a:spLocks noChangeShapeType="1"/>
            </p:cNvSpPr>
            <p:nvPr/>
          </p:nvSpPr>
          <p:spPr bwMode="auto">
            <a:xfrm flipH="1">
              <a:off x="3736161" y="8508886"/>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95" name="Line 620"/>
            <p:cNvSpPr>
              <a:spLocks noChangeShapeType="1"/>
            </p:cNvSpPr>
            <p:nvPr/>
          </p:nvSpPr>
          <p:spPr bwMode="auto">
            <a:xfrm flipH="1">
              <a:off x="3768757" y="8508886"/>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96" name="Line 621"/>
            <p:cNvSpPr>
              <a:spLocks noChangeShapeType="1"/>
            </p:cNvSpPr>
            <p:nvPr/>
          </p:nvSpPr>
          <p:spPr bwMode="auto">
            <a:xfrm flipH="1">
              <a:off x="3803068" y="8508886"/>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97" name="Line 622"/>
            <p:cNvSpPr>
              <a:spLocks noChangeShapeType="1"/>
            </p:cNvSpPr>
            <p:nvPr/>
          </p:nvSpPr>
          <p:spPr bwMode="auto">
            <a:xfrm flipH="1">
              <a:off x="3833948" y="8508886"/>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98" name="Line 623"/>
            <p:cNvSpPr>
              <a:spLocks noChangeShapeType="1"/>
            </p:cNvSpPr>
            <p:nvPr/>
          </p:nvSpPr>
          <p:spPr bwMode="auto">
            <a:xfrm flipH="1">
              <a:off x="1842192" y="883911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499" name="Line 624"/>
            <p:cNvSpPr>
              <a:spLocks noChangeShapeType="1"/>
            </p:cNvSpPr>
            <p:nvPr/>
          </p:nvSpPr>
          <p:spPr bwMode="auto">
            <a:xfrm flipH="1">
              <a:off x="3324429" y="883911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00" name="Line 625"/>
            <p:cNvSpPr>
              <a:spLocks noChangeShapeType="1"/>
            </p:cNvSpPr>
            <p:nvPr/>
          </p:nvSpPr>
          <p:spPr bwMode="auto">
            <a:xfrm flipH="1">
              <a:off x="3357025" y="883911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01" name="Line 626"/>
            <p:cNvSpPr>
              <a:spLocks noChangeShapeType="1"/>
            </p:cNvSpPr>
            <p:nvPr/>
          </p:nvSpPr>
          <p:spPr bwMode="auto">
            <a:xfrm flipH="1">
              <a:off x="3391336" y="883911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02" name="Line 627"/>
            <p:cNvSpPr>
              <a:spLocks noChangeShapeType="1"/>
            </p:cNvSpPr>
            <p:nvPr/>
          </p:nvSpPr>
          <p:spPr bwMode="auto">
            <a:xfrm flipH="1">
              <a:off x="3422215" y="883911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03" name="Line 628"/>
            <p:cNvSpPr>
              <a:spLocks noChangeShapeType="1"/>
            </p:cNvSpPr>
            <p:nvPr/>
          </p:nvSpPr>
          <p:spPr bwMode="auto">
            <a:xfrm flipH="1">
              <a:off x="3983201" y="883911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04" name="Line 629"/>
            <p:cNvSpPr>
              <a:spLocks noChangeShapeType="1"/>
            </p:cNvSpPr>
            <p:nvPr/>
          </p:nvSpPr>
          <p:spPr bwMode="auto">
            <a:xfrm flipH="1">
              <a:off x="4015796" y="8839118"/>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05" name="Line 630"/>
            <p:cNvSpPr>
              <a:spLocks noChangeShapeType="1"/>
            </p:cNvSpPr>
            <p:nvPr/>
          </p:nvSpPr>
          <p:spPr bwMode="auto">
            <a:xfrm flipH="1">
              <a:off x="4050107" y="8839118"/>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06" name="Line 631"/>
            <p:cNvSpPr>
              <a:spLocks noChangeShapeType="1"/>
            </p:cNvSpPr>
            <p:nvPr/>
          </p:nvSpPr>
          <p:spPr bwMode="auto">
            <a:xfrm flipH="1">
              <a:off x="3736161" y="9169349"/>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07" name="Line 632"/>
            <p:cNvSpPr>
              <a:spLocks noChangeShapeType="1"/>
            </p:cNvSpPr>
            <p:nvPr/>
          </p:nvSpPr>
          <p:spPr bwMode="auto">
            <a:xfrm flipH="1">
              <a:off x="3768757" y="9169349"/>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08" name="Line 633"/>
            <p:cNvSpPr>
              <a:spLocks noChangeShapeType="1"/>
            </p:cNvSpPr>
            <p:nvPr/>
          </p:nvSpPr>
          <p:spPr bwMode="auto">
            <a:xfrm flipH="1">
              <a:off x="3803068" y="9169349"/>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09" name="Line 634"/>
            <p:cNvSpPr>
              <a:spLocks noChangeShapeType="1"/>
            </p:cNvSpPr>
            <p:nvPr/>
          </p:nvSpPr>
          <p:spPr bwMode="auto">
            <a:xfrm flipH="1">
              <a:off x="3833948" y="9169349"/>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10" name="Line 635"/>
            <p:cNvSpPr>
              <a:spLocks noChangeShapeType="1"/>
            </p:cNvSpPr>
            <p:nvPr/>
          </p:nvSpPr>
          <p:spPr bwMode="auto">
            <a:xfrm flipH="1">
              <a:off x="2006885" y="9169349"/>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11" name="Line 636"/>
            <p:cNvSpPr>
              <a:spLocks noChangeShapeType="1"/>
            </p:cNvSpPr>
            <p:nvPr/>
          </p:nvSpPr>
          <p:spPr bwMode="auto">
            <a:xfrm flipH="1">
              <a:off x="2039481" y="9169349"/>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12" name="Line 637"/>
            <p:cNvSpPr>
              <a:spLocks noChangeShapeType="1"/>
            </p:cNvSpPr>
            <p:nvPr/>
          </p:nvSpPr>
          <p:spPr bwMode="auto">
            <a:xfrm flipH="1">
              <a:off x="2073792" y="9169349"/>
              <a:ext cx="65191"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13" name="Text Box 638"/>
            <p:cNvSpPr txBox="1">
              <a:spLocks noChangeArrowheads="1"/>
            </p:cNvSpPr>
            <p:nvPr/>
          </p:nvSpPr>
          <p:spPr bwMode="auto">
            <a:xfrm>
              <a:off x="689342" y="6923088"/>
              <a:ext cx="823465" cy="2459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000">
                  <a:latin typeface="HG丸ｺﾞｼｯｸM-PRO" panose="020F0600000000000000" pitchFamily="50" charset="-128"/>
                  <a:ea typeface="HG丸ｺﾞｼｯｸM-PRO" panose="020F0600000000000000" pitchFamily="50" charset="-128"/>
                </a:rPr>
                <a:t>小売店</a:t>
              </a:r>
            </a:p>
          </p:txBody>
        </p:sp>
        <p:sp>
          <p:nvSpPr>
            <p:cNvPr id="52514" name="Text Box 639"/>
            <p:cNvSpPr txBox="1">
              <a:spLocks noChangeArrowheads="1"/>
            </p:cNvSpPr>
            <p:nvPr/>
          </p:nvSpPr>
          <p:spPr bwMode="auto">
            <a:xfrm>
              <a:off x="689342" y="7187961"/>
              <a:ext cx="823465" cy="2459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000">
                  <a:latin typeface="HG丸ｺﾞｼｯｸM-PRO" panose="020F0600000000000000" pitchFamily="50" charset="-128"/>
                  <a:ea typeface="HG丸ｺﾞｼｯｸM-PRO" panose="020F0600000000000000" pitchFamily="50" charset="-128"/>
                </a:rPr>
                <a:t>機種</a:t>
              </a:r>
            </a:p>
          </p:txBody>
        </p:sp>
        <p:sp>
          <p:nvSpPr>
            <p:cNvPr id="52515" name="Text Box 640"/>
            <p:cNvSpPr txBox="1">
              <a:spLocks noChangeArrowheads="1"/>
            </p:cNvSpPr>
            <p:nvPr/>
          </p:nvSpPr>
          <p:spPr bwMode="auto">
            <a:xfrm>
              <a:off x="195263" y="7418435"/>
              <a:ext cx="823465" cy="2459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000">
                  <a:latin typeface="HG丸ｺﾞｼｯｸM-PRO" panose="020F0600000000000000" pitchFamily="50" charset="-128"/>
                  <a:ea typeface="HG丸ｺﾞｼｯｸM-PRO" panose="020F0600000000000000" pitchFamily="50" charset="-128"/>
                </a:rPr>
                <a:t>不良内容</a:t>
              </a:r>
            </a:p>
          </p:txBody>
        </p:sp>
        <p:sp>
          <p:nvSpPr>
            <p:cNvPr id="52516" name="Line 641"/>
            <p:cNvSpPr>
              <a:spLocks noChangeShapeType="1"/>
            </p:cNvSpPr>
            <p:nvPr/>
          </p:nvSpPr>
          <p:spPr bwMode="auto">
            <a:xfrm>
              <a:off x="277609" y="6940288"/>
              <a:ext cx="1060211" cy="70174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17" name="Line 642"/>
            <p:cNvSpPr>
              <a:spLocks noChangeShapeType="1"/>
            </p:cNvSpPr>
            <p:nvPr/>
          </p:nvSpPr>
          <p:spPr bwMode="auto">
            <a:xfrm>
              <a:off x="277609" y="6940288"/>
              <a:ext cx="1060211" cy="35087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2518" name="Line 636"/>
            <p:cNvSpPr>
              <a:spLocks noChangeShapeType="1"/>
            </p:cNvSpPr>
            <p:nvPr/>
          </p:nvSpPr>
          <p:spPr bwMode="auto">
            <a:xfrm flipH="1">
              <a:off x="2120112" y="9169349"/>
              <a:ext cx="66907" cy="825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52232" name="Text Box 643"/>
          <p:cNvSpPr txBox="1">
            <a:spLocks noChangeArrowheads="1"/>
          </p:cNvSpPr>
          <p:nvPr/>
        </p:nvSpPr>
        <p:spPr bwMode="auto">
          <a:xfrm>
            <a:off x="700088" y="6608763"/>
            <a:ext cx="4114800" cy="2778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200" b="1">
                <a:latin typeface="HG丸ｺﾞｼｯｸM-PRO" panose="020F0600000000000000" pitchFamily="50" charset="-128"/>
                <a:ea typeface="HG丸ｺﾞｼｯｸM-PRO" panose="020F0600000000000000" pitchFamily="50" charset="-128"/>
              </a:rPr>
              <a:t>店別・カメラ機種別不適合内容チェックシート</a:t>
            </a:r>
          </a:p>
        </p:txBody>
      </p:sp>
      <p:sp>
        <p:nvSpPr>
          <p:cNvPr id="52233" name="Text Box 644"/>
          <p:cNvSpPr txBox="1">
            <a:spLocks noChangeArrowheads="1"/>
          </p:cNvSpPr>
          <p:nvPr/>
        </p:nvSpPr>
        <p:spPr bwMode="auto">
          <a:xfrm>
            <a:off x="5016500" y="6565900"/>
            <a:ext cx="1524000" cy="400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r>
              <a:rPr lang="ja-JP" altLang="en-US" sz="1000">
                <a:latin typeface="HG丸ｺﾞｼｯｸM-PRO" panose="020F0600000000000000" pitchFamily="50" charset="-128"/>
                <a:ea typeface="HG丸ｺﾞｼｯｸM-PRO" panose="020F0600000000000000" pitchFamily="50" charset="-128"/>
              </a:rPr>
              <a:t>年○月○日　作成</a:t>
            </a:r>
            <a:br>
              <a:rPr lang="ja-JP" altLang="en-US" sz="1000">
                <a:latin typeface="HG丸ｺﾞｼｯｸM-PRO" panose="020F0600000000000000" pitchFamily="50" charset="-128"/>
                <a:ea typeface="HG丸ｺﾞｼｯｸM-PRO" panose="020F0600000000000000" pitchFamily="50" charset="-128"/>
              </a:rPr>
            </a:br>
            <a:r>
              <a:rPr lang="ja-JP" altLang="en-US" sz="1000">
                <a:latin typeface="HG丸ｺﾞｼｯｸM-PRO" panose="020F0600000000000000" pitchFamily="50" charset="-128"/>
                <a:ea typeface="HG丸ｺﾞｼｯｸM-PRO" panose="020F0600000000000000" pitchFamily="50" charset="-128"/>
              </a:rPr>
              <a:t>作成者：○○○○</a:t>
            </a:r>
          </a:p>
        </p:txBody>
      </p:sp>
      <p:sp>
        <p:nvSpPr>
          <p:cNvPr id="52234" name="Rectangle 6"/>
          <p:cNvSpPr>
            <a:spLocks noChangeArrowheads="1"/>
          </p:cNvSpPr>
          <p:nvPr/>
        </p:nvSpPr>
        <p:spPr bwMode="auto">
          <a:xfrm>
            <a:off x="555625" y="1050925"/>
            <a:ext cx="5897563" cy="728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tabLst>
                <a:tab pos="447675" algn="l"/>
              </a:tabLst>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tabLst>
                <a:tab pos="447675" algn="l"/>
              </a:tabLst>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tabLst>
                <a:tab pos="447675" algn="l"/>
              </a:tabLst>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tabLst>
                <a:tab pos="447675" algn="l"/>
              </a:tabLst>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tabLst>
                <a:tab pos="447675" algn="l"/>
              </a:tabLst>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tabLst>
                <a:tab pos="447675" algn="l"/>
              </a:tabLst>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tabLst>
                <a:tab pos="447675" algn="l"/>
              </a:tabLst>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tabLst>
                <a:tab pos="447675" algn="l"/>
              </a:tabLst>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tabLst>
                <a:tab pos="447675" algn="l"/>
              </a:tabLst>
              <a:defRPr kumimoji="1" sz="2000">
                <a:solidFill>
                  <a:schemeClr val="tx1"/>
                </a:solidFill>
                <a:latin typeface="Arial" panose="020B0604020202020204" pitchFamily="34" charset="0"/>
                <a:ea typeface="ＭＳ Ｐゴシック" panose="020B0600070205080204" pitchFamily="50" charset="-128"/>
              </a:defRPr>
            </a:lvl9pPr>
          </a:lstStyle>
          <a:p>
            <a:pPr>
              <a:lnSpc>
                <a:spcPct val="120000"/>
              </a:lnSpc>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チェックシートとは，データが簡単にとれ，しかもそのデータが整理しやすいように，また，点検・確認項目がもれなくチェックできるように，あらかじめ設計してあるシート（帳票）のこと。</a:t>
            </a:r>
          </a:p>
        </p:txBody>
      </p:sp>
      <p:sp>
        <p:nvSpPr>
          <p:cNvPr id="52235" name="Rectangle 8"/>
          <p:cNvSpPr>
            <a:spLocks noChangeArrowheads="1"/>
          </p:cNvSpPr>
          <p:nvPr/>
        </p:nvSpPr>
        <p:spPr bwMode="auto">
          <a:xfrm>
            <a:off x="107950" y="787400"/>
            <a:ext cx="6438900" cy="277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en-US" altLang="ja-JP" sz="1200">
                <a:latin typeface="HG丸ｺﾞｼｯｸM-PRO" panose="020F0600000000000000" pitchFamily="50" charset="-128"/>
                <a:ea typeface="HG丸ｺﾞｼｯｸM-PRO" panose="020F0600000000000000" pitchFamily="50" charset="-128"/>
                <a:cs typeface="Times New Roman" panose="02020603050405020304" pitchFamily="18" charset="0"/>
              </a:rPr>
              <a:t>1</a:t>
            </a: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）チェックシートとは</a:t>
            </a:r>
          </a:p>
        </p:txBody>
      </p:sp>
      <p:sp>
        <p:nvSpPr>
          <p:cNvPr id="52236" name="Rectangle 10"/>
          <p:cNvSpPr>
            <a:spLocks noChangeArrowheads="1"/>
          </p:cNvSpPr>
          <p:nvPr/>
        </p:nvSpPr>
        <p:spPr bwMode="auto">
          <a:xfrm>
            <a:off x="107950" y="1835557"/>
            <a:ext cx="203132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（２）</a:t>
            </a:r>
            <a:r>
              <a:rPr lang="ja-JP" altLang="en-US" sz="1200" dirty="0">
                <a:latin typeface="HG丸ｺﾞｼｯｸM-PRO" panose="020F0600000000000000" pitchFamily="50" charset="-128"/>
                <a:ea typeface="HG丸ｺﾞｼｯｸM-PRO" panose="020F0600000000000000" pitchFamily="50" charset="-128"/>
                <a:cs typeface="Times New Roman" panose="02020603050405020304" pitchFamily="18" charset="0"/>
              </a:rPr>
              <a:t>どんな時に使うもの</a:t>
            </a:r>
            <a:endParaRPr lang="ja-JP" altLang="en-US" sz="1200" dirty="0">
              <a:latin typeface="HG丸ｺﾞｼｯｸM-PRO" panose="020F0600000000000000" pitchFamily="50" charset="-128"/>
              <a:ea typeface="HG丸ｺﾞｼｯｸM-PRO" panose="020F0600000000000000" pitchFamily="50" charset="-128"/>
            </a:endParaRPr>
          </a:p>
        </p:txBody>
      </p:sp>
      <p:sp>
        <p:nvSpPr>
          <p:cNvPr id="52237" name="Rectangle 6"/>
          <p:cNvSpPr>
            <a:spLocks noChangeArrowheads="1"/>
          </p:cNvSpPr>
          <p:nvPr/>
        </p:nvSpPr>
        <p:spPr bwMode="auto">
          <a:xfrm>
            <a:off x="555625" y="2095500"/>
            <a:ext cx="5897563" cy="1612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tabLst>
                <a:tab pos="447675" algn="l"/>
              </a:tabLst>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tabLst>
                <a:tab pos="447675" algn="l"/>
              </a:tabLst>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tabLst>
                <a:tab pos="447675" algn="l"/>
              </a:tabLst>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tabLst>
                <a:tab pos="447675" algn="l"/>
              </a:tabLst>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tabLst>
                <a:tab pos="447675" algn="l"/>
              </a:tabLst>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tabLst>
                <a:tab pos="447675" algn="l"/>
              </a:tabLst>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tabLst>
                <a:tab pos="447675" algn="l"/>
              </a:tabLst>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tabLst>
                <a:tab pos="447675" algn="l"/>
              </a:tabLst>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tabLst>
                <a:tab pos="447675" algn="l"/>
              </a:tabLst>
              <a:defRPr kumimoji="1" sz="2000">
                <a:solidFill>
                  <a:schemeClr val="tx1"/>
                </a:solidFill>
                <a:latin typeface="Arial" panose="020B0604020202020204" pitchFamily="34" charset="0"/>
                <a:ea typeface="ＭＳ Ｐゴシック" panose="020B0600070205080204" pitchFamily="50" charset="-128"/>
              </a:defRPr>
            </a:lvl9pPr>
          </a:lstStyle>
          <a:p>
            <a:pPr>
              <a:lnSpc>
                <a:spcPct val="120000"/>
              </a:lnSpc>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チェックシートの用途は，調査用と点検用に分かれます。</a:t>
            </a:r>
          </a:p>
          <a:p>
            <a:pPr>
              <a:lnSpc>
                <a:spcPct val="120000"/>
              </a:lnSpc>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①調査用</a:t>
            </a:r>
            <a:endParaRPr lang="en-US" altLang="ja-JP" sz="1200">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lnSpc>
                <a:spcPct val="120000"/>
              </a:lnSpc>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 　　 特別に何らかの目的のために，必要な時に調査するためのもの。</a:t>
            </a:r>
          </a:p>
          <a:p>
            <a:pPr>
              <a:lnSpc>
                <a:spcPct val="120000"/>
              </a:lnSpc>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   　（不良項目調査用，不良要因調査用，度数分布調査用，欠点位置調査用）</a:t>
            </a:r>
            <a:b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b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②点検用</a:t>
            </a:r>
          </a:p>
          <a:p>
            <a:pPr>
              <a:lnSpc>
                <a:spcPct val="120000"/>
              </a:lnSpc>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      日常の仕事等を管理するために，あらかじめ点検すべき項目を決めておき，</a:t>
            </a:r>
            <a:b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b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　　これにしたがって点検確認するためのもの。</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8"/>
          <p:cNvSpPr>
            <a:spLocks noChangeArrowheads="1"/>
          </p:cNvSpPr>
          <p:nvPr/>
        </p:nvSpPr>
        <p:spPr bwMode="auto">
          <a:xfrm>
            <a:off x="539750" y="722313"/>
            <a:ext cx="6083300"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dirty="0">
                <a:latin typeface="HG丸ｺﾞｼｯｸM-PRO" panose="020F0600000000000000" pitchFamily="50" charset="-128"/>
                <a:ea typeface="HG丸ｺﾞｼｯｸM-PRO" panose="020F0600000000000000" pitchFamily="50" charset="-128"/>
                <a:cs typeface="Times New Roman" panose="02020603050405020304" pitchFamily="18" charset="0"/>
              </a:rPr>
              <a:t>人の視覚に訴え，より多くの情報を要約して，より早く伝えるようにデータで図示したもの。</a:t>
            </a:r>
          </a:p>
        </p:txBody>
      </p:sp>
      <p:sp>
        <p:nvSpPr>
          <p:cNvPr id="53251" name="Rectangle 8"/>
          <p:cNvSpPr>
            <a:spLocks noChangeArrowheads="1"/>
          </p:cNvSpPr>
          <p:nvPr/>
        </p:nvSpPr>
        <p:spPr bwMode="auto">
          <a:xfrm>
            <a:off x="107950" y="454025"/>
            <a:ext cx="6438900" cy="277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en-US" altLang="ja-JP" sz="1200">
                <a:latin typeface="HG丸ｺﾞｼｯｸM-PRO" panose="020F0600000000000000" pitchFamily="50" charset="-128"/>
                <a:ea typeface="HG丸ｺﾞｼｯｸM-PRO" panose="020F0600000000000000" pitchFamily="50" charset="-128"/>
                <a:cs typeface="Times New Roman" panose="02020603050405020304" pitchFamily="18" charset="0"/>
              </a:rPr>
              <a:t>1</a:t>
            </a: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）グラフとは</a:t>
            </a:r>
          </a:p>
        </p:txBody>
      </p:sp>
      <p:sp>
        <p:nvSpPr>
          <p:cNvPr id="53252" name="Text Box 998"/>
          <p:cNvSpPr txBox="1">
            <a:spLocks noChangeArrowheads="1"/>
          </p:cNvSpPr>
          <p:nvPr/>
        </p:nvSpPr>
        <p:spPr bwMode="auto">
          <a:xfrm>
            <a:off x="228600" y="1433513"/>
            <a:ext cx="3197225" cy="815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1200">
                <a:latin typeface="HG丸ｺﾞｼｯｸM-PRO" panose="020F0600000000000000" pitchFamily="50" charset="-128"/>
                <a:ea typeface="HG丸ｺﾞｼｯｸM-PRO" panose="020F0600000000000000" pitchFamily="50" charset="-128"/>
              </a:rPr>
              <a:t>①</a:t>
            </a:r>
            <a:r>
              <a:rPr lang="ja-JP" altLang="en-US" sz="1200">
                <a:latin typeface="HG丸ｺﾞｼｯｸM-PRO" panose="020F0600000000000000" pitchFamily="50" charset="-128"/>
                <a:ea typeface="HG丸ｺﾞｼｯｸM-PRO" panose="020F0600000000000000" pitchFamily="50" charset="-128"/>
              </a:rPr>
              <a:t>折れ線グラフ</a:t>
            </a:r>
          </a:p>
          <a:p>
            <a:pPr eaLnBrk="1" hangingPunct="1">
              <a:spcBef>
                <a:spcPct val="50000"/>
              </a:spcBef>
              <a:buFontTx/>
              <a:buNone/>
            </a:pPr>
            <a:r>
              <a:rPr lang="ja-JP" altLang="en-US" sz="1000">
                <a:latin typeface="HG丸ｺﾞｼｯｸM-PRO" panose="020F0600000000000000" pitchFamily="50" charset="-128"/>
                <a:ea typeface="HG丸ｺﾞｼｯｸM-PRO" panose="020F0600000000000000" pitchFamily="50" charset="-128"/>
              </a:rPr>
              <a:t>折れ線グラフは，グラフの上にデータをプロットし，点と点を結んだもので，数量の時間の経過による変化を見るためのグラフである。</a:t>
            </a:r>
          </a:p>
        </p:txBody>
      </p:sp>
      <p:sp>
        <p:nvSpPr>
          <p:cNvPr id="53253" name="Text Box 999"/>
          <p:cNvSpPr txBox="1">
            <a:spLocks noChangeArrowheads="1"/>
          </p:cNvSpPr>
          <p:nvPr/>
        </p:nvSpPr>
        <p:spPr bwMode="auto">
          <a:xfrm>
            <a:off x="3492500" y="1433513"/>
            <a:ext cx="3362325" cy="815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1200">
                <a:latin typeface="HG丸ｺﾞｼｯｸM-PRO" panose="020F0600000000000000" pitchFamily="50" charset="-128"/>
                <a:ea typeface="HG丸ｺﾞｼｯｸM-PRO" panose="020F0600000000000000" pitchFamily="50" charset="-128"/>
              </a:rPr>
              <a:t>②</a:t>
            </a:r>
            <a:r>
              <a:rPr lang="ja-JP" altLang="en-US" sz="1200">
                <a:latin typeface="HG丸ｺﾞｼｯｸM-PRO" panose="020F0600000000000000" pitchFamily="50" charset="-128"/>
                <a:ea typeface="HG丸ｺﾞｼｯｸM-PRO" panose="020F0600000000000000" pitchFamily="50" charset="-128"/>
              </a:rPr>
              <a:t>円グラフ</a:t>
            </a:r>
          </a:p>
          <a:p>
            <a:pPr eaLnBrk="1" hangingPunct="1">
              <a:spcBef>
                <a:spcPct val="50000"/>
              </a:spcBef>
              <a:buFontTx/>
              <a:buNone/>
            </a:pPr>
            <a:r>
              <a:rPr lang="ja-JP" altLang="en-US" sz="1000">
                <a:latin typeface="HG丸ｺﾞｼｯｸM-PRO" panose="020F0600000000000000" pitchFamily="50" charset="-128"/>
                <a:ea typeface="HG丸ｺﾞｼｯｸM-PRO" panose="020F0600000000000000" pitchFamily="50" charset="-128"/>
              </a:rPr>
              <a:t>円グラフは，割合を見るためのグラフで，全体を円で表し，円の内訳に相当する割合で扇型に区切ったものである。全体と部分，部分の割合を把握するのに約立つ。</a:t>
            </a:r>
          </a:p>
        </p:txBody>
      </p:sp>
      <p:graphicFrame>
        <p:nvGraphicFramePr>
          <p:cNvPr id="53254" name="Object 1000"/>
          <p:cNvGraphicFramePr>
            <a:graphicFrameLocks noChangeAspect="1"/>
          </p:cNvGraphicFramePr>
          <p:nvPr/>
        </p:nvGraphicFramePr>
        <p:xfrm>
          <a:off x="515938" y="2303463"/>
          <a:ext cx="2057400" cy="1898650"/>
        </p:xfrm>
        <a:graphic>
          <a:graphicData uri="http://schemas.openxmlformats.org/presentationml/2006/ole">
            <mc:AlternateContent xmlns:mc="http://schemas.openxmlformats.org/markup-compatibility/2006">
              <mc:Choice xmlns:v="urn:schemas-microsoft-com:vml" Requires="v">
                <p:oleObj name="グラフ" r:id="rId2" imgW="4572000" imgH="3048257" progId="MSGraph.Chart.8">
                  <p:embed followColorScheme="full"/>
                </p:oleObj>
              </mc:Choice>
              <mc:Fallback>
                <p:oleObj name="グラフ" r:id="rId2" imgW="4572000" imgH="3048257" progId="MSGraph.Chart.8">
                  <p:embed followColorScheme="full"/>
                  <p:pic>
                    <p:nvPicPr>
                      <p:cNvPr id="0" name="Object 100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5938" y="2303463"/>
                        <a:ext cx="2057400" cy="18986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3255" name="Text Box 1001"/>
          <p:cNvSpPr txBox="1">
            <a:spLocks noChangeArrowheads="1"/>
          </p:cNvSpPr>
          <p:nvPr/>
        </p:nvSpPr>
        <p:spPr bwMode="auto">
          <a:xfrm>
            <a:off x="300038" y="2551113"/>
            <a:ext cx="323850" cy="908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不良率</a:t>
            </a:r>
          </a:p>
        </p:txBody>
      </p:sp>
      <p:sp>
        <p:nvSpPr>
          <p:cNvPr id="53256" name="Text Box 1002"/>
          <p:cNvSpPr txBox="1">
            <a:spLocks noChangeArrowheads="1"/>
          </p:cNvSpPr>
          <p:nvPr/>
        </p:nvSpPr>
        <p:spPr bwMode="auto">
          <a:xfrm>
            <a:off x="620713" y="2220913"/>
            <a:ext cx="307975" cy="165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a:t>
            </a:r>
          </a:p>
        </p:txBody>
      </p:sp>
      <p:sp>
        <p:nvSpPr>
          <p:cNvPr id="53257" name="Text Box 1003"/>
          <p:cNvSpPr txBox="1">
            <a:spLocks noChangeArrowheads="1"/>
          </p:cNvSpPr>
          <p:nvPr/>
        </p:nvSpPr>
        <p:spPr bwMode="auto">
          <a:xfrm>
            <a:off x="820738" y="4044950"/>
            <a:ext cx="1600200" cy="230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図１．不良率推移グラフ</a:t>
            </a:r>
          </a:p>
        </p:txBody>
      </p:sp>
      <p:graphicFrame>
        <p:nvGraphicFramePr>
          <p:cNvPr id="53258" name="Object 1004"/>
          <p:cNvGraphicFramePr>
            <a:graphicFrameLocks noChangeAspect="1"/>
          </p:cNvGraphicFramePr>
          <p:nvPr/>
        </p:nvGraphicFramePr>
        <p:xfrm>
          <a:off x="3451225" y="2519363"/>
          <a:ext cx="2149475" cy="1423987"/>
        </p:xfrm>
        <a:graphic>
          <a:graphicData uri="http://schemas.openxmlformats.org/presentationml/2006/ole">
            <mc:AlternateContent xmlns:mc="http://schemas.openxmlformats.org/markup-compatibility/2006">
              <mc:Choice xmlns:v="urn:schemas-microsoft-com:vml" Requires="v">
                <p:oleObj name="グラフ" r:id="rId4" imgW="4572000" imgH="3048257" progId="MSGraph.Chart.8">
                  <p:embed followColorScheme="full"/>
                </p:oleObj>
              </mc:Choice>
              <mc:Fallback>
                <p:oleObj name="グラフ" r:id="rId4" imgW="4572000" imgH="3048257" progId="MSGraph.Chart.8">
                  <p:embed followColorScheme="full"/>
                  <p:pic>
                    <p:nvPicPr>
                      <p:cNvPr id="0" name="Object 100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51225" y="2519363"/>
                        <a:ext cx="2149475" cy="14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3259" name="Text Box 1005"/>
          <p:cNvSpPr txBox="1">
            <a:spLocks noChangeArrowheads="1"/>
          </p:cNvSpPr>
          <p:nvPr/>
        </p:nvSpPr>
        <p:spPr bwMode="auto">
          <a:xfrm>
            <a:off x="4554538" y="2701925"/>
            <a:ext cx="530225" cy="72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搬送時の</a:t>
            </a:r>
            <a:endParaRPr lang="en-US" altLang="ja-JP" sz="900">
              <a:latin typeface="HG丸ｺﾞｼｯｸM-PRO" panose="020F0600000000000000" pitchFamily="50" charset="-128"/>
              <a:ea typeface="HG丸ｺﾞｼｯｸM-PRO" panose="020F0600000000000000" pitchFamily="50" charset="-128"/>
            </a:endParaRPr>
          </a:p>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キズ</a:t>
            </a:r>
          </a:p>
        </p:txBody>
      </p:sp>
      <p:sp>
        <p:nvSpPr>
          <p:cNvPr id="53260" name="Text Box 1007"/>
          <p:cNvSpPr txBox="1">
            <a:spLocks noChangeArrowheads="1"/>
          </p:cNvSpPr>
          <p:nvPr/>
        </p:nvSpPr>
        <p:spPr bwMode="auto">
          <a:xfrm>
            <a:off x="4038600" y="4044950"/>
            <a:ext cx="1905000" cy="230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図２．作業内容別完成品キズ不良</a:t>
            </a:r>
          </a:p>
        </p:txBody>
      </p:sp>
      <p:graphicFrame>
        <p:nvGraphicFramePr>
          <p:cNvPr id="53261" name="Object 1008"/>
          <p:cNvGraphicFramePr>
            <a:graphicFrameLocks noChangeAspect="1"/>
          </p:cNvGraphicFramePr>
          <p:nvPr/>
        </p:nvGraphicFramePr>
        <p:xfrm>
          <a:off x="457200" y="5410200"/>
          <a:ext cx="1828800" cy="1749425"/>
        </p:xfrm>
        <a:graphic>
          <a:graphicData uri="http://schemas.openxmlformats.org/presentationml/2006/ole">
            <mc:AlternateContent xmlns:mc="http://schemas.openxmlformats.org/markup-compatibility/2006">
              <mc:Choice xmlns:v="urn:schemas-microsoft-com:vml" Requires="v">
                <p:oleObj name="グラフ" r:id="rId6" imgW="4572000" imgH="3048257" progId="MSGraph.Chart.8">
                  <p:embed followColorScheme="full"/>
                </p:oleObj>
              </mc:Choice>
              <mc:Fallback>
                <p:oleObj name="グラフ" r:id="rId6" imgW="4572000" imgH="3048257" progId="MSGraph.Chart.8">
                  <p:embed followColorScheme="full"/>
                  <p:pic>
                    <p:nvPicPr>
                      <p:cNvPr id="0" name="Object 100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7200" y="5410200"/>
                        <a:ext cx="1828800" cy="174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3262" name="Text Box 1009"/>
          <p:cNvSpPr txBox="1">
            <a:spLocks noChangeArrowheads="1"/>
          </p:cNvSpPr>
          <p:nvPr/>
        </p:nvSpPr>
        <p:spPr bwMode="auto">
          <a:xfrm>
            <a:off x="225425" y="5657850"/>
            <a:ext cx="323850" cy="1155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提案件数</a:t>
            </a:r>
          </a:p>
        </p:txBody>
      </p:sp>
      <p:sp>
        <p:nvSpPr>
          <p:cNvPr id="53263" name="Text Box 1010"/>
          <p:cNvSpPr txBox="1">
            <a:spLocks noChangeArrowheads="1"/>
          </p:cNvSpPr>
          <p:nvPr/>
        </p:nvSpPr>
        <p:spPr bwMode="auto">
          <a:xfrm>
            <a:off x="396875" y="5351463"/>
            <a:ext cx="53340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件／年</a:t>
            </a:r>
          </a:p>
        </p:txBody>
      </p:sp>
      <p:sp>
        <p:nvSpPr>
          <p:cNvPr id="53264" name="Text Box 1011"/>
          <p:cNvSpPr txBox="1">
            <a:spLocks noChangeArrowheads="1"/>
          </p:cNvSpPr>
          <p:nvPr/>
        </p:nvSpPr>
        <p:spPr bwMode="auto">
          <a:xfrm>
            <a:off x="762000" y="7037388"/>
            <a:ext cx="1958975" cy="231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図３．提案件数年度比較グラフ</a:t>
            </a:r>
          </a:p>
        </p:txBody>
      </p:sp>
      <p:sp>
        <p:nvSpPr>
          <p:cNvPr id="53265" name="Text Box 1014"/>
          <p:cNvSpPr txBox="1">
            <a:spLocks noChangeArrowheads="1"/>
          </p:cNvSpPr>
          <p:nvPr/>
        </p:nvSpPr>
        <p:spPr bwMode="auto">
          <a:xfrm>
            <a:off x="5273675" y="6859588"/>
            <a:ext cx="60960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100</a:t>
            </a:r>
            <a:r>
              <a:rPr lang="ja-JP" altLang="en-US" sz="800">
                <a:latin typeface="HG丸ｺﾞｼｯｸM-PRO" panose="020F0600000000000000" pitchFamily="50" charset="-128"/>
                <a:ea typeface="HG丸ｺﾞｼｯｸM-PRO" panose="020F0600000000000000" pitchFamily="50" charset="-128"/>
              </a:rPr>
              <a:t>％</a:t>
            </a:r>
          </a:p>
        </p:txBody>
      </p:sp>
      <p:sp>
        <p:nvSpPr>
          <p:cNvPr id="53266" name="Text Box 1015"/>
          <p:cNvSpPr txBox="1">
            <a:spLocks noChangeArrowheads="1"/>
          </p:cNvSpPr>
          <p:nvPr/>
        </p:nvSpPr>
        <p:spPr bwMode="auto">
          <a:xfrm>
            <a:off x="4038600" y="7038975"/>
            <a:ext cx="1600200" cy="230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図４．動作分類時間グラフ</a:t>
            </a:r>
          </a:p>
        </p:txBody>
      </p:sp>
      <p:graphicFrame>
        <p:nvGraphicFramePr>
          <p:cNvPr id="53267" name="Object 1016"/>
          <p:cNvGraphicFramePr>
            <a:graphicFrameLocks noChangeAspect="1"/>
          </p:cNvGraphicFramePr>
          <p:nvPr/>
        </p:nvGraphicFramePr>
        <p:xfrm>
          <a:off x="76200" y="7948613"/>
          <a:ext cx="2270125" cy="1728787"/>
        </p:xfrm>
        <a:graphic>
          <a:graphicData uri="http://schemas.openxmlformats.org/presentationml/2006/ole">
            <mc:AlternateContent xmlns:mc="http://schemas.openxmlformats.org/markup-compatibility/2006">
              <mc:Choice xmlns:v="urn:schemas-microsoft-com:vml" Requires="v">
                <p:oleObj name="グラフ" r:id="rId8" imgW="4724577" imgH="3324353" progId="MSGraph.Chart.8">
                  <p:embed followColorScheme="full"/>
                </p:oleObj>
              </mc:Choice>
              <mc:Fallback>
                <p:oleObj name="グラフ" r:id="rId8" imgW="4724577" imgH="3324353" progId="MSGraph.Chart.8">
                  <p:embed followColorScheme="full"/>
                  <p:pic>
                    <p:nvPicPr>
                      <p:cNvPr id="0" name="Object 101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200" y="7948613"/>
                        <a:ext cx="2270125" cy="172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3268" name="Text Box 1019"/>
          <p:cNvSpPr txBox="1">
            <a:spLocks noChangeArrowheads="1"/>
          </p:cNvSpPr>
          <p:nvPr/>
        </p:nvSpPr>
        <p:spPr bwMode="auto">
          <a:xfrm>
            <a:off x="371475" y="9480550"/>
            <a:ext cx="1600200" cy="230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図５．不良率推移グラフ</a:t>
            </a:r>
          </a:p>
        </p:txBody>
      </p:sp>
      <p:sp>
        <p:nvSpPr>
          <p:cNvPr id="53269" name="AutoShape 1020"/>
          <p:cNvSpPr>
            <a:spLocks noChangeArrowheads="1"/>
          </p:cNvSpPr>
          <p:nvPr/>
        </p:nvSpPr>
        <p:spPr bwMode="auto">
          <a:xfrm>
            <a:off x="1984375" y="2987675"/>
            <a:ext cx="869950" cy="161925"/>
          </a:xfrm>
          <a:prstGeom prst="wedgeRectCallout">
            <a:avLst>
              <a:gd name="adj1" fmla="val -49852"/>
              <a:gd name="adj2" fmla="val 140130"/>
            </a:avLst>
          </a:prstGeom>
          <a:solidFill>
            <a:srgbClr val="E1F2F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対策１実施</a:t>
            </a:r>
          </a:p>
        </p:txBody>
      </p:sp>
      <p:sp>
        <p:nvSpPr>
          <p:cNvPr id="53270" name="AutoShape 1021"/>
          <p:cNvSpPr>
            <a:spLocks noChangeArrowheads="1"/>
          </p:cNvSpPr>
          <p:nvPr/>
        </p:nvSpPr>
        <p:spPr bwMode="auto">
          <a:xfrm>
            <a:off x="2173288" y="3332163"/>
            <a:ext cx="838200" cy="176212"/>
          </a:xfrm>
          <a:prstGeom prst="wedgeRectCallout">
            <a:avLst>
              <a:gd name="adj1" fmla="val -60958"/>
              <a:gd name="adj2" fmla="val 122917"/>
            </a:avLst>
          </a:prstGeom>
          <a:solidFill>
            <a:srgbClr val="E1F2F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対策２実施</a:t>
            </a:r>
          </a:p>
        </p:txBody>
      </p:sp>
      <p:sp>
        <p:nvSpPr>
          <p:cNvPr id="53271" name="AutoShape 1022"/>
          <p:cNvSpPr>
            <a:spLocks noChangeArrowheads="1"/>
          </p:cNvSpPr>
          <p:nvPr/>
        </p:nvSpPr>
        <p:spPr bwMode="auto">
          <a:xfrm>
            <a:off x="2009775" y="2263775"/>
            <a:ext cx="1517650" cy="654050"/>
          </a:xfrm>
          <a:prstGeom prst="roundRect">
            <a:avLst>
              <a:gd name="adj" fmla="val 16667"/>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コメント</a:t>
            </a:r>
          </a:p>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対策を実施するに従って不良は減少し目標達成後もレベルを維持している</a:t>
            </a:r>
          </a:p>
        </p:txBody>
      </p:sp>
      <p:sp>
        <p:nvSpPr>
          <p:cNvPr id="53272" name="Text Box 1024"/>
          <p:cNvSpPr txBox="1">
            <a:spLocks noChangeArrowheads="1"/>
          </p:cNvSpPr>
          <p:nvPr/>
        </p:nvSpPr>
        <p:spPr bwMode="auto">
          <a:xfrm>
            <a:off x="3883025" y="2728913"/>
            <a:ext cx="323850" cy="908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積替時のキズ</a:t>
            </a:r>
          </a:p>
        </p:txBody>
      </p:sp>
      <p:sp>
        <p:nvSpPr>
          <p:cNvPr id="53273" name="Text Box 1025"/>
          <p:cNvSpPr txBox="1">
            <a:spLocks noChangeArrowheads="1"/>
          </p:cNvSpPr>
          <p:nvPr/>
        </p:nvSpPr>
        <p:spPr bwMode="auto">
          <a:xfrm>
            <a:off x="2497138" y="3930650"/>
            <a:ext cx="306387" cy="214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日</a:t>
            </a:r>
          </a:p>
        </p:txBody>
      </p:sp>
      <p:sp>
        <p:nvSpPr>
          <p:cNvPr id="53274" name="Line 1026"/>
          <p:cNvSpPr>
            <a:spLocks noChangeShapeType="1"/>
          </p:cNvSpPr>
          <p:nvPr/>
        </p:nvSpPr>
        <p:spPr bwMode="auto">
          <a:xfrm>
            <a:off x="706438" y="3759200"/>
            <a:ext cx="19050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275" name="AutoShape 1027"/>
          <p:cNvSpPr>
            <a:spLocks noChangeArrowheads="1"/>
          </p:cNvSpPr>
          <p:nvPr/>
        </p:nvSpPr>
        <p:spPr bwMode="auto">
          <a:xfrm>
            <a:off x="896938" y="3384550"/>
            <a:ext cx="855662" cy="209550"/>
          </a:xfrm>
          <a:prstGeom prst="wedgeRectCallout">
            <a:avLst>
              <a:gd name="adj1" fmla="val -52468"/>
              <a:gd name="adj2" fmla="val 164102"/>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目標１％未満</a:t>
            </a:r>
          </a:p>
        </p:txBody>
      </p:sp>
      <p:sp>
        <p:nvSpPr>
          <p:cNvPr id="53276" name="Text Box 1029"/>
          <p:cNvSpPr txBox="1">
            <a:spLocks noChangeArrowheads="1"/>
          </p:cNvSpPr>
          <p:nvPr/>
        </p:nvSpPr>
        <p:spPr bwMode="auto">
          <a:xfrm>
            <a:off x="5105400" y="3505200"/>
            <a:ext cx="1514475" cy="438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総件数：６３件</a:t>
            </a:r>
          </a:p>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調査日：</a:t>
            </a:r>
            <a:r>
              <a:rPr lang="en-US" altLang="ja-JP" sz="900">
                <a:latin typeface="HG丸ｺﾞｼｯｸM-PRO" panose="020F0600000000000000" pitchFamily="50" charset="-128"/>
                <a:ea typeface="HG丸ｺﾞｼｯｸM-PRO" panose="020F0600000000000000" pitchFamily="50" charset="-128"/>
              </a:rPr>
              <a:t>1999</a:t>
            </a:r>
            <a:r>
              <a:rPr lang="ja-JP" altLang="en-US" sz="900">
                <a:latin typeface="HG丸ｺﾞｼｯｸM-PRO" panose="020F0600000000000000" pitchFamily="50" charset="-128"/>
                <a:ea typeface="HG丸ｺﾞｼｯｸM-PRO" panose="020F0600000000000000" pitchFamily="50" charset="-128"/>
              </a:rPr>
              <a:t>年</a:t>
            </a:r>
            <a:r>
              <a:rPr lang="en-US" altLang="ja-JP" sz="900">
                <a:latin typeface="HG丸ｺﾞｼｯｸM-PRO" panose="020F0600000000000000" pitchFamily="50" charset="-128"/>
                <a:ea typeface="HG丸ｺﾞｼｯｸM-PRO" panose="020F0600000000000000" pitchFamily="50" charset="-128"/>
              </a:rPr>
              <a:t>12</a:t>
            </a:r>
            <a:r>
              <a:rPr lang="ja-JP" altLang="en-US" sz="900">
                <a:latin typeface="HG丸ｺﾞｼｯｸM-PRO" panose="020F0600000000000000" pitchFamily="50" charset="-128"/>
                <a:ea typeface="HG丸ｺﾞｼｯｸM-PRO" panose="020F0600000000000000" pitchFamily="50" charset="-128"/>
              </a:rPr>
              <a:t>月</a:t>
            </a:r>
          </a:p>
        </p:txBody>
      </p:sp>
      <p:sp>
        <p:nvSpPr>
          <p:cNvPr id="53277" name="Text Box 1030"/>
          <p:cNvSpPr txBox="1">
            <a:spLocks noChangeArrowheads="1"/>
          </p:cNvSpPr>
          <p:nvPr/>
        </p:nvSpPr>
        <p:spPr bwMode="auto">
          <a:xfrm>
            <a:off x="4578350" y="3257550"/>
            <a:ext cx="457200"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900">
                <a:latin typeface="HG丸ｺﾞｼｯｸM-PRO" panose="020F0600000000000000" pitchFamily="50" charset="-128"/>
                <a:ea typeface="HG丸ｺﾞｼｯｸM-PRO" panose="020F0600000000000000" pitchFamily="50" charset="-128"/>
              </a:rPr>
              <a:t>36</a:t>
            </a:r>
            <a:r>
              <a:rPr lang="ja-JP" altLang="en-US" sz="900">
                <a:latin typeface="HG丸ｺﾞｼｯｸM-PRO" panose="020F0600000000000000" pitchFamily="50" charset="-128"/>
                <a:ea typeface="HG丸ｺﾞｼｯｸM-PRO" panose="020F0600000000000000" pitchFamily="50" charset="-128"/>
              </a:rPr>
              <a:t>件</a:t>
            </a:r>
          </a:p>
        </p:txBody>
      </p:sp>
      <p:sp>
        <p:nvSpPr>
          <p:cNvPr id="53278" name="Text Box 1031"/>
          <p:cNvSpPr txBox="1">
            <a:spLocks noChangeArrowheads="1"/>
          </p:cNvSpPr>
          <p:nvPr/>
        </p:nvSpPr>
        <p:spPr bwMode="auto">
          <a:xfrm>
            <a:off x="4038600" y="3095625"/>
            <a:ext cx="457200"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900">
                <a:latin typeface="HG丸ｺﾞｼｯｸM-PRO" panose="020F0600000000000000" pitchFamily="50" charset="-128"/>
                <a:ea typeface="HG丸ｺﾞｼｯｸM-PRO" panose="020F0600000000000000" pitchFamily="50" charset="-128"/>
              </a:rPr>
              <a:t>24</a:t>
            </a:r>
            <a:r>
              <a:rPr lang="ja-JP" altLang="en-US" sz="900">
                <a:latin typeface="HG丸ｺﾞｼｯｸM-PRO" panose="020F0600000000000000" pitchFamily="50" charset="-128"/>
                <a:ea typeface="HG丸ｺﾞｼｯｸM-PRO" panose="020F0600000000000000" pitchFamily="50" charset="-128"/>
              </a:rPr>
              <a:t>件</a:t>
            </a:r>
          </a:p>
        </p:txBody>
      </p:sp>
      <p:sp>
        <p:nvSpPr>
          <p:cNvPr id="53279" name="Text Box 1032"/>
          <p:cNvSpPr txBox="1">
            <a:spLocks noChangeArrowheads="1"/>
          </p:cNvSpPr>
          <p:nvPr/>
        </p:nvSpPr>
        <p:spPr bwMode="auto">
          <a:xfrm>
            <a:off x="4295775" y="2246313"/>
            <a:ext cx="323850" cy="908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その他</a:t>
            </a:r>
          </a:p>
        </p:txBody>
      </p:sp>
      <p:sp>
        <p:nvSpPr>
          <p:cNvPr id="53280" name="Text Box 1033"/>
          <p:cNvSpPr txBox="1">
            <a:spLocks noChangeArrowheads="1"/>
          </p:cNvSpPr>
          <p:nvPr/>
        </p:nvSpPr>
        <p:spPr bwMode="auto">
          <a:xfrm>
            <a:off x="4267200" y="2324100"/>
            <a:ext cx="457200" cy="230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900">
                <a:latin typeface="HG丸ｺﾞｼｯｸM-PRO" panose="020F0600000000000000" pitchFamily="50" charset="-128"/>
                <a:ea typeface="HG丸ｺﾞｼｯｸM-PRO" panose="020F0600000000000000" pitchFamily="50" charset="-128"/>
              </a:rPr>
              <a:t>3</a:t>
            </a:r>
            <a:r>
              <a:rPr lang="ja-JP" altLang="en-US" sz="900">
                <a:latin typeface="HG丸ｺﾞｼｯｸM-PRO" panose="020F0600000000000000" pitchFamily="50" charset="-128"/>
                <a:ea typeface="HG丸ｺﾞｼｯｸM-PRO" panose="020F0600000000000000" pitchFamily="50" charset="-128"/>
              </a:rPr>
              <a:t>件</a:t>
            </a:r>
          </a:p>
        </p:txBody>
      </p:sp>
      <p:sp>
        <p:nvSpPr>
          <p:cNvPr id="53281" name="AutoShape 1034"/>
          <p:cNvSpPr>
            <a:spLocks noChangeArrowheads="1"/>
          </p:cNvSpPr>
          <p:nvPr/>
        </p:nvSpPr>
        <p:spPr bwMode="auto">
          <a:xfrm>
            <a:off x="5273675" y="2478088"/>
            <a:ext cx="1295400" cy="660400"/>
          </a:xfrm>
          <a:prstGeom prst="roundRect">
            <a:avLst>
              <a:gd name="adj" fmla="val 16667"/>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　　　コメント</a:t>
            </a:r>
          </a:p>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重点項目を搬送時のキズとして原因を追究する必要がある</a:t>
            </a:r>
          </a:p>
        </p:txBody>
      </p:sp>
      <p:sp>
        <p:nvSpPr>
          <p:cNvPr id="53282" name="Text Box 1035"/>
          <p:cNvSpPr txBox="1">
            <a:spLocks noChangeArrowheads="1"/>
          </p:cNvSpPr>
          <p:nvPr/>
        </p:nvSpPr>
        <p:spPr bwMode="auto">
          <a:xfrm>
            <a:off x="228600" y="4273550"/>
            <a:ext cx="2971800" cy="1123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1200">
                <a:latin typeface="HG丸ｺﾞｼｯｸM-PRO" panose="020F0600000000000000" pitchFamily="50" charset="-128"/>
                <a:ea typeface="HG丸ｺﾞｼｯｸM-PRO" panose="020F0600000000000000" pitchFamily="50" charset="-128"/>
              </a:rPr>
              <a:t>③</a:t>
            </a:r>
            <a:r>
              <a:rPr lang="ja-JP" altLang="en-US" sz="1200">
                <a:latin typeface="HG丸ｺﾞｼｯｸM-PRO" panose="020F0600000000000000" pitchFamily="50" charset="-128"/>
                <a:ea typeface="HG丸ｺﾞｼｯｸM-PRO" panose="020F0600000000000000" pitchFamily="50" charset="-128"/>
              </a:rPr>
              <a:t>棒グラフ</a:t>
            </a:r>
          </a:p>
          <a:p>
            <a:pPr eaLnBrk="1" hangingPunct="1">
              <a:spcBef>
                <a:spcPct val="50000"/>
              </a:spcBef>
              <a:buFontTx/>
              <a:buNone/>
            </a:pPr>
            <a:r>
              <a:rPr lang="ja-JP" altLang="en-US" sz="1000">
                <a:latin typeface="HG丸ｺﾞｼｯｸM-PRO" panose="020F0600000000000000" pitchFamily="50" charset="-128"/>
                <a:ea typeface="HG丸ｺﾞｼｯｸM-PRO" panose="020F0600000000000000" pitchFamily="50" charset="-128"/>
              </a:rPr>
              <a:t>棒グラフは，一定の幅の棒を並べ，その棒の長短によって数量の大小を比較するためのグラフである。同一項目内で棒グラフを並べれば，その項目内だけで比較することもできる。また目標ラインを記入すれば，目標達成状況がわかる。</a:t>
            </a:r>
            <a:endParaRPr lang="ja-JP" altLang="en-US" sz="1100">
              <a:latin typeface="HG丸ｺﾞｼｯｸM-PRO" panose="020F0600000000000000" pitchFamily="50" charset="-128"/>
              <a:ea typeface="HG丸ｺﾞｼｯｸM-PRO" panose="020F0600000000000000" pitchFamily="50" charset="-128"/>
            </a:endParaRPr>
          </a:p>
        </p:txBody>
      </p:sp>
      <p:sp>
        <p:nvSpPr>
          <p:cNvPr id="53283" name="Text Box 1036"/>
          <p:cNvSpPr txBox="1">
            <a:spLocks noChangeArrowheads="1"/>
          </p:cNvSpPr>
          <p:nvPr/>
        </p:nvSpPr>
        <p:spPr bwMode="auto">
          <a:xfrm>
            <a:off x="3492500" y="4273550"/>
            <a:ext cx="3079750" cy="969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1200">
                <a:latin typeface="HG丸ｺﾞｼｯｸM-PRO" panose="020F0600000000000000" pitchFamily="50" charset="-128"/>
                <a:ea typeface="HG丸ｺﾞｼｯｸM-PRO" panose="020F0600000000000000" pitchFamily="50" charset="-128"/>
              </a:rPr>
              <a:t>④</a:t>
            </a:r>
            <a:r>
              <a:rPr lang="ja-JP" altLang="en-US" sz="1200">
                <a:latin typeface="HG丸ｺﾞｼｯｸM-PRO" panose="020F0600000000000000" pitchFamily="50" charset="-128"/>
                <a:ea typeface="HG丸ｺﾞｼｯｸM-PRO" panose="020F0600000000000000" pitchFamily="50" charset="-128"/>
              </a:rPr>
              <a:t>帯グラフ</a:t>
            </a:r>
          </a:p>
          <a:p>
            <a:pPr eaLnBrk="1" hangingPunct="1">
              <a:spcBef>
                <a:spcPct val="50000"/>
              </a:spcBef>
              <a:buFontTx/>
              <a:buNone/>
            </a:pPr>
            <a:r>
              <a:rPr lang="ja-JP" altLang="en-US" sz="1000">
                <a:latin typeface="HG丸ｺﾞｼｯｸM-PRO" panose="020F0600000000000000" pitchFamily="50" charset="-128"/>
                <a:ea typeface="HG丸ｺﾞｼｯｸM-PRO" panose="020F0600000000000000" pitchFamily="50" charset="-128"/>
              </a:rPr>
              <a:t>帯グラフは，割合の変化を見るためのグラフで全体を０～１００％として細長い長方形の帯で表し，内訳で区切ったものである。帯グラフを並べることで，項目の構成比の変化を把握できる。</a:t>
            </a:r>
          </a:p>
        </p:txBody>
      </p:sp>
      <p:sp>
        <p:nvSpPr>
          <p:cNvPr id="53284" name="Text Box 1037"/>
          <p:cNvSpPr txBox="1">
            <a:spLocks noChangeArrowheads="1"/>
          </p:cNvSpPr>
          <p:nvPr/>
        </p:nvSpPr>
        <p:spPr bwMode="auto">
          <a:xfrm>
            <a:off x="228600" y="7248525"/>
            <a:ext cx="2971800" cy="661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1200">
                <a:latin typeface="HG丸ｺﾞｼｯｸM-PRO" panose="020F0600000000000000" pitchFamily="50" charset="-128"/>
                <a:ea typeface="HG丸ｺﾞｼｯｸM-PRO" panose="020F0600000000000000" pitchFamily="50" charset="-128"/>
              </a:rPr>
              <a:t>⑤</a:t>
            </a:r>
            <a:r>
              <a:rPr lang="ja-JP" altLang="en-US" sz="1200">
                <a:latin typeface="HG丸ｺﾞｼｯｸM-PRO" panose="020F0600000000000000" pitchFamily="50" charset="-128"/>
                <a:ea typeface="HG丸ｺﾞｼｯｸM-PRO" panose="020F0600000000000000" pitchFamily="50" charset="-128"/>
              </a:rPr>
              <a:t>レーダーチャート</a:t>
            </a:r>
          </a:p>
          <a:p>
            <a:pPr eaLnBrk="1" hangingPunct="1">
              <a:spcBef>
                <a:spcPct val="50000"/>
              </a:spcBef>
              <a:buFontTx/>
              <a:buNone/>
            </a:pPr>
            <a:r>
              <a:rPr lang="ja-JP" altLang="en-US" sz="1000">
                <a:latin typeface="HG丸ｺﾞｼｯｸM-PRO" panose="020F0600000000000000" pitchFamily="50" charset="-128"/>
                <a:ea typeface="HG丸ｺﾞｼｯｸM-PRO" panose="020F0600000000000000" pitchFamily="50" charset="-128"/>
              </a:rPr>
              <a:t>レーダーチャートは各項目間のバランスを見るのに便利である。</a:t>
            </a:r>
            <a:endParaRPr lang="ja-JP" altLang="en-US" sz="1100">
              <a:latin typeface="HG丸ｺﾞｼｯｸM-PRO" panose="020F0600000000000000" pitchFamily="50" charset="-128"/>
              <a:ea typeface="HG丸ｺﾞｼｯｸM-PRO" panose="020F0600000000000000" pitchFamily="50" charset="-128"/>
            </a:endParaRPr>
          </a:p>
        </p:txBody>
      </p:sp>
      <p:sp>
        <p:nvSpPr>
          <p:cNvPr id="53285" name="Text Box 1038"/>
          <p:cNvSpPr txBox="1">
            <a:spLocks noChangeArrowheads="1"/>
          </p:cNvSpPr>
          <p:nvPr/>
        </p:nvSpPr>
        <p:spPr bwMode="auto">
          <a:xfrm>
            <a:off x="3492500" y="7248525"/>
            <a:ext cx="2971800" cy="661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1200">
                <a:latin typeface="HG丸ｺﾞｼｯｸM-PRO" panose="020F0600000000000000" pitchFamily="50" charset="-128"/>
                <a:ea typeface="HG丸ｺﾞｼｯｸM-PRO" panose="020F0600000000000000" pitchFamily="50" charset="-128"/>
              </a:rPr>
              <a:t>⑥</a:t>
            </a:r>
            <a:r>
              <a:rPr lang="ja-JP" altLang="en-US" sz="1200">
                <a:latin typeface="HG丸ｺﾞｼｯｸM-PRO" panose="020F0600000000000000" pitchFamily="50" charset="-128"/>
                <a:ea typeface="HG丸ｺﾞｼｯｸM-PRO" panose="020F0600000000000000" pitchFamily="50" charset="-128"/>
              </a:rPr>
              <a:t>ガントチャート</a:t>
            </a:r>
          </a:p>
          <a:p>
            <a:pPr eaLnBrk="1" hangingPunct="1">
              <a:spcBef>
                <a:spcPct val="50000"/>
              </a:spcBef>
              <a:buFontTx/>
              <a:buNone/>
            </a:pPr>
            <a:r>
              <a:rPr lang="ja-JP" altLang="en-US" sz="1000">
                <a:latin typeface="HG丸ｺﾞｼｯｸM-PRO" panose="020F0600000000000000" pitchFamily="50" charset="-128"/>
                <a:ea typeface="HG丸ｺﾞｼｯｸM-PRO" panose="020F0600000000000000" pitchFamily="50" charset="-128"/>
              </a:rPr>
              <a:t>ガントチャートは日程計画や進度管理をするのに便利である。</a:t>
            </a:r>
            <a:endParaRPr lang="en-US" altLang="ja-JP" sz="1000">
              <a:latin typeface="HG丸ｺﾞｼｯｸM-PRO" panose="020F0600000000000000" pitchFamily="50" charset="-128"/>
              <a:ea typeface="HG丸ｺﾞｼｯｸM-PRO" panose="020F0600000000000000" pitchFamily="50" charset="-128"/>
            </a:endParaRPr>
          </a:p>
        </p:txBody>
      </p:sp>
      <p:sp>
        <p:nvSpPr>
          <p:cNvPr id="53286" name="Line 1043"/>
          <p:cNvSpPr>
            <a:spLocks noChangeShapeType="1"/>
          </p:cNvSpPr>
          <p:nvPr/>
        </p:nvSpPr>
        <p:spPr bwMode="auto">
          <a:xfrm>
            <a:off x="704850" y="6122988"/>
            <a:ext cx="1504950" cy="0"/>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287" name="AutoShape 1044"/>
          <p:cNvSpPr>
            <a:spLocks noChangeArrowheads="1"/>
          </p:cNvSpPr>
          <p:nvPr/>
        </p:nvSpPr>
        <p:spPr bwMode="auto">
          <a:xfrm>
            <a:off x="1295400" y="5575300"/>
            <a:ext cx="457200" cy="134938"/>
          </a:xfrm>
          <a:prstGeom prst="wedgeRectCallout">
            <a:avLst>
              <a:gd name="adj1" fmla="val 31250"/>
              <a:gd name="adj2" fmla="val 294870"/>
            </a:avLst>
          </a:prstGeom>
          <a:noFill/>
          <a:ln w="9525">
            <a:solidFill>
              <a:schemeClr val="tx1"/>
            </a:solidFill>
            <a:miter lim="800000"/>
            <a:headEnd/>
            <a:tailEnd/>
          </a:ln>
          <a:effectLst/>
          <a:extLst>
            <a:ext uri="{909E8E84-426E-40DD-AFC4-6F175D3DCCD1}">
              <a14:hiddenFill xmlns:a14="http://schemas.microsoft.com/office/drawing/2010/main">
                <a:solidFill>
                  <a:srgbClr val="E1F2F3"/>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tIns="0"/>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800">
                <a:latin typeface="HG丸ｺﾞｼｯｸM-PRO" panose="020F0600000000000000" pitchFamily="50" charset="-128"/>
                <a:ea typeface="HG丸ｺﾞｼｯｸM-PRO" panose="020F0600000000000000" pitchFamily="50" charset="-128"/>
              </a:rPr>
              <a:t>98</a:t>
            </a:r>
            <a:r>
              <a:rPr lang="ja-JP" altLang="en-US" sz="800">
                <a:latin typeface="HG丸ｺﾞｼｯｸM-PRO" panose="020F0600000000000000" pitchFamily="50" charset="-128"/>
                <a:ea typeface="HG丸ｺﾞｼｯｸM-PRO" panose="020F0600000000000000" pitchFamily="50" charset="-128"/>
              </a:rPr>
              <a:t>年</a:t>
            </a:r>
          </a:p>
        </p:txBody>
      </p:sp>
      <p:sp>
        <p:nvSpPr>
          <p:cNvPr id="53288" name="AutoShape 1045"/>
          <p:cNvSpPr>
            <a:spLocks noChangeArrowheads="1"/>
          </p:cNvSpPr>
          <p:nvPr/>
        </p:nvSpPr>
        <p:spPr bwMode="auto">
          <a:xfrm>
            <a:off x="1828800" y="5657850"/>
            <a:ext cx="457200" cy="134938"/>
          </a:xfrm>
          <a:prstGeom prst="wedgeRectCallout">
            <a:avLst>
              <a:gd name="adj1" fmla="val -54167"/>
              <a:gd name="adj2" fmla="val 202565"/>
            </a:avLst>
          </a:prstGeom>
          <a:noFill/>
          <a:ln w="9525">
            <a:solidFill>
              <a:schemeClr val="tx1"/>
            </a:solidFill>
            <a:miter lim="800000"/>
            <a:headEnd/>
            <a:tailEnd/>
          </a:ln>
          <a:effectLst/>
          <a:extLst>
            <a:ext uri="{909E8E84-426E-40DD-AFC4-6F175D3DCCD1}">
              <a14:hiddenFill xmlns:a14="http://schemas.microsoft.com/office/drawing/2010/main">
                <a:solidFill>
                  <a:srgbClr val="E1F2F3"/>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tIns="0"/>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800">
                <a:latin typeface="HG丸ｺﾞｼｯｸM-PRO" panose="020F0600000000000000" pitchFamily="50" charset="-128"/>
                <a:ea typeface="HG丸ｺﾞｼｯｸM-PRO" panose="020F0600000000000000" pitchFamily="50" charset="-128"/>
              </a:rPr>
              <a:t>99</a:t>
            </a:r>
            <a:r>
              <a:rPr lang="ja-JP" altLang="en-US" sz="800">
                <a:latin typeface="HG丸ｺﾞｼｯｸM-PRO" panose="020F0600000000000000" pitchFamily="50" charset="-128"/>
                <a:ea typeface="HG丸ｺﾞｼｯｸM-PRO" panose="020F0600000000000000" pitchFamily="50" charset="-128"/>
              </a:rPr>
              <a:t>年</a:t>
            </a:r>
          </a:p>
        </p:txBody>
      </p:sp>
      <p:sp>
        <p:nvSpPr>
          <p:cNvPr id="53289" name="AutoShape 1046"/>
          <p:cNvSpPr>
            <a:spLocks noChangeArrowheads="1"/>
          </p:cNvSpPr>
          <p:nvPr/>
        </p:nvSpPr>
        <p:spPr bwMode="auto">
          <a:xfrm>
            <a:off x="2346325" y="5519738"/>
            <a:ext cx="1006475" cy="1452562"/>
          </a:xfrm>
          <a:prstGeom prst="roundRect">
            <a:avLst>
              <a:gd name="adj" fmla="val 8333"/>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dirty="0">
                <a:latin typeface="HG丸ｺﾞｼｯｸM-PRO" panose="020F0600000000000000" pitchFamily="50" charset="-128"/>
                <a:ea typeface="HG丸ｺﾞｼｯｸM-PRO" panose="020F0600000000000000" pitchFamily="50" charset="-128"/>
              </a:rPr>
              <a:t>コメント</a:t>
            </a:r>
          </a:p>
          <a:p>
            <a:pPr algn="ctr" eaLnBrk="1" hangingPunct="1">
              <a:spcBef>
                <a:spcPct val="0"/>
              </a:spcBef>
              <a:buFontTx/>
              <a:buNone/>
            </a:pPr>
            <a:r>
              <a:rPr lang="en-US" altLang="ja-JP" sz="900" dirty="0">
                <a:latin typeface="HG丸ｺﾞｼｯｸM-PRO" panose="020F0600000000000000" pitchFamily="50" charset="-128"/>
                <a:ea typeface="HG丸ｺﾞｼｯｸM-PRO" panose="020F0600000000000000" pitchFamily="50" charset="-128"/>
              </a:rPr>
              <a:t>99</a:t>
            </a:r>
            <a:r>
              <a:rPr lang="ja-JP" altLang="en-US" sz="900" dirty="0">
                <a:latin typeface="HG丸ｺﾞｼｯｸM-PRO" panose="020F0600000000000000" pitchFamily="50" charset="-128"/>
                <a:ea typeface="HG丸ｺﾞｼｯｸM-PRO" panose="020F0600000000000000" pitchFamily="50" charset="-128"/>
              </a:rPr>
              <a:t>年は全員の提案件数が増加している。Ｃ君の提案件数が最も増加した。</a:t>
            </a:r>
            <a:r>
              <a:rPr lang="en-US" altLang="ja-JP" sz="900" dirty="0">
                <a:latin typeface="HG丸ｺﾞｼｯｸM-PRO" panose="020F0600000000000000" pitchFamily="50" charset="-128"/>
                <a:ea typeface="HG丸ｺﾞｼｯｸM-PRO" panose="020F0600000000000000" pitchFamily="50" charset="-128"/>
              </a:rPr>
              <a:t>99</a:t>
            </a:r>
            <a:r>
              <a:rPr lang="ja-JP" altLang="en-US" sz="900" dirty="0">
                <a:latin typeface="HG丸ｺﾞｼｯｸM-PRO" panose="020F0600000000000000" pitchFamily="50" charset="-128"/>
                <a:ea typeface="HG丸ｺﾞｼｯｸM-PRO" panose="020F0600000000000000" pitchFamily="50" charset="-128"/>
              </a:rPr>
              <a:t>年の目標未達成者は新人の</a:t>
            </a:r>
            <a:r>
              <a:rPr lang="en-US" altLang="ja-JP" sz="900" dirty="0">
                <a:latin typeface="HG丸ｺﾞｼｯｸM-PRO" panose="020F0600000000000000" pitchFamily="50" charset="-128"/>
                <a:ea typeface="HG丸ｺﾞｼｯｸM-PRO" panose="020F0600000000000000" pitchFamily="50" charset="-128"/>
              </a:rPr>
              <a:t>E</a:t>
            </a:r>
            <a:r>
              <a:rPr lang="ja-JP" altLang="en-US" sz="900" dirty="0">
                <a:latin typeface="HG丸ｺﾞｼｯｸM-PRO" panose="020F0600000000000000" pitchFamily="50" charset="-128"/>
                <a:ea typeface="HG丸ｺﾞｼｯｸM-PRO" panose="020F0600000000000000" pitchFamily="50" charset="-128"/>
              </a:rPr>
              <a:t>君だけである。</a:t>
            </a:r>
          </a:p>
        </p:txBody>
      </p:sp>
      <p:sp>
        <p:nvSpPr>
          <p:cNvPr id="53290" name="Rectangle 1047"/>
          <p:cNvSpPr>
            <a:spLocks noChangeArrowheads="1"/>
          </p:cNvSpPr>
          <p:nvPr/>
        </p:nvSpPr>
        <p:spPr bwMode="auto">
          <a:xfrm>
            <a:off x="3673475" y="5703888"/>
            <a:ext cx="1066800" cy="41275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3291" name="Rectangle 1048"/>
          <p:cNvSpPr>
            <a:spLocks noChangeArrowheads="1"/>
          </p:cNvSpPr>
          <p:nvPr/>
        </p:nvSpPr>
        <p:spPr bwMode="auto">
          <a:xfrm>
            <a:off x="4740275" y="5703888"/>
            <a:ext cx="304800" cy="41275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3292" name="Rectangle 1049"/>
          <p:cNvSpPr>
            <a:spLocks noChangeArrowheads="1"/>
          </p:cNvSpPr>
          <p:nvPr/>
        </p:nvSpPr>
        <p:spPr bwMode="auto">
          <a:xfrm>
            <a:off x="5045075" y="5703888"/>
            <a:ext cx="228600" cy="41275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3293" name="Rectangle 1050"/>
          <p:cNvSpPr>
            <a:spLocks noChangeArrowheads="1"/>
          </p:cNvSpPr>
          <p:nvPr/>
        </p:nvSpPr>
        <p:spPr bwMode="auto">
          <a:xfrm>
            <a:off x="5197475" y="5703888"/>
            <a:ext cx="228600" cy="41275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3294" name="Rectangle 1051"/>
          <p:cNvSpPr>
            <a:spLocks noChangeArrowheads="1"/>
          </p:cNvSpPr>
          <p:nvPr/>
        </p:nvSpPr>
        <p:spPr bwMode="auto">
          <a:xfrm>
            <a:off x="5349875" y="5703888"/>
            <a:ext cx="228600" cy="41275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3295" name="Rectangle 1052"/>
          <p:cNvSpPr>
            <a:spLocks noChangeArrowheads="1"/>
          </p:cNvSpPr>
          <p:nvPr/>
        </p:nvSpPr>
        <p:spPr bwMode="auto">
          <a:xfrm>
            <a:off x="3673475" y="6446838"/>
            <a:ext cx="533400" cy="41275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3296" name="Rectangle 1053"/>
          <p:cNvSpPr>
            <a:spLocks noChangeArrowheads="1"/>
          </p:cNvSpPr>
          <p:nvPr/>
        </p:nvSpPr>
        <p:spPr bwMode="auto">
          <a:xfrm>
            <a:off x="4206875" y="6446838"/>
            <a:ext cx="228600" cy="41275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3297" name="Rectangle 1054"/>
          <p:cNvSpPr>
            <a:spLocks noChangeArrowheads="1"/>
          </p:cNvSpPr>
          <p:nvPr/>
        </p:nvSpPr>
        <p:spPr bwMode="auto">
          <a:xfrm>
            <a:off x="4587875" y="6446838"/>
            <a:ext cx="152400" cy="41275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3298" name="Rectangle 1055"/>
          <p:cNvSpPr>
            <a:spLocks noChangeArrowheads="1"/>
          </p:cNvSpPr>
          <p:nvPr/>
        </p:nvSpPr>
        <p:spPr bwMode="auto">
          <a:xfrm>
            <a:off x="4435475" y="6446838"/>
            <a:ext cx="76200" cy="41275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3299" name="Rectangle 1056"/>
          <p:cNvSpPr>
            <a:spLocks noChangeArrowheads="1"/>
          </p:cNvSpPr>
          <p:nvPr/>
        </p:nvSpPr>
        <p:spPr bwMode="auto">
          <a:xfrm>
            <a:off x="4511675" y="6446838"/>
            <a:ext cx="76200" cy="41275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3300" name="Line 1057"/>
          <p:cNvSpPr>
            <a:spLocks noChangeShapeType="1"/>
          </p:cNvSpPr>
          <p:nvPr/>
        </p:nvSpPr>
        <p:spPr bwMode="auto">
          <a:xfrm>
            <a:off x="3673475" y="5703888"/>
            <a:ext cx="0" cy="11557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301" name="Line 1058"/>
          <p:cNvSpPr>
            <a:spLocks noChangeShapeType="1"/>
          </p:cNvSpPr>
          <p:nvPr/>
        </p:nvSpPr>
        <p:spPr bwMode="auto">
          <a:xfrm>
            <a:off x="5578475" y="5703888"/>
            <a:ext cx="0" cy="11557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302" name="Line 1059"/>
          <p:cNvSpPr>
            <a:spLocks noChangeShapeType="1"/>
          </p:cNvSpPr>
          <p:nvPr/>
        </p:nvSpPr>
        <p:spPr bwMode="auto">
          <a:xfrm>
            <a:off x="4740275" y="6611938"/>
            <a:ext cx="838200" cy="0"/>
          </a:xfrm>
          <a:prstGeom prst="line">
            <a:avLst/>
          </a:prstGeom>
          <a:noFill/>
          <a:ln w="1905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303" name="Line 1060"/>
          <p:cNvSpPr>
            <a:spLocks noChangeShapeType="1"/>
          </p:cNvSpPr>
          <p:nvPr/>
        </p:nvSpPr>
        <p:spPr bwMode="auto">
          <a:xfrm flipH="1">
            <a:off x="4206875" y="6116638"/>
            <a:ext cx="533400" cy="3302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304" name="Line 1061"/>
          <p:cNvSpPr>
            <a:spLocks noChangeShapeType="1"/>
          </p:cNvSpPr>
          <p:nvPr/>
        </p:nvSpPr>
        <p:spPr bwMode="auto">
          <a:xfrm flipH="1">
            <a:off x="4435475" y="6116638"/>
            <a:ext cx="609600" cy="3302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305" name="Line 1062"/>
          <p:cNvSpPr>
            <a:spLocks noChangeShapeType="1"/>
          </p:cNvSpPr>
          <p:nvPr/>
        </p:nvSpPr>
        <p:spPr bwMode="auto">
          <a:xfrm flipH="1">
            <a:off x="4511675" y="6116638"/>
            <a:ext cx="685800" cy="3302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306" name="Line 1063"/>
          <p:cNvSpPr>
            <a:spLocks noChangeShapeType="1"/>
          </p:cNvSpPr>
          <p:nvPr/>
        </p:nvSpPr>
        <p:spPr bwMode="auto">
          <a:xfrm flipH="1">
            <a:off x="4587875" y="6116638"/>
            <a:ext cx="762000" cy="3302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307" name="Line 1064"/>
          <p:cNvSpPr>
            <a:spLocks noChangeShapeType="1"/>
          </p:cNvSpPr>
          <p:nvPr/>
        </p:nvSpPr>
        <p:spPr bwMode="auto">
          <a:xfrm flipH="1">
            <a:off x="4740275" y="6116638"/>
            <a:ext cx="838200" cy="3302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308" name="Text Box 1065"/>
          <p:cNvSpPr txBox="1">
            <a:spLocks noChangeArrowheads="1"/>
          </p:cNvSpPr>
          <p:nvPr/>
        </p:nvSpPr>
        <p:spPr bwMode="auto">
          <a:xfrm>
            <a:off x="3825875" y="5786438"/>
            <a:ext cx="533400" cy="246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000" b="1">
                <a:latin typeface="HG丸ｺﾞｼｯｸM-PRO" panose="020F0600000000000000" pitchFamily="50" charset="-128"/>
                <a:ea typeface="HG丸ｺﾞｼｯｸM-PRO" panose="020F0600000000000000" pitchFamily="50" charset="-128"/>
              </a:rPr>
              <a:t>計測</a:t>
            </a:r>
          </a:p>
        </p:txBody>
      </p:sp>
      <p:sp>
        <p:nvSpPr>
          <p:cNvPr id="53309" name="Text Box 1066"/>
          <p:cNvSpPr txBox="1">
            <a:spLocks noChangeArrowheads="1"/>
          </p:cNvSpPr>
          <p:nvPr/>
        </p:nvSpPr>
        <p:spPr bwMode="auto">
          <a:xfrm>
            <a:off x="4645025" y="5786438"/>
            <a:ext cx="533400" cy="246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000" b="1">
                <a:latin typeface="HG丸ｺﾞｼｯｸM-PRO" panose="020F0600000000000000" pitchFamily="50" charset="-128"/>
                <a:ea typeface="HG丸ｺﾞｼｯｸM-PRO" panose="020F0600000000000000" pitchFamily="50" charset="-128"/>
              </a:rPr>
              <a:t>準備</a:t>
            </a:r>
          </a:p>
        </p:txBody>
      </p:sp>
      <p:sp>
        <p:nvSpPr>
          <p:cNvPr id="53310" name="Text Box 1067"/>
          <p:cNvSpPr txBox="1">
            <a:spLocks noChangeArrowheads="1"/>
          </p:cNvSpPr>
          <p:nvPr/>
        </p:nvSpPr>
        <p:spPr bwMode="auto">
          <a:xfrm>
            <a:off x="4716463" y="6365875"/>
            <a:ext cx="854075" cy="24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000" b="1">
                <a:latin typeface="HG丸ｺﾞｼｯｸM-PRO" panose="020F0600000000000000" pitchFamily="50" charset="-128"/>
                <a:ea typeface="HG丸ｺﾞｼｯｸM-PRO" panose="020F0600000000000000" pitchFamily="50" charset="-128"/>
              </a:rPr>
              <a:t>４０％減</a:t>
            </a:r>
          </a:p>
        </p:txBody>
      </p:sp>
      <p:sp>
        <p:nvSpPr>
          <p:cNvPr id="53311" name="Text Box 1068"/>
          <p:cNvSpPr txBox="1">
            <a:spLocks noChangeArrowheads="1"/>
          </p:cNvSpPr>
          <p:nvPr/>
        </p:nvSpPr>
        <p:spPr bwMode="auto">
          <a:xfrm>
            <a:off x="3657600" y="6859588"/>
            <a:ext cx="60960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0</a:t>
            </a:r>
            <a:r>
              <a:rPr lang="ja-JP" altLang="en-US" sz="800">
                <a:latin typeface="HG丸ｺﾞｼｯｸM-PRO" panose="020F0600000000000000" pitchFamily="50" charset="-128"/>
                <a:ea typeface="HG丸ｺﾞｼｯｸM-PRO" panose="020F0600000000000000" pitchFamily="50" charset="-128"/>
              </a:rPr>
              <a:t>％</a:t>
            </a:r>
          </a:p>
        </p:txBody>
      </p:sp>
      <p:sp>
        <p:nvSpPr>
          <p:cNvPr id="53312" name="AutoShape 1069"/>
          <p:cNvSpPr>
            <a:spLocks noChangeArrowheads="1"/>
          </p:cNvSpPr>
          <p:nvPr/>
        </p:nvSpPr>
        <p:spPr bwMode="auto">
          <a:xfrm>
            <a:off x="4595813" y="5465763"/>
            <a:ext cx="457200" cy="134937"/>
          </a:xfrm>
          <a:prstGeom prst="wedgeRectCallout">
            <a:avLst>
              <a:gd name="adj1" fmla="val 64583"/>
              <a:gd name="adj2" fmla="val 233333"/>
            </a:avLst>
          </a:prstGeom>
          <a:noFill/>
          <a:ln w="9525">
            <a:solidFill>
              <a:schemeClr val="tx1"/>
            </a:solidFill>
            <a:miter lim="800000"/>
            <a:headEnd/>
            <a:tailEnd/>
          </a:ln>
          <a:effectLst/>
          <a:extLst>
            <a:ext uri="{909E8E84-426E-40DD-AFC4-6F175D3DCCD1}">
              <a14:hiddenFill xmlns:a14="http://schemas.microsoft.com/office/drawing/2010/main">
                <a:solidFill>
                  <a:srgbClr val="E1F2F3"/>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tIns="0"/>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待機</a:t>
            </a:r>
          </a:p>
        </p:txBody>
      </p:sp>
      <p:sp>
        <p:nvSpPr>
          <p:cNvPr id="53313" name="AutoShape 1070"/>
          <p:cNvSpPr>
            <a:spLocks noChangeArrowheads="1"/>
          </p:cNvSpPr>
          <p:nvPr/>
        </p:nvSpPr>
        <p:spPr bwMode="auto">
          <a:xfrm>
            <a:off x="4976813" y="5307013"/>
            <a:ext cx="457200" cy="134937"/>
          </a:xfrm>
          <a:prstGeom prst="wedgeRectCallout">
            <a:avLst>
              <a:gd name="adj1" fmla="val 14583"/>
              <a:gd name="adj2" fmla="val 341028"/>
            </a:avLst>
          </a:prstGeom>
          <a:noFill/>
          <a:ln w="9525">
            <a:solidFill>
              <a:schemeClr val="tx1"/>
            </a:solidFill>
            <a:miter lim="800000"/>
            <a:headEnd/>
            <a:tailEnd/>
          </a:ln>
          <a:effectLst/>
          <a:extLst>
            <a:ext uri="{909E8E84-426E-40DD-AFC4-6F175D3DCCD1}">
              <a14:hiddenFill xmlns:a14="http://schemas.microsoft.com/office/drawing/2010/main">
                <a:solidFill>
                  <a:srgbClr val="E1F2F3"/>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tIns="0"/>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記録</a:t>
            </a:r>
          </a:p>
        </p:txBody>
      </p:sp>
      <p:sp>
        <p:nvSpPr>
          <p:cNvPr id="53314" name="AutoShape 1071"/>
          <p:cNvSpPr>
            <a:spLocks noChangeArrowheads="1"/>
          </p:cNvSpPr>
          <p:nvPr/>
        </p:nvSpPr>
        <p:spPr bwMode="auto">
          <a:xfrm>
            <a:off x="5434013" y="5467350"/>
            <a:ext cx="501650" cy="131763"/>
          </a:xfrm>
          <a:prstGeom prst="wedgeRectCallout">
            <a:avLst>
              <a:gd name="adj1" fmla="val -43940"/>
              <a:gd name="adj2" fmla="val 231944"/>
            </a:avLst>
          </a:prstGeom>
          <a:noFill/>
          <a:ln w="9525">
            <a:solidFill>
              <a:schemeClr val="tx1"/>
            </a:solidFill>
            <a:miter lim="800000"/>
            <a:headEnd/>
            <a:tailEnd/>
          </a:ln>
          <a:effectLst/>
          <a:extLst>
            <a:ext uri="{909E8E84-426E-40DD-AFC4-6F175D3DCCD1}">
              <a14:hiddenFill xmlns:a14="http://schemas.microsoft.com/office/drawing/2010/main">
                <a:solidFill>
                  <a:srgbClr val="E1F2F3"/>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tIns="0"/>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片付け</a:t>
            </a:r>
          </a:p>
        </p:txBody>
      </p:sp>
      <p:sp>
        <p:nvSpPr>
          <p:cNvPr id="53315" name="AutoShape 1072"/>
          <p:cNvSpPr>
            <a:spLocks noChangeArrowheads="1"/>
          </p:cNvSpPr>
          <p:nvPr/>
        </p:nvSpPr>
        <p:spPr bwMode="auto">
          <a:xfrm>
            <a:off x="5670550" y="5703888"/>
            <a:ext cx="1066800" cy="1149350"/>
          </a:xfrm>
          <a:prstGeom prst="roundRect">
            <a:avLst>
              <a:gd name="adj" fmla="val 8333"/>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コメント</a:t>
            </a:r>
          </a:p>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もっとも時間を要した計測時間を対策する事によって半減できた。全体とともに４０％減となった</a:t>
            </a:r>
          </a:p>
        </p:txBody>
      </p:sp>
      <p:sp>
        <p:nvSpPr>
          <p:cNvPr id="53316" name="Text Box 1073"/>
          <p:cNvSpPr txBox="1">
            <a:spLocks noChangeArrowheads="1"/>
          </p:cNvSpPr>
          <p:nvPr/>
        </p:nvSpPr>
        <p:spPr bwMode="auto">
          <a:xfrm>
            <a:off x="2057400" y="8185150"/>
            <a:ext cx="1447800" cy="1200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Ａ：テーマの完成度</a:t>
            </a:r>
          </a:p>
          <a:p>
            <a:pP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Ｂ：ＱＣサークル</a:t>
            </a:r>
            <a:br>
              <a:rPr lang="ja-JP" altLang="en-US" sz="900">
                <a:latin typeface="HG丸ｺﾞｼｯｸM-PRO" panose="020F0600000000000000" pitchFamily="50" charset="-128"/>
                <a:ea typeface="HG丸ｺﾞｼｯｸM-PRO" panose="020F0600000000000000" pitchFamily="50" charset="-128"/>
              </a:rPr>
            </a:br>
            <a:r>
              <a:rPr lang="ja-JP" altLang="en-US" sz="900">
                <a:latin typeface="HG丸ｺﾞｼｯｸM-PRO" panose="020F0600000000000000" pitchFamily="50" charset="-128"/>
                <a:ea typeface="HG丸ｺﾞｼｯｸM-PRO" panose="020F0600000000000000" pitchFamily="50" charset="-128"/>
              </a:rPr>
              <a:t>　　　　　会合参加率</a:t>
            </a:r>
          </a:p>
          <a:p>
            <a:pP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Ｃ：提案目標達成度</a:t>
            </a:r>
          </a:p>
          <a:p>
            <a:pP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Ｄ：ＱＣ手法の利用度</a:t>
            </a:r>
          </a:p>
          <a:p>
            <a:pP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Ｅ：上司の満足度</a:t>
            </a:r>
          </a:p>
        </p:txBody>
      </p:sp>
      <p:grpSp>
        <p:nvGrpSpPr>
          <p:cNvPr id="53317" name="グループ化 1"/>
          <p:cNvGrpSpPr>
            <a:grpSpLocks/>
          </p:cNvGrpSpPr>
          <p:nvPr/>
        </p:nvGrpSpPr>
        <p:grpSpPr bwMode="auto">
          <a:xfrm>
            <a:off x="3460750" y="8008938"/>
            <a:ext cx="3321050" cy="1676400"/>
            <a:chOff x="3460750" y="7881417"/>
            <a:chExt cx="3321050" cy="1847850"/>
          </a:xfrm>
        </p:grpSpPr>
        <p:sp>
          <p:nvSpPr>
            <p:cNvPr id="53321" name="Rectangle 1287"/>
            <p:cNvSpPr>
              <a:spLocks noChangeArrowheads="1"/>
            </p:cNvSpPr>
            <p:nvPr/>
          </p:nvSpPr>
          <p:spPr bwMode="auto">
            <a:xfrm>
              <a:off x="6542505" y="9526140"/>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22" name="Rectangle 1285"/>
            <p:cNvSpPr>
              <a:spLocks noChangeArrowheads="1"/>
            </p:cNvSpPr>
            <p:nvPr/>
          </p:nvSpPr>
          <p:spPr bwMode="auto">
            <a:xfrm>
              <a:off x="6542505" y="9323013"/>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23" name="Rectangle 1283"/>
            <p:cNvSpPr>
              <a:spLocks noChangeArrowheads="1"/>
            </p:cNvSpPr>
            <p:nvPr/>
          </p:nvSpPr>
          <p:spPr bwMode="auto">
            <a:xfrm>
              <a:off x="6542505" y="9119886"/>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24" name="Rectangle 1281"/>
            <p:cNvSpPr>
              <a:spLocks noChangeArrowheads="1"/>
            </p:cNvSpPr>
            <p:nvPr/>
          </p:nvSpPr>
          <p:spPr bwMode="auto">
            <a:xfrm>
              <a:off x="6542505" y="8897052"/>
              <a:ext cx="194406" cy="2228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25" name="Rectangle 1279"/>
            <p:cNvSpPr>
              <a:spLocks noChangeArrowheads="1"/>
            </p:cNvSpPr>
            <p:nvPr/>
          </p:nvSpPr>
          <p:spPr bwMode="auto">
            <a:xfrm>
              <a:off x="6542505" y="8693925"/>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26" name="Rectangle 1277"/>
            <p:cNvSpPr>
              <a:spLocks noChangeArrowheads="1"/>
            </p:cNvSpPr>
            <p:nvPr/>
          </p:nvSpPr>
          <p:spPr bwMode="auto">
            <a:xfrm>
              <a:off x="6542505" y="8490798"/>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27" name="Rectangle 1275"/>
            <p:cNvSpPr>
              <a:spLocks noChangeArrowheads="1"/>
            </p:cNvSpPr>
            <p:nvPr/>
          </p:nvSpPr>
          <p:spPr bwMode="auto">
            <a:xfrm>
              <a:off x="6542505" y="8287671"/>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28" name="Rectangle 1272"/>
            <p:cNvSpPr>
              <a:spLocks noChangeArrowheads="1"/>
            </p:cNvSpPr>
            <p:nvPr/>
          </p:nvSpPr>
          <p:spPr bwMode="auto">
            <a:xfrm>
              <a:off x="6348099" y="9526140"/>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29" name="Rectangle 1270"/>
            <p:cNvSpPr>
              <a:spLocks noChangeArrowheads="1"/>
            </p:cNvSpPr>
            <p:nvPr/>
          </p:nvSpPr>
          <p:spPr bwMode="auto">
            <a:xfrm>
              <a:off x="6348099" y="9323013"/>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30" name="Rectangle 1268"/>
            <p:cNvSpPr>
              <a:spLocks noChangeArrowheads="1"/>
            </p:cNvSpPr>
            <p:nvPr/>
          </p:nvSpPr>
          <p:spPr bwMode="auto">
            <a:xfrm>
              <a:off x="6348099" y="9119886"/>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31" name="Rectangle 1266"/>
            <p:cNvSpPr>
              <a:spLocks noChangeArrowheads="1"/>
            </p:cNvSpPr>
            <p:nvPr/>
          </p:nvSpPr>
          <p:spPr bwMode="auto">
            <a:xfrm>
              <a:off x="6348099" y="8897052"/>
              <a:ext cx="194406" cy="2228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32" name="Rectangle 1264"/>
            <p:cNvSpPr>
              <a:spLocks noChangeArrowheads="1"/>
            </p:cNvSpPr>
            <p:nvPr/>
          </p:nvSpPr>
          <p:spPr bwMode="auto">
            <a:xfrm>
              <a:off x="6348099" y="8693925"/>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33" name="Rectangle 1262"/>
            <p:cNvSpPr>
              <a:spLocks noChangeArrowheads="1"/>
            </p:cNvSpPr>
            <p:nvPr/>
          </p:nvSpPr>
          <p:spPr bwMode="auto">
            <a:xfrm>
              <a:off x="6348099" y="8490798"/>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34" name="Rectangle 1260"/>
            <p:cNvSpPr>
              <a:spLocks noChangeArrowheads="1"/>
            </p:cNvSpPr>
            <p:nvPr/>
          </p:nvSpPr>
          <p:spPr bwMode="auto">
            <a:xfrm>
              <a:off x="6348099" y="8287671"/>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35" name="Rectangle 1257"/>
            <p:cNvSpPr>
              <a:spLocks noChangeArrowheads="1"/>
            </p:cNvSpPr>
            <p:nvPr/>
          </p:nvSpPr>
          <p:spPr bwMode="auto">
            <a:xfrm>
              <a:off x="6153693" y="9526140"/>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36" name="Rectangle 1255"/>
            <p:cNvSpPr>
              <a:spLocks noChangeArrowheads="1"/>
            </p:cNvSpPr>
            <p:nvPr/>
          </p:nvSpPr>
          <p:spPr bwMode="auto">
            <a:xfrm>
              <a:off x="6153693" y="9323013"/>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37" name="Rectangle 1253"/>
            <p:cNvSpPr>
              <a:spLocks noChangeArrowheads="1"/>
            </p:cNvSpPr>
            <p:nvPr/>
          </p:nvSpPr>
          <p:spPr bwMode="auto">
            <a:xfrm>
              <a:off x="6153693" y="9119886"/>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38" name="Rectangle 1251"/>
            <p:cNvSpPr>
              <a:spLocks noChangeArrowheads="1"/>
            </p:cNvSpPr>
            <p:nvPr/>
          </p:nvSpPr>
          <p:spPr bwMode="auto">
            <a:xfrm>
              <a:off x="6153693" y="8897052"/>
              <a:ext cx="194406" cy="2228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39" name="Rectangle 1249"/>
            <p:cNvSpPr>
              <a:spLocks noChangeArrowheads="1"/>
            </p:cNvSpPr>
            <p:nvPr/>
          </p:nvSpPr>
          <p:spPr bwMode="auto">
            <a:xfrm>
              <a:off x="6153693" y="8693925"/>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40" name="Rectangle 1247"/>
            <p:cNvSpPr>
              <a:spLocks noChangeArrowheads="1"/>
            </p:cNvSpPr>
            <p:nvPr/>
          </p:nvSpPr>
          <p:spPr bwMode="auto">
            <a:xfrm>
              <a:off x="6153693" y="8490798"/>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41" name="Rectangle 1245"/>
            <p:cNvSpPr>
              <a:spLocks noChangeArrowheads="1"/>
            </p:cNvSpPr>
            <p:nvPr/>
          </p:nvSpPr>
          <p:spPr bwMode="auto">
            <a:xfrm>
              <a:off x="6153693" y="8287671"/>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42" name="Rectangle 1242"/>
            <p:cNvSpPr>
              <a:spLocks noChangeArrowheads="1"/>
            </p:cNvSpPr>
            <p:nvPr/>
          </p:nvSpPr>
          <p:spPr bwMode="auto">
            <a:xfrm>
              <a:off x="5959287" y="9526140"/>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43" name="Rectangle 1240"/>
            <p:cNvSpPr>
              <a:spLocks noChangeArrowheads="1"/>
            </p:cNvSpPr>
            <p:nvPr/>
          </p:nvSpPr>
          <p:spPr bwMode="auto">
            <a:xfrm>
              <a:off x="5959287" y="9323013"/>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44" name="Rectangle 1238"/>
            <p:cNvSpPr>
              <a:spLocks noChangeArrowheads="1"/>
            </p:cNvSpPr>
            <p:nvPr/>
          </p:nvSpPr>
          <p:spPr bwMode="auto">
            <a:xfrm>
              <a:off x="5959287" y="9119886"/>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45" name="Rectangle 1236"/>
            <p:cNvSpPr>
              <a:spLocks noChangeArrowheads="1"/>
            </p:cNvSpPr>
            <p:nvPr/>
          </p:nvSpPr>
          <p:spPr bwMode="auto">
            <a:xfrm>
              <a:off x="5959287" y="8897052"/>
              <a:ext cx="194406" cy="2228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46" name="Rectangle 1234"/>
            <p:cNvSpPr>
              <a:spLocks noChangeArrowheads="1"/>
            </p:cNvSpPr>
            <p:nvPr/>
          </p:nvSpPr>
          <p:spPr bwMode="auto">
            <a:xfrm>
              <a:off x="5959287" y="8693925"/>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47" name="Rectangle 1232"/>
            <p:cNvSpPr>
              <a:spLocks noChangeArrowheads="1"/>
            </p:cNvSpPr>
            <p:nvPr/>
          </p:nvSpPr>
          <p:spPr bwMode="auto">
            <a:xfrm>
              <a:off x="5959287" y="8490798"/>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48" name="Rectangle 1230"/>
            <p:cNvSpPr>
              <a:spLocks noChangeArrowheads="1"/>
            </p:cNvSpPr>
            <p:nvPr/>
          </p:nvSpPr>
          <p:spPr bwMode="auto">
            <a:xfrm>
              <a:off x="5959287" y="8287671"/>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49" name="Rectangle 1227"/>
            <p:cNvSpPr>
              <a:spLocks noChangeArrowheads="1"/>
            </p:cNvSpPr>
            <p:nvPr/>
          </p:nvSpPr>
          <p:spPr bwMode="auto">
            <a:xfrm>
              <a:off x="5764882" y="9526140"/>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50" name="Rectangle 1225"/>
            <p:cNvSpPr>
              <a:spLocks noChangeArrowheads="1"/>
            </p:cNvSpPr>
            <p:nvPr/>
          </p:nvSpPr>
          <p:spPr bwMode="auto">
            <a:xfrm>
              <a:off x="5764882" y="9323013"/>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51" name="Rectangle 1223"/>
            <p:cNvSpPr>
              <a:spLocks noChangeArrowheads="1"/>
            </p:cNvSpPr>
            <p:nvPr/>
          </p:nvSpPr>
          <p:spPr bwMode="auto">
            <a:xfrm>
              <a:off x="5764882" y="9119886"/>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52" name="Rectangle 1221"/>
            <p:cNvSpPr>
              <a:spLocks noChangeArrowheads="1"/>
            </p:cNvSpPr>
            <p:nvPr/>
          </p:nvSpPr>
          <p:spPr bwMode="auto">
            <a:xfrm>
              <a:off x="5764882" y="8897052"/>
              <a:ext cx="194406" cy="2228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53" name="Rectangle 1219"/>
            <p:cNvSpPr>
              <a:spLocks noChangeArrowheads="1"/>
            </p:cNvSpPr>
            <p:nvPr/>
          </p:nvSpPr>
          <p:spPr bwMode="auto">
            <a:xfrm>
              <a:off x="5764882" y="8693925"/>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54" name="Rectangle 1217"/>
            <p:cNvSpPr>
              <a:spLocks noChangeArrowheads="1"/>
            </p:cNvSpPr>
            <p:nvPr/>
          </p:nvSpPr>
          <p:spPr bwMode="auto">
            <a:xfrm>
              <a:off x="5764882" y="8490798"/>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55" name="Rectangle 1215"/>
            <p:cNvSpPr>
              <a:spLocks noChangeArrowheads="1"/>
            </p:cNvSpPr>
            <p:nvPr/>
          </p:nvSpPr>
          <p:spPr bwMode="auto">
            <a:xfrm>
              <a:off x="5764882" y="8287671"/>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56" name="Rectangle 1212"/>
            <p:cNvSpPr>
              <a:spLocks noChangeArrowheads="1"/>
            </p:cNvSpPr>
            <p:nvPr/>
          </p:nvSpPr>
          <p:spPr bwMode="auto">
            <a:xfrm>
              <a:off x="5570476" y="9526140"/>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57" name="Rectangle 1210"/>
            <p:cNvSpPr>
              <a:spLocks noChangeArrowheads="1"/>
            </p:cNvSpPr>
            <p:nvPr/>
          </p:nvSpPr>
          <p:spPr bwMode="auto">
            <a:xfrm>
              <a:off x="5570476" y="9323013"/>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58" name="Rectangle 1208"/>
            <p:cNvSpPr>
              <a:spLocks noChangeArrowheads="1"/>
            </p:cNvSpPr>
            <p:nvPr/>
          </p:nvSpPr>
          <p:spPr bwMode="auto">
            <a:xfrm>
              <a:off x="5570476" y="9119886"/>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59" name="Rectangle 1206"/>
            <p:cNvSpPr>
              <a:spLocks noChangeArrowheads="1"/>
            </p:cNvSpPr>
            <p:nvPr/>
          </p:nvSpPr>
          <p:spPr bwMode="auto">
            <a:xfrm>
              <a:off x="5570476" y="8897052"/>
              <a:ext cx="194406" cy="2228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60" name="Rectangle 1204"/>
            <p:cNvSpPr>
              <a:spLocks noChangeArrowheads="1"/>
            </p:cNvSpPr>
            <p:nvPr/>
          </p:nvSpPr>
          <p:spPr bwMode="auto">
            <a:xfrm>
              <a:off x="5570476" y="8693925"/>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61" name="Rectangle 1202"/>
            <p:cNvSpPr>
              <a:spLocks noChangeArrowheads="1"/>
            </p:cNvSpPr>
            <p:nvPr/>
          </p:nvSpPr>
          <p:spPr bwMode="auto">
            <a:xfrm>
              <a:off x="5570476" y="8490798"/>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62" name="Rectangle 1200"/>
            <p:cNvSpPr>
              <a:spLocks noChangeArrowheads="1"/>
            </p:cNvSpPr>
            <p:nvPr/>
          </p:nvSpPr>
          <p:spPr bwMode="auto">
            <a:xfrm>
              <a:off x="5570476" y="8287671"/>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63" name="Rectangle 1197"/>
            <p:cNvSpPr>
              <a:spLocks noChangeArrowheads="1"/>
            </p:cNvSpPr>
            <p:nvPr/>
          </p:nvSpPr>
          <p:spPr bwMode="auto">
            <a:xfrm>
              <a:off x="5359165" y="9526140"/>
              <a:ext cx="211311"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64" name="Rectangle 1195"/>
            <p:cNvSpPr>
              <a:spLocks noChangeArrowheads="1"/>
            </p:cNvSpPr>
            <p:nvPr/>
          </p:nvSpPr>
          <p:spPr bwMode="auto">
            <a:xfrm>
              <a:off x="5359165" y="9323013"/>
              <a:ext cx="211311"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65" name="Rectangle 1193"/>
            <p:cNvSpPr>
              <a:spLocks noChangeArrowheads="1"/>
            </p:cNvSpPr>
            <p:nvPr/>
          </p:nvSpPr>
          <p:spPr bwMode="auto">
            <a:xfrm>
              <a:off x="5359165" y="9119886"/>
              <a:ext cx="211311"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66" name="Rectangle 1191"/>
            <p:cNvSpPr>
              <a:spLocks noChangeArrowheads="1"/>
            </p:cNvSpPr>
            <p:nvPr/>
          </p:nvSpPr>
          <p:spPr bwMode="auto">
            <a:xfrm>
              <a:off x="5359165" y="8897052"/>
              <a:ext cx="211311" cy="2228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67" name="Rectangle 1189"/>
            <p:cNvSpPr>
              <a:spLocks noChangeArrowheads="1"/>
            </p:cNvSpPr>
            <p:nvPr/>
          </p:nvSpPr>
          <p:spPr bwMode="auto">
            <a:xfrm>
              <a:off x="5359165" y="8693925"/>
              <a:ext cx="211311"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68" name="Rectangle 1187"/>
            <p:cNvSpPr>
              <a:spLocks noChangeArrowheads="1"/>
            </p:cNvSpPr>
            <p:nvPr/>
          </p:nvSpPr>
          <p:spPr bwMode="auto">
            <a:xfrm>
              <a:off x="5359165" y="8490798"/>
              <a:ext cx="211311"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69" name="Rectangle 1185"/>
            <p:cNvSpPr>
              <a:spLocks noChangeArrowheads="1"/>
            </p:cNvSpPr>
            <p:nvPr/>
          </p:nvSpPr>
          <p:spPr bwMode="auto">
            <a:xfrm>
              <a:off x="5359165" y="8287671"/>
              <a:ext cx="211311"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70" name="Rectangle 1182"/>
            <p:cNvSpPr>
              <a:spLocks noChangeArrowheads="1"/>
            </p:cNvSpPr>
            <p:nvPr/>
          </p:nvSpPr>
          <p:spPr bwMode="auto">
            <a:xfrm>
              <a:off x="5164759" y="9526140"/>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71" name="Rectangle 1180"/>
            <p:cNvSpPr>
              <a:spLocks noChangeArrowheads="1"/>
            </p:cNvSpPr>
            <p:nvPr/>
          </p:nvSpPr>
          <p:spPr bwMode="auto">
            <a:xfrm>
              <a:off x="5164759" y="9323013"/>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72" name="Rectangle 1178"/>
            <p:cNvSpPr>
              <a:spLocks noChangeArrowheads="1"/>
            </p:cNvSpPr>
            <p:nvPr/>
          </p:nvSpPr>
          <p:spPr bwMode="auto">
            <a:xfrm>
              <a:off x="5164759" y="9119886"/>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73" name="Rectangle 1176"/>
            <p:cNvSpPr>
              <a:spLocks noChangeArrowheads="1"/>
            </p:cNvSpPr>
            <p:nvPr/>
          </p:nvSpPr>
          <p:spPr bwMode="auto">
            <a:xfrm>
              <a:off x="5164759" y="8897052"/>
              <a:ext cx="194406" cy="2228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74" name="Rectangle 1174"/>
            <p:cNvSpPr>
              <a:spLocks noChangeArrowheads="1"/>
            </p:cNvSpPr>
            <p:nvPr/>
          </p:nvSpPr>
          <p:spPr bwMode="auto">
            <a:xfrm>
              <a:off x="5164759" y="8693925"/>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75" name="Rectangle 1172"/>
            <p:cNvSpPr>
              <a:spLocks noChangeArrowheads="1"/>
            </p:cNvSpPr>
            <p:nvPr/>
          </p:nvSpPr>
          <p:spPr bwMode="auto">
            <a:xfrm>
              <a:off x="5164759" y="8490798"/>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76" name="Rectangle 1170"/>
            <p:cNvSpPr>
              <a:spLocks noChangeArrowheads="1"/>
            </p:cNvSpPr>
            <p:nvPr/>
          </p:nvSpPr>
          <p:spPr bwMode="auto">
            <a:xfrm>
              <a:off x="5164759" y="8287671"/>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77" name="Rectangle 1167"/>
            <p:cNvSpPr>
              <a:spLocks noChangeArrowheads="1"/>
            </p:cNvSpPr>
            <p:nvPr/>
          </p:nvSpPr>
          <p:spPr bwMode="auto">
            <a:xfrm>
              <a:off x="4953449" y="9526140"/>
              <a:ext cx="211311"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78" name="Rectangle 1165"/>
            <p:cNvSpPr>
              <a:spLocks noChangeArrowheads="1"/>
            </p:cNvSpPr>
            <p:nvPr/>
          </p:nvSpPr>
          <p:spPr bwMode="auto">
            <a:xfrm>
              <a:off x="4953449" y="9323013"/>
              <a:ext cx="211311"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79" name="Rectangle 1163"/>
            <p:cNvSpPr>
              <a:spLocks noChangeArrowheads="1"/>
            </p:cNvSpPr>
            <p:nvPr/>
          </p:nvSpPr>
          <p:spPr bwMode="auto">
            <a:xfrm>
              <a:off x="4953449" y="9119886"/>
              <a:ext cx="211311"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80" name="Rectangle 1161"/>
            <p:cNvSpPr>
              <a:spLocks noChangeArrowheads="1"/>
            </p:cNvSpPr>
            <p:nvPr/>
          </p:nvSpPr>
          <p:spPr bwMode="auto">
            <a:xfrm>
              <a:off x="4953449" y="8897052"/>
              <a:ext cx="211311" cy="2228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81" name="Rectangle 1159"/>
            <p:cNvSpPr>
              <a:spLocks noChangeArrowheads="1"/>
            </p:cNvSpPr>
            <p:nvPr/>
          </p:nvSpPr>
          <p:spPr bwMode="auto">
            <a:xfrm>
              <a:off x="4953449" y="8693925"/>
              <a:ext cx="211311"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82" name="Rectangle 1157"/>
            <p:cNvSpPr>
              <a:spLocks noChangeArrowheads="1"/>
            </p:cNvSpPr>
            <p:nvPr/>
          </p:nvSpPr>
          <p:spPr bwMode="auto">
            <a:xfrm>
              <a:off x="4953449" y="8490798"/>
              <a:ext cx="211311"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83" name="Rectangle 1155"/>
            <p:cNvSpPr>
              <a:spLocks noChangeArrowheads="1"/>
            </p:cNvSpPr>
            <p:nvPr/>
          </p:nvSpPr>
          <p:spPr bwMode="auto">
            <a:xfrm>
              <a:off x="4953449" y="8287671"/>
              <a:ext cx="211311"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84" name="Rectangle 1136"/>
            <p:cNvSpPr>
              <a:spLocks noChangeArrowheads="1"/>
            </p:cNvSpPr>
            <p:nvPr/>
          </p:nvSpPr>
          <p:spPr bwMode="auto">
            <a:xfrm>
              <a:off x="4759043" y="9526140"/>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85" name="Rectangle 1134"/>
            <p:cNvSpPr>
              <a:spLocks noChangeArrowheads="1"/>
            </p:cNvSpPr>
            <p:nvPr/>
          </p:nvSpPr>
          <p:spPr bwMode="auto">
            <a:xfrm>
              <a:off x="3460750" y="9526140"/>
              <a:ext cx="1298293"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標準化と管理の定着</a:t>
              </a:r>
            </a:p>
          </p:txBody>
        </p:sp>
        <p:sp>
          <p:nvSpPr>
            <p:cNvPr id="53386" name="Rectangle 1115"/>
            <p:cNvSpPr>
              <a:spLocks noChangeArrowheads="1"/>
            </p:cNvSpPr>
            <p:nvPr/>
          </p:nvSpPr>
          <p:spPr bwMode="auto">
            <a:xfrm>
              <a:off x="4781550" y="8084401"/>
              <a:ext cx="1978025" cy="202984"/>
            </a:xfrm>
            <a:prstGeom prst="rect">
              <a:avLst/>
            </a:prstGeom>
            <a:noFill/>
            <a:ln>
              <a:noFill/>
            </a:ln>
            <a:effec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defRPr/>
              </a:pPr>
              <a:r>
                <a:rPr lang="en-US" altLang="ja-JP" sz="750" dirty="0">
                  <a:latin typeface="HG丸ｺﾞｼｯｸM-PRO" panose="020F0400000000000000" pitchFamily="50" charset="-128"/>
                  <a:ea typeface="HG丸ｺﾞｼｯｸM-PRO" panose="020F0400000000000000" pitchFamily="50" charset="-128"/>
                </a:rPr>
                <a:t>10  20  30</a:t>
              </a:r>
              <a:r>
                <a:rPr lang="ja-JP" altLang="en-US" sz="750" dirty="0">
                  <a:latin typeface="HG丸ｺﾞｼｯｸM-PRO" panose="020F0400000000000000" pitchFamily="50" charset="-128"/>
                  <a:ea typeface="HG丸ｺﾞｼｯｸM-PRO" panose="020F0400000000000000" pitchFamily="50" charset="-128"/>
                </a:rPr>
                <a:t>  </a:t>
              </a:r>
              <a:r>
                <a:rPr lang="en-US" altLang="ja-JP" sz="750" dirty="0">
                  <a:latin typeface="HG丸ｺﾞｼｯｸM-PRO" panose="020F0400000000000000" pitchFamily="50" charset="-128"/>
                  <a:ea typeface="HG丸ｺﾞｼｯｸM-PRO" panose="020F0400000000000000" pitchFamily="50" charset="-128"/>
                </a:rPr>
                <a:t>10  20</a:t>
              </a:r>
              <a:r>
                <a:rPr lang="ja-JP" altLang="en-US" sz="750" dirty="0">
                  <a:latin typeface="HG丸ｺﾞｼｯｸM-PRO" panose="020F0400000000000000" pitchFamily="50" charset="-128"/>
                  <a:ea typeface="HG丸ｺﾞｼｯｸM-PRO" panose="020F0400000000000000" pitchFamily="50" charset="-128"/>
                </a:rPr>
                <a:t>  </a:t>
              </a:r>
              <a:r>
                <a:rPr lang="en-US" altLang="ja-JP" sz="750" dirty="0">
                  <a:latin typeface="HG丸ｺﾞｼｯｸM-PRO" panose="020F0400000000000000" pitchFamily="50" charset="-128"/>
                  <a:ea typeface="HG丸ｺﾞｼｯｸM-PRO" panose="020F0400000000000000" pitchFamily="50" charset="-128"/>
                </a:rPr>
                <a:t>30  10  20  30</a:t>
              </a:r>
            </a:p>
          </p:txBody>
        </p:sp>
        <p:sp>
          <p:nvSpPr>
            <p:cNvPr id="53387" name="Rectangle 1112"/>
            <p:cNvSpPr>
              <a:spLocks noChangeArrowheads="1"/>
            </p:cNvSpPr>
            <p:nvPr/>
          </p:nvSpPr>
          <p:spPr bwMode="auto">
            <a:xfrm>
              <a:off x="4759043" y="9323013"/>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88" name="Rectangle 1110"/>
            <p:cNvSpPr>
              <a:spLocks noChangeArrowheads="1"/>
            </p:cNvSpPr>
            <p:nvPr/>
          </p:nvSpPr>
          <p:spPr bwMode="auto">
            <a:xfrm>
              <a:off x="3460750" y="9323013"/>
              <a:ext cx="1298293"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効果の確認</a:t>
              </a:r>
            </a:p>
          </p:txBody>
        </p:sp>
        <p:sp>
          <p:nvSpPr>
            <p:cNvPr id="53389" name="Rectangle 1107"/>
            <p:cNvSpPr>
              <a:spLocks noChangeArrowheads="1"/>
            </p:cNvSpPr>
            <p:nvPr/>
          </p:nvSpPr>
          <p:spPr bwMode="auto">
            <a:xfrm>
              <a:off x="4759043" y="9119886"/>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90" name="Rectangle 1105"/>
            <p:cNvSpPr>
              <a:spLocks noChangeArrowheads="1"/>
            </p:cNvSpPr>
            <p:nvPr/>
          </p:nvSpPr>
          <p:spPr bwMode="auto">
            <a:xfrm>
              <a:off x="3460750" y="9119886"/>
              <a:ext cx="1298293"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対策の検討と実施</a:t>
              </a:r>
            </a:p>
          </p:txBody>
        </p:sp>
        <p:sp>
          <p:nvSpPr>
            <p:cNvPr id="53391" name="Rectangle 1102"/>
            <p:cNvSpPr>
              <a:spLocks noChangeArrowheads="1"/>
            </p:cNvSpPr>
            <p:nvPr/>
          </p:nvSpPr>
          <p:spPr bwMode="auto">
            <a:xfrm>
              <a:off x="4759043" y="8897052"/>
              <a:ext cx="194406" cy="2228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92" name="Rectangle 1100"/>
            <p:cNvSpPr>
              <a:spLocks noChangeArrowheads="1"/>
            </p:cNvSpPr>
            <p:nvPr/>
          </p:nvSpPr>
          <p:spPr bwMode="auto">
            <a:xfrm>
              <a:off x="3460750" y="8897052"/>
              <a:ext cx="1298293" cy="2228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要因の解析</a:t>
              </a:r>
            </a:p>
          </p:txBody>
        </p:sp>
        <p:sp>
          <p:nvSpPr>
            <p:cNvPr id="53393" name="Rectangle 1097"/>
            <p:cNvSpPr>
              <a:spLocks noChangeArrowheads="1"/>
            </p:cNvSpPr>
            <p:nvPr/>
          </p:nvSpPr>
          <p:spPr bwMode="auto">
            <a:xfrm>
              <a:off x="4759043" y="8693925"/>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94" name="Rectangle 1095"/>
            <p:cNvSpPr>
              <a:spLocks noChangeArrowheads="1"/>
            </p:cNvSpPr>
            <p:nvPr/>
          </p:nvSpPr>
          <p:spPr bwMode="auto">
            <a:xfrm>
              <a:off x="3460750" y="8693925"/>
              <a:ext cx="1298293"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活動計画の作成</a:t>
              </a:r>
            </a:p>
          </p:txBody>
        </p:sp>
        <p:sp>
          <p:nvSpPr>
            <p:cNvPr id="53395" name="Rectangle 1092"/>
            <p:cNvSpPr>
              <a:spLocks noChangeArrowheads="1"/>
            </p:cNvSpPr>
            <p:nvPr/>
          </p:nvSpPr>
          <p:spPr bwMode="auto">
            <a:xfrm>
              <a:off x="4759043" y="8490798"/>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96" name="Rectangle 1090"/>
            <p:cNvSpPr>
              <a:spLocks noChangeArrowheads="1"/>
            </p:cNvSpPr>
            <p:nvPr/>
          </p:nvSpPr>
          <p:spPr bwMode="auto">
            <a:xfrm>
              <a:off x="3460750" y="8490798"/>
              <a:ext cx="1298293"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現状の把握と目標の設定</a:t>
              </a:r>
            </a:p>
          </p:txBody>
        </p:sp>
        <p:sp>
          <p:nvSpPr>
            <p:cNvPr id="53397" name="Rectangle 1087"/>
            <p:cNvSpPr>
              <a:spLocks noChangeArrowheads="1"/>
            </p:cNvSpPr>
            <p:nvPr/>
          </p:nvSpPr>
          <p:spPr bwMode="auto">
            <a:xfrm>
              <a:off x="4759043" y="8287671"/>
              <a:ext cx="194406"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398" name="Rectangle 1085"/>
            <p:cNvSpPr>
              <a:spLocks noChangeArrowheads="1"/>
            </p:cNvSpPr>
            <p:nvPr/>
          </p:nvSpPr>
          <p:spPr bwMode="auto">
            <a:xfrm>
              <a:off x="4759044" y="7881417"/>
              <a:ext cx="2022756" cy="2865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en-US" altLang="ja-JP" sz="800">
                  <a:latin typeface="HG丸ｺﾞｼｯｸM-PRO" panose="020F0600000000000000" pitchFamily="50" charset="-128"/>
                  <a:ea typeface="HG丸ｺﾞｼｯｸM-PRO" panose="020F0600000000000000" pitchFamily="50" charset="-128"/>
                </a:rPr>
                <a:t>8</a:t>
              </a:r>
              <a:r>
                <a:rPr lang="ja-JP" altLang="en-US" sz="800">
                  <a:latin typeface="HG丸ｺﾞｼｯｸM-PRO" panose="020F0600000000000000" pitchFamily="50" charset="-128"/>
                  <a:ea typeface="HG丸ｺﾞｼｯｸM-PRO" panose="020F0600000000000000" pitchFamily="50" charset="-128"/>
                </a:rPr>
                <a:t>月　  　　　</a:t>
              </a:r>
              <a:r>
                <a:rPr lang="en-US" altLang="ja-JP" sz="800">
                  <a:latin typeface="HG丸ｺﾞｼｯｸM-PRO" panose="020F0600000000000000" pitchFamily="50" charset="-128"/>
                  <a:ea typeface="HG丸ｺﾞｼｯｸM-PRO" panose="020F0600000000000000" pitchFamily="50" charset="-128"/>
                </a:rPr>
                <a:t>9</a:t>
              </a:r>
              <a:r>
                <a:rPr lang="ja-JP" altLang="en-US" sz="800">
                  <a:latin typeface="HG丸ｺﾞｼｯｸM-PRO" panose="020F0600000000000000" pitchFamily="50" charset="-128"/>
                  <a:ea typeface="HG丸ｺﾞｼｯｸM-PRO" panose="020F0600000000000000" pitchFamily="50" charset="-128"/>
                </a:rPr>
                <a:t>月　　　　 </a:t>
              </a:r>
              <a:r>
                <a:rPr lang="en-US" altLang="ja-JP" sz="800">
                  <a:latin typeface="HG丸ｺﾞｼｯｸM-PRO" panose="020F0600000000000000" pitchFamily="50" charset="-128"/>
                  <a:ea typeface="HG丸ｺﾞｼｯｸM-PRO" panose="020F0600000000000000" pitchFamily="50" charset="-128"/>
                </a:rPr>
                <a:t>10</a:t>
              </a:r>
              <a:r>
                <a:rPr lang="ja-JP" altLang="en-US" sz="800">
                  <a:latin typeface="HG丸ｺﾞｼｯｸM-PRO" panose="020F0600000000000000" pitchFamily="50" charset="-128"/>
                  <a:ea typeface="HG丸ｺﾞｼｯｸM-PRO" panose="020F0600000000000000" pitchFamily="50" charset="-128"/>
                </a:rPr>
                <a:t>月</a:t>
              </a:r>
            </a:p>
          </p:txBody>
        </p:sp>
        <p:sp>
          <p:nvSpPr>
            <p:cNvPr id="53399" name="Rectangle 1082"/>
            <p:cNvSpPr>
              <a:spLocks noChangeArrowheads="1"/>
            </p:cNvSpPr>
            <p:nvPr/>
          </p:nvSpPr>
          <p:spPr bwMode="auto">
            <a:xfrm>
              <a:off x="3460750" y="8287671"/>
              <a:ext cx="1298293" cy="203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テーマの選定</a:t>
              </a:r>
            </a:p>
          </p:txBody>
        </p:sp>
        <p:sp>
          <p:nvSpPr>
            <p:cNvPr id="53400" name="Rectangle 1075"/>
            <p:cNvSpPr>
              <a:spLocks noChangeArrowheads="1"/>
            </p:cNvSpPr>
            <p:nvPr/>
          </p:nvSpPr>
          <p:spPr bwMode="auto">
            <a:xfrm>
              <a:off x="3460750" y="7881417"/>
              <a:ext cx="1298293" cy="4062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3401" name="Line 1076"/>
            <p:cNvSpPr>
              <a:spLocks noChangeShapeType="1"/>
            </p:cNvSpPr>
            <p:nvPr/>
          </p:nvSpPr>
          <p:spPr bwMode="auto">
            <a:xfrm>
              <a:off x="3460750" y="7881417"/>
              <a:ext cx="3276161"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02" name="Line 1077"/>
            <p:cNvSpPr>
              <a:spLocks noChangeShapeType="1"/>
            </p:cNvSpPr>
            <p:nvPr/>
          </p:nvSpPr>
          <p:spPr bwMode="auto">
            <a:xfrm>
              <a:off x="3460750" y="9729267"/>
              <a:ext cx="3276161"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03" name="Line 1078"/>
            <p:cNvSpPr>
              <a:spLocks noChangeShapeType="1"/>
            </p:cNvSpPr>
            <p:nvPr/>
          </p:nvSpPr>
          <p:spPr bwMode="auto">
            <a:xfrm>
              <a:off x="3460750" y="7881417"/>
              <a:ext cx="0" cy="1847850"/>
            </a:xfrm>
            <a:prstGeom prst="line">
              <a:avLst/>
            </a:prstGeom>
            <a:noFill/>
            <a:ln w="12700"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04" name="Line 1079"/>
            <p:cNvSpPr>
              <a:spLocks noChangeShapeType="1"/>
            </p:cNvSpPr>
            <p:nvPr/>
          </p:nvSpPr>
          <p:spPr bwMode="auto">
            <a:xfrm>
              <a:off x="6736911" y="7881417"/>
              <a:ext cx="0" cy="1847850"/>
            </a:xfrm>
            <a:prstGeom prst="line">
              <a:avLst/>
            </a:prstGeom>
            <a:noFill/>
            <a:ln w="12700"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05" name="Line 1083"/>
            <p:cNvSpPr>
              <a:spLocks noChangeShapeType="1"/>
            </p:cNvSpPr>
            <p:nvPr/>
          </p:nvSpPr>
          <p:spPr bwMode="auto">
            <a:xfrm>
              <a:off x="3460750" y="8287671"/>
              <a:ext cx="3276161"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06" name="Line 1086"/>
            <p:cNvSpPr>
              <a:spLocks noChangeShapeType="1"/>
            </p:cNvSpPr>
            <p:nvPr/>
          </p:nvSpPr>
          <p:spPr bwMode="auto">
            <a:xfrm>
              <a:off x="4759043" y="7881417"/>
              <a:ext cx="0" cy="184785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07" name="Line 1091"/>
            <p:cNvSpPr>
              <a:spLocks noChangeShapeType="1"/>
            </p:cNvSpPr>
            <p:nvPr/>
          </p:nvSpPr>
          <p:spPr bwMode="auto">
            <a:xfrm>
              <a:off x="3460750" y="8490798"/>
              <a:ext cx="3276161"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08" name="Line 1096"/>
            <p:cNvSpPr>
              <a:spLocks noChangeShapeType="1"/>
            </p:cNvSpPr>
            <p:nvPr/>
          </p:nvSpPr>
          <p:spPr bwMode="auto">
            <a:xfrm>
              <a:off x="3460750" y="8693925"/>
              <a:ext cx="3276161"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09" name="Line 1101"/>
            <p:cNvSpPr>
              <a:spLocks noChangeShapeType="1"/>
            </p:cNvSpPr>
            <p:nvPr/>
          </p:nvSpPr>
          <p:spPr bwMode="auto">
            <a:xfrm>
              <a:off x="3460750" y="8897052"/>
              <a:ext cx="3276161"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10" name="Line 1106"/>
            <p:cNvSpPr>
              <a:spLocks noChangeShapeType="1"/>
            </p:cNvSpPr>
            <p:nvPr/>
          </p:nvSpPr>
          <p:spPr bwMode="auto">
            <a:xfrm>
              <a:off x="3460750" y="9119886"/>
              <a:ext cx="3276161"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11" name="Line 1111"/>
            <p:cNvSpPr>
              <a:spLocks noChangeShapeType="1"/>
            </p:cNvSpPr>
            <p:nvPr/>
          </p:nvSpPr>
          <p:spPr bwMode="auto">
            <a:xfrm>
              <a:off x="3460750" y="9323013"/>
              <a:ext cx="3276161"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12" name="Line 1116"/>
            <p:cNvSpPr>
              <a:spLocks noChangeShapeType="1"/>
            </p:cNvSpPr>
            <p:nvPr/>
          </p:nvSpPr>
          <p:spPr bwMode="auto">
            <a:xfrm>
              <a:off x="4759043" y="8084544"/>
              <a:ext cx="1977868" cy="0"/>
            </a:xfrm>
            <a:prstGeom prst="line">
              <a:avLst/>
            </a:prstGeom>
            <a:noFill/>
            <a:ln w="12700">
              <a:solidFill>
                <a:schemeClr val="tx1"/>
              </a:solidFill>
              <a:prstDash val="sys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13" name="Line 1135"/>
            <p:cNvSpPr>
              <a:spLocks noChangeShapeType="1"/>
            </p:cNvSpPr>
            <p:nvPr/>
          </p:nvSpPr>
          <p:spPr bwMode="auto">
            <a:xfrm>
              <a:off x="3460750" y="9526140"/>
              <a:ext cx="3276161"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14" name="Line 1156"/>
            <p:cNvSpPr>
              <a:spLocks noChangeShapeType="1"/>
            </p:cNvSpPr>
            <p:nvPr/>
          </p:nvSpPr>
          <p:spPr bwMode="auto">
            <a:xfrm>
              <a:off x="4953449" y="8287671"/>
              <a:ext cx="0" cy="144159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15" name="Line 1171"/>
            <p:cNvSpPr>
              <a:spLocks noChangeShapeType="1"/>
            </p:cNvSpPr>
            <p:nvPr/>
          </p:nvSpPr>
          <p:spPr bwMode="auto">
            <a:xfrm>
              <a:off x="5164759" y="8287671"/>
              <a:ext cx="0" cy="144159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16" name="Line 1186"/>
            <p:cNvSpPr>
              <a:spLocks noChangeShapeType="1"/>
            </p:cNvSpPr>
            <p:nvPr/>
          </p:nvSpPr>
          <p:spPr bwMode="auto">
            <a:xfrm>
              <a:off x="5359165" y="8287671"/>
              <a:ext cx="0" cy="144159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17" name="Line 1201"/>
            <p:cNvSpPr>
              <a:spLocks noChangeShapeType="1"/>
            </p:cNvSpPr>
            <p:nvPr/>
          </p:nvSpPr>
          <p:spPr bwMode="auto">
            <a:xfrm>
              <a:off x="5570476" y="8287671"/>
              <a:ext cx="0" cy="144159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18" name="Line 1216"/>
            <p:cNvSpPr>
              <a:spLocks noChangeShapeType="1"/>
            </p:cNvSpPr>
            <p:nvPr/>
          </p:nvSpPr>
          <p:spPr bwMode="auto">
            <a:xfrm>
              <a:off x="5764882" y="8287671"/>
              <a:ext cx="0" cy="144159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19" name="Line 1231"/>
            <p:cNvSpPr>
              <a:spLocks noChangeShapeType="1"/>
            </p:cNvSpPr>
            <p:nvPr/>
          </p:nvSpPr>
          <p:spPr bwMode="auto">
            <a:xfrm>
              <a:off x="5959287" y="8287671"/>
              <a:ext cx="0" cy="144159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20" name="Line 1246"/>
            <p:cNvSpPr>
              <a:spLocks noChangeShapeType="1"/>
            </p:cNvSpPr>
            <p:nvPr/>
          </p:nvSpPr>
          <p:spPr bwMode="auto">
            <a:xfrm>
              <a:off x="6153693" y="8287671"/>
              <a:ext cx="0" cy="144159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21" name="Line 1261"/>
            <p:cNvSpPr>
              <a:spLocks noChangeShapeType="1"/>
            </p:cNvSpPr>
            <p:nvPr/>
          </p:nvSpPr>
          <p:spPr bwMode="auto">
            <a:xfrm>
              <a:off x="6348099" y="8287671"/>
              <a:ext cx="0" cy="144159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22" name="Line 1276"/>
            <p:cNvSpPr>
              <a:spLocks noChangeShapeType="1"/>
            </p:cNvSpPr>
            <p:nvPr/>
          </p:nvSpPr>
          <p:spPr bwMode="auto">
            <a:xfrm>
              <a:off x="6542505" y="8287671"/>
              <a:ext cx="0" cy="144159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23" name="Line 1293"/>
            <p:cNvSpPr>
              <a:spLocks noChangeShapeType="1"/>
            </p:cNvSpPr>
            <p:nvPr/>
          </p:nvSpPr>
          <p:spPr bwMode="auto">
            <a:xfrm>
              <a:off x="4789471" y="8354370"/>
              <a:ext cx="81143" cy="0"/>
            </a:xfrm>
            <a:prstGeom prst="line">
              <a:avLst/>
            </a:prstGeom>
            <a:noFill/>
            <a:ln w="9525">
              <a:solidFill>
                <a:schemeClr val="tx1"/>
              </a:solidFill>
              <a:prstDash val="sysDot"/>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24" name="Line 1294"/>
            <p:cNvSpPr>
              <a:spLocks noChangeShapeType="1"/>
            </p:cNvSpPr>
            <p:nvPr/>
          </p:nvSpPr>
          <p:spPr bwMode="auto">
            <a:xfrm>
              <a:off x="4870615" y="8536274"/>
              <a:ext cx="243430" cy="0"/>
            </a:xfrm>
            <a:prstGeom prst="line">
              <a:avLst/>
            </a:prstGeom>
            <a:noFill/>
            <a:ln w="9525">
              <a:solidFill>
                <a:schemeClr val="tx1"/>
              </a:solidFill>
              <a:prstDash val="sysDot"/>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25" name="Line 1295"/>
            <p:cNvSpPr>
              <a:spLocks noChangeShapeType="1"/>
            </p:cNvSpPr>
            <p:nvPr/>
          </p:nvSpPr>
          <p:spPr bwMode="auto">
            <a:xfrm>
              <a:off x="5114045" y="8754560"/>
              <a:ext cx="243430" cy="0"/>
            </a:xfrm>
            <a:prstGeom prst="line">
              <a:avLst/>
            </a:prstGeom>
            <a:noFill/>
            <a:ln w="9525">
              <a:solidFill>
                <a:schemeClr val="tx1"/>
              </a:solidFill>
              <a:prstDash val="sysDot"/>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26" name="Line 1296"/>
            <p:cNvSpPr>
              <a:spLocks noChangeShapeType="1"/>
            </p:cNvSpPr>
            <p:nvPr/>
          </p:nvSpPr>
          <p:spPr bwMode="auto">
            <a:xfrm>
              <a:off x="5357475" y="8972846"/>
              <a:ext cx="243430" cy="0"/>
            </a:xfrm>
            <a:prstGeom prst="line">
              <a:avLst/>
            </a:prstGeom>
            <a:noFill/>
            <a:ln w="9525">
              <a:solidFill>
                <a:schemeClr val="tx1"/>
              </a:solidFill>
              <a:prstDash val="sysDot"/>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27" name="Line 1297"/>
            <p:cNvSpPr>
              <a:spLocks noChangeShapeType="1"/>
            </p:cNvSpPr>
            <p:nvPr/>
          </p:nvSpPr>
          <p:spPr bwMode="auto">
            <a:xfrm>
              <a:off x="5600904" y="9191132"/>
              <a:ext cx="486860" cy="0"/>
            </a:xfrm>
            <a:prstGeom prst="line">
              <a:avLst/>
            </a:prstGeom>
            <a:noFill/>
            <a:ln w="9525">
              <a:solidFill>
                <a:schemeClr val="tx1"/>
              </a:solidFill>
              <a:prstDash val="sysDot"/>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28" name="Line 1298"/>
            <p:cNvSpPr>
              <a:spLocks noChangeShapeType="1"/>
            </p:cNvSpPr>
            <p:nvPr/>
          </p:nvSpPr>
          <p:spPr bwMode="auto">
            <a:xfrm>
              <a:off x="6168908" y="9363941"/>
              <a:ext cx="243430" cy="0"/>
            </a:xfrm>
            <a:prstGeom prst="line">
              <a:avLst/>
            </a:prstGeom>
            <a:noFill/>
            <a:ln w="9525">
              <a:solidFill>
                <a:schemeClr val="tx1"/>
              </a:solidFill>
              <a:prstDash val="sysDot"/>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29" name="Line 1299"/>
            <p:cNvSpPr>
              <a:spLocks noChangeShapeType="1"/>
            </p:cNvSpPr>
            <p:nvPr/>
          </p:nvSpPr>
          <p:spPr bwMode="auto">
            <a:xfrm>
              <a:off x="6341337" y="9573132"/>
              <a:ext cx="243430" cy="0"/>
            </a:xfrm>
            <a:prstGeom prst="line">
              <a:avLst/>
            </a:prstGeom>
            <a:noFill/>
            <a:ln w="9525">
              <a:solidFill>
                <a:schemeClr val="tx1"/>
              </a:solidFill>
              <a:prstDash val="sysDot"/>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30" name="Line 1300"/>
            <p:cNvSpPr>
              <a:spLocks noChangeShapeType="1"/>
            </p:cNvSpPr>
            <p:nvPr/>
          </p:nvSpPr>
          <p:spPr bwMode="auto">
            <a:xfrm>
              <a:off x="4759043" y="8454417"/>
              <a:ext cx="16228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31" name="Line 1301"/>
            <p:cNvSpPr>
              <a:spLocks noChangeShapeType="1"/>
            </p:cNvSpPr>
            <p:nvPr/>
          </p:nvSpPr>
          <p:spPr bwMode="auto">
            <a:xfrm>
              <a:off x="4860472" y="8645417"/>
              <a:ext cx="24343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32" name="Line 1302"/>
            <p:cNvSpPr>
              <a:spLocks noChangeShapeType="1"/>
            </p:cNvSpPr>
            <p:nvPr/>
          </p:nvSpPr>
          <p:spPr bwMode="auto">
            <a:xfrm>
              <a:off x="5114045" y="8827322"/>
              <a:ext cx="24343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33" name="Line 1303"/>
            <p:cNvSpPr>
              <a:spLocks noChangeShapeType="1"/>
            </p:cNvSpPr>
            <p:nvPr/>
          </p:nvSpPr>
          <p:spPr bwMode="auto">
            <a:xfrm>
              <a:off x="5357475" y="9045608"/>
              <a:ext cx="24343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34" name="Line 1304"/>
            <p:cNvSpPr>
              <a:spLocks noChangeShapeType="1"/>
            </p:cNvSpPr>
            <p:nvPr/>
          </p:nvSpPr>
          <p:spPr bwMode="auto">
            <a:xfrm>
              <a:off x="5600904" y="9263894"/>
              <a:ext cx="48686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35" name="Line 1305"/>
            <p:cNvSpPr>
              <a:spLocks noChangeShapeType="1"/>
            </p:cNvSpPr>
            <p:nvPr/>
          </p:nvSpPr>
          <p:spPr bwMode="auto">
            <a:xfrm>
              <a:off x="6351480" y="9645894"/>
              <a:ext cx="24343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36" name="Line 1306"/>
            <p:cNvSpPr>
              <a:spLocks noChangeShapeType="1"/>
            </p:cNvSpPr>
            <p:nvPr/>
          </p:nvSpPr>
          <p:spPr bwMode="auto">
            <a:xfrm>
              <a:off x="6168908" y="9454894"/>
              <a:ext cx="24343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37" name="Text Box 1307"/>
            <p:cNvSpPr txBox="1">
              <a:spLocks noChangeArrowheads="1"/>
            </p:cNvSpPr>
            <p:nvPr/>
          </p:nvSpPr>
          <p:spPr bwMode="auto">
            <a:xfrm>
              <a:off x="3815752" y="7954179"/>
              <a:ext cx="892576" cy="2986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計画</a:t>
              </a:r>
            </a:p>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実績</a:t>
              </a:r>
            </a:p>
          </p:txBody>
        </p:sp>
        <p:sp>
          <p:nvSpPr>
            <p:cNvPr id="53438" name="Line 1309"/>
            <p:cNvSpPr>
              <a:spLocks noChangeShapeType="1"/>
            </p:cNvSpPr>
            <p:nvPr/>
          </p:nvSpPr>
          <p:spPr bwMode="auto">
            <a:xfrm>
              <a:off x="4424327" y="8181560"/>
              <a:ext cx="24343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3439" name="Line 1310"/>
            <p:cNvSpPr>
              <a:spLocks noChangeShapeType="1"/>
            </p:cNvSpPr>
            <p:nvPr/>
          </p:nvSpPr>
          <p:spPr bwMode="auto">
            <a:xfrm>
              <a:off x="4434470" y="8063322"/>
              <a:ext cx="243430" cy="0"/>
            </a:xfrm>
            <a:prstGeom prst="line">
              <a:avLst/>
            </a:prstGeom>
            <a:noFill/>
            <a:ln w="9525">
              <a:solidFill>
                <a:schemeClr val="tx1"/>
              </a:solidFill>
              <a:prstDash val="sysDot"/>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53318" name="Text Box 1312"/>
          <p:cNvSpPr txBox="1">
            <a:spLocks noChangeArrowheads="1"/>
          </p:cNvSpPr>
          <p:nvPr/>
        </p:nvSpPr>
        <p:spPr bwMode="auto">
          <a:xfrm>
            <a:off x="4419600" y="7772400"/>
            <a:ext cx="1905000" cy="230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表１．ＱＣサークル活動計画表</a:t>
            </a:r>
          </a:p>
        </p:txBody>
      </p:sp>
      <p:sp>
        <p:nvSpPr>
          <p:cNvPr id="53319" name="Rectangle 997"/>
          <p:cNvSpPr>
            <a:spLocks noChangeArrowheads="1"/>
          </p:cNvSpPr>
          <p:nvPr/>
        </p:nvSpPr>
        <p:spPr bwMode="auto">
          <a:xfrm>
            <a:off x="71438" y="39688"/>
            <a:ext cx="2185987"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latin typeface="HG丸ｺﾞｼｯｸM-PRO" panose="020F0600000000000000" pitchFamily="50" charset="-128"/>
                <a:ea typeface="HG丸ｺﾞｼｯｸM-PRO" panose="020F0600000000000000" pitchFamily="50" charset="-128"/>
                <a:cs typeface="Times New Roman" panose="02020603050405020304" pitchFamily="18" charset="0"/>
              </a:rPr>
              <a:t>４</a:t>
            </a:r>
            <a:r>
              <a:rPr lang="en-US" altLang="ja-JP" sz="1600" b="1">
                <a:latin typeface="HG丸ｺﾞｼｯｸM-PRO" panose="020F0600000000000000" pitchFamily="50" charset="-128"/>
                <a:ea typeface="HG丸ｺﾞｼｯｸM-PRO" panose="020F0600000000000000" pitchFamily="50" charset="-128"/>
                <a:cs typeface="Times New Roman" panose="02020603050405020304" pitchFamily="18" charset="0"/>
              </a:rPr>
              <a:t>.4.</a:t>
            </a:r>
            <a:r>
              <a:rPr lang="ja-JP" altLang="en-US" sz="1600" b="1">
                <a:latin typeface="HG丸ｺﾞｼｯｸM-PRO" panose="020F0600000000000000" pitchFamily="50" charset="-128"/>
                <a:ea typeface="HG丸ｺﾞｼｯｸM-PRO" panose="020F0600000000000000" pitchFamily="50" charset="-128"/>
                <a:cs typeface="Times New Roman" panose="02020603050405020304" pitchFamily="18" charset="0"/>
              </a:rPr>
              <a:t>２　グ ラ フ</a:t>
            </a:r>
            <a:endParaRPr lang="en-US" altLang="ja-JP" sz="18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53320" name="Rectangle 8"/>
          <p:cNvSpPr>
            <a:spLocks noChangeArrowheads="1"/>
          </p:cNvSpPr>
          <p:nvPr/>
        </p:nvSpPr>
        <p:spPr bwMode="auto">
          <a:xfrm>
            <a:off x="107950" y="1181100"/>
            <a:ext cx="6438900" cy="277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a:latin typeface="HG丸ｺﾞｼｯｸM-PRO" panose="020F0600000000000000" pitchFamily="50" charset="-128"/>
                <a:ea typeface="HG丸ｺﾞｼｯｸM-PRO" panose="020F0600000000000000" pitchFamily="50" charset="-128"/>
              </a:rPr>
              <a:t>（</a:t>
            </a:r>
            <a:r>
              <a:rPr lang="en-US" altLang="ja-JP" sz="1200">
                <a:latin typeface="HG丸ｺﾞｼｯｸM-PRO" panose="020F0600000000000000" pitchFamily="50" charset="-128"/>
                <a:ea typeface="HG丸ｺﾞｼｯｸM-PRO" panose="020F0600000000000000" pitchFamily="50" charset="-128"/>
              </a:rPr>
              <a:t>2</a:t>
            </a:r>
            <a:r>
              <a:rPr lang="ja-JP" altLang="en-US" sz="1200">
                <a:latin typeface="HG丸ｺﾞｼｯｸM-PRO" panose="020F0600000000000000" pitchFamily="50" charset="-128"/>
                <a:ea typeface="HG丸ｺﾞｼｯｸM-PRO" panose="020F0600000000000000" pitchFamily="50" charset="-128"/>
              </a:rPr>
              <a:t>）グラフの例</a:t>
            </a:r>
          </a:p>
        </p:txBody>
      </p:sp>
      <p:sp>
        <p:nvSpPr>
          <p:cNvPr id="3" name="テキスト ボックス 2">
            <a:extLst>
              <a:ext uri="{FF2B5EF4-FFF2-40B4-BE49-F238E27FC236}">
                <a16:creationId xmlns:a16="http://schemas.microsoft.com/office/drawing/2014/main" id="{6F13BE49-B047-B685-A1BC-4E63B4A658E0}"/>
              </a:ext>
            </a:extLst>
          </p:cNvPr>
          <p:cNvSpPr txBox="1"/>
          <p:nvPr/>
        </p:nvSpPr>
        <p:spPr bwMode="auto">
          <a:xfrm>
            <a:off x="-1042194" y="6185228"/>
            <a:ext cx="85883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ja-JP" altLang="en-US" sz="1050" dirty="0">
                <a:latin typeface="HG丸ｺﾞｼｯｸM-PRO" panose="020F0600000000000000" pitchFamily="50" charset="-128"/>
                <a:ea typeface="HG丸ｺﾞｼｯｸM-PRO" panose="020F0600000000000000" pitchFamily="50" charset="-128"/>
              </a:rPr>
              <a:t>新人の</a:t>
            </a:r>
            <a:r>
              <a:rPr lang="en-US" altLang="ja-JP" sz="1050" dirty="0">
                <a:latin typeface="HG丸ｺﾞｼｯｸM-PRO" panose="020F0600000000000000" pitchFamily="50" charset="-128"/>
                <a:ea typeface="HG丸ｺﾞｼｯｸM-PRO" panose="020F0600000000000000" pitchFamily="50" charset="-128"/>
              </a:rPr>
              <a:t>E</a:t>
            </a:r>
            <a:r>
              <a:rPr lang="ja-JP" altLang="en-US" sz="1050" dirty="0">
                <a:latin typeface="HG丸ｺﾞｼｯｸM-PRO" panose="020F0600000000000000" pitchFamily="50" charset="-128"/>
                <a:ea typeface="HG丸ｺﾞｼｯｸM-PRO" panose="020F0600000000000000" pitchFamily="50" charset="-128"/>
              </a:rPr>
              <a:t>君</a:t>
            </a:r>
            <a:endParaRPr lang="ja-JP" altLang="en-US" sz="1050" dirty="0"/>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8"/>
          <p:cNvSpPr>
            <a:spLocks noChangeArrowheads="1"/>
          </p:cNvSpPr>
          <p:nvPr/>
        </p:nvSpPr>
        <p:spPr bwMode="auto">
          <a:xfrm>
            <a:off x="107950" y="423863"/>
            <a:ext cx="6438900" cy="277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en-US" altLang="ja-JP" sz="1200">
                <a:latin typeface="HG丸ｺﾞｼｯｸM-PRO" panose="020F0600000000000000" pitchFamily="50" charset="-128"/>
                <a:ea typeface="HG丸ｺﾞｼｯｸM-PRO" panose="020F0600000000000000" pitchFamily="50" charset="-128"/>
                <a:cs typeface="Times New Roman" panose="02020603050405020304" pitchFamily="18" charset="0"/>
              </a:rPr>
              <a:t>1</a:t>
            </a: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）パレート図とは </a:t>
            </a:r>
          </a:p>
        </p:txBody>
      </p:sp>
      <p:sp>
        <p:nvSpPr>
          <p:cNvPr id="54275" name="AutoShape 310"/>
          <p:cNvSpPr>
            <a:spLocks noChangeArrowheads="1"/>
          </p:cNvSpPr>
          <p:nvPr/>
        </p:nvSpPr>
        <p:spPr bwMode="auto">
          <a:xfrm>
            <a:off x="3786188" y="1630363"/>
            <a:ext cx="228600" cy="1320800"/>
          </a:xfrm>
          <a:prstGeom prst="rightArrow">
            <a:avLst>
              <a:gd name="adj1" fmla="val 50000"/>
              <a:gd name="adj2" fmla="val 58333"/>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grpSp>
        <p:nvGrpSpPr>
          <p:cNvPr id="54276" name="グループ化 1"/>
          <p:cNvGrpSpPr>
            <a:grpSpLocks/>
          </p:cNvGrpSpPr>
          <p:nvPr/>
        </p:nvGrpSpPr>
        <p:grpSpPr bwMode="auto">
          <a:xfrm>
            <a:off x="63500" y="3903663"/>
            <a:ext cx="6772275" cy="2703512"/>
            <a:chOff x="63499" y="3879850"/>
            <a:chExt cx="6772276" cy="2703513"/>
          </a:xfrm>
        </p:grpSpPr>
        <p:sp>
          <p:nvSpPr>
            <p:cNvPr id="54506" name="Line 317"/>
            <p:cNvSpPr>
              <a:spLocks noChangeShapeType="1"/>
            </p:cNvSpPr>
            <p:nvPr/>
          </p:nvSpPr>
          <p:spPr bwMode="auto">
            <a:xfrm>
              <a:off x="585787" y="4204492"/>
              <a:ext cx="0" cy="168923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07" name="Rectangle 319"/>
            <p:cNvSpPr>
              <a:spLocks noChangeArrowheads="1"/>
            </p:cNvSpPr>
            <p:nvPr/>
          </p:nvSpPr>
          <p:spPr bwMode="auto">
            <a:xfrm>
              <a:off x="592137" y="4676711"/>
              <a:ext cx="211138" cy="721802"/>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508" name="Line 320"/>
            <p:cNvSpPr>
              <a:spLocks noChangeShapeType="1"/>
            </p:cNvSpPr>
            <p:nvPr/>
          </p:nvSpPr>
          <p:spPr bwMode="auto">
            <a:xfrm>
              <a:off x="584199" y="5893729"/>
              <a:ext cx="14763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09" name="Text Box 321"/>
            <p:cNvSpPr txBox="1">
              <a:spLocks noChangeArrowheads="1"/>
            </p:cNvSpPr>
            <p:nvPr/>
          </p:nvSpPr>
          <p:spPr bwMode="auto">
            <a:xfrm>
              <a:off x="655637" y="5372835"/>
              <a:ext cx="211138" cy="564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ブツ</a:t>
              </a:r>
            </a:p>
          </p:txBody>
        </p:sp>
        <p:sp>
          <p:nvSpPr>
            <p:cNvPr id="54510" name="Line 322"/>
            <p:cNvSpPr>
              <a:spLocks noChangeShapeType="1"/>
            </p:cNvSpPr>
            <p:nvPr/>
          </p:nvSpPr>
          <p:spPr bwMode="auto">
            <a:xfrm>
              <a:off x="585787" y="4452100"/>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11" name="Line 323"/>
            <p:cNvSpPr>
              <a:spLocks noChangeShapeType="1"/>
            </p:cNvSpPr>
            <p:nvPr/>
          </p:nvSpPr>
          <p:spPr bwMode="auto">
            <a:xfrm>
              <a:off x="585787" y="5189421"/>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12" name="Line 324"/>
            <p:cNvSpPr>
              <a:spLocks noChangeShapeType="1"/>
            </p:cNvSpPr>
            <p:nvPr/>
          </p:nvSpPr>
          <p:spPr bwMode="auto">
            <a:xfrm>
              <a:off x="585787" y="4204492"/>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13" name="Line 325"/>
            <p:cNvSpPr>
              <a:spLocks noChangeShapeType="1"/>
            </p:cNvSpPr>
            <p:nvPr/>
          </p:nvSpPr>
          <p:spPr bwMode="auto">
            <a:xfrm>
              <a:off x="585787" y="4947316"/>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14" name="Line 327"/>
            <p:cNvSpPr>
              <a:spLocks noChangeShapeType="1"/>
            </p:cNvSpPr>
            <p:nvPr/>
          </p:nvSpPr>
          <p:spPr bwMode="auto">
            <a:xfrm>
              <a:off x="585787" y="4699708"/>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15" name="Text Box 328"/>
            <p:cNvSpPr txBox="1">
              <a:spLocks noChangeArrowheads="1"/>
            </p:cNvSpPr>
            <p:nvPr/>
          </p:nvSpPr>
          <p:spPr bwMode="auto">
            <a:xfrm>
              <a:off x="409574" y="5310474"/>
              <a:ext cx="211138"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０</a:t>
              </a:r>
            </a:p>
          </p:txBody>
        </p:sp>
        <p:sp>
          <p:nvSpPr>
            <p:cNvPr id="54516" name="Text Box 329"/>
            <p:cNvSpPr txBox="1">
              <a:spLocks noChangeArrowheads="1"/>
            </p:cNvSpPr>
            <p:nvPr/>
          </p:nvSpPr>
          <p:spPr bwMode="auto">
            <a:xfrm>
              <a:off x="200024" y="5077539"/>
              <a:ext cx="45402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800" dirty="0">
                  <a:latin typeface="HG丸ｺﾞｼｯｸM-PRO" panose="020F0600000000000000" pitchFamily="50" charset="-128"/>
                  <a:ea typeface="HG丸ｺﾞｼｯｸM-PRO" panose="020F0600000000000000" pitchFamily="50" charset="-128"/>
                </a:rPr>
                <a:t>２０</a:t>
              </a:r>
            </a:p>
          </p:txBody>
        </p:sp>
        <p:sp>
          <p:nvSpPr>
            <p:cNvPr id="54517" name="Text Box 330"/>
            <p:cNvSpPr txBox="1">
              <a:spLocks noChangeArrowheads="1"/>
            </p:cNvSpPr>
            <p:nvPr/>
          </p:nvSpPr>
          <p:spPr bwMode="auto">
            <a:xfrm>
              <a:off x="207962" y="4855609"/>
              <a:ext cx="446088"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４０</a:t>
              </a:r>
            </a:p>
          </p:txBody>
        </p:sp>
        <p:sp>
          <p:nvSpPr>
            <p:cNvPr id="54518" name="Text Box 331"/>
            <p:cNvSpPr txBox="1">
              <a:spLocks noChangeArrowheads="1"/>
            </p:cNvSpPr>
            <p:nvPr/>
          </p:nvSpPr>
          <p:spPr bwMode="auto">
            <a:xfrm>
              <a:off x="96837" y="4600665"/>
              <a:ext cx="557213"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６０</a:t>
              </a:r>
            </a:p>
          </p:txBody>
        </p:sp>
        <p:sp>
          <p:nvSpPr>
            <p:cNvPr id="54519" name="Text Box 332"/>
            <p:cNvSpPr txBox="1">
              <a:spLocks noChangeArrowheads="1"/>
            </p:cNvSpPr>
            <p:nvPr/>
          </p:nvSpPr>
          <p:spPr bwMode="auto">
            <a:xfrm>
              <a:off x="231774" y="4318208"/>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８０</a:t>
              </a:r>
            </a:p>
          </p:txBody>
        </p:sp>
        <p:sp>
          <p:nvSpPr>
            <p:cNvPr id="54520" name="Text Box 333"/>
            <p:cNvSpPr txBox="1">
              <a:spLocks noChangeArrowheads="1"/>
            </p:cNvSpPr>
            <p:nvPr/>
          </p:nvSpPr>
          <p:spPr bwMode="auto">
            <a:xfrm>
              <a:off x="144462" y="4079771"/>
              <a:ext cx="509588"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１００</a:t>
              </a:r>
            </a:p>
          </p:txBody>
        </p:sp>
        <p:sp>
          <p:nvSpPr>
            <p:cNvPr id="54521" name="Rectangle 335"/>
            <p:cNvSpPr>
              <a:spLocks noChangeArrowheads="1"/>
            </p:cNvSpPr>
            <p:nvPr/>
          </p:nvSpPr>
          <p:spPr bwMode="auto">
            <a:xfrm>
              <a:off x="796924" y="5248114"/>
              <a:ext cx="209550" cy="152233"/>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522" name="Rectangle 336"/>
            <p:cNvSpPr>
              <a:spLocks noChangeArrowheads="1"/>
            </p:cNvSpPr>
            <p:nvPr/>
          </p:nvSpPr>
          <p:spPr bwMode="auto">
            <a:xfrm>
              <a:off x="1006474" y="5282962"/>
              <a:ext cx="211138" cy="117385"/>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523" name="Rectangle 337"/>
            <p:cNvSpPr>
              <a:spLocks noChangeArrowheads="1"/>
            </p:cNvSpPr>
            <p:nvPr/>
          </p:nvSpPr>
          <p:spPr bwMode="auto">
            <a:xfrm>
              <a:off x="1217612" y="5304972"/>
              <a:ext cx="211138" cy="95375"/>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524" name="Rectangle 338"/>
            <p:cNvSpPr>
              <a:spLocks noChangeArrowheads="1"/>
            </p:cNvSpPr>
            <p:nvPr/>
          </p:nvSpPr>
          <p:spPr bwMode="auto">
            <a:xfrm>
              <a:off x="1428749" y="5312308"/>
              <a:ext cx="211138" cy="88038"/>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525" name="Rectangle 339"/>
            <p:cNvSpPr>
              <a:spLocks noChangeArrowheads="1"/>
            </p:cNvSpPr>
            <p:nvPr/>
          </p:nvSpPr>
          <p:spPr bwMode="auto">
            <a:xfrm>
              <a:off x="1849437" y="5293967"/>
              <a:ext cx="211138" cy="104546"/>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526" name="Line 340"/>
            <p:cNvSpPr>
              <a:spLocks noChangeShapeType="1"/>
            </p:cNvSpPr>
            <p:nvPr/>
          </p:nvSpPr>
          <p:spPr bwMode="auto">
            <a:xfrm>
              <a:off x="2060574" y="4204492"/>
              <a:ext cx="0" cy="168923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27" name="Text Box 341"/>
            <p:cNvSpPr txBox="1">
              <a:spLocks noChangeArrowheads="1"/>
            </p:cNvSpPr>
            <p:nvPr/>
          </p:nvSpPr>
          <p:spPr bwMode="auto">
            <a:xfrm>
              <a:off x="866774" y="5372835"/>
              <a:ext cx="211138" cy="564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カス</a:t>
              </a:r>
            </a:p>
          </p:txBody>
        </p:sp>
        <p:sp>
          <p:nvSpPr>
            <p:cNvPr id="54528" name="Text Box 342"/>
            <p:cNvSpPr txBox="1">
              <a:spLocks noChangeArrowheads="1"/>
            </p:cNvSpPr>
            <p:nvPr/>
          </p:nvSpPr>
          <p:spPr bwMode="auto">
            <a:xfrm>
              <a:off x="1077912" y="5372835"/>
              <a:ext cx="211138" cy="564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ハジキ</a:t>
              </a:r>
            </a:p>
          </p:txBody>
        </p:sp>
        <p:sp>
          <p:nvSpPr>
            <p:cNvPr id="54529" name="Text Box 343"/>
            <p:cNvSpPr txBox="1">
              <a:spLocks noChangeArrowheads="1"/>
            </p:cNvSpPr>
            <p:nvPr/>
          </p:nvSpPr>
          <p:spPr bwMode="auto">
            <a:xfrm>
              <a:off x="1289049" y="5372835"/>
              <a:ext cx="209550" cy="564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タレ</a:t>
              </a:r>
            </a:p>
          </p:txBody>
        </p:sp>
        <p:sp>
          <p:nvSpPr>
            <p:cNvPr id="54530" name="Text Box 344"/>
            <p:cNvSpPr txBox="1">
              <a:spLocks noChangeArrowheads="1"/>
            </p:cNvSpPr>
            <p:nvPr/>
          </p:nvSpPr>
          <p:spPr bwMode="auto">
            <a:xfrm>
              <a:off x="1498599" y="5372835"/>
              <a:ext cx="212725" cy="564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スケ</a:t>
              </a:r>
            </a:p>
          </p:txBody>
        </p:sp>
        <p:sp>
          <p:nvSpPr>
            <p:cNvPr id="54531" name="Text Box 345"/>
            <p:cNvSpPr txBox="1">
              <a:spLocks noChangeArrowheads="1"/>
            </p:cNvSpPr>
            <p:nvPr/>
          </p:nvSpPr>
          <p:spPr bwMode="auto">
            <a:xfrm>
              <a:off x="1917699" y="5372835"/>
              <a:ext cx="211138" cy="564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その他</a:t>
              </a:r>
            </a:p>
          </p:txBody>
        </p:sp>
        <p:sp>
          <p:nvSpPr>
            <p:cNvPr id="54532" name="Line 346"/>
            <p:cNvSpPr>
              <a:spLocks noChangeShapeType="1"/>
            </p:cNvSpPr>
            <p:nvPr/>
          </p:nvSpPr>
          <p:spPr bwMode="auto">
            <a:xfrm>
              <a:off x="1990724" y="4947316"/>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33" name="Text Box 347"/>
            <p:cNvSpPr txBox="1">
              <a:spLocks noChangeArrowheads="1"/>
            </p:cNvSpPr>
            <p:nvPr/>
          </p:nvSpPr>
          <p:spPr bwMode="auto">
            <a:xfrm>
              <a:off x="2044699" y="5303138"/>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０</a:t>
              </a:r>
            </a:p>
          </p:txBody>
        </p:sp>
        <p:sp>
          <p:nvSpPr>
            <p:cNvPr id="54534" name="Line 348"/>
            <p:cNvSpPr>
              <a:spLocks noChangeShapeType="1"/>
            </p:cNvSpPr>
            <p:nvPr/>
          </p:nvSpPr>
          <p:spPr bwMode="auto">
            <a:xfrm>
              <a:off x="1990724" y="5194924"/>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35" name="Line 349"/>
            <p:cNvSpPr>
              <a:spLocks noChangeShapeType="1"/>
            </p:cNvSpPr>
            <p:nvPr/>
          </p:nvSpPr>
          <p:spPr bwMode="auto">
            <a:xfrm>
              <a:off x="1990724" y="4699708"/>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36" name="Line 350"/>
            <p:cNvSpPr>
              <a:spLocks noChangeShapeType="1"/>
            </p:cNvSpPr>
            <p:nvPr/>
          </p:nvSpPr>
          <p:spPr bwMode="auto">
            <a:xfrm>
              <a:off x="1990724" y="4452100"/>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37" name="Text Box 351"/>
            <p:cNvSpPr txBox="1">
              <a:spLocks noChangeArrowheads="1"/>
            </p:cNvSpPr>
            <p:nvPr/>
          </p:nvSpPr>
          <p:spPr bwMode="auto">
            <a:xfrm>
              <a:off x="2016124" y="5081208"/>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２０</a:t>
              </a:r>
            </a:p>
          </p:txBody>
        </p:sp>
        <p:sp>
          <p:nvSpPr>
            <p:cNvPr id="54538" name="Text Box 352"/>
            <p:cNvSpPr txBox="1">
              <a:spLocks noChangeArrowheads="1"/>
            </p:cNvSpPr>
            <p:nvPr/>
          </p:nvSpPr>
          <p:spPr bwMode="auto">
            <a:xfrm>
              <a:off x="2016124" y="4822595"/>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４０</a:t>
              </a:r>
            </a:p>
          </p:txBody>
        </p:sp>
        <p:sp>
          <p:nvSpPr>
            <p:cNvPr id="54539" name="Text Box 353"/>
            <p:cNvSpPr txBox="1">
              <a:spLocks noChangeArrowheads="1"/>
            </p:cNvSpPr>
            <p:nvPr/>
          </p:nvSpPr>
          <p:spPr bwMode="auto">
            <a:xfrm>
              <a:off x="2025649" y="4591494"/>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６０</a:t>
              </a:r>
            </a:p>
          </p:txBody>
        </p:sp>
        <p:sp>
          <p:nvSpPr>
            <p:cNvPr id="54540" name="Text Box 354"/>
            <p:cNvSpPr txBox="1">
              <a:spLocks noChangeArrowheads="1"/>
            </p:cNvSpPr>
            <p:nvPr/>
          </p:nvSpPr>
          <p:spPr bwMode="auto">
            <a:xfrm>
              <a:off x="2025649" y="4329213"/>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８０</a:t>
              </a:r>
            </a:p>
          </p:txBody>
        </p:sp>
        <p:sp>
          <p:nvSpPr>
            <p:cNvPr id="54541" name="Text Box 355"/>
            <p:cNvSpPr txBox="1">
              <a:spLocks noChangeArrowheads="1"/>
            </p:cNvSpPr>
            <p:nvPr/>
          </p:nvSpPr>
          <p:spPr bwMode="auto">
            <a:xfrm>
              <a:off x="2016124" y="4083439"/>
              <a:ext cx="515938"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１００</a:t>
              </a:r>
            </a:p>
          </p:txBody>
        </p:sp>
        <p:sp>
          <p:nvSpPr>
            <p:cNvPr id="54542" name="Line 356"/>
            <p:cNvSpPr>
              <a:spLocks noChangeShapeType="1"/>
            </p:cNvSpPr>
            <p:nvPr/>
          </p:nvSpPr>
          <p:spPr bwMode="auto">
            <a:xfrm>
              <a:off x="1984374" y="4193487"/>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43" name="Text Box 357"/>
            <p:cNvSpPr txBox="1">
              <a:spLocks noChangeArrowheads="1"/>
            </p:cNvSpPr>
            <p:nvPr/>
          </p:nvSpPr>
          <p:spPr bwMode="auto">
            <a:xfrm>
              <a:off x="2079624" y="3945879"/>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a:t>
              </a:r>
            </a:p>
          </p:txBody>
        </p:sp>
        <p:sp>
          <p:nvSpPr>
            <p:cNvPr id="54544" name="Text Box 358"/>
            <p:cNvSpPr txBox="1">
              <a:spLocks noChangeArrowheads="1"/>
            </p:cNvSpPr>
            <p:nvPr/>
          </p:nvSpPr>
          <p:spPr bwMode="auto">
            <a:xfrm>
              <a:off x="373062" y="3931206"/>
              <a:ext cx="423863"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件</a:t>
              </a:r>
            </a:p>
          </p:txBody>
        </p:sp>
        <p:sp>
          <p:nvSpPr>
            <p:cNvPr id="54545" name="Text Box 359"/>
            <p:cNvSpPr txBox="1">
              <a:spLocks noChangeArrowheads="1"/>
            </p:cNvSpPr>
            <p:nvPr/>
          </p:nvSpPr>
          <p:spPr bwMode="auto">
            <a:xfrm>
              <a:off x="668337" y="4591494"/>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546" name="Text Box 360"/>
            <p:cNvSpPr txBox="1">
              <a:spLocks noChangeArrowheads="1"/>
            </p:cNvSpPr>
            <p:nvPr/>
          </p:nvSpPr>
          <p:spPr bwMode="auto">
            <a:xfrm>
              <a:off x="873124" y="4382403"/>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547" name="Text Box 361"/>
            <p:cNvSpPr txBox="1">
              <a:spLocks noChangeArrowheads="1"/>
            </p:cNvSpPr>
            <p:nvPr/>
          </p:nvSpPr>
          <p:spPr bwMode="auto">
            <a:xfrm>
              <a:off x="1066799" y="4265018"/>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548" name="Text Box 362"/>
            <p:cNvSpPr txBox="1">
              <a:spLocks noChangeArrowheads="1"/>
            </p:cNvSpPr>
            <p:nvPr/>
          </p:nvSpPr>
          <p:spPr bwMode="auto">
            <a:xfrm>
              <a:off x="1289049" y="4167809"/>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549" name="Text Box 363"/>
            <p:cNvSpPr txBox="1">
              <a:spLocks noChangeArrowheads="1"/>
            </p:cNvSpPr>
            <p:nvPr/>
          </p:nvSpPr>
          <p:spPr bwMode="auto">
            <a:xfrm>
              <a:off x="1676399" y="4088941"/>
              <a:ext cx="423863"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550" name="Text Box 364"/>
            <p:cNvSpPr txBox="1">
              <a:spLocks noChangeArrowheads="1"/>
            </p:cNvSpPr>
            <p:nvPr/>
          </p:nvSpPr>
          <p:spPr bwMode="auto">
            <a:xfrm>
              <a:off x="1490662" y="4112785"/>
              <a:ext cx="420688"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551" name="Line 365"/>
            <p:cNvSpPr>
              <a:spLocks noChangeShapeType="1"/>
            </p:cNvSpPr>
            <p:nvPr/>
          </p:nvSpPr>
          <p:spPr bwMode="auto">
            <a:xfrm flipV="1">
              <a:off x="585787" y="4685035"/>
              <a:ext cx="211138" cy="71531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52" name="Line 366"/>
            <p:cNvSpPr>
              <a:spLocks noChangeShapeType="1"/>
            </p:cNvSpPr>
            <p:nvPr/>
          </p:nvSpPr>
          <p:spPr bwMode="auto">
            <a:xfrm flipV="1">
              <a:off x="784224" y="4503455"/>
              <a:ext cx="215900" cy="18708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53" name="Line 367"/>
            <p:cNvSpPr>
              <a:spLocks noChangeShapeType="1"/>
            </p:cNvSpPr>
            <p:nvPr/>
          </p:nvSpPr>
          <p:spPr bwMode="auto">
            <a:xfrm flipV="1">
              <a:off x="1006474" y="4376900"/>
              <a:ext cx="220663" cy="13389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54" name="Line 368"/>
            <p:cNvSpPr>
              <a:spLocks noChangeShapeType="1"/>
            </p:cNvSpPr>
            <p:nvPr/>
          </p:nvSpPr>
          <p:spPr bwMode="auto">
            <a:xfrm flipV="1">
              <a:off x="1204912" y="4309037"/>
              <a:ext cx="203200" cy="7886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55" name="Line 369"/>
            <p:cNvSpPr>
              <a:spLocks noChangeShapeType="1"/>
            </p:cNvSpPr>
            <p:nvPr/>
          </p:nvSpPr>
          <p:spPr bwMode="auto">
            <a:xfrm flipV="1">
              <a:off x="1430337" y="4255847"/>
              <a:ext cx="190500" cy="4401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56" name="Line 370"/>
            <p:cNvSpPr>
              <a:spLocks noChangeShapeType="1"/>
            </p:cNvSpPr>
            <p:nvPr/>
          </p:nvSpPr>
          <p:spPr bwMode="auto">
            <a:xfrm flipV="1">
              <a:off x="1638299" y="4217331"/>
              <a:ext cx="195263" cy="29346"/>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57" name="Text Box 371"/>
            <p:cNvSpPr txBox="1">
              <a:spLocks noChangeArrowheads="1"/>
            </p:cNvSpPr>
            <p:nvPr/>
          </p:nvSpPr>
          <p:spPr bwMode="auto">
            <a:xfrm>
              <a:off x="63499" y="4342052"/>
              <a:ext cx="307975" cy="10582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不良件数</a:t>
              </a:r>
            </a:p>
          </p:txBody>
        </p:sp>
        <p:sp>
          <p:nvSpPr>
            <p:cNvPr id="54558" name="Text Box 372"/>
            <p:cNvSpPr txBox="1">
              <a:spLocks noChangeArrowheads="1"/>
            </p:cNvSpPr>
            <p:nvPr/>
          </p:nvSpPr>
          <p:spPr bwMode="auto">
            <a:xfrm>
              <a:off x="2201862" y="4369564"/>
              <a:ext cx="307975" cy="10582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累積比率</a:t>
              </a:r>
            </a:p>
          </p:txBody>
        </p:sp>
        <p:sp>
          <p:nvSpPr>
            <p:cNvPr id="54559" name="Text Box 373"/>
            <p:cNvSpPr txBox="1">
              <a:spLocks noChangeArrowheads="1"/>
            </p:cNvSpPr>
            <p:nvPr/>
          </p:nvSpPr>
          <p:spPr bwMode="auto">
            <a:xfrm>
              <a:off x="527049" y="5893729"/>
              <a:ext cx="1524000" cy="231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図６．塗装不良内訳</a:t>
              </a:r>
            </a:p>
          </p:txBody>
        </p:sp>
        <p:sp>
          <p:nvSpPr>
            <p:cNvPr id="54560" name="Text Box 374"/>
            <p:cNvSpPr txBox="1">
              <a:spLocks noChangeArrowheads="1"/>
            </p:cNvSpPr>
            <p:nvPr/>
          </p:nvSpPr>
          <p:spPr bwMode="auto">
            <a:xfrm>
              <a:off x="1096962" y="4483280"/>
              <a:ext cx="706438" cy="313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lnSpc>
                  <a:spcPct val="90000"/>
                </a:lnSpc>
                <a:spcBef>
                  <a:spcPct val="0"/>
                </a:spcBef>
                <a:buFontTx/>
                <a:buNone/>
              </a:pPr>
              <a:r>
                <a:rPr lang="en-US" altLang="ja-JP" sz="800">
                  <a:latin typeface="HG丸ｺﾞｼｯｸM-PRO" panose="020F0600000000000000" pitchFamily="50" charset="-128"/>
                  <a:ea typeface="HG丸ｺﾞｼｯｸM-PRO" panose="020F0600000000000000" pitchFamily="50" charset="-128"/>
                </a:rPr>
                <a:t>02</a:t>
              </a:r>
              <a:r>
                <a:rPr lang="ja-JP" altLang="en-US" sz="800">
                  <a:latin typeface="HG丸ｺﾞｼｯｸM-PRO" panose="020F0600000000000000" pitchFamily="50" charset="-128"/>
                  <a:ea typeface="HG丸ｺﾞｼｯｸM-PRO" panose="020F0600000000000000" pitchFamily="50" charset="-128"/>
                </a:rPr>
                <a:t>年</a:t>
              </a:r>
              <a:r>
                <a:rPr lang="en-US" altLang="ja-JP" sz="800">
                  <a:latin typeface="HG丸ｺﾞｼｯｸM-PRO" panose="020F0600000000000000" pitchFamily="50" charset="-128"/>
                  <a:ea typeface="HG丸ｺﾞｼｯｸM-PRO" panose="020F0600000000000000" pitchFamily="50" charset="-128"/>
                </a:rPr>
                <a:t>9</a:t>
              </a:r>
              <a:r>
                <a:rPr lang="ja-JP" altLang="en-US" sz="800">
                  <a:latin typeface="HG丸ｺﾞｼｯｸM-PRO" panose="020F0600000000000000" pitchFamily="50" charset="-128"/>
                  <a:ea typeface="HG丸ｺﾞｼｯｸM-PRO" panose="020F0600000000000000" pitchFamily="50" charset="-128"/>
                </a:rPr>
                <a:t>月</a:t>
              </a:r>
            </a:p>
            <a:p>
              <a:pPr algn="ctr" eaLnBrk="1" hangingPunct="1">
                <a:lnSpc>
                  <a:spcPct val="90000"/>
                </a:lnSpc>
                <a:spcBef>
                  <a:spcPct val="0"/>
                </a:spcBef>
                <a:buFontTx/>
                <a:buNone/>
              </a:pPr>
              <a:r>
                <a:rPr lang="en-US" altLang="ja-JP" sz="800">
                  <a:latin typeface="HG丸ｺﾞｼｯｸM-PRO" panose="020F0600000000000000" pitchFamily="50" charset="-128"/>
                  <a:ea typeface="HG丸ｺﾞｼｯｸM-PRO" panose="020F0600000000000000" pitchFamily="50" charset="-128"/>
                </a:rPr>
                <a:t>n=98</a:t>
              </a:r>
            </a:p>
          </p:txBody>
        </p:sp>
        <p:sp>
          <p:nvSpPr>
            <p:cNvPr id="54561" name="Line 435"/>
            <p:cNvSpPr>
              <a:spLocks noChangeShapeType="1"/>
            </p:cNvSpPr>
            <p:nvPr/>
          </p:nvSpPr>
          <p:spPr bwMode="auto">
            <a:xfrm>
              <a:off x="3006965" y="4129292"/>
              <a:ext cx="0" cy="176443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62" name="Line 436"/>
            <p:cNvSpPr>
              <a:spLocks noChangeShapeType="1"/>
            </p:cNvSpPr>
            <p:nvPr/>
          </p:nvSpPr>
          <p:spPr bwMode="auto">
            <a:xfrm>
              <a:off x="3006965" y="5400347"/>
              <a:ext cx="12652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63" name="Rectangle 437"/>
            <p:cNvSpPr>
              <a:spLocks noChangeArrowheads="1"/>
            </p:cNvSpPr>
            <p:nvPr/>
          </p:nvSpPr>
          <p:spPr bwMode="auto">
            <a:xfrm>
              <a:off x="3006965" y="4655689"/>
              <a:ext cx="211138" cy="744658"/>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564" name="Line 438"/>
            <p:cNvSpPr>
              <a:spLocks noChangeShapeType="1"/>
            </p:cNvSpPr>
            <p:nvPr/>
          </p:nvSpPr>
          <p:spPr bwMode="auto">
            <a:xfrm>
              <a:off x="3006965" y="5893729"/>
              <a:ext cx="12652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65" name="Text Box 439"/>
            <p:cNvSpPr txBox="1">
              <a:spLocks noChangeArrowheads="1"/>
            </p:cNvSpPr>
            <p:nvPr/>
          </p:nvSpPr>
          <p:spPr bwMode="auto">
            <a:xfrm>
              <a:off x="3076815" y="5372835"/>
              <a:ext cx="211138" cy="564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700">
                  <a:latin typeface="HG丸ｺﾞｼｯｸM-PRO" panose="020F0600000000000000" pitchFamily="50" charset="-128"/>
                  <a:ea typeface="HG丸ｺﾞｼｯｸM-PRO" panose="020F0600000000000000" pitchFamily="50" charset="-128"/>
                </a:rPr>
                <a:t>上塗りブツ</a:t>
              </a:r>
            </a:p>
          </p:txBody>
        </p:sp>
        <p:sp>
          <p:nvSpPr>
            <p:cNvPr id="54566" name="Line 440"/>
            <p:cNvSpPr>
              <a:spLocks noChangeShapeType="1"/>
            </p:cNvSpPr>
            <p:nvPr/>
          </p:nvSpPr>
          <p:spPr bwMode="auto">
            <a:xfrm>
              <a:off x="3006965" y="4552977"/>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67" name="Line 441"/>
            <p:cNvSpPr>
              <a:spLocks noChangeShapeType="1"/>
            </p:cNvSpPr>
            <p:nvPr/>
          </p:nvSpPr>
          <p:spPr bwMode="auto">
            <a:xfrm>
              <a:off x="3006965" y="5194924"/>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68" name="Line 442"/>
            <p:cNvSpPr>
              <a:spLocks noChangeShapeType="1"/>
            </p:cNvSpPr>
            <p:nvPr/>
          </p:nvSpPr>
          <p:spPr bwMode="auto">
            <a:xfrm>
              <a:off x="3006965" y="4342052"/>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69" name="Line 443"/>
            <p:cNvSpPr>
              <a:spLocks noChangeShapeType="1"/>
            </p:cNvSpPr>
            <p:nvPr/>
          </p:nvSpPr>
          <p:spPr bwMode="auto">
            <a:xfrm>
              <a:off x="3006965" y="4976662"/>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70" name="Line 444"/>
            <p:cNvSpPr>
              <a:spLocks noChangeShapeType="1"/>
            </p:cNvSpPr>
            <p:nvPr/>
          </p:nvSpPr>
          <p:spPr bwMode="auto">
            <a:xfrm>
              <a:off x="3006965" y="4129292"/>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71" name="Line 445"/>
            <p:cNvSpPr>
              <a:spLocks noChangeShapeType="1"/>
            </p:cNvSpPr>
            <p:nvPr/>
          </p:nvSpPr>
          <p:spPr bwMode="auto">
            <a:xfrm>
              <a:off x="3006965" y="4765737"/>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72" name="Text Box 446"/>
            <p:cNvSpPr txBox="1">
              <a:spLocks noChangeArrowheads="1"/>
            </p:cNvSpPr>
            <p:nvPr/>
          </p:nvSpPr>
          <p:spPr bwMode="auto">
            <a:xfrm>
              <a:off x="2830752" y="5310474"/>
              <a:ext cx="211138"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０</a:t>
              </a:r>
            </a:p>
          </p:txBody>
        </p:sp>
        <p:sp>
          <p:nvSpPr>
            <p:cNvPr id="54573" name="Text Box 447"/>
            <p:cNvSpPr txBox="1">
              <a:spLocks noChangeArrowheads="1"/>
            </p:cNvSpPr>
            <p:nvPr/>
          </p:nvSpPr>
          <p:spPr bwMode="auto">
            <a:xfrm>
              <a:off x="2603740" y="4844604"/>
              <a:ext cx="461963"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２０</a:t>
              </a:r>
            </a:p>
          </p:txBody>
        </p:sp>
        <p:sp>
          <p:nvSpPr>
            <p:cNvPr id="54574" name="Text Box 448"/>
            <p:cNvSpPr txBox="1">
              <a:spLocks noChangeArrowheads="1"/>
            </p:cNvSpPr>
            <p:nvPr/>
          </p:nvSpPr>
          <p:spPr bwMode="auto">
            <a:xfrm>
              <a:off x="2616440" y="4430090"/>
              <a:ext cx="461963"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４０</a:t>
              </a:r>
            </a:p>
          </p:txBody>
        </p:sp>
        <p:sp>
          <p:nvSpPr>
            <p:cNvPr id="54575" name="Text Box 449"/>
            <p:cNvSpPr txBox="1">
              <a:spLocks noChangeArrowheads="1"/>
            </p:cNvSpPr>
            <p:nvPr/>
          </p:nvSpPr>
          <p:spPr bwMode="auto">
            <a:xfrm>
              <a:off x="2610090" y="4017410"/>
              <a:ext cx="461963"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６０</a:t>
              </a:r>
            </a:p>
          </p:txBody>
        </p:sp>
        <p:sp>
          <p:nvSpPr>
            <p:cNvPr id="54576" name="Rectangle 453"/>
            <p:cNvSpPr>
              <a:spLocks noChangeArrowheads="1"/>
            </p:cNvSpPr>
            <p:nvPr/>
          </p:nvSpPr>
          <p:spPr bwMode="auto">
            <a:xfrm>
              <a:off x="3218102" y="5150905"/>
              <a:ext cx="209550" cy="249442"/>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577" name="Rectangle 454"/>
            <p:cNvSpPr>
              <a:spLocks noChangeArrowheads="1"/>
            </p:cNvSpPr>
            <p:nvPr/>
          </p:nvSpPr>
          <p:spPr bwMode="auto">
            <a:xfrm>
              <a:off x="3427653" y="5251782"/>
              <a:ext cx="211138" cy="148565"/>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578" name="Rectangle 455"/>
            <p:cNvSpPr>
              <a:spLocks noChangeArrowheads="1"/>
            </p:cNvSpPr>
            <p:nvPr/>
          </p:nvSpPr>
          <p:spPr bwMode="auto">
            <a:xfrm>
              <a:off x="3638790" y="5249948"/>
              <a:ext cx="211138" cy="15039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579" name="Rectangle 456"/>
            <p:cNvSpPr>
              <a:spLocks noChangeArrowheads="1"/>
            </p:cNvSpPr>
            <p:nvPr/>
          </p:nvSpPr>
          <p:spPr bwMode="auto">
            <a:xfrm>
              <a:off x="3849928" y="5281128"/>
              <a:ext cx="211138" cy="11921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580" name="Rectangle 457"/>
            <p:cNvSpPr>
              <a:spLocks noChangeArrowheads="1"/>
            </p:cNvSpPr>
            <p:nvPr/>
          </p:nvSpPr>
          <p:spPr bwMode="auto">
            <a:xfrm>
              <a:off x="4061065" y="5317811"/>
              <a:ext cx="211138" cy="80702"/>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581" name="Line 458"/>
            <p:cNvSpPr>
              <a:spLocks noChangeShapeType="1"/>
            </p:cNvSpPr>
            <p:nvPr/>
          </p:nvSpPr>
          <p:spPr bwMode="auto">
            <a:xfrm>
              <a:off x="4276965" y="4098112"/>
              <a:ext cx="0" cy="17956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82" name="Text Box 459"/>
            <p:cNvSpPr txBox="1">
              <a:spLocks noChangeArrowheads="1"/>
            </p:cNvSpPr>
            <p:nvPr/>
          </p:nvSpPr>
          <p:spPr bwMode="auto">
            <a:xfrm>
              <a:off x="3287952" y="5372835"/>
              <a:ext cx="211138" cy="564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700">
                  <a:latin typeface="HG丸ｺﾞｼｯｸM-PRO" panose="020F0600000000000000" pitchFamily="50" charset="-128"/>
                  <a:ea typeface="HG丸ｺﾞｼｯｸM-PRO" panose="020F0600000000000000" pitchFamily="50" charset="-128"/>
                </a:rPr>
                <a:t>中塗りブツ</a:t>
              </a:r>
            </a:p>
          </p:txBody>
        </p:sp>
        <p:sp>
          <p:nvSpPr>
            <p:cNvPr id="54583" name="Text Box 460"/>
            <p:cNvSpPr txBox="1">
              <a:spLocks noChangeArrowheads="1"/>
            </p:cNvSpPr>
            <p:nvPr/>
          </p:nvSpPr>
          <p:spPr bwMode="auto">
            <a:xfrm>
              <a:off x="3499090" y="5372835"/>
              <a:ext cx="211138" cy="564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dirty="0">
                  <a:latin typeface="HG丸ｺﾞｼｯｸM-PRO" panose="020F0600000000000000" pitchFamily="50" charset="-128"/>
                  <a:ea typeface="HG丸ｺﾞｼｯｸM-PRO" panose="020F0600000000000000" pitchFamily="50" charset="-128"/>
                </a:rPr>
                <a:t>ＥＤブツ</a:t>
              </a:r>
            </a:p>
          </p:txBody>
        </p:sp>
        <p:sp>
          <p:nvSpPr>
            <p:cNvPr id="54584" name="Text Box 461"/>
            <p:cNvSpPr txBox="1">
              <a:spLocks noChangeArrowheads="1"/>
            </p:cNvSpPr>
            <p:nvPr/>
          </p:nvSpPr>
          <p:spPr bwMode="auto">
            <a:xfrm>
              <a:off x="3710228" y="5372835"/>
              <a:ext cx="209550" cy="564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鉄ブツ</a:t>
              </a:r>
            </a:p>
          </p:txBody>
        </p:sp>
        <p:sp>
          <p:nvSpPr>
            <p:cNvPr id="54585" name="Text Box 462"/>
            <p:cNvSpPr txBox="1">
              <a:spLocks noChangeArrowheads="1"/>
            </p:cNvSpPr>
            <p:nvPr/>
          </p:nvSpPr>
          <p:spPr bwMode="auto">
            <a:xfrm>
              <a:off x="3919778" y="5372835"/>
              <a:ext cx="212725" cy="564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dirty="0">
                  <a:latin typeface="HG丸ｺﾞｼｯｸM-PRO" panose="020F0600000000000000" pitchFamily="50" charset="-128"/>
                  <a:ea typeface="HG丸ｺﾞｼｯｸM-PRO" panose="020F0600000000000000" pitchFamily="50" charset="-128"/>
                </a:rPr>
                <a:t>Ｂブツ</a:t>
              </a:r>
            </a:p>
          </p:txBody>
        </p:sp>
        <p:sp>
          <p:nvSpPr>
            <p:cNvPr id="54586" name="Text Box 463"/>
            <p:cNvSpPr txBox="1">
              <a:spLocks noChangeArrowheads="1"/>
            </p:cNvSpPr>
            <p:nvPr/>
          </p:nvSpPr>
          <p:spPr bwMode="auto">
            <a:xfrm>
              <a:off x="4110278" y="5372835"/>
              <a:ext cx="211138" cy="564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その他</a:t>
              </a:r>
            </a:p>
          </p:txBody>
        </p:sp>
        <p:sp>
          <p:nvSpPr>
            <p:cNvPr id="54587" name="Line 464"/>
            <p:cNvSpPr>
              <a:spLocks noChangeShapeType="1"/>
            </p:cNvSpPr>
            <p:nvPr/>
          </p:nvSpPr>
          <p:spPr bwMode="auto">
            <a:xfrm>
              <a:off x="4208703" y="4664859"/>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88" name="Text Box 465"/>
            <p:cNvSpPr txBox="1">
              <a:spLocks noChangeArrowheads="1"/>
            </p:cNvSpPr>
            <p:nvPr/>
          </p:nvSpPr>
          <p:spPr bwMode="auto">
            <a:xfrm>
              <a:off x="4237278" y="5303138"/>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０</a:t>
              </a:r>
            </a:p>
          </p:txBody>
        </p:sp>
        <p:sp>
          <p:nvSpPr>
            <p:cNvPr id="54589" name="Line 466"/>
            <p:cNvSpPr>
              <a:spLocks noChangeShapeType="1"/>
            </p:cNvSpPr>
            <p:nvPr/>
          </p:nvSpPr>
          <p:spPr bwMode="auto">
            <a:xfrm>
              <a:off x="4208703" y="5160075"/>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90" name="Line 468"/>
            <p:cNvSpPr>
              <a:spLocks noChangeShapeType="1"/>
            </p:cNvSpPr>
            <p:nvPr/>
          </p:nvSpPr>
          <p:spPr bwMode="auto">
            <a:xfrm>
              <a:off x="4202353" y="4417251"/>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91" name="Text Box 469"/>
            <p:cNvSpPr txBox="1">
              <a:spLocks noChangeArrowheads="1"/>
            </p:cNvSpPr>
            <p:nvPr/>
          </p:nvSpPr>
          <p:spPr bwMode="auto">
            <a:xfrm>
              <a:off x="4211878" y="5037188"/>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２０</a:t>
              </a:r>
            </a:p>
          </p:txBody>
        </p:sp>
        <p:sp>
          <p:nvSpPr>
            <p:cNvPr id="54592" name="Text Box 470"/>
            <p:cNvSpPr txBox="1">
              <a:spLocks noChangeArrowheads="1"/>
            </p:cNvSpPr>
            <p:nvPr/>
          </p:nvSpPr>
          <p:spPr bwMode="auto">
            <a:xfrm>
              <a:off x="4218228" y="4782244"/>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４０</a:t>
              </a:r>
            </a:p>
          </p:txBody>
        </p:sp>
        <p:sp>
          <p:nvSpPr>
            <p:cNvPr id="54593" name="Text Box 471"/>
            <p:cNvSpPr txBox="1">
              <a:spLocks noChangeArrowheads="1"/>
            </p:cNvSpPr>
            <p:nvPr/>
          </p:nvSpPr>
          <p:spPr bwMode="auto">
            <a:xfrm>
              <a:off x="4211878" y="4560314"/>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６０</a:t>
              </a:r>
            </a:p>
          </p:txBody>
        </p:sp>
        <p:sp>
          <p:nvSpPr>
            <p:cNvPr id="54594" name="Text Box 472"/>
            <p:cNvSpPr txBox="1">
              <a:spLocks noChangeArrowheads="1"/>
            </p:cNvSpPr>
            <p:nvPr/>
          </p:nvSpPr>
          <p:spPr bwMode="auto">
            <a:xfrm>
              <a:off x="4211878" y="4292530"/>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８０</a:t>
              </a:r>
            </a:p>
          </p:txBody>
        </p:sp>
        <p:sp>
          <p:nvSpPr>
            <p:cNvPr id="54595" name="Text Box 473"/>
            <p:cNvSpPr txBox="1">
              <a:spLocks noChangeArrowheads="1"/>
            </p:cNvSpPr>
            <p:nvPr/>
          </p:nvSpPr>
          <p:spPr bwMode="auto">
            <a:xfrm>
              <a:off x="4205528" y="4006405"/>
              <a:ext cx="506413"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１００</a:t>
              </a:r>
            </a:p>
          </p:txBody>
        </p:sp>
        <p:sp>
          <p:nvSpPr>
            <p:cNvPr id="54596" name="Line 474"/>
            <p:cNvSpPr>
              <a:spLocks noChangeShapeType="1"/>
            </p:cNvSpPr>
            <p:nvPr/>
          </p:nvSpPr>
          <p:spPr bwMode="auto">
            <a:xfrm>
              <a:off x="4202353" y="4120122"/>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97" name="Text Box 475"/>
            <p:cNvSpPr txBox="1">
              <a:spLocks noChangeArrowheads="1"/>
            </p:cNvSpPr>
            <p:nvPr/>
          </p:nvSpPr>
          <p:spPr bwMode="auto">
            <a:xfrm>
              <a:off x="4272203" y="3889021"/>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a:t>
              </a:r>
            </a:p>
          </p:txBody>
        </p:sp>
        <p:sp>
          <p:nvSpPr>
            <p:cNvPr id="54598" name="Text Box 476"/>
            <p:cNvSpPr txBox="1">
              <a:spLocks noChangeArrowheads="1"/>
            </p:cNvSpPr>
            <p:nvPr/>
          </p:nvSpPr>
          <p:spPr bwMode="auto">
            <a:xfrm>
              <a:off x="2764077" y="3879850"/>
              <a:ext cx="423863"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個</a:t>
              </a:r>
            </a:p>
          </p:txBody>
        </p:sp>
        <p:sp>
          <p:nvSpPr>
            <p:cNvPr id="54599" name="Text Box 477"/>
            <p:cNvSpPr txBox="1">
              <a:spLocks noChangeArrowheads="1"/>
            </p:cNvSpPr>
            <p:nvPr/>
          </p:nvSpPr>
          <p:spPr bwMode="auto">
            <a:xfrm>
              <a:off x="3076815" y="4556645"/>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600" name="Text Box 478"/>
            <p:cNvSpPr txBox="1">
              <a:spLocks noChangeArrowheads="1"/>
            </p:cNvSpPr>
            <p:nvPr/>
          </p:nvSpPr>
          <p:spPr bwMode="auto">
            <a:xfrm>
              <a:off x="3287952" y="4307203"/>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601" name="Text Box 479"/>
            <p:cNvSpPr txBox="1">
              <a:spLocks noChangeArrowheads="1"/>
            </p:cNvSpPr>
            <p:nvPr/>
          </p:nvSpPr>
          <p:spPr bwMode="auto">
            <a:xfrm>
              <a:off x="3484803" y="4087107"/>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602" name="Text Box 480"/>
            <p:cNvSpPr txBox="1">
              <a:spLocks noChangeArrowheads="1"/>
            </p:cNvSpPr>
            <p:nvPr/>
          </p:nvSpPr>
          <p:spPr bwMode="auto">
            <a:xfrm>
              <a:off x="3710228" y="4037585"/>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603" name="Text Box 481"/>
            <p:cNvSpPr txBox="1">
              <a:spLocks noChangeArrowheads="1"/>
            </p:cNvSpPr>
            <p:nvPr/>
          </p:nvSpPr>
          <p:spPr bwMode="auto">
            <a:xfrm>
              <a:off x="4118215" y="3997235"/>
              <a:ext cx="423863"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604" name="Text Box 482"/>
            <p:cNvSpPr txBox="1">
              <a:spLocks noChangeArrowheads="1"/>
            </p:cNvSpPr>
            <p:nvPr/>
          </p:nvSpPr>
          <p:spPr bwMode="auto">
            <a:xfrm>
              <a:off x="3913428" y="4017410"/>
              <a:ext cx="420688"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605" name="Line 483"/>
            <p:cNvSpPr>
              <a:spLocks noChangeShapeType="1"/>
            </p:cNvSpPr>
            <p:nvPr/>
          </p:nvSpPr>
          <p:spPr bwMode="auto">
            <a:xfrm flipV="1">
              <a:off x="3006965" y="4663025"/>
              <a:ext cx="209550" cy="73732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06" name="Line 484"/>
            <p:cNvSpPr>
              <a:spLocks noChangeShapeType="1"/>
            </p:cNvSpPr>
            <p:nvPr/>
          </p:nvSpPr>
          <p:spPr bwMode="auto">
            <a:xfrm flipV="1">
              <a:off x="3211752" y="4448431"/>
              <a:ext cx="203200" cy="22193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07" name="Line 485"/>
            <p:cNvSpPr>
              <a:spLocks noChangeShapeType="1"/>
            </p:cNvSpPr>
            <p:nvPr/>
          </p:nvSpPr>
          <p:spPr bwMode="auto">
            <a:xfrm flipV="1">
              <a:off x="3424477" y="4209994"/>
              <a:ext cx="214313" cy="22193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08" name="Line 486"/>
            <p:cNvSpPr>
              <a:spLocks noChangeShapeType="1"/>
            </p:cNvSpPr>
            <p:nvPr/>
          </p:nvSpPr>
          <p:spPr bwMode="auto">
            <a:xfrm flipV="1">
              <a:off x="3638790" y="4171477"/>
              <a:ext cx="190500" cy="3118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09" name="Line 487"/>
            <p:cNvSpPr>
              <a:spLocks noChangeShapeType="1"/>
            </p:cNvSpPr>
            <p:nvPr/>
          </p:nvSpPr>
          <p:spPr bwMode="auto">
            <a:xfrm flipV="1">
              <a:off x="3889615" y="4138463"/>
              <a:ext cx="171450" cy="917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10" name="Line 488"/>
            <p:cNvSpPr>
              <a:spLocks noChangeShapeType="1"/>
            </p:cNvSpPr>
            <p:nvPr/>
          </p:nvSpPr>
          <p:spPr bwMode="auto">
            <a:xfrm flipV="1">
              <a:off x="4059478" y="4114619"/>
              <a:ext cx="227013" cy="3484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11" name="Text Box 489"/>
            <p:cNvSpPr txBox="1">
              <a:spLocks noChangeArrowheads="1"/>
            </p:cNvSpPr>
            <p:nvPr/>
          </p:nvSpPr>
          <p:spPr bwMode="auto">
            <a:xfrm>
              <a:off x="2537065" y="4325544"/>
              <a:ext cx="307975" cy="10601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不良件数</a:t>
              </a:r>
            </a:p>
          </p:txBody>
        </p:sp>
        <p:sp>
          <p:nvSpPr>
            <p:cNvPr id="54612" name="Text Box 490"/>
            <p:cNvSpPr txBox="1">
              <a:spLocks noChangeArrowheads="1"/>
            </p:cNvSpPr>
            <p:nvPr/>
          </p:nvSpPr>
          <p:spPr bwMode="auto">
            <a:xfrm>
              <a:off x="4411903" y="4342052"/>
              <a:ext cx="307975" cy="10582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累積比率</a:t>
              </a:r>
            </a:p>
          </p:txBody>
        </p:sp>
        <p:sp>
          <p:nvSpPr>
            <p:cNvPr id="54613" name="Text Box 491"/>
            <p:cNvSpPr txBox="1">
              <a:spLocks noChangeArrowheads="1"/>
            </p:cNvSpPr>
            <p:nvPr/>
          </p:nvSpPr>
          <p:spPr bwMode="auto">
            <a:xfrm>
              <a:off x="2989502" y="5893729"/>
              <a:ext cx="1235075" cy="231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図７．ブツの内訳</a:t>
              </a:r>
            </a:p>
          </p:txBody>
        </p:sp>
        <p:sp>
          <p:nvSpPr>
            <p:cNvPr id="54614" name="Line 494"/>
            <p:cNvSpPr>
              <a:spLocks noChangeShapeType="1"/>
            </p:cNvSpPr>
            <p:nvPr/>
          </p:nvSpPr>
          <p:spPr bwMode="auto">
            <a:xfrm>
              <a:off x="5081587" y="4452100"/>
              <a:ext cx="0" cy="142145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15" name="Line 495"/>
            <p:cNvSpPr>
              <a:spLocks noChangeShapeType="1"/>
            </p:cNvSpPr>
            <p:nvPr/>
          </p:nvSpPr>
          <p:spPr bwMode="auto">
            <a:xfrm>
              <a:off x="5081587" y="5382005"/>
              <a:ext cx="12652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16" name="Rectangle 496"/>
            <p:cNvSpPr>
              <a:spLocks noChangeArrowheads="1"/>
            </p:cNvSpPr>
            <p:nvPr/>
          </p:nvSpPr>
          <p:spPr bwMode="auto">
            <a:xfrm>
              <a:off x="5081587" y="5064700"/>
              <a:ext cx="211138" cy="317306"/>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617" name="Line 497"/>
            <p:cNvSpPr>
              <a:spLocks noChangeShapeType="1"/>
            </p:cNvSpPr>
            <p:nvPr/>
          </p:nvSpPr>
          <p:spPr bwMode="auto">
            <a:xfrm>
              <a:off x="5081587" y="5873553"/>
              <a:ext cx="12652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18" name="Text Box 498"/>
            <p:cNvSpPr txBox="1">
              <a:spLocks noChangeArrowheads="1"/>
            </p:cNvSpPr>
            <p:nvPr/>
          </p:nvSpPr>
          <p:spPr bwMode="auto">
            <a:xfrm>
              <a:off x="5151437" y="5354493"/>
              <a:ext cx="211138" cy="564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塗装ブツ</a:t>
              </a:r>
            </a:p>
          </p:txBody>
        </p:sp>
        <p:sp>
          <p:nvSpPr>
            <p:cNvPr id="54619" name="Line 499"/>
            <p:cNvSpPr>
              <a:spLocks noChangeShapeType="1"/>
            </p:cNvSpPr>
            <p:nvPr/>
          </p:nvSpPr>
          <p:spPr bwMode="auto">
            <a:xfrm>
              <a:off x="5081587" y="4534636"/>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20" name="Line 500"/>
            <p:cNvSpPr>
              <a:spLocks noChangeShapeType="1"/>
            </p:cNvSpPr>
            <p:nvPr/>
          </p:nvSpPr>
          <p:spPr bwMode="auto">
            <a:xfrm>
              <a:off x="5081587" y="5169246"/>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21" name="Line 502"/>
            <p:cNvSpPr>
              <a:spLocks noChangeShapeType="1"/>
            </p:cNvSpPr>
            <p:nvPr/>
          </p:nvSpPr>
          <p:spPr bwMode="auto">
            <a:xfrm>
              <a:off x="5081587" y="4958321"/>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22" name="Line 504"/>
            <p:cNvSpPr>
              <a:spLocks noChangeShapeType="1"/>
            </p:cNvSpPr>
            <p:nvPr/>
          </p:nvSpPr>
          <p:spPr bwMode="auto">
            <a:xfrm>
              <a:off x="5081587" y="4745561"/>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23" name="Text Box 505"/>
            <p:cNvSpPr txBox="1">
              <a:spLocks noChangeArrowheads="1"/>
            </p:cNvSpPr>
            <p:nvPr/>
          </p:nvSpPr>
          <p:spPr bwMode="auto">
            <a:xfrm>
              <a:off x="4867275" y="5348991"/>
              <a:ext cx="290513"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０</a:t>
              </a:r>
            </a:p>
          </p:txBody>
        </p:sp>
        <p:sp>
          <p:nvSpPr>
            <p:cNvPr id="54624" name="Text Box 506"/>
            <p:cNvSpPr txBox="1">
              <a:spLocks noChangeArrowheads="1"/>
            </p:cNvSpPr>
            <p:nvPr/>
          </p:nvSpPr>
          <p:spPr bwMode="auto">
            <a:xfrm>
              <a:off x="4665662" y="4875785"/>
              <a:ext cx="484188"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２０</a:t>
              </a:r>
            </a:p>
          </p:txBody>
        </p:sp>
        <p:sp>
          <p:nvSpPr>
            <p:cNvPr id="54625" name="Rectangle 512"/>
            <p:cNvSpPr>
              <a:spLocks noChangeArrowheads="1"/>
            </p:cNvSpPr>
            <p:nvPr/>
          </p:nvSpPr>
          <p:spPr bwMode="auto">
            <a:xfrm>
              <a:off x="5292725" y="5145402"/>
              <a:ext cx="209550" cy="236603"/>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626" name="Rectangle 513"/>
            <p:cNvSpPr>
              <a:spLocks noChangeArrowheads="1"/>
            </p:cNvSpPr>
            <p:nvPr/>
          </p:nvSpPr>
          <p:spPr bwMode="auto">
            <a:xfrm>
              <a:off x="5502275" y="5226104"/>
              <a:ext cx="211138" cy="155901"/>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627" name="Rectangle 514"/>
            <p:cNvSpPr>
              <a:spLocks noChangeArrowheads="1"/>
            </p:cNvSpPr>
            <p:nvPr/>
          </p:nvSpPr>
          <p:spPr bwMode="auto">
            <a:xfrm>
              <a:off x="5713412" y="5279294"/>
              <a:ext cx="211138" cy="102711"/>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628" name="Rectangle 515"/>
            <p:cNvSpPr>
              <a:spLocks noChangeArrowheads="1"/>
            </p:cNvSpPr>
            <p:nvPr/>
          </p:nvSpPr>
          <p:spPr bwMode="auto">
            <a:xfrm>
              <a:off x="5924550" y="5310474"/>
              <a:ext cx="211138" cy="71531"/>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629" name="Line 517"/>
            <p:cNvSpPr>
              <a:spLocks noChangeShapeType="1"/>
            </p:cNvSpPr>
            <p:nvPr/>
          </p:nvSpPr>
          <p:spPr bwMode="auto">
            <a:xfrm>
              <a:off x="6345237" y="4534636"/>
              <a:ext cx="0" cy="133891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30" name="Text Box 518"/>
            <p:cNvSpPr txBox="1">
              <a:spLocks noChangeArrowheads="1"/>
            </p:cNvSpPr>
            <p:nvPr/>
          </p:nvSpPr>
          <p:spPr bwMode="auto">
            <a:xfrm>
              <a:off x="5362575" y="5354493"/>
              <a:ext cx="211138" cy="564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異色ブツ</a:t>
              </a:r>
            </a:p>
          </p:txBody>
        </p:sp>
        <p:sp>
          <p:nvSpPr>
            <p:cNvPr id="54631" name="Text Box 519"/>
            <p:cNvSpPr txBox="1">
              <a:spLocks noChangeArrowheads="1"/>
            </p:cNvSpPr>
            <p:nvPr/>
          </p:nvSpPr>
          <p:spPr bwMode="auto">
            <a:xfrm>
              <a:off x="5573712" y="5354493"/>
              <a:ext cx="211138" cy="564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糸ブツ</a:t>
              </a:r>
            </a:p>
          </p:txBody>
        </p:sp>
        <p:sp>
          <p:nvSpPr>
            <p:cNvPr id="54632" name="Text Box 520"/>
            <p:cNvSpPr txBox="1">
              <a:spLocks noChangeArrowheads="1"/>
            </p:cNvSpPr>
            <p:nvPr/>
          </p:nvSpPr>
          <p:spPr bwMode="auto">
            <a:xfrm>
              <a:off x="5784850" y="5354493"/>
              <a:ext cx="209550" cy="564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虫ブツ</a:t>
              </a:r>
            </a:p>
          </p:txBody>
        </p:sp>
        <p:sp>
          <p:nvSpPr>
            <p:cNvPr id="54633" name="Text Box 521"/>
            <p:cNvSpPr txBox="1">
              <a:spLocks noChangeArrowheads="1"/>
            </p:cNvSpPr>
            <p:nvPr/>
          </p:nvSpPr>
          <p:spPr bwMode="auto">
            <a:xfrm>
              <a:off x="5981700" y="5361830"/>
              <a:ext cx="212725" cy="564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毛ブツ</a:t>
              </a:r>
            </a:p>
          </p:txBody>
        </p:sp>
        <p:sp>
          <p:nvSpPr>
            <p:cNvPr id="54634" name="Text Box 522"/>
            <p:cNvSpPr txBox="1">
              <a:spLocks noChangeArrowheads="1"/>
            </p:cNvSpPr>
            <p:nvPr/>
          </p:nvSpPr>
          <p:spPr bwMode="auto">
            <a:xfrm>
              <a:off x="6184900" y="5354493"/>
              <a:ext cx="211138" cy="564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その他</a:t>
              </a:r>
            </a:p>
          </p:txBody>
        </p:sp>
        <p:sp>
          <p:nvSpPr>
            <p:cNvPr id="54635" name="Line 523"/>
            <p:cNvSpPr>
              <a:spLocks noChangeShapeType="1"/>
            </p:cNvSpPr>
            <p:nvPr/>
          </p:nvSpPr>
          <p:spPr bwMode="auto">
            <a:xfrm>
              <a:off x="6276975" y="4699708"/>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36" name="Text Box 524"/>
            <p:cNvSpPr txBox="1">
              <a:spLocks noChangeArrowheads="1"/>
            </p:cNvSpPr>
            <p:nvPr/>
          </p:nvSpPr>
          <p:spPr bwMode="auto">
            <a:xfrm>
              <a:off x="6311900" y="5282962"/>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０</a:t>
              </a:r>
            </a:p>
          </p:txBody>
        </p:sp>
        <p:sp>
          <p:nvSpPr>
            <p:cNvPr id="54637" name="Line 525"/>
            <p:cNvSpPr>
              <a:spLocks noChangeShapeType="1"/>
            </p:cNvSpPr>
            <p:nvPr/>
          </p:nvSpPr>
          <p:spPr bwMode="auto">
            <a:xfrm>
              <a:off x="6276975" y="5029852"/>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38" name="Line 526"/>
            <p:cNvSpPr>
              <a:spLocks noChangeShapeType="1"/>
            </p:cNvSpPr>
            <p:nvPr/>
          </p:nvSpPr>
          <p:spPr bwMode="auto">
            <a:xfrm>
              <a:off x="6276975" y="4534636"/>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39" name="Line 527"/>
            <p:cNvSpPr>
              <a:spLocks noChangeShapeType="1"/>
            </p:cNvSpPr>
            <p:nvPr/>
          </p:nvSpPr>
          <p:spPr bwMode="auto">
            <a:xfrm>
              <a:off x="6276975" y="4864780"/>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40" name="Text Box 528"/>
            <p:cNvSpPr txBox="1">
              <a:spLocks noChangeArrowheads="1"/>
            </p:cNvSpPr>
            <p:nvPr/>
          </p:nvSpPr>
          <p:spPr bwMode="auto">
            <a:xfrm>
              <a:off x="6288089" y="5062866"/>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dirty="0">
                  <a:latin typeface="HG丸ｺﾞｼｯｸM-PRO" panose="020F0600000000000000" pitchFamily="50" charset="-128"/>
                  <a:ea typeface="HG丸ｺﾞｼｯｸM-PRO" panose="020F0600000000000000" pitchFamily="50" charset="-128"/>
                </a:rPr>
                <a:t>２０</a:t>
              </a:r>
            </a:p>
          </p:txBody>
        </p:sp>
        <p:sp>
          <p:nvSpPr>
            <p:cNvPr id="54641" name="Text Box 529"/>
            <p:cNvSpPr txBox="1">
              <a:spLocks noChangeArrowheads="1"/>
            </p:cNvSpPr>
            <p:nvPr/>
          </p:nvSpPr>
          <p:spPr bwMode="auto">
            <a:xfrm>
              <a:off x="6286500" y="4892292"/>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４０</a:t>
              </a:r>
            </a:p>
          </p:txBody>
        </p:sp>
        <p:sp>
          <p:nvSpPr>
            <p:cNvPr id="54642" name="Text Box 530"/>
            <p:cNvSpPr txBox="1">
              <a:spLocks noChangeArrowheads="1"/>
            </p:cNvSpPr>
            <p:nvPr/>
          </p:nvSpPr>
          <p:spPr bwMode="auto">
            <a:xfrm>
              <a:off x="6286500" y="4740059"/>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６０</a:t>
              </a:r>
            </a:p>
          </p:txBody>
        </p:sp>
        <p:sp>
          <p:nvSpPr>
            <p:cNvPr id="54643" name="Text Box 531"/>
            <p:cNvSpPr txBox="1">
              <a:spLocks noChangeArrowheads="1"/>
            </p:cNvSpPr>
            <p:nvPr/>
          </p:nvSpPr>
          <p:spPr bwMode="auto">
            <a:xfrm>
              <a:off x="6292850" y="4593328"/>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８０</a:t>
              </a:r>
            </a:p>
          </p:txBody>
        </p:sp>
        <p:sp>
          <p:nvSpPr>
            <p:cNvPr id="54644" name="Text Box 532"/>
            <p:cNvSpPr txBox="1">
              <a:spLocks noChangeArrowheads="1"/>
            </p:cNvSpPr>
            <p:nvPr/>
          </p:nvSpPr>
          <p:spPr bwMode="auto">
            <a:xfrm>
              <a:off x="6273800" y="4430090"/>
              <a:ext cx="531813"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１００</a:t>
              </a:r>
            </a:p>
          </p:txBody>
        </p:sp>
        <p:sp>
          <p:nvSpPr>
            <p:cNvPr id="54645" name="Line 533"/>
            <p:cNvSpPr>
              <a:spLocks noChangeShapeType="1"/>
            </p:cNvSpPr>
            <p:nvPr/>
          </p:nvSpPr>
          <p:spPr bwMode="auto">
            <a:xfrm>
              <a:off x="6276975" y="5194924"/>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46" name="Text Box 534"/>
            <p:cNvSpPr txBox="1">
              <a:spLocks noChangeArrowheads="1"/>
            </p:cNvSpPr>
            <p:nvPr/>
          </p:nvSpPr>
          <p:spPr bwMode="auto">
            <a:xfrm>
              <a:off x="6359525" y="4301701"/>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a:t>
              </a:r>
            </a:p>
          </p:txBody>
        </p:sp>
        <p:sp>
          <p:nvSpPr>
            <p:cNvPr id="54647" name="Text Box 536"/>
            <p:cNvSpPr txBox="1">
              <a:spLocks noChangeArrowheads="1"/>
            </p:cNvSpPr>
            <p:nvPr/>
          </p:nvSpPr>
          <p:spPr bwMode="auto">
            <a:xfrm>
              <a:off x="5129924" y="4935335"/>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648" name="Text Box 537"/>
            <p:cNvSpPr txBox="1">
              <a:spLocks noChangeArrowheads="1"/>
            </p:cNvSpPr>
            <p:nvPr/>
          </p:nvSpPr>
          <p:spPr bwMode="auto">
            <a:xfrm>
              <a:off x="5362575" y="4714593"/>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dirty="0">
                  <a:latin typeface="HG丸ｺﾞｼｯｸM-PRO" panose="020F0600000000000000" pitchFamily="50" charset="-128"/>
                  <a:ea typeface="HG丸ｺﾞｼｯｸM-PRO" panose="020F0600000000000000" pitchFamily="50" charset="-128"/>
                </a:rPr>
                <a:t>●</a:t>
              </a:r>
            </a:p>
          </p:txBody>
        </p:sp>
        <p:sp>
          <p:nvSpPr>
            <p:cNvPr id="54649" name="Text Box 538"/>
            <p:cNvSpPr txBox="1">
              <a:spLocks noChangeArrowheads="1"/>
            </p:cNvSpPr>
            <p:nvPr/>
          </p:nvSpPr>
          <p:spPr bwMode="auto">
            <a:xfrm>
              <a:off x="5568950" y="4574281"/>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dirty="0">
                  <a:latin typeface="HG丸ｺﾞｼｯｸM-PRO" panose="020F0600000000000000" pitchFamily="50" charset="-128"/>
                  <a:ea typeface="HG丸ｺﾞｼｯｸM-PRO" panose="020F0600000000000000" pitchFamily="50" charset="-128"/>
                </a:rPr>
                <a:t>●</a:t>
              </a:r>
            </a:p>
          </p:txBody>
        </p:sp>
        <p:sp>
          <p:nvSpPr>
            <p:cNvPr id="54650" name="Text Box 539"/>
            <p:cNvSpPr txBox="1">
              <a:spLocks noChangeArrowheads="1"/>
            </p:cNvSpPr>
            <p:nvPr/>
          </p:nvSpPr>
          <p:spPr bwMode="auto">
            <a:xfrm>
              <a:off x="5784850" y="4520879"/>
              <a:ext cx="422275"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651" name="Text Box 540"/>
            <p:cNvSpPr txBox="1">
              <a:spLocks noChangeArrowheads="1"/>
            </p:cNvSpPr>
            <p:nvPr/>
          </p:nvSpPr>
          <p:spPr bwMode="auto">
            <a:xfrm>
              <a:off x="6206726" y="4426561"/>
              <a:ext cx="423863"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dirty="0">
                  <a:latin typeface="HG丸ｺﾞｼｯｸM-PRO" panose="020F0600000000000000" pitchFamily="50" charset="-128"/>
                  <a:ea typeface="HG丸ｺﾞｼｯｸM-PRO" panose="020F0600000000000000" pitchFamily="50" charset="-128"/>
                </a:rPr>
                <a:t>●</a:t>
              </a:r>
            </a:p>
          </p:txBody>
        </p:sp>
        <p:sp>
          <p:nvSpPr>
            <p:cNvPr id="54652" name="Text Box 541"/>
            <p:cNvSpPr txBox="1">
              <a:spLocks noChangeArrowheads="1"/>
            </p:cNvSpPr>
            <p:nvPr/>
          </p:nvSpPr>
          <p:spPr bwMode="auto">
            <a:xfrm>
              <a:off x="6009481" y="4475870"/>
              <a:ext cx="420688"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dirty="0">
                  <a:latin typeface="HG丸ｺﾞｼｯｸM-PRO" panose="020F0600000000000000" pitchFamily="50" charset="-128"/>
                  <a:ea typeface="HG丸ｺﾞｼｯｸM-PRO" panose="020F0600000000000000" pitchFamily="50" charset="-128"/>
                </a:rPr>
                <a:t>●</a:t>
              </a:r>
            </a:p>
          </p:txBody>
        </p:sp>
        <p:sp>
          <p:nvSpPr>
            <p:cNvPr id="54653" name="Line 542"/>
            <p:cNvSpPr>
              <a:spLocks noChangeShapeType="1"/>
            </p:cNvSpPr>
            <p:nvPr/>
          </p:nvSpPr>
          <p:spPr bwMode="auto">
            <a:xfrm flipV="1">
              <a:off x="5081587" y="5009676"/>
              <a:ext cx="196850" cy="37232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54" name="Line 543"/>
            <p:cNvSpPr>
              <a:spLocks noChangeShapeType="1"/>
            </p:cNvSpPr>
            <p:nvPr/>
          </p:nvSpPr>
          <p:spPr bwMode="auto">
            <a:xfrm flipV="1">
              <a:off x="5294313" y="4815565"/>
              <a:ext cx="201612" cy="21428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55" name="Line 544"/>
            <p:cNvSpPr>
              <a:spLocks noChangeShapeType="1"/>
            </p:cNvSpPr>
            <p:nvPr/>
          </p:nvSpPr>
          <p:spPr bwMode="auto">
            <a:xfrm flipV="1">
              <a:off x="5495925" y="4688915"/>
              <a:ext cx="220663" cy="14673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56" name="Line 545"/>
            <p:cNvSpPr>
              <a:spLocks noChangeShapeType="1"/>
            </p:cNvSpPr>
            <p:nvPr/>
          </p:nvSpPr>
          <p:spPr bwMode="auto">
            <a:xfrm flipV="1">
              <a:off x="5700712" y="4633891"/>
              <a:ext cx="203200" cy="6419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57" name="Line 546"/>
            <p:cNvSpPr>
              <a:spLocks noChangeShapeType="1"/>
            </p:cNvSpPr>
            <p:nvPr/>
          </p:nvSpPr>
          <p:spPr bwMode="auto">
            <a:xfrm flipV="1">
              <a:off x="5913437" y="4598705"/>
              <a:ext cx="209550" cy="3851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58" name="Line 547"/>
            <p:cNvSpPr>
              <a:spLocks noChangeShapeType="1"/>
            </p:cNvSpPr>
            <p:nvPr/>
          </p:nvSpPr>
          <p:spPr bwMode="auto">
            <a:xfrm flipV="1">
              <a:off x="6164263" y="4545692"/>
              <a:ext cx="145057" cy="4179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59" name="Text Box 548"/>
            <p:cNvSpPr txBox="1">
              <a:spLocks noChangeArrowheads="1"/>
            </p:cNvSpPr>
            <p:nvPr/>
          </p:nvSpPr>
          <p:spPr bwMode="auto">
            <a:xfrm>
              <a:off x="4678362" y="4321876"/>
              <a:ext cx="307975" cy="10601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不良件数</a:t>
              </a:r>
            </a:p>
          </p:txBody>
        </p:sp>
        <p:sp>
          <p:nvSpPr>
            <p:cNvPr id="54660" name="Text Box 549"/>
            <p:cNvSpPr txBox="1">
              <a:spLocks noChangeArrowheads="1"/>
            </p:cNvSpPr>
            <p:nvPr/>
          </p:nvSpPr>
          <p:spPr bwMode="auto">
            <a:xfrm>
              <a:off x="6527800" y="4342052"/>
              <a:ext cx="307975" cy="10601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累積比率</a:t>
              </a:r>
            </a:p>
          </p:txBody>
        </p:sp>
        <p:sp>
          <p:nvSpPr>
            <p:cNvPr id="54661" name="Text Box 550"/>
            <p:cNvSpPr txBox="1">
              <a:spLocks noChangeArrowheads="1"/>
            </p:cNvSpPr>
            <p:nvPr/>
          </p:nvSpPr>
          <p:spPr bwMode="auto">
            <a:xfrm>
              <a:off x="4979987" y="5893729"/>
              <a:ext cx="1524000" cy="231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dirty="0">
                  <a:latin typeface="HG丸ｺﾞｼｯｸM-PRO" panose="020F0600000000000000" pitchFamily="50" charset="-128"/>
                  <a:ea typeface="HG丸ｺﾞｼｯｸM-PRO" panose="020F0600000000000000" pitchFamily="50" charset="-128"/>
                </a:rPr>
                <a:t>図８．上塗りブツの内訳</a:t>
              </a:r>
            </a:p>
          </p:txBody>
        </p:sp>
        <p:sp>
          <p:nvSpPr>
            <p:cNvPr id="54662" name="Text Box 553"/>
            <p:cNvSpPr txBox="1">
              <a:spLocks noChangeArrowheads="1"/>
            </p:cNvSpPr>
            <p:nvPr/>
          </p:nvSpPr>
          <p:spPr bwMode="auto">
            <a:xfrm>
              <a:off x="1695449" y="5354493"/>
              <a:ext cx="212725" cy="564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肌不良</a:t>
              </a:r>
            </a:p>
          </p:txBody>
        </p:sp>
        <p:sp>
          <p:nvSpPr>
            <p:cNvPr id="54663" name="Rectangle 555"/>
            <p:cNvSpPr>
              <a:spLocks noChangeArrowheads="1"/>
            </p:cNvSpPr>
            <p:nvPr/>
          </p:nvSpPr>
          <p:spPr bwMode="auto">
            <a:xfrm>
              <a:off x="1639887" y="5319645"/>
              <a:ext cx="204788" cy="80702"/>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664" name="Text Box 558"/>
            <p:cNvSpPr txBox="1">
              <a:spLocks noChangeArrowheads="1"/>
            </p:cNvSpPr>
            <p:nvPr/>
          </p:nvSpPr>
          <p:spPr bwMode="auto">
            <a:xfrm>
              <a:off x="1904999" y="4059595"/>
              <a:ext cx="423863"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665" name="Line 559"/>
            <p:cNvSpPr>
              <a:spLocks noChangeShapeType="1"/>
            </p:cNvSpPr>
            <p:nvPr/>
          </p:nvSpPr>
          <p:spPr bwMode="auto">
            <a:xfrm flipV="1">
              <a:off x="1822449" y="4189819"/>
              <a:ext cx="207963" cy="4218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66" name="Text Box 560"/>
            <p:cNvSpPr txBox="1">
              <a:spLocks noChangeArrowheads="1"/>
            </p:cNvSpPr>
            <p:nvPr/>
          </p:nvSpPr>
          <p:spPr bwMode="auto">
            <a:xfrm>
              <a:off x="527049" y="6104654"/>
              <a:ext cx="1524000" cy="231101"/>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分かったこと</a:t>
              </a:r>
            </a:p>
          </p:txBody>
        </p:sp>
        <p:sp>
          <p:nvSpPr>
            <p:cNvPr id="54667" name="Text Box 561"/>
            <p:cNvSpPr txBox="1">
              <a:spLocks noChangeArrowheads="1"/>
            </p:cNvSpPr>
            <p:nvPr/>
          </p:nvSpPr>
          <p:spPr bwMode="auto">
            <a:xfrm>
              <a:off x="476249" y="6352262"/>
              <a:ext cx="1617663" cy="231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900" dirty="0">
                  <a:latin typeface="HG丸ｺﾞｼｯｸM-PRO" panose="020F0600000000000000" pitchFamily="50" charset="-128"/>
                  <a:ea typeface="HG丸ｺﾞｼｯｸM-PRO" panose="020F0600000000000000" pitchFamily="50" charset="-128"/>
                </a:rPr>
                <a:t>※</a:t>
              </a:r>
              <a:r>
                <a:rPr lang="ja-JP" altLang="en-US" sz="900" dirty="0">
                  <a:latin typeface="HG丸ｺﾞｼｯｸM-PRO" panose="020F0600000000000000" pitchFamily="50" charset="-128"/>
                  <a:ea typeface="HG丸ｺﾞｼｯｸM-PRO" panose="020F0600000000000000" pitchFamily="50" charset="-128"/>
                </a:rPr>
                <a:t>ブツが</a:t>
              </a:r>
              <a:r>
                <a:rPr lang="en-US" altLang="ja-JP" sz="900" dirty="0">
                  <a:latin typeface="HG丸ｺﾞｼｯｸM-PRO" panose="020F0600000000000000" pitchFamily="50" charset="-128"/>
                  <a:ea typeface="HG丸ｺﾞｼｯｸM-PRO" panose="020F0600000000000000" pitchFamily="50" charset="-128"/>
                </a:rPr>
                <a:t>62</a:t>
              </a:r>
              <a:r>
                <a:rPr lang="ja-JP" altLang="en-US" sz="900" dirty="0">
                  <a:latin typeface="HG丸ｺﾞｼｯｸM-PRO" panose="020F0600000000000000" pitchFamily="50" charset="-128"/>
                  <a:ea typeface="HG丸ｺﾞｼｯｸM-PRO" panose="020F0600000000000000" pitchFamily="50" charset="-128"/>
                </a:rPr>
                <a:t>％占めている</a:t>
              </a:r>
            </a:p>
          </p:txBody>
        </p:sp>
        <p:sp>
          <p:nvSpPr>
            <p:cNvPr id="54668" name="Line 563"/>
            <p:cNvSpPr>
              <a:spLocks noChangeShapeType="1"/>
            </p:cNvSpPr>
            <p:nvPr/>
          </p:nvSpPr>
          <p:spPr bwMode="auto">
            <a:xfrm>
              <a:off x="4211878" y="4912467"/>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669" name="Text Box 565"/>
            <p:cNvSpPr txBox="1">
              <a:spLocks noChangeArrowheads="1"/>
            </p:cNvSpPr>
            <p:nvPr/>
          </p:nvSpPr>
          <p:spPr bwMode="auto">
            <a:xfrm>
              <a:off x="3475278" y="4534636"/>
              <a:ext cx="706438" cy="313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lnSpc>
                  <a:spcPct val="90000"/>
                </a:lnSpc>
                <a:spcBef>
                  <a:spcPct val="0"/>
                </a:spcBef>
                <a:buFontTx/>
                <a:buNone/>
              </a:pPr>
              <a:r>
                <a:rPr lang="en-US" altLang="ja-JP" sz="800">
                  <a:latin typeface="HG丸ｺﾞｼｯｸM-PRO" panose="020F0600000000000000" pitchFamily="50" charset="-128"/>
                  <a:ea typeface="HG丸ｺﾞｼｯｸM-PRO" panose="020F0600000000000000" pitchFamily="50" charset="-128"/>
                </a:rPr>
                <a:t>02</a:t>
              </a:r>
              <a:r>
                <a:rPr lang="ja-JP" altLang="en-US" sz="800">
                  <a:latin typeface="HG丸ｺﾞｼｯｸM-PRO" panose="020F0600000000000000" pitchFamily="50" charset="-128"/>
                  <a:ea typeface="HG丸ｺﾞｼｯｸM-PRO" panose="020F0600000000000000" pitchFamily="50" charset="-128"/>
                </a:rPr>
                <a:t>年</a:t>
              </a:r>
              <a:r>
                <a:rPr lang="en-US" altLang="ja-JP" sz="800">
                  <a:latin typeface="HG丸ｺﾞｼｯｸM-PRO" panose="020F0600000000000000" pitchFamily="50" charset="-128"/>
                  <a:ea typeface="HG丸ｺﾞｼｯｸM-PRO" panose="020F0600000000000000" pitchFamily="50" charset="-128"/>
                </a:rPr>
                <a:t>9</a:t>
              </a:r>
              <a:r>
                <a:rPr lang="ja-JP" altLang="en-US" sz="800">
                  <a:latin typeface="HG丸ｺﾞｼｯｸM-PRO" panose="020F0600000000000000" pitchFamily="50" charset="-128"/>
                  <a:ea typeface="HG丸ｺﾞｼｯｸM-PRO" panose="020F0600000000000000" pitchFamily="50" charset="-128"/>
                </a:rPr>
                <a:t>月</a:t>
              </a:r>
            </a:p>
            <a:p>
              <a:pPr algn="ctr" eaLnBrk="1" hangingPunct="1">
                <a:lnSpc>
                  <a:spcPct val="90000"/>
                </a:lnSpc>
                <a:spcBef>
                  <a:spcPct val="0"/>
                </a:spcBef>
                <a:buFontTx/>
                <a:buNone/>
              </a:pPr>
              <a:r>
                <a:rPr lang="en-US" altLang="ja-JP" sz="800">
                  <a:latin typeface="HG丸ｺﾞｼｯｸM-PRO" panose="020F0600000000000000" pitchFamily="50" charset="-128"/>
                  <a:ea typeface="HG丸ｺﾞｼｯｸM-PRO" panose="020F0600000000000000" pitchFamily="50" charset="-128"/>
                </a:rPr>
                <a:t>n=61</a:t>
              </a:r>
            </a:p>
          </p:txBody>
        </p:sp>
        <p:sp>
          <p:nvSpPr>
            <p:cNvPr id="54670" name="Text Box 566"/>
            <p:cNvSpPr txBox="1">
              <a:spLocks noChangeArrowheads="1"/>
            </p:cNvSpPr>
            <p:nvPr/>
          </p:nvSpPr>
          <p:spPr bwMode="auto">
            <a:xfrm>
              <a:off x="4678362" y="4428256"/>
              <a:ext cx="484188"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800" dirty="0">
                  <a:latin typeface="HG丸ｺﾞｼｯｸM-PRO" panose="020F0600000000000000" pitchFamily="50" charset="-128"/>
                  <a:ea typeface="HG丸ｺﾞｼｯｸM-PRO" panose="020F0600000000000000" pitchFamily="50" charset="-128"/>
                </a:rPr>
                <a:t>４０</a:t>
              </a:r>
            </a:p>
          </p:txBody>
        </p:sp>
        <p:sp>
          <p:nvSpPr>
            <p:cNvPr id="54671" name="Text Box 567"/>
            <p:cNvSpPr txBox="1">
              <a:spLocks noChangeArrowheads="1"/>
            </p:cNvSpPr>
            <p:nvPr/>
          </p:nvSpPr>
          <p:spPr bwMode="auto">
            <a:xfrm>
              <a:off x="4827587" y="4287028"/>
              <a:ext cx="423863" cy="2145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個</a:t>
              </a:r>
            </a:p>
          </p:txBody>
        </p:sp>
        <p:sp>
          <p:nvSpPr>
            <p:cNvPr id="54672" name="Rectangle 568"/>
            <p:cNvSpPr>
              <a:spLocks noChangeArrowheads="1"/>
            </p:cNvSpPr>
            <p:nvPr/>
          </p:nvSpPr>
          <p:spPr bwMode="auto">
            <a:xfrm>
              <a:off x="6134100" y="5312308"/>
              <a:ext cx="211138" cy="71531"/>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673" name="Text Box 569"/>
            <p:cNvSpPr txBox="1">
              <a:spLocks noChangeArrowheads="1"/>
            </p:cNvSpPr>
            <p:nvPr/>
          </p:nvSpPr>
          <p:spPr bwMode="auto">
            <a:xfrm>
              <a:off x="5556250" y="4782244"/>
              <a:ext cx="706438" cy="313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lnSpc>
                  <a:spcPct val="90000"/>
                </a:lnSpc>
                <a:spcBef>
                  <a:spcPct val="0"/>
                </a:spcBef>
                <a:buFontTx/>
                <a:buNone/>
              </a:pPr>
              <a:r>
                <a:rPr lang="en-US" altLang="ja-JP" sz="800">
                  <a:latin typeface="HG丸ｺﾞｼｯｸM-PRO" panose="020F0600000000000000" pitchFamily="50" charset="-128"/>
                  <a:ea typeface="HG丸ｺﾞｼｯｸM-PRO" panose="020F0600000000000000" pitchFamily="50" charset="-128"/>
                </a:rPr>
                <a:t>02</a:t>
              </a:r>
              <a:r>
                <a:rPr lang="ja-JP" altLang="en-US" sz="800">
                  <a:latin typeface="HG丸ｺﾞｼｯｸM-PRO" panose="020F0600000000000000" pitchFamily="50" charset="-128"/>
                  <a:ea typeface="HG丸ｺﾞｼｯｸM-PRO" panose="020F0600000000000000" pitchFamily="50" charset="-128"/>
                </a:rPr>
                <a:t>年</a:t>
              </a:r>
              <a:r>
                <a:rPr lang="en-US" altLang="ja-JP" sz="800">
                  <a:latin typeface="HG丸ｺﾞｼｯｸM-PRO" panose="020F0600000000000000" pitchFamily="50" charset="-128"/>
                  <a:ea typeface="HG丸ｺﾞｼｯｸM-PRO" panose="020F0600000000000000" pitchFamily="50" charset="-128"/>
                </a:rPr>
                <a:t>9</a:t>
              </a:r>
              <a:r>
                <a:rPr lang="ja-JP" altLang="en-US" sz="800">
                  <a:latin typeface="HG丸ｺﾞｼｯｸM-PRO" panose="020F0600000000000000" pitchFamily="50" charset="-128"/>
                  <a:ea typeface="HG丸ｺﾞｼｯｸM-PRO" panose="020F0600000000000000" pitchFamily="50" charset="-128"/>
                </a:rPr>
                <a:t>月</a:t>
              </a:r>
            </a:p>
            <a:p>
              <a:pPr algn="ctr" eaLnBrk="1" hangingPunct="1">
                <a:lnSpc>
                  <a:spcPct val="90000"/>
                </a:lnSpc>
                <a:spcBef>
                  <a:spcPct val="0"/>
                </a:spcBef>
                <a:buFontTx/>
                <a:buNone/>
              </a:pPr>
              <a:r>
                <a:rPr lang="en-US" altLang="ja-JP" sz="800">
                  <a:latin typeface="HG丸ｺﾞｼｯｸM-PRO" panose="020F0600000000000000" pitchFamily="50" charset="-128"/>
                  <a:ea typeface="HG丸ｺﾞｼｯｸM-PRO" panose="020F0600000000000000" pitchFamily="50" charset="-128"/>
                </a:rPr>
                <a:t>n=36</a:t>
              </a:r>
            </a:p>
          </p:txBody>
        </p:sp>
        <p:sp>
          <p:nvSpPr>
            <p:cNvPr id="54674" name="Text Box 570"/>
            <p:cNvSpPr txBox="1">
              <a:spLocks noChangeArrowheads="1"/>
            </p:cNvSpPr>
            <p:nvPr/>
          </p:nvSpPr>
          <p:spPr bwMode="auto">
            <a:xfrm>
              <a:off x="2865677" y="6104654"/>
              <a:ext cx="1524000" cy="231101"/>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分かったこと</a:t>
              </a:r>
            </a:p>
          </p:txBody>
        </p:sp>
        <p:sp>
          <p:nvSpPr>
            <p:cNvPr id="54675" name="Text Box 571"/>
            <p:cNvSpPr txBox="1">
              <a:spLocks noChangeArrowheads="1"/>
            </p:cNvSpPr>
            <p:nvPr/>
          </p:nvSpPr>
          <p:spPr bwMode="auto">
            <a:xfrm>
              <a:off x="2713277" y="6352262"/>
              <a:ext cx="2014538" cy="231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900" dirty="0">
                  <a:latin typeface="HG丸ｺﾞｼｯｸM-PRO" panose="020F0600000000000000" pitchFamily="50" charset="-128"/>
                  <a:ea typeface="HG丸ｺﾞｼｯｸM-PRO" panose="020F0600000000000000" pitchFamily="50" charset="-128"/>
                </a:rPr>
                <a:t>※</a:t>
              </a:r>
              <a:r>
                <a:rPr lang="ja-JP" altLang="en-US" sz="900" dirty="0">
                  <a:latin typeface="HG丸ｺﾞｼｯｸM-PRO" panose="020F0600000000000000" pitchFamily="50" charset="-128"/>
                  <a:ea typeface="HG丸ｺﾞｼｯｸM-PRO" panose="020F0600000000000000" pitchFamily="50" charset="-128"/>
                </a:rPr>
                <a:t>上塗りブツが</a:t>
              </a:r>
              <a:r>
                <a:rPr lang="en-US" altLang="ja-JP" sz="900" dirty="0">
                  <a:latin typeface="HG丸ｺﾞｼｯｸM-PRO" panose="020F0600000000000000" pitchFamily="50" charset="-128"/>
                  <a:ea typeface="HG丸ｺﾞｼｯｸM-PRO" panose="020F0600000000000000" pitchFamily="50" charset="-128"/>
                </a:rPr>
                <a:t>59</a:t>
              </a:r>
              <a:r>
                <a:rPr lang="ja-JP" altLang="en-US" sz="900" dirty="0">
                  <a:latin typeface="HG丸ｺﾞｼｯｸM-PRO" panose="020F0600000000000000" pitchFamily="50" charset="-128"/>
                  <a:ea typeface="HG丸ｺﾞｼｯｸM-PRO" panose="020F0600000000000000" pitchFamily="50" charset="-128"/>
                </a:rPr>
                <a:t>％占めている</a:t>
              </a:r>
            </a:p>
          </p:txBody>
        </p:sp>
        <p:sp>
          <p:nvSpPr>
            <p:cNvPr id="54676" name="Text Box 572"/>
            <p:cNvSpPr txBox="1">
              <a:spLocks noChangeArrowheads="1"/>
            </p:cNvSpPr>
            <p:nvPr/>
          </p:nvSpPr>
          <p:spPr bwMode="auto">
            <a:xfrm>
              <a:off x="5022850" y="6104654"/>
              <a:ext cx="1524000" cy="231101"/>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分かったこと</a:t>
              </a:r>
            </a:p>
          </p:txBody>
        </p:sp>
        <p:sp>
          <p:nvSpPr>
            <p:cNvPr id="54677" name="Text Box 573"/>
            <p:cNvSpPr txBox="1">
              <a:spLocks noChangeArrowheads="1"/>
            </p:cNvSpPr>
            <p:nvPr/>
          </p:nvSpPr>
          <p:spPr bwMode="auto">
            <a:xfrm>
              <a:off x="4870450" y="6352262"/>
              <a:ext cx="1825625" cy="231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900" dirty="0">
                  <a:latin typeface="HG丸ｺﾞｼｯｸM-PRO" panose="020F0600000000000000" pitchFamily="50" charset="-128"/>
                  <a:ea typeface="HG丸ｺﾞｼｯｸM-PRO" panose="020F0600000000000000" pitchFamily="50" charset="-128"/>
                </a:rPr>
                <a:t>※</a:t>
              </a:r>
              <a:r>
                <a:rPr lang="ja-JP" altLang="en-US" sz="900" dirty="0">
                  <a:latin typeface="HG丸ｺﾞｼｯｸM-PRO" panose="020F0600000000000000" pitchFamily="50" charset="-128"/>
                  <a:ea typeface="HG丸ｺﾞｼｯｸM-PRO" panose="020F0600000000000000" pitchFamily="50" charset="-128"/>
                </a:rPr>
                <a:t>塗装ブツが</a:t>
              </a:r>
              <a:r>
                <a:rPr lang="en-US" altLang="ja-JP" sz="900" dirty="0">
                  <a:latin typeface="HG丸ｺﾞｼｯｸM-PRO" panose="020F0600000000000000" pitchFamily="50" charset="-128"/>
                  <a:ea typeface="HG丸ｺﾞｼｯｸM-PRO" panose="020F0600000000000000" pitchFamily="50" charset="-128"/>
                </a:rPr>
                <a:t>45</a:t>
              </a:r>
              <a:r>
                <a:rPr lang="ja-JP" altLang="en-US" sz="900" dirty="0">
                  <a:latin typeface="HG丸ｺﾞｼｯｸM-PRO" panose="020F0600000000000000" pitchFamily="50" charset="-128"/>
                  <a:ea typeface="HG丸ｺﾞｼｯｸM-PRO" panose="020F0600000000000000" pitchFamily="50" charset="-128"/>
                </a:rPr>
                <a:t>％占めている</a:t>
              </a:r>
            </a:p>
          </p:txBody>
        </p:sp>
      </p:grpSp>
      <p:sp>
        <p:nvSpPr>
          <p:cNvPr id="54277" name="Line 630"/>
          <p:cNvSpPr>
            <a:spLocks noChangeShapeType="1"/>
          </p:cNvSpPr>
          <p:nvPr/>
        </p:nvSpPr>
        <p:spPr bwMode="auto">
          <a:xfrm>
            <a:off x="1620838" y="7974013"/>
            <a:ext cx="0" cy="15478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278" name="Rectangle 632"/>
          <p:cNvSpPr>
            <a:spLocks noChangeArrowheads="1"/>
          </p:cNvSpPr>
          <p:nvPr/>
        </p:nvSpPr>
        <p:spPr bwMode="auto">
          <a:xfrm>
            <a:off x="1620838" y="8640763"/>
            <a:ext cx="211137" cy="344487"/>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279" name="Line 633"/>
          <p:cNvSpPr>
            <a:spLocks noChangeShapeType="1"/>
          </p:cNvSpPr>
          <p:nvPr/>
        </p:nvSpPr>
        <p:spPr bwMode="auto">
          <a:xfrm>
            <a:off x="1620838" y="9521825"/>
            <a:ext cx="105568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280" name="Text Box 634"/>
          <p:cNvSpPr txBox="1">
            <a:spLocks noChangeArrowheads="1"/>
          </p:cNvSpPr>
          <p:nvPr/>
        </p:nvSpPr>
        <p:spPr bwMode="auto">
          <a:xfrm>
            <a:off x="1690688" y="8955088"/>
            <a:ext cx="211137" cy="614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ズレ</a:t>
            </a:r>
          </a:p>
        </p:txBody>
      </p:sp>
      <p:sp>
        <p:nvSpPr>
          <p:cNvPr id="54281" name="Line 635"/>
          <p:cNvSpPr>
            <a:spLocks noChangeShapeType="1"/>
          </p:cNvSpPr>
          <p:nvPr/>
        </p:nvSpPr>
        <p:spPr bwMode="auto">
          <a:xfrm>
            <a:off x="1620838" y="8062913"/>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282" name="Line 636"/>
          <p:cNvSpPr>
            <a:spLocks noChangeShapeType="1"/>
          </p:cNvSpPr>
          <p:nvPr/>
        </p:nvSpPr>
        <p:spPr bwMode="auto">
          <a:xfrm>
            <a:off x="1620838" y="8755063"/>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283" name="Line 637"/>
          <p:cNvSpPr>
            <a:spLocks noChangeShapeType="1"/>
          </p:cNvSpPr>
          <p:nvPr/>
        </p:nvSpPr>
        <p:spPr bwMode="auto">
          <a:xfrm>
            <a:off x="1620838" y="8523288"/>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284" name="Line 638"/>
          <p:cNvSpPr>
            <a:spLocks noChangeShapeType="1"/>
          </p:cNvSpPr>
          <p:nvPr/>
        </p:nvSpPr>
        <p:spPr bwMode="auto">
          <a:xfrm>
            <a:off x="1620838" y="8293100"/>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285" name="Text Box 639"/>
          <p:cNvSpPr txBox="1">
            <a:spLocks noChangeArrowheads="1"/>
          </p:cNvSpPr>
          <p:nvPr/>
        </p:nvSpPr>
        <p:spPr bwMode="auto">
          <a:xfrm>
            <a:off x="1444625" y="8888413"/>
            <a:ext cx="211138"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０</a:t>
            </a:r>
          </a:p>
        </p:txBody>
      </p:sp>
      <p:sp>
        <p:nvSpPr>
          <p:cNvPr id="54286" name="Text Box 640"/>
          <p:cNvSpPr txBox="1">
            <a:spLocks noChangeArrowheads="1"/>
          </p:cNvSpPr>
          <p:nvPr/>
        </p:nvSpPr>
        <p:spPr bwMode="auto">
          <a:xfrm>
            <a:off x="1143000" y="8423275"/>
            <a:ext cx="530225" cy="169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500">
                <a:latin typeface="HG丸ｺﾞｼｯｸM-PRO" panose="020F0600000000000000" pitchFamily="50" charset="-128"/>
                <a:ea typeface="HG丸ｺﾞｼｯｸM-PRO" panose="020F0600000000000000" pitchFamily="50" charset="-128"/>
              </a:rPr>
              <a:t>４００</a:t>
            </a:r>
          </a:p>
        </p:txBody>
      </p:sp>
      <p:sp>
        <p:nvSpPr>
          <p:cNvPr id="54287" name="Rectangle 641"/>
          <p:cNvSpPr>
            <a:spLocks noChangeArrowheads="1"/>
          </p:cNvSpPr>
          <p:nvPr/>
        </p:nvSpPr>
        <p:spPr bwMode="auto">
          <a:xfrm>
            <a:off x="1831975" y="8728075"/>
            <a:ext cx="209550" cy="257175"/>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288" name="Rectangle 642"/>
          <p:cNvSpPr>
            <a:spLocks noChangeArrowheads="1"/>
          </p:cNvSpPr>
          <p:nvPr/>
        </p:nvSpPr>
        <p:spPr bwMode="auto">
          <a:xfrm>
            <a:off x="2041525" y="8816975"/>
            <a:ext cx="211138" cy="168275"/>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289" name="Rectangle 643"/>
          <p:cNvSpPr>
            <a:spLocks noChangeArrowheads="1"/>
          </p:cNvSpPr>
          <p:nvPr/>
        </p:nvSpPr>
        <p:spPr bwMode="auto">
          <a:xfrm>
            <a:off x="2252663" y="8874125"/>
            <a:ext cx="211137" cy="111125"/>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290" name="Rectangle 644"/>
          <p:cNvSpPr>
            <a:spLocks noChangeArrowheads="1"/>
          </p:cNvSpPr>
          <p:nvPr/>
        </p:nvSpPr>
        <p:spPr bwMode="auto">
          <a:xfrm>
            <a:off x="2463800" y="8909050"/>
            <a:ext cx="211138" cy="762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291" name="Line 645"/>
          <p:cNvSpPr>
            <a:spLocks noChangeShapeType="1"/>
          </p:cNvSpPr>
          <p:nvPr/>
        </p:nvSpPr>
        <p:spPr bwMode="auto">
          <a:xfrm>
            <a:off x="2676525" y="8061325"/>
            <a:ext cx="0" cy="14589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292" name="Text Box 646"/>
          <p:cNvSpPr txBox="1">
            <a:spLocks noChangeArrowheads="1"/>
          </p:cNvSpPr>
          <p:nvPr/>
        </p:nvSpPr>
        <p:spPr bwMode="auto">
          <a:xfrm>
            <a:off x="1901825" y="8955088"/>
            <a:ext cx="211138" cy="614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曲り</a:t>
            </a:r>
          </a:p>
        </p:txBody>
      </p:sp>
      <p:sp>
        <p:nvSpPr>
          <p:cNvPr id="54293" name="Text Box 647"/>
          <p:cNvSpPr txBox="1">
            <a:spLocks noChangeArrowheads="1"/>
          </p:cNvSpPr>
          <p:nvPr/>
        </p:nvSpPr>
        <p:spPr bwMode="auto">
          <a:xfrm>
            <a:off x="2112963" y="8955088"/>
            <a:ext cx="211137" cy="614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シワ</a:t>
            </a:r>
          </a:p>
        </p:txBody>
      </p:sp>
      <p:sp>
        <p:nvSpPr>
          <p:cNvPr id="54294" name="Text Box 648"/>
          <p:cNvSpPr txBox="1">
            <a:spLocks noChangeArrowheads="1"/>
          </p:cNvSpPr>
          <p:nvPr/>
        </p:nvSpPr>
        <p:spPr bwMode="auto">
          <a:xfrm>
            <a:off x="2324100" y="8955088"/>
            <a:ext cx="209550" cy="614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汚れ</a:t>
            </a:r>
          </a:p>
        </p:txBody>
      </p:sp>
      <p:sp>
        <p:nvSpPr>
          <p:cNvPr id="54295" name="Text Box 649"/>
          <p:cNvSpPr txBox="1">
            <a:spLocks noChangeArrowheads="1"/>
          </p:cNvSpPr>
          <p:nvPr/>
        </p:nvSpPr>
        <p:spPr bwMode="auto">
          <a:xfrm>
            <a:off x="2520950" y="8963025"/>
            <a:ext cx="212725" cy="615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その他</a:t>
            </a:r>
          </a:p>
        </p:txBody>
      </p:sp>
      <p:sp>
        <p:nvSpPr>
          <p:cNvPr id="54296" name="Line 651"/>
          <p:cNvSpPr>
            <a:spLocks noChangeShapeType="1"/>
          </p:cNvSpPr>
          <p:nvPr/>
        </p:nvSpPr>
        <p:spPr bwMode="auto">
          <a:xfrm>
            <a:off x="2609850" y="8223250"/>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297" name="Text Box 652"/>
          <p:cNvSpPr txBox="1">
            <a:spLocks noChangeArrowheads="1"/>
          </p:cNvSpPr>
          <p:nvPr/>
        </p:nvSpPr>
        <p:spPr bwMode="auto">
          <a:xfrm>
            <a:off x="2660650" y="8867775"/>
            <a:ext cx="422275" cy="184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600">
                <a:latin typeface="HG丸ｺﾞｼｯｸM-PRO" panose="020F0600000000000000" pitchFamily="50" charset="-128"/>
                <a:ea typeface="HG丸ｺﾞｼｯｸM-PRO" panose="020F0600000000000000" pitchFamily="50" charset="-128"/>
              </a:rPr>
              <a:t>０</a:t>
            </a:r>
          </a:p>
        </p:txBody>
      </p:sp>
      <p:sp>
        <p:nvSpPr>
          <p:cNvPr id="54298" name="Line 653"/>
          <p:cNvSpPr>
            <a:spLocks noChangeShapeType="1"/>
          </p:cNvSpPr>
          <p:nvPr/>
        </p:nvSpPr>
        <p:spPr bwMode="auto">
          <a:xfrm>
            <a:off x="2609850" y="8602663"/>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299" name="Line 654"/>
          <p:cNvSpPr>
            <a:spLocks noChangeShapeType="1"/>
          </p:cNvSpPr>
          <p:nvPr/>
        </p:nvSpPr>
        <p:spPr bwMode="auto">
          <a:xfrm>
            <a:off x="2619375" y="8062913"/>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300" name="Line 655"/>
          <p:cNvSpPr>
            <a:spLocks noChangeShapeType="1"/>
          </p:cNvSpPr>
          <p:nvPr/>
        </p:nvSpPr>
        <p:spPr bwMode="auto">
          <a:xfrm>
            <a:off x="2609850" y="8423275"/>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301" name="Text Box 656"/>
          <p:cNvSpPr txBox="1">
            <a:spLocks noChangeArrowheads="1"/>
          </p:cNvSpPr>
          <p:nvPr/>
        </p:nvSpPr>
        <p:spPr bwMode="auto">
          <a:xfrm>
            <a:off x="2622550" y="8629650"/>
            <a:ext cx="422275" cy="184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600">
                <a:latin typeface="HG丸ｺﾞｼｯｸM-PRO" panose="020F0600000000000000" pitchFamily="50" charset="-128"/>
                <a:ea typeface="HG丸ｺﾞｼｯｸM-PRO" panose="020F0600000000000000" pitchFamily="50" charset="-128"/>
              </a:rPr>
              <a:t>２０</a:t>
            </a:r>
          </a:p>
        </p:txBody>
      </p:sp>
      <p:sp>
        <p:nvSpPr>
          <p:cNvPr id="54302" name="Text Box 657"/>
          <p:cNvSpPr txBox="1">
            <a:spLocks noChangeArrowheads="1"/>
          </p:cNvSpPr>
          <p:nvPr/>
        </p:nvSpPr>
        <p:spPr bwMode="auto">
          <a:xfrm>
            <a:off x="2635250" y="8443913"/>
            <a:ext cx="422275" cy="184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600">
                <a:latin typeface="HG丸ｺﾞｼｯｸM-PRO" panose="020F0600000000000000" pitchFamily="50" charset="-128"/>
                <a:ea typeface="HG丸ｺﾞｼｯｸM-PRO" panose="020F0600000000000000" pitchFamily="50" charset="-128"/>
              </a:rPr>
              <a:t>４０</a:t>
            </a:r>
          </a:p>
        </p:txBody>
      </p:sp>
      <p:sp>
        <p:nvSpPr>
          <p:cNvPr id="54303" name="Text Box 658"/>
          <p:cNvSpPr txBox="1">
            <a:spLocks noChangeArrowheads="1"/>
          </p:cNvSpPr>
          <p:nvPr/>
        </p:nvSpPr>
        <p:spPr bwMode="auto">
          <a:xfrm>
            <a:off x="2635250" y="8278813"/>
            <a:ext cx="422275" cy="184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600">
                <a:latin typeface="HG丸ｺﾞｼｯｸM-PRO" panose="020F0600000000000000" pitchFamily="50" charset="-128"/>
                <a:ea typeface="HG丸ｺﾞｼｯｸM-PRO" panose="020F0600000000000000" pitchFamily="50" charset="-128"/>
              </a:rPr>
              <a:t>６０</a:t>
            </a:r>
          </a:p>
        </p:txBody>
      </p:sp>
      <p:sp>
        <p:nvSpPr>
          <p:cNvPr id="54304" name="Text Box 659"/>
          <p:cNvSpPr txBox="1">
            <a:spLocks noChangeArrowheads="1"/>
          </p:cNvSpPr>
          <p:nvPr/>
        </p:nvSpPr>
        <p:spPr bwMode="auto">
          <a:xfrm>
            <a:off x="2641600" y="8116888"/>
            <a:ext cx="422275" cy="184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600">
                <a:latin typeface="HG丸ｺﾞｼｯｸM-PRO" panose="020F0600000000000000" pitchFamily="50" charset="-128"/>
                <a:ea typeface="HG丸ｺﾞｼｯｸM-PRO" panose="020F0600000000000000" pitchFamily="50" charset="-128"/>
              </a:rPr>
              <a:t>８０</a:t>
            </a:r>
          </a:p>
        </p:txBody>
      </p:sp>
      <p:sp>
        <p:nvSpPr>
          <p:cNvPr id="54305" name="Text Box 660"/>
          <p:cNvSpPr txBox="1">
            <a:spLocks noChangeArrowheads="1"/>
          </p:cNvSpPr>
          <p:nvPr/>
        </p:nvSpPr>
        <p:spPr bwMode="auto">
          <a:xfrm>
            <a:off x="2622550" y="7937500"/>
            <a:ext cx="588963" cy="184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600">
                <a:latin typeface="HG丸ｺﾞｼｯｸM-PRO" panose="020F0600000000000000" pitchFamily="50" charset="-128"/>
                <a:ea typeface="HG丸ｺﾞｼｯｸM-PRO" panose="020F0600000000000000" pitchFamily="50" charset="-128"/>
              </a:rPr>
              <a:t>１００</a:t>
            </a:r>
          </a:p>
        </p:txBody>
      </p:sp>
      <p:sp>
        <p:nvSpPr>
          <p:cNvPr id="54306" name="Line 661"/>
          <p:cNvSpPr>
            <a:spLocks noChangeShapeType="1"/>
          </p:cNvSpPr>
          <p:nvPr/>
        </p:nvSpPr>
        <p:spPr bwMode="auto">
          <a:xfrm>
            <a:off x="2609850" y="8783638"/>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307" name="Text Box 662"/>
          <p:cNvSpPr txBox="1">
            <a:spLocks noChangeArrowheads="1"/>
          </p:cNvSpPr>
          <p:nvPr/>
        </p:nvSpPr>
        <p:spPr bwMode="auto">
          <a:xfrm>
            <a:off x="2708275" y="7799388"/>
            <a:ext cx="42227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a:t>
            </a:r>
          </a:p>
        </p:txBody>
      </p:sp>
      <p:sp>
        <p:nvSpPr>
          <p:cNvPr id="54308" name="Text Box 663"/>
          <p:cNvSpPr txBox="1">
            <a:spLocks noChangeArrowheads="1"/>
          </p:cNvSpPr>
          <p:nvPr/>
        </p:nvSpPr>
        <p:spPr bwMode="auto">
          <a:xfrm>
            <a:off x="1687513" y="8518525"/>
            <a:ext cx="42227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309" name="Text Box 664"/>
          <p:cNvSpPr txBox="1">
            <a:spLocks noChangeArrowheads="1"/>
          </p:cNvSpPr>
          <p:nvPr/>
        </p:nvSpPr>
        <p:spPr bwMode="auto">
          <a:xfrm>
            <a:off x="1905000" y="8175625"/>
            <a:ext cx="422275" cy="214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310" name="Text Box 665"/>
          <p:cNvSpPr txBox="1">
            <a:spLocks noChangeArrowheads="1"/>
          </p:cNvSpPr>
          <p:nvPr/>
        </p:nvSpPr>
        <p:spPr bwMode="auto">
          <a:xfrm>
            <a:off x="2108200" y="8059738"/>
            <a:ext cx="42227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311" name="Text Box 666"/>
          <p:cNvSpPr txBox="1">
            <a:spLocks noChangeArrowheads="1"/>
          </p:cNvSpPr>
          <p:nvPr/>
        </p:nvSpPr>
        <p:spPr bwMode="auto">
          <a:xfrm>
            <a:off x="2324100" y="7975600"/>
            <a:ext cx="42227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312" name="Text Box 668"/>
          <p:cNvSpPr txBox="1">
            <a:spLocks noChangeArrowheads="1"/>
          </p:cNvSpPr>
          <p:nvPr/>
        </p:nvSpPr>
        <p:spPr bwMode="auto">
          <a:xfrm>
            <a:off x="2520950" y="7927975"/>
            <a:ext cx="66040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313" name="Line 669"/>
          <p:cNvSpPr>
            <a:spLocks noChangeShapeType="1"/>
          </p:cNvSpPr>
          <p:nvPr/>
        </p:nvSpPr>
        <p:spPr bwMode="auto">
          <a:xfrm flipV="1">
            <a:off x="1620838" y="8621713"/>
            <a:ext cx="196850" cy="36353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314" name="Line 670"/>
          <p:cNvSpPr>
            <a:spLocks noChangeShapeType="1"/>
          </p:cNvSpPr>
          <p:nvPr/>
        </p:nvSpPr>
        <p:spPr bwMode="auto">
          <a:xfrm flipV="1">
            <a:off x="1806575" y="8308975"/>
            <a:ext cx="228600" cy="33337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315" name="Line 671"/>
          <p:cNvSpPr>
            <a:spLocks noChangeShapeType="1"/>
          </p:cNvSpPr>
          <p:nvPr/>
        </p:nvSpPr>
        <p:spPr bwMode="auto">
          <a:xfrm flipV="1">
            <a:off x="2035175" y="8156575"/>
            <a:ext cx="220663" cy="15875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316" name="Line 672"/>
          <p:cNvSpPr>
            <a:spLocks noChangeShapeType="1"/>
          </p:cNvSpPr>
          <p:nvPr/>
        </p:nvSpPr>
        <p:spPr bwMode="auto">
          <a:xfrm flipV="1">
            <a:off x="2239963" y="8097838"/>
            <a:ext cx="203200" cy="6985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317" name="Line 673"/>
          <p:cNvSpPr>
            <a:spLocks noChangeShapeType="1"/>
          </p:cNvSpPr>
          <p:nvPr/>
        </p:nvSpPr>
        <p:spPr bwMode="auto">
          <a:xfrm flipV="1">
            <a:off x="2452688" y="8045450"/>
            <a:ext cx="209550" cy="4127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318" name="Text Box 675"/>
          <p:cNvSpPr txBox="1">
            <a:spLocks noChangeArrowheads="1"/>
          </p:cNvSpPr>
          <p:nvPr/>
        </p:nvSpPr>
        <p:spPr bwMode="auto">
          <a:xfrm>
            <a:off x="922338" y="8081963"/>
            <a:ext cx="307975" cy="1152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ラベル不良枚数</a:t>
            </a:r>
          </a:p>
        </p:txBody>
      </p:sp>
      <p:sp>
        <p:nvSpPr>
          <p:cNvPr id="54319" name="Text Box 676"/>
          <p:cNvSpPr txBox="1">
            <a:spLocks noChangeArrowheads="1"/>
          </p:cNvSpPr>
          <p:nvPr/>
        </p:nvSpPr>
        <p:spPr bwMode="auto">
          <a:xfrm>
            <a:off x="2882900" y="8137525"/>
            <a:ext cx="307975" cy="1152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累積比率</a:t>
            </a:r>
          </a:p>
        </p:txBody>
      </p:sp>
      <p:sp>
        <p:nvSpPr>
          <p:cNvPr id="54320" name="Text Box 677"/>
          <p:cNvSpPr txBox="1">
            <a:spLocks noChangeArrowheads="1"/>
          </p:cNvSpPr>
          <p:nvPr/>
        </p:nvSpPr>
        <p:spPr bwMode="auto">
          <a:xfrm>
            <a:off x="1400175" y="9617075"/>
            <a:ext cx="1581150" cy="231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図９．上塗りブツの内訳</a:t>
            </a:r>
          </a:p>
        </p:txBody>
      </p:sp>
      <p:sp>
        <p:nvSpPr>
          <p:cNvPr id="54321" name="Text Box 678"/>
          <p:cNvSpPr txBox="1">
            <a:spLocks noChangeArrowheads="1"/>
          </p:cNvSpPr>
          <p:nvPr/>
        </p:nvSpPr>
        <p:spPr bwMode="auto">
          <a:xfrm>
            <a:off x="1123950" y="7986713"/>
            <a:ext cx="542925" cy="168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500">
                <a:latin typeface="HG丸ｺﾞｼｯｸM-PRO" panose="020F0600000000000000" pitchFamily="50" charset="-128"/>
                <a:ea typeface="HG丸ｺﾞｼｯｸM-PRO" panose="020F0600000000000000" pitchFamily="50" charset="-128"/>
              </a:rPr>
              <a:t>８００</a:t>
            </a:r>
          </a:p>
        </p:txBody>
      </p:sp>
      <p:sp>
        <p:nvSpPr>
          <p:cNvPr id="54322" name="Text Box 679"/>
          <p:cNvSpPr txBox="1">
            <a:spLocks noChangeArrowheads="1"/>
          </p:cNvSpPr>
          <p:nvPr/>
        </p:nvSpPr>
        <p:spPr bwMode="auto">
          <a:xfrm>
            <a:off x="1366838" y="7793038"/>
            <a:ext cx="423862"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枚数</a:t>
            </a:r>
          </a:p>
        </p:txBody>
      </p:sp>
      <p:sp>
        <p:nvSpPr>
          <p:cNvPr id="54323" name="Text Box 681"/>
          <p:cNvSpPr txBox="1">
            <a:spLocks noChangeArrowheads="1"/>
          </p:cNvSpPr>
          <p:nvPr/>
        </p:nvSpPr>
        <p:spPr bwMode="auto">
          <a:xfrm>
            <a:off x="1981200" y="8370888"/>
            <a:ext cx="706438" cy="314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lnSpc>
                <a:spcPct val="90000"/>
              </a:lnSpc>
              <a:spcBef>
                <a:spcPct val="0"/>
              </a:spcBef>
              <a:buFontTx/>
              <a:buNone/>
            </a:pPr>
            <a:r>
              <a:rPr lang="en-US" altLang="ja-JP" sz="800">
                <a:latin typeface="HG丸ｺﾞｼｯｸM-PRO" panose="020F0600000000000000" pitchFamily="50" charset="-128"/>
                <a:ea typeface="HG丸ｺﾞｼｯｸM-PRO" panose="020F0600000000000000" pitchFamily="50" charset="-128"/>
              </a:rPr>
              <a:t>02</a:t>
            </a:r>
            <a:r>
              <a:rPr lang="ja-JP" altLang="en-US" sz="800">
                <a:latin typeface="HG丸ｺﾞｼｯｸM-PRO" panose="020F0600000000000000" pitchFamily="50" charset="-128"/>
                <a:ea typeface="HG丸ｺﾞｼｯｸM-PRO" panose="020F0600000000000000" pitchFamily="50" charset="-128"/>
              </a:rPr>
              <a:t>年</a:t>
            </a:r>
            <a:r>
              <a:rPr lang="en-US" altLang="ja-JP" sz="800">
                <a:latin typeface="HG丸ｺﾞｼｯｸM-PRO" panose="020F0600000000000000" pitchFamily="50" charset="-128"/>
                <a:ea typeface="HG丸ｺﾞｼｯｸM-PRO" panose="020F0600000000000000" pitchFamily="50" charset="-128"/>
              </a:rPr>
              <a:t>6</a:t>
            </a:r>
            <a:r>
              <a:rPr lang="ja-JP" altLang="en-US" sz="800">
                <a:latin typeface="HG丸ｺﾞｼｯｸM-PRO" panose="020F0600000000000000" pitchFamily="50" charset="-128"/>
                <a:ea typeface="HG丸ｺﾞｼｯｸM-PRO" panose="020F0600000000000000" pitchFamily="50" charset="-128"/>
              </a:rPr>
              <a:t>月</a:t>
            </a:r>
          </a:p>
          <a:p>
            <a:pPr algn="ctr" eaLnBrk="1" hangingPunct="1">
              <a:lnSpc>
                <a:spcPct val="90000"/>
              </a:lnSpc>
              <a:spcBef>
                <a:spcPct val="0"/>
              </a:spcBef>
              <a:buFontTx/>
              <a:buNone/>
            </a:pPr>
            <a:r>
              <a:rPr lang="en-US" altLang="ja-JP" sz="800">
                <a:latin typeface="HG丸ｺﾞｼｯｸM-PRO" panose="020F0600000000000000" pitchFamily="50" charset="-128"/>
                <a:ea typeface="HG丸ｺﾞｼｯｸM-PRO" panose="020F0600000000000000" pitchFamily="50" charset="-128"/>
              </a:rPr>
              <a:t>n=</a:t>
            </a:r>
            <a:r>
              <a:rPr lang="ja-JP" altLang="en-US" sz="800">
                <a:latin typeface="HG丸ｺﾞｼｯｸM-PRO" panose="020F0600000000000000" pitchFamily="50" charset="-128"/>
                <a:ea typeface="HG丸ｺﾞｼｯｸM-PRO" panose="020F0600000000000000" pitchFamily="50" charset="-128"/>
              </a:rPr>
              <a:t>８０５</a:t>
            </a:r>
          </a:p>
        </p:txBody>
      </p:sp>
      <p:sp>
        <p:nvSpPr>
          <p:cNvPr id="54324" name="Text Box 733"/>
          <p:cNvSpPr txBox="1">
            <a:spLocks noChangeArrowheads="1"/>
          </p:cNvSpPr>
          <p:nvPr/>
        </p:nvSpPr>
        <p:spPr bwMode="auto">
          <a:xfrm>
            <a:off x="1133475" y="8618538"/>
            <a:ext cx="530225" cy="1698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500">
                <a:latin typeface="HG丸ｺﾞｼｯｸM-PRO" panose="020F0600000000000000" pitchFamily="50" charset="-128"/>
                <a:ea typeface="HG丸ｺﾞｼｯｸM-PRO" panose="020F0600000000000000" pitchFamily="50" charset="-128"/>
              </a:rPr>
              <a:t>２００</a:t>
            </a:r>
          </a:p>
        </p:txBody>
      </p:sp>
      <p:sp>
        <p:nvSpPr>
          <p:cNvPr id="54325" name="Text Box 734"/>
          <p:cNvSpPr txBox="1">
            <a:spLocks noChangeArrowheads="1"/>
          </p:cNvSpPr>
          <p:nvPr/>
        </p:nvSpPr>
        <p:spPr bwMode="auto">
          <a:xfrm>
            <a:off x="1133475" y="8185150"/>
            <a:ext cx="530225" cy="169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500">
                <a:latin typeface="HG丸ｺﾞｼｯｸM-PRO" panose="020F0600000000000000" pitchFamily="50" charset="-128"/>
                <a:ea typeface="HG丸ｺﾞｼｯｸM-PRO" panose="020F0600000000000000" pitchFamily="50" charset="-128"/>
              </a:rPr>
              <a:t>６００</a:t>
            </a:r>
          </a:p>
        </p:txBody>
      </p:sp>
      <p:sp>
        <p:nvSpPr>
          <p:cNvPr id="54326" name="Line 735"/>
          <p:cNvSpPr>
            <a:spLocks noChangeShapeType="1"/>
          </p:cNvSpPr>
          <p:nvPr/>
        </p:nvSpPr>
        <p:spPr bwMode="auto">
          <a:xfrm>
            <a:off x="4135438" y="8469313"/>
            <a:ext cx="0" cy="10525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327" name="Rectangle 736"/>
          <p:cNvSpPr>
            <a:spLocks noChangeArrowheads="1"/>
          </p:cNvSpPr>
          <p:nvPr/>
        </p:nvSpPr>
        <p:spPr bwMode="auto">
          <a:xfrm>
            <a:off x="4135438" y="8847138"/>
            <a:ext cx="211137" cy="138112"/>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328" name="Line 737"/>
          <p:cNvSpPr>
            <a:spLocks noChangeShapeType="1"/>
          </p:cNvSpPr>
          <p:nvPr/>
        </p:nvSpPr>
        <p:spPr bwMode="auto">
          <a:xfrm>
            <a:off x="4135438" y="9521825"/>
            <a:ext cx="105568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329" name="Text Box 738"/>
          <p:cNvSpPr txBox="1">
            <a:spLocks noChangeArrowheads="1"/>
          </p:cNvSpPr>
          <p:nvPr/>
        </p:nvSpPr>
        <p:spPr bwMode="auto">
          <a:xfrm>
            <a:off x="4205288" y="8955088"/>
            <a:ext cx="211137" cy="614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ズレ</a:t>
            </a:r>
          </a:p>
        </p:txBody>
      </p:sp>
      <p:sp>
        <p:nvSpPr>
          <p:cNvPr id="54330" name="Line 740"/>
          <p:cNvSpPr>
            <a:spLocks noChangeShapeType="1"/>
          </p:cNvSpPr>
          <p:nvPr/>
        </p:nvSpPr>
        <p:spPr bwMode="auto">
          <a:xfrm>
            <a:off x="4135438" y="8755063"/>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331" name="Line 741"/>
          <p:cNvSpPr>
            <a:spLocks noChangeShapeType="1"/>
          </p:cNvSpPr>
          <p:nvPr/>
        </p:nvSpPr>
        <p:spPr bwMode="auto">
          <a:xfrm>
            <a:off x="4135438" y="8523288"/>
            <a:ext cx="698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332" name="Text Box 743"/>
          <p:cNvSpPr txBox="1">
            <a:spLocks noChangeArrowheads="1"/>
          </p:cNvSpPr>
          <p:nvPr/>
        </p:nvSpPr>
        <p:spPr bwMode="auto">
          <a:xfrm>
            <a:off x="3959225" y="8888413"/>
            <a:ext cx="211138"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０</a:t>
            </a:r>
          </a:p>
        </p:txBody>
      </p:sp>
      <p:sp>
        <p:nvSpPr>
          <p:cNvPr id="54333" name="Text Box 744"/>
          <p:cNvSpPr txBox="1">
            <a:spLocks noChangeArrowheads="1"/>
          </p:cNvSpPr>
          <p:nvPr/>
        </p:nvSpPr>
        <p:spPr bwMode="auto">
          <a:xfrm>
            <a:off x="3657600" y="8423275"/>
            <a:ext cx="530225" cy="169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500">
                <a:latin typeface="HG丸ｺﾞｼｯｸM-PRO" panose="020F0600000000000000" pitchFamily="50" charset="-128"/>
                <a:ea typeface="HG丸ｺﾞｼｯｸM-PRO" panose="020F0600000000000000" pitchFamily="50" charset="-128"/>
              </a:rPr>
              <a:t>４００</a:t>
            </a:r>
          </a:p>
        </p:txBody>
      </p:sp>
      <p:sp>
        <p:nvSpPr>
          <p:cNvPr id="54334" name="Rectangle 745"/>
          <p:cNvSpPr>
            <a:spLocks noChangeArrowheads="1"/>
          </p:cNvSpPr>
          <p:nvPr/>
        </p:nvSpPr>
        <p:spPr bwMode="auto">
          <a:xfrm>
            <a:off x="4346575" y="8842375"/>
            <a:ext cx="209550" cy="142875"/>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335" name="Rectangle 746"/>
          <p:cNvSpPr>
            <a:spLocks noChangeArrowheads="1"/>
          </p:cNvSpPr>
          <p:nvPr/>
        </p:nvSpPr>
        <p:spPr bwMode="auto">
          <a:xfrm>
            <a:off x="4556125" y="8847138"/>
            <a:ext cx="211138" cy="138112"/>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336" name="Rectangle 747"/>
          <p:cNvSpPr>
            <a:spLocks noChangeArrowheads="1"/>
          </p:cNvSpPr>
          <p:nvPr/>
        </p:nvSpPr>
        <p:spPr bwMode="auto">
          <a:xfrm>
            <a:off x="4767263" y="8874125"/>
            <a:ext cx="211137" cy="111125"/>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337" name="Rectangle 748"/>
          <p:cNvSpPr>
            <a:spLocks noChangeArrowheads="1"/>
          </p:cNvSpPr>
          <p:nvPr/>
        </p:nvSpPr>
        <p:spPr bwMode="auto">
          <a:xfrm>
            <a:off x="4978400" y="8909050"/>
            <a:ext cx="211138" cy="762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338" name="Line 749"/>
          <p:cNvSpPr>
            <a:spLocks noChangeShapeType="1"/>
          </p:cNvSpPr>
          <p:nvPr/>
        </p:nvSpPr>
        <p:spPr bwMode="auto">
          <a:xfrm>
            <a:off x="5191125" y="8515350"/>
            <a:ext cx="0" cy="10048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339" name="Text Box 750"/>
          <p:cNvSpPr txBox="1">
            <a:spLocks noChangeArrowheads="1"/>
          </p:cNvSpPr>
          <p:nvPr/>
        </p:nvSpPr>
        <p:spPr bwMode="auto">
          <a:xfrm>
            <a:off x="4416425" y="8955088"/>
            <a:ext cx="211138" cy="614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曲り</a:t>
            </a:r>
          </a:p>
        </p:txBody>
      </p:sp>
      <p:sp>
        <p:nvSpPr>
          <p:cNvPr id="54340" name="Text Box 751"/>
          <p:cNvSpPr txBox="1">
            <a:spLocks noChangeArrowheads="1"/>
          </p:cNvSpPr>
          <p:nvPr/>
        </p:nvSpPr>
        <p:spPr bwMode="auto">
          <a:xfrm>
            <a:off x="4627563" y="8955088"/>
            <a:ext cx="211137" cy="614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シワ</a:t>
            </a:r>
          </a:p>
        </p:txBody>
      </p:sp>
      <p:sp>
        <p:nvSpPr>
          <p:cNvPr id="54341" name="Text Box 752"/>
          <p:cNvSpPr txBox="1">
            <a:spLocks noChangeArrowheads="1"/>
          </p:cNvSpPr>
          <p:nvPr/>
        </p:nvSpPr>
        <p:spPr bwMode="auto">
          <a:xfrm>
            <a:off x="4838700" y="8955088"/>
            <a:ext cx="209550" cy="614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汚れ</a:t>
            </a:r>
          </a:p>
        </p:txBody>
      </p:sp>
      <p:sp>
        <p:nvSpPr>
          <p:cNvPr id="54342" name="Text Box 753"/>
          <p:cNvSpPr txBox="1">
            <a:spLocks noChangeArrowheads="1"/>
          </p:cNvSpPr>
          <p:nvPr/>
        </p:nvSpPr>
        <p:spPr bwMode="auto">
          <a:xfrm>
            <a:off x="5035550" y="8963025"/>
            <a:ext cx="212725" cy="615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その他</a:t>
            </a:r>
          </a:p>
        </p:txBody>
      </p:sp>
      <p:sp>
        <p:nvSpPr>
          <p:cNvPr id="54343" name="Text Box 755"/>
          <p:cNvSpPr txBox="1">
            <a:spLocks noChangeArrowheads="1"/>
          </p:cNvSpPr>
          <p:nvPr/>
        </p:nvSpPr>
        <p:spPr bwMode="auto">
          <a:xfrm>
            <a:off x="5156200" y="8929688"/>
            <a:ext cx="422275" cy="184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600">
                <a:latin typeface="HG丸ｺﾞｼｯｸM-PRO" panose="020F0600000000000000" pitchFamily="50" charset="-128"/>
                <a:ea typeface="HG丸ｺﾞｼｯｸM-PRO" panose="020F0600000000000000" pitchFamily="50" charset="-128"/>
              </a:rPr>
              <a:t>０</a:t>
            </a:r>
          </a:p>
        </p:txBody>
      </p:sp>
      <p:sp>
        <p:nvSpPr>
          <p:cNvPr id="54344" name="Text Box 760"/>
          <p:cNvSpPr txBox="1">
            <a:spLocks noChangeArrowheads="1"/>
          </p:cNvSpPr>
          <p:nvPr/>
        </p:nvSpPr>
        <p:spPr bwMode="auto">
          <a:xfrm>
            <a:off x="5133975" y="8732838"/>
            <a:ext cx="422275" cy="184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600">
                <a:latin typeface="HG丸ｺﾞｼｯｸM-PRO" panose="020F0600000000000000" pitchFamily="50" charset="-128"/>
                <a:ea typeface="HG丸ｺﾞｼｯｸM-PRO" panose="020F0600000000000000" pitchFamily="50" charset="-128"/>
              </a:rPr>
              <a:t>４０</a:t>
            </a:r>
          </a:p>
        </p:txBody>
      </p:sp>
      <p:sp>
        <p:nvSpPr>
          <p:cNvPr id="54345" name="Text Box 761"/>
          <p:cNvSpPr txBox="1">
            <a:spLocks noChangeArrowheads="1"/>
          </p:cNvSpPr>
          <p:nvPr/>
        </p:nvSpPr>
        <p:spPr bwMode="auto">
          <a:xfrm>
            <a:off x="5143500" y="8618538"/>
            <a:ext cx="422275" cy="184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600">
                <a:latin typeface="HG丸ｺﾞｼｯｸM-PRO" panose="020F0600000000000000" pitchFamily="50" charset="-128"/>
                <a:ea typeface="HG丸ｺﾞｼｯｸM-PRO" panose="020F0600000000000000" pitchFamily="50" charset="-128"/>
              </a:rPr>
              <a:t>６０</a:t>
            </a:r>
          </a:p>
        </p:txBody>
      </p:sp>
      <p:sp>
        <p:nvSpPr>
          <p:cNvPr id="54346" name="Text Box 762"/>
          <p:cNvSpPr txBox="1">
            <a:spLocks noChangeArrowheads="1"/>
          </p:cNvSpPr>
          <p:nvPr/>
        </p:nvSpPr>
        <p:spPr bwMode="auto">
          <a:xfrm>
            <a:off x="5143500" y="8505825"/>
            <a:ext cx="422275" cy="184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600">
                <a:latin typeface="HG丸ｺﾞｼｯｸM-PRO" panose="020F0600000000000000" pitchFamily="50" charset="-128"/>
                <a:ea typeface="HG丸ｺﾞｼｯｸM-PRO" panose="020F0600000000000000" pitchFamily="50" charset="-128"/>
              </a:rPr>
              <a:t>８０</a:t>
            </a:r>
          </a:p>
        </p:txBody>
      </p:sp>
      <p:sp>
        <p:nvSpPr>
          <p:cNvPr id="54347" name="Text Box 763"/>
          <p:cNvSpPr txBox="1">
            <a:spLocks noChangeArrowheads="1"/>
          </p:cNvSpPr>
          <p:nvPr/>
        </p:nvSpPr>
        <p:spPr bwMode="auto">
          <a:xfrm>
            <a:off x="5133975" y="8402638"/>
            <a:ext cx="671513" cy="184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600">
                <a:latin typeface="HG丸ｺﾞｼｯｸM-PRO" panose="020F0600000000000000" pitchFamily="50" charset="-128"/>
                <a:ea typeface="HG丸ｺﾞｼｯｸM-PRO" panose="020F0600000000000000" pitchFamily="50" charset="-128"/>
              </a:rPr>
              <a:t>１００</a:t>
            </a:r>
          </a:p>
        </p:txBody>
      </p:sp>
      <p:grpSp>
        <p:nvGrpSpPr>
          <p:cNvPr id="54348" name="Group 787"/>
          <p:cNvGrpSpPr>
            <a:grpSpLocks/>
          </p:cNvGrpSpPr>
          <p:nvPr/>
        </p:nvGrpSpPr>
        <p:grpSpPr bwMode="auto">
          <a:xfrm>
            <a:off x="5114925" y="8524875"/>
            <a:ext cx="76200" cy="412750"/>
            <a:chOff x="3228" y="4704"/>
            <a:chExt cx="50" cy="384"/>
          </a:xfrm>
        </p:grpSpPr>
        <p:sp>
          <p:nvSpPr>
            <p:cNvPr id="54501" name="Line 754"/>
            <p:cNvSpPr>
              <a:spLocks noChangeShapeType="1"/>
            </p:cNvSpPr>
            <p:nvPr/>
          </p:nvSpPr>
          <p:spPr bwMode="auto">
            <a:xfrm>
              <a:off x="3228" y="4800"/>
              <a:ext cx="4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02" name="Line 756"/>
            <p:cNvSpPr>
              <a:spLocks noChangeShapeType="1"/>
            </p:cNvSpPr>
            <p:nvPr/>
          </p:nvSpPr>
          <p:spPr bwMode="auto">
            <a:xfrm>
              <a:off x="3228" y="4992"/>
              <a:ext cx="4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03" name="Line 757"/>
            <p:cNvSpPr>
              <a:spLocks noChangeShapeType="1"/>
            </p:cNvSpPr>
            <p:nvPr/>
          </p:nvSpPr>
          <p:spPr bwMode="auto">
            <a:xfrm>
              <a:off x="3234" y="4704"/>
              <a:ext cx="4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04" name="Line 758"/>
            <p:cNvSpPr>
              <a:spLocks noChangeShapeType="1"/>
            </p:cNvSpPr>
            <p:nvPr/>
          </p:nvSpPr>
          <p:spPr bwMode="auto">
            <a:xfrm>
              <a:off x="3228" y="4896"/>
              <a:ext cx="4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505" name="Line 764"/>
            <p:cNvSpPr>
              <a:spLocks noChangeShapeType="1"/>
            </p:cNvSpPr>
            <p:nvPr/>
          </p:nvSpPr>
          <p:spPr bwMode="auto">
            <a:xfrm>
              <a:off x="3228" y="5088"/>
              <a:ext cx="4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54349" name="Text Box 765"/>
          <p:cNvSpPr txBox="1">
            <a:spLocks noChangeArrowheads="1"/>
          </p:cNvSpPr>
          <p:nvPr/>
        </p:nvSpPr>
        <p:spPr bwMode="auto">
          <a:xfrm>
            <a:off x="5337175" y="8326438"/>
            <a:ext cx="42227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a:t>
            </a:r>
          </a:p>
        </p:txBody>
      </p:sp>
      <p:sp>
        <p:nvSpPr>
          <p:cNvPr id="54350" name="Text Box 766"/>
          <p:cNvSpPr txBox="1">
            <a:spLocks noChangeArrowheads="1"/>
          </p:cNvSpPr>
          <p:nvPr/>
        </p:nvSpPr>
        <p:spPr bwMode="auto">
          <a:xfrm>
            <a:off x="4211638" y="8736013"/>
            <a:ext cx="422275" cy="214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351" name="Text Box 767"/>
          <p:cNvSpPr txBox="1">
            <a:spLocks noChangeArrowheads="1"/>
          </p:cNvSpPr>
          <p:nvPr/>
        </p:nvSpPr>
        <p:spPr bwMode="auto">
          <a:xfrm>
            <a:off x="4425950" y="8588375"/>
            <a:ext cx="422275" cy="214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352" name="Text Box 768"/>
          <p:cNvSpPr txBox="1">
            <a:spLocks noChangeArrowheads="1"/>
          </p:cNvSpPr>
          <p:nvPr/>
        </p:nvSpPr>
        <p:spPr bwMode="auto">
          <a:xfrm>
            <a:off x="4641850" y="8482013"/>
            <a:ext cx="42227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353" name="Text Box 769"/>
          <p:cNvSpPr txBox="1">
            <a:spLocks noChangeArrowheads="1"/>
          </p:cNvSpPr>
          <p:nvPr/>
        </p:nvSpPr>
        <p:spPr bwMode="auto">
          <a:xfrm>
            <a:off x="4838700" y="8418513"/>
            <a:ext cx="422275"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354" name="Text Box 770"/>
          <p:cNvSpPr txBox="1">
            <a:spLocks noChangeArrowheads="1"/>
          </p:cNvSpPr>
          <p:nvPr/>
        </p:nvSpPr>
        <p:spPr bwMode="auto">
          <a:xfrm>
            <a:off x="5030788" y="8377238"/>
            <a:ext cx="539750"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4355" name="Line 771"/>
          <p:cNvSpPr>
            <a:spLocks noChangeShapeType="1"/>
          </p:cNvSpPr>
          <p:nvPr/>
        </p:nvSpPr>
        <p:spPr bwMode="auto">
          <a:xfrm flipV="1">
            <a:off x="4135438" y="8839200"/>
            <a:ext cx="196850" cy="14605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356" name="Line 772"/>
          <p:cNvSpPr>
            <a:spLocks noChangeShapeType="1"/>
          </p:cNvSpPr>
          <p:nvPr/>
        </p:nvSpPr>
        <p:spPr bwMode="auto">
          <a:xfrm flipV="1">
            <a:off x="4340225" y="8691563"/>
            <a:ext cx="238125" cy="127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357" name="Line 773"/>
          <p:cNvSpPr>
            <a:spLocks noChangeShapeType="1"/>
          </p:cNvSpPr>
          <p:nvPr/>
        </p:nvSpPr>
        <p:spPr bwMode="auto">
          <a:xfrm flipV="1">
            <a:off x="4549775" y="8620125"/>
            <a:ext cx="201613" cy="7778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358" name="Line 774"/>
          <p:cNvSpPr>
            <a:spLocks noChangeShapeType="1"/>
          </p:cNvSpPr>
          <p:nvPr/>
        </p:nvSpPr>
        <p:spPr bwMode="auto">
          <a:xfrm flipV="1">
            <a:off x="4773613" y="8531225"/>
            <a:ext cx="203200" cy="6985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359" name="Line 775"/>
          <p:cNvSpPr>
            <a:spLocks noChangeShapeType="1"/>
          </p:cNvSpPr>
          <p:nvPr/>
        </p:nvSpPr>
        <p:spPr bwMode="auto">
          <a:xfrm flipV="1">
            <a:off x="4981575" y="8494713"/>
            <a:ext cx="209550" cy="41275"/>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360" name="Text Box 778"/>
          <p:cNvSpPr txBox="1">
            <a:spLocks noChangeArrowheads="1"/>
          </p:cNvSpPr>
          <p:nvPr/>
        </p:nvSpPr>
        <p:spPr bwMode="auto">
          <a:xfrm>
            <a:off x="5514975" y="8191500"/>
            <a:ext cx="307975" cy="1152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累積比率</a:t>
            </a:r>
          </a:p>
        </p:txBody>
      </p:sp>
      <p:sp>
        <p:nvSpPr>
          <p:cNvPr id="54361" name="Text Box 779"/>
          <p:cNvSpPr txBox="1">
            <a:spLocks noChangeArrowheads="1"/>
          </p:cNvSpPr>
          <p:nvPr/>
        </p:nvSpPr>
        <p:spPr bwMode="auto">
          <a:xfrm>
            <a:off x="3852863" y="9609138"/>
            <a:ext cx="1592262" cy="230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図１０．上塗りブツの内訳</a:t>
            </a:r>
          </a:p>
        </p:txBody>
      </p:sp>
      <p:sp>
        <p:nvSpPr>
          <p:cNvPr id="54362" name="Text Box 782"/>
          <p:cNvSpPr txBox="1">
            <a:spLocks noChangeArrowheads="1"/>
          </p:cNvSpPr>
          <p:nvPr/>
        </p:nvSpPr>
        <p:spPr bwMode="auto">
          <a:xfrm>
            <a:off x="4114800" y="8288338"/>
            <a:ext cx="706438" cy="314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lnSpc>
                <a:spcPct val="90000"/>
              </a:lnSpc>
              <a:spcBef>
                <a:spcPct val="0"/>
              </a:spcBef>
              <a:buFontTx/>
              <a:buNone/>
            </a:pPr>
            <a:r>
              <a:rPr lang="en-US" altLang="ja-JP" sz="800">
                <a:latin typeface="HG丸ｺﾞｼｯｸM-PRO" panose="020F0600000000000000" pitchFamily="50" charset="-128"/>
                <a:ea typeface="HG丸ｺﾞｼｯｸM-PRO" panose="020F0600000000000000" pitchFamily="50" charset="-128"/>
              </a:rPr>
              <a:t>02</a:t>
            </a:r>
            <a:r>
              <a:rPr lang="ja-JP" altLang="en-US" sz="800">
                <a:latin typeface="HG丸ｺﾞｼｯｸM-PRO" panose="020F0600000000000000" pitchFamily="50" charset="-128"/>
                <a:ea typeface="HG丸ｺﾞｼｯｸM-PRO" panose="020F0600000000000000" pitchFamily="50" charset="-128"/>
              </a:rPr>
              <a:t>年</a:t>
            </a:r>
            <a:r>
              <a:rPr lang="en-US" altLang="ja-JP" sz="800">
                <a:latin typeface="HG丸ｺﾞｼｯｸM-PRO" panose="020F0600000000000000" pitchFamily="50" charset="-128"/>
                <a:ea typeface="HG丸ｺﾞｼｯｸM-PRO" panose="020F0600000000000000" pitchFamily="50" charset="-128"/>
              </a:rPr>
              <a:t>9</a:t>
            </a:r>
            <a:r>
              <a:rPr lang="ja-JP" altLang="en-US" sz="800">
                <a:latin typeface="HG丸ｺﾞｼｯｸM-PRO" panose="020F0600000000000000" pitchFamily="50" charset="-128"/>
                <a:ea typeface="HG丸ｺﾞｼｯｸM-PRO" panose="020F0600000000000000" pitchFamily="50" charset="-128"/>
              </a:rPr>
              <a:t>月</a:t>
            </a:r>
          </a:p>
          <a:p>
            <a:pPr algn="ctr" eaLnBrk="1" hangingPunct="1">
              <a:lnSpc>
                <a:spcPct val="90000"/>
              </a:lnSpc>
              <a:spcBef>
                <a:spcPct val="0"/>
              </a:spcBef>
              <a:buFontTx/>
              <a:buNone/>
            </a:pPr>
            <a:r>
              <a:rPr lang="en-US" altLang="ja-JP" sz="800">
                <a:latin typeface="HG丸ｺﾞｼｯｸM-PRO" panose="020F0600000000000000" pitchFamily="50" charset="-128"/>
                <a:ea typeface="HG丸ｺﾞｼｯｸM-PRO" panose="020F0600000000000000" pitchFamily="50" charset="-128"/>
              </a:rPr>
              <a:t>n=</a:t>
            </a:r>
            <a:r>
              <a:rPr lang="ja-JP" altLang="en-US" sz="800">
                <a:latin typeface="HG丸ｺﾞｼｯｸM-PRO" panose="020F0600000000000000" pitchFamily="50" charset="-128"/>
                <a:ea typeface="HG丸ｺﾞｼｯｸM-PRO" panose="020F0600000000000000" pitchFamily="50" charset="-128"/>
              </a:rPr>
              <a:t>４０３</a:t>
            </a:r>
          </a:p>
        </p:txBody>
      </p:sp>
      <p:sp>
        <p:nvSpPr>
          <p:cNvPr id="54363" name="Text Box 783"/>
          <p:cNvSpPr txBox="1">
            <a:spLocks noChangeArrowheads="1"/>
          </p:cNvSpPr>
          <p:nvPr/>
        </p:nvSpPr>
        <p:spPr bwMode="auto">
          <a:xfrm>
            <a:off x="3667125" y="8650288"/>
            <a:ext cx="530225" cy="1698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500">
                <a:latin typeface="HG丸ｺﾞｼｯｸM-PRO" panose="020F0600000000000000" pitchFamily="50" charset="-128"/>
                <a:ea typeface="HG丸ｺﾞｼｯｸM-PRO" panose="020F0600000000000000" pitchFamily="50" charset="-128"/>
              </a:rPr>
              <a:t>２００</a:t>
            </a:r>
          </a:p>
        </p:txBody>
      </p:sp>
      <p:sp>
        <p:nvSpPr>
          <p:cNvPr id="54364" name="Text Box 785"/>
          <p:cNvSpPr txBox="1">
            <a:spLocks noChangeArrowheads="1"/>
          </p:cNvSpPr>
          <p:nvPr/>
        </p:nvSpPr>
        <p:spPr bwMode="auto">
          <a:xfrm>
            <a:off x="3656013" y="8123238"/>
            <a:ext cx="307975" cy="1152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ラベル不良枚数</a:t>
            </a:r>
          </a:p>
        </p:txBody>
      </p:sp>
      <p:sp>
        <p:nvSpPr>
          <p:cNvPr id="54365" name="Text Box 786"/>
          <p:cNvSpPr txBox="1">
            <a:spLocks noChangeArrowheads="1"/>
          </p:cNvSpPr>
          <p:nvPr/>
        </p:nvSpPr>
        <p:spPr bwMode="auto">
          <a:xfrm>
            <a:off x="3810000" y="8205788"/>
            <a:ext cx="423863" cy="21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枚数</a:t>
            </a:r>
          </a:p>
        </p:txBody>
      </p:sp>
      <p:sp>
        <p:nvSpPr>
          <p:cNvPr id="54366" name="Text Box 788"/>
          <p:cNvSpPr txBox="1">
            <a:spLocks noChangeArrowheads="1"/>
          </p:cNvSpPr>
          <p:nvPr/>
        </p:nvSpPr>
        <p:spPr bwMode="auto">
          <a:xfrm>
            <a:off x="5133975" y="8824913"/>
            <a:ext cx="422275" cy="184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600">
                <a:latin typeface="HG丸ｺﾞｼｯｸM-PRO" panose="020F0600000000000000" pitchFamily="50" charset="-128"/>
                <a:ea typeface="HG丸ｺﾞｼｯｸM-PRO" panose="020F0600000000000000" pitchFamily="50" charset="-128"/>
              </a:rPr>
              <a:t>２０</a:t>
            </a:r>
          </a:p>
        </p:txBody>
      </p:sp>
      <p:sp>
        <p:nvSpPr>
          <p:cNvPr id="54367" name="Line 789"/>
          <p:cNvSpPr>
            <a:spLocks noChangeShapeType="1"/>
          </p:cNvSpPr>
          <p:nvPr/>
        </p:nvSpPr>
        <p:spPr bwMode="auto">
          <a:xfrm>
            <a:off x="2981325" y="8020050"/>
            <a:ext cx="21240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368" name="Line 790"/>
          <p:cNvSpPr>
            <a:spLocks noChangeShapeType="1"/>
          </p:cNvSpPr>
          <p:nvPr/>
        </p:nvSpPr>
        <p:spPr bwMode="auto">
          <a:xfrm flipH="1">
            <a:off x="4714875" y="8483600"/>
            <a:ext cx="4572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369" name="Line 791"/>
          <p:cNvSpPr>
            <a:spLocks noChangeShapeType="1"/>
          </p:cNvSpPr>
          <p:nvPr/>
        </p:nvSpPr>
        <p:spPr bwMode="auto">
          <a:xfrm>
            <a:off x="4953000" y="8040688"/>
            <a:ext cx="0" cy="41275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370" name="AutoShape 793"/>
          <p:cNvSpPr>
            <a:spLocks noChangeArrowheads="1"/>
          </p:cNvSpPr>
          <p:nvPr/>
        </p:nvSpPr>
        <p:spPr bwMode="auto">
          <a:xfrm>
            <a:off x="5257800" y="7842250"/>
            <a:ext cx="1401763" cy="495300"/>
          </a:xfrm>
          <a:prstGeom prst="wedgeRectCallout">
            <a:avLst>
              <a:gd name="adj1" fmla="val -70273"/>
              <a:gd name="adj2" fmla="val 27778"/>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効果</a:t>
            </a:r>
          </a:p>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４０３枚</a:t>
            </a:r>
            <a:r>
              <a:rPr lang="en-US" altLang="ja-JP" sz="1000">
                <a:latin typeface="HG丸ｺﾞｼｯｸM-PRO" panose="020F0600000000000000" pitchFamily="50" charset="-128"/>
                <a:ea typeface="HG丸ｺﾞｼｯｸM-PRO" panose="020F0600000000000000" pitchFamily="50" charset="-128"/>
              </a:rPr>
              <a:t>,</a:t>
            </a:r>
            <a:r>
              <a:rPr lang="ja-JP" altLang="en-US" sz="1000">
                <a:latin typeface="HG丸ｺﾞｼｯｸM-PRO" panose="020F0600000000000000" pitchFamily="50" charset="-128"/>
                <a:ea typeface="HG丸ｺﾞｼｯｸM-PRO" panose="020F0600000000000000" pitchFamily="50" charset="-128"/>
              </a:rPr>
              <a:t>５０％減少</a:t>
            </a:r>
            <a:endParaRPr lang="ja-JP" altLang="en-US" sz="1800">
              <a:latin typeface="HG丸ｺﾞｼｯｸM-PRO" panose="020F0600000000000000" pitchFamily="50" charset="-128"/>
              <a:ea typeface="HG丸ｺﾞｼｯｸM-PRO" panose="020F0600000000000000" pitchFamily="50" charset="-128"/>
            </a:endParaRPr>
          </a:p>
        </p:txBody>
      </p:sp>
      <p:grpSp>
        <p:nvGrpSpPr>
          <p:cNvPr id="54371" name="グループ化 96040"/>
          <p:cNvGrpSpPr>
            <a:grpSpLocks/>
          </p:cNvGrpSpPr>
          <p:nvPr/>
        </p:nvGrpSpPr>
        <p:grpSpPr bwMode="auto">
          <a:xfrm>
            <a:off x="7718425" y="3795713"/>
            <a:ext cx="2668588" cy="2695575"/>
            <a:chOff x="10752066" y="3386822"/>
            <a:chExt cx="2668587" cy="2695575"/>
          </a:xfrm>
        </p:grpSpPr>
        <p:grpSp>
          <p:nvGrpSpPr>
            <p:cNvPr id="3" name="Group 315"/>
            <p:cNvGrpSpPr>
              <a:grpSpLocks/>
            </p:cNvGrpSpPr>
            <p:nvPr/>
          </p:nvGrpSpPr>
          <p:grpSpPr bwMode="auto">
            <a:xfrm>
              <a:off x="10752066" y="3386822"/>
              <a:ext cx="2668587" cy="2695575"/>
              <a:chOff x="2543" y="633"/>
              <a:chExt cx="1681" cy="1567"/>
            </a:xfrm>
          </p:grpSpPr>
          <p:sp>
            <p:nvSpPr>
              <p:cNvPr id="54443" name="Line 246"/>
              <p:cNvSpPr>
                <a:spLocks noChangeShapeType="1"/>
              </p:cNvSpPr>
              <p:nvPr/>
            </p:nvSpPr>
            <p:spPr bwMode="auto">
              <a:xfrm>
                <a:off x="2846" y="760"/>
                <a:ext cx="0" cy="130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444" name="Line 247"/>
              <p:cNvSpPr>
                <a:spLocks noChangeShapeType="1"/>
              </p:cNvSpPr>
              <p:nvPr/>
            </p:nvSpPr>
            <p:spPr bwMode="auto">
              <a:xfrm>
                <a:off x="2846" y="1728"/>
                <a:ext cx="10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445" name="Rectangle 250"/>
              <p:cNvSpPr>
                <a:spLocks noChangeArrowheads="1"/>
              </p:cNvSpPr>
              <p:nvPr/>
            </p:nvSpPr>
            <p:spPr bwMode="auto">
              <a:xfrm>
                <a:off x="2846" y="1344"/>
                <a:ext cx="172" cy="384"/>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446" name="Line 251"/>
              <p:cNvSpPr>
                <a:spLocks noChangeShapeType="1"/>
              </p:cNvSpPr>
              <p:nvPr/>
            </p:nvSpPr>
            <p:spPr bwMode="auto">
              <a:xfrm>
                <a:off x="2846" y="2064"/>
                <a:ext cx="103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447" name="Text Box 252"/>
              <p:cNvSpPr txBox="1">
                <a:spLocks noChangeArrowheads="1"/>
              </p:cNvSpPr>
              <p:nvPr/>
            </p:nvSpPr>
            <p:spPr bwMode="auto">
              <a:xfrm>
                <a:off x="2903" y="1710"/>
                <a:ext cx="17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仕上げ不良</a:t>
                </a:r>
              </a:p>
            </p:txBody>
          </p:sp>
          <p:sp>
            <p:nvSpPr>
              <p:cNvPr id="54448" name="Line 253"/>
              <p:cNvSpPr>
                <a:spLocks noChangeShapeType="1"/>
              </p:cNvSpPr>
              <p:nvPr/>
            </p:nvSpPr>
            <p:spPr bwMode="auto">
              <a:xfrm>
                <a:off x="2846" y="1152"/>
                <a:ext cx="5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449" name="Line 254"/>
              <p:cNvSpPr>
                <a:spLocks noChangeShapeType="1"/>
              </p:cNvSpPr>
              <p:nvPr/>
            </p:nvSpPr>
            <p:spPr bwMode="auto">
              <a:xfrm>
                <a:off x="2846" y="1584"/>
                <a:ext cx="5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450" name="Line 255"/>
              <p:cNvSpPr>
                <a:spLocks noChangeShapeType="1"/>
              </p:cNvSpPr>
              <p:nvPr/>
            </p:nvSpPr>
            <p:spPr bwMode="auto">
              <a:xfrm>
                <a:off x="2846" y="1008"/>
                <a:ext cx="5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451" name="Line 256"/>
              <p:cNvSpPr>
                <a:spLocks noChangeShapeType="1"/>
              </p:cNvSpPr>
              <p:nvPr/>
            </p:nvSpPr>
            <p:spPr bwMode="auto">
              <a:xfrm>
                <a:off x="2846" y="1440"/>
                <a:ext cx="5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452" name="Line 257"/>
              <p:cNvSpPr>
                <a:spLocks noChangeShapeType="1"/>
              </p:cNvSpPr>
              <p:nvPr/>
            </p:nvSpPr>
            <p:spPr bwMode="auto">
              <a:xfrm>
                <a:off x="2846" y="864"/>
                <a:ext cx="5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453" name="Line 258"/>
              <p:cNvSpPr>
                <a:spLocks noChangeShapeType="1"/>
              </p:cNvSpPr>
              <p:nvPr/>
            </p:nvSpPr>
            <p:spPr bwMode="auto">
              <a:xfrm>
                <a:off x="2846" y="1296"/>
                <a:ext cx="5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454" name="Text Box 259"/>
              <p:cNvSpPr txBox="1">
                <a:spLocks noChangeArrowheads="1"/>
              </p:cNvSpPr>
              <p:nvPr/>
            </p:nvSpPr>
            <p:spPr bwMode="auto">
              <a:xfrm>
                <a:off x="2702" y="1668"/>
                <a:ext cx="172"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０</a:t>
                </a:r>
              </a:p>
            </p:txBody>
          </p:sp>
          <p:sp>
            <p:nvSpPr>
              <p:cNvPr id="54455" name="Text Box 260"/>
              <p:cNvSpPr txBox="1">
                <a:spLocks noChangeArrowheads="1"/>
              </p:cNvSpPr>
              <p:nvPr/>
            </p:nvSpPr>
            <p:spPr bwMode="auto">
              <a:xfrm>
                <a:off x="2601" y="1518"/>
                <a:ext cx="288"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２０</a:t>
                </a:r>
              </a:p>
            </p:txBody>
          </p:sp>
          <p:sp>
            <p:nvSpPr>
              <p:cNvPr id="54456" name="Text Box 261"/>
              <p:cNvSpPr txBox="1">
                <a:spLocks noChangeArrowheads="1"/>
              </p:cNvSpPr>
              <p:nvPr/>
            </p:nvSpPr>
            <p:spPr bwMode="auto">
              <a:xfrm>
                <a:off x="2601" y="1368"/>
                <a:ext cx="288"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４０</a:t>
                </a:r>
              </a:p>
            </p:txBody>
          </p:sp>
          <p:sp>
            <p:nvSpPr>
              <p:cNvPr id="54457" name="Text Box 262"/>
              <p:cNvSpPr txBox="1">
                <a:spLocks noChangeArrowheads="1"/>
              </p:cNvSpPr>
              <p:nvPr/>
            </p:nvSpPr>
            <p:spPr bwMode="auto">
              <a:xfrm>
                <a:off x="2601" y="1218"/>
                <a:ext cx="288"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６０</a:t>
                </a:r>
              </a:p>
            </p:txBody>
          </p:sp>
          <p:sp>
            <p:nvSpPr>
              <p:cNvPr id="54458" name="Text Box 263"/>
              <p:cNvSpPr txBox="1">
                <a:spLocks noChangeArrowheads="1"/>
              </p:cNvSpPr>
              <p:nvPr/>
            </p:nvSpPr>
            <p:spPr bwMode="auto">
              <a:xfrm>
                <a:off x="2544" y="1086"/>
                <a:ext cx="345"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８０</a:t>
                </a:r>
              </a:p>
            </p:txBody>
          </p:sp>
          <p:sp>
            <p:nvSpPr>
              <p:cNvPr id="54459" name="Text Box 264"/>
              <p:cNvSpPr txBox="1">
                <a:spLocks noChangeArrowheads="1"/>
              </p:cNvSpPr>
              <p:nvPr/>
            </p:nvSpPr>
            <p:spPr bwMode="auto">
              <a:xfrm>
                <a:off x="2544" y="969"/>
                <a:ext cx="345"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１００</a:t>
                </a:r>
              </a:p>
            </p:txBody>
          </p:sp>
          <p:sp>
            <p:nvSpPr>
              <p:cNvPr id="54460" name="Text Box 265"/>
              <p:cNvSpPr txBox="1">
                <a:spLocks noChangeArrowheads="1"/>
              </p:cNvSpPr>
              <p:nvPr/>
            </p:nvSpPr>
            <p:spPr bwMode="auto">
              <a:xfrm>
                <a:off x="2544" y="816"/>
                <a:ext cx="345"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１２０</a:t>
                </a:r>
              </a:p>
            </p:txBody>
          </p:sp>
          <p:sp>
            <p:nvSpPr>
              <p:cNvPr id="54461" name="Rectangle 266"/>
              <p:cNvSpPr>
                <a:spLocks noChangeArrowheads="1"/>
              </p:cNvSpPr>
              <p:nvPr/>
            </p:nvSpPr>
            <p:spPr bwMode="auto">
              <a:xfrm>
                <a:off x="3018" y="1512"/>
                <a:ext cx="172" cy="216"/>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462" name="Rectangle 267"/>
              <p:cNvSpPr>
                <a:spLocks noChangeArrowheads="1"/>
              </p:cNvSpPr>
              <p:nvPr/>
            </p:nvSpPr>
            <p:spPr bwMode="auto">
              <a:xfrm>
                <a:off x="3190" y="1572"/>
                <a:ext cx="172" cy="156"/>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463" name="Rectangle 268"/>
              <p:cNvSpPr>
                <a:spLocks noChangeArrowheads="1"/>
              </p:cNvSpPr>
              <p:nvPr/>
            </p:nvSpPr>
            <p:spPr bwMode="auto">
              <a:xfrm>
                <a:off x="3362" y="1650"/>
                <a:ext cx="173" cy="78"/>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464" name="Rectangle 269"/>
              <p:cNvSpPr>
                <a:spLocks noChangeArrowheads="1"/>
              </p:cNvSpPr>
              <p:nvPr/>
            </p:nvSpPr>
            <p:spPr bwMode="auto">
              <a:xfrm>
                <a:off x="3535" y="1681"/>
                <a:ext cx="172" cy="47"/>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465" name="Rectangle 270"/>
              <p:cNvSpPr>
                <a:spLocks noChangeArrowheads="1"/>
              </p:cNvSpPr>
              <p:nvPr/>
            </p:nvSpPr>
            <p:spPr bwMode="auto">
              <a:xfrm>
                <a:off x="3707" y="1656"/>
                <a:ext cx="172" cy="71"/>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4466" name="Line 271"/>
              <p:cNvSpPr>
                <a:spLocks noChangeShapeType="1"/>
              </p:cNvSpPr>
              <p:nvPr/>
            </p:nvSpPr>
            <p:spPr bwMode="auto">
              <a:xfrm>
                <a:off x="3888" y="768"/>
                <a:ext cx="0" cy="12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467" name="Text Box 272"/>
              <p:cNvSpPr txBox="1">
                <a:spLocks noChangeArrowheads="1"/>
              </p:cNvSpPr>
              <p:nvPr/>
            </p:nvSpPr>
            <p:spPr bwMode="auto">
              <a:xfrm>
                <a:off x="3075" y="1710"/>
                <a:ext cx="173"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キズ不良</a:t>
                </a:r>
              </a:p>
            </p:txBody>
          </p:sp>
          <p:sp>
            <p:nvSpPr>
              <p:cNvPr id="54468" name="Text Box 273"/>
              <p:cNvSpPr txBox="1">
                <a:spLocks noChangeArrowheads="1"/>
              </p:cNvSpPr>
              <p:nvPr/>
            </p:nvSpPr>
            <p:spPr bwMode="auto">
              <a:xfrm>
                <a:off x="3248" y="1710"/>
                <a:ext cx="17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変形不良</a:t>
                </a:r>
              </a:p>
            </p:txBody>
          </p:sp>
          <p:sp>
            <p:nvSpPr>
              <p:cNvPr id="54469" name="Text Box 274"/>
              <p:cNvSpPr txBox="1">
                <a:spLocks noChangeArrowheads="1"/>
              </p:cNvSpPr>
              <p:nvPr/>
            </p:nvSpPr>
            <p:spPr bwMode="auto">
              <a:xfrm>
                <a:off x="3420" y="1710"/>
                <a:ext cx="17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塗装不良</a:t>
                </a:r>
              </a:p>
            </p:txBody>
          </p:sp>
          <p:sp>
            <p:nvSpPr>
              <p:cNvPr id="54470" name="Text Box 275"/>
              <p:cNvSpPr txBox="1">
                <a:spLocks noChangeArrowheads="1"/>
              </p:cNvSpPr>
              <p:nvPr/>
            </p:nvSpPr>
            <p:spPr bwMode="auto">
              <a:xfrm>
                <a:off x="3592" y="1710"/>
                <a:ext cx="173"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ソリ不良</a:t>
                </a:r>
              </a:p>
            </p:txBody>
          </p:sp>
          <p:sp>
            <p:nvSpPr>
              <p:cNvPr id="54471" name="Text Box 276"/>
              <p:cNvSpPr txBox="1">
                <a:spLocks noChangeArrowheads="1"/>
              </p:cNvSpPr>
              <p:nvPr/>
            </p:nvSpPr>
            <p:spPr bwMode="auto">
              <a:xfrm>
                <a:off x="3747" y="1710"/>
                <a:ext cx="17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その他</a:t>
                </a:r>
              </a:p>
            </p:txBody>
          </p:sp>
          <p:sp>
            <p:nvSpPr>
              <p:cNvPr id="54472" name="Line 277"/>
              <p:cNvSpPr>
                <a:spLocks noChangeShapeType="1"/>
              </p:cNvSpPr>
              <p:nvPr/>
            </p:nvSpPr>
            <p:spPr bwMode="auto">
              <a:xfrm>
                <a:off x="3822" y="1344"/>
                <a:ext cx="5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473" name="Text Box 278"/>
              <p:cNvSpPr txBox="1">
                <a:spLocks noChangeArrowheads="1"/>
              </p:cNvSpPr>
              <p:nvPr/>
            </p:nvSpPr>
            <p:spPr bwMode="auto">
              <a:xfrm>
                <a:off x="3851" y="1662"/>
                <a:ext cx="344"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０</a:t>
                </a:r>
              </a:p>
            </p:txBody>
          </p:sp>
          <p:sp>
            <p:nvSpPr>
              <p:cNvPr id="54474" name="Line 280"/>
              <p:cNvSpPr>
                <a:spLocks noChangeShapeType="1"/>
              </p:cNvSpPr>
              <p:nvPr/>
            </p:nvSpPr>
            <p:spPr bwMode="auto">
              <a:xfrm>
                <a:off x="3822" y="1536"/>
                <a:ext cx="5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475" name="Line 281"/>
              <p:cNvSpPr>
                <a:spLocks noChangeShapeType="1"/>
              </p:cNvSpPr>
              <p:nvPr/>
            </p:nvSpPr>
            <p:spPr bwMode="auto">
              <a:xfrm>
                <a:off x="3822" y="1152"/>
                <a:ext cx="5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476" name="Line 282"/>
              <p:cNvSpPr>
                <a:spLocks noChangeShapeType="1"/>
              </p:cNvSpPr>
              <p:nvPr/>
            </p:nvSpPr>
            <p:spPr bwMode="auto">
              <a:xfrm>
                <a:off x="3822" y="960"/>
                <a:ext cx="5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477" name="Text Box 283"/>
              <p:cNvSpPr txBox="1">
                <a:spLocks noChangeArrowheads="1"/>
              </p:cNvSpPr>
              <p:nvPr/>
            </p:nvSpPr>
            <p:spPr bwMode="auto">
              <a:xfrm>
                <a:off x="3851" y="1470"/>
                <a:ext cx="344"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２０</a:t>
                </a:r>
              </a:p>
            </p:txBody>
          </p:sp>
          <p:sp>
            <p:nvSpPr>
              <p:cNvPr id="54478" name="Text Box 284"/>
              <p:cNvSpPr txBox="1">
                <a:spLocks noChangeArrowheads="1"/>
              </p:cNvSpPr>
              <p:nvPr/>
            </p:nvSpPr>
            <p:spPr bwMode="auto">
              <a:xfrm>
                <a:off x="3851" y="1278"/>
                <a:ext cx="344"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４０</a:t>
                </a:r>
              </a:p>
            </p:txBody>
          </p:sp>
          <p:sp>
            <p:nvSpPr>
              <p:cNvPr id="54479" name="Text Box 285"/>
              <p:cNvSpPr txBox="1">
                <a:spLocks noChangeArrowheads="1"/>
              </p:cNvSpPr>
              <p:nvPr/>
            </p:nvSpPr>
            <p:spPr bwMode="auto">
              <a:xfrm>
                <a:off x="3851" y="1086"/>
                <a:ext cx="344"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６０</a:t>
                </a:r>
              </a:p>
            </p:txBody>
          </p:sp>
          <p:sp>
            <p:nvSpPr>
              <p:cNvPr id="54480" name="Text Box 286"/>
              <p:cNvSpPr txBox="1">
                <a:spLocks noChangeArrowheads="1"/>
              </p:cNvSpPr>
              <p:nvPr/>
            </p:nvSpPr>
            <p:spPr bwMode="auto">
              <a:xfrm>
                <a:off x="3851" y="894"/>
                <a:ext cx="344"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８０</a:t>
                </a:r>
              </a:p>
            </p:txBody>
          </p:sp>
          <p:sp>
            <p:nvSpPr>
              <p:cNvPr id="54481" name="Text Box 287"/>
              <p:cNvSpPr txBox="1">
                <a:spLocks noChangeArrowheads="1"/>
              </p:cNvSpPr>
              <p:nvPr/>
            </p:nvSpPr>
            <p:spPr bwMode="auto">
              <a:xfrm>
                <a:off x="3851" y="720"/>
                <a:ext cx="344"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１００</a:t>
                </a:r>
              </a:p>
            </p:txBody>
          </p:sp>
          <p:sp>
            <p:nvSpPr>
              <p:cNvPr id="54482" name="Line 290"/>
              <p:cNvSpPr>
                <a:spLocks noChangeShapeType="1"/>
              </p:cNvSpPr>
              <p:nvPr/>
            </p:nvSpPr>
            <p:spPr bwMode="auto">
              <a:xfrm>
                <a:off x="3822" y="768"/>
                <a:ext cx="5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483" name="Text Box 291"/>
              <p:cNvSpPr txBox="1">
                <a:spLocks noChangeArrowheads="1"/>
              </p:cNvSpPr>
              <p:nvPr/>
            </p:nvSpPr>
            <p:spPr bwMode="auto">
              <a:xfrm>
                <a:off x="3879" y="633"/>
                <a:ext cx="345"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a:t>
                </a:r>
              </a:p>
            </p:txBody>
          </p:sp>
          <p:sp>
            <p:nvSpPr>
              <p:cNvPr id="54484" name="Text Box 292"/>
              <p:cNvSpPr txBox="1">
                <a:spLocks noChangeArrowheads="1"/>
              </p:cNvSpPr>
              <p:nvPr/>
            </p:nvSpPr>
            <p:spPr bwMode="auto">
              <a:xfrm>
                <a:off x="2673" y="729"/>
                <a:ext cx="345"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件</a:t>
                </a:r>
              </a:p>
            </p:txBody>
          </p:sp>
          <p:sp>
            <p:nvSpPr>
              <p:cNvPr id="54485" name="Text Box 294"/>
              <p:cNvSpPr txBox="1">
                <a:spLocks noChangeArrowheads="1"/>
              </p:cNvSpPr>
              <p:nvPr/>
            </p:nvSpPr>
            <p:spPr bwMode="auto">
              <a:xfrm>
                <a:off x="2903" y="1272"/>
                <a:ext cx="345"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54486" name="Text Box 295"/>
              <p:cNvSpPr txBox="1">
                <a:spLocks noChangeArrowheads="1"/>
              </p:cNvSpPr>
              <p:nvPr/>
            </p:nvSpPr>
            <p:spPr bwMode="auto">
              <a:xfrm>
                <a:off x="3075" y="1020"/>
                <a:ext cx="345"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1000" dirty="0">
                    <a:latin typeface="HG丸ｺﾞｼｯｸM-PRO" panose="020F0600000000000000" pitchFamily="50" charset="-128"/>
                    <a:ea typeface="HG丸ｺﾞｼｯｸM-PRO" panose="020F0600000000000000" pitchFamily="50" charset="-128"/>
                  </a:rPr>
                  <a:t>●</a:t>
                </a:r>
              </a:p>
            </p:txBody>
          </p:sp>
          <p:sp>
            <p:nvSpPr>
              <p:cNvPr id="54487" name="Text Box 296"/>
              <p:cNvSpPr txBox="1">
                <a:spLocks noChangeArrowheads="1"/>
              </p:cNvSpPr>
              <p:nvPr/>
            </p:nvSpPr>
            <p:spPr bwMode="auto">
              <a:xfrm>
                <a:off x="3255" y="888"/>
                <a:ext cx="344"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1000" dirty="0">
                    <a:latin typeface="HG丸ｺﾞｼｯｸM-PRO" panose="020F0600000000000000" pitchFamily="50" charset="-128"/>
                    <a:ea typeface="HG丸ｺﾞｼｯｸM-PRO" panose="020F0600000000000000" pitchFamily="50" charset="-128"/>
                  </a:rPr>
                  <a:t>●</a:t>
                </a:r>
              </a:p>
            </p:txBody>
          </p:sp>
          <p:sp>
            <p:nvSpPr>
              <p:cNvPr id="54488" name="Text Box 297"/>
              <p:cNvSpPr txBox="1">
                <a:spLocks noChangeArrowheads="1"/>
              </p:cNvSpPr>
              <p:nvPr/>
            </p:nvSpPr>
            <p:spPr bwMode="auto">
              <a:xfrm>
                <a:off x="3420" y="828"/>
                <a:ext cx="345"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54489" name="Text Box 298"/>
              <p:cNvSpPr txBox="1">
                <a:spLocks noChangeArrowheads="1"/>
              </p:cNvSpPr>
              <p:nvPr/>
            </p:nvSpPr>
            <p:spPr bwMode="auto">
              <a:xfrm>
                <a:off x="3592" y="780"/>
                <a:ext cx="345"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54490" name="Text Box 299"/>
              <p:cNvSpPr txBox="1">
                <a:spLocks noChangeArrowheads="1"/>
              </p:cNvSpPr>
              <p:nvPr/>
            </p:nvSpPr>
            <p:spPr bwMode="auto">
              <a:xfrm>
                <a:off x="3765" y="672"/>
                <a:ext cx="344"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a:t>
                </a:r>
              </a:p>
            </p:txBody>
          </p:sp>
          <p:sp>
            <p:nvSpPr>
              <p:cNvPr id="54491" name="Line 301"/>
              <p:cNvSpPr>
                <a:spLocks noChangeShapeType="1"/>
              </p:cNvSpPr>
              <p:nvPr/>
            </p:nvSpPr>
            <p:spPr bwMode="auto">
              <a:xfrm flipV="1">
                <a:off x="2846" y="1344"/>
                <a:ext cx="150" cy="38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492" name="Line 302"/>
              <p:cNvSpPr>
                <a:spLocks noChangeShapeType="1"/>
              </p:cNvSpPr>
              <p:nvPr/>
            </p:nvSpPr>
            <p:spPr bwMode="auto">
              <a:xfrm flipV="1">
                <a:off x="3003" y="1104"/>
                <a:ext cx="166" cy="2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493" name="Line 303"/>
              <p:cNvSpPr>
                <a:spLocks noChangeShapeType="1"/>
              </p:cNvSpPr>
              <p:nvPr/>
            </p:nvSpPr>
            <p:spPr bwMode="auto">
              <a:xfrm flipV="1">
                <a:off x="3190" y="972"/>
                <a:ext cx="144" cy="10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494" name="Line 304"/>
              <p:cNvSpPr>
                <a:spLocks noChangeShapeType="1"/>
              </p:cNvSpPr>
              <p:nvPr/>
            </p:nvSpPr>
            <p:spPr bwMode="auto">
              <a:xfrm flipV="1">
                <a:off x="3362" y="906"/>
                <a:ext cx="166" cy="5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495" name="Line 305"/>
              <p:cNvSpPr>
                <a:spLocks noChangeShapeType="1"/>
              </p:cNvSpPr>
              <p:nvPr/>
            </p:nvSpPr>
            <p:spPr bwMode="auto">
              <a:xfrm flipV="1">
                <a:off x="3520" y="846"/>
                <a:ext cx="187" cy="5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496" name="Line 306"/>
              <p:cNvSpPr>
                <a:spLocks noChangeShapeType="1"/>
              </p:cNvSpPr>
              <p:nvPr/>
            </p:nvSpPr>
            <p:spPr bwMode="auto">
              <a:xfrm flipV="1">
                <a:off x="3700" y="756"/>
                <a:ext cx="165" cy="9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4497" name="Text Box 308"/>
              <p:cNvSpPr txBox="1">
                <a:spLocks noChangeArrowheads="1"/>
              </p:cNvSpPr>
              <p:nvPr/>
            </p:nvSpPr>
            <p:spPr bwMode="auto">
              <a:xfrm>
                <a:off x="2543" y="1008"/>
                <a:ext cx="194" cy="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不良件数</a:t>
                </a:r>
              </a:p>
            </p:txBody>
          </p:sp>
          <p:sp>
            <p:nvSpPr>
              <p:cNvPr id="54498" name="Text Box 309"/>
              <p:cNvSpPr txBox="1">
                <a:spLocks noChangeArrowheads="1"/>
              </p:cNvSpPr>
              <p:nvPr/>
            </p:nvSpPr>
            <p:spPr bwMode="auto">
              <a:xfrm>
                <a:off x="3983" y="1008"/>
                <a:ext cx="194" cy="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累積比率</a:t>
                </a:r>
              </a:p>
            </p:txBody>
          </p:sp>
          <p:sp>
            <p:nvSpPr>
              <p:cNvPr id="54499" name="Text Box 313"/>
              <p:cNvSpPr txBox="1">
                <a:spLocks noChangeArrowheads="1"/>
              </p:cNvSpPr>
              <p:nvPr/>
            </p:nvSpPr>
            <p:spPr bwMode="auto">
              <a:xfrm>
                <a:off x="2767" y="2066"/>
                <a:ext cx="1223"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図６．不良項目別パレート図</a:t>
                </a:r>
              </a:p>
            </p:txBody>
          </p:sp>
          <p:sp>
            <p:nvSpPr>
              <p:cNvPr id="54500" name="Text Box 314"/>
              <p:cNvSpPr txBox="1">
                <a:spLocks noChangeArrowheads="1"/>
              </p:cNvSpPr>
              <p:nvPr/>
            </p:nvSpPr>
            <p:spPr bwMode="auto">
              <a:xfrm>
                <a:off x="3264" y="1104"/>
                <a:ext cx="576" cy="2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lnSpc>
                    <a:spcPct val="90000"/>
                  </a:lnSpc>
                  <a:spcBef>
                    <a:spcPct val="0"/>
                  </a:spcBef>
                  <a:buFontTx/>
                  <a:buNone/>
                </a:pPr>
                <a:r>
                  <a:rPr lang="en-US" altLang="ja-JP" sz="800">
                    <a:latin typeface="HG丸ｺﾞｼｯｸM-PRO" panose="020F0600000000000000" pitchFamily="50" charset="-128"/>
                    <a:ea typeface="HG丸ｺﾞｼｯｸM-PRO" panose="020F0600000000000000" pitchFamily="50" charset="-128"/>
                  </a:rPr>
                  <a:t>99</a:t>
                </a:r>
                <a:r>
                  <a:rPr lang="ja-JP" altLang="en-US" sz="800">
                    <a:latin typeface="HG丸ｺﾞｼｯｸM-PRO" panose="020F0600000000000000" pitchFamily="50" charset="-128"/>
                    <a:ea typeface="HG丸ｺﾞｼｯｸM-PRO" panose="020F0600000000000000" pitchFamily="50" charset="-128"/>
                  </a:rPr>
                  <a:t>年</a:t>
                </a:r>
                <a:r>
                  <a:rPr lang="en-US" altLang="ja-JP" sz="800">
                    <a:latin typeface="HG丸ｺﾞｼｯｸM-PRO" panose="020F0600000000000000" pitchFamily="50" charset="-128"/>
                    <a:ea typeface="HG丸ｺﾞｼｯｸM-PRO" panose="020F0600000000000000" pitchFamily="50" charset="-128"/>
                  </a:rPr>
                  <a:t>2</a:t>
                </a:r>
                <a:r>
                  <a:rPr lang="ja-JP" altLang="en-US" sz="800">
                    <a:latin typeface="HG丸ｺﾞｼｯｸM-PRO" panose="020F0600000000000000" pitchFamily="50" charset="-128"/>
                    <a:ea typeface="HG丸ｺﾞｼｯｸM-PRO" panose="020F0600000000000000" pitchFamily="50" charset="-128"/>
                  </a:rPr>
                  <a:t>～</a:t>
                </a:r>
                <a:r>
                  <a:rPr lang="en-US" altLang="ja-JP" sz="800">
                    <a:latin typeface="HG丸ｺﾞｼｯｸM-PRO" panose="020F0600000000000000" pitchFamily="50" charset="-128"/>
                    <a:ea typeface="HG丸ｺﾞｼｯｸM-PRO" panose="020F0600000000000000" pitchFamily="50" charset="-128"/>
                  </a:rPr>
                  <a:t>3</a:t>
                </a:r>
                <a:r>
                  <a:rPr lang="ja-JP" altLang="en-US" sz="800">
                    <a:latin typeface="HG丸ｺﾞｼｯｸM-PRO" panose="020F0600000000000000" pitchFamily="50" charset="-128"/>
                    <a:ea typeface="HG丸ｺﾞｼｯｸM-PRO" panose="020F0600000000000000" pitchFamily="50" charset="-128"/>
                  </a:rPr>
                  <a:t>月</a:t>
                </a:r>
              </a:p>
              <a:p>
                <a:pPr algn="ctr" eaLnBrk="1" hangingPunct="1">
                  <a:lnSpc>
                    <a:spcPct val="90000"/>
                  </a:lnSpc>
                  <a:spcBef>
                    <a:spcPct val="0"/>
                  </a:spcBef>
                  <a:buFontTx/>
                  <a:buNone/>
                </a:pPr>
                <a:r>
                  <a:rPr lang="en-US" altLang="ja-JP" sz="800">
                    <a:latin typeface="HG丸ｺﾞｼｯｸM-PRO" panose="020F0600000000000000" pitchFamily="50" charset="-128"/>
                    <a:ea typeface="HG丸ｺﾞｼｯｸM-PRO" panose="020F0600000000000000" pitchFamily="50" charset="-128"/>
                  </a:rPr>
                  <a:t>n=</a:t>
                </a:r>
                <a:r>
                  <a:rPr lang="ja-JP" altLang="en-US" sz="800">
                    <a:latin typeface="HG丸ｺﾞｼｯｸM-PRO" panose="020F0600000000000000" pitchFamily="50" charset="-128"/>
                    <a:ea typeface="HG丸ｺﾞｼｯｸM-PRO" panose="020F0600000000000000" pitchFamily="50" charset="-128"/>
                  </a:rPr>
                  <a:t>１３４</a:t>
                </a:r>
              </a:p>
              <a:p>
                <a:pPr algn="ctr" eaLnBrk="1" hangingPunct="1">
                  <a:lnSpc>
                    <a:spcPct val="90000"/>
                  </a:lnSpc>
                  <a:spcBef>
                    <a:spcPct val="0"/>
                  </a:spcBef>
                  <a:buFontTx/>
                  <a:buNone/>
                </a:pPr>
                <a:r>
                  <a:rPr lang="ja-JP" altLang="en-US" sz="800">
                    <a:latin typeface="HG丸ｺﾞｼｯｸM-PRO" panose="020F0600000000000000" pitchFamily="50" charset="-128"/>
                    <a:ea typeface="HG丸ｺﾞｼｯｸM-PRO" panose="020F0600000000000000" pitchFamily="50" charset="-128"/>
                  </a:rPr>
                  <a:t>作成者：すずき</a:t>
                </a:r>
              </a:p>
            </p:txBody>
          </p:sp>
        </p:grpSp>
        <p:sp>
          <p:nvSpPr>
            <p:cNvPr id="54437" name="Text Box 803"/>
            <p:cNvSpPr txBox="1">
              <a:spLocks noChangeArrowheads="1"/>
            </p:cNvSpPr>
            <p:nvPr/>
          </p:nvSpPr>
          <p:spPr bwMode="auto">
            <a:xfrm>
              <a:off x="11133856" y="4472354"/>
              <a:ext cx="396000"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600" dirty="0">
                  <a:latin typeface="HG丸ｺﾞｼｯｸM-PRO" panose="020F0600000000000000" pitchFamily="50" charset="-128"/>
                  <a:ea typeface="HG丸ｺﾞｼｯｸM-PRO" panose="020F0600000000000000" pitchFamily="50" charset="-128"/>
                </a:rPr>
                <a:t>５５</a:t>
              </a:r>
            </a:p>
          </p:txBody>
        </p:sp>
        <p:sp>
          <p:nvSpPr>
            <p:cNvPr id="54438" name="Text Box 804"/>
            <p:cNvSpPr txBox="1">
              <a:spLocks noChangeArrowheads="1"/>
            </p:cNvSpPr>
            <p:nvPr/>
          </p:nvSpPr>
          <p:spPr bwMode="auto">
            <a:xfrm>
              <a:off x="11515653" y="4699684"/>
              <a:ext cx="396000"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600">
                  <a:latin typeface="HG丸ｺﾞｼｯｸM-PRO" panose="020F0600000000000000" pitchFamily="50" charset="-128"/>
                  <a:ea typeface="HG丸ｺﾞｼｯｸM-PRO" panose="020F0600000000000000" pitchFamily="50" charset="-128"/>
                </a:rPr>
                <a:t>３４</a:t>
              </a:r>
            </a:p>
          </p:txBody>
        </p:sp>
        <p:sp>
          <p:nvSpPr>
            <p:cNvPr id="54439" name="Text Box 805"/>
            <p:cNvSpPr txBox="1">
              <a:spLocks noChangeArrowheads="1"/>
            </p:cNvSpPr>
            <p:nvPr/>
          </p:nvSpPr>
          <p:spPr bwMode="auto">
            <a:xfrm>
              <a:off x="11744253" y="4829859"/>
              <a:ext cx="396000"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600">
                  <a:latin typeface="HG丸ｺﾞｼｯｸM-PRO" panose="020F0600000000000000" pitchFamily="50" charset="-128"/>
                  <a:ea typeface="HG丸ｺﾞｼｯｸM-PRO" panose="020F0600000000000000" pitchFamily="50" charset="-128"/>
                </a:rPr>
                <a:t>２２</a:t>
              </a:r>
            </a:p>
          </p:txBody>
        </p:sp>
        <p:sp>
          <p:nvSpPr>
            <p:cNvPr id="54440" name="Text Box 806"/>
            <p:cNvSpPr txBox="1">
              <a:spLocks noChangeArrowheads="1"/>
            </p:cNvSpPr>
            <p:nvPr/>
          </p:nvSpPr>
          <p:spPr bwMode="auto">
            <a:xfrm>
              <a:off x="12049053" y="4947334"/>
              <a:ext cx="396000"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600">
                  <a:latin typeface="HG丸ｺﾞｼｯｸM-PRO" panose="020F0600000000000000" pitchFamily="50" charset="-128"/>
                  <a:ea typeface="HG丸ｺﾞｼｯｸM-PRO" panose="020F0600000000000000" pitchFamily="50" charset="-128"/>
                </a:rPr>
                <a:t>１０</a:t>
              </a:r>
            </a:p>
          </p:txBody>
        </p:sp>
        <p:sp>
          <p:nvSpPr>
            <p:cNvPr id="54441" name="Text Box 807"/>
            <p:cNvSpPr txBox="1">
              <a:spLocks noChangeArrowheads="1"/>
            </p:cNvSpPr>
            <p:nvPr/>
          </p:nvSpPr>
          <p:spPr bwMode="auto">
            <a:xfrm>
              <a:off x="12277653" y="5029884"/>
              <a:ext cx="304800" cy="184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600">
                  <a:latin typeface="HG丸ｺﾞｼｯｸM-PRO" panose="020F0600000000000000" pitchFamily="50" charset="-128"/>
                  <a:ea typeface="HG丸ｺﾞｼｯｸM-PRO" panose="020F0600000000000000" pitchFamily="50" charset="-128"/>
                </a:rPr>
                <a:t>５</a:t>
              </a:r>
            </a:p>
          </p:txBody>
        </p:sp>
        <p:sp>
          <p:nvSpPr>
            <p:cNvPr id="54442" name="Text Box 808"/>
            <p:cNvSpPr txBox="1">
              <a:spLocks noChangeArrowheads="1"/>
            </p:cNvSpPr>
            <p:nvPr/>
          </p:nvSpPr>
          <p:spPr bwMode="auto">
            <a:xfrm>
              <a:off x="12582453" y="4947334"/>
              <a:ext cx="304800" cy="184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600">
                  <a:latin typeface="HG丸ｺﾞｼｯｸM-PRO" panose="020F0600000000000000" pitchFamily="50" charset="-128"/>
                  <a:ea typeface="HG丸ｺﾞｼｯｸM-PRO" panose="020F0600000000000000" pitchFamily="50" charset="-128"/>
                </a:rPr>
                <a:t>８</a:t>
              </a:r>
            </a:p>
          </p:txBody>
        </p:sp>
      </p:grpSp>
      <p:sp>
        <p:nvSpPr>
          <p:cNvPr id="54372" name="Rectangle 997"/>
          <p:cNvSpPr>
            <a:spLocks noChangeArrowheads="1"/>
          </p:cNvSpPr>
          <p:nvPr/>
        </p:nvSpPr>
        <p:spPr bwMode="auto">
          <a:xfrm>
            <a:off x="71438" y="39688"/>
            <a:ext cx="2959100"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latin typeface="HG丸ｺﾞｼｯｸM-PRO" panose="020F0600000000000000" pitchFamily="50" charset="-128"/>
                <a:ea typeface="HG丸ｺﾞｼｯｸM-PRO" panose="020F0600000000000000" pitchFamily="50" charset="-128"/>
                <a:cs typeface="Times New Roman" panose="02020603050405020304" pitchFamily="18" charset="0"/>
              </a:rPr>
              <a:t>４</a:t>
            </a:r>
            <a:r>
              <a:rPr lang="en-US" altLang="ja-JP" sz="1600" b="1">
                <a:latin typeface="HG丸ｺﾞｼｯｸM-PRO" panose="020F0600000000000000" pitchFamily="50" charset="-128"/>
                <a:ea typeface="HG丸ｺﾞｼｯｸM-PRO" panose="020F0600000000000000" pitchFamily="50" charset="-128"/>
                <a:cs typeface="Times New Roman" panose="02020603050405020304" pitchFamily="18" charset="0"/>
              </a:rPr>
              <a:t>.4.</a:t>
            </a:r>
            <a:r>
              <a:rPr lang="ja-JP" altLang="en-US" sz="1600" b="1">
                <a:latin typeface="HG丸ｺﾞｼｯｸM-PRO" panose="020F0600000000000000" pitchFamily="50" charset="-128"/>
                <a:ea typeface="HG丸ｺﾞｼｯｸM-PRO" panose="020F0600000000000000" pitchFamily="50" charset="-128"/>
                <a:cs typeface="Times New Roman" panose="02020603050405020304" pitchFamily="18" charset="0"/>
              </a:rPr>
              <a:t>３　パレート図</a:t>
            </a:r>
          </a:p>
        </p:txBody>
      </p:sp>
      <p:sp>
        <p:nvSpPr>
          <p:cNvPr id="54436" name="Rectangle 14"/>
          <p:cNvSpPr>
            <a:spLocks noChangeArrowheads="1"/>
          </p:cNvSpPr>
          <p:nvPr/>
        </p:nvSpPr>
        <p:spPr bwMode="auto">
          <a:xfrm>
            <a:off x="7342981" y="408857"/>
            <a:ext cx="5449888" cy="647700"/>
          </a:xfrm>
          <a:prstGeom prst="rect">
            <a:avLst/>
          </a:prstGeom>
          <a:noFill/>
          <a:ln>
            <a:noFill/>
          </a:ln>
          <a:effec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spc="-100" dirty="0">
                <a:latin typeface="HG丸ｺﾞｼｯｸM-PRO" panose="020F0400000000000000" pitchFamily="50" charset="-128"/>
                <a:ea typeface="HG丸ｺﾞｼｯｸM-PRO" panose="020F0400000000000000" pitchFamily="50" charset="-128"/>
              </a:rPr>
              <a:t>①棒グラフと累積折れ線グラフの組み合わせグラフ。</a:t>
            </a:r>
            <a:endParaRPr lang="en-US" altLang="ja-JP" sz="1200" spc="-100" dirty="0">
              <a:latin typeface="HG丸ｺﾞｼｯｸM-PRO" panose="020F0400000000000000" pitchFamily="50" charset="-128"/>
              <a:ea typeface="HG丸ｺﾞｼｯｸM-PRO" panose="020F0400000000000000" pitchFamily="50" charset="-128"/>
            </a:endParaRPr>
          </a:p>
          <a:p>
            <a:pPr>
              <a:spcBef>
                <a:spcPct val="0"/>
              </a:spcBef>
              <a:buFontTx/>
              <a:buNone/>
              <a:defRPr/>
            </a:pPr>
            <a:r>
              <a:rPr lang="ja-JP" altLang="en-US" sz="1200" spc="-100" dirty="0">
                <a:latin typeface="HG丸ｺﾞｼｯｸM-PRO" panose="020F0400000000000000" pitchFamily="50" charset="-128"/>
                <a:ea typeface="HG丸ｺﾞｼｯｸM-PRO" panose="020F0400000000000000" pitchFamily="50" charset="-128"/>
              </a:rPr>
              <a:t>②層別した項目のうち，どの項目が重要（値が大きい）か，</a:t>
            </a:r>
            <a:endParaRPr lang="en-US" altLang="ja-JP" sz="1200" spc="-100" dirty="0">
              <a:latin typeface="HG丸ｺﾞｼｯｸM-PRO" panose="020F0400000000000000" pitchFamily="50" charset="-128"/>
              <a:ea typeface="HG丸ｺﾞｼｯｸM-PRO" panose="020F0400000000000000" pitchFamily="50" charset="-128"/>
            </a:endParaRPr>
          </a:p>
          <a:p>
            <a:pPr>
              <a:spcBef>
                <a:spcPct val="0"/>
              </a:spcBef>
              <a:buFontTx/>
              <a:buNone/>
              <a:defRPr/>
            </a:pPr>
            <a:r>
              <a:rPr lang="ja-JP" altLang="en-US" sz="1200" spc="-100" dirty="0">
                <a:latin typeface="HG丸ｺﾞｼｯｸM-PRO" panose="020F0400000000000000" pitchFamily="50" charset="-128"/>
                <a:ea typeface="HG丸ｺﾞｼｯｸM-PRO" panose="020F0400000000000000" pitchFamily="50" charset="-128"/>
              </a:rPr>
              <a:t>また，それが全体のどの程度の比率を占めているかを知る。</a:t>
            </a:r>
          </a:p>
        </p:txBody>
      </p:sp>
      <p:sp>
        <p:nvSpPr>
          <p:cNvPr id="54374" name="Rectangle 8"/>
          <p:cNvSpPr>
            <a:spLocks noChangeArrowheads="1"/>
          </p:cNvSpPr>
          <p:nvPr/>
        </p:nvSpPr>
        <p:spPr bwMode="auto">
          <a:xfrm>
            <a:off x="107950" y="3114055"/>
            <a:ext cx="6438900"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dirty="0">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en-US" altLang="ja-JP" sz="1200" dirty="0">
                <a:latin typeface="HG丸ｺﾞｼｯｸM-PRO" panose="020F0600000000000000" pitchFamily="50" charset="-128"/>
                <a:ea typeface="HG丸ｺﾞｼｯｸM-PRO" panose="020F0600000000000000" pitchFamily="50" charset="-128"/>
                <a:cs typeface="Times New Roman" panose="02020603050405020304" pitchFamily="18" charset="0"/>
              </a:rPr>
              <a:t>2</a:t>
            </a:r>
            <a:r>
              <a:rPr lang="ja-JP" altLang="en-US" sz="1200" dirty="0">
                <a:latin typeface="HG丸ｺﾞｼｯｸM-PRO" panose="020F0600000000000000" pitchFamily="50" charset="-128"/>
                <a:ea typeface="HG丸ｺﾞｼｯｸM-PRO" panose="020F0600000000000000" pitchFamily="50" charset="-128"/>
                <a:cs typeface="Times New Roman" panose="02020603050405020304" pitchFamily="18" charset="0"/>
              </a:rPr>
              <a:t>）どんな時に使うもの</a:t>
            </a:r>
          </a:p>
        </p:txBody>
      </p:sp>
      <p:sp>
        <p:nvSpPr>
          <p:cNvPr id="54375" name="Rectangle 14"/>
          <p:cNvSpPr>
            <a:spLocks noChangeArrowheads="1"/>
          </p:cNvSpPr>
          <p:nvPr/>
        </p:nvSpPr>
        <p:spPr bwMode="auto">
          <a:xfrm>
            <a:off x="539750" y="3375978"/>
            <a:ext cx="6210300"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①現状把握時に用いる</a:t>
            </a:r>
            <a:endParaRPr lang="en-US" altLang="ja-JP" sz="1200" dirty="0">
              <a:latin typeface="HG丸ｺﾞｼｯｸM-PRO" panose="020F0600000000000000" pitchFamily="50" charset="-128"/>
              <a:ea typeface="HG丸ｺﾞｼｯｸM-PRO" panose="020F0600000000000000" pitchFamily="50" charset="-128"/>
            </a:endParaRPr>
          </a:p>
          <a:p>
            <a:pPr>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・全体のデータ数（不良数，得点等）の計がわかり，どの項目が重要なのかがわかる。</a:t>
            </a:r>
            <a:endParaRPr lang="en-US" altLang="ja-JP" sz="1200" dirty="0">
              <a:latin typeface="HG丸ｺﾞｼｯｸM-PRO" panose="020F0600000000000000" pitchFamily="50" charset="-128"/>
              <a:ea typeface="HG丸ｺﾞｼｯｸM-PRO" panose="020F0600000000000000" pitchFamily="50" charset="-128"/>
            </a:endParaRPr>
          </a:p>
          <a:p>
            <a:pPr>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・どの項目に重点をしぼればよいのかがハッキリする。 （重点指向）</a:t>
            </a:r>
          </a:p>
        </p:txBody>
      </p:sp>
      <p:sp>
        <p:nvSpPr>
          <p:cNvPr id="54376" name="Rectangle 14"/>
          <p:cNvSpPr>
            <a:spLocks noChangeArrowheads="1"/>
          </p:cNvSpPr>
          <p:nvPr/>
        </p:nvSpPr>
        <p:spPr bwMode="auto">
          <a:xfrm>
            <a:off x="539750" y="6559550"/>
            <a:ext cx="5856288"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a:latin typeface="HG丸ｺﾞｼｯｸM-PRO" panose="020F0600000000000000" pitchFamily="50" charset="-128"/>
                <a:ea typeface="HG丸ｺﾞｼｯｸM-PRO" panose="020F0600000000000000" pitchFamily="50" charset="-128"/>
              </a:rPr>
              <a:t>②目標値設定時に用いる</a:t>
            </a:r>
            <a:endParaRPr lang="en-US" altLang="ja-JP" sz="1200">
              <a:latin typeface="HG丸ｺﾞｼｯｸM-PRO" panose="020F0600000000000000" pitchFamily="50" charset="-128"/>
              <a:ea typeface="HG丸ｺﾞｼｯｸM-PRO" panose="020F0600000000000000" pitchFamily="50" charset="-128"/>
            </a:endParaRPr>
          </a:p>
          <a:p>
            <a:pPr>
              <a:spcBef>
                <a:spcPct val="0"/>
              </a:spcBef>
              <a:buFontTx/>
              <a:buNone/>
            </a:pPr>
            <a:r>
              <a:rPr lang="ja-JP" altLang="en-US" sz="1200">
                <a:latin typeface="HG丸ｺﾞｼｯｸM-PRO" panose="020F0600000000000000" pitchFamily="50" charset="-128"/>
                <a:ea typeface="HG丸ｺﾞｼｯｸM-PRO" panose="020F0600000000000000" pitchFamily="50" charset="-128"/>
              </a:rPr>
              <a:t>・不良数削減の場合，上位２項目で８０％を占めていたとする，それを半減すれば全体として４０％減となることが一目でわかる。</a:t>
            </a:r>
          </a:p>
        </p:txBody>
      </p:sp>
      <p:sp>
        <p:nvSpPr>
          <p:cNvPr id="54377" name="Rectangle 14"/>
          <p:cNvSpPr>
            <a:spLocks noChangeArrowheads="1"/>
          </p:cNvSpPr>
          <p:nvPr/>
        </p:nvSpPr>
        <p:spPr bwMode="auto">
          <a:xfrm>
            <a:off x="539750" y="7115175"/>
            <a:ext cx="6156325"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a:latin typeface="HG丸ｺﾞｼｯｸM-PRO" panose="020F0600000000000000" pitchFamily="50" charset="-128"/>
                <a:ea typeface="HG丸ｺﾞｼｯｸM-PRO" panose="020F0600000000000000" pitchFamily="50" charset="-128"/>
              </a:rPr>
              <a:t>③効果の確認時に用いる</a:t>
            </a:r>
            <a:endParaRPr lang="en-US" altLang="ja-JP" sz="1200">
              <a:latin typeface="HG丸ｺﾞｼｯｸM-PRO" panose="020F0600000000000000" pitchFamily="50" charset="-128"/>
              <a:ea typeface="HG丸ｺﾞｼｯｸM-PRO" panose="020F0600000000000000" pitchFamily="50" charset="-128"/>
            </a:endParaRPr>
          </a:p>
          <a:p>
            <a:pPr>
              <a:spcBef>
                <a:spcPct val="0"/>
              </a:spcBef>
              <a:buFontTx/>
              <a:buNone/>
            </a:pPr>
            <a:r>
              <a:rPr lang="ja-JP" altLang="en-US" sz="1200">
                <a:latin typeface="HG丸ｺﾞｼｯｸM-PRO" panose="020F0600000000000000" pitchFamily="50" charset="-128"/>
                <a:ea typeface="HG丸ｺﾞｼｯｸM-PRO" panose="020F0600000000000000" pitchFamily="50" charset="-128"/>
              </a:rPr>
              <a:t>・現状把握のパレート図と，効果確認のパレート図を並べれば，各項目の値の変化，</a:t>
            </a:r>
            <a:endParaRPr lang="en-US" altLang="ja-JP" sz="1200">
              <a:latin typeface="HG丸ｺﾞｼｯｸM-PRO" panose="020F0600000000000000" pitchFamily="50" charset="-128"/>
              <a:ea typeface="HG丸ｺﾞｼｯｸM-PRO" panose="020F0600000000000000" pitchFamily="50" charset="-128"/>
            </a:endParaRPr>
          </a:p>
          <a:p>
            <a:pPr>
              <a:spcBef>
                <a:spcPct val="0"/>
              </a:spcBef>
              <a:buFontTx/>
              <a:buNone/>
            </a:pPr>
            <a:r>
              <a:rPr lang="ja-JP" altLang="en-US" sz="1200">
                <a:latin typeface="HG丸ｺﾞｼｯｸM-PRO" panose="020F0600000000000000" pitchFamily="50" charset="-128"/>
                <a:ea typeface="HG丸ｺﾞｼｯｸM-PRO" panose="020F0600000000000000" pitchFamily="50" charset="-128"/>
              </a:rPr>
              <a:t>トータル値の増減とその比率がすぐにわかる。 </a:t>
            </a:r>
          </a:p>
        </p:txBody>
      </p:sp>
      <p:graphicFrame>
        <p:nvGraphicFramePr>
          <p:cNvPr id="2" name="Group 801"/>
          <p:cNvGraphicFramePr>
            <a:graphicFrameLocks noGrp="1"/>
          </p:cNvGraphicFramePr>
          <p:nvPr>
            <p:extLst>
              <p:ext uri="{D42A27DB-BD31-4B8C-83A1-F6EECF244321}">
                <p14:modId xmlns:p14="http://schemas.microsoft.com/office/powerpoint/2010/main" val="3212418612"/>
              </p:ext>
            </p:extLst>
          </p:nvPr>
        </p:nvGraphicFramePr>
        <p:xfrm>
          <a:off x="7326313" y="1376363"/>
          <a:ext cx="3662566" cy="2010736"/>
        </p:xfrm>
        <a:graphic>
          <a:graphicData uri="http://schemas.openxmlformats.org/drawingml/2006/table">
            <a:tbl>
              <a:tblPr/>
              <a:tblGrid>
                <a:gridCol w="860743">
                  <a:extLst>
                    <a:ext uri="{9D8B030D-6E8A-4147-A177-3AD203B41FA5}">
                      <a16:colId xmlns:a16="http://schemas.microsoft.com/office/drawing/2014/main" val="20000"/>
                    </a:ext>
                  </a:extLst>
                </a:gridCol>
                <a:gridCol w="733743">
                  <a:extLst>
                    <a:ext uri="{9D8B030D-6E8A-4147-A177-3AD203B41FA5}">
                      <a16:colId xmlns:a16="http://schemas.microsoft.com/office/drawing/2014/main" val="20001"/>
                    </a:ext>
                  </a:extLst>
                </a:gridCol>
                <a:gridCol w="987743">
                  <a:extLst>
                    <a:ext uri="{9D8B030D-6E8A-4147-A177-3AD203B41FA5}">
                      <a16:colId xmlns:a16="http://schemas.microsoft.com/office/drawing/2014/main" val="20002"/>
                    </a:ext>
                  </a:extLst>
                </a:gridCol>
                <a:gridCol w="444500">
                  <a:extLst>
                    <a:ext uri="{9D8B030D-6E8A-4147-A177-3AD203B41FA5}">
                      <a16:colId xmlns:a16="http://schemas.microsoft.com/office/drawing/2014/main" val="20003"/>
                    </a:ext>
                  </a:extLst>
                </a:gridCol>
                <a:gridCol w="635837">
                  <a:extLst>
                    <a:ext uri="{9D8B030D-6E8A-4147-A177-3AD203B41FA5}">
                      <a16:colId xmlns:a16="http://schemas.microsoft.com/office/drawing/2014/main" val="20004"/>
                    </a:ext>
                  </a:extLst>
                </a:gridCol>
              </a:tblGrid>
              <a:tr h="22086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不良項目</a:t>
                      </a:r>
                    </a:p>
                  </a:txBody>
                  <a:tcPr marT="49471" marB="4947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a:ln>
                            <a:noFill/>
                          </a:ln>
                          <a:solidFill>
                            <a:schemeClr val="tx1"/>
                          </a:solidFill>
                          <a:effectLst/>
                          <a:latin typeface="HG丸ｺﾞｼｯｸM-PRO" panose="020F0600000000000000" pitchFamily="50" charset="-128"/>
                          <a:ea typeface="HG丸ｺﾞｼｯｸM-PRO" panose="020F0600000000000000" pitchFamily="50" charset="-128"/>
                        </a:rPr>
                        <a:t>不良件数</a:t>
                      </a:r>
                    </a:p>
                  </a:txBody>
                  <a:tcPr marT="49471" marB="4947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a:ln>
                            <a:noFill/>
                          </a:ln>
                          <a:solidFill>
                            <a:schemeClr val="tx1"/>
                          </a:solidFill>
                          <a:effectLst/>
                          <a:latin typeface="HG丸ｺﾞｼｯｸM-PRO" panose="020F0600000000000000" pitchFamily="50" charset="-128"/>
                          <a:ea typeface="HG丸ｺﾞｼｯｸM-PRO" panose="020F0600000000000000" pitchFamily="50" charset="-128"/>
                        </a:rPr>
                        <a:t>累積不良件数</a:t>
                      </a:r>
                    </a:p>
                  </a:txBody>
                  <a:tcPr marT="49471" marB="4947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a:ln>
                            <a:noFill/>
                          </a:ln>
                          <a:solidFill>
                            <a:schemeClr val="tx1"/>
                          </a:solidFill>
                          <a:effectLst/>
                          <a:latin typeface="HG丸ｺﾞｼｯｸM-PRO" panose="020F0600000000000000" pitchFamily="50" charset="-128"/>
                          <a:ea typeface="HG丸ｺﾞｼｯｸM-PRO" panose="020F0600000000000000" pitchFamily="50" charset="-128"/>
                        </a:rPr>
                        <a:t>％</a:t>
                      </a:r>
                    </a:p>
                  </a:txBody>
                  <a:tcPr marT="49471" marB="4947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累積％</a:t>
                      </a:r>
                    </a:p>
                  </a:txBody>
                  <a:tcPr marT="49471" marB="4947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2086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仕上げ不良</a:t>
                      </a:r>
                    </a:p>
                  </a:txBody>
                  <a:tcPr marT="49471" marB="4947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55</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55</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41.0</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41.0</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2086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キズ不良</a:t>
                      </a:r>
                    </a:p>
                  </a:txBody>
                  <a:tcPr marT="49471" marB="4947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34</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89</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25.4</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66.4</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2086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変形不良</a:t>
                      </a:r>
                    </a:p>
                  </a:txBody>
                  <a:tcPr marT="49471" marB="4947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22</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111</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16.4</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82.8</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2086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塗装不良</a:t>
                      </a:r>
                    </a:p>
                  </a:txBody>
                  <a:tcPr marT="49471" marB="4947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10</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121</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7.5</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90.3</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2086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ソリ不良</a:t>
                      </a:r>
                    </a:p>
                  </a:txBody>
                  <a:tcPr marT="49471" marB="4947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5</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126</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3.7</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94.0</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2086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その他</a:t>
                      </a:r>
                    </a:p>
                  </a:txBody>
                  <a:tcPr marT="49471" marB="4947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8</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134</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6.0</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100.0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2086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合計</a:t>
                      </a:r>
                    </a:p>
                  </a:txBody>
                  <a:tcPr marT="49471" marB="4947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134</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134</a:t>
                      </a:r>
                      <a:endParaRPr kumimoji="1" lang="ja-JP" altLang="en-US"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100.0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HG丸ｺﾞｼｯｸM-PRO" panose="020F0600000000000000" pitchFamily="50" charset="-128"/>
                          <a:ea typeface="HG丸ｺﾞｼｯｸM-PRO" panose="020F0600000000000000" pitchFamily="50" charset="-128"/>
                        </a:rPr>
                        <a:t>100.0</a:t>
                      </a: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bl>
          </a:graphicData>
        </a:graphic>
      </p:graphicFrame>
      <p:pic>
        <p:nvPicPr>
          <p:cNvPr id="5" name="図 4"/>
          <p:cNvPicPr>
            <a:picLocks noChangeAspect="1"/>
          </p:cNvPicPr>
          <p:nvPr/>
        </p:nvPicPr>
        <p:blipFill>
          <a:blip r:embed="rId2"/>
          <a:stretch>
            <a:fillRect/>
          </a:stretch>
        </p:blipFill>
        <p:spPr>
          <a:xfrm>
            <a:off x="792956" y="1574339"/>
            <a:ext cx="2658087" cy="1475742"/>
          </a:xfrm>
          <a:prstGeom prst="rect">
            <a:avLst/>
          </a:prstGeom>
        </p:spPr>
      </p:pic>
      <p:pic>
        <p:nvPicPr>
          <p:cNvPr id="7" name="図 6"/>
          <p:cNvPicPr>
            <a:picLocks noChangeAspect="1"/>
          </p:cNvPicPr>
          <p:nvPr/>
        </p:nvPicPr>
        <p:blipFill>
          <a:blip r:embed="rId3"/>
          <a:stretch>
            <a:fillRect/>
          </a:stretch>
        </p:blipFill>
        <p:spPr>
          <a:xfrm>
            <a:off x="4068276" y="450264"/>
            <a:ext cx="2799935" cy="2857468"/>
          </a:xfrm>
          <a:prstGeom prst="rect">
            <a:avLst/>
          </a:prstGeom>
        </p:spPr>
      </p:pic>
      <p:sp>
        <p:nvSpPr>
          <p:cNvPr id="421" name="Rectangle 8"/>
          <p:cNvSpPr>
            <a:spLocks noChangeArrowheads="1"/>
          </p:cNvSpPr>
          <p:nvPr/>
        </p:nvSpPr>
        <p:spPr bwMode="auto">
          <a:xfrm>
            <a:off x="539750" y="708177"/>
            <a:ext cx="3419475"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200" spc="-100" dirty="0">
                <a:latin typeface="HG丸ｺﾞｼｯｸM-PRO" panose="020F0400000000000000" pitchFamily="50" charset="-128"/>
                <a:ea typeface="HG丸ｺﾞｼｯｸM-PRO" panose="020F0400000000000000" pitchFamily="50" charset="-128"/>
              </a:rPr>
              <a:t>棒グラフと累積折れ線グラフの組み合わせグラフのこと。層別した項目のうち，どの項目が重要（値が大きい）か，また，それが全体のどの程度の比率を占めているかを知ることができる。</a:t>
            </a:r>
            <a:endParaRPr lang="en-US" altLang="ja-JP" sz="1200" spc="-100" dirty="0">
              <a:latin typeface="HG丸ｺﾞｼｯｸM-PRO" panose="020F0400000000000000" pitchFamily="50" charset="-128"/>
              <a:ea typeface="HG丸ｺﾞｼｯｸM-PRO" panose="020F0400000000000000" pitchFamily="50" charset="-128"/>
            </a:endParaRPr>
          </a:p>
        </p:txBody>
      </p:sp>
      <p:sp>
        <p:nvSpPr>
          <p:cNvPr id="4" name="Text Box 571">
            <a:extLst>
              <a:ext uri="{FF2B5EF4-FFF2-40B4-BE49-F238E27FC236}">
                <a16:creationId xmlns:a16="http://schemas.microsoft.com/office/drawing/2014/main" id="{E401AF96-B1F9-8ADE-8588-C3ACC0681D4E}"/>
              </a:ext>
            </a:extLst>
          </p:cNvPr>
          <p:cNvSpPr txBox="1">
            <a:spLocks noChangeArrowheads="1"/>
          </p:cNvSpPr>
          <p:nvPr/>
        </p:nvSpPr>
        <p:spPr bwMode="auto">
          <a:xfrm>
            <a:off x="7171390" y="6669893"/>
            <a:ext cx="2014538" cy="231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900" dirty="0">
                <a:latin typeface="HG丸ｺﾞｼｯｸM-PRO" panose="020F0600000000000000" pitchFamily="50" charset="-128"/>
                <a:ea typeface="HG丸ｺﾞｼｯｸM-PRO" panose="020F0600000000000000" pitchFamily="50" charset="-128"/>
              </a:rPr>
              <a:t>※</a:t>
            </a:r>
            <a:r>
              <a:rPr lang="ja-JP" altLang="en-US" sz="900" dirty="0">
                <a:latin typeface="HG丸ｺﾞｼｯｸM-PRO" panose="020F0600000000000000" pitchFamily="50" charset="-128"/>
                <a:ea typeface="HG丸ｺﾞｼｯｸM-PRO" panose="020F0600000000000000" pitchFamily="50" charset="-128"/>
              </a:rPr>
              <a:t>上塗りブツが</a:t>
            </a:r>
            <a:r>
              <a:rPr lang="en-US" altLang="ja-JP" sz="900" dirty="0">
                <a:solidFill>
                  <a:srgbClr val="FF0000"/>
                </a:solidFill>
                <a:latin typeface="HG丸ｺﾞｼｯｸM-PRO" panose="020F0600000000000000" pitchFamily="50" charset="-128"/>
                <a:ea typeface="HG丸ｺﾞｼｯｸM-PRO" panose="020F0600000000000000" pitchFamily="50" charset="-128"/>
              </a:rPr>
              <a:t>59</a:t>
            </a:r>
            <a:r>
              <a:rPr lang="ja-JP" altLang="en-US" sz="900" dirty="0">
                <a:solidFill>
                  <a:srgbClr val="FF0000"/>
                </a:solidFill>
                <a:latin typeface="HG丸ｺﾞｼｯｸM-PRO" panose="020F0600000000000000" pitchFamily="50" charset="-128"/>
                <a:ea typeface="HG丸ｺﾞｼｯｸM-PRO" panose="020F0600000000000000" pitchFamily="50" charset="-128"/>
              </a:rPr>
              <a:t>％</a:t>
            </a:r>
            <a:r>
              <a:rPr lang="ja-JP" altLang="en-US" sz="900" dirty="0">
                <a:latin typeface="HG丸ｺﾞｼｯｸM-PRO" panose="020F0600000000000000" pitchFamily="50" charset="-128"/>
                <a:ea typeface="HG丸ｺﾞｼｯｸM-PRO" panose="020F0600000000000000" pitchFamily="50" charset="-128"/>
              </a:rPr>
              <a:t>占めている</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ct 6">
            <a:extLst>
              <a:ext uri="{FF2B5EF4-FFF2-40B4-BE49-F238E27FC236}">
                <a16:creationId xmlns:a16="http://schemas.microsoft.com/office/drawing/2014/main" id="{678D1401-0D01-E400-297B-04F6D5AC6767}"/>
              </a:ext>
            </a:extLst>
          </p:cNvPr>
          <p:cNvGraphicFramePr>
            <a:graphicFrameLocks noChangeAspect="1"/>
          </p:cNvGraphicFramePr>
          <p:nvPr>
            <p:extLst>
              <p:ext uri="{D42A27DB-BD31-4B8C-83A1-F6EECF244321}">
                <p14:modId xmlns:p14="http://schemas.microsoft.com/office/powerpoint/2010/main" val="2601925006"/>
              </p:ext>
            </p:extLst>
          </p:nvPr>
        </p:nvGraphicFramePr>
        <p:xfrm>
          <a:off x="749364" y="5225917"/>
          <a:ext cx="5464175" cy="4733925"/>
        </p:xfrm>
        <a:graphic>
          <a:graphicData uri="http://schemas.openxmlformats.org/presentationml/2006/ole">
            <mc:AlternateContent xmlns:mc="http://schemas.openxmlformats.org/markup-compatibility/2006">
              <mc:Choice xmlns:v="urn:schemas-microsoft-com:vml" Requires="v">
                <p:oleObj name="Worksheet" r:id="rId3" imgW="6848296" imgH="5933862" progId="Excel.Sheet.8">
                  <p:embed/>
                </p:oleObj>
              </mc:Choice>
              <mc:Fallback>
                <p:oleObj name="Worksheet" r:id="rId3" imgW="6848296" imgH="5933862" progId="Excel.Sheet.8">
                  <p:embed/>
                  <p:pic>
                    <p:nvPicPr>
                      <p:cNvPr id="48133" name="Object 6">
                        <a:extLst>
                          <a:ext uri="{FF2B5EF4-FFF2-40B4-BE49-F238E27FC236}">
                            <a16:creationId xmlns:a16="http://schemas.microsoft.com/office/drawing/2014/main" id="{9820C8ED-E490-408E-A7E7-4BC2EB388C3A}"/>
                          </a:ext>
                        </a:extLst>
                      </p:cNvPr>
                      <p:cNvPicPr>
                        <a:picLocks noChangeAspect="1" noChangeArrowheads="1"/>
                      </p:cNvPicPr>
                      <p:nvPr/>
                    </p:nvPicPr>
                    <p:blipFill>
                      <a:blip r:embed="rId4"/>
                      <a:srcRect/>
                      <a:stretch>
                        <a:fillRect/>
                      </a:stretch>
                    </p:blipFill>
                    <p:spPr bwMode="auto">
                      <a:xfrm>
                        <a:off x="749364" y="5225917"/>
                        <a:ext cx="5464175" cy="4733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5298" name="Text Box 7"/>
          <p:cNvSpPr txBox="1">
            <a:spLocks noChangeArrowheads="1"/>
          </p:cNvSpPr>
          <p:nvPr/>
        </p:nvSpPr>
        <p:spPr bwMode="auto">
          <a:xfrm>
            <a:off x="3222625" y="1400175"/>
            <a:ext cx="2632075" cy="161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4295" tIns="8890" rIns="74295" bIns="8890"/>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5299" name="Text Box 4"/>
          <p:cNvSpPr txBox="1">
            <a:spLocks noChangeArrowheads="1"/>
          </p:cNvSpPr>
          <p:nvPr/>
        </p:nvSpPr>
        <p:spPr bwMode="auto">
          <a:xfrm>
            <a:off x="7029400" y="5190539"/>
            <a:ext cx="5692775" cy="422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5300" name="Rectangle 10"/>
          <p:cNvSpPr>
            <a:spLocks noChangeArrowheads="1"/>
          </p:cNvSpPr>
          <p:nvPr/>
        </p:nvSpPr>
        <p:spPr bwMode="auto">
          <a:xfrm>
            <a:off x="6737299" y="4968289"/>
            <a:ext cx="0" cy="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5301" name="Text Box 13"/>
          <p:cNvSpPr txBox="1">
            <a:spLocks noChangeArrowheads="1"/>
          </p:cNvSpPr>
          <p:nvPr/>
        </p:nvSpPr>
        <p:spPr bwMode="auto">
          <a:xfrm>
            <a:off x="3640138" y="2511425"/>
            <a:ext cx="457200" cy="24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000" b="1">
                <a:latin typeface="HG丸ｺﾞｼｯｸM-PRO" panose="020F0600000000000000" pitchFamily="50" charset="-128"/>
                <a:ea typeface="HG丸ｺﾞｼｯｸM-PRO" panose="020F0600000000000000" pitchFamily="50" charset="-128"/>
              </a:rPr>
              <a:t>背骨</a:t>
            </a:r>
          </a:p>
        </p:txBody>
      </p:sp>
      <p:sp>
        <p:nvSpPr>
          <p:cNvPr id="55302" name="Rectangle 14"/>
          <p:cNvSpPr>
            <a:spLocks noChangeArrowheads="1"/>
          </p:cNvSpPr>
          <p:nvPr/>
        </p:nvSpPr>
        <p:spPr bwMode="auto">
          <a:xfrm>
            <a:off x="107950" y="4102100"/>
            <a:ext cx="5214938" cy="277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（３）特性要因図の使い方</a:t>
            </a:r>
            <a:endParaRPr lang="en-US" altLang="ja-JP" sz="1200">
              <a:latin typeface="HG丸ｺﾞｼｯｸM-PRO" panose="020F0600000000000000" pitchFamily="50" charset="-128"/>
              <a:ea typeface="HG丸ｺﾞｼｯｸM-PRO" panose="020F0600000000000000" pitchFamily="50" charset="-128"/>
            </a:endParaRPr>
          </a:p>
        </p:txBody>
      </p:sp>
      <p:sp>
        <p:nvSpPr>
          <p:cNvPr id="55303" name="Rectangle 15"/>
          <p:cNvSpPr>
            <a:spLocks noChangeArrowheads="1"/>
          </p:cNvSpPr>
          <p:nvPr/>
        </p:nvSpPr>
        <p:spPr bwMode="auto">
          <a:xfrm>
            <a:off x="6230938" y="1603375"/>
            <a:ext cx="438150" cy="222885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800">
                <a:latin typeface="HG丸ｺﾞｼｯｸM-PRO" panose="020F0600000000000000" pitchFamily="50" charset="-128"/>
                <a:ea typeface="HG丸ｺﾞｼｯｸM-PRO" panose="020F0600000000000000" pitchFamily="50" charset="-128"/>
              </a:rPr>
              <a:t>特性　（結果）</a:t>
            </a:r>
          </a:p>
        </p:txBody>
      </p:sp>
      <p:sp>
        <p:nvSpPr>
          <p:cNvPr id="55304" name="Line 16"/>
          <p:cNvSpPr>
            <a:spLocks noChangeShapeType="1"/>
          </p:cNvSpPr>
          <p:nvPr/>
        </p:nvSpPr>
        <p:spPr bwMode="auto">
          <a:xfrm>
            <a:off x="4173538" y="2676525"/>
            <a:ext cx="2057400" cy="0"/>
          </a:xfrm>
          <a:prstGeom prst="line">
            <a:avLst/>
          </a:prstGeom>
          <a:noFill/>
          <a:ln w="571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05" name="Rectangle 17"/>
          <p:cNvSpPr>
            <a:spLocks noChangeArrowheads="1"/>
          </p:cNvSpPr>
          <p:nvPr/>
        </p:nvSpPr>
        <p:spPr bwMode="auto">
          <a:xfrm>
            <a:off x="4859338" y="1438275"/>
            <a:ext cx="762000" cy="24765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要因</a:t>
            </a:r>
          </a:p>
        </p:txBody>
      </p:sp>
      <p:sp>
        <p:nvSpPr>
          <p:cNvPr id="55306" name="Rectangle 18"/>
          <p:cNvSpPr>
            <a:spLocks noChangeArrowheads="1"/>
          </p:cNvSpPr>
          <p:nvPr/>
        </p:nvSpPr>
        <p:spPr bwMode="auto">
          <a:xfrm>
            <a:off x="3792538" y="1438275"/>
            <a:ext cx="762000" cy="24765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要因</a:t>
            </a:r>
          </a:p>
        </p:txBody>
      </p:sp>
      <p:sp>
        <p:nvSpPr>
          <p:cNvPr id="55307" name="Rectangle 19"/>
          <p:cNvSpPr>
            <a:spLocks noChangeArrowheads="1"/>
          </p:cNvSpPr>
          <p:nvPr/>
        </p:nvSpPr>
        <p:spPr bwMode="auto">
          <a:xfrm>
            <a:off x="4935538" y="3502025"/>
            <a:ext cx="762000" cy="24765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要因</a:t>
            </a:r>
          </a:p>
        </p:txBody>
      </p:sp>
      <p:sp>
        <p:nvSpPr>
          <p:cNvPr id="55308" name="Rectangle 20"/>
          <p:cNvSpPr>
            <a:spLocks noChangeArrowheads="1"/>
          </p:cNvSpPr>
          <p:nvPr/>
        </p:nvSpPr>
        <p:spPr bwMode="auto">
          <a:xfrm>
            <a:off x="3868738" y="3502025"/>
            <a:ext cx="762000" cy="24765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要因</a:t>
            </a:r>
          </a:p>
        </p:txBody>
      </p:sp>
      <p:sp>
        <p:nvSpPr>
          <p:cNvPr id="55309" name="Line 21"/>
          <p:cNvSpPr>
            <a:spLocks noChangeShapeType="1"/>
          </p:cNvSpPr>
          <p:nvPr/>
        </p:nvSpPr>
        <p:spPr bwMode="auto">
          <a:xfrm>
            <a:off x="5087938" y="1685925"/>
            <a:ext cx="457200" cy="99060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10" name="Line 22"/>
          <p:cNvSpPr>
            <a:spLocks noChangeShapeType="1"/>
          </p:cNvSpPr>
          <p:nvPr/>
        </p:nvSpPr>
        <p:spPr bwMode="auto">
          <a:xfrm flipH="1">
            <a:off x="5316538" y="2098675"/>
            <a:ext cx="381000"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11" name="Line 23"/>
          <p:cNvSpPr>
            <a:spLocks noChangeShapeType="1"/>
          </p:cNvSpPr>
          <p:nvPr/>
        </p:nvSpPr>
        <p:spPr bwMode="auto">
          <a:xfrm flipH="1">
            <a:off x="5545138" y="1851025"/>
            <a:ext cx="76200" cy="24765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12" name="Text Box 24"/>
          <p:cNvSpPr txBox="1">
            <a:spLocks noChangeArrowheads="1"/>
          </p:cNvSpPr>
          <p:nvPr/>
        </p:nvSpPr>
        <p:spPr bwMode="auto">
          <a:xfrm>
            <a:off x="5697538" y="1965325"/>
            <a:ext cx="457200" cy="24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000" b="1">
                <a:latin typeface="HG丸ｺﾞｼｯｸM-PRO" panose="020F0600000000000000" pitchFamily="50" charset="-128"/>
                <a:ea typeface="HG丸ｺﾞｼｯｸM-PRO" panose="020F0600000000000000" pitchFamily="50" charset="-128"/>
              </a:rPr>
              <a:t>中骨</a:t>
            </a:r>
          </a:p>
        </p:txBody>
      </p:sp>
      <p:sp>
        <p:nvSpPr>
          <p:cNvPr id="55313" name="Text Box 25"/>
          <p:cNvSpPr txBox="1">
            <a:spLocks noChangeArrowheads="1"/>
          </p:cNvSpPr>
          <p:nvPr/>
        </p:nvSpPr>
        <p:spPr bwMode="auto">
          <a:xfrm>
            <a:off x="5545138" y="1655763"/>
            <a:ext cx="457200" cy="246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000" b="1">
                <a:latin typeface="HG丸ｺﾞｼｯｸM-PRO" panose="020F0600000000000000" pitchFamily="50" charset="-128"/>
                <a:ea typeface="HG丸ｺﾞｼｯｸM-PRO" panose="020F0600000000000000" pitchFamily="50" charset="-128"/>
              </a:rPr>
              <a:t>小骨</a:t>
            </a:r>
          </a:p>
        </p:txBody>
      </p:sp>
      <p:sp>
        <p:nvSpPr>
          <p:cNvPr id="55314" name="Line 26"/>
          <p:cNvSpPr>
            <a:spLocks noChangeShapeType="1"/>
          </p:cNvSpPr>
          <p:nvPr/>
        </p:nvSpPr>
        <p:spPr bwMode="auto">
          <a:xfrm>
            <a:off x="4173538" y="1685925"/>
            <a:ext cx="457200" cy="99060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15" name="Line 27"/>
          <p:cNvSpPr>
            <a:spLocks noChangeShapeType="1"/>
          </p:cNvSpPr>
          <p:nvPr/>
        </p:nvSpPr>
        <p:spPr bwMode="auto">
          <a:xfrm flipV="1">
            <a:off x="5316538" y="2676525"/>
            <a:ext cx="457200" cy="82550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16" name="Line 28"/>
          <p:cNvSpPr>
            <a:spLocks noChangeShapeType="1"/>
          </p:cNvSpPr>
          <p:nvPr/>
        </p:nvSpPr>
        <p:spPr bwMode="auto">
          <a:xfrm flipV="1">
            <a:off x="4325938" y="2676525"/>
            <a:ext cx="457200" cy="82550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17" name="Line 29"/>
          <p:cNvSpPr>
            <a:spLocks noChangeShapeType="1"/>
          </p:cNvSpPr>
          <p:nvPr/>
        </p:nvSpPr>
        <p:spPr bwMode="auto">
          <a:xfrm>
            <a:off x="5154613" y="3254375"/>
            <a:ext cx="314325"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18" name="Text Box 30"/>
          <p:cNvSpPr txBox="1">
            <a:spLocks noChangeArrowheads="1"/>
          </p:cNvSpPr>
          <p:nvPr/>
        </p:nvSpPr>
        <p:spPr bwMode="auto">
          <a:xfrm>
            <a:off x="4764088" y="3109913"/>
            <a:ext cx="457200" cy="246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000" b="1">
                <a:latin typeface="HG丸ｺﾞｼｯｸM-PRO" panose="020F0600000000000000" pitchFamily="50" charset="-128"/>
                <a:ea typeface="HG丸ｺﾞｼｯｸM-PRO" panose="020F0600000000000000" pitchFamily="50" charset="-128"/>
              </a:rPr>
              <a:t>中骨</a:t>
            </a:r>
          </a:p>
        </p:txBody>
      </p:sp>
      <p:sp>
        <p:nvSpPr>
          <p:cNvPr id="55319" name="Line 31"/>
          <p:cNvSpPr>
            <a:spLocks noChangeShapeType="1"/>
          </p:cNvSpPr>
          <p:nvPr/>
        </p:nvSpPr>
        <p:spPr bwMode="auto">
          <a:xfrm>
            <a:off x="3716338" y="2346325"/>
            <a:ext cx="771525"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20" name="Text Box 32"/>
          <p:cNvSpPr txBox="1">
            <a:spLocks noChangeArrowheads="1"/>
          </p:cNvSpPr>
          <p:nvPr/>
        </p:nvSpPr>
        <p:spPr bwMode="auto">
          <a:xfrm>
            <a:off x="3325813" y="2222500"/>
            <a:ext cx="457200" cy="24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000" b="1">
                <a:latin typeface="HG丸ｺﾞｼｯｸM-PRO" panose="020F0600000000000000" pitchFamily="50" charset="-128"/>
                <a:ea typeface="HG丸ｺﾞｼｯｸM-PRO" panose="020F0600000000000000" pitchFamily="50" charset="-128"/>
              </a:rPr>
              <a:t>中骨</a:t>
            </a:r>
          </a:p>
        </p:txBody>
      </p:sp>
      <p:sp>
        <p:nvSpPr>
          <p:cNvPr id="55321" name="Line 33"/>
          <p:cNvSpPr>
            <a:spLocks noChangeShapeType="1"/>
          </p:cNvSpPr>
          <p:nvPr/>
        </p:nvSpPr>
        <p:spPr bwMode="auto">
          <a:xfrm>
            <a:off x="3944938" y="1933575"/>
            <a:ext cx="228600" cy="41275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22" name="Text Box 34"/>
          <p:cNvSpPr txBox="1">
            <a:spLocks noChangeArrowheads="1"/>
          </p:cNvSpPr>
          <p:nvPr/>
        </p:nvSpPr>
        <p:spPr bwMode="auto">
          <a:xfrm>
            <a:off x="3640138" y="1717675"/>
            <a:ext cx="457200" cy="24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000" b="1">
                <a:latin typeface="HG丸ｺﾞｼｯｸM-PRO" panose="020F0600000000000000" pitchFamily="50" charset="-128"/>
                <a:ea typeface="HG丸ｺﾞｼｯｸM-PRO" panose="020F0600000000000000" pitchFamily="50" charset="-128"/>
              </a:rPr>
              <a:t>小骨</a:t>
            </a:r>
          </a:p>
        </p:txBody>
      </p:sp>
      <p:sp>
        <p:nvSpPr>
          <p:cNvPr id="55323" name="Line 35"/>
          <p:cNvSpPr>
            <a:spLocks noChangeShapeType="1"/>
          </p:cNvSpPr>
          <p:nvPr/>
        </p:nvSpPr>
        <p:spPr bwMode="auto">
          <a:xfrm>
            <a:off x="3792538" y="2098675"/>
            <a:ext cx="22860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24" name="Text Box 36"/>
          <p:cNvSpPr txBox="1">
            <a:spLocks noChangeArrowheads="1"/>
          </p:cNvSpPr>
          <p:nvPr/>
        </p:nvSpPr>
        <p:spPr bwMode="auto">
          <a:xfrm>
            <a:off x="3382963" y="1944688"/>
            <a:ext cx="457200" cy="246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000" b="1">
                <a:latin typeface="HG丸ｺﾞｼｯｸM-PRO" panose="020F0600000000000000" pitchFamily="50" charset="-128"/>
                <a:ea typeface="HG丸ｺﾞｼｯｸM-PRO" panose="020F0600000000000000" pitchFamily="50" charset="-128"/>
              </a:rPr>
              <a:t>孫骨</a:t>
            </a:r>
          </a:p>
        </p:txBody>
      </p:sp>
      <p:sp>
        <p:nvSpPr>
          <p:cNvPr id="55325" name="AutoShape 37"/>
          <p:cNvSpPr>
            <a:spLocks noChangeArrowheads="1"/>
          </p:cNvSpPr>
          <p:nvPr/>
        </p:nvSpPr>
        <p:spPr bwMode="auto">
          <a:xfrm>
            <a:off x="3335338" y="1273175"/>
            <a:ext cx="2743200" cy="2641600"/>
          </a:xfrm>
          <a:prstGeom prst="roundRect">
            <a:avLst>
              <a:gd name="adj" fmla="val 16667"/>
            </a:avLst>
          </a:prstGeom>
          <a:noFill/>
          <a:ln w="19050">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grpSp>
        <p:nvGrpSpPr>
          <p:cNvPr id="55326" name="Group 39"/>
          <p:cNvGrpSpPr>
            <a:grpSpLocks/>
          </p:cNvGrpSpPr>
          <p:nvPr/>
        </p:nvGrpSpPr>
        <p:grpSpPr bwMode="auto">
          <a:xfrm>
            <a:off x="7243712" y="4801601"/>
            <a:ext cx="5867400" cy="3962400"/>
            <a:chOff x="192" y="2832"/>
            <a:chExt cx="3696" cy="2304"/>
          </a:xfrm>
        </p:grpSpPr>
        <p:grpSp>
          <p:nvGrpSpPr>
            <p:cNvPr id="55337" name="Group 40"/>
            <p:cNvGrpSpPr>
              <a:grpSpLocks/>
            </p:cNvGrpSpPr>
            <p:nvPr/>
          </p:nvGrpSpPr>
          <p:grpSpPr bwMode="auto">
            <a:xfrm>
              <a:off x="192" y="2832"/>
              <a:ext cx="3696" cy="2304"/>
              <a:chOff x="192" y="2832"/>
              <a:chExt cx="3696" cy="2304"/>
            </a:xfrm>
          </p:grpSpPr>
          <p:sp>
            <p:nvSpPr>
              <p:cNvPr id="55340" name="Rectangle 41"/>
              <p:cNvSpPr>
                <a:spLocks noChangeArrowheads="1"/>
              </p:cNvSpPr>
              <p:nvPr/>
            </p:nvSpPr>
            <p:spPr bwMode="auto">
              <a:xfrm>
                <a:off x="3696" y="2880"/>
                <a:ext cx="192" cy="2256"/>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600" b="1">
                    <a:latin typeface="HG丸ｺﾞｼｯｸM-PRO" panose="020F0600000000000000" pitchFamily="50" charset="-128"/>
                    <a:ea typeface="HG丸ｺﾞｼｯｸM-PRO" panose="020F0600000000000000" pitchFamily="50" charset="-128"/>
                  </a:rPr>
                  <a:t>ラベルがズレる</a:t>
                </a:r>
              </a:p>
            </p:txBody>
          </p:sp>
          <p:sp>
            <p:nvSpPr>
              <p:cNvPr id="55341" name="Line 42"/>
              <p:cNvSpPr>
                <a:spLocks noChangeShapeType="1"/>
              </p:cNvSpPr>
              <p:nvPr/>
            </p:nvSpPr>
            <p:spPr bwMode="auto">
              <a:xfrm>
                <a:off x="192" y="3984"/>
                <a:ext cx="3504" cy="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42" name="Rectangle 43"/>
              <p:cNvSpPr>
                <a:spLocks noChangeArrowheads="1"/>
              </p:cNvSpPr>
              <p:nvPr/>
            </p:nvSpPr>
            <p:spPr bwMode="auto">
              <a:xfrm>
                <a:off x="2304" y="2832"/>
                <a:ext cx="576" cy="144"/>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方法</a:t>
                </a:r>
              </a:p>
            </p:txBody>
          </p:sp>
          <p:sp>
            <p:nvSpPr>
              <p:cNvPr id="55343" name="Rectangle 44"/>
              <p:cNvSpPr>
                <a:spLocks noChangeArrowheads="1"/>
              </p:cNvSpPr>
              <p:nvPr/>
            </p:nvSpPr>
            <p:spPr bwMode="auto">
              <a:xfrm>
                <a:off x="864" y="2832"/>
                <a:ext cx="576" cy="144"/>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作業者</a:t>
                </a:r>
              </a:p>
            </p:txBody>
          </p:sp>
          <p:sp>
            <p:nvSpPr>
              <p:cNvPr id="55344" name="Rectangle 45"/>
              <p:cNvSpPr>
                <a:spLocks noChangeArrowheads="1"/>
              </p:cNvSpPr>
              <p:nvPr/>
            </p:nvSpPr>
            <p:spPr bwMode="auto">
              <a:xfrm>
                <a:off x="2496" y="4992"/>
                <a:ext cx="576" cy="144"/>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dirty="0">
                    <a:latin typeface="HG丸ｺﾞｼｯｸM-PRO" panose="020F0600000000000000" pitchFamily="50" charset="-128"/>
                    <a:ea typeface="HG丸ｺﾞｼｯｸM-PRO" panose="020F0600000000000000" pitchFamily="50" charset="-128"/>
                  </a:rPr>
                  <a:t>材料</a:t>
                </a:r>
              </a:p>
            </p:txBody>
          </p:sp>
          <p:sp>
            <p:nvSpPr>
              <p:cNvPr id="55345" name="Rectangle 46"/>
              <p:cNvSpPr>
                <a:spLocks noChangeArrowheads="1"/>
              </p:cNvSpPr>
              <p:nvPr/>
            </p:nvSpPr>
            <p:spPr bwMode="auto">
              <a:xfrm>
                <a:off x="960" y="4992"/>
                <a:ext cx="576" cy="144"/>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設備</a:t>
                </a:r>
              </a:p>
            </p:txBody>
          </p:sp>
          <p:sp>
            <p:nvSpPr>
              <p:cNvPr id="55346" name="Line 47"/>
              <p:cNvSpPr>
                <a:spLocks noChangeShapeType="1"/>
              </p:cNvSpPr>
              <p:nvPr/>
            </p:nvSpPr>
            <p:spPr bwMode="auto">
              <a:xfrm>
                <a:off x="2544" y="2976"/>
                <a:ext cx="432" cy="1008"/>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47" name="Line 48"/>
              <p:cNvSpPr>
                <a:spLocks noChangeShapeType="1"/>
              </p:cNvSpPr>
              <p:nvPr/>
            </p:nvSpPr>
            <p:spPr bwMode="auto">
              <a:xfrm>
                <a:off x="1104" y="2976"/>
                <a:ext cx="432" cy="1008"/>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48" name="Line 49"/>
              <p:cNvSpPr>
                <a:spLocks noChangeShapeType="1"/>
              </p:cNvSpPr>
              <p:nvPr/>
            </p:nvSpPr>
            <p:spPr bwMode="auto">
              <a:xfrm flipV="1">
                <a:off x="2736" y="3984"/>
                <a:ext cx="432" cy="1008"/>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49" name="Line 50"/>
              <p:cNvSpPr>
                <a:spLocks noChangeShapeType="1"/>
              </p:cNvSpPr>
              <p:nvPr/>
            </p:nvSpPr>
            <p:spPr bwMode="auto">
              <a:xfrm flipV="1">
                <a:off x="1296" y="3984"/>
                <a:ext cx="432" cy="1008"/>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50" name="Line 51"/>
              <p:cNvSpPr>
                <a:spLocks noChangeShapeType="1"/>
              </p:cNvSpPr>
              <p:nvPr/>
            </p:nvSpPr>
            <p:spPr bwMode="auto">
              <a:xfrm>
                <a:off x="864" y="3504"/>
                <a:ext cx="468"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51" name="Line 52"/>
              <p:cNvSpPr>
                <a:spLocks noChangeShapeType="1"/>
              </p:cNvSpPr>
              <p:nvPr/>
            </p:nvSpPr>
            <p:spPr bwMode="auto">
              <a:xfrm>
                <a:off x="912" y="3264"/>
                <a:ext cx="144" cy="24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52" name="Line 53"/>
              <p:cNvSpPr>
                <a:spLocks noChangeShapeType="1"/>
              </p:cNvSpPr>
              <p:nvPr/>
            </p:nvSpPr>
            <p:spPr bwMode="auto">
              <a:xfrm flipV="1">
                <a:off x="1008" y="3504"/>
                <a:ext cx="144" cy="14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53" name="Text Box 54"/>
              <p:cNvSpPr txBox="1">
                <a:spLocks noChangeArrowheads="1"/>
              </p:cNvSpPr>
              <p:nvPr/>
            </p:nvSpPr>
            <p:spPr bwMode="auto">
              <a:xfrm>
                <a:off x="342" y="3132"/>
                <a:ext cx="816"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dirty="0">
                    <a:latin typeface="HG丸ｺﾞｼｯｸM-PRO" panose="020F0600000000000000" pitchFamily="50" charset="-128"/>
                    <a:ea typeface="HG丸ｺﾞｼｯｸM-PRO" panose="020F0600000000000000" pitchFamily="50" charset="-128"/>
                  </a:rPr>
                  <a:t>滑らせて押さえる</a:t>
                </a:r>
              </a:p>
            </p:txBody>
          </p:sp>
          <p:sp>
            <p:nvSpPr>
              <p:cNvPr id="55354" name="Text Box 55"/>
              <p:cNvSpPr txBox="1">
                <a:spLocks noChangeArrowheads="1"/>
              </p:cNvSpPr>
              <p:nvPr/>
            </p:nvSpPr>
            <p:spPr bwMode="auto">
              <a:xfrm>
                <a:off x="204" y="3438"/>
                <a:ext cx="816"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押さえ方が悪い</a:t>
                </a:r>
              </a:p>
            </p:txBody>
          </p:sp>
          <p:sp>
            <p:nvSpPr>
              <p:cNvPr id="55355" name="Text Box 56"/>
              <p:cNvSpPr txBox="1">
                <a:spLocks noChangeArrowheads="1"/>
              </p:cNvSpPr>
              <p:nvPr/>
            </p:nvSpPr>
            <p:spPr bwMode="auto">
              <a:xfrm>
                <a:off x="432" y="3648"/>
                <a:ext cx="816" cy="1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不良が多くなると</a:t>
                </a:r>
              </a:p>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間に合わない</a:t>
                </a:r>
              </a:p>
            </p:txBody>
          </p:sp>
          <p:sp>
            <p:nvSpPr>
              <p:cNvPr id="55356" name="Line 57"/>
              <p:cNvSpPr>
                <a:spLocks noChangeShapeType="1"/>
              </p:cNvSpPr>
              <p:nvPr/>
            </p:nvSpPr>
            <p:spPr bwMode="auto">
              <a:xfrm flipH="1">
                <a:off x="1260" y="3360"/>
                <a:ext cx="432"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57" name="Line 58"/>
              <p:cNvSpPr>
                <a:spLocks noChangeShapeType="1"/>
              </p:cNvSpPr>
              <p:nvPr/>
            </p:nvSpPr>
            <p:spPr bwMode="auto">
              <a:xfrm flipH="1">
                <a:off x="1392" y="3216"/>
                <a:ext cx="96" cy="1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58" name="Text Box 59"/>
              <p:cNvSpPr txBox="1">
                <a:spLocks noChangeArrowheads="1"/>
              </p:cNvSpPr>
              <p:nvPr/>
            </p:nvSpPr>
            <p:spPr bwMode="auto">
              <a:xfrm>
                <a:off x="1152" y="3030"/>
                <a:ext cx="816" cy="1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間隔がばらつ</a:t>
                </a:r>
              </a:p>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いている</a:t>
                </a:r>
              </a:p>
            </p:txBody>
          </p:sp>
          <p:sp>
            <p:nvSpPr>
              <p:cNvPr id="55359" name="Text Box 60"/>
              <p:cNvSpPr txBox="1">
                <a:spLocks noChangeArrowheads="1"/>
              </p:cNvSpPr>
              <p:nvPr/>
            </p:nvSpPr>
            <p:spPr bwMode="auto">
              <a:xfrm>
                <a:off x="1626" y="3264"/>
                <a:ext cx="576" cy="1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容器流し方</a:t>
                </a:r>
              </a:p>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が一定でない</a:t>
                </a:r>
              </a:p>
            </p:txBody>
          </p:sp>
          <p:sp>
            <p:nvSpPr>
              <p:cNvPr id="55360" name="Line 61"/>
              <p:cNvSpPr>
                <a:spLocks noChangeShapeType="1"/>
              </p:cNvSpPr>
              <p:nvPr/>
            </p:nvSpPr>
            <p:spPr bwMode="auto">
              <a:xfrm flipH="1" flipV="1">
                <a:off x="1488" y="3360"/>
                <a:ext cx="96" cy="1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61" name="Text Box 62"/>
              <p:cNvSpPr txBox="1">
                <a:spLocks noChangeArrowheads="1"/>
              </p:cNvSpPr>
              <p:nvPr/>
            </p:nvSpPr>
            <p:spPr bwMode="auto">
              <a:xfrm>
                <a:off x="1386" y="3492"/>
                <a:ext cx="576" cy="1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向きがズレ</a:t>
                </a:r>
              </a:p>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ている</a:t>
                </a:r>
              </a:p>
            </p:txBody>
          </p:sp>
          <p:sp>
            <p:nvSpPr>
              <p:cNvPr id="55362" name="Line 63"/>
              <p:cNvSpPr>
                <a:spLocks noChangeShapeType="1"/>
              </p:cNvSpPr>
              <p:nvPr/>
            </p:nvSpPr>
            <p:spPr bwMode="auto">
              <a:xfrm>
                <a:off x="2352" y="3594"/>
                <a:ext cx="450" cy="6"/>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63" name="Line 64"/>
              <p:cNvSpPr>
                <a:spLocks noChangeShapeType="1"/>
              </p:cNvSpPr>
              <p:nvPr/>
            </p:nvSpPr>
            <p:spPr bwMode="auto">
              <a:xfrm flipV="1">
                <a:off x="2496" y="3600"/>
                <a:ext cx="144" cy="14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64" name="Line 65"/>
              <p:cNvSpPr>
                <a:spLocks noChangeShapeType="1"/>
              </p:cNvSpPr>
              <p:nvPr/>
            </p:nvSpPr>
            <p:spPr bwMode="auto">
              <a:xfrm>
                <a:off x="2352" y="3360"/>
                <a:ext cx="144" cy="24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65" name="Text Box 66"/>
              <p:cNvSpPr txBox="1">
                <a:spLocks noChangeArrowheads="1"/>
              </p:cNvSpPr>
              <p:nvPr/>
            </p:nvSpPr>
            <p:spPr bwMode="auto">
              <a:xfrm>
                <a:off x="2064" y="3744"/>
                <a:ext cx="816" cy="1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製品により</a:t>
                </a:r>
              </a:p>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異なる</a:t>
                </a:r>
              </a:p>
            </p:txBody>
          </p:sp>
          <p:sp>
            <p:nvSpPr>
              <p:cNvPr id="55366" name="Text Box 67"/>
              <p:cNvSpPr txBox="1">
                <a:spLocks noChangeArrowheads="1"/>
              </p:cNvSpPr>
              <p:nvPr/>
            </p:nvSpPr>
            <p:spPr bwMode="auto">
              <a:xfrm>
                <a:off x="1956" y="3510"/>
                <a:ext cx="528" cy="1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目安が</a:t>
                </a:r>
              </a:p>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ない</a:t>
                </a:r>
              </a:p>
            </p:txBody>
          </p:sp>
          <p:sp>
            <p:nvSpPr>
              <p:cNvPr id="55367" name="Text Box 68"/>
              <p:cNvSpPr txBox="1">
                <a:spLocks noChangeArrowheads="1"/>
              </p:cNvSpPr>
              <p:nvPr/>
            </p:nvSpPr>
            <p:spPr bwMode="auto">
              <a:xfrm>
                <a:off x="2076" y="3144"/>
                <a:ext cx="528" cy="1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印がつけ</a:t>
                </a:r>
              </a:p>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られない</a:t>
                </a:r>
              </a:p>
            </p:txBody>
          </p:sp>
          <p:sp>
            <p:nvSpPr>
              <p:cNvPr id="55368" name="Line 69"/>
              <p:cNvSpPr>
                <a:spLocks noChangeShapeType="1"/>
              </p:cNvSpPr>
              <p:nvPr/>
            </p:nvSpPr>
            <p:spPr bwMode="auto">
              <a:xfrm flipH="1">
                <a:off x="2718" y="3360"/>
                <a:ext cx="432"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69" name="Line 70"/>
              <p:cNvSpPr>
                <a:spLocks noChangeShapeType="1"/>
              </p:cNvSpPr>
              <p:nvPr/>
            </p:nvSpPr>
            <p:spPr bwMode="auto">
              <a:xfrm flipH="1">
                <a:off x="2880" y="3072"/>
                <a:ext cx="192" cy="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70" name="Line 71"/>
              <p:cNvSpPr>
                <a:spLocks noChangeShapeType="1"/>
              </p:cNvSpPr>
              <p:nvPr/>
            </p:nvSpPr>
            <p:spPr bwMode="auto">
              <a:xfrm flipH="1">
                <a:off x="3006" y="3174"/>
                <a:ext cx="19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71" name="Line 72"/>
              <p:cNvSpPr>
                <a:spLocks noChangeShapeType="1"/>
              </p:cNvSpPr>
              <p:nvPr/>
            </p:nvSpPr>
            <p:spPr bwMode="auto">
              <a:xfrm flipH="1" flipV="1">
                <a:off x="2928" y="3360"/>
                <a:ext cx="96"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72" name="Line 73"/>
              <p:cNvSpPr>
                <a:spLocks noChangeShapeType="1"/>
              </p:cNvSpPr>
              <p:nvPr/>
            </p:nvSpPr>
            <p:spPr bwMode="auto">
              <a:xfrm flipH="1">
                <a:off x="3006" y="3528"/>
                <a:ext cx="19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73" name="Text Box 74"/>
              <p:cNvSpPr txBox="1">
                <a:spLocks noChangeArrowheads="1"/>
              </p:cNvSpPr>
              <p:nvPr/>
            </p:nvSpPr>
            <p:spPr bwMode="auto">
              <a:xfrm>
                <a:off x="2814" y="2952"/>
                <a:ext cx="576"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振動がある</a:t>
                </a:r>
              </a:p>
            </p:txBody>
          </p:sp>
          <p:sp>
            <p:nvSpPr>
              <p:cNvPr id="55374" name="Text Box 75"/>
              <p:cNvSpPr txBox="1">
                <a:spLocks noChangeArrowheads="1"/>
              </p:cNvSpPr>
              <p:nvPr/>
            </p:nvSpPr>
            <p:spPr bwMode="auto">
              <a:xfrm>
                <a:off x="3120" y="3108"/>
                <a:ext cx="576"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回転している</a:t>
                </a:r>
              </a:p>
            </p:txBody>
          </p:sp>
          <p:sp>
            <p:nvSpPr>
              <p:cNvPr id="55375" name="Text Box 76"/>
              <p:cNvSpPr txBox="1">
                <a:spLocks noChangeArrowheads="1"/>
              </p:cNvSpPr>
              <p:nvPr/>
            </p:nvSpPr>
            <p:spPr bwMode="auto">
              <a:xfrm>
                <a:off x="3120" y="3456"/>
                <a:ext cx="565"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dirty="0">
                    <a:latin typeface="HG丸ｺﾞｼｯｸM-PRO" panose="020F0600000000000000" pitchFamily="50" charset="-128"/>
                    <a:ea typeface="HG丸ｺﾞｼｯｸM-PRO" panose="020F0600000000000000" pitchFamily="50" charset="-128"/>
                  </a:rPr>
                  <a:t>部品が小さい</a:t>
                </a:r>
              </a:p>
            </p:txBody>
          </p:sp>
          <p:sp>
            <p:nvSpPr>
              <p:cNvPr id="55376" name="Text Box 77"/>
              <p:cNvSpPr txBox="1">
                <a:spLocks noChangeArrowheads="1"/>
              </p:cNvSpPr>
              <p:nvPr/>
            </p:nvSpPr>
            <p:spPr bwMode="auto">
              <a:xfrm>
                <a:off x="2880" y="3570"/>
                <a:ext cx="528" cy="1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dirty="0">
                    <a:latin typeface="HG丸ｺﾞｼｯｸM-PRO" panose="020F0600000000000000" pitchFamily="50" charset="-128"/>
                    <a:ea typeface="HG丸ｺﾞｼｯｸM-PRO" panose="020F0600000000000000" pitchFamily="50" charset="-128"/>
                  </a:rPr>
                  <a:t>部品に貼るスペースがない</a:t>
                </a:r>
              </a:p>
            </p:txBody>
          </p:sp>
          <p:sp>
            <p:nvSpPr>
              <p:cNvPr id="55377" name="Text Box 78"/>
              <p:cNvSpPr txBox="1">
                <a:spLocks noChangeArrowheads="1"/>
              </p:cNvSpPr>
              <p:nvPr/>
            </p:nvSpPr>
            <p:spPr bwMode="auto">
              <a:xfrm>
                <a:off x="3084" y="3234"/>
                <a:ext cx="528" cy="1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ライン上で</a:t>
                </a:r>
              </a:p>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貼っている</a:t>
                </a:r>
              </a:p>
            </p:txBody>
          </p:sp>
          <p:sp>
            <p:nvSpPr>
              <p:cNvPr id="55378" name="Line 79"/>
              <p:cNvSpPr>
                <a:spLocks noChangeShapeType="1"/>
              </p:cNvSpPr>
              <p:nvPr/>
            </p:nvSpPr>
            <p:spPr bwMode="auto">
              <a:xfrm>
                <a:off x="768" y="4512"/>
                <a:ext cx="72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79" name="Line 80"/>
              <p:cNvSpPr>
                <a:spLocks noChangeShapeType="1"/>
              </p:cNvSpPr>
              <p:nvPr/>
            </p:nvSpPr>
            <p:spPr bwMode="auto">
              <a:xfrm>
                <a:off x="2496" y="4272"/>
                <a:ext cx="528"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80" name="Line 81"/>
              <p:cNvSpPr>
                <a:spLocks noChangeShapeType="1"/>
              </p:cNvSpPr>
              <p:nvPr/>
            </p:nvSpPr>
            <p:spPr bwMode="auto">
              <a:xfrm>
                <a:off x="2496" y="4656"/>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81" name="Line 82"/>
              <p:cNvSpPr>
                <a:spLocks noChangeShapeType="1"/>
              </p:cNvSpPr>
              <p:nvPr/>
            </p:nvSpPr>
            <p:spPr bwMode="auto">
              <a:xfrm flipH="1">
                <a:off x="1410" y="4704"/>
                <a:ext cx="366"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82" name="Line 83"/>
              <p:cNvSpPr>
                <a:spLocks noChangeShapeType="1"/>
              </p:cNvSpPr>
              <p:nvPr/>
            </p:nvSpPr>
            <p:spPr bwMode="auto">
              <a:xfrm flipH="1">
                <a:off x="2928" y="4512"/>
                <a:ext cx="336"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83" name="Line 84"/>
              <p:cNvSpPr>
                <a:spLocks noChangeShapeType="1"/>
              </p:cNvSpPr>
              <p:nvPr/>
            </p:nvSpPr>
            <p:spPr bwMode="auto">
              <a:xfrm>
                <a:off x="1008" y="4272"/>
                <a:ext cx="144" cy="24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84" name="Line 85"/>
              <p:cNvSpPr>
                <a:spLocks noChangeShapeType="1"/>
              </p:cNvSpPr>
              <p:nvPr/>
            </p:nvSpPr>
            <p:spPr bwMode="auto">
              <a:xfrm flipH="1">
                <a:off x="1056" y="4368"/>
                <a:ext cx="19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85" name="Line 86"/>
              <p:cNvSpPr>
                <a:spLocks noChangeShapeType="1"/>
              </p:cNvSpPr>
              <p:nvPr/>
            </p:nvSpPr>
            <p:spPr bwMode="auto">
              <a:xfrm flipV="1">
                <a:off x="810" y="4500"/>
                <a:ext cx="180" cy="192"/>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86" name="Line 87"/>
              <p:cNvSpPr>
                <a:spLocks noChangeShapeType="1"/>
              </p:cNvSpPr>
              <p:nvPr/>
            </p:nvSpPr>
            <p:spPr bwMode="auto">
              <a:xfrm flipH="1">
                <a:off x="894" y="4608"/>
                <a:ext cx="19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87" name="Line 88"/>
              <p:cNvSpPr>
                <a:spLocks noChangeShapeType="1"/>
              </p:cNvSpPr>
              <p:nvPr/>
            </p:nvSpPr>
            <p:spPr bwMode="auto">
              <a:xfrm flipH="1">
                <a:off x="1632" y="4560"/>
                <a:ext cx="96" cy="1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88" name="Line 89"/>
              <p:cNvSpPr>
                <a:spLocks noChangeShapeType="1"/>
              </p:cNvSpPr>
              <p:nvPr/>
            </p:nvSpPr>
            <p:spPr bwMode="auto">
              <a:xfrm>
                <a:off x="2688" y="4128"/>
                <a:ext cx="96" cy="144"/>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89" name="Line 90"/>
              <p:cNvSpPr>
                <a:spLocks noChangeShapeType="1"/>
              </p:cNvSpPr>
              <p:nvPr/>
            </p:nvSpPr>
            <p:spPr bwMode="auto">
              <a:xfrm flipV="1">
                <a:off x="2772" y="4254"/>
                <a:ext cx="90" cy="96"/>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90" name="Line 91"/>
              <p:cNvSpPr>
                <a:spLocks noChangeShapeType="1"/>
              </p:cNvSpPr>
              <p:nvPr/>
            </p:nvSpPr>
            <p:spPr bwMode="auto">
              <a:xfrm>
                <a:off x="2580" y="4536"/>
                <a:ext cx="108" cy="120"/>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91" name="Line 92"/>
              <p:cNvSpPr>
                <a:spLocks noChangeShapeType="1"/>
              </p:cNvSpPr>
              <p:nvPr/>
            </p:nvSpPr>
            <p:spPr bwMode="auto">
              <a:xfrm flipV="1">
                <a:off x="2496" y="4656"/>
                <a:ext cx="96" cy="96"/>
              </a:xfrm>
              <a:prstGeom prst="line">
                <a:avLst/>
              </a:prstGeom>
              <a:noFill/>
              <a:ln w="127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92" name="Line 93"/>
              <p:cNvSpPr>
                <a:spLocks noChangeShapeType="1"/>
              </p:cNvSpPr>
              <p:nvPr/>
            </p:nvSpPr>
            <p:spPr bwMode="auto">
              <a:xfrm flipH="1">
                <a:off x="2880" y="3072"/>
                <a:ext cx="192" cy="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93" name="Line 94"/>
              <p:cNvSpPr>
                <a:spLocks noChangeShapeType="1"/>
              </p:cNvSpPr>
              <p:nvPr/>
            </p:nvSpPr>
            <p:spPr bwMode="auto">
              <a:xfrm flipH="1">
                <a:off x="3120" y="4368"/>
                <a:ext cx="96" cy="1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394" name="Text Box 95"/>
              <p:cNvSpPr txBox="1">
                <a:spLocks noChangeArrowheads="1"/>
              </p:cNvSpPr>
              <p:nvPr/>
            </p:nvSpPr>
            <p:spPr bwMode="auto">
              <a:xfrm>
                <a:off x="3162" y="4392"/>
                <a:ext cx="528" cy="1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台紙から</a:t>
                </a:r>
              </a:p>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剥れ易い</a:t>
                </a:r>
              </a:p>
            </p:txBody>
          </p:sp>
          <p:sp>
            <p:nvSpPr>
              <p:cNvPr id="55395" name="Text Box 96"/>
              <p:cNvSpPr txBox="1">
                <a:spLocks noChangeArrowheads="1"/>
              </p:cNvSpPr>
              <p:nvPr/>
            </p:nvSpPr>
            <p:spPr bwMode="auto">
              <a:xfrm>
                <a:off x="3072" y="4224"/>
                <a:ext cx="576"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粘着が弱い</a:t>
                </a:r>
              </a:p>
            </p:txBody>
          </p:sp>
          <p:sp>
            <p:nvSpPr>
              <p:cNvPr id="55396" name="Text Box 97"/>
              <p:cNvSpPr txBox="1">
                <a:spLocks noChangeArrowheads="1"/>
              </p:cNvSpPr>
              <p:nvPr/>
            </p:nvSpPr>
            <p:spPr bwMode="auto">
              <a:xfrm>
                <a:off x="2112" y="4176"/>
                <a:ext cx="480" cy="1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厚みがあ</a:t>
                </a:r>
              </a:p>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りすぎる</a:t>
                </a:r>
              </a:p>
            </p:txBody>
          </p:sp>
          <p:sp>
            <p:nvSpPr>
              <p:cNvPr id="55397" name="Text Box 98"/>
              <p:cNvSpPr txBox="1">
                <a:spLocks noChangeArrowheads="1"/>
              </p:cNvSpPr>
              <p:nvPr/>
            </p:nvSpPr>
            <p:spPr bwMode="auto">
              <a:xfrm>
                <a:off x="2316" y="4002"/>
                <a:ext cx="672" cy="1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コーティングしてある</a:t>
                </a:r>
              </a:p>
            </p:txBody>
          </p:sp>
          <p:sp>
            <p:nvSpPr>
              <p:cNvPr id="55398" name="Text Box 99"/>
              <p:cNvSpPr txBox="1">
                <a:spLocks noChangeArrowheads="1"/>
              </p:cNvSpPr>
              <p:nvPr/>
            </p:nvSpPr>
            <p:spPr bwMode="auto">
              <a:xfrm>
                <a:off x="2190" y="4422"/>
                <a:ext cx="672"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光っている</a:t>
                </a:r>
              </a:p>
            </p:txBody>
          </p:sp>
          <p:sp>
            <p:nvSpPr>
              <p:cNvPr id="55399" name="Text Box 100"/>
              <p:cNvSpPr txBox="1">
                <a:spLocks noChangeArrowheads="1"/>
              </p:cNvSpPr>
              <p:nvPr/>
            </p:nvSpPr>
            <p:spPr bwMode="auto">
              <a:xfrm>
                <a:off x="2610" y="4344"/>
                <a:ext cx="288"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dirty="0">
                    <a:latin typeface="HG丸ｺﾞｼｯｸM-PRO" panose="020F0600000000000000" pitchFamily="50" charset="-128"/>
                    <a:ea typeface="HG丸ｺﾞｼｯｸM-PRO" panose="020F0600000000000000" pitchFamily="50" charset="-128"/>
                  </a:rPr>
                  <a:t>材料</a:t>
                </a:r>
              </a:p>
            </p:txBody>
          </p:sp>
          <p:sp>
            <p:nvSpPr>
              <p:cNvPr id="55400" name="Text Box 101"/>
              <p:cNvSpPr txBox="1">
                <a:spLocks noChangeArrowheads="1"/>
              </p:cNvSpPr>
              <p:nvPr/>
            </p:nvSpPr>
            <p:spPr bwMode="auto">
              <a:xfrm>
                <a:off x="2166" y="4770"/>
                <a:ext cx="480" cy="2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容器とラベルの色が同じ</a:t>
                </a:r>
              </a:p>
            </p:txBody>
          </p:sp>
          <p:sp>
            <p:nvSpPr>
              <p:cNvPr id="55401" name="Text Box 102"/>
              <p:cNvSpPr txBox="1">
                <a:spLocks noChangeArrowheads="1"/>
              </p:cNvSpPr>
              <p:nvPr/>
            </p:nvSpPr>
            <p:spPr bwMode="auto">
              <a:xfrm>
                <a:off x="2088" y="4590"/>
                <a:ext cx="480"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見ずらい</a:t>
                </a:r>
              </a:p>
            </p:txBody>
          </p:sp>
          <p:sp>
            <p:nvSpPr>
              <p:cNvPr id="55402" name="Text Box 103"/>
              <p:cNvSpPr txBox="1">
                <a:spLocks noChangeArrowheads="1"/>
              </p:cNvSpPr>
              <p:nvPr/>
            </p:nvSpPr>
            <p:spPr bwMode="auto">
              <a:xfrm>
                <a:off x="1680" y="4626"/>
                <a:ext cx="576"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a:latin typeface="HG丸ｺﾞｼｯｸM-PRO" panose="020F0600000000000000" pitchFamily="50" charset="-128"/>
                    <a:ea typeface="HG丸ｺﾞｼｯｸM-PRO" panose="020F0600000000000000" pitchFamily="50" charset="-128"/>
                  </a:rPr>
                  <a:t>コンベアー</a:t>
                </a:r>
              </a:p>
            </p:txBody>
          </p:sp>
          <p:sp>
            <p:nvSpPr>
              <p:cNvPr id="55403" name="Text Box 104"/>
              <p:cNvSpPr txBox="1">
                <a:spLocks noChangeArrowheads="1"/>
              </p:cNvSpPr>
              <p:nvPr/>
            </p:nvSpPr>
            <p:spPr bwMode="auto">
              <a:xfrm>
                <a:off x="1584" y="4368"/>
                <a:ext cx="480" cy="1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つなぎ目が</a:t>
                </a:r>
              </a:p>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ある</a:t>
                </a:r>
              </a:p>
            </p:txBody>
          </p:sp>
          <p:sp>
            <p:nvSpPr>
              <p:cNvPr id="55404" name="Text Box 105"/>
              <p:cNvSpPr txBox="1">
                <a:spLocks noChangeArrowheads="1"/>
              </p:cNvSpPr>
              <p:nvPr/>
            </p:nvSpPr>
            <p:spPr bwMode="auto">
              <a:xfrm>
                <a:off x="1174" y="4244"/>
                <a:ext cx="463" cy="1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dirty="0">
                    <a:latin typeface="HG丸ｺﾞｼｯｸM-PRO" panose="020F0600000000000000" pitchFamily="50" charset="-128"/>
                    <a:ea typeface="HG丸ｺﾞｼｯｸM-PRO" panose="020F0600000000000000" pitchFamily="50" charset="-128"/>
                  </a:rPr>
                  <a:t>速度が合ってない</a:t>
                </a:r>
              </a:p>
            </p:txBody>
          </p:sp>
          <p:sp>
            <p:nvSpPr>
              <p:cNvPr id="55405" name="Text Box 106"/>
              <p:cNvSpPr txBox="1">
                <a:spLocks noChangeArrowheads="1"/>
              </p:cNvSpPr>
              <p:nvPr/>
            </p:nvSpPr>
            <p:spPr bwMode="auto">
              <a:xfrm>
                <a:off x="1050" y="4542"/>
                <a:ext cx="432"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dirty="0">
                    <a:latin typeface="HG丸ｺﾞｼｯｸM-PRO" panose="020F0600000000000000" pitchFamily="50" charset="-128"/>
                    <a:ea typeface="HG丸ｺﾞｼｯｸM-PRO" panose="020F0600000000000000" pitchFamily="50" charset="-128"/>
                  </a:rPr>
                  <a:t>現在位置</a:t>
                </a:r>
              </a:p>
            </p:txBody>
          </p:sp>
          <p:sp>
            <p:nvSpPr>
              <p:cNvPr id="55406" name="Text Box 107"/>
              <p:cNvSpPr txBox="1">
                <a:spLocks noChangeArrowheads="1"/>
              </p:cNvSpPr>
              <p:nvPr/>
            </p:nvSpPr>
            <p:spPr bwMode="auto">
              <a:xfrm>
                <a:off x="432" y="4025"/>
                <a:ext cx="786" cy="2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dirty="0">
                    <a:latin typeface="HG丸ｺﾞｼｯｸM-PRO" panose="020F0600000000000000" pitchFamily="50" charset="-128"/>
                    <a:ea typeface="HG丸ｺﾞｼｯｸM-PRO" panose="020F0600000000000000" pitchFamily="50" charset="-128"/>
                  </a:rPr>
                  <a:t>設備のコンベアーとラベル貼りのタイミングのズレがある</a:t>
                </a:r>
              </a:p>
            </p:txBody>
          </p:sp>
          <p:sp>
            <p:nvSpPr>
              <p:cNvPr id="55407" name="Text Box 108"/>
              <p:cNvSpPr txBox="1">
                <a:spLocks noChangeArrowheads="1"/>
              </p:cNvSpPr>
              <p:nvPr/>
            </p:nvSpPr>
            <p:spPr bwMode="auto">
              <a:xfrm>
                <a:off x="504" y="4668"/>
                <a:ext cx="528" cy="1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センサーが安定しない</a:t>
                </a:r>
              </a:p>
            </p:txBody>
          </p:sp>
          <p:sp>
            <p:nvSpPr>
              <p:cNvPr id="55408" name="Text Box 109"/>
              <p:cNvSpPr txBox="1">
                <a:spLocks noChangeArrowheads="1"/>
              </p:cNvSpPr>
              <p:nvPr/>
            </p:nvSpPr>
            <p:spPr bwMode="auto">
              <a:xfrm>
                <a:off x="259" y="4372"/>
                <a:ext cx="528" cy="2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dirty="0">
                    <a:latin typeface="HG丸ｺﾞｼｯｸM-PRO" panose="020F0600000000000000" pitchFamily="50" charset="-128"/>
                    <a:ea typeface="HG丸ｺﾞｼｯｸM-PRO" panose="020F0600000000000000" pitchFamily="50" charset="-128"/>
                  </a:rPr>
                  <a:t>ボスタル</a:t>
                </a:r>
              </a:p>
              <a:p>
                <a:pPr algn="ctr" eaLnBrk="1" hangingPunct="1">
                  <a:spcBef>
                    <a:spcPct val="0"/>
                  </a:spcBef>
                  <a:buFontTx/>
                  <a:buNone/>
                </a:pPr>
                <a:r>
                  <a:rPr lang="ja-JP" altLang="en-US" sz="800" dirty="0">
                    <a:latin typeface="HG丸ｺﾞｼｯｸM-PRO" panose="020F0600000000000000" pitchFamily="50" charset="-128"/>
                    <a:ea typeface="HG丸ｺﾞｼｯｸM-PRO" panose="020F0600000000000000" pitchFamily="50" charset="-128"/>
                  </a:rPr>
                  <a:t>ラベル機を使っている</a:t>
                </a:r>
                <a:endParaRPr lang="en-US" altLang="ja-JP" sz="800" dirty="0">
                  <a:latin typeface="HG丸ｺﾞｼｯｸM-PRO" panose="020F0600000000000000" pitchFamily="50" charset="-128"/>
                  <a:ea typeface="HG丸ｺﾞｼｯｸM-PRO" panose="020F0600000000000000" pitchFamily="50" charset="-128"/>
                </a:endParaRPr>
              </a:p>
            </p:txBody>
          </p:sp>
          <p:grpSp>
            <p:nvGrpSpPr>
              <p:cNvPr id="55409" name="Group 110"/>
              <p:cNvGrpSpPr>
                <a:grpSpLocks/>
              </p:cNvGrpSpPr>
              <p:nvPr/>
            </p:nvGrpSpPr>
            <p:grpSpPr bwMode="auto">
              <a:xfrm>
                <a:off x="1902" y="3702"/>
                <a:ext cx="96" cy="48"/>
                <a:chOff x="960" y="2426"/>
                <a:chExt cx="96" cy="48"/>
              </a:xfrm>
            </p:grpSpPr>
            <p:sp>
              <p:nvSpPr>
                <p:cNvPr id="55477" name="Line 111"/>
                <p:cNvSpPr>
                  <a:spLocks noChangeShapeType="1"/>
                </p:cNvSpPr>
                <p:nvPr/>
              </p:nvSpPr>
              <p:spPr bwMode="auto">
                <a:xfrm flipH="1">
                  <a:off x="960" y="2426"/>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78" name="Line 112"/>
                <p:cNvSpPr>
                  <a:spLocks noChangeShapeType="1"/>
                </p:cNvSpPr>
                <p:nvPr/>
              </p:nvSpPr>
              <p:spPr bwMode="auto">
                <a:xfrm flipH="1">
                  <a:off x="979" y="2426"/>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79" name="Line 113"/>
                <p:cNvSpPr>
                  <a:spLocks noChangeShapeType="1"/>
                </p:cNvSpPr>
                <p:nvPr/>
              </p:nvSpPr>
              <p:spPr bwMode="auto">
                <a:xfrm flipH="1">
                  <a:off x="999" y="2426"/>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80" name="Line 114"/>
                <p:cNvSpPr>
                  <a:spLocks noChangeShapeType="1"/>
                </p:cNvSpPr>
                <p:nvPr/>
              </p:nvSpPr>
              <p:spPr bwMode="auto">
                <a:xfrm flipH="1">
                  <a:off x="1017" y="2426"/>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55410" name="Group 115"/>
              <p:cNvGrpSpPr>
                <a:grpSpLocks/>
              </p:cNvGrpSpPr>
              <p:nvPr/>
            </p:nvGrpSpPr>
            <p:grpSpPr bwMode="auto">
              <a:xfrm>
                <a:off x="1920" y="3456"/>
                <a:ext cx="58" cy="48"/>
                <a:chOff x="1776" y="1802"/>
                <a:chExt cx="58" cy="48"/>
              </a:xfrm>
            </p:grpSpPr>
            <p:sp>
              <p:nvSpPr>
                <p:cNvPr id="55475" name="Line 116"/>
                <p:cNvSpPr>
                  <a:spLocks noChangeShapeType="1"/>
                </p:cNvSpPr>
                <p:nvPr/>
              </p:nvSpPr>
              <p:spPr bwMode="auto">
                <a:xfrm flipH="1">
                  <a:off x="1776" y="1802"/>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76" name="Line 117"/>
                <p:cNvSpPr>
                  <a:spLocks noChangeShapeType="1"/>
                </p:cNvSpPr>
                <p:nvPr/>
              </p:nvSpPr>
              <p:spPr bwMode="auto">
                <a:xfrm flipH="1">
                  <a:off x="1795" y="1802"/>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55411" name="Group 118"/>
              <p:cNvGrpSpPr>
                <a:grpSpLocks/>
              </p:cNvGrpSpPr>
              <p:nvPr/>
            </p:nvGrpSpPr>
            <p:grpSpPr bwMode="auto">
              <a:xfrm>
                <a:off x="2208" y="3696"/>
                <a:ext cx="58" cy="48"/>
                <a:chOff x="1776" y="1802"/>
                <a:chExt cx="58" cy="48"/>
              </a:xfrm>
            </p:grpSpPr>
            <p:sp>
              <p:nvSpPr>
                <p:cNvPr id="55473" name="Line 119"/>
                <p:cNvSpPr>
                  <a:spLocks noChangeShapeType="1"/>
                </p:cNvSpPr>
                <p:nvPr/>
              </p:nvSpPr>
              <p:spPr bwMode="auto">
                <a:xfrm flipH="1">
                  <a:off x="1776" y="1802"/>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74" name="Line 120"/>
                <p:cNvSpPr>
                  <a:spLocks noChangeShapeType="1"/>
                </p:cNvSpPr>
                <p:nvPr/>
              </p:nvSpPr>
              <p:spPr bwMode="auto">
                <a:xfrm flipH="1">
                  <a:off x="1795" y="1802"/>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55412" name="Group 121"/>
              <p:cNvGrpSpPr>
                <a:grpSpLocks/>
              </p:cNvGrpSpPr>
              <p:nvPr/>
            </p:nvGrpSpPr>
            <p:grpSpPr bwMode="auto">
              <a:xfrm>
                <a:off x="2304" y="4704"/>
                <a:ext cx="58" cy="48"/>
                <a:chOff x="1776" y="1802"/>
                <a:chExt cx="58" cy="48"/>
              </a:xfrm>
            </p:grpSpPr>
            <p:sp>
              <p:nvSpPr>
                <p:cNvPr id="55471" name="Line 122"/>
                <p:cNvSpPr>
                  <a:spLocks noChangeShapeType="1"/>
                </p:cNvSpPr>
                <p:nvPr/>
              </p:nvSpPr>
              <p:spPr bwMode="auto">
                <a:xfrm flipH="1">
                  <a:off x="1776" y="1802"/>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72" name="Line 123"/>
                <p:cNvSpPr>
                  <a:spLocks noChangeShapeType="1"/>
                </p:cNvSpPr>
                <p:nvPr/>
              </p:nvSpPr>
              <p:spPr bwMode="auto">
                <a:xfrm flipH="1">
                  <a:off x="1795" y="1802"/>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55413" name="Group 124"/>
              <p:cNvGrpSpPr>
                <a:grpSpLocks/>
              </p:cNvGrpSpPr>
              <p:nvPr/>
            </p:nvGrpSpPr>
            <p:grpSpPr bwMode="auto">
              <a:xfrm>
                <a:off x="1488" y="3696"/>
                <a:ext cx="384" cy="48"/>
                <a:chOff x="960" y="1562"/>
                <a:chExt cx="528" cy="52"/>
              </a:xfrm>
            </p:grpSpPr>
            <p:sp>
              <p:nvSpPr>
                <p:cNvPr id="55450" name="Line 125"/>
                <p:cNvSpPr>
                  <a:spLocks noChangeShapeType="1"/>
                </p:cNvSpPr>
                <p:nvPr/>
              </p:nvSpPr>
              <p:spPr bwMode="auto">
                <a:xfrm flipH="1">
                  <a:off x="960" y="1562"/>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51" name="Line 126"/>
                <p:cNvSpPr>
                  <a:spLocks noChangeShapeType="1"/>
                </p:cNvSpPr>
                <p:nvPr/>
              </p:nvSpPr>
              <p:spPr bwMode="auto">
                <a:xfrm flipH="1">
                  <a:off x="979" y="1562"/>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52" name="Line 127"/>
                <p:cNvSpPr>
                  <a:spLocks noChangeShapeType="1"/>
                </p:cNvSpPr>
                <p:nvPr/>
              </p:nvSpPr>
              <p:spPr bwMode="auto">
                <a:xfrm flipH="1">
                  <a:off x="999" y="1562"/>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53" name="Line 128"/>
                <p:cNvSpPr>
                  <a:spLocks noChangeShapeType="1"/>
                </p:cNvSpPr>
                <p:nvPr/>
              </p:nvSpPr>
              <p:spPr bwMode="auto">
                <a:xfrm flipH="1">
                  <a:off x="1017" y="1562"/>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54" name="Line 129"/>
                <p:cNvSpPr>
                  <a:spLocks noChangeShapeType="1"/>
                </p:cNvSpPr>
                <p:nvPr/>
              </p:nvSpPr>
              <p:spPr bwMode="auto">
                <a:xfrm>
                  <a:off x="960" y="1562"/>
                  <a:ext cx="96"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55" name="Line 130"/>
                <p:cNvSpPr>
                  <a:spLocks noChangeShapeType="1"/>
                </p:cNvSpPr>
                <p:nvPr/>
              </p:nvSpPr>
              <p:spPr bwMode="auto">
                <a:xfrm flipH="1">
                  <a:off x="1104" y="1562"/>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56" name="Line 131"/>
                <p:cNvSpPr>
                  <a:spLocks noChangeShapeType="1"/>
                </p:cNvSpPr>
                <p:nvPr/>
              </p:nvSpPr>
              <p:spPr bwMode="auto">
                <a:xfrm flipH="1">
                  <a:off x="1123" y="1562"/>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57" name="Line 132"/>
                <p:cNvSpPr>
                  <a:spLocks noChangeShapeType="1"/>
                </p:cNvSpPr>
                <p:nvPr/>
              </p:nvSpPr>
              <p:spPr bwMode="auto">
                <a:xfrm flipH="1">
                  <a:off x="1143" y="1562"/>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58" name="Line 133"/>
                <p:cNvSpPr>
                  <a:spLocks noChangeShapeType="1"/>
                </p:cNvSpPr>
                <p:nvPr/>
              </p:nvSpPr>
              <p:spPr bwMode="auto">
                <a:xfrm flipH="1">
                  <a:off x="1161" y="1562"/>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59" name="Line 134"/>
                <p:cNvSpPr>
                  <a:spLocks noChangeShapeType="1"/>
                </p:cNvSpPr>
                <p:nvPr/>
              </p:nvSpPr>
              <p:spPr bwMode="auto">
                <a:xfrm>
                  <a:off x="1104" y="1562"/>
                  <a:ext cx="96"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60" name="Line 135"/>
                <p:cNvSpPr>
                  <a:spLocks noChangeShapeType="1"/>
                </p:cNvSpPr>
                <p:nvPr/>
              </p:nvSpPr>
              <p:spPr bwMode="auto">
                <a:xfrm flipH="1">
                  <a:off x="1248" y="1562"/>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61" name="Line 136"/>
                <p:cNvSpPr>
                  <a:spLocks noChangeShapeType="1"/>
                </p:cNvSpPr>
                <p:nvPr/>
              </p:nvSpPr>
              <p:spPr bwMode="auto">
                <a:xfrm flipH="1">
                  <a:off x="1267" y="1562"/>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62" name="Line 137"/>
                <p:cNvSpPr>
                  <a:spLocks noChangeShapeType="1"/>
                </p:cNvSpPr>
                <p:nvPr/>
              </p:nvSpPr>
              <p:spPr bwMode="auto">
                <a:xfrm flipH="1">
                  <a:off x="1287" y="1562"/>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63" name="Line 138"/>
                <p:cNvSpPr>
                  <a:spLocks noChangeShapeType="1"/>
                </p:cNvSpPr>
                <p:nvPr/>
              </p:nvSpPr>
              <p:spPr bwMode="auto">
                <a:xfrm flipH="1">
                  <a:off x="1305" y="1562"/>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64" name="Line 139"/>
                <p:cNvSpPr>
                  <a:spLocks noChangeShapeType="1"/>
                </p:cNvSpPr>
                <p:nvPr/>
              </p:nvSpPr>
              <p:spPr bwMode="auto">
                <a:xfrm>
                  <a:off x="1248" y="1562"/>
                  <a:ext cx="96"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55465" name="Group 140"/>
                <p:cNvGrpSpPr>
                  <a:grpSpLocks/>
                </p:cNvGrpSpPr>
                <p:nvPr/>
              </p:nvGrpSpPr>
              <p:grpSpPr bwMode="auto">
                <a:xfrm>
                  <a:off x="1392" y="1566"/>
                  <a:ext cx="96" cy="48"/>
                  <a:chOff x="1392" y="1584"/>
                  <a:chExt cx="96" cy="48"/>
                </a:xfrm>
              </p:grpSpPr>
              <p:sp>
                <p:nvSpPr>
                  <p:cNvPr id="55466" name="Line 141"/>
                  <p:cNvSpPr>
                    <a:spLocks noChangeShapeType="1"/>
                  </p:cNvSpPr>
                  <p:nvPr/>
                </p:nvSpPr>
                <p:spPr bwMode="auto">
                  <a:xfrm flipH="1">
                    <a:off x="1392" y="1584"/>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67" name="Line 142"/>
                  <p:cNvSpPr>
                    <a:spLocks noChangeShapeType="1"/>
                  </p:cNvSpPr>
                  <p:nvPr/>
                </p:nvSpPr>
                <p:spPr bwMode="auto">
                  <a:xfrm flipH="1">
                    <a:off x="1411" y="1584"/>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68" name="Line 143"/>
                  <p:cNvSpPr>
                    <a:spLocks noChangeShapeType="1"/>
                  </p:cNvSpPr>
                  <p:nvPr/>
                </p:nvSpPr>
                <p:spPr bwMode="auto">
                  <a:xfrm flipH="1">
                    <a:off x="1431" y="1584"/>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69" name="Line 144"/>
                  <p:cNvSpPr>
                    <a:spLocks noChangeShapeType="1"/>
                  </p:cNvSpPr>
                  <p:nvPr/>
                </p:nvSpPr>
                <p:spPr bwMode="auto">
                  <a:xfrm flipH="1">
                    <a:off x="1449" y="1584"/>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70" name="Line 145"/>
                  <p:cNvSpPr>
                    <a:spLocks noChangeShapeType="1"/>
                  </p:cNvSpPr>
                  <p:nvPr/>
                </p:nvSpPr>
                <p:spPr bwMode="auto">
                  <a:xfrm>
                    <a:off x="1392" y="1584"/>
                    <a:ext cx="96"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grpSp>
            <p:nvGrpSpPr>
              <p:cNvPr id="55414" name="Group 146"/>
              <p:cNvGrpSpPr>
                <a:grpSpLocks/>
              </p:cNvGrpSpPr>
              <p:nvPr/>
            </p:nvGrpSpPr>
            <p:grpSpPr bwMode="auto">
              <a:xfrm>
                <a:off x="576" y="4896"/>
                <a:ext cx="384" cy="48"/>
                <a:chOff x="960" y="1562"/>
                <a:chExt cx="528" cy="52"/>
              </a:xfrm>
            </p:grpSpPr>
            <p:sp>
              <p:nvSpPr>
                <p:cNvPr id="55429" name="Line 147"/>
                <p:cNvSpPr>
                  <a:spLocks noChangeShapeType="1"/>
                </p:cNvSpPr>
                <p:nvPr/>
              </p:nvSpPr>
              <p:spPr bwMode="auto">
                <a:xfrm flipH="1">
                  <a:off x="960" y="1562"/>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30" name="Line 148"/>
                <p:cNvSpPr>
                  <a:spLocks noChangeShapeType="1"/>
                </p:cNvSpPr>
                <p:nvPr/>
              </p:nvSpPr>
              <p:spPr bwMode="auto">
                <a:xfrm flipH="1">
                  <a:off x="979" y="1562"/>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31" name="Line 149"/>
                <p:cNvSpPr>
                  <a:spLocks noChangeShapeType="1"/>
                </p:cNvSpPr>
                <p:nvPr/>
              </p:nvSpPr>
              <p:spPr bwMode="auto">
                <a:xfrm flipH="1">
                  <a:off x="999" y="1562"/>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32" name="Line 150"/>
                <p:cNvSpPr>
                  <a:spLocks noChangeShapeType="1"/>
                </p:cNvSpPr>
                <p:nvPr/>
              </p:nvSpPr>
              <p:spPr bwMode="auto">
                <a:xfrm flipH="1">
                  <a:off x="1017" y="1562"/>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33" name="Line 151"/>
                <p:cNvSpPr>
                  <a:spLocks noChangeShapeType="1"/>
                </p:cNvSpPr>
                <p:nvPr/>
              </p:nvSpPr>
              <p:spPr bwMode="auto">
                <a:xfrm>
                  <a:off x="960" y="1562"/>
                  <a:ext cx="96"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34" name="Line 152"/>
                <p:cNvSpPr>
                  <a:spLocks noChangeShapeType="1"/>
                </p:cNvSpPr>
                <p:nvPr/>
              </p:nvSpPr>
              <p:spPr bwMode="auto">
                <a:xfrm flipH="1">
                  <a:off x="1104" y="1562"/>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35" name="Line 153"/>
                <p:cNvSpPr>
                  <a:spLocks noChangeShapeType="1"/>
                </p:cNvSpPr>
                <p:nvPr/>
              </p:nvSpPr>
              <p:spPr bwMode="auto">
                <a:xfrm flipH="1">
                  <a:off x="1123" y="1562"/>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36" name="Line 154"/>
                <p:cNvSpPr>
                  <a:spLocks noChangeShapeType="1"/>
                </p:cNvSpPr>
                <p:nvPr/>
              </p:nvSpPr>
              <p:spPr bwMode="auto">
                <a:xfrm flipH="1">
                  <a:off x="1143" y="1562"/>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37" name="Line 155"/>
                <p:cNvSpPr>
                  <a:spLocks noChangeShapeType="1"/>
                </p:cNvSpPr>
                <p:nvPr/>
              </p:nvSpPr>
              <p:spPr bwMode="auto">
                <a:xfrm flipH="1">
                  <a:off x="1161" y="1562"/>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38" name="Line 156"/>
                <p:cNvSpPr>
                  <a:spLocks noChangeShapeType="1"/>
                </p:cNvSpPr>
                <p:nvPr/>
              </p:nvSpPr>
              <p:spPr bwMode="auto">
                <a:xfrm>
                  <a:off x="1104" y="1562"/>
                  <a:ext cx="96"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39" name="Line 157"/>
                <p:cNvSpPr>
                  <a:spLocks noChangeShapeType="1"/>
                </p:cNvSpPr>
                <p:nvPr/>
              </p:nvSpPr>
              <p:spPr bwMode="auto">
                <a:xfrm flipH="1">
                  <a:off x="1248" y="1562"/>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40" name="Line 158"/>
                <p:cNvSpPr>
                  <a:spLocks noChangeShapeType="1"/>
                </p:cNvSpPr>
                <p:nvPr/>
              </p:nvSpPr>
              <p:spPr bwMode="auto">
                <a:xfrm flipH="1">
                  <a:off x="1267" y="1562"/>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41" name="Line 159"/>
                <p:cNvSpPr>
                  <a:spLocks noChangeShapeType="1"/>
                </p:cNvSpPr>
                <p:nvPr/>
              </p:nvSpPr>
              <p:spPr bwMode="auto">
                <a:xfrm flipH="1">
                  <a:off x="1287" y="1562"/>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42" name="Line 160"/>
                <p:cNvSpPr>
                  <a:spLocks noChangeShapeType="1"/>
                </p:cNvSpPr>
                <p:nvPr/>
              </p:nvSpPr>
              <p:spPr bwMode="auto">
                <a:xfrm flipH="1">
                  <a:off x="1305" y="1562"/>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43" name="Line 161"/>
                <p:cNvSpPr>
                  <a:spLocks noChangeShapeType="1"/>
                </p:cNvSpPr>
                <p:nvPr/>
              </p:nvSpPr>
              <p:spPr bwMode="auto">
                <a:xfrm>
                  <a:off x="1248" y="1562"/>
                  <a:ext cx="96"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55444" name="Group 162"/>
                <p:cNvGrpSpPr>
                  <a:grpSpLocks/>
                </p:cNvGrpSpPr>
                <p:nvPr/>
              </p:nvGrpSpPr>
              <p:grpSpPr bwMode="auto">
                <a:xfrm>
                  <a:off x="1392" y="1566"/>
                  <a:ext cx="96" cy="48"/>
                  <a:chOff x="1392" y="1584"/>
                  <a:chExt cx="96" cy="48"/>
                </a:xfrm>
              </p:grpSpPr>
              <p:sp>
                <p:nvSpPr>
                  <p:cNvPr id="55445" name="Line 163"/>
                  <p:cNvSpPr>
                    <a:spLocks noChangeShapeType="1"/>
                  </p:cNvSpPr>
                  <p:nvPr/>
                </p:nvSpPr>
                <p:spPr bwMode="auto">
                  <a:xfrm flipH="1">
                    <a:off x="1392" y="1584"/>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46" name="Line 164"/>
                  <p:cNvSpPr>
                    <a:spLocks noChangeShapeType="1"/>
                  </p:cNvSpPr>
                  <p:nvPr/>
                </p:nvSpPr>
                <p:spPr bwMode="auto">
                  <a:xfrm flipH="1">
                    <a:off x="1411" y="1584"/>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47" name="Line 165"/>
                  <p:cNvSpPr>
                    <a:spLocks noChangeShapeType="1"/>
                  </p:cNvSpPr>
                  <p:nvPr/>
                </p:nvSpPr>
                <p:spPr bwMode="auto">
                  <a:xfrm flipH="1">
                    <a:off x="1431" y="1584"/>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48" name="Line 166"/>
                  <p:cNvSpPr>
                    <a:spLocks noChangeShapeType="1"/>
                  </p:cNvSpPr>
                  <p:nvPr/>
                </p:nvSpPr>
                <p:spPr bwMode="auto">
                  <a:xfrm flipH="1">
                    <a:off x="1449" y="1584"/>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49" name="Line 167"/>
                  <p:cNvSpPr>
                    <a:spLocks noChangeShapeType="1"/>
                  </p:cNvSpPr>
                  <p:nvPr/>
                </p:nvSpPr>
                <p:spPr bwMode="auto">
                  <a:xfrm>
                    <a:off x="1392" y="1584"/>
                    <a:ext cx="96"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grpSp>
            <p:nvGrpSpPr>
              <p:cNvPr id="55415" name="Group 168"/>
              <p:cNvGrpSpPr>
                <a:grpSpLocks/>
              </p:cNvGrpSpPr>
              <p:nvPr/>
            </p:nvGrpSpPr>
            <p:grpSpPr bwMode="auto">
              <a:xfrm>
                <a:off x="564" y="4968"/>
                <a:ext cx="192" cy="48"/>
                <a:chOff x="960" y="2234"/>
                <a:chExt cx="240" cy="48"/>
              </a:xfrm>
            </p:grpSpPr>
            <p:sp>
              <p:nvSpPr>
                <p:cNvPr id="55419" name="Line 169"/>
                <p:cNvSpPr>
                  <a:spLocks noChangeShapeType="1"/>
                </p:cNvSpPr>
                <p:nvPr/>
              </p:nvSpPr>
              <p:spPr bwMode="auto">
                <a:xfrm flipH="1">
                  <a:off x="960" y="2234"/>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20" name="Line 170"/>
                <p:cNvSpPr>
                  <a:spLocks noChangeShapeType="1"/>
                </p:cNvSpPr>
                <p:nvPr/>
              </p:nvSpPr>
              <p:spPr bwMode="auto">
                <a:xfrm flipH="1">
                  <a:off x="979" y="2234"/>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21" name="Line 171"/>
                <p:cNvSpPr>
                  <a:spLocks noChangeShapeType="1"/>
                </p:cNvSpPr>
                <p:nvPr/>
              </p:nvSpPr>
              <p:spPr bwMode="auto">
                <a:xfrm flipH="1">
                  <a:off x="999" y="2234"/>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22" name="Line 172"/>
                <p:cNvSpPr>
                  <a:spLocks noChangeShapeType="1"/>
                </p:cNvSpPr>
                <p:nvPr/>
              </p:nvSpPr>
              <p:spPr bwMode="auto">
                <a:xfrm flipH="1">
                  <a:off x="1017" y="2234"/>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23" name="Line 173"/>
                <p:cNvSpPr>
                  <a:spLocks noChangeShapeType="1"/>
                </p:cNvSpPr>
                <p:nvPr/>
              </p:nvSpPr>
              <p:spPr bwMode="auto">
                <a:xfrm>
                  <a:off x="960" y="2234"/>
                  <a:ext cx="96"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24" name="Line 174"/>
                <p:cNvSpPr>
                  <a:spLocks noChangeShapeType="1"/>
                </p:cNvSpPr>
                <p:nvPr/>
              </p:nvSpPr>
              <p:spPr bwMode="auto">
                <a:xfrm flipH="1">
                  <a:off x="1104" y="2234"/>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25" name="Line 175"/>
                <p:cNvSpPr>
                  <a:spLocks noChangeShapeType="1"/>
                </p:cNvSpPr>
                <p:nvPr/>
              </p:nvSpPr>
              <p:spPr bwMode="auto">
                <a:xfrm flipH="1">
                  <a:off x="1123" y="2234"/>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26" name="Line 176"/>
                <p:cNvSpPr>
                  <a:spLocks noChangeShapeType="1"/>
                </p:cNvSpPr>
                <p:nvPr/>
              </p:nvSpPr>
              <p:spPr bwMode="auto">
                <a:xfrm flipH="1">
                  <a:off x="1143" y="2234"/>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27" name="Line 177"/>
                <p:cNvSpPr>
                  <a:spLocks noChangeShapeType="1"/>
                </p:cNvSpPr>
                <p:nvPr/>
              </p:nvSpPr>
              <p:spPr bwMode="auto">
                <a:xfrm flipH="1">
                  <a:off x="1161" y="2234"/>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28" name="Line 178"/>
                <p:cNvSpPr>
                  <a:spLocks noChangeShapeType="1"/>
                </p:cNvSpPr>
                <p:nvPr/>
              </p:nvSpPr>
              <p:spPr bwMode="auto">
                <a:xfrm>
                  <a:off x="1104" y="2234"/>
                  <a:ext cx="96"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55416" name="Group 179"/>
              <p:cNvGrpSpPr>
                <a:grpSpLocks/>
              </p:cNvGrpSpPr>
              <p:nvPr/>
            </p:nvGrpSpPr>
            <p:grpSpPr bwMode="auto">
              <a:xfrm>
                <a:off x="792" y="4962"/>
                <a:ext cx="58" cy="48"/>
                <a:chOff x="1776" y="1802"/>
                <a:chExt cx="58" cy="48"/>
              </a:xfrm>
            </p:grpSpPr>
            <p:sp>
              <p:nvSpPr>
                <p:cNvPr id="55417" name="Line 180"/>
                <p:cNvSpPr>
                  <a:spLocks noChangeShapeType="1"/>
                </p:cNvSpPr>
                <p:nvPr/>
              </p:nvSpPr>
              <p:spPr bwMode="auto">
                <a:xfrm flipH="1">
                  <a:off x="1776" y="1802"/>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5418" name="Line 181"/>
                <p:cNvSpPr>
                  <a:spLocks noChangeShapeType="1"/>
                </p:cNvSpPr>
                <p:nvPr/>
              </p:nvSpPr>
              <p:spPr bwMode="auto">
                <a:xfrm flipH="1">
                  <a:off x="1795" y="1802"/>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sp>
          <p:nvSpPr>
            <p:cNvPr id="55338" name="Oval 182"/>
            <p:cNvSpPr>
              <a:spLocks noChangeArrowheads="1"/>
            </p:cNvSpPr>
            <p:nvPr/>
          </p:nvSpPr>
          <p:spPr bwMode="auto">
            <a:xfrm>
              <a:off x="1440" y="3456"/>
              <a:ext cx="480" cy="24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5339" name="Oval 183"/>
            <p:cNvSpPr>
              <a:spLocks noChangeArrowheads="1"/>
            </p:cNvSpPr>
            <p:nvPr/>
          </p:nvSpPr>
          <p:spPr bwMode="auto">
            <a:xfrm>
              <a:off x="528" y="4644"/>
              <a:ext cx="480" cy="240"/>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grpSp>
      <p:sp>
        <p:nvSpPr>
          <p:cNvPr id="55327" name="Text Box 184"/>
          <p:cNvSpPr txBox="1">
            <a:spLocks noChangeArrowheads="1"/>
          </p:cNvSpPr>
          <p:nvPr/>
        </p:nvSpPr>
        <p:spPr bwMode="auto">
          <a:xfrm>
            <a:off x="9072512" y="8846551"/>
            <a:ext cx="1406525" cy="230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図１１．特性要因図例</a:t>
            </a:r>
          </a:p>
        </p:txBody>
      </p:sp>
      <p:sp>
        <p:nvSpPr>
          <p:cNvPr id="55328" name="Text Box 185"/>
          <p:cNvSpPr txBox="1">
            <a:spLocks noChangeArrowheads="1"/>
          </p:cNvSpPr>
          <p:nvPr/>
        </p:nvSpPr>
        <p:spPr bwMode="auto">
          <a:xfrm>
            <a:off x="11206112" y="8811626"/>
            <a:ext cx="1406525"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作成：</a:t>
            </a:r>
            <a:r>
              <a:rPr lang="en-US" altLang="ja-JP" sz="900">
                <a:latin typeface="HG丸ｺﾞｼｯｸM-PRO" panose="020F0600000000000000" pitchFamily="50" charset="-128"/>
                <a:ea typeface="HG丸ｺﾞｼｯｸM-PRO" panose="020F0600000000000000" pitchFamily="50" charset="-128"/>
              </a:rPr>
              <a:t>02</a:t>
            </a:r>
            <a:r>
              <a:rPr lang="ja-JP" altLang="en-US" sz="900">
                <a:latin typeface="HG丸ｺﾞｼｯｸM-PRO" panose="020F0600000000000000" pitchFamily="50" charset="-128"/>
                <a:ea typeface="HG丸ｺﾞｼｯｸM-PRO" panose="020F0600000000000000" pitchFamily="50" charset="-128"/>
              </a:rPr>
              <a:t>年</a:t>
            </a:r>
            <a:r>
              <a:rPr lang="en-US" altLang="ja-JP" sz="900">
                <a:latin typeface="HG丸ｺﾞｼｯｸM-PRO" panose="020F0600000000000000" pitchFamily="50" charset="-128"/>
                <a:ea typeface="HG丸ｺﾞｼｯｸM-PRO" panose="020F0600000000000000" pitchFamily="50" charset="-128"/>
              </a:rPr>
              <a:t>2</a:t>
            </a:r>
            <a:r>
              <a:rPr lang="ja-JP" altLang="en-US" sz="900">
                <a:latin typeface="HG丸ｺﾞｼｯｸM-PRO" panose="020F0600000000000000" pitchFamily="50" charset="-128"/>
                <a:ea typeface="HG丸ｺﾞｼｯｸM-PRO" panose="020F0600000000000000" pitchFamily="50" charset="-128"/>
              </a:rPr>
              <a:t>月</a:t>
            </a:r>
          </a:p>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担当：○○○○</a:t>
            </a:r>
          </a:p>
        </p:txBody>
      </p:sp>
      <p:sp>
        <p:nvSpPr>
          <p:cNvPr id="55329" name="Rectangle 8"/>
          <p:cNvSpPr>
            <a:spLocks noChangeArrowheads="1"/>
          </p:cNvSpPr>
          <p:nvPr/>
        </p:nvSpPr>
        <p:spPr bwMode="auto">
          <a:xfrm>
            <a:off x="107950" y="423863"/>
            <a:ext cx="6438900" cy="277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en-US" altLang="ja-JP" sz="1200">
                <a:latin typeface="HG丸ｺﾞｼｯｸM-PRO" panose="020F0600000000000000" pitchFamily="50" charset="-128"/>
                <a:ea typeface="HG丸ｺﾞｼｯｸM-PRO" panose="020F0600000000000000" pitchFamily="50" charset="-128"/>
                <a:cs typeface="Times New Roman" panose="02020603050405020304" pitchFamily="18" charset="0"/>
              </a:rPr>
              <a:t>1</a:t>
            </a: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）特性要因図とは</a:t>
            </a:r>
          </a:p>
        </p:txBody>
      </p:sp>
      <p:sp>
        <p:nvSpPr>
          <p:cNvPr id="55330" name="Rectangle 997"/>
          <p:cNvSpPr>
            <a:spLocks noChangeArrowheads="1"/>
          </p:cNvSpPr>
          <p:nvPr/>
        </p:nvSpPr>
        <p:spPr bwMode="auto">
          <a:xfrm>
            <a:off x="71438" y="52388"/>
            <a:ext cx="2959100" cy="338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latin typeface="HG丸ｺﾞｼｯｸM-PRO" panose="020F0600000000000000" pitchFamily="50" charset="-128"/>
                <a:ea typeface="HG丸ｺﾞｼｯｸM-PRO" panose="020F0600000000000000" pitchFamily="50" charset="-128"/>
                <a:cs typeface="Times New Roman" panose="02020603050405020304" pitchFamily="18" charset="0"/>
              </a:rPr>
              <a:t>４</a:t>
            </a:r>
            <a:r>
              <a:rPr lang="en-US" altLang="ja-JP" sz="1600" b="1">
                <a:latin typeface="HG丸ｺﾞｼｯｸM-PRO" panose="020F0600000000000000" pitchFamily="50" charset="-128"/>
                <a:ea typeface="HG丸ｺﾞｼｯｸM-PRO" panose="020F0600000000000000" pitchFamily="50" charset="-128"/>
                <a:cs typeface="Times New Roman" panose="02020603050405020304" pitchFamily="18" charset="0"/>
              </a:rPr>
              <a:t>.4.</a:t>
            </a:r>
            <a:r>
              <a:rPr lang="ja-JP" altLang="en-US" sz="1600" b="1">
                <a:latin typeface="HG丸ｺﾞｼｯｸM-PRO" panose="020F0600000000000000" pitchFamily="50" charset="-128"/>
                <a:ea typeface="HG丸ｺﾞｼｯｸM-PRO" panose="020F0600000000000000" pitchFamily="50" charset="-128"/>
                <a:cs typeface="Times New Roman" panose="02020603050405020304" pitchFamily="18" charset="0"/>
              </a:rPr>
              <a:t>４　特性要因図</a:t>
            </a:r>
          </a:p>
        </p:txBody>
      </p:sp>
      <p:sp>
        <p:nvSpPr>
          <p:cNvPr id="55331" name="Rectangle 8"/>
          <p:cNvSpPr>
            <a:spLocks noChangeArrowheads="1"/>
          </p:cNvSpPr>
          <p:nvPr/>
        </p:nvSpPr>
        <p:spPr bwMode="auto">
          <a:xfrm>
            <a:off x="539750" y="731838"/>
            <a:ext cx="5842000"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問題とする仕事の結果（特性）とそれに影響を及ぼしているその原因（要因）との関係を系統的に一つの図に整理したもの。</a:t>
            </a:r>
          </a:p>
        </p:txBody>
      </p:sp>
      <p:sp>
        <p:nvSpPr>
          <p:cNvPr id="55332" name="Rectangle 8"/>
          <p:cNvSpPr>
            <a:spLocks noChangeArrowheads="1"/>
          </p:cNvSpPr>
          <p:nvPr/>
        </p:nvSpPr>
        <p:spPr bwMode="auto">
          <a:xfrm>
            <a:off x="107950" y="1292225"/>
            <a:ext cx="6438900" cy="277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a:latin typeface="HG丸ｺﾞｼｯｸM-PRO" panose="020F0600000000000000" pitchFamily="50" charset="-128"/>
                <a:ea typeface="HG丸ｺﾞｼｯｸM-PRO" panose="020F0600000000000000" pitchFamily="50" charset="-128"/>
              </a:rPr>
              <a:t>（</a:t>
            </a:r>
            <a:r>
              <a:rPr lang="en-US" altLang="ja-JP" sz="1200">
                <a:latin typeface="HG丸ｺﾞｼｯｸM-PRO" panose="020F0600000000000000" pitchFamily="50" charset="-128"/>
                <a:ea typeface="HG丸ｺﾞｼｯｸM-PRO" panose="020F0600000000000000" pitchFamily="50" charset="-128"/>
              </a:rPr>
              <a:t>2</a:t>
            </a:r>
            <a:r>
              <a:rPr lang="ja-JP" altLang="en-US" sz="1200">
                <a:latin typeface="HG丸ｺﾞｼｯｸM-PRO" panose="020F0600000000000000" pitchFamily="50" charset="-128"/>
                <a:ea typeface="HG丸ｺﾞｼｯｸM-PRO" panose="020F0600000000000000" pitchFamily="50" charset="-128"/>
              </a:rPr>
              <a:t>）特性要因図のつくり方</a:t>
            </a:r>
          </a:p>
        </p:txBody>
      </p:sp>
      <p:sp>
        <p:nvSpPr>
          <p:cNvPr id="55333" name="Rectangle 8"/>
          <p:cNvSpPr>
            <a:spLocks noChangeArrowheads="1"/>
          </p:cNvSpPr>
          <p:nvPr/>
        </p:nvSpPr>
        <p:spPr bwMode="auto">
          <a:xfrm>
            <a:off x="539750" y="1496616"/>
            <a:ext cx="2736850" cy="2492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①取り上げる特性を決める。</a:t>
            </a:r>
            <a:br>
              <a:rPr lang="ja-JP" altLang="en-US" sz="1200" dirty="0">
                <a:latin typeface="HG丸ｺﾞｼｯｸM-PRO" panose="020F0600000000000000" pitchFamily="50" charset="-128"/>
                <a:ea typeface="HG丸ｺﾞｼｯｸM-PRO" panose="020F0600000000000000" pitchFamily="50" charset="-128"/>
              </a:rPr>
            </a:br>
            <a:r>
              <a:rPr lang="ja-JP" altLang="en-US" sz="1200" dirty="0">
                <a:latin typeface="HG丸ｺﾞｼｯｸM-PRO" panose="020F0600000000000000" pitchFamily="50" charset="-128"/>
                <a:ea typeface="HG丸ｺﾞｼｯｸM-PRO" panose="020F0600000000000000" pitchFamily="50" charset="-128"/>
              </a:rPr>
              <a:t>②特性と背骨を書く。</a:t>
            </a:r>
            <a:br>
              <a:rPr lang="ja-JP" altLang="en-US" sz="1200" dirty="0">
                <a:latin typeface="HG丸ｺﾞｼｯｸM-PRO" panose="020F0600000000000000" pitchFamily="50" charset="-128"/>
                <a:ea typeface="HG丸ｺﾞｼｯｸM-PRO" panose="020F0600000000000000" pitchFamily="50" charset="-128"/>
              </a:rPr>
            </a:br>
            <a:r>
              <a:rPr lang="ja-JP" altLang="en-US" sz="1200" dirty="0">
                <a:latin typeface="HG丸ｺﾞｼｯｸM-PRO" panose="020F0600000000000000" pitchFamily="50" charset="-128"/>
                <a:ea typeface="HG丸ｺﾞｼｯｸM-PRO" panose="020F0600000000000000" pitchFamily="50" charset="-128"/>
              </a:rPr>
              <a:t>③要因を記入する。</a:t>
            </a:r>
            <a:br>
              <a:rPr lang="en-US" altLang="ja-JP" sz="1200" dirty="0">
                <a:latin typeface="HG丸ｺﾞｼｯｸM-PRO" panose="020F0600000000000000" pitchFamily="50" charset="-128"/>
                <a:ea typeface="HG丸ｺﾞｼｯｸM-PRO" panose="020F0600000000000000" pitchFamily="50" charset="-128"/>
              </a:rPr>
            </a:br>
            <a:r>
              <a:rPr lang="ja-JP" altLang="en-US" sz="1200" dirty="0">
                <a:latin typeface="HG丸ｺﾞｼｯｸM-PRO" panose="020F0600000000000000" pitchFamily="50" charset="-128"/>
                <a:ea typeface="HG丸ｺﾞｼｯｸM-PRO" panose="020F0600000000000000" pitchFamily="50" charset="-128"/>
              </a:rPr>
              <a:t>（要因は主語と述語で記載するのが</a:t>
            </a:r>
            <a:br>
              <a:rPr lang="en-US" altLang="ja-JP" sz="1200" dirty="0">
                <a:latin typeface="HG丸ｺﾞｼｯｸM-PRO" panose="020F0600000000000000" pitchFamily="50" charset="-128"/>
                <a:ea typeface="HG丸ｺﾞｼｯｸM-PRO" panose="020F0600000000000000" pitchFamily="50" charset="-128"/>
              </a:rPr>
            </a:br>
            <a:r>
              <a:rPr lang="ja-JP" altLang="en-US" sz="1200" dirty="0">
                <a:latin typeface="HG丸ｺﾞｼｯｸM-PRO" panose="020F0600000000000000" pitchFamily="50" charset="-128"/>
                <a:ea typeface="HG丸ｺﾞｼｯｸM-PRO" panose="020F0600000000000000" pitchFamily="50" charset="-128"/>
              </a:rPr>
              <a:t>　望ましい）</a:t>
            </a:r>
            <a:endParaRPr lang="en-US" altLang="ja-JP" sz="1200" dirty="0">
              <a:latin typeface="HG丸ｺﾞｼｯｸM-PRO" panose="020F0600000000000000" pitchFamily="50" charset="-128"/>
              <a:ea typeface="HG丸ｺﾞｼｯｸM-PRO" panose="020F0600000000000000" pitchFamily="50" charset="-128"/>
            </a:endParaRPr>
          </a:p>
          <a:p>
            <a:pPr>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（４Ｍや職場環境など）</a:t>
            </a:r>
            <a:br>
              <a:rPr lang="ja-JP" altLang="en-US" sz="1200" dirty="0">
                <a:latin typeface="HG丸ｺﾞｼｯｸM-PRO" panose="020F0600000000000000" pitchFamily="50" charset="-128"/>
                <a:ea typeface="HG丸ｺﾞｼｯｸM-PRO" panose="020F0600000000000000" pitchFamily="50" charset="-128"/>
              </a:rPr>
            </a:br>
            <a:r>
              <a:rPr lang="ja-JP" altLang="en-US" sz="1200" dirty="0">
                <a:latin typeface="HG丸ｺﾞｼｯｸM-PRO" panose="020F0600000000000000" pitchFamily="50" charset="-128"/>
                <a:ea typeface="HG丸ｺﾞｼｯｸM-PRO" panose="020F0600000000000000" pitchFamily="50" charset="-128"/>
              </a:rPr>
              <a:t>④中骨、小骨を記入する。</a:t>
            </a:r>
            <a:br>
              <a:rPr lang="en-US" altLang="ja-JP" sz="1200" dirty="0">
                <a:latin typeface="HG丸ｺﾞｼｯｸM-PRO" panose="020F0600000000000000" pitchFamily="50" charset="-128"/>
                <a:ea typeface="HG丸ｺﾞｼｯｸM-PRO" panose="020F0600000000000000" pitchFamily="50" charset="-128"/>
              </a:rPr>
            </a:br>
            <a:r>
              <a:rPr lang="ja-JP" altLang="en-US" sz="1200" dirty="0">
                <a:latin typeface="HG丸ｺﾞｼｯｸM-PRO" panose="020F0600000000000000" pitchFamily="50" charset="-128"/>
                <a:ea typeface="HG丸ｺﾞｼｯｸM-PRO" panose="020F0600000000000000" pitchFamily="50" charset="-128"/>
              </a:rPr>
              <a:t>（中骨は事実を書く）</a:t>
            </a:r>
          </a:p>
          <a:p>
            <a:pPr>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・ブレーンストーミング、</a:t>
            </a:r>
            <a:endParaRPr lang="en-US" altLang="ja-JP" sz="1200" dirty="0">
              <a:latin typeface="HG丸ｺﾞｼｯｸM-PRO" panose="020F0600000000000000" pitchFamily="50" charset="-128"/>
              <a:ea typeface="HG丸ｺﾞｼｯｸM-PRO" panose="020F0600000000000000" pitchFamily="50" charset="-128"/>
            </a:endParaRPr>
          </a:p>
          <a:p>
            <a:pPr>
              <a:spcBef>
                <a:spcPct val="0"/>
              </a:spcBef>
              <a:buFontTx/>
              <a:buNone/>
            </a:pPr>
            <a:r>
              <a:rPr lang="en-US" altLang="ja-JP" sz="1200" dirty="0">
                <a:latin typeface="HG丸ｺﾞｼｯｸM-PRO" panose="020F0600000000000000" pitchFamily="50" charset="-128"/>
                <a:ea typeface="HG丸ｺﾞｼｯｸM-PRO" panose="020F0600000000000000" pitchFamily="50" charset="-128"/>
              </a:rPr>
              <a:t>   </a:t>
            </a:r>
            <a:r>
              <a:rPr lang="ja-JP" altLang="en-US" sz="1200" dirty="0">
                <a:latin typeface="HG丸ｺﾞｼｯｸM-PRO" panose="020F0600000000000000" pitchFamily="50" charset="-128"/>
                <a:ea typeface="HG丸ｺﾞｼｯｸM-PRO" panose="020F0600000000000000" pitchFamily="50" charset="-128"/>
              </a:rPr>
              <a:t>なぜなぜを活用する。</a:t>
            </a:r>
            <a:br>
              <a:rPr lang="ja-JP" altLang="en-US" sz="1200" dirty="0">
                <a:latin typeface="HG丸ｺﾞｼｯｸM-PRO" panose="020F0600000000000000" pitchFamily="50" charset="-128"/>
                <a:ea typeface="HG丸ｺﾞｼｯｸM-PRO" panose="020F0600000000000000" pitchFamily="50" charset="-128"/>
              </a:rPr>
            </a:br>
            <a:r>
              <a:rPr lang="ja-JP" altLang="en-US" sz="1200" dirty="0">
                <a:latin typeface="HG丸ｺﾞｼｯｸM-PRO" panose="020F0600000000000000" pitchFamily="50" charset="-128"/>
                <a:ea typeface="HG丸ｺﾞｼｯｸM-PRO" panose="020F0600000000000000" pitchFamily="50" charset="-128"/>
              </a:rPr>
              <a:t>⑤記入もれについてチェックする。</a:t>
            </a:r>
            <a:br>
              <a:rPr lang="ja-JP" altLang="en-US" sz="1200" dirty="0">
                <a:latin typeface="HG丸ｺﾞｼｯｸM-PRO" panose="020F0600000000000000" pitchFamily="50" charset="-128"/>
                <a:ea typeface="HG丸ｺﾞｼｯｸM-PRO" panose="020F0600000000000000" pitchFamily="50" charset="-128"/>
              </a:rPr>
            </a:br>
            <a:r>
              <a:rPr lang="ja-JP" altLang="en-US" sz="1200" dirty="0">
                <a:latin typeface="HG丸ｺﾞｼｯｸM-PRO" panose="020F0600000000000000" pitchFamily="50" charset="-128"/>
                <a:ea typeface="HG丸ｺﾞｼｯｸM-PRO" panose="020F0600000000000000" pitchFamily="50" charset="-128"/>
              </a:rPr>
              <a:t>⑥主要因に○印をつける。</a:t>
            </a:r>
            <a:br>
              <a:rPr lang="ja-JP" altLang="en-US" sz="1200" dirty="0">
                <a:latin typeface="HG丸ｺﾞｼｯｸM-PRO" panose="020F0600000000000000" pitchFamily="50" charset="-128"/>
                <a:ea typeface="HG丸ｺﾞｼｯｸM-PRO" panose="020F0600000000000000" pitchFamily="50" charset="-128"/>
              </a:rPr>
            </a:br>
            <a:r>
              <a:rPr lang="ja-JP" altLang="en-US" sz="1200" dirty="0">
                <a:latin typeface="HG丸ｺﾞｼｯｸM-PRO" panose="020F0600000000000000" pitchFamily="50" charset="-128"/>
                <a:ea typeface="HG丸ｺﾞｼｯｸM-PRO" panose="020F0600000000000000" pitchFamily="50" charset="-128"/>
              </a:rPr>
              <a:t>⑦主要因について検証する。</a:t>
            </a:r>
          </a:p>
        </p:txBody>
      </p:sp>
      <p:sp>
        <p:nvSpPr>
          <p:cNvPr id="55334" name="Rectangle 14"/>
          <p:cNvSpPr>
            <a:spLocks noChangeArrowheads="1"/>
          </p:cNvSpPr>
          <p:nvPr/>
        </p:nvSpPr>
        <p:spPr bwMode="auto">
          <a:xfrm>
            <a:off x="539750" y="4419600"/>
            <a:ext cx="5214938"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問題点の原因追及・・・特性と要因の関係の仮説つくり。</a:t>
            </a:r>
            <a:endParaRPr lang="en-US" altLang="ja-JP" sz="1200" dirty="0">
              <a:latin typeface="HG丸ｺﾞｼｯｸM-PRO" panose="020F0600000000000000" pitchFamily="50" charset="-128"/>
              <a:ea typeface="HG丸ｺﾞｼｯｸM-PRO" panose="020F0600000000000000" pitchFamily="50" charset="-128"/>
            </a:endParaRPr>
          </a:p>
          <a:p>
            <a:pPr>
              <a:spcBef>
                <a:spcPct val="0"/>
              </a:spcBef>
              <a:buFontTx/>
              <a:buNone/>
            </a:pPr>
            <a:endParaRPr lang="en-US" altLang="ja-JP" sz="1200" dirty="0">
              <a:latin typeface="HG丸ｺﾞｼｯｸM-PRO" panose="020F0600000000000000" pitchFamily="50" charset="-128"/>
              <a:ea typeface="HG丸ｺﾞｼｯｸM-PRO" panose="020F0600000000000000" pitchFamily="50" charset="-128"/>
            </a:endParaRPr>
          </a:p>
        </p:txBody>
      </p:sp>
      <p:sp>
        <p:nvSpPr>
          <p:cNvPr id="55335" name="Rectangle 18"/>
          <p:cNvSpPr>
            <a:spLocks noChangeArrowheads="1"/>
          </p:cNvSpPr>
          <p:nvPr/>
        </p:nvSpPr>
        <p:spPr bwMode="auto">
          <a:xfrm>
            <a:off x="4335463" y="1703388"/>
            <a:ext cx="582612"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大骨</a:t>
            </a:r>
          </a:p>
        </p:txBody>
      </p:sp>
      <p:cxnSp>
        <p:nvCxnSpPr>
          <p:cNvPr id="55336" name="直線コネクタ 2"/>
          <p:cNvCxnSpPr>
            <a:cxnSpLocks noChangeShapeType="1"/>
          </p:cNvCxnSpPr>
          <p:nvPr/>
        </p:nvCxnSpPr>
        <p:spPr bwMode="auto">
          <a:xfrm flipH="1">
            <a:off x="4259263" y="1830388"/>
            <a:ext cx="188912" cy="0"/>
          </a:xfrm>
          <a:prstGeom prst="line">
            <a:avLst/>
          </a:prstGeom>
          <a:no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Text Box 76">
            <a:extLst>
              <a:ext uri="{FF2B5EF4-FFF2-40B4-BE49-F238E27FC236}">
                <a16:creationId xmlns:a16="http://schemas.microsoft.com/office/drawing/2014/main" id="{1EA9B35E-9EF5-D871-7ECB-1B7FA0F7E47A}"/>
              </a:ext>
            </a:extLst>
          </p:cNvPr>
          <p:cNvSpPr txBox="1">
            <a:spLocks noChangeArrowheads="1"/>
          </p:cNvSpPr>
          <p:nvPr/>
        </p:nvSpPr>
        <p:spPr bwMode="auto">
          <a:xfrm>
            <a:off x="12209725" y="9189103"/>
            <a:ext cx="896938" cy="2149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dirty="0">
                <a:latin typeface="HG丸ｺﾞｼｯｸM-PRO" panose="020F0600000000000000" pitchFamily="50" charset="-128"/>
                <a:ea typeface="HG丸ｺﾞｼｯｸM-PRO" panose="020F0600000000000000" pitchFamily="50" charset="-128"/>
              </a:rPr>
              <a:t>部品が小さい</a:t>
            </a:r>
          </a:p>
        </p:txBody>
      </p:sp>
      <p:sp>
        <p:nvSpPr>
          <p:cNvPr id="3" name="Text Box 77">
            <a:extLst>
              <a:ext uri="{FF2B5EF4-FFF2-40B4-BE49-F238E27FC236}">
                <a16:creationId xmlns:a16="http://schemas.microsoft.com/office/drawing/2014/main" id="{AB3C0A24-8A80-93BA-1A95-C6C7E69B767E}"/>
              </a:ext>
            </a:extLst>
          </p:cNvPr>
          <p:cNvSpPr txBox="1">
            <a:spLocks noChangeArrowheads="1"/>
          </p:cNvSpPr>
          <p:nvPr/>
        </p:nvSpPr>
        <p:spPr bwMode="auto">
          <a:xfrm>
            <a:off x="11828725" y="9385159"/>
            <a:ext cx="838200" cy="3387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dirty="0">
                <a:latin typeface="HG丸ｺﾞｼｯｸM-PRO" panose="020F0600000000000000" pitchFamily="50" charset="-128"/>
                <a:ea typeface="HG丸ｺﾞｼｯｸM-PRO" panose="020F0600000000000000" pitchFamily="50" charset="-128"/>
              </a:rPr>
              <a:t>部品に貼るスペースがない</a:t>
            </a:r>
          </a:p>
        </p:txBody>
      </p:sp>
      <p:sp>
        <p:nvSpPr>
          <p:cNvPr id="4" name="Text Box 107">
            <a:extLst>
              <a:ext uri="{FF2B5EF4-FFF2-40B4-BE49-F238E27FC236}">
                <a16:creationId xmlns:a16="http://schemas.microsoft.com/office/drawing/2014/main" id="{6905165D-4817-95A4-A82A-CA7541640138}"/>
              </a:ext>
            </a:extLst>
          </p:cNvPr>
          <p:cNvSpPr txBox="1">
            <a:spLocks noChangeArrowheads="1"/>
          </p:cNvSpPr>
          <p:nvPr/>
        </p:nvSpPr>
        <p:spPr bwMode="auto">
          <a:xfrm>
            <a:off x="7115124" y="9081370"/>
            <a:ext cx="1247775" cy="3387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dirty="0">
                <a:latin typeface="HG丸ｺﾞｼｯｸM-PRO" panose="020F0600000000000000" pitchFamily="50" charset="-128"/>
                <a:ea typeface="HG丸ｺﾞｼｯｸM-PRO" panose="020F0600000000000000" pitchFamily="50" charset="-128"/>
              </a:rPr>
              <a:t>コンベアーとのタイミングのズレがある</a:t>
            </a:r>
          </a:p>
        </p:txBody>
      </p:sp>
      <p:sp>
        <p:nvSpPr>
          <p:cNvPr id="5" name="Text Box 105">
            <a:extLst>
              <a:ext uri="{FF2B5EF4-FFF2-40B4-BE49-F238E27FC236}">
                <a16:creationId xmlns:a16="http://schemas.microsoft.com/office/drawing/2014/main" id="{16C05273-5426-0D1E-AAA6-CF772AA9D3AD}"/>
              </a:ext>
            </a:extLst>
          </p:cNvPr>
          <p:cNvSpPr txBox="1">
            <a:spLocks noChangeArrowheads="1"/>
          </p:cNvSpPr>
          <p:nvPr/>
        </p:nvSpPr>
        <p:spPr bwMode="auto">
          <a:xfrm>
            <a:off x="7518565" y="9434720"/>
            <a:ext cx="735013" cy="3387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800" dirty="0">
                <a:latin typeface="HG丸ｺﾞｼｯｸM-PRO" panose="020F0600000000000000" pitchFamily="50" charset="-128"/>
                <a:ea typeface="HG丸ｺﾞｼｯｸM-PRO" panose="020F0600000000000000" pitchFamily="50" charset="-128"/>
              </a:rPr>
              <a:t>速度が合ってない</a:t>
            </a:r>
          </a:p>
        </p:txBody>
      </p:sp>
      <p:sp>
        <p:nvSpPr>
          <p:cNvPr id="6" name="テキスト ボックス 5">
            <a:extLst>
              <a:ext uri="{FF2B5EF4-FFF2-40B4-BE49-F238E27FC236}">
                <a16:creationId xmlns:a16="http://schemas.microsoft.com/office/drawing/2014/main" id="{11F072EE-DA60-A0CF-9842-7C9ACF050758}"/>
              </a:ext>
            </a:extLst>
          </p:cNvPr>
          <p:cNvSpPr txBox="1"/>
          <p:nvPr/>
        </p:nvSpPr>
        <p:spPr bwMode="auto">
          <a:xfrm>
            <a:off x="9386837" y="4760674"/>
            <a:ext cx="16273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ja-JP" altLang="en-US" sz="2800" b="1" dirty="0">
                <a:latin typeface="Century" pitchFamily="18" charset="0"/>
                <a:ea typeface="?l?r ?S?V?b?N" charset="0"/>
                <a:cs typeface="Times New Roman" pitchFamily="18" charset="0"/>
              </a:rPr>
              <a:t>差し替え</a:t>
            </a:r>
          </a:p>
        </p:txBody>
      </p:sp>
      <p:sp>
        <p:nvSpPr>
          <p:cNvPr id="13" name="正方形/長方形 12"/>
          <p:cNvSpPr/>
          <p:nvPr/>
        </p:nvSpPr>
        <p:spPr>
          <a:xfrm>
            <a:off x="2247610" y="4937988"/>
            <a:ext cx="2459328" cy="338554"/>
          </a:xfrm>
          <a:prstGeom prst="rect">
            <a:avLst/>
          </a:prstGeom>
        </p:spPr>
        <p:txBody>
          <a:bodyPr wrap="none">
            <a:spAutoFit/>
          </a:bodyPr>
          <a:lstStyle/>
          <a:p>
            <a:r>
              <a:rPr lang="ja-JP" altLang="ja-JP" sz="1600" b="1" kern="100" dirty="0">
                <a:latin typeface="HG丸ｺﾞｼｯｸM-PRO" panose="020F0600000000000000" pitchFamily="50" charset="-128"/>
                <a:ea typeface="HG丸ｺﾞｼｯｸM-PRO" panose="020F0600000000000000" pitchFamily="50" charset="-128"/>
                <a:cs typeface="Times New Roman" panose="02020603050405020304" pitchFamily="18" charset="0"/>
              </a:rPr>
              <a:t>「特性要因図の参考例」</a:t>
            </a:r>
            <a:endParaRPr lang="ja-JP" altLang="en-US" sz="1600" dirty="0">
              <a:latin typeface="HG丸ｺﾞｼｯｸM-PRO" panose="020F0600000000000000" pitchFamily="50" charset="-128"/>
              <a:ea typeface="HG丸ｺﾞｼｯｸM-PRO" panose="020F0600000000000000" pitchFamily="50" charset="-128"/>
            </a:endParaRPr>
          </a:p>
        </p:txBody>
      </p:sp>
      <p:sp>
        <p:nvSpPr>
          <p:cNvPr id="192" name="Rectangle 8"/>
          <p:cNvSpPr>
            <a:spLocks noChangeArrowheads="1"/>
          </p:cNvSpPr>
          <p:nvPr/>
        </p:nvSpPr>
        <p:spPr bwMode="auto">
          <a:xfrm>
            <a:off x="7697737" y="1773615"/>
            <a:ext cx="2736850" cy="19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①取り上げる特性を決める。</a:t>
            </a:r>
            <a:br>
              <a:rPr lang="ja-JP" altLang="en-US" sz="1200" dirty="0">
                <a:latin typeface="HG丸ｺﾞｼｯｸM-PRO" panose="020F0600000000000000" pitchFamily="50" charset="-128"/>
                <a:ea typeface="HG丸ｺﾞｼｯｸM-PRO" panose="020F0600000000000000" pitchFamily="50" charset="-128"/>
              </a:rPr>
            </a:br>
            <a:r>
              <a:rPr lang="ja-JP" altLang="en-US" sz="1200" dirty="0">
                <a:latin typeface="HG丸ｺﾞｼｯｸM-PRO" panose="020F0600000000000000" pitchFamily="50" charset="-128"/>
                <a:ea typeface="HG丸ｺﾞｼｯｸM-PRO" panose="020F0600000000000000" pitchFamily="50" charset="-128"/>
              </a:rPr>
              <a:t>②特性と背骨を書く。</a:t>
            </a:r>
            <a:br>
              <a:rPr lang="ja-JP" altLang="en-US" sz="1200" dirty="0">
                <a:latin typeface="HG丸ｺﾞｼｯｸM-PRO" panose="020F0600000000000000" pitchFamily="50" charset="-128"/>
                <a:ea typeface="HG丸ｺﾞｼｯｸM-PRO" panose="020F0600000000000000" pitchFamily="50" charset="-128"/>
              </a:rPr>
            </a:br>
            <a:r>
              <a:rPr lang="ja-JP" altLang="en-US" sz="1200" dirty="0">
                <a:latin typeface="HG丸ｺﾞｼｯｸM-PRO" panose="020F0600000000000000" pitchFamily="50" charset="-128"/>
                <a:ea typeface="HG丸ｺﾞｼｯｸM-PRO" panose="020F0600000000000000" pitchFamily="50" charset="-128"/>
              </a:rPr>
              <a:t>③要因を記入する。</a:t>
            </a:r>
            <a:endParaRPr lang="en-US" altLang="ja-JP" sz="1200" dirty="0">
              <a:latin typeface="HG丸ｺﾞｼｯｸM-PRO" panose="020F0600000000000000" pitchFamily="50" charset="-128"/>
              <a:ea typeface="HG丸ｺﾞｼｯｸM-PRO" panose="020F0600000000000000" pitchFamily="50" charset="-128"/>
            </a:endParaRPr>
          </a:p>
          <a:p>
            <a:pPr>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（４Ｍや職場環境など）</a:t>
            </a:r>
            <a:br>
              <a:rPr lang="ja-JP" altLang="en-US" sz="1200" dirty="0">
                <a:latin typeface="HG丸ｺﾞｼｯｸM-PRO" panose="020F0600000000000000" pitchFamily="50" charset="-128"/>
                <a:ea typeface="HG丸ｺﾞｼｯｸM-PRO" panose="020F0600000000000000" pitchFamily="50" charset="-128"/>
              </a:rPr>
            </a:br>
            <a:r>
              <a:rPr lang="ja-JP" altLang="en-US" sz="1200" dirty="0">
                <a:latin typeface="HG丸ｺﾞｼｯｸM-PRO" panose="020F0600000000000000" pitchFamily="50" charset="-128"/>
                <a:ea typeface="HG丸ｺﾞｼｯｸM-PRO" panose="020F0600000000000000" pitchFamily="50" charset="-128"/>
              </a:rPr>
              <a:t>④中骨、小骨を記入する。</a:t>
            </a:r>
            <a:br>
              <a:rPr lang="en-US" altLang="ja-JP" sz="1200" dirty="0">
                <a:latin typeface="HG丸ｺﾞｼｯｸM-PRO" panose="020F0600000000000000" pitchFamily="50" charset="-128"/>
                <a:ea typeface="HG丸ｺﾞｼｯｸM-PRO" panose="020F0600000000000000" pitchFamily="50" charset="-128"/>
              </a:rPr>
            </a:br>
            <a:r>
              <a:rPr lang="ja-JP" altLang="en-US" sz="1200" dirty="0">
                <a:latin typeface="HG丸ｺﾞｼｯｸM-PRO" panose="020F0600000000000000" pitchFamily="50" charset="-128"/>
                <a:ea typeface="HG丸ｺﾞｼｯｸM-PRO" panose="020F0600000000000000" pitchFamily="50" charset="-128"/>
              </a:rPr>
              <a:t>・ブレーンストーミング、</a:t>
            </a:r>
            <a:endParaRPr lang="en-US" altLang="ja-JP" sz="1200" dirty="0">
              <a:latin typeface="HG丸ｺﾞｼｯｸM-PRO" panose="020F0600000000000000" pitchFamily="50" charset="-128"/>
              <a:ea typeface="HG丸ｺﾞｼｯｸM-PRO" panose="020F0600000000000000" pitchFamily="50" charset="-128"/>
            </a:endParaRPr>
          </a:p>
          <a:p>
            <a:pPr>
              <a:spcBef>
                <a:spcPct val="0"/>
              </a:spcBef>
              <a:buFontTx/>
              <a:buNone/>
            </a:pPr>
            <a:r>
              <a:rPr lang="en-US" altLang="ja-JP" sz="1200" dirty="0">
                <a:latin typeface="HG丸ｺﾞｼｯｸM-PRO" panose="020F0600000000000000" pitchFamily="50" charset="-128"/>
                <a:ea typeface="HG丸ｺﾞｼｯｸM-PRO" panose="020F0600000000000000" pitchFamily="50" charset="-128"/>
              </a:rPr>
              <a:t>   </a:t>
            </a:r>
            <a:r>
              <a:rPr lang="ja-JP" altLang="en-US" sz="1200" dirty="0">
                <a:latin typeface="HG丸ｺﾞｼｯｸM-PRO" panose="020F0600000000000000" pitchFamily="50" charset="-128"/>
                <a:ea typeface="HG丸ｺﾞｼｯｸM-PRO" panose="020F0600000000000000" pitchFamily="50" charset="-128"/>
              </a:rPr>
              <a:t>なぜなぜを活用する。</a:t>
            </a:r>
            <a:br>
              <a:rPr lang="ja-JP" altLang="en-US" sz="1200" dirty="0">
                <a:latin typeface="HG丸ｺﾞｼｯｸM-PRO" panose="020F0600000000000000" pitchFamily="50" charset="-128"/>
                <a:ea typeface="HG丸ｺﾞｼｯｸM-PRO" panose="020F0600000000000000" pitchFamily="50" charset="-128"/>
              </a:rPr>
            </a:br>
            <a:r>
              <a:rPr lang="ja-JP" altLang="en-US" sz="1200" dirty="0">
                <a:latin typeface="HG丸ｺﾞｼｯｸM-PRO" panose="020F0600000000000000" pitchFamily="50" charset="-128"/>
                <a:ea typeface="HG丸ｺﾞｼｯｸM-PRO" panose="020F0600000000000000" pitchFamily="50" charset="-128"/>
              </a:rPr>
              <a:t>⑤記入もれについてチェックする。</a:t>
            </a:r>
            <a:br>
              <a:rPr lang="ja-JP" altLang="en-US" sz="1200" dirty="0">
                <a:latin typeface="HG丸ｺﾞｼｯｸM-PRO" panose="020F0600000000000000" pitchFamily="50" charset="-128"/>
                <a:ea typeface="HG丸ｺﾞｼｯｸM-PRO" panose="020F0600000000000000" pitchFamily="50" charset="-128"/>
              </a:rPr>
            </a:br>
            <a:r>
              <a:rPr lang="ja-JP" altLang="en-US" sz="1200" dirty="0">
                <a:latin typeface="HG丸ｺﾞｼｯｸM-PRO" panose="020F0600000000000000" pitchFamily="50" charset="-128"/>
                <a:ea typeface="HG丸ｺﾞｼｯｸM-PRO" panose="020F0600000000000000" pitchFamily="50" charset="-128"/>
              </a:rPr>
              <a:t>⑥主要因に○印をつける。</a:t>
            </a:r>
            <a:br>
              <a:rPr lang="ja-JP" altLang="en-US" sz="1200" dirty="0">
                <a:latin typeface="HG丸ｺﾞｼｯｸM-PRO" panose="020F0600000000000000" pitchFamily="50" charset="-128"/>
                <a:ea typeface="HG丸ｺﾞｼｯｸM-PRO" panose="020F0600000000000000" pitchFamily="50" charset="-128"/>
              </a:rPr>
            </a:br>
            <a:r>
              <a:rPr lang="ja-JP" altLang="en-US" sz="1200" dirty="0">
                <a:latin typeface="HG丸ｺﾞｼｯｸM-PRO" panose="020F0600000000000000" pitchFamily="50" charset="-128"/>
                <a:ea typeface="HG丸ｺﾞｼｯｸM-PRO" panose="020F0600000000000000" pitchFamily="50" charset="-128"/>
              </a:rPr>
              <a:t>⑦主要因について検証する。</a:t>
            </a:r>
          </a:p>
        </p:txBody>
      </p:sp>
      <p:sp>
        <p:nvSpPr>
          <p:cNvPr id="195" name="Rectangle 14"/>
          <p:cNvSpPr>
            <a:spLocks noChangeArrowheads="1"/>
          </p:cNvSpPr>
          <p:nvPr/>
        </p:nvSpPr>
        <p:spPr bwMode="auto">
          <a:xfrm>
            <a:off x="7409606" y="4160912"/>
            <a:ext cx="5214938"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①問題点の原因追及・・・特性と要因の関係の仮説つくり。</a:t>
            </a:r>
            <a:endParaRPr lang="en-US" altLang="ja-JP" sz="1200" dirty="0">
              <a:latin typeface="HG丸ｺﾞｼｯｸM-PRO" panose="020F0600000000000000" pitchFamily="50" charset="-128"/>
              <a:ea typeface="HG丸ｺﾞｼｯｸM-PRO" panose="020F0600000000000000" pitchFamily="50" charset="-128"/>
            </a:endParaRPr>
          </a:p>
          <a:p>
            <a:pPr>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②技術（技能）レベルの伝承。</a:t>
            </a:r>
            <a:endParaRPr lang="en-US" altLang="ja-JP" sz="1200" dirty="0">
              <a:latin typeface="HG丸ｺﾞｼｯｸM-PRO" panose="020F0600000000000000" pitchFamily="50" charset="-128"/>
              <a:ea typeface="HG丸ｺﾞｼｯｸM-PRO" panose="020F0600000000000000" pitchFamily="50" charset="-128"/>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5"/>
          <p:cNvSpPr txBox="1">
            <a:spLocks noChangeArrowheads="1"/>
          </p:cNvSpPr>
          <p:nvPr/>
        </p:nvSpPr>
        <p:spPr bwMode="auto">
          <a:xfrm>
            <a:off x="1219200" y="6525865"/>
            <a:ext cx="4614863" cy="317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4295" tIns="8890" rIns="74295" bIns="8890"/>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7347" name="Rectangle 8"/>
          <p:cNvSpPr>
            <a:spLocks noChangeArrowheads="1"/>
          </p:cNvSpPr>
          <p:nvPr/>
        </p:nvSpPr>
        <p:spPr bwMode="auto">
          <a:xfrm>
            <a:off x="107950" y="423863"/>
            <a:ext cx="6521450" cy="284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nSpc>
                <a:spcPct val="120000"/>
              </a:lnSpc>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en-US" altLang="ja-JP" sz="1200">
                <a:latin typeface="HG丸ｺﾞｼｯｸM-PRO" panose="020F0600000000000000" pitchFamily="50" charset="-128"/>
                <a:ea typeface="HG丸ｺﾞｼｯｸM-PRO" panose="020F0600000000000000" pitchFamily="50" charset="-128"/>
                <a:cs typeface="Times New Roman" panose="02020603050405020304" pitchFamily="18" charset="0"/>
              </a:rPr>
              <a:t>1</a:t>
            </a: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）ヒストグラムとは</a:t>
            </a:r>
            <a:endParaRPr lang="ja-JP" altLang="en-US" sz="20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57348" name="Rectangle 9"/>
          <p:cNvSpPr>
            <a:spLocks noChangeArrowheads="1"/>
          </p:cNvSpPr>
          <p:nvPr/>
        </p:nvSpPr>
        <p:spPr bwMode="auto">
          <a:xfrm>
            <a:off x="539750" y="6452840"/>
            <a:ext cx="2724150" cy="26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100">
                <a:latin typeface="HG丸ｺﾞｼｯｸM-PRO" panose="020F0600000000000000" pitchFamily="50" charset="-128"/>
                <a:ea typeface="HG丸ｺﾞｼｯｸM-PRO" panose="020F0600000000000000" pitchFamily="50" charset="-128"/>
                <a:cs typeface="Times New Roman" panose="02020603050405020304" pitchFamily="18" charset="0"/>
              </a:rPr>
              <a:t>②</a:t>
            </a:r>
            <a:r>
              <a:rPr lang="ja-JP" altLang="en-US" sz="1100">
                <a:latin typeface="HG丸ｺﾞｼｯｸM-PRO" panose="020F0600000000000000" pitchFamily="50" charset="-128"/>
                <a:ea typeface="HG丸ｺﾞｼｯｸM-PRO" panose="020F0600000000000000" pitchFamily="50" charset="-128"/>
                <a:cs typeface="Times New Roman" panose="02020603050405020304" pitchFamily="18" charset="0"/>
              </a:rPr>
              <a:t>度数表からヒストグラムを作成する。</a:t>
            </a:r>
          </a:p>
        </p:txBody>
      </p:sp>
      <p:sp>
        <p:nvSpPr>
          <p:cNvPr id="57349" name="Rectangle 10"/>
          <p:cNvSpPr>
            <a:spLocks noChangeArrowheads="1"/>
          </p:cNvSpPr>
          <p:nvPr/>
        </p:nvSpPr>
        <p:spPr bwMode="auto">
          <a:xfrm>
            <a:off x="-839788" y="9550400"/>
            <a:ext cx="184150"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1800">
              <a:latin typeface="HG丸ｺﾞｼｯｸM-PRO" panose="020F0600000000000000" pitchFamily="50" charset="-128"/>
              <a:ea typeface="HG丸ｺﾞｼｯｸM-PRO" panose="020F0600000000000000" pitchFamily="50" charset="-128"/>
            </a:endParaRPr>
          </a:p>
        </p:txBody>
      </p:sp>
      <p:grpSp>
        <p:nvGrpSpPr>
          <p:cNvPr id="57350" name="グループ化 5"/>
          <p:cNvGrpSpPr>
            <a:grpSpLocks/>
          </p:cNvGrpSpPr>
          <p:nvPr/>
        </p:nvGrpSpPr>
        <p:grpSpPr bwMode="auto">
          <a:xfrm>
            <a:off x="260350" y="3150840"/>
            <a:ext cx="6346825" cy="3070225"/>
            <a:chOff x="116632" y="2806700"/>
            <a:chExt cx="6542625" cy="3070225"/>
          </a:xfrm>
        </p:grpSpPr>
        <p:grpSp>
          <p:nvGrpSpPr>
            <p:cNvPr id="57405" name="グループ化 3"/>
            <p:cNvGrpSpPr>
              <a:grpSpLocks/>
            </p:cNvGrpSpPr>
            <p:nvPr/>
          </p:nvGrpSpPr>
          <p:grpSpPr bwMode="auto">
            <a:xfrm>
              <a:off x="116632" y="2847980"/>
              <a:ext cx="6542624" cy="3028945"/>
              <a:chOff x="134330" y="2847980"/>
              <a:chExt cx="6779840" cy="3028945"/>
            </a:xfrm>
          </p:grpSpPr>
          <p:sp>
            <p:nvSpPr>
              <p:cNvPr id="57623" name="Line 117"/>
              <p:cNvSpPr>
                <a:spLocks noChangeShapeType="1"/>
              </p:cNvSpPr>
              <p:nvPr/>
            </p:nvSpPr>
            <p:spPr bwMode="auto">
              <a:xfrm>
                <a:off x="134330" y="2847980"/>
                <a:ext cx="6779840" cy="0"/>
              </a:xfrm>
              <a:prstGeom prst="line">
                <a:avLst/>
              </a:prstGeom>
              <a:noFill/>
              <a:ln w="12700"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24" name="Line 118"/>
              <p:cNvSpPr>
                <a:spLocks noChangeShapeType="1"/>
              </p:cNvSpPr>
              <p:nvPr/>
            </p:nvSpPr>
            <p:spPr bwMode="auto">
              <a:xfrm>
                <a:off x="134330" y="5876925"/>
                <a:ext cx="6779840" cy="0"/>
              </a:xfrm>
              <a:prstGeom prst="line">
                <a:avLst/>
              </a:prstGeom>
              <a:noFill/>
              <a:ln w="12700"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25" name="Line 121"/>
              <p:cNvSpPr>
                <a:spLocks noChangeShapeType="1"/>
              </p:cNvSpPr>
              <p:nvPr/>
            </p:nvSpPr>
            <p:spPr bwMode="auto">
              <a:xfrm>
                <a:off x="134330" y="3111142"/>
                <a:ext cx="67798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26" name="Line 122"/>
              <p:cNvSpPr>
                <a:spLocks noChangeShapeType="1"/>
              </p:cNvSpPr>
              <p:nvPr/>
            </p:nvSpPr>
            <p:spPr bwMode="auto">
              <a:xfrm>
                <a:off x="134330" y="3341624"/>
                <a:ext cx="67798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27" name="Line 123"/>
              <p:cNvSpPr>
                <a:spLocks noChangeShapeType="1"/>
              </p:cNvSpPr>
              <p:nvPr/>
            </p:nvSpPr>
            <p:spPr bwMode="auto">
              <a:xfrm>
                <a:off x="134330" y="3572106"/>
                <a:ext cx="67798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28" name="Line 124"/>
              <p:cNvSpPr>
                <a:spLocks noChangeShapeType="1"/>
              </p:cNvSpPr>
              <p:nvPr/>
            </p:nvSpPr>
            <p:spPr bwMode="auto">
              <a:xfrm>
                <a:off x="134330" y="3802588"/>
                <a:ext cx="67798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29" name="Line 125"/>
              <p:cNvSpPr>
                <a:spLocks noChangeShapeType="1"/>
              </p:cNvSpPr>
              <p:nvPr/>
            </p:nvSpPr>
            <p:spPr bwMode="auto">
              <a:xfrm>
                <a:off x="134330" y="4033070"/>
                <a:ext cx="67798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30" name="Line 126"/>
              <p:cNvSpPr>
                <a:spLocks noChangeShapeType="1"/>
              </p:cNvSpPr>
              <p:nvPr/>
            </p:nvSpPr>
            <p:spPr bwMode="auto">
              <a:xfrm>
                <a:off x="134330" y="4263552"/>
                <a:ext cx="67798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31" name="Line 127"/>
              <p:cNvSpPr>
                <a:spLocks noChangeShapeType="1"/>
              </p:cNvSpPr>
              <p:nvPr/>
            </p:nvSpPr>
            <p:spPr bwMode="auto">
              <a:xfrm>
                <a:off x="134330" y="4494034"/>
                <a:ext cx="67798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32" name="Line 128"/>
              <p:cNvSpPr>
                <a:spLocks noChangeShapeType="1"/>
              </p:cNvSpPr>
              <p:nvPr/>
            </p:nvSpPr>
            <p:spPr bwMode="auto">
              <a:xfrm>
                <a:off x="134330" y="4724516"/>
                <a:ext cx="67798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33" name="Line 129"/>
              <p:cNvSpPr>
                <a:spLocks noChangeShapeType="1"/>
              </p:cNvSpPr>
              <p:nvPr/>
            </p:nvSpPr>
            <p:spPr bwMode="auto">
              <a:xfrm>
                <a:off x="134330" y="4954997"/>
                <a:ext cx="67798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34" name="Line 130"/>
              <p:cNvSpPr>
                <a:spLocks noChangeShapeType="1"/>
              </p:cNvSpPr>
              <p:nvPr/>
            </p:nvSpPr>
            <p:spPr bwMode="auto">
              <a:xfrm>
                <a:off x="134330" y="5185479"/>
                <a:ext cx="67798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35" name="Line 131"/>
              <p:cNvSpPr>
                <a:spLocks noChangeShapeType="1"/>
              </p:cNvSpPr>
              <p:nvPr/>
            </p:nvSpPr>
            <p:spPr bwMode="auto">
              <a:xfrm>
                <a:off x="134330" y="5415961"/>
                <a:ext cx="67798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36" name="Line 132"/>
              <p:cNvSpPr>
                <a:spLocks noChangeShapeType="1"/>
              </p:cNvSpPr>
              <p:nvPr/>
            </p:nvSpPr>
            <p:spPr bwMode="auto">
              <a:xfrm>
                <a:off x="134330" y="5646443"/>
                <a:ext cx="67798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57406" name="グループ化 4"/>
            <p:cNvGrpSpPr>
              <a:grpSpLocks/>
            </p:cNvGrpSpPr>
            <p:nvPr/>
          </p:nvGrpSpPr>
          <p:grpSpPr bwMode="auto">
            <a:xfrm>
              <a:off x="117152" y="2806700"/>
              <a:ext cx="6542105" cy="3070225"/>
              <a:chOff x="117152" y="2806700"/>
              <a:chExt cx="6542105" cy="3070225"/>
            </a:xfrm>
          </p:grpSpPr>
          <p:sp>
            <p:nvSpPr>
              <p:cNvPr id="57407" name="Rectangle 13"/>
              <p:cNvSpPr>
                <a:spLocks noChangeArrowheads="1"/>
              </p:cNvSpPr>
              <p:nvPr/>
            </p:nvSpPr>
            <p:spPr bwMode="auto">
              <a:xfrm>
                <a:off x="4826868" y="5646443"/>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800">
                    <a:latin typeface="HG丸ｺﾞｼｯｸM-PRO" panose="020F0600000000000000" pitchFamily="50" charset="-128"/>
                    <a:ea typeface="HG丸ｺﾞｼｯｸM-PRO" panose="020F0600000000000000" pitchFamily="50" charset="-128"/>
                  </a:rPr>
                  <a:t>ー</a:t>
                </a:r>
              </a:p>
            </p:txBody>
          </p:sp>
          <p:sp>
            <p:nvSpPr>
              <p:cNvPr id="57408" name="Rectangle 14"/>
              <p:cNvSpPr>
                <a:spLocks noChangeArrowheads="1"/>
              </p:cNvSpPr>
              <p:nvPr/>
            </p:nvSpPr>
            <p:spPr bwMode="auto">
              <a:xfrm>
                <a:off x="4826868" y="5415961"/>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５</a:t>
                </a:r>
              </a:p>
            </p:txBody>
          </p:sp>
          <p:sp>
            <p:nvSpPr>
              <p:cNvPr id="57409" name="Rectangle 15"/>
              <p:cNvSpPr>
                <a:spLocks noChangeArrowheads="1"/>
              </p:cNvSpPr>
              <p:nvPr/>
            </p:nvSpPr>
            <p:spPr bwMode="auto">
              <a:xfrm>
                <a:off x="4826868" y="5185479"/>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４</a:t>
                </a:r>
              </a:p>
            </p:txBody>
          </p:sp>
          <p:sp>
            <p:nvSpPr>
              <p:cNvPr id="57410" name="Rectangle 16"/>
              <p:cNvSpPr>
                <a:spLocks noChangeArrowheads="1"/>
              </p:cNvSpPr>
              <p:nvPr/>
            </p:nvSpPr>
            <p:spPr bwMode="auto">
              <a:xfrm>
                <a:off x="4826868" y="4954997"/>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３</a:t>
                </a:r>
              </a:p>
            </p:txBody>
          </p:sp>
          <p:sp>
            <p:nvSpPr>
              <p:cNvPr id="57411" name="Rectangle 17"/>
              <p:cNvSpPr>
                <a:spLocks noChangeArrowheads="1"/>
              </p:cNvSpPr>
              <p:nvPr/>
            </p:nvSpPr>
            <p:spPr bwMode="auto">
              <a:xfrm>
                <a:off x="4826868" y="4724516"/>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２</a:t>
                </a:r>
              </a:p>
            </p:txBody>
          </p:sp>
          <p:sp>
            <p:nvSpPr>
              <p:cNvPr id="57412" name="Rectangle 18"/>
              <p:cNvSpPr>
                <a:spLocks noChangeArrowheads="1"/>
              </p:cNvSpPr>
              <p:nvPr/>
            </p:nvSpPr>
            <p:spPr bwMode="auto">
              <a:xfrm>
                <a:off x="4826868" y="4494034"/>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１</a:t>
                </a:r>
              </a:p>
            </p:txBody>
          </p:sp>
          <p:sp>
            <p:nvSpPr>
              <p:cNvPr id="57413" name="Rectangle 19"/>
              <p:cNvSpPr>
                <a:spLocks noChangeArrowheads="1"/>
              </p:cNvSpPr>
              <p:nvPr/>
            </p:nvSpPr>
            <p:spPr bwMode="auto">
              <a:xfrm>
                <a:off x="4826868" y="4263552"/>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０</a:t>
                </a:r>
              </a:p>
            </p:txBody>
          </p:sp>
          <p:sp>
            <p:nvSpPr>
              <p:cNvPr id="57414" name="Rectangle 20"/>
              <p:cNvSpPr>
                <a:spLocks noChangeArrowheads="1"/>
              </p:cNvSpPr>
              <p:nvPr/>
            </p:nvSpPr>
            <p:spPr bwMode="auto">
              <a:xfrm>
                <a:off x="4826868" y="4033070"/>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－１</a:t>
                </a:r>
              </a:p>
            </p:txBody>
          </p:sp>
          <p:sp>
            <p:nvSpPr>
              <p:cNvPr id="57415" name="Rectangle 21"/>
              <p:cNvSpPr>
                <a:spLocks noChangeArrowheads="1"/>
              </p:cNvSpPr>
              <p:nvPr/>
            </p:nvSpPr>
            <p:spPr bwMode="auto">
              <a:xfrm>
                <a:off x="4826868" y="3802588"/>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－２</a:t>
                </a:r>
              </a:p>
            </p:txBody>
          </p:sp>
          <p:sp>
            <p:nvSpPr>
              <p:cNvPr id="57416" name="Rectangle 22"/>
              <p:cNvSpPr>
                <a:spLocks noChangeArrowheads="1"/>
              </p:cNvSpPr>
              <p:nvPr/>
            </p:nvSpPr>
            <p:spPr bwMode="auto">
              <a:xfrm>
                <a:off x="4826868" y="3572106"/>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－３</a:t>
                </a:r>
              </a:p>
            </p:txBody>
          </p:sp>
          <p:sp>
            <p:nvSpPr>
              <p:cNvPr id="57417" name="Rectangle 23"/>
              <p:cNvSpPr>
                <a:spLocks noChangeArrowheads="1"/>
              </p:cNvSpPr>
              <p:nvPr/>
            </p:nvSpPr>
            <p:spPr bwMode="auto">
              <a:xfrm>
                <a:off x="4826868" y="3341624"/>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－４</a:t>
                </a:r>
              </a:p>
            </p:txBody>
          </p:sp>
          <p:sp>
            <p:nvSpPr>
              <p:cNvPr id="57418" name="Rectangle 24"/>
              <p:cNvSpPr>
                <a:spLocks noChangeArrowheads="1"/>
              </p:cNvSpPr>
              <p:nvPr/>
            </p:nvSpPr>
            <p:spPr bwMode="auto">
              <a:xfrm>
                <a:off x="4826868" y="3111142"/>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－５</a:t>
                </a:r>
              </a:p>
            </p:txBody>
          </p:sp>
          <p:sp>
            <p:nvSpPr>
              <p:cNvPr id="57419" name="Rectangle 25"/>
              <p:cNvSpPr>
                <a:spLocks noChangeArrowheads="1"/>
              </p:cNvSpPr>
              <p:nvPr/>
            </p:nvSpPr>
            <p:spPr bwMode="auto">
              <a:xfrm>
                <a:off x="4826868" y="2847980"/>
                <a:ext cx="641336" cy="263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u</a:t>
                </a:r>
              </a:p>
            </p:txBody>
          </p:sp>
          <p:sp>
            <p:nvSpPr>
              <p:cNvPr id="57420" name="Rectangle 26"/>
              <p:cNvSpPr>
                <a:spLocks noChangeArrowheads="1"/>
              </p:cNvSpPr>
              <p:nvPr/>
            </p:nvSpPr>
            <p:spPr bwMode="auto">
              <a:xfrm>
                <a:off x="5468204" y="5646443"/>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800">
                    <a:latin typeface="HG丸ｺﾞｼｯｸM-PRO" panose="020F0600000000000000" pitchFamily="50" charset="-128"/>
                    <a:ea typeface="HG丸ｺﾞｼｯｸM-PRO" panose="020F0600000000000000" pitchFamily="50" charset="-128"/>
                  </a:rPr>
                  <a:t>－９</a:t>
                </a:r>
              </a:p>
            </p:txBody>
          </p:sp>
          <p:sp>
            <p:nvSpPr>
              <p:cNvPr id="57421" name="Rectangle 27"/>
              <p:cNvSpPr>
                <a:spLocks noChangeArrowheads="1"/>
              </p:cNvSpPr>
              <p:nvPr/>
            </p:nvSpPr>
            <p:spPr bwMode="auto">
              <a:xfrm>
                <a:off x="5468204" y="5415961"/>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５</a:t>
                </a:r>
              </a:p>
            </p:txBody>
          </p:sp>
          <p:sp>
            <p:nvSpPr>
              <p:cNvPr id="57422" name="Rectangle 28"/>
              <p:cNvSpPr>
                <a:spLocks noChangeArrowheads="1"/>
              </p:cNvSpPr>
              <p:nvPr/>
            </p:nvSpPr>
            <p:spPr bwMode="auto">
              <a:xfrm>
                <a:off x="5468204" y="5185479"/>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８</a:t>
                </a:r>
              </a:p>
            </p:txBody>
          </p:sp>
          <p:sp>
            <p:nvSpPr>
              <p:cNvPr id="57423" name="Rectangle 29"/>
              <p:cNvSpPr>
                <a:spLocks noChangeArrowheads="1"/>
              </p:cNvSpPr>
              <p:nvPr/>
            </p:nvSpPr>
            <p:spPr bwMode="auto">
              <a:xfrm>
                <a:off x="5468204" y="4954997"/>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２１</a:t>
                </a:r>
              </a:p>
            </p:txBody>
          </p:sp>
          <p:sp>
            <p:nvSpPr>
              <p:cNvPr id="57424" name="Rectangle 30"/>
              <p:cNvSpPr>
                <a:spLocks noChangeArrowheads="1"/>
              </p:cNvSpPr>
              <p:nvPr/>
            </p:nvSpPr>
            <p:spPr bwMode="auto">
              <a:xfrm>
                <a:off x="5468204" y="4724516"/>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２０</a:t>
                </a:r>
              </a:p>
            </p:txBody>
          </p:sp>
          <p:sp>
            <p:nvSpPr>
              <p:cNvPr id="57425" name="Rectangle 31"/>
              <p:cNvSpPr>
                <a:spLocks noChangeArrowheads="1"/>
              </p:cNvSpPr>
              <p:nvPr/>
            </p:nvSpPr>
            <p:spPr bwMode="auto">
              <a:xfrm>
                <a:off x="5468204" y="4494034"/>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１８</a:t>
                </a:r>
              </a:p>
            </p:txBody>
          </p:sp>
          <p:sp>
            <p:nvSpPr>
              <p:cNvPr id="57426" name="Rectangle 32"/>
              <p:cNvSpPr>
                <a:spLocks noChangeArrowheads="1"/>
              </p:cNvSpPr>
              <p:nvPr/>
            </p:nvSpPr>
            <p:spPr bwMode="auto">
              <a:xfrm>
                <a:off x="5468204" y="4263552"/>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０</a:t>
                </a:r>
              </a:p>
            </p:txBody>
          </p:sp>
          <p:sp>
            <p:nvSpPr>
              <p:cNvPr id="57427" name="Rectangle 33"/>
              <p:cNvSpPr>
                <a:spLocks noChangeArrowheads="1"/>
              </p:cNvSpPr>
              <p:nvPr/>
            </p:nvSpPr>
            <p:spPr bwMode="auto">
              <a:xfrm>
                <a:off x="5468204" y="4033070"/>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－１９</a:t>
                </a:r>
              </a:p>
            </p:txBody>
          </p:sp>
          <p:sp>
            <p:nvSpPr>
              <p:cNvPr id="57428" name="Rectangle 34"/>
              <p:cNvSpPr>
                <a:spLocks noChangeArrowheads="1"/>
              </p:cNvSpPr>
              <p:nvPr/>
            </p:nvSpPr>
            <p:spPr bwMode="auto">
              <a:xfrm>
                <a:off x="5468204" y="3802588"/>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－２２</a:t>
                </a:r>
              </a:p>
            </p:txBody>
          </p:sp>
          <p:sp>
            <p:nvSpPr>
              <p:cNvPr id="57429" name="Rectangle 35"/>
              <p:cNvSpPr>
                <a:spLocks noChangeArrowheads="1"/>
              </p:cNvSpPr>
              <p:nvPr/>
            </p:nvSpPr>
            <p:spPr bwMode="auto">
              <a:xfrm>
                <a:off x="5468204" y="3572106"/>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－１８</a:t>
                </a:r>
              </a:p>
            </p:txBody>
          </p:sp>
          <p:sp>
            <p:nvSpPr>
              <p:cNvPr id="57430" name="Rectangle 36"/>
              <p:cNvSpPr>
                <a:spLocks noChangeArrowheads="1"/>
              </p:cNvSpPr>
              <p:nvPr/>
            </p:nvSpPr>
            <p:spPr bwMode="auto">
              <a:xfrm>
                <a:off x="5468204" y="3341624"/>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－１２</a:t>
                </a:r>
              </a:p>
            </p:txBody>
          </p:sp>
          <p:sp>
            <p:nvSpPr>
              <p:cNvPr id="57431" name="Rectangle 37"/>
              <p:cNvSpPr>
                <a:spLocks noChangeArrowheads="1"/>
              </p:cNvSpPr>
              <p:nvPr/>
            </p:nvSpPr>
            <p:spPr bwMode="auto">
              <a:xfrm>
                <a:off x="5468204" y="3111142"/>
                <a:ext cx="64133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－１０</a:t>
                </a:r>
              </a:p>
            </p:txBody>
          </p:sp>
          <p:sp>
            <p:nvSpPr>
              <p:cNvPr id="57432" name="Rectangle 38"/>
              <p:cNvSpPr>
                <a:spLocks noChangeArrowheads="1"/>
              </p:cNvSpPr>
              <p:nvPr/>
            </p:nvSpPr>
            <p:spPr bwMode="auto">
              <a:xfrm>
                <a:off x="5468204" y="2847980"/>
                <a:ext cx="641336" cy="263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fu</a:t>
                </a:r>
              </a:p>
            </p:txBody>
          </p:sp>
          <p:sp>
            <p:nvSpPr>
              <p:cNvPr id="57433" name="Rectangle 39"/>
              <p:cNvSpPr>
                <a:spLocks noChangeArrowheads="1"/>
              </p:cNvSpPr>
              <p:nvPr/>
            </p:nvSpPr>
            <p:spPr bwMode="auto">
              <a:xfrm>
                <a:off x="6109540" y="5646443"/>
                <a:ext cx="54971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800">
                    <a:latin typeface="HG丸ｺﾞｼｯｸM-PRO" panose="020F0600000000000000" pitchFamily="50" charset="-128"/>
                    <a:ea typeface="HG丸ｺﾞｼｯｸM-PRO" panose="020F0600000000000000" pitchFamily="50" charset="-128"/>
                  </a:rPr>
                  <a:t>３９３</a:t>
                </a:r>
              </a:p>
            </p:txBody>
          </p:sp>
          <p:sp>
            <p:nvSpPr>
              <p:cNvPr id="57434" name="Rectangle 40"/>
              <p:cNvSpPr>
                <a:spLocks noChangeArrowheads="1"/>
              </p:cNvSpPr>
              <p:nvPr/>
            </p:nvSpPr>
            <p:spPr bwMode="auto">
              <a:xfrm>
                <a:off x="6109540" y="5415961"/>
                <a:ext cx="54971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800">
                    <a:latin typeface="HG丸ｺﾞｼｯｸM-PRO" panose="020F0600000000000000" pitchFamily="50" charset="-128"/>
                    <a:ea typeface="HG丸ｺﾞｼｯｸM-PRO" panose="020F0600000000000000" pitchFamily="50" charset="-128"/>
                  </a:rPr>
                  <a:t>２５</a:t>
                </a:r>
              </a:p>
            </p:txBody>
          </p:sp>
          <p:sp>
            <p:nvSpPr>
              <p:cNvPr id="57435" name="Rectangle 41"/>
              <p:cNvSpPr>
                <a:spLocks noChangeArrowheads="1"/>
              </p:cNvSpPr>
              <p:nvPr/>
            </p:nvSpPr>
            <p:spPr bwMode="auto">
              <a:xfrm>
                <a:off x="6109540" y="5185479"/>
                <a:ext cx="54971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800">
                    <a:latin typeface="HG丸ｺﾞｼｯｸM-PRO" panose="020F0600000000000000" pitchFamily="50" charset="-128"/>
                    <a:ea typeface="HG丸ｺﾞｼｯｸM-PRO" panose="020F0600000000000000" pitchFamily="50" charset="-128"/>
                  </a:rPr>
                  <a:t>３２</a:t>
                </a:r>
              </a:p>
            </p:txBody>
          </p:sp>
          <p:sp>
            <p:nvSpPr>
              <p:cNvPr id="57436" name="Rectangle 42"/>
              <p:cNvSpPr>
                <a:spLocks noChangeArrowheads="1"/>
              </p:cNvSpPr>
              <p:nvPr/>
            </p:nvSpPr>
            <p:spPr bwMode="auto">
              <a:xfrm>
                <a:off x="6109540" y="4954997"/>
                <a:ext cx="54971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800">
                    <a:latin typeface="HG丸ｺﾞｼｯｸM-PRO" panose="020F0600000000000000" pitchFamily="50" charset="-128"/>
                    <a:ea typeface="HG丸ｺﾞｼｯｸM-PRO" panose="020F0600000000000000" pitchFamily="50" charset="-128"/>
                  </a:rPr>
                  <a:t>６３</a:t>
                </a:r>
              </a:p>
            </p:txBody>
          </p:sp>
          <p:sp>
            <p:nvSpPr>
              <p:cNvPr id="57437" name="Rectangle 43"/>
              <p:cNvSpPr>
                <a:spLocks noChangeArrowheads="1"/>
              </p:cNvSpPr>
              <p:nvPr/>
            </p:nvSpPr>
            <p:spPr bwMode="auto">
              <a:xfrm>
                <a:off x="6109540" y="4724516"/>
                <a:ext cx="54971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800">
                    <a:latin typeface="HG丸ｺﾞｼｯｸM-PRO" panose="020F0600000000000000" pitchFamily="50" charset="-128"/>
                    <a:ea typeface="HG丸ｺﾞｼｯｸM-PRO" panose="020F0600000000000000" pitchFamily="50" charset="-128"/>
                  </a:rPr>
                  <a:t>４０</a:t>
                </a:r>
              </a:p>
            </p:txBody>
          </p:sp>
          <p:sp>
            <p:nvSpPr>
              <p:cNvPr id="57438" name="Rectangle 44"/>
              <p:cNvSpPr>
                <a:spLocks noChangeArrowheads="1"/>
              </p:cNvSpPr>
              <p:nvPr/>
            </p:nvSpPr>
            <p:spPr bwMode="auto">
              <a:xfrm>
                <a:off x="6109540" y="4494034"/>
                <a:ext cx="54971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800">
                    <a:latin typeface="HG丸ｺﾞｼｯｸM-PRO" panose="020F0600000000000000" pitchFamily="50" charset="-128"/>
                    <a:ea typeface="HG丸ｺﾞｼｯｸM-PRO" panose="020F0600000000000000" pitchFamily="50" charset="-128"/>
                  </a:rPr>
                  <a:t>１８</a:t>
                </a:r>
              </a:p>
            </p:txBody>
          </p:sp>
          <p:sp>
            <p:nvSpPr>
              <p:cNvPr id="57439" name="Rectangle 45"/>
              <p:cNvSpPr>
                <a:spLocks noChangeArrowheads="1"/>
              </p:cNvSpPr>
              <p:nvPr/>
            </p:nvSpPr>
            <p:spPr bwMode="auto">
              <a:xfrm>
                <a:off x="6109540" y="4263552"/>
                <a:ext cx="54971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800">
                    <a:latin typeface="HG丸ｺﾞｼｯｸM-PRO" panose="020F0600000000000000" pitchFamily="50" charset="-128"/>
                    <a:ea typeface="HG丸ｺﾞｼｯｸM-PRO" panose="020F0600000000000000" pitchFamily="50" charset="-128"/>
                  </a:rPr>
                  <a:t>０</a:t>
                </a:r>
              </a:p>
            </p:txBody>
          </p:sp>
          <p:sp>
            <p:nvSpPr>
              <p:cNvPr id="57440" name="Rectangle 46"/>
              <p:cNvSpPr>
                <a:spLocks noChangeArrowheads="1"/>
              </p:cNvSpPr>
              <p:nvPr/>
            </p:nvSpPr>
            <p:spPr bwMode="auto">
              <a:xfrm>
                <a:off x="6109540" y="4033070"/>
                <a:ext cx="54971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800">
                    <a:latin typeface="HG丸ｺﾞｼｯｸM-PRO" panose="020F0600000000000000" pitchFamily="50" charset="-128"/>
                    <a:ea typeface="HG丸ｺﾞｼｯｸM-PRO" panose="020F0600000000000000" pitchFamily="50" charset="-128"/>
                  </a:rPr>
                  <a:t>１９</a:t>
                </a:r>
              </a:p>
            </p:txBody>
          </p:sp>
          <p:sp>
            <p:nvSpPr>
              <p:cNvPr id="57441" name="Rectangle 47"/>
              <p:cNvSpPr>
                <a:spLocks noChangeArrowheads="1"/>
              </p:cNvSpPr>
              <p:nvPr/>
            </p:nvSpPr>
            <p:spPr bwMode="auto">
              <a:xfrm>
                <a:off x="6109540" y="3802588"/>
                <a:ext cx="54971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800">
                    <a:latin typeface="HG丸ｺﾞｼｯｸM-PRO" panose="020F0600000000000000" pitchFamily="50" charset="-128"/>
                    <a:ea typeface="HG丸ｺﾞｼｯｸM-PRO" panose="020F0600000000000000" pitchFamily="50" charset="-128"/>
                  </a:rPr>
                  <a:t>４４</a:t>
                </a:r>
              </a:p>
            </p:txBody>
          </p:sp>
          <p:sp>
            <p:nvSpPr>
              <p:cNvPr id="57442" name="Rectangle 48"/>
              <p:cNvSpPr>
                <a:spLocks noChangeArrowheads="1"/>
              </p:cNvSpPr>
              <p:nvPr/>
            </p:nvSpPr>
            <p:spPr bwMode="auto">
              <a:xfrm>
                <a:off x="6109540" y="3572106"/>
                <a:ext cx="54971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800">
                    <a:latin typeface="HG丸ｺﾞｼｯｸM-PRO" panose="020F0600000000000000" pitchFamily="50" charset="-128"/>
                    <a:ea typeface="HG丸ｺﾞｼｯｸM-PRO" panose="020F0600000000000000" pitchFamily="50" charset="-128"/>
                  </a:rPr>
                  <a:t>５４</a:t>
                </a:r>
              </a:p>
            </p:txBody>
          </p:sp>
          <p:sp>
            <p:nvSpPr>
              <p:cNvPr id="57443" name="Rectangle 49"/>
              <p:cNvSpPr>
                <a:spLocks noChangeArrowheads="1"/>
              </p:cNvSpPr>
              <p:nvPr/>
            </p:nvSpPr>
            <p:spPr bwMode="auto">
              <a:xfrm>
                <a:off x="6109540" y="3341624"/>
                <a:ext cx="54971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800">
                    <a:latin typeface="HG丸ｺﾞｼｯｸM-PRO" panose="020F0600000000000000" pitchFamily="50" charset="-128"/>
                    <a:ea typeface="HG丸ｺﾞｼｯｸM-PRO" panose="020F0600000000000000" pitchFamily="50" charset="-128"/>
                  </a:rPr>
                  <a:t>４８</a:t>
                </a:r>
              </a:p>
            </p:txBody>
          </p:sp>
          <p:sp>
            <p:nvSpPr>
              <p:cNvPr id="57444" name="Rectangle 50"/>
              <p:cNvSpPr>
                <a:spLocks noChangeArrowheads="1"/>
              </p:cNvSpPr>
              <p:nvPr/>
            </p:nvSpPr>
            <p:spPr bwMode="auto">
              <a:xfrm>
                <a:off x="6109540" y="3111142"/>
                <a:ext cx="54971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800">
                    <a:latin typeface="HG丸ｺﾞｼｯｸM-PRO" panose="020F0600000000000000" pitchFamily="50" charset="-128"/>
                    <a:ea typeface="HG丸ｺﾞｼｯｸM-PRO" panose="020F0600000000000000" pitchFamily="50" charset="-128"/>
                  </a:rPr>
                  <a:t>５０</a:t>
                </a:r>
              </a:p>
            </p:txBody>
          </p:sp>
          <p:sp>
            <p:nvSpPr>
              <p:cNvPr id="57445" name="Rectangle 51"/>
              <p:cNvSpPr>
                <a:spLocks noChangeArrowheads="1"/>
              </p:cNvSpPr>
              <p:nvPr/>
            </p:nvSpPr>
            <p:spPr bwMode="auto">
              <a:xfrm>
                <a:off x="6109540" y="2847980"/>
                <a:ext cx="549717" cy="263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1000">
                    <a:latin typeface="HG丸ｺﾞｼｯｸM-PRO" panose="020F0600000000000000" pitchFamily="50" charset="-128"/>
                    <a:ea typeface="HG丸ｺﾞｼｯｸM-PRO" panose="020F0600000000000000" pitchFamily="50" charset="-128"/>
                  </a:rPr>
                  <a:t>fu</a:t>
                </a:r>
              </a:p>
            </p:txBody>
          </p:sp>
          <p:sp>
            <p:nvSpPr>
              <p:cNvPr id="57446" name="Rectangle 52"/>
              <p:cNvSpPr>
                <a:spLocks noChangeArrowheads="1"/>
              </p:cNvSpPr>
              <p:nvPr/>
            </p:nvSpPr>
            <p:spPr bwMode="auto">
              <a:xfrm>
                <a:off x="4149080" y="5646443"/>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7447" name="Rectangle 53"/>
              <p:cNvSpPr>
                <a:spLocks noChangeArrowheads="1"/>
              </p:cNvSpPr>
              <p:nvPr/>
            </p:nvSpPr>
            <p:spPr bwMode="auto">
              <a:xfrm>
                <a:off x="4149080" y="5415961"/>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１</a:t>
                </a:r>
              </a:p>
            </p:txBody>
          </p:sp>
          <p:sp>
            <p:nvSpPr>
              <p:cNvPr id="57448" name="Rectangle 54"/>
              <p:cNvSpPr>
                <a:spLocks noChangeArrowheads="1"/>
              </p:cNvSpPr>
              <p:nvPr/>
            </p:nvSpPr>
            <p:spPr bwMode="auto">
              <a:xfrm>
                <a:off x="4149080" y="5185479"/>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２</a:t>
                </a:r>
              </a:p>
            </p:txBody>
          </p:sp>
          <p:sp>
            <p:nvSpPr>
              <p:cNvPr id="57449" name="Rectangle 55"/>
              <p:cNvSpPr>
                <a:spLocks noChangeArrowheads="1"/>
              </p:cNvSpPr>
              <p:nvPr/>
            </p:nvSpPr>
            <p:spPr bwMode="auto">
              <a:xfrm>
                <a:off x="4149080" y="4954997"/>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７</a:t>
                </a:r>
              </a:p>
            </p:txBody>
          </p:sp>
          <p:sp>
            <p:nvSpPr>
              <p:cNvPr id="57450" name="Rectangle 56"/>
              <p:cNvSpPr>
                <a:spLocks noChangeArrowheads="1"/>
              </p:cNvSpPr>
              <p:nvPr/>
            </p:nvSpPr>
            <p:spPr bwMode="auto">
              <a:xfrm>
                <a:off x="4149080" y="4724516"/>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１０</a:t>
                </a:r>
              </a:p>
            </p:txBody>
          </p:sp>
          <p:sp>
            <p:nvSpPr>
              <p:cNvPr id="57451" name="Rectangle 57"/>
              <p:cNvSpPr>
                <a:spLocks noChangeArrowheads="1"/>
              </p:cNvSpPr>
              <p:nvPr/>
            </p:nvSpPr>
            <p:spPr bwMode="auto">
              <a:xfrm>
                <a:off x="4149080" y="4494034"/>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１８</a:t>
                </a:r>
              </a:p>
            </p:txBody>
          </p:sp>
          <p:sp>
            <p:nvSpPr>
              <p:cNvPr id="57452" name="Rectangle 58"/>
              <p:cNvSpPr>
                <a:spLocks noChangeArrowheads="1"/>
              </p:cNvSpPr>
              <p:nvPr/>
            </p:nvSpPr>
            <p:spPr bwMode="auto">
              <a:xfrm>
                <a:off x="4149080" y="4263552"/>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２１</a:t>
                </a:r>
              </a:p>
            </p:txBody>
          </p:sp>
          <p:sp>
            <p:nvSpPr>
              <p:cNvPr id="57453" name="Rectangle 59"/>
              <p:cNvSpPr>
                <a:spLocks noChangeArrowheads="1"/>
              </p:cNvSpPr>
              <p:nvPr/>
            </p:nvSpPr>
            <p:spPr bwMode="auto">
              <a:xfrm>
                <a:off x="4149080" y="4033070"/>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１９</a:t>
                </a:r>
              </a:p>
            </p:txBody>
          </p:sp>
          <p:sp>
            <p:nvSpPr>
              <p:cNvPr id="57454" name="Rectangle 60"/>
              <p:cNvSpPr>
                <a:spLocks noChangeArrowheads="1"/>
              </p:cNvSpPr>
              <p:nvPr/>
            </p:nvSpPr>
            <p:spPr bwMode="auto">
              <a:xfrm>
                <a:off x="4149080" y="3802588"/>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dirty="0">
                    <a:latin typeface="HG丸ｺﾞｼｯｸM-PRO" panose="020F0600000000000000" pitchFamily="50" charset="-128"/>
                    <a:ea typeface="HG丸ｺﾞｼｯｸM-PRO" panose="020F0600000000000000" pitchFamily="50" charset="-128"/>
                  </a:rPr>
                  <a:t>１１</a:t>
                </a:r>
              </a:p>
            </p:txBody>
          </p:sp>
          <p:sp>
            <p:nvSpPr>
              <p:cNvPr id="57455" name="Rectangle 61"/>
              <p:cNvSpPr>
                <a:spLocks noChangeArrowheads="1"/>
              </p:cNvSpPr>
              <p:nvPr/>
            </p:nvSpPr>
            <p:spPr bwMode="auto">
              <a:xfrm>
                <a:off x="4149080" y="3572106"/>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６</a:t>
                </a:r>
              </a:p>
            </p:txBody>
          </p:sp>
          <p:sp>
            <p:nvSpPr>
              <p:cNvPr id="57456" name="Rectangle 62"/>
              <p:cNvSpPr>
                <a:spLocks noChangeArrowheads="1"/>
              </p:cNvSpPr>
              <p:nvPr/>
            </p:nvSpPr>
            <p:spPr bwMode="auto">
              <a:xfrm>
                <a:off x="4149080" y="3341624"/>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３</a:t>
                </a:r>
              </a:p>
            </p:txBody>
          </p:sp>
          <p:sp>
            <p:nvSpPr>
              <p:cNvPr id="57457" name="Rectangle 63"/>
              <p:cNvSpPr>
                <a:spLocks noChangeArrowheads="1"/>
              </p:cNvSpPr>
              <p:nvPr/>
            </p:nvSpPr>
            <p:spPr bwMode="auto">
              <a:xfrm>
                <a:off x="4149080" y="3111142"/>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buFontTx/>
                  <a:buNone/>
                </a:pPr>
                <a:r>
                  <a:rPr lang="ja-JP" altLang="en-US" sz="800">
                    <a:latin typeface="HG丸ｺﾞｼｯｸM-PRO" panose="020F0600000000000000" pitchFamily="50" charset="-128"/>
                    <a:ea typeface="HG丸ｺﾞｼｯｸM-PRO" panose="020F0600000000000000" pitchFamily="50" charset="-128"/>
                  </a:rPr>
                  <a:t>２</a:t>
                </a:r>
              </a:p>
            </p:txBody>
          </p:sp>
          <p:sp>
            <p:nvSpPr>
              <p:cNvPr id="57458" name="Rectangle 64"/>
              <p:cNvSpPr>
                <a:spLocks noChangeArrowheads="1"/>
              </p:cNvSpPr>
              <p:nvPr/>
            </p:nvSpPr>
            <p:spPr bwMode="auto">
              <a:xfrm>
                <a:off x="4182653" y="2847980"/>
                <a:ext cx="814581" cy="263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000">
                    <a:latin typeface="HG丸ｺﾞｼｯｸM-PRO" panose="020F0600000000000000" pitchFamily="50" charset="-128"/>
                    <a:ea typeface="HG丸ｺﾞｼｯｸM-PRO" panose="020F0600000000000000" pitchFamily="50" charset="-128"/>
                  </a:rPr>
                  <a:t>度数（</a:t>
                </a:r>
                <a:r>
                  <a:rPr lang="en-US" altLang="ja-JP" sz="1000">
                    <a:latin typeface="HG丸ｺﾞｼｯｸM-PRO" panose="020F0600000000000000" pitchFamily="50" charset="-128"/>
                    <a:ea typeface="HG丸ｺﾞｼｯｸM-PRO" panose="020F0600000000000000" pitchFamily="50" charset="-128"/>
                  </a:rPr>
                  <a:t>f</a:t>
                </a:r>
                <a:r>
                  <a:rPr lang="ja-JP" altLang="en-US" sz="1000">
                    <a:latin typeface="HG丸ｺﾞｼｯｸM-PRO" panose="020F0600000000000000" pitchFamily="50" charset="-128"/>
                    <a:ea typeface="HG丸ｺﾞｼｯｸM-PRO" panose="020F0600000000000000" pitchFamily="50" charset="-128"/>
                  </a:rPr>
                  <a:t>）</a:t>
                </a:r>
              </a:p>
            </p:txBody>
          </p:sp>
          <p:sp>
            <p:nvSpPr>
              <p:cNvPr id="57459" name="Rectangle 65"/>
              <p:cNvSpPr>
                <a:spLocks noChangeArrowheads="1"/>
              </p:cNvSpPr>
              <p:nvPr/>
            </p:nvSpPr>
            <p:spPr bwMode="auto">
              <a:xfrm>
                <a:off x="2696342" y="5646443"/>
                <a:ext cx="1740770"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7460" name="Rectangle 66"/>
              <p:cNvSpPr>
                <a:spLocks noChangeArrowheads="1"/>
              </p:cNvSpPr>
              <p:nvPr/>
            </p:nvSpPr>
            <p:spPr bwMode="auto">
              <a:xfrm>
                <a:off x="2696342" y="5415961"/>
                <a:ext cx="1740770"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7461" name="Rectangle 67"/>
              <p:cNvSpPr>
                <a:spLocks noChangeArrowheads="1"/>
              </p:cNvSpPr>
              <p:nvPr/>
            </p:nvSpPr>
            <p:spPr bwMode="auto">
              <a:xfrm>
                <a:off x="2696342" y="5185479"/>
                <a:ext cx="1740770"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7462" name="Rectangle 68"/>
              <p:cNvSpPr>
                <a:spLocks noChangeArrowheads="1"/>
              </p:cNvSpPr>
              <p:nvPr/>
            </p:nvSpPr>
            <p:spPr bwMode="auto">
              <a:xfrm>
                <a:off x="2696342" y="4954997"/>
                <a:ext cx="1740770"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7463" name="Rectangle 69"/>
              <p:cNvSpPr>
                <a:spLocks noChangeArrowheads="1"/>
              </p:cNvSpPr>
              <p:nvPr/>
            </p:nvSpPr>
            <p:spPr bwMode="auto">
              <a:xfrm>
                <a:off x="2696342" y="4724516"/>
                <a:ext cx="1740770"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7464" name="Rectangle 70"/>
              <p:cNvSpPr>
                <a:spLocks noChangeArrowheads="1"/>
              </p:cNvSpPr>
              <p:nvPr/>
            </p:nvSpPr>
            <p:spPr bwMode="auto">
              <a:xfrm>
                <a:off x="2696342" y="4494034"/>
                <a:ext cx="1740770"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7465" name="Rectangle 71"/>
              <p:cNvSpPr>
                <a:spLocks noChangeArrowheads="1"/>
              </p:cNvSpPr>
              <p:nvPr/>
            </p:nvSpPr>
            <p:spPr bwMode="auto">
              <a:xfrm>
                <a:off x="2696342" y="4263552"/>
                <a:ext cx="1740770"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7466" name="Rectangle 72"/>
              <p:cNvSpPr>
                <a:spLocks noChangeArrowheads="1"/>
              </p:cNvSpPr>
              <p:nvPr/>
            </p:nvSpPr>
            <p:spPr bwMode="auto">
              <a:xfrm>
                <a:off x="2696342" y="4033070"/>
                <a:ext cx="1740770"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7467" name="Rectangle 73"/>
              <p:cNvSpPr>
                <a:spLocks noChangeArrowheads="1"/>
              </p:cNvSpPr>
              <p:nvPr/>
            </p:nvSpPr>
            <p:spPr bwMode="auto">
              <a:xfrm>
                <a:off x="2696342" y="3802588"/>
                <a:ext cx="1740770"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7468" name="Rectangle 74"/>
              <p:cNvSpPr>
                <a:spLocks noChangeArrowheads="1"/>
              </p:cNvSpPr>
              <p:nvPr/>
            </p:nvSpPr>
            <p:spPr bwMode="auto">
              <a:xfrm>
                <a:off x="2696342" y="3572106"/>
                <a:ext cx="1740770"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7469" name="Rectangle 75"/>
              <p:cNvSpPr>
                <a:spLocks noChangeArrowheads="1"/>
              </p:cNvSpPr>
              <p:nvPr/>
            </p:nvSpPr>
            <p:spPr bwMode="auto">
              <a:xfrm>
                <a:off x="2696342" y="3341624"/>
                <a:ext cx="1740770"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7470" name="Rectangle 76"/>
              <p:cNvSpPr>
                <a:spLocks noChangeArrowheads="1"/>
              </p:cNvSpPr>
              <p:nvPr/>
            </p:nvSpPr>
            <p:spPr bwMode="auto">
              <a:xfrm>
                <a:off x="2696342" y="3111142"/>
                <a:ext cx="1740770"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7471" name="Rectangle 77"/>
              <p:cNvSpPr>
                <a:spLocks noChangeArrowheads="1"/>
              </p:cNvSpPr>
              <p:nvPr/>
            </p:nvSpPr>
            <p:spPr bwMode="auto">
              <a:xfrm>
                <a:off x="2696342" y="2847980"/>
                <a:ext cx="1740770" cy="263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800">
                    <a:latin typeface="HG丸ｺﾞｼｯｸM-PRO" panose="020F0600000000000000" pitchFamily="50" charset="-128"/>
                    <a:ea typeface="HG丸ｺﾞｼｯｸM-PRO" panose="020F0600000000000000" pitchFamily="50" charset="-128"/>
                  </a:rPr>
                  <a:t>度数マーク</a:t>
                </a:r>
              </a:p>
            </p:txBody>
          </p:sp>
          <p:sp>
            <p:nvSpPr>
              <p:cNvPr id="57472" name="Rectangle 78"/>
              <p:cNvSpPr>
                <a:spLocks noChangeArrowheads="1"/>
              </p:cNvSpPr>
              <p:nvPr/>
            </p:nvSpPr>
            <p:spPr bwMode="auto">
              <a:xfrm>
                <a:off x="1875100" y="5646443"/>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7473" name="Rectangle 79"/>
              <p:cNvSpPr>
                <a:spLocks noChangeArrowheads="1"/>
              </p:cNvSpPr>
              <p:nvPr/>
            </p:nvSpPr>
            <p:spPr bwMode="auto">
              <a:xfrm>
                <a:off x="1875100" y="5415961"/>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２２７</a:t>
                </a:r>
              </a:p>
            </p:txBody>
          </p:sp>
          <p:sp>
            <p:nvSpPr>
              <p:cNvPr id="57474" name="Rectangle 80"/>
              <p:cNvSpPr>
                <a:spLocks noChangeArrowheads="1"/>
              </p:cNvSpPr>
              <p:nvPr/>
            </p:nvSpPr>
            <p:spPr bwMode="auto">
              <a:xfrm>
                <a:off x="1875100" y="5185479"/>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２２２</a:t>
                </a:r>
              </a:p>
            </p:txBody>
          </p:sp>
          <p:sp>
            <p:nvSpPr>
              <p:cNvPr id="57475" name="Rectangle 81"/>
              <p:cNvSpPr>
                <a:spLocks noChangeArrowheads="1"/>
              </p:cNvSpPr>
              <p:nvPr/>
            </p:nvSpPr>
            <p:spPr bwMode="auto">
              <a:xfrm>
                <a:off x="1875100" y="4954997"/>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２１７</a:t>
                </a:r>
              </a:p>
            </p:txBody>
          </p:sp>
          <p:sp>
            <p:nvSpPr>
              <p:cNvPr id="57476" name="Rectangle 82"/>
              <p:cNvSpPr>
                <a:spLocks noChangeArrowheads="1"/>
              </p:cNvSpPr>
              <p:nvPr/>
            </p:nvSpPr>
            <p:spPr bwMode="auto">
              <a:xfrm>
                <a:off x="1875100" y="4724516"/>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２１２</a:t>
                </a:r>
              </a:p>
            </p:txBody>
          </p:sp>
          <p:sp>
            <p:nvSpPr>
              <p:cNvPr id="57477" name="Rectangle 83"/>
              <p:cNvSpPr>
                <a:spLocks noChangeArrowheads="1"/>
              </p:cNvSpPr>
              <p:nvPr/>
            </p:nvSpPr>
            <p:spPr bwMode="auto">
              <a:xfrm>
                <a:off x="1875100" y="4494034"/>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２０７</a:t>
                </a:r>
              </a:p>
            </p:txBody>
          </p:sp>
          <p:sp>
            <p:nvSpPr>
              <p:cNvPr id="57478" name="Rectangle 84"/>
              <p:cNvSpPr>
                <a:spLocks noChangeArrowheads="1"/>
              </p:cNvSpPr>
              <p:nvPr/>
            </p:nvSpPr>
            <p:spPr bwMode="auto">
              <a:xfrm>
                <a:off x="1875100" y="4263552"/>
                <a:ext cx="876110"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２０２（</a:t>
                </a:r>
                <a:r>
                  <a:rPr lang="en-US" altLang="ja-JP" sz="800">
                    <a:latin typeface="HG丸ｺﾞｼｯｸM-PRO" panose="020F0600000000000000" pitchFamily="50" charset="-128"/>
                    <a:ea typeface="HG丸ｺﾞｼｯｸM-PRO" panose="020F0600000000000000" pitchFamily="50" charset="-128"/>
                  </a:rPr>
                  <a:t>u0</a:t>
                </a:r>
                <a:r>
                  <a:rPr lang="ja-JP" altLang="en-US" sz="800">
                    <a:latin typeface="HG丸ｺﾞｼｯｸM-PRO" panose="020F0600000000000000" pitchFamily="50" charset="-128"/>
                    <a:ea typeface="HG丸ｺﾞｼｯｸM-PRO" panose="020F0600000000000000" pitchFamily="50" charset="-128"/>
                  </a:rPr>
                  <a:t>）</a:t>
                </a:r>
              </a:p>
            </p:txBody>
          </p:sp>
          <p:sp>
            <p:nvSpPr>
              <p:cNvPr id="57479" name="Rectangle 85"/>
              <p:cNvSpPr>
                <a:spLocks noChangeArrowheads="1"/>
              </p:cNvSpPr>
              <p:nvPr/>
            </p:nvSpPr>
            <p:spPr bwMode="auto">
              <a:xfrm>
                <a:off x="1875100" y="4033070"/>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１９７</a:t>
                </a:r>
              </a:p>
            </p:txBody>
          </p:sp>
          <p:sp>
            <p:nvSpPr>
              <p:cNvPr id="57480" name="Rectangle 86"/>
              <p:cNvSpPr>
                <a:spLocks noChangeArrowheads="1"/>
              </p:cNvSpPr>
              <p:nvPr/>
            </p:nvSpPr>
            <p:spPr bwMode="auto">
              <a:xfrm>
                <a:off x="1875100" y="3802588"/>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１９２</a:t>
                </a:r>
              </a:p>
            </p:txBody>
          </p:sp>
          <p:sp>
            <p:nvSpPr>
              <p:cNvPr id="57481" name="Rectangle 87"/>
              <p:cNvSpPr>
                <a:spLocks noChangeArrowheads="1"/>
              </p:cNvSpPr>
              <p:nvPr/>
            </p:nvSpPr>
            <p:spPr bwMode="auto">
              <a:xfrm>
                <a:off x="1875100" y="3572106"/>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１８７</a:t>
                </a:r>
              </a:p>
            </p:txBody>
          </p:sp>
          <p:sp>
            <p:nvSpPr>
              <p:cNvPr id="57482" name="Rectangle 88"/>
              <p:cNvSpPr>
                <a:spLocks noChangeArrowheads="1"/>
              </p:cNvSpPr>
              <p:nvPr/>
            </p:nvSpPr>
            <p:spPr bwMode="auto">
              <a:xfrm>
                <a:off x="1875100" y="3341624"/>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１８２</a:t>
                </a:r>
              </a:p>
            </p:txBody>
          </p:sp>
          <p:sp>
            <p:nvSpPr>
              <p:cNvPr id="57483" name="Rectangle 89"/>
              <p:cNvSpPr>
                <a:spLocks noChangeArrowheads="1"/>
              </p:cNvSpPr>
              <p:nvPr/>
            </p:nvSpPr>
            <p:spPr bwMode="auto">
              <a:xfrm>
                <a:off x="1875100" y="3111142"/>
                <a:ext cx="732956"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１７７</a:t>
                </a:r>
              </a:p>
            </p:txBody>
          </p:sp>
          <p:sp>
            <p:nvSpPr>
              <p:cNvPr id="57484" name="Rectangle 90"/>
              <p:cNvSpPr>
                <a:spLocks noChangeArrowheads="1"/>
              </p:cNvSpPr>
              <p:nvPr/>
            </p:nvSpPr>
            <p:spPr bwMode="auto">
              <a:xfrm>
                <a:off x="1875100" y="2847980"/>
                <a:ext cx="732956" cy="263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800">
                    <a:latin typeface="HG丸ｺﾞｼｯｸM-PRO" panose="020F0600000000000000" pitchFamily="50" charset="-128"/>
                    <a:ea typeface="HG丸ｺﾞｼｯｸM-PRO" panose="020F0600000000000000" pitchFamily="50" charset="-128"/>
                  </a:rPr>
                  <a:t>中心線</a:t>
                </a:r>
              </a:p>
            </p:txBody>
          </p:sp>
          <p:sp>
            <p:nvSpPr>
              <p:cNvPr id="57485" name="Rectangle 91"/>
              <p:cNvSpPr>
                <a:spLocks noChangeArrowheads="1"/>
              </p:cNvSpPr>
              <p:nvPr/>
            </p:nvSpPr>
            <p:spPr bwMode="auto">
              <a:xfrm>
                <a:off x="592427" y="5646443"/>
                <a:ext cx="1448734"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合計（</a:t>
                </a:r>
                <a:r>
                  <a:rPr lang="en-US" altLang="ja-JP" sz="800">
                    <a:latin typeface="HG丸ｺﾞｼｯｸM-PRO" panose="020F0600000000000000" pitchFamily="50" charset="-128"/>
                    <a:ea typeface="HG丸ｺﾞｼｯｸM-PRO" panose="020F0600000000000000" pitchFamily="50" charset="-128"/>
                  </a:rPr>
                  <a:t>Σ</a:t>
                </a:r>
                <a:r>
                  <a:rPr lang="ja-JP" altLang="en-US" sz="800">
                    <a:latin typeface="HG丸ｺﾞｼｯｸM-PRO" panose="020F0600000000000000" pitchFamily="50" charset="-128"/>
                    <a:ea typeface="HG丸ｺﾞｼｯｸM-PRO" panose="020F0600000000000000" pitchFamily="50" charset="-128"/>
                  </a:rPr>
                  <a:t>）</a:t>
                </a:r>
              </a:p>
            </p:txBody>
          </p:sp>
          <p:sp>
            <p:nvSpPr>
              <p:cNvPr id="57486" name="Rectangle 92"/>
              <p:cNvSpPr>
                <a:spLocks noChangeArrowheads="1"/>
              </p:cNvSpPr>
              <p:nvPr/>
            </p:nvSpPr>
            <p:spPr bwMode="auto">
              <a:xfrm>
                <a:off x="592427" y="5415961"/>
                <a:ext cx="1448734"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２２４・５～２２９．５</a:t>
                </a:r>
              </a:p>
            </p:txBody>
          </p:sp>
          <p:sp>
            <p:nvSpPr>
              <p:cNvPr id="57487" name="Rectangle 93"/>
              <p:cNvSpPr>
                <a:spLocks noChangeArrowheads="1"/>
              </p:cNvSpPr>
              <p:nvPr/>
            </p:nvSpPr>
            <p:spPr bwMode="auto">
              <a:xfrm>
                <a:off x="592427" y="5185479"/>
                <a:ext cx="1448734"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２１９．５～２２４．５</a:t>
                </a:r>
              </a:p>
            </p:txBody>
          </p:sp>
          <p:sp>
            <p:nvSpPr>
              <p:cNvPr id="57488" name="Rectangle 94"/>
              <p:cNvSpPr>
                <a:spLocks noChangeArrowheads="1"/>
              </p:cNvSpPr>
              <p:nvPr/>
            </p:nvSpPr>
            <p:spPr bwMode="auto">
              <a:xfrm>
                <a:off x="592427" y="4954997"/>
                <a:ext cx="1448734"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２１４．５～２１９．５</a:t>
                </a:r>
              </a:p>
            </p:txBody>
          </p:sp>
          <p:sp>
            <p:nvSpPr>
              <p:cNvPr id="57489" name="Rectangle 95"/>
              <p:cNvSpPr>
                <a:spLocks noChangeArrowheads="1"/>
              </p:cNvSpPr>
              <p:nvPr/>
            </p:nvSpPr>
            <p:spPr bwMode="auto">
              <a:xfrm>
                <a:off x="592427" y="4724516"/>
                <a:ext cx="1448734"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２０９．５～２１４．５</a:t>
                </a:r>
              </a:p>
            </p:txBody>
          </p:sp>
          <p:sp>
            <p:nvSpPr>
              <p:cNvPr id="57490" name="Rectangle 96"/>
              <p:cNvSpPr>
                <a:spLocks noChangeArrowheads="1"/>
              </p:cNvSpPr>
              <p:nvPr/>
            </p:nvSpPr>
            <p:spPr bwMode="auto">
              <a:xfrm>
                <a:off x="592427" y="4494034"/>
                <a:ext cx="1448734"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２０４．５～２０９．５</a:t>
                </a:r>
              </a:p>
            </p:txBody>
          </p:sp>
          <p:sp>
            <p:nvSpPr>
              <p:cNvPr id="57491" name="Rectangle 97"/>
              <p:cNvSpPr>
                <a:spLocks noChangeArrowheads="1"/>
              </p:cNvSpPr>
              <p:nvPr/>
            </p:nvSpPr>
            <p:spPr bwMode="auto">
              <a:xfrm>
                <a:off x="592427" y="4263552"/>
                <a:ext cx="1448734"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１９９．５～２０４．５</a:t>
                </a:r>
              </a:p>
            </p:txBody>
          </p:sp>
          <p:sp>
            <p:nvSpPr>
              <p:cNvPr id="57492" name="Rectangle 98"/>
              <p:cNvSpPr>
                <a:spLocks noChangeArrowheads="1"/>
              </p:cNvSpPr>
              <p:nvPr/>
            </p:nvSpPr>
            <p:spPr bwMode="auto">
              <a:xfrm>
                <a:off x="592427" y="4033070"/>
                <a:ext cx="1448734"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１９４．５～１９９．５</a:t>
                </a:r>
              </a:p>
            </p:txBody>
          </p:sp>
          <p:sp>
            <p:nvSpPr>
              <p:cNvPr id="57493" name="Rectangle 99"/>
              <p:cNvSpPr>
                <a:spLocks noChangeArrowheads="1"/>
              </p:cNvSpPr>
              <p:nvPr/>
            </p:nvSpPr>
            <p:spPr bwMode="auto">
              <a:xfrm>
                <a:off x="592427" y="3802588"/>
                <a:ext cx="1448734"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１８９．５～１９４．５</a:t>
                </a:r>
              </a:p>
            </p:txBody>
          </p:sp>
          <p:sp>
            <p:nvSpPr>
              <p:cNvPr id="57494" name="Rectangle 100"/>
              <p:cNvSpPr>
                <a:spLocks noChangeArrowheads="1"/>
              </p:cNvSpPr>
              <p:nvPr/>
            </p:nvSpPr>
            <p:spPr bwMode="auto">
              <a:xfrm>
                <a:off x="592427" y="3572106"/>
                <a:ext cx="1448734"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１８４．５～１８９．５</a:t>
                </a:r>
              </a:p>
            </p:txBody>
          </p:sp>
          <p:sp>
            <p:nvSpPr>
              <p:cNvPr id="57495" name="Rectangle 101"/>
              <p:cNvSpPr>
                <a:spLocks noChangeArrowheads="1"/>
              </p:cNvSpPr>
              <p:nvPr/>
            </p:nvSpPr>
            <p:spPr bwMode="auto">
              <a:xfrm>
                <a:off x="592427" y="3341624"/>
                <a:ext cx="1448734"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１７９．５～１８４．５</a:t>
                </a:r>
              </a:p>
            </p:txBody>
          </p:sp>
          <p:sp>
            <p:nvSpPr>
              <p:cNvPr id="57496" name="Rectangle 102"/>
              <p:cNvSpPr>
                <a:spLocks noChangeArrowheads="1"/>
              </p:cNvSpPr>
              <p:nvPr/>
            </p:nvSpPr>
            <p:spPr bwMode="auto">
              <a:xfrm>
                <a:off x="592427" y="3111142"/>
                <a:ext cx="1502178"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１７４．５～１７９．５</a:t>
                </a:r>
              </a:p>
            </p:txBody>
          </p:sp>
          <p:sp>
            <p:nvSpPr>
              <p:cNvPr id="57497" name="Rectangle 103"/>
              <p:cNvSpPr>
                <a:spLocks noChangeArrowheads="1"/>
              </p:cNvSpPr>
              <p:nvPr/>
            </p:nvSpPr>
            <p:spPr bwMode="auto">
              <a:xfrm>
                <a:off x="592427" y="2847980"/>
                <a:ext cx="1282672" cy="263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800">
                    <a:latin typeface="HG丸ｺﾞｼｯｸM-PRO" panose="020F0600000000000000" pitchFamily="50" charset="-128"/>
                    <a:ea typeface="HG丸ｺﾞｼｯｸM-PRO" panose="020F0600000000000000" pitchFamily="50" charset="-128"/>
                  </a:rPr>
                  <a:t>区間</a:t>
                </a:r>
              </a:p>
            </p:txBody>
          </p:sp>
          <p:sp>
            <p:nvSpPr>
              <p:cNvPr id="57498" name="Rectangle 104"/>
              <p:cNvSpPr>
                <a:spLocks noChangeArrowheads="1"/>
              </p:cNvSpPr>
              <p:nvPr/>
            </p:nvSpPr>
            <p:spPr bwMode="auto">
              <a:xfrm>
                <a:off x="117152" y="5646443"/>
                <a:ext cx="45809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7499" name="Rectangle 105"/>
              <p:cNvSpPr>
                <a:spLocks noChangeArrowheads="1"/>
              </p:cNvSpPr>
              <p:nvPr/>
            </p:nvSpPr>
            <p:spPr bwMode="auto">
              <a:xfrm>
                <a:off x="117152" y="5415961"/>
                <a:ext cx="45809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１１</a:t>
                </a:r>
              </a:p>
            </p:txBody>
          </p:sp>
          <p:sp>
            <p:nvSpPr>
              <p:cNvPr id="57500" name="Rectangle 106"/>
              <p:cNvSpPr>
                <a:spLocks noChangeArrowheads="1"/>
              </p:cNvSpPr>
              <p:nvPr/>
            </p:nvSpPr>
            <p:spPr bwMode="auto">
              <a:xfrm>
                <a:off x="117152" y="5185479"/>
                <a:ext cx="45809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１０</a:t>
                </a:r>
              </a:p>
            </p:txBody>
          </p:sp>
          <p:sp>
            <p:nvSpPr>
              <p:cNvPr id="57501" name="Rectangle 107"/>
              <p:cNvSpPr>
                <a:spLocks noChangeArrowheads="1"/>
              </p:cNvSpPr>
              <p:nvPr/>
            </p:nvSpPr>
            <p:spPr bwMode="auto">
              <a:xfrm>
                <a:off x="117152" y="4954997"/>
                <a:ext cx="45809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９</a:t>
                </a:r>
              </a:p>
            </p:txBody>
          </p:sp>
          <p:sp>
            <p:nvSpPr>
              <p:cNvPr id="57502" name="Rectangle 108"/>
              <p:cNvSpPr>
                <a:spLocks noChangeArrowheads="1"/>
              </p:cNvSpPr>
              <p:nvPr/>
            </p:nvSpPr>
            <p:spPr bwMode="auto">
              <a:xfrm>
                <a:off x="117152" y="4724516"/>
                <a:ext cx="45809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８</a:t>
                </a:r>
              </a:p>
            </p:txBody>
          </p:sp>
          <p:sp>
            <p:nvSpPr>
              <p:cNvPr id="57503" name="Rectangle 109"/>
              <p:cNvSpPr>
                <a:spLocks noChangeArrowheads="1"/>
              </p:cNvSpPr>
              <p:nvPr/>
            </p:nvSpPr>
            <p:spPr bwMode="auto">
              <a:xfrm>
                <a:off x="117152" y="4494034"/>
                <a:ext cx="45809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７</a:t>
                </a:r>
              </a:p>
            </p:txBody>
          </p:sp>
          <p:sp>
            <p:nvSpPr>
              <p:cNvPr id="57504" name="Rectangle 110"/>
              <p:cNvSpPr>
                <a:spLocks noChangeArrowheads="1"/>
              </p:cNvSpPr>
              <p:nvPr/>
            </p:nvSpPr>
            <p:spPr bwMode="auto">
              <a:xfrm>
                <a:off x="117152" y="4263552"/>
                <a:ext cx="45809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６</a:t>
                </a:r>
              </a:p>
            </p:txBody>
          </p:sp>
          <p:sp>
            <p:nvSpPr>
              <p:cNvPr id="57505" name="Rectangle 111"/>
              <p:cNvSpPr>
                <a:spLocks noChangeArrowheads="1"/>
              </p:cNvSpPr>
              <p:nvPr/>
            </p:nvSpPr>
            <p:spPr bwMode="auto">
              <a:xfrm>
                <a:off x="117152" y="4033070"/>
                <a:ext cx="45809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５</a:t>
                </a:r>
              </a:p>
            </p:txBody>
          </p:sp>
          <p:sp>
            <p:nvSpPr>
              <p:cNvPr id="57506" name="Rectangle 112"/>
              <p:cNvSpPr>
                <a:spLocks noChangeArrowheads="1"/>
              </p:cNvSpPr>
              <p:nvPr/>
            </p:nvSpPr>
            <p:spPr bwMode="auto">
              <a:xfrm>
                <a:off x="117152" y="3802588"/>
                <a:ext cx="45809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４</a:t>
                </a:r>
              </a:p>
            </p:txBody>
          </p:sp>
          <p:sp>
            <p:nvSpPr>
              <p:cNvPr id="57507" name="Rectangle 113"/>
              <p:cNvSpPr>
                <a:spLocks noChangeArrowheads="1"/>
              </p:cNvSpPr>
              <p:nvPr/>
            </p:nvSpPr>
            <p:spPr bwMode="auto">
              <a:xfrm>
                <a:off x="117152" y="3572106"/>
                <a:ext cx="45809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３</a:t>
                </a:r>
              </a:p>
            </p:txBody>
          </p:sp>
          <p:sp>
            <p:nvSpPr>
              <p:cNvPr id="57508" name="Rectangle 114"/>
              <p:cNvSpPr>
                <a:spLocks noChangeArrowheads="1"/>
              </p:cNvSpPr>
              <p:nvPr/>
            </p:nvSpPr>
            <p:spPr bwMode="auto">
              <a:xfrm>
                <a:off x="117152" y="3341624"/>
                <a:ext cx="45809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２</a:t>
                </a:r>
              </a:p>
            </p:txBody>
          </p:sp>
          <p:sp>
            <p:nvSpPr>
              <p:cNvPr id="57509" name="Rectangle 115"/>
              <p:cNvSpPr>
                <a:spLocks noChangeArrowheads="1"/>
              </p:cNvSpPr>
              <p:nvPr/>
            </p:nvSpPr>
            <p:spPr bwMode="auto">
              <a:xfrm>
                <a:off x="117152" y="3111142"/>
                <a:ext cx="458097" cy="230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r>
                  <a:rPr lang="ja-JP" altLang="en-US" sz="800">
                    <a:latin typeface="HG丸ｺﾞｼｯｸM-PRO" panose="020F0600000000000000" pitchFamily="50" charset="-128"/>
                    <a:ea typeface="HG丸ｺﾞｼｯｸM-PRO" panose="020F0600000000000000" pitchFamily="50" charset="-128"/>
                  </a:rPr>
                  <a:t>１</a:t>
                </a:r>
              </a:p>
            </p:txBody>
          </p:sp>
          <p:sp>
            <p:nvSpPr>
              <p:cNvPr id="57510" name="Rectangle 116"/>
              <p:cNvSpPr>
                <a:spLocks noChangeArrowheads="1"/>
              </p:cNvSpPr>
              <p:nvPr/>
            </p:nvSpPr>
            <p:spPr bwMode="auto">
              <a:xfrm>
                <a:off x="117152" y="2847980"/>
                <a:ext cx="458097" cy="263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en-US" altLang="ja-JP" sz="800">
                    <a:latin typeface="HG丸ｺﾞｼｯｸM-PRO" panose="020F0600000000000000" pitchFamily="50" charset="-128"/>
                    <a:ea typeface="HG丸ｺﾞｼｯｸM-PRO" panose="020F0600000000000000" pitchFamily="50" charset="-128"/>
                  </a:rPr>
                  <a:t>№</a:t>
                </a:r>
              </a:p>
            </p:txBody>
          </p:sp>
          <p:sp>
            <p:nvSpPr>
              <p:cNvPr id="57511" name="Line 119"/>
              <p:cNvSpPr>
                <a:spLocks noChangeShapeType="1"/>
              </p:cNvSpPr>
              <p:nvPr/>
            </p:nvSpPr>
            <p:spPr bwMode="auto">
              <a:xfrm>
                <a:off x="117152" y="2847980"/>
                <a:ext cx="0" cy="3028945"/>
              </a:xfrm>
              <a:prstGeom prst="line">
                <a:avLst/>
              </a:prstGeom>
              <a:noFill/>
              <a:ln w="12700"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12" name="Line 120"/>
              <p:cNvSpPr>
                <a:spLocks noChangeShapeType="1"/>
              </p:cNvSpPr>
              <p:nvPr/>
            </p:nvSpPr>
            <p:spPr bwMode="auto">
              <a:xfrm>
                <a:off x="6659257" y="2847980"/>
                <a:ext cx="0" cy="3028945"/>
              </a:xfrm>
              <a:prstGeom prst="line">
                <a:avLst/>
              </a:prstGeom>
              <a:noFill/>
              <a:ln w="12700"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13" name="Line 133"/>
              <p:cNvSpPr>
                <a:spLocks noChangeShapeType="1"/>
              </p:cNvSpPr>
              <p:nvPr/>
            </p:nvSpPr>
            <p:spPr bwMode="auto">
              <a:xfrm>
                <a:off x="575249" y="2847980"/>
                <a:ext cx="0" cy="302894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14" name="Line 134"/>
              <p:cNvSpPr>
                <a:spLocks noChangeShapeType="1"/>
              </p:cNvSpPr>
              <p:nvPr/>
            </p:nvSpPr>
            <p:spPr bwMode="auto">
              <a:xfrm>
                <a:off x="1875100" y="2847980"/>
                <a:ext cx="0" cy="302894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15" name="Line 135"/>
              <p:cNvSpPr>
                <a:spLocks noChangeShapeType="1"/>
              </p:cNvSpPr>
              <p:nvPr/>
            </p:nvSpPr>
            <p:spPr bwMode="auto">
              <a:xfrm>
                <a:off x="2696342" y="2847980"/>
                <a:ext cx="0" cy="302894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16" name="Line 136"/>
              <p:cNvSpPr>
                <a:spLocks noChangeShapeType="1"/>
              </p:cNvSpPr>
              <p:nvPr/>
            </p:nvSpPr>
            <p:spPr bwMode="auto">
              <a:xfrm>
                <a:off x="4207371" y="2847980"/>
                <a:ext cx="0" cy="302894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17" name="Line 137"/>
              <p:cNvSpPr>
                <a:spLocks noChangeShapeType="1"/>
              </p:cNvSpPr>
              <p:nvPr/>
            </p:nvSpPr>
            <p:spPr bwMode="auto">
              <a:xfrm>
                <a:off x="6109540" y="2847980"/>
                <a:ext cx="0" cy="302894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18" name="Line 138"/>
              <p:cNvSpPr>
                <a:spLocks noChangeShapeType="1"/>
              </p:cNvSpPr>
              <p:nvPr/>
            </p:nvSpPr>
            <p:spPr bwMode="auto">
              <a:xfrm>
                <a:off x="5468204" y="2847980"/>
                <a:ext cx="0" cy="302894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19" name="Line 139"/>
              <p:cNvSpPr>
                <a:spLocks noChangeShapeType="1"/>
              </p:cNvSpPr>
              <p:nvPr/>
            </p:nvSpPr>
            <p:spPr bwMode="auto">
              <a:xfrm>
                <a:off x="4826868" y="2847980"/>
                <a:ext cx="0" cy="302894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20" name="Text Box 140"/>
              <p:cNvSpPr txBox="1">
                <a:spLocks noChangeArrowheads="1"/>
              </p:cNvSpPr>
              <p:nvPr/>
            </p:nvSpPr>
            <p:spPr bwMode="auto">
              <a:xfrm>
                <a:off x="6327136" y="2806700"/>
                <a:ext cx="293946" cy="2150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2</a:t>
                </a:r>
              </a:p>
            </p:txBody>
          </p:sp>
          <p:sp>
            <p:nvSpPr>
              <p:cNvPr id="57521" name="Line 141"/>
              <p:cNvSpPr>
                <a:spLocks noChangeShapeType="1"/>
              </p:cNvSpPr>
              <p:nvPr/>
            </p:nvSpPr>
            <p:spPr bwMode="auto">
              <a:xfrm flipH="1">
                <a:off x="2858437" y="4344393"/>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22" name="Line 142"/>
              <p:cNvSpPr>
                <a:spLocks noChangeShapeType="1"/>
              </p:cNvSpPr>
              <p:nvPr/>
            </p:nvSpPr>
            <p:spPr bwMode="auto">
              <a:xfrm flipH="1">
                <a:off x="2894703" y="4344393"/>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23" name="Line 143"/>
              <p:cNvSpPr>
                <a:spLocks noChangeShapeType="1"/>
              </p:cNvSpPr>
              <p:nvPr/>
            </p:nvSpPr>
            <p:spPr bwMode="auto">
              <a:xfrm flipH="1">
                <a:off x="2932878" y="4344393"/>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24" name="Line 144"/>
              <p:cNvSpPr>
                <a:spLocks noChangeShapeType="1"/>
              </p:cNvSpPr>
              <p:nvPr/>
            </p:nvSpPr>
            <p:spPr bwMode="auto">
              <a:xfrm flipH="1">
                <a:off x="2967235" y="4344393"/>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25" name="Line 145"/>
              <p:cNvSpPr>
                <a:spLocks noChangeShapeType="1"/>
              </p:cNvSpPr>
              <p:nvPr/>
            </p:nvSpPr>
            <p:spPr bwMode="auto">
              <a:xfrm>
                <a:off x="2858437" y="4344393"/>
                <a:ext cx="183239"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26" name="Line 146"/>
              <p:cNvSpPr>
                <a:spLocks noChangeShapeType="1"/>
              </p:cNvSpPr>
              <p:nvPr/>
            </p:nvSpPr>
            <p:spPr bwMode="auto">
              <a:xfrm flipH="1">
                <a:off x="3133295" y="4344393"/>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27" name="Line 147"/>
              <p:cNvSpPr>
                <a:spLocks noChangeShapeType="1"/>
              </p:cNvSpPr>
              <p:nvPr/>
            </p:nvSpPr>
            <p:spPr bwMode="auto">
              <a:xfrm flipH="1">
                <a:off x="3169561" y="4344393"/>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28" name="Line 148"/>
              <p:cNvSpPr>
                <a:spLocks noChangeShapeType="1"/>
              </p:cNvSpPr>
              <p:nvPr/>
            </p:nvSpPr>
            <p:spPr bwMode="auto">
              <a:xfrm flipH="1">
                <a:off x="3207736" y="4344393"/>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29" name="Line 149"/>
              <p:cNvSpPr>
                <a:spLocks noChangeShapeType="1"/>
              </p:cNvSpPr>
              <p:nvPr/>
            </p:nvSpPr>
            <p:spPr bwMode="auto">
              <a:xfrm flipH="1">
                <a:off x="3242093" y="4344393"/>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30" name="Line 150"/>
              <p:cNvSpPr>
                <a:spLocks noChangeShapeType="1"/>
              </p:cNvSpPr>
              <p:nvPr/>
            </p:nvSpPr>
            <p:spPr bwMode="auto">
              <a:xfrm>
                <a:off x="3133295" y="4344393"/>
                <a:ext cx="183239"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31" name="Line 151"/>
              <p:cNvSpPr>
                <a:spLocks noChangeShapeType="1"/>
              </p:cNvSpPr>
              <p:nvPr/>
            </p:nvSpPr>
            <p:spPr bwMode="auto">
              <a:xfrm flipH="1">
                <a:off x="3408153" y="4344393"/>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32" name="Line 152"/>
              <p:cNvSpPr>
                <a:spLocks noChangeShapeType="1"/>
              </p:cNvSpPr>
              <p:nvPr/>
            </p:nvSpPr>
            <p:spPr bwMode="auto">
              <a:xfrm flipH="1">
                <a:off x="3444419" y="4344393"/>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33" name="Line 153"/>
              <p:cNvSpPr>
                <a:spLocks noChangeShapeType="1"/>
              </p:cNvSpPr>
              <p:nvPr/>
            </p:nvSpPr>
            <p:spPr bwMode="auto">
              <a:xfrm flipH="1">
                <a:off x="3482594" y="4344393"/>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34" name="Line 154"/>
              <p:cNvSpPr>
                <a:spLocks noChangeShapeType="1"/>
              </p:cNvSpPr>
              <p:nvPr/>
            </p:nvSpPr>
            <p:spPr bwMode="auto">
              <a:xfrm flipH="1">
                <a:off x="3516952" y="4344393"/>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35" name="Line 155"/>
              <p:cNvSpPr>
                <a:spLocks noChangeShapeType="1"/>
              </p:cNvSpPr>
              <p:nvPr/>
            </p:nvSpPr>
            <p:spPr bwMode="auto">
              <a:xfrm>
                <a:off x="3408153" y="4344393"/>
                <a:ext cx="183239"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57536" name="Group 156"/>
              <p:cNvGrpSpPr>
                <a:grpSpLocks/>
              </p:cNvGrpSpPr>
              <p:nvPr/>
            </p:nvGrpSpPr>
            <p:grpSpPr bwMode="auto">
              <a:xfrm>
                <a:off x="3683012" y="4351273"/>
                <a:ext cx="183239" cy="82561"/>
                <a:chOff x="1392" y="1584"/>
                <a:chExt cx="96" cy="48"/>
              </a:xfrm>
            </p:grpSpPr>
            <p:sp>
              <p:nvSpPr>
                <p:cNvPr id="57618" name="Line 157"/>
                <p:cNvSpPr>
                  <a:spLocks noChangeShapeType="1"/>
                </p:cNvSpPr>
                <p:nvPr/>
              </p:nvSpPr>
              <p:spPr bwMode="auto">
                <a:xfrm flipH="1">
                  <a:off x="1392" y="1584"/>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19" name="Line 158"/>
                <p:cNvSpPr>
                  <a:spLocks noChangeShapeType="1"/>
                </p:cNvSpPr>
                <p:nvPr/>
              </p:nvSpPr>
              <p:spPr bwMode="auto">
                <a:xfrm flipH="1">
                  <a:off x="1411" y="1584"/>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20" name="Line 159"/>
                <p:cNvSpPr>
                  <a:spLocks noChangeShapeType="1"/>
                </p:cNvSpPr>
                <p:nvPr/>
              </p:nvSpPr>
              <p:spPr bwMode="auto">
                <a:xfrm flipH="1">
                  <a:off x="1431" y="1584"/>
                  <a:ext cx="38"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21" name="Line 160"/>
                <p:cNvSpPr>
                  <a:spLocks noChangeShapeType="1"/>
                </p:cNvSpPr>
                <p:nvPr/>
              </p:nvSpPr>
              <p:spPr bwMode="auto">
                <a:xfrm flipH="1">
                  <a:off x="1449" y="1584"/>
                  <a:ext cx="39"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22" name="Line 161"/>
                <p:cNvSpPr>
                  <a:spLocks noChangeShapeType="1"/>
                </p:cNvSpPr>
                <p:nvPr/>
              </p:nvSpPr>
              <p:spPr bwMode="auto">
                <a:xfrm>
                  <a:off x="1392" y="1584"/>
                  <a:ext cx="96" cy="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57537" name="Line 162"/>
              <p:cNvSpPr>
                <a:spLocks noChangeShapeType="1"/>
              </p:cNvSpPr>
              <p:nvPr/>
            </p:nvSpPr>
            <p:spPr bwMode="auto">
              <a:xfrm flipH="1">
                <a:off x="2824079" y="3879989"/>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38" name="Line 163"/>
              <p:cNvSpPr>
                <a:spLocks noChangeShapeType="1"/>
              </p:cNvSpPr>
              <p:nvPr/>
            </p:nvSpPr>
            <p:spPr bwMode="auto">
              <a:xfrm flipH="1">
                <a:off x="2860345" y="3879989"/>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39" name="Line 164"/>
              <p:cNvSpPr>
                <a:spLocks noChangeShapeType="1"/>
              </p:cNvSpPr>
              <p:nvPr/>
            </p:nvSpPr>
            <p:spPr bwMode="auto">
              <a:xfrm flipH="1">
                <a:off x="2898520" y="3879989"/>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40" name="Line 165"/>
              <p:cNvSpPr>
                <a:spLocks noChangeShapeType="1"/>
              </p:cNvSpPr>
              <p:nvPr/>
            </p:nvSpPr>
            <p:spPr bwMode="auto">
              <a:xfrm flipH="1">
                <a:off x="2932878" y="3879989"/>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41" name="Line 166"/>
              <p:cNvSpPr>
                <a:spLocks noChangeShapeType="1"/>
              </p:cNvSpPr>
              <p:nvPr/>
            </p:nvSpPr>
            <p:spPr bwMode="auto">
              <a:xfrm>
                <a:off x="2824079" y="3879989"/>
                <a:ext cx="183239"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42" name="Line 167"/>
              <p:cNvSpPr>
                <a:spLocks noChangeShapeType="1"/>
              </p:cNvSpPr>
              <p:nvPr/>
            </p:nvSpPr>
            <p:spPr bwMode="auto">
              <a:xfrm flipH="1">
                <a:off x="3098938" y="3879989"/>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43" name="Line 168"/>
              <p:cNvSpPr>
                <a:spLocks noChangeShapeType="1"/>
              </p:cNvSpPr>
              <p:nvPr/>
            </p:nvSpPr>
            <p:spPr bwMode="auto">
              <a:xfrm flipH="1">
                <a:off x="3135204" y="3879989"/>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44" name="Line 169"/>
              <p:cNvSpPr>
                <a:spLocks noChangeShapeType="1"/>
              </p:cNvSpPr>
              <p:nvPr/>
            </p:nvSpPr>
            <p:spPr bwMode="auto">
              <a:xfrm flipH="1">
                <a:off x="3173379" y="3879989"/>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45" name="Line 170"/>
              <p:cNvSpPr>
                <a:spLocks noChangeShapeType="1"/>
              </p:cNvSpPr>
              <p:nvPr/>
            </p:nvSpPr>
            <p:spPr bwMode="auto">
              <a:xfrm flipH="1">
                <a:off x="3207736" y="3879989"/>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46" name="Line 171"/>
              <p:cNvSpPr>
                <a:spLocks noChangeShapeType="1"/>
              </p:cNvSpPr>
              <p:nvPr/>
            </p:nvSpPr>
            <p:spPr bwMode="auto">
              <a:xfrm>
                <a:off x="3098938" y="3879989"/>
                <a:ext cx="183239"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47" name="Line 172"/>
              <p:cNvSpPr>
                <a:spLocks noChangeShapeType="1"/>
              </p:cNvSpPr>
              <p:nvPr/>
            </p:nvSpPr>
            <p:spPr bwMode="auto">
              <a:xfrm flipH="1">
                <a:off x="2824079" y="4107031"/>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48" name="Line 173"/>
              <p:cNvSpPr>
                <a:spLocks noChangeShapeType="1"/>
              </p:cNvSpPr>
              <p:nvPr/>
            </p:nvSpPr>
            <p:spPr bwMode="auto">
              <a:xfrm flipH="1">
                <a:off x="2860345" y="4107031"/>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49" name="Line 174"/>
              <p:cNvSpPr>
                <a:spLocks noChangeShapeType="1"/>
              </p:cNvSpPr>
              <p:nvPr/>
            </p:nvSpPr>
            <p:spPr bwMode="auto">
              <a:xfrm flipH="1">
                <a:off x="2898520" y="4107031"/>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50" name="Line 175"/>
              <p:cNvSpPr>
                <a:spLocks noChangeShapeType="1"/>
              </p:cNvSpPr>
              <p:nvPr/>
            </p:nvSpPr>
            <p:spPr bwMode="auto">
              <a:xfrm flipH="1">
                <a:off x="2932878" y="4107031"/>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51" name="Line 176"/>
              <p:cNvSpPr>
                <a:spLocks noChangeShapeType="1"/>
              </p:cNvSpPr>
              <p:nvPr/>
            </p:nvSpPr>
            <p:spPr bwMode="auto">
              <a:xfrm>
                <a:off x="2824079" y="4107031"/>
                <a:ext cx="183239"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52" name="Line 177"/>
              <p:cNvSpPr>
                <a:spLocks noChangeShapeType="1"/>
              </p:cNvSpPr>
              <p:nvPr/>
            </p:nvSpPr>
            <p:spPr bwMode="auto">
              <a:xfrm flipH="1">
                <a:off x="3098938" y="4107031"/>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53" name="Line 178"/>
              <p:cNvSpPr>
                <a:spLocks noChangeShapeType="1"/>
              </p:cNvSpPr>
              <p:nvPr/>
            </p:nvSpPr>
            <p:spPr bwMode="auto">
              <a:xfrm flipH="1">
                <a:off x="3135204" y="4107031"/>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54" name="Line 179"/>
              <p:cNvSpPr>
                <a:spLocks noChangeShapeType="1"/>
              </p:cNvSpPr>
              <p:nvPr/>
            </p:nvSpPr>
            <p:spPr bwMode="auto">
              <a:xfrm flipH="1">
                <a:off x="3173379" y="4107031"/>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55" name="Line 180"/>
              <p:cNvSpPr>
                <a:spLocks noChangeShapeType="1"/>
              </p:cNvSpPr>
              <p:nvPr/>
            </p:nvSpPr>
            <p:spPr bwMode="auto">
              <a:xfrm flipH="1">
                <a:off x="3207736" y="4107031"/>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56" name="Line 181"/>
              <p:cNvSpPr>
                <a:spLocks noChangeShapeType="1"/>
              </p:cNvSpPr>
              <p:nvPr/>
            </p:nvSpPr>
            <p:spPr bwMode="auto">
              <a:xfrm>
                <a:off x="3098938" y="4107031"/>
                <a:ext cx="183239"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57" name="Line 182"/>
              <p:cNvSpPr>
                <a:spLocks noChangeShapeType="1"/>
              </p:cNvSpPr>
              <p:nvPr/>
            </p:nvSpPr>
            <p:spPr bwMode="auto">
              <a:xfrm flipH="1">
                <a:off x="3098938" y="3673587"/>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58" name="Line 183"/>
              <p:cNvSpPr>
                <a:spLocks noChangeShapeType="1"/>
              </p:cNvSpPr>
              <p:nvPr/>
            </p:nvSpPr>
            <p:spPr bwMode="auto">
              <a:xfrm flipH="1">
                <a:off x="2824079" y="3178223"/>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59" name="Line 184"/>
              <p:cNvSpPr>
                <a:spLocks noChangeShapeType="1"/>
              </p:cNvSpPr>
              <p:nvPr/>
            </p:nvSpPr>
            <p:spPr bwMode="auto">
              <a:xfrm flipH="1">
                <a:off x="2860345" y="3178223"/>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60" name="Line 185"/>
              <p:cNvSpPr>
                <a:spLocks noChangeShapeType="1"/>
              </p:cNvSpPr>
              <p:nvPr/>
            </p:nvSpPr>
            <p:spPr bwMode="auto">
              <a:xfrm flipH="1">
                <a:off x="2824079" y="5273200"/>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61" name="Line 186"/>
              <p:cNvSpPr>
                <a:spLocks noChangeShapeType="1"/>
              </p:cNvSpPr>
              <p:nvPr/>
            </p:nvSpPr>
            <p:spPr bwMode="auto">
              <a:xfrm flipH="1">
                <a:off x="2860345" y="5273200"/>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62" name="Line 187"/>
              <p:cNvSpPr>
                <a:spLocks noChangeShapeType="1"/>
              </p:cNvSpPr>
              <p:nvPr/>
            </p:nvSpPr>
            <p:spPr bwMode="auto">
              <a:xfrm flipH="1">
                <a:off x="2824079" y="5489922"/>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63" name="Line 188"/>
              <p:cNvSpPr>
                <a:spLocks noChangeShapeType="1"/>
              </p:cNvSpPr>
              <p:nvPr/>
            </p:nvSpPr>
            <p:spPr bwMode="auto">
              <a:xfrm flipH="1">
                <a:off x="2824079" y="3425905"/>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64" name="Line 189"/>
              <p:cNvSpPr>
                <a:spLocks noChangeShapeType="1"/>
              </p:cNvSpPr>
              <p:nvPr/>
            </p:nvSpPr>
            <p:spPr bwMode="auto">
              <a:xfrm flipH="1">
                <a:off x="2860345" y="3425905"/>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65" name="Line 190"/>
              <p:cNvSpPr>
                <a:spLocks noChangeShapeType="1"/>
              </p:cNvSpPr>
              <p:nvPr/>
            </p:nvSpPr>
            <p:spPr bwMode="auto">
              <a:xfrm flipH="1">
                <a:off x="2898520" y="3425905"/>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66" name="Line 191"/>
              <p:cNvSpPr>
                <a:spLocks noChangeShapeType="1"/>
              </p:cNvSpPr>
              <p:nvPr/>
            </p:nvSpPr>
            <p:spPr bwMode="auto">
              <a:xfrm flipH="1">
                <a:off x="2824079" y="3673587"/>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67" name="Line 192"/>
              <p:cNvSpPr>
                <a:spLocks noChangeShapeType="1"/>
              </p:cNvSpPr>
              <p:nvPr/>
            </p:nvSpPr>
            <p:spPr bwMode="auto">
              <a:xfrm flipH="1">
                <a:off x="2860345" y="3673587"/>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68" name="Line 193"/>
              <p:cNvSpPr>
                <a:spLocks noChangeShapeType="1"/>
              </p:cNvSpPr>
              <p:nvPr/>
            </p:nvSpPr>
            <p:spPr bwMode="auto">
              <a:xfrm flipH="1">
                <a:off x="2898520" y="3673587"/>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69" name="Line 194"/>
              <p:cNvSpPr>
                <a:spLocks noChangeShapeType="1"/>
              </p:cNvSpPr>
              <p:nvPr/>
            </p:nvSpPr>
            <p:spPr bwMode="auto">
              <a:xfrm flipH="1">
                <a:off x="2932878" y="3673587"/>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70" name="Line 195"/>
              <p:cNvSpPr>
                <a:spLocks noChangeShapeType="1"/>
              </p:cNvSpPr>
              <p:nvPr/>
            </p:nvSpPr>
            <p:spPr bwMode="auto">
              <a:xfrm>
                <a:off x="2824079" y="3673587"/>
                <a:ext cx="183239"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71" name="Line 196"/>
              <p:cNvSpPr>
                <a:spLocks noChangeShapeType="1"/>
              </p:cNvSpPr>
              <p:nvPr/>
            </p:nvSpPr>
            <p:spPr bwMode="auto">
              <a:xfrm flipH="1">
                <a:off x="3373796" y="3879989"/>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72" name="Line 197"/>
              <p:cNvSpPr>
                <a:spLocks noChangeShapeType="1"/>
              </p:cNvSpPr>
              <p:nvPr/>
            </p:nvSpPr>
            <p:spPr bwMode="auto">
              <a:xfrm flipH="1">
                <a:off x="3373796" y="4107031"/>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73" name="Line 198"/>
              <p:cNvSpPr>
                <a:spLocks noChangeShapeType="1"/>
              </p:cNvSpPr>
              <p:nvPr/>
            </p:nvSpPr>
            <p:spPr bwMode="auto">
              <a:xfrm flipH="1">
                <a:off x="3410062" y="4107031"/>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74" name="Line 199"/>
              <p:cNvSpPr>
                <a:spLocks noChangeShapeType="1"/>
              </p:cNvSpPr>
              <p:nvPr/>
            </p:nvSpPr>
            <p:spPr bwMode="auto">
              <a:xfrm flipH="1">
                <a:off x="3448237" y="4107031"/>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75" name="Line 200"/>
              <p:cNvSpPr>
                <a:spLocks noChangeShapeType="1"/>
              </p:cNvSpPr>
              <p:nvPr/>
            </p:nvSpPr>
            <p:spPr bwMode="auto">
              <a:xfrm flipH="1">
                <a:off x="3482594" y="4107031"/>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76" name="Line 201"/>
              <p:cNvSpPr>
                <a:spLocks noChangeShapeType="1"/>
              </p:cNvSpPr>
              <p:nvPr/>
            </p:nvSpPr>
            <p:spPr bwMode="auto">
              <a:xfrm>
                <a:off x="3373796" y="4107031"/>
                <a:ext cx="183239"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77" name="Line 202"/>
              <p:cNvSpPr>
                <a:spLocks noChangeShapeType="1"/>
              </p:cNvSpPr>
              <p:nvPr/>
            </p:nvSpPr>
            <p:spPr bwMode="auto">
              <a:xfrm flipH="1">
                <a:off x="3648655" y="4107031"/>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78" name="Line 203"/>
              <p:cNvSpPr>
                <a:spLocks noChangeShapeType="1"/>
              </p:cNvSpPr>
              <p:nvPr/>
            </p:nvSpPr>
            <p:spPr bwMode="auto">
              <a:xfrm flipH="1">
                <a:off x="3684921" y="4107031"/>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79" name="Line 204"/>
              <p:cNvSpPr>
                <a:spLocks noChangeShapeType="1"/>
              </p:cNvSpPr>
              <p:nvPr/>
            </p:nvSpPr>
            <p:spPr bwMode="auto">
              <a:xfrm flipH="1">
                <a:off x="3723095" y="4107031"/>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80" name="Line 205"/>
              <p:cNvSpPr>
                <a:spLocks noChangeShapeType="1"/>
              </p:cNvSpPr>
              <p:nvPr/>
            </p:nvSpPr>
            <p:spPr bwMode="auto">
              <a:xfrm flipH="1">
                <a:off x="3757453" y="4107031"/>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81" name="Line 206"/>
              <p:cNvSpPr>
                <a:spLocks noChangeShapeType="1"/>
              </p:cNvSpPr>
              <p:nvPr/>
            </p:nvSpPr>
            <p:spPr bwMode="auto">
              <a:xfrm flipH="1">
                <a:off x="3957870" y="4344393"/>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82" name="Line 207"/>
              <p:cNvSpPr>
                <a:spLocks noChangeShapeType="1"/>
              </p:cNvSpPr>
              <p:nvPr/>
            </p:nvSpPr>
            <p:spPr bwMode="auto">
              <a:xfrm flipH="1">
                <a:off x="2824079" y="4581754"/>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83" name="Line 208"/>
              <p:cNvSpPr>
                <a:spLocks noChangeShapeType="1"/>
              </p:cNvSpPr>
              <p:nvPr/>
            </p:nvSpPr>
            <p:spPr bwMode="auto">
              <a:xfrm flipH="1">
                <a:off x="2860345" y="4581754"/>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84" name="Line 209"/>
              <p:cNvSpPr>
                <a:spLocks noChangeShapeType="1"/>
              </p:cNvSpPr>
              <p:nvPr/>
            </p:nvSpPr>
            <p:spPr bwMode="auto">
              <a:xfrm flipH="1">
                <a:off x="2898520" y="4581754"/>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85" name="Line 210"/>
              <p:cNvSpPr>
                <a:spLocks noChangeShapeType="1"/>
              </p:cNvSpPr>
              <p:nvPr/>
            </p:nvSpPr>
            <p:spPr bwMode="auto">
              <a:xfrm flipH="1">
                <a:off x="2932878" y="4581754"/>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86" name="Line 211"/>
              <p:cNvSpPr>
                <a:spLocks noChangeShapeType="1"/>
              </p:cNvSpPr>
              <p:nvPr/>
            </p:nvSpPr>
            <p:spPr bwMode="auto">
              <a:xfrm>
                <a:off x="2824079" y="4581754"/>
                <a:ext cx="183239"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87" name="Line 212"/>
              <p:cNvSpPr>
                <a:spLocks noChangeShapeType="1"/>
              </p:cNvSpPr>
              <p:nvPr/>
            </p:nvSpPr>
            <p:spPr bwMode="auto">
              <a:xfrm flipH="1">
                <a:off x="3098938" y="4581754"/>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88" name="Line 213"/>
              <p:cNvSpPr>
                <a:spLocks noChangeShapeType="1"/>
              </p:cNvSpPr>
              <p:nvPr/>
            </p:nvSpPr>
            <p:spPr bwMode="auto">
              <a:xfrm flipH="1">
                <a:off x="3135204" y="4581754"/>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89" name="Line 214"/>
              <p:cNvSpPr>
                <a:spLocks noChangeShapeType="1"/>
              </p:cNvSpPr>
              <p:nvPr/>
            </p:nvSpPr>
            <p:spPr bwMode="auto">
              <a:xfrm flipH="1">
                <a:off x="3173379" y="4581754"/>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90" name="Line 215"/>
              <p:cNvSpPr>
                <a:spLocks noChangeShapeType="1"/>
              </p:cNvSpPr>
              <p:nvPr/>
            </p:nvSpPr>
            <p:spPr bwMode="auto">
              <a:xfrm flipH="1">
                <a:off x="3207736" y="4581754"/>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91" name="Line 216"/>
              <p:cNvSpPr>
                <a:spLocks noChangeShapeType="1"/>
              </p:cNvSpPr>
              <p:nvPr/>
            </p:nvSpPr>
            <p:spPr bwMode="auto">
              <a:xfrm>
                <a:off x="3098938" y="4581754"/>
                <a:ext cx="183239"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92" name="Line 217"/>
              <p:cNvSpPr>
                <a:spLocks noChangeShapeType="1"/>
              </p:cNvSpPr>
              <p:nvPr/>
            </p:nvSpPr>
            <p:spPr bwMode="auto">
              <a:xfrm flipH="1">
                <a:off x="3373796" y="4581754"/>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93" name="Line 218"/>
              <p:cNvSpPr>
                <a:spLocks noChangeShapeType="1"/>
              </p:cNvSpPr>
              <p:nvPr/>
            </p:nvSpPr>
            <p:spPr bwMode="auto">
              <a:xfrm flipH="1">
                <a:off x="3410062" y="4581754"/>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94" name="Line 219"/>
              <p:cNvSpPr>
                <a:spLocks noChangeShapeType="1"/>
              </p:cNvSpPr>
              <p:nvPr/>
            </p:nvSpPr>
            <p:spPr bwMode="auto">
              <a:xfrm flipH="1">
                <a:off x="3448237" y="4581754"/>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95" name="Line 220"/>
              <p:cNvSpPr>
                <a:spLocks noChangeShapeType="1"/>
              </p:cNvSpPr>
              <p:nvPr/>
            </p:nvSpPr>
            <p:spPr bwMode="auto">
              <a:xfrm flipH="1">
                <a:off x="3482594" y="4581754"/>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96" name="Line 221"/>
              <p:cNvSpPr>
                <a:spLocks noChangeShapeType="1"/>
              </p:cNvSpPr>
              <p:nvPr/>
            </p:nvSpPr>
            <p:spPr bwMode="auto">
              <a:xfrm>
                <a:off x="3373796" y="4581754"/>
                <a:ext cx="183239"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97" name="Line 222"/>
              <p:cNvSpPr>
                <a:spLocks noChangeShapeType="1"/>
              </p:cNvSpPr>
              <p:nvPr/>
            </p:nvSpPr>
            <p:spPr bwMode="auto">
              <a:xfrm flipH="1">
                <a:off x="3648655" y="4581754"/>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98" name="Line 223"/>
              <p:cNvSpPr>
                <a:spLocks noChangeShapeType="1"/>
              </p:cNvSpPr>
              <p:nvPr/>
            </p:nvSpPr>
            <p:spPr bwMode="auto">
              <a:xfrm flipH="1">
                <a:off x="3684921" y="4581754"/>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599" name="Line 224"/>
              <p:cNvSpPr>
                <a:spLocks noChangeShapeType="1"/>
              </p:cNvSpPr>
              <p:nvPr/>
            </p:nvSpPr>
            <p:spPr bwMode="auto">
              <a:xfrm flipH="1">
                <a:off x="3723095" y="4581754"/>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00" name="Line 225"/>
              <p:cNvSpPr>
                <a:spLocks noChangeShapeType="1"/>
              </p:cNvSpPr>
              <p:nvPr/>
            </p:nvSpPr>
            <p:spPr bwMode="auto">
              <a:xfrm flipH="1">
                <a:off x="3757453" y="4581754"/>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01" name="Line 226"/>
              <p:cNvSpPr>
                <a:spLocks noChangeShapeType="1"/>
              </p:cNvSpPr>
              <p:nvPr/>
            </p:nvSpPr>
            <p:spPr bwMode="auto">
              <a:xfrm flipH="1">
                <a:off x="2824079" y="4829436"/>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02" name="Line 227"/>
              <p:cNvSpPr>
                <a:spLocks noChangeShapeType="1"/>
              </p:cNvSpPr>
              <p:nvPr/>
            </p:nvSpPr>
            <p:spPr bwMode="auto">
              <a:xfrm flipH="1">
                <a:off x="2860345" y="4829436"/>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03" name="Line 228"/>
              <p:cNvSpPr>
                <a:spLocks noChangeShapeType="1"/>
              </p:cNvSpPr>
              <p:nvPr/>
            </p:nvSpPr>
            <p:spPr bwMode="auto">
              <a:xfrm flipH="1">
                <a:off x="2898520" y="4829436"/>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04" name="Line 229"/>
              <p:cNvSpPr>
                <a:spLocks noChangeShapeType="1"/>
              </p:cNvSpPr>
              <p:nvPr/>
            </p:nvSpPr>
            <p:spPr bwMode="auto">
              <a:xfrm flipH="1">
                <a:off x="2932878" y="4829436"/>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05" name="Line 230"/>
              <p:cNvSpPr>
                <a:spLocks noChangeShapeType="1"/>
              </p:cNvSpPr>
              <p:nvPr/>
            </p:nvSpPr>
            <p:spPr bwMode="auto">
              <a:xfrm>
                <a:off x="2824079" y="4829436"/>
                <a:ext cx="183239"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06" name="Line 231"/>
              <p:cNvSpPr>
                <a:spLocks noChangeShapeType="1"/>
              </p:cNvSpPr>
              <p:nvPr/>
            </p:nvSpPr>
            <p:spPr bwMode="auto">
              <a:xfrm flipH="1">
                <a:off x="3098938" y="4829436"/>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07" name="Line 232"/>
              <p:cNvSpPr>
                <a:spLocks noChangeShapeType="1"/>
              </p:cNvSpPr>
              <p:nvPr/>
            </p:nvSpPr>
            <p:spPr bwMode="auto">
              <a:xfrm flipH="1">
                <a:off x="3135204" y="4829436"/>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08" name="Line 233"/>
              <p:cNvSpPr>
                <a:spLocks noChangeShapeType="1"/>
              </p:cNvSpPr>
              <p:nvPr/>
            </p:nvSpPr>
            <p:spPr bwMode="auto">
              <a:xfrm flipH="1">
                <a:off x="3173379" y="4829436"/>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09" name="Line 234"/>
              <p:cNvSpPr>
                <a:spLocks noChangeShapeType="1"/>
              </p:cNvSpPr>
              <p:nvPr/>
            </p:nvSpPr>
            <p:spPr bwMode="auto">
              <a:xfrm flipH="1">
                <a:off x="3207736" y="4829436"/>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10" name="Line 235"/>
              <p:cNvSpPr>
                <a:spLocks noChangeShapeType="1"/>
              </p:cNvSpPr>
              <p:nvPr/>
            </p:nvSpPr>
            <p:spPr bwMode="auto">
              <a:xfrm>
                <a:off x="3098938" y="4829436"/>
                <a:ext cx="183239"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11" name="Line 236"/>
              <p:cNvSpPr>
                <a:spLocks noChangeShapeType="1"/>
              </p:cNvSpPr>
              <p:nvPr/>
            </p:nvSpPr>
            <p:spPr bwMode="auto">
              <a:xfrm flipH="1">
                <a:off x="2835532" y="5035838"/>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12" name="Line 237"/>
              <p:cNvSpPr>
                <a:spLocks noChangeShapeType="1"/>
              </p:cNvSpPr>
              <p:nvPr/>
            </p:nvSpPr>
            <p:spPr bwMode="auto">
              <a:xfrm flipH="1">
                <a:off x="2871798" y="5035838"/>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13" name="Line 238"/>
              <p:cNvSpPr>
                <a:spLocks noChangeShapeType="1"/>
              </p:cNvSpPr>
              <p:nvPr/>
            </p:nvSpPr>
            <p:spPr bwMode="auto">
              <a:xfrm flipH="1">
                <a:off x="2909973" y="5035838"/>
                <a:ext cx="72532"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14" name="Line 239"/>
              <p:cNvSpPr>
                <a:spLocks noChangeShapeType="1"/>
              </p:cNvSpPr>
              <p:nvPr/>
            </p:nvSpPr>
            <p:spPr bwMode="auto">
              <a:xfrm flipH="1">
                <a:off x="2944330" y="5035838"/>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15" name="Line 240"/>
              <p:cNvSpPr>
                <a:spLocks noChangeShapeType="1"/>
              </p:cNvSpPr>
              <p:nvPr/>
            </p:nvSpPr>
            <p:spPr bwMode="auto">
              <a:xfrm>
                <a:off x="2835532" y="5035838"/>
                <a:ext cx="183239"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16" name="Line 241"/>
              <p:cNvSpPr>
                <a:spLocks noChangeShapeType="1"/>
              </p:cNvSpPr>
              <p:nvPr/>
            </p:nvSpPr>
            <p:spPr bwMode="auto">
              <a:xfrm flipH="1">
                <a:off x="3110390" y="5035838"/>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617" name="Line 242"/>
              <p:cNvSpPr>
                <a:spLocks noChangeShapeType="1"/>
              </p:cNvSpPr>
              <p:nvPr/>
            </p:nvSpPr>
            <p:spPr bwMode="auto">
              <a:xfrm flipH="1">
                <a:off x="3146656" y="5035838"/>
                <a:ext cx="74441" cy="825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grpSp>
        <p:nvGrpSpPr>
          <p:cNvPr id="57351" name="Group 243"/>
          <p:cNvGrpSpPr>
            <a:grpSpLocks/>
          </p:cNvGrpSpPr>
          <p:nvPr/>
        </p:nvGrpSpPr>
        <p:grpSpPr bwMode="auto">
          <a:xfrm>
            <a:off x="1409700" y="6781453"/>
            <a:ext cx="4229100" cy="2557462"/>
            <a:chOff x="888" y="2976"/>
            <a:chExt cx="2664" cy="1487"/>
          </a:xfrm>
        </p:grpSpPr>
        <p:sp>
          <p:nvSpPr>
            <p:cNvPr id="57358" name="Line 244"/>
            <p:cNvSpPr>
              <a:spLocks noChangeShapeType="1"/>
            </p:cNvSpPr>
            <p:nvPr/>
          </p:nvSpPr>
          <p:spPr bwMode="auto">
            <a:xfrm>
              <a:off x="1104" y="3312"/>
              <a:ext cx="0" cy="100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359" name="Line 245"/>
            <p:cNvSpPr>
              <a:spLocks noChangeShapeType="1"/>
            </p:cNvSpPr>
            <p:nvPr/>
          </p:nvSpPr>
          <p:spPr bwMode="auto">
            <a:xfrm>
              <a:off x="1104" y="4320"/>
              <a:ext cx="2112" cy="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360" name="Rectangle 246"/>
            <p:cNvSpPr>
              <a:spLocks noChangeArrowheads="1"/>
            </p:cNvSpPr>
            <p:nvPr/>
          </p:nvSpPr>
          <p:spPr bwMode="auto">
            <a:xfrm>
              <a:off x="1104" y="4242"/>
              <a:ext cx="192" cy="78"/>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7361" name="Rectangle 247"/>
            <p:cNvSpPr>
              <a:spLocks noChangeArrowheads="1"/>
            </p:cNvSpPr>
            <p:nvPr/>
          </p:nvSpPr>
          <p:spPr bwMode="auto">
            <a:xfrm>
              <a:off x="1296" y="4206"/>
              <a:ext cx="192" cy="114"/>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7362" name="Rectangle 248"/>
            <p:cNvSpPr>
              <a:spLocks noChangeArrowheads="1"/>
            </p:cNvSpPr>
            <p:nvPr/>
          </p:nvSpPr>
          <p:spPr bwMode="auto">
            <a:xfrm>
              <a:off x="1488" y="4086"/>
              <a:ext cx="192" cy="234"/>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7363" name="Rectangle 249"/>
            <p:cNvSpPr>
              <a:spLocks noChangeArrowheads="1"/>
            </p:cNvSpPr>
            <p:nvPr/>
          </p:nvSpPr>
          <p:spPr bwMode="auto">
            <a:xfrm>
              <a:off x="1680" y="3888"/>
              <a:ext cx="192" cy="432"/>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7364" name="Rectangle 250"/>
            <p:cNvSpPr>
              <a:spLocks noChangeArrowheads="1"/>
            </p:cNvSpPr>
            <p:nvPr/>
          </p:nvSpPr>
          <p:spPr bwMode="auto">
            <a:xfrm>
              <a:off x="1872" y="3564"/>
              <a:ext cx="192" cy="756"/>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7365" name="Rectangle 251"/>
            <p:cNvSpPr>
              <a:spLocks noChangeArrowheads="1"/>
            </p:cNvSpPr>
            <p:nvPr/>
          </p:nvSpPr>
          <p:spPr bwMode="auto">
            <a:xfrm>
              <a:off x="2064" y="3510"/>
              <a:ext cx="192" cy="81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7366" name="Rectangle 252"/>
            <p:cNvSpPr>
              <a:spLocks noChangeArrowheads="1"/>
            </p:cNvSpPr>
            <p:nvPr/>
          </p:nvSpPr>
          <p:spPr bwMode="auto">
            <a:xfrm>
              <a:off x="2256" y="3606"/>
              <a:ext cx="192" cy="714"/>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7367" name="Rectangle 253"/>
            <p:cNvSpPr>
              <a:spLocks noChangeArrowheads="1"/>
            </p:cNvSpPr>
            <p:nvPr/>
          </p:nvSpPr>
          <p:spPr bwMode="auto">
            <a:xfrm>
              <a:off x="2448" y="3936"/>
              <a:ext cx="192" cy="384"/>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7368" name="Rectangle 254"/>
            <p:cNvSpPr>
              <a:spLocks noChangeArrowheads="1"/>
            </p:cNvSpPr>
            <p:nvPr/>
          </p:nvSpPr>
          <p:spPr bwMode="auto">
            <a:xfrm>
              <a:off x="2640" y="4050"/>
              <a:ext cx="192" cy="27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7369" name="Rectangle 255"/>
            <p:cNvSpPr>
              <a:spLocks noChangeArrowheads="1"/>
            </p:cNvSpPr>
            <p:nvPr/>
          </p:nvSpPr>
          <p:spPr bwMode="auto">
            <a:xfrm>
              <a:off x="2832" y="4248"/>
              <a:ext cx="192" cy="72"/>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7370" name="Rectangle 256"/>
            <p:cNvSpPr>
              <a:spLocks noChangeArrowheads="1"/>
            </p:cNvSpPr>
            <p:nvPr/>
          </p:nvSpPr>
          <p:spPr bwMode="auto">
            <a:xfrm>
              <a:off x="3024" y="4272"/>
              <a:ext cx="192" cy="48"/>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7371" name="Line 257"/>
            <p:cNvSpPr>
              <a:spLocks noChangeShapeType="1"/>
            </p:cNvSpPr>
            <p:nvPr/>
          </p:nvSpPr>
          <p:spPr bwMode="auto">
            <a:xfrm>
              <a:off x="1104" y="4128"/>
              <a:ext cx="64" cy="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372" name="Line 258"/>
            <p:cNvSpPr>
              <a:spLocks noChangeShapeType="1"/>
            </p:cNvSpPr>
            <p:nvPr/>
          </p:nvSpPr>
          <p:spPr bwMode="auto">
            <a:xfrm>
              <a:off x="1104" y="3936"/>
              <a:ext cx="4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373" name="Line 259"/>
            <p:cNvSpPr>
              <a:spLocks noChangeShapeType="1"/>
            </p:cNvSpPr>
            <p:nvPr/>
          </p:nvSpPr>
          <p:spPr bwMode="auto">
            <a:xfrm>
              <a:off x="1104" y="3744"/>
              <a:ext cx="4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374" name="Line 260"/>
            <p:cNvSpPr>
              <a:spLocks noChangeShapeType="1"/>
            </p:cNvSpPr>
            <p:nvPr/>
          </p:nvSpPr>
          <p:spPr bwMode="auto">
            <a:xfrm>
              <a:off x="1104" y="3552"/>
              <a:ext cx="4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375" name="Line 261"/>
            <p:cNvSpPr>
              <a:spLocks noChangeShapeType="1"/>
            </p:cNvSpPr>
            <p:nvPr/>
          </p:nvSpPr>
          <p:spPr bwMode="auto">
            <a:xfrm>
              <a:off x="1104" y="3360"/>
              <a:ext cx="4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376" name="Text Box 262"/>
            <p:cNvSpPr txBox="1">
              <a:spLocks noChangeArrowheads="1"/>
            </p:cNvSpPr>
            <p:nvPr/>
          </p:nvSpPr>
          <p:spPr bwMode="auto">
            <a:xfrm>
              <a:off x="1008" y="4320"/>
              <a:ext cx="336"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177</a:t>
              </a:r>
            </a:p>
          </p:txBody>
        </p:sp>
        <p:sp>
          <p:nvSpPr>
            <p:cNvPr id="57377" name="Text Box 263"/>
            <p:cNvSpPr txBox="1">
              <a:spLocks noChangeArrowheads="1"/>
            </p:cNvSpPr>
            <p:nvPr/>
          </p:nvSpPr>
          <p:spPr bwMode="auto">
            <a:xfrm>
              <a:off x="960" y="4224"/>
              <a:ext cx="144"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000">
                  <a:latin typeface="HG丸ｺﾞｼｯｸM-PRO" panose="020F0600000000000000" pitchFamily="50" charset="-128"/>
                  <a:ea typeface="HG丸ｺﾞｼｯｸM-PRO" panose="020F0600000000000000" pitchFamily="50" charset="-128"/>
                </a:rPr>
                <a:t>０</a:t>
              </a:r>
            </a:p>
          </p:txBody>
        </p:sp>
        <p:sp>
          <p:nvSpPr>
            <p:cNvPr id="57378" name="Text Box 264"/>
            <p:cNvSpPr txBox="1">
              <a:spLocks noChangeArrowheads="1"/>
            </p:cNvSpPr>
            <p:nvPr/>
          </p:nvSpPr>
          <p:spPr bwMode="auto">
            <a:xfrm>
              <a:off x="960" y="4032"/>
              <a:ext cx="144"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000">
                  <a:latin typeface="HG丸ｺﾞｼｯｸM-PRO" panose="020F0600000000000000" pitchFamily="50" charset="-128"/>
                  <a:ea typeface="HG丸ｺﾞｼｯｸM-PRO" panose="020F0600000000000000" pitchFamily="50" charset="-128"/>
                </a:rPr>
                <a:t>５</a:t>
              </a:r>
            </a:p>
          </p:txBody>
        </p:sp>
        <p:sp>
          <p:nvSpPr>
            <p:cNvPr id="57379" name="Text Box 265"/>
            <p:cNvSpPr txBox="1">
              <a:spLocks noChangeArrowheads="1"/>
            </p:cNvSpPr>
            <p:nvPr/>
          </p:nvSpPr>
          <p:spPr bwMode="auto">
            <a:xfrm>
              <a:off x="888" y="3840"/>
              <a:ext cx="240"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1000">
                  <a:latin typeface="HG丸ｺﾞｼｯｸM-PRO" panose="020F0600000000000000" pitchFamily="50" charset="-128"/>
                  <a:ea typeface="HG丸ｺﾞｼｯｸM-PRO" panose="020F0600000000000000" pitchFamily="50" charset="-128"/>
                </a:rPr>
                <a:t>１０</a:t>
              </a:r>
            </a:p>
          </p:txBody>
        </p:sp>
        <p:sp>
          <p:nvSpPr>
            <p:cNvPr id="57380" name="Text Box 266"/>
            <p:cNvSpPr txBox="1">
              <a:spLocks noChangeArrowheads="1"/>
            </p:cNvSpPr>
            <p:nvPr/>
          </p:nvSpPr>
          <p:spPr bwMode="auto">
            <a:xfrm>
              <a:off x="888" y="3648"/>
              <a:ext cx="240"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1000">
                  <a:latin typeface="HG丸ｺﾞｼｯｸM-PRO" panose="020F0600000000000000" pitchFamily="50" charset="-128"/>
                  <a:ea typeface="HG丸ｺﾞｼｯｸM-PRO" panose="020F0600000000000000" pitchFamily="50" charset="-128"/>
                </a:rPr>
                <a:t>１５</a:t>
              </a:r>
            </a:p>
          </p:txBody>
        </p:sp>
        <p:sp>
          <p:nvSpPr>
            <p:cNvPr id="57381" name="Text Box 267"/>
            <p:cNvSpPr txBox="1">
              <a:spLocks noChangeArrowheads="1"/>
            </p:cNvSpPr>
            <p:nvPr/>
          </p:nvSpPr>
          <p:spPr bwMode="auto">
            <a:xfrm>
              <a:off x="888" y="3468"/>
              <a:ext cx="240"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1000">
                  <a:latin typeface="HG丸ｺﾞｼｯｸM-PRO" panose="020F0600000000000000" pitchFamily="50" charset="-128"/>
                  <a:ea typeface="HG丸ｺﾞｼｯｸM-PRO" panose="020F0600000000000000" pitchFamily="50" charset="-128"/>
                </a:rPr>
                <a:t>２０</a:t>
              </a:r>
            </a:p>
          </p:txBody>
        </p:sp>
        <p:sp>
          <p:nvSpPr>
            <p:cNvPr id="57382" name="Text Box 268"/>
            <p:cNvSpPr txBox="1">
              <a:spLocks noChangeArrowheads="1"/>
            </p:cNvSpPr>
            <p:nvPr/>
          </p:nvSpPr>
          <p:spPr bwMode="auto">
            <a:xfrm>
              <a:off x="888" y="3264"/>
              <a:ext cx="240"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1000">
                  <a:latin typeface="HG丸ｺﾞｼｯｸM-PRO" panose="020F0600000000000000" pitchFamily="50" charset="-128"/>
                  <a:ea typeface="HG丸ｺﾞｼｯｸM-PRO" panose="020F0600000000000000" pitchFamily="50" charset="-128"/>
                </a:rPr>
                <a:t>２５</a:t>
              </a:r>
            </a:p>
          </p:txBody>
        </p:sp>
        <p:sp>
          <p:nvSpPr>
            <p:cNvPr id="57383" name="Text Box 269"/>
            <p:cNvSpPr txBox="1">
              <a:spLocks noChangeArrowheads="1"/>
            </p:cNvSpPr>
            <p:nvPr/>
          </p:nvSpPr>
          <p:spPr bwMode="auto">
            <a:xfrm>
              <a:off x="1200" y="4320"/>
              <a:ext cx="336"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182</a:t>
              </a:r>
            </a:p>
          </p:txBody>
        </p:sp>
        <p:sp>
          <p:nvSpPr>
            <p:cNvPr id="57384" name="Text Box 270"/>
            <p:cNvSpPr txBox="1">
              <a:spLocks noChangeArrowheads="1"/>
            </p:cNvSpPr>
            <p:nvPr/>
          </p:nvSpPr>
          <p:spPr bwMode="auto">
            <a:xfrm>
              <a:off x="1392" y="4320"/>
              <a:ext cx="336"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187</a:t>
              </a:r>
            </a:p>
          </p:txBody>
        </p:sp>
        <p:sp>
          <p:nvSpPr>
            <p:cNvPr id="57385" name="Text Box 271"/>
            <p:cNvSpPr txBox="1">
              <a:spLocks noChangeArrowheads="1"/>
            </p:cNvSpPr>
            <p:nvPr/>
          </p:nvSpPr>
          <p:spPr bwMode="auto">
            <a:xfrm>
              <a:off x="1584" y="4320"/>
              <a:ext cx="336"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192</a:t>
              </a:r>
            </a:p>
          </p:txBody>
        </p:sp>
        <p:sp>
          <p:nvSpPr>
            <p:cNvPr id="57386" name="Text Box 272"/>
            <p:cNvSpPr txBox="1">
              <a:spLocks noChangeArrowheads="1"/>
            </p:cNvSpPr>
            <p:nvPr/>
          </p:nvSpPr>
          <p:spPr bwMode="auto">
            <a:xfrm>
              <a:off x="1776" y="4320"/>
              <a:ext cx="336"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197</a:t>
              </a:r>
            </a:p>
          </p:txBody>
        </p:sp>
        <p:sp>
          <p:nvSpPr>
            <p:cNvPr id="57387" name="Text Box 273"/>
            <p:cNvSpPr txBox="1">
              <a:spLocks noChangeArrowheads="1"/>
            </p:cNvSpPr>
            <p:nvPr/>
          </p:nvSpPr>
          <p:spPr bwMode="auto">
            <a:xfrm>
              <a:off x="1968" y="4320"/>
              <a:ext cx="336"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202</a:t>
              </a:r>
            </a:p>
          </p:txBody>
        </p:sp>
        <p:sp>
          <p:nvSpPr>
            <p:cNvPr id="57388" name="Text Box 274"/>
            <p:cNvSpPr txBox="1">
              <a:spLocks noChangeArrowheads="1"/>
            </p:cNvSpPr>
            <p:nvPr/>
          </p:nvSpPr>
          <p:spPr bwMode="auto">
            <a:xfrm>
              <a:off x="2160" y="4320"/>
              <a:ext cx="336"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207</a:t>
              </a:r>
            </a:p>
          </p:txBody>
        </p:sp>
        <p:sp>
          <p:nvSpPr>
            <p:cNvPr id="57389" name="Text Box 275"/>
            <p:cNvSpPr txBox="1">
              <a:spLocks noChangeArrowheads="1"/>
            </p:cNvSpPr>
            <p:nvPr/>
          </p:nvSpPr>
          <p:spPr bwMode="auto">
            <a:xfrm>
              <a:off x="2352" y="4320"/>
              <a:ext cx="336"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212</a:t>
              </a:r>
            </a:p>
          </p:txBody>
        </p:sp>
        <p:sp>
          <p:nvSpPr>
            <p:cNvPr id="57390" name="Text Box 276"/>
            <p:cNvSpPr txBox="1">
              <a:spLocks noChangeArrowheads="1"/>
            </p:cNvSpPr>
            <p:nvPr/>
          </p:nvSpPr>
          <p:spPr bwMode="auto">
            <a:xfrm>
              <a:off x="2544" y="4320"/>
              <a:ext cx="336"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217</a:t>
              </a:r>
            </a:p>
          </p:txBody>
        </p:sp>
        <p:sp>
          <p:nvSpPr>
            <p:cNvPr id="57391" name="Text Box 277"/>
            <p:cNvSpPr txBox="1">
              <a:spLocks noChangeArrowheads="1"/>
            </p:cNvSpPr>
            <p:nvPr/>
          </p:nvSpPr>
          <p:spPr bwMode="auto">
            <a:xfrm>
              <a:off x="2736" y="4320"/>
              <a:ext cx="336"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222</a:t>
              </a:r>
            </a:p>
          </p:txBody>
        </p:sp>
        <p:sp>
          <p:nvSpPr>
            <p:cNvPr id="57392" name="Text Box 278"/>
            <p:cNvSpPr txBox="1">
              <a:spLocks noChangeArrowheads="1"/>
            </p:cNvSpPr>
            <p:nvPr/>
          </p:nvSpPr>
          <p:spPr bwMode="auto">
            <a:xfrm>
              <a:off x="2976" y="4320"/>
              <a:ext cx="336"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227</a:t>
              </a:r>
            </a:p>
          </p:txBody>
        </p:sp>
        <p:sp>
          <p:nvSpPr>
            <p:cNvPr id="57393" name="Line 279"/>
            <p:cNvSpPr>
              <a:spLocks noChangeShapeType="1"/>
            </p:cNvSpPr>
            <p:nvPr/>
          </p:nvSpPr>
          <p:spPr bwMode="auto">
            <a:xfrm flipV="1">
              <a:off x="1536" y="2976"/>
              <a:ext cx="0" cy="1344"/>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394" name="Line 280"/>
            <p:cNvSpPr>
              <a:spLocks noChangeShapeType="1"/>
            </p:cNvSpPr>
            <p:nvPr/>
          </p:nvSpPr>
          <p:spPr bwMode="auto">
            <a:xfrm flipV="1">
              <a:off x="2112" y="3360"/>
              <a:ext cx="0" cy="960"/>
            </a:xfrm>
            <a:prstGeom prst="line">
              <a:avLst/>
            </a:prstGeom>
            <a:noFill/>
            <a:ln w="9525">
              <a:solidFill>
                <a:schemeClr val="tx1"/>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395" name="Line 281"/>
            <p:cNvSpPr>
              <a:spLocks noChangeShapeType="1"/>
            </p:cNvSpPr>
            <p:nvPr/>
          </p:nvSpPr>
          <p:spPr bwMode="auto">
            <a:xfrm flipH="1">
              <a:off x="1536" y="3090"/>
              <a:ext cx="24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7396" name="Text Box 282"/>
            <p:cNvSpPr txBox="1">
              <a:spLocks noChangeArrowheads="1"/>
            </p:cNvSpPr>
            <p:nvPr/>
          </p:nvSpPr>
          <p:spPr bwMode="auto">
            <a:xfrm>
              <a:off x="1746" y="2976"/>
              <a:ext cx="624" cy="2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規格</a:t>
              </a:r>
            </a:p>
            <a:p>
              <a:pPr eaLnBrk="1" hangingPunct="1">
                <a:spcBef>
                  <a:spcPct val="0"/>
                </a:spcBef>
                <a:buFontTx/>
                <a:buNone/>
              </a:pPr>
              <a:r>
                <a:rPr lang="en-US" altLang="ja-JP" sz="900">
                  <a:latin typeface="HG丸ｺﾞｼｯｸM-PRO" panose="020F0600000000000000" pitchFamily="50" charset="-128"/>
                  <a:ea typeface="HG丸ｺﾞｼｯｸM-PRO" panose="020F0600000000000000" pitchFamily="50" charset="-128"/>
                </a:rPr>
                <a:t>185</a:t>
              </a:r>
              <a:r>
                <a:rPr lang="ja-JP" altLang="en-US" sz="900">
                  <a:latin typeface="HG丸ｺﾞｼｯｸM-PRO" panose="020F0600000000000000" pitchFamily="50" charset="-128"/>
                  <a:ea typeface="HG丸ｺﾞｼｯｸM-PRO" panose="020F0600000000000000" pitchFamily="50" charset="-128"/>
                </a:rPr>
                <a:t>～</a:t>
              </a:r>
              <a:r>
                <a:rPr lang="en-US" altLang="ja-JP" sz="900">
                  <a:latin typeface="HG丸ｺﾞｼｯｸM-PRO" panose="020F0600000000000000" pitchFamily="50" charset="-128"/>
                  <a:ea typeface="HG丸ｺﾞｼｯｸM-PRO" panose="020F0600000000000000" pitchFamily="50" charset="-128"/>
                </a:rPr>
                <a:t>265</a:t>
              </a:r>
            </a:p>
          </p:txBody>
        </p:sp>
        <p:grpSp>
          <p:nvGrpSpPr>
            <p:cNvPr id="57397" name="Group 283"/>
            <p:cNvGrpSpPr>
              <a:grpSpLocks/>
            </p:cNvGrpSpPr>
            <p:nvPr/>
          </p:nvGrpSpPr>
          <p:grpSpPr bwMode="auto">
            <a:xfrm>
              <a:off x="1872" y="3168"/>
              <a:ext cx="660" cy="216"/>
              <a:chOff x="2220" y="3086"/>
              <a:chExt cx="660" cy="216"/>
            </a:xfrm>
          </p:grpSpPr>
          <p:sp>
            <p:nvSpPr>
              <p:cNvPr id="57403" name="Text Box 284"/>
              <p:cNvSpPr txBox="1">
                <a:spLocks noChangeArrowheads="1"/>
              </p:cNvSpPr>
              <p:nvPr/>
            </p:nvSpPr>
            <p:spPr bwMode="auto">
              <a:xfrm>
                <a:off x="2256" y="3168"/>
                <a:ext cx="624"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Ｘ＝２０１．６</a:t>
                </a:r>
              </a:p>
            </p:txBody>
          </p:sp>
          <p:sp>
            <p:nvSpPr>
              <p:cNvPr id="57404" name="Text Box 285"/>
              <p:cNvSpPr txBox="1">
                <a:spLocks noChangeArrowheads="1"/>
              </p:cNvSpPr>
              <p:nvPr/>
            </p:nvSpPr>
            <p:spPr bwMode="auto">
              <a:xfrm>
                <a:off x="2220" y="3086"/>
                <a:ext cx="240" cy="1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spcBef>
                    <a:spcPct val="50000"/>
                  </a:spcBef>
                  <a:buFontTx/>
                  <a:buNone/>
                </a:pPr>
                <a:r>
                  <a:rPr lang="ja-JP" altLang="en-US" sz="1400">
                    <a:latin typeface="HG丸ｺﾞｼｯｸM-PRO" panose="020F0600000000000000" pitchFamily="50" charset="-128"/>
                    <a:ea typeface="HG丸ｺﾞｼｯｸM-PRO" panose="020F0600000000000000" pitchFamily="50" charset="-128"/>
                  </a:rPr>
                  <a:t>－</a:t>
                </a:r>
              </a:p>
            </p:txBody>
          </p:sp>
        </p:grpSp>
        <p:sp>
          <p:nvSpPr>
            <p:cNvPr id="57398" name="Text Box 286"/>
            <p:cNvSpPr txBox="1">
              <a:spLocks noChangeArrowheads="1"/>
            </p:cNvSpPr>
            <p:nvPr/>
          </p:nvSpPr>
          <p:spPr bwMode="auto">
            <a:xfrm>
              <a:off x="2544" y="2976"/>
              <a:ext cx="1008" cy="2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期間：○月○日～○日</a:t>
              </a:r>
            </a:p>
            <a:p>
              <a:pPr eaLnBrk="1" hangingPunct="1">
                <a:spcBef>
                  <a:spcPct val="0"/>
                </a:spcBef>
                <a:buFontTx/>
                <a:buNone/>
              </a:pPr>
              <a:r>
                <a:rPr lang="en-US" altLang="ja-JP" sz="900">
                  <a:latin typeface="HG丸ｺﾞｼｯｸM-PRO" panose="020F0600000000000000" pitchFamily="50" charset="-128"/>
                  <a:ea typeface="HG丸ｺﾞｼｯｸM-PRO" panose="020F0600000000000000" pitchFamily="50" charset="-128"/>
                </a:rPr>
                <a:t>n=</a:t>
              </a:r>
              <a:r>
                <a:rPr lang="ja-JP" altLang="en-US" sz="900">
                  <a:latin typeface="HG丸ｺﾞｼｯｸM-PRO" panose="020F0600000000000000" pitchFamily="50" charset="-128"/>
                  <a:ea typeface="HG丸ｺﾞｼｯｸM-PRO" panose="020F0600000000000000" pitchFamily="50" charset="-128"/>
                </a:rPr>
                <a:t>１００</a:t>
              </a:r>
            </a:p>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作成者：○○○</a:t>
              </a:r>
            </a:p>
          </p:txBody>
        </p:sp>
        <p:sp>
          <p:nvSpPr>
            <p:cNvPr id="57399" name="Text Box 287"/>
            <p:cNvSpPr txBox="1">
              <a:spLocks noChangeArrowheads="1"/>
            </p:cNvSpPr>
            <p:nvPr/>
          </p:nvSpPr>
          <p:spPr bwMode="auto">
            <a:xfrm>
              <a:off x="2736" y="3456"/>
              <a:ext cx="624" cy="2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Ｓ＝１０．０</a:t>
              </a:r>
            </a:p>
            <a:p>
              <a:pPr eaLnBrk="1" hangingPunct="1">
                <a:spcBef>
                  <a:spcPct val="0"/>
                </a:spcBef>
                <a:buFontTx/>
                <a:buNone/>
              </a:pPr>
              <a:r>
                <a:rPr lang="en-US" altLang="ja-JP" sz="900">
                  <a:latin typeface="HG丸ｺﾞｼｯｸM-PRO" panose="020F0600000000000000" pitchFamily="50" charset="-128"/>
                  <a:ea typeface="HG丸ｺﾞｼｯｸM-PRO" panose="020F0600000000000000" pitchFamily="50" charset="-128"/>
                </a:rPr>
                <a:t>Cp</a:t>
              </a:r>
              <a:r>
                <a:rPr lang="ja-JP" altLang="en-US" sz="900">
                  <a:latin typeface="HG丸ｺﾞｼｯｸM-PRO" panose="020F0600000000000000" pitchFamily="50" charset="-128"/>
                  <a:ea typeface="HG丸ｺﾞｼｯｸM-PRO" panose="020F0600000000000000" pitchFamily="50" charset="-128"/>
                </a:rPr>
                <a:t>＝１．３３</a:t>
              </a:r>
            </a:p>
          </p:txBody>
        </p:sp>
        <p:sp>
          <p:nvSpPr>
            <p:cNvPr id="57400" name="AutoShape 288"/>
            <p:cNvSpPr>
              <a:spLocks/>
            </p:cNvSpPr>
            <p:nvPr/>
          </p:nvSpPr>
          <p:spPr bwMode="auto">
            <a:xfrm rot="3434966">
              <a:off x="1325" y="3907"/>
              <a:ext cx="54" cy="399"/>
            </a:xfrm>
            <a:prstGeom prst="leftBrace">
              <a:avLst>
                <a:gd name="adj1" fmla="val 61574"/>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7401" name="AutoShape 289"/>
            <p:cNvSpPr>
              <a:spLocks noChangeArrowheads="1"/>
            </p:cNvSpPr>
            <p:nvPr/>
          </p:nvSpPr>
          <p:spPr bwMode="auto">
            <a:xfrm>
              <a:off x="1248" y="3888"/>
              <a:ext cx="144" cy="192"/>
            </a:xfrm>
            <a:prstGeom prst="downArrow">
              <a:avLst>
                <a:gd name="adj1" fmla="val 50000"/>
                <a:gd name="adj2" fmla="val 33333"/>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57402" name="Text Box 290"/>
            <p:cNvSpPr txBox="1">
              <a:spLocks noChangeArrowheads="1"/>
            </p:cNvSpPr>
            <p:nvPr/>
          </p:nvSpPr>
          <p:spPr bwMode="auto">
            <a:xfrm>
              <a:off x="1110" y="3732"/>
              <a:ext cx="384"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000" b="1">
                  <a:latin typeface="HG丸ｺﾞｼｯｸM-PRO" panose="020F0600000000000000" pitchFamily="50" charset="-128"/>
                  <a:ea typeface="HG丸ｺﾞｼｯｸM-PRO" panose="020F0600000000000000" pitchFamily="50" charset="-128"/>
                </a:rPr>
                <a:t>規格外</a:t>
              </a:r>
            </a:p>
          </p:txBody>
        </p:sp>
      </p:grpSp>
      <p:sp>
        <p:nvSpPr>
          <p:cNvPr id="57352" name="Rectangle 291"/>
          <p:cNvSpPr>
            <a:spLocks noChangeArrowheads="1"/>
          </p:cNvSpPr>
          <p:nvPr/>
        </p:nvSpPr>
        <p:spPr bwMode="auto">
          <a:xfrm>
            <a:off x="1981200" y="9432578"/>
            <a:ext cx="2659063" cy="246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indent="41910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cs typeface="Times New Roman" panose="02020603050405020304" pitchFamily="18" charset="0"/>
              </a:rPr>
              <a:t>図１２．金属材料硬さヒストグラム</a:t>
            </a:r>
            <a:endParaRPr lang="ja-JP" altLang="en-US" sz="18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57353" name="Rectangle 997"/>
          <p:cNvSpPr>
            <a:spLocks noChangeArrowheads="1"/>
          </p:cNvSpPr>
          <p:nvPr/>
        </p:nvSpPr>
        <p:spPr bwMode="auto">
          <a:xfrm>
            <a:off x="71438" y="15875"/>
            <a:ext cx="2959100"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latin typeface="HG丸ｺﾞｼｯｸM-PRO" panose="020F0600000000000000" pitchFamily="50" charset="-128"/>
                <a:ea typeface="HG丸ｺﾞｼｯｸM-PRO" panose="020F0600000000000000" pitchFamily="50" charset="-128"/>
                <a:cs typeface="Times New Roman" panose="02020603050405020304" pitchFamily="18" charset="0"/>
              </a:rPr>
              <a:t>４</a:t>
            </a:r>
            <a:r>
              <a:rPr lang="en-US" altLang="ja-JP" sz="1600" b="1">
                <a:latin typeface="HG丸ｺﾞｼｯｸM-PRO" panose="020F0600000000000000" pitchFamily="50" charset="-128"/>
                <a:ea typeface="HG丸ｺﾞｼｯｸM-PRO" panose="020F0600000000000000" pitchFamily="50" charset="-128"/>
                <a:cs typeface="Times New Roman" panose="02020603050405020304" pitchFamily="18" charset="0"/>
              </a:rPr>
              <a:t>.4.</a:t>
            </a:r>
            <a:r>
              <a:rPr lang="ja-JP" altLang="en-US" sz="1600" b="1">
                <a:latin typeface="HG丸ｺﾞｼｯｸM-PRO" panose="020F0600000000000000" pitchFamily="50" charset="-128"/>
                <a:ea typeface="HG丸ｺﾞｼｯｸM-PRO" panose="020F0600000000000000" pitchFamily="50" charset="-128"/>
                <a:cs typeface="Times New Roman" panose="02020603050405020304" pitchFamily="18" charset="0"/>
              </a:rPr>
              <a:t>５　ヒストグラム</a:t>
            </a:r>
          </a:p>
        </p:txBody>
      </p:sp>
      <p:sp>
        <p:nvSpPr>
          <p:cNvPr id="57354" name="Rectangle 8"/>
          <p:cNvSpPr>
            <a:spLocks noChangeArrowheads="1"/>
          </p:cNvSpPr>
          <p:nvPr/>
        </p:nvSpPr>
        <p:spPr bwMode="auto">
          <a:xfrm>
            <a:off x="539750" y="704850"/>
            <a:ext cx="6161088" cy="471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nSpc>
                <a:spcPct val="120000"/>
              </a:lnSpc>
              <a:spcBef>
                <a:spcPct val="0"/>
              </a:spcBef>
              <a:buFontTx/>
              <a:buNone/>
            </a:pPr>
            <a:r>
              <a:rPr lang="ja-JP" altLang="en-US" sz="1100" dirty="0">
                <a:latin typeface="HG丸ｺﾞｼｯｸM-PRO" panose="020F0600000000000000" pitchFamily="50" charset="-128"/>
                <a:ea typeface="HG丸ｺﾞｼｯｸM-PRO" panose="020F0600000000000000" pitchFamily="50" charset="-128"/>
                <a:cs typeface="Times New Roman" panose="02020603050405020304" pitchFamily="18" charset="0"/>
              </a:rPr>
              <a:t>ヒストグラムとは、データの存在する範囲をいくつかの区間に分け、各区間に入るデータの</a:t>
            </a:r>
            <a:br>
              <a:rPr lang="ja-JP" altLang="en-US" sz="1100" dirty="0">
                <a:latin typeface="HG丸ｺﾞｼｯｸM-PRO" panose="020F0600000000000000" pitchFamily="50" charset="-128"/>
                <a:ea typeface="HG丸ｺﾞｼｯｸM-PRO" panose="020F0600000000000000" pitchFamily="50" charset="-128"/>
                <a:cs typeface="Times New Roman" panose="02020603050405020304" pitchFamily="18" charset="0"/>
              </a:rPr>
            </a:br>
            <a:r>
              <a:rPr lang="ja-JP" altLang="en-US" sz="1100" dirty="0">
                <a:latin typeface="HG丸ｺﾞｼｯｸM-PRO" panose="020F0600000000000000" pitchFamily="50" charset="-128"/>
                <a:ea typeface="HG丸ｺﾞｼｯｸM-PRO" panose="020F0600000000000000" pitchFamily="50" charset="-128"/>
                <a:cs typeface="Times New Roman" panose="02020603050405020304" pitchFamily="18" charset="0"/>
              </a:rPr>
              <a:t>出現度数表を作り、これを図にしたもの。</a:t>
            </a:r>
            <a:endParaRPr lang="en-US" altLang="ja-JP" sz="1100" dirty="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57355" name="Rectangle 8"/>
          <p:cNvSpPr>
            <a:spLocks noChangeArrowheads="1"/>
          </p:cNvSpPr>
          <p:nvPr/>
        </p:nvSpPr>
        <p:spPr bwMode="auto">
          <a:xfrm>
            <a:off x="107950" y="2489843"/>
            <a:ext cx="6521450" cy="313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nSpc>
                <a:spcPct val="120000"/>
              </a:lnSpc>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a:t>
            </a:r>
            <a:r>
              <a:rPr lang="en-US" altLang="ja-JP" sz="1200" dirty="0">
                <a:latin typeface="HG丸ｺﾞｼｯｸM-PRO" panose="020F0600000000000000" pitchFamily="50" charset="-128"/>
                <a:ea typeface="HG丸ｺﾞｼｯｸM-PRO" panose="020F0600000000000000" pitchFamily="50" charset="-128"/>
              </a:rPr>
              <a:t>3</a:t>
            </a:r>
            <a:r>
              <a:rPr lang="ja-JP" altLang="en-US"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cs typeface="Times New Roman" panose="02020603050405020304" pitchFamily="18" charset="0"/>
              </a:rPr>
              <a:t>ヒストグラムの作成</a:t>
            </a:r>
            <a:endParaRPr lang="ja-JP" altLang="en-US" sz="2000" dirty="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57356" name="Rectangle 8"/>
          <p:cNvSpPr>
            <a:spLocks noChangeArrowheads="1"/>
          </p:cNvSpPr>
          <p:nvPr/>
        </p:nvSpPr>
        <p:spPr bwMode="auto">
          <a:xfrm>
            <a:off x="539750" y="2777778"/>
            <a:ext cx="6521450" cy="268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nSpc>
                <a:spcPct val="120000"/>
              </a:lnSpc>
              <a:spcBef>
                <a:spcPct val="0"/>
              </a:spcBef>
              <a:buFontTx/>
              <a:buNone/>
            </a:pPr>
            <a:r>
              <a:rPr lang="ja-JP" altLang="en-US" sz="1100">
                <a:latin typeface="HG丸ｺﾞｼｯｸM-PRO" panose="020F0600000000000000" pitchFamily="50" charset="-128"/>
                <a:ea typeface="HG丸ｺﾞｼｯｸM-PRO" panose="020F0600000000000000" pitchFamily="50" charset="-128"/>
              </a:rPr>
              <a:t>①データ（１００個程度集めると良い）から度数表を作成する。</a:t>
            </a:r>
          </a:p>
        </p:txBody>
      </p:sp>
      <p:sp>
        <p:nvSpPr>
          <p:cNvPr id="57357" name="Rectangle 8"/>
          <p:cNvSpPr>
            <a:spLocks noChangeArrowheads="1"/>
          </p:cNvSpPr>
          <p:nvPr/>
        </p:nvSpPr>
        <p:spPr bwMode="auto">
          <a:xfrm>
            <a:off x="539750" y="1536372"/>
            <a:ext cx="5251450" cy="877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indent="14605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nSpc>
                <a:spcPct val="120000"/>
              </a:lnSpc>
              <a:spcBef>
                <a:spcPct val="0"/>
              </a:spcBef>
              <a:buFont typeface="Wingdings" panose="05000000000000000000" pitchFamily="2" charset="2"/>
              <a:buChar char="l"/>
            </a:pPr>
            <a:r>
              <a:rPr lang="ja-JP" altLang="en-US" sz="1100" dirty="0">
                <a:latin typeface="HG丸ｺﾞｼｯｸM-PRO" panose="020F0600000000000000" pitchFamily="50" charset="-128"/>
                <a:ea typeface="HG丸ｺﾞｼｯｸM-PRO" panose="020F0600000000000000" pitchFamily="50" charset="-128"/>
              </a:rPr>
              <a:t>分布の形を調べる。</a:t>
            </a:r>
            <a:endParaRPr lang="en-US" altLang="ja-JP" sz="1100" dirty="0">
              <a:latin typeface="HG丸ｺﾞｼｯｸM-PRO" panose="020F0600000000000000" pitchFamily="50" charset="-128"/>
              <a:ea typeface="HG丸ｺﾞｼｯｸM-PRO" panose="020F0600000000000000" pitchFamily="50" charset="-128"/>
            </a:endParaRPr>
          </a:p>
          <a:p>
            <a:pPr>
              <a:lnSpc>
                <a:spcPct val="120000"/>
              </a:lnSpc>
              <a:spcBef>
                <a:spcPct val="0"/>
              </a:spcBef>
              <a:buFont typeface="Wingdings" panose="05000000000000000000" pitchFamily="2" charset="2"/>
              <a:buChar char="l"/>
            </a:pPr>
            <a:r>
              <a:rPr lang="ja-JP" altLang="en-US" sz="1100" dirty="0">
                <a:latin typeface="HG丸ｺﾞｼｯｸM-PRO" panose="020F0600000000000000" pitchFamily="50" charset="-128"/>
                <a:ea typeface="HG丸ｺﾞｼｯｸM-PRO" panose="020F0600000000000000" pitchFamily="50" charset="-128"/>
              </a:rPr>
              <a:t>工程能力（工程の持つ品質特性に関する能力）を調べる。</a:t>
            </a:r>
            <a:endParaRPr lang="en-US" altLang="ja-JP" sz="1100" dirty="0">
              <a:latin typeface="HG丸ｺﾞｼｯｸM-PRO" panose="020F0600000000000000" pitchFamily="50" charset="-128"/>
              <a:ea typeface="HG丸ｺﾞｼｯｸM-PRO" panose="020F0600000000000000" pitchFamily="50" charset="-128"/>
            </a:endParaRPr>
          </a:p>
          <a:p>
            <a:pPr>
              <a:lnSpc>
                <a:spcPct val="120000"/>
              </a:lnSpc>
              <a:spcBef>
                <a:spcPct val="0"/>
              </a:spcBef>
              <a:buFont typeface="Wingdings" panose="05000000000000000000" pitchFamily="2" charset="2"/>
              <a:buChar char="l"/>
            </a:pPr>
            <a:r>
              <a:rPr lang="ja-JP" altLang="en-US" sz="1100" dirty="0">
                <a:latin typeface="HG丸ｺﾞｼｯｸM-PRO" panose="020F0600000000000000" pitchFamily="50" charset="-128"/>
                <a:ea typeface="HG丸ｺﾞｼｯｸM-PRO" panose="020F0600000000000000" pitchFamily="50" charset="-128"/>
              </a:rPr>
              <a:t>規格や標準値と比較する。</a:t>
            </a:r>
            <a:endParaRPr lang="en-US" altLang="ja-JP" sz="1100" dirty="0">
              <a:latin typeface="HG丸ｺﾞｼｯｸM-PRO" panose="020F0600000000000000" pitchFamily="50" charset="-128"/>
              <a:ea typeface="HG丸ｺﾞｼｯｸM-PRO" panose="020F0600000000000000" pitchFamily="50" charset="-128"/>
            </a:endParaRPr>
          </a:p>
          <a:p>
            <a:pPr>
              <a:lnSpc>
                <a:spcPct val="120000"/>
              </a:lnSpc>
              <a:spcBef>
                <a:spcPct val="0"/>
              </a:spcBef>
              <a:buFont typeface="Wingdings" panose="05000000000000000000" pitchFamily="2" charset="2"/>
              <a:buChar char="l"/>
            </a:pPr>
            <a:r>
              <a:rPr lang="ja-JP" altLang="en-US" sz="1100" dirty="0">
                <a:latin typeface="HG丸ｺﾞｼｯｸM-PRO" panose="020F0600000000000000" pitchFamily="50" charset="-128"/>
                <a:ea typeface="HG丸ｺﾞｼｯｸM-PRO" panose="020F0600000000000000" pitchFamily="50" charset="-128"/>
              </a:rPr>
              <a:t>全体の分布状況を調べる。</a:t>
            </a:r>
          </a:p>
        </p:txBody>
      </p:sp>
      <p:sp>
        <p:nvSpPr>
          <p:cNvPr id="293" name="Rectangle 8"/>
          <p:cNvSpPr>
            <a:spLocks noChangeArrowheads="1"/>
          </p:cNvSpPr>
          <p:nvPr/>
        </p:nvSpPr>
        <p:spPr bwMode="auto">
          <a:xfrm>
            <a:off x="107950" y="1208584"/>
            <a:ext cx="6438900"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dirty="0">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en-US" altLang="ja-JP" sz="1200" dirty="0">
                <a:latin typeface="HG丸ｺﾞｼｯｸM-PRO" panose="020F0600000000000000" pitchFamily="50" charset="-128"/>
                <a:ea typeface="HG丸ｺﾞｼｯｸM-PRO" panose="020F0600000000000000" pitchFamily="50" charset="-128"/>
                <a:cs typeface="Times New Roman" panose="02020603050405020304" pitchFamily="18" charset="0"/>
              </a:rPr>
              <a:t>2</a:t>
            </a:r>
            <a:r>
              <a:rPr lang="ja-JP" altLang="en-US" sz="1200" dirty="0">
                <a:latin typeface="HG丸ｺﾞｼｯｸM-PRO" panose="020F0600000000000000" pitchFamily="50" charset="-128"/>
                <a:ea typeface="HG丸ｺﾞｼｯｸM-PRO" panose="020F0600000000000000" pitchFamily="50" charset="-128"/>
                <a:cs typeface="Times New Roman" panose="02020603050405020304" pitchFamily="18" charset="0"/>
              </a:rPr>
              <a:t>）どんな時に使うもの</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1" name="グループ化 610"/>
          <p:cNvGrpSpPr/>
          <p:nvPr/>
        </p:nvGrpSpPr>
        <p:grpSpPr>
          <a:xfrm>
            <a:off x="12476522" y="6258745"/>
            <a:ext cx="260008" cy="276999"/>
            <a:chOff x="12476522" y="5808009"/>
            <a:chExt cx="260008" cy="276999"/>
          </a:xfrm>
        </p:grpSpPr>
        <p:sp>
          <p:nvSpPr>
            <p:cNvPr id="612" name="テキスト ボックス 611"/>
            <p:cNvSpPr txBox="1"/>
            <p:nvPr/>
          </p:nvSpPr>
          <p:spPr bwMode="auto">
            <a:xfrm>
              <a:off x="12476522" y="5808009"/>
              <a:ext cx="2600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algn="ctr" eaLnBrk="1" hangingPunct="1">
                <a:spcBef>
                  <a:spcPct val="0"/>
                </a:spcBef>
                <a:buFontTx/>
                <a:buNone/>
              </a:pPr>
              <a:r>
                <a:rPr lang="en-US" altLang="ja-JP" sz="1200" b="1" i="1" dirty="0">
                  <a:latin typeface="HG正楷書体-PRO" panose="03000600000000000000" pitchFamily="66" charset="-128"/>
                  <a:ea typeface="HG正楷書体-PRO" panose="03000600000000000000" pitchFamily="66" charset="-128"/>
                  <a:cs typeface="Times New Roman" pitchFamily="18" charset="0"/>
                </a:rPr>
                <a:t>c</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cxnSp>
          <p:nvCxnSpPr>
            <p:cNvPr id="613" name="直線コネクタ 612"/>
            <p:cNvCxnSpPr/>
            <p:nvPr/>
          </p:nvCxnSpPr>
          <p:spPr bwMode="auto">
            <a:xfrm>
              <a:off x="12525527" y="5898780"/>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60446" name="グループ化 60445"/>
          <p:cNvGrpSpPr/>
          <p:nvPr/>
        </p:nvGrpSpPr>
        <p:grpSpPr>
          <a:xfrm>
            <a:off x="12476522" y="5808009"/>
            <a:ext cx="260008" cy="276999"/>
            <a:chOff x="12476522" y="5808009"/>
            <a:chExt cx="260008" cy="276999"/>
          </a:xfrm>
        </p:grpSpPr>
        <p:sp>
          <p:nvSpPr>
            <p:cNvPr id="608" name="テキスト ボックス 607"/>
            <p:cNvSpPr txBox="1"/>
            <p:nvPr/>
          </p:nvSpPr>
          <p:spPr bwMode="auto">
            <a:xfrm>
              <a:off x="12476522" y="5808009"/>
              <a:ext cx="2600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algn="ctr" eaLnBrk="1" hangingPunct="1">
                <a:spcBef>
                  <a:spcPct val="0"/>
                </a:spcBef>
                <a:buFontTx/>
                <a:buNone/>
              </a:pPr>
              <a:r>
                <a:rPr lang="en-US" altLang="ja-JP" sz="1200" b="1" i="1" dirty="0">
                  <a:latin typeface="HG正楷書体-PRO" panose="03000600000000000000" pitchFamily="66" charset="-128"/>
                  <a:ea typeface="HG正楷書体-PRO" panose="03000600000000000000" pitchFamily="66" charset="-128"/>
                  <a:cs typeface="Times New Roman" pitchFamily="18" charset="0"/>
                </a:rPr>
                <a:t>c</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cxnSp>
          <p:nvCxnSpPr>
            <p:cNvPr id="609" name="直線コネクタ 608"/>
            <p:cNvCxnSpPr/>
            <p:nvPr/>
          </p:nvCxnSpPr>
          <p:spPr bwMode="auto">
            <a:xfrm>
              <a:off x="12525527" y="5898780"/>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589" name="フリーフォーム 588"/>
          <p:cNvSpPr/>
          <p:nvPr/>
        </p:nvSpPr>
        <p:spPr bwMode="auto">
          <a:xfrm>
            <a:off x="11486524" y="6366806"/>
            <a:ext cx="469256" cy="343776"/>
          </a:xfrm>
          <a:custGeom>
            <a:avLst/>
            <a:gdLst>
              <a:gd name="connsiteX0" fmla="*/ 0 w 1303020"/>
              <a:gd name="connsiteY0" fmla="*/ 297180 h 525780"/>
              <a:gd name="connsiteX1" fmla="*/ 83820 w 1303020"/>
              <a:gd name="connsiteY1" fmla="*/ 213360 h 525780"/>
              <a:gd name="connsiteX2" fmla="*/ 198120 w 1303020"/>
              <a:gd name="connsiteY2" fmla="*/ 525780 h 525780"/>
              <a:gd name="connsiteX3" fmla="*/ 320040 w 1303020"/>
              <a:gd name="connsiteY3" fmla="*/ 0 h 525780"/>
              <a:gd name="connsiteX4" fmla="*/ 1249680 w 1303020"/>
              <a:gd name="connsiteY4" fmla="*/ 0 h 525780"/>
              <a:gd name="connsiteX5" fmla="*/ 1303020 w 1303020"/>
              <a:gd name="connsiteY5" fmla="*/ 53340 h 525780"/>
              <a:gd name="connsiteX0" fmla="*/ 0 w 1249680"/>
              <a:gd name="connsiteY0" fmla="*/ 297180 h 525780"/>
              <a:gd name="connsiteX1" fmla="*/ 83820 w 1249680"/>
              <a:gd name="connsiteY1" fmla="*/ 213360 h 525780"/>
              <a:gd name="connsiteX2" fmla="*/ 198120 w 1249680"/>
              <a:gd name="connsiteY2" fmla="*/ 525780 h 525780"/>
              <a:gd name="connsiteX3" fmla="*/ 320040 w 1249680"/>
              <a:gd name="connsiteY3" fmla="*/ 0 h 525780"/>
              <a:gd name="connsiteX4" fmla="*/ 1249680 w 1249680"/>
              <a:gd name="connsiteY4" fmla="*/ 0 h 525780"/>
              <a:gd name="connsiteX0" fmla="*/ 0 w 1249680"/>
              <a:gd name="connsiteY0" fmla="*/ 297180 h 525780"/>
              <a:gd name="connsiteX1" fmla="*/ 114300 w 1249680"/>
              <a:gd name="connsiteY1" fmla="*/ 312420 h 525780"/>
              <a:gd name="connsiteX2" fmla="*/ 198120 w 1249680"/>
              <a:gd name="connsiteY2" fmla="*/ 525780 h 525780"/>
              <a:gd name="connsiteX3" fmla="*/ 320040 w 1249680"/>
              <a:gd name="connsiteY3" fmla="*/ 0 h 525780"/>
              <a:gd name="connsiteX4" fmla="*/ 1249680 w 1249680"/>
              <a:gd name="connsiteY4" fmla="*/ 0 h 525780"/>
              <a:gd name="connsiteX0" fmla="*/ 0 w 1257300"/>
              <a:gd name="connsiteY0" fmla="*/ 403860 h 525780"/>
              <a:gd name="connsiteX1" fmla="*/ 121920 w 1257300"/>
              <a:gd name="connsiteY1" fmla="*/ 312420 h 525780"/>
              <a:gd name="connsiteX2" fmla="*/ 205740 w 1257300"/>
              <a:gd name="connsiteY2" fmla="*/ 525780 h 525780"/>
              <a:gd name="connsiteX3" fmla="*/ 327660 w 1257300"/>
              <a:gd name="connsiteY3" fmla="*/ 0 h 525780"/>
              <a:gd name="connsiteX4" fmla="*/ 1257300 w 1257300"/>
              <a:gd name="connsiteY4" fmla="*/ 0 h 525780"/>
              <a:gd name="connsiteX0" fmla="*/ 0 w 1257300"/>
              <a:gd name="connsiteY0" fmla="*/ 403860 h 525780"/>
              <a:gd name="connsiteX1" fmla="*/ 144780 w 1257300"/>
              <a:gd name="connsiteY1" fmla="*/ 350520 h 525780"/>
              <a:gd name="connsiteX2" fmla="*/ 205740 w 1257300"/>
              <a:gd name="connsiteY2" fmla="*/ 525780 h 525780"/>
              <a:gd name="connsiteX3" fmla="*/ 327660 w 1257300"/>
              <a:gd name="connsiteY3" fmla="*/ 0 h 525780"/>
              <a:gd name="connsiteX4" fmla="*/ 1257300 w 1257300"/>
              <a:gd name="connsiteY4" fmla="*/ 0 h 525780"/>
              <a:gd name="connsiteX0" fmla="*/ 0 w 1219200"/>
              <a:gd name="connsiteY0" fmla="*/ 434340 h 525780"/>
              <a:gd name="connsiteX1" fmla="*/ 106680 w 1219200"/>
              <a:gd name="connsiteY1" fmla="*/ 350520 h 525780"/>
              <a:gd name="connsiteX2" fmla="*/ 167640 w 1219200"/>
              <a:gd name="connsiteY2" fmla="*/ 525780 h 525780"/>
              <a:gd name="connsiteX3" fmla="*/ 289560 w 1219200"/>
              <a:gd name="connsiteY3" fmla="*/ 0 h 525780"/>
              <a:gd name="connsiteX4" fmla="*/ 1219200 w 1219200"/>
              <a:gd name="connsiteY4" fmla="*/ 0 h 525780"/>
              <a:gd name="connsiteX0" fmla="*/ 0 w 1219200"/>
              <a:gd name="connsiteY0" fmla="*/ 434340 h 525780"/>
              <a:gd name="connsiteX1" fmla="*/ 142953 w 1219200"/>
              <a:gd name="connsiteY1" fmla="*/ 339317 h 525780"/>
              <a:gd name="connsiteX2" fmla="*/ 167640 w 1219200"/>
              <a:gd name="connsiteY2" fmla="*/ 525780 h 525780"/>
              <a:gd name="connsiteX3" fmla="*/ 289560 w 1219200"/>
              <a:gd name="connsiteY3" fmla="*/ 0 h 525780"/>
              <a:gd name="connsiteX4" fmla="*/ 1219200 w 1219200"/>
              <a:gd name="connsiteY4" fmla="*/ 0 h 525780"/>
              <a:gd name="connsiteX0" fmla="*/ 0 w 1182927"/>
              <a:gd name="connsiteY0" fmla="*/ 467950 h 525780"/>
              <a:gd name="connsiteX1" fmla="*/ 106680 w 1182927"/>
              <a:gd name="connsiteY1" fmla="*/ 339317 h 525780"/>
              <a:gd name="connsiteX2" fmla="*/ 131367 w 1182927"/>
              <a:gd name="connsiteY2" fmla="*/ 525780 h 525780"/>
              <a:gd name="connsiteX3" fmla="*/ 253287 w 1182927"/>
              <a:gd name="connsiteY3" fmla="*/ 0 h 525780"/>
              <a:gd name="connsiteX4" fmla="*/ 1182927 w 1182927"/>
              <a:gd name="connsiteY4" fmla="*/ 0 h 525780"/>
              <a:gd name="connsiteX0" fmla="*/ 0 w 1144236"/>
              <a:gd name="connsiteY0" fmla="*/ 441062 h 525780"/>
              <a:gd name="connsiteX1" fmla="*/ 67989 w 1144236"/>
              <a:gd name="connsiteY1" fmla="*/ 339317 h 525780"/>
              <a:gd name="connsiteX2" fmla="*/ 92676 w 1144236"/>
              <a:gd name="connsiteY2" fmla="*/ 525780 h 525780"/>
              <a:gd name="connsiteX3" fmla="*/ 214596 w 1144236"/>
              <a:gd name="connsiteY3" fmla="*/ 0 h 525780"/>
              <a:gd name="connsiteX4" fmla="*/ 1144236 w 1144236"/>
              <a:gd name="connsiteY4" fmla="*/ 0 h 525780"/>
              <a:gd name="connsiteX0" fmla="*/ 0 w 1598852"/>
              <a:gd name="connsiteY0" fmla="*/ 441062 h 525780"/>
              <a:gd name="connsiteX1" fmla="*/ 67989 w 1598852"/>
              <a:gd name="connsiteY1" fmla="*/ 339317 h 525780"/>
              <a:gd name="connsiteX2" fmla="*/ 92676 w 1598852"/>
              <a:gd name="connsiteY2" fmla="*/ 525780 h 525780"/>
              <a:gd name="connsiteX3" fmla="*/ 214596 w 1598852"/>
              <a:gd name="connsiteY3" fmla="*/ 0 h 525780"/>
              <a:gd name="connsiteX4" fmla="*/ 1598852 w 1598852"/>
              <a:gd name="connsiteY4" fmla="*/ 0 h 525780"/>
              <a:gd name="connsiteX0" fmla="*/ 0 w 1598852"/>
              <a:gd name="connsiteY0" fmla="*/ 441062 h 525780"/>
              <a:gd name="connsiteX1" fmla="*/ 67990 w 1598852"/>
              <a:gd name="connsiteY1" fmla="*/ 421050 h 525780"/>
              <a:gd name="connsiteX2" fmla="*/ 92676 w 1598852"/>
              <a:gd name="connsiteY2" fmla="*/ 525780 h 525780"/>
              <a:gd name="connsiteX3" fmla="*/ 214596 w 1598852"/>
              <a:gd name="connsiteY3" fmla="*/ 0 h 525780"/>
              <a:gd name="connsiteX4" fmla="*/ 1598852 w 1598852"/>
              <a:gd name="connsiteY4" fmla="*/ 0 h 525780"/>
              <a:gd name="connsiteX0" fmla="*/ 0 w 1586761"/>
              <a:gd name="connsiteY0" fmla="*/ 470252 h 525780"/>
              <a:gd name="connsiteX1" fmla="*/ 55899 w 1586761"/>
              <a:gd name="connsiteY1" fmla="*/ 421050 h 525780"/>
              <a:gd name="connsiteX2" fmla="*/ 80585 w 1586761"/>
              <a:gd name="connsiteY2" fmla="*/ 525780 h 525780"/>
              <a:gd name="connsiteX3" fmla="*/ 202505 w 1586761"/>
              <a:gd name="connsiteY3" fmla="*/ 0 h 525780"/>
              <a:gd name="connsiteX4" fmla="*/ 1586761 w 1586761"/>
              <a:gd name="connsiteY4" fmla="*/ 0 h 525780"/>
              <a:gd name="connsiteX0" fmla="*/ 0 w 1586761"/>
              <a:gd name="connsiteY0" fmla="*/ 471242 h 526770"/>
              <a:gd name="connsiteX1" fmla="*/ 55899 w 1586761"/>
              <a:gd name="connsiteY1" fmla="*/ 422040 h 526770"/>
              <a:gd name="connsiteX2" fmla="*/ 80585 w 1586761"/>
              <a:gd name="connsiteY2" fmla="*/ 526770 h 526770"/>
              <a:gd name="connsiteX3" fmla="*/ 202505 w 1586761"/>
              <a:gd name="connsiteY3" fmla="*/ 990 h 526770"/>
              <a:gd name="connsiteX4" fmla="*/ 744580 w 1586761"/>
              <a:gd name="connsiteY4" fmla="*/ 0 h 526770"/>
              <a:gd name="connsiteX5" fmla="*/ 1586761 w 1586761"/>
              <a:gd name="connsiteY5" fmla="*/ 990 h 526770"/>
              <a:gd name="connsiteX0" fmla="*/ 0 w 744580"/>
              <a:gd name="connsiteY0" fmla="*/ 471242 h 526770"/>
              <a:gd name="connsiteX1" fmla="*/ 55899 w 744580"/>
              <a:gd name="connsiteY1" fmla="*/ 422040 h 526770"/>
              <a:gd name="connsiteX2" fmla="*/ 80585 w 744580"/>
              <a:gd name="connsiteY2" fmla="*/ 526770 h 526770"/>
              <a:gd name="connsiteX3" fmla="*/ 202505 w 744580"/>
              <a:gd name="connsiteY3" fmla="*/ 990 h 526770"/>
              <a:gd name="connsiteX4" fmla="*/ 744580 w 744580"/>
              <a:gd name="connsiteY4" fmla="*/ 0 h 526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4580" h="526770">
                <a:moveTo>
                  <a:pt x="0" y="471242"/>
                </a:moveTo>
                <a:lnTo>
                  <a:pt x="55899" y="422040"/>
                </a:lnTo>
                <a:lnTo>
                  <a:pt x="80585" y="526770"/>
                </a:lnTo>
                <a:lnTo>
                  <a:pt x="202505" y="990"/>
                </a:lnTo>
                <a:lnTo>
                  <a:pt x="744580" y="0"/>
                </a:lnTo>
              </a:path>
            </a:pathLst>
          </a:custGeom>
          <a:no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588" name="フリーフォーム 587"/>
          <p:cNvSpPr/>
          <p:nvPr/>
        </p:nvSpPr>
        <p:spPr bwMode="auto">
          <a:xfrm>
            <a:off x="11486524" y="5817870"/>
            <a:ext cx="469256" cy="343776"/>
          </a:xfrm>
          <a:custGeom>
            <a:avLst/>
            <a:gdLst>
              <a:gd name="connsiteX0" fmla="*/ 0 w 1303020"/>
              <a:gd name="connsiteY0" fmla="*/ 297180 h 525780"/>
              <a:gd name="connsiteX1" fmla="*/ 83820 w 1303020"/>
              <a:gd name="connsiteY1" fmla="*/ 213360 h 525780"/>
              <a:gd name="connsiteX2" fmla="*/ 198120 w 1303020"/>
              <a:gd name="connsiteY2" fmla="*/ 525780 h 525780"/>
              <a:gd name="connsiteX3" fmla="*/ 320040 w 1303020"/>
              <a:gd name="connsiteY3" fmla="*/ 0 h 525780"/>
              <a:gd name="connsiteX4" fmla="*/ 1249680 w 1303020"/>
              <a:gd name="connsiteY4" fmla="*/ 0 h 525780"/>
              <a:gd name="connsiteX5" fmla="*/ 1303020 w 1303020"/>
              <a:gd name="connsiteY5" fmla="*/ 53340 h 525780"/>
              <a:gd name="connsiteX0" fmla="*/ 0 w 1249680"/>
              <a:gd name="connsiteY0" fmla="*/ 297180 h 525780"/>
              <a:gd name="connsiteX1" fmla="*/ 83820 w 1249680"/>
              <a:gd name="connsiteY1" fmla="*/ 213360 h 525780"/>
              <a:gd name="connsiteX2" fmla="*/ 198120 w 1249680"/>
              <a:gd name="connsiteY2" fmla="*/ 525780 h 525780"/>
              <a:gd name="connsiteX3" fmla="*/ 320040 w 1249680"/>
              <a:gd name="connsiteY3" fmla="*/ 0 h 525780"/>
              <a:gd name="connsiteX4" fmla="*/ 1249680 w 1249680"/>
              <a:gd name="connsiteY4" fmla="*/ 0 h 525780"/>
              <a:gd name="connsiteX0" fmla="*/ 0 w 1249680"/>
              <a:gd name="connsiteY0" fmla="*/ 297180 h 525780"/>
              <a:gd name="connsiteX1" fmla="*/ 114300 w 1249680"/>
              <a:gd name="connsiteY1" fmla="*/ 312420 h 525780"/>
              <a:gd name="connsiteX2" fmla="*/ 198120 w 1249680"/>
              <a:gd name="connsiteY2" fmla="*/ 525780 h 525780"/>
              <a:gd name="connsiteX3" fmla="*/ 320040 w 1249680"/>
              <a:gd name="connsiteY3" fmla="*/ 0 h 525780"/>
              <a:gd name="connsiteX4" fmla="*/ 1249680 w 1249680"/>
              <a:gd name="connsiteY4" fmla="*/ 0 h 525780"/>
              <a:gd name="connsiteX0" fmla="*/ 0 w 1257300"/>
              <a:gd name="connsiteY0" fmla="*/ 403860 h 525780"/>
              <a:gd name="connsiteX1" fmla="*/ 121920 w 1257300"/>
              <a:gd name="connsiteY1" fmla="*/ 312420 h 525780"/>
              <a:gd name="connsiteX2" fmla="*/ 205740 w 1257300"/>
              <a:gd name="connsiteY2" fmla="*/ 525780 h 525780"/>
              <a:gd name="connsiteX3" fmla="*/ 327660 w 1257300"/>
              <a:gd name="connsiteY3" fmla="*/ 0 h 525780"/>
              <a:gd name="connsiteX4" fmla="*/ 1257300 w 1257300"/>
              <a:gd name="connsiteY4" fmla="*/ 0 h 525780"/>
              <a:gd name="connsiteX0" fmla="*/ 0 w 1257300"/>
              <a:gd name="connsiteY0" fmla="*/ 403860 h 525780"/>
              <a:gd name="connsiteX1" fmla="*/ 144780 w 1257300"/>
              <a:gd name="connsiteY1" fmla="*/ 350520 h 525780"/>
              <a:gd name="connsiteX2" fmla="*/ 205740 w 1257300"/>
              <a:gd name="connsiteY2" fmla="*/ 525780 h 525780"/>
              <a:gd name="connsiteX3" fmla="*/ 327660 w 1257300"/>
              <a:gd name="connsiteY3" fmla="*/ 0 h 525780"/>
              <a:gd name="connsiteX4" fmla="*/ 1257300 w 1257300"/>
              <a:gd name="connsiteY4" fmla="*/ 0 h 525780"/>
              <a:gd name="connsiteX0" fmla="*/ 0 w 1219200"/>
              <a:gd name="connsiteY0" fmla="*/ 434340 h 525780"/>
              <a:gd name="connsiteX1" fmla="*/ 106680 w 1219200"/>
              <a:gd name="connsiteY1" fmla="*/ 350520 h 525780"/>
              <a:gd name="connsiteX2" fmla="*/ 167640 w 1219200"/>
              <a:gd name="connsiteY2" fmla="*/ 525780 h 525780"/>
              <a:gd name="connsiteX3" fmla="*/ 289560 w 1219200"/>
              <a:gd name="connsiteY3" fmla="*/ 0 h 525780"/>
              <a:gd name="connsiteX4" fmla="*/ 1219200 w 1219200"/>
              <a:gd name="connsiteY4" fmla="*/ 0 h 525780"/>
              <a:gd name="connsiteX0" fmla="*/ 0 w 1219200"/>
              <a:gd name="connsiteY0" fmla="*/ 434340 h 525780"/>
              <a:gd name="connsiteX1" fmla="*/ 142953 w 1219200"/>
              <a:gd name="connsiteY1" fmla="*/ 339317 h 525780"/>
              <a:gd name="connsiteX2" fmla="*/ 167640 w 1219200"/>
              <a:gd name="connsiteY2" fmla="*/ 525780 h 525780"/>
              <a:gd name="connsiteX3" fmla="*/ 289560 w 1219200"/>
              <a:gd name="connsiteY3" fmla="*/ 0 h 525780"/>
              <a:gd name="connsiteX4" fmla="*/ 1219200 w 1219200"/>
              <a:gd name="connsiteY4" fmla="*/ 0 h 525780"/>
              <a:gd name="connsiteX0" fmla="*/ 0 w 1182927"/>
              <a:gd name="connsiteY0" fmla="*/ 467950 h 525780"/>
              <a:gd name="connsiteX1" fmla="*/ 106680 w 1182927"/>
              <a:gd name="connsiteY1" fmla="*/ 339317 h 525780"/>
              <a:gd name="connsiteX2" fmla="*/ 131367 w 1182927"/>
              <a:gd name="connsiteY2" fmla="*/ 525780 h 525780"/>
              <a:gd name="connsiteX3" fmla="*/ 253287 w 1182927"/>
              <a:gd name="connsiteY3" fmla="*/ 0 h 525780"/>
              <a:gd name="connsiteX4" fmla="*/ 1182927 w 1182927"/>
              <a:gd name="connsiteY4" fmla="*/ 0 h 525780"/>
              <a:gd name="connsiteX0" fmla="*/ 0 w 1144236"/>
              <a:gd name="connsiteY0" fmla="*/ 441062 h 525780"/>
              <a:gd name="connsiteX1" fmla="*/ 67989 w 1144236"/>
              <a:gd name="connsiteY1" fmla="*/ 339317 h 525780"/>
              <a:gd name="connsiteX2" fmla="*/ 92676 w 1144236"/>
              <a:gd name="connsiteY2" fmla="*/ 525780 h 525780"/>
              <a:gd name="connsiteX3" fmla="*/ 214596 w 1144236"/>
              <a:gd name="connsiteY3" fmla="*/ 0 h 525780"/>
              <a:gd name="connsiteX4" fmla="*/ 1144236 w 1144236"/>
              <a:gd name="connsiteY4" fmla="*/ 0 h 525780"/>
              <a:gd name="connsiteX0" fmla="*/ 0 w 1598852"/>
              <a:gd name="connsiteY0" fmla="*/ 441062 h 525780"/>
              <a:gd name="connsiteX1" fmla="*/ 67989 w 1598852"/>
              <a:gd name="connsiteY1" fmla="*/ 339317 h 525780"/>
              <a:gd name="connsiteX2" fmla="*/ 92676 w 1598852"/>
              <a:gd name="connsiteY2" fmla="*/ 525780 h 525780"/>
              <a:gd name="connsiteX3" fmla="*/ 214596 w 1598852"/>
              <a:gd name="connsiteY3" fmla="*/ 0 h 525780"/>
              <a:gd name="connsiteX4" fmla="*/ 1598852 w 1598852"/>
              <a:gd name="connsiteY4" fmla="*/ 0 h 525780"/>
              <a:gd name="connsiteX0" fmla="*/ 0 w 1598852"/>
              <a:gd name="connsiteY0" fmla="*/ 441062 h 525780"/>
              <a:gd name="connsiteX1" fmla="*/ 67990 w 1598852"/>
              <a:gd name="connsiteY1" fmla="*/ 421050 h 525780"/>
              <a:gd name="connsiteX2" fmla="*/ 92676 w 1598852"/>
              <a:gd name="connsiteY2" fmla="*/ 525780 h 525780"/>
              <a:gd name="connsiteX3" fmla="*/ 214596 w 1598852"/>
              <a:gd name="connsiteY3" fmla="*/ 0 h 525780"/>
              <a:gd name="connsiteX4" fmla="*/ 1598852 w 1598852"/>
              <a:gd name="connsiteY4" fmla="*/ 0 h 525780"/>
              <a:gd name="connsiteX0" fmla="*/ 0 w 1586761"/>
              <a:gd name="connsiteY0" fmla="*/ 470252 h 525780"/>
              <a:gd name="connsiteX1" fmla="*/ 55899 w 1586761"/>
              <a:gd name="connsiteY1" fmla="*/ 421050 h 525780"/>
              <a:gd name="connsiteX2" fmla="*/ 80585 w 1586761"/>
              <a:gd name="connsiteY2" fmla="*/ 525780 h 525780"/>
              <a:gd name="connsiteX3" fmla="*/ 202505 w 1586761"/>
              <a:gd name="connsiteY3" fmla="*/ 0 h 525780"/>
              <a:gd name="connsiteX4" fmla="*/ 1586761 w 1586761"/>
              <a:gd name="connsiteY4" fmla="*/ 0 h 525780"/>
              <a:gd name="connsiteX0" fmla="*/ 0 w 1586761"/>
              <a:gd name="connsiteY0" fmla="*/ 471242 h 526770"/>
              <a:gd name="connsiteX1" fmla="*/ 55899 w 1586761"/>
              <a:gd name="connsiteY1" fmla="*/ 422040 h 526770"/>
              <a:gd name="connsiteX2" fmla="*/ 80585 w 1586761"/>
              <a:gd name="connsiteY2" fmla="*/ 526770 h 526770"/>
              <a:gd name="connsiteX3" fmla="*/ 202505 w 1586761"/>
              <a:gd name="connsiteY3" fmla="*/ 990 h 526770"/>
              <a:gd name="connsiteX4" fmla="*/ 744580 w 1586761"/>
              <a:gd name="connsiteY4" fmla="*/ 0 h 526770"/>
              <a:gd name="connsiteX5" fmla="*/ 1586761 w 1586761"/>
              <a:gd name="connsiteY5" fmla="*/ 990 h 526770"/>
              <a:gd name="connsiteX0" fmla="*/ 0 w 744580"/>
              <a:gd name="connsiteY0" fmla="*/ 471242 h 526770"/>
              <a:gd name="connsiteX1" fmla="*/ 55899 w 744580"/>
              <a:gd name="connsiteY1" fmla="*/ 422040 h 526770"/>
              <a:gd name="connsiteX2" fmla="*/ 80585 w 744580"/>
              <a:gd name="connsiteY2" fmla="*/ 526770 h 526770"/>
              <a:gd name="connsiteX3" fmla="*/ 202505 w 744580"/>
              <a:gd name="connsiteY3" fmla="*/ 990 h 526770"/>
              <a:gd name="connsiteX4" fmla="*/ 744580 w 744580"/>
              <a:gd name="connsiteY4" fmla="*/ 0 h 526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4580" h="526770">
                <a:moveTo>
                  <a:pt x="0" y="471242"/>
                </a:moveTo>
                <a:lnTo>
                  <a:pt x="55899" y="422040"/>
                </a:lnTo>
                <a:lnTo>
                  <a:pt x="80585" y="526770"/>
                </a:lnTo>
                <a:lnTo>
                  <a:pt x="202505" y="990"/>
                </a:lnTo>
                <a:lnTo>
                  <a:pt x="744580" y="0"/>
                </a:lnTo>
              </a:path>
            </a:pathLst>
          </a:custGeom>
          <a:no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552" name="テキスト ボックス 551"/>
          <p:cNvSpPr txBox="1"/>
          <p:nvPr/>
        </p:nvSpPr>
        <p:spPr bwMode="auto">
          <a:xfrm>
            <a:off x="9972759" y="6278346"/>
            <a:ext cx="81464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ja-JP" altLang="en-US" sz="1200" b="1" dirty="0">
                <a:latin typeface="HG正楷書体-PRO" panose="03000600000000000000" pitchFamily="66" charset="-128"/>
                <a:ea typeface="HG正楷書体-PRO" panose="03000600000000000000" pitchFamily="66" charset="-128"/>
                <a:cs typeface="Times New Roman" pitchFamily="18" charset="0"/>
              </a:rPr>
              <a:t>（</a:t>
            </a:r>
            <a:r>
              <a:rPr kumimoji="1" lang="en-US" altLang="ja-JP" sz="1200" b="1" dirty="0">
                <a:latin typeface="HG正楷書体-PRO" panose="03000600000000000000" pitchFamily="66" charset="-128"/>
                <a:ea typeface="HG正楷書体-PRO" panose="03000600000000000000" pitchFamily="66" charset="-128"/>
                <a:cs typeface="Times New Roman" pitchFamily="18" charset="0"/>
              </a:rPr>
              <a:t>1-     )</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sp>
        <p:nvSpPr>
          <p:cNvPr id="586" name="フリーフォーム 585"/>
          <p:cNvSpPr/>
          <p:nvPr/>
        </p:nvSpPr>
        <p:spPr bwMode="auto">
          <a:xfrm>
            <a:off x="9707751" y="6305912"/>
            <a:ext cx="1000023" cy="264120"/>
          </a:xfrm>
          <a:custGeom>
            <a:avLst/>
            <a:gdLst>
              <a:gd name="connsiteX0" fmla="*/ 0 w 1303020"/>
              <a:gd name="connsiteY0" fmla="*/ 297180 h 525780"/>
              <a:gd name="connsiteX1" fmla="*/ 83820 w 1303020"/>
              <a:gd name="connsiteY1" fmla="*/ 213360 h 525780"/>
              <a:gd name="connsiteX2" fmla="*/ 198120 w 1303020"/>
              <a:gd name="connsiteY2" fmla="*/ 525780 h 525780"/>
              <a:gd name="connsiteX3" fmla="*/ 320040 w 1303020"/>
              <a:gd name="connsiteY3" fmla="*/ 0 h 525780"/>
              <a:gd name="connsiteX4" fmla="*/ 1249680 w 1303020"/>
              <a:gd name="connsiteY4" fmla="*/ 0 h 525780"/>
              <a:gd name="connsiteX5" fmla="*/ 1303020 w 1303020"/>
              <a:gd name="connsiteY5" fmla="*/ 53340 h 525780"/>
              <a:gd name="connsiteX0" fmla="*/ 0 w 1249680"/>
              <a:gd name="connsiteY0" fmla="*/ 297180 h 525780"/>
              <a:gd name="connsiteX1" fmla="*/ 83820 w 1249680"/>
              <a:gd name="connsiteY1" fmla="*/ 213360 h 525780"/>
              <a:gd name="connsiteX2" fmla="*/ 198120 w 1249680"/>
              <a:gd name="connsiteY2" fmla="*/ 525780 h 525780"/>
              <a:gd name="connsiteX3" fmla="*/ 320040 w 1249680"/>
              <a:gd name="connsiteY3" fmla="*/ 0 h 525780"/>
              <a:gd name="connsiteX4" fmla="*/ 1249680 w 1249680"/>
              <a:gd name="connsiteY4" fmla="*/ 0 h 525780"/>
              <a:gd name="connsiteX0" fmla="*/ 0 w 1249680"/>
              <a:gd name="connsiteY0" fmla="*/ 297180 h 525780"/>
              <a:gd name="connsiteX1" fmla="*/ 114300 w 1249680"/>
              <a:gd name="connsiteY1" fmla="*/ 312420 h 525780"/>
              <a:gd name="connsiteX2" fmla="*/ 198120 w 1249680"/>
              <a:gd name="connsiteY2" fmla="*/ 525780 h 525780"/>
              <a:gd name="connsiteX3" fmla="*/ 320040 w 1249680"/>
              <a:gd name="connsiteY3" fmla="*/ 0 h 525780"/>
              <a:gd name="connsiteX4" fmla="*/ 1249680 w 1249680"/>
              <a:gd name="connsiteY4" fmla="*/ 0 h 525780"/>
              <a:gd name="connsiteX0" fmla="*/ 0 w 1257300"/>
              <a:gd name="connsiteY0" fmla="*/ 403860 h 525780"/>
              <a:gd name="connsiteX1" fmla="*/ 121920 w 1257300"/>
              <a:gd name="connsiteY1" fmla="*/ 312420 h 525780"/>
              <a:gd name="connsiteX2" fmla="*/ 205740 w 1257300"/>
              <a:gd name="connsiteY2" fmla="*/ 525780 h 525780"/>
              <a:gd name="connsiteX3" fmla="*/ 327660 w 1257300"/>
              <a:gd name="connsiteY3" fmla="*/ 0 h 525780"/>
              <a:gd name="connsiteX4" fmla="*/ 1257300 w 1257300"/>
              <a:gd name="connsiteY4" fmla="*/ 0 h 525780"/>
              <a:gd name="connsiteX0" fmla="*/ 0 w 1257300"/>
              <a:gd name="connsiteY0" fmla="*/ 403860 h 525780"/>
              <a:gd name="connsiteX1" fmla="*/ 144780 w 1257300"/>
              <a:gd name="connsiteY1" fmla="*/ 350520 h 525780"/>
              <a:gd name="connsiteX2" fmla="*/ 205740 w 1257300"/>
              <a:gd name="connsiteY2" fmla="*/ 525780 h 525780"/>
              <a:gd name="connsiteX3" fmla="*/ 327660 w 1257300"/>
              <a:gd name="connsiteY3" fmla="*/ 0 h 525780"/>
              <a:gd name="connsiteX4" fmla="*/ 1257300 w 1257300"/>
              <a:gd name="connsiteY4" fmla="*/ 0 h 525780"/>
              <a:gd name="connsiteX0" fmla="*/ 0 w 1219200"/>
              <a:gd name="connsiteY0" fmla="*/ 434340 h 525780"/>
              <a:gd name="connsiteX1" fmla="*/ 106680 w 1219200"/>
              <a:gd name="connsiteY1" fmla="*/ 350520 h 525780"/>
              <a:gd name="connsiteX2" fmla="*/ 167640 w 1219200"/>
              <a:gd name="connsiteY2" fmla="*/ 525780 h 525780"/>
              <a:gd name="connsiteX3" fmla="*/ 289560 w 1219200"/>
              <a:gd name="connsiteY3" fmla="*/ 0 h 525780"/>
              <a:gd name="connsiteX4" fmla="*/ 1219200 w 1219200"/>
              <a:gd name="connsiteY4" fmla="*/ 0 h 525780"/>
              <a:gd name="connsiteX0" fmla="*/ 0 w 1219200"/>
              <a:gd name="connsiteY0" fmla="*/ 434340 h 525780"/>
              <a:gd name="connsiteX1" fmla="*/ 142953 w 1219200"/>
              <a:gd name="connsiteY1" fmla="*/ 339317 h 525780"/>
              <a:gd name="connsiteX2" fmla="*/ 167640 w 1219200"/>
              <a:gd name="connsiteY2" fmla="*/ 525780 h 525780"/>
              <a:gd name="connsiteX3" fmla="*/ 289560 w 1219200"/>
              <a:gd name="connsiteY3" fmla="*/ 0 h 525780"/>
              <a:gd name="connsiteX4" fmla="*/ 1219200 w 1219200"/>
              <a:gd name="connsiteY4" fmla="*/ 0 h 525780"/>
              <a:gd name="connsiteX0" fmla="*/ 0 w 1182927"/>
              <a:gd name="connsiteY0" fmla="*/ 467950 h 525780"/>
              <a:gd name="connsiteX1" fmla="*/ 106680 w 1182927"/>
              <a:gd name="connsiteY1" fmla="*/ 339317 h 525780"/>
              <a:gd name="connsiteX2" fmla="*/ 131367 w 1182927"/>
              <a:gd name="connsiteY2" fmla="*/ 525780 h 525780"/>
              <a:gd name="connsiteX3" fmla="*/ 253287 w 1182927"/>
              <a:gd name="connsiteY3" fmla="*/ 0 h 525780"/>
              <a:gd name="connsiteX4" fmla="*/ 1182927 w 1182927"/>
              <a:gd name="connsiteY4" fmla="*/ 0 h 525780"/>
              <a:gd name="connsiteX0" fmla="*/ 0 w 1144236"/>
              <a:gd name="connsiteY0" fmla="*/ 441062 h 525780"/>
              <a:gd name="connsiteX1" fmla="*/ 67989 w 1144236"/>
              <a:gd name="connsiteY1" fmla="*/ 339317 h 525780"/>
              <a:gd name="connsiteX2" fmla="*/ 92676 w 1144236"/>
              <a:gd name="connsiteY2" fmla="*/ 525780 h 525780"/>
              <a:gd name="connsiteX3" fmla="*/ 214596 w 1144236"/>
              <a:gd name="connsiteY3" fmla="*/ 0 h 525780"/>
              <a:gd name="connsiteX4" fmla="*/ 1144236 w 1144236"/>
              <a:gd name="connsiteY4" fmla="*/ 0 h 525780"/>
              <a:gd name="connsiteX0" fmla="*/ 0 w 1598852"/>
              <a:gd name="connsiteY0" fmla="*/ 441062 h 525780"/>
              <a:gd name="connsiteX1" fmla="*/ 67989 w 1598852"/>
              <a:gd name="connsiteY1" fmla="*/ 339317 h 525780"/>
              <a:gd name="connsiteX2" fmla="*/ 92676 w 1598852"/>
              <a:gd name="connsiteY2" fmla="*/ 525780 h 525780"/>
              <a:gd name="connsiteX3" fmla="*/ 214596 w 1598852"/>
              <a:gd name="connsiteY3" fmla="*/ 0 h 525780"/>
              <a:gd name="connsiteX4" fmla="*/ 1598852 w 1598852"/>
              <a:gd name="connsiteY4" fmla="*/ 0 h 525780"/>
              <a:gd name="connsiteX0" fmla="*/ 0 w 1598852"/>
              <a:gd name="connsiteY0" fmla="*/ 441062 h 525780"/>
              <a:gd name="connsiteX1" fmla="*/ 67990 w 1598852"/>
              <a:gd name="connsiteY1" fmla="*/ 421050 h 525780"/>
              <a:gd name="connsiteX2" fmla="*/ 92676 w 1598852"/>
              <a:gd name="connsiteY2" fmla="*/ 525780 h 525780"/>
              <a:gd name="connsiteX3" fmla="*/ 214596 w 1598852"/>
              <a:gd name="connsiteY3" fmla="*/ 0 h 525780"/>
              <a:gd name="connsiteX4" fmla="*/ 1598852 w 1598852"/>
              <a:gd name="connsiteY4" fmla="*/ 0 h 525780"/>
              <a:gd name="connsiteX0" fmla="*/ 0 w 1586761"/>
              <a:gd name="connsiteY0" fmla="*/ 470252 h 525780"/>
              <a:gd name="connsiteX1" fmla="*/ 55899 w 1586761"/>
              <a:gd name="connsiteY1" fmla="*/ 421050 h 525780"/>
              <a:gd name="connsiteX2" fmla="*/ 80585 w 1586761"/>
              <a:gd name="connsiteY2" fmla="*/ 525780 h 525780"/>
              <a:gd name="connsiteX3" fmla="*/ 202505 w 1586761"/>
              <a:gd name="connsiteY3" fmla="*/ 0 h 525780"/>
              <a:gd name="connsiteX4" fmla="*/ 1586761 w 1586761"/>
              <a:gd name="connsiteY4" fmla="*/ 0 h 525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761" h="525780">
                <a:moveTo>
                  <a:pt x="0" y="470252"/>
                </a:moveTo>
                <a:lnTo>
                  <a:pt x="55899" y="421050"/>
                </a:lnTo>
                <a:lnTo>
                  <a:pt x="80585" y="525780"/>
                </a:lnTo>
                <a:lnTo>
                  <a:pt x="202505" y="0"/>
                </a:lnTo>
                <a:lnTo>
                  <a:pt x="1586761" y="0"/>
                </a:lnTo>
              </a:path>
            </a:pathLst>
          </a:custGeom>
          <a:no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537" name="テキスト ボックス 536"/>
          <p:cNvSpPr txBox="1"/>
          <p:nvPr/>
        </p:nvSpPr>
        <p:spPr bwMode="auto">
          <a:xfrm>
            <a:off x="9972759" y="5824650"/>
            <a:ext cx="81464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ja-JP" altLang="en-US" sz="1200" b="1" dirty="0">
                <a:latin typeface="HG正楷書体-PRO" panose="03000600000000000000" pitchFamily="66" charset="-128"/>
                <a:ea typeface="HG正楷書体-PRO" panose="03000600000000000000" pitchFamily="66" charset="-128"/>
                <a:cs typeface="Times New Roman" pitchFamily="18" charset="0"/>
              </a:rPr>
              <a:t>（</a:t>
            </a:r>
            <a:r>
              <a:rPr kumimoji="1" lang="en-US" altLang="ja-JP" sz="1200" b="1" dirty="0">
                <a:latin typeface="HG正楷書体-PRO" panose="03000600000000000000" pitchFamily="66" charset="-128"/>
                <a:ea typeface="HG正楷書体-PRO" panose="03000600000000000000" pitchFamily="66" charset="-128"/>
                <a:cs typeface="Times New Roman" pitchFamily="18" charset="0"/>
              </a:rPr>
              <a:t>1-     )</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pic>
        <p:nvPicPr>
          <p:cNvPr id="545" name="図 544"/>
          <p:cNvPicPr>
            <a:picLocks noChangeAspect="1"/>
          </p:cNvPicPr>
          <p:nvPr/>
        </p:nvPicPr>
        <p:blipFill>
          <a:blip r:embed="rId2"/>
          <a:stretch>
            <a:fillRect/>
          </a:stretch>
        </p:blipFill>
        <p:spPr>
          <a:xfrm>
            <a:off x="9823163" y="5813036"/>
            <a:ext cx="347502" cy="329213"/>
          </a:xfrm>
          <a:prstGeom prst="rect">
            <a:avLst/>
          </a:prstGeom>
        </p:spPr>
      </p:pic>
      <p:sp>
        <p:nvSpPr>
          <p:cNvPr id="585" name="フリーフォーム 584"/>
          <p:cNvSpPr/>
          <p:nvPr/>
        </p:nvSpPr>
        <p:spPr bwMode="auto">
          <a:xfrm>
            <a:off x="9707751" y="5847751"/>
            <a:ext cx="1000023" cy="264120"/>
          </a:xfrm>
          <a:custGeom>
            <a:avLst/>
            <a:gdLst>
              <a:gd name="connsiteX0" fmla="*/ 0 w 1303020"/>
              <a:gd name="connsiteY0" fmla="*/ 297180 h 525780"/>
              <a:gd name="connsiteX1" fmla="*/ 83820 w 1303020"/>
              <a:gd name="connsiteY1" fmla="*/ 213360 h 525780"/>
              <a:gd name="connsiteX2" fmla="*/ 198120 w 1303020"/>
              <a:gd name="connsiteY2" fmla="*/ 525780 h 525780"/>
              <a:gd name="connsiteX3" fmla="*/ 320040 w 1303020"/>
              <a:gd name="connsiteY3" fmla="*/ 0 h 525780"/>
              <a:gd name="connsiteX4" fmla="*/ 1249680 w 1303020"/>
              <a:gd name="connsiteY4" fmla="*/ 0 h 525780"/>
              <a:gd name="connsiteX5" fmla="*/ 1303020 w 1303020"/>
              <a:gd name="connsiteY5" fmla="*/ 53340 h 525780"/>
              <a:gd name="connsiteX0" fmla="*/ 0 w 1249680"/>
              <a:gd name="connsiteY0" fmla="*/ 297180 h 525780"/>
              <a:gd name="connsiteX1" fmla="*/ 83820 w 1249680"/>
              <a:gd name="connsiteY1" fmla="*/ 213360 h 525780"/>
              <a:gd name="connsiteX2" fmla="*/ 198120 w 1249680"/>
              <a:gd name="connsiteY2" fmla="*/ 525780 h 525780"/>
              <a:gd name="connsiteX3" fmla="*/ 320040 w 1249680"/>
              <a:gd name="connsiteY3" fmla="*/ 0 h 525780"/>
              <a:gd name="connsiteX4" fmla="*/ 1249680 w 1249680"/>
              <a:gd name="connsiteY4" fmla="*/ 0 h 525780"/>
              <a:gd name="connsiteX0" fmla="*/ 0 w 1249680"/>
              <a:gd name="connsiteY0" fmla="*/ 297180 h 525780"/>
              <a:gd name="connsiteX1" fmla="*/ 114300 w 1249680"/>
              <a:gd name="connsiteY1" fmla="*/ 312420 h 525780"/>
              <a:gd name="connsiteX2" fmla="*/ 198120 w 1249680"/>
              <a:gd name="connsiteY2" fmla="*/ 525780 h 525780"/>
              <a:gd name="connsiteX3" fmla="*/ 320040 w 1249680"/>
              <a:gd name="connsiteY3" fmla="*/ 0 h 525780"/>
              <a:gd name="connsiteX4" fmla="*/ 1249680 w 1249680"/>
              <a:gd name="connsiteY4" fmla="*/ 0 h 525780"/>
              <a:gd name="connsiteX0" fmla="*/ 0 w 1257300"/>
              <a:gd name="connsiteY0" fmla="*/ 403860 h 525780"/>
              <a:gd name="connsiteX1" fmla="*/ 121920 w 1257300"/>
              <a:gd name="connsiteY1" fmla="*/ 312420 h 525780"/>
              <a:gd name="connsiteX2" fmla="*/ 205740 w 1257300"/>
              <a:gd name="connsiteY2" fmla="*/ 525780 h 525780"/>
              <a:gd name="connsiteX3" fmla="*/ 327660 w 1257300"/>
              <a:gd name="connsiteY3" fmla="*/ 0 h 525780"/>
              <a:gd name="connsiteX4" fmla="*/ 1257300 w 1257300"/>
              <a:gd name="connsiteY4" fmla="*/ 0 h 525780"/>
              <a:gd name="connsiteX0" fmla="*/ 0 w 1257300"/>
              <a:gd name="connsiteY0" fmla="*/ 403860 h 525780"/>
              <a:gd name="connsiteX1" fmla="*/ 144780 w 1257300"/>
              <a:gd name="connsiteY1" fmla="*/ 350520 h 525780"/>
              <a:gd name="connsiteX2" fmla="*/ 205740 w 1257300"/>
              <a:gd name="connsiteY2" fmla="*/ 525780 h 525780"/>
              <a:gd name="connsiteX3" fmla="*/ 327660 w 1257300"/>
              <a:gd name="connsiteY3" fmla="*/ 0 h 525780"/>
              <a:gd name="connsiteX4" fmla="*/ 1257300 w 1257300"/>
              <a:gd name="connsiteY4" fmla="*/ 0 h 525780"/>
              <a:gd name="connsiteX0" fmla="*/ 0 w 1219200"/>
              <a:gd name="connsiteY0" fmla="*/ 434340 h 525780"/>
              <a:gd name="connsiteX1" fmla="*/ 106680 w 1219200"/>
              <a:gd name="connsiteY1" fmla="*/ 350520 h 525780"/>
              <a:gd name="connsiteX2" fmla="*/ 167640 w 1219200"/>
              <a:gd name="connsiteY2" fmla="*/ 525780 h 525780"/>
              <a:gd name="connsiteX3" fmla="*/ 289560 w 1219200"/>
              <a:gd name="connsiteY3" fmla="*/ 0 h 525780"/>
              <a:gd name="connsiteX4" fmla="*/ 1219200 w 1219200"/>
              <a:gd name="connsiteY4" fmla="*/ 0 h 525780"/>
              <a:gd name="connsiteX0" fmla="*/ 0 w 1219200"/>
              <a:gd name="connsiteY0" fmla="*/ 434340 h 525780"/>
              <a:gd name="connsiteX1" fmla="*/ 142953 w 1219200"/>
              <a:gd name="connsiteY1" fmla="*/ 339317 h 525780"/>
              <a:gd name="connsiteX2" fmla="*/ 167640 w 1219200"/>
              <a:gd name="connsiteY2" fmla="*/ 525780 h 525780"/>
              <a:gd name="connsiteX3" fmla="*/ 289560 w 1219200"/>
              <a:gd name="connsiteY3" fmla="*/ 0 h 525780"/>
              <a:gd name="connsiteX4" fmla="*/ 1219200 w 1219200"/>
              <a:gd name="connsiteY4" fmla="*/ 0 h 525780"/>
              <a:gd name="connsiteX0" fmla="*/ 0 w 1182927"/>
              <a:gd name="connsiteY0" fmla="*/ 467950 h 525780"/>
              <a:gd name="connsiteX1" fmla="*/ 106680 w 1182927"/>
              <a:gd name="connsiteY1" fmla="*/ 339317 h 525780"/>
              <a:gd name="connsiteX2" fmla="*/ 131367 w 1182927"/>
              <a:gd name="connsiteY2" fmla="*/ 525780 h 525780"/>
              <a:gd name="connsiteX3" fmla="*/ 253287 w 1182927"/>
              <a:gd name="connsiteY3" fmla="*/ 0 h 525780"/>
              <a:gd name="connsiteX4" fmla="*/ 1182927 w 1182927"/>
              <a:gd name="connsiteY4" fmla="*/ 0 h 525780"/>
              <a:gd name="connsiteX0" fmla="*/ 0 w 1144236"/>
              <a:gd name="connsiteY0" fmla="*/ 441062 h 525780"/>
              <a:gd name="connsiteX1" fmla="*/ 67989 w 1144236"/>
              <a:gd name="connsiteY1" fmla="*/ 339317 h 525780"/>
              <a:gd name="connsiteX2" fmla="*/ 92676 w 1144236"/>
              <a:gd name="connsiteY2" fmla="*/ 525780 h 525780"/>
              <a:gd name="connsiteX3" fmla="*/ 214596 w 1144236"/>
              <a:gd name="connsiteY3" fmla="*/ 0 h 525780"/>
              <a:gd name="connsiteX4" fmla="*/ 1144236 w 1144236"/>
              <a:gd name="connsiteY4" fmla="*/ 0 h 525780"/>
              <a:gd name="connsiteX0" fmla="*/ 0 w 1598852"/>
              <a:gd name="connsiteY0" fmla="*/ 441062 h 525780"/>
              <a:gd name="connsiteX1" fmla="*/ 67989 w 1598852"/>
              <a:gd name="connsiteY1" fmla="*/ 339317 h 525780"/>
              <a:gd name="connsiteX2" fmla="*/ 92676 w 1598852"/>
              <a:gd name="connsiteY2" fmla="*/ 525780 h 525780"/>
              <a:gd name="connsiteX3" fmla="*/ 214596 w 1598852"/>
              <a:gd name="connsiteY3" fmla="*/ 0 h 525780"/>
              <a:gd name="connsiteX4" fmla="*/ 1598852 w 1598852"/>
              <a:gd name="connsiteY4" fmla="*/ 0 h 525780"/>
              <a:gd name="connsiteX0" fmla="*/ 0 w 1598852"/>
              <a:gd name="connsiteY0" fmla="*/ 441062 h 525780"/>
              <a:gd name="connsiteX1" fmla="*/ 67990 w 1598852"/>
              <a:gd name="connsiteY1" fmla="*/ 421050 h 525780"/>
              <a:gd name="connsiteX2" fmla="*/ 92676 w 1598852"/>
              <a:gd name="connsiteY2" fmla="*/ 525780 h 525780"/>
              <a:gd name="connsiteX3" fmla="*/ 214596 w 1598852"/>
              <a:gd name="connsiteY3" fmla="*/ 0 h 525780"/>
              <a:gd name="connsiteX4" fmla="*/ 1598852 w 1598852"/>
              <a:gd name="connsiteY4" fmla="*/ 0 h 525780"/>
              <a:gd name="connsiteX0" fmla="*/ 0 w 1586761"/>
              <a:gd name="connsiteY0" fmla="*/ 470252 h 525780"/>
              <a:gd name="connsiteX1" fmla="*/ 55899 w 1586761"/>
              <a:gd name="connsiteY1" fmla="*/ 421050 h 525780"/>
              <a:gd name="connsiteX2" fmla="*/ 80585 w 1586761"/>
              <a:gd name="connsiteY2" fmla="*/ 525780 h 525780"/>
              <a:gd name="connsiteX3" fmla="*/ 202505 w 1586761"/>
              <a:gd name="connsiteY3" fmla="*/ 0 h 525780"/>
              <a:gd name="connsiteX4" fmla="*/ 1586761 w 1586761"/>
              <a:gd name="connsiteY4" fmla="*/ 0 h 525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761" h="525780">
                <a:moveTo>
                  <a:pt x="0" y="470252"/>
                </a:moveTo>
                <a:lnTo>
                  <a:pt x="55899" y="421050"/>
                </a:lnTo>
                <a:lnTo>
                  <a:pt x="80585" y="525780"/>
                </a:lnTo>
                <a:lnTo>
                  <a:pt x="202505" y="0"/>
                </a:lnTo>
                <a:lnTo>
                  <a:pt x="1586761" y="0"/>
                </a:lnTo>
              </a:path>
            </a:pathLst>
          </a:custGeom>
          <a:no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pic>
        <p:nvPicPr>
          <p:cNvPr id="544" name="図 543"/>
          <p:cNvPicPr>
            <a:picLocks noChangeAspect="1"/>
          </p:cNvPicPr>
          <p:nvPr/>
        </p:nvPicPr>
        <p:blipFill>
          <a:blip r:embed="rId3"/>
          <a:stretch>
            <a:fillRect/>
          </a:stretch>
        </p:blipFill>
        <p:spPr>
          <a:xfrm>
            <a:off x="9680618" y="5826960"/>
            <a:ext cx="347502" cy="329213"/>
          </a:xfrm>
          <a:prstGeom prst="rect">
            <a:avLst/>
          </a:prstGeom>
        </p:spPr>
      </p:pic>
      <p:sp>
        <p:nvSpPr>
          <p:cNvPr id="584" name="フリーフォーム 583"/>
          <p:cNvSpPr/>
          <p:nvPr/>
        </p:nvSpPr>
        <p:spPr bwMode="auto">
          <a:xfrm>
            <a:off x="7989677" y="6382112"/>
            <a:ext cx="1000023" cy="343130"/>
          </a:xfrm>
          <a:custGeom>
            <a:avLst/>
            <a:gdLst>
              <a:gd name="connsiteX0" fmla="*/ 0 w 1303020"/>
              <a:gd name="connsiteY0" fmla="*/ 297180 h 525780"/>
              <a:gd name="connsiteX1" fmla="*/ 83820 w 1303020"/>
              <a:gd name="connsiteY1" fmla="*/ 213360 h 525780"/>
              <a:gd name="connsiteX2" fmla="*/ 198120 w 1303020"/>
              <a:gd name="connsiteY2" fmla="*/ 525780 h 525780"/>
              <a:gd name="connsiteX3" fmla="*/ 320040 w 1303020"/>
              <a:gd name="connsiteY3" fmla="*/ 0 h 525780"/>
              <a:gd name="connsiteX4" fmla="*/ 1249680 w 1303020"/>
              <a:gd name="connsiteY4" fmla="*/ 0 h 525780"/>
              <a:gd name="connsiteX5" fmla="*/ 1303020 w 1303020"/>
              <a:gd name="connsiteY5" fmla="*/ 53340 h 525780"/>
              <a:gd name="connsiteX0" fmla="*/ 0 w 1249680"/>
              <a:gd name="connsiteY0" fmla="*/ 297180 h 525780"/>
              <a:gd name="connsiteX1" fmla="*/ 83820 w 1249680"/>
              <a:gd name="connsiteY1" fmla="*/ 213360 h 525780"/>
              <a:gd name="connsiteX2" fmla="*/ 198120 w 1249680"/>
              <a:gd name="connsiteY2" fmla="*/ 525780 h 525780"/>
              <a:gd name="connsiteX3" fmla="*/ 320040 w 1249680"/>
              <a:gd name="connsiteY3" fmla="*/ 0 h 525780"/>
              <a:gd name="connsiteX4" fmla="*/ 1249680 w 1249680"/>
              <a:gd name="connsiteY4" fmla="*/ 0 h 525780"/>
              <a:gd name="connsiteX0" fmla="*/ 0 w 1249680"/>
              <a:gd name="connsiteY0" fmla="*/ 297180 h 525780"/>
              <a:gd name="connsiteX1" fmla="*/ 114300 w 1249680"/>
              <a:gd name="connsiteY1" fmla="*/ 312420 h 525780"/>
              <a:gd name="connsiteX2" fmla="*/ 198120 w 1249680"/>
              <a:gd name="connsiteY2" fmla="*/ 525780 h 525780"/>
              <a:gd name="connsiteX3" fmla="*/ 320040 w 1249680"/>
              <a:gd name="connsiteY3" fmla="*/ 0 h 525780"/>
              <a:gd name="connsiteX4" fmla="*/ 1249680 w 1249680"/>
              <a:gd name="connsiteY4" fmla="*/ 0 h 525780"/>
              <a:gd name="connsiteX0" fmla="*/ 0 w 1257300"/>
              <a:gd name="connsiteY0" fmla="*/ 403860 h 525780"/>
              <a:gd name="connsiteX1" fmla="*/ 121920 w 1257300"/>
              <a:gd name="connsiteY1" fmla="*/ 312420 h 525780"/>
              <a:gd name="connsiteX2" fmla="*/ 205740 w 1257300"/>
              <a:gd name="connsiteY2" fmla="*/ 525780 h 525780"/>
              <a:gd name="connsiteX3" fmla="*/ 327660 w 1257300"/>
              <a:gd name="connsiteY3" fmla="*/ 0 h 525780"/>
              <a:gd name="connsiteX4" fmla="*/ 1257300 w 1257300"/>
              <a:gd name="connsiteY4" fmla="*/ 0 h 525780"/>
              <a:gd name="connsiteX0" fmla="*/ 0 w 1257300"/>
              <a:gd name="connsiteY0" fmla="*/ 403860 h 525780"/>
              <a:gd name="connsiteX1" fmla="*/ 144780 w 1257300"/>
              <a:gd name="connsiteY1" fmla="*/ 350520 h 525780"/>
              <a:gd name="connsiteX2" fmla="*/ 205740 w 1257300"/>
              <a:gd name="connsiteY2" fmla="*/ 525780 h 525780"/>
              <a:gd name="connsiteX3" fmla="*/ 327660 w 1257300"/>
              <a:gd name="connsiteY3" fmla="*/ 0 h 525780"/>
              <a:gd name="connsiteX4" fmla="*/ 1257300 w 1257300"/>
              <a:gd name="connsiteY4" fmla="*/ 0 h 525780"/>
              <a:gd name="connsiteX0" fmla="*/ 0 w 1219200"/>
              <a:gd name="connsiteY0" fmla="*/ 434340 h 525780"/>
              <a:gd name="connsiteX1" fmla="*/ 106680 w 1219200"/>
              <a:gd name="connsiteY1" fmla="*/ 350520 h 525780"/>
              <a:gd name="connsiteX2" fmla="*/ 167640 w 1219200"/>
              <a:gd name="connsiteY2" fmla="*/ 525780 h 525780"/>
              <a:gd name="connsiteX3" fmla="*/ 289560 w 1219200"/>
              <a:gd name="connsiteY3" fmla="*/ 0 h 525780"/>
              <a:gd name="connsiteX4" fmla="*/ 1219200 w 1219200"/>
              <a:gd name="connsiteY4" fmla="*/ 0 h 525780"/>
              <a:gd name="connsiteX0" fmla="*/ 0 w 1219200"/>
              <a:gd name="connsiteY0" fmla="*/ 434340 h 525780"/>
              <a:gd name="connsiteX1" fmla="*/ 142953 w 1219200"/>
              <a:gd name="connsiteY1" fmla="*/ 339317 h 525780"/>
              <a:gd name="connsiteX2" fmla="*/ 167640 w 1219200"/>
              <a:gd name="connsiteY2" fmla="*/ 525780 h 525780"/>
              <a:gd name="connsiteX3" fmla="*/ 289560 w 1219200"/>
              <a:gd name="connsiteY3" fmla="*/ 0 h 525780"/>
              <a:gd name="connsiteX4" fmla="*/ 1219200 w 1219200"/>
              <a:gd name="connsiteY4" fmla="*/ 0 h 525780"/>
              <a:gd name="connsiteX0" fmla="*/ 0 w 1182927"/>
              <a:gd name="connsiteY0" fmla="*/ 467950 h 525780"/>
              <a:gd name="connsiteX1" fmla="*/ 106680 w 1182927"/>
              <a:gd name="connsiteY1" fmla="*/ 339317 h 525780"/>
              <a:gd name="connsiteX2" fmla="*/ 131367 w 1182927"/>
              <a:gd name="connsiteY2" fmla="*/ 525780 h 525780"/>
              <a:gd name="connsiteX3" fmla="*/ 253287 w 1182927"/>
              <a:gd name="connsiteY3" fmla="*/ 0 h 525780"/>
              <a:gd name="connsiteX4" fmla="*/ 1182927 w 1182927"/>
              <a:gd name="connsiteY4" fmla="*/ 0 h 525780"/>
              <a:gd name="connsiteX0" fmla="*/ 0 w 1144236"/>
              <a:gd name="connsiteY0" fmla="*/ 441062 h 525780"/>
              <a:gd name="connsiteX1" fmla="*/ 67989 w 1144236"/>
              <a:gd name="connsiteY1" fmla="*/ 339317 h 525780"/>
              <a:gd name="connsiteX2" fmla="*/ 92676 w 1144236"/>
              <a:gd name="connsiteY2" fmla="*/ 525780 h 525780"/>
              <a:gd name="connsiteX3" fmla="*/ 214596 w 1144236"/>
              <a:gd name="connsiteY3" fmla="*/ 0 h 525780"/>
              <a:gd name="connsiteX4" fmla="*/ 1144236 w 1144236"/>
              <a:gd name="connsiteY4" fmla="*/ 0 h 525780"/>
              <a:gd name="connsiteX0" fmla="*/ 0 w 1598852"/>
              <a:gd name="connsiteY0" fmla="*/ 441062 h 525780"/>
              <a:gd name="connsiteX1" fmla="*/ 67989 w 1598852"/>
              <a:gd name="connsiteY1" fmla="*/ 339317 h 525780"/>
              <a:gd name="connsiteX2" fmla="*/ 92676 w 1598852"/>
              <a:gd name="connsiteY2" fmla="*/ 525780 h 525780"/>
              <a:gd name="connsiteX3" fmla="*/ 214596 w 1598852"/>
              <a:gd name="connsiteY3" fmla="*/ 0 h 525780"/>
              <a:gd name="connsiteX4" fmla="*/ 1598852 w 1598852"/>
              <a:gd name="connsiteY4" fmla="*/ 0 h 525780"/>
              <a:gd name="connsiteX0" fmla="*/ 0 w 1598852"/>
              <a:gd name="connsiteY0" fmla="*/ 441062 h 525780"/>
              <a:gd name="connsiteX1" fmla="*/ 67990 w 1598852"/>
              <a:gd name="connsiteY1" fmla="*/ 421050 h 525780"/>
              <a:gd name="connsiteX2" fmla="*/ 92676 w 1598852"/>
              <a:gd name="connsiteY2" fmla="*/ 525780 h 525780"/>
              <a:gd name="connsiteX3" fmla="*/ 214596 w 1598852"/>
              <a:gd name="connsiteY3" fmla="*/ 0 h 525780"/>
              <a:gd name="connsiteX4" fmla="*/ 1598852 w 1598852"/>
              <a:gd name="connsiteY4" fmla="*/ 0 h 525780"/>
              <a:gd name="connsiteX0" fmla="*/ 0 w 1586761"/>
              <a:gd name="connsiteY0" fmla="*/ 470252 h 525780"/>
              <a:gd name="connsiteX1" fmla="*/ 55899 w 1586761"/>
              <a:gd name="connsiteY1" fmla="*/ 421050 h 525780"/>
              <a:gd name="connsiteX2" fmla="*/ 80585 w 1586761"/>
              <a:gd name="connsiteY2" fmla="*/ 525780 h 525780"/>
              <a:gd name="connsiteX3" fmla="*/ 202505 w 1586761"/>
              <a:gd name="connsiteY3" fmla="*/ 0 h 525780"/>
              <a:gd name="connsiteX4" fmla="*/ 1586761 w 1586761"/>
              <a:gd name="connsiteY4" fmla="*/ 0 h 525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761" h="525780">
                <a:moveTo>
                  <a:pt x="0" y="470252"/>
                </a:moveTo>
                <a:lnTo>
                  <a:pt x="55899" y="421050"/>
                </a:lnTo>
                <a:lnTo>
                  <a:pt x="80585" y="525780"/>
                </a:lnTo>
                <a:lnTo>
                  <a:pt x="202505" y="0"/>
                </a:lnTo>
                <a:lnTo>
                  <a:pt x="1586761" y="0"/>
                </a:lnTo>
              </a:path>
            </a:pathLst>
          </a:custGeom>
          <a:no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555" name="テキスト ボックス 554"/>
          <p:cNvSpPr txBox="1"/>
          <p:nvPr/>
        </p:nvSpPr>
        <p:spPr bwMode="auto">
          <a:xfrm>
            <a:off x="9383589" y="6295769"/>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1200" b="1" dirty="0">
                <a:latin typeface="HG正楷書体-PRO" panose="03000600000000000000" pitchFamily="66" charset="-128"/>
                <a:ea typeface="HG正楷書体-PRO" panose="03000600000000000000" pitchFamily="66" charset="-128"/>
                <a:cs typeface="Times New Roman" pitchFamily="18" charset="0"/>
              </a:rPr>
              <a:t>－</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pic>
        <p:nvPicPr>
          <p:cNvPr id="541" name="図 540"/>
          <p:cNvPicPr>
            <a:picLocks noChangeAspect="1"/>
          </p:cNvPicPr>
          <p:nvPr/>
        </p:nvPicPr>
        <p:blipFill>
          <a:blip r:embed="rId3"/>
          <a:stretch>
            <a:fillRect/>
          </a:stretch>
        </p:blipFill>
        <p:spPr>
          <a:xfrm>
            <a:off x="9062819" y="5826960"/>
            <a:ext cx="347502" cy="329213"/>
          </a:xfrm>
          <a:prstGeom prst="rect">
            <a:avLst/>
          </a:prstGeom>
        </p:spPr>
      </p:pic>
      <p:pic>
        <p:nvPicPr>
          <p:cNvPr id="542" name="図 541"/>
          <p:cNvPicPr>
            <a:picLocks noChangeAspect="1"/>
          </p:cNvPicPr>
          <p:nvPr/>
        </p:nvPicPr>
        <p:blipFill>
          <a:blip r:embed="rId2"/>
          <a:stretch>
            <a:fillRect/>
          </a:stretch>
        </p:blipFill>
        <p:spPr>
          <a:xfrm>
            <a:off x="9205364" y="5813036"/>
            <a:ext cx="347502" cy="329213"/>
          </a:xfrm>
          <a:prstGeom prst="rect">
            <a:avLst/>
          </a:prstGeom>
        </p:spPr>
      </p:pic>
      <p:sp>
        <p:nvSpPr>
          <p:cNvPr id="507" name="テキスト ボックス 506"/>
          <p:cNvSpPr txBox="1"/>
          <p:nvPr/>
        </p:nvSpPr>
        <p:spPr bwMode="auto">
          <a:xfrm>
            <a:off x="7657890" y="6397980"/>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1200" b="1" dirty="0">
                <a:latin typeface="HG正楷書体-PRO" panose="03000600000000000000" pitchFamily="66" charset="-128"/>
                <a:ea typeface="HG正楷書体-PRO" panose="03000600000000000000" pitchFamily="66" charset="-128"/>
                <a:cs typeface="Times New Roman" pitchFamily="18" charset="0"/>
              </a:rPr>
              <a:t>－</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sp>
        <p:nvSpPr>
          <p:cNvPr id="500" name="テキスト ボックス 499"/>
          <p:cNvSpPr txBox="1"/>
          <p:nvPr/>
        </p:nvSpPr>
        <p:spPr bwMode="auto">
          <a:xfrm>
            <a:off x="8822772" y="788826"/>
            <a:ext cx="3593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en-US" altLang="ja-JP" sz="1200" b="1" i="1" dirty="0">
                <a:latin typeface="HG正楷書体-PRO" panose="03000600000000000000" pitchFamily="66" charset="-128"/>
                <a:ea typeface="HG正楷書体-PRO" panose="03000600000000000000" pitchFamily="66" charset="-128"/>
                <a:cs typeface="Times New Roman" pitchFamily="18" charset="0"/>
              </a:rPr>
              <a:t>D</a:t>
            </a:r>
            <a:r>
              <a:rPr lang="en-US" altLang="ja-JP" sz="700" b="1" i="1" dirty="0">
                <a:latin typeface="HG正楷書体-PRO" panose="03000600000000000000" pitchFamily="66" charset="-128"/>
                <a:ea typeface="HG正楷書体-PRO" panose="03000600000000000000" pitchFamily="66" charset="-128"/>
                <a:cs typeface="Times New Roman" pitchFamily="18" charset="0"/>
              </a:rPr>
              <a:t>3</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pic>
        <p:nvPicPr>
          <p:cNvPr id="501" name="図 500"/>
          <p:cNvPicPr>
            <a:picLocks noChangeAspect="1"/>
          </p:cNvPicPr>
          <p:nvPr/>
        </p:nvPicPr>
        <p:blipFill>
          <a:blip r:embed="rId4"/>
          <a:stretch>
            <a:fillRect/>
          </a:stretch>
        </p:blipFill>
        <p:spPr>
          <a:xfrm>
            <a:off x="9036561" y="787414"/>
            <a:ext cx="295234" cy="318853"/>
          </a:xfrm>
          <a:prstGeom prst="rect">
            <a:avLst/>
          </a:prstGeom>
        </p:spPr>
      </p:pic>
      <p:pic>
        <p:nvPicPr>
          <p:cNvPr id="499" name="図 498"/>
          <p:cNvPicPr>
            <a:picLocks noChangeAspect="1"/>
          </p:cNvPicPr>
          <p:nvPr/>
        </p:nvPicPr>
        <p:blipFill>
          <a:blip r:embed="rId5"/>
          <a:stretch>
            <a:fillRect/>
          </a:stretch>
        </p:blipFill>
        <p:spPr>
          <a:xfrm>
            <a:off x="8984553" y="592012"/>
            <a:ext cx="303520" cy="287546"/>
          </a:xfrm>
          <a:prstGeom prst="rect">
            <a:avLst/>
          </a:prstGeom>
        </p:spPr>
      </p:pic>
      <p:pic>
        <p:nvPicPr>
          <p:cNvPr id="471" name="図 470"/>
          <p:cNvPicPr>
            <a:picLocks noChangeAspect="1"/>
          </p:cNvPicPr>
          <p:nvPr/>
        </p:nvPicPr>
        <p:blipFill>
          <a:blip r:embed="rId5"/>
          <a:stretch>
            <a:fillRect/>
          </a:stretch>
        </p:blipFill>
        <p:spPr>
          <a:xfrm>
            <a:off x="11308853" y="1484348"/>
            <a:ext cx="303520" cy="287546"/>
          </a:xfrm>
          <a:prstGeom prst="rect">
            <a:avLst/>
          </a:prstGeom>
        </p:spPr>
      </p:pic>
      <p:sp>
        <p:nvSpPr>
          <p:cNvPr id="469" name="テキスト ボックス 468"/>
          <p:cNvSpPr txBox="1"/>
          <p:nvPr/>
        </p:nvSpPr>
        <p:spPr bwMode="auto">
          <a:xfrm>
            <a:off x="11133532" y="1678665"/>
            <a:ext cx="3593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en-US" altLang="ja-JP" sz="1200" b="1" i="1" dirty="0">
                <a:latin typeface="HG正楷書体-PRO" panose="03000600000000000000" pitchFamily="66" charset="-128"/>
                <a:ea typeface="HG正楷書体-PRO" panose="03000600000000000000" pitchFamily="66" charset="-128"/>
                <a:cs typeface="Times New Roman" pitchFamily="18" charset="0"/>
              </a:rPr>
              <a:t>D</a:t>
            </a:r>
            <a:r>
              <a:rPr lang="en-US" altLang="ja-JP" sz="700" b="1" i="1" dirty="0">
                <a:latin typeface="HG正楷書体-PRO" panose="03000600000000000000" pitchFamily="66" charset="-128"/>
                <a:ea typeface="HG正楷書体-PRO" panose="03000600000000000000" pitchFamily="66" charset="-128"/>
                <a:cs typeface="Times New Roman" pitchFamily="18" charset="0"/>
              </a:rPr>
              <a:t>3</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pic>
        <p:nvPicPr>
          <p:cNvPr id="58370" name="Picture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010340" y="1973886"/>
            <a:ext cx="5981700" cy="354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1" name="Rectangle 8"/>
          <p:cNvSpPr>
            <a:spLocks noChangeArrowheads="1"/>
          </p:cNvSpPr>
          <p:nvPr/>
        </p:nvSpPr>
        <p:spPr bwMode="auto">
          <a:xfrm>
            <a:off x="107950" y="431800"/>
            <a:ext cx="6494463" cy="277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en-US" altLang="ja-JP" sz="1200">
                <a:latin typeface="HG丸ｺﾞｼｯｸM-PRO" panose="020F0600000000000000" pitchFamily="50" charset="-128"/>
                <a:ea typeface="HG丸ｺﾞｼｯｸM-PRO" panose="020F0600000000000000" pitchFamily="50" charset="-128"/>
                <a:cs typeface="Times New Roman" panose="02020603050405020304" pitchFamily="18" charset="0"/>
              </a:rPr>
              <a:t>1</a:t>
            </a: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）管理図とは</a:t>
            </a:r>
            <a:endParaRPr lang="en-US" altLang="ja-JP" sz="120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58372" name="Rectangle 9"/>
          <p:cNvSpPr>
            <a:spLocks noChangeArrowheads="1"/>
          </p:cNvSpPr>
          <p:nvPr/>
        </p:nvSpPr>
        <p:spPr bwMode="auto">
          <a:xfrm>
            <a:off x="107950" y="5299075"/>
            <a:ext cx="3068638" cy="277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a:t>
            </a:r>
            <a:r>
              <a:rPr lang="en-US" altLang="ja-JP" sz="1200" dirty="0">
                <a:latin typeface="HG丸ｺﾞｼｯｸM-PRO" panose="020F0600000000000000" pitchFamily="50" charset="-128"/>
                <a:ea typeface="HG丸ｺﾞｼｯｸM-PRO" panose="020F0600000000000000" pitchFamily="50" charset="-128"/>
              </a:rPr>
              <a:t>3</a:t>
            </a:r>
            <a:r>
              <a:rPr lang="ja-JP" altLang="en-US" sz="1200" dirty="0">
                <a:latin typeface="HG丸ｺﾞｼｯｸM-PRO" panose="020F0600000000000000" pitchFamily="50" charset="-128"/>
                <a:ea typeface="HG丸ｺﾞｼｯｸM-PRO" panose="020F0600000000000000" pitchFamily="50" charset="-128"/>
              </a:rPr>
              <a:t>）管理図の例（解析用管理図の例題）</a:t>
            </a:r>
            <a:endParaRPr lang="ja-JP" altLang="en-US" sz="2000" dirty="0">
              <a:latin typeface="HG丸ｺﾞｼｯｸM-PRO" panose="020F0600000000000000" pitchFamily="50" charset="-128"/>
              <a:ea typeface="HG丸ｺﾞｼｯｸM-PRO" panose="020F0600000000000000" pitchFamily="50" charset="-128"/>
            </a:endParaRPr>
          </a:p>
        </p:txBody>
      </p:sp>
      <p:sp>
        <p:nvSpPr>
          <p:cNvPr id="60423" name="Rectangle 11"/>
          <p:cNvSpPr>
            <a:spLocks noChangeArrowheads="1"/>
          </p:cNvSpPr>
          <p:nvPr/>
        </p:nvSpPr>
        <p:spPr bwMode="auto">
          <a:xfrm>
            <a:off x="107950" y="1398588"/>
            <a:ext cx="1530350" cy="461962"/>
          </a:xfrm>
          <a:prstGeom prst="rect">
            <a:avLst/>
          </a:prstGeom>
          <a:noFill/>
          <a:ln>
            <a:noFill/>
          </a:ln>
          <a:effectLst/>
        </p:spPr>
        <p:txBody>
          <a:bodyPr wrap="none" anchor="ctr">
            <a:spAutoFit/>
          </a:bodyPr>
          <a:lstStyle>
            <a:lvl1pPr indent="14605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indent="0">
              <a:spcBef>
                <a:spcPct val="0"/>
              </a:spcBef>
              <a:buFontTx/>
              <a:buNone/>
              <a:defRPr/>
            </a:pPr>
            <a:r>
              <a:rPr lang="ja-JP" altLang="en-US" sz="1200" dirty="0">
                <a:latin typeface="HG丸ｺﾞｼｯｸM-PRO" panose="020F0400000000000000" pitchFamily="50" charset="-128"/>
                <a:ea typeface="HG丸ｺﾞｼｯｸM-PRO" panose="020F0400000000000000" pitchFamily="50" charset="-128"/>
              </a:rPr>
              <a:t>（</a:t>
            </a:r>
            <a:r>
              <a:rPr lang="en-US" altLang="ja-JP" sz="1200" dirty="0">
                <a:latin typeface="HG丸ｺﾞｼｯｸM-PRO" panose="020F0400000000000000" pitchFamily="50" charset="-128"/>
                <a:ea typeface="HG丸ｺﾞｼｯｸM-PRO" panose="020F0400000000000000" pitchFamily="50" charset="-128"/>
              </a:rPr>
              <a:t>2</a:t>
            </a:r>
            <a:r>
              <a:rPr lang="ja-JP" altLang="en-US" sz="1200" dirty="0">
                <a:latin typeface="HG丸ｺﾞｼｯｸM-PRO" panose="020F0400000000000000" pitchFamily="50" charset="-128"/>
                <a:ea typeface="HG丸ｺﾞｼｯｸM-PRO" panose="020F0400000000000000" pitchFamily="50" charset="-128"/>
              </a:rPr>
              <a:t>）管理図の種類</a:t>
            </a:r>
          </a:p>
          <a:p>
            <a:pPr>
              <a:spcBef>
                <a:spcPct val="0"/>
              </a:spcBef>
              <a:buFontTx/>
              <a:buNone/>
              <a:defRPr/>
            </a:pPr>
            <a:endParaRPr lang="en-US" altLang="ja-JP" sz="1200" dirty="0">
              <a:latin typeface="HG丸ｺﾞｼｯｸM-PRO" panose="020F0400000000000000" pitchFamily="50" charset="-128"/>
              <a:ea typeface="HG丸ｺﾞｼｯｸM-PRO" panose="020F0400000000000000" pitchFamily="50" charset="-128"/>
            </a:endParaRPr>
          </a:p>
        </p:txBody>
      </p:sp>
      <p:grpSp>
        <p:nvGrpSpPr>
          <p:cNvPr id="58374" name="Group 314"/>
          <p:cNvGrpSpPr>
            <a:grpSpLocks/>
          </p:cNvGrpSpPr>
          <p:nvPr/>
        </p:nvGrpSpPr>
        <p:grpSpPr bwMode="auto">
          <a:xfrm>
            <a:off x="647700" y="5530850"/>
            <a:ext cx="1552575" cy="333375"/>
            <a:chOff x="408" y="3690"/>
            <a:chExt cx="978" cy="194"/>
          </a:xfrm>
        </p:grpSpPr>
        <p:grpSp>
          <p:nvGrpSpPr>
            <p:cNvPr id="58679" name="Group 309"/>
            <p:cNvGrpSpPr>
              <a:grpSpLocks/>
            </p:cNvGrpSpPr>
            <p:nvPr/>
          </p:nvGrpSpPr>
          <p:grpSpPr bwMode="auto">
            <a:xfrm>
              <a:off x="408" y="3690"/>
              <a:ext cx="336" cy="194"/>
              <a:chOff x="336" y="3552"/>
              <a:chExt cx="336" cy="194"/>
            </a:xfrm>
          </p:grpSpPr>
          <p:sp>
            <p:nvSpPr>
              <p:cNvPr id="58681" name="Text Box 310"/>
              <p:cNvSpPr txBox="1">
                <a:spLocks noChangeArrowheads="1"/>
              </p:cNvSpPr>
              <p:nvPr/>
            </p:nvSpPr>
            <p:spPr bwMode="auto">
              <a:xfrm>
                <a:off x="360" y="3603"/>
                <a:ext cx="288"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X</a:t>
                </a:r>
              </a:p>
            </p:txBody>
          </p:sp>
          <p:sp>
            <p:nvSpPr>
              <p:cNvPr id="58682" name="Text Box 311"/>
              <p:cNvSpPr txBox="1">
                <a:spLocks noChangeArrowheads="1"/>
              </p:cNvSpPr>
              <p:nvPr/>
            </p:nvSpPr>
            <p:spPr bwMode="auto">
              <a:xfrm>
                <a:off x="336" y="3552"/>
                <a:ext cx="336"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000">
                    <a:latin typeface="HG丸ｺﾞｼｯｸM-PRO" panose="020F0600000000000000" pitchFamily="50" charset="-128"/>
                    <a:ea typeface="HG丸ｺﾞｼｯｸM-PRO" panose="020F0600000000000000" pitchFamily="50" charset="-128"/>
                  </a:rPr>
                  <a:t>－</a:t>
                </a:r>
              </a:p>
            </p:txBody>
          </p:sp>
        </p:grpSp>
        <p:sp>
          <p:nvSpPr>
            <p:cNvPr id="58680" name="Text Box 312"/>
            <p:cNvSpPr txBox="1">
              <a:spLocks noChangeArrowheads="1"/>
            </p:cNvSpPr>
            <p:nvPr/>
          </p:nvSpPr>
          <p:spPr bwMode="auto">
            <a:xfrm>
              <a:off x="522" y="3720"/>
              <a:ext cx="864"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000">
                  <a:latin typeface="HG丸ｺﾞｼｯｸM-PRO" panose="020F0600000000000000" pitchFamily="50" charset="-128"/>
                  <a:ea typeface="HG丸ｺﾞｼｯｸM-PRO" panose="020F0600000000000000" pitchFamily="50" charset="-128"/>
                </a:rPr>
                <a:t>－</a:t>
              </a:r>
              <a:r>
                <a:rPr lang="en-US" altLang="ja-JP" sz="1000">
                  <a:latin typeface="HG丸ｺﾞｼｯｸM-PRO" panose="020F0600000000000000" pitchFamily="50" charset="-128"/>
                  <a:ea typeface="HG丸ｺﾞｼｯｸM-PRO" panose="020F0600000000000000" pitchFamily="50" charset="-128"/>
                </a:rPr>
                <a:t>R</a:t>
              </a:r>
              <a:r>
                <a:rPr lang="ja-JP" altLang="en-US" sz="1000">
                  <a:latin typeface="HG丸ｺﾞｼｯｸM-PRO" panose="020F0600000000000000" pitchFamily="50" charset="-128"/>
                  <a:ea typeface="HG丸ｺﾞｼｯｸM-PRO" panose="020F0600000000000000" pitchFamily="50" charset="-128"/>
                </a:rPr>
                <a:t>管理図の実施例</a:t>
              </a:r>
            </a:p>
          </p:txBody>
        </p:sp>
      </p:grpSp>
      <p:grpSp>
        <p:nvGrpSpPr>
          <p:cNvPr id="58375" name="Group 322"/>
          <p:cNvGrpSpPr>
            <a:grpSpLocks/>
          </p:cNvGrpSpPr>
          <p:nvPr/>
        </p:nvGrpSpPr>
        <p:grpSpPr bwMode="auto">
          <a:xfrm>
            <a:off x="266700" y="5861050"/>
            <a:ext cx="6438900" cy="3414713"/>
            <a:chOff x="168" y="3408"/>
            <a:chExt cx="4056" cy="1985"/>
          </a:xfrm>
        </p:grpSpPr>
        <p:grpSp>
          <p:nvGrpSpPr>
            <p:cNvPr id="58378" name="Group 316"/>
            <p:cNvGrpSpPr>
              <a:grpSpLocks/>
            </p:cNvGrpSpPr>
            <p:nvPr/>
          </p:nvGrpSpPr>
          <p:grpSpPr bwMode="auto">
            <a:xfrm>
              <a:off x="168" y="3408"/>
              <a:ext cx="4056" cy="1954"/>
              <a:chOff x="168" y="3408"/>
              <a:chExt cx="4056" cy="1954"/>
            </a:xfrm>
          </p:grpSpPr>
          <p:sp>
            <p:nvSpPr>
              <p:cNvPr id="58384" name="Rectangle 13"/>
              <p:cNvSpPr>
                <a:spLocks noChangeArrowheads="1"/>
              </p:cNvSpPr>
              <p:nvPr/>
            </p:nvSpPr>
            <p:spPr bwMode="auto">
              <a:xfrm>
                <a:off x="3840" y="5184"/>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385" name="Rectangle 14"/>
              <p:cNvSpPr>
                <a:spLocks noChangeArrowheads="1"/>
              </p:cNvSpPr>
              <p:nvPr/>
            </p:nvSpPr>
            <p:spPr bwMode="auto">
              <a:xfrm>
                <a:off x="3840" y="5007"/>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386" name="Rectangle 15"/>
              <p:cNvSpPr>
                <a:spLocks noChangeArrowheads="1"/>
              </p:cNvSpPr>
              <p:nvPr/>
            </p:nvSpPr>
            <p:spPr bwMode="auto">
              <a:xfrm>
                <a:off x="3840" y="4829"/>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387" name="Rectangle 16"/>
              <p:cNvSpPr>
                <a:spLocks noChangeArrowheads="1"/>
              </p:cNvSpPr>
              <p:nvPr/>
            </p:nvSpPr>
            <p:spPr bwMode="auto">
              <a:xfrm>
                <a:off x="3840" y="465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388" name="Rectangle 17"/>
              <p:cNvSpPr>
                <a:spLocks noChangeArrowheads="1"/>
              </p:cNvSpPr>
              <p:nvPr/>
            </p:nvSpPr>
            <p:spPr bwMode="auto">
              <a:xfrm>
                <a:off x="3840" y="4474"/>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389" name="Rectangle 18"/>
              <p:cNvSpPr>
                <a:spLocks noChangeArrowheads="1"/>
              </p:cNvSpPr>
              <p:nvPr/>
            </p:nvSpPr>
            <p:spPr bwMode="auto">
              <a:xfrm>
                <a:off x="3840" y="4296"/>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390" name="Rectangle 19"/>
              <p:cNvSpPr>
                <a:spLocks noChangeArrowheads="1"/>
              </p:cNvSpPr>
              <p:nvPr/>
            </p:nvSpPr>
            <p:spPr bwMode="auto">
              <a:xfrm>
                <a:off x="3840" y="4119"/>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391" name="Rectangle 20"/>
              <p:cNvSpPr>
                <a:spLocks noChangeArrowheads="1"/>
              </p:cNvSpPr>
              <p:nvPr/>
            </p:nvSpPr>
            <p:spPr bwMode="auto">
              <a:xfrm>
                <a:off x="3840" y="394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392" name="Rectangle 21"/>
              <p:cNvSpPr>
                <a:spLocks noChangeArrowheads="1"/>
              </p:cNvSpPr>
              <p:nvPr/>
            </p:nvSpPr>
            <p:spPr bwMode="auto">
              <a:xfrm>
                <a:off x="3840" y="3763"/>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393" name="Rectangle 22"/>
              <p:cNvSpPr>
                <a:spLocks noChangeArrowheads="1"/>
              </p:cNvSpPr>
              <p:nvPr/>
            </p:nvSpPr>
            <p:spPr bwMode="auto">
              <a:xfrm>
                <a:off x="3840" y="3586"/>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394" name="Rectangle 23"/>
              <p:cNvSpPr>
                <a:spLocks noChangeArrowheads="1"/>
              </p:cNvSpPr>
              <p:nvPr/>
            </p:nvSpPr>
            <p:spPr bwMode="auto">
              <a:xfrm>
                <a:off x="3840" y="3408"/>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395" name="Rectangle 24"/>
              <p:cNvSpPr>
                <a:spLocks noChangeArrowheads="1"/>
              </p:cNvSpPr>
              <p:nvPr/>
            </p:nvSpPr>
            <p:spPr bwMode="auto">
              <a:xfrm>
                <a:off x="3600" y="5184"/>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396" name="Rectangle 25"/>
              <p:cNvSpPr>
                <a:spLocks noChangeArrowheads="1"/>
              </p:cNvSpPr>
              <p:nvPr/>
            </p:nvSpPr>
            <p:spPr bwMode="auto">
              <a:xfrm>
                <a:off x="3600" y="5007"/>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397" name="Rectangle 26"/>
              <p:cNvSpPr>
                <a:spLocks noChangeArrowheads="1"/>
              </p:cNvSpPr>
              <p:nvPr/>
            </p:nvSpPr>
            <p:spPr bwMode="auto">
              <a:xfrm>
                <a:off x="3600" y="4829"/>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398" name="Rectangle 27"/>
              <p:cNvSpPr>
                <a:spLocks noChangeArrowheads="1"/>
              </p:cNvSpPr>
              <p:nvPr/>
            </p:nvSpPr>
            <p:spPr bwMode="auto">
              <a:xfrm>
                <a:off x="3600" y="465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399" name="Rectangle 28"/>
              <p:cNvSpPr>
                <a:spLocks noChangeArrowheads="1"/>
              </p:cNvSpPr>
              <p:nvPr/>
            </p:nvSpPr>
            <p:spPr bwMode="auto">
              <a:xfrm>
                <a:off x="3600" y="4474"/>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00" name="Rectangle 29"/>
              <p:cNvSpPr>
                <a:spLocks noChangeArrowheads="1"/>
              </p:cNvSpPr>
              <p:nvPr/>
            </p:nvSpPr>
            <p:spPr bwMode="auto">
              <a:xfrm>
                <a:off x="3600" y="4296"/>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01" name="Rectangle 30"/>
              <p:cNvSpPr>
                <a:spLocks noChangeArrowheads="1"/>
              </p:cNvSpPr>
              <p:nvPr/>
            </p:nvSpPr>
            <p:spPr bwMode="auto">
              <a:xfrm>
                <a:off x="3600" y="4119"/>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02" name="Rectangle 31"/>
              <p:cNvSpPr>
                <a:spLocks noChangeArrowheads="1"/>
              </p:cNvSpPr>
              <p:nvPr/>
            </p:nvSpPr>
            <p:spPr bwMode="auto">
              <a:xfrm>
                <a:off x="3600" y="394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03" name="Rectangle 32"/>
              <p:cNvSpPr>
                <a:spLocks noChangeArrowheads="1"/>
              </p:cNvSpPr>
              <p:nvPr/>
            </p:nvSpPr>
            <p:spPr bwMode="auto">
              <a:xfrm>
                <a:off x="3600" y="3763"/>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04" name="Rectangle 33"/>
              <p:cNvSpPr>
                <a:spLocks noChangeArrowheads="1"/>
              </p:cNvSpPr>
              <p:nvPr/>
            </p:nvSpPr>
            <p:spPr bwMode="auto">
              <a:xfrm>
                <a:off x="3600" y="3586"/>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05" name="Rectangle 34"/>
              <p:cNvSpPr>
                <a:spLocks noChangeArrowheads="1"/>
              </p:cNvSpPr>
              <p:nvPr/>
            </p:nvSpPr>
            <p:spPr bwMode="auto">
              <a:xfrm>
                <a:off x="3600" y="3408"/>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06" name="Rectangle 35"/>
              <p:cNvSpPr>
                <a:spLocks noChangeArrowheads="1"/>
              </p:cNvSpPr>
              <p:nvPr/>
            </p:nvSpPr>
            <p:spPr bwMode="auto">
              <a:xfrm>
                <a:off x="3360" y="5184"/>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07" name="Rectangle 36"/>
              <p:cNvSpPr>
                <a:spLocks noChangeArrowheads="1"/>
              </p:cNvSpPr>
              <p:nvPr/>
            </p:nvSpPr>
            <p:spPr bwMode="auto">
              <a:xfrm>
                <a:off x="3360" y="5007"/>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08" name="Rectangle 37"/>
              <p:cNvSpPr>
                <a:spLocks noChangeArrowheads="1"/>
              </p:cNvSpPr>
              <p:nvPr/>
            </p:nvSpPr>
            <p:spPr bwMode="auto">
              <a:xfrm>
                <a:off x="3360" y="4829"/>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09" name="Rectangle 38"/>
              <p:cNvSpPr>
                <a:spLocks noChangeArrowheads="1"/>
              </p:cNvSpPr>
              <p:nvPr/>
            </p:nvSpPr>
            <p:spPr bwMode="auto">
              <a:xfrm>
                <a:off x="3360" y="465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10" name="Rectangle 39"/>
              <p:cNvSpPr>
                <a:spLocks noChangeArrowheads="1"/>
              </p:cNvSpPr>
              <p:nvPr/>
            </p:nvSpPr>
            <p:spPr bwMode="auto">
              <a:xfrm>
                <a:off x="3360" y="4474"/>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11" name="Rectangle 40"/>
              <p:cNvSpPr>
                <a:spLocks noChangeArrowheads="1"/>
              </p:cNvSpPr>
              <p:nvPr/>
            </p:nvSpPr>
            <p:spPr bwMode="auto">
              <a:xfrm>
                <a:off x="3360" y="4296"/>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12" name="Rectangle 41"/>
              <p:cNvSpPr>
                <a:spLocks noChangeArrowheads="1"/>
              </p:cNvSpPr>
              <p:nvPr/>
            </p:nvSpPr>
            <p:spPr bwMode="auto">
              <a:xfrm>
                <a:off x="3360" y="4119"/>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13" name="Rectangle 42"/>
              <p:cNvSpPr>
                <a:spLocks noChangeArrowheads="1"/>
              </p:cNvSpPr>
              <p:nvPr/>
            </p:nvSpPr>
            <p:spPr bwMode="auto">
              <a:xfrm>
                <a:off x="3360" y="394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14" name="Rectangle 43"/>
              <p:cNvSpPr>
                <a:spLocks noChangeArrowheads="1"/>
              </p:cNvSpPr>
              <p:nvPr/>
            </p:nvSpPr>
            <p:spPr bwMode="auto">
              <a:xfrm>
                <a:off x="3360" y="3763"/>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15" name="Rectangle 44"/>
              <p:cNvSpPr>
                <a:spLocks noChangeArrowheads="1"/>
              </p:cNvSpPr>
              <p:nvPr/>
            </p:nvSpPr>
            <p:spPr bwMode="auto">
              <a:xfrm>
                <a:off x="3360" y="3586"/>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16" name="Rectangle 45"/>
              <p:cNvSpPr>
                <a:spLocks noChangeArrowheads="1"/>
              </p:cNvSpPr>
              <p:nvPr/>
            </p:nvSpPr>
            <p:spPr bwMode="auto">
              <a:xfrm>
                <a:off x="3360" y="3408"/>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17" name="Rectangle 46"/>
              <p:cNvSpPr>
                <a:spLocks noChangeArrowheads="1"/>
              </p:cNvSpPr>
              <p:nvPr/>
            </p:nvSpPr>
            <p:spPr bwMode="auto">
              <a:xfrm>
                <a:off x="3120" y="5184"/>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18" name="Rectangle 47"/>
              <p:cNvSpPr>
                <a:spLocks noChangeArrowheads="1"/>
              </p:cNvSpPr>
              <p:nvPr/>
            </p:nvSpPr>
            <p:spPr bwMode="auto">
              <a:xfrm>
                <a:off x="3120" y="5007"/>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19" name="Rectangle 48"/>
              <p:cNvSpPr>
                <a:spLocks noChangeArrowheads="1"/>
              </p:cNvSpPr>
              <p:nvPr/>
            </p:nvSpPr>
            <p:spPr bwMode="auto">
              <a:xfrm>
                <a:off x="3120" y="4829"/>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20" name="Rectangle 49"/>
              <p:cNvSpPr>
                <a:spLocks noChangeArrowheads="1"/>
              </p:cNvSpPr>
              <p:nvPr/>
            </p:nvSpPr>
            <p:spPr bwMode="auto">
              <a:xfrm>
                <a:off x="3120" y="465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21" name="Rectangle 50"/>
              <p:cNvSpPr>
                <a:spLocks noChangeArrowheads="1"/>
              </p:cNvSpPr>
              <p:nvPr/>
            </p:nvSpPr>
            <p:spPr bwMode="auto">
              <a:xfrm>
                <a:off x="3120" y="4474"/>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22" name="Rectangle 51"/>
              <p:cNvSpPr>
                <a:spLocks noChangeArrowheads="1"/>
              </p:cNvSpPr>
              <p:nvPr/>
            </p:nvSpPr>
            <p:spPr bwMode="auto">
              <a:xfrm>
                <a:off x="3120" y="4296"/>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23" name="Rectangle 52"/>
              <p:cNvSpPr>
                <a:spLocks noChangeArrowheads="1"/>
              </p:cNvSpPr>
              <p:nvPr/>
            </p:nvSpPr>
            <p:spPr bwMode="auto">
              <a:xfrm>
                <a:off x="3120" y="4119"/>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24" name="Rectangle 53"/>
              <p:cNvSpPr>
                <a:spLocks noChangeArrowheads="1"/>
              </p:cNvSpPr>
              <p:nvPr/>
            </p:nvSpPr>
            <p:spPr bwMode="auto">
              <a:xfrm>
                <a:off x="3120" y="394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25" name="Rectangle 54"/>
              <p:cNvSpPr>
                <a:spLocks noChangeArrowheads="1"/>
              </p:cNvSpPr>
              <p:nvPr/>
            </p:nvSpPr>
            <p:spPr bwMode="auto">
              <a:xfrm>
                <a:off x="3120" y="3763"/>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26" name="Rectangle 55"/>
              <p:cNvSpPr>
                <a:spLocks noChangeArrowheads="1"/>
              </p:cNvSpPr>
              <p:nvPr/>
            </p:nvSpPr>
            <p:spPr bwMode="auto">
              <a:xfrm>
                <a:off x="3120" y="3586"/>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27" name="Rectangle 56"/>
              <p:cNvSpPr>
                <a:spLocks noChangeArrowheads="1"/>
              </p:cNvSpPr>
              <p:nvPr/>
            </p:nvSpPr>
            <p:spPr bwMode="auto">
              <a:xfrm>
                <a:off x="3120" y="3408"/>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28" name="Rectangle 57"/>
              <p:cNvSpPr>
                <a:spLocks noChangeArrowheads="1"/>
              </p:cNvSpPr>
              <p:nvPr/>
            </p:nvSpPr>
            <p:spPr bwMode="auto">
              <a:xfrm>
                <a:off x="2880" y="5184"/>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29" name="Rectangle 58"/>
              <p:cNvSpPr>
                <a:spLocks noChangeArrowheads="1"/>
              </p:cNvSpPr>
              <p:nvPr/>
            </p:nvSpPr>
            <p:spPr bwMode="auto">
              <a:xfrm>
                <a:off x="2880" y="5007"/>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30" name="Rectangle 59"/>
              <p:cNvSpPr>
                <a:spLocks noChangeArrowheads="1"/>
              </p:cNvSpPr>
              <p:nvPr/>
            </p:nvSpPr>
            <p:spPr bwMode="auto">
              <a:xfrm>
                <a:off x="2880" y="4829"/>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31" name="Rectangle 60"/>
              <p:cNvSpPr>
                <a:spLocks noChangeArrowheads="1"/>
              </p:cNvSpPr>
              <p:nvPr/>
            </p:nvSpPr>
            <p:spPr bwMode="auto">
              <a:xfrm>
                <a:off x="2880" y="465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32" name="Rectangle 61"/>
              <p:cNvSpPr>
                <a:spLocks noChangeArrowheads="1"/>
              </p:cNvSpPr>
              <p:nvPr/>
            </p:nvSpPr>
            <p:spPr bwMode="auto">
              <a:xfrm>
                <a:off x="2880" y="4474"/>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33" name="Rectangle 62"/>
              <p:cNvSpPr>
                <a:spLocks noChangeArrowheads="1"/>
              </p:cNvSpPr>
              <p:nvPr/>
            </p:nvSpPr>
            <p:spPr bwMode="auto">
              <a:xfrm>
                <a:off x="2880" y="4296"/>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34" name="Rectangle 63"/>
              <p:cNvSpPr>
                <a:spLocks noChangeArrowheads="1"/>
              </p:cNvSpPr>
              <p:nvPr/>
            </p:nvSpPr>
            <p:spPr bwMode="auto">
              <a:xfrm>
                <a:off x="2880" y="4119"/>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35" name="Rectangle 64"/>
              <p:cNvSpPr>
                <a:spLocks noChangeArrowheads="1"/>
              </p:cNvSpPr>
              <p:nvPr/>
            </p:nvSpPr>
            <p:spPr bwMode="auto">
              <a:xfrm>
                <a:off x="2880" y="394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36" name="Rectangle 65"/>
              <p:cNvSpPr>
                <a:spLocks noChangeArrowheads="1"/>
              </p:cNvSpPr>
              <p:nvPr/>
            </p:nvSpPr>
            <p:spPr bwMode="auto">
              <a:xfrm>
                <a:off x="2880" y="3763"/>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37" name="Rectangle 66"/>
              <p:cNvSpPr>
                <a:spLocks noChangeArrowheads="1"/>
              </p:cNvSpPr>
              <p:nvPr/>
            </p:nvSpPr>
            <p:spPr bwMode="auto">
              <a:xfrm>
                <a:off x="2880" y="3586"/>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38" name="Rectangle 67"/>
              <p:cNvSpPr>
                <a:spLocks noChangeArrowheads="1"/>
              </p:cNvSpPr>
              <p:nvPr/>
            </p:nvSpPr>
            <p:spPr bwMode="auto">
              <a:xfrm>
                <a:off x="2880" y="3408"/>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39" name="Rectangle 68"/>
              <p:cNvSpPr>
                <a:spLocks noChangeArrowheads="1"/>
              </p:cNvSpPr>
              <p:nvPr/>
            </p:nvSpPr>
            <p:spPr bwMode="auto">
              <a:xfrm>
                <a:off x="2640" y="5184"/>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40" name="Rectangle 69"/>
              <p:cNvSpPr>
                <a:spLocks noChangeArrowheads="1"/>
              </p:cNvSpPr>
              <p:nvPr/>
            </p:nvSpPr>
            <p:spPr bwMode="auto">
              <a:xfrm>
                <a:off x="2640" y="5007"/>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41" name="Rectangle 70"/>
              <p:cNvSpPr>
                <a:spLocks noChangeArrowheads="1"/>
              </p:cNvSpPr>
              <p:nvPr/>
            </p:nvSpPr>
            <p:spPr bwMode="auto">
              <a:xfrm>
                <a:off x="2640" y="4829"/>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42" name="Rectangle 71"/>
              <p:cNvSpPr>
                <a:spLocks noChangeArrowheads="1"/>
              </p:cNvSpPr>
              <p:nvPr/>
            </p:nvSpPr>
            <p:spPr bwMode="auto">
              <a:xfrm>
                <a:off x="2640" y="465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43" name="Rectangle 72"/>
              <p:cNvSpPr>
                <a:spLocks noChangeArrowheads="1"/>
              </p:cNvSpPr>
              <p:nvPr/>
            </p:nvSpPr>
            <p:spPr bwMode="auto">
              <a:xfrm>
                <a:off x="2640" y="4474"/>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44" name="Rectangle 73"/>
              <p:cNvSpPr>
                <a:spLocks noChangeArrowheads="1"/>
              </p:cNvSpPr>
              <p:nvPr/>
            </p:nvSpPr>
            <p:spPr bwMode="auto">
              <a:xfrm>
                <a:off x="2640" y="4296"/>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45" name="Rectangle 74"/>
              <p:cNvSpPr>
                <a:spLocks noChangeArrowheads="1"/>
              </p:cNvSpPr>
              <p:nvPr/>
            </p:nvSpPr>
            <p:spPr bwMode="auto">
              <a:xfrm>
                <a:off x="2640" y="4119"/>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46" name="Rectangle 75"/>
              <p:cNvSpPr>
                <a:spLocks noChangeArrowheads="1"/>
              </p:cNvSpPr>
              <p:nvPr/>
            </p:nvSpPr>
            <p:spPr bwMode="auto">
              <a:xfrm>
                <a:off x="2640" y="394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47" name="Rectangle 76"/>
              <p:cNvSpPr>
                <a:spLocks noChangeArrowheads="1"/>
              </p:cNvSpPr>
              <p:nvPr/>
            </p:nvSpPr>
            <p:spPr bwMode="auto">
              <a:xfrm>
                <a:off x="2640" y="3763"/>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48" name="Rectangle 77"/>
              <p:cNvSpPr>
                <a:spLocks noChangeArrowheads="1"/>
              </p:cNvSpPr>
              <p:nvPr/>
            </p:nvSpPr>
            <p:spPr bwMode="auto">
              <a:xfrm>
                <a:off x="2640" y="3586"/>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49" name="Rectangle 78"/>
              <p:cNvSpPr>
                <a:spLocks noChangeArrowheads="1"/>
              </p:cNvSpPr>
              <p:nvPr/>
            </p:nvSpPr>
            <p:spPr bwMode="auto">
              <a:xfrm>
                <a:off x="2640" y="3408"/>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50" name="Rectangle 79"/>
              <p:cNvSpPr>
                <a:spLocks noChangeArrowheads="1"/>
              </p:cNvSpPr>
              <p:nvPr/>
            </p:nvSpPr>
            <p:spPr bwMode="auto">
              <a:xfrm>
                <a:off x="2401" y="5184"/>
                <a:ext cx="239"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51" name="Rectangle 80"/>
              <p:cNvSpPr>
                <a:spLocks noChangeArrowheads="1"/>
              </p:cNvSpPr>
              <p:nvPr/>
            </p:nvSpPr>
            <p:spPr bwMode="auto">
              <a:xfrm>
                <a:off x="2401" y="5007"/>
                <a:ext cx="239"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52" name="Rectangle 81"/>
              <p:cNvSpPr>
                <a:spLocks noChangeArrowheads="1"/>
              </p:cNvSpPr>
              <p:nvPr/>
            </p:nvSpPr>
            <p:spPr bwMode="auto">
              <a:xfrm>
                <a:off x="2401" y="4829"/>
                <a:ext cx="239"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53" name="Rectangle 82"/>
              <p:cNvSpPr>
                <a:spLocks noChangeArrowheads="1"/>
              </p:cNvSpPr>
              <p:nvPr/>
            </p:nvSpPr>
            <p:spPr bwMode="auto">
              <a:xfrm>
                <a:off x="2401" y="4651"/>
                <a:ext cx="239"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54" name="Rectangle 83"/>
              <p:cNvSpPr>
                <a:spLocks noChangeArrowheads="1"/>
              </p:cNvSpPr>
              <p:nvPr/>
            </p:nvSpPr>
            <p:spPr bwMode="auto">
              <a:xfrm>
                <a:off x="2401" y="4474"/>
                <a:ext cx="239"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55" name="Rectangle 84"/>
              <p:cNvSpPr>
                <a:spLocks noChangeArrowheads="1"/>
              </p:cNvSpPr>
              <p:nvPr/>
            </p:nvSpPr>
            <p:spPr bwMode="auto">
              <a:xfrm>
                <a:off x="2401" y="4296"/>
                <a:ext cx="239"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56" name="Rectangle 85"/>
              <p:cNvSpPr>
                <a:spLocks noChangeArrowheads="1"/>
              </p:cNvSpPr>
              <p:nvPr/>
            </p:nvSpPr>
            <p:spPr bwMode="auto">
              <a:xfrm>
                <a:off x="2401" y="4119"/>
                <a:ext cx="239"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57" name="Rectangle 86"/>
              <p:cNvSpPr>
                <a:spLocks noChangeArrowheads="1"/>
              </p:cNvSpPr>
              <p:nvPr/>
            </p:nvSpPr>
            <p:spPr bwMode="auto">
              <a:xfrm>
                <a:off x="2401" y="3941"/>
                <a:ext cx="239"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58" name="Rectangle 87"/>
              <p:cNvSpPr>
                <a:spLocks noChangeArrowheads="1"/>
              </p:cNvSpPr>
              <p:nvPr/>
            </p:nvSpPr>
            <p:spPr bwMode="auto">
              <a:xfrm>
                <a:off x="2401" y="3763"/>
                <a:ext cx="239"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59" name="Rectangle 88"/>
              <p:cNvSpPr>
                <a:spLocks noChangeArrowheads="1"/>
              </p:cNvSpPr>
              <p:nvPr/>
            </p:nvSpPr>
            <p:spPr bwMode="auto">
              <a:xfrm>
                <a:off x="2401" y="3586"/>
                <a:ext cx="239"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60" name="Rectangle 89"/>
              <p:cNvSpPr>
                <a:spLocks noChangeArrowheads="1"/>
              </p:cNvSpPr>
              <p:nvPr/>
            </p:nvSpPr>
            <p:spPr bwMode="auto">
              <a:xfrm>
                <a:off x="2401" y="3408"/>
                <a:ext cx="239"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61" name="Rectangle 90"/>
              <p:cNvSpPr>
                <a:spLocks noChangeArrowheads="1"/>
              </p:cNvSpPr>
              <p:nvPr/>
            </p:nvSpPr>
            <p:spPr bwMode="auto">
              <a:xfrm>
                <a:off x="2160" y="5184"/>
                <a:ext cx="241"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62" name="Rectangle 91"/>
              <p:cNvSpPr>
                <a:spLocks noChangeArrowheads="1"/>
              </p:cNvSpPr>
              <p:nvPr/>
            </p:nvSpPr>
            <p:spPr bwMode="auto">
              <a:xfrm>
                <a:off x="2160" y="5007"/>
                <a:ext cx="241"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63" name="Rectangle 92"/>
              <p:cNvSpPr>
                <a:spLocks noChangeArrowheads="1"/>
              </p:cNvSpPr>
              <p:nvPr/>
            </p:nvSpPr>
            <p:spPr bwMode="auto">
              <a:xfrm>
                <a:off x="2160" y="4829"/>
                <a:ext cx="241"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64" name="Rectangle 93"/>
              <p:cNvSpPr>
                <a:spLocks noChangeArrowheads="1"/>
              </p:cNvSpPr>
              <p:nvPr/>
            </p:nvSpPr>
            <p:spPr bwMode="auto">
              <a:xfrm>
                <a:off x="2160" y="4651"/>
                <a:ext cx="241"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65" name="Rectangle 94"/>
              <p:cNvSpPr>
                <a:spLocks noChangeArrowheads="1"/>
              </p:cNvSpPr>
              <p:nvPr/>
            </p:nvSpPr>
            <p:spPr bwMode="auto">
              <a:xfrm>
                <a:off x="2160" y="4474"/>
                <a:ext cx="241"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66" name="Rectangle 95"/>
              <p:cNvSpPr>
                <a:spLocks noChangeArrowheads="1"/>
              </p:cNvSpPr>
              <p:nvPr/>
            </p:nvSpPr>
            <p:spPr bwMode="auto">
              <a:xfrm>
                <a:off x="2160" y="4296"/>
                <a:ext cx="241"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67" name="Rectangle 96"/>
              <p:cNvSpPr>
                <a:spLocks noChangeArrowheads="1"/>
              </p:cNvSpPr>
              <p:nvPr/>
            </p:nvSpPr>
            <p:spPr bwMode="auto">
              <a:xfrm>
                <a:off x="2160" y="4119"/>
                <a:ext cx="241"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68" name="Rectangle 97"/>
              <p:cNvSpPr>
                <a:spLocks noChangeArrowheads="1"/>
              </p:cNvSpPr>
              <p:nvPr/>
            </p:nvSpPr>
            <p:spPr bwMode="auto">
              <a:xfrm>
                <a:off x="2160" y="3941"/>
                <a:ext cx="241"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69" name="Rectangle 98"/>
              <p:cNvSpPr>
                <a:spLocks noChangeArrowheads="1"/>
              </p:cNvSpPr>
              <p:nvPr/>
            </p:nvSpPr>
            <p:spPr bwMode="auto">
              <a:xfrm>
                <a:off x="2160" y="3763"/>
                <a:ext cx="241"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70" name="Rectangle 99"/>
              <p:cNvSpPr>
                <a:spLocks noChangeArrowheads="1"/>
              </p:cNvSpPr>
              <p:nvPr/>
            </p:nvSpPr>
            <p:spPr bwMode="auto">
              <a:xfrm>
                <a:off x="2160" y="3586"/>
                <a:ext cx="241"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71" name="Rectangle 100"/>
              <p:cNvSpPr>
                <a:spLocks noChangeArrowheads="1"/>
              </p:cNvSpPr>
              <p:nvPr/>
            </p:nvSpPr>
            <p:spPr bwMode="auto">
              <a:xfrm>
                <a:off x="2160" y="3408"/>
                <a:ext cx="241"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72" name="Rectangle 101"/>
              <p:cNvSpPr>
                <a:spLocks noChangeArrowheads="1"/>
              </p:cNvSpPr>
              <p:nvPr/>
            </p:nvSpPr>
            <p:spPr bwMode="auto">
              <a:xfrm>
                <a:off x="1920" y="5184"/>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73" name="Rectangle 102"/>
              <p:cNvSpPr>
                <a:spLocks noChangeArrowheads="1"/>
              </p:cNvSpPr>
              <p:nvPr/>
            </p:nvSpPr>
            <p:spPr bwMode="auto">
              <a:xfrm>
                <a:off x="1920" y="5007"/>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74" name="Rectangle 103"/>
              <p:cNvSpPr>
                <a:spLocks noChangeArrowheads="1"/>
              </p:cNvSpPr>
              <p:nvPr/>
            </p:nvSpPr>
            <p:spPr bwMode="auto">
              <a:xfrm>
                <a:off x="1920" y="4829"/>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75" name="Rectangle 104"/>
              <p:cNvSpPr>
                <a:spLocks noChangeArrowheads="1"/>
              </p:cNvSpPr>
              <p:nvPr/>
            </p:nvSpPr>
            <p:spPr bwMode="auto">
              <a:xfrm>
                <a:off x="1920" y="465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76" name="Rectangle 105"/>
              <p:cNvSpPr>
                <a:spLocks noChangeArrowheads="1"/>
              </p:cNvSpPr>
              <p:nvPr/>
            </p:nvSpPr>
            <p:spPr bwMode="auto">
              <a:xfrm>
                <a:off x="1920" y="4474"/>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77" name="Rectangle 106"/>
              <p:cNvSpPr>
                <a:spLocks noChangeArrowheads="1"/>
              </p:cNvSpPr>
              <p:nvPr/>
            </p:nvSpPr>
            <p:spPr bwMode="auto">
              <a:xfrm>
                <a:off x="1920" y="4296"/>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78" name="Rectangle 107"/>
              <p:cNvSpPr>
                <a:spLocks noChangeArrowheads="1"/>
              </p:cNvSpPr>
              <p:nvPr/>
            </p:nvSpPr>
            <p:spPr bwMode="auto">
              <a:xfrm>
                <a:off x="1920" y="4119"/>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79" name="Rectangle 108"/>
              <p:cNvSpPr>
                <a:spLocks noChangeArrowheads="1"/>
              </p:cNvSpPr>
              <p:nvPr/>
            </p:nvSpPr>
            <p:spPr bwMode="auto">
              <a:xfrm>
                <a:off x="1920" y="394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80" name="Rectangle 109"/>
              <p:cNvSpPr>
                <a:spLocks noChangeArrowheads="1"/>
              </p:cNvSpPr>
              <p:nvPr/>
            </p:nvSpPr>
            <p:spPr bwMode="auto">
              <a:xfrm>
                <a:off x="1920" y="3763"/>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81" name="Rectangle 110"/>
              <p:cNvSpPr>
                <a:spLocks noChangeArrowheads="1"/>
              </p:cNvSpPr>
              <p:nvPr/>
            </p:nvSpPr>
            <p:spPr bwMode="auto">
              <a:xfrm>
                <a:off x="1920" y="3586"/>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82" name="Rectangle 111"/>
              <p:cNvSpPr>
                <a:spLocks noChangeArrowheads="1"/>
              </p:cNvSpPr>
              <p:nvPr/>
            </p:nvSpPr>
            <p:spPr bwMode="auto">
              <a:xfrm>
                <a:off x="1920" y="3408"/>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83" name="Rectangle 112"/>
              <p:cNvSpPr>
                <a:spLocks noChangeArrowheads="1"/>
              </p:cNvSpPr>
              <p:nvPr/>
            </p:nvSpPr>
            <p:spPr bwMode="auto">
              <a:xfrm>
                <a:off x="1680" y="5184"/>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84" name="Rectangle 113"/>
              <p:cNvSpPr>
                <a:spLocks noChangeArrowheads="1"/>
              </p:cNvSpPr>
              <p:nvPr/>
            </p:nvSpPr>
            <p:spPr bwMode="auto">
              <a:xfrm>
                <a:off x="1680" y="5007"/>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85" name="Rectangle 114"/>
              <p:cNvSpPr>
                <a:spLocks noChangeArrowheads="1"/>
              </p:cNvSpPr>
              <p:nvPr/>
            </p:nvSpPr>
            <p:spPr bwMode="auto">
              <a:xfrm>
                <a:off x="1680" y="4829"/>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86" name="Rectangle 115"/>
              <p:cNvSpPr>
                <a:spLocks noChangeArrowheads="1"/>
              </p:cNvSpPr>
              <p:nvPr/>
            </p:nvSpPr>
            <p:spPr bwMode="auto">
              <a:xfrm>
                <a:off x="1680" y="465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87" name="Rectangle 116"/>
              <p:cNvSpPr>
                <a:spLocks noChangeArrowheads="1"/>
              </p:cNvSpPr>
              <p:nvPr/>
            </p:nvSpPr>
            <p:spPr bwMode="auto">
              <a:xfrm>
                <a:off x="1680" y="4474"/>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88" name="Rectangle 117"/>
              <p:cNvSpPr>
                <a:spLocks noChangeArrowheads="1"/>
              </p:cNvSpPr>
              <p:nvPr/>
            </p:nvSpPr>
            <p:spPr bwMode="auto">
              <a:xfrm>
                <a:off x="1680" y="4296"/>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89" name="Rectangle 118"/>
              <p:cNvSpPr>
                <a:spLocks noChangeArrowheads="1"/>
              </p:cNvSpPr>
              <p:nvPr/>
            </p:nvSpPr>
            <p:spPr bwMode="auto">
              <a:xfrm>
                <a:off x="1680" y="4119"/>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90" name="Rectangle 119"/>
              <p:cNvSpPr>
                <a:spLocks noChangeArrowheads="1"/>
              </p:cNvSpPr>
              <p:nvPr/>
            </p:nvSpPr>
            <p:spPr bwMode="auto">
              <a:xfrm>
                <a:off x="1680" y="394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91" name="Rectangle 120"/>
              <p:cNvSpPr>
                <a:spLocks noChangeArrowheads="1"/>
              </p:cNvSpPr>
              <p:nvPr/>
            </p:nvSpPr>
            <p:spPr bwMode="auto">
              <a:xfrm>
                <a:off x="1680" y="3763"/>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92" name="Rectangle 121"/>
              <p:cNvSpPr>
                <a:spLocks noChangeArrowheads="1"/>
              </p:cNvSpPr>
              <p:nvPr/>
            </p:nvSpPr>
            <p:spPr bwMode="auto">
              <a:xfrm>
                <a:off x="1680" y="3586"/>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93" name="Rectangle 122"/>
              <p:cNvSpPr>
                <a:spLocks noChangeArrowheads="1"/>
              </p:cNvSpPr>
              <p:nvPr/>
            </p:nvSpPr>
            <p:spPr bwMode="auto">
              <a:xfrm>
                <a:off x="1680" y="3408"/>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94" name="Rectangle 123"/>
              <p:cNvSpPr>
                <a:spLocks noChangeArrowheads="1"/>
              </p:cNvSpPr>
              <p:nvPr/>
            </p:nvSpPr>
            <p:spPr bwMode="auto">
              <a:xfrm>
                <a:off x="1440" y="5184"/>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95" name="Rectangle 124"/>
              <p:cNvSpPr>
                <a:spLocks noChangeArrowheads="1"/>
              </p:cNvSpPr>
              <p:nvPr/>
            </p:nvSpPr>
            <p:spPr bwMode="auto">
              <a:xfrm>
                <a:off x="1440" y="5007"/>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96" name="Rectangle 125"/>
              <p:cNvSpPr>
                <a:spLocks noChangeArrowheads="1"/>
              </p:cNvSpPr>
              <p:nvPr/>
            </p:nvSpPr>
            <p:spPr bwMode="auto">
              <a:xfrm>
                <a:off x="1440" y="4829"/>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97" name="Rectangle 126"/>
              <p:cNvSpPr>
                <a:spLocks noChangeArrowheads="1"/>
              </p:cNvSpPr>
              <p:nvPr/>
            </p:nvSpPr>
            <p:spPr bwMode="auto">
              <a:xfrm>
                <a:off x="1440" y="465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98" name="Rectangle 127"/>
              <p:cNvSpPr>
                <a:spLocks noChangeArrowheads="1"/>
              </p:cNvSpPr>
              <p:nvPr/>
            </p:nvSpPr>
            <p:spPr bwMode="auto">
              <a:xfrm>
                <a:off x="1440" y="4474"/>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499" name="Rectangle 128"/>
              <p:cNvSpPr>
                <a:spLocks noChangeArrowheads="1"/>
              </p:cNvSpPr>
              <p:nvPr/>
            </p:nvSpPr>
            <p:spPr bwMode="auto">
              <a:xfrm>
                <a:off x="1440" y="4296"/>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00" name="Rectangle 129"/>
              <p:cNvSpPr>
                <a:spLocks noChangeArrowheads="1"/>
              </p:cNvSpPr>
              <p:nvPr/>
            </p:nvSpPr>
            <p:spPr bwMode="auto">
              <a:xfrm>
                <a:off x="1440" y="4119"/>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01" name="Rectangle 130"/>
              <p:cNvSpPr>
                <a:spLocks noChangeArrowheads="1"/>
              </p:cNvSpPr>
              <p:nvPr/>
            </p:nvSpPr>
            <p:spPr bwMode="auto">
              <a:xfrm>
                <a:off x="1440" y="394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02" name="Rectangle 131"/>
              <p:cNvSpPr>
                <a:spLocks noChangeArrowheads="1"/>
              </p:cNvSpPr>
              <p:nvPr/>
            </p:nvSpPr>
            <p:spPr bwMode="auto">
              <a:xfrm>
                <a:off x="1440" y="3763"/>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03" name="Rectangle 132"/>
              <p:cNvSpPr>
                <a:spLocks noChangeArrowheads="1"/>
              </p:cNvSpPr>
              <p:nvPr/>
            </p:nvSpPr>
            <p:spPr bwMode="auto">
              <a:xfrm>
                <a:off x="1440" y="3586"/>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04" name="Rectangle 133"/>
              <p:cNvSpPr>
                <a:spLocks noChangeArrowheads="1"/>
              </p:cNvSpPr>
              <p:nvPr/>
            </p:nvSpPr>
            <p:spPr bwMode="auto">
              <a:xfrm>
                <a:off x="1440" y="3408"/>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05" name="Rectangle 134"/>
              <p:cNvSpPr>
                <a:spLocks noChangeArrowheads="1"/>
              </p:cNvSpPr>
              <p:nvPr/>
            </p:nvSpPr>
            <p:spPr bwMode="auto">
              <a:xfrm>
                <a:off x="1200" y="5184"/>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06" name="Rectangle 135"/>
              <p:cNvSpPr>
                <a:spLocks noChangeArrowheads="1"/>
              </p:cNvSpPr>
              <p:nvPr/>
            </p:nvSpPr>
            <p:spPr bwMode="auto">
              <a:xfrm>
                <a:off x="1200" y="5007"/>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07" name="Rectangle 136"/>
              <p:cNvSpPr>
                <a:spLocks noChangeArrowheads="1"/>
              </p:cNvSpPr>
              <p:nvPr/>
            </p:nvSpPr>
            <p:spPr bwMode="auto">
              <a:xfrm>
                <a:off x="1200" y="4829"/>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08" name="Rectangle 137"/>
              <p:cNvSpPr>
                <a:spLocks noChangeArrowheads="1"/>
              </p:cNvSpPr>
              <p:nvPr/>
            </p:nvSpPr>
            <p:spPr bwMode="auto">
              <a:xfrm>
                <a:off x="1200" y="465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09" name="Rectangle 138"/>
              <p:cNvSpPr>
                <a:spLocks noChangeArrowheads="1"/>
              </p:cNvSpPr>
              <p:nvPr/>
            </p:nvSpPr>
            <p:spPr bwMode="auto">
              <a:xfrm>
                <a:off x="1200" y="4474"/>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10" name="Rectangle 139"/>
              <p:cNvSpPr>
                <a:spLocks noChangeArrowheads="1"/>
              </p:cNvSpPr>
              <p:nvPr/>
            </p:nvSpPr>
            <p:spPr bwMode="auto">
              <a:xfrm>
                <a:off x="1200" y="4296"/>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11" name="Rectangle 140"/>
              <p:cNvSpPr>
                <a:spLocks noChangeArrowheads="1"/>
              </p:cNvSpPr>
              <p:nvPr/>
            </p:nvSpPr>
            <p:spPr bwMode="auto">
              <a:xfrm>
                <a:off x="1200" y="4119"/>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12" name="Rectangle 141"/>
              <p:cNvSpPr>
                <a:spLocks noChangeArrowheads="1"/>
              </p:cNvSpPr>
              <p:nvPr/>
            </p:nvSpPr>
            <p:spPr bwMode="auto">
              <a:xfrm>
                <a:off x="1200" y="394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13" name="Rectangle 142"/>
              <p:cNvSpPr>
                <a:spLocks noChangeArrowheads="1"/>
              </p:cNvSpPr>
              <p:nvPr/>
            </p:nvSpPr>
            <p:spPr bwMode="auto">
              <a:xfrm>
                <a:off x="1200" y="3763"/>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14" name="Rectangle 143"/>
              <p:cNvSpPr>
                <a:spLocks noChangeArrowheads="1"/>
              </p:cNvSpPr>
              <p:nvPr/>
            </p:nvSpPr>
            <p:spPr bwMode="auto">
              <a:xfrm>
                <a:off x="1200" y="3586"/>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15" name="Rectangle 144"/>
              <p:cNvSpPr>
                <a:spLocks noChangeArrowheads="1"/>
              </p:cNvSpPr>
              <p:nvPr/>
            </p:nvSpPr>
            <p:spPr bwMode="auto">
              <a:xfrm>
                <a:off x="1200" y="3408"/>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16" name="Rectangle 145"/>
              <p:cNvSpPr>
                <a:spLocks noChangeArrowheads="1"/>
              </p:cNvSpPr>
              <p:nvPr/>
            </p:nvSpPr>
            <p:spPr bwMode="auto">
              <a:xfrm>
                <a:off x="960" y="5184"/>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17" name="Rectangle 146"/>
              <p:cNvSpPr>
                <a:spLocks noChangeArrowheads="1"/>
              </p:cNvSpPr>
              <p:nvPr/>
            </p:nvSpPr>
            <p:spPr bwMode="auto">
              <a:xfrm>
                <a:off x="960" y="5007"/>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18" name="Rectangle 147"/>
              <p:cNvSpPr>
                <a:spLocks noChangeArrowheads="1"/>
              </p:cNvSpPr>
              <p:nvPr/>
            </p:nvSpPr>
            <p:spPr bwMode="auto">
              <a:xfrm>
                <a:off x="960" y="4829"/>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19" name="Rectangle 148"/>
              <p:cNvSpPr>
                <a:spLocks noChangeArrowheads="1"/>
              </p:cNvSpPr>
              <p:nvPr/>
            </p:nvSpPr>
            <p:spPr bwMode="auto">
              <a:xfrm>
                <a:off x="960" y="465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20" name="Rectangle 149"/>
              <p:cNvSpPr>
                <a:spLocks noChangeArrowheads="1"/>
              </p:cNvSpPr>
              <p:nvPr/>
            </p:nvSpPr>
            <p:spPr bwMode="auto">
              <a:xfrm>
                <a:off x="960" y="4474"/>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21" name="Rectangle 150"/>
              <p:cNvSpPr>
                <a:spLocks noChangeArrowheads="1"/>
              </p:cNvSpPr>
              <p:nvPr/>
            </p:nvSpPr>
            <p:spPr bwMode="auto">
              <a:xfrm>
                <a:off x="960" y="4296"/>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22" name="Rectangle 151"/>
              <p:cNvSpPr>
                <a:spLocks noChangeArrowheads="1"/>
              </p:cNvSpPr>
              <p:nvPr/>
            </p:nvSpPr>
            <p:spPr bwMode="auto">
              <a:xfrm>
                <a:off x="960" y="4119"/>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23" name="Rectangle 152"/>
              <p:cNvSpPr>
                <a:spLocks noChangeArrowheads="1"/>
              </p:cNvSpPr>
              <p:nvPr/>
            </p:nvSpPr>
            <p:spPr bwMode="auto">
              <a:xfrm>
                <a:off x="960" y="394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24" name="Rectangle 153"/>
              <p:cNvSpPr>
                <a:spLocks noChangeArrowheads="1"/>
              </p:cNvSpPr>
              <p:nvPr/>
            </p:nvSpPr>
            <p:spPr bwMode="auto">
              <a:xfrm>
                <a:off x="960" y="3763"/>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25" name="Rectangle 154"/>
              <p:cNvSpPr>
                <a:spLocks noChangeArrowheads="1"/>
              </p:cNvSpPr>
              <p:nvPr/>
            </p:nvSpPr>
            <p:spPr bwMode="auto">
              <a:xfrm>
                <a:off x="960" y="3586"/>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26" name="Rectangle 155"/>
              <p:cNvSpPr>
                <a:spLocks noChangeArrowheads="1"/>
              </p:cNvSpPr>
              <p:nvPr/>
            </p:nvSpPr>
            <p:spPr bwMode="auto">
              <a:xfrm>
                <a:off x="960" y="3408"/>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27" name="Rectangle 156"/>
              <p:cNvSpPr>
                <a:spLocks noChangeArrowheads="1"/>
              </p:cNvSpPr>
              <p:nvPr/>
            </p:nvSpPr>
            <p:spPr bwMode="auto">
              <a:xfrm>
                <a:off x="720" y="5184"/>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28" name="Rectangle 157"/>
              <p:cNvSpPr>
                <a:spLocks noChangeArrowheads="1"/>
              </p:cNvSpPr>
              <p:nvPr/>
            </p:nvSpPr>
            <p:spPr bwMode="auto">
              <a:xfrm>
                <a:off x="720" y="5007"/>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29" name="Rectangle 158"/>
              <p:cNvSpPr>
                <a:spLocks noChangeArrowheads="1"/>
              </p:cNvSpPr>
              <p:nvPr/>
            </p:nvSpPr>
            <p:spPr bwMode="auto">
              <a:xfrm>
                <a:off x="720" y="4829"/>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30" name="Rectangle 159"/>
              <p:cNvSpPr>
                <a:spLocks noChangeArrowheads="1"/>
              </p:cNvSpPr>
              <p:nvPr/>
            </p:nvSpPr>
            <p:spPr bwMode="auto">
              <a:xfrm>
                <a:off x="720" y="465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31" name="Rectangle 160"/>
              <p:cNvSpPr>
                <a:spLocks noChangeArrowheads="1"/>
              </p:cNvSpPr>
              <p:nvPr/>
            </p:nvSpPr>
            <p:spPr bwMode="auto">
              <a:xfrm>
                <a:off x="720" y="4474"/>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32" name="Rectangle 161"/>
              <p:cNvSpPr>
                <a:spLocks noChangeArrowheads="1"/>
              </p:cNvSpPr>
              <p:nvPr/>
            </p:nvSpPr>
            <p:spPr bwMode="auto">
              <a:xfrm>
                <a:off x="480" y="4474"/>
                <a:ext cx="240" cy="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33" name="Rectangle 162"/>
              <p:cNvSpPr>
                <a:spLocks noChangeArrowheads="1"/>
              </p:cNvSpPr>
              <p:nvPr/>
            </p:nvSpPr>
            <p:spPr bwMode="auto">
              <a:xfrm>
                <a:off x="720" y="4296"/>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34" name="Rectangle 163"/>
              <p:cNvSpPr>
                <a:spLocks noChangeArrowheads="1"/>
              </p:cNvSpPr>
              <p:nvPr/>
            </p:nvSpPr>
            <p:spPr bwMode="auto">
              <a:xfrm>
                <a:off x="720" y="4119"/>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35" name="Rectangle 164"/>
              <p:cNvSpPr>
                <a:spLocks noChangeArrowheads="1"/>
              </p:cNvSpPr>
              <p:nvPr/>
            </p:nvSpPr>
            <p:spPr bwMode="auto">
              <a:xfrm>
                <a:off x="480" y="4119"/>
                <a:ext cx="240" cy="3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36" name="Rectangle 165"/>
              <p:cNvSpPr>
                <a:spLocks noChangeArrowheads="1"/>
              </p:cNvSpPr>
              <p:nvPr/>
            </p:nvSpPr>
            <p:spPr bwMode="auto">
              <a:xfrm>
                <a:off x="720" y="3941"/>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37" name="Rectangle 166"/>
              <p:cNvSpPr>
                <a:spLocks noChangeArrowheads="1"/>
              </p:cNvSpPr>
              <p:nvPr/>
            </p:nvSpPr>
            <p:spPr bwMode="auto">
              <a:xfrm>
                <a:off x="720" y="3763"/>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38" name="Rectangle 167"/>
              <p:cNvSpPr>
                <a:spLocks noChangeArrowheads="1"/>
              </p:cNvSpPr>
              <p:nvPr/>
            </p:nvSpPr>
            <p:spPr bwMode="auto">
              <a:xfrm>
                <a:off x="480" y="3763"/>
                <a:ext cx="240" cy="3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39" name="Rectangle 168"/>
              <p:cNvSpPr>
                <a:spLocks noChangeArrowheads="1"/>
              </p:cNvSpPr>
              <p:nvPr/>
            </p:nvSpPr>
            <p:spPr bwMode="auto">
              <a:xfrm>
                <a:off x="720" y="3586"/>
                <a:ext cx="240" cy="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40" name="Rectangle 169"/>
              <p:cNvSpPr>
                <a:spLocks noChangeArrowheads="1"/>
              </p:cNvSpPr>
              <p:nvPr/>
            </p:nvSpPr>
            <p:spPr bwMode="auto">
              <a:xfrm>
                <a:off x="720" y="3408"/>
                <a:ext cx="24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41" name="Rectangle 170"/>
              <p:cNvSpPr>
                <a:spLocks noChangeArrowheads="1"/>
              </p:cNvSpPr>
              <p:nvPr/>
            </p:nvSpPr>
            <p:spPr bwMode="auto">
              <a:xfrm>
                <a:off x="480" y="3408"/>
                <a:ext cx="240" cy="3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58542" name="Line 171"/>
              <p:cNvSpPr>
                <a:spLocks noChangeShapeType="1"/>
              </p:cNvSpPr>
              <p:nvPr/>
            </p:nvSpPr>
            <p:spPr bwMode="auto">
              <a:xfrm>
                <a:off x="480" y="5362"/>
                <a:ext cx="3600" cy="0"/>
              </a:xfrm>
              <a:prstGeom prst="line">
                <a:avLst/>
              </a:prstGeom>
              <a:noFill/>
              <a:ln w="12700"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43" name="Line 172"/>
              <p:cNvSpPr>
                <a:spLocks noChangeShapeType="1"/>
              </p:cNvSpPr>
              <p:nvPr/>
            </p:nvSpPr>
            <p:spPr bwMode="auto">
              <a:xfrm>
                <a:off x="480" y="3408"/>
                <a:ext cx="0" cy="1954"/>
              </a:xfrm>
              <a:prstGeom prst="line">
                <a:avLst/>
              </a:prstGeom>
              <a:noFill/>
              <a:ln w="12700"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44" name="Line 173"/>
              <p:cNvSpPr>
                <a:spLocks noChangeShapeType="1"/>
              </p:cNvSpPr>
              <p:nvPr/>
            </p:nvSpPr>
            <p:spPr bwMode="auto">
              <a:xfrm>
                <a:off x="4080" y="3408"/>
                <a:ext cx="0" cy="1954"/>
              </a:xfrm>
              <a:prstGeom prst="line">
                <a:avLst/>
              </a:prstGeom>
              <a:noFill/>
              <a:ln w="12700"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45" name="Line 174"/>
              <p:cNvSpPr>
                <a:spLocks noChangeShapeType="1"/>
              </p:cNvSpPr>
              <p:nvPr/>
            </p:nvSpPr>
            <p:spPr bwMode="auto">
              <a:xfrm>
                <a:off x="720" y="3408"/>
                <a:ext cx="0" cy="19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46" name="Line 175"/>
              <p:cNvSpPr>
                <a:spLocks noChangeShapeType="1"/>
              </p:cNvSpPr>
              <p:nvPr/>
            </p:nvSpPr>
            <p:spPr bwMode="auto">
              <a:xfrm>
                <a:off x="720" y="3408"/>
                <a:ext cx="336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47" name="Line 177"/>
              <p:cNvSpPr>
                <a:spLocks noChangeShapeType="1"/>
              </p:cNvSpPr>
              <p:nvPr/>
            </p:nvSpPr>
            <p:spPr bwMode="auto">
              <a:xfrm>
                <a:off x="720" y="3586"/>
                <a:ext cx="336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48" name="Line 178"/>
              <p:cNvSpPr>
                <a:spLocks noChangeShapeType="1"/>
              </p:cNvSpPr>
              <p:nvPr/>
            </p:nvSpPr>
            <p:spPr bwMode="auto">
              <a:xfrm>
                <a:off x="480" y="3763"/>
                <a:ext cx="36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49" name="Line 179"/>
              <p:cNvSpPr>
                <a:spLocks noChangeShapeType="1"/>
              </p:cNvSpPr>
              <p:nvPr/>
            </p:nvSpPr>
            <p:spPr bwMode="auto">
              <a:xfrm>
                <a:off x="720" y="3941"/>
                <a:ext cx="336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50" name="Line 180"/>
              <p:cNvSpPr>
                <a:spLocks noChangeShapeType="1"/>
              </p:cNvSpPr>
              <p:nvPr/>
            </p:nvSpPr>
            <p:spPr bwMode="auto">
              <a:xfrm>
                <a:off x="480" y="4119"/>
                <a:ext cx="36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51" name="Line 181"/>
              <p:cNvSpPr>
                <a:spLocks noChangeShapeType="1"/>
              </p:cNvSpPr>
              <p:nvPr/>
            </p:nvSpPr>
            <p:spPr bwMode="auto">
              <a:xfrm>
                <a:off x="720" y="4296"/>
                <a:ext cx="336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52" name="Line 182"/>
              <p:cNvSpPr>
                <a:spLocks noChangeShapeType="1"/>
              </p:cNvSpPr>
              <p:nvPr/>
            </p:nvSpPr>
            <p:spPr bwMode="auto">
              <a:xfrm>
                <a:off x="480" y="4474"/>
                <a:ext cx="36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53" name="Line 183"/>
              <p:cNvSpPr>
                <a:spLocks noChangeShapeType="1"/>
              </p:cNvSpPr>
              <p:nvPr/>
            </p:nvSpPr>
            <p:spPr bwMode="auto">
              <a:xfrm>
                <a:off x="720" y="4651"/>
                <a:ext cx="336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54" name="Line 184"/>
              <p:cNvSpPr>
                <a:spLocks noChangeShapeType="1"/>
              </p:cNvSpPr>
              <p:nvPr/>
            </p:nvSpPr>
            <p:spPr bwMode="auto">
              <a:xfrm>
                <a:off x="720" y="4829"/>
                <a:ext cx="336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55" name="Line 185"/>
              <p:cNvSpPr>
                <a:spLocks noChangeShapeType="1"/>
              </p:cNvSpPr>
              <p:nvPr/>
            </p:nvSpPr>
            <p:spPr bwMode="auto">
              <a:xfrm>
                <a:off x="720" y="5007"/>
                <a:ext cx="336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56" name="Line 186"/>
              <p:cNvSpPr>
                <a:spLocks noChangeShapeType="1"/>
              </p:cNvSpPr>
              <p:nvPr/>
            </p:nvSpPr>
            <p:spPr bwMode="auto">
              <a:xfrm>
                <a:off x="720" y="5184"/>
                <a:ext cx="336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57" name="Line 187"/>
              <p:cNvSpPr>
                <a:spLocks noChangeShapeType="1"/>
              </p:cNvSpPr>
              <p:nvPr/>
            </p:nvSpPr>
            <p:spPr bwMode="auto">
              <a:xfrm>
                <a:off x="960" y="3408"/>
                <a:ext cx="0" cy="19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58" name="Line 188"/>
              <p:cNvSpPr>
                <a:spLocks noChangeShapeType="1"/>
              </p:cNvSpPr>
              <p:nvPr/>
            </p:nvSpPr>
            <p:spPr bwMode="auto">
              <a:xfrm>
                <a:off x="1200" y="3408"/>
                <a:ext cx="0" cy="19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59" name="Line 189"/>
              <p:cNvSpPr>
                <a:spLocks noChangeShapeType="1"/>
              </p:cNvSpPr>
              <p:nvPr/>
            </p:nvSpPr>
            <p:spPr bwMode="auto">
              <a:xfrm>
                <a:off x="1440" y="3408"/>
                <a:ext cx="0" cy="19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60" name="Line 190"/>
              <p:cNvSpPr>
                <a:spLocks noChangeShapeType="1"/>
              </p:cNvSpPr>
              <p:nvPr/>
            </p:nvSpPr>
            <p:spPr bwMode="auto">
              <a:xfrm>
                <a:off x="1680" y="3408"/>
                <a:ext cx="0" cy="19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61" name="Line 191"/>
              <p:cNvSpPr>
                <a:spLocks noChangeShapeType="1"/>
              </p:cNvSpPr>
              <p:nvPr/>
            </p:nvSpPr>
            <p:spPr bwMode="auto">
              <a:xfrm>
                <a:off x="1920" y="3408"/>
                <a:ext cx="0" cy="19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62" name="Line 192"/>
              <p:cNvSpPr>
                <a:spLocks noChangeShapeType="1"/>
              </p:cNvSpPr>
              <p:nvPr/>
            </p:nvSpPr>
            <p:spPr bwMode="auto">
              <a:xfrm>
                <a:off x="2160" y="3408"/>
                <a:ext cx="0" cy="19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63" name="Line 193"/>
              <p:cNvSpPr>
                <a:spLocks noChangeShapeType="1"/>
              </p:cNvSpPr>
              <p:nvPr/>
            </p:nvSpPr>
            <p:spPr bwMode="auto">
              <a:xfrm>
                <a:off x="2401" y="3408"/>
                <a:ext cx="0" cy="19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64" name="Line 194"/>
              <p:cNvSpPr>
                <a:spLocks noChangeShapeType="1"/>
              </p:cNvSpPr>
              <p:nvPr/>
            </p:nvSpPr>
            <p:spPr bwMode="auto">
              <a:xfrm>
                <a:off x="2640" y="3408"/>
                <a:ext cx="0" cy="19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65" name="Line 195"/>
              <p:cNvSpPr>
                <a:spLocks noChangeShapeType="1"/>
              </p:cNvSpPr>
              <p:nvPr/>
            </p:nvSpPr>
            <p:spPr bwMode="auto">
              <a:xfrm>
                <a:off x="2880" y="3408"/>
                <a:ext cx="0" cy="19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66" name="Line 196"/>
              <p:cNvSpPr>
                <a:spLocks noChangeShapeType="1"/>
              </p:cNvSpPr>
              <p:nvPr/>
            </p:nvSpPr>
            <p:spPr bwMode="auto">
              <a:xfrm>
                <a:off x="3120" y="3408"/>
                <a:ext cx="0" cy="19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67" name="Line 197"/>
              <p:cNvSpPr>
                <a:spLocks noChangeShapeType="1"/>
              </p:cNvSpPr>
              <p:nvPr/>
            </p:nvSpPr>
            <p:spPr bwMode="auto">
              <a:xfrm>
                <a:off x="3360" y="3408"/>
                <a:ext cx="0" cy="19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68" name="Line 198"/>
              <p:cNvSpPr>
                <a:spLocks noChangeShapeType="1"/>
              </p:cNvSpPr>
              <p:nvPr/>
            </p:nvSpPr>
            <p:spPr bwMode="auto">
              <a:xfrm>
                <a:off x="3600" y="3408"/>
                <a:ext cx="0" cy="19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69" name="Line 199"/>
              <p:cNvSpPr>
                <a:spLocks noChangeShapeType="1"/>
              </p:cNvSpPr>
              <p:nvPr/>
            </p:nvSpPr>
            <p:spPr bwMode="auto">
              <a:xfrm>
                <a:off x="3840" y="3408"/>
                <a:ext cx="0" cy="19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70" name="Text Box 200"/>
              <p:cNvSpPr txBox="1">
                <a:spLocks noChangeArrowheads="1"/>
              </p:cNvSpPr>
              <p:nvPr/>
            </p:nvSpPr>
            <p:spPr bwMode="auto">
              <a:xfrm>
                <a:off x="168" y="3838"/>
                <a:ext cx="288" cy="2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800">
                    <a:latin typeface="HG丸ｺﾞｼｯｸM-PRO" panose="020F0600000000000000" pitchFamily="50" charset="-128"/>
                    <a:ea typeface="HG丸ｺﾞｼｯｸM-PRO" panose="020F0600000000000000" pitchFamily="50" charset="-128"/>
                  </a:rPr>
                  <a:t>X</a:t>
                </a:r>
              </a:p>
            </p:txBody>
          </p:sp>
          <p:sp>
            <p:nvSpPr>
              <p:cNvPr id="58571" name="Text Box 201"/>
              <p:cNvSpPr txBox="1">
                <a:spLocks noChangeArrowheads="1"/>
              </p:cNvSpPr>
              <p:nvPr/>
            </p:nvSpPr>
            <p:spPr bwMode="auto">
              <a:xfrm>
                <a:off x="172" y="3795"/>
                <a:ext cx="282" cy="2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800">
                    <a:latin typeface="HG丸ｺﾞｼｯｸM-PRO" panose="020F0600000000000000" pitchFamily="50" charset="-128"/>
                    <a:ea typeface="HG丸ｺﾞｼｯｸM-PRO" panose="020F0600000000000000" pitchFamily="50" charset="-128"/>
                  </a:rPr>
                  <a:t>￣</a:t>
                </a:r>
              </a:p>
            </p:txBody>
          </p:sp>
          <p:sp>
            <p:nvSpPr>
              <p:cNvPr id="58572" name="Text Box 202"/>
              <p:cNvSpPr txBox="1">
                <a:spLocks noChangeArrowheads="1"/>
              </p:cNvSpPr>
              <p:nvPr/>
            </p:nvSpPr>
            <p:spPr bwMode="auto">
              <a:xfrm>
                <a:off x="168" y="4792"/>
                <a:ext cx="288" cy="2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800">
                    <a:latin typeface="HG丸ｺﾞｼｯｸM-PRO" panose="020F0600000000000000" pitchFamily="50" charset="-128"/>
                    <a:ea typeface="HG丸ｺﾞｼｯｸM-PRO" panose="020F0600000000000000" pitchFamily="50" charset="-128"/>
                  </a:rPr>
                  <a:t>R</a:t>
                </a:r>
              </a:p>
            </p:txBody>
          </p:sp>
          <p:sp>
            <p:nvSpPr>
              <p:cNvPr id="58573" name="Text Box 203"/>
              <p:cNvSpPr txBox="1">
                <a:spLocks noChangeArrowheads="1"/>
              </p:cNvSpPr>
              <p:nvPr/>
            </p:nvSpPr>
            <p:spPr bwMode="auto">
              <a:xfrm>
                <a:off x="522" y="5086"/>
                <a:ext cx="19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０</a:t>
                </a:r>
              </a:p>
            </p:txBody>
          </p:sp>
          <p:sp>
            <p:nvSpPr>
              <p:cNvPr id="58574" name="Text Box 204"/>
              <p:cNvSpPr txBox="1">
                <a:spLocks noChangeArrowheads="1"/>
              </p:cNvSpPr>
              <p:nvPr/>
            </p:nvSpPr>
            <p:spPr bwMode="auto">
              <a:xfrm>
                <a:off x="522" y="4919"/>
                <a:ext cx="19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１</a:t>
                </a:r>
              </a:p>
            </p:txBody>
          </p:sp>
          <p:sp>
            <p:nvSpPr>
              <p:cNvPr id="58575" name="Text Box 205"/>
              <p:cNvSpPr txBox="1">
                <a:spLocks noChangeArrowheads="1"/>
              </p:cNvSpPr>
              <p:nvPr/>
            </p:nvSpPr>
            <p:spPr bwMode="auto">
              <a:xfrm>
                <a:off x="528" y="4736"/>
                <a:ext cx="19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２</a:t>
                </a:r>
              </a:p>
            </p:txBody>
          </p:sp>
          <p:sp>
            <p:nvSpPr>
              <p:cNvPr id="58576" name="Text Box 206"/>
              <p:cNvSpPr txBox="1">
                <a:spLocks noChangeArrowheads="1"/>
              </p:cNvSpPr>
              <p:nvPr/>
            </p:nvSpPr>
            <p:spPr bwMode="auto">
              <a:xfrm>
                <a:off x="528" y="4553"/>
                <a:ext cx="19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900">
                    <a:latin typeface="HG丸ｺﾞｼｯｸM-PRO" panose="020F0600000000000000" pitchFamily="50" charset="-128"/>
                    <a:ea typeface="HG丸ｺﾞｼｯｸM-PRO" panose="020F0600000000000000" pitchFamily="50" charset="-128"/>
                  </a:rPr>
                  <a:t>３</a:t>
                </a:r>
              </a:p>
            </p:txBody>
          </p:sp>
          <p:sp>
            <p:nvSpPr>
              <p:cNvPr id="58577" name="Text Box 207"/>
              <p:cNvSpPr txBox="1">
                <a:spLocks noChangeArrowheads="1"/>
              </p:cNvSpPr>
              <p:nvPr/>
            </p:nvSpPr>
            <p:spPr bwMode="auto">
              <a:xfrm>
                <a:off x="450" y="3853"/>
                <a:ext cx="336"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900">
                    <a:latin typeface="HG丸ｺﾞｼｯｸM-PRO" panose="020F0600000000000000" pitchFamily="50" charset="-128"/>
                    <a:ea typeface="HG丸ｺﾞｼｯｸM-PRO" panose="020F0600000000000000" pitchFamily="50" charset="-128"/>
                  </a:rPr>
                  <a:t>53.0</a:t>
                </a:r>
              </a:p>
            </p:txBody>
          </p:sp>
          <p:sp>
            <p:nvSpPr>
              <p:cNvPr id="58578" name="Text Box 208"/>
              <p:cNvSpPr txBox="1">
                <a:spLocks noChangeArrowheads="1"/>
              </p:cNvSpPr>
              <p:nvPr/>
            </p:nvSpPr>
            <p:spPr bwMode="auto">
              <a:xfrm>
                <a:off x="462" y="3495"/>
                <a:ext cx="336"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900">
                    <a:latin typeface="HG丸ｺﾞｼｯｸM-PRO" panose="020F0600000000000000" pitchFamily="50" charset="-128"/>
                    <a:ea typeface="HG丸ｺﾞｼｯｸM-PRO" panose="020F0600000000000000" pitchFamily="50" charset="-128"/>
                  </a:rPr>
                  <a:t>54.0</a:t>
                </a:r>
              </a:p>
            </p:txBody>
          </p:sp>
          <p:sp>
            <p:nvSpPr>
              <p:cNvPr id="58579" name="Text Box 209"/>
              <p:cNvSpPr txBox="1">
                <a:spLocks noChangeArrowheads="1"/>
              </p:cNvSpPr>
              <p:nvPr/>
            </p:nvSpPr>
            <p:spPr bwMode="auto">
              <a:xfrm>
                <a:off x="438" y="4203"/>
                <a:ext cx="336"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900">
                    <a:latin typeface="HG丸ｺﾞｼｯｸM-PRO" panose="020F0600000000000000" pitchFamily="50" charset="-128"/>
                    <a:ea typeface="HG丸ｺﾞｼｯｸM-PRO" panose="020F0600000000000000" pitchFamily="50" charset="-128"/>
                  </a:rPr>
                  <a:t>52.0</a:t>
                </a:r>
              </a:p>
            </p:txBody>
          </p:sp>
          <p:sp>
            <p:nvSpPr>
              <p:cNvPr id="58580" name="Text Box 210"/>
              <p:cNvSpPr txBox="1">
                <a:spLocks noChangeArrowheads="1"/>
              </p:cNvSpPr>
              <p:nvPr/>
            </p:nvSpPr>
            <p:spPr bwMode="auto">
              <a:xfrm>
                <a:off x="720" y="3853"/>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a:latin typeface="HG丸ｺﾞｼｯｸM-PRO" panose="020F0600000000000000" pitchFamily="50" charset="-128"/>
                    <a:ea typeface="HG丸ｺﾞｼｯｸM-PRO" panose="020F0600000000000000" pitchFamily="50" charset="-128"/>
                  </a:rPr>
                  <a:t>●</a:t>
                </a:r>
              </a:p>
            </p:txBody>
          </p:sp>
          <p:sp>
            <p:nvSpPr>
              <p:cNvPr id="58581" name="Line 211"/>
              <p:cNvSpPr>
                <a:spLocks noChangeShapeType="1"/>
              </p:cNvSpPr>
              <p:nvPr/>
            </p:nvSpPr>
            <p:spPr bwMode="auto">
              <a:xfrm>
                <a:off x="840" y="3925"/>
                <a:ext cx="120" cy="72"/>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82" name="Line 212"/>
              <p:cNvSpPr>
                <a:spLocks noChangeShapeType="1"/>
              </p:cNvSpPr>
              <p:nvPr/>
            </p:nvSpPr>
            <p:spPr bwMode="auto">
              <a:xfrm>
                <a:off x="956" y="3994"/>
                <a:ext cx="124" cy="26"/>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83" name="Line 213"/>
              <p:cNvSpPr>
                <a:spLocks noChangeShapeType="1"/>
              </p:cNvSpPr>
              <p:nvPr/>
            </p:nvSpPr>
            <p:spPr bwMode="auto">
              <a:xfrm flipV="1">
                <a:off x="1080" y="3869"/>
                <a:ext cx="108" cy="154"/>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84" name="Line 214"/>
              <p:cNvSpPr>
                <a:spLocks noChangeShapeType="1"/>
              </p:cNvSpPr>
              <p:nvPr/>
            </p:nvSpPr>
            <p:spPr bwMode="auto">
              <a:xfrm>
                <a:off x="1196" y="3880"/>
                <a:ext cx="120" cy="143"/>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85" name="Line 215"/>
              <p:cNvSpPr>
                <a:spLocks noChangeShapeType="1"/>
              </p:cNvSpPr>
              <p:nvPr/>
            </p:nvSpPr>
            <p:spPr bwMode="auto">
              <a:xfrm>
                <a:off x="1312" y="4018"/>
                <a:ext cx="128" cy="48"/>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86" name="Line 216"/>
              <p:cNvSpPr>
                <a:spLocks noChangeShapeType="1"/>
              </p:cNvSpPr>
              <p:nvPr/>
            </p:nvSpPr>
            <p:spPr bwMode="auto">
              <a:xfrm flipV="1">
                <a:off x="1440" y="3917"/>
                <a:ext cx="108" cy="154"/>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87" name="Line 217"/>
              <p:cNvSpPr>
                <a:spLocks noChangeShapeType="1"/>
              </p:cNvSpPr>
              <p:nvPr/>
            </p:nvSpPr>
            <p:spPr bwMode="auto">
              <a:xfrm flipV="1">
                <a:off x="1564" y="3838"/>
                <a:ext cx="120" cy="68"/>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88" name="Line 218"/>
              <p:cNvSpPr>
                <a:spLocks noChangeShapeType="1"/>
              </p:cNvSpPr>
              <p:nvPr/>
            </p:nvSpPr>
            <p:spPr bwMode="auto">
              <a:xfrm>
                <a:off x="1680" y="3838"/>
                <a:ext cx="120" cy="143"/>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89" name="Line 219"/>
              <p:cNvSpPr>
                <a:spLocks noChangeShapeType="1"/>
              </p:cNvSpPr>
              <p:nvPr/>
            </p:nvSpPr>
            <p:spPr bwMode="auto">
              <a:xfrm flipV="1">
                <a:off x="1792" y="3959"/>
                <a:ext cx="124" cy="22"/>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90" name="Line 220"/>
              <p:cNvSpPr>
                <a:spLocks noChangeShapeType="1"/>
              </p:cNvSpPr>
              <p:nvPr/>
            </p:nvSpPr>
            <p:spPr bwMode="auto">
              <a:xfrm flipV="1">
                <a:off x="1920" y="3917"/>
                <a:ext cx="124" cy="48"/>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91" name="Line 221"/>
              <p:cNvSpPr>
                <a:spLocks noChangeShapeType="1"/>
              </p:cNvSpPr>
              <p:nvPr/>
            </p:nvSpPr>
            <p:spPr bwMode="auto">
              <a:xfrm flipV="1">
                <a:off x="2064" y="3869"/>
                <a:ext cx="88" cy="32"/>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92" name="Line 222"/>
              <p:cNvSpPr>
                <a:spLocks noChangeShapeType="1"/>
              </p:cNvSpPr>
              <p:nvPr/>
            </p:nvSpPr>
            <p:spPr bwMode="auto">
              <a:xfrm>
                <a:off x="2164" y="3880"/>
                <a:ext cx="120" cy="72"/>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93" name="Line 223"/>
              <p:cNvSpPr>
                <a:spLocks noChangeShapeType="1"/>
              </p:cNvSpPr>
              <p:nvPr/>
            </p:nvSpPr>
            <p:spPr bwMode="auto">
              <a:xfrm flipV="1">
                <a:off x="2292" y="3885"/>
                <a:ext cx="104" cy="59"/>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94" name="Line 224"/>
              <p:cNvSpPr>
                <a:spLocks noChangeShapeType="1"/>
              </p:cNvSpPr>
              <p:nvPr/>
            </p:nvSpPr>
            <p:spPr bwMode="auto">
              <a:xfrm>
                <a:off x="2396" y="3885"/>
                <a:ext cx="124" cy="27"/>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95" name="Line 225"/>
              <p:cNvSpPr>
                <a:spLocks noChangeShapeType="1"/>
              </p:cNvSpPr>
              <p:nvPr/>
            </p:nvSpPr>
            <p:spPr bwMode="auto">
              <a:xfrm>
                <a:off x="2520" y="3922"/>
                <a:ext cx="120" cy="144"/>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96" name="Line 226"/>
              <p:cNvSpPr>
                <a:spLocks noChangeShapeType="1"/>
              </p:cNvSpPr>
              <p:nvPr/>
            </p:nvSpPr>
            <p:spPr bwMode="auto">
              <a:xfrm flipV="1">
                <a:off x="2640" y="3891"/>
                <a:ext cx="92" cy="180"/>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97" name="Line 227"/>
              <p:cNvSpPr>
                <a:spLocks noChangeShapeType="1"/>
              </p:cNvSpPr>
              <p:nvPr/>
            </p:nvSpPr>
            <p:spPr bwMode="auto">
              <a:xfrm>
                <a:off x="2732" y="3896"/>
                <a:ext cx="140" cy="69"/>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98" name="Line 228"/>
              <p:cNvSpPr>
                <a:spLocks noChangeShapeType="1"/>
              </p:cNvSpPr>
              <p:nvPr/>
            </p:nvSpPr>
            <p:spPr bwMode="auto">
              <a:xfrm flipV="1">
                <a:off x="2876" y="3853"/>
                <a:ext cx="112" cy="117"/>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599" name="Line 229"/>
              <p:cNvSpPr>
                <a:spLocks noChangeShapeType="1"/>
              </p:cNvSpPr>
              <p:nvPr/>
            </p:nvSpPr>
            <p:spPr bwMode="auto">
              <a:xfrm>
                <a:off x="2992" y="3853"/>
                <a:ext cx="124" cy="27"/>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00" name="Line 230"/>
              <p:cNvSpPr>
                <a:spLocks noChangeShapeType="1"/>
              </p:cNvSpPr>
              <p:nvPr/>
            </p:nvSpPr>
            <p:spPr bwMode="auto">
              <a:xfrm>
                <a:off x="3120" y="3891"/>
                <a:ext cx="96" cy="79"/>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01" name="Line 231"/>
              <p:cNvSpPr>
                <a:spLocks noChangeShapeType="1"/>
              </p:cNvSpPr>
              <p:nvPr/>
            </p:nvSpPr>
            <p:spPr bwMode="auto">
              <a:xfrm flipV="1">
                <a:off x="3228" y="3959"/>
                <a:ext cx="124" cy="22"/>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02" name="Line 232"/>
              <p:cNvSpPr>
                <a:spLocks noChangeShapeType="1"/>
              </p:cNvSpPr>
              <p:nvPr/>
            </p:nvSpPr>
            <p:spPr bwMode="auto">
              <a:xfrm>
                <a:off x="3348" y="3959"/>
                <a:ext cx="124" cy="27"/>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03" name="Line 233"/>
              <p:cNvSpPr>
                <a:spLocks noChangeShapeType="1"/>
              </p:cNvSpPr>
              <p:nvPr/>
            </p:nvSpPr>
            <p:spPr bwMode="auto">
              <a:xfrm>
                <a:off x="3472" y="3986"/>
                <a:ext cx="124" cy="26"/>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04" name="Line 234"/>
              <p:cNvSpPr>
                <a:spLocks noChangeShapeType="1"/>
              </p:cNvSpPr>
              <p:nvPr/>
            </p:nvSpPr>
            <p:spPr bwMode="auto">
              <a:xfrm>
                <a:off x="3600" y="4018"/>
                <a:ext cx="120" cy="10"/>
              </a:xfrm>
              <a:prstGeom prst="line">
                <a:avLst/>
              </a:prstGeom>
              <a:noFill/>
              <a:ln w="9525">
                <a:solidFill>
                  <a:schemeClr val="tx1"/>
                </a:solidFill>
                <a:round/>
                <a:headEn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05" name="Text Box 235"/>
              <p:cNvSpPr txBox="1">
                <a:spLocks noChangeArrowheads="1"/>
              </p:cNvSpPr>
              <p:nvPr/>
            </p:nvSpPr>
            <p:spPr bwMode="auto">
              <a:xfrm>
                <a:off x="712" y="4781"/>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06" name="Text Box 236"/>
              <p:cNvSpPr txBox="1">
                <a:spLocks noChangeArrowheads="1"/>
              </p:cNvSpPr>
              <p:nvPr/>
            </p:nvSpPr>
            <p:spPr bwMode="auto">
              <a:xfrm>
                <a:off x="836" y="4882"/>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07" name="Text Box 237"/>
              <p:cNvSpPr txBox="1">
                <a:spLocks noChangeArrowheads="1"/>
              </p:cNvSpPr>
              <p:nvPr/>
            </p:nvSpPr>
            <p:spPr bwMode="auto">
              <a:xfrm>
                <a:off x="960" y="4898"/>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08" name="Text Box 238"/>
              <p:cNvSpPr txBox="1">
                <a:spLocks noChangeArrowheads="1"/>
              </p:cNvSpPr>
              <p:nvPr/>
            </p:nvSpPr>
            <p:spPr bwMode="auto">
              <a:xfrm>
                <a:off x="1080" y="4818"/>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09" name="Text Box 239"/>
              <p:cNvSpPr txBox="1">
                <a:spLocks noChangeArrowheads="1"/>
              </p:cNvSpPr>
              <p:nvPr/>
            </p:nvSpPr>
            <p:spPr bwMode="auto">
              <a:xfrm>
                <a:off x="1184" y="4866"/>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10" name="Text Box 240"/>
              <p:cNvSpPr txBox="1">
                <a:spLocks noChangeArrowheads="1"/>
              </p:cNvSpPr>
              <p:nvPr/>
            </p:nvSpPr>
            <p:spPr bwMode="auto">
              <a:xfrm>
                <a:off x="1320" y="4792"/>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11" name="Text Box 241"/>
              <p:cNvSpPr txBox="1">
                <a:spLocks noChangeArrowheads="1"/>
              </p:cNvSpPr>
              <p:nvPr/>
            </p:nvSpPr>
            <p:spPr bwMode="auto">
              <a:xfrm>
                <a:off x="1428" y="4771"/>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12" name="Text Box 242"/>
              <p:cNvSpPr txBox="1">
                <a:spLocks noChangeArrowheads="1"/>
              </p:cNvSpPr>
              <p:nvPr/>
            </p:nvSpPr>
            <p:spPr bwMode="auto">
              <a:xfrm>
                <a:off x="1564" y="4914"/>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13" name="Text Box 243"/>
              <p:cNvSpPr txBox="1">
                <a:spLocks noChangeArrowheads="1"/>
              </p:cNvSpPr>
              <p:nvPr/>
            </p:nvSpPr>
            <p:spPr bwMode="auto">
              <a:xfrm>
                <a:off x="1804" y="4967"/>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14" name="Text Box 244"/>
              <p:cNvSpPr txBox="1">
                <a:spLocks noChangeArrowheads="1"/>
              </p:cNvSpPr>
              <p:nvPr/>
            </p:nvSpPr>
            <p:spPr bwMode="auto">
              <a:xfrm>
                <a:off x="1680" y="4670"/>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15" name="Text Box 245"/>
              <p:cNvSpPr txBox="1">
                <a:spLocks noChangeArrowheads="1"/>
              </p:cNvSpPr>
              <p:nvPr/>
            </p:nvSpPr>
            <p:spPr bwMode="auto">
              <a:xfrm>
                <a:off x="1916" y="4983"/>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16" name="Text Box 246"/>
              <p:cNvSpPr txBox="1">
                <a:spLocks noChangeArrowheads="1"/>
              </p:cNvSpPr>
              <p:nvPr/>
            </p:nvSpPr>
            <p:spPr bwMode="auto">
              <a:xfrm>
                <a:off x="2044" y="4898"/>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17" name="Text Box 247"/>
              <p:cNvSpPr txBox="1">
                <a:spLocks noChangeArrowheads="1"/>
              </p:cNvSpPr>
              <p:nvPr/>
            </p:nvSpPr>
            <p:spPr bwMode="auto">
              <a:xfrm>
                <a:off x="2152" y="4829"/>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18" name="Text Box 248"/>
              <p:cNvSpPr txBox="1">
                <a:spLocks noChangeArrowheads="1"/>
              </p:cNvSpPr>
              <p:nvPr/>
            </p:nvSpPr>
            <p:spPr bwMode="auto">
              <a:xfrm>
                <a:off x="2284" y="4861"/>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19" name="Text Box 249"/>
              <p:cNvSpPr txBox="1">
                <a:spLocks noChangeArrowheads="1"/>
              </p:cNvSpPr>
              <p:nvPr/>
            </p:nvSpPr>
            <p:spPr bwMode="auto">
              <a:xfrm>
                <a:off x="2400" y="4808"/>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20" name="Text Box 250"/>
              <p:cNvSpPr txBox="1">
                <a:spLocks noChangeArrowheads="1"/>
              </p:cNvSpPr>
              <p:nvPr/>
            </p:nvSpPr>
            <p:spPr bwMode="auto">
              <a:xfrm>
                <a:off x="2524" y="4861"/>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21" name="Text Box 251"/>
              <p:cNvSpPr txBox="1">
                <a:spLocks noChangeArrowheads="1"/>
              </p:cNvSpPr>
              <p:nvPr/>
            </p:nvSpPr>
            <p:spPr bwMode="auto">
              <a:xfrm>
                <a:off x="2644" y="4829"/>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22" name="Text Box 252"/>
              <p:cNvSpPr txBox="1">
                <a:spLocks noChangeArrowheads="1"/>
              </p:cNvSpPr>
              <p:nvPr/>
            </p:nvSpPr>
            <p:spPr bwMode="auto">
              <a:xfrm>
                <a:off x="2756" y="4903"/>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23" name="Text Box 253"/>
              <p:cNvSpPr txBox="1">
                <a:spLocks noChangeArrowheads="1"/>
              </p:cNvSpPr>
              <p:nvPr/>
            </p:nvSpPr>
            <p:spPr bwMode="auto">
              <a:xfrm>
                <a:off x="2880" y="4644"/>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24" name="Text Box 254"/>
              <p:cNvSpPr txBox="1">
                <a:spLocks noChangeArrowheads="1"/>
              </p:cNvSpPr>
              <p:nvPr/>
            </p:nvSpPr>
            <p:spPr bwMode="auto">
              <a:xfrm>
                <a:off x="3000" y="4872"/>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25" name="Text Box 255"/>
              <p:cNvSpPr txBox="1">
                <a:spLocks noChangeArrowheads="1"/>
              </p:cNvSpPr>
              <p:nvPr/>
            </p:nvSpPr>
            <p:spPr bwMode="auto">
              <a:xfrm>
                <a:off x="3124" y="4951"/>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26" name="Text Box 256"/>
              <p:cNvSpPr txBox="1">
                <a:spLocks noChangeArrowheads="1"/>
              </p:cNvSpPr>
              <p:nvPr/>
            </p:nvSpPr>
            <p:spPr bwMode="auto">
              <a:xfrm>
                <a:off x="3236" y="4829"/>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27" name="Text Box 257"/>
              <p:cNvSpPr txBox="1">
                <a:spLocks noChangeArrowheads="1"/>
              </p:cNvSpPr>
              <p:nvPr/>
            </p:nvSpPr>
            <p:spPr bwMode="auto">
              <a:xfrm>
                <a:off x="3360" y="4935"/>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28" name="Text Box 258"/>
              <p:cNvSpPr txBox="1">
                <a:spLocks noChangeArrowheads="1"/>
              </p:cNvSpPr>
              <p:nvPr/>
            </p:nvSpPr>
            <p:spPr bwMode="auto">
              <a:xfrm>
                <a:off x="3476" y="4930"/>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29" name="Text Box 259"/>
              <p:cNvSpPr txBox="1">
                <a:spLocks noChangeArrowheads="1"/>
              </p:cNvSpPr>
              <p:nvPr/>
            </p:nvSpPr>
            <p:spPr bwMode="auto">
              <a:xfrm>
                <a:off x="3604" y="4890"/>
                <a:ext cx="240" cy="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700" b="1">
                    <a:latin typeface="HG丸ｺﾞｼｯｸM-PRO" panose="020F0600000000000000" pitchFamily="50" charset="-128"/>
                    <a:ea typeface="HG丸ｺﾞｼｯｸM-PRO" panose="020F0600000000000000" pitchFamily="50" charset="-128"/>
                  </a:rPr>
                  <a:t>×</a:t>
                </a:r>
              </a:p>
            </p:txBody>
          </p:sp>
          <p:sp>
            <p:nvSpPr>
              <p:cNvPr id="58630" name="Line 260"/>
              <p:cNvSpPr>
                <a:spLocks noChangeShapeType="1"/>
              </p:cNvSpPr>
              <p:nvPr/>
            </p:nvSpPr>
            <p:spPr bwMode="auto">
              <a:xfrm>
                <a:off x="828" y="4844"/>
                <a:ext cx="116" cy="9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31" name="Line 261"/>
              <p:cNvSpPr>
                <a:spLocks noChangeShapeType="1"/>
              </p:cNvSpPr>
              <p:nvPr/>
            </p:nvSpPr>
            <p:spPr bwMode="auto">
              <a:xfrm>
                <a:off x="972" y="4943"/>
                <a:ext cx="88" cy="2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32" name="Line 262"/>
              <p:cNvSpPr>
                <a:spLocks noChangeShapeType="1"/>
              </p:cNvSpPr>
              <p:nvPr/>
            </p:nvSpPr>
            <p:spPr bwMode="auto">
              <a:xfrm flipV="1">
                <a:off x="1092" y="4886"/>
                <a:ext cx="96" cy="7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33" name="Line 263"/>
              <p:cNvSpPr>
                <a:spLocks noChangeShapeType="1"/>
              </p:cNvSpPr>
              <p:nvPr/>
            </p:nvSpPr>
            <p:spPr bwMode="auto">
              <a:xfrm>
                <a:off x="1212" y="4886"/>
                <a:ext cx="80" cy="3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34" name="Line 264"/>
              <p:cNvSpPr>
                <a:spLocks noChangeShapeType="1"/>
              </p:cNvSpPr>
              <p:nvPr/>
            </p:nvSpPr>
            <p:spPr bwMode="auto">
              <a:xfrm flipV="1">
                <a:off x="1308" y="4849"/>
                <a:ext cx="124" cy="7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35" name="Line 265"/>
              <p:cNvSpPr>
                <a:spLocks noChangeShapeType="1"/>
              </p:cNvSpPr>
              <p:nvPr/>
            </p:nvSpPr>
            <p:spPr bwMode="auto">
              <a:xfrm flipV="1">
                <a:off x="1444" y="4838"/>
                <a:ext cx="104" cy="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36" name="Line 266"/>
              <p:cNvSpPr>
                <a:spLocks noChangeShapeType="1"/>
              </p:cNvSpPr>
              <p:nvPr/>
            </p:nvSpPr>
            <p:spPr bwMode="auto">
              <a:xfrm>
                <a:off x="1568" y="4856"/>
                <a:ext cx="104" cy="12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37" name="Line 267"/>
              <p:cNvSpPr>
                <a:spLocks noChangeShapeType="1"/>
              </p:cNvSpPr>
              <p:nvPr/>
            </p:nvSpPr>
            <p:spPr bwMode="auto">
              <a:xfrm flipV="1">
                <a:off x="1680" y="4749"/>
                <a:ext cx="104" cy="2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38" name="Line 268"/>
              <p:cNvSpPr>
                <a:spLocks noChangeShapeType="1"/>
              </p:cNvSpPr>
              <p:nvPr/>
            </p:nvSpPr>
            <p:spPr bwMode="auto">
              <a:xfrm>
                <a:off x="1808" y="4740"/>
                <a:ext cx="104" cy="29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39" name="Line 269"/>
              <p:cNvSpPr>
                <a:spLocks noChangeShapeType="1"/>
              </p:cNvSpPr>
              <p:nvPr/>
            </p:nvSpPr>
            <p:spPr bwMode="auto">
              <a:xfrm>
                <a:off x="1924" y="5030"/>
                <a:ext cx="96" cy="1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40" name="Line 270"/>
              <p:cNvSpPr>
                <a:spLocks noChangeShapeType="1"/>
              </p:cNvSpPr>
              <p:nvPr/>
            </p:nvSpPr>
            <p:spPr bwMode="auto">
              <a:xfrm flipV="1">
                <a:off x="2044" y="4951"/>
                <a:ext cx="120" cy="9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41" name="Line 271"/>
              <p:cNvSpPr>
                <a:spLocks noChangeShapeType="1"/>
              </p:cNvSpPr>
              <p:nvPr/>
            </p:nvSpPr>
            <p:spPr bwMode="auto">
              <a:xfrm flipV="1">
                <a:off x="2172" y="4898"/>
                <a:ext cx="84" cy="5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42" name="Line 272"/>
              <p:cNvSpPr>
                <a:spLocks noChangeShapeType="1"/>
              </p:cNvSpPr>
              <p:nvPr/>
            </p:nvSpPr>
            <p:spPr bwMode="auto">
              <a:xfrm>
                <a:off x="2276" y="4895"/>
                <a:ext cx="128" cy="2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43" name="Line 273"/>
              <p:cNvSpPr>
                <a:spLocks noChangeShapeType="1"/>
              </p:cNvSpPr>
              <p:nvPr/>
            </p:nvSpPr>
            <p:spPr bwMode="auto">
              <a:xfrm flipV="1">
                <a:off x="2416" y="4869"/>
                <a:ext cx="88" cy="4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44" name="Line 274"/>
              <p:cNvSpPr>
                <a:spLocks noChangeShapeType="1"/>
              </p:cNvSpPr>
              <p:nvPr/>
            </p:nvSpPr>
            <p:spPr bwMode="auto">
              <a:xfrm>
                <a:off x="2524" y="4873"/>
                <a:ext cx="88" cy="2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45" name="Line 275"/>
              <p:cNvSpPr>
                <a:spLocks noChangeShapeType="1"/>
              </p:cNvSpPr>
              <p:nvPr/>
            </p:nvSpPr>
            <p:spPr bwMode="auto">
              <a:xfrm flipV="1">
                <a:off x="2652" y="4889"/>
                <a:ext cx="92" cy="2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46" name="Line 276"/>
              <p:cNvSpPr>
                <a:spLocks noChangeShapeType="1"/>
              </p:cNvSpPr>
              <p:nvPr/>
            </p:nvSpPr>
            <p:spPr bwMode="auto">
              <a:xfrm>
                <a:off x="2776" y="4894"/>
                <a:ext cx="96" cy="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47" name="Line 277"/>
              <p:cNvSpPr>
                <a:spLocks noChangeShapeType="1"/>
              </p:cNvSpPr>
              <p:nvPr/>
            </p:nvSpPr>
            <p:spPr bwMode="auto">
              <a:xfrm>
                <a:off x="3000" y="4712"/>
                <a:ext cx="112" cy="22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48" name="Line 278"/>
              <p:cNvSpPr>
                <a:spLocks noChangeShapeType="1"/>
              </p:cNvSpPr>
              <p:nvPr/>
            </p:nvSpPr>
            <p:spPr bwMode="auto">
              <a:xfrm flipV="1">
                <a:off x="2872" y="4716"/>
                <a:ext cx="112" cy="25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49" name="Line 279"/>
              <p:cNvSpPr>
                <a:spLocks noChangeShapeType="1"/>
              </p:cNvSpPr>
              <p:nvPr/>
            </p:nvSpPr>
            <p:spPr bwMode="auto">
              <a:xfrm>
                <a:off x="3112" y="4943"/>
                <a:ext cx="108" cy="5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50" name="Line 280"/>
              <p:cNvSpPr>
                <a:spLocks noChangeShapeType="1"/>
              </p:cNvSpPr>
              <p:nvPr/>
            </p:nvSpPr>
            <p:spPr bwMode="auto">
              <a:xfrm flipV="1">
                <a:off x="3256" y="4898"/>
                <a:ext cx="92" cy="11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51" name="Line 281"/>
              <p:cNvSpPr>
                <a:spLocks noChangeShapeType="1"/>
              </p:cNvSpPr>
              <p:nvPr/>
            </p:nvSpPr>
            <p:spPr bwMode="auto">
              <a:xfrm>
                <a:off x="3364" y="4898"/>
                <a:ext cx="120" cy="1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52" name="Line 282"/>
              <p:cNvSpPr>
                <a:spLocks noChangeShapeType="1"/>
              </p:cNvSpPr>
              <p:nvPr/>
            </p:nvSpPr>
            <p:spPr bwMode="auto">
              <a:xfrm flipV="1">
                <a:off x="3488" y="4991"/>
                <a:ext cx="92" cy="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53" name="Line 283"/>
              <p:cNvSpPr>
                <a:spLocks noChangeShapeType="1"/>
              </p:cNvSpPr>
              <p:nvPr/>
            </p:nvSpPr>
            <p:spPr bwMode="auto">
              <a:xfrm flipV="1">
                <a:off x="3596" y="4951"/>
                <a:ext cx="120" cy="4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54" name="Text Box 284"/>
              <p:cNvSpPr txBox="1">
                <a:spLocks noChangeArrowheads="1"/>
              </p:cNvSpPr>
              <p:nvPr/>
            </p:nvSpPr>
            <p:spPr bwMode="auto">
              <a:xfrm>
                <a:off x="660" y="3583"/>
                <a:ext cx="432"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n=5</a:t>
                </a:r>
              </a:p>
            </p:txBody>
          </p:sp>
          <p:sp>
            <p:nvSpPr>
              <p:cNvPr id="58655" name="Text Box 285"/>
              <p:cNvSpPr txBox="1">
                <a:spLocks noChangeArrowheads="1"/>
              </p:cNvSpPr>
              <p:nvPr/>
            </p:nvSpPr>
            <p:spPr bwMode="auto">
              <a:xfrm>
                <a:off x="3024" y="3559"/>
                <a:ext cx="768"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UCL=53.713</a:t>
                </a:r>
              </a:p>
            </p:txBody>
          </p:sp>
          <p:sp>
            <p:nvSpPr>
              <p:cNvPr id="58656" name="Text Box 286"/>
              <p:cNvSpPr txBox="1">
                <a:spLocks noChangeArrowheads="1"/>
              </p:cNvSpPr>
              <p:nvPr/>
            </p:nvSpPr>
            <p:spPr bwMode="auto">
              <a:xfrm>
                <a:off x="3408" y="3726"/>
                <a:ext cx="768"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CL=52.717</a:t>
                </a:r>
              </a:p>
            </p:txBody>
          </p:sp>
          <p:sp>
            <p:nvSpPr>
              <p:cNvPr id="58657" name="Text Box 287"/>
              <p:cNvSpPr txBox="1">
                <a:spLocks noChangeArrowheads="1"/>
              </p:cNvSpPr>
              <p:nvPr/>
            </p:nvSpPr>
            <p:spPr bwMode="auto">
              <a:xfrm>
                <a:off x="3078" y="4252"/>
                <a:ext cx="768"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LCL=52.151</a:t>
                </a:r>
              </a:p>
            </p:txBody>
          </p:sp>
          <p:sp>
            <p:nvSpPr>
              <p:cNvPr id="58658" name="Text Box 288"/>
              <p:cNvSpPr txBox="1">
                <a:spLocks noChangeArrowheads="1"/>
              </p:cNvSpPr>
              <p:nvPr/>
            </p:nvSpPr>
            <p:spPr bwMode="auto">
              <a:xfrm>
                <a:off x="3216" y="4490"/>
                <a:ext cx="768"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UCL=2.85</a:t>
                </a:r>
              </a:p>
            </p:txBody>
          </p:sp>
          <p:sp>
            <p:nvSpPr>
              <p:cNvPr id="58659" name="Text Box 289"/>
              <p:cNvSpPr txBox="1">
                <a:spLocks noChangeArrowheads="1"/>
              </p:cNvSpPr>
              <p:nvPr/>
            </p:nvSpPr>
            <p:spPr bwMode="auto">
              <a:xfrm>
                <a:off x="3456" y="4780"/>
                <a:ext cx="768" cy="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en-US" altLang="ja-JP" sz="1000">
                    <a:latin typeface="HG丸ｺﾞｼｯｸM-PRO" panose="020F0600000000000000" pitchFamily="50" charset="-128"/>
                    <a:ea typeface="HG丸ｺﾞｼｯｸM-PRO" panose="020F0600000000000000" pitchFamily="50" charset="-128"/>
                  </a:rPr>
                  <a:t>CL=1.35</a:t>
                </a:r>
              </a:p>
            </p:txBody>
          </p:sp>
          <p:sp>
            <p:nvSpPr>
              <p:cNvPr id="58660" name="Line 290"/>
              <p:cNvSpPr>
                <a:spLocks noChangeShapeType="1"/>
              </p:cNvSpPr>
              <p:nvPr/>
            </p:nvSpPr>
            <p:spPr bwMode="auto">
              <a:xfrm>
                <a:off x="816" y="5126"/>
                <a:ext cx="0" cy="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61" name="Line 291"/>
              <p:cNvSpPr>
                <a:spLocks noChangeShapeType="1"/>
              </p:cNvSpPr>
              <p:nvPr/>
            </p:nvSpPr>
            <p:spPr bwMode="auto">
              <a:xfrm>
                <a:off x="1056" y="5126"/>
                <a:ext cx="0" cy="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62" name="Line 292"/>
              <p:cNvSpPr>
                <a:spLocks noChangeShapeType="1"/>
              </p:cNvSpPr>
              <p:nvPr/>
            </p:nvSpPr>
            <p:spPr bwMode="auto">
              <a:xfrm>
                <a:off x="1296" y="5126"/>
                <a:ext cx="0" cy="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63" name="Line 293"/>
              <p:cNvSpPr>
                <a:spLocks noChangeShapeType="1"/>
              </p:cNvSpPr>
              <p:nvPr/>
            </p:nvSpPr>
            <p:spPr bwMode="auto">
              <a:xfrm>
                <a:off x="1536" y="5126"/>
                <a:ext cx="0" cy="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64" name="Line 294"/>
              <p:cNvSpPr>
                <a:spLocks noChangeShapeType="1"/>
              </p:cNvSpPr>
              <p:nvPr/>
            </p:nvSpPr>
            <p:spPr bwMode="auto">
              <a:xfrm>
                <a:off x="1776" y="5126"/>
                <a:ext cx="0" cy="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65" name="Line 295"/>
              <p:cNvSpPr>
                <a:spLocks noChangeShapeType="1"/>
              </p:cNvSpPr>
              <p:nvPr/>
            </p:nvSpPr>
            <p:spPr bwMode="auto">
              <a:xfrm>
                <a:off x="2016" y="5126"/>
                <a:ext cx="0" cy="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66" name="Line 296"/>
              <p:cNvSpPr>
                <a:spLocks noChangeShapeType="1"/>
              </p:cNvSpPr>
              <p:nvPr/>
            </p:nvSpPr>
            <p:spPr bwMode="auto">
              <a:xfrm>
                <a:off x="2256" y="5126"/>
                <a:ext cx="0" cy="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67" name="Line 297"/>
              <p:cNvSpPr>
                <a:spLocks noChangeShapeType="1"/>
              </p:cNvSpPr>
              <p:nvPr/>
            </p:nvSpPr>
            <p:spPr bwMode="auto">
              <a:xfrm>
                <a:off x="2496" y="5126"/>
                <a:ext cx="0" cy="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68" name="Line 298"/>
              <p:cNvSpPr>
                <a:spLocks noChangeShapeType="1"/>
              </p:cNvSpPr>
              <p:nvPr/>
            </p:nvSpPr>
            <p:spPr bwMode="auto">
              <a:xfrm>
                <a:off x="2736" y="5126"/>
                <a:ext cx="0" cy="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69" name="Line 299"/>
              <p:cNvSpPr>
                <a:spLocks noChangeShapeType="1"/>
              </p:cNvSpPr>
              <p:nvPr/>
            </p:nvSpPr>
            <p:spPr bwMode="auto">
              <a:xfrm>
                <a:off x="2976" y="5126"/>
                <a:ext cx="0" cy="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70" name="Line 300"/>
              <p:cNvSpPr>
                <a:spLocks noChangeShapeType="1"/>
              </p:cNvSpPr>
              <p:nvPr/>
            </p:nvSpPr>
            <p:spPr bwMode="auto">
              <a:xfrm>
                <a:off x="3216" y="5126"/>
                <a:ext cx="0" cy="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71" name="Line 301"/>
              <p:cNvSpPr>
                <a:spLocks noChangeShapeType="1"/>
              </p:cNvSpPr>
              <p:nvPr/>
            </p:nvSpPr>
            <p:spPr bwMode="auto">
              <a:xfrm>
                <a:off x="3456" y="5126"/>
                <a:ext cx="0" cy="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72" name="Line 302"/>
              <p:cNvSpPr>
                <a:spLocks noChangeShapeType="1"/>
              </p:cNvSpPr>
              <p:nvPr/>
            </p:nvSpPr>
            <p:spPr bwMode="auto">
              <a:xfrm>
                <a:off x="3696" y="5126"/>
                <a:ext cx="0" cy="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73" name="Line 303"/>
              <p:cNvSpPr>
                <a:spLocks noChangeShapeType="1"/>
              </p:cNvSpPr>
              <p:nvPr/>
            </p:nvSpPr>
            <p:spPr bwMode="auto">
              <a:xfrm>
                <a:off x="720" y="3726"/>
                <a:ext cx="336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74" name="Line 304"/>
              <p:cNvSpPr>
                <a:spLocks noChangeShapeType="1"/>
              </p:cNvSpPr>
              <p:nvPr/>
            </p:nvSpPr>
            <p:spPr bwMode="auto">
              <a:xfrm>
                <a:off x="720" y="4235"/>
                <a:ext cx="336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75" name="Line 305"/>
              <p:cNvSpPr>
                <a:spLocks noChangeShapeType="1"/>
              </p:cNvSpPr>
              <p:nvPr/>
            </p:nvSpPr>
            <p:spPr bwMode="auto">
              <a:xfrm>
                <a:off x="720" y="4681"/>
                <a:ext cx="336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76" name="Line 306"/>
              <p:cNvSpPr>
                <a:spLocks noChangeShapeType="1"/>
              </p:cNvSpPr>
              <p:nvPr/>
            </p:nvSpPr>
            <p:spPr bwMode="auto">
              <a:xfrm>
                <a:off x="720" y="4935"/>
                <a:ext cx="336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77" name="Line 307"/>
              <p:cNvSpPr>
                <a:spLocks noChangeShapeType="1"/>
              </p:cNvSpPr>
              <p:nvPr/>
            </p:nvSpPr>
            <p:spPr bwMode="auto">
              <a:xfrm>
                <a:off x="720" y="3981"/>
                <a:ext cx="336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58678" name="Line 176"/>
              <p:cNvSpPr>
                <a:spLocks noChangeShapeType="1"/>
              </p:cNvSpPr>
              <p:nvPr/>
            </p:nvSpPr>
            <p:spPr bwMode="auto">
              <a:xfrm>
                <a:off x="480" y="3408"/>
                <a:ext cx="240" cy="0"/>
              </a:xfrm>
              <a:prstGeom prst="line">
                <a:avLst/>
              </a:prstGeom>
              <a:noFill/>
              <a:ln w="12700" cap="sq">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58379" name="Text Box 317"/>
            <p:cNvSpPr txBox="1">
              <a:spLocks noChangeArrowheads="1"/>
            </p:cNvSpPr>
            <p:nvPr/>
          </p:nvSpPr>
          <p:spPr bwMode="auto">
            <a:xfrm>
              <a:off x="1206" y="5190"/>
              <a:ext cx="192" cy="1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5</a:t>
              </a:r>
            </a:p>
          </p:txBody>
        </p:sp>
        <p:sp>
          <p:nvSpPr>
            <p:cNvPr id="58380" name="Text Box 318"/>
            <p:cNvSpPr txBox="1">
              <a:spLocks noChangeArrowheads="1"/>
            </p:cNvSpPr>
            <p:nvPr/>
          </p:nvSpPr>
          <p:spPr bwMode="auto">
            <a:xfrm>
              <a:off x="1824" y="5196"/>
              <a:ext cx="192" cy="197"/>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10</a:t>
              </a:r>
            </a:p>
          </p:txBody>
        </p:sp>
        <p:sp>
          <p:nvSpPr>
            <p:cNvPr id="58381" name="Text Box 319"/>
            <p:cNvSpPr txBox="1">
              <a:spLocks noChangeArrowheads="1"/>
            </p:cNvSpPr>
            <p:nvPr/>
          </p:nvSpPr>
          <p:spPr bwMode="auto">
            <a:xfrm>
              <a:off x="2400" y="5190"/>
              <a:ext cx="192" cy="197"/>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15</a:t>
              </a:r>
            </a:p>
          </p:txBody>
        </p:sp>
        <p:sp>
          <p:nvSpPr>
            <p:cNvPr id="58382" name="Text Box 320"/>
            <p:cNvSpPr txBox="1">
              <a:spLocks noChangeArrowheads="1"/>
            </p:cNvSpPr>
            <p:nvPr/>
          </p:nvSpPr>
          <p:spPr bwMode="auto">
            <a:xfrm>
              <a:off x="3036" y="5190"/>
              <a:ext cx="192" cy="197"/>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20</a:t>
              </a:r>
            </a:p>
          </p:txBody>
        </p:sp>
        <p:sp>
          <p:nvSpPr>
            <p:cNvPr id="58383" name="Text Box 321"/>
            <p:cNvSpPr txBox="1">
              <a:spLocks noChangeArrowheads="1"/>
            </p:cNvSpPr>
            <p:nvPr/>
          </p:nvSpPr>
          <p:spPr bwMode="auto">
            <a:xfrm>
              <a:off x="3606" y="5190"/>
              <a:ext cx="192" cy="197"/>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800">
                  <a:latin typeface="HG丸ｺﾞｼｯｸM-PRO" panose="020F0600000000000000" pitchFamily="50" charset="-128"/>
                  <a:ea typeface="HG丸ｺﾞｼｯｸM-PRO" panose="020F0600000000000000" pitchFamily="50" charset="-128"/>
                </a:rPr>
                <a:t>25</a:t>
              </a:r>
            </a:p>
          </p:txBody>
        </p:sp>
      </p:grpSp>
      <p:sp>
        <p:nvSpPr>
          <p:cNvPr id="58376" name="Rectangle 997"/>
          <p:cNvSpPr>
            <a:spLocks noChangeArrowheads="1"/>
          </p:cNvSpPr>
          <p:nvPr/>
        </p:nvSpPr>
        <p:spPr bwMode="auto">
          <a:xfrm>
            <a:off x="71438" y="15875"/>
            <a:ext cx="2959100"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latin typeface="HG丸ｺﾞｼｯｸM-PRO" panose="020F0600000000000000" pitchFamily="50" charset="-128"/>
                <a:ea typeface="HG丸ｺﾞｼｯｸM-PRO" panose="020F0600000000000000" pitchFamily="50" charset="-128"/>
                <a:cs typeface="Times New Roman" panose="02020603050405020304" pitchFamily="18" charset="0"/>
              </a:rPr>
              <a:t>４</a:t>
            </a:r>
            <a:r>
              <a:rPr lang="en-US" altLang="ja-JP" sz="1600" b="1">
                <a:latin typeface="HG丸ｺﾞｼｯｸM-PRO" panose="020F0600000000000000" pitchFamily="50" charset="-128"/>
                <a:ea typeface="HG丸ｺﾞｼｯｸM-PRO" panose="020F0600000000000000" pitchFamily="50" charset="-128"/>
                <a:cs typeface="Times New Roman" panose="02020603050405020304" pitchFamily="18" charset="0"/>
              </a:rPr>
              <a:t>.4.</a:t>
            </a:r>
            <a:r>
              <a:rPr lang="ja-JP" altLang="en-US" sz="1600" b="1">
                <a:latin typeface="HG丸ｺﾞｼｯｸM-PRO" panose="020F0600000000000000" pitchFamily="50" charset="-128"/>
                <a:ea typeface="HG丸ｺﾞｼｯｸM-PRO" panose="020F0600000000000000" pitchFamily="50" charset="-128"/>
                <a:cs typeface="Times New Roman" panose="02020603050405020304" pitchFamily="18" charset="0"/>
              </a:rPr>
              <a:t>６　管理図</a:t>
            </a:r>
          </a:p>
        </p:txBody>
      </p:sp>
      <p:sp>
        <p:nvSpPr>
          <p:cNvPr id="58377" name="Rectangle 8"/>
          <p:cNvSpPr>
            <a:spLocks noChangeArrowheads="1"/>
          </p:cNvSpPr>
          <p:nvPr/>
        </p:nvSpPr>
        <p:spPr bwMode="auto">
          <a:xfrm>
            <a:off x="539750" y="700088"/>
            <a:ext cx="6494463" cy="600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100" dirty="0">
                <a:latin typeface="HG丸ｺﾞｼｯｸM-PRO" panose="020F0600000000000000" pitchFamily="50" charset="-128"/>
                <a:ea typeface="HG丸ｺﾞｼｯｸM-PRO" panose="020F0600000000000000" pitchFamily="50" charset="-128"/>
                <a:cs typeface="Times New Roman" panose="02020603050405020304" pitchFamily="18" charset="0"/>
              </a:rPr>
              <a:t>管理図とは、工程が安定な状態にあるかどうかを調べたり、工程を安定な状態に継続</a:t>
            </a:r>
            <a:br>
              <a:rPr lang="ja-JP" altLang="en-US" sz="1100" dirty="0">
                <a:latin typeface="HG丸ｺﾞｼｯｸM-PRO" panose="020F0600000000000000" pitchFamily="50" charset="-128"/>
                <a:ea typeface="HG丸ｺﾞｼｯｸM-PRO" panose="020F0600000000000000" pitchFamily="50" charset="-128"/>
                <a:cs typeface="Times New Roman" panose="02020603050405020304" pitchFamily="18" charset="0"/>
              </a:rPr>
            </a:br>
            <a:r>
              <a:rPr lang="ja-JP" altLang="en-US" sz="1100" dirty="0">
                <a:latin typeface="HG丸ｺﾞｼｯｸM-PRO" panose="020F0600000000000000" pitchFamily="50" charset="-128"/>
                <a:ea typeface="HG丸ｺﾞｼｯｸM-PRO" panose="020F0600000000000000" pitchFamily="50" charset="-128"/>
                <a:cs typeface="Times New Roman" panose="02020603050405020304" pitchFamily="18" charset="0"/>
              </a:rPr>
              <a:t>するために用いる図のこと。</a:t>
            </a:r>
            <a:endParaRPr lang="en-US" altLang="ja-JP" sz="1100" dirty="0">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graphicFrame>
        <p:nvGraphicFramePr>
          <p:cNvPr id="2" name="表 1"/>
          <p:cNvGraphicFramePr>
            <a:graphicFrameLocks noGrp="1"/>
          </p:cNvGraphicFramePr>
          <p:nvPr>
            <p:extLst>
              <p:ext uri="{D42A27DB-BD31-4B8C-83A1-F6EECF244321}">
                <p14:modId xmlns:p14="http://schemas.microsoft.com/office/powerpoint/2010/main" val="1075139120"/>
              </p:ext>
            </p:extLst>
          </p:nvPr>
        </p:nvGraphicFramePr>
        <p:xfrm>
          <a:off x="762001" y="1815857"/>
          <a:ext cx="5782645" cy="3354959"/>
        </p:xfrm>
        <a:graphic>
          <a:graphicData uri="http://schemas.openxmlformats.org/drawingml/2006/table">
            <a:tbl>
              <a:tblPr firstRow="1" bandRow="1">
                <a:tableStyleId>{5C22544A-7EE6-4342-B048-85BDC9FD1C3A}</a:tableStyleId>
              </a:tblPr>
              <a:tblGrid>
                <a:gridCol w="606743">
                  <a:extLst>
                    <a:ext uri="{9D8B030D-6E8A-4147-A177-3AD203B41FA5}">
                      <a16:colId xmlns:a16="http://schemas.microsoft.com/office/drawing/2014/main" val="1812341801"/>
                    </a:ext>
                  </a:extLst>
                </a:gridCol>
                <a:gridCol w="1469930">
                  <a:extLst>
                    <a:ext uri="{9D8B030D-6E8A-4147-A177-3AD203B41FA5}">
                      <a16:colId xmlns:a16="http://schemas.microsoft.com/office/drawing/2014/main" val="104862999"/>
                    </a:ext>
                  </a:extLst>
                </a:gridCol>
                <a:gridCol w="648072">
                  <a:extLst>
                    <a:ext uri="{9D8B030D-6E8A-4147-A177-3AD203B41FA5}">
                      <a16:colId xmlns:a16="http://schemas.microsoft.com/office/drawing/2014/main" val="2282974829"/>
                    </a:ext>
                  </a:extLst>
                </a:gridCol>
                <a:gridCol w="1528950">
                  <a:extLst>
                    <a:ext uri="{9D8B030D-6E8A-4147-A177-3AD203B41FA5}">
                      <a16:colId xmlns:a16="http://schemas.microsoft.com/office/drawing/2014/main" val="1750164616"/>
                    </a:ext>
                  </a:extLst>
                </a:gridCol>
                <a:gridCol w="1528950">
                  <a:extLst>
                    <a:ext uri="{9D8B030D-6E8A-4147-A177-3AD203B41FA5}">
                      <a16:colId xmlns:a16="http://schemas.microsoft.com/office/drawing/2014/main" val="1809188037"/>
                    </a:ext>
                  </a:extLst>
                </a:gridCol>
              </a:tblGrid>
              <a:tr h="272247">
                <a:tc rowSpan="2">
                  <a:txBody>
                    <a:bodyPr/>
                    <a:lstStyle/>
                    <a:p>
                      <a:pPr algn="ctr"/>
                      <a:r>
                        <a:rPr kumimoji="1" lang="ja-JP" altLang="en-US" sz="1050" b="0" dirty="0">
                          <a:solidFill>
                            <a:schemeClr val="tx1"/>
                          </a:solidFill>
                          <a:latin typeface="HG丸ｺﾞｼｯｸM-PRO" panose="020F0600000000000000" pitchFamily="50" charset="-128"/>
                          <a:ea typeface="HG丸ｺﾞｼｯｸM-PRO" panose="020F0600000000000000" pitchFamily="50" charset="-128"/>
                        </a:rPr>
                        <a:t>種類</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r>
                        <a:rPr kumimoji="1" lang="ja-JP" altLang="en-US" sz="1050" b="0" dirty="0">
                          <a:solidFill>
                            <a:schemeClr val="tx1"/>
                          </a:solidFill>
                          <a:latin typeface="HG丸ｺﾞｼｯｸM-PRO" panose="020F0600000000000000" pitchFamily="50" charset="-128"/>
                          <a:ea typeface="HG丸ｺﾞｼｯｸM-PRO" panose="020F0600000000000000" pitchFamily="50" charset="-128"/>
                        </a:rPr>
                        <a:t>管理図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r>
                        <a:rPr kumimoji="1" lang="ja-JP" altLang="en-US" sz="1050" b="0" dirty="0">
                          <a:solidFill>
                            <a:schemeClr val="tx1"/>
                          </a:solidFill>
                          <a:latin typeface="HG丸ｺﾞｼｯｸM-PRO" panose="020F0600000000000000" pitchFamily="50" charset="-128"/>
                          <a:ea typeface="HG丸ｺﾞｼｯｸM-PRO" panose="020F0600000000000000" pitchFamily="50" charset="-128"/>
                        </a:rPr>
                        <a:t>中心線</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a:r>
                        <a:rPr kumimoji="1" lang="ja-JP" altLang="en-US" sz="1050" b="0" dirty="0">
                          <a:solidFill>
                            <a:schemeClr val="tx1"/>
                          </a:solidFill>
                          <a:latin typeface="HG丸ｺﾞｼｯｸM-PRO" panose="020F0600000000000000" pitchFamily="50" charset="-128"/>
                          <a:ea typeface="HG丸ｺﾞｼｯｸM-PRO" panose="020F0600000000000000" pitchFamily="50" charset="-128"/>
                        </a:rPr>
                        <a:t>管理限界線</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92497155"/>
                  </a:ext>
                </a:extLst>
              </a:tr>
              <a:tr h="272247">
                <a:tc v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050" b="0" dirty="0">
                          <a:solidFill>
                            <a:schemeClr val="tx1"/>
                          </a:solidFill>
                          <a:latin typeface="HG丸ｺﾞｼｯｸM-PRO" panose="020F0600000000000000" pitchFamily="50" charset="-128"/>
                          <a:ea typeface="HG丸ｺﾞｼｯｸM-PRO" panose="020F0600000000000000" pitchFamily="50" charset="-128"/>
                        </a:rPr>
                        <a:t>UCL</a:t>
                      </a:r>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050" b="0" dirty="0">
                          <a:solidFill>
                            <a:schemeClr val="tx1"/>
                          </a:solidFill>
                          <a:latin typeface="HG丸ｺﾞｼｯｸM-PRO" panose="020F0600000000000000" pitchFamily="50" charset="-128"/>
                          <a:ea typeface="HG丸ｺﾞｼｯｸM-PRO" panose="020F0600000000000000" pitchFamily="50" charset="-128"/>
                        </a:rPr>
                        <a:t>LCL</a:t>
                      </a:r>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8875201"/>
                  </a:ext>
                </a:extLst>
              </a:tr>
              <a:tr h="401495">
                <a:tc rowSpan="3">
                  <a:txBody>
                    <a:bodyPr/>
                    <a:lstStyle/>
                    <a:p>
                      <a:pPr algn="ctr"/>
                      <a:r>
                        <a:rPr kumimoji="1" lang="ja-JP" altLang="en-US" sz="1000" b="0" dirty="0">
                          <a:solidFill>
                            <a:schemeClr val="tx1"/>
                          </a:solidFill>
                          <a:latin typeface="HG丸ｺﾞｼｯｸM-PRO" panose="020F0600000000000000" pitchFamily="50" charset="-128"/>
                          <a:ea typeface="HG丸ｺﾞｼｯｸM-PRO" panose="020F0600000000000000" pitchFamily="50" charset="-128"/>
                        </a:rPr>
                        <a:t>計量値</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b="0" dirty="0">
                          <a:solidFill>
                            <a:schemeClr val="tx1"/>
                          </a:solidFill>
                          <a:latin typeface="HG丸ｺﾞｼｯｸM-PRO" panose="020F0600000000000000" pitchFamily="50" charset="-128"/>
                          <a:ea typeface="HG丸ｺﾞｼｯｸM-PRO" panose="020F0600000000000000" pitchFamily="50" charset="-128"/>
                        </a:rPr>
                        <a:t>平均値と範囲</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89124754"/>
                  </a:ext>
                </a:extLst>
              </a:tr>
              <a:tr h="401495">
                <a:tc v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b="0" dirty="0">
                          <a:solidFill>
                            <a:schemeClr val="tx1"/>
                          </a:solidFill>
                          <a:latin typeface="HG丸ｺﾞｼｯｸM-PRO" panose="020F0600000000000000" pitchFamily="50" charset="-128"/>
                          <a:ea typeface="HG丸ｺﾞｼｯｸM-PRO" panose="020F0600000000000000" pitchFamily="50" charset="-128"/>
                        </a:rPr>
                        <a:t>個々のデータ</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80921055"/>
                  </a:ext>
                </a:extLst>
              </a:tr>
              <a:tr h="401495">
                <a:tc v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b="0" dirty="0">
                          <a:solidFill>
                            <a:schemeClr val="tx1"/>
                          </a:solidFill>
                          <a:latin typeface="HG丸ｺﾞｼｯｸM-PRO" panose="020F0600000000000000" pitchFamily="50" charset="-128"/>
                          <a:ea typeface="HG丸ｺﾞｼｯｸM-PRO" panose="020F0600000000000000" pitchFamily="50" charset="-128"/>
                        </a:rPr>
                        <a:t>メジアンと範囲</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60670351"/>
                  </a:ext>
                </a:extLst>
              </a:tr>
              <a:tr h="401495">
                <a:tc rowSpan="4">
                  <a:txBody>
                    <a:bodyPr/>
                    <a:lstStyle/>
                    <a:p>
                      <a:pPr algn="ctr"/>
                      <a:r>
                        <a:rPr kumimoji="1" lang="ja-JP" altLang="en-US" sz="1000" b="0" dirty="0">
                          <a:solidFill>
                            <a:schemeClr val="tx1"/>
                          </a:solidFill>
                          <a:latin typeface="HG丸ｺﾞｼｯｸM-PRO" panose="020F0600000000000000" pitchFamily="50" charset="-128"/>
                          <a:ea typeface="HG丸ｺﾞｼｯｸM-PRO" panose="020F0600000000000000" pitchFamily="50" charset="-128"/>
                        </a:rPr>
                        <a:t>計数値</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b="0" dirty="0">
                          <a:solidFill>
                            <a:schemeClr val="tx1"/>
                          </a:solidFill>
                          <a:latin typeface="HG丸ｺﾞｼｯｸM-PRO" panose="020F0600000000000000" pitchFamily="50" charset="-128"/>
                          <a:ea typeface="HG丸ｺﾞｼｯｸM-PRO" panose="020F0600000000000000" pitchFamily="50" charset="-128"/>
                        </a:rPr>
                        <a:t>不良率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55810617"/>
                  </a:ext>
                </a:extLst>
              </a:tr>
              <a:tr h="401495">
                <a:tc v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b="0" dirty="0">
                          <a:solidFill>
                            <a:schemeClr val="tx1"/>
                          </a:solidFill>
                          <a:latin typeface="HG丸ｺﾞｼｯｸM-PRO" panose="020F0600000000000000" pitchFamily="50" charset="-128"/>
                          <a:ea typeface="HG丸ｺﾞｼｯｸM-PRO" panose="020F0600000000000000" pitchFamily="50" charset="-128"/>
                        </a:rPr>
                        <a:t>不良個数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b="0" i="0" baseline="0" dirty="0">
                          <a:solidFill>
                            <a:schemeClr val="tx1"/>
                          </a:solidFill>
                          <a:latin typeface="+mn-lt"/>
                          <a:ea typeface="HG丸ｺﾞｼｯｸM-PRO" panose="020F0600000000000000" pitchFamily="50" charset="-128"/>
                        </a:rPr>
                        <a:t>　</a:t>
                      </a:r>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47708685"/>
                  </a:ext>
                </a:extLst>
              </a:tr>
              <a:tr h="401495">
                <a:tc v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b="0" dirty="0">
                          <a:solidFill>
                            <a:schemeClr val="tx1"/>
                          </a:solidFill>
                          <a:latin typeface="HG丸ｺﾞｼｯｸM-PRO" panose="020F0600000000000000" pitchFamily="50" charset="-128"/>
                          <a:ea typeface="HG丸ｺﾞｼｯｸM-PRO" panose="020F0600000000000000" pitchFamily="50" charset="-128"/>
                        </a:rPr>
                        <a:t>単位あたりの欠点数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45049208"/>
                  </a:ext>
                </a:extLst>
              </a:tr>
              <a:tr h="401495">
                <a:tc v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b="0" dirty="0">
                          <a:solidFill>
                            <a:schemeClr val="tx1"/>
                          </a:solidFill>
                          <a:latin typeface="HG丸ｺﾞｼｯｸM-PRO" panose="020F0600000000000000" pitchFamily="50" charset="-128"/>
                          <a:ea typeface="HG丸ｺﾞｼｯｸM-PRO" panose="020F0600000000000000" pitchFamily="50" charset="-128"/>
                        </a:rPr>
                        <a:t>欠点数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1050" b="0" dirty="0">
                        <a:solidFill>
                          <a:schemeClr val="tx1"/>
                        </a:solidFill>
                        <a:latin typeface="HG丸ｺﾞｼｯｸM-PRO" panose="020F0600000000000000" pitchFamily="50" charset="-128"/>
                        <a:ea typeface="HG丸ｺﾞｼｯｸM-PRO" panose="020F0600000000000000"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89142057"/>
                  </a:ext>
                </a:extLst>
              </a:tr>
            </a:tbl>
          </a:graphicData>
        </a:graphic>
      </p:graphicFrame>
      <p:sp>
        <p:nvSpPr>
          <p:cNvPr id="3" name="テキスト ボックス 2"/>
          <p:cNvSpPr txBox="1"/>
          <p:nvPr/>
        </p:nvSpPr>
        <p:spPr bwMode="auto">
          <a:xfrm>
            <a:off x="7790626" y="1321778"/>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ja-JP" altLang="en-US" sz="1200" b="1" dirty="0">
                <a:latin typeface="HG正楷書体-PRO" panose="03000600000000000000" pitchFamily="66" charset="-128"/>
                <a:ea typeface="HG正楷書体-PRO" panose="03000600000000000000" pitchFamily="66" charset="-128"/>
                <a:cs typeface="Times New Roman" pitchFamily="18" charset="0"/>
              </a:rPr>
              <a:t>✕</a:t>
            </a:r>
          </a:p>
        </p:txBody>
      </p:sp>
      <p:cxnSp>
        <p:nvCxnSpPr>
          <p:cNvPr id="5" name="直線コネクタ 4"/>
          <p:cNvCxnSpPr/>
          <p:nvPr/>
        </p:nvCxnSpPr>
        <p:spPr bwMode="auto">
          <a:xfrm>
            <a:off x="7878903" y="1376314"/>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20" name="テキスト ボックス 319"/>
          <p:cNvSpPr txBox="1"/>
          <p:nvPr/>
        </p:nvSpPr>
        <p:spPr bwMode="auto">
          <a:xfrm>
            <a:off x="8175205" y="1321778"/>
            <a:ext cx="298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1200" b="1" i="1" dirty="0">
                <a:latin typeface="HG正楷書体-PRO" panose="03000600000000000000" pitchFamily="66" charset="-128"/>
                <a:ea typeface="HG正楷書体-PRO" panose="03000600000000000000" pitchFamily="66" charset="-128"/>
                <a:cs typeface="Times New Roman" pitchFamily="18" charset="0"/>
              </a:rPr>
              <a:t>R</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sp>
        <p:nvSpPr>
          <p:cNvPr id="327" name="テキスト ボックス 326"/>
          <p:cNvSpPr txBox="1"/>
          <p:nvPr/>
        </p:nvSpPr>
        <p:spPr bwMode="auto">
          <a:xfrm>
            <a:off x="8610638" y="1320577"/>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ja-JP" altLang="en-US" sz="1200" b="1" dirty="0">
                <a:latin typeface="HG正楷書体-PRO" panose="03000600000000000000" pitchFamily="66" charset="-128"/>
                <a:ea typeface="HG正楷書体-PRO" panose="03000600000000000000" pitchFamily="66" charset="-128"/>
                <a:cs typeface="Times New Roman" pitchFamily="18" charset="0"/>
              </a:rPr>
              <a:t>✕</a:t>
            </a:r>
          </a:p>
        </p:txBody>
      </p:sp>
      <p:sp>
        <p:nvSpPr>
          <p:cNvPr id="329" name="テキスト ボックス 328"/>
          <p:cNvSpPr txBox="1"/>
          <p:nvPr/>
        </p:nvSpPr>
        <p:spPr bwMode="auto">
          <a:xfrm>
            <a:off x="8610638" y="1222574"/>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1200" b="1" dirty="0">
                <a:latin typeface="HG正楷書体-PRO" panose="03000600000000000000" pitchFamily="66" charset="-128"/>
                <a:ea typeface="HG正楷書体-PRO" panose="03000600000000000000" pitchFamily="66" charset="-128"/>
                <a:cs typeface="Times New Roman" pitchFamily="18" charset="0"/>
              </a:rPr>
              <a:t>～</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sp>
        <p:nvSpPr>
          <p:cNvPr id="331" name="テキスト ボックス 330"/>
          <p:cNvSpPr txBox="1"/>
          <p:nvPr/>
        </p:nvSpPr>
        <p:spPr bwMode="auto">
          <a:xfrm>
            <a:off x="8891667" y="1256159"/>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1200" b="1" i="1" dirty="0">
                <a:latin typeface="HG正楷書体-PRO" panose="03000600000000000000" pitchFamily="66" charset="-128"/>
                <a:ea typeface="HG正楷書体-PRO" panose="03000600000000000000" pitchFamily="66" charset="-128"/>
                <a:cs typeface="Times New Roman" pitchFamily="18" charset="0"/>
              </a:rPr>
              <a:t>ｐ</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sp>
        <p:nvSpPr>
          <p:cNvPr id="334" name="テキスト ボックス 333"/>
          <p:cNvSpPr txBox="1"/>
          <p:nvPr/>
        </p:nvSpPr>
        <p:spPr bwMode="auto">
          <a:xfrm>
            <a:off x="8891667" y="1615465"/>
            <a:ext cx="27924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algn="ctr" eaLnBrk="1" hangingPunct="1">
              <a:spcBef>
                <a:spcPct val="0"/>
              </a:spcBef>
              <a:buFontTx/>
              <a:buNone/>
            </a:pPr>
            <a:r>
              <a:rPr kumimoji="1" lang="en-US" altLang="ja-JP" sz="1200" b="1" i="1" dirty="0">
                <a:latin typeface="HG正楷書体-PRO" panose="03000600000000000000" pitchFamily="66" charset="-128"/>
                <a:ea typeface="HG正楷書体-PRO" panose="03000600000000000000" pitchFamily="66" charset="-128"/>
                <a:cs typeface="Times New Roman" pitchFamily="18" charset="0"/>
              </a:rPr>
              <a:t>u</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sp>
        <p:nvSpPr>
          <p:cNvPr id="335" name="テキスト ボックス 334"/>
          <p:cNvSpPr txBox="1"/>
          <p:nvPr/>
        </p:nvSpPr>
        <p:spPr bwMode="auto">
          <a:xfrm>
            <a:off x="8891667" y="1427768"/>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1200" b="1" i="1" dirty="0">
                <a:latin typeface="HG正楷書体-PRO" panose="03000600000000000000" pitchFamily="66" charset="-128"/>
                <a:ea typeface="HG正楷書体-PRO" panose="03000600000000000000" pitchFamily="66" charset="-128"/>
                <a:cs typeface="Times New Roman" pitchFamily="18" charset="0"/>
              </a:rPr>
              <a:t>ｎ</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sp>
        <p:nvSpPr>
          <p:cNvPr id="336" name="テキスト ボックス 335"/>
          <p:cNvSpPr txBox="1"/>
          <p:nvPr/>
        </p:nvSpPr>
        <p:spPr bwMode="auto">
          <a:xfrm>
            <a:off x="9273114" y="1419002"/>
            <a:ext cx="2600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1200" b="1" i="1" dirty="0">
                <a:latin typeface="HG正楷書体-PRO" panose="03000600000000000000" pitchFamily="66" charset="-128"/>
                <a:ea typeface="HG正楷書体-PRO" panose="03000600000000000000" pitchFamily="66" charset="-128"/>
                <a:cs typeface="Times New Roman" pitchFamily="18" charset="0"/>
              </a:rPr>
              <a:t>c</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cxnSp>
        <p:nvCxnSpPr>
          <p:cNvPr id="339" name="直線コネクタ 338"/>
          <p:cNvCxnSpPr/>
          <p:nvPr/>
        </p:nvCxnSpPr>
        <p:spPr bwMode="auto">
          <a:xfrm>
            <a:off x="7878903" y="1351952"/>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0" name="テキスト ボックス 339"/>
          <p:cNvSpPr txBox="1"/>
          <p:nvPr/>
        </p:nvSpPr>
        <p:spPr bwMode="auto">
          <a:xfrm>
            <a:off x="7443768" y="1347740"/>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ja-JP" altLang="en-US" sz="1200" b="1" dirty="0">
                <a:latin typeface="HG正楷書体-PRO" panose="03000600000000000000" pitchFamily="66" charset="-128"/>
                <a:ea typeface="HG正楷書体-PRO" panose="03000600000000000000" pitchFamily="66" charset="-128"/>
                <a:cs typeface="Times New Roman" pitchFamily="18" charset="0"/>
              </a:rPr>
              <a:t>✕</a:t>
            </a:r>
          </a:p>
        </p:txBody>
      </p:sp>
      <p:sp>
        <p:nvSpPr>
          <p:cNvPr id="341" name="テキスト ボックス 340"/>
          <p:cNvSpPr txBox="1"/>
          <p:nvPr/>
        </p:nvSpPr>
        <p:spPr bwMode="auto">
          <a:xfrm>
            <a:off x="7443768" y="1249737"/>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1200" b="1" dirty="0">
                <a:latin typeface="HG正楷書体-PRO" panose="03000600000000000000" pitchFamily="66" charset="-128"/>
                <a:ea typeface="HG正楷書体-PRO" panose="03000600000000000000" pitchFamily="66" charset="-128"/>
                <a:cs typeface="Times New Roman" pitchFamily="18" charset="0"/>
              </a:rPr>
              <a:t>～</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cxnSp>
        <p:nvCxnSpPr>
          <p:cNvPr id="342" name="直線コネクタ 341"/>
          <p:cNvCxnSpPr/>
          <p:nvPr/>
        </p:nvCxnSpPr>
        <p:spPr bwMode="auto">
          <a:xfrm>
            <a:off x="7532045" y="1363527"/>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5" name="テキスト ボックス 344"/>
          <p:cNvSpPr txBox="1"/>
          <p:nvPr/>
        </p:nvSpPr>
        <p:spPr bwMode="auto">
          <a:xfrm>
            <a:off x="7133634" y="1322909"/>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algn="ctr" eaLnBrk="1" hangingPunct="1">
              <a:spcBef>
                <a:spcPct val="0"/>
              </a:spcBef>
              <a:buFontTx/>
              <a:buNone/>
            </a:pPr>
            <a:r>
              <a:rPr kumimoji="1" lang="ja-JP" altLang="en-US" sz="1200" b="1" dirty="0">
                <a:latin typeface="HG正楷書体-PRO" panose="03000600000000000000" pitchFamily="66" charset="-128"/>
                <a:ea typeface="HG正楷書体-PRO" panose="03000600000000000000" pitchFamily="66" charset="-128"/>
                <a:cs typeface="Times New Roman" pitchFamily="18" charset="0"/>
              </a:rPr>
              <a:t>✕</a:t>
            </a:r>
          </a:p>
        </p:txBody>
      </p:sp>
      <p:cxnSp>
        <p:nvCxnSpPr>
          <p:cNvPr id="346" name="直線コネクタ 345"/>
          <p:cNvCxnSpPr/>
          <p:nvPr/>
        </p:nvCxnSpPr>
        <p:spPr bwMode="auto">
          <a:xfrm>
            <a:off x="7231930" y="1377445"/>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7" name="テキスト ボックス 346"/>
          <p:cNvSpPr txBox="1"/>
          <p:nvPr/>
        </p:nvSpPr>
        <p:spPr bwMode="auto">
          <a:xfrm>
            <a:off x="7146051" y="1491566"/>
            <a:ext cx="298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1200" b="1" i="1" dirty="0">
                <a:latin typeface="HG正楷書体-PRO" panose="03000600000000000000" pitchFamily="66" charset="-128"/>
                <a:ea typeface="HG正楷書体-PRO" panose="03000600000000000000" pitchFamily="66" charset="-128"/>
                <a:cs typeface="Times New Roman" pitchFamily="18" charset="0"/>
              </a:rPr>
              <a:t>R</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pic>
        <p:nvPicPr>
          <p:cNvPr id="17" name="図 16"/>
          <p:cNvPicPr>
            <a:picLocks noChangeAspect="1"/>
          </p:cNvPicPr>
          <p:nvPr/>
        </p:nvPicPr>
        <p:blipFill rotWithShape="1">
          <a:blip r:embed="rId7"/>
          <a:srcRect l="10541" t="19396" r="5092" b="14985"/>
          <a:stretch/>
        </p:blipFill>
        <p:spPr>
          <a:xfrm>
            <a:off x="2326698" y="2890574"/>
            <a:ext cx="288032" cy="216024"/>
          </a:xfrm>
          <a:prstGeom prst="rect">
            <a:avLst/>
          </a:prstGeom>
          <a:noFill/>
        </p:spPr>
      </p:pic>
      <p:sp>
        <p:nvSpPr>
          <p:cNvPr id="351" name="テキスト ボックス 350"/>
          <p:cNvSpPr txBox="1"/>
          <p:nvPr/>
        </p:nvSpPr>
        <p:spPr bwMode="auto">
          <a:xfrm>
            <a:off x="7463805" y="1505675"/>
            <a:ext cx="298480" cy="276999"/>
          </a:xfrm>
          <a:prstGeom prst="rect">
            <a:avLst/>
          </a:prstGeom>
          <a:noFill/>
          <a:ln>
            <a:noFill/>
          </a:ln>
        </p:spPr>
        <p:txBody>
          <a:bodyPr vert="horz" wrap="none" rtlCol="0">
            <a:spAutoFit/>
          </a:bodyPr>
          <a:lstStyle/>
          <a:p>
            <a:pPr eaLnBrk="1" hangingPunct="1">
              <a:spcBef>
                <a:spcPct val="0"/>
              </a:spcBef>
              <a:buFontTx/>
              <a:buNone/>
            </a:pPr>
            <a:r>
              <a:rPr kumimoji="1" lang="en-US" altLang="ja-JP" sz="1200" b="1" i="1" dirty="0">
                <a:latin typeface="HG正楷書体-PRO" panose="03000600000000000000" pitchFamily="66" charset="-128"/>
                <a:ea typeface="HG正楷書体-PRO" panose="03000600000000000000" pitchFamily="66" charset="-128"/>
                <a:cs typeface="Times New Roman" pitchFamily="18" charset="0"/>
              </a:rPr>
              <a:t>R</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sp>
        <p:nvSpPr>
          <p:cNvPr id="354" name="テキスト ボックス 353"/>
          <p:cNvSpPr txBox="1"/>
          <p:nvPr/>
        </p:nvSpPr>
        <p:spPr bwMode="auto">
          <a:xfrm>
            <a:off x="9542402" y="1319030"/>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ja-JP" altLang="en-US" sz="1200" b="1" dirty="0">
                <a:latin typeface="HG正楷書体-PRO" panose="03000600000000000000" pitchFamily="66" charset="-128"/>
                <a:ea typeface="HG正楷書体-PRO" panose="03000600000000000000" pitchFamily="66" charset="-128"/>
                <a:cs typeface="Times New Roman" pitchFamily="18" charset="0"/>
              </a:rPr>
              <a:t>✕</a:t>
            </a:r>
          </a:p>
        </p:txBody>
      </p:sp>
      <p:sp>
        <p:nvSpPr>
          <p:cNvPr id="355" name="テキスト ボックス 354"/>
          <p:cNvSpPr txBox="1"/>
          <p:nvPr/>
        </p:nvSpPr>
        <p:spPr bwMode="auto">
          <a:xfrm>
            <a:off x="9542402" y="1221027"/>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1200" b="1" dirty="0">
                <a:latin typeface="HG正楷書体-PRO" panose="03000600000000000000" pitchFamily="66" charset="-128"/>
                <a:ea typeface="HG正楷書体-PRO" panose="03000600000000000000" pitchFamily="66" charset="-128"/>
                <a:cs typeface="Times New Roman" pitchFamily="18" charset="0"/>
              </a:rPr>
              <a:t>～</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sp>
        <p:nvSpPr>
          <p:cNvPr id="357" name="テキスト ボックス 356"/>
          <p:cNvSpPr txBox="1"/>
          <p:nvPr/>
        </p:nvSpPr>
        <p:spPr bwMode="auto">
          <a:xfrm>
            <a:off x="9562439" y="1476965"/>
            <a:ext cx="298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1200" b="1" i="1" dirty="0">
                <a:latin typeface="HG正楷書体-PRO" panose="03000600000000000000" pitchFamily="66" charset="-128"/>
                <a:ea typeface="HG正楷書体-PRO" panose="03000600000000000000" pitchFamily="66" charset="-128"/>
                <a:cs typeface="Times New Roman" pitchFamily="18" charset="0"/>
              </a:rPr>
              <a:t>R</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pic>
        <p:nvPicPr>
          <p:cNvPr id="18" name="図 17"/>
          <p:cNvPicPr>
            <a:picLocks noChangeAspect="1"/>
          </p:cNvPicPr>
          <p:nvPr/>
        </p:nvPicPr>
        <p:blipFill rotWithShape="1">
          <a:blip r:embed="rId8"/>
          <a:srcRect t="22099" r="11683" b="20458"/>
          <a:stretch/>
        </p:blipFill>
        <p:spPr>
          <a:xfrm>
            <a:off x="2361319" y="3220415"/>
            <a:ext cx="267215" cy="292721"/>
          </a:xfrm>
          <a:prstGeom prst="rect">
            <a:avLst/>
          </a:prstGeom>
          <a:noFill/>
        </p:spPr>
      </p:pic>
      <p:pic>
        <p:nvPicPr>
          <p:cNvPr id="20" name="図 19"/>
          <p:cNvPicPr>
            <a:picLocks noChangeAspect="1"/>
          </p:cNvPicPr>
          <p:nvPr/>
        </p:nvPicPr>
        <p:blipFill>
          <a:blip r:embed="rId9"/>
          <a:stretch>
            <a:fillRect/>
          </a:stretch>
        </p:blipFill>
        <p:spPr>
          <a:xfrm>
            <a:off x="1836963" y="3581824"/>
            <a:ext cx="347502" cy="329213"/>
          </a:xfrm>
          <a:prstGeom prst="rect">
            <a:avLst/>
          </a:prstGeom>
        </p:spPr>
      </p:pic>
      <p:pic>
        <p:nvPicPr>
          <p:cNvPr id="362" name="図 361"/>
          <p:cNvPicPr>
            <a:picLocks noChangeAspect="1"/>
          </p:cNvPicPr>
          <p:nvPr/>
        </p:nvPicPr>
        <p:blipFill>
          <a:blip r:embed="rId9"/>
          <a:stretch>
            <a:fillRect/>
          </a:stretch>
        </p:blipFill>
        <p:spPr>
          <a:xfrm>
            <a:off x="2089593" y="4009091"/>
            <a:ext cx="347502" cy="329213"/>
          </a:xfrm>
          <a:prstGeom prst="rect">
            <a:avLst/>
          </a:prstGeom>
          <a:noFill/>
        </p:spPr>
      </p:pic>
      <p:pic>
        <p:nvPicPr>
          <p:cNvPr id="21" name="図 20"/>
          <p:cNvPicPr>
            <a:picLocks noChangeAspect="1"/>
          </p:cNvPicPr>
          <p:nvPr/>
        </p:nvPicPr>
        <p:blipFill>
          <a:blip r:embed="rId3"/>
          <a:stretch>
            <a:fillRect/>
          </a:stretch>
        </p:blipFill>
        <p:spPr>
          <a:xfrm>
            <a:off x="1971941" y="4009091"/>
            <a:ext cx="347502" cy="329213"/>
          </a:xfrm>
          <a:prstGeom prst="rect">
            <a:avLst/>
          </a:prstGeom>
          <a:noFill/>
        </p:spPr>
      </p:pic>
      <p:pic>
        <p:nvPicPr>
          <p:cNvPr id="22" name="図 21"/>
          <p:cNvPicPr>
            <a:picLocks noChangeAspect="1"/>
          </p:cNvPicPr>
          <p:nvPr/>
        </p:nvPicPr>
        <p:blipFill rotWithShape="1">
          <a:blip r:embed="rId10"/>
          <a:srcRect l="27244" t="-7483" r="-522" b="7483"/>
          <a:stretch/>
        </p:blipFill>
        <p:spPr>
          <a:xfrm>
            <a:off x="2622958" y="4393629"/>
            <a:ext cx="209965" cy="329213"/>
          </a:xfrm>
          <a:prstGeom prst="rect">
            <a:avLst/>
          </a:prstGeom>
          <a:noFill/>
        </p:spPr>
      </p:pic>
      <p:pic>
        <p:nvPicPr>
          <p:cNvPr id="23" name="図 22"/>
          <p:cNvPicPr>
            <a:picLocks noChangeAspect="1"/>
          </p:cNvPicPr>
          <p:nvPr/>
        </p:nvPicPr>
        <p:blipFill>
          <a:blip r:embed="rId11"/>
          <a:stretch>
            <a:fillRect/>
          </a:stretch>
        </p:blipFill>
        <p:spPr>
          <a:xfrm>
            <a:off x="1876591" y="4815316"/>
            <a:ext cx="268247" cy="329213"/>
          </a:xfrm>
          <a:prstGeom prst="rect">
            <a:avLst/>
          </a:prstGeom>
        </p:spPr>
      </p:pic>
      <p:pic>
        <p:nvPicPr>
          <p:cNvPr id="24" name="図 23"/>
          <p:cNvPicPr>
            <a:picLocks noChangeAspect="1"/>
          </p:cNvPicPr>
          <p:nvPr/>
        </p:nvPicPr>
        <p:blipFill rotWithShape="1">
          <a:blip r:embed="rId12"/>
          <a:srcRect l="18882" t="4218" r="7682" b="28196"/>
          <a:stretch/>
        </p:blipFill>
        <p:spPr>
          <a:xfrm>
            <a:off x="3064997" y="2862764"/>
            <a:ext cx="243760" cy="216328"/>
          </a:xfrm>
          <a:prstGeom prst="rect">
            <a:avLst/>
          </a:prstGeom>
          <a:noFill/>
        </p:spPr>
      </p:pic>
      <p:sp>
        <p:nvSpPr>
          <p:cNvPr id="371" name="テキスト ボックス 370"/>
          <p:cNvSpPr txBox="1"/>
          <p:nvPr/>
        </p:nvSpPr>
        <p:spPr bwMode="auto">
          <a:xfrm>
            <a:off x="10018448" y="1379600"/>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ja-JP" altLang="en-US" sz="1200" b="1" dirty="0">
                <a:latin typeface="HG正楷書体-PRO" panose="03000600000000000000" pitchFamily="66" charset="-128"/>
                <a:ea typeface="HG正楷書体-PRO" panose="03000600000000000000" pitchFamily="66" charset="-128"/>
                <a:cs typeface="Times New Roman" pitchFamily="18" charset="0"/>
              </a:rPr>
              <a:t>✕</a:t>
            </a:r>
          </a:p>
        </p:txBody>
      </p:sp>
      <p:sp>
        <p:nvSpPr>
          <p:cNvPr id="372" name="テキスト ボックス 371"/>
          <p:cNvSpPr txBox="1"/>
          <p:nvPr/>
        </p:nvSpPr>
        <p:spPr bwMode="auto">
          <a:xfrm>
            <a:off x="10018448" y="1281597"/>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1200" b="1" dirty="0">
                <a:latin typeface="HG正楷書体-PRO" panose="03000600000000000000" pitchFamily="66" charset="-128"/>
                <a:ea typeface="HG正楷書体-PRO" panose="03000600000000000000" pitchFamily="66" charset="-128"/>
                <a:cs typeface="Times New Roman" pitchFamily="18" charset="0"/>
              </a:rPr>
              <a:t>～</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cxnSp>
        <p:nvCxnSpPr>
          <p:cNvPr id="373" name="直線コネクタ 372"/>
          <p:cNvCxnSpPr/>
          <p:nvPr/>
        </p:nvCxnSpPr>
        <p:spPr bwMode="auto">
          <a:xfrm>
            <a:off x="10106725" y="1395387"/>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74" name="テキスト ボックス 373"/>
          <p:cNvSpPr txBox="1"/>
          <p:nvPr/>
        </p:nvSpPr>
        <p:spPr bwMode="auto">
          <a:xfrm>
            <a:off x="10030744" y="1561086"/>
            <a:ext cx="298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1200" b="1" i="1" dirty="0">
                <a:latin typeface="HG正楷書体-PRO" panose="03000600000000000000" pitchFamily="66" charset="-128"/>
                <a:ea typeface="HG正楷書体-PRO" panose="03000600000000000000" pitchFamily="66" charset="-128"/>
                <a:cs typeface="Times New Roman" pitchFamily="18" charset="0"/>
              </a:rPr>
              <a:t>R</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cxnSp>
        <p:nvCxnSpPr>
          <p:cNvPr id="375" name="直線コネクタ 374"/>
          <p:cNvCxnSpPr/>
          <p:nvPr/>
        </p:nvCxnSpPr>
        <p:spPr bwMode="auto">
          <a:xfrm>
            <a:off x="10110247" y="1633857"/>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77" name="テキスト ボックス 376"/>
          <p:cNvSpPr txBox="1"/>
          <p:nvPr/>
        </p:nvSpPr>
        <p:spPr bwMode="auto">
          <a:xfrm>
            <a:off x="7506485" y="662795"/>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algn="ctr" eaLnBrk="1" hangingPunct="1">
              <a:spcBef>
                <a:spcPct val="0"/>
              </a:spcBef>
              <a:buFontTx/>
              <a:buNone/>
            </a:pPr>
            <a:r>
              <a:rPr lang="ja-JP" altLang="en-US" sz="1200" b="1" i="1" dirty="0">
                <a:latin typeface="HG正楷書体-PRO" panose="03000600000000000000" pitchFamily="66" charset="-128"/>
                <a:ea typeface="HG正楷書体-PRO" panose="03000600000000000000" pitchFamily="66" charset="-128"/>
                <a:cs typeface="Times New Roman" pitchFamily="18" charset="0"/>
              </a:rPr>
              <a:t>ｐ</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cxnSp>
        <p:nvCxnSpPr>
          <p:cNvPr id="379" name="直線コネクタ 378"/>
          <p:cNvCxnSpPr/>
          <p:nvPr/>
        </p:nvCxnSpPr>
        <p:spPr bwMode="auto">
          <a:xfrm>
            <a:off x="7594762" y="753566"/>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3" name="テキスト ボックス 382"/>
          <p:cNvSpPr txBox="1"/>
          <p:nvPr/>
        </p:nvSpPr>
        <p:spPr bwMode="auto">
          <a:xfrm>
            <a:off x="7887932" y="662795"/>
            <a:ext cx="27924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algn="ctr" eaLnBrk="1" hangingPunct="1">
              <a:spcBef>
                <a:spcPct val="0"/>
              </a:spcBef>
              <a:buFontTx/>
              <a:buNone/>
            </a:pPr>
            <a:r>
              <a:rPr lang="en-US" altLang="ja-JP" sz="1200" b="1" i="1" dirty="0">
                <a:latin typeface="HG正楷書体-PRO" panose="03000600000000000000" pitchFamily="66" charset="-128"/>
                <a:ea typeface="HG正楷書体-PRO" panose="03000600000000000000" pitchFamily="66" charset="-128"/>
                <a:cs typeface="Times New Roman" pitchFamily="18" charset="0"/>
              </a:rPr>
              <a:t>u</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cxnSp>
        <p:nvCxnSpPr>
          <p:cNvPr id="384" name="直線コネクタ 383"/>
          <p:cNvCxnSpPr/>
          <p:nvPr/>
        </p:nvCxnSpPr>
        <p:spPr bwMode="auto">
          <a:xfrm>
            <a:off x="7946554" y="753566"/>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5" name="テキスト ボックス 384"/>
          <p:cNvSpPr txBox="1"/>
          <p:nvPr/>
        </p:nvSpPr>
        <p:spPr bwMode="auto">
          <a:xfrm>
            <a:off x="8265071" y="674240"/>
            <a:ext cx="2600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algn="ctr" eaLnBrk="1" hangingPunct="1">
              <a:spcBef>
                <a:spcPct val="0"/>
              </a:spcBef>
              <a:buFontTx/>
              <a:buNone/>
            </a:pPr>
            <a:r>
              <a:rPr lang="en-US" altLang="ja-JP" sz="1200" b="1" i="1" dirty="0">
                <a:latin typeface="HG正楷書体-PRO" panose="03000600000000000000" pitchFamily="66" charset="-128"/>
                <a:ea typeface="HG正楷書体-PRO" panose="03000600000000000000" pitchFamily="66" charset="-128"/>
                <a:cs typeface="Times New Roman" pitchFamily="18" charset="0"/>
              </a:rPr>
              <a:t>c</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cxnSp>
        <p:nvCxnSpPr>
          <p:cNvPr id="386" name="直線コネクタ 385"/>
          <p:cNvCxnSpPr/>
          <p:nvPr/>
        </p:nvCxnSpPr>
        <p:spPr bwMode="auto">
          <a:xfrm>
            <a:off x="8314075" y="765011"/>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27" name="図 26"/>
          <p:cNvPicPr>
            <a:picLocks noChangeAspect="1"/>
          </p:cNvPicPr>
          <p:nvPr/>
        </p:nvPicPr>
        <p:blipFill>
          <a:blip r:embed="rId2"/>
          <a:stretch>
            <a:fillRect/>
          </a:stretch>
        </p:blipFill>
        <p:spPr>
          <a:xfrm>
            <a:off x="2983853" y="3606831"/>
            <a:ext cx="347502" cy="329213"/>
          </a:xfrm>
          <a:prstGeom prst="rect">
            <a:avLst/>
          </a:prstGeom>
          <a:noFill/>
        </p:spPr>
      </p:pic>
      <p:pic>
        <p:nvPicPr>
          <p:cNvPr id="388" name="図 387"/>
          <p:cNvPicPr>
            <a:picLocks noChangeAspect="1"/>
          </p:cNvPicPr>
          <p:nvPr/>
        </p:nvPicPr>
        <p:blipFill>
          <a:blip r:embed="rId3"/>
          <a:stretch>
            <a:fillRect/>
          </a:stretch>
        </p:blipFill>
        <p:spPr>
          <a:xfrm>
            <a:off x="2921166" y="4009091"/>
            <a:ext cx="347502" cy="329213"/>
          </a:xfrm>
          <a:prstGeom prst="rect">
            <a:avLst/>
          </a:prstGeom>
          <a:noFill/>
        </p:spPr>
      </p:pic>
      <p:pic>
        <p:nvPicPr>
          <p:cNvPr id="389" name="図 388"/>
          <p:cNvPicPr>
            <a:picLocks noChangeAspect="1"/>
          </p:cNvPicPr>
          <p:nvPr/>
        </p:nvPicPr>
        <p:blipFill>
          <a:blip r:embed="rId2"/>
          <a:stretch>
            <a:fillRect/>
          </a:stretch>
        </p:blipFill>
        <p:spPr>
          <a:xfrm>
            <a:off x="3051094" y="3995167"/>
            <a:ext cx="347502" cy="329213"/>
          </a:xfrm>
          <a:prstGeom prst="rect">
            <a:avLst/>
          </a:prstGeom>
          <a:noFill/>
        </p:spPr>
      </p:pic>
      <p:pic>
        <p:nvPicPr>
          <p:cNvPr id="28" name="図 27"/>
          <p:cNvPicPr>
            <a:picLocks noChangeAspect="1"/>
          </p:cNvPicPr>
          <p:nvPr/>
        </p:nvPicPr>
        <p:blipFill>
          <a:blip r:embed="rId13"/>
          <a:stretch>
            <a:fillRect/>
          </a:stretch>
        </p:blipFill>
        <p:spPr>
          <a:xfrm>
            <a:off x="3021774" y="4406901"/>
            <a:ext cx="286537" cy="329213"/>
          </a:xfrm>
          <a:prstGeom prst="rect">
            <a:avLst/>
          </a:prstGeom>
          <a:noFill/>
        </p:spPr>
      </p:pic>
      <p:pic>
        <p:nvPicPr>
          <p:cNvPr id="29" name="図 28"/>
          <p:cNvPicPr>
            <a:picLocks noChangeAspect="1"/>
          </p:cNvPicPr>
          <p:nvPr/>
        </p:nvPicPr>
        <p:blipFill>
          <a:blip r:embed="rId14"/>
          <a:stretch>
            <a:fillRect/>
          </a:stretch>
        </p:blipFill>
        <p:spPr>
          <a:xfrm>
            <a:off x="3030919" y="4815316"/>
            <a:ext cx="268247" cy="329213"/>
          </a:xfrm>
          <a:prstGeom prst="rect">
            <a:avLst/>
          </a:prstGeom>
          <a:noFill/>
        </p:spPr>
      </p:pic>
      <p:sp>
        <p:nvSpPr>
          <p:cNvPr id="60416" name="フリーフォーム 60415"/>
          <p:cNvSpPr/>
          <p:nvPr/>
        </p:nvSpPr>
        <p:spPr bwMode="auto">
          <a:xfrm>
            <a:off x="12291624" y="88421"/>
            <a:ext cx="1219200" cy="525780"/>
          </a:xfrm>
          <a:custGeom>
            <a:avLst/>
            <a:gdLst>
              <a:gd name="connsiteX0" fmla="*/ 0 w 1303020"/>
              <a:gd name="connsiteY0" fmla="*/ 297180 h 525780"/>
              <a:gd name="connsiteX1" fmla="*/ 83820 w 1303020"/>
              <a:gd name="connsiteY1" fmla="*/ 213360 h 525780"/>
              <a:gd name="connsiteX2" fmla="*/ 198120 w 1303020"/>
              <a:gd name="connsiteY2" fmla="*/ 525780 h 525780"/>
              <a:gd name="connsiteX3" fmla="*/ 320040 w 1303020"/>
              <a:gd name="connsiteY3" fmla="*/ 0 h 525780"/>
              <a:gd name="connsiteX4" fmla="*/ 1249680 w 1303020"/>
              <a:gd name="connsiteY4" fmla="*/ 0 h 525780"/>
              <a:gd name="connsiteX5" fmla="*/ 1303020 w 1303020"/>
              <a:gd name="connsiteY5" fmla="*/ 53340 h 525780"/>
              <a:gd name="connsiteX0" fmla="*/ 0 w 1249680"/>
              <a:gd name="connsiteY0" fmla="*/ 297180 h 525780"/>
              <a:gd name="connsiteX1" fmla="*/ 83820 w 1249680"/>
              <a:gd name="connsiteY1" fmla="*/ 213360 h 525780"/>
              <a:gd name="connsiteX2" fmla="*/ 198120 w 1249680"/>
              <a:gd name="connsiteY2" fmla="*/ 525780 h 525780"/>
              <a:gd name="connsiteX3" fmla="*/ 320040 w 1249680"/>
              <a:gd name="connsiteY3" fmla="*/ 0 h 525780"/>
              <a:gd name="connsiteX4" fmla="*/ 1249680 w 1249680"/>
              <a:gd name="connsiteY4" fmla="*/ 0 h 525780"/>
              <a:gd name="connsiteX0" fmla="*/ 0 w 1249680"/>
              <a:gd name="connsiteY0" fmla="*/ 297180 h 525780"/>
              <a:gd name="connsiteX1" fmla="*/ 114300 w 1249680"/>
              <a:gd name="connsiteY1" fmla="*/ 312420 h 525780"/>
              <a:gd name="connsiteX2" fmla="*/ 198120 w 1249680"/>
              <a:gd name="connsiteY2" fmla="*/ 525780 h 525780"/>
              <a:gd name="connsiteX3" fmla="*/ 320040 w 1249680"/>
              <a:gd name="connsiteY3" fmla="*/ 0 h 525780"/>
              <a:gd name="connsiteX4" fmla="*/ 1249680 w 1249680"/>
              <a:gd name="connsiteY4" fmla="*/ 0 h 525780"/>
              <a:gd name="connsiteX0" fmla="*/ 0 w 1257300"/>
              <a:gd name="connsiteY0" fmla="*/ 403860 h 525780"/>
              <a:gd name="connsiteX1" fmla="*/ 121920 w 1257300"/>
              <a:gd name="connsiteY1" fmla="*/ 312420 h 525780"/>
              <a:gd name="connsiteX2" fmla="*/ 205740 w 1257300"/>
              <a:gd name="connsiteY2" fmla="*/ 525780 h 525780"/>
              <a:gd name="connsiteX3" fmla="*/ 327660 w 1257300"/>
              <a:gd name="connsiteY3" fmla="*/ 0 h 525780"/>
              <a:gd name="connsiteX4" fmla="*/ 1257300 w 1257300"/>
              <a:gd name="connsiteY4" fmla="*/ 0 h 525780"/>
              <a:gd name="connsiteX0" fmla="*/ 0 w 1257300"/>
              <a:gd name="connsiteY0" fmla="*/ 403860 h 525780"/>
              <a:gd name="connsiteX1" fmla="*/ 144780 w 1257300"/>
              <a:gd name="connsiteY1" fmla="*/ 350520 h 525780"/>
              <a:gd name="connsiteX2" fmla="*/ 205740 w 1257300"/>
              <a:gd name="connsiteY2" fmla="*/ 525780 h 525780"/>
              <a:gd name="connsiteX3" fmla="*/ 327660 w 1257300"/>
              <a:gd name="connsiteY3" fmla="*/ 0 h 525780"/>
              <a:gd name="connsiteX4" fmla="*/ 1257300 w 1257300"/>
              <a:gd name="connsiteY4" fmla="*/ 0 h 525780"/>
              <a:gd name="connsiteX0" fmla="*/ 0 w 1219200"/>
              <a:gd name="connsiteY0" fmla="*/ 434340 h 525780"/>
              <a:gd name="connsiteX1" fmla="*/ 106680 w 1219200"/>
              <a:gd name="connsiteY1" fmla="*/ 350520 h 525780"/>
              <a:gd name="connsiteX2" fmla="*/ 167640 w 1219200"/>
              <a:gd name="connsiteY2" fmla="*/ 525780 h 525780"/>
              <a:gd name="connsiteX3" fmla="*/ 289560 w 1219200"/>
              <a:gd name="connsiteY3" fmla="*/ 0 h 525780"/>
              <a:gd name="connsiteX4" fmla="*/ 1219200 w 1219200"/>
              <a:gd name="connsiteY4" fmla="*/ 0 h 525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0" h="525780">
                <a:moveTo>
                  <a:pt x="0" y="434340"/>
                </a:moveTo>
                <a:lnTo>
                  <a:pt x="106680" y="350520"/>
                </a:lnTo>
                <a:lnTo>
                  <a:pt x="167640" y="525780"/>
                </a:lnTo>
                <a:lnTo>
                  <a:pt x="289560" y="0"/>
                </a:lnTo>
                <a:lnTo>
                  <a:pt x="1219200" y="0"/>
                </a:lnTo>
              </a:path>
            </a:pathLst>
          </a:custGeom>
          <a:no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98" name="フリーフォーム 397"/>
          <p:cNvSpPr/>
          <p:nvPr/>
        </p:nvSpPr>
        <p:spPr bwMode="auto">
          <a:xfrm>
            <a:off x="7997297" y="5818516"/>
            <a:ext cx="1000023" cy="343130"/>
          </a:xfrm>
          <a:custGeom>
            <a:avLst/>
            <a:gdLst>
              <a:gd name="connsiteX0" fmla="*/ 0 w 1303020"/>
              <a:gd name="connsiteY0" fmla="*/ 297180 h 525780"/>
              <a:gd name="connsiteX1" fmla="*/ 83820 w 1303020"/>
              <a:gd name="connsiteY1" fmla="*/ 213360 h 525780"/>
              <a:gd name="connsiteX2" fmla="*/ 198120 w 1303020"/>
              <a:gd name="connsiteY2" fmla="*/ 525780 h 525780"/>
              <a:gd name="connsiteX3" fmla="*/ 320040 w 1303020"/>
              <a:gd name="connsiteY3" fmla="*/ 0 h 525780"/>
              <a:gd name="connsiteX4" fmla="*/ 1249680 w 1303020"/>
              <a:gd name="connsiteY4" fmla="*/ 0 h 525780"/>
              <a:gd name="connsiteX5" fmla="*/ 1303020 w 1303020"/>
              <a:gd name="connsiteY5" fmla="*/ 53340 h 525780"/>
              <a:gd name="connsiteX0" fmla="*/ 0 w 1249680"/>
              <a:gd name="connsiteY0" fmla="*/ 297180 h 525780"/>
              <a:gd name="connsiteX1" fmla="*/ 83820 w 1249680"/>
              <a:gd name="connsiteY1" fmla="*/ 213360 h 525780"/>
              <a:gd name="connsiteX2" fmla="*/ 198120 w 1249680"/>
              <a:gd name="connsiteY2" fmla="*/ 525780 h 525780"/>
              <a:gd name="connsiteX3" fmla="*/ 320040 w 1249680"/>
              <a:gd name="connsiteY3" fmla="*/ 0 h 525780"/>
              <a:gd name="connsiteX4" fmla="*/ 1249680 w 1249680"/>
              <a:gd name="connsiteY4" fmla="*/ 0 h 525780"/>
              <a:gd name="connsiteX0" fmla="*/ 0 w 1249680"/>
              <a:gd name="connsiteY0" fmla="*/ 297180 h 525780"/>
              <a:gd name="connsiteX1" fmla="*/ 114300 w 1249680"/>
              <a:gd name="connsiteY1" fmla="*/ 312420 h 525780"/>
              <a:gd name="connsiteX2" fmla="*/ 198120 w 1249680"/>
              <a:gd name="connsiteY2" fmla="*/ 525780 h 525780"/>
              <a:gd name="connsiteX3" fmla="*/ 320040 w 1249680"/>
              <a:gd name="connsiteY3" fmla="*/ 0 h 525780"/>
              <a:gd name="connsiteX4" fmla="*/ 1249680 w 1249680"/>
              <a:gd name="connsiteY4" fmla="*/ 0 h 525780"/>
              <a:gd name="connsiteX0" fmla="*/ 0 w 1257300"/>
              <a:gd name="connsiteY0" fmla="*/ 403860 h 525780"/>
              <a:gd name="connsiteX1" fmla="*/ 121920 w 1257300"/>
              <a:gd name="connsiteY1" fmla="*/ 312420 h 525780"/>
              <a:gd name="connsiteX2" fmla="*/ 205740 w 1257300"/>
              <a:gd name="connsiteY2" fmla="*/ 525780 h 525780"/>
              <a:gd name="connsiteX3" fmla="*/ 327660 w 1257300"/>
              <a:gd name="connsiteY3" fmla="*/ 0 h 525780"/>
              <a:gd name="connsiteX4" fmla="*/ 1257300 w 1257300"/>
              <a:gd name="connsiteY4" fmla="*/ 0 h 525780"/>
              <a:gd name="connsiteX0" fmla="*/ 0 w 1257300"/>
              <a:gd name="connsiteY0" fmla="*/ 403860 h 525780"/>
              <a:gd name="connsiteX1" fmla="*/ 144780 w 1257300"/>
              <a:gd name="connsiteY1" fmla="*/ 350520 h 525780"/>
              <a:gd name="connsiteX2" fmla="*/ 205740 w 1257300"/>
              <a:gd name="connsiteY2" fmla="*/ 525780 h 525780"/>
              <a:gd name="connsiteX3" fmla="*/ 327660 w 1257300"/>
              <a:gd name="connsiteY3" fmla="*/ 0 h 525780"/>
              <a:gd name="connsiteX4" fmla="*/ 1257300 w 1257300"/>
              <a:gd name="connsiteY4" fmla="*/ 0 h 525780"/>
              <a:gd name="connsiteX0" fmla="*/ 0 w 1219200"/>
              <a:gd name="connsiteY0" fmla="*/ 434340 h 525780"/>
              <a:gd name="connsiteX1" fmla="*/ 106680 w 1219200"/>
              <a:gd name="connsiteY1" fmla="*/ 350520 h 525780"/>
              <a:gd name="connsiteX2" fmla="*/ 167640 w 1219200"/>
              <a:gd name="connsiteY2" fmla="*/ 525780 h 525780"/>
              <a:gd name="connsiteX3" fmla="*/ 289560 w 1219200"/>
              <a:gd name="connsiteY3" fmla="*/ 0 h 525780"/>
              <a:gd name="connsiteX4" fmla="*/ 1219200 w 1219200"/>
              <a:gd name="connsiteY4" fmla="*/ 0 h 525780"/>
              <a:gd name="connsiteX0" fmla="*/ 0 w 1219200"/>
              <a:gd name="connsiteY0" fmla="*/ 434340 h 525780"/>
              <a:gd name="connsiteX1" fmla="*/ 142953 w 1219200"/>
              <a:gd name="connsiteY1" fmla="*/ 339317 h 525780"/>
              <a:gd name="connsiteX2" fmla="*/ 167640 w 1219200"/>
              <a:gd name="connsiteY2" fmla="*/ 525780 h 525780"/>
              <a:gd name="connsiteX3" fmla="*/ 289560 w 1219200"/>
              <a:gd name="connsiteY3" fmla="*/ 0 h 525780"/>
              <a:gd name="connsiteX4" fmla="*/ 1219200 w 1219200"/>
              <a:gd name="connsiteY4" fmla="*/ 0 h 525780"/>
              <a:gd name="connsiteX0" fmla="*/ 0 w 1182927"/>
              <a:gd name="connsiteY0" fmla="*/ 467950 h 525780"/>
              <a:gd name="connsiteX1" fmla="*/ 106680 w 1182927"/>
              <a:gd name="connsiteY1" fmla="*/ 339317 h 525780"/>
              <a:gd name="connsiteX2" fmla="*/ 131367 w 1182927"/>
              <a:gd name="connsiteY2" fmla="*/ 525780 h 525780"/>
              <a:gd name="connsiteX3" fmla="*/ 253287 w 1182927"/>
              <a:gd name="connsiteY3" fmla="*/ 0 h 525780"/>
              <a:gd name="connsiteX4" fmla="*/ 1182927 w 1182927"/>
              <a:gd name="connsiteY4" fmla="*/ 0 h 525780"/>
              <a:gd name="connsiteX0" fmla="*/ 0 w 1144236"/>
              <a:gd name="connsiteY0" fmla="*/ 441062 h 525780"/>
              <a:gd name="connsiteX1" fmla="*/ 67989 w 1144236"/>
              <a:gd name="connsiteY1" fmla="*/ 339317 h 525780"/>
              <a:gd name="connsiteX2" fmla="*/ 92676 w 1144236"/>
              <a:gd name="connsiteY2" fmla="*/ 525780 h 525780"/>
              <a:gd name="connsiteX3" fmla="*/ 214596 w 1144236"/>
              <a:gd name="connsiteY3" fmla="*/ 0 h 525780"/>
              <a:gd name="connsiteX4" fmla="*/ 1144236 w 1144236"/>
              <a:gd name="connsiteY4" fmla="*/ 0 h 525780"/>
              <a:gd name="connsiteX0" fmla="*/ 0 w 1598852"/>
              <a:gd name="connsiteY0" fmla="*/ 441062 h 525780"/>
              <a:gd name="connsiteX1" fmla="*/ 67989 w 1598852"/>
              <a:gd name="connsiteY1" fmla="*/ 339317 h 525780"/>
              <a:gd name="connsiteX2" fmla="*/ 92676 w 1598852"/>
              <a:gd name="connsiteY2" fmla="*/ 525780 h 525780"/>
              <a:gd name="connsiteX3" fmla="*/ 214596 w 1598852"/>
              <a:gd name="connsiteY3" fmla="*/ 0 h 525780"/>
              <a:gd name="connsiteX4" fmla="*/ 1598852 w 1598852"/>
              <a:gd name="connsiteY4" fmla="*/ 0 h 525780"/>
              <a:gd name="connsiteX0" fmla="*/ 0 w 1598852"/>
              <a:gd name="connsiteY0" fmla="*/ 441062 h 525780"/>
              <a:gd name="connsiteX1" fmla="*/ 67990 w 1598852"/>
              <a:gd name="connsiteY1" fmla="*/ 421050 h 525780"/>
              <a:gd name="connsiteX2" fmla="*/ 92676 w 1598852"/>
              <a:gd name="connsiteY2" fmla="*/ 525780 h 525780"/>
              <a:gd name="connsiteX3" fmla="*/ 214596 w 1598852"/>
              <a:gd name="connsiteY3" fmla="*/ 0 h 525780"/>
              <a:gd name="connsiteX4" fmla="*/ 1598852 w 1598852"/>
              <a:gd name="connsiteY4" fmla="*/ 0 h 525780"/>
              <a:gd name="connsiteX0" fmla="*/ 0 w 1586761"/>
              <a:gd name="connsiteY0" fmla="*/ 470252 h 525780"/>
              <a:gd name="connsiteX1" fmla="*/ 55899 w 1586761"/>
              <a:gd name="connsiteY1" fmla="*/ 421050 h 525780"/>
              <a:gd name="connsiteX2" fmla="*/ 80585 w 1586761"/>
              <a:gd name="connsiteY2" fmla="*/ 525780 h 525780"/>
              <a:gd name="connsiteX3" fmla="*/ 202505 w 1586761"/>
              <a:gd name="connsiteY3" fmla="*/ 0 h 525780"/>
              <a:gd name="connsiteX4" fmla="*/ 1586761 w 1586761"/>
              <a:gd name="connsiteY4" fmla="*/ 0 h 525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6761" h="525780">
                <a:moveTo>
                  <a:pt x="0" y="470252"/>
                </a:moveTo>
                <a:lnTo>
                  <a:pt x="55899" y="421050"/>
                </a:lnTo>
                <a:lnTo>
                  <a:pt x="80585" y="525780"/>
                </a:lnTo>
                <a:lnTo>
                  <a:pt x="202505" y="0"/>
                </a:lnTo>
                <a:lnTo>
                  <a:pt x="1586761" y="0"/>
                </a:lnTo>
              </a:path>
            </a:pathLst>
          </a:custGeom>
          <a:no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pic>
        <p:nvPicPr>
          <p:cNvPr id="60417" name="図 60416"/>
          <p:cNvPicPr>
            <a:picLocks noChangeAspect="1"/>
          </p:cNvPicPr>
          <p:nvPr/>
        </p:nvPicPr>
        <p:blipFill>
          <a:blip r:embed="rId12"/>
          <a:stretch>
            <a:fillRect/>
          </a:stretch>
        </p:blipFill>
        <p:spPr>
          <a:xfrm>
            <a:off x="11164644" y="972343"/>
            <a:ext cx="302063" cy="291276"/>
          </a:xfrm>
          <a:prstGeom prst="rect">
            <a:avLst/>
          </a:prstGeom>
        </p:spPr>
      </p:pic>
      <p:sp>
        <p:nvSpPr>
          <p:cNvPr id="404" name="テキスト ボックス 403"/>
          <p:cNvSpPr txBox="1"/>
          <p:nvPr/>
        </p:nvSpPr>
        <p:spPr bwMode="auto">
          <a:xfrm>
            <a:off x="7379349" y="303920"/>
            <a:ext cx="3674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1200" b="1" i="1" dirty="0">
                <a:latin typeface="HG正楷書体-PRO" panose="03000600000000000000" pitchFamily="66" charset="-128"/>
                <a:ea typeface="HG正楷書体-PRO" panose="03000600000000000000" pitchFamily="66" charset="-128"/>
                <a:cs typeface="Times New Roman" pitchFamily="18" charset="0"/>
              </a:rPr>
              <a:t>A</a:t>
            </a:r>
            <a:r>
              <a:rPr kumimoji="1" lang="en-US" altLang="ja-JP" sz="700" b="1" i="1" dirty="0">
                <a:latin typeface="HG正楷書体-PRO" panose="03000600000000000000" pitchFamily="66" charset="-128"/>
                <a:ea typeface="HG正楷書体-PRO" panose="03000600000000000000" pitchFamily="66" charset="-128"/>
                <a:cs typeface="Times New Roman" pitchFamily="18" charset="0"/>
              </a:rPr>
              <a:t>2</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sp>
        <p:nvSpPr>
          <p:cNvPr id="405" name="テキスト ボックス 404"/>
          <p:cNvSpPr txBox="1"/>
          <p:nvPr/>
        </p:nvSpPr>
        <p:spPr bwMode="auto">
          <a:xfrm>
            <a:off x="7717575" y="-35471"/>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1200" b="1" dirty="0">
                <a:latin typeface="HG正楷書体-PRO" panose="03000600000000000000" pitchFamily="66" charset="-128"/>
                <a:ea typeface="HG正楷書体-PRO" panose="03000600000000000000" pitchFamily="66" charset="-128"/>
                <a:cs typeface="Times New Roman" pitchFamily="18" charset="0"/>
              </a:rPr>
              <a:t>＋</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pic>
        <p:nvPicPr>
          <p:cNvPr id="60418" name="図 60417"/>
          <p:cNvPicPr>
            <a:picLocks noChangeAspect="1"/>
          </p:cNvPicPr>
          <p:nvPr/>
        </p:nvPicPr>
        <p:blipFill>
          <a:blip r:embed="rId15"/>
          <a:stretch>
            <a:fillRect/>
          </a:stretch>
        </p:blipFill>
        <p:spPr>
          <a:xfrm>
            <a:off x="11300248" y="972049"/>
            <a:ext cx="302077" cy="286178"/>
          </a:xfrm>
          <a:prstGeom prst="rect">
            <a:avLst/>
          </a:prstGeom>
        </p:spPr>
      </p:pic>
      <p:pic>
        <p:nvPicPr>
          <p:cNvPr id="60419" name="図 60418"/>
          <p:cNvPicPr>
            <a:picLocks noChangeAspect="1"/>
          </p:cNvPicPr>
          <p:nvPr/>
        </p:nvPicPr>
        <p:blipFill>
          <a:blip r:embed="rId16"/>
          <a:stretch>
            <a:fillRect/>
          </a:stretch>
        </p:blipFill>
        <p:spPr>
          <a:xfrm>
            <a:off x="11415107" y="962520"/>
            <a:ext cx="351227" cy="310923"/>
          </a:xfrm>
          <a:prstGeom prst="rect">
            <a:avLst/>
          </a:prstGeom>
        </p:spPr>
      </p:pic>
      <p:sp>
        <p:nvSpPr>
          <p:cNvPr id="410" name="テキスト ボックス 409"/>
          <p:cNvSpPr txBox="1"/>
          <p:nvPr/>
        </p:nvSpPr>
        <p:spPr bwMode="auto">
          <a:xfrm>
            <a:off x="7135625" y="554552"/>
            <a:ext cx="3593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en-US" altLang="ja-JP" sz="1200" b="1" i="1" dirty="0">
                <a:latin typeface="HG正楷書体-PRO" panose="03000600000000000000" pitchFamily="66" charset="-128"/>
                <a:ea typeface="HG正楷書体-PRO" panose="03000600000000000000" pitchFamily="66" charset="-128"/>
                <a:cs typeface="Times New Roman" pitchFamily="18" charset="0"/>
              </a:rPr>
              <a:t>D</a:t>
            </a:r>
            <a:r>
              <a:rPr lang="en-US" altLang="ja-JP" sz="700" b="1" i="1" dirty="0">
                <a:latin typeface="HG正楷書体-PRO" panose="03000600000000000000" pitchFamily="66" charset="-128"/>
                <a:ea typeface="HG正楷書体-PRO" panose="03000600000000000000" pitchFamily="66" charset="-128"/>
                <a:cs typeface="Times New Roman" pitchFamily="18" charset="0"/>
              </a:rPr>
              <a:t>4</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pic>
        <p:nvPicPr>
          <p:cNvPr id="60421" name="図 60420"/>
          <p:cNvPicPr>
            <a:picLocks noChangeAspect="1"/>
          </p:cNvPicPr>
          <p:nvPr/>
        </p:nvPicPr>
        <p:blipFill>
          <a:blip r:embed="rId17"/>
          <a:stretch>
            <a:fillRect/>
          </a:stretch>
        </p:blipFill>
        <p:spPr>
          <a:xfrm>
            <a:off x="11145816" y="1180034"/>
            <a:ext cx="324906" cy="297372"/>
          </a:xfrm>
          <a:prstGeom prst="rect">
            <a:avLst/>
          </a:prstGeom>
        </p:spPr>
      </p:pic>
      <p:pic>
        <p:nvPicPr>
          <p:cNvPr id="412" name="図 411"/>
          <p:cNvPicPr>
            <a:picLocks noChangeAspect="1"/>
          </p:cNvPicPr>
          <p:nvPr/>
        </p:nvPicPr>
        <p:blipFill>
          <a:blip r:embed="rId4"/>
          <a:stretch>
            <a:fillRect/>
          </a:stretch>
        </p:blipFill>
        <p:spPr>
          <a:xfrm>
            <a:off x="11344659" y="1167113"/>
            <a:ext cx="295234" cy="318853"/>
          </a:xfrm>
          <a:prstGeom prst="rect">
            <a:avLst/>
          </a:prstGeom>
        </p:spPr>
      </p:pic>
      <p:sp>
        <p:nvSpPr>
          <p:cNvPr id="418" name="テキスト ボックス 417"/>
          <p:cNvSpPr txBox="1"/>
          <p:nvPr/>
        </p:nvSpPr>
        <p:spPr bwMode="auto">
          <a:xfrm>
            <a:off x="7148395" y="304360"/>
            <a:ext cx="3593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en-US" altLang="ja-JP" sz="1200" b="1" i="1" dirty="0">
                <a:latin typeface="HG正楷書体-PRO" panose="03000600000000000000" pitchFamily="66" charset="-128"/>
                <a:ea typeface="HG正楷書体-PRO" panose="03000600000000000000" pitchFamily="66" charset="-128"/>
                <a:cs typeface="Times New Roman" pitchFamily="18" charset="0"/>
              </a:rPr>
              <a:t>D</a:t>
            </a:r>
            <a:r>
              <a:rPr lang="en-US" altLang="ja-JP" sz="700" b="1" i="1" dirty="0">
                <a:latin typeface="HG正楷書体-PRO" panose="03000600000000000000" pitchFamily="66" charset="-128"/>
                <a:ea typeface="HG正楷書体-PRO" panose="03000600000000000000" pitchFamily="66" charset="-128"/>
                <a:cs typeface="Times New Roman" pitchFamily="18" charset="0"/>
              </a:rPr>
              <a:t>3</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sp>
        <p:nvSpPr>
          <p:cNvPr id="419" name="テキスト ボックス 418"/>
          <p:cNvSpPr txBox="1"/>
          <p:nvPr/>
        </p:nvSpPr>
        <p:spPr bwMode="auto">
          <a:xfrm>
            <a:off x="7151655" y="-42774"/>
            <a:ext cx="34336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en-US" altLang="ja-JP" sz="1200" b="1" i="1" dirty="0">
                <a:latin typeface="HG正楷書体-PRO" panose="03000600000000000000" pitchFamily="66" charset="-128"/>
                <a:ea typeface="HG正楷書体-PRO" panose="03000600000000000000" pitchFamily="66" charset="-128"/>
                <a:cs typeface="Times New Roman" pitchFamily="18" charset="0"/>
              </a:rPr>
              <a:t>E</a:t>
            </a:r>
            <a:r>
              <a:rPr lang="en-US" altLang="ja-JP" sz="700" b="1" i="1" dirty="0">
                <a:latin typeface="HG正楷書体-PRO" panose="03000600000000000000" pitchFamily="66" charset="-128"/>
                <a:ea typeface="HG正楷書体-PRO" panose="03000600000000000000" pitchFamily="66" charset="-128"/>
                <a:cs typeface="Times New Roman" pitchFamily="18" charset="0"/>
              </a:rPr>
              <a:t>2</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sp>
        <p:nvSpPr>
          <p:cNvPr id="421" name="テキスト ボックス 420"/>
          <p:cNvSpPr txBox="1"/>
          <p:nvPr/>
        </p:nvSpPr>
        <p:spPr bwMode="auto">
          <a:xfrm>
            <a:off x="7448863" y="-63818"/>
            <a:ext cx="37221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en-US" altLang="ja-JP" sz="1200" b="1" i="1" dirty="0">
                <a:latin typeface="HG正楷書体-PRO" panose="03000600000000000000" pitchFamily="66" charset="-128"/>
                <a:ea typeface="HG正楷書体-PRO" panose="03000600000000000000" pitchFamily="66" charset="-128"/>
                <a:cs typeface="Times New Roman" pitchFamily="18" charset="0"/>
              </a:rPr>
              <a:t>m</a:t>
            </a:r>
            <a:r>
              <a:rPr lang="en-US" altLang="ja-JP" sz="700" b="1" i="1" dirty="0">
                <a:latin typeface="HG正楷書体-PRO" panose="03000600000000000000" pitchFamily="66" charset="-128"/>
                <a:ea typeface="HG正楷書体-PRO" panose="03000600000000000000" pitchFamily="66" charset="-128"/>
                <a:cs typeface="Times New Roman" pitchFamily="18" charset="0"/>
              </a:rPr>
              <a:t>3</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sp>
        <p:nvSpPr>
          <p:cNvPr id="425" name="テキスト ボックス 424"/>
          <p:cNvSpPr txBox="1"/>
          <p:nvPr/>
        </p:nvSpPr>
        <p:spPr bwMode="auto">
          <a:xfrm>
            <a:off x="11424583" y="89483"/>
            <a:ext cx="34336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nchor="ctr">
            <a:spAutoFit/>
          </a:bodyPr>
          <a:lstStyle/>
          <a:p>
            <a:pPr algn="ctr" eaLnBrk="1" hangingPunct="1">
              <a:spcBef>
                <a:spcPct val="0"/>
              </a:spcBef>
              <a:buFontTx/>
              <a:buNone/>
            </a:pPr>
            <a:r>
              <a:rPr lang="en-US" altLang="ja-JP" sz="1200" b="1" i="1" dirty="0">
                <a:latin typeface="HG正楷書体-PRO" panose="03000600000000000000" pitchFamily="66" charset="-128"/>
                <a:ea typeface="HG正楷書体-PRO" panose="03000600000000000000" pitchFamily="66" charset="-128"/>
                <a:cs typeface="Times New Roman" pitchFamily="18" charset="0"/>
              </a:rPr>
              <a:t>E</a:t>
            </a:r>
            <a:r>
              <a:rPr lang="en-US" altLang="ja-JP" sz="700" b="1" i="1" dirty="0">
                <a:latin typeface="HG正楷書体-PRO" panose="03000600000000000000" pitchFamily="66" charset="-128"/>
                <a:ea typeface="HG正楷書体-PRO" panose="03000600000000000000" pitchFamily="66" charset="-128"/>
                <a:cs typeface="Times New Roman" pitchFamily="18" charset="0"/>
              </a:rPr>
              <a:t>2</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pic>
        <p:nvPicPr>
          <p:cNvPr id="426" name="図 425"/>
          <p:cNvPicPr>
            <a:picLocks noChangeAspect="1"/>
          </p:cNvPicPr>
          <p:nvPr/>
        </p:nvPicPr>
        <p:blipFill>
          <a:blip r:embed="rId12"/>
          <a:stretch>
            <a:fillRect/>
          </a:stretch>
        </p:blipFill>
        <p:spPr>
          <a:xfrm>
            <a:off x="11164644" y="108263"/>
            <a:ext cx="302063" cy="291276"/>
          </a:xfrm>
          <a:prstGeom prst="rect">
            <a:avLst/>
          </a:prstGeom>
        </p:spPr>
      </p:pic>
      <p:pic>
        <p:nvPicPr>
          <p:cNvPr id="427" name="図 426"/>
          <p:cNvPicPr>
            <a:picLocks noChangeAspect="1"/>
          </p:cNvPicPr>
          <p:nvPr/>
        </p:nvPicPr>
        <p:blipFill>
          <a:blip r:embed="rId15"/>
          <a:stretch>
            <a:fillRect/>
          </a:stretch>
        </p:blipFill>
        <p:spPr>
          <a:xfrm>
            <a:off x="11300248" y="110812"/>
            <a:ext cx="302077" cy="286178"/>
          </a:xfrm>
          <a:prstGeom prst="rect">
            <a:avLst/>
          </a:prstGeom>
        </p:spPr>
      </p:pic>
      <p:sp>
        <p:nvSpPr>
          <p:cNvPr id="431" name="テキスト ボックス 430"/>
          <p:cNvSpPr txBox="1"/>
          <p:nvPr/>
        </p:nvSpPr>
        <p:spPr bwMode="auto">
          <a:xfrm>
            <a:off x="7726579" y="260617"/>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1200" b="1" dirty="0">
                <a:latin typeface="HG正楷書体-PRO" panose="03000600000000000000" pitchFamily="66" charset="-128"/>
                <a:ea typeface="HG正楷書体-PRO" panose="03000600000000000000" pitchFamily="66" charset="-128"/>
                <a:cs typeface="Times New Roman" pitchFamily="18" charset="0"/>
              </a:rPr>
              <a:t>－</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pic>
        <p:nvPicPr>
          <p:cNvPr id="60428" name="図 60427"/>
          <p:cNvPicPr>
            <a:picLocks noChangeAspect="1"/>
          </p:cNvPicPr>
          <p:nvPr/>
        </p:nvPicPr>
        <p:blipFill>
          <a:blip r:embed="rId5"/>
          <a:stretch>
            <a:fillRect/>
          </a:stretch>
        </p:blipFill>
        <p:spPr>
          <a:xfrm>
            <a:off x="11308853" y="382573"/>
            <a:ext cx="303520" cy="287546"/>
          </a:xfrm>
          <a:prstGeom prst="rect">
            <a:avLst/>
          </a:prstGeom>
        </p:spPr>
      </p:pic>
      <p:sp>
        <p:nvSpPr>
          <p:cNvPr id="457" name="テキスト ボックス 456"/>
          <p:cNvSpPr txBox="1"/>
          <p:nvPr/>
        </p:nvSpPr>
        <p:spPr bwMode="auto">
          <a:xfrm>
            <a:off x="11424583" y="359724"/>
            <a:ext cx="34336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nchor="ctr">
            <a:spAutoFit/>
          </a:bodyPr>
          <a:lstStyle/>
          <a:p>
            <a:pPr algn="ctr" eaLnBrk="1" hangingPunct="1">
              <a:spcBef>
                <a:spcPct val="0"/>
              </a:spcBef>
              <a:buFontTx/>
              <a:buNone/>
            </a:pPr>
            <a:r>
              <a:rPr lang="en-US" altLang="ja-JP" sz="1200" b="1" i="1" dirty="0">
                <a:latin typeface="HG正楷書体-PRO" panose="03000600000000000000" pitchFamily="66" charset="-128"/>
                <a:ea typeface="HG正楷書体-PRO" panose="03000600000000000000" pitchFamily="66" charset="-128"/>
                <a:cs typeface="Times New Roman" pitchFamily="18" charset="0"/>
              </a:rPr>
              <a:t>E</a:t>
            </a:r>
            <a:r>
              <a:rPr lang="en-US" altLang="ja-JP" sz="700" b="1" i="1" dirty="0">
                <a:latin typeface="HG正楷書体-PRO" panose="03000600000000000000" pitchFamily="66" charset="-128"/>
                <a:ea typeface="HG正楷書体-PRO" panose="03000600000000000000" pitchFamily="66" charset="-128"/>
                <a:cs typeface="Times New Roman" pitchFamily="18" charset="0"/>
              </a:rPr>
              <a:t>2</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pic>
        <p:nvPicPr>
          <p:cNvPr id="458" name="図 457"/>
          <p:cNvPicPr>
            <a:picLocks noChangeAspect="1"/>
          </p:cNvPicPr>
          <p:nvPr/>
        </p:nvPicPr>
        <p:blipFill>
          <a:blip r:embed="rId12"/>
          <a:stretch>
            <a:fillRect/>
          </a:stretch>
        </p:blipFill>
        <p:spPr>
          <a:xfrm>
            <a:off x="11164644" y="378504"/>
            <a:ext cx="302063" cy="291276"/>
          </a:xfrm>
          <a:prstGeom prst="rect">
            <a:avLst/>
          </a:prstGeom>
        </p:spPr>
      </p:pic>
      <p:pic>
        <p:nvPicPr>
          <p:cNvPr id="463" name="図 462"/>
          <p:cNvPicPr>
            <a:picLocks noChangeAspect="1"/>
          </p:cNvPicPr>
          <p:nvPr/>
        </p:nvPicPr>
        <p:blipFill>
          <a:blip r:embed="rId12"/>
          <a:stretch>
            <a:fillRect/>
          </a:stretch>
        </p:blipFill>
        <p:spPr>
          <a:xfrm>
            <a:off x="11167306" y="1482483"/>
            <a:ext cx="302063" cy="291276"/>
          </a:xfrm>
          <a:prstGeom prst="rect">
            <a:avLst/>
          </a:prstGeom>
        </p:spPr>
      </p:pic>
      <p:pic>
        <p:nvPicPr>
          <p:cNvPr id="465" name="図 464"/>
          <p:cNvPicPr>
            <a:picLocks noChangeAspect="1"/>
          </p:cNvPicPr>
          <p:nvPr/>
        </p:nvPicPr>
        <p:blipFill>
          <a:blip r:embed="rId16"/>
          <a:stretch>
            <a:fillRect/>
          </a:stretch>
        </p:blipFill>
        <p:spPr>
          <a:xfrm>
            <a:off x="11417769" y="1472660"/>
            <a:ext cx="351227" cy="310923"/>
          </a:xfrm>
          <a:prstGeom prst="rect">
            <a:avLst/>
          </a:prstGeom>
        </p:spPr>
      </p:pic>
      <p:pic>
        <p:nvPicPr>
          <p:cNvPr id="468" name="図 467"/>
          <p:cNvPicPr>
            <a:picLocks noChangeAspect="1"/>
          </p:cNvPicPr>
          <p:nvPr/>
        </p:nvPicPr>
        <p:blipFill>
          <a:blip r:embed="rId4"/>
          <a:stretch>
            <a:fillRect/>
          </a:stretch>
        </p:blipFill>
        <p:spPr>
          <a:xfrm>
            <a:off x="11347321" y="1677253"/>
            <a:ext cx="295234" cy="318853"/>
          </a:xfrm>
          <a:prstGeom prst="rect">
            <a:avLst/>
          </a:prstGeom>
        </p:spPr>
      </p:pic>
      <p:grpSp>
        <p:nvGrpSpPr>
          <p:cNvPr id="60434" name="グループ化 60433"/>
          <p:cNvGrpSpPr/>
          <p:nvPr/>
        </p:nvGrpSpPr>
        <p:grpSpPr>
          <a:xfrm>
            <a:off x="9775424" y="-57698"/>
            <a:ext cx="338554" cy="375002"/>
            <a:chOff x="9932372" y="-73386"/>
            <a:chExt cx="338554" cy="375002"/>
          </a:xfrm>
        </p:grpSpPr>
        <p:sp>
          <p:nvSpPr>
            <p:cNvPr id="476" name="テキスト ボックス 475"/>
            <p:cNvSpPr txBox="1"/>
            <p:nvPr/>
          </p:nvSpPr>
          <p:spPr bwMode="auto">
            <a:xfrm>
              <a:off x="9932372" y="24617"/>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ja-JP" altLang="en-US" sz="1200" b="1" dirty="0">
                  <a:latin typeface="HG正楷書体-PRO" panose="03000600000000000000" pitchFamily="66" charset="-128"/>
                  <a:ea typeface="HG正楷書体-PRO" panose="03000600000000000000" pitchFamily="66" charset="-128"/>
                  <a:cs typeface="Times New Roman" pitchFamily="18" charset="0"/>
                </a:rPr>
                <a:t>✕</a:t>
              </a:r>
            </a:p>
          </p:txBody>
        </p:sp>
        <p:sp>
          <p:nvSpPr>
            <p:cNvPr id="477" name="テキスト ボックス 476"/>
            <p:cNvSpPr txBox="1"/>
            <p:nvPr/>
          </p:nvSpPr>
          <p:spPr bwMode="auto">
            <a:xfrm>
              <a:off x="9932372" y="-73386"/>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1200" b="1" dirty="0">
                  <a:latin typeface="HG正楷書体-PRO" panose="03000600000000000000" pitchFamily="66" charset="-128"/>
                  <a:ea typeface="HG正楷書体-PRO" panose="03000600000000000000" pitchFamily="66" charset="-128"/>
                  <a:cs typeface="Times New Roman" pitchFamily="18" charset="0"/>
                </a:rPr>
                <a:t>～</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cxnSp>
          <p:nvCxnSpPr>
            <p:cNvPr id="478" name="直線コネクタ 477"/>
            <p:cNvCxnSpPr/>
            <p:nvPr/>
          </p:nvCxnSpPr>
          <p:spPr bwMode="auto">
            <a:xfrm>
              <a:off x="10020649" y="40404"/>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pic>
        <p:nvPicPr>
          <p:cNvPr id="481" name="図 480"/>
          <p:cNvPicPr>
            <a:picLocks noChangeAspect="1"/>
          </p:cNvPicPr>
          <p:nvPr/>
        </p:nvPicPr>
        <p:blipFill>
          <a:blip r:embed="rId15"/>
          <a:stretch>
            <a:fillRect/>
          </a:stretch>
        </p:blipFill>
        <p:spPr>
          <a:xfrm>
            <a:off x="9930999" y="56277"/>
            <a:ext cx="302077" cy="286178"/>
          </a:xfrm>
          <a:prstGeom prst="rect">
            <a:avLst/>
          </a:prstGeom>
        </p:spPr>
      </p:pic>
      <p:pic>
        <p:nvPicPr>
          <p:cNvPr id="482" name="図 481"/>
          <p:cNvPicPr>
            <a:picLocks noChangeAspect="1"/>
          </p:cNvPicPr>
          <p:nvPr/>
        </p:nvPicPr>
        <p:blipFill>
          <a:blip r:embed="rId16"/>
          <a:stretch>
            <a:fillRect/>
          </a:stretch>
        </p:blipFill>
        <p:spPr>
          <a:xfrm>
            <a:off x="10266294" y="46748"/>
            <a:ext cx="351227" cy="310923"/>
          </a:xfrm>
          <a:prstGeom prst="rect">
            <a:avLst/>
          </a:prstGeom>
        </p:spPr>
      </p:pic>
      <p:pic>
        <p:nvPicPr>
          <p:cNvPr id="484" name="図 483"/>
          <p:cNvPicPr>
            <a:picLocks noChangeAspect="1"/>
          </p:cNvPicPr>
          <p:nvPr/>
        </p:nvPicPr>
        <p:blipFill>
          <a:blip r:embed="rId17"/>
          <a:stretch>
            <a:fillRect/>
          </a:stretch>
        </p:blipFill>
        <p:spPr>
          <a:xfrm>
            <a:off x="9777894" y="264262"/>
            <a:ext cx="324906" cy="297372"/>
          </a:xfrm>
          <a:prstGeom prst="rect">
            <a:avLst/>
          </a:prstGeom>
        </p:spPr>
      </p:pic>
      <p:sp>
        <p:nvSpPr>
          <p:cNvPr id="488" name="テキスト ボックス 487"/>
          <p:cNvSpPr txBox="1"/>
          <p:nvPr/>
        </p:nvSpPr>
        <p:spPr bwMode="auto">
          <a:xfrm>
            <a:off x="10057128" y="35704"/>
            <a:ext cx="37221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en-US" altLang="ja-JP" sz="1200" b="1" i="1" dirty="0">
                <a:latin typeface="HG正楷書体-PRO" panose="03000600000000000000" pitchFamily="66" charset="-128"/>
                <a:ea typeface="HG正楷書体-PRO" panose="03000600000000000000" pitchFamily="66" charset="-128"/>
                <a:cs typeface="Times New Roman" pitchFamily="18" charset="0"/>
              </a:rPr>
              <a:t>m</a:t>
            </a:r>
            <a:r>
              <a:rPr lang="en-US" altLang="ja-JP" sz="700" b="1" i="1" dirty="0">
                <a:latin typeface="HG正楷書体-PRO" panose="03000600000000000000" pitchFamily="66" charset="-128"/>
                <a:ea typeface="HG正楷書体-PRO" panose="03000600000000000000" pitchFamily="66" charset="-128"/>
                <a:cs typeface="Times New Roman" pitchFamily="18" charset="0"/>
              </a:rPr>
              <a:t>3</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grpSp>
        <p:nvGrpSpPr>
          <p:cNvPr id="489" name="グループ化 488"/>
          <p:cNvGrpSpPr/>
          <p:nvPr/>
        </p:nvGrpSpPr>
        <p:grpSpPr>
          <a:xfrm>
            <a:off x="8831317" y="482977"/>
            <a:ext cx="338554" cy="375002"/>
            <a:chOff x="9932372" y="-73386"/>
            <a:chExt cx="338554" cy="375002"/>
          </a:xfrm>
        </p:grpSpPr>
        <p:sp>
          <p:nvSpPr>
            <p:cNvPr id="490" name="テキスト ボックス 489"/>
            <p:cNvSpPr txBox="1"/>
            <p:nvPr/>
          </p:nvSpPr>
          <p:spPr bwMode="auto">
            <a:xfrm>
              <a:off x="9932372" y="24617"/>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ja-JP" altLang="en-US" sz="1200" b="1" dirty="0">
                  <a:latin typeface="HG正楷書体-PRO" panose="03000600000000000000" pitchFamily="66" charset="-128"/>
                  <a:ea typeface="HG正楷書体-PRO" panose="03000600000000000000" pitchFamily="66" charset="-128"/>
                  <a:cs typeface="Times New Roman" pitchFamily="18" charset="0"/>
                </a:rPr>
                <a:t>✕</a:t>
              </a:r>
            </a:p>
          </p:txBody>
        </p:sp>
        <p:sp>
          <p:nvSpPr>
            <p:cNvPr id="491" name="テキスト ボックス 490"/>
            <p:cNvSpPr txBox="1"/>
            <p:nvPr/>
          </p:nvSpPr>
          <p:spPr bwMode="auto">
            <a:xfrm>
              <a:off x="9932372" y="-73386"/>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1200" b="1" dirty="0">
                  <a:latin typeface="HG正楷書体-PRO" panose="03000600000000000000" pitchFamily="66" charset="-128"/>
                  <a:ea typeface="HG正楷書体-PRO" panose="03000600000000000000" pitchFamily="66" charset="-128"/>
                  <a:cs typeface="Times New Roman" pitchFamily="18" charset="0"/>
                </a:rPr>
                <a:t>～</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cxnSp>
          <p:nvCxnSpPr>
            <p:cNvPr id="492" name="直線コネクタ 491"/>
            <p:cNvCxnSpPr/>
            <p:nvPr/>
          </p:nvCxnSpPr>
          <p:spPr bwMode="auto">
            <a:xfrm>
              <a:off x="10020649" y="40404"/>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pic>
        <p:nvPicPr>
          <p:cNvPr id="494" name="図 493"/>
          <p:cNvPicPr>
            <a:picLocks noChangeAspect="1"/>
          </p:cNvPicPr>
          <p:nvPr/>
        </p:nvPicPr>
        <p:blipFill>
          <a:blip r:embed="rId16"/>
          <a:stretch>
            <a:fillRect/>
          </a:stretch>
        </p:blipFill>
        <p:spPr>
          <a:xfrm>
            <a:off x="9322187" y="587423"/>
            <a:ext cx="351227" cy="310923"/>
          </a:xfrm>
          <a:prstGeom prst="rect">
            <a:avLst/>
          </a:prstGeom>
        </p:spPr>
      </p:pic>
      <p:sp>
        <p:nvSpPr>
          <p:cNvPr id="498" name="テキスト ボックス 497"/>
          <p:cNvSpPr txBox="1"/>
          <p:nvPr/>
        </p:nvSpPr>
        <p:spPr bwMode="auto">
          <a:xfrm>
            <a:off x="9113021" y="576379"/>
            <a:ext cx="37221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en-US" altLang="ja-JP" sz="1200" b="1" i="1" dirty="0">
                <a:latin typeface="HG正楷書体-PRO" panose="03000600000000000000" pitchFamily="66" charset="-128"/>
                <a:ea typeface="HG正楷書体-PRO" panose="03000600000000000000" pitchFamily="66" charset="-128"/>
                <a:cs typeface="Times New Roman" pitchFamily="18" charset="0"/>
              </a:rPr>
              <a:t>m</a:t>
            </a:r>
            <a:r>
              <a:rPr lang="en-US" altLang="ja-JP" sz="700" b="1" i="1" dirty="0">
                <a:latin typeface="HG正楷書体-PRO" panose="03000600000000000000" pitchFamily="66" charset="-128"/>
                <a:ea typeface="HG正楷書体-PRO" panose="03000600000000000000" pitchFamily="66" charset="-128"/>
                <a:cs typeface="Times New Roman" pitchFamily="18" charset="0"/>
              </a:rPr>
              <a:t>3</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pic>
        <p:nvPicPr>
          <p:cNvPr id="60435" name="図 60434"/>
          <p:cNvPicPr>
            <a:picLocks noChangeAspect="1"/>
          </p:cNvPicPr>
          <p:nvPr/>
        </p:nvPicPr>
        <p:blipFill>
          <a:blip r:embed="rId18"/>
          <a:stretch>
            <a:fillRect/>
          </a:stretch>
        </p:blipFill>
        <p:spPr>
          <a:xfrm>
            <a:off x="3756264" y="3138993"/>
            <a:ext cx="1024217" cy="466801"/>
          </a:xfrm>
          <a:prstGeom prst="rect">
            <a:avLst/>
          </a:prstGeom>
          <a:noFill/>
        </p:spPr>
      </p:pic>
      <p:pic>
        <p:nvPicPr>
          <p:cNvPr id="60436" name="図 60435"/>
          <p:cNvPicPr>
            <a:picLocks noChangeAspect="1"/>
          </p:cNvPicPr>
          <p:nvPr/>
        </p:nvPicPr>
        <p:blipFill>
          <a:blip r:embed="rId19"/>
          <a:stretch>
            <a:fillRect/>
          </a:stretch>
        </p:blipFill>
        <p:spPr>
          <a:xfrm>
            <a:off x="5261908" y="3135237"/>
            <a:ext cx="1030313" cy="455095"/>
          </a:xfrm>
          <a:prstGeom prst="rect">
            <a:avLst/>
          </a:prstGeom>
          <a:noFill/>
        </p:spPr>
      </p:pic>
      <p:sp>
        <p:nvSpPr>
          <p:cNvPr id="504" name="テキスト ボックス 503"/>
          <p:cNvSpPr txBox="1"/>
          <p:nvPr/>
        </p:nvSpPr>
        <p:spPr bwMode="auto">
          <a:xfrm>
            <a:off x="7497265" y="5808009"/>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algn="ctr" eaLnBrk="1" hangingPunct="1">
              <a:spcBef>
                <a:spcPct val="0"/>
              </a:spcBef>
              <a:buFontTx/>
              <a:buNone/>
            </a:pPr>
            <a:r>
              <a:rPr lang="ja-JP" altLang="en-US" sz="1200" b="1" i="1" dirty="0">
                <a:latin typeface="HG正楷書体-PRO" panose="03000600000000000000" pitchFamily="66" charset="-128"/>
                <a:ea typeface="HG正楷書体-PRO" panose="03000600000000000000" pitchFamily="66" charset="-128"/>
                <a:cs typeface="Times New Roman" pitchFamily="18" charset="0"/>
              </a:rPr>
              <a:t>ｐ</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cxnSp>
        <p:nvCxnSpPr>
          <p:cNvPr id="505" name="直線コネクタ 504"/>
          <p:cNvCxnSpPr/>
          <p:nvPr/>
        </p:nvCxnSpPr>
        <p:spPr bwMode="auto">
          <a:xfrm>
            <a:off x="7585542" y="5898780"/>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06" name="テキスト ボックス 505"/>
          <p:cNvSpPr txBox="1"/>
          <p:nvPr/>
        </p:nvSpPr>
        <p:spPr bwMode="auto">
          <a:xfrm>
            <a:off x="7666100" y="5834872"/>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1200" b="1" dirty="0">
                <a:latin typeface="HG正楷書体-PRO" panose="03000600000000000000" pitchFamily="66" charset="-128"/>
                <a:ea typeface="HG正楷書体-PRO" panose="03000600000000000000" pitchFamily="66" charset="-128"/>
                <a:cs typeface="Times New Roman" pitchFamily="18" charset="0"/>
              </a:rPr>
              <a:t>＋</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sp>
        <p:nvSpPr>
          <p:cNvPr id="508" name="テキスト ボックス 507"/>
          <p:cNvSpPr txBox="1"/>
          <p:nvPr/>
        </p:nvSpPr>
        <p:spPr bwMode="auto">
          <a:xfrm>
            <a:off x="7851227" y="5830708"/>
            <a:ext cx="27603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1200" b="1" dirty="0">
                <a:latin typeface="HG正楷書体-PRO" panose="03000600000000000000" pitchFamily="66" charset="-128"/>
                <a:ea typeface="HG正楷書体-PRO" panose="03000600000000000000" pitchFamily="66" charset="-128"/>
                <a:cs typeface="Times New Roman" pitchFamily="18" charset="0"/>
              </a:rPr>
              <a:t>3</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sp>
        <p:nvSpPr>
          <p:cNvPr id="509" name="テキスト ボックス 508"/>
          <p:cNvSpPr txBox="1"/>
          <p:nvPr/>
        </p:nvSpPr>
        <p:spPr bwMode="auto">
          <a:xfrm>
            <a:off x="8096438" y="5758339"/>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algn="ctr" eaLnBrk="1" hangingPunct="1">
              <a:spcBef>
                <a:spcPct val="0"/>
              </a:spcBef>
              <a:buFontTx/>
              <a:buNone/>
            </a:pPr>
            <a:r>
              <a:rPr lang="ja-JP" altLang="en-US" sz="1200" b="1" i="1" dirty="0">
                <a:latin typeface="HG正楷書体-PRO" panose="03000600000000000000" pitchFamily="66" charset="-128"/>
                <a:ea typeface="HG正楷書体-PRO" panose="03000600000000000000" pitchFamily="66" charset="-128"/>
                <a:cs typeface="Times New Roman" pitchFamily="18" charset="0"/>
              </a:rPr>
              <a:t>ｐ</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cxnSp>
        <p:nvCxnSpPr>
          <p:cNvPr id="510" name="直線コネクタ 509"/>
          <p:cNvCxnSpPr/>
          <p:nvPr/>
        </p:nvCxnSpPr>
        <p:spPr bwMode="auto">
          <a:xfrm>
            <a:off x="8184715" y="5849110"/>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11" name="テキスト ボックス 510"/>
          <p:cNvSpPr txBox="1"/>
          <p:nvPr/>
        </p:nvSpPr>
        <p:spPr bwMode="auto">
          <a:xfrm>
            <a:off x="8227047" y="5775517"/>
            <a:ext cx="81464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ja-JP" altLang="en-US" sz="1200" b="1" dirty="0">
                <a:latin typeface="HG正楷書体-PRO" panose="03000600000000000000" pitchFamily="66" charset="-128"/>
                <a:ea typeface="HG正楷書体-PRO" panose="03000600000000000000" pitchFamily="66" charset="-128"/>
                <a:cs typeface="Times New Roman" pitchFamily="18" charset="0"/>
              </a:rPr>
              <a:t>（</a:t>
            </a:r>
            <a:r>
              <a:rPr kumimoji="1" lang="en-US" altLang="ja-JP" sz="1200" b="1" dirty="0">
                <a:latin typeface="HG正楷書体-PRO" panose="03000600000000000000" pitchFamily="66" charset="-128"/>
                <a:ea typeface="HG正楷書体-PRO" panose="03000600000000000000" pitchFamily="66" charset="-128"/>
                <a:cs typeface="Times New Roman" pitchFamily="18" charset="0"/>
              </a:rPr>
              <a:t>1-     )</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pic>
        <p:nvPicPr>
          <p:cNvPr id="60437" name="図 60436"/>
          <p:cNvPicPr>
            <a:picLocks noChangeAspect="1"/>
          </p:cNvPicPr>
          <p:nvPr/>
        </p:nvPicPr>
        <p:blipFill>
          <a:blip r:embed="rId20"/>
          <a:stretch>
            <a:fillRect/>
          </a:stretch>
        </p:blipFill>
        <p:spPr>
          <a:xfrm>
            <a:off x="8600382" y="5758339"/>
            <a:ext cx="347502" cy="329213"/>
          </a:xfrm>
          <a:prstGeom prst="rect">
            <a:avLst/>
          </a:prstGeom>
        </p:spPr>
      </p:pic>
      <p:cxnSp>
        <p:nvCxnSpPr>
          <p:cNvPr id="514" name="直線コネクタ 513"/>
          <p:cNvCxnSpPr/>
          <p:nvPr/>
        </p:nvCxnSpPr>
        <p:spPr bwMode="auto">
          <a:xfrm>
            <a:off x="8112046" y="6020054"/>
            <a:ext cx="863995"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16" name="テキスト ボックス 515"/>
          <p:cNvSpPr txBox="1"/>
          <p:nvPr/>
        </p:nvSpPr>
        <p:spPr bwMode="auto">
          <a:xfrm>
            <a:off x="8364183" y="5935992"/>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1200" b="1" i="1" dirty="0">
                <a:latin typeface="HG正楷書体-PRO" panose="03000600000000000000" pitchFamily="66" charset="-128"/>
                <a:ea typeface="HG正楷書体-PRO" panose="03000600000000000000" pitchFamily="66" charset="-128"/>
                <a:cs typeface="Times New Roman" pitchFamily="18" charset="0"/>
              </a:rPr>
              <a:t>ｎ</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sp>
        <p:nvSpPr>
          <p:cNvPr id="518" name="テキスト ボックス 517"/>
          <p:cNvSpPr txBox="1"/>
          <p:nvPr/>
        </p:nvSpPr>
        <p:spPr bwMode="auto">
          <a:xfrm>
            <a:off x="7487714" y="6374546"/>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algn="ctr" eaLnBrk="1" hangingPunct="1">
              <a:spcBef>
                <a:spcPct val="0"/>
              </a:spcBef>
              <a:buFontTx/>
              <a:buNone/>
            </a:pPr>
            <a:r>
              <a:rPr lang="ja-JP" altLang="en-US" sz="1200" b="1" i="1" dirty="0">
                <a:latin typeface="HG正楷書体-PRO" panose="03000600000000000000" pitchFamily="66" charset="-128"/>
                <a:ea typeface="HG正楷書体-PRO" panose="03000600000000000000" pitchFamily="66" charset="-128"/>
                <a:cs typeface="Times New Roman" pitchFamily="18" charset="0"/>
              </a:rPr>
              <a:t>ｐ</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cxnSp>
        <p:nvCxnSpPr>
          <p:cNvPr id="519" name="直線コネクタ 518"/>
          <p:cNvCxnSpPr/>
          <p:nvPr/>
        </p:nvCxnSpPr>
        <p:spPr bwMode="auto">
          <a:xfrm>
            <a:off x="7575991" y="6465317"/>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21" name="テキスト ボックス 520"/>
          <p:cNvSpPr txBox="1"/>
          <p:nvPr/>
        </p:nvSpPr>
        <p:spPr bwMode="auto">
          <a:xfrm>
            <a:off x="7841676" y="6397245"/>
            <a:ext cx="27603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1200" b="1" dirty="0">
                <a:latin typeface="HG正楷書体-PRO" panose="03000600000000000000" pitchFamily="66" charset="-128"/>
                <a:ea typeface="HG正楷書体-PRO" panose="03000600000000000000" pitchFamily="66" charset="-128"/>
                <a:cs typeface="Times New Roman" pitchFamily="18" charset="0"/>
              </a:rPr>
              <a:t>3</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sp>
        <p:nvSpPr>
          <p:cNvPr id="522" name="テキスト ボックス 521"/>
          <p:cNvSpPr txBox="1"/>
          <p:nvPr/>
        </p:nvSpPr>
        <p:spPr bwMode="auto">
          <a:xfrm>
            <a:off x="8086887" y="6324876"/>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algn="ctr" eaLnBrk="1" hangingPunct="1">
              <a:spcBef>
                <a:spcPct val="0"/>
              </a:spcBef>
              <a:buFontTx/>
              <a:buNone/>
            </a:pPr>
            <a:r>
              <a:rPr lang="ja-JP" altLang="en-US" sz="1200" b="1" i="1" dirty="0">
                <a:latin typeface="HG正楷書体-PRO" panose="03000600000000000000" pitchFamily="66" charset="-128"/>
                <a:ea typeface="HG正楷書体-PRO" panose="03000600000000000000" pitchFamily="66" charset="-128"/>
                <a:cs typeface="Times New Roman" pitchFamily="18" charset="0"/>
              </a:rPr>
              <a:t>ｐ</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cxnSp>
        <p:nvCxnSpPr>
          <p:cNvPr id="523" name="直線コネクタ 522"/>
          <p:cNvCxnSpPr/>
          <p:nvPr/>
        </p:nvCxnSpPr>
        <p:spPr bwMode="auto">
          <a:xfrm>
            <a:off x="8175164" y="6415647"/>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24" name="テキスト ボックス 523"/>
          <p:cNvSpPr txBox="1"/>
          <p:nvPr/>
        </p:nvSpPr>
        <p:spPr bwMode="auto">
          <a:xfrm>
            <a:off x="8217496" y="6342054"/>
            <a:ext cx="81464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ja-JP" altLang="en-US" sz="1200" b="1" dirty="0">
                <a:latin typeface="HG正楷書体-PRO" panose="03000600000000000000" pitchFamily="66" charset="-128"/>
                <a:ea typeface="HG正楷書体-PRO" panose="03000600000000000000" pitchFamily="66" charset="-128"/>
                <a:cs typeface="Times New Roman" pitchFamily="18" charset="0"/>
              </a:rPr>
              <a:t>（</a:t>
            </a:r>
            <a:r>
              <a:rPr kumimoji="1" lang="en-US" altLang="ja-JP" sz="1200" b="1" dirty="0">
                <a:latin typeface="HG正楷書体-PRO" panose="03000600000000000000" pitchFamily="66" charset="-128"/>
                <a:ea typeface="HG正楷書体-PRO" panose="03000600000000000000" pitchFamily="66" charset="-128"/>
                <a:cs typeface="Times New Roman" pitchFamily="18" charset="0"/>
              </a:rPr>
              <a:t>1-     )</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pic>
        <p:nvPicPr>
          <p:cNvPr id="525" name="図 524"/>
          <p:cNvPicPr>
            <a:picLocks noChangeAspect="1"/>
          </p:cNvPicPr>
          <p:nvPr/>
        </p:nvPicPr>
        <p:blipFill>
          <a:blip r:embed="rId20"/>
          <a:stretch>
            <a:fillRect/>
          </a:stretch>
        </p:blipFill>
        <p:spPr>
          <a:xfrm>
            <a:off x="8590831" y="6324876"/>
            <a:ext cx="347502" cy="329213"/>
          </a:xfrm>
          <a:prstGeom prst="rect">
            <a:avLst/>
          </a:prstGeom>
        </p:spPr>
      </p:pic>
      <p:cxnSp>
        <p:nvCxnSpPr>
          <p:cNvPr id="526" name="直線コネクタ 525"/>
          <p:cNvCxnSpPr/>
          <p:nvPr/>
        </p:nvCxnSpPr>
        <p:spPr bwMode="auto">
          <a:xfrm>
            <a:off x="8102495" y="6586591"/>
            <a:ext cx="863995"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27" name="テキスト ボックス 526"/>
          <p:cNvSpPr txBox="1"/>
          <p:nvPr/>
        </p:nvSpPr>
        <p:spPr bwMode="auto">
          <a:xfrm>
            <a:off x="8354632" y="6502529"/>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1200" b="1" i="1" dirty="0">
                <a:latin typeface="HG正楷書体-PRO" panose="03000600000000000000" pitchFamily="66" charset="-128"/>
                <a:ea typeface="HG正楷書体-PRO" panose="03000600000000000000" pitchFamily="66" charset="-128"/>
                <a:cs typeface="Times New Roman" pitchFamily="18" charset="0"/>
              </a:rPr>
              <a:t>ｎ</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sp>
        <p:nvSpPr>
          <p:cNvPr id="533" name="テキスト ボックス 532"/>
          <p:cNvSpPr txBox="1"/>
          <p:nvPr/>
        </p:nvSpPr>
        <p:spPr bwMode="auto">
          <a:xfrm>
            <a:off x="9379931" y="5840016"/>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1200" b="1" dirty="0">
                <a:latin typeface="HG正楷書体-PRO" panose="03000600000000000000" pitchFamily="66" charset="-128"/>
                <a:ea typeface="HG正楷書体-PRO" panose="03000600000000000000" pitchFamily="66" charset="-128"/>
                <a:cs typeface="Times New Roman" pitchFamily="18" charset="0"/>
              </a:rPr>
              <a:t>＋</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sp>
        <p:nvSpPr>
          <p:cNvPr id="534" name="テキスト ボックス 533"/>
          <p:cNvSpPr txBox="1"/>
          <p:nvPr/>
        </p:nvSpPr>
        <p:spPr bwMode="auto">
          <a:xfrm>
            <a:off x="9565058" y="5835852"/>
            <a:ext cx="27603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1200" b="1" dirty="0">
                <a:latin typeface="HG正楷書体-PRO" panose="03000600000000000000" pitchFamily="66" charset="-128"/>
                <a:ea typeface="HG正楷書体-PRO" panose="03000600000000000000" pitchFamily="66" charset="-128"/>
                <a:cs typeface="Times New Roman" pitchFamily="18" charset="0"/>
              </a:rPr>
              <a:t>3</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pic>
        <p:nvPicPr>
          <p:cNvPr id="538" name="図 537"/>
          <p:cNvPicPr>
            <a:picLocks noChangeAspect="1"/>
          </p:cNvPicPr>
          <p:nvPr/>
        </p:nvPicPr>
        <p:blipFill>
          <a:blip r:embed="rId20"/>
          <a:stretch>
            <a:fillRect/>
          </a:stretch>
        </p:blipFill>
        <p:spPr>
          <a:xfrm>
            <a:off x="10346094" y="5807472"/>
            <a:ext cx="347502" cy="329213"/>
          </a:xfrm>
          <a:prstGeom prst="rect">
            <a:avLst/>
          </a:prstGeom>
        </p:spPr>
      </p:pic>
      <p:pic>
        <p:nvPicPr>
          <p:cNvPr id="546" name="図 545"/>
          <p:cNvPicPr>
            <a:picLocks noChangeAspect="1"/>
          </p:cNvPicPr>
          <p:nvPr/>
        </p:nvPicPr>
        <p:blipFill>
          <a:blip r:embed="rId2"/>
          <a:stretch>
            <a:fillRect/>
          </a:stretch>
        </p:blipFill>
        <p:spPr>
          <a:xfrm>
            <a:off x="9823163" y="6266732"/>
            <a:ext cx="347502" cy="329213"/>
          </a:xfrm>
          <a:prstGeom prst="rect">
            <a:avLst/>
          </a:prstGeom>
        </p:spPr>
      </p:pic>
      <p:pic>
        <p:nvPicPr>
          <p:cNvPr id="547" name="図 546"/>
          <p:cNvPicPr>
            <a:picLocks noChangeAspect="1"/>
          </p:cNvPicPr>
          <p:nvPr/>
        </p:nvPicPr>
        <p:blipFill>
          <a:blip r:embed="rId3"/>
          <a:stretch>
            <a:fillRect/>
          </a:stretch>
        </p:blipFill>
        <p:spPr>
          <a:xfrm>
            <a:off x="9062819" y="6280656"/>
            <a:ext cx="347502" cy="329213"/>
          </a:xfrm>
          <a:prstGeom prst="rect">
            <a:avLst/>
          </a:prstGeom>
        </p:spPr>
      </p:pic>
      <p:pic>
        <p:nvPicPr>
          <p:cNvPr id="548" name="図 547"/>
          <p:cNvPicPr>
            <a:picLocks noChangeAspect="1"/>
          </p:cNvPicPr>
          <p:nvPr/>
        </p:nvPicPr>
        <p:blipFill>
          <a:blip r:embed="rId2"/>
          <a:stretch>
            <a:fillRect/>
          </a:stretch>
        </p:blipFill>
        <p:spPr>
          <a:xfrm>
            <a:off x="9205364" y="6266732"/>
            <a:ext cx="347502" cy="329213"/>
          </a:xfrm>
          <a:prstGeom prst="rect">
            <a:avLst/>
          </a:prstGeom>
        </p:spPr>
      </p:pic>
      <p:sp>
        <p:nvSpPr>
          <p:cNvPr id="551" name="テキスト ボックス 550"/>
          <p:cNvSpPr txBox="1"/>
          <p:nvPr/>
        </p:nvSpPr>
        <p:spPr bwMode="auto">
          <a:xfrm>
            <a:off x="9565058" y="6289548"/>
            <a:ext cx="27603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1200" b="1" dirty="0">
                <a:latin typeface="HG正楷書体-PRO" panose="03000600000000000000" pitchFamily="66" charset="-128"/>
                <a:ea typeface="HG正楷書体-PRO" panose="03000600000000000000" pitchFamily="66" charset="-128"/>
                <a:cs typeface="Times New Roman" pitchFamily="18" charset="0"/>
              </a:rPr>
              <a:t>3</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pic>
        <p:nvPicPr>
          <p:cNvPr id="553" name="図 552"/>
          <p:cNvPicPr>
            <a:picLocks noChangeAspect="1"/>
          </p:cNvPicPr>
          <p:nvPr/>
        </p:nvPicPr>
        <p:blipFill>
          <a:blip r:embed="rId20"/>
          <a:stretch>
            <a:fillRect/>
          </a:stretch>
        </p:blipFill>
        <p:spPr>
          <a:xfrm>
            <a:off x="10346094" y="6261168"/>
            <a:ext cx="347502" cy="329213"/>
          </a:xfrm>
          <a:prstGeom prst="rect">
            <a:avLst/>
          </a:prstGeom>
        </p:spPr>
      </p:pic>
      <p:pic>
        <p:nvPicPr>
          <p:cNvPr id="554" name="図 553"/>
          <p:cNvPicPr>
            <a:picLocks noChangeAspect="1"/>
          </p:cNvPicPr>
          <p:nvPr/>
        </p:nvPicPr>
        <p:blipFill>
          <a:blip r:embed="rId3"/>
          <a:stretch>
            <a:fillRect/>
          </a:stretch>
        </p:blipFill>
        <p:spPr>
          <a:xfrm>
            <a:off x="9680618" y="6280656"/>
            <a:ext cx="347502" cy="329213"/>
          </a:xfrm>
          <a:prstGeom prst="rect">
            <a:avLst/>
          </a:prstGeom>
        </p:spPr>
      </p:pic>
      <p:sp>
        <p:nvSpPr>
          <p:cNvPr id="558" name="テキスト ボックス 557"/>
          <p:cNvSpPr txBox="1"/>
          <p:nvPr/>
        </p:nvSpPr>
        <p:spPr bwMode="auto">
          <a:xfrm>
            <a:off x="11149314" y="6397980"/>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1200" b="1" dirty="0">
                <a:latin typeface="HG正楷書体-PRO" panose="03000600000000000000" pitchFamily="66" charset="-128"/>
                <a:ea typeface="HG正楷書体-PRO" panose="03000600000000000000" pitchFamily="66" charset="-128"/>
                <a:cs typeface="Times New Roman" pitchFamily="18" charset="0"/>
              </a:rPr>
              <a:t>－</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sp>
        <p:nvSpPr>
          <p:cNvPr id="560" name="テキスト ボックス 559"/>
          <p:cNvSpPr txBox="1"/>
          <p:nvPr/>
        </p:nvSpPr>
        <p:spPr bwMode="auto">
          <a:xfrm>
            <a:off x="11018344" y="5808009"/>
            <a:ext cx="27924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algn="ctr" eaLnBrk="1" hangingPunct="1">
              <a:spcBef>
                <a:spcPct val="0"/>
              </a:spcBef>
              <a:buFontTx/>
              <a:buNone/>
            </a:pPr>
            <a:r>
              <a:rPr lang="en-US" altLang="ja-JP" sz="1200" b="1" i="1" dirty="0">
                <a:latin typeface="HG正楷書体-PRO" panose="03000600000000000000" pitchFamily="66" charset="-128"/>
                <a:ea typeface="HG正楷書体-PRO" panose="03000600000000000000" pitchFamily="66" charset="-128"/>
                <a:cs typeface="Times New Roman" pitchFamily="18" charset="0"/>
              </a:rPr>
              <a:t>u</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cxnSp>
        <p:nvCxnSpPr>
          <p:cNvPr id="561" name="直線コネクタ 560"/>
          <p:cNvCxnSpPr/>
          <p:nvPr/>
        </p:nvCxnSpPr>
        <p:spPr bwMode="auto">
          <a:xfrm>
            <a:off x="11076966" y="5898780"/>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2" name="テキスト ボックス 561"/>
          <p:cNvSpPr txBox="1"/>
          <p:nvPr/>
        </p:nvSpPr>
        <p:spPr bwMode="auto">
          <a:xfrm>
            <a:off x="11157524" y="5834872"/>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1200" b="1" dirty="0">
                <a:latin typeface="HG正楷書体-PRO" panose="03000600000000000000" pitchFamily="66" charset="-128"/>
                <a:ea typeface="HG正楷書体-PRO" panose="03000600000000000000" pitchFamily="66" charset="-128"/>
                <a:cs typeface="Times New Roman" pitchFamily="18" charset="0"/>
              </a:rPr>
              <a:t>＋</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sp>
        <p:nvSpPr>
          <p:cNvPr id="563" name="テキスト ボックス 562"/>
          <p:cNvSpPr txBox="1"/>
          <p:nvPr/>
        </p:nvSpPr>
        <p:spPr bwMode="auto">
          <a:xfrm>
            <a:off x="11342651" y="5830708"/>
            <a:ext cx="27603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1200" b="1" dirty="0">
                <a:latin typeface="HG正楷書体-PRO" panose="03000600000000000000" pitchFamily="66" charset="-128"/>
                <a:ea typeface="HG正楷書体-PRO" panose="03000600000000000000" pitchFamily="66" charset="-128"/>
                <a:cs typeface="Times New Roman" pitchFamily="18" charset="0"/>
              </a:rPr>
              <a:t>3</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sp>
        <p:nvSpPr>
          <p:cNvPr id="564" name="テキスト ボックス 563"/>
          <p:cNvSpPr txBox="1"/>
          <p:nvPr/>
        </p:nvSpPr>
        <p:spPr bwMode="auto">
          <a:xfrm>
            <a:off x="11617517" y="5758339"/>
            <a:ext cx="27924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algn="ctr" eaLnBrk="1" hangingPunct="1">
              <a:spcBef>
                <a:spcPct val="0"/>
              </a:spcBef>
              <a:buFontTx/>
              <a:buNone/>
            </a:pPr>
            <a:r>
              <a:rPr lang="en-US" altLang="ja-JP" sz="1200" b="1" i="1" dirty="0">
                <a:latin typeface="HG正楷書体-PRO" panose="03000600000000000000" pitchFamily="66" charset="-128"/>
                <a:ea typeface="HG正楷書体-PRO" panose="03000600000000000000" pitchFamily="66" charset="-128"/>
                <a:cs typeface="Times New Roman" pitchFamily="18" charset="0"/>
              </a:rPr>
              <a:t>u</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cxnSp>
        <p:nvCxnSpPr>
          <p:cNvPr id="565" name="直線コネクタ 564"/>
          <p:cNvCxnSpPr/>
          <p:nvPr/>
        </p:nvCxnSpPr>
        <p:spPr bwMode="auto">
          <a:xfrm>
            <a:off x="11676139" y="5849110"/>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8" name="直線コネクタ 567"/>
          <p:cNvCxnSpPr/>
          <p:nvPr/>
        </p:nvCxnSpPr>
        <p:spPr bwMode="auto">
          <a:xfrm>
            <a:off x="11603470" y="6020054"/>
            <a:ext cx="288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9" name="テキスト ボックス 568"/>
          <p:cNvSpPr txBox="1"/>
          <p:nvPr/>
        </p:nvSpPr>
        <p:spPr bwMode="auto">
          <a:xfrm>
            <a:off x="11581223" y="5935992"/>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1200" b="1" i="1" dirty="0">
                <a:latin typeface="HG正楷書体-PRO" panose="03000600000000000000" pitchFamily="66" charset="-128"/>
                <a:ea typeface="HG正楷書体-PRO" panose="03000600000000000000" pitchFamily="66" charset="-128"/>
                <a:cs typeface="Times New Roman" pitchFamily="18" charset="0"/>
              </a:rPr>
              <a:t>ｎ</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sp>
        <p:nvSpPr>
          <p:cNvPr id="571" name="テキスト ボックス 570"/>
          <p:cNvSpPr txBox="1"/>
          <p:nvPr/>
        </p:nvSpPr>
        <p:spPr bwMode="auto">
          <a:xfrm>
            <a:off x="11008793" y="6374546"/>
            <a:ext cx="27924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algn="ctr" eaLnBrk="1" hangingPunct="1">
              <a:spcBef>
                <a:spcPct val="0"/>
              </a:spcBef>
              <a:buFontTx/>
              <a:buNone/>
            </a:pPr>
            <a:r>
              <a:rPr lang="en-US" altLang="ja-JP" sz="1200" b="1" i="1" dirty="0">
                <a:latin typeface="HG正楷書体-PRO" panose="03000600000000000000" pitchFamily="66" charset="-128"/>
                <a:ea typeface="HG正楷書体-PRO" panose="03000600000000000000" pitchFamily="66" charset="-128"/>
                <a:cs typeface="Times New Roman" pitchFamily="18" charset="0"/>
              </a:rPr>
              <a:t>u</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cxnSp>
        <p:nvCxnSpPr>
          <p:cNvPr id="572" name="直線コネクタ 571"/>
          <p:cNvCxnSpPr/>
          <p:nvPr/>
        </p:nvCxnSpPr>
        <p:spPr bwMode="auto">
          <a:xfrm>
            <a:off x="11067415" y="6465317"/>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73" name="テキスト ボックス 572"/>
          <p:cNvSpPr txBox="1"/>
          <p:nvPr/>
        </p:nvSpPr>
        <p:spPr bwMode="auto">
          <a:xfrm>
            <a:off x="11333100" y="6397245"/>
            <a:ext cx="27603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1200" b="1" dirty="0">
                <a:latin typeface="HG正楷書体-PRO" panose="03000600000000000000" pitchFamily="66" charset="-128"/>
                <a:ea typeface="HG正楷書体-PRO" panose="03000600000000000000" pitchFamily="66" charset="-128"/>
                <a:cs typeface="Times New Roman" pitchFamily="18" charset="0"/>
              </a:rPr>
              <a:t>3</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sp>
        <p:nvSpPr>
          <p:cNvPr id="574" name="テキスト ボックス 573"/>
          <p:cNvSpPr txBox="1"/>
          <p:nvPr/>
        </p:nvSpPr>
        <p:spPr bwMode="auto">
          <a:xfrm>
            <a:off x="11607966" y="6324876"/>
            <a:ext cx="27924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algn="ctr" eaLnBrk="1" hangingPunct="1">
              <a:spcBef>
                <a:spcPct val="0"/>
              </a:spcBef>
              <a:buFontTx/>
              <a:buNone/>
            </a:pPr>
            <a:r>
              <a:rPr lang="en-US" altLang="ja-JP" sz="1200" b="1" i="1" dirty="0">
                <a:latin typeface="HG正楷書体-PRO" panose="03000600000000000000" pitchFamily="66" charset="-128"/>
                <a:ea typeface="HG正楷書体-PRO" panose="03000600000000000000" pitchFamily="66" charset="-128"/>
                <a:cs typeface="Times New Roman" pitchFamily="18" charset="0"/>
              </a:rPr>
              <a:t>u</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cxnSp>
        <p:nvCxnSpPr>
          <p:cNvPr id="575" name="直線コネクタ 574"/>
          <p:cNvCxnSpPr/>
          <p:nvPr/>
        </p:nvCxnSpPr>
        <p:spPr bwMode="auto">
          <a:xfrm>
            <a:off x="11666588" y="6415647"/>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8" name="直線コネクタ 577"/>
          <p:cNvCxnSpPr/>
          <p:nvPr/>
        </p:nvCxnSpPr>
        <p:spPr bwMode="auto">
          <a:xfrm>
            <a:off x="11612207" y="6586591"/>
            <a:ext cx="288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79" name="テキスト ボックス 578"/>
          <p:cNvSpPr txBox="1"/>
          <p:nvPr/>
        </p:nvSpPr>
        <p:spPr bwMode="auto">
          <a:xfrm>
            <a:off x="11571672" y="6502529"/>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1200" b="1" i="1" dirty="0">
                <a:latin typeface="HG正楷書体-PRO" panose="03000600000000000000" pitchFamily="66" charset="-128"/>
                <a:ea typeface="HG正楷書体-PRO" panose="03000600000000000000" pitchFamily="66" charset="-128"/>
                <a:cs typeface="Times New Roman" pitchFamily="18" charset="0"/>
              </a:rPr>
              <a:t>ｎ</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sp>
        <p:nvSpPr>
          <p:cNvPr id="596" name="テキスト ボックス 595"/>
          <p:cNvSpPr txBox="1"/>
          <p:nvPr/>
        </p:nvSpPr>
        <p:spPr bwMode="auto">
          <a:xfrm>
            <a:off x="12613754" y="6295769"/>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1200" b="1" dirty="0">
                <a:latin typeface="HG正楷書体-PRO" panose="03000600000000000000" pitchFamily="66" charset="-128"/>
                <a:ea typeface="HG正楷書体-PRO" panose="03000600000000000000" pitchFamily="66" charset="-128"/>
                <a:cs typeface="Times New Roman" pitchFamily="18" charset="0"/>
              </a:rPr>
              <a:t>－</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sp>
        <p:nvSpPr>
          <p:cNvPr id="599" name="テキスト ボックス 598"/>
          <p:cNvSpPr txBox="1"/>
          <p:nvPr/>
        </p:nvSpPr>
        <p:spPr bwMode="auto">
          <a:xfrm>
            <a:off x="12610096" y="5840016"/>
            <a:ext cx="33855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1200" b="1" dirty="0">
                <a:latin typeface="HG正楷書体-PRO" panose="03000600000000000000" pitchFamily="66" charset="-128"/>
                <a:ea typeface="HG正楷書体-PRO" panose="03000600000000000000" pitchFamily="66" charset="-128"/>
                <a:cs typeface="Times New Roman" pitchFamily="18" charset="0"/>
              </a:rPr>
              <a:t>＋</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sp>
        <p:nvSpPr>
          <p:cNvPr id="600" name="テキスト ボックス 599"/>
          <p:cNvSpPr txBox="1"/>
          <p:nvPr/>
        </p:nvSpPr>
        <p:spPr bwMode="auto">
          <a:xfrm>
            <a:off x="12795223" y="5835852"/>
            <a:ext cx="27603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1200" b="1" dirty="0">
                <a:latin typeface="HG正楷書体-PRO" panose="03000600000000000000" pitchFamily="66" charset="-128"/>
                <a:ea typeface="HG正楷書体-PRO" panose="03000600000000000000" pitchFamily="66" charset="-128"/>
                <a:cs typeface="Times New Roman" pitchFamily="18" charset="0"/>
              </a:rPr>
              <a:t>3</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sp>
        <p:nvSpPr>
          <p:cNvPr id="605" name="テキスト ボックス 604"/>
          <p:cNvSpPr txBox="1"/>
          <p:nvPr/>
        </p:nvSpPr>
        <p:spPr bwMode="auto">
          <a:xfrm>
            <a:off x="12795223" y="6289548"/>
            <a:ext cx="27603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1200" b="1" dirty="0">
                <a:latin typeface="HG正楷書体-PRO" panose="03000600000000000000" pitchFamily="66" charset="-128"/>
                <a:ea typeface="HG正楷書体-PRO" panose="03000600000000000000" pitchFamily="66" charset="-128"/>
                <a:cs typeface="Times New Roman" pitchFamily="18" charset="0"/>
              </a:rPr>
              <a:t>3</a:t>
            </a:r>
            <a:endParaRPr kumimoji="1" lang="ja-JP" altLang="en-US" sz="1200" b="1" dirty="0">
              <a:latin typeface="HG正楷書体-PRO" panose="03000600000000000000" pitchFamily="66" charset="-128"/>
              <a:ea typeface="HG正楷書体-PRO" panose="03000600000000000000" pitchFamily="66" charset="-128"/>
              <a:cs typeface="Times New Roman" pitchFamily="18" charset="0"/>
            </a:endParaRPr>
          </a:p>
        </p:txBody>
      </p:sp>
      <p:grpSp>
        <p:nvGrpSpPr>
          <p:cNvPr id="614" name="グループ化 613"/>
          <p:cNvGrpSpPr/>
          <p:nvPr/>
        </p:nvGrpSpPr>
        <p:grpSpPr>
          <a:xfrm>
            <a:off x="13055161" y="5808009"/>
            <a:ext cx="260008" cy="276999"/>
            <a:chOff x="12476522" y="5808009"/>
            <a:chExt cx="260008" cy="276999"/>
          </a:xfrm>
        </p:grpSpPr>
        <p:sp>
          <p:nvSpPr>
            <p:cNvPr id="615" name="テキスト ボックス 614"/>
            <p:cNvSpPr txBox="1"/>
            <p:nvPr/>
          </p:nvSpPr>
          <p:spPr bwMode="auto">
            <a:xfrm>
              <a:off x="12476522" y="5808009"/>
              <a:ext cx="2600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algn="ctr" eaLnBrk="1" hangingPunct="1">
                <a:spcBef>
                  <a:spcPct val="0"/>
                </a:spcBef>
                <a:buFontTx/>
                <a:buNone/>
              </a:pPr>
              <a:r>
                <a:rPr lang="en-US" altLang="ja-JP" sz="1200" b="1" i="1" dirty="0">
                  <a:latin typeface="HG正楷書体-PRO" panose="03000600000000000000" pitchFamily="66" charset="-128"/>
                  <a:ea typeface="HG正楷書体-PRO" panose="03000600000000000000" pitchFamily="66" charset="-128"/>
                  <a:cs typeface="Times New Roman" pitchFamily="18" charset="0"/>
                </a:rPr>
                <a:t>c</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cxnSp>
          <p:nvCxnSpPr>
            <p:cNvPr id="616" name="直線コネクタ 615"/>
            <p:cNvCxnSpPr/>
            <p:nvPr/>
          </p:nvCxnSpPr>
          <p:spPr bwMode="auto">
            <a:xfrm>
              <a:off x="12525527" y="5898780"/>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617" name="グループ化 616"/>
          <p:cNvGrpSpPr/>
          <p:nvPr/>
        </p:nvGrpSpPr>
        <p:grpSpPr>
          <a:xfrm>
            <a:off x="13055161" y="6266732"/>
            <a:ext cx="260008" cy="276999"/>
            <a:chOff x="12476522" y="5808009"/>
            <a:chExt cx="260008" cy="276999"/>
          </a:xfrm>
        </p:grpSpPr>
        <p:sp>
          <p:nvSpPr>
            <p:cNvPr id="618" name="テキスト ボックス 617"/>
            <p:cNvSpPr txBox="1"/>
            <p:nvPr/>
          </p:nvSpPr>
          <p:spPr bwMode="auto">
            <a:xfrm>
              <a:off x="12476522" y="5808009"/>
              <a:ext cx="2600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algn="ctr" eaLnBrk="1" hangingPunct="1">
                <a:spcBef>
                  <a:spcPct val="0"/>
                </a:spcBef>
                <a:buFontTx/>
                <a:buNone/>
              </a:pPr>
              <a:r>
                <a:rPr lang="en-US" altLang="ja-JP" sz="1200" b="1" i="1" dirty="0">
                  <a:latin typeface="HG正楷書体-PRO" panose="03000600000000000000" pitchFamily="66" charset="-128"/>
                  <a:ea typeface="HG正楷書体-PRO" panose="03000600000000000000" pitchFamily="66" charset="-128"/>
                  <a:cs typeface="Times New Roman" pitchFamily="18" charset="0"/>
                </a:rPr>
                <a:t>c</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cxnSp>
          <p:nvCxnSpPr>
            <p:cNvPr id="619" name="直線コネクタ 618"/>
            <p:cNvCxnSpPr/>
            <p:nvPr/>
          </p:nvCxnSpPr>
          <p:spPr bwMode="auto">
            <a:xfrm>
              <a:off x="12525527" y="5898780"/>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623" name="フリーフォーム 622"/>
          <p:cNvSpPr/>
          <p:nvPr/>
        </p:nvSpPr>
        <p:spPr bwMode="auto">
          <a:xfrm>
            <a:off x="12938376" y="5844540"/>
            <a:ext cx="369954" cy="266911"/>
          </a:xfrm>
          <a:custGeom>
            <a:avLst/>
            <a:gdLst>
              <a:gd name="connsiteX0" fmla="*/ 0 w 1303020"/>
              <a:gd name="connsiteY0" fmla="*/ 297180 h 525780"/>
              <a:gd name="connsiteX1" fmla="*/ 83820 w 1303020"/>
              <a:gd name="connsiteY1" fmla="*/ 213360 h 525780"/>
              <a:gd name="connsiteX2" fmla="*/ 198120 w 1303020"/>
              <a:gd name="connsiteY2" fmla="*/ 525780 h 525780"/>
              <a:gd name="connsiteX3" fmla="*/ 320040 w 1303020"/>
              <a:gd name="connsiteY3" fmla="*/ 0 h 525780"/>
              <a:gd name="connsiteX4" fmla="*/ 1249680 w 1303020"/>
              <a:gd name="connsiteY4" fmla="*/ 0 h 525780"/>
              <a:gd name="connsiteX5" fmla="*/ 1303020 w 1303020"/>
              <a:gd name="connsiteY5" fmla="*/ 53340 h 525780"/>
              <a:gd name="connsiteX0" fmla="*/ 0 w 1249680"/>
              <a:gd name="connsiteY0" fmla="*/ 297180 h 525780"/>
              <a:gd name="connsiteX1" fmla="*/ 83820 w 1249680"/>
              <a:gd name="connsiteY1" fmla="*/ 213360 h 525780"/>
              <a:gd name="connsiteX2" fmla="*/ 198120 w 1249680"/>
              <a:gd name="connsiteY2" fmla="*/ 525780 h 525780"/>
              <a:gd name="connsiteX3" fmla="*/ 320040 w 1249680"/>
              <a:gd name="connsiteY3" fmla="*/ 0 h 525780"/>
              <a:gd name="connsiteX4" fmla="*/ 1249680 w 1249680"/>
              <a:gd name="connsiteY4" fmla="*/ 0 h 525780"/>
              <a:gd name="connsiteX0" fmla="*/ 0 w 1249680"/>
              <a:gd name="connsiteY0" fmla="*/ 297180 h 525780"/>
              <a:gd name="connsiteX1" fmla="*/ 114300 w 1249680"/>
              <a:gd name="connsiteY1" fmla="*/ 312420 h 525780"/>
              <a:gd name="connsiteX2" fmla="*/ 198120 w 1249680"/>
              <a:gd name="connsiteY2" fmla="*/ 525780 h 525780"/>
              <a:gd name="connsiteX3" fmla="*/ 320040 w 1249680"/>
              <a:gd name="connsiteY3" fmla="*/ 0 h 525780"/>
              <a:gd name="connsiteX4" fmla="*/ 1249680 w 1249680"/>
              <a:gd name="connsiteY4" fmla="*/ 0 h 525780"/>
              <a:gd name="connsiteX0" fmla="*/ 0 w 1257300"/>
              <a:gd name="connsiteY0" fmla="*/ 403860 h 525780"/>
              <a:gd name="connsiteX1" fmla="*/ 121920 w 1257300"/>
              <a:gd name="connsiteY1" fmla="*/ 312420 h 525780"/>
              <a:gd name="connsiteX2" fmla="*/ 205740 w 1257300"/>
              <a:gd name="connsiteY2" fmla="*/ 525780 h 525780"/>
              <a:gd name="connsiteX3" fmla="*/ 327660 w 1257300"/>
              <a:gd name="connsiteY3" fmla="*/ 0 h 525780"/>
              <a:gd name="connsiteX4" fmla="*/ 1257300 w 1257300"/>
              <a:gd name="connsiteY4" fmla="*/ 0 h 525780"/>
              <a:gd name="connsiteX0" fmla="*/ 0 w 1257300"/>
              <a:gd name="connsiteY0" fmla="*/ 403860 h 525780"/>
              <a:gd name="connsiteX1" fmla="*/ 144780 w 1257300"/>
              <a:gd name="connsiteY1" fmla="*/ 350520 h 525780"/>
              <a:gd name="connsiteX2" fmla="*/ 205740 w 1257300"/>
              <a:gd name="connsiteY2" fmla="*/ 525780 h 525780"/>
              <a:gd name="connsiteX3" fmla="*/ 327660 w 1257300"/>
              <a:gd name="connsiteY3" fmla="*/ 0 h 525780"/>
              <a:gd name="connsiteX4" fmla="*/ 1257300 w 1257300"/>
              <a:gd name="connsiteY4" fmla="*/ 0 h 525780"/>
              <a:gd name="connsiteX0" fmla="*/ 0 w 1219200"/>
              <a:gd name="connsiteY0" fmla="*/ 434340 h 525780"/>
              <a:gd name="connsiteX1" fmla="*/ 106680 w 1219200"/>
              <a:gd name="connsiteY1" fmla="*/ 350520 h 525780"/>
              <a:gd name="connsiteX2" fmla="*/ 167640 w 1219200"/>
              <a:gd name="connsiteY2" fmla="*/ 525780 h 525780"/>
              <a:gd name="connsiteX3" fmla="*/ 289560 w 1219200"/>
              <a:gd name="connsiteY3" fmla="*/ 0 h 525780"/>
              <a:gd name="connsiteX4" fmla="*/ 1219200 w 1219200"/>
              <a:gd name="connsiteY4" fmla="*/ 0 h 525780"/>
              <a:gd name="connsiteX0" fmla="*/ 0 w 1219200"/>
              <a:gd name="connsiteY0" fmla="*/ 434340 h 525780"/>
              <a:gd name="connsiteX1" fmla="*/ 142953 w 1219200"/>
              <a:gd name="connsiteY1" fmla="*/ 339317 h 525780"/>
              <a:gd name="connsiteX2" fmla="*/ 167640 w 1219200"/>
              <a:gd name="connsiteY2" fmla="*/ 525780 h 525780"/>
              <a:gd name="connsiteX3" fmla="*/ 289560 w 1219200"/>
              <a:gd name="connsiteY3" fmla="*/ 0 h 525780"/>
              <a:gd name="connsiteX4" fmla="*/ 1219200 w 1219200"/>
              <a:gd name="connsiteY4" fmla="*/ 0 h 525780"/>
              <a:gd name="connsiteX0" fmla="*/ 0 w 1182927"/>
              <a:gd name="connsiteY0" fmla="*/ 467950 h 525780"/>
              <a:gd name="connsiteX1" fmla="*/ 106680 w 1182927"/>
              <a:gd name="connsiteY1" fmla="*/ 339317 h 525780"/>
              <a:gd name="connsiteX2" fmla="*/ 131367 w 1182927"/>
              <a:gd name="connsiteY2" fmla="*/ 525780 h 525780"/>
              <a:gd name="connsiteX3" fmla="*/ 253287 w 1182927"/>
              <a:gd name="connsiteY3" fmla="*/ 0 h 525780"/>
              <a:gd name="connsiteX4" fmla="*/ 1182927 w 1182927"/>
              <a:gd name="connsiteY4" fmla="*/ 0 h 525780"/>
              <a:gd name="connsiteX0" fmla="*/ 0 w 1144236"/>
              <a:gd name="connsiteY0" fmla="*/ 441062 h 525780"/>
              <a:gd name="connsiteX1" fmla="*/ 67989 w 1144236"/>
              <a:gd name="connsiteY1" fmla="*/ 339317 h 525780"/>
              <a:gd name="connsiteX2" fmla="*/ 92676 w 1144236"/>
              <a:gd name="connsiteY2" fmla="*/ 525780 h 525780"/>
              <a:gd name="connsiteX3" fmla="*/ 214596 w 1144236"/>
              <a:gd name="connsiteY3" fmla="*/ 0 h 525780"/>
              <a:gd name="connsiteX4" fmla="*/ 1144236 w 1144236"/>
              <a:gd name="connsiteY4" fmla="*/ 0 h 525780"/>
              <a:gd name="connsiteX0" fmla="*/ 0 w 1598852"/>
              <a:gd name="connsiteY0" fmla="*/ 441062 h 525780"/>
              <a:gd name="connsiteX1" fmla="*/ 67989 w 1598852"/>
              <a:gd name="connsiteY1" fmla="*/ 339317 h 525780"/>
              <a:gd name="connsiteX2" fmla="*/ 92676 w 1598852"/>
              <a:gd name="connsiteY2" fmla="*/ 525780 h 525780"/>
              <a:gd name="connsiteX3" fmla="*/ 214596 w 1598852"/>
              <a:gd name="connsiteY3" fmla="*/ 0 h 525780"/>
              <a:gd name="connsiteX4" fmla="*/ 1598852 w 1598852"/>
              <a:gd name="connsiteY4" fmla="*/ 0 h 525780"/>
              <a:gd name="connsiteX0" fmla="*/ 0 w 1598852"/>
              <a:gd name="connsiteY0" fmla="*/ 441062 h 525780"/>
              <a:gd name="connsiteX1" fmla="*/ 67990 w 1598852"/>
              <a:gd name="connsiteY1" fmla="*/ 421050 h 525780"/>
              <a:gd name="connsiteX2" fmla="*/ 92676 w 1598852"/>
              <a:gd name="connsiteY2" fmla="*/ 525780 h 525780"/>
              <a:gd name="connsiteX3" fmla="*/ 214596 w 1598852"/>
              <a:gd name="connsiteY3" fmla="*/ 0 h 525780"/>
              <a:gd name="connsiteX4" fmla="*/ 1598852 w 1598852"/>
              <a:gd name="connsiteY4" fmla="*/ 0 h 525780"/>
              <a:gd name="connsiteX0" fmla="*/ 0 w 1586761"/>
              <a:gd name="connsiteY0" fmla="*/ 470252 h 525780"/>
              <a:gd name="connsiteX1" fmla="*/ 55899 w 1586761"/>
              <a:gd name="connsiteY1" fmla="*/ 421050 h 525780"/>
              <a:gd name="connsiteX2" fmla="*/ 80585 w 1586761"/>
              <a:gd name="connsiteY2" fmla="*/ 525780 h 525780"/>
              <a:gd name="connsiteX3" fmla="*/ 202505 w 1586761"/>
              <a:gd name="connsiteY3" fmla="*/ 0 h 525780"/>
              <a:gd name="connsiteX4" fmla="*/ 1586761 w 1586761"/>
              <a:gd name="connsiteY4" fmla="*/ 0 h 525780"/>
              <a:gd name="connsiteX0" fmla="*/ 0 w 1586761"/>
              <a:gd name="connsiteY0" fmla="*/ 471242 h 526770"/>
              <a:gd name="connsiteX1" fmla="*/ 55899 w 1586761"/>
              <a:gd name="connsiteY1" fmla="*/ 422040 h 526770"/>
              <a:gd name="connsiteX2" fmla="*/ 80585 w 1586761"/>
              <a:gd name="connsiteY2" fmla="*/ 526770 h 526770"/>
              <a:gd name="connsiteX3" fmla="*/ 202505 w 1586761"/>
              <a:gd name="connsiteY3" fmla="*/ 990 h 526770"/>
              <a:gd name="connsiteX4" fmla="*/ 744580 w 1586761"/>
              <a:gd name="connsiteY4" fmla="*/ 0 h 526770"/>
              <a:gd name="connsiteX5" fmla="*/ 1586761 w 1586761"/>
              <a:gd name="connsiteY5" fmla="*/ 990 h 526770"/>
              <a:gd name="connsiteX0" fmla="*/ 0 w 744580"/>
              <a:gd name="connsiteY0" fmla="*/ 471242 h 526770"/>
              <a:gd name="connsiteX1" fmla="*/ 55899 w 744580"/>
              <a:gd name="connsiteY1" fmla="*/ 422040 h 526770"/>
              <a:gd name="connsiteX2" fmla="*/ 80585 w 744580"/>
              <a:gd name="connsiteY2" fmla="*/ 526770 h 526770"/>
              <a:gd name="connsiteX3" fmla="*/ 202505 w 744580"/>
              <a:gd name="connsiteY3" fmla="*/ 990 h 526770"/>
              <a:gd name="connsiteX4" fmla="*/ 744580 w 744580"/>
              <a:gd name="connsiteY4" fmla="*/ 0 h 526770"/>
              <a:gd name="connsiteX0" fmla="*/ 0 w 744580"/>
              <a:gd name="connsiteY0" fmla="*/ 471242 h 526770"/>
              <a:gd name="connsiteX1" fmla="*/ 55899 w 744580"/>
              <a:gd name="connsiteY1" fmla="*/ 422040 h 526770"/>
              <a:gd name="connsiteX2" fmla="*/ 80585 w 744580"/>
              <a:gd name="connsiteY2" fmla="*/ 526770 h 526770"/>
              <a:gd name="connsiteX3" fmla="*/ 202505 w 744580"/>
              <a:gd name="connsiteY3" fmla="*/ 990 h 526770"/>
              <a:gd name="connsiteX4" fmla="*/ 587015 w 744580"/>
              <a:gd name="connsiteY4" fmla="*/ 3145 h 526770"/>
              <a:gd name="connsiteX5" fmla="*/ 744580 w 744580"/>
              <a:gd name="connsiteY5" fmla="*/ 0 h 526770"/>
              <a:gd name="connsiteX0" fmla="*/ 0 w 587015"/>
              <a:gd name="connsiteY0" fmla="*/ 470253 h 525781"/>
              <a:gd name="connsiteX1" fmla="*/ 55899 w 587015"/>
              <a:gd name="connsiteY1" fmla="*/ 421051 h 525781"/>
              <a:gd name="connsiteX2" fmla="*/ 80585 w 587015"/>
              <a:gd name="connsiteY2" fmla="*/ 525781 h 525781"/>
              <a:gd name="connsiteX3" fmla="*/ 202505 w 587015"/>
              <a:gd name="connsiteY3" fmla="*/ 1 h 525781"/>
              <a:gd name="connsiteX4" fmla="*/ 587015 w 587015"/>
              <a:gd name="connsiteY4" fmla="*/ 2156 h 525781"/>
              <a:gd name="connsiteX0" fmla="*/ 0 w 580970"/>
              <a:gd name="connsiteY0" fmla="*/ 483263 h 538791"/>
              <a:gd name="connsiteX1" fmla="*/ 55899 w 580970"/>
              <a:gd name="connsiteY1" fmla="*/ 434061 h 538791"/>
              <a:gd name="connsiteX2" fmla="*/ 80585 w 580970"/>
              <a:gd name="connsiteY2" fmla="*/ 538791 h 538791"/>
              <a:gd name="connsiteX3" fmla="*/ 202505 w 580970"/>
              <a:gd name="connsiteY3" fmla="*/ 13011 h 538791"/>
              <a:gd name="connsiteX4" fmla="*/ 580970 w 580970"/>
              <a:gd name="connsiteY4" fmla="*/ 0 h 538791"/>
              <a:gd name="connsiteX0" fmla="*/ 0 w 587015"/>
              <a:gd name="connsiteY0" fmla="*/ 470251 h 525779"/>
              <a:gd name="connsiteX1" fmla="*/ 55899 w 587015"/>
              <a:gd name="connsiteY1" fmla="*/ 421049 h 525779"/>
              <a:gd name="connsiteX2" fmla="*/ 80585 w 587015"/>
              <a:gd name="connsiteY2" fmla="*/ 525779 h 525779"/>
              <a:gd name="connsiteX3" fmla="*/ 202505 w 587015"/>
              <a:gd name="connsiteY3" fmla="*/ -1 h 525779"/>
              <a:gd name="connsiteX4" fmla="*/ 587015 w 587015"/>
              <a:gd name="connsiteY4" fmla="*/ 2153 h 525779"/>
              <a:gd name="connsiteX0" fmla="*/ 0 w 587015"/>
              <a:gd name="connsiteY0" fmla="*/ 483263 h 538791"/>
              <a:gd name="connsiteX1" fmla="*/ 55899 w 587015"/>
              <a:gd name="connsiteY1" fmla="*/ 434061 h 538791"/>
              <a:gd name="connsiteX2" fmla="*/ 80585 w 587015"/>
              <a:gd name="connsiteY2" fmla="*/ 538791 h 538791"/>
              <a:gd name="connsiteX3" fmla="*/ 202505 w 587015"/>
              <a:gd name="connsiteY3" fmla="*/ 13011 h 538791"/>
              <a:gd name="connsiteX4" fmla="*/ 587015 w 587015"/>
              <a:gd name="connsiteY4" fmla="*/ 0 h 538791"/>
              <a:gd name="connsiteX0" fmla="*/ 0 w 587015"/>
              <a:gd name="connsiteY0" fmla="*/ 483263 h 538791"/>
              <a:gd name="connsiteX1" fmla="*/ 55899 w 587015"/>
              <a:gd name="connsiteY1" fmla="*/ 434061 h 538791"/>
              <a:gd name="connsiteX2" fmla="*/ 80585 w 587015"/>
              <a:gd name="connsiteY2" fmla="*/ 538791 h 538791"/>
              <a:gd name="connsiteX3" fmla="*/ 202505 w 587015"/>
              <a:gd name="connsiteY3" fmla="*/ 13011 h 538791"/>
              <a:gd name="connsiteX4" fmla="*/ 587015 w 587015"/>
              <a:gd name="connsiteY4" fmla="*/ 0 h 538791"/>
              <a:gd name="connsiteX0" fmla="*/ 0 w 593060"/>
              <a:gd name="connsiteY0" fmla="*/ 470251 h 525779"/>
              <a:gd name="connsiteX1" fmla="*/ 55899 w 593060"/>
              <a:gd name="connsiteY1" fmla="*/ 421049 h 525779"/>
              <a:gd name="connsiteX2" fmla="*/ 80585 w 593060"/>
              <a:gd name="connsiteY2" fmla="*/ 525779 h 525779"/>
              <a:gd name="connsiteX3" fmla="*/ 202505 w 593060"/>
              <a:gd name="connsiteY3" fmla="*/ -1 h 525779"/>
              <a:gd name="connsiteX4" fmla="*/ 593060 w 593060"/>
              <a:gd name="connsiteY4" fmla="*/ 9736 h 525779"/>
              <a:gd name="connsiteX0" fmla="*/ 0 w 593060"/>
              <a:gd name="connsiteY0" fmla="*/ 470253 h 525781"/>
              <a:gd name="connsiteX1" fmla="*/ 55899 w 593060"/>
              <a:gd name="connsiteY1" fmla="*/ 421051 h 525781"/>
              <a:gd name="connsiteX2" fmla="*/ 80585 w 593060"/>
              <a:gd name="connsiteY2" fmla="*/ 525781 h 525781"/>
              <a:gd name="connsiteX3" fmla="*/ 202505 w 593060"/>
              <a:gd name="connsiteY3" fmla="*/ 1 h 525781"/>
              <a:gd name="connsiteX4" fmla="*/ 593060 w 593060"/>
              <a:gd name="connsiteY4" fmla="*/ 9738 h 525781"/>
              <a:gd name="connsiteX0" fmla="*/ 0 w 593060"/>
              <a:gd name="connsiteY0" fmla="*/ 470251 h 525779"/>
              <a:gd name="connsiteX1" fmla="*/ 55899 w 593060"/>
              <a:gd name="connsiteY1" fmla="*/ 421049 h 525779"/>
              <a:gd name="connsiteX2" fmla="*/ 80585 w 593060"/>
              <a:gd name="connsiteY2" fmla="*/ 525779 h 525779"/>
              <a:gd name="connsiteX3" fmla="*/ 202505 w 593060"/>
              <a:gd name="connsiteY3" fmla="*/ -1 h 525779"/>
              <a:gd name="connsiteX4" fmla="*/ 593060 w 593060"/>
              <a:gd name="connsiteY4" fmla="*/ 9736 h 525779"/>
              <a:gd name="connsiteX0" fmla="*/ 0 w 593060"/>
              <a:gd name="connsiteY0" fmla="*/ 470253 h 525781"/>
              <a:gd name="connsiteX1" fmla="*/ 55899 w 593060"/>
              <a:gd name="connsiteY1" fmla="*/ 421051 h 525781"/>
              <a:gd name="connsiteX2" fmla="*/ 80585 w 593060"/>
              <a:gd name="connsiteY2" fmla="*/ 525781 h 525781"/>
              <a:gd name="connsiteX3" fmla="*/ 202505 w 593060"/>
              <a:gd name="connsiteY3" fmla="*/ 1 h 525781"/>
              <a:gd name="connsiteX4" fmla="*/ 593060 w 593060"/>
              <a:gd name="connsiteY4" fmla="*/ 32486 h 525781"/>
              <a:gd name="connsiteX0" fmla="*/ 0 w 587015"/>
              <a:gd name="connsiteY0" fmla="*/ 470251 h 525779"/>
              <a:gd name="connsiteX1" fmla="*/ 55899 w 587015"/>
              <a:gd name="connsiteY1" fmla="*/ 421049 h 525779"/>
              <a:gd name="connsiteX2" fmla="*/ 80585 w 587015"/>
              <a:gd name="connsiteY2" fmla="*/ 525779 h 525779"/>
              <a:gd name="connsiteX3" fmla="*/ 202505 w 587015"/>
              <a:gd name="connsiteY3" fmla="*/ -1 h 525779"/>
              <a:gd name="connsiteX4" fmla="*/ 587015 w 587015"/>
              <a:gd name="connsiteY4" fmla="*/ 17319 h 525779"/>
              <a:gd name="connsiteX0" fmla="*/ 0 w 587015"/>
              <a:gd name="connsiteY0" fmla="*/ 470253 h 525781"/>
              <a:gd name="connsiteX1" fmla="*/ 55899 w 587015"/>
              <a:gd name="connsiteY1" fmla="*/ 421051 h 525781"/>
              <a:gd name="connsiteX2" fmla="*/ 80585 w 587015"/>
              <a:gd name="connsiteY2" fmla="*/ 525781 h 525781"/>
              <a:gd name="connsiteX3" fmla="*/ 202505 w 587015"/>
              <a:gd name="connsiteY3" fmla="*/ 1 h 525781"/>
              <a:gd name="connsiteX4" fmla="*/ 587015 w 587015"/>
              <a:gd name="connsiteY4" fmla="*/ 17321 h 525781"/>
              <a:gd name="connsiteX0" fmla="*/ 0 w 587015"/>
              <a:gd name="connsiteY0" fmla="*/ 475680 h 531208"/>
              <a:gd name="connsiteX1" fmla="*/ 55899 w 587015"/>
              <a:gd name="connsiteY1" fmla="*/ 426478 h 531208"/>
              <a:gd name="connsiteX2" fmla="*/ 80585 w 587015"/>
              <a:gd name="connsiteY2" fmla="*/ 531208 h 531208"/>
              <a:gd name="connsiteX3" fmla="*/ 202505 w 587015"/>
              <a:gd name="connsiteY3" fmla="*/ 5428 h 531208"/>
              <a:gd name="connsiteX4" fmla="*/ 587015 w 587015"/>
              <a:gd name="connsiteY4" fmla="*/ 0 h 531208"/>
              <a:gd name="connsiteX0" fmla="*/ 0 w 593060"/>
              <a:gd name="connsiteY0" fmla="*/ 470253 h 525781"/>
              <a:gd name="connsiteX1" fmla="*/ 55899 w 593060"/>
              <a:gd name="connsiteY1" fmla="*/ 421051 h 525781"/>
              <a:gd name="connsiteX2" fmla="*/ 80585 w 593060"/>
              <a:gd name="connsiteY2" fmla="*/ 525781 h 525781"/>
              <a:gd name="connsiteX3" fmla="*/ 202505 w 593060"/>
              <a:gd name="connsiteY3" fmla="*/ 1 h 525781"/>
              <a:gd name="connsiteX4" fmla="*/ 593060 w 593060"/>
              <a:gd name="connsiteY4" fmla="*/ 17321 h 525781"/>
              <a:gd name="connsiteX0" fmla="*/ 0 w 593060"/>
              <a:gd name="connsiteY0" fmla="*/ 470251 h 525779"/>
              <a:gd name="connsiteX1" fmla="*/ 55899 w 593060"/>
              <a:gd name="connsiteY1" fmla="*/ 421049 h 525779"/>
              <a:gd name="connsiteX2" fmla="*/ 80585 w 593060"/>
              <a:gd name="connsiteY2" fmla="*/ 525779 h 525779"/>
              <a:gd name="connsiteX3" fmla="*/ 202505 w 593060"/>
              <a:gd name="connsiteY3" fmla="*/ -1 h 525779"/>
              <a:gd name="connsiteX4" fmla="*/ 593060 w 593060"/>
              <a:gd name="connsiteY4" fmla="*/ 2153 h 525779"/>
              <a:gd name="connsiteX0" fmla="*/ 0 w 587015"/>
              <a:gd name="connsiteY0" fmla="*/ 475680 h 531208"/>
              <a:gd name="connsiteX1" fmla="*/ 55899 w 587015"/>
              <a:gd name="connsiteY1" fmla="*/ 426478 h 531208"/>
              <a:gd name="connsiteX2" fmla="*/ 80585 w 587015"/>
              <a:gd name="connsiteY2" fmla="*/ 531208 h 531208"/>
              <a:gd name="connsiteX3" fmla="*/ 202505 w 587015"/>
              <a:gd name="connsiteY3" fmla="*/ 5428 h 531208"/>
              <a:gd name="connsiteX4" fmla="*/ 587015 w 587015"/>
              <a:gd name="connsiteY4" fmla="*/ 0 h 531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015" h="531208">
                <a:moveTo>
                  <a:pt x="0" y="475680"/>
                </a:moveTo>
                <a:lnTo>
                  <a:pt x="55899" y="426478"/>
                </a:lnTo>
                <a:lnTo>
                  <a:pt x="80585" y="531208"/>
                </a:lnTo>
                <a:lnTo>
                  <a:pt x="202505" y="5428"/>
                </a:lnTo>
                <a:lnTo>
                  <a:pt x="587015" y="0"/>
                </a:lnTo>
              </a:path>
            </a:pathLst>
          </a:custGeom>
          <a:no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625" name="フリーフォーム 624"/>
          <p:cNvSpPr/>
          <p:nvPr/>
        </p:nvSpPr>
        <p:spPr bwMode="auto">
          <a:xfrm>
            <a:off x="12938376" y="6301851"/>
            <a:ext cx="369954" cy="266911"/>
          </a:xfrm>
          <a:custGeom>
            <a:avLst/>
            <a:gdLst>
              <a:gd name="connsiteX0" fmla="*/ 0 w 1303020"/>
              <a:gd name="connsiteY0" fmla="*/ 297180 h 525780"/>
              <a:gd name="connsiteX1" fmla="*/ 83820 w 1303020"/>
              <a:gd name="connsiteY1" fmla="*/ 213360 h 525780"/>
              <a:gd name="connsiteX2" fmla="*/ 198120 w 1303020"/>
              <a:gd name="connsiteY2" fmla="*/ 525780 h 525780"/>
              <a:gd name="connsiteX3" fmla="*/ 320040 w 1303020"/>
              <a:gd name="connsiteY3" fmla="*/ 0 h 525780"/>
              <a:gd name="connsiteX4" fmla="*/ 1249680 w 1303020"/>
              <a:gd name="connsiteY4" fmla="*/ 0 h 525780"/>
              <a:gd name="connsiteX5" fmla="*/ 1303020 w 1303020"/>
              <a:gd name="connsiteY5" fmla="*/ 53340 h 525780"/>
              <a:gd name="connsiteX0" fmla="*/ 0 w 1249680"/>
              <a:gd name="connsiteY0" fmla="*/ 297180 h 525780"/>
              <a:gd name="connsiteX1" fmla="*/ 83820 w 1249680"/>
              <a:gd name="connsiteY1" fmla="*/ 213360 h 525780"/>
              <a:gd name="connsiteX2" fmla="*/ 198120 w 1249680"/>
              <a:gd name="connsiteY2" fmla="*/ 525780 h 525780"/>
              <a:gd name="connsiteX3" fmla="*/ 320040 w 1249680"/>
              <a:gd name="connsiteY3" fmla="*/ 0 h 525780"/>
              <a:gd name="connsiteX4" fmla="*/ 1249680 w 1249680"/>
              <a:gd name="connsiteY4" fmla="*/ 0 h 525780"/>
              <a:gd name="connsiteX0" fmla="*/ 0 w 1249680"/>
              <a:gd name="connsiteY0" fmla="*/ 297180 h 525780"/>
              <a:gd name="connsiteX1" fmla="*/ 114300 w 1249680"/>
              <a:gd name="connsiteY1" fmla="*/ 312420 h 525780"/>
              <a:gd name="connsiteX2" fmla="*/ 198120 w 1249680"/>
              <a:gd name="connsiteY2" fmla="*/ 525780 h 525780"/>
              <a:gd name="connsiteX3" fmla="*/ 320040 w 1249680"/>
              <a:gd name="connsiteY3" fmla="*/ 0 h 525780"/>
              <a:gd name="connsiteX4" fmla="*/ 1249680 w 1249680"/>
              <a:gd name="connsiteY4" fmla="*/ 0 h 525780"/>
              <a:gd name="connsiteX0" fmla="*/ 0 w 1257300"/>
              <a:gd name="connsiteY0" fmla="*/ 403860 h 525780"/>
              <a:gd name="connsiteX1" fmla="*/ 121920 w 1257300"/>
              <a:gd name="connsiteY1" fmla="*/ 312420 h 525780"/>
              <a:gd name="connsiteX2" fmla="*/ 205740 w 1257300"/>
              <a:gd name="connsiteY2" fmla="*/ 525780 h 525780"/>
              <a:gd name="connsiteX3" fmla="*/ 327660 w 1257300"/>
              <a:gd name="connsiteY3" fmla="*/ 0 h 525780"/>
              <a:gd name="connsiteX4" fmla="*/ 1257300 w 1257300"/>
              <a:gd name="connsiteY4" fmla="*/ 0 h 525780"/>
              <a:gd name="connsiteX0" fmla="*/ 0 w 1257300"/>
              <a:gd name="connsiteY0" fmla="*/ 403860 h 525780"/>
              <a:gd name="connsiteX1" fmla="*/ 144780 w 1257300"/>
              <a:gd name="connsiteY1" fmla="*/ 350520 h 525780"/>
              <a:gd name="connsiteX2" fmla="*/ 205740 w 1257300"/>
              <a:gd name="connsiteY2" fmla="*/ 525780 h 525780"/>
              <a:gd name="connsiteX3" fmla="*/ 327660 w 1257300"/>
              <a:gd name="connsiteY3" fmla="*/ 0 h 525780"/>
              <a:gd name="connsiteX4" fmla="*/ 1257300 w 1257300"/>
              <a:gd name="connsiteY4" fmla="*/ 0 h 525780"/>
              <a:gd name="connsiteX0" fmla="*/ 0 w 1219200"/>
              <a:gd name="connsiteY0" fmla="*/ 434340 h 525780"/>
              <a:gd name="connsiteX1" fmla="*/ 106680 w 1219200"/>
              <a:gd name="connsiteY1" fmla="*/ 350520 h 525780"/>
              <a:gd name="connsiteX2" fmla="*/ 167640 w 1219200"/>
              <a:gd name="connsiteY2" fmla="*/ 525780 h 525780"/>
              <a:gd name="connsiteX3" fmla="*/ 289560 w 1219200"/>
              <a:gd name="connsiteY3" fmla="*/ 0 h 525780"/>
              <a:gd name="connsiteX4" fmla="*/ 1219200 w 1219200"/>
              <a:gd name="connsiteY4" fmla="*/ 0 h 525780"/>
              <a:gd name="connsiteX0" fmla="*/ 0 w 1219200"/>
              <a:gd name="connsiteY0" fmla="*/ 434340 h 525780"/>
              <a:gd name="connsiteX1" fmla="*/ 142953 w 1219200"/>
              <a:gd name="connsiteY1" fmla="*/ 339317 h 525780"/>
              <a:gd name="connsiteX2" fmla="*/ 167640 w 1219200"/>
              <a:gd name="connsiteY2" fmla="*/ 525780 h 525780"/>
              <a:gd name="connsiteX3" fmla="*/ 289560 w 1219200"/>
              <a:gd name="connsiteY3" fmla="*/ 0 h 525780"/>
              <a:gd name="connsiteX4" fmla="*/ 1219200 w 1219200"/>
              <a:gd name="connsiteY4" fmla="*/ 0 h 525780"/>
              <a:gd name="connsiteX0" fmla="*/ 0 w 1182927"/>
              <a:gd name="connsiteY0" fmla="*/ 467950 h 525780"/>
              <a:gd name="connsiteX1" fmla="*/ 106680 w 1182927"/>
              <a:gd name="connsiteY1" fmla="*/ 339317 h 525780"/>
              <a:gd name="connsiteX2" fmla="*/ 131367 w 1182927"/>
              <a:gd name="connsiteY2" fmla="*/ 525780 h 525780"/>
              <a:gd name="connsiteX3" fmla="*/ 253287 w 1182927"/>
              <a:gd name="connsiteY3" fmla="*/ 0 h 525780"/>
              <a:gd name="connsiteX4" fmla="*/ 1182927 w 1182927"/>
              <a:gd name="connsiteY4" fmla="*/ 0 h 525780"/>
              <a:gd name="connsiteX0" fmla="*/ 0 w 1144236"/>
              <a:gd name="connsiteY0" fmla="*/ 441062 h 525780"/>
              <a:gd name="connsiteX1" fmla="*/ 67989 w 1144236"/>
              <a:gd name="connsiteY1" fmla="*/ 339317 h 525780"/>
              <a:gd name="connsiteX2" fmla="*/ 92676 w 1144236"/>
              <a:gd name="connsiteY2" fmla="*/ 525780 h 525780"/>
              <a:gd name="connsiteX3" fmla="*/ 214596 w 1144236"/>
              <a:gd name="connsiteY3" fmla="*/ 0 h 525780"/>
              <a:gd name="connsiteX4" fmla="*/ 1144236 w 1144236"/>
              <a:gd name="connsiteY4" fmla="*/ 0 h 525780"/>
              <a:gd name="connsiteX0" fmla="*/ 0 w 1598852"/>
              <a:gd name="connsiteY0" fmla="*/ 441062 h 525780"/>
              <a:gd name="connsiteX1" fmla="*/ 67989 w 1598852"/>
              <a:gd name="connsiteY1" fmla="*/ 339317 h 525780"/>
              <a:gd name="connsiteX2" fmla="*/ 92676 w 1598852"/>
              <a:gd name="connsiteY2" fmla="*/ 525780 h 525780"/>
              <a:gd name="connsiteX3" fmla="*/ 214596 w 1598852"/>
              <a:gd name="connsiteY3" fmla="*/ 0 h 525780"/>
              <a:gd name="connsiteX4" fmla="*/ 1598852 w 1598852"/>
              <a:gd name="connsiteY4" fmla="*/ 0 h 525780"/>
              <a:gd name="connsiteX0" fmla="*/ 0 w 1598852"/>
              <a:gd name="connsiteY0" fmla="*/ 441062 h 525780"/>
              <a:gd name="connsiteX1" fmla="*/ 67990 w 1598852"/>
              <a:gd name="connsiteY1" fmla="*/ 421050 h 525780"/>
              <a:gd name="connsiteX2" fmla="*/ 92676 w 1598852"/>
              <a:gd name="connsiteY2" fmla="*/ 525780 h 525780"/>
              <a:gd name="connsiteX3" fmla="*/ 214596 w 1598852"/>
              <a:gd name="connsiteY3" fmla="*/ 0 h 525780"/>
              <a:gd name="connsiteX4" fmla="*/ 1598852 w 1598852"/>
              <a:gd name="connsiteY4" fmla="*/ 0 h 525780"/>
              <a:gd name="connsiteX0" fmla="*/ 0 w 1586761"/>
              <a:gd name="connsiteY0" fmla="*/ 470252 h 525780"/>
              <a:gd name="connsiteX1" fmla="*/ 55899 w 1586761"/>
              <a:gd name="connsiteY1" fmla="*/ 421050 h 525780"/>
              <a:gd name="connsiteX2" fmla="*/ 80585 w 1586761"/>
              <a:gd name="connsiteY2" fmla="*/ 525780 h 525780"/>
              <a:gd name="connsiteX3" fmla="*/ 202505 w 1586761"/>
              <a:gd name="connsiteY3" fmla="*/ 0 h 525780"/>
              <a:gd name="connsiteX4" fmla="*/ 1586761 w 1586761"/>
              <a:gd name="connsiteY4" fmla="*/ 0 h 525780"/>
              <a:gd name="connsiteX0" fmla="*/ 0 w 1586761"/>
              <a:gd name="connsiteY0" fmla="*/ 471242 h 526770"/>
              <a:gd name="connsiteX1" fmla="*/ 55899 w 1586761"/>
              <a:gd name="connsiteY1" fmla="*/ 422040 h 526770"/>
              <a:gd name="connsiteX2" fmla="*/ 80585 w 1586761"/>
              <a:gd name="connsiteY2" fmla="*/ 526770 h 526770"/>
              <a:gd name="connsiteX3" fmla="*/ 202505 w 1586761"/>
              <a:gd name="connsiteY3" fmla="*/ 990 h 526770"/>
              <a:gd name="connsiteX4" fmla="*/ 744580 w 1586761"/>
              <a:gd name="connsiteY4" fmla="*/ 0 h 526770"/>
              <a:gd name="connsiteX5" fmla="*/ 1586761 w 1586761"/>
              <a:gd name="connsiteY5" fmla="*/ 990 h 526770"/>
              <a:gd name="connsiteX0" fmla="*/ 0 w 744580"/>
              <a:gd name="connsiteY0" fmla="*/ 471242 h 526770"/>
              <a:gd name="connsiteX1" fmla="*/ 55899 w 744580"/>
              <a:gd name="connsiteY1" fmla="*/ 422040 h 526770"/>
              <a:gd name="connsiteX2" fmla="*/ 80585 w 744580"/>
              <a:gd name="connsiteY2" fmla="*/ 526770 h 526770"/>
              <a:gd name="connsiteX3" fmla="*/ 202505 w 744580"/>
              <a:gd name="connsiteY3" fmla="*/ 990 h 526770"/>
              <a:gd name="connsiteX4" fmla="*/ 744580 w 744580"/>
              <a:gd name="connsiteY4" fmla="*/ 0 h 526770"/>
              <a:gd name="connsiteX0" fmla="*/ 0 w 744580"/>
              <a:gd name="connsiteY0" fmla="*/ 471242 h 526770"/>
              <a:gd name="connsiteX1" fmla="*/ 55899 w 744580"/>
              <a:gd name="connsiteY1" fmla="*/ 422040 h 526770"/>
              <a:gd name="connsiteX2" fmla="*/ 80585 w 744580"/>
              <a:gd name="connsiteY2" fmla="*/ 526770 h 526770"/>
              <a:gd name="connsiteX3" fmla="*/ 202505 w 744580"/>
              <a:gd name="connsiteY3" fmla="*/ 990 h 526770"/>
              <a:gd name="connsiteX4" fmla="*/ 587015 w 744580"/>
              <a:gd name="connsiteY4" fmla="*/ 3145 h 526770"/>
              <a:gd name="connsiteX5" fmla="*/ 744580 w 744580"/>
              <a:gd name="connsiteY5" fmla="*/ 0 h 526770"/>
              <a:gd name="connsiteX0" fmla="*/ 0 w 587015"/>
              <a:gd name="connsiteY0" fmla="*/ 470253 h 525781"/>
              <a:gd name="connsiteX1" fmla="*/ 55899 w 587015"/>
              <a:gd name="connsiteY1" fmla="*/ 421051 h 525781"/>
              <a:gd name="connsiteX2" fmla="*/ 80585 w 587015"/>
              <a:gd name="connsiteY2" fmla="*/ 525781 h 525781"/>
              <a:gd name="connsiteX3" fmla="*/ 202505 w 587015"/>
              <a:gd name="connsiteY3" fmla="*/ 1 h 525781"/>
              <a:gd name="connsiteX4" fmla="*/ 587015 w 587015"/>
              <a:gd name="connsiteY4" fmla="*/ 2156 h 525781"/>
              <a:gd name="connsiteX0" fmla="*/ 0 w 580970"/>
              <a:gd name="connsiteY0" fmla="*/ 483263 h 538791"/>
              <a:gd name="connsiteX1" fmla="*/ 55899 w 580970"/>
              <a:gd name="connsiteY1" fmla="*/ 434061 h 538791"/>
              <a:gd name="connsiteX2" fmla="*/ 80585 w 580970"/>
              <a:gd name="connsiteY2" fmla="*/ 538791 h 538791"/>
              <a:gd name="connsiteX3" fmla="*/ 202505 w 580970"/>
              <a:gd name="connsiteY3" fmla="*/ 13011 h 538791"/>
              <a:gd name="connsiteX4" fmla="*/ 580970 w 580970"/>
              <a:gd name="connsiteY4" fmla="*/ 0 h 538791"/>
              <a:gd name="connsiteX0" fmla="*/ 0 w 587015"/>
              <a:gd name="connsiteY0" fmla="*/ 470251 h 525779"/>
              <a:gd name="connsiteX1" fmla="*/ 55899 w 587015"/>
              <a:gd name="connsiteY1" fmla="*/ 421049 h 525779"/>
              <a:gd name="connsiteX2" fmla="*/ 80585 w 587015"/>
              <a:gd name="connsiteY2" fmla="*/ 525779 h 525779"/>
              <a:gd name="connsiteX3" fmla="*/ 202505 w 587015"/>
              <a:gd name="connsiteY3" fmla="*/ -1 h 525779"/>
              <a:gd name="connsiteX4" fmla="*/ 587015 w 587015"/>
              <a:gd name="connsiteY4" fmla="*/ 2153 h 525779"/>
              <a:gd name="connsiteX0" fmla="*/ 0 w 587015"/>
              <a:gd name="connsiteY0" fmla="*/ 483263 h 538791"/>
              <a:gd name="connsiteX1" fmla="*/ 55899 w 587015"/>
              <a:gd name="connsiteY1" fmla="*/ 434061 h 538791"/>
              <a:gd name="connsiteX2" fmla="*/ 80585 w 587015"/>
              <a:gd name="connsiteY2" fmla="*/ 538791 h 538791"/>
              <a:gd name="connsiteX3" fmla="*/ 202505 w 587015"/>
              <a:gd name="connsiteY3" fmla="*/ 13011 h 538791"/>
              <a:gd name="connsiteX4" fmla="*/ 587015 w 587015"/>
              <a:gd name="connsiteY4" fmla="*/ 0 h 538791"/>
              <a:gd name="connsiteX0" fmla="*/ 0 w 587015"/>
              <a:gd name="connsiteY0" fmla="*/ 483263 h 538791"/>
              <a:gd name="connsiteX1" fmla="*/ 55899 w 587015"/>
              <a:gd name="connsiteY1" fmla="*/ 434061 h 538791"/>
              <a:gd name="connsiteX2" fmla="*/ 80585 w 587015"/>
              <a:gd name="connsiteY2" fmla="*/ 538791 h 538791"/>
              <a:gd name="connsiteX3" fmla="*/ 202505 w 587015"/>
              <a:gd name="connsiteY3" fmla="*/ 13011 h 538791"/>
              <a:gd name="connsiteX4" fmla="*/ 587015 w 587015"/>
              <a:gd name="connsiteY4" fmla="*/ 0 h 538791"/>
              <a:gd name="connsiteX0" fmla="*/ 0 w 593060"/>
              <a:gd name="connsiteY0" fmla="*/ 470251 h 525779"/>
              <a:gd name="connsiteX1" fmla="*/ 55899 w 593060"/>
              <a:gd name="connsiteY1" fmla="*/ 421049 h 525779"/>
              <a:gd name="connsiteX2" fmla="*/ 80585 w 593060"/>
              <a:gd name="connsiteY2" fmla="*/ 525779 h 525779"/>
              <a:gd name="connsiteX3" fmla="*/ 202505 w 593060"/>
              <a:gd name="connsiteY3" fmla="*/ -1 h 525779"/>
              <a:gd name="connsiteX4" fmla="*/ 593060 w 593060"/>
              <a:gd name="connsiteY4" fmla="*/ 9736 h 525779"/>
              <a:gd name="connsiteX0" fmla="*/ 0 w 593060"/>
              <a:gd name="connsiteY0" fmla="*/ 470253 h 525781"/>
              <a:gd name="connsiteX1" fmla="*/ 55899 w 593060"/>
              <a:gd name="connsiteY1" fmla="*/ 421051 h 525781"/>
              <a:gd name="connsiteX2" fmla="*/ 80585 w 593060"/>
              <a:gd name="connsiteY2" fmla="*/ 525781 h 525781"/>
              <a:gd name="connsiteX3" fmla="*/ 202505 w 593060"/>
              <a:gd name="connsiteY3" fmla="*/ 1 h 525781"/>
              <a:gd name="connsiteX4" fmla="*/ 593060 w 593060"/>
              <a:gd name="connsiteY4" fmla="*/ 9738 h 525781"/>
              <a:gd name="connsiteX0" fmla="*/ 0 w 593060"/>
              <a:gd name="connsiteY0" fmla="*/ 470251 h 525779"/>
              <a:gd name="connsiteX1" fmla="*/ 55899 w 593060"/>
              <a:gd name="connsiteY1" fmla="*/ 421049 h 525779"/>
              <a:gd name="connsiteX2" fmla="*/ 80585 w 593060"/>
              <a:gd name="connsiteY2" fmla="*/ 525779 h 525779"/>
              <a:gd name="connsiteX3" fmla="*/ 202505 w 593060"/>
              <a:gd name="connsiteY3" fmla="*/ -1 h 525779"/>
              <a:gd name="connsiteX4" fmla="*/ 593060 w 593060"/>
              <a:gd name="connsiteY4" fmla="*/ 9736 h 525779"/>
              <a:gd name="connsiteX0" fmla="*/ 0 w 593060"/>
              <a:gd name="connsiteY0" fmla="*/ 470253 h 525781"/>
              <a:gd name="connsiteX1" fmla="*/ 55899 w 593060"/>
              <a:gd name="connsiteY1" fmla="*/ 421051 h 525781"/>
              <a:gd name="connsiteX2" fmla="*/ 80585 w 593060"/>
              <a:gd name="connsiteY2" fmla="*/ 525781 h 525781"/>
              <a:gd name="connsiteX3" fmla="*/ 202505 w 593060"/>
              <a:gd name="connsiteY3" fmla="*/ 1 h 525781"/>
              <a:gd name="connsiteX4" fmla="*/ 593060 w 593060"/>
              <a:gd name="connsiteY4" fmla="*/ 32486 h 525781"/>
              <a:gd name="connsiteX0" fmla="*/ 0 w 587015"/>
              <a:gd name="connsiteY0" fmla="*/ 470251 h 525779"/>
              <a:gd name="connsiteX1" fmla="*/ 55899 w 587015"/>
              <a:gd name="connsiteY1" fmla="*/ 421049 h 525779"/>
              <a:gd name="connsiteX2" fmla="*/ 80585 w 587015"/>
              <a:gd name="connsiteY2" fmla="*/ 525779 h 525779"/>
              <a:gd name="connsiteX3" fmla="*/ 202505 w 587015"/>
              <a:gd name="connsiteY3" fmla="*/ -1 h 525779"/>
              <a:gd name="connsiteX4" fmla="*/ 587015 w 587015"/>
              <a:gd name="connsiteY4" fmla="*/ 17319 h 525779"/>
              <a:gd name="connsiteX0" fmla="*/ 0 w 587015"/>
              <a:gd name="connsiteY0" fmla="*/ 470253 h 525781"/>
              <a:gd name="connsiteX1" fmla="*/ 55899 w 587015"/>
              <a:gd name="connsiteY1" fmla="*/ 421051 h 525781"/>
              <a:gd name="connsiteX2" fmla="*/ 80585 w 587015"/>
              <a:gd name="connsiteY2" fmla="*/ 525781 h 525781"/>
              <a:gd name="connsiteX3" fmla="*/ 202505 w 587015"/>
              <a:gd name="connsiteY3" fmla="*/ 1 h 525781"/>
              <a:gd name="connsiteX4" fmla="*/ 587015 w 587015"/>
              <a:gd name="connsiteY4" fmla="*/ 17321 h 525781"/>
              <a:gd name="connsiteX0" fmla="*/ 0 w 587015"/>
              <a:gd name="connsiteY0" fmla="*/ 475680 h 531208"/>
              <a:gd name="connsiteX1" fmla="*/ 55899 w 587015"/>
              <a:gd name="connsiteY1" fmla="*/ 426478 h 531208"/>
              <a:gd name="connsiteX2" fmla="*/ 80585 w 587015"/>
              <a:gd name="connsiteY2" fmla="*/ 531208 h 531208"/>
              <a:gd name="connsiteX3" fmla="*/ 202505 w 587015"/>
              <a:gd name="connsiteY3" fmla="*/ 5428 h 531208"/>
              <a:gd name="connsiteX4" fmla="*/ 587015 w 587015"/>
              <a:gd name="connsiteY4" fmla="*/ 0 h 531208"/>
              <a:gd name="connsiteX0" fmla="*/ 0 w 593060"/>
              <a:gd name="connsiteY0" fmla="*/ 470253 h 525781"/>
              <a:gd name="connsiteX1" fmla="*/ 55899 w 593060"/>
              <a:gd name="connsiteY1" fmla="*/ 421051 h 525781"/>
              <a:gd name="connsiteX2" fmla="*/ 80585 w 593060"/>
              <a:gd name="connsiteY2" fmla="*/ 525781 h 525781"/>
              <a:gd name="connsiteX3" fmla="*/ 202505 w 593060"/>
              <a:gd name="connsiteY3" fmla="*/ 1 h 525781"/>
              <a:gd name="connsiteX4" fmla="*/ 593060 w 593060"/>
              <a:gd name="connsiteY4" fmla="*/ 17321 h 525781"/>
              <a:gd name="connsiteX0" fmla="*/ 0 w 593060"/>
              <a:gd name="connsiteY0" fmla="*/ 470251 h 525779"/>
              <a:gd name="connsiteX1" fmla="*/ 55899 w 593060"/>
              <a:gd name="connsiteY1" fmla="*/ 421049 h 525779"/>
              <a:gd name="connsiteX2" fmla="*/ 80585 w 593060"/>
              <a:gd name="connsiteY2" fmla="*/ 525779 h 525779"/>
              <a:gd name="connsiteX3" fmla="*/ 202505 w 593060"/>
              <a:gd name="connsiteY3" fmla="*/ -1 h 525779"/>
              <a:gd name="connsiteX4" fmla="*/ 593060 w 593060"/>
              <a:gd name="connsiteY4" fmla="*/ 2153 h 525779"/>
              <a:gd name="connsiteX0" fmla="*/ 0 w 587015"/>
              <a:gd name="connsiteY0" fmla="*/ 475680 h 531208"/>
              <a:gd name="connsiteX1" fmla="*/ 55899 w 587015"/>
              <a:gd name="connsiteY1" fmla="*/ 426478 h 531208"/>
              <a:gd name="connsiteX2" fmla="*/ 80585 w 587015"/>
              <a:gd name="connsiteY2" fmla="*/ 531208 h 531208"/>
              <a:gd name="connsiteX3" fmla="*/ 202505 w 587015"/>
              <a:gd name="connsiteY3" fmla="*/ 5428 h 531208"/>
              <a:gd name="connsiteX4" fmla="*/ 587015 w 587015"/>
              <a:gd name="connsiteY4" fmla="*/ 0 h 531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015" h="531208">
                <a:moveTo>
                  <a:pt x="0" y="475680"/>
                </a:moveTo>
                <a:lnTo>
                  <a:pt x="55899" y="426478"/>
                </a:lnTo>
                <a:lnTo>
                  <a:pt x="80585" y="531208"/>
                </a:lnTo>
                <a:lnTo>
                  <a:pt x="202505" y="5428"/>
                </a:lnTo>
                <a:lnTo>
                  <a:pt x="587015" y="0"/>
                </a:lnTo>
              </a:path>
            </a:pathLst>
          </a:custGeom>
          <a:no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pic>
        <p:nvPicPr>
          <p:cNvPr id="60447" name="図 60446"/>
          <p:cNvPicPr>
            <a:picLocks noChangeAspect="1"/>
          </p:cNvPicPr>
          <p:nvPr/>
        </p:nvPicPr>
        <p:blipFill>
          <a:blip r:embed="rId21"/>
          <a:stretch>
            <a:fillRect/>
          </a:stretch>
        </p:blipFill>
        <p:spPr>
          <a:xfrm>
            <a:off x="3488344" y="3565533"/>
            <a:ext cx="1508810" cy="443558"/>
          </a:xfrm>
          <a:prstGeom prst="rect">
            <a:avLst/>
          </a:prstGeom>
          <a:noFill/>
        </p:spPr>
      </p:pic>
      <p:pic>
        <p:nvPicPr>
          <p:cNvPr id="58683" name="図 58682"/>
          <p:cNvPicPr>
            <a:picLocks noChangeAspect="1"/>
          </p:cNvPicPr>
          <p:nvPr/>
        </p:nvPicPr>
        <p:blipFill>
          <a:blip r:embed="rId22"/>
          <a:stretch>
            <a:fillRect/>
          </a:stretch>
        </p:blipFill>
        <p:spPr>
          <a:xfrm>
            <a:off x="4997154" y="3547523"/>
            <a:ext cx="1548518" cy="457855"/>
          </a:xfrm>
          <a:prstGeom prst="rect">
            <a:avLst/>
          </a:prstGeom>
          <a:noFill/>
        </p:spPr>
      </p:pic>
      <p:pic>
        <p:nvPicPr>
          <p:cNvPr id="58684" name="図 58683"/>
          <p:cNvPicPr>
            <a:picLocks noChangeAspect="1"/>
          </p:cNvPicPr>
          <p:nvPr/>
        </p:nvPicPr>
        <p:blipFill>
          <a:blip r:embed="rId23"/>
          <a:stretch>
            <a:fillRect/>
          </a:stretch>
        </p:blipFill>
        <p:spPr>
          <a:xfrm>
            <a:off x="3419452" y="3990675"/>
            <a:ext cx="1577702" cy="359695"/>
          </a:xfrm>
          <a:prstGeom prst="rect">
            <a:avLst/>
          </a:prstGeom>
          <a:noFill/>
        </p:spPr>
      </p:pic>
      <p:pic>
        <p:nvPicPr>
          <p:cNvPr id="58685" name="図 58684"/>
          <p:cNvPicPr>
            <a:picLocks noChangeAspect="1"/>
          </p:cNvPicPr>
          <p:nvPr/>
        </p:nvPicPr>
        <p:blipFill>
          <a:blip r:embed="rId24"/>
          <a:stretch>
            <a:fillRect/>
          </a:stretch>
        </p:blipFill>
        <p:spPr>
          <a:xfrm>
            <a:off x="4985521" y="3985516"/>
            <a:ext cx="1568449" cy="365792"/>
          </a:xfrm>
          <a:prstGeom prst="rect">
            <a:avLst/>
          </a:prstGeom>
          <a:noFill/>
        </p:spPr>
      </p:pic>
      <p:pic>
        <p:nvPicPr>
          <p:cNvPr id="58686" name="図 58685"/>
          <p:cNvPicPr>
            <a:picLocks noChangeAspect="1"/>
          </p:cNvPicPr>
          <p:nvPr/>
        </p:nvPicPr>
        <p:blipFill>
          <a:blip r:embed="rId25"/>
          <a:stretch>
            <a:fillRect/>
          </a:stretch>
        </p:blipFill>
        <p:spPr>
          <a:xfrm>
            <a:off x="5252673" y="4376649"/>
            <a:ext cx="951058" cy="474041"/>
          </a:xfrm>
          <a:prstGeom prst="rect">
            <a:avLst/>
          </a:prstGeom>
          <a:noFill/>
        </p:spPr>
      </p:pic>
      <p:pic>
        <p:nvPicPr>
          <p:cNvPr id="58687" name="図 58686"/>
          <p:cNvPicPr>
            <a:picLocks noChangeAspect="1"/>
          </p:cNvPicPr>
          <p:nvPr/>
        </p:nvPicPr>
        <p:blipFill>
          <a:blip r:embed="rId26"/>
          <a:stretch>
            <a:fillRect/>
          </a:stretch>
        </p:blipFill>
        <p:spPr>
          <a:xfrm>
            <a:off x="3701654" y="4357962"/>
            <a:ext cx="944962" cy="474041"/>
          </a:xfrm>
          <a:prstGeom prst="rect">
            <a:avLst/>
          </a:prstGeom>
          <a:noFill/>
        </p:spPr>
      </p:pic>
      <p:pic>
        <p:nvPicPr>
          <p:cNvPr id="322" name="図 321"/>
          <p:cNvPicPr>
            <a:picLocks noChangeAspect="1"/>
          </p:cNvPicPr>
          <p:nvPr/>
        </p:nvPicPr>
        <p:blipFill>
          <a:blip r:embed="rId27"/>
          <a:stretch>
            <a:fillRect/>
          </a:stretch>
        </p:blipFill>
        <p:spPr>
          <a:xfrm>
            <a:off x="3734816" y="4781985"/>
            <a:ext cx="847417" cy="359695"/>
          </a:xfrm>
          <a:prstGeom prst="rect">
            <a:avLst/>
          </a:prstGeom>
          <a:noFill/>
        </p:spPr>
      </p:pic>
      <p:pic>
        <p:nvPicPr>
          <p:cNvPr id="323" name="図 322"/>
          <p:cNvPicPr>
            <a:picLocks noChangeAspect="1"/>
          </p:cNvPicPr>
          <p:nvPr/>
        </p:nvPicPr>
        <p:blipFill>
          <a:blip r:embed="rId28"/>
          <a:stretch>
            <a:fillRect/>
          </a:stretch>
        </p:blipFill>
        <p:spPr>
          <a:xfrm>
            <a:off x="5291291" y="4778504"/>
            <a:ext cx="847417" cy="365792"/>
          </a:xfrm>
          <a:prstGeom prst="rect">
            <a:avLst/>
          </a:prstGeom>
          <a:noFill/>
        </p:spPr>
      </p:pic>
      <p:pic>
        <p:nvPicPr>
          <p:cNvPr id="325" name="図 324"/>
          <p:cNvPicPr>
            <a:picLocks noChangeAspect="1"/>
          </p:cNvPicPr>
          <p:nvPr/>
        </p:nvPicPr>
        <p:blipFill>
          <a:blip r:embed="rId29"/>
          <a:stretch>
            <a:fillRect/>
          </a:stretch>
        </p:blipFill>
        <p:spPr>
          <a:xfrm>
            <a:off x="11638131" y="948592"/>
            <a:ext cx="304826" cy="329213"/>
          </a:xfrm>
          <a:prstGeom prst="rect">
            <a:avLst/>
          </a:prstGeom>
        </p:spPr>
      </p:pic>
      <p:pic>
        <p:nvPicPr>
          <p:cNvPr id="635" name="図 634"/>
          <p:cNvPicPr>
            <a:picLocks noChangeAspect="1"/>
          </p:cNvPicPr>
          <p:nvPr/>
        </p:nvPicPr>
        <p:blipFill>
          <a:blip r:embed="rId29"/>
          <a:stretch>
            <a:fillRect/>
          </a:stretch>
        </p:blipFill>
        <p:spPr>
          <a:xfrm>
            <a:off x="11630511" y="1459871"/>
            <a:ext cx="304826" cy="329213"/>
          </a:xfrm>
          <a:prstGeom prst="rect">
            <a:avLst/>
          </a:prstGeom>
        </p:spPr>
      </p:pic>
      <p:pic>
        <p:nvPicPr>
          <p:cNvPr id="326" name="図 325"/>
          <p:cNvPicPr>
            <a:picLocks noChangeAspect="1"/>
          </p:cNvPicPr>
          <p:nvPr/>
        </p:nvPicPr>
        <p:blipFill>
          <a:blip r:embed="rId29"/>
          <a:stretch>
            <a:fillRect/>
          </a:stretch>
        </p:blipFill>
        <p:spPr>
          <a:xfrm>
            <a:off x="10456287" y="33142"/>
            <a:ext cx="304826" cy="329213"/>
          </a:xfrm>
          <a:prstGeom prst="rect">
            <a:avLst/>
          </a:prstGeom>
        </p:spPr>
      </p:pic>
      <p:pic>
        <p:nvPicPr>
          <p:cNvPr id="637" name="図 636"/>
          <p:cNvPicPr>
            <a:picLocks noChangeAspect="1"/>
          </p:cNvPicPr>
          <p:nvPr/>
        </p:nvPicPr>
        <p:blipFill>
          <a:blip r:embed="rId29"/>
          <a:stretch>
            <a:fillRect/>
          </a:stretch>
        </p:blipFill>
        <p:spPr>
          <a:xfrm>
            <a:off x="9510026" y="576099"/>
            <a:ext cx="304826" cy="329213"/>
          </a:xfrm>
          <a:prstGeom prst="rect">
            <a:avLst/>
          </a:prstGeom>
        </p:spPr>
      </p:pic>
      <p:pic>
        <p:nvPicPr>
          <p:cNvPr id="638" name="図 637"/>
          <p:cNvPicPr>
            <a:picLocks noChangeAspect="1"/>
          </p:cNvPicPr>
          <p:nvPr/>
        </p:nvPicPr>
        <p:blipFill>
          <a:blip r:embed="rId29"/>
          <a:stretch>
            <a:fillRect/>
          </a:stretch>
        </p:blipFill>
        <p:spPr>
          <a:xfrm>
            <a:off x="11622766" y="87448"/>
            <a:ext cx="304826" cy="329213"/>
          </a:xfrm>
          <a:prstGeom prst="rect">
            <a:avLst/>
          </a:prstGeom>
        </p:spPr>
      </p:pic>
      <p:pic>
        <p:nvPicPr>
          <p:cNvPr id="639" name="図 638"/>
          <p:cNvPicPr>
            <a:picLocks noChangeAspect="1"/>
          </p:cNvPicPr>
          <p:nvPr/>
        </p:nvPicPr>
        <p:blipFill>
          <a:blip r:embed="rId29"/>
          <a:stretch>
            <a:fillRect/>
          </a:stretch>
        </p:blipFill>
        <p:spPr>
          <a:xfrm>
            <a:off x="11622766" y="355163"/>
            <a:ext cx="304826" cy="329213"/>
          </a:xfrm>
          <a:prstGeom prst="rect">
            <a:avLst/>
          </a:prstGeom>
        </p:spPr>
      </p:pic>
      <p:pic>
        <p:nvPicPr>
          <p:cNvPr id="640" name="図 639"/>
          <p:cNvPicPr>
            <a:picLocks noChangeAspect="1"/>
          </p:cNvPicPr>
          <p:nvPr/>
        </p:nvPicPr>
        <p:blipFill>
          <a:blip r:embed="rId29"/>
          <a:stretch>
            <a:fillRect/>
          </a:stretch>
        </p:blipFill>
        <p:spPr>
          <a:xfrm>
            <a:off x="9991414" y="253901"/>
            <a:ext cx="304826" cy="329213"/>
          </a:xfrm>
          <a:prstGeom prst="rect">
            <a:avLst/>
          </a:prstGeom>
        </p:spPr>
      </p:pic>
      <p:pic>
        <p:nvPicPr>
          <p:cNvPr id="330" name="図 329"/>
          <p:cNvPicPr>
            <a:picLocks noChangeAspect="1"/>
          </p:cNvPicPr>
          <p:nvPr/>
        </p:nvPicPr>
        <p:blipFill>
          <a:blip r:embed="rId30"/>
          <a:stretch>
            <a:fillRect/>
          </a:stretch>
        </p:blipFill>
        <p:spPr>
          <a:xfrm>
            <a:off x="3839582" y="2397696"/>
            <a:ext cx="798645" cy="417627"/>
          </a:xfrm>
          <a:prstGeom prst="rect">
            <a:avLst/>
          </a:prstGeom>
          <a:noFill/>
        </p:spPr>
      </p:pic>
      <p:pic>
        <p:nvPicPr>
          <p:cNvPr id="332" name="図 331"/>
          <p:cNvPicPr>
            <a:picLocks noChangeAspect="1"/>
          </p:cNvPicPr>
          <p:nvPr/>
        </p:nvPicPr>
        <p:blipFill>
          <a:blip r:embed="rId31"/>
          <a:stretch>
            <a:fillRect/>
          </a:stretch>
        </p:blipFill>
        <p:spPr>
          <a:xfrm>
            <a:off x="5367374" y="2392941"/>
            <a:ext cx="804742" cy="435622"/>
          </a:xfrm>
          <a:prstGeom prst="rect">
            <a:avLst/>
          </a:prstGeom>
          <a:noFill/>
        </p:spPr>
      </p:pic>
      <p:pic>
        <p:nvPicPr>
          <p:cNvPr id="333" name="図 332"/>
          <p:cNvPicPr>
            <a:picLocks noChangeAspect="1"/>
          </p:cNvPicPr>
          <p:nvPr/>
        </p:nvPicPr>
        <p:blipFill>
          <a:blip r:embed="rId32"/>
          <a:stretch>
            <a:fillRect/>
          </a:stretch>
        </p:blipFill>
        <p:spPr>
          <a:xfrm>
            <a:off x="3844909" y="2832565"/>
            <a:ext cx="768163" cy="335309"/>
          </a:xfrm>
          <a:prstGeom prst="rect">
            <a:avLst/>
          </a:prstGeom>
          <a:noFill/>
        </p:spPr>
      </p:pic>
      <p:pic>
        <p:nvPicPr>
          <p:cNvPr id="343" name="図 342"/>
          <p:cNvPicPr>
            <a:picLocks noChangeAspect="1"/>
          </p:cNvPicPr>
          <p:nvPr/>
        </p:nvPicPr>
        <p:blipFill>
          <a:blip r:embed="rId33"/>
          <a:stretch>
            <a:fillRect/>
          </a:stretch>
        </p:blipFill>
        <p:spPr>
          <a:xfrm>
            <a:off x="5392984" y="2835925"/>
            <a:ext cx="768163" cy="294153"/>
          </a:xfrm>
          <a:prstGeom prst="rect">
            <a:avLst/>
          </a:prstGeom>
          <a:noFill/>
        </p:spPr>
      </p:pic>
      <p:pic>
        <p:nvPicPr>
          <p:cNvPr id="350" name="図 349"/>
          <p:cNvPicPr>
            <a:picLocks noChangeAspect="1"/>
          </p:cNvPicPr>
          <p:nvPr/>
        </p:nvPicPr>
        <p:blipFill rotWithShape="1">
          <a:blip r:embed="rId34"/>
          <a:srcRect l="1424" t="14786" r="11882" b="7286"/>
          <a:stretch/>
        </p:blipFill>
        <p:spPr>
          <a:xfrm>
            <a:off x="3007190" y="3205830"/>
            <a:ext cx="283380" cy="350112"/>
          </a:xfrm>
          <a:prstGeom prst="rect">
            <a:avLst/>
          </a:prstGeom>
          <a:noFill/>
        </p:spPr>
      </p:pic>
      <p:sp>
        <p:nvSpPr>
          <p:cNvPr id="648" name="テキスト ボックス 647"/>
          <p:cNvSpPr txBox="1"/>
          <p:nvPr/>
        </p:nvSpPr>
        <p:spPr bwMode="auto">
          <a:xfrm>
            <a:off x="7798091" y="1491821"/>
            <a:ext cx="29848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1200" b="1" i="1" dirty="0">
                <a:latin typeface="HG正楷書体-PRO" panose="03000600000000000000" pitchFamily="66" charset="-128"/>
                <a:ea typeface="HG正楷書体-PRO" panose="03000600000000000000" pitchFamily="66" charset="-128"/>
                <a:cs typeface="Times New Roman" pitchFamily="18" charset="0"/>
              </a:rPr>
              <a:t>R</a:t>
            </a:r>
            <a:endParaRPr kumimoji="1" lang="ja-JP" altLang="en-US" sz="1200" b="1" i="1" dirty="0">
              <a:latin typeface="HG正楷書体-PRO" panose="03000600000000000000" pitchFamily="66" charset="-128"/>
              <a:ea typeface="HG正楷書体-PRO" panose="03000600000000000000" pitchFamily="66" charset="-128"/>
              <a:cs typeface="Times New Roman" pitchFamily="18" charset="0"/>
            </a:endParaRPr>
          </a:p>
        </p:txBody>
      </p:sp>
      <p:cxnSp>
        <p:nvCxnSpPr>
          <p:cNvPr id="649" name="直線コネクタ 648"/>
          <p:cNvCxnSpPr/>
          <p:nvPr/>
        </p:nvCxnSpPr>
        <p:spPr bwMode="auto">
          <a:xfrm>
            <a:off x="7877594" y="1564592"/>
            <a:ext cx="162000" cy="0"/>
          </a:xfrm>
          <a:prstGeom prst="line">
            <a:avLst/>
          </a:pr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358" name="図 357"/>
          <p:cNvPicPr>
            <a:picLocks noChangeAspect="1"/>
          </p:cNvPicPr>
          <p:nvPr/>
        </p:nvPicPr>
        <p:blipFill rotWithShape="1">
          <a:blip r:embed="rId35"/>
          <a:srcRect l="4899" r="-7038" b="8886"/>
          <a:stretch/>
        </p:blipFill>
        <p:spPr>
          <a:xfrm>
            <a:off x="3044190" y="2405334"/>
            <a:ext cx="275017" cy="352930"/>
          </a:xfrm>
          <a:prstGeom prst="rect">
            <a:avLst/>
          </a:prstGeom>
          <a:noFill/>
        </p:spPr>
      </p:pic>
      <p:pic>
        <p:nvPicPr>
          <p:cNvPr id="359" name="図 358"/>
          <p:cNvPicPr>
            <a:picLocks noChangeAspect="1"/>
          </p:cNvPicPr>
          <p:nvPr/>
        </p:nvPicPr>
        <p:blipFill rotWithShape="1">
          <a:blip r:embed="rId36"/>
          <a:srcRect l="1" r="15279" b="19688"/>
          <a:stretch/>
        </p:blipFill>
        <p:spPr>
          <a:xfrm>
            <a:off x="2324281" y="2386741"/>
            <a:ext cx="240624" cy="334011"/>
          </a:xfrm>
          <a:prstGeom prst="rect">
            <a:avLst/>
          </a:prstGeom>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184" name="Group 88"/>
          <p:cNvGraphicFramePr>
            <a:graphicFrameLocks noGrp="1"/>
          </p:cNvGraphicFramePr>
          <p:nvPr>
            <p:extLst>
              <p:ext uri="{D42A27DB-BD31-4B8C-83A1-F6EECF244321}">
                <p14:modId xmlns:p14="http://schemas.microsoft.com/office/powerpoint/2010/main" val="2134713014"/>
              </p:ext>
            </p:extLst>
          </p:nvPr>
        </p:nvGraphicFramePr>
        <p:xfrm>
          <a:off x="260350" y="496888"/>
          <a:ext cx="6335713" cy="9144000"/>
        </p:xfrm>
        <a:graphic>
          <a:graphicData uri="http://schemas.openxmlformats.org/drawingml/2006/table">
            <a:tbl>
              <a:tblPr/>
              <a:tblGrid>
                <a:gridCol w="1343272">
                  <a:extLst>
                    <a:ext uri="{9D8B030D-6E8A-4147-A177-3AD203B41FA5}">
                      <a16:colId xmlns:a16="http://schemas.microsoft.com/office/drawing/2014/main" val="20000"/>
                    </a:ext>
                  </a:extLst>
                </a:gridCol>
                <a:gridCol w="1447084">
                  <a:extLst>
                    <a:ext uri="{9D8B030D-6E8A-4147-A177-3AD203B41FA5}">
                      <a16:colId xmlns:a16="http://schemas.microsoft.com/office/drawing/2014/main" val="20001"/>
                    </a:ext>
                  </a:extLst>
                </a:gridCol>
                <a:gridCol w="3545357">
                  <a:extLst>
                    <a:ext uri="{9D8B030D-6E8A-4147-A177-3AD203B41FA5}">
                      <a16:colId xmlns:a16="http://schemas.microsoft.com/office/drawing/2014/main" val="20002"/>
                    </a:ext>
                  </a:extLst>
                </a:gridCol>
              </a:tblGrid>
              <a:tr h="284259">
                <a:tc gridSpan="2">
                  <a:txBody>
                    <a:bodyPr/>
                    <a:lstStyle>
                      <a:lvl1pPr algn="l" eaLnBrk="0" hangingPunct="0">
                        <a:spcBef>
                          <a:spcPct val="20000"/>
                        </a:spcBef>
                        <a:tabLst>
                          <a:tab pos="533400" algn="r"/>
                          <a:tab pos="2700338" algn="ctr"/>
                          <a:tab pos="5400675" algn="r"/>
                        </a:tabLst>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tabLst>
                          <a:tab pos="533400" algn="r"/>
                          <a:tab pos="2700338" algn="ctr"/>
                          <a:tab pos="5400675" algn="r"/>
                        </a:tabLst>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tabLst>
                          <a:tab pos="533400" algn="r"/>
                          <a:tab pos="2700338" algn="ctr"/>
                          <a:tab pos="5400675" algn="r"/>
                        </a:tabLst>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tabLst>
                          <a:tab pos="533400" algn="r"/>
                          <a:tab pos="2700338" algn="ctr"/>
                          <a:tab pos="5400675" algn="r"/>
                        </a:tabLst>
                        <a:defRPr kumimoji="1">
                          <a:solidFill>
                            <a:schemeClr val="tx1"/>
                          </a:solidFill>
                          <a:latin typeface="Arial" pitchFamily="34" charset="0"/>
                          <a:ea typeface="ＭＳ Ｐゴシック" pitchFamily="50" charset="-128"/>
                        </a:defRPr>
                      </a:lvl4pPr>
                      <a:lvl5pPr marL="2057400" indent="-228600" algn="l" eaLnBrk="0" hangingPunct="0">
                        <a:spcBef>
                          <a:spcPct val="20000"/>
                        </a:spcBef>
                        <a:tabLst>
                          <a:tab pos="533400" algn="r"/>
                          <a:tab pos="2700338" algn="ctr"/>
                          <a:tab pos="5400675" algn="r"/>
                        </a:tabLst>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tabLst>
                          <a:tab pos="533400" algn="r"/>
                          <a:tab pos="2700338" algn="ctr"/>
                          <a:tab pos="5400675" algn="r"/>
                        </a:tabLs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tabLst>
                          <a:tab pos="533400" algn="r"/>
                          <a:tab pos="2700338" algn="ctr"/>
                          <a:tab pos="5400675" algn="r"/>
                        </a:tabLs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tabLst>
                          <a:tab pos="533400" algn="r"/>
                          <a:tab pos="2700338" algn="ctr"/>
                          <a:tab pos="5400675" algn="r"/>
                        </a:tabLs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tabLst>
                          <a:tab pos="533400" algn="r"/>
                          <a:tab pos="2700338" algn="ctr"/>
                          <a:tab pos="5400675" algn="r"/>
                        </a:tabLst>
                        <a:defRPr kumimoji="1">
                          <a:solidFill>
                            <a:schemeClr val="tx1"/>
                          </a:solidFill>
                          <a:latin typeface="Arial"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533400" algn="r"/>
                          <a:tab pos="2700338" algn="ctr"/>
                          <a:tab pos="5400675" algn="r"/>
                        </a:tabLst>
                      </a:pPr>
                      <a:r>
                        <a:rPr kumimoji="1" lang="ja-JP" altLang="en-US" sz="1200" b="1" i="0" u="none" strike="noStrike" cap="none" normalizeH="0" baseline="0" dirty="0">
                          <a:ln>
                            <a:noFill/>
                          </a:ln>
                          <a:solidFill>
                            <a:schemeClr val="tx1"/>
                          </a:solidFill>
                          <a:effectLst/>
                          <a:latin typeface="HG丸ｺﾞｼｯｸM-PRO" pitchFamily="50" charset="-128"/>
                          <a:ea typeface="HG丸ｺﾞｼｯｸM-PRO" pitchFamily="50" charset="-128"/>
                        </a:rPr>
                        <a:t>問題解決の手順</a:t>
                      </a:r>
                    </a:p>
                  </a:txBody>
                  <a:tcPr marL="91425" marR="91425" marT="49517" marB="495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手順のポイント</a:t>
                      </a:r>
                    </a:p>
                  </a:txBody>
                  <a:tcPr marL="91425" marR="91425" marT="49517" marB="495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775986">
                <a:tc rowSpan="5">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300" b="1" i="0" u="none" strike="noStrike" cap="none" normalizeH="0" baseline="0" dirty="0">
                          <a:ln>
                            <a:noFill/>
                          </a:ln>
                          <a:solidFill>
                            <a:schemeClr val="tx1"/>
                          </a:solidFill>
                          <a:effectLst/>
                          <a:latin typeface="HG丸ｺﾞｼｯｸM-PRO" pitchFamily="50" charset="-128"/>
                          <a:ea typeface="HG丸ｺﾞｼｯｸM-PRO" pitchFamily="50" charset="-128"/>
                        </a:rPr>
                        <a:t>①</a:t>
                      </a: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テーマの選定</a:t>
                      </a:r>
                      <a:endPar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L="91425" marR="91425" marT="49517" marB="495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3">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1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L="91425" marR="91425" marT="49517" marB="495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身の回りの問題の中から</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上司方針の中から</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次工程や関係部門のニーズの中から</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4.</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今迄の活動で残った問題から</a:t>
                      </a:r>
                    </a:p>
                  </a:txBody>
                  <a:tcPr marL="91425" marR="91425" marT="49517" marB="495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69392">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改善の要求度</a:t>
                      </a:r>
                      <a:r>
                        <a:rPr kumimoji="1" lang="en-US" altLang="ja-JP"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重要度、緊急度、経済性、お客様</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サークルの実力</a:t>
                      </a:r>
                      <a:r>
                        <a:rPr kumimoji="1" lang="en-US" altLang="ja-JP"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全員参加、能力、解決期間</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前回の反省</a:t>
                      </a:r>
                      <a:r>
                        <a:rPr kumimoji="1" lang="en-US" altLang="ja-JP"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やり方、しくみ等</a:t>
                      </a:r>
                    </a:p>
                  </a:txBody>
                  <a:tcPr marL="91425" marR="91425" marT="49517" marB="495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45016">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テーマ名の決定のポイント</a:t>
                      </a:r>
                      <a:endPar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悪さ加減を具体的に</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a:t>
                      </a:r>
                      <a:r>
                        <a:rPr kumimoji="1" lang="en-US" altLang="ja-JP"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の</a:t>
                      </a:r>
                      <a:r>
                        <a:rPr kumimoji="1" lang="en-US" altLang="ja-JP"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を</a:t>
                      </a:r>
                      <a:r>
                        <a:rPr kumimoji="1" lang="en-US" altLang="ja-JP"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にする」</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サブテーマで補足</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4.</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対策的なテーマにしない</a:t>
                      </a:r>
                    </a:p>
                  </a:txBody>
                  <a:tcPr marL="91425" marR="91425" marT="49517" marB="495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25975">
                <a:tc vMerge="1">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T="45717" marB="457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2">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1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L="91425" marR="91425" marT="49517" marB="495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職場の悪さ加減（困り具合）</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前回の反省をどう生かすか</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どう絞り込んだか</a:t>
                      </a:r>
                    </a:p>
                  </a:txBody>
                  <a:tcPr marL="91425" marR="91425" marT="49517" marB="495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68892">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改善する特性または代用特性を明らかにする</a:t>
                      </a:r>
                    </a:p>
                  </a:txBody>
                  <a:tcPr marL="91425" marR="91425" marT="49517" marB="495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689257">
                <a:tc rowSpan="3">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300" b="1" i="0" u="none" strike="noStrike" cap="none" normalizeH="0" baseline="0" dirty="0">
                          <a:ln>
                            <a:noFill/>
                          </a:ln>
                          <a:solidFill>
                            <a:schemeClr val="tx1"/>
                          </a:solidFill>
                          <a:effectLst/>
                          <a:latin typeface="HG丸ｺﾞｼｯｸM-PRO" pitchFamily="50" charset="-128"/>
                          <a:ea typeface="HG丸ｺﾞｼｯｸM-PRO" pitchFamily="50" charset="-128"/>
                        </a:rPr>
                        <a:t>②</a:t>
                      </a: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現状の把握と目標の設定</a:t>
                      </a:r>
                      <a:endParaRPr kumimoji="1" lang="en-US" altLang="ja-JP" sz="1300" b="1" i="0" u="none" strike="noStrike" cap="none" normalizeH="0" baseline="0" dirty="0">
                        <a:ln>
                          <a:noFill/>
                        </a:ln>
                        <a:solidFill>
                          <a:schemeClr val="tx1"/>
                        </a:solidFill>
                        <a:effectLst/>
                        <a:latin typeface="HG丸ｺﾞｼｯｸM-PRO" pitchFamily="50" charset="-128"/>
                        <a:ea typeface="HG丸ｺﾞｼｯｸM-PRO"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rPr>
                        <a:t>現象の追及</a:t>
                      </a: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rPr>
                        <a:t>　</a:t>
                      </a:r>
                      <a:r>
                        <a:rPr kumimoji="1" lang="en-US" altLang="ja-JP" sz="1100" b="1"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rPr>
                        <a:t>……</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rPr>
                        <a:t>悪さ加減</a:t>
                      </a: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rPr>
                        <a:t>　を浮きぼりに</a:t>
                      </a:r>
                    </a:p>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L="91425" marR="91425" marT="49517" marB="495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3">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itchFamily="50" charset="-128"/>
                        <a:ea typeface="HG丸ｺﾞｼｯｸM-PRO" pitchFamily="50" charset="-128"/>
                      </a:endParaRPr>
                    </a:p>
                  </a:txBody>
                  <a:tcPr marL="91425" marR="91425" marT="49517" marB="495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現場・現物・現実・</a:t>
                      </a:r>
                      <a:r>
                        <a:rPr lang="ja-JP" altLang="en-US" sz="1100" dirty="0">
                          <a:latin typeface="HG丸ｺﾞｼｯｸM-PRO" panose="020F0600000000000000" pitchFamily="50" charset="-128"/>
                          <a:ea typeface="HG丸ｺﾞｼｯｸM-PRO" panose="020F0600000000000000" pitchFamily="50" charset="-128"/>
                        </a:rPr>
                        <a:t>原理・原則（５ゲン主義）</a:t>
                      </a:r>
                      <a:endParaRPr lang="en-US" altLang="ja-JP" sz="1100" dirty="0">
                        <a:latin typeface="HG丸ｺﾞｼｯｸM-PRO" panose="020F0600000000000000" pitchFamily="50" charset="-128"/>
                        <a:ea typeface="HG丸ｺﾞｼｯｸM-PRO" panose="020F0600000000000000"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定量的把握</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客観データで</a:t>
                      </a:r>
                    </a:p>
                  </a:txBody>
                  <a:tcPr marL="91425" marR="91425" marT="49517" marB="495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775986">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データの構造に注意</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層別をする</a:t>
                      </a:r>
                      <a:r>
                        <a:rPr kumimoji="1" lang="en-US" altLang="ja-JP"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時間、場所、種類、症状</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バラツキに注意</a:t>
                      </a:r>
                      <a:endPar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4.</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手法の活用</a:t>
                      </a:r>
                    </a:p>
                  </a:txBody>
                  <a:tcPr marL="91425" marR="91425" marT="49517" marB="495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689256">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目標の３要素</a:t>
                      </a:r>
                      <a:r>
                        <a:rPr kumimoji="1" lang="en-US" altLang="ja-JP"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何を、何時までに、どのくらい</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数値化（定量化）の工夫</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やや高めの目標</a:t>
                      </a:r>
                    </a:p>
                  </a:txBody>
                  <a:tcPr marL="91425" marR="91425" marT="49517" marB="495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606954">
                <a:tc rowSpan="2">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300" b="1" i="0" u="none" strike="noStrike" cap="none" normalizeH="0" baseline="0" dirty="0">
                          <a:ln>
                            <a:noFill/>
                          </a:ln>
                          <a:solidFill>
                            <a:schemeClr val="tx1"/>
                          </a:solidFill>
                          <a:effectLst/>
                          <a:latin typeface="HG丸ｺﾞｼｯｸM-PRO" pitchFamily="50" charset="-128"/>
                          <a:ea typeface="HG丸ｺﾞｼｯｸM-PRO" pitchFamily="50" charset="-128"/>
                        </a:rPr>
                        <a:t>③</a:t>
                      </a: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活動計画の</a:t>
                      </a:r>
                      <a:endParaRPr kumimoji="1" lang="en-US" altLang="ja-JP" sz="1300" b="1" i="0" u="none" strike="noStrike" cap="none" normalizeH="0" baseline="0" dirty="0">
                        <a:ln>
                          <a:noFill/>
                        </a:ln>
                        <a:solidFill>
                          <a:schemeClr val="tx1"/>
                        </a:solidFill>
                        <a:effectLst/>
                        <a:latin typeface="HG丸ｺﾞｼｯｸM-PRO" pitchFamily="50" charset="-128"/>
                        <a:ea typeface="HG丸ｺﾞｼｯｸM-PRO"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作成</a:t>
                      </a:r>
                    </a:p>
                  </a:txBody>
                  <a:tcPr marL="91425" marR="91425" marT="49517" marB="495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2">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1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L="91425" marR="91425" marT="49517" marB="495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全体のスケジュール</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役割分担</a:t>
                      </a:r>
                      <a:r>
                        <a:rPr kumimoji="1" lang="en-US" altLang="ja-JP"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運営上の、ステップ上の</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所属長のアドバイスを受ける</a:t>
                      </a:r>
                    </a:p>
                  </a:txBody>
                  <a:tcPr marL="91425" marR="91425" marT="49517" marB="495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164340">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活動の見える化を図る</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進度の遅れた項目について応援する</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各調査項目を共有化する</a:t>
                      </a:r>
                      <a:endPar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txBody>
                  <a:tcPr marL="91425" marR="91425" marT="49517" marB="495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653340">
                <a:tc rowSpan="2">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300" b="1" i="0" u="none" strike="noStrike" cap="none" normalizeH="0" baseline="0" dirty="0">
                          <a:ln>
                            <a:noFill/>
                          </a:ln>
                          <a:solidFill>
                            <a:schemeClr val="tx1"/>
                          </a:solidFill>
                          <a:effectLst/>
                          <a:latin typeface="HG丸ｺﾞｼｯｸM-PRO" pitchFamily="50" charset="-128"/>
                          <a:ea typeface="HG丸ｺﾞｼｯｸM-PRO" pitchFamily="50" charset="-128"/>
                        </a:rPr>
                        <a:t>④</a:t>
                      </a: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要因の解析</a:t>
                      </a:r>
                    </a:p>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rPr>
                        <a:t>　原因の追究</a:t>
                      </a: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rPr>
                        <a:t>　</a:t>
                      </a:r>
                      <a:r>
                        <a:rPr kumimoji="1" lang="en-US" altLang="ja-JP" sz="1100" b="1"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rPr>
                        <a:t>……</a:t>
                      </a: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rPr>
                        <a:t>ホシを</a:t>
                      </a: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100" b="1" i="0" u="none" strike="noStrike" cap="none" normalizeH="0" baseline="0" dirty="0">
                          <a:ln>
                            <a:noFill/>
                          </a:ln>
                          <a:solidFill>
                            <a:schemeClr val="tx1"/>
                          </a:solidFill>
                          <a:effectLst/>
                          <a:latin typeface="HG丸ｺﾞｼｯｸM-PRO" pitchFamily="50" charset="-128"/>
                          <a:ea typeface="HG丸ｺﾞｼｯｸM-PRO" pitchFamily="50" charset="-128"/>
                        </a:rPr>
                        <a:t>　あげろ</a:t>
                      </a:r>
                    </a:p>
                  </a:txBody>
                  <a:tcPr marL="91425" marR="91425" marT="49517" marB="495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2">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1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L="91425" marR="91425" marT="49517" marB="495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要因の洗い出し</a:t>
                      </a:r>
                      <a:r>
                        <a:rPr kumimoji="1" lang="en-US" altLang="ja-JP"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特性要因図で衆知結集</a:t>
                      </a: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絞り込み</a:t>
                      </a:r>
                      <a:r>
                        <a:rPr kumimoji="1" lang="en-US" altLang="ja-JP"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cs typeface="Times New Roman" pitchFamily="18" charset="0"/>
                        </a:rPr>
                        <a:t>…</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主要因選定。因果関係の仮説を作る。</a:t>
                      </a:r>
                    </a:p>
                  </a:txBody>
                  <a:tcPr marL="91425" marR="91425" marT="49517" marB="495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995347">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データで仮説を検証して真因を特定する</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　１）見つけた真の要因で悪さを再現してみる</a:t>
                      </a:r>
                      <a:b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b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　２）真の原因を取り除き、実験、試行</a:t>
                      </a:r>
                      <a:endPar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　３）データがとれない場合は、論理的に</a:t>
                      </a:r>
                      <a:endPar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         </a:t>
                      </a:r>
                      <a:r>
                        <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確からしさを検証する</a:t>
                      </a:r>
                    </a:p>
                  </a:txBody>
                  <a:tcPr marL="91425" marR="91425" marT="49517" marB="4951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bl>
          </a:graphicData>
        </a:graphic>
      </p:graphicFrame>
      <p:sp>
        <p:nvSpPr>
          <p:cNvPr id="9260" name="AutoShape 22"/>
          <p:cNvSpPr>
            <a:spLocks/>
          </p:cNvSpPr>
          <p:nvPr/>
        </p:nvSpPr>
        <p:spPr bwMode="auto">
          <a:xfrm>
            <a:off x="317500" y="5006975"/>
            <a:ext cx="85725" cy="736600"/>
          </a:xfrm>
          <a:prstGeom prst="leftBracket">
            <a:avLst>
              <a:gd name="adj" fmla="val 66115"/>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9261" name="AutoShape 23"/>
          <p:cNvSpPr>
            <a:spLocks/>
          </p:cNvSpPr>
          <p:nvPr/>
        </p:nvSpPr>
        <p:spPr bwMode="auto">
          <a:xfrm>
            <a:off x="1397000" y="5016500"/>
            <a:ext cx="98425" cy="731838"/>
          </a:xfrm>
          <a:prstGeom prst="rightBracket">
            <a:avLst>
              <a:gd name="adj" fmla="val 57212"/>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9262" name="AutoShape 8"/>
          <p:cNvSpPr>
            <a:spLocks/>
          </p:cNvSpPr>
          <p:nvPr/>
        </p:nvSpPr>
        <p:spPr bwMode="auto">
          <a:xfrm>
            <a:off x="336550" y="8709025"/>
            <a:ext cx="66675" cy="619125"/>
          </a:xfrm>
          <a:prstGeom prst="leftBracket">
            <a:avLst>
              <a:gd name="adj" fmla="val 71448"/>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9263" name="AutoShape 7"/>
          <p:cNvSpPr>
            <a:spLocks/>
          </p:cNvSpPr>
          <p:nvPr/>
        </p:nvSpPr>
        <p:spPr bwMode="auto">
          <a:xfrm>
            <a:off x="1366838" y="8728075"/>
            <a:ext cx="66675" cy="619125"/>
          </a:xfrm>
          <a:prstGeom prst="rightBracket">
            <a:avLst>
              <a:gd name="adj" fmla="val 71448"/>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9264" name="Rectangle 38"/>
          <p:cNvSpPr>
            <a:spLocks noChangeArrowheads="1"/>
          </p:cNvSpPr>
          <p:nvPr/>
        </p:nvSpPr>
        <p:spPr bwMode="auto">
          <a:xfrm>
            <a:off x="239713" y="-273050"/>
            <a:ext cx="184150"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1800">
              <a:latin typeface="HG丸ｺﾞｼｯｸM-PRO" panose="020F0600000000000000" pitchFamily="50" charset="-128"/>
              <a:ea typeface="HG丸ｺﾞｼｯｸM-PRO" panose="020F0600000000000000" pitchFamily="50" charset="-128"/>
            </a:endParaRPr>
          </a:p>
        </p:txBody>
      </p:sp>
      <p:sp>
        <p:nvSpPr>
          <p:cNvPr id="9265" name="Rectangle 45"/>
          <p:cNvSpPr>
            <a:spLocks noChangeArrowheads="1"/>
          </p:cNvSpPr>
          <p:nvPr/>
        </p:nvSpPr>
        <p:spPr bwMode="auto">
          <a:xfrm>
            <a:off x="825500" y="-273050"/>
            <a:ext cx="184150"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9266" name="Rectangle 47"/>
          <p:cNvSpPr>
            <a:spLocks noChangeArrowheads="1"/>
          </p:cNvSpPr>
          <p:nvPr/>
        </p:nvSpPr>
        <p:spPr bwMode="auto">
          <a:xfrm>
            <a:off x="877888" y="-87313"/>
            <a:ext cx="184150" cy="368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9267" name="Rectangle 51"/>
          <p:cNvSpPr>
            <a:spLocks noChangeArrowheads="1"/>
          </p:cNvSpPr>
          <p:nvPr/>
        </p:nvSpPr>
        <p:spPr bwMode="auto">
          <a:xfrm>
            <a:off x="825500" y="-273050"/>
            <a:ext cx="184150"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9268" name="Rectangle 58"/>
          <p:cNvSpPr>
            <a:spLocks noChangeArrowheads="1"/>
          </p:cNvSpPr>
          <p:nvPr/>
        </p:nvSpPr>
        <p:spPr bwMode="auto">
          <a:xfrm>
            <a:off x="877888" y="-87313"/>
            <a:ext cx="184150" cy="3683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9269" name="Rectangle 62"/>
          <p:cNvSpPr>
            <a:spLocks noChangeArrowheads="1"/>
          </p:cNvSpPr>
          <p:nvPr/>
        </p:nvSpPr>
        <p:spPr bwMode="auto">
          <a:xfrm>
            <a:off x="825500" y="-273050"/>
            <a:ext cx="184150"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9270" name="Rectangle 63"/>
          <p:cNvSpPr>
            <a:spLocks noChangeArrowheads="1"/>
          </p:cNvSpPr>
          <p:nvPr/>
        </p:nvSpPr>
        <p:spPr bwMode="auto">
          <a:xfrm>
            <a:off x="239713" y="-273050"/>
            <a:ext cx="184150"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1800">
              <a:latin typeface="HG丸ｺﾞｼｯｸM-PRO" panose="020F0600000000000000" pitchFamily="50" charset="-128"/>
              <a:ea typeface="HG丸ｺﾞｼｯｸM-PRO" panose="020F0600000000000000" pitchFamily="50" charset="-128"/>
            </a:endParaRPr>
          </a:p>
        </p:txBody>
      </p:sp>
      <p:sp>
        <p:nvSpPr>
          <p:cNvPr id="9271" name="Text Box 30"/>
          <p:cNvSpPr txBox="1">
            <a:spLocks noChangeArrowheads="1"/>
          </p:cNvSpPr>
          <p:nvPr/>
        </p:nvSpPr>
        <p:spPr bwMode="auto">
          <a:xfrm>
            <a:off x="1665288" y="800100"/>
            <a:ext cx="1314450" cy="4953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現場の問題点を</a:t>
            </a:r>
            <a:endParaRPr lang="ja-JP" altLang="en-US" sz="10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a:p>
            <a:pPr algn="ctr">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洗い出す</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9272" name="Text Box 31"/>
          <p:cNvSpPr txBox="1">
            <a:spLocks noChangeArrowheads="1"/>
          </p:cNvSpPr>
          <p:nvPr/>
        </p:nvSpPr>
        <p:spPr bwMode="auto">
          <a:xfrm>
            <a:off x="1665288" y="1657350"/>
            <a:ext cx="1314450" cy="2873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絞　り　込　み</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9273" name="Text Box 32"/>
          <p:cNvSpPr txBox="1">
            <a:spLocks noChangeArrowheads="1"/>
          </p:cNvSpPr>
          <p:nvPr/>
        </p:nvSpPr>
        <p:spPr bwMode="auto">
          <a:xfrm>
            <a:off x="1665288" y="2359025"/>
            <a:ext cx="1314450" cy="287338"/>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テ ー マ の 選 定</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9274" name="Text Box 27"/>
          <p:cNvSpPr txBox="1">
            <a:spLocks noChangeArrowheads="1"/>
          </p:cNvSpPr>
          <p:nvPr/>
        </p:nvSpPr>
        <p:spPr bwMode="auto">
          <a:xfrm>
            <a:off x="1687513" y="3189288"/>
            <a:ext cx="1314450" cy="287337"/>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テーマ選定まとめ</a:t>
            </a:r>
            <a:endParaRPr lang="en-US" altLang="ja-JP" sz="11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9275" name="Text Box 26"/>
          <p:cNvSpPr txBox="1">
            <a:spLocks noChangeArrowheads="1"/>
          </p:cNvSpPr>
          <p:nvPr/>
        </p:nvSpPr>
        <p:spPr bwMode="auto">
          <a:xfrm>
            <a:off x="1665288" y="3636963"/>
            <a:ext cx="1314450" cy="288925"/>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ね ら いの明確化</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9276" name="Text Box 19"/>
          <p:cNvSpPr txBox="1">
            <a:spLocks noChangeArrowheads="1"/>
          </p:cNvSpPr>
          <p:nvPr/>
        </p:nvSpPr>
        <p:spPr bwMode="auto">
          <a:xfrm>
            <a:off x="1665288" y="5745163"/>
            <a:ext cx="1314450" cy="287337"/>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目　標　設　定</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9277" name="Text Box 13"/>
          <p:cNvSpPr txBox="1">
            <a:spLocks noChangeArrowheads="1"/>
          </p:cNvSpPr>
          <p:nvPr/>
        </p:nvSpPr>
        <p:spPr bwMode="auto">
          <a:xfrm>
            <a:off x="1665288" y="6280150"/>
            <a:ext cx="1314450" cy="287338"/>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役　割　分　担</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9278" name="Text Box 12"/>
          <p:cNvSpPr txBox="1">
            <a:spLocks noChangeArrowheads="1"/>
          </p:cNvSpPr>
          <p:nvPr/>
        </p:nvSpPr>
        <p:spPr bwMode="auto">
          <a:xfrm>
            <a:off x="1673225" y="6897688"/>
            <a:ext cx="1314450" cy="466725"/>
          </a:xfrm>
          <a:prstGeom prst="rect">
            <a:avLst/>
          </a:prstGeom>
          <a:solidFill>
            <a:srgbClr val="FFFFFF"/>
          </a:solidFill>
          <a:ln w="9525">
            <a:solidFill>
              <a:srgbClr val="000000"/>
            </a:solidFill>
            <a:miter lim="800000"/>
            <a:headEnd/>
            <a:tailEnd/>
          </a:ln>
        </p:spPr>
        <p:txBody>
          <a:bodyPr lIns="55440" rIns="5544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各ステップの進度状況を把握する</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9279" name="Text Box 9"/>
          <p:cNvSpPr txBox="1">
            <a:spLocks noChangeArrowheads="1"/>
          </p:cNvSpPr>
          <p:nvPr/>
        </p:nvSpPr>
        <p:spPr bwMode="auto">
          <a:xfrm>
            <a:off x="1665288" y="8089900"/>
            <a:ext cx="1314450" cy="287338"/>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仮説の発想</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9280" name="Text Box 4"/>
          <p:cNvSpPr txBox="1">
            <a:spLocks noChangeArrowheads="1"/>
          </p:cNvSpPr>
          <p:nvPr/>
        </p:nvSpPr>
        <p:spPr bwMode="auto">
          <a:xfrm>
            <a:off x="1665288" y="8816975"/>
            <a:ext cx="1314450" cy="287338"/>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仮説の検証</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9281" name="Text Box 267"/>
          <p:cNvSpPr txBox="1">
            <a:spLocks noChangeArrowheads="1"/>
          </p:cNvSpPr>
          <p:nvPr/>
        </p:nvSpPr>
        <p:spPr bwMode="auto">
          <a:xfrm>
            <a:off x="71438" y="36513"/>
            <a:ext cx="2720975"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800" b="1">
                <a:latin typeface="HG丸ｺﾞｼｯｸM-PRO" panose="020F0600000000000000" pitchFamily="50" charset="-128"/>
                <a:ea typeface="HG丸ｺﾞｼｯｸM-PRO" panose="020F0600000000000000" pitchFamily="50" charset="-128"/>
              </a:rPr>
              <a:t>1.3</a:t>
            </a:r>
            <a:r>
              <a:rPr lang="ja-JP" altLang="en-US" sz="1800" b="1">
                <a:latin typeface="HG丸ｺﾞｼｯｸM-PRO" panose="020F0600000000000000" pitchFamily="50" charset="-128"/>
                <a:ea typeface="HG丸ｺﾞｼｯｸM-PRO" panose="020F0600000000000000" pitchFamily="50" charset="-128"/>
              </a:rPr>
              <a:t>　問題解決型の手順</a:t>
            </a:r>
          </a:p>
        </p:txBody>
      </p:sp>
      <p:sp>
        <p:nvSpPr>
          <p:cNvPr id="9282" name="正方形/長方形 1"/>
          <p:cNvSpPr>
            <a:spLocks noChangeArrowheads="1"/>
          </p:cNvSpPr>
          <p:nvPr/>
        </p:nvSpPr>
        <p:spPr bwMode="auto">
          <a:xfrm>
            <a:off x="417513" y="7429500"/>
            <a:ext cx="5962650" cy="400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000" b="1">
                <a:latin typeface="HG丸ｺﾞｼｯｸM-PRO" panose="020F0600000000000000" pitchFamily="50" charset="-128"/>
                <a:ea typeface="HG丸ｺﾞｼｯｸM-PRO" panose="020F0600000000000000" pitchFamily="50" charset="-128"/>
              </a:rPr>
              <a:t>※</a:t>
            </a:r>
            <a:r>
              <a:rPr lang="ja-JP" altLang="en-US" sz="1000" b="1">
                <a:latin typeface="HG丸ｺﾞｼｯｸM-PRO" panose="020F0600000000000000" pitchFamily="50" charset="-128"/>
                <a:ea typeface="HG丸ｺﾞｼｯｸM-PRO" panose="020F0600000000000000" pitchFamily="50" charset="-128"/>
              </a:rPr>
              <a:t>１：活動計画作成時期は、期間が決まっている活動の場合は現状把握前に設定したり、</a:t>
            </a:r>
            <a:endParaRPr lang="en-US" altLang="ja-JP" sz="10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対策検討後に詳細計画を追加するなど、状況に合わせて使い分けられている</a:t>
            </a:r>
          </a:p>
        </p:txBody>
      </p:sp>
      <p:sp>
        <p:nvSpPr>
          <p:cNvPr id="9294" name="Text Box 17"/>
          <p:cNvSpPr txBox="1">
            <a:spLocks noChangeArrowheads="1"/>
          </p:cNvSpPr>
          <p:nvPr/>
        </p:nvSpPr>
        <p:spPr bwMode="auto">
          <a:xfrm>
            <a:off x="1665288" y="4156075"/>
            <a:ext cx="1314450" cy="796925"/>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defRPr/>
            </a:pPr>
            <a:r>
              <a:rPr lang="ja-JP" altLang="en-US" sz="1050" b="1" dirty="0">
                <a:latin typeface="HG丸ｺﾞｼｯｸM-PRO" panose="020F0400000000000000" pitchFamily="50" charset="-128"/>
                <a:ea typeface="HG丸ｺﾞｼｯｸM-PRO" panose="020F0400000000000000" pitchFamily="50" charset="-128"/>
                <a:cs typeface="Times New Roman" panose="02020603050405020304" pitchFamily="18" charset="0"/>
              </a:rPr>
              <a:t>あるべき姿と現状の差（ギャップ）を正しく把握する（問題の明確化）</a:t>
            </a:r>
            <a:endParaRPr lang="ja-JP" altLang="en-US" sz="1600" b="1" dirty="0">
              <a:latin typeface="HG丸ｺﾞｼｯｸM-PRO" panose="020F0400000000000000" pitchFamily="50" charset="-128"/>
              <a:ea typeface="HG丸ｺﾞｼｯｸM-PRO" panose="020F0400000000000000" pitchFamily="50" charset="-128"/>
              <a:cs typeface="Times New Roman" panose="02020603050405020304" pitchFamily="18" charset="0"/>
            </a:endParaRPr>
          </a:p>
        </p:txBody>
      </p:sp>
      <p:sp>
        <p:nvSpPr>
          <p:cNvPr id="9284" name="Text Box 18"/>
          <p:cNvSpPr txBox="1">
            <a:spLocks noChangeArrowheads="1"/>
          </p:cNvSpPr>
          <p:nvPr/>
        </p:nvSpPr>
        <p:spPr bwMode="auto">
          <a:xfrm>
            <a:off x="1665288" y="5072063"/>
            <a:ext cx="1314450" cy="468312"/>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pPr>
            <a:r>
              <a:rPr lang="ja-JP" altLang="en-US" sz="1200" b="1">
                <a:latin typeface="HG丸ｺﾞｼｯｸM-PRO" panose="020F0600000000000000" pitchFamily="50" charset="-128"/>
                <a:ea typeface="HG丸ｺﾞｼｯｸM-PRO" panose="020F0600000000000000" pitchFamily="50" charset="-128"/>
                <a:cs typeface="Times New Roman" panose="02020603050405020304" pitchFamily="18" charset="0"/>
              </a:rPr>
              <a:t>問題の絞込み、具体化</a:t>
            </a:r>
          </a:p>
        </p:txBody>
      </p:sp>
      <p:sp>
        <p:nvSpPr>
          <p:cNvPr id="9285" name="矢印: 下 1"/>
          <p:cNvSpPr>
            <a:spLocks noChangeArrowheads="1"/>
          </p:cNvSpPr>
          <p:nvPr/>
        </p:nvSpPr>
        <p:spPr bwMode="auto">
          <a:xfrm>
            <a:off x="2108200" y="1360488"/>
            <a:ext cx="484188" cy="252412"/>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9286" name="矢印: 下 2"/>
          <p:cNvSpPr>
            <a:spLocks noChangeArrowheads="1"/>
          </p:cNvSpPr>
          <p:nvPr/>
        </p:nvSpPr>
        <p:spPr bwMode="auto">
          <a:xfrm>
            <a:off x="2108200" y="2749550"/>
            <a:ext cx="484188" cy="252413"/>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9287" name="矢印: 下 3"/>
          <p:cNvSpPr>
            <a:spLocks noChangeArrowheads="1"/>
          </p:cNvSpPr>
          <p:nvPr/>
        </p:nvSpPr>
        <p:spPr bwMode="auto">
          <a:xfrm>
            <a:off x="2108200" y="2073275"/>
            <a:ext cx="484188" cy="252413"/>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9288" name="矢印: 下 4"/>
          <p:cNvSpPr>
            <a:spLocks noChangeArrowheads="1"/>
          </p:cNvSpPr>
          <p:nvPr/>
        </p:nvSpPr>
        <p:spPr bwMode="auto">
          <a:xfrm>
            <a:off x="2108200" y="3454400"/>
            <a:ext cx="484188" cy="179388"/>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9289" name="矢印: 下 5"/>
          <p:cNvSpPr>
            <a:spLocks noChangeArrowheads="1"/>
          </p:cNvSpPr>
          <p:nvPr/>
        </p:nvSpPr>
        <p:spPr bwMode="auto">
          <a:xfrm>
            <a:off x="2108200" y="3938588"/>
            <a:ext cx="484188" cy="179387"/>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9290" name="矢印: 下 6"/>
          <p:cNvSpPr>
            <a:spLocks noChangeArrowheads="1"/>
          </p:cNvSpPr>
          <p:nvPr/>
        </p:nvSpPr>
        <p:spPr bwMode="auto">
          <a:xfrm>
            <a:off x="2108200" y="9274175"/>
            <a:ext cx="484188" cy="179388"/>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9291" name="矢印: 下 7"/>
          <p:cNvSpPr>
            <a:spLocks noChangeArrowheads="1"/>
          </p:cNvSpPr>
          <p:nvPr/>
        </p:nvSpPr>
        <p:spPr bwMode="auto">
          <a:xfrm>
            <a:off x="2108200" y="8534400"/>
            <a:ext cx="484188" cy="180975"/>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9292" name="矢印: 下 8"/>
          <p:cNvSpPr>
            <a:spLocks noChangeArrowheads="1"/>
          </p:cNvSpPr>
          <p:nvPr/>
        </p:nvSpPr>
        <p:spPr bwMode="auto">
          <a:xfrm>
            <a:off x="2108200" y="7839075"/>
            <a:ext cx="484188" cy="180975"/>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9293" name="矢印: 下 9"/>
          <p:cNvSpPr>
            <a:spLocks noChangeArrowheads="1"/>
          </p:cNvSpPr>
          <p:nvPr/>
        </p:nvSpPr>
        <p:spPr bwMode="auto">
          <a:xfrm>
            <a:off x="2108200" y="6623050"/>
            <a:ext cx="484188" cy="179388"/>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2" name="矢印: 下 10"/>
          <p:cNvSpPr>
            <a:spLocks noChangeArrowheads="1"/>
          </p:cNvSpPr>
          <p:nvPr/>
        </p:nvSpPr>
        <p:spPr bwMode="auto">
          <a:xfrm>
            <a:off x="2108200" y="6078538"/>
            <a:ext cx="484188" cy="179387"/>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9295" name="矢印: 下 11"/>
          <p:cNvSpPr>
            <a:spLocks noChangeArrowheads="1"/>
          </p:cNvSpPr>
          <p:nvPr/>
        </p:nvSpPr>
        <p:spPr bwMode="auto">
          <a:xfrm>
            <a:off x="2108200" y="5567363"/>
            <a:ext cx="484188" cy="180975"/>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9296" name="矢印: 下 12"/>
          <p:cNvSpPr>
            <a:spLocks noChangeArrowheads="1"/>
          </p:cNvSpPr>
          <p:nvPr/>
        </p:nvSpPr>
        <p:spPr bwMode="auto">
          <a:xfrm>
            <a:off x="2108200" y="4911725"/>
            <a:ext cx="484188" cy="179388"/>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4" name="正方形/長方形 3"/>
          <p:cNvSpPr/>
          <p:nvPr/>
        </p:nvSpPr>
        <p:spPr>
          <a:xfrm>
            <a:off x="7058042" y="4117975"/>
            <a:ext cx="3073277" cy="369332"/>
          </a:xfrm>
          <a:prstGeom prst="rect">
            <a:avLst/>
          </a:prstGeom>
        </p:spPr>
        <p:txBody>
          <a:bodyPr wrap="none">
            <a:spAutoFit/>
          </a:bodyPr>
          <a:lstStyle/>
          <a:p>
            <a:r>
              <a:rPr lang="en-US" altLang="ja-JP" dirty="0"/>
              <a:t>1.</a:t>
            </a:r>
            <a:r>
              <a:rPr lang="ja-JP" altLang="en-US" dirty="0"/>
              <a:t>現場・現物・現実（３現主義）</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グループ化 13"/>
          <p:cNvGrpSpPr/>
          <p:nvPr/>
        </p:nvGrpSpPr>
        <p:grpSpPr>
          <a:xfrm>
            <a:off x="7331269" y="2359835"/>
            <a:ext cx="293670" cy="1621985"/>
            <a:chOff x="4514255" y="2359835"/>
            <a:chExt cx="293670" cy="1621985"/>
          </a:xfrm>
        </p:grpSpPr>
        <p:sp>
          <p:nvSpPr>
            <p:cNvPr id="97" name="テキスト ボックス 96"/>
            <p:cNvSpPr txBox="1"/>
            <p:nvPr/>
          </p:nvSpPr>
          <p:spPr bwMode="auto">
            <a:xfrm>
              <a:off x="4514255" y="2359835"/>
              <a:ext cx="2936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500" dirty="0">
                  <a:latin typeface="HG丸ｺﾞｼｯｸM-PRO" panose="020F0600000000000000" pitchFamily="50" charset="-128"/>
                  <a:ea typeface="HG丸ｺﾞｼｯｸM-PRO" panose="020F0600000000000000" pitchFamily="50" charset="-128"/>
                  <a:cs typeface="Times New Roman" pitchFamily="18" charset="0"/>
                </a:rPr>
                <a:t>2.4</a:t>
              </a:r>
              <a:endParaRPr kumimoji="1" lang="ja-JP" altLang="en-US" sz="5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98" name="テキスト ボックス 97"/>
            <p:cNvSpPr txBox="1"/>
            <p:nvPr/>
          </p:nvSpPr>
          <p:spPr bwMode="auto">
            <a:xfrm>
              <a:off x="4514255" y="2541424"/>
              <a:ext cx="2936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500" dirty="0">
                  <a:latin typeface="HG丸ｺﾞｼｯｸM-PRO" panose="020F0600000000000000" pitchFamily="50" charset="-128"/>
                  <a:ea typeface="HG丸ｺﾞｼｯｸM-PRO" panose="020F0600000000000000" pitchFamily="50" charset="-128"/>
                  <a:cs typeface="Times New Roman" pitchFamily="18" charset="0"/>
                </a:rPr>
                <a:t>2.2</a:t>
              </a:r>
              <a:endParaRPr kumimoji="1" lang="ja-JP" altLang="en-US" sz="5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99" name="テキスト ボックス 98"/>
            <p:cNvSpPr txBox="1"/>
            <p:nvPr/>
          </p:nvSpPr>
          <p:spPr bwMode="auto">
            <a:xfrm>
              <a:off x="4514255" y="2723012"/>
              <a:ext cx="2936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500" dirty="0">
                  <a:latin typeface="HG丸ｺﾞｼｯｸM-PRO" panose="020F0600000000000000" pitchFamily="50" charset="-128"/>
                  <a:ea typeface="HG丸ｺﾞｼｯｸM-PRO" panose="020F0600000000000000" pitchFamily="50" charset="-128"/>
                  <a:cs typeface="Times New Roman" pitchFamily="18" charset="0"/>
                </a:rPr>
                <a:t>2.0</a:t>
              </a:r>
              <a:endParaRPr kumimoji="1" lang="ja-JP" altLang="en-US" sz="5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100" name="テキスト ボックス 99"/>
            <p:cNvSpPr txBox="1"/>
            <p:nvPr/>
          </p:nvSpPr>
          <p:spPr bwMode="auto">
            <a:xfrm>
              <a:off x="4514255" y="2904601"/>
              <a:ext cx="2936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500" dirty="0">
                  <a:latin typeface="HG丸ｺﾞｼｯｸM-PRO" panose="020F0600000000000000" pitchFamily="50" charset="-128"/>
                  <a:ea typeface="HG丸ｺﾞｼｯｸM-PRO" panose="020F0600000000000000" pitchFamily="50" charset="-128"/>
                  <a:cs typeface="Times New Roman" pitchFamily="18" charset="0"/>
                </a:rPr>
                <a:t>1.8</a:t>
              </a:r>
              <a:endParaRPr kumimoji="1" lang="ja-JP" altLang="en-US" sz="5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101" name="テキスト ボックス 100"/>
            <p:cNvSpPr txBox="1"/>
            <p:nvPr/>
          </p:nvSpPr>
          <p:spPr bwMode="auto">
            <a:xfrm>
              <a:off x="4514255" y="3086190"/>
              <a:ext cx="2936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500" dirty="0">
                  <a:latin typeface="HG丸ｺﾞｼｯｸM-PRO" panose="020F0600000000000000" pitchFamily="50" charset="-128"/>
                  <a:ea typeface="HG丸ｺﾞｼｯｸM-PRO" panose="020F0600000000000000" pitchFamily="50" charset="-128"/>
                  <a:cs typeface="Times New Roman" pitchFamily="18" charset="0"/>
                </a:rPr>
                <a:t>1.6</a:t>
              </a:r>
              <a:endParaRPr kumimoji="1" lang="ja-JP" altLang="en-US" sz="5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102" name="テキスト ボックス 101"/>
            <p:cNvSpPr txBox="1"/>
            <p:nvPr/>
          </p:nvSpPr>
          <p:spPr bwMode="auto">
            <a:xfrm>
              <a:off x="4514255" y="3267779"/>
              <a:ext cx="2936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500" dirty="0">
                  <a:latin typeface="HG丸ｺﾞｼｯｸM-PRO" panose="020F0600000000000000" pitchFamily="50" charset="-128"/>
                  <a:ea typeface="HG丸ｺﾞｼｯｸM-PRO" panose="020F0600000000000000" pitchFamily="50" charset="-128"/>
                  <a:cs typeface="Times New Roman" pitchFamily="18" charset="0"/>
                </a:rPr>
                <a:t>1.4</a:t>
              </a:r>
              <a:endParaRPr kumimoji="1" lang="ja-JP" altLang="en-US" sz="5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103" name="テキスト ボックス 102"/>
            <p:cNvSpPr txBox="1"/>
            <p:nvPr/>
          </p:nvSpPr>
          <p:spPr bwMode="auto">
            <a:xfrm>
              <a:off x="4514255" y="3449368"/>
              <a:ext cx="2936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500" dirty="0">
                  <a:latin typeface="HG丸ｺﾞｼｯｸM-PRO" panose="020F0600000000000000" pitchFamily="50" charset="-128"/>
                  <a:ea typeface="HG丸ｺﾞｼｯｸM-PRO" panose="020F0600000000000000" pitchFamily="50" charset="-128"/>
                  <a:cs typeface="Times New Roman" pitchFamily="18" charset="0"/>
                </a:rPr>
                <a:t>1.2</a:t>
              </a:r>
              <a:endParaRPr kumimoji="1" lang="ja-JP" altLang="en-US" sz="5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104" name="テキスト ボックス 103"/>
            <p:cNvSpPr txBox="1"/>
            <p:nvPr/>
          </p:nvSpPr>
          <p:spPr bwMode="auto">
            <a:xfrm>
              <a:off x="4514255" y="3630957"/>
              <a:ext cx="2936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500" dirty="0">
                  <a:latin typeface="HG丸ｺﾞｼｯｸM-PRO" panose="020F0600000000000000" pitchFamily="50" charset="-128"/>
                  <a:ea typeface="HG丸ｺﾞｼｯｸM-PRO" panose="020F0600000000000000" pitchFamily="50" charset="-128"/>
                  <a:cs typeface="Times New Roman" pitchFamily="18" charset="0"/>
                </a:rPr>
                <a:t>1.0</a:t>
              </a:r>
              <a:endParaRPr kumimoji="1" lang="ja-JP" altLang="en-US" sz="5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105" name="テキスト ボックス 104"/>
            <p:cNvSpPr txBox="1"/>
            <p:nvPr/>
          </p:nvSpPr>
          <p:spPr bwMode="auto">
            <a:xfrm>
              <a:off x="4514255" y="3812543"/>
              <a:ext cx="2936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500" dirty="0">
                  <a:latin typeface="HG丸ｺﾞｼｯｸM-PRO" panose="020F0600000000000000" pitchFamily="50" charset="-128"/>
                  <a:ea typeface="HG丸ｺﾞｼｯｸM-PRO" panose="020F0600000000000000" pitchFamily="50" charset="-128"/>
                  <a:cs typeface="Times New Roman" pitchFamily="18" charset="0"/>
                </a:rPr>
                <a:t>0.8</a:t>
              </a:r>
              <a:endParaRPr kumimoji="1" lang="ja-JP" altLang="en-US" sz="500" dirty="0">
                <a:latin typeface="HG丸ｺﾞｼｯｸM-PRO" panose="020F0600000000000000" pitchFamily="50" charset="-128"/>
                <a:ea typeface="HG丸ｺﾞｼｯｸM-PRO" panose="020F0600000000000000" pitchFamily="50" charset="-128"/>
                <a:cs typeface="Times New Roman" pitchFamily="18" charset="0"/>
              </a:endParaRPr>
            </a:p>
          </p:txBody>
        </p:sp>
      </p:grpSp>
      <p:graphicFrame>
        <p:nvGraphicFramePr>
          <p:cNvPr id="3" name="表 2"/>
          <p:cNvGraphicFramePr>
            <a:graphicFrameLocks noGrp="1"/>
          </p:cNvGraphicFramePr>
          <p:nvPr>
            <p:extLst>
              <p:ext uri="{D42A27DB-BD31-4B8C-83A1-F6EECF244321}">
                <p14:modId xmlns:p14="http://schemas.microsoft.com/office/powerpoint/2010/main" val="3706801011"/>
              </p:ext>
            </p:extLst>
          </p:nvPr>
        </p:nvGraphicFramePr>
        <p:xfrm>
          <a:off x="271463" y="4769168"/>
          <a:ext cx="6326187" cy="4958818"/>
        </p:xfrm>
        <a:graphic>
          <a:graphicData uri="http://schemas.openxmlformats.org/drawingml/2006/table">
            <a:tbl>
              <a:tblPr>
                <a:tableStyleId>{2D5ABB26-0587-4C30-8999-92F81FD0307C}</a:tableStyleId>
              </a:tblPr>
              <a:tblGrid>
                <a:gridCol w="1399065">
                  <a:extLst>
                    <a:ext uri="{9D8B030D-6E8A-4147-A177-3AD203B41FA5}">
                      <a16:colId xmlns:a16="http://schemas.microsoft.com/office/drawing/2014/main" val="20000"/>
                    </a:ext>
                  </a:extLst>
                </a:gridCol>
                <a:gridCol w="2118599">
                  <a:extLst>
                    <a:ext uri="{9D8B030D-6E8A-4147-A177-3AD203B41FA5}">
                      <a16:colId xmlns:a16="http://schemas.microsoft.com/office/drawing/2014/main" val="20001"/>
                    </a:ext>
                  </a:extLst>
                </a:gridCol>
                <a:gridCol w="2808523">
                  <a:extLst>
                    <a:ext uri="{9D8B030D-6E8A-4147-A177-3AD203B41FA5}">
                      <a16:colId xmlns:a16="http://schemas.microsoft.com/office/drawing/2014/main" val="20002"/>
                    </a:ext>
                  </a:extLst>
                </a:gridCol>
              </a:tblGrid>
              <a:tr h="2679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100" dirty="0">
                          <a:latin typeface="HG丸ｺﾞｼｯｸM-PRO" panose="020F0600000000000000" pitchFamily="50" charset="-128"/>
                          <a:ea typeface="HG丸ｺﾞｼｯｸM-PRO" panose="020F0600000000000000" pitchFamily="50" charset="-128"/>
                        </a:rPr>
                        <a:t>X</a:t>
                      </a:r>
                      <a:r>
                        <a:rPr lang="ja-JP" altLang="en-US" sz="1100" dirty="0">
                          <a:latin typeface="HG丸ｺﾞｼｯｸM-PRO" panose="020F0600000000000000" pitchFamily="50" charset="-128"/>
                          <a:ea typeface="HG丸ｺﾞｼｯｸM-PRO" panose="020F0600000000000000" pitchFamily="50" charset="-128"/>
                        </a:rPr>
                        <a:t>と</a:t>
                      </a:r>
                      <a:r>
                        <a:rPr lang="en-US" altLang="ja-JP" sz="1100" dirty="0">
                          <a:latin typeface="HG丸ｺﾞｼｯｸM-PRO" panose="020F0600000000000000" pitchFamily="50" charset="-128"/>
                          <a:ea typeface="HG丸ｺﾞｼｯｸM-PRO" panose="020F0600000000000000" pitchFamily="50" charset="-128"/>
                        </a:rPr>
                        <a:t>Y</a:t>
                      </a:r>
                      <a:r>
                        <a:rPr lang="ja-JP" altLang="en-US" sz="1100" dirty="0">
                          <a:latin typeface="HG丸ｺﾞｼｯｸM-PRO" panose="020F0600000000000000" pitchFamily="50" charset="-128"/>
                          <a:ea typeface="HG丸ｺﾞｼｯｸM-PRO" panose="020F0600000000000000" pitchFamily="50" charset="-128"/>
                        </a:rPr>
                        <a:t>の関係</a:t>
                      </a:r>
                      <a:endParaRPr lang="en-US" altLang="ja-JP" sz="1100" dirty="0">
                        <a:latin typeface="HG丸ｺﾞｼｯｸM-PRO" panose="020F0600000000000000" pitchFamily="50" charset="-128"/>
                        <a:ea typeface="HG丸ｺﾞｼｯｸM-PRO" panose="020F0600000000000000" pitchFamily="50" charset="-128"/>
                      </a:endParaRP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100" dirty="0">
                          <a:latin typeface="HG丸ｺﾞｼｯｸM-PRO" panose="020F0600000000000000" pitchFamily="50" charset="-128"/>
                          <a:ea typeface="HG丸ｺﾞｼｯｸM-PRO" panose="020F0600000000000000" pitchFamily="50" charset="-128"/>
                        </a:rPr>
                        <a:t>散布図の種類</a:t>
                      </a: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100" dirty="0">
                          <a:latin typeface="HG丸ｺﾞｼｯｸM-PRO" panose="020F0600000000000000" pitchFamily="50" charset="-128"/>
                          <a:ea typeface="HG丸ｺﾞｼｯｸM-PRO" panose="020F0600000000000000" pitchFamily="50" charset="-128"/>
                        </a:rPr>
                        <a:t>説明</a:t>
                      </a: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921259">
                <a:tc>
                  <a:txBody>
                    <a:bodyPr/>
                    <a:lstStyle/>
                    <a:p>
                      <a:pPr algn="ctr" eaLnBrk="1" hangingPunct="1">
                        <a:spcBef>
                          <a:spcPct val="50000"/>
                        </a:spcBef>
                        <a:buFontTx/>
                        <a:buNone/>
                      </a:pPr>
                      <a:r>
                        <a:rPr lang="ja-JP" altLang="en-US" sz="1200" b="1" dirty="0">
                          <a:latin typeface="HG丸ｺﾞｼｯｸM-PRO" panose="020F0600000000000000" pitchFamily="50" charset="-128"/>
                          <a:ea typeface="HG丸ｺﾞｼｯｸM-PRO" panose="020F0600000000000000" pitchFamily="50" charset="-128"/>
                        </a:rPr>
                        <a:t>強い正の相関</a:t>
                      </a:r>
                    </a:p>
                  </a:txBody>
                  <a:tcPr marL="91447" marR="91447"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100" dirty="0">
                        <a:latin typeface="HG丸ｺﾞｼｯｸM-PRO" panose="020F0600000000000000" pitchFamily="50" charset="-128"/>
                        <a:ea typeface="HG丸ｺﾞｼｯｸM-PRO" panose="020F0600000000000000" pitchFamily="50" charset="-128"/>
                      </a:endParaRP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a:latin typeface="HG丸ｺﾞｼｯｸM-PRO" panose="020F0600000000000000" pitchFamily="50" charset="-128"/>
                          <a:ea typeface="HG丸ｺﾞｼｯｸM-PRO" panose="020F0600000000000000" pitchFamily="50" charset="-128"/>
                        </a:rPr>
                        <a:t>強い正の相関があり、例えば、</a:t>
                      </a:r>
                      <a:r>
                        <a:rPr lang="en-US" altLang="ja-JP" sz="1200" dirty="0">
                          <a:latin typeface="HG丸ｺﾞｼｯｸM-PRO" panose="020F0600000000000000" pitchFamily="50" charset="-128"/>
                          <a:ea typeface="HG丸ｺﾞｼｯｸM-PRO" panose="020F0600000000000000" pitchFamily="50" charset="-128"/>
                        </a:rPr>
                        <a:t>x </a:t>
                      </a:r>
                      <a:r>
                        <a:rPr lang="ja-JP" altLang="en-US" sz="1200" dirty="0">
                          <a:latin typeface="HG丸ｺﾞｼｯｸM-PRO" panose="020F0600000000000000" pitchFamily="50" charset="-128"/>
                          <a:ea typeface="HG丸ｺﾞｼｯｸM-PRO" panose="020F0600000000000000" pitchFamily="50" charset="-128"/>
                        </a:rPr>
                        <a:t>を管理することで </a:t>
                      </a:r>
                      <a:r>
                        <a:rPr lang="en-US" altLang="ja-JP" sz="1200" dirty="0">
                          <a:latin typeface="HG丸ｺﾞｼｯｸM-PRO" panose="020F0600000000000000" pitchFamily="50" charset="-128"/>
                          <a:ea typeface="HG丸ｺﾞｼｯｸM-PRO" panose="020F0600000000000000" pitchFamily="50" charset="-128"/>
                        </a:rPr>
                        <a:t>y</a:t>
                      </a:r>
                      <a:r>
                        <a:rPr lang="ja-JP" altLang="en-US" sz="1200" dirty="0">
                          <a:latin typeface="HG丸ｺﾞｼｯｸM-PRO" panose="020F0600000000000000" pitchFamily="50" charset="-128"/>
                          <a:ea typeface="HG丸ｺﾞｼｯｸM-PRO" panose="020F0600000000000000" pitchFamily="50" charset="-128"/>
                        </a:rPr>
                        <a:t>を推定することができる</a:t>
                      </a: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97938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200" b="1" dirty="0">
                          <a:latin typeface="HG丸ｺﾞｼｯｸM-PRO" panose="020F0600000000000000" pitchFamily="50" charset="-128"/>
                          <a:ea typeface="HG丸ｺﾞｼｯｸM-PRO" panose="020F0600000000000000" pitchFamily="50" charset="-128"/>
                        </a:rPr>
                        <a:t>弱い正の相関</a:t>
                      </a:r>
                    </a:p>
                  </a:txBody>
                  <a:tcPr marL="91447" marR="91447"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100" dirty="0">
                        <a:latin typeface="HG丸ｺﾞｼｯｸM-PRO" panose="020F0600000000000000" pitchFamily="50" charset="-128"/>
                        <a:ea typeface="HG丸ｺﾞｼｯｸM-PRO" panose="020F0600000000000000" pitchFamily="50" charset="-128"/>
                      </a:endParaRP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a:latin typeface="HG丸ｺﾞｼｯｸM-PRO" panose="020F0600000000000000" pitchFamily="50" charset="-128"/>
                          <a:ea typeface="HG丸ｺﾞｼｯｸM-PRO" panose="020F0600000000000000" pitchFamily="50" charset="-128"/>
                        </a:rPr>
                        <a:t>確実に正の相関があるといえないので、</a:t>
                      </a:r>
                      <a:r>
                        <a:rPr lang="en-US" altLang="ja-JP" sz="1200" dirty="0">
                          <a:latin typeface="HG丸ｺﾞｼｯｸM-PRO" panose="020F0600000000000000" pitchFamily="50" charset="-128"/>
                          <a:ea typeface="HG丸ｺﾞｼｯｸM-PRO" panose="020F0600000000000000" pitchFamily="50" charset="-128"/>
                        </a:rPr>
                        <a:t>x  </a:t>
                      </a:r>
                      <a:r>
                        <a:rPr lang="ja-JP" altLang="en-US" sz="1200" dirty="0">
                          <a:latin typeface="HG丸ｺﾞｼｯｸM-PRO" panose="020F0600000000000000" pitchFamily="50" charset="-128"/>
                          <a:ea typeface="HG丸ｺﾞｼｯｸM-PRO" panose="020F0600000000000000" pitchFamily="50" charset="-128"/>
                        </a:rPr>
                        <a:t>以外で </a:t>
                      </a:r>
                      <a:r>
                        <a:rPr lang="en-US" altLang="ja-JP" sz="1200" dirty="0">
                          <a:latin typeface="HG丸ｺﾞｼｯｸM-PRO" panose="020F0600000000000000" pitchFamily="50" charset="-128"/>
                          <a:ea typeface="HG丸ｺﾞｼｯｸM-PRO" panose="020F0600000000000000" pitchFamily="50" charset="-128"/>
                        </a:rPr>
                        <a:t>y </a:t>
                      </a:r>
                      <a:r>
                        <a:rPr lang="ja-JP" altLang="en-US" sz="1200" dirty="0">
                          <a:latin typeface="HG丸ｺﾞｼｯｸM-PRO" panose="020F0600000000000000" pitchFamily="50" charset="-128"/>
                          <a:ea typeface="HG丸ｺﾞｼｯｸM-PRO" panose="020F0600000000000000" pitchFamily="50" charset="-128"/>
                        </a:rPr>
                        <a:t>に影響する他の要因との関係を調べ、相関のある要因を管理する必要がある</a:t>
                      </a:r>
                    </a:p>
                    <a:p>
                      <a:pPr algn="l"/>
                      <a:endParaRPr kumimoji="1" lang="ja-JP" altLang="en-US" sz="1200" dirty="0">
                        <a:latin typeface="HG丸ｺﾞｼｯｸM-PRO" panose="020F0600000000000000" pitchFamily="50" charset="-128"/>
                        <a:ea typeface="HG丸ｺﾞｼｯｸM-PRO" panose="020F0600000000000000" pitchFamily="50" charset="-128"/>
                      </a:endParaRP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9212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200" b="1" dirty="0">
                          <a:latin typeface="HG丸ｺﾞｼｯｸM-PRO" panose="020F0600000000000000" pitchFamily="50" charset="-128"/>
                          <a:ea typeface="HG丸ｺﾞｼｯｸM-PRO" panose="020F0600000000000000" pitchFamily="50" charset="-128"/>
                        </a:rPr>
                        <a:t>強い負の相関</a:t>
                      </a:r>
                    </a:p>
                  </a:txBody>
                  <a:tcPr marL="91447" marR="91447"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100" dirty="0">
                        <a:latin typeface="HG丸ｺﾞｼｯｸM-PRO" panose="020F0600000000000000" pitchFamily="50" charset="-128"/>
                        <a:ea typeface="HG丸ｺﾞｼｯｸM-PRO" panose="020F0600000000000000" pitchFamily="50" charset="-128"/>
                      </a:endParaRP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a:latin typeface="HG丸ｺﾞｼｯｸM-PRO" panose="020F0600000000000000" pitchFamily="50" charset="-128"/>
                          <a:ea typeface="HG丸ｺﾞｼｯｸM-PRO" panose="020F0600000000000000" pitchFamily="50" charset="-128"/>
                        </a:rPr>
                        <a:t>強い正の相関と同じ考え方</a:t>
                      </a:r>
                    </a:p>
                    <a:p>
                      <a:pPr algn="l"/>
                      <a:endParaRPr kumimoji="1" lang="ja-JP" altLang="en-US" sz="1200" dirty="0">
                        <a:latin typeface="HG丸ｺﾞｼｯｸM-PRO" panose="020F0600000000000000" pitchFamily="50" charset="-128"/>
                        <a:ea typeface="HG丸ｺﾞｼｯｸM-PRO" panose="020F0600000000000000" pitchFamily="50" charset="-128"/>
                      </a:endParaRP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9212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200" b="1" dirty="0">
                          <a:latin typeface="HG丸ｺﾞｼｯｸM-PRO" panose="020F0600000000000000" pitchFamily="50" charset="-128"/>
                          <a:ea typeface="HG丸ｺﾞｼｯｸM-PRO" panose="020F0600000000000000" pitchFamily="50" charset="-128"/>
                        </a:rPr>
                        <a:t>弱い負の相関</a:t>
                      </a:r>
                    </a:p>
                  </a:txBody>
                  <a:tcPr marL="91447" marR="91447"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100" dirty="0">
                        <a:latin typeface="HG丸ｺﾞｼｯｸM-PRO" panose="020F0600000000000000" pitchFamily="50" charset="-128"/>
                        <a:ea typeface="HG丸ｺﾞｼｯｸM-PRO" panose="020F0600000000000000" pitchFamily="50" charset="-128"/>
                      </a:endParaRP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a:latin typeface="HG丸ｺﾞｼｯｸM-PRO" panose="020F0600000000000000" pitchFamily="50" charset="-128"/>
                          <a:ea typeface="HG丸ｺﾞｼｯｸM-PRO" panose="020F0600000000000000" pitchFamily="50" charset="-128"/>
                        </a:rPr>
                        <a:t>確実に負の相関があるといえないので、</a:t>
                      </a:r>
                      <a:r>
                        <a:rPr lang="en-US" altLang="ja-JP" sz="1200" dirty="0">
                          <a:latin typeface="HG丸ｺﾞｼｯｸM-PRO" panose="020F0600000000000000" pitchFamily="50" charset="-128"/>
                          <a:ea typeface="HG丸ｺﾞｼｯｸM-PRO" panose="020F0600000000000000" pitchFamily="50" charset="-128"/>
                        </a:rPr>
                        <a:t>x </a:t>
                      </a:r>
                      <a:r>
                        <a:rPr lang="ja-JP" altLang="en-US" sz="1200" dirty="0">
                          <a:latin typeface="HG丸ｺﾞｼｯｸM-PRO" panose="020F0600000000000000" pitchFamily="50" charset="-128"/>
                          <a:ea typeface="HG丸ｺﾞｼｯｸM-PRO" panose="020F0600000000000000" pitchFamily="50" charset="-128"/>
                        </a:rPr>
                        <a:t>以外で </a:t>
                      </a:r>
                      <a:r>
                        <a:rPr lang="en-US" altLang="ja-JP" sz="1200" dirty="0">
                          <a:latin typeface="HG丸ｺﾞｼｯｸM-PRO" panose="020F0600000000000000" pitchFamily="50" charset="-128"/>
                          <a:ea typeface="HG丸ｺﾞｼｯｸM-PRO" panose="020F0600000000000000" pitchFamily="50" charset="-128"/>
                        </a:rPr>
                        <a:t>y </a:t>
                      </a:r>
                      <a:r>
                        <a:rPr lang="ja-JP" altLang="en-US" sz="1200" dirty="0">
                          <a:latin typeface="HG丸ｺﾞｼｯｸM-PRO" panose="020F0600000000000000" pitchFamily="50" charset="-128"/>
                          <a:ea typeface="HG丸ｺﾞｼｯｸM-PRO" panose="020F0600000000000000" pitchFamily="50" charset="-128"/>
                        </a:rPr>
                        <a:t>に影響する他の要因との関係を調べ、相関のある要因を管理する必要がある</a:t>
                      </a: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9212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200" b="1" dirty="0">
                          <a:latin typeface="HG丸ｺﾞｼｯｸM-PRO" panose="020F0600000000000000" pitchFamily="50" charset="-128"/>
                          <a:ea typeface="HG丸ｺﾞｼｯｸM-PRO" panose="020F0600000000000000" pitchFamily="50" charset="-128"/>
                        </a:rPr>
                        <a:t>無相関</a:t>
                      </a:r>
                    </a:p>
                  </a:txBody>
                  <a:tcPr marL="91447" marR="91447"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100" dirty="0">
                        <a:latin typeface="HG丸ｺﾞｼｯｸM-PRO" panose="020F0600000000000000" pitchFamily="50" charset="-128"/>
                        <a:ea typeface="HG丸ｺﾞｼｯｸM-PRO" panose="020F0600000000000000" pitchFamily="50" charset="-128"/>
                      </a:endParaRP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a:latin typeface="HG丸ｺﾞｼｯｸM-PRO" panose="020F0600000000000000" pitchFamily="50" charset="-128"/>
                          <a:ea typeface="HG丸ｺﾞｼｯｸM-PRO" panose="020F0600000000000000" pitchFamily="50" charset="-128"/>
                        </a:rPr>
                        <a:t>x </a:t>
                      </a:r>
                      <a:r>
                        <a:rPr lang="ja-JP" altLang="en-US" sz="1200" dirty="0">
                          <a:latin typeface="HG丸ｺﾞｼｯｸM-PRO" panose="020F0600000000000000" pitchFamily="50" charset="-128"/>
                          <a:ea typeface="HG丸ｺﾞｼｯｸM-PRO" panose="020F0600000000000000" pitchFamily="50" charset="-128"/>
                        </a:rPr>
                        <a:t>以外の要因との関係を調べ、 </a:t>
                      </a:r>
                      <a:r>
                        <a:rPr lang="en-US" altLang="ja-JP" sz="1200" dirty="0">
                          <a:latin typeface="HG丸ｺﾞｼｯｸM-PRO" panose="020F0600000000000000" pitchFamily="50" charset="-128"/>
                          <a:ea typeface="HG丸ｺﾞｼｯｸM-PRO" panose="020F0600000000000000" pitchFamily="50" charset="-128"/>
                        </a:rPr>
                        <a:t>y </a:t>
                      </a:r>
                      <a:r>
                        <a:rPr lang="ja-JP" altLang="en-US" sz="1200" dirty="0">
                          <a:latin typeface="HG丸ｺﾞｼｯｸM-PRO" panose="020F0600000000000000" pitchFamily="50" charset="-128"/>
                          <a:ea typeface="HG丸ｺﾞｼｯｸM-PRO" panose="020F0600000000000000" pitchFamily="50" charset="-128"/>
                        </a:rPr>
                        <a:t>と相関のある要因を見つけ出す事が必要である</a:t>
                      </a:r>
                    </a:p>
                    <a:p>
                      <a:pPr algn="l"/>
                      <a:endParaRPr kumimoji="1" lang="ja-JP" altLang="en-US" sz="1200" dirty="0">
                        <a:latin typeface="HG丸ｺﾞｼｯｸM-PRO" panose="020F0600000000000000" pitchFamily="50" charset="-128"/>
                        <a:ea typeface="HG丸ｺﾞｼｯｸM-PRO" panose="020F0600000000000000" pitchFamily="50" charset="-128"/>
                      </a:endParaRP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pic>
        <p:nvPicPr>
          <p:cNvPr id="59424" name="Picture 6"/>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b="14998"/>
          <a:stretch/>
        </p:blipFill>
        <p:spPr bwMode="auto">
          <a:xfrm>
            <a:off x="9909720" y="2020286"/>
            <a:ext cx="3612232" cy="2433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425" name="Rectangle 8"/>
          <p:cNvSpPr>
            <a:spLocks noChangeArrowheads="1"/>
          </p:cNvSpPr>
          <p:nvPr/>
        </p:nvSpPr>
        <p:spPr bwMode="auto">
          <a:xfrm>
            <a:off x="107950" y="431800"/>
            <a:ext cx="6264275" cy="284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nSpc>
                <a:spcPct val="120000"/>
              </a:lnSpc>
              <a:spcBef>
                <a:spcPct val="0"/>
              </a:spcBef>
              <a:buFontTx/>
              <a:buNone/>
            </a:pP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en-US" altLang="ja-JP" sz="1200">
                <a:latin typeface="HG丸ｺﾞｼｯｸM-PRO" panose="020F0600000000000000" pitchFamily="50" charset="-128"/>
                <a:ea typeface="HG丸ｺﾞｼｯｸM-PRO" panose="020F0600000000000000" pitchFamily="50" charset="-128"/>
                <a:cs typeface="Times New Roman" panose="02020603050405020304" pitchFamily="18" charset="0"/>
              </a:rPr>
              <a:t>1</a:t>
            </a:r>
            <a:r>
              <a:rPr lang="ja-JP" altLang="en-US" sz="1200">
                <a:latin typeface="HG丸ｺﾞｼｯｸM-PRO" panose="020F0600000000000000" pitchFamily="50" charset="-128"/>
                <a:ea typeface="HG丸ｺﾞｼｯｸM-PRO" panose="020F0600000000000000" pitchFamily="50" charset="-128"/>
                <a:cs typeface="Times New Roman" panose="02020603050405020304" pitchFamily="18" charset="0"/>
              </a:rPr>
              <a:t>）散布図とは</a:t>
            </a:r>
          </a:p>
        </p:txBody>
      </p:sp>
      <p:sp>
        <p:nvSpPr>
          <p:cNvPr id="59426" name="Text Box 12"/>
          <p:cNvSpPr txBox="1">
            <a:spLocks noChangeArrowheads="1"/>
          </p:cNvSpPr>
          <p:nvPr/>
        </p:nvSpPr>
        <p:spPr bwMode="auto">
          <a:xfrm>
            <a:off x="1225052" y="4238622"/>
            <a:ext cx="4343400" cy="24511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1000" dirty="0">
                <a:latin typeface="HG丸ｺﾞｼｯｸM-PRO" panose="020F0600000000000000" pitchFamily="50" charset="-128"/>
                <a:ea typeface="HG丸ｺﾞｼｯｸM-PRO" panose="020F0600000000000000" pitchFamily="50" charset="-128"/>
              </a:rPr>
              <a:t>図１３．電磁マグネットの切れ電圧とホールド電圧の散布図</a:t>
            </a:r>
          </a:p>
        </p:txBody>
      </p:sp>
      <p:sp>
        <p:nvSpPr>
          <p:cNvPr id="59427" name="Rectangle 997"/>
          <p:cNvSpPr>
            <a:spLocks noChangeArrowheads="1"/>
          </p:cNvSpPr>
          <p:nvPr/>
        </p:nvSpPr>
        <p:spPr bwMode="auto">
          <a:xfrm>
            <a:off x="71438" y="15875"/>
            <a:ext cx="2959100"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latin typeface="HG丸ｺﾞｼｯｸM-PRO" panose="020F0600000000000000" pitchFamily="50" charset="-128"/>
                <a:ea typeface="HG丸ｺﾞｼｯｸM-PRO" panose="020F0600000000000000" pitchFamily="50" charset="-128"/>
                <a:cs typeface="Times New Roman" panose="02020603050405020304" pitchFamily="18" charset="0"/>
              </a:rPr>
              <a:t>４</a:t>
            </a:r>
            <a:r>
              <a:rPr lang="en-US" altLang="ja-JP" sz="1600" b="1">
                <a:latin typeface="HG丸ｺﾞｼｯｸM-PRO" panose="020F0600000000000000" pitchFamily="50" charset="-128"/>
                <a:ea typeface="HG丸ｺﾞｼｯｸM-PRO" panose="020F0600000000000000" pitchFamily="50" charset="-128"/>
                <a:cs typeface="Times New Roman" panose="02020603050405020304" pitchFamily="18" charset="0"/>
              </a:rPr>
              <a:t>.4.</a:t>
            </a:r>
            <a:r>
              <a:rPr lang="ja-JP" altLang="en-US" sz="1600" b="1">
                <a:latin typeface="HG丸ｺﾞｼｯｸM-PRO" panose="020F0600000000000000" pitchFamily="50" charset="-128"/>
                <a:ea typeface="HG丸ｺﾞｼｯｸM-PRO" panose="020F0600000000000000" pitchFamily="50" charset="-128"/>
                <a:cs typeface="Times New Roman" panose="02020603050405020304" pitchFamily="18" charset="0"/>
              </a:rPr>
              <a:t>７　散布図</a:t>
            </a:r>
          </a:p>
        </p:txBody>
      </p:sp>
      <p:sp>
        <p:nvSpPr>
          <p:cNvPr id="59428" name="Rectangle 8"/>
          <p:cNvSpPr>
            <a:spLocks noChangeArrowheads="1"/>
          </p:cNvSpPr>
          <p:nvPr/>
        </p:nvSpPr>
        <p:spPr bwMode="auto">
          <a:xfrm>
            <a:off x="539750" y="704528"/>
            <a:ext cx="6264275" cy="4985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nSpc>
                <a:spcPct val="120000"/>
              </a:lnSpc>
              <a:spcBef>
                <a:spcPct val="0"/>
              </a:spcBef>
              <a:buFontTx/>
              <a:buNone/>
            </a:pPr>
            <a:r>
              <a:rPr lang="ja-JP" altLang="en-US" sz="1100" dirty="0">
                <a:latin typeface="HG丸ｺﾞｼｯｸM-PRO" panose="020F0600000000000000" pitchFamily="50" charset="-128"/>
                <a:ea typeface="HG丸ｺﾞｼｯｸM-PRO" panose="020F0600000000000000" pitchFamily="50" charset="-128"/>
                <a:cs typeface="Times New Roman" panose="02020603050405020304" pitchFamily="18" charset="0"/>
              </a:rPr>
              <a:t>散布図とは、人の身長と体重のように、対になった１組のデータをとり、横軸に要因系を</a:t>
            </a:r>
            <a:br>
              <a:rPr lang="ja-JP" altLang="en-US" sz="1100" dirty="0">
                <a:latin typeface="HG丸ｺﾞｼｯｸM-PRO" panose="020F0600000000000000" pitchFamily="50" charset="-128"/>
                <a:ea typeface="HG丸ｺﾞｼｯｸM-PRO" panose="020F0600000000000000" pitchFamily="50" charset="-128"/>
                <a:cs typeface="Times New Roman" panose="02020603050405020304" pitchFamily="18" charset="0"/>
              </a:rPr>
            </a:br>
            <a:r>
              <a:rPr lang="ja-JP" altLang="en-US" sz="1100" dirty="0">
                <a:latin typeface="HG丸ｺﾞｼｯｸM-PRO" panose="020F0600000000000000" pitchFamily="50" charset="-128"/>
                <a:ea typeface="HG丸ｺﾞｼｯｸM-PRO" panose="020F0600000000000000" pitchFamily="50" charset="-128"/>
                <a:cs typeface="Times New Roman" panose="02020603050405020304" pitchFamily="18" charset="0"/>
              </a:rPr>
              <a:t>縦軸に結果系（特性値）を目盛り、打点したもの</a:t>
            </a:r>
          </a:p>
        </p:txBody>
      </p:sp>
      <p:sp>
        <p:nvSpPr>
          <p:cNvPr id="59429" name="Rectangle 10"/>
          <p:cNvSpPr>
            <a:spLocks noChangeArrowheads="1"/>
          </p:cNvSpPr>
          <p:nvPr/>
        </p:nvSpPr>
        <p:spPr bwMode="auto">
          <a:xfrm>
            <a:off x="107950" y="4448493"/>
            <a:ext cx="1570038"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（４）散布図の見方</a:t>
            </a:r>
          </a:p>
        </p:txBody>
      </p:sp>
      <p:sp>
        <p:nvSpPr>
          <p:cNvPr id="59430" name="Rectangle 10"/>
          <p:cNvSpPr>
            <a:spLocks noChangeArrowheads="1"/>
          </p:cNvSpPr>
          <p:nvPr/>
        </p:nvSpPr>
        <p:spPr bwMode="auto">
          <a:xfrm>
            <a:off x="107950" y="2067026"/>
            <a:ext cx="1416050" cy="277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a:t>
            </a:r>
            <a:r>
              <a:rPr lang="en-US" altLang="ja-JP" sz="1200" dirty="0">
                <a:latin typeface="HG丸ｺﾞｼｯｸM-PRO" panose="020F0600000000000000" pitchFamily="50" charset="-128"/>
                <a:ea typeface="HG丸ｺﾞｼｯｸM-PRO" panose="020F0600000000000000" pitchFamily="50" charset="-128"/>
              </a:rPr>
              <a:t>3</a:t>
            </a:r>
            <a:r>
              <a:rPr lang="ja-JP" altLang="en-US" sz="1200" dirty="0">
                <a:latin typeface="HG丸ｺﾞｼｯｸM-PRO" panose="020F0600000000000000" pitchFamily="50" charset="-128"/>
                <a:ea typeface="HG丸ｺﾞｼｯｸM-PRO" panose="020F0600000000000000" pitchFamily="50" charset="-128"/>
              </a:rPr>
              <a:t>）散布図の例</a:t>
            </a:r>
          </a:p>
        </p:txBody>
      </p:sp>
      <p:pic>
        <p:nvPicPr>
          <p:cNvPr id="59431" name="図 4"/>
          <p:cNvPicPr>
            <a:picLocks noChangeAspect="1"/>
          </p:cNvPicPr>
          <p:nvPr/>
        </p:nvPicPr>
        <p:blipFill rotWithShape="1">
          <a:blip r:embed="rId3">
            <a:extLst>
              <a:ext uri="{BEBA8EAE-BF5A-486C-A8C5-ECC9F3942E4B}">
                <a14:imgProps xmlns:a14="http://schemas.microsoft.com/office/drawing/2010/main">
                  <a14:imgLayer r:embed="rId4">
                    <a14:imgEffect>
                      <a14:brightnessContrast contrast="-1000"/>
                    </a14:imgEffect>
                  </a14:imgLayer>
                </a14:imgProps>
              </a:ext>
              <a:ext uri="{28A0092B-C50C-407E-A947-70E740481C1C}">
                <a14:useLocalDpi xmlns:a14="http://schemas.microsoft.com/office/drawing/2010/main" val="0"/>
              </a:ext>
            </a:extLst>
          </a:blip>
          <a:stretch/>
        </p:blipFill>
        <p:spPr bwMode="auto">
          <a:xfrm>
            <a:off x="9816820" y="4586605"/>
            <a:ext cx="6645216" cy="5035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Rectangle 8"/>
          <p:cNvSpPr>
            <a:spLocks noChangeArrowheads="1"/>
          </p:cNvSpPr>
          <p:nvPr/>
        </p:nvSpPr>
        <p:spPr bwMode="auto">
          <a:xfrm>
            <a:off x="107950" y="1252643"/>
            <a:ext cx="6438900"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dirty="0">
                <a:latin typeface="HG丸ｺﾞｼｯｸM-PRO" panose="020F0600000000000000" pitchFamily="50" charset="-128"/>
                <a:ea typeface="HG丸ｺﾞｼｯｸM-PRO" panose="020F0600000000000000" pitchFamily="50" charset="-128"/>
                <a:cs typeface="Times New Roman" panose="02020603050405020304" pitchFamily="18" charset="0"/>
              </a:rPr>
              <a:t>（</a:t>
            </a:r>
            <a:r>
              <a:rPr lang="en-US" altLang="ja-JP" sz="1200" dirty="0">
                <a:latin typeface="HG丸ｺﾞｼｯｸM-PRO" panose="020F0600000000000000" pitchFamily="50" charset="-128"/>
                <a:ea typeface="HG丸ｺﾞｼｯｸM-PRO" panose="020F0600000000000000" pitchFamily="50" charset="-128"/>
                <a:cs typeface="Times New Roman" panose="02020603050405020304" pitchFamily="18" charset="0"/>
              </a:rPr>
              <a:t>2</a:t>
            </a:r>
            <a:r>
              <a:rPr lang="ja-JP" altLang="en-US" sz="1200" dirty="0">
                <a:latin typeface="HG丸ｺﾞｼｯｸM-PRO" panose="020F0600000000000000" pitchFamily="50" charset="-128"/>
                <a:ea typeface="HG丸ｺﾞｼｯｸM-PRO" panose="020F0600000000000000" pitchFamily="50" charset="-128"/>
                <a:cs typeface="Times New Roman" panose="02020603050405020304" pitchFamily="18" charset="0"/>
              </a:rPr>
              <a:t>）どんな時に使うもの</a:t>
            </a:r>
          </a:p>
        </p:txBody>
      </p:sp>
      <p:sp>
        <p:nvSpPr>
          <p:cNvPr id="17" name="Rectangle 8"/>
          <p:cNvSpPr>
            <a:spLocks noChangeArrowheads="1"/>
          </p:cNvSpPr>
          <p:nvPr/>
        </p:nvSpPr>
        <p:spPr bwMode="auto">
          <a:xfrm>
            <a:off x="535521" y="1553214"/>
            <a:ext cx="5798070" cy="4985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nSpc>
                <a:spcPct val="120000"/>
              </a:lnSpc>
              <a:spcBef>
                <a:spcPct val="0"/>
              </a:spcBef>
              <a:buFontTx/>
              <a:buNone/>
            </a:pPr>
            <a:r>
              <a:rPr lang="ja-JP" altLang="en-US" sz="1100" dirty="0">
                <a:latin typeface="HG丸ｺﾞｼｯｸM-PRO" panose="020F0600000000000000" pitchFamily="50" charset="-128"/>
                <a:ea typeface="HG丸ｺﾞｼｯｸM-PRO" panose="020F0600000000000000" pitchFamily="50" charset="-128"/>
                <a:cs typeface="Times New Roman" panose="02020603050405020304" pitchFamily="18" charset="0"/>
              </a:rPr>
              <a:t>散布図は「対象となる２つの特性値と要因、要因と要因などの関係」を調べるために用いられる。</a:t>
            </a:r>
          </a:p>
        </p:txBody>
      </p:sp>
      <p:grpSp>
        <p:nvGrpSpPr>
          <p:cNvPr id="13" name="グループ化 12"/>
          <p:cNvGrpSpPr/>
          <p:nvPr/>
        </p:nvGrpSpPr>
        <p:grpSpPr>
          <a:xfrm>
            <a:off x="7173416" y="2167649"/>
            <a:ext cx="2268345" cy="2163334"/>
            <a:chOff x="4399074" y="2167649"/>
            <a:chExt cx="2268345" cy="2163334"/>
          </a:xfrm>
        </p:grpSpPr>
        <p:cxnSp>
          <p:nvCxnSpPr>
            <p:cNvPr id="4" name="直線コネクタ 3"/>
            <p:cNvCxnSpPr/>
            <p:nvPr/>
          </p:nvCxnSpPr>
          <p:spPr bwMode="auto">
            <a:xfrm>
              <a:off x="4797152" y="2283203"/>
              <a:ext cx="0" cy="180020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 name="直線コネクタ 19"/>
            <p:cNvCxnSpPr/>
            <p:nvPr/>
          </p:nvCxnSpPr>
          <p:spPr bwMode="auto">
            <a:xfrm rot="5400000">
              <a:off x="5697252" y="3183304"/>
              <a:ext cx="0" cy="180020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 name="テキスト ボックス 4"/>
            <p:cNvSpPr txBox="1"/>
            <p:nvPr/>
          </p:nvSpPr>
          <p:spPr bwMode="auto">
            <a:xfrm>
              <a:off x="4581128" y="2167649"/>
              <a:ext cx="28245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500" dirty="0">
                  <a:latin typeface="HG丸ｺﾞｼｯｸM-PRO" panose="020F0600000000000000" pitchFamily="50" charset="-128"/>
                  <a:ea typeface="HG丸ｺﾞｼｯｸM-PRO" panose="020F0600000000000000" pitchFamily="50" charset="-128"/>
                  <a:cs typeface="Times New Roman" pitchFamily="18" charset="0"/>
                </a:rPr>
                <a:t>(V)</a:t>
              </a:r>
              <a:endParaRPr kumimoji="1" lang="ja-JP" altLang="en-US" sz="5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22" name="テキスト ボックス 21"/>
            <p:cNvSpPr txBox="1"/>
            <p:nvPr/>
          </p:nvSpPr>
          <p:spPr bwMode="auto">
            <a:xfrm>
              <a:off x="6384969" y="4070259"/>
              <a:ext cx="28245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500" dirty="0">
                  <a:latin typeface="HG丸ｺﾞｼｯｸM-PRO" panose="020F0600000000000000" pitchFamily="50" charset="-128"/>
                  <a:ea typeface="HG丸ｺﾞｼｯｸM-PRO" panose="020F0600000000000000" pitchFamily="50" charset="-128"/>
                  <a:cs typeface="Times New Roman" pitchFamily="18" charset="0"/>
                </a:rPr>
                <a:t>(V)</a:t>
              </a:r>
              <a:endParaRPr kumimoji="1" lang="ja-JP" altLang="en-US" sz="5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23" name="テキスト ボックス 22"/>
            <p:cNvSpPr txBox="1"/>
            <p:nvPr/>
          </p:nvSpPr>
          <p:spPr bwMode="auto">
            <a:xfrm>
              <a:off x="4488362" y="2408419"/>
              <a:ext cx="123111" cy="1006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lIns="0" tIns="0" rIns="0" bIns="0" rtlCol="0" anchor="ctr" anchorCtr="0">
              <a:spAutoFit/>
            </a:bodyPr>
            <a:lstStyle/>
            <a:p>
              <a:pPr algn="ctr" eaLnBrk="1" hangingPunct="1">
                <a:spcBef>
                  <a:spcPct val="0"/>
                </a:spcBef>
                <a:buFontTx/>
                <a:buNone/>
              </a:pPr>
              <a:r>
                <a:rPr lang="ja-JP" altLang="en-US" sz="800" dirty="0">
                  <a:latin typeface="HG丸ｺﾞｼｯｸM-PRO" panose="020F0600000000000000" pitchFamily="50" charset="-128"/>
                  <a:ea typeface="HG丸ｺﾞｼｯｸM-PRO" panose="020F0600000000000000" pitchFamily="50" charset="-128"/>
                  <a:cs typeface="Times New Roman" pitchFamily="18" charset="0"/>
                </a:rPr>
                <a:t>ホールド電圧</a:t>
              </a:r>
              <a:endParaRPr kumimoji="1" lang="ja-JP" altLang="en-US" sz="8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24" name="テキスト ボックス 23"/>
            <p:cNvSpPr txBox="1"/>
            <p:nvPr/>
          </p:nvSpPr>
          <p:spPr bwMode="auto">
            <a:xfrm>
              <a:off x="4399074" y="3241379"/>
              <a:ext cx="30168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600" dirty="0">
                  <a:latin typeface="HG丸ｺﾞｼｯｸM-PRO" panose="020F0600000000000000" pitchFamily="50" charset="-128"/>
                  <a:ea typeface="HG丸ｺﾞｼｯｸM-PRO" panose="020F0600000000000000" pitchFamily="50" charset="-128"/>
                  <a:cs typeface="Times New Roman" pitchFamily="18" charset="0"/>
                </a:rPr>
                <a:t>(V)</a:t>
              </a:r>
              <a:endParaRPr kumimoji="1" lang="ja-JP" altLang="en-US" sz="6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25" name="テキスト ボックス 24"/>
            <p:cNvSpPr txBox="1"/>
            <p:nvPr/>
          </p:nvSpPr>
          <p:spPr bwMode="auto">
            <a:xfrm>
              <a:off x="5157207" y="4207872"/>
              <a:ext cx="1145516"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rtlCol="0" anchor="ctr" anchorCtr="0">
              <a:spAutoFit/>
            </a:bodyPr>
            <a:lstStyle/>
            <a:p>
              <a:pPr algn="ctr" eaLnBrk="1" hangingPunct="1">
                <a:spcBef>
                  <a:spcPct val="0"/>
                </a:spcBef>
                <a:buFontTx/>
                <a:buNone/>
              </a:pPr>
              <a:r>
                <a:rPr lang="ja-JP" altLang="en-US" sz="800" dirty="0">
                  <a:latin typeface="HG丸ｺﾞｼｯｸM-PRO" panose="020F0600000000000000" pitchFamily="50" charset="-128"/>
                  <a:ea typeface="HG丸ｺﾞｼｯｸM-PRO" panose="020F0600000000000000" pitchFamily="50" charset="-128"/>
                  <a:cs typeface="Times New Roman" pitchFamily="18" charset="0"/>
                </a:rPr>
                <a:t>切れ電圧（</a:t>
              </a:r>
              <a:r>
                <a:rPr lang="en-US" altLang="ja-JP" sz="800" dirty="0">
                  <a:latin typeface="HG丸ｺﾞｼｯｸM-PRO" panose="020F0600000000000000" pitchFamily="50" charset="-128"/>
                  <a:ea typeface="HG丸ｺﾞｼｯｸM-PRO" panose="020F0600000000000000" pitchFamily="50" charset="-128"/>
                  <a:cs typeface="Times New Roman" pitchFamily="18" charset="0"/>
                </a:rPr>
                <a:t>V</a:t>
              </a:r>
              <a:r>
                <a:rPr lang="ja-JP" altLang="en-US" sz="800" dirty="0">
                  <a:latin typeface="HG丸ｺﾞｼｯｸM-PRO" panose="020F0600000000000000" pitchFamily="50" charset="-128"/>
                  <a:ea typeface="HG丸ｺﾞｼｯｸM-PRO" panose="020F0600000000000000" pitchFamily="50" charset="-128"/>
                  <a:cs typeface="Times New Roman" pitchFamily="18" charset="0"/>
                </a:rPr>
                <a:t>）</a:t>
              </a:r>
              <a:endParaRPr kumimoji="1" lang="ja-JP" altLang="en-US" sz="800" dirty="0">
                <a:latin typeface="HG丸ｺﾞｼｯｸM-PRO" panose="020F0600000000000000" pitchFamily="50" charset="-128"/>
                <a:ea typeface="HG丸ｺﾞｼｯｸM-PRO" panose="020F0600000000000000" pitchFamily="50" charset="-128"/>
                <a:cs typeface="Times New Roman" pitchFamily="18" charset="0"/>
              </a:endParaRPr>
            </a:p>
          </p:txBody>
        </p:sp>
        <p:grpSp>
          <p:nvGrpSpPr>
            <p:cNvPr id="11" name="グループ化 10"/>
            <p:cNvGrpSpPr/>
            <p:nvPr/>
          </p:nvGrpSpPr>
          <p:grpSpPr>
            <a:xfrm>
              <a:off x="4799644" y="2453040"/>
              <a:ext cx="57480" cy="1442700"/>
              <a:chOff x="2489416" y="2453040"/>
              <a:chExt cx="57480" cy="1442700"/>
            </a:xfrm>
          </p:grpSpPr>
          <p:cxnSp>
            <p:nvCxnSpPr>
              <p:cNvPr id="7" name="直線コネクタ 6"/>
              <p:cNvCxnSpPr/>
              <p:nvPr/>
            </p:nvCxnSpPr>
            <p:spPr bwMode="auto">
              <a:xfrm>
                <a:off x="2492896" y="2453040"/>
                <a:ext cx="54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直線コネクタ 27"/>
              <p:cNvCxnSpPr/>
              <p:nvPr/>
            </p:nvCxnSpPr>
            <p:spPr bwMode="auto">
              <a:xfrm>
                <a:off x="2492896" y="2633377"/>
                <a:ext cx="54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 name="直線コネクタ 28"/>
              <p:cNvCxnSpPr/>
              <p:nvPr/>
            </p:nvCxnSpPr>
            <p:spPr bwMode="auto">
              <a:xfrm>
                <a:off x="2489416" y="3895740"/>
                <a:ext cx="54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 name="直線コネクタ 30"/>
              <p:cNvCxnSpPr/>
              <p:nvPr/>
            </p:nvCxnSpPr>
            <p:spPr bwMode="auto">
              <a:xfrm>
                <a:off x="2489416" y="3715401"/>
                <a:ext cx="54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 name="直線コネクタ 32"/>
              <p:cNvCxnSpPr/>
              <p:nvPr/>
            </p:nvCxnSpPr>
            <p:spPr bwMode="auto">
              <a:xfrm>
                <a:off x="2489416" y="3354726"/>
                <a:ext cx="54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 name="直線コネクタ 33"/>
              <p:cNvCxnSpPr/>
              <p:nvPr/>
            </p:nvCxnSpPr>
            <p:spPr bwMode="auto">
              <a:xfrm>
                <a:off x="2489416" y="3535064"/>
                <a:ext cx="54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直線コネクタ 35"/>
              <p:cNvCxnSpPr/>
              <p:nvPr/>
            </p:nvCxnSpPr>
            <p:spPr bwMode="auto">
              <a:xfrm>
                <a:off x="2489416" y="3174389"/>
                <a:ext cx="54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直線コネクタ 36"/>
              <p:cNvCxnSpPr/>
              <p:nvPr/>
            </p:nvCxnSpPr>
            <p:spPr bwMode="auto">
              <a:xfrm>
                <a:off x="2489416" y="2994052"/>
                <a:ext cx="54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直線コネクタ 37"/>
              <p:cNvCxnSpPr/>
              <p:nvPr/>
            </p:nvCxnSpPr>
            <p:spPr bwMode="auto">
              <a:xfrm>
                <a:off x="2489416" y="2813715"/>
                <a:ext cx="54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pic>
          <p:nvPicPr>
            <p:cNvPr id="9" name="図 8"/>
            <p:cNvPicPr>
              <a:picLocks/>
            </p:cNvPicPr>
            <p:nvPr/>
          </p:nvPicPr>
          <p:blipFill>
            <a:blip r:embed="rId5"/>
            <a:stretch>
              <a:fillRect/>
            </a:stretch>
          </p:blipFill>
          <p:spPr>
            <a:xfrm rot="5400000">
              <a:off x="5721833" y="3305676"/>
              <a:ext cx="49091" cy="1512000"/>
            </a:xfrm>
            <a:prstGeom prst="rect">
              <a:avLst/>
            </a:prstGeom>
          </p:spPr>
        </p:pic>
      </p:grpSp>
      <p:sp>
        <p:nvSpPr>
          <p:cNvPr id="40" name="テキスト ボックス 39"/>
          <p:cNvSpPr txBox="1"/>
          <p:nvPr/>
        </p:nvSpPr>
        <p:spPr bwMode="auto">
          <a:xfrm>
            <a:off x="7688921" y="2285209"/>
            <a:ext cx="851515"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lang="ja-JP" altLang="en-US" sz="500" b="1" dirty="0">
                <a:latin typeface="HG丸ｺﾞｼｯｸM-PRO" panose="020F0600000000000000" pitchFamily="50" charset="-128"/>
                <a:ea typeface="HG丸ｺﾞｼｯｸM-PRO" panose="020F0600000000000000" pitchFamily="50" charset="-128"/>
                <a:cs typeface="Times New Roman" pitchFamily="18" charset="0"/>
              </a:rPr>
              <a:t>製　品：</a:t>
            </a:r>
            <a:r>
              <a:rPr lang="en-US" altLang="ja-JP" sz="500" b="1" dirty="0">
                <a:latin typeface="HG丸ｺﾞｼｯｸM-PRO" panose="020F0600000000000000" pitchFamily="50" charset="-128"/>
                <a:ea typeface="HG丸ｺﾞｼｯｸM-PRO" panose="020F0600000000000000" pitchFamily="50" charset="-128"/>
                <a:cs typeface="Times New Roman" pitchFamily="18" charset="0"/>
              </a:rPr>
              <a:t>ABC-61</a:t>
            </a:r>
          </a:p>
          <a:p>
            <a:pPr eaLnBrk="1" hangingPunct="1">
              <a:spcBef>
                <a:spcPct val="0"/>
              </a:spcBef>
              <a:buFontTx/>
              <a:buNone/>
            </a:pPr>
            <a:r>
              <a:rPr kumimoji="1" lang="ja-JP" altLang="en-US" sz="500" b="1" dirty="0">
                <a:latin typeface="HG丸ｺﾞｼｯｸM-PRO" panose="020F0600000000000000" pitchFamily="50" charset="-128"/>
                <a:ea typeface="HG丸ｺﾞｼｯｸM-PRO" panose="020F0600000000000000" pitchFamily="50" charset="-128"/>
                <a:cs typeface="Times New Roman" pitchFamily="18" charset="0"/>
              </a:rPr>
              <a:t>測　定：</a:t>
            </a:r>
            <a:r>
              <a:rPr kumimoji="1" lang="en-US" altLang="ja-JP" sz="500" b="1" dirty="0">
                <a:latin typeface="HG丸ｺﾞｼｯｸM-PRO" panose="020F0600000000000000" pitchFamily="50" charset="-128"/>
                <a:ea typeface="HG丸ｺﾞｼｯｸM-PRO" panose="020F0600000000000000" pitchFamily="50" charset="-128"/>
                <a:cs typeface="Times New Roman" pitchFamily="18" charset="0"/>
              </a:rPr>
              <a:t>2020.07.21</a:t>
            </a:r>
          </a:p>
          <a:p>
            <a:pPr eaLnBrk="1" hangingPunct="1">
              <a:spcBef>
                <a:spcPct val="0"/>
              </a:spcBef>
              <a:buFontTx/>
              <a:buNone/>
            </a:pPr>
            <a:r>
              <a:rPr lang="ja-JP" altLang="en-US" sz="500" b="1" dirty="0">
                <a:latin typeface="HG丸ｺﾞｼｯｸM-PRO" panose="020F0600000000000000" pitchFamily="50" charset="-128"/>
                <a:ea typeface="HG丸ｺﾞｼｯｸM-PRO" panose="020F0600000000000000" pitchFamily="50" charset="-128"/>
                <a:cs typeface="Times New Roman" pitchFamily="18" charset="0"/>
              </a:rPr>
              <a:t>作　成：</a:t>
            </a:r>
            <a:r>
              <a:rPr lang="en-US" altLang="ja-JP" sz="500" b="1" dirty="0">
                <a:latin typeface="HG丸ｺﾞｼｯｸM-PRO" panose="020F0600000000000000" pitchFamily="50" charset="-128"/>
                <a:ea typeface="HG丸ｺﾞｼｯｸM-PRO" panose="020F0600000000000000" pitchFamily="50" charset="-128"/>
                <a:cs typeface="Times New Roman" pitchFamily="18" charset="0"/>
              </a:rPr>
              <a:t>2020.07.30</a:t>
            </a:r>
          </a:p>
          <a:p>
            <a:pPr eaLnBrk="1" hangingPunct="1">
              <a:spcBef>
                <a:spcPct val="0"/>
              </a:spcBef>
              <a:buFontTx/>
              <a:buNone/>
            </a:pPr>
            <a:r>
              <a:rPr kumimoji="1" lang="ja-JP" altLang="en-US" sz="500" b="1" dirty="0">
                <a:latin typeface="HG丸ｺﾞｼｯｸM-PRO" panose="020F0600000000000000" pitchFamily="50" charset="-128"/>
                <a:ea typeface="HG丸ｺﾞｼｯｸM-PRO" panose="020F0600000000000000" pitchFamily="50" charset="-128"/>
                <a:cs typeface="Times New Roman" pitchFamily="18" charset="0"/>
              </a:rPr>
              <a:t>作成者：石川</a:t>
            </a:r>
            <a:endParaRPr kumimoji="1" lang="en-US" altLang="ja-JP" sz="500" b="1" dirty="0">
              <a:latin typeface="HG丸ｺﾞｼｯｸM-PRO" panose="020F0600000000000000" pitchFamily="50" charset="-128"/>
              <a:ea typeface="HG丸ｺﾞｼｯｸM-PRO" panose="020F0600000000000000" pitchFamily="50" charset="-128"/>
              <a:cs typeface="Times New Roman" pitchFamily="18" charset="0"/>
            </a:endParaRPr>
          </a:p>
          <a:p>
            <a:pPr eaLnBrk="1" hangingPunct="1">
              <a:spcBef>
                <a:spcPct val="0"/>
              </a:spcBef>
              <a:buFontTx/>
              <a:buNone/>
            </a:pPr>
            <a:r>
              <a:rPr lang="en-US" altLang="ja-JP" sz="500" b="1" dirty="0">
                <a:latin typeface="HG丸ｺﾞｼｯｸM-PRO" panose="020F0600000000000000" pitchFamily="50" charset="-128"/>
                <a:ea typeface="HG丸ｺﾞｼｯｸM-PRO" panose="020F0600000000000000" pitchFamily="50" charset="-128"/>
                <a:cs typeface="Times New Roman" pitchFamily="18" charset="0"/>
              </a:rPr>
              <a:t> n = 50</a:t>
            </a:r>
            <a:endParaRPr kumimoji="1" lang="ja-JP" altLang="en-US" sz="500" b="1"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10" name="楕円 9"/>
          <p:cNvSpPr/>
          <p:nvPr/>
        </p:nvSpPr>
        <p:spPr bwMode="auto">
          <a:xfrm>
            <a:off x="9121576" y="2390419"/>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2" name="楕円 41"/>
          <p:cNvSpPr/>
          <p:nvPr/>
        </p:nvSpPr>
        <p:spPr bwMode="auto">
          <a:xfrm>
            <a:off x="9170332" y="2684593"/>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3" name="楕円 42"/>
          <p:cNvSpPr/>
          <p:nvPr/>
        </p:nvSpPr>
        <p:spPr bwMode="auto">
          <a:xfrm>
            <a:off x="9024225" y="2466299"/>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4" name="楕円 43"/>
          <p:cNvSpPr/>
          <p:nvPr/>
        </p:nvSpPr>
        <p:spPr bwMode="auto">
          <a:xfrm>
            <a:off x="8930560" y="2592595"/>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5" name="楕円 44"/>
          <p:cNvSpPr/>
          <p:nvPr/>
        </p:nvSpPr>
        <p:spPr bwMode="auto">
          <a:xfrm>
            <a:off x="8985254" y="2717301"/>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6" name="楕円 45"/>
          <p:cNvSpPr/>
          <p:nvPr/>
        </p:nvSpPr>
        <p:spPr bwMode="auto">
          <a:xfrm>
            <a:off x="9078176" y="2886734"/>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7" name="楕円 46"/>
          <p:cNvSpPr/>
          <p:nvPr/>
        </p:nvSpPr>
        <p:spPr bwMode="auto">
          <a:xfrm>
            <a:off x="8811407" y="2684272"/>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8" name="楕円 47"/>
          <p:cNvSpPr/>
          <p:nvPr/>
        </p:nvSpPr>
        <p:spPr bwMode="auto">
          <a:xfrm>
            <a:off x="8855129" y="2798512"/>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9" name="楕円 48"/>
          <p:cNvSpPr/>
          <p:nvPr/>
        </p:nvSpPr>
        <p:spPr bwMode="auto">
          <a:xfrm>
            <a:off x="8985813" y="2803474"/>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50" name="楕円 49"/>
          <p:cNvSpPr/>
          <p:nvPr/>
        </p:nvSpPr>
        <p:spPr bwMode="auto">
          <a:xfrm>
            <a:off x="8855129" y="2838579"/>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51" name="楕円 50"/>
          <p:cNvSpPr/>
          <p:nvPr/>
        </p:nvSpPr>
        <p:spPr bwMode="auto">
          <a:xfrm>
            <a:off x="8861642" y="2865606"/>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52" name="楕円 51"/>
          <p:cNvSpPr/>
          <p:nvPr/>
        </p:nvSpPr>
        <p:spPr bwMode="auto">
          <a:xfrm>
            <a:off x="8985570" y="2865606"/>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53" name="楕円 52"/>
          <p:cNvSpPr/>
          <p:nvPr/>
        </p:nvSpPr>
        <p:spPr bwMode="auto">
          <a:xfrm>
            <a:off x="8707288" y="2893712"/>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54" name="楕円 53"/>
          <p:cNvSpPr/>
          <p:nvPr/>
        </p:nvSpPr>
        <p:spPr bwMode="auto">
          <a:xfrm>
            <a:off x="8651666" y="2891716"/>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55" name="楕円 54"/>
          <p:cNvSpPr/>
          <p:nvPr/>
        </p:nvSpPr>
        <p:spPr bwMode="auto">
          <a:xfrm>
            <a:off x="8833069" y="3050231"/>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56" name="楕円 55"/>
          <p:cNvSpPr/>
          <p:nvPr/>
        </p:nvSpPr>
        <p:spPr bwMode="auto">
          <a:xfrm>
            <a:off x="8761409" y="2956098"/>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57" name="楕円 56"/>
          <p:cNvSpPr/>
          <p:nvPr/>
        </p:nvSpPr>
        <p:spPr bwMode="auto">
          <a:xfrm>
            <a:off x="8651666" y="2972710"/>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58" name="楕円 57"/>
          <p:cNvSpPr/>
          <p:nvPr/>
        </p:nvSpPr>
        <p:spPr bwMode="auto">
          <a:xfrm>
            <a:off x="8757076" y="3050231"/>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59" name="楕円 58"/>
          <p:cNvSpPr/>
          <p:nvPr/>
        </p:nvSpPr>
        <p:spPr bwMode="auto">
          <a:xfrm>
            <a:off x="8651666" y="3047847"/>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60" name="楕円 59"/>
          <p:cNvSpPr/>
          <p:nvPr/>
        </p:nvSpPr>
        <p:spPr bwMode="auto">
          <a:xfrm>
            <a:off x="8793407" y="3138775"/>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61" name="楕円 60"/>
          <p:cNvSpPr/>
          <p:nvPr/>
        </p:nvSpPr>
        <p:spPr bwMode="auto">
          <a:xfrm>
            <a:off x="8558403" y="3014156"/>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62" name="楕円 61"/>
          <p:cNvSpPr/>
          <p:nvPr/>
        </p:nvSpPr>
        <p:spPr bwMode="auto">
          <a:xfrm>
            <a:off x="8649561" y="3160606"/>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63" name="楕円 62"/>
          <p:cNvSpPr/>
          <p:nvPr/>
        </p:nvSpPr>
        <p:spPr bwMode="auto">
          <a:xfrm>
            <a:off x="8615666" y="3111797"/>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64" name="楕円 63"/>
          <p:cNvSpPr/>
          <p:nvPr/>
        </p:nvSpPr>
        <p:spPr bwMode="auto">
          <a:xfrm>
            <a:off x="8519140" y="3061244"/>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65" name="楕円 64"/>
          <p:cNvSpPr/>
          <p:nvPr/>
        </p:nvSpPr>
        <p:spPr bwMode="auto">
          <a:xfrm>
            <a:off x="8422203" y="3149989"/>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66" name="楕円 65"/>
          <p:cNvSpPr/>
          <p:nvPr/>
        </p:nvSpPr>
        <p:spPr bwMode="auto">
          <a:xfrm>
            <a:off x="8575103" y="3160606"/>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67" name="楕円 66"/>
          <p:cNvSpPr/>
          <p:nvPr/>
        </p:nvSpPr>
        <p:spPr bwMode="auto">
          <a:xfrm>
            <a:off x="8518645" y="3194493"/>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68" name="楕円 67"/>
          <p:cNvSpPr/>
          <p:nvPr/>
        </p:nvSpPr>
        <p:spPr bwMode="auto">
          <a:xfrm>
            <a:off x="8554645" y="3226015"/>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69" name="楕円 68"/>
          <p:cNvSpPr/>
          <p:nvPr/>
        </p:nvSpPr>
        <p:spPr bwMode="auto">
          <a:xfrm>
            <a:off x="8593252" y="3241056"/>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70" name="楕円 69"/>
          <p:cNvSpPr/>
          <p:nvPr/>
        </p:nvSpPr>
        <p:spPr bwMode="auto">
          <a:xfrm>
            <a:off x="8404203" y="3230101"/>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71" name="楕円 70"/>
          <p:cNvSpPr/>
          <p:nvPr/>
        </p:nvSpPr>
        <p:spPr bwMode="auto">
          <a:xfrm>
            <a:off x="8458638" y="3230867"/>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72" name="楕円 71"/>
          <p:cNvSpPr/>
          <p:nvPr/>
        </p:nvSpPr>
        <p:spPr bwMode="auto">
          <a:xfrm>
            <a:off x="8484325" y="3284613"/>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73" name="楕円 72"/>
          <p:cNvSpPr/>
          <p:nvPr/>
        </p:nvSpPr>
        <p:spPr bwMode="auto">
          <a:xfrm>
            <a:off x="8554645" y="3343195"/>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74" name="楕円 73"/>
          <p:cNvSpPr/>
          <p:nvPr/>
        </p:nvSpPr>
        <p:spPr bwMode="auto">
          <a:xfrm>
            <a:off x="8422203" y="3319594"/>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75" name="楕円 74"/>
          <p:cNvSpPr/>
          <p:nvPr/>
        </p:nvSpPr>
        <p:spPr bwMode="auto">
          <a:xfrm>
            <a:off x="8482645" y="3382755"/>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76" name="楕円 75"/>
          <p:cNvSpPr/>
          <p:nvPr/>
        </p:nvSpPr>
        <p:spPr bwMode="auto">
          <a:xfrm>
            <a:off x="8368974" y="3345950"/>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77" name="楕円 76"/>
          <p:cNvSpPr/>
          <p:nvPr/>
        </p:nvSpPr>
        <p:spPr bwMode="auto">
          <a:xfrm>
            <a:off x="8422912" y="3433194"/>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78" name="楕円 77"/>
          <p:cNvSpPr/>
          <p:nvPr/>
        </p:nvSpPr>
        <p:spPr bwMode="auto">
          <a:xfrm>
            <a:off x="8368974" y="3408789"/>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79" name="楕円 78"/>
          <p:cNvSpPr/>
          <p:nvPr/>
        </p:nvSpPr>
        <p:spPr bwMode="auto">
          <a:xfrm>
            <a:off x="8276206" y="3375988"/>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80" name="楕円 79"/>
          <p:cNvSpPr/>
          <p:nvPr/>
        </p:nvSpPr>
        <p:spPr bwMode="auto">
          <a:xfrm>
            <a:off x="8332974" y="3497589"/>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81" name="楕円 80"/>
          <p:cNvSpPr/>
          <p:nvPr/>
        </p:nvSpPr>
        <p:spPr bwMode="auto">
          <a:xfrm>
            <a:off x="8232971" y="3525264"/>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82" name="楕円 81"/>
          <p:cNvSpPr/>
          <p:nvPr/>
        </p:nvSpPr>
        <p:spPr bwMode="auto">
          <a:xfrm>
            <a:off x="8240206" y="3614208"/>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83" name="楕円 82"/>
          <p:cNvSpPr/>
          <p:nvPr/>
        </p:nvSpPr>
        <p:spPr bwMode="auto">
          <a:xfrm>
            <a:off x="8147981" y="3586948"/>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84" name="楕円 83"/>
          <p:cNvSpPr/>
          <p:nvPr/>
        </p:nvSpPr>
        <p:spPr bwMode="auto">
          <a:xfrm>
            <a:off x="8086547" y="3601866"/>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85" name="楕円 84"/>
          <p:cNvSpPr/>
          <p:nvPr/>
        </p:nvSpPr>
        <p:spPr bwMode="auto">
          <a:xfrm>
            <a:off x="8050547" y="3614208"/>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86" name="楕円 85"/>
          <p:cNvSpPr/>
          <p:nvPr/>
        </p:nvSpPr>
        <p:spPr bwMode="auto">
          <a:xfrm>
            <a:off x="8111382" y="3702836"/>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88" name="楕円 87"/>
          <p:cNvSpPr/>
          <p:nvPr/>
        </p:nvSpPr>
        <p:spPr bwMode="auto">
          <a:xfrm>
            <a:off x="8052950" y="3688039"/>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89" name="楕円 88"/>
          <p:cNvSpPr/>
          <p:nvPr/>
        </p:nvSpPr>
        <p:spPr bwMode="auto">
          <a:xfrm>
            <a:off x="7961618" y="3702836"/>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90" name="楕円 89"/>
          <p:cNvSpPr/>
          <p:nvPr/>
        </p:nvSpPr>
        <p:spPr bwMode="auto">
          <a:xfrm>
            <a:off x="7923900" y="3770012"/>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91" name="楕円 90"/>
          <p:cNvSpPr/>
          <p:nvPr/>
        </p:nvSpPr>
        <p:spPr bwMode="auto">
          <a:xfrm>
            <a:off x="7817375" y="3586948"/>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92" name="楕円 91"/>
          <p:cNvSpPr/>
          <p:nvPr/>
        </p:nvSpPr>
        <p:spPr bwMode="auto">
          <a:xfrm>
            <a:off x="7923900" y="3882787"/>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93" name="楕円 92"/>
          <p:cNvSpPr/>
          <p:nvPr/>
        </p:nvSpPr>
        <p:spPr bwMode="auto">
          <a:xfrm>
            <a:off x="7772325" y="3828275"/>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106" name="テキスト ボックス 105"/>
          <p:cNvSpPr txBox="1"/>
          <p:nvPr/>
        </p:nvSpPr>
        <p:spPr bwMode="auto">
          <a:xfrm>
            <a:off x="7365200" y="4023036"/>
            <a:ext cx="23275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500" dirty="0">
                <a:latin typeface="HG丸ｺﾞｼｯｸM-PRO" panose="020F0600000000000000" pitchFamily="50" charset="-128"/>
                <a:ea typeface="HG丸ｺﾞｼｯｸM-PRO" panose="020F0600000000000000" pitchFamily="50" charset="-128"/>
                <a:cs typeface="Times New Roman" pitchFamily="18" charset="0"/>
              </a:rPr>
              <a:t>0</a:t>
            </a:r>
          </a:p>
        </p:txBody>
      </p:sp>
      <p:sp>
        <p:nvSpPr>
          <p:cNvPr id="109" name="テキスト ボックス 108"/>
          <p:cNvSpPr txBox="1"/>
          <p:nvPr/>
        </p:nvSpPr>
        <p:spPr bwMode="auto">
          <a:xfrm>
            <a:off x="7625490" y="4071879"/>
            <a:ext cx="2936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500" dirty="0">
                <a:latin typeface="HG丸ｺﾞｼｯｸM-PRO" panose="020F0600000000000000" pitchFamily="50" charset="-128"/>
                <a:ea typeface="HG丸ｺﾞｼｯｸM-PRO" panose="020F0600000000000000" pitchFamily="50" charset="-128"/>
                <a:cs typeface="Times New Roman" pitchFamily="18" charset="0"/>
              </a:rPr>
              <a:t>0.2</a:t>
            </a:r>
            <a:endParaRPr kumimoji="1" lang="ja-JP" altLang="en-US" sz="5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110" name="テキスト ボックス 109"/>
          <p:cNvSpPr txBox="1"/>
          <p:nvPr/>
        </p:nvSpPr>
        <p:spPr bwMode="auto">
          <a:xfrm>
            <a:off x="7809231" y="4071879"/>
            <a:ext cx="2936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500" dirty="0">
                <a:latin typeface="HG丸ｺﾞｼｯｸM-PRO" panose="020F0600000000000000" pitchFamily="50" charset="-128"/>
                <a:ea typeface="HG丸ｺﾞｼｯｸM-PRO" panose="020F0600000000000000" pitchFamily="50" charset="-128"/>
                <a:cs typeface="Times New Roman" pitchFamily="18" charset="0"/>
              </a:rPr>
              <a:t>0.4</a:t>
            </a:r>
            <a:endParaRPr kumimoji="1" lang="ja-JP" altLang="en-US" sz="5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111" name="テキスト ボックス 110"/>
          <p:cNvSpPr txBox="1"/>
          <p:nvPr/>
        </p:nvSpPr>
        <p:spPr bwMode="auto">
          <a:xfrm>
            <a:off x="7997618" y="4071879"/>
            <a:ext cx="2936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500" dirty="0">
                <a:latin typeface="HG丸ｺﾞｼｯｸM-PRO" panose="020F0600000000000000" pitchFamily="50" charset="-128"/>
                <a:ea typeface="HG丸ｺﾞｼｯｸM-PRO" panose="020F0600000000000000" pitchFamily="50" charset="-128"/>
                <a:cs typeface="Times New Roman" pitchFamily="18" charset="0"/>
              </a:rPr>
              <a:t>0.6</a:t>
            </a:r>
            <a:endParaRPr kumimoji="1" lang="ja-JP" altLang="en-US" sz="5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112" name="テキスト ボックス 111"/>
          <p:cNvSpPr txBox="1"/>
          <p:nvPr/>
        </p:nvSpPr>
        <p:spPr bwMode="auto">
          <a:xfrm>
            <a:off x="8191175" y="4071879"/>
            <a:ext cx="2936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500" dirty="0">
                <a:latin typeface="HG丸ｺﾞｼｯｸM-PRO" panose="020F0600000000000000" pitchFamily="50" charset="-128"/>
                <a:ea typeface="HG丸ｺﾞｼｯｸM-PRO" panose="020F0600000000000000" pitchFamily="50" charset="-128"/>
                <a:cs typeface="Times New Roman" pitchFamily="18" charset="0"/>
              </a:rPr>
              <a:t>0.8</a:t>
            </a:r>
            <a:endParaRPr kumimoji="1" lang="ja-JP" altLang="en-US" sz="5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113" name="テキスト ボックス 112"/>
          <p:cNvSpPr txBox="1"/>
          <p:nvPr/>
        </p:nvSpPr>
        <p:spPr bwMode="auto">
          <a:xfrm>
            <a:off x="8373891" y="4071879"/>
            <a:ext cx="2936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500" dirty="0">
                <a:latin typeface="HG丸ｺﾞｼｯｸM-PRO" panose="020F0600000000000000" pitchFamily="50" charset="-128"/>
                <a:ea typeface="HG丸ｺﾞｼｯｸM-PRO" panose="020F0600000000000000" pitchFamily="50" charset="-128"/>
                <a:cs typeface="Times New Roman" pitchFamily="18" charset="0"/>
              </a:rPr>
              <a:t>1.0</a:t>
            </a:r>
            <a:endParaRPr kumimoji="1" lang="ja-JP" altLang="en-US" sz="5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114" name="テキスト ボックス 113"/>
          <p:cNvSpPr txBox="1"/>
          <p:nvPr/>
        </p:nvSpPr>
        <p:spPr bwMode="auto">
          <a:xfrm>
            <a:off x="8560526" y="4071879"/>
            <a:ext cx="2936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500" dirty="0">
                <a:latin typeface="HG丸ｺﾞｼｯｸM-PRO" panose="020F0600000000000000" pitchFamily="50" charset="-128"/>
                <a:ea typeface="HG丸ｺﾞｼｯｸM-PRO" panose="020F0600000000000000" pitchFamily="50" charset="-128"/>
                <a:cs typeface="Times New Roman" pitchFamily="18" charset="0"/>
              </a:rPr>
              <a:t>1.2</a:t>
            </a:r>
            <a:endParaRPr kumimoji="1" lang="ja-JP" altLang="en-US" sz="5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115" name="テキスト ボックス 114"/>
          <p:cNvSpPr txBox="1"/>
          <p:nvPr/>
        </p:nvSpPr>
        <p:spPr bwMode="auto">
          <a:xfrm>
            <a:off x="8748412" y="4071879"/>
            <a:ext cx="2936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500" dirty="0">
                <a:latin typeface="HG丸ｺﾞｼｯｸM-PRO" panose="020F0600000000000000" pitchFamily="50" charset="-128"/>
                <a:ea typeface="HG丸ｺﾞｼｯｸM-PRO" panose="020F0600000000000000" pitchFamily="50" charset="-128"/>
                <a:cs typeface="Times New Roman" pitchFamily="18" charset="0"/>
              </a:rPr>
              <a:t>1.4</a:t>
            </a:r>
            <a:endParaRPr kumimoji="1" lang="ja-JP" altLang="en-US" sz="5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116" name="テキスト ボックス 115"/>
          <p:cNvSpPr txBox="1"/>
          <p:nvPr/>
        </p:nvSpPr>
        <p:spPr bwMode="auto">
          <a:xfrm>
            <a:off x="8936442" y="4071879"/>
            <a:ext cx="293670"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500" dirty="0">
                <a:latin typeface="HG丸ｺﾞｼｯｸM-PRO" panose="020F0600000000000000" pitchFamily="50" charset="-128"/>
                <a:ea typeface="HG丸ｺﾞｼｯｸM-PRO" panose="020F0600000000000000" pitchFamily="50" charset="-128"/>
                <a:cs typeface="Times New Roman" pitchFamily="18" charset="0"/>
              </a:rPr>
              <a:t>1.6</a:t>
            </a:r>
            <a:endParaRPr kumimoji="1" lang="ja-JP" altLang="en-US" sz="500" dirty="0">
              <a:latin typeface="HG丸ｺﾞｼｯｸM-PRO" panose="020F0600000000000000" pitchFamily="50" charset="-128"/>
              <a:ea typeface="HG丸ｺﾞｼｯｸM-PRO" panose="020F0600000000000000" pitchFamily="50" charset="-128"/>
              <a:cs typeface="Times New Roman" pitchFamily="18" charset="0"/>
            </a:endParaRPr>
          </a:p>
        </p:txBody>
      </p:sp>
      <p:pic>
        <p:nvPicPr>
          <p:cNvPr id="18" name="図 17"/>
          <p:cNvPicPr>
            <a:picLocks noChangeAspect="1"/>
          </p:cNvPicPr>
          <p:nvPr/>
        </p:nvPicPr>
        <p:blipFill>
          <a:blip r:embed="rId6"/>
          <a:stretch>
            <a:fillRect/>
          </a:stretch>
        </p:blipFill>
        <p:spPr>
          <a:xfrm>
            <a:off x="2246519" y="2113669"/>
            <a:ext cx="2267909" cy="2219136"/>
          </a:xfrm>
          <a:prstGeom prst="rect">
            <a:avLst/>
          </a:prstGeom>
        </p:spPr>
      </p:pic>
      <p:grpSp>
        <p:nvGrpSpPr>
          <p:cNvPr id="30" name="グループ化 29"/>
          <p:cNvGrpSpPr/>
          <p:nvPr/>
        </p:nvGrpSpPr>
        <p:grpSpPr>
          <a:xfrm>
            <a:off x="1903297" y="5074257"/>
            <a:ext cx="1451037" cy="852199"/>
            <a:chOff x="1903297" y="5043777"/>
            <a:chExt cx="1451037" cy="852199"/>
          </a:xfrm>
        </p:grpSpPr>
        <p:sp>
          <p:nvSpPr>
            <p:cNvPr id="19" name="正方形/長方形 18"/>
            <p:cNvSpPr/>
            <p:nvPr/>
          </p:nvSpPr>
          <p:spPr bwMode="auto">
            <a:xfrm>
              <a:off x="2113730" y="5159665"/>
              <a:ext cx="1008000" cy="648072"/>
            </a:xfrm>
            <a:custGeom>
              <a:avLst/>
              <a:gdLst>
                <a:gd name="connsiteX0" fmla="*/ 0 w 1008000"/>
                <a:gd name="connsiteY0" fmla="*/ 0 h 648072"/>
                <a:gd name="connsiteX1" fmla="*/ 1008000 w 1008000"/>
                <a:gd name="connsiteY1" fmla="*/ 0 h 648072"/>
                <a:gd name="connsiteX2" fmla="*/ 1008000 w 1008000"/>
                <a:gd name="connsiteY2" fmla="*/ 648072 h 648072"/>
                <a:gd name="connsiteX3" fmla="*/ 0 w 1008000"/>
                <a:gd name="connsiteY3" fmla="*/ 648072 h 648072"/>
                <a:gd name="connsiteX4" fmla="*/ 0 w 1008000"/>
                <a:gd name="connsiteY4" fmla="*/ 0 h 648072"/>
                <a:gd name="connsiteX0" fmla="*/ 0 w 1008000"/>
                <a:gd name="connsiteY0" fmla="*/ 0 h 648072"/>
                <a:gd name="connsiteX1" fmla="*/ 1008000 w 1008000"/>
                <a:gd name="connsiteY1" fmla="*/ 648072 h 648072"/>
                <a:gd name="connsiteX2" fmla="*/ 0 w 1008000"/>
                <a:gd name="connsiteY2" fmla="*/ 648072 h 648072"/>
                <a:gd name="connsiteX3" fmla="*/ 0 w 1008000"/>
                <a:gd name="connsiteY3" fmla="*/ 0 h 648072"/>
                <a:gd name="connsiteX0" fmla="*/ 1008000 w 1099440"/>
                <a:gd name="connsiteY0" fmla="*/ 648072 h 739512"/>
                <a:gd name="connsiteX1" fmla="*/ 0 w 1099440"/>
                <a:gd name="connsiteY1" fmla="*/ 648072 h 739512"/>
                <a:gd name="connsiteX2" fmla="*/ 0 w 1099440"/>
                <a:gd name="connsiteY2" fmla="*/ 0 h 739512"/>
                <a:gd name="connsiteX3" fmla="*/ 1099440 w 1099440"/>
                <a:gd name="connsiteY3" fmla="*/ 739512 h 739512"/>
                <a:gd name="connsiteX0" fmla="*/ 1008000 w 1008000"/>
                <a:gd name="connsiteY0" fmla="*/ 648072 h 648072"/>
                <a:gd name="connsiteX1" fmla="*/ 0 w 1008000"/>
                <a:gd name="connsiteY1" fmla="*/ 648072 h 648072"/>
                <a:gd name="connsiteX2" fmla="*/ 0 w 1008000"/>
                <a:gd name="connsiteY2" fmla="*/ 0 h 648072"/>
              </a:gdLst>
              <a:ahLst/>
              <a:cxnLst>
                <a:cxn ang="0">
                  <a:pos x="connsiteX0" y="connsiteY0"/>
                </a:cxn>
                <a:cxn ang="0">
                  <a:pos x="connsiteX1" y="connsiteY1"/>
                </a:cxn>
                <a:cxn ang="0">
                  <a:pos x="connsiteX2" y="connsiteY2"/>
                </a:cxn>
              </a:cxnLst>
              <a:rect l="l" t="t" r="r" b="b"/>
              <a:pathLst>
                <a:path w="1008000" h="648072">
                  <a:moveTo>
                    <a:pt x="1008000" y="648072"/>
                  </a:moveTo>
                  <a:lnTo>
                    <a:pt x="0" y="648072"/>
                  </a:lnTo>
                  <a:lnTo>
                    <a:pt x="0" y="0"/>
                  </a:lnTo>
                </a:path>
              </a:pathLst>
            </a:cu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119" name="テキスト ボックス 118"/>
            <p:cNvSpPr txBox="1"/>
            <p:nvPr/>
          </p:nvSpPr>
          <p:spPr bwMode="auto">
            <a:xfrm>
              <a:off x="1903297" y="5043777"/>
              <a:ext cx="227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700" dirty="0">
                  <a:latin typeface="HG丸ｺﾞｼｯｸM-PRO" panose="020F0600000000000000" pitchFamily="50" charset="-128"/>
                  <a:ea typeface="HG丸ｺﾞｼｯｸM-PRO" panose="020F0600000000000000" pitchFamily="50" charset="-128"/>
                  <a:cs typeface="Times New Roman" pitchFamily="18" charset="0"/>
                </a:rPr>
                <a:t>y</a:t>
              </a:r>
              <a:endParaRPr kumimoji="1" lang="ja-JP" altLang="en-US" sz="7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120" name="テキスト ボックス 119"/>
            <p:cNvSpPr txBox="1"/>
            <p:nvPr/>
          </p:nvSpPr>
          <p:spPr bwMode="auto">
            <a:xfrm>
              <a:off x="3119974" y="5695921"/>
              <a:ext cx="23436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700" dirty="0">
                  <a:latin typeface="HG丸ｺﾞｼｯｸM-PRO" panose="020F0600000000000000" pitchFamily="50" charset="-128"/>
                  <a:ea typeface="HG丸ｺﾞｼｯｸM-PRO" panose="020F0600000000000000" pitchFamily="50" charset="-128"/>
                  <a:cs typeface="Times New Roman" pitchFamily="18" charset="0"/>
                </a:rPr>
                <a:t>x</a:t>
              </a:r>
              <a:endParaRPr kumimoji="1" lang="ja-JP" altLang="en-US" sz="700" dirty="0">
                <a:latin typeface="HG丸ｺﾞｼｯｸM-PRO" panose="020F0600000000000000" pitchFamily="50" charset="-128"/>
                <a:ea typeface="HG丸ｺﾞｼｯｸM-PRO" panose="020F0600000000000000" pitchFamily="50" charset="-128"/>
                <a:cs typeface="Times New Roman" pitchFamily="18" charset="0"/>
              </a:endParaRPr>
            </a:p>
          </p:txBody>
        </p:sp>
        <p:cxnSp>
          <p:nvCxnSpPr>
            <p:cNvPr id="166" name="直線コネクタ 165"/>
            <p:cNvCxnSpPr/>
            <p:nvPr/>
          </p:nvCxnSpPr>
          <p:spPr bwMode="auto">
            <a:xfrm>
              <a:off x="2106065" y="5159499"/>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7" name="直線コネクタ 166"/>
            <p:cNvCxnSpPr/>
            <p:nvPr/>
          </p:nvCxnSpPr>
          <p:spPr bwMode="auto">
            <a:xfrm>
              <a:off x="2106065" y="5712431"/>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8" name="直線コネクタ 167"/>
            <p:cNvCxnSpPr/>
            <p:nvPr/>
          </p:nvCxnSpPr>
          <p:spPr bwMode="auto">
            <a:xfrm>
              <a:off x="2106065" y="5604882"/>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9" name="直線コネクタ 168"/>
            <p:cNvCxnSpPr/>
            <p:nvPr/>
          </p:nvCxnSpPr>
          <p:spPr bwMode="auto">
            <a:xfrm>
              <a:off x="2106065" y="5486994"/>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0" name="直線コネクタ 169"/>
            <p:cNvCxnSpPr/>
            <p:nvPr/>
          </p:nvCxnSpPr>
          <p:spPr bwMode="auto">
            <a:xfrm>
              <a:off x="2106065" y="5371713"/>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1" name="直線コネクタ 170"/>
            <p:cNvCxnSpPr/>
            <p:nvPr/>
          </p:nvCxnSpPr>
          <p:spPr bwMode="auto">
            <a:xfrm>
              <a:off x="2106065" y="5267702"/>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2" name="直線コネクタ 171"/>
            <p:cNvCxnSpPr/>
            <p:nvPr/>
          </p:nvCxnSpPr>
          <p:spPr bwMode="auto">
            <a:xfrm rot="16200000">
              <a:off x="2292780"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3" name="直線コネクタ 172"/>
            <p:cNvCxnSpPr/>
            <p:nvPr/>
          </p:nvCxnSpPr>
          <p:spPr bwMode="auto">
            <a:xfrm rot="16200000">
              <a:off x="2490326"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 name="直線コネクタ 173"/>
            <p:cNvCxnSpPr/>
            <p:nvPr/>
          </p:nvCxnSpPr>
          <p:spPr bwMode="auto">
            <a:xfrm rot="16200000">
              <a:off x="2687872"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5" name="直線コネクタ 174"/>
            <p:cNvCxnSpPr/>
            <p:nvPr/>
          </p:nvCxnSpPr>
          <p:spPr bwMode="auto">
            <a:xfrm rot="16200000">
              <a:off x="2885418"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6" name="直線コネクタ 175"/>
            <p:cNvCxnSpPr/>
            <p:nvPr/>
          </p:nvCxnSpPr>
          <p:spPr bwMode="auto">
            <a:xfrm rot="16200000">
              <a:off x="3082963"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9" name="グループ化 38"/>
          <p:cNvGrpSpPr/>
          <p:nvPr/>
        </p:nvGrpSpPr>
        <p:grpSpPr>
          <a:xfrm>
            <a:off x="2293937" y="5260356"/>
            <a:ext cx="827793" cy="496669"/>
            <a:chOff x="2293937" y="5229876"/>
            <a:chExt cx="827793" cy="496669"/>
          </a:xfrm>
        </p:grpSpPr>
        <p:sp>
          <p:nvSpPr>
            <p:cNvPr id="26" name="楕円 25"/>
            <p:cNvSpPr/>
            <p:nvPr/>
          </p:nvSpPr>
          <p:spPr bwMode="auto">
            <a:xfrm>
              <a:off x="3085730" y="5234956"/>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178" name="楕円 177"/>
            <p:cNvSpPr/>
            <p:nvPr/>
          </p:nvSpPr>
          <p:spPr bwMode="auto">
            <a:xfrm>
              <a:off x="2986352" y="5229876"/>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179" name="楕円 178"/>
            <p:cNvSpPr/>
            <p:nvPr/>
          </p:nvSpPr>
          <p:spPr bwMode="auto">
            <a:xfrm>
              <a:off x="3004352" y="5332841"/>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180" name="楕円 179"/>
            <p:cNvSpPr/>
            <p:nvPr/>
          </p:nvSpPr>
          <p:spPr bwMode="auto">
            <a:xfrm>
              <a:off x="2870683" y="5256042"/>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181" name="楕円 180"/>
            <p:cNvSpPr/>
            <p:nvPr/>
          </p:nvSpPr>
          <p:spPr bwMode="auto">
            <a:xfrm>
              <a:off x="2888655" y="5346251"/>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182" name="楕円 181"/>
            <p:cNvSpPr/>
            <p:nvPr/>
          </p:nvSpPr>
          <p:spPr bwMode="auto">
            <a:xfrm>
              <a:off x="2769135" y="5358524"/>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183" name="楕円 182"/>
            <p:cNvSpPr/>
            <p:nvPr/>
          </p:nvSpPr>
          <p:spPr bwMode="auto">
            <a:xfrm>
              <a:off x="2674030" y="5368841"/>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184" name="楕円 183"/>
            <p:cNvSpPr/>
            <p:nvPr/>
          </p:nvSpPr>
          <p:spPr bwMode="auto">
            <a:xfrm>
              <a:off x="2705872" y="5425404"/>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185" name="楕円 184"/>
            <p:cNvSpPr/>
            <p:nvPr/>
          </p:nvSpPr>
          <p:spPr bwMode="auto">
            <a:xfrm>
              <a:off x="2687872" y="5463560"/>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186" name="楕円 185"/>
            <p:cNvSpPr/>
            <p:nvPr/>
          </p:nvSpPr>
          <p:spPr bwMode="auto">
            <a:xfrm>
              <a:off x="2630913" y="5448620"/>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187" name="楕円 186"/>
            <p:cNvSpPr/>
            <p:nvPr/>
          </p:nvSpPr>
          <p:spPr bwMode="auto">
            <a:xfrm>
              <a:off x="2546656" y="5500938"/>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188" name="楕円 187"/>
            <p:cNvSpPr/>
            <p:nvPr/>
          </p:nvSpPr>
          <p:spPr bwMode="auto">
            <a:xfrm>
              <a:off x="2490326" y="5576731"/>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189" name="楕円 188"/>
            <p:cNvSpPr/>
            <p:nvPr/>
          </p:nvSpPr>
          <p:spPr bwMode="auto">
            <a:xfrm>
              <a:off x="2533991" y="5616826"/>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190" name="楕円 189"/>
            <p:cNvSpPr/>
            <p:nvPr/>
          </p:nvSpPr>
          <p:spPr bwMode="auto">
            <a:xfrm>
              <a:off x="2390424" y="5662461"/>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191" name="楕円 190"/>
            <p:cNvSpPr/>
            <p:nvPr/>
          </p:nvSpPr>
          <p:spPr bwMode="auto">
            <a:xfrm>
              <a:off x="2293937" y="5690545"/>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grpSp>
      <p:grpSp>
        <p:nvGrpSpPr>
          <p:cNvPr id="195" name="グループ化 194"/>
          <p:cNvGrpSpPr/>
          <p:nvPr/>
        </p:nvGrpSpPr>
        <p:grpSpPr>
          <a:xfrm>
            <a:off x="1913075" y="6032043"/>
            <a:ext cx="1451037" cy="852199"/>
            <a:chOff x="1903297" y="5043777"/>
            <a:chExt cx="1451037" cy="852199"/>
          </a:xfrm>
        </p:grpSpPr>
        <p:sp>
          <p:nvSpPr>
            <p:cNvPr id="196" name="正方形/長方形 18"/>
            <p:cNvSpPr/>
            <p:nvPr/>
          </p:nvSpPr>
          <p:spPr bwMode="auto">
            <a:xfrm>
              <a:off x="2113730" y="5159665"/>
              <a:ext cx="1008000" cy="648072"/>
            </a:xfrm>
            <a:custGeom>
              <a:avLst/>
              <a:gdLst>
                <a:gd name="connsiteX0" fmla="*/ 0 w 1008000"/>
                <a:gd name="connsiteY0" fmla="*/ 0 h 648072"/>
                <a:gd name="connsiteX1" fmla="*/ 1008000 w 1008000"/>
                <a:gd name="connsiteY1" fmla="*/ 0 h 648072"/>
                <a:gd name="connsiteX2" fmla="*/ 1008000 w 1008000"/>
                <a:gd name="connsiteY2" fmla="*/ 648072 h 648072"/>
                <a:gd name="connsiteX3" fmla="*/ 0 w 1008000"/>
                <a:gd name="connsiteY3" fmla="*/ 648072 h 648072"/>
                <a:gd name="connsiteX4" fmla="*/ 0 w 1008000"/>
                <a:gd name="connsiteY4" fmla="*/ 0 h 648072"/>
                <a:gd name="connsiteX0" fmla="*/ 0 w 1008000"/>
                <a:gd name="connsiteY0" fmla="*/ 0 h 648072"/>
                <a:gd name="connsiteX1" fmla="*/ 1008000 w 1008000"/>
                <a:gd name="connsiteY1" fmla="*/ 648072 h 648072"/>
                <a:gd name="connsiteX2" fmla="*/ 0 w 1008000"/>
                <a:gd name="connsiteY2" fmla="*/ 648072 h 648072"/>
                <a:gd name="connsiteX3" fmla="*/ 0 w 1008000"/>
                <a:gd name="connsiteY3" fmla="*/ 0 h 648072"/>
                <a:gd name="connsiteX0" fmla="*/ 1008000 w 1099440"/>
                <a:gd name="connsiteY0" fmla="*/ 648072 h 739512"/>
                <a:gd name="connsiteX1" fmla="*/ 0 w 1099440"/>
                <a:gd name="connsiteY1" fmla="*/ 648072 h 739512"/>
                <a:gd name="connsiteX2" fmla="*/ 0 w 1099440"/>
                <a:gd name="connsiteY2" fmla="*/ 0 h 739512"/>
                <a:gd name="connsiteX3" fmla="*/ 1099440 w 1099440"/>
                <a:gd name="connsiteY3" fmla="*/ 739512 h 739512"/>
                <a:gd name="connsiteX0" fmla="*/ 1008000 w 1008000"/>
                <a:gd name="connsiteY0" fmla="*/ 648072 h 648072"/>
                <a:gd name="connsiteX1" fmla="*/ 0 w 1008000"/>
                <a:gd name="connsiteY1" fmla="*/ 648072 h 648072"/>
                <a:gd name="connsiteX2" fmla="*/ 0 w 1008000"/>
                <a:gd name="connsiteY2" fmla="*/ 0 h 648072"/>
              </a:gdLst>
              <a:ahLst/>
              <a:cxnLst>
                <a:cxn ang="0">
                  <a:pos x="connsiteX0" y="connsiteY0"/>
                </a:cxn>
                <a:cxn ang="0">
                  <a:pos x="connsiteX1" y="connsiteY1"/>
                </a:cxn>
                <a:cxn ang="0">
                  <a:pos x="connsiteX2" y="connsiteY2"/>
                </a:cxn>
              </a:cxnLst>
              <a:rect l="l" t="t" r="r" b="b"/>
              <a:pathLst>
                <a:path w="1008000" h="648072">
                  <a:moveTo>
                    <a:pt x="1008000" y="648072"/>
                  </a:moveTo>
                  <a:lnTo>
                    <a:pt x="0" y="648072"/>
                  </a:lnTo>
                  <a:lnTo>
                    <a:pt x="0" y="0"/>
                  </a:lnTo>
                </a:path>
              </a:pathLst>
            </a:cu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197" name="テキスト ボックス 196"/>
            <p:cNvSpPr txBox="1"/>
            <p:nvPr/>
          </p:nvSpPr>
          <p:spPr bwMode="auto">
            <a:xfrm>
              <a:off x="1903297" y="5043777"/>
              <a:ext cx="227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700" dirty="0">
                  <a:latin typeface="HG丸ｺﾞｼｯｸM-PRO" panose="020F0600000000000000" pitchFamily="50" charset="-128"/>
                  <a:ea typeface="HG丸ｺﾞｼｯｸM-PRO" panose="020F0600000000000000" pitchFamily="50" charset="-128"/>
                  <a:cs typeface="Times New Roman" pitchFamily="18" charset="0"/>
                </a:rPr>
                <a:t>y</a:t>
              </a:r>
              <a:endParaRPr kumimoji="1" lang="ja-JP" altLang="en-US" sz="7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198" name="テキスト ボックス 197"/>
            <p:cNvSpPr txBox="1"/>
            <p:nvPr/>
          </p:nvSpPr>
          <p:spPr bwMode="auto">
            <a:xfrm>
              <a:off x="3119974" y="5695921"/>
              <a:ext cx="23436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700" dirty="0">
                  <a:latin typeface="HG丸ｺﾞｼｯｸM-PRO" panose="020F0600000000000000" pitchFamily="50" charset="-128"/>
                  <a:ea typeface="HG丸ｺﾞｼｯｸM-PRO" panose="020F0600000000000000" pitchFamily="50" charset="-128"/>
                  <a:cs typeface="Times New Roman" pitchFamily="18" charset="0"/>
                </a:rPr>
                <a:t>x</a:t>
              </a:r>
              <a:endParaRPr kumimoji="1" lang="ja-JP" altLang="en-US" sz="700" dirty="0">
                <a:latin typeface="HG丸ｺﾞｼｯｸM-PRO" panose="020F0600000000000000" pitchFamily="50" charset="-128"/>
                <a:ea typeface="HG丸ｺﾞｼｯｸM-PRO" panose="020F0600000000000000" pitchFamily="50" charset="-128"/>
                <a:cs typeface="Times New Roman" pitchFamily="18" charset="0"/>
              </a:endParaRPr>
            </a:p>
          </p:txBody>
        </p:sp>
        <p:cxnSp>
          <p:nvCxnSpPr>
            <p:cNvPr id="199" name="直線コネクタ 198"/>
            <p:cNvCxnSpPr/>
            <p:nvPr/>
          </p:nvCxnSpPr>
          <p:spPr bwMode="auto">
            <a:xfrm>
              <a:off x="2106065" y="5159499"/>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直線コネクタ 199"/>
            <p:cNvCxnSpPr/>
            <p:nvPr/>
          </p:nvCxnSpPr>
          <p:spPr bwMode="auto">
            <a:xfrm>
              <a:off x="2106065" y="5712431"/>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1" name="直線コネクタ 200"/>
            <p:cNvCxnSpPr/>
            <p:nvPr/>
          </p:nvCxnSpPr>
          <p:spPr bwMode="auto">
            <a:xfrm>
              <a:off x="2106065" y="5604882"/>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2" name="直線コネクタ 201"/>
            <p:cNvCxnSpPr/>
            <p:nvPr/>
          </p:nvCxnSpPr>
          <p:spPr bwMode="auto">
            <a:xfrm>
              <a:off x="2106065" y="5486994"/>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3" name="直線コネクタ 202"/>
            <p:cNvCxnSpPr/>
            <p:nvPr/>
          </p:nvCxnSpPr>
          <p:spPr bwMode="auto">
            <a:xfrm>
              <a:off x="2106065" y="5371713"/>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4" name="直線コネクタ 203"/>
            <p:cNvCxnSpPr/>
            <p:nvPr/>
          </p:nvCxnSpPr>
          <p:spPr bwMode="auto">
            <a:xfrm>
              <a:off x="2106065" y="5267702"/>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5" name="直線コネクタ 204"/>
            <p:cNvCxnSpPr/>
            <p:nvPr/>
          </p:nvCxnSpPr>
          <p:spPr bwMode="auto">
            <a:xfrm rot="16200000">
              <a:off x="2292780"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6" name="直線コネクタ 205"/>
            <p:cNvCxnSpPr/>
            <p:nvPr/>
          </p:nvCxnSpPr>
          <p:spPr bwMode="auto">
            <a:xfrm rot="16200000">
              <a:off x="2490326"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7" name="直線コネクタ 206"/>
            <p:cNvCxnSpPr/>
            <p:nvPr/>
          </p:nvCxnSpPr>
          <p:spPr bwMode="auto">
            <a:xfrm rot="16200000">
              <a:off x="2687872"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8" name="直線コネクタ 207"/>
            <p:cNvCxnSpPr/>
            <p:nvPr/>
          </p:nvCxnSpPr>
          <p:spPr bwMode="auto">
            <a:xfrm rot="16200000">
              <a:off x="2885418"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9" name="直線コネクタ 208"/>
            <p:cNvCxnSpPr/>
            <p:nvPr/>
          </p:nvCxnSpPr>
          <p:spPr bwMode="auto">
            <a:xfrm rot="16200000">
              <a:off x="3082963"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10" name="グループ化 209"/>
          <p:cNvGrpSpPr/>
          <p:nvPr/>
        </p:nvGrpSpPr>
        <p:grpSpPr>
          <a:xfrm>
            <a:off x="2248611" y="6193735"/>
            <a:ext cx="790601" cy="526452"/>
            <a:chOff x="2238833" y="5205469"/>
            <a:chExt cx="790601" cy="526452"/>
          </a:xfrm>
          <a:solidFill>
            <a:schemeClr val="tx1"/>
          </a:solidFill>
        </p:grpSpPr>
        <p:sp>
          <p:nvSpPr>
            <p:cNvPr id="211" name="楕円 210"/>
            <p:cNvSpPr/>
            <p:nvPr/>
          </p:nvSpPr>
          <p:spPr bwMode="auto">
            <a:xfrm>
              <a:off x="2993434" y="5246317"/>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12" name="楕円 211"/>
            <p:cNvSpPr/>
            <p:nvPr/>
          </p:nvSpPr>
          <p:spPr bwMode="auto">
            <a:xfrm>
              <a:off x="2664125" y="5205469"/>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13" name="楕円 212"/>
            <p:cNvSpPr/>
            <p:nvPr/>
          </p:nvSpPr>
          <p:spPr bwMode="auto">
            <a:xfrm>
              <a:off x="2582656" y="5264317"/>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14" name="楕円 213"/>
            <p:cNvSpPr/>
            <p:nvPr/>
          </p:nvSpPr>
          <p:spPr bwMode="auto">
            <a:xfrm>
              <a:off x="2736601" y="5222415"/>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15" name="楕円 214"/>
            <p:cNvSpPr/>
            <p:nvPr/>
          </p:nvSpPr>
          <p:spPr bwMode="auto">
            <a:xfrm>
              <a:off x="2889963" y="5439594"/>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16" name="楕円 215"/>
            <p:cNvSpPr/>
            <p:nvPr/>
          </p:nvSpPr>
          <p:spPr bwMode="auto">
            <a:xfrm>
              <a:off x="2801536" y="5383966"/>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17" name="楕円 216"/>
            <p:cNvSpPr/>
            <p:nvPr/>
          </p:nvSpPr>
          <p:spPr bwMode="auto">
            <a:xfrm>
              <a:off x="2801536" y="5471921"/>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18" name="楕円 217"/>
            <p:cNvSpPr/>
            <p:nvPr/>
          </p:nvSpPr>
          <p:spPr bwMode="auto">
            <a:xfrm>
              <a:off x="2782208" y="5576731"/>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19" name="楕円 218"/>
            <p:cNvSpPr/>
            <p:nvPr/>
          </p:nvSpPr>
          <p:spPr bwMode="auto">
            <a:xfrm>
              <a:off x="2587769" y="5457519"/>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20" name="楕円 219"/>
            <p:cNvSpPr/>
            <p:nvPr/>
          </p:nvSpPr>
          <p:spPr bwMode="auto">
            <a:xfrm>
              <a:off x="2447847" y="5447494"/>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21" name="楕円 220"/>
            <p:cNvSpPr/>
            <p:nvPr/>
          </p:nvSpPr>
          <p:spPr bwMode="auto">
            <a:xfrm>
              <a:off x="2623049" y="5469235"/>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22" name="楕円 221"/>
            <p:cNvSpPr/>
            <p:nvPr/>
          </p:nvSpPr>
          <p:spPr bwMode="auto">
            <a:xfrm>
              <a:off x="2447847" y="5569488"/>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23" name="楕円 222"/>
            <p:cNvSpPr/>
            <p:nvPr/>
          </p:nvSpPr>
          <p:spPr bwMode="auto">
            <a:xfrm>
              <a:off x="2543511" y="5586882"/>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24" name="楕円 223"/>
            <p:cNvSpPr/>
            <p:nvPr/>
          </p:nvSpPr>
          <p:spPr bwMode="auto">
            <a:xfrm>
              <a:off x="2291676" y="5567622"/>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25" name="楕円 224"/>
            <p:cNvSpPr/>
            <p:nvPr/>
          </p:nvSpPr>
          <p:spPr bwMode="auto">
            <a:xfrm>
              <a:off x="2238833" y="5695921"/>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grpSp>
      <p:grpSp>
        <p:nvGrpSpPr>
          <p:cNvPr id="241" name="グループ化 240"/>
          <p:cNvGrpSpPr/>
          <p:nvPr/>
        </p:nvGrpSpPr>
        <p:grpSpPr>
          <a:xfrm>
            <a:off x="1921193" y="6987149"/>
            <a:ext cx="1451037" cy="852199"/>
            <a:chOff x="1903297" y="5043777"/>
            <a:chExt cx="1451037" cy="852199"/>
          </a:xfrm>
        </p:grpSpPr>
        <p:sp>
          <p:nvSpPr>
            <p:cNvPr id="242" name="正方形/長方形 18"/>
            <p:cNvSpPr/>
            <p:nvPr/>
          </p:nvSpPr>
          <p:spPr bwMode="auto">
            <a:xfrm>
              <a:off x="2113730" y="5159665"/>
              <a:ext cx="1008000" cy="648072"/>
            </a:xfrm>
            <a:custGeom>
              <a:avLst/>
              <a:gdLst>
                <a:gd name="connsiteX0" fmla="*/ 0 w 1008000"/>
                <a:gd name="connsiteY0" fmla="*/ 0 h 648072"/>
                <a:gd name="connsiteX1" fmla="*/ 1008000 w 1008000"/>
                <a:gd name="connsiteY1" fmla="*/ 0 h 648072"/>
                <a:gd name="connsiteX2" fmla="*/ 1008000 w 1008000"/>
                <a:gd name="connsiteY2" fmla="*/ 648072 h 648072"/>
                <a:gd name="connsiteX3" fmla="*/ 0 w 1008000"/>
                <a:gd name="connsiteY3" fmla="*/ 648072 h 648072"/>
                <a:gd name="connsiteX4" fmla="*/ 0 w 1008000"/>
                <a:gd name="connsiteY4" fmla="*/ 0 h 648072"/>
                <a:gd name="connsiteX0" fmla="*/ 0 w 1008000"/>
                <a:gd name="connsiteY0" fmla="*/ 0 h 648072"/>
                <a:gd name="connsiteX1" fmla="*/ 1008000 w 1008000"/>
                <a:gd name="connsiteY1" fmla="*/ 648072 h 648072"/>
                <a:gd name="connsiteX2" fmla="*/ 0 w 1008000"/>
                <a:gd name="connsiteY2" fmla="*/ 648072 h 648072"/>
                <a:gd name="connsiteX3" fmla="*/ 0 w 1008000"/>
                <a:gd name="connsiteY3" fmla="*/ 0 h 648072"/>
                <a:gd name="connsiteX0" fmla="*/ 1008000 w 1099440"/>
                <a:gd name="connsiteY0" fmla="*/ 648072 h 739512"/>
                <a:gd name="connsiteX1" fmla="*/ 0 w 1099440"/>
                <a:gd name="connsiteY1" fmla="*/ 648072 h 739512"/>
                <a:gd name="connsiteX2" fmla="*/ 0 w 1099440"/>
                <a:gd name="connsiteY2" fmla="*/ 0 h 739512"/>
                <a:gd name="connsiteX3" fmla="*/ 1099440 w 1099440"/>
                <a:gd name="connsiteY3" fmla="*/ 739512 h 739512"/>
                <a:gd name="connsiteX0" fmla="*/ 1008000 w 1008000"/>
                <a:gd name="connsiteY0" fmla="*/ 648072 h 648072"/>
                <a:gd name="connsiteX1" fmla="*/ 0 w 1008000"/>
                <a:gd name="connsiteY1" fmla="*/ 648072 h 648072"/>
                <a:gd name="connsiteX2" fmla="*/ 0 w 1008000"/>
                <a:gd name="connsiteY2" fmla="*/ 0 h 648072"/>
              </a:gdLst>
              <a:ahLst/>
              <a:cxnLst>
                <a:cxn ang="0">
                  <a:pos x="connsiteX0" y="connsiteY0"/>
                </a:cxn>
                <a:cxn ang="0">
                  <a:pos x="connsiteX1" y="connsiteY1"/>
                </a:cxn>
                <a:cxn ang="0">
                  <a:pos x="connsiteX2" y="connsiteY2"/>
                </a:cxn>
              </a:cxnLst>
              <a:rect l="l" t="t" r="r" b="b"/>
              <a:pathLst>
                <a:path w="1008000" h="648072">
                  <a:moveTo>
                    <a:pt x="1008000" y="648072"/>
                  </a:moveTo>
                  <a:lnTo>
                    <a:pt x="0" y="648072"/>
                  </a:lnTo>
                  <a:lnTo>
                    <a:pt x="0" y="0"/>
                  </a:lnTo>
                </a:path>
              </a:pathLst>
            </a:cu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43" name="テキスト ボックス 242"/>
            <p:cNvSpPr txBox="1"/>
            <p:nvPr/>
          </p:nvSpPr>
          <p:spPr bwMode="auto">
            <a:xfrm>
              <a:off x="1903297" y="5043777"/>
              <a:ext cx="227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700" dirty="0">
                  <a:latin typeface="HG丸ｺﾞｼｯｸM-PRO" panose="020F0600000000000000" pitchFamily="50" charset="-128"/>
                  <a:ea typeface="HG丸ｺﾞｼｯｸM-PRO" panose="020F0600000000000000" pitchFamily="50" charset="-128"/>
                  <a:cs typeface="Times New Roman" pitchFamily="18" charset="0"/>
                </a:rPr>
                <a:t>y</a:t>
              </a:r>
              <a:endParaRPr kumimoji="1" lang="ja-JP" altLang="en-US" sz="7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244" name="テキスト ボックス 243"/>
            <p:cNvSpPr txBox="1"/>
            <p:nvPr/>
          </p:nvSpPr>
          <p:spPr bwMode="auto">
            <a:xfrm>
              <a:off x="3119974" y="5695921"/>
              <a:ext cx="23436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700" dirty="0">
                  <a:latin typeface="HG丸ｺﾞｼｯｸM-PRO" panose="020F0600000000000000" pitchFamily="50" charset="-128"/>
                  <a:ea typeface="HG丸ｺﾞｼｯｸM-PRO" panose="020F0600000000000000" pitchFamily="50" charset="-128"/>
                  <a:cs typeface="Times New Roman" pitchFamily="18" charset="0"/>
                </a:rPr>
                <a:t>x</a:t>
              </a:r>
              <a:endParaRPr kumimoji="1" lang="ja-JP" altLang="en-US" sz="700" dirty="0">
                <a:latin typeface="HG丸ｺﾞｼｯｸM-PRO" panose="020F0600000000000000" pitchFamily="50" charset="-128"/>
                <a:ea typeface="HG丸ｺﾞｼｯｸM-PRO" panose="020F0600000000000000" pitchFamily="50" charset="-128"/>
                <a:cs typeface="Times New Roman" pitchFamily="18" charset="0"/>
              </a:endParaRPr>
            </a:p>
          </p:txBody>
        </p:sp>
        <p:cxnSp>
          <p:nvCxnSpPr>
            <p:cNvPr id="245" name="直線コネクタ 244"/>
            <p:cNvCxnSpPr/>
            <p:nvPr/>
          </p:nvCxnSpPr>
          <p:spPr bwMode="auto">
            <a:xfrm>
              <a:off x="2106065" y="5159499"/>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直線コネクタ 245"/>
            <p:cNvCxnSpPr/>
            <p:nvPr/>
          </p:nvCxnSpPr>
          <p:spPr bwMode="auto">
            <a:xfrm>
              <a:off x="2106065" y="5712431"/>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7" name="直線コネクタ 246"/>
            <p:cNvCxnSpPr/>
            <p:nvPr/>
          </p:nvCxnSpPr>
          <p:spPr bwMode="auto">
            <a:xfrm>
              <a:off x="2106065" y="5604882"/>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8" name="直線コネクタ 247"/>
            <p:cNvCxnSpPr/>
            <p:nvPr/>
          </p:nvCxnSpPr>
          <p:spPr bwMode="auto">
            <a:xfrm>
              <a:off x="2106065" y="5486994"/>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9" name="直線コネクタ 248"/>
            <p:cNvCxnSpPr/>
            <p:nvPr/>
          </p:nvCxnSpPr>
          <p:spPr bwMode="auto">
            <a:xfrm>
              <a:off x="2106065" y="5371713"/>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0" name="直線コネクタ 249"/>
            <p:cNvCxnSpPr/>
            <p:nvPr/>
          </p:nvCxnSpPr>
          <p:spPr bwMode="auto">
            <a:xfrm>
              <a:off x="2106065" y="5267702"/>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1" name="直線コネクタ 250"/>
            <p:cNvCxnSpPr/>
            <p:nvPr/>
          </p:nvCxnSpPr>
          <p:spPr bwMode="auto">
            <a:xfrm rot="16200000">
              <a:off x="2292780"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2" name="直線コネクタ 251"/>
            <p:cNvCxnSpPr/>
            <p:nvPr/>
          </p:nvCxnSpPr>
          <p:spPr bwMode="auto">
            <a:xfrm rot="16200000">
              <a:off x="2490326"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3" name="直線コネクタ 252"/>
            <p:cNvCxnSpPr/>
            <p:nvPr/>
          </p:nvCxnSpPr>
          <p:spPr bwMode="auto">
            <a:xfrm rot="16200000">
              <a:off x="2687872"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4" name="直線コネクタ 253"/>
            <p:cNvCxnSpPr/>
            <p:nvPr/>
          </p:nvCxnSpPr>
          <p:spPr bwMode="auto">
            <a:xfrm rot="16200000">
              <a:off x="2885418"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5" name="直線コネクタ 254"/>
            <p:cNvCxnSpPr/>
            <p:nvPr/>
          </p:nvCxnSpPr>
          <p:spPr bwMode="auto">
            <a:xfrm rot="16200000">
              <a:off x="3082963"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56" name="グループ化 255"/>
          <p:cNvGrpSpPr/>
          <p:nvPr/>
        </p:nvGrpSpPr>
        <p:grpSpPr>
          <a:xfrm>
            <a:off x="2266611" y="7169204"/>
            <a:ext cx="745948" cy="473460"/>
            <a:chOff x="2248715" y="5225832"/>
            <a:chExt cx="745948" cy="473460"/>
          </a:xfrm>
          <a:solidFill>
            <a:schemeClr val="tx1"/>
          </a:solidFill>
        </p:grpSpPr>
        <p:sp>
          <p:nvSpPr>
            <p:cNvPr id="257" name="楕円 256"/>
            <p:cNvSpPr/>
            <p:nvPr/>
          </p:nvSpPr>
          <p:spPr bwMode="auto">
            <a:xfrm>
              <a:off x="2403633" y="5342047"/>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58" name="楕円 257"/>
            <p:cNvSpPr/>
            <p:nvPr/>
          </p:nvSpPr>
          <p:spPr bwMode="auto">
            <a:xfrm>
              <a:off x="2248715" y="5225832"/>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59" name="楕円 258"/>
            <p:cNvSpPr/>
            <p:nvPr/>
          </p:nvSpPr>
          <p:spPr bwMode="auto">
            <a:xfrm>
              <a:off x="2508156" y="5264212"/>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60" name="楕円 259"/>
            <p:cNvSpPr/>
            <p:nvPr/>
          </p:nvSpPr>
          <p:spPr bwMode="auto">
            <a:xfrm>
              <a:off x="2389613" y="5241856"/>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61" name="楕円 260"/>
            <p:cNvSpPr/>
            <p:nvPr/>
          </p:nvSpPr>
          <p:spPr bwMode="auto">
            <a:xfrm>
              <a:off x="2674007" y="5350482"/>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62" name="楕円 261"/>
            <p:cNvSpPr/>
            <p:nvPr/>
          </p:nvSpPr>
          <p:spPr bwMode="auto">
            <a:xfrm>
              <a:off x="2561511" y="5342047"/>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63" name="楕円 262"/>
            <p:cNvSpPr/>
            <p:nvPr/>
          </p:nvSpPr>
          <p:spPr bwMode="auto">
            <a:xfrm>
              <a:off x="2958663" y="5663292"/>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64" name="楕円 263"/>
            <p:cNvSpPr/>
            <p:nvPr/>
          </p:nvSpPr>
          <p:spPr bwMode="auto">
            <a:xfrm>
              <a:off x="2789719" y="5550222"/>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65" name="楕円 264"/>
            <p:cNvSpPr/>
            <p:nvPr/>
          </p:nvSpPr>
          <p:spPr bwMode="auto">
            <a:xfrm>
              <a:off x="2665461" y="5465494"/>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66" name="楕円 265"/>
            <p:cNvSpPr/>
            <p:nvPr/>
          </p:nvSpPr>
          <p:spPr bwMode="auto">
            <a:xfrm>
              <a:off x="2790853" y="5604588"/>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67" name="楕円 266"/>
            <p:cNvSpPr/>
            <p:nvPr/>
          </p:nvSpPr>
          <p:spPr bwMode="auto">
            <a:xfrm>
              <a:off x="2649017" y="5429494"/>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68" name="楕円 267"/>
            <p:cNvSpPr/>
            <p:nvPr/>
          </p:nvSpPr>
          <p:spPr bwMode="auto">
            <a:xfrm>
              <a:off x="2877300" y="5615321"/>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69" name="楕円 268"/>
            <p:cNvSpPr/>
            <p:nvPr/>
          </p:nvSpPr>
          <p:spPr bwMode="auto">
            <a:xfrm>
              <a:off x="2577957" y="5512009"/>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70" name="楕円 269"/>
            <p:cNvSpPr/>
            <p:nvPr/>
          </p:nvSpPr>
          <p:spPr bwMode="auto">
            <a:xfrm>
              <a:off x="2341653" y="5383966"/>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71" name="楕円 270"/>
            <p:cNvSpPr/>
            <p:nvPr/>
          </p:nvSpPr>
          <p:spPr bwMode="auto">
            <a:xfrm>
              <a:off x="2751239" y="5579336"/>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grpSp>
      <p:grpSp>
        <p:nvGrpSpPr>
          <p:cNvPr id="272" name="グループ化 271"/>
          <p:cNvGrpSpPr/>
          <p:nvPr/>
        </p:nvGrpSpPr>
        <p:grpSpPr>
          <a:xfrm>
            <a:off x="1921193" y="7903987"/>
            <a:ext cx="1451037" cy="852199"/>
            <a:chOff x="1903297" y="5043777"/>
            <a:chExt cx="1451037" cy="852199"/>
          </a:xfrm>
        </p:grpSpPr>
        <p:sp>
          <p:nvSpPr>
            <p:cNvPr id="273" name="正方形/長方形 18"/>
            <p:cNvSpPr/>
            <p:nvPr/>
          </p:nvSpPr>
          <p:spPr bwMode="auto">
            <a:xfrm>
              <a:off x="2113730" y="5159665"/>
              <a:ext cx="1008000" cy="648072"/>
            </a:xfrm>
            <a:custGeom>
              <a:avLst/>
              <a:gdLst>
                <a:gd name="connsiteX0" fmla="*/ 0 w 1008000"/>
                <a:gd name="connsiteY0" fmla="*/ 0 h 648072"/>
                <a:gd name="connsiteX1" fmla="*/ 1008000 w 1008000"/>
                <a:gd name="connsiteY1" fmla="*/ 0 h 648072"/>
                <a:gd name="connsiteX2" fmla="*/ 1008000 w 1008000"/>
                <a:gd name="connsiteY2" fmla="*/ 648072 h 648072"/>
                <a:gd name="connsiteX3" fmla="*/ 0 w 1008000"/>
                <a:gd name="connsiteY3" fmla="*/ 648072 h 648072"/>
                <a:gd name="connsiteX4" fmla="*/ 0 w 1008000"/>
                <a:gd name="connsiteY4" fmla="*/ 0 h 648072"/>
                <a:gd name="connsiteX0" fmla="*/ 0 w 1008000"/>
                <a:gd name="connsiteY0" fmla="*/ 0 h 648072"/>
                <a:gd name="connsiteX1" fmla="*/ 1008000 w 1008000"/>
                <a:gd name="connsiteY1" fmla="*/ 648072 h 648072"/>
                <a:gd name="connsiteX2" fmla="*/ 0 w 1008000"/>
                <a:gd name="connsiteY2" fmla="*/ 648072 h 648072"/>
                <a:gd name="connsiteX3" fmla="*/ 0 w 1008000"/>
                <a:gd name="connsiteY3" fmla="*/ 0 h 648072"/>
                <a:gd name="connsiteX0" fmla="*/ 1008000 w 1099440"/>
                <a:gd name="connsiteY0" fmla="*/ 648072 h 739512"/>
                <a:gd name="connsiteX1" fmla="*/ 0 w 1099440"/>
                <a:gd name="connsiteY1" fmla="*/ 648072 h 739512"/>
                <a:gd name="connsiteX2" fmla="*/ 0 w 1099440"/>
                <a:gd name="connsiteY2" fmla="*/ 0 h 739512"/>
                <a:gd name="connsiteX3" fmla="*/ 1099440 w 1099440"/>
                <a:gd name="connsiteY3" fmla="*/ 739512 h 739512"/>
                <a:gd name="connsiteX0" fmla="*/ 1008000 w 1008000"/>
                <a:gd name="connsiteY0" fmla="*/ 648072 h 648072"/>
                <a:gd name="connsiteX1" fmla="*/ 0 w 1008000"/>
                <a:gd name="connsiteY1" fmla="*/ 648072 h 648072"/>
                <a:gd name="connsiteX2" fmla="*/ 0 w 1008000"/>
                <a:gd name="connsiteY2" fmla="*/ 0 h 648072"/>
              </a:gdLst>
              <a:ahLst/>
              <a:cxnLst>
                <a:cxn ang="0">
                  <a:pos x="connsiteX0" y="connsiteY0"/>
                </a:cxn>
                <a:cxn ang="0">
                  <a:pos x="connsiteX1" y="connsiteY1"/>
                </a:cxn>
                <a:cxn ang="0">
                  <a:pos x="connsiteX2" y="connsiteY2"/>
                </a:cxn>
              </a:cxnLst>
              <a:rect l="l" t="t" r="r" b="b"/>
              <a:pathLst>
                <a:path w="1008000" h="648072">
                  <a:moveTo>
                    <a:pt x="1008000" y="648072"/>
                  </a:moveTo>
                  <a:lnTo>
                    <a:pt x="0" y="648072"/>
                  </a:lnTo>
                  <a:lnTo>
                    <a:pt x="0" y="0"/>
                  </a:lnTo>
                </a:path>
              </a:pathLst>
            </a:cu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74" name="テキスト ボックス 273"/>
            <p:cNvSpPr txBox="1"/>
            <p:nvPr/>
          </p:nvSpPr>
          <p:spPr bwMode="auto">
            <a:xfrm>
              <a:off x="1903297" y="5043777"/>
              <a:ext cx="227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700" dirty="0">
                  <a:latin typeface="HG丸ｺﾞｼｯｸM-PRO" panose="020F0600000000000000" pitchFamily="50" charset="-128"/>
                  <a:ea typeface="HG丸ｺﾞｼｯｸM-PRO" panose="020F0600000000000000" pitchFamily="50" charset="-128"/>
                  <a:cs typeface="Times New Roman" pitchFamily="18" charset="0"/>
                </a:rPr>
                <a:t>y</a:t>
              </a:r>
              <a:endParaRPr kumimoji="1" lang="ja-JP" altLang="en-US" sz="7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275" name="テキスト ボックス 274"/>
            <p:cNvSpPr txBox="1"/>
            <p:nvPr/>
          </p:nvSpPr>
          <p:spPr bwMode="auto">
            <a:xfrm>
              <a:off x="3119974" y="5695921"/>
              <a:ext cx="23436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700" dirty="0">
                  <a:latin typeface="HG丸ｺﾞｼｯｸM-PRO" panose="020F0600000000000000" pitchFamily="50" charset="-128"/>
                  <a:ea typeface="HG丸ｺﾞｼｯｸM-PRO" panose="020F0600000000000000" pitchFamily="50" charset="-128"/>
                  <a:cs typeface="Times New Roman" pitchFamily="18" charset="0"/>
                </a:rPr>
                <a:t>x</a:t>
              </a:r>
              <a:endParaRPr kumimoji="1" lang="ja-JP" altLang="en-US" sz="700" dirty="0">
                <a:latin typeface="HG丸ｺﾞｼｯｸM-PRO" panose="020F0600000000000000" pitchFamily="50" charset="-128"/>
                <a:ea typeface="HG丸ｺﾞｼｯｸM-PRO" panose="020F0600000000000000" pitchFamily="50" charset="-128"/>
                <a:cs typeface="Times New Roman" pitchFamily="18" charset="0"/>
              </a:endParaRPr>
            </a:p>
          </p:txBody>
        </p:sp>
        <p:cxnSp>
          <p:nvCxnSpPr>
            <p:cNvPr id="276" name="直線コネクタ 275"/>
            <p:cNvCxnSpPr/>
            <p:nvPr/>
          </p:nvCxnSpPr>
          <p:spPr bwMode="auto">
            <a:xfrm>
              <a:off x="2106065" y="5159499"/>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 name="直線コネクタ 276"/>
            <p:cNvCxnSpPr/>
            <p:nvPr/>
          </p:nvCxnSpPr>
          <p:spPr bwMode="auto">
            <a:xfrm>
              <a:off x="2106065" y="5712431"/>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 name="直線コネクタ 277"/>
            <p:cNvCxnSpPr/>
            <p:nvPr/>
          </p:nvCxnSpPr>
          <p:spPr bwMode="auto">
            <a:xfrm>
              <a:off x="2106065" y="5604882"/>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9" name="直線コネクタ 278"/>
            <p:cNvCxnSpPr/>
            <p:nvPr/>
          </p:nvCxnSpPr>
          <p:spPr bwMode="auto">
            <a:xfrm>
              <a:off x="2106065" y="5486994"/>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0" name="直線コネクタ 279"/>
            <p:cNvCxnSpPr/>
            <p:nvPr/>
          </p:nvCxnSpPr>
          <p:spPr bwMode="auto">
            <a:xfrm>
              <a:off x="2106065" y="5371713"/>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1" name="直線コネクタ 280"/>
            <p:cNvCxnSpPr/>
            <p:nvPr/>
          </p:nvCxnSpPr>
          <p:spPr bwMode="auto">
            <a:xfrm>
              <a:off x="2106065" y="5267702"/>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2" name="直線コネクタ 281"/>
            <p:cNvCxnSpPr/>
            <p:nvPr/>
          </p:nvCxnSpPr>
          <p:spPr bwMode="auto">
            <a:xfrm rot="16200000">
              <a:off x="2292780"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3" name="直線コネクタ 282"/>
            <p:cNvCxnSpPr/>
            <p:nvPr/>
          </p:nvCxnSpPr>
          <p:spPr bwMode="auto">
            <a:xfrm rot="16200000">
              <a:off x="2490326"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4" name="直線コネクタ 283"/>
            <p:cNvCxnSpPr/>
            <p:nvPr/>
          </p:nvCxnSpPr>
          <p:spPr bwMode="auto">
            <a:xfrm rot="16200000">
              <a:off x="2687872"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5" name="直線コネクタ 284"/>
            <p:cNvCxnSpPr/>
            <p:nvPr/>
          </p:nvCxnSpPr>
          <p:spPr bwMode="auto">
            <a:xfrm rot="16200000">
              <a:off x="2885418"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6" name="直線コネクタ 285"/>
            <p:cNvCxnSpPr/>
            <p:nvPr/>
          </p:nvCxnSpPr>
          <p:spPr bwMode="auto">
            <a:xfrm rot="16200000">
              <a:off x="3082963"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87" name="グループ化 286"/>
          <p:cNvGrpSpPr/>
          <p:nvPr/>
        </p:nvGrpSpPr>
        <p:grpSpPr>
          <a:xfrm>
            <a:off x="2328261" y="8089523"/>
            <a:ext cx="698613" cy="512960"/>
            <a:chOff x="2275522" y="5241856"/>
            <a:chExt cx="698613" cy="512960"/>
          </a:xfrm>
          <a:solidFill>
            <a:schemeClr val="tx1"/>
          </a:solidFill>
        </p:grpSpPr>
        <p:sp>
          <p:nvSpPr>
            <p:cNvPr id="288" name="楕円 287"/>
            <p:cNvSpPr/>
            <p:nvPr/>
          </p:nvSpPr>
          <p:spPr bwMode="auto">
            <a:xfrm>
              <a:off x="2472156" y="5434714"/>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89" name="楕円 288"/>
            <p:cNvSpPr/>
            <p:nvPr/>
          </p:nvSpPr>
          <p:spPr bwMode="auto">
            <a:xfrm>
              <a:off x="2275522" y="5290837"/>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90" name="楕円 289"/>
            <p:cNvSpPr/>
            <p:nvPr/>
          </p:nvSpPr>
          <p:spPr bwMode="auto">
            <a:xfrm>
              <a:off x="2938135" y="5718816"/>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91" name="楕円 290"/>
            <p:cNvSpPr/>
            <p:nvPr/>
          </p:nvSpPr>
          <p:spPr bwMode="auto">
            <a:xfrm>
              <a:off x="2389613" y="5241856"/>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92" name="楕円 291"/>
            <p:cNvSpPr/>
            <p:nvPr/>
          </p:nvSpPr>
          <p:spPr bwMode="auto">
            <a:xfrm>
              <a:off x="2635133" y="5285367"/>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93" name="楕円 292"/>
            <p:cNvSpPr/>
            <p:nvPr/>
          </p:nvSpPr>
          <p:spPr bwMode="auto">
            <a:xfrm>
              <a:off x="2629461" y="5321924"/>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94" name="楕円 293"/>
            <p:cNvSpPr/>
            <p:nvPr/>
          </p:nvSpPr>
          <p:spPr bwMode="auto">
            <a:xfrm>
              <a:off x="2832457" y="5660041"/>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95" name="楕円 294"/>
            <p:cNvSpPr/>
            <p:nvPr/>
          </p:nvSpPr>
          <p:spPr bwMode="auto">
            <a:xfrm>
              <a:off x="2426831" y="5500528"/>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96" name="楕円 295"/>
            <p:cNvSpPr/>
            <p:nvPr/>
          </p:nvSpPr>
          <p:spPr bwMode="auto">
            <a:xfrm>
              <a:off x="2374805" y="5475309"/>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97" name="楕円 296"/>
            <p:cNvSpPr/>
            <p:nvPr/>
          </p:nvSpPr>
          <p:spPr bwMode="auto">
            <a:xfrm>
              <a:off x="2614174" y="5553102"/>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98" name="楕円 297"/>
            <p:cNvSpPr/>
            <p:nvPr/>
          </p:nvSpPr>
          <p:spPr bwMode="auto">
            <a:xfrm>
              <a:off x="2744150" y="5461983"/>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299" name="楕円 298"/>
            <p:cNvSpPr/>
            <p:nvPr/>
          </p:nvSpPr>
          <p:spPr bwMode="auto">
            <a:xfrm>
              <a:off x="2717400" y="5641426"/>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00" name="楕円 299"/>
            <p:cNvSpPr/>
            <p:nvPr/>
          </p:nvSpPr>
          <p:spPr bwMode="auto">
            <a:xfrm>
              <a:off x="2536550" y="5475309"/>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01" name="楕円 300"/>
            <p:cNvSpPr/>
            <p:nvPr/>
          </p:nvSpPr>
          <p:spPr bwMode="auto">
            <a:xfrm>
              <a:off x="2368790" y="5373730"/>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02" name="楕円 301"/>
            <p:cNvSpPr/>
            <p:nvPr/>
          </p:nvSpPr>
          <p:spPr bwMode="auto">
            <a:xfrm>
              <a:off x="2281655" y="5581364"/>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grpSp>
      <p:grpSp>
        <p:nvGrpSpPr>
          <p:cNvPr id="320" name="グループ化 319"/>
          <p:cNvGrpSpPr/>
          <p:nvPr/>
        </p:nvGrpSpPr>
        <p:grpSpPr>
          <a:xfrm>
            <a:off x="1921193" y="8849331"/>
            <a:ext cx="1451037" cy="852199"/>
            <a:chOff x="1903297" y="5043777"/>
            <a:chExt cx="1451037" cy="852199"/>
          </a:xfrm>
        </p:grpSpPr>
        <p:sp>
          <p:nvSpPr>
            <p:cNvPr id="321" name="正方形/長方形 18"/>
            <p:cNvSpPr/>
            <p:nvPr/>
          </p:nvSpPr>
          <p:spPr bwMode="auto">
            <a:xfrm>
              <a:off x="2113730" y="5159665"/>
              <a:ext cx="1008000" cy="648072"/>
            </a:xfrm>
            <a:custGeom>
              <a:avLst/>
              <a:gdLst>
                <a:gd name="connsiteX0" fmla="*/ 0 w 1008000"/>
                <a:gd name="connsiteY0" fmla="*/ 0 h 648072"/>
                <a:gd name="connsiteX1" fmla="*/ 1008000 w 1008000"/>
                <a:gd name="connsiteY1" fmla="*/ 0 h 648072"/>
                <a:gd name="connsiteX2" fmla="*/ 1008000 w 1008000"/>
                <a:gd name="connsiteY2" fmla="*/ 648072 h 648072"/>
                <a:gd name="connsiteX3" fmla="*/ 0 w 1008000"/>
                <a:gd name="connsiteY3" fmla="*/ 648072 h 648072"/>
                <a:gd name="connsiteX4" fmla="*/ 0 w 1008000"/>
                <a:gd name="connsiteY4" fmla="*/ 0 h 648072"/>
                <a:gd name="connsiteX0" fmla="*/ 0 w 1008000"/>
                <a:gd name="connsiteY0" fmla="*/ 0 h 648072"/>
                <a:gd name="connsiteX1" fmla="*/ 1008000 w 1008000"/>
                <a:gd name="connsiteY1" fmla="*/ 648072 h 648072"/>
                <a:gd name="connsiteX2" fmla="*/ 0 w 1008000"/>
                <a:gd name="connsiteY2" fmla="*/ 648072 h 648072"/>
                <a:gd name="connsiteX3" fmla="*/ 0 w 1008000"/>
                <a:gd name="connsiteY3" fmla="*/ 0 h 648072"/>
                <a:gd name="connsiteX0" fmla="*/ 1008000 w 1099440"/>
                <a:gd name="connsiteY0" fmla="*/ 648072 h 739512"/>
                <a:gd name="connsiteX1" fmla="*/ 0 w 1099440"/>
                <a:gd name="connsiteY1" fmla="*/ 648072 h 739512"/>
                <a:gd name="connsiteX2" fmla="*/ 0 w 1099440"/>
                <a:gd name="connsiteY2" fmla="*/ 0 h 739512"/>
                <a:gd name="connsiteX3" fmla="*/ 1099440 w 1099440"/>
                <a:gd name="connsiteY3" fmla="*/ 739512 h 739512"/>
                <a:gd name="connsiteX0" fmla="*/ 1008000 w 1008000"/>
                <a:gd name="connsiteY0" fmla="*/ 648072 h 648072"/>
                <a:gd name="connsiteX1" fmla="*/ 0 w 1008000"/>
                <a:gd name="connsiteY1" fmla="*/ 648072 h 648072"/>
                <a:gd name="connsiteX2" fmla="*/ 0 w 1008000"/>
                <a:gd name="connsiteY2" fmla="*/ 0 h 648072"/>
              </a:gdLst>
              <a:ahLst/>
              <a:cxnLst>
                <a:cxn ang="0">
                  <a:pos x="connsiteX0" y="connsiteY0"/>
                </a:cxn>
                <a:cxn ang="0">
                  <a:pos x="connsiteX1" y="connsiteY1"/>
                </a:cxn>
                <a:cxn ang="0">
                  <a:pos x="connsiteX2" y="connsiteY2"/>
                </a:cxn>
              </a:cxnLst>
              <a:rect l="l" t="t" r="r" b="b"/>
              <a:pathLst>
                <a:path w="1008000" h="648072">
                  <a:moveTo>
                    <a:pt x="1008000" y="648072"/>
                  </a:moveTo>
                  <a:lnTo>
                    <a:pt x="0" y="648072"/>
                  </a:lnTo>
                  <a:lnTo>
                    <a:pt x="0" y="0"/>
                  </a:lnTo>
                </a:path>
              </a:pathLst>
            </a:cu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22" name="テキスト ボックス 321"/>
            <p:cNvSpPr txBox="1"/>
            <p:nvPr/>
          </p:nvSpPr>
          <p:spPr bwMode="auto">
            <a:xfrm>
              <a:off x="1903297" y="5043777"/>
              <a:ext cx="227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700" dirty="0">
                  <a:latin typeface="HG丸ｺﾞｼｯｸM-PRO" panose="020F0600000000000000" pitchFamily="50" charset="-128"/>
                  <a:ea typeface="HG丸ｺﾞｼｯｸM-PRO" panose="020F0600000000000000" pitchFamily="50" charset="-128"/>
                  <a:cs typeface="Times New Roman" pitchFamily="18" charset="0"/>
                </a:rPr>
                <a:t>y</a:t>
              </a:r>
              <a:endParaRPr kumimoji="1" lang="ja-JP" altLang="en-US" sz="7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323" name="テキスト ボックス 322"/>
            <p:cNvSpPr txBox="1"/>
            <p:nvPr/>
          </p:nvSpPr>
          <p:spPr bwMode="auto">
            <a:xfrm>
              <a:off x="3119974" y="5695921"/>
              <a:ext cx="23436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700" dirty="0">
                  <a:latin typeface="HG丸ｺﾞｼｯｸM-PRO" panose="020F0600000000000000" pitchFamily="50" charset="-128"/>
                  <a:ea typeface="HG丸ｺﾞｼｯｸM-PRO" panose="020F0600000000000000" pitchFamily="50" charset="-128"/>
                  <a:cs typeface="Times New Roman" pitchFamily="18" charset="0"/>
                </a:rPr>
                <a:t>x</a:t>
              </a:r>
              <a:endParaRPr kumimoji="1" lang="ja-JP" altLang="en-US" sz="700" dirty="0">
                <a:latin typeface="HG丸ｺﾞｼｯｸM-PRO" panose="020F0600000000000000" pitchFamily="50" charset="-128"/>
                <a:ea typeface="HG丸ｺﾞｼｯｸM-PRO" panose="020F0600000000000000" pitchFamily="50" charset="-128"/>
                <a:cs typeface="Times New Roman" pitchFamily="18" charset="0"/>
              </a:endParaRPr>
            </a:p>
          </p:txBody>
        </p:sp>
        <p:cxnSp>
          <p:nvCxnSpPr>
            <p:cNvPr id="324" name="直線コネクタ 323"/>
            <p:cNvCxnSpPr/>
            <p:nvPr/>
          </p:nvCxnSpPr>
          <p:spPr bwMode="auto">
            <a:xfrm>
              <a:off x="2106065" y="5159499"/>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5" name="直線コネクタ 324"/>
            <p:cNvCxnSpPr/>
            <p:nvPr/>
          </p:nvCxnSpPr>
          <p:spPr bwMode="auto">
            <a:xfrm>
              <a:off x="2106065" y="5712431"/>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6" name="直線コネクタ 325"/>
            <p:cNvCxnSpPr/>
            <p:nvPr/>
          </p:nvCxnSpPr>
          <p:spPr bwMode="auto">
            <a:xfrm>
              <a:off x="2106065" y="5604882"/>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7" name="直線コネクタ 326"/>
            <p:cNvCxnSpPr/>
            <p:nvPr/>
          </p:nvCxnSpPr>
          <p:spPr bwMode="auto">
            <a:xfrm>
              <a:off x="2106065" y="5486994"/>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8" name="直線コネクタ 327"/>
            <p:cNvCxnSpPr/>
            <p:nvPr/>
          </p:nvCxnSpPr>
          <p:spPr bwMode="auto">
            <a:xfrm>
              <a:off x="2106065" y="5371713"/>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9" name="直線コネクタ 328"/>
            <p:cNvCxnSpPr/>
            <p:nvPr/>
          </p:nvCxnSpPr>
          <p:spPr bwMode="auto">
            <a:xfrm>
              <a:off x="2106065" y="5267702"/>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0" name="直線コネクタ 329"/>
            <p:cNvCxnSpPr/>
            <p:nvPr/>
          </p:nvCxnSpPr>
          <p:spPr bwMode="auto">
            <a:xfrm rot="16200000">
              <a:off x="2292780"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1" name="直線コネクタ 330"/>
            <p:cNvCxnSpPr/>
            <p:nvPr/>
          </p:nvCxnSpPr>
          <p:spPr bwMode="auto">
            <a:xfrm rot="16200000">
              <a:off x="2490326"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2" name="直線コネクタ 331"/>
            <p:cNvCxnSpPr/>
            <p:nvPr/>
          </p:nvCxnSpPr>
          <p:spPr bwMode="auto">
            <a:xfrm rot="16200000">
              <a:off x="2687872"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3" name="直線コネクタ 332"/>
            <p:cNvCxnSpPr/>
            <p:nvPr/>
          </p:nvCxnSpPr>
          <p:spPr bwMode="auto">
            <a:xfrm rot="16200000">
              <a:off x="2885418"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4" name="直線コネクタ 333"/>
            <p:cNvCxnSpPr/>
            <p:nvPr/>
          </p:nvCxnSpPr>
          <p:spPr bwMode="auto">
            <a:xfrm rot="16200000">
              <a:off x="3082963"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35" name="グループ化 334"/>
          <p:cNvGrpSpPr/>
          <p:nvPr/>
        </p:nvGrpSpPr>
        <p:grpSpPr>
          <a:xfrm>
            <a:off x="2259746" y="9048037"/>
            <a:ext cx="806792" cy="434399"/>
            <a:chOff x="2207007" y="5255026"/>
            <a:chExt cx="806792" cy="434399"/>
          </a:xfrm>
          <a:solidFill>
            <a:schemeClr val="tx1"/>
          </a:solidFill>
        </p:grpSpPr>
        <p:sp>
          <p:nvSpPr>
            <p:cNvPr id="336" name="楕円 335"/>
            <p:cNvSpPr/>
            <p:nvPr/>
          </p:nvSpPr>
          <p:spPr bwMode="auto">
            <a:xfrm>
              <a:off x="2621651" y="5374484"/>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37" name="楕円 336"/>
            <p:cNvSpPr/>
            <p:nvPr/>
          </p:nvSpPr>
          <p:spPr bwMode="auto">
            <a:xfrm>
              <a:off x="2207007" y="5255026"/>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38" name="楕円 337"/>
            <p:cNvSpPr/>
            <p:nvPr/>
          </p:nvSpPr>
          <p:spPr bwMode="auto">
            <a:xfrm>
              <a:off x="2950473" y="5653425"/>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39" name="楕円 338"/>
            <p:cNvSpPr/>
            <p:nvPr/>
          </p:nvSpPr>
          <p:spPr bwMode="auto">
            <a:xfrm>
              <a:off x="2253589" y="5338484"/>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40" name="楕円 339"/>
            <p:cNvSpPr/>
            <p:nvPr/>
          </p:nvSpPr>
          <p:spPr bwMode="auto">
            <a:xfrm>
              <a:off x="2977799" y="5321924"/>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41" name="楕円 340"/>
            <p:cNvSpPr/>
            <p:nvPr/>
          </p:nvSpPr>
          <p:spPr bwMode="auto">
            <a:xfrm>
              <a:off x="2574769" y="5296901"/>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42" name="楕円 341"/>
            <p:cNvSpPr/>
            <p:nvPr/>
          </p:nvSpPr>
          <p:spPr bwMode="auto">
            <a:xfrm>
              <a:off x="2824457" y="5544803"/>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43" name="楕円 342"/>
            <p:cNvSpPr/>
            <p:nvPr/>
          </p:nvSpPr>
          <p:spPr bwMode="auto">
            <a:xfrm>
              <a:off x="2454156" y="5441427"/>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44" name="楕円 343"/>
            <p:cNvSpPr/>
            <p:nvPr/>
          </p:nvSpPr>
          <p:spPr bwMode="auto">
            <a:xfrm>
              <a:off x="2436156" y="5627542"/>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45" name="楕円 344"/>
            <p:cNvSpPr/>
            <p:nvPr/>
          </p:nvSpPr>
          <p:spPr bwMode="auto">
            <a:xfrm>
              <a:off x="2647461" y="5526372"/>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46" name="楕円 345"/>
            <p:cNvSpPr/>
            <p:nvPr/>
          </p:nvSpPr>
          <p:spPr bwMode="auto">
            <a:xfrm>
              <a:off x="2706127" y="5433687"/>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47" name="楕円 346"/>
            <p:cNvSpPr/>
            <p:nvPr/>
          </p:nvSpPr>
          <p:spPr bwMode="auto">
            <a:xfrm>
              <a:off x="2775514" y="5617425"/>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48" name="楕円 347"/>
            <p:cNvSpPr/>
            <p:nvPr/>
          </p:nvSpPr>
          <p:spPr bwMode="auto">
            <a:xfrm>
              <a:off x="2477215" y="5531173"/>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49" name="楕円 348"/>
            <p:cNvSpPr/>
            <p:nvPr/>
          </p:nvSpPr>
          <p:spPr bwMode="auto">
            <a:xfrm>
              <a:off x="2914473" y="5395757"/>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50" name="楕円 349"/>
            <p:cNvSpPr/>
            <p:nvPr/>
          </p:nvSpPr>
          <p:spPr bwMode="auto">
            <a:xfrm>
              <a:off x="2275876" y="5640779"/>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grpSp>
      <p:grpSp>
        <p:nvGrpSpPr>
          <p:cNvPr id="352" name="グループ化 351"/>
          <p:cNvGrpSpPr/>
          <p:nvPr/>
        </p:nvGrpSpPr>
        <p:grpSpPr>
          <a:xfrm>
            <a:off x="8811407" y="5074257"/>
            <a:ext cx="1451037" cy="852199"/>
            <a:chOff x="1903297" y="5043777"/>
            <a:chExt cx="1451037" cy="852199"/>
          </a:xfrm>
        </p:grpSpPr>
        <p:sp>
          <p:nvSpPr>
            <p:cNvPr id="353" name="正方形/長方形 18"/>
            <p:cNvSpPr/>
            <p:nvPr/>
          </p:nvSpPr>
          <p:spPr bwMode="auto">
            <a:xfrm>
              <a:off x="2113730" y="5159665"/>
              <a:ext cx="1008000" cy="648072"/>
            </a:xfrm>
            <a:custGeom>
              <a:avLst/>
              <a:gdLst>
                <a:gd name="connsiteX0" fmla="*/ 0 w 1008000"/>
                <a:gd name="connsiteY0" fmla="*/ 0 h 648072"/>
                <a:gd name="connsiteX1" fmla="*/ 1008000 w 1008000"/>
                <a:gd name="connsiteY1" fmla="*/ 0 h 648072"/>
                <a:gd name="connsiteX2" fmla="*/ 1008000 w 1008000"/>
                <a:gd name="connsiteY2" fmla="*/ 648072 h 648072"/>
                <a:gd name="connsiteX3" fmla="*/ 0 w 1008000"/>
                <a:gd name="connsiteY3" fmla="*/ 648072 h 648072"/>
                <a:gd name="connsiteX4" fmla="*/ 0 w 1008000"/>
                <a:gd name="connsiteY4" fmla="*/ 0 h 648072"/>
                <a:gd name="connsiteX0" fmla="*/ 0 w 1008000"/>
                <a:gd name="connsiteY0" fmla="*/ 0 h 648072"/>
                <a:gd name="connsiteX1" fmla="*/ 1008000 w 1008000"/>
                <a:gd name="connsiteY1" fmla="*/ 648072 h 648072"/>
                <a:gd name="connsiteX2" fmla="*/ 0 w 1008000"/>
                <a:gd name="connsiteY2" fmla="*/ 648072 h 648072"/>
                <a:gd name="connsiteX3" fmla="*/ 0 w 1008000"/>
                <a:gd name="connsiteY3" fmla="*/ 0 h 648072"/>
                <a:gd name="connsiteX0" fmla="*/ 1008000 w 1099440"/>
                <a:gd name="connsiteY0" fmla="*/ 648072 h 739512"/>
                <a:gd name="connsiteX1" fmla="*/ 0 w 1099440"/>
                <a:gd name="connsiteY1" fmla="*/ 648072 h 739512"/>
                <a:gd name="connsiteX2" fmla="*/ 0 w 1099440"/>
                <a:gd name="connsiteY2" fmla="*/ 0 h 739512"/>
                <a:gd name="connsiteX3" fmla="*/ 1099440 w 1099440"/>
                <a:gd name="connsiteY3" fmla="*/ 739512 h 739512"/>
                <a:gd name="connsiteX0" fmla="*/ 1008000 w 1008000"/>
                <a:gd name="connsiteY0" fmla="*/ 648072 h 648072"/>
                <a:gd name="connsiteX1" fmla="*/ 0 w 1008000"/>
                <a:gd name="connsiteY1" fmla="*/ 648072 h 648072"/>
                <a:gd name="connsiteX2" fmla="*/ 0 w 1008000"/>
                <a:gd name="connsiteY2" fmla="*/ 0 h 648072"/>
              </a:gdLst>
              <a:ahLst/>
              <a:cxnLst>
                <a:cxn ang="0">
                  <a:pos x="connsiteX0" y="connsiteY0"/>
                </a:cxn>
                <a:cxn ang="0">
                  <a:pos x="connsiteX1" y="connsiteY1"/>
                </a:cxn>
                <a:cxn ang="0">
                  <a:pos x="connsiteX2" y="connsiteY2"/>
                </a:cxn>
              </a:cxnLst>
              <a:rect l="l" t="t" r="r" b="b"/>
              <a:pathLst>
                <a:path w="1008000" h="648072">
                  <a:moveTo>
                    <a:pt x="1008000" y="648072"/>
                  </a:moveTo>
                  <a:lnTo>
                    <a:pt x="0" y="648072"/>
                  </a:lnTo>
                  <a:lnTo>
                    <a:pt x="0" y="0"/>
                  </a:lnTo>
                </a:path>
              </a:pathLst>
            </a:cu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54" name="テキスト ボックス 353"/>
            <p:cNvSpPr txBox="1"/>
            <p:nvPr/>
          </p:nvSpPr>
          <p:spPr bwMode="auto">
            <a:xfrm>
              <a:off x="1903297" y="5043777"/>
              <a:ext cx="227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700" dirty="0">
                  <a:latin typeface="HG丸ｺﾞｼｯｸM-PRO" panose="020F0600000000000000" pitchFamily="50" charset="-128"/>
                  <a:ea typeface="HG丸ｺﾞｼｯｸM-PRO" panose="020F0600000000000000" pitchFamily="50" charset="-128"/>
                  <a:cs typeface="Times New Roman" pitchFamily="18" charset="0"/>
                </a:rPr>
                <a:t>y</a:t>
              </a:r>
              <a:endParaRPr kumimoji="1" lang="ja-JP" altLang="en-US" sz="7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355" name="テキスト ボックス 354"/>
            <p:cNvSpPr txBox="1"/>
            <p:nvPr/>
          </p:nvSpPr>
          <p:spPr bwMode="auto">
            <a:xfrm>
              <a:off x="3119974" y="5695921"/>
              <a:ext cx="23436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700" dirty="0">
                  <a:latin typeface="HG丸ｺﾞｼｯｸM-PRO" panose="020F0600000000000000" pitchFamily="50" charset="-128"/>
                  <a:ea typeface="HG丸ｺﾞｼｯｸM-PRO" panose="020F0600000000000000" pitchFamily="50" charset="-128"/>
                  <a:cs typeface="Times New Roman" pitchFamily="18" charset="0"/>
                </a:rPr>
                <a:t>x</a:t>
              </a:r>
              <a:endParaRPr kumimoji="1" lang="ja-JP" altLang="en-US" sz="700" dirty="0">
                <a:latin typeface="HG丸ｺﾞｼｯｸM-PRO" panose="020F0600000000000000" pitchFamily="50" charset="-128"/>
                <a:ea typeface="HG丸ｺﾞｼｯｸM-PRO" panose="020F0600000000000000" pitchFamily="50" charset="-128"/>
                <a:cs typeface="Times New Roman" pitchFamily="18" charset="0"/>
              </a:endParaRPr>
            </a:p>
          </p:txBody>
        </p:sp>
        <p:cxnSp>
          <p:nvCxnSpPr>
            <p:cNvPr id="356" name="直線コネクタ 355"/>
            <p:cNvCxnSpPr/>
            <p:nvPr/>
          </p:nvCxnSpPr>
          <p:spPr bwMode="auto">
            <a:xfrm>
              <a:off x="2106065" y="5159499"/>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7" name="直線コネクタ 356"/>
            <p:cNvCxnSpPr/>
            <p:nvPr/>
          </p:nvCxnSpPr>
          <p:spPr bwMode="auto">
            <a:xfrm>
              <a:off x="2106065" y="5712431"/>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8" name="直線コネクタ 357"/>
            <p:cNvCxnSpPr/>
            <p:nvPr/>
          </p:nvCxnSpPr>
          <p:spPr bwMode="auto">
            <a:xfrm>
              <a:off x="2106065" y="5604882"/>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9" name="直線コネクタ 358"/>
            <p:cNvCxnSpPr/>
            <p:nvPr/>
          </p:nvCxnSpPr>
          <p:spPr bwMode="auto">
            <a:xfrm>
              <a:off x="2106065" y="5486994"/>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0" name="直線コネクタ 359"/>
            <p:cNvCxnSpPr/>
            <p:nvPr/>
          </p:nvCxnSpPr>
          <p:spPr bwMode="auto">
            <a:xfrm>
              <a:off x="2106065" y="5371713"/>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1" name="直線コネクタ 360"/>
            <p:cNvCxnSpPr/>
            <p:nvPr/>
          </p:nvCxnSpPr>
          <p:spPr bwMode="auto">
            <a:xfrm>
              <a:off x="2106065" y="5267702"/>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2" name="直線コネクタ 361"/>
            <p:cNvCxnSpPr/>
            <p:nvPr/>
          </p:nvCxnSpPr>
          <p:spPr bwMode="auto">
            <a:xfrm rot="16200000">
              <a:off x="2292780"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3" name="直線コネクタ 362"/>
            <p:cNvCxnSpPr/>
            <p:nvPr/>
          </p:nvCxnSpPr>
          <p:spPr bwMode="auto">
            <a:xfrm rot="16200000">
              <a:off x="2490326"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4" name="直線コネクタ 363"/>
            <p:cNvCxnSpPr/>
            <p:nvPr/>
          </p:nvCxnSpPr>
          <p:spPr bwMode="auto">
            <a:xfrm rot="16200000">
              <a:off x="2687872"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5" name="直線コネクタ 364"/>
            <p:cNvCxnSpPr/>
            <p:nvPr/>
          </p:nvCxnSpPr>
          <p:spPr bwMode="auto">
            <a:xfrm rot="16200000">
              <a:off x="2885418"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6" name="直線コネクタ 365"/>
            <p:cNvCxnSpPr/>
            <p:nvPr/>
          </p:nvCxnSpPr>
          <p:spPr bwMode="auto">
            <a:xfrm rot="16200000">
              <a:off x="3082963"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67" name="グループ化 366"/>
          <p:cNvGrpSpPr/>
          <p:nvPr/>
        </p:nvGrpSpPr>
        <p:grpSpPr>
          <a:xfrm>
            <a:off x="9202047" y="5260356"/>
            <a:ext cx="827793" cy="496669"/>
            <a:chOff x="2293937" y="5229876"/>
            <a:chExt cx="827793" cy="496669"/>
          </a:xfrm>
        </p:grpSpPr>
        <p:sp>
          <p:nvSpPr>
            <p:cNvPr id="368" name="楕円 367"/>
            <p:cNvSpPr/>
            <p:nvPr/>
          </p:nvSpPr>
          <p:spPr bwMode="auto">
            <a:xfrm>
              <a:off x="3085730" y="5234956"/>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69" name="楕円 368"/>
            <p:cNvSpPr/>
            <p:nvPr/>
          </p:nvSpPr>
          <p:spPr bwMode="auto">
            <a:xfrm>
              <a:off x="2986352" y="5229876"/>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70" name="楕円 369"/>
            <p:cNvSpPr/>
            <p:nvPr/>
          </p:nvSpPr>
          <p:spPr bwMode="auto">
            <a:xfrm>
              <a:off x="3004352" y="5332841"/>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71" name="楕円 370"/>
            <p:cNvSpPr/>
            <p:nvPr/>
          </p:nvSpPr>
          <p:spPr bwMode="auto">
            <a:xfrm>
              <a:off x="2870683" y="5256042"/>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72" name="楕円 371"/>
            <p:cNvSpPr/>
            <p:nvPr/>
          </p:nvSpPr>
          <p:spPr bwMode="auto">
            <a:xfrm>
              <a:off x="2888655" y="5346251"/>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73" name="楕円 372"/>
            <p:cNvSpPr/>
            <p:nvPr/>
          </p:nvSpPr>
          <p:spPr bwMode="auto">
            <a:xfrm>
              <a:off x="2769135" y="5358524"/>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74" name="楕円 373"/>
            <p:cNvSpPr/>
            <p:nvPr/>
          </p:nvSpPr>
          <p:spPr bwMode="auto">
            <a:xfrm>
              <a:off x="2674030" y="5368841"/>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75" name="楕円 374"/>
            <p:cNvSpPr/>
            <p:nvPr/>
          </p:nvSpPr>
          <p:spPr bwMode="auto">
            <a:xfrm>
              <a:off x="2705872" y="5425404"/>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76" name="楕円 375"/>
            <p:cNvSpPr/>
            <p:nvPr/>
          </p:nvSpPr>
          <p:spPr bwMode="auto">
            <a:xfrm>
              <a:off x="2687872" y="5463560"/>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77" name="楕円 376"/>
            <p:cNvSpPr/>
            <p:nvPr/>
          </p:nvSpPr>
          <p:spPr bwMode="auto">
            <a:xfrm>
              <a:off x="2630913" y="5448620"/>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78" name="楕円 377"/>
            <p:cNvSpPr/>
            <p:nvPr/>
          </p:nvSpPr>
          <p:spPr bwMode="auto">
            <a:xfrm>
              <a:off x="2546656" y="5500938"/>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79" name="楕円 378"/>
            <p:cNvSpPr/>
            <p:nvPr/>
          </p:nvSpPr>
          <p:spPr bwMode="auto">
            <a:xfrm>
              <a:off x="2490326" y="5576731"/>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80" name="楕円 379"/>
            <p:cNvSpPr/>
            <p:nvPr/>
          </p:nvSpPr>
          <p:spPr bwMode="auto">
            <a:xfrm>
              <a:off x="2533991" y="5616826"/>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81" name="楕円 380"/>
            <p:cNvSpPr/>
            <p:nvPr/>
          </p:nvSpPr>
          <p:spPr bwMode="auto">
            <a:xfrm>
              <a:off x="2390424" y="5662461"/>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82" name="楕円 381"/>
            <p:cNvSpPr/>
            <p:nvPr/>
          </p:nvSpPr>
          <p:spPr bwMode="auto">
            <a:xfrm>
              <a:off x="2293937" y="5690545"/>
              <a:ext cx="36000" cy="36000"/>
            </a:xfrm>
            <a:prstGeom prst="ellipse">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grpSp>
      <p:grpSp>
        <p:nvGrpSpPr>
          <p:cNvPr id="383" name="グループ化 382"/>
          <p:cNvGrpSpPr/>
          <p:nvPr/>
        </p:nvGrpSpPr>
        <p:grpSpPr>
          <a:xfrm>
            <a:off x="8821185" y="6032043"/>
            <a:ext cx="1451037" cy="852199"/>
            <a:chOff x="1903297" y="5043777"/>
            <a:chExt cx="1451037" cy="852199"/>
          </a:xfrm>
        </p:grpSpPr>
        <p:sp>
          <p:nvSpPr>
            <p:cNvPr id="384" name="正方形/長方形 18"/>
            <p:cNvSpPr/>
            <p:nvPr/>
          </p:nvSpPr>
          <p:spPr bwMode="auto">
            <a:xfrm>
              <a:off x="2113730" y="5159665"/>
              <a:ext cx="1008000" cy="648072"/>
            </a:xfrm>
            <a:custGeom>
              <a:avLst/>
              <a:gdLst>
                <a:gd name="connsiteX0" fmla="*/ 0 w 1008000"/>
                <a:gd name="connsiteY0" fmla="*/ 0 h 648072"/>
                <a:gd name="connsiteX1" fmla="*/ 1008000 w 1008000"/>
                <a:gd name="connsiteY1" fmla="*/ 0 h 648072"/>
                <a:gd name="connsiteX2" fmla="*/ 1008000 w 1008000"/>
                <a:gd name="connsiteY2" fmla="*/ 648072 h 648072"/>
                <a:gd name="connsiteX3" fmla="*/ 0 w 1008000"/>
                <a:gd name="connsiteY3" fmla="*/ 648072 h 648072"/>
                <a:gd name="connsiteX4" fmla="*/ 0 w 1008000"/>
                <a:gd name="connsiteY4" fmla="*/ 0 h 648072"/>
                <a:gd name="connsiteX0" fmla="*/ 0 w 1008000"/>
                <a:gd name="connsiteY0" fmla="*/ 0 h 648072"/>
                <a:gd name="connsiteX1" fmla="*/ 1008000 w 1008000"/>
                <a:gd name="connsiteY1" fmla="*/ 648072 h 648072"/>
                <a:gd name="connsiteX2" fmla="*/ 0 w 1008000"/>
                <a:gd name="connsiteY2" fmla="*/ 648072 h 648072"/>
                <a:gd name="connsiteX3" fmla="*/ 0 w 1008000"/>
                <a:gd name="connsiteY3" fmla="*/ 0 h 648072"/>
                <a:gd name="connsiteX0" fmla="*/ 1008000 w 1099440"/>
                <a:gd name="connsiteY0" fmla="*/ 648072 h 739512"/>
                <a:gd name="connsiteX1" fmla="*/ 0 w 1099440"/>
                <a:gd name="connsiteY1" fmla="*/ 648072 h 739512"/>
                <a:gd name="connsiteX2" fmla="*/ 0 w 1099440"/>
                <a:gd name="connsiteY2" fmla="*/ 0 h 739512"/>
                <a:gd name="connsiteX3" fmla="*/ 1099440 w 1099440"/>
                <a:gd name="connsiteY3" fmla="*/ 739512 h 739512"/>
                <a:gd name="connsiteX0" fmla="*/ 1008000 w 1008000"/>
                <a:gd name="connsiteY0" fmla="*/ 648072 h 648072"/>
                <a:gd name="connsiteX1" fmla="*/ 0 w 1008000"/>
                <a:gd name="connsiteY1" fmla="*/ 648072 h 648072"/>
                <a:gd name="connsiteX2" fmla="*/ 0 w 1008000"/>
                <a:gd name="connsiteY2" fmla="*/ 0 h 648072"/>
              </a:gdLst>
              <a:ahLst/>
              <a:cxnLst>
                <a:cxn ang="0">
                  <a:pos x="connsiteX0" y="connsiteY0"/>
                </a:cxn>
                <a:cxn ang="0">
                  <a:pos x="connsiteX1" y="connsiteY1"/>
                </a:cxn>
                <a:cxn ang="0">
                  <a:pos x="connsiteX2" y="connsiteY2"/>
                </a:cxn>
              </a:cxnLst>
              <a:rect l="l" t="t" r="r" b="b"/>
              <a:pathLst>
                <a:path w="1008000" h="648072">
                  <a:moveTo>
                    <a:pt x="1008000" y="648072"/>
                  </a:moveTo>
                  <a:lnTo>
                    <a:pt x="0" y="648072"/>
                  </a:lnTo>
                  <a:lnTo>
                    <a:pt x="0" y="0"/>
                  </a:lnTo>
                </a:path>
              </a:pathLst>
            </a:cu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385" name="テキスト ボックス 384"/>
            <p:cNvSpPr txBox="1"/>
            <p:nvPr/>
          </p:nvSpPr>
          <p:spPr bwMode="auto">
            <a:xfrm>
              <a:off x="1903297" y="5043777"/>
              <a:ext cx="227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700" dirty="0">
                  <a:latin typeface="HG丸ｺﾞｼｯｸM-PRO" panose="020F0600000000000000" pitchFamily="50" charset="-128"/>
                  <a:ea typeface="HG丸ｺﾞｼｯｸM-PRO" panose="020F0600000000000000" pitchFamily="50" charset="-128"/>
                  <a:cs typeface="Times New Roman" pitchFamily="18" charset="0"/>
                </a:rPr>
                <a:t>y</a:t>
              </a:r>
              <a:endParaRPr kumimoji="1" lang="ja-JP" altLang="en-US" sz="7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386" name="テキスト ボックス 385"/>
            <p:cNvSpPr txBox="1"/>
            <p:nvPr/>
          </p:nvSpPr>
          <p:spPr bwMode="auto">
            <a:xfrm>
              <a:off x="3119974" y="5695921"/>
              <a:ext cx="23436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700" dirty="0">
                  <a:latin typeface="HG丸ｺﾞｼｯｸM-PRO" panose="020F0600000000000000" pitchFamily="50" charset="-128"/>
                  <a:ea typeface="HG丸ｺﾞｼｯｸM-PRO" panose="020F0600000000000000" pitchFamily="50" charset="-128"/>
                  <a:cs typeface="Times New Roman" pitchFamily="18" charset="0"/>
                </a:rPr>
                <a:t>x</a:t>
              </a:r>
              <a:endParaRPr kumimoji="1" lang="ja-JP" altLang="en-US" sz="700" dirty="0">
                <a:latin typeface="HG丸ｺﾞｼｯｸM-PRO" panose="020F0600000000000000" pitchFamily="50" charset="-128"/>
                <a:ea typeface="HG丸ｺﾞｼｯｸM-PRO" panose="020F0600000000000000" pitchFamily="50" charset="-128"/>
                <a:cs typeface="Times New Roman" pitchFamily="18" charset="0"/>
              </a:endParaRPr>
            </a:p>
          </p:txBody>
        </p:sp>
        <p:cxnSp>
          <p:nvCxnSpPr>
            <p:cNvPr id="387" name="直線コネクタ 386"/>
            <p:cNvCxnSpPr/>
            <p:nvPr/>
          </p:nvCxnSpPr>
          <p:spPr bwMode="auto">
            <a:xfrm>
              <a:off x="2106065" y="5159499"/>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8" name="直線コネクタ 387"/>
            <p:cNvCxnSpPr/>
            <p:nvPr/>
          </p:nvCxnSpPr>
          <p:spPr bwMode="auto">
            <a:xfrm>
              <a:off x="2106065" y="5712431"/>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9" name="直線コネクタ 388"/>
            <p:cNvCxnSpPr/>
            <p:nvPr/>
          </p:nvCxnSpPr>
          <p:spPr bwMode="auto">
            <a:xfrm>
              <a:off x="2106065" y="5604882"/>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0" name="直線コネクタ 389"/>
            <p:cNvCxnSpPr/>
            <p:nvPr/>
          </p:nvCxnSpPr>
          <p:spPr bwMode="auto">
            <a:xfrm>
              <a:off x="2106065" y="5486994"/>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1" name="直線コネクタ 390"/>
            <p:cNvCxnSpPr/>
            <p:nvPr/>
          </p:nvCxnSpPr>
          <p:spPr bwMode="auto">
            <a:xfrm>
              <a:off x="2106065" y="5371713"/>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2" name="直線コネクタ 391"/>
            <p:cNvCxnSpPr/>
            <p:nvPr/>
          </p:nvCxnSpPr>
          <p:spPr bwMode="auto">
            <a:xfrm>
              <a:off x="2106065" y="5267702"/>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3" name="直線コネクタ 392"/>
            <p:cNvCxnSpPr/>
            <p:nvPr/>
          </p:nvCxnSpPr>
          <p:spPr bwMode="auto">
            <a:xfrm rot="16200000">
              <a:off x="2292780"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4" name="直線コネクタ 393"/>
            <p:cNvCxnSpPr/>
            <p:nvPr/>
          </p:nvCxnSpPr>
          <p:spPr bwMode="auto">
            <a:xfrm rot="16200000">
              <a:off x="2490326"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5" name="直線コネクタ 394"/>
            <p:cNvCxnSpPr/>
            <p:nvPr/>
          </p:nvCxnSpPr>
          <p:spPr bwMode="auto">
            <a:xfrm rot="16200000">
              <a:off x="2687872"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6" name="直線コネクタ 395"/>
            <p:cNvCxnSpPr/>
            <p:nvPr/>
          </p:nvCxnSpPr>
          <p:spPr bwMode="auto">
            <a:xfrm rot="16200000">
              <a:off x="2885418"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7" name="直線コネクタ 396"/>
            <p:cNvCxnSpPr/>
            <p:nvPr/>
          </p:nvCxnSpPr>
          <p:spPr bwMode="auto">
            <a:xfrm rot="16200000">
              <a:off x="3082963"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98" name="グループ化 397"/>
          <p:cNvGrpSpPr/>
          <p:nvPr/>
        </p:nvGrpSpPr>
        <p:grpSpPr>
          <a:xfrm>
            <a:off x="9156721" y="6193735"/>
            <a:ext cx="790601" cy="526452"/>
            <a:chOff x="2238833" y="5205469"/>
            <a:chExt cx="790601" cy="526452"/>
          </a:xfrm>
          <a:solidFill>
            <a:schemeClr val="tx1"/>
          </a:solidFill>
        </p:grpSpPr>
        <p:sp>
          <p:nvSpPr>
            <p:cNvPr id="399" name="楕円 398"/>
            <p:cNvSpPr/>
            <p:nvPr/>
          </p:nvSpPr>
          <p:spPr bwMode="auto">
            <a:xfrm>
              <a:off x="2993434" y="5246317"/>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00" name="楕円 399"/>
            <p:cNvSpPr/>
            <p:nvPr/>
          </p:nvSpPr>
          <p:spPr bwMode="auto">
            <a:xfrm>
              <a:off x="2664125" y="5205469"/>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01" name="楕円 400"/>
            <p:cNvSpPr/>
            <p:nvPr/>
          </p:nvSpPr>
          <p:spPr bwMode="auto">
            <a:xfrm>
              <a:off x="2582656" y="5264317"/>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02" name="楕円 401"/>
            <p:cNvSpPr/>
            <p:nvPr/>
          </p:nvSpPr>
          <p:spPr bwMode="auto">
            <a:xfrm>
              <a:off x="2736601" y="5222415"/>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03" name="楕円 402"/>
            <p:cNvSpPr/>
            <p:nvPr/>
          </p:nvSpPr>
          <p:spPr bwMode="auto">
            <a:xfrm>
              <a:off x="2889963" y="5439594"/>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04" name="楕円 403"/>
            <p:cNvSpPr/>
            <p:nvPr/>
          </p:nvSpPr>
          <p:spPr bwMode="auto">
            <a:xfrm>
              <a:off x="2801536" y="5383966"/>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05" name="楕円 404"/>
            <p:cNvSpPr/>
            <p:nvPr/>
          </p:nvSpPr>
          <p:spPr bwMode="auto">
            <a:xfrm>
              <a:off x="2801536" y="5471921"/>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06" name="楕円 405"/>
            <p:cNvSpPr/>
            <p:nvPr/>
          </p:nvSpPr>
          <p:spPr bwMode="auto">
            <a:xfrm>
              <a:off x="2782208" y="5576731"/>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07" name="楕円 406"/>
            <p:cNvSpPr/>
            <p:nvPr/>
          </p:nvSpPr>
          <p:spPr bwMode="auto">
            <a:xfrm>
              <a:off x="2587769" y="5457519"/>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08" name="楕円 407"/>
            <p:cNvSpPr/>
            <p:nvPr/>
          </p:nvSpPr>
          <p:spPr bwMode="auto">
            <a:xfrm>
              <a:off x="2447847" y="5447494"/>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09" name="楕円 408"/>
            <p:cNvSpPr/>
            <p:nvPr/>
          </p:nvSpPr>
          <p:spPr bwMode="auto">
            <a:xfrm>
              <a:off x="2623049" y="5469235"/>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10" name="楕円 409"/>
            <p:cNvSpPr/>
            <p:nvPr/>
          </p:nvSpPr>
          <p:spPr bwMode="auto">
            <a:xfrm>
              <a:off x="2447847" y="5569488"/>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11" name="楕円 410"/>
            <p:cNvSpPr/>
            <p:nvPr/>
          </p:nvSpPr>
          <p:spPr bwMode="auto">
            <a:xfrm>
              <a:off x="2543511" y="5586882"/>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12" name="楕円 411"/>
            <p:cNvSpPr/>
            <p:nvPr/>
          </p:nvSpPr>
          <p:spPr bwMode="auto">
            <a:xfrm>
              <a:off x="2291676" y="5567622"/>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13" name="楕円 412"/>
            <p:cNvSpPr/>
            <p:nvPr/>
          </p:nvSpPr>
          <p:spPr bwMode="auto">
            <a:xfrm>
              <a:off x="2238833" y="5695921"/>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grpSp>
      <p:grpSp>
        <p:nvGrpSpPr>
          <p:cNvPr id="414" name="グループ化 413"/>
          <p:cNvGrpSpPr/>
          <p:nvPr/>
        </p:nvGrpSpPr>
        <p:grpSpPr>
          <a:xfrm>
            <a:off x="8829303" y="6987149"/>
            <a:ext cx="1451037" cy="852199"/>
            <a:chOff x="1903297" y="5043777"/>
            <a:chExt cx="1451037" cy="852199"/>
          </a:xfrm>
        </p:grpSpPr>
        <p:sp>
          <p:nvSpPr>
            <p:cNvPr id="415" name="正方形/長方形 18"/>
            <p:cNvSpPr/>
            <p:nvPr/>
          </p:nvSpPr>
          <p:spPr bwMode="auto">
            <a:xfrm>
              <a:off x="2113730" y="5159665"/>
              <a:ext cx="1008000" cy="648072"/>
            </a:xfrm>
            <a:custGeom>
              <a:avLst/>
              <a:gdLst>
                <a:gd name="connsiteX0" fmla="*/ 0 w 1008000"/>
                <a:gd name="connsiteY0" fmla="*/ 0 h 648072"/>
                <a:gd name="connsiteX1" fmla="*/ 1008000 w 1008000"/>
                <a:gd name="connsiteY1" fmla="*/ 0 h 648072"/>
                <a:gd name="connsiteX2" fmla="*/ 1008000 w 1008000"/>
                <a:gd name="connsiteY2" fmla="*/ 648072 h 648072"/>
                <a:gd name="connsiteX3" fmla="*/ 0 w 1008000"/>
                <a:gd name="connsiteY3" fmla="*/ 648072 h 648072"/>
                <a:gd name="connsiteX4" fmla="*/ 0 w 1008000"/>
                <a:gd name="connsiteY4" fmla="*/ 0 h 648072"/>
                <a:gd name="connsiteX0" fmla="*/ 0 w 1008000"/>
                <a:gd name="connsiteY0" fmla="*/ 0 h 648072"/>
                <a:gd name="connsiteX1" fmla="*/ 1008000 w 1008000"/>
                <a:gd name="connsiteY1" fmla="*/ 648072 h 648072"/>
                <a:gd name="connsiteX2" fmla="*/ 0 w 1008000"/>
                <a:gd name="connsiteY2" fmla="*/ 648072 h 648072"/>
                <a:gd name="connsiteX3" fmla="*/ 0 w 1008000"/>
                <a:gd name="connsiteY3" fmla="*/ 0 h 648072"/>
                <a:gd name="connsiteX0" fmla="*/ 1008000 w 1099440"/>
                <a:gd name="connsiteY0" fmla="*/ 648072 h 739512"/>
                <a:gd name="connsiteX1" fmla="*/ 0 w 1099440"/>
                <a:gd name="connsiteY1" fmla="*/ 648072 h 739512"/>
                <a:gd name="connsiteX2" fmla="*/ 0 w 1099440"/>
                <a:gd name="connsiteY2" fmla="*/ 0 h 739512"/>
                <a:gd name="connsiteX3" fmla="*/ 1099440 w 1099440"/>
                <a:gd name="connsiteY3" fmla="*/ 739512 h 739512"/>
                <a:gd name="connsiteX0" fmla="*/ 1008000 w 1008000"/>
                <a:gd name="connsiteY0" fmla="*/ 648072 h 648072"/>
                <a:gd name="connsiteX1" fmla="*/ 0 w 1008000"/>
                <a:gd name="connsiteY1" fmla="*/ 648072 h 648072"/>
                <a:gd name="connsiteX2" fmla="*/ 0 w 1008000"/>
                <a:gd name="connsiteY2" fmla="*/ 0 h 648072"/>
              </a:gdLst>
              <a:ahLst/>
              <a:cxnLst>
                <a:cxn ang="0">
                  <a:pos x="connsiteX0" y="connsiteY0"/>
                </a:cxn>
                <a:cxn ang="0">
                  <a:pos x="connsiteX1" y="connsiteY1"/>
                </a:cxn>
                <a:cxn ang="0">
                  <a:pos x="connsiteX2" y="connsiteY2"/>
                </a:cxn>
              </a:cxnLst>
              <a:rect l="l" t="t" r="r" b="b"/>
              <a:pathLst>
                <a:path w="1008000" h="648072">
                  <a:moveTo>
                    <a:pt x="1008000" y="648072"/>
                  </a:moveTo>
                  <a:lnTo>
                    <a:pt x="0" y="648072"/>
                  </a:lnTo>
                  <a:lnTo>
                    <a:pt x="0" y="0"/>
                  </a:lnTo>
                </a:path>
              </a:pathLst>
            </a:cu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16" name="テキスト ボックス 415"/>
            <p:cNvSpPr txBox="1"/>
            <p:nvPr/>
          </p:nvSpPr>
          <p:spPr bwMode="auto">
            <a:xfrm>
              <a:off x="1903297" y="5043777"/>
              <a:ext cx="227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700" dirty="0">
                  <a:latin typeface="HG丸ｺﾞｼｯｸM-PRO" panose="020F0600000000000000" pitchFamily="50" charset="-128"/>
                  <a:ea typeface="HG丸ｺﾞｼｯｸM-PRO" panose="020F0600000000000000" pitchFamily="50" charset="-128"/>
                  <a:cs typeface="Times New Roman" pitchFamily="18" charset="0"/>
                </a:rPr>
                <a:t>y</a:t>
              </a:r>
              <a:endParaRPr kumimoji="1" lang="ja-JP" altLang="en-US" sz="7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417" name="テキスト ボックス 416"/>
            <p:cNvSpPr txBox="1"/>
            <p:nvPr/>
          </p:nvSpPr>
          <p:spPr bwMode="auto">
            <a:xfrm>
              <a:off x="3119974" y="5695921"/>
              <a:ext cx="23436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700" dirty="0">
                  <a:latin typeface="HG丸ｺﾞｼｯｸM-PRO" panose="020F0600000000000000" pitchFamily="50" charset="-128"/>
                  <a:ea typeface="HG丸ｺﾞｼｯｸM-PRO" panose="020F0600000000000000" pitchFamily="50" charset="-128"/>
                  <a:cs typeface="Times New Roman" pitchFamily="18" charset="0"/>
                </a:rPr>
                <a:t>x</a:t>
              </a:r>
              <a:endParaRPr kumimoji="1" lang="ja-JP" altLang="en-US" sz="700" dirty="0">
                <a:latin typeface="HG丸ｺﾞｼｯｸM-PRO" panose="020F0600000000000000" pitchFamily="50" charset="-128"/>
                <a:ea typeface="HG丸ｺﾞｼｯｸM-PRO" panose="020F0600000000000000" pitchFamily="50" charset="-128"/>
                <a:cs typeface="Times New Roman" pitchFamily="18" charset="0"/>
              </a:endParaRPr>
            </a:p>
          </p:txBody>
        </p:sp>
        <p:cxnSp>
          <p:nvCxnSpPr>
            <p:cNvPr id="418" name="直線コネクタ 417"/>
            <p:cNvCxnSpPr/>
            <p:nvPr/>
          </p:nvCxnSpPr>
          <p:spPr bwMode="auto">
            <a:xfrm>
              <a:off x="2106065" y="5159499"/>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9" name="直線コネクタ 418"/>
            <p:cNvCxnSpPr/>
            <p:nvPr/>
          </p:nvCxnSpPr>
          <p:spPr bwMode="auto">
            <a:xfrm>
              <a:off x="2106065" y="5712431"/>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0" name="直線コネクタ 419"/>
            <p:cNvCxnSpPr/>
            <p:nvPr/>
          </p:nvCxnSpPr>
          <p:spPr bwMode="auto">
            <a:xfrm>
              <a:off x="2106065" y="5604882"/>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1" name="直線コネクタ 420"/>
            <p:cNvCxnSpPr/>
            <p:nvPr/>
          </p:nvCxnSpPr>
          <p:spPr bwMode="auto">
            <a:xfrm>
              <a:off x="2106065" y="5486994"/>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2" name="直線コネクタ 421"/>
            <p:cNvCxnSpPr/>
            <p:nvPr/>
          </p:nvCxnSpPr>
          <p:spPr bwMode="auto">
            <a:xfrm>
              <a:off x="2106065" y="5371713"/>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3" name="直線コネクタ 422"/>
            <p:cNvCxnSpPr/>
            <p:nvPr/>
          </p:nvCxnSpPr>
          <p:spPr bwMode="auto">
            <a:xfrm>
              <a:off x="2106065" y="5267702"/>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4" name="直線コネクタ 423"/>
            <p:cNvCxnSpPr/>
            <p:nvPr/>
          </p:nvCxnSpPr>
          <p:spPr bwMode="auto">
            <a:xfrm rot="16200000">
              <a:off x="2292780"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5" name="直線コネクタ 424"/>
            <p:cNvCxnSpPr/>
            <p:nvPr/>
          </p:nvCxnSpPr>
          <p:spPr bwMode="auto">
            <a:xfrm rot="16200000">
              <a:off x="2490326"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6" name="直線コネクタ 425"/>
            <p:cNvCxnSpPr/>
            <p:nvPr/>
          </p:nvCxnSpPr>
          <p:spPr bwMode="auto">
            <a:xfrm rot="16200000">
              <a:off x="2687872"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7" name="直線コネクタ 426"/>
            <p:cNvCxnSpPr/>
            <p:nvPr/>
          </p:nvCxnSpPr>
          <p:spPr bwMode="auto">
            <a:xfrm rot="16200000">
              <a:off x="2885418"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8" name="直線コネクタ 427"/>
            <p:cNvCxnSpPr/>
            <p:nvPr/>
          </p:nvCxnSpPr>
          <p:spPr bwMode="auto">
            <a:xfrm rot="16200000">
              <a:off x="3082963"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429" name="グループ化 428"/>
          <p:cNvGrpSpPr/>
          <p:nvPr/>
        </p:nvGrpSpPr>
        <p:grpSpPr>
          <a:xfrm>
            <a:off x="9174721" y="7169204"/>
            <a:ext cx="745948" cy="473460"/>
            <a:chOff x="2248715" y="5225832"/>
            <a:chExt cx="745948" cy="473460"/>
          </a:xfrm>
          <a:solidFill>
            <a:schemeClr val="tx1"/>
          </a:solidFill>
        </p:grpSpPr>
        <p:sp>
          <p:nvSpPr>
            <p:cNvPr id="430" name="楕円 429"/>
            <p:cNvSpPr/>
            <p:nvPr/>
          </p:nvSpPr>
          <p:spPr bwMode="auto">
            <a:xfrm>
              <a:off x="2403633" y="5342047"/>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31" name="楕円 430"/>
            <p:cNvSpPr/>
            <p:nvPr/>
          </p:nvSpPr>
          <p:spPr bwMode="auto">
            <a:xfrm>
              <a:off x="2248715" y="5225832"/>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32" name="楕円 431"/>
            <p:cNvSpPr/>
            <p:nvPr/>
          </p:nvSpPr>
          <p:spPr bwMode="auto">
            <a:xfrm>
              <a:off x="2508156" y="5264212"/>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33" name="楕円 432"/>
            <p:cNvSpPr/>
            <p:nvPr/>
          </p:nvSpPr>
          <p:spPr bwMode="auto">
            <a:xfrm>
              <a:off x="2389613" y="5241856"/>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34" name="楕円 433"/>
            <p:cNvSpPr/>
            <p:nvPr/>
          </p:nvSpPr>
          <p:spPr bwMode="auto">
            <a:xfrm>
              <a:off x="2674007" y="5350482"/>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35" name="楕円 434"/>
            <p:cNvSpPr/>
            <p:nvPr/>
          </p:nvSpPr>
          <p:spPr bwMode="auto">
            <a:xfrm>
              <a:off x="2561511" y="5342047"/>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36" name="楕円 435"/>
            <p:cNvSpPr/>
            <p:nvPr/>
          </p:nvSpPr>
          <p:spPr bwMode="auto">
            <a:xfrm>
              <a:off x="2958663" y="5663292"/>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37" name="楕円 436"/>
            <p:cNvSpPr/>
            <p:nvPr/>
          </p:nvSpPr>
          <p:spPr bwMode="auto">
            <a:xfrm>
              <a:off x="2789719" y="5550222"/>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38" name="楕円 437"/>
            <p:cNvSpPr/>
            <p:nvPr/>
          </p:nvSpPr>
          <p:spPr bwMode="auto">
            <a:xfrm>
              <a:off x="2665461" y="5465494"/>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39" name="楕円 438"/>
            <p:cNvSpPr/>
            <p:nvPr/>
          </p:nvSpPr>
          <p:spPr bwMode="auto">
            <a:xfrm>
              <a:off x="2790853" y="5604588"/>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40" name="楕円 439"/>
            <p:cNvSpPr/>
            <p:nvPr/>
          </p:nvSpPr>
          <p:spPr bwMode="auto">
            <a:xfrm>
              <a:off x="2649017" y="5429494"/>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41" name="楕円 440"/>
            <p:cNvSpPr/>
            <p:nvPr/>
          </p:nvSpPr>
          <p:spPr bwMode="auto">
            <a:xfrm>
              <a:off x="2877300" y="5615321"/>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42" name="楕円 441"/>
            <p:cNvSpPr/>
            <p:nvPr/>
          </p:nvSpPr>
          <p:spPr bwMode="auto">
            <a:xfrm>
              <a:off x="2577957" y="5512009"/>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43" name="楕円 442"/>
            <p:cNvSpPr/>
            <p:nvPr/>
          </p:nvSpPr>
          <p:spPr bwMode="auto">
            <a:xfrm>
              <a:off x="2341653" y="5383966"/>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44" name="楕円 443"/>
            <p:cNvSpPr/>
            <p:nvPr/>
          </p:nvSpPr>
          <p:spPr bwMode="auto">
            <a:xfrm>
              <a:off x="2751239" y="5579336"/>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grpSp>
      <p:grpSp>
        <p:nvGrpSpPr>
          <p:cNvPr id="445" name="グループ化 444"/>
          <p:cNvGrpSpPr/>
          <p:nvPr/>
        </p:nvGrpSpPr>
        <p:grpSpPr>
          <a:xfrm>
            <a:off x="8829303" y="7903987"/>
            <a:ext cx="1451037" cy="852199"/>
            <a:chOff x="1903297" y="5043777"/>
            <a:chExt cx="1451037" cy="852199"/>
          </a:xfrm>
        </p:grpSpPr>
        <p:sp>
          <p:nvSpPr>
            <p:cNvPr id="446" name="正方形/長方形 18"/>
            <p:cNvSpPr/>
            <p:nvPr/>
          </p:nvSpPr>
          <p:spPr bwMode="auto">
            <a:xfrm>
              <a:off x="2113730" y="5159665"/>
              <a:ext cx="1008000" cy="648072"/>
            </a:xfrm>
            <a:custGeom>
              <a:avLst/>
              <a:gdLst>
                <a:gd name="connsiteX0" fmla="*/ 0 w 1008000"/>
                <a:gd name="connsiteY0" fmla="*/ 0 h 648072"/>
                <a:gd name="connsiteX1" fmla="*/ 1008000 w 1008000"/>
                <a:gd name="connsiteY1" fmla="*/ 0 h 648072"/>
                <a:gd name="connsiteX2" fmla="*/ 1008000 w 1008000"/>
                <a:gd name="connsiteY2" fmla="*/ 648072 h 648072"/>
                <a:gd name="connsiteX3" fmla="*/ 0 w 1008000"/>
                <a:gd name="connsiteY3" fmla="*/ 648072 h 648072"/>
                <a:gd name="connsiteX4" fmla="*/ 0 w 1008000"/>
                <a:gd name="connsiteY4" fmla="*/ 0 h 648072"/>
                <a:gd name="connsiteX0" fmla="*/ 0 w 1008000"/>
                <a:gd name="connsiteY0" fmla="*/ 0 h 648072"/>
                <a:gd name="connsiteX1" fmla="*/ 1008000 w 1008000"/>
                <a:gd name="connsiteY1" fmla="*/ 648072 h 648072"/>
                <a:gd name="connsiteX2" fmla="*/ 0 w 1008000"/>
                <a:gd name="connsiteY2" fmla="*/ 648072 h 648072"/>
                <a:gd name="connsiteX3" fmla="*/ 0 w 1008000"/>
                <a:gd name="connsiteY3" fmla="*/ 0 h 648072"/>
                <a:gd name="connsiteX0" fmla="*/ 1008000 w 1099440"/>
                <a:gd name="connsiteY0" fmla="*/ 648072 h 739512"/>
                <a:gd name="connsiteX1" fmla="*/ 0 w 1099440"/>
                <a:gd name="connsiteY1" fmla="*/ 648072 h 739512"/>
                <a:gd name="connsiteX2" fmla="*/ 0 w 1099440"/>
                <a:gd name="connsiteY2" fmla="*/ 0 h 739512"/>
                <a:gd name="connsiteX3" fmla="*/ 1099440 w 1099440"/>
                <a:gd name="connsiteY3" fmla="*/ 739512 h 739512"/>
                <a:gd name="connsiteX0" fmla="*/ 1008000 w 1008000"/>
                <a:gd name="connsiteY0" fmla="*/ 648072 h 648072"/>
                <a:gd name="connsiteX1" fmla="*/ 0 w 1008000"/>
                <a:gd name="connsiteY1" fmla="*/ 648072 h 648072"/>
                <a:gd name="connsiteX2" fmla="*/ 0 w 1008000"/>
                <a:gd name="connsiteY2" fmla="*/ 0 h 648072"/>
              </a:gdLst>
              <a:ahLst/>
              <a:cxnLst>
                <a:cxn ang="0">
                  <a:pos x="connsiteX0" y="connsiteY0"/>
                </a:cxn>
                <a:cxn ang="0">
                  <a:pos x="connsiteX1" y="connsiteY1"/>
                </a:cxn>
                <a:cxn ang="0">
                  <a:pos x="connsiteX2" y="connsiteY2"/>
                </a:cxn>
              </a:cxnLst>
              <a:rect l="l" t="t" r="r" b="b"/>
              <a:pathLst>
                <a:path w="1008000" h="648072">
                  <a:moveTo>
                    <a:pt x="1008000" y="648072"/>
                  </a:moveTo>
                  <a:lnTo>
                    <a:pt x="0" y="648072"/>
                  </a:lnTo>
                  <a:lnTo>
                    <a:pt x="0" y="0"/>
                  </a:lnTo>
                </a:path>
              </a:pathLst>
            </a:cu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47" name="テキスト ボックス 446"/>
            <p:cNvSpPr txBox="1"/>
            <p:nvPr/>
          </p:nvSpPr>
          <p:spPr bwMode="auto">
            <a:xfrm>
              <a:off x="1903297" y="5043777"/>
              <a:ext cx="227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700" dirty="0">
                  <a:latin typeface="HG丸ｺﾞｼｯｸM-PRO" panose="020F0600000000000000" pitchFamily="50" charset="-128"/>
                  <a:ea typeface="HG丸ｺﾞｼｯｸM-PRO" panose="020F0600000000000000" pitchFamily="50" charset="-128"/>
                  <a:cs typeface="Times New Roman" pitchFamily="18" charset="0"/>
                </a:rPr>
                <a:t>y</a:t>
              </a:r>
              <a:endParaRPr kumimoji="1" lang="ja-JP" altLang="en-US" sz="7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448" name="テキスト ボックス 447"/>
            <p:cNvSpPr txBox="1"/>
            <p:nvPr/>
          </p:nvSpPr>
          <p:spPr bwMode="auto">
            <a:xfrm>
              <a:off x="3119974" y="5695921"/>
              <a:ext cx="23436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700" dirty="0">
                  <a:latin typeface="HG丸ｺﾞｼｯｸM-PRO" panose="020F0600000000000000" pitchFamily="50" charset="-128"/>
                  <a:ea typeface="HG丸ｺﾞｼｯｸM-PRO" panose="020F0600000000000000" pitchFamily="50" charset="-128"/>
                  <a:cs typeface="Times New Roman" pitchFamily="18" charset="0"/>
                </a:rPr>
                <a:t>x</a:t>
              </a:r>
              <a:endParaRPr kumimoji="1" lang="ja-JP" altLang="en-US" sz="700" dirty="0">
                <a:latin typeface="HG丸ｺﾞｼｯｸM-PRO" panose="020F0600000000000000" pitchFamily="50" charset="-128"/>
                <a:ea typeface="HG丸ｺﾞｼｯｸM-PRO" panose="020F0600000000000000" pitchFamily="50" charset="-128"/>
                <a:cs typeface="Times New Roman" pitchFamily="18" charset="0"/>
              </a:endParaRPr>
            </a:p>
          </p:txBody>
        </p:sp>
        <p:cxnSp>
          <p:nvCxnSpPr>
            <p:cNvPr id="449" name="直線コネクタ 448"/>
            <p:cNvCxnSpPr/>
            <p:nvPr/>
          </p:nvCxnSpPr>
          <p:spPr bwMode="auto">
            <a:xfrm>
              <a:off x="2106065" y="5159499"/>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0" name="直線コネクタ 449"/>
            <p:cNvCxnSpPr/>
            <p:nvPr/>
          </p:nvCxnSpPr>
          <p:spPr bwMode="auto">
            <a:xfrm>
              <a:off x="2106065" y="5712431"/>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1" name="直線コネクタ 450"/>
            <p:cNvCxnSpPr/>
            <p:nvPr/>
          </p:nvCxnSpPr>
          <p:spPr bwMode="auto">
            <a:xfrm>
              <a:off x="2106065" y="5604882"/>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2" name="直線コネクタ 451"/>
            <p:cNvCxnSpPr/>
            <p:nvPr/>
          </p:nvCxnSpPr>
          <p:spPr bwMode="auto">
            <a:xfrm>
              <a:off x="2106065" y="5486994"/>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3" name="直線コネクタ 452"/>
            <p:cNvCxnSpPr/>
            <p:nvPr/>
          </p:nvCxnSpPr>
          <p:spPr bwMode="auto">
            <a:xfrm>
              <a:off x="2106065" y="5371713"/>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4" name="直線コネクタ 453"/>
            <p:cNvCxnSpPr/>
            <p:nvPr/>
          </p:nvCxnSpPr>
          <p:spPr bwMode="auto">
            <a:xfrm>
              <a:off x="2106065" y="5267702"/>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5" name="直線コネクタ 454"/>
            <p:cNvCxnSpPr/>
            <p:nvPr/>
          </p:nvCxnSpPr>
          <p:spPr bwMode="auto">
            <a:xfrm rot="16200000">
              <a:off x="2292780"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6" name="直線コネクタ 455"/>
            <p:cNvCxnSpPr/>
            <p:nvPr/>
          </p:nvCxnSpPr>
          <p:spPr bwMode="auto">
            <a:xfrm rot="16200000">
              <a:off x="2490326"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7" name="直線コネクタ 456"/>
            <p:cNvCxnSpPr/>
            <p:nvPr/>
          </p:nvCxnSpPr>
          <p:spPr bwMode="auto">
            <a:xfrm rot="16200000">
              <a:off x="2687872"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8" name="直線コネクタ 457"/>
            <p:cNvCxnSpPr/>
            <p:nvPr/>
          </p:nvCxnSpPr>
          <p:spPr bwMode="auto">
            <a:xfrm rot="16200000">
              <a:off x="2885418"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9" name="直線コネクタ 458"/>
            <p:cNvCxnSpPr/>
            <p:nvPr/>
          </p:nvCxnSpPr>
          <p:spPr bwMode="auto">
            <a:xfrm rot="16200000">
              <a:off x="3082963"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460" name="グループ化 459"/>
          <p:cNvGrpSpPr/>
          <p:nvPr/>
        </p:nvGrpSpPr>
        <p:grpSpPr>
          <a:xfrm>
            <a:off x="9236371" y="8089523"/>
            <a:ext cx="698613" cy="512960"/>
            <a:chOff x="2275522" y="5241856"/>
            <a:chExt cx="698613" cy="512960"/>
          </a:xfrm>
          <a:solidFill>
            <a:schemeClr val="tx1"/>
          </a:solidFill>
        </p:grpSpPr>
        <p:sp>
          <p:nvSpPr>
            <p:cNvPr id="461" name="楕円 460"/>
            <p:cNvSpPr/>
            <p:nvPr/>
          </p:nvSpPr>
          <p:spPr bwMode="auto">
            <a:xfrm>
              <a:off x="2472156" y="5434714"/>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62" name="楕円 461"/>
            <p:cNvSpPr/>
            <p:nvPr/>
          </p:nvSpPr>
          <p:spPr bwMode="auto">
            <a:xfrm>
              <a:off x="2275522" y="5290837"/>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63" name="楕円 462"/>
            <p:cNvSpPr/>
            <p:nvPr/>
          </p:nvSpPr>
          <p:spPr bwMode="auto">
            <a:xfrm>
              <a:off x="2938135" y="5718816"/>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64" name="楕円 463"/>
            <p:cNvSpPr/>
            <p:nvPr/>
          </p:nvSpPr>
          <p:spPr bwMode="auto">
            <a:xfrm>
              <a:off x="2389613" y="5241856"/>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65" name="楕円 464"/>
            <p:cNvSpPr/>
            <p:nvPr/>
          </p:nvSpPr>
          <p:spPr bwMode="auto">
            <a:xfrm>
              <a:off x="2635133" y="5285367"/>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66" name="楕円 465"/>
            <p:cNvSpPr/>
            <p:nvPr/>
          </p:nvSpPr>
          <p:spPr bwMode="auto">
            <a:xfrm>
              <a:off x="2629461" y="5321924"/>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67" name="楕円 466"/>
            <p:cNvSpPr/>
            <p:nvPr/>
          </p:nvSpPr>
          <p:spPr bwMode="auto">
            <a:xfrm>
              <a:off x="2832457" y="5660041"/>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68" name="楕円 467"/>
            <p:cNvSpPr/>
            <p:nvPr/>
          </p:nvSpPr>
          <p:spPr bwMode="auto">
            <a:xfrm>
              <a:off x="2426831" y="5500528"/>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69" name="楕円 468"/>
            <p:cNvSpPr/>
            <p:nvPr/>
          </p:nvSpPr>
          <p:spPr bwMode="auto">
            <a:xfrm>
              <a:off x="2374805" y="5475309"/>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70" name="楕円 469"/>
            <p:cNvSpPr/>
            <p:nvPr/>
          </p:nvSpPr>
          <p:spPr bwMode="auto">
            <a:xfrm>
              <a:off x="2614174" y="5553102"/>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71" name="楕円 470"/>
            <p:cNvSpPr/>
            <p:nvPr/>
          </p:nvSpPr>
          <p:spPr bwMode="auto">
            <a:xfrm>
              <a:off x="2744150" y="5461983"/>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72" name="楕円 471"/>
            <p:cNvSpPr/>
            <p:nvPr/>
          </p:nvSpPr>
          <p:spPr bwMode="auto">
            <a:xfrm>
              <a:off x="2717400" y="5641426"/>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73" name="楕円 472"/>
            <p:cNvSpPr/>
            <p:nvPr/>
          </p:nvSpPr>
          <p:spPr bwMode="auto">
            <a:xfrm>
              <a:off x="2536550" y="5475309"/>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74" name="楕円 473"/>
            <p:cNvSpPr/>
            <p:nvPr/>
          </p:nvSpPr>
          <p:spPr bwMode="auto">
            <a:xfrm>
              <a:off x="2368790" y="5373730"/>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75" name="楕円 474"/>
            <p:cNvSpPr/>
            <p:nvPr/>
          </p:nvSpPr>
          <p:spPr bwMode="auto">
            <a:xfrm>
              <a:off x="2281655" y="5581364"/>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grpSp>
      <p:grpSp>
        <p:nvGrpSpPr>
          <p:cNvPr id="476" name="グループ化 475"/>
          <p:cNvGrpSpPr/>
          <p:nvPr/>
        </p:nvGrpSpPr>
        <p:grpSpPr>
          <a:xfrm>
            <a:off x="8829303" y="8849331"/>
            <a:ext cx="1451037" cy="852199"/>
            <a:chOff x="1903297" y="5043777"/>
            <a:chExt cx="1451037" cy="852199"/>
          </a:xfrm>
        </p:grpSpPr>
        <p:sp>
          <p:nvSpPr>
            <p:cNvPr id="477" name="正方形/長方形 18"/>
            <p:cNvSpPr/>
            <p:nvPr/>
          </p:nvSpPr>
          <p:spPr bwMode="auto">
            <a:xfrm>
              <a:off x="2113730" y="5159665"/>
              <a:ext cx="1008000" cy="648072"/>
            </a:xfrm>
            <a:custGeom>
              <a:avLst/>
              <a:gdLst>
                <a:gd name="connsiteX0" fmla="*/ 0 w 1008000"/>
                <a:gd name="connsiteY0" fmla="*/ 0 h 648072"/>
                <a:gd name="connsiteX1" fmla="*/ 1008000 w 1008000"/>
                <a:gd name="connsiteY1" fmla="*/ 0 h 648072"/>
                <a:gd name="connsiteX2" fmla="*/ 1008000 w 1008000"/>
                <a:gd name="connsiteY2" fmla="*/ 648072 h 648072"/>
                <a:gd name="connsiteX3" fmla="*/ 0 w 1008000"/>
                <a:gd name="connsiteY3" fmla="*/ 648072 h 648072"/>
                <a:gd name="connsiteX4" fmla="*/ 0 w 1008000"/>
                <a:gd name="connsiteY4" fmla="*/ 0 h 648072"/>
                <a:gd name="connsiteX0" fmla="*/ 0 w 1008000"/>
                <a:gd name="connsiteY0" fmla="*/ 0 h 648072"/>
                <a:gd name="connsiteX1" fmla="*/ 1008000 w 1008000"/>
                <a:gd name="connsiteY1" fmla="*/ 648072 h 648072"/>
                <a:gd name="connsiteX2" fmla="*/ 0 w 1008000"/>
                <a:gd name="connsiteY2" fmla="*/ 648072 h 648072"/>
                <a:gd name="connsiteX3" fmla="*/ 0 w 1008000"/>
                <a:gd name="connsiteY3" fmla="*/ 0 h 648072"/>
                <a:gd name="connsiteX0" fmla="*/ 1008000 w 1099440"/>
                <a:gd name="connsiteY0" fmla="*/ 648072 h 739512"/>
                <a:gd name="connsiteX1" fmla="*/ 0 w 1099440"/>
                <a:gd name="connsiteY1" fmla="*/ 648072 h 739512"/>
                <a:gd name="connsiteX2" fmla="*/ 0 w 1099440"/>
                <a:gd name="connsiteY2" fmla="*/ 0 h 739512"/>
                <a:gd name="connsiteX3" fmla="*/ 1099440 w 1099440"/>
                <a:gd name="connsiteY3" fmla="*/ 739512 h 739512"/>
                <a:gd name="connsiteX0" fmla="*/ 1008000 w 1008000"/>
                <a:gd name="connsiteY0" fmla="*/ 648072 h 648072"/>
                <a:gd name="connsiteX1" fmla="*/ 0 w 1008000"/>
                <a:gd name="connsiteY1" fmla="*/ 648072 h 648072"/>
                <a:gd name="connsiteX2" fmla="*/ 0 w 1008000"/>
                <a:gd name="connsiteY2" fmla="*/ 0 h 648072"/>
              </a:gdLst>
              <a:ahLst/>
              <a:cxnLst>
                <a:cxn ang="0">
                  <a:pos x="connsiteX0" y="connsiteY0"/>
                </a:cxn>
                <a:cxn ang="0">
                  <a:pos x="connsiteX1" y="connsiteY1"/>
                </a:cxn>
                <a:cxn ang="0">
                  <a:pos x="connsiteX2" y="connsiteY2"/>
                </a:cxn>
              </a:cxnLst>
              <a:rect l="l" t="t" r="r" b="b"/>
              <a:pathLst>
                <a:path w="1008000" h="648072">
                  <a:moveTo>
                    <a:pt x="1008000" y="648072"/>
                  </a:moveTo>
                  <a:lnTo>
                    <a:pt x="0" y="648072"/>
                  </a:lnTo>
                  <a:lnTo>
                    <a:pt x="0" y="0"/>
                  </a:lnTo>
                </a:path>
              </a:pathLst>
            </a:cu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78" name="テキスト ボックス 477"/>
            <p:cNvSpPr txBox="1"/>
            <p:nvPr/>
          </p:nvSpPr>
          <p:spPr bwMode="auto">
            <a:xfrm>
              <a:off x="1903297" y="5043777"/>
              <a:ext cx="227948"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700" dirty="0">
                  <a:latin typeface="HG丸ｺﾞｼｯｸM-PRO" panose="020F0600000000000000" pitchFamily="50" charset="-128"/>
                  <a:ea typeface="HG丸ｺﾞｼｯｸM-PRO" panose="020F0600000000000000" pitchFamily="50" charset="-128"/>
                  <a:cs typeface="Times New Roman" pitchFamily="18" charset="0"/>
                </a:rPr>
                <a:t>y</a:t>
              </a:r>
              <a:endParaRPr kumimoji="1" lang="ja-JP" altLang="en-US" sz="700" dirty="0">
                <a:latin typeface="HG丸ｺﾞｼｯｸM-PRO" panose="020F0600000000000000" pitchFamily="50" charset="-128"/>
                <a:ea typeface="HG丸ｺﾞｼｯｸM-PRO" panose="020F0600000000000000" pitchFamily="50" charset="-128"/>
                <a:cs typeface="Times New Roman" pitchFamily="18" charset="0"/>
              </a:endParaRPr>
            </a:p>
          </p:txBody>
        </p:sp>
        <p:sp>
          <p:nvSpPr>
            <p:cNvPr id="479" name="テキスト ボックス 478"/>
            <p:cNvSpPr txBox="1"/>
            <p:nvPr/>
          </p:nvSpPr>
          <p:spPr bwMode="auto">
            <a:xfrm>
              <a:off x="3119974" y="5695921"/>
              <a:ext cx="23436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rtlCol="0">
              <a:spAutoFit/>
            </a:bodyPr>
            <a:lstStyle/>
            <a:p>
              <a:pPr eaLnBrk="1" hangingPunct="1">
                <a:spcBef>
                  <a:spcPct val="0"/>
                </a:spcBef>
                <a:buFontTx/>
                <a:buNone/>
              </a:pPr>
              <a:r>
                <a:rPr kumimoji="1" lang="en-US" altLang="ja-JP" sz="700" dirty="0">
                  <a:latin typeface="HG丸ｺﾞｼｯｸM-PRO" panose="020F0600000000000000" pitchFamily="50" charset="-128"/>
                  <a:ea typeface="HG丸ｺﾞｼｯｸM-PRO" panose="020F0600000000000000" pitchFamily="50" charset="-128"/>
                  <a:cs typeface="Times New Roman" pitchFamily="18" charset="0"/>
                </a:rPr>
                <a:t>x</a:t>
              </a:r>
              <a:endParaRPr kumimoji="1" lang="ja-JP" altLang="en-US" sz="700" dirty="0">
                <a:latin typeface="HG丸ｺﾞｼｯｸM-PRO" panose="020F0600000000000000" pitchFamily="50" charset="-128"/>
                <a:ea typeface="HG丸ｺﾞｼｯｸM-PRO" panose="020F0600000000000000" pitchFamily="50" charset="-128"/>
                <a:cs typeface="Times New Roman" pitchFamily="18" charset="0"/>
              </a:endParaRPr>
            </a:p>
          </p:txBody>
        </p:sp>
        <p:cxnSp>
          <p:nvCxnSpPr>
            <p:cNvPr id="480" name="直線コネクタ 479"/>
            <p:cNvCxnSpPr/>
            <p:nvPr/>
          </p:nvCxnSpPr>
          <p:spPr bwMode="auto">
            <a:xfrm>
              <a:off x="2106065" y="5159499"/>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1" name="直線コネクタ 480"/>
            <p:cNvCxnSpPr/>
            <p:nvPr/>
          </p:nvCxnSpPr>
          <p:spPr bwMode="auto">
            <a:xfrm>
              <a:off x="2106065" y="5712431"/>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2" name="直線コネクタ 481"/>
            <p:cNvCxnSpPr/>
            <p:nvPr/>
          </p:nvCxnSpPr>
          <p:spPr bwMode="auto">
            <a:xfrm>
              <a:off x="2106065" y="5604882"/>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3" name="直線コネクタ 482"/>
            <p:cNvCxnSpPr/>
            <p:nvPr/>
          </p:nvCxnSpPr>
          <p:spPr bwMode="auto">
            <a:xfrm>
              <a:off x="2106065" y="5486994"/>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4" name="直線コネクタ 483"/>
            <p:cNvCxnSpPr/>
            <p:nvPr/>
          </p:nvCxnSpPr>
          <p:spPr bwMode="auto">
            <a:xfrm>
              <a:off x="2106065" y="5371713"/>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5" name="直線コネクタ 484"/>
            <p:cNvCxnSpPr/>
            <p:nvPr/>
          </p:nvCxnSpPr>
          <p:spPr bwMode="auto">
            <a:xfrm>
              <a:off x="2106065" y="5267702"/>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6" name="直線コネクタ 485"/>
            <p:cNvCxnSpPr/>
            <p:nvPr/>
          </p:nvCxnSpPr>
          <p:spPr bwMode="auto">
            <a:xfrm rot="16200000">
              <a:off x="2292780"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7" name="直線コネクタ 486"/>
            <p:cNvCxnSpPr/>
            <p:nvPr/>
          </p:nvCxnSpPr>
          <p:spPr bwMode="auto">
            <a:xfrm rot="16200000">
              <a:off x="2490326"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8" name="直線コネクタ 487"/>
            <p:cNvCxnSpPr/>
            <p:nvPr/>
          </p:nvCxnSpPr>
          <p:spPr bwMode="auto">
            <a:xfrm rot="16200000">
              <a:off x="2687872"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9" name="直線コネクタ 488"/>
            <p:cNvCxnSpPr/>
            <p:nvPr/>
          </p:nvCxnSpPr>
          <p:spPr bwMode="auto">
            <a:xfrm rot="16200000">
              <a:off x="2885418"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0" name="直線コネクタ 489"/>
            <p:cNvCxnSpPr/>
            <p:nvPr/>
          </p:nvCxnSpPr>
          <p:spPr bwMode="auto">
            <a:xfrm rot="16200000">
              <a:off x="3082963" y="5789737"/>
              <a:ext cx="3600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491" name="グループ化 490"/>
          <p:cNvGrpSpPr/>
          <p:nvPr/>
        </p:nvGrpSpPr>
        <p:grpSpPr>
          <a:xfrm>
            <a:off x="9167856" y="9048037"/>
            <a:ext cx="806792" cy="434399"/>
            <a:chOff x="2207007" y="5255026"/>
            <a:chExt cx="806792" cy="434399"/>
          </a:xfrm>
          <a:solidFill>
            <a:schemeClr val="tx1"/>
          </a:solidFill>
        </p:grpSpPr>
        <p:sp>
          <p:nvSpPr>
            <p:cNvPr id="492" name="楕円 491"/>
            <p:cNvSpPr/>
            <p:nvPr/>
          </p:nvSpPr>
          <p:spPr bwMode="auto">
            <a:xfrm>
              <a:off x="2621651" y="5374484"/>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93" name="楕円 492"/>
            <p:cNvSpPr/>
            <p:nvPr/>
          </p:nvSpPr>
          <p:spPr bwMode="auto">
            <a:xfrm>
              <a:off x="2207007" y="5255026"/>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94" name="楕円 493"/>
            <p:cNvSpPr/>
            <p:nvPr/>
          </p:nvSpPr>
          <p:spPr bwMode="auto">
            <a:xfrm>
              <a:off x="2950473" y="5653425"/>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95" name="楕円 494"/>
            <p:cNvSpPr/>
            <p:nvPr/>
          </p:nvSpPr>
          <p:spPr bwMode="auto">
            <a:xfrm>
              <a:off x="2253589" y="5338484"/>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96" name="楕円 495"/>
            <p:cNvSpPr/>
            <p:nvPr/>
          </p:nvSpPr>
          <p:spPr bwMode="auto">
            <a:xfrm>
              <a:off x="2977799" y="5321924"/>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97" name="楕円 496"/>
            <p:cNvSpPr/>
            <p:nvPr/>
          </p:nvSpPr>
          <p:spPr bwMode="auto">
            <a:xfrm>
              <a:off x="2574769" y="5296901"/>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98" name="楕円 497"/>
            <p:cNvSpPr/>
            <p:nvPr/>
          </p:nvSpPr>
          <p:spPr bwMode="auto">
            <a:xfrm>
              <a:off x="2824457" y="5544803"/>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499" name="楕円 498"/>
            <p:cNvSpPr/>
            <p:nvPr/>
          </p:nvSpPr>
          <p:spPr bwMode="auto">
            <a:xfrm>
              <a:off x="2454156" y="5441427"/>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500" name="楕円 499"/>
            <p:cNvSpPr/>
            <p:nvPr/>
          </p:nvSpPr>
          <p:spPr bwMode="auto">
            <a:xfrm>
              <a:off x="2436156" y="5627542"/>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501" name="楕円 500"/>
            <p:cNvSpPr/>
            <p:nvPr/>
          </p:nvSpPr>
          <p:spPr bwMode="auto">
            <a:xfrm>
              <a:off x="2647461" y="5526372"/>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502" name="楕円 501"/>
            <p:cNvSpPr/>
            <p:nvPr/>
          </p:nvSpPr>
          <p:spPr bwMode="auto">
            <a:xfrm>
              <a:off x="2706127" y="5433687"/>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503" name="楕円 502"/>
            <p:cNvSpPr/>
            <p:nvPr/>
          </p:nvSpPr>
          <p:spPr bwMode="auto">
            <a:xfrm>
              <a:off x="2775514" y="5617425"/>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504" name="楕円 503"/>
            <p:cNvSpPr/>
            <p:nvPr/>
          </p:nvSpPr>
          <p:spPr bwMode="auto">
            <a:xfrm>
              <a:off x="2477215" y="5531173"/>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505" name="楕円 504"/>
            <p:cNvSpPr/>
            <p:nvPr/>
          </p:nvSpPr>
          <p:spPr bwMode="auto">
            <a:xfrm>
              <a:off x="2914473" y="5395757"/>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sp>
          <p:nvSpPr>
            <p:cNvPr id="506" name="楕円 505"/>
            <p:cNvSpPr/>
            <p:nvPr/>
          </p:nvSpPr>
          <p:spPr bwMode="auto">
            <a:xfrm>
              <a:off x="2275876" y="5640779"/>
              <a:ext cx="36000" cy="36000"/>
            </a:xfrm>
            <a:prstGeom prst="ellipse">
              <a:avLst/>
            </a:prstGeom>
            <a:gr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1" lang="ja-JP" altLang="en-US" sz="1800" b="0" i="0" u="none" strike="noStrike" cap="none" normalizeH="0" baseline="0">
                <a:ln>
                  <a:noFill/>
                </a:ln>
                <a:solidFill>
                  <a:schemeClr val="tx1"/>
                </a:solidFill>
                <a:effectLst/>
                <a:latin typeface="Arial" pitchFamily="34" charset="0"/>
                <a:ea typeface="ＭＳ Ｐゴシック" pitchFamily="50" charset="-128"/>
              </a:endParaRPr>
            </a:p>
          </p:txBody>
        </p:sp>
      </p:grpSp>
      <p:graphicFrame>
        <p:nvGraphicFramePr>
          <p:cNvPr id="508" name="表 507"/>
          <p:cNvGraphicFramePr>
            <a:graphicFrameLocks noGrp="1"/>
          </p:cNvGraphicFramePr>
          <p:nvPr>
            <p:extLst>
              <p:ext uri="{D42A27DB-BD31-4B8C-83A1-F6EECF244321}">
                <p14:modId xmlns:p14="http://schemas.microsoft.com/office/powerpoint/2010/main" val="3194894864"/>
              </p:ext>
            </p:extLst>
          </p:nvPr>
        </p:nvGraphicFramePr>
        <p:xfrm>
          <a:off x="7294277" y="4769168"/>
          <a:ext cx="6326187" cy="4958818"/>
        </p:xfrm>
        <a:graphic>
          <a:graphicData uri="http://schemas.openxmlformats.org/drawingml/2006/table">
            <a:tbl>
              <a:tblPr>
                <a:tableStyleId>{2D5ABB26-0587-4C30-8999-92F81FD0307C}</a:tableStyleId>
              </a:tblPr>
              <a:tblGrid>
                <a:gridCol w="1399065">
                  <a:extLst>
                    <a:ext uri="{9D8B030D-6E8A-4147-A177-3AD203B41FA5}">
                      <a16:colId xmlns:a16="http://schemas.microsoft.com/office/drawing/2014/main" val="20000"/>
                    </a:ext>
                  </a:extLst>
                </a:gridCol>
                <a:gridCol w="2118599">
                  <a:extLst>
                    <a:ext uri="{9D8B030D-6E8A-4147-A177-3AD203B41FA5}">
                      <a16:colId xmlns:a16="http://schemas.microsoft.com/office/drawing/2014/main" val="20001"/>
                    </a:ext>
                  </a:extLst>
                </a:gridCol>
                <a:gridCol w="2808523">
                  <a:extLst>
                    <a:ext uri="{9D8B030D-6E8A-4147-A177-3AD203B41FA5}">
                      <a16:colId xmlns:a16="http://schemas.microsoft.com/office/drawing/2014/main" val="20002"/>
                    </a:ext>
                  </a:extLst>
                </a:gridCol>
              </a:tblGrid>
              <a:tr h="2679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100" dirty="0">
                          <a:solidFill>
                            <a:srgbClr val="FF0000"/>
                          </a:solidFill>
                          <a:latin typeface="HG丸ｺﾞｼｯｸM-PRO" panose="020F0600000000000000" pitchFamily="50" charset="-128"/>
                          <a:ea typeface="HG丸ｺﾞｼｯｸM-PRO" panose="020F0600000000000000" pitchFamily="50" charset="-128"/>
                        </a:rPr>
                        <a:t>№</a:t>
                      </a: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100" dirty="0">
                          <a:latin typeface="HG丸ｺﾞｼｯｸM-PRO" panose="020F0600000000000000" pitchFamily="50" charset="-128"/>
                          <a:ea typeface="HG丸ｺﾞｼｯｸM-PRO" panose="020F0600000000000000" pitchFamily="50" charset="-128"/>
                        </a:rPr>
                        <a:t>散布図の種類</a:t>
                      </a: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100" dirty="0">
                          <a:latin typeface="HG丸ｺﾞｼｯｸM-PRO" panose="020F0600000000000000" pitchFamily="50" charset="-128"/>
                          <a:ea typeface="HG丸ｺﾞｼｯｸM-PRO" panose="020F0600000000000000" pitchFamily="50" charset="-128"/>
                        </a:rPr>
                        <a:t>説明</a:t>
                      </a: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921259">
                <a:tc>
                  <a:txBody>
                    <a:bodyPr/>
                    <a:lstStyle/>
                    <a:p>
                      <a:pPr algn="ctr" eaLnBrk="1" hangingPunct="1">
                        <a:spcBef>
                          <a:spcPct val="50000"/>
                        </a:spcBef>
                        <a:buFontTx/>
                        <a:buNone/>
                      </a:pPr>
                      <a:r>
                        <a:rPr lang="ja-JP" altLang="en-US" sz="1200" b="1" dirty="0">
                          <a:latin typeface="HG丸ｺﾞｼｯｸM-PRO" panose="020F0600000000000000" pitchFamily="50" charset="-128"/>
                          <a:ea typeface="HG丸ｺﾞｼｯｸM-PRO" panose="020F0600000000000000" pitchFamily="50" charset="-128"/>
                        </a:rPr>
                        <a:t>強い正の相関</a:t>
                      </a:r>
                    </a:p>
                  </a:txBody>
                  <a:tcPr marL="91447" marR="91447"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100" dirty="0">
                        <a:latin typeface="HG丸ｺﾞｼｯｸM-PRO" panose="020F0600000000000000" pitchFamily="50" charset="-128"/>
                        <a:ea typeface="HG丸ｺﾞｼｯｸM-PRO" panose="020F0600000000000000" pitchFamily="50" charset="-128"/>
                      </a:endParaRP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a:latin typeface="HG丸ｺﾞｼｯｸM-PRO" panose="020F0600000000000000" pitchFamily="50" charset="-128"/>
                          <a:ea typeface="HG丸ｺﾞｼｯｸM-PRO" panose="020F0600000000000000" pitchFamily="50" charset="-128"/>
                        </a:rPr>
                        <a:t>強い正の相関があり、例えば、</a:t>
                      </a:r>
                      <a:r>
                        <a:rPr lang="en-US" altLang="ja-JP" sz="1200" dirty="0">
                          <a:latin typeface="HG丸ｺﾞｼｯｸM-PRO" panose="020F0600000000000000" pitchFamily="50" charset="-128"/>
                          <a:ea typeface="HG丸ｺﾞｼｯｸM-PRO" panose="020F0600000000000000" pitchFamily="50" charset="-128"/>
                        </a:rPr>
                        <a:t>x </a:t>
                      </a:r>
                      <a:r>
                        <a:rPr lang="ja-JP" altLang="en-US" sz="1200" dirty="0">
                          <a:latin typeface="HG丸ｺﾞｼｯｸM-PRO" panose="020F0600000000000000" pitchFamily="50" charset="-128"/>
                          <a:ea typeface="HG丸ｺﾞｼｯｸM-PRO" panose="020F0600000000000000" pitchFamily="50" charset="-128"/>
                        </a:rPr>
                        <a:t>を管理することで </a:t>
                      </a:r>
                      <a:r>
                        <a:rPr lang="en-US" altLang="ja-JP" sz="1200" dirty="0">
                          <a:latin typeface="HG丸ｺﾞｼｯｸM-PRO" panose="020F0600000000000000" pitchFamily="50" charset="-128"/>
                          <a:ea typeface="HG丸ｺﾞｼｯｸM-PRO" panose="020F0600000000000000" pitchFamily="50" charset="-128"/>
                        </a:rPr>
                        <a:t>y</a:t>
                      </a:r>
                      <a:r>
                        <a:rPr lang="ja-JP" altLang="en-US" sz="1200" dirty="0">
                          <a:latin typeface="HG丸ｺﾞｼｯｸM-PRO" panose="020F0600000000000000" pitchFamily="50" charset="-128"/>
                          <a:ea typeface="HG丸ｺﾞｼｯｸM-PRO" panose="020F0600000000000000" pitchFamily="50" charset="-128"/>
                        </a:rPr>
                        <a:t>を推定することができる</a:t>
                      </a: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97938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200" b="1" dirty="0">
                          <a:latin typeface="HG丸ｺﾞｼｯｸM-PRO" panose="020F0600000000000000" pitchFamily="50" charset="-128"/>
                          <a:ea typeface="HG丸ｺﾞｼｯｸM-PRO" panose="020F0600000000000000" pitchFamily="50" charset="-128"/>
                        </a:rPr>
                        <a:t>弱い正の相関</a:t>
                      </a:r>
                    </a:p>
                  </a:txBody>
                  <a:tcPr marL="91447" marR="91447"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100" dirty="0">
                        <a:latin typeface="HG丸ｺﾞｼｯｸM-PRO" panose="020F0600000000000000" pitchFamily="50" charset="-128"/>
                        <a:ea typeface="HG丸ｺﾞｼｯｸM-PRO" panose="020F0600000000000000" pitchFamily="50" charset="-128"/>
                      </a:endParaRP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a:latin typeface="HG丸ｺﾞｼｯｸM-PRO" panose="020F0600000000000000" pitchFamily="50" charset="-128"/>
                          <a:ea typeface="HG丸ｺﾞｼｯｸM-PRO" panose="020F0600000000000000" pitchFamily="50" charset="-128"/>
                        </a:rPr>
                        <a:t>確実に正の相関があるといえないので、</a:t>
                      </a:r>
                      <a:r>
                        <a:rPr lang="en-US" altLang="ja-JP" sz="1200" dirty="0">
                          <a:latin typeface="HG丸ｺﾞｼｯｸM-PRO" panose="020F0600000000000000" pitchFamily="50" charset="-128"/>
                          <a:ea typeface="HG丸ｺﾞｼｯｸM-PRO" panose="020F0600000000000000" pitchFamily="50" charset="-128"/>
                        </a:rPr>
                        <a:t>x  </a:t>
                      </a:r>
                      <a:r>
                        <a:rPr lang="ja-JP" altLang="en-US" sz="1200" dirty="0">
                          <a:latin typeface="HG丸ｺﾞｼｯｸM-PRO" panose="020F0600000000000000" pitchFamily="50" charset="-128"/>
                          <a:ea typeface="HG丸ｺﾞｼｯｸM-PRO" panose="020F0600000000000000" pitchFamily="50" charset="-128"/>
                        </a:rPr>
                        <a:t>以外で </a:t>
                      </a:r>
                      <a:r>
                        <a:rPr lang="en-US" altLang="ja-JP" sz="1200" dirty="0">
                          <a:latin typeface="HG丸ｺﾞｼｯｸM-PRO" panose="020F0600000000000000" pitchFamily="50" charset="-128"/>
                          <a:ea typeface="HG丸ｺﾞｼｯｸM-PRO" panose="020F0600000000000000" pitchFamily="50" charset="-128"/>
                        </a:rPr>
                        <a:t>y </a:t>
                      </a:r>
                      <a:r>
                        <a:rPr lang="ja-JP" altLang="en-US" sz="1200" dirty="0">
                          <a:latin typeface="HG丸ｺﾞｼｯｸM-PRO" panose="020F0600000000000000" pitchFamily="50" charset="-128"/>
                          <a:ea typeface="HG丸ｺﾞｼｯｸM-PRO" panose="020F0600000000000000" pitchFamily="50" charset="-128"/>
                        </a:rPr>
                        <a:t>に影響する他の要因との関係を調べ、相関のある要因を管理する必要がある</a:t>
                      </a:r>
                    </a:p>
                    <a:p>
                      <a:pPr algn="l"/>
                      <a:endParaRPr kumimoji="1" lang="ja-JP" altLang="en-US" sz="1200" dirty="0">
                        <a:latin typeface="HG丸ｺﾞｼｯｸM-PRO" panose="020F0600000000000000" pitchFamily="50" charset="-128"/>
                        <a:ea typeface="HG丸ｺﾞｼｯｸM-PRO" panose="020F0600000000000000" pitchFamily="50" charset="-128"/>
                      </a:endParaRP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9212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200" b="1" dirty="0">
                          <a:latin typeface="HG丸ｺﾞｼｯｸM-PRO" panose="020F0600000000000000" pitchFamily="50" charset="-128"/>
                          <a:ea typeface="HG丸ｺﾞｼｯｸM-PRO" panose="020F0600000000000000" pitchFamily="50" charset="-128"/>
                        </a:rPr>
                        <a:t>強い負の相関</a:t>
                      </a:r>
                    </a:p>
                  </a:txBody>
                  <a:tcPr marL="91447" marR="91447"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100" dirty="0">
                        <a:latin typeface="HG丸ｺﾞｼｯｸM-PRO" panose="020F0600000000000000" pitchFamily="50" charset="-128"/>
                        <a:ea typeface="HG丸ｺﾞｼｯｸM-PRO" panose="020F0600000000000000" pitchFamily="50" charset="-128"/>
                      </a:endParaRP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a:latin typeface="HG丸ｺﾞｼｯｸM-PRO" panose="020F0600000000000000" pitchFamily="50" charset="-128"/>
                          <a:ea typeface="HG丸ｺﾞｼｯｸM-PRO" panose="020F0600000000000000" pitchFamily="50" charset="-128"/>
                        </a:rPr>
                        <a:t>強い正の相関と同じ考え方</a:t>
                      </a:r>
                    </a:p>
                    <a:p>
                      <a:pPr algn="l"/>
                      <a:endParaRPr kumimoji="1" lang="ja-JP" altLang="en-US" sz="1200" dirty="0">
                        <a:latin typeface="HG丸ｺﾞｼｯｸM-PRO" panose="020F0600000000000000" pitchFamily="50" charset="-128"/>
                        <a:ea typeface="HG丸ｺﾞｼｯｸM-PRO" panose="020F0600000000000000" pitchFamily="50" charset="-128"/>
                      </a:endParaRP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9212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200" b="1" dirty="0">
                          <a:latin typeface="HG丸ｺﾞｼｯｸM-PRO" panose="020F0600000000000000" pitchFamily="50" charset="-128"/>
                          <a:ea typeface="HG丸ｺﾞｼｯｸM-PRO" panose="020F0600000000000000" pitchFamily="50" charset="-128"/>
                        </a:rPr>
                        <a:t>弱い負の相関</a:t>
                      </a:r>
                    </a:p>
                  </a:txBody>
                  <a:tcPr marL="91447" marR="91447"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100" dirty="0">
                        <a:latin typeface="HG丸ｺﾞｼｯｸM-PRO" panose="020F0600000000000000" pitchFamily="50" charset="-128"/>
                        <a:ea typeface="HG丸ｺﾞｼｯｸM-PRO" panose="020F0600000000000000" pitchFamily="50" charset="-128"/>
                      </a:endParaRP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a:latin typeface="HG丸ｺﾞｼｯｸM-PRO" panose="020F0600000000000000" pitchFamily="50" charset="-128"/>
                          <a:ea typeface="HG丸ｺﾞｼｯｸM-PRO" panose="020F0600000000000000" pitchFamily="50" charset="-128"/>
                        </a:rPr>
                        <a:t>確実に負の相関があるといえないので、</a:t>
                      </a:r>
                      <a:r>
                        <a:rPr lang="en-US" altLang="ja-JP" sz="1200" dirty="0">
                          <a:latin typeface="HG丸ｺﾞｼｯｸM-PRO" panose="020F0600000000000000" pitchFamily="50" charset="-128"/>
                          <a:ea typeface="HG丸ｺﾞｼｯｸM-PRO" panose="020F0600000000000000" pitchFamily="50" charset="-128"/>
                        </a:rPr>
                        <a:t>x </a:t>
                      </a:r>
                      <a:r>
                        <a:rPr lang="ja-JP" altLang="en-US" sz="1200" dirty="0">
                          <a:latin typeface="HG丸ｺﾞｼｯｸM-PRO" panose="020F0600000000000000" pitchFamily="50" charset="-128"/>
                          <a:ea typeface="HG丸ｺﾞｼｯｸM-PRO" panose="020F0600000000000000" pitchFamily="50" charset="-128"/>
                        </a:rPr>
                        <a:t>以外で </a:t>
                      </a:r>
                      <a:r>
                        <a:rPr lang="en-US" altLang="ja-JP" sz="1200" dirty="0">
                          <a:latin typeface="HG丸ｺﾞｼｯｸM-PRO" panose="020F0600000000000000" pitchFamily="50" charset="-128"/>
                          <a:ea typeface="HG丸ｺﾞｼｯｸM-PRO" panose="020F0600000000000000" pitchFamily="50" charset="-128"/>
                        </a:rPr>
                        <a:t>y </a:t>
                      </a:r>
                      <a:r>
                        <a:rPr lang="ja-JP" altLang="en-US" sz="1200" dirty="0">
                          <a:latin typeface="HG丸ｺﾞｼｯｸM-PRO" panose="020F0600000000000000" pitchFamily="50" charset="-128"/>
                          <a:ea typeface="HG丸ｺﾞｼｯｸM-PRO" panose="020F0600000000000000" pitchFamily="50" charset="-128"/>
                        </a:rPr>
                        <a:t>に影響する他の要因との関係を調べ、相関のある要因を管理する必要がある</a:t>
                      </a: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9212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200" b="1" dirty="0">
                          <a:latin typeface="HG丸ｺﾞｼｯｸM-PRO" panose="020F0600000000000000" pitchFamily="50" charset="-128"/>
                          <a:ea typeface="HG丸ｺﾞｼｯｸM-PRO" panose="020F0600000000000000" pitchFamily="50" charset="-128"/>
                        </a:rPr>
                        <a:t>無相関</a:t>
                      </a:r>
                    </a:p>
                  </a:txBody>
                  <a:tcPr marL="91447" marR="91447"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100" dirty="0">
                        <a:latin typeface="HG丸ｺﾞｼｯｸM-PRO" panose="020F0600000000000000" pitchFamily="50" charset="-128"/>
                        <a:ea typeface="HG丸ｺﾞｼｯｸM-PRO" panose="020F0600000000000000" pitchFamily="50" charset="-128"/>
                      </a:endParaRP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a:latin typeface="HG丸ｺﾞｼｯｸM-PRO" panose="020F0600000000000000" pitchFamily="50" charset="-128"/>
                          <a:ea typeface="HG丸ｺﾞｼｯｸM-PRO" panose="020F0600000000000000" pitchFamily="50" charset="-128"/>
                        </a:rPr>
                        <a:t>x </a:t>
                      </a:r>
                      <a:r>
                        <a:rPr lang="ja-JP" altLang="en-US" sz="1200" dirty="0">
                          <a:latin typeface="HG丸ｺﾞｼｯｸM-PRO" panose="020F0600000000000000" pitchFamily="50" charset="-128"/>
                          <a:ea typeface="HG丸ｺﾞｼｯｸM-PRO" panose="020F0600000000000000" pitchFamily="50" charset="-128"/>
                        </a:rPr>
                        <a:t>以外の要因との関係を調べ、 </a:t>
                      </a:r>
                      <a:r>
                        <a:rPr lang="en-US" altLang="ja-JP" sz="1200" dirty="0">
                          <a:latin typeface="HG丸ｺﾞｼｯｸM-PRO" panose="020F0600000000000000" pitchFamily="50" charset="-128"/>
                          <a:ea typeface="HG丸ｺﾞｼｯｸM-PRO" panose="020F0600000000000000" pitchFamily="50" charset="-128"/>
                        </a:rPr>
                        <a:t>y </a:t>
                      </a:r>
                      <a:r>
                        <a:rPr lang="ja-JP" altLang="en-US" sz="1200" dirty="0">
                          <a:latin typeface="HG丸ｺﾞｼｯｸM-PRO" panose="020F0600000000000000" pitchFamily="50" charset="-128"/>
                          <a:ea typeface="HG丸ｺﾞｼｯｸM-PRO" panose="020F0600000000000000" pitchFamily="50" charset="-128"/>
                        </a:rPr>
                        <a:t>と相関のある要因を見つけ出す事が必要である</a:t>
                      </a:r>
                    </a:p>
                    <a:p>
                      <a:pPr algn="l"/>
                      <a:endParaRPr kumimoji="1" lang="ja-JP" altLang="en-US" sz="1200" dirty="0">
                        <a:latin typeface="HG丸ｺﾞｼｯｸM-PRO" panose="020F0600000000000000" pitchFamily="50" charset="-128"/>
                        <a:ea typeface="HG丸ｺﾞｼｯｸM-PRO" panose="020F0600000000000000" pitchFamily="50" charset="-128"/>
                      </a:endParaRPr>
                    </a:p>
                  </a:txBody>
                  <a:tcPr marL="91447" marR="91447" marT="45721" marB="4572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2306" name="Group 82"/>
          <p:cNvGraphicFramePr>
            <a:graphicFrameLocks noGrp="1"/>
          </p:cNvGraphicFramePr>
          <p:nvPr/>
        </p:nvGraphicFramePr>
        <p:xfrm>
          <a:off x="260350" y="6662738"/>
          <a:ext cx="6337300" cy="3044825"/>
        </p:xfrm>
        <a:graphic>
          <a:graphicData uri="http://schemas.openxmlformats.org/drawingml/2006/table">
            <a:tbl>
              <a:tblPr/>
              <a:tblGrid>
                <a:gridCol w="3379894">
                  <a:extLst>
                    <a:ext uri="{9D8B030D-6E8A-4147-A177-3AD203B41FA5}">
                      <a16:colId xmlns:a16="http://schemas.microsoft.com/office/drawing/2014/main" val="20000"/>
                    </a:ext>
                  </a:extLst>
                </a:gridCol>
                <a:gridCol w="492901">
                  <a:extLst>
                    <a:ext uri="{9D8B030D-6E8A-4147-A177-3AD203B41FA5}">
                      <a16:colId xmlns:a16="http://schemas.microsoft.com/office/drawing/2014/main" val="20001"/>
                    </a:ext>
                  </a:extLst>
                </a:gridCol>
                <a:gridCol w="492901">
                  <a:extLst>
                    <a:ext uri="{9D8B030D-6E8A-4147-A177-3AD203B41FA5}">
                      <a16:colId xmlns:a16="http://schemas.microsoft.com/office/drawing/2014/main" val="20002"/>
                    </a:ext>
                  </a:extLst>
                </a:gridCol>
                <a:gridCol w="492901">
                  <a:extLst>
                    <a:ext uri="{9D8B030D-6E8A-4147-A177-3AD203B41FA5}">
                      <a16:colId xmlns:a16="http://schemas.microsoft.com/office/drawing/2014/main" val="20003"/>
                    </a:ext>
                  </a:extLst>
                </a:gridCol>
                <a:gridCol w="492901">
                  <a:extLst>
                    <a:ext uri="{9D8B030D-6E8A-4147-A177-3AD203B41FA5}">
                      <a16:colId xmlns:a16="http://schemas.microsoft.com/office/drawing/2014/main" val="20004"/>
                    </a:ext>
                  </a:extLst>
                </a:gridCol>
                <a:gridCol w="492901">
                  <a:extLst>
                    <a:ext uri="{9D8B030D-6E8A-4147-A177-3AD203B41FA5}">
                      <a16:colId xmlns:a16="http://schemas.microsoft.com/office/drawing/2014/main" val="20005"/>
                    </a:ext>
                  </a:extLst>
                </a:gridCol>
                <a:gridCol w="492901">
                  <a:extLst>
                    <a:ext uri="{9D8B030D-6E8A-4147-A177-3AD203B41FA5}">
                      <a16:colId xmlns:a16="http://schemas.microsoft.com/office/drawing/2014/main" val="20006"/>
                    </a:ext>
                  </a:extLst>
                </a:gridCol>
              </a:tblGrid>
              <a:tr h="1571765">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rgbClr val="000000"/>
                          </a:solidFill>
                          <a:effectLst/>
                          <a:latin typeface="Arial" pitchFamily="34" charset="0"/>
                          <a:ea typeface="HG丸ｺﾞｼｯｸM-PRO" pitchFamily="50" charset="-128"/>
                        </a:rPr>
                        <a:t>　　　　　　　　　　　　　　　　　　　　　　　　　　　　　　　　  　</a:t>
                      </a:r>
                      <a:r>
                        <a:rPr kumimoji="1" lang="ja-JP" altLang="en-US" sz="1600" b="0" i="0" u="none" strike="noStrike" cap="none" normalizeH="0" baseline="0" dirty="0">
                          <a:ln>
                            <a:noFill/>
                          </a:ln>
                          <a:solidFill>
                            <a:srgbClr val="000000"/>
                          </a:solidFill>
                          <a:effectLst/>
                          <a:latin typeface="Arial" pitchFamily="34" charset="0"/>
                          <a:ea typeface="HG丸ｺﾞｼｯｸM-PRO" pitchFamily="50" charset="-128"/>
                        </a:rPr>
                        <a:t>手法名</a:t>
                      </a:r>
                    </a:p>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en-US" sz="1200" b="0" i="0" u="none" strike="noStrike" cap="none" normalizeH="0" baseline="0" dirty="0">
                        <a:ln>
                          <a:noFill/>
                        </a:ln>
                        <a:solidFill>
                          <a:srgbClr val="000000"/>
                        </a:solidFill>
                        <a:effectLst/>
                        <a:latin typeface="Arial" pitchFamily="34" charset="0"/>
                        <a:ea typeface="HG丸ｺﾞｼｯｸM-PRO"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en-US" sz="1200" b="0" i="0" u="none" strike="noStrike" cap="none" normalizeH="0" baseline="0" dirty="0">
                        <a:ln>
                          <a:noFill/>
                        </a:ln>
                        <a:solidFill>
                          <a:srgbClr val="000000"/>
                        </a:solidFill>
                        <a:effectLst/>
                        <a:latin typeface="Arial" pitchFamily="34" charset="0"/>
                        <a:ea typeface="HG丸ｺﾞｼｯｸM-PRO"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en-US" sz="1200" b="0" i="0" u="none" strike="noStrike" cap="none" normalizeH="0" baseline="0" dirty="0">
                        <a:ln>
                          <a:noFill/>
                        </a:ln>
                        <a:solidFill>
                          <a:srgbClr val="000000"/>
                        </a:solidFill>
                        <a:effectLst/>
                        <a:latin typeface="Arial" pitchFamily="34" charset="0"/>
                        <a:ea typeface="HG丸ｺﾞｼｯｸM-PRO"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en-US" sz="1200" b="0" i="0" u="none" strike="noStrike" cap="none" normalizeH="0" baseline="0" dirty="0">
                        <a:ln>
                          <a:noFill/>
                        </a:ln>
                        <a:solidFill>
                          <a:srgbClr val="000000"/>
                        </a:solidFill>
                        <a:effectLst/>
                        <a:latin typeface="Arial" pitchFamily="34" charset="0"/>
                        <a:ea typeface="HG丸ｺﾞｼｯｸM-PRO"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600" b="0" i="0" u="none" strike="noStrike" cap="none" normalizeH="0" baseline="0" dirty="0">
                          <a:ln>
                            <a:noFill/>
                          </a:ln>
                          <a:solidFill>
                            <a:srgbClr val="000000"/>
                          </a:solidFill>
                          <a:effectLst/>
                          <a:latin typeface="Arial" pitchFamily="34" charset="0"/>
                          <a:ea typeface="HG丸ｺﾞｼｯｸM-PRO" pitchFamily="50" charset="-128"/>
                        </a:rPr>
                        <a:t>適用する段階</a:t>
                      </a:r>
                    </a:p>
                  </a:txBody>
                  <a:tcPr marL="91459" marR="91459" marT="49526" marB="49526"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rgbClr val="000000"/>
                          </a:solidFill>
                          <a:effectLst/>
                          <a:latin typeface="Arial" pitchFamily="34" charset="0"/>
                          <a:ea typeface="HG丸ｺﾞｼｯｸM-PRO" pitchFamily="50" charset="-128"/>
                        </a:rPr>
                        <a:t>親和図法</a:t>
                      </a:r>
                    </a:p>
                  </a:txBody>
                  <a:tcPr marL="91459" marR="91459" marT="49526" marB="49526" vert="eaVert"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rgbClr val="000000"/>
                          </a:solidFill>
                          <a:effectLst/>
                          <a:latin typeface="Arial" pitchFamily="34" charset="0"/>
                          <a:ea typeface="HG丸ｺﾞｼｯｸM-PRO" pitchFamily="50" charset="-128"/>
                        </a:rPr>
                        <a:t>連関図法</a:t>
                      </a:r>
                    </a:p>
                  </a:txBody>
                  <a:tcPr marL="91459" marR="91459" marT="49526" marB="49526" vert="eaVert"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rgbClr val="000000"/>
                          </a:solidFill>
                          <a:effectLst/>
                          <a:latin typeface="Arial" pitchFamily="34" charset="0"/>
                          <a:ea typeface="HG丸ｺﾞｼｯｸM-PRO" pitchFamily="50" charset="-128"/>
                        </a:rPr>
                        <a:t>系統図法</a:t>
                      </a:r>
                    </a:p>
                  </a:txBody>
                  <a:tcPr marL="91459" marR="91459" marT="49526" marB="49526" vert="eaVert"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rgbClr val="000000"/>
                          </a:solidFill>
                          <a:effectLst/>
                          <a:latin typeface="Arial" pitchFamily="34" charset="0"/>
                          <a:ea typeface="HG丸ｺﾞｼｯｸM-PRO" pitchFamily="50" charset="-128"/>
                        </a:rPr>
                        <a:t>マトリックス図法</a:t>
                      </a:r>
                    </a:p>
                  </a:txBody>
                  <a:tcPr marL="91459" marR="91459" marT="49526" marB="49526" vert="eaVert"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rgbClr val="000000"/>
                          </a:solidFill>
                          <a:effectLst/>
                          <a:latin typeface="Arial" pitchFamily="34" charset="0"/>
                          <a:ea typeface="HG丸ｺﾞｼｯｸM-PRO" pitchFamily="50" charset="-128"/>
                        </a:rPr>
                        <a:t>アローダイアグラム法</a:t>
                      </a:r>
                    </a:p>
                  </a:txBody>
                  <a:tcPr marL="91459" marR="91459" marT="49526" marB="49526" vert="eaVert"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100" b="0" i="0" u="none" strike="noStrike" cap="none" normalizeH="0" baseline="0" dirty="0">
                          <a:ln>
                            <a:noFill/>
                          </a:ln>
                          <a:solidFill>
                            <a:srgbClr val="000000"/>
                          </a:solidFill>
                          <a:effectLst/>
                          <a:latin typeface="Arial" pitchFamily="34" charset="0"/>
                          <a:ea typeface="HG丸ｺﾞｼｯｸM-PRO" pitchFamily="50" charset="-128"/>
                        </a:rPr>
                        <a:t>Ｐ</a:t>
                      </a:r>
                    </a:p>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100" b="0" i="0" u="none" strike="noStrike" cap="none" normalizeH="0" baseline="0" dirty="0">
                          <a:ln>
                            <a:noFill/>
                          </a:ln>
                          <a:solidFill>
                            <a:srgbClr val="000000"/>
                          </a:solidFill>
                          <a:effectLst/>
                          <a:latin typeface="Arial" pitchFamily="34" charset="0"/>
                          <a:ea typeface="HG丸ｺﾞｼｯｸM-PRO" pitchFamily="50" charset="-128"/>
                        </a:rPr>
                        <a:t>Ｄ</a:t>
                      </a:r>
                    </a:p>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100" b="0" i="0" u="none" strike="noStrike" cap="none" normalizeH="0" baseline="0" dirty="0">
                          <a:ln>
                            <a:noFill/>
                          </a:ln>
                          <a:solidFill>
                            <a:srgbClr val="000000"/>
                          </a:solidFill>
                          <a:effectLst/>
                          <a:latin typeface="Arial" pitchFamily="34" charset="0"/>
                          <a:ea typeface="HG丸ｺﾞｼｯｸM-PRO" pitchFamily="50" charset="-128"/>
                        </a:rPr>
                        <a:t>Ｐ</a:t>
                      </a:r>
                    </a:p>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100" b="0" i="0" u="none" strike="noStrike" cap="none" normalizeH="0" baseline="0" dirty="0">
                          <a:ln>
                            <a:noFill/>
                          </a:ln>
                          <a:solidFill>
                            <a:srgbClr val="000000"/>
                          </a:solidFill>
                          <a:effectLst/>
                          <a:latin typeface="Arial" pitchFamily="34" charset="0"/>
                          <a:ea typeface="HG丸ｺﾞｼｯｸM-PRO" pitchFamily="50" charset="-128"/>
                        </a:rPr>
                        <a:t>Ｃ</a:t>
                      </a:r>
                    </a:p>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100" b="0" i="0" u="none" strike="noStrike" cap="none" normalizeH="0" baseline="0" dirty="0">
                          <a:ln>
                            <a:noFill/>
                          </a:ln>
                          <a:solidFill>
                            <a:srgbClr val="000000"/>
                          </a:solidFill>
                          <a:effectLst/>
                          <a:latin typeface="Arial" pitchFamily="34" charset="0"/>
                          <a:ea typeface="HG丸ｺﾞｼｯｸM-PRO" pitchFamily="50" charset="-128"/>
                        </a:rPr>
                        <a:t>法</a:t>
                      </a:r>
                    </a:p>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ja-JP" sz="1100" b="0" i="0" u="none" strike="noStrike" cap="none" normalizeH="0" baseline="0" dirty="0">
                        <a:ln>
                          <a:noFill/>
                        </a:ln>
                        <a:solidFill>
                          <a:srgbClr val="000000"/>
                        </a:solidFill>
                        <a:effectLst/>
                        <a:latin typeface="Arial" pitchFamily="34" charset="0"/>
                        <a:ea typeface="HG丸ｺﾞｼｯｸM-PRO" pitchFamily="50" charset="-128"/>
                      </a:endParaRPr>
                    </a:p>
                  </a:txBody>
                  <a:tcPr marL="91459" marR="91459" marT="49526" marB="49526"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38348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a:ln>
                            <a:noFill/>
                          </a:ln>
                          <a:solidFill>
                            <a:srgbClr val="000000"/>
                          </a:solidFill>
                          <a:effectLst/>
                          <a:latin typeface="Arial" pitchFamily="34" charset="0"/>
                          <a:ea typeface="HG丸ｺﾞｼｯｸM-PRO" pitchFamily="50" charset="-128"/>
                        </a:rPr>
                        <a:t>問題の整理、設定段階</a:t>
                      </a:r>
                    </a:p>
                  </a:txBody>
                  <a:tcPr marL="91459" marR="91459" marT="49526" marB="49526"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700" b="0" i="0" u="none" strike="noStrike" cap="none" normalizeH="0" baseline="0">
                          <a:ln>
                            <a:noFill/>
                          </a:ln>
                          <a:solidFill>
                            <a:srgbClr val="000000"/>
                          </a:solidFill>
                          <a:effectLst/>
                          <a:latin typeface="Arial" pitchFamily="34" charset="0"/>
                          <a:ea typeface="ＭＳ Ｐゴシック" pitchFamily="50" charset="-128"/>
                        </a:rPr>
                        <a:t>○</a:t>
                      </a: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700" b="0" i="0" u="none" strike="noStrike" cap="none" normalizeH="0" baseline="0">
                          <a:ln>
                            <a:noFill/>
                          </a:ln>
                          <a:solidFill>
                            <a:srgbClr val="000000"/>
                          </a:solidFill>
                          <a:effectLst/>
                          <a:latin typeface="Arial" pitchFamily="34" charset="0"/>
                          <a:ea typeface="ＭＳ Ｐゴシック" pitchFamily="50" charset="-128"/>
                        </a:rPr>
                        <a:t>○</a:t>
                      </a: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700" b="0" i="0" u="none" strike="noStrike" cap="none" normalizeH="0" baseline="0" dirty="0">
                        <a:ln>
                          <a:noFill/>
                        </a:ln>
                        <a:solidFill>
                          <a:srgbClr val="000000"/>
                        </a:solidFill>
                        <a:effectLst/>
                        <a:latin typeface="Arial" pitchFamily="34" charset="0"/>
                        <a:ea typeface="ＭＳ Ｐゴシック" pitchFamily="50" charset="-128"/>
                      </a:endParaRP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700" b="0" i="0" u="none" strike="noStrike" cap="none" normalizeH="0" baseline="0">
                        <a:ln>
                          <a:noFill/>
                        </a:ln>
                        <a:solidFill>
                          <a:srgbClr val="000000"/>
                        </a:solidFill>
                        <a:effectLst/>
                        <a:latin typeface="Arial" pitchFamily="34" charset="0"/>
                        <a:ea typeface="ＭＳ Ｐゴシック" pitchFamily="50" charset="-128"/>
                      </a:endParaRP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700" b="0" i="0" u="none" strike="noStrike" cap="none" normalizeH="0" baseline="0">
                        <a:ln>
                          <a:noFill/>
                        </a:ln>
                        <a:solidFill>
                          <a:srgbClr val="000000"/>
                        </a:solidFill>
                        <a:effectLst/>
                        <a:latin typeface="Arial" pitchFamily="34" charset="0"/>
                        <a:ea typeface="ＭＳ Ｐゴシック" pitchFamily="50" charset="-128"/>
                      </a:endParaRP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700" b="0" i="0" u="none" strike="noStrike" cap="none" normalizeH="0" baseline="0">
                        <a:ln>
                          <a:noFill/>
                        </a:ln>
                        <a:solidFill>
                          <a:srgbClr val="000000"/>
                        </a:solidFill>
                        <a:effectLst/>
                        <a:latin typeface="Arial" pitchFamily="34" charset="0"/>
                        <a:ea typeface="ＭＳ Ｐゴシック" pitchFamily="50" charset="-128"/>
                      </a:endParaRP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36319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rgbClr val="000000"/>
                          </a:solidFill>
                          <a:effectLst/>
                          <a:latin typeface="Arial" pitchFamily="34" charset="0"/>
                          <a:ea typeface="HG丸ｺﾞｼｯｸM-PRO" pitchFamily="50" charset="-128"/>
                        </a:rPr>
                        <a:t>具体的手段、方策の展開、立案段階</a:t>
                      </a:r>
                    </a:p>
                  </a:txBody>
                  <a:tcPr marL="91459" marR="91459" marT="49526" marB="49526"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700" b="0" i="0" u="none" strike="noStrike" cap="none" normalizeH="0" baseline="0">
                        <a:ln>
                          <a:noFill/>
                        </a:ln>
                        <a:solidFill>
                          <a:srgbClr val="000000"/>
                        </a:solidFill>
                        <a:effectLst/>
                        <a:latin typeface="Arial" pitchFamily="34" charset="0"/>
                        <a:ea typeface="ＭＳ Ｐゴシック" pitchFamily="50" charset="-128"/>
                      </a:endParaRP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700" b="0" i="0" u="none" strike="noStrike" cap="none" normalizeH="0" baseline="0">
                        <a:ln>
                          <a:noFill/>
                        </a:ln>
                        <a:solidFill>
                          <a:srgbClr val="000000"/>
                        </a:solidFill>
                        <a:effectLst/>
                        <a:latin typeface="Arial" pitchFamily="34" charset="0"/>
                        <a:ea typeface="ＭＳ Ｐゴシック" pitchFamily="50" charset="-128"/>
                      </a:endParaRP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700" b="0" i="0" u="none" strike="noStrike" cap="none" normalizeH="0" baseline="0">
                          <a:ln>
                            <a:noFill/>
                          </a:ln>
                          <a:solidFill>
                            <a:srgbClr val="000000"/>
                          </a:solidFill>
                          <a:effectLst/>
                          <a:latin typeface="Arial" pitchFamily="34" charset="0"/>
                          <a:ea typeface="ＭＳ Ｐゴシック" pitchFamily="50" charset="-128"/>
                        </a:rPr>
                        <a:t>○</a:t>
                      </a: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700" b="0" i="0" u="none" strike="noStrike" cap="none" normalizeH="0" baseline="0" dirty="0">
                        <a:ln>
                          <a:noFill/>
                        </a:ln>
                        <a:solidFill>
                          <a:srgbClr val="000000"/>
                        </a:solidFill>
                        <a:effectLst/>
                        <a:latin typeface="Arial" pitchFamily="34" charset="0"/>
                        <a:ea typeface="ＭＳ Ｐゴシック" pitchFamily="50" charset="-128"/>
                      </a:endParaRP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700" b="0" i="0" u="none" strike="noStrike" cap="none" normalizeH="0" baseline="0">
                        <a:ln>
                          <a:noFill/>
                        </a:ln>
                        <a:solidFill>
                          <a:srgbClr val="000000"/>
                        </a:solidFill>
                        <a:effectLst/>
                        <a:latin typeface="Arial" pitchFamily="34" charset="0"/>
                        <a:ea typeface="ＭＳ Ｐゴシック" pitchFamily="50" charset="-128"/>
                      </a:endParaRP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700" b="0" i="0" u="none" strike="noStrike" cap="none" normalizeH="0" baseline="0">
                        <a:ln>
                          <a:noFill/>
                        </a:ln>
                        <a:solidFill>
                          <a:srgbClr val="000000"/>
                        </a:solidFill>
                        <a:effectLst/>
                        <a:latin typeface="Arial" pitchFamily="34" charset="0"/>
                        <a:ea typeface="ＭＳ Ｐゴシック" pitchFamily="50" charset="-128"/>
                      </a:endParaRP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6319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a:ln>
                            <a:noFill/>
                          </a:ln>
                          <a:solidFill>
                            <a:srgbClr val="000000"/>
                          </a:solidFill>
                          <a:effectLst/>
                          <a:latin typeface="Arial" pitchFamily="34" charset="0"/>
                          <a:ea typeface="HG丸ｺﾞｼｯｸM-PRO" pitchFamily="50" charset="-128"/>
                        </a:rPr>
                        <a:t>具体的な手段の立案段階</a:t>
                      </a:r>
                    </a:p>
                  </a:txBody>
                  <a:tcPr marL="91459" marR="91459" marT="49526" marB="49526"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700" b="0" i="0" u="none" strike="noStrike" cap="none" normalizeH="0" baseline="0">
                        <a:ln>
                          <a:noFill/>
                        </a:ln>
                        <a:solidFill>
                          <a:srgbClr val="000000"/>
                        </a:solidFill>
                        <a:effectLst/>
                        <a:latin typeface="Arial" pitchFamily="34" charset="0"/>
                        <a:ea typeface="ＭＳ Ｐゴシック" pitchFamily="50" charset="-128"/>
                      </a:endParaRP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700" b="0" i="0" u="none" strike="noStrike" cap="none" normalizeH="0" baseline="0">
                        <a:ln>
                          <a:noFill/>
                        </a:ln>
                        <a:solidFill>
                          <a:srgbClr val="000000"/>
                        </a:solidFill>
                        <a:effectLst/>
                        <a:latin typeface="Arial" pitchFamily="34" charset="0"/>
                        <a:ea typeface="ＭＳ Ｐゴシック" pitchFamily="50" charset="-128"/>
                      </a:endParaRP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700" b="0" i="0" u="none" strike="noStrike" cap="none" normalizeH="0" baseline="0">
                        <a:ln>
                          <a:noFill/>
                        </a:ln>
                        <a:solidFill>
                          <a:srgbClr val="000000"/>
                        </a:solidFill>
                        <a:effectLst/>
                        <a:latin typeface="Arial" pitchFamily="34" charset="0"/>
                        <a:ea typeface="ＭＳ Ｐゴシック" pitchFamily="50" charset="-128"/>
                      </a:endParaRP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700" b="0" i="0" u="none" strike="noStrike" cap="none" normalizeH="0" baseline="0" dirty="0">
                          <a:ln>
                            <a:noFill/>
                          </a:ln>
                          <a:solidFill>
                            <a:srgbClr val="000000"/>
                          </a:solidFill>
                          <a:effectLst/>
                          <a:latin typeface="Arial" pitchFamily="34" charset="0"/>
                          <a:ea typeface="ＭＳ Ｐゴシック" pitchFamily="50" charset="-128"/>
                        </a:rPr>
                        <a:t>○</a:t>
                      </a: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700" b="0" i="0" u="none" strike="noStrike" cap="none" normalizeH="0" baseline="0" dirty="0">
                        <a:ln>
                          <a:noFill/>
                        </a:ln>
                        <a:solidFill>
                          <a:srgbClr val="000000"/>
                        </a:solidFill>
                        <a:effectLst/>
                        <a:latin typeface="Arial" pitchFamily="34" charset="0"/>
                        <a:ea typeface="ＭＳ Ｐゴシック" pitchFamily="50" charset="-128"/>
                      </a:endParaRP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700" b="0" i="0" u="none" strike="noStrike" cap="none" normalizeH="0" baseline="0">
                        <a:ln>
                          <a:noFill/>
                        </a:ln>
                        <a:solidFill>
                          <a:srgbClr val="000000"/>
                        </a:solidFill>
                        <a:effectLst/>
                        <a:latin typeface="Arial" pitchFamily="34" charset="0"/>
                        <a:ea typeface="ＭＳ Ｐゴシック" pitchFamily="50" charset="-128"/>
                      </a:endParaRP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6319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a:ln>
                            <a:noFill/>
                          </a:ln>
                          <a:solidFill>
                            <a:srgbClr val="000000"/>
                          </a:solidFill>
                          <a:effectLst/>
                          <a:latin typeface="Arial" pitchFamily="34" charset="0"/>
                          <a:ea typeface="HG丸ｺﾞｼｯｸM-PRO" pitchFamily="50" charset="-128"/>
                        </a:rPr>
                        <a:t>実行計画の立案段階</a:t>
                      </a:r>
                    </a:p>
                  </a:txBody>
                  <a:tcPr marL="91459" marR="91459" marT="49526" marB="49526"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700" b="0" i="0" u="none" strike="noStrike" cap="none" normalizeH="0" baseline="0">
                        <a:ln>
                          <a:noFill/>
                        </a:ln>
                        <a:solidFill>
                          <a:srgbClr val="000000"/>
                        </a:solidFill>
                        <a:effectLst/>
                        <a:latin typeface="Arial" pitchFamily="34" charset="0"/>
                        <a:ea typeface="ＭＳ Ｐゴシック" pitchFamily="50" charset="-128"/>
                      </a:endParaRP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700" b="0" i="0" u="none" strike="noStrike" cap="none" normalizeH="0" baseline="0">
                        <a:ln>
                          <a:noFill/>
                        </a:ln>
                        <a:solidFill>
                          <a:srgbClr val="000000"/>
                        </a:solidFill>
                        <a:effectLst/>
                        <a:latin typeface="Arial" pitchFamily="34" charset="0"/>
                        <a:ea typeface="ＭＳ Ｐゴシック" pitchFamily="50" charset="-128"/>
                      </a:endParaRP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700" b="0" i="0" u="none" strike="noStrike" cap="none" normalizeH="0" baseline="0">
                        <a:ln>
                          <a:noFill/>
                        </a:ln>
                        <a:solidFill>
                          <a:srgbClr val="000000"/>
                        </a:solidFill>
                        <a:effectLst/>
                        <a:latin typeface="Arial" pitchFamily="34" charset="0"/>
                        <a:ea typeface="ＭＳ Ｐゴシック" pitchFamily="50" charset="-128"/>
                      </a:endParaRP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700" b="0" i="0" u="none" strike="noStrike" cap="none" normalizeH="0" baseline="0">
                        <a:ln>
                          <a:noFill/>
                        </a:ln>
                        <a:solidFill>
                          <a:srgbClr val="000000"/>
                        </a:solidFill>
                        <a:effectLst/>
                        <a:latin typeface="Arial" pitchFamily="34" charset="0"/>
                        <a:ea typeface="ＭＳ Ｐゴシック" pitchFamily="50" charset="-128"/>
                      </a:endParaRP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700" b="0" i="0" u="none" strike="noStrike" cap="none" normalizeH="0" baseline="0" dirty="0">
                          <a:ln>
                            <a:noFill/>
                          </a:ln>
                          <a:solidFill>
                            <a:srgbClr val="000000"/>
                          </a:solidFill>
                          <a:effectLst/>
                          <a:latin typeface="Arial" pitchFamily="34" charset="0"/>
                          <a:ea typeface="ＭＳ Ｐゴシック" pitchFamily="50" charset="-128"/>
                        </a:rPr>
                        <a:t>○</a:t>
                      </a: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700" b="0" i="0" u="none" strike="noStrike" cap="none" normalizeH="0" baseline="0" dirty="0">
                          <a:ln>
                            <a:noFill/>
                          </a:ln>
                          <a:solidFill>
                            <a:srgbClr val="000000"/>
                          </a:solidFill>
                          <a:effectLst/>
                          <a:latin typeface="Arial" pitchFamily="34" charset="0"/>
                          <a:ea typeface="ＭＳ Ｐゴシック" pitchFamily="50" charset="-128"/>
                        </a:rPr>
                        <a:t>○</a:t>
                      </a:r>
                    </a:p>
                  </a:txBody>
                  <a:tcPr marL="91459" marR="91459" marT="49526" marB="49526" anchor="ctr" anchorCtr="1"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cxnSp>
        <p:nvCxnSpPr>
          <p:cNvPr id="60468" name="直線コネクタ 4"/>
          <p:cNvCxnSpPr>
            <a:cxnSpLocks noChangeShapeType="1"/>
          </p:cNvCxnSpPr>
          <p:nvPr/>
        </p:nvCxnSpPr>
        <p:spPr bwMode="auto">
          <a:xfrm>
            <a:off x="260350" y="6662738"/>
            <a:ext cx="3397250" cy="1560512"/>
          </a:xfrm>
          <a:prstGeom prst="line">
            <a:avLst/>
          </a:prstGeom>
          <a:noFill/>
          <a:ln w="9525"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60469" name="Rectangle 3"/>
          <p:cNvSpPr>
            <a:spLocks noChangeArrowheads="1"/>
          </p:cNvSpPr>
          <p:nvPr/>
        </p:nvSpPr>
        <p:spPr bwMode="auto">
          <a:xfrm>
            <a:off x="71438" y="560388"/>
            <a:ext cx="30051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latin typeface="HG丸ｺﾞｼｯｸM-PRO" panose="020F0600000000000000" pitchFamily="50" charset="-128"/>
                <a:ea typeface="HG丸ｺﾞｼｯｸM-PRO" panose="020F0600000000000000" pitchFamily="50" charset="-128"/>
              </a:rPr>
              <a:t>５</a:t>
            </a:r>
            <a:r>
              <a:rPr lang="en-US" altLang="ja-JP" sz="1800" b="1">
                <a:latin typeface="HG丸ｺﾞｼｯｸM-PRO" panose="020F0600000000000000" pitchFamily="50" charset="-128"/>
                <a:ea typeface="HG丸ｺﾞｼｯｸM-PRO" panose="020F0600000000000000" pitchFamily="50" charset="-128"/>
              </a:rPr>
              <a:t>.</a:t>
            </a:r>
            <a:r>
              <a:rPr lang="ja-JP" altLang="en-US" sz="1800" b="1">
                <a:latin typeface="HG丸ｺﾞｼｯｸM-PRO" panose="020F0600000000000000" pitchFamily="50" charset="-128"/>
                <a:ea typeface="HG丸ｺﾞｼｯｸM-PRO" panose="020F0600000000000000" pitchFamily="50" charset="-128"/>
              </a:rPr>
              <a:t>１　新ＱＣ七つ道具とは</a:t>
            </a:r>
          </a:p>
        </p:txBody>
      </p:sp>
      <p:sp>
        <p:nvSpPr>
          <p:cNvPr id="60470" name="Rectangle 4"/>
          <p:cNvSpPr>
            <a:spLocks noChangeArrowheads="1"/>
          </p:cNvSpPr>
          <p:nvPr/>
        </p:nvSpPr>
        <p:spPr bwMode="auto">
          <a:xfrm>
            <a:off x="4114800" y="2497138"/>
            <a:ext cx="2540000" cy="360362"/>
          </a:xfrm>
          <a:prstGeom prst="rect">
            <a:avLst/>
          </a:prstGeom>
          <a:solidFill>
            <a:srgbClr val="66FFFF"/>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数値データの解析手法</a:t>
            </a:r>
          </a:p>
        </p:txBody>
      </p:sp>
      <p:sp>
        <p:nvSpPr>
          <p:cNvPr id="60471" name="Line 5"/>
          <p:cNvSpPr>
            <a:spLocks noChangeShapeType="1"/>
          </p:cNvSpPr>
          <p:nvPr/>
        </p:nvSpPr>
        <p:spPr bwMode="auto">
          <a:xfrm flipH="1">
            <a:off x="5429250" y="2857500"/>
            <a:ext cx="0" cy="352425"/>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0472" name="AutoShape 6"/>
          <p:cNvSpPr>
            <a:spLocks noChangeArrowheads="1"/>
          </p:cNvSpPr>
          <p:nvPr/>
        </p:nvSpPr>
        <p:spPr bwMode="auto">
          <a:xfrm>
            <a:off x="4216400" y="3422650"/>
            <a:ext cx="2449513" cy="358775"/>
          </a:xfrm>
          <a:prstGeom prst="roundRect">
            <a:avLst>
              <a:gd name="adj" fmla="val 16630"/>
            </a:avLst>
          </a:prstGeom>
          <a:solidFill>
            <a:srgbClr val="66FFFF"/>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lnSpc>
                <a:spcPct val="80000"/>
              </a:lnSpc>
              <a:spcBef>
                <a:spcPct val="0"/>
              </a:spcBef>
              <a:buFontTx/>
              <a:buNone/>
            </a:pPr>
            <a:r>
              <a:rPr lang="ja-JP" altLang="en-US" sz="1100">
                <a:latin typeface="HG丸ｺﾞｼｯｸM-PRO" panose="020F0600000000000000" pitchFamily="50" charset="-128"/>
                <a:ea typeface="HG丸ｺﾞｼｯｸM-PRO" panose="020F0600000000000000" pitchFamily="50" charset="-128"/>
              </a:rPr>
              <a:t>マトリックスデータ解析法</a:t>
            </a:r>
          </a:p>
        </p:txBody>
      </p:sp>
      <p:sp>
        <p:nvSpPr>
          <p:cNvPr id="60473" name="Freeform 7"/>
          <p:cNvSpPr>
            <a:spLocks/>
          </p:cNvSpPr>
          <p:nvPr/>
        </p:nvSpPr>
        <p:spPr bwMode="auto">
          <a:xfrm>
            <a:off x="4895850" y="3849688"/>
            <a:ext cx="1019175" cy="363537"/>
          </a:xfrm>
          <a:custGeom>
            <a:avLst/>
            <a:gdLst>
              <a:gd name="T0" fmla="*/ 0 w 481"/>
              <a:gd name="T1" fmla="*/ 2147483646 h 193"/>
              <a:gd name="T2" fmla="*/ 2147483646 w 481"/>
              <a:gd name="T3" fmla="*/ 2147483646 h 193"/>
              <a:gd name="T4" fmla="*/ 2147483646 w 481"/>
              <a:gd name="T5" fmla="*/ 0 h 193"/>
              <a:gd name="T6" fmla="*/ 2147483646 w 481"/>
              <a:gd name="T7" fmla="*/ 0 h 193"/>
              <a:gd name="T8" fmla="*/ 2147483646 w 481"/>
              <a:gd name="T9" fmla="*/ 2147483646 h 193"/>
              <a:gd name="T10" fmla="*/ 2147483646 w 481"/>
              <a:gd name="T11" fmla="*/ 2147483646 h 193"/>
              <a:gd name="T12" fmla="*/ 2147483646 w 481"/>
              <a:gd name="T13" fmla="*/ 2147483646 h 193"/>
              <a:gd name="T14" fmla="*/ 0 w 481"/>
              <a:gd name="T15" fmla="*/ 2147483646 h 193"/>
              <a:gd name="T16" fmla="*/ 0 60000 65536"/>
              <a:gd name="T17" fmla="*/ 0 60000 65536"/>
              <a:gd name="T18" fmla="*/ 0 60000 65536"/>
              <a:gd name="T19" fmla="*/ 0 60000 65536"/>
              <a:gd name="T20" fmla="*/ 0 60000 65536"/>
              <a:gd name="T21" fmla="*/ 0 60000 65536"/>
              <a:gd name="T22" fmla="*/ 0 60000 65536"/>
              <a:gd name="T23" fmla="*/ 0 60000 65536"/>
              <a:gd name="T24" fmla="*/ 0 w 481"/>
              <a:gd name="T25" fmla="*/ 0 h 193"/>
              <a:gd name="T26" fmla="*/ 481 w 481"/>
              <a:gd name="T27" fmla="*/ 193 h 1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1" h="193">
                <a:moveTo>
                  <a:pt x="0" y="71"/>
                </a:moveTo>
                <a:lnTo>
                  <a:pt x="68" y="71"/>
                </a:lnTo>
                <a:lnTo>
                  <a:pt x="68" y="0"/>
                </a:lnTo>
                <a:lnTo>
                  <a:pt x="412" y="0"/>
                </a:lnTo>
                <a:lnTo>
                  <a:pt x="412" y="71"/>
                </a:lnTo>
                <a:lnTo>
                  <a:pt x="480" y="71"/>
                </a:lnTo>
                <a:lnTo>
                  <a:pt x="240" y="192"/>
                </a:lnTo>
                <a:lnTo>
                  <a:pt x="0" y="71"/>
                </a:lnTo>
              </a:path>
            </a:pathLst>
          </a:custGeom>
          <a:solidFill>
            <a:srgbClr val="66FFFF"/>
          </a:solidFill>
          <a:ln w="12700" cap="rnd">
            <a:solidFill>
              <a:schemeClr val="tx1"/>
            </a:solidFill>
            <a:round/>
            <a:headEnd type="none" w="sm" len="sm"/>
            <a:tailEnd type="none" w="sm" len="sm"/>
          </a:ln>
        </p:spPr>
        <p:txBody>
          <a:bodyPr/>
          <a:lstStyle/>
          <a:p>
            <a:endParaRPr lang="ja-JP" altLang="en-US"/>
          </a:p>
        </p:txBody>
      </p:sp>
      <p:sp>
        <p:nvSpPr>
          <p:cNvPr id="60474" name="Rectangle 8"/>
          <p:cNvSpPr>
            <a:spLocks noChangeArrowheads="1"/>
          </p:cNvSpPr>
          <p:nvPr/>
        </p:nvSpPr>
        <p:spPr bwMode="auto">
          <a:xfrm>
            <a:off x="4314825" y="4354513"/>
            <a:ext cx="2209800" cy="261937"/>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あまり使われていない手法</a:t>
            </a:r>
          </a:p>
        </p:txBody>
      </p:sp>
      <p:grpSp>
        <p:nvGrpSpPr>
          <p:cNvPr id="60475" name="Group 60"/>
          <p:cNvGrpSpPr>
            <a:grpSpLocks/>
          </p:cNvGrpSpPr>
          <p:nvPr/>
        </p:nvGrpSpPr>
        <p:grpSpPr bwMode="auto">
          <a:xfrm>
            <a:off x="457200" y="2498725"/>
            <a:ext cx="3546475" cy="3586163"/>
            <a:chOff x="529" y="1365"/>
            <a:chExt cx="1966" cy="2259"/>
          </a:xfrm>
        </p:grpSpPr>
        <p:sp>
          <p:nvSpPr>
            <p:cNvPr id="60479" name="Rectangle 11"/>
            <p:cNvSpPr>
              <a:spLocks noChangeArrowheads="1"/>
            </p:cNvSpPr>
            <p:nvPr/>
          </p:nvSpPr>
          <p:spPr bwMode="auto">
            <a:xfrm>
              <a:off x="613" y="2291"/>
              <a:ext cx="103"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2400">
                <a:latin typeface="HG丸ｺﾞｼｯｸM-PRO" panose="020F0600000000000000" pitchFamily="50" charset="-128"/>
                <a:ea typeface="HG丸ｺﾞｼｯｸM-PRO" panose="020F0600000000000000" pitchFamily="50" charset="-128"/>
              </a:endParaRPr>
            </a:p>
          </p:txBody>
        </p:sp>
        <p:sp>
          <p:nvSpPr>
            <p:cNvPr id="60480" name="Rectangle 12"/>
            <p:cNvSpPr>
              <a:spLocks noChangeArrowheads="1"/>
            </p:cNvSpPr>
            <p:nvPr/>
          </p:nvSpPr>
          <p:spPr bwMode="auto">
            <a:xfrm>
              <a:off x="709" y="2777"/>
              <a:ext cx="103"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2400">
                <a:latin typeface="HG丸ｺﾞｼｯｸM-PRO" panose="020F0600000000000000" pitchFamily="50" charset="-128"/>
                <a:ea typeface="HG丸ｺﾞｼｯｸM-PRO" panose="020F0600000000000000" pitchFamily="50" charset="-128"/>
              </a:endParaRPr>
            </a:p>
          </p:txBody>
        </p:sp>
        <p:sp>
          <p:nvSpPr>
            <p:cNvPr id="60481" name="Rectangle 13"/>
            <p:cNvSpPr>
              <a:spLocks noChangeArrowheads="1"/>
            </p:cNvSpPr>
            <p:nvPr/>
          </p:nvSpPr>
          <p:spPr bwMode="auto">
            <a:xfrm>
              <a:off x="817" y="1365"/>
              <a:ext cx="1198" cy="227"/>
            </a:xfrm>
            <a:prstGeom prst="rect">
              <a:avLst/>
            </a:prstGeom>
            <a:solidFill>
              <a:srgbClr val="FFFF00"/>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言語データの解析手法</a:t>
              </a:r>
            </a:p>
          </p:txBody>
        </p:sp>
        <p:sp>
          <p:nvSpPr>
            <p:cNvPr id="60482" name="Line 14"/>
            <p:cNvSpPr>
              <a:spLocks noChangeShapeType="1"/>
            </p:cNvSpPr>
            <p:nvPr/>
          </p:nvSpPr>
          <p:spPr bwMode="auto">
            <a:xfrm flipV="1">
              <a:off x="960" y="1763"/>
              <a:ext cx="0" cy="173"/>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0483" name="Line 15"/>
            <p:cNvSpPr>
              <a:spLocks noChangeShapeType="1"/>
            </p:cNvSpPr>
            <p:nvPr/>
          </p:nvSpPr>
          <p:spPr bwMode="auto">
            <a:xfrm>
              <a:off x="964" y="1761"/>
              <a:ext cx="956"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0484" name="Line 16"/>
            <p:cNvSpPr>
              <a:spLocks noChangeShapeType="1"/>
            </p:cNvSpPr>
            <p:nvPr/>
          </p:nvSpPr>
          <p:spPr bwMode="auto">
            <a:xfrm flipV="1">
              <a:off x="1920" y="1763"/>
              <a:ext cx="0" cy="173"/>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0485" name="Line 17"/>
            <p:cNvSpPr>
              <a:spLocks noChangeShapeType="1"/>
            </p:cNvSpPr>
            <p:nvPr/>
          </p:nvSpPr>
          <p:spPr bwMode="auto">
            <a:xfrm flipV="1">
              <a:off x="1440" y="1587"/>
              <a:ext cx="0" cy="173"/>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0486" name="AutoShape 18"/>
            <p:cNvSpPr>
              <a:spLocks noChangeArrowheads="1"/>
            </p:cNvSpPr>
            <p:nvPr/>
          </p:nvSpPr>
          <p:spPr bwMode="auto">
            <a:xfrm>
              <a:off x="1537" y="1939"/>
              <a:ext cx="766" cy="227"/>
            </a:xfrm>
            <a:prstGeom prst="roundRect">
              <a:avLst>
                <a:gd name="adj" fmla="val 16630"/>
              </a:avLst>
            </a:prstGeom>
            <a:solidFill>
              <a:srgbClr val="FFFF00"/>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連関図法</a:t>
              </a:r>
            </a:p>
          </p:txBody>
        </p:sp>
        <p:sp>
          <p:nvSpPr>
            <p:cNvPr id="60487" name="AutoShape 19"/>
            <p:cNvSpPr>
              <a:spLocks noChangeArrowheads="1"/>
            </p:cNvSpPr>
            <p:nvPr/>
          </p:nvSpPr>
          <p:spPr bwMode="auto">
            <a:xfrm>
              <a:off x="1537" y="2204"/>
              <a:ext cx="766" cy="227"/>
            </a:xfrm>
            <a:prstGeom prst="roundRect">
              <a:avLst>
                <a:gd name="adj" fmla="val 16630"/>
              </a:avLst>
            </a:prstGeom>
            <a:solidFill>
              <a:srgbClr val="FFFF00"/>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ＰＤＰＣ法</a:t>
              </a:r>
            </a:p>
          </p:txBody>
        </p:sp>
        <p:sp>
          <p:nvSpPr>
            <p:cNvPr id="60488" name="AutoShape 20"/>
            <p:cNvSpPr>
              <a:spLocks noChangeArrowheads="1"/>
            </p:cNvSpPr>
            <p:nvPr/>
          </p:nvSpPr>
          <p:spPr bwMode="auto">
            <a:xfrm>
              <a:off x="577" y="1939"/>
              <a:ext cx="766" cy="227"/>
            </a:xfrm>
            <a:prstGeom prst="roundRect">
              <a:avLst>
                <a:gd name="adj" fmla="val 16630"/>
              </a:avLst>
            </a:prstGeom>
            <a:solidFill>
              <a:srgbClr val="FFFF00"/>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親和図法</a:t>
              </a:r>
            </a:p>
          </p:txBody>
        </p:sp>
        <p:sp>
          <p:nvSpPr>
            <p:cNvPr id="60489" name="AutoShape 21"/>
            <p:cNvSpPr>
              <a:spLocks noChangeArrowheads="1"/>
            </p:cNvSpPr>
            <p:nvPr/>
          </p:nvSpPr>
          <p:spPr bwMode="auto">
            <a:xfrm>
              <a:off x="577" y="2204"/>
              <a:ext cx="766" cy="227"/>
            </a:xfrm>
            <a:prstGeom prst="roundRect">
              <a:avLst>
                <a:gd name="adj" fmla="val 16630"/>
              </a:avLst>
            </a:prstGeom>
            <a:solidFill>
              <a:srgbClr val="FFFF00"/>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系統図法</a:t>
              </a:r>
            </a:p>
          </p:txBody>
        </p:sp>
        <p:sp>
          <p:nvSpPr>
            <p:cNvPr id="60490" name="AutoShape 22"/>
            <p:cNvSpPr>
              <a:spLocks noChangeArrowheads="1"/>
            </p:cNvSpPr>
            <p:nvPr/>
          </p:nvSpPr>
          <p:spPr bwMode="auto">
            <a:xfrm>
              <a:off x="529" y="2469"/>
              <a:ext cx="862" cy="227"/>
            </a:xfrm>
            <a:prstGeom prst="roundRect">
              <a:avLst>
                <a:gd name="adj" fmla="val 16630"/>
              </a:avLst>
            </a:prstGeom>
            <a:solidFill>
              <a:srgbClr val="FFFF00"/>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マトリックス図法</a:t>
              </a:r>
            </a:p>
          </p:txBody>
        </p:sp>
        <p:sp>
          <p:nvSpPr>
            <p:cNvPr id="60491" name="Freeform 24"/>
            <p:cNvSpPr>
              <a:spLocks/>
            </p:cNvSpPr>
            <p:nvPr/>
          </p:nvSpPr>
          <p:spPr bwMode="auto">
            <a:xfrm>
              <a:off x="720" y="2777"/>
              <a:ext cx="481" cy="178"/>
            </a:xfrm>
            <a:custGeom>
              <a:avLst/>
              <a:gdLst>
                <a:gd name="T0" fmla="*/ 0 w 481"/>
                <a:gd name="T1" fmla="*/ 13366639 h 193"/>
                <a:gd name="T2" fmla="*/ 171370743 w 481"/>
                <a:gd name="T3" fmla="*/ 13366639 h 193"/>
                <a:gd name="T4" fmla="*/ 171370743 w 481"/>
                <a:gd name="T5" fmla="*/ 0 h 193"/>
                <a:gd name="T6" fmla="*/ 1038305188 w 481"/>
                <a:gd name="T7" fmla="*/ 0 h 193"/>
                <a:gd name="T8" fmla="*/ 1038305188 w 481"/>
                <a:gd name="T9" fmla="*/ 13366639 h 193"/>
                <a:gd name="T10" fmla="*/ 1209675882 w 481"/>
                <a:gd name="T11" fmla="*/ 13366639 h 193"/>
                <a:gd name="T12" fmla="*/ 604837941 w 481"/>
                <a:gd name="T13" fmla="*/ 36146565 h 193"/>
                <a:gd name="T14" fmla="*/ 0 w 481"/>
                <a:gd name="T15" fmla="*/ 13366639 h 193"/>
                <a:gd name="T16" fmla="*/ 0 60000 65536"/>
                <a:gd name="T17" fmla="*/ 0 60000 65536"/>
                <a:gd name="T18" fmla="*/ 0 60000 65536"/>
                <a:gd name="T19" fmla="*/ 0 60000 65536"/>
                <a:gd name="T20" fmla="*/ 0 60000 65536"/>
                <a:gd name="T21" fmla="*/ 0 60000 65536"/>
                <a:gd name="T22" fmla="*/ 0 60000 65536"/>
                <a:gd name="T23" fmla="*/ 0 60000 65536"/>
                <a:gd name="T24" fmla="*/ 0 w 481"/>
                <a:gd name="T25" fmla="*/ 0 h 193"/>
                <a:gd name="T26" fmla="*/ 481 w 481"/>
                <a:gd name="T27" fmla="*/ 193 h 1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1" h="193">
                  <a:moveTo>
                    <a:pt x="0" y="71"/>
                  </a:moveTo>
                  <a:lnTo>
                    <a:pt x="68" y="71"/>
                  </a:lnTo>
                  <a:lnTo>
                    <a:pt x="68" y="0"/>
                  </a:lnTo>
                  <a:lnTo>
                    <a:pt x="412" y="0"/>
                  </a:lnTo>
                  <a:lnTo>
                    <a:pt x="412" y="71"/>
                  </a:lnTo>
                  <a:lnTo>
                    <a:pt x="480" y="71"/>
                  </a:lnTo>
                  <a:lnTo>
                    <a:pt x="240" y="192"/>
                  </a:lnTo>
                  <a:lnTo>
                    <a:pt x="0" y="71"/>
                  </a:lnTo>
                </a:path>
              </a:pathLst>
            </a:custGeom>
            <a:solidFill>
              <a:srgbClr val="FFFF00"/>
            </a:solidFill>
            <a:ln w="12700" cap="rnd">
              <a:solidFill>
                <a:schemeClr val="tx1"/>
              </a:solidFill>
              <a:round/>
              <a:headEnd type="none" w="sm" len="sm"/>
              <a:tailEnd type="none" w="sm" len="sm"/>
            </a:ln>
          </p:spPr>
          <p:txBody>
            <a:bodyPr/>
            <a:lstStyle/>
            <a:p>
              <a:endParaRPr lang="ja-JP" altLang="en-US"/>
            </a:p>
          </p:txBody>
        </p:sp>
        <p:sp>
          <p:nvSpPr>
            <p:cNvPr id="60492" name="Freeform 25"/>
            <p:cNvSpPr>
              <a:spLocks/>
            </p:cNvSpPr>
            <p:nvPr/>
          </p:nvSpPr>
          <p:spPr bwMode="auto">
            <a:xfrm>
              <a:off x="1679" y="2760"/>
              <a:ext cx="481" cy="180"/>
            </a:xfrm>
            <a:custGeom>
              <a:avLst/>
              <a:gdLst>
                <a:gd name="T0" fmla="*/ 0 w 481"/>
                <a:gd name="T1" fmla="*/ 19212210 h 193"/>
                <a:gd name="T2" fmla="*/ 171370743 w 481"/>
                <a:gd name="T3" fmla="*/ 19212210 h 193"/>
                <a:gd name="T4" fmla="*/ 171370743 w 481"/>
                <a:gd name="T5" fmla="*/ 0 h 193"/>
                <a:gd name="T6" fmla="*/ 1038305188 w 481"/>
                <a:gd name="T7" fmla="*/ 0 h 193"/>
                <a:gd name="T8" fmla="*/ 1038305188 w 481"/>
                <a:gd name="T9" fmla="*/ 19212210 h 193"/>
                <a:gd name="T10" fmla="*/ 1209675882 w 481"/>
                <a:gd name="T11" fmla="*/ 19212210 h 193"/>
                <a:gd name="T12" fmla="*/ 604837941 w 481"/>
                <a:gd name="T13" fmla="*/ 51954176 h 193"/>
                <a:gd name="T14" fmla="*/ 0 w 481"/>
                <a:gd name="T15" fmla="*/ 19212210 h 193"/>
                <a:gd name="T16" fmla="*/ 0 60000 65536"/>
                <a:gd name="T17" fmla="*/ 0 60000 65536"/>
                <a:gd name="T18" fmla="*/ 0 60000 65536"/>
                <a:gd name="T19" fmla="*/ 0 60000 65536"/>
                <a:gd name="T20" fmla="*/ 0 60000 65536"/>
                <a:gd name="T21" fmla="*/ 0 60000 65536"/>
                <a:gd name="T22" fmla="*/ 0 60000 65536"/>
                <a:gd name="T23" fmla="*/ 0 60000 65536"/>
                <a:gd name="T24" fmla="*/ 0 w 481"/>
                <a:gd name="T25" fmla="*/ 0 h 193"/>
                <a:gd name="T26" fmla="*/ 481 w 481"/>
                <a:gd name="T27" fmla="*/ 193 h 1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1" h="193">
                  <a:moveTo>
                    <a:pt x="0" y="71"/>
                  </a:moveTo>
                  <a:lnTo>
                    <a:pt x="68" y="71"/>
                  </a:lnTo>
                  <a:lnTo>
                    <a:pt x="68" y="0"/>
                  </a:lnTo>
                  <a:lnTo>
                    <a:pt x="412" y="0"/>
                  </a:lnTo>
                  <a:lnTo>
                    <a:pt x="412" y="71"/>
                  </a:lnTo>
                  <a:lnTo>
                    <a:pt x="480" y="71"/>
                  </a:lnTo>
                  <a:lnTo>
                    <a:pt x="240" y="192"/>
                  </a:lnTo>
                  <a:lnTo>
                    <a:pt x="0" y="71"/>
                  </a:lnTo>
                </a:path>
              </a:pathLst>
            </a:custGeom>
            <a:solidFill>
              <a:srgbClr val="FFFF00"/>
            </a:solidFill>
            <a:ln w="12700" cap="rnd">
              <a:solidFill>
                <a:schemeClr val="tx1"/>
              </a:solidFill>
              <a:round/>
              <a:headEnd type="none" w="sm" len="sm"/>
              <a:tailEnd type="none" w="sm" len="sm"/>
            </a:ln>
          </p:spPr>
          <p:txBody>
            <a:bodyPr/>
            <a:lstStyle/>
            <a:p>
              <a:endParaRPr lang="ja-JP" altLang="en-US"/>
            </a:p>
          </p:txBody>
        </p:sp>
        <p:sp>
          <p:nvSpPr>
            <p:cNvPr id="60493" name="Rectangle 26"/>
            <p:cNvSpPr>
              <a:spLocks noChangeArrowheads="1"/>
            </p:cNvSpPr>
            <p:nvPr/>
          </p:nvSpPr>
          <p:spPr bwMode="auto">
            <a:xfrm>
              <a:off x="529" y="3043"/>
              <a:ext cx="862" cy="27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どの職場でも日頃</a:t>
              </a:r>
              <a:br>
                <a:rPr lang="ja-JP" altLang="en-US" sz="1100">
                  <a:latin typeface="HG丸ｺﾞｼｯｸM-PRO" panose="020F0600000000000000" pitchFamily="50" charset="-128"/>
                  <a:ea typeface="HG丸ｺﾞｼｯｸM-PRO" panose="020F0600000000000000" pitchFamily="50" charset="-128"/>
                </a:rPr>
              </a:br>
              <a:r>
                <a:rPr lang="ja-JP" altLang="en-US" sz="1100">
                  <a:latin typeface="HG丸ｺﾞｼｯｸM-PRO" panose="020F0600000000000000" pitchFamily="50" charset="-128"/>
                  <a:ea typeface="HG丸ｺﾞｼｯｸM-PRO" panose="020F0600000000000000" pitchFamily="50" charset="-128"/>
                </a:rPr>
                <a:t>よく使用している</a:t>
              </a:r>
            </a:p>
          </p:txBody>
        </p:sp>
        <p:sp>
          <p:nvSpPr>
            <p:cNvPr id="60494" name="Rectangle 28"/>
            <p:cNvSpPr>
              <a:spLocks noChangeArrowheads="1"/>
            </p:cNvSpPr>
            <p:nvPr/>
          </p:nvSpPr>
          <p:spPr bwMode="auto">
            <a:xfrm>
              <a:off x="1729" y="3308"/>
              <a:ext cx="382" cy="1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1800">
                <a:latin typeface="HG丸ｺﾞｼｯｸM-PRO" panose="020F0600000000000000" pitchFamily="50" charset="-128"/>
                <a:ea typeface="HG丸ｺﾞｼｯｸM-PRO" panose="020F0600000000000000" pitchFamily="50" charset="-128"/>
              </a:endParaRPr>
            </a:p>
          </p:txBody>
        </p:sp>
        <p:sp>
          <p:nvSpPr>
            <p:cNvPr id="60495" name="Rectangle 29"/>
            <p:cNvSpPr>
              <a:spLocks noChangeArrowheads="1"/>
            </p:cNvSpPr>
            <p:nvPr/>
          </p:nvSpPr>
          <p:spPr bwMode="auto">
            <a:xfrm>
              <a:off x="1489" y="3043"/>
              <a:ext cx="862" cy="272"/>
            </a:xfrm>
            <a:prstGeom prst="rect">
              <a:avLst/>
            </a:prstGeom>
            <a:solidFill>
              <a:schemeClr val="bg1"/>
            </a:solidFill>
            <a:ln w="12700">
              <a:solidFill>
                <a:schemeClr val="tx1"/>
              </a:solidFill>
              <a:miter lim="800000"/>
              <a:headEnd/>
              <a:tailEnd/>
            </a:ln>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特定の職場で時々</a:t>
              </a:r>
              <a:br>
                <a:rPr lang="ja-JP" altLang="en-US" sz="1100">
                  <a:latin typeface="HG丸ｺﾞｼｯｸM-PRO" panose="020F0600000000000000" pitchFamily="50" charset="-128"/>
                  <a:ea typeface="HG丸ｺﾞｼｯｸM-PRO" panose="020F0600000000000000" pitchFamily="50" charset="-128"/>
                </a:rPr>
              </a:br>
              <a:r>
                <a:rPr lang="ja-JP" altLang="en-US" sz="1100">
                  <a:latin typeface="HG丸ｺﾞｼｯｸM-PRO" panose="020F0600000000000000" pitchFamily="50" charset="-128"/>
                  <a:ea typeface="HG丸ｺﾞｼｯｸM-PRO" panose="020F0600000000000000" pitchFamily="50" charset="-128"/>
                </a:rPr>
                <a:t>使用する手法</a:t>
              </a:r>
            </a:p>
          </p:txBody>
        </p:sp>
        <p:sp>
          <p:nvSpPr>
            <p:cNvPr id="60496" name="AutoShape 22"/>
            <p:cNvSpPr>
              <a:spLocks noChangeArrowheads="1"/>
            </p:cNvSpPr>
            <p:nvPr/>
          </p:nvSpPr>
          <p:spPr bwMode="auto">
            <a:xfrm>
              <a:off x="1489" y="2469"/>
              <a:ext cx="862" cy="227"/>
            </a:xfrm>
            <a:prstGeom prst="roundRect">
              <a:avLst>
                <a:gd name="adj" fmla="val 16630"/>
              </a:avLst>
            </a:prstGeom>
            <a:solidFill>
              <a:srgbClr val="FFFF00"/>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アローダイアグラム法</a:t>
              </a:r>
            </a:p>
          </p:txBody>
        </p:sp>
        <p:sp>
          <p:nvSpPr>
            <p:cNvPr id="60497" name="AutoShape 27"/>
            <p:cNvSpPr>
              <a:spLocks noChangeArrowheads="1"/>
            </p:cNvSpPr>
            <p:nvPr/>
          </p:nvSpPr>
          <p:spPr bwMode="auto">
            <a:xfrm>
              <a:off x="1441" y="3460"/>
              <a:ext cx="1054" cy="164"/>
            </a:xfrm>
            <a:prstGeom prst="roundRect">
              <a:avLst>
                <a:gd name="adj" fmla="val 16630"/>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使ってみて欲しい手法</a:t>
              </a:r>
            </a:p>
          </p:txBody>
        </p:sp>
      </p:grpSp>
      <p:sp>
        <p:nvSpPr>
          <p:cNvPr id="60476" name="Rectangle 31"/>
          <p:cNvSpPr>
            <a:spLocks noChangeArrowheads="1"/>
          </p:cNvSpPr>
          <p:nvPr/>
        </p:nvSpPr>
        <p:spPr bwMode="auto">
          <a:xfrm>
            <a:off x="71438" y="6226175"/>
            <a:ext cx="48514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latin typeface="HG丸ｺﾞｼｯｸM-PRO" panose="020F0600000000000000" pitchFamily="50" charset="-128"/>
                <a:ea typeface="HG丸ｺﾞｼｯｸM-PRO" panose="020F0600000000000000" pitchFamily="50" charset="-128"/>
              </a:rPr>
              <a:t>５</a:t>
            </a:r>
            <a:r>
              <a:rPr lang="en-US" altLang="ja-JP" sz="1800" b="1">
                <a:latin typeface="HG丸ｺﾞｼｯｸM-PRO" panose="020F0600000000000000" pitchFamily="50" charset="-128"/>
                <a:ea typeface="HG丸ｺﾞｼｯｸM-PRO" panose="020F0600000000000000" pitchFamily="50" charset="-128"/>
              </a:rPr>
              <a:t>.</a:t>
            </a:r>
            <a:r>
              <a:rPr lang="ja-JP" altLang="en-US" sz="1800" b="1">
                <a:latin typeface="HG丸ｺﾞｼｯｸM-PRO" panose="020F0600000000000000" pitchFamily="50" charset="-128"/>
                <a:ea typeface="HG丸ｺﾞｼｯｸM-PRO" panose="020F0600000000000000" pitchFamily="50" charset="-128"/>
              </a:rPr>
              <a:t>２　新ＱＣ七つ道具の種類と適用する手法</a:t>
            </a:r>
          </a:p>
        </p:txBody>
      </p:sp>
      <p:sp>
        <p:nvSpPr>
          <p:cNvPr id="60477" name="Text Box 83"/>
          <p:cNvSpPr txBox="1">
            <a:spLocks noChangeArrowheads="1"/>
          </p:cNvSpPr>
          <p:nvPr/>
        </p:nvSpPr>
        <p:spPr bwMode="auto">
          <a:xfrm>
            <a:off x="0" y="0"/>
            <a:ext cx="6248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2800" b="1">
                <a:latin typeface="HG丸ｺﾞｼｯｸM-PRO" panose="020F0600000000000000" pitchFamily="50" charset="-128"/>
                <a:ea typeface="HG丸ｺﾞｼｯｸM-PRO" panose="020F0600000000000000" pitchFamily="50" charset="-128"/>
              </a:rPr>
              <a:t>５．新ＱＣ七つ道具（Ｎ７）</a:t>
            </a:r>
          </a:p>
        </p:txBody>
      </p:sp>
      <p:sp>
        <p:nvSpPr>
          <p:cNvPr id="60478" name="Rectangle 7"/>
          <p:cNvSpPr>
            <a:spLocks noChangeArrowheads="1"/>
          </p:cNvSpPr>
          <p:nvPr/>
        </p:nvSpPr>
        <p:spPr bwMode="auto">
          <a:xfrm>
            <a:off x="539750" y="966788"/>
            <a:ext cx="5962650" cy="132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30000"/>
              </a:lnSpc>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新ＱＣ七つ道具」とは、主に言語データを整理・解析して、問題解決や計画立案を効果的に進めるために開発されたもので、親和図法、連関図法、系統図法、マトリックス図法、マトリックス・データ解析法、ＰＤＰＣ法、アローダイヤグラム法の七つの手法を総称したものをいう。従来から、ＯＲやＶＥや発想法などで活用されていた手法をＱＣ手法として使いやすいようにしたもの。</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2" name="Group 359"/>
          <p:cNvGraphicFramePr>
            <a:graphicFrameLocks noGrp="1"/>
          </p:cNvGraphicFramePr>
          <p:nvPr>
            <p:extLst>
              <p:ext uri="{D42A27DB-BD31-4B8C-83A1-F6EECF244321}">
                <p14:modId xmlns:p14="http://schemas.microsoft.com/office/powerpoint/2010/main" val="1050425371"/>
              </p:ext>
            </p:extLst>
          </p:nvPr>
        </p:nvGraphicFramePr>
        <p:xfrm>
          <a:off x="274638" y="533400"/>
          <a:ext cx="6324600" cy="9152748"/>
        </p:xfrm>
        <a:graphic>
          <a:graphicData uri="http://schemas.openxmlformats.org/drawingml/2006/table">
            <a:tbl>
              <a:tblPr/>
              <a:tblGrid>
                <a:gridCol w="395288">
                  <a:extLst>
                    <a:ext uri="{9D8B030D-6E8A-4147-A177-3AD203B41FA5}">
                      <a16:colId xmlns:a16="http://schemas.microsoft.com/office/drawing/2014/main" val="20000"/>
                    </a:ext>
                  </a:extLst>
                </a:gridCol>
                <a:gridCol w="1739900">
                  <a:extLst>
                    <a:ext uri="{9D8B030D-6E8A-4147-A177-3AD203B41FA5}">
                      <a16:colId xmlns:a16="http://schemas.microsoft.com/office/drawing/2014/main" val="20001"/>
                    </a:ext>
                  </a:extLst>
                </a:gridCol>
                <a:gridCol w="1979612">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tblGrid>
              <a:tr h="593482">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rPr>
                        <a:t>手法名</a:t>
                      </a:r>
                    </a:p>
                  </a:txBody>
                  <a:tcPr marT="49535" marB="4953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rPr>
                        <a:t>基本的な形</a:t>
                      </a:r>
                    </a:p>
                  </a:txBody>
                  <a:tcPr marT="49535" marB="4953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どんな時につかうか</a:t>
                      </a:r>
                    </a:p>
                  </a:txBody>
                  <a:tcPr marT="49535" marB="4953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使用上のポイント</a:t>
                      </a:r>
                    </a:p>
                  </a:txBody>
                  <a:tcPr marT="49535" marB="4953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20949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Arial" pitchFamily="34" charset="0"/>
                          <a:ea typeface="HG丸ｺﾞｼｯｸM-PRO" pitchFamily="50" charset="-128"/>
                        </a:rPr>
                        <a:t>親和図法</a:t>
                      </a:r>
                    </a:p>
                  </a:txBody>
                  <a:tcPr marL="91436" marR="91436" marT="49539" marB="4953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T="49535" marB="4953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混沌とした状態の中から言語データをとらえ、まとめることで問題を発見す</a:t>
                      </a:r>
                      <a:endParaRPr kumimoji="1" lang="en-US" altLang="ja-JP" sz="1000" b="0" i="0" u="none" strike="noStrike" cap="none" normalizeH="0" baseline="0" dirty="0">
                        <a:ln>
                          <a:noFill/>
                        </a:ln>
                        <a:solidFill>
                          <a:schemeClr val="tx1"/>
                        </a:solidFill>
                        <a:effectLst/>
                        <a:latin typeface="Arial" pitchFamily="34" charset="0"/>
                        <a:ea typeface="HG丸ｺﾞｼｯｸM-PRO" pitchFamily="50" charset="-128"/>
                      </a:endParaRP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現状を打破し新しい考え方を得る</a:t>
                      </a:r>
                      <a:endParaRPr kumimoji="1" lang="en-US" altLang="ja-JP" sz="1000" b="0" i="0" u="none" strike="noStrike" cap="none" normalizeH="0" baseline="0" dirty="0">
                        <a:ln>
                          <a:noFill/>
                        </a:ln>
                        <a:solidFill>
                          <a:schemeClr val="tx1"/>
                        </a:solidFill>
                        <a:effectLst/>
                        <a:latin typeface="Arial" pitchFamily="34" charset="0"/>
                        <a:ea typeface="HG丸ｺﾞｼｯｸM-PRO" pitchFamily="50" charset="-128"/>
                      </a:endParaRP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問題の本質を的確に捉え関係者の認識を高める</a:t>
                      </a:r>
                    </a:p>
                  </a:txBody>
                  <a:tcPr marL="91436" marR="91436" marT="49539" marB="4953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多くの言語データを集める</a:t>
                      </a:r>
                      <a:endParaRPr kumimoji="1" lang="en-US" altLang="ja-JP" sz="1000" b="0" i="0" u="none" strike="noStrike" cap="none" normalizeH="0" baseline="0" dirty="0">
                        <a:ln>
                          <a:noFill/>
                        </a:ln>
                        <a:solidFill>
                          <a:schemeClr val="tx1"/>
                        </a:solidFill>
                        <a:effectLst/>
                        <a:latin typeface="Arial" pitchFamily="34" charset="0"/>
                        <a:ea typeface="HG丸ｺﾞｼｯｸM-PRO" pitchFamily="50" charset="-128"/>
                      </a:endParaRP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言語データは、主語＋述語で表現する</a:t>
                      </a:r>
                      <a:endParaRPr kumimoji="1" lang="en-US" altLang="ja-JP" sz="1000" b="0" i="0" u="none" strike="noStrike" cap="none" normalizeH="0" baseline="0" dirty="0">
                        <a:ln>
                          <a:noFill/>
                        </a:ln>
                        <a:solidFill>
                          <a:schemeClr val="tx1"/>
                        </a:solidFill>
                        <a:effectLst/>
                        <a:latin typeface="Arial" pitchFamily="34" charset="0"/>
                        <a:ea typeface="HG丸ｺﾞｼｯｸM-PRO" pitchFamily="50" charset="-128"/>
                      </a:endParaRP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似ている言語データを集める</a:t>
                      </a:r>
                      <a:endParaRPr kumimoji="1" lang="en-US" altLang="ja-JP" sz="1000" b="0" i="0" u="none" strike="noStrike" cap="none" normalizeH="0" baseline="0" dirty="0">
                        <a:ln>
                          <a:noFill/>
                        </a:ln>
                        <a:solidFill>
                          <a:schemeClr val="tx1"/>
                        </a:solidFill>
                        <a:effectLst/>
                        <a:latin typeface="Arial" pitchFamily="34" charset="0"/>
                        <a:ea typeface="HG丸ｺﾞｼｯｸM-PRO" pitchFamily="50" charset="-128"/>
                      </a:endParaRP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カード寄せの作業が進むにつれてカード間の親和性を高める</a:t>
                      </a:r>
                    </a:p>
                  </a:txBody>
                  <a:tcPr marL="91436" marR="91436" marT="49539" marB="4953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4338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Arial" pitchFamily="34" charset="0"/>
                          <a:ea typeface="HG丸ｺﾞｼｯｸM-PRO" pitchFamily="50" charset="-128"/>
                        </a:rPr>
                        <a:t>連関図法</a:t>
                      </a:r>
                    </a:p>
                  </a:txBody>
                  <a:tcPr marL="91436" marR="91436" marT="49539" marB="4953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T="49535" marB="4953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原因と結果、目的と手段などが複雑に絡み合った問題の整理</a:t>
                      </a:r>
                      <a:endParaRPr kumimoji="1" lang="en-US" altLang="ja-JP" sz="1000" b="0" i="0" u="none" strike="noStrike" cap="none" normalizeH="0" baseline="0" dirty="0">
                        <a:ln>
                          <a:noFill/>
                        </a:ln>
                        <a:solidFill>
                          <a:schemeClr val="tx1"/>
                        </a:solidFill>
                        <a:effectLst/>
                        <a:latin typeface="Arial" pitchFamily="34" charset="0"/>
                        <a:ea typeface="HG丸ｺﾞｼｯｸM-PRO" pitchFamily="50" charset="-128"/>
                      </a:endParaRP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枠にとらわれず自由な発想の転換、展開</a:t>
                      </a:r>
                    </a:p>
                  </a:txBody>
                  <a:tcPr marL="91436" marR="91436" marT="49539" marB="4953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幅広く情報を収集する</a:t>
                      </a:r>
                      <a:endParaRPr kumimoji="1" lang="en-US" altLang="ja-JP" sz="1000" b="0" i="0" u="none" strike="noStrike" cap="none" normalizeH="0" baseline="0" dirty="0">
                        <a:ln>
                          <a:noFill/>
                        </a:ln>
                        <a:solidFill>
                          <a:schemeClr val="tx1"/>
                        </a:solidFill>
                        <a:effectLst/>
                        <a:latin typeface="Arial" pitchFamily="34" charset="0"/>
                        <a:ea typeface="HG丸ｺﾞｼｯｸM-PRO" pitchFamily="50" charset="-128"/>
                      </a:endParaRP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生の声に近い表現で</a:t>
                      </a:r>
                      <a:endParaRPr kumimoji="1" lang="en-US" altLang="ja-JP" sz="1000" b="0" i="0" u="none" strike="noStrike" cap="none" normalizeH="0" baseline="0" dirty="0">
                        <a:ln>
                          <a:noFill/>
                        </a:ln>
                        <a:solidFill>
                          <a:schemeClr val="tx1"/>
                        </a:solidFill>
                        <a:effectLst/>
                        <a:latin typeface="Arial" pitchFamily="34" charset="0"/>
                        <a:ea typeface="HG丸ｺﾞｼｯｸM-PRO" pitchFamily="50" charset="-128"/>
                      </a:endParaRP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中間要因より根本要因をとらえる</a:t>
                      </a:r>
                      <a:endParaRPr kumimoji="1" lang="en-US" altLang="ja-JP" sz="1000" b="0" i="0" u="none" strike="noStrike" cap="none" normalizeH="0" baseline="0" dirty="0">
                        <a:ln>
                          <a:noFill/>
                        </a:ln>
                        <a:solidFill>
                          <a:schemeClr val="tx1"/>
                        </a:solidFill>
                        <a:effectLst/>
                        <a:latin typeface="Arial" pitchFamily="34" charset="0"/>
                        <a:ea typeface="HG丸ｺﾞｼｯｸM-PRO" pitchFamily="50" charset="-128"/>
                      </a:endParaRP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グループ全員で作成し、何度も書き直す</a:t>
                      </a:r>
                    </a:p>
                  </a:txBody>
                  <a:tcPr marL="91436" marR="91436" marT="49539" marB="4953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1268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Arial" pitchFamily="34" charset="0"/>
                          <a:ea typeface="HG丸ｺﾞｼｯｸM-PRO" pitchFamily="50" charset="-128"/>
                        </a:rPr>
                        <a:t>系統図法</a:t>
                      </a:r>
                    </a:p>
                  </a:txBody>
                  <a:tcPr marL="91436" marR="91436" marT="49539" marB="4953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T="49535" marB="4953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目的達成のために必要な手　段・方策の具体化</a:t>
                      </a:r>
                      <a:endParaRPr kumimoji="1" lang="en-US" altLang="ja-JP" sz="1000" b="0" i="0" u="none" strike="noStrike" cap="none" normalizeH="0" baseline="0" dirty="0">
                        <a:ln>
                          <a:noFill/>
                        </a:ln>
                        <a:solidFill>
                          <a:schemeClr val="tx1"/>
                        </a:solidFill>
                        <a:effectLst/>
                        <a:latin typeface="Arial" pitchFamily="34" charset="0"/>
                        <a:ea typeface="HG丸ｺﾞｼｯｸM-PRO" pitchFamily="50" charset="-128"/>
                      </a:endParaRP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メンバーの意思統一</a:t>
                      </a:r>
                      <a:endParaRPr kumimoji="1" lang="en-US" altLang="ja-JP" sz="1000" b="0" i="0" u="none" strike="noStrike" cap="none" normalizeH="0" baseline="0" dirty="0">
                        <a:ln>
                          <a:noFill/>
                        </a:ln>
                        <a:solidFill>
                          <a:schemeClr val="tx1"/>
                        </a:solidFill>
                        <a:effectLst/>
                        <a:latin typeface="Arial" pitchFamily="34" charset="0"/>
                        <a:ea typeface="HG丸ｺﾞｼｯｸM-PRO" pitchFamily="50" charset="-128"/>
                      </a:endParaRP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関係者の説得性を高めるた　めに手段を一目でわかるよ　うに整理</a:t>
                      </a:r>
                    </a:p>
                  </a:txBody>
                  <a:tcPr marL="91436" marR="91436" marT="49539" marB="4953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解決したい問題を「～を～するためには」という表現で目的にする</a:t>
                      </a:r>
                      <a:endParaRPr kumimoji="1" lang="en-US" altLang="ja-JP" sz="1000" b="0" i="0" u="none" strike="noStrike" cap="none" normalizeH="0" baseline="0" dirty="0">
                        <a:ln>
                          <a:noFill/>
                        </a:ln>
                        <a:solidFill>
                          <a:schemeClr val="tx1"/>
                        </a:solidFill>
                        <a:effectLst/>
                        <a:latin typeface="Arial" pitchFamily="34" charset="0"/>
                        <a:ea typeface="HG丸ｺﾞｼｯｸM-PRO" pitchFamily="50" charset="-128"/>
                      </a:endParaRP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目的に対し、一次手段を決める</a:t>
                      </a:r>
                      <a:endParaRPr kumimoji="1" lang="en-US" altLang="ja-JP" sz="1000" b="0" i="0" u="none" strike="noStrike" cap="none" normalizeH="0" baseline="0" dirty="0">
                        <a:ln>
                          <a:noFill/>
                        </a:ln>
                        <a:solidFill>
                          <a:schemeClr val="tx1"/>
                        </a:solidFill>
                        <a:effectLst/>
                        <a:latin typeface="Arial" pitchFamily="34" charset="0"/>
                        <a:ea typeface="HG丸ｺﾞｼｯｸM-PRO" pitchFamily="50" charset="-128"/>
                      </a:endParaRP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一次手段を目的に置き換え、二次手段を決める</a:t>
                      </a:r>
                    </a:p>
                  </a:txBody>
                  <a:tcPr marL="91436" marR="91436" marT="49539" marB="4953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14338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マトリックス図法</a:t>
                      </a:r>
                    </a:p>
                  </a:txBody>
                  <a:tcPr marL="91436" marR="91436" marT="49539" marB="4953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T="49535" marB="4953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tab pos="85725" algn="l"/>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対象としている事象の中の対になる要素について関連の有無を把握する</a:t>
                      </a:r>
                      <a:endParaRPr kumimoji="1" lang="en-US" altLang="ja-JP" sz="1000" b="0" i="0" u="none" strike="noStrike" cap="none" normalizeH="0" baseline="0" dirty="0">
                        <a:ln>
                          <a:noFill/>
                        </a:ln>
                        <a:solidFill>
                          <a:schemeClr val="tx1"/>
                        </a:solidFill>
                        <a:effectLst/>
                        <a:latin typeface="Arial" pitchFamily="34" charset="0"/>
                        <a:ea typeface="HG丸ｺﾞｼｯｸM-PRO" pitchFamily="50" charset="-128"/>
                      </a:endParaRP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tab pos="85725" algn="l"/>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２～４種類の表がもつ問題点の所在を明確にする</a:t>
                      </a:r>
                    </a:p>
                  </a:txBody>
                  <a:tcPr marL="91436" marR="91436" marT="49539" marB="4953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要素は行・列とも簡潔に</a:t>
                      </a:r>
                      <a:endParaRPr kumimoji="1" lang="en-US" altLang="ja-JP" sz="1000" b="0" i="0" u="none" strike="noStrike" cap="none" normalizeH="0" baseline="0" dirty="0">
                        <a:ln>
                          <a:noFill/>
                        </a:ln>
                        <a:solidFill>
                          <a:schemeClr val="tx1"/>
                        </a:solidFill>
                        <a:effectLst/>
                        <a:latin typeface="Arial" pitchFamily="34" charset="0"/>
                        <a:ea typeface="HG丸ｺﾞｼｯｸM-PRO" pitchFamily="50" charset="-128"/>
                      </a:endParaRP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要素の順序があればその順序で</a:t>
                      </a:r>
                      <a:endParaRPr kumimoji="1" lang="en-US" altLang="ja-JP" sz="1000" b="0" i="0" u="none" strike="noStrike" cap="none" normalizeH="0" baseline="0" dirty="0">
                        <a:ln>
                          <a:noFill/>
                        </a:ln>
                        <a:solidFill>
                          <a:schemeClr val="tx1"/>
                        </a:solidFill>
                        <a:effectLst/>
                        <a:latin typeface="Arial" pitchFamily="34" charset="0"/>
                        <a:ea typeface="HG丸ｺﾞｼｯｸM-PRO" pitchFamily="50" charset="-128"/>
                      </a:endParaRP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交点の表示記号の基準や定義を明確にする</a:t>
                      </a:r>
                      <a:endParaRPr kumimoji="1" lang="en-US" altLang="ja-JP" sz="1000" b="0" i="0" u="none" strike="noStrike" cap="none" normalizeH="0" baseline="0" dirty="0">
                        <a:ln>
                          <a:noFill/>
                        </a:ln>
                        <a:solidFill>
                          <a:schemeClr val="tx1"/>
                        </a:solidFill>
                        <a:effectLst/>
                        <a:latin typeface="Arial" pitchFamily="34" charset="0"/>
                        <a:ea typeface="HG丸ｺﾞｼｯｸM-PRO" pitchFamily="50" charset="-128"/>
                      </a:endParaRP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要素は同じようなレベルで</a:t>
                      </a:r>
                    </a:p>
                  </a:txBody>
                  <a:tcPr marL="91436" marR="91436" marT="49539" marB="4953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30465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900" b="0" i="0" u="none" strike="noStrike" cap="none" normalizeH="0" baseline="0" dirty="0">
                          <a:ln>
                            <a:noFill/>
                          </a:ln>
                          <a:solidFill>
                            <a:schemeClr val="tx1"/>
                          </a:solidFill>
                          <a:effectLst/>
                          <a:latin typeface="Arial" pitchFamily="34" charset="0"/>
                          <a:ea typeface="HG丸ｺﾞｼｯｸM-PRO" pitchFamily="50" charset="-128"/>
                        </a:rPr>
                        <a:t>アローダイアグラム法</a:t>
                      </a:r>
                    </a:p>
                  </a:txBody>
                  <a:tcPr marL="91436" marR="91436" marT="49539" marB="4953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T="49535" marB="4953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日程計画を推進するとき、必要な各作業と実施順序・日程などを明確にするとき</a:t>
                      </a: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作業の進捗状況のチェックが容易で計画変更に際して迅速な処置</a:t>
                      </a: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関係者の意志の疎通</a:t>
                      </a:r>
                    </a:p>
                  </a:txBody>
                  <a:tcPr marL="91436" marR="91436" marT="49539" marB="4953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平行する作業はできるだけ記入</a:t>
                      </a: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各作業の順序を見極める</a:t>
                      </a: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作業時間の流れに従い、左から右へ展開する</a:t>
                      </a: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④直列に並ぶ作業ラベルの最も多い経路を中央にする</a:t>
                      </a:r>
                    </a:p>
                  </a:txBody>
                  <a:tcPr marL="91436" marR="91436" marT="49539" marB="4953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35974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Arial" pitchFamily="34" charset="0"/>
                          <a:ea typeface="HG丸ｺﾞｼｯｸM-PRO" pitchFamily="50" charset="-128"/>
                        </a:rPr>
                        <a:t>ＰＤＰＣ法</a:t>
                      </a:r>
                    </a:p>
                  </a:txBody>
                  <a:tcPr marL="91436" marR="91436" marT="49539" marB="4953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T="49535" marB="4953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目標達成のために事前に想定できる問題について考え、プロセスの進行を望ましい方向へ導くとき</a:t>
                      </a: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問題の所在、最重点事項の</a:t>
                      </a:r>
                      <a:b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b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確認</a:t>
                      </a: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経験を生かして先を読み先手をとる</a:t>
                      </a:r>
                    </a:p>
                  </a:txBody>
                  <a:tcPr marL="91436" marR="91436" marT="49539" marB="4953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スタートの状態を明確にする</a:t>
                      </a: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様々な結果を予測し、プロセスの進行をできるだけ望ましい方向に導く</a:t>
                      </a: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事態の進展とともに何度も書き加え、書き直す</a:t>
                      </a:r>
                    </a:p>
                  </a:txBody>
                  <a:tcPr marL="91436" marR="91436" marT="49539" marB="4953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19367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Arial" pitchFamily="34" charset="0"/>
                          <a:ea typeface="HG丸ｺﾞｼｯｸM-PRO" pitchFamily="50" charset="-128"/>
                        </a:rPr>
                        <a:t>マトリックス</a:t>
                      </a:r>
                      <a:br>
                        <a:rPr kumimoji="1" lang="ja-JP" altLang="en-US" sz="1100" b="0" i="0" u="none" strike="noStrike" cap="none" normalizeH="0" baseline="0" dirty="0">
                          <a:ln>
                            <a:noFill/>
                          </a:ln>
                          <a:solidFill>
                            <a:schemeClr val="tx1"/>
                          </a:solidFill>
                          <a:effectLst/>
                          <a:latin typeface="Arial" pitchFamily="34" charset="0"/>
                          <a:ea typeface="HG丸ｺﾞｼｯｸM-PRO" pitchFamily="50" charset="-128"/>
                        </a:rPr>
                      </a:br>
                      <a:r>
                        <a:rPr kumimoji="1" lang="ja-JP" altLang="en-US" sz="1100" b="0" i="0" u="none" strike="noStrike" cap="none" normalizeH="0" baseline="0" dirty="0">
                          <a:ln>
                            <a:noFill/>
                          </a:ln>
                          <a:solidFill>
                            <a:schemeClr val="tx1"/>
                          </a:solidFill>
                          <a:effectLst/>
                          <a:latin typeface="Arial" pitchFamily="34" charset="0"/>
                          <a:ea typeface="HG丸ｺﾞｼｯｸM-PRO" pitchFamily="50" charset="-128"/>
                        </a:rPr>
                        <a:t>　データ解析法</a:t>
                      </a:r>
                    </a:p>
                  </a:txBody>
                  <a:tcPr marL="91436" marR="91436" marT="49539" marB="4953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defRPr kumimoji="1" sz="2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defRPr kumimoji="1" sz="20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defRPr kumimoji="1">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T="49535" marB="4953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多くの要素から構成される収集した数値データを層別し、分類体系化して明確な結論を得たい</a:t>
                      </a:r>
                    </a:p>
                  </a:txBody>
                  <a:tcPr marL="91436" marR="91436" marT="49539" marB="49539"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データを数値化する</a:t>
                      </a: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数値化した多量のデータを相関係数を用いて類似性を求める</a:t>
                      </a:r>
                    </a:p>
                    <a:p>
                      <a:pPr marL="228600" marR="0" lvl="0" indent="-228600" algn="l" defTabSz="914400" rtl="0" eaLnBrk="1" fontAlgn="base" latinLnBrk="0" hangingPunct="1">
                        <a:lnSpc>
                          <a:spcPct val="100000"/>
                        </a:lnSpc>
                        <a:spcBef>
                          <a:spcPct val="20000"/>
                        </a:spcBef>
                        <a:spcAft>
                          <a:spcPct val="0"/>
                        </a:spcAft>
                        <a:buClrTx/>
                        <a:buSzTx/>
                        <a:buFont typeface="+mj-ea"/>
                        <a:buAutoNum type="circleNumDbPlain"/>
                        <a:tabLst/>
                      </a:pPr>
                      <a:r>
                        <a:rPr kumimoji="1" lang="ja-JP" altLang="en-US" sz="1000" b="0" i="0" u="none" strike="noStrike" cap="none" normalizeH="0" baseline="0" dirty="0">
                          <a:ln>
                            <a:noFill/>
                          </a:ln>
                          <a:solidFill>
                            <a:schemeClr val="tx1"/>
                          </a:solidFill>
                          <a:effectLst/>
                          <a:latin typeface="Arial" pitchFamily="34" charset="0"/>
                          <a:ea typeface="HG丸ｺﾞｼｯｸM-PRO" pitchFamily="50" charset="-128"/>
                        </a:rPr>
                        <a:t>相互に相関関係の近いグループを集めて群にし、代表する概念を定める</a:t>
                      </a:r>
                    </a:p>
                  </a:txBody>
                  <a:tcPr marL="91436" marR="91436" marT="49539" marB="4953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bl>
          </a:graphicData>
        </a:graphic>
      </p:graphicFrame>
      <p:sp>
        <p:nvSpPr>
          <p:cNvPr id="62466" name="Rectangle 3"/>
          <p:cNvSpPr>
            <a:spLocks noChangeArrowheads="1"/>
          </p:cNvSpPr>
          <p:nvPr/>
        </p:nvSpPr>
        <p:spPr bwMode="auto">
          <a:xfrm>
            <a:off x="71438" y="36513"/>
            <a:ext cx="37147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latin typeface="HG丸ｺﾞｼｯｸM-PRO" panose="020F0600000000000000" pitchFamily="50" charset="-128"/>
                <a:ea typeface="HG丸ｺﾞｼｯｸM-PRO" panose="020F0600000000000000" pitchFamily="50" charset="-128"/>
              </a:rPr>
              <a:t>５</a:t>
            </a:r>
            <a:r>
              <a:rPr lang="en-US" altLang="ja-JP" sz="1800" b="1">
                <a:latin typeface="HG丸ｺﾞｼｯｸM-PRO" panose="020F0600000000000000" pitchFamily="50" charset="-128"/>
                <a:ea typeface="HG丸ｺﾞｼｯｸM-PRO" panose="020F0600000000000000" pitchFamily="50" charset="-128"/>
              </a:rPr>
              <a:t>.</a:t>
            </a:r>
            <a:r>
              <a:rPr lang="ja-JP" altLang="en-US" sz="1800" b="1">
                <a:latin typeface="HG丸ｺﾞｼｯｸM-PRO" panose="020F0600000000000000" pitchFamily="50" charset="-128"/>
                <a:ea typeface="HG丸ｺﾞｼｯｸM-PRO" panose="020F0600000000000000" pitchFamily="50" charset="-128"/>
              </a:rPr>
              <a:t>３　新ＱＣ七つ道具</a:t>
            </a:r>
          </a:p>
        </p:txBody>
      </p:sp>
      <p:graphicFrame>
        <p:nvGraphicFramePr>
          <p:cNvPr id="54541" name="Group 269"/>
          <p:cNvGraphicFramePr>
            <a:graphicFrameLocks noGrp="1"/>
          </p:cNvGraphicFramePr>
          <p:nvPr>
            <p:extLst>
              <p:ext uri="{D42A27DB-BD31-4B8C-83A1-F6EECF244321}">
                <p14:modId xmlns:p14="http://schemas.microsoft.com/office/powerpoint/2010/main" val="2103443865"/>
              </p:ext>
            </p:extLst>
          </p:nvPr>
        </p:nvGraphicFramePr>
        <p:xfrm>
          <a:off x="742950" y="4787890"/>
          <a:ext cx="1587499" cy="908050"/>
        </p:xfrm>
        <a:graphic>
          <a:graphicData uri="http://schemas.openxmlformats.org/drawingml/2006/table">
            <a:tbl>
              <a:tblPr/>
              <a:tblGrid>
                <a:gridCol w="225379">
                  <a:extLst>
                    <a:ext uri="{9D8B030D-6E8A-4147-A177-3AD203B41FA5}">
                      <a16:colId xmlns:a16="http://schemas.microsoft.com/office/drawing/2014/main" val="20000"/>
                    </a:ext>
                  </a:extLst>
                </a:gridCol>
                <a:gridCol w="225379">
                  <a:extLst>
                    <a:ext uri="{9D8B030D-6E8A-4147-A177-3AD203B41FA5}">
                      <a16:colId xmlns:a16="http://schemas.microsoft.com/office/drawing/2014/main" val="20001"/>
                    </a:ext>
                  </a:extLst>
                </a:gridCol>
                <a:gridCol w="225379">
                  <a:extLst>
                    <a:ext uri="{9D8B030D-6E8A-4147-A177-3AD203B41FA5}">
                      <a16:colId xmlns:a16="http://schemas.microsoft.com/office/drawing/2014/main" val="20002"/>
                    </a:ext>
                  </a:extLst>
                </a:gridCol>
                <a:gridCol w="208244">
                  <a:extLst>
                    <a:ext uri="{9D8B030D-6E8A-4147-A177-3AD203B41FA5}">
                      <a16:colId xmlns:a16="http://schemas.microsoft.com/office/drawing/2014/main" val="20003"/>
                    </a:ext>
                  </a:extLst>
                </a:gridCol>
                <a:gridCol w="230140">
                  <a:extLst>
                    <a:ext uri="{9D8B030D-6E8A-4147-A177-3AD203B41FA5}">
                      <a16:colId xmlns:a16="http://schemas.microsoft.com/office/drawing/2014/main" val="20004"/>
                    </a:ext>
                  </a:extLst>
                </a:gridCol>
                <a:gridCol w="223792">
                  <a:extLst>
                    <a:ext uri="{9D8B030D-6E8A-4147-A177-3AD203B41FA5}">
                      <a16:colId xmlns:a16="http://schemas.microsoft.com/office/drawing/2014/main" val="20005"/>
                    </a:ext>
                  </a:extLst>
                </a:gridCol>
                <a:gridCol w="249186">
                  <a:extLst>
                    <a:ext uri="{9D8B030D-6E8A-4147-A177-3AD203B41FA5}">
                      <a16:colId xmlns:a16="http://schemas.microsoft.com/office/drawing/2014/main" val="20006"/>
                    </a:ext>
                  </a:extLst>
                </a:gridCol>
              </a:tblGrid>
              <a:tr h="181610">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dirty="0">
                        <a:ln>
                          <a:noFill/>
                        </a:ln>
                        <a:solidFill>
                          <a:srgbClr val="FFFFFF"/>
                        </a:solidFill>
                        <a:effectLst/>
                        <a:latin typeface="HG丸ｺﾞｼｯｸM-PRO" pitchFamily="50" charset="-128"/>
                        <a:ea typeface="HG丸ｺﾞｼｯｸM-PRO" pitchFamily="50" charset="-128"/>
                      </a:endParaRP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500" b="0" i="0" u="none" strike="noStrike" cap="none" normalizeH="0" baseline="0">
                          <a:ln>
                            <a:noFill/>
                          </a:ln>
                          <a:solidFill>
                            <a:schemeClr val="tx1"/>
                          </a:solidFill>
                          <a:effectLst/>
                          <a:latin typeface="ＭＳ Ｐゴシック" pitchFamily="50" charset="-128"/>
                          <a:ea typeface="ＭＳ Ｐゴシック" pitchFamily="50" charset="-128"/>
                        </a:rPr>
                        <a:t>Ａ</a:t>
                      </a: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85FFE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500" b="0" i="0" u="none" strike="noStrike" cap="none" normalizeH="0" baseline="0">
                          <a:ln>
                            <a:noFill/>
                          </a:ln>
                          <a:solidFill>
                            <a:schemeClr val="tx1"/>
                          </a:solidFill>
                          <a:effectLst/>
                          <a:latin typeface="ＭＳ Ｐゴシック" pitchFamily="50" charset="-128"/>
                          <a:ea typeface="ＭＳ Ｐゴシック" pitchFamily="50" charset="-128"/>
                        </a:rPr>
                        <a:t>Ｂ</a:t>
                      </a: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85FFE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500" b="0" i="0" u="none" strike="noStrike" cap="none" normalizeH="0" baseline="0">
                          <a:ln>
                            <a:noFill/>
                          </a:ln>
                          <a:solidFill>
                            <a:schemeClr val="tx1"/>
                          </a:solidFill>
                          <a:effectLst/>
                          <a:latin typeface="ＭＳ Ｐゴシック" pitchFamily="50" charset="-128"/>
                          <a:ea typeface="ＭＳ Ｐゴシック" pitchFamily="50" charset="-128"/>
                        </a:rPr>
                        <a:t>C</a:t>
                      </a: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85FFE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500" b="0" i="0" u="none" strike="noStrike" cap="none" normalizeH="0" baseline="0">
                          <a:ln>
                            <a:noFill/>
                          </a:ln>
                          <a:solidFill>
                            <a:schemeClr val="tx1"/>
                          </a:solidFill>
                          <a:effectLst/>
                          <a:latin typeface="ＭＳ Ｐゴシック" pitchFamily="50" charset="-128"/>
                          <a:ea typeface="ＭＳ Ｐゴシック" pitchFamily="50" charset="-128"/>
                        </a:rPr>
                        <a:t>D</a:t>
                      </a: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85FFE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500" b="0" i="0" u="none" strike="noStrike" cap="none" normalizeH="0" baseline="0" dirty="0">
                          <a:ln>
                            <a:noFill/>
                          </a:ln>
                          <a:solidFill>
                            <a:schemeClr val="tx1"/>
                          </a:solidFill>
                          <a:effectLst/>
                          <a:latin typeface="ＭＳ Ｐゴシック" pitchFamily="50" charset="-128"/>
                          <a:ea typeface="ＭＳ Ｐゴシック" pitchFamily="50" charset="-128"/>
                        </a:rPr>
                        <a:t>E</a:t>
                      </a:r>
                    </a:p>
                  </a:txBody>
                  <a:tcPr marL="91422" marR="91422" marT="49530" marB="49530" anchor="ctr" horzOverflow="overflow">
                    <a:lnL w="952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85FFE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500" b="0" i="0" u="none" strike="noStrike" cap="none" normalizeH="0" baseline="0">
                          <a:ln>
                            <a:noFill/>
                          </a:ln>
                          <a:solidFill>
                            <a:schemeClr val="tx1"/>
                          </a:solidFill>
                          <a:effectLst/>
                          <a:latin typeface="ＭＳ Ｐゴシック" pitchFamily="50" charset="-128"/>
                          <a:ea typeface="ＭＳ Ｐゴシック" pitchFamily="50" charset="-128"/>
                        </a:rPr>
                        <a:t>F</a:t>
                      </a:r>
                    </a:p>
                  </a:txBody>
                  <a:tcPr marL="91422" marR="91422" marT="49530" marB="49530" anchor="ctr" horzOverflow="overflow">
                    <a:lnL w="12700"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85FFE0"/>
                    </a:solidFill>
                  </a:tcPr>
                </a:tc>
                <a:extLst>
                  <a:ext uri="{0D108BD9-81ED-4DB2-BD59-A6C34878D82A}">
                    <a16:rowId xmlns:a16="http://schemas.microsoft.com/office/drawing/2014/main" val="10000"/>
                  </a:ext>
                </a:extLst>
              </a:tr>
              <a:tr h="18161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500" b="1" i="0" u="none" strike="noStrike" cap="none" normalizeH="0" baseline="0">
                          <a:ln>
                            <a:noFill/>
                          </a:ln>
                          <a:solidFill>
                            <a:srgbClr val="000000"/>
                          </a:solidFill>
                          <a:effectLst/>
                          <a:latin typeface="ＭＳ Ｐゴシック" pitchFamily="50" charset="-128"/>
                          <a:ea typeface="ＭＳ Ｐゴシック" pitchFamily="50" charset="-128"/>
                        </a:rPr>
                        <a:t>１</a:t>
                      </a: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5FFE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dirty="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952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12700"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18161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500" b="1" i="0" u="none" strike="noStrike" cap="none" normalizeH="0" baseline="0">
                          <a:ln>
                            <a:noFill/>
                          </a:ln>
                          <a:solidFill>
                            <a:srgbClr val="000000"/>
                          </a:solidFill>
                          <a:effectLst/>
                          <a:latin typeface="ＭＳ Ｐゴシック" pitchFamily="50" charset="-128"/>
                          <a:ea typeface="ＭＳ Ｐゴシック" pitchFamily="50" charset="-128"/>
                        </a:rPr>
                        <a:t>２</a:t>
                      </a: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85FFE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dirty="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952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12700"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8161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500" b="1" i="0" u="none" strike="noStrike" cap="none" normalizeH="0" baseline="0">
                          <a:ln>
                            <a:noFill/>
                          </a:ln>
                          <a:solidFill>
                            <a:srgbClr val="000000"/>
                          </a:solidFill>
                          <a:effectLst/>
                          <a:latin typeface="ＭＳ Ｐゴシック" pitchFamily="50" charset="-128"/>
                          <a:ea typeface="ＭＳ Ｐゴシック" pitchFamily="50" charset="-128"/>
                        </a:rPr>
                        <a:t>３</a:t>
                      </a: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85FFE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dirty="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952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12700"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18161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500" b="1" i="0" u="none" strike="noStrike" cap="none" normalizeH="0" baseline="0">
                          <a:ln>
                            <a:noFill/>
                          </a:ln>
                          <a:solidFill>
                            <a:srgbClr val="000000"/>
                          </a:solidFill>
                          <a:effectLst/>
                          <a:latin typeface="ＭＳ Ｐゴシック" pitchFamily="50" charset="-128"/>
                          <a:ea typeface="ＭＳ Ｐゴシック" pitchFamily="50" charset="-128"/>
                        </a:rPr>
                        <a:t>４</a:t>
                      </a: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85FFE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dirty="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952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500" b="1" i="0" u="none" strike="noStrike" cap="none" normalizeH="0" baseline="0" dirty="0">
                        <a:ln>
                          <a:noFill/>
                        </a:ln>
                        <a:solidFill>
                          <a:schemeClr val="tx1"/>
                        </a:solidFill>
                        <a:effectLst/>
                        <a:latin typeface="ＭＳ Ｐゴシック" pitchFamily="50" charset="-128"/>
                        <a:ea typeface="ＭＳ Ｐゴシック" pitchFamily="50" charset="-128"/>
                      </a:endParaRPr>
                    </a:p>
                  </a:txBody>
                  <a:tcPr marL="91422" marR="91422" marT="49530" marB="49530" anchor="ctr" horzOverflow="overflow">
                    <a:lnL w="12700"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grpSp>
        <p:nvGrpSpPr>
          <p:cNvPr id="62564" name="Group 100"/>
          <p:cNvGrpSpPr>
            <a:grpSpLocks/>
          </p:cNvGrpSpPr>
          <p:nvPr/>
        </p:nvGrpSpPr>
        <p:grpSpPr bwMode="auto">
          <a:xfrm>
            <a:off x="742950" y="7186096"/>
            <a:ext cx="1524000" cy="1219200"/>
            <a:chOff x="2504" y="3696"/>
            <a:chExt cx="1224" cy="756"/>
          </a:xfrm>
        </p:grpSpPr>
        <p:sp>
          <p:nvSpPr>
            <p:cNvPr id="62684" name="Line 101"/>
            <p:cNvSpPr>
              <a:spLocks noChangeShapeType="1"/>
            </p:cNvSpPr>
            <p:nvPr/>
          </p:nvSpPr>
          <p:spPr bwMode="auto">
            <a:xfrm>
              <a:off x="3084" y="3792"/>
              <a:ext cx="0" cy="528"/>
            </a:xfrm>
            <a:prstGeom prst="line">
              <a:avLst/>
            </a:prstGeom>
            <a:noFill/>
            <a:ln w="12700">
              <a:solidFill>
                <a:schemeClr val="tx1"/>
              </a:solidFill>
              <a:round/>
              <a:headEnd/>
              <a:tailEnd type="stealth"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685" name="Rectangle 102"/>
            <p:cNvSpPr>
              <a:spLocks noChangeArrowheads="1"/>
            </p:cNvSpPr>
            <p:nvPr/>
          </p:nvSpPr>
          <p:spPr bwMode="auto">
            <a:xfrm>
              <a:off x="2920" y="3696"/>
              <a:ext cx="344" cy="96"/>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686" name="Rectangle 103"/>
            <p:cNvSpPr>
              <a:spLocks noChangeArrowheads="1"/>
            </p:cNvSpPr>
            <p:nvPr/>
          </p:nvSpPr>
          <p:spPr bwMode="auto">
            <a:xfrm>
              <a:off x="2928" y="3840"/>
              <a:ext cx="344" cy="96"/>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687" name="Rectangle 104"/>
            <p:cNvSpPr>
              <a:spLocks noChangeArrowheads="1"/>
            </p:cNvSpPr>
            <p:nvPr/>
          </p:nvSpPr>
          <p:spPr bwMode="auto">
            <a:xfrm>
              <a:off x="2920" y="3984"/>
              <a:ext cx="344" cy="96"/>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688" name="Rectangle 105"/>
            <p:cNvSpPr>
              <a:spLocks noChangeArrowheads="1"/>
            </p:cNvSpPr>
            <p:nvPr/>
          </p:nvSpPr>
          <p:spPr bwMode="auto">
            <a:xfrm>
              <a:off x="2920" y="4128"/>
              <a:ext cx="344" cy="96"/>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689" name="Rectangle 106"/>
            <p:cNvSpPr>
              <a:spLocks noChangeArrowheads="1"/>
            </p:cNvSpPr>
            <p:nvPr/>
          </p:nvSpPr>
          <p:spPr bwMode="auto">
            <a:xfrm>
              <a:off x="2544" y="3840"/>
              <a:ext cx="240" cy="96"/>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690" name="Oval 107"/>
            <p:cNvSpPr>
              <a:spLocks noChangeArrowheads="1"/>
            </p:cNvSpPr>
            <p:nvPr/>
          </p:nvSpPr>
          <p:spPr bwMode="auto">
            <a:xfrm>
              <a:off x="2928" y="4308"/>
              <a:ext cx="336" cy="144"/>
            </a:xfrm>
            <a:prstGeom prst="ellipse">
              <a:avLst/>
            </a:prstGeom>
            <a:solidFill>
              <a:schemeClr val="bg1"/>
            </a:solidFill>
            <a:ln w="38100" cmpd="dbl">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691" name="Oval 108"/>
            <p:cNvSpPr>
              <a:spLocks noChangeArrowheads="1"/>
            </p:cNvSpPr>
            <p:nvPr/>
          </p:nvSpPr>
          <p:spPr bwMode="auto">
            <a:xfrm>
              <a:off x="2504" y="4200"/>
              <a:ext cx="336" cy="144"/>
            </a:xfrm>
            <a:prstGeom prst="ellipse">
              <a:avLst/>
            </a:prstGeom>
            <a:solidFill>
              <a:schemeClr val="bg1"/>
            </a:solidFill>
            <a:ln w="38100" cmpd="dbl">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692" name="Oval 109"/>
            <p:cNvSpPr>
              <a:spLocks noChangeArrowheads="1"/>
            </p:cNvSpPr>
            <p:nvPr/>
          </p:nvSpPr>
          <p:spPr bwMode="auto">
            <a:xfrm>
              <a:off x="3392" y="4100"/>
              <a:ext cx="336" cy="144"/>
            </a:xfrm>
            <a:prstGeom prst="ellipse">
              <a:avLst/>
            </a:prstGeom>
            <a:solidFill>
              <a:schemeClr val="bg1"/>
            </a:solidFill>
            <a:ln w="38100" cmpd="dbl">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693" name="Line 110"/>
            <p:cNvSpPr>
              <a:spLocks noChangeShapeType="1"/>
            </p:cNvSpPr>
            <p:nvPr/>
          </p:nvSpPr>
          <p:spPr bwMode="auto">
            <a:xfrm>
              <a:off x="2672" y="3936"/>
              <a:ext cx="0" cy="96"/>
            </a:xfrm>
            <a:prstGeom prst="line">
              <a:avLst/>
            </a:prstGeom>
            <a:noFill/>
            <a:ln w="12700">
              <a:solidFill>
                <a:schemeClr val="tx1"/>
              </a:solidFill>
              <a:round/>
              <a:headEnd/>
              <a:tailEnd type="stealth"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694" name="Line 111"/>
            <p:cNvSpPr>
              <a:spLocks noChangeShapeType="1"/>
            </p:cNvSpPr>
            <p:nvPr/>
          </p:nvSpPr>
          <p:spPr bwMode="auto">
            <a:xfrm>
              <a:off x="2676" y="4112"/>
              <a:ext cx="0" cy="96"/>
            </a:xfrm>
            <a:prstGeom prst="line">
              <a:avLst/>
            </a:prstGeom>
            <a:noFill/>
            <a:ln w="12700">
              <a:solidFill>
                <a:schemeClr val="tx1"/>
              </a:solidFill>
              <a:round/>
              <a:headEnd/>
              <a:tailEnd type="stealth"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695" name="Rectangle 112"/>
            <p:cNvSpPr>
              <a:spLocks noChangeArrowheads="1"/>
            </p:cNvSpPr>
            <p:nvPr/>
          </p:nvSpPr>
          <p:spPr bwMode="auto">
            <a:xfrm>
              <a:off x="2544" y="4032"/>
              <a:ext cx="240" cy="96"/>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696" name="Line 113"/>
            <p:cNvSpPr>
              <a:spLocks noChangeShapeType="1"/>
            </p:cNvSpPr>
            <p:nvPr/>
          </p:nvSpPr>
          <p:spPr bwMode="auto">
            <a:xfrm>
              <a:off x="3552" y="3808"/>
              <a:ext cx="0" cy="288"/>
            </a:xfrm>
            <a:prstGeom prst="line">
              <a:avLst/>
            </a:prstGeom>
            <a:noFill/>
            <a:ln w="12700">
              <a:solidFill>
                <a:schemeClr val="tx1"/>
              </a:solidFill>
              <a:round/>
              <a:headEnd/>
              <a:tailEnd type="stealth"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697" name="Line 114"/>
            <p:cNvSpPr>
              <a:spLocks noChangeShapeType="1"/>
            </p:cNvSpPr>
            <p:nvPr/>
          </p:nvSpPr>
          <p:spPr bwMode="auto">
            <a:xfrm flipH="1">
              <a:off x="3264" y="4176"/>
              <a:ext cx="144" cy="0"/>
            </a:xfrm>
            <a:prstGeom prst="line">
              <a:avLst/>
            </a:prstGeom>
            <a:noFill/>
            <a:ln w="12700">
              <a:solidFill>
                <a:schemeClr val="tx1"/>
              </a:solidFill>
              <a:round/>
              <a:headEnd/>
              <a:tailEnd type="stealth"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698" name="Line 115"/>
            <p:cNvSpPr>
              <a:spLocks noChangeShapeType="1"/>
            </p:cNvSpPr>
            <p:nvPr/>
          </p:nvSpPr>
          <p:spPr bwMode="auto">
            <a:xfrm>
              <a:off x="3084" y="3812"/>
              <a:ext cx="46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699" name="Rectangle 116"/>
            <p:cNvSpPr>
              <a:spLocks noChangeArrowheads="1"/>
            </p:cNvSpPr>
            <p:nvPr/>
          </p:nvSpPr>
          <p:spPr bwMode="auto">
            <a:xfrm>
              <a:off x="3408" y="3888"/>
              <a:ext cx="280" cy="96"/>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700" name="Line 117"/>
            <p:cNvSpPr>
              <a:spLocks noChangeShapeType="1"/>
            </p:cNvSpPr>
            <p:nvPr/>
          </p:nvSpPr>
          <p:spPr bwMode="auto">
            <a:xfrm flipH="1">
              <a:off x="2784" y="3888"/>
              <a:ext cx="144" cy="0"/>
            </a:xfrm>
            <a:prstGeom prst="line">
              <a:avLst/>
            </a:prstGeom>
            <a:noFill/>
            <a:ln w="12700">
              <a:solidFill>
                <a:schemeClr val="tx1"/>
              </a:solidFill>
              <a:round/>
              <a:headEnd/>
              <a:tailEnd type="stealth"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grpSp>
        <p:nvGrpSpPr>
          <p:cNvPr id="62565" name="Group 118"/>
          <p:cNvGrpSpPr>
            <a:grpSpLocks/>
          </p:cNvGrpSpPr>
          <p:nvPr/>
        </p:nvGrpSpPr>
        <p:grpSpPr bwMode="auto">
          <a:xfrm>
            <a:off x="742950" y="1240531"/>
            <a:ext cx="1600200" cy="990600"/>
            <a:chOff x="571" y="576"/>
            <a:chExt cx="1256" cy="816"/>
          </a:xfrm>
        </p:grpSpPr>
        <p:sp>
          <p:nvSpPr>
            <p:cNvPr id="62674" name="Rectangle 18"/>
            <p:cNvSpPr>
              <a:spLocks noChangeArrowheads="1"/>
            </p:cNvSpPr>
            <p:nvPr/>
          </p:nvSpPr>
          <p:spPr bwMode="auto">
            <a:xfrm>
              <a:off x="571" y="672"/>
              <a:ext cx="1256" cy="72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1800">
                <a:latin typeface="HG丸ｺﾞｼｯｸM-PRO" panose="020F0600000000000000" pitchFamily="50" charset="-128"/>
                <a:ea typeface="HG丸ｺﾞｼｯｸM-PRO" panose="020F0600000000000000" pitchFamily="50" charset="-128"/>
              </a:endParaRPr>
            </a:p>
          </p:txBody>
        </p:sp>
        <p:sp>
          <p:nvSpPr>
            <p:cNvPr id="62675" name="Rectangle 19"/>
            <p:cNvSpPr>
              <a:spLocks noChangeArrowheads="1"/>
            </p:cNvSpPr>
            <p:nvPr/>
          </p:nvSpPr>
          <p:spPr bwMode="auto">
            <a:xfrm>
              <a:off x="897" y="576"/>
              <a:ext cx="558" cy="144"/>
            </a:xfrm>
            <a:prstGeom prst="rect">
              <a:avLst/>
            </a:prstGeom>
            <a:solidFill>
              <a:schemeClr val="bg1"/>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親和カード</a:t>
              </a:r>
            </a:p>
          </p:txBody>
        </p:sp>
        <p:sp>
          <p:nvSpPr>
            <p:cNvPr id="62676" name="Rectangle 20"/>
            <p:cNvSpPr>
              <a:spLocks noChangeArrowheads="1"/>
            </p:cNvSpPr>
            <p:nvPr/>
          </p:nvSpPr>
          <p:spPr bwMode="auto">
            <a:xfrm>
              <a:off x="664" y="960"/>
              <a:ext cx="466" cy="14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データカード</a:t>
              </a:r>
            </a:p>
          </p:txBody>
        </p:sp>
        <p:sp>
          <p:nvSpPr>
            <p:cNvPr id="62677" name="Rectangle 21"/>
            <p:cNvSpPr>
              <a:spLocks noChangeArrowheads="1"/>
            </p:cNvSpPr>
            <p:nvPr/>
          </p:nvSpPr>
          <p:spPr bwMode="auto">
            <a:xfrm>
              <a:off x="664" y="1152"/>
              <a:ext cx="466" cy="14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データカード</a:t>
              </a:r>
            </a:p>
          </p:txBody>
        </p:sp>
        <p:sp>
          <p:nvSpPr>
            <p:cNvPr id="62678" name="Rectangle 22"/>
            <p:cNvSpPr>
              <a:spLocks noChangeArrowheads="1"/>
            </p:cNvSpPr>
            <p:nvPr/>
          </p:nvSpPr>
          <p:spPr bwMode="auto">
            <a:xfrm>
              <a:off x="1269" y="960"/>
              <a:ext cx="465" cy="14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dirty="0">
                  <a:latin typeface="HG丸ｺﾞｼｯｸM-PRO" panose="020F0600000000000000" pitchFamily="50" charset="-128"/>
                  <a:ea typeface="HG丸ｺﾞｼｯｸM-PRO" panose="020F0600000000000000" pitchFamily="50" charset="-128"/>
                </a:rPr>
                <a:t>データカード</a:t>
              </a:r>
            </a:p>
          </p:txBody>
        </p:sp>
        <p:sp>
          <p:nvSpPr>
            <p:cNvPr id="62679" name="Rectangle 23"/>
            <p:cNvSpPr>
              <a:spLocks noChangeArrowheads="1"/>
            </p:cNvSpPr>
            <p:nvPr/>
          </p:nvSpPr>
          <p:spPr bwMode="auto">
            <a:xfrm>
              <a:off x="618" y="864"/>
              <a:ext cx="558" cy="48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1800">
                <a:latin typeface="HG丸ｺﾞｼｯｸM-PRO" panose="020F0600000000000000" pitchFamily="50" charset="-128"/>
                <a:ea typeface="HG丸ｺﾞｼｯｸM-PRO" panose="020F0600000000000000" pitchFamily="50" charset="-128"/>
              </a:endParaRPr>
            </a:p>
          </p:txBody>
        </p:sp>
        <p:sp>
          <p:nvSpPr>
            <p:cNvPr id="62680" name="Rectangle 24"/>
            <p:cNvSpPr>
              <a:spLocks noChangeArrowheads="1"/>
            </p:cNvSpPr>
            <p:nvPr/>
          </p:nvSpPr>
          <p:spPr bwMode="auto">
            <a:xfrm>
              <a:off x="1269" y="1152"/>
              <a:ext cx="465" cy="14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データカード</a:t>
              </a:r>
            </a:p>
          </p:txBody>
        </p:sp>
        <p:sp>
          <p:nvSpPr>
            <p:cNvPr id="62681" name="Rectangle 25"/>
            <p:cNvSpPr>
              <a:spLocks noChangeArrowheads="1"/>
            </p:cNvSpPr>
            <p:nvPr/>
          </p:nvSpPr>
          <p:spPr bwMode="auto">
            <a:xfrm>
              <a:off x="1223" y="864"/>
              <a:ext cx="558" cy="48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1800">
                <a:latin typeface="HG丸ｺﾞｼｯｸM-PRO" panose="020F0600000000000000" pitchFamily="50" charset="-128"/>
                <a:ea typeface="HG丸ｺﾞｼｯｸM-PRO" panose="020F0600000000000000" pitchFamily="50" charset="-128"/>
              </a:endParaRPr>
            </a:p>
          </p:txBody>
        </p:sp>
        <p:sp>
          <p:nvSpPr>
            <p:cNvPr id="62682" name="Rectangle 26"/>
            <p:cNvSpPr>
              <a:spLocks noChangeArrowheads="1"/>
            </p:cNvSpPr>
            <p:nvPr/>
          </p:nvSpPr>
          <p:spPr bwMode="auto">
            <a:xfrm>
              <a:off x="664" y="768"/>
              <a:ext cx="466" cy="144"/>
            </a:xfrm>
            <a:prstGeom prst="rect">
              <a:avLst/>
            </a:prstGeom>
            <a:solidFill>
              <a:schemeClr val="bg1"/>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親和カード</a:t>
              </a:r>
            </a:p>
          </p:txBody>
        </p:sp>
        <p:sp>
          <p:nvSpPr>
            <p:cNvPr id="62683" name="Rectangle 27"/>
            <p:cNvSpPr>
              <a:spLocks noChangeArrowheads="1"/>
            </p:cNvSpPr>
            <p:nvPr/>
          </p:nvSpPr>
          <p:spPr bwMode="auto">
            <a:xfrm>
              <a:off x="1269" y="768"/>
              <a:ext cx="465" cy="144"/>
            </a:xfrm>
            <a:prstGeom prst="rect">
              <a:avLst/>
            </a:prstGeom>
            <a:solidFill>
              <a:schemeClr val="bg1"/>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親和カード</a:t>
              </a:r>
            </a:p>
          </p:txBody>
        </p:sp>
      </p:grpSp>
      <p:grpSp>
        <p:nvGrpSpPr>
          <p:cNvPr id="62566" name="Group 129"/>
          <p:cNvGrpSpPr>
            <a:grpSpLocks/>
          </p:cNvGrpSpPr>
          <p:nvPr/>
        </p:nvGrpSpPr>
        <p:grpSpPr bwMode="auto">
          <a:xfrm>
            <a:off x="742950" y="2486719"/>
            <a:ext cx="1600200" cy="914400"/>
            <a:chOff x="2304" y="912"/>
            <a:chExt cx="1360" cy="912"/>
          </a:xfrm>
        </p:grpSpPr>
        <p:sp>
          <p:nvSpPr>
            <p:cNvPr id="62643" name="AutoShape 17"/>
            <p:cNvSpPr>
              <a:spLocks noChangeArrowheads="1"/>
            </p:cNvSpPr>
            <p:nvPr/>
          </p:nvSpPr>
          <p:spPr bwMode="auto">
            <a:xfrm>
              <a:off x="2894" y="1320"/>
              <a:ext cx="322" cy="159"/>
            </a:xfrm>
            <a:prstGeom prst="roundRect">
              <a:avLst>
                <a:gd name="adj" fmla="val 16648"/>
              </a:avLst>
            </a:prstGeom>
            <a:solidFill>
              <a:srgbClr val="FFFF00"/>
            </a:solidFill>
            <a:ln w="254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1000" b="1">
                <a:latin typeface="HG丸ｺﾞｼｯｸM-PRO" panose="020F0600000000000000" pitchFamily="50" charset="-128"/>
                <a:ea typeface="HG丸ｺﾞｼｯｸM-PRO" panose="020F0600000000000000" pitchFamily="50" charset="-128"/>
              </a:endParaRPr>
            </a:p>
          </p:txBody>
        </p:sp>
        <p:sp>
          <p:nvSpPr>
            <p:cNvPr id="62644" name="AutoShape 19"/>
            <p:cNvSpPr>
              <a:spLocks noChangeArrowheads="1"/>
            </p:cNvSpPr>
            <p:nvPr/>
          </p:nvSpPr>
          <p:spPr bwMode="auto">
            <a:xfrm>
              <a:off x="2595" y="1321"/>
              <a:ext cx="231" cy="125"/>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62645" name="AutoShape 20"/>
            <p:cNvSpPr>
              <a:spLocks noChangeArrowheads="1"/>
            </p:cNvSpPr>
            <p:nvPr/>
          </p:nvSpPr>
          <p:spPr bwMode="auto">
            <a:xfrm>
              <a:off x="3303" y="1321"/>
              <a:ext cx="231" cy="125"/>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62646" name="AutoShape 21"/>
            <p:cNvSpPr>
              <a:spLocks noChangeArrowheads="1"/>
            </p:cNvSpPr>
            <p:nvPr/>
          </p:nvSpPr>
          <p:spPr bwMode="auto">
            <a:xfrm>
              <a:off x="2925" y="1544"/>
              <a:ext cx="231" cy="125"/>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62647" name="AutoShape 22"/>
            <p:cNvSpPr>
              <a:spLocks noChangeArrowheads="1"/>
            </p:cNvSpPr>
            <p:nvPr/>
          </p:nvSpPr>
          <p:spPr bwMode="auto">
            <a:xfrm>
              <a:off x="2944" y="1101"/>
              <a:ext cx="231" cy="125"/>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62648" name="AutoShape 24"/>
            <p:cNvSpPr>
              <a:spLocks noChangeArrowheads="1"/>
            </p:cNvSpPr>
            <p:nvPr/>
          </p:nvSpPr>
          <p:spPr bwMode="auto">
            <a:xfrm>
              <a:off x="3427" y="914"/>
              <a:ext cx="232" cy="124"/>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62649" name="AutoShape 28"/>
            <p:cNvSpPr>
              <a:spLocks noChangeArrowheads="1"/>
            </p:cNvSpPr>
            <p:nvPr/>
          </p:nvSpPr>
          <p:spPr bwMode="auto">
            <a:xfrm>
              <a:off x="3430" y="1562"/>
              <a:ext cx="234" cy="128"/>
            </a:xfrm>
            <a:prstGeom prst="roundRect">
              <a:avLst>
                <a:gd name="adj" fmla="val 16648"/>
              </a:avLst>
            </a:prstGeom>
            <a:solidFill>
              <a:schemeClr val="bg1"/>
            </a:solidFill>
            <a:ln w="254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62650" name="AutoShape 29"/>
            <p:cNvSpPr>
              <a:spLocks noChangeArrowheads="1"/>
            </p:cNvSpPr>
            <p:nvPr/>
          </p:nvSpPr>
          <p:spPr bwMode="auto">
            <a:xfrm>
              <a:off x="2653" y="1101"/>
              <a:ext cx="231" cy="125"/>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62651" name="AutoShape 30"/>
            <p:cNvSpPr>
              <a:spLocks noChangeArrowheads="1"/>
            </p:cNvSpPr>
            <p:nvPr/>
          </p:nvSpPr>
          <p:spPr bwMode="auto">
            <a:xfrm>
              <a:off x="2342" y="942"/>
              <a:ext cx="234" cy="127"/>
            </a:xfrm>
            <a:prstGeom prst="roundRect">
              <a:avLst>
                <a:gd name="adj" fmla="val 16648"/>
              </a:avLst>
            </a:prstGeom>
            <a:solidFill>
              <a:schemeClr val="bg1"/>
            </a:solidFill>
            <a:ln w="254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62652" name="AutoShape 31"/>
            <p:cNvSpPr>
              <a:spLocks noChangeArrowheads="1"/>
            </p:cNvSpPr>
            <p:nvPr/>
          </p:nvSpPr>
          <p:spPr bwMode="auto">
            <a:xfrm>
              <a:off x="2304" y="1227"/>
              <a:ext cx="231" cy="125"/>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62653" name="AutoShape 33"/>
            <p:cNvSpPr>
              <a:spLocks noChangeArrowheads="1"/>
            </p:cNvSpPr>
            <p:nvPr/>
          </p:nvSpPr>
          <p:spPr bwMode="auto">
            <a:xfrm>
              <a:off x="2576" y="1643"/>
              <a:ext cx="234" cy="128"/>
            </a:xfrm>
            <a:prstGeom prst="roundRect">
              <a:avLst>
                <a:gd name="adj" fmla="val 16648"/>
              </a:avLst>
            </a:prstGeom>
            <a:solidFill>
              <a:schemeClr val="bg1"/>
            </a:solidFill>
            <a:ln w="254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62654" name="Line 34"/>
            <p:cNvSpPr>
              <a:spLocks noChangeShapeType="1"/>
            </p:cNvSpPr>
            <p:nvPr/>
          </p:nvSpPr>
          <p:spPr bwMode="auto">
            <a:xfrm>
              <a:off x="3040" y="1228"/>
              <a:ext cx="0" cy="93"/>
            </a:xfrm>
            <a:prstGeom prst="line">
              <a:avLst/>
            </a:prstGeom>
            <a:noFill/>
            <a:ln w="12700">
              <a:solidFill>
                <a:schemeClr val="tx1"/>
              </a:solidFill>
              <a:round/>
              <a:headEnd type="none" w="sm" len="sm"/>
              <a:tailEnd type="arrow"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62655" name="Line 35"/>
            <p:cNvSpPr>
              <a:spLocks noChangeShapeType="1"/>
            </p:cNvSpPr>
            <p:nvPr/>
          </p:nvSpPr>
          <p:spPr bwMode="auto">
            <a:xfrm flipV="1">
              <a:off x="2830" y="1384"/>
              <a:ext cx="65" cy="0"/>
            </a:xfrm>
            <a:prstGeom prst="line">
              <a:avLst/>
            </a:prstGeom>
            <a:noFill/>
            <a:ln w="12700">
              <a:solidFill>
                <a:schemeClr val="tx1"/>
              </a:solidFill>
              <a:round/>
              <a:headEnd type="none" w="sm" len="sm"/>
              <a:tailEnd type="arrow"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62656" name="Line 36"/>
            <p:cNvSpPr>
              <a:spLocks noChangeShapeType="1"/>
            </p:cNvSpPr>
            <p:nvPr/>
          </p:nvSpPr>
          <p:spPr bwMode="auto">
            <a:xfrm flipV="1">
              <a:off x="3040" y="1479"/>
              <a:ext cx="0" cy="64"/>
            </a:xfrm>
            <a:prstGeom prst="line">
              <a:avLst/>
            </a:prstGeom>
            <a:noFill/>
            <a:ln w="12700">
              <a:solidFill>
                <a:schemeClr val="tx1"/>
              </a:solidFill>
              <a:round/>
              <a:headEnd type="none" w="sm" len="sm"/>
              <a:tailEnd type="arrow"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62657" name="Line 37"/>
            <p:cNvSpPr>
              <a:spLocks noChangeShapeType="1"/>
            </p:cNvSpPr>
            <p:nvPr/>
          </p:nvSpPr>
          <p:spPr bwMode="auto">
            <a:xfrm flipH="1">
              <a:off x="3216" y="1384"/>
              <a:ext cx="86" cy="0"/>
            </a:xfrm>
            <a:prstGeom prst="line">
              <a:avLst/>
            </a:prstGeom>
            <a:noFill/>
            <a:ln w="12700">
              <a:solidFill>
                <a:schemeClr val="tx1"/>
              </a:solidFill>
              <a:round/>
              <a:headEnd type="none" w="sm" len="sm"/>
              <a:tailEnd type="arrow"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62658" name="Line 39"/>
            <p:cNvSpPr>
              <a:spLocks noChangeShapeType="1"/>
            </p:cNvSpPr>
            <p:nvPr/>
          </p:nvSpPr>
          <p:spPr bwMode="auto">
            <a:xfrm flipH="1" flipV="1">
              <a:off x="3174" y="1176"/>
              <a:ext cx="186" cy="4"/>
            </a:xfrm>
            <a:prstGeom prst="line">
              <a:avLst/>
            </a:prstGeom>
            <a:noFill/>
            <a:ln w="12700">
              <a:solidFill>
                <a:schemeClr val="tx1"/>
              </a:solidFill>
              <a:round/>
              <a:headEnd type="none" w="sm" len="sm"/>
              <a:tailEnd type="arrow"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62659" name="Line 40"/>
            <p:cNvSpPr>
              <a:spLocks noChangeShapeType="1"/>
            </p:cNvSpPr>
            <p:nvPr/>
          </p:nvSpPr>
          <p:spPr bwMode="auto">
            <a:xfrm flipH="1">
              <a:off x="3374" y="1008"/>
              <a:ext cx="59" cy="105"/>
            </a:xfrm>
            <a:prstGeom prst="line">
              <a:avLst/>
            </a:prstGeom>
            <a:noFill/>
            <a:ln w="12700">
              <a:solidFill>
                <a:schemeClr val="tx1"/>
              </a:solidFill>
              <a:round/>
              <a:headEnd type="none" w="sm" len="sm"/>
              <a:tailEnd type="arrow"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62660" name="Line 43"/>
            <p:cNvSpPr>
              <a:spLocks noChangeShapeType="1"/>
            </p:cNvSpPr>
            <p:nvPr/>
          </p:nvSpPr>
          <p:spPr bwMode="auto">
            <a:xfrm flipH="1" flipV="1">
              <a:off x="3402" y="1457"/>
              <a:ext cx="83" cy="105"/>
            </a:xfrm>
            <a:prstGeom prst="line">
              <a:avLst/>
            </a:prstGeom>
            <a:noFill/>
            <a:ln w="12700">
              <a:solidFill>
                <a:schemeClr val="tx1"/>
              </a:solidFill>
              <a:round/>
              <a:headEnd type="none" w="sm" len="sm"/>
              <a:tailEnd type="arrow"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62661" name="Line 45"/>
            <p:cNvSpPr>
              <a:spLocks noChangeShapeType="1"/>
            </p:cNvSpPr>
            <p:nvPr/>
          </p:nvSpPr>
          <p:spPr bwMode="auto">
            <a:xfrm flipV="1">
              <a:off x="2811" y="1628"/>
              <a:ext cx="115" cy="61"/>
            </a:xfrm>
            <a:prstGeom prst="line">
              <a:avLst/>
            </a:prstGeom>
            <a:noFill/>
            <a:ln w="12700">
              <a:solidFill>
                <a:schemeClr val="tx1"/>
              </a:solidFill>
              <a:round/>
              <a:headEnd type="none" w="sm" len="sm"/>
              <a:tailEnd type="arrow"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62662" name="Line 46"/>
            <p:cNvSpPr>
              <a:spLocks noChangeShapeType="1"/>
            </p:cNvSpPr>
            <p:nvPr/>
          </p:nvSpPr>
          <p:spPr bwMode="auto">
            <a:xfrm flipV="1">
              <a:off x="2576" y="975"/>
              <a:ext cx="115" cy="30"/>
            </a:xfrm>
            <a:prstGeom prst="line">
              <a:avLst/>
            </a:prstGeom>
            <a:noFill/>
            <a:ln w="12700">
              <a:solidFill>
                <a:schemeClr val="tx1"/>
              </a:solidFill>
              <a:round/>
              <a:headEnd type="none" w="sm" len="sm"/>
              <a:tailEnd type="arrow"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62663" name="Line 47"/>
            <p:cNvSpPr>
              <a:spLocks noChangeShapeType="1"/>
            </p:cNvSpPr>
            <p:nvPr/>
          </p:nvSpPr>
          <p:spPr bwMode="auto">
            <a:xfrm>
              <a:off x="2750" y="1228"/>
              <a:ext cx="0" cy="93"/>
            </a:xfrm>
            <a:prstGeom prst="line">
              <a:avLst/>
            </a:prstGeom>
            <a:noFill/>
            <a:ln w="12700">
              <a:solidFill>
                <a:schemeClr val="tx1"/>
              </a:solidFill>
              <a:round/>
              <a:headEnd type="none" w="sm" len="sm"/>
              <a:tailEnd type="arrow"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62664" name="Line 48"/>
            <p:cNvSpPr>
              <a:spLocks noChangeShapeType="1"/>
            </p:cNvSpPr>
            <p:nvPr/>
          </p:nvSpPr>
          <p:spPr bwMode="auto">
            <a:xfrm>
              <a:off x="2535" y="1308"/>
              <a:ext cx="56" cy="61"/>
            </a:xfrm>
            <a:prstGeom prst="line">
              <a:avLst/>
            </a:prstGeom>
            <a:noFill/>
            <a:ln w="12700">
              <a:solidFill>
                <a:schemeClr val="tx1"/>
              </a:solidFill>
              <a:round/>
              <a:headEnd type="none" w="sm" len="sm"/>
              <a:tailEnd type="arrow"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62665" name="Line 49"/>
            <p:cNvSpPr>
              <a:spLocks noChangeShapeType="1"/>
            </p:cNvSpPr>
            <p:nvPr/>
          </p:nvSpPr>
          <p:spPr bwMode="auto">
            <a:xfrm flipV="1">
              <a:off x="2552" y="1443"/>
              <a:ext cx="78" cy="97"/>
            </a:xfrm>
            <a:prstGeom prst="line">
              <a:avLst/>
            </a:prstGeom>
            <a:noFill/>
            <a:ln w="12700">
              <a:solidFill>
                <a:schemeClr val="tx1"/>
              </a:solidFill>
              <a:round/>
              <a:headEnd type="none" w="sm" len="sm"/>
              <a:tailEnd type="arrow"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62666" name="AutoShape 51"/>
            <p:cNvSpPr>
              <a:spLocks noChangeArrowheads="1"/>
            </p:cNvSpPr>
            <p:nvPr/>
          </p:nvSpPr>
          <p:spPr bwMode="auto">
            <a:xfrm>
              <a:off x="3221" y="1699"/>
              <a:ext cx="231" cy="125"/>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62667" name="AutoShape 52"/>
            <p:cNvSpPr>
              <a:spLocks noChangeArrowheads="1"/>
            </p:cNvSpPr>
            <p:nvPr/>
          </p:nvSpPr>
          <p:spPr bwMode="auto">
            <a:xfrm>
              <a:off x="2692" y="912"/>
              <a:ext cx="232" cy="125"/>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62668" name="Line 54"/>
            <p:cNvSpPr>
              <a:spLocks noChangeShapeType="1"/>
            </p:cNvSpPr>
            <p:nvPr/>
          </p:nvSpPr>
          <p:spPr bwMode="auto">
            <a:xfrm>
              <a:off x="2925" y="974"/>
              <a:ext cx="115" cy="0"/>
            </a:xfrm>
            <a:prstGeom prst="line">
              <a:avLst/>
            </a:prstGeom>
            <a:noFill/>
            <a:ln w="12700">
              <a:solidFill>
                <a:schemeClr val="tx1"/>
              </a:solidFill>
              <a:round/>
              <a:headEnd type="none" w="sm" len="sm"/>
              <a:tailEnd type="arrow"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62669" name="Line 56"/>
            <p:cNvSpPr>
              <a:spLocks noChangeShapeType="1"/>
            </p:cNvSpPr>
            <p:nvPr/>
          </p:nvSpPr>
          <p:spPr bwMode="auto">
            <a:xfrm flipH="1" flipV="1">
              <a:off x="3148" y="1665"/>
              <a:ext cx="86" cy="62"/>
            </a:xfrm>
            <a:prstGeom prst="line">
              <a:avLst/>
            </a:prstGeom>
            <a:noFill/>
            <a:ln w="12700">
              <a:solidFill>
                <a:schemeClr val="tx1"/>
              </a:solidFill>
              <a:round/>
              <a:headEnd type="none" w="sm" len="sm"/>
              <a:tailEnd type="arrow"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62670" name="Line 57"/>
            <p:cNvSpPr>
              <a:spLocks noChangeShapeType="1"/>
            </p:cNvSpPr>
            <p:nvPr/>
          </p:nvSpPr>
          <p:spPr bwMode="auto">
            <a:xfrm flipH="1">
              <a:off x="2431" y="1070"/>
              <a:ext cx="28" cy="156"/>
            </a:xfrm>
            <a:prstGeom prst="line">
              <a:avLst/>
            </a:prstGeom>
            <a:noFill/>
            <a:ln w="12700">
              <a:solidFill>
                <a:schemeClr val="tx1"/>
              </a:solidFill>
              <a:round/>
              <a:headEnd type="none" w="sm" len="sm"/>
              <a:tailEnd type="arrow"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62671" name="AutoShape 18"/>
            <p:cNvSpPr>
              <a:spLocks noChangeArrowheads="1"/>
            </p:cNvSpPr>
            <p:nvPr/>
          </p:nvSpPr>
          <p:spPr bwMode="auto">
            <a:xfrm>
              <a:off x="3041" y="937"/>
              <a:ext cx="232" cy="124"/>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62672" name="AutoShape 23"/>
            <p:cNvSpPr>
              <a:spLocks noChangeArrowheads="1"/>
            </p:cNvSpPr>
            <p:nvPr/>
          </p:nvSpPr>
          <p:spPr bwMode="auto">
            <a:xfrm>
              <a:off x="3292" y="1119"/>
              <a:ext cx="234" cy="127"/>
            </a:xfrm>
            <a:prstGeom prst="roundRect">
              <a:avLst>
                <a:gd name="adj" fmla="val 16648"/>
              </a:avLst>
            </a:prstGeom>
            <a:solidFill>
              <a:schemeClr val="bg1"/>
            </a:solidFill>
            <a:ln w="254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800">
                <a:latin typeface="HG丸ｺﾞｼｯｸM-PRO" panose="020F0600000000000000" pitchFamily="50" charset="-128"/>
                <a:ea typeface="HG丸ｺﾞｼｯｸM-PRO" panose="020F0600000000000000" pitchFamily="50" charset="-128"/>
              </a:endParaRPr>
            </a:p>
          </p:txBody>
        </p:sp>
        <p:sp>
          <p:nvSpPr>
            <p:cNvPr id="62673" name="AutoShape 32"/>
            <p:cNvSpPr>
              <a:spLocks noChangeArrowheads="1"/>
            </p:cNvSpPr>
            <p:nvPr/>
          </p:nvSpPr>
          <p:spPr bwMode="auto">
            <a:xfrm>
              <a:off x="2361" y="1507"/>
              <a:ext cx="231" cy="125"/>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800">
                <a:latin typeface="HG丸ｺﾞｼｯｸM-PRO" panose="020F0600000000000000" pitchFamily="50" charset="-128"/>
                <a:ea typeface="HG丸ｺﾞｼｯｸM-PRO" panose="020F0600000000000000" pitchFamily="50" charset="-128"/>
              </a:endParaRPr>
            </a:p>
          </p:txBody>
        </p:sp>
      </p:grpSp>
      <p:grpSp>
        <p:nvGrpSpPr>
          <p:cNvPr id="62567" name="Group 161"/>
          <p:cNvGrpSpPr>
            <a:grpSpLocks/>
          </p:cNvGrpSpPr>
          <p:nvPr/>
        </p:nvGrpSpPr>
        <p:grpSpPr bwMode="auto">
          <a:xfrm>
            <a:off x="742950" y="3589108"/>
            <a:ext cx="1600200" cy="990600"/>
            <a:chOff x="960" y="3051"/>
            <a:chExt cx="2845" cy="1035"/>
          </a:xfrm>
        </p:grpSpPr>
        <p:sp>
          <p:nvSpPr>
            <p:cNvPr id="62599" name="Rectangle 26"/>
            <p:cNvSpPr>
              <a:spLocks noChangeArrowheads="1"/>
            </p:cNvSpPr>
            <p:nvPr/>
          </p:nvSpPr>
          <p:spPr bwMode="auto">
            <a:xfrm>
              <a:off x="960" y="3459"/>
              <a:ext cx="638" cy="201"/>
            </a:xfrm>
            <a:prstGeom prst="rect">
              <a:avLst/>
            </a:prstGeom>
            <a:noFill/>
            <a:ln w="38100" cmpd="dbl">
              <a:solidFill>
                <a:schemeClr val="tx1"/>
              </a:solidFill>
              <a:miter lim="800000"/>
              <a:headEnd/>
              <a:tailEnd/>
            </a:ln>
            <a:extLst>
              <a:ext uri="{909E8E84-426E-40DD-AFC4-6F175D3DCCD1}">
                <a14:hiddenFill xmlns:a14="http://schemas.microsoft.com/office/drawing/2010/main">
                  <a:solidFill>
                    <a:srgbClr val="66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62600" name="Rectangle 27"/>
            <p:cNvSpPr>
              <a:spLocks noChangeArrowheads="1"/>
            </p:cNvSpPr>
            <p:nvPr/>
          </p:nvSpPr>
          <p:spPr bwMode="auto">
            <a:xfrm>
              <a:off x="1797" y="3186"/>
              <a:ext cx="528" cy="18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62601" name="Rectangle 28"/>
            <p:cNvSpPr>
              <a:spLocks noChangeArrowheads="1"/>
            </p:cNvSpPr>
            <p:nvPr/>
          </p:nvSpPr>
          <p:spPr bwMode="auto">
            <a:xfrm>
              <a:off x="1797" y="3726"/>
              <a:ext cx="528" cy="18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62602" name="Rectangle 29"/>
            <p:cNvSpPr>
              <a:spLocks noChangeArrowheads="1"/>
            </p:cNvSpPr>
            <p:nvPr/>
          </p:nvSpPr>
          <p:spPr bwMode="auto">
            <a:xfrm>
              <a:off x="3276" y="3051"/>
              <a:ext cx="529" cy="9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62603" name="Rectangle 30"/>
            <p:cNvSpPr>
              <a:spLocks noChangeArrowheads="1"/>
            </p:cNvSpPr>
            <p:nvPr/>
          </p:nvSpPr>
          <p:spPr bwMode="auto">
            <a:xfrm>
              <a:off x="3276" y="3186"/>
              <a:ext cx="529" cy="9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lnSpc>
                  <a:spcPct val="70000"/>
                </a:lnSpc>
                <a:spcBef>
                  <a:spcPct val="0"/>
                </a:spcBef>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62604" name="Rectangle 31"/>
            <p:cNvSpPr>
              <a:spLocks noChangeArrowheads="1"/>
            </p:cNvSpPr>
            <p:nvPr/>
          </p:nvSpPr>
          <p:spPr bwMode="auto">
            <a:xfrm>
              <a:off x="3276" y="3321"/>
              <a:ext cx="529" cy="9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62605" name="Rectangle 32"/>
            <p:cNvSpPr>
              <a:spLocks noChangeArrowheads="1"/>
            </p:cNvSpPr>
            <p:nvPr/>
          </p:nvSpPr>
          <p:spPr bwMode="auto">
            <a:xfrm>
              <a:off x="3276" y="3456"/>
              <a:ext cx="529" cy="9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62606" name="Rectangle 33"/>
            <p:cNvSpPr>
              <a:spLocks noChangeArrowheads="1"/>
            </p:cNvSpPr>
            <p:nvPr/>
          </p:nvSpPr>
          <p:spPr bwMode="auto">
            <a:xfrm>
              <a:off x="3276" y="3591"/>
              <a:ext cx="529" cy="9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62607" name="Rectangle 34"/>
            <p:cNvSpPr>
              <a:spLocks noChangeArrowheads="1"/>
            </p:cNvSpPr>
            <p:nvPr/>
          </p:nvSpPr>
          <p:spPr bwMode="auto">
            <a:xfrm>
              <a:off x="3276" y="3726"/>
              <a:ext cx="529" cy="9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62608" name="Rectangle 35"/>
            <p:cNvSpPr>
              <a:spLocks noChangeArrowheads="1"/>
            </p:cNvSpPr>
            <p:nvPr/>
          </p:nvSpPr>
          <p:spPr bwMode="auto">
            <a:xfrm>
              <a:off x="2537" y="3096"/>
              <a:ext cx="528" cy="1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62609" name="Rectangle 36"/>
            <p:cNvSpPr>
              <a:spLocks noChangeArrowheads="1"/>
            </p:cNvSpPr>
            <p:nvPr/>
          </p:nvSpPr>
          <p:spPr bwMode="auto">
            <a:xfrm>
              <a:off x="2537" y="3366"/>
              <a:ext cx="528" cy="1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62610" name="Rectangle 37"/>
            <p:cNvSpPr>
              <a:spLocks noChangeArrowheads="1"/>
            </p:cNvSpPr>
            <p:nvPr/>
          </p:nvSpPr>
          <p:spPr bwMode="auto">
            <a:xfrm>
              <a:off x="2537" y="3636"/>
              <a:ext cx="528" cy="1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62611" name="Rectangle 38"/>
            <p:cNvSpPr>
              <a:spLocks noChangeArrowheads="1"/>
            </p:cNvSpPr>
            <p:nvPr/>
          </p:nvSpPr>
          <p:spPr bwMode="auto">
            <a:xfrm>
              <a:off x="3276" y="3861"/>
              <a:ext cx="529" cy="9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62612" name="Rectangle 39"/>
            <p:cNvSpPr>
              <a:spLocks noChangeArrowheads="1"/>
            </p:cNvSpPr>
            <p:nvPr/>
          </p:nvSpPr>
          <p:spPr bwMode="auto">
            <a:xfrm>
              <a:off x="3276" y="3996"/>
              <a:ext cx="529" cy="9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62613" name="Rectangle 40"/>
            <p:cNvSpPr>
              <a:spLocks noChangeArrowheads="1"/>
            </p:cNvSpPr>
            <p:nvPr/>
          </p:nvSpPr>
          <p:spPr bwMode="auto">
            <a:xfrm>
              <a:off x="2537" y="3906"/>
              <a:ext cx="528" cy="1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1000">
                <a:latin typeface="HG丸ｺﾞｼｯｸM-PRO" panose="020F0600000000000000" pitchFamily="50" charset="-128"/>
                <a:ea typeface="HG丸ｺﾞｼｯｸM-PRO" panose="020F0600000000000000" pitchFamily="50" charset="-128"/>
              </a:endParaRPr>
            </a:p>
          </p:txBody>
        </p:sp>
        <p:sp>
          <p:nvSpPr>
            <p:cNvPr id="62614" name="Line 41"/>
            <p:cNvSpPr>
              <a:spLocks noChangeShapeType="1"/>
            </p:cNvSpPr>
            <p:nvPr/>
          </p:nvSpPr>
          <p:spPr bwMode="auto">
            <a:xfrm>
              <a:off x="1691" y="3278"/>
              <a:ext cx="0" cy="53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15" name="Line 42"/>
            <p:cNvSpPr>
              <a:spLocks noChangeShapeType="1"/>
            </p:cNvSpPr>
            <p:nvPr/>
          </p:nvSpPr>
          <p:spPr bwMode="auto">
            <a:xfrm>
              <a:off x="2431" y="3683"/>
              <a:ext cx="0" cy="26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16" name="Line 43"/>
            <p:cNvSpPr>
              <a:spLocks noChangeShapeType="1"/>
            </p:cNvSpPr>
            <p:nvPr/>
          </p:nvSpPr>
          <p:spPr bwMode="auto">
            <a:xfrm>
              <a:off x="2431" y="3143"/>
              <a:ext cx="0" cy="268"/>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17" name="Line 44"/>
            <p:cNvSpPr>
              <a:spLocks noChangeShapeType="1"/>
            </p:cNvSpPr>
            <p:nvPr/>
          </p:nvSpPr>
          <p:spPr bwMode="auto">
            <a:xfrm>
              <a:off x="2433" y="3141"/>
              <a:ext cx="10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18" name="Line 45"/>
            <p:cNvSpPr>
              <a:spLocks noChangeShapeType="1"/>
            </p:cNvSpPr>
            <p:nvPr/>
          </p:nvSpPr>
          <p:spPr bwMode="auto">
            <a:xfrm>
              <a:off x="1694" y="3276"/>
              <a:ext cx="103"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19" name="Line 46"/>
            <p:cNvSpPr>
              <a:spLocks noChangeShapeType="1"/>
            </p:cNvSpPr>
            <p:nvPr/>
          </p:nvSpPr>
          <p:spPr bwMode="auto">
            <a:xfrm>
              <a:off x="2433" y="3411"/>
              <a:ext cx="10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20" name="Line 47"/>
            <p:cNvSpPr>
              <a:spLocks noChangeShapeType="1"/>
            </p:cNvSpPr>
            <p:nvPr/>
          </p:nvSpPr>
          <p:spPr bwMode="auto">
            <a:xfrm>
              <a:off x="2433" y="3681"/>
              <a:ext cx="10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21" name="Line 48"/>
            <p:cNvSpPr>
              <a:spLocks noChangeShapeType="1"/>
            </p:cNvSpPr>
            <p:nvPr/>
          </p:nvSpPr>
          <p:spPr bwMode="auto">
            <a:xfrm>
              <a:off x="1694" y="3816"/>
              <a:ext cx="103"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22" name="Line 49"/>
            <p:cNvSpPr>
              <a:spLocks noChangeShapeType="1"/>
            </p:cNvSpPr>
            <p:nvPr/>
          </p:nvSpPr>
          <p:spPr bwMode="auto">
            <a:xfrm>
              <a:off x="2433" y="3951"/>
              <a:ext cx="10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23" name="Line 50"/>
            <p:cNvSpPr>
              <a:spLocks noChangeShapeType="1"/>
            </p:cNvSpPr>
            <p:nvPr/>
          </p:nvSpPr>
          <p:spPr bwMode="auto">
            <a:xfrm>
              <a:off x="1588" y="3546"/>
              <a:ext cx="103"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24" name="Line 51"/>
            <p:cNvSpPr>
              <a:spLocks noChangeShapeType="1"/>
            </p:cNvSpPr>
            <p:nvPr/>
          </p:nvSpPr>
          <p:spPr bwMode="auto">
            <a:xfrm>
              <a:off x="3173" y="3096"/>
              <a:ext cx="103"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25" name="Line 52"/>
            <p:cNvSpPr>
              <a:spLocks noChangeShapeType="1"/>
            </p:cNvSpPr>
            <p:nvPr/>
          </p:nvSpPr>
          <p:spPr bwMode="auto">
            <a:xfrm>
              <a:off x="3173" y="3231"/>
              <a:ext cx="103"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26" name="Line 53"/>
            <p:cNvSpPr>
              <a:spLocks noChangeShapeType="1"/>
            </p:cNvSpPr>
            <p:nvPr/>
          </p:nvSpPr>
          <p:spPr bwMode="auto">
            <a:xfrm>
              <a:off x="3173" y="3366"/>
              <a:ext cx="103"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27" name="Line 54"/>
            <p:cNvSpPr>
              <a:spLocks noChangeShapeType="1"/>
            </p:cNvSpPr>
            <p:nvPr/>
          </p:nvSpPr>
          <p:spPr bwMode="auto">
            <a:xfrm>
              <a:off x="3173" y="3501"/>
              <a:ext cx="103"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28" name="Line 55"/>
            <p:cNvSpPr>
              <a:spLocks noChangeShapeType="1"/>
            </p:cNvSpPr>
            <p:nvPr/>
          </p:nvSpPr>
          <p:spPr bwMode="auto">
            <a:xfrm>
              <a:off x="3173" y="3636"/>
              <a:ext cx="103"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29" name="Line 56"/>
            <p:cNvSpPr>
              <a:spLocks noChangeShapeType="1"/>
            </p:cNvSpPr>
            <p:nvPr/>
          </p:nvSpPr>
          <p:spPr bwMode="auto">
            <a:xfrm>
              <a:off x="3173" y="3771"/>
              <a:ext cx="103"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30" name="Line 57"/>
            <p:cNvSpPr>
              <a:spLocks noChangeShapeType="1"/>
            </p:cNvSpPr>
            <p:nvPr/>
          </p:nvSpPr>
          <p:spPr bwMode="auto">
            <a:xfrm>
              <a:off x="3173" y="3906"/>
              <a:ext cx="103"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31" name="Line 58"/>
            <p:cNvSpPr>
              <a:spLocks noChangeShapeType="1"/>
            </p:cNvSpPr>
            <p:nvPr/>
          </p:nvSpPr>
          <p:spPr bwMode="auto">
            <a:xfrm>
              <a:off x="3173" y="4041"/>
              <a:ext cx="103"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32" name="Line 59"/>
            <p:cNvSpPr>
              <a:spLocks noChangeShapeType="1"/>
            </p:cNvSpPr>
            <p:nvPr/>
          </p:nvSpPr>
          <p:spPr bwMode="auto">
            <a:xfrm>
              <a:off x="2328" y="3276"/>
              <a:ext cx="103"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33" name="Line 60"/>
            <p:cNvSpPr>
              <a:spLocks noChangeShapeType="1"/>
            </p:cNvSpPr>
            <p:nvPr/>
          </p:nvSpPr>
          <p:spPr bwMode="auto">
            <a:xfrm>
              <a:off x="2328" y="3816"/>
              <a:ext cx="103"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34" name="Line 61"/>
            <p:cNvSpPr>
              <a:spLocks noChangeShapeType="1"/>
            </p:cNvSpPr>
            <p:nvPr/>
          </p:nvSpPr>
          <p:spPr bwMode="auto">
            <a:xfrm>
              <a:off x="3279" y="3456"/>
              <a:ext cx="103"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35" name="Line 62"/>
            <p:cNvSpPr>
              <a:spLocks noChangeShapeType="1"/>
            </p:cNvSpPr>
            <p:nvPr/>
          </p:nvSpPr>
          <p:spPr bwMode="auto">
            <a:xfrm>
              <a:off x="3067" y="3141"/>
              <a:ext cx="10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36" name="Line 63"/>
            <p:cNvSpPr>
              <a:spLocks noChangeShapeType="1"/>
            </p:cNvSpPr>
            <p:nvPr/>
          </p:nvSpPr>
          <p:spPr bwMode="auto">
            <a:xfrm>
              <a:off x="3171" y="3098"/>
              <a:ext cx="0" cy="133"/>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37" name="Line 64"/>
            <p:cNvSpPr>
              <a:spLocks noChangeShapeType="1"/>
            </p:cNvSpPr>
            <p:nvPr/>
          </p:nvSpPr>
          <p:spPr bwMode="auto">
            <a:xfrm>
              <a:off x="3171" y="3368"/>
              <a:ext cx="0" cy="133"/>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38" name="Line 65"/>
            <p:cNvSpPr>
              <a:spLocks noChangeShapeType="1"/>
            </p:cNvSpPr>
            <p:nvPr/>
          </p:nvSpPr>
          <p:spPr bwMode="auto">
            <a:xfrm>
              <a:off x="3171" y="3638"/>
              <a:ext cx="0" cy="133"/>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39" name="Line 66"/>
            <p:cNvSpPr>
              <a:spLocks noChangeShapeType="1"/>
            </p:cNvSpPr>
            <p:nvPr/>
          </p:nvSpPr>
          <p:spPr bwMode="auto">
            <a:xfrm>
              <a:off x="3171" y="3908"/>
              <a:ext cx="0" cy="133"/>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40" name="Line 67"/>
            <p:cNvSpPr>
              <a:spLocks noChangeShapeType="1"/>
            </p:cNvSpPr>
            <p:nvPr/>
          </p:nvSpPr>
          <p:spPr bwMode="auto">
            <a:xfrm>
              <a:off x="3067" y="3411"/>
              <a:ext cx="10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41" name="Line 68"/>
            <p:cNvSpPr>
              <a:spLocks noChangeShapeType="1"/>
            </p:cNvSpPr>
            <p:nvPr/>
          </p:nvSpPr>
          <p:spPr bwMode="auto">
            <a:xfrm>
              <a:off x="3067" y="3681"/>
              <a:ext cx="10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2642" name="Line 69"/>
            <p:cNvSpPr>
              <a:spLocks noChangeShapeType="1"/>
            </p:cNvSpPr>
            <p:nvPr/>
          </p:nvSpPr>
          <p:spPr bwMode="auto">
            <a:xfrm>
              <a:off x="3067" y="3951"/>
              <a:ext cx="10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grpSp>
      <p:grpSp>
        <p:nvGrpSpPr>
          <p:cNvPr id="62568" name="Group 206"/>
          <p:cNvGrpSpPr>
            <a:grpSpLocks/>
          </p:cNvGrpSpPr>
          <p:nvPr/>
        </p:nvGrpSpPr>
        <p:grpSpPr bwMode="auto">
          <a:xfrm>
            <a:off x="742950" y="6059016"/>
            <a:ext cx="1524000" cy="838200"/>
            <a:chOff x="480" y="3744"/>
            <a:chExt cx="1632" cy="528"/>
          </a:xfrm>
        </p:grpSpPr>
        <p:sp>
          <p:nvSpPr>
            <p:cNvPr id="62584" name="Line 207"/>
            <p:cNvSpPr>
              <a:spLocks noChangeShapeType="1"/>
            </p:cNvSpPr>
            <p:nvPr/>
          </p:nvSpPr>
          <p:spPr bwMode="auto">
            <a:xfrm>
              <a:off x="480" y="4032"/>
              <a:ext cx="1632" cy="0"/>
            </a:xfrm>
            <a:prstGeom prst="line">
              <a:avLst/>
            </a:prstGeom>
            <a:noFill/>
            <a:ln w="9525">
              <a:solidFill>
                <a:schemeClr val="tx1"/>
              </a:solidFill>
              <a:round/>
              <a:headEnd/>
              <a:tailEnd type="stealth"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585" name="AutoShape 208"/>
            <p:cNvSpPr>
              <a:spLocks noChangeArrowheads="1"/>
            </p:cNvSpPr>
            <p:nvPr/>
          </p:nvSpPr>
          <p:spPr bwMode="auto">
            <a:xfrm>
              <a:off x="576" y="3984"/>
              <a:ext cx="288" cy="96"/>
            </a:xfrm>
            <a:prstGeom prst="roundRect">
              <a:avLst>
                <a:gd name="adj" fmla="val 50000"/>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586" name="AutoShape 209"/>
            <p:cNvSpPr>
              <a:spLocks noChangeArrowheads="1"/>
            </p:cNvSpPr>
            <p:nvPr/>
          </p:nvSpPr>
          <p:spPr bwMode="auto">
            <a:xfrm>
              <a:off x="912" y="3984"/>
              <a:ext cx="288" cy="96"/>
            </a:xfrm>
            <a:prstGeom prst="roundRect">
              <a:avLst>
                <a:gd name="adj" fmla="val 50000"/>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587" name="AutoShape 210"/>
            <p:cNvSpPr>
              <a:spLocks noChangeArrowheads="1"/>
            </p:cNvSpPr>
            <p:nvPr/>
          </p:nvSpPr>
          <p:spPr bwMode="auto">
            <a:xfrm>
              <a:off x="1296" y="3984"/>
              <a:ext cx="288" cy="96"/>
            </a:xfrm>
            <a:prstGeom prst="roundRect">
              <a:avLst>
                <a:gd name="adj" fmla="val 50000"/>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588" name="AutoShape 211"/>
            <p:cNvSpPr>
              <a:spLocks noChangeArrowheads="1"/>
            </p:cNvSpPr>
            <p:nvPr/>
          </p:nvSpPr>
          <p:spPr bwMode="auto">
            <a:xfrm>
              <a:off x="1632" y="3984"/>
              <a:ext cx="288" cy="96"/>
            </a:xfrm>
            <a:prstGeom prst="roundRect">
              <a:avLst>
                <a:gd name="adj" fmla="val 50000"/>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589" name="Line 212"/>
            <p:cNvSpPr>
              <a:spLocks noChangeShapeType="1"/>
            </p:cNvSpPr>
            <p:nvPr/>
          </p:nvSpPr>
          <p:spPr bwMode="auto">
            <a:xfrm>
              <a:off x="528" y="3792"/>
              <a:ext cx="1248" cy="0"/>
            </a:xfrm>
            <a:prstGeom prst="line">
              <a:avLst/>
            </a:prstGeom>
            <a:noFill/>
            <a:ln w="9525">
              <a:solidFill>
                <a:schemeClr val="tx1"/>
              </a:solidFill>
              <a:round/>
              <a:headEnd/>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590" name="AutoShape 213"/>
            <p:cNvSpPr>
              <a:spLocks noChangeArrowheads="1"/>
            </p:cNvSpPr>
            <p:nvPr/>
          </p:nvSpPr>
          <p:spPr bwMode="auto">
            <a:xfrm>
              <a:off x="816" y="3744"/>
              <a:ext cx="288" cy="96"/>
            </a:xfrm>
            <a:prstGeom prst="roundRect">
              <a:avLst>
                <a:gd name="adj" fmla="val 50000"/>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591" name="AutoShape 214"/>
            <p:cNvSpPr>
              <a:spLocks noChangeArrowheads="1"/>
            </p:cNvSpPr>
            <p:nvPr/>
          </p:nvSpPr>
          <p:spPr bwMode="auto">
            <a:xfrm>
              <a:off x="1200" y="3744"/>
              <a:ext cx="288" cy="96"/>
            </a:xfrm>
            <a:prstGeom prst="roundRect">
              <a:avLst>
                <a:gd name="adj" fmla="val 50000"/>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592" name="Line 215"/>
            <p:cNvSpPr>
              <a:spLocks noChangeShapeType="1"/>
            </p:cNvSpPr>
            <p:nvPr/>
          </p:nvSpPr>
          <p:spPr bwMode="auto">
            <a:xfrm flipV="1">
              <a:off x="1776" y="3792"/>
              <a:ext cx="0" cy="192"/>
            </a:xfrm>
            <a:prstGeom prst="line">
              <a:avLst/>
            </a:prstGeom>
            <a:noFill/>
            <a:ln w="9525">
              <a:solidFill>
                <a:schemeClr val="tx1"/>
              </a:solidFill>
              <a:round/>
              <a:headEnd type="stealth" w="med" len="med"/>
              <a:tailEnd type="none"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593" name="Line 216"/>
            <p:cNvSpPr>
              <a:spLocks noChangeShapeType="1"/>
            </p:cNvSpPr>
            <p:nvPr/>
          </p:nvSpPr>
          <p:spPr bwMode="auto">
            <a:xfrm flipV="1">
              <a:off x="1248" y="4024"/>
              <a:ext cx="0" cy="160"/>
            </a:xfrm>
            <a:prstGeom prst="line">
              <a:avLst/>
            </a:prstGeom>
            <a:noFill/>
            <a:ln w="9525">
              <a:solidFill>
                <a:schemeClr val="tx1"/>
              </a:solidFill>
              <a:round/>
              <a:headEnd/>
              <a:tailEnd type="stealth"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594" name="Line 217"/>
            <p:cNvSpPr>
              <a:spLocks noChangeShapeType="1"/>
            </p:cNvSpPr>
            <p:nvPr/>
          </p:nvSpPr>
          <p:spPr bwMode="auto">
            <a:xfrm>
              <a:off x="528" y="3792"/>
              <a:ext cx="0" cy="2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595" name="Line 218"/>
            <p:cNvSpPr>
              <a:spLocks noChangeShapeType="1"/>
            </p:cNvSpPr>
            <p:nvPr/>
          </p:nvSpPr>
          <p:spPr bwMode="auto">
            <a:xfrm>
              <a:off x="880" y="4032"/>
              <a:ext cx="0"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596" name="Line 219"/>
            <p:cNvSpPr>
              <a:spLocks noChangeShapeType="1"/>
            </p:cNvSpPr>
            <p:nvPr/>
          </p:nvSpPr>
          <p:spPr bwMode="auto">
            <a:xfrm>
              <a:off x="1008" y="4224"/>
              <a:ext cx="96" cy="0"/>
            </a:xfrm>
            <a:prstGeom prst="line">
              <a:avLst/>
            </a:prstGeom>
            <a:noFill/>
            <a:ln w="9525">
              <a:solidFill>
                <a:schemeClr val="tx1"/>
              </a:solidFill>
              <a:round/>
              <a:headEnd/>
              <a:tailEnd type="stealth"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597" name="AutoShape 220"/>
            <p:cNvSpPr>
              <a:spLocks noChangeArrowheads="1"/>
            </p:cNvSpPr>
            <p:nvPr/>
          </p:nvSpPr>
          <p:spPr bwMode="auto">
            <a:xfrm>
              <a:off x="740" y="4176"/>
              <a:ext cx="288" cy="96"/>
            </a:xfrm>
            <a:prstGeom prst="roundRect">
              <a:avLst>
                <a:gd name="adj" fmla="val 50000"/>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598" name="AutoShape 221"/>
            <p:cNvSpPr>
              <a:spLocks noChangeArrowheads="1"/>
            </p:cNvSpPr>
            <p:nvPr/>
          </p:nvSpPr>
          <p:spPr bwMode="auto">
            <a:xfrm>
              <a:off x="1104" y="4176"/>
              <a:ext cx="288" cy="96"/>
            </a:xfrm>
            <a:prstGeom prst="roundRect">
              <a:avLst>
                <a:gd name="adj" fmla="val 50000"/>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grpSp>
      <p:grpSp>
        <p:nvGrpSpPr>
          <p:cNvPr id="62569" name="Group 222"/>
          <p:cNvGrpSpPr>
            <a:grpSpLocks/>
          </p:cNvGrpSpPr>
          <p:nvPr/>
        </p:nvGrpSpPr>
        <p:grpSpPr bwMode="auto">
          <a:xfrm>
            <a:off x="742950" y="8566652"/>
            <a:ext cx="1658938" cy="977900"/>
            <a:chOff x="427" y="4748"/>
            <a:chExt cx="1407" cy="942"/>
          </a:xfrm>
        </p:grpSpPr>
        <p:sp>
          <p:nvSpPr>
            <p:cNvPr id="62570" name="Line 223"/>
            <p:cNvSpPr>
              <a:spLocks noChangeShapeType="1"/>
            </p:cNvSpPr>
            <p:nvPr/>
          </p:nvSpPr>
          <p:spPr bwMode="auto">
            <a:xfrm>
              <a:off x="672" y="5184"/>
              <a:ext cx="96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571" name="Line 224"/>
            <p:cNvSpPr>
              <a:spLocks noChangeShapeType="1"/>
            </p:cNvSpPr>
            <p:nvPr/>
          </p:nvSpPr>
          <p:spPr bwMode="auto">
            <a:xfrm>
              <a:off x="1112" y="4908"/>
              <a:ext cx="0" cy="57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62572" name="Text Box 225"/>
            <p:cNvSpPr txBox="1">
              <a:spLocks noChangeArrowheads="1"/>
            </p:cNvSpPr>
            <p:nvPr/>
          </p:nvSpPr>
          <p:spPr bwMode="auto">
            <a:xfrm>
              <a:off x="611" y="4748"/>
              <a:ext cx="960"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600">
                  <a:latin typeface="HG丸ｺﾞｼｯｸM-PRO" panose="020F0600000000000000" pitchFamily="50" charset="-128"/>
                  <a:ea typeface="HG丸ｺﾞｼｯｸM-PRO" panose="020F0600000000000000" pitchFamily="50" charset="-128"/>
                </a:rPr>
                <a:t>やせ型</a:t>
              </a:r>
            </a:p>
          </p:txBody>
        </p:sp>
        <p:sp>
          <p:nvSpPr>
            <p:cNvPr id="62573" name="Text Box 226"/>
            <p:cNvSpPr txBox="1">
              <a:spLocks noChangeArrowheads="1"/>
            </p:cNvSpPr>
            <p:nvPr/>
          </p:nvSpPr>
          <p:spPr bwMode="auto">
            <a:xfrm>
              <a:off x="729" y="5512"/>
              <a:ext cx="767"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600">
                  <a:latin typeface="HG丸ｺﾞｼｯｸM-PRO" panose="020F0600000000000000" pitchFamily="50" charset="-128"/>
                  <a:ea typeface="HG丸ｺﾞｼｯｸM-PRO" panose="020F0600000000000000" pitchFamily="50" charset="-128"/>
                </a:rPr>
                <a:t>ぽっちゃり型</a:t>
              </a:r>
            </a:p>
          </p:txBody>
        </p:sp>
        <p:sp>
          <p:nvSpPr>
            <p:cNvPr id="62574" name="Text Box 227"/>
            <p:cNvSpPr txBox="1">
              <a:spLocks noChangeArrowheads="1"/>
            </p:cNvSpPr>
            <p:nvPr/>
          </p:nvSpPr>
          <p:spPr bwMode="auto">
            <a:xfrm>
              <a:off x="427" y="5028"/>
              <a:ext cx="235" cy="3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600">
                  <a:latin typeface="HG丸ｺﾞｼｯｸM-PRO" panose="020F0600000000000000" pitchFamily="50" charset="-128"/>
                  <a:ea typeface="HG丸ｺﾞｼｯｸM-PRO" panose="020F0600000000000000" pitchFamily="50" charset="-128"/>
                </a:rPr>
                <a:t>若年</a:t>
              </a:r>
            </a:p>
          </p:txBody>
        </p:sp>
        <p:sp>
          <p:nvSpPr>
            <p:cNvPr id="62575" name="Oval 228"/>
            <p:cNvSpPr>
              <a:spLocks noChangeAspect="1" noChangeArrowheads="1"/>
            </p:cNvSpPr>
            <p:nvPr/>
          </p:nvSpPr>
          <p:spPr bwMode="auto">
            <a:xfrm>
              <a:off x="1196" y="4992"/>
              <a:ext cx="39" cy="3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576" name="Oval 229"/>
            <p:cNvSpPr>
              <a:spLocks noChangeAspect="1" noChangeArrowheads="1"/>
            </p:cNvSpPr>
            <p:nvPr/>
          </p:nvSpPr>
          <p:spPr bwMode="auto">
            <a:xfrm>
              <a:off x="1296" y="5088"/>
              <a:ext cx="39" cy="3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577" name="Oval 230"/>
            <p:cNvSpPr>
              <a:spLocks noChangeAspect="1" noChangeArrowheads="1"/>
            </p:cNvSpPr>
            <p:nvPr/>
          </p:nvSpPr>
          <p:spPr bwMode="auto">
            <a:xfrm>
              <a:off x="1008" y="5040"/>
              <a:ext cx="39" cy="3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578" name="Oval 231"/>
            <p:cNvSpPr>
              <a:spLocks noChangeAspect="1" noChangeArrowheads="1"/>
            </p:cNvSpPr>
            <p:nvPr/>
          </p:nvSpPr>
          <p:spPr bwMode="auto">
            <a:xfrm>
              <a:off x="816" y="5088"/>
              <a:ext cx="39" cy="3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579" name="Oval 232"/>
            <p:cNvSpPr>
              <a:spLocks noChangeAspect="1" noChangeArrowheads="1"/>
            </p:cNvSpPr>
            <p:nvPr/>
          </p:nvSpPr>
          <p:spPr bwMode="auto">
            <a:xfrm>
              <a:off x="1152" y="5280"/>
              <a:ext cx="39" cy="3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580" name="Oval 233"/>
            <p:cNvSpPr>
              <a:spLocks noChangeAspect="1" noChangeArrowheads="1"/>
            </p:cNvSpPr>
            <p:nvPr/>
          </p:nvSpPr>
          <p:spPr bwMode="auto">
            <a:xfrm>
              <a:off x="1248" y="5328"/>
              <a:ext cx="39" cy="3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581" name="Oval 234"/>
            <p:cNvSpPr>
              <a:spLocks noChangeAspect="1" noChangeArrowheads="1"/>
            </p:cNvSpPr>
            <p:nvPr/>
          </p:nvSpPr>
          <p:spPr bwMode="auto">
            <a:xfrm>
              <a:off x="912" y="5232"/>
              <a:ext cx="39" cy="3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582" name="Oval 235"/>
            <p:cNvSpPr>
              <a:spLocks noChangeAspect="1" noChangeArrowheads="1"/>
            </p:cNvSpPr>
            <p:nvPr/>
          </p:nvSpPr>
          <p:spPr bwMode="auto">
            <a:xfrm>
              <a:off x="1017" y="5304"/>
              <a:ext cx="39" cy="3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62583" name="Text Box 236"/>
            <p:cNvSpPr txBox="1">
              <a:spLocks noChangeArrowheads="1"/>
            </p:cNvSpPr>
            <p:nvPr/>
          </p:nvSpPr>
          <p:spPr bwMode="auto">
            <a:xfrm>
              <a:off x="1599" y="5040"/>
              <a:ext cx="235" cy="3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50000"/>
                </a:spcBef>
                <a:buFontTx/>
                <a:buNone/>
              </a:pPr>
              <a:r>
                <a:rPr lang="ja-JP" altLang="en-US" sz="600">
                  <a:latin typeface="HG丸ｺﾞｼｯｸM-PRO" panose="020F0600000000000000" pitchFamily="50" charset="-128"/>
                  <a:ea typeface="HG丸ｺﾞｼｯｸM-PRO" panose="020F0600000000000000" pitchFamily="50" charset="-128"/>
                </a:rPr>
                <a:t>熟年</a:t>
              </a: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3"/>
          <p:cNvSpPr>
            <a:spLocks noChangeArrowheads="1"/>
          </p:cNvSpPr>
          <p:nvPr/>
        </p:nvSpPr>
        <p:spPr bwMode="auto">
          <a:xfrm>
            <a:off x="71438" y="36513"/>
            <a:ext cx="67659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latin typeface="HG丸ｺﾞｼｯｸM-PRO" panose="020F0600000000000000" pitchFamily="50" charset="-128"/>
                <a:ea typeface="HG丸ｺﾞｼｯｸM-PRO" panose="020F0600000000000000" pitchFamily="50" charset="-128"/>
              </a:rPr>
              <a:t>５</a:t>
            </a:r>
            <a:r>
              <a:rPr lang="en-US" altLang="ja-JP" sz="1800" b="1">
                <a:latin typeface="HG丸ｺﾞｼｯｸM-PRO" panose="020F0600000000000000" pitchFamily="50" charset="-128"/>
                <a:ea typeface="HG丸ｺﾞｼｯｸM-PRO" panose="020F0600000000000000" pitchFamily="50" charset="-128"/>
              </a:rPr>
              <a:t>.</a:t>
            </a:r>
            <a:r>
              <a:rPr lang="ja-JP" altLang="en-US" sz="1800" b="1">
                <a:latin typeface="HG丸ｺﾞｼｯｸM-PRO" panose="020F0600000000000000" pitchFamily="50" charset="-128"/>
                <a:ea typeface="HG丸ｺﾞｼｯｸM-PRO" panose="020F0600000000000000" pitchFamily="50" charset="-128"/>
              </a:rPr>
              <a:t>４　新ＱＣ七つ道具とはどんなもの、どんなときに使うもの</a:t>
            </a:r>
          </a:p>
        </p:txBody>
      </p:sp>
      <p:sp>
        <p:nvSpPr>
          <p:cNvPr id="64515" name="Rectangle 4"/>
          <p:cNvSpPr>
            <a:spLocks noChangeArrowheads="1"/>
          </p:cNvSpPr>
          <p:nvPr/>
        </p:nvSpPr>
        <p:spPr bwMode="auto">
          <a:xfrm>
            <a:off x="71438" y="431800"/>
            <a:ext cx="19145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latin typeface="HG丸ｺﾞｼｯｸM-PRO" panose="020F0600000000000000" pitchFamily="50" charset="-128"/>
                <a:ea typeface="HG丸ｺﾞｼｯｸM-PRO" panose="020F0600000000000000" pitchFamily="50" charset="-128"/>
              </a:rPr>
              <a:t>５</a:t>
            </a:r>
            <a:r>
              <a:rPr lang="en-US" altLang="ja-JP" sz="1600" b="1">
                <a:latin typeface="HG丸ｺﾞｼｯｸM-PRO" panose="020F0600000000000000" pitchFamily="50" charset="-128"/>
                <a:ea typeface="HG丸ｺﾞｼｯｸM-PRO" panose="020F0600000000000000" pitchFamily="50" charset="-128"/>
              </a:rPr>
              <a:t>.</a:t>
            </a:r>
            <a:r>
              <a:rPr lang="ja-JP" altLang="en-US" sz="1600" b="1">
                <a:latin typeface="HG丸ｺﾞｼｯｸM-PRO" panose="020F0600000000000000" pitchFamily="50" charset="-128"/>
                <a:ea typeface="HG丸ｺﾞｼｯｸM-PRO" panose="020F0600000000000000" pitchFamily="50" charset="-128"/>
              </a:rPr>
              <a:t>４</a:t>
            </a:r>
            <a:r>
              <a:rPr lang="en-US" altLang="ja-JP" sz="1600" b="1">
                <a:latin typeface="HG丸ｺﾞｼｯｸM-PRO" panose="020F0600000000000000" pitchFamily="50" charset="-128"/>
                <a:ea typeface="HG丸ｺﾞｼｯｸM-PRO" panose="020F0600000000000000" pitchFamily="50" charset="-128"/>
              </a:rPr>
              <a:t>.</a:t>
            </a:r>
            <a:r>
              <a:rPr lang="ja-JP" altLang="en-US" sz="1600" b="1">
                <a:latin typeface="HG丸ｺﾞｼｯｸM-PRO" panose="020F0600000000000000" pitchFamily="50" charset="-128"/>
                <a:ea typeface="HG丸ｺﾞｼｯｸM-PRO" panose="020F0600000000000000" pitchFamily="50" charset="-128"/>
              </a:rPr>
              <a:t>１　親和図法</a:t>
            </a:r>
          </a:p>
        </p:txBody>
      </p:sp>
      <p:sp>
        <p:nvSpPr>
          <p:cNvPr id="64516" name="Rectangle 5"/>
          <p:cNvSpPr>
            <a:spLocks noChangeArrowheads="1"/>
          </p:cNvSpPr>
          <p:nvPr/>
        </p:nvSpPr>
        <p:spPr bwMode="auto">
          <a:xfrm>
            <a:off x="107950" y="849313"/>
            <a:ext cx="22336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（１）親和図法とは</a:t>
            </a:r>
          </a:p>
        </p:txBody>
      </p:sp>
      <p:sp>
        <p:nvSpPr>
          <p:cNvPr id="64517" name="Rectangle 6"/>
          <p:cNvSpPr>
            <a:spLocks noChangeArrowheads="1"/>
          </p:cNvSpPr>
          <p:nvPr/>
        </p:nvSpPr>
        <p:spPr bwMode="auto">
          <a:xfrm>
            <a:off x="107950" y="1985963"/>
            <a:ext cx="23907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（２）どんな時に使うもの</a:t>
            </a:r>
          </a:p>
        </p:txBody>
      </p:sp>
      <p:sp>
        <p:nvSpPr>
          <p:cNvPr id="64518" name="Rectangle 7"/>
          <p:cNvSpPr>
            <a:spLocks noChangeArrowheads="1"/>
          </p:cNvSpPr>
          <p:nvPr/>
        </p:nvSpPr>
        <p:spPr bwMode="auto">
          <a:xfrm>
            <a:off x="107950" y="3152775"/>
            <a:ext cx="20320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（３）作成の手順と注意点</a:t>
            </a:r>
          </a:p>
        </p:txBody>
      </p:sp>
      <p:sp>
        <p:nvSpPr>
          <p:cNvPr id="64519" name="Rectangle 8"/>
          <p:cNvSpPr>
            <a:spLocks noChangeArrowheads="1"/>
          </p:cNvSpPr>
          <p:nvPr/>
        </p:nvSpPr>
        <p:spPr bwMode="auto">
          <a:xfrm>
            <a:off x="539750" y="1098550"/>
            <a:ext cx="5910263" cy="819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10000"/>
              </a:lnSpc>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未来・将来の問題など、もやもやとはっきりしない問題点について、事実、推定、予測</a:t>
            </a:r>
            <a:br>
              <a:rPr lang="ja-JP" altLang="en-US" sz="1100" dirty="0">
                <a:latin typeface="HG丸ｺﾞｼｯｸM-PRO" panose="020F0600000000000000" pitchFamily="50" charset="-128"/>
                <a:ea typeface="HG丸ｺﾞｼｯｸM-PRO" panose="020F0600000000000000" pitchFamily="50" charset="-128"/>
              </a:rPr>
            </a:br>
            <a:r>
              <a:rPr lang="ja-JP" altLang="en-US" sz="1100" dirty="0">
                <a:latin typeface="HG丸ｺﾞｼｯｸM-PRO" panose="020F0600000000000000" pitchFamily="50" charset="-128"/>
                <a:ea typeface="HG丸ｺﾞｼｯｸM-PRO" panose="020F0600000000000000" pitchFamily="50" charset="-128"/>
              </a:rPr>
              <a:t>意見、発想の構造を言語データでとらえ、相互の関係を親和性によって、統合した図を</a:t>
            </a:r>
            <a:br>
              <a:rPr lang="ja-JP" altLang="en-US" sz="1100" dirty="0">
                <a:latin typeface="HG丸ｺﾞｼｯｸM-PRO" panose="020F0600000000000000" pitchFamily="50" charset="-128"/>
                <a:ea typeface="HG丸ｺﾞｼｯｸM-PRO" panose="020F0600000000000000" pitchFamily="50" charset="-128"/>
              </a:rPr>
            </a:br>
            <a:r>
              <a:rPr lang="ja-JP" altLang="en-US" sz="1100" dirty="0">
                <a:latin typeface="HG丸ｺﾞｼｯｸM-PRO" panose="020F0600000000000000" pitchFamily="50" charset="-128"/>
                <a:ea typeface="HG丸ｺﾞｼｯｸM-PRO" panose="020F0600000000000000" pitchFamily="50" charset="-128"/>
              </a:rPr>
              <a:t>つくることで、解決すべき問題の所在・形態を</a:t>
            </a:r>
            <a:r>
              <a:rPr lang="ja-JP" altLang="en-US" sz="1100" b="1" dirty="0">
                <a:latin typeface="HG丸ｺﾞｼｯｸM-PRO" panose="020F0600000000000000" pitchFamily="50" charset="-128"/>
                <a:ea typeface="HG丸ｺﾞｼｯｸM-PRO" panose="020F0600000000000000" pitchFamily="50" charset="-128"/>
              </a:rPr>
              <a:t>“明確”</a:t>
            </a:r>
            <a:r>
              <a:rPr lang="ja-JP" altLang="en-US" sz="1100" dirty="0">
                <a:latin typeface="HG丸ｺﾞｼｯｸM-PRO" panose="020F0600000000000000" pitchFamily="50" charset="-128"/>
                <a:ea typeface="HG丸ｺﾞｼｯｸM-PRO" panose="020F0600000000000000" pitchFamily="50" charset="-128"/>
              </a:rPr>
              <a:t>にする手法のこと。</a:t>
            </a:r>
          </a:p>
          <a:p>
            <a:pPr eaLnBrk="1" hangingPunct="1">
              <a:lnSpc>
                <a:spcPct val="110000"/>
              </a:lnSpc>
              <a:spcBef>
                <a:spcPct val="0"/>
              </a:spcBef>
              <a:buFontTx/>
              <a:buNone/>
            </a:pPr>
            <a:r>
              <a:rPr lang="en-US" altLang="ja-JP" sz="1100" dirty="0">
                <a:latin typeface="HG丸ｺﾞｼｯｸM-PRO" panose="020F0600000000000000" pitchFamily="50" charset="-128"/>
                <a:ea typeface="HG丸ｺﾞｼｯｸM-PRO" panose="020F0600000000000000" pitchFamily="50" charset="-128"/>
              </a:rPr>
              <a:t>※</a:t>
            </a:r>
            <a:r>
              <a:rPr lang="ja-JP" altLang="en-US" sz="1100" dirty="0">
                <a:latin typeface="HG丸ｺﾞｼｯｸM-PRO" panose="020F0600000000000000" pitchFamily="50" charset="-128"/>
                <a:ea typeface="HG丸ｺﾞｼｯｸM-PRO" panose="020F0600000000000000" pitchFamily="50" charset="-128"/>
              </a:rPr>
              <a:t>ＫＪ法（考案者：川喜多二郎氏）に由来する。</a:t>
            </a:r>
          </a:p>
        </p:txBody>
      </p:sp>
      <p:sp>
        <p:nvSpPr>
          <p:cNvPr id="64520" name="Rectangle 9"/>
          <p:cNvSpPr>
            <a:spLocks noChangeArrowheads="1"/>
          </p:cNvSpPr>
          <p:nvPr/>
        </p:nvSpPr>
        <p:spPr bwMode="auto">
          <a:xfrm>
            <a:off x="539750" y="2328863"/>
            <a:ext cx="5872163" cy="7413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10000"/>
              </a:lnSpc>
              <a:spcBef>
                <a:spcPct val="0"/>
              </a:spcBef>
              <a:buFontTx/>
              <a:buNone/>
            </a:pPr>
            <a:r>
              <a:rPr lang="en-US" altLang="ja-JP" sz="1100">
                <a:latin typeface="HG丸ｺﾞｼｯｸM-PRO" panose="020F0600000000000000" pitchFamily="50" charset="-128"/>
                <a:ea typeface="HG丸ｺﾞｼｯｸM-PRO" panose="020F0600000000000000" pitchFamily="50" charset="-128"/>
              </a:rPr>
              <a:t>①</a:t>
            </a:r>
            <a:r>
              <a:rPr lang="ja-JP" altLang="en-US" sz="1100">
                <a:latin typeface="HG丸ｺﾞｼｯｸM-PRO" panose="020F0600000000000000" pitchFamily="50" charset="-128"/>
                <a:ea typeface="HG丸ｺﾞｼｯｸM-PRO" panose="020F0600000000000000" pitchFamily="50" charset="-128"/>
              </a:rPr>
              <a:t>みんなの意思を統一したい</a:t>
            </a:r>
          </a:p>
          <a:p>
            <a:pPr eaLnBrk="1" hangingPunct="1">
              <a:lnSpc>
                <a:spcPct val="110000"/>
              </a:lnSpc>
              <a:spcBef>
                <a:spcPct val="0"/>
              </a:spcBef>
              <a:buFontTx/>
              <a:buNone/>
            </a:pPr>
            <a:r>
              <a:rPr lang="ja-JP" altLang="en-US" sz="1100">
                <a:latin typeface="HG丸ｺﾞｼｯｸM-PRO" panose="020F0600000000000000" pitchFamily="50" charset="-128"/>
                <a:ea typeface="HG丸ｺﾞｼｯｸM-PRO" panose="020F0600000000000000" pitchFamily="50" charset="-128"/>
              </a:rPr>
              <a:t>　（例）ＱＣサークルを活発にするにはどうすればよいか？</a:t>
            </a:r>
          </a:p>
          <a:p>
            <a:pPr eaLnBrk="1" hangingPunct="1">
              <a:lnSpc>
                <a:spcPct val="110000"/>
              </a:lnSpc>
              <a:spcBef>
                <a:spcPct val="0"/>
              </a:spcBef>
              <a:buFontTx/>
              <a:buNone/>
            </a:pPr>
            <a:r>
              <a:rPr lang="ja-JP" altLang="en-US" sz="1100">
                <a:latin typeface="HG丸ｺﾞｼｯｸM-PRO" panose="020F0600000000000000" pitchFamily="50" charset="-128"/>
                <a:ea typeface="HG丸ｺﾞｼｯｸM-PRO" panose="020F0600000000000000" pitchFamily="50" charset="-128"/>
              </a:rPr>
              <a:t>②問題を見極めたい</a:t>
            </a:r>
          </a:p>
          <a:p>
            <a:pPr eaLnBrk="1" hangingPunct="1">
              <a:lnSpc>
                <a:spcPct val="110000"/>
              </a:lnSpc>
              <a:spcBef>
                <a:spcPct val="0"/>
              </a:spcBef>
              <a:buFontTx/>
              <a:buNone/>
            </a:pPr>
            <a:r>
              <a:rPr lang="ja-JP" altLang="en-US" sz="1100">
                <a:latin typeface="HG丸ｺﾞｼｯｸM-PRO" panose="020F0600000000000000" pitchFamily="50" charset="-128"/>
                <a:ea typeface="HG丸ｺﾞｼｯｸM-PRO" panose="020F0600000000000000" pitchFamily="50" charset="-128"/>
              </a:rPr>
              <a:t>　（例）職場の問題点は何か？</a:t>
            </a:r>
          </a:p>
        </p:txBody>
      </p:sp>
      <p:sp>
        <p:nvSpPr>
          <p:cNvPr id="64521" name="Rectangle 10"/>
          <p:cNvSpPr>
            <a:spLocks noChangeArrowheads="1"/>
          </p:cNvSpPr>
          <p:nvPr/>
        </p:nvSpPr>
        <p:spPr bwMode="auto">
          <a:xfrm>
            <a:off x="539750" y="3489325"/>
            <a:ext cx="6027738" cy="14382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100">
                <a:latin typeface="HG丸ｺﾞｼｯｸM-PRO" panose="020F0600000000000000" pitchFamily="50" charset="-128"/>
                <a:ea typeface="HG丸ｺﾞｼｯｸM-PRO" panose="020F0600000000000000" pitchFamily="50" charset="-128"/>
              </a:rPr>
              <a:t>①</a:t>
            </a:r>
            <a:r>
              <a:rPr lang="ja-JP" altLang="en-US" sz="1100">
                <a:latin typeface="HG丸ｺﾞｼｯｸM-PRO" panose="020F0600000000000000" pitchFamily="50" charset="-128"/>
                <a:ea typeface="HG丸ｺﾞｼｯｸM-PRO" panose="020F0600000000000000" pitchFamily="50" charset="-128"/>
              </a:rPr>
              <a:t>テーマを決める。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・問題の本質を明らかにしたいもの　・考えをまとめたいもの　・発想を得たいもの など</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②</a:t>
            </a:r>
            <a:r>
              <a:rPr lang="en-US" altLang="ja-JP" sz="1100">
                <a:latin typeface="HG丸ｺﾞｼｯｸM-PRO" panose="020F0600000000000000" pitchFamily="50" charset="-128"/>
                <a:ea typeface="HG丸ｺﾞｼｯｸM-PRO" panose="020F0600000000000000" pitchFamily="50" charset="-128"/>
              </a:rPr>
              <a:t>｢</a:t>
            </a:r>
            <a:r>
              <a:rPr lang="ja-JP" altLang="en-US" sz="1100">
                <a:latin typeface="HG丸ｺﾞｼｯｸM-PRO" panose="020F0600000000000000" pitchFamily="50" charset="-128"/>
                <a:ea typeface="HG丸ｺﾞｼｯｸM-PRO" panose="020F0600000000000000" pitchFamily="50" charset="-128"/>
              </a:rPr>
              <a:t>見た</a:t>
            </a:r>
            <a:r>
              <a:rPr lang="en-US" altLang="ja-JP" sz="1100">
                <a:latin typeface="HG丸ｺﾞｼｯｸM-PRO" panose="020F0600000000000000" pitchFamily="50" charset="-128"/>
                <a:ea typeface="HG丸ｺﾞｼｯｸM-PRO" panose="020F0600000000000000" pitchFamily="50" charset="-128"/>
              </a:rPr>
              <a:t>｣｢</a:t>
            </a:r>
            <a:r>
              <a:rPr lang="ja-JP" altLang="en-US" sz="1100">
                <a:latin typeface="HG丸ｺﾞｼｯｸM-PRO" panose="020F0600000000000000" pitchFamily="50" charset="-128"/>
                <a:ea typeface="HG丸ｺﾞｼｯｸM-PRO" panose="020F0600000000000000" pitchFamily="50" charset="-128"/>
              </a:rPr>
              <a:t>聞いた</a:t>
            </a:r>
            <a:r>
              <a:rPr lang="en-US" altLang="ja-JP" sz="1100">
                <a:latin typeface="HG丸ｺﾞｼｯｸM-PRO" panose="020F0600000000000000" pitchFamily="50" charset="-128"/>
                <a:ea typeface="HG丸ｺﾞｼｯｸM-PRO" panose="020F0600000000000000" pitchFamily="50" charset="-128"/>
              </a:rPr>
              <a:t>｣｢</a:t>
            </a:r>
            <a:r>
              <a:rPr lang="ja-JP" altLang="en-US" sz="1100">
                <a:latin typeface="HG丸ｺﾞｼｯｸM-PRO" panose="020F0600000000000000" pitchFamily="50" charset="-128"/>
                <a:ea typeface="HG丸ｺﾞｼｯｸM-PRO" panose="020F0600000000000000" pitchFamily="50" charset="-128"/>
              </a:rPr>
              <a:t>感じた</a:t>
            </a:r>
            <a:r>
              <a:rPr lang="en-US" altLang="ja-JP" sz="1100">
                <a:latin typeface="HG丸ｺﾞｼｯｸM-PRO" panose="020F0600000000000000" pitchFamily="50" charset="-128"/>
                <a:ea typeface="HG丸ｺﾞｼｯｸM-PRO" panose="020F0600000000000000" pitchFamily="50" charset="-128"/>
              </a:rPr>
              <a:t>｣｢</a:t>
            </a:r>
            <a:r>
              <a:rPr lang="ja-JP" altLang="en-US" sz="1100">
                <a:latin typeface="HG丸ｺﾞｼｯｸM-PRO" panose="020F0600000000000000" pitchFamily="50" charset="-128"/>
                <a:ea typeface="HG丸ｺﾞｼｯｸM-PRO" panose="020F0600000000000000" pitchFamily="50" charset="-128"/>
              </a:rPr>
              <a:t>考えた</a:t>
            </a:r>
            <a:r>
              <a:rPr lang="en-US" altLang="ja-JP" sz="1100">
                <a:latin typeface="HG丸ｺﾞｼｯｸM-PRO" panose="020F0600000000000000" pitchFamily="50" charset="-128"/>
                <a:ea typeface="HG丸ｺﾞｼｯｸM-PRO" panose="020F0600000000000000" pitchFamily="50" charset="-128"/>
              </a:rPr>
              <a:t>｣｢</a:t>
            </a:r>
            <a:r>
              <a:rPr lang="ja-JP" altLang="en-US" sz="1100">
                <a:latin typeface="HG丸ｺﾞｼｯｸM-PRO" panose="020F0600000000000000" pitchFamily="50" charset="-128"/>
                <a:ea typeface="HG丸ｺﾞｼｯｸM-PRO" panose="020F0600000000000000" pitchFamily="50" charset="-128"/>
              </a:rPr>
              <a:t>調べた</a:t>
            </a:r>
            <a:r>
              <a:rPr lang="en-US" altLang="ja-JP" sz="1100">
                <a:latin typeface="HG丸ｺﾞｼｯｸM-PRO" panose="020F0600000000000000" pitchFamily="50" charset="-128"/>
                <a:ea typeface="HG丸ｺﾞｼｯｸM-PRO" panose="020F0600000000000000" pitchFamily="50" charset="-128"/>
              </a:rPr>
              <a:t>｣</a:t>
            </a:r>
            <a:r>
              <a:rPr lang="ja-JP" altLang="en-US" sz="1100">
                <a:latin typeface="HG丸ｺﾞｼｯｸM-PRO" panose="020F0600000000000000" pitchFamily="50" charset="-128"/>
                <a:ea typeface="HG丸ｺﾞｼｯｸM-PRO" panose="020F0600000000000000" pitchFamily="50" charset="-128"/>
              </a:rPr>
              <a:t>ことをカードに書く。</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・ズバリとした表現で　・簡潔で短い文にまとめる　・主語＋述語で表現</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③親和性（似ている、近い、ほとんど同じ）のあるカードを寄せて集める。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④どのグループにも入らないカードは、そのまま（ひとりぼっち）にしておく。</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⑤寄り集まったカードをまとめて表札「親和カード」を作る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⑥レイアウトをよく考えて親和図を完成させる。</a:t>
            </a:r>
          </a:p>
        </p:txBody>
      </p:sp>
      <p:sp>
        <p:nvSpPr>
          <p:cNvPr id="64522" name="Rectangle 17"/>
          <p:cNvSpPr>
            <a:spLocks noChangeArrowheads="1"/>
          </p:cNvSpPr>
          <p:nvPr/>
        </p:nvSpPr>
        <p:spPr bwMode="auto">
          <a:xfrm>
            <a:off x="1519238" y="5492750"/>
            <a:ext cx="4208462" cy="1525588"/>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1800">
              <a:latin typeface="HG丸ｺﾞｼｯｸM-PRO" panose="020F0600000000000000" pitchFamily="50" charset="-128"/>
              <a:ea typeface="HG丸ｺﾞｼｯｸM-PRO" panose="020F0600000000000000" pitchFamily="50" charset="-128"/>
            </a:endParaRPr>
          </a:p>
        </p:txBody>
      </p:sp>
      <p:sp>
        <p:nvSpPr>
          <p:cNvPr id="64523" name="Rectangle 18"/>
          <p:cNvSpPr>
            <a:spLocks noChangeArrowheads="1"/>
          </p:cNvSpPr>
          <p:nvPr/>
        </p:nvSpPr>
        <p:spPr bwMode="auto">
          <a:xfrm>
            <a:off x="1592263" y="5721350"/>
            <a:ext cx="1993900" cy="1144588"/>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1800">
              <a:latin typeface="HG丸ｺﾞｼｯｸM-PRO" panose="020F0600000000000000" pitchFamily="50" charset="-128"/>
              <a:ea typeface="HG丸ｺﾞｼｯｸM-PRO" panose="020F0600000000000000" pitchFamily="50" charset="-128"/>
            </a:endParaRPr>
          </a:p>
        </p:txBody>
      </p:sp>
      <p:sp>
        <p:nvSpPr>
          <p:cNvPr id="64524" name="Rectangle 19"/>
          <p:cNvSpPr>
            <a:spLocks noChangeArrowheads="1"/>
          </p:cNvSpPr>
          <p:nvPr/>
        </p:nvSpPr>
        <p:spPr bwMode="auto">
          <a:xfrm>
            <a:off x="2109788" y="5568950"/>
            <a:ext cx="885825" cy="228600"/>
          </a:xfrm>
          <a:prstGeom prst="rect">
            <a:avLst/>
          </a:prstGeom>
          <a:solidFill>
            <a:schemeClr val="bg1"/>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親和カード</a:t>
            </a:r>
          </a:p>
        </p:txBody>
      </p:sp>
      <p:sp>
        <p:nvSpPr>
          <p:cNvPr id="64525" name="Rectangle 20"/>
          <p:cNvSpPr>
            <a:spLocks noChangeArrowheads="1"/>
          </p:cNvSpPr>
          <p:nvPr/>
        </p:nvSpPr>
        <p:spPr bwMode="auto">
          <a:xfrm>
            <a:off x="1739900" y="6178550"/>
            <a:ext cx="739775" cy="230188"/>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データカード</a:t>
            </a:r>
          </a:p>
        </p:txBody>
      </p:sp>
      <p:sp>
        <p:nvSpPr>
          <p:cNvPr id="64526" name="Rectangle 21"/>
          <p:cNvSpPr>
            <a:spLocks noChangeArrowheads="1"/>
          </p:cNvSpPr>
          <p:nvPr/>
        </p:nvSpPr>
        <p:spPr bwMode="auto">
          <a:xfrm>
            <a:off x="1739900" y="6483350"/>
            <a:ext cx="739775" cy="2286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データカード</a:t>
            </a:r>
          </a:p>
        </p:txBody>
      </p:sp>
      <p:sp>
        <p:nvSpPr>
          <p:cNvPr id="64527" name="Rectangle 22"/>
          <p:cNvSpPr>
            <a:spLocks noChangeArrowheads="1"/>
          </p:cNvSpPr>
          <p:nvPr/>
        </p:nvSpPr>
        <p:spPr bwMode="auto">
          <a:xfrm>
            <a:off x="2700338" y="6178550"/>
            <a:ext cx="738187" cy="230188"/>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データカード</a:t>
            </a:r>
          </a:p>
        </p:txBody>
      </p:sp>
      <p:sp>
        <p:nvSpPr>
          <p:cNvPr id="64528" name="Rectangle 23"/>
          <p:cNvSpPr>
            <a:spLocks noChangeArrowheads="1"/>
          </p:cNvSpPr>
          <p:nvPr/>
        </p:nvSpPr>
        <p:spPr bwMode="auto">
          <a:xfrm>
            <a:off x="1666875" y="6026150"/>
            <a:ext cx="885825" cy="763588"/>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1800">
              <a:latin typeface="HG丸ｺﾞｼｯｸM-PRO" panose="020F0600000000000000" pitchFamily="50" charset="-128"/>
              <a:ea typeface="HG丸ｺﾞｼｯｸM-PRO" panose="020F0600000000000000" pitchFamily="50" charset="-128"/>
            </a:endParaRPr>
          </a:p>
        </p:txBody>
      </p:sp>
      <p:sp>
        <p:nvSpPr>
          <p:cNvPr id="64529" name="Rectangle 24"/>
          <p:cNvSpPr>
            <a:spLocks noChangeArrowheads="1"/>
          </p:cNvSpPr>
          <p:nvPr/>
        </p:nvSpPr>
        <p:spPr bwMode="auto">
          <a:xfrm>
            <a:off x="2700338" y="6483350"/>
            <a:ext cx="738187" cy="2286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データカード</a:t>
            </a:r>
          </a:p>
        </p:txBody>
      </p:sp>
      <p:sp>
        <p:nvSpPr>
          <p:cNvPr id="64530" name="Rectangle 25"/>
          <p:cNvSpPr>
            <a:spLocks noChangeArrowheads="1"/>
          </p:cNvSpPr>
          <p:nvPr/>
        </p:nvSpPr>
        <p:spPr bwMode="auto">
          <a:xfrm>
            <a:off x="2627313" y="6026150"/>
            <a:ext cx="885825" cy="763588"/>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1800">
              <a:latin typeface="HG丸ｺﾞｼｯｸM-PRO" panose="020F0600000000000000" pitchFamily="50" charset="-128"/>
              <a:ea typeface="HG丸ｺﾞｼｯｸM-PRO" panose="020F0600000000000000" pitchFamily="50" charset="-128"/>
            </a:endParaRPr>
          </a:p>
        </p:txBody>
      </p:sp>
      <p:sp>
        <p:nvSpPr>
          <p:cNvPr id="64531" name="Rectangle 26"/>
          <p:cNvSpPr>
            <a:spLocks noChangeArrowheads="1"/>
          </p:cNvSpPr>
          <p:nvPr/>
        </p:nvSpPr>
        <p:spPr bwMode="auto">
          <a:xfrm>
            <a:off x="1739900" y="5875338"/>
            <a:ext cx="739775" cy="228600"/>
          </a:xfrm>
          <a:prstGeom prst="rect">
            <a:avLst/>
          </a:prstGeom>
          <a:solidFill>
            <a:schemeClr val="bg1"/>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親和カード</a:t>
            </a:r>
          </a:p>
        </p:txBody>
      </p:sp>
      <p:sp>
        <p:nvSpPr>
          <p:cNvPr id="64532" name="Rectangle 27"/>
          <p:cNvSpPr>
            <a:spLocks noChangeArrowheads="1"/>
          </p:cNvSpPr>
          <p:nvPr/>
        </p:nvSpPr>
        <p:spPr bwMode="auto">
          <a:xfrm>
            <a:off x="2700338" y="5875338"/>
            <a:ext cx="738187" cy="228600"/>
          </a:xfrm>
          <a:prstGeom prst="rect">
            <a:avLst/>
          </a:prstGeom>
          <a:solidFill>
            <a:schemeClr val="bg1"/>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親和カード</a:t>
            </a:r>
          </a:p>
        </p:txBody>
      </p:sp>
      <p:sp>
        <p:nvSpPr>
          <p:cNvPr id="64533" name="Rectangle 28"/>
          <p:cNvSpPr>
            <a:spLocks noChangeArrowheads="1"/>
          </p:cNvSpPr>
          <p:nvPr/>
        </p:nvSpPr>
        <p:spPr bwMode="auto">
          <a:xfrm>
            <a:off x="3808413" y="5721350"/>
            <a:ext cx="1846262" cy="1144588"/>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1800">
              <a:latin typeface="HG丸ｺﾞｼｯｸM-PRO" panose="020F0600000000000000" pitchFamily="50" charset="-128"/>
              <a:ea typeface="HG丸ｺﾞｼｯｸM-PRO" panose="020F0600000000000000" pitchFamily="50" charset="-128"/>
            </a:endParaRPr>
          </a:p>
        </p:txBody>
      </p:sp>
      <p:sp>
        <p:nvSpPr>
          <p:cNvPr id="64534" name="Rectangle 29"/>
          <p:cNvSpPr>
            <a:spLocks noChangeArrowheads="1"/>
          </p:cNvSpPr>
          <p:nvPr/>
        </p:nvSpPr>
        <p:spPr bwMode="auto">
          <a:xfrm>
            <a:off x="4251325" y="5568950"/>
            <a:ext cx="885825" cy="228600"/>
          </a:xfrm>
          <a:prstGeom prst="rect">
            <a:avLst/>
          </a:prstGeom>
          <a:solidFill>
            <a:schemeClr val="bg1"/>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親和カード</a:t>
            </a:r>
          </a:p>
        </p:txBody>
      </p:sp>
      <p:sp>
        <p:nvSpPr>
          <p:cNvPr id="64535" name="Rectangle 30"/>
          <p:cNvSpPr>
            <a:spLocks noChangeArrowheads="1"/>
          </p:cNvSpPr>
          <p:nvPr/>
        </p:nvSpPr>
        <p:spPr bwMode="auto">
          <a:xfrm>
            <a:off x="3956050" y="6178550"/>
            <a:ext cx="738188" cy="230188"/>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データカード</a:t>
            </a:r>
          </a:p>
        </p:txBody>
      </p:sp>
      <p:sp>
        <p:nvSpPr>
          <p:cNvPr id="64536" name="Rectangle 31"/>
          <p:cNvSpPr>
            <a:spLocks noChangeArrowheads="1"/>
          </p:cNvSpPr>
          <p:nvPr/>
        </p:nvSpPr>
        <p:spPr bwMode="auto">
          <a:xfrm>
            <a:off x="3956050" y="6483350"/>
            <a:ext cx="738188" cy="2286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データカード</a:t>
            </a:r>
          </a:p>
        </p:txBody>
      </p:sp>
      <p:sp>
        <p:nvSpPr>
          <p:cNvPr id="64537" name="Rectangle 32"/>
          <p:cNvSpPr>
            <a:spLocks noChangeArrowheads="1"/>
          </p:cNvSpPr>
          <p:nvPr/>
        </p:nvSpPr>
        <p:spPr bwMode="auto">
          <a:xfrm>
            <a:off x="4841875" y="6103938"/>
            <a:ext cx="738188" cy="3048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データカード</a:t>
            </a:r>
          </a:p>
        </p:txBody>
      </p:sp>
      <p:sp>
        <p:nvSpPr>
          <p:cNvPr id="64538" name="Rectangle 33"/>
          <p:cNvSpPr>
            <a:spLocks noChangeArrowheads="1"/>
          </p:cNvSpPr>
          <p:nvPr/>
        </p:nvSpPr>
        <p:spPr bwMode="auto">
          <a:xfrm>
            <a:off x="3881438" y="6026150"/>
            <a:ext cx="885825" cy="763588"/>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1800">
              <a:latin typeface="HG丸ｺﾞｼｯｸM-PRO" panose="020F0600000000000000" pitchFamily="50" charset="-128"/>
              <a:ea typeface="HG丸ｺﾞｼｯｸM-PRO" panose="020F0600000000000000" pitchFamily="50" charset="-128"/>
            </a:endParaRPr>
          </a:p>
        </p:txBody>
      </p:sp>
      <p:sp>
        <p:nvSpPr>
          <p:cNvPr id="64539" name="Rectangle 34"/>
          <p:cNvSpPr>
            <a:spLocks noChangeArrowheads="1"/>
          </p:cNvSpPr>
          <p:nvPr/>
        </p:nvSpPr>
        <p:spPr bwMode="auto">
          <a:xfrm>
            <a:off x="3956050" y="5875338"/>
            <a:ext cx="738188" cy="228600"/>
          </a:xfrm>
          <a:prstGeom prst="rect">
            <a:avLst/>
          </a:prstGeom>
          <a:solidFill>
            <a:schemeClr val="bg1"/>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親和カード</a:t>
            </a:r>
          </a:p>
        </p:txBody>
      </p:sp>
      <p:sp>
        <p:nvSpPr>
          <p:cNvPr id="64540" name="Rectangle 35"/>
          <p:cNvSpPr>
            <a:spLocks noChangeArrowheads="1"/>
          </p:cNvSpPr>
          <p:nvPr/>
        </p:nvSpPr>
        <p:spPr bwMode="auto">
          <a:xfrm>
            <a:off x="3143250" y="5340350"/>
            <a:ext cx="960438" cy="306388"/>
          </a:xfrm>
          <a:prstGeom prst="rect">
            <a:avLst/>
          </a:prstGeom>
          <a:solidFill>
            <a:schemeClr val="bg1"/>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親和カード</a:t>
            </a:r>
          </a:p>
        </p:txBody>
      </p:sp>
      <p:sp>
        <p:nvSpPr>
          <p:cNvPr id="64541" name="Rectangle 36"/>
          <p:cNvSpPr>
            <a:spLocks noChangeArrowheads="1"/>
          </p:cNvSpPr>
          <p:nvPr/>
        </p:nvSpPr>
        <p:spPr bwMode="auto">
          <a:xfrm>
            <a:off x="1371600" y="5172075"/>
            <a:ext cx="19812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ＱＣサークルを活発にするには</a:t>
            </a:r>
          </a:p>
        </p:txBody>
      </p:sp>
      <p:sp>
        <p:nvSpPr>
          <p:cNvPr id="64542" name="Line 37"/>
          <p:cNvSpPr>
            <a:spLocks noChangeShapeType="1"/>
          </p:cNvSpPr>
          <p:nvPr/>
        </p:nvSpPr>
        <p:spPr bwMode="auto">
          <a:xfrm flipH="1">
            <a:off x="3267075" y="5192713"/>
            <a:ext cx="358775" cy="71437"/>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4543" name="Rectangle 38"/>
          <p:cNvSpPr>
            <a:spLocks noChangeArrowheads="1"/>
          </p:cNvSpPr>
          <p:nvPr/>
        </p:nvSpPr>
        <p:spPr bwMode="auto">
          <a:xfrm>
            <a:off x="3548063" y="5035550"/>
            <a:ext cx="339725"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lnSpc>
                <a:spcPct val="80000"/>
              </a:lnSpc>
              <a:spcBef>
                <a:spcPct val="0"/>
              </a:spcBef>
              <a:buFontTx/>
              <a:buNone/>
            </a:pPr>
            <a:r>
              <a:rPr lang="en-US" altLang="ja-JP" sz="1200">
                <a:latin typeface="HG丸ｺﾞｼｯｸM-PRO" panose="020F0600000000000000" pitchFamily="50" charset="-128"/>
                <a:ea typeface="HG丸ｺﾞｼｯｸM-PRO" panose="020F0600000000000000" pitchFamily="50" charset="-128"/>
              </a:rPr>
              <a:t>①</a:t>
            </a:r>
          </a:p>
        </p:txBody>
      </p:sp>
      <p:sp>
        <p:nvSpPr>
          <p:cNvPr id="64544" name="Line 39"/>
          <p:cNvSpPr>
            <a:spLocks noChangeShapeType="1"/>
          </p:cNvSpPr>
          <p:nvPr/>
        </p:nvSpPr>
        <p:spPr bwMode="auto">
          <a:xfrm>
            <a:off x="1447800" y="6105525"/>
            <a:ext cx="366713" cy="149225"/>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4545" name="Rectangle 40"/>
          <p:cNvSpPr>
            <a:spLocks noChangeArrowheads="1"/>
          </p:cNvSpPr>
          <p:nvPr/>
        </p:nvSpPr>
        <p:spPr bwMode="auto">
          <a:xfrm>
            <a:off x="5207000" y="5111750"/>
            <a:ext cx="339725"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lnSpc>
                <a:spcPct val="80000"/>
              </a:lnSpc>
              <a:spcBef>
                <a:spcPct val="0"/>
              </a:spcBef>
              <a:buFontTx/>
              <a:buNone/>
            </a:pPr>
            <a:r>
              <a:rPr lang="en-US" altLang="ja-JP" sz="1200">
                <a:latin typeface="HG丸ｺﾞｼｯｸM-PRO" panose="020F0600000000000000" pitchFamily="50" charset="-128"/>
                <a:ea typeface="HG丸ｺﾞｼｯｸM-PRO" panose="020F0600000000000000" pitchFamily="50" charset="-128"/>
              </a:rPr>
              <a:t>⑥</a:t>
            </a:r>
          </a:p>
        </p:txBody>
      </p:sp>
      <p:sp>
        <p:nvSpPr>
          <p:cNvPr id="64546" name="Rectangle 41"/>
          <p:cNvSpPr>
            <a:spLocks noChangeArrowheads="1"/>
          </p:cNvSpPr>
          <p:nvPr/>
        </p:nvSpPr>
        <p:spPr bwMode="auto">
          <a:xfrm>
            <a:off x="1217613" y="5418138"/>
            <a:ext cx="339725"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lnSpc>
                <a:spcPct val="80000"/>
              </a:lnSpc>
              <a:spcBef>
                <a:spcPct val="0"/>
              </a:spcBef>
              <a:buFontTx/>
              <a:buNone/>
            </a:pPr>
            <a:r>
              <a:rPr lang="en-US" altLang="ja-JP" sz="1200">
                <a:latin typeface="HG丸ｺﾞｼｯｸM-PRO" panose="020F0600000000000000" pitchFamily="50" charset="-128"/>
                <a:ea typeface="HG丸ｺﾞｼｯｸM-PRO" panose="020F0600000000000000" pitchFamily="50" charset="-128"/>
              </a:rPr>
              <a:t>⑤</a:t>
            </a:r>
          </a:p>
        </p:txBody>
      </p:sp>
      <p:sp>
        <p:nvSpPr>
          <p:cNvPr id="64547" name="Rectangle 42"/>
          <p:cNvSpPr>
            <a:spLocks noChangeArrowheads="1"/>
          </p:cNvSpPr>
          <p:nvPr/>
        </p:nvSpPr>
        <p:spPr bwMode="auto">
          <a:xfrm>
            <a:off x="5691188" y="5789613"/>
            <a:ext cx="339725"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lnSpc>
                <a:spcPct val="80000"/>
              </a:lnSpc>
              <a:spcBef>
                <a:spcPct val="0"/>
              </a:spcBef>
              <a:buFontTx/>
              <a:buNone/>
            </a:pPr>
            <a:r>
              <a:rPr lang="en-US" altLang="ja-JP" sz="1200">
                <a:latin typeface="HG丸ｺﾞｼｯｸM-PRO" panose="020F0600000000000000" pitchFamily="50" charset="-128"/>
                <a:ea typeface="HG丸ｺﾞｼｯｸM-PRO" panose="020F0600000000000000" pitchFamily="50" charset="-128"/>
              </a:rPr>
              <a:t>④</a:t>
            </a:r>
          </a:p>
        </p:txBody>
      </p:sp>
      <p:sp>
        <p:nvSpPr>
          <p:cNvPr id="64548" name="Rectangle 43"/>
          <p:cNvSpPr>
            <a:spLocks noChangeArrowheads="1"/>
          </p:cNvSpPr>
          <p:nvPr/>
        </p:nvSpPr>
        <p:spPr bwMode="auto">
          <a:xfrm>
            <a:off x="1217613" y="6854825"/>
            <a:ext cx="339725"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lnSpc>
                <a:spcPct val="80000"/>
              </a:lnSpc>
              <a:spcBef>
                <a:spcPct val="0"/>
              </a:spcBef>
              <a:buFontTx/>
              <a:buNone/>
            </a:pPr>
            <a:r>
              <a:rPr lang="en-US" altLang="ja-JP" sz="1200">
                <a:latin typeface="HG丸ｺﾞｼｯｸM-PRO" panose="020F0600000000000000" pitchFamily="50" charset="-128"/>
                <a:ea typeface="HG丸ｺﾞｼｯｸM-PRO" panose="020F0600000000000000" pitchFamily="50" charset="-128"/>
              </a:rPr>
              <a:t>③</a:t>
            </a:r>
          </a:p>
        </p:txBody>
      </p:sp>
      <p:sp>
        <p:nvSpPr>
          <p:cNvPr id="64549" name="Rectangle 44"/>
          <p:cNvSpPr>
            <a:spLocks noChangeArrowheads="1"/>
          </p:cNvSpPr>
          <p:nvPr/>
        </p:nvSpPr>
        <p:spPr bwMode="auto">
          <a:xfrm>
            <a:off x="1217613" y="5940425"/>
            <a:ext cx="339725"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lnSpc>
                <a:spcPct val="80000"/>
              </a:lnSpc>
              <a:spcBef>
                <a:spcPct val="0"/>
              </a:spcBef>
              <a:buFontTx/>
              <a:buNone/>
            </a:pPr>
            <a:r>
              <a:rPr lang="en-US" altLang="ja-JP" sz="1200">
                <a:latin typeface="HG丸ｺﾞｼｯｸM-PRO" panose="020F0600000000000000" pitchFamily="50" charset="-128"/>
                <a:ea typeface="HG丸ｺﾞｼｯｸM-PRO" panose="020F0600000000000000" pitchFamily="50" charset="-128"/>
              </a:rPr>
              <a:t>②</a:t>
            </a:r>
          </a:p>
        </p:txBody>
      </p:sp>
      <p:sp>
        <p:nvSpPr>
          <p:cNvPr id="64550" name="Line 45"/>
          <p:cNvSpPr>
            <a:spLocks noChangeShapeType="1"/>
          </p:cNvSpPr>
          <p:nvPr/>
        </p:nvSpPr>
        <p:spPr bwMode="auto">
          <a:xfrm flipH="1">
            <a:off x="5435600" y="5954713"/>
            <a:ext cx="366713" cy="223837"/>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4551" name="Line 46"/>
          <p:cNvSpPr>
            <a:spLocks noChangeShapeType="1"/>
          </p:cNvSpPr>
          <p:nvPr/>
        </p:nvSpPr>
        <p:spPr bwMode="auto">
          <a:xfrm flipV="1">
            <a:off x="1446213" y="6867525"/>
            <a:ext cx="514350" cy="71438"/>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4552" name="Line 47"/>
          <p:cNvSpPr>
            <a:spLocks noChangeShapeType="1"/>
          </p:cNvSpPr>
          <p:nvPr/>
        </p:nvSpPr>
        <p:spPr bwMode="auto">
          <a:xfrm flipV="1">
            <a:off x="1446213" y="6791325"/>
            <a:ext cx="219075" cy="147638"/>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4553" name="Line 48"/>
          <p:cNvSpPr>
            <a:spLocks noChangeShapeType="1"/>
          </p:cNvSpPr>
          <p:nvPr/>
        </p:nvSpPr>
        <p:spPr bwMode="auto">
          <a:xfrm>
            <a:off x="1447800" y="5572125"/>
            <a:ext cx="661988" cy="74613"/>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4554" name="Line 49"/>
          <p:cNvSpPr>
            <a:spLocks noChangeShapeType="1"/>
          </p:cNvSpPr>
          <p:nvPr/>
        </p:nvSpPr>
        <p:spPr bwMode="auto">
          <a:xfrm>
            <a:off x="1447800" y="5572125"/>
            <a:ext cx="366713" cy="303213"/>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4555" name="Line 50"/>
          <p:cNvSpPr>
            <a:spLocks noChangeShapeType="1"/>
          </p:cNvSpPr>
          <p:nvPr/>
        </p:nvSpPr>
        <p:spPr bwMode="auto">
          <a:xfrm>
            <a:off x="5359400" y="5343525"/>
            <a:ext cx="0" cy="377825"/>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4556" name="Line 51"/>
          <p:cNvSpPr>
            <a:spLocks noChangeShapeType="1"/>
          </p:cNvSpPr>
          <p:nvPr/>
        </p:nvSpPr>
        <p:spPr bwMode="auto">
          <a:xfrm flipH="1">
            <a:off x="5035550" y="5343525"/>
            <a:ext cx="301625" cy="149225"/>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4557" name="Rectangle 17"/>
          <p:cNvSpPr>
            <a:spLocks noChangeArrowheads="1"/>
          </p:cNvSpPr>
          <p:nvPr/>
        </p:nvSpPr>
        <p:spPr bwMode="auto">
          <a:xfrm>
            <a:off x="571500" y="7812088"/>
            <a:ext cx="6000750" cy="18573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1800">
              <a:latin typeface="HG丸ｺﾞｼｯｸM-PRO" panose="020F0600000000000000" pitchFamily="50" charset="-128"/>
              <a:ea typeface="HG丸ｺﾞｼｯｸM-PRO" panose="020F0600000000000000" pitchFamily="50" charset="-128"/>
            </a:endParaRPr>
          </a:p>
        </p:txBody>
      </p:sp>
      <p:sp>
        <p:nvSpPr>
          <p:cNvPr id="64558" name="Rectangle 18"/>
          <p:cNvSpPr>
            <a:spLocks noChangeArrowheads="1"/>
          </p:cNvSpPr>
          <p:nvPr/>
        </p:nvSpPr>
        <p:spPr bwMode="auto">
          <a:xfrm>
            <a:off x="638175" y="8110538"/>
            <a:ext cx="2219325" cy="14859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1800">
              <a:latin typeface="HG丸ｺﾞｼｯｸM-PRO" panose="020F0600000000000000" pitchFamily="50" charset="-128"/>
              <a:ea typeface="HG丸ｺﾞｼｯｸM-PRO" panose="020F0600000000000000" pitchFamily="50" charset="-128"/>
            </a:endParaRPr>
          </a:p>
        </p:txBody>
      </p:sp>
      <p:sp>
        <p:nvSpPr>
          <p:cNvPr id="64559" name="Rectangle 19"/>
          <p:cNvSpPr>
            <a:spLocks noChangeArrowheads="1"/>
          </p:cNvSpPr>
          <p:nvPr/>
        </p:nvSpPr>
        <p:spPr bwMode="auto">
          <a:xfrm>
            <a:off x="1371600" y="7986713"/>
            <a:ext cx="885825" cy="228600"/>
          </a:xfrm>
          <a:prstGeom prst="rect">
            <a:avLst/>
          </a:prstGeom>
          <a:solidFill>
            <a:schemeClr val="bg1"/>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持ちやすい</a:t>
            </a:r>
          </a:p>
        </p:txBody>
      </p:sp>
      <p:sp>
        <p:nvSpPr>
          <p:cNvPr id="64560" name="Rectangle 20"/>
          <p:cNvSpPr>
            <a:spLocks noChangeArrowheads="1"/>
          </p:cNvSpPr>
          <p:nvPr/>
        </p:nvSpPr>
        <p:spPr bwMode="auto">
          <a:xfrm>
            <a:off x="681038" y="8648700"/>
            <a:ext cx="1143000" cy="2857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軽くて持ちやすい</a:t>
            </a:r>
          </a:p>
        </p:txBody>
      </p:sp>
      <p:sp>
        <p:nvSpPr>
          <p:cNvPr id="64561" name="Rectangle 21"/>
          <p:cNvSpPr>
            <a:spLocks noChangeArrowheads="1"/>
          </p:cNvSpPr>
          <p:nvPr/>
        </p:nvSpPr>
        <p:spPr bwMode="auto">
          <a:xfrm>
            <a:off x="681038" y="9039225"/>
            <a:ext cx="1143000" cy="2667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手にぴったりと合う</a:t>
            </a:r>
          </a:p>
        </p:txBody>
      </p:sp>
      <p:sp>
        <p:nvSpPr>
          <p:cNvPr id="64562" name="Rectangle 22"/>
          <p:cNvSpPr>
            <a:spLocks noChangeArrowheads="1"/>
          </p:cNvSpPr>
          <p:nvPr/>
        </p:nvSpPr>
        <p:spPr bwMode="auto">
          <a:xfrm>
            <a:off x="1895475" y="8758238"/>
            <a:ext cx="890588" cy="376237"/>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持ったとき</a:t>
            </a:r>
            <a:br>
              <a:rPr lang="ja-JP" altLang="en-US" sz="900">
                <a:latin typeface="HG丸ｺﾞｼｯｸM-PRO" panose="020F0600000000000000" pitchFamily="50" charset="-128"/>
                <a:ea typeface="HG丸ｺﾞｼｯｸM-PRO" panose="020F0600000000000000" pitchFamily="50" charset="-128"/>
              </a:rPr>
            </a:br>
            <a:r>
              <a:rPr lang="ja-JP" altLang="en-US" sz="900">
                <a:latin typeface="HG丸ｺﾞｼｯｸM-PRO" panose="020F0600000000000000" pitchFamily="50" charset="-128"/>
                <a:ea typeface="HG丸ｺﾞｼｯｸM-PRO" panose="020F0600000000000000" pitchFamily="50" charset="-128"/>
              </a:rPr>
              <a:t>安定感がある</a:t>
            </a:r>
          </a:p>
        </p:txBody>
      </p:sp>
      <p:sp>
        <p:nvSpPr>
          <p:cNvPr id="64563" name="Rectangle 24"/>
          <p:cNvSpPr>
            <a:spLocks noChangeArrowheads="1"/>
          </p:cNvSpPr>
          <p:nvPr/>
        </p:nvSpPr>
        <p:spPr bwMode="auto">
          <a:xfrm>
            <a:off x="1900238" y="9177338"/>
            <a:ext cx="885825" cy="28575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握りやすい</a:t>
            </a:r>
          </a:p>
        </p:txBody>
      </p:sp>
      <p:sp>
        <p:nvSpPr>
          <p:cNvPr id="64564" name="Rectangle 26"/>
          <p:cNvSpPr>
            <a:spLocks noChangeArrowheads="1"/>
          </p:cNvSpPr>
          <p:nvPr/>
        </p:nvSpPr>
        <p:spPr bwMode="auto">
          <a:xfrm>
            <a:off x="681038" y="8343900"/>
            <a:ext cx="1143000" cy="233363"/>
          </a:xfrm>
          <a:prstGeom prst="rect">
            <a:avLst/>
          </a:prstGeom>
          <a:solidFill>
            <a:schemeClr val="bg1"/>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持ち運びしやすい</a:t>
            </a:r>
          </a:p>
        </p:txBody>
      </p:sp>
      <p:sp>
        <p:nvSpPr>
          <p:cNvPr id="64565" name="Rectangle 27"/>
          <p:cNvSpPr>
            <a:spLocks noChangeArrowheads="1"/>
          </p:cNvSpPr>
          <p:nvPr/>
        </p:nvSpPr>
        <p:spPr bwMode="auto">
          <a:xfrm>
            <a:off x="1857375" y="8310563"/>
            <a:ext cx="928688" cy="357187"/>
          </a:xfrm>
          <a:prstGeom prst="rect">
            <a:avLst/>
          </a:prstGeom>
          <a:solidFill>
            <a:schemeClr val="bg1"/>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小さくて</a:t>
            </a:r>
            <a:br>
              <a:rPr lang="ja-JP" altLang="en-US" sz="900">
                <a:latin typeface="HG丸ｺﾞｼｯｸM-PRO" panose="020F0600000000000000" pitchFamily="50" charset="-128"/>
                <a:ea typeface="HG丸ｺﾞｼｯｸM-PRO" panose="020F0600000000000000" pitchFamily="50" charset="-128"/>
              </a:rPr>
            </a:br>
            <a:r>
              <a:rPr lang="ja-JP" altLang="en-US" sz="900">
                <a:latin typeface="HG丸ｺﾞｼｯｸM-PRO" panose="020F0600000000000000" pitchFamily="50" charset="-128"/>
                <a:ea typeface="HG丸ｺﾞｼｯｸM-PRO" panose="020F0600000000000000" pitchFamily="50" charset="-128"/>
              </a:rPr>
              <a:t>持ちやすい</a:t>
            </a:r>
          </a:p>
        </p:txBody>
      </p:sp>
      <p:sp>
        <p:nvSpPr>
          <p:cNvPr id="64566" name="Rectangle 28"/>
          <p:cNvSpPr>
            <a:spLocks noChangeArrowheads="1"/>
          </p:cNvSpPr>
          <p:nvPr/>
        </p:nvSpPr>
        <p:spPr bwMode="auto">
          <a:xfrm>
            <a:off x="2928938" y="8139113"/>
            <a:ext cx="2071687" cy="14573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1800">
              <a:latin typeface="HG丸ｺﾞｼｯｸM-PRO" panose="020F0600000000000000" pitchFamily="50" charset="-128"/>
              <a:ea typeface="HG丸ｺﾞｼｯｸM-PRO" panose="020F0600000000000000" pitchFamily="50" charset="-128"/>
            </a:endParaRPr>
          </a:p>
        </p:txBody>
      </p:sp>
      <p:sp>
        <p:nvSpPr>
          <p:cNvPr id="64567" name="Rectangle 29"/>
          <p:cNvSpPr>
            <a:spLocks noChangeArrowheads="1"/>
          </p:cNvSpPr>
          <p:nvPr/>
        </p:nvSpPr>
        <p:spPr bwMode="auto">
          <a:xfrm>
            <a:off x="3357563" y="7986713"/>
            <a:ext cx="1254125" cy="252412"/>
          </a:xfrm>
          <a:prstGeom prst="rect">
            <a:avLst/>
          </a:prstGeom>
          <a:solidFill>
            <a:schemeClr val="bg1"/>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楽に操作できる</a:t>
            </a:r>
          </a:p>
        </p:txBody>
      </p:sp>
      <p:sp>
        <p:nvSpPr>
          <p:cNvPr id="64568" name="Rectangle 30"/>
          <p:cNvSpPr>
            <a:spLocks noChangeArrowheads="1"/>
          </p:cNvSpPr>
          <p:nvPr/>
        </p:nvSpPr>
        <p:spPr bwMode="auto">
          <a:xfrm>
            <a:off x="3000375" y="8724900"/>
            <a:ext cx="857250" cy="3714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思い通りに</a:t>
            </a:r>
            <a:br>
              <a:rPr lang="ja-JP" altLang="en-US" sz="900">
                <a:latin typeface="HG丸ｺﾞｼｯｸM-PRO" panose="020F0600000000000000" pitchFamily="50" charset="-128"/>
                <a:ea typeface="HG丸ｺﾞｼｯｸM-PRO" panose="020F0600000000000000" pitchFamily="50" charset="-128"/>
              </a:rPr>
            </a:br>
            <a:r>
              <a:rPr lang="ja-JP" altLang="en-US" sz="900">
                <a:latin typeface="HG丸ｺﾞｼｯｸM-PRO" panose="020F0600000000000000" pitchFamily="50" charset="-128"/>
                <a:ea typeface="HG丸ｺﾞｼｯｸM-PRO" panose="020F0600000000000000" pitchFamily="50" charset="-128"/>
              </a:rPr>
              <a:t>調整できる</a:t>
            </a:r>
          </a:p>
        </p:txBody>
      </p:sp>
      <p:sp>
        <p:nvSpPr>
          <p:cNvPr id="64569" name="Rectangle 31"/>
          <p:cNvSpPr>
            <a:spLocks noChangeArrowheads="1"/>
          </p:cNvSpPr>
          <p:nvPr/>
        </p:nvSpPr>
        <p:spPr bwMode="auto">
          <a:xfrm>
            <a:off x="3000375" y="9167813"/>
            <a:ext cx="860425" cy="3556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調整状態を</a:t>
            </a:r>
            <a:br>
              <a:rPr lang="ja-JP" altLang="en-US" sz="900">
                <a:latin typeface="HG丸ｺﾞｼｯｸM-PRO" panose="020F0600000000000000" pitchFamily="50" charset="-128"/>
                <a:ea typeface="HG丸ｺﾞｼｯｸM-PRO" panose="020F0600000000000000" pitchFamily="50" charset="-128"/>
              </a:rPr>
            </a:br>
            <a:r>
              <a:rPr lang="ja-JP" altLang="en-US" sz="900">
                <a:latin typeface="HG丸ｺﾞｼｯｸM-PRO" panose="020F0600000000000000" pitchFamily="50" charset="-128"/>
                <a:ea typeface="HG丸ｺﾞｼｯｸM-PRO" panose="020F0600000000000000" pitchFamily="50" charset="-128"/>
              </a:rPr>
              <a:t>確認できる</a:t>
            </a:r>
          </a:p>
        </p:txBody>
      </p:sp>
      <p:sp>
        <p:nvSpPr>
          <p:cNvPr id="64570" name="Rectangle 32"/>
          <p:cNvSpPr>
            <a:spLocks noChangeArrowheads="1"/>
          </p:cNvSpPr>
          <p:nvPr/>
        </p:nvSpPr>
        <p:spPr bwMode="auto">
          <a:xfrm>
            <a:off x="3929063" y="8310563"/>
            <a:ext cx="1000125" cy="306387"/>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手の動きに合う</a:t>
            </a:r>
          </a:p>
        </p:txBody>
      </p:sp>
      <p:sp>
        <p:nvSpPr>
          <p:cNvPr id="64571" name="Rectangle 34"/>
          <p:cNvSpPr>
            <a:spLocks noChangeArrowheads="1"/>
          </p:cNvSpPr>
          <p:nvPr/>
        </p:nvSpPr>
        <p:spPr bwMode="auto">
          <a:xfrm>
            <a:off x="3000375" y="8291513"/>
            <a:ext cx="857250" cy="376237"/>
          </a:xfrm>
          <a:prstGeom prst="rect">
            <a:avLst/>
          </a:prstGeom>
          <a:solidFill>
            <a:schemeClr val="bg1"/>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動作中に調整</a:t>
            </a:r>
            <a:br>
              <a:rPr lang="ja-JP" altLang="en-US" sz="900">
                <a:latin typeface="HG丸ｺﾞｼｯｸM-PRO" panose="020F0600000000000000" pitchFamily="50" charset="-128"/>
                <a:ea typeface="HG丸ｺﾞｼｯｸM-PRO" panose="020F0600000000000000" pitchFamily="50" charset="-128"/>
              </a:rPr>
            </a:br>
            <a:r>
              <a:rPr lang="ja-JP" altLang="en-US" sz="900">
                <a:latin typeface="HG丸ｺﾞｼｯｸM-PRO" panose="020F0600000000000000" pitchFamily="50" charset="-128"/>
                <a:ea typeface="HG丸ｺﾞｼｯｸM-PRO" panose="020F0600000000000000" pitchFamily="50" charset="-128"/>
              </a:rPr>
              <a:t>できる</a:t>
            </a:r>
          </a:p>
        </p:txBody>
      </p:sp>
      <p:sp>
        <p:nvSpPr>
          <p:cNvPr id="64572" name="Rectangle 35"/>
          <p:cNvSpPr>
            <a:spLocks noChangeArrowheads="1"/>
          </p:cNvSpPr>
          <p:nvPr/>
        </p:nvSpPr>
        <p:spPr bwMode="auto">
          <a:xfrm>
            <a:off x="2171700" y="7634288"/>
            <a:ext cx="2162175" cy="304800"/>
          </a:xfrm>
          <a:prstGeom prst="rect">
            <a:avLst/>
          </a:prstGeom>
          <a:solidFill>
            <a:schemeClr val="bg1"/>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操作しやすいビデオカメラ</a:t>
            </a:r>
          </a:p>
        </p:txBody>
      </p:sp>
      <p:sp>
        <p:nvSpPr>
          <p:cNvPr id="64573" name="Rectangle 36"/>
          <p:cNvSpPr>
            <a:spLocks noChangeArrowheads="1"/>
          </p:cNvSpPr>
          <p:nvPr/>
        </p:nvSpPr>
        <p:spPr bwMode="auto">
          <a:xfrm>
            <a:off x="107950" y="7210425"/>
            <a:ext cx="51339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（４）作成例　</a:t>
            </a:r>
            <a:r>
              <a:rPr lang="en-US" altLang="ja-JP" sz="1200">
                <a:latin typeface="HG丸ｺﾞｼｯｸM-PRO" panose="020F0600000000000000" pitchFamily="50" charset="-128"/>
                <a:ea typeface="HG丸ｺﾞｼｯｸM-PRO" panose="020F0600000000000000" pitchFamily="50" charset="-128"/>
              </a:rPr>
              <a:t>『</a:t>
            </a:r>
            <a:r>
              <a:rPr lang="ja-JP" altLang="en-US" sz="1200">
                <a:latin typeface="HG丸ｺﾞｼｯｸM-PRO" panose="020F0600000000000000" pitchFamily="50" charset="-128"/>
                <a:ea typeface="HG丸ｺﾞｼｯｸM-PRO" panose="020F0600000000000000" pitchFamily="50" charset="-128"/>
              </a:rPr>
              <a:t>操作しやすいビデオカメラのお客様ニーズ調査結果</a:t>
            </a:r>
            <a:r>
              <a:rPr lang="en-US" altLang="ja-JP" sz="1200">
                <a:latin typeface="HG丸ｺﾞｼｯｸM-PRO" panose="020F0600000000000000" pitchFamily="50" charset="-128"/>
                <a:ea typeface="HG丸ｺﾞｼｯｸM-PRO" panose="020F0600000000000000" pitchFamily="50" charset="-128"/>
              </a:rPr>
              <a:t>』</a:t>
            </a:r>
          </a:p>
        </p:txBody>
      </p:sp>
      <p:sp>
        <p:nvSpPr>
          <p:cNvPr id="64574" name="Rectangle 32"/>
          <p:cNvSpPr>
            <a:spLocks noChangeArrowheads="1"/>
          </p:cNvSpPr>
          <p:nvPr/>
        </p:nvSpPr>
        <p:spPr bwMode="auto">
          <a:xfrm>
            <a:off x="3976688" y="8739188"/>
            <a:ext cx="952500" cy="5715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軽く引くだけで</a:t>
            </a:r>
            <a:br>
              <a:rPr lang="ja-JP" altLang="en-US" sz="900">
                <a:latin typeface="HG丸ｺﾞｼｯｸM-PRO" panose="020F0600000000000000" pitchFamily="50" charset="-128"/>
                <a:ea typeface="HG丸ｺﾞｼｯｸM-PRO" panose="020F0600000000000000" pitchFamily="50" charset="-128"/>
              </a:rPr>
            </a:br>
            <a:r>
              <a:rPr lang="ja-JP" altLang="en-US" sz="900">
                <a:latin typeface="HG丸ｺﾞｼｯｸM-PRO" panose="020F0600000000000000" pitchFamily="50" charset="-128"/>
                <a:ea typeface="HG丸ｺﾞｼｯｸM-PRO" panose="020F0600000000000000" pitchFamily="50" charset="-128"/>
              </a:rPr>
              <a:t>調整できる</a:t>
            </a:r>
          </a:p>
        </p:txBody>
      </p:sp>
      <p:sp>
        <p:nvSpPr>
          <p:cNvPr id="64575" name="Rectangle 28"/>
          <p:cNvSpPr>
            <a:spLocks noChangeArrowheads="1"/>
          </p:cNvSpPr>
          <p:nvPr/>
        </p:nvSpPr>
        <p:spPr bwMode="auto">
          <a:xfrm>
            <a:off x="5072063" y="8139113"/>
            <a:ext cx="1428750" cy="145732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1800">
              <a:latin typeface="HG丸ｺﾞｼｯｸM-PRO" panose="020F0600000000000000" pitchFamily="50" charset="-128"/>
              <a:ea typeface="HG丸ｺﾞｼｯｸM-PRO" panose="020F0600000000000000" pitchFamily="50" charset="-128"/>
            </a:endParaRPr>
          </a:p>
        </p:txBody>
      </p:sp>
      <p:sp>
        <p:nvSpPr>
          <p:cNvPr id="64576" name="Rectangle 29"/>
          <p:cNvSpPr>
            <a:spLocks noChangeArrowheads="1"/>
          </p:cNvSpPr>
          <p:nvPr/>
        </p:nvSpPr>
        <p:spPr bwMode="auto">
          <a:xfrm>
            <a:off x="5143500" y="7967663"/>
            <a:ext cx="1254125" cy="252412"/>
          </a:xfrm>
          <a:prstGeom prst="rect">
            <a:avLst/>
          </a:prstGeom>
          <a:solidFill>
            <a:schemeClr val="bg1"/>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操作がわかりやすい</a:t>
            </a:r>
          </a:p>
        </p:txBody>
      </p:sp>
      <p:sp>
        <p:nvSpPr>
          <p:cNvPr id="64577" name="Rectangle 34"/>
          <p:cNvSpPr>
            <a:spLocks noChangeArrowheads="1"/>
          </p:cNvSpPr>
          <p:nvPr/>
        </p:nvSpPr>
        <p:spPr bwMode="auto">
          <a:xfrm>
            <a:off x="5210175" y="8339138"/>
            <a:ext cx="1147763" cy="376237"/>
          </a:xfrm>
          <a:prstGeom prst="rect">
            <a:avLst/>
          </a:prstGeom>
          <a:solidFill>
            <a:schemeClr val="bg1"/>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使用方法が</a:t>
            </a:r>
            <a:br>
              <a:rPr lang="ja-JP" altLang="en-US" sz="900">
                <a:latin typeface="HG丸ｺﾞｼｯｸM-PRO" panose="020F0600000000000000" pitchFamily="50" charset="-128"/>
                <a:ea typeface="HG丸ｺﾞｼｯｸM-PRO" panose="020F0600000000000000" pitchFamily="50" charset="-128"/>
              </a:rPr>
            </a:br>
            <a:r>
              <a:rPr lang="ja-JP" altLang="en-US" sz="900">
                <a:latin typeface="HG丸ｺﾞｼｯｸM-PRO" panose="020F0600000000000000" pitchFamily="50" charset="-128"/>
                <a:ea typeface="HG丸ｺﾞｼｯｸM-PRO" panose="020F0600000000000000" pitchFamily="50" charset="-128"/>
              </a:rPr>
              <a:t>わかりやすい</a:t>
            </a:r>
          </a:p>
        </p:txBody>
      </p:sp>
      <p:sp>
        <p:nvSpPr>
          <p:cNvPr id="64578" name="Rectangle 34"/>
          <p:cNvSpPr>
            <a:spLocks noChangeArrowheads="1"/>
          </p:cNvSpPr>
          <p:nvPr/>
        </p:nvSpPr>
        <p:spPr bwMode="auto">
          <a:xfrm>
            <a:off x="5214938" y="8763000"/>
            <a:ext cx="1143000" cy="376238"/>
          </a:xfrm>
          <a:prstGeom prst="rect">
            <a:avLst/>
          </a:prstGeom>
          <a:solidFill>
            <a:schemeClr val="bg1"/>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初心者でも</a:t>
            </a:r>
            <a:br>
              <a:rPr lang="ja-JP" altLang="en-US" sz="900">
                <a:latin typeface="HG丸ｺﾞｼｯｸM-PRO" panose="020F0600000000000000" pitchFamily="50" charset="-128"/>
                <a:ea typeface="HG丸ｺﾞｼｯｸM-PRO" panose="020F0600000000000000" pitchFamily="50" charset="-128"/>
              </a:rPr>
            </a:br>
            <a:r>
              <a:rPr lang="ja-JP" altLang="en-US" sz="900">
                <a:latin typeface="HG丸ｺﾞｼｯｸM-PRO" panose="020F0600000000000000" pitchFamily="50" charset="-128"/>
                <a:ea typeface="HG丸ｺﾞｼｯｸM-PRO" panose="020F0600000000000000" pitchFamily="50" charset="-128"/>
              </a:rPr>
              <a:t>操作がしやすい</a:t>
            </a:r>
          </a:p>
        </p:txBody>
      </p:sp>
      <p:sp>
        <p:nvSpPr>
          <p:cNvPr id="64579" name="Rectangle 34"/>
          <p:cNvSpPr>
            <a:spLocks noChangeArrowheads="1"/>
          </p:cNvSpPr>
          <p:nvPr/>
        </p:nvSpPr>
        <p:spPr bwMode="auto">
          <a:xfrm>
            <a:off x="5214938" y="9191625"/>
            <a:ext cx="1143000" cy="376238"/>
          </a:xfrm>
          <a:prstGeom prst="rect">
            <a:avLst/>
          </a:prstGeom>
          <a:solidFill>
            <a:schemeClr val="bg1"/>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オンラインヘルプ</a:t>
            </a:r>
            <a:br>
              <a:rPr lang="ja-JP" altLang="en-US" sz="900">
                <a:latin typeface="HG丸ｺﾞｼｯｸM-PRO" panose="020F0600000000000000" pitchFamily="50" charset="-128"/>
                <a:ea typeface="HG丸ｺﾞｼｯｸM-PRO" panose="020F0600000000000000" pitchFamily="50" charset="-128"/>
              </a:rPr>
            </a:br>
            <a:r>
              <a:rPr lang="ja-JP" altLang="en-US" sz="900">
                <a:latin typeface="HG丸ｺﾞｼｯｸM-PRO" panose="020F0600000000000000" pitchFamily="50" charset="-128"/>
                <a:ea typeface="HG丸ｺﾞｼｯｸM-PRO" panose="020F0600000000000000" pitchFamily="50" charset="-128"/>
              </a:rPr>
              <a:t>になっている</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3"/>
          <p:cNvSpPr>
            <a:spLocks noChangeArrowheads="1"/>
          </p:cNvSpPr>
          <p:nvPr/>
        </p:nvSpPr>
        <p:spPr bwMode="auto">
          <a:xfrm>
            <a:off x="71438" y="36513"/>
            <a:ext cx="23193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latin typeface="HG丸ｺﾞｼｯｸM-PRO" panose="020F0600000000000000" pitchFamily="50" charset="-128"/>
                <a:ea typeface="HG丸ｺﾞｼｯｸM-PRO" panose="020F0600000000000000" pitchFamily="50" charset="-128"/>
              </a:rPr>
              <a:t>５</a:t>
            </a:r>
            <a:r>
              <a:rPr lang="en-US" altLang="ja-JP" sz="1600" b="1">
                <a:latin typeface="HG丸ｺﾞｼｯｸM-PRO" panose="020F0600000000000000" pitchFamily="50" charset="-128"/>
                <a:ea typeface="HG丸ｺﾞｼｯｸM-PRO" panose="020F0600000000000000" pitchFamily="50" charset="-128"/>
              </a:rPr>
              <a:t>.</a:t>
            </a:r>
            <a:r>
              <a:rPr lang="ja-JP" altLang="en-US" sz="1600" b="1">
                <a:latin typeface="HG丸ｺﾞｼｯｸM-PRO" panose="020F0600000000000000" pitchFamily="50" charset="-128"/>
                <a:ea typeface="HG丸ｺﾞｼｯｸM-PRO" panose="020F0600000000000000" pitchFamily="50" charset="-128"/>
              </a:rPr>
              <a:t>４</a:t>
            </a:r>
            <a:r>
              <a:rPr lang="en-US" altLang="ja-JP" sz="1600" b="1">
                <a:latin typeface="HG丸ｺﾞｼｯｸM-PRO" panose="020F0600000000000000" pitchFamily="50" charset="-128"/>
                <a:ea typeface="HG丸ｺﾞｼｯｸM-PRO" panose="020F0600000000000000" pitchFamily="50" charset="-128"/>
              </a:rPr>
              <a:t>.</a:t>
            </a:r>
            <a:r>
              <a:rPr lang="ja-JP" altLang="en-US" sz="1600" b="1">
                <a:latin typeface="HG丸ｺﾞｼｯｸM-PRO" panose="020F0600000000000000" pitchFamily="50" charset="-128"/>
                <a:ea typeface="HG丸ｺﾞｼｯｸM-PRO" panose="020F0600000000000000" pitchFamily="50" charset="-128"/>
              </a:rPr>
              <a:t>２　連関図法</a:t>
            </a:r>
          </a:p>
        </p:txBody>
      </p:sp>
      <p:sp>
        <p:nvSpPr>
          <p:cNvPr id="66563" name="Rectangle 4"/>
          <p:cNvSpPr>
            <a:spLocks noChangeArrowheads="1"/>
          </p:cNvSpPr>
          <p:nvPr/>
        </p:nvSpPr>
        <p:spPr bwMode="auto">
          <a:xfrm>
            <a:off x="107950" y="433388"/>
            <a:ext cx="22431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（１）連関図法とは</a:t>
            </a:r>
          </a:p>
        </p:txBody>
      </p:sp>
      <p:sp>
        <p:nvSpPr>
          <p:cNvPr id="66564" name="Rectangle 5"/>
          <p:cNvSpPr>
            <a:spLocks noChangeArrowheads="1"/>
          </p:cNvSpPr>
          <p:nvPr/>
        </p:nvSpPr>
        <p:spPr bwMode="auto">
          <a:xfrm>
            <a:off x="107950" y="1328738"/>
            <a:ext cx="38576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（２）どんな時に使うもの</a:t>
            </a:r>
          </a:p>
        </p:txBody>
      </p:sp>
      <p:sp>
        <p:nvSpPr>
          <p:cNvPr id="66565" name="Rectangle 7"/>
          <p:cNvSpPr>
            <a:spLocks noChangeArrowheads="1"/>
          </p:cNvSpPr>
          <p:nvPr/>
        </p:nvSpPr>
        <p:spPr bwMode="auto">
          <a:xfrm>
            <a:off x="539750" y="666750"/>
            <a:ext cx="59626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10000"/>
              </a:lnSpc>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原因－結果、目的－手段などが複雑に絡み合う問題について、これらの相互の関係を論理</a:t>
            </a:r>
            <a:br>
              <a:rPr lang="ja-JP" altLang="en-US" sz="1100" dirty="0">
                <a:latin typeface="HG丸ｺﾞｼｯｸM-PRO" panose="020F0600000000000000" pitchFamily="50" charset="-128"/>
                <a:ea typeface="HG丸ｺﾞｼｯｸM-PRO" panose="020F0600000000000000" pitchFamily="50" charset="-128"/>
              </a:rPr>
            </a:br>
            <a:r>
              <a:rPr lang="ja-JP" altLang="en-US" sz="1100" dirty="0">
                <a:latin typeface="HG丸ｺﾞｼｯｸM-PRO" panose="020F0600000000000000" pitchFamily="50" charset="-128"/>
                <a:ea typeface="HG丸ｺﾞｼｯｸM-PRO" panose="020F0600000000000000" pitchFamily="50" charset="-128"/>
              </a:rPr>
              <a:t>的につなぎ、明らかにすることによって、不良・不具合の原因を探索したり、問題の構造を</a:t>
            </a:r>
            <a:br>
              <a:rPr lang="ja-JP" altLang="en-US" sz="1100" dirty="0">
                <a:latin typeface="HG丸ｺﾞｼｯｸM-PRO" panose="020F0600000000000000" pitchFamily="50" charset="-128"/>
                <a:ea typeface="HG丸ｺﾞｼｯｸM-PRO" panose="020F0600000000000000" pitchFamily="50" charset="-128"/>
              </a:rPr>
            </a:br>
            <a:r>
              <a:rPr lang="ja-JP" altLang="en-US" sz="1100" dirty="0">
                <a:latin typeface="HG丸ｺﾞｼｯｸM-PRO" panose="020F0600000000000000" pitchFamily="50" charset="-128"/>
                <a:ea typeface="HG丸ｺﾞｼｯｸM-PRO" panose="020F0600000000000000" pitchFamily="50" charset="-128"/>
              </a:rPr>
              <a:t>明らかにしたり、目的を達成するための手段を展開する手法のこと。</a:t>
            </a:r>
          </a:p>
        </p:txBody>
      </p:sp>
      <p:sp>
        <p:nvSpPr>
          <p:cNvPr id="66566" name="Rectangle 8"/>
          <p:cNvSpPr>
            <a:spLocks noChangeArrowheads="1"/>
          </p:cNvSpPr>
          <p:nvPr/>
        </p:nvSpPr>
        <p:spPr bwMode="auto">
          <a:xfrm>
            <a:off x="539750" y="1595438"/>
            <a:ext cx="5957888" cy="71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100">
                <a:latin typeface="HG丸ｺﾞｼｯｸM-PRO" panose="020F0600000000000000" pitchFamily="50" charset="-128"/>
                <a:ea typeface="HG丸ｺﾞｼｯｸM-PRO" panose="020F0600000000000000" pitchFamily="50" charset="-128"/>
              </a:rPr>
              <a:t>①</a:t>
            </a:r>
            <a:r>
              <a:rPr lang="ja-JP" altLang="en-US" sz="1100">
                <a:latin typeface="HG丸ｺﾞｼｯｸM-PRO" panose="020F0600000000000000" pitchFamily="50" charset="-128"/>
                <a:ea typeface="HG丸ｺﾞｼｯｸM-PRO" panose="020F0600000000000000" pitchFamily="50" charset="-128"/>
              </a:rPr>
              <a:t>問題点の原因探索に使いたい</a:t>
            </a:r>
            <a:br>
              <a:rPr lang="ja-JP" altLang="en-US" sz="1100">
                <a:latin typeface="HG丸ｺﾞｼｯｸM-PRO" panose="020F0600000000000000" pitchFamily="50" charset="-128"/>
                <a:ea typeface="HG丸ｺﾞｼｯｸM-PRO" panose="020F0600000000000000" pitchFamily="50" charset="-128"/>
              </a:rPr>
            </a:br>
            <a:r>
              <a:rPr lang="ja-JP" altLang="en-US" sz="1100">
                <a:latin typeface="HG丸ｺﾞｼｯｸM-PRO" panose="020F0600000000000000" pitchFamily="50" charset="-128"/>
                <a:ea typeface="HG丸ｺﾞｼｯｸM-PRO" panose="020F0600000000000000" pitchFamily="50" charset="-128"/>
              </a:rPr>
              <a:t>　（例）なぜＱＣサークルが盛り上がらないのか？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②問題の構造を明確にしたい</a:t>
            </a:r>
            <a:br>
              <a:rPr lang="ja-JP" altLang="en-US" sz="1100">
                <a:latin typeface="HG丸ｺﾞｼｯｸM-PRO" panose="020F0600000000000000" pitchFamily="50" charset="-128"/>
                <a:ea typeface="HG丸ｺﾞｼｯｸM-PRO" panose="020F0600000000000000" pitchFamily="50" charset="-128"/>
              </a:rPr>
            </a:br>
            <a:r>
              <a:rPr lang="ja-JP" altLang="en-US" sz="1100">
                <a:latin typeface="HG丸ｺﾞｼｯｸM-PRO" panose="020F0600000000000000" pitchFamily="50" charset="-128"/>
                <a:ea typeface="HG丸ｺﾞｼｯｸM-PRO" panose="020F0600000000000000" pitchFamily="50" charset="-128"/>
              </a:rPr>
              <a:t>　（例）凡ミス発生のメカニズムの明確化</a:t>
            </a:r>
          </a:p>
        </p:txBody>
      </p:sp>
      <p:grpSp>
        <p:nvGrpSpPr>
          <p:cNvPr id="66567" name="Group 68"/>
          <p:cNvGrpSpPr>
            <a:grpSpLocks/>
          </p:cNvGrpSpPr>
          <p:nvPr/>
        </p:nvGrpSpPr>
        <p:grpSpPr bwMode="auto">
          <a:xfrm>
            <a:off x="665163" y="4960938"/>
            <a:ext cx="5778500" cy="2019300"/>
            <a:chOff x="178" y="3169"/>
            <a:chExt cx="3455" cy="1420"/>
          </a:xfrm>
        </p:grpSpPr>
        <p:sp>
          <p:nvSpPr>
            <p:cNvPr id="66621" name="AutoShape 17"/>
            <p:cNvSpPr>
              <a:spLocks noChangeArrowheads="1"/>
            </p:cNvSpPr>
            <p:nvPr/>
          </p:nvSpPr>
          <p:spPr bwMode="auto">
            <a:xfrm>
              <a:off x="1823" y="3791"/>
              <a:ext cx="530" cy="242"/>
            </a:xfrm>
            <a:prstGeom prst="roundRect">
              <a:avLst>
                <a:gd name="adj" fmla="val 16648"/>
              </a:avLst>
            </a:prstGeom>
            <a:solidFill>
              <a:srgbClr val="FFFF00"/>
            </a:solidFill>
            <a:ln w="254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問題点</a:t>
              </a:r>
            </a:p>
          </p:txBody>
        </p:sp>
        <p:sp>
          <p:nvSpPr>
            <p:cNvPr id="66622" name="AutoShape 19"/>
            <p:cNvSpPr>
              <a:spLocks noChangeArrowheads="1"/>
            </p:cNvSpPr>
            <p:nvPr/>
          </p:nvSpPr>
          <p:spPr bwMode="auto">
            <a:xfrm>
              <a:off x="1328" y="3793"/>
              <a:ext cx="382" cy="190"/>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１次原因</a:t>
              </a:r>
            </a:p>
          </p:txBody>
        </p:sp>
        <p:sp>
          <p:nvSpPr>
            <p:cNvPr id="66623" name="AutoShape 20"/>
            <p:cNvSpPr>
              <a:spLocks noChangeArrowheads="1"/>
            </p:cNvSpPr>
            <p:nvPr/>
          </p:nvSpPr>
          <p:spPr bwMode="auto">
            <a:xfrm>
              <a:off x="2497" y="3793"/>
              <a:ext cx="382" cy="190"/>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１次原因</a:t>
              </a:r>
            </a:p>
          </p:txBody>
        </p:sp>
        <p:sp>
          <p:nvSpPr>
            <p:cNvPr id="66624" name="AutoShape 21"/>
            <p:cNvSpPr>
              <a:spLocks noChangeArrowheads="1"/>
            </p:cNvSpPr>
            <p:nvPr/>
          </p:nvSpPr>
          <p:spPr bwMode="auto">
            <a:xfrm>
              <a:off x="1873" y="4132"/>
              <a:ext cx="382" cy="190"/>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１次原因</a:t>
              </a:r>
            </a:p>
          </p:txBody>
        </p:sp>
        <p:sp>
          <p:nvSpPr>
            <p:cNvPr id="66625" name="AutoShape 22"/>
            <p:cNvSpPr>
              <a:spLocks noChangeArrowheads="1"/>
            </p:cNvSpPr>
            <p:nvPr/>
          </p:nvSpPr>
          <p:spPr bwMode="auto">
            <a:xfrm>
              <a:off x="1904" y="3457"/>
              <a:ext cx="382" cy="190"/>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１次原因</a:t>
              </a:r>
            </a:p>
          </p:txBody>
        </p:sp>
        <p:sp>
          <p:nvSpPr>
            <p:cNvPr id="66626" name="AutoShape 23"/>
            <p:cNvSpPr>
              <a:spLocks noChangeArrowheads="1"/>
            </p:cNvSpPr>
            <p:nvPr/>
          </p:nvSpPr>
          <p:spPr bwMode="auto">
            <a:xfrm>
              <a:off x="2591" y="3380"/>
              <a:ext cx="386" cy="194"/>
            </a:xfrm>
            <a:prstGeom prst="roundRect">
              <a:avLst>
                <a:gd name="adj" fmla="val 16648"/>
              </a:avLst>
            </a:prstGeom>
            <a:solidFill>
              <a:schemeClr val="bg1"/>
            </a:solidFill>
            <a:ln w="254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２次原因</a:t>
              </a:r>
            </a:p>
          </p:txBody>
        </p:sp>
        <p:sp>
          <p:nvSpPr>
            <p:cNvPr id="66627" name="AutoShape 24"/>
            <p:cNvSpPr>
              <a:spLocks noChangeArrowheads="1"/>
            </p:cNvSpPr>
            <p:nvPr/>
          </p:nvSpPr>
          <p:spPr bwMode="auto">
            <a:xfrm>
              <a:off x="3124" y="3334"/>
              <a:ext cx="382" cy="190"/>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３次原因</a:t>
              </a:r>
            </a:p>
          </p:txBody>
        </p:sp>
        <p:sp>
          <p:nvSpPr>
            <p:cNvPr id="66628" name="AutoShape 25"/>
            <p:cNvSpPr>
              <a:spLocks noChangeArrowheads="1"/>
            </p:cNvSpPr>
            <p:nvPr/>
          </p:nvSpPr>
          <p:spPr bwMode="auto">
            <a:xfrm>
              <a:off x="3124" y="3574"/>
              <a:ext cx="382" cy="190"/>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３次原因</a:t>
              </a:r>
            </a:p>
          </p:txBody>
        </p:sp>
        <p:sp>
          <p:nvSpPr>
            <p:cNvPr id="66629" name="AutoShape 28"/>
            <p:cNvSpPr>
              <a:spLocks noChangeArrowheads="1"/>
            </p:cNvSpPr>
            <p:nvPr/>
          </p:nvSpPr>
          <p:spPr bwMode="auto">
            <a:xfrm>
              <a:off x="3071" y="3839"/>
              <a:ext cx="386" cy="194"/>
            </a:xfrm>
            <a:prstGeom prst="roundRect">
              <a:avLst>
                <a:gd name="adj" fmla="val 16648"/>
              </a:avLst>
            </a:prstGeom>
            <a:solidFill>
              <a:schemeClr val="bg1"/>
            </a:solidFill>
            <a:ln w="254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２次原因</a:t>
              </a:r>
            </a:p>
          </p:txBody>
        </p:sp>
        <p:sp>
          <p:nvSpPr>
            <p:cNvPr id="66630" name="AutoShape 29"/>
            <p:cNvSpPr>
              <a:spLocks noChangeArrowheads="1"/>
            </p:cNvSpPr>
            <p:nvPr/>
          </p:nvSpPr>
          <p:spPr bwMode="auto">
            <a:xfrm>
              <a:off x="1424" y="3457"/>
              <a:ext cx="382" cy="190"/>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２次原因</a:t>
              </a:r>
            </a:p>
          </p:txBody>
        </p:sp>
        <p:sp>
          <p:nvSpPr>
            <p:cNvPr id="66631" name="AutoShape 30"/>
            <p:cNvSpPr>
              <a:spLocks noChangeArrowheads="1"/>
            </p:cNvSpPr>
            <p:nvPr/>
          </p:nvSpPr>
          <p:spPr bwMode="auto">
            <a:xfrm>
              <a:off x="911" y="3215"/>
              <a:ext cx="386" cy="194"/>
            </a:xfrm>
            <a:prstGeom prst="roundRect">
              <a:avLst>
                <a:gd name="adj" fmla="val 16648"/>
              </a:avLst>
            </a:prstGeom>
            <a:solidFill>
              <a:schemeClr val="bg1"/>
            </a:solidFill>
            <a:ln w="254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３次原因</a:t>
              </a:r>
            </a:p>
          </p:txBody>
        </p:sp>
        <p:sp>
          <p:nvSpPr>
            <p:cNvPr id="66632" name="AutoShape 31"/>
            <p:cNvSpPr>
              <a:spLocks noChangeArrowheads="1"/>
            </p:cNvSpPr>
            <p:nvPr/>
          </p:nvSpPr>
          <p:spPr bwMode="auto">
            <a:xfrm>
              <a:off x="848" y="3649"/>
              <a:ext cx="382" cy="190"/>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２次原因</a:t>
              </a:r>
            </a:p>
          </p:txBody>
        </p:sp>
        <p:sp>
          <p:nvSpPr>
            <p:cNvPr id="66633" name="AutoShape 32"/>
            <p:cNvSpPr>
              <a:spLocks noChangeArrowheads="1"/>
            </p:cNvSpPr>
            <p:nvPr/>
          </p:nvSpPr>
          <p:spPr bwMode="auto">
            <a:xfrm>
              <a:off x="1077" y="4036"/>
              <a:ext cx="382" cy="190"/>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２次原因</a:t>
              </a:r>
            </a:p>
          </p:txBody>
        </p:sp>
        <p:sp>
          <p:nvSpPr>
            <p:cNvPr id="66634" name="AutoShape 33"/>
            <p:cNvSpPr>
              <a:spLocks noChangeArrowheads="1"/>
            </p:cNvSpPr>
            <p:nvPr/>
          </p:nvSpPr>
          <p:spPr bwMode="auto">
            <a:xfrm>
              <a:off x="1298" y="4283"/>
              <a:ext cx="386" cy="194"/>
            </a:xfrm>
            <a:prstGeom prst="roundRect">
              <a:avLst>
                <a:gd name="adj" fmla="val 16648"/>
              </a:avLst>
            </a:prstGeom>
            <a:solidFill>
              <a:schemeClr val="bg1"/>
            </a:solidFill>
            <a:ln w="254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２次原因</a:t>
              </a:r>
            </a:p>
          </p:txBody>
        </p:sp>
        <p:sp>
          <p:nvSpPr>
            <p:cNvPr id="66635" name="Line 34"/>
            <p:cNvSpPr>
              <a:spLocks noChangeShapeType="1"/>
            </p:cNvSpPr>
            <p:nvPr/>
          </p:nvSpPr>
          <p:spPr bwMode="auto">
            <a:xfrm>
              <a:off x="2064" y="3650"/>
              <a:ext cx="0" cy="142"/>
            </a:xfrm>
            <a:prstGeom prst="line">
              <a:avLst/>
            </a:prstGeom>
            <a:noFill/>
            <a:ln w="254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36" name="Line 35"/>
            <p:cNvSpPr>
              <a:spLocks noChangeShapeType="1"/>
            </p:cNvSpPr>
            <p:nvPr/>
          </p:nvSpPr>
          <p:spPr bwMode="auto">
            <a:xfrm flipV="1">
              <a:off x="1716" y="3888"/>
              <a:ext cx="108" cy="1"/>
            </a:xfrm>
            <a:prstGeom prst="line">
              <a:avLst/>
            </a:prstGeom>
            <a:noFill/>
            <a:ln w="254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37" name="Line 36"/>
            <p:cNvSpPr>
              <a:spLocks noChangeShapeType="1"/>
            </p:cNvSpPr>
            <p:nvPr/>
          </p:nvSpPr>
          <p:spPr bwMode="auto">
            <a:xfrm flipV="1">
              <a:off x="2064" y="4033"/>
              <a:ext cx="0" cy="97"/>
            </a:xfrm>
            <a:prstGeom prst="line">
              <a:avLst/>
            </a:prstGeom>
            <a:noFill/>
            <a:ln w="254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38" name="Line 37"/>
            <p:cNvSpPr>
              <a:spLocks noChangeShapeType="1"/>
            </p:cNvSpPr>
            <p:nvPr/>
          </p:nvSpPr>
          <p:spPr bwMode="auto">
            <a:xfrm flipH="1">
              <a:off x="2354" y="3888"/>
              <a:ext cx="142" cy="0"/>
            </a:xfrm>
            <a:prstGeom prst="line">
              <a:avLst/>
            </a:prstGeom>
            <a:noFill/>
            <a:ln w="254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39" name="Line 38"/>
            <p:cNvSpPr>
              <a:spLocks noChangeShapeType="1"/>
            </p:cNvSpPr>
            <p:nvPr/>
          </p:nvSpPr>
          <p:spPr bwMode="auto">
            <a:xfrm flipH="1">
              <a:off x="2066" y="3362"/>
              <a:ext cx="142" cy="94"/>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40" name="Line 39"/>
            <p:cNvSpPr>
              <a:spLocks noChangeShapeType="1"/>
            </p:cNvSpPr>
            <p:nvPr/>
          </p:nvSpPr>
          <p:spPr bwMode="auto">
            <a:xfrm flipH="1">
              <a:off x="2282" y="3505"/>
              <a:ext cx="299" cy="47"/>
            </a:xfrm>
            <a:prstGeom prst="line">
              <a:avLst/>
            </a:prstGeom>
            <a:noFill/>
            <a:ln w="254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41" name="Line 40"/>
            <p:cNvSpPr>
              <a:spLocks noChangeShapeType="1"/>
            </p:cNvSpPr>
            <p:nvPr/>
          </p:nvSpPr>
          <p:spPr bwMode="auto">
            <a:xfrm flipH="1">
              <a:off x="2978" y="3431"/>
              <a:ext cx="142" cy="46"/>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42" name="Line 41"/>
            <p:cNvSpPr>
              <a:spLocks noChangeShapeType="1"/>
            </p:cNvSpPr>
            <p:nvPr/>
          </p:nvSpPr>
          <p:spPr bwMode="auto">
            <a:xfrm flipH="1" flipV="1">
              <a:off x="2977" y="3526"/>
              <a:ext cx="142" cy="142"/>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43" name="Line 43"/>
            <p:cNvSpPr>
              <a:spLocks noChangeShapeType="1"/>
            </p:cNvSpPr>
            <p:nvPr/>
          </p:nvSpPr>
          <p:spPr bwMode="auto">
            <a:xfrm flipH="1" flipV="1">
              <a:off x="2881" y="3889"/>
              <a:ext cx="190" cy="46"/>
            </a:xfrm>
            <a:prstGeom prst="line">
              <a:avLst/>
            </a:prstGeom>
            <a:noFill/>
            <a:ln w="254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44" name="Line 45"/>
            <p:cNvSpPr>
              <a:spLocks noChangeShapeType="1"/>
            </p:cNvSpPr>
            <p:nvPr/>
          </p:nvSpPr>
          <p:spPr bwMode="auto">
            <a:xfrm flipV="1">
              <a:off x="1685" y="4260"/>
              <a:ext cx="190" cy="94"/>
            </a:xfrm>
            <a:prstGeom prst="line">
              <a:avLst/>
            </a:prstGeom>
            <a:noFill/>
            <a:ln w="254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45" name="Line 46"/>
            <p:cNvSpPr>
              <a:spLocks noChangeShapeType="1"/>
            </p:cNvSpPr>
            <p:nvPr/>
          </p:nvSpPr>
          <p:spPr bwMode="auto">
            <a:xfrm flipV="1">
              <a:off x="1297" y="3265"/>
              <a:ext cx="190" cy="46"/>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46" name="Line 47"/>
            <p:cNvSpPr>
              <a:spLocks noChangeShapeType="1"/>
            </p:cNvSpPr>
            <p:nvPr/>
          </p:nvSpPr>
          <p:spPr bwMode="auto">
            <a:xfrm>
              <a:off x="1584" y="3650"/>
              <a:ext cx="0" cy="142"/>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47" name="Line 48"/>
            <p:cNvSpPr>
              <a:spLocks noChangeShapeType="1"/>
            </p:cNvSpPr>
            <p:nvPr/>
          </p:nvSpPr>
          <p:spPr bwMode="auto">
            <a:xfrm>
              <a:off x="1242" y="3772"/>
              <a:ext cx="94" cy="94"/>
            </a:xfrm>
            <a:prstGeom prst="line">
              <a:avLst/>
            </a:prstGeom>
            <a:noFill/>
            <a:ln w="254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48" name="Line 49"/>
            <p:cNvSpPr>
              <a:spLocks noChangeShapeType="1"/>
            </p:cNvSpPr>
            <p:nvPr/>
          </p:nvSpPr>
          <p:spPr bwMode="auto">
            <a:xfrm flipV="1">
              <a:off x="1374" y="3972"/>
              <a:ext cx="0" cy="73"/>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49" name="Rectangle 50"/>
            <p:cNvSpPr>
              <a:spLocks noChangeArrowheads="1"/>
            </p:cNvSpPr>
            <p:nvPr/>
          </p:nvSpPr>
          <p:spPr bwMode="auto">
            <a:xfrm>
              <a:off x="2640" y="4157"/>
              <a:ext cx="993" cy="432"/>
            </a:xfrm>
            <a:prstGeom prst="rect">
              <a:avLst/>
            </a:prstGeom>
            <a:solidFill>
              <a:schemeClr val="bg1"/>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結論：</a:t>
              </a:r>
            </a:p>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　１）○○○に△△△がない</a:t>
              </a:r>
            </a:p>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　２）□□□の</a:t>
              </a:r>
              <a:r>
                <a:rPr lang="en-US" altLang="ja-JP" sz="900">
                  <a:latin typeface="HG丸ｺﾞｼｯｸM-PRO" panose="020F0600000000000000" pitchFamily="50" charset="-128"/>
                  <a:ea typeface="HG丸ｺﾞｼｯｸM-PRO" panose="020F0600000000000000" pitchFamily="50" charset="-128"/>
                </a:rPr>
                <a:t>××</a:t>
              </a:r>
              <a:r>
                <a:rPr lang="ja-JP" altLang="en-US" sz="900">
                  <a:latin typeface="HG丸ｺﾞｼｯｸM-PRO" panose="020F0600000000000000" pitchFamily="50" charset="-128"/>
                  <a:ea typeface="HG丸ｺﾞｼｯｸM-PRO" panose="020F0600000000000000" pitchFamily="50" charset="-128"/>
                </a:rPr>
                <a:t>が悪い</a:t>
              </a:r>
            </a:p>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　３）</a:t>
              </a:r>
            </a:p>
          </p:txBody>
        </p:sp>
        <p:sp>
          <p:nvSpPr>
            <p:cNvPr id="66650" name="AutoShape 51"/>
            <p:cNvSpPr>
              <a:spLocks noChangeArrowheads="1"/>
            </p:cNvSpPr>
            <p:nvPr/>
          </p:nvSpPr>
          <p:spPr bwMode="auto">
            <a:xfrm>
              <a:off x="2201" y="4369"/>
              <a:ext cx="382" cy="190"/>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２次原因</a:t>
              </a:r>
            </a:p>
          </p:txBody>
        </p:sp>
        <p:sp>
          <p:nvSpPr>
            <p:cNvPr id="66651" name="AutoShape 52"/>
            <p:cNvSpPr>
              <a:spLocks noChangeArrowheads="1"/>
            </p:cNvSpPr>
            <p:nvPr/>
          </p:nvSpPr>
          <p:spPr bwMode="auto">
            <a:xfrm>
              <a:off x="1489" y="3169"/>
              <a:ext cx="382" cy="190"/>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３次原因</a:t>
              </a:r>
            </a:p>
          </p:txBody>
        </p:sp>
        <p:sp>
          <p:nvSpPr>
            <p:cNvPr id="66652" name="Line 54"/>
            <p:cNvSpPr>
              <a:spLocks noChangeShapeType="1"/>
            </p:cNvSpPr>
            <p:nvPr/>
          </p:nvSpPr>
          <p:spPr bwMode="auto">
            <a:xfrm>
              <a:off x="1874" y="3264"/>
              <a:ext cx="190" cy="0"/>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53" name="Line 55"/>
            <p:cNvSpPr>
              <a:spLocks noChangeShapeType="1"/>
            </p:cNvSpPr>
            <p:nvPr/>
          </p:nvSpPr>
          <p:spPr bwMode="auto">
            <a:xfrm flipH="1">
              <a:off x="1586" y="3362"/>
              <a:ext cx="94" cy="94"/>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54" name="Line 56"/>
            <p:cNvSpPr>
              <a:spLocks noChangeShapeType="1"/>
            </p:cNvSpPr>
            <p:nvPr/>
          </p:nvSpPr>
          <p:spPr bwMode="auto">
            <a:xfrm flipH="1" flipV="1">
              <a:off x="2070" y="4311"/>
              <a:ext cx="142" cy="94"/>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55" name="Line 57"/>
            <p:cNvSpPr>
              <a:spLocks noChangeShapeType="1"/>
            </p:cNvSpPr>
            <p:nvPr/>
          </p:nvSpPr>
          <p:spPr bwMode="auto">
            <a:xfrm flipH="1">
              <a:off x="1058" y="3410"/>
              <a:ext cx="46" cy="238"/>
            </a:xfrm>
            <a:prstGeom prst="line">
              <a:avLst/>
            </a:prstGeom>
            <a:noFill/>
            <a:ln w="254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56" name="Rectangle 60"/>
            <p:cNvSpPr>
              <a:spLocks noChangeArrowheads="1"/>
            </p:cNvSpPr>
            <p:nvPr/>
          </p:nvSpPr>
          <p:spPr bwMode="auto">
            <a:xfrm>
              <a:off x="194" y="3552"/>
              <a:ext cx="615" cy="385"/>
            </a:xfrm>
            <a:prstGeom prst="rect">
              <a:avLst/>
            </a:prstGeom>
            <a:solidFill>
              <a:schemeClr val="bg1"/>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前提条件：</a:t>
              </a:r>
            </a:p>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　１）○○○</a:t>
              </a:r>
            </a:p>
            <a:p>
              <a:pPr eaLnBrk="1" hangingPunct="1">
                <a:lnSpc>
                  <a:spcPct val="80000"/>
                </a:lnSpc>
                <a:spcBef>
                  <a:spcPct val="0"/>
                </a:spcBef>
                <a:buFontTx/>
                <a:buNone/>
              </a:pPr>
              <a:r>
                <a:rPr lang="ja-JP" altLang="en-US" sz="900">
                  <a:latin typeface="HG丸ｺﾞｼｯｸM-PRO" panose="020F0600000000000000" pitchFamily="50" charset="-128"/>
                  <a:ea typeface="HG丸ｺﾞｼｯｸM-PRO" panose="020F0600000000000000" pitchFamily="50" charset="-128"/>
                </a:rPr>
                <a:t>　２）△△△</a:t>
              </a:r>
            </a:p>
            <a:p>
              <a:pPr eaLnBrk="1" hangingPunct="1">
                <a:lnSpc>
                  <a:spcPct val="80000"/>
                </a:lnSpc>
                <a:spcBef>
                  <a:spcPct val="0"/>
                </a:spcBef>
                <a:buFontTx/>
                <a:buNone/>
              </a:pPr>
              <a:r>
                <a:rPr lang="ja-JP" altLang="en-US" sz="900">
                  <a:latin typeface="HG丸ｺﾞｼｯｸM-PRO" panose="020F0600000000000000" pitchFamily="50" charset="-128"/>
                  <a:ea typeface="HG丸ｺﾞｼｯｸM-PRO" panose="020F0600000000000000" pitchFamily="50" charset="-128"/>
                </a:rPr>
                <a:t>　３）</a:t>
              </a:r>
            </a:p>
          </p:txBody>
        </p:sp>
        <p:sp>
          <p:nvSpPr>
            <p:cNvPr id="66657" name="Rectangle 61"/>
            <p:cNvSpPr>
              <a:spLocks noChangeArrowheads="1"/>
            </p:cNvSpPr>
            <p:nvPr/>
          </p:nvSpPr>
          <p:spPr bwMode="auto">
            <a:xfrm>
              <a:off x="1776" y="3648"/>
              <a:ext cx="203"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FontTx/>
                <a:buNone/>
              </a:pPr>
              <a:r>
                <a:rPr lang="en-US" altLang="ja-JP" sz="1200" dirty="0">
                  <a:latin typeface="HG丸ｺﾞｼｯｸM-PRO" panose="020F0600000000000000" pitchFamily="50" charset="-128"/>
                  <a:ea typeface="HG丸ｺﾞｼｯｸM-PRO" panose="020F0600000000000000" pitchFamily="50" charset="-128"/>
                </a:rPr>
                <a:t>①</a:t>
              </a:r>
            </a:p>
          </p:txBody>
        </p:sp>
        <p:sp>
          <p:nvSpPr>
            <p:cNvPr id="66658" name="Rectangle 62"/>
            <p:cNvSpPr>
              <a:spLocks noChangeArrowheads="1"/>
            </p:cNvSpPr>
            <p:nvPr/>
          </p:nvSpPr>
          <p:spPr bwMode="auto">
            <a:xfrm>
              <a:off x="1852" y="3312"/>
              <a:ext cx="203"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FontTx/>
                <a:buNone/>
              </a:pPr>
              <a:r>
                <a:rPr lang="en-US" altLang="ja-JP" sz="1200">
                  <a:latin typeface="HG丸ｺﾞｼｯｸM-PRO" panose="020F0600000000000000" pitchFamily="50" charset="-128"/>
                  <a:ea typeface="HG丸ｺﾞｼｯｸM-PRO" panose="020F0600000000000000" pitchFamily="50" charset="-128"/>
                </a:rPr>
                <a:t>③</a:t>
              </a:r>
            </a:p>
          </p:txBody>
        </p:sp>
        <p:sp>
          <p:nvSpPr>
            <p:cNvPr id="66659" name="Rectangle 63"/>
            <p:cNvSpPr>
              <a:spLocks noChangeArrowheads="1"/>
            </p:cNvSpPr>
            <p:nvPr/>
          </p:nvSpPr>
          <p:spPr bwMode="auto">
            <a:xfrm>
              <a:off x="1276" y="3306"/>
              <a:ext cx="203"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FontTx/>
                <a:buNone/>
              </a:pPr>
              <a:r>
                <a:rPr lang="en-US" altLang="ja-JP" sz="1200">
                  <a:latin typeface="HG丸ｺﾞｼｯｸM-PRO" panose="020F0600000000000000" pitchFamily="50" charset="-128"/>
                  <a:ea typeface="HG丸ｺﾞｼｯｸM-PRO" panose="020F0600000000000000" pitchFamily="50" charset="-128"/>
                </a:rPr>
                <a:t>④</a:t>
              </a:r>
            </a:p>
          </p:txBody>
        </p:sp>
        <p:sp>
          <p:nvSpPr>
            <p:cNvPr id="66660" name="Rectangle 64"/>
            <p:cNvSpPr>
              <a:spLocks noChangeArrowheads="1"/>
            </p:cNvSpPr>
            <p:nvPr/>
          </p:nvSpPr>
          <p:spPr bwMode="auto">
            <a:xfrm>
              <a:off x="1118" y="4291"/>
              <a:ext cx="203"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FontTx/>
                <a:buNone/>
              </a:pPr>
              <a:r>
                <a:rPr lang="en-US" altLang="ja-JP" sz="1200">
                  <a:latin typeface="HG丸ｺﾞｼｯｸM-PRO" panose="020F0600000000000000" pitchFamily="50" charset="-128"/>
                  <a:ea typeface="HG丸ｺﾞｼｯｸM-PRO" panose="020F0600000000000000" pitchFamily="50" charset="-128"/>
                </a:rPr>
                <a:t>⑤</a:t>
              </a:r>
            </a:p>
          </p:txBody>
        </p:sp>
        <p:sp>
          <p:nvSpPr>
            <p:cNvPr id="66661" name="Rectangle 65"/>
            <p:cNvSpPr>
              <a:spLocks noChangeArrowheads="1"/>
            </p:cNvSpPr>
            <p:nvPr/>
          </p:nvSpPr>
          <p:spPr bwMode="auto">
            <a:xfrm>
              <a:off x="1696" y="4339"/>
              <a:ext cx="203"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FontTx/>
                <a:buNone/>
              </a:pPr>
              <a:r>
                <a:rPr lang="en-US" altLang="ja-JP" sz="1200">
                  <a:latin typeface="HG丸ｺﾞｼｯｸM-PRO" panose="020F0600000000000000" pitchFamily="50" charset="-128"/>
                  <a:ea typeface="HG丸ｺﾞｼｯｸM-PRO" panose="020F0600000000000000" pitchFamily="50" charset="-128"/>
                </a:rPr>
                <a:t>⑥</a:t>
              </a:r>
            </a:p>
          </p:txBody>
        </p:sp>
        <p:sp>
          <p:nvSpPr>
            <p:cNvPr id="66662" name="Rectangle 66"/>
            <p:cNvSpPr>
              <a:spLocks noChangeArrowheads="1"/>
            </p:cNvSpPr>
            <p:nvPr/>
          </p:nvSpPr>
          <p:spPr bwMode="auto">
            <a:xfrm>
              <a:off x="2476" y="4151"/>
              <a:ext cx="203"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FontTx/>
                <a:buNone/>
              </a:pPr>
              <a:r>
                <a:rPr lang="en-US" altLang="ja-JP" sz="1200">
                  <a:latin typeface="HG丸ｺﾞｼｯｸM-PRO" panose="020F0600000000000000" pitchFamily="50" charset="-128"/>
                  <a:ea typeface="HG丸ｺﾞｼｯｸM-PRO" panose="020F0600000000000000" pitchFamily="50" charset="-128"/>
                </a:rPr>
                <a:t>⑦</a:t>
              </a:r>
            </a:p>
          </p:txBody>
        </p:sp>
        <p:sp>
          <p:nvSpPr>
            <p:cNvPr id="66663" name="Rectangle 67"/>
            <p:cNvSpPr>
              <a:spLocks noChangeArrowheads="1"/>
            </p:cNvSpPr>
            <p:nvPr/>
          </p:nvSpPr>
          <p:spPr bwMode="auto">
            <a:xfrm>
              <a:off x="178" y="3408"/>
              <a:ext cx="203"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FontTx/>
                <a:buNone/>
              </a:pPr>
              <a:r>
                <a:rPr lang="en-US" altLang="ja-JP" sz="1200">
                  <a:latin typeface="HG丸ｺﾞｼｯｸM-PRO" panose="020F0600000000000000" pitchFamily="50" charset="-128"/>
                  <a:ea typeface="HG丸ｺﾞｼｯｸM-PRO" panose="020F0600000000000000" pitchFamily="50" charset="-128"/>
                </a:rPr>
                <a:t>②</a:t>
              </a:r>
            </a:p>
          </p:txBody>
        </p:sp>
        <p:sp>
          <p:nvSpPr>
            <p:cNvPr id="66664" name="AutoShape 18"/>
            <p:cNvSpPr>
              <a:spLocks noChangeArrowheads="1"/>
            </p:cNvSpPr>
            <p:nvPr/>
          </p:nvSpPr>
          <p:spPr bwMode="auto">
            <a:xfrm>
              <a:off x="2065" y="3207"/>
              <a:ext cx="382" cy="190"/>
            </a:xfrm>
            <a:prstGeom prst="roundRect">
              <a:avLst>
                <a:gd name="adj" fmla="val 16648"/>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２次原因</a:t>
              </a:r>
            </a:p>
          </p:txBody>
        </p:sp>
      </p:grpSp>
      <p:sp>
        <p:nvSpPr>
          <p:cNvPr id="66568" name="Rectangle 7"/>
          <p:cNvSpPr>
            <a:spLocks noChangeArrowheads="1"/>
          </p:cNvSpPr>
          <p:nvPr/>
        </p:nvSpPr>
        <p:spPr bwMode="auto">
          <a:xfrm>
            <a:off x="107950" y="2376488"/>
            <a:ext cx="2628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（３）作成の手順と注意点</a:t>
            </a:r>
          </a:p>
        </p:txBody>
      </p:sp>
      <p:sp>
        <p:nvSpPr>
          <p:cNvPr id="66569" name="Rectangle 36"/>
          <p:cNvSpPr>
            <a:spLocks noChangeArrowheads="1"/>
          </p:cNvSpPr>
          <p:nvPr/>
        </p:nvSpPr>
        <p:spPr bwMode="auto">
          <a:xfrm>
            <a:off x="107950" y="6934200"/>
            <a:ext cx="447833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（４）作成例　</a:t>
            </a:r>
            <a:r>
              <a:rPr lang="en-US" altLang="ja-JP" sz="1200">
                <a:latin typeface="HG丸ｺﾞｼｯｸM-PRO" panose="020F0600000000000000" pitchFamily="50" charset="-128"/>
                <a:ea typeface="HG丸ｺﾞｼｯｸM-PRO" panose="020F0600000000000000" pitchFamily="50" charset="-128"/>
              </a:rPr>
              <a:t>『</a:t>
            </a:r>
            <a:r>
              <a:rPr lang="ja-JP" altLang="en-US" sz="1200">
                <a:latin typeface="HG丸ｺﾞｼｯｸM-PRO" panose="020F0600000000000000" pitchFamily="50" charset="-128"/>
                <a:ea typeface="HG丸ｺﾞｼｯｸM-PRO" panose="020F0600000000000000" pitchFamily="50" charset="-128"/>
              </a:rPr>
              <a:t>備品を探すのに時間がかかる</a:t>
            </a:r>
            <a:r>
              <a:rPr lang="en-US" altLang="ja-JP" sz="1200">
                <a:latin typeface="HG丸ｺﾞｼｯｸM-PRO" panose="020F0600000000000000" pitchFamily="50" charset="-128"/>
                <a:ea typeface="HG丸ｺﾞｼｯｸM-PRO" panose="020F0600000000000000" pitchFamily="50" charset="-128"/>
              </a:rPr>
              <a:t>』</a:t>
            </a:r>
            <a:r>
              <a:rPr lang="ja-JP" altLang="en-US" sz="1200">
                <a:latin typeface="HG丸ｺﾞｼｯｸM-PRO" panose="020F0600000000000000" pitchFamily="50" charset="-128"/>
                <a:ea typeface="HG丸ｺﾞｼｯｸM-PRO" panose="020F0600000000000000" pitchFamily="50" charset="-128"/>
              </a:rPr>
              <a:t>の連関図</a:t>
            </a:r>
          </a:p>
        </p:txBody>
      </p:sp>
      <p:grpSp>
        <p:nvGrpSpPr>
          <p:cNvPr id="66570" name="Group 54"/>
          <p:cNvGrpSpPr>
            <a:grpSpLocks/>
          </p:cNvGrpSpPr>
          <p:nvPr/>
        </p:nvGrpSpPr>
        <p:grpSpPr bwMode="auto">
          <a:xfrm>
            <a:off x="581025" y="7262813"/>
            <a:ext cx="5862638" cy="2438400"/>
            <a:chOff x="366" y="4521"/>
            <a:chExt cx="3693" cy="1536"/>
          </a:xfrm>
        </p:grpSpPr>
        <p:sp>
          <p:nvSpPr>
            <p:cNvPr id="66572" name="Line 44"/>
            <p:cNvSpPr>
              <a:spLocks noChangeShapeType="1"/>
            </p:cNvSpPr>
            <p:nvPr/>
          </p:nvSpPr>
          <p:spPr bwMode="auto">
            <a:xfrm flipH="1" flipV="1">
              <a:off x="2220" y="5769"/>
              <a:ext cx="135" cy="45"/>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573" name="Line 44"/>
            <p:cNvSpPr>
              <a:spLocks noChangeShapeType="1"/>
            </p:cNvSpPr>
            <p:nvPr/>
          </p:nvSpPr>
          <p:spPr bwMode="auto">
            <a:xfrm flipV="1">
              <a:off x="3699" y="5352"/>
              <a:ext cx="0" cy="91"/>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574" name="AutoShape 17"/>
            <p:cNvSpPr>
              <a:spLocks noChangeArrowheads="1"/>
            </p:cNvSpPr>
            <p:nvPr/>
          </p:nvSpPr>
          <p:spPr bwMode="auto">
            <a:xfrm>
              <a:off x="1989" y="5139"/>
              <a:ext cx="765" cy="270"/>
            </a:xfrm>
            <a:prstGeom prst="roundRect">
              <a:avLst>
                <a:gd name="adj" fmla="val 16648"/>
              </a:avLst>
            </a:prstGeom>
            <a:solidFill>
              <a:srgbClr val="FFFF00"/>
            </a:solidFill>
            <a:ln w="254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rPr>
                <a:t>備品を探すのに</a:t>
              </a:r>
              <a:br>
                <a:rPr lang="ja-JP" altLang="en-US" sz="1100" b="1">
                  <a:latin typeface="HG丸ｺﾞｼｯｸM-PRO" panose="020F0600000000000000" pitchFamily="50" charset="-128"/>
                  <a:ea typeface="HG丸ｺﾞｼｯｸM-PRO" panose="020F0600000000000000" pitchFamily="50" charset="-128"/>
                </a:rPr>
              </a:br>
              <a:r>
                <a:rPr lang="ja-JP" altLang="en-US" sz="1100" b="1">
                  <a:latin typeface="HG丸ｺﾞｼｯｸM-PRO" panose="020F0600000000000000" pitchFamily="50" charset="-128"/>
                  <a:ea typeface="HG丸ｺﾞｼｯｸM-PRO" panose="020F0600000000000000" pitchFamily="50" charset="-128"/>
                </a:rPr>
                <a:t>時間がかかる</a:t>
              </a:r>
            </a:p>
          </p:txBody>
        </p:sp>
        <p:sp>
          <p:nvSpPr>
            <p:cNvPr id="66575" name="AutoShape 32"/>
            <p:cNvSpPr>
              <a:spLocks noChangeArrowheads="1"/>
            </p:cNvSpPr>
            <p:nvPr/>
          </p:nvSpPr>
          <p:spPr bwMode="auto">
            <a:xfrm>
              <a:off x="1248" y="5184"/>
              <a:ext cx="630" cy="223"/>
            </a:xfrm>
            <a:prstGeom prst="roundRect">
              <a:avLst>
                <a:gd name="adj" fmla="val 23356"/>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いつも使って</a:t>
              </a:r>
              <a:br>
                <a:rPr lang="ja-JP" altLang="en-US" sz="800">
                  <a:latin typeface="HG丸ｺﾞｼｯｸM-PRO" panose="020F0600000000000000" pitchFamily="50" charset="-128"/>
                  <a:ea typeface="HG丸ｺﾞｼｯｸM-PRO" panose="020F0600000000000000" pitchFamily="50" charset="-128"/>
                </a:rPr>
              </a:br>
              <a:r>
                <a:rPr lang="ja-JP" altLang="en-US" sz="800">
                  <a:latin typeface="HG丸ｺﾞｼｯｸM-PRO" panose="020F0600000000000000" pitchFamily="50" charset="-128"/>
                  <a:ea typeface="HG丸ｺﾞｼｯｸM-PRO" panose="020F0600000000000000" pitchFamily="50" charset="-128"/>
                </a:rPr>
                <a:t>いないとわからない</a:t>
              </a:r>
            </a:p>
          </p:txBody>
        </p:sp>
        <p:sp>
          <p:nvSpPr>
            <p:cNvPr id="66576" name="AutoShape 32"/>
            <p:cNvSpPr>
              <a:spLocks noChangeArrowheads="1"/>
            </p:cNvSpPr>
            <p:nvPr/>
          </p:nvSpPr>
          <p:spPr bwMode="auto">
            <a:xfrm>
              <a:off x="1185" y="4898"/>
              <a:ext cx="585" cy="223"/>
            </a:xfrm>
            <a:prstGeom prst="roundRect">
              <a:avLst>
                <a:gd name="adj" fmla="val 23356"/>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どこに何があるの</a:t>
              </a:r>
              <a:br>
                <a:rPr lang="ja-JP" altLang="en-US" sz="800">
                  <a:latin typeface="HG丸ｺﾞｼｯｸM-PRO" panose="020F0600000000000000" pitchFamily="50" charset="-128"/>
                  <a:ea typeface="HG丸ｺﾞｼｯｸM-PRO" panose="020F0600000000000000" pitchFamily="50" charset="-128"/>
                </a:rPr>
              </a:br>
              <a:r>
                <a:rPr lang="ja-JP" altLang="en-US" sz="800">
                  <a:latin typeface="HG丸ｺﾞｼｯｸM-PRO" panose="020F0600000000000000" pitchFamily="50" charset="-128"/>
                  <a:ea typeface="HG丸ｺﾞｼｯｸM-PRO" panose="020F0600000000000000" pitchFamily="50" charset="-128"/>
                </a:rPr>
                <a:t>かわからない</a:t>
              </a:r>
            </a:p>
          </p:txBody>
        </p:sp>
        <p:sp>
          <p:nvSpPr>
            <p:cNvPr id="66577" name="AutoShape 32"/>
            <p:cNvSpPr>
              <a:spLocks noChangeArrowheads="1"/>
            </p:cNvSpPr>
            <p:nvPr/>
          </p:nvSpPr>
          <p:spPr bwMode="auto">
            <a:xfrm>
              <a:off x="549" y="4686"/>
              <a:ext cx="540" cy="135"/>
            </a:xfrm>
            <a:prstGeom prst="roundRect">
              <a:avLst>
                <a:gd name="adj" fmla="val 23356"/>
              </a:avLst>
            </a:prstGeom>
            <a:solidFill>
              <a:schemeClr val="bg1"/>
            </a:solidFill>
            <a:ln w="28575">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重ね置きがある</a:t>
              </a:r>
            </a:p>
          </p:txBody>
        </p:sp>
        <p:sp>
          <p:nvSpPr>
            <p:cNvPr id="66578" name="AutoShape 32"/>
            <p:cNvSpPr>
              <a:spLocks noChangeArrowheads="1"/>
            </p:cNvSpPr>
            <p:nvPr/>
          </p:nvSpPr>
          <p:spPr bwMode="auto">
            <a:xfrm>
              <a:off x="1179" y="4644"/>
              <a:ext cx="585" cy="135"/>
            </a:xfrm>
            <a:prstGeom prst="roundRect">
              <a:avLst>
                <a:gd name="adj" fmla="val 23356"/>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備品の表示がない</a:t>
              </a:r>
            </a:p>
          </p:txBody>
        </p:sp>
        <p:sp>
          <p:nvSpPr>
            <p:cNvPr id="66579" name="AutoShape 32"/>
            <p:cNvSpPr>
              <a:spLocks noChangeArrowheads="1"/>
            </p:cNvSpPr>
            <p:nvPr/>
          </p:nvSpPr>
          <p:spPr bwMode="auto">
            <a:xfrm>
              <a:off x="1899" y="4521"/>
              <a:ext cx="585" cy="225"/>
            </a:xfrm>
            <a:prstGeom prst="roundRect">
              <a:avLst>
                <a:gd name="adj" fmla="val 23356"/>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備品の収納器が</a:t>
              </a:r>
              <a:br>
                <a:rPr lang="ja-JP" altLang="en-US" sz="800">
                  <a:latin typeface="HG丸ｺﾞｼｯｸM-PRO" panose="020F0600000000000000" pitchFamily="50" charset="-128"/>
                  <a:ea typeface="HG丸ｺﾞｼｯｸM-PRO" panose="020F0600000000000000" pitchFamily="50" charset="-128"/>
                </a:rPr>
              </a:br>
              <a:r>
                <a:rPr lang="ja-JP" altLang="en-US" sz="800">
                  <a:latin typeface="HG丸ｺﾞｼｯｸM-PRO" panose="020F0600000000000000" pitchFamily="50" charset="-128"/>
                  <a:ea typeface="HG丸ｺﾞｼｯｸM-PRO" panose="020F0600000000000000" pitchFamily="50" charset="-128"/>
                </a:rPr>
                <a:t>ばらばらである</a:t>
              </a:r>
            </a:p>
          </p:txBody>
        </p:sp>
        <p:sp>
          <p:nvSpPr>
            <p:cNvPr id="66580" name="AutoShape 32"/>
            <p:cNvSpPr>
              <a:spLocks noChangeArrowheads="1"/>
            </p:cNvSpPr>
            <p:nvPr/>
          </p:nvSpPr>
          <p:spPr bwMode="auto">
            <a:xfrm>
              <a:off x="2034" y="4797"/>
              <a:ext cx="585" cy="223"/>
            </a:xfrm>
            <a:prstGeom prst="roundRect">
              <a:avLst>
                <a:gd name="adj" fmla="val 23356"/>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段ボール箱に入れ</a:t>
              </a:r>
              <a:br>
                <a:rPr lang="ja-JP" altLang="en-US" sz="800">
                  <a:latin typeface="HG丸ｺﾞｼｯｸM-PRO" panose="020F0600000000000000" pitchFamily="50" charset="-128"/>
                  <a:ea typeface="HG丸ｺﾞｼｯｸM-PRO" panose="020F0600000000000000" pitchFamily="50" charset="-128"/>
                </a:rPr>
              </a:br>
              <a:r>
                <a:rPr lang="ja-JP" altLang="en-US" sz="800">
                  <a:latin typeface="HG丸ｺﾞｼｯｸM-PRO" panose="020F0600000000000000" pitchFamily="50" charset="-128"/>
                  <a:ea typeface="HG丸ｺﾞｼｯｸM-PRO" panose="020F0600000000000000" pitchFamily="50" charset="-128"/>
                </a:rPr>
                <a:t>たままである</a:t>
              </a:r>
            </a:p>
          </p:txBody>
        </p:sp>
        <p:sp>
          <p:nvSpPr>
            <p:cNvPr id="66581" name="AutoShape 32"/>
            <p:cNvSpPr>
              <a:spLocks noChangeArrowheads="1"/>
            </p:cNvSpPr>
            <p:nvPr/>
          </p:nvSpPr>
          <p:spPr bwMode="auto">
            <a:xfrm>
              <a:off x="1359" y="5454"/>
              <a:ext cx="495" cy="180"/>
            </a:xfrm>
            <a:prstGeom prst="roundRect">
              <a:avLst>
                <a:gd name="adj" fmla="val 23356"/>
              </a:avLst>
            </a:prstGeom>
            <a:solidFill>
              <a:schemeClr val="bg1"/>
            </a:solidFill>
            <a:ln w="28575">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暗くてよく</a:t>
              </a:r>
              <a:br>
                <a:rPr lang="ja-JP" altLang="en-US" sz="800">
                  <a:latin typeface="HG丸ｺﾞｼｯｸM-PRO" panose="020F0600000000000000" pitchFamily="50" charset="-128"/>
                  <a:ea typeface="HG丸ｺﾞｼｯｸM-PRO" panose="020F0600000000000000" pitchFamily="50" charset="-128"/>
                </a:rPr>
              </a:br>
              <a:r>
                <a:rPr lang="ja-JP" altLang="en-US" sz="800">
                  <a:latin typeface="HG丸ｺﾞｼｯｸM-PRO" panose="020F0600000000000000" pitchFamily="50" charset="-128"/>
                  <a:ea typeface="HG丸ｺﾞｼｯｸM-PRO" panose="020F0600000000000000" pitchFamily="50" charset="-128"/>
                </a:rPr>
                <a:t>見えない</a:t>
              </a:r>
            </a:p>
          </p:txBody>
        </p:sp>
        <p:sp>
          <p:nvSpPr>
            <p:cNvPr id="66582" name="AutoShape 32"/>
            <p:cNvSpPr>
              <a:spLocks noChangeArrowheads="1"/>
            </p:cNvSpPr>
            <p:nvPr/>
          </p:nvSpPr>
          <p:spPr bwMode="auto">
            <a:xfrm>
              <a:off x="637" y="5454"/>
              <a:ext cx="540" cy="135"/>
            </a:xfrm>
            <a:prstGeom prst="roundRect">
              <a:avLst>
                <a:gd name="adj" fmla="val 23356"/>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照度が足りない</a:t>
              </a:r>
            </a:p>
          </p:txBody>
        </p:sp>
        <p:sp>
          <p:nvSpPr>
            <p:cNvPr id="66583" name="AutoShape 32"/>
            <p:cNvSpPr>
              <a:spLocks noChangeArrowheads="1"/>
            </p:cNvSpPr>
            <p:nvPr/>
          </p:nvSpPr>
          <p:spPr bwMode="auto">
            <a:xfrm>
              <a:off x="549" y="5184"/>
              <a:ext cx="585" cy="223"/>
            </a:xfrm>
            <a:prstGeom prst="roundRect">
              <a:avLst>
                <a:gd name="adj" fmla="val 23356"/>
              </a:avLst>
            </a:prstGeom>
            <a:solidFill>
              <a:schemeClr val="bg1"/>
            </a:solidFill>
            <a:ln w="28575">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dirty="0">
                  <a:latin typeface="HG丸ｺﾞｼｯｸM-PRO" panose="020F0600000000000000" pitchFamily="50" charset="-128"/>
                  <a:ea typeface="HG丸ｺﾞｼｯｸM-PRO" panose="020F0600000000000000" pitchFamily="50" charset="-128"/>
                </a:rPr>
                <a:t>備品の奥に備品</a:t>
              </a:r>
              <a:br>
                <a:rPr lang="ja-JP" altLang="en-US" sz="800" dirty="0">
                  <a:latin typeface="HG丸ｺﾞｼｯｸM-PRO" panose="020F0600000000000000" pitchFamily="50" charset="-128"/>
                  <a:ea typeface="HG丸ｺﾞｼｯｸM-PRO" panose="020F0600000000000000" pitchFamily="50" charset="-128"/>
                </a:rPr>
              </a:br>
              <a:r>
                <a:rPr lang="ja-JP" altLang="en-US" sz="800" dirty="0">
                  <a:latin typeface="HG丸ｺﾞｼｯｸM-PRO" panose="020F0600000000000000" pitchFamily="50" charset="-128"/>
                  <a:ea typeface="HG丸ｺﾞｼｯｸM-PRO" panose="020F0600000000000000" pitchFamily="50" charset="-128"/>
                </a:rPr>
                <a:t>を置いてある</a:t>
              </a:r>
            </a:p>
          </p:txBody>
        </p:sp>
        <p:sp>
          <p:nvSpPr>
            <p:cNvPr id="66584" name="AutoShape 32"/>
            <p:cNvSpPr>
              <a:spLocks noChangeArrowheads="1"/>
            </p:cNvSpPr>
            <p:nvPr/>
          </p:nvSpPr>
          <p:spPr bwMode="auto">
            <a:xfrm>
              <a:off x="504" y="4914"/>
              <a:ext cx="585" cy="135"/>
            </a:xfrm>
            <a:prstGeom prst="roundRect">
              <a:avLst>
                <a:gd name="adj" fmla="val 23356"/>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開口間口が狭い</a:t>
              </a:r>
            </a:p>
          </p:txBody>
        </p:sp>
        <p:sp>
          <p:nvSpPr>
            <p:cNvPr id="66585" name="AutoShape 32"/>
            <p:cNvSpPr>
              <a:spLocks noChangeArrowheads="1"/>
            </p:cNvSpPr>
            <p:nvPr/>
          </p:nvSpPr>
          <p:spPr bwMode="auto">
            <a:xfrm>
              <a:off x="1732" y="5690"/>
              <a:ext cx="495" cy="180"/>
            </a:xfrm>
            <a:prstGeom prst="roundRect">
              <a:avLst>
                <a:gd name="adj" fmla="val 23356"/>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入るのに</a:t>
              </a:r>
              <a:br>
                <a:rPr lang="ja-JP" altLang="en-US" sz="800">
                  <a:latin typeface="HG丸ｺﾞｼｯｸM-PRO" panose="020F0600000000000000" pitchFamily="50" charset="-128"/>
                  <a:ea typeface="HG丸ｺﾞｼｯｸM-PRO" panose="020F0600000000000000" pitchFamily="50" charset="-128"/>
                </a:rPr>
              </a:br>
              <a:r>
                <a:rPr lang="ja-JP" altLang="en-US" sz="800">
                  <a:latin typeface="HG丸ｺﾞｼｯｸM-PRO" panose="020F0600000000000000" pitchFamily="50" charset="-128"/>
                  <a:ea typeface="HG丸ｺﾞｼｯｸM-PRO" panose="020F0600000000000000" pitchFamily="50" charset="-128"/>
                </a:rPr>
                <a:t>抵抗がある</a:t>
              </a:r>
            </a:p>
          </p:txBody>
        </p:sp>
        <p:sp>
          <p:nvSpPr>
            <p:cNvPr id="66586" name="AutoShape 32"/>
            <p:cNvSpPr>
              <a:spLocks noChangeArrowheads="1"/>
            </p:cNvSpPr>
            <p:nvPr/>
          </p:nvSpPr>
          <p:spPr bwMode="auto">
            <a:xfrm>
              <a:off x="2355" y="5500"/>
              <a:ext cx="495" cy="180"/>
            </a:xfrm>
            <a:prstGeom prst="roundRect">
              <a:avLst>
                <a:gd name="adj" fmla="val 23356"/>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日頃あまり</a:t>
              </a:r>
              <a:br>
                <a:rPr lang="ja-JP" altLang="en-US" sz="800">
                  <a:latin typeface="HG丸ｺﾞｼｯｸM-PRO" panose="020F0600000000000000" pitchFamily="50" charset="-128"/>
                  <a:ea typeface="HG丸ｺﾞｼｯｸM-PRO" panose="020F0600000000000000" pitchFamily="50" charset="-128"/>
                </a:rPr>
              </a:br>
              <a:r>
                <a:rPr lang="ja-JP" altLang="en-US" sz="800">
                  <a:latin typeface="HG丸ｺﾞｼｯｸM-PRO" panose="020F0600000000000000" pitchFamily="50" charset="-128"/>
                  <a:ea typeface="HG丸ｺﾞｼｯｸM-PRO" panose="020F0600000000000000" pitchFamily="50" charset="-128"/>
                </a:rPr>
                <a:t>利用しない</a:t>
              </a:r>
            </a:p>
          </p:txBody>
        </p:sp>
        <p:sp>
          <p:nvSpPr>
            <p:cNvPr id="66587" name="AutoShape 32"/>
            <p:cNvSpPr>
              <a:spLocks noChangeArrowheads="1"/>
            </p:cNvSpPr>
            <p:nvPr/>
          </p:nvSpPr>
          <p:spPr bwMode="auto">
            <a:xfrm>
              <a:off x="2313" y="5724"/>
              <a:ext cx="630" cy="180"/>
            </a:xfrm>
            <a:prstGeom prst="roundRect">
              <a:avLst>
                <a:gd name="adj" fmla="val 23356"/>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工場と事務所に</a:t>
              </a:r>
              <a:br>
                <a:rPr lang="ja-JP" altLang="en-US" sz="800">
                  <a:latin typeface="HG丸ｺﾞｼｯｸM-PRO" panose="020F0600000000000000" pitchFamily="50" charset="-128"/>
                  <a:ea typeface="HG丸ｺﾞｼｯｸM-PRO" panose="020F0600000000000000" pitchFamily="50" charset="-128"/>
                </a:rPr>
              </a:br>
              <a:r>
                <a:rPr lang="ja-JP" altLang="en-US" sz="800">
                  <a:latin typeface="HG丸ｺﾞｼｯｸM-PRO" panose="020F0600000000000000" pitchFamily="50" charset="-128"/>
                  <a:ea typeface="HG丸ｺﾞｼｯｸM-PRO" panose="020F0600000000000000" pitchFamily="50" charset="-128"/>
                </a:rPr>
                <a:t>距離がある</a:t>
              </a:r>
            </a:p>
          </p:txBody>
        </p:sp>
        <p:sp>
          <p:nvSpPr>
            <p:cNvPr id="66588" name="AutoShape 32"/>
            <p:cNvSpPr>
              <a:spLocks noChangeArrowheads="1"/>
            </p:cNvSpPr>
            <p:nvPr/>
          </p:nvSpPr>
          <p:spPr bwMode="auto">
            <a:xfrm>
              <a:off x="2709" y="4897"/>
              <a:ext cx="495" cy="180"/>
            </a:xfrm>
            <a:prstGeom prst="roundRect">
              <a:avLst>
                <a:gd name="adj" fmla="val 23356"/>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不要品を置いて</a:t>
              </a:r>
              <a:br>
                <a:rPr lang="ja-JP" altLang="en-US" sz="800">
                  <a:latin typeface="HG丸ｺﾞｼｯｸM-PRO" panose="020F0600000000000000" pitchFamily="50" charset="-128"/>
                  <a:ea typeface="HG丸ｺﾞｼｯｸM-PRO" panose="020F0600000000000000" pitchFamily="50" charset="-128"/>
                </a:rPr>
              </a:br>
              <a:r>
                <a:rPr lang="ja-JP" altLang="en-US" sz="800">
                  <a:latin typeface="HG丸ｺﾞｼｯｸM-PRO" panose="020F0600000000000000" pitchFamily="50" charset="-128"/>
                  <a:ea typeface="HG丸ｺﾞｼｯｸM-PRO" panose="020F0600000000000000" pitchFamily="50" charset="-128"/>
                </a:rPr>
                <a:t>いる</a:t>
              </a:r>
            </a:p>
          </p:txBody>
        </p:sp>
        <p:sp>
          <p:nvSpPr>
            <p:cNvPr id="66589" name="AutoShape 32"/>
            <p:cNvSpPr>
              <a:spLocks noChangeArrowheads="1"/>
            </p:cNvSpPr>
            <p:nvPr/>
          </p:nvSpPr>
          <p:spPr bwMode="auto">
            <a:xfrm>
              <a:off x="3204" y="4599"/>
              <a:ext cx="495" cy="180"/>
            </a:xfrm>
            <a:prstGeom prst="roundRect">
              <a:avLst>
                <a:gd name="adj" fmla="val 23356"/>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備品以外を置く</a:t>
              </a:r>
              <a:br>
                <a:rPr lang="ja-JP" altLang="en-US" sz="800">
                  <a:latin typeface="HG丸ｺﾞｼｯｸM-PRO" panose="020F0600000000000000" pitchFamily="50" charset="-128"/>
                  <a:ea typeface="HG丸ｺﾞｼｯｸM-PRO" panose="020F0600000000000000" pitchFamily="50" charset="-128"/>
                </a:rPr>
              </a:br>
              <a:r>
                <a:rPr lang="ja-JP" altLang="en-US" sz="800">
                  <a:latin typeface="HG丸ｺﾞｼｯｸM-PRO" panose="020F0600000000000000" pitchFamily="50" charset="-128"/>
                  <a:ea typeface="HG丸ｺﾞｼｯｸM-PRO" panose="020F0600000000000000" pitchFamily="50" charset="-128"/>
                </a:rPr>
                <a:t>場所がない</a:t>
              </a:r>
            </a:p>
          </p:txBody>
        </p:sp>
        <p:sp>
          <p:nvSpPr>
            <p:cNvPr id="66590" name="AutoShape 32"/>
            <p:cNvSpPr>
              <a:spLocks noChangeArrowheads="1"/>
            </p:cNvSpPr>
            <p:nvPr/>
          </p:nvSpPr>
          <p:spPr bwMode="auto">
            <a:xfrm>
              <a:off x="2889" y="5158"/>
              <a:ext cx="495" cy="180"/>
            </a:xfrm>
            <a:prstGeom prst="roundRect">
              <a:avLst>
                <a:gd name="adj" fmla="val 23356"/>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在庫のないもの</a:t>
              </a:r>
              <a:br>
                <a:rPr lang="ja-JP" altLang="en-US" sz="800">
                  <a:latin typeface="HG丸ｺﾞｼｯｸM-PRO" panose="020F0600000000000000" pitchFamily="50" charset="-128"/>
                  <a:ea typeface="HG丸ｺﾞｼｯｸM-PRO" panose="020F0600000000000000" pitchFamily="50" charset="-128"/>
                </a:rPr>
              </a:br>
              <a:r>
                <a:rPr lang="ja-JP" altLang="en-US" sz="800">
                  <a:latin typeface="HG丸ｺﾞｼｯｸM-PRO" panose="020F0600000000000000" pitchFamily="50" charset="-128"/>
                  <a:ea typeface="HG丸ｺﾞｼｯｸM-PRO" panose="020F0600000000000000" pitchFamily="50" charset="-128"/>
                </a:rPr>
                <a:t>を探す</a:t>
              </a:r>
            </a:p>
          </p:txBody>
        </p:sp>
        <p:sp>
          <p:nvSpPr>
            <p:cNvPr id="66591" name="AutoShape 32"/>
            <p:cNvSpPr>
              <a:spLocks noChangeArrowheads="1"/>
            </p:cNvSpPr>
            <p:nvPr/>
          </p:nvSpPr>
          <p:spPr bwMode="auto">
            <a:xfrm>
              <a:off x="3429" y="4914"/>
              <a:ext cx="540" cy="180"/>
            </a:xfrm>
            <a:prstGeom prst="roundRect">
              <a:avLst>
                <a:gd name="adj" fmla="val 23356"/>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在庫切れがよく</a:t>
              </a:r>
              <a:br>
                <a:rPr lang="ja-JP" altLang="en-US" sz="800">
                  <a:latin typeface="HG丸ｺﾞｼｯｸM-PRO" panose="020F0600000000000000" pitchFamily="50" charset="-128"/>
                  <a:ea typeface="HG丸ｺﾞｼｯｸM-PRO" panose="020F0600000000000000" pitchFamily="50" charset="-128"/>
                </a:rPr>
              </a:br>
              <a:r>
                <a:rPr lang="ja-JP" altLang="en-US" sz="800">
                  <a:latin typeface="HG丸ｺﾞｼｯｸM-PRO" panose="020F0600000000000000" pitchFamily="50" charset="-128"/>
                  <a:ea typeface="HG丸ｺﾞｼｯｸM-PRO" panose="020F0600000000000000" pitchFamily="50" charset="-128"/>
                </a:rPr>
                <a:t>わからない</a:t>
              </a:r>
            </a:p>
          </p:txBody>
        </p:sp>
        <p:sp>
          <p:nvSpPr>
            <p:cNvPr id="66592" name="AutoShape 32"/>
            <p:cNvSpPr>
              <a:spLocks noChangeArrowheads="1"/>
            </p:cNvSpPr>
            <p:nvPr/>
          </p:nvSpPr>
          <p:spPr bwMode="auto">
            <a:xfrm>
              <a:off x="3474" y="5172"/>
              <a:ext cx="495" cy="180"/>
            </a:xfrm>
            <a:prstGeom prst="roundRect">
              <a:avLst>
                <a:gd name="adj" fmla="val 23356"/>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管理していない</a:t>
              </a:r>
              <a:br>
                <a:rPr lang="ja-JP" altLang="en-US" sz="800">
                  <a:latin typeface="HG丸ｺﾞｼｯｸM-PRO" panose="020F0600000000000000" pitchFamily="50" charset="-128"/>
                  <a:ea typeface="HG丸ｺﾞｼｯｸM-PRO" panose="020F0600000000000000" pitchFamily="50" charset="-128"/>
                </a:rPr>
              </a:br>
              <a:r>
                <a:rPr lang="ja-JP" altLang="en-US" sz="800">
                  <a:latin typeface="HG丸ｺﾞｼｯｸM-PRO" panose="020F0600000000000000" pitchFamily="50" charset="-128"/>
                  <a:ea typeface="HG丸ｺﾞｼｯｸM-PRO" panose="020F0600000000000000" pitchFamily="50" charset="-128"/>
                </a:rPr>
                <a:t>ものを探す</a:t>
              </a:r>
            </a:p>
          </p:txBody>
        </p:sp>
        <p:sp>
          <p:nvSpPr>
            <p:cNvPr id="66593" name="AutoShape 32"/>
            <p:cNvSpPr>
              <a:spLocks noChangeArrowheads="1"/>
            </p:cNvSpPr>
            <p:nvPr/>
          </p:nvSpPr>
          <p:spPr bwMode="auto">
            <a:xfrm>
              <a:off x="2889" y="5417"/>
              <a:ext cx="495" cy="180"/>
            </a:xfrm>
            <a:prstGeom prst="roundRect">
              <a:avLst>
                <a:gd name="adj" fmla="val 23356"/>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管理課の人に</a:t>
              </a:r>
              <a:br>
                <a:rPr lang="ja-JP" altLang="en-US" sz="800">
                  <a:latin typeface="HG丸ｺﾞｼｯｸM-PRO" panose="020F0600000000000000" pitchFamily="50" charset="-128"/>
                  <a:ea typeface="HG丸ｺﾞｼｯｸM-PRO" panose="020F0600000000000000" pitchFamily="50" charset="-128"/>
                </a:rPr>
              </a:br>
              <a:r>
                <a:rPr lang="ja-JP" altLang="en-US" sz="800">
                  <a:latin typeface="HG丸ｺﾞｼｯｸM-PRO" panose="020F0600000000000000" pitchFamily="50" charset="-128"/>
                  <a:ea typeface="HG丸ｺﾞｼｯｸM-PRO" panose="020F0600000000000000" pitchFamily="50" charset="-128"/>
                </a:rPr>
                <a:t>聞きにくい</a:t>
              </a:r>
            </a:p>
          </p:txBody>
        </p:sp>
        <p:sp>
          <p:nvSpPr>
            <p:cNvPr id="66594" name="AutoShape 32"/>
            <p:cNvSpPr>
              <a:spLocks noChangeArrowheads="1"/>
            </p:cNvSpPr>
            <p:nvPr/>
          </p:nvSpPr>
          <p:spPr bwMode="auto">
            <a:xfrm>
              <a:off x="3024" y="5679"/>
              <a:ext cx="405" cy="90"/>
            </a:xfrm>
            <a:prstGeom prst="roundRect">
              <a:avLst>
                <a:gd name="adj" fmla="val 23356"/>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忙しそう</a:t>
              </a:r>
            </a:p>
          </p:txBody>
        </p:sp>
        <p:sp>
          <p:nvSpPr>
            <p:cNvPr id="66595" name="AutoShape 32"/>
            <p:cNvSpPr>
              <a:spLocks noChangeArrowheads="1"/>
            </p:cNvSpPr>
            <p:nvPr/>
          </p:nvSpPr>
          <p:spPr bwMode="auto">
            <a:xfrm>
              <a:off x="3474" y="5679"/>
              <a:ext cx="585" cy="180"/>
            </a:xfrm>
            <a:prstGeom prst="roundRect">
              <a:avLst>
                <a:gd name="adj" fmla="val 23356"/>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管理しているもの</a:t>
              </a:r>
              <a:br>
                <a:rPr lang="ja-JP" altLang="en-US" sz="800">
                  <a:latin typeface="HG丸ｺﾞｼｯｸM-PRO" panose="020F0600000000000000" pitchFamily="50" charset="-128"/>
                  <a:ea typeface="HG丸ｺﾞｼｯｸM-PRO" panose="020F0600000000000000" pitchFamily="50" charset="-128"/>
                </a:rPr>
              </a:br>
              <a:r>
                <a:rPr lang="ja-JP" altLang="en-US" sz="800">
                  <a:latin typeface="HG丸ｺﾞｼｯｸM-PRO" panose="020F0600000000000000" pitchFamily="50" charset="-128"/>
                  <a:ea typeface="HG丸ｺﾞｼｯｸM-PRO" panose="020F0600000000000000" pitchFamily="50" charset="-128"/>
                </a:rPr>
                <a:t>を整理していない</a:t>
              </a:r>
            </a:p>
          </p:txBody>
        </p:sp>
        <p:sp>
          <p:nvSpPr>
            <p:cNvPr id="66596" name="Line 44"/>
            <p:cNvSpPr>
              <a:spLocks noChangeShapeType="1"/>
            </p:cNvSpPr>
            <p:nvPr/>
          </p:nvSpPr>
          <p:spPr bwMode="auto">
            <a:xfrm flipH="1">
              <a:off x="2754" y="5274"/>
              <a:ext cx="135" cy="29"/>
            </a:xfrm>
            <a:prstGeom prst="line">
              <a:avLst/>
            </a:prstGeom>
            <a:noFill/>
            <a:ln w="28575">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597" name="Line 44"/>
            <p:cNvSpPr>
              <a:spLocks noChangeShapeType="1"/>
            </p:cNvSpPr>
            <p:nvPr/>
          </p:nvSpPr>
          <p:spPr bwMode="auto">
            <a:xfrm flipH="1">
              <a:off x="1764" y="5049"/>
              <a:ext cx="945" cy="29"/>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598" name="Line 44"/>
            <p:cNvSpPr>
              <a:spLocks noChangeShapeType="1"/>
            </p:cNvSpPr>
            <p:nvPr/>
          </p:nvSpPr>
          <p:spPr bwMode="auto">
            <a:xfrm flipH="1">
              <a:off x="3179" y="4779"/>
              <a:ext cx="90" cy="135"/>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599" name="Line 44"/>
            <p:cNvSpPr>
              <a:spLocks noChangeShapeType="1"/>
            </p:cNvSpPr>
            <p:nvPr/>
          </p:nvSpPr>
          <p:spPr bwMode="auto">
            <a:xfrm flipH="1">
              <a:off x="3339" y="5028"/>
              <a:ext cx="90" cy="135"/>
            </a:xfrm>
            <a:prstGeom prst="line">
              <a:avLst/>
            </a:prstGeom>
            <a:noFill/>
            <a:ln w="28575">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00" name="Line 44"/>
            <p:cNvSpPr>
              <a:spLocks noChangeShapeType="1"/>
            </p:cNvSpPr>
            <p:nvPr/>
          </p:nvSpPr>
          <p:spPr bwMode="auto">
            <a:xfrm flipH="1" flipV="1">
              <a:off x="3384" y="5229"/>
              <a:ext cx="90" cy="45"/>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01" name="AutoShape 32"/>
            <p:cNvSpPr>
              <a:spLocks noChangeArrowheads="1"/>
            </p:cNvSpPr>
            <p:nvPr/>
          </p:nvSpPr>
          <p:spPr bwMode="auto">
            <a:xfrm>
              <a:off x="3429" y="5421"/>
              <a:ext cx="585" cy="180"/>
            </a:xfrm>
            <a:prstGeom prst="roundRect">
              <a:avLst>
                <a:gd name="adj" fmla="val 23356"/>
              </a:avLst>
            </a:prstGeom>
            <a:solidFill>
              <a:schemeClr val="bg1"/>
            </a:solidFill>
            <a:ln w="12700">
              <a:solidFill>
                <a:schemeClr val="tx1"/>
              </a:solidFill>
              <a:round/>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何を管理している</a:t>
              </a:r>
              <a:br>
                <a:rPr lang="ja-JP" altLang="en-US" sz="800">
                  <a:latin typeface="HG丸ｺﾞｼｯｸM-PRO" panose="020F0600000000000000" pitchFamily="50" charset="-128"/>
                  <a:ea typeface="HG丸ｺﾞｼｯｸM-PRO" panose="020F0600000000000000" pitchFamily="50" charset="-128"/>
                </a:rPr>
              </a:br>
              <a:r>
                <a:rPr lang="ja-JP" altLang="en-US" sz="800">
                  <a:latin typeface="HG丸ｺﾞｼｯｸM-PRO" panose="020F0600000000000000" pitchFamily="50" charset="-128"/>
                  <a:ea typeface="HG丸ｺﾞｼｯｸM-PRO" panose="020F0600000000000000" pitchFamily="50" charset="-128"/>
                </a:rPr>
                <a:t>かわからない</a:t>
              </a:r>
            </a:p>
          </p:txBody>
        </p:sp>
        <p:sp>
          <p:nvSpPr>
            <p:cNvPr id="66602" name="Line 44"/>
            <p:cNvSpPr>
              <a:spLocks noChangeShapeType="1"/>
            </p:cNvSpPr>
            <p:nvPr/>
          </p:nvSpPr>
          <p:spPr bwMode="auto">
            <a:xfrm flipH="1" flipV="1">
              <a:off x="2529" y="5409"/>
              <a:ext cx="29" cy="90"/>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03" name="Line 44"/>
            <p:cNvSpPr>
              <a:spLocks noChangeShapeType="1"/>
            </p:cNvSpPr>
            <p:nvPr/>
          </p:nvSpPr>
          <p:spPr bwMode="auto">
            <a:xfrm flipH="1" flipV="1">
              <a:off x="3159" y="5592"/>
              <a:ext cx="29" cy="90"/>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04" name="Line 44"/>
            <p:cNvSpPr>
              <a:spLocks noChangeShapeType="1"/>
            </p:cNvSpPr>
            <p:nvPr/>
          </p:nvSpPr>
          <p:spPr bwMode="auto">
            <a:xfrm flipV="1">
              <a:off x="3135" y="5331"/>
              <a:ext cx="0" cy="91"/>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05" name="Line 44"/>
            <p:cNvSpPr>
              <a:spLocks noChangeShapeType="1"/>
            </p:cNvSpPr>
            <p:nvPr/>
          </p:nvSpPr>
          <p:spPr bwMode="auto">
            <a:xfrm flipV="1">
              <a:off x="3699" y="5589"/>
              <a:ext cx="0" cy="91"/>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06" name="Line 44"/>
            <p:cNvSpPr>
              <a:spLocks noChangeShapeType="1"/>
            </p:cNvSpPr>
            <p:nvPr/>
          </p:nvSpPr>
          <p:spPr bwMode="auto">
            <a:xfrm flipV="1">
              <a:off x="2889" y="5589"/>
              <a:ext cx="90" cy="135"/>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07" name="Line 44"/>
            <p:cNvSpPr>
              <a:spLocks noChangeShapeType="1"/>
            </p:cNvSpPr>
            <p:nvPr/>
          </p:nvSpPr>
          <p:spPr bwMode="auto">
            <a:xfrm flipV="1">
              <a:off x="2223" y="5589"/>
              <a:ext cx="135" cy="135"/>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08" name="Line 44"/>
            <p:cNvSpPr>
              <a:spLocks noChangeShapeType="1"/>
            </p:cNvSpPr>
            <p:nvPr/>
          </p:nvSpPr>
          <p:spPr bwMode="auto">
            <a:xfrm flipV="1">
              <a:off x="1857" y="5391"/>
              <a:ext cx="135" cy="135"/>
            </a:xfrm>
            <a:prstGeom prst="line">
              <a:avLst/>
            </a:prstGeom>
            <a:noFill/>
            <a:ln w="28575">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09" name="Line 44"/>
            <p:cNvSpPr>
              <a:spLocks noChangeShapeType="1"/>
            </p:cNvSpPr>
            <p:nvPr/>
          </p:nvSpPr>
          <p:spPr bwMode="auto">
            <a:xfrm>
              <a:off x="1809" y="5634"/>
              <a:ext cx="57" cy="57"/>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10" name="Line 44"/>
            <p:cNvSpPr>
              <a:spLocks noChangeShapeType="1"/>
            </p:cNvSpPr>
            <p:nvPr/>
          </p:nvSpPr>
          <p:spPr bwMode="auto">
            <a:xfrm>
              <a:off x="1179" y="5544"/>
              <a:ext cx="180" cy="0"/>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11" name="Line 44"/>
            <p:cNvSpPr>
              <a:spLocks noChangeShapeType="1"/>
            </p:cNvSpPr>
            <p:nvPr/>
          </p:nvSpPr>
          <p:spPr bwMode="auto">
            <a:xfrm>
              <a:off x="1878" y="5274"/>
              <a:ext cx="113" cy="0"/>
            </a:xfrm>
            <a:prstGeom prst="line">
              <a:avLst/>
            </a:prstGeom>
            <a:noFill/>
            <a:ln w="28575">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12" name="Line 44"/>
            <p:cNvSpPr>
              <a:spLocks noChangeShapeType="1"/>
            </p:cNvSpPr>
            <p:nvPr/>
          </p:nvSpPr>
          <p:spPr bwMode="auto">
            <a:xfrm flipV="1">
              <a:off x="1113" y="5106"/>
              <a:ext cx="75" cy="81"/>
            </a:xfrm>
            <a:prstGeom prst="line">
              <a:avLst/>
            </a:prstGeom>
            <a:noFill/>
            <a:ln w="28575">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13" name="Line 44"/>
            <p:cNvSpPr>
              <a:spLocks noChangeShapeType="1"/>
            </p:cNvSpPr>
            <p:nvPr/>
          </p:nvSpPr>
          <p:spPr bwMode="auto">
            <a:xfrm flipV="1">
              <a:off x="819" y="4824"/>
              <a:ext cx="0" cy="91"/>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14" name="Line 44"/>
            <p:cNvSpPr>
              <a:spLocks noChangeShapeType="1"/>
            </p:cNvSpPr>
            <p:nvPr/>
          </p:nvSpPr>
          <p:spPr bwMode="auto">
            <a:xfrm flipH="1">
              <a:off x="819" y="5049"/>
              <a:ext cx="0" cy="135"/>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15" name="Line 44"/>
            <p:cNvSpPr>
              <a:spLocks noChangeShapeType="1"/>
            </p:cNvSpPr>
            <p:nvPr/>
          </p:nvSpPr>
          <p:spPr bwMode="auto">
            <a:xfrm>
              <a:off x="1074" y="4818"/>
              <a:ext cx="135" cy="90"/>
            </a:xfrm>
            <a:prstGeom prst="line">
              <a:avLst/>
            </a:prstGeom>
            <a:noFill/>
            <a:ln w="28575">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16" name="Line 44"/>
            <p:cNvSpPr>
              <a:spLocks noChangeShapeType="1"/>
            </p:cNvSpPr>
            <p:nvPr/>
          </p:nvSpPr>
          <p:spPr bwMode="auto">
            <a:xfrm>
              <a:off x="1449" y="4779"/>
              <a:ext cx="0" cy="113"/>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17" name="Line 44"/>
            <p:cNvSpPr>
              <a:spLocks noChangeShapeType="1"/>
            </p:cNvSpPr>
            <p:nvPr/>
          </p:nvSpPr>
          <p:spPr bwMode="auto">
            <a:xfrm flipH="1">
              <a:off x="1764" y="4914"/>
              <a:ext cx="270" cy="45"/>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18" name="Line 44"/>
            <p:cNvSpPr>
              <a:spLocks noChangeShapeType="1"/>
            </p:cNvSpPr>
            <p:nvPr/>
          </p:nvSpPr>
          <p:spPr bwMode="auto">
            <a:xfrm flipH="1">
              <a:off x="1764" y="4644"/>
              <a:ext cx="135" cy="29"/>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19" name="Line 44"/>
            <p:cNvSpPr>
              <a:spLocks noChangeShapeType="1"/>
            </p:cNvSpPr>
            <p:nvPr/>
          </p:nvSpPr>
          <p:spPr bwMode="auto">
            <a:xfrm flipH="1">
              <a:off x="1539" y="5115"/>
              <a:ext cx="0" cy="68"/>
            </a:xfrm>
            <a:prstGeom prst="line">
              <a:avLst/>
            </a:prstGeom>
            <a:noFill/>
            <a:ln w="28575">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6620" name="Rectangle 50"/>
            <p:cNvSpPr>
              <a:spLocks noChangeArrowheads="1"/>
            </p:cNvSpPr>
            <p:nvPr/>
          </p:nvSpPr>
          <p:spPr bwMode="auto">
            <a:xfrm>
              <a:off x="366" y="5655"/>
              <a:ext cx="1227" cy="402"/>
            </a:xfrm>
            <a:prstGeom prst="rect">
              <a:avLst/>
            </a:prstGeom>
            <a:solidFill>
              <a:schemeClr val="bg1"/>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dirty="0">
                  <a:latin typeface="HG丸ｺﾞｼｯｸM-PRO" panose="020F0600000000000000" pitchFamily="50" charset="-128"/>
                  <a:ea typeface="HG丸ｺﾞｼｯｸM-PRO" panose="020F0600000000000000" pitchFamily="50" charset="-128"/>
                </a:rPr>
                <a:t>結論：</a:t>
              </a:r>
            </a:p>
            <a:p>
              <a:pPr eaLnBrk="1" hangingPunct="1">
                <a:spcBef>
                  <a:spcPct val="0"/>
                </a:spcBef>
                <a:buFontTx/>
                <a:buNone/>
              </a:pPr>
              <a:r>
                <a:rPr lang="ja-JP" altLang="en-US" sz="900" dirty="0">
                  <a:latin typeface="HG丸ｺﾞｼｯｸM-PRO" panose="020F0600000000000000" pitchFamily="50" charset="-128"/>
                  <a:ea typeface="HG丸ｺﾞｼｯｸM-PRO" panose="020F0600000000000000" pitchFamily="50" charset="-128"/>
                </a:rPr>
                <a:t>　１）暗くてよく見えない</a:t>
              </a:r>
            </a:p>
            <a:p>
              <a:pPr eaLnBrk="1" hangingPunct="1">
                <a:spcBef>
                  <a:spcPct val="0"/>
                </a:spcBef>
                <a:buFontTx/>
                <a:buNone/>
              </a:pPr>
              <a:r>
                <a:rPr lang="ja-JP" altLang="en-US" sz="900" dirty="0">
                  <a:latin typeface="HG丸ｺﾞｼｯｸM-PRO" panose="020F0600000000000000" pitchFamily="50" charset="-128"/>
                  <a:ea typeface="HG丸ｺﾞｼｯｸM-PRO" panose="020F0600000000000000" pitchFamily="50" charset="-128"/>
                </a:rPr>
                <a:t>　２）二重置きしている</a:t>
              </a:r>
            </a:p>
            <a:p>
              <a:pPr eaLnBrk="1" hangingPunct="1">
                <a:spcBef>
                  <a:spcPct val="0"/>
                </a:spcBef>
                <a:buFontTx/>
                <a:buNone/>
              </a:pPr>
              <a:r>
                <a:rPr lang="ja-JP" altLang="en-US" sz="900" dirty="0">
                  <a:latin typeface="HG丸ｺﾞｼｯｸM-PRO" panose="020F0600000000000000" pitchFamily="50" charset="-128"/>
                  <a:ea typeface="HG丸ｺﾞｼｯｸM-PRO" panose="020F0600000000000000" pitchFamily="50" charset="-128"/>
                </a:rPr>
                <a:t>　３）在庫の有無がわからない</a:t>
              </a:r>
            </a:p>
          </p:txBody>
        </p:sp>
      </p:grpSp>
      <p:sp>
        <p:nvSpPr>
          <p:cNvPr id="66571" name="Rectangle 9"/>
          <p:cNvSpPr>
            <a:spLocks noChangeArrowheads="1"/>
          </p:cNvSpPr>
          <p:nvPr/>
        </p:nvSpPr>
        <p:spPr bwMode="auto">
          <a:xfrm>
            <a:off x="539750" y="2636520"/>
            <a:ext cx="6010275" cy="2279650"/>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100" dirty="0">
                <a:latin typeface="HG丸ｺﾞｼｯｸM-PRO" panose="020F0600000000000000" pitchFamily="50" charset="-128"/>
                <a:ea typeface="HG丸ｺﾞｼｯｸM-PRO" panose="020F0600000000000000" pitchFamily="50" charset="-128"/>
              </a:rPr>
              <a:t>①</a:t>
            </a:r>
            <a:r>
              <a:rPr lang="ja-JP" altLang="en-US" sz="1100" dirty="0">
                <a:latin typeface="HG丸ｺﾞｼｯｸM-PRO" panose="020F0600000000000000" pitchFamily="50" charset="-128"/>
                <a:ea typeface="HG丸ｺﾞｼｯｸM-PRO" panose="020F0600000000000000" pitchFamily="50" charset="-128"/>
              </a:rPr>
              <a:t>問題点を決める</a:t>
            </a:r>
          </a:p>
          <a:p>
            <a:pPr eaLnBrk="1" hangingPunct="1">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　・「○○が△△いない」「なぜ</a:t>
            </a:r>
            <a:r>
              <a:rPr lang="en-US" altLang="ja-JP" sz="1100" dirty="0">
                <a:latin typeface="HG丸ｺﾞｼｯｸM-PRO" panose="020F0600000000000000" pitchFamily="50" charset="-128"/>
                <a:ea typeface="HG丸ｺﾞｼｯｸM-PRO" panose="020F0600000000000000" pitchFamily="50" charset="-128"/>
              </a:rPr>
              <a:t>××</a:t>
            </a:r>
            <a:r>
              <a:rPr lang="ja-JP" altLang="en-US" sz="1100" dirty="0">
                <a:latin typeface="HG丸ｺﾞｼｯｸM-PRO" panose="020F0600000000000000" pitchFamily="50" charset="-128"/>
                <a:ea typeface="HG丸ｺﾞｼｯｸM-PRO" panose="020F0600000000000000" pitchFamily="50" charset="-128"/>
              </a:rPr>
              <a:t>にならないのか」等と結果がうまくいっていない</a:t>
            </a:r>
            <a:br>
              <a:rPr lang="ja-JP" altLang="en-US" sz="1100" dirty="0">
                <a:latin typeface="HG丸ｺﾞｼｯｸM-PRO" panose="020F0600000000000000" pitchFamily="50" charset="-128"/>
                <a:ea typeface="HG丸ｺﾞｼｯｸM-PRO" panose="020F0600000000000000" pitchFamily="50" charset="-128"/>
              </a:rPr>
            </a:br>
            <a:r>
              <a:rPr lang="ja-JP" altLang="en-US" sz="1100" dirty="0">
                <a:latin typeface="HG丸ｺﾞｼｯｸM-PRO" panose="020F0600000000000000" pitchFamily="50" charset="-128"/>
                <a:ea typeface="HG丸ｺﾞｼｯｸM-PRO" panose="020F0600000000000000" pitchFamily="50" charset="-128"/>
              </a:rPr>
              <a:t>　　状態を簡潔に表現する。</a:t>
            </a:r>
          </a:p>
          <a:p>
            <a:pPr eaLnBrk="1" hangingPunct="1">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②前提条件を明らかにしておく。</a:t>
            </a:r>
          </a:p>
          <a:p>
            <a:pPr eaLnBrk="1" hangingPunct="1">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③問題となっている原因を抽出していく。</a:t>
            </a:r>
          </a:p>
          <a:p>
            <a:pPr eaLnBrk="1" hangingPunct="1">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　・主語＋述語で簡潔に書く。　・１枚のカードには２通り以上の意味をもたせない。</a:t>
            </a:r>
          </a:p>
          <a:p>
            <a:pPr eaLnBrk="1" hangingPunct="1">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④原因と結果の因果関係を矢線でつなぐ。</a:t>
            </a:r>
          </a:p>
          <a:p>
            <a:pPr eaLnBrk="1" hangingPunct="1">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　・原因カードの中から、問題点に強い関連のあるものを１次原因として、３～４枚選ぶ。</a:t>
            </a:r>
            <a:br>
              <a:rPr lang="ja-JP" altLang="en-US" sz="1100" dirty="0">
                <a:latin typeface="HG丸ｺﾞｼｯｸM-PRO" panose="020F0600000000000000" pitchFamily="50" charset="-128"/>
                <a:ea typeface="HG丸ｺﾞｼｯｸM-PRO" panose="020F0600000000000000" pitchFamily="50" charset="-128"/>
              </a:rPr>
            </a:br>
            <a:r>
              <a:rPr lang="ja-JP" altLang="en-US" sz="1100" dirty="0">
                <a:latin typeface="HG丸ｺﾞｼｯｸM-PRO" panose="020F0600000000000000" pitchFamily="50" charset="-128"/>
                <a:ea typeface="HG丸ｺﾞｼｯｸM-PRO" panose="020F0600000000000000" pitchFamily="50" charset="-128"/>
              </a:rPr>
              <a:t>　・１次原因について“なぜ、なぜ”を繰り返し、その原因を矢線で結び因果関係をつける。</a:t>
            </a:r>
          </a:p>
          <a:p>
            <a:pPr eaLnBrk="1" hangingPunct="1">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⑤重要要因を絞り込む。</a:t>
            </a:r>
          </a:p>
          <a:p>
            <a:pPr eaLnBrk="1" hangingPunct="1">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　・太い枠で囲むか、ハッチングをいれる。</a:t>
            </a:r>
          </a:p>
          <a:p>
            <a:pPr eaLnBrk="1" hangingPunct="1">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⑥重要要因が問題点に強い因果関係をもっている経路の矢線は太くする。</a:t>
            </a:r>
          </a:p>
          <a:p>
            <a:pPr eaLnBrk="1" hangingPunct="1">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⑦結論をまとめる。</a:t>
            </a:r>
          </a:p>
        </p:txBody>
      </p:sp>
      <p:sp>
        <p:nvSpPr>
          <p:cNvPr id="2" name="Rectangle 61">
            <a:extLst>
              <a:ext uri="{FF2B5EF4-FFF2-40B4-BE49-F238E27FC236}">
                <a16:creationId xmlns:a16="http://schemas.microsoft.com/office/drawing/2014/main" id="{5A90A574-AABE-E5AC-87FA-371867934DD7}"/>
              </a:ext>
            </a:extLst>
          </p:cNvPr>
          <p:cNvSpPr>
            <a:spLocks noChangeArrowheads="1"/>
          </p:cNvSpPr>
          <p:nvPr/>
        </p:nvSpPr>
        <p:spPr bwMode="auto">
          <a:xfrm>
            <a:off x="2880636" y="8848727"/>
            <a:ext cx="468077" cy="228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FontTx/>
              <a:buNone/>
            </a:pPr>
            <a:r>
              <a:rPr lang="ja-JP" altLang="en-US" sz="1050" b="1" dirty="0">
                <a:latin typeface="HG丸ｺﾞｼｯｸM-PRO" panose="020F0600000000000000" pitchFamily="50" charset="-128"/>
                <a:ea typeface="HG丸ｺﾞｼｯｸM-PRO" panose="020F0600000000000000" pitchFamily="50" charset="-128"/>
              </a:rPr>
              <a:t>１）</a:t>
            </a:r>
            <a:endParaRPr lang="en-US" altLang="ja-JP" sz="1050" b="1" dirty="0">
              <a:latin typeface="HG丸ｺﾞｼｯｸM-PRO" panose="020F0600000000000000" pitchFamily="50" charset="-128"/>
              <a:ea typeface="HG丸ｺﾞｼｯｸM-PRO" panose="020F0600000000000000" pitchFamily="50" charset="-128"/>
            </a:endParaRPr>
          </a:p>
        </p:txBody>
      </p:sp>
      <p:sp>
        <p:nvSpPr>
          <p:cNvPr id="3" name="Rectangle 61">
            <a:extLst>
              <a:ext uri="{FF2B5EF4-FFF2-40B4-BE49-F238E27FC236}">
                <a16:creationId xmlns:a16="http://schemas.microsoft.com/office/drawing/2014/main" id="{365BC985-8173-7163-3A3D-CFCE176279F9}"/>
              </a:ext>
            </a:extLst>
          </p:cNvPr>
          <p:cNvSpPr>
            <a:spLocks noChangeArrowheads="1"/>
          </p:cNvSpPr>
          <p:nvPr/>
        </p:nvSpPr>
        <p:spPr bwMode="auto">
          <a:xfrm>
            <a:off x="539750" y="7493976"/>
            <a:ext cx="468077" cy="228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FontTx/>
              <a:buNone/>
            </a:pPr>
            <a:r>
              <a:rPr lang="ja-JP" altLang="en-US" sz="1050" b="1" dirty="0">
                <a:latin typeface="HG丸ｺﾞｼｯｸM-PRO" panose="020F0600000000000000" pitchFamily="50" charset="-128"/>
                <a:ea typeface="HG丸ｺﾞｼｯｸM-PRO" panose="020F0600000000000000" pitchFamily="50" charset="-128"/>
              </a:rPr>
              <a:t>２）</a:t>
            </a:r>
            <a:endParaRPr lang="en-US" altLang="ja-JP" sz="1050" b="1" dirty="0">
              <a:latin typeface="HG丸ｺﾞｼｯｸM-PRO" panose="020F0600000000000000" pitchFamily="50" charset="-128"/>
              <a:ea typeface="HG丸ｺﾞｼｯｸM-PRO" panose="020F0600000000000000" pitchFamily="50" charset="-128"/>
            </a:endParaRPr>
          </a:p>
        </p:txBody>
      </p:sp>
      <p:sp>
        <p:nvSpPr>
          <p:cNvPr id="4" name="Rectangle 61">
            <a:extLst>
              <a:ext uri="{FF2B5EF4-FFF2-40B4-BE49-F238E27FC236}">
                <a16:creationId xmlns:a16="http://schemas.microsoft.com/office/drawing/2014/main" id="{789F9DF3-5486-1387-7A89-F4AFDF03FDD2}"/>
              </a:ext>
            </a:extLst>
          </p:cNvPr>
          <p:cNvSpPr>
            <a:spLocks noChangeArrowheads="1"/>
          </p:cNvSpPr>
          <p:nvPr/>
        </p:nvSpPr>
        <p:spPr bwMode="auto">
          <a:xfrm>
            <a:off x="526611" y="8236632"/>
            <a:ext cx="468077" cy="228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FontTx/>
              <a:buNone/>
            </a:pPr>
            <a:r>
              <a:rPr lang="ja-JP" altLang="en-US" sz="1050" b="1" dirty="0">
                <a:latin typeface="HG丸ｺﾞｼｯｸM-PRO" panose="020F0600000000000000" pitchFamily="50" charset="-128"/>
                <a:ea typeface="HG丸ｺﾞｼｯｸM-PRO" panose="020F0600000000000000" pitchFamily="50" charset="-128"/>
              </a:rPr>
              <a:t>３）</a:t>
            </a:r>
            <a:endParaRPr lang="en-US" altLang="ja-JP" sz="1050" b="1" dirty="0">
              <a:latin typeface="HG丸ｺﾞｼｯｸM-PRO" panose="020F0600000000000000" pitchFamily="50" charset="-128"/>
              <a:ea typeface="HG丸ｺﾞｼｯｸM-PRO" panose="020F0600000000000000" pitchFamily="50" charset="-128"/>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3"/>
          <p:cNvSpPr>
            <a:spLocks noChangeArrowheads="1"/>
          </p:cNvSpPr>
          <p:nvPr/>
        </p:nvSpPr>
        <p:spPr bwMode="auto">
          <a:xfrm>
            <a:off x="71438" y="36513"/>
            <a:ext cx="37131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latin typeface="HG丸ｺﾞｼｯｸM-PRO" panose="020F0600000000000000" pitchFamily="50" charset="-128"/>
                <a:ea typeface="HG丸ｺﾞｼｯｸM-PRO" panose="020F0600000000000000" pitchFamily="50" charset="-128"/>
              </a:rPr>
              <a:t>５</a:t>
            </a:r>
            <a:r>
              <a:rPr lang="en-US" altLang="ja-JP" sz="1600" b="1">
                <a:latin typeface="HG丸ｺﾞｼｯｸM-PRO" panose="020F0600000000000000" pitchFamily="50" charset="-128"/>
                <a:ea typeface="HG丸ｺﾞｼｯｸM-PRO" panose="020F0600000000000000" pitchFamily="50" charset="-128"/>
              </a:rPr>
              <a:t>.</a:t>
            </a:r>
            <a:r>
              <a:rPr lang="ja-JP" altLang="en-US" sz="1600" b="1">
                <a:latin typeface="HG丸ｺﾞｼｯｸM-PRO" panose="020F0600000000000000" pitchFamily="50" charset="-128"/>
                <a:ea typeface="HG丸ｺﾞｼｯｸM-PRO" panose="020F0600000000000000" pitchFamily="50" charset="-128"/>
              </a:rPr>
              <a:t>４</a:t>
            </a:r>
            <a:r>
              <a:rPr lang="en-US" altLang="ja-JP" sz="1600" b="1">
                <a:latin typeface="HG丸ｺﾞｼｯｸM-PRO" panose="020F0600000000000000" pitchFamily="50" charset="-128"/>
                <a:ea typeface="HG丸ｺﾞｼｯｸM-PRO" panose="020F0600000000000000" pitchFamily="50" charset="-128"/>
              </a:rPr>
              <a:t>.</a:t>
            </a:r>
            <a:r>
              <a:rPr lang="ja-JP" altLang="en-US" sz="1600" b="1">
                <a:latin typeface="HG丸ｺﾞｼｯｸM-PRO" panose="020F0600000000000000" pitchFamily="50" charset="-128"/>
                <a:ea typeface="HG丸ｺﾞｼｯｸM-PRO" panose="020F0600000000000000" pitchFamily="50" charset="-128"/>
              </a:rPr>
              <a:t>３　系統図法</a:t>
            </a:r>
          </a:p>
        </p:txBody>
      </p:sp>
      <p:sp>
        <p:nvSpPr>
          <p:cNvPr id="68611" name="Rectangle 4"/>
          <p:cNvSpPr>
            <a:spLocks noChangeArrowheads="1"/>
          </p:cNvSpPr>
          <p:nvPr/>
        </p:nvSpPr>
        <p:spPr bwMode="auto">
          <a:xfrm>
            <a:off x="107950" y="431800"/>
            <a:ext cx="27797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（１）系統図法とは</a:t>
            </a:r>
          </a:p>
        </p:txBody>
      </p:sp>
      <p:sp>
        <p:nvSpPr>
          <p:cNvPr id="68612" name="Rectangle 5"/>
          <p:cNvSpPr>
            <a:spLocks noChangeArrowheads="1"/>
          </p:cNvSpPr>
          <p:nvPr/>
        </p:nvSpPr>
        <p:spPr bwMode="auto">
          <a:xfrm>
            <a:off x="107950" y="1219200"/>
            <a:ext cx="43053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（２）どんな時に使うもの</a:t>
            </a:r>
          </a:p>
        </p:txBody>
      </p:sp>
      <p:sp>
        <p:nvSpPr>
          <p:cNvPr id="68613" name="Rectangle 7"/>
          <p:cNvSpPr>
            <a:spLocks noChangeArrowheads="1"/>
          </p:cNvSpPr>
          <p:nvPr/>
        </p:nvSpPr>
        <p:spPr bwMode="auto">
          <a:xfrm>
            <a:off x="539750" y="733425"/>
            <a:ext cx="5953125"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10000"/>
              </a:lnSpc>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達成すべき目的に対する方策を小さい事象に枝分かれさせて展開していくことによって</a:t>
            </a:r>
            <a:br>
              <a:rPr lang="ja-JP" altLang="en-US" sz="1100" dirty="0">
                <a:latin typeface="HG丸ｺﾞｼｯｸM-PRO" panose="020F0600000000000000" pitchFamily="50" charset="-128"/>
                <a:ea typeface="HG丸ｺﾞｼｯｸM-PRO" panose="020F0600000000000000" pitchFamily="50" charset="-128"/>
              </a:rPr>
            </a:br>
            <a:r>
              <a:rPr lang="ja-JP" altLang="en-US" sz="1100" dirty="0">
                <a:latin typeface="HG丸ｺﾞｼｯｸM-PRO" panose="020F0600000000000000" pitchFamily="50" charset="-128"/>
                <a:ea typeface="HG丸ｺﾞｼｯｸM-PRO" panose="020F0600000000000000" pitchFamily="50" charset="-128"/>
              </a:rPr>
              <a:t>目的を達成するための実施可能な最適の方策（手段）を見つけていく手法のこと。</a:t>
            </a:r>
          </a:p>
        </p:txBody>
      </p:sp>
      <p:sp>
        <p:nvSpPr>
          <p:cNvPr id="68614" name="Rectangle 8"/>
          <p:cNvSpPr>
            <a:spLocks noChangeArrowheads="1"/>
          </p:cNvSpPr>
          <p:nvPr/>
        </p:nvSpPr>
        <p:spPr bwMode="auto">
          <a:xfrm>
            <a:off x="539750" y="1503363"/>
            <a:ext cx="5938838" cy="695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100">
                <a:latin typeface="HG丸ｺﾞｼｯｸM-PRO" panose="020F0600000000000000" pitchFamily="50" charset="-128"/>
                <a:ea typeface="HG丸ｺﾞｼｯｸM-PRO" panose="020F0600000000000000" pitchFamily="50" charset="-128"/>
              </a:rPr>
              <a:t>①</a:t>
            </a:r>
            <a:r>
              <a:rPr lang="ja-JP" altLang="en-US" sz="1100">
                <a:latin typeface="HG丸ｺﾞｼｯｸM-PRO" panose="020F0600000000000000" pitchFamily="50" charset="-128"/>
                <a:ea typeface="HG丸ｺﾞｼｯｸM-PRO" panose="020F0600000000000000" pitchFamily="50" charset="-128"/>
              </a:rPr>
              <a:t>目的を達成するための方策を具体的な手段まで展開したい</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（例）ＱＣサークル活動を活発にするには？</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②組織や機能の構成要素を判りやすく系統的にまとめたい</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（例）会社の職制表、業務系統図、要求品質表</a:t>
            </a:r>
          </a:p>
        </p:txBody>
      </p:sp>
      <p:grpSp>
        <p:nvGrpSpPr>
          <p:cNvPr id="68615" name="Group 93"/>
          <p:cNvGrpSpPr>
            <a:grpSpLocks/>
          </p:cNvGrpSpPr>
          <p:nvPr/>
        </p:nvGrpSpPr>
        <p:grpSpPr bwMode="auto">
          <a:xfrm>
            <a:off x="7533456" y="3785246"/>
            <a:ext cx="5483225" cy="2041525"/>
            <a:chOff x="527" y="3229"/>
            <a:chExt cx="3138" cy="1371"/>
          </a:xfrm>
        </p:grpSpPr>
        <p:sp>
          <p:nvSpPr>
            <p:cNvPr id="68678" name="Rectangle 26"/>
            <p:cNvSpPr>
              <a:spLocks noChangeArrowheads="1"/>
            </p:cNvSpPr>
            <p:nvPr/>
          </p:nvSpPr>
          <p:spPr bwMode="auto">
            <a:xfrm>
              <a:off x="527" y="3795"/>
              <a:ext cx="972" cy="214"/>
            </a:xfrm>
            <a:prstGeom prst="rect">
              <a:avLst/>
            </a:prstGeom>
            <a:noFill/>
            <a:ln w="38100" cmpd="dbl">
              <a:solidFill>
                <a:schemeClr val="tx1"/>
              </a:solidFill>
              <a:miter lim="800000"/>
              <a:headEnd/>
              <a:tailEnd/>
            </a:ln>
            <a:extLst>
              <a:ext uri="{909E8E84-426E-40DD-AFC4-6F175D3DCCD1}">
                <a14:hiddenFill xmlns:a14="http://schemas.microsoft.com/office/drawing/2010/main">
                  <a:solidFill>
                    <a:srgbClr val="66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FontTx/>
                <a:buNone/>
              </a:pPr>
              <a:r>
                <a:rPr lang="en-US" altLang="ja-JP" sz="1100">
                  <a:latin typeface="HG丸ｺﾞｼｯｸM-PRO" panose="020F0600000000000000" pitchFamily="50" charset="-128"/>
                  <a:ea typeface="HG丸ｺﾞｼｯｸM-PRO" panose="020F0600000000000000" pitchFamily="50" charset="-128"/>
                </a:rPr>
                <a:t>○○</a:t>
              </a:r>
              <a:r>
                <a:rPr lang="ja-JP" altLang="en-US" sz="1100">
                  <a:latin typeface="HG丸ｺﾞｼｯｸM-PRO" panose="020F0600000000000000" pitchFamily="50" charset="-128"/>
                  <a:ea typeface="HG丸ｺﾞｼｯｸM-PRO" panose="020F0600000000000000" pitchFamily="50" charset="-128"/>
                </a:rPr>
                <a:t>を△△するためには</a:t>
              </a:r>
            </a:p>
          </p:txBody>
        </p:sp>
        <p:sp>
          <p:nvSpPr>
            <p:cNvPr id="68679" name="Rectangle 27"/>
            <p:cNvSpPr>
              <a:spLocks noChangeArrowheads="1"/>
            </p:cNvSpPr>
            <p:nvPr/>
          </p:nvSpPr>
          <p:spPr bwMode="auto">
            <a:xfrm>
              <a:off x="1680" y="3504"/>
              <a:ext cx="480" cy="19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dirty="0">
                  <a:latin typeface="HG丸ｺﾞｼｯｸM-PRO" panose="020F0600000000000000" pitchFamily="50" charset="-128"/>
                  <a:ea typeface="HG丸ｺﾞｼｯｸM-PRO" panose="020F0600000000000000" pitchFamily="50" charset="-128"/>
                </a:rPr>
                <a:t>～を</a:t>
              </a:r>
              <a:r>
                <a:rPr lang="ja-JP" altLang="en-US" sz="1000" dirty="0" err="1">
                  <a:latin typeface="HG丸ｺﾞｼｯｸM-PRO" panose="020F0600000000000000" pitchFamily="50" charset="-128"/>
                  <a:ea typeface="HG丸ｺﾞｼｯｸM-PRO" panose="020F0600000000000000" pitchFamily="50" charset="-128"/>
                </a:rPr>
                <a:t>～する</a:t>
              </a:r>
              <a:endParaRPr lang="ja-JP" altLang="en-US" sz="1000" dirty="0">
                <a:latin typeface="HG丸ｺﾞｼｯｸM-PRO" panose="020F0600000000000000" pitchFamily="50" charset="-128"/>
                <a:ea typeface="HG丸ｺﾞｼｯｸM-PRO" panose="020F0600000000000000" pitchFamily="50" charset="-128"/>
              </a:endParaRPr>
            </a:p>
          </p:txBody>
        </p:sp>
        <p:sp>
          <p:nvSpPr>
            <p:cNvPr id="68680" name="Rectangle 28"/>
            <p:cNvSpPr>
              <a:spLocks noChangeArrowheads="1"/>
            </p:cNvSpPr>
            <p:nvPr/>
          </p:nvSpPr>
          <p:spPr bwMode="auto">
            <a:xfrm>
              <a:off x="1680" y="4080"/>
              <a:ext cx="480" cy="19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～を～する</a:t>
              </a:r>
            </a:p>
          </p:txBody>
        </p:sp>
        <p:sp>
          <p:nvSpPr>
            <p:cNvPr id="68681" name="Rectangle 29"/>
            <p:cNvSpPr>
              <a:spLocks noChangeArrowheads="1"/>
            </p:cNvSpPr>
            <p:nvPr/>
          </p:nvSpPr>
          <p:spPr bwMode="auto">
            <a:xfrm>
              <a:off x="3024" y="3360"/>
              <a:ext cx="480" cy="96"/>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～を～する</a:t>
              </a:r>
            </a:p>
          </p:txBody>
        </p:sp>
        <p:sp>
          <p:nvSpPr>
            <p:cNvPr id="68682" name="Rectangle 30"/>
            <p:cNvSpPr>
              <a:spLocks noChangeArrowheads="1"/>
            </p:cNvSpPr>
            <p:nvPr/>
          </p:nvSpPr>
          <p:spPr bwMode="auto">
            <a:xfrm>
              <a:off x="3024" y="3504"/>
              <a:ext cx="480" cy="96"/>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lnSpc>
                  <a:spcPct val="70000"/>
                </a:lnSpc>
                <a:spcBef>
                  <a:spcPct val="0"/>
                </a:spcBef>
                <a:buFontTx/>
                <a:buNone/>
              </a:pPr>
              <a:r>
                <a:rPr lang="ja-JP" altLang="en-US" sz="1000">
                  <a:latin typeface="HG丸ｺﾞｼｯｸM-PRO" panose="020F0600000000000000" pitchFamily="50" charset="-128"/>
                  <a:ea typeface="HG丸ｺﾞｼｯｸM-PRO" panose="020F0600000000000000" pitchFamily="50" charset="-128"/>
                </a:rPr>
                <a:t>～を～する</a:t>
              </a:r>
            </a:p>
          </p:txBody>
        </p:sp>
        <p:sp>
          <p:nvSpPr>
            <p:cNvPr id="68683" name="Rectangle 31"/>
            <p:cNvSpPr>
              <a:spLocks noChangeArrowheads="1"/>
            </p:cNvSpPr>
            <p:nvPr/>
          </p:nvSpPr>
          <p:spPr bwMode="auto">
            <a:xfrm>
              <a:off x="3024" y="3648"/>
              <a:ext cx="480" cy="96"/>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～を～する</a:t>
              </a:r>
            </a:p>
          </p:txBody>
        </p:sp>
        <p:sp>
          <p:nvSpPr>
            <p:cNvPr id="68684" name="Rectangle 32"/>
            <p:cNvSpPr>
              <a:spLocks noChangeArrowheads="1"/>
            </p:cNvSpPr>
            <p:nvPr/>
          </p:nvSpPr>
          <p:spPr bwMode="auto">
            <a:xfrm>
              <a:off x="3024" y="3792"/>
              <a:ext cx="480" cy="96"/>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～を～する</a:t>
              </a:r>
            </a:p>
          </p:txBody>
        </p:sp>
        <p:sp>
          <p:nvSpPr>
            <p:cNvPr id="68685" name="Rectangle 33"/>
            <p:cNvSpPr>
              <a:spLocks noChangeArrowheads="1"/>
            </p:cNvSpPr>
            <p:nvPr/>
          </p:nvSpPr>
          <p:spPr bwMode="auto">
            <a:xfrm>
              <a:off x="3024" y="3936"/>
              <a:ext cx="480" cy="96"/>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～を～する</a:t>
              </a:r>
            </a:p>
          </p:txBody>
        </p:sp>
        <p:sp>
          <p:nvSpPr>
            <p:cNvPr id="68686" name="Rectangle 34"/>
            <p:cNvSpPr>
              <a:spLocks noChangeArrowheads="1"/>
            </p:cNvSpPr>
            <p:nvPr/>
          </p:nvSpPr>
          <p:spPr bwMode="auto">
            <a:xfrm>
              <a:off x="3024" y="4080"/>
              <a:ext cx="480" cy="96"/>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～を～する</a:t>
              </a:r>
            </a:p>
          </p:txBody>
        </p:sp>
        <p:sp>
          <p:nvSpPr>
            <p:cNvPr id="68687" name="Rectangle 35"/>
            <p:cNvSpPr>
              <a:spLocks noChangeArrowheads="1"/>
            </p:cNvSpPr>
            <p:nvPr/>
          </p:nvSpPr>
          <p:spPr bwMode="auto">
            <a:xfrm>
              <a:off x="2352" y="3408"/>
              <a:ext cx="480" cy="14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～を～する</a:t>
              </a:r>
            </a:p>
          </p:txBody>
        </p:sp>
        <p:sp>
          <p:nvSpPr>
            <p:cNvPr id="68688" name="Rectangle 36"/>
            <p:cNvSpPr>
              <a:spLocks noChangeArrowheads="1"/>
            </p:cNvSpPr>
            <p:nvPr/>
          </p:nvSpPr>
          <p:spPr bwMode="auto">
            <a:xfrm>
              <a:off x="2352" y="3696"/>
              <a:ext cx="480" cy="14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～を～する</a:t>
              </a:r>
            </a:p>
          </p:txBody>
        </p:sp>
        <p:sp>
          <p:nvSpPr>
            <p:cNvPr id="68689" name="Rectangle 37"/>
            <p:cNvSpPr>
              <a:spLocks noChangeArrowheads="1"/>
            </p:cNvSpPr>
            <p:nvPr/>
          </p:nvSpPr>
          <p:spPr bwMode="auto">
            <a:xfrm>
              <a:off x="2352" y="3984"/>
              <a:ext cx="480" cy="14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～を～する</a:t>
              </a:r>
            </a:p>
          </p:txBody>
        </p:sp>
        <p:sp>
          <p:nvSpPr>
            <p:cNvPr id="68690" name="Rectangle 38"/>
            <p:cNvSpPr>
              <a:spLocks noChangeArrowheads="1"/>
            </p:cNvSpPr>
            <p:nvPr/>
          </p:nvSpPr>
          <p:spPr bwMode="auto">
            <a:xfrm>
              <a:off x="3024" y="4224"/>
              <a:ext cx="480" cy="96"/>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～を～する</a:t>
              </a:r>
            </a:p>
          </p:txBody>
        </p:sp>
        <p:sp>
          <p:nvSpPr>
            <p:cNvPr id="68691" name="Rectangle 39"/>
            <p:cNvSpPr>
              <a:spLocks noChangeArrowheads="1"/>
            </p:cNvSpPr>
            <p:nvPr/>
          </p:nvSpPr>
          <p:spPr bwMode="auto">
            <a:xfrm>
              <a:off x="3024" y="4368"/>
              <a:ext cx="480" cy="96"/>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～を～する</a:t>
              </a:r>
            </a:p>
          </p:txBody>
        </p:sp>
        <p:sp>
          <p:nvSpPr>
            <p:cNvPr id="68692" name="Rectangle 40"/>
            <p:cNvSpPr>
              <a:spLocks noChangeArrowheads="1"/>
            </p:cNvSpPr>
            <p:nvPr/>
          </p:nvSpPr>
          <p:spPr bwMode="auto">
            <a:xfrm>
              <a:off x="2352" y="4272"/>
              <a:ext cx="480" cy="14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～を～する</a:t>
              </a:r>
            </a:p>
          </p:txBody>
        </p:sp>
        <p:sp>
          <p:nvSpPr>
            <p:cNvPr id="68693" name="Line 41"/>
            <p:cNvSpPr>
              <a:spLocks noChangeShapeType="1"/>
            </p:cNvSpPr>
            <p:nvPr/>
          </p:nvSpPr>
          <p:spPr bwMode="auto">
            <a:xfrm>
              <a:off x="1584" y="3602"/>
              <a:ext cx="0" cy="574"/>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694" name="Line 42"/>
            <p:cNvSpPr>
              <a:spLocks noChangeShapeType="1"/>
            </p:cNvSpPr>
            <p:nvPr/>
          </p:nvSpPr>
          <p:spPr bwMode="auto">
            <a:xfrm>
              <a:off x="2256" y="4034"/>
              <a:ext cx="0" cy="286"/>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695" name="Line 43"/>
            <p:cNvSpPr>
              <a:spLocks noChangeShapeType="1"/>
            </p:cNvSpPr>
            <p:nvPr/>
          </p:nvSpPr>
          <p:spPr bwMode="auto">
            <a:xfrm>
              <a:off x="2256" y="3458"/>
              <a:ext cx="0" cy="286"/>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696" name="Line 44"/>
            <p:cNvSpPr>
              <a:spLocks noChangeShapeType="1"/>
            </p:cNvSpPr>
            <p:nvPr/>
          </p:nvSpPr>
          <p:spPr bwMode="auto">
            <a:xfrm>
              <a:off x="2258" y="3456"/>
              <a:ext cx="9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697" name="Line 45"/>
            <p:cNvSpPr>
              <a:spLocks noChangeShapeType="1"/>
            </p:cNvSpPr>
            <p:nvPr/>
          </p:nvSpPr>
          <p:spPr bwMode="auto">
            <a:xfrm>
              <a:off x="1586" y="3600"/>
              <a:ext cx="9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698" name="Line 46"/>
            <p:cNvSpPr>
              <a:spLocks noChangeShapeType="1"/>
            </p:cNvSpPr>
            <p:nvPr/>
          </p:nvSpPr>
          <p:spPr bwMode="auto">
            <a:xfrm>
              <a:off x="2258" y="3744"/>
              <a:ext cx="9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699" name="Line 47"/>
            <p:cNvSpPr>
              <a:spLocks noChangeShapeType="1"/>
            </p:cNvSpPr>
            <p:nvPr/>
          </p:nvSpPr>
          <p:spPr bwMode="auto">
            <a:xfrm>
              <a:off x="2258" y="4032"/>
              <a:ext cx="9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00" name="Line 48"/>
            <p:cNvSpPr>
              <a:spLocks noChangeShapeType="1"/>
            </p:cNvSpPr>
            <p:nvPr/>
          </p:nvSpPr>
          <p:spPr bwMode="auto">
            <a:xfrm>
              <a:off x="1586" y="4176"/>
              <a:ext cx="9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01" name="Line 49"/>
            <p:cNvSpPr>
              <a:spLocks noChangeShapeType="1"/>
            </p:cNvSpPr>
            <p:nvPr/>
          </p:nvSpPr>
          <p:spPr bwMode="auto">
            <a:xfrm>
              <a:off x="2258" y="4320"/>
              <a:ext cx="9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02" name="Line 50"/>
            <p:cNvSpPr>
              <a:spLocks noChangeShapeType="1"/>
            </p:cNvSpPr>
            <p:nvPr/>
          </p:nvSpPr>
          <p:spPr bwMode="auto">
            <a:xfrm>
              <a:off x="1490" y="3888"/>
              <a:ext cx="9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03" name="Line 51"/>
            <p:cNvSpPr>
              <a:spLocks noChangeShapeType="1"/>
            </p:cNvSpPr>
            <p:nvPr/>
          </p:nvSpPr>
          <p:spPr bwMode="auto">
            <a:xfrm>
              <a:off x="2930" y="3408"/>
              <a:ext cx="9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04" name="Line 52"/>
            <p:cNvSpPr>
              <a:spLocks noChangeShapeType="1"/>
            </p:cNvSpPr>
            <p:nvPr/>
          </p:nvSpPr>
          <p:spPr bwMode="auto">
            <a:xfrm>
              <a:off x="2930" y="3552"/>
              <a:ext cx="9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05" name="Line 53"/>
            <p:cNvSpPr>
              <a:spLocks noChangeShapeType="1"/>
            </p:cNvSpPr>
            <p:nvPr/>
          </p:nvSpPr>
          <p:spPr bwMode="auto">
            <a:xfrm>
              <a:off x="2930" y="3696"/>
              <a:ext cx="9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06" name="Line 54"/>
            <p:cNvSpPr>
              <a:spLocks noChangeShapeType="1"/>
            </p:cNvSpPr>
            <p:nvPr/>
          </p:nvSpPr>
          <p:spPr bwMode="auto">
            <a:xfrm>
              <a:off x="2930" y="3840"/>
              <a:ext cx="9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07" name="Line 55"/>
            <p:cNvSpPr>
              <a:spLocks noChangeShapeType="1"/>
            </p:cNvSpPr>
            <p:nvPr/>
          </p:nvSpPr>
          <p:spPr bwMode="auto">
            <a:xfrm>
              <a:off x="2930" y="3984"/>
              <a:ext cx="9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08" name="Line 56"/>
            <p:cNvSpPr>
              <a:spLocks noChangeShapeType="1"/>
            </p:cNvSpPr>
            <p:nvPr/>
          </p:nvSpPr>
          <p:spPr bwMode="auto">
            <a:xfrm>
              <a:off x="2930" y="4128"/>
              <a:ext cx="9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09" name="Line 57"/>
            <p:cNvSpPr>
              <a:spLocks noChangeShapeType="1"/>
            </p:cNvSpPr>
            <p:nvPr/>
          </p:nvSpPr>
          <p:spPr bwMode="auto">
            <a:xfrm>
              <a:off x="2930" y="4272"/>
              <a:ext cx="9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10" name="Line 58"/>
            <p:cNvSpPr>
              <a:spLocks noChangeShapeType="1"/>
            </p:cNvSpPr>
            <p:nvPr/>
          </p:nvSpPr>
          <p:spPr bwMode="auto">
            <a:xfrm>
              <a:off x="2930" y="4416"/>
              <a:ext cx="9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11" name="Line 59"/>
            <p:cNvSpPr>
              <a:spLocks noChangeShapeType="1"/>
            </p:cNvSpPr>
            <p:nvPr/>
          </p:nvSpPr>
          <p:spPr bwMode="auto">
            <a:xfrm>
              <a:off x="2162" y="3600"/>
              <a:ext cx="9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12" name="Line 60"/>
            <p:cNvSpPr>
              <a:spLocks noChangeShapeType="1"/>
            </p:cNvSpPr>
            <p:nvPr/>
          </p:nvSpPr>
          <p:spPr bwMode="auto">
            <a:xfrm>
              <a:off x="2162" y="4176"/>
              <a:ext cx="9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13" name="Line 61"/>
            <p:cNvSpPr>
              <a:spLocks noChangeShapeType="1"/>
            </p:cNvSpPr>
            <p:nvPr/>
          </p:nvSpPr>
          <p:spPr bwMode="auto">
            <a:xfrm>
              <a:off x="3026" y="3792"/>
              <a:ext cx="9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14" name="Line 62"/>
            <p:cNvSpPr>
              <a:spLocks noChangeShapeType="1"/>
            </p:cNvSpPr>
            <p:nvPr/>
          </p:nvSpPr>
          <p:spPr bwMode="auto">
            <a:xfrm>
              <a:off x="2834" y="3456"/>
              <a:ext cx="9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15" name="Line 63"/>
            <p:cNvSpPr>
              <a:spLocks noChangeShapeType="1"/>
            </p:cNvSpPr>
            <p:nvPr/>
          </p:nvSpPr>
          <p:spPr bwMode="auto">
            <a:xfrm>
              <a:off x="2928" y="3410"/>
              <a:ext cx="0" cy="142"/>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16" name="Line 64"/>
            <p:cNvSpPr>
              <a:spLocks noChangeShapeType="1"/>
            </p:cNvSpPr>
            <p:nvPr/>
          </p:nvSpPr>
          <p:spPr bwMode="auto">
            <a:xfrm>
              <a:off x="2928" y="3698"/>
              <a:ext cx="0" cy="142"/>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17" name="Line 65"/>
            <p:cNvSpPr>
              <a:spLocks noChangeShapeType="1"/>
            </p:cNvSpPr>
            <p:nvPr/>
          </p:nvSpPr>
          <p:spPr bwMode="auto">
            <a:xfrm>
              <a:off x="2928" y="3986"/>
              <a:ext cx="0" cy="142"/>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18" name="Line 66"/>
            <p:cNvSpPr>
              <a:spLocks noChangeShapeType="1"/>
            </p:cNvSpPr>
            <p:nvPr/>
          </p:nvSpPr>
          <p:spPr bwMode="auto">
            <a:xfrm>
              <a:off x="2928" y="4274"/>
              <a:ext cx="0" cy="142"/>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19" name="Line 67"/>
            <p:cNvSpPr>
              <a:spLocks noChangeShapeType="1"/>
            </p:cNvSpPr>
            <p:nvPr/>
          </p:nvSpPr>
          <p:spPr bwMode="auto">
            <a:xfrm>
              <a:off x="2834" y="3744"/>
              <a:ext cx="9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20" name="Line 68"/>
            <p:cNvSpPr>
              <a:spLocks noChangeShapeType="1"/>
            </p:cNvSpPr>
            <p:nvPr/>
          </p:nvSpPr>
          <p:spPr bwMode="auto">
            <a:xfrm>
              <a:off x="2834" y="4032"/>
              <a:ext cx="9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21" name="Line 69"/>
            <p:cNvSpPr>
              <a:spLocks noChangeShapeType="1"/>
            </p:cNvSpPr>
            <p:nvPr/>
          </p:nvSpPr>
          <p:spPr bwMode="auto">
            <a:xfrm>
              <a:off x="2834" y="4320"/>
              <a:ext cx="94" cy="0"/>
            </a:xfrm>
            <a:prstGeom prst="line">
              <a:avLst/>
            </a:prstGeom>
            <a:noFill/>
            <a:ln w="12700">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a:lstStyle/>
            <a:p>
              <a:endParaRPr lang="ja-JP" altLang="en-US"/>
            </a:p>
          </p:txBody>
        </p:sp>
        <p:sp>
          <p:nvSpPr>
            <p:cNvPr id="68722" name="Line 70"/>
            <p:cNvSpPr>
              <a:spLocks noChangeShapeType="1"/>
            </p:cNvSpPr>
            <p:nvPr/>
          </p:nvSpPr>
          <p:spPr bwMode="auto">
            <a:xfrm>
              <a:off x="914" y="3408"/>
              <a:ext cx="622" cy="0"/>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8723" name="Line 74"/>
            <p:cNvSpPr>
              <a:spLocks noChangeShapeType="1"/>
            </p:cNvSpPr>
            <p:nvPr/>
          </p:nvSpPr>
          <p:spPr bwMode="auto">
            <a:xfrm flipH="1" flipV="1">
              <a:off x="1873" y="4321"/>
              <a:ext cx="430" cy="94"/>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8724" name="Rectangle 78"/>
            <p:cNvSpPr>
              <a:spLocks noChangeArrowheads="1"/>
            </p:cNvSpPr>
            <p:nvPr/>
          </p:nvSpPr>
          <p:spPr bwMode="auto">
            <a:xfrm>
              <a:off x="854" y="3244"/>
              <a:ext cx="510"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90000"/>
                </a:lnSpc>
                <a:spcBef>
                  <a:spcPct val="0"/>
                </a:spcBef>
                <a:buFontTx/>
                <a:buNone/>
              </a:pPr>
              <a:r>
                <a:rPr lang="ja-JP" altLang="en-US" sz="1100">
                  <a:latin typeface="HG丸ｺﾞｼｯｸM-PRO" panose="020F0600000000000000" pitchFamily="50" charset="-128"/>
                  <a:ea typeface="HG丸ｺﾞｼｯｸM-PRO" panose="020F0600000000000000" pitchFamily="50" charset="-128"/>
                </a:rPr>
                <a:t>手段の展開</a:t>
              </a:r>
            </a:p>
          </p:txBody>
        </p:sp>
        <p:sp>
          <p:nvSpPr>
            <p:cNvPr id="68725" name="Rectangle 79"/>
            <p:cNvSpPr>
              <a:spLocks noChangeArrowheads="1"/>
            </p:cNvSpPr>
            <p:nvPr/>
          </p:nvSpPr>
          <p:spPr bwMode="auto">
            <a:xfrm>
              <a:off x="2285" y="4435"/>
              <a:ext cx="672"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90000"/>
                </a:lnSpc>
                <a:spcBef>
                  <a:spcPct val="0"/>
                </a:spcBef>
                <a:buFontTx/>
                <a:buNone/>
              </a:pPr>
              <a:r>
                <a:rPr lang="en-US" altLang="ja-JP" sz="1100">
                  <a:latin typeface="HG丸ｺﾞｼｯｸM-PRO" panose="020F0600000000000000" pitchFamily="50" charset="-128"/>
                  <a:ea typeface="HG丸ｺﾞｼｯｸM-PRO" panose="020F0600000000000000" pitchFamily="50" charset="-128"/>
                </a:rPr>
                <a:t>⑤</a:t>
              </a:r>
              <a:r>
                <a:rPr lang="ja-JP" altLang="en-US" sz="1100">
                  <a:latin typeface="HG丸ｺﾞｼｯｸM-PRO" panose="020F0600000000000000" pitchFamily="50" charset="-128"/>
                  <a:ea typeface="HG丸ｺﾞｼｯｸM-PRO" panose="020F0600000000000000" pitchFamily="50" charset="-128"/>
                </a:rPr>
                <a:t>　目的の確認</a:t>
              </a:r>
            </a:p>
          </p:txBody>
        </p:sp>
        <p:sp>
          <p:nvSpPr>
            <p:cNvPr id="68726" name="Rectangle 80"/>
            <p:cNvSpPr>
              <a:spLocks noChangeArrowheads="1"/>
            </p:cNvSpPr>
            <p:nvPr/>
          </p:nvSpPr>
          <p:spPr bwMode="auto">
            <a:xfrm>
              <a:off x="854" y="3665"/>
              <a:ext cx="400"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FontTx/>
                <a:buNone/>
              </a:pPr>
              <a:r>
                <a:rPr lang="en-US" altLang="ja-JP" sz="1000">
                  <a:latin typeface="HG丸ｺﾞｼｯｸM-PRO" panose="020F0600000000000000" pitchFamily="50" charset="-128"/>
                  <a:ea typeface="HG丸ｺﾞｼｯｸM-PRO" panose="020F0600000000000000" pitchFamily="50" charset="-128"/>
                </a:rPr>
                <a:t>①</a:t>
              </a:r>
              <a:r>
                <a:rPr lang="ja-JP" altLang="en-US" sz="1000">
                  <a:latin typeface="HG丸ｺﾞｼｯｸM-PRO" panose="020F0600000000000000" pitchFamily="50" charset="-128"/>
                  <a:ea typeface="HG丸ｺﾞｼｯｸM-PRO" panose="020F0600000000000000" pitchFamily="50" charset="-128"/>
                </a:rPr>
                <a:t>　目的</a:t>
              </a:r>
            </a:p>
          </p:txBody>
        </p:sp>
        <p:sp>
          <p:nvSpPr>
            <p:cNvPr id="68727" name="Rectangle 81"/>
            <p:cNvSpPr>
              <a:spLocks noChangeArrowheads="1"/>
            </p:cNvSpPr>
            <p:nvPr/>
          </p:nvSpPr>
          <p:spPr bwMode="auto">
            <a:xfrm>
              <a:off x="1607" y="3383"/>
              <a:ext cx="547"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FontTx/>
                <a:buNone/>
              </a:pPr>
              <a:r>
                <a:rPr lang="en-US" altLang="ja-JP" sz="1000">
                  <a:latin typeface="HG丸ｺﾞｼｯｸM-PRO" panose="020F0600000000000000" pitchFamily="50" charset="-128"/>
                  <a:ea typeface="HG丸ｺﾞｼｯｸM-PRO" panose="020F0600000000000000" pitchFamily="50" charset="-128"/>
                </a:rPr>
                <a:t>②</a:t>
              </a:r>
              <a:r>
                <a:rPr lang="ja-JP" altLang="en-US" sz="1000">
                  <a:latin typeface="HG丸ｺﾞｼｯｸM-PRO" panose="020F0600000000000000" pitchFamily="50" charset="-128"/>
                  <a:ea typeface="HG丸ｺﾞｼｯｸM-PRO" panose="020F0600000000000000" pitchFamily="50" charset="-128"/>
                </a:rPr>
                <a:t>　１次手段</a:t>
              </a:r>
            </a:p>
          </p:txBody>
        </p:sp>
        <p:sp>
          <p:nvSpPr>
            <p:cNvPr id="68728" name="Rectangle 82"/>
            <p:cNvSpPr>
              <a:spLocks noChangeArrowheads="1"/>
            </p:cNvSpPr>
            <p:nvPr/>
          </p:nvSpPr>
          <p:spPr bwMode="auto">
            <a:xfrm>
              <a:off x="2316" y="3286"/>
              <a:ext cx="547"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FontTx/>
                <a:buNone/>
              </a:pPr>
              <a:r>
                <a:rPr lang="en-US" altLang="ja-JP" sz="1000">
                  <a:latin typeface="HG丸ｺﾞｼｯｸM-PRO" panose="020F0600000000000000" pitchFamily="50" charset="-128"/>
                  <a:ea typeface="HG丸ｺﾞｼｯｸM-PRO" panose="020F0600000000000000" pitchFamily="50" charset="-128"/>
                </a:rPr>
                <a:t>③</a:t>
              </a:r>
              <a:r>
                <a:rPr lang="ja-JP" altLang="en-US" sz="1000">
                  <a:latin typeface="HG丸ｺﾞｼｯｸM-PRO" panose="020F0600000000000000" pitchFamily="50" charset="-128"/>
                  <a:ea typeface="HG丸ｺﾞｼｯｸM-PRO" panose="020F0600000000000000" pitchFamily="50" charset="-128"/>
                </a:rPr>
                <a:t>　２次手段</a:t>
              </a:r>
            </a:p>
          </p:txBody>
        </p:sp>
        <p:sp>
          <p:nvSpPr>
            <p:cNvPr id="68729" name="Rectangle 89"/>
            <p:cNvSpPr>
              <a:spLocks noChangeArrowheads="1"/>
            </p:cNvSpPr>
            <p:nvPr/>
          </p:nvSpPr>
          <p:spPr bwMode="auto">
            <a:xfrm>
              <a:off x="3010" y="3229"/>
              <a:ext cx="655"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FontTx/>
                <a:buNone/>
              </a:pPr>
              <a:r>
                <a:rPr lang="en-US" altLang="ja-JP" sz="1000">
                  <a:latin typeface="HG丸ｺﾞｼｯｸM-PRO" panose="020F0600000000000000" pitchFamily="50" charset="-128"/>
                  <a:ea typeface="HG丸ｺﾞｼｯｸM-PRO" panose="020F0600000000000000" pitchFamily="50" charset="-128"/>
                </a:rPr>
                <a:t>④</a:t>
              </a:r>
              <a:r>
                <a:rPr lang="ja-JP" altLang="en-US" sz="1000">
                  <a:latin typeface="HG丸ｺﾞｼｯｸM-PRO" panose="020F0600000000000000" pitchFamily="50" charset="-128"/>
                  <a:ea typeface="HG丸ｺﾞｼｯｸM-PRO" panose="020F0600000000000000" pitchFamily="50" charset="-128"/>
                </a:rPr>
                <a:t>　３次手段</a:t>
              </a:r>
            </a:p>
          </p:txBody>
        </p:sp>
      </p:grpSp>
      <p:sp>
        <p:nvSpPr>
          <p:cNvPr id="68616" name="Rectangle 7"/>
          <p:cNvSpPr>
            <a:spLocks noChangeArrowheads="1"/>
          </p:cNvSpPr>
          <p:nvPr/>
        </p:nvSpPr>
        <p:spPr bwMode="auto">
          <a:xfrm>
            <a:off x="107950" y="2246313"/>
            <a:ext cx="29035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（３）作成の手順と注意点</a:t>
            </a:r>
          </a:p>
        </p:txBody>
      </p:sp>
      <p:grpSp>
        <p:nvGrpSpPr>
          <p:cNvPr id="68617" name="グループ化 101"/>
          <p:cNvGrpSpPr>
            <a:grpSpLocks/>
          </p:cNvGrpSpPr>
          <p:nvPr/>
        </p:nvGrpSpPr>
        <p:grpSpPr bwMode="auto">
          <a:xfrm>
            <a:off x="7757294" y="2661445"/>
            <a:ext cx="3571875" cy="1138088"/>
            <a:chOff x="928670" y="3718826"/>
            <a:chExt cx="3571900" cy="1162736"/>
          </a:xfrm>
        </p:grpSpPr>
        <p:sp>
          <p:nvSpPr>
            <p:cNvPr id="68664" name="Rectangle 15"/>
            <p:cNvSpPr>
              <a:spLocks noChangeArrowheads="1"/>
            </p:cNvSpPr>
            <p:nvPr/>
          </p:nvSpPr>
          <p:spPr bwMode="auto">
            <a:xfrm>
              <a:off x="928670" y="3952868"/>
              <a:ext cx="659951" cy="21431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目　　的</a:t>
              </a:r>
            </a:p>
          </p:txBody>
        </p:sp>
        <p:sp>
          <p:nvSpPr>
            <p:cNvPr id="68665" name="Rectangle 16"/>
            <p:cNvSpPr>
              <a:spLocks noChangeArrowheads="1"/>
            </p:cNvSpPr>
            <p:nvPr/>
          </p:nvSpPr>
          <p:spPr bwMode="auto">
            <a:xfrm>
              <a:off x="1881177" y="3952868"/>
              <a:ext cx="690567" cy="21431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手　　段</a:t>
              </a:r>
            </a:p>
          </p:txBody>
        </p:sp>
        <p:sp>
          <p:nvSpPr>
            <p:cNvPr id="68666" name="Rectangle 17"/>
            <p:cNvSpPr>
              <a:spLocks noChangeArrowheads="1"/>
            </p:cNvSpPr>
            <p:nvPr/>
          </p:nvSpPr>
          <p:spPr bwMode="auto">
            <a:xfrm>
              <a:off x="1881177" y="4324340"/>
              <a:ext cx="690567" cy="20003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目　　的</a:t>
              </a:r>
            </a:p>
          </p:txBody>
        </p:sp>
        <p:sp>
          <p:nvSpPr>
            <p:cNvPr id="68667" name="Rectangle 18"/>
            <p:cNvSpPr>
              <a:spLocks noChangeArrowheads="1"/>
            </p:cNvSpPr>
            <p:nvPr/>
          </p:nvSpPr>
          <p:spPr bwMode="auto">
            <a:xfrm>
              <a:off x="2809861" y="4324350"/>
              <a:ext cx="676281" cy="20002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手　　段</a:t>
              </a:r>
            </a:p>
          </p:txBody>
        </p:sp>
        <p:sp>
          <p:nvSpPr>
            <p:cNvPr id="68668" name="Rectangle 19"/>
            <p:cNvSpPr>
              <a:spLocks noChangeArrowheads="1"/>
            </p:cNvSpPr>
            <p:nvPr/>
          </p:nvSpPr>
          <p:spPr bwMode="auto">
            <a:xfrm>
              <a:off x="2819387" y="4686296"/>
              <a:ext cx="666755" cy="195266"/>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目　　的</a:t>
              </a:r>
            </a:p>
          </p:txBody>
        </p:sp>
        <p:sp>
          <p:nvSpPr>
            <p:cNvPr id="68669" name="Line 20"/>
            <p:cNvSpPr>
              <a:spLocks noChangeShapeType="1"/>
            </p:cNvSpPr>
            <p:nvPr/>
          </p:nvSpPr>
          <p:spPr bwMode="auto">
            <a:xfrm>
              <a:off x="1634536" y="4057638"/>
              <a:ext cx="216000" cy="0"/>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8670" name="Line 22"/>
            <p:cNvSpPr>
              <a:spLocks noChangeShapeType="1"/>
            </p:cNvSpPr>
            <p:nvPr/>
          </p:nvSpPr>
          <p:spPr bwMode="auto">
            <a:xfrm>
              <a:off x="3524253" y="4772014"/>
              <a:ext cx="216000" cy="0"/>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8671" name="下矢印 94"/>
            <p:cNvSpPr>
              <a:spLocks noChangeArrowheads="1"/>
            </p:cNvSpPr>
            <p:nvPr/>
          </p:nvSpPr>
          <p:spPr bwMode="auto">
            <a:xfrm>
              <a:off x="2105015" y="4200519"/>
              <a:ext cx="252415" cy="100013"/>
            </a:xfrm>
            <a:prstGeom prst="downArrow">
              <a:avLst>
                <a:gd name="adj1" fmla="val 50000"/>
                <a:gd name="adj2" fmla="val 50000"/>
              </a:avLst>
            </a:prstGeom>
            <a:noFill/>
            <a:ln w="12700">
              <a:solidFill>
                <a:schemeClr val="tx1"/>
              </a:solidFill>
              <a:round/>
              <a:headEnd type="none" w="sm" len="sm"/>
              <a:tailEnd type="stealth" w="med" len="med"/>
            </a:ln>
            <a:extLst>
              <a:ext uri="{909E8E84-426E-40DD-AFC4-6F175D3DCCD1}">
                <a14:hiddenFill xmlns:a14="http://schemas.microsoft.com/office/drawing/2010/main">
                  <a:solidFill>
                    <a:srgbClr val="FFFFFF"/>
                  </a:solidFill>
                </a14:hiddenFill>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1800">
                <a:latin typeface="HG丸ｺﾞｼｯｸM-PRO" panose="020F0600000000000000" pitchFamily="50" charset="-128"/>
                <a:ea typeface="HG丸ｺﾞｼｯｸM-PRO" panose="020F0600000000000000" pitchFamily="50" charset="-128"/>
              </a:endParaRPr>
            </a:p>
          </p:txBody>
        </p:sp>
        <p:sp>
          <p:nvSpPr>
            <p:cNvPr id="68672" name="Line 20"/>
            <p:cNvSpPr>
              <a:spLocks noChangeShapeType="1"/>
            </p:cNvSpPr>
            <p:nvPr/>
          </p:nvSpPr>
          <p:spPr bwMode="auto">
            <a:xfrm>
              <a:off x="2595559" y="4414837"/>
              <a:ext cx="216000" cy="0"/>
            </a:xfrm>
            <a:prstGeom prst="line">
              <a:avLst/>
            </a:prstGeom>
            <a:noFill/>
            <a:ln w="12700">
              <a:solidFill>
                <a:schemeClr val="tx1"/>
              </a:solidFill>
              <a:round/>
              <a:headEnd type="none" w="sm" len="sm"/>
              <a:tailEnd type="stealth" w="med" len="med"/>
            </a:ln>
            <a:extLst>
              <a:ext uri="{909E8E84-426E-40DD-AFC4-6F175D3DCCD1}">
                <a14:hiddenFill xmlns:a14="http://schemas.microsoft.com/office/drawing/2010/main">
                  <a:noFill/>
                </a14:hiddenFill>
              </a:ext>
            </a:extLst>
          </p:spPr>
          <p:txBody>
            <a:bodyPr/>
            <a:lstStyle/>
            <a:p>
              <a:endParaRPr lang="ja-JP" altLang="en-US"/>
            </a:p>
          </p:txBody>
        </p:sp>
        <p:sp>
          <p:nvSpPr>
            <p:cNvPr id="68673" name="下矢印 96"/>
            <p:cNvSpPr>
              <a:spLocks noChangeArrowheads="1"/>
            </p:cNvSpPr>
            <p:nvPr/>
          </p:nvSpPr>
          <p:spPr bwMode="auto">
            <a:xfrm>
              <a:off x="3014654" y="4552943"/>
              <a:ext cx="252415" cy="100013"/>
            </a:xfrm>
            <a:prstGeom prst="downArrow">
              <a:avLst>
                <a:gd name="adj1" fmla="val 50000"/>
                <a:gd name="adj2" fmla="val 50000"/>
              </a:avLst>
            </a:prstGeom>
            <a:noFill/>
            <a:ln w="12700">
              <a:solidFill>
                <a:schemeClr val="tx1"/>
              </a:solidFill>
              <a:round/>
              <a:headEnd type="none" w="sm" len="sm"/>
              <a:tailEnd type="stealth" w="med" len="med"/>
            </a:ln>
            <a:extLst>
              <a:ext uri="{909E8E84-426E-40DD-AFC4-6F175D3DCCD1}">
                <a14:hiddenFill xmlns:a14="http://schemas.microsoft.com/office/drawing/2010/main">
                  <a:solidFill>
                    <a:srgbClr val="FFFFFF"/>
                  </a:solidFill>
                </a14:hiddenFill>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1800">
                <a:latin typeface="HG丸ｺﾞｼｯｸM-PRO" panose="020F0600000000000000" pitchFamily="50" charset="-128"/>
                <a:ea typeface="HG丸ｺﾞｼｯｸM-PRO" panose="020F0600000000000000" pitchFamily="50" charset="-128"/>
              </a:endParaRPr>
            </a:p>
          </p:txBody>
        </p:sp>
        <p:sp>
          <p:nvSpPr>
            <p:cNvPr id="68674" name="Rectangle 18"/>
            <p:cNvSpPr>
              <a:spLocks noChangeArrowheads="1"/>
            </p:cNvSpPr>
            <p:nvPr/>
          </p:nvSpPr>
          <p:spPr bwMode="auto">
            <a:xfrm>
              <a:off x="3770894" y="4667241"/>
              <a:ext cx="647705" cy="185743"/>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手　　段</a:t>
              </a:r>
            </a:p>
          </p:txBody>
        </p:sp>
        <p:sp>
          <p:nvSpPr>
            <p:cNvPr id="68675" name="テキスト ボックス 98"/>
            <p:cNvSpPr txBox="1">
              <a:spLocks noChangeArrowheads="1"/>
            </p:cNvSpPr>
            <p:nvPr/>
          </p:nvSpPr>
          <p:spPr bwMode="auto">
            <a:xfrm>
              <a:off x="1927215" y="3718826"/>
              <a:ext cx="714380" cy="2497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dirty="0">
                  <a:latin typeface="HG丸ｺﾞｼｯｸM-PRO" panose="020F0600000000000000" pitchFamily="50" charset="-128"/>
                  <a:ea typeface="HG丸ｺﾞｼｯｸM-PRO" panose="020F0600000000000000" pitchFamily="50" charset="-128"/>
                </a:rPr>
                <a:t>第１次</a:t>
              </a:r>
            </a:p>
          </p:txBody>
        </p:sp>
        <p:sp>
          <p:nvSpPr>
            <p:cNvPr id="68676" name="テキスト ボックス 99"/>
            <p:cNvSpPr txBox="1">
              <a:spLocks noChangeArrowheads="1"/>
            </p:cNvSpPr>
            <p:nvPr/>
          </p:nvSpPr>
          <p:spPr bwMode="auto">
            <a:xfrm>
              <a:off x="2833683" y="4104681"/>
              <a:ext cx="714380" cy="2497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第２次</a:t>
              </a:r>
            </a:p>
          </p:txBody>
        </p:sp>
        <p:sp>
          <p:nvSpPr>
            <p:cNvPr id="68677" name="テキスト ボックス 100"/>
            <p:cNvSpPr txBox="1">
              <a:spLocks noChangeArrowheads="1"/>
            </p:cNvSpPr>
            <p:nvPr/>
          </p:nvSpPr>
          <p:spPr bwMode="auto">
            <a:xfrm>
              <a:off x="3786190" y="4453386"/>
              <a:ext cx="714380" cy="249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a:latin typeface="HG丸ｺﾞｼｯｸM-PRO" panose="020F0600000000000000" pitchFamily="50" charset="-128"/>
                  <a:ea typeface="HG丸ｺﾞｼｯｸM-PRO" panose="020F0600000000000000" pitchFamily="50" charset="-128"/>
                </a:rPr>
                <a:t>第３次</a:t>
              </a:r>
            </a:p>
          </p:txBody>
        </p:sp>
      </p:grpSp>
      <p:sp>
        <p:nvSpPr>
          <p:cNvPr id="68618" name="Rectangle 36"/>
          <p:cNvSpPr>
            <a:spLocks noChangeArrowheads="1"/>
          </p:cNvSpPr>
          <p:nvPr/>
        </p:nvSpPr>
        <p:spPr bwMode="auto">
          <a:xfrm>
            <a:off x="107950" y="6043340"/>
            <a:ext cx="5224463"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（４）作成例　</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ムダなコピーを減らすには</a:t>
            </a:r>
            <a:r>
              <a:rPr lang="en-US" altLang="ja-JP" sz="1200" dirty="0">
                <a:latin typeface="HG丸ｺﾞｼｯｸM-PRO" panose="020F0600000000000000" pitchFamily="50" charset="-128"/>
                <a:ea typeface="HG丸ｺﾞｼｯｸM-PRO" panose="020F0600000000000000" pitchFamily="50" charset="-128"/>
              </a:rPr>
              <a:t>』 </a:t>
            </a:r>
            <a:r>
              <a:rPr lang="ja-JP" altLang="en-US" sz="1200" dirty="0">
                <a:latin typeface="HG丸ｺﾞｼｯｸM-PRO" panose="020F0600000000000000" pitchFamily="50" charset="-128"/>
                <a:ea typeface="HG丸ｺﾞｼｯｸM-PRO" panose="020F0600000000000000" pitchFamily="50" charset="-128"/>
              </a:rPr>
              <a:t>の系統図</a:t>
            </a:r>
          </a:p>
        </p:txBody>
      </p:sp>
      <p:sp>
        <p:nvSpPr>
          <p:cNvPr id="68620" name="Rectangle 9"/>
          <p:cNvSpPr>
            <a:spLocks noChangeArrowheads="1"/>
          </p:cNvSpPr>
          <p:nvPr/>
        </p:nvSpPr>
        <p:spPr bwMode="auto">
          <a:xfrm>
            <a:off x="539750" y="2522538"/>
            <a:ext cx="6019800" cy="1277937"/>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100" dirty="0">
                <a:latin typeface="HG丸ｺﾞｼｯｸM-PRO" panose="020F0600000000000000" pitchFamily="50" charset="-128"/>
                <a:ea typeface="HG丸ｺﾞｼｯｸM-PRO" panose="020F0600000000000000" pitchFamily="50" charset="-128"/>
              </a:rPr>
              <a:t>①</a:t>
            </a:r>
            <a:r>
              <a:rPr lang="ja-JP" altLang="en-US" sz="1100" dirty="0">
                <a:latin typeface="HG丸ｺﾞｼｯｸM-PRO" panose="020F0600000000000000" pitchFamily="50" charset="-128"/>
                <a:ea typeface="HG丸ｺﾞｼｯｸM-PRO" panose="020F0600000000000000" pitchFamily="50" charset="-128"/>
              </a:rPr>
              <a:t>達成したい基本目的・目標を設定する。</a:t>
            </a:r>
            <a:r>
              <a:rPr lang="ja-JP" altLang="en-US" sz="1100" b="1" dirty="0">
                <a:latin typeface="HG丸ｺﾞｼｯｸM-PRO" panose="020F0600000000000000" pitchFamily="50" charset="-128"/>
                <a:ea typeface="HG丸ｺﾞｼｯｸM-PRO" panose="020F0600000000000000" pitchFamily="50" charset="-128"/>
              </a:rPr>
              <a:t>（制約条件を明記する）</a:t>
            </a:r>
            <a:r>
              <a:rPr lang="ja-JP" altLang="en-US" sz="1100" dirty="0">
                <a:latin typeface="HG丸ｺﾞｼｯｸM-PRO" panose="020F0600000000000000" pitchFamily="50" charset="-128"/>
                <a:ea typeface="HG丸ｺﾞｼｯｸM-PRO" panose="020F0600000000000000" pitchFamily="50" charset="-128"/>
              </a:rPr>
              <a:t>　</a:t>
            </a:r>
          </a:p>
          <a:p>
            <a:pPr eaLnBrk="1" hangingPunct="1">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　　・方策展開型「○○を△△するには」</a:t>
            </a:r>
          </a:p>
          <a:p>
            <a:pPr eaLnBrk="1" hangingPunct="1">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　　・要因追究型「○○が△△であるのは」</a:t>
            </a:r>
          </a:p>
          <a:p>
            <a:pPr eaLnBrk="1" hangingPunct="1">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②１次手段を考える。</a:t>
            </a:r>
          </a:p>
          <a:p>
            <a:pPr eaLnBrk="1" hangingPunct="1">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③２次手段を考える。</a:t>
            </a:r>
          </a:p>
          <a:p>
            <a:pPr eaLnBrk="1" hangingPunct="1">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④３次手段、４次手段と、目的と手段の関係をもたせながら、実施可能レベルまで展開する。</a:t>
            </a:r>
          </a:p>
          <a:p>
            <a:pPr eaLnBrk="1" hangingPunct="1">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⑤念のため、下位の手段からみて上位の手段が妥当なものであるかを確認する。</a:t>
            </a:r>
          </a:p>
        </p:txBody>
      </p:sp>
      <p:sp>
        <p:nvSpPr>
          <p:cNvPr id="122" name="Rectangle 36"/>
          <p:cNvSpPr>
            <a:spLocks noChangeArrowheads="1"/>
          </p:cNvSpPr>
          <p:nvPr/>
        </p:nvSpPr>
        <p:spPr bwMode="auto">
          <a:xfrm>
            <a:off x="7224588" y="7216775"/>
            <a:ext cx="5224463"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（４）作成例　</a:t>
            </a:r>
            <a:r>
              <a:rPr lang="en-US" altLang="ja-JP" sz="1200">
                <a:latin typeface="HG丸ｺﾞｼｯｸM-PRO" panose="020F0600000000000000" pitchFamily="50" charset="-128"/>
                <a:ea typeface="HG丸ｺﾞｼｯｸM-PRO" panose="020F0600000000000000" pitchFamily="50" charset="-128"/>
              </a:rPr>
              <a:t>『</a:t>
            </a:r>
            <a:r>
              <a:rPr lang="ja-JP" altLang="en-US" sz="1200">
                <a:latin typeface="HG丸ｺﾞｼｯｸM-PRO" panose="020F0600000000000000" pitchFamily="50" charset="-128"/>
                <a:ea typeface="HG丸ｺﾞｼｯｸM-PRO" panose="020F0600000000000000" pitchFamily="50" charset="-128"/>
              </a:rPr>
              <a:t>ＱＣサークル活動を活発にするためには</a:t>
            </a:r>
            <a:r>
              <a:rPr lang="en-US" altLang="ja-JP" sz="1200">
                <a:latin typeface="HG丸ｺﾞｼｯｸM-PRO" panose="020F0600000000000000" pitchFamily="50" charset="-128"/>
                <a:ea typeface="HG丸ｺﾞｼｯｸM-PRO" panose="020F0600000000000000" pitchFamily="50" charset="-128"/>
              </a:rPr>
              <a:t>』 </a:t>
            </a:r>
            <a:r>
              <a:rPr lang="ja-JP" altLang="en-US" sz="1200">
                <a:latin typeface="HG丸ｺﾞｼｯｸM-PRO" panose="020F0600000000000000" pitchFamily="50" charset="-128"/>
                <a:ea typeface="HG丸ｺﾞｼｯｸM-PRO" panose="020F0600000000000000" pitchFamily="50" charset="-128"/>
              </a:rPr>
              <a:t>の系統図</a:t>
            </a:r>
          </a:p>
        </p:txBody>
      </p:sp>
      <p:grpSp>
        <p:nvGrpSpPr>
          <p:cNvPr id="123" name="Group 77"/>
          <p:cNvGrpSpPr>
            <a:grpSpLocks/>
          </p:cNvGrpSpPr>
          <p:nvPr/>
        </p:nvGrpSpPr>
        <p:grpSpPr bwMode="auto">
          <a:xfrm>
            <a:off x="7821488" y="7489825"/>
            <a:ext cx="5719763" cy="2076450"/>
            <a:chOff x="444" y="4728"/>
            <a:chExt cx="3603" cy="1308"/>
          </a:xfrm>
        </p:grpSpPr>
        <p:sp>
          <p:nvSpPr>
            <p:cNvPr id="124" name="Rectangle 26"/>
            <p:cNvSpPr>
              <a:spLocks noChangeArrowheads="1"/>
            </p:cNvSpPr>
            <p:nvPr/>
          </p:nvSpPr>
          <p:spPr bwMode="auto">
            <a:xfrm>
              <a:off x="444" y="4929"/>
              <a:ext cx="270" cy="945"/>
            </a:xfrm>
            <a:prstGeom prst="rect">
              <a:avLst/>
            </a:prstGeom>
            <a:noFill/>
            <a:ln w="12700" cmpd="dbl">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vert="eaVert"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lnSpc>
                  <a:spcPct val="80000"/>
                </a:lnSpc>
                <a:spcBef>
                  <a:spcPct val="0"/>
                </a:spcBef>
                <a:buFontTx/>
                <a:buNone/>
              </a:pPr>
              <a:r>
                <a:rPr lang="ja-JP" altLang="en-US" sz="1100">
                  <a:latin typeface="HG丸ｺﾞｼｯｸM-PRO" panose="020F0600000000000000" pitchFamily="50" charset="-128"/>
                  <a:ea typeface="HG丸ｺﾞｼｯｸM-PRO" panose="020F0600000000000000" pitchFamily="50" charset="-128"/>
                </a:rPr>
                <a:t>ＱＣサークル活動を</a:t>
              </a:r>
              <a:br>
                <a:rPr lang="ja-JP" altLang="en-US" sz="1100">
                  <a:latin typeface="HG丸ｺﾞｼｯｸM-PRO" panose="020F0600000000000000" pitchFamily="50" charset="-128"/>
                  <a:ea typeface="HG丸ｺﾞｼｯｸM-PRO" panose="020F0600000000000000" pitchFamily="50" charset="-128"/>
                </a:rPr>
              </a:br>
              <a:r>
                <a:rPr lang="ja-JP" altLang="en-US" sz="1100">
                  <a:latin typeface="HG丸ｺﾞｼｯｸM-PRO" panose="020F0600000000000000" pitchFamily="50" charset="-128"/>
                  <a:ea typeface="HG丸ｺﾞｼｯｸM-PRO" panose="020F0600000000000000" pitchFamily="50" charset="-128"/>
                </a:rPr>
                <a:t>　　活発にするためには</a:t>
              </a:r>
            </a:p>
          </p:txBody>
        </p:sp>
        <p:sp>
          <p:nvSpPr>
            <p:cNvPr id="125" name="Rectangle 27"/>
            <p:cNvSpPr>
              <a:spLocks noChangeArrowheads="1"/>
            </p:cNvSpPr>
            <p:nvPr/>
          </p:nvSpPr>
          <p:spPr bwMode="auto">
            <a:xfrm>
              <a:off x="897" y="4920"/>
              <a:ext cx="708" cy="19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事務局がサークルの</a:t>
              </a:r>
              <a:br>
                <a:rPr lang="ja-JP" altLang="en-US" sz="900">
                  <a:latin typeface="HG丸ｺﾞｼｯｸM-PRO" panose="020F0600000000000000" pitchFamily="50" charset="-128"/>
                  <a:ea typeface="HG丸ｺﾞｼｯｸM-PRO" panose="020F0600000000000000" pitchFamily="50" charset="-128"/>
                </a:rPr>
              </a:br>
              <a:r>
                <a:rPr lang="ja-JP" altLang="en-US" sz="900">
                  <a:latin typeface="HG丸ｺﾞｼｯｸM-PRO" panose="020F0600000000000000" pitchFamily="50" charset="-128"/>
                  <a:ea typeface="HG丸ｺﾞｼｯｸM-PRO" panose="020F0600000000000000" pitchFamily="50" charset="-128"/>
                </a:rPr>
                <a:t>面倒をよく見る</a:t>
              </a:r>
            </a:p>
          </p:txBody>
        </p:sp>
        <p:sp>
          <p:nvSpPr>
            <p:cNvPr id="126" name="Rectangle 27"/>
            <p:cNvSpPr>
              <a:spLocks noChangeArrowheads="1"/>
            </p:cNvSpPr>
            <p:nvPr/>
          </p:nvSpPr>
          <p:spPr bwMode="auto">
            <a:xfrm>
              <a:off x="897" y="5622"/>
              <a:ext cx="708" cy="19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上司がアドバイス</a:t>
              </a:r>
              <a:br>
                <a:rPr lang="ja-JP" altLang="en-US" sz="900">
                  <a:latin typeface="HG丸ｺﾞｼｯｸM-PRO" panose="020F0600000000000000" pitchFamily="50" charset="-128"/>
                  <a:ea typeface="HG丸ｺﾞｼｯｸM-PRO" panose="020F0600000000000000" pitchFamily="50" charset="-128"/>
                </a:rPr>
              </a:br>
              <a:r>
                <a:rPr lang="ja-JP" altLang="en-US" sz="900">
                  <a:latin typeface="HG丸ｺﾞｼｯｸM-PRO" panose="020F0600000000000000" pitchFamily="50" charset="-128"/>
                  <a:ea typeface="HG丸ｺﾞｼｯｸM-PRO" panose="020F0600000000000000" pitchFamily="50" charset="-128"/>
                </a:rPr>
                <a:t>をする</a:t>
              </a:r>
            </a:p>
          </p:txBody>
        </p:sp>
        <p:sp>
          <p:nvSpPr>
            <p:cNvPr id="127" name="Rectangle 27"/>
            <p:cNvSpPr>
              <a:spLocks noChangeArrowheads="1"/>
            </p:cNvSpPr>
            <p:nvPr/>
          </p:nvSpPr>
          <p:spPr bwMode="auto">
            <a:xfrm>
              <a:off x="1797" y="4767"/>
              <a:ext cx="765" cy="19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各社のＱＣサークルの</a:t>
              </a:r>
              <a:br>
                <a:rPr lang="ja-JP" altLang="en-US" sz="900">
                  <a:latin typeface="HG丸ｺﾞｼｯｸM-PRO" panose="020F0600000000000000" pitchFamily="50" charset="-128"/>
                  <a:ea typeface="HG丸ｺﾞｼｯｸM-PRO" panose="020F0600000000000000" pitchFamily="50" charset="-128"/>
                </a:rPr>
              </a:br>
              <a:r>
                <a:rPr lang="ja-JP" altLang="en-US" sz="900">
                  <a:latin typeface="HG丸ｺﾞｼｯｸM-PRO" panose="020F0600000000000000" pitchFamily="50" charset="-128"/>
                  <a:ea typeface="HG丸ｺﾞｼｯｸM-PRO" panose="020F0600000000000000" pitchFamily="50" charset="-128"/>
                </a:rPr>
                <a:t>運営方法を調べる</a:t>
              </a:r>
            </a:p>
          </p:txBody>
        </p:sp>
        <p:sp>
          <p:nvSpPr>
            <p:cNvPr id="128" name="Rectangle 27"/>
            <p:cNvSpPr>
              <a:spLocks noChangeArrowheads="1"/>
            </p:cNvSpPr>
            <p:nvPr/>
          </p:nvSpPr>
          <p:spPr bwMode="auto">
            <a:xfrm>
              <a:off x="1797" y="5097"/>
              <a:ext cx="765" cy="19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サークルのニーズを</a:t>
              </a:r>
              <a:br>
                <a:rPr lang="ja-JP" altLang="en-US" sz="900">
                  <a:latin typeface="HG丸ｺﾞｼｯｸM-PRO" panose="020F0600000000000000" pitchFamily="50" charset="-128"/>
                  <a:ea typeface="HG丸ｺﾞｼｯｸM-PRO" panose="020F0600000000000000" pitchFamily="50" charset="-128"/>
                </a:rPr>
              </a:br>
              <a:r>
                <a:rPr lang="ja-JP" altLang="en-US" sz="900">
                  <a:latin typeface="HG丸ｺﾞｼｯｸM-PRO" panose="020F0600000000000000" pitchFamily="50" charset="-128"/>
                  <a:ea typeface="HG丸ｺﾞｼｯｸM-PRO" panose="020F0600000000000000" pitchFamily="50" charset="-128"/>
                </a:rPr>
                <a:t>正しくつかむ</a:t>
              </a:r>
            </a:p>
          </p:txBody>
        </p:sp>
        <p:sp>
          <p:nvSpPr>
            <p:cNvPr id="129" name="Rectangle 27"/>
            <p:cNvSpPr>
              <a:spLocks noChangeArrowheads="1"/>
            </p:cNvSpPr>
            <p:nvPr/>
          </p:nvSpPr>
          <p:spPr bwMode="auto">
            <a:xfrm>
              <a:off x="1797" y="5469"/>
              <a:ext cx="765" cy="19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ＱＣサークルの運営</a:t>
              </a:r>
              <a:br>
                <a:rPr lang="ja-JP" altLang="en-US" sz="900">
                  <a:latin typeface="HG丸ｺﾞｼｯｸM-PRO" panose="020F0600000000000000" pitchFamily="50" charset="-128"/>
                  <a:ea typeface="HG丸ｺﾞｼｯｸM-PRO" panose="020F0600000000000000" pitchFamily="50" charset="-128"/>
                </a:rPr>
              </a:br>
              <a:r>
                <a:rPr lang="ja-JP" altLang="en-US" sz="900">
                  <a:latin typeface="HG丸ｺﾞｼｯｸM-PRO" panose="020F0600000000000000" pitchFamily="50" charset="-128"/>
                  <a:ea typeface="HG丸ｺﾞｼｯｸM-PRO" panose="020F0600000000000000" pitchFamily="50" charset="-128"/>
                </a:rPr>
                <a:t>方法を理解する</a:t>
              </a:r>
            </a:p>
          </p:txBody>
        </p:sp>
        <p:sp>
          <p:nvSpPr>
            <p:cNvPr id="130" name="Rectangle 27"/>
            <p:cNvSpPr>
              <a:spLocks noChangeArrowheads="1"/>
            </p:cNvSpPr>
            <p:nvPr/>
          </p:nvSpPr>
          <p:spPr bwMode="auto">
            <a:xfrm>
              <a:off x="1797" y="5796"/>
              <a:ext cx="765" cy="19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各サークルの実態</a:t>
              </a:r>
              <a:br>
                <a:rPr lang="ja-JP" altLang="en-US" sz="900">
                  <a:latin typeface="HG丸ｺﾞｼｯｸM-PRO" panose="020F0600000000000000" pitchFamily="50" charset="-128"/>
                  <a:ea typeface="HG丸ｺﾞｼｯｸM-PRO" panose="020F0600000000000000" pitchFamily="50" charset="-128"/>
                </a:rPr>
              </a:br>
              <a:r>
                <a:rPr lang="ja-JP" altLang="en-US" sz="900">
                  <a:latin typeface="HG丸ｺﾞｼｯｸM-PRO" panose="020F0600000000000000" pitchFamily="50" charset="-128"/>
                  <a:ea typeface="HG丸ｺﾞｼｯｸM-PRO" panose="020F0600000000000000" pitchFamily="50" charset="-128"/>
                </a:rPr>
                <a:t>を把握する</a:t>
              </a:r>
            </a:p>
          </p:txBody>
        </p:sp>
        <p:sp>
          <p:nvSpPr>
            <p:cNvPr id="131" name="Rectangle 27"/>
            <p:cNvSpPr>
              <a:spLocks noChangeArrowheads="1"/>
            </p:cNvSpPr>
            <p:nvPr/>
          </p:nvSpPr>
          <p:spPr bwMode="auto">
            <a:xfrm>
              <a:off x="2742" y="4728"/>
              <a:ext cx="1305" cy="1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発表会などで情報を得る</a:t>
              </a:r>
            </a:p>
          </p:txBody>
        </p:sp>
        <p:sp>
          <p:nvSpPr>
            <p:cNvPr id="132" name="Rectangle 27"/>
            <p:cNvSpPr>
              <a:spLocks noChangeArrowheads="1"/>
            </p:cNvSpPr>
            <p:nvPr/>
          </p:nvSpPr>
          <p:spPr bwMode="auto">
            <a:xfrm>
              <a:off x="2742" y="4878"/>
              <a:ext cx="1305" cy="1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各社の事務局を訪問する</a:t>
              </a:r>
            </a:p>
          </p:txBody>
        </p:sp>
        <p:sp>
          <p:nvSpPr>
            <p:cNvPr id="133" name="Rectangle 27"/>
            <p:cNvSpPr>
              <a:spLocks noChangeArrowheads="1"/>
            </p:cNvSpPr>
            <p:nvPr/>
          </p:nvSpPr>
          <p:spPr bwMode="auto">
            <a:xfrm>
              <a:off x="2745" y="5073"/>
              <a:ext cx="1296" cy="1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サークルとの話し合いを多くする</a:t>
              </a:r>
            </a:p>
          </p:txBody>
        </p:sp>
        <p:sp>
          <p:nvSpPr>
            <p:cNvPr id="134" name="Rectangle 27"/>
            <p:cNvSpPr>
              <a:spLocks noChangeArrowheads="1"/>
            </p:cNvSpPr>
            <p:nvPr/>
          </p:nvSpPr>
          <p:spPr bwMode="auto">
            <a:xfrm>
              <a:off x="2748" y="5220"/>
              <a:ext cx="1290" cy="1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データをＱ７で解析する</a:t>
              </a:r>
            </a:p>
          </p:txBody>
        </p:sp>
        <p:sp>
          <p:nvSpPr>
            <p:cNvPr id="135" name="Rectangle 27"/>
            <p:cNvSpPr>
              <a:spLocks noChangeArrowheads="1"/>
            </p:cNvSpPr>
            <p:nvPr/>
          </p:nvSpPr>
          <p:spPr bwMode="auto">
            <a:xfrm>
              <a:off x="2742" y="5406"/>
              <a:ext cx="1305" cy="1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ＱＣサークルの運営の教育を受ける</a:t>
              </a:r>
            </a:p>
          </p:txBody>
        </p:sp>
        <p:sp>
          <p:nvSpPr>
            <p:cNvPr id="136" name="Rectangle 27"/>
            <p:cNvSpPr>
              <a:spLocks noChangeArrowheads="1"/>
            </p:cNvSpPr>
            <p:nvPr/>
          </p:nvSpPr>
          <p:spPr bwMode="auto">
            <a:xfrm>
              <a:off x="2742" y="5553"/>
              <a:ext cx="1305" cy="1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管理者ＱＣサークルを行う</a:t>
              </a:r>
            </a:p>
          </p:txBody>
        </p:sp>
        <p:sp>
          <p:nvSpPr>
            <p:cNvPr id="137" name="Rectangle 27"/>
            <p:cNvSpPr>
              <a:spLocks noChangeArrowheads="1"/>
            </p:cNvSpPr>
            <p:nvPr/>
          </p:nvSpPr>
          <p:spPr bwMode="auto">
            <a:xfrm>
              <a:off x="2739" y="5751"/>
              <a:ext cx="1305" cy="1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自分の担当サークルと懇談会をする</a:t>
              </a:r>
            </a:p>
          </p:txBody>
        </p:sp>
        <p:sp>
          <p:nvSpPr>
            <p:cNvPr id="138" name="Rectangle 27"/>
            <p:cNvSpPr>
              <a:spLocks noChangeArrowheads="1"/>
            </p:cNvSpPr>
            <p:nvPr/>
          </p:nvSpPr>
          <p:spPr bwMode="auto">
            <a:xfrm>
              <a:off x="2742" y="5901"/>
              <a:ext cx="1305" cy="13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a:latin typeface="HG丸ｺﾞｼｯｸM-PRO" panose="020F0600000000000000" pitchFamily="50" charset="-128"/>
                  <a:ea typeface="HG丸ｺﾞｼｯｸM-PRO" panose="020F0600000000000000" pitchFamily="50" charset="-128"/>
                </a:rPr>
                <a:t>他社を含めサークル活動を観察する</a:t>
              </a:r>
            </a:p>
          </p:txBody>
        </p:sp>
        <p:cxnSp>
          <p:nvCxnSpPr>
            <p:cNvPr id="139" name="直線コネクタ 115"/>
            <p:cNvCxnSpPr>
              <a:cxnSpLocks noChangeShapeType="1"/>
            </p:cNvCxnSpPr>
            <p:nvPr/>
          </p:nvCxnSpPr>
          <p:spPr bwMode="auto">
            <a:xfrm flipV="1">
              <a:off x="713" y="5397"/>
              <a:ext cx="91"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0" name="直線コネクタ 116"/>
            <p:cNvCxnSpPr>
              <a:cxnSpLocks noChangeShapeType="1"/>
            </p:cNvCxnSpPr>
            <p:nvPr/>
          </p:nvCxnSpPr>
          <p:spPr bwMode="auto">
            <a:xfrm flipV="1">
              <a:off x="801" y="5022"/>
              <a:ext cx="91"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1" name="直線コネクタ 117"/>
            <p:cNvCxnSpPr>
              <a:cxnSpLocks noChangeShapeType="1"/>
            </p:cNvCxnSpPr>
            <p:nvPr/>
          </p:nvCxnSpPr>
          <p:spPr bwMode="auto">
            <a:xfrm flipV="1">
              <a:off x="801" y="5730"/>
              <a:ext cx="91"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2" name="直線コネクタ 118"/>
            <p:cNvCxnSpPr>
              <a:cxnSpLocks noChangeShapeType="1"/>
            </p:cNvCxnSpPr>
            <p:nvPr/>
          </p:nvCxnSpPr>
          <p:spPr bwMode="auto">
            <a:xfrm rot="5400000" flipH="1" flipV="1">
              <a:off x="454" y="5373"/>
              <a:ext cx="703" cy="1"/>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3" name="直線コネクタ 121"/>
            <p:cNvCxnSpPr>
              <a:cxnSpLocks noChangeShapeType="1"/>
            </p:cNvCxnSpPr>
            <p:nvPr/>
          </p:nvCxnSpPr>
          <p:spPr bwMode="auto">
            <a:xfrm flipV="1">
              <a:off x="1611" y="5016"/>
              <a:ext cx="91"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4" name="直線コネクタ 122"/>
            <p:cNvCxnSpPr>
              <a:cxnSpLocks noChangeShapeType="1"/>
            </p:cNvCxnSpPr>
            <p:nvPr/>
          </p:nvCxnSpPr>
          <p:spPr bwMode="auto">
            <a:xfrm flipV="1">
              <a:off x="1710" y="4890"/>
              <a:ext cx="91"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5" name="直線コネクタ 123"/>
            <p:cNvCxnSpPr>
              <a:cxnSpLocks noChangeShapeType="1"/>
            </p:cNvCxnSpPr>
            <p:nvPr/>
          </p:nvCxnSpPr>
          <p:spPr bwMode="auto">
            <a:xfrm flipV="1">
              <a:off x="1707" y="5181"/>
              <a:ext cx="91"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6" name="直線コネクタ 124"/>
            <p:cNvCxnSpPr>
              <a:cxnSpLocks noChangeShapeType="1"/>
            </p:cNvCxnSpPr>
            <p:nvPr/>
          </p:nvCxnSpPr>
          <p:spPr bwMode="auto">
            <a:xfrm rot="5400000" flipH="1" flipV="1">
              <a:off x="1560" y="5035"/>
              <a:ext cx="295"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7" name="直線コネクタ 127"/>
            <p:cNvCxnSpPr>
              <a:cxnSpLocks noChangeShapeType="1"/>
            </p:cNvCxnSpPr>
            <p:nvPr/>
          </p:nvCxnSpPr>
          <p:spPr bwMode="auto">
            <a:xfrm flipV="1">
              <a:off x="1611" y="5721"/>
              <a:ext cx="91"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8" name="直線コネクタ 128"/>
            <p:cNvCxnSpPr>
              <a:cxnSpLocks noChangeShapeType="1"/>
            </p:cNvCxnSpPr>
            <p:nvPr/>
          </p:nvCxnSpPr>
          <p:spPr bwMode="auto">
            <a:xfrm flipV="1">
              <a:off x="1710" y="5559"/>
              <a:ext cx="91"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49" name="直線コネクタ 129"/>
            <p:cNvCxnSpPr>
              <a:cxnSpLocks noChangeShapeType="1"/>
            </p:cNvCxnSpPr>
            <p:nvPr/>
          </p:nvCxnSpPr>
          <p:spPr bwMode="auto">
            <a:xfrm flipV="1">
              <a:off x="1707" y="5886"/>
              <a:ext cx="91"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50" name="直線コネクタ 130"/>
            <p:cNvCxnSpPr>
              <a:cxnSpLocks noChangeShapeType="1"/>
            </p:cNvCxnSpPr>
            <p:nvPr/>
          </p:nvCxnSpPr>
          <p:spPr bwMode="auto">
            <a:xfrm rot="5400000" flipH="1" flipV="1">
              <a:off x="1543" y="5724"/>
              <a:ext cx="329"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51" name="直線コネクタ 131"/>
            <p:cNvCxnSpPr>
              <a:cxnSpLocks noChangeShapeType="1"/>
            </p:cNvCxnSpPr>
            <p:nvPr/>
          </p:nvCxnSpPr>
          <p:spPr bwMode="auto">
            <a:xfrm flipV="1">
              <a:off x="2559" y="4878"/>
              <a:ext cx="91"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52" name="直線コネクタ 132"/>
            <p:cNvCxnSpPr>
              <a:cxnSpLocks noChangeShapeType="1"/>
            </p:cNvCxnSpPr>
            <p:nvPr/>
          </p:nvCxnSpPr>
          <p:spPr bwMode="auto">
            <a:xfrm flipV="1">
              <a:off x="2655" y="4809"/>
              <a:ext cx="91"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53" name="直線コネクタ 133"/>
            <p:cNvCxnSpPr>
              <a:cxnSpLocks noChangeShapeType="1"/>
            </p:cNvCxnSpPr>
            <p:nvPr/>
          </p:nvCxnSpPr>
          <p:spPr bwMode="auto">
            <a:xfrm flipV="1">
              <a:off x="2652" y="4953"/>
              <a:ext cx="91"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54" name="直線コネクタ 134"/>
            <p:cNvCxnSpPr>
              <a:cxnSpLocks noChangeShapeType="1"/>
            </p:cNvCxnSpPr>
            <p:nvPr/>
          </p:nvCxnSpPr>
          <p:spPr bwMode="auto">
            <a:xfrm rot="5400000" flipH="1" flipV="1">
              <a:off x="2579" y="4882"/>
              <a:ext cx="148"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55" name="直線コネクタ 135"/>
            <p:cNvCxnSpPr>
              <a:cxnSpLocks noChangeShapeType="1"/>
            </p:cNvCxnSpPr>
            <p:nvPr/>
          </p:nvCxnSpPr>
          <p:spPr bwMode="auto">
            <a:xfrm flipV="1">
              <a:off x="2562" y="5202"/>
              <a:ext cx="91"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56" name="直線コネクタ 136"/>
            <p:cNvCxnSpPr>
              <a:cxnSpLocks noChangeShapeType="1"/>
            </p:cNvCxnSpPr>
            <p:nvPr/>
          </p:nvCxnSpPr>
          <p:spPr bwMode="auto">
            <a:xfrm flipV="1">
              <a:off x="2658" y="5133"/>
              <a:ext cx="91"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57" name="直線コネクタ 137"/>
            <p:cNvCxnSpPr>
              <a:cxnSpLocks noChangeShapeType="1"/>
            </p:cNvCxnSpPr>
            <p:nvPr/>
          </p:nvCxnSpPr>
          <p:spPr bwMode="auto">
            <a:xfrm flipV="1">
              <a:off x="2655" y="5277"/>
              <a:ext cx="91"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58" name="直線コネクタ 138"/>
            <p:cNvCxnSpPr>
              <a:cxnSpLocks noChangeShapeType="1"/>
            </p:cNvCxnSpPr>
            <p:nvPr/>
          </p:nvCxnSpPr>
          <p:spPr bwMode="auto">
            <a:xfrm rot="5400000" flipH="1" flipV="1">
              <a:off x="2582" y="5206"/>
              <a:ext cx="148"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59" name="直線コネクタ 139"/>
            <p:cNvCxnSpPr>
              <a:cxnSpLocks noChangeShapeType="1"/>
            </p:cNvCxnSpPr>
            <p:nvPr/>
          </p:nvCxnSpPr>
          <p:spPr bwMode="auto">
            <a:xfrm flipV="1">
              <a:off x="2559" y="5565"/>
              <a:ext cx="91"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0" name="直線コネクタ 140"/>
            <p:cNvCxnSpPr>
              <a:cxnSpLocks noChangeShapeType="1"/>
            </p:cNvCxnSpPr>
            <p:nvPr/>
          </p:nvCxnSpPr>
          <p:spPr bwMode="auto">
            <a:xfrm flipV="1">
              <a:off x="2655" y="5496"/>
              <a:ext cx="91"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1" name="直線コネクタ 141"/>
            <p:cNvCxnSpPr>
              <a:cxnSpLocks noChangeShapeType="1"/>
            </p:cNvCxnSpPr>
            <p:nvPr/>
          </p:nvCxnSpPr>
          <p:spPr bwMode="auto">
            <a:xfrm flipV="1">
              <a:off x="2652" y="5640"/>
              <a:ext cx="91"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2" name="直線コネクタ 142"/>
            <p:cNvCxnSpPr>
              <a:cxnSpLocks noChangeShapeType="1"/>
            </p:cNvCxnSpPr>
            <p:nvPr/>
          </p:nvCxnSpPr>
          <p:spPr bwMode="auto">
            <a:xfrm rot="5400000" flipH="1" flipV="1">
              <a:off x="2579" y="5570"/>
              <a:ext cx="147"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3" name="直線コネクタ 143"/>
            <p:cNvCxnSpPr>
              <a:cxnSpLocks noChangeShapeType="1"/>
            </p:cNvCxnSpPr>
            <p:nvPr/>
          </p:nvCxnSpPr>
          <p:spPr bwMode="auto">
            <a:xfrm flipV="1">
              <a:off x="2556" y="5889"/>
              <a:ext cx="91"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4" name="直線コネクタ 144"/>
            <p:cNvCxnSpPr>
              <a:cxnSpLocks noChangeShapeType="1"/>
            </p:cNvCxnSpPr>
            <p:nvPr/>
          </p:nvCxnSpPr>
          <p:spPr bwMode="auto">
            <a:xfrm flipV="1">
              <a:off x="2652" y="5820"/>
              <a:ext cx="91"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5" name="直線コネクタ 145"/>
            <p:cNvCxnSpPr>
              <a:cxnSpLocks noChangeShapeType="1"/>
            </p:cNvCxnSpPr>
            <p:nvPr/>
          </p:nvCxnSpPr>
          <p:spPr bwMode="auto">
            <a:xfrm flipV="1">
              <a:off x="2649" y="5964"/>
              <a:ext cx="91"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cxnSp>
          <p:nvCxnSpPr>
            <p:cNvPr id="166" name="直線コネクタ 146"/>
            <p:cNvCxnSpPr>
              <a:cxnSpLocks noChangeShapeType="1"/>
            </p:cNvCxnSpPr>
            <p:nvPr/>
          </p:nvCxnSpPr>
          <p:spPr bwMode="auto">
            <a:xfrm rot="5400000" flipH="1" flipV="1">
              <a:off x="2576" y="5893"/>
              <a:ext cx="148" cy="0"/>
            </a:xfrm>
            <a:prstGeom prst="line">
              <a:avLst/>
            </a:prstGeom>
            <a:noFill/>
            <a:ln w="12700"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grpSp>
      <p:pic>
        <p:nvPicPr>
          <p:cNvPr id="3" name="図 2"/>
          <p:cNvPicPr>
            <a:picLocks noChangeAspect="1"/>
          </p:cNvPicPr>
          <p:nvPr/>
        </p:nvPicPr>
        <p:blipFill rotWithShape="1">
          <a:blip r:embed="rId3"/>
          <a:srcRect l="12594" t="15700" r="13382" b="5900"/>
          <a:stretch/>
        </p:blipFill>
        <p:spPr>
          <a:xfrm>
            <a:off x="744436" y="6328890"/>
            <a:ext cx="5930878" cy="3401047"/>
          </a:xfrm>
          <a:prstGeom prst="rect">
            <a:avLst/>
          </a:prstGeom>
        </p:spPr>
      </p:pic>
      <p:pic>
        <p:nvPicPr>
          <p:cNvPr id="5" name="図 4"/>
          <p:cNvPicPr>
            <a:picLocks noChangeAspect="1"/>
          </p:cNvPicPr>
          <p:nvPr/>
        </p:nvPicPr>
        <p:blipFill>
          <a:blip r:embed="rId4"/>
          <a:stretch>
            <a:fillRect/>
          </a:stretch>
        </p:blipFill>
        <p:spPr>
          <a:xfrm>
            <a:off x="789339" y="3836036"/>
            <a:ext cx="5231949" cy="2197084"/>
          </a:xfrm>
          <a:prstGeom prst="rect">
            <a:avLst/>
          </a:prstGeom>
        </p:spPr>
      </p:pic>
    </p:spTree>
    <p:extLst>
      <p:ext uri="{BB962C8B-B14F-4D97-AF65-F5344CB8AC3E}">
        <p14:creationId xmlns:p14="http://schemas.microsoft.com/office/powerpoint/2010/main" val="45499865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3"/>
          <p:cNvSpPr>
            <a:spLocks noChangeArrowheads="1"/>
          </p:cNvSpPr>
          <p:nvPr/>
        </p:nvSpPr>
        <p:spPr bwMode="auto">
          <a:xfrm>
            <a:off x="71438" y="36513"/>
            <a:ext cx="44243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latin typeface="HG丸ｺﾞｼｯｸM-PRO" panose="020F0600000000000000" pitchFamily="50" charset="-128"/>
                <a:ea typeface="HG丸ｺﾞｼｯｸM-PRO" panose="020F0600000000000000" pitchFamily="50" charset="-128"/>
              </a:rPr>
              <a:t>５</a:t>
            </a:r>
            <a:r>
              <a:rPr lang="en-US" altLang="ja-JP" sz="1600" b="1">
                <a:latin typeface="HG丸ｺﾞｼｯｸM-PRO" panose="020F0600000000000000" pitchFamily="50" charset="-128"/>
                <a:ea typeface="HG丸ｺﾞｼｯｸM-PRO" panose="020F0600000000000000" pitchFamily="50" charset="-128"/>
              </a:rPr>
              <a:t>.</a:t>
            </a:r>
            <a:r>
              <a:rPr lang="ja-JP" altLang="en-US" sz="1600" b="1">
                <a:latin typeface="HG丸ｺﾞｼｯｸM-PRO" panose="020F0600000000000000" pitchFamily="50" charset="-128"/>
                <a:ea typeface="HG丸ｺﾞｼｯｸM-PRO" panose="020F0600000000000000" pitchFamily="50" charset="-128"/>
              </a:rPr>
              <a:t>４</a:t>
            </a:r>
            <a:r>
              <a:rPr lang="en-US" altLang="ja-JP" sz="1600" b="1">
                <a:latin typeface="HG丸ｺﾞｼｯｸM-PRO" panose="020F0600000000000000" pitchFamily="50" charset="-128"/>
                <a:ea typeface="HG丸ｺﾞｼｯｸM-PRO" panose="020F0600000000000000" pitchFamily="50" charset="-128"/>
              </a:rPr>
              <a:t>.</a:t>
            </a:r>
            <a:r>
              <a:rPr lang="ja-JP" altLang="en-US" sz="1600" b="1">
                <a:latin typeface="HG丸ｺﾞｼｯｸM-PRO" panose="020F0600000000000000" pitchFamily="50" charset="-128"/>
                <a:ea typeface="HG丸ｺﾞｼｯｸM-PRO" panose="020F0600000000000000" pitchFamily="50" charset="-128"/>
              </a:rPr>
              <a:t>４　マトリックス図法</a:t>
            </a:r>
          </a:p>
        </p:txBody>
      </p:sp>
      <p:sp>
        <p:nvSpPr>
          <p:cNvPr id="70659" name="Rectangle 4"/>
          <p:cNvSpPr>
            <a:spLocks noChangeArrowheads="1"/>
          </p:cNvSpPr>
          <p:nvPr/>
        </p:nvSpPr>
        <p:spPr bwMode="auto">
          <a:xfrm>
            <a:off x="107950" y="431800"/>
            <a:ext cx="3833813"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（１）マトリックス図法とは</a:t>
            </a:r>
          </a:p>
        </p:txBody>
      </p:sp>
      <p:sp>
        <p:nvSpPr>
          <p:cNvPr id="70660" name="Rectangle 5"/>
          <p:cNvSpPr>
            <a:spLocks noChangeArrowheads="1"/>
          </p:cNvSpPr>
          <p:nvPr/>
        </p:nvSpPr>
        <p:spPr bwMode="auto">
          <a:xfrm>
            <a:off x="107950" y="1328738"/>
            <a:ext cx="39195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（２）どんな時に使うもの</a:t>
            </a:r>
          </a:p>
        </p:txBody>
      </p:sp>
      <p:sp>
        <p:nvSpPr>
          <p:cNvPr id="70661" name="Rectangle 7"/>
          <p:cNvSpPr>
            <a:spLocks noChangeArrowheads="1"/>
          </p:cNvSpPr>
          <p:nvPr/>
        </p:nvSpPr>
        <p:spPr bwMode="auto">
          <a:xfrm>
            <a:off x="539750" y="676275"/>
            <a:ext cx="5881688" cy="57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10000"/>
              </a:lnSpc>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問題としていることがらの中から対になる要素を見つけ出し、これを行と列に配置し、</a:t>
            </a:r>
            <a:br>
              <a:rPr lang="ja-JP" altLang="en-US" sz="1100" dirty="0">
                <a:latin typeface="HG丸ｺﾞｼｯｸM-PRO" panose="020F0600000000000000" pitchFamily="50" charset="-128"/>
                <a:ea typeface="HG丸ｺﾞｼｯｸM-PRO" panose="020F0600000000000000" pitchFamily="50" charset="-128"/>
              </a:rPr>
            </a:br>
            <a:r>
              <a:rPr lang="ja-JP" altLang="en-US" sz="1100" dirty="0">
                <a:latin typeface="HG丸ｺﾞｼｯｸM-PRO" panose="020F0600000000000000" pitchFamily="50" charset="-128"/>
                <a:ea typeface="HG丸ｺﾞｼｯｸM-PRO" panose="020F0600000000000000" pitchFamily="50" charset="-128"/>
              </a:rPr>
              <a:t>その交点の各要素の関連の有無や関連の度合いを表示することにより、問題の所在や形態を</a:t>
            </a:r>
            <a:br>
              <a:rPr lang="ja-JP" altLang="en-US" sz="1100" dirty="0">
                <a:latin typeface="HG丸ｺﾞｼｯｸM-PRO" panose="020F0600000000000000" pitchFamily="50" charset="-128"/>
                <a:ea typeface="HG丸ｺﾞｼｯｸM-PRO" panose="020F0600000000000000" pitchFamily="50" charset="-128"/>
              </a:rPr>
            </a:br>
            <a:r>
              <a:rPr lang="ja-JP" altLang="en-US" sz="1100" dirty="0">
                <a:latin typeface="HG丸ｺﾞｼｯｸM-PRO" panose="020F0600000000000000" pitchFamily="50" charset="-128"/>
                <a:ea typeface="HG丸ｺﾞｼｯｸM-PRO" panose="020F0600000000000000" pitchFamily="50" charset="-128"/>
              </a:rPr>
              <a:t>探索したり、問題解決への着想を得たりする手法のこと。</a:t>
            </a:r>
          </a:p>
        </p:txBody>
      </p:sp>
      <p:sp>
        <p:nvSpPr>
          <p:cNvPr id="70662" name="Rectangle 8"/>
          <p:cNvSpPr>
            <a:spLocks noChangeArrowheads="1"/>
          </p:cNvSpPr>
          <p:nvPr/>
        </p:nvSpPr>
        <p:spPr bwMode="auto">
          <a:xfrm>
            <a:off x="539750" y="1595438"/>
            <a:ext cx="5857875" cy="71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100">
                <a:solidFill>
                  <a:srgbClr val="0D0D0D"/>
                </a:solidFill>
                <a:latin typeface="HG丸ｺﾞｼｯｸM-PRO" panose="020F0600000000000000" pitchFamily="50" charset="-128"/>
                <a:ea typeface="HG丸ｺﾞｼｯｸM-PRO" panose="020F0600000000000000" pitchFamily="50" charset="-128"/>
              </a:rPr>
              <a:t>①</a:t>
            </a:r>
            <a:r>
              <a:rPr lang="ja-JP" altLang="en-US" sz="1100">
                <a:solidFill>
                  <a:srgbClr val="0D0D0D"/>
                </a:solidFill>
                <a:latin typeface="HG丸ｺﾞｼｯｸM-PRO" panose="020F0600000000000000" pitchFamily="50" charset="-128"/>
                <a:ea typeface="HG丸ｺﾞｼｯｸM-PRO" panose="020F0600000000000000" pitchFamily="50" charset="-128"/>
              </a:rPr>
              <a:t>問題点の整理（テーマの選定）に使う</a:t>
            </a:r>
            <a:br>
              <a:rPr lang="ja-JP" altLang="en-US" sz="1100">
                <a:solidFill>
                  <a:srgbClr val="0D0D0D"/>
                </a:solidFill>
                <a:latin typeface="HG丸ｺﾞｼｯｸM-PRO" panose="020F0600000000000000" pitchFamily="50" charset="-128"/>
                <a:ea typeface="HG丸ｺﾞｼｯｸM-PRO" panose="020F0600000000000000" pitchFamily="50" charset="-128"/>
              </a:rPr>
            </a:br>
            <a:r>
              <a:rPr lang="ja-JP" altLang="en-US" sz="1100">
                <a:solidFill>
                  <a:srgbClr val="0D0D0D"/>
                </a:solidFill>
                <a:latin typeface="HG丸ｺﾞｼｯｸM-PRO" panose="020F0600000000000000" pitchFamily="50" charset="-128"/>
                <a:ea typeface="HG丸ｺﾞｼｯｸM-PRO" panose="020F0600000000000000" pitchFamily="50" charset="-128"/>
              </a:rPr>
              <a:t>　（例）いくつかある問題点の中から取り組むべき問題点を選ぶ</a:t>
            </a:r>
          </a:p>
          <a:p>
            <a:pPr eaLnBrk="1" hangingPunct="1">
              <a:spcBef>
                <a:spcPct val="0"/>
              </a:spcBef>
              <a:buFontTx/>
              <a:buNone/>
            </a:pPr>
            <a:r>
              <a:rPr lang="ja-JP" altLang="en-US" sz="1100">
                <a:solidFill>
                  <a:srgbClr val="0D0D0D"/>
                </a:solidFill>
                <a:latin typeface="HG丸ｺﾞｼｯｸM-PRO" panose="020F0600000000000000" pitchFamily="50" charset="-128"/>
                <a:ea typeface="HG丸ｺﾞｼｯｸM-PRO" panose="020F0600000000000000" pitchFamily="50" charset="-128"/>
              </a:rPr>
              <a:t>②改善方策の絞りこみに使う</a:t>
            </a:r>
            <a:br>
              <a:rPr lang="ja-JP" altLang="en-US" sz="1100">
                <a:solidFill>
                  <a:srgbClr val="0D0D0D"/>
                </a:solidFill>
                <a:latin typeface="HG丸ｺﾞｼｯｸM-PRO" panose="020F0600000000000000" pitchFamily="50" charset="-128"/>
                <a:ea typeface="HG丸ｺﾞｼｯｸM-PRO" panose="020F0600000000000000" pitchFamily="50" charset="-128"/>
              </a:rPr>
            </a:br>
            <a:r>
              <a:rPr lang="ja-JP" altLang="en-US" sz="1100">
                <a:solidFill>
                  <a:srgbClr val="0D0D0D"/>
                </a:solidFill>
                <a:latin typeface="HG丸ｺﾞｼｯｸM-PRO" panose="020F0600000000000000" pitchFamily="50" charset="-128"/>
                <a:ea typeface="HG丸ｺﾞｼｯｸM-PRO" panose="020F0600000000000000" pitchFamily="50" charset="-128"/>
              </a:rPr>
              <a:t>　（例）系統図の改善策の中から、効果・実現性などで最適な方策を選ぶ</a:t>
            </a:r>
          </a:p>
        </p:txBody>
      </p:sp>
      <p:sp>
        <p:nvSpPr>
          <p:cNvPr id="70663" name="Rectangle 7"/>
          <p:cNvSpPr>
            <a:spLocks noChangeArrowheads="1"/>
          </p:cNvSpPr>
          <p:nvPr/>
        </p:nvSpPr>
        <p:spPr bwMode="auto">
          <a:xfrm>
            <a:off x="107950" y="2386013"/>
            <a:ext cx="23241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（３）作成の手順と注意点</a:t>
            </a:r>
          </a:p>
        </p:txBody>
      </p:sp>
      <p:sp>
        <p:nvSpPr>
          <p:cNvPr id="70664" name="Rectangle 36"/>
          <p:cNvSpPr>
            <a:spLocks noChangeArrowheads="1"/>
          </p:cNvSpPr>
          <p:nvPr/>
        </p:nvSpPr>
        <p:spPr bwMode="auto">
          <a:xfrm>
            <a:off x="107950" y="7196138"/>
            <a:ext cx="51212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（４）作成例）　</a:t>
            </a:r>
            <a:r>
              <a:rPr lang="en-US" altLang="ja-JP" sz="1200">
                <a:latin typeface="HG丸ｺﾞｼｯｸM-PRO" panose="020F0600000000000000" pitchFamily="50" charset="-128"/>
                <a:ea typeface="HG丸ｺﾞｼｯｸM-PRO" panose="020F0600000000000000" pitchFamily="50" charset="-128"/>
              </a:rPr>
              <a:t>『</a:t>
            </a:r>
            <a:r>
              <a:rPr lang="ja-JP" altLang="en-US" sz="1200">
                <a:latin typeface="HG丸ｺﾞｼｯｸM-PRO" panose="020F0600000000000000" pitchFamily="50" charset="-128"/>
                <a:ea typeface="HG丸ｺﾞｼｯｸM-PRO" panose="020F0600000000000000" pitchFamily="50" charset="-128"/>
              </a:rPr>
              <a:t>小児科の咳止め処方料</a:t>
            </a:r>
            <a:r>
              <a:rPr lang="en-US" altLang="ja-JP" sz="1200">
                <a:latin typeface="HG丸ｺﾞｼｯｸM-PRO" panose="020F0600000000000000" pitchFamily="50" charset="-128"/>
                <a:ea typeface="HG丸ｺﾞｼｯｸM-PRO" panose="020F0600000000000000" pitchFamily="50" charset="-128"/>
              </a:rPr>
              <a:t>』</a:t>
            </a:r>
            <a:r>
              <a:rPr lang="ja-JP" altLang="en-US" sz="1200">
                <a:latin typeface="HG丸ｺﾞｼｯｸM-PRO" panose="020F0600000000000000" pitchFamily="50" charset="-128"/>
                <a:ea typeface="HG丸ｺﾞｼｯｸM-PRO" panose="020F0600000000000000" pitchFamily="50" charset="-128"/>
              </a:rPr>
              <a:t>のマトリックス図</a:t>
            </a:r>
          </a:p>
        </p:txBody>
      </p:sp>
      <p:graphicFrame>
        <p:nvGraphicFramePr>
          <p:cNvPr id="118" name="表 117"/>
          <p:cNvGraphicFramePr>
            <a:graphicFrameLocks noGrp="1"/>
          </p:cNvGraphicFramePr>
          <p:nvPr/>
        </p:nvGraphicFramePr>
        <p:xfrm>
          <a:off x="2082800" y="4843463"/>
          <a:ext cx="2770186" cy="2135189"/>
        </p:xfrm>
        <a:graphic>
          <a:graphicData uri="http://schemas.openxmlformats.org/drawingml/2006/table">
            <a:tbl>
              <a:tblPr/>
              <a:tblGrid>
                <a:gridCol w="419725">
                  <a:extLst>
                    <a:ext uri="{9D8B030D-6E8A-4147-A177-3AD203B41FA5}">
                      <a16:colId xmlns:a16="http://schemas.microsoft.com/office/drawing/2014/main" val="20000"/>
                    </a:ext>
                  </a:extLst>
                </a:gridCol>
                <a:gridCol w="419724">
                  <a:extLst>
                    <a:ext uri="{9D8B030D-6E8A-4147-A177-3AD203B41FA5}">
                      <a16:colId xmlns:a16="http://schemas.microsoft.com/office/drawing/2014/main" val="20001"/>
                    </a:ext>
                  </a:extLst>
                </a:gridCol>
                <a:gridCol w="419725">
                  <a:extLst>
                    <a:ext uri="{9D8B030D-6E8A-4147-A177-3AD203B41FA5}">
                      <a16:colId xmlns:a16="http://schemas.microsoft.com/office/drawing/2014/main" val="20002"/>
                    </a:ext>
                  </a:extLst>
                </a:gridCol>
                <a:gridCol w="419724">
                  <a:extLst>
                    <a:ext uri="{9D8B030D-6E8A-4147-A177-3AD203B41FA5}">
                      <a16:colId xmlns:a16="http://schemas.microsoft.com/office/drawing/2014/main" val="20003"/>
                    </a:ext>
                  </a:extLst>
                </a:gridCol>
                <a:gridCol w="343243">
                  <a:extLst>
                    <a:ext uri="{9D8B030D-6E8A-4147-A177-3AD203B41FA5}">
                      <a16:colId xmlns:a16="http://schemas.microsoft.com/office/drawing/2014/main" val="20004"/>
                    </a:ext>
                  </a:extLst>
                </a:gridCol>
                <a:gridCol w="373089">
                  <a:extLst>
                    <a:ext uri="{9D8B030D-6E8A-4147-A177-3AD203B41FA5}">
                      <a16:colId xmlns:a16="http://schemas.microsoft.com/office/drawing/2014/main" val="20005"/>
                    </a:ext>
                  </a:extLst>
                </a:gridCol>
                <a:gridCol w="374956">
                  <a:extLst>
                    <a:ext uri="{9D8B030D-6E8A-4147-A177-3AD203B41FA5}">
                      <a16:colId xmlns:a16="http://schemas.microsoft.com/office/drawing/2014/main" val="20006"/>
                    </a:ext>
                  </a:extLst>
                </a:gridCol>
              </a:tblGrid>
              <a:tr h="43434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1" i="0" u="none" strike="noStrike" cap="none" normalizeH="0" baseline="0" dirty="0">
                          <a:ln>
                            <a:noFill/>
                          </a:ln>
                          <a:solidFill>
                            <a:srgbClr val="FFFFFF"/>
                          </a:solidFill>
                          <a:effectLst/>
                          <a:latin typeface="HG丸ｺﾞｼｯｸM-PRO" pitchFamily="50" charset="-128"/>
                          <a:ea typeface="HG丸ｺﾞｼｯｸM-PRO" pitchFamily="50" charset="-128"/>
                        </a:rPr>
                        <a:t>　　　　　</a:t>
                      </a:r>
                    </a:p>
                    <a:p>
                      <a:pPr marL="0" marR="0" lvl="0" indent="0" algn="l" defTabSz="914400" rtl="0" eaLnBrk="1" fontAlgn="base" latinLnBrk="0" hangingPunct="1">
                        <a:lnSpc>
                          <a:spcPct val="100000"/>
                        </a:lnSpc>
                        <a:spcBef>
                          <a:spcPct val="0"/>
                        </a:spcBef>
                        <a:spcAft>
                          <a:spcPct val="0"/>
                        </a:spcAft>
                        <a:buClrTx/>
                        <a:buSzTx/>
                        <a:buFontTx/>
                        <a:buNone/>
                        <a:tabLst/>
                      </a:pPr>
                      <a:endParaRPr kumimoji="1" lang="en-US" altLang="ja-JP" sz="1100" b="1" i="0" u="none" strike="noStrike" cap="none" normalizeH="0" baseline="0" dirty="0">
                        <a:ln>
                          <a:noFill/>
                        </a:ln>
                        <a:solidFill>
                          <a:srgbClr val="FFFFFF"/>
                        </a:solidFill>
                        <a:effectLst/>
                        <a:latin typeface="HG丸ｺﾞｼｯｸM-PRO" pitchFamily="50" charset="-128"/>
                        <a:ea typeface="HG丸ｺﾞｼｯｸM-PRO"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5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Ａ</a:t>
                      </a: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85FFE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5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Ｂ</a:t>
                      </a: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85FFE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5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Ｃ</a:t>
                      </a: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85FFE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5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Ｄ</a:t>
                      </a: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85FFE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5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Ｅ</a:t>
                      </a: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85FFE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5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Ｆ</a:t>
                      </a: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85FFE0"/>
                    </a:solidFill>
                  </a:tcPr>
                </a:tc>
                <a:extLst>
                  <a:ext uri="{0D108BD9-81ED-4DB2-BD59-A6C34878D82A}">
                    <a16:rowId xmlns:a16="http://schemas.microsoft.com/office/drawing/2014/main" val="10000"/>
                  </a:ext>
                </a:extLst>
              </a:tr>
              <a:tr h="33707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500" b="1" i="0" u="none" strike="noStrike" cap="none" normalizeH="0" baseline="0">
                          <a:ln>
                            <a:noFill/>
                          </a:ln>
                          <a:solidFill>
                            <a:srgbClr val="000000"/>
                          </a:solidFill>
                          <a:effectLst/>
                          <a:latin typeface="HG丸ｺﾞｼｯｸM-PRO" panose="020F0400000000000000" pitchFamily="50" charset="-128"/>
                          <a:ea typeface="HG丸ｺﾞｼｯｸM-PRO" panose="020F0400000000000000" pitchFamily="50" charset="-128"/>
                        </a:rPr>
                        <a:t>１</a:t>
                      </a: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5FFE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1A</a:t>
                      </a: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1B</a:t>
                      </a: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1C</a:t>
                      </a: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36287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500" b="1" i="0" u="none" strike="noStrike" cap="none" normalizeH="0" baseline="0">
                          <a:ln>
                            <a:noFill/>
                          </a:ln>
                          <a:solidFill>
                            <a:srgbClr val="000000"/>
                          </a:solidFill>
                          <a:effectLst/>
                          <a:latin typeface="HG丸ｺﾞｼｯｸM-PRO" panose="020F0400000000000000" pitchFamily="50" charset="-128"/>
                          <a:ea typeface="HG丸ｺﾞｼｯｸM-PRO" panose="020F0400000000000000" pitchFamily="50" charset="-128"/>
                        </a:rPr>
                        <a:t>２</a:t>
                      </a: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85FFE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3363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500" b="1" i="0" u="none" strike="noStrike" cap="none" normalizeH="0" baseline="0">
                          <a:ln>
                            <a:noFill/>
                          </a:ln>
                          <a:solidFill>
                            <a:srgbClr val="000000"/>
                          </a:solidFill>
                          <a:effectLst/>
                          <a:latin typeface="HG丸ｺﾞｼｯｸM-PRO" panose="020F0400000000000000" pitchFamily="50" charset="-128"/>
                          <a:ea typeface="HG丸ｺﾞｼｯｸM-PRO" panose="020F0400000000000000" pitchFamily="50" charset="-128"/>
                        </a:rPr>
                        <a:t>３</a:t>
                      </a: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85FFE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3A</a:t>
                      </a: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1"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rPr>
                        <a:t>3B</a:t>
                      </a: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3C</a:t>
                      </a: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33707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500" b="1" i="0" u="none" strike="noStrike" cap="none" normalizeH="0" baseline="0">
                          <a:ln>
                            <a:noFill/>
                          </a:ln>
                          <a:solidFill>
                            <a:srgbClr val="000000"/>
                          </a:solidFill>
                          <a:effectLst/>
                          <a:latin typeface="HG丸ｺﾞｼｯｸM-PRO" panose="020F0400000000000000" pitchFamily="50" charset="-128"/>
                          <a:ea typeface="HG丸ｺﾞｼｯｸM-PRO" panose="020F0400000000000000" pitchFamily="50" charset="-128"/>
                        </a:rPr>
                        <a:t>４</a:t>
                      </a: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85FFE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3019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500" b="1" i="0" u="none" strike="noStrike" cap="none" normalizeH="0" baseline="0">
                          <a:ln>
                            <a:noFill/>
                          </a:ln>
                          <a:solidFill>
                            <a:srgbClr val="000000"/>
                          </a:solidFill>
                          <a:effectLst/>
                          <a:latin typeface="HG丸ｺﾞｼｯｸM-PRO" panose="020F0400000000000000" pitchFamily="50" charset="-128"/>
                          <a:ea typeface="HG丸ｺﾞｼｯｸM-PRO" panose="020F0400000000000000" pitchFamily="50" charset="-128"/>
                        </a:rPr>
                        <a:t>５</a:t>
                      </a: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rgbClr val="85FFE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ja-JP" sz="1100" b="1"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endParaRPr>
                    </a:p>
                  </a:txBody>
                  <a:tcPr marL="91451" marR="91451" marT="49530" marB="49530" anchor="ctr" horzOverflow="overflow">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bl>
          </a:graphicData>
        </a:graphic>
      </p:graphicFrame>
      <p:sp>
        <p:nvSpPr>
          <p:cNvPr id="129" name="右矢印 128"/>
          <p:cNvSpPr/>
          <p:nvPr/>
        </p:nvSpPr>
        <p:spPr bwMode="auto">
          <a:xfrm rot="10800000">
            <a:off x="2495550" y="5951538"/>
            <a:ext cx="1166813" cy="395287"/>
          </a:xfrm>
          <a:prstGeom prst="rightArrow">
            <a:avLst>
              <a:gd name="adj1" fmla="val 53333"/>
              <a:gd name="adj2" fmla="val 50000"/>
            </a:avLst>
          </a:prstGeom>
          <a:noFill/>
          <a:ln w="12700" cmpd="sng">
            <a:solidFill>
              <a:schemeClr val="tx1">
                <a:lumMod val="95000"/>
                <a:lumOff val="5000"/>
              </a:schemeClr>
            </a:solidFill>
            <a:miter lim="800000"/>
            <a:headEnd/>
            <a:tailEnd/>
          </a:ln>
        </p:spPr>
        <p:txBody>
          <a:bodyPr wrap="none" lIns="92075" tIns="46038" rIns="92075" bIns="46038" anchor="ctr"/>
          <a:lstStyle/>
          <a:p>
            <a:pPr algn="ctr" eaLnBrk="1" hangingPunct="1">
              <a:lnSpc>
                <a:spcPct val="80000"/>
              </a:lnSpc>
              <a:defRPr/>
            </a:pPr>
            <a:endParaRPr lang="ja-JP" altLang="en-US" sz="1100" dirty="0">
              <a:latin typeface="HG丸ｺﾞｼｯｸM-PRO" panose="020F0400000000000000" pitchFamily="50" charset="-128"/>
              <a:ea typeface="HG丸ｺﾞｼｯｸM-PRO" panose="020F0400000000000000" pitchFamily="50" charset="-128"/>
            </a:endParaRPr>
          </a:p>
        </p:txBody>
      </p:sp>
      <p:sp>
        <p:nvSpPr>
          <p:cNvPr id="130" name="右矢印 129"/>
          <p:cNvSpPr/>
          <p:nvPr/>
        </p:nvSpPr>
        <p:spPr bwMode="auto">
          <a:xfrm rot="16200000">
            <a:off x="3033713" y="5537200"/>
            <a:ext cx="1031875" cy="428625"/>
          </a:xfrm>
          <a:prstGeom prst="rightArrow">
            <a:avLst>
              <a:gd name="adj1" fmla="val 53333"/>
              <a:gd name="adj2" fmla="val 50000"/>
            </a:avLst>
          </a:prstGeom>
          <a:noFill/>
          <a:ln w="12700" cmpd="sng">
            <a:solidFill>
              <a:schemeClr val="tx1">
                <a:lumMod val="95000"/>
                <a:lumOff val="5000"/>
              </a:schemeClr>
            </a:solidFill>
            <a:miter lim="800000"/>
            <a:headEnd/>
            <a:tailEnd/>
          </a:ln>
        </p:spPr>
        <p:txBody>
          <a:bodyPr wrap="none" lIns="92075" tIns="46038" rIns="92075" bIns="46038" anchor="ctr"/>
          <a:lstStyle/>
          <a:p>
            <a:pPr algn="ctr" eaLnBrk="1" hangingPunct="1">
              <a:lnSpc>
                <a:spcPct val="80000"/>
              </a:lnSpc>
              <a:defRPr/>
            </a:pPr>
            <a:endParaRPr lang="ja-JP" altLang="en-US" sz="1100" dirty="0">
              <a:latin typeface="HG丸ｺﾞｼｯｸM-PRO" panose="020F0400000000000000" pitchFamily="50" charset="-128"/>
              <a:ea typeface="HG丸ｺﾞｼｯｸM-PRO" panose="020F0400000000000000" pitchFamily="50" charset="-128"/>
            </a:endParaRPr>
          </a:p>
        </p:txBody>
      </p:sp>
      <p:sp>
        <p:nvSpPr>
          <p:cNvPr id="131" name="円/楕円 130"/>
          <p:cNvSpPr>
            <a:spLocks noChangeAspect="1"/>
          </p:cNvSpPr>
          <p:nvPr/>
        </p:nvSpPr>
        <p:spPr bwMode="auto">
          <a:xfrm>
            <a:off x="3409950" y="6000750"/>
            <a:ext cx="252413" cy="252413"/>
          </a:xfrm>
          <a:prstGeom prst="ellipse">
            <a:avLst/>
          </a:prstGeom>
          <a:solidFill>
            <a:srgbClr val="66FFFF">
              <a:alpha val="56000"/>
            </a:srgbClr>
          </a:solidFill>
          <a:ln w="12700" cmpd="sng">
            <a:solidFill>
              <a:schemeClr val="tx1">
                <a:lumMod val="95000"/>
                <a:lumOff val="5000"/>
              </a:schemeClr>
            </a:solidFill>
            <a:miter lim="800000"/>
            <a:headEnd/>
            <a:tailEnd/>
          </a:ln>
        </p:spPr>
        <p:txBody>
          <a:bodyPr wrap="none" lIns="92075" tIns="46038" rIns="92075" bIns="46038" anchor="ctr"/>
          <a:lstStyle/>
          <a:p>
            <a:pPr algn="ctr" eaLnBrk="1" hangingPunct="1">
              <a:lnSpc>
                <a:spcPct val="80000"/>
              </a:lnSpc>
              <a:defRPr/>
            </a:pPr>
            <a:endParaRPr lang="ja-JP" altLang="en-US" sz="1100" dirty="0">
              <a:latin typeface="HG丸ｺﾞｼｯｸM-PRO" panose="020F0400000000000000" pitchFamily="50" charset="-128"/>
              <a:ea typeface="HG丸ｺﾞｼｯｸM-PRO" panose="020F0400000000000000" pitchFamily="50" charset="-128"/>
            </a:endParaRPr>
          </a:p>
        </p:txBody>
      </p:sp>
      <p:sp>
        <p:nvSpPr>
          <p:cNvPr id="70726" name="右矢印 131"/>
          <p:cNvSpPr>
            <a:spLocks noChangeArrowheads="1"/>
          </p:cNvSpPr>
          <p:nvPr/>
        </p:nvSpPr>
        <p:spPr bwMode="auto">
          <a:xfrm>
            <a:off x="1673225" y="5343525"/>
            <a:ext cx="285750" cy="428625"/>
          </a:xfrm>
          <a:prstGeom prst="rightArrow">
            <a:avLst>
              <a:gd name="adj1" fmla="val 50000"/>
              <a:gd name="adj2" fmla="val 50000"/>
            </a:avLst>
          </a:prstGeom>
          <a:solidFill>
            <a:srgbClr val="66FFFF"/>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lnSpc>
                <a:spcPct val="80000"/>
              </a:lnSpc>
              <a:spcBef>
                <a:spcPct val="0"/>
              </a:spcBef>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70727" name="右矢印 132"/>
          <p:cNvSpPr>
            <a:spLocks noChangeArrowheads="1"/>
          </p:cNvSpPr>
          <p:nvPr/>
        </p:nvSpPr>
        <p:spPr bwMode="auto">
          <a:xfrm rot="10800000">
            <a:off x="4786313" y="4843463"/>
            <a:ext cx="285750" cy="430212"/>
          </a:xfrm>
          <a:prstGeom prst="rightArrow">
            <a:avLst>
              <a:gd name="adj1" fmla="val 50000"/>
              <a:gd name="adj2" fmla="val 50000"/>
            </a:avLst>
          </a:prstGeom>
          <a:solidFill>
            <a:srgbClr val="66FFFF"/>
          </a:solidFill>
          <a:ln w="12700">
            <a:solidFill>
              <a:schemeClr val="tx1"/>
            </a:solidFill>
            <a:miter lim="800000"/>
            <a:headEnd/>
            <a:tailEnd/>
          </a:ln>
        </p:spPr>
        <p:txBody>
          <a:bodyPr rot="10800000"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lnSpc>
                <a:spcPct val="80000"/>
              </a:lnSpc>
              <a:spcBef>
                <a:spcPct val="0"/>
              </a:spcBef>
              <a:buFontTx/>
              <a:buNone/>
            </a:pPr>
            <a:endParaRPr lang="ja-JP" altLang="ja-JP" sz="1100">
              <a:latin typeface="HG丸ｺﾞｼｯｸM-PRO" panose="020F0600000000000000" pitchFamily="50" charset="-128"/>
              <a:ea typeface="HG丸ｺﾞｼｯｸM-PRO" panose="020F0600000000000000" pitchFamily="50" charset="-128"/>
            </a:endParaRPr>
          </a:p>
        </p:txBody>
      </p:sp>
      <p:sp>
        <p:nvSpPr>
          <p:cNvPr id="70728" name="テキスト ボックス 133"/>
          <p:cNvSpPr txBox="1">
            <a:spLocks noChangeArrowheads="1"/>
          </p:cNvSpPr>
          <p:nvPr/>
        </p:nvSpPr>
        <p:spPr bwMode="auto">
          <a:xfrm>
            <a:off x="5046663" y="4789488"/>
            <a:ext cx="1360487"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ヨコ軸</a:t>
            </a:r>
            <a:br>
              <a:rPr lang="ja-JP" altLang="en-US" sz="1000">
                <a:latin typeface="HG丸ｺﾞｼｯｸM-PRO" panose="020F0600000000000000" pitchFamily="50" charset="-128"/>
                <a:ea typeface="HG丸ｺﾞｼｯｸM-PRO" panose="020F0600000000000000" pitchFamily="50" charset="-128"/>
              </a:rPr>
            </a:br>
            <a:r>
              <a:rPr lang="ja-JP" altLang="en-US" sz="1000">
                <a:latin typeface="HG丸ｺﾞｼｯｸM-PRO" panose="020F0600000000000000" pitchFamily="50" charset="-128"/>
                <a:ea typeface="HG丸ｺﾞｼｯｸM-PRO" panose="020F0600000000000000" pitchFamily="50" charset="-128"/>
              </a:rPr>
              <a:t>行の名称や割り付けた要素を列に記入</a:t>
            </a:r>
          </a:p>
        </p:txBody>
      </p:sp>
      <p:sp>
        <p:nvSpPr>
          <p:cNvPr id="70729" name="テキスト ボックス 134"/>
          <p:cNvSpPr txBox="1">
            <a:spLocks noChangeArrowheads="1"/>
          </p:cNvSpPr>
          <p:nvPr/>
        </p:nvSpPr>
        <p:spPr bwMode="auto">
          <a:xfrm>
            <a:off x="749300" y="5243513"/>
            <a:ext cx="10715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タテ軸</a:t>
            </a:r>
            <a:br>
              <a:rPr lang="ja-JP" altLang="en-US" sz="1000">
                <a:latin typeface="HG丸ｺﾞｼｯｸM-PRO" panose="020F0600000000000000" pitchFamily="50" charset="-128"/>
                <a:ea typeface="HG丸ｺﾞｼｯｸM-PRO" panose="020F0600000000000000" pitchFamily="50" charset="-128"/>
              </a:rPr>
            </a:br>
            <a:r>
              <a:rPr lang="ja-JP" altLang="en-US" sz="1000">
                <a:latin typeface="HG丸ｺﾞｼｯｸM-PRO" panose="020F0600000000000000" pitchFamily="50" charset="-128"/>
                <a:ea typeface="HG丸ｺﾞｼｯｸM-PRO" panose="020F0600000000000000" pitchFamily="50" charset="-128"/>
              </a:rPr>
              <a:t>列の名称や割り付けた要素を行に記入</a:t>
            </a:r>
          </a:p>
        </p:txBody>
      </p:sp>
      <p:sp>
        <p:nvSpPr>
          <p:cNvPr id="70730" name="左矢印 139"/>
          <p:cNvSpPr>
            <a:spLocks noChangeArrowheads="1"/>
          </p:cNvSpPr>
          <p:nvPr/>
        </p:nvSpPr>
        <p:spPr bwMode="auto">
          <a:xfrm>
            <a:off x="3733800" y="5838825"/>
            <a:ext cx="1143000" cy="428625"/>
          </a:xfrm>
          <a:prstGeom prst="leftArrow">
            <a:avLst>
              <a:gd name="adj1" fmla="val 50000"/>
              <a:gd name="adj2" fmla="val 54173"/>
            </a:avLst>
          </a:prstGeom>
          <a:solidFill>
            <a:srgbClr val="66FFFF"/>
          </a:solidFill>
          <a:ln w="12700">
            <a:solidFill>
              <a:schemeClr val="tx1"/>
            </a:solidFill>
            <a:miter lim="800000"/>
            <a:headEnd/>
            <a:tailEnd/>
          </a:ln>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FontTx/>
              <a:buNone/>
            </a:pPr>
            <a:r>
              <a:rPr lang="ja-JP" altLang="en-US" sz="1100">
                <a:latin typeface="HG丸ｺﾞｼｯｸM-PRO" panose="020F0600000000000000" pitchFamily="50" charset="-128"/>
                <a:ea typeface="HG丸ｺﾞｼｯｸM-PRO" panose="020F0600000000000000" pitchFamily="50" charset="-128"/>
              </a:rPr>
              <a:t>交点に着目</a:t>
            </a:r>
          </a:p>
        </p:txBody>
      </p:sp>
      <p:sp>
        <p:nvSpPr>
          <p:cNvPr id="70731" name="フローチャート : 磁気ディスク 140"/>
          <p:cNvSpPr>
            <a:spLocks noChangeArrowheads="1"/>
          </p:cNvSpPr>
          <p:nvPr/>
        </p:nvSpPr>
        <p:spPr bwMode="auto">
          <a:xfrm>
            <a:off x="801688" y="6034088"/>
            <a:ext cx="1000125" cy="571500"/>
          </a:xfrm>
          <a:prstGeom prst="flowChartMagneticDisk">
            <a:avLst/>
          </a:prstGeom>
          <a:noFill/>
          <a:ln w="12700" cmpd="dbl">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lnSpc>
                <a:spcPct val="80000"/>
              </a:lnSpc>
              <a:spcBef>
                <a:spcPct val="0"/>
              </a:spcBef>
              <a:buFontTx/>
              <a:buNone/>
            </a:pPr>
            <a:r>
              <a:rPr lang="ja-JP" altLang="en-US" sz="1100">
                <a:latin typeface="HG丸ｺﾞｼｯｸM-PRO" panose="020F0600000000000000" pitchFamily="50" charset="-128"/>
                <a:ea typeface="HG丸ｺﾞｼｯｸM-PRO" panose="020F0600000000000000" pitchFamily="50" charset="-128"/>
              </a:rPr>
              <a:t>タテの並びを列</a:t>
            </a:r>
          </a:p>
        </p:txBody>
      </p:sp>
      <p:sp>
        <p:nvSpPr>
          <p:cNvPr id="70732" name="フローチャート : 直接アクセス記憶 141"/>
          <p:cNvSpPr>
            <a:spLocks noChangeArrowheads="1"/>
          </p:cNvSpPr>
          <p:nvPr/>
        </p:nvSpPr>
        <p:spPr bwMode="auto">
          <a:xfrm>
            <a:off x="4892675" y="6280150"/>
            <a:ext cx="1643063" cy="500063"/>
          </a:xfrm>
          <a:prstGeom prst="flowChartMagneticDrum">
            <a:avLst/>
          </a:prstGeom>
          <a:noFill/>
          <a:ln w="12700" cmpd="dbl">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lnSpc>
                <a:spcPct val="80000"/>
              </a:lnSpc>
              <a:spcBef>
                <a:spcPct val="0"/>
              </a:spcBef>
              <a:buFontTx/>
              <a:buNone/>
            </a:pPr>
            <a:r>
              <a:rPr lang="ja-JP" altLang="en-US" sz="1100">
                <a:latin typeface="HG丸ｺﾞｼｯｸM-PRO" panose="020F0600000000000000" pitchFamily="50" charset="-128"/>
                <a:ea typeface="HG丸ｺﾞｼｯｸM-PRO" panose="020F0600000000000000" pitchFamily="50" charset="-128"/>
              </a:rPr>
              <a:t>ヨコの並びを行</a:t>
            </a:r>
          </a:p>
        </p:txBody>
      </p:sp>
      <p:sp>
        <p:nvSpPr>
          <p:cNvPr id="70733" name="テキスト ボックス 143"/>
          <p:cNvSpPr txBox="1">
            <a:spLocks noChangeArrowheads="1"/>
          </p:cNvSpPr>
          <p:nvPr/>
        </p:nvSpPr>
        <p:spPr bwMode="auto">
          <a:xfrm>
            <a:off x="2662238" y="4595813"/>
            <a:ext cx="20002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rPr>
              <a:t>マトリックス図の概念図</a:t>
            </a:r>
          </a:p>
        </p:txBody>
      </p:sp>
      <p:sp>
        <p:nvSpPr>
          <p:cNvPr id="70734" name="Rectangle 9"/>
          <p:cNvSpPr>
            <a:spLocks noChangeArrowheads="1"/>
          </p:cNvSpPr>
          <p:nvPr/>
        </p:nvSpPr>
        <p:spPr bwMode="auto">
          <a:xfrm>
            <a:off x="539750" y="2651125"/>
            <a:ext cx="6010275" cy="1941513"/>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100">
                <a:latin typeface="HG丸ｺﾞｼｯｸM-PRO" panose="020F0600000000000000" pitchFamily="50" charset="-128"/>
                <a:ea typeface="HG丸ｺﾞｼｯｸM-PRO" panose="020F0600000000000000" pitchFamily="50" charset="-128"/>
              </a:rPr>
              <a:t>①</a:t>
            </a:r>
            <a:r>
              <a:rPr lang="ja-JP" altLang="en-US" sz="1100">
                <a:latin typeface="HG丸ｺﾞｼｯｸM-PRO" panose="020F0600000000000000" pitchFamily="50" charset="-128"/>
                <a:ea typeface="HG丸ｺﾞｼｯｸM-PRO" panose="020F0600000000000000" pitchFamily="50" charset="-128"/>
              </a:rPr>
              <a:t>取り上げる事項と要素を決める。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・何と何を組み合わせたマトリックス図をつくるのか、それぞれの事項をどのような</a:t>
            </a:r>
            <a:br>
              <a:rPr lang="ja-JP" altLang="en-US" sz="1100">
                <a:latin typeface="HG丸ｺﾞｼｯｸM-PRO" panose="020F0600000000000000" pitchFamily="50" charset="-128"/>
                <a:ea typeface="HG丸ｺﾞｼｯｸM-PRO" panose="020F0600000000000000" pitchFamily="50" charset="-128"/>
              </a:rPr>
            </a:br>
            <a:r>
              <a:rPr lang="ja-JP" altLang="en-US" sz="1100">
                <a:latin typeface="HG丸ｺﾞｼｯｸM-PRO" panose="020F0600000000000000" pitchFamily="50" charset="-128"/>
                <a:ea typeface="HG丸ｺﾞｼｯｸM-PRO" panose="020F0600000000000000" pitchFamily="50" charset="-128"/>
              </a:rPr>
              <a:t>　　要素に分けるのかを決める。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②マトリックス図の軸の割り付けを決める。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③マトリックス図に用いる表現方法を決める。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・タテ軸の要素とヨコ軸の要素の交点で、両者の関係の有無、関係の強さなどをどの</a:t>
            </a:r>
            <a:br>
              <a:rPr lang="ja-JP" altLang="en-US" sz="1100">
                <a:latin typeface="HG丸ｺﾞｼｯｸM-PRO" panose="020F0600000000000000" pitchFamily="50" charset="-128"/>
                <a:ea typeface="HG丸ｺﾞｼｯｸM-PRO" panose="020F0600000000000000" pitchFamily="50" charset="-128"/>
              </a:rPr>
            </a:br>
            <a:r>
              <a:rPr lang="ja-JP" altLang="en-US" sz="1100">
                <a:latin typeface="HG丸ｺﾞｼｯｸM-PRO" panose="020F0600000000000000" pitchFamily="50" charset="-128"/>
                <a:ea typeface="HG丸ｺﾞｼｯｸM-PRO" panose="020F0600000000000000" pitchFamily="50" charset="-128"/>
              </a:rPr>
              <a:t>　　ように表現するかを決める。　例）○、△、</a:t>
            </a:r>
            <a:r>
              <a:rPr lang="en-US" altLang="ja-JP" sz="1100">
                <a:latin typeface="HG丸ｺﾞｼｯｸM-PRO" panose="020F0600000000000000" pitchFamily="50" charset="-128"/>
                <a:ea typeface="HG丸ｺﾞｼｯｸM-PRO" panose="020F0600000000000000" pitchFamily="50" charset="-128"/>
              </a:rPr>
              <a:t>×</a:t>
            </a:r>
            <a:r>
              <a:rPr lang="ja-JP" altLang="en-US" sz="1100">
                <a:latin typeface="HG丸ｺﾞｼｯｸM-PRO" panose="020F0600000000000000" pitchFamily="50" charset="-128"/>
                <a:ea typeface="HG丸ｺﾞｼｯｸM-PRO" panose="020F0600000000000000" pitchFamily="50" charset="-128"/>
              </a:rPr>
              <a:t>や、具体的な数値など。</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④マトリックス図を作成する。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⑤マトリックス図を考察し、情報を得る。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・マトリックス図全体から、特徴のある欄を交点とするタテ、ヨコ軸の要素を中心に</a:t>
            </a:r>
            <a:br>
              <a:rPr lang="ja-JP" altLang="en-US" sz="1100">
                <a:latin typeface="HG丸ｺﾞｼｯｸM-PRO" panose="020F0600000000000000" pitchFamily="50" charset="-128"/>
                <a:ea typeface="HG丸ｺﾞｼｯｸM-PRO" panose="020F0600000000000000" pitchFamily="50" charset="-128"/>
              </a:rPr>
            </a:br>
            <a:r>
              <a:rPr lang="ja-JP" altLang="en-US" sz="1100">
                <a:latin typeface="HG丸ｺﾞｼｯｸM-PRO" panose="020F0600000000000000" pitchFamily="50" charset="-128"/>
                <a:ea typeface="HG丸ｺﾞｼｯｸM-PRO" panose="020F0600000000000000" pitchFamily="50" charset="-128"/>
              </a:rPr>
              <a:t>　　して考察する。</a:t>
            </a:r>
          </a:p>
        </p:txBody>
      </p:sp>
      <p:graphicFrame>
        <p:nvGraphicFramePr>
          <p:cNvPr id="62543" name="Group 79"/>
          <p:cNvGraphicFramePr>
            <a:graphicFrameLocks noGrp="1"/>
          </p:cNvGraphicFramePr>
          <p:nvPr/>
        </p:nvGraphicFramePr>
        <p:xfrm>
          <a:off x="260350" y="7593013"/>
          <a:ext cx="6337300" cy="1447801"/>
        </p:xfrm>
        <a:graphic>
          <a:graphicData uri="http://schemas.openxmlformats.org/drawingml/2006/table">
            <a:tbl>
              <a:tblPr/>
              <a:tblGrid>
                <a:gridCol w="1909871">
                  <a:extLst>
                    <a:ext uri="{9D8B030D-6E8A-4147-A177-3AD203B41FA5}">
                      <a16:colId xmlns:a16="http://schemas.microsoft.com/office/drawing/2014/main" val="20000"/>
                    </a:ext>
                  </a:extLst>
                </a:gridCol>
                <a:gridCol w="868123">
                  <a:extLst>
                    <a:ext uri="{9D8B030D-6E8A-4147-A177-3AD203B41FA5}">
                      <a16:colId xmlns:a16="http://schemas.microsoft.com/office/drawing/2014/main" val="20001"/>
                    </a:ext>
                  </a:extLst>
                </a:gridCol>
                <a:gridCol w="824717">
                  <a:extLst>
                    <a:ext uri="{9D8B030D-6E8A-4147-A177-3AD203B41FA5}">
                      <a16:colId xmlns:a16="http://schemas.microsoft.com/office/drawing/2014/main" val="20002"/>
                    </a:ext>
                  </a:extLst>
                </a:gridCol>
                <a:gridCol w="607687">
                  <a:extLst>
                    <a:ext uri="{9D8B030D-6E8A-4147-A177-3AD203B41FA5}">
                      <a16:colId xmlns:a16="http://schemas.microsoft.com/office/drawing/2014/main" val="20003"/>
                    </a:ext>
                  </a:extLst>
                </a:gridCol>
                <a:gridCol w="607687">
                  <a:extLst>
                    <a:ext uri="{9D8B030D-6E8A-4147-A177-3AD203B41FA5}">
                      <a16:colId xmlns:a16="http://schemas.microsoft.com/office/drawing/2014/main" val="20004"/>
                    </a:ext>
                  </a:extLst>
                </a:gridCol>
                <a:gridCol w="810248">
                  <a:extLst>
                    <a:ext uri="{9D8B030D-6E8A-4147-A177-3AD203B41FA5}">
                      <a16:colId xmlns:a16="http://schemas.microsoft.com/office/drawing/2014/main" val="20005"/>
                    </a:ext>
                  </a:extLst>
                </a:gridCol>
                <a:gridCol w="708967">
                  <a:extLst>
                    <a:ext uri="{9D8B030D-6E8A-4147-A177-3AD203B41FA5}">
                      <a16:colId xmlns:a16="http://schemas.microsoft.com/office/drawing/2014/main" val="20006"/>
                    </a:ext>
                  </a:extLst>
                </a:gridCol>
              </a:tblGrid>
              <a:tr h="6019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rPr>
                        <a:t>　　　　   　　　      年数</a:t>
                      </a:r>
                      <a:br>
                        <a:rPr kumimoji="1" lang="ja-JP" altLang="en-US"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rPr>
                      </a:br>
                      <a:r>
                        <a:rPr kumimoji="1" lang="ja-JP" altLang="en-US"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rPr>
                        <a:t>薬品名</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9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１～３ケ月</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9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～６ケ月</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9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～１歳</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9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～３歳</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9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～７歳</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9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～１２歳</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8194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ＡＡＡＡＡ液　（</a:t>
                      </a:r>
                      <a:r>
                        <a:rPr kumimoji="1" lang="en-US" altLang="ja-JP" sz="11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ml)</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2.4</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4.8</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6.0</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rPr>
                        <a:t>8.0</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rPr>
                        <a:t>12.0</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18.0</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8194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ＢＢＢＢＢ液　（</a:t>
                      </a:r>
                      <a:r>
                        <a:rPr kumimoji="1" lang="en-US" altLang="ja-JP" sz="11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ml)</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2.4</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4.8</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6.0</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8.0</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12.0</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18.0</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8194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rPr>
                        <a:t>ＣＣＣＣＣ液　（</a:t>
                      </a:r>
                      <a:r>
                        <a:rPr kumimoji="1" lang="en-US" altLang="ja-JP" sz="11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rPr>
                        <a:t>ml)</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1.2</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2.4</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3.0</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4.0</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rPr>
                        <a:t>6.0</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rPr>
                        <a:t>9.0</a:t>
                      </a:r>
                    </a:p>
                  </a:txBody>
                  <a:tcPr marL="91459" marR="91459" marT="49533" marB="4953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70777" name="Line 129"/>
          <p:cNvSpPr>
            <a:spLocks noChangeShapeType="1"/>
          </p:cNvSpPr>
          <p:nvPr/>
        </p:nvSpPr>
        <p:spPr bwMode="auto">
          <a:xfrm>
            <a:off x="260350" y="7593013"/>
            <a:ext cx="1882775" cy="6000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3"/>
          <p:cNvSpPr>
            <a:spLocks noChangeArrowheads="1"/>
          </p:cNvSpPr>
          <p:nvPr/>
        </p:nvSpPr>
        <p:spPr bwMode="auto">
          <a:xfrm>
            <a:off x="71438" y="36513"/>
            <a:ext cx="42941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dirty="0">
                <a:latin typeface="HG丸ｺﾞｼｯｸM-PRO" panose="020F0600000000000000" pitchFamily="50" charset="-128"/>
                <a:ea typeface="HG丸ｺﾞｼｯｸM-PRO" panose="020F0600000000000000" pitchFamily="50" charset="-128"/>
              </a:rPr>
              <a:t>５</a:t>
            </a:r>
            <a:r>
              <a:rPr lang="en-US" altLang="ja-JP" sz="1600" b="1" dirty="0">
                <a:latin typeface="HG丸ｺﾞｼｯｸM-PRO" panose="020F0600000000000000" pitchFamily="50" charset="-128"/>
                <a:ea typeface="HG丸ｺﾞｼｯｸM-PRO" panose="020F0600000000000000" pitchFamily="50" charset="-128"/>
              </a:rPr>
              <a:t>.</a:t>
            </a:r>
            <a:r>
              <a:rPr lang="ja-JP" altLang="en-US" sz="1600" b="1" dirty="0">
                <a:latin typeface="HG丸ｺﾞｼｯｸM-PRO" panose="020F0600000000000000" pitchFamily="50" charset="-128"/>
                <a:ea typeface="HG丸ｺﾞｼｯｸM-PRO" panose="020F0600000000000000" pitchFamily="50" charset="-128"/>
              </a:rPr>
              <a:t>４</a:t>
            </a:r>
            <a:r>
              <a:rPr lang="en-US" altLang="ja-JP" sz="1600" b="1" dirty="0">
                <a:latin typeface="HG丸ｺﾞｼｯｸM-PRO" panose="020F0600000000000000" pitchFamily="50" charset="-128"/>
                <a:ea typeface="HG丸ｺﾞｼｯｸM-PRO" panose="020F0600000000000000" pitchFamily="50" charset="-128"/>
              </a:rPr>
              <a:t>.</a:t>
            </a:r>
            <a:r>
              <a:rPr lang="ja-JP" altLang="en-US" sz="1600" b="1" dirty="0">
                <a:latin typeface="HG丸ｺﾞｼｯｸM-PRO" panose="020F0600000000000000" pitchFamily="50" charset="-128"/>
                <a:ea typeface="HG丸ｺﾞｼｯｸM-PRO" panose="020F0600000000000000" pitchFamily="50" charset="-128"/>
              </a:rPr>
              <a:t>５　アローダイアグラム法</a:t>
            </a:r>
          </a:p>
        </p:txBody>
      </p:sp>
      <p:sp>
        <p:nvSpPr>
          <p:cNvPr id="72707" name="Rectangle 3"/>
          <p:cNvSpPr>
            <a:spLocks noChangeArrowheads="1"/>
          </p:cNvSpPr>
          <p:nvPr/>
        </p:nvSpPr>
        <p:spPr bwMode="auto">
          <a:xfrm>
            <a:off x="107950" y="5591175"/>
            <a:ext cx="526732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（４）作成例　</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営業支店長会議のための</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アローダイアグラム法</a:t>
            </a:r>
          </a:p>
        </p:txBody>
      </p:sp>
      <p:grpSp>
        <p:nvGrpSpPr>
          <p:cNvPr id="72708" name="Group 116"/>
          <p:cNvGrpSpPr>
            <a:grpSpLocks/>
          </p:cNvGrpSpPr>
          <p:nvPr/>
        </p:nvGrpSpPr>
        <p:grpSpPr bwMode="auto">
          <a:xfrm>
            <a:off x="476250" y="6030913"/>
            <a:ext cx="5837238" cy="3429000"/>
            <a:chOff x="389" y="975"/>
            <a:chExt cx="3677" cy="1994"/>
          </a:xfrm>
        </p:grpSpPr>
        <p:sp>
          <p:nvSpPr>
            <p:cNvPr id="72715" name="Oval 5"/>
            <p:cNvSpPr>
              <a:spLocks noChangeArrowheads="1"/>
            </p:cNvSpPr>
            <p:nvPr/>
          </p:nvSpPr>
          <p:spPr bwMode="auto">
            <a:xfrm>
              <a:off x="389" y="1882"/>
              <a:ext cx="137" cy="13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400">
                  <a:latin typeface="HG丸ｺﾞｼｯｸM-PRO" panose="020F0600000000000000" pitchFamily="50" charset="-128"/>
                  <a:ea typeface="HG丸ｺﾞｼｯｸM-PRO" panose="020F0600000000000000" pitchFamily="50" charset="-128"/>
                </a:rPr>
                <a:t>1</a:t>
              </a:r>
            </a:p>
          </p:txBody>
        </p:sp>
        <p:sp>
          <p:nvSpPr>
            <p:cNvPr id="72716" name="Oval 6"/>
            <p:cNvSpPr>
              <a:spLocks noChangeArrowheads="1"/>
            </p:cNvSpPr>
            <p:nvPr/>
          </p:nvSpPr>
          <p:spPr bwMode="auto">
            <a:xfrm>
              <a:off x="979" y="1882"/>
              <a:ext cx="137" cy="13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400">
                  <a:latin typeface="HG丸ｺﾞｼｯｸM-PRO" panose="020F0600000000000000" pitchFamily="50" charset="-128"/>
                  <a:ea typeface="HG丸ｺﾞｼｯｸM-PRO" panose="020F0600000000000000" pitchFamily="50" charset="-128"/>
                </a:rPr>
                <a:t>2</a:t>
              </a:r>
            </a:p>
          </p:txBody>
        </p:sp>
        <p:sp>
          <p:nvSpPr>
            <p:cNvPr id="72717" name="Oval 7"/>
            <p:cNvSpPr>
              <a:spLocks noChangeArrowheads="1"/>
            </p:cNvSpPr>
            <p:nvPr/>
          </p:nvSpPr>
          <p:spPr bwMode="auto">
            <a:xfrm>
              <a:off x="1614" y="1882"/>
              <a:ext cx="137" cy="13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400">
                  <a:latin typeface="HG丸ｺﾞｼｯｸM-PRO" panose="020F0600000000000000" pitchFamily="50" charset="-128"/>
                  <a:ea typeface="HG丸ｺﾞｼｯｸM-PRO" panose="020F0600000000000000" pitchFamily="50" charset="-128"/>
                </a:rPr>
                <a:t>5</a:t>
              </a:r>
            </a:p>
          </p:txBody>
        </p:sp>
        <p:sp>
          <p:nvSpPr>
            <p:cNvPr id="72718" name="Oval 8"/>
            <p:cNvSpPr>
              <a:spLocks noChangeArrowheads="1"/>
            </p:cNvSpPr>
            <p:nvPr/>
          </p:nvSpPr>
          <p:spPr bwMode="auto">
            <a:xfrm>
              <a:off x="2113" y="1882"/>
              <a:ext cx="137" cy="13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400">
                  <a:latin typeface="HG丸ｺﾞｼｯｸM-PRO" panose="020F0600000000000000" pitchFamily="50" charset="-128"/>
                  <a:ea typeface="HG丸ｺﾞｼｯｸM-PRO" panose="020F0600000000000000" pitchFamily="50" charset="-128"/>
                </a:rPr>
                <a:t>7</a:t>
              </a:r>
            </a:p>
          </p:txBody>
        </p:sp>
        <p:sp>
          <p:nvSpPr>
            <p:cNvPr id="72719" name="Oval 9"/>
            <p:cNvSpPr>
              <a:spLocks noChangeArrowheads="1"/>
            </p:cNvSpPr>
            <p:nvPr/>
          </p:nvSpPr>
          <p:spPr bwMode="auto">
            <a:xfrm>
              <a:off x="2657" y="1882"/>
              <a:ext cx="137" cy="13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400">
                  <a:latin typeface="HG丸ｺﾞｼｯｸM-PRO" panose="020F0600000000000000" pitchFamily="50" charset="-128"/>
                  <a:ea typeface="HG丸ｺﾞｼｯｸM-PRO" panose="020F0600000000000000" pitchFamily="50" charset="-128"/>
                </a:rPr>
                <a:t>9</a:t>
              </a:r>
            </a:p>
          </p:txBody>
        </p:sp>
        <p:sp>
          <p:nvSpPr>
            <p:cNvPr id="72720" name="Oval 10"/>
            <p:cNvSpPr>
              <a:spLocks noChangeArrowheads="1"/>
            </p:cNvSpPr>
            <p:nvPr/>
          </p:nvSpPr>
          <p:spPr bwMode="auto">
            <a:xfrm>
              <a:off x="3202" y="1882"/>
              <a:ext cx="137" cy="13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400">
                  <a:latin typeface="HG丸ｺﾞｼｯｸM-PRO" panose="020F0600000000000000" pitchFamily="50" charset="-128"/>
                  <a:ea typeface="HG丸ｺﾞｼｯｸM-PRO" panose="020F0600000000000000" pitchFamily="50" charset="-128"/>
                </a:rPr>
                <a:t>10</a:t>
              </a:r>
            </a:p>
          </p:txBody>
        </p:sp>
        <p:sp>
          <p:nvSpPr>
            <p:cNvPr id="72721" name="Oval 11"/>
            <p:cNvSpPr>
              <a:spLocks noChangeArrowheads="1"/>
            </p:cNvSpPr>
            <p:nvPr/>
          </p:nvSpPr>
          <p:spPr bwMode="auto">
            <a:xfrm>
              <a:off x="3793" y="1882"/>
              <a:ext cx="137" cy="13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400">
                  <a:latin typeface="HG丸ｺﾞｼｯｸM-PRO" panose="020F0600000000000000" pitchFamily="50" charset="-128"/>
                  <a:ea typeface="HG丸ｺﾞｼｯｸM-PRO" panose="020F0600000000000000" pitchFamily="50" charset="-128"/>
                </a:rPr>
                <a:t>11</a:t>
              </a:r>
            </a:p>
          </p:txBody>
        </p:sp>
        <p:cxnSp>
          <p:nvCxnSpPr>
            <p:cNvPr id="72722" name="AutoShape 12"/>
            <p:cNvCxnSpPr>
              <a:cxnSpLocks noChangeShapeType="1"/>
              <a:stCxn id="72715" idx="6"/>
              <a:endCxn id="72716" idx="2"/>
            </p:cNvCxnSpPr>
            <p:nvPr/>
          </p:nvCxnSpPr>
          <p:spPr bwMode="auto">
            <a:xfrm>
              <a:off x="526" y="1951"/>
              <a:ext cx="453" cy="0"/>
            </a:xfrm>
            <a:prstGeom prst="straightConnector1">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723" name="AutoShape 13"/>
            <p:cNvCxnSpPr>
              <a:cxnSpLocks noChangeShapeType="1"/>
              <a:stCxn id="72716" idx="6"/>
              <a:endCxn id="72717" idx="2"/>
            </p:cNvCxnSpPr>
            <p:nvPr/>
          </p:nvCxnSpPr>
          <p:spPr bwMode="auto">
            <a:xfrm>
              <a:off x="1116" y="1951"/>
              <a:ext cx="498" cy="0"/>
            </a:xfrm>
            <a:prstGeom prst="straightConnector1">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724" name="AutoShape 14"/>
            <p:cNvCxnSpPr>
              <a:cxnSpLocks noChangeShapeType="1"/>
              <a:stCxn id="72717" idx="6"/>
              <a:endCxn id="72718" idx="2"/>
            </p:cNvCxnSpPr>
            <p:nvPr/>
          </p:nvCxnSpPr>
          <p:spPr bwMode="auto">
            <a:xfrm>
              <a:off x="1751" y="1951"/>
              <a:ext cx="362" cy="0"/>
            </a:xfrm>
            <a:prstGeom prst="straightConnector1">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725" name="AutoShape 15"/>
            <p:cNvCxnSpPr>
              <a:cxnSpLocks noChangeShapeType="1"/>
              <a:stCxn id="72718" idx="6"/>
              <a:endCxn id="72719" idx="2"/>
            </p:cNvCxnSpPr>
            <p:nvPr/>
          </p:nvCxnSpPr>
          <p:spPr bwMode="auto">
            <a:xfrm>
              <a:off x="2250" y="1951"/>
              <a:ext cx="407" cy="0"/>
            </a:xfrm>
            <a:prstGeom prst="straightConnector1">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726" name="AutoShape 16"/>
            <p:cNvCxnSpPr>
              <a:cxnSpLocks noChangeShapeType="1"/>
              <a:stCxn id="72719" idx="6"/>
              <a:endCxn id="72720" idx="2"/>
            </p:cNvCxnSpPr>
            <p:nvPr/>
          </p:nvCxnSpPr>
          <p:spPr bwMode="auto">
            <a:xfrm>
              <a:off x="2794" y="1951"/>
              <a:ext cx="408" cy="0"/>
            </a:xfrm>
            <a:prstGeom prst="straightConnector1">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727" name="AutoShape 17"/>
            <p:cNvCxnSpPr>
              <a:cxnSpLocks noChangeShapeType="1"/>
              <a:stCxn id="72720" idx="6"/>
              <a:endCxn id="72721" idx="2"/>
            </p:cNvCxnSpPr>
            <p:nvPr/>
          </p:nvCxnSpPr>
          <p:spPr bwMode="auto">
            <a:xfrm>
              <a:off x="3339" y="1951"/>
              <a:ext cx="454" cy="0"/>
            </a:xfrm>
            <a:prstGeom prst="straightConnector1">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2728" name="Oval 18"/>
            <p:cNvSpPr>
              <a:spLocks noChangeArrowheads="1"/>
            </p:cNvSpPr>
            <p:nvPr/>
          </p:nvSpPr>
          <p:spPr bwMode="auto">
            <a:xfrm>
              <a:off x="799" y="2788"/>
              <a:ext cx="137" cy="13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400">
                  <a:latin typeface="HG丸ｺﾞｼｯｸM-PRO" panose="020F0600000000000000" pitchFamily="50" charset="-128"/>
                  <a:ea typeface="HG丸ｺﾞｼｯｸM-PRO" panose="020F0600000000000000" pitchFamily="50" charset="-128"/>
                </a:rPr>
                <a:t>3</a:t>
              </a:r>
            </a:p>
          </p:txBody>
        </p:sp>
        <p:cxnSp>
          <p:nvCxnSpPr>
            <p:cNvPr id="72729" name="AutoShape 19"/>
            <p:cNvCxnSpPr>
              <a:cxnSpLocks noChangeShapeType="1"/>
              <a:stCxn id="72715" idx="4"/>
              <a:endCxn id="72728" idx="2"/>
            </p:cNvCxnSpPr>
            <p:nvPr/>
          </p:nvCxnSpPr>
          <p:spPr bwMode="auto">
            <a:xfrm rot="16200000" flipH="1">
              <a:off x="210" y="2267"/>
              <a:ext cx="838" cy="341"/>
            </a:xfrm>
            <a:prstGeom prst="bentConnector2">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2730" name="Oval 20"/>
            <p:cNvSpPr>
              <a:spLocks noChangeArrowheads="1"/>
            </p:cNvSpPr>
            <p:nvPr/>
          </p:nvSpPr>
          <p:spPr bwMode="auto">
            <a:xfrm>
              <a:off x="1297" y="2335"/>
              <a:ext cx="137" cy="13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400">
                  <a:latin typeface="HG丸ｺﾞｼｯｸM-PRO" panose="020F0600000000000000" pitchFamily="50" charset="-128"/>
                  <a:ea typeface="HG丸ｺﾞｼｯｸM-PRO" panose="020F0600000000000000" pitchFamily="50" charset="-128"/>
                </a:rPr>
                <a:t>4</a:t>
              </a:r>
            </a:p>
          </p:txBody>
        </p:sp>
        <p:cxnSp>
          <p:nvCxnSpPr>
            <p:cNvPr id="72731" name="AutoShape 21"/>
            <p:cNvCxnSpPr>
              <a:cxnSpLocks noChangeShapeType="1"/>
              <a:stCxn id="72716" idx="4"/>
              <a:endCxn id="72730" idx="2"/>
            </p:cNvCxnSpPr>
            <p:nvPr/>
          </p:nvCxnSpPr>
          <p:spPr bwMode="auto">
            <a:xfrm rot="16200000" flipH="1">
              <a:off x="980" y="2087"/>
              <a:ext cx="385" cy="249"/>
            </a:xfrm>
            <a:prstGeom prst="bentConnector2">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732" name="AutoShape 22"/>
            <p:cNvCxnSpPr>
              <a:cxnSpLocks noChangeShapeType="1"/>
              <a:stCxn id="72730" idx="6"/>
              <a:endCxn id="72717" idx="4"/>
            </p:cNvCxnSpPr>
            <p:nvPr/>
          </p:nvCxnSpPr>
          <p:spPr bwMode="auto">
            <a:xfrm flipV="1">
              <a:off x="1434" y="2019"/>
              <a:ext cx="249" cy="385"/>
            </a:xfrm>
            <a:prstGeom prst="bentConnector2">
              <a:avLst/>
            </a:prstGeom>
            <a:noFill/>
            <a:ln w="9525">
              <a:solidFill>
                <a:schemeClr val="tx1"/>
              </a:solidFill>
              <a:prstDash val="dash"/>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2733" name="Oval 23"/>
            <p:cNvSpPr>
              <a:spLocks noChangeArrowheads="1"/>
            </p:cNvSpPr>
            <p:nvPr/>
          </p:nvSpPr>
          <p:spPr bwMode="auto">
            <a:xfrm>
              <a:off x="1525" y="2789"/>
              <a:ext cx="137" cy="13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400">
                  <a:latin typeface="HG丸ｺﾞｼｯｸM-PRO" panose="020F0600000000000000" pitchFamily="50" charset="-128"/>
                  <a:ea typeface="HG丸ｺﾞｼｯｸM-PRO" panose="020F0600000000000000" pitchFamily="50" charset="-128"/>
                </a:rPr>
                <a:t>6</a:t>
              </a:r>
            </a:p>
          </p:txBody>
        </p:sp>
        <p:cxnSp>
          <p:nvCxnSpPr>
            <p:cNvPr id="72734" name="AutoShape 24"/>
            <p:cNvCxnSpPr>
              <a:cxnSpLocks noChangeShapeType="1"/>
              <a:stCxn id="72728" idx="6"/>
              <a:endCxn id="72733" idx="2"/>
            </p:cNvCxnSpPr>
            <p:nvPr/>
          </p:nvCxnSpPr>
          <p:spPr bwMode="auto">
            <a:xfrm>
              <a:off x="936" y="2857"/>
              <a:ext cx="589" cy="1"/>
            </a:xfrm>
            <a:prstGeom prst="straightConnector1">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735" name="AutoShape 25"/>
            <p:cNvCxnSpPr>
              <a:cxnSpLocks noChangeShapeType="1"/>
              <a:stCxn id="72733" idx="6"/>
              <a:endCxn id="72718" idx="4"/>
            </p:cNvCxnSpPr>
            <p:nvPr/>
          </p:nvCxnSpPr>
          <p:spPr bwMode="auto">
            <a:xfrm flipV="1">
              <a:off x="1662" y="2019"/>
              <a:ext cx="520" cy="839"/>
            </a:xfrm>
            <a:prstGeom prst="bentConnector2">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2736" name="Oval 26"/>
            <p:cNvSpPr>
              <a:spLocks noChangeArrowheads="1"/>
            </p:cNvSpPr>
            <p:nvPr/>
          </p:nvSpPr>
          <p:spPr bwMode="auto">
            <a:xfrm>
              <a:off x="2650" y="1202"/>
              <a:ext cx="137" cy="13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400">
                  <a:latin typeface="HG丸ｺﾞｼｯｸM-PRO" panose="020F0600000000000000" pitchFamily="50" charset="-128"/>
                  <a:ea typeface="HG丸ｺﾞｼｯｸM-PRO" panose="020F0600000000000000" pitchFamily="50" charset="-128"/>
                </a:rPr>
                <a:t>8</a:t>
              </a:r>
            </a:p>
          </p:txBody>
        </p:sp>
        <p:cxnSp>
          <p:nvCxnSpPr>
            <p:cNvPr id="72737" name="AutoShape 27"/>
            <p:cNvCxnSpPr>
              <a:cxnSpLocks noChangeShapeType="1"/>
              <a:stCxn id="72717" idx="0"/>
              <a:endCxn id="72736" idx="2"/>
            </p:cNvCxnSpPr>
            <p:nvPr/>
          </p:nvCxnSpPr>
          <p:spPr bwMode="auto">
            <a:xfrm rot="-5400000">
              <a:off x="1861" y="1093"/>
              <a:ext cx="611" cy="967"/>
            </a:xfrm>
            <a:prstGeom prst="bentConnector2">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738" name="AutoShape 28"/>
            <p:cNvCxnSpPr>
              <a:cxnSpLocks noChangeShapeType="1"/>
              <a:stCxn id="72736" idx="4"/>
              <a:endCxn id="72719" idx="0"/>
            </p:cNvCxnSpPr>
            <p:nvPr/>
          </p:nvCxnSpPr>
          <p:spPr bwMode="auto">
            <a:xfrm>
              <a:off x="2719" y="1339"/>
              <a:ext cx="7" cy="543"/>
            </a:xfrm>
            <a:prstGeom prst="straightConnector1">
              <a:avLst/>
            </a:prstGeom>
            <a:noFill/>
            <a:ln w="9525">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72739" name="Group 65"/>
            <p:cNvGrpSpPr>
              <a:grpSpLocks/>
            </p:cNvGrpSpPr>
            <p:nvPr/>
          </p:nvGrpSpPr>
          <p:grpSpPr bwMode="auto">
            <a:xfrm>
              <a:off x="527" y="1610"/>
              <a:ext cx="137" cy="227"/>
              <a:chOff x="572" y="1383"/>
              <a:chExt cx="137" cy="272"/>
            </a:xfrm>
          </p:grpSpPr>
          <p:sp>
            <p:nvSpPr>
              <p:cNvPr id="72790" name="Rectangle 63"/>
              <p:cNvSpPr>
                <a:spLocks noChangeArrowheads="1"/>
              </p:cNvSpPr>
              <p:nvPr/>
            </p:nvSpPr>
            <p:spPr bwMode="auto">
              <a:xfrm>
                <a:off x="572" y="1383"/>
                <a:ext cx="137" cy="1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000">
                    <a:latin typeface="HG丸ｺﾞｼｯｸM-PRO" panose="020F0600000000000000" pitchFamily="50" charset="-128"/>
                    <a:ea typeface="HG丸ｺﾞｼｯｸM-PRO" panose="020F0600000000000000" pitchFamily="50" charset="-128"/>
                  </a:rPr>
                  <a:t>0</a:t>
                </a:r>
              </a:p>
            </p:txBody>
          </p:sp>
          <p:sp>
            <p:nvSpPr>
              <p:cNvPr id="72791" name="Rectangle 64"/>
              <p:cNvSpPr>
                <a:spLocks noChangeArrowheads="1"/>
              </p:cNvSpPr>
              <p:nvPr/>
            </p:nvSpPr>
            <p:spPr bwMode="auto">
              <a:xfrm>
                <a:off x="572" y="1519"/>
                <a:ext cx="137" cy="1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000">
                    <a:latin typeface="HG丸ｺﾞｼｯｸM-PRO" panose="020F0600000000000000" pitchFamily="50" charset="-128"/>
                    <a:ea typeface="HG丸ｺﾞｼｯｸM-PRO" panose="020F0600000000000000" pitchFamily="50" charset="-128"/>
                  </a:rPr>
                  <a:t>0</a:t>
                </a:r>
              </a:p>
            </p:txBody>
          </p:sp>
        </p:grpSp>
        <p:grpSp>
          <p:nvGrpSpPr>
            <p:cNvPr id="72740" name="Group 66"/>
            <p:cNvGrpSpPr>
              <a:grpSpLocks/>
            </p:cNvGrpSpPr>
            <p:nvPr/>
          </p:nvGrpSpPr>
          <p:grpSpPr bwMode="auto">
            <a:xfrm>
              <a:off x="1116" y="1610"/>
              <a:ext cx="137" cy="227"/>
              <a:chOff x="572" y="1383"/>
              <a:chExt cx="137" cy="272"/>
            </a:xfrm>
          </p:grpSpPr>
          <p:sp>
            <p:nvSpPr>
              <p:cNvPr id="72788" name="Rectangle 67"/>
              <p:cNvSpPr>
                <a:spLocks noChangeArrowheads="1"/>
              </p:cNvSpPr>
              <p:nvPr/>
            </p:nvSpPr>
            <p:spPr bwMode="auto">
              <a:xfrm>
                <a:off x="572" y="1383"/>
                <a:ext cx="137" cy="1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000">
                    <a:latin typeface="HG丸ｺﾞｼｯｸM-PRO" panose="020F0600000000000000" pitchFamily="50" charset="-128"/>
                    <a:ea typeface="HG丸ｺﾞｼｯｸM-PRO" panose="020F0600000000000000" pitchFamily="50" charset="-128"/>
                  </a:rPr>
                  <a:t>2</a:t>
                </a:r>
              </a:p>
            </p:txBody>
          </p:sp>
          <p:sp>
            <p:nvSpPr>
              <p:cNvPr id="72789" name="Rectangle 68"/>
              <p:cNvSpPr>
                <a:spLocks noChangeArrowheads="1"/>
              </p:cNvSpPr>
              <p:nvPr/>
            </p:nvSpPr>
            <p:spPr bwMode="auto">
              <a:xfrm>
                <a:off x="572" y="1519"/>
                <a:ext cx="137" cy="1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000">
                    <a:latin typeface="HG丸ｺﾞｼｯｸM-PRO" panose="020F0600000000000000" pitchFamily="50" charset="-128"/>
                    <a:ea typeface="HG丸ｺﾞｼｯｸM-PRO" panose="020F0600000000000000" pitchFamily="50" charset="-128"/>
                  </a:rPr>
                  <a:t>2</a:t>
                </a:r>
              </a:p>
            </p:txBody>
          </p:sp>
        </p:grpSp>
        <p:sp>
          <p:nvSpPr>
            <p:cNvPr id="72741" name="Text Box 69"/>
            <p:cNvSpPr txBox="1">
              <a:spLocks noChangeArrowheads="1"/>
            </p:cNvSpPr>
            <p:nvPr/>
          </p:nvSpPr>
          <p:spPr bwMode="auto">
            <a:xfrm>
              <a:off x="663" y="1655"/>
              <a:ext cx="375" cy="1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開催概要</a:t>
              </a:r>
            </a:p>
            <a:p>
              <a:pP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の検討</a:t>
              </a:r>
            </a:p>
          </p:txBody>
        </p:sp>
        <p:sp>
          <p:nvSpPr>
            <p:cNvPr id="72742" name="Text Box 70"/>
            <p:cNvSpPr txBox="1">
              <a:spLocks noChangeArrowheads="1"/>
            </p:cNvSpPr>
            <p:nvPr/>
          </p:nvSpPr>
          <p:spPr bwMode="auto">
            <a:xfrm>
              <a:off x="482" y="2608"/>
              <a:ext cx="375" cy="1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討論内容</a:t>
              </a:r>
            </a:p>
            <a:p>
              <a:pP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の決定</a:t>
              </a:r>
            </a:p>
          </p:txBody>
        </p:sp>
        <p:grpSp>
          <p:nvGrpSpPr>
            <p:cNvPr id="72743" name="Group 71"/>
            <p:cNvGrpSpPr>
              <a:grpSpLocks/>
            </p:cNvGrpSpPr>
            <p:nvPr/>
          </p:nvGrpSpPr>
          <p:grpSpPr bwMode="auto">
            <a:xfrm>
              <a:off x="1434" y="2109"/>
              <a:ext cx="137" cy="227"/>
              <a:chOff x="572" y="1383"/>
              <a:chExt cx="137" cy="272"/>
            </a:xfrm>
          </p:grpSpPr>
          <p:sp>
            <p:nvSpPr>
              <p:cNvPr id="72786" name="Rectangle 72"/>
              <p:cNvSpPr>
                <a:spLocks noChangeArrowheads="1"/>
              </p:cNvSpPr>
              <p:nvPr/>
            </p:nvSpPr>
            <p:spPr bwMode="auto">
              <a:xfrm>
                <a:off x="572" y="1383"/>
                <a:ext cx="137" cy="1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000">
                    <a:latin typeface="HG丸ｺﾞｼｯｸM-PRO" panose="020F0600000000000000" pitchFamily="50" charset="-128"/>
                    <a:ea typeface="HG丸ｺﾞｼｯｸM-PRO" panose="020F0600000000000000" pitchFamily="50" charset="-128"/>
                  </a:rPr>
                  <a:t>4</a:t>
                </a:r>
              </a:p>
            </p:txBody>
          </p:sp>
          <p:sp>
            <p:nvSpPr>
              <p:cNvPr id="72787" name="Rectangle 73"/>
              <p:cNvSpPr>
                <a:spLocks noChangeArrowheads="1"/>
              </p:cNvSpPr>
              <p:nvPr/>
            </p:nvSpPr>
            <p:spPr bwMode="auto">
              <a:xfrm>
                <a:off x="572" y="1519"/>
                <a:ext cx="137" cy="1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000">
                    <a:latin typeface="HG丸ｺﾞｼｯｸM-PRO" panose="020F0600000000000000" pitchFamily="50" charset="-128"/>
                    <a:ea typeface="HG丸ｺﾞｼｯｸM-PRO" panose="020F0600000000000000" pitchFamily="50" charset="-128"/>
                  </a:rPr>
                  <a:t>5</a:t>
                </a:r>
              </a:p>
            </p:txBody>
          </p:sp>
        </p:grpSp>
        <p:grpSp>
          <p:nvGrpSpPr>
            <p:cNvPr id="72744" name="Group 74"/>
            <p:cNvGrpSpPr>
              <a:grpSpLocks/>
            </p:cNvGrpSpPr>
            <p:nvPr/>
          </p:nvGrpSpPr>
          <p:grpSpPr bwMode="auto">
            <a:xfrm>
              <a:off x="935" y="2562"/>
              <a:ext cx="137" cy="227"/>
              <a:chOff x="572" y="1383"/>
              <a:chExt cx="137" cy="272"/>
            </a:xfrm>
          </p:grpSpPr>
          <p:sp>
            <p:nvSpPr>
              <p:cNvPr id="72784" name="Rectangle 75"/>
              <p:cNvSpPr>
                <a:spLocks noChangeArrowheads="1"/>
              </p:cNvSpPr>
              <p:nvPr/>
            </p:nvSpPr>
            <p:spPr bwMode="auto">
              <a:xfrm>
                <a:off x="572" y="1383"/>
                <a:ext cx="137" cy="1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000">
                    <a:latin typeface="HG丸ｺﾞｼｯｸM-PRO" panose="020F0600000000000000" pitchFamily="50" charset="-128"/>
                    <a:ea typeface="HG丸ｺﾞｼｯｸM-PRO" panose="020F0600000000000000" pitchFamily="50" charset="-128"/>
                  </a:rPr>
                  <a:t>1</a:t>
                </a:r>
              </a:p>
            </p:txBody>
          </p:sp>
          <p:sp>
            <p:nvSpPr>
              <p:cNvPr id="72785" name="Rectangle 76"/>
              <p:cNvSpPr>
                <a:spLocks noChangeArrowheads="1"/>
              </p:cNvSpPr>
              <p:nvPr/>
            </p:nvSpPr>
            <p:spPr bwMode="auto">
              <a:xfrm>
                <a:off x="572" y="1519"/>
                <a:ext cx="137" cy="1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000">
                    <a:latin typeface="HG丸ｺﾞｼｯｸM-PRO" panose="020F0600000000000000" pitchFamily="50" charset="-128"/>
                    <a:ea typeface="HG丸ｺﾞｼｯｸM-PRO" panose="020F0600000000000000" pitchFamily="50" charset="-128"/>
                  </a:rPr>
                  <a:t>4</a:t>
                </a:r>
              </a:p>
            </p:txBody>
          </p:sp>
        </p:grpSp>
        <p:grpSp>
          <p:nvGrpSpPr>
            <p:cNvPr id="72745" name="Group 77"/>
            <p:cNvGrpSpPr>
              <a:grpSpLocks/>
            </p:cNvGrpSpPr>
            <p:nvPr/>
          </p:nvGrpSpPr>
          <p:grpSpPr bwMode="auto">
            <a:xfrm>
              <a:off x="1661" y="2562"/>
              <a:ext cx="137" cy="227"/>
              <a:chOff x="572" y="1383"/>
              <a:chExt cx="137" cy="272"/>
            </a:xfrm>
          </p:grpSpPr>
          <p:sp>
            <p:nvSpPr>
              <p:cNvPr id="72782" name="Rectangle 78"/>
              <p:cNvSpPr>
                <a:spLocks noChangeArrowheads="1"/>
              </p:cNvSpPr>
              <p:nvPr/>
            </p:nvSpPr>
            <p:spPr bwMode="auto">
              <a:xfrm>
                <a:off x="572" y="1383"/>
                <a:ext cx="137" cy="1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000">
                    <a:latin typeface="HG丸ｺﾞｼｯｸM-PRO" panose="020F0600000000000000" pitchFamily="50" charset="-128"/>
                    <a:ea typeface="HG丸ｺﾞｼｯｸM-PRO" panose="020F0600000000000000" pitchFamily="50" charset="-128"/>
                  </a:rPr>
                  <a:t>3</a:t>
                </a:r>
              </a:p>
            </p:txBody>
          </p:sp>
          <p:sp>
            <p:nvSpPr>
              <p:cNvPr id="72783" name="Rectangle 79"/>
              <p:cNvSpPr>
                <a:spLocks noChangeArrowheads="1"/>
              </p:cNvSpPr>
              <p:nvPr/>
            </p:nvSpPr>
            <p:spPr bwMode="auto">
              <a:xfrm>
                <a:off x="572" y="1519"/>
                <a:ext cx="137" cy="1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000">
                    <a:latin typeface="HG丸ｺﾞｼｯｸM-PRO" panose="020F0600000000000000" pitchFamily="50" charset="-128"/>
                    <a:ea typeface="HG丸ｺﾞｼｯｸM-PRO" panose="020F0600000000000000" pitchFamily="50" charset="-128"/>
                  </a:rPr>
                  <a:t>6</a:t>
                </a:r>
              </a:p>
            </p:txBody>
          </p:sp>
        </p:grpSp>
        <p:sp>
          <p:nvSpPr>
            <p:cNvPr id="72746" name="Text Box 80"/>
            <p:cNvSpPr txBox="1">
              <a:spLocks noChangeArrowheads="1"/>
            </p:cNvSpPr>
            <p:nvPr/>
          </p:nvSpPr>
          <p:spPr bwMode="auto">
            <a:xfrm>
              <a:off x="1026" y="2653"/>
              <a:ext cx="504"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会議資料作成</a:t>
              </a:r>
            </a:p>
          </p:txBody>
        </p:sp>
        <p:sp>
          <p:nvSpPr>
            <p:cNvPr id="72747" name="Text Box 81"/>
            <p:cNvSpPr txBox="1">
              <a:spLocks noChangeArrowheads="1"/>
            </p:cNvSpPr>
            <p:nvPr/>
          </p:nvSpPr>
          <p:spPr bwMode="auto">
            <a:xfrm>
              <a:off x="1797" y="2623"/>
              <a:ext cx="375" cy="1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会議資料</a:t>
              </a:r>
            </a:p>
            <a:p>
              <a:pP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の印刷</a:t>
              </a:r>
            </a:p>
          </p:txBody>
        </p:sp>
        <p:sp>
          <p:nvSpPr>
            <p:cNvPr id="72748" name="Text Box 82"/>
            <p:cNvSpPr txBox="1">
              <a:spLocks noChangeArrowheads="1"/>
            </p:cNvSpPr>
            <p:nvPr/>
          </p:nvSpPr>
          <p:spPr bwMode="auto">
            <a:xfrm>
              <a:off x="1298" y="1791"/>
              <a:ext cx="375"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会場探し</a:t>
              </a:r>
            </a:p>
          </p:txBody>
        </p:sp>
        <p:sp>
          <p:nvSpPr>
            <p:cNvPr id="72749" name="Text Box 83"/>
            <p:cNvSpPr txBox="1">
              <a:spLocks noChangeArrowheads="1"/>
            </p:cNvSpPr>
            <p:nvPr/>
          </p:nvSpPr>
          <p:spPr bwMode="auto">
            <a:xfrm>
              <a:off x="1979" y="1111"/>
              <a:ext cx="439"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会議場契約</a:t>
              </a:r>
            </a:p>
          </p:txBody>
        </p:sp>
        <p:grpSp>
          <p:nvGrpSpPr>
            <p:cNvPr id="72750" name="Group 84"/>
            <p:cNvGrpSpPr>
              <a:grpSpLocks/>
            </p:cNvGrpSpPr>
            <p:nvPr/>
          </p:nvGrpSpPr>
          <p:grpSpPr bwMode="auto">
            <a:xfrm>
              <a:off x="1752" y="1610"/>
              <a:ext cx="137" cy="227"/>
              <a:chOff x="572" y="1383"/>
              <a:chExt cx="137" cy="272"/>
            </a:xfrm>
          </p:grpSpPr>
          <p:sp>
            <p:nvSpPr>
              <p:cNvPr id="72780" name="Rectangle 85"/>
              <p:cNvSpPr>
                <a:spLocks noChangeArrowheads="1"/>
              </p:cNvSpPr>
              <p:nvPr/>
            </p:nvSpPr>
            <p:spPr bwMode="auto">
              <a:xfrm>
                <a:off x="572" y="1383"/>
                <a:ext cx="137" cy="1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000">
                    <a:latin typeface="HG丸ｺﾞｼｯｸM-PRO" panose="020F0600000000000000" pitchFamily="50" charset="-128"/>
                    <a:ea typeface="HG丸ｺﾞｼｯｸM-PRO" panose="020F0600000000000000" pitchFamily="50" charset="-128"/>
                  </a:rPr>
                  <a:t>5</a:t>
                </a:r>
              </a:p>
            </p:txBody>
          </p:sp>
          <p:sp>
            <p:nvSpPr>
              <p:cNvPr id="72781" name="Rectangle 86"/>
              <p:cNvSpPr>
                <a:spLocks noChangeArrowheads="1"/>
              </p:cNvSpPr>
              <p:nvPr/>
            </p:nvSpPr>
            <p:spPr bwMode="auto">
              <a:xfrm>
                <a:off x="572" y="1519"/>
                <a:ext cx="137" cy="1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000">
                    <a:latin typeface="HG丸ｺﾞｼｯｸM-PRO" panose="020F0600000000000000" pitchFamily="50" charset="-128"/>
                    <a:ea typeface="HG丸ｺﾞｼｯｸM-PRO" panose="020F0600000000000000" pitchFamily="50" charset="-128"/>
                  </a:rPr>
                  <a:t>5</a:t>
                </a:r>
              </a:p>
            </p:txBody>
          </p:sp>
        </p:grpSp>
        <p:grpSp>
          <p:nvGrpSpPr>
            <p:cNvPr id="72751" name="Group 87"/>
            <p:cNvGrpSpPr>
              <a:grpSpLocks/>
            </p:cNvGrpSpPr>
            <p:nvPr/>
          </p:nvGrpSpPr>
          <p:grpSpPr bwMode="auto">
            <a:xfrm>
              <a:off x="2251" y="1610"/>
              <a:ext cx="137" cy="227"/>
              <a:chOff x="572" y="1383"/>
              <a:chExt cx="137" cy="272"/>
            </a:xfrm>
          </p:grpSpPr>
          <p:sp>
            <p:nvSpPr>
              <p:cNvPr id="72778" name="Rectangle 88"/>
              <p:cNvSpPr>
                <a:spLocks noChangeArrowheads="1"/>
              </p:cNvSpPr>
              <p:nvPr/>
            </p:nvSpPr>
            <p:spPr bwMode="auto">
              <a:xfrm>
                <a:off x="572" y="1383"/>
                <a:ext cx="137" cy="1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000">
                    <a:latin typeface="HG丸ｺﾞｼｯｸM-PRO" panose="020F0600000000000000" pitchFamily="50" charset="-128"/>
                    <a:ea typeface="HG丸ｺﾞｼｯｸM-PRO" panose="020F0600000000000000" pitchFamily="50" charset="-128"/>
                  </a:rPr>
                  <a:t>7</a:t>
                </a:r>
              </a:p>
            </p:txBody>
          </p:sp>
          <p:sp>
            <p:nvSpPr>
              <p:cNvPr id="72779" name="Rectangle 89"/>
              <p:cNvSpPr>
                <a:spLocks noChangeArrowheads="1"/>
              </p:cNvSpPr>
              <p:nvPr/>
            </p:nvSpPr>
            <p:spPr bwMode="auto">
              <a:xfrm>
                <a:off x="572" y="1519"/>
                <a:ext cx="137" cy="1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000">
                    <a:latin typeface="HG丸ｺﾞｼｯｸM-PRO" panose="020F0600000000000000" pitchFamily="50" charset="-128"/>
                    <a:ea typeface="HG丸ｺﾞｼｯｸM-PRO" panose="020F0600000000000000" pitchFamily="50" charset="-128"/>
                  </a:rPr>
                  <a:t>7</a:t>
                </a:r>
              </a:p>
            </p:txBody>
          </p:sp>
        </p:grpSp>
        <p:grpSp>
          <p:nvGrpSpPr>
            <p:cNvPr id="72752" name="Group 90"/>
            <p:cNvGrpSpPr>
              <a:grpSpLocks/>
            </p:cNvGrpSpPr>
            <p:nvPr/>
          </p:nvGrpSpPr>
          <p:grpSpPr bwMode="auto">
            <a:xfrm>
              <a:off x="2795" y="1610"/>
              <a:ext cx="137" cy="227"/>
              <a:chOff x="572" y="1383"/>
              <a:chExt cx="137" cy="272"/>
            </a:xfrm>
          </p:grpSpPr>
          <p:sp>
            <p:nvSpPr>
              <p:cNvPr id="72776" name="Rectangle 91"/>
              <p:cNvSpPr>
                <a:spLocks noChangeArrowheads="1"/>
              </p:cNvSpPr>
              <p:nvPr/>
            </p:nvSpPr>
            <p:spPr bwMode="auto">
              <a:xfrm>
                <a:off x="572" y="1383"/>
                <a:ext cx="137" cy="1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000">
                    <a:latin typeface="HG丸ｺﾞｼｯｸM-PRO" panose="020F0600000000000000" pitchFamily="50" charset="-128"/>
                    <a:ea typeface="HG丸ｺﾞｼｯｸM-PRO" panose="020F0600000000000000" pitchFamily="50" charset="-128"/>
                  </a:rPr>
                  <a:t>8</a:t>
                </a:r>
              </a:p>
            </p:txBody>
          </p:sp>
          <p:sp>
            <p:nvSpPr>
              <p:cNvPr id="72777" name="Rectangle 92"/>
              <p:cNvSpPr>
                <a:spLocks noChangeArrowheads="1"/>
              </p:cNvSpPr>
              <p:nvPr/>
            </p:nvSpPr>
            <p:spPr bwMode="auto">
              <a:xfrm>
                <a:off x="572" y="1519"/>
                <a:ext cx="137" cy="1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000">
                    <a:latin typeface="HG丸ｺﾞｼｯｸM-PRO" panose="020F0600000000000000" pitchFamily="50" charset="-128"/>
                    <a:ea typeface="HG丸ｺﾞｼｯｸM-PRO" panose="020F0600000000000000" pitchFamily="50" charset="-128"/>
                  </a:rPr>
                  <a:t>8</a:t>
                </a:r>
              </a:p>
            </p:txBody>
          </p:sp>
        </p:grpSp>
        <p:grpSp>
          <p:nvGrpSpPr>
            <p:cNvPr id="72753" name="Group 93"/>
            <p:cNvGrpSpPr>
              <a:grpSpLocks/>
            </p:cNvGrpSpPr>
            <p:nvPr/>
          </p:nvGrpSpPr>
          <p:grpSpPr bwMode="auto">
            <a:xfrm>
              <a:off x="2795" y="975"/>
              <a:ext cx="137" cy="227"/>
              <a:chOff x="572" y="1383"/>
              <a:chExt cx="137" cy="272"/>
            </a:xfrm>
          </p:grpSpPr>
          <p:sp>
            <p:nvSpPr>
              <p:cNvPr id="72774" name="Rectangle 94"/>
              <p:cNvSpPr>
                <a:spLocks noChangeArrowheads="1"/>
              </p:cNvSpPr>
              <p:nvPr/>
            </p:nvSpPr>
            <p:spPr bwMode="auto">
              <a:xfrm>
                <a:off x="572" y="1383"/>
                <a:ext cx="137" cy="1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000">
                    <a:latin typeface="HG丸ｺﾞｼｯｸM-PRO" panose="020F0600000000000000" pitchFamily="50" charset="-128"/>
                    <a:ea typeface="HG丸ｺﾞｼｯｸM-PRO" panose="020F0600000000000000" pitchFamily="50" charset="-128"/>
                  </a:rPr>
                  <a:t>6</a:t>
                </a:r>
              </a:p>
            </p:txBody>
          </p:sp>
          <p:sp>
            <p:nvSpPr>
              <p:cNvPr id="72775" name="Rectangle 95"/>
              <p:cNvSpPr>
                <a:spLocks noChangeArrowheads="1"/>
              </p:cNvSpPr>
              <p:nvPr/>
            </p:nvSpPr>
            <p:spPr bwMode="auto">
              <a:xfrm>
                <a:off x="572" y="1519"/>
                <a:ext cx="137" cy="1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000">
                    <a:latin typeface="HG丸ｺﾞｼｯｸM-PRO" panose="020F0600000000000000" pitchFamily="50" charset="-128"/>
                    <a:ea typeface="HG丸ｺﾞｼｯｸM-PRO" panose="020F0600000000000000" pitchFamily="50" charset="-128"/>
                  </a:rPr>
                  <a:t>8</a:t>
                </a:r>
              </a:p>
            </p:txBody>
          </p:sp>
        </p:grpSp>
        <p:grpSp>
          <p:nvGrpSpPr>
            <p:cNvPr id="72754" name="Group 96"/>
            <p:cNvGrpSpPr>
              <a:grpSpLocks/>
            </p:cNvGrpSpPr>
            <p:nvPr/>
          </p:nvGrpSpPr>
          <p:grpSpPr bwMode="auto">
            <a:xfrm>
              <a:off x="3339" y="1610"/>
              <a:ext cx="137" cy="227"/>
              <a:chOff x="572" y="1383"/>
              <a:chExt cx="137" cy="272"/>
            </a:xfrm>
          </p:grpSpPr>
          <p:sp>
            <p:nvSpPr>
              <p:cNvPr id="72772" name="Rectangle 97"/>
              <p:cNvSpPr>
                <a:spLocks noChangeArrowheads="1"/>
              </p:cNvSpPr>
              <p:nvPr/>
            </p:nvSpPr>
            <p:spPr bwMode="auto">
              <a:xfrm>
                <a:off x="572" y="1383"/>
                <a:ext cx="137" cy="1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000">
                    <a:latin typeface="HG丸ｺﾞｼｯｸM-PRO" panose="020F0600000000000000" pitchFamily="50" charset="-128"/>
                    <a:ea typeface="HG丸ｺﾞｼｯｸM-PRO" panose="020F0600000000000000" pitchFamily="50" charset="-128"/>
                  </a:rPr>
                  <a:t>10</a:t>
                </a:r>
              </a:p>
            </p:txBody>
          </p:sp>
          <p:sp>
            <p:nvSpPr>
              <p:cNvPr id="72773" name="Rectangle 98"/>
              <p:cNvSpPr>
                <a:spLocks noChangeArrowheads="1"/>
              </p:cNvSpPr>
              <p:nvPr/>
            </p:nvSpPr>
            <p:spPr bwMode="auto">
              <a:xfrm>
                <a:off x="572" y="1519"/>
                <a:ext cx="137" cy="1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000">
                    <a:latin typeface="HG丸ｺﾞｼｯｸM-PRO" panose="020F0600000000000000" pitchFamily="50" charset="-128"/>
                    <a:ea typeface="HG丸ｺﾞｼｯｸM-PRO" panose="020F0600000000000000" pitchFamily="50" charset="-128"/>
                  </a:rPr>
                  <a:t>10</a:t>
                </a:r>
              </a:p>
            </p:txBody>
          </p:sp>
        </p:grpSp>
        <p:grpSp>
          <p:nvGrpSpPr>
            <p:cNvPr id="72755" name="Group 99"/>
            <p:cNvGrpSpPr>
              <a:grpSpLocks/>
            </p:cNvGrpSpPr>
            <p:nvPr/>
          </p:nvGrpSpPr>
          <p:grpSpPr bwMode="auto">
            <a:xfrm>
              <a:off x="3929" y="1610"/>
              <a:ext cx="137" cy="227"/>
              <a:chOff x="572" y="1383"/>
              <a:chExt cx="137" cy="272"/>
            </a:xfrm>
          </p:grpSpPr>
          <p:sp>
            <p:nvSpPr>
              <p:cNvPr id="72770" name="Rectangle 100"/>
              <p:cNvSpPr>
                <a:spLocks noChangeArrowheads="1"/>
              </p:cNvSpPr>
              <p:nvPr/>
            </p:nvSpPr>
            <p:spPr bwMode="auto">
              <a:xfrm>
                <a:off x="572" y="1383"/>
                <a:ext cx="137" cy="1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000">
                    <a:latin typeface="HG丸ｺﾞｼｯｸM-PRO" panose="020F0600000000000000" pitchFamily="50" charset="-128"/>
                    <a:ea typeface="HG丸ｺﾞｼｯｸM-PRO" panose="020F0600000000000000" pitchFamily="50" charset="-128"/>
                  </a:rPr>
                  <a:t>11</a:t>
                </a:r>
              </a:p>
            </p:txBody>
          </p:sp>
          <p:sp>
            <p:nvSpPr>
              <p:cNvPr id="72771" name="Rectangle 101"/>
              <p:cNvSpPr>
                <a:spLocks noChangeArrowheads="1"/>
              </p:cNvSpPr>
              <p:nvPr/>
            </p:nvSpPr>
            <p:spPr bwMode="auto">
              <a:xfrm>
                <a:off x="572" y="1519"/>
                <a:ext cx="137" cy="1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000">
                    <a:latin typeface="HG丸ｺﾞｼｯｸM-PRO" panose="020F0600000000000000" pitchFamily="50" charset="-128"/>
                    <a:ea typeface="HG丸ｺﾞｼｯｸM-PRO" panose="020F0600000000000000" pitchFamily="50" charset="-128"/>
                  </a:rPr>
                  <a:t>11</a:t>
                </a:r>
              </a:p>
            </p:txBody>
          </p:sp>
        </p:grpSp>
        <p:sp>
          <p:nvSpPr>
            <p:cNvPr id="72756" name="Text Box 102"/>
            <p:cNvSpPr txBox="1">
              <a:spLocks noChangeArrowheads="1"/>
            </p:cNvSpPr>
            <p:nvPr/>
          </p:nvSpPr>
          <p:spPr bwMode="auto">
            <a:xfrm>
              <a:off x="1888" y="1701"/>
              <a:ext cx="375" cy="1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開催案内</a:t>
              </a:r>
            </a:p>
            <a:p>
              <a:pP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作成</a:t>
              </a:r>
            </a:p>
          </p:txBody>
        </p:sp>
        <p:sp>
          <p:nvSpPr>
            <p:cNvPr id="72757" name="Text Box 103"/>
            <p:cNvSpPr txBox="1">
              <a:spLocks noChangeArrowheads="1"/>
            </p:cNvSpPr>
            <p:nvPr/>
          </p:nvSpPr>
          <p:spPr bwMode="auto">
            <a:xfrm>
              <a:off x="2341" y="1791"/>
              <a:ext cx="375"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開催案内</a:t>
              </a:r>
            </a:p>
          </p:txBody>
        </p:sp>
        <p:sp>
          <p:nvSpPr>
            <p:cNvPr id="72758" name="Text Box 104"/>
            <p:cNvSpPr txBox="1">
              <a:spLocks noChangeArrowheads="1"/>
            </p:cNvSpPr>
            <p:nvPr/>
          </p:nvSpPr>
          <p:spPr bwMode="auto">
            <a:xfrm>
              <a:off x="2886" y="1746"/>
              <a:ext cx="310" cy="1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出席者</a:t>
              </a:r>
            </a:p>
            <a:p>
              <a:pP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確認</a:t>
              </a:r>
            </a:p>
          </p:txBody>
        </p:sp>
        <p:sp>
          <p:nvSpPr>
            <p:cNvPr id="72759" name="Text Box 105"/>
            <p:cNvSpPr txBox="1">
              <a:spLocks noChangeArrowheads="1"/>
            </p:cNvSpPr>
            <p:nvPr/>
          </p:nvSpPr>
          <p:spPr bwMode="auto">
            <a:xfrm>
              <a:off x="3475" y="1791"/>
              <a:ext cx="375"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開催準備</a:t>
              </a:r>
            </a:p>
          </p:txBody>
        </p:sp>
        <p:sp>
          <p:nvSpPr>
            <p:cNvPr id="72760" name="Text Box 106"/>
            <p:cNvSpPr txBox="1">
              <a:spLocks noChangeArrowheads="1"/>
            </p:cNvSpPr>
            <p:nvPr/>
          </p:nvSpPr>
          <p:spPr bwMode="auto">
            <a:xfrm>
              <a:off x="1026" y="2200"/>
              <a:ext cx="439" cy="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出席者選定</a:t>
              </a:r>
            </a:p>
          </p:txBody>
        </p:sp>
        <p:sp>
          <p:nvSpPr>
            <p:cNvPr id="72761" name="Text Box 107"/>
            <p:cNvSpPr txBox="1">
              <a:spLocks noChangeArrowheads="1"/>
            </p:cNvSpPr>
            <p:nvPr/>
          </p:nvSpPr>
          <p:spPr bwMode="auto">
            <a:xfrm>
              <a:off x="651" y="1927"/>
              <a:ext cx="170"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a:latin typeface="HG丸ｺﾞｼｯｸM-PRO" panose="020F0600000000000000" pitchFamily="50" charset="-128"/>
                  <a:ea typeface="HG丸ｺﾞｼｯｸM-PRO" panose="020F0600000000000000" pitchFamily="50" charset="-128"/>
                </a:rPr>
                <a:t>2</a:t>
              </a:r>
            </a:p>
          </p:txBody>
        </p:sp>
        <p:sp>
          <p:nvSpPr>
            <p:cNvPr id="72762" name="Text Box 108"/>
            <p:cNvSpPr txBox="1">
              <a:spLocks noChangeArrowheads="1"/>
            </p:cNvSpPr>
            <p:nvPr/>
          </p:nvSpPr>
          <p:spPr bwMode="auto">
            <a:xfrm>
              <a:off x="1253" y="1927"/>
              <a:ext cx="170"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a:latin typeface="HG丸ｺﾞｼｯｸM-PRO" panose="020F0600000000000000" pitchFamily="50" charset="-128"/>
                  <a:ea typeface="HG丸ｺﾞｼｯｸM-PRO" panose="020F0600000000000000" pitchFamily="50" charset="-128"/>
                </a:rPr>
                <a:t>3</a:t>
              </a:r>
            </a:p>
          </p:txBody>
        </p:sp>
        <p:sp>
          <p:nvSpPr>
            <p:cNvPr id="72763" name="Text Box 109"/>
            <p:cNvSpPr txBox="1">
              <a:spLocks noChangeArrowheads="1"/>
            </p:cNvSpPr>
            <p:nvPr/>
          </p:nvSpPr>
          <p:spPr bwMode="auto">
            <a:xfrm>
              <a:off x="1842" y="1927"/>
              <a:ext cx="170"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a:latin typeface="HG丸ｺﾞｼｯｸM-PRO" panose="020F0600000000000000" pitchFamily="50" charset="-128"/>
                  <a:ea typeface="HG丸ｺﾞｼｯｸM-PRO" panose="020F0600000000000000" pitchFamily="50" charset="-128"/>
                </a:rPr>
                <a:t>2</a:t>
              </a:r>
            </a:p>
          </p:txBody>
        </p:sp>
        <p:sp>
          <p:nvSpPr>
            <p:cNvPr id="72764" name="Text Box 110"/>
            <p:cNvSpPr txBox="1">
              <a:spLocks noChangeArrowheads="1"/>
            </p:cNvSpPr>
            <p:nvPr/>
          </p:nvSpPr>
          <p:spPr bwMode="auto">
            <a:xfrm>
              <a:off x="1162" y="2835"/>
              <a:ext cx="170"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a:latin typeface="HG丸ｺﾞｼｯｸM-PRO" panose="020F0600000000000000" pitchFamily="50" charset="-128"/>
                  <a:ea typeface="HG丸ｺﾞｼｯｸM-PRO" panose="020F0600000000000000" pitchFamily="50" charset="-128"/>
                </a:rPr>
                <a:t>2</a:t>
              </a:r>
            </a:p>
          </p:txBody>
        </p:sp>
        <p:sp>
          <p:nvSpPr>
            <p:cNvPr id="72765" name="Text Box 111"/>
            <p:cNvSpPr txBox="1">
              <a:spLocks noChangeArrowheads="1"/>
            </p:cNvSpPr>
            <p:nvPr/>
          </p:nvSpPr>
          <p:spPr bwMode="auto">
            <a:xfrm>
              <a:off x="527" y="2835"/>
              <a:ext cx="170"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a:latin typeface="HG丸ｺﾞｼｯｸM-PRO" panose="020F0600000000000000" pitchFamily="50" charset="-128"/>
                  <a:ea typeface="HG丸ｺﾞｼｯｸM-PRO" panose="020F0600000000000000" pitchFamily="50" charset="-128"/>
                </a:rPr>
                <a:t>1</a:t>
              </a:r>
            </a:p>
          </p:txBody>
        </p:sp>
        <p:sp>
          <p:nvSpPr>
            <p:cNvPr id="72766" name="Text Box 112"/>
            <p:cNvSpPr txBox="1">
              <a:spLocks noChangeArrowheads="1"/>
            </p:cNvSpPr>
            <p:nvPr/>
          </p:nvSpPr>
          <p:spPr bwMode="auto">
            <a:xfrm>
              <a:off x="2115" y="1247"/>
              <a:ext cx="170"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a:latin typeface="HG丸ｺﾞｼｯｸM-PRO" panose="020F0600000000000000" pitchFamily="50" charset="-128"/>
                  <a:ea typeface="HG丸ｺﾞｼｯｸM-PRO" panose="020F0600000000000000" pitchFamily="50" charset="-128"/>
                </a:rPr>
                <a:t>1</a:t>
              </a:r>
            </a:p>
          </p:txBody>
        </p:sp>
        <p:sp>
          <p:nvSpPr>
            <p:cNvPr id="72767" name="Text Box 113"/>
            <p:cNvSpPr txBox="1">
              <a:spLocks noChangeArrowheads="1"/>
            </p:cNvSpPr>
            <p:nvPr/>
          </p:nvSpPr>
          <p:spPr bwMode="auto">
            <a:xfrm>
              <a:off x="2341" y="1927"/>
              <a:ext cx="170"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a:latin typeface="HG丸ｺﾞｼｯｸM-PRO" panose="020F0600000000000000" pitchFamily="50" charset="-128"/>
                  <a:ea typeface="HG丸ｺﾞｼｯｸM-PRO" panose="020F0600000000000000" pitchFamily="50" charset="-128"/>
                </a:rPr>
                <a:t>1</a:t>
              </a:r>
            </a:p>
          </p:txBody>
        </p:sp>
        <p:sp>
          <p:nvSpPr>
            <p:cNvPr id="72768" name="Text Box 114"/>
            <p:cNvSpPr txBox="1">
              <a:spLocks noChangeArrowheads="1"/>
            </p:cNvSpPr>
            <p:nvPr/>
          </p:nvSpPr>
          <p:spPr bwMode="auto">
            <a:xfrm>
              <a:off x="2886" y="1927"/>
              <a:ext cx="170"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a:latin typeface="HG丸ｺﾞｼｯｸM-PRO" panose="020F0600000000000000" pitchFamily="50" charset="-128"/>
                  <a:ea typeface="HG丸ｺﾞｼｯｸM-PRO" panose="020F0600000000000000" pitchFamily="50" charset="-128"/>
                </a:rPr>
                <a:t>2</a:t>
              </a:r>
            </a:p>
          </p:txBody>
        </p:sp>
        <p:sp>
          <p:nvSpPr>
            <p:cNvPr id="72769" name="Text Box 115"/>
            <p:cNvSpPr txBox="1">
              <a:spLocks noChangeArrowheads="1"/>
            </p:cNvSpPr>
            <p:nvPr/>
          </p:nvSpPr>
          <p:spPr bwMode="auto">
            <a:xfrm>
              <a:off x="3475" y="1927"/>
              <a:ext cx="170"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a:latin typeface="HG丸ｺﾞｼｯｸM-PRO" panose="020F0600000000000000" pitchFamily="50" charset="-128"/>
                  <a:ea typeface="HG丸ｺﾞｼｯｸM-PRO" panose="020F0600000000000000" pitchFamily="50" charset="-128"/>
                </a:rPr>
                <a:t>1</a:t>
              </a:r>
            </a:p>
          </p:txBody>
        </p:sp>
      </p:grpSp>
      <p:sp>
        <p:nvSpPr>
          <p:cNvPr id="72709" name="Rectangle 4"/>
          <p:cNvSpPr>
            <a:spLocks noChangeArrowheads="1"/>
          </p:cNvSpPr>
          <p:nvPr/>
        </p:nvSpPr>
        <p:spPr bwMode="auto">
          <a:xfrm>
            <a:off x="107950" y="431800"/>
            <a:ext cx="45974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（１）アローダイアグラム法とは</a:t>
            </a:r>
          </a:p>
        </p:txBody>
      </p:sp>
      <p:sp>
        <p:nvSpPr>
          <p:cNvPr id="72710" name="Rectangle 7"/>
          <p:cNvSpPr>
            <a:spLocks noChangeArrowheads="1"/>
          </p:cNvSpPr>
          <p:nvPr/>
        </p:nvSpPr>
        <p:spPr bwMode="auto">
          <a:xfrm>
            <a:off x="539750" y="676275"/>
            <a:ext cx="6129610" cy="687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10000"/>
              </a:lnSpc>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アローダイアグラムとは、</a:t>
            </a:r>
            <a:r>
              <a:rPr lang="en-US" altLang="ja-JP" sz="1100" dirty="0">
                <a:latin typeface="HG丸ｺﾞｼｯｸM-PRO" panose="020F0600000000000000" pitchFamily="50" charset="-128"/>
                <a:ea typeface="HG丸ｺﾞｼｯｸM-PRO" panose="020F0600000000000000" pitchFamily="50" charset="-128"/>
              </a:rPr>
              <a:t>PERT</a:t>
            </a:r>
            <a:r>
              <a:rPr lang="ja-JP" altLang="en-US" sz="1100" dirty="0">
                <a:latin typeface="HG丸ｺﾞｼｯｸM-PRO" panose="020F0600000000000000" pitchFamily="50" charset="-128"/>
                <a:ea typeface="HG丸ｺﾞｼｯｸM-PRO" panose="020F0600000000000000" pitchFamily="50" charset="-128"/>
              </a:rPr>
              <a:t>や</a:t>
            </a:r>
            <a:r>
              <a:rPr lang="en-US" altLang="ja-JP" sz="1100" dirty="0">
                <a:latin typeface="HG丸ｺﾞｼｯｸM-PRO" panose="020F0600000000000000" pitchFamily="50" charset="-128"/>
                <a:ea typeface="HG丸ｺﾞｼｯｸM-PRO" panose="020F0600000000000000" pitchFamily="50" charset="-128"/>
              </a:rPr>
              <a:t>CPM</a:t>
            </a:r>
            <a:r>
              <a:rPr lang="ja-JP" altLang="en-US" sz="1100" dirty="0">
                <a:latin typeface="HG丸ｺﾞｼｯｸM-PRO" panose="020F0600000000000000" pitchFamily="50" charset="-128"/>
                <a:ea typeface="HG丸ｺﾞｼｯｸM-PRO" panose="020F0600000000000000" pitchFamily="50" charset="-128"/>
              </a:rPr>
              <a:t>で用いる日程計画のためのネットワーク図のことを</a:t>
            </a:r>
            <a:endParaRPr lang="en-US" altLang="ja-JP" sz="1100" dirty="0">
              <a:latin typeface="HG丸ｺﾞｼｯｸM-PRO" panose="020F0600000000000000" pitchFamily="50" charset="-128"/>
              <a:ea typeface="HG丸ｺﾞｼｯｸM-PRO" panose="020F0600000000000000" pitchFamily="50" charset="-128"/>
            </a:endParaRPr>
          </a:p>
          <a:p>
            <a:pPr eaLnBrk="1" hangingPunct="1">
              <a:lnSpc>
                <a:spcPct val="110000"/>
              </a:lnSpc>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いい、計画を推進していくために必要とする作業を作業時間の順序関係でつなぎ合わせて</a:t>
            </a:r>
            <a:endParaRPr lang="en-US" altLang="ja-JP" sz="1100" dirty="0">
              <a:latin typeface="HG丸ｺﾞｼｯｸM-PRO" panose="020F0600000000000000" pitchFamily="50" charset="-128"/>
              <a:ea typeface="HG丸ｺﾞｼｯｸM-PRO" panose="020F0600000000000000" pitchFamily="50" charset="-128"/>
            </a:endParaRPr>
          </a:p>
          <a:p>
            <a:pPr eaLnBrk="1" hangingPunct="1">
              <a:lnSpc>
                <a:spcPct val="110000"/>
              </a:lnSpc>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構成した図（矢線図）を作成する手法のこと。</a:t>
            </a:r>
          </a:p>
        </p:txBody>
      </p:sp>
      <p:sp>
        <p:nvSpPr>
          <p:cNvPr id="72711" name="Rectangle 5"/>
          <p:cNvSpPr>
            <a:spLocks noChangeArrowheads="1"/>
          </p:cNvSpPr>
          <p:nvPr/>
        </p:nvSpPr>
        <p:spPr bwMode="auto">
          <a:xfrm>
            <a:off x="107950" y="1328738"/>
            <a:ext cx="47005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（２）どんな時に使うもの</a:t>
            </a:r>
          </a:p>
        </p:txBody>
      </p:sp>
      <p:sp>
        <p:nvSpPr>
          <p:cNvPr id="72712" name="Text Box 121"/>
          <p:cNvSpPr txBox="1">
            <a:spLocks noChangeArrowheads="1"/>
          </p:cNvSpPr>
          <p:nvPr/>
        </p:nvSpPr>
        <p:spPr bwMode="auto">
          <a:xfrm>
            <a:off x="539750" y="1625600"/>
            <a:ext cx="5969000" cy="938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100">
                <a:latin typeface="HG丸ｺﾞｼｯｸM-PRO" panose="020F0600000000000000" pitchFamily="50" charset="-128"/>
                <a:ea typeface="HG丸ｺﾞｼｯｸM-PRO" panose="020F0600000000000000" pitchFamily="50" charset="-128"/>
              </a:rPr>
              <a:t>①</a:t>
            </a:r>
            <a:r>
              <a:rPr lang="ja-JP" altLang="en-US" sz="1100">
                <a:latin typeface="HG丸ｺﾞｼｯｸM-PRO" panose="020F0600000000000000" pitchFamily="50" charset="-128"/>
                <a:ea typeface="HG丸ｺﾞｼｯｸM-PRO" panose="020F0600000000000000" pitchFamily="50" charset="-128"/>
              </a:rPr>
              <a:t>日程計画を推進するとき、必要な各作業と実施順序・日程などを明確にする時につかう　</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（例）新製品の開発、施策、量産化計画とその管理</a:t>
            </a:r>
          </a:p>
          <a:p>
            <a:pPr eaLnBrk="1" hangingPunct="1">
              <a:spcBef>
                <a:spcPct val="0"/>
              </a:spcBef>
              <a:buFontTx/>
              <a:buNone/>
            </a:pPr>
            <a:endParaRPr lang="ja-JP" altLang="en-US" sz="11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en-US" altLang="ja-JP" sz="1100">
                <a:latin typeface="HG丸ｺﾞｼｯｸM-PRO" panose="020F0600000000000000" pitchFamily="50" charset="-128"/>
                <a:ea typeface="HG丸ｺﾞｼｯｸM-PRO" panose="020F0600000000000000" pitchFamily="50" charset="-128"/>
              </a:rPr>
              <a:t>※PERT…</a:t>
            </a:r>
            <a:r>
              <a:rPr lang="ja-JP" altLang="en-US" sz="1100">
                <a:latin typeface="HG丸ｺﾞｼｯｸM-PRO" panose="020F0600000000000000" pitchFamily="50" charset="-128"/>
                <a:ea typeface="HG丸ｺﾞｼｯｸM-PRO" panose="020F0600000000000000" pitchFamily="50" charset="-128"/>
              </a:rPr>
              <a:t>新規プロジェクトを合理的に進める為の科学的工程管理方法</a:t>
            </a:r>
          </a:p>
          <a:p>
            <a:pPr eaLnBrk="1" hangingPunct="1">
              <a:spcBef>
                <a:spcPct val="0"/>
              </a:spcBef>
              <a:buFontTx/>
              <a:buNone/>
            </a:pPr>
            <a:r>
              <a:rPr lang="en-US" altLang="ja-JP" sz="1100">
                <a:latin typeface="HG丸ｺﾞｼｯｸM-PRO" panose="020F0600000000000000" pitchFamily="50" charset="-128"/>
                <a:ea typeface="HG丸ｺﾞｼｯｸM-PRO" panose="020F0600000000000000" pitchFamily="50" charset="-128"/>
              </a:rPr>
              <a:t>※CPM…</a:t>
            </a:r>
            <a:r>
              <a:rPr lang="ja-JP" altLang="en-US" sz="1100">
                <a:latin typeface="HG丸ｺﾞｼｯｸM-PRO" panose="020F0600000000000000" pitchFamily="50" charset="-128"/>
                <a:ea typeface="HG丸ｺﾞｼｯｸM-PRO" panose="020F0600000000000000" pitchFamily="50" charset="-128"/>
              </a:rPr>
              <a:t>大型プロジェクトを推進する際、コンピュータで管理する手法の一つ</a:t>
            </a:r>
          </a:p>
        </p:txBody>
      </p:sp>
      <p:sp>
        <p:nvSpPr>
          <p:cNvPr id="72713" name="Rectangle 5"/>
          <p:cNvSpPr>
            <a:spLocks noChangeArrowheads="1"/>
          </p:cNvSpPr>
          <p:nvPr/>
        </p:nvSpPr>
        <p:spPr bwMode="auto">
          <a:xfrm>
            <a:off x="107950" y="2690813"/>
            <a:ext cx="47005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（３）作成の手順と注意点</a:t>
            </a:r>
          </a:p>
        </p:txBody>
      </p:sp>
      <p:sp>
        <p:nvSpPr>
          <p:cNvPr id="72714" name="Text Box 123"/>
          <p:cNvSpPr txBox="1">
            <a:spLocks noChangeArrowheads="1"/>
          </p:cNvSpPr>
          <p:nvPr/>
        </p:nvSpPr>
        <p:spPr bwMode="auto">
          <a:xfrm>
            <a:off x="539750" y="3005138"/>
            <a:ext cx="4557713" cy="2292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100">
                <a:latin typeface="HG丸ｺﾞｼｯｸM-PRO" panose="020F0600000000000000" pitchFamily="50" charset="-128"/>
                <a:ea typeface="HG丸ｺﾞｼｯｸM-PRO" panose="020F0600000000000000" pitchFamily="50" charset="-128"/>
              </a:rPr>
              <a:t>①</a:t>
            </a:r>
            <a:r>
              <a:rPr lang="ja-JP" altLang="en-US" sz="1100">
                <a:latin typeface="HG丸ｺﾞｼｯｸM-PRO" panose="020F0600000000000000" pitchFamily="50" charset="-128"/>
                <a:ea typeface="HG丸ｺﾞｼｯｸM-PRO" panose="020F0600000000000000" pitchFamily="50" charset="-128"/>
              </a:rPr>
              <a:t>必要な実施事項を列挙する。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・実施事項の漏れ、落ちがないかどうかをチェックする事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②実施事項をカードに書く。</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③実施事項カードの相互関係を付ける。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④実施事項カードの位置決めをする。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⑤結合点を書き、矢線を引いて結合点番号を付ける。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⑥各実施事項の所用日数を記入する。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・所用日数が不確定な工程は事前に問題解決しておくこと。</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⑦最早結合点日程及び最遅結合点日程を計算する。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⑧クリティカル・パスを表示する。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・納期短縮のために平行作業ができるかどうかの吟味をすること。</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・ループ作業を作らないようにする。</a:t>
            </a:r>
          </a:p>
          <a:p>
            <a:pPr eaLnBrk="1" hangingPunct="1">
              <a:spcBef>
                <a:spcPct val="0"/>
              </a:spcBef>
              <a:buFontTx/>
              <a:buNone/>
            </a:pPr>
            <a:endParaRPr lang="en-US" altLang="ja-JP" sz="1100">
              <a:latin typeface="HG丸ｺﾞｼｯｸM-PRO" panose="020F0600000000000000" pitchFamily="50" charset="-128"/>
              <a:ea typeface="HG丸ｺﾞｼｯｸM-PRO" panose="020F0600000000000000" pitchFamily="50" charset="-128"/>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3"/>
          <p:cNvSpPr>
            <a:spLocks noChangeArrowheads="1"/>
          </p:cNvSpPr>
          <p:nvPr/>
        </p:nvSpPr>
        <p:spPr bwMode="auto">
          <a:xfrm>
            <a:off x="71438" y="36513"/>
            <a:ext cx="26336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dirty="0">
                <a:latin typeface="HG丸ｺﾞｼｯｸM-PRO" panose="020F0600000000000000" pitchFamily="50" charset="-128"/>
                <a:ea typeface="HG丸ｺﾞｼｯｸM-PRO" panose="020F0600000000000000" pitchFamily="50" charset="-128"/>
              </a:rPr>
              <a:t>５</a:t>
            </a:r>
            <a:r>
              <a:rPr lang="en-US" altLang="ja-JP" sz="1600" b="1" dirty="0">
                <a:latin typeface="HG丸ｺﾞｼｯｸM-PRO" panose="020F0600000000000000" pitchFamily="50" charset="-128"/>
                <a:ea typeface="HG丸ｺﾞｼｯｸM-PRO" panose="020F0600000000000000" pitchFamily="50" charset="-128"/>
              </a:rPr>
              <a:t>.</a:t>
            </a:r>
            <a:r>
              <a:rPr lang="ja-JP" altLang="en-US" sz="1600" b="1" dirty="0">
                <a:latin typeface="HG丸ｺﾞｼｯｸM-PRO" panose="020F0600000000000000" pitchFamily="50" charset="-128"/>
                <a:ea typeface="HG丸ｺﾞｼｯｸM-PRO" panose="020F0600000000000000" pitchFamily="50" charset="-128"/>
              </a:rPr>
              <a:t>４</a:t>
            </a:r>
            <a:r>
              <a:rPr lang="en-US" altLang="ja-JP" sz="1600" b="1" dirty="0">
                <a:latin typeface="HG丸ｺﾞｼｯｸM-PRO" panose="020F0600000000000000" pitchFamily="50" charset="-128"/>
                <a:ea typeface="HG丸ｺﾞｼｯｸM-PRO" panose="020F0600000000000000" pitchFamily="50" charset="-128"/>
              </a:rPr>
              <a:t>.</a:t>
            </a:r>
            <a:r>
              <a:rPr lang="ja-JP" altLang="en-US" sz="1600" b="1" dirty="0">
                <a:latin typeface="HG丸ｺﾞｼｯｸM-PRO" panose="020F0600000000000000" pitchFamily="50" charset="-128"/>
                <a:ea typeface="HG丸ｺﾞｼｯｸM-PRO" panose="020F0600000000000000" pitchFamily="50" charset="-128"/>
              </a:rPr>
              <a:t>６　ＰＤＰＣ法</a:t>
            </a:r>
          </a:p>
        </p:txBody>
      </p:sp>
      <p:sp>
        <p:nvSpPr>
          <p:cNvPr id="73731" name="Rectangle 4"/>
          <p:cNvSpPr>
            <a:spLocks noChangeArrowheads="1"/>
          </p:cNvSpPr>
          <p:nvPr/>
        </p:nvSpPr>
        <p:spPr bwMode="auto">
          <a:xfrm>
            <a:off x="107950" y="431800"/>
            <a:ext cx="3833813"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（１）</a:t>
            </a:r>
            <a:r>
              <a:rPr lang="en-US" altLang="ja-JP" sz="1200">
                <a:latin typeface="HG丸ｺﾞｼｯｸM-PRO" panose="020F0600000000000000" pitchFamily="50" charset="-128"/>
                <a:ea typeface="HG丸ｺﾞｼｯｸM-PRO" panose="020F0600000000000000" pitchFamily="50" charset="-128"/>
              </a:rPr>
              <a:t>PDPC</a:t>
            </a:r>
            <a:r>
              <a:rPr lang="ja-JP" altLang="en-US" sz="1200">
                <a:latin typeface="HG丸ｺﾞｼｯｸM-PRO" panose="020F0600000000000000" pitchFamily="50" charset="-128"/>
                <a:ea typeface="HG丸ｺﾞｼｯｸM-PRO" panose="020F0600000000000000" pitchFamily="50" charset="-128"/>
              </a:rPr>
              <a:t>法とは</a:t>
            </a:r>
          </a:p>
        </p:txBody>
      </p:sp>
      <p:sp>
        <p:nvSpPr>
          <p:cNvPr id="73732" name="Rectangle 7"/>
          <p:cNvSpPr>
            <a:spLocks noChangeArrowheads="1"/>
          </p:cNvSpPr>
          <p:nvPr/>
        </p:nvSpPr>
        <p:spPr bwMode="auto">
          <a:xfrm>
            <a:off x="539750" y="598488"/>
            <a:ext cx="6011863" cy="687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92075" tIns="46038" rIns="92075" bIns="46038"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10000"/>
              </a:lnSpc>
              <a:spcBef>
                <a:spcPct val="0"/>
              </a:spcBef>
              <a:buFontTx/>
              <a:buNone/>
            </a:pPr>
            <a:r>
              <a:rPr lang="en-US" altLang="ja-JP" sz="1100" dirty="0">
                <a:latin typeface="HG丸ｺﾞｼｯｸM-PRO" panose="020F0600000000000000" pitchFamily="50" charset="-128"/>
                <a:ea typeface="HG丸ｺﾞｼｯｸM-PRO" panose="020F0600000000000000" pitchFamily="50" charset="-128"/>
              </a:rPr>
              <a:t>PDPD</a:t>
            </a:r>
            <a:r>
              <a:rPr lang="ja-JP" altLang="en-US" sz="1100" dirty="0">
                <a:latin typeface="HG丸ｺﾞｼｯｸM-PRO" panose="020F0600000000000000" pitchFamily="50" charset="-128"/>
                <a:ea typeface="HG丸ｺﾞｼｯｸM-PRO" panose="020F0600000000000000" pitchFamily="50" charset="-128"/>
              </a:rPr>
              <a:t>法とは、目的を導きたい結論が決まっている課題に対し、不確定要素までを事前に</a:t>
            </a:r>
          </a:p>
          <a:p>
            <a:pPr eaLnBrk="1" hangingPunct="1">
              <a:lnSpc>
                <a:spcPct val="110000"/>
              </a:lnSpc>
              <a:spcBef>
                <a:spcPct val="0"/>
              </a:spcBef>
              <a:buFontTx/>
              <a:buNone/>
            </a:pPr>
            <a:r>
              <a:rPr lang="ja-JP" altLang="en-US" sz="1100" dirty="0">
                <a:latin typeface="HG丸ｺﾞｼｯｸM-PRO" panose="020F0600000000000000" pitchFamily="50" charset="-128"/>
                <a:ea typeface="HG丸ｺﾞｼｯｸM-PRO" panose="020F0600000000000000" pitchFamily="50" charset="-128"/>
              </a:rPr>
              <a:t>予測し、対策を立案することによって、望ましい結果になるプロセスを定める手法のこと。</a:t>
            </a:r>
          </a:p>
        </p:txBody>
      </p:sp>
      <p:sp>
        <p:nvSpPr>
          <p:cNvPr id="73733" name="Rectangle 5"/>
          <p:cNvSpPr>
            <a:spLocks noChangeArrowheads="1"/>
          </p:cNvSpPr>
          <p:nvPr/>
        </p:nvSpPr>
        <p:spPr bwMode="auto">
          <a:xfrm>
            <a:off x="107950" y="1130300"/>
            <a:ext cx="391953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（２）どんな時に使うもの</a:t>
            </a:r>
          </a:p>
        </p:txBody>
      </p:sp>
      <p:sp>
        <p:nvSpPr>
          <p:cNvPr id="73734" name="Text Box 8"/>
          <p:cNvSpPr txBox="1">
            <a:spLocks noChangeArrowheads="1"/>
          </p:cNvSpPr>
          <p:nvPr/>
        </p:nvSpPr>
        <p:spPr bwMode="auto">
          <a:xfrm>
            <a:off x="539750" y="1438275"/>
            <a:ext cx="6249988" cy="1785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100">
                <a:latin typeface="HG丸ｺﾞｼｯｸM-PRO" panose="020F0600000000000000" pitchFamily="50" charset="-128"/>
                <a:ea typeface="HG丸ｺﾞｼｯｸM-PRO" panose="020F0600000000000000" pitchFamily="50" charset="-128"/>
              </a:rPr>
              <a:t>①</a:t>
            </a:r>
            <a:r>
              <a:rPr lang="ja-JP" altLang="en-US" sz="1100">
                <a:latin typeface="HG丸ｺﾞｼｯｸM-PRO" panose="020F0600000000000000" pitchFamily="50" charset="-128"/>
                <a:ea typeface="HG丸ｺﾞｼｯｸM-PRO" panose="020F0600000000000000" pitchFamily="50" charset="-128"/>
              </a:rPr>
              <a:t>目標達成のために事前に想定できる問題について考え、プロセスの進行を望ましい方向へ</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導くときに使います。</a:t>
            </a:r>
          </a:p>
          <a:p>
            <a:pPr eaLnBrk="1" hangingPunct="1">
              <a:spcBef>
                <a:spcPct val="0"/>
              </a:spcBef>
              <a:buFontTx/>
              <a:buNone/>
            </a:pPr>
            <a:endParaRPr lang="ja-JP" altLang="en-US" sz="11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en-US" altLang="ja-JP" sz="1100">
                <a:latin typeface="HG丸ｺﾞｼｯｸM-PRO" panose="020F0600000000000000" pitchFamily="50" charset="-128"/>
                <a:ea typeface="HG丸ｺﾞｼｯｸM-PRO" panose="020F0600000000000000" pitchFamily="50" charset="-128"/>
              </a:rPr>
              <a:t>※PDPC</a:t>
            </a:r>
            <a:r>
              <a:rPr lang="ja-JP" altLang="en-US" sz="1100">
                <a:latin typeface="HG丸ｺﾞｼｯｸM-PRO" panose="020F0600000000000000" pitchFamily="50" charset="-128"/>
                <a:ea typeface="HG丸ｺﾞｼｯｸM-PRO" panose="020F0600000000000000" pitchFamily="50" charset="-128"/>
              </a:rPr>
              <a:t>法の種類</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１）逐次展開型：現在の状態と目標とする状態を明確にして、自体の進展仮定で発生する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状態の変化を読み（予測・予見）ながら、その時点で当面の方策を逐次に計画・判断しながら</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目標達成する場合に用いる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２）強制連結型：初期の状態と起こりうる最終の事態や望ましくない事態を他方向かつ、</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強制的に想定し、望ましい自体に至るケースやプロセスを様々な角度から予測しながら、災害</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などの重大事態に至らないように回避するための方策を事前に導きたい場合に用いる</a:t>
            </a:r>
          </a:p>
        </p:txBody>
      </p:sp>
      <p:sp>
        <p:nvSpPr>
          <p:cNvPr id="73735" name="Rectangle 5"/>
          <p:cNvSpPr>
            <a:spLocks noChangeArrowheads="1"/>
          </p:cNvSpPr>
          <p:nvPr/>
        </p:nvSpPr>
        <p:spPr bwMode="auto">
          <a:xfrm>
            <a:off x="107950" y="3236913"/>
            <a:ext cx="39195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（３）作成の手順と注意点（逐次展開型）</a:t>
            </a:r>
          </a:p>
        </p:txBody>
      </p:sp>
      <p:sp>
        <p:nvSpPr>
          <p:cNvPr id="73736" name="Text Box 10"/>
          <p:cNvSpPr txBox="1">
            <a:spLocks noChangeArrowheads="1"/>
          </p:cNvSpPr>
          <p:nvPr/>
        </p:nvSpPr>
        <p:spPr bwMode="auto">
          <a:xfrm>
            <a:off x="539750" y="3549650"/>
            <a:ext cx="6108700" cy="212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100">
                <a:latin typeface="HG丸ｺﾞｼｯｸM-PRO" panose="020F0600000000000000" pitchFamily="50" charset="-128"/>
                <a:ea typeface="HG丸ｺﾞｼｯｸM-PRO" panose="020F0600000000000000" pitchFamily="50" charset="-128"/>
              </a:rPr>
              <a:t>①</a:t>
            </a:r>
            <a:r>
              <a:rPr lang="ja-JP" altLang="en-US" sz="1100">
                <a:latin typeface="HG丸ｺﾞｼｯｸM-PRO" panose="020F0600000000000000" pitchFamily="50" charset="-128"/>
                <a:ea typeface="HG丸ｺﾞｼｯｸM-PRO" panose="020F0600000000000000" pitchFamily="50" charset="-128"/>
              </a:rPr>
              <a:t>　出発点と目標（ゴール）を決める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・出発点は、太い楕円の枠で囲んで中央上に、目標（ゴール）は、太い</a:t>
            </a:r>
            <a:r>
              <a:rPr lang="en-US" altLang="ja-JP" sz="1100">
                <a:latin typeface="HG丸ｺﾞｼｯｸM-PRO" panose="020F0600000000000000" pitchFamily="50" charset="-128"/>
                <a:ea typeface="HG丸ｺﾞｼｯｸM-PRO" panose="020F0600000000000000" pitchFamily="50" charset="-128"/>
              </a:rPr>
              <a:t>2</a:t>
            </a:r>
            <a:r>
              <a:rPr lang="ja-JP" altLang="en-US" sz="1100">
                <a:latin typeface="HG丸ｺﾞｼｯｸM-PRO" panose="020F0600000000000000" pitchFamily="50" charset="-128"/>
                <a:ea typeface="HG丸ｺﾞｼｯｸM-PRO" panose="020F0600000000000000" pitchFamily="50" charset="-128"/>
              </a:rPr>
              <a:t>重の枠で囲んで</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中央下に記入する。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②　メインルートを決める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・出発点からゴールまでの事態の動きを予測しながら、上手く行く場合を想定し、その実施</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事項と結果を目標まで矢線で結んでいく。</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③　ルートを展開する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・実施段階で、目標達成できるように、上手く行かない場合の対策を立てながら逐次展開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していく。話し合いを通じて、修正、追加を繰り返し、最適策を展開する。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④　計画の完了を表示する</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・実施済みのところは、その都度太い矢線を引き、ゴールに到達させることで、実施済みの</a:t>
            </a:r>
          </a:p>
          <a:p>
            <a:pPr eaLnBrk="1" hangingPunct="1">
              <a:spcBef>
                <a:spcPct val="0"/>
              </a:spcBef>
              <a:buFontTx/>
              <a:buNone/>
            </a:pPr>
            <a:r>
              <a:rPr lang="ja-JP" altLang="en-US" sz="1100">
                <a:latin typeface="HG丸ｺﾞｼｯｸM-PRO" panose="020F0600000000000000" pitchFamily="50" charset="-128"/>
                <a:ea typeface="HG丸ｺﾞｼｯｸM-PRO" panose="020F0600000000000000" pitchFamily="50" charset="-128"/>
              </a:rPr>
              <a:t>　　</a:t>
            </a:r>
            <a:r>
              <a:rPr lang="en-US" altLang="ja-JP" sz="1100">
                <a:latin typeface="HG丸ｺﾞｼｯｸM-PRO" panose="020F0600000000000000" pitchFamily="50" charset="-128"/>
                <a:ea typeface="HG丸ｺﾞｼｯｸM-PRO" panose="020F0600000000000000" pitchFamily="50" charset="-128"/>
              </a:rPr>
              <a:t>PDPC</a:t>
            </a:r>
            <a:r>
              <a:rPr lang="ja-JP" altLang="en-US" sz="1100">
                <a:latin typeface="HG丸ｺﾞｼｯｸM-PRO" panose="020F0600000000000000" pitchFamily="50" charset="-128"/>
                <a:ea typeface="HG丸ｺﾞｼｯｸM-PRO" panose="020F0600000000000000" pitchFamily="50" charset="-128"/>
              </a:rPr>
              <a:t>であることを表示できる</a:t>
            </a:r>
          </a:p>
        </p:txBody>
      </p:sp>
      <p:sp>
        <p:nvSpPr>
          <p:cNvPr id="73737" name="Rectangle 12"/>
          <p:cNvSpPr>
            <a:spLocks noChangeArrowheads="1"/>
          </p:cNvSpPr>
          <p:nvPr/>
        </p:nvSpPr>
        <p:spPr bwMode="auto">
          <a:xfrm>
            <a:off x="2608734" y="6353745"/>
            <a:ext cx="1657350" cy="233363"/>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受講部内へ電話を掛ける</a:t>
            </a:r>
          </a:p>
        </p:txBody>
      </p:sp>
      <p:sp>
        <p:nvSpPr>
          <p:cNvPr id="73738" name="AutoShape 13"/>
          <p:cNvSpPr>
            <a:spLocks noChangeArrowheads="1"/>
          </p:cNvSpPr>
          <p:nvPr/>
        </p:nvSpPr>
        <p:spPr bwMode="auto">
          <a:xfrm>
            <a:off x="2935759" y="6744270"/>
            <a:ext cx="1008062" cy="233363"/>
          </a:xfrm>
          <a:prstGeom prst="roundRect">
            <a:avLst>
              <a:gd name="adj" fmla="val 30769"/>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電話に出る</a:t>
            </a:r>
          </a:p>
        </p:txBody>
      </p:sp>
      <p:sp>
        <p:nvSpPr>
          <p:cNvPr id="73739" name="Rectangle 15"/>
          <p:cNvSpPr>
            <a:spLocks noChangeArrowheads="1"/>
          </p:cNvSpPr>
          <p:nvPr/>
        </p:nvSpPr>
        <p:spPr bwMode="auto">
          <a:xfrm>
            <a:off x="2613496" y="7134795"/>
            <a:ext cx="1657350" cy="233363"/>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担当者に代わってもらう</a:t>
            </a:r>
          </a:p>
        </p:txBody>
      </p:sp>
      <p:sp>
        <p:nvSpPr>
          <p:cNvPr id="73740" name="Oval 16"/>
          <p:cNvSpPr>
            <a:spLocks noChangeArrowheads="1"/>
          </p:cNvSpPr>
          <p:nvPr/>
        </p:nvSpPr>
        <p:spPr bwMode="auto">
          <a:xfrm>
            <a:off x="2575396" y="5885433"/>
            <a:ext cx="1727200" cy="31115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社内研修への出欠を電話で確認する</a:t>
            </a:r>
          </a:p>
        </p:txBody>
      </p:sp>
      <p:sp>
        <p:nvSpPr>
          <p:cNvPr id="73741" name="Oval 17"/>
          <p:cNvSpPr>
            <a:spLocks noChangeArrowheads="1"/>
          </p:cNvSpPr>
          <p:nvPr/>
        </p:nvSpPr>
        <p:spPr bwMode="auto">
          <a:xfrm>
            <a:off x="2597621" y="9395395"/>
            <a:ext cx="1727200" cy="23495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出席する</a:t>
            </a:r>
          </a:p>
        </p:txBody>
      </p:sp>
      <p:sp>
        <p:nvSpPr>
          <p:cNvPr id="73742" name="AutoShape 18"/>
          <p:cNvSpPr>
            <a:spLocks noChangeArrowheads="1"/>
          </p:cNvSpPr>
          <p:nvPr/>
        </p:nvSpPr>
        <p:spPr bwMode="auto">
          <a:xfrm>
            <a:off x="2945284" y="7523733"/>
            <a:ext cx="1008062" cy="233362"/>
          </a:xfrm>
          <a:prstGeom prst="roundRect">
            <a:avLst>
              <a:gd name="adj" fmla="val 30769"/>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担当者が出る</a:t>
            </a:r>
          </a:p>
        </p:txBody>
      </p:sp>
      <p:sp>
        <p:nvSpPr>
          <p:cNvPr id="73743" name="Rectangle 19"/>
          <p:cNvSpPr>
            <a:spLocks noChangeArrowheads="1"/>
          </p:cNvSpPr>
          <p:nvPr/>
        </p:nvSpPr>
        <p:spPr bwMode="auto">
          <a:xfrm>
            <a:off x="2621434" y="7912670"/>
            <a:ext cx="1657350" cy="2349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案内を御覧になったか</a:t>
            </a:r>
          </a:p>
        </p:txBody>
      </p:sp>
      <p:sp>
        <p:nvSpPr>
          <p:cNvPr id="73744" name="AutoShape 20"/>
          <p:cNvSpPr>
            <a:spLocks noChangeArrowheads="1"/>
          </p:cNvSpPr>
          <p:nvPr/>
        </p:nvSpPr>
        <p:spPr bwMode="auto">
          <a:xfrm>
            <a:off x="2945284" y="8317483"/>
            <a:ext cx="1008062" cy="233362"/>
          </a:xfrm>
          <a:prstGeom prst="roundRect">
            <a:avLst>
              <a:gd name="adj" fmla="val 30769"/>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見た</a:t>
            </a:r>
          </a:p>
        </p:txBody>
      </p:sp>
      <p:sp>
        <p:nvSpPr>
          <p:cNvPr id="73745" name="Rectangle 21"/>
          <p:cNvSpPr>
            <a:spLocks noChangeArrowheads="1"/>
          </p:cNvSpPr>
          <p:nvPr/>
        </p:nvSpPr>
        <p:spPr bwMode="auto">
          <a:xfrm>
            <a:off x="2621434" y="8722295"/>
            <a:ext cx="1657350" cy="233363"/>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受講者の出欠を確認</a:t>
            </a:r>
          </a:p>
        </p:txBody>
      </p:sp>
      <p:cxnSp>
        <p:nvCxnSpPr>
          <p:cNvPr id="73746" name="AutoShape 22"/>
          <p:cNvCxnSpPr>
            <a:cxnSpLocks noChangeShapeType="1"/>
            <a:stCxn id="73740" idx="4"/>
            <a:endCxn id="73737" idx="0"/>
          </p:cNvCxnSpPr>
          <p:nvPr/>
        </p:nvCxnSpPr>
        <p:spPr bwMode="auto">
          <a:xfrm flipH="1">
            <a:off x="3437409" y="6196583"/>
            <a:ext cx="1587" cy="157162"/>
          </a:xfrm>
          <a:prstGeom prst="straightConnector1">
            <a:avLst/>
          </a:prstGeom>
          <a:noFill/>
          <a:ln w="50800">
            <a:solidFill>
              <a:schemeClr val="tx1"/>
            </a:solidFill>
            <a:round/>
            <a:headEnd/>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47" name="AutoShape 23"/>
          <p:cNvCxnSpPr>
            <a:cxnSpLocks noChangeShapeType="1"/>
            <a:stCxn id="73737" idx="2"/>
            <a:endCxn id="73738" idx="0"/>
          </p:cNvCxnSpPr>
          <p:nvPr/>
        </p:nvCxnSpPr>
        <p:spPr bwMode="auto">
          <a:xfrm>
            <a:off x="3437409" y="6587108"/>
            <a:ext cx="3175" cy="157162"/>
          </a:xfrm>
          <a:prstGeom prst="straightConnector1">
            <a:avLst/>
          </a:prstGeom>
          <a:noFill/>
          <a:ln w="50800">
            <a:solidFill>
              <a:schemeClr val="tx1"/>
            </a:solidFill>
            <a:round/>
            <a:headEnd/>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48" name="AutoShape 24"/>
          <p:cNvCxnSpPr>
            <a:cxnSpLocks noChangeShapeType="1"/>
            <a:stCxn id="73738" idx="2"/>
            <a:endCxn id="73739" idx="0"/>
          </p:cNvCxnSpPr>
          <p:nvPr/>
        </p:nvCxnSpPr>
        <p:spPr bwMode="auto">
          <a:xfrm>
            <a:off x="3440584" y="6977633"/>
            <a:ext cx="1587" cy="157162"/>
          </a:xfrm>
          <a:prstGeom prst="straightConnector1">
            <a:avLst/>
          </a:prstGeom>
          <a:noFill/>
          <a:ln w="50800">
            <a:solidFill>
              <a:schemeClr val="tx1"/>
            </a:solidFill>
            <a:round/>
            <a:headEnd/>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49" name="AutoShape 25"/>
          <p:cNvCxnSpPr>
            <a:cxnSpLocks noChangeShapeType="1"/>
            <a:stCxn id="73739" idx="2"/>
            <a:endCxn id="73742" idx="0"/>
          </p:cNvCxnSpPr>
          <p:nvPr/>
        </p:nvCxnSpPr>
        <p:spPr bwMode="auto">
          <a:xfrm>
            <a:off x="3442171" y="7368158"/>
            <a:ext cx="7938" cy="155575"/>
          </a:xfrm>
          <a:prstGeom prst="straightConnector1">
            <a:avLst/>
          </a:prstGeom>
          <a:noFill/>
          <a:ln w="50800">
            <a:solidFill>
              <a:schemeClr val="tx1"/>
            </a:solidFill>
            <a:round/>
            <a:headEnd/>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50" name="AutoShape 26"/>
          <p:cNvCxnSpPr>
            <a:cxnSpLocks noChangeShapeType="1"/>
            <a:stCxn id="73742" idx="2"/>
            <a:endCxn id="73743" idx="0"/>
          </p:cNvCxnSpPr>
          <p:nvPr/>
        </p:nvCxnSpPr>
        <p:spPr bwMode="auto">
          <a:xfrm>
            <a:off x="3450109" y="7757095"/>
            <a:ext cx="0" cy="155575"/>
          </a:xfrm>
          <a:prstGeom prst="straightConnector1">
            <a:avLst/>
          </a:prstGeom>
          <a:noFill/>
          <a:ln w="50800">
            <a:solidFill>
              <a:schemeClr val="tx1"/>
            </a:solidFill>
            <a:round/>
            <a:headEnd/>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51" name="AutoShape 27"/>
          <p:cNvCxnSpPr>
            <a:cxnSpLocks noChangeShapeType="1"/>
            <a:stCxn id="73743" idx="2"/>
            <a:endCxn id="73744" idx="0"/>
          </p:cNvCxnSpPr>
          <p:nvPr/>
        </p:nvCxnSpPr>
        <p:spPr bwMode="auto">
          <a:xfrm>
            <a:off x="3450109" y="8147620"/>
            <a:ext cx="0" cy="169863"/>
          </a:xfrm>
          <a:prstGeom prst="straightConnector1">
            <a:avLst/>
          </a:prstGeom>
          <a:noFill/>
          <a:ln w="50800">
            <a:solidFill>
              <a:schemeClr val="tx1"/>
            </a:solidFill>
            <a:round/>
            <a:headEnd/>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52" name="AutoShape 28"/>
          <p:cNvCxnSpPr>
            <a:cxnSpLocks noChangeShapeType="1"/>
            <a:stCxn id="73744" idx="2"/>
            <a:endCxn id="73745" idx="0"/>
          </p:cNvCxnSpPr>
          <p:nvPr/>
        </p:nvCxnSpPr>
        <p:spPr bwMode="auto">
          <a:xfrm>
            <a:off x="3450109" y="8550845"/>
            <a:ext cx="0" cy="171450"/>
          </a:xfrm>
          <a:prstGeom prst="straightConnector1">
            <a:avLst/>
          </a:prstGeom>
          <a:noFill/>
          <a:ln w="50800">
            <a:solidFill>
              <a:schemeClr val="tx1"/>
            </a:solidFill>
            <a:round/>
            <a:headEnd/>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53" name="AutoShape 29"/>
          <p:cNvCxnSpPr>
            <a:cxnSpLocks noChangeShapeType="1"/>
            <a:stCxn id="73745" idx="2"/>
            <a:endCxn id="73741" idx="0"/>
          </p:cNvCxnSpPr>
          <p:nvPr/>
        </p:nvCxnSpPr>
        <p:spPr bwMode="auto">
          <a:xfrm>
            <a:off x="3450109" y="8955658"/>
            <a:ext cx="11112" cy="439737"/>
          </a:xfrm>
          <a:prstGeom prst="straightConnector1">
            <a:avLst/>
          </a:prstGeom>
          <a:noFill/>
          <a:ln w="50800">
            <a:solidFill>
              <a:schemeClr val="tx1"/>
            </a:solidFill>
            <a:round/>
            <a:headEnd/>
            <a:tailEnd type="triangl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3754" name="AutoShape 30"/>
          <p:cNvSpPr>
            <a:spLocks noChangeArrowheads="1"/>
          </p:cNvSpPr>
          <p:nvPr/>
        </p:nvSpPr>
        <p:spPr bwMode="auto">
          <a:xfrm>
            <a:off x="1064096" y="6587108"/>
            <a:ext cx="1008063" cy="234950"/>
          </a:xfrm>
          <a:prstGeom prst="roundRect">
            <a:avLst>
              <a:gd name="adj" fmla="val 30769"/>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電話に出ない</a:t>
            </a:r>
          </a:p>
        </p:txBody>
      </p:sp>
      <p:sp>
        <p:nvSpPr>
          <p:cNvPr id="73755" name="Rectangle 31"/>
          <p:cNvSpPr>
            <a:spLocks noChangeArrowheads="1"/>
          </p:cNvSpPr>
          <p:nvPr/>
        </p:nvSpPr>
        <p:spPr bwMode="auto">
          <a:xfrm>
            <a:off x="1064096" y="6977633"/>
            <a:ext cx="1008063" cy="233362"/>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掛けなおす</a:t>
            </a:r>
          </a:p>
        </p:txBody>
      </p:sp>
      <p:cxnSp>
        <p:nvCxnSpPr>
          <p:cNvPr id="73756" name="AutoShape 32"/>
          <p:cNvCxnSpPr>
            <a:cxnSpLocks noChangeShapeType="1"/>
            <a:stCxn id="73737" idx="1"/>
            <a:endCxn id="73754" idx="0"/>
          </p:cNvCxnSpPr>
          <p:nvPr/>
        </p:nvCxnSpPr>
        <p:spPr bwMode="auto">
          <a:xfrm rot="10800000" flipV="1">
            <a:off x="1568921" y="6469633"/>
            <a:ext cx="1039813" cy="117475"/>
          </a:xfrm>
          <a:prstGeom prst="bentConnector2">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57" name="AutoShape 33"/>
          <p:cNvCxnSpPr>
            <a:cxnSpLocks noChangeShapeType="1"/>
            <a:stCxn id="73755" idx="3"/>
            <a:endCxn id="73738" idx="1"/>
          </p:cNvCxnSpPr>
          <p:nvPr/>
        </p:nvCxnSpPr>
        <p:spPr bwMode="auto">
          <a:xfrm flipV="1">
            <a:off x="2072159" y="6860158"/>
            <a:ext cx="863600" cy="234950"/>
          </a:xfrm>
          <a:prstGeom prst="bentConnector3">
            <a:avLst>
              <a:gd name="adj1" fmla="val 49815"/>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58" name="AutoShape 34"/>
          <p:cNvCxnSpPr>
            <a:cxnSpLocks noChangeShapeType="1"/>
            <a:stCxn id="73754" idx="2"/>
            <a:endCxn id="73755" idx="0"/>
          </p:cNvCxnSpPr>
          <p:nvPr/>
        </p:nvCxnSpPr>
        <p:spPr bwMode="auto">
          <a:xfrm>
            <a:off x="1568921" y="6822058"/>
            <a:ext cx="0" cy="155575"/>
          </a:xfrm>
          <a:prstGeom prst="straightConnector1">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3759" name="AutoShape 35"/>
          <p:cNvSpPr>
            <a:spLocks noChangeArrowheads="1"/>
          </p:cNvSpPr>
          <p:nvPr/>
        </p:nvSpPr>
        <p:spPr bwMode="auto">
          <a:xfrm>
            <a:off x="4520084" y="7601520"/>
            <a:ext cx="1008062" cy="388938"/>
          </a:xfrm>
          <a:prstGeom prst="roundRect">
            <a:avLst>
              <a:gd name="adj" fmla="val 30769"/>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担当者が席を</a:t>
            </a:r>
          </a:p>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はずしている</a:t>
            </a:r>
          </a:p>
        </p:txBody>
      </p:sp>
      <p:sp>
        <p:nvSpPr>
          <p:cNvPr id="73760" name="Rectangle 37"/>
          <p:cNvSpPr>
            <a:spLocks noChangeArrowheads="1"/>
          </p:cNvSpPr>
          <p:nvPr/>
        </p:nvSpPr>
        <p:spPr bwMode="auto">
          <a:xfrm>
            <a:off x="4520084" y="8147620"/>
            <a:ext cx="1008062" cy="233363"/>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掛けなおす</a:t>
            </a:r>
          </a:p>
        </p:txBody>
      </p:sp>
      <p:cxnSp>
        <p:nvCxnSpPr>
          <p:cNvPr id="73761" name="AutoShape 38"/>
          <p:cNvCxnSpPr>
            <a:cxnSpLocks noChangeShapeType="1"/>
            <a:stCxn id="73739" idx="3"/>
            <a:endCxn id="73759" idx="0"/>
          </p:cNvCxnSpPr>
          <p:nvPr/>
        </p:nvCxnSpPr>
        <p:spPr bwMode="auto">
          <a:xfrm>
            <a:off x="4270846" y="7250683"/>
            <a:ext cx="754063" cy="350837"/>
          </a:xfrm>
          <a:prstGeom prst="bentConnector2">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62" name="AutoShape 39"/>
          <p:cNvCxnSpPr>
            <a:cxnSpLocks noChangeShapeType="1"/>
            <a:stCxn id="73759" idx="2"/>
            <a:endCxn id="73760" idx="0"/>
          </p:cNvCxnSpPr>
          <p:nvPr/>
        </p:nvCxnSpPr>
        <p:spPr bwMode="auto">
          <a:xfrm rot="5400000">
            <a:off x="4946328" y="8069039"/>
            <a:ext cx="157162" cy="0"/>
          </a:xfrm>
          <a:prstGeom prst="straightConnector1">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63" name="AutoShape 40"/>
          <p:cNvCxnSpPr>
            <a:cxnSpLocks noChangeShapeType="1"/>
            <a:stCxn id="73760" idx="2"/>
            <a:endCxn id="73738" idx="3"/>
          </p:cNvCxnSpPr>
          <p:nvPr/>
        </p:nvCxnSpPr>
        <p:spPr bwMode="auto">
          <a:xfrm rot="16200000" flipV="1">
            <a:off x="3723952" y="7080027"/>
            <a:ext cx="1520825" cy="1081088"/>
          </a:xfrm>
          <a:prstGeom prst="bentConnector4">
            <a:avLst>
              <a:gd name="adj1" fmla="val -16292"/>
              <a:gd name="adj2" fmla="val -70046"/>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64" name="AutoShape 41"/>
          <p:cNvCxnSpPr>
            <a:cxnSpLocks noChangeShapeType="1"/>
            <a:stCxn id="73743" idx="1"/>
            <a:endCxn id="73765" idx="0"/>
          </p:cNvCxnSpPr>
          <p:nvPr/>
        </p:nvCxnSpPr>
        <p:spPr bwMode="auto">
          <a:xfrm rot="10800000" flipV="1">
            <a:off x="1640359" y="8030145"/>
            <a:ext cx="981075" cy="195263"/>
          </a:xfrm>
          <a:prstGeom prst="bentConnector2">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3765" name="AutoShape 42"/>
          <p:cNvSpPr>
            <a:spLocks noChangeArrowheads="1"/>
          </p:cNvSpPr>
          <p:nvPr/>
        </p:nvSpPr>
        <p:spPr bwMode="auto">
          <a:xfrm>
            <a:off x="1135534" y="8225408"/>
            <a:ext cx="1008062" cy="233362"/>
          </a:xfrm>
          <a:prstGeom prst="roundRect">
            <a:avLst>
              <a:gd name="adj" fmla="val 30769"/>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見ていない</a:t>
            </a:r>
          </a:p>
        </p:txBody>
      </p:sp>
      <p:sp>
        <p:nvSpPr>
          <p:cNvPr id="73766" name="Rectangle 43"/>
          <p:cNvSpPr>
            <a:spLocks noChangeArrowheads="1"/>
          </p:cNvSpPr>
          <p:nvPr/>
        </p:nvSpPr>
        <p:spPr bwMode="auto">
          <a:xfrm>
            <a:off x="808509" y="8560370"/>
            <a:ext cx="1657350" cy="233363"/>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研修のご案内をする</a:t>
            </a:r>
          </a:p>
        </p:txBody>
      </p:sp>
      <p:cxnSp>
        <p:nvCxnSpPr>
          <p:cNvPr id="73767" name="AutoShape 44"/>
          <p:cNvCxnSpPr>
            <a:cxnSpLocks noChangeShapeType="1"/>
            <a:stCxn id="73766" idx="3"/>
            <a:endCxn id="73744" idx="1"/>
          </p:cNvCxnSpPr>
          <p:nvPr/>
        </p:nvCxnSpPr>
        <p:spPr bwMode="auto">
          <a:xfrm flipV="1">
            <a:off x="2465859" y="8434958"/>
            <a:ext cx="479425" cy="241300"/>
          </a:xfrm>
          <a:prstGeom prst="bentConnector3">
            <a:avLst>
              <a:gd name="adj1" fmla="val 50000"/>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68" name="AutoShape 45"/>
          <p:cNvCxnSpPr>
            <a:cxnSpLocks noChangeShapeType="1"/>
            <a:stCxn id="73765" idx="2"/>
            <a:endCxn id="73766" idx="0"/>
          </p:cNvCxnSpPr>
          <p:nvPr/>
        </p:nvCxnSpPr>
        <p:spPr bwMode="auto">
          <a:xfrm rot="5400000">
            <a:off x="1587972" y="8507982"/>
            <a:ext cx="101600" cy="3175"/>
          </a:xfrm>
          <a:prstGeom prst="bentConnector3">
            <a:avLst>
              <a:gd name="adj1" fmla="val 49153"/>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3769" name="AutoShape 46"/>
          <p:cNvSpPr>
            <a:spLocks noChangeArrowheads="1"/>
          </p:cNvSpPr>
          <p:nvPr/>
        </p:nvSpPr>
        <p:spPr bwMode="auto">
          <a:xfrm>
            <a:off x="1135534" y="9239820"/>
            <a:ext cx="1008062" cy="233363"/>
          </a:xfrm>
          <a:prstGeom prst="roundRect">
            <a:avLst>
              <a:gd name="adj" fmla="val 30769"/>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欠席する</a:t>
            </a:r>
          </a:p>
        </p:txBody>
      </p:sp>
      <p:cxnSp>
        <p:nvCxnSpPr>
          <p:cNvPr id="73770" name="AutoShape 47"/>
          <p:cNvCxnSpPr>
            <a:cxnSpLocks noChangeShapeType="1"/>
            <a:stCxn id="73745" idx="1"/>
            <a:endCxn id="73769" idx="0"/>
          </p:cNvCxnSpPr>
          <p:nvPr/>
        </p:nvCxnSpPr>
        <p:spPr bwMode="auto">
          <a:xfrm rot="10800000" flipV="1">
            <a:off x="1640359" y="8838183"/>
            <a:ext cx="981075" cy="401637"/>
          </a:xfrm>
          <a:prstGeom prst="bentConnector2">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3771" name="AutoShape 48"/>
          <p:cNvSpPr>
            <a:spLocks noChangeArrowheads="1"/>
          </p:cNvSpPr>
          <p:nvPr/>
        </p:nvSpPr>
        <p:spPr bwMode="auto">
          <a:xfrm>
            <a:off x="4591521" y="9060433"/>
            <a:ext cx="1296988" cy="233362"/>
          </a:xfrm>
          <a:prstGeom prst="roundRect">
            <a:avLst>
              <a:gd name="adj" fmla="val 30769"/>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出席したいがはっきりしない</a:t>
            </a:r>
          </a:p>
        </p:txBody>
      </p:sp>
      <p:sp>
        <p:nvSpPr>
          <p:cNvPr id="73772" name="Rectangle 49"/>
          <p:cNvSpPr>
            <a:spLocks noChangeArrowheads="1"/>
          </p:cNvSpPr>
          <p:nvPr/>
        </p:nvSpPr>
        <p:spPr bwMode="auto">
          <a:xfrm>
            <a:off x="4435946" y="9398570"/>
            <a:ext cx="1657350" cy="2349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決まったら連絡してもらう</a:t>
            </a:r>
          </a:p>
        </p:txBody>
      </p:sp>
      <p:cxnSp>
        <p:nvCxnSpPr>
          <p:cNvPr id="73773" name="AutoShape 50"/>
          <p:cNvCxnSpPr>
            <a:cxnSpLocks noChangeShapeType="1"/>
            <a:stCxn id="73745" idx="3"/>
            <a:endCxn id="73771" idx="0"/>
          </p:cNvCxnSpPr>
          <p:nvPr/>
        </p:nvCxnSpPr>
        <p:spPr bwMode="auto">
          <a:xfrm>
            <a:off x="4278784" y="8838183"/>
            <a:ext cx="962025" cy="222250"/>
          </a:xfrm>
          <a:prstGeom prst="bentConnector2">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74" name="AutoShape 51"/>
          <p:cNvCxnSpPr>
            <a:cxnSpLocks noChangeShapeType="1"/>
            <a:stCxn id="73771" idx="2"/>
            <a:endCxn id="73772" idx="0"/>
          </p:cNvCxnSpPr>
          <p:nvPr/>
        </p:nvCxnSpPr>
        <p:spPr bwMode="auto">
          <a:xfrm rot="16200000" flipH="1">
            <a:off x="5200327" y="9334277"/>
            <a:ext cx="104775" cy="23812"/>
          </a:xfrm>
          <a:prstGeom prst="bentConnector3">
            <a:avLst>
              <a:gd name="adj1" fmla="val 49181"/>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75" name="AutoShape 52"/>
          <p:cNvCxnSpPr>
            <a:cxnSpLocks noChangeShapeType="1"/>
            <a:stCxn id="73772" idx="2"/>
            <a:endCxn id="73745" idx="3"/>
          </p:cNvCxnSpPr>
          <p:nvPr/>
        </p:nvCxnSpPr>
        <p:spPr bwMode="auto">
          <a:xfrm rot="16200000" flipV="1">
            <a:off x="4374034" y="8742933"/>
            <a:ext cx="795337" cy="985837"/>
          </a:xfrm>
          <a:prstGeom prst="bentConnector4">
            <a:avLst>
              <a:gd name="adj1" fmla="val -10394"/>
              <a:gd name="adj2" fmla="val -129630"/>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3776" name="Oval 53"/>
          <p:cNvSpPr>
            <a:spLocks noChangeArrowheads="1"/>
          </p:cNvSpPr>
          <p:nvPr/>
        </p:nvSpPr>
        <p:spPr bwMode="auto">
          <a:xfrm>
            <a:off x="2732559" y="9431908"/>
            <a:ext cx="1439862" cy="157162"/>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出席する</a:t>
            </a:r>
          </a:p>
        </p:txBody>
      </p:sp>
      <p:sp>
        <p:nvSpPr>
          <p:cNvPr id="73777" name="Rectangle 3"/>
          <p:cNvSpPr>
            <a:spLocks noChangeArrowheads="1"/>
          </p:cNvSpPr>
          <p:nvPr/>
        </p:nvSpPr>
        <p:spPr bwMode="auto">
          <a:xfrm>
            <a:off x="107950" y="5708556"/>
            <a:ext cx="4392613" cy="2525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（４）作成例</a:t>
            </a:r>
          </a:p>
        </p:txBody>
      </p:sp>
      <p:sp>
        <p:nvSpPr>
          <p:cNvPr id="73778" name="Rectangle 3"/>
          <p:cNvSpPr>
            <a:spLocks noChangeArrowheads="1"/>
          </p:cNvSpPr>
          <p:nvPr/>
        </p:nvSpPr>
        <p:spPr bwMode="auto">
          <a:xfrm>
            <a:off x="622771" y="6009258"/>
            <a:ext cx="4392613"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社内研修出欠確認</a:t>
            </a:r>
            <a:r>
              <a:rPr lang="en-US" altLang="ja-JP" sz="1200">
                <a:latin typeface="HG丸ｺﾞｼｯｸM-PRO" panose="020F0600000000000000" pitchFamily="50" charset="-128"/>
                <a:ea typeface="HG丸ｺﾞｼｯｸM-PRO" panose="020F0600000000000000" pitchFamily="50" charset="-128"/>
              </a:rPr>
              <a:t>PDPC</a:t>
            </a:r>
            <a:r>
              <a:rPr lang="ja-JP" altLang="en-US" sz="1200">
                <a:latin typeface="HG丸ｺﾞｼｯｸM-PRO" panose="020F0600000000000000" pitchFamily="50" charset="-128"/>
                <a:ea typeface="HG丸ｺﾞｼｯｸM-PRO" panose="020F0600000000000000" pitchFamily="50" charset="-128"/>
              </a:rPr>
              <a:t>　</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a:spLocks noChangeArrowheads="1"/>
          </p:cNvSpPr>
          <p:nvPr/>
        </p:nvSpPr>
        <p:spPr bwMode="auto">
          <a:xfrm>
            <a:off x="2060848" y="36513"/>
            <a:ext cx="26336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600" b="1" dirty="0">
                <a:latin typeface="HG丸ｺﾞｼｯｸM-PRO" panose="020F0600000000000000" pitchFamily="50" charset="-128"/>
                <a:ea typeface="HG丸ｺﾞｼｯｸM-PRO" panose="020F0600000000000000" pitchFamily="50" charset="-128"/>
              </a:rPr>
              <a:t>改正履歴</a:t>
            </a:r>
          </a:p>
        </p:txBody>
      </p:sp>
      <p:graphicFrame>
        <p:nvGraphicFramePr>
          <p:cNvPr id="7" name="表 6"/>
          <p:cNvGraphicFramePr>
            <a:graphicFrameLocks noGrp="1"/>
          </p:cNvGraphicFramePr>
          <p:nvPr>
            <p:extLst>
              <p:ext uri="{D42A27DB-BD31-4B8C-83A1-F6EECF244321}">
                <p14:modId xmlns:p14="http://schemas.microsoft.com/office/powerpoint/2010/main" val="3719751374"/>
              </p:ext>
            </p:extLst>
          </p:nvPr>
        </p:nvGraphicFramePr>
        <p:xfrm>
          <a:off x="116632" y="474112"/>
          <a:ext cx="6624736" cy="3388360"/>
        </p:xfrm>
        <a:graphic>
          <a:graphicData uri="http://schemas.openxmlformats.org/drawingml/2006/table">
            <a:tbl>
              <a:tblPr firstRow="1" bandRow="1">
                <a:tableStyleId>{5C22544A-7EE6-4342-B048-85BDC9FD1C3A}</a:tableStyleId>
              </a:tblPr>
              <a:tblGrid>
                <a:gridCol w="432048">
                  <a:extLst>
                    <a:ext uri="{9D8B030D-6E8A-4147-A177-3AD203B41FA5}">
                      <a16:colId xmlns:a16="http://schemas.microsoft.com/office/drawing/2014/main" val="77666810"/>
                    </a:ext>
                  </a:extLst>
                </a:gridCol>
                <a:gridCol w="1008112">
                  <a:extLst>
                    <a:ext uri="{9D8B030D-6E8A-4147-A177-3AD203B41FA5}">
                      <a16:colId xmlns:a16="http://schemas.microsoft.com/office/drawing/2014/main" val="3349052205"/>
                    </a:ext>
                  </a:extLst>
                </a:gridCol>
                <a:gridCol w="1512168">
                  <a:extLst>
                    <a:ext uri="{9D8B030D-6E8A-4147-A177-3AD203B41FA5}">
                      <a16:colId xmlns:a16="http://schemas.microsoft.com/office/drawing/2014/main" val="2074660445"/>
                    </a:ext>
                  </a:extLst>
                </a:gridCol>
                <a:gridCol w="2952328">
                  <a:extLst>
                    <a:ext uri="{9D8B030D-6E8A-4147-A177-3AD203B41FA5}">
                      <a16:colId xmlns:a16="http://schemas.microsoft.com/office/drawing/2014/main" val="3536145076"/>
                    </a:ext>
                  </a:extLst>
                </a:gridCol>
                <a:gridCol w="720080">
                  <a:extLst>
                    <a:ext uri="{9D8B030D-6E8A-4147-A177-3AD203B41FA5}">
                      <a16:colId xmlns:a16="http://schemas.microsoft.com/office/drawing/2014/main" val="3406666100"/>
                    </a:ext>
                  </a:extLst>
                </a:gridCol>
              </a:tblGrid>
              <a:tr h="230416">
                <a:tc>
                  <a:txBody>
                    <a:bodyPr/>
                    <a:lstStyle/>
                    <a:p>
                      <a:pPr algn="ctr"/>
                      <a:r>
                        <a:rPr kumimoji="1" lang="en-US" altLang="ja-JP" sz="1200" b="0" dirty="0">
                          <a:solidFill>
                            <a:schemeClr val="tx1"/>
                          </a:solidFill>
                        </a:rPr>
                        <a:t>No</a:t>
                      </a:r>
                      <a:endParaRPr kumimoji="1" lang="ja-JP" altLang="en-US" sz="12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a:solidFill>
                            <a:schemeClr val="tx1"/>
                          </a:solidFill>
                        </a:rPr>
                        <a:t>改正日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a:solidFill>
                            <a:schemeClr val="tx1"/>
                          </a:solidFill>
                        </a:rPr>
                        <a:t>改正箇所</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a:solidFill>
                            <a:schemeClr val="tx1"/>
                          </a:solidFill>
                        </a:rPr>
                        <a:t>内容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a:solidFill>
                            <a:schemeClr val="tx1"/>
                          </a:solidFill>
                        </a:rPr>
                        <a:t>改正者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62867575"/>
                  </a:ext>
                </a:extLst>
              </a:tr>
              <a:tr h="205264">
                <a:tc>
                  <a:txBody>
                    <a:bodyPr/>
                    <a:lstStyle/>
                    <a:p>
                      <a:pPr algn="ctr"/>
                      <a:r>
                        <a:rPr kumimoji="1" lang="en-US" altLang="ja-JP" sz="1200" b="0" dirty="0">
                          <a:solidFill>
                            <a:schemeClr val="tx1"/>
                          </a:solidFill>
                        </a:rPr>
                        <a:t>0</a:t>
                      </a: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b="0" dirty="0">
                          <a:solidFill>
                            <a:schemeClr val="tx1"/>
                          </a:solidFill>
                        </a:rPr>
                        <a:t>2011/6/16</a:t>
                      </a: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200" b="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200" b="0" dirty="0">
                          <a:solidFill>
                            <a:schemeClr val="tx1"/>
                          </a:solidFill>
                        </a:rPr>
                        <a:t>制定</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62807595"/>
                  </a:ext>
                </a:extLst>
              </a:tr>
              <a:tr h="218976">
                <a:tc>
                  <a:txBody>
                    <a:bodyPr/>
                    <a:lstStyle/>
                    <a:p>
                      <a:pPr algn="ctr"/>
                      <a:r>
                        <a:rPr kumimoji="1" lang="en-US" altLang="ja-JP" sz="1200" b="0" dirty="0">
                          <a:solidFill>
                            <a:schemeClr val="tx1"/>
                          </a:solidFill>
                        </a:rPr>
                        <a:t>1</a:t>
                      </a: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b="0" dirty="0">
                          <a:solidFill>
                            <a:schemeClr val="tx1"/>
                          </a:solidFill>
                        </a:rPr>
                        <a:t>2012/5/14</a:t>
                      </a: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25397021"/>
                  </a:ext>
                </a:extLst>
              </a:tr>
              <a:tr h="208176">
                <a:tc>
                  <a:txBody>
                    <a:bodyPr/>
                    <a:lstStyle/>
                    <a:p>
                      <a:pPr algn="ctr"/>
                      <a:r>
                        <a:rPr kumimoji="1" lang="en-US" altLang="ja-JP" sz="1200" b="0" dirty="0">
                          <a:solidFill>
                            <a:schemeClr val="tx1"/>
                          </a:solidFill>
                        </a:rPr>
                        <a:t>2</a:t>
                      </a: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b="0" dirty="0">
                          <a:solidFill>
                            <a:schemeClr val="tx1"/>
                          </a:solidFill>
                        </a:rPr>
                        <a:t>2013/5/29</a:t>
                      </a: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0224339"/>
                  </a:ext>
                </a:extLst>
              </a:tr>
              <a:tr h="197376">
                <a:tc>
                  <a:txBody>
                    <a:bodyPr/>
                    <a:lstStyle/>
                    <a:p>
                      <a:pPr algn="ctr"/>
                      <a:r>
                        <a:rPr kumimoji="1" lang="en-US" altLang="ja-JP" sz="1200" b="0" dirty="0">
                          <a:solidFill>
                            <a:schemeClr val="tx1"/>
                          </a:solidFill>
                        </a:rPr>
                        <a:t>3</a:t>
                      </a: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b="0" dirty="0">
                          <a:solidFill>
                            <a:schemeClr val="tx1"/>
                          </a:solidFill>
                        </a:rPr>
                        <a:t>2018/6/20</a:t>
                      </a: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66644835"/>
                  </a:ext>
                </a:extLst>
              </a:tr>
              <a:tr h="258584">
                <a:tc>
                  <a:txBody>
                    <a:bodyPr/>
                    <a:lstStyle/>
                    <a:p>
                      <a:pPr algn="ctr"/>
                      <a:r>
                        <a:rPr kumimoji="1" lang="en-US" altLang="ja-JP" sz="1200" b="0" dirty="0">
                          <a:solidFill>
                            <a:schemeClr val="tx1"/>
                          </a:solidFill>
                        </a:rPr>
                        <a:t>4</a:t>
                      </a: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b="0" dirty="0">
                          <a:solidFill>
                            <a:schemeClr val="tx1"/>
                          </a:solidFill>
                        </a:rPr>
                        <a:t>2018/7/31</a:t>
                      </a: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08721322"/>
                  </a:ext>
                </a:extLst>
              </a:tr>
              <a:tr h="247784">
                <a:tc>
                  <a:txBody>
                    <a:bodyPr/>
                    <a:lstStyle/>
                    <a:p>
                      <a:pPr algn="ctr"/>
                      <a:r>
                        <a:rPr kumimoji="1" lang="en-US" altLang="ja-JP" sz="1200" b="0" dirty="0">
                          <a:solidFill>
                            <a:schemeClr val="tx1"/>
                          </a:solidFill>
                        </a:rPr>
                        <a:t>5</a:t>
                      </a: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b="0" dirty="0">
                          <a:solidFill>
                            <a:schemeClr val="tx1"/>
                          </a:solidFill>
                        </a:rPr>
                        <a:t>2018/10/24</a:t>
                      </a: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4154213"/>
                  </a:ext>
                </a:extLst>
              </a:tr>
              <a:tr h="236984">
                <a:tc>
                  <a:txBody>
                    <a:bodyPr/>
                    <a:lstStyle/>
                    <a:p>
                      <a:pPr algn="ctr"/>
                      <a:r>
                        <a:rPr kumimoji="1" lang="en-US" altLang="ja-JP" sz="1200" b="0" dirty="0">
                          <a:solidFill>
                            <a:schemeClr val="tx1"/>
                          </a:solidFill>
                        </a:rPr>
                        <a:t>6</a:t>
                      </a: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b="0" dirty="0">
                          <a:solidFill>
                            <a:schemeClr val="tx1"/>
                          </a:solidFill>
                        </a:rPr>
                        <a:t>2019/2/19</a:t>
                      </a: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6883616"/>
                  </a:ext>
                </a:extLst>
              </a:tr>
              <a:tr h="301248">
                <a:tc>
                  <a:txBody>
                    <a:bodyPr/>
                    <a:lstStyle/>
                    <a:p>
                      <a:pPr algn="ctr"/>
                      <a:r>
                        <a:rPr kumimoji="1" lang="en-US" altLang="ja-JP" sz="1200" b="0" dirty="0">
                          <a:solidFill>
                            <a:schemeClr val="tx1"/>
                          </a:solidFill>
                        </a:rPr>
                        <a:t>7</a:t>
                      </a: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b="0" dirty="0">
                          <a:solidFill>
                            <a:schemeClr val="tx1"/>
                          </a:solidFill>
                        </a:rPr>
                        <a:t>2023/9/30</a:t>
                      </a: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b="0" dirty="0">
                          <a:solidFill>
                            <a:schemeClr val="tx1"/>
                          </a:solidFill>
                        </a:rPr>
                        <a:t>1) </a:t>
                      </a:r>
                      <a:r>
                        <a:rPr kumimoji="1" lang="ja-JP" altLang="en-US" sz="1200" b="0" dirty="0">
                          <a:solidFill>
                            <a:schemeClr val="tx1"/>
                          </a:solidFill>
                        </a:rPr>
                        <a:t>改正履歴</a:t>
                      </a:r>
                      <a:endParaRPr kumimoji="1" lang="en-US" altLang="ja-JP" sz="1200" b="0" dirty="0">
                        <a:solidFill>
                          <a:schemeClr val="tx1"/>
                        </a:solidFill>
                      </a:endParaRPr>
                    </a:p>
                    <a:p>
                      <a:pPr algn="l"/>
                      <a:r>
                        <a:rPr kumimoji="1" lang="en-US" altLang="ja-JP" sz="1200" b="0" dirty="0">
                          <a:solidFill>
                            <a:schemeClr val="tx1"/>
                          </a:solidFill>
                        </a:rPr>
                        <a:t>2) </a:t>
                      </a:r>
                      <a:r>
                        <a:rPr kumimoji="1" lang="ja-JP" altLang="en-US" sz="1200" b="0" dirty="0">
                          <a:solidFill>
                            <a:schemeClr val="tx1"/>
                          </a:solidFill>
                        </a:rPr>
                        <a:t>全体</a:t>
                      </a:r>
                      <a:endParaRPr kumimoji="1" lang="en-US" altLang="ja-JP" sz="1200" b="0" dirty="0">
                        <a:solidFill>
                          <a:schemeClr val="tx1"/>
                        </a:solidFill>
                      </a:endParaRPr>
                    </a:p>
                    <a:p>
                      <a:pPr algn="l"/>
                      <a:r>
                        <a:rPr kumimoji="1" lang="en-US" altLang="ja-JP" sz="1200" b="0" dirty="0">
                          <a:solidFill>
                            <a:schemeClr val="tx1"/>
                          </a:solidFill>
                        </a:rPr>
                        <a:t>3) </a:t>
                      </a:r>
                      <a:r>
                        <a:rPr kumimoji="1" lang="ja-JP" altLang="en-US" sz="1200" b="0" dirty="0">
                          <a:solidFill>
                            <a:schemeClr val="tx1"/>
                          </a:solidFill>
                        </a:rPr>
                        <a:t>課題達成型</a:t>
                      </a:r>
                      <a:r>
                        <a:rPr kumimoji="1" lang="en-US" altLang="ja-JP" sz="1200" b="0" dirty="0">
                          <a:solidFill>
                            <a:schemeClr val="tx1"/>
                          </a:solidFill>
                        </a:rPr>
                        <a:t>QC</a:t>
                      </a:r>
                      <a:br>
                        <a:rPr kumimoji="1" lang="en-US" altLang="ja-JP" sz="1200" b="0" dirty="0">
                          <a:solidFill>
                            <a:schemeClr val="tx1"/>
                          </a:solidFill>
                        </a:rPr>
                      </a:br>
                      <a:r>
                        <a:rPr kumimoji="1" lang="ja-JP" altLang="en-US" sz="1200" b="0" dirty="0">
                          <a:solidFill>
                            <a:schemeClr val="tx1"/>
                          </a:solidFill>
                        </a:rPr>
                        <a:t>　  ストーリー全般</a:t>
                      </a:r>
                      <a:endParaRPr kumimoji="1" lang="en-US" altLang="ja-JP"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b="0" dirty="0">
                          <a:solidFill>
                            <a:schemeClr val="tx1"/>
                          </a:solidFill>
                        </a:rPr>
                        <a:t>1) </a:t>
                      </a:r>
                      <a:r>
                        <a:rPr kumimoji="1" lang="ja-JP" altLang="en-US" sz="1200" b="0" dirty="0">
                          <a:solidFill>
                            <a:schemeClr val="tx1"/>
                          </a:solidFill>
                        </a:rPr>
                        <a:t>改正理由の明確化</a:t>
                      </a:r>
                      <a:endParaRPr kumimoji="1" lang="en-US" altLang="ja-JP" sz="1200" b="0" dirty="0">
                        <a:solidFill>
                          <a:schemeClr val="tx1"/>
                        </a:solidFill>
                      </a:endParaRPr>
                    </a:p>
                    <a:p>
                      <a:pPr algn="l"/>
                      <a:r>
                        <a:rPr kumimoji="1" lang="en-US" altLang="ja-JP" sz="1200" b="0" dirty="0">
                          <a:solidFill>
                            <a:schemeClr val="tx1"/>
                          </a:solidFill>
                        </a:rPr>
                        <a:t>2) </a:t>
                      </a:r>
                      <a:r>
                        <a:rPr kumimoji="1" lang="ja-JP" altLang="en-US" sz="1200" b="0" dirty="0">
                          <a:solidFill>
                            <a:schemeClr val="tx1"/>
                          </a:solidFill>
                        </a:rPr>
                        <a:t>文章の体裁を整え、図を見直し</a:t>
                      </a:r>
                      <a:endParaRPr kumimoji="1" lang="en-US" altLang="ja-JP" sz="1200" b="0" dirty="0">
                        <a:solidFill>
                          <a:schemeClr val="tx1"/>
                        </a:solidFill>
                      </a:endParaRPr>
                    </a:p>
                    <a:p>
                      <a:pPr algn="l"/>
                      <a:r>
                        <a:rPr kumimoji="1" lang="en-US" altLang="ja-JP" sz="1200" b="0" dirty="0">
                          <a:solidFill>
                            <a:schemeClr val="tx1"/>
                          </a:solidFill>
                        </a:rPr>
                        <a:t>3) </a:t>
                      </a:r>
                      <a:r>
                        <a:rPr kumimoji="1" lang="ja-JP" altLang="en-US" sz="1200" b="0" dirty="0">
                          <a:solidFill>
                            <a:schemeClr val="tx1"/>
                          </a:solidFill>
                        </a:rPr>
                        <a:t>「なぜなぜ」→「どこに」へ修正</a:t>
                      </a:r>
                      <a:endParaRPr kumimoji="1" lang="en-US" altLang="ja-JP"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900" b="0" dirty="0">
                          <a:solidFill>
                            <a:schemeClr val="tx1"/>
                          </a:solidFill>
                        </a:rPr>
                        <a:t>WG</a:t>
                      </a:r>
                      <a:r>
                        <a:rPr kumimoji="1" lang="ja-JP" altLang="en-US" sz="900" b="0" dirty="0">
                          <a:solidFill>
                            <a:schemeClr val="tx1"/>
                          </a:solidFill>
                        </a:rPr>
                        <a:t>ﾘｰﾀﾞｰ</a:t>
                      </a:r>
                      <a:endParaRPr kumimoji="1" lang="en-US" altLang="ja-JP" sz="900" b="0" dirty="0">
                        <a:solidFill>
                          <a:schemeClr val="tx1"/>
                        </a:solidFill>
                      </a:endParaRPr>
                    </a:p>
                    <a:p>
                      <a:pPr algn="ctr"/>
                      <a:r>
                        <a:rPr kumimoji="1" lang="ja-JP" altLang="en-US" sz="1200" b="0" dirty="0">
                          <a:solidFill>
                            <a:schemeClr val="tx1"/>
                          </a:solidFill>
                        </a:rPr>
                        <a:t>牧野</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77663764"/>
                  </a:ext>
                </a:extLst>
              </a:tr>
              <a:tr h="370840">
                <a:tc>
                  <a:txBody>
                    <a:bodyPr/>
                    <a:lstStyle/>
                    <a:p>
                      <a:pPr algn="ct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kumimoji="1" lang="ja-JP" altLang="en-US" sz="12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78576674"/>
                  </a:ext>
                </a:extLst>
              </a:tr>
            </a:tbl>
          </a:graphicData>
        </a:graphic>
      </p:graphicFrame>
    </p:spTree>
    <p:extLst>
      <p:ext uri="{BB962C8B-B14F-4D97-AF65-F5344CB8AC3E}">
        <p14:creationId xmlns:p14="http://schemas.microsoft.com/office/powerpoint/2010/main" val="364587055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96" name="Group 76"/>
          <p:cNvGraphicFramePr>
            <a:graphicFrameLocks noGrp="1"/>
          </p:cNvGraphicFramePr>
          <p:nvPr/>
        </p:nvGraphicFramePr>
        <p:xfrm>
          <a:off x="266700" y="200025"/>
          <a:ext cx="6335713" cy="9432926"/>
        </p:xfrm>
        <a:graphic>
          <a:graphicData uri="http://schemas.openxmlformats.org/drawingml/2006/table">
            <a:tbl>
              <a:tblPr/>
              <a:tblGrid>
                <a:gridCol w="1343272">
                  <a:extLst>
                    <a:ext uri="{9D8B030D-6E8A-4147-A177-3AD203B41FA5}">
                      <a16:colId xmlns:a16="http://schemas.microsoft.com/office/drawing/2014/main" val="20000"/>
                    </a:ext>
                  </a:extLst>
                </a:gridCol>
                <a:gridCol w="1447084">
                  <a:extLst>
                    <a:ext uri="{9D8B030D-6E8A-4147-A177-3AD203B41FA5}">
                      <a16:colId xmlns:a16="http://schemas.microsoft.com/office/drawing/2014/main" val="20001"/>
                    </a:ext>
                  </a:extLst>
                </a:gridCol>
                <a:gridCol w="3545357">
                  <a:extLst>
                    <a:ext uri="{9D8B030D-6E8A-4147-A177-3AD203B41FA5}">
                      <a16:colId xmlns:a16="http://schemas.microsoft.com/office/drawing/2014/main" val="20002"/>
                    </a:ext>
                  </a:extLst>
                </a:gridCol>
              </a:tblGrid>
              <a:tr h="284882">
                <a:tc gridSpan="2">
                  <a:txBody>
                    <a:bodyPr/>
                    <a:lstStyle>
                      <a:lvl1pPr algn="l" eaLnBrk="0" hangingPunct="0">
                        <a:spcBef>
                          <a:spcPct val="20000"/>
                        </a:spcBef>
                        <a:tabLst>
                          <a:tab pos="533400" algn="r"/>
                          <a:tab pos="2700338" algn="ctr"/>
                          <a:tab pos="5400675" algn="r"/>
                        </a:tabLst>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tabLst>
                          <a:tab pos="533400" algn="r"/>
                          <a:tab pos="2700338" algn="ctr"/>
                          <a:tab pos="5400675" algn="r"/>
                        </a:tabLst>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tabLst>
                          <a:tab pos="533400" algn="r"/>
                          <a:tab pos="2700338" algn="ctr"/>
                          <a:tab pos="5400675" algn="r"/>
                        </a:tabLst>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tabLst>
                          <a:tab pos="533400" algn="r"/>
                          <a:tab pos="2700338" algn="ctr"/>
                          <a:tab pos="5400675" algn="r"/>
                        </a:tabLst>
                        <a:defRPr kumimoji="1">
                          <a:solidFill>
                            <a:schemeClr val="tx1"/>
                          </a:solidFill>
                          <a:latin typeface="Arial" pitchFamily="34" charset="0"/>
                          <a:ea typeface="ＭＳ Ｐゴシック" pitchFamily="50" charset="-128"/>
                        </a:defRPr>
                      </a:lvl4pPr>
                      <a:lvl5pPr marL="2057400" indent="-228600" algn="l" eaLnBrk="0" hangingPunct="0">
                        <a:spcBef>
                          <a:spcPct val="20000"/>
                        </a:spcBef>
                        <a:tabLst>
                          <a:tab pos="533400" algn="r"/>
                          <a:tab pos="2700338" algn="ctr"/>
                          <a:tab pos="5400675" algn="r"/>
                        </a:tabLst>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tabLst>
                          <a:tab pos="533400" algn="r"/>
                          <a:tab pos="2700338" algn="ctr"/>
                          <a:tab pos="5400675" algn="r"/>
                        </a:tabLs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tabLst>
                          <a:tab pos="533400" algn="r"/>
                          <a:tab pos="2700338" algn="ctr"/>
                          <a:tab pos="5400675" algn="r"/>
                        </a:tabLs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tabLst>
                          <a:tab pos="533400" algn="r"/>
                          <a:tab pos="2700338" algn="ctr"/>
                          <a:tab pos="5400675" algn="r"/>
                        </a:tabLs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tabLst>
                          <a:tab pos="533400" algn="r"/>
                          <a:tab pos="2700338" algn="ctr"/>
                          <a:tab pos="5400675" algn="r"/>
                        </a:tabLst>
                        <a:defRPr kumimoji="1">
                          <a:solidFill>
                            <a:schemeClr val="tx1"/>
                          </a:solidFill>
                          <a:latin typeface="Arial"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533400" algn="r"/>
                          <a:tab pos="2700338" algn="ctr"/>
                          <a:tab pos="5400675" algn="r"/>
                        </a:tabLst>
                      </a:pPr>
                      <a:r>
                        <a:rPr kumimoji="1" lang="ja-JP" altLang="en-US" sz="1200" b="1" i="0" u="none" strike="noStrike" cap="none" normalizeH="0" baseline="0" dirty="0">
                          <a:ln>
                            <a:noFill/>
                          </a:ln>
                          <a:solidFill>
                            <a:schemeClr val="tx1"/>
                          </a:solidFill>
                          <a:effectLst/>
                          <a:latin typeface="HG丸ｺﾞｼｯｸM-PRO" pitchFamily="50" charset="-128"/>
                          <a:ea typeface="HG丸ｺﾞｼｯｸM-PRO" pitchFamily="50" charset="-128"/>
                        </a:rPr>
                        <a:t>問題解決の手順</a:t>
                      </a:r>
                      <a:endParaRPr kumimoji="1" lang="ja-JP" altLang="en-US" sz="24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T="49531" marB="4953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2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手順のポイント</a:t>
                      </a:r>
                      <a:endParaRPr kumimoji="1" lang="ja-JP" altLang="en-US" sz="2000" b="1"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txBody>
                  <a:tcPr marT="49531" marB="4953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208839">
                <a:tc rowSpan="2">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algn="ctr" eaLnBrk="1" hangingPunct="1">
                        <a:spcBef>
                          <a:spcPct val="0"/>
                        </a:spcBef>
                        <a:buFontTx/>
                        <a:buNone/>
                      </a:pPr>
                      <a:r>
                        <a:rPr lang="en-US" altLang="ja-JP" sz="1200" b="1" dirty="0">
                          <a:latin typeface="HG丸ｺﾞｼｯｸM-PRO" panose="020F0600000000000000" pitchFamily="50" charset="-128"/>
                          <a:ea typeface="HG丸ｺﾞｼｯｸM-PRO" panose="020F0600000000000000" pitchFamily="50" charset="-128"/>
                        </a:rPr>
                        <a:t>⑤</a:t>
                      </a:r>
                      <a:r>
                        <a:rPr lang="ja-JP" altLang="en-US" sz="1200" b="1" dirty="0">
                          <a:latin typeface="HG丸ｺﾞｼｯｸM-PRO" panose="020F0600000000000000" pitchFamily="50" charset="-128"/>
                          <a:ea typeface="HG丸ｺﾞｼｯｸM-PRO" panose="020F0600000000000000" pitchFamily="50" charset="-128"/>
                        </a:rPr>
                        <a:t>対策の</a:t>
                      </a:r>
                      <a:endParaRPr lang="en-US" altLang="ja-JP" sz="1200" b="1" dirty="0">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200" b="1" dirty="0">
                          <a:latin typeface="HG丸ｺﾞｼｯｸM-PRO" panose="020F0600000000000000" pitchFamily="50" charset="-128"/>
                          <a:ea typeface="HG丸ｺﾞｼｯｸM-PRO" panose="020F0600000000000000" pitchFamily="50" charset="-128"/>
                        </a:rPr>
                        <a:t>検討と実施</a:t>
                      </a:r>
                      <a:endParaRPr kumimoji="1" lang="en-US" altLang="ja-JP" sz="12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T="49531" marB="4953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2">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30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T="49531" marB="4953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絞り込んだ真の原因と対策の結びつき</a:t>
                      </a:r>
                      <a:endPar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創意工夫</a:t>
                      </a:r>
                      <a:r>
                        <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cs typeface="Times New Roman" pitchFamily="18" charset="0"/>
                        </a:rPr>
                        <a:t>………</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全員参加、衆知結集</a:t>
                      </a:r>
                      <a:endPar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応急対策と恒久対策（再発防止対策）明確化</a:t>
                      </a:r>
                      <a:endPar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　　　応急対策</a:t>
                      </a:r>
                      <a:r>
                        <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cs typeface="Times New Roman" pitchFamily="18" charset="0"/>
                        </a:rPr>
                        <a:t>……</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現象の除去</a:t>
                      </a:r>
                      <a:endPar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　　　恒久対策</a:t>
                      </a:r>
                      <a:r>
                        <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cs typeface="Times New Roman" pitchFamily="18" charset="0"/>
                        </a:rPr>
                        <a:t>……</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原因の除去</a:t>
                      </a:r>
                      <a:endPar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4.</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計画の立案</a:t>
                      </a:r>
                      <a:endParaRPr kumimoji="1" lang="ja-JP" altLang="en-US" sz="20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txBody>
                  <a:tcPr marT="49531" marB="4953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08839">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先ずは自力で</a:t>
                      </a:r>
                      <a:endPar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上司、スタッフの援助活用</a:t>
                      </a:r>
                      <a:endPar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粘り強く</a:t>
                      </a:r>
                      <a:endPar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4.</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対策と効果のからみ</a:t>
                      </a: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次対策、</a:t>
                      </a: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次対策、</a:t>
                      </a:r>
                      <a:endPar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実験、試行</a:t>
                      </a:r>
                      <a:endPar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5.</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教育訓練</a:t>
                      </a:r>
                      <a:endParaRPr kumimoji="1" lang="ja-JP" altLang="en-US" sz="20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txBody>
                  <a:tcPr marT="49531" marB="4953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208839">
                <a:tc rowSpan="2">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300" b="1" i="0" u="none" strike="noStrike" cap="none" normalizeH="0" baseline="0" dirty="0">
                          <a:ln>
                            <a:noFill/>
                          </a:ln>
                          <a:solidFill>
                            <a:schemeClr val="tx1"/>
                          </a:solidFill>
                          <a:effectLst/>
                          <a:latin typeface="HG丸ｺﾞｼｯｸM-PRO" pitchFamily="50" charset="-128"/>
                          <a:ea typeface="HG丸ｺﾞｼｯｸM-PRO" pitchFamily="50" charset="-128"/>
                        </a:rPr>
                        <a:t>⑥</a:t>
                      </a: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効果の確認</a:t>
                      </a:r>
                    </a:p>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endParaRPr>
                    </a:p>
                    <a:p>
                      <a:pPr marL="0" marR="0" lvl="0" indent="0" algn="ctr" defTabSz="914400" rtl="0" eaLnBrk="0" fontAlgn="base" latinLnBrk="0" hangingPunct="0">
                        <a:lnSpc>
                          <a:spcPct val="100000"/>
                        </a:lnSpc>
                        <a:spcBef>
                          <a:spcPct val="0"/>
                        </a:spcBef>
                        <a:spcAft>
                          <a:spcPct val="0"/>
                        </a:spcAft>
                        <a:buClrTx/>
                        <a:buSzTx/>
                        <a:buFontTx/>
                        <a:buNone/>
                        <a:tabLst/>
                      </a:pPr>
                      <a:r>
                        <a:rPr kumimoji="1" lang="ja-JP" altLang="en-US" sz="1200" b="1" i="0" u="none" strike="noStrike" cap="none" normalizeH="0" baseline="0" dirty="0">
                          <a:ln>
                            <a:noFill/>
                          </a:ln>
                          <a:solidFill>
                            <a:schemeClr val="tx1"/>
                          </a:solidFill>
                          <a:effectLst/>
                          <a:latin typeface="HG丸ｺﾞｼｯｸM-PRO" pitchFamily="50" charset="-128"/>
                          <a:ea typeface="HG丸ｺﾞｼｯｸM-PRO" pitchFamily="50" charset="-128"/>
                        </a:rPr>
                        <a:t>（活動の結果）</a:t>
                      </a:r>
                      <a:endParaRPr kumimoji="1" lang="ja-JP" altLang="en-US" sz="20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T="49531" marB="4953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2">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3000" b="1" i="0" u="none" strike="noStrike" cap="none" normalizeH="0" baseline="0">
                        <a:ln>
                          <a:noFill/>
                        </a:ln>
                        <a:solidFill>
                          <a:schemeClr val="tx1"/>
                        </a:solidFill>
                        <a:effectLst/>
                        <a:latin typeface="HG丸ｺﾞｼｯｸM-PRO" pitchFamily="50" charset="-128"/>
                        <a:ea typeface="HG丸ｺﾞｼｯｸM-PRO" pitchFamily="50" charset="-128"/>
                      </a:endParaRPr>
                    </a:p>
                  </a:txBody>
                  <a:tcPr marT="49531" marB="4953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効果のとらえ方、示し方</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　　　　</a:t>
                      </a:r>
                      <a:r>
                        <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cs typeface="Times New Roman" pitchFamily="18" charset="0"/>
                        </a:rPr>
                        <a:t>…</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現状把握と同じものさしで</a:t>
                      </a:r>
                      <a:endPar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目標と比較</a:t>
                      </a:r>
                      <a:endPar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効果は対策ごとに把握</a:t>
                      </a:r>
                      <a:endPar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4.</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二次的効果の把握も</a:t>
                      </a:r>
                      <a:endPar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5.</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効果が得られなかったら、解析から見直す</a:t>
                      </a:r>
                    </a:p>
                  </a:txBody>
                  <a:tcPr marT="49531" marB="4953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39257">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個人またはサークルレベル</a:t>
                      </a:r>
                      <a:endParaRPr kumimoji="1" lang="ja-JP" altLang="en-US" sz="11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職場レベル</a:t>
                      </a:r>
                      <a:endParaRPr kumimoji="1" lang="ja-JP" altLang="en-US" sz="11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会社レベル</a:t>
                      </a:r>
                      <a:endParaRPr kumimoji="1" lang="ja-JP" altLang="en-US" sz="11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4.</a:t>
                      </a:r>
                      <a:r>
                        <a:rPr kumimoji="1" lang="ja-JP" altLang="en-US"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地域レベル</a:t>
                      </a:r>
                      <a:endParaRPr kumimoji="1" lang="ja-JP" altLang="en-US" sz="20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endParaRPr>
                    </a:p>
                  </a:txBody>
                  <a:tcPr marT="49531" marB="4953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54465">
                <a:tc rowSpan="4">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⑦標準化と</a:t>
                      </a:r>
                      <a:endParaRPr kumimoji="1" lang="en-US" altLang="ja-JP" sz="1300" b="1" i="0" u="none" strike="noStrike" cap="none" normalizeH="0" baseline="0" dirty="0">
                        <a:ln>
                          <a:noFill/>
                        </a:ln>
                        <a:solidFill>
                          <a:schemeClr val="tx1"/>
                        </a:solidFill>
                        <a:effectLst/>
                        <a:latin typeface="HG丸ｺﾞｼｯｸM-PRO" pitchFamily="50" charset="-128"/>
                        <a:ea typeface="HG丸ｺﾞｼｯｸM-PRO"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管理の定着</a:t>
                      </a:r>
                    </a:p>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en-US" sz="2000" b="1" i="0" u="none" strike="noStrike" cap="none" normalizeH="0" baseline="0" dirty="0">
                        <a:ln>
                          <a:noFill/>
                        </a:ln>
                        <a:solidFill>
                          <a:schemeClr val="tx1"/>
                        </a:solidFill>
                        <a:effectLst/>
                        <a:latin typeface="HG丸ｺﾞｼｯｸM-PRO" pitchFamily="50" charset="-128"/>
                        <a:ea typeface="HG丸ｺﾞｼｯｸM-PRO" pitchFamily="50" charset="-128"/>
                      </a:endParaRPr>
                    </a:p>
                  </a:txBody>
                  <a:tcPr marT="49531" marB="4953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4">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3000" b="1" i="0" u="none" strike="noStrike" cap="none" normalizeH="0" baseline="0">
                        <a:ln>
                          <a:noFill/>
                        </a:ln>
                        <a:solidFill>
                          <a:schemeClr val="tx1"/>
                        </a:solidFill>
                        <a:effectLst/>
                        <a:latin typeface="HG丸ｺﾞｼｯｸM-PRO" pitchFamily="50" charset="-128"/>
                        <a:ea typeface="HG丸ｺﾞｼｯｸM-PRO" pitchFamily="50" charset="-128"/>
                      </a:endParaRPr>
                    </a:p>
                  </a:txBody>
                  <a:tcPr marT="49531" marB="4953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５Ｗ１Ｈ</a:t>
                      </a:r>
                      <a:endParaRPr kumimoji="1" lang="ja-JP" altLang="en-US" sz="11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関連部門との連携</a:t>
                      </a:r>
                      <a:endParaRPr kumimoji="1" lang="ja-JP" altLang="en-US" sz="11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実施時期の明確化</a:t>
                      </a:r>
                      <a:endParaRPr kumimoji="1" lang="ja-JP" altLang="en-US" sz="20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endParaRPr>
                    </a:p>
                  </a:txBody>
                  <a:tcPr marT="49531" marB="4953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839257">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書類上の手続きを大切に</a:t>
                      </a:r>
                      <a:r>
                        <a:rPr kumimoji="1" lang="en-US" altLang="ja-JP"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a:t>
                      </a:r>
                      <a:r>
                        <a:rPr kumimoji="1" lang="ja-JP" altLang="en-US"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新設</a:t>
                      </a:r>
                      <a:r>
                        <a:rPr kumimoji="1" lang="en-US" altLang="ja-JP"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a:t>
                      </a:r>
                      <a:r>
                        <a:rPr kumimoji="1" lang="ja-JP" altLang="en-US"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改訂</a:t>
                      </a:r>
                      <a:r>
                        <a:rPr kumimoji="1" lang="en-US" altLang="ja-JP"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a:t>
                      </a:r>
                      <a:r>
                        <a:rPr kumimoji="1" lang="ja-JP" altLang="en-US"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廃止の手続き</a:t>
                      </a:r>
                      <a:r>
                        <a:rPr kumimoji="1" lang="en-US" altLang="ja-JP"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a:t>
                      </a:r>
                      <a:endParaRPr kumimoji="1" lang="en-US" altLang="ja-JP" sz="11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切替え期日の連絡の徹底（混乱防止）</a:t>
                      </a:r>
                      <a:endParaRPr kumimoji="1" lang="ja-JP" altLang="en-US" sz="11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3.</a:t>
                      </a:r>
                      <a:r>
                        <a:rPr kumimoji="1" lang="ja-JP" altLang="en-US"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関係者の教育・訓練</a:t>
                      </a:r>
                      <a:endParaRPr kumimoji="1" lang="ja-JP" altLang="en-US" sz="20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endParaRPr>
                    </a:p>
                  </a:txBody>
                  <a:tcPr marT="49531" marB="4953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654465">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確実に実施する</a:t>
                      </a:r>
                      <a:r>
                        <a:rPr kumimoji="1" lang="en-US" altLang="ja-JP" sz="1200" b="0" i="0" u="none" strike="noStrike" cap="none" normalizeH="0" baseline="0">
                          <a:ln>
                            <a:noFill/>
                          </a:ln>
                          <a:solidFill>
                            <a:schemeClr val="tx1"/>
                          </a:solidFill>
                          <a:effectLst/>
                          <a:latin typeface="HG丸ｺﾞｼｯｸM-PRO" panose="020F0400000000000000" pitchFamily="50" charset="-128"/>
                          <a:ea typeface="HG丸ｺﾞｼｯｸM-PRO" panose="020F0400000000000000" pitchFamily="50" charset="-128"/>
                          <a:cs typeface="Times New Roman" pitchFamily="18" charset="0"/>
                        </a:rPr>
                        <a:t>………</a:t>
                      </a:r>
                      <a:r>
                        <a:rPr kumimoji="1" lang="ja-JP" altLang="en-US"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確実にやる工夫</a:t>
                      </a:r>
                      <a:endParaRPr kumimoji="1" lang="ja-JP" altLang="en-US" sz="11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フールプルーフ化、フェイルセーフ化</a:t>
                      </a:r>
                      <a:endParaRPr kumimoji="1" lang="ja-JP" altLang="en-US" sz="11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2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rPr>
                        <a:t>　フェイルソフト化、ポカヨケ</a:t>
                      </a:r>
                      <a:endParaRPr kumimoji="1" lang="ja-JP" altLang="en-US" sz="2000" b="0" i="0" u="none" strike="noStrike" cap="none" normalizeH="0" baseline="0">
                        <a:ln>
                          <a:noFill/>
                        </a:ln>
                        <a:solidFill>
                          <a:schemeClr val="tx1"/>
                        </a:solidFill>
                        <a:effectLst/>
                        <a:latin typeface="HG丸ｺﾞｼｯｸM-PRO" pitchFamily="50" charset="-128"/>
                        <a:ea typeface="HG丸ｺﾞｼｯｸM-PRO" pitchFamily="50" charset="-128"/>
                        <a:cs typeface="Times New Roman" pitchFamily="18" charset="0"/>
                      </a:endParaRPr>
                    </a:p>
                  </a:txBody>
                  <a:tcPr marT="49531" marB="4953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570688">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1.</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実施状況のチェック体制の確立</a:t>
                      </a:r>
                      <a:endParaRPr kumimoji="1" lang="ja-JP" altLang="en-US" sz="11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2.</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日常管理体制への取り組み</a:t>
                      </a:r>
                      <a:r>
                        <a:rPr kumimoji="1" lang="en-US" altLang="ja-JP" sz="1200" b="0" i="0" u="none" strike="noStrike" cap="none" normalizeH="0" baseline="0" dirty="0">
                          <a:ln>
                            <a:noFill/>
                          </a:ln>
                          <a:solidFill>
                            <a:schemeClr val="tx1"/>
                          </a:solidFill>
                          <a:effectLst/>
                          <a:latin typeface="HG丸ｺﾞｼｯｸM-PRO" panose="020F0400000000000000" pitchFamily="50" charset="-128"/>
                          <a:ea typeface="HG丸ｺﾞｼｯｸM-PRO" panose="020F0400000000000000" pitchFamily="50" charset="-128"/>
                          <a:cs typeface="Times New Roman" pitchFamily="18" charset="0"/>
                        </a:rPr>
                        <a:t>…</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rPr>
                        <a:t>グラフ、管理図</a:t>
                      </a:r>
                      <a:endParaRPr kumimoji="1" lang="ja-JP" altLang="en-US" sz="2000" b="0" i="0" u="none" strike="noStrike" cap="none" normalizeH="0" baseline="0" dirty="0">
                        <a:ln>
                          <a:noFill/>
                        </a:ln>
                        <a:solidFill>
                          <a:schemeClr val="tx1"/>
                        </a:solidFill>
                        <a:effectLst/>
                        <a:latin typeface="HG丸ｺﾞｼｯｸM-PRO" pitchFamily="50" charset="-128"/>
                        <a:ea typeface="HG丸ｺﾞｼｯｸM-PRO" pitchFamily="50" charset="-128"/>
                        <a:cs typeface="Times New Roman" pitchFamily="18" charset="0"/>
                      </a:endParaRPr>
                    </a:p>
                  </a:txBody>
                  <a:tcPr marT="49531" marB="4953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654465">
                <a:tc rowSpan="3">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反省と</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300" b="1" i="0" u="none" strike="noStrike" cap="none" normalizeH="0" baseline="0" dirty="0">
                          <a:ln>
                            <a:noFill/>
                          </a:ln>
                          <a:solidFill>
                            <a:schemeClr val="tx1"/>
                          </a:solidFill>
                          <a:effectLst/>
                          <a:latin typeface="HG丸ｺﾞｼｯｸM-PRO" pitchFamily="50" charset="-128"/>
                          <a:ea typeface="HG丸ｺﾞｼｯｸM-PRO" pitchFamily="50" charset="-128"/>
                        </a:rPr>
                        <a:t>今後の進め方</a:t>
                      </a:r>
                    </a:p>
                  </a:txBody>
                  <a:tcPr marT="49531" marB="4953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3">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3000" b="1" i="0" u="none" strike="noStrike" cap="none" normalizeH="0" baseline="0">
                        <a:ln>
                          <a:noFill/>
                        </a:ln>
                        <a:solidFill>
                          <a:schemeClr val="tx1"/>
                        </a:solidFill>
                        <a:effectLst/>
                        <a:latin typeface="HG丸ｺﾞｼｯｸM-PRO" pitchFamily="50" charset="-128"/>
                        <a:ea typeface="HG丸ｺﾞｼｯｸM-PRO" pitchFamily="50" charset="-128"/>
                      </a:endParaRPr>
                    </a:p>
                  </a:txBody>
                  <a:tcPr marT="49531" marB="4953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rPr>
                        <a:t>1.</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rPr>
                        <a:t>計画と実績の差</a:t>
                      </a: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rPr>
                        <a:t>2.</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rPr>
                        <a:t>問題解決のステップでの活動の反省</a:t>
                      </a: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rPr>
                        <a:t>3.</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rPr>
                        <a:t>サークル運営上の反省</a:t>
                      </a:r>
                    </a:p>
                  </a:txBody>
                  <a:tcPr marT="49531" marB="4953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654465">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itchFamily="50" charset="-128"/>
                          <a:ea typeface="HG丸ｺﾞｼｯｸM-PRO" pitchFamily="50" charset="-128"/>
                        </a:rPr>
                        <a:t>1.</a:t>
                      </a:r>
                      <a:r>
                        <a:rPr kumimoji="1" lang="ja-JP" altLang="en-US" sz="1200" b="0" i="0" u="none" strike="noStrike" cap="none" normalizeH="0" baseline="0">
                          <a:ln>
                            <a:noFill/>
                          </a:ln>
                          <a:solidFill>
                            <a:schemeClr val="tx1"/>
                          </a:solidFill>
                          <a:effectLst/>
                          <a:latin typeface="HG丸ｺﾞｼｯｸM-PRO" pitchFamily="50" charset="-128"/>
                          <a:ea typeface="HG丸ｺﾞｼｯｸM-PRO" pitchFamily="50" charset="-128"/>
                        </a:rPr>
                        <a:t>活動の反省をどう今後の活動に生かすか</a:t>
                      </a: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itchFamily="50" charset="-128"/>
                          <a:ea typeface="HG丸ｺﾞｼｯｸM-PRO" pitchFamily="50" charset="-128"/>
                        </a:rPr>
                        <a:t>2.</a:t>
                      </a:r>
                      <a:r>
                        <a:rPr kumimoji="1" lang="ja-JP" altLang="en-US" sz="1200" b="0" i="0" u="none" strike="noStrike" cap="none" normalizeH="0" baseline="0">
                          <a:ln>
                            <a:noFill/>
                          </a:ln>
                          <a:solidFill>
                            <a:schemeClr val="tx1"/>
                          </a:solidFill>
                          <a:effectLst/>
                          <a:latin typeface="HG丸ｺﾞｼｯｸM-PRO" pitchFamily="50" charset="-128"/>
                          <a:ea typeface="HG丸ｺﾞｼｯｸM-PRO" pitchFamily="50" charset="-128"/>
                        </a:rPr>
                        <a:t>残された問題点を明確に</a:t>
                      </a: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a:ln>
                            <a:noFill/>
                          </a:ln>
                          <a:solidFill>
                            <a:schemeClr val="tx1"/>
                          </a:solidFill>
                          <a:effectLst/>
                          <a:latin typeface="HG丸ｺﾞｼｯｸM-PRO" pitchFamily="50" charset="-128"/>
                          <a:ea typeface="HG丸ｺﾞｼｯｸM-PRO" pitchFamily="50" charset="-128"/>
                        </a:rPr>
                        <a:t>3.</a:t>
                      </a:r>
                      <a:r>
                        <a:rPr kumimoji="1" lang="ja-JP" altLang="en-US" sz="1200" b="0" i="0" u="none" strike="noStrike" cap="none" normalizeH="0" baseline="0">
                          <a:ln>
                            <a:noFill/>
                          </a:ln>
                          <a:solidFill>
                            <a:schemeClr val="tx1"/>
                          </a:solidFill>
                          <a:effectLst/>
                          <a:latin typeface="HG丸ｺﾞｼｯｸM-PRO" pitchFamily="50" charset="-128"/>
                          <a:ea typeface="HG丸ｺﾞｼｯｸM-PRO" pitchFamily="50" charset="-128"/>
                        </a:rPr>
                        <a:t>得られた効果を水平展開</a:t>
                      </a:r>
                    </a:p>
                  </a:txBody>
                  <a:tcPr marT="49531" marB="4953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654465">
                <a:tc vMerge="1">
                  <a:txBody>
                    <a:bodyPr/>
                    <a:lstStyle/>
                    <a:p>
                      <a:endParaRPr kumimoji="1" lang="ja-JP" altLang="en-US"/>
                    </a:p>
                  </a:txBody>
                  <a:tcPr/>
                </a:tc>
                <a:tc vMerge="1">
                  <a:txBody>
                    <a:bodyPr/>
                    <a:lstStyle/>
                    <a:p>
                      <a:endParaRPr kumimoji="1" lang="ja-JP" altLang="en-US"/>
                    </a:p>
                  </a:txBody>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rPr>
                        <a:t>1.</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rPr>
                        <a:t>反省を今後に生かす：</a:t>
                      </a: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rPr>
                        <a:t>QC</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rPr>
                        <a:t>的な考え方</a:t>
                      </a: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rPr>
                        <a:t>2.</a:t>
                      </a: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rPr>
                        <a:t>サークル成長へ大きく寄与：</a:t>
                      </a:r>
                      <a:endPar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HG丸ｺﾞｼｯｸM-PRO" pitchFamily="50" charset="-128"/>
                          <a:ea typeface="HG丸ｺﾞｼｯｸM-PRO" pitchFamily="50" charset="-128"/>
                        </a:rPr>
                        <a:t>　　　　　　　　　　サークル活動</a:t>
                      </a:r>
                      <a:r>
                        <a:rPr kumimoji="1" lang="en-US" altLang="ja-JP" sz="1200" b="0" i="0" u="none" strike="noStrike" cap="none" normalizeH="0" baseline="0" dirty="0">
                          <a:ln>
                            <a:noFill/>
                          </a:ln>
                          <a:solidFill>
                            <a:schemeClr val="tx1"/>
                          </a:solidFill>
                          <a:effectLst/>
                          <a:latin typeface="HG丸ｺﾞｼｯｸM-PRO" pitchFamily="50" charset="-128"/>
                          <a:ea typeface="HG丸ｺﾞｼｯｸM-PRO" pitchFamily="50" charset="-128"/>
                        </a:rPr>
                        <a:t>PDCA</a:t>
                      </a:r>
                    </a:p>
                  </a:txBody>
                  <a:tcPr marT="49531" marB="4953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bl>
          </a:graphicData>
        </a:graphic>
      </p:graphicFrame>
      <p:sp>
        <p:nvSpPr>
          <p:cNvPr id="11306" name="Text Box 14"/>
          <p:cNvSpPr txBox="1">
            <a:spLocks noChangeArrowheads="1"/>
          </p:cNvSpPr>
          <p:nvPr/>
        </p:nvSpPr>
        <p:spPr bwMode="auto">
          <a:xfrm>
            <a:off x="1668463" y="4135438"/>
            <a:ext cx="1323975" cy="287337"/>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無形効果の把握</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11307" name="Text Box 13"/>
          <p:cNvSpPr txBox="1">
            <a:spLocks noChangeArrowheads="1"/>
          </p:cNvSpPr>
          <p:nvPr/>
        </p:nvSpPr>
        <p:spPr bwMode="auto">
          <a:xfrm>
            <a:off x="1668463" y="3082925"/>
            <a:ext cx="1323975" cy="287338"/>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有形効果の把握</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11308" name="Text Box 9"/>
          <p:cNvSpPr txBox="1">
            <a:spLocks noChangeArrowheads="1"/>
          </p:cNvSpPr>
          <p:nvPr/>
        </p:nvSpPr>
        <p:spPr bwMode="auto">
          <a:xfrm>
            <a:off x="1687513" y="5026025"/>
            <a:ext cx="1323975" cy="287338"/>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標　準　化</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11309" name="Text Box 7"/>
          <p:cNvSpPr txBox="1">
            <a:spLocks noChangeArrowheads="1"/>
          </p:cNvSpPr>
          <p:nvPr/>
        </p:nvSpPr>
        <p:spPr bwMode="auto">
          <a:xfrm>
            <a:off x="1668463" y="5735638"/>
            <a:ext cx="1323975" cy="287337"/>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周　知　徹　底</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11310" name="Text Box 5"/>
          <p:cNvSpPr txBox="1">
            <a:spLocks noChangeArrowheads="1"/>
          </p:cNvSpPr>
          <p:nvPr/>
        </p:nvSpPr>
        <p:spPr bwMode="auto">
          <a:xfrm>
            <a:off x="1668463" y="6378575"/>
            <a:ext cx="1323975" cy="287338"/>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実　　施</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11311" name="Text Box 4"/>
          <p:cNvSpPr txBox="1">
            <a:spLocks noChangeArrowheads="1"/>
          </p:cNvSpPr>
          <p:nvPr/>
        </p:nvSpPr>
        <p:spPr bwMode="auto">
          <a:xfrm>
            <a:off x="1668463" y="7061200"/>
            <a:ext cx="1323975" cy="287338"/>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管 理 の 定 着</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11312" name="Text Box 22"/>
          <p:cNvSpPr txBox="1">
            <a:spLocks noChangeArrowheads="1"/>
          </p:cNvSpPr>
          <p:nvPr/>
        </p:nvSpPr>
        <p:spPr bwMode="auto">
          <a:xfrm>
            <a:off x="1662113" y="698500"/>
            <a:ext cx="1323975" cy="287338"/>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対 策 の 立 案</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11313" name="Text Box 17"/>
          <p:cNvSpPr txBox="1">
            <a:spLocks noChangeArrowheads="1"/>
          </p:cNvSpPr>
          <p:nvPr/>
        </p:nvSpPr>
        <p:spPr bwMode="auto">
          <a:xfrm>
            <a:off x="1668463" y="1855788"/>
            <a:ext cx="1323975" cy="287337"/>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対 策 の 実 施</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11314" name="Text Box 245"/>
          <p:cNvSpPr txBox="1">
            <a:spLocks noChangeArrowheads="1"/>
          </p:cNvSpPr>
          <p:nvPr/>
        </p:nvSpPr>
        <p:spPr bwMode="auto">
          <a:xfrm>
            <a:off x="1662113" y="7750175"/>
            <a:ext cx="1323975" cy="287338"/>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活 動 の 反 省</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11315" name="Text Box 246"/>
          <p:cNvSpPr txBox="1">
            <a:spLocks noChangeArrowheads="1"/>
          </p:cNvSpPr>
          <p:nvPr/>
        </p:nvSpPr>
        <p:spPr bwMode="auto">
          <a:xfrm>
            <a:off x="1662113" y="8386763"/>
            <a:ext cx="1323975" cy="287337"/>
          </a:xfrm>
          <a:prstGeom prst="rect">
            <a:avLst/>
          </a:prstGeom>
          <a:solidFill>
            <a:srgbClr val="FFFFFF"/>
          </a:solidFill>
          <a:ln w="9525">
            <a:solidFill>
              <a:srgbClr val="000000"/>
            </a:solidFill>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今 後 の 計 画</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11316" name="Text Box 249"/>
          <p:cNvSpPr txBox="1">
            <a:spLocks noChangeArrowheads="1"/>
          </p:cNvSpPr>
          <p:nvPr/>
        </p:nvSpPr>
        <p:spPr bwMode="auto">
          <a:xfrm>
            <a:off x="1662113" y="9032875"/>
            <a:ext cx="1323975" cy="528638"/>
          </a:xfrm>
          <a:prstGeom prst="rect">
            <a:avLst/>
          </a:prstGeom>
          <a:solidFill>
            <a:srgbClr val="FFFFFF"/>
          </a:solidFill>
          <a:ln w="9525">
            <a:solidFill>
              <a:srgbClr val="000000"/>
            </a:solidFill>
            <a:prstDash val="dash"/>
            <a:miter lim="800000"/>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latin typeface="HG丸ｺﾞｼｯｸM-PRO" panose="020F0600000000000000" pitchFamily="50" charset="-128"/>
                <a:ea typeface="HG丸ｺﾞｼｯｸM-PRO" panose="020F0600000000000000" pitchFamily="50" charset="-128"/>
                <a:cs typeface="Times New Roman" panose="02020603050405020304" pitchFamily="18" charset="0"/>
              </a:rPr>
              <a:t>反省を次の活動へ生かす</a:t>
            </a:r>
            <a:endParaRPr lang="ja-JP" altLang="en-US" sz="1800" b="1">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sp>
        <p:nvSpPr>
          <p:cNvPr id="11317" name="大かっこ 1"/>
          <p:cNvSpPr>
            <a:spLocks noChangeArrowheads="1"/>
          </p:cNvSpPr>
          <p:nvPr/>
        </p:nvSpPr>
        <p:spPr bwMode="auto">
          <a:xfrm>
            <a:off x="381000" y="6750050"/>
            <a:ext cx="1104900" cy="531813"/>
          </a:xfrm>
          <a:prstGeom prst="bracketPair">
            <a:avLst>
              <a:gd name="adj" fmla="val 16667"/>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100" b="1">
                <a:solidFill>
                  <a:srgbClr val="000000"/>
                </a:solidFill>
                <a:latin typeface="HG丸ｺﾞｼｯｸM-PRO" panose="020F0600000000000000" pitchFamily="50" charset="-128"/>
                <a:ea typeface="HG丸ｺﾞｼｯｸM-PRO" panose="020F0600000000000000" pitchFamily="50" charset="-128"/>
              </a:rPr>
              <a:t>もとに戻らないための対策</a:t>
            </a:r>
            <a:endParaRPr lang="ja-JP" altLang="en-US" sz="1800" b="1">
              <a:solidFill>
                <a:srgbClr val="000000"/>
              </a:solidFill>
              <a:latin typeface="HG丸ｺﾞｼｯｸM-PRO" panose="020F0600000000000000" pitchFamily="50" charset="-128"/>
              <a:ea typeface="HG丸ｺﾞｼｯｸM-PRO" panose="020F0600000000000000" pitchFamily="50" charset="-128"/>
            </a:endParaRPr>
          </a:p>
        </p:txBody>
      </p:sp>
      <p:sp>
        <p:nvSpPr>
          <p:cNvPr id="11318" name="矢印: 下 2"/>
          <p:cNvSpPr>
            <a:spLocks noChangeArrowheads="1"/>
          </p:cNvSpPr>
          <p:nvPr/>
        </p:nvSpPr>
        <p:spPr bwMode="auto">
          <a:xfrm>
            <a:off x="2090738" y="1312863"/>
            <a:ext cx="484187" cy="252412"/>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11319" name="矢印: 下 3"/>
          <p:cNvSpPr>
            <a:spLocks noChangeArrowheads="1"/>
          </p:cNvSpPr>
          <p:nvPr/>
        </p:nvSpPr>
        <p:spPr bwMode="auto">
          <a:xfrm>
            <a:off x="2106613" y="2417763"/>
            <a:ext cx="485775" cy="252412"/>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11320" name="矢印: 下 4"/>
          <p:cNvSpPr>
            <a:spLocks noChangeArrowheads="1"/>
          </p:cNvSpPr>
          <p:nvPr/>
        </p:nvSpPr>
        <p:spPr bwMode="auto">
          <a:xfrm>
            <a:off x="2078038" y="3706813"/>
            <a:ext cx="484187" cy="252412"/>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11321" name="矢印: 下 5"/>
          <p:cNvSpPr>
            <a:spLocks noChangeArrowheads="1"/>
          </p:cNvSpPr>
          <p:nvPr/>
        </p:nvSpPr>
        <p:spPr bwMode="auto">
          <a:xfrm>
            <a:off x="2078038" y="4567238"/>
            <a:ext cx="484187" cy="252412"/>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11322" name="矢印: 下 6"/>
          <p:cNvSpPr>
            <a:spLocks noChangeArrowheads="1"/>
          </p:cNvSpPr>
          <p:nvPr/>
        </p:nvSpPr>
        <p:spPr bwMode="auto">
          <a:xfrm>
            <a:off x="2078038" y="5430838"/>
            <a:ext cx="484187" cy="250825"/>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11323" name="矢印: 下 7"/>
          <p:cNvSpPr>
            <a:spLocks noChangeArrowheads="1"/>
          </p:cNvSpPr>
          <p:nvPr/>
        </p:nvSpPr>
        <p:spPr bwMode="auto">
          <a:xfrm>
            <a:off x="2078038" y="6086475"/>
            <a:ext cx="484187" cy="252413"/>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11324" name="矢印: 下 8"/>
          <p:cNvSpPr>
            <a:spLocks noChangeArrowheads="1"/>
          </p:cNvSpPr>
          <p:nvPr/>
        </p:nvSpPr>
        <p:spPr bwMode="auto">
          <a:xfrm>
            <a:off x="2078038" y="6745288"/>
            <a:ext cx="484187" cy="252412"/>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11325" name="矢印: 下 9"/>
          <p:cNvSpPr>
            <a:spLocks noChangeArrowheads="1"/>
          </p:cNvSpPr>
          <p:nvPr/>
        </p:nvSpPr>
        <p:spPr bwMode="auto">
          <a:xfrm>
            <a:off x="2078038" y="7389813"/>
            <a:ext cx="484187" cy="252412"/>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11326" name="矢印: 下 10"/>
          <p:cNvSpPr>
            <a:spLocks noChangeArrowheads="1"/>
          </p:cNvSpPr>
          <p:nvPr/>
        </p:nvSpPr>
        <p:spPr bwMode="auto">
          <a:xfrm>
            <a:off x="2078038" y="8085138"/>
            <a:ext cx="484187" cy="252412"/>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11327" name="矢印: 下 11"/>
          <p:cNvSpPr>
            <a:spLocks noChangeArrowheads="1"/>
          </p:cNvSpPr>
          <p:nvPr/>
        </p:nvSpPr>
        <p:spPr bwMode="auto">
          <a:xfrm>
            <a:off x="2078038" y="8732838"/>
            <a:ext cx="484187" cy="252412"/>
          </a:xfrm>
          <a:prstGeom prst="downArrow">
            <a:avLst>
              <a:gd name="adj1" fmla="val 50000"/>
              <a:gd name="adj2" fmla="val 50000"/>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11328" name="大かっこ 1"/>
          <p:cNvSpPr>
            <a:spLocks noChangeArrowheads="1"/>
          </p:cNvSpPr>
          <p:nvPr/>
        </p:nvSpPr>
        <p:spPr bwMode="auto">
          <a:xfrm>
            <a:off x="381000" y="2152650"/>
            <a:ext cx="1104900" cy="530225"/>
          </a:xfrm>
          <a:prstGeom prst="bracketPair">
            <a:avLst>
              <a:gd name="adj" fmla="val 16667"/>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100" b="1">
                <a:solidFill>
                  <a:srgbClr val="000000"/>
                </a:solidFill>
                <a:latin typeface="HG丸ｺﾞｼｯｸM-PRO" panose="020F0600000000000000" pitchFamily="50" charset="-128"/>
                <a:ea typeface="HG丸ｺﾞｼｯｸM-PRO" panose="020F0600000000000000" pitchFamily="50" charset="-128"/>
              </a:rPr>
              <a:t>悪くなった事</a:t>
            </a:r>
          </a:p>
          <a:p>
            <a:pPr>
              <a:spcBef>
                <a:spcPct val="0"/>
              </a:spcBef>
              <a:buFontTx/>
              <a:buNone/>
            </a:pPr>
            <a:r>
              <a:rPr lang="ja-JP" altLang="en-US" sz="1100" b="1">
                <a:solidFill>
                  <a:srgbClr val="000000"/>
                </a:solidFill>
                <a:latin typeface="HG丸ｺﾞｼｯｸM-PRO" panose="020F0600000000000000" pitchFamily="50" charset="-128"/>
                <a:ea typeface="HG丸ｺﾞｼｯｸM-PRO" panose="020F0600000000000000" pitchFamily="50" charset="-128"/>
              </a:rPr>
              <a:t>　を良くする</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ext Box 2"/>
          <p:cNvSpPr txBox="1">
            <a:spLocks noChangeArrowheads="1"/>
          </p:cNvSpPr>
          <p:nvPr/>
        </p:nvSpPr>
        <p:spPr bwMode="auto">
          <a:xfrm>
            <a:off x="0" y="0"/>
            <a:ext cx="62484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en-US" altLang="ja-JP" sz="2800" b="1">
                <a:latin typeface="HG丸ｺﾞｼｯｸM-PRO" panose="020F0600000000000000" pitchFamily="50" charset="-128"/>
                <a:ea typeface="HG丸ｺﾞｼｯｸM-PRO" panose="020F0600000000000000" pitchFamily="50" charset="-128"/>
              </a:rPr>
              <a:t>2.</a:t>
            </a:r>
            <a:r>
              <a:rPr lang="ja-JP" altLang="en-US" sz="2800" b="1">
                <a:latin typeface="HG丸ｺﾞｼｯｸM-PRO" panose="020F0600000000000000" pitchFamily="50" charset="-128"/>
                <a:ea typeface="HG丸ｺﾞｼｯｸM-PRO" panose="020F0600000000000000" pitchFamily="50" charset="-128"/>
              </a:rPr>
              <a:t> 課題達成型ＱＣストーリー</a:t>
            </a:r>
          </a:p>
        </p:txBody>
      </p:sp>
      <p:sp>
        <p:nvSpPr>
          <p:cNvPr id="13315" name="Text Box 3"/>
          <p:cNvSpPr txBox="1">
            <a:spLocks noChangeArrowheads="1"/>
          </p:cNvSpPr>
          <p:nvPr/>
        </p:nvSpPr>
        <p:spPr bwMode="auto">
          <a:xfrm>
            <a:off x="71438" y="577850"/>
            <a:ext cx="6597650" cy="360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tabLst>
                <a:tab pos="4397375" algn="l"/>
              </a:tabLst>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tabLst>
                <a:tab pos="4397375" algn="l"/>
              </a:tabLst>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tabLst>
                <a:tab pos="4397375" algn="l"/>
              </a:tabLst>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tabLst>
                <a:tab pos="4397375" algn="l"/>
              </a:tabLst>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tabLst>
                <a:tab pos="4397375" algn="l"/>
              </a:tabLst>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tabLst>
                <a:tab pos="4397375" algn="l"/>
              </a:tabLst>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tabLst>
                <a:tab pos="4397375" algn="l"/>
              </a:tabLst>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tabLst>
                <a:tab pos="4397375" algn="l"/>
              </a:tabLst>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tabLst>
                <a:tab pos="4397375" algn="l"/>
              </a:tabLst>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10000"/>
              </a:lnSpc>
              <a:spcBef>
                <a:spcPct val="50000"/>
              </a:spcBef>
              <a:buFontTx/>
              <a:buNone/>
            </a:pPr>
            <a:r>
              <a:rPr lang="ja-JP" altLang="en-US" sz="1800" b="1">
                <a:latin typeface="HG丸ｺﾞｼｯｸM-PRO" panose="020F0600000000000000" pitchFamily="50" charset="-128"/>
                <a:ea typeface="HG丸ｺﾞｼｯｸM-PRO" panose="020F0600000000000000" pitchFamily="50" charset="-128"/>
              </a:rPr>
              <a:t>２</a:t>
            </a:r>
            <a:r>
              <a:rPr lang="en-US" altLang="ja-JP" sz="1800" b="1">
                <a:latin typeface="HG丸ｺﾞｼｯｸM-PRO" panose="020F0600000000000000" pitchFamily="50" charset="-128"/>
                <a:ea typeface="HG丸ｺﾞｼｯｸM-PRO" panose="020F0600000000000000" pitchFamily="50" charset="-128"/>
              </a:rPr>
              <a:t>.1</a:t>
            </a:r>
            <a:r>
              <a:rPr lang="ja-JP" altLang="en-US" sz="1800" b="1">
                <a:latin typeface="HG丸ｺﾞｼｯｸM-PRO" panose="020F0600000000000000" pitchFamily="50" charset="-128"/>
                <a:ea typeface="HG丸ｺﾞｼｯｸM-PRO" panose="020F0600000000000000" pitchFamily="50" charset="-128"/>
              </a:rPr>
              <a:t>　開発の背景</a:t>
            </a:r>
            <a:endParaRPr lang="ja-JP" altLang="en-US" sz="1200" b="1">
              <a:latin typeface="HG丸ｺﾞｼｯｸM-PRO" panose="020F0600000000000000" pitchFamily="50" charset="-128"/>
              <a:ea typeface="HG丸ｺﾞｼｯｸM-PRO" panose="020F0600000000000000" pitchFamily="50" charset="-128"/>
            </a:endParaRPr>
          </a:p>
        </p:txBody>
      </p:sp>
      <p:sp>
        <p:nvSpPr>
          <p:cNvPr id="13316" name="Text Box 4"/>
          <p:cNvSpPr txBox="1">
            <a:spLocks noChangeArrowheads="1"/>
          </p:cNvSpPr>
          <p:nvPr/>
        </p:nvSpPr>
        <p:spPr bwMode="auto">
          <a:xfrm>
            <a:off x="71438" y="2424113"/>
            <a:ext cx="5776912"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Tx/>
              <a:buNone/>
            </a:pPr>
            <a:r>
              <a:rPr lang="ja-JP" altLang="en-US" sz="1800" b="1">
                <a:latin typeface="HG丸ｺﾞｼｯｸM-PRO" panose="020F0600000000000000" pitchFamily="50" charset="-128"/>
                <a:ea typeface="HG丸ｺﾞｼｯｸM-PRO" panose="020F0600000000000000" pitchFamily="50" charset="-128"/>
              </a:rPr>
              <a:t>２</a:t>
            </a:r>
            <a:r>
              <a:rPr lang="en-US" altLang="ja-JP" sz="1800" b="1">
                <a:latin typeface="HG丸ｺﾞｼｯｸM-PRO" panose="020F0600000000000000" pitchFamily="50" charset="-128"/>
                <a:ea typeface="HG丸ｺﾞｼｯｸM-PRO" panose="020F0600000000000000" pitchFamily="50" charset="-128"/>
              </a:rPr>
              <a:t>.</a:t>
            </a:r>
            <a:r>
              <a:rPr lang="ja-JP" altLang="en-US" sz="1800" b="1">
                <a:latin typeface="HG丸ｺﾞｼｯｸM-PRO" panose="020F0600000000000000" pitchFamily="50" charset="-128"/>
                <a:ea typeface="HG丸ｺﾞｼｯｸM-PRO" panose="020F0600000000000000" pitchFamily="50" charset="-128"/>
              </a:rPr>
              <a:t>２　課題とは</a:t>
            </a:r>
          </a:p>
        </p:txBody>
      </p:sp>
      <p:sp>
        <p:nvSpPr>
          <p:cNvPr id="13317" name="Rectangle 5"/>
          <p:cNvSpPr>
            <a:spLocks noChangeArrowheads="1"/>
          </p:cNvSpPr>
          <p:nvPr/>
        </p:nvSpPr>
        <p:spPr bwMode="auto">
          <a:xfrm>
            <a:off x="2309813" y="2870200"/>
            <a:ext cx="4281487" cy="2100263"/>
          </a:xfrm>
          <a:prstGeom prst="rect">
            <a:avLst/>
          </a:prstGeom>
          <a:noFill/>
          <a:ln w="76200">
            <a:solidFill>
              <a:srgbClr val="A5002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13318" name="Rectangle 8"/>
          <p:cNvSpPr>
            <a:spLocks noChangeArrowheads="1"/>
          </p:cNvSpPr>
          <p:nvPr/>
        </p:nvSpPr>
        <p:spPr bwMode="auto">
          <a:xfrm>
            <a:off x="4748213" y="3122613"/>
            <a:ext cx="1755775" cy="2100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2800">
              <a:latin typeface="HG丸ｺﾞｼｯｸM-PRO" panose="020F0600000000000000" pitchFamily="50" charset="-128"/>
              <a:ea typeface="HG丸ｺﾞｼｯｸM-PRO" panose="020F0600000000000000" pitchFamily="50" charset="-128"/>
            </a:endParaRPr>
          </a:p>
        </p:txBody>
      </p:sp>
      <p:sp>
        <p:nvSpPr>
          <p:cNvPr id="13319" name="Rectangle 9"/>
          <p:cNvSpPr>
            <a:spLocks noChangeArrowheads="1"/>
          </p:cNvSpPr>
          <p:nvPr/>
        </p:nvSpPr>
        <p:spPr bwMode="auto">
          <a:xfrm>
            <a:off x="2386013" y="3122613"/>
            <a:ext cx="2266950" cy="2100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2800">
              <a:latin typeface="HG丸ｺﾞｼｯｸM-PRO" panose="020F0600000000000000" pitchFamily="50" charset="-128"/>
              <a:ea typeface="HG丸ｺﾞｼｯｸM-PRO" panose="020F0600000000000000" pitchFamily="50" charset="-128"/>
            </a:endParaRPr>
          </a:p>
        </p:txBody>
      </p:sp>
      <p:sp>
        <p:nvSpPr>
          <p:cNvPr id="13320" name="Rectangle 10"/>
          <p:cNvSpPr>
            <a:spLocks noChangeArrowheads="1"/>
          </p:cNvSpPr>
          <p:nvPr/>
        </p:nvSpPr>
        <p:spPr bwMode="auto">
          <a:xfrm>
            <a:off x="404813" y="3122613"/>
            <a:ext cx="1901825" cy="2100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2800">
              <a:latin typeface="HG丸ｺﾞｼｯｸM-PRO" panose="020F0600000000000000" pitchFamily="50" charset="-128"/>
              <a:ea typeface="HG丸ｺﾞｼｯｸM-PRO" panose="020F0600000000000000" pitchFamily="50" charset="-128"/>
            </a:endParaRPr>
          </a:p>
        </p:txBody>
      </p:sp>
      <p:sp>
        <p:nvSpPr>
          <p:cNvPr id="13321" name="Rectangle 11"/>
          <p:cNvSpPr>
            <a:spLocks noChangeArrowheads="1"/>
          </p:cNvSpPr>
          <p:nvPr/>
        </p:nvSpPr>
        <p:spPr bwMode="auto">
          <a:xfrm>
            <a:off x="4672013" y="2820988"/>
            <a:ext cx="1755775" cy="252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未来</a:t>
            </a:r>
            <a:endParaRPr lang="ja-JP" altLang="en-US" sz="2800">
              <a:latin typeface="HG丸ｺﾞｼｯｸM-PRO" panose="020F0600000000000000" pitchFamily="50" charset="-128"/>
              <a:ea typeface="HG丸ｺﾞｼｯｸM-PRO" panose="020F0600000000000000" pitchFamily="50" charset="-128"/>
            </a:endParaRPr>
          </a:p>
        </p:txBody>
      </p:sp>
      <p:sp>
        <p:nvSpPr>
          <p:cNvPr id="13322" name="Rectangle 12"/>
          <p:cNvSpPr>
            <a:spLocks noChangeArrowheads="1"/>
          </p:cNvSpPr>
          <p:nvPr/>
        </p:nvSpPr>
        <p:spPr bwMode="auto">
          <a:xfrm>
            <a:off x="2309813" y="2820988"/>
            <a:ext cx="2266950" cy="252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現在</a:t>
            </a:r>
            <a:endParaRPr lang="ja-JP" altLang="en-US" sz="2800">
              <a:latin typeface="HG丸ｺﾞｼｯｸM-PRO" panose="020F0600000000000000" pitchFamily="50" charset="-128"/>
              <a:ea typeface="HG丸ｺﾞｼｯｸM-PRO" panose="020F0600000000000000" pitchFamily="50" charset="-128"/>
            </a:endParaRPr>
          </a:p>
        </p:txBody>
      </p:sp>
      <p:sp>
        <p:nvSpPr>
          <p:cNvPr id="13323" name="Rectangle 13"/>
          <p:cNvSpPr>
            <a:spLocks noChangeArrowheads="1"/>
          </p:cNvSpPr>
          <p:nvPr/>
        </p:nvSpPr>
        <p:spPr bwMode="auto">
          <a:xfrm>
            <a:off x="328613" y="2820988"/>
            <a:ext cx="1901825" cy="252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400">
                <a:latin typeface="HG丸ｺﾞｼｯｸM-PRO" panose="020F0600000000000000" pitchFamily="50" charset="-128"/>
                <a:ea typeface="HG丸ｺﾞｼｯｸM-PRO" panose="020F0600000000000000" pitchFamily="50" charset="-128"/>
              </a:rPr>
              <a:t>過去</a:t>
            </a:r>
            <a:endParaRPr lang="ja-JP" altLang="en-US" sz="2800">
              <a:latin typeface="HG丸ｺﾞｼｯｸM-PRO" panose="020F0600000000000000" pitchFamily="50" charset="-128"/>
              <a:ea typeface="HG丸ｺﾞｼｯｸM-PRO" panose="020F0600000000000000" pitchFamily="50" charset="-128"/>
            </a:endParaRPr>
          </a:p>
        </p:txBody>
      </p:sp>
      <p:sp>
        <p:nvSpPr>
          <p:cNvPr id="13324" name="Line 18"/>
          <p:cNvSpPr>
            <a:spLocks noChangeShapeType="1"/>
          </p:cNvSpPr>
          <p:nvPr/>
        </p:nvSpPr>
        <p:spPr bwMode="auto">
          <a:xfrm>
            <a:off x="2309813" y="2898775"/>
            <a:ext cx="0" cy="205263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3325" name="Line 19"/>
          <p:cNvSpPr>
            <a:spLocks noChangeShapeType="1"/>
          </p:cNvSpPr>
          <p:nvPr/>
        </p:nvSpPr>
        <p:spPr bwMode="auto">
          <a:xfrm>
            <a:off x="4672013" y="2870200"/>
            <a:ext cx="0" cy="205263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3326" name="Line 20"/>
          <p:cNvSpPr>
            <a:spLocks noChangeShapeType="1"/>
          </p:cNvSpPr>
          <p:nvPr/>
        </p:nvSpPr>
        <p:spPr bwMode="auto">
          <a:xfrm>
            <a:off x="285750" y="3122613"/>
            <a:ext cx="633571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3327" name="AutoShape 21"/>
          <p:cNvSpPr>
            <a:spLocks noChangeArrowheads="1"/>
          </p:cNvSpPr>
          <p:nvPr/>
        </p:nvSpPr>
        <p:spPr bwMode="auto">
          <a:xfrm>
            <a:off x="404813" y="3276600"/>
            <a:ext cx="1755775" cy="1647825"/>
          </a:xfrm>
          <a:prstGeom prst="wedgeRoundRectCallout">
            <a:avLst>
              <a:gd name="adj1" fmla="val -7810"/>
              <a:gd name="adj2" fmla="val -60880"/>
              <a:gd name="adj3" fmla="val 16667"/>
            </a:avLst>
          </a:prstGeom>
          <a:solidFill>
            <a:srgbClr val="FFFFCC"/>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既に発生している　問題</a:t>
            </a:r>
          </a:p>
        </p:txBody>
      </p:sp>
      <p:pic>
        <p:nvPicPr>
          <p:cNvPr id="13328" name="Picture 2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9613" y="3897313"/>
            <a:ext cx="1193800" cy="874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329" name="AutoShape 24"/>
          <p:cNvSpPr>
            <a:spLocks noChangeArrowheads="1"/>
          </p:cNvSpPr>
          <p:nvPr/>
        </p:nvSpPr>
        <p:spPr bwMode="auto">
          <a:xfrm>
            <a:off x="1249363" y="3768725"/>
            <a:ext cx="835025" cy="247650"/>
          </a:xfrm>
          <a:prstGeom prst="wedgeRoundRectCallout">
            <a:avLst>
              <a:gd name="adj1" fmla="val -53815"/>
              <a:gd name="adj2" fmla="val 144968"/>
              <a:gd name="adj3" fmla="val 16667"/>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不良品だー！</a:t>
            </a:r>
          </a:p>
        </p:txBody>
      </p:sp>
      <p:sp>
        <p:nvSpPr>
          <p:cNvPr id="13330" name="AutoShape 25"/>
          <p:cNvSpPr>
            <a:spLocks noChangeArrowheads="1"/>
          </p:cNvSpPr>
          <p:nvPr/>
        </p:nvSpPr>
        <p:spPr bwMode="auto">
          <a:xfrm>
            <a:off x="1776413" y="2870200"/>
            <a:ext cx="1139825" cy="250825"/>
          </a:xfrm>
          <a:prstGeom prst="rightArrow">
            <a:avLst>
              <a:gd name="adj1" fmla="val 50000"/>
              <a:gd name="adj2" fmla="val 128229"/>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13331" name="AutoShape 26"/>
          <p:cNvSpPr>
            <a:spLocks noChangeArrowheads="1"/>
          </p:cNvSpPr>
          <p:nvPr/>
        </p:nvSpPr>
        <p:spPr bwMode="auto">
          <a:xfrm>
            <a:off x="4062413" y="2870200"/>
            <a:ext cx="1139825" cy="249238"/>
          </a:xfrm>
          <a:prstGeom prst="rightArrow">
            <a:avLst>
              <a:gd name="adj1" fmla="val 50000"/>
              <a:gd name="adj2" fmla="val 129046"/>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13332" name="AutoShape 27"/>
          <p:cNvSpPr>
            <a:spLocks noChangeArrowheads="1"/>
          </p:cNvSpPr>
          <p:nvPr/>
        </p:nvSpPr>
        <p:spPr bwMode="auto">
          <a:xfrm>
            <a:off x="2462213" y="3275013"/>
            <a:ext cx="2047875" cy="1649412"/>
          </a:xfrm>
          <a:prstGeom prst="wedgeRoundRectCallout">
            <a:avLst>
              <a:gd name="adj1" fmla="val -10565"/>
              <a:gd name="adj2" fmla="val -60338"/>
              <a:gd name="adj3" fmla="val 16667"/>
            </a:avLst>
          </a:prstGeom>
          <a:solidFill>
            <a:srgbClr val="FFFFCC"/>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95000"/>
              </a:lnSpc>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現在、問題は発生していないが、</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さらに良く</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したくて</a:t>
            </a:r>
            <a:r>
              <a:rPr lang="ja-JP" altLang="en-US" sz="1200" u="sng" dirty="0">
                <a:latin typeface="HG丸ｺﾞｼｯｸM-PRO" panose="020F0600000000000000" pitchFamily="50" charset="-128"/>
                <a:ea typeface="HG丸ｺﾞｼｯｸM-PRO" panose="020F0600000000000000" pitchFamily="50" charset="-128"/>
              </a:rPr>
              <a:t>意識的につくる問題</a:t>
            </a:r>
          </a:p>
        </p:txBody>
      </p:sp>
      <p:grpSp>
        <p:nvGrpSpPr>
          <p:cNvPr id="13333" name="Group 29"/>
          <p:cNvGrpSpPr>
            <a:grpSpLocks/>
          </p:cNvGrpSpPr>
          <p:nvPr/>
        </p:nvGrpSpPr>
        <p:grpSpPr bwMode="auto">
          <a:xfrm>
            <a:off x="3003550" y="3933825"/>
            <a:ext cx="1455738" cy="1017588"/>
            <a:chOff x="1920" y="3030"/>
            <a:chExt cx="1584" cy="1290"/>
          </a:xfrm>
        </p:grpSpPr>
        <p:grpSp>
          <p:nvGrpSpPr>
            <p:cNvPr id="13510" name="Group 30"/>
            <p:cNvGrpSpPr>
              <a:grpSpLocks/>
            </p:cNvGrpSpPr>
            <p:nvPr/>
          </p:nvGrpSpPr>
          <p:grpSpPr bwMode="auto">
            <a:xfrm>
              <a:off x="1920" y="3030"/>
              <a:ext cx="1584" cy="1290"/>
              <a:chOff x="847" y="831"/>
              <a:chExt cx="3938" cy="3306"/>
            </a:xfrm>
          </p:grpSpPr>
          <p:sp>
            <p:nvSpPr>
              <p:cNvPr id="13513" name="Line 31"/>
              <p:cNvSpPr>
                <a:spLocks noChangeShapeType="1"/>
              </p:cNvSpPr>
              <p:nvPr/>
            </p:nvSpPr>
            <p:spPr bwMode="auto">
              <a:xfrm>
                <a:off x="2566" y="3681"/>
                <a:ext cx="2104" cy="45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514" name="Freeform 32"/>
              <p:cNvSpPr>
                <a:spLocks/>
              </p:cNvSpPr>
              <p:nvPr/>
            </p:nvSpPr>
            <p:spPr bwMode="auto">
              <a:xfrm>
                <a:off x="2983" y="2481"/>
                <a:ext cx="1489" cy="1546"/>
              </a:xfrm>
              <a:custGeom>
                <a:avLst/>
                <a:gdLst>
                  <a:gd name="T0" fmla="*/ 1082 w 1489"/>
                  <a:gd name="T1" fmla="*/ 1525 h 1546"/>
                  <a:gd name="T2" fmla="*/ 820 w 1489"/>
                  <a:gd name="T3" fmla="*/ 1467 h 1546"/>
                  <a:gd name="T4" fmla="*/ 549 w 1489"/>
                  <a:gd name="T5" fmla="*/ 1409 h 1546"/>
                  <a:gd name="T6" fmla="*/ 356 w 1489"/>
                  <a:gd name="T7" fmla="*/ 1367 h 1546"/>
                  <a:gd name="T8" fmla="*/ 225 w 1489"/>
                  <a:gd name="T9" fmla="*/ 1336 h 1546"/>
                  <a:gd name="T10" fmla="*/ 147 w 1489"/>
                  <a:gd name="T11" fmla="*/ 1320 h 1546"/>
                  <a:gd name="T12" fmla="*/ 105 w 1489"/>
                  <a:gd name="T13" fmla="*/ 1315 h 1546"/>
                  <a:gd name="T14" fmla="*/ 89 w 1489"/>
                  <a:gd name="T15" fmla="*/ 1310 h 1546"/>
                  <a:gd name="T16" fmla="*/ 89 w 1489"/>
                  <a:gd name="T17" fmla="*/ 1126 h 1546"/>
                  <a:gd name="T18" fmla="*/ 89 w 1489"/>
                  <a:gd name="T19" fmla="*/ 948 h 1546"/>
                  <a:gd name="T20" fmla="*/ 89 w 1489"/>
                  <a:gd name="T21" fmla="*/ 807 h 1546"/>
                  <a:gd name="T22" fmla="*/ 89 w 1489"/>
                  <a:gd name="T23" fmla="*/ 713 h 1546"/>
                  <a:gd name="T24" fmla="*/ 53 w 1489"/>
                  <a:gd name="T25" fmla="*/ 713 h 1546"/>
                  <a:gd name="T26" fmla="*/ 21 w 1489"/>
                  <a:gd name="T27" fmla="*/ 707 h 1546"/>
                  <a:gd name="T28" fmla="*/ 11 w 1489"/>
                  <a:gd name="T29" fmla="*/ 618 h 1546"/>
                  <a:gd name="T30" fmla="*/ 0 w 1489"/>
                  <a:gd name="T31" fmla="*/ 403 h 1546"/>
                  <a:gd name="T32" fmla="*/ 16 w 1489"/>
                  <a:gd name="T33" fmla="*/ 299 h 1546"/>
                  <a:gd name="T34" fmla="*/ 58 w 1489"/>
                  <a:gd name="T35" fmla="*/ 204 h 1546"/>
                  <a:gd name="T36" fmla="*/ 131 w 1489"/>
                  <a:gd name="T37" fmla="*/ 131 h 1546"/>
                  <a:gd name="T38" fmla="*/ 251 w 1489"/>
                  <a:gd name="T39" fmla="*/ 89 h 1546"/>
                  <a:gd name="T40" fmla="*/ 408 w 1489"/>
                  <a:gd name="T41" fmla="*/ 79 h 1546"/>
                  <a:gd name="T42" fmla="*/ 585 w 1489"/>
                  <a:gd name="T43" fmla="*/ 21 h 1546"/>
                  <a:gd name="T44" fmla="*/ 700 w 1489"/>
                  <a:gd name="T45" fmla="*/ 0 h 1546"/>
                  <a:gd name="T46" fmla="*/ 826 w 1489"/>
                  <a:gd name="T47" fmla="*/ 21 h 1546"/>
                  <a:gd name="T48" fmla="*/ 956 w 1489"/>
                  <a:gd name="T49" fmla="*/ 84 h 1546"/>
                  <a:gd name="T50" fmla="*/ 1050 w 1489"/>
                  <a:gd name="T51" fmla="*/ 142 h 1546"/>
                  <a:gd name="T52" fmla="*/ 1123 w 1489"/>
                  <a:gd name="T53" fmla="*/ 178 h 1546"/>
                  <a:gd name="T54" fmla="*/ 1196 w 1489"/>
                  <a:gd name="T55" fmla="*/ 183 h 1546"/>
                  <a:gd name="T56" fmla="*/ 1285 w 1489"/>
                  <a:gd name="T57" fmla="*/ 183 h 1546"/>
                  <a:gd name="T58" fmla="*/ 1374 w 1489"/>
                  <a:gd name="T59" fmla="*/ 215 h 1546"/>
                  <a:gd name="T60" fmla="*/ 1452 w 1489"/>
                  <a:gd name="T61" fmla="*/ 273 h 1546"/>
                  <a:gd name="T62" fmla="*/ 1489 w 1489"/>
                  <a:gd name="T63" fmla="*/ 346 h 1546"/>
                  <a:gd name="T64" fmla="*/ 1473 w 1489"/>
                  <a:gd name="T65" fmla="*/ 419 h 1546"/>
                  <a:gd name="T66" fmla="*/ 1458 w 1489"/>
                  <a:gd name="T67" fmla="*/ 461 h 1546"/>
                  <a:gd name="T68" fmla="*/ 1452 w 1489"/>
                  <a:gd name="T69" fmla="*/ 472 h 1546"/>
                  <a:gd name="T70" fmla="*/ 1452 w 1489"/>
                  <a:gd name="T71" fmla="*/ 571 h 1546"/>
                  <a:gd name="T72" fmla="*/ 1400 w 1489"/>
                  <a:gd name="T73" fmla="*/ 681 h 1546"/>
                  <a:gd name="T74" fmla="*/ 1301 w 1489"/>
                  <a:gd name="T75" fmla="*/ 760 h 1546"/>
                  <a:gd name="T76" fmla="*/ 1144 w 1489"/>
                  <a:gd name="T77" fmla="*/ 781 h 1546"/>
                  <a:gd name="T78" fmla="*/ 1155 w 1489"/>
                  <a:gd name="T79" fmla="*/ 948 h 1546"/>
                  <a:gd name="T80" fmla="*/ 1165 w 1489"/>
                  <a:gd name="T81" fmla="*/ 1158 h 1546"/>
                  <a:gd name="T82" fmla="*/ 1176 w 1489"/>
                  <a:gd name="T83" fmla="*/ 1373 h 1546"/>
                  <a:gd name="T84" fmla="*/ 1181 w 1489"/>
                  <a:gd name="T85" fmla="*/ 1546 h 15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89" h="1546">
                    <a:moveTo>
                      <a:pt x="1181" y="1546"/>
                    </a:moveTo>
                    <a:lnTo>
                      <a:pt x="1082" y="1525"/>
                    </a:lnTo>
                    <a:lnTo>
                      <a:pt x="988" y="1504"/>
                    </a:lnTo>
                    <a:lnTo>
                      <a:pt x="820" y="1467"/>
                    </a:lnTo>
                    <a:lnTo>
                      <a:pt x="674" y="1436"/>
                    </a:lnTo>
                    <a:lnTo>
                      <a:pt x="549" y="1409"/>
                    </a:lnTo>
                    <a:lnTo>
                      <a:pt x="444" y="1383"/>
                    </a:lnTo>
                    <a:lnTo>
                      <a:pt x="356" y="1367"/>
                    </a:lnTo>
                    <a:lnTo>
                      <a:pt x="282" y="1352"/>
                    </a:lnTo>
                    <a:lnTo>
                      <a:pt x="225" y="1336"/>
                    </a:lnTo>
                    <a:lnTo>
                      <a:pt x="178" y="1331"/>
                    </a:lnTo>
                    <a:lnTo>
                      <a:pt x="147" y="1320"/>
                    </a:lnTo>
                    <a:lnTo>
                      <a:pt x="121" y="1315"/>
                    </a:lnTo>
                    <a:lnTo>
                      <a:pt x="105" y="1315"/>
                    </a:lnTo>
                    <a:lnTo>
                      <a:pt x="94" y="1310"/>
                    </a:lnTo>
                    <a:lnTo>
                      <a:pt x="89" y="1310"/>
                    </a:lnTo>
                    <a:lnTo>
                      <a:pt x="89" y="1126"/>
                    </a:lnTo>
                    <a:lnTo>
                      <a:pt x="89" y="1032"/>
                    </a:lnTo>
                    <a:lnTo>
                      <a:pt x="89" y="948"/>
                    </a:lnTo>
                    <a:lnTo>
                      <a:pt x="89" y="870"/>
                    </a:lnTo>
                    <a:lnTo>
                      <a:pt x="89" y="807"/>
                    </a:lnTo>
                    <a:lnTo>
                      <a:pt x="89" y="749"/>
                    </a:lnTo>
                    <a:lnTo>
                      <a:pt x="89" y="713"/>
                    </a:lnTo>
                    <a:lnTo>
                      <a:pt x="68" y="713"/>
                    </a:lnTo>
                    <a:lnTo>
                      <a:pt x="53" y="713"/>
                    </a:lnTo>
                    <a:lnTo>
                      <a:pt x="32" y="707"/>
                    </a:lnTo>
                    <a:lnTo>
                      <a:pt x="21" y="707"/>
                    </a:lnTo>
                    <a:lnTo>
                      <a:pt x="11" y="618"/>
                    </a:lnTo>
                    <a:lnTo>
                      <a:pt x="0" y="514"/>
                    </a:lnTo>
                    <a:lnTo>
                      <a:pt x="0" y="403"/>
                    </a:lnTo>
                    <a:lnTo>
                      <a:pt x="6" y="351"/>
                    </a:lnTo>
                    <a:lnTo>
                      <a:pt x="16" y="299"/>
                    </a:lnTo>
                    <a:lnTo>
                      <a:pt x="32" y="252"/>
                    </a:lnTo>
                    <a:lnTo>
                      <a:pt x="58" y="204"/>
                    </a:lnTo>
                    <a:lnTo>
                      <a:pt x="94" y="168"/>
                    </a:lnTo>
                    <a:lnTo>
                      <a:pt x="131" y="131"/>
                    </a:lnTo>
                    <a:lnTo>
                      <a:pt x="183" y="105"/>
                    </a:lnTo>
                    <a:lnTo>
                      <a:pt x="251" y="89"/>
                    </a:lnTo>
                    <a:lnTo>
                      <a:pt x="324" y="79"/>
                    </a:lnTo>
                    <a:lnTo>
                      <a:pt x="408" y="79"/>
                    </a:lnTo>
                    <a:lnTo>
                      <a:pt x="528" y="42"/>
                    </a:lnTo>
                    <a:lnTo>
                      <a:pt x="585" y="21"/>
                    </a:lnTo>
                    <a:lnTo>
                      <a:pt x="643" y="11"/>
                    </a:lnTo>
                    <a:lnTo>
                      <a:pt x="700" y="0"/>
                    </a:lnTo>
                    <a:lnTo>
                      <a:pt x="763" y="5"/>
                    </a:lnTo>
                    <a:lnTo>
                      <a:pt x="826" y="21"/>
                    </a:lnTo>
                    <a:lnTo>
                      <a:pt x="894" y="47"/>
                    </a:lnTo>
                    <a:lnTo>
                      <a:pt x="956" y="84"/>
                    </a:lnTo>
                    <a:lnTo>
                      <a:pt x="1008" y="115"/>
                    </a:lnTo>
                    <a:lnTo>
                      <a:pt x="1050" y="142"/>
                    </a:lnTo>
                    <a:lnTo>
                      <a:pt x="1087" y="163"/>
                    </a:lnTo>
                    <a:lnTo>
                      <a:pt x="1123" y="178"/>
                    </a:lnTo>
                    <a:lnTo>
                      <a:pt x="1160" y="183"/>
                    </a:lnTo>
                    <a:lnTo>
                      <a:pt x="1196" y="183"/>
                    </a:lnTo>
                    <a:lnTo>
                      <a:pt x="1249" y="178"/>
                    </a:lnTo>
                    <a:lnTo>
                      <a:pt x="1285" y="183"/>
                    </a:lnTo>
                    <a:lnTo>
                      <a:pt x="1332" y="194"/>
                    </a:lnTo>
                    <a:lnTo>
                      <a:pt x="1374" y="215"/>
                    </a:lnTo>
                    <a:lnTo>
                      <a:pt x="1416" y="241"/>
                    </a:lnTo>
                    <a:lnTo>
                      <a:pt x="1452" y="273"/>
                    </a:lnTo>
                    <a:lnTo>
                      <a:pt x="1479" y="309"/>
                    </a:lnTo>
                    <a:lnTo>
                      <a:pt x="1489" y="346"/>
                    </a:lnTo>
                    <a:lnTo>
                      <a:pt x="1484" y="393"/>
                    </a:lnTo>
                    <a:lnTo>
                      <a:pt x="1473" y="419"/>
                    </a:lnTo>
                    <a:lnTo>
                      <a:pt x="1463" y="440"/>
                    </a:lnTo>
                    <a:lnTo>
                      <a:pt x="1458" y="461"/>
                    </a:lnTo>
                    <a:lnTo>
                      <a:pt x="1452" y="466"/>
                    </a:lnTo>
                    <a:lnTo>
                      <a:pt x="1452" y="472"/>
                    </a:lnTo>
                    <a:lnTo>
                      <a:pt x="1458" y="519"/>
                    </a:lnTo>
                    <a:lnTo>
                      <a:pt x="1452" y="571"/>
                    </a:lnTo>
                    <a:lnTo>
                      <a:pt x="1437" y="624"/>
                    </a:lnTo>
                    <a:lnTo>
                      <a:pt x="1400" y="681"/>
                    </a:lnTo>
                    <a:lnTo>
                      <a:pt x="1358" y="723"/>
                    </a:lnTo>
                    <a:lnTo>
                      <a:pt x="1301" y="760"/>
                    </a:lnTo>
                    <a:lnTo>
                      <a:pt x="1228" y="781"/>
                    </a:lnTo>
                    <a:lnTo>
                      <a:pt x="1144" y="781"/>
                    </a:lnTo>
                    <a:lnTo>
                      <a:pt x="1155" y="859"/>
                    </a:lnTo>
                    <a:lnTo>
                      <a:pt x="1155" y="948"/>
                    </a:lnTo>
                    <a:lnTo>
                      <a:pt x="1160" y="1053"/>
                    </a:lnTo>
                    <a:lnTo>
                      <a:pt x="1165" y="1158"/>
                    </a:lnTo>
                    <a:lnTo>
                      <a:pt x="1170" y="1268"/>
                    </a:lnTo>
                    <a:lnTo>
                      <a:pt x="1176" y="1373"/>
                    </a:lnTo>
                    <a:lnTo>
                      <a:pt x="1176" y="1467"/>
                    </a:lnTo>
                    <a:lnTo>
                      <a:pt x="1181" y="1546"/>
                    </a:lnTo>
                    <a:close/>
                  </a:path>
                </a:pathLst>
              </a:custGeom>
              <a:solidFill>
                <a:srgbClr val="FFFFFF"/>
              </a:solidFill>
              <a:ln w="28575" cmpd="sng">
                <a:solidFill>
                  <a:srgbClr val="000000"/>
                </a:solidFill>
                <a:prstDash val="solid"/>
                <a:round/>
                <a:headEnd/>
                <a:tailEnd/>
              </a:ln>
            </p:spPr>
            <p:txBody>
              <a:bodyPr/>
              <a:lstStyle/>
              <a:p>
                <a:endParaRPr lang="ja-JP" altLang="en-US"/>
              </a:p>
            </p:txBody>
          </p:sp>
          <p:sp>
            <p:nvSpPr>
              <p:cNvPr id="13515" name="Freeform 33"/>
              <p:cNvSpPr>
                <a:spLocks/>
              </p:cNvSpPr>
              <p:nvPr/>
            </p:nvSpPr>
            <p:spPr bwMode="auto">
              <a:xfrm>
                <a:off x="2315" y="3110"/>
                <a:ext cx="611" cy="288"/>
              </a:xfrm>
              <a:custGeom>
                <a:avLst/>
                <a:gdLst>
                  <a:gd name="T0" fmla="*/ 574 w 611"/>
                  <a:gd name="T1" fmla="*/ 0 h 288"/>
                  <a:gd name="T2" fmla="*/ 470 w 611"/>
                  <a:gd name="T3" fmla="*/ 31 h 288"/>
                  <a:gd name="T4" fmla="*/ 386 w 611"/>
                  <a:gd name="T5" fmla="*/ 57 h 288"/>
                  <a:gd name="T6" fmla="*/ 308 w 611"/>
                  <a:gd name="T7" fmla="*/ 84 h 288"/>
                  <a:gd name="T8" fmla="*/ 240 w 611"/>
                  <a:gd name="T9" fmla="*/ 105 h 288"/>
                  <a:gd name="T10" fmla="*/ 188 w 611"/>
                  <a:gd name="T11" fmla="*/ 120 h 288"/>
                  <a:gd name="T12" fmla="*/ 141 w 611"/>
                  <a:gd name="T13" fmla="*/ 131 h 288"/>
                  <a:gd name="T14" fmla="*/ 99 w 611"/>
                  <a:gd name="T15" fmla="*/ 146 h 288"/>
                  <a:gd name="T16" fmla="*/ 73 w 611"/>
                  <a:gd name="T17" fmla="*/ 152 h 288"/>
                  <a:gd name="T18" fmla="*/ 47 w 611"/>
                  <a:gd name="T19" fmla="*/ 162 h 288"/>
                  <a:gd name="T20" fmla="*/ 31 w 611"/>
                  <a:gd name="T21" fmla="*/ 167 h 288"/>
                  <a:gd name="T22" fmla="*/ 10 w 611"/>
                  <a:gd name="T23" fmla="*/ 173 h 288"/>
                  <a:gd name="T24" fmla="*/ 5 w 611"/>
                  <a:gd name="T25" fmla="*/ 178 h 288"/>
                  <a:gd name="T26" fmla="*/ 0 w 611"/>
                  <a:gd name="T27" fmla="*/ 178 h 288"/>
                  <a:gd name="T28" fmla="*/ 0 w 611"/>
                  <a:gd name="T29" fmla="*/ 215 h 288"/>
                  <a:gd name="T30" fmla="*/ 0 w 611"/>
                  <a:gd name="T31" fmla="*/ 241 h 288"/>
                  <a:gd name="T32" fmla="*/ 0 w 611"/>
                  <a:gd name="T33" fmla="*/ 262 h 288"/>
                  <a:gd name="T34" fmla="*/ 0 w 611"/>
                  <a:gd name="T35" fmla="*/ 277 h 288"/>
                  <a:gd name="T36" fmla="*/ 0 w 611"/>
                  <a:gd name="T37" fmla="*/ 288 h 288"/>
                  <a:gd name="T38" fmla="*/ 0 w 611"/>
                  <a:gd name="T39" fmla="*/ 288 h 288"/>
                  <a:gd name="T40" fmla="*/ 136 w 611"/>
                  <a:gd name="T41" fmla="*/ 246 h 288"/>
                  <a:gd name="T42" fmla="*/ 277 w 611"/>
                  <a:gd name="T43" fmla="*/ 204 h 288"/>
                  <a:gd name="T44" fmla="*/ 423 w 611"/>
                  <a:gd name="T45" fmla="*/ 178 h 288"/>
                  <a:gd name="T46" fmla="*/ 564 w 611"/>
                  <a:gd name="T47" fmla="*/ 167 h 288"/>
                  <a:gd name="T48" fmla="*/ 585 w 611"/>
                  <a:gd name="T49" fmla="*/ 115 h 288"/>
                  <a:gd name="T50" fmla="*/ 606 w 611"/>
                  <a:gd name="T51" fmla="*/ 73 h 288"/>
                  <a:gd name="T52" fmla="*/ 611 w 611"/>
                  <a:gd name="T53" fmla="*/ 52 h 288"/>
                  <a:gd name="T54" fmla="*/ 606 w 611"/>
                  <a:gd name="T55" fmla="*/ 31 h 288"/>
                  <a:gd name="T56" fmla="*/ 595 w 611"/>
                  <a:gd name="T57" fmla="*/ 15 h 288"/>
                  <a:gd name="T58" fmla="*/ 574 w 611"/>
                  <a:gd name="T59" fmla="*/ 0 h 288"/>
                  <a:gd name="T60" fmla="*/ 574 w 611"/>
                  <a:gd name="T61" fmla="*/ 0 h 2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11" h="288">
                    <a:moveTo>
                      <a:pt x="574" y="0"/>
                    </a:moveTo>
                    <a:lnTo>
                      <a:pt x="470" y="31"/>
                    </a:lnTo>
                    <a:lnTo>
                      <a:pt x="386" y="57"/>
                    </a:lnTo>
                    <a:lnTo>
                      <a:pt x="308" y="84"/>
                    </a:lnTo>
                    <a:lnTo>
                      <a:pt x="240" y="105"/>
                    </a:lnTo>
                    <a:lnTo>
                      <a:pt x="188" y="120"/>
                    </a:lnTo>
                    <a:lnTo>
                      <a:pt x="141" y="131"/>
                    </a:lnTo>
                    <a:lnTo>
                      <a:pt x="99" y="146"/>
                    </a:lnTo>
                    <a:lnTo>
                      <a:pt x="73" y="152"/>
                    </a:lnTo>
                    <a:lnTo>
                      <a:pt x="47" y="162"/>
                    </a:lnTo>
                    <a:lnTo>
                      <a:pt x="31" y="167"/>
                    </a:lnTo>
                    <a:lnTo>
                      <a:pt x="10" y="173"/>
                    </a:lnTo>
                    <a:lnTo>
                      <a:pt x="5" y="178"/>
                    </a:lnTo>
                    <a:lnTo>
                      <a:pt x="0" y="178"/>
                    </a:lnTo>
                    <a:lnTo>
                      <a:pt x="0" y="215"/>
                    </a:lnTo>
                    <a:lnTo>
                      <a:pt x="0" y="241"/>
                    </a:lnTo>
                    <a:lnTo>
                      <a:pt x="0" y="262"/>
                    </a:lnTo>
                    <a:lnTo>
                      <a:pt x="0" y="277"/>
                    </a:lnTo>
                    <a:lnTo>
                      <a:pt x="0" y="288"/>
                    </a:lnTo>
                    <a:lnTo>
                      <a:pt x="136" y="246"/>
                    </a:lnTo>
                    <a:lnTo>
                      <a:pt x="277" y="204"/>
                    </a:lnTo>
                    <a:lnTo>
                      <a:pt x="423" y="178"/>
                    </a:lnTo>
                    <a:lnTo>
                      <a:pt x="564" y="167"/>
                    </a:lnTo>
                    <a:lnTo>
                      <a:pt x="585" y="115"/>
                    </a:lnTo>
                    <a:lnTo>
                      <a:pt x="606" y="73"/>
                    </a:lnTo>
                    <a:lnTo>
                      <a:pt x="611" y="52"/>
                    </a:lnTo>
                    <a:lnTo>
                      <a:pt x="606" y="31"/>
                    </a:lnTo>
                    <a:lnTo>
                      <a:pt x="595" y="15"/>
                    </a:lnTo>
                    <a:lnTo>
                      <a:pt x="574" y="0"/>
                    </a:lnTo>
                    <a:close/>
                  </a:path>
                </a:pathLst>
              </a:custGeom>
              <a:solidFill>
                <a:srgbClr val="7F1E02"/>
              </a:solidFill>
              <a:ln w="28575" cmpd="sng">
                <a:solidFill>
                  <a:srgbClr val="000000"/>
                </a:solidFill>
                <a:prstDash val="solid"/>
                <a:round/>
                <a:headEnd/>
                <a:tailEnd/>
              </a:ln>
            </p:spPr>
            <p:txBody>
              <a:bodyPr/>
              <a:lstStyle/>
              <a:p>
                <a:endParaRPr lang="ja-JP" altLang="en-US"/>
              </a:p>
            </p:txBody>
          </p:sp>
          <p:sp>
            <p:nvSpPr>
              <p:cNvPr id="13516" name="Freeform 34"/>
              <p:cNvSpPr>
                <a:spLocks/>
              </p:cNvSpPr>
              <p:nvPr/>
            </p:nvSpPr>
            <p:spPr bwMode="auto">
              <a:xfrm>
                <a:off x="1014" y="3026"/>
                <a:ext cx="1364" cy="545"/>
              </a:xfrm>
              <a:custGeom>
                <a:avLst/>
                <a:gdLst>
                  <a:gd name="T0" fmla="*/ 1364 w 1364"/>
                  <a:gd name="T1" fmla="*/ 272 h 545"/>
                  <a:gd name="T2" fmla="*/ 1322 w 1364"/>
                  <a:gd name="T3" fmla="*/ 335 h 545"/>
                  <a:gd name="T4" fmla="*/ 1275 w 1364"/>
                  <a:gd name="T5" fmla="*/ 388 h 545"/>
                  <a:gd name="T6" fmla="*/ 1217 w 1364"/>
                  <a:gd name="T7" fmla="*/ 430 h 545"/>
                  <a:gd name="T8" fmla="*/ 1149 w 1364"/>
                  <a:gd name="T9" fmla="*/ 471 h 545"/>
                  <a:gd name="T10" fmla="*/ 1066 w 1364"/>
                  <a:gd name="T11" fmla="*/ 498 h 545"/>
                  <a:gd name="T12" fmla="*/ 961 w 1364"/>
                  <a:gd name="T13" fmla="*/ 524 h 545"/>
                  <a:gd name="T14" fmla="*/ 904 w 1364"/>
                  <a:gd name="T15" fmla="*/ 529 h 545"/>
                  <a:gd name="T16" fmla="*/ 836 w 1364"/>
                  <a:gd name="T17" fmla="*/ 540 h 545"/>
                  <a:gd name="T18" fmla="*/ 763 w 1364"/>
                  <a:gd name="T19" fmla="*/ 540 h 545"/>
                  <a:gd name="T20" fmla="*/ 685 w 1364"/>
                  <a:gd name="T21" fmla="*/ 545 h 545"/>
                  <a:gd name="T22" fmla="*/ 528 w 1364"/>
                  <a:gd name="T23" fmla="*/ 534 h 545"/>
                  <a:gd name="T24" fmla="*/ 392 w 1364"/>
                  <a:gd name="T25" fmla="*/ 513 h 545"/>
                  <a:gd name="T26" fmla="*/ 272 w 1364"/>
                  <a:gd name="T27" fmla="*/ 477 h 545"/>
                  <a:gd name="T28" fmla="*/ 178 w 1364"/>
                  <a:gd name="T29" fmla="*/ 424 h 545"/>
                  <a:gd name="T30" fmla="*/ 105 w 1364"/>
                  <a:gd name="T31" fmla="*/ 372 h 545"/>
                  <a:gd name="T32" fmla="*/ 47 w 1364"/>
                  <a:gd name="T33" fmla="*/ 309 h 545"/>
                  <a:gd name="T34" fmla="*/ 11 w 1364"/>
                  <a:gd name="T35" fmla="*/ 241 h 545"/>
                  <a:gd name="T36" fmla="*/ 0 w 1364"/>
                  <a:gd name="T37" fmla="*/ 178 h 545"/>
                  <a:gd name="T38" fmla="*/ 27 w 1364"/>
                  <a:gd name="T39" fmla="*/ 136 h 545"/>
                  <a:gd name="T40" fmla="*/ 63 w 1364"/>
                  <a:gd name="T41" fmla="*/ 99 h 545"/>
                  <a:gd name="T42" fmla="*/ 126 w 1364"/>
                  <a:gd name="T43" fmla="*/ 63 h 545"/>
                  <a:gd name="T44" fmla="*/ 204 w 1364"/>
                  <a:gd name="T45" fmla="*/ 31 h 545"/>
                  <a:gd name="T46" fmla="*/ 293 w 1364"/>
                  <a:gd name="T47" fmla="*/ 10 h 545"/>
                  <a:gd name="T48" fmla="*/ 408 w 1364"/>
                  <a:gd name="T49" fmla="*/ 0 h 545"/>
                  <a:gd name="T50" fmla="*/ 533 w 1364"/>
                  <a:gd name="T51" fmla="*/ 0 h 545"/>
                  <a:gd name="T52" fmla="*/ 674 w 1364"/>
                  <a:gd name="T53" fmla="*/ 16 h 545"/>
                  <a:gd name="T54" fmla="*/ 810 w 1364"/>
                  <a:gd name="T55" fmla="*/ 31 h 545"/>
                  <a:gd name="T56" fmla="*/ 941 w 1364"/>
                  <a:gd name="T57" fmla="*/ 58 h 545"/>
                  <a:gd name="T58" fmla="*/ 1055 w 1364"/>
                  <a:gd name="T59" fmla="*/ 79 h 545"/>
                  <a:gd name="T60" fmla="*/ 1155 w 1364"/>
                  <a:gd name="T61" fmla="*/ 110 h 545"/>
                  <a:gd name="T62" fmla="*/ 1238 w 1364"/>
                  <a:gd name="T63" fmla="*/ 141 h 545"/>
                  <a:gd name="T64" fmla="*/ 1306 w 1364"/>
                  <a:gd name="T65" fmla="*/ 178 h 545"/>
                  <a:gd name="T66" fmla="*/ 1327 w 1364"/>
                  <a:gd name="T67" fmla="*/ 199 h 545"/>
                  <a:gd name="T68" fmla="*/ 1348 w 1364"/>
                  <a:gd name="T69" fmla="*/ 225 h 545"/>
                  <a:gd name="T70" fmla="*/ 1358 w 1364"/>
                  <a:gd name="T71" fmla="*/ 246 h 545"/>
                  <a:gd name="T72" fmla="*/ 1364 w 1364"/>
                  <a:gd name="T73" fmla="*/ 272 h 545"/>
                  <a:gd name="T74" fmla="*/ 1364 w 1364"/>
                  <a:gd name="T75" fmla="*/ 272 h 54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364" h="545">
                    <a:moveTo>
                      <a:pt x="1364" y="272"/>
                    </a:moveTo>
                    <a:lnTo>
                      <a:pt x="1322" y="335"/>
                    </a:lnTo>
                    <a:lnTo>
                      <a:pt x="1275" y="388"/>
                    </a:lnTo>
                    <a:lnTo>
                      <a:pt x="1217" y="430"/>
                    </a:lnTo>
                    <a:lnTo>
                      <a:pt x="1149" y="471"/>
                    </a:lnTo>
                    <a:lnTo>
                      <a:pt x="1066" y="498"/>
                    </a:lnTo>
                    <a:lnTo>
                      <a:pt x="961" y="524"/>
                    </a:lnTo>
                    <a:lnTo>
                      <a:pt x="904" y="529"/>
                    </a:lnTo>
                    <a:lnTo>
                      <a:pt x="836" y="540"/>
                    </a:lnTo>
                    <a:lnTo>
                      <a:pt x="763" y="540"/>
                    </a:lnTo>
                    <a:lnTo>
                      <a:pt x="685" y="545"/>
                    </a:lnTo>
                    <a:lnTo>
                      <a:pt x="528" y="534"/>
                    </a:lnTo>
                    <a:lnTo>
                      <a:pt x="392" y="513"/>
                    </a:lnTo>
                    <a:lnTo>
                      <a:pt x="272" y="477"/>
                    </a:lnTo>
                    <a:lnTo>
                      <a:pt x="178" y="424"/>
                    </a:lnTo>
                    <a:lnTo>
                      <a:pt x="105" y="372"/>
                    </a:lnTo>
                    <a:lnTo>
                      <a:pt x="47" y="309"/>
                    </a:lnTo>
                    <a:lnTo>
                      <a:pt x="11" y="241"/>
                    </a:lnTo>
                    <a:lnTo>
                      <a:pt x="0" y="178"/>
                    </a:lnTo>
                    <a:lnTo>
                      <a:pt x="27" y="136"/>
                    </a:lnTo>
                    <a:lnTo>
                      <a:pt x="63" y="99"/>
                    </a:lnTo>
                    <a:lnTo>
                      <a:pt x="126" y="63"/>
                    </a:lnTo>
                    <a:lnTo>
                      <a:pt x="204" y="31"/>
                    </a:lnTo>
                    <a:lnTo>
                      <a:pt x="293" y="10"/>
                    </a:lnTo>
                    <a:lnTo>
                      <a:pt x="408" y="0"/>
                    </a:lnTo>
                    <a:lnTo>
                      <a:pt x="533" y="0"/>
                    </a:lnTo>
                    <a:lnTo>
                      <a:pt x="674" y="16"/>
                    </a:lnTo>
                    <a:lnTo>
                      <a:pt x="810" y="31"/>
                    </a:lnTo>
                    <a:lnTo>
                      <a:pt x="941" y="58"/>
                    </a:lnTo>
                    <a:lnTo>
                      <a:pt x="1055" y="79"/>
                    </a:lnTo>
                    <a:lnTo>
                      <a:pt x="1155" y="110"/>
                    </a:lnTo>
                    <a:lnTo>
                      <a:pt x="1238" y="141"/>
                    </a:lnTo>
                    <a:lnTo>
                      <a:pt x="1306" y="178"/>
                    </a:lnTo>
                    <a:lnTo>
                      <a:pt x="1327" y="199"/>
                    </a:lnTo>
                    <a:lnTo>
                      <a:pt x="1348" y="225"/>
                    </a:lnTo>
                    <a:lnTo>
                      <a:pt x="1358" y="246"/>
                    </a:lnTo>
                    <a:lnTo>
                      <a:pt x="1364" y="272"/>
                    </a:lnTo>
                    <a:close/>
                  </a:path>
                </a:pathLst>
              </a:custGeom>
              <a:solidFill>
                <a:srgbClr val="7F7F7F"/>
              </a:solidFill>
              <a:ln w="28575" cmpd="sng">
                <a:solidFill>
                  <a:srgbClr val="000000"/>
                </a:solidFill>
                <a:prstDash val="solid"/>
                <a:round/>
                <a:headEnd/>
                <a:tailEnd/>
              </a:ln>
            </p:spPr>
            <p:txBody>
              <a:bodyPr/>
              <a:lstStyle/>
              <a:p>
                <a:endParaRPr lang="ja-JP" altLang="en-US"/>
              </a:p>
            </p:txBody>
          </p:sp>
          <p:sp>
            <p:nvSpPr>
              <p:cNvPr id="13517" name="Freeform 35"/>
              <p:cNvSpPr>
                <a:spLocks/>
              </p:cNvSpPr>
              <p:nvPr/>
            </p:nvSpPr>
            <p:spPr bwMode="auto">
              <a:xfrm>
                <a:off x="1161" y="2151"/>
                <a:ext cx="1039" cy="1341"/>
              </a:xfrm>
              <a:custGeom>
                <a:avLst/>
                <a:gdLst>
                  <a:gd name="T0" fmla="*/ 506 w 1039"/>
                  <a:gd name="T1" fmla="*/ 1341 h 1341"/>
                  <a:gd name="T2" fmla="*/ 700 w 1039"/>
                  <a:gd name="T3" fmla="*/ 1289 h 1341"/>
                  <a:gd name="T4" fmla="*/ 825 w 1039"/>
                  <a:gd name="T5" fmla="*/ 1189 h 1341"/>
                  <a:gd name="T6" fmla="*/ 882 w 1039"/>
                  <a:gd name="T7" fmla="*/ 1064 h 1341"/>
                  <a:gd name="T8" fmla="*/ 888 w 1039"/>
                  <a:gd name="T9" fmla="*/ 938 h 1341"/>
                  <a:gd name="T10" fmla="*/ 919 w 1039"/>
                  <a:gd name="T11" fmla="*/ 760 h 1341"/>
                  <a:gd name="T12" fmla="*/ 955 w 1039"/>
                  <a:gd name="T13" fmla="*/ 665 h 1341"/>
                  <a:gd name="T14" fmla="*/ 987 w 1039"/>
                  <a:gd name="T15" fmla="*/ 597 h 1341"/>
                  <a:gd name="T16" fmla="*/ 1002 w 1039"/>
                  <a:gd name="T17" fmla="*/ 555 h 1341"/>
                  <a:gd name="T18" fmla="*/ 1018 w 1039"/>
                  <a:gd name="T19" fmla="*/ 487 h 1341"/>
                  <a:gd name="T20" fmla="*/ 1039 w 1039"/>
                  <a:gd name="T21" fmla="*/ 293 h 1341"/>
                  <a:gd name="T22" fmla="*/ 1013 w 1039"/>
                  <a:gd name="T23" fmla="*/ 147 h 1341"/>
                  <a:gd name="T24" fmla="*/ 971 w 1039"/>
                  <a:gd name="T25" fmla="*/ 68 h 1341"/>
                  <a:gd name="T26" fmla="*/ 893 w 1039"/>
                  <a:gd name="T27" fmla="*/ 16 h 1341"/>
                  <a:gd name="T28" fmla="*/ 799 w 1039"/>
                  <a:gd name="T29" fmla="*/ 0 h 1341"/>
                  <a:gd name="T30" fmla="*/ 668 w 1039"/>
                  <a:gd name="T31" fmla="*/ 21 h 1341"/>
                  <a:gd name="T32" fmla="*/ 569 w 1039"/>
                  <a:gd name="T33" fmla="*/ 37 h 1341"/>
                  <a:gd name="T34" fmla="*/ 454 w 1039"/>
                  <a:gd name="T35" fmla="*/ 21 h 1341"/>
                  <a:gd name="T36" fmla="*/ 355 w 1039"/>
                  <a:gd name="T37" fmla="*/ 68 h 1341"/>
                  <a:gd name="T38" fmla="*/ 271 w 1039"/>
                  <a:gd name="T39" fmla="*/ 152 h 1341"/>
                  <a:gd name="T40" fmla="*/ 203 w 1039"/>
                  <a:gd name="T41" fmla="*/ 252 h 1341"/>
                  <a:gd name="T42" fmla="*/ 172 w 1039"/>
                  <a:gd name="T43" fmla="*/ 335 h 1341"/>
                  <a:gd name="T44" fmla="*/ 214 w 1039"/>
                  <a:gd name="T45" fmla="*/ 461 h 1341"/>
                  <a:gd name="T46" fmla="*/ 214 w 1039"/>
                  <a:gd name="T47" fmla="*/ 566 h 1341"/>
                  <a:gd name="T48" fmla="*/ 151 w 1039"/>
                  <a:gd name="T49" fmla="*/ 686 h 1341"/>
                  <a:gd name="T50" fmla="*/ 88 w 1039"/>
                  <a:gd name="T51" fmla="*/ 754 h 1341"/>
                  <a:gd name="T52" fmla="*/ 31 w 1039"/>
                  <a:gd name="T53" fmla="*/ 828 h 1341"/>
                  <a:gd name="T54" fmla="*/ 0 w 1039"/>
                  <a:gd name="T55" fmla="*/ 917 h 1341"/>
                  <a:gd name="T56" fmla="*/ 0 w 1039"/>
                  <a:gd name="T57" fmla="*/ 1011 h 1341"/>
                  <a:gd name="T58" fmla="*/ 26 w 1039"/>
                  <a:gd name="T59" fmla="*/ 1100 h 1341"/>
                  <a:gd name="T60" fmla="*/ 73 w 1039"/>
                  <a:gd name="T61" fmla="*/ 1184 h 1341"/>
                  <a:gd name="T62" fmla="*/ 151 w 1039"/>
                  <a:gd name="T63" fmla="*/ 1252 h 1341"/>
                  <a:gd name="T64" fmla="*/ 250 w 1039"/>
                  <a:gd name="T65" fmla="*/ 1305 h 1341"/>
                  <a:gd name="T66" fmla="*/ 376 w 1039"/>
                  <a:gd name="T67" fmla="*/ 1336 h 13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39" h="1341">
                    <a:moveTo>
                      <a:pt x="376" y="1336"/>
                    </a:moveTo>
                    <a:lnTo>
                      <a:pt x="506" y="1341"/>
                    </a:lnTo>
                    <a:lnTo>
                      <a:pt x="611" y="1325"/>
                    </a:lnTo>
                    <a:lnTo>
                      <a:pt x="700" y="1289"/>
                    </a:lnTo>
                    <a:lnTo>
                      <a:pt x="773" y="1247"/>
                    </a:lnTo>
                    <a:lnTo>
                      <a:pt x="825" y="1189"/>
                    </a:lnTo>
                    <a:lnTo>
                      <a:pt x="861" y="1126"/>
                    </a:lnTo>
                    <a:lnTo>
                      <a:pt x="882" y="1064"/>
                    </a:lnTo>
                    <a:lnTo>
                      <a:pt x="888" y="1006"/>
                    </a:lnTo>
                    <a:lnTo>
                      <a:pt x="888" y="938"/>
                    </a:lnTo>
                    <a:lnTo>
                      <a:pt x="893" y="875"/>
                    </a:lnTo>
                    <a:lnTo>
                      <a:pt x="919" y="760"/>
                    </a:lnTo>
                    <a:lnTo>
                      <a:pt x="940" y="707"/>
                    </a:lnTo>
                    <a:lnTo>
                      <a:pt x="955" y="665"/>
                    </a:lnTo>
                    <a:lnTo>
                      <a:pt x="971" y="629"/>
                    </a:lnTo>
                    <a:lnTo>
                      <a:pt x="987" y="597"/>
                    </a:lnTo>
                    <a:lnTo>
                      <a:pt x="992" y="582"/>
                    </a:lnTo>
                    <a:lnTo>
                      <a:pt x="1002" y="555"/>
                    </a:lnTo>
                    <a:lnTo>
                      <a:pt x="1008" y="524"/>
                    </a:lnTo>
                    <a:lnTo>
                      <a:pt x="1018" y="487"/>
                    </a:lnTo>
                    <a:lnTo>
                      <a:pt x="1034" y="393"/>
                    </a:lnTo>
                    <a:lnTo>
                      <a:pt x="1039" y="293"/>
                    </a:lnTo>
                    <a:lnTo>
                      <a:pt x="1029" y="194"/>
                    </a:lnTo>
                    <a:lnTo>
                      <a:pt x="1013" y="147"/>
                    </a:lnTo>
                    <a:lnTo>
                      <a:pt x="997" y="105"/>
                    </a:lnTo>
                    <a:lnTo>
                      <a:pt x="971" y="68"/>
                    </a:lnTo>
                    <a:lnTo>
                      <a:pt x="935" y="37"/>
                    </a:lnTo>
                    <a:lnTo>
                      <a:pt x="893" y="16"/>
                    </a:lnTo>
                    <a:lnTo>
                      <a:pt x="846" y="0"/>
                    </a:lnTo>
                    <a:lnTo>
                      <a:pt x="799" y="0"/>
                    </a:lnTo>
                    <a:lnTo>
                      <a:pt x="752" y="5"/>
                    </a:lnTo>
                    <a:lnTo>
                      <a:pt x="668" y="21"/>
                    </a:lnTo>
                    <a:lnTo>
                      <a:pt x="616" y="31"/>
                    </a:lnTo>
                    <a:lnTo>
                      <a:pt x="569" y="37"/>
                    </a:lnTo>
                    <a:lnTo>
                      <a:pt x="517" y="31"/>
                    </a:lnTo>
                    <a:lnTo>
                      <a:pt x="454" y="21"/>
                    </a:lnTo>
                    <a:lnTo>
                      <a:pt x="407" y="37"/>
                    </a:lnTo>
                    <a:lnTo>
                      <a:pt x="355" y="68"/>
                    </a:lnTo>
                    <a:lnTo>
                      <a:pt x="313" y="105"/>
                    </a:lnTo>
                    <a:lnTo>
                      <a:pt x="271" y="152"/>
                    </a:lnTo>
                    <a:lnTo>
                      <a:pt x="235" y="199"/>
                    </a:lnTo>
                    <a:lnTo>
                      <a:pt x="203" y="252"/>
                    </a:lnTo>
                    <a:lnTo>
                      <a:pt x="183" y="293"/>
                    </a:lnTo>
                    <a:lnTo>
                      <a:pt x="172" y="335"/>
                    </a:lnTo>
                    <a:lnTo>
                      <a:pt x="203" y="414"/>
                    </a:lnTo>
                    <a:lnTo>
                      <a:pt x="214" y="461"/>
                    </a:lnTo>
                    <a:lnTo>
                      <a:pt x="219" y="508"/>
                    </a:lnTo>
                    <a:lnTo>
                      <a:pt x="214" y="566"/>
                    </a:lnTo>
                    <a:lnTo>
                      <a:pt x="193" y="623"/>
                    </a:lnTo>
                    <a:lnTo>
                      <a:pt x="151" y="686"/>
                    </a:lnTo>
                    <a:lnTo>
                      <a:pt x="125" y="718"/>
                    </a:lnTo>
                    <a:lnTo>
                      <a:pt x="88" y="754"/>
                    </a:lnTo>
                    <a:lnTo>
                      <a:pt x="57" y="791"/>
                    </a:lnTo>
                    <a:lnTo>
                      <a:pt x="31" y="828"/>
                    </a:lnTo>
                    <a:lnTo>
                      <a:pt x="10" y="875"/>
                    </a:lnTo>
                    <a:lnTo>
                      <a:pt x="0" y="917"/>
                    </a:lnTo>
                    <a:lnTo>
                      <a:pt x="0" y="964"/>
                    </a:lnTo>
                    <a:lnTo>
                      <a:pt x="0" y="1011"/>
                    </a:lnTo>
                    <a:lnTo>
                      <a:pt x="5" y="1053"/>
                    </a:lnTo>
                    <a:lnTo>
                      <a:pt x="26" y="1100"/>
                    </a:lnTo>
                    <a:lnTo>
                      <a:pt x="47" y="1142"/>
                    </a:lnTo>
                    <a:lnTo>
                      <a:pt x="73" y="1184"/>
                    </a:lnTo>
                    <a:lnTo>
                      <a:pt x="109" y="1221"/>
                    </a:lnTo>
                    <a:lnTo>
                      <a:pt x="151" y="1252"/>
                    </a:lnTo>
                    <a:lnTo>
                      <a:pt x="198" y="1284"/>
                    </a:lnTo>
                    <a:lnTo>
                      <a:pt x="250" y="1305"/>
                    </a:lnTo>
                    <a:lnTo>
                      <a:pt x="313" y="1325"/>
                    </a:lnTo>
                    <a:lnTo>
                      <a:pt x="376" y="1336"/>
                    </a:lnTo>
                    <a:close/>
                  </a:path>
                </a:pathLst>
              </a:custGeom>
              <a:solidFill>
                <a:srgbClr val="FAD28D"/>
              </a:solidFill>
              <a:ln w="28575" cmpd="sng">
                <a:solidFill>
                  <a:srgbClr val="000000"/>
                </a:solidFill>
                <a:prstDash val="solid"/>
                <a:round/>
                <a:headEnd/>
                <a:tailEnd/>
              </a:ln>
            </p:spPr>
            <p:txBody>
              <a:bodyPr/>
              <a:lstStyle/>
              <a:p>
                <a:endParaRPr lang="ja-JP" altLang="en-US"/>
              </a:p>
            </p:txBody>
          </p:sp>
          <p:sp>
            <p:nvSpPr>
              <p:cNvPr id="13518" name="Freeform 36"/>
              <p:cNvSpPr>
                <a:spLocks/>
              </p:cNvSpPr>
              <p:nvPr/>
            </p:nvSpPr>
            <p:spPr bwMode="auto">
              <a:xfrm>
                <a:off x="3929" y="2848"/>
                <a:ext cx="198" cy="414"/>
              </a:xfrm>
              <a:custGeom>
                <a:avLst/>
                <a:gdLst>
                  <a:gd name="T0" fmla="*/ 198 w 198"/>
                  <a:gd name="T1" fmla="*/ 414 h 414"/>
                  <a:gd name="T2" fmla="*/ 156 w 198"/>
                  <a:gd name="T3" fmla="*/ 403 h 414"/>
                  <a:gd name="T4" fmla="*/ 115 w 198"/>
                  <a:gd name="T5" fmla="*/ 382 h 414"/>
                  <a:gd name="T6" fmla="*/ 78 w 198"/>
                  <a:gd name="T7" fmla="*/ 351 h 414"/>
                  <a:gd name="T8" fmla="*/ 47 w 198"/>
                  <a:gd name="T9" fmla="*/ 309 h 414"/>
                  <a:gd name="T10" fmla="*/ 21 w 198"/>
                  <a:gd name="T11" fmla="*/ 251 h 414"/>
                  <a:gd name="T12" fmla="*/ 5 w 198"/>
                  <a:gd name="T13" fmla="*/ 183 h 414"/>
                  <a:gd name="T14" fmla="*/ 0 w 198"/>
                  <a:gd name="T15" fmla="*/ 99 h 414"/>
                  <a:gd name="T16" fmla="*/ 10 w 198"/>
                  <a:gd name="T17" fmla="*/ 0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8" h="414">
                    <a:moveTo>
                      <a:pt x="198" y="414"/>
                    </a:moveTo>
                    <a:lnTo>
                      <a:pt x="156" y="403"/>
                    </a:lnTo>
                    <a:lnTo>
                      <a:pt x="115" y="382"/>
                    </a:lnTo>
                    <a:lnTo>
                      <a:pt x="78" y="351"/>
                    </a:lnTo>
                    <a:lnTo>
                      <a:pt x="47" y="309"/>
                    </a:lnTo>
                    <a:lnTo>
                      <a:pt x="21" y="251"/>
                    </a:lnTo>
                    <a:lnTo>
                      <a:pt x="5" y="183"/>
                    </a:lnTo>
                    <a:lnTo>
                      <a:pt x="0" y="99"/>
                    </a:lnTo>
                    <a:lnTo>
                      <a:pt x="10"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19" name="Freeform 37"/>
              <p:cNvSpPr>
                <a:spLocks/>
              </p:cNvSpPr>
              <p:nvPr/>
            </p:nvSpPr>
            <p:spPr bwMode="auto">
              <a:xfrm>
                <a:off x="4143" y="2664"/>
                <a:ext cx="292" cy="388"/>
              </a:xfrm>
              <a:custGeom>
                <a:avLst/>
                <a:gdLst>
                  <a:gd name="T0" fmla="*/ 292 w 292"/>
                  <a:gd name="T1" fmla="*/ 289 h 388"/>
                  <a:gd name="T2" fmla="*/ 266 w 292"/>
                  <a:gd name="T3" fmla="*/ 336 h 388"/>
                  <a:gd name="T4" fmla="*/ 230 w 292"/>
                  <a:gd name="T5" fmla="*/ 367 h 388"/>
                  <a:gd name="T6" fmla="*/ 183 w 292"/>
                  <a:gd name="T7" fmla="*/ 388 h 388"/>
                  <a:gd name="T8" fmla="*/ 157 w 292"/>
                  <a:gd name="T9" fmla="*/ 388 h 388"/>
                  <a:gd name="T10" fmla="*/ 130 w 292"/>
                  <a:gd name="T11" fmla="*/ 383 h 388"/>
                  <a:gd name="T12" fmla="*/ 99 w 292"/>
                  <a:gd name="T13" fmla="*/ 372 h 388"/>
                  <a:gd name="T14" fmla="*/ 68 w 292"/>
                  <a:gd name="T15" fmla="*/ 346 h 388"/>
                  <a:gd name="T16" fmla="*/ 42 w 292"/>
                  <a:gd name="T17" fmla="*/ 315 h 388"/>
                  <a:gd name="T18" fmla="*/ 21 w 292"/>
                  <a:gd name="T19" fmla="*/ 273 h 388"/>
                  <a:gd name="T20" fmla="*/ 5 w 292"/>
                  <a:gd name="T21" fmla="*/ 220 h 388"/>
                  <a:gd name="T22" fmla="*/ 0 w 292"/>
                  <a:gd name="T23" fmla="*/ 158 h 388"/>
                  <a:gd name="T24" fmla="*/ 10 w 292"/>
                  <a:gd name="T25" fmla="*/ 84 h 388"/>
                  <a:gd name="T26" fmla="*/ 36 w 292"/>
                  <a:gd name="T27" fmla="*/ 0 h 38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92" h="388">
                    <a:moveTo>
                      <a:pt x="292" y="289"/>
                    </a:moveTo>
                    <a:lnTo>
                      <a:pt x="266" y="336"/>
                    </a:lnTo>
                    <a:lnTo>
                      <a:pt x="230" y="367"/>
                    </a:lnTo>
                    <a:lnTo>
                      <a:pt x="183" y="388"/>
                    </a:lnTo>
                    <a:lnTo>
                      <a:pt x="157" y="388"/>
                    </a:lnTo>
                    <a:lnTo>
                      <a:pt x="130" y="383"/>
                    </a:lnTo>
                    <a:lnTo>
                      <a:pt x="99" y="372"/>
                    </a:lnTo>
                    <a:lnTo>
                      <a:pt x="68" y="346"/>
                    </a:lnTo>
                    <a:lnTo>
                      <a:pt x="42" y="315"/>
                    </a:lnTo>
                    <a:lnTo>
                      <a:pt x="21" y="273"/>
                    </a:lnTo>
                    <a:lnTo>
                      <a:pt x="5" y="220"/>
                    </a:lnTo>
                    <a:lnTo>
                      <a:pt x="0" y="158"/>
                    </a:lnTo>
                    <a:lnTo>
                      <a:pt x="10" y="84"/>
                    </a:lnTo>
                    <a:lnTo>
                      <a:pt x="36"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20" name="Freeform 38"/>
              <p:cNvSpPr>
                <a:spLocks/>
              </p:cNvSpPr>
              <p:nvPr/>
            </p:nvSpPr>
            <p:spPr bwMode="auto">
              <a:xfrm>
                <a:off x="4164" y="2308"/>
                <a:ext cx="621" cy="556"/>
              </a:xfrm>
              <a:custGeom>
                <a:avLst/>
                <a:gdLst>
                  <a:gd name="T0" fmla="*/ 141 w 621"/>
                  <a:gd name="T1" fmla="*/ 514 h 556"/>
                  <a:gd name="T2" fmla="*/ 177 w 621"/>
                  <a:gd name="T3" fmla="*/ 545 h 556"/>
                  <a:gd name="T4" fmla="*/ 214 w 621"/>
                  <a:gd name="T5" fmla="*/ 556 h 556"/>
                  <a:gd name="T6" fmla="*/ 277 w 621"/>
                  <a:gd name="T7" fmla="*/ 556 h 556"/>
                  <a:gd name="T8" fmla="*/ 355 w 621"/>
                  <a:gd name="T9" fmla="*/ 529 h 556"/>
                  <a:gd name="T10" fmla="*/ 433 w 621"/>
                  <a:gd name="T11" fmla="*/ 466 h 556"/>
                  <a:gd name="T12" fmla="*/ 470 w 621"/>
                  <a:gd name="T13" fmla="*/ 477 h 556"/>
                  <a:gd name="T14" fmla="*/ 522 w 621"/>
                  <a:gd name="T15" fmla="*/ 466 h 556"/>
                  <a:gd name="T16" fmla="*/ 564 w 621"/>
                  <a:gd name="T17" fmla="*/ 425 h 556"/>
                  <a:gd name="T18" fmla="*/ 564 w 621"/>
                  <a:gd name="T19" fmla="*/ 356 h 556"/>
                  <a:gd name="T20" fmla="*/ 611 w 621"/>
                  <a:gd name="T21" fmla="*/ 288 h 556"/>
                  <a:gd name="T22" fmla="*/ 616 w 621"/>
                  <a:gd name="T23" fmla="*/ 241 h 556"/>
                  <a:gd name="T24" fmla="*/ 580 w 621"/>
                  <a:gd name="T25" fmla="*/ 210 h 556"/>
                  <a:gd name="T26" fmla="*/ 559 w 621"/>
                  <a:gd name="T27" fmla="*/ 163 h 556"/>
                  <a:gd name="T28" fmla="*/ 527 w 621"/>
                  <a:gd name="T29" fmla="*/ 95 h 556"/>
                  <a:gd name="T30" fmla="*/ 480 w 621"/>
                  <a:gd name="T31" fmla="*/ 79 h 556"/>
                  <a:gd name="T32" fmla="*/ 444 w 621"/>
                  <a:gd name="T33" fmla="*/ 53 h 556"/>
                  <a:gd name="T34" fmla="*/ 402 w 621"/>
                  <a:gd name="T35" fmla="*/ 5 h 556"/>
                  <a:gd name="T36" fmla="*/ 329 w 621"/>
                  <a:gd name="T37" fmla="*/ 5 h 556"/>
                  <a:gd name="T38" fmla="*/ 287 w 621"/>
                  <a:gd name="T39" fmla="*/ 32 h 556"/>
                  <a:gd name="T40" fmla="*/ 245 w 621"/>
                  <a:gd name="T41" fmla="*/ 84 h 556"/>
                  <a:gd name="T42" fmla="*/ 204 w 621"/>
                  <a:gd name="T43" fmla="*/ 163 h 556"/>
                  <a:gd name="T44" fmla="*/ 167 w 621"/>
                  <a:gd name="T45" fmla="*/ 110 h 556"/>
                  <a:gd name="T46" fmla="*/ 136 w 621"/>
                  <a:gd name="T47" fmla="*/ 37 h 556"/>
                  <a:gd name="T48" fmla="*/ 89 w 621"/>
                  <a:gd name="T49" fmla="*/ 21 h 556"/>
                  <a:gd name="T50" fmla="*/ 26 w 621"/>
                  <a:gd name="T51" fmla="*/ 58 h 556"/>
                  <a:gd name="T52" fmla="*/ 15 w 621"/>
                  <a:gd name="T53" fmla="*/ 126 h 556"/>
                  <a:gd name="T54" fmla="*/ 47 w 621"/>
                  <a:gd name="T55" fmla="*/ 220 h 556"/>
                  <a:gd name="T56" fmla="*/ 36 w 621"/>
                  <a:gd name="T57" fmla="*/ 320 h 556"/>
                  <a:gd name="T58" fmla="*/ 0 w 621"/>
                  <a:gd name="T59" fmla="*/ 356 h 556"/>
                  <a:gd name="T60" fmla="*/ 36 w 621"/>
                  <a:gd name="T61" fmla="*/ 440 h 556"/>
                  <a:gd name="T62" fmla="*/ 83 w 621"/>
                  <a:gd name="T63" fmla="*/ 487 h 5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21" h="556">
                    <a:moveTo>
                      <a:pt x="83" y="487"/>
                    </a:moveTo>
                    <a:lnTo>
                      <a:pt x="141" y="514"/>
                    </a:lnTo>
                    <a:lnTo>
                      <a:pt x="162" y="524"/>
                    </a:lnTo>
                    <a:lnTo>
                      <a:pt x="177" y="545"/>
                    </a:lnTo>
                    <a:lnTo>
                      <a:pt x="193" y="550"/>
                    </a:lnTo>
                    <a:lnTo>
                      <a:pt x="214" y="556"/>
                    </a:lnTo>
                    <a:lnTo>
                      <a:pt x="245" y="556"/>
                    </a:lnTo>
                    <a:lnTo>
                      <a:pt x="277" y="556"/>
                    </a:lnTo>
                    <a:lnTo>
                      <a:pt x="318" y="545"/>
                    </a:lnTo>
                    <a:lnTo>
                      <a:pt x="355" y="529"/>
                    </a:lnTo>
                    <a:lnTo>
                      <a:pt x="397" y="503"/>
                    </a:lnTo>
                    <a:lnTo>
                      <a:pt x="433" y="466"/>
                    </a:lnTo>
                    <a:lnTo>
                      <a:pt x="449" y="477"/>
                    </a:lnTo>
                    <a:lnTo>
                      <a:pt x="470" y="477"/>
                    </a:lnTo>
                    <a:lnTo>
                      <a:pt x="496" y="477"/>
                    </a:lnTo>
                    <a:lnTo>
                      <a:pt x="522" y="466"/>
                    </a:lnTo>
                    <a:lnTo>
                      <a:pt x="548" y="446"/>
                    </a:lnTo>
                    <a:lnTo>
                      <a:pt x="564" y="425"/>
                    </a:lnTo>
                    <a:lnTo>
                      <a:pt x="574" y="398"/>
                    </a:lnTo>
                    <a:lnTo>
                      <a:pt x="564" y="356"/>
                    </a:lnTo>
                    <a:lnTo>
                      <a:pt x="600" y="309"/>
                    </a:lnTo>
                    <a:lnTo>
                      <a:pt x="611" y="288"/>
                    </a:lnTo>
                    <a:lnTo>
                      <a:pt x="621" y="262"/>
                    </a:lnTo>
                    <a:lnTo>
                      <a:pt x="616" y="241"/>
                    </a:lnTo>
                    <a:lnTo>
                      <a:pt x="606" y="220"/>
                    </a:lnTo>
                    <a:lnTo>
                      <a:pt x="580" y="210"/>
                    </a:lnTo>
                    <a:lnTo>
                      <a:pt x="548" y="205"/>
                    </a:lnTo>
                    <a:lnTo>
                      <a:pt x="559" y="163"/>
                    </a:lnTo>
                    <a:lnTo>
                      <a:pt x="543" y="115"/>
                    </a:lnTo>
                    <a:lnTo>
                      <a:pt x="527" y="95"/>
                    </a:lnTo>
                    <a:lnTo>
                      <a:pt x="506" y="84"/>
                    </a:lnTo>
                    <a:lnTo>
                      <a:pt x="480" y="79"/>
                    </a:lnTo>
                    <a:lnTo>
                      <a:pt x="444" y="79"/>
                    </a:lnTo>
                    <a:lnTo>
                      <a:pt x="444" y="53"/>
                    </a:lnTo>
                    <a:lnTo>
                      <a:pt x="423" y="26"/>
                    </a:lnTo>
                    <a:lnTo>
                      <a:pt x="402" y="5"/>
                    </a:lnTo>
                    <a:lnTo>
                      <a:pt x="371" y="0"/>
                    </a:lnTo>
                    <a:lnTo>
                      <a:pt x="329" y="5"/>
                    </a:lnTo>
                    <a:lnTo>
                      <a:pt x="308" y="16"/>
                    </a:lnTo>
                    <a:lnTo>
                      <a:pt x="287" y="32"/>
                    </a:lnTo>
                    <a:lnTo>
                      <a:pt x="266" y="53"/>
                    </a:lnTo>
                    <a:lnTo>
                      <a:pt x="245" y="84"/>
                    </a:lnTo>
                    <a:lnTo>
                      <a:pt x="224" y="121"/>
                    </a:lnTo>
                    <a:lnTo>
                      <a:pt x="204" y="163"/>
                    </a:lnTo>
                    <a:lnTo>
                      <a:pt x="183" y="136"/>
                    </a:lnTo>
                    <a:lnTo>
                      <a:pt x="167" y="110"/>
                    </a:lnTo>
                    <a:lnTo>
                      <a:pt x="151" y="68"/>
                    </a:lnTo>
                    <a:lnTo>
                      <a:pt x="136" y="37"/>
                    </a:lnTo>
                    <a:lnTo>
                      <a:pt x="115" y="21"/>
                    </a:lnTo>
                    <a:lnTo>
                      <a:pt x="89" y="21"/>
                    </a:lnTo>
                    <a:lnTo>
                      <a:pt x="47" y="37"/>
                    </a:lnTo>
                    <a:lnTo>
                      <a:pt x="26" y="58"/>
                    </a:lnTo>
                    <a:lnTo>
                      <a:pt x="15" y="84"/>
                    </a:lnTo>
                    <a:lnTo>
                      <a:pt x="15" y="126"/>
                    </a:lnTo>
                    <a:lnTo>
                      <a:pt x="31" y="173"/>
                    </a:lnTo>
                    <a:lnTo>
                      <a:pt x="47" y="220"/>
                    </a:lnTo>
                    <a:lnTo>
                      <a:pt x="52" y="273"/>
                    </a:lnTo>
                    <a:lnTo>
                      <a:pt x="36" y="320"/>
                    </a:lnTo>
                    <a:lnTo>
                      <a:pt x="21" y="341"/>
                    </a:lnTo>
                    <a:lnTo>
                      <a:pt x="0" y="356"/>
                    </a:lnTo>
                    <a:lnTo>
                      <a:pt x="15" y="409"/>
                    </a:lnTo>
                    <a:lnTo>
                      <a:pt x="36" y="440"/>
                    </a:lnTo>
                    <a:lnTo>
                      <a:pt x="57" y="466"/>
                    </a:lnTo>
                    <a:lnTo>
                      <a:pt x="83" y="487"/>
                    </a:lnTo>
                    <a:close/>
                  </a:path>
                </a:pathLst>
              </a:custGeom>
              <a:solidFill>
                <a:srgbClr val="FAD28D"/>
              </a:solidFill>
              <a:ln w="28575" cmpd="sng">
                <a:solidFill>
                  <a:srgbClr val="000000"/>
                </a:solidFill>
                <a:prstDash val="solid"/>
                <a:round/>
                <a:headEnd/>
                <a:tailEnd/>
              </a:ln>
            </p:spPr>
            <p:txBody>
              <a:bodyPr/>
              <a:lstStyle/>
              <a:p>
                <a:endParaRPr lang="ja-JP" altLang="en-US"/>
              </a:p>
            </p:txBody>
          </p:sp>
          <p:sp>
            <p:nvSpPr>
              <p:cNvPr id="13521" name="Freeform 39"/>
              <p:cNvSpPr>
                <a:spLocks/>
              </p:cNvSpPr>
              <p:nvPr/>
            </p:nvSpPr>
            <p:spPr bwMode="auto">
              <a:xfrm>
                <a:off x="4368" y="2471"/>
                <a:ext cx="114" cy="235"/>
              </a:xfrm>
              <a:custGeom>
                <a:avLst/>
                <a:gdLst>
                  <a:gd name="T0" fmla="*/ 0 w 114"/>
                  <a:gd name="T1" fmla="*/ 0 h 235"/>
                  <a:gd name="T2" fmla="*/ 41 w 114"/>
                  <a:gd name="T3" fmla="*/ 36 h 235"/>
                  <a:gd name="T4" fmla="*/ 83 w 114"/>
                  <a:gd name="T5" fmla="*/ 73 h 235"/>
                  <a:gd name="T6" fmla="*/ 104 w 114"/>
                  <a:gd name="T7" fmla="*/ 99 h 235"/>
                  <a:gd name="T8" fmla="*/ 114 w 114"/>
                  <a:gd name="T9" fmla="*/ 136 h 235"/>
                  <a:gd name="T10" fmla="*/ 114 w 114"/>
                  <a:gd name="T11" fmla="*/ 178 h 235"/>
                  <a:gd name="T12" fmla="*/ 109 w 114"/>
                  <a:gd name="T13" fmla="*/ 235 h 2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4" h="235">
                    <a:moveTo>
                      <a:pt x="0" y="0"/>
                    </a:moveTo>
                    <a:lnTo>
                      <a:pt x="41" y="36"/>
                    </a:lnTo>
                    <a:lnTo>
                      <a:pt x="83" y="73"/>
                    </a:lnTo>
                    <a:lnTo>
                      <a:pt x="104" y="99"/>
                    </a:lnTo>
                    <a:lnTo>
                      <a:pt x="114" y="136"/>
                    </a:lnTo>
                    <a:lnTo>
                      <a:pt x="114" y="178"/>
                    </a:lnTo>
                    <a:lnTo>
                      <a:pt x="109" y="235"/>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22" name="Freeform 40"/>
              <p:cNvSpPr>
                <a:spLocks/>
              </p:cNvSpPr>
              <p:nvPr/>
            </p:nvSpPr>
            <p:spPr bwMode="auto">
              <a:xfrm>
                <a:off x="4399" y="2387"/>
                <a:ext cx="209" cy="136"/>
              </a:xfrm>
              <a:custGeom>
                <a:avLst/>
                <a:gdLst>
                  <a:gd name="T0" fmla="*/ 16 w 209"/>
                  <a:gd name="T1" fmla="*/ 0 h 136"/>
                  <a:gd name="T2" fmla="*/ 5 w 209"/>
                  <a:gd name="T3" fmla="*/ 26 h 136"/>
                  <a:gd name="T4" fmla="*/ 0 w 209"/>
                  <a:gd name="T5" fmla="*/ 63 h 136"/>
                  <a:gd name="T6" fmla="*/ 0 w 209"/>
                  <a:gd name="T7" fmla="*/ 94 h 136"/>
                  <a:gd name="T8" fmla="*/ 16 w 209"/>
                  <a:gd name="T9" fmla="*/ 120 h 136"/>
                  <a:gd name="T10" fmla="*/ 26 w 209"/>
                  <a:gd name="T11" fmla="*/ 131 h 136"/>
                  <a:gd name="T12" fmla="*/ 42 w 209"/>
                  <a:gd name="T13" fmla="*/ 136 h 136"/>
                  <a:gd name="T14" fmla="*/ 63 w 209"/>
                  <a:gd name="T15" fmla="*/ 131 h 136"/>
                  <a:gd name="T16" fmla="*/ 83 w 209"/>
                  <a:gd name="T17" fmla="*/ 120 h 136"/>
                  <a:gd name="T18" fmla="*/ 110 w 209"/>
                  <a:gd name="T19" fmla="*/ 105 h 136"/>
                  <a:gd name="T20" fmla="*/ 141 w 209"/>
                  <a:gd name="T21" fmla="*/ 73 h 136"/>
                  <a:gd name="T22" fmla="*/ 172 w 209"/>
                  <a:gd name="T23" fmla="*/ 42 h 136"/>
                  <a:gd name="T24" fmla="*/ 209 w 209"/>
                  <a:gd name="T25" fmla="*/ 0 h 1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9" h="136">
                    <a:moveTo>
                      <a:pt x="16" y="0"/>
                    </a:moveTo>
                    <a:lnTo>
                      <a:pt x="5" y="26"/>
                    </a:lnTo>
                    <a:lnTo>
                      <a:pt x="0" y="63"/>
                    </a:lnTo>
                    <a:lnTo>
                      <a:pt x="0" y="94"/>
                    </a:lnTo>
                    <a:lnTo>
                      <a:pt x="16" y="120"/>
                    </a:lnTo>
                    <a:lnTo>
                      <a:pt x="26" y="131"/>
                    </a:lnTo>
                    <a:lnTo>
                      <a:pt x="42" y="136"/>
                    </a:lnTo>
                    <a:lnTo>
                      <a:pt x="63" y="131"/>
                    </a:lnTo>
                    <a:lnTo>
                      <a:pt x="83" y="120"/>
                    </a:lnTo>
                    <a:lnTo>
                      <a:pt x="110" y="105"/>
                    </a:lnTo>
                    <a:lnTo>
                      <a:pt x="141" y="73"/>
                    </a:lnTo>
                    <a:lnTo>
                      <a:pt x="172" y="42"/>
                    </a:lnTo>
                    <a:lnTo>
                      <a:pt x="209"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23" name="Freeform 41"/>
              <p:cNvSpPr>
                <a:spLocks/>
              </p:cNvSpPr>
              <p:nvPr/>
            </p:nvSpPr>
            <p:spPr bwMode="auto">
              <a:xfrm>
                <a:off x="4519" y="2460"/>
                <a:ext cx="193" cy="110"/>
              </a:xfrm>
              <a:custGeom>
                <a:avLst/>
                <a:gdLst>
                  <a:gd name="T0" fmla="*/ 21 w 193"/>
                  <a:gd name="T1" fmla="*/ 0 h 110"/>
                  <a:gd name="T2" fmla="*/ 10 w 193"/>
                  <a:gd name="T3" fmla="*/ 16 h 110"/>
                  <a:gd name="T4" fmla="*/ 0 w 193"/>
                  <a:gd name="T5" fmla="*/ 37 h 110"/>
                  <a:gd name="T6" fmla="*/ 0 w 193"/>
                  <a:gd name="T7" fmla="*/ 63 h 110"/>
                  <a:gd name="T8" fmla="*/ 10 w 193"/>
                  <a:gd name="T9" fmla="*/ 94 h 110"/>
                  <a:gd name="T10" fmla="*/ 37 w 193"/>
                  <a:gd name="T11" fmla="*/ 110 h 110"/>
                  <a:gd name="T12" fmla="*/ 68 w 193"/>
                  <a:gd name="T13" fmla="*/ 105 h 110"/>
                  <a:gd name="T14" fmla="*/ 120 w 193"/>
                  <a:gd name="T15" fmla="*/ 84 h 110"/>
                  <a:gd name="T16" fmla="*/ 151 w 193"/>
                  <a:gd name="T17" fmla="*/ 68 h 110"/>
                  <a:gd name="T18" fmla="*/ 193 w 193"/>
                  <a:gd name="T19" fmla="*/ 53 h 1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3" h="110">
                    <a:moveTo>
                      <a:pt x="21" y="0"/>
                    </a:moveTo>
                    <a:lnTo>
                      <a:pt x="10" y="16"/>
                    </a:lnTo>
                    <a:lnTo>
                      <a:pt x="0" y="37"/>
                    </a:lnTo>
                    <a:lnTo>
                      <a:pt x="0" y="63"/>
                    </a:lnTo>
                    <a:lnTo>
                      <a:pt x="10" y="94"/>
                    </a:lnTo>
                    <a:lnTo>
                      <a:pt x="37" y="110"/>
                    </a:lnTo>
                    <a:lnTo>
                      <a:pt x="68" y="105"/>
                    </a:lnTo>
                    <a:lnTo>
                      <a:pt x="120" y="84"/>
                    </a:lnTo>
                    <a:lnTo>
                      <a:pt x="151" y="68"/>
                    </a:lnTo>
                    <a:lnTo>
                      <a:pt x="193" y="53"/>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24" name="Freeform 42"/>
              <p:cNvSpPr>
                <a:spLocks/>
              </p:cNvSpPr>
              <p:nvPr/>
            </p:nvSpPr>
            <p:spPr bwMode="auto">
              <a:xfrm>
                <a:off x="4571" y="2554"/>
                <a:ext cx="193" cy="100"/>
              </a:xfrm>
              <a:custGeom>
                <a:avLst/>
                <a:gdLst>
                  <a:gd name="T0" fmla="*/ 42 w 193"/>
                  <a:gd name="T1" fmla="*/ 0 h 100"/>
                  <a:gd name="T2" fmla="*/ 21 w 193"/>
                  <a:gd name="T3" fmla="*/ 11 h 100"/>
                  <a:gd name="T4" fmla="*/ 5 w 193"/>
                  <a:gd name="T5" fmla="*/ 27 h 100"/>
                  <a:gd name="T6" fmla="*/ 0 w 193"/>
                  <a:gd name="T7" fmla="*/ 42 h 100"/>
                  <a:gd name="T8" fmla="*/ 0 w 193"/>
                  <a:gd name="T9" fmla="*/ 69 h 100"/>
                  <a:gd name="T10" fmla="*/ 11 w 193"/>
                  <a:gd name="T11" fmla="*/ 84 h 100"/>
                  <a:gd name="T12" fmla="*/ 32 w 193"/>
                  <a:gd name="T13" fmla="*/ 95 h 100"/>
                  <a:gd name="T14" fmla="*/ 63 w 193"/>
                  <a:gd name="T15" fmla="*/ 100 h 100"/>
                  <a:gd name="T16" fmla="*/ 94 w 193"/>
                  <a:gd name="T17" fmla="*/ 100 h 100"/>
                  <a:gd name="T18" fmla="*/ 157 w 193"/>
                  <a:gd name="T19" fmla="*/ 90 h 100"/>
                  <a:gd name="T20" fmla="*/ 178 w 193"/>
                  <a:gd name="T21" fmla="*/ 79 h 100"/>
                  <a:gd name="T22" fmla="*/ 193 w 193"/>
                  <a:gd name="T23" fmla="*/ 69 h 1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3" h="100">
                    <a:moveTo>
                      <a:pt x="42" y="0"/>
                    </a:moveTo>
                    <a:lnTo>
                      <a:pt x="21" y="11"/>
                    </a:lnTo>
                    <a:lnTo>
                      <a:pt x="5" y="27"/>
                    </a:lnTo>
                    <a:lnTo>
                      <a:pt x="0" y="42"/>
                    </a:lnTo>
                    <a:lnTo>
                      <a:pt x="0" y="69"/>
                    </a:lnTo>
                    <a:lnTo>
                      <a:pt x="11" y="84"/>
                    </a:lnTo>
                    <a:lnTo>
                      <a:pt x="32" y="95"/>
                    </a:lnTo>
                    <a:lnTo>
                      <a:pt x="63" y="100"/>
                    </a:lnTo>
                    <a:lnTo>
                      <a:pt x="94" y="100"/>
                    </a:lnTo>
                    <a:lnTo>
                      <a:pt x="157" y="90"/>
                    </a:lnTo>
                    <a:lnTo>
                      <a:pt x="178" y="79"/>
                    </a:lnTo>
                    <a:lnTo>
                      <a:pt x="193" y="69"/>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25" name="Freeform 43"/>
              <p:cNvSpPr>
                <a:spLocks/>
              </p:cNvSpPr>
              <p:nvPr/>
            </p:nvSpPr>
            <p:spPr bwMode="auto">
              <a:xfrm>
                <a:off x="4576" y="2654"/>
                <a:ext cx="68" cy="120"/>
              </a:xfrm>
              <a:custGeom>
                <a:avLst/>
                <a:gdLst>
                  <a:gd name="T0" fmla="*/ 68 w 68"/>
                  <a:gd name="T1" fmla="*/ 0 h 120"/>
                  <a:gd name="T2" fmla="*/ 37 w 68"/>
                  <a:gd name="T3" fmla="*/ 16 h 120"/>
                  <a:gd name="T4" fmla="*/ 11 w 68"/>
                  <a:gd name="T5" fmla="*/ 42 h 120"/>
                  <a:gd name="T6" fmla="*/ 6 w 68"/>
                  <a:gd name="T7" fmla="*/ 63 h 120"/>
                  <a:gd name="T8" fmla="*/ 0 w 68"/>
                  <a:gd name="T9" fmla="*/ 79 h 120"/>
                  <a:gd name="T10" fmla="*/ 6 w 68"/>
                  <a:gd name="T11" fmla="*/ 100 h 120"/>
                  <a:gd name="T12" fmla="*/ 21 w 68"/>
                  <a:gd name="T13" fmla="*/ 120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120">
                    <a:moveTo>
                      <a:pt x="68" y="0"/>
                    </a:moveTo>
                    <a:lnTo>
                      <a:pt x="37" y="16"/>
                    </a:lnTo>
                    <a:lnTo>
                      <a:pt x="11" y="42"/>
                    </a:lnTo>
                    <a:lnTo>
                      <a:pt x="6" y="63"/>
                    </a:lnTo>
                    <a:lnTo>
                      <a:pt x="0" y="79"/>
                    </a:lnTo>
                    <a:lnTo>
                      <a:pt x="6" y="100"/>
                    </a:lnTo>
                    <a:lnTo>
                      <a:pt x="21" y="12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26" name="Freeform 44"/>
              <p:cNvSpPr>
                <a:spLocks/>
              </p:cNvSpPr>
              <p:nvPr/>
            </p:nvSpPr>
            <p:spPr bwMode="auto">
              <a:xfrm>
                <a:off x="3198" y="2565"/>
                <a:ext cx="156" cy="906"/>
              </a:xfrm>
              <a:custGeom>
                <a:avLst/>
                <a:gdLst>
                  <a:gd name="T0" fmla="*/ 62 w 156"/>
                  <a:gd name="T1" fmla="*/ 0 h 906"/>
                  <a:gd name="T2" fmla="*/ 36 w 156"/>
                  <a:gd name="T3" fmla="*/ 99 h 906"/>
                  <a:gd name="T4" fmla="*/ 15 w 156"/>
                  <a:gd name="T5" fmla="*/ 199 h 906"/>
                  <a:gd name="T6" fmla="*/ 5 w 156"/>
                  <a:gd name="T7" fmla="*/ 283 h 906"/>
                  <a:gd name="T8" fmla="*/ 0 w 156"/>
                  <a:gd name="T9" fmla="*/ 314 h 906"/>
                  <a:gd name="T10" fmla="*/ 0 w 156"/>
                  <a:gd name="T11" fmla="*/ 340 h 906"/>
                  <a:gd name="T12" fmla="*/ 26 w 156"/>
                  <a:gd name="T13" fmla="*/ 351 h 906"/>
                  <a:gd name="T14" fmla="*/ 41 w 156"/>
                  <a:gd name="T15" fmla="*/ 356 h 906"/>
                  <a:gd name="T16" fmla="*/ 62 w 156"/>
                  <a:gd name="T17" fmla="*/ 367 h 906"/>
                  <a:gd name="T18" fmla="*/ 67 w 156"/>
                  <a:gd name="T19" fmla="*/ 367 h 906"/>
                  <a:gd name="T20" fmla="*/ 73 w 156"/>
                  <a:gd name="T21" fmla="*/ 367 h 906"/>
                  <a:gd name="T22" fmla="*/ 47 w 156"/>
                  <a:gd name="T23" fmla="*/ 403 h 906"/>
                  <a:gd name="T24" fmla="*/ 36 w 156"/>
                  <a:gd name="T25" fmla="*/ 435 h 906"/>
                  <a:gd name="T26" fmla="*/ 20 w 156"/>
                  <a:gd name="T27" fmla="*/ 450 h 906"/>
                  <a:gd name="T28" fmla="*/ 15 w 156"/>
                  <a:gd name="T29" fmla="*/ 466 h 906"/>
                  <a:gd name="T30" fmla="*/ 5 w 156"/>
                  <a:gd name="T31" fmla="*/ 477 h 906"/>
                  <a:gd name="T32" fmla="*/ 5 w 156"/>
                  <a:gd name="T33" fmla="*/ 482 h 906"/>
                  <a:gd name="T34" fmla="*/ 15 w 156"/>
                  <a:gd name="T35" fmla="*/ 519 h 906"/>
                  <a:gd name="T36" fmla="*/ 36 w 156"/>
                  <a:gd name="T37" fmla="*/ 576 h 906"/>
                  <a:gd name="T38" fmla="*/ 52 w 156"/>
                  <a:gd name="T39" fmla="*/ 634 h 906"/>
                  <a:gd name="T40" fmla="*/ 78 w 156"/>
                  <a:gd name="T41" fmla="*/ 697 h 906"/>
                  <a:gd name="T42" fmla="*/ 99 w 156"/>
                  <a:gd name="T43" fmla="*/ 760 h 906"/>
                  <a:gd name="T44" fmla="*/ 120 w 156"/>
                  <a:gd name="T45" fmla="*/ 817 h 906"/>
                  <a:gd name="T46" fmla="*/ 141 w 156"/>
                  <a:gd name="T47" fmla="*/ 870 h 906"/>
                  <a:gd name="T48" fmla="*/ 156 w 156"/>
                  <a:gd name="T49" fmla="*/ 906 h 90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6" h="906">
                    <a:moveTo>
                      <a:pt x="62" y="0"/>
                    </a:moveTo>
                    <a:lnTo>
                      <a:pt x="36" y="99"/>
                    </a:lnTo>
                    <a:lnTo>
                      <a:pt x="15" y="199"/>
                    </a:lnTo>
                    <a:lnTo>
                      <a:pt x="5" y="283"/>
                    </a:lnTo>
                    <a:lnTo>
                      <a:pt x="0" y="314"/>
                    </a:lnTo>
                    <a:lnTo>
                      <a:pt x="0" y="340"/>
                    </a:lnTo>
                    <a:lnTo>
                      <a:pt x="26" y="351"/>
                    </a:lnTo>
                    <a:lnTo>
                      <a:pt x="41" y="356"/>
                    </a:lnTo>
                    <a:lnTo>
                      <a:pt x="62" y="367"/>
                    </a:lnTo>
                    <a:lnTo>
                      <a:pt x="67" y="367"/>
                    </a:lnTo>
                    <a:lnTo>
                      <a:pt x="73" y="367"/>
                    </a:lnTo>
                    <a:lnTo>
                      <a:pt x="47" y="403"/>
                    </a:lnTo>
                    <a:lnTo>
                      <a:pt x="36" y="435"/>
                    </a:lnTo>
                    <a:lnTo>
                      <a:pt x="20" y="450"/>
                    </a:lnTo>
                    <a:lnTo>
                      <a:pt x="15" y="466"/>
                    </a:lnTo>
                    <a:lnTo>
                      <a:pt x="5" y="477"/>
                    </a:lnTo>
                    <a:lnTo>
                      <a:pt x="5" y="482"/>
                    </a:lnTo>
                    <a:lnTo>
                      <a:pt x="15" y="519"/>
                    </a:lnTo>
                    <a:lnTo>
                      <a:pt x="36" y="576"/>
                    </a:lnTo>
                    <a:lnTo>
                      <a:pt x="52" y="634"/>
                    </a:lnTo>
                    <a:lnTo>
                      <a:pt x="78" y="697"/>
                    </a:lnTo>
                    <a:lnTo>
                      <a:pt x="99" y="760"/>
                    </a:lnTo>
                    <a:lnTo>
                      <a:pt x="120" y="817"/>
                    </a:lnTo>
                    <a:lnTo>
                      <a:pt x="141" y="870"/>
                    </a:lnTo>
                    <a:lnTo>
                      <a:pt x="156" y="906"/>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27" name="Freeform 45"/>
              <p:cNvSpPr>
                <a:spLocks/>
              </p:cNvSpPr>
              <p:nvPr/>
            </p:nvSpPr>
            <p:spPr bwMode="auto">
              <a:xfrm>
                <a:off x="3506" y="2513"/>
                <a:ext cx="355" cy="974"/>
              </a:xfrm>
              <a:custGeom>
                <a:avLst/>
                <a:gdLst>
                  <a:gd name="T0" fmla="*/ 329 w 355"/>
                  <a:gd name="T1" fmla="*/ 0 h 974"/>
                  <a:gd name="T2" fmla="*/ 339 w 355"/>
                  <a:gd name="T3" fmla="*/ 89 h 974"/>
                  <a:gd name="T4" fmla="*/ 344 w 355"/>
                  <a:gd name="T5" fmla="*/ 183 h 974"/>
                  <a:gd name="T6" fmla="*/ 350 w 355"/>
                  <a:gd name="T7" fmla="*/ 261 h 974"/>
                  <a:gd name="T8" fmla="*/ 355 w 355"/>
                  <a:gd name="T9" fmla="*/ 298 h 974"/>
                  <a:gd name="T10" fmla="*/ 355 w 355"/>
                  <a:gd name="T11" fmla="*/ 324 h 974"/>
                  <a:gd name="T12" fmla="*/ 329 w 355"/>
                  <a:gd name="T13" fmla="*/ 340 h 974"/>
                  <a:gd name="T14" fmla="*/ 308 w 355"/>
                  <a:gd name="T15" fmla="*/ 351 h 974"/>
                  <a:gd name="T16" fmla="*/ 277 w 355"/>
                  <a:gd name="T17" fmla="*/ 371 h 974"/>
                  <a:gd name="T18" fmla="*/ 303 w 355"/>
                  <a:gd name="T19" fmla="*/ 398 h 974"/>
                  <a:gd name="T20" fmla="*/ 318 w 355"/>
                  <a:gd name="T21" fmla="*/ 413 h 974"/>
                  <a:gd name="T22" fmla="*/ 324 w 355"/>
                  <a:gd name="T23" fmla="*/ 419 h 974"/>
                  <a:gd name="T24" fmla="*/ 324 w 355"/>
                  <a:gd name="T25" fmla="*/ 419 h 974"/>
                  <a:gd name="T26" fmla="*/ 292 w 355"/>
                  <a:gd name="T27" fmla="*/ 482 h 974"/>
                  <a:gd name="T28" fmla="*/ 250 w 355"/>
                  <a:gd name="T29" fmla="*/ 550 h 974"/>
                  <a:gd name="T30" fmla="*/ 203 w 355"/>
                  <a:gd name="T31" fmla="*/ 628 h 974"/>
                  <a:gd name="T32" fmla="*/ 156 w 355"/>
                  <a:gd name="T33" fmla="*/ 707 h 974"/>
                  <a:gd name="T34" fmla="*/ 109 w 355"/>
                  <a:gd name="T35" fmla="*/ 785 h 974"/>
                  <a:gd name="T36" fmla="*/ 68 w 355"/>
                  <a:gd name="T37" fmla="*/ 859 h 974"/>
                  <a:gd name="T38" fmla="*/ 31 w 355"/>
                  <a:gd name="T39" fmla="*/ 922 h 974"/>
                  <a:gd name="T40" fmla="*/ 0 w 355"/>
                  <a:gd name="T41" fmla="*/ 974 h 9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55" h="974">
                    <a:moveTo>
                      <a:pt x="329" y="0"/>
                    </a:moveTo>
                    <a:lnTo>
                      <a:pt x="339" y="89"/>
                    </a:lnTo>
                    <a:lnTo>
                      <a:pt x="344" y="183"/>
                    </a:lnTo>
                    <a:lnTo>
                      <a:pt x="350" y="261"/>
                    </a:lnTo>
                    <a:lnTo>
                      <a:pt x="355" y="298"/>
                    </a:lnTo>
                    <a:lnTo>
                      <a:pt x="355" y="324"/>
                    </a:lnTo>
                    <a:lnTo>
                      <a:pt x="329" y="340"/>
                    </a:lnTo>
                    <a:lnTo>
                      <a:pt x="308" y="351"/>
                    </a:lnTo>
                    <a:lnTo>
                      <a:pt x="277" y="371"/>
                    </a:lnTo>
                    <a:lnTo>
                      <a:pt x="303" y="398"/>
                    </a:lnTo>
                    <a:lnTo>
                      <a:pt x="318" y="413"/>
                    </a:lnTo>
                    <a:lnTo>
                      <a:pt x="324" y="419"/>
                    </a:lnTo>
                    <a:lnTo>
                      <a:pt x="292" y="482"/>
                    </a:lnTo>
                    <a:lnTo>
                      <a:pt x="250" y="550"/>
                    </a:lnTo>
                    <a:lnTo>
                      <a:pt x="203" y="628"/>
                    </a:lnTo>
                    <a:lnTo>
                      <a:pt x="156" y="707"/>
                    </a:lnTo>
                    <a:lnTo>
                      <a:pt x="109" y="785"/>
                    </a:lnTo>
                    <a:lnTo>
                      <a:pt x="68" y="859"/>
                    </a:lnTo>
                    <a:lnTo>
                      <a:pt x="31" y="922"/>
                    </a:lnTo>
                    <a:lnTo>
                      <a:pt x="0" y="974"/>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28" name="Freeform 46"/>
              <p:cNvSpPr>
                <a:spLocks/>
              </p:cNvSpPr>
              <p:nvPr/>
            </p:nvSpPr>
            <p:spPr bwMode="auto">
              <a:xfrm>
                <a:off x="3349" y="2481"/>
                <a:ext cx="376" cy="817"/>
              </a:xfrm>
              <a:custGeom>
                <a:avLst/>
                <a:gdLst>
                  <a:gd name="T0" fmla="*/ 5 w 376"/>
                  <a:gd name="T1" fmla="*/ 79 h 817"/>
                  <a:gd name="T2" fmla="*/ 0 w 376"/>
                  <a:gd name="T3" fmla="*/ 241 h 817"/>
                  <a:gd name="T4" fmla="*/ 11 w 376"/>
                  <a:gd name="T5" fmla="*/ 409 h 817"/>
                  <a:gd name="T6" fmla="*/ 16 w 376"/>
                  <a:gd name="T7" fmla="*/ 498 h 817"/>
                  <a:gd name="T8" fmla="*/ 26 w 376"/>
                  <a:gd name="T9" fmla="*/ 592 h 817"/>
                  <a:gd name="T10" fmla="*/ 42 w 376"/>
                  <a:gd name="T11" fmla="*/ 697 h 817"/>
                  <a:gd name="T12" fmla="*/ 68 w 376"/>
                  <a:gd name="T13" fmla="*/ 817 h 817"/>
                  <a:gd name="T14" fmla="*/ 183 w 376"/>
                  <a:gd name="T15" fmla="*/ 597 h 817"/>
                  <a:gd name="T16" fmla="*/ 240 w 376"/>
                  <a:gd name="T17" fmla="*/ 493 h 817"/>
                  <a:gd name="T18" fmla="*/ 287 w 376"/>
                  <a:gd name="T19" fmla="*/ 388 h 817"/>
                  <a:gd name="T20" fmla="*/ 324 w 376"/>
                  <a:gd name="T21" fmla="*/ 293 h 817"/>
                  <a:gd name="T22" fmla="*/ 355 w 376"/>
                  <a:gd name="T23" fmla="*/ 194 h 817"/>
                  <a:gd name="T24" fmla="*/ 376 w 376"/>
                  <a:gd name="T25" fmla="*/ 100 h 817"/>
                  <a:gd name="T26" fmla="*/ 376 w 376"/>
                  <a:gd name="T27" fmla="*/ 0 h 817"/>
                  <a:gd name="T28" fmla="*/ 350 w 376"/>
                  <a:gd name="T29" fmla="*/ 0 h 817"/>
                  <a:gd name="T30" fmla="*/ 313 w 376"/>
                  <a:gd name="T31" fmla="*/ 5 h 817"/>
                  <a:gd name="T32" fmla="*/ 266 w 376"/>
                  <a:gd name="T33" fmla="*/ 11 h 817"/>
                  <a:gd name="T34" fmla="*/ 214 w 376"/>
                  <a:gd name="T35" fmla="*/ 16 h 817"/>
                  <a:gd name="T36" fmla="*/ 105 w 376"/>
                  <a:gd name="T37" fmla="*/ 37 h 817"/>
                  <a:gd name="T38" fmla="*/ 52 w 376"/>
                  <a:gd name="T39" fmla="*/ 58 h 817"/>
                  <a:gd name="T40" fmla="*/ 5 w 376"/>
                  <a:gd name="T41" fmla="*/ 79 h 817"/>
                  <a:gd name="T42" fmla="*/ 5 w 376"/>
                  <a:gd name="T43" fmla="*/ 79 h 8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76" h="817">
                    <a:moveTo>
                      <a:pt x="5" y="79"/>
                    </a:moveTo>
                    <a:lnTo>
                      <a:pt x="0" y="241"/>
                    </a:lnTo>
                    <a:lnTo>
                      <a:pt x="11" y="409"/>
                    </a:lnTo>
                    <a:lnTo>
                      <a:pt x="16" y="498"/>
                    </a:lnTo>
                    <a:lnTo>
                      <a:pt x="26" y="592"/>
                    </a:lnTo>
                    <a:lnTo>
                      <a:pt x="42" y="697"/>
                    </a:lnTo>
                    <a:lnTo>
                      <a:pt x="68" y="817"/>
                    </a:lnTo>
                    <a:lnTo>
                      <a:pt x="183" y="597"/>
                    </a:lnTo>
                    <a:lnTo>
                      <a:pt x="240" y="493"/>
                    </a:lnTo>
                    <a:lnTo>
                      <a:pt x="287" y="388"/>
                    </a:lnTo>
                    <a:lnTo>
                      <a:pt x="324" y="293"/>
                    </a:lnTo>
                    <a:lnTo>
                      <a:pt x="355" y="194"/>
                    </a:lnTo>
                    <a:lnTo>
                      <a:pt x="376" y="100"/>
                    </a:lnTo>
                    <a:lnTo>
                      <a:pt x="376" y="0"/>
                    </a:lnTo>
                    <a:lnTo>
                      <a:pt x="350" y="0"/>
                    </a:lnTo>
                    <a:lnTo>
                      <a:pt x="313" y="5"/>
                    </a:lnTo>
                    <a:lnTo>
                      <a:pt x="266" y="11"/>
                    </a:lnTo>
                    <a:lnTo>
                      <a:pt x="214" y="16"/>
                    </a:lnTo>
                    <a:lnTo>
                      <a:pt x="105" y="37"/>
                    </a:lnTo>
                    <a:lnTo>
                      <a:pt x="52" y="58"/>
                    </a:lnTo>
                    <a:lnTo>
                      <a:pt x="5" y="79"/>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29" name="Freeform 47"/>
              <p:cNvSpPr>
                <a:spLocks/>
              </p:cNvSpPr>
              <p:nvPr/>
            </p:nvSpPr>
            <p:spPr bwMode="auto">
              <a:xfrm>
                <a:off x="3354" y="2659"/>
                <a:ext cx="267" cy="246"/>
              </a:xfrm>
              <a:custGeom>
                <a:avLst/>
                <a:gdLst>
                  <a:gd name="T0" fmla="*/ 0 w 267"/>
                  <a:gd name="T1" fmla="*/ 199 h 246"/>
                  <a:gd name="T2" fmla="*/ 37 w 267"/>
                  <a:gd name="T3" fmla="*/ 142 h 246"/>
                  <a:gd name="T4" fmla="*/ 73 w 267"/>
                  <a:gd name="T5" fmla="*/ 89 h 246"/>
                  <a:gd name="T6" fmla="*/ 105 w 267"/>
                  <a:gd name="T7" fmla="*/ 37 h 246"/>
                  <a:gd name="T8" fmla="*/ 126 w 267"/>
                  <a:gd name="T9" fmla="*/ 0 h 246"/>
                  <a:gd name="T10" fmla="*/ 136 w 267"/>
                  <a:gd name="T11" fmla="*/ 26 h 246"/>
                  <a:gd name="T12" fmla="*/ 152 w 267"/>
                  <a:gd name="T13" fmla="*/ 58 h 246"/>
                  <a:gd name="T14" fmla="*/ 183 w 267"/>
                  <a:gd name="T15" fmla="*/ 126 h 246"/>
                  <a:gd name="T16" fmla="*/ 230 w 267"/>
                  <a:gd name="T17" fmla="*/ 194 h 246"/>
                  <a:gd name="T18" fmla="*/ 251 w 267"/>
                  <a:gd name="T19" fmla="*/ 225 h 246"/>
                  <a:gd name="T20" fmla="*/ 267 w 267"/>
                  <a:gd name="T21" fmla="*/ 246 h 2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7" h="246">
                    <a:moveTo>
                      <a:pt x="0" y="199"/>
                    </a:moveTo>
                    <a:lnTo>
                      <a:pt x="37" y="142"/>
                    </a:lnTo>
                    <a:lnTo>
                      <a:pt x="73" y="89"/>
                    </a:lnTo>
                    <a:lnTo>
                      <a:pt x="105" y="37"/>
                    </a:lnTo>
                    <a:lnTo>
                      <a:pt x="126" y="0"/>
                    </a:lnTo>
                    <a:lnTo>
                      <a:pt x="136" y="26"/>
                    </a:lnTo>
                    <a:lnTo>
                      <a:pt x="152" y="58"/>
                    </a:lnTo>
                    <a:lnTo>
                      <a:pt x="183" y="126"/>
                    </a:lnTo>
                    <a:lnTo>
                      <a:pt x="230" y="194"/>
                    </a:lnTo>
                    <a:lnTo>
                      <a:pt x="251" y="225"/>
                    </a:lnTo>
                    <a:lnTo>
                      <a:pt x="267" y="246"/>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30" name="Freeform 48"/>
              <p:cNvSpPr>
                <a:spLocks/>
              </p:cNvSpPr>
              <p:nvPr/>
            </p:nvSpPr>
            <p:spPr bwMode="auto">
              <a:xfrm>
                <a:off x="3448" y="2795"/>
                <a:ext cx="42" cy="48"/>
              </a:xfrm>
              <a:custGeom>
                <a:avLst/>
                <a:gdLst>
                  <a:gd name="T0" fmla="*/ 42 w 42"/>
                  <a:gd name="T1" fmla="*/ 27 h 48"/>
                  <a:gd name="T2" fmla="*/ 32 w 42"/>
                  <a:gd name="T3" fmla="*/ 42 h 48"/>
                  <a:gd name="T4" fmla="*/ 21 w 42"/>
                  <a:gd name="T5" fmla="*/ 48 h 48"/>
                  <a:gd name="T6" fmla="*/ 6 w 42"/>
                  <a:gd name="T7" fmla="*/ 42 h 48"/>
                  <a:gd name="T8" fmla="*/ 0 w 42"/>
                  <a:gd name="T9" fmla="*/ 27 h 48"/>
                  <a:gd name="T10" fmla="*/ 6 w 42"/>
                  <a:gd name="T11" fmla="*/ 6 h 48"/>
                  <a:gd name="T12" fmla="*/ 21 w 42"/>
                  <a:gd name="T13" fmla="*/ 0 h 48"/>
                  <a:gd name="T14" fmla="*/ 32 w 42"/>
                  <a:gd name="T15" fmla="*/ 6 h 48"/>
                  <a:gd name="T16" fmla="*/ 42 w 42"/>
                  <a:gd name="T17" fmla="*/ 27 h 48"/>
                  <a:gd name="T18" fmla="*/ 42 w 42"/>
                  <a:gd name="T19" fmla="*/ 2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2" h="48">
                    <a:moveTo>
                      <a:pt x="42" y="27"/>
                    </a:moveTo>
                    <a:lnTo>
                      <a:pt x="32" y="42"/>
                    </a:lnTo>
                    <a:lnTo>
                      <a:pt x="21" y="48"/>
                    </a:lnTo>
                    <a:lnTo>
                      <a:pt x="6" y="42"/>
                    </a:lnTo>
                    <a:lnTo>
                      <a:pt x="0" y="27"/>
                    </a:lnTo>
                    <a:lnTo>
                      <a:pt x="6" y="6"/>
                    </a:lnTo>
                    <a:lnTo>
                      <a:pt x="21" y="0"/>
                    </a:lnTo>
                    <a:lnTo>
                      <a:pt x="32" y="6"/>
                    </a:lnTo>
                    <a:lnTo>
                      <a:pt x="42" y="27"/>
                    </a:lnTo>
                    <a:close/>
                  </a:path>
                </a:pathLst>
              </a:custGeom>
              <a:solidFill>
                <a:srgbClr val="000000"/>
              </a:solidFill>
              <a:ln w="28575" cmpd="sng">
                <a:solidFill>
                  <a:srgbClr val="000000"/>
                </a:solidFill>
                <a:round/>
                <a:headEnd/>
                <a:tailEnd/>
              </a:ln>
            </p:spPr>
            <p:txBody>
              <a:bodyPr/>
              <a:lstStyle/>
              <a:p>
                <a:endParaRPr lang="ja-JP" altLang="en-US"/>
              </a:p>
            </p:txBody>
          </p:sp>
          <p:sp>
            <p:nvSpPr>
              <p:cNvPr id="13531" name="Freeform 49"/>
              <p:cNvSpPr>
                <a:spLocks/>
              </p:cNvSpPr>
              <p:nvPr/>
            </p:nvSpPr>
            <p:spPr bwMode="auto">
              <a:xfrm>
                <a:off x="3072" y="2942"/>
                <a:ext cx="26" cy="252"/>
              </a:xfrm>
              <a:custGeom>
                <a:avLst/>
                <a:gdLst>
                  <a:gd name="T0" fmla="*/ 0 w 26"/>
                  <a:gd name="T1" fmla="*/ 252 h 252"/>
                  <a:gd name="T2" fmla="*/ 5 w 26"/>
                  <a:gd name="T3" fmla="*/ 183 h 252"/>
                  <a:gd name="T4" fmla="*/ 11 w 26"/>
                  <a:gd name="T5" fmla="*/ 105 h 252"/>
                  <a:gd name="T6" fmla="*/ 21 w 26"/>
                  <a:gd name="T7" fmla="*/ 47 h 252"/>
                  <a:gd name="T8" fmla="*/ 26 w 26"/>
                  <a:gd name="T9" fmla="*/ 21 h 252"/>
                  <a:gd name="T10" fmla="*/ 26 w 26"/>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252">
                    <a:moveTo>
                      <a:pt x="0" y="252"/>
                    </a:moveTo>
                    <a:lnTo>
                      <a:pt x="5" y="183"/>
                    </a:lnTo>
                    <a:lnTo>
                      <a:pt x="11" y="105"/>
                    </a:lnTo>
                    <a:lnTo>
                      <a:pt x="21" y="47"/>
                    </a:lnTo>
                    <a:lnTo>
                      <a:pt x="26" y="21"/>
                    </a:lnTo>
                    <a:lnTo>
                      <a:pt x="26"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32" name="Freeform 50"/>
              <p:cNvSpPr>
                <a:spLocks/>
              </p:cNvSpPr>
              <p:nvPr/>
            </p:nvSpPr>
            <p:spPr bwMode="auto">
              <a:xfrm>
                <a:off x="2764" y="3047"/>
                <a:ext cx="308" cy="367"/>
              </a:xfrm>
              <a:custGeom>
                <a:avLst/>
                <a:gdLst>
                  <a:gd name="T0" fmla="*/ 230 w 308"/>
                  <a:gd name="T1" fmla="*/ 63 h 367"/>
                  <a:gd name="T2" fmla="*/ 219 w 308"/>
                  <a:gd name="T3" fmla="*/ 31 h 367"/>
                  <a:gd name="T4" fmla="*/ 199 w 308"/>
                  <a:gd name="T5" fmla="*/ 10 h 367"/>
                  <a:gd name="T6" fmla="*/ 167 w 308"/>
                  <a:gd name="T7" fmla="*/ 0 h 367"/>
                  <a:gd name="T8" fmla="*/ 131 w 308"/>
                  <a:gd name="T9" fmla="*/ 0 h 367"/>
                  <a:gd name="T10" fmla="*/ 94 w 308"/>
                  <a:gd name="T11" fmla="*/ 10 h 367"/>
                  <a:gd name="T12" fmla="*/ 63 w 308"/>
                  <a:gd name="T13" fmla="*/ 31 h 367"/>
                  <a:gd name="T14" fmla="*/ 52 w 308"/>
                  <a:gd name="T15" fmla="*/ 47 h 367"/>
                  <a:gd name="T16" fmla="*/ 47 w 308"/>
                  <a:gd name="T17" fmla="*/ 68 h 367"/>
                  <a:gd name="T18" fmla="*/ 52 w 308"/>
                  <a:gd name="T19" fmla="*/ 94 h 367"/>
                  <a:gd name="T20" fmla="*/ 68 w 308"/>
                  <a:gd name="T21" fmla="*/ 126 h 367"/>
                  <a:gd name="T22" fmla="*/ 47 w 308"/>
                  <a:gd name="T23" fmla="*/ 147 h 367"/>
                  <a:gd name="T24" fmla="*/ 31 w 308"/>
                  <a:gd name="T25" fmla="*/ 173 h 367"/>
                  <a:gd name="T26" fmla="*/ 5 w 308"/>
                  <a:gd name="T27" fmla="*/ 246 h 367"/>
                  <a:gd name="T28" fmla="*/ 0 w 308"/>
                  <a:gd name="T29" fmla="*/ 283 h 367"/>
                  <a:gd name="T30" fmla="*/ 5 w 308"/>
                  <a:gd name="T31" fmla="*/ 314 h 367"/>
                  <a:gd name="T32" fmla="*/ 11 w 308"/>
                  <a:gd name="T33" fmla="*/ 340 h 367"/>
                  <a:gd name="T34" fmla="*/ 31 w 308"/>
                  <a:gd name="T35" fmla="*/ 356 h 367"/>
                  <a:gd name="T36" fmla="*/ 68 w 308"/>
                  <a:gd name="T37" fmla="*/ 361 h 367"/>
                  <a:gd name="T38" fmla="*/ 94 w 308"/>
                  <a:gd name="T39" fmla="*/ 351 h 367"/>
                  <a:gd name="T40" fmla="*/ 110 w 308"/>
                  <a:gd name="T41" fmla="*/ 335 h 367"/>
                  <a:gd name="T42" fmla="*/ 120 w 308"/>
                  <a:gd name="T43" fmla="*/ 325 h 367"/>
                  <a:gd name="T44" fmla="*/ 125 w 308"/>
                  <a:gd name="T45" fmla="*/ 340 h 367"/>
                  <a:gd name="T46" fmla="*/ 136 w 308"/>
                  <a:gd name="T47" fmla="*/ 356 h 367"/>
                  <a:gd name="T48" fmla="*/ 172 w 308"/>
                  <a:gd name="T49" fmla="*/ 367 h 367"/>
                  <a:gd name="T50" fmla="*/ 209 w 308"/>
                  <a:gd name="T51" fmla="*/ 361 h 367"/>
                  <a:gd name="T52" fmla="*/ 219 w 308"/>
                  <a:gd name="T53" fmla="*/ 346 h 367"/>
                  <a:gd name="T54" fmla="*/ 225 w 308"/>
                  <a:gd name="T55" fmla="*/ 330 h 367"/>
                  <a:gd name="T56" fmla="*/ 251 w 308"/>
                  <a:gd name="T57" fmla="*/ 330 h 367"/>
                  <a:gd name="T58" fmla="*/ 272 w 308"/>
                  <a:gd name="T59" fmla="*/ 330 h 367"/>
                  <a:gd name="T60" fmla="*/ 308 w 308"/>
                  <a:gd name="T61" fmla="*/ 309 h 367"/>
                  <a:gd name="T62" fmla="*/ 308 w 308"/>
                  <a:gd name="T63" fmla="*/ 257 h 367"/>
                  <a:gd name="T64" fmla="*/ 308 w 308"/>
                  <a:gd name="T65" fmla="*/ 215 h 367"/>
                  <a:gd name="T66" fmla="*/ 308 w 308"/>
                  <a:gd name="T67" fmla="*/ 173 h 367"/>
                  <a:gd name="T68" fmla="*/ 308 w 308"/>
                  <a:gd name="T69" fmla="*/ 147 h 367"/>
                  <a:gd name="T70" fmla="*/ 303 w 308"/>
                  <a:gd name="T71" fmla="*/ 115 h 367"/>
                  <a:gd name="T72" fmla="*/ 293 w 308"/>
                  <a:gd name="T73" fmla="*/ 84 h 367"/>
                  <a:gd name="T74" fmla="*/ 266 w 308"/>
                  <a:gd name="T75" fmla="*/ 68 h 367"/>
                  <a:gd name="T76" fmla="*/ 230 w 308"/>
                  <a:gd name="T77" fmla="*/ 63 h 367"/>
                  <a:gd name="T78" fmla="*/ 230 w 308"/>
                  <a:gd name="T79" fmla="*/ 63 h 36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08" h="367">
                    <a:moveTo>
                      <a:pt x="230" y="63"/>
                    </a:moveTo>
                    <a:lnTo>
                      <a:pt x="219" y="31"/>
                    </a:lnTo>
                    <a:lnTo>
                      <a:pt x="199" y="10"/>
                    </a:lnTo>
                    <a:lnTo>
                      <a:pt x="167" y="0"/>
                    </a:lnTo>
                    <a:lnTo>
                      <a:pt x="131" y="0"/>
                    </a:lnTo>
                    <a:lnTo>
                      <a:pt x="94" y="10"/>
                    </a:lnTo>
                    <a:lnTo>
                      <a:pt x="63" y="31"/>
                    </a:lnTo>
                    <a:lnTo>
                      <a:pt x="52" y="47"/>
                    </a:lnTo>
                    <a:lnTo>
                      <a:pt x="47" y="68"/>
                    </a:lnTo>
                    <a:lnTo>
                      <a:pt x="52" y="94"/>
                    </a:lnTo>
                    <a:lnTo>
                      <a:pt x="68" y="126"/>
                    </a:lnTo>
                    <a:lnTo>
                      <a:pt x="47" y="147"/>
                    </a:lnTo>
                    <a:lnTo>
                      <a:pt x="31" y="173"/>
                    </a:lnTo>
                    <a:lnTo>
                      <a:pt x="5" y="246"/>
                    </a:lnTo>
                    <a:lnTo>
                      <a:pt x="0" y="283"/>
                    </a:lnTo>
                    <a:lnTo>
                      <a:pt x="5" y="314"/>
                    </a:lnTo>
                    <a:lnTo>
                      <a:pt x="11" y="340"/>
                    </a:lnTo>
                    <a:lnTo>
                      <a:pt x="31" y="356"/>
                    </a:lnTo>
                    <a:lnTo>
                      <a:pt x="68" y="361"/>
                    </a:lnTo>
                    <a:lnTo>
                      <a:pt x="94" y="351"/>
                    </a:lnTo>
                    <a:lnTo>
                      <a:pt x="110" y="335"/>
                    </a:lnTo>
                    <a:lnTo>
                      <a:pt x="120" y="325"/>
                    </a:lnTo>
                    <a:lnTo>
                      <a:pt x="125" y="340"/>
                    </a:lnTo>
                    <a:lnTo>
                      <a:pt x="136" y="356"/>
                    </a:lnTo>
                    <a:lnTo>
                      <a:pt x="172" y="367"/>
                    </a:lnTo>
                    <a:lnTo>
                      <a:pt x="209" y="361"/>
                    </a:lnTo>
                    <a:lnTo>
                      <a:pt x="219" y="346"/>
                    </a:lnTo>
                    <a:lnTo>
                      <a:pt x="225" y="330"/>
                    </a:lnTo>
                    <a:lnTo>
                      <a:pt x="251" y="330"/>
                    </a:lnTo>
                    <a:lnTo>
                      <a:pt x="272" y="330"/>
                    </a:lnTo>
                    <a:lnTo>
                      <a:pt x="308" y="309"/>
                    </a:lnTo>
                    <a:lnTo>
                      <a:pt x="308" y="257"/>
                    </a:lnTo>
                    <a:lnTo>
                      <a:pt x="308" y="215"/>
                    </a:lnTo>
                    <a:lnTo>
                      <a:pt x="308" y="173"/>
                    </a:lnTo>
                    <a:lnTo>
                      <a:pt x="308" y="147"/>
                    </a:lnTo>
                    <a:lnTo>
                      <a:pt x="303" y="115"/>
                    </a:lnTo>
                    <a:lnTo>
                      <a:pt x="293" y="84"/>
                    </a:lnTo>
                    <a:lnTo>
                      <a:pt x="266" y="68"/>
                    </a:lnTo>
                    <a:lnTo>
                      <a:pt x="230" y="63"/>
                    </a:lnTo>
                    <a:close/>
                  </a:path>
                </a:pathLst>
              </a:custGeom>
              <a:solidFill>
                <a:srgbClr val="FAD28D"/>
              </a:solidFill>
              <a:ln w="28575" cmpd="sng">
                <a:solidFill>
                  <a:srgbClr val="000000"/>
                </a:solidFill>
                <a:prstDash val="solid"/>
                <a:round/>
                <a:headEnd/>
                <a:tailEnd/>
              </a:ln>
            </p:spPr>
            <p:txBody>
              <a:bodyPr/>
              <a:lstStyle/>
              <a:p>
                <a:endParaRPr lang="ja-JP" altLang="en-US"/>
              </a:p>
            </p:txBody>
          </p:sp>
          <p:sp>
            <p:nvSpPr>
              <p:cNvPr id="13533" name="Freeform 51"/>
              <p:cNvSpPr>
                <a:spLocks/>
              </p:cNvSpPr>
              <p:nvPr/>
            </p:nvSpPr>
            <p:spPr bwMode="auto">
              <a:xfrm>
                <a:off x="2827" y="3110"/>
                <a:ext cx="167" cy="68"/>
              </a:xfrm>
              <a:custGeom>
                <a:avLst/>
                <a:gdLst>
                  <a:gd name="T0" fmla="*/ 0 w 167"/>
                  <a:gd name="T1" fmla="*/ 52 h 68"/>
                  <a:gd name="T2" fmla="*/ 10 w 167"/>
                  <a:gd name="T3" fmla="*/ 63 h 68"/>
                  <a:gd name="T4" fmla="*/ 36 w 167"/>
                  <a:gd name="T5" fmla="*/ 68 h 68"/>
                  <a:gd name="T6" fmla="*/ 68 w 167"/>
                  <a:gd name="T7" fmla="*/ 68 h 68"/>
                  <a:gd name="T8" fmla="*/ 99 w 167"/>
                  <a:gd name="T9" fmla="*/ 63 h 68"/>
                  <a:gd name="T10" fmla="*/ 130 w 167"/>
                  <a:gd name="T11" fmla="*/ 52 h 68"/>
                  <a:gd name="T12" fmla="*/ 151 w 167"/>
                  <a:gd name="T13" fmla="*/ 36 h 68"/>
                  <a:gd name="T14" fmla="*/ 167 w 167"/>
                  <a:gd name="T15" fmla="*/ 21 h 68"/>
                  <a:gd name="T16" fmla="*/ 167 w 167"/>
                  <a:gd name="T17" fmla="*/ 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7" h="68">
                    <a:moveTo>
                      <a:pt x="0" y="52"/>
                    </a:moveTo>
                    <a:lnTo>
                      <a:pt x="10" y="63"/>
                    </a:lnTo>
                    <a:lnTo>
                      <a:pt x="36" y="68"/>
                    </a:lnTo>
                    <a:lnTo>
                      <a:pt x="68" y="68"/>
                    </a:lnTo>
                    <a:lnTo>
                      <a:pt x="99" y="63"/>
                    </a:lnTo>
                    <a:lnTo>
                      <a:pt x="130" y="52"/>
                    </a:lnTo>
                    <a:lnTo>
                      <a:pt x="151" y="36"/>
                    </a:lnTo>
                    <a:lnTo>
                      <a:pt x="167" y="21"/>
                    </a:lnTo>
                    <a:lnTo>
                      <a:pt x="167"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34" name="Freeform 52"/>
              <p:cNvSpPr>
                <a:spLocks/>
              </p:cNvSpPr>
              <p:nvPr/>
            </p:nvSpPr>
            <p:spPr bwMode="auto">
              <a:xfrm>
                <a:off x="2884" y="3277"/>
                <a:ext cx="21" cy="95"/>
              </a:xfrm>
              <a:custGeom>
                <a:avLst/>
                <a:gdLst>
                  <a:gd name="T0" fmla="*/ 0 w 21"/>
                  <a:gd name="T1" fmla="*/ 95 h 95"/>
                  <a:gd name="T2" fmla="*/ 5 w 21"/>
                  <a:gd name="T3" fmla="*/ 69 h 95"/>
                  <a:gd name="T4" fmla="*/ 11 w 21"/>
                  <a:gd name="T5" fmla="*/ 32 h 95"/>
                  <a:gd name="T6" fmla="*/ 21 w 21"/>
                  <a:gd name="T7" fmla="*/ 11 h 95"/>
                  <a:gd name="T8" fmla="*/ 21 w 21"/>
                  <a:gd name="T9" fmla="*/ 0 h 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95">
                    <a:moveTo>
                      <a:pt x="0" y="95"/>
                    </a:moveTo>
                    <a:lnTo>
                      <a:pt x="5" y="69"/>
                    </a:lnTo>
                    <a:lnTo>
                      <a:pt x="11" y="32"/>
                    </a:lnTo>
                    <a:lnTo>
                      <a:pt x="21" y="11"/>
                    </a:lnTo>
                    <a:lnTo>
                      <a:pt x="21"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35" name="Freeform 53"/>
              <p:cNvSpPr>
                <a:spLocks/>
              </p:cNvSpPr>
              <p:nvPr/>
            </p:nvSpPr>
            <p:spPr bwMode="auto">
              <a:xfrm>
                <a:off x="2989" y="3288"/>
                <a:ext cx="1" cy="89"/>
              </a:xfrm>
              <a:custGeom>
                <a:avLst/>
                <a:gdLst>
                  <a:gd name="T0" fmla="*/ 0 w 1"/>
                  <a:gd name="T1" fmla="*/ 89 h 89"/>
                  <a:gd name="T2" fmla="*/ 0 w 1"/>
                  <a:gd name="T3" fmla="*/ 73 h 89"/>
                  <a:gd name="T4" fmla="*/ 0 w 1"/>
                  <a:gd name="T5" fmla="*/ 47 h 89"/>
                  <a:gd name="T6" fmla="*/ 0 w 1"/>
                  <a:gd name="T7" fmla="*/ 21 h 89"/>
                  <a:gd name="T8" fmla="*/ 0 w 1"/>
                  <a:gd name="T9" fmla="*/ 0 h 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89">
                    <a:moveTo>
                      <a:pt x="0" y="89"/>
                    </a:moveTo>
                    <a:lnTo>
                      <a:pt x="0" y="73"/>
                    </a:lnTo>
                    <a:lnTo>
                      <a:pt x="0" y="47"/>
                    </a:lnTo>
                    <a:lnTo>
                      <a:pt x="0" y="21"/>
                    </a:lnTo>
                    <a:lnTo>
                      <a:pt x="0"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36" name="Freeform 54"/>
              <p:cNvSpPr>
                <a:spLocks/>
              </p:cNvSpPr>
              <p:nvPr/>
            </p:nvSpPr>
            <p:spPr bwMode="auto">
              <a:xfrm>
                <a:off x="2989" y="1522"/>
                <a:ext cx="961" cy="1127"/>
              </a:xfrm>
              <a:custGeom>
                <a:avLst/>
                <a:gdLst>
                  <a:gd name="T0" fmla="*/ 62 w 961"/>
                  <a:gd name="T1" fmla="*/ 556 h 1127"/>
                  <a:gd name="T2" fmla="*/ 41 w 961"/>
                  <a:gd name="T3" fmla="*/ 566 h 1127"/>
                  <a:gd name="T4" fmla="*/ 26 w 961"/>
                  <a:gd name="T5" fmla="*/ 582 h 1127"/>
                  <a:gd name="T6" fmla="*/ 5 w 961"/>
                  <a:gd name="T7" fmla="*/ 624 h 1127"/>
                  <a:gd name="T8" fmla="*/ 0 w 961"/>
                  <a:gd name="T9" fmla="*/ 671 h 1127"/>
                  <a:gd name="T10" fmla="*/ 0 w 961"/>
                  <a:gd name="T11" fmla="*/ 713 h 1127"/>
                  <a:gd name="T12" fmla="*/ 15 w 961"/>
                  <a:gd name="T13" fmla="*/ 750 h 1127"/>
                  <a:gd name="T14" fmla="*/ 47 w 961"/>
                  <a:gd name="T15" fmla="*/ 776 h 1127"/>
                  <a:gd name="T16" fmla="*/ 78 w 961"/>
                  <a:gd name="T17" fmla="*/ 797 h 1127"/>
                  <a:gd name="T18" fmla="*/ 115 w 961"/>
                  <a:gd name="T19" fmla="*/ 802 h 1127"/>
                  <a:gd name="T20" fmla="*/ 125 w 961"/>
                  <a:gd name="T21" fmla="*/ 860 h 1127"/>
                  <a:gd name="T22" fmla="*/ 146 w 961"/>
                  <a:gd name="T23" fmla="*/ 922 h 1127"/>
                  <a:gd name="T24" fmla="*/ 177 w 961"/>
                  <a:gd name="T25" fmla="*/ 980 h 1127"/>
                  <a:gd name="T26" fmla="*/ 214 w 961"/>
                  <a:gd name="T27" fmla="*/ 1027 h 1127"/>
                  <a:gd name="T28" fmla="*/ 256 w 961"/>
                  <a:gd name="T29" fmla="*/ 1074 h 1127"/>
                  <a:gd name="T30" fmla="*/ 313 w 961"/>
                  <a:gd name="T31" fmla="*/ 1106 h 1127"/>
                  <a:gd name="T32" fmla="*/ 376 w 961"/>
                  <a:gd name="T33" fmla="*/ 1127 h 1127"/>
                  <a:gd name="T34" fmla="*/ 449 w 961"/>
                  <a:gd name="T35" fmla="*/ 1127 h 1127"/>
                  <a:gd name="T36" fmla="*/ 538 w 961"/>
                  <a:gd name="T37" fmla="*/ 1111 h 1127"/>
                  <a:gd name="T38" fmla="*/ 626 w 961"/>
                  <a:gd name="T39" fmla="*/ 1080 h 1127"/>
                  <a:gd name="T40" fmla="*/ 715 w 961"/>
                  <a:gd name="T41" fmla="*/ 1038 h 1127"/>
                  <a:gd name="T42" fmla="*/ 799 w 961"/>
                  <a:gd name="T43" fmla="*/ 970 h 1127"/>
                  <a:gd name="T44" fmla="*/ 872 w 961"/>
                  <a:gd name="T45" fmla="*/ 886 h 1127"/>
                  <a:gd name="T46" fmla="*/ 924 w 961"/>
                  <a:gd name="T47" fmla="*/ 786 h 1127"/>
                  <a:gd name="T48" fmla="*/ 945 w 961"/>
                  <a:gd name="T49" fmla="*/ 723 h 1127"/>
                  <a:gd name="T50" fmla="*/ 955 w 961"/>
                  <a:gd name="T51" fmla="*/ 655 h 1127"/>
                  <a:gd name="T52" fmla="*/ 961 w 961"/>
                  <a:gd name="T53" fmla="*/ 587 h 1127"/>
                  <a:gd name="T54" fmla="*/ 961 w 961"/>
                  <a:gd name="T55" fmla="*/ 509 h 1127"/>
                  <a:gd name="T56" fmla="*/ 950 w 961"/>
                  <a:gd name="T57" fmla="*/ 430 h 1127"/>
                  <a:gd name="T58" fmla="*/ 929 w 961"/>
                  <a:gd name="T59" fmla="*/ 362 h 1127"/>
                  <a:gd name="T60" fmla="*/ 908 w 961"/>
                  <a:gd name="T61" fmla="*/ 299 h 1127"/>
                  <a:gd name="T62" fmla="*/ 882 w 961"/>
                  <a:gd name="T63" fmla="*/ 247 h 1127"/>
                  <a:gd name="T64" fmla="*/ 846 w 961"/>
                  <a:gd name="T65" fmla="*/ 199 h 1127"/>
                  <a:gd name="T66" fmla="*/ 809 w 961"/>
                  <a:gd name="T67" fmla="*/ 158 h 1127"/>
                  <a:gd name="T68" fmla="*/ 726 w 961"/>
                  <a:gd name="T69" fmla="*/ 89 h 1127"/>
                  <a:gd name="T70" fmla="*/ 642 w 961"/>
                  <a:gd name="T71" fmla="*/ 48 h 1127"/>
                  <a:gd name="T72" fmla="*/ 559 w 961"/>
                  <a:gd name="T73" fmla="*/ 16 h 1127"/>
                  <a:gd name="T74" fmla="*/ 491 w 961"/>
                  <a:gd name="T75" fmla="*/ 6 h 1127"/>
                  <a:gd name="T76" fmla="*/ 465 w 961"/>
                  <a:gd name="T77" fmla="*/ 0 h 1127"/>
                  <a:gd name="T78" fmla="*/ 438 w 961"/>
                  <a:gd name="T79" fmla="*/ 0 h 1127"/>
                  <a:gd name="T80" fmla="*/ 391 w 961"/>
                  <a:gd name="T81" fmla="*/ 6 h 1127"/>
                  <a:gd name="T82" fmla="*/ 329 w 961"/>
                  <a:gd name="T83" fmla="*/ 21 h 1127"/>
                  <a:gd name="T84" fmla="*/ 256 w 961"/>
                  <a:gd name="T85" fmla="*/ 53 h 1127"/>
                  <a:gd name="T86" fmla="*/ 188 w 961"/>
                  <a:gd name="T87" fmla="*/ 105 h 1127"/>
                  <a:gd name="T88" fmla="*/ 156 w 961"/>
                  <a:gd name="T89" fmla="*/ 137 h 1127"/>
                  <a:gd name="T90" fmla="*/ 125 w 961"/>
                  <a:gd name="T91" fmla="*/ 179 h 1127"/>
                  <a:gd name="T92" fmla="*/ 99 w 961"/>
                  <a:gd name="T93" fmla="*/ 220 h 1127"/>
                  <a:gd name="T94" fmla="*/ 78 w 961"/>
                  <a:gd name="T95" fmla="*/ 273 h 1127"/>
                  <a:gd name="T96" fmla="*/ 68 w 961"/>
                  <a:gd name="T97" fmla="*/ 336 h 1127"/>
                  <a:gd name="T98" fmla="*/ 57 w 961"/>
                  <a:gd name="T99" fmla="*/ 399 h 1127"/>
                  <a:gd name="T100" fmla="*/ 57 w 961"/>
                  <a:gd name="T101" fmla="*/ 472 h 1127"/>
                  <a:gd name="T102" fmla="*/ 62 w 961"/>
                  <a:gd name="T103" fmla="*/ 556 h 1127"/>
                  <a:gd name="T104" fmla="*/ 62 w 961"/>
                  <a:gd name="T105" fmla="*/ 556 h 112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61" h="1127">
                    <a:moveTo>
                      <a:pt x="62" y="556"/>
                    </a:moveTo>
                    <a:lnTo>
                      <a:pt x="41" y="566"/>
                    </a:lnTo>
                    <a:lnTo>
                      <a:pt x="26" y="582"/>
                    </a:lnTo>
                    <a:lnTo>
                      <a:pt x="5" y="624"/>
                    </a:lnTo>
                    <a:lnTo>
                      <a:pt x="0" y="671"/>
                    </a:lnTo>
                    <a:lnTo>
                      <a:pt x="0" y="713"/>
                    </a:lnTo>
                    <a:lnTo>
                      <a:pt x="15" y="750"/>
                    </a:lnTo>
                    <a:lnTo>
                      <a:pt x="47" y="776"/>
                    </a:lnTo>
                    <a:lnTo>
                      <a:pt x="78" y="797"/>
                    </a:lnTo>
                    <a:lnTo>
                      <a:pt x="115" y="802"/>
                    </a:lnTo>
                    <a:lnTo>
                      <a:pt x="125" y="860"/>
                    </a:lnTo>
                    <a:lnTo>
                      <a:pt x="146" y="922"/>
                    </a:lnTo>
                    <a:lnTo>
                      <a:pt x="177" y="980"/>
                    </a:lnTo>
                    <a:lnTo>
                      <a:pt x="214" y="1027"/>
                    </a:lnTo>
                    <a:lnTo>
                      <a:pt x="256" y="1074"/>
                    </a:lnTo>
                    <a:lnTo>
                      <a:pt x="313" y="1106"/>
                    </a:lnTo>
                    <a:lnTo>
                      <a:pt x="376" y="1127"/>
                    </a:lnTo>
                    <a:lnTo>
                      <a:pt x="449" y="1127"/>
                    </a:lnTo>
                    <a:lnTo>
                      <a:pt x="538" y="1111"/>
                    </a:lnTo>
                    <a:lnTo>
                      <a:pt x="626" y="1080"/>
                    </a:lnTo>
                    <a:lnTo>
                      <a:pt x="715" y="1038"/>
                    </a:lnTo>
                    <a:lnTo>
                      <a:pt x="799" y="970"/>
                    </a:lnTo>
                    <a:lnTo>
                      <a:pt x="872" y="886"/>
                    </a:lnTo>
                    <a:lnTo>
                      <a:pt x="924" y="786"/>
                    </a:lnTo>
                    <a:lnTo>
                      <a:pt x="945" y="723"/>
                    </a:lnTo>
                    <a:lnTo>
                      <a:pt x="955" y="655"/>
                    </a:lnTo>
                    <a:lnTo>
                      <a:pt x="961" y="587"/>
                    </a:lnTo>
                    <a:lnTo>
                      <a:pt x="961" y="509"/>
                    </a:lnTo>
                    <a:lnTo>
                      <a:pt x="950" y="430"/>
                    </a:lnTo>
                    <a:lnTo>
                      <a:pt x="929" y="362"/>
                    </a:lnTo>
                    <a:lnTo>
                      <a:pt x="908" y="299"/>
                    </a:lnTo>
                    <a:lnTo>
                      <a:pt x="882" y="247"/>
                    </a:lnTo>
                    <a:lnTo>
                      <a:pt x="846" y="199"/>
                    </a:lnTo>
                    <a:lnTo>
                      <a:pt x="809" y="158"/>
                    </a:lnTo>
                    <a:lnTo>
                      <a:pt x="726" y="89"/>
                    </a:lnTo>
                    <a:lnTo>
                      <a:pt x="642" y="48"/>
                    </a:lnTo>
                    <a:lnTo>
                      <a:pt x="559" y="16"/>
                    </a:lnTo>
                    <a:lnTo>
                      <a:pt x="491" y="6"/>
                    </a:lnTo>
                    <a:lnTo>
                      <a:pt x="465" y="0"/>
                    </a:lnTo>
                    <a:lnTo>
                      <a:pt x="438" y="0"/>
                    </a:lnTo>
                    <a:lnTo>
                      <a:pt x="391" y="6"/>
                    </a:lnTo>
                    <a:lnTo>
                      <a:pt x="329" y="21"/>
                    </a:lnTo>
                    <a:lnTo>
                      <a:pt x="256" y="53"/>
                    </a:lnTo>
                    <a:lnTo>
                      <a:pt x="188" y="105"/>
                    </a:lnTo>
                    <a:lnTo>
                      <a:pt x="156" y="137"/>
                    </a:lnTo>
                    <a:lnTo>
                      <a:pt x="125" y="179"/>
                    </a:lnTo>
                    <a:lnTo>
                      <a:pt x="99" y="220"/>
                    </a:lnTo>
                    <a:lnTo>
                      <a:pt x="78" y="273"/>
                    </a:lnTo>
                    <a:lnTo>
                      <a:pt x="68" y="336"/>
                    </a:lnTo>
                    <a:lnTo>
                      <a:pt x="57" y="399"/>
                    </a:lnTo>
                    <a:lnTo>
                      <a:pt x="57" y="472"/>
                    </a:lnTo>
                    <a:lnTo>
                      <a:pt x="62" y="556"/>
                    </a:lnTo>
                    <a:close/>
                  </a:path>
                </a:pathLst>
              </a:custGeom>
              <a:solidFill>
                <a:srgbClr val="FAD28D"/>
              </a:solidFill>
              <a:ln w="28575" cmpd="sng">
                <a:solidFill>
                  <a:srgbClr val="000000"/>
                </a:solidFill>
                <a:prstDash val="solid"/>
                <a:round/>
                <a:headEnd/>
                <a:tailEnd/>
              </a:ln>
            </p:spPr>
            <p:txBody>
              <a:bodyPr/>
              <a:lstStyle/>
              <a:p>
                <a:endParaRPr lang="ja-JP" altLang="en-US"/>
              </a:p>
            </p:txBody>
          </p:sp>
          <p:sp>
            <p:nvSpPr>
              <p:cNvPr id="13537" name="Freeform 55"/>
              <p:cNvSpPr>
                <a:spLocks/>
              </p:cNvSpPr>
              <p:nvPr/>
            </p:nvSpPr>
            <p:spPr bwMode="auto">
              <a:xfrm>
                <a:off x="3051" y="2072"/>
                <a:ext cx="120" cy="6"/>
              </a:xfrm>
              <a:custGeom>
                <a:avLst/>
                <a:gdLst>
                  <a:gd name="T0" fmla="*/ 0 w 120"/>
                  <a:gd name="T1" fmla="*/ 6 h 6"/>
                  <a:gd name="T2" fmla="*/ 32 w 120"/>
                  <a:gd name="T3" fmla="*/ 0 h 6"/>
                  <a:gd name="T4" fmla="*/ 68 w 120"/>
                  <a:gd name="T5" fmla="*/ 0 h 6"/>
                  <a:gd name="T6" fmla="*/ 100 w 120"/>
                  <a:gd name="T7" fmla="*/ 0 h 6"/>
                  <a:gd name="T8" fmla="*/ 120 w 120"/>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6">
                    <a:moveTo>
                      <a:pt x="0" y="6"/>
                    </a:moveTo>
                    <a:lnTo>
                      <a:pt x="32" y="0"/>
                    </a:lnTo>
                    <a:lnTo>
                      <a:pt x="68" y="0"/>
                    </a:lnTo>
                    <a:lnTo>
                      <a:pt x="100" y="0"/>
                    </a:lnTo>
                    <a:lnTo>
                      <a:pt x="120"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38" name="Freeform 56"/>
              <p:cNvSpPr>
                <a:spLocks/>
              </p:cNvSpPr>
              <p:nvPr/>
            </p:nvSpPr>
            <p:spPr bwMode="auto">
              <a:xfrm>
                <a:off x="3104" y="2308"/>
                <a:ext cx="73" cy="16"/>
              </a:xfrm>
              <a:custGeom>
                <a:avLst/>
                <a:gdLst>
                  <a:gd name="T0" fmla="*/ 0 w 73"/>
                  <a:gd name="T1" fmla="*/ 16 h 16"/>
                  <a:gd name="T2" fmla="*/ 10 w 73"/>
                  <a:gd name="T3" fmla="*/ 16 h 16"/>
                  <a:gd name="T4" fmla="*/ 36 w 73"/>
                  <a:gd name="T5" fmla="*/ 11 h 16"/>
                  <a:gd name="T6" fmla="*/ 57 w 73"/>
                  <a:gd name="T7" fmla="*/ 11 h 16"/>
                  <a:gd name="T8" fmla="*/ 73 w 73"/>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16">
                    <a:moveTo>
                      <a:pt x="0" y="16"/>
                    </a:moveTo>
                    <a:lnTo>
                      <a:pt x="10" y="16"/>
                    </a:lnTo>
                    <a:lnTo>
                      <a:pt x="36" y="11"/>
                    </a:lnTo>
                    <a:lnTo>
                      <a:pt x="57" y="11"/>
                    </a:lnTo>
                    <a:lnTo>
                      <a:pt x="73" y="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39" name="Freeform 57"/>
              <p:cNvSpPr>
                <a:spLocks/>
              </p:cNvSpPr>
              <p:nvPr/>
            </p:nvSpPr>
            <p:spPr bwMode="auto">
              <a:xfrm>
                <a:off x="3140" y="1690"/>
                <a:ext cx="167" cy="131"/>
              </a:xfrm>
              <a:custGeom>
                <a:avLst/>
                <a:gdLst>
                  <a:gd name="T0" fmla="*/ 0 w 167"/>
                  <a:gd name="T1" fmla="*/ 89 h 131"/>
                  <a:gd name="T2" fmla="*/ 5 w 167"/>
                  <a:gd name="T3" fmla="*/ 105 h 131"/>
                  <a:gd name="T4" fmla="*/ 26 w 167"/>
                  <a:gd name="T5" fmla="*/ 115 h 131"/>
                  <a:gd name="T6" fmla="*/ 42 w 167"/>
                  <a:gd name="T7" fmla="*/ 110 h 131"/>
                  <a:gd name="T8" fmla="*/ 52 w 167"/>
                  <a:gd name="T9" fmla="*/ 94 h 131"/>
                  <a:gd name="T10" fmla="*/ 63 w 167"/>
                  <a:gd name="T11" fmla="*/ 63 h 131"/>
                  <a:gd name="T12" fmla="*/ 89 w 167"/>
                  <a:gd name="T13" fmla="*/ 52 h 131"/>
                  <a:gd name="T14" fmla="*/ 99 w 167"/>
                  <a:gd name="T15" fmla="*/ 58 h 131"/>
                  <a:gd name="T16" fmla="*/ 110 w 167"/>
                  <a:gd name="T17" fmla="*/ 68 h 131"/>
                  <a:gd name="T18" fmla="*/ 120 w 167"/>
                  <a:gd name="T19" fmla="*/ 105 h 131"/>
                  <a:gd name="T20" fmla="*/ 125 w 167"/>
                  <a:gd name="T21" fmla="*/ 121 h 131"/>
                  <a:gd name="T22" fmla="*/ 146 w 167"/>
                  <a:gd name="T23" fmla="*/ 131 h 131"/>
                  <a:gd name="T24" fmla="*/ 162 w 167"/>
                  <a:gd name="T25" fmla="*/ 121 h 131"/>
                  <a:gd name="T26" fmla="*/ 167 w 167"/>
                  <a:gd name="T27" fmla="*/ 100 h 131"/>
                  <a:gd name="T28" fmla="*/ 162 w 167"/>
                  <a:gd name="T29" fmla="*/ 58 h 131"/>
                  <a:gd name="T30" fmla="*/ 141 w 167"/>
                  <a:gd name="T31" fmla="*/ 26 h 131"/>
                  <a:gd name="T32" fmla="*/ 115 w 167"/>
                  <a:gd name="T33" fmla="*/ 11 h 131"/>
                  <a:gd name="T34" fmla="*/ 89 w 167"/>
                  <a:gd name="T35" fmla="*/ 0 h 131"/>
                  <a:gd name="T36" fmla="*/ 58 w 167"/>
                  <a:gd name="T37" fmla="*/ 11 h 131"/>
                  <a:gd name="T38" fmla="*/ 31 w 167"/>
                  <a:gd name="T39" fmla="*/ 26 h 131"/>
                  <a:gd name="T40" fmla="*/ 11 w 167"/>
                  <a:gd name="T41" fmla="*/ 52 h 131"/>
                  <a:gd name="T42" fmla="*/ 0 w 167"/>
                  <a:gd name="T43" fmla="*/ 89 h 131"/>
                  <a:gd name="T44" fmla="*/ 0 w 167"/>
                  <a:gd name="T45" fmla="*/ 89 h 13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67" h="131">
                    <a:moveTo>
                      <a:pt x="0" y="89"/>
                    </a:moveTo>
                    <a:lnTo>
                      <a:pt x="5" y="105"/>
                    </a:lnTo>
                    <a:lnTo>
                      <a:pt x="26" y="115"/>
                    </a:lnTo>
                    <a:lnTo>
                      <a:pt x="42" y="110"/>
                    </a:lnTo>
                    <a:lnTo>
                      <a:pt x="52" y="94"/>
                    </a:lnTo>
                    <a:lnTo>
                      <a:pt x="63" y="63"/>
                    </a:lnTo>
                    <a:lnTo>
                      <a:pt x="89" y="52"/>
                    </a:lnTo>
                    <a:lnTo>
                      <a:pt x="99" y="58"/>
                    </a:lnTo>
                    <a:lnTo>
                      <a:pt x="110" y="68"/>
                    </a:lnTo>
                    <a:lnTo>
                      <a:pt x="120" y="105"/>
                    </a:lnTo>
                    <a:lnTo>
                      <a:pt x="125" y="121"/>
                    </a:lnTo>
                    <a:lnTo>
                      <a:pt x="146" y="131"/>
                    </a:lnTo>
                    <a:lnTo>
                      <a:pt x="162" y="121"/>
                    </a:lnTo>
                    <a:lnTo>
                      <a:pt x="167" y="100"/>
                    </a:lnTo>
                    <a:lnTo>
                      <a:pt x="162" y="58"/>
                    </a:lnTo>
                    <a:lnTo>
                      <a:pt x="141" y="26"/>
                    </a:lnTo>
                    <a:lnTo>
                      <a:pt x="115" y="11"/>
                    </a:lnTo>
                    <a:lnTo>
                      <a:pt x="89" y="0"/>
                    </a:lnTo>
                    <a:lnTo>
                      <a:pt x="58" y="11"/>
                    </a:lnTo>
                    <a:lnTo>
                      <a:pt x="31" y="26"/>
                    </a:lnTo>
                    <a:lnTo>
                      <a:pt x="11" y="52"/>
                    </a:lnTo>
                    <a:lnTo>
                      <a:pt x="0" y="89"/>
                    </a:lnTo>
                    <a:close/>
                  </a:path>
                </a:pathLst>
              </a:custGeom>
              <a:solidFill>
                <a:srgbClr val="000000"/>
              </a:solidFill>
              <a:ln w="28575" cmpd="sng">
                <a:solidFill>
                  <a:srgbClr val="000000"/>
                </a:solidFill>
                <a:round/>
                <a:headEnd/>
                <a:tailEnd/>
              </a:ln>
            </p:spPr>
            <p:txBody>
              <a:bodyPr/>
              <a:lstStyle/>
              <a:p>
                <a:endParaRPr lang="ja-JP" altLang="en-US"/>
              </a:p>
            </p:txBody>
          </p:sp>
          <p:sp>
            <p:nvSpPr>
              <p:cNvPr id="13540" name="Freeform 58"/>
              <p:cNvSpPr>
                <a:spLocks/>
              </p:cNvSpPr>
              <p:nvPr/>
            </p:nvSpPr>
            <p:spPr bwMode="auto">
              <a:xfrm>
                <a:off x="3438" y="1758"/>
                <a:ext cx="167" cy="168"/>
              </a:xfrm>
              <a:custGeom>
                <a:avLst/>
                <a:gdLst>
                  <a:gd name="T0" fmla="*/ 0 w 167"/>
                  <a:gd name="T1" fmla="*/ 68 h 168"/>
                  <a:gd name="T2" fmla="*/ 5 w 167"/>
                  <a:gd name="T3" fmla="*/ 89 h 168"/>
                  <a:gd name="T4" fmla="*/ 21 w 167"/>
                  <a:gd name="T5" fmla="*/ 100 h 168"/>
                  <a:gd name="T6" fmla="*/ 42 w 167"/>
                  <a:gd name="T7" fmla="*/ 94 h 168"/>
                  <a:gd name="T8" fmla="*/ 52 w 167"/>
                  <a:gd name="T9" fmla="*/ 79 h 168"/>
                  <a:gd name="T10" fmla="*/ 57 w 167"/>
                  <a:gd name="T11" fmla="*/ 63 h 168"/>
                  <a:gd name="T12" fmla="*/ 63 w 167"/>
                  <a:gd name="T13" fmla="*/ 53 h 168"/>
                  <a:gd name="T14" fmla="*/ 73 w 167"/>
                  <a:gd name="T15" fmla="*/ 53 h 168"/>
                  <a:gd name="T16" fmla="*/ 89 w 167"/>
                  <a:gd name="T17" fmla="*/ 63 h 168"/>
                  <a:gd name="T18" fmla="*/ 104 w 167"/>
                  <a:gd name="T19" fmla="*/ 79 h 168"/>
                  <a:gd name="T20" fmla="*/ 115 w 167"/>
                  <a:gd name="T21" fmla="*/ 100 h 168"/>
                  <a:gd name="T22" fmla="*/ 115 w 167"/>
                  <a:gd name="T23" fmla="*/ 136 h 168"/>
                  <a:gd name="T24" fmla="*/ 120 w 167"/>
                  <a:gd name="T25" fmla="*/ 157 h 168"/>
                  <a:gd name="T26" fmla="*/ 136 w 167"/>
                  <a:gd name="T27" fmla="*/ 168 h 168"/>
                  <a:gd name="T28" fmla="*/ 157 w 167"/>
                  <a:gd name="T29" fmla="*/ 163 h 168"/>
                  <a:gd name="T30" fmla="*/ 167 w 167"/>
                  <a:gd name="T31" fmla="*/ 142 h 168"/>
                  <a:gd name="T32" fmla="*/ 162 w 167"/>
                  <a:gd name="T33" fmla="*/ 89 h 168"/>
                  <a:gd name="T34" fmla="*/ 146 w 167"/>
                  <a:gd name="T35" fmla="*/ 47 h 168"/>
                  <a:gd name="T36" fmla="*/ 120 w 167"/>
                  <a:gd name="T37" fmla="*/ 16 h 168"/>
                  <a:gd name="T38" fmla="*/ 83 w 167"/>
                  <a:gd name="T39" fmla="*/ 0 h 168"/>
                  <a:gd name="T40" fmla="*/ 57 w 167"/>
                  <a:gd name="T41" fmla="*/ 5 h 168"/>
                  <a:gd name="T42" fmla="*/ 31 w 167"/>
                  <a:gd name="T43" fmla="*/ 16 h 168"/>
                  <a:gd name="T44" fmla="*/ 10 w 167"/>
                  <a:gd name="T45" fmla="*/ 37 h 168"/>
                  <a:gd name="T46" fmla="*/ 0 w 167"/>
                  <a:gd name="T47" fmla="*/ 68 h 168"/>
                  <a:gd name="T48" fmla="*/ 0 w 167"/>
                  <a:gd name="T49" fmla="*/ 68 h 1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7" h="168">
                    <a:moveTo>
                      <a:pt x="0" y="68"/>
                    </a:moveTo>
                    <a:lnTo>
                      <a:pt x="5" y="89"/>
                    </a:lnTo>
                    <a:lnTo>
                      <a:pt x="21" y="100"/>
                    </a:lnTo>
                    <a:lnTo>
                      <a:pt x="42" y="94"/>
                    </a:lnTo>
                    <a:lnTo>
                      <a:pt x="52" y="79"/>
                    </a:lnTo>
                    <a:lnTo>
                      <a:pt x="57" y="63"/>
                    </a:lnTo>
                    <a:lnTo>
                      <a:pt x="63" y="53"/>
                    </a:lnTo>
                    <a:lnTo>
                      <a:pt x="73" y="53"/>
                    </a:lnTo>
                    <a:lnTo>
                      <a:pt x="89" y="63"/>
                    </a:lnTo>
                    <a:lnTo>
                      <a:pt x="104" y="79"/>
                    </a:lnTo>
                    <a:lnTo>
                      <a:pt x="115" y="100"/>
                    </a:lnTo>
                    <a:lnTo>
                      <a:pt x="115" y="136"/>
                    </a:lnTo>
                    <a:lnTo>
                      <a:pt x="120" y="157"/>
                    </a:lnTo>
                    <a:lnTo>
                      <a:pt x="136" y="168"/>
                    </a:lnTo>
                    <a:lnTo>
                      <a:pt x="157" y="163"/>
                    </a:lnTo>
                    <a:lnTo>
                      <a:pt x="167" y="142"/>
                    </a:lnTo>
                    <a:lnTo>
                      <a:pt x="162" y="89"/>
                    </a:lnTo>
                    <a:lnTo>
                      <a:pt x="146" y="47"/>
                    </a:lnTo>
                    <a:lnTo>
                      <a:pt x="120" y="16"/>
                    </a:lnTo>
                    <a:lnTo>
                      <a:pt x="83" y="0"/>
                    </a:lnTo>
                    <a:lnTo>
                      <a:pt x="57" y="5"/>
                    </a:lnTo>
                    <a:lnTo>
                      <a:pt x="31" y="16"/>
                    </a:lnTo>
                    <a:lnTo>
                      <a:pt x="10" y="37"/>
                    </a:lnTo>
                    <a:lnTo>
                      <a:pt x="0" y="68"/>
                    </a:lnTo>
                    <a:close/>
                  </a:path>
                </a:pathLst>
              </a:custGeom>
              <a:solidFill>
                <a:srgbClr val="000000"/>
              </a:solidFill>
              <a:ln w="28575" cmpd="sng">
                <a:solidFill>
                  <a:srgbClr val="000000"/>
                </a:solidFill>
                <a:round/>
                <a:headEnd/>
                <a:tailEnd/>
              </a:ln>
            </p:spPr>
            <p:txBody>
              <a:bodyPr/>
              <a:lstStyle/>
              <a:p>
                <a:endParaRPr lang="ja-JP" altLang="en-US"/>
              </a:p>
            </p:txBody>
          </p:sp>
          <p:sp>
            <p:nvSpPr>
              <p:cNvPr id="13541" name="Freeform 59"/>
              <p:cNvSpPr>
                <a:spLocks/>
              </p:cNvSpPr>
              <p:nvPr/>
            </p:nvSpPr>
            <p:spPr bwMode="auto">
              <a:xfrm>
                <a:off x="3668" y="2125"/>
                <a:ext cx="172" cy="246"/>
              </a:xfrm>
              <a:custGeom>
                <a:avLst/>
                <a:gdLst>
                  <a:gd name="T0" fmla="*/ 0 w 172"/>
                  <a:gd name="T1" fmla="*/ 52 h 246"/>
                  <a:gd name="T2" fmla="*/ 26 w 172"/>
                  <a:gd name="T3" fmla="*/ 26 h 246"/>
                  <a:gd name="T4" fmla="*/ 47 w 172"/>
                  <a:gd name="T5" fmla="*/ 5 h 246"/>
                  <a:gd name="T6" fmla="*/ 68 w 172"/>
                  <a:gd name="T7" fmla="*/ 0 h 246"/>
                  <a:gd name="T8" fmla="*/ 94 w 172"/>
                  <a:gd name="T9" fmla="*/ 0 h 246"/>
                  <a:gd name="T10" fmla="*/ 115 w 172"/>
                  <a:gd name="T11" fmla="*/ 5 h 246"/>
                  <a:gd name="T12" fmla="*/ 130 w 172"/>
                  <a:gd name="T13" fmla="*/ 16 h 246"/>
                  <a:gd name="T14" fmla="*/ 162 w 172"/>
                  <a:gd name="T15" fmla="*/ 52 h 246"/>
                  <a:gd name="T16" fmla="*/ 172 w 172"/>
                  <a:gd name="T17" fmla="*/ 105 h 246"/>
                  <a:gd name="T18" fmla="*/ 167 w 172"/>
                  <a:gd name="T19" fmla="*/ 131 h 246"/>
                  <a:gd name="T20" fmla="*/ 162 w 172"/>
                  <a:gd name="T21" fmla="*/ 157 h 246"/>
                  <a:gd name="T22" fmla="*/ 146 w 172"/>
                  <a:gd name="T23" fmla="*/ 183 h 246"/>
                  <a:gd name="T24" fmla="*/ 125 w 172"/>
                  <a:gd name="T25" fmla="*/ 204 h 246"/>
                  <a:gd name="T26" fmla="*/ 94 w 172"/>
                  <a:gd name="T27" fmla="*/ 225 h 246"/>
                  <a:gd name="T28" fmla="*/ 57 w 172"/>
                  <a:gd name="T29" fmla="*/ 246 h 24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72" h="246">
                    <a:moveTo>
                      <a:pt x="0" y="52"/>
                    </a:moveTo>
                    <a:lnTo>
                      <a:pt x="26" y="26"/>
                    </a:lnTo>
                    <a:lnTo>
                      <a:pt x="47" y="5"/>
                    </a:lnTo>
                    <a:lnTo>
                      <a:pt x="68" y="0"/>
                    </a:lnTo>
                    <a:lnTo>
                      <a:pt x="94" y="0"/>
                    </a:lnTo>
                    <a:lnTo>
                      <a:pt x="115" y="5"/>
                    </a:lnTo>
                    <a:lnTo>
                      <a:pt x="130" y="16"/>
                    </a:lnTo>
                    <a:lnTo>
                      <a:pt x="162" y="52"/>
                    </a:lnTo>
                    <a:lnTo>
                      <a:pt x="172" y="105"/>
                    </a:lnTo>
                    <a:lnTo>
                      <a:pt x="167" y="131"/>
                    </a:lnTo>
                    <a:lnTo>
                      <a:pt x="162" y="157"/>
                    </a:lnTo>
                    <a:lnTo>
                      <a:pt x="146" y="183"/>
                    </a:lnTo>
                    <a:lnTo>
                      <a:pt x="125" y="204"/>
                    </a:lnTo>
                    <a:lnTo>
                      <a:pt x="94" y="225"/>
                    </a:lnTo>
                    <a:lnTo>
                      <a:pt x="57" y="246"/>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42" name="Freeform 60"/>
              <p:cNvSpPr>
                <a:spLocks/>
              </p:cNvSpPr>
              <p:nvPr/>
            </p:nvSpPr>
            <p:spPr bwMode="auto">
              <a:xfrm>
                <a:off x="3171" y="1921"/>
                <a:ext cx="58" cy="89"/>
              </a:xfrm>
              <a:custGeom>
                <a:avLst/>
                <a:gdLst>
                  <a:gd name="T0" fmla="*/ 58 w 58"/>
                  <a:gd name="T1" fmla="*/ 41 h 89"/>
                  <a:gd name="T2" fmla="*/ 47 w 58"/>
                  <a:gd name="T3" fmla="*/ 78 h 89"/>
                  <a:gd name="T4" fmla="*/ 42 w 58"/>
                  <a:gd name="T5" fmla="*/ 83 h 89"/>
                  <a:gd name="T6" fmla="*/ 27 w 58"/>
                  <a:gd name="T7" fmla="*/ 89 h 89"/>
                  <a:gd name="T8" fmla="*/ 16 w 58"/>
                  <a:gd name="T9" fmla="*/ 83 h 89"/>
                  <a:gd name="T10" fmla="*/ 6 w 58"/>
                  <a:gd name="T11" fmla="*/ 78 h 89"/>
                  <a:gd name="T12" fmla="*/ 0 w 58"/>
                  <a:gd name="T13" fmla="*/ 41 h 89"/>
                  <a:gd name="T14" fmla="*/ 6 w 58"/>
                  <a:gd name="T15" fmla="*/ 15 h 89"/>
                  <a:gd name="T16" fmla="*/ 16 w 58"/>
                  <a:gd name="T17" fmla="*/ 5 h 89"/>
                  <a:gd name="T18" fmla="*/ 27 w 58"/>
                  <a:gd name="T19" fmla="*/ 0 h 89"/>
                  <a:gd name="T20" fmla="*/ 42 w 58"/>
                  <a:gd name="T21" fmla="*/ 5 h 89"/>
                  <a:gd name="T22" fmla="*/ 47 w 58"/>
                  <a:gd name="T23" fmla="*/ 15 h 89"/>
                  <a:gd name="T24" fmla="*/ 58 w 58"/>
                  <a:gd name="T25" fmla="*/ 41 h 89"/>
                  <a:gd name="T26" fmla="*/ 58 w 58"/>
                  <a:gd name="T27" fmla="*/ 41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8" h="89">
                    <a:moveTo>
                      <a:pt x="58" y="41"/>
                    </a:moveTo>
                    <a:lnTo>
                      <a:pt x="47" y="78"/>
                    </a:lnTo>
                    <a:lnTo>
                      <a:pt x="42" y="83"/>
                    </a:lnTo>
                    <a:lnTo>
                      <a:pt x="27" y="89"/>
                    </a:lnTo>
                    <a:lnTo>
                      <a:pt x="16" y="83"/>
                    </a:lnTo>
                    <a:lnTo>
                      <a:pt x="6" y="78"/>
                    </a:lnTo>
                    <a:lnTo>
                      <a:pt x="0" y="41"/>
                    </a:lnTo>
                    <a:lnTo>
                      <a:pt x="6" y="15"/>
                    </a:lnTo>
                    <a:lnTo>
                      <a:pt x="16" y="5"/>
                    </a:lnTo>
                    <a:lnTo>
                      <a:pt x="27" y="0"/>
                    </a:lnTo>
                    <a:lnTo>
                      <a:pt x="42" y="5"/>
                    </a:lnTo>
                    <a:lnTo>
                      <a:pt x="47" y="15"/>
                    </a:lnTo>
                    <a:lnTo>
                      <a:pt x="58" y="41"/>
                    </a:lnTo>
                    <a:close/>
                  </a:path>
                </a:pathLst>
              </a:custGeom>
              <a:solidFill>
                <a:srgbClr val="000000"/>
              </a:solidFill>
              <a:ln w="28575" cmpd="sng">
                <a:solidFill>
                  <a:srgbClr val="000000"/>
                </a:solidFill>
                <a:round/>
                <a:headEnd/>
                <a:tailEnd/>
              </a:ln>
            </p:spPr>
            <p:txBody>
              <a:bodyPr/>
              <a:lstStyle/>
              <a:p>
                <a:endParaRPr lang="ja-JP" altLang="en-US"/>
              </a:p>
            </p:txBody>
          </p:sp>
          <p:sp>
            <p:nvSpPr>
              <p:cNvPr id="13543" name="Freeform 61"/>
              <p:cNvSpPr>
                <a:spLocks/>
              </p:cNvSpPr>
              <p:nvPr/>
            </p:nvSpPr>
            <p:spPr bwMode="auto">
              <a:xfrm>
                <a:off x="3412" y="2004"/>
                <a:ext cx="57" cy="89"/>
              </a:xfrm>
              <a:custGeom>
                <a:avLst/>
                <a:gdLst>
                  <a:gd name="T0" fmla="*/ 57 w 57"/>
                  <a:gd name="T1" fmla="*/ 42 h 89"/>
                  <a:gd name="T2" fmla="*/ 47 w 57"/>
                  <a:gd name="T3" fmla="*/ 74 h 89"/>
                  <a:gd name="T4" fmla="*/ 36 w 57"/>
                  <a:gd name="T5" fmla="*/ 84 h 89"/>
                  <a:gd name="T6" fmla="*/ 26 w 57"/>
                  <a:gd name="T7" fmla="*/ 89 h 89"/>
                  <a:gd name="T8" fmla="*/ 15 w 57"/>
                  <a:gd name="T9" fmla="*/ 84 h 89"/>
                  <a:gd name="T10" fmla="*/ 5 w 57"/>
                  <a:gd name="T11" fmla="*/ 74 h 89"/>
                  <a:gd name="T12" fmla="*/ 0 w 57"/>
                  <a:gd name="T13" fmla="*/ 42 h 89"/>
                  <a:gd name="T14" fmla="*/ 5 w 57"/>
                  <a:gd name="T15" fmla="*/ 11 h 89"/>
                  <a:gd name="T16" fmla="*/ 15 w 57"/>
                  <a:gd name="T17" fmla="*/ 0 h 89"/>
                  <a:gd name="T18" fmla="*/ 26 w 57"/>
                  <a:gd name="T19" fmla="*/ 0 h 89"/>
                  <a:gd name="T20" fmla="*/ 36 w 57"/>
                  <a:gd name="T21" fmla="*/ 0 h 89"/>
                  <a:gd name="T22" fmla="*/ 47 w 57"/>
                  <a:gd name="T23" fmla="*/ 11 h 89"/>
                  <a:gd name="T24" fmla="*/ 57 w 57"/>
                  <a:gd name="T25" fmla="*/ 42 h 89"/>
                  <a:gd name="T26" fmla="*/ 57 w 57"/>
                  <a:gd name="T27" fmla="*/ 42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7" h="89">
                    <a:moveTo>
                      <a:pt x="57" y="42"/>
                    </a:moveTo>
                    <a:lnTo>
                      <a:pt x="47" y="74"/>
                    </a:lnTo>
                    <a:lnTo>
                      <a:pt x="36" y="84"/>
                    </a:lnTo>
                    <a:lnTo>
                      <a:pt x="26" y="89"/>
                    </a:lnTo>
                    <a:lnTo>
                      <a:pt x="15" y="84"/>
                    </a:lnTo>
                    <a:lnTo>
                      <a:pt x="5" y="74"/>
                    </a:lnTo>
                    <a:lnTo>
                      <a:pt x="0" y="42"/>
                    </a:lnTo>
                    <a:lnTo>
                      <a:pt x="5" y="11"/>
                    </a:lnTo>
                    <a:lnTo>
                      <a:pt x="15" y="0"/>
                    </a:lnTo>
                    <a:lnTo>
                      <a:pt x="26" y="0"/>
                    </a:lnTo>
                    <a:lnTo>
                      <a:pt x="36" y="0"/>
                    </a:lnTo>
                    <a:lnTo>
                      <a:pt x="47" y="11"/>
                    </a:lnTo>
                    <a:lnTo>
                      <a:pt x="57" y="42"/>
                    </a:lnTo>
                    <a:close/>
                  </a:path>
                </a:pathLst>
              </a:custGeom>
              <a:solidFill>
                <a:srgbClr val="000000"/>
              </a:solidFill>
              <a:ln w="28575" cmpd="sng">
                <a:solidFill>
                  <a:srgbClr val="000000"/>
                </a:solidFill>
                <a:round/>
                <a:headEnd/>
                <a:tailEnd/>
              </a:ln>
            </p:spPr>
            <p:txBody>
              <a:bodyPr/>
              <a:lstStyle/>
              <a:p>
                <a:endParaRPr lang="ja-JP" altLang="en-US"/>
              </a:p>
            </p:txBody>
          </p:sp>
          <p:sp>
            <p:nvSpPr>
              <p:cNvPr id="13544" name="Freeform 62"/>
              <p:cNvSpPr>
                <a:spLocks/>
              </p:cNvSpPr>
              <p:nvPr/>
            </p:nvSpPr>
            <p:spPr bwMode="auto">
              <a:xfrm>
                <a:off x="3271" y="2334"/>
                <a:ext cx="209" cy="257"/>
              </a:xfrm>
              <a:custGeom>
                <a:avLst/>
                <a:gdLst>
                  <a:gd name="T0" fmla="*/ 36 w 209"/>
                  <a:gd name="T1" fmla="*/ 184 h 257"/>
                  <a:gd name="T2" fmla="*/ 21 w 209"/>
                  <a:gd name="T3" fmla="*/ 152 h 257"/>
                  <a:gd name="T4" fmla="*/ 5 w 209"/>
                  <a:gd name="T5" fmla="*/ 121 h 257"/>
                  <a:gd name="T6" fmla="*/ 0 w 209"/>
                  <a:gd name="T7" fmla="*/ 69 h 257"/>
                  <a:gd name="T8" fmla="*/ 15 w 209"/>
                  <a:gd name="T9" fmla="*/ 27 h 257"/>
                  <a:gd name="T10" fmla="*/ 41 w 209"/>
                  <a:gd name="T11" fmla="*/ 0 h 257"/>
                  <a:gd name="T12" fmla="*/ 78 w 209"/>
                  <a:gd name="T13" fmla="*/ 0 h 257"/>
                  <a:gd name="T14" fmla="*/ 120 w 209"/>
                  <a:gd name="T15" fmla="*/ 16 h 257"/>
                  <a:gd name="T16" fmla="*/ 156 w 209"/>
                  <a:gd name="T17" fmla="*/ 48 h 257"/>
                  <a:gd name="T18" fmla="*/ 188 w 209"/>
                  <a:gd name="T19" fmla="*/ 95 h 257"/>
                  <a:gd name="T20" fmla="*/ 203 w 209"/>
                  <a:gd name="T21" fmla="*/ 147 h 257"/>
                  <a:gd name="T22" fmla="*/ 209 w 209"/>
                  <a:gd name="T23" fmla="*/ 189 h 257"/>
                  <a:gd name="T24" fmla="*/ 198 w 209"/>
                  <a:gd name="T25" fmla="*/ 226 h 257"/>
                  <a:gd name="T26" fmla="*/ 172 w 209"/>
                  <a:gd name="T27" fmla="*/ 247 h 257"/>
                  <a:gd name="T28" fmla="*/ 141 w 209"/>
                  <a:gd name="T29" fmla="*/ 257 h 257"/>
                  <a:gd name="T30" fmla="*/ 99 w 209"/>
                  <a:gd name="T31" fmla="*/ 241 h 257"/>
                  <a:gd name="T32" fmla="*/ 62 w 209"/>
                  <a:gd name="T33" fmla="*/ 215 h 257"/>
                  <a:gd name="T34" fmla="*/ 36 w 209"/>
                  <a:gd name="T35" fmla="*/ 184 h 257"/>
                  <a:gd name="T36" fmla="*/ 36 w 209"/>
                  <a:gd name="T37" fmla="*/ 184 h 25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9" h="257">
                    <a:moveTo>
                      <a:pt x="36" y="184"/>
                    </a:moveTo>
                    <a:lnTo>
                      <a:pt x="21" y="152"/>
                    </a:lnTo>
                    <a:lnTo>
                      <a:pt x="5" y="121"/>
                    </a:lnTo>
                    <a:lnTo>
                      <a:pt x="0" y="69"/>
                    </a:lnTo>
                    <a:lnTo>
                      <a:pt x="15" y="27"/>
                    </a:lnTo>
                    <a:lnTo>
                      <a:pt x="41" y="0"/>
                    </a:lnTo>
                    <a:lnTo>
                      <a:pt x="78" y="0"/>
                    </a:lnTo>
                    <a:lnTo>
                      <a:pt x="120" y="16"/>
                    </a:lnTo>
                    <a:lnTo>
                      <a:pt x="156" y="48"/>
                    </a:lnTo>
                    <a:lnTo>
                      <a:pt x="188" y="95"/>
                    </a:lnTo>
                    <a:lnTo>
                      <a:pt x="203" y="147"/>
                    </a:lnTo>
                    <a:lnTo>
                      <a:pt x="209" y="189"/>
                    </a:lnTo>
                    <a:lnTo>
                      <a:pt x="198" y="226"/>
                    </a:lnTo>
                    <a:lnTo>
                      <a:pt x="172" y="247"/>
                    </a:lnTo>
                    <a:lnTo>
                      <a:pt x="141" y="257"/>
                    </a:lnTo>
                    <a:lnTo>
                      <a:pt x="99" y="241"/>
                    </a:lnTo>
                    <a:lnTo>
                      <a:pt x="62" y="215"/>
                    </a:lnTo>
                    <a:lnTo>
                      <a:pt x="36" y="184"/>
                    </a:lnTo>
                    <a:close/>
                  </a:path>
                </a:pathLst>
              </a:custGeom>
              <a:solidFill>
                <a:srgbClr val="000000"/>
              </a:solidFill>
              <a:ln w="28575" cmpd="sng">
                <a:solidFill>
                  <a:srgbClr val="000000"/>
                </a:solidFill>
                <a:round/>
                <a:headEnd/>
                <a:tailEnd/>
              </a:ln>
            </p:spPr>
            <p:txBody>
              <a:bodyPr/>
              <a:lstStyle/>
              <a:p>
                <a:endParaRPr lang="ja-JP" altLang="en-US"/>
              </a:p>
            </p:txBody>
          </p:sp>
          <p:sp>
            <p:nvSpPr>
              <p:cNvPr id="13545" name="Freeform 63"/>
              <p:cNvSpPr>
                <a:spLocks/>
              </p:cNvSpPr>
              <p:nvPr/>
            </p:nvSpPr>
            <p:spPr bwMode="auto">
              <a:xfrm>
                <a:off x="3354" y="2481"/>
                <a:ext cx="73" cy="63"/>
              </a:xfrm>
              <a:custGeom>
                <a:avLst/>
                <a:gdLst>
                  <a:gd name="T0" fmla="*/ 42 w 73"/>
                  <a:gd name="T1" fmla="*/ 52 h 63"/>
                  <a:gd name="T2" fmla="*/ 26 w 73"/>
                  <a:gd name="T3" fmla="*/ 37 h 63"/>
                  <a:gd name="T4" fmla="*/ 11 w 73"/>
                  <a:gd name="T5" fmla="*/ 32 h 63"/>
                  <a:gd name="T6" fmla="*/ 6 w 73"/>
                  <a:gd name="T7" fmla="*/ 21 h 63"/>
                  <a:gd name="T8" fmla="*/ 0 w 73"/>
                  <a:gd name="T9" fmla="*/ 11 h 63"/>
                  <a:gd name="T10" fmla="*/ 0 w 73"/>
                  <a:gd name="T11" fmla="*/ 5 h 63"/>
                  <a:gd name="T12" fmla="*/ 11 w 73"/>
                  <a:gd name="T13" fmla="*/ 0 h 63"/>
                  <a:gd name="T14" fmla="*/ 37 w 73"/>
                  <a:gd name="T15" fmla="*/ 0 h 63"/>
                  <a:gd name="T16" fmla="*/ 58 w 73"/>
                  <a:gd name="T17" fmla="*/ 0 h 63"/>
                  <a:gd name="T18" fmla="*/ 68 w 73"/>
                  <a:gd name="T19" fmla="*/ 5 h 63"/>
                  <a:gd name="T20" fmla="*/ 73 w 73"/>
                  <a:gd name="T21" fmla="*/ 21 h 63"/>
                  <a:gd name="T22" fmla="*/ 73 w 73"/>
                  <a:gd name="T23" fmla="*/ 32 h 63"/>
                  <a:gd name="T24" fmla="*/ 73 w 73"/>
                  <a:gd name="T25" fmla="*/ 42 h 63"/>
                  <a:gd name="T26" fmla="*/ 73 w 73"/>
                  <a:gd name="T27" fmla="*/ 52 h 63"/>
                  <a:gd name="T28" fmla="*/ 63 w 73"/>
                  <a:gd name="T29" fmla="*/ 63 h 63"/>
                  <a:gd name="T30" fmla="*/ 53 w 73"/>
                  <a:gd name="T31" fmla="*/ 63 h 63"/>
                  <a:gd name="T32" fmla="*/ 42 w 73"/>
                  <a:gd name="T33" fmla="*/ 52 h 63"/>
                  <a:gd name="T34" fmla="*/ 42 w 73"/>
                  <a:gd name="T35" fmla="*/ 52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3" h="63">
                    <a:moveTo>
                      <a:pt x="42" y="52"/>
                    </a:moveTo>
                    <a:lnTo>
                      <a:pt x="26" y="37"/>
                    </a:lnTo>
                    <a:lnTo>
                      <a:pt x="11" y="32"/>
                    </a:lnTo>
                    <a:lnTo>
                      <a:pt x="6" y="21"/>
                    </a:lnTo>
                    <a:lnTo>
                      <a:pt x="0" y="11"/>
                    </a:lnTo>
                    <a:lnTo>
                      <a:pt x="0" y="5"/>
                    </a:lnTo>
                    <a:lnTo>
                      <a:pt x="11" y="0"/>
                    </a:lnTo>
                    <a:lnTo>
                      <a:pt x="37" y="0"/>
                    </a:lnTo>
                    <a:lnTo>
                      <a:pt x="58" y="0"/>
                    </a:lnTo>
                    <a:lnTo>
                      <a:pt x="68" y="5"/>
                    </a:lnTo>
                    <a:lnTo>
                      <a:pt x="73" y="21"/>
                    </a:lnTo>
                    <a:lnTo>
                      <a:pt x="73" y="32"/>
                    </a:lnTo>
                    <a:lnTo>
                      <a:pt x="73" y="42"/>
                    </a:lnTo>
                    <a:lnTo>
                      <a:pt x="73" y="52"/>
                    </a:lnTo>
                    <a:lnTo>
                      <a:pt x="63" y="63"/>
                    </a:lnTo>
                    <a:lnTo>
                      <a:pt x="53" y="63"/>
                    </a:lnTo>
                    <a:lnTo>
                      <a:pt x="42" y="52"/>
                    </a:lnTo>
                    <a:close/>
                  </a:path>
                </a:pathLst>
              </a:custGeom>
              <a:solidFill>
                <a:srgbClr val="FFFFFF"/>
              </a:solidFill>
              <a:ln w="28575" cmpd="sng">
                <a:solidFill>
                  <a:srgbClr val="000000"/>
                </a:solidFill>
                <a:round/>
                <a:headEnd/>
                <a:tailEnd/>
              </a:ln>
            </p:spPr>
            <p:txBody>
              <a:bodyPr/>
              <a:lstStyle/>
              <a:p>
                <a:endParaRPr lang="ja-JP" altLang="en-US"/>
              </a:p>
            </p:txBody>
          </p:sp>
          <p:sp>
            <p:nvSpPr>
              <p:cNvPr id="13546" name="Freeform 64"/>
              <p:cNvSpPr>
                <a:spLocks/>
              </p:cNvSpPr>
              <p:nvPr/>
            </p:nvSpPr>
            <p:spPr bwMode="auto">
              <a:xfrm>
                <a:off x="3699" y="2209"/>
                <a:ext cx="63" cy="78"/>
              </a:xfrm>
              <a:custGeom>
                <a:avLst/>
                <a:gdLst>
                  <a:gd name="T0" fmla="*/ 16 w 63"/>
                  <a:gd name="T1" fmla="*/ 78 h 78"/>
                  <a:gd name="T2" fmla="*/ 5 w 63"/>
                  <a:gd name="T3" fmla="*/ 68 h 78"/>
                  <a:gd name="T4" fmla="*/ 0 w 63"/>
                  <a:gd name="T5" fmla="*/ 47 h 78"/>
                  <a:gd name="T6" fmla="*/ 5 w 63"/>
                  <a:gd name="T7" fmla="*/ 36 h 78"/>
                  <a:gd name="T8" fmla="*/ 16 w 63"/>
                  <a:gd name="T9" fmla="*/ 21 h 78"/>
                  <a:gd name="T10" fmla="*/ 42 w 63"/>
                  <a:gd name="T11" fmla="*/ 0 h 78"/>
                  <a:gd name="T12" fmla="*/ 52 w 63"/>
                  <a:gd name="T13" fmla="*/ 0 h 78"/>
                  <a:gd name="T14" fmla="*/ 63 w 63"/>
                  <a:gd name="T15" fmla="*/ 5 h 78"/>
                  <a:gd name="T16" fmla="*/ 63 w 63"/>
                  <a:gd name="T17" fmla="*/ 10 h 78"/>
                  <a:gd name="T18" fmla="*/ 63 w 63"/>
                  <a:gd name="T19" fmla="*/ 21 h 78"/>
                  <a:gd name="T20" fmla="*/ 47 w 63"/>
                  <a:gd name="T21" fmla="*/ 36 h 78"/>
                  <a:gd name="T22" fmla="*/ 37 w 63"/>
                  <a:gd name="T23" fmla="*/ 57 h 78"/>
                  <a:gd name="T24" fmla="*/ 31 w 63"/>
                  <a:gd name="T25" fmla="*/ 73 h 78"/>
                  <a:gd name="T26" fmla="*/ 16 w 63"/>
                  <a:gd name="T27" fmla="*/ 78 h 78"/>
                  <a:gd name="T28" fmla="*/ 16 w 63"/>
                  <a:gd name="T29" fmla="*/ 78 h 7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3" h="78">
                    <a:moveTo>
                      <a:pt x="16" y="78"/>
                    </a:moveTo>
                    <a:lnTo>
                      <a:pt x="5" y="68"/>
                    </a:lnTo>
                    <a:lnTo>
                      <a:pt x="0" y="47"/>
                    </a:lnTo>
                    <a:lnTo>
                      <a:pt x="5" y="36"/>
                    </a:lnTo>
                    <a:lnTo>
                      <a:pt x="16" y="21"/>
                    </a:lnTo>
                    <a:lnTo>
                      <a:pt x="42" y="0"/>
                    </a:lnTo>
                    <a:lnTo>
                      <a:pt x="52" y="0"/>
                    </a:lnTo>
                    <a:lnTo>
                      <a:pt x="63" y="5"/>
                    </a:lnTo>
                    <a:lnTo>
                      <a:pt x="63" y="10"/>
                    </a:lnTo>
                    <a:lnTo>
                      <a:pt x="63" y="21"/>
                    </a:lnTo>
                    <a:lnTo>
                      <a:pt x="47" y="36"/>
                    </a:lnTo>
                    <a:lnTo>
                      <a:pt x="37" y="57"/>
                    </a:lnTo>
                    <a:lnTo>
                      <a:pt x="31" y="73"/>
                    </a:lnTo>
                    <a:lnTo>
                      <a:pt x="16" y="78"/>
                    </a:lnTo>
                    <a:close/>
                  </a:path>
                </a:pathLst>
              </a:custGeom>
              <a:solidFill>
                <a:srgbClr val="000000"/>
              </a:solidFill>
              <a:ln w="28575" cmpd="sng">
                <a:solidFill>
                  <a:srgbClr val="000000"/>
                </a:solidFill>
                <a:round/>
                <a:headEnd/>
                <a:tailEnd/>
              </a:ln>
            </p:spPr>
            <p:txBody>
              <a:bodyPr/>
              <a:lstStyle/>
              <a:p>
                <a:endParaRPr lang="ja-JP" altLang="en-US"/>
              </a:p>
            </p:txBody>
          </p:sp>
          <p:sp>
            <p:nvSpPr>
              <p:cNvPr id="13547" name="Freeform 65"/>
              <p:cNvSpPr>
                <a:spLocks/>
              </p:cNvSpPr>
              <p:nvPr/>
            </p:nvSpPr>
            <p:spPr bwMode="auto">
              <a:xfrm>
                <a:off x="3417" y="831"/>
                <a:ext cx="1264" cy="1200"/>
              </a:xfrm>
              <a:custGeom>
                <a:avLst/>
                <a:gdLst>
                  <a:gd name="T0" fmla="*/ 5 w 1264"/>
                  <a:gd name="T1" fmla="*/ 697 h 1200"/>
                  <a:gd name="T2" fmla="*/ 42 w 1264"/>
                  <a:gd name="T3" fmla="*/ 723 h 1200"/>
                  <a:gd name="T4" fmla="*/ 146 w 1264"/>
                  <a:gd name="T5" fmla="*/ 812 h 1200"/>
                  <a:gd name="T6" fmla="*/ 329 w 1264"/>
                  <a:gd name="T7" fmla="*/ 974 h 1200"/>
                  <a:gd name="T8" fmla="*/ 486 w 1264"/>
                  <a:gd name="T9" fmla="*/ 1131 h 1200"/>
                  <a:gd name="T10" fmla="*/ 533 w 1264"/>
                  <a:gd name="T11" fmla="*/ 1200 h 1200"/>
                  <a:gd name="T12" fmla="*/ 663 w 1264"/>
                  <a:gd name="T13" fmla="*/ 1116 h 1200"/>
                  <a:gd name="T14" fmla="*/ 757 w 1264"/>
                  <a:gd name="T15" fmla="*/ 1053 h 1200"/>
                  <a:gd name="T16" fmla="*/ 830 w 1264"/>
                  <a:gd name="T17" fmla="*/ 1006 h 1200"/>
                  <a:gd name="T18" fmla="*/ 903 w 1264"/>
                  <a:gd name="T19" fmla="*/ 959 h 1200"/>
                  <a:gd name="T20" fmla="*/ 924 w 1264"/>
                  <a:gd name="T21" fmla="*/ 943 h 1200"/>
                  <a:gd name="T22" fmla="*/ 951 w 1264"/>
                  <a:gd name="T23" fmla="*/ 990 h 1200"/>
                  <a:gd name="T24" fmla="*/ 1018 w 1264"/>
                  <a:gd name="T25" fmla="*/ 1048 h 1200"/>
                  <a:gd name="T26" fmla="*/ 1092 w 1264"/>
                  <a:gd name="T27" fmla="*/ 1063 h 1200"/>
                  <a:gd name="T28" fmla="*/ 1170 w 1264"/>
                  <a:gd name="T29" fmla="*/ 1037 h 1200"/>
                  <a:gd name="T30" fmla="*/ 1227 w 1264"/>
                  <a:gd name="T31" fmla="*/ 980 h 1200"/>
                  <a:gd name="T32" fmla="*/ 1259 w 1264"/>
                  <a:gd name="T33" fmla="*/ 906 h 1200"/>
                  <a:gd name="T34" fmla="*/ 1264 w 1264"/>
                  <a:gd name="T35" fmla="*/ 833 h 1200"/>
                  <a:gd name="T36" fmla="*/ 1233 w 1264"/>
                  <a:gd name="T37" fmla="*/ 780 h 1200"/>
                  <a:gd name="T38" fmla="*/ 1233 w 1264"/>
                  <a:gd name="T39" fmla="*/ 733 h 1200"/>
                  <a:gd name="T40" fmla="*/ 1264 w 1264"/>
                  <a:gd name="T41" fmla="*/ 655 h 1200"/>
                  <a:gd name="T42" fmla="*/ 1253 w 1264"/>
                  <a:gd name="T43" fmla="*/ 560 h 1200"/>
                  <a:gd name="T44" fmla="*/ 1191 w 1264"/>
                  <a:gd name="T45" fmla="*/ 492 h 1200"/>
                  <a:gd name="T46" fmla="*/ 1123 w 1264"/>
                  <a:gd name="T47" fmla="*/ 445 h 1200"/>
                  <a:gd name="T48" fmla="*/ 1102 w 1264"/>
                  <a:gd name="T49" fmla="*/ 372 h 1200"/>
                  <a:gd name="T50" fmla="*/ 1092 w 1264"/>
                  <a:gd name="T51" fmla="*/ 262 h 1200"/>
                  <a:gd name="T52" fmla="*/ 1013 w 1264"/>
                  <a:gd name="T53" fmla="*/ 168 h 1200"/>
                  <a:gd name="T54" fmla="*/ 919 w 1264"/>
                  <a:gd name="T55" fmla="*/ 141 h 1200"/>
                  <a:gd name="T56" fmla="*/ 846 w 1264"/>
                  <a:gd name="T57" fmla="*/ 152 h 1200"/>
                  <a:gd name="T58" fmla="*/ 762 w 1264"/>
                  <a:gd name="T59" fmla="*/ 89 h 1200"/>
                  <a:gd name="T60" fmla="*/ 710 w 1264"/>
                  <a:gd name="T61" fmla="*/ 26 h 1200"/>
                  <a:gd name="T62" fmla="*/ 642 w 1264"/>
                  <a:gd name="T63" fmla="*/ 0 h 1200"/>
                  <a:gd name="T64" fmla="*/ 554 w 1264"/>
                  <a:gd name="T65" fmla="*/ 16 h 1200"/>
                  <a:gd name="T66" fmla="*/ 475 w 1264"/>
                  <a:gd name="T67" fmla="*/ 57 h 1200"/>
                  <a:gd name="T68" fmla="*/ 428 w 1264"/>
                  <a:gd name="T69" fmla="*/ 115 h 1200"/>
                  <a:gd name="T70" fmla="*/ 407 w 1264"/>
                  <a:gd name="T71" fmla="*/ 194 h 1200"/>
                  <a:gd name="T72" fmla="*/ 418 w 1264"/>
                  <a:gd name="T73" fmla="*/ 309 h 12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64" h="1200">
                    <a:moveTo>
                      <a:pt x="0" y="691"/>
                    </a:moveTo>
                    <a:lnTo>
                      <a:pt x="5" y="697"/>
                    </a:lnTo>
                    <a:lnTo>
                      <a:pt x="21" y="707"/>
                    </a:lnTo>
                    <a:lnTo>
                      <a:pt x="42" y="723"/>
                    </a:lnTo>
                    <a:lnTo>
                      <a:pt x="73" y="749"/>
                    </a:lnTo>
                    <a:lnTo>
                      <a:pt x="146" y="812"/>
                    </a:lnTo>
                    <a:lnTo>
                      <a:pt x="235" y="890"/>
                    </a:lnTo>
                    <a:lnTo>
                      <a:pt x="329" y="974"/>
                    </a:lnTo>
                    <a:lnTo>
                      <a:pt x="413" y="1058"/>
                    </a:lnTo>
                    <a:lnTo>
                      <a:pt x="486" y="1131"/>
                    </a:lnTo>
                    <a:lnTo>
                      <a:pt x="512" y="1168"/>
                    </a:lnTo>
                    <a:lnTo>
                      <a:pt x="533" y="1200"/>
                    </a:lnTo>
                    <a:lnTo>
                      <a:pt x="601" y="1152"/>
                    </a:lnTo>
                    <a:lnTo>
                      <a:pt x="663" y="1116"/>
                    </a:lnTo>
                    <a:lnTo>
                      <a:pt x="715" y="1079"/>
                    </a:lnTo>
                    <a:lnTo>
                      <a:pt x="757" y="1053"/>
                    </a:lnTo>
                    <a:lnTo>
                      <a:pt x="794" y="1027"/>
                    </a:lnTo>
                    <a:lnTo>
                      <a:pt x="830" y="1006"/>
                    </a:lnTo>
                    <a:lnTo>
                      <a:pt x="872" y="974"/>
                    </a:lnTo>
                    <a:lnTo>
                      <a:pt x="903" y="959"/>
                    </a:lnTo>
                    <a:lnTo>
                      <a:pt x="919" y="948"/>
                    </a:lnTo>
                    <a:lnTo>
                      <a:pt x="924" y="943"/>
                    </a:lnTo>
                    <a:lnTo>
                      <a:pt x="951" y="990"/>
                    </a:lnTo>
                    <a:lnTo>
                      <a:pt x="982" y="1021"/>
                    </a:lnTo>
                    <a:lnTo>
                      <a:pt x="1018" y="1048"/>
                    </a:lnTo>
                    <a:lnTo>
                      <a:pt x="1055" y="1058"/>
                    </a:lnTo>
                    <a:lnTo>
                      <a:pt x="1092" y="1063"/>
                    </a:lnTo>
                    <a:lnTo>
                      <a:pt x="1133" y="1058"/>
                    </a:lnTo>
                    <a:lnTo>
                      <a:pt x="1170" y="1037"/>
                    </a:lnTo>
                    <a:lnTo>
                      <a:pt x="1201" y="1011"/>
                    </a:lnTo>
                    <a:lnTo>
                      <a:pt x="1227" y="980"/>
                    </a:lnTo>
                    <a:lnTo>
                      <a:pt x="1248" y="938"/>
                    </a:lnTo>
                    <a:lnTo>
                      <a:pt x="1259" y="906"/>
                    </a:lnTo>
                    <a:lnTo>
                      <a:pt x="1264" y="870"/>
                    </a:lnTo>
                    <a:lnTo>
                      <a:pt x="1264" y="833"/>
                    </a:lnTo>
                    <a:lnTo>
                      <a:pt x="1253" y="807"/>
                    </a:lnTo>
                    <a:lnTo>
                      <a:pt x="1233" y="780"/>
                    </a:lnTo>
                    <a:lnTo>
                      <a:pt x="1206" y="765"/>
                    </a:lnTo>
                    <a:lnTo>
                      <a:pt x="1233" y="733"/>
                    </a:lnTo>
                    <a:lnTo>
                      <a:pt x="1253" y="697"/>
                    </a:lnTo>
                    <a:lnTo>
                      <a:pt x="1264" y="655"/>
                    </a:lnTo>
                    <a:lnTo>
                      <a:pt x="1264" y="608"/>
                    </a:lnTo>
                    <a:lnTo>
                      <a:pt x="1253" y="560"/>
                    </a:lnTo>
                    <a:lnTo>
                      <a:pt x="1217" y="513"/>
                    </a:lnTo>
                    <a:lnTo>
                      <a:pt x="1191" y="492"/>
                    </a:lnTo>
                    <a:lnTo>
                      <a:pt x="1159" y="466"/>
                    </a:lnTo>
                    <a:lnTo>
                      <a:pt x="1123" y="445"/>
                    </a:lnTo>
                    <a:lnTo>
                      <a:pt x="1076" y="424"/>
                    </a:lnTo>
                    <a:lnTo>
                      <a:pt x="1102" y="372"/>
                    </a:lnTo>
                    <a:lnTo>
                      <a:pt x="1102" y="319"/>
                    </a:lnTo>
                    <a:lnTo>
                      <a:pt x="1092" y="262"/>
                    </a:lnTo>
                    <a:lnTo>
                      <a:pt x="1060" y="209"/>
                    </a:lnTo>
                    <a:lnTo>
                      <a:pt x="1013" y="168"/>
                    </a:lnTo>
                    <a:lnTo>
                      <a:pt x="956" y="147"/>
                    </a:lnTo>
                    <a:lnTo>
                      <a:pt x="919" y="141"/>
                    </a:lnTo>
                    <a:lnTo>
                      <a:pt x="883" y="141"/>
                    </a:lnTo>
                    <a:lnTo>
                      <a:pt x="846" y="152"/>
                    </a:lnTo>
                    <a:lnTo>
                      <a:pt x="804" y="168"/>
                    </a:lnTo>
                    <a:lnTo>
                      <a:pt x="762" y="89"/>
                    </a:lnTo>
                    <a:lnTo>
                      <a:pt x="736" y="52"/>
                    </a:lnTo>
                    <a:lnTo>
                      <a:pt x="710" y="26"/>
                    </a:lnTo>
                    <a:lnTo>
                      <a:pt x="679" y="10"/>
                    </a:lnTo>
                    <a:lnTo>
                      <a:pt x="642" y="0"/>
                    </a:lnTo>
                    <a:lnTo>
                      <a:pt x="601" y="0"/>
                    </a:lnTo>
                    <a:lnTo>
                      <a:pt x="554" y="16"/>
                    </a:lnTo>
                    <a:lnTo>
                      <a:pt x="512" y="37"/>
                    </a:lnTo>
                    <a:lnTo>
                      <a:pt x="475" y="57"/>
                    </a:lnTo>
                    <a:lnTo>
                      <a:pt x="449" y="84"/>
                    </a:lnTo>
                    <a:lnTo>
                      <a:pt x="428" y="115"/>
                    </a:lnTo>
                    <a:lnTo>
                      <a:pt x="418" y="152"/>
                    </a:lnTo>
                    <a:lnTo>
                      <a:pt x="407" y="194"/>
                    </a:lnTo>
                    <a:lnTo>
                      <a:pt x="407" y="246"/>
                    </a:lnTo>
                    <a:lnTo>
                      <a:pt x="418" y="309"/>
                    </a:lnTo>
                    <a:lnTo>
                      <a:pt x="0" y="691"/>
                    </a:lnTo>
                    <a:close/>
                  </a:path>
                </a:pathLst>
              </a:custGeom>
              <a:solidFill>
                <a:srgbClr val="FFFFFF"/>
              </a:solidFill>
              <a:ln w="28575" cmpd="sng">
                <a:solidFill>
                  <a:srgbClr val="000000"/>
                </a:solidFill>
                <a:prstDash val="solid"/>
                <a:round/>
                <a:headEnd/>
                <a:tailEnd/>
              </a:ln>
            </p:spPr>
            <p:txBody>
              <a:bodyPr/>
              <a:lstStyle/>
              <a:p>
                <a:endParaRPr lang="ja-JP" altLang="en-US"/>
              </a:p>
            </p:txBody>
          </p:sp>
          <p:sp>
            <p:nvSpPr>
              <p:cNvPr id="13548" name="Freeform 66"/>
              <p:cNvSpPr>
                <a:spLocks/>
              </p:cNvSpPr>
              <p:nvPr/>
            </p:nvSpPr>
            <p:spPr bwMode="auto">
              <a:xfrm>
                <a:off x="4446" y="1255"/>
                <a:ext cx="47" cy="47"/>
              </a:xfrm>
              <a:custGeom>
                <a:avLst/>
                <a:gdLst>
                  <a:gd name="T0" fmla="*/ 47 w 47"/>
                  <a:gd name="T1" fmla="*/ 0 h 47"/>
                  <a:gd name="T2" fmla="*/ 26 w 47"/>
                  <a:gd name="T3" fmla="*/ 21 h 47"/>
                  <a:gd name="T4" fmla="*/ 0 w 47"/>
                  <a:gd name="T5" fmla="*/ 47 h 47"/>
                  <a:gd name="T6" fmla="*/ 0 60000 65536"/>
                  <a:gd name="T7" fmla="*/ 0 60000 65536"/>
                  <a:gd name="T8" fmla="*/ 0 60000 65536"/>
                </a:gdLst>
                <a:ahLst/>
                <a:cxnLst>
                  <a:cxn ang="T6">
                    <a:pos x="T0" y="T1"/>
                  </a:cxn>
                  <a:cxn ang="T7">
                    <a:pos x="T2" y="T3"/>
                  </a:cxn>
                  <a:cxn ang="T8">
                    <a:pos x="T4" y="T5"/>
                  </a:cxn>
                </a:cxnLst>
                <a:rect l="0" t="0" r="r" b="b"/>
                <a:pathLst>
                  <a:path w="47" h="47">
                    <a:moveTo>
                      <a:pt x="47" y="0"/>
                    </a:moveTo>
                    <a:lnTo>
                      <a:pt x="26" y="21"/>
                    </a:lnTo>
                    <a:lnTo>
                      <a:pt x="0" y="47"/>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49" name="Freeform 67"/>
              <p:cNvSpPr>
                <a:spLocks/>
              </p:cNvSpPr>
              <p:nvPr/>
            </p:nvSpPr>
            <p:spPr bwMode="auto">
              <a:xfrm>
                <a:off x="4179" y="999"/>
                <a:ext cx="42" cy="20"/>
              </a:xfrm>
              <a:custGeom>
                <a:avLst/>
                <a:gdLst>
                  <a:gd name="T0" fmla="*/ 42 w 42"/>
                  <a:gd name="T1" fmla="*/ 0 h 20"/>
                  <a:gd name="T2" fmla="*/ 21 w 42"/>
                  <a:gd name="T3" fmla="*/ 10 h 20"/>
                  <a:gd name="T4" fmla="*/ 0 w 42"/>
                  <a:gd name="T5" fmla="*/ 20 h 20"/>
                  <a:gd name="T6" fmla="*/ 0 60000 65536"/>
                  <a:gd name="T7" fmla="*/ 0 60000 65536"/>
                  <a:gd name="T8" fmla="*/ 0 60000 65536"/>
                </a:gdLst>
                <a:ahLst/>
                <a:cxnLst>
                  <a:cxn ang="T6">
                    <a:pos x="T0" y="T1"/>
                  </a:cxn>
                  <a:cxn ang="T7">
                    <a:pos x="T2" y="T3"/>
                  </a:cxn>
                  <a:cxn ang="T8">
                    <a:pos x="T4" y="T5"/>
                  </a:cxn>
                </a:cxnLst>
                <a:rect l="0" t="0" r="r" b="b"/>
                <a:pathLst>
                  <a:path w="42" h="20">
                    <a:moveTo>
                      <a:pt x="42" y="0"/>
                    </a:moveTo>
                    <a:lnTo>
                      <a:pt x="21" y="10"/>
                    </a:lnTo>
                    <a:lnTo>
                      <a:pt x="0" y="20"/>
                    </a:lnTo>
                  </a:path>
                </a:pathLst>
              </a:custGeom>
              <a:noFill/>
              <a:ln w="28575"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550" name="Freeform 68"/>
              <p:cNvSpPr>
                <a:spLocks/>
              </p:cNvSpPr>
              <p:nvPr/>
            </p:nvSpPr>
            <p:spPr bwMode="auto">
              <a:xfrm>
                <a:off x="847" y="3146"/>
                <a:ext cx="89" cy="357"/>
              </a:xfrm>
              <a:custGeom>
                <a:avLst/>
                <a:gdLst>
                  <a:gd name="T0" fmla="*/ 53 w 89"/>
                  <a:gd name="T1" fmla="*/ 6 h 357"/>
                  <a:gd name="T2" fmla="*/ 21 w 89"/>
                  <a:gd name="T3" fmla="*/ 63 h 357"/>
                  <a:gd name="T4" fmla="*/ 6 w 89"/>
                  <a:gd name="T5" fmla="*/ 137 h 357"/>
                  <a:gd name="T6" fmla="*/ 0 w 89"/>
                  <a:gd name="T7" fmla="*/ 179 h 357"/>
                  <a:gd name="T8" fmla="*/ 6 w 89"/>
                  <a:gd name="T9" fmla="*/ 226 h 357"/>
                  <a:gd name="T10" fmla="*/ 16 w 89"/>
                  <a:gd name="T11" fmla="*/ 283 h 357"/>
                  <a:gd name="T12" fmla="*/ 32 w 89"/>
                  <a:gd name="T13" fmla="*/ 346 h 357"/>
                  <a:gd name="T14" fmla="*/ 42 w 89"/>
                  <a:gd name="T15" fmla="*/ 357 h 357"/>
                  <a:gd name="T16" fmla="*/ 58 w 89"/>
                  <a:gd name="T17" fmla="*/ 357 h 357"/>
                  <a:gd name="T18" fmla="*/ 68 w 89"/>
                  <a:gd name="T19" fmla="*/ 346 h 357"/>
                  <a:gd name="T20" fmla="*/ 68 w 89"/>
                  <a:gd name="T21" fmla="*/ 330 h 357"/>
                  <a:gd name="T22" fmla="*/ 53 w 89"/>
                  <a:gd name="T23" fmla="*/ 273 h 357"/>
                  <a:gd name="T24" fmla="*/ 42 w 89"/>
                  <a:gd name="T25" fmla="*/ 226 h 357"/>
                  <a:gd name="T26" fmla="*/ 42 w 89"/>
                  <a:gd name="T27" fmla="*/ 142 h 357"/>
                  <a:gd name="T28" fmla="*/ 58 w 89"/>
                  <a:gd name="T29" fmla="*/ 74 h 357"/>
                  <a:gd name="T30" fmla="*/ 84 w 89"/>
                  <a:gd name="T31" fmla="*/ 27 h 357"/>
                  <a:gd name="T32" fmla="*/ 89 w 89"/>
                  <a:gd name="T33" fmla="*/ 11 h 357"/>
                  <a:gd name="T34" fmla="*/ 79 w 89"/>
                  <a:gd name="T35" fmla="*/ 0 h 357"/>
                  <a:gd name="T36" fmla="*/ 63 w 89"/>
                  <a:gd name="T37" fmla="*/ 0 h 357"/>
                  <a:gd name="T38" fmla="*/ 53 w 89"/>
                  <a:gd name="T39" fmla="*/ 6 h 357"/>
                  <a:gd name="T40" fmla="*/ 53 w 89"/>
                  <a:gd name="T41" fmla="*/ 6 h 3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9" h="357">
                    <a:moveTo>
                      <a:pt x="53" y="6"/>
                    </a:moveTo>
                    <a:lnTo>
                      <a:pt x="21" y="63"/>
                    </a:lnTo>
                    <a:lnTo>
                      <a:pt x="6" y="137"/>
                    </a:lnTo>
                    <a:lnTo>
                      <a:pt x="0" y="179"/>
                    </a:lnTo>
                    <a:lnTo>
                      <a:pt x="6" y="226"/>
                    </a:lnTo>
                    <a:lnTo>
                      <a:pt x="16" y="283"/>
                    </a:lnTo>
                    <a:lnTo>
                      <a:pt x="32" y="346"/>
                    </a:lnTo>
                    <a:lnTo>
                      <a:pt x="42" y="357"/>
                    </a:lnTo>
                    <a:lnTo>
                      <a:pt x="58" y="357"/>
                    </a:lnTo>
                    <a:lnTo>
                      <a:pt x="68" y="346"/>
                    </a:lnTo>
                    <a:lnTo>
                      <a:pt x="68" y="330"/>
                    </a:lnTo>
                    <a:lnTo>
                      <a:pt x="53" y="273"/>
                    </a:lnTo>
                    <a:lnTo>
                      <a:pt x="42" y="226"/>
                    </a:lnTo>
                    <a:lnTo>
                      <a:pt x="42" y="142"/>
                    </a:lnTo>
                    <a:lnTo>
                      <a:pt x="58" y="74"/>
                    </a:lnTo>
                    <a:lnTo>
                      <a:pt x="84" y="27"/>
                    </a:lnTo>
                    <a:lnTo>
                      <a:pt x="89" y="11"/>
                    </a:lnTo>
                    <a:lnTo>
                      <a:pt x="79" y="0"/>
                    </a:lnTo>
                    <a:lnTo>
                      <a:pt x="63" y="0"/>
                    </a:lnTo>
                    <a:lnTo>
                      <a:pt x="53" y="6"/>
                    </a:lnTo>
                    <a:close/>
                  </a:path>
                </a:pathLst>
              </a:custGeom>
              <a:solidFill>
                <a:srgbClr val="000000"/>
              </a:solidFill>
              <a:ln w="28575" cmpd="sng">
                <a:solidFill>
                  <a:srgbClr val="000000"/>
                </a:solidFill>
                <a:round/>
                <a:headEnd/>
                <a:tailEnd/>
              </a:ln>
            </p:spPr>
            <p:txBody>
              <a:bodyPr/>
              <a:lstStyle/>
              <a:p>
                <a:endParaRPr lang="ja-JP" altLang="en-US"/>
              </a:p>
            </p:txBody>
          </p:sp>
          <p:sp>
            <p:nvSpPr>
              <p:cNvPr id="13551" name="Freeform 69"/>
              <p:cNvSpPr>
                <a:spLocks/>
              </p:cNvSpPr>
              <p:nvPr/>
            </p:nvSpPr>
            <p:spPr bwMode="auto">
              <a:xfrm>
                <a:off x="1610" y="3717"/>
                <a:ext cx="611" cy="152"/>
              </a:xfrm>
              <a:custGeom>
                <a:avLst/>
                <a:gdLst>
                  <a:gd name="T0" fmla="*/ 580 w 611"/>
                  <a:gd name="T1" fmla="*/ 0 h 152"/>
                  <a:gd name="T2" fmla="*/ 496 w 611"/>
                  <a:gd name="T3" fmla="*/ 53 h 152"/>
                  <a:gd name="T4" fmla="*/ 412 w 611"/>
                  <a:gd name="T5" fmla="*/ 90 h 152"/>
                  <a:gd name="T6" fmla="*/ 329 w 611"/>
                  <a:gd name="T7" fmla="*/ 105 h 152"/>
                  <a:gd name="T8" fmla="*/ 245 w 611"/>
                  <a:gd name="T9" fmla="*/ 116 h 152"/>
                  <a:gd name="T10" fmla="*/ 177 w 611"/>
                  <a:gd name="T11" fmla="*/ 116 h 152"/>
                  <a:gd name="T12" fmla="*/ 115 w 611"/>
                  <a:gd name="T13" fmla="*/ 110 h 152"/>
                  <a:gd name="T14" fmla="*/ 57 w 611"/>
                  <a:gd name="T15" fmla="*/ 105 h 152"/>
                  <a:gd name="T16" fmla="*/ 21 w 611"/>
                  <a:gd name="T17" fmla="*/ 100 h 152"/>
                  <a:gd name="T18" fmla="*/ 10 w 611"/>
                  <a:gd name="T19" fmla="*/ 100 h 152"/>
                  <a:gd name="T20" fmla="*/ 0 w 611"/>
                  <a:gd name="T21" fmla="*/ 116 h 152"/>
                  <a:gd name="T22" fmla="*/ 0 w 611"/>
                  <a:gd name="T23" fmla="*/ 126 h 152"/>
                  <a:gd name="T24" fmla="*/ 16 w 611"/>
                  <a:gd name="T25" fmla="*/ 137 h 152"/>
                  <a:gd name="T26" fmla="*/ 57 w 611"/>
                  <a:gd name="T27" fmla="*/ 142 h 152"/>
                  <a:gd name="T28" fmla="*/ 110 w 611"/>
                  <a:gd name="T29" fmla="*/ 147 h 152"/>
                  <a:gd name="T30" fmla="*/ 177 w 611"/>
                  <a:gd name="T31" fmla="*/ 152 h 152"/>
                  <a:gd name="T32" fmla="*/ 251 w 611"/>
                  <a:gd name="T33" fmla="*/ 152 h 152"/>
                  <a:gd name="T34" fmla="*/ 334 w 611"/>
                  <a:gd name="T35" fmla="*/ 142 h 152"/>
                  <a:gd name="T36" fmla="*/ 423 w 611"/>
                  <a:gd name="T37" fmla="*/ 121 h 152"/>
                  <a:gd name="T38" fmla="*/ 512 w 611"/>
                  <a:gd name="T39" fmla="*/ 90 h 152"/>
                  <a:gd name="T40" fmla="*/ 600 w 611"/>
                  <a:gd name="T41" fmla="*/ 32 h 152"/>
                  <a:gd name="T42" fmla="*/ 611 w 611"/>
                  <a:gd name="T43" fmla="*/ 21 h 152"/>
                  <a:gd name="T44" fmla="*/ 606 w 611"/>
                  <a:gd name="T45" fmla="*/ 6 h 152"/>
                  <a:gd name="T46" fmla="*/ 595 w 611"/>
                  <a:gd name="T47" fmla="*/ 0 h 152"/>
                  <a:gd name="T48" fmla="*/ 580 w 611"/>
                  <a:gd name="T49" fmla="*/ 0 h 152"/>
                  <a:gd name="T50" fmla="*/ 580 w 611"/>
                  <a:gd name="T51" fmla="*/ 0 h 1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11" h="152">
                    <a:moveTo>
                      <a:pt x="580" y="0"/>
                    </a:moveTo>
                    <a:lnTo>
                      <a:pt x="496" y="53"/>
                    </a:lnTo>
                    <a:lnTo>
                      <a:pt x="412" y="90"/>
                    </a:lnTo>
                    <a:lnTo>
                      <a:pt x="329" y="105"/>
                    </a:lnTo>
                    <a:lnTo>
                      <a:pt x="245" y="116"/>
                    </a:lnTo>
                    <a:lnTo>
                      <a:pt x="177" y="116"/>
                    </a:lnTo>
                    <a:lnTo>
                      <a:pt x="115" y="110"/>
                    </a:lnTo>
                    <a:lnTo>
                      <a:pt x="57" y="105"/>
                    </a:lnTo>
                    <a:lnTo>
                      <a:pt x="21" y="100"/>
                    </a:lnTo>
                    <a:lnTo>
                      <a:pt x="10" y="100"/>
                    </a:lnTo>
                    <a:lnTo>
                      <a:pt x="0" y="116"/>
                    </a:lnTo>
                    <a:lnTo>
                      <a:pt x="0" y="126"/>
                    </a:lnTo>
                    <a:lnTo>
                      <a:pt x="16" y="137"/>
                    </a:lnTo>
                    <a:lnTo>
                      <a:pt x="57" y="142"/>
                    </a:lnTo>
                    <a:lnTo>
                      <a:pt x="110" y="147"/>
                    </a:lnTo>
                    <a:lnTo>
                      <a:pt x="177" y="152"/>
                    </a:lnTo>
                    <a:lnTo>
                      <a:pt x="251" y="152"/>
                    </a:lnTo>
                    <a:lnTo>
                      <a:pt x="334" y="142"/>
                    </a:lnTo>
                    <a:lnTo>
                      <a:pt x="423" y="121"/>
                    </a:lnTo>
                    <a:lnTo>
                      <a:pt x="512" y="90"/>
                    </a:lnTo>
                    <a:lnTo>
                      <a:pt x="600" y="32"/>
                    </a:lnTo>
                    <a:lnTo>
                      <a:pt x="611" y="21"/>
                    </a:lnTo>
                    <a:lnTo>
                      <a:pt x="606" y="6"/>
                    </a:lnTo>
                    <a:lnTo>
                      <a:pt x="595" y="0"/>
                    </a:lnTo>
                    <a:lnTo>
                      <a:pt x="580" y="0"/>
                    </a:lnTo>
                    <a:close/>
                  </a:path>
                </a:pathLst>
              </a:custGeom>
              <a:solidFill>
                <a:srgbClr val="000000"/>
              </a:solidFill>
              <a:ln w="28575" cmpd="sng">
                <a:solidFill>
                  <a:srgbClr val="000000"/>
                </a:solidFill>
                <a:round/>
                <a:headEnd/>
                <a:tailEnd/>
              </a:ln>
            </p:spPr>
            <p:txBody>
              <a:bodyPr/>
              <a:lstStyle/>
              <a:p>
                <a:endParaRPr lang="ja-JP" altLang="en-US"/>
              </a:p>
            </p:txBody>
          </p:sp>
          <p:sp>
            <p:nvSpPr>
              <p:cNvPr id="13552" name="Freeform 70"/>
              <p:cNvSpPr>
                <a:spLocks/>
              </p:cNvSpPr>
              <p:nvPr/>
            </p:nvSpPr>
            <p:spPr bwMode="auto">
              <a:xfrm>
                <a:off x="1761" y="3822"/>
                <a:ext cx="496" cy="152"/>
              </a:xfrm>
              <a:custGeom>
                <a:avLst/>
                <a:gdLst>
                  <a:gd name="T0" fmla="*/ 465 w 496"/>
                  <a:gd name="T1" fmla="*/ 5 h 152"/>
                  <a:gd name="T2" fmla="*/ 382 w 496"/>
                  <a:gd name="T3" fmla="*/ 53 h 152"/>
                  <a:gd name="T4" fmla="*/ 277 w 496"/>
                  <a:gd name="T5" fmla="*/ 89 h 152"/>
                  <a:gd name="T6" fmla="*/ 157 w 496"/>
                  <a:gd name="T7" fmla="*/ 110 h 152"/>
                  <a:gd name="T8" fmla="*/ 16 w 496"/>
                  <a:gd name="T9" fmla="*/ 115 h 152"/>
                  <a:gd name="T10" fmla="*/ 6 w 496"/>
                  <a:gd name="T11" fmla="*/ 121 h 152"/>
                  <a:gd name="T12" fmla="*/ 0 w 496"/>
                  <a:gd name="T13" fmla="*/ 136 h 152"/>
                  <a:gd name="T14" fmla="*/ 6 w 496"/>
                  <a:gd name="T15" fmla="*/ 147 h 152"/>
                  <a:gd name="T16" fmla="*/ 16 w 496"/>
                  <a:gd name="T17" fmla="*/ 152 h 152"/>
                  <a:gd name="T18" fmla="*/ 162 w 496"/>
                  <a:gd name="T19" fmla="*/ 147 h 152"/>
                  <a:gd name="T20" fmla="*/ 293 w 496"/>
                  <a:gd name="T21" fmla="*/ 126 h 152"/>
                  <a:gd name="T22" fmla="*/ 397 w 496"/>
                  <a:gd name="T23" fmla="*/ 89 h 152"/>
                  <a:gd name="T24" fmla="*/ 486 w 496"/>
                  <a:gd name="T25" fmla="*/ 32 h 152"/>
                  <a:gd name="T26" fmla="*/ 496 w 496"/>
                  <a:gd name="T27" fmla="*/ 21 h 152"/>
                  <a:gd name="T28" fmla="*/ 491 w 496"/>
                  <a:gd name="T29" fmla="*/ 5 h 152"/>
                  <a:gd name="T30" fmla="*/ 481 w 496"/>
                  <a:gd name="T31" fmla="*/ 0 h 152"/>
                  <a:gd name="T32" fmla="*/ 465 w 496"/>
                  <a:gd name="T33" fmla="*/ 5 h 152"/>
                  <a:gd name="T34" fmla="*/ 465 w 496"/>
                  <a:gd name="T35" fmla="*/ 5 h 1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96" h="152">
                    <a:moveTo>
                      <a:pt x="465" y="5"/>
                    </a:moveTo>
                    <a:lnTo>
                      <a:pt x="382" y="53"/>
                    </a:lnTo>
                    <a:lnTo>
                      <a:pt x="277" y="89"/>
                    </a:lnTo>
                    <a:lnTo>
                      <a:pt x="157" y="110"/>
                    </a:lnTo>
                    <a:lnTo>
                      <a:pt x="16" y="115"/>
                    </a:lnTo>
                    <a:lnTo>
                      <a:pt x="6" y="121"/>
                    </a:lnTo>
                    <a:lnTo>
                      <a:pt x="0" y="136"/>
                    </a:lnTo>
                    <a:lnTo>
                      <a:pt x="6" y="147"/>
                    </a:lnTo>
                    <a:lnTo>
                      <a:pt x="16" y="152"/>
                    </a:lnTo>
                    <a:lnTo>
                      <a:pt x="162" y="147"/>
                    </a:lnTo>
                    <a:lnTo>
                      <a:pt x="293" y="126"/>
                    </a:lnTo>
                    <a:lnTo>
                      <a:pt x="397" y="89"/>
                    </a:lnTo>
                    <a:lnTo>
                      <a:pt x="486" y="32"/>
                    </a:lnTo>
                    <a:lnTo>
                      <a:pt x="496" y="21"/>
                    </a:lnTo>
                    <a:lnTo>
                      <a:pt x="491" y="5"/>
                    </a:lnTo>
                    <a:lnTo>
                      <a:pt x="481" y="0"/>
                    </a:lnTo>
                    <a:lnTo>
                      <a:pt x="465" y="5"/>
                    </a:lnTo>
                    <a:close/>
                  </a:path>
                </a:pathLst>
              </a:custGeom>
              <a:solidFill>
                <a:srgbClr val="000000"/>
              </a:solidFill>
              <a:ln w="28575" cmpd="sng">
                <a:solidFill>
                  <a:srgbClr val="000000"/>
                </a:solidFill>
                <a:round/>
                <a:headEnd/>
                <a:tailEnd/>
              </a:ln>
            </p:spPr>
            <p:txBody>
              <a:bodyPr/>
              <a:lstStyle/>
              <a:p>
                <a:endParaRPr lang="ja-JP" altLang="en-US"/>
              </a:p>
            </p:txBody>
          </p:sp>
          <p:sp>
            <p:nvSpPr>
              <p:cNvPr id="13553" name="Freeform 71"/>
              <p:cNvSpPr>
                <a:spLocks/>
              </p:cNvSpPr>
              <p:nvPr/>
            </p:nvSpPr>
            <p:spPr bwMode="auto">
              <a:xfrm>
                <a:off x="2367" y="3597"/>
                <a:ext cx="94" cy="131"/>
              </a:xfrm>
              <a:custGeom>
                <a:avLst/>
                <a:gdLst>
                  <a:gd name="T0" fmla="*/ 58 w 94"/>
                  <a:gd name="T1" fmla="*/ 16 h 131"/>
                  <a:gd name="T2" fmla="*/ 42 w 94"/>
                  <a:gd name="T3" fmla="*/ 58 h 131"/>
                  <a:gd name="T4" fmla="*/ 11 w 94"/>
                  <a:gd name="T5" fmla="*/ 94 h 131"/>
                  <a:gd name="T6" fmla="*/ 5 w 94"/>
                  <a:gd name="T7" fmla="*/ 105 h 131"/>
                  <a:gd name="T8" fmla="*/ 5 w 94"/>
                  <a:gd name="T9" fmla="*/ 105 h 131"/>
                  <a:gd name="T10" fmla="*/ 0 w 94"/>
                  <a:gd name="T11" fmla="*/ 115 h 131"/>
                  <a:gd name="T12" fmla="*/ 11 w 94"/>
                  <a:gd name="T13" fmla="*/ 126 h 131"/>
                  <a:gd name="T14" fmla="*/ 21 w 94"/>
                  <a:gd name="T15" fmla="*/ 131 h 131"/>
                  <a:gd name="T16" fmla="*/ 32 w 94"/>
                  <a:gd name="T17" fmla="*/ 126 h 131"/>
                  <a:gd name="T18" fmla="*/ 42 w 94"/>
                  <a:gd name="T19" fmla="*/ 120 h 131"/>
                  <a:gd name="T20" fmla="*/ 42 w 94"/>
                  <a:gd name="T21" fmla="*/ 115 h 131"/>
                  <a:gd name="T22" fmla="*/ 68 w 94"/>
                  <a:gd name="T23" fmla="*/ 73 h 131"/>
                  <a:gd name="T24" fmla="*/ 94 w 94"/>
                  <a:gd name="T25" fmla="*/ 26 h 131"/>
                  <a:gd name="T26" fmla="*/ 89 w 94"/>
                  <a:gd name="T27" fmla="*/ 10 h 131"/>
                  <a:gd name="T28" fmla="*/ 79 w 94"/>
                  <a:gd name="T29" fmla="*/ 0 h 131"/>
                  <a:gd name="T30" fmla="*/ 68 w 94"/>
                  <a:gd name="T31" fmla="*/ 5 h 131"/>
                  <a:gd name="T32" fmla="*/ 58 w 94"/>
                  <a:gd name="T33" fmla="*/ 16 h 131"/>
                  <a:gd name="T34" fmla="*/ 58 w 94"/>
                  <a:gd name="T35" fmla="*/ 16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4" h="131">
                    <a:moveTo>
                      <a:pt x="58" y="16"/>
                    </a:moveTo>
                    <a:lnTo>
                      <a:pt x="42" y="58"/>
                    </a:lnTo>
                    <a:lnTo>
                      <a:pt x="11" y="94"/>
                    </a:lnTo>
                    <a:lnTo>
                      <a:pt x="5" y="105"/>
                    </a:lnTo>
                    <a:lnTo>
                      <a:pt x="0" y="115"/>
                    </a:lnTo>
                    <a:lnTo>
                      <a:pt x="11" y="126"/>
                    </a:lnTo>
                    <a:lnTo>
                      <a:pt x="21" y="131"/>
                    </a:lnTo>
                    <a:lnTo>
                      <a:pt x="32" y="126"/>
                    </a:lnTo>
                    <a:lnTo>
                      <a:pt x="42" y="120"/>
                    </a:lnTo>
                    <a:lnTo>
                      <a:pt x="42" y="115"/>
                    </a:lnTo>
                    <a:lnTo>
                      <a:pt x="68" y="73"/>
                    </a:lnTo>
                    <a:lnTo>
                      <a:pt x="94" y="26"/>
                    </a:lnTo>
                    <a:lnTo>
                      <a:pt x="89" y="10"/>
                    </a:lnTo>
                    <a:lnTo>
                      <a:pt x="79" y="0"/>
                    </a:lnTo>
                    <a:lnTo>
                      <a:pt x="68" y="5"/>
                    </a:lnTo>
                    <a:lnTo>
                      <a:pt x="58" y="16"/>
                    </a:lnTo>
                    <a:close/>
                  </a:path>
                </a:pathLst>
              </a:custGeom>
              <a:solidFill>
                <a:srgbClr val="000000"/>
              </a:solidFill>
              <a:ln w="28575" cmpd="sng">
                <a:solidFill>
                  <a:srgbClr val="000000"/>
                </a:solidFill>
                <a:round/>
                <a:headEnd/>
                <a:tailEnd/>
              </a:ln>
            </p:spPr>
            <p:txBody>
              <a:bodyPr/>
              <a:lstStyle/>
              <a:p>
                <a:endParaRPr lang="ja-JP" altLang="en-US"/>
              </a:p>
            </p:txBody>
          </p:sp>
          <p:sp>
            <p:nvSpPr>
              <p:cNvPr id="13554" name="Freeform 72"/>
              <p:cNvSpPr>
                <a:spLocks/>
              </p:cNvSpPr>
              <p:nvPr/>
            </p:nvSpPr>
            <p:spPr bwMode="auto">
              <a:xfrm>
                <a:off x="2310" y="3545"/>
                <a:ext cx="83" cy="110"/>
              </a:xfrm>
              <a:custGeom>
                <a:avLst/>
                <a:gdLst>
                  <a:gd name="T0" fmla="*/ 47 w 83"/>
                  <a:gd name="T1" fmla="*/ 15 h 110"/>
                  <a:gd name="T2" fmla="*/ 31 w 83"/>
                  <a:gd name="T3" fmla="*/ 41 h 110"/>
                  <a:gd name="T4" fmla="*/ 5 w 83"/>
                  <a:gd name="T5" fmla="*/ 78 h 110"/>
                  <a:gd name="T6" fmla="*/ 0 w 83"/>
                  <a:gd name="T7" fmla="*/ 94 h 110"/>
                  <a:gd name="T8" fmla="*/ 10 w 83"/>
                  <a:gd name="T9" fmla="*/ 104 h 110"/>
                  <a:gd name="T10" fmla="*/ 21 w 83"/>
                  <a:gd name="T11" fmla="*/ 110 h 110"/>
                  <a:gd name="T12" fmla="*/ 31 w 83"/>
                  <a:gd name="T13" fmla="*/ 104 h 110"/>
                  <a:gd name="T14" fmla="*/ 62 w 83"/>
                  <a:gd name="T15" fmla="*/ 62 h 110"/>
                  <a:gd name="T16" fmla="*/ 78 w 83"/>
                  <a:gd name="T17" fmla="*/ 41 h 110"/>
                  <a:gd name="T18" fmla="*/ 83 w 83"/>
                  <a:gd name="T19" fmla="*/ 21 h 110"/>
                  <a:gd name="T20" fmla="*/ 83 w 83"/>
                  <a:gd name="T21" fmla="*/ 10 h 110"/>
                  <a:gd name="T22" fmla="*/ 68 w 83"/>
                  <a:gd name="T23" fmla="*/ 0 h 110"/>
                  <a:gd name="T24" fmla="*/ 57 w 83"/>
                  <a:gd name="T25" fmla="*/ 0 h 110"/>
                  <a:gd name="T26" fmla="*/ 47 w 83"/>
                  <a:gd name="T27" fmla="*/ 15 h 110"/>
                  <a:gd name="T28" fmla="*/ 47 w 83"/>
                  <a:gd name="T29" fmla="*/ 15 h 1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3" h="110">
                    <a:moveTo>
                      <a:pt x="47" y="15"/>
                    </a:moveTo>
                    <a:lnTo>
                      <a:pt x="31" y="41"/>
                    </a:lnTo>
                    <a:lnTo>
                      <a:pt x="5" y="78"/>
                    </a:lnTo>
                    <a:lnTo>
                      <a:pt x="0" y="94"/>
                    </a:lnTo>
                    <a:lnTo>
                      <a:pt x="10" y="104"/>
                    </a:lnTo>
                    <a:lnTo>
                      <a:pt x="21" y="110"/>
                    </a:lnTo>
                    <a:lnTo>
                      <a:pt x="31" y="104"/>
                    </a:lnTo>
                    <a:lnTo>
                      <a:pt x="62" y="62"/>
                    </a:lnTo>
                    <a:lnTo>
                      <a:pt x="78" y="41"/>
                    </a:lnTo>
                    <a:lnTo>
                      <a:pt x="83" y="21"/>
                    </a:lnTo>
                    <a:lnTo>
                      <a:pt x="83" y="10"/>
                    </a:lnTo>
                    <a:lnTo>
                      <a:pt x="68" y="0"/>
                    </a:lnTo>
                    <a:lnTo>
                      <a:pt x="57" y="0"/>
                    </a:lnTo>
                    <a:lnTo>
                      <a:pt x="47" y="15"/>
                    </a:lnTo>
                    <a:close/>
                  </a:path>
                </a:pathLst>
              </a:custGeom>
              <a:solidFill>
                <a:srgbClr val="000000"/>
              </a:solidFill>
              <a:ln w="28575" cmpd="sng">
                <a:solidFill>
                  <a:srgbClr val="000000"/>
                </a:solidFill>
                <a:round/>
                <a:headEnd/>
                <a:tailEnd/>
              </a:ln>
            </p:spPr>
            <p:txBody>
              <a:bodyPr/>
              <a:lstStyle/>
              <a:p>
                <a:endParaRPr lang="ja-JP" altLang="en-US"/>
              </a:p>
            </p:txBody>
          </p:sp>
        </p:grpSp>
        <p:sp>
          <p:nvSpPr>
            <p:cNvPr id="13511" name="Rectangle 73"/>
            <p:cNvSpPr>
              <a:spLocks noChangeArrowheads="1"/>
            </p:cNvSpPr>
            <p:nvPr/>
          </p:nvSpPr>
          <p:spPr bwMode="auto">
            <a:xfrm>
              <a:off x="2112" y="3504"/>
              <a:ext cx="288" cy="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solidFill>
                    <a:srgbClr val="660033"/>
                  </a:solidFill>
                  <a:latin typeface="HG丸ｺﾞｼｯｸM-PRO" panose="020F0600000000000000" pitchFamily="50" charset="-128"/>
                  <a:ea typeface="HG丸ｺﾞｼｯｸM-PRO" panose="020F0600000000000000" pitchFamily="50" charset="-128"/>
                </a:rPr>
                <a:t>問</a:t>
              </a:r>
            </a:p>
            <a:p>
              <a:pPr algn="ctr" eaLnBrk="1" hangingPunct="1">
                <a:spcBef>
                  <a:spcPct val="0"/>
                </a:spcBef>
                <a:buFontTx/>
                <a:buNone/>
              </a:pPr>
              <a:r>
                <a:rPr lang="ja-JP" altLang="en-US" sz="1000">
                  <a:solidFill>
                    <a:srgbClr val="660033"/>
                  </a:solidFill>
                  <a:latin typeface="HG丸ｺﾞｼｯｸM-PRO" panose="020F0600000000000000" pitchFamily="50" charset="-128"/>
                  <a:ea typeface="HG丸ｺﾞｼｯｸM-PRO" panose="020F0600000000000000" pitchFamily="50" charset="-128"/>
                </a:rPr>
                <a:t>題</a:t>
              </a:r>
            </a:p>
          </p:txBody>
        </p:sp>
        <p:sp>
          <p:nvSpPr>
            <p:cNvPr id="13512" name="Freeform 74"/>
            <p:cNvSpPr>
              <a:spLocks/>
            </p:cNvSpPr>
            <p:nvPr/>
          </p:nvSpPr>
          <p:spPr bwMode="auto">
            <a:xfrm>
              <a:off x="1968" y="3936"/>
              <a:ext cx="576" cy="250"/>
            </a:xfrm>
            <a:custGeom>
              <a:avLst/>
              <a:gdLst>
                <a:gd name="T0" fmla="*/ 0 w 1390"/>
                <a:gd name="T1" fmla="*/ 0 h 550"/>
                <a:gd name="T2" fmla="*/ 0 w 1390"/>
                <a:gd name="T3" fmla="*/ 0 h 550"/>
                <a:gd name="T4" fmla="*/ 0 w 1390"/>
                <a:gd name="T5" fmla="*/ 0 h 550"/>
                <a:gd name="T6" fmla="*/ 0 w 1390"/>
                <a:gd name="T7" fmla="*/ 0 h 550"/>
                <a:gd name="T8" fmla="*/ 0 w 1390"/>
                <a:gd name="T9" fmla="*/ 0 h 550"/>
                <a:gd name="T10" fmla="*/ 0 w 1390"/>
                <a:gd name="T11" fmla="*/ 0 h 550"/>
                <a:gd name="T12" fmla="*/ 0 w 1390"/>
                <a:gd name="T13" fmla="*/ 0 h 550"/>
                <a:gd name="T14" fmla="*/ 0 w 1390"/>
                <a:gd name="T15" fmla="*/ 0 h 550"/>
                <a:gd name="T16" fmla="*/ 0 w 1390"/>
                <a:gd name="T17" fmla="*/ 0 h 550"/>
                <a:gd name="T18" fmla="*/ 0 w 1390"/>
                <a:gd name="T19" fmla="*/ 0 h 550"/>
                <a:gd name="T20" fmla="*/ 0 w 1390"/>
                <a:gd name="T21" fmla="*/ 0 h 550"/>
                <a:gd name="T22" fmla="*/ 0 w 1390"/>
                <a:gd name="T23" fmla="*/ 0 h 550"/>
                <a:gd name="T24" fmla="*/ 0 w 1390"/>
                <a:gd name="T25" fmla="*/ 0 h 550"/>
                <a:gd name="T26" fmla="*/ 0 w 1390"/>
                <a:gd name="T27" fmla="*/ 0 h 550"/>
                <a:gd name="T28" fmla="*/ 0 w 1390"/>
                <a:gd name="T29" fmla="*/ 0 h 550"/>
                <a:gd name="T30" fmla="*/ 0 w 1390"/>
                <a:gd name="T31" fmla="*/ 0 h 550"/>
                <a:gd name="T32" fmla="*/ 0 w 1390"/>
                <a:gd name="T33" fmla="*/ 0 h 550"/>
                <a:gd name="T34" fmla="*/ 0 w 1390"/>
                <a:gd name="T35" fmla="*/ 0 h 550"/>
                <a:gd name="T36" fmla="*/ 0 w 1390"/>
                <a:gd name="T37" fmla="*/ 0 h 550"/>
                <a:gd name="T38" fmla="*/ 0 w 1390"/>
                <a:gd name="T39" fmla="*/ 0 h 550"/>
                <a:gd name="T40" fmla="*/ 0 w 1390"/>
                <a:gd name="T41" fmla="*/ 0 h 550"/>
                <a:gd name="T42" fmla="*/ 0 w 1390"/>
                <a:gd name="T43" fmla="*/ 0 h 550"/>
                <a:gd name="T44" fmla="*/ 0 w 1390"/>
                <a:gd name="T45" fmla="*/ 0 h 550"/>
                <a:gd name="T46" fmla="*/ 0 w 1390"/>
                <a:gd name="T47" fmla="*/ 0 h 550"/>
                <a:gd name="T48" fmla="*/ 0 w 1390"/>
                <a:gd name="T49" fmla="*/ 0 h 550"/>
                <a:gd name="T50" fmla="*/ 0 w 1390"/>
                <a:gd name="T51" fmla="*/ 0 h 550"/>
                <a:gd name="T52" fmla="*/ 0 w 1390"/>
                <a:gd name="T53" fmla="*/ 0 h 550"/>
                <a:gd name="T54" fmla="*/ 0 w 1390"/>
                <a:gd name="T55" fmla="*/ 0 h 550"/>
                <a:gd name="T56" fmla="*/ 0 w 1390"/>
                <a:gd name="T57" fmla="*/ 0 h 550"/>
                <a:gd name="T58" fmla="*/ 0 w 1390"/>
                <a:gd name="T59" fmla="*/ 0 h 550"/>
                <a:gd name="T60" fmla="*/ 0 w 1390"/>
                <a:gd name="T61" fmla="*/ 0 h 550"/>
                <a:gd name="T62" fmla="*/ 0 w 1390"/>
                <a:gd name="T63" fmla="*/ 0 h 550"/>
                <a:gd name="T64" fmla="*/ 0 w 1390"/>
                <a:gd name="T65" fmla="*/ 0 h 550"/>
                <a:gd name="T66" fmla="*/ 0 w 1390"/>
                <a:gd name="T67" fmla="*/ 0 h 550"/>
                <a:gd name="T68" fmla="*/ 0 w 1390"/>
                <a:gd name="T69" fmla="*/ 0 h 550"/>
                <a:gd name="T70" fmla="*/ 0 w 1390"/>
                <a:gd name="T71" fmla="*/ 0 h 550"/>
                <a:gd name="T72" fmla="*/ 0 w 1390"/>
                <a:gd name="T73" fmla="*/ 0 h 550"/>
                <a:gd name="T74" fmla="*/ 0 w 1390"/>
                <a:gd name="T75" fmla="*/ 0 h 550"/>
                <a:gd name="T76" fmla="*/ 0 w 1390"/>
                <a:gd name="T77" fmla="*/ 0 h 550"/>
                <a:gd name="T78" fmla="*/ 0 w 1390"/>
                <a:gd name="T79" fmla="*/ 0 h 550"/>
                <a:gd name="T80" fmla="*/ 0 w 1390"/>
                <a:gd name="T81" fmla="*/ 0 h 550"/>
                <a:gd name="T82" fmla="*/ 0 w 1390"/>
                <a:gd name="T83" fmla="*/ 0 h 550"/>
                <a:gd name="T84" fmla="*/ 0 w 1390"/>
                <a:gd name="T85" fmla="*/ 0 h 550"/>
                <a:gd name="T86" fmla="*/ 0 w 1390"/>
                <a:gd name="T87" fmla="*/ 0 h 550"/>
                <a:gd name="T88" fmla="*/ 0 w 1390"/>
                <a:gd name="T89" fmla="*/ 0 h 550"/>
                <a:gd name="T90" fmla="*/ 0 w 1390"/>
                <a:gd name="T91" fmla="*/ 0 h 550"/>
                <a:gd name="T92" fmla="*/ 0 w 1390"/>
                <a:gd name="T93" fmla="*/ 0 h 550"/>
                <a:gd name="T94" fmla="*/ 0 w 1390"/>
                <a:gd name="T95" fmla="*/ 0 h 5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90" h="550">
                  <a:moveTo>
                    <a:pt x="1390" y="94"/>
                  </a:moveTo>
                  <a:lnTo>
                    <a:pt x="1379" y="157"/>
                  </a:lnTo>
                  <a:lnTo>
                    <a:pt x="1358" y="231"/>
                  </a:lnTo>
                  <a:lnTo>
                    <a:pt x="1337" y="267"/>
                  </a:lnTo>
                  <a:lnTo>
                    <a:pt x="1311" y="309"/>
                  </a:lnTo>
                  <a:lnTo>
                    <a:pt x="1280" y="351"/>
                  </a:lnTo>
                  <a:lnTo>
                    <a:pt x="1243" y="388"/>
                  </a:lnTo>
                  <a:lnTo>
                    <a:pt x="1196" y="430"/>
                  </a:lnTo>
                  <a:lnTo>
                    <a:pt x="1144" y="461"/>
                  </a:lnTo>
                  <a:lnTo>
                    <a:pt x="1081" y="487"/>
                  </a:lnTo>
                  <a:lnTo>
                    <a:pt x="1008" y="513"/>
                  </a:lnTo>
                  <a:lnTo>
                    <a:pt x="925" y="534"/>
                  </a:lnTo>
                  <a:lnTo>
                    <a:pt x="831" y="545"/>
                  </a:lnTo>
                  <a:lnTo>
                    <a:pt x="726" y="550"/>
                  </a:lnTo>
                  <a:lnTo>
                    <a:pt x="606" y="545"/>
                  </a:lnTo>
                  <a:lnTo>
                    <a:pt x="491" y="534"/>
                  </a:lnTo>
                  <a:lnTo>
                    <a:pt x="392" y="513"/>
                  </a:lnTo>
                  <a:lnTo>
                    <a:pt x="303" y="487"/>
                  </a:lnTo>
                  <a:lnTo>
                    <a:pt x="230" y="456"/>
                  </a:lnTo>
                  <a:lnTo>
                    <a:pt x="167" y="419"/>
                  </a:lnTo>
                  <a:lnTo>
                    <a:pt x="120" y="382"/>
                  </a:lnTo>
                  <a:lnTo>
                    <a:pt x="79" y="341"/>
                  </a:lnTo>
                  <a:lnTo>
                    <a:pt x="47" y="299"/>
                  </a:lnTo>
                  <a:lnTo>
                    <a:pt x="21" y="252"/>
                  </a:lnTo>
                  <a:lnTo>
                    <a:pt x="11" y="210"/>
                  </a:lnTo>
                  <a:lnTo>
                    <a:pt x="0" y="168"/>
                  </a:lnTo>
                  <a:lnTo>
                    <a:pt x="0" y="126"/>
                  </a:lnTo>
                  <a:lnTo>
                    <a:pt x="6" y="58"/>
                  </a:lnTo>
                  <a:lnTo>
                    <a:pt x="26" y="0"/>
                  </a:lnTo>
                  <a:lnTo>
                    <a:pt x="37" y="63"/>
                  </a:lnTo>
                  <a:lnTo>
                    <a:pt x="73" y="131"/>
                  </a:lnTo>
                  <a:lnTo>
                    <a:pt x="131" y="194"/>
                  </a:lnTo>
                  <a:lnTo>
                    <a:pt x="204" y="246"/>
                  </a:lnTo>
                  <a:lnTo>
                    <a:pt x="298" y="299"/>
                  </a:lnTo>
                  <a:lnTo>
                    <a:pt x="418" y="335"/>
                  </a:lnTo>
                  <a:lnTo>
                    <a:pt x="554" y="356"/>
                  </a:lnTo>
                  <a:lnTo>
                    <a:pt x="711" y="367"/>
                  </a:lnTo>
                  <a:lnTo>
                    <a:pt x="789" y="362"/>
                  </a:lnTo>
                  <a:lnTo>
                    <a:pt x="862" y="362"/>
                  </a:lnTo>
                  <a:lnTo>
                    <a:pt x="930" y="351"/>
                  </a:lnTo>
                  <a:lnTo>
                    <a:pt x="987" y="346"/>
                  </a:lnTo>
                  <a:lnTo>
                    <a:pt x="1092" y="320"/>
                  </a:lnTo>
                  <a:lnTo>
                    <a:pt x="1175" y="293"/>
                  </a:lnTo>
                  <a:lnTo>
                    <a:pt x="1243" y="252"/>
                  </a:lnTo>
                  <a:lnTo>
                    <a:pt x="1301" y="210"/>
                  </a:lnTo>
                  <a:lnTo>
                    <a:pt x="1348" y="157"/>
                  </a:lnTo>
                  <a:lnTo>
                    <a:pt x="1390" y="94"/>
                  </a:lnTo>
                  <a:close/>
                </a:path>
              </a:pathLst>
            </a:custGeom>
            <a:solidFill>
              <a:srgbClr val="333333"/>
            </a:solidFill>
            <a:ln w="19050" cmpd="sng">
              <a:solidFill>
                <a:srgbClr val="000000"/>
              </a:solidFill>
              <a:prstDash val="solid"/>
              <a:round/>
              <a:headEnd/>
              <a:tailEnd/>
            </a:ln>
          </p:spPr>
          <p:txBody>
            <a:bodyPr/>
            <a:lstStyle/>
            <a:p>
              <a:endParaRPr lang="ja-JP" altLang="en-US"/>
            </a:p>
          </p:txBody>
        </p:sp>
      </p:grpSp>
      <p:sp>
        <p:nvSpPr>
          <p:cNvPr id="13334" name="AutoShape 75"/>
          <p:cNvSpPr>
            <a:spLocks noChangeArrowheads="1"/>
          </p:cNvSpPr>
          <p:nvPr/>
        </p:nvSpPr>
        <p:spPr bwMode="auto">
          <a:xfrm>
            <a:off x="2919413" y="4098925"/>
            <a:ext cx="889000" cy="220663"/>
          </a:xfrm>
          <a:prstGeom prst="wedgeRoundRectCallout">
            <a:avLst>
              <a:gd name="adj1" fmla="val 57875"/>
              <a:gd name="adj2" fmla="val 94532"/>
              <a:gd name="adj3" fmla="val 16667"/>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もっと良く！</a:t>
            </a:r>
          </a:p>
        </p:txBody>
      </p:sp>
      <p:sp>
        <p:nvSpPr>
          <p:cNvPr id="13335" name="AutoShape 76"/>
          <p:cNvSpPr>
            <a:spLocks noChangeArrowheads="1"/>
          </p:cNvSpPr>
          <p:nvPr/>
        </p:nvSpPr>
        <p:spPr bwMode="auto">
          <a:xfrm>
            <a:off x="4714875" y="3287713"/>
            <a:ext cx="1752600" cy="1636712"/>
          </a:xfrm>
          <a:prstGeom prst="wedgeRoundRectCallout">
            <a:avLst>
              <a:gd name="adj1" fmla="val -10185"/>
              <a:gd name="adj2" fmla="val -61282"/>
              <a:gd name="adj3" fmla="val 16667"/>
            </a:avLst>
          </a:prstGeom>
          <a:solidFill>
            <a:srgbClr val="FFFFCC"/>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将来</a:t>
            </a:r>
            <a:r>
              <a:rPr lang="en-US" altLang="ja-JP" sz="1200">
                <a:latin typeface="HG丸ｺﾞｼｯｸM-PRO" panose="020F0600000000000000" pitchFamily="50" charset="-128"/>
                <a:ea typeface="HG丸ｺﾞｼｯｸM-PRO" panose="020F0600000000000000" pitchFamily="50" charset="-128"/>
              </a:rPr>
              <a:t>､</a:t>
            </a:r>
            <a:r>
              <a:rPr lang="ja-JP" altLang="en-US" sz="1200">
                <a:latin typeface="HG丸ｺﾞｼｯｸM-PRO" panose="020F0600000000000000" pitchFamily="50" charset="-128"/>
                <a:ea typeface="HG丸ｺﾞｼｯｸM-PRO" panose="020F0600000000000000" pitchFamily="50" charset="-128"/>
              </a:rPr>
              <a:t>発生しそうな不具合を</a:t>
            </a:r>
            <a:r>
              <a:rPr lang="en-US" altLang="ja-JP" sz="1200">
                <a:latin typeface="HG丸ｺﾞｼｯｸM-PRO" panose="020F0600000000000000" pitchFamily="50" charset="-128"/>
                <a:ea typeface="HG丸ｺﾞｼｯｸM-PRO" panose="020F0600000000000000" pitchFamily="50" charset="-128"/>
              </a:rPr>
              <a:t>､</a:t>
            </a:r>
            <a:r>
              <a:rPr lang="ja-JP" altLang="en-US" sz="1200" u="sng">
                <a:latin typeface="HG丸ｺﾞｼｯｸM-PRO" panose="020F0600000000000000" pitchFamily="50" charset="-128"/>
                <a:ea typeface="HG丸ｺﾞｼｯｸM-PRO" panose="020F0600000000000000" pitchFamily="50" charset="-128"/>
              </a:rPr>
              <a:t>先取りして設定する問題と新規事業</a:t>
            </a:r>
            <a:endParaRPr lang="ja-JP" altLang="en-US" sz="1200">
              <a:latin typeface="HG丸ｺﾞｼｯｸM-PRO" panose="020F0600000000000000" pitchFamily="50" charset="-128"/>
              <a:ea typeface="HG丸ｺﾞｼｯｸM-PRO" panose="020F0600000000000000" pitchFamily="50" charset="-128"/>
            </a:endParaRPr>
          </a:p>
        </p:txBody>
      </p:sp>
      <p:pic>
        <p:nvPicPr>
          <p:cNvPr id="13336" name="Picture 77"/>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053013" y="4511675"/>
            <a:ext cx="804862" cy="404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337" name="AutoShape 78"/>
          <p:cNvSpPr>
            <a:spLocks noChangeArrowheads="1"/>
          </p:cNvSpPr>
          <p:nvPr/>
        </p:nvSpPr>
        <p:spPr bwMode="auto">
          <a:xfrm>
            <a:off x="5434013" y="4235450"/>
            <a:ext cx="987425" cy="188913"/>
          </a:xfrm>
          <a:prstGeom prst="wedgeRoundRectCallout">
            <a:avLst>
              <a:gd name="adj1" fmla="val -39972"/>
              <a:gd name="adj2" fmla="val 91417"/>
              <a:gd name="adj3" fmla="val 16667"/>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0" rIns="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800">
                <a:latin typeface="HG丸ｺﾞｼｯｸM-PRO" panose="020F0600000000000000" pitchFamily="50" charset="-128"/>
                <a:ea typeface="HG丸ｺﾞｼｯｸM-PRO" panose="020F0600000000000000" pitchFamily="50" charset="-128"/>
              </a:rPr>
              <a:t>将来、問題だぞ！</a:t>
            </a:r>
          </a:p>
        </p:txBody>
      </p:sp>
      <p:sp>
        <p:nvSpPr>
          <p:cNvPr id="13338" name="Rectangle 79"/>
          <p:cNvSpPr>
            <a:spLocks noChangeArrowheads="1"/>
          </p:cNvSpPr>
          <p:nvPr/>
        </p:nvSpPr>
        <p:spPr bwMode="auto">
          <a:xfrm>
            <a:off x="5891213" y="4481513"/>
            <a:ext cx="374650" cy="215900"/>
          </a:xfrm>
          <a:prstGeom prst="rect">
            <a:avLst/>
          </a:prstGeom>
          <a:solidFill>
            <a:srgbClr val="FFCC99"/>
          </a:solidFill>
          <a:ln w="9525">
            <a:solidFill>
              <a:srgbClr val="6600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a:solidFill>
                  <a:srgbClr val="660033"/>
                </a:solidFill>
                <a:latin typeface="HG丸ｺﾞｼｯｸM-PRO" panose="020F0600000000000000" pitchFamily="50" charset="-128"/>
                <a:ea typeface="HG丸ｺﾞｼｯｸM-PRO" panose="020F0600000000000000" pitchFamily="50" charset="-128"/>
              </a:rPr>
              <a:t>課題</a:t>
            </a:r>
          </a:p>
        </p:txBody>
      </p:sp>
      <p:sp>
        <p:nvSpPr>
          <p:cNvPr id="13339" name="Text Box 80"/>
          <p:cNvSpPr txBox="1">
            <a:spLocks noChangeArrowheads="1"/>
          </p:cNvSpPr>
          <p:nvPr/>
        </p:nvSpPr>
        <p:spPr bwMode="auto">
          <a:xfrm>
            <a:off x="3716338" y="5159375"/>
            <a:ext cx="1687512" cy="2857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lnSpc>
                <a:spcPct val="90000"/>
              </a:lnSpc>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この２つが課題！　</a:t>
            </a:r>
          </a:p>
        </p:txBody>
      </p:sp>
      <p:sp>
        <p:nvSpPr>
          <p:cNvPr id="13340" name="Rectangle 84"/>
          <p:cNvSpPr>
            <a:spLocks noChangeArrowheads="1"/>
          </p:cNvSpPr>
          <p:nvPr/>
        </p:nvSpPr>
        <p:spPr bwMode="auto">
          <a:xfrm>
            <a:off x="647700" y="7948613"/>
            <a:ext cx="5962650" cy="1738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　　　　　　　　１．新しい業務への対応（未経験）</a:t>
            </a:r>
          </a:p>
          <a:p>
            <a:pPr eaLnBrk="1" hangingPunct="1">
              <a:buFontTx/>
              <a:buNone/>
            </a:pPr>
            <a:r>
              <a:rPr lang="ja-JP" altLang="en-US" sz="1200" b="1">
                <a:latin typeface="HG丸ｺﾞｼｯｸM-PRO" panose="020F0600000000000000" pitchFamily="50" charset="-128"/>
                <a:ea typeface="HG丸ｺﾞｼｯｸM-PRO" panose="020F0600000000000000" pitchFamily="50" charset="-128"/>
              </a:rPr>
              <a:t>　　　　　　　　　</a:t>
            </a:r>
            <a:r>
              <a:rPr lang="ja-JP" altLang="en-US" sz="1200">
                <a:latin typeface="HG丸ｺﾞｼｯｸM-PRO" panose="020F0600000000000000" pitchFamily="50" charset="-128"/>
                <a:ea typeface="HG丸ｺﾞｼｯｸM-PRO" panose="020F0600000000000000" pitchFamily="50" charset="-128"/>
              </a:rPr>
              <a:t>例）今まで他部署で扱っていた製品を、来月からは、</a:t>
            </a:r>
            <a:endParaRPr lang="en-US" altLang="ja-JP" sz="1200">
              <a:latin typeface="HG丸ｺﾞｼｯｸM-PRO" panose="020F0600000000000000" pitchFamily="50" charset="-128"/>
              <a:ea typeface="HG丸ｺﾞｼｯｸM-PRO" panose="020F0600000000000000" pitchFamily="50" charset="-128"/>
            </a:endParaRPr>
          </a:p>
          <a:p>
            <a:pPr eaLnBrk="1" hangingPunct="1">
              <a:buFontTx/>
              <a:buNone/>
            </a:pPr>
            <a:r>
              <a:rPr lang="en-US" altLang="ja-JP" sz="1200">
                <a:latin typeface="HG丸ｺﾞｼｯｸM-PRO" panose="020F0600000000000000" pitchFamily="50" charset="-128"/>
                <a:ea typeface="HG丸ｺﾞｼｯｸM-PRO" panose="020F0600000000000000" pitchFamily="50" charset="-128"/>
              </a:rPr>
              <a:t>                                 </a:t>
            </a:r>
            <a:r>
              <a:rPr lang="ja-JP" altLang="en-US" sz="1200">
                <a:latin typeface="HG丸ｺﾞｼｯｸM-PRO" panose="020F0600000000000000" pitchFamily="50" charset="-128"/>
                <a:ea typeface="HG丸ｺﾞｼｯｸM-PRO" panose="020F0600000000000000" pitchFamily="50" charset="-128"/>
              </a:rPr>
              <a:t>自分の部署が扱うことになった</a:t>
            </a:r>
          </a:p>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　　　　　　　　２．問題の先取り（もし･･･だったら）</a:t>
            </a:r>
          </a:p>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　　　　　　　　　</a:t>
            </a:r>
            <a:r>
              <a:rPr lang="ja-JP" altLang="en-US" sz="1200">
                <a:latin typeface="HG丸ｺﾞｼｯｸM-PRO" panose="020F0600000000000000" pitchFamily="50" charset="-128"/>
                <a:ea typeface="HG丸ｺﾞｼｯｸM-PRO" panose="020F0600000000000000" pitchFamily="50" charset="-128"/>
              </a:rPr>
              <a:t>例）３年後、法律の改正で「リサイクル」</a:t>
            </a:r>
            <a:br>
              <a:rPr lang="ja-JP" altLang="en-US" sz="1200">
                <a:latin typeface="HG丸ｺﾞｼｯｸM-PRO" panose="020F0600000000000000" pitchFamily="50" charset="-128"/>
                <a:ea typeface="HG丸ｺﾞｼｯｸM-PRO" panose="020F0600000000000000" pitchFamily="50" charset="-128"/>
              </a:rPr>
            </a:br>
            <a:r>
              <a:rPr lang="ja-JP" altLang="en-US" sz="1200">
                <a:latin typeface="HG丸ｺﾞｼｯｸM-PRO" panose="020F0600000000000000" pitchFamily="50" charset="-128"/>
                <a:ea typeface="HG丸ｺﾞｼｯｸM-PRO" panose="020F0600000000000000" pitchFamily="50" charset="-128"/>
              </a:rPr>
              <a:t>　　　　　　　　　　  「廃棄物処理方法」が変るので、今から</a:t>
            </a:r>
            <a:endParaRPr lang="en-US" altLang="ja-JP" sz="12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en-US" altLang="ja-JP" sz="1200">
                <a:latin typeface="HG丸ｺﾞｼｯｸM-PRO" panose="020F0600000000000000" pitchFamily="50" charset="-128"/>
                <a:ea typeface="HG丸ｺﾞｼｯｸM-PRO" panose="020F0600000000000000" pitchFamily="50" charset="-128"/>
              </a:rPr>
              <a:t>                                  </a:t>
            </a:r>
            <a:r>
              <a:rPr lang="ja-JP" altLang="en-US" sz="1200">
                <a:latin typeface="HG丸ｺﾞｼｯｸM-PRO" panose="020F0600000000000000" pitchFamily="50" charset="-128"/>
                <a:ea typeface="HG丸ｺﾞｼｯｸM-PRO" panose="020F0600000000000000" pitchFamily="50" charset="-128"/>
              </a:rPr>
              <a:t>それの対応</a:t>
            </a:r>
            <a:r>
              <a:rPr lang="en-US" altLang="ja-JP" sz="1200">
                <a:latin typeface="HG丸ｺﾞｼｯｸM-PRO" panose="020F0600000000000000" pitchFamily="50" charset="-128"/>
                <a:ea typeface="HG丸ｺﾞｼｯｸM-PRO" panose="020F0600000000000000" pitchFamily="50" charset="-128"/>
              </a:rPr>
              <a:t>j</a:t>
            </a:r>
            <a:r>
              <a:rPr lang="ja-JP" altLang="en-US" sz="1200">
                <a:latin typeface="HG丸ｺﾞｼｯｸM-PRO" panose="020F0600000000000000" pitchFamily="50" charset="-128"/>
                <a:ea typeface="HG丸ｺﾞｼｯｸM-PRO" panose="020F0600000000000000" pitchFamily="50" charset="-128"/>
              </a:rPr>
              <a:t>準備をしなければならない</a:t>
            </a:r>
          </a:p>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　　　　　　　　　　　過去に関係なく、新たに問題を設定せざるを得ない</a:t>
            </a:r>
          </a:p>
        </p:txBody>
      </p:sp>
      <p:sp>
        <p:nvSpPr>
          <p:cNvPr id="13341" name="Rectangle 85"/>
          <p:cNvSpPr>
            <a:spLocks noChangeArrowheads="1"/>
          </p:cNvSpPr>
          <p:nvPr/>
        </p:nvSpPr>
        <p:spPr bwMode="auto">
          <a:xfrm>
            <a:off x="633413" y="6088063"/>
            <a:ext cx="6103937" cy="1860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　　　　　　　　１．</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良さ</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を追究！（</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当り前の品質</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から</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魅力的品質</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へ）</a:t>
            </a:r>
            <a:br>
              <a:rPr lang="ja-JP" altLang="en-US" sz="1200" b="1">
                <a:latin typeface="HG丸ｺﾞｼｯｸM-PRO" panose="020F0600000000000000" pitchFamily="50" charset="-128"/>
                <a:ea typeface="HG丸ｺﾞｼｯｸM-PRO" panose="020F0600000000000000" pitchFamily="50" charset="-128"/>
              </a:rPr>
            </a:br>
            <a:r>
              <a:rPr lang="ja-JP" altLang="en-US" sz="1200" b="1">
                <a:latin typeface="HG丸ｺﾞｼｯｸM-PRO" panose="020F0600000000000000" pitchFamily="50" charset="-128"/>
                <a:ea typeface="HG丸ｺﾞｼｯｸM-PRO" panose="020F0600000000000000" pitchFamily="50" charset="-128"/>
              </a:rPr>
              <a:t>　　　　　　　　　</a:t>
            </a:r>
            <a:r>
              <a:rPr lang="ja-JP" altLang="en-US" sz="1200">
                <a:latin typeface="HG丸ｺﾞｼｯｸM-PRO" panose="020F0600000000000000" pitchFamily="50" charset="-128"/>
                <a:ea typeface="HG丸ｺﾞｼｯｸM-PRO" panose="020F0600000000000000" pitchFamily="50" charset="-128"/>
              </a:rPr>
              <a:t>例）携帯電話で通話ができるのは</a:t>
            </a:r>
            <a:r>
              <a:rPr lang="en-US" altLang="ja-JP" sz="1200">
                <a:latin typeface="HG丸ｺﾞｼｯｸM-PRO" panose="020F0600000000000000" pitchFamily="50" charset="-128"/>
                <a:ea typeface="HG丸ｺﾞｼｯｸM-PRO" panose="020F0600000000000000" pitchFamily="50" charset="-128"/>
              </a:rPr>
              <a:t>｢</a:t>
            </a:r>
            <a:r>
              <a:rPr lang="ja-JP" altLang="en-US" sz="1200">
                <a:latin typeface="HG丸ｺﾞｼｯｸM-PRO" panose="020F0600000000000000" pitchFamily="50" charset="-128"/>
                <a:ea typeface="HG丸ｺﾞｼｯｸM-PRO" panose="020F0600000000000000" pitchFamily="50" charset="-128"/>
              </a:rPr>
              <a:t>当り前</a:t>
            </a:r>
            <a:r>
              <a:rPr lang="en-US" altLang="ja-JP" sz="1200">
                <a:latin typeface="HG丸ｺﾞｼｯｸM-PRO" panose="020F0600000000000000" pitchFamily="50" charset="-128"/>
                <a:ea typeface="HG丸ｺﾞｼｯｸM-PRO" panose="020F0600000000000000" pitchFamily="50" charset="-128"/>
              </a:rPr>
              <a:t>｣</a:t>
            </a:r>
            <a:r>
              <a:rPr lang="ja-JP" altLang="en-US" sz="1200">
                <a:latin typeface="HG丸ｺﾞｼｯｸM-PRO" panose="020F0600000000000000" pitchFamily="50" charset="-128"/>
                <a:ea typeface="HG丸ｺﾞｼｯｸM-PRO" panose="020F0600000000000000" pitchFamily="50" charset="-128"/>
              </a:rPr>
              <a:t>。</a:t>
            </a:r>
            <a:br>
              <a:rPr lang="ja-JP" altLang="en-US" sz="1200">
                <a:latin typeface="HG丸ｺﾞｼｯｸM-PRO" panose="020F0600000000000000" pitchFamily="50" charset="-128"/>
                <a:ea typeface="HG丸ｺﾞｼｯｸM-PRO" panose="020F0600000000000000" pitchFamily="50" charset="-128"/>
              </a:rPr>
            </a:br>
            <a:r>
              <a:rPr lang="ja-JP" altLang="en-US" sz="1200">
                <a:latin typeface="HG丸ｺﾞｼｯｸM-PRO" panose="020F0600000000000000" pitchFamily="50" charset="-128"/>
                <a:ea typeface="HG丸ｺﾞｼｯｸM-PRO" panose="020F0600000000000000" pitchFamily="50" charset="-128"/>
              </a:rPr>
              <a:t>　　　　　　　　　　　これからは、ＴＶ･ラジオ･インターネットも使え、さらに！　　　　　　　　　　　　　　</a:t>
            </a:r>
            <a:endParaRPr lang="en-US" altLang="ja-JP" sz="12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　　　　　　　　　　　車や家の防犯状況も見れるなどの消費者に喜ばれる</a:t>
            </a:r>
            <a:endParaRPr lang="en-US" altLang="ja-JP" sz="12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　　　　　　　　　　　</a:t>
            </a:r>
            <a:r>
              <a:rPr lang="en-US" altLang="ja-JP" sz="1200">
                <a:latin typeface="HG丸ｺﾞｼｯｸM-PRO" panose="020F0600000000000000" pitchFamily="50" charset="-128"/>
                <a:ea typeface="HG丸ｺﾞｼｯｸM-PRO" panose="020F0600000000000000" pitchFamily="50" charset="-128"/>
              </a:rPr>
              <a:t>｢</a:t>
            </a:r>
            <a:r>
              <a:rPr lang="ja-JP" altLang="en-US" sz="1200">
                <a:latin typeface="HG丸ｺﾞｼｯｸM-PRO" panose="020F0600000000000000" pitchFamily="50" charset="-128"/>
                <a:ea typeface="HG丸ｺﾞｼｯｸM-PRO" panose="020F0600000000000000" pitchFamily="50" charset="-128"/>
              </a:rPr>
              <a:t>魅力的な品</a:t>
            </a:r>
            <a:r>
              <a:rPr lang="en-US" altLang="ja-JP" sz="1200">
                <a:latin typeface="HG丸ｺﾞｼｯｸM-PRO" panose="020F0600000000000000" pitchFamily="50" charset="-128"/>
                <a:ea typeface="HG丸ｺﾞｼｯｸM-PRO" panose="020F0600000000000000" pitchFamily="50" charset="-128"/>
              </a:rPr>
              <a:t>｣</a:t>
            </a:r>
            <a:r>
              <a:rPr lang="ja-JP" altLang="en-US" sz="1200">
                <a:latin typeface="HG丸ｺﾞｼｯｸM-PRO" panose="020F0600000000000000" pitchFamily="50" charset="-128"/>
                <a:ea typeface="HG丸ｺﾞｼｯｸM-PRO" panose="020F0600000000000000" pitchFamily="50" charset="-128"/>
              </a:rPr>
              <a:t>を開発する。</a:t>
            </a:r>
            <a:br>
              <a:rPr lang="ja-JP" altLang="en-US" sz="1200">
                <a:latin typeface="HG丸ｺﾞｼｯｸM-PRO" panose="020F0600000000000000" pitchFamily="50" charset="-128"/>
                <a:ea typeface="HG丸ｺﾞｼｯｸM-PRO" panose="020F0600000000000000" pitchFamily="50" charset="-128"/>
              </a:rPr>
            </a:br>
            <a:r>
              <a:rPr lang="ja-JP" altLang="en-US" sz="1200" b="1">
                <a:latin typeface="HG丸ｺﾞｼｯｸM-PRO" panose="020F0600000000000000" pitchFamily="50" charset="-128"/>
                <a:ea typeface="HG丸ｺﾞｼｯｸM-PRO" panose="020F0600000000000000" pitchFamily="50" charset="-128"/>
              </a:rPr>
              <a:t>　　　　　　　　２．今の業務を抜本的に変える！（現状打破）</a:t>
            </a:r>
            <a:br>
              <a:rPr lang="ja-JP" altLang="en-US" sz="1200" b="1">
                <a:latin typeface="HG丸ｺﾞｼｯｸM-PRO" panose="020F0600000000000000" pitchFamily="50" charset="-128"/>
                <a:ea typeface="HG丸ｺﾞｼｯｸM-PRO" panose="020F0600000000000000" pitchFamily="50" charset="-128"/>
              </a:rPr>
            </a:br>
            <a:r>
              <a:rPr lang="ja-JP" altLang="en-US" sz="1200" b="1">
                <a:latin typeface="HG丸ｺﾞｼｯｸM-PRO" panose="020F0600000000000000" pitchFamily="50" charset="-128"/>
                <a:ea typeface="HG丸ｺﾞｼｯｸM-PRO" panose="020F0600000000000000" pitchFamily="50" charset="-128"/>
              </a:rPr>
              <a:t>　　　　　　　　　</a:t>
            </a:r>
            <a:r>
              <a:rPr lang="ja-JP" altLang="en-US" sz="1200">
                <a:latin typeface="HG丸ｺﾞｼｯｸM-PRO" panose="020F0600000000000000" pitchFamily="50" charset="-128"/>
                <a:ea typeface="HG丸ｺﾞｼｯｸM-PRO" panose="020F0600000000000000" pitchFamily="50" charset="-128"/>
              </a:rPr>
              <a:t>例）競合会社に勝つために、現状の倍の早さで製品を</a:t>
            </a:r>
            <a:endParaRPr lang="en-US" altLang="ja-JP" sz="12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　　　　　　　　　　　つくれる工場に変える。</a:t>
            </a:r>
          </a:p>
          <a:p>
            <a:pPr eaLnBrk="1" hangingPunct="1">
              <a:spcBef>
                <a:spcPct val="0"/>
              </a:spcBef>
              <a:buFontTx/>
              <a:buNone/>
            </a:pPr>
            <a:r>
              <a:rPr lang="ja-JP" altLang="en-US" sz="1200">
                <a:latin typeface="HG丸ｺﾞｼｯｸM-PRO" panose="020F0600000000000000" pitchFamily="50" charset="-128"/>
                <a:ea typeface="HG丸ｺﾞｼｯｸM-PRO" panose="020F0600000000000000" pitchFamily="50" charset="-128"/>
              </a:rPr>
              <a:t>　　　　　　　　　　</a:t>
            </a:r>
            <a:r>
              <a:rPr lang="en-US" altLang="ja-JP" sz="1200">
                <a:latin typeface="HG丸ｺﾞｼｯｸM-PRO" panose="020F0600000000000000" pitchFamily="50" charset="-128"/>
                <a:ea typeface="HG丸ｺﾞｼｯｸM-PRO" panose="020F0600000000000000" pitchFamily="50" charset="-128"/>
              </a:rPr>
              <a:t>※</a:t>
            </a:r>
            <a:r>
              <a:rPr lang="ja-JP" altLang="en-US" sz="1200">
                <a:latin typeface="HG丸ｺﾞｼｯｸM-PRO" panose="020F0600000000000000" pitchFamily="50" charset="-128"/>
                <a:ea typeface="HG丸ｺﾞｼｯｸM-PRO" panose="020F0600000000000000" pitchFamily="50" charset="-128"/>
              </a:rPr>
              <a:t>今は問題が発生していないが、意識的に問題を作った</a:t>
            </a:r>
          </a:p>
        </p:txBody>
      </p:sp>
      <p:sp>
        <p:nvSpPr>
          <p:cNvPr id="13342" name="Rectangle 86"/>
          <p:cNvSpPr>
            <a:spLocks noChangeArrowheads="1"/>
          </p:cNvSpPr>
          <p:nvPr/>
        </p:nvSpPr>
        <p:spPr bwMode="auto">
          <a:xfrm>
            <a:off x="322263" y="7948613"/>
            <a:ext cx="381000" cy="180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400" b="1">
                <a:latin typeface="HG丸ｺﾞｼｯｸM-PRO" panose="020F0600000000000000" pitchFamily="50" charset="-128"/>
                <a:ea typeface="HG丸ｺﾞｼｯｸM-PRO" panose="020F0600000000000000" pitchFamily="50" charset="-128"/>
              </a:rPr>
              <a:t>設定する問題</a:t>
            </a:r>
          </a:p>
        </p:txBody>
      </p:sp>
      <p:sp>
        <p:nvSpPr>
          <p:cNvPr id="13343" name="Rectangle 87"/>
          <p:cNvSpPr>
            <a:spLocks noChangeArrowheads="1"/>
          </p:cNvSpPr>
          <p:nvPr/>
        </p:nvSpPr>
        <p:spPr bwMode="auto">
          <a:xfrm>
            <a:off x="304800" y="5745163"/>
            <a:ext cx="381000" cy="2449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意識的につくる問題</a:t>
            </a:r>
          </a:p>
          <a:p>
            <a:pPr eaLnBrk="1" hangingPunct="1">
              <a:buFontTx/>
              <a:buNone/>
            </a:pPr>
            <a:endParaRPr lang="en-US" altLang="ja-JP" sz="1400" b="1">
              <a:latin typeface="HG丸ｺﾞｼｯｸM-PRO" panose="020F0600000000000000" pitchFamily="50" charset="-128"/>
              <a:ea typeface="HG丸ｺﾞｼｯｸM-PRO" panose="020F0600000000000000" pitchFamily="50" charset="-128"/>
            </a:endParaRPr>
          </a:p>
        </p:txBody>
      </p:sp>
      <p:sp>
        <p:nvSpPr>
          <p:cNvPr id="13344" name="Line 92"/>
          <p:cNvSpPr>
            <a:spLocks noChangeShapeType="1"/>
          </p:cNvSpPr>
          <p:nvPr/>
        </p:nvSpPr>
        <p:spPr bwMode="auto">
          <a:xfrm>
            <a:off x="284163" y="7934325"/>
            <a:ext cx="6335712"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3345" name="Line 93"/>
          <p:cNvSpPr>
            <a:spLocks noChangeShapeType="1"/>
          </p:cNvSpPr>
          <p:nvPr/>
        </p:nvSpPr>
        <p:spPr bwMode="auto">
          <a:xfrm>
            <a:off x="703263" y="6045200"/>
            <a:ext cx="14287" cy="364648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3346" name="AutoShape 94"/>
          <p:cNvSpPr>
            <a:spLocks noChangeArrowheads="1"/>
          </p:cNvSpPr>
          <p:nvPr/>
        </p:nvSpPr>
        <p:spPr bwMode="auto">
          <a:xfrm rot="-697382">
            <a:off x="1058863" y="6251575"/>
            <a:ext cx="317500" cy="611188"/>
          </a:xfrm>
          <a:prstGeom prst="flowChartAlternateProcess">
            <a:avLst/>
          </a:prstGeom>
          <a:solidFill>
            <a:srgbClr val="DDDDDD"/>
          </a:solidFill>
          <a:ln w="9525">
            <a:solidFill>
              <a:schemeClr val="tx1"/>
            </a:solidFill>
            <a:miter lim="800000"/>
            <a:headEnd/>
            <a:tailEnd/>
          </a:ln>
          <a:effectLst>
            <a:outerShdw dist="107763" dir="8100000" algn="ctr" rotWithShape="0">
              <a:schemeClr val="bg2"/>
            </a:outerShdw>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3347" name="AutoShape 106"/>
          <p:cNvSpPr>
            <a:spLocks noChangeArrowheads="1"/>
          </p:cNvSpPr>
          <p:nvPr/>
        </p:nvSpPr>
        <p:spPr bwMode="auto">
          <a:xfrm rot="-720000">
            <a:off x="1111250" y="6313488"/>
            <a:ext cx="190500" cy="271462"/>
          </a:xfrm>
          <a:prstGeom prst="roundRect">
            <a:avLst>
              <a:gd name="adj" fmla="val 16667"/>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3348" name="AutoShape 107"/>
          <p:cNvSpPr>
            <a:spLocks noChangeArrowheads="1"/>
          </p:cNvSpPr>
          <p:nvPr/>
        </p:nvSpPr>
        <p:spPr bwMode="auto">
          <a:xfrm>
            <a:off x="779463" y="7334250"/>
            <a:ext cx="1219200" cy="449263"/>
          </a:xfrm>
          <a:prstGeom prst="wedgeRoundRectCallout">
            <a:avLst>
              <a:gd name="adj1" fmla="val -5755"/>
              <a:gd name="adj2" fmla="val -102537"/>
              <a:gd name="adj3"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今までの携帯とチョット違う</a:t>
            </a:r>
          </a:p>
        </p:txBody>
      </p:sp>
      <p:grpSp>
        <p:nvGrpSpPr>
          <p:cNvPr id="13349" name="Group 108"/>
          <p:cNvGrpSpPr>
            <a:grpSpLocks/>
          </p:cNvGrpSpPr>
          <p:nvPr/>
        </p:nvGrpSpPr>
        <p:grpSpPr bwMode="auto">
          <a:xfrm>
            <a:off x="876300" y="8235950"/>
            <a:ext cx="1001713" cy="568325"/>
            <a:chOff x="711" y="2302"/>
            <a:chExt cx="750" cy="483"/>
          </a:xfrm>
        </p:grpSpPr>
        <p:sp>
          <p:nvSpPr>
            <p:cNvPr id="13436" name="Freeform 109"/>
            <p:cNvSpPr>
              <a:spLocks/>
            </p:cNvSpPr>
            <p:nvPr/>
          </p:nvSpPr>
          <p:spPr bwMode="auto">
            <a:xfrm>
              <a:off x="1397" y="2614"/>
              <a:ext cx="11" cy="40"/>
            </a:xfrm>
            <a:custGeom>
              <a:avLst/>
              <a:gdLst>
                <a:gd name="T0" fmla="*/ 0 w 21"/>
                <a:gd name="T1" fmla="*/ 1 h 80"/>
                <a:gd name="T2" fmla="*/ 0 w 21"/>
                <a:gd name="T3" fmla="*/ 1 h 80"/>
                <a:gd name="T4" fmla="*/ 0 w 21"/>
                <a:gd name="T5" fmla="*/ 1 h 80"/>
                <a:gd name="T6" fmla="*/ 0 w 21"/>
                <a:gd name="T7" fmla="*/ 1 h 80"/>
                <a:gd name="T8" fmla="*/ 0 w 21"/>
                <a:gd name="T9" fmla="*/ 1 h 80"/>
                <a:gd name="T10" fmla="*/ 0 w 21"/>
                <a:gd name="T11" fmla="*/ 1 h 80"/>
                <a:gd name="T12" fmla="*/ 0 w 21"/>
                <a:gd name="T13" fmla="*/ 1 h 80"/>
                <a:gd name="T14" fmla="*/ 0 w 21"/>
                <a:gd name="T15" fmla="*/ 1 h 80"/>
                <a:gd name="T16" fmla="*/ 1 w 21"/>
                <a:gd name="T17" fmla="*/ 1 h 80"/>
                <a:gd name="T18" fmla="*/ 1 w 21"/>
                <a:gd name="T19" fmla="*/ 1 h 80"/>
                <a:gd name="T20" fmla="*/ 1 w 21"/>
                <a:gd name="T21" fmla="*/ 1 h 80"/>
                <a:gd name="T22" fmla="*/ 1 w 21"/>
                <a:gd name="T23" fmla="*/ 1 h 80"/>
                <a:gd name="T24" fmla="*/ 1 w 21"/>
                <a:gd name="T25" fmla="*/ 1 h 80"/>
                <a:gd name="T26" fmla="*/ 1 w 21"/>
                <a:gd name="T27" fmla="*/ 1 h 80"/>
                <a:gd name="T28" fmla="*/ 1 w 21"/>
                <a:gd name="T29" fmla="*/ 1 h 80"/>
                <a:gd name="T30" fmla="*/ 1 w 21"/>
                <a:gd name="T31" fmla="*/ 0 h 80"/>
                <a:gd name="T32" fmla="*/ 0 w 21"/>
                <a:gd name="T33" fmla="*/ 1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80">
                  <a:moveTo>
                    <a:pt x="0" y="3"/>
                  </a:moveTo>
                  <a:lnTo>
                    <a:pt x="0" y="24"/>
                  </a:lnTo>
                  <a:lnTo>
                    <a:pt x="0" y="40"/>
                  </a:lnTo>
                  <a:lnTo>
                    <a:pt x="0" y="51"/>
                  </a:lnTo>
                  <a:lnTo>
                    <a:pt x="0" y="59"/>
                  </a:lnTo>
                  <a:lnTo>
                    <a:pt x="0" y="63"/>
                  </a:lnTo>
                  <a:lnTo>
                    <a:pt x="0" y="66"/>
                  </a:lnTo>
                  <a:lnTo>
                    <a:pt x="21" y="80"/>
                  </a:lnTo>
                  <a:lnTo>
                    <a:pt x="21" y="54"/>
                  </a:lnTo>
                  <a:lnTo>
                    <a:pt x="21" y="35"/>
                  </a:lnTo>
                  <a:lnTo>
                    <a:pt x="21" y="19"/>
                  </a:lnTo>
                  <a:lnTo>
                    <a:pt x="21" y="10"/>
                  </a:lnTo>
                  <a:lnTo>
                    <a:pt x="21" y="5"/>
                  </a:lnTo>
                  <a:lnTo>
                    <a:pt x="21" y="1"/>
                  </a:lnTo>
                  <a:lnTo>
                    <a:pt x="21" y="0"/>
                  </a:lnTo>
                  <a:lnTo>
                    <a:pt x="0" y="3"/>
                  </a:lnTo>
                  <a:close/>
                </a:path>
              </a:pathLst>
            </a:custGeom>
            <a:solidFill>
              <a:srgbClr val="BFBFBF"/>
            </a:solidFill>
            <a:ln w="12700">
              <a:solidFill>
                <a:srgbClr val="000000"/>
              </a:solidFill>
              <a:prstDash val="solid"/>
              <a:round/>
              <a:headEnd/>
              <a:tailEnd/>
            </a:ln>
          </p:spPr>
          <p:txBody>
            <a:bodyPr/>
            <a:lstStyle/>
            <a:p>
              <a:endParaRPr lang="ja-JP" altLang="en-US"/>
            </a:p>
          </p:txBody>
        </p:sp>
        <p:sp>
          <p:nvSpPr>
            <p:cNvPr id="13437" name="Freeform 110"/>
            <p:cNvSpPr>
              <a:spLocks/>
            </p:cNvSpPr>
            <p:nvPr/>
          </p:nvSpPr>
          <p:spPr bwMode="auto">
            <a:xfrm>
              <a:off x="1362" y="2550"/>
              <a:ext cx="64" cy="73"/>
            </a:xfrm>
            <a:custGeom>
              <a:avLst/>
              <a:gdLst>
                <a:gd name="T0" fmla="*/ 1 w 127"/>
                <a:gd name="T1" fmla="*/ 0 h 147"/>
                <a:gd name="T2" fmla="*/ 1 w 127"/>
                <a:gd name="T3" fmla="*/ 0 h 147"/>
                <a:gd name="T4" fmla="*/ 1 w 127"/>
                <a:gd name="T5" fmla="*/ 0 h 147"/>
                <a:gd name="T6" fmla="*/ 1 w 127"/>
                <a:gd name="T7" fmla="*/ 0 h 147"/>
                <a:gd name="T8" fmla="*/ 1 w 127"/>
                <a:gd name="T9" fmla="*/ 0 h 147"/>
                <a:gd name="T10" fmla="*/ 1 w 127"/>
                <a:gd name="T11" fmla="*/ 0 h 147"/>
                <a:gd name="T12" fmla="*/ 1 w 127"/>
                <a:gd name="T13" fmla="*/ 0 h 147"/>
                <a:gd name="T14" fmla="*/ 1 w 127"/>
                <a:gd name="T15" fmla="*/ 0 h 147"/>
                <a:gd name="T16" fmla="*/ 1 w 127"/>
                <a:gd name="T17" fmla="*/ 0 h 147"/>
                <a:gd name="T18" fmla="*/ 1 w 127"/>
                <a:gd name="T19" fmla="*/ 0 h 147"/>
                <a:gd name="T20" fmla="*/ 1 w 127"/>
                <a:gd name="T21" fmla="*/ 0 h 147"/>
                <a:gd name="T22" fmla="*/ 1 w 127"/>
                <a:gd name="T23" fmla="*/ 0 h 147"/>
                <a:gd name="T24" fmla="*/ 1 w 127"/>
                <a:gd name="T25" fmla="*/ 0 h 147"/>
                <a:gd name="T26" fmla="*/ 1 w 127"/>
                <a:gd name="T27" fmla="*/ 0 h 147"/>
                <a:gd name="T28" fmla="*/ 1 w 127"/>
                <a:gd name="T29" fmla="*/ 0 h 147"/>
                <a:gd name="T30" fmla="*/ 1 w 127"/>
                <a:gd name="T31" fmla="*/ 0 h 147"/>
                <a:gd name="T32" fmla="*/ 1 w 127"/>
                <a:gd name="T33" fmla="*/ 0 h 147"/>
                <a:gd name="T34" fmla="*/ 1 w 127"/>
                <a:gd name="T35" fmla="*/ 0 h 147"/>
                <a:gd name="T36" fmla="*/ 1 w 127"/>
                <a:gd name="T37" fmla="*/ 0 h 147"/>
                <a:gd name="T38" fmla="*/ 1 w 127"/>
                <a:gd name="T39" fmla="*/ 0 h 147"/>
                <a:gd name="T40" fmla="*/ 1 w 127"/>
                <a:gd name="T41" fmla="*/ 0 h 147"/>
                <a:gd name="T42" fmla="*/ 1 w 127"/>
                <a:gd name="T43" fmla="*/ 0 h 147"/>
                <a:gd name="T44" fmla="*/ 1 w 127"/>
                <a:gd name="T45" fmla="*/ 0 h 147"/>
                <a:gd name="T46" fmla="*/ 1 w 127"/>
                <a:gd name="T47" fmla="*/ 0 h 147"/>
                <a:gd name="T48" fmla="*/ 1 w 127"/>
                <a:gd name="T49" fmla="*/ 0 h 147"/>
                <a:gd name="T50" fmla="*/ 1 w 127"/>
                <a:gd name="T51" fmla="*/ 0 h 147"/>
                <a:gd name="T52" fmla="*/ 1 w 127"/>
                <a:gd name="T53" fmla="*/ 0 h 147"/>
                <a:gd name="T54" fmla="*/ 0 w 127"/>
                <a:gd name="T55" fmla="*/ 0 h 147"/>
                <a:gd name="T56" fmla="*/ 1 w 127"/>
                <a:gd name="T57" fmla="*/ 0 h 14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27" h="147">
                  <a:moveTo>
                    <a:pt x="17" y="0"/>
                  </a:moveTo>
                  <a:lnTo>
                    <a:pt x="43" y="3"/>
                  </a:lnTo>
                  <a:lnTo>
                    <a:pt x="64" y="7"/>
                  </a:lnTo>
                  <a:lnTo>
                    <a:pt x="78" y="9"/>
                  </a:lnTo>
                  <a:lnTo>
                    <a:pt x="89" y="12"/>
                  </a:lnTo>
                  <a:lnTo>
                    <a:pt x="94" y="12"/>
                  </a:lnTo>
                  <a:lnTo>
                    <a:pt x="96" y="12"/>
                  </a:lnTo>
                  <a:lnTo>
                    <a:pt x="97" y="12"/>
                  </a:lnTo>
                  <a:lnTo>
                    <a:pt x="113" y="19"/>
                  </a:lnTo>
                  <a:lnTo>
                    <a:pt x="124" y="30"/>
                  </a:lnTo>
                  <a:lnTo>
                    <a:pt x="127" y="45"/>
                  </a:lnTo>
                  <a:lnTo>
                    <a:pt x="125" y="65"/>
                  </a:lnTo>
                  <a:lnTo>
                    <a:pt x="120" y="84"/>
                  </a:lnTo>
                  <a:lnTo>
                    <a:pt x="117" y="100"/>
                  </a:lnTo>
                  <a:lnTo>
                    <a:pt x="115" y="114"/>
                  </a:lnTo>
                  <a:lnTo>
                    <a:pt x="113" y="122"/>
                  </a:lnTo>
                  <a:lnTo>
                    <a:pt x="110" y="129"/>
                  </a:lnTo>
                  <a:lnTo>
                    <a:pt x="104" y="138"/>
                  </a:lnTo>
                  <a:lnTo>
                    <a:pt x="96" y="145"/>
                  </a:lnTo>
                  <a:lnTo>
                    <a:pt x="85" y="147"/>
                  </a:lnTo>
                  <a:lnTo>
                    <a:pt x="76" y="145"/>
                  </a:lnTo>
                  <a:lnTo>
                    <a:pt x="64" y="143"/>
                  </a:lnTo>
                  <a:lnTo>
                    <a:pt x="50" y="143"/>
                  </a:lnTo>
                  <a:lnTo>
                    <a:pt x="36" y="140"/>
                  </a:lnTo>
                  <a:lnTo>
                    <a:pt x="22" y="138"/>
                  </a:lnTo>
                  <a:lnTo>
                    <a:pt x="10" y="136"/>
                  </a:lnTo>
                  <a:lnTo>
                    <a:pt x="3" y="136"/>
                  </a:lnTo>
                  <a:lnTo>
                    <a:pt x="0" y="135"/>
                  </a:lnTo>
                  <a:lnTo>
                    <a:pt x="17" y="0"/>
                  </a:lnTo>
                  <a:close/>
                </a:path>
              </a:pathLst>
            </a:custGeom>
            <a:solidFill>
              <a:srgbClr val="7F7F7F"/>
            </a:solidFill>
            <a:ln w="12700">
              <a:solidFill>
                <a:srgbClr val="000000"/>
              </a:solidFill>
              <a:prstDash val="solid"/>
              <a:round/>
              <a:headEnd/>
              <a:tailEnd/>
            </a:ln>
          </p:spPr>
          <p:txBody>
            <a:bodyPr/>
            <a:lstStyle/>
            <a:p>
              <a:endParaRPr lang="ja-JP" altLang="en-US"/>
            </a:p>
          </p:txBody>
        </p:sp>
        <p:sp>
          <p:nvSpPr>
            <p:cNvPr id="13438" name="Freeform 111"/>
            <p:cNvSpPr>
              <a:spLocks/>
            </p:cNvSpPr>
            <p:nvPr/>
          </p:nvSpPr>
          <p:spPr bwMode="auto">
            <a:xfrm>
              <a:off x="1215" y="2455"/>
              <a:ext cx="205" cy="183"/>
            </a:xfrm>
            <a:custGeom>
              <a:avLst/>
              <a:gdLst>
                <a:gd name="T0" fmla="*/ 0 w 411"/>
                <a:gd name="T1" fmla="*/ 0 h 367"/>
                <a:gd name="T2" fmla="*/ 0 w 411"/>
                <a:gd name="T3" fmla="*/ 0 h 367"/>
                <a:gd name="T4" fmla="*/ 0 w 411"/>
                <a:gd name="T5" fmla="*/ 0 h 367"/>
                <a:gd name="T6" fmla="*/ 0 w 411"/>
                <a:gd name="T7" fmla="*/ 0 h 367"/>
                <a:gd name="T8" fmla="*/ 0 w 411"/>
                <a:gd name="T9" fmla="*/ 0 h 367"/>
                <a:gd name="T10" fmla="*/ 0 w 411"/>
                <a:gd name="T11" fmla="*/ 0 h 367"/>
                <a:gd name="T12" fmla="*/ 0 w 411"/>
                <a:gd name="T13" fmla="*/ 0 h 367"/>
                <a:gd name="T14" fmla="*/ 0 w 411"/>
                <a:gd name="T15" fmla="*/ 0 h 367"/>
                <a:gd name="T16" fmla="*/ 0 w 411"/>
                <a:gd name="T17" fmla="*/ 0 h 367"/>
                <a:gd name="T18" fmla="*/ 0 w 411"/>
                <a:gd name="T19" fmla="*/ 0 h 367"/>
                <a:gd name="T20" fmla="*/ 0 w 411"/>
                <a:gd name="T21" fmla="*/ 0 h 367"/>
                <a:gd name="T22" fmla="*/ 0 w 411"/>
                <a:gd name="T23" fmla="*/ 0 h 367"/>
                <a:gd name="T24" fmla="*/ 0 w 411"/>
                <a:gd name="T25" fmla="*/ 0 h 367"/>
                <a:gd name="T26" fmla="*/ 0 w 411"/>
                <a:gd name="T27" fmla="*/ 0 h 367"/>
                <a:gd name="T28" fmla="*/ 0 w 411"/>
                <a:gd name="T29" fmla="*/ 0 h 367"/>
                <a:gd name="T30" fmla="*/ 0 w 411"/>
                <a:gd name="T31" fmla="*/ 0 h 367"/>
                <a:gd name="T32" fmla="*/ 0 w 411"/>
                <a:gd name="T33" fmla="*/ 0 h 367"/>
                <a:gd name="T34" fmla="*/ 0 w 411"/>
                <a:gd name="T35" fmla="*/ 0 h 367"/>
                <a:gd name="T36" fmla="*/ 0 w 411"/>
                <a:gd name="T37" fmla="*/ 0 h 367"/>
                <a:gd name="T38" fmla="*/ 0 w 411"/>
                <a:gd name="T39" fmla="*/ 0 h 367"/>
                <a:gd name="T40" fmla="*/ 0 w 411"/>
                <a:gd name="T41" fmla="*/ 0 h 367"/>
                <a:gd name="T42" fmla="*/ 0 w 411"/>
                <a:gd name="T43" fmla="*/ 0 h 367"/>
                <a:gd name="T44" fmla="*/ 0 w 411"/>
                <a:gd name="T45" fmla="*/ 0 h 367"/>
                <a:gd name="T46" fmla="*/ 0 w 411"/>
                <a:gd name="T47" fmla="*/ 0 h 367"/>
                <a:gd name="T48" fmla="*/ 0 w 411"/>
                <a:gd name="T49" fmla="*/ 0 h 367"/>
                <a:gd name="T50" fmla="*/ 0 w 411"/>
                <a:gd name="T51" fmla="*/ 0 h 367"/>
                <a:gd name="T52" fmla="*/ 0 w 411"/>
                <a:gd name="T53" fmla="*/ 0 h 367"/>
                <a:gd name="T54" fmla="*/ 0 w 411"/>
                <a:gd name="T55" fmla="*/ 0 h 367"/>
                <a:gd name="T56" fmla="*/ 0 w 411"/>
                <a:gd name="T57" fmla="*/ 0 h 367"/>
                <a:gd name="T58" fmla="*/ 0 w 411"/>
                <a:gd name="T59" fmla="*/ 0 h 367"/>
                <a:gd name="T60" fmla="*/ 0 w 411"/>
                <a:gd name="T61" fmla="*/ 0 h 367"/>
                <a:gd name="T62" fmla="*/ 0 w 411"/>
                <a:gd name="T63" fmla="*/ 0 h 367"/>
                <a:gd name="T64" fmla="*/ 0 w 411"/>
                <a:gd name="T65" fmla="*/ 0 h 367"/>
                <a:gd name="T66" fmla="*/ 0 w 411"/>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11" h="367">
                  <a:moveTo>
                    <a:pt x="9" y="227"/>
                  </a:moveTo>
                  <a:lnTo>
                    <a:pt x="100" y="258"/>
                  </a:lnTo>
                  <a:lnTo>
                    <a:pt x="185" y="293"/>
                  </a:lnTo>
                  <a:lnTo>
                    <a:pt x="226" y="311"/>
                  </a:lnTo>
                  <a:lnTo>
                    <a:pt x="262" y="330"/>
                  </a:lnTo>
                  <a:lnTo>
                    <a:pt x="299" y="347"/>
                  </a:lnTo>
                  <a:lnTo>
                    <a:pt x="332" y="367"/>
                  </a:lnTo>
                  <a:lnTo>
                    <a:pt x="334" y="346"/>
                  </a:lnTo>
                  <a:lnTo>
                    <a:pt x="336" y="323"/>
                  </a:lnTo>
                  <a:lnTo>
                    <a:pt x="336" y="304"/>
                  </a:lnTo>
                  <a:lnTo>
                    <a:pt x="336" y="290"/>
                  </a:lnTo>
                  <a:lnTo>
                    <a:pt x="364" y="263"/>
                  </a:lnTo>
                  <a:lnTo>
                    <a:pt x="388" y="232"/>
                  </a:lnTo>
                  <a:lnTo>
                    <a:pt x="397" y="216"/>
                  </a:lnTo>
                  <a:lnTo>
                    <a:pt x="406" y="197"/>
                  </a:lnTo>
                  <a:lnTo>
                    <a:pt x="411" y="176"/>
                  </a:lnTo>
                  <a:lnTo>
                    <a:pt x="411" y="155"/>
                  </a:lnTo>
                  <a:lnTo>
                    <a:pt x="407" y="130"/>
                  </a:lnTo>
                  <a:lnTo>
                    <a:pt x="400" y="107"/>
                  </a:lnTo>
                  <a:lnTo>
                    <a:pt x="390" y="83"/>
                  </a:lnTo>
                  <a:lnTo>
                    <a:pt x="374" y="60"/>
                  </a:lnTo>
                  <a:lnTo>
                    <a:pt x="351" y="39"/>
                  </a:lnTo>
                  <a:lnTo>
                    <a:pt x="325" y="22"/>
                  </a:lnTo>
                  <a:lnTo>
                    <a:pt x="294" y="9"/>
                  </a:lnTo>
                  <a:lnTo>
                    <a:pt x="257" y="4"/>
                  </a:lnTo>
                  <a:lnTo>
                    <a:pt x="217" y="0"/>
                  </a:lnTo>
                  <a:lnTo>
                    <a:pt x="180" y="0"/>
                  </a:lnTo>
                  <a:lnTo>
                    <a:pt x="145" y="4"/>
                  </a:lnTo>
                  <a:lnTo>
                    <a:pt x="114" y="11"/>
                  </a:lnTo>
                  <a:lnTo>
                    <a:pt x="82" y="23"/>
                  </a:lnTo>
                  <a:lnTo>
                    <a:pt x="53" y="39"/>
                  </a:lnTo>
                  <a:lnTo>
                    <a:pt x="25" y="64"/>
                  </a:lnTo>
                  <a:lnTo>
                    <a:pt x="0" y="95"/>
                  </a:lnTo>
                  <a:lnTo>
                    <a:pt x="9" y="227"/>
                  </a:lnTo>
                  <a:close/>
                </a:path>
              </a:pathLst>
            </a:custGeom>
            <a:solidFill>
              <a:srgbClr val="101077"/>
            </a:solidFill>
            <a:ln w="12700">
              <a:solidFill>
                <a:srgbClr val="000000"/>
              </a:solidFill>
              <a:prstDash val="solid"/>
              <a:round/>
              <a:headEnd/>
              <a:tailEnd/>
            </a:ln>
          </p:spPr>
          <p:txBody>
            <a:bodyPr/>
            <a:lstStyle/>
            <a:p>
              <a:endParaRPr lang="ja-JP" altLang="en-US"/>
            </a:p>
          </p:txBody>
        </p:sp>
        <p:sp>
          <p:nvSpPr>
            <p:cNvPr id="13439" name="Freeform 112"/>
            <p:cNvSpPr>
              <a:spLocks/>
            </p:cNvSpPr>
            <p:nvPr/>
          </p:nvSpPr>
          <p:spPr bwMode="auto">
            <a:xfrm>
              <a:off x="1227" y="2479"/>
              <a:ext cx="36" cy="31"/>
            </a:xfrm>
            <a:custGeom>
              <a:avLst/>
              <a:gdLst>
                <a:gd name="T0" fmla="*/ 1 w 71"/>
                <a:gd name="T1" fmla="*/ 0 h 61"/>
                <a:gd name="T2" fmla="*/ 1 w 71"/>
                <a:gd name="T3" fmla="*/ 1 h 61"/>
                <a:gd name="T4" fmla="*/ 1 w 71"/>
                <a:gd name="T5" fmla="*/ 1 h 61"/>
                <a:gd name="T6" fmla="*/ 1 w 71"/>
                <a:gd name="T7" fmla="*/ 1 h 61"/>
                <a:gd name="T8" fmla="*/ 1 w 71"/>
                <a:gd name="T9" fmla="*/ 1 h 61"/>
                <a:gd name="T10" fmla="*/ 1 w 71"/>
                <a:gd name="T11" fmla="*/ 1 h 61"/>
                <a:gd name="T12" fmla="*/ 1 w 71"/>
                <a:gd name="T13" fmla="*/ 1 h 61"/>
                <a:gd name="T14" fmla="*/ 1 w 71"/>
                <a:gd name="T15" fmla="*/ 1 h 61"/>
                <a:gd name="T16" fmla="*/ 1 w 71"/>
                <a:gd name="T17" fmla="*/ 1 h 61"/>
                <a:gd name="T18" fmla="*/ 1 w 71"/>
                <a:gd name="T19" fmla="*/ 1 h 61"/>
                <a:gd name="T20" fmla="*/ 1 w 71"/>
                <a:gd name="T21" fmla="*/ 1 h 61"/>
                <a:gd name="T22" fmla="*/ 1 w 71"/>
                <a:gd name="T23" fmla="*/ 1 h 61"/>
                <a:gd name="T24" fmla="*/ 1 w 71"/>
                <a:gd name="T25" fmla="*/ 1 h 61"/>
                <a:gd name="T26" fmla="*/ 0 w 71"/>
                <a:gd name="T27" fmla="*/ 1 h 61"/>
                <a:gd name="T28" fmla="*/ 1 w 71"/>
                <a:gd name="T29" fmla="*/ 0 h 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1" h="61">
                  <a:moveTo>
                    <a:pt x="47" y="0"/>
                  </a:moveTo>
                  <a:lnTo>
                    <a:pt x="52" y="5"/>
                  </a:lnTo>
                  <a:lnTo>
                    <a:pt x="59" y="14"/>
                  </a:lnTo>
                  <a:lnTo>
                    <a:pt x="63" y="23"/>
                  </a:lnTo>
                  <a:lnTo>
                    <a:pt x="66" y="31"/>
                  </a:lnTo>
                  <a:lnTo>
                    <a:pt x="70" y="45"/>
                  </a:lnTo>
                  <a:lnTo>
                    <a:pt x="71" y="61"/>
                  </a:lnTo>
                  <a:lnTo>
                    <a:pt x="49" y="59"/>
                  </a:lnTo>
                  <a:lnTo>
                    <a:pt x="29" y="59"/>
                  </a:lnTo>
                  <a:lnTo>
                    <a:pt x="17" y="59"/>
                  </a:lnTo>
                  <a:lnTo>
                    <a:pt x="8" y="59"/>
                  </a:lnTo>
                  <a:lnTo>
                    <a:pt x="3" y="59"/>
                  </a:lnTo>
                  <a:lnTo>
                    <a:pt x="1" y="59"/>
                  </a:lnTo>
                  <a:lnTo>
                    <a:pt x="0" y="59"/>
                  </a:lnTo>
                  <a:lnTo>
                    <a:pt x="47" y="0"/>
                  </a:lnTo>
                  <a:close/>
                </a:path>
              </a:pathLst>
            </a:custGeom>
            <a:solidFill>
              <a:srgbClr val="FFFFFF"/>
            </a:solidFill>
            <a:ln w="12700">
              <a:solidFill>
                <a:srgbClr val="000000"/>
              </a:solidFill>
              <a:prstDash val="solid"/>
              <a:round/>
              <a:headEnd/>
              <a:tailEnd/>
            </a:ln>
          </p:spPr>
          <p:txBody>
            <a:bodyPr/>
            <a:lstStyle/>
            <a:p>
              <a:endParaRPr lang="ja-JP" altLang="en-US"/>
            </a:p>
          </p:txBody>
        </p:sp>
        <p:sp>
          <p:nvSpPr>
            <p:cNvPr id="13440" name="Freeform 113"/>
            <p:cNvSpPr>
              <a:spLocks/>
            </p:cNvSpPr>
            <p:nvPr/>
          </p:nvSpPr>
          <p:spPr bwMode="auto">
            <a:xfrm>
              <a:off x="711" y="2546"/>
              <a:ext cx="750" cy="144"/>
            </a:xfrm>
            <a:custGeom>
              <a:avLst/>
              <a:gdLst>
                <a:gd name="T0" fmla="*/ 0 w 1499"/>
                <a:gd name="T1" fmla="*/ 1 h 287"/>
                <a:gd name="T2" fmla="*/ 1 w 1499"/>
                <a:gd name="T3" fmla="*/ 1 h 287"/>
                <a:gd name="T4" fmla="*/ 1 w 1499"/>
                <a:gd name="T5" fmla="*/ 1 h 287"/>
                <a:gd name="T6" fmla="*/ 1 w 1499"/>
                <a:gd name="T7" fmla="*/ 1 h 287"/>
                <a:gd name="T8" fmla="*/ 1 w 1499"/>
                <a:gd name="T9" fmla="*/ 1 h 287"/>
                <a:gd name="T10" fmla="*/ 1 w 1499"/>
                <a:gd name="T11" fmla="*/ 1 h 287"/>
                <a:gd name="T12" fmla="*/ 1 w 1499"/>
                <a:gd name="T13" fmla="*/ 1 h 287"/>
                <a:gd name="T14" fmla="*/ 1 w 1499"/>
                <a:gd name="T15" fmla="*/ 1 h 287"/>
                <a:gd name="T16" fmla="*/ 1 w 1499"/>
                <a:gd name="T17" fmla="*/ 1 h 287"/>
                <a:gd name="T18" fmla="*/ 1 w 1499"/>
                <a:gd name="T19" fmla="*/ 1 h 287"/>
                <a:gd name="T20" fmla="*/ 1 w 1499"/>
                <a:gd name="T21" fmla="*/ 1 h 287"/>
                <a:gd name="T22" fmla="*/ 1 w 1499"/>
                <a:gd name="T23" fmla="*/ 1 h 287"/>
                <a:gd name="T24" fmla="*/ 1 w 1499"/>
                <a:gd name="T25" fmla="*/ 1 h 287"/>
                <a:gd name="T26" fmla="*/ 1 w 1499"/>
                <a:gd name="T27" fmla="*/ 0 h 287"/>
                <a:gd name="T28" fmla="*/ 1 w 1499"/>
                <a:gd name="T29" fmla="*/ 0 h 287"/>
                <a:gd name="T30" fmla="*/ 1 w 1499"/>
                <a:gd name="T31" fmla="*/ 1 h 287"/>
                <a:gd name="T32" fmla="*/ 1 w 1499"/>
                <a:gd name="T33" fmla="*/ 1 h 287"/>
                <a:gd name="T34" fmla="*/ 1 w 1499"/>
                <a:gd name="T35" fmla="*/ 1 h 287"/>
                <a:gd name="T36" fmla="*/ 1 w 1499"/>
                <a:gd name="T37" fmla="*/ 1 h 287"/>
                <a:gd name="T38" fmla="*/ 1 w 1499"/>
                <a:gd name="T39" fmla="*/ 1 h 287"/>
                <a:gd name="T40" fmla="*/ 1 w 1499"/>
                <a:gd name="T41" fmla="*/ 1 h 287"/>
                <a:gd name="T42" fmla="*/ 1 w 1499"/>
                <a:gd name="T43" fmla="*/ 1 h 287"/>
                <a:gd name="T44" fmla="*/ 1 w 1499"/>
                <a:gd name="T45" fmla="*/ 1 h 287"/>
                <a:gd name="T46" fmla="*/ 1 w 1499"/>
                <a:gd name="T47" fmla="*/ 1 h 287"/>
                <a:gd name="T48" fmla="*/ 1 w 1499"/>
                <a:gd name="T49" fmla="*/ 1 h 287"/>
                <a:gd name="T50" fmla="*/ 1 w 1499"/>
                <a:gd name="T51" fmla="*/ 1 h 287"/>
                <a:gd name="T52" fmla="*/ 1 w 1499"/>
                <a:gd name="T53" fmla="*/ 1 h 287"/>
                <a:gd name="T54" fmla="*/ 1 w 1499"/>
                <a:gd name="T55" fmla="*/ 1 h 287"/>
                <a:gd name="T56" fmla="*/ 1 w 1499"/>
                <a:gd name="T57" fmla="*/ 1 h 287"/>
                <a:gd name="T58" fmla="*/ 1 w 1499"/>
                <a:gd name="T59" fmla="*/ 1 h 287"/>
                <a:gd name="T60" fmla="*/ 1 w 1499"/>
                <a:gd name="T61" fmla="*/ 1 h 28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99" h="287">
                  <a:moveTo>
                    <a:pt x="0" y="287"/>
                  </a:moveTo>
                  <a:lnTo>
                    <a:pt x="36" y="254"/>
                  </a:lnTo>
                  <a:lnTo>
                    <a:pt x="75" y="222"/>
                  </a:lnTo>
                  <a:lnTo>
                    <a:pt x="117" y="194"/>
                  </a:lnTo>
                  <a:lnTo>
                    <a:pt x="161" y="166"/>
                  </a:lnTo>
                  <a:lnTo>
                    <a:pt x="251" y="117"/>
                  </a:lnTo>
                  <a:lnTo>
                    <a:pt x="349" y="77"/>
                  </a:lnTo>
                  <a:lnTo>
                    <a:pt x="398" y="59"/>
                  </a:lnTo>
                  <a:lnTo>
                    <a:pt x="447" y="44"/>
                  </a:lnTo>
                  <a:lnTo>
                    <a:pt x="496" y="31"/>
                  </a:lnTo>
                  <a:lnTo>
                    <a:pt x="545" y="21"/>
                  </a:lnTo>
                  <a:lnTo>
                    <a:pt x="592" y="12"/>
                  </a:lnTo>
                  <a:lnTo>
                    <a:pt x="638" y="5"/>
                  </a:lnTo>
                  <a:lnTo>
                    <a:pt x="683" y="0"/>
                  </a:lnTo>
                  <a:lnTo>
                    <a:pt x="725" y="0"/>
                  </a:lnTo>
                  <a:lnTo>
                    <a:pt x="791" y="2"/>
                  </a:lnTo>
                  <a:lnTo>
                    <a:pt x="858" y="9"/>
                  </a:lnTo>
                  <a:lnTo>
                    <a:pt x="924" y="21"/>
                  </a:lnTo>
                  <a:lnTo>
                    <a:pt x="989" y="37"/>
                  </a:lnTo>
                  <a:lnTo>
                    <a:pt x="1052" y="56"/>
                  </a:lnTo>
                  <a:lnTo>
                    <a:pt x="1113" y="77"/>
                  </a:lnTo>
                  <a:lnTo>
                    <a:pt x="1172" y="101"/>
                  </a:lnTo>
                  <a:lnTo>
                    <a:pt x="1226" y="126"/>
                  </a:lnTo>
                  <a:lnTo>
                    <a:pt x="1279" y="150"/>
                  </a:lnTo>
                  <a:lnTo>
                    <a:pt x="1326" y="175"/>
                  </a:lnTo>
                  <a:lnTo>
                    <a:pt x="1368" y="201"/>
                  </a:lnTo>
                  <a:lnTo>
                    <a:pt x="1406" y="224"/>
                  </a:lnTo>
                  <a:lnTo>
                    <a:pt x="1440" y="243"/>
                  </a:lnTo>
                  <a:lnTo>
                    <a:pt x="1466" y="263"/>
                  </a:lnTo>
                  <a:lnTo>
                    <a:pt x="1487" y="277"/>
                  </a:lnTo>
                  <a:lnTo>
                    <a:pt x="1499" y="2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41" name="Freeform 114"/>
            <p:cNvSpPr>
              <a:spLocks/>
            </p:cNvSpPr>
            <p:nvPr/>
          </p:nvSpPr>
          <p:spPr bwMode="auto">
            <a:xfrm>
              <a:off x="941" y="2591"/>
              <a:ext cx="221" cy="138"/>
            </a:xfrm>
            <a:custGeom>
              <a:avLst/>
              <a:gdLst>
                <a:gd name="T0" fmla="*/ 1 w 442"/>
                <a:gd name="T1" fmla="*/ 1 h 275"/>
                <a:gd name="T2" fmla="*/ 0 w 442"/>
                <a:gd name="T3" fmla="*/ 1 h 275"/>
                <a:gd name="T4" fmla="*/ 1 w 442"/>
                <a:gd name="T5" fmla="*/ 1 h 275"/>
                <a:gd name="T6" fmla="*/ 1 w 442"/>
                <a:gd name="T7" fmla="*/ 1 h 275"/>
                <a:gd name="T8" fmla="*/ 1 w 442"/>
                <a:gd name="T9" fmla="*/ 0 h 275"/>
                <a:gd name="T10" fmla="*/ 1 w 442"/>
                <a:gd name="T11" fmla="*/ 1 h 275"/>
                <a:gd name="T12" fmla="*/ 1 w 442"/>
                <a:gd name="T13" fmla="*/ 1 h 2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2" h="275">
                  <a:moveTo>
                    <a:pt x="13" y="2"/>
                  </a:moveTo>
                  <a:lnTo>
                    <a:pt x="0" y="210"/>
                  </a:lnTo>
                  <a:lnTo>
                    <a:pt x="222" y="275"/>
                  </a:lnTo>
                  <a:lnTo>
                    <a:pt x="437" y="193"/>
                  </a:lnTo>
                  <a:lnTo>
                    <a:pt x="442" y="0"/>
                  </a:lnTo>
                  <a:lnTo>
                    <a:pt x="229" y="70"/>
                  </a:lnTo>
                  <a:lnTo>
                    <a:pt x="13" y="2"/>
                  </a:lnTo>
                  <a:close/>
                </a:path>
              </a:pathLst>
            </a:custGeom>
            <a:solidFill>
              <a:srgbClr val="BFBFBF"/>
            </a:solidFill>
            <a:ln w="12700">
              <a:solidFill>
                <a:srgbClr val="000000"/>
              </a:solidFill>
              <a:prstDash val="solid"/>
              <a:round/>
              <a:headEnd/>
              <a:tailEnd/>
            </a:ln>
          </p:spPr>
          <p:txBody>
            <a:bodyPr/>
            <a:lstStyle/>
            <a:p>
              <a:endParaRPr lang="ja-JP" altLang="en-US"/>
            </a:p>
          </p:txBody>
        </p:sp>
        <p:sp>
          <p:nvSpPr>
            <p:cNvPr id="13442" name="Line 115"/>
            <p:cNvSpPr>
              <a:spLocks noChangeShapeType="1"/>
            </p:cNvSpPr>
            <p:nvPr/>
          </p:nvSpPr>
          <p:spPr bwMode="auto">
            <a:xfrm flipH="1">
              <a:off x="1052" y="2626"/>
              <a:ext cx="4" cy="10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443" name="Freeform 116"/>
            <p:cNvSpPr>
              <a:spLocks/>
            </p:cNvSpPr>
            <p:nvPr/>
          </p:nvSpPr>
          <p:spPr bwMode="auto">
            <a:xfrm>
              <a:off x="947" y="2546"/>
              <a:ext cx="215" cy="80"/>
            </a:xfrm>
            <a:custGeom>
              <a:avLst/>
              <a:gdLst>
                <a:gd name="T0" fmla="*/ 1 w 429"/>
                <a:gd name="T1" fmla="*/ 1 h 159"/>
                <a:gd name="T2" fmla="*/ 1 w 429"/>
                <a:gd name="T3" fmla="*/ 1 h 159"/>
                <a:gd name="T4" fmla="*/ 0 w 429"/>
                <a:gd name="T5" fmla="*/ 1 h 159"/>
                <a:gd name="T6" fmla="*/ 1 w 429"/>
                <a:gd name="T7" fmla="*/ 0 h 159"/>
                <a:gd name="T8" fmla="*/ 1 w 429"/>
                <a:gd name="T9" fmla="*/ 1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9" h="159">
                  <a:moveTo>
                    <a:pt x="429" y="89"/>
                  </a:moveTo>
                  <a:lnTo>
                    <a:pt x="216" y="159"/>
                  </a:lnTo>
                  <a:lnTo>
                    <a:pt x="0" y="91"/>
                  </a:lnTo>
                  <a:lnTo>
                    <a:pt x="221" y="0"/>
                  </a:lnTo>
                  <a:lnTo>
                    <a:pt x="429" y="89"/>
                  </a:lnTo>
                  <a:close/>
                </a:path>
              </a:pathLst>
            </a:custGeom>
            <a:solidFill>
              <a:srgbClr val="7F7F7F"/>
            </a:solidFill>
            <a:ln w="12700">
              <a:solidFill>
                <a:srgbClr val="000000"/>
              </a:solidFill>
              <a:prstDash val="solid"/>
              <a:round/>
              <a:headEnd/>
              <a:tailEnd/>
            </a:ln>
          </p:spPr>
          <p:txBody>
            <a:bodyPr/>
            <a:lstStyle/>
            <a:p>
              <a:endParaRPr lang="ja-JP" altLang="en-US"/>
            </a:p>
          </p:txBody>
        </p:sp>
        <p:sp>
          <p:nvSpPr>
            <p:cNvPr id="13444" name="Freeform 117"/>
            <p:cNvSpPr>
              <a:spLocks/>
            </p:cNvSpPr>
            <p:nvPr/>
          </p:nvSpPr>
          <p:spPr bwMode="auto">
            <a:xfrm>
              <a:off x="1090" y="2675"/>
              <a:ext cx="221" cy="110"/>
            </a:xfrm>
            <a:custGeom>
              <a:avLst/>
              <a:gdLst>
                <a:gd name="T0" fmla="*/ 1 w 442"/>
                <a:gd name="T1" fmla="*/ 1 h 219"/>
                <a:gd name="T2" fmla="*/ 1 w 442"/>
                <a:gd name="T3" fmla="*/ 1 h 219"/>
                <a:gd name="T4" fmla="*/ 0 w 442"/>
                <a:gd name="T5" fmla="*/ 1 h 219"/>
                <a:gd name="T6" fmla="*/ 1 w 442"/>
                <a:gd name="T7" fmla="*/ 0 h 219"/>
                <a:gd name="T8" fmla="*/ 1 w 442"/>
                <a:gd name="T9" fmla="*/ 1 h 2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2" h="219">
                  <a:moveTo>
                    <a:pt x="442" y="107"/>
                  </a:moveTo>
                  <a:lnTo>
                    <a:pt x="243" y="219"/>
                  </a:lnTo>
                  <a:lnTo>
                    <a:pt x="0" y="116"/>
                  </a:lnTo>
                  <a:lnTo>
                    <a:pt x="214" y="0"/>
                  </a:lnTo>
                  <a:lnTo>
                    <a:pt x="442" y="107"/>
                  </a:lnTo>
                  <a:close/>
                </a:path>
              </a:pathLst>
            </a:custGeom>
            <a:solidFill>
              <a:srgbClr val="7F7F7F"/>
            </a:solidFill>
            <a:ln w="12700">
              <a:solidFill>
                <a:srgbClr val="000000"/>
              </a:solidFill>
              <a:prstDash val="solid"/>
              <a:round/>
              <a:headEnd/>
              <a:tailEnd/>
            </a:ln>
          </p:spPr>
          <p:txBody>
            <a:bodyPr/>
            <a:lstStyle/>
            <a:p>
              <a:endParaRPr lang="ja-JP" altLang="en-US"/>
            </a:p>
          </p:txBody>
        </p:sp>
        <p:sp>
          <p:nvSpPr>
            <p:cNvPr id="13445" name="Freeform 118"/>
            <p:cNvSpPr>
              <a:spLocks/>
            </p:cNvSpPr>
            <p:nvPr/>
          </p:nvSpPr>
          <p:spPr bwMode="auto">
            <a:xfrm>
              <a:off x="1090" y="2645"/>
              <a:ext cx="224" cy="88"/>
            </a:xfrm>
            <a:custGeom>
              <a:avLst/>
              <a:gdLst>
                <a:gd name="T0" fmla="*/ 0 w 449"/>
                <a:gd name="T1" fmla="*/ 1 h 175"/>
                <a:gd name="T2" fmla="*/ 0 w 449"/>
                <a:gd name="T3" fmla="*/ 1 h 175"/>
                <a:gd name="T4" fmla="*/ 0 w 449"/>
                <a:gd name="T5" fmla="*/ 1 h 175"/>
                <a:gd name="T6" fmla="*/ 0 w 449"/>
                <a:gd name="T7" fmla="*/ 1 h 175"/>
                <a:gd name="T8" fmla="*/ 0 w 449"/>
                <a:gd name="T9" fmla="*/ 1 h 175"/>
                <a:gd name="T10" fmla="*/ 0 w 449"/>
                <a:gd name="T11" fmla="*/ 0 h 175"/>
                <a:gd name="T12" fmla="*/ 0 w 449"/>
                <a:gd name="T13" fmla="*/ 1 h 1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9" h="175">
                  <a:moveTo>
                    <a:pt x="6" y="117"/>
                  </a:moveTo>
                  <a:lnTo>
                    <a:pt x="0" y="175"/>
                  </a:lnTo>
                  <a:lnTo>
                    <a:pt x="214" y="59"/>
                  </a:lnTo>
                  <a:lnTo>
                    <a:pt x="442" y="166"/>
                  </a:lnTo>
                  <a:lnTo>
                    <a:pt x="449" y="108"/>
                  </a:lnTo>
                  <a:lnTo>
                    <a:pt x="214" y="0"/>
                  </a:lnTo>
                  <a:lnTo>
                    <a:pt x="6" y="117"/>
                  </a:lnTo>
                  <a:close/>
                </a:path>
              </a:pathLst>
            </a:custGeom>
            <a:solidFill>
              <a:srgbClr val="7F7F7F"/>
            </a:solidFill>
            <a:ln w="12700">
              <a:solidFill>
                <a:srgbClr val="000000"/>
              </a:solidFill>
              <a:prstDash val="solid"/>
              <a:round/>
              <a:headEnd/>
              <a:tailEnd/>
            </a:ln>
          </p:spPr>
          <p:txBody>
            <a:bodyPr/>
            <a:lstStyle/>
            <a:p>
              <a:endParaRPr lang="ja-JP" altLang="en-US"/>
            </a:p>
          </p:txBody>
        </p:sp>
        <p:sp>
          <p:nvSpPr>
            <p:cNvPr id="13446" name="Line 119"/>
            <p:cNvSpPr>
              <a:spLocks noChangeShapeType="1"/>
            </p:cNvSpPr>
            <p:nvPr/>
          </p:nvSpPr>
          <p:spPr bwMode="auto">
            <a:xfrm flipV="1">
              <a:off x="1196" y="2645"/>
              <a:ext cx="1" cy="3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447" name="Freeform 120"/>
            <p:cNvSpPr>
              <a:spLocks/>
            </p:cNvSpPr>
            <p:nvPr/>
          </p:nvSpPr>
          <p:spPr bwMode="auto">
            <a:xfrm>
              <a:off x="1090" y="2700"/>
              <a:ext cx="224" cy="85"/>
            </a:xfrm>
            <a:custGeom>
              <a:avLst/>
              <a:gdLst>
                <a:gd name="T0" fmla="*/ 0 w 449"/>
                <a:gd name="T1" fmla="*/ 1 h 170"/>
                <a:gd name="T2" fmla="*/ 0 w 449"/>
                <a:gd name="T3" fmla="*/ 1 h 170"/>
                <a:gd name="T4" fmla="*/ 0 w 449"/>
                <a:gd name="T5" fmla="*/ 1 h 170"/>
                <a:gd name="T6" fmla="*/ 0 w 449"/>
                <a:gd name="T7" fmla="*/ 1 h 170"/>
                <a:gd name="T8" fmla="*/ 0 w 449"/>
                <a:gd name="T9" fmla="*/ 0 h 170"/>
                <a:gd name="T10" fmla="*/ 0 w 449"/>
                <a:gd name="T11" fmla="*/ 1 h 170"/>
                <a:gd name="T12" fmla="*/ 0 w 449"/>
                <a:gd name="T13" fmla="*/ 1 h 1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9" h="170">
                  <a:moveTo>
                    <a:pt x="6" y="9"/>
                  </a:moveTo>
                  <a:lnTo>
                    <a:pt x="0" y="67"/>
                  </a:lnTo>
                  <a:lnTo>
                    <a:pt x="243" y="170"/>
                  </a:lnTo>
                  <a:lnTo>
                    <a:pt x="442" y="58"/>
                  </a:lnTo>
                  <a:lnTo>
                    <a:pt x="449" y="0"/>
                  </a:lnTo>
                  <a:lnTo>
                    <a:pt x="243" y="114"/>
                  </a:lnTo>
                  <a:lnTo>
                    <a:pt x="6" y="9"/>
                  </a:lnTo>
                  <a:close/>
                </a:path>
              </a:pathLst>
            </a:custGeom>
            <a:solidFill>
              <a:srgbClr val="BFBFBF"/>
            </a:solidFill>
            <a:ln w="12700">
              <a:solidFill>
                <a:srgbClr val="000000"/>
              </a:solidFill>
              <a:prstDash val="solid"/>
              <a:round/>
              <a:headEnd/>
              <a:tailEnd/>
            </a:ln>
          </p:spPr>
          <p:txBody>
            <a:bodyPr/>
            <a:lstStyle/>
            <a:p>
              <a:endParaRPr lang="ja-JP" altLang="en-US"/>
            </a:p>
          </p:txBody>
        </p:sp>
        <p:sp>
          <p:nvSpPr>
            <p:cNvPr id="13448" name="Line 121"/>
            <p:cNvSpPr>
              <a:spLocks noChangeShapeType="1"/>
            </p:cNvSpPr>
            <p:nvPr/>
          </p:nvSpPr>
          <p:spPr bwMode="auto">
            <a:xfrm>
              <a:off x="1211" y="2757"/>
              <a:ext cx="1" cy="2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449" name="Freeform 122"/>
            <p:cNvSpPr>
              <a:spLocks/>
            </p:cNvSpPr>
            <p:nvPr/>
          </p:nvSpPr>
          <p:spPr bwMode="auto">
            <a:xfrm>
              <a:off x="985" y="2304"/>
              <a:ext cx="143" cy="174"/>
            </a:xfrm>
            <a:custGeom>
              <a:avLst/>
              <a:gdLst>
                <a:gd name="T0" fmla="*/ 1 w 286"/>
                <a:gd name="T1" fmla="*/ 0 h 349"/>
                <a:gd name="T2" fmla="*/ 1 w 286"/>
                <a:gd name="T3" fmla="*/ 0 h 349"/>
                <a:gd name="T4" fmla="*/ 1 w 286"/>
                <a:gd name="T5" fmla="*/ 0 h 349"/>
                <a:gd name="T6" fmla="*/ 1 w 286"/>
                <a:gd name="T7" fmla="*/ 0 h 349"/>
                <a:gd name="T8" fmla="*/ 1 w 286"/>
                <a:gd name="T9" fmla="*/ 0 h 349"/>
                <a:gd name="T10" fmla="*/ 1 w 286"/>
                <a:gd name="T11" fmla="*/ 0 h 349"/>
                <a:gd name="T12" fmla="*/ 1 w 286"/>
                <a:gd name="T13" fmla="*/ 0 h 349"/>
                <a:gd name="T14" fmla="*/ 1 w 286"/>
                <a:gd name="T15" fmla="*/ 0 h 349"/>
                <a:gd name="T16" fmla="*/ 1 w 286"/>
                <a:gd name="T17" fmla="*/ 0 h 349"/>
                <a:gd name="T18" fmla="*/ 1 w 286"/>
                <a:gd name="T19" fmla="*/ 0 h 349"/>
                <a:gd name="T20" fmla="*/ 1 w 286"/>
                <a:gd name="T21" fmla="*/ 0 h 349"/>
                <a:gd name="T22" fmla="*/ 1 w 286"/>
                <a:gd name="T23" fmla="*/ 0 h 349"/>
                <a:gd name="T24" fmla="*/ 1 w 286"/>
                <a:gd name="T25" fmla="*/ 0 h 349"/>
                <a:gd name="T26" fmla="*/ 1 w 286"/>
                <a:gd name="T27" fmla="*/ 0 h 349"/>
                <a:gd name="T28" fmla="*/ 1 w 286"/>
                <a:gd name="T29" fmla="*/ 0 h 349"/>
                <a:gd name="T30" fmla="*/ 1 w 286"/>
                <a:gd name="T31" fmla="*/ 0 h 349"/>
                <a:gd name="T32" fmla="*/ 1 w 286"/>
                <a:gd name="T33" fmla="*/ 0 h 349"/>
                <a:gd name="T34" fmla="*/ 1 w 286"/>
                <a:gd name="T35" fmla="*/ 0 h 349"/>
                <a:gd name="T36" fmla="*/ 1 w 286"/>
                <a:gd name="T37" fmla="*/ 0 h 349"/>
                <a:gd name="T38" fmla="*/ 1 w 286"/>
                <a:gd name="T39" fmla="*/ 0 h 349"/>
                <a:gd name="T40" fmla="*/ 1 w 286"/>
                <a:gd name="T41" fmla="*/ 0 h 349"/>
                <a:gd name="T42" fmla="*/ 1 w 286"/>
                <a:gd name="T43" fmla="*/ 0 h 349"/>
                <a:gd name="T44" fmla="*/ 1 w 286"/>
                <a:gd name="T45" fmla="*/ 0 h 349"/>
                <a:gd name="T46" fmla="*/ 1 w 286"/>
                <a:gd name="T47" fmla="*/ 0 h 349"/>
                <a:gd name="T48" fmla="*/ 1 w 286"/>
                <a:gd name="T49" fmla="*/ 0 h 349"/>
                <a:gd name="T50" fmla="*/ 1 w 286"/>
                <a:gd name="T51" fmla="*/ 0 h 349"/>
                <a:gd name="T52" fmla="*/ 1 w 286"/>
                <a:gd name="T53" fmla="*/ 0 h 349"/>
                <a:gd name="T54" fmla="*/ 1 w 286"/>
                <a:gd name="T55" fmla="*/ 0 h 349"/>
                <a:gd name="T56" fmla="*/ 1 w 286"/>
                <a:gd name="T57" fmla="*/ 0 h 349"/>
                <a:gd name="T58" fmla="*/ 1 w 286"/>
                <a:gd name="T59" fmla="*/ 0 h 349"/>
                <a:gd name="T60" fmla="*/ 1 w 286"/>
                <a:gd name="T61" fmla="*/ 0 h 349"/>
                <a:gd name="T62" fmla="*/ 1 w 286"/>
                <a:gd name="T63" fmla="*/ 0 h 349"/>
                <a:gd name="T64" fmla="*/ 1 w 286"/>
                <a:gd name="T65" fmla="*/ 0 h 349"/>
                <a:gd name="T66" fmla="*/ 1 w 286"/>
                <a:gd name="T67" fmla="*/ 0 h 349"/>
                <a:gd name="T68" fmla="*/ 1 w 286"/>
                <a:gd name="T69" fmla="*/ 0 h 349"/>
                <a:gd name="T70" fmla="*/ 1 w 286"/>
                <a:gd name="T71" fmla="*/ 0 h 349"/>
                <a:gd name="T72" fmla="*/ 1 w 286"/>
                <a:gd name="T73" fmla="*/ 0 h 349"/>
                <a:gd name="T74" fmla="*/ 1 w 286"/>
                <a:gd name="T75" fmla="*/ 0 h 34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6" h="349">
                  <a:moveTo>
                    <a:pt x="148" y="349"/>
                  </a:moveTo>
                  <a:lnTo>
                    <a:pt x="141" y="349"/>
                  </a:lnTo>
                  <a:lnTo>
                    <a:pt x="131" y="346"/>
                  </a:lnTo>
                  <a:lnTo>
                    <a:pt x="122" y="340"/>
                  </a:lnTo>
                  <a:lnTo>
                    <a:pt x="113" y="332"/>
                  </a:lnTo>
                  <a:lnTo>
                    <a:pt x="106" y="321"/>
                  </a:lnTo>
                  <a:lnTo>
                    <a:pt x="103" y="309"/>
                  </a:lnTo>
                  <a:lnTo>
                    <a:pt x="99" y="293"/>
                  </a:lnTo>
                  <a:lnTo>
                    <a:pt x="101" y="274"/>
                  </a:lnTo>
                  <a:lnTo>
                    <a:pt x="105" y="258"/>
                  </a:lnTo>
                  <a:lnTo>
                    <a:pt x="108" y="244"/>
                  </a:lnTo>
                  <a:lnTo>
                    <a:pt x="113" y="232"/>
                  </a:lnTo>
                  <a:lnTo>
                    <a:pt x="120" y="221"/>
                  </a:lnTo>
                  <a:lnTo>
                    <a:pt x="129" y="212"/>
                  </a:lnTo>
                  <a:lnTo>
                    <a:pt x="141" y="204"/>
                  </a:lnTo>
                  <a:lnTo>
                    <a:pt x="155" y="195"/>
                  </a:lnTo>
                  <a:lnTo>
                    <a:pt x="173" y="183"/>
                  </a:lnTo>
                  <a:lnTo>
                    <a:pt x="190" y="169"/>
                  </a:lnTo>
                  <a:lnTo>
                    <a:pt x="201" y="153"/>
                  </a:lnTo>
                  <a:lnTo>
                    <a:pt x="204" y="133"/>
                  </a:lnTo>
                  <a:lnTo>
                    <a:pt x="204" y="116"/>
                  </a:lnTo>
                  <a:lnTo>
                    <a:pt x="199" y="100"/>
                  </a:lnTo>
                  <a:lnTo>
                    <a:pt x="188" y="88"/>
                  </a:lnTo>
                  <a:lnTo>
                    <a:pt x="174" y="79"/>
                  </a:lnTo>
                  <a:lnTo>
                    <a:pt x="157" y="77"/>
                  </a:lnTo>
                  <a:lnTo>
                    <a:pt x="139" y="81"/>
                  </a:lnTo>
                  <a:lnTo>
                    <a:pt x="125" y="88"/>
                  </a:lnTo>
                  <a:lnTo>
                    <a:pt x="117" y="95"/>
                  </a:lnTo>
                  <a:lnTo>
                    <a:pt x="110" y="104"/>
                  </a:lnTo>
                  <a:lnTo>
                    <a:pt x="99" y="123"/>
                  </a:lnTo>
                  <a:lnTo>
                    <a:pt x="96" y="132"/>
                  </a:lnTo>
                  <a:lnTo>
                    <a:pt x="92" y="137"/>
                  </a:lnTo>
                  <a:lnTo>
                    <a:pt x="82" y="147"/>
                  </a:lnTo>
                  <a:lnTo>
                    <a:pt x="64" y="156"/>
                  </a:lnTo>
                  <a:lnTo>
                    <a:pt x="45" y="160"/>
                  </a:lnTo>
                  <a:lnTo>
                    <a:pt x="36" y="158"/>
                  </a:lnTo>
                  <a:lnTo>
                    <a:pt x="26" y="154"/>
                  </a:lnTo>
                  <a:lnTo>
                    <a:pt x="17" y="149"/>
                  </a:lnTo>
                  <a:lnTo>
                    <a:pt x="10" y="140"/>
                  </a:lnTo>
                  <a:lnTo>
                    <a:pt x="1" y="121"/>
                  </a:lnTo>
                  <a:lnTo>
                    <a:pt x="0" y="98"/>
                  </a:lnTo>
                  <a:lnTo>
                    <a:pt x="5" y="79"/>
                  </a:lnTo>
                  <a:lnTo>
                    <a:pt x="10" y="69"/>
                  </a:lnTo>
                  <a:lnTo>
                    <a:pt x="17" y="56"/>
                  </a:lnTo>
                  <a:lnTo>
                    <a:pt x="29" y="42"/>
                  </a:lnTo>
                  <a:lnTo>
                    <a:pt x="45" y="30"/>
                  </a:lnTo>
                  <a:lnTo>
                    <a:pt x="64" y="18"/>
                  </a:lnTo>
                  <a:lnTo>
                    <a:pt x="87" y="7"/>
                  </a:lnTo>
                  <a:lnTo>
                    <a:pt x="117" y="2"/>
                  </a:lnTo>
                  <a:lnTo>
                    <a:pt x="148" y="0"/>
                  </a:lnTo>
                  <a:lnTo>
                    <a:pt x="181" y="4"/>
                  </a:lnTo>
                  <a:lnTo>
                    <a:pt x="209" y="11"/>
                  </a:lnTo>
                  <a:lnTo>
                    <a:pt x="232" y="23"/>
                  </a:lnTo>
                  <a:lnTo>
                    <a:pt x="253" y="35"/>
                  </a:lnTo>
                  <a:lnTo>
                    <a:pt x="267" y="55"/>
                  </a:lnTo>
                  <a:lnTo>
                    <a:pt x="279" y="76"/>
                  </a:lnTo>
                  <a:lnTo>
                    <a:pt x="285" y="100"/>
                  </a:lnTo>
                  <a:lnTo>
                    <a:pt x="286" y="130"/>
                  </a:lnTo>
                  <a:lnTo>
                    <a:pt x="283" y="156"/>
                  </a:lnTo>
                  <a:lnTo>
                    <a:pt x="279" y="179"/>
                  </a:lnTo>
                  <a:lnTo>
                    <a:pt x="272" y="197"/>
                  </a:lnTo>
                  <a:lnTo>
                    <a:pt x="265" y="211"/>
                  </a:lnTo>
                  <a:lnTo>
                    <a:pt x="258" y="221"/>
                  </a:lnTo>
                  <a:lnTo>
                    <a:pt x="248" y="228"/>
                  </a:lnTo>
                  <a:lnTo>
                    <a:pt x="230" y="239"/>
                  </a:lnTo>
                  <a:lnTo>
                    <a:pt x="215" y="249"/>
                  </a:lnTo>
                  <a:lnTo>
                    <a:pt x="202" y="260"/>
                  </a:lnTo>
                  <a:lnTo>
                    <a:pt x="194" y="274"/>
                  </a:lnTo>
                  <a:lnTo>
                    <a:pt x="188" y="289"/>
                  </a:lnTo>
                  <a:lnTo>
                    <a:pt x="188" y="309"/>
                  </a:lnTo>
                  <a:lnTo>
                    <a:pt x="185" y="328"/>
                  </a:lnTo>
                  <a:lnTo>
                    <a:pt x="181" y="335"/>
                  </a:lnTo>
                  <a:lnTo>
                    <a:pt x="174" y="342"/>
                  </a:lnTo>
                  <a:lnTo>
                    <a:pt x="164" y="347"/>
                  </a:lnTo>
                  <a:lnTo>
                    <a:pt x="148" y="349"/>
                  </a:lnTo>
                  <a:close/>
                </a:path>
              </a:pathLst>
            </a:custGeom>
            <a:solidFill>
              <a:srgbClr val="FF0000"/>
            </a:solidFill>
            <a:ln w="12700">
              <a:solidFill>
                <a:srgbClr val="000000"/>
              </a:solidFill>
              <a:prstDash val="solid"/>
              <a:round/>
              <a:headEnd/>
              <a:tailEnd/>
            </a:ln>
          </p:spPr>
          <p:txBody>
            <a:bodyPr/>
            <a:lstStyle/>
            <a:p>
              <a:endParaRPr lang="ja-JP" altLang="en-US"/>
            </a:p>
          </p:txBody>
        </p:sp>
        <p:sp>
          <p:nvSpPr>
            <p:cNvPr id="13450" name="Freeform 123"/>
            <p:cNvSpPr>
              <a:spLocks/>
            </p:cNvSpPr>
            <p:nvPr/>
          </p:nvSpPr>
          <p:spPr bwMode="auto">
            <a:xfrm>
              <a:off x="1030" y="2514"/>
              <a:ext cx="53" cy="22"/>
            </a:xfrm>
            <a:custGeom>
              <a:avLst/>
              <a:gdLst>
                <a:gd name="T0" fmla="*/ 1 w 104"/>
                <a:gd name="T1" fmla="*/ 1 h 44"/>
                <a:gd name="T2" fmla="*/ 1 w 104"/>
                <a:gd name="T3" fmla="*/ 1 h 44"/>
                <a:gd name="T4" fmla="*/ 1 w 104"/>
                <a:gd name="T5" fmla="*/ 1 h 44"/>
                <a:gd name="T6" fmla="*/ 1 w 104"/>
                <a:gd name="T7" fmla="*/ 1 h 44"/>
                <a:gd name="T8" fmla="*/ 1 w 104"/>
                <a:gd name="T9" fmla="*/ 1 h 44"/>
                <a:gd name="T10" fmla="*/ 1 w 104"/>
                <a:gd name="T11" fmla="*/ 1 h 44"/>
                <a:gd name="T12" fmla="*/ 1 w 104"/>
                <a:gd name="T13" fmla="*/ 1 h 44"/>
                <a:gd name="T14" fmla="*/ 1 w 104"/>
                <a:gd name="T15" fmla="*/ 1 h 44"/>
                <a:gd name="T16" fmla="*/ 1 w 104"/>
                <a:gd name="T17" fmla="*/ 1 h 44"/>
                <a:gd name="T18" fmla="*/ 1 w 104"/>
                <a:gd name="T19" fmla="*/ 1 h 44"/>
                <a:gd name="T20" fmla="*/ 0 w 104"/>
                <a:gd name="T21" fmla="*/ 1 h 44"/>
                <a:gd name="T22" fmla="*/ 1 w 104"/>
                <a:gd name="T23" fmla="*/ 1 h 44"/>
                <a:gd name="T24" fmla="*/ 1 w 104"/>
                <a:gd name="T25" fmla="*/ 1 h 44"/>
                <a:gd name="T26" fmla="*/ 1 w 104"/>
                <a:gd name="T27" fmla="*/ 1 h 44"/>
                <a:gd name="T28" fmla="*/ 1 w 104"/>
                <a:gd name="T29" fmla="*/ 1 h 44"/>
                <a:gd name="T30" fmla="*/ 1 w 104"/>
                <a:gd name="T31" fmla="*/ 0 h 44"/>
                <a:gd name="T32" fmla="*/ 1 w 104"/>
                <a:gd name="T33" fmla="*/ 1 h 44"/>
                <a:gd name="T34" fmla="*/ 1 w 104"/>
                <a:gd name="T35" fmla="*/ 1 h 44"/>
                <a:gd name="T36" fmla="*/ 1 w 104"/>
                <a:gd name="T37" fmla="*/ 1 h 44"/>
                <a:gd name="T38" fmla="*/ 1 w 104"/>
                <a:gd name="T39" fmla="*/ 1 h 44"/>
                <a:gd name="T40" fmla="*/ 1 w 104"/>
                <a:gd name="T41" fmla="*/ 1 h 44"/>
                <a:gd name="T42" fmla="*/ 1 w 104"/>
                <a:gd name="T43" fmla="*/ 1 h 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4" h="44">
                  <a:moveTo>
                    <a:pt x="104" y="21"/>
                  </a:moveTo>
                  <a:lnTo>
                    <a:pt x="103" y="26"/>
                  </a:lnTo>
                  <a:lnTo>
                    <a:pt x="101" y="30"/>
                  </a:lnTo>
                  <a:lnTo>
                    <a:pt x="89" y="37"/>
                  </a:lnTo>
                  <a:lnTo>
                    <a:pt x="73" y="42"/>
                  </a:lnTo>
                  <a:lnTo>
                    <a:pt x="52" y="44"/>
                  </a:lnTo>
                  <a:lnTo>
                    <a:pt x="31" y="42"/>
                  </a:lnTo>
                  <a:lnTo>
                    <a:pt x="15" y="37"/>
                  </a:lnTo>
                  <a:lnTo>
                    <a:pt x="5" y="30"/>
                  </a:lnTo>
                  <a:lnTo>
                    <a:pt x="1" y="26"/>
                  </a:lnTo>
                  <a:lnTo>
                    <a:pt x="0" y="21"/>
                  </a:lnTo>
                  <a:lnTo>
                    <a:pt x="1" y="16"/>
                  </a:lnTo>
                  <a:lnTo>
                    <a:pt x="5" y="12"/>
                  </a:lnTo>
                  <a:lnTo>
                    <a:pt x="15" y="5"/>
                  </a:lnTo>
                  <a:lnTo>
                    <a:pt x="31" y="2"/>
                  </a:lnTo>
                  <a:lnTo>
                    <a:pt x="50" y="0"/>
                  </a:lnTo>
                  <a:lnTo>
                    <a:pt x="71" y="2"/>
                  </a:lnTo>
                  <a:lnTo>
                    <a:pt x="87" y="5"/>
                  </a:lnTo>
                  <a:lnTo>
                    <a:pt x="99" y="12"/>
                  </a:lnTo>
                  <a:lnTo>
                    <a:pt x="103" y="16"/>
                  </a:lnTo>
                  <a:lnTo>
                    <a:pt x="104" y="2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51" name="Freeform 124"/>
            <p:cNvSpPr>
              <a:spLocks/>
            </p:cNvSpPr>
            <p:nvPr/>
          </p:nvSpPr>
          <p:spPr bwMode="auto">
            <a:xfrm>
              <a:off x="1032" y="2515"/>
              <a:ext cx="48" cy="103"/>
            </a:xfrm>
            <a:custGeom>
              <a:avLst/>
              <a:gdLst>
                <a:gd name="T0" fmla="*/ 1 w 96"/>
                <a:gd name="T1" fmla="*/ 1 h 206"/>
                <a:gd name="T2" fmla="*/ 1 w 96"/>
                <a:gd name="T3" fmla="*/ 1 h 206"/>
                <a:gd name="T4" fmla="*/ 1 w 96"/>
                <a:gd name="T5" fmla="*/ 1 h 206"/>
                <a:gd name="T6" fmla="*/ 1 w 96"/>
                <a:gd name="T7" fmla="*/ 1 h 206"/>
                <a:gd name="T8" fmla="*/ 1 w 96"/>
                <a:gd name="T9" fmla="*/ 1 h 206"/>
                <a:gd name="T10" fmla="*/ 1 w 96"/>
                <a:gd name="T11" fmla="*/ 1 h 206"/>
                <a:gd name="T12" fmla="*/ 1 w 96"/>
                <a:gd name="T13" fmla="*/ 1 h 206"/>
                <a:gd name="T14" fmla="*/ 1 w 96"/>
                <a:gd name="T15" fmla="*/ 1 h 206"/>
                <a:gd name="T16" fmla="*/ 1 w 96"/>
                <a:gd name="T17" fmla="*/ 1 h 206"/>
                <a:gd name="T18" fmla="*/ 1 w 96"/>
                <a:gd name="T19" fmla="*/ 1 h 206"/>
                <a:gd name="T20" fmla="*/ 1 w 96"/>
                <a:gd name="T21" fmla="*/ 1 h 206"/>
                <a:gd name="T22" fmla="*/ 1 w 96"/>
                <a:gd name="T23" fmla="*/ 1 h 206"/>
                <a:gd name="T24" fmla="*/ 1 w 96"/>
                <a:gd name="T25" fmla="*/ 1 h 206"/>
                <a:gd name="T26" fmla="*/ 1 w 96"/>
                <a:gd name="T27" fmla="*/ 1 h 206"/>
                <a:gd name="T28" fmla="*/ 1 w 96"/>
                <a:gd name="T29" fmla="*/ 1 h 206"/>
                <a:gd name="T30" fmla="*/ 1 w 96"/>
                <a:gd name="T31" fmla="*/ 1 h 206"/>
                <a:gd name="T32" fmla="*/ 1 w 96"/>
                <a:gd name="T33" fmla="*/ 1 h 206"/>
                <a:gd name="T34" fmla="*/ 1 w 96"/>
                <a:gd name="T35" fmla="*/ 1 h 206"/>
                <a:gd name="T36" fmla="*/ 1 w 96"/>
                <a:gd name="T37" fmla="*/ 1 h 206"/>
                <a:gd name="T38" fmla="*/ 1 w 96"/>
                <a:gd name="T39" fmla="*/ 1 h 206"/>
                <a:gd name="T40" fmla="*/ 1 w 96"/>
                <a:gd name="T41" fmla="*/ 1 h 206"/>
                <a:gd name="T42" fmla="*/ 1 w 96"/>
                <a:gd name="T43" fmla="*/ 1 h 206"/>
                <a:gd name="T44" fmla="*/ 1 w 96"/>
                <a:gd name="T45" fmla="*/ 1 h 206"/>
                <a:gd name="T46" fmla="*/ 1 w 96"/>
                <a:gd name="T47" fmla="*/ 1 h 206"/>
                <a:gd name="T48" fmla="*/ 1 w 96"/>
                <a:gd name="T49" fmla="*/ 1 h 206"/>
                <a:gd name="T50" fmla="*/ 1 w 96"/>
                <a:gd name="T51" fmla="*/ 1 h 206"/>
                <a:gd name="T52" fmla="*/ 1 w 96"/>
                <a:gd name="T53" fmla="*/ 1 h 206"/>
                <a:gd name="T54" fmla="*/ 1 w 96"/>
                <a:gd name="T55" fmla="*/ 1 h 206"/>
                <a:gd name="T56" fmla="*/ 1 w 96"/>
                <a:gd name="T57" fmla="*/ 1 h 206"/>
                <a:gd name="T58" fmla="*/ 1 w 96"/>
                <a:gd name="T59" fmla="*/ 1 h 206"/>
                <a:gd name="T60" fmla="*/ 1 w 96"/>
                <a:gd name="T61" fmla="*/ 1 h 206"/>
                <a:gd name="T62" fmla="*/ 1 w 96"/>
                <a:gd name="T63" fmla="*/ 1 h 206"/>
                <a:gd name="T64" fmla="*/ 1 w 96"/>
                <a:gd name="T65" fmla="*/ 1 h 206"/>
                <a:gd name="T66" fmla="*/ 1 w 96"/>
                <a:gd name="T67" fmla="*/ 1 h 206"/>
                <a:gd name="T68" fmla="*/ 1 w 96"/>
                <a:gd name="T69" fmla="*/ 1 h 206"/>
                <a:gd name="T70" fmla="*/ 1 w 96"/>
                <a:gd name="T71" fmla="*/ 1 h 206"/>
                <a:gd name="T72" fmla="*/ 1 w 96"/>
                <a:gd name="T73" fmla="*/ 1 h 206"/>
                <a:gd name="T74" fmla="*/ 1 w 96"/>
                <a:gd name="T75" fmla="*/ 1 h 206"/>
                <a:gd name="T76" fmla="*/ 1 w 96"/>
                <a:gd name="T77" fmla="*/ 1 h 206"/>
                <a:gd name="T78" fmla="*/ 1 w 96"/>
                <a:gd name="T79" fmla="*/ 1 h 206"/>
                <a:gd name="T80" fmla="*/ 0 w 96"/>
                <a:gd name="T81" fmla="*/ 1 h 206"/>
                <a:gd name="T82" fmla="*/ 1 w 96"/>
                <a:gd name="T83" fmla="*/ 1 h 206"/>
                <a:gd name="T84" fmla="*/ 1 w 96"/>
                <a:gd name="T85" fmla="*/ 1 h 20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6" h="206">
                  <a:moveTo>
                    <a:pt x="21" y="201"/>
                  </a:moveTo>
                  <a:lnTo>
                    <a:pt x="25" y="196"/>
                  </a:lnTo>
                  <a:lnTo>
                    <a:pt x="31" y="191"/>
                  </a:lnTo>
                  <a:lnTo>
                    <a:pt x="49" y="185"/>
                  </a:lnTo>
                  <a:lnTo>
                    <a:pt x="58" y="184"/>
                  </a:lnTo>
                  <a:lnTo>
                    <a:pt x="65" y="185"/>
                  </a:lnTo>
                  <a:lnTo>
                    <a:pt x="72" y="189"/>
                  </a:lnTo>
                  <a:lnTo>
                    <a:pt x="73" y="194"/>
                  </a:lnTo>
                  <a:lnTo>
                    <a:pt x="72" y="199"/>
                  </a:lnTo>
                  <a:lnTo>
                    <a:pt x="65" y="203"/>
                  </a:lnTo>
                  <a:lnTo>
                    <a:pt x="54" y="206"/>
                  </a:lnTo>
                  <a:lnTo>
                    <a:pt x="44" y="206"/>
                  </a:lnTo>
                  <a:lnTo>
                    <a:pt x="31" y="206"/>
                  </a:lnTo>
                  <a:lnTo>
                    <a:pt x="23" y="203"/>
                  </a:lnTo>
                  <a:lnTo>
                    <a:pt x="16" y="196"/>
                  </a:lnTo>
                  <a:lnTo>
                    <a:pt x="14" y="187"/>
                  </a:lnTo>
                  <a:lnTo>
                    <a:pt x="16" y="175"/>
                  </a:lnTo>
                  <a:lnTo>
                    <a:pt x="25" y="164"/>
                  </a:lnTo>
                  <a:lnTo>
                    <a:pt x="35" y="157"/>
                  </a:lnTo>
                  <a:lnTo>
                    <a:pt x="45" y="152"/>
                  </a:lnTo>
                  <a:lnTo>
                    <a:pt x="58" y="149"/>
                  </a:lnTo>
                  <a:lnTo>
                    <a:pt x="68" y="150"/>
                  </a:lnTo>
                  <a:lnTo>
                    <a:pt x="75" y="152"/>
                  </a:lnTo>
                  <a:lnTo>
                    <a:pt x="79" y="159"/>
                  </a:lnTo>
                  <a:lnTo>
                    <a:pt x="75" y="164"/>
                  </a:lnTo>
                  <a:lnTo>
                    <a:pt x="68" y="170"/>
                  </a:lnTo>
                  <a:lnTo>
                    <a:pt x="58" y="173"/>
                  </a:lnTo>
                  <a:lnTo>
                    <a:pt x="45" y="173"/>
                  </a:lnTo>
                  <a:lnTo>
                    <a:pt x="31" y="173"/>
                  </a:lnTo>
                  <a:lnTo>
                    <a:pt x="21" y="170"/>
                  </a:lnTo>
                  <a:lnTo>
                    <a:pt x="12" y="163"/>
                  </a:lnTo>
                  <a:lnTo>
                    <a:pt x="11" y="152"/>
                  </a:lnTo>
                  <a:lnTo>
                    <a:pt x="14" y="140"/>
                  </a:lnTo>
                  <a:lnTo>
                    <a:pt x="23" y="131"/>
                  </a:lnTo>
                  <a:lnTo>
                    <a:pt x="33" y="122"/>
                  </a:lnTo>
                  <a:lnTo>
                    <a:pt x="47" y="117"/>
                  </a:lnTo>
                  <a:lnTo>
                    <a:pt x="61" y="115"/>
                  </a:lnTo>
                  <a:lnTo>
                    <a:pt x="73" y="115"/>
                  </a:lnTo>
                  <a:lnTo>
                    <a:pt x="80" y="119"/>
                  </a:lnTo>
                  <a:lnTo>
                    <a:pt x="84" y="124"/>
                  </a:lnTo>
                  <a:lnTo>
                    <a:pt x="80" y="131"/>
                  </a:lnTo>
                  <a:lnTo>
                    <a:pt x="73" y="136"/>
                  </a:lnTo>
                  <a:lnTo>
                    <a:pt x="61" y="140"/>
                  </a:lnTo>
                  <a:lnTo>
                    <a:pt x="45" y="142"/>
                  </a:lnTo>
                  <a:lnTo>
                    <a:pt x="31" y="140"/>
                  </a:lnTo>
                  <a:lnTo>
                    <a:pt x="19" y="135"/>
                  </a:lnTo>
                  <a:lnTo>
                    <a:pt x="11" y="128"/>
                  </a:lnTo>
                  <a:lnTo>
                    <a:pt x="7" y="117"/>
                  </a:lnTo>
                  <a:lnTo>
                    <a:pt x="11" y="105"/>
                  </a:lnTo>
                  <a:lnTo>
                    <a:pt x="19" y="94"/>
                  </a:lnTo>
                  <a:lnTo>
                    <a:pt x="33" y="87"/>
                  </a:lnTo>
                  <a:lnTo>
                    <a:pt x="49" y="82"/>
                  </a:lnTo>
                  <a:lnTo>
                    <a:pt x="65" y="80"/>
                  </a:lnTo>
                  <a:lnTo>
                    <a:pt x="77" y="80"/>
                  </a:lnTo>
                  <a:lnTo>
                    <a:pt x="87" y="84"/>
                  </a:lnTo>
                  <a:lnTo>
                    <a:pt x="91" y="89"/>
                  </a:lnTo>
                  <a:lnTo>
                    <a:pt x="87" y="96"/>
                  </a:lnTo>
                  <a:lnTo>
                    <a:pt x="79" y="103"/>
                  </a:lnTo>
                  <a:lnTo>
                    <a:pt x="65" y="107"/>
                  </a:lnTo>
                  <a:lnTo>
                    <a:pt x="47" y="108"/>
                  </a:lnTo>
                  <a:lnTo>
                    <a:pt x="30" y="107"/>
                  </a:lnTo>
                  <a:lnTo>
                    <a:pt x="16" y="101"/>
                  </a:lnTo>
                  <a:lnTo>
                    <a:pt x="7" y="94"/>
                  </a:lnTo>
                  <a:lnTo>
                    <a:pt x="4" y="82"/>
                  </a:lnTo>
                  <a:lnTo>
                    <a:pt x="5" y="75"/>
                  </a:lnTo>
                  <a:lnTo>
                    <a:pt x="9" y="70"/>
                  </a:lnTo>
                  <a:lnTo>
                    <a:pt x="19" y="61"/>
                  </a:lnTo>
                  <a:lnTo>
                    <a:pt x="33" y="52"/>
                  </a:lnTo>
                  <a:lnTo>
                    <a:pt x="51" y="49"/>
                  </a:lnTo>
                  <a:lnTo>
                    <a:pt x="66" y="47"/>
                  </a:lnTo>
                  <a:lnTo>
                    <a:pt x="82" y="47"/>
                  </a:lnTo>
                  <a:lnTo>
                    <a:pt x="93" y="49"/>
                  </a:lnTo>
                  <a:lnTo>
                    <a:pt x="94" y="50"/>
                  </a:lnTo>
                  <a:lnTo>
                    <a:pt x="96" y="54"/>
                  </a:lnTo>
                  <a:lnTo>
                    <a:pt x="93" y="63"/>
                  </a:lnTo>
                  <a:lnTo>
                    <a:pt x="82" y="70"/>
                  </a:lnTo>
                  <a:lnTo>
                    <a:pt x="66" y="73"/>
                  </a:lnTo>
                  <a:lnTo>
                    <a:pt x="49" y="75"/>
                  </a:lnTo>
                  <a:lnTo>
                    <a:pt x="30" y="73"/>
                  </a:lnTo>
                  <a:lnTo>
                    <a:pt x="14" y="66"/>
                  </a:lnTo>
                  <a:lnTo>
                    <a:pt x="5" y="56"/>
                  </a:lnTo>
                  <a:lnTo>
                    <a:pt x="0" y="47"/>
                  </a:lnTo>
                  <a:lnTo>
                    <a:pt x="2" y="40"/>
                  </a:lnTo>
                  <a:lnTo>
                    <a:pt x="7" y="33"/>
                  </a:lnTo>
                  <a:lnTo>
                    <a:pt x="21" y="19"/>
                  </a:lnTo>
                  <a:lnTo>
                    <a:pt x="42" y="7"/>
                  </a:lnTo>
                  <a:lnTo>
                    <a:pt x="6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52" name="Freeform 125"/>
            <p:cNvSpPr>
              <a:spLocks/>
            </p:cNvSpPr>
            <p:nvPr/>
          </p:nvSpPr>
          <p:spPr bwMode="auto">
            <a:xfrm>
              <a:off x="1035" y="2475"/>
              <a:ext cx="48" cy="48"/>
            </a:xfrm>
            <a:custGeom>
              <a:avLst/>
              <a:gdLst>
                <a:gd name="T0" fmla="*/ 1 w 96"/>
                <a:gd name="T1" fmla="*/ 1 h 94"/>
                <a:gd name="T2" fmla="*/ 1 w 96"/>
                <a:gd name="T3" fmla="*/ 1 h 94"/>
                <a:gd name="T4" fmla="*/ 1 w 96"/>
                <a:gd name="T5" fmla="*/ 1 h 94"/>
                <a:gd name="T6" fmla="*/ 1 w 96"/>
                <a:gd name="T7" fmla="*/ 1 h 94"/>
                <a:gd name="T8" fmla="*/ 1 w 96"/>
                <a:gd name="T9" fmla="*/ 1 h 94"/>
                <a:gd name="T10" fmla="*/ 1 w 96"/>
                <a:gd name="T11" fmla="*/ 1 h 94"/>
                <a:gd name="T12" fmla="*/ 1 w 96"/>
                <a:gd name="T13" fmla="*/ 1 h 94"/>
                <a:gd name="T14" fmla="*/ 1 w 96"/>
                <a:gd name="T15" fmla="*/ 1 h 94"/>
                <a:gd name="T16" fmla="*/ 0 w 96"/>
                <a:gd name="T17" fmla="*/ 1 h 94"/>
                <a:gd name="T18" fmla="*/ 1 w 96"/>
                <a:gd name="T19" fmla="*/ 1 h 94"/>
                <a:gd name="T20" fmla="*/ 1 w 96"/>
                <a:gd name="T21" fmla="*/ 1 h 94"/>
                <a:gd name="T22" fmla="*/ 1 w 96"/>
                <a:gd name="T23" fmla="*/ 1 h 94"/>
                <a:gd name="T24" fmla="*/ 1 w 96"/>
                <a:gd name="T25" fmla="*/ 0 h 94"/>
                <a:gd name="T26" fmla="*/ 1 w 96"/>
                <a:gd name="T27" fmla="*/ 1 h 94"/>
                <a:gd name="T28" fmla="*/ 1 w 96"/>
                <a:gd name="T29" fmla="*/ 1 h 94"/>
                <a:gd name="T30" fmla="*/ 1 w 96"/>
                <a:gd name="T31" fmla="*/ 1 h 94"/>
                <a:gd name="T32" fmla="*/ 1 w 96"/>
                <a:gd name="T33" fmla="*/ 1 h 94"/>
                <a:gd name="T34" fmla="*/ 1 w 96"/>
                <a:gd name="T35" fmla="*/ 1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6" h="94">
                  <a:moveTo>
                    <a:pt x="96" y="47"/>
                  </a:moveTo>
                  <a:lnTo>
                    <a:pt x="93" y="66"/>
                  </a:lnTo>
                  <a:lnTo>
                    <a:pt x="82" y="80"/>
                  </a:lnTo>
                  <a:lnTo>
                    <a:pt x="67" y="91"/>
                  </a:lnTo>
                  <a:lnTo>
                    <a:pt x="47" y="94"/>
                  </a:lnTo>
                  <a:lnTo>
                    <a:pt x="30" y="91"/>
                  </a:lnTo>
                  <a:lnTo>
                    <a:pt x="14" y="80"/>
                  </a:lnTo>
                  <a:lnTo>
                    <a:pt x="4" y="66"/>
                  </a:lnTo>
                  <a:lnTo>
                    <a:pt x="0" y="47"/>
                  </a:lnTo>
                  <a:lnTo>
                    <a:pt x="4" y="28"/>
                  </a:lnTo>
                  <a:lnTo>
                    <a:pt x="14" y="14"/>
                  </a:lnTo>
                  <a:lnTo>
                    <a:pt x="30" y="3"/>
                  </a:lnTo>
                  <a:lnTo>
                    <a:pt x="47" y="0"/>
                  </a:lnTo>
                  <a:lnTo>
                    <a:pt x="67" y="3"/>
                  </a:lnTo>
                  <a:lnTo>
                    <a:pt x="82" y="14"/>
                  </a:lnTo>
                  <a:lnTo>
                    <a:pt x="93" y="28"/>
                  </a:lnTo>
                  <a:lnTo>
                    <a:pt x="96" y="47"/>
                  </a:lnTo>
                  <a:close/>
                </a:path>
              </a:pathLst>
            </a:custGeom>
            <a:solidFill>
              <a:srgbClr val="FF0000"/>
            </a:solidFill>
            <a:ln w="12700">
              <a:solidFill>
                <a:srgbClr val="000000"/>
              </a:solidFill>
              <a:prstDash val="solid"/>
              <a:round/>
              <a:headEnd/>
              <a:tailEnd/>
            </a:ln>
          </p:spPr>
          <p:txBody>
            <a:bodyPr/>
            <a:lstStyle/>
            <a:p>
              <a:endParaRPr lang="ja-JP" altLang="en-US"/>
            </a:p>
          </p:txBody>
        </p:sp>
        <p:sp>
          <p:nvSpPr>
            <p:cNvPr id="13453" name="Freeform 126"/>
            <p:cNvSpPr>
              <a:spLocks/>
            </p:cNvSpPr>
            <p:nvPr/>
          </p:nvSpPr>
          <p:spPr bwMode="auto">
            <a:xfrm>
              <a:off x="956" y="2316"/>
              <a:ext cx="18" cy="56"/>
            </a:xfrm>
            <a:custGeom>
              <a:avLst/>
              <a:gdLst>
                <a:gd name="T0" fmla="*/ 0 w 37"/>
                <a:gd name="T1" fmla="*/ 1 h 112"/>
                <a:gd name="T2" fmla="*/ 0 w 37"/>
                <a:gd name="T3" fmla="*/ 1 h 112"/>
                <a:gd name="T4" fmla="*/ 0 w 37"/>
                <a:gd name="T5" fmla="*/ 1 h 112"/>
                <a:gd name="T6" fmla="*/ 0 w 37"/>
                <a:gd name="T7" fmla="*/ 1 h 112"/>
                <a:gd name="T8" fmla="*/ 0 w 37"/>
                <a:gd name="T9" fmla="*/ 1 h 112"/>
                <a:gd name="T10" fmla="*/ 0 w 37"/>
                <a:gd name="T11" fmla="*/ 1 h 112"/>
                <a:gd name="T12" fmla="*/ 0 w 37"/>
                <a:gd name="T13" fmla="*/ 1 h 112"/>
                <a:gd name="T14" fmla="*/ 0 w 37"/>
                <a:gd name="T15" fmla="*/ 1 h 112"/>
                <a:gd name="T16" fmla="*/ 0 w 37"/>
                <a:gd name="T17" fmla="*/ 1 h 112"/>
                <a:gd name="T18" fmla="*/ 0 w 37"/>
                <a:gd name="T19" fmla="*/ 1 h 112"/>
                <a:gd name="T20" fmla="*/ 0 w 37"/>
                <a:gd name="T21" fmla="*/ 1 h 112"/>
                <a:gd name="T22" fmla="*/ 0 w 37"/>
                <a:gd name="T23" fmla="*/ 1 h 112"/>
                <a:gd name="T24" fmla="*/ 0 w 37"/>
                <a:gd name="T25" fmla="*/ 1 h 112"/>
                <a:gd name="T26" fmla="*/ 0 w 37"/>
                <a:gd name="T27" fmla="*/ 1 h 112"/>
                <a:gd name="T28" fmla="*/ 0 w 37"/>
                <a:gd name="T29" fmla="*/ 1 h 112"/>
                <a:gd name="T30" fmla="*/ 0 w 37"/>
                <a:gd name="T31" fmla="*/ 1 h 112"/>
                <a:gd name="T32" fmla="*/ 0 w 37"/>
                <a:gd name="T33" fmla="*/ 1 h 112"/>
                <a:gd name="T34" fmla="*/ 0 w 37"/>
                <a:gd name="T35" fmla="*/ 1 h 112"/>
                <a:gd name="T36" fmla="*/ 0 w 37"/>
                <a:gd name="T37" fmla="*/ 1 h 112"/>
                <a:gd name="T38" fmla="*/ 0 w 37"/>
                <a:gd name="T39" fmla="*/ 1 h 112"/>
                <a:gd name="T40" fmla="*/ 0 w 37"/>
                <a:gd name="T41" fmla="*/ 1 h 112"/>
                <a:gd name="T42" fmla="*/ 0 w 37"/>
                <a:gd name="T43" fmla="*/ 1 h 112"/>
                <a:gd name="T44" fmla="*/ 0 w 37"/>
                <a:gd name="T45" fmla="*/ 1 h 112"/>
                <a:gd name="T46" fmla="*/ 0 w 37"/>
                <a:gd name="T47" fmla="*/ 0 h 112"/>
                <a:gd name="T48" fmla="*/ 0 w 37"/>
                <a:gd name="T49" fmla="*/ 1 h 112"/>
                <a:gd name="T50" fmla="*/ 0 w 37"/>
                <a:gd name="T51" fmla="*/ 1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7" h="112">
                  <a:moveTo>
                    <a:pt x="24" y="3"/>
                  </a:moveTo>
                  <a:lnTo>
                    <a:pt x="23" y="7"/>
                  </a:lnTo>
                  <a:lnTo>
                    <a:pt x="12" y="21"/>
                  </a:lnTo>
                  <a:lnTo>
                    <a:pt x="5" y="40"/>
                  </a:lnTo>
                  <a:lnTo>
                    <a:pt x="2" y="52"/>
                  </a:lnTo>
                  <a:lnTo>
                    <a:pt x="0" y="66"/>
                  </a:lnTo>
                  <a:lnTo>
                    <a:pt x="0" y="84"/>
                  </a:lnTo>
                  <a:lnTo>
                    <a:pt x="2" y="105"/>
                  </a:lnTo>
                  <a:lnTo>
                    <a:pt x="5" y="110"/>
                  </a:lnTo>
                  <a:lnTo>
                    <a:pt x="9" y="112"/>
                  </a:lnTo>
                  <a:lnTo>
                    <a:pt x="12" y="110"/>
                  </a:lnTo>
                  <a:lnTo>
                    <a:pt x="14" y="105"/>
                  </a:lnTo>
                  <a:lnTo>
                    <a:pt x="12" y="86"/>
                  </a:lnTo>
                  <a:lnTo>
                    <a:pt x="12" y="70"/>
                  </a:lnTo>
                  <a:lnTo>
                    <a:pt x="14" y="56"/>
                  </a:lnTo>
                  <a:lnTo>
                    <a:pt x="16" y="44"/>
                  </a:lnTo>
                  <a:lnTo>
                    <a:pt x="23" y="28"/>
                  </a:lnTo>
                  <a:lnTo>
                    <a:pt x="33" y="14"/>
                  </a:lnTo>
                  <a:lnTo>
                    <a:pt x="35" y="10"/>
                  </a:lnTo>
                  <a:lnTo>
                    <a:pt x="37" y="5"/>
                  </a:lnTo>
                  <a:lnTo>
                    <a:pt x="33" y="2"/>
                  </a:lnTo>
                  <a:lnTo>
                    <a:pt x="30" y="0"/>
                  </a:lnTo>
                  <a:lnTo>
                    <a:pt x="2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54" name="Freeform 127"/>
            <p:cNvSpPr>
              <a:spLocks/>
            </p:cNvSpPr>
            <p:nvPr/>
          </p:nvSpPr>
          <p:spPr bwMode="auto">
            <a:xfrm>
              <a:off x="942" y="2326"/>
              <a:ext cx="10" cy="47"/>
            </a:xfrm>
            <a:custGeom>
              <a:avLst/>
              <a:gdLst>
                <a:gd name="T0" fmla="*/ 1 w 19"/>
                <a:gd name="T1" fmla="*/ 1 h 93"/>
                <a:gd name="T2" fmla="*/ 1 w 19"/>
                <a:gd name="T3" fmla="*/ 1 h 93"/>
                <a:gd name="T4" fmla="*/ 0 w 19"/>
                <a:gd name="T5" fmla="*/ 1 h 93"/>
                <a:gd name="T6" fmla="*/ 0 w 19"/>
                <a:gd name="T7" fmla="*/ 1 h 93"/>
                <a:gd name="T8" fmla="*/ 1 w 19"/>
                <a:gd name="T9" fmla="*/ 1 h 93"/>
                <a:gd name="T10" fmla="*/ 1 w 19"/>
                <a:gd name="T11" fmla="*/ 1 h 93"/>
                <a:gd name="T12" fmla="*/ 1 w 19"/>
                <a:gd name="T13" fmla="*/ 1 h 93"/>
                <a:gd name="T14" fmla="*/ 1 w 19"/>
                <a:gd name="T15" fmla="*/ 1 h 93"/>
                <a:gd name="T16" fmla="*/ 1 w 19"/>
                <a:gd name="T17" fmla="*/ 1 h 93"/>
                <a:gd name="T18" fmla="*/ 1 w 19"/>
                <a:gd name="T19" fmla="*/ 1 h 93"/>
                <a:gd name="T20" fmla="*/ 1 w 19"/>
                <a:gd name="T21" fmla="*/ 1 h 93"/>
                <a:gd name="T22" fmla="*/ 1 w 19"/>
                <a:gd name="T23" fmla="*/ 1 h 93"/>
                <a:gd name="T24" fmla="*/ 1 w 19"/>
                <a:gd name="T25" fmla="*/ 1 h 93"/>
                <a:gd name="T26" fmla="*/ 1 w 19"/>
                <a:gd name="T27" fmla="*/ 1 h 93"/>
                <a:gd name="T28" fmla="*/ 1 w 19"/>
                <a:gd name="T29" fmla="*/ 0 h 93"/>
                <a:gd name="T30" fmla="*/ 1 w 19"/>
                <a:gd name="T31" fmla="*/ 0 h 93"/>
                <a:gd name="T32" fmla="*/ 1 w 19"/>
                <a:gd name="T33" fmla="*/ 1 h 93"/>
                <a:gd name="T34" fmla="*/ 1 w 19"/>
                <a:gd name="T35" fmla="*/ 1 h 9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9" h="93">
                  <a:moveTo>
                    <a:pt x="7" y="3"/>
                  </a:moveTo>
                  <a:lnTo>
                    <a:pt x="4" y="19"/>
                  </a:lnTo>
                  <a:lnTo>
                    <a:pt x="0" y="40"/>
                  </a:lnTo>
                  <a:lnTo>
                    <a:pt x="0" y="65"/>
                  </a:lnTo>
                  <a:lnTo>
                    <a:pt x="2" y="87"/>
                  </a:lnTo>
                  <a:lnTo>
                    <a:pt x="5" y="91"/>
                  </a:lnTo>
                  <a:lnTo>
                    <a:pt x="9" y="93"/>
                  </a:lnTo>
                  <a:lnTo>
                    <a:pt x="14" y="89"/>
                  </a:lnTo>
                  <a:lnTo>
                    <a:pt x="14" y="84"/>
                  </a:lnTo>
                  <a:lnTo>
                    <a:pt x="12" y="63"/>
                  </a:lnTo>
                  <a:lnTo>
                    <a:pt x="12" y="42"/>
                  </a:lnTo>
                  <a:lnTo>
                    <a:pt x="14" y="23"/>
                  </a:lnTo>
                  <a:lnTo>
                    <a:pt x="19" y="7"/>
                  </a:lnTo>
                  <a:lnTo>
                    <a:pt x="19" y="2"/>
                  </a:lnTo>
                  <a:lnTo>
                    <a:pt x="16" y="0"/>
                  </a:lnTo>
                  <a:lnTo>
                    <a:pt x="11" y="0"/>
                  </a:lnTo>
                  <a:lnTo>
                    <a:pt x="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55" name="Freeform 128"/>
            <p:cNvSpPr>
              <a:spLocks/>
            </p:cNvSpPr>
            <p:nvPr/>
          </p:nvSpPr>
          <p:spPr bwMode="auto">
            <a:xfrm>
              <a:off x="965" y="2384"/>
              <a:ext cx="15" cy="14"/>
            </a:xfrm>
            <a:custGeom>
              <a:avLst/>
              <a:gdLst>
                <a:gd name="T0" fmla="*/ 0 w 32"/>
                <a:gd name="T1" fmla="*/ 1 h 28"/>
                <a:gd name="T2" fmla="*/ 0 w 32"/>
                <a:gd name="T3" fmla="*/ 1 h 28"/>
                <a:gd name="T4" fmla="*/ 0 w 32"/>
                <a:gd name="T5" fmla="*/ 1 h 28"/>
                <a:gd name="T6" fmla="*/ 0 w 32"/>
                <a:gd name="T7" fmla="*/ 1 h 28"/>
                <a:gd name="T8" fmla="*/ 0 w 32"/>
                <a:gd name="T9" fmla="*/ 1 h 28"/>
                <a:gd name="T10" fmla="*/ 0 w 32"/>
                <a:gd name="T11" fmla="*/ 1 h 28"/>
                <a:gd name="T12" fmla="*/ 0 w 32"/>
                <a:gd name="T13" fmla="*/ 1 h 28"/>
                <a:gd name="T14" fmla="*/ 0 w 32"/>
                <a:gd name="T15" fmla="*/ 1 h 28"/>
                <a:gd name="T16" fmla="*/ 0 w 32"/>
                <a:gd name="T17" fmla="*/ 1 h 28"/>
                <a:gd name="T18" fmla="*/ 0 w 32"/>
                <a:gd name="T19" fmla="*/ 1 h 28"/>
                <a:gd name="T20" fmla="*/ 0 w 32"/>
                <a:gd name="T21" fmla="*/ 1 h 28"/>
                <a:gd name="T22" fmla="*/ 0 w 32"/>
                <a:gd name="T23" fmla="*/ 1 h 28"/>
                <a:gd name="T24" fmla="*/ 0 w 32"/>
                <a:gd name="T25" fmla="*/ 1 h 28"/>
                <a:gd name="T26" fmla="*/ 0 w 32"/>
                <a:gd name="T27" fmla="*/ 1 h 28"/>
                <a:gd name="T28" fmla="*/ 0 w 32"/>
                <a:gd name="T29" fmla="*/ 1 h 28"/>
                <a:gd name="T30" fmla="*/ 0 w 32"/>
                <a:gd name="T31" fmla="*/ 1 h 28"/>
                <a:gd name="T32" fmla="*/ 0 w 32"/>
                <a:gd name="T33" fmla="*/ 0 h 28"/>
                <a:gd name="T34" fmla="*/ 0 w 32"/>
                <a:gd name="T35" fmla="*/ 1 h 28"/>
                <a:gd name="T36" fmla="*/ 0 w 32"/>
                <a:gd name="T37" fmla="*/ 1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2" h="28">
                  <a:moveTo>
                    <a:pt x="2" y="1"/>
                  </a:moveTo>
                  <a:lnTo>
                    <a:pt x="0" y="5"/>
                  </a:lnTo>
                  <a:lnTo>
                    <a:pt x="2" y="10"/>
                  </a:lnTo>
                  <a:lnTo>
                    <a:pt x="6" y="12"/>
                  </a:lnTo>
                  <a:lnTo>
                    <a:pt x="14" y="21"/>
                  </a:lnTo>
                  <a:lnTo>
                    <a:pt x="25" y="28"/>
                  </a:lnTo>
                  <a:lnTo>
                    <a:pt x="21" y="24"/>
                  </a:lnTo>
                  <a:lnTo>
                    <a:pt x="23" y="19"/>
                  </a:lnTo>
                  <a:lnTo>
                    <a:pt x="27" y="17"/>
                  </a:lnTo>
                  <a:lnTo>
                    <a:pt x="32" y="17"/>
                  </a:lnTo>
                  <a:lnTo>
                    <a:pt x="25" y="14"/>
                  </a:lnTo>
                  <a:lnTo>
                    <a:pt x="21" y="10"/>
                  </a:lnTo>
                  <a:lnTo>
                    <a:pt x="14" y="3"/>
                  </a:lnTo>
                  <a:lnTo>
                    <a:pt x="13" y="1"/>
                  </a:lnTo>
                  <a:lnTo>
                    <a:pt x="7" y="0"/>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56" name="Freeform 129"/>
            <p:cNvSpPr>
              <a:spLocks/>
            </p:cNvSpPr>
            <p:nvPr/>
          </p:nvSpPr>
          <p:spPr bwMode="auto">
            <a:xfrm>
              <a:off x="990" y="2423"/>
              <a:ext cx="10" cy="34"/>
            </a:xfrm>
            <a:custGeom>
              <a:avLst/>
              <a:gdLst>
                <a:gd name="T0" fmla="*/ 1 w 19"/>
                <a:gd name="T1" fmla="*/ 1 h 68"/>
                <a:gd name="T2" fmla="*/ 1 w 19"/>
                <a:gd name="T3" fmla="*/ 1 h 68"/>
                <a:gd name="T4" fmla="*/ 1 w 19"/>
                <a:gd name="T5" fmla="*/ 1 h 68"/>
                <a:gd name="T6" fmla="*/ 0 w 19"/>
                <a:gd name="T7" fmla="*/ 1 h 68"/>
                <a:gd name="T8" fmla="*/ 0 w 19"/>
                <a:gd name="T9" fmla="*/ 1 h 68"/>
                <a:gd name="T10" fmla="*/ 1 w 19"/>
                <a:gd name="T11" fmla="*/ 1 h 68"/>
                <a:gd name="T12" fmla="*/ 1 w 19"/>
                <a:gd name="T13" fmla="*/ 1 h 68"/>
                <a:gd name="T14" fmla="*/ 1 w 19"/>
                <a:gd name="T15" fmla="*/ 1 h 68"/>
                <a:gd name="T16" fmla="*/ 1 w 19"/>
                <a:gd name="T17" fmla="*/ 1 h 68"/>
                <a:gd name="T18" fmla="*/ 1 w 19"/>
                <a:gd name="T19" fmla="*/ 1 h 68"/>
                <a:gd name="T20" fmla="*/ 1 w 19"/>
                <a:gd name="T21" fmla="*/ 1 h 68"/>
                <a:gd name="T22" fmla="*/ 1 w 19"/>
                <a:gd name="T23" fmla="*/ 1 h 68"/>
                <a:gd name="T24" fmla="*/ 1 w 19"/>
                <a:gd name="T25" fmla="*/ 1 h 68"/>
                <a:gd name="T26" fmla="*/ 1 w 19"/>
                <a:gd name="T27" fmla="*/ 1 h 68"/>
                <a:gd name="T28" fmla="*/ 1 w 19"/>
                <a:gd name="T29" fmla="*/ 0 h 68"/>
                <a:gd name="T30" fmla="*/ 1 w 19"/>
                <a:gd name="T31" fmla="*/ 1 h 68"/>
                <a:gd name="T32" fmla="*/ 1 w 19"/>
                <a:gd name="T33" fmla="*/ 1 h 68"/>
                <a:gd name="T34" fmla="*/ 1 w 19"/>
                <a:gd name="T35" fmla="*/ 1 h 6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9" h="68">
                  <a:moveTo>
                    <a:pt x="7" y="5"/>
                  </a:moveTo>
                  <a:lnTo>
                    <a:pt x="4" y="15"/>
                  </a:lnTo>
                  <a:lnTo>
                    <a:pt x="2" y="28"/>
                  </a:lnTo>
                  <a:lnTo>
                    <a:pt x="0" y="45"/>
                  </a:lnTo>
                  <a:lnTo>
                    <a:pt x="0" y="63"/>
                  </a:lnTo>
                  <a:lnTo>
                    <a:pt x="4" y="66"/>
                  </a:lnTo>
                  <a:lnTo>
                    <a:pt x="7" y="68"/>
                  </a:lnTo>
                  <a:lnTo>
                    <a:pt x="11" y="66"/>
                  </a:lnTo>
                  <a:lnTo>
                    <a:pt x="12" y="61"/>
                  </a:lnTo>
                  <a:lnTo>
                    <a:pt x="12" y="43"/>
                  </a:lnTo>
                  <a:lnTo>
                    <a:pt x="14" y="29"/>
                  </a:lnTo>
                  <a:lnTo>
                    <a:pt x="18" y="17"/>
                  </a:lnTo>
                  <a:lnTo>
                    <a:pt x="19" y="8"/>
                  </a:lnTo>
                  <a:lnTo>
                    <a:pt x="19" y="3"/>
                  </a:lnTo>
                  <a:lnTo>
                    <a:pt x="14" y="0"/>
                  </a:lnTo>
                  <a:lnTo>
                    <a:pt x="11" y="1"/>
                  </a:lnTo>
                  <a:lnTo>
                    <a:pt x="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57" name="Freeform 130"/>
            <p:cNvSpPr>
              <a:spLocks/>
            </p:cNvSpPr>
            <p:nvPr/>
          </p:nvSpPr>
          <p:spPr bwMode="auto">
            <a:xfrm>
              <a:off x="1006" y="2411"/>
              <a:ext cx="16" cy="57"/>
            </a:xfrm>
            <a:custGeom>
              <a:avLst/>
              <a:gdLst>
                <a:gd name="T0" fmla="*/ 0 w 33"/>
                <a:gd name="T1" fmla="*/ 1 h 114"/>
                <a:gd name="T2" fmla="*/ 0 w 33"/>
                <a:gd name="T3" fmla="*/ 1 h 114"/>
                <a:gd name="T4" fmla="*/ 0 w 33"/>
                <a:gd name="T5" fmla="*/ 1 h 114"/>
                <a:gd name="T6" fmla="*/ 0 w 33"/>
                <a:gd name="T7" fmla="*/ 1 h 114"/>
                <a:gd name="T8" fmla="*/ 0 w 33"/>
                <a:gd name="T9" fmla="*/ 1 h 114"/>
                <a:gd name="T10" fmla="*/ 0 w 33"/>
                <a:gd name="T11" fmla="*/ 1 h 114"/>
                <a:gd name="T12" fmla="*/ 0 w 33"/>
                <a:gd name="T13" fmla="*/ 1 h 114"/>
                <a:gd name="T14" fmla="*/ 0 w 33"/>
                <a:gd name="T15" fmla="*/ 1 h 114"/>
                <a:gd name="T16" fmla="*/ 0 w 33"/>
                <a:gd name="T17" fmla="*/ 1 h 114"/>
                <a:gd name="T18" fmla="*/ 0 w 33"/>
                <a:gd name="T19" fmla="*/ 1 h 114"/>
                <a:gd name="T20" fmla="*/ 0 w 33"/>
                <a:gd name="T21" fmla="*/ 1 h 114"/>
                <a:gd name="T22" fmla="*/ 0 w 33"/>
                <a:gd name="T23" fmla="*/ 1 h 114"/>
                <a:gd name="T24" fmla="*/ 0 w 33"/>
                <a:gd name="T25" fmla="*/ 1 h 114"/>
                <a:gd name="T26" fmla="*/ 0 w 33"/>
                <a:gd name="T27" fmla="*/ 1 h 114"/>
                <a:gd name="T28" fmla="*/ 0 w 33"/>
                <a:gd name="T29" fmla="*/ 1 h 114"/>
                <a:gd name="T30" fmla="*/ 0 w 33"/>
                <a:gd name="T31" fmla="*/ 1 h 114"/>
                <a:gd name="T32" fmla="*/ 0 w 33"/>
                <a:gd name="T33" fmla="*/ 1 h 114"/>
                <a:gd name="T34" fmla="*/ 0 w 33"/>
                <a:gd name="T35" fmla="*/ 1 h 114"/>
                <a:gd name="T36" fmla="*/ 0 w 33"/>
                <a:gd name="T37" fmla="*/ 1 h 114"/>
                <a:gd name="T38" fmla="*/ 0 w 33"/>
                <a:gd name="T39" fmla="*/ 0 h 114"/>
                <a:gd name="T40" fmla="*/ 0 w 33"/>
                <a:gd name="T41" fmla="*/ 1 h 114"/>
                <a:gd name="T42" fmla="*/ 0 w 33"/>
                <a:gd name="T43" fmla="*/ 1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3" h="114">
                  <a:moveTo>
                    <a:pt x="21" y="4"/>
                  </a:moveTo>
                  <a:lnTo>
                    <a:pt x="10" y="23"/>
                  </a:lnTo>
                  <a:lnTo>
                    <a:pt x="3" y="44"/>
                  </a:lnTo>
                  <a:lnTo>
                    <a:pt x="1" y="56"/>
                  </a:lnTo>
                  <a:lnTo>
                    <a:pt x="0" y="70"/>
                  </a:lnTo>
                  <a:lnTo>
                    <a:pt x="0" y="88"/>
                  </a:lnTo>
                  <a:lnTo>
                    <a:pt x="1" y="109"/>
                  </a:lnTo>
                  <a:lnTo>
                    <a:pt x="3" y="112"/>
                  </a:lnTo>
                  <a:lnTo>
                    <a:pt x="8" y="114"/>
                  </a:lnTo>
                  <a:lnTo>
                    <a:pt x="12" y="112"/>
                  </a:lnTo>
                  <a:lnTo>
                    <a:pt x="14" y="109"/>
                  </a:lnTo>
                  <a:lnTo>
                    <a:pt x="12" y="89"/>
                  </a:lnTo>
                  <a:lnTo>
                    <a:pt x="12" y="72"/>
                  </a:lnTo>
                  <a:lnTo>
                    <a:pt x="14" y="58"/>
                  </a:lnTo>
                  <a:lnTo>
                    <a:pt x="15" y="47"/>
                  </a:lnTo>
                  <a:lnTo>
                    <a:pt x="21" y="28"/>
                  </a:lnTo>
                  <a:lnTo>
                    <a:pt x="31" y="11"/>
                  </a:lnTo>
                  <a:lnTo>
                    <a:pt x="33" y="5"/>
                  </a:lnTo>
                  <a:lnTo>
                    <a:pt x="31" y="2"/>
                  </a:lnTo>
                  <a:lnTo>
                    <a:pt x="26" y="0"/>
                  </a:lnTo>
                  <a:lnTo>
                    <a:pt x="2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58" name="Freeform 131"/>
            <p:cNvSpPr>
              <a:spLocks/>
            </p:cNvSpPr>
            <p:nvPr/>
          </p:nvSpPr>
          <p:spPr bwMode="auto">
            <a:xfrm>
              <a:off x="1009" y="2484"/>
              <a:ext cx="7" cy="33"/>
            </a:xfrm>
            <a:custGeom>
              <a:avLst/>
              <a:gdLst>
                <a:gd name="T0" fmla="*/ 1 w 14"/>
                <a:gd name="T1" fmla="*/ 0 h 67"/>
                <a:gd name="T2" fmla="*/ 1 w 14"/>
                <a:gd name="T3" fmla="*/ 0 h 67"/>
                <a:gd name="T4" fmla="*/ 1 w 14"/>
                <a:gd name="T5" fmla="*/ 0 h 67"/>
                <a:gd name="T6" fmla="*/ 1 w 14"/>
                <a:gd name="T7" fmla="*/ 0 h 67"/>
                <a:gd name="T8" fmla="*/ 1 w 14"/>
                <a:gd name="T9" fmla="*/ 0 h 67"/>
                <a:gd name="T10" fmla="*/ 1 w 14"/>
                <a:gd name="T11" fmla="*/ 0 h 67"/>
                <a:gd name="T12" fmla="*/ 1 w 14"/>
                <a:gd name="T13" fmla="*/ 0 h 67"/>
                <a:gd name="T14" fmla="*/ 0 w 14"/>
                <a:gd name="T15" fmla="*/ 0 h 67"/>
                <a:gd name="T16" fmla="*/ 1 w 14"/>
                <a:gd name="T17" fmla="*/ 0 h 67"/>
                <a:gd name="T18" fmla="*/ 1 w 14"/>
                <a:gd name="T19" fmla="*/ 0 h 67"/>
                <a:gd name="T20" fmla="*/ 1 w 14"/>
                <a:gd name="T21" fmla="*/ 0 h 67"/>
                <a:gd name="T22" fmla="*/ 1 w 14"/>
                <a:gd name="T23" fmla="*/ 0 h 67"/>
                <a:gd name="T24" fmla="*/ 1 w 14"/>
                <a:gd name="T25" fmla="*/ 0 h 67"/>
                <a:gd name="T26" fmla="*/ 1 w 14"/>
                <a:gd name="T27" fmla="*/ 0 h 67"/>
                <a:gd name="T28" fmla="*/ 1 w 14"/>
                <a:gd name="T29" fmla="*/ 0 h 67"/>
                <a:gd name="T30" fmla="*/ 1 w 14"/>
                <a:gd name="T31" fmla="*/ 0 h 67"/>
                <a:gd name="T32" fmla="*/ 1 w 14"/>
                <a:gd name="T33" fmla="*/ 0 h 67"/>
                <a:gd name="T34" fmla="*/ 1 w 14"/>
                <a:gd name="T35" fmla="*/ 0 h 67"/>
                <a:gd name="T36" fmla="*/ 1 w 14"/>
                <a:gd name="T37" fmla="*/ 0 h 67"/>
                <a:gd name="T38" fmla="*/ 1 w 14"/>
                <a:gd name="T39" fmla="*/ 0 h 6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4" h="67">
                  <a:moveTo>
                    <a:pt x="7" y="0"/>
                  </a:moveTo>
                  <a:lnTo>
                    <a:pt x="3" y="2"/>
                  </a:lnTo>
                  <a:lnTo>
                    <a:pt x="1" y="7"/>
                  </a:lnTo>
                  <a:lnTo>
                    <a:pt x="1" y="11"/>
                  </a:lnTo>
                  <a:lnTo>
                    <a:pt x="1" y="18"/>
                  </a:lnTo>
                  <a:lnTo>
                    <a:pt x="1" y="32"/>
                  </a:lnTo>
                  <a:lnTo>
                    <a:pt x="1" y="48"/>
                  </a:lnTo>
                  <a:lnTo>
                    <a:pt x="0" y="60"/>
                  </a:lnTo>
                  <a:lnTo>
                    <a:pt x="1" y="63"/>
                  </a:lnTo>
                  <a:lnTo>
                    <a:pt x="5" y="67"/>
                  </a:lnTo>
                  <a:lnTo>
                    <a:pt x="10" y="65"/>
                  </a:lnTo>
                  <a:lnTo>
                    <a:pt x="12" y="62"/>
                  </a:lnTo>
                  <a:lnTo>
                    <a:pt x="14" y="48"/>
                  </a:lnTo>
                  <a:lnTo>
                    <a:pt x="14" y="32"/>
                  </a:lnTo>
                  <a:lnTo>
                    <a:pt x="14" y="16"/>
                  </a:lnTo>
                  <a:lnTo>
                    <a:pt x="14" y="11"/>
                  </a:lnTo>
                  <a:lnTo>
                    <a:pt x="14" y="6"/>
                  </a:lnTo>
                  <a:lnTo>
                    <a:pt x="12"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59" name="Freeform 132"/>
            <p:cNvSpPr>
              <a:spLocks/>
            </p:cNvSpPr>
            <p:nvPr/>
          </p:nvSpPr>
          <p:spPr bwMode="auto">
            <a:xfrm>
              <a:off x="1097" y="2491"/>
              <a:ext cx="7" cy="15"/>
            </a:xfrm>
            <a:custGeom>
              <a:avLst/>
              <a:gdLst>
                <a:gd name="T0" fmla="*/ 1 w 14"/>
                <a:gd name="T1" fmla="*/ 1 h 30"/>
                <a:gd name="T2" fmla="*/ 1 w 14"/>
                <a:gd name="T3" fmla="*/ 1 h 30"/>
                <a:gd name="T4" fmla="*/ 1 w 14"/>
                <a:gd name="T5" fmla="*/ 1 h 30"/>
                <a:gd name="T6" fmla="*/ 0 w 14"/>
                <a:gd name="T7" fmla="*/ 1 h 30"/>
                <a:gd name="T8" fmla="*/ 0 w 14"/>
                <a:gd name="T9" fmla="*/ 1 h 30"/>
                <a:gd name="T10" fmla="*/ 0 w 14"/>
                <a:gd name="T11" fmla="*/ 1 h 30"/>
                <a:gd name="T12" fmla="*/ 0 w 14"/>
                <a:gd name="T13" fmla="*/ 1 h 30"/>
                <a:gd name="T14" fmla="*/ 1 w 14"/>
                <a:gd name="T15" fmla="*/ 1 h 30"/>
                <a:gd name="T16" fmla="*/ 1 w 14"/>
                <a:gd name="T17" fmla="*/ 1 h 30"/>
                <a:gd name="T18" fmla="*/ 1 w 14"/>
                <a:gd name="T19" fmla="*/ 1 h 30"/>
                <a:gd name="T20" fmla="*/ 1 w 14"/>
                <a:gd name="T21" fmla="*/ 1 h 30"/>
                <a:gd name="T22" fmla="*/ 1 w 14"/>
                <a:gd name="T23" fmla="*/ 1 h 30"/>
                <a:gd name="T24" fmla="*/ 1 w 14"/>
                <a:gd name="T25" fmla="*/ 1 h 30"/>
                <a:gd name="T26" fmla="*/ 1 w 14"/>
                <a:gd name="T27" fmla="*/ 1 h 30"/>
                <a:gd name="T28" fmla="*/ 1 w 14"/>
                <a:gd name="T29" fmla="*/ 1 h 30"/>
                <a:gd name="T30" fmla="*/ 1 w 14"/>
                <a:gd name="T31" fmla="*/ 1 h 30"/>
                <a:gd name="T32" fmla="*/ 1 w 14"/>
                <a:gd name="T33" fmla="*/ 1 h 30"/>
                <a:gd name="T34" fmla="*/ 1 w 14"/>
                <a:gd name="T35" fmla="*/ 1 h 30"/>
                <a:gd name="T36" fmla="*/ 1 w 14"/>
                <a:gd name="T37" fmla="*/ 0 h 30"/>
                <a:gd name="T38" fmla="*/ 1 w 14"/>
                <a:gd name="T39" fmla="*/ 1 h 30"/>
                <a:gd name="T40" fmla="*/ 1 w 14"/>
                <a:gd name="T41" fmla="*/ 1 h 30"/>
                <a:gd name="T42" fmla="*/ 1 w 14"/>
                <a:gd name="T43" fmla="*/ 1 h 3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30">
                  <a:moveTo>
                    <a:pt x="2" y="6"/>
                  </a:moveTo>
                  <a:lnTo>
                    <a:pt x="2" y="7"/>
                  </a:lnTo>
                  <a:lnTo>
                    <a:pt x="0" y="18"/>
                  </a:lnTo>
                  <a:lnTo>
                    <a:pt x="0" y="23"/>
                  </a:lnTo>
                  <a:lnTo>
                    <a:pt x="0" y="25"/>
                  </a:lnTo>
                  <a:lnTo>
                    <a:pt x="2" y="28"/>
                  </a:lnTo>
                  <a:lnTo>
                    <a:pt x="6" y="30"/>
                  </a:lnTo>
                  <a:lnTo>
                    <a:pt x="11" y="28"/>
                  </a:lnTo>
                  <a:lnTo>
                    <a:pt x="13" y="25"/>
                  </a:lnTo>
                  <a:lnTo>
                    <a:pt x="14" y="16"/>
                  </a:lnTo>
                  <a:lnTo>
                    <a:pt x="14" y="13"/>
                  </a:lnTo>
                  <a:lnTo>
                    <a:pt x="14" y="9"/>
                  </a:lnTo>
                  <a:lnTo>
                    <a:pt x="14" y="4"/>
                  </a:lnTo>
                  <a:lnTo>
                    <a:pt x="9" y="0"/>
                  </a:lnTo>
                  <a:lnTo>
                    <a:pt x="6" y="2"/>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60" name="Freeform 133"/>
            <p:cNvSpPr>
              <a:spLocks/>
            </p:cNvSpPr>
            <p:nvPr/>
          </p:nvSpPr>
          <p:spPr bwMode="auto">
            <a:xfrm>
              <a:off x="1098" y="2430"/>
              <a:ext cx="22" cy="41"/>
            </a:xfrm>
            <a:custGeom>
              <a:avLst/>
              <a:gdLst>
                <a:gd name="T0" fmla="*/ 1 w 44"/>
                <a:gd name="T1" fmla="*/ 1 h 82"/>
                <a:gd name="T2" fmla="*/ 1 w 44"/>
                <a:gd name="T3" fmla="*/ 1 h 82"/>
                <a:gd name="T4" fmla="*/ 1 w 44"/>
                <a:gd name="T5" fmla="*/ 1 h 82"/>
                <a:gd name="T6" fmla="*/ 1 w 44"/>
                <a:gd name="T7" fmla="*/ 1 h 82"/>
                <a:gd name="T8" fmla="*/ 1 w 44"/>
                <a:gd name="T9" fmla="*/ 1 h 82"/>
                <a:gd name="T10" fmla="*/ 0 w 44"/>
                <a:gd name="T11" fmla="*/ 1 h 82"/>
                <a:gd name="T12" fmla="*/ 0 w 44"/>
                <a:gd name="T13" fmla="*/ 1 h 82"/>
                <a:gd name="T14" fmla="*/ 0 w 44"/>
                <a:gd name="T15" fmla="*/ 1 h 82"/>
                <a:gd name="T16" fmla="*/ 1 w 44"/>
                <a:gd name="T17" fmla="*/ 1 h 82"/>
                <a:gd name="T18" fmla="*/ 1 w 44"/>
                <a:gd name="T19" fmla="*/ 1 h 82"/>
                <a:gd name="T20" fmla="*/ 1 w 44"/>
                <a:gd name="T21" fmla="*/ 1 h 82"/>
                <a:gd name="T22" fmla="*/ 1 w 44"/>
                <a:gd name="T23" fmla="*/ 1 h 82"/>
                <a:gd name="T24" fmla="*/ 1 w 44"/>
                <a:gd name="T25" fmla="*/ 1 h 82"/>
                <a:gd name="T26" fmla="*/ 1 w 44"/>
                <a:gd name="T27" fmla="*/ 1 h 82"/>
                <a:gd name="T28" fmla="*/ 1 w 44"/>
                <a:gd name="T29" fmla="*/ 1 h 82"/>
                <a:gd name="T30" fmla="*/ 1 w 44"/>
                <a:gd name="T31" fmla="*/ 1 h 82"/>
                <a:gd name="T32" fmla="*/ 1 w 44"/>
                <a:gd name="T33" fmla="*/ 1 h 82"/>
                <a:gd name="T34" fmla="*/ 1 w 44"/>
                <a:gd name="T35" fmla="*/ 1 h 82"/>
                <a:gd name="T36" fmla="*/ 1 w 44"/>
                <a:gd name="T37" fmla="*/ 1 h 82"/>
                <a:gd name="T38" fmla="*/ 1 w 44"/>
                <a:gd name="T39" fmla="*/ 1 h 82"/>
                <a:gd name="T40" fmla="*/ 1 w 44"/>
                <a:gd name="T41" fmla="*/ 0 h 82"/>
                <a:gd name="T42" fmla="*/ 1 w 44"/>
                <a:gd name="T43" fmla="*/ 1 h 82"/>
                <a:gd name="T44" fmla="*/ 1 w 44"/>
                <a:gd name="T45" fmla="*/ 1 h 8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4" h="82">
                  <a:moveTo>
                    <a:pt x="33" y="1"/>
                  </a:moveTo>
                  <a:lnTo>
                    <a:pt x="24" y="12"/>
                  </a:lnTo>
                  <a:lnTo>
                    <a:pt x="17" y="21"/>
                  </a:lnTo>
                  <a:lnTo>
                    <a:pt x="7" y="40"/>
                  </a:lnTo>
                  <a:lnTo>
                    <a:pt x="3" y="56"/>
                  </a:lnTo>
                  <a:lnTo>
                    <a:pt x="0" y="72"/>
                  </a:lnTo>
                  <a:lnTo>
                    <a:pt x="0" y="75"/>
                  </a:lnTo>
                  <a:lnTo>
                    <a:pt x="0" y="77"/>
                  </a:lnTo>
                  <a:lnTo>
                    <a:pt x="2" y="80"/>
                  </a:lnTo>
                  <a:lnTo>
                    <a:pt x="5" y="82"/>
                  </a:lnTo>
                  <a:lnTo>
                    <a:pt x="10" y="82"/>
                  </a:lnTo>
                  <a:lnTo>
                    <a:pt x="12" y="79"/>
                  </a:lnTo>
                  <a:lnTo>
                    <a:pt x="12" y="73"/>
                  </a:lnTo>
                  <a:lnTo>
                    <a:pt x="14" y="59"/>
                  </a:lnTo>
                  <a:lnTo>
                    <a:pt x="19" y="43"/>
                  </a:lnTo>
                  <a:lnTo>
                    <a:pt x="28" y="28"/>
                  </a:lnTo>
                  <a:lnTo>
                    <a:pt x="42" y="10"/>
                  </a:lnTo>
                  <a:lnTo>
                    <a:pt x="44" y="7"/>
                  </a:lnTo>
                  <a:lnTo>
                    <a:pt x="42" y="1"/>
                  </a:lnTo>
                  <a:lnTo>
                    <a:pt x="37" y="0"/>
                  </a:lnTo>
                  <a:lnTo>
                    <a:pt x="3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61" name="Freeform 134"/>
            <p:cNvSpPr>
              <a:spLocks/>
            </p:cNvSpPr>
            <p:nvPr/>
          </p:nvSpPr>
          <p:spPr bwMode="auto">
            <a:xfrm>
              <a:off x="1134" y="2314"/>
              <a:ext cx="20" cy="85"/>
            </a:xfrm>
            <a:custGeom>
              <a:avLst/>
              <a:gdLst>
                <a:gd name="T0" fmla="*/ 0 w 41"/>
                <a:gd name="T1" fmla="*/ 1 h 170"/>
                <a:gd name="T2" fmla="*/ 0 w 41"/>
                <a:gd name="T3" fmla="*/ 1 h 170"/>
                <a:gd name="T4" fmla="*/ 0 w 41"/>
                <a:gd name="T5" fmla="*/ 1 h 170"/>
                <a:gd name="T6" fmla="*/ 0 w 41"/>
                <a:gd name="T7" fmla="*/ 1 h 170"/>
                <a:gd name="T8" fmla="*/ 0 w 41"/>
                <a:gd name="T9" fmla="*/ 1 h 170"/>
                <a:gd name="T10" fmla="*/ 0 w 41"/>
                <a:gd name="T11" fmla="*/ 1 h 170"/>
                <a:gd name="T12" fmla="*/ 0 w 41"/>
                <a:gd name="T13" fmla="*/ 1 h 170"/>
                <a:gd name="T14" fmla="*/ 0 w 41"/>
                <a:gd name="T15" fmla="*/ 1 h 170"/>
                <a:gd name="T16" fmla="*/ 0 w 41"/>
                <a:gd name="T17" fmla="*/ 1 h 170"/>
                <a:gd name="T18" fmla="*/ 0 w 41"/>
                <a:gd name="T19" fmla="*/ 1 h 170"/>
                <a:gd name="T20" fmla="*/ 0 w 41"/>
                <a:gd name="T21" fmla="*/ 1 h 170"/>
                <a:gd name="T22" fmla="*/ 0 w 41"/>
                <a:gd name="T23" fmla="*/ 1 h 170"/>
                <a:gd name="T24" fmla="*/ 0 w 41"/>
                <a:gd name="T25" fmla="*/ 1 h 170"/>
                <a:gd name="T26" fmla="*/ 0 w 41"/>
                <a:gd name="T27" fmla="*/ 1 h 170"/>
                <a:gd name="T28" fmla="*/ 0 w 41"/>
                <a:gd name="T29" fmla="*/ 1 h 170"/>
                <a:gd name="T30" fmla="*/ 0 w 41"/>
                <a:gd name="T31" fmla="*/ 1 h 170"/>
                <a:gd name="T32" fmla="*/ 0 w 41"/>
                <a:gd name="T33" fmla="*/ 1 h 170"/>
                <a:gd name="T34" fmla="*/ 0 w 41"/>
                <a:gd name="T35" fmla="*/ 1 h 170"/>
                <a:gd name="T36" fmla="*/ 0 w 41"/>
                <a:gd name="T37" fmla="*/ 1 h 170"/>
                <a:gd name="T38" fmla="*/ 0 w 41"/>
                <a:gd name="T39" fmla="*/ 1 h 170"/>
                <a:gd name="T40" fmla="*/ 0 w 41"/>
                <a:gd name="T41" fmla="*/ 1 h 170"/>
                <a:gd name="T42" fmla="*/ 0 w 41"/>
                <a:gd name="T43" fmla="*/ 1 h 170"/>
                <a:gd name="T44" fmla="*/ 0 w 41"/>
                <a:gd name="T45" fmla="*/ 1 h 170"/>
                <a:gd name="T46" fmla="*/ 0 w 41"/>
                <a:gd name="T47" fmla="*/ 0 h 170"/>
                <a:gd name="T48" fmla="*/ 0 w 41"/>
                <a:gd name="T49" fmla="*/ 1 h 170"/>
                <a:gd name="T50" fmla="*/ 0 w 41"/>
                <a:gd name="T51" fmla="*/ 1 h 1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1" h="170">
                  <a:moveTo>
                    <a:pt x="2" y="2"/>
                  </a:moveTo>
                  <a:lnTo>
                    <a:pt x="0" y="7"/>
                  </a:lnTo>
                  <a:lnTo>
                    <a:pt x="2" y="11"/>
                  </a:lnTo>
                  <a:lnTo>
                    <a:pt x="16" y="28"/>
                  </a:lnTo>
                  <a:lnTo>
                    <a:pt x="25" y="48"/>
                  </a:lnTo>
                  <a:lnTo>
                    <a:pt x="28" y="69"/>
                  </a:lnTo>
                  <a:lnTo>
                    <a:pt x="28" y="90"/>
                  </a:lnTo>
                  <a:lnTo>
                    <a:pt x="25" y="111"/>
                  </a:lnTo>
                  <a:lnTo>
                    <a:pt x="20" y="132"/>
                  </a:lnTo>
                  <a:lnTo>
                    <a:pt x="14" y="148"/>
                  </a:lnTo>
                  <a:lnTo>
                    <a:pt x="9" y="162"/>
                  </a:lnTo>
                  <a:lnTo>
                    <a:pt x="9" y="167"/>
                  </a:lnTo>
                  <a:lnTo>
                    <a:pt x="13" y="170"/>
                  </a:lnTo>
                  <a:lnTo>
                    <a:pt x="18" y="170"/>
                  </a:lnTo>
                  <a:lnTo>
                    <a:pt x="21" y="167"/>
                  </a:lnTo>
                  <a:lnTo>
                    <a:pt x="27" y="151"/>
                  </a:lnTo>
                  <a:lnTo>
                    <a:pt x="32" y="133"/>
                  </a:lnTo>
                  <a:lnTo>
                    <a:pt x="37" y="112"/>
                  </a:lnTo>
                  <a:lnTo>
                    <a:pt x="41" y="90"/>
                  </a:lnTo>
                  <a:lnTo>
                    <a:pt x="41" y="67"/>
                  </a:lnTo>
                  <a:lnTo>
                    <a:pt x="35" y="42"/>
                  </a:lnTo>
                  <a:lnTo>
                    <a:pt x="27" y="21"/>
                  </a:lnTo>
                  <a:lnTo>
                    <a:pt x="11" y="2"/>
                  </a:lnTo>
                  <a:lnTo>
                    <a:pt x="7"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62" name="Freeform 135"/>
            <p:cNvSpPr>
              <a:spLocks/>
            </p:cNvSpPr>
            <p:nvPr/>
          </p:nvSpPr>
          <p:spPr bwMode="auto">
            <a:xfrm>
              <a:off x="1160" y="2350"/>
              <a:ext cx="9" cy="37"/>
            </a:xfrm>
            <a:custGeom>
              <a:avLst/>
              <a:gdLst>
                <a:gd name="T0" fmla="*/ 1 w 17"/>
                <a:gd name="T1" fmla="*/ 0 h 74"/>
                <a:gd name="T2" fmla="*/ 1 w 17"/>
                <a:gd name="T3" fmla="*/ 1 h 74"/>
                <a:gd name="T4" fmla="*/ 1 w 17"/>
                <a:gd name="T5" fmla="*/ 1 h 74"/>
                <a:gd name="T6" fmla="*/ 1 w 17"/>
                <a:gd name="T7" fmla="*/ 1 h 74"/>
                <a:gd name="T8" fmla="*/ 1 w 17"/>
                <a:gd name="T9" fmla="*/ 1 h 74"/>
                <a:gd name="T10" fmla="*/ 1 w 17"/>
                <a:gd name="T11" fmla="*/ 1 h 74"/>
                <a:gd name="T12" fmla="*/ 0 w 17"/>
                <a:gd name="T13" fmla="*/ 1 h 74"/>
                <a:gd name="T14" fmla="*/ 0 w 17"/>
                <a:gd name="T15" fmla="*/ 1 h 74"/>
                <a:gd name="T16" fmla="*/ 1 w 17"/>
                <a:gd name="T17" fmla="*/ 1 h 74"/>
                <a:gd name="T18" fmla="*/ 1 w 17"/>
                <a:gd name="T19" fmla="*/ 1 h 74"/>
                <a:gd name="T20" fmla="*/ 1 w 17"/>
                <a:gd name="T21" fmla="*/ 1 h 74"/>
                <a:gd name="T22" fmla="*/ 1 w 17"/>
                <a:gd name="T23" fmla="*/ 1 h 74"/>
                <a:gd name="T24" fmla="*/ 1 w 17"/>
                <a:gd name="T25" fmla="*/ 1 h 74"/>
                <a:gd name="T26" fmla="*/ 1 w 17"/>
                <a:gd name="T27" fmla="*/ 1 h 74"/>
                <a:gd name="T28" fmla="*/ 1 w 17"/>
                <a:gd name="T29" fmla="*/ 1 h 74"/>
                <a:gd name="T30" fmla="*/ 1 w 17"/>
                <a:gd name="T31" fmla="*/ 1 h 74"/>
                <a:gd name="T32" fmla="*/ 1 w 17"/>
                <a:gd name="T33" fmla="*/ 1 h 74"/>
                <a:gd name="T34" fmla="*/ 1 w 17"/>
                <a:gd name="T35" fmla="*/ 0 h 74"/>
                <a:gd name="T36" fmla="*/ 1 w 17"/>
                <a:gd name="T37" fmla="*/ 0 h 7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 h="74">
                  <a:moveTo>
                    <a:pt x="10" y="0"/>
                  </a:moveTo>
                  <a:lnTo>
                    <a:pt x="7" y="2"/>
                  </a:lnTo>
                  <a:lnTo>
                    <a:pt x="5" y="7"/>
                  </a:lnTo>
                  <a:lnTo>
                    <a:pt x="5" y="19"/>
                  </a:lnTo>
                  <a:lnTo>
                    <a:pt x="5" y="35"/>
                  </a:lnTo>
                  <a:lnTo>
                    <a:pt x="2" y="51"/>
                  </a:lnTo>
                  <a:lnTo>
                    <a:pt x="0" y="65"/>
                  </a:lnTo>
                  <a:lnTo>
                    <a:pt x="0" y="70"/>
                  </a:lnTo>
                  <a:lnTo>
                    <a:pt x="5" y="74"/>
                  </a:lnTo>
                  <a:lnTo>
                    <a:pt x="9" y="72"/>
                  </a:lnTo>
                  <a:lnTo>
                    <a:pt x="12" y="69"/>
                  </a:lnTo>
                  <a:lnTo>
                    <a:pt x="12" y="63"/>
                  </a:lnTo>
                  <a:lnTo>
                    <a:pt x="14" y="56"/>
                  </a:lnTo>
                  <a:lnTo>
                    <a:pt x="16" y="40"/>
                  </a:lnTo>
                  <a:lnTo>
                    <a:pt x="17" y="23"/>
                  </a:lnTo>
                  <a:lnTo>
                    <a:pt x="17" y="5"/>
                  </a:lnTo>
                  <a:lnTo>
                    <a:pt x="16"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63" name="Freeform 136"/>
            <p:cNvSpPr>
              <a:spLocks/>
            </p:cNvSpPr>
            <p:nvPr/>
          </p:nvSpPr>
          <p:spPr bwMode="auto">
            <a:xfrm>
              <a:off x="1303" y="2460"/>
              <a:ext cx="65" cy="74"/>
            </a:xfrm>
            <a:custGeom>
              <a:avLst/>
              <a:gdLst>
                <a:gd name="T0" fmla="*/ 0 w 131"/>
                <a:gd name="T1" fmla="*/ 0 h 149"/>
                <a:gd name="T2" fmla="*/ 0 w 131"/>
                <a:gd name="T3" fmla="*/ 0 h 149"/>
                <a:gd name="T4" fmla="*/ 0 w 131"/>
                <a:gd name="T5" fmla="*/ 0 h 149"/>
                <a:gd name="T6" fmla="*/ 0 w 131"/>
                <a:gd name="T7" fmla="*/ 0 h 149"/>
                <a:gd name="T8" fmla="*/ 0 w 131"/>
                <a:gd name="T9" fmla="*/ 0 h 149"/>
                <a:gd name="T10" fmla="*/ 0 w 131"/>
                <a:gd name="T11" fmla="*/ 0 h 149"/>
                <a:gd name="T12" fmla="*/ 0 w 131"/>
                <a:gd name="T13" fmla="*/ 0 h 149"/>
                <a:gd name="T14" fmla="*/ 0 w 131"/>
                <a:gd name="T15" fmla="*/ 0 h 149"/>
                <a:gd name="T16" fmla="*/ 0 w 131"/>
                <a:gd name="T17" fmla="*/ 0 h 149"/>
                <a:gd name="T18" fmla="*/ 0 w 131"/>
                <a:gd name="T19" fmla="*/ 0 h 149"/>
                <a:gd name="T20" fmla="*/ 0 w 131"/>
                <a:gd name="T21" fmla="*/ 0 h 149"/>
                <a:gd name="T22" fmla="*/ 0 w 131"/>
                <a:gd name="T23" fmla="*/ 0 h 149"/>
                <a:gd name="T24" fmla="*/ 0 w 131"/>
                <a:gd name="T25" fmla="*/ 0 h 149"/>
                <a:gd name="T26" fmla="*/ 0 w 131"/>
                <a:gd name="T27" fmla="*/ 0 h 149"/>
                <a:gd name="T28" fmla="*/ 0 w 131"/>
                <a:gd name="T29" fmla="*/ 0 h 149"/>
                <a:gd name="T30" fmla="*/ 0 w 131"/>
                <a:gd name="T31" fmla="*/ 0 h 149"/>
                <a:gd name="T32" fmla="*/ 0 w 131"/>
                <a:gd name="T33" fmla="*/ 0 h 149"/>
                <a:gd name="T34" fmla="*/ 0 w 131"/>
                <a:gd name="T35" fmla="*/ 0 h 149"/>
                <a:gd name="T36" fmla="*/ 0 w 131"/>
                <a:gd name="T37" fmla="*/ 0 h 149"/>
                <a:gd name="T38" fmla="*/ 0 w 131"/>
                <a:gd name="T39" fmla="*/ 0 h 149"/>
                <a:gd name="T40" fmla="*/ 0 w 131"/>
                <a:gd name="T41" fmla="*/ 0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1" h="149">
                  <a:moveTo>
                    <a:pt x="12" y="0"/>
                  </a:moveTo>
                  <a:lnTo>
                    <a:pt x="8" y="18"/>
                  </a:lnTo>
                  <a:lnTo>
                    <a:pt x="5" y="37"/>
                  </a:lnTo>
                  <a:lnTo>
                    <a:pt x="1" y="83"/>
                  </a:lnTo>
                  <a:lnTo>
                    <a:pt x="0" y="104"/>
                  </a:lnTo>
                  <a:lnTo>
                    <a:pt x="0" y="123"/>
                  </a:lnTo>
                  <a:lnTo>
                    <a:pt x="0" y="139"/>
                  </a:lnTo>
                  <a:lnTo>
                    <a:pt x="0" y="149"/>
                  </a:lnTo>
                  <a:lnTo>
                    <a:pt x="35" y="125"/>
                  </a:lnTo>
                  <a:lnTo>
                    <a:pt x="73" y="97"/>
                  </a:lnTo>
                  <a:lnTo>
                    <a:pt x="91" y="79"/>
                  </a:lnTo>
                  <a:lnTo>
                    <a:pt x="106" y="62"/>
                  </a:lnTo>
                  <a:lnTo>
                    <a:pt x="120" y="44"/>
                  </a:lnTo>
                  <a:lnTo>
                    <a:pt x="131" y="23"/>
                  </a:lnTo>
                  <a:lnTo>
                    <a:pt x="122" y="20"/>
                  </a:lnTo>
                  <a:lnTo>
                    <a:pt x="112" y="14"/>
                  </a:lnTo>
                  <a:lnTo>
                    <a:pt x="96" y="9"/>
                  </a:lnTo>
                  <a:lnTo>
                    <a:pt x="80" y="5"/>
                  </a:lnTo>
                  <a:lnTo>
                    <a:pt x="45" y="0"/>
                  </a:lnTo>
                  <a:lnTo>
                    <a:pt x="12" y="0"/>
                  </a:lnTo>
                  <a:close/>
                </a:path>
              </a:pathLst>
            </a:custGeom>
            <a:solidFill>
              <a:srgbClr val="FFFFFF"/>
            </a:solidFill>
            <a:ln w="12700">
              <a:solidFill>
                <a:srgbClr val="000000"/>
              </a:solidFill>
              <a:prstDash val="solid"/>
              <a:round/>
              <a:headEnd/>
              <a:tailEnd/>
            </a:ln>
          </p:spPr>
          <p:txBody>
            <a:bodyPr/>
            <a:lstStyle/>
            <a:p>
              <a:endParaRPr lang="ja-JP" altLang="en-US"/>
            </a:p>
          </p:txBody>
        </p:sp>
        <p:sp>
          <p:nvSpPr>
            <p:cNvPr id="13464" name="Freeform 137"/>
            <p:cNvSpPr>
              <a:spLocks/>
            </p:cNvSpPr>
            <p:nvPr/>
          </p:nvSpPr>
          <p:spPr bwMode="auto">
            <a:xfrm>
              <a:off x="1303" y="2482"/>
              <a:ext cx="37" cy="25"/>
            </a:xfrm>
            <a:custGeom>
              <a:avLst/>
              <a:gdLst>
                <a:gd name="T0" fmla="*/ 0 w 73"/>
                <a:gd name="T1" fmla="*/ 0 h 51"/>
                <a:gd name="T2" fmla="*/ 1 w 73"/>
                <a:gd name="T3" fmla="*/ 0 h 51"/>
                <a:gd name="T4" fmla="*/ 1 w 73"/>
                <a:gd name="T5" fmla="*/ 0 h 51"/>
                <a:gd name="T6" fmla="*/ 1 w 73"/>
                <a:gd name="T7" fmla="*/ 0 h 51"/>
                <a:gd name="T8" fmla="*/ 1 w 73"/>
                <a:gd name="T9" fmla="*/ 0 h 51"/>
                <a:gd name="T10" fmla="*/ 1 w 73"/>
                <a:gd name="T11" fmla="*/ 0 h 51"/>
                <a:gd name="T12" fmla="*/ 1 w 73"/>
                <a:gd name="T13" fmla="*/ 0 h 51"/>
                <a:gd name="T14" fmla="*/ 1 w 73"/>
                <a:gd name="T15" fmla="*/ 0 h 51"/>
                <a:gd name="T16" fmla="*/ 1 w 73"/>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3" h="51">
                  <a:moveTo>
                    <a:pt x="0" y="49"/>
                  </a:moveTo>
                  <a:lnTo>
                    <a:pt x="14" y="35"/>
                  </a:lnTo>
                  <a:lnTo>
                    <a:pt x="26" y="21"/>
                  </a:lnTo>
                  <a:lnTo>
                    <a:pt x="40" y="9"/>
                  </a:lnTo>
                  <a:lnTo>
                    <a:pt x="50" y="0"/>
                  </a:lnTo>
                  <a:lnTo>
                    <a:pt x="54" y="11"/>
                  </a:lnTo>
                  <a:lnTo>
                    <a:pt x="61" y="26"/>
                  </a:lnTo>
                  <a:lnTo>
                    <a:pt x="66" y="40"/>
                  </a:lnTo>
                  <a:lnTo>
                    <a:pt x="73" y="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65" name="Freeform 138"/>
            <p:cNvSpPr>
              <a:spLocks/>
            </p:cNvSpPr>
            <p:nvPr/>
          </p:nvSpPr>
          <p:spPr bwMode="auto">
            <a:xfrm>
              <a:off x="1312" y="2521"/>
              <a:ext cx="70" cy="84"/>
            </a:xfrm>
            <a:custGeom>
              <a:avLst/>
              <a:gdLst>
                <a:gd name="T0" fmla="*/ 1 w 140"/>
                <a:gd name="T1" fmla="*/ 0 h 168"/>
                <a:gd name="T2" fmla="*/ 1 w 140"/>
                <a:gd name="T3" fmla="*/ 1 h 168"/>
                <a:gd name="T4" fmla="*/ 1 w 140"/>
                <a:gd name="T5" fmla="*/ 1 h 168"/>
                <a:gd name="T6" fmla="*/ 1 w 140"/>
                <a:gd name="T7" fmla="*/ 1 h 168"/>
                <a:gd name="T8" fmla="*/ 1 w 140"/>
                <a:gd name="T9" fmla="*/ 1 h 168"/>
                <a:gd name="T10" fmla="*/ 1 w 140"/>
                <a:gd name="T11" fmla="*/ 1 h 168"/>
                <a:gd name="T12" fmla="*/ 1 w 140"/>
                <a:gd name="T13" fmla="*/ 1 h 168"/>
                <a:gd name="T14" fmla="*/ 1 w 140"/>
                <a:gd name="T15" fmla="*/ 1 h 168"/>
                <a:gd name="T16" fmla="*/ 1 w 140"/>
                <a:gd name="T17" fmla="*/ 1 h 168"/>
                <a:gd name="T18" fmla="*/ 1 w 140"/>
                <a:gd name="T19" fmla="*/ 1 h 168"/>
                <a:gd name="T20" fmla="*/ 1 w 140"/>
                <a:gd name="T21" fmla="*/ 1 h 168"/>
                <a:gd name="T22" fmla="*/ 1 w 140"/>
                <a:gd name="T23" fmla="*/ 1 h 168"/>
                <a:gd name="T24" fmla="*/ 0 w 140"/>
                <a:gd name="T25" fmla="*/ 1 h 168"/>
                <a:gd name="T26" fmla="*/ 1 w 140"/>
                <a:gd name="T27" fmla="*/ 1 h 168"/>
                <a:gd name="T28" fmla="*/ 1 w 140"/>
                <a:gd name="T29" fmla="*/ 1 h 168"/>
                <a:gd name="T30" fmla="*/ 1 w 140"/>
                <a:gd name="T31" fmla="*/ 1 h 168"/>
                <a:gd name="T32" fmla="*/ 1 w 140"/>
                <a:gd name="T33" fmla="*/ 1 h 168"/>
                <a:gd name="T34" fmla="*/ 1 w 140"/>
                <a:gd name="T35" fmla="*/ 1 h 168"/>
                <a:gd name="T36" fmla="*/ 1 w 140"/>
                <a:gd name="T37" fmla="*/ 1 h 168"/>
                <a:gd name="T38" fmla="*/ 1 w 140"/>
                <a:gd name="T39" fmla="*/ 1 h 168"/>
                <a:gd name="T40" fmla="*/ 1 w 140"/>
                <a:gd name="T41" fmla="*/ 1 h 1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0" h="168">
                  <a:moveTo>
                    <a:pt x="117" y="0"/>
                  </a:moveTo>
                  <a:lnTo>
                    <a:pt x="101" y="24"/>
                  </a:lnTo>
                  <a:lnTo>
                    <a:pt x="79" y="44"/>
                  </a:lnTo>
                  <a:lnTo>
                    <a:pt x="66" y="53"/>
                  </a:lnTo>
                  <a:lnTo>
                    <a:pt x="51" y="58"/>
                  </a:lnTo>
                  <a:lnTo>
                    <a:pt x="33" y="61"/>
                  </a:lnTo>
                  <a:lnTo>
                    <a:pt x="14" y="61"/>
                  </a:lnTo>
                  <a:lnTo>
                    <a:pt x="12" y="88"/>
                  </a:lnTo>
                  <a:lnTo>
                    <a:pt x="9" y="116"/>
                  </a:lnTo>
                  <a:lnTo>
                    <a:pt x="7" y="130"/>
                  </a:lnTo>
                  <a:lnTo>
                    <a:pt x="5" y="142"/>
                  </a:lnTo>
                  <a:lnTo>
                    <a:pt x="2" y="151"/>
                  </a:lnTo>
                  <a:lnTo>
                    <a:pt x="0" y="158"/>
                  </a:lnTo>
                  <a:lnTo>
                    <a:pt x="14" y="161"/>
                  </a:lnTo>
                  <a:lnTo>
                    <a:pt x="30" y="163"/>
                  </a:lnTo>
                  <a:lnTo>
                    <a:pt x="51" y="166"/>
                  </a:lnTo>
                  <a:lnTo>
                    <a:pt x="70" y="168"/>
                  </a:lnTo>
                  <a:lnTo>
                    <a:pt x="91" y="168"/>
                  </a:lnTo>
                  <a:lnTo>
                    <a:pt x="110" y="168"/>
                  </a:lnTo>
                  <a:lnTo>
                    <a:pt x="128" y="165"/>
                  </a:lnTo>
                  <a:lnTo>
                    <a:pt x="140"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66" name="Freeform 139"/>
            <p:cNvSpPr>
              <a:spLocks/>
            </p:cNvSpPr>
            <p:nvPr/>
          </p:nvSpPr>
          <p:spPr bwMode="auto">
            <a:xfrm>
              <a:off x="1185" y="2455"/>
              <a:ext cx="67" cy="54"/>
            </a:xfrm>
            <a:custGeom>
              <a:avLst/>
              <a:gdLst>
                <a:gd name="T0" fmla="*/ 1 w 134"/>
                <a:gd name="T1" fmla="*/ 1 h 107"/>
                <a:gd name="T2" fmla="*/ 1 w 134"/>
                <a:gd name="T3" fmla="*/ 1 h 107"/>
                <a:gd name="T4" fmla="*/ 1 w 134"/>
                <a:gd name="T5" fmla="*/ 1 h 107"/>
                <a:gd name="T6" fmla="*/ 1 w 134"/>
                <a:gd name="T7" fmla="*/ 1 h 107"/>
                <a:gd name="T8" fmla="*/ 1 w 134"/>
                <a:gd name="T9" fmla="*/ 1 h 107"/>
                <a:gd name="T10" fmla="*/ 1 w 134"/>
                <a:gd name="T11" fmla="*/ 1 h 107"/>
                <a:gd name="T12" fmla="*/ 1 w 134"/>
                <a:gd name="T13" fmla="*/ 1 h 107"/>
                <a:gd name="T14" fmla="*/ 1 w 134"/>
                <a:gd name="T15" fmla="*/ 1 h 107"/>
                <a:gd name="T16" fmla="*/ 1 w 134"/>
                <a:gd name="T17" fmla="*/ 1 h 107"/>
                <a:gd name="T18" fmla="*/ 1 w 134"/>
                <a:gd name="T19" fmla="*/ 1 h 107"/>
                <a:gd name="T20" fmla="*/ 1 w 134"/>
                <a:gd name="T21" fmla="*/ 1 h 107"/>
                <a:gd name="T22" fmla="*/ 1 w 134"/>
                <a:gd name="T23" fmla="*/ 1 h 107"/>
                <a:gd name="T24" fmla="*/ 1 w 134"/>
                <a:gd name="T25" fmla="*/ 0 h 107"/>
                <a:gd name="T26" fmla="*/ 1 w 134"/>
                <a:gd name="T27" fmla="*/ 0 h 107"/>
                <a:gd name="T28" fmla="*/ 1 w 134"/>
                <a:gd name="T29" fmla="*/ 1 h 107"/>
                <a:gd name="T30" fmla="*/ 1 w 134"/>
                <a:gd name="T31" fmla="*/ 1 h 107"/>
                <a:gd name="T32" fmla="*/ 1 w 134"/>
                <a:gd name="T33" fmla="*/ 1 h 107"/>
                <a:gd name="T34" fmla="*/ 1 w 134"/>
                <a:gd name="T35" fmla="*/ 1 h 107"/>
                <a:gd name="T36" fmla="*/ 1 w 134"/>
                <a:gd name="T37" fmla="*/ 1 h 107"/>
                <a:gd name="T38" fmla="*/ 1 w 134"/>
                <a:gd name="T39" fmla="*/ 1 h 107"/>
                <a:gd name="T40" fmla="*/ 1 w 134"/>
                <a:gd name="T41" fmla="*/ 1 h 107"/>
                <a:gd name="T42" fmla="*/ 1 w 134"/>
                <a:gd name="T43" fmla="*/ 1 h 107"/>
                <a:gd name="T44" fmla="*/ 1 w 134"/>
                <a:gd name="T45" fmla="*/ 1 h 107"/>
                <a:gd name="T46" fmla="*/ 1 w 134"/>
                <a:gd name="T47" fmla="*/ 1 h 107"/>
                <a:gd name="T48" fmla="*/ 1 w 134"/>
                <a:gd name="T49" fmla="*/ 1 h 107"/>
                <a:gd name="T50" fmla="*/ 1 w 134"/>
                <a:gd name="T51" fmla="*/ 1 h 107"/>
                <a:gd name="T52" fmla="*/ 0 w 134"/>
                <a:gd name="T53" fmla="*/ 1 h 107"/>
                <a:gd name="T54" fmla="*/ 1 w 134"/>
                <a:gd name="T55" fmla="*/ 1 h 107"/>
                <a:gd name="T56" fmla="*/ 1 w 134"/>
                <a:gd name="T57" fmla="*/ 1 h 107"/>
                <a:gd name="T58" fmla="*/ 1 w 134"/>
                <a:gd name="T59" fmla="*/ 1 h 10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34" h="107">
                  <a:moveTo>
                    <a:pt x="84" y="107"/>
                  </a:moveTo>
                  <a:lnTo>
                    <a:pt x="106" y="100"/>
                  </a:lnTo>
                  <a:lnTo>
                    <a:pt x="115" y="95"/>
                  </a:lnTo>
                  <a:lnTo>
                    <a:pt x="124" y="88"/>
                  </a:lnTo>
                  <a:lnTo>
                    <a:pt x="131" y="79"/>
                  </a:lnTo>
                  <a:lnTo>
                    <a:pt x="134" y="69"/>
                  </a:lnTo>
                  <a:lnTo>
                    <a:pt x="133" y="55"/>
                  </a:lnTo>
                  <a:lnTo>
                    <a:pt x="127" y="39"/>
                  </a:lnTo>
                  <a:lnTo>
                    <a:pt x="131" y="29"/>
                  </a:lnTo>
                  <a:lnTo>
                    <a:pt x="133" y="18"/>
                  </a:lnTo>
                  <a:lnTo>
                    <a:pt x="129" y="11"/>
                  </a:lnTo>
                  <a:lnTo>
                    <a:pt x="120" y="4"/>
                  </a:lnTo>
                  <a:lnTo>
                    <a:pt x="113" y="0"/>
                  </a:lnTo>
                  <a:lnTo>
                    <a:pt x="106" y="0"/>
                  </a:lnTo>
                  <a:lnTo>
                    <a:pt x="98" y="2"/>
                  </a:lnTo>
                  <a:lnTo>
                    <a:pt x="92" y="9"/>
                  </a:lnTo>
                  <a:lnTo>
                    <a:pt x="77" y="9"/>
                  </a:lnTo>
                  <a:lnTo>
                    <a:pt x="56" y="7"/>
                  </a:lnTo>
                  <a:lnTo>
                    <a:pt x="45" y="2"/>
                  </a:lnTo>
                  <a:lnTo>
                    <a:pt x="35" y="4"/>
                  </a:lnTo>
                  <a:lnTo>
                    <a:pt x="28" y="13"/>
                  </a:lnTo>
                  <a:lnTo>
                    <a:pt x="26" y="18"/>
                  </a:lnTo>
                  <a:lnTo>
                    <a:pt x="28" y="25"/>
                  </a:lnTo>
                  <a:lnTo>
                    <a:pt x="16" y="32"/>
                  </a:lnTo>
                  <a:lnTo>
                    <a:pt x="5" y="44"/>
                  </a:lnTo>
                  <a:lnTo>
                    <a:pt x="2" y="51"/>
                  </a:lnTo>
                  <a:lnTo>
                    <a:pt x="0" y="62"/>
                  </a:lnTo>
                  <a:lnTo>
                    <a:pt x="2" y="74"/>
                  </a:lnTo>
                  <a:lnTo>
                    <a:pt x="7" y="88"/>
                  </a:lnTo>
                  <a:lnTo>
                    <a:pt x="84" y="107"/>
                  </a:lnTo>
                  <a:close/>
                </a:path>
              </a:pathLst>
            </a:custGeom>
            <a:solidFill>
              <a:srgbClr val="FAD28D"/>
            </a:solidFill>
            <a:ln w="12700">
              <a:solidFill>
                <a:srgbClr val="000000"/>
              </a:solidFill>
              <a:prstDash val="solid"/>
              <a:round/>
              <a:headEnd/>
              <a:tailEnd/>
            </a:ln>
          </p:spPr>
          <p:txBody>
            <a:bodyPr/>
            <a:lstStyle/>
            <a:p>
              <a:endParaRPr lang="ja-JP" altLang="en-US"/>
            </a:p>
          </p:txBody>
        </p:sp>
        <p:sp>
          <p:nvSpPr>
            <p:cNvPr id="13467" name="Freeform 140"/>
            <p:cNvSpPr>
              <a:spLocks/>
            </p:cNvSpPr>
            <p:nvPr/>
          </p:nvSpPr>
          <p:spPr bwMode="auto">
            <a:xfrm>
              <a:off x="1226" y="2460"/>
              <a:ext cx="23" cy="24"/>
            </a:xfrm>
            <a:custGeom>
              <a:avLst/>
              <a:gdLst>
                <a:gd name="T0" fmla="*/ 1 w 45"/>
                <a:gd name="T1" fmla="*/ 0 h 49"/>
                <a:gd name="T2" fmla="*/ 1 w 45"/>
                <a:gd name="T3" fmla="*/ 0 h 49"/>
                <a:gd name="T4" fmla="*/ 0 w 45"/>
                <a:gd name="T5" fmla="*/ 0 h 49"/>
                <a:gd name="T6" fmla="*/ 1 w 45"/>
                <a:gd name="T7" fmla="*/ 0 h 49"/>
                <a:gd name="T8" fmla="*/ 1 w 45"/>
                <a:gd name="T9" fmla="*/ 0 h 49"/>
                <a:gd name="T10" fmla="*/ 1 w 45"/>
                <a:gd name="T11" fmla="*/ 0 h 49"/>
                <a:gd name="T12" fmla="*/ 1 w 45"/>
                <a:gd name="T13" fmla="*/ 0 h 49"/>
                <a:gd name="T14" fmla="*/ 1 w 45"/>
                <a:gd name="T15" fmla="*/ 0 h 49"/>
                <a:gd name="T16" fmla="*/ 1 w 45"/>
                <a:gd name="T17" fmla="*/ 0 h 49"/>
                <a:gd name="T18" fmla="*/ 1 w 45"/>
                <a:gd name="T19" fmla="*/ 0 h 49"/>
                <a:gd name="T20" fmla="*/ 1 w 45"/>
                <a:gd name="T21" fmla="*/ 0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5" h="49">
                  <a:moveTo>
                    <a:pt x="10" y="0"/>
                  </a:moveTo>
                  <a:lnTo>
                    <a:pt x="3" y="11"/>
                  </a:lnTo>
                  <a:lnTo>
                    <a:pt x="0" y="25"/>
                  </a:lnTo>
                  <a:lnTo>
                    <a:pt x="2" y="37"/>
                  </a:lnTo>
                  <a:lnTo>
                    <a:pt x="5" y="44"/>
                  </a:lnTo>
                  <a:lnTo>
                    <a:pt x="10" y="48"/>
                  </a:lnTo>
                  <a:lnTo>
                    <a:pt x="16" y="49"/>
                  </a:lnTo>
                  <a:lnTo>
                    <a:pt x="21" y="49"/>
                  </a:lnTo>
                  <a:lnTo>
                    <a:pt x="31" y="46"/>
                  </a:lnTo>
                  <a:lnTo>
                    <a:pt x="38" y="39"/>
                  </a:lnTo>
                  <a:lnTo>
                    <a:pt x="45"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68" name="Freeform 141"/>
            <p:cNvSpPr>
              <a:spLocks/>
            </p:cNvSpPr>
            <p:nvPr/>
          </p:nvSpPr>
          <p:spPr bwMode="auto">
            <a:xfrm>
              <a:off x="1206" y="2459"/>
              <a:ext cx="21" cy="30"/>
            </a:xfrm>
            <a:custGeom>
              <a:avLst/>
              <a:gdLst>
                <a:gd name="T0" fmla="*/ 0 w 42"/>
                <a:gd name="T1" fmla="*/ 0 h 62"/>
                <a:gd name="T2" fmla="*/ 1 w 42"/>
                <a:gd name="T3" fmla="*/ 0 h 62"/>
                <a:gd name="T4" fmla="*/ 1 w 42"/>
                <a:gd name="T5" fmla="*/ 0 h 62"/>
                <a:gd name="T6" fmla="*/ 1 w 42"/>
                <a:gd name="T7" fmla="*/ 0 h 62"/>
                <a:gd name="T8" fmla="*/ 1 w 42"/>
                <a:gd name="T9" fmla="*/ 0 h 62"/>
                <a:gd name="T10" fmla="*/ 1 w 42"/>
                <a:gd name="T11" fmla="*/ 0 h 62"/>
                <a:gd name="T12" fmla="*/ 1 w 42"/>
                <a:gd name="T13" fmla="*/ 0 h 62"/>
                <a:gd name="T14" fmla="*/ 1 w 42"/>
                <a:gd name="T15" fmla="*/ 0 h 62"/>
                <a:gd name="T16" fmla="*/ 1 w 42"/>
                <a:gd name="T17" fmla="*/ 0 h 62"/>
                <a:gd name="T18" fmla="*/ 1 w 42"/>
                <a:gd name="T19" fmla="*/ 0 h 62"/>
                <a:gd name="T20" fmla="*/ 1 w 42"/>
                <a:gd name="T21" fmla="*/ 0 h 62"/>
                <a:gd name="T22" fmla="*/ 1 w 42"/>
                <a:gd name="T23" fmla="*/ 0 h 62"/>
                <a:gd name="T24" fmla="*/ 1 w 42"/>
                <a:gd name="T25" fmla="*/ 0 h 62"/>
                <a:gd name="T26" fmla="*/ 1 w 42"/>
                <a:gd name="T27" fmla="*/ 0 h 62"/>
                <a:gd name="T28" fmla="*/ 1 w 42"/>
                <a:gd name="T29" fmla="*/ 0 h 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2" h="62">
                  <a:moveTo>
                    <a:pt x="0" y="41"/>
                  </a:moveTo>
                  <a:lnTo>
                    <a:pt x="5" y="51"/>
                  </a:lnTo>
                  <a:lnTo>
                    <a:pt x="12" y="57"/>
                  </a:lnTo>
                  <a:lnTo>
                    <a:pt x="17" y="60"/>
                  </a:lnTo>
                  <a:lnTo>
                    <a:pt x="22" y="62"/>
                  </a:lnTo>
                  <a:lnTo>
                    <a:pt x="31" y="62"/>
                  </a:lnTo>
                  <a:lnTo>
                    <a:pt x="36" y="60"/>
                  </a:lnTo>
                  <a:lnTo>
                    <a:pt x="40" y="57"/>
                  </a:lnTo>
                  <a:lnTo>
                    <a:pt x="42" y="50"/>
                  </a:lnTo>
                  <a:lnTo>
                    <a:pt x="42" y="41"/>
                  </a:lnTo>
                  <a:lnTo>
                    <a:pt x="36" y="32"/>
                  </a:lnTo>
                  <a:lnTo>
                    <a:pt x="33" y="25"/>
                  </a:lnTo>
                  <a:lnTo>
                    <a:pt x="26" y="16"/>
                  </a:lnTo>
                  <a:lnTo>
                    <a:pt x="19" y="7"/>
                  </a:lnTo>
                  <a:lnTo>
                    <a:pt x="1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69" name="Freeform 142"/>
            <p:cNvSpPr>
              <a:spLocks/>
            </p:cNvSpPr>
            <p:nvPr/>
          </p:nvSpPr>
          <p:spPr bwMode="auto">
            <a:xfrm>
              <a:off x="1209" y="2404"/>
              <a:ext cx="20" cy="73"/>
            </a:xfrm>
            <a:custGeom>
              <a:avLst/>
              <a:gdLst>
                <a:gd name="T0" fmla="*/ 1 w 38"/>
                <a:gd name="T1" fmla="*/ 1 h 145"/>
                <a:gd name="T2" fmla="*/ 1 w 38"/>
                <a:gd name="T3" fmla="*/ 1 h 145"/>
                <a:gd name="T4" fmla="*/ 1 w 38"/>
                <a:gd name="T5" fmla="*/ 1 h 145"/>
                <a:gd name="T6" fmla="*/ 1 w 38"/>
                <a:gd name="T7" fmla="*/ 1 h 145"/>
                <a:gd name="T8" fmla="*/ 1 w 38"/>
                <a:gd name="T9" fmla="*/ 1 h 145"/>
                <a:gd name="T10" fmla="*/ 1 w 38"/>
                <a:gd name="T11" fmla="*/ 1 h 145"/>
                <a:gd name="T12" fmla="*/ 1 w 38"/>
                <a:gd name="T13" fmla="*/ 1 h 145"/>
                <a:gd name="T14" fmla="*/ 1 w 38"/>
                <a:gd name="T15" fmla="*/ 1 h 145"/>
                <a:gd name="T16" fmla="*/ 1 w 38"/>
                <a:gd name="T17" fmla="*/ 1 h 145"/>
                <a:gd name="T18" fmla="*/ 1 w 38"/>
                <a:gd name="T19" fmla="*/ 1 h 145"/>
                <a:gd name="T20" fmla="*/ 1 w 38"/>
                <a:gd name="T21" fmla="*/ 1 h 145"/>
                <a:gd name="T22" fmla="*/ 1 w 38"/>
                <a:gd name="T23" fmla="*/ 1 h 145"/>
                <a:gd name="T24" fmla="*/ 1 w 38"/>
                <a:gd name="T25" fmla="*/ 0 h 145"/>
                <a:gd name="T26" fmla="*/ 1 w 38"/>
                <a:gd name="T27" fmla="*/ 0 h 145"/>
                <a:gd name="T28" fmla="*/ 1 w 38"/>
                <a:gd name="T29" fmla="*/ 1 h 145"/>
                <a:gd name="T30" fmla="*/ 0 w 38"/>
                <a:gd name="T31" fmla="*/ 1 h 145"/>
                <a:gd name="T32" fmla="*/ 0 w 38"/>
                <a:gd name="T33" fmla="*/ 1 h 145"/>
                <a:gd name="T34" fmla="*/ 1 w 38"/>
                <a:gd name="T35" fmla="*/ 1 h 145"/>
                <a:gd name="T36" fmla="*/ 1 w 38"/>
                <a:gd name="T37" fmla="*/ 1 h 145"/>
                <a:gd name="T38" fmla="*/ 1 w 38"/>
                <a:gd name="T39" fmla="*/ 1 h 145"/>
                <a:gd name="T40" fmla="*/ 1 w 38"/>
                <a:gd name="T41" fmla="*/ 1 h 145"/>
                <a:gd name="T42" fmla="*/ 1 w 38"/>
                <a:gd name="T43" fmla="*/ 1 h 145"/>
                <a:gd name="T44" fmla="*/ 1 w 38"/>
                <a:gd name="T45" fmla="*/ 1 h 145"/>
                <a:gd name="T46" fmla="*/ 1 w 38"/>
                <a:gd name="T47" fmla="*/ 1 h 145"/>
                <a:gd name="T48" fmla="*/ 1 w 38"/>
                <a:gd name="T49" fmla="*/ 1 h 145"/>
                <a:gd name="T50" fmla="*/ 1 w 38"/>
                <a:gd name="T51" fmla="*/ 1 h 145"/>
                <a:gd name="T52" fmla="*/ 1 w 38"/>
                <a:gd name="T53" fmla="*/ 1 h 145"/>
                <a:gd name="T54" fmla="*/ 1 w 38"/>
                <a:gd name="T55" fmla="*/ 1 h 145"/>
                <a:gd name="T56" fmla="*/ 1 w 38"/>
                <a:gd name="T57" fmla="*/ 1 h 145"/>
                <a:gd name="T58" fmla="*/ 1 w 38"/>
                <a:gd name="T59" fmla="*/ 1 h 145"/>
                <a:gd name="T60" fmla="*/ 1 w 38"/>
                <a:gd name="T61" fmla="*/ 1 h 145"/>
                <a:gd name="T62" fmla="*/ 1 w 38"/>
                <a:gd name="T63" fmla="*/ 1 h 145"/>
                <a:gd name="T64" fmla="*/ 1 w 38"/>
                <a:gd name="T65" fmla="*/ 1 h 1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8" h="145">
                  <a:moveTo>
                    <a:pt x="38" y="119"/>
                  </a:moveTo>
                  <a:lnTo>
                    <a:pt x="36" y="100"/>
                  </a:lnTo>
                  <a:lnTo>
                    <a:pt x="35" y="82"/>
                  </a:lnTo>
                  <a:lnTo>
                    <a:pt x="33" y="68"/>
                  </a:lnTo>
                  <a:lnTo>
                    <a:pt x="33" y="56"/>
                  </a:lnTo>
                  <a:lnTo>
                    <a:pt x="31" y="37"/>
                  </a:lnTo>
                  <a:lnTo>
                    <a:pt x="29" y="23"/>
                  </a:lnTo>
                  <a:lnTo>
                    <a:pt x="29" y="14"/>
                  </a:lnTo>
                  <a:lnTo>
                    <a:pt x="29" y="10"/>
                  </a:lnTo>
                  <a:lnTo>
                    <a:pt x="29" y="9"/>
                  </a:lnTo>
                  <a:lnTo>
                    <a:pt x="26" y="3"/>
                  </a:lnTo>
                  <a:lnTo>
                    <a:pt x="22" y="0"/>
                  </a:lnTo>
                  <a:lnTo>
                    <a:pt x="12" y="0"/>
                  </a:lnTo>
                  <a:lnTo>
                    <a:pt x="3" y="3"/>
                  </a:lnTo>
                  <a:lnTo>
                    <a:pt x="0" y="10"/>
                  </a:lnTo>
                  <a:lnTo>
                    <a:pt x="0" y="28"/>
                  </a:lnTo>
                  <a:lnTo>
                    <a:pt x="2" y="44"/>
                  </a:lnTo>
                  <a:lnTo>
                    <a:pt x="3" y="68"/>
                  </a:lnTo>
                  <a:lnTo>
                    <a:pt x="5" y="84"/>
                  </a:lnTo>
                  <a:lnTo>
                    <a:pt x="5" y="96"/>
                  </a:lnTo>
                  <a:lnTo>
                    <a:pt x="7" y="103"/>
                  </a:lnTo>
                  <a:lnTo>
                    <a:pt x="7" y="107"/>
                  </a:lnTo>
                  <a:lnTo>
                    <a:pt x="7" y="108"/>
                  </a:lnTo>
                  <a:lnTo>
                    <a:pt x="10" y="112"/>
                  </a:lnTo>
                  <a:lnTo>
                    <a:pt x="17" y="121"/>
                  </a:lnTo>
                  <a:lnTo>
                    <a:pt x="26" y="133"/>
                  </a:lnTo>
                  <a:lnTo>
                    <a:pt x="33" y="145"/>
                  </a:lnTo>
                  <a:lnTo>
                    <a:pt x="33" y="137"/>
                  </a:lnTo>
                  <a:lnTo>
                    <a:pt x="35" y="130"/>
                  </a:lnTo>
                  <a:lnTo>
                    <a:pt x="38" y="11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70" name="Freeform 143"/>
            <p:cNvSpPr>
              <a:spLocks/>
            </p:cNvSpPr>
            <p:nvPr/>
          </p:nvSpPr>
          <p:spPr bwMode="auto">
            <a:xfrm>
              <a:off x="1160" y="2487"/>
              <a:ext cx="146" cy="136"/>
            </a:xfrm>
            <a:custGeom>
              <a:avLst/>
              <a:gdLst>
                <a:gd name="T0" fmla="*/ 0 w 294"/>
                <a:gd name="T1" fmla="*/ 0 h 271"/>
                <a:gd name="T2" fmla="*/ 0 w 294"/>
                <a:gd name="T3" fmla="*/ 1 h 271"/>
                <a:gd name="T4" fmla="*/ 0 w 294"/>
                <a:gd name="T5" fmla="*/ 1 h 271"/>
                <a:gd name="T6" fmla="*/ 0 w 294"/>
                <a:gd name="T7" fmla="*/ 1 h 271"/>
                <a:gd name="T8" fmla="*/ 0 w 294"/>
                <a:gd name="T9" fmla="*/ 1 h 271"/>
                <a:gd name="T10" fmla="*/ 0 w 294"/>
                <a:gd name="T11" fmla="*/ 1 h 271"/>
                <a:gd name="T12" fmla="*/ 0 w 294"/>
                <a:gd name="T13" fmla="*/ 1 h 271"/>
                <a:gd name="T14" fmla="*/ 0 w 294"/>
                <a:gd name="T15" fmla="*/ 1 h 271"/>
                <a:gd name="T16" fmla="*/ 0 w 294"/>
                <a:gd name="T17" fmla="*/ 1 h 271"/>
                <a:gd name="T18" fmla="*/ 0 w 294"/>
                <a:gd name="T19" fmla="*/ 1 h 271"/>
                <a:gd name="T20" fmla="*/ 0 w 294"/>
                <a:gd name="T21" fmla="*/ 1 h 271"/>
                <a:gd name="T22" fmla="*/ 0 w 294"/>
                <a:gd name="T23" fmla="*/ 1 h 271"/>
                <a:gd name="T24" fmla="*/ 0 w 294"/>
                <a:gd name="T25" fmla="*/ 1 h 271"/>
                <a:gd name="T26" fmla="*/ 0 w 294"/>
                <a:gd name="T27" fmla="*/ 1 h 271"/>
                <a:gd name="T28" fmla="*/ 0 w 294"/>
                <a:gd name="T29" fmla="*/ 1 h 271"/>
                <a:gd name="T30" fmla="*/ 0 w 294"/>
                <a:gd name="T31" fmla="*/ 1 h 271"/>
                <a:gd name="T32" fmla="*/ 0 w 294"/>
                <a:gd name="T33" fmla="*/ 1 h 271"/>
                <a:gd name="T34" fmla="*/ 0 w 294"/>
                <a:gd name="T35" fmla="*/ 1 h 271"/>
                <a:gd name="T36" fmla="*/ 0 w 294"/>
                <a:gd name="T37" fmla="*/ 1 h 271"/>
                <a:gd name="T38" fmla="*/ 0 w 294"/>
                <a:gd name="T39" fmla="*/ 1 h 271"/>
                <a:gd name="T40" fmla="*/ 0 w 294"/>
                <a:gd name="T41" fmla="*/ 1 h 271"/>
                <a:gd name="T42" fmla="*/ 0 w 294"/>
                <a:gd name="T43" fmla="*/ 1 h 271"/>
                <a:gd name="T44" fmla="*/ 0 w 294"/>
                <a:gd name="T45" fmla="*/ 1 h 271"/>
                <a:gd name="T46" fmla="*/ 0 w 294"/>
                <a:gd name="T47" fmla="*/ 1 h 271"/>
                <a:gd name="T48" fmla="*/ 0 w 294"/>
                <a:gd name="T49" fmla="*/ 1 h 271"/>
                <a:gd name="T50" fmla="*/ 0 w 294"/>
                <a:gd name="T51" fmla="*/ 1 h 271"/>
                <a:gd name="T52" fmla="*/ 0 w 294"/>
                <a:gd name="T53" fmla="*/ 1 h 271"/>
                <a:gd name="T54" fmla="*/ 0 w 294"/>
                <a:gd name="T55" fmla="*/ 1 h 271"/>
                <a:gd name="T56" fmla="*/ 0 w 294"/>
                <a:gd name="T57" fmla="*/ 1 h 271"/>
                <a:gd name="T58" fmla="*/ 0 w 294"/>
                <a:gd name="T59" fmla="*/ 1 h 271"/>
                <a:gd name="T60" fmla="*/ 0 w 294"/>
                <a:gd name="T61" fmla="*/ 1 h 271"/>
                <a:gd name="T62" fmla="*/ 0 w 294"/>
                <a:gd name="T63" fmla="*/ 1 h 271"/>
                <a:gd name="T64" fmla="*/ 0 w 294"/>
                <a:gd name="T65" fmla="*/ 1 h 271"/>
                <a:gd name="T66" fmla="*/ 0 w 294"/>
                <a:gd name="T67" fmla="*/ 1 h 271"/>
                <a:gd name="T68" fmla="*/ 0 w 294"/>
                <a:gd name="T69" fmla="*/ 1 h 271"/>
                <a:gd name="T70" fmla="*/ 0 w 294"/>
                <a:gd name="T71" fmla="*/ 1 h 271"/>
                <a:gd name="T72" fmla="*/ 0 w 294"/>
                <a:gd name="T73" fmla="*/ 1 h 271"/>
                <a:gd name="T74" fmla="*/ 0 w 294"/>
                <a:gd name="T75" fmla="*/ 1 h 271"/>
                <a:gd name="T76" fmla="*/ 0 w 294"/>
                <a:gd name="T77" fmla="*/ 1 h 271"/>
                <a:gd name="T78" fmla="*/ 0 w 294"/>
                <a:gd name="T79" fmla="*/ 1 h 271"/>
                <a:gd name="T80" fmla="*/ 0 w 294"/>
                <a:gd name="T81" fmla="*/ 1 h 271"/>
                <a:gd name="T82" fmla="*/ 0 w 294"/>
                <a:gd name="T83" fmla="*/ 1 h 271"/>
                <a:gd name="T84" fmla="*/ 0 w 294"/>
                <a:gd name="T85" fmla="*/ 1 h 271"/>
                <a:gd name="T86" fmla="*/ 0 w 294"/>
                <a:gd name="T87" fmla="*/ 1 h 271"/>
                <a:gd name="T88" fmla="*/ 0 w 294"/>
                <a:gd name="T89" fmla="*/ 1 h 271"/>
                <a:gd name="T90" fmla="*/ 0 w 294"/>
                <a:gd name="T91" fmla="*/ 1 h 271"/>
                <a:gd name="T92" fmla="*/ 0 w 294"/>
                <a:gd name="T93" fmla="*/ 1 h 271"/>
                <a:gd name="T94" fmla="*/ 0 w 294"/>
                <a:gd name="T95" fmla="*/ 1 h 271"/>
                <a:gd name="T96" fmla="*/ 0 w 294"/>
                <a:gd name="T97" fmla="*/ 1 h 271"/>
                <a:gd name="T98" fmla="*/ 0 w 294"/>
                <a:gd name="T99" fmla="*/ 1 h 271"/>
                <a:gd name="T100" fmla="*/ 0 w 294"/>
                <a:gd name="T101" fmla="*/ 1 h 271"/>
                <a:gd name="T102" fmla="*/ 0 w 294"/>
                <a:gd name="T103" fmla="*/ 1 h 271"/>
                <a:gd name="T104" fmla="*/ 0 w 294"/>
                <a:gd name="T105" fmla="*/ 0 h 271"/>
                <a:gd name="T106" fmla="*/ 0 w 294"/>
                <a:gd name="T107" fmla="*/ 0 h 2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94" h="271">
                  <a:moveTo>
                    <a:pt x="0" y="0"/>
                  </a:moveTo>
                  <a:lnTo>
                    <a:pt x="9" y="1"/>
                  </a:lnTo>
                  <a:lnTo>
                    <a:pt x="21" y="1"/>
                  </a:lnTo>
                  <a:lnTo>
                    <a:pt x="47" y="5"/>
                  </a:lnTo>
                  <a:lnTo>
                    <a:pt x="79" y="8"/>
                  </a:lnTo>
                  <a:lnTo>
                    <a:pt x="112" y="14"/>
                  </a:lnTo>
                  <a:lnTo>
                    <a:pt x="142" y="17"/>
                  </a:lnTo>
                  <a:lnTo>
                    <a:pt x="170" y="21"/>
                  </a:lnTo>
                  <a:lnTo>
                    <a:pt x="182" y="22"/>
                  </a:lnTo>
                  <a:lnTo>
                    <a:pt x="191" y="24"/>
                  </a:lnTo>
                  <a:lnTo>
                    <a:pt x="198" y="26"/>
                  </a:lnTo>
                  <a:lnTo>
                    <a:pt x="201" y="26"/>
                  </a:lnTo>
                  <a:lnTo>
                    <a:pt x="217" y="31"/>
                  </a:lnTo>
                  <a:lnTo>
                    <a:pt x="222" y="36"/>
                  </a:lnTo>
                  <a:lnTo>
                    <a:pt x="226" y="45"/>
                  </a:lnTo>
                  <a:lnTo>
                    <a:pt x="238" y="82"/>
                  </a:lnTo>
                  <a:lnTo>
                    <a:pt x="247" y="115"/>
                  </a:lnTo>
                  <a:lnTo>
                    <a:pt x="257" y="142"/>
                  </a:lnTo>
                  <a:lnTo>
                    <a:pt x="264" y="166"/>
                  </a:lnTo>
                  <a:lnTo>
                    <a:pt x="271" y="187"/>
                  </a:lnTo>
                  <a:lnTo>
                    <a:pt x="276" y="203"/>
                  </a:lnTo>
                  <a:lnTo>
                    <a:pt x="280" y="217"/>
                  </a:lnTo>
                  <a:lnTo>
                    <a:pt x="283" y="227"/>
                  </a:lnTo>
                  <a:lnTo>
                    <a:pt x="287" y="236"/>
                  </a:lnTo>
                  <a:lnTo>
                    <a:pt x="288" y="243"/>
                  </a:lnTo>
                  <a:lnTo>
                    <a:pt x="290" y="250"/>
                  </a:lnTo>
                  <a:lnTo>
                    <a:pt x="292" y="254"/>
                  </a:lnTo>
                  <a:lnTo>
                    <a:pt x="294" y="261"/>
                  </a:lnTo>
                  <a:lnTo>
                    <a:pt x="294" y="266"/>
                  </a:lnTo>
                  <a:lnTo>
                    <a:pt x="287" y="269"/>
                  </a:lnTo>
                  <a:lnTo>
                    <a:pt x="278" y="271"/>
                  </a:lnTo>
                  <a:lnTo>
                    <a:pt x="252" y="269"/>
                  </a:lnTo>
                  <a:lnTo>
                    <a:pt x="224" y="266"/>
                  </a:lnTo>
                  <a:lnTo>
                    <a:pt x="192" y="259"/>
                  </a:lnTo>
                  <a:lnTo>
                    <a:pt x="163" y="254"/>
                  </a:lnTo>
                  <a:lnTo>
                    <a:pt x="135" y="247"/>
                  </a:lnTo>
                  <a:lnTo>
                    <a:pt x="112" y="241"/>
                  </a:lnTo>
                  <a:lnTo>
                    <a:pt x="96" y="236"/>
                  </a:lnTo>
                  <a:lnTo>
                    <a:pt x="89" y="234"/>
                  </a:lnTo>
                  <a:lnTo>
                    <a:pt x="86" y="234"/>
                  </a:lnTo>
                  <a:lnTo>
                    <a:pt x="77" y="229"/>
                  </a:lnTo>
                  <a:lnTo>
                    <a:pt x="70" y="220"/>
                  </a:lnTo>
                  <a:lnTo>
                    <a:pt x="68" y="217"/>
                  </a:lnTo>
                  <a:lnTo>
                    <a:pt x="67" y="210"/>
                  </a:lnTo>
                  <a:lnTo>
                    <a:pt x="63" y="201"/>
                  </a:lnTo>
                  <a:lnTo>
                    <a:pt x="60" y="189"/>
                  </a:lnTo>
                  <a:lnTo>
                    <a:pt x="49" y="161"/>
                  </a:lnTo>
                  <a:lnTo>
                    <a:pt x="39" y="129"/>
                  </a:lnTo>
                  <a:lnTo>
                    <a:pt x="26" y="92"/>
                  </a:lnTo>
                  <a:lnTo>
                    <a:pt x="16" y="59"/>
                  </a:lnTo>
                  <a:lnTo>
                    <a:pt x="7" y="26"/>
                  </a:lnTo>
                  <a:lnTo>
                    <a:pt x="0" y="0"/>
                  </a:lnTo>
                  <a:close/>
                </a:path>
              </a:pathLst>
            </a:custGeom>
            <a:solidFill>
              <a:srgbClr val="FFFFFF"/>
            </a:solidFill>
            <a:ln w="12700">
              <a:solidFill>
                <a:srgbClr val="000000"/>
              </a:solidFill>
              <a:prstDash val="solid"/>
              <a:round/>
              <a:headEnd/>
              <a:tailEnd/>
            </a:ln>
          </p:spPr>
          <p:txBody>
            <a:bodyPr/>
            <a:lstStyle/>
            <a:p>
              <a:endParaRPr lang="ja-JP" altLang="en-US"/>
            </a:p>
          </p:txBody>
        </p:sp>
        <p:sp>
          <p:nvSpPr>
            <p:cNvPr id="13471" name="Freeform 144"/>
            <p:cNvSpPr>
              <a:spLocks/>
            </p:cNvSpPr>
            <p:nvPr/>
          </p:nvSpPr>
          <p:spPr bwMode="auto">
            <a:xfrm>
              <a:off x="1294" y="2550"/>
              <a:ext cx="25" cy="50"/>
            </a:xfrm>
            <a:custGeom>
              <a:avLst/>
              <a:gdLst>
                <a:gd name="T0" fmla="*/ 0 w 51"/>
                <a:gd name="T1" fmla="*/ 1 h 100"/>
                <a:gd name="T2" fmla="*/ 0 w 51"/>
                <a:gd name="T3" fmla="*/ 1 h 100"/>
                <a:gd name="T4" fmla="*/ 0 w 51"/>
                <a:gd name="T5" fmla="*/ 1 h 100"/>
                <a:gd name="T6" fmla="*/ 0 w 51"/>
                <a:gd name="T7" fmla="*/ 1 h 100"/>
                <a:gd name="T8" fmla="*/ 0 w 51"/>
                <a:gd name="T9" fmla="*/ 1 h 100"/>
                <a:gd name="T10" fmla="*/ 0 w 51"/>
                <a:gd name="T11" fmla="*/ 1 h 100"/>
                <a:gd name="T12" fmla="*/ 0 w 51"/>
                <a:gd name="T13" fmla="*/ 1 h 100"/>
                <a:gd name="T14" fmla="*/ 0 w 51"/>
                <a:gd name="T15" fmla="*/ 1 h 100"/>
                <a:gd name="T16" fmla="*/ 0 w 51"/>
                <a:gd name="T17" fmla="*/ 0 h 100"/>
                <a:gd name="T18" fmla="*/ 0 w 51"/>
                <a:gd name="T19" fmla="*/ 0 h 100"/>
                <a:gd name="T20" fmla="*/ 0 w 51"/>
                <a:gd name="T21" fmla="*/ 0 h 100"/>
                <a:gd name="T22" fmla="*/ 0 w 51"/>
                <a:gd name="T23" fmla="*/ 0 h 100"/>
                <a:gd name="T24" fmla="*/ 0 w 51"/>
                <a:gd name="T25" fmla="*/ 1 h 100"/>
                <a:gd name="T26" fmla="*/ 0 w 51"/>
                <a:gd name="T27" fmla="*/ 1 h 100"/>
                <a:gd name="T28" fmla="*/ 0 w 51"/>
                <a:gd name="T29" fmla="*/ 1 h 100"/>
                <a:gd name="T30" fmla="*/ 0 w 51"/>
                <a:gd name="T31" fmla="*/ 1 h 100"/>
                <a:gd name="T32" fmla="*/ 0 w 51"/>
                <a:gd name="T33" fmla="*/ 1 h 100"/>
                <a:gd name="T34" fmla="*/ 0 w 51"/>
                <a:gd name="T35" fmla="*/ 1 h 100"/>
                <a:gd name="T36" fmla="*/ 0 w 51"/>
                <a:gd name="T37" fmla="*/ 1 h 100"/>
                <a:gd name="T38" fmla="*/ 0 w 51"/>
                <a:gd name="T39" fmla="*/ 1 h 100"/>
                <a:gd name="T40" fmla="*/ 0 w 51"/>
                <a:gd name="T41" fmla="*/ 1 h 1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100">
                  <a:moveTo>
                    <a:pt x="37" y="100"/>
                  </a:moveTo>
                  <a:lnTo>
                    <a:pt x="39" y="93"/>
                  </a:lnTo>
                  <a:lnTo>
                    <a:pt x="42" y="84"/>
                  </a:lnTo>
                  <a:lnTo>
                    <a:pt x="44" y="72"/>
                  </a:lnTo>
                  <a:lnTo>
                    <a:pt x="46" y="58"/>
                  </a:lnTo>
                  <a:lnTo>
                    <a:pt x="49" y="30"/>
                  </a:lnTo>
                  <a:lnTo>
                    <a:pt x="51" y="3"/>
                  </a:lnTo>
                  <a:lnTo>
                    <a:pt x="42" y="2"/>
                  </a:lnTo>
                  <a:lnTo>
                    <a:pt x="35" y="0"/>
                  </a:lnTo>
                  <a:lnTo>
                    <a:pt x="28" y="0"/>
                  </a:lnTo>
                  <a:lnTo>
                    <a:pt x="26" y="0"/>
                  </a:lnTo>
                  <a:lnTo>
                    <a:pt x="25" y="0"/>
                  </a:lnTo>
                  <a:lnTo>
                    <a:pt x="25" y="9"/>
                  </a:lnTo>
                  <a:lnTo>
                    <a:pt x="23" y="19"/>
                  </a:lnTo>
                  <a:lnTo>
                    <a:pt x="18" y="45"/>
                  </a:lnTo>
                  <a:lnTo>
                    <a:pt x="11" y="72"/>
                  </a:lnTo>
                  <a:lnTo>
                    <a:pt x="6" y="80"/>
                  </a:lnTo>
                  <a:lnTo>
                    <a:pt x="0" y="89"/>
                  </a:lnTo>
                  <a:lnTo>
                    <a:pt x="18" y="94"/>
                  </a:lnTo>
                  <a:lnTo>
                    <a:pt x="37" y="100"/>
                  </a:lnTo>
                  <a:close/>
                </a:path>
              </a:pathLst>
            </a:custGeom>
            <a:solidFill>
              <a:srgbClr val="FFFFFF"/>
            </a:solidFill>
            <a:ln w="12700">
              <a:solidFill>
                <a:srgbClr val="000000"/>
              </a:solidFill>
              <a:prstDash val="solid"/>
              <a:round/>
              <a:headEnd/>
              <a:tailEnd/>
            </a:ln>
          </p:spPr>
          <p:txBody>
            <a:bodyPr/>
            <a:lstStyle/>
            <a:p>
              <a:endParaRPr lang="ja-JP" altLang="en-US"/>
            </a:p>
          </p:txBody>
        </p:sp>
        <p:sp>
          <p:nvSpPr>
            <p:cNvPr id="13472" name="Freeform 145"/>
            <p:cNvSpPr>
              <a:spLocks/>
            </p:cNvSpPr>
            <p:nvPr/>
          </p:nvSpPr>
          <p:spPr bwMode="auto">
            <a:xfrm>
              <a:off x="1251" y="2537"/>
              <a:ext cx="55" cy="58"/>
            </a:xfrm>
            <a:custGeom>
              <a:avLst/>
              <a:gdLst>
                <a:gd name="T0" fmla="*/ 1 w 110"/>
                <a:gd name="T1" fmla="*/ 1 h 116"/>
                <a:gd name="T2" fmla="*/ 1 w 110"/>
                <a:gd name="T3" fmla="*/ 1 h 116"/>
                <a:gd name="T4" fmla="*/ 1 w 110"/>
                <a:gd name="T5" fmla="*/ 1 h 116"/>
                <a:gd name="T6" fmla="*/ 1 w 110"/>
                <a:gd name="T7" fmla="*/ 1 h 116"/>
                <a:gd name="T8" fmla="*/ 1 w 110"/>
                <a:gd name="T9" fmla="*/ 1 h 116"/>
                <a:gd name="T10" fmla="*/ 1 w 110"/>
                <a:gd name="T11" fmla="*/ 1 h 116"/>
                <a:gd name="T12" fmla="*/ 1 w 110"/>
                <a:gd name="T13" fmla="*/ 1 h 116"/>
                <a:gd name="T14" fmla="*/ 1 w 110"/>
                <a:gd name="T15" fmla="*/ 1 h 116"/>
                <a:gd name="T16" fmla="*/ 1 w 110"/>
                <a:gd name="T17" fmla="*/ 1 h 116"/>
                <a:gd name="T18" fmla="*/ 1 w 110"/>
                <a:gd name="T19" fmla="*/ 1 h 116"/>
                <a:gd name="T20" fmla="*/ 1 w 110"/>
                <a:gd name="T21" fmla="*/ 0 h 116"/>
                <a:gd name="T22" fmla="*/ 1 w 110"/>
                <a:gd name="T23" fmla="*/ 1 h 116"/>
                <a:gd name="T24" fmla="*/ 1 w 110"/>
                <a:gd name="T25" fmla="*/ 1 h 116"/>
                <a:gd name="T26" fmla="*/ 1 w 110"/>
                <a:gd name="T27" fmla="*/ 1 h 116"/>
                <a:gd name="T28" fmla="*/ 1 w 110"/>
                <a:gd name="T29" fmla="*/ 1 h 116"/>
                <a:gd name="T30" fmla="*/ 1 w 110"/>
                <a:gd name="T31" fmla="*/ 1 h 116"/>
                <a:gd name="T32" fmla="*/ 1 w 110"/>
                <a:gd name="T33" fmla="*/ 1 h 116"/>
                <a:gd name="T34" fmla="*/ 1 w 110"/>
                <a:gd name="T35" fmla="*/ 1 h 116"/>
                <a:gd name="T36" fmla="*/ 1 w 110"/>
                <a:gd name="T37" fmla="*/ 1 h 116"/>
                <a:gd name="T38" fmla="*/ 1 w 110"/>
                <a:gd name="T39" fmla="*/ 1 h 116"/>
                <a:gd name="T40" fmla="*/ 1 w 110"/>
                <a:gd name="T41" fmla="*/ 1 h 116"/>
                <a:gd name="T42" fmla="*/ 1 w 110"/>
                <a:gd name="T43" fmla="*/ 1 h 116"/>
                <a:gd name="T44" fmla="*/ 1 w 110"/>
                <a:gd name="T45" fmla="*/ 1 h 116"/>
                <a:gd name="T46" fmla="*/ 0 w 110"/>
                <a:gd name="T47" fmla="*/ 1 h 116"/>
                <a:gd name="T48" fmla="*/ 0 w 110"/>
                <a:gd name="T49" fmla="*/ 1 h 116"/>
                <a:gd name="T50" fmla="*/ 1 w 110"/>
                <a:gd name="T51" fmla="*/ 1 h 116"/>
                <a:gd name="T52" fmla="*/ 1 w 110"/>
                <a:gd name="T53" fmla="*/ 1 h 116"/>
                <a:gd name="T54" fmla="*/ 1 w 110"/>
                <a:gd name="T55" fmla="*/ 1 h 116"/>
                <a:gd name="T56" fmla="*/ 0 w 110"/>
                <a:gd name="T57" fmla="*/ 1 h 116"/>
                <a:gd name="T58" fmla="*/ 1 w 110"/>
                <a:gd name="T59" fmla="*/ 1 h 116"/>
                <a:gd name="T60" fmla="*/ 1 w 110"/>
                <a:gd name="T61" fmla="*/ 1 h 116"/>
                <a:gd name="T62" fmla="*/ 1 w 110"/>
                <a:gd name="T63" fmla="*/ 1 h 116"/>
                <a:gd name="T64" fmla="*/ 1 w 110"/>
                <a:gd name="T65" fmla="*/ 1 h 116"/>
                <a:gd name="T66" fmla="*/ 1 w 110"/>
                <a:gd name="T67" fmla="*/ 1 h 116"/>
                <a:gd name="T68" fmla="*/ 1 w 110"/>
                <a:gd name="T69" fmla="*/ 1 h 116"/>
                <a:gd name="T70" fmla="*/ 1 w 110"/>
                <a:gd name="T71" fmla="*/ 1 h 116"/>
                <a:gd name="T72" fmla="*/ 1 w 110"/>
                <a:gd name="T73" fmla="*/ 1 h 116"/>
                <a:gd name="T74" fmla="*/ 1 w 110"/>
                <a:gd name="T75" fmla="*/ 1 h 116"/>
                <a:gd name="T76" fmla="*/ 1 w 110"/>
                <a:gd name="T77" fmla="*/ 1 h 11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0" h="116">
                  <a:moveTo>
                    <a:pt x="85" y="116"/>
                  </a:moveTo>
                  <a:lnTo>
                    <a:pt x="91" y="107"/>
                  </a:lnTo>
                  <a:lnTo>
                    <a:pt x="96" y="99"/>
                  </a:lnTo>
                  <a:lnTo>
                    <a:pt x="103" y="72"/>
                  </a:lnTo>
                  <a:lnTo>
                    <a:pt x="108" y="46"/>
                  </a:lnTo>
                  <a:lnTo>
                    <a:pt x="110" y="36"/>
                  </a:lnTo>
                  <a:lnTo>
                    <a:pt x="110" y="27"/>
                  </a:lnTo>
                  <a:lnTo>
                    <a:pt x="101" y="16"/>
                  </a:lnTo>
                  <a:lnTo>
                    <a:pt x="89" y="7"/>
                  </a:lnTo>
                  <a:lnTo>
                    <a:pt x="75" y="2"/>
                  </a:lnTo>
                  <a:lnTo>
                    <a:pt x="59" y="0"/>
                  </a:lnTo>
                  <a:lnTo>
                    <a:pt x="61" y="6"/>
                  </a:lnTo>
                  <a:lnTo>
                    <a:pt x="61" y="7"/>
                  </a:lnTo>
                  <a:lnTo>
                    <a:pt x="61" y="9"/>
                  </a:lnTo>
                  <a:lnTo>
                    <a:pt x="57" y="16"/>
                  </a:lnTo>
                  <a:lnTo>
                    <a:pt x="54" y="22"/>
                  </a:lnTo>
                  <a:lnTo>
                    <a:pt x="50" y="25"/>
                  </a:lnTo>
                  <a:lnTo>
                    <a:pt x="45" y="25"/>
                  </a:lnTo>
                  <a:lnTo>
                    <a:pt x="38" y="27"/>
                  </a:lnTo>
                  <a:lnTo>
                    <a:pt x="28" y="29"/>
                  </a:lnTo>
                  <a:lnTo>
                    <a:pt x="17" y="32"/>
                  </a:lnTo>
                  <a:lnTo>
                    <a:pt x="8" y="34"/>
                  </a:lnTo>
                  <a:lnTo>
                    <a:pt x="3" y="37"/>
                  </a:lnTo>
                  <a:lnTo>
                    <a:pt x="0" y="44"/>
                  </a:lnTo>
                  <a:lnTo>
                    <a:pt x="0" y="51"/>
                  </a:lnTo>
                  <a:lnTo>
                    <a:pt x="3" y="53"/>
                  </a:lnTo>
                  <a:lnTo>
                    <a:pt x="7" y="53"/>
                  </a:lnTo>
                  <a:lnTo>
                    <a:pt x="1" y="60"/>
                  </a:lnTo>
                  <a:lnTo>
                    <a:pt x="0" y="69"/>
                  </a:lnTo>
                  <a:lnTo>
                    <a:pt x="3" y="78"/>
                  </a:lnTo>
                  <a:lnTo>
                    <a:pt x="7" y="79"/>
                  </a:lnTo>
                  <a:lnTo>
                    <a:pt x="12" y="81"/>
                  </a:lnTo>
                  <a:lnTo>
                    <a:pt x="10" y="88"/>
                  </a:lnTo>
                  <a:lnTo>
                    <a:pt x="14" y="99"/>
                  </a:lnTo>
                  <a:lnTo>
                    <a:pt x="21" y="106"/>
                  </a:lnTo>
                  <a:lnTo>
                    <a:pt x="31" y="111"/>
                  </a:lnTo>
                  <a:lnTo>
                    <a:pt x="57" y="114"/>
                  </a:lnTo>
                  <a:lnTo>
                    <a:pt x="85" y="116"/>
                  </a:lnTo>
                  <a:close/>
                </a:path>
              </a:pathLst>
            </a:custGeom>
            <a:solidFill>
              <a:srgbClr val="FAD28D"/>
            </a:solidFill>
            <a:ln w="12700">
              <a:solidFill>
                <a:srgbClr val="000000"/>
              </a:solidFill>
              <a:prstDash val="solid"/>
              <a:round/>
              <a:headEnd/>
              <a:tailEnd/>
            </a:ln>
          </p:spPr>
          <p:txBody>
            <a:bodyPr/>
            <a:lstStyle/>
            <a:p>
              <a:endParaRPr lang="ja-JP" altLang="en-US"/>
            </a:p>
          </p:txBody>
        </p:sp>
        <p:sp>
          <p:nvSpPr>
            <p:cNvPr id="13473" name="Freeform 146"/>
            <p:cNvSpPr>
              <a:spLocks/>
            </p:cNvSpPr>
            <p:nvPr/>
          </p:nvSpPr>
          <p:spPr bwMode="auto">
            <a:xfrm>
              <a:off x="1255" y="2561"/>
              <a:ext cx="16" cy="2"/>
            </a:xfrm>
            <a:custGeom>
              <a:avLst/>
              <a:gdLst>
                <a:gd name="T0" fmla="*/ 0 w 33"/>
                <a:gd name="T1" fmla="*/ 1 h 3"/>
                <a:gd name="T2" fmla="*/ 0 w 33"/>
                <a:gd name="T3" fmla="*/ 0 h 3"/>
                <a:gd name="T4" fmla="*/ 0 w 33"/>
                <a:gd name="T5" fmla="*/ 1 h 3"/>
                <a:gd name="T6" fmla="*/ 0 60000 65536"/>
                <a:gd name="T7" fmla="*/ 0 60000 65536"/>
                <a:gd name="T8" fmla="*/ 0 60000 65536"/>
              </a:gdLst>
              <a:ahLst/>
              <a:cxnLst>
                <a:cxn ang="T6">
                  <a:pos x="T0" y="T1"/>
                </a:cxn>
                <a:cxn ang="T7">
                  <a:pos x="T2" y="T3"/>
                </a:cxn>
                <a:cxn ang="T8">
                  <a:pos x="T4" y="T5"/>
                </a:cxn>
              </a:cxnLst>
              <a:rect l="0" t="0" r="r" b="b"/>
              <a:pathLst>
                <a:path w="33" h="3">
                  <a:moveTo>
                    <a:pt x="0" y="3"/>
                  </a:moveTo>
                  <a:lnTo>
                    <a:pt x="17" y="0"/>
                  </a:lnTo>
                  <a:lnTo>
                    <a:pt x="33" y="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74" name="Freeform 147"/>
            <p:cNvSpPr>
              <a:spLocks/>
            </p:cNvSpPr>
            <p:nvPr/>
          </p:nvSpPr>
          <p:spPr bwMode="auto">
            <a:xfrm>
              <a:off x="1257" y="2574"/>
              <a:ext cx="14" cy="3"/>
            </a:xfrm>
            <a:custGeom>
              <a:avLst/>
              <a:gdLst>
                <a:gd name="T0" fmla="*/ 0 w 26"/>
                <a:gd name="T1" fmla="*/ 1 h 5"/>
                <a:gd name="T2" fmla="*/ 1 w 26"/>
                <a:gd name="T3" fmla="*/ 0 h 5"/>
                <a:gd name="T4" fmla="*/ 1 w 26"/>
                <a:gd name="T5" fmla="*/ 0 h 5"/>
                <a:gd name="T6" fmla="*/ 0 60000 65536"/>
                <a:gd name="T7" fmla="*/ 0 60000 65536"/>
                <a:gd name="T8" fmla="*/ 0 60000 65536"/>
              </a:gdLst>
              <a:ahLst/>
              <a:cxnLst>
                <a:cxn ang="T6">
                  <a:pos x="T0" y="T1"/>
                </a:cxn>
                <a:cxn ang="T7">
                  <a:pos x="T2" y="T3"/>
                </a:cxn>
                <a:cxn ang="T8">
                  <a:pos x="T4" y="T5"/>
                </a:cxn>
              </a:cxnLst>
              <a:rect l="0" t="0" r="r" b="b"/>
              <a:pathLst>
                <a:path w="26" h="5">
                  <a:moveTo>
                    <a:pt x="0" y="5"/>
                  </a:moveTo>
                  <a:lnTo>
                    <a:pt x="14" y="0"/>
                  </a:lnTo>
                  <a:lnTo>
                    <a:pt x="2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75" name="Freeform 148"/>
            <p:cNvSpPr>
              <a:spLocks/>
            </p:cNvSpPr>
            <p:nvPr/>
          </p:nvSpPr>
          <p:spPr bwMode="auto">
            <a:xfrm>
              <a:off x="1260" y="2582"/>
              <a:ext cx="12" cy="5"/>
            </a:xfrm>
            <a:custGeom>
              <a:avLst/>
              <a:gdLst>
                <a:gd name="T0" fmla="*/ 0 w 25"/>
                <a:gd name="T1" fmla="*/ 1 h 8"/>
                <a:gd name="T2" fmla="*/ 0 w 25"/>
                <a:gd name="T3" fmla="*/ 1 h 8"/>
                <a:gd name="T4" fmla="*/ 0 w 25"/>
                <a:gd name="T5" fmla="*/ 1 h 8"/>
                <a:gd name="T6" fmla="*/ 0 w 25"/>
                <a:gd name="T7" fmla="*/ 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8">
                  <a:moveTo>
                    <a:pt x="0" y="8"/>
                  </a:moveTo>
                  <a:lnTo>
                    <a:pt x="11" y="3"/>
                  </a:lnTo>
                  <a:lnTo>
                    <a:pt x="16" y="1"/>
                  </a:lnTo>
                  <a:lnTo>
                    <a:pt x="2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76" name="Freeform 149"/>
            <p:cNvSpPr>
              <a:spLocks/>
            </p:cNvSpPr>
            <p:nvPr/>
          </p:nvSpPr>
          <p:spPr bwMode="auto">
            <a:xfrm>
              <a:off x="1319" y="2496"/>
              <a:ext cx="7" cy="8"/>
            </a:xfrm>
            <a:custGeom>
              <a:avLst/>
              <a:gdLst>
                <a:gd name="T0" fmla="*/ 1 w 14"/>
                <a:gd name="T1" fmla="*/ 1 h 16"/>
                <a:gd name="T2" fmla="*/ 1 w 14"/>
                <a:gd name="T3" fmla="*/ 1 h 16"/>
                <a:gd name="T4" fmla="*/ 1 w 14"/>
                <a:gd name="T5" fmla="*/ 1 h 16"/>
                <a:gd name="T6" fmla="*/ 1 w 14"/>
                <a:gd name="T7" fmla="*/ 1 h 16"/>
                <a:gd name="T8" fmla="*/ 0 w 14"/>
                <a:gd name="T9" fmla="*/ 1 h 16"/>
                <a:gd name="T10" fmla="*/ 1 w 14"/>
                <a:gd name="T11" fmla="*/ 1 h 16"/>
                <a:gd name="T12" fmla="*/ 1 w 14"/>
                <a:gd name="T13" fmla="*/ 0 h 16"/>
                <a:gd name="T14" fmla="*/ 1 w 14"/>
                <a:gd name="T15" fmla="*/ 1 h 16"/>
                <a:gd name="T16" fmla="*/ 1 w 14"/>
                <a:gd name="T17" fmla="*/ 1 h 16"/>
                <a:gd name="T18" fmla="*/ 1 w 14"/>
                <a:gd name="T19" fmla="*/ 1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6">
                  <a:moveTo>
                    <a:pt x="14" y="7"/>
                  </a:moveTo>
                  <a:lnTo>
                    <a:pt x="12" y="12"/>
                  </a:lnTo>
                  <a:lnTo>
                    <a:pt x="7" y="16"/>
                  </a:lnTo>
                  <a:lnTo>
                    <a:pt x="2" y="12"/>
                  </a:lnTo>
                  <a:lnTo>
                    <a:pt x="0" y="7"/>
                  </a:lnTo>
                  <a:lnTo>
                    <a:pt x="2" y="2"/>
                  </a:lnTo>
                  <a:lnTo>
                    <a:pt x="7" y="0"/>
                  </a:lnTo>
                  <a:lnTo>
                    <a:pt x="12" y="2"/>
                  </a:lnTo>
                  <a:lnTo>
                    <a:pt x="1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77" name="Freeform 150"/>
            <p:cNvSpPr>
              <a:spLocks/>
            </p:cNvSpPr>
            <p:nvPr/>
          </p:nvSpPr>
          <p:spPr bwMode="auto">
            <a:xfrm>
              <a:off x="1281" y="2328"/>
              <a:ext cx="148" cy="159"/>
            </a:xfrm>
            <a:custGeom>
              <a:avLst/>
              <a:gdLst>
                <a:gd name="T0" fmla="*/ 0 w 295"/>
                <a:gd name="T1" fmla="*/ 1 h 318"/>
                <a:gd name="T2" fmla="*/ 0 w 295"/>
                <a:gd name="T3" fmla="*/ 1 h 318"/>
                <a:gd name="T4" fmla="*/ 1 w 295"/>
                <a:gd name="T5" fmla="*/ 1 h 318"/>
                <a:gd name="T6" fmla="*/ 1 w 295"/>
                <a:gd name="T7" fmla="*/ 1 h 318"/>
                <a:gd name="T8" fmla="*/ 1 w 295"/>
                <a:gd name="T9" fmla="*/ 1 h 318"/>
                <a:gd name="T10" fmla="*/ 1 w 295"/>
                <a:gd name="T11" fmla="*/ 1 h 318"/>
                <a:gd name="T12" fmla="*/ 1 w 295"/>
                <a:gd name="T13" fmla="*/ 1 h 318"/>
                <a:gd name="T14" fmla="*/ 1 w 295"/>
                <a:gd name="T15" fmla="*/ 1 h 318"/>
                <a:gd name="T16" fmla="*/ 1 w 295"/>
                <a:gd name="T17" fmla="*/ 1 h 318"/>
                <a:gd name="T18" fmla="*/ 1 w 295"/>
                <a:gd name="T19" fmla="*/ 1 h 318"/>
                <a:gd name="T20" fmla="*/ 1 w 295"/>
                <a:gd name="T21" fmla="*/ 1 h 318"/>
                <a:gd name="T22" fmla="*/ 1 w 295"/>
                <a:gd name="T23" fmla="*/ 1 h 318"/>
                <a:gd name="T24" fmla="*/ 1 w 295"/>
                <a:gd name="T25" fmla="*/ 1 h 318"/>
                <a:gd name="T26" fmla="*/ 1 w 295"/>
                <a:gd name="T27" fmla="*/ 1 h 318"/>
                <a:gd name="T28" fmla="*/ 1 w 295"/>
                <a:gd name="T29" fmla="*/ 1 h 318"/>
                <a:gd name="T30" fmla="*/ 1 w 295"/>
                <a:gd name="T31" fmla="*/ 1 h 318"/>
                <a:gd name="T32" fmla="*/ 1 w 295"/>
                <a:gd name="T33" fmla="*/ 1 h 318"/>
                <a:gd name="T34" fmla="*/ 1 w 295"/>
                <a:gd name="T35" fmla="*/ 1 h 318"/>
                <a:gd name="T36" fmla="*/ 1 w 295"/>
                <a:gd name="T37" fmla="*/ 1 h 318"/>
                <a:gd name="T38" fmla="*/ 1 w 295"/>
                <a:gd name="T39" fmla="*/ 1 h 318"/>
                <a:gd name="T40" fmla="*/ 1 w 295"/>
                <a:gd name="T41" fmla="*/ 1 h 318"/>
                <a:gd name="T42" fmla="*/ 1 w 295"/>
                <a:gd name="T43" fmla="*/ 1 h 318"/>
                <a:gd name="T44" fmla="*/ 1 w 295"/>
                <a:gd name="T45" fmla="*/ 1 h 318"/>
                <a:gd name="T46" fmla="*/ 1 w 295"/>
                <a:gd name="T47" fmla="*/ 1 h 318"/>
                <a:gd name="T48" fmla="*/ 1 w 295"/>
                <a:gd name="T49" fmla="*/ 1 h 318"/>
                <a:gd name="T50" fmla="*/ 1 w 295"/>
                <a:gd name="T51" fmla="*/ 1 h 318"/>
                <a:gd name="T52" fmla="*/ 1 w 295"/>
                <a:gd name="T53" fmla="*/ 1 h 318"/>
                <a:gd name="T54" fmla="*/ 1 w 295"/>
                <a:gd name="T55" fmla="*/ 1 h 318"/>
                <a:gd name="T56" fmla="*/ 1 w 295"/>
                <a:gd name="T57" fmla="*/ 1 h 318"/>
                <a:gd name="T58" fmla="*/ 1 w 295"/>
                <a:gd name="T59" fmla="*/ 1 h 318"/>
                <a:gd name="T60" fmla="*/ 1 w 295"/>
                <a:gd name="T61" fmla="*/ 1 h 318"/>
                <a:gd name="T62" fmla="*/ 1 w 295"/>
                <a:gd name="T63" fmla="*/ 1 h 318"/>
                <a:gd name="T64" fmla="*/ 1 w 295"/>
                <a:gd name="T65" fmla="*/ 1 h 318"/>
                <a:gd name="T66" fmla="*/ 1 w 295"/>
                <a:gd name="T67" fmla="*/ 1 h 318"/>
                <a:gd name="T68" fmla="*/ 1 w 295"/>
                <a:gd name="T69" fmla="*/ 1 h 318"/>
                <a:gd name="T70" fmla="*/ 1 w 295"/>
                <a:gd name="T71" fmla="*/ 1 h 318"/>
                <a:gd name="T72" fmla="*/ 1 w 295"/>
                <a:gd name="T73" fmla="*/ 1 h 318"/>
                <a:gd name="T74" fmla="*/ 1 w 295"/>
                <a:gd name="T75" fmla="*/ 1 h 318"/>
                <a:gd name="T76" fmla="*/ 1 w 295"/>
                <a:gd name="T77" fmla="*/ 1 h 318"/>
                <a:gd name="T78" fmla="*/ 1 w 295"/>
                <a:gd name="T79" fmla="*/ 0 h 318"/>
                <a:gd name="T80" fmla="*/ 1 w 295"/>
                <a:gd name="T81" fmla="*/ 1 h 318"/>
                <a:gd name="T82" fmla="*/ 1 w 295"/>
                <a:gd name="T83" fmla="*/ 1 h 318"/>
                <a:gd name="T84" fmla="*/ 1 w 295"/>
                <a:gd name="T85" fmla="*/ 1 h 318"/>
                <a:gd name="T86" fmla="*/ 1 w 295"/>
                <a:gd name="T87" fmla="*/ 1 h 318"/>
                <a:gd name="T88" fmla="*/ 1 w 295"/>
                <a:gd name="T89" fmla="*/ 1 h 318"/>
                <a:gd name="T90" fmla="*/ 1 w 295"/>
                <a:gd name="T91" fmla="*/ 1 h 318"/>
                <a:gd name="T92" fmla="*/ 0 w 295"/>
                <a:gd name="T93" fmla="*/ 1 h 318"/>
                <a:gd name="T94" fmla="*/ 0 w 295"/>
                <a:gd name="T95" fmla="*/ 1 h 3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95" h="318">
                  <a:moveTo>
                    <a:pt x="0" y="162"/>
                  </a:moveTo>
                  <a:lnTo>
                    <a:pt x="0" y="191"/>
                  </a:lnTo>
                  <a:lnTo>
                    <a:pt x="5" y="219"/>
                  </a:lnTo>
                  <a:lnTo>
                    <a:pt x="14" y="244"/>
                  </a:lnTo>
                  <a:lnTo>
                    <a:pt x="28" y="267"/>
                  </a:lnTo>
                  <a:lnTo>
                    <a:pt x="45" y="284"/>
                  </a:lnTo>
                  <a:lnTo>
                    <a:pt x="65" y="300"/>
                  </a:lnTo>
                  <a:lnTo>
                    <a:pt x="86" y="309"/>
                  </a:lnTo>
                  <a:lnTo>
                    <a:pt x="110" y="316"/>
                  </a:lnTo>
                  <a:lnTo>
                    <a:pt x="135" y="318"/>
                  </a:lnTo>
                  <a:lnTo>
                    <a:pt x="159" y="314"/>
                  </a:lnTo>
                  <a:lnTo>
                    <a:pt x="180" y="309"/>
                  </a:lnTo>
                  <a:lnTo>
                    <a:pt x="199" y="300"/>
                  </a:lnTo>
                  <a:lnTo>
                    <a:pt x="217" y="290"/>
                  </a:lnTo>
                  <a:lnTo>
                    <a:pt x="231" y="279"/>
                  </a:lnTo>
                  <a:lnTo>
                    <a:pt x="243" y="267"/>
                  </a:lnTo>
                  <a:lnTo>
                    <a:pt x="252" y="256"/>
                  </a:lnTo>
                  <a:lnTo>
                    <a:pt x="271" y="253"/>
                  </a:lnTo>
                  <a:lnTo>
                    <a:pt x="285" y="244"/>
                  </a:lnTo>
                  <a:lnTo>
                    <a:pt x="294" y="230"/>
                  </a:lnTo>
                  <a:lnTo>
                    <a:pt x="295" y="216"/>
                  </a:lnTo>
                  <a:lnTo>
                    <a:pt x="294" y="202"/>
                  </a:lnTo>
                  <a:lnTo>
                    <a:pt x="290" y="190"/>
                  </a:lnTo>
                  <a:lnTo>
                    <a:pt x="281" y="181"/>
                  </a:lnTo>
                  <a:lnTo>
                    <a:pt x="273" y="179"/>
                  </a:lnTo>
                  <a:lnTo>
                    <a:pt x="274" y="172"/>
                  </a:lnTo>
                  <a:lnTo>
                    <a:pt x="278" y="165"/>
                  </a:lnTo>
                  <a:lnTo>
                    <a:pt x="283" y="144"/>
                  </a:lnTo>
                  <a:lnTo>
                    <a:pt x="287" y="120"/>
                  </a:lnTo>
                  <a:lnTo>
                    <a:pt x="285" y="91"/>
                  </a:lnTo>
                  <a:lnTo>
                    <a:pt x="281" y="77"/>
                  </a:lnTo>
                  <a:lnTo>
                    <a:pt x="276" y="63"/>
                  </a:lnTo>
                  <a:lnTo>
                    <a:pt x="267" y="51"/>
                  </a:lnTo>
                  <a:lnTo>
                    <a:pt x="257" y="39"/>
                  </a:lnTo>
                  <a:lnTo>
                    <a:pt x="245" y="28"/>
                  </a:lnTo>
                  <a:lnTo>
                    <a:pt x="227" y="18"/>
                  </a:lnTo>
                  <a:lnTo>
                    <a:pt x="208" y="11"/>
                  </a:lnTo>
                  <a:lnTo>
                    <a:pt x="185" y="6"/>
                  </a:lnTo>
                  <a:lnTo>
                    <a:pt x="161" y="2"/>
                  </a:lnTo>
                  <a:lnTo>
                    <a:pt x="140" y="0"/>
                  </a:lnTo>
                  <a:lnTo>
                    <a:pt x="101" y="4"/>
                  </a:lnTo>
                  <a:lnTo>
                    <a:pt x="70" y="14"/>
                  </a:lnTo>
                  <a:lnTo>
                    <a:pt x="45" y="32"/>
                  </a:lnTo>
                  <a:lnTo>
                    <a:pt x="28" y="58"/>
                  </a:lnTo>
                  <a:lnTo>
                    <a:pt x="14" y="88"/>
                  </a:lnTo>
                  <a:lnTo>
                    <a:pt x="5" y="123"/>
                  </a:lnTo>
                  <a:lnTo>
                    <a:pt x="0" y="162"/>
                  </a:lnTo>
                  <a:close/>
                </a:path>
              </a:pathLst>
            </a:custGeom>
            <a:solidFill>
              <a:srgbClr val="FAD28D"/>
            </a:solidFill>
            <a:ln w="12700">
              <a:solidFill>
                <a:srgbClr val="000000"/>
              </a:solidFill>
              <a:prstDash val="solid"/>
              <a:round/>
              <a:headEnd/>
              <a:tailEnd/>
            </a:ln>
          </p:spPr>
          <p:txBody>
            <a:bodyPr/>
            <a:lstStyle/>
            <a:p>
              <a:endParaRPr lang="ja-JP" altLang="en-US"/>
            </a:p>
          </p:txBody>
        </p:sp>
        <p:sp>
          <p:nvSpPr>
            <p:cNvPr id="13478" name="Freeform 151"/>
            <p:cNvSpPr>
              <a:spLocks/>
            </p:cNvSpPr>
            <p:nvPr/>
          </p:nvSpPr>
          <p:spPr bwMode="auto">
            <a:xfrm>
              <a:off x="1299" y="2302"/>
              <a:ext cx="134" cy="117"/>
            </a:xfrm>
            <a:custGeom>
              <a:avLst/>
              <a:gdLst>
                <a:gd name="T0" fmla="*/ 0 w 269"/>
                <a:gd name="T1" fmla="*/ 0 h 235"/>
                <a:gd name="T2" fmla="*/ 0 w 269"/>
                <a:gd name="T3" fmla="*/ 0 h 235"/>
                <a:gd name="T4" fmla="*/ 0 w 269"/>
                <a:gd name="T5" fmla="*/ 0 h 235"/>
                <a:gd name="T6" fmla="*/ 0 w 269"/>
                <a:gd name="T7" fmla="*/ 0 h 235"/>
                <a:gd name="T8" fmla="*/ 0 w 269"/>
                <a:gd name="T9" fmla="*/ 0 h 235"/>
                <a:gd name="T10" fmla="*/ 0 w 269"/>
                <a:gd name="T11" fmla="*/ 0 h 235"/>
                <a:gd name="T12" fmla="*/ 0 w 269"/>
                <a:gd name="T13" fmla="*/ 0 h 235"/>
                <a:gd name="T14" fmla="*/ 0 w 269"/>
                <a:gd name="T15" fmla="*/ 0 h 235"/>
                <a:gd name="T16" fmla="*/ 0 w 269"/>
                <a:gd name="T17" fmla="*/ 0 h 235"/>
                <a:gd name="T18" fmla="*/ 0 w 269"/>
                <a:gd name="T19" fmla="*/ 0 h 235"/>
                <a:gd name="T20" fmla="*/ 0 w 269"/>
                <a:gd name="T21" fmla="*/ 0 h 235"/>
                <a:gd name="T22" fmla="*/ 0 w 269"/>
                <a:gd name="T23" fmla="*/ 0 h 235"/>
                <a:gd name="T24" fmla="*/ 0 w 269"/>
                <a:gd name="T25" fmla="*/ 0 h 235"/>
                <a:gd name="T26" fmla="*/ 0 w 269"/>
                <a:gd name="T27" fmla="*/ 0 h 235"/>
                <a:gd name="T28" fmla="*/ 0 w 269"/>
                <a:gd name="T29" fmla="*/ 0 h 235"/>
                <a:gd name="T30" fmla="*/ 0 w 269"/>
                <a:gd name="T31" fmla="*/ 0 h 235"/>
                <a:gd name="T32" fmla="*/ 0 w 269"/>
                <a:gd name="T33" fmla="*/ 0 h 235"/>
                <a:gd name="T34" fmla="*/ 0 w 269"/>
                <a:gd name="T35" fmla="*/ 0 h 235"/>
                <a:gd name="T36" fmla="*/ 0 w 269"/>
                <a:gd name="T37" fmla="*/ 0 h 235"/>
                <a:gd name="T38" fmla="*/ 0 w 269"/>
                <a:gd name="T39" fmla="*/ 0 h 235"/>
                <a:gd name="T40" fmla="*/ 0 w 269"/>
                <a:gd name="T41" fmla="*/ 0 h 235"/>
                <a:gd name="T42" fmla="*/ 0 w 269"/>
                <a:gd name="T43" fmla="*/ 0 h 235"/>
                <a:gd name="T44" fmla="*/ 0 w 269"/>
                <a:gd name="T45" fmla="*/ 0 h 235"/>
                <a:gd name="T46" fmla="*/ 0 w 269"/>
                <a:gd name="T47" fmla="*/ 0 h 235"/>
                <a:gd name="T48" fmla="*/ 0 w 269"/>
                <a:gd name="T49" fmla="*/ 0 h 235"/>
                <a:gd name="T50" fmla="*/ 0 w 269"/>
                <a:gd name="T51" fmla="*/ 0 h 235"/>
                <a:gd name="T52" fmla="*/ 0 w 269"/>
                <a:gd name="T53" fmla="*/ 0 h 235"/>
                <a:gd name="T54" fmla="*/ 0 w 269"/>
                <a:gd name="T55" fmla="*/ 0 h 235"/>
                <a:gd name="T56" fmla="*/ 0 w 269"/>
                <a:gd name="T57" fmla="*/ 0 h 235"/>
                <a:gd name="T58" fmla="*/ 0 w 269"/>
                <a:gd name="T59" fmla="*/ 0 h 235"/>
                <a:gd name="T60" fmla="*/ 0 w 269"/>
                <a:gd name="T61" fmla="*/ 0 h 235"/>
                <a:gd name="T62" fmla="*/ 0 w 269"/>
                <a:gd name="T63" fmla="*/ 0 h 235"/>
                <a:gd name="T64" fmla="*/ 0 w 269"/>
                <a:gd name="T65" fmla="*/ 0 h 235"/>
                <a:gd name="T66" fmla="*/ 0 w 269"/>
                <a:gd name="T67" fmla="*/ 0 h 235"/>
                <a:gd name="T68" fmla="*/ 0 w 269"/>
                <a:gd name="T69" fmla="*/ 0 h 235"/>
                <a:gd name="T70" fmla="*/ 0 w 269"/>
                <a:gd name="T71" fmla="*/ 0 h 235"/>
                <a:gd name="T72" fmla="*/ 0 w 269"/>
                <a:gd name="T73" fmla="*/ 0 h 235"/>
                <a:gd name="T74" fmla="*/ 0 w 269"/>
                <a:gd name="T75" fmla="*/ 0 h 235"/>
                <a:gd name="T76" fmla="*/ 0 w 269"/>
                <a:gd name="T77" fmla="*/ 0 h 235"/>
                <a:gd name="T78" fmla="*/ 0 w 269"/>
                <a:gd name="T79" fmla="*/ 0 h 235"/>
                <a:gd name="T80" fmla="*/ 0 w 269"/>
                <a:gd name="T81" fmla="*/ 0 h 235"/>
                <a:gd name="T82" fmla="*/ 0 w 269"/>
                <a:gd name="T83" fmla="*/ 0 h 235"/>
                <a:gd name="T84" fmla="*/ 0 w 269"/>
                <a:gd name="T85" fmla="*/ 0 h 235"/>
                <a:gd name="T86" fmla="*/ 0 w 269"/>
                <a:gd name="T87" fmla="*/ 0 h 235"/>
                <a:gd name="T88" fmla="*/ 0 w 269"/>
                <a:gd name="T89" fmla="*/ 0 h 235"/>
                <a:gd name="T90" fmla="*/ 0 w 269"/>
                <a:gd name="T91" fmla="*/ 0 h 235"/>
                <a:gd name="T92" fmla="*/ 0 w 269"/>
                <a:gd name="T93" fmla="*/ 0 h 235"/>
                <a:gd name="T94" fmla="*/ 0 w 269"/>
                <a:gd name="T95" fmla="*/ 0 h 235"/>
                <a:gd name="T96" fmla="*/ 0 w 269"/>
                <a:gd name="T97" fmla="*/ 0 h 235"/>
                <a:gd name="T98" fmla="*/ 0 w 269"/>
                <a:gd name="T99" fmla="*/ 0 h 235"/>
                <a:gd name="T100" fmla="*/ 0 w 269"/>
                <a:gd name="T101" fmla="*/ 0 h 235"/>
                <a:gd name="T102" fmla="*/ 0 w 269"/>
                <a:gd name="T103" fmla="*/ 0 h 235"/>
                <a:gd name="T104" fmla="*/ 0 w 269"/>
                <a:gd name="T105" fmla="*/ 0 h 235"/>
                <a:gd name="T106" fmla="*/ 0 w 269"/>
                <a:gd name="T107" fmla="*/ 0 h 235"/>
                <a:gd name="T108" fmla="*/ 0 w 269"/>
                <a:gd name="T109" fmla="*/ 0 h 23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69" h="235">
                  <a:moveTo>
                    <a:pt x="73" y="86"/>
                  </a:moveTo>
                  <a:lnTo>
                    <a:pt x="47" y="84"/>
                  </a:lnTo>
                  <a:lnTo>
                    <a:pt x="33" y="80"/>
                  </a:lnTo>
                  <a:lnTo>
                    <a:pt x="21" y="79"/>
                  </a:lnTo>
                  <a:lnTo>
                    <a:pt x="10" y="73"/>
                  </a:lnTo>
                  <a:lnTo>
                    <a:pt x="4" y="66"/>
                  </a:lnTo>
                  <a:lnTo>
                    <a:pt x="0" y="56"/>
                  </a:lnTo>
                  <a:lnTo>
                    <a:pt x="2" y="44"/>
                  </a:lnTo>
                  <a:lnTo>
                    <a:pt x="9" y="31"/>
                  </a:lnTo>
                  <a:lnTo>
                    <a:pt x="17" y="21"/>
                  </a:lnTo>
                  <a:lnTo>
                    <a:pt x="28" y="12"/>
                  </a:lnTo>
                  <a:lnTo>
                    <a:pt x="38" y="7"/>
                  </a:lnTo>
                  <a:lnTo>
                    <a:pt x="52" y="2"/>
                  </a:lnTo>
                  <a:lnTo>
                    <a:pt x="66" y="0"/>
                  </a:lnTo>
                  <a:lnTo>
                    <a:pt x="84" y="0"/>
                  </a:lnTo>
                  <a:lnTo>
                    <a:pt x="101" y="3"/>
                  </a:lnTo>
                  <a:lnTo>
                    <a:pt x="121" y="7"/>
                  </a:lnTo>
                  <a:lnTo>
                    <a:pt x="140" y="12"/>
                  </a:lnTo>
                  <a:lnTo>
                    <a:pt x="180" y="26"/>
                  </a:lnTo>
                  <a:lnTo>
                    <a:pt x="199" y="35"/>
                  </a:lnTo>
                  <a:lnTo>
                    <a:pt x="215" y="45"/>
                  </a:lnTo>
                  <a:lnTo>
                    <a:pt x="225" y="58"/>
                  </a:lnTo>
                  <a:lnTo>
                    <a:pt x="232" y="73"/>
                  </a:lnTo>
                  <a:lnTo>
                    <a:pt x="236" y="84"/>
                  </a:lnTo>
                  <a:lnTo>
                    <a:pt x="239" y="91"/>
                  </a:lnTo>
                  <a:lnTo>
                    <a:pt x="250" y="101"/>
                  </a:lnTo>
                  <a:lnTo>
                    <a:pt x="253" y="105"/>
                  </a:lnTo>
                  <a:lnTo>
                    <a:pt x="257" y="110"/>
                  </a:lnTo>
                  <a:lnTo>
                    <a:pt x="264" y="128"/>
                  </a:lnTo>
                  <a:lnTo>
                    <a:pt x="267" y="149"/>
                  </a:lnTo>
                  <a:lnTo>
                    <a:pt x="269" y="173"/>
                  </a:lnTo>
                  <a:lnTo>
                    <a:pt x="266" y="196"/>
                  </a:lnTo>
                  <a:lnTo>
                    <a:pt x="255" y="215"/>
                  </a:lnTo>
                  <a:lnTo>
                    <a:pt x="248" y="224"/>
                  </a:lnTo>
                  <a:lnTo>
                    <a:pt x="239" y="229"/>
                  </a:lnTo>
                  <a:lnTo>
                    <a:pt x="227" y="235"/>
                  </a:lnTo>
                  <a:lnTo>
                    <a:pt x="213" y="235"/>
                  </a:lnTo>
                  <a:lnTo>
                    <a:pt x="204" y="219"/>
                  </a:lnTo>
                  <a:lnTo>
                    <a:pt x="197" y="200"/>
                  </a:lnTo>
                  <a:lnTo>
                    <a:pt x="192" y="180"/>
                  </a:lnTo>
                  <a:lnTo>
                    <a:pt x="190" y="166"/>
                  </a:lnTo>
                  <a:lnTo>
                    <a:pt x="190" y="156"/>
                  </a:lnTo>
                  <a:lnTo>
                    <a:pt x="190" y="142"/>
                  </a:lnTo>
                  <a:lnTo>
                    <a:pt x="194" y="133"/>
                  </a:lnTo>
                  <a:lnTo>
                    <a:pt x="197" y="121"/>
                  </a:lnTo>
                  <a:lnTo>
                    <a:pt x="204" y="110"/>
                  </a:lnTo>
                  <a:lnTo>
                    <a:pt x="215" y="94"/>
                  </a:lnTo>
                  <a:lnTo>
                    <a:pt x="199" y="100"/>
                  </a:lnTo>
                  <a:lnTo>
                    <a:pt x="185" y="103"/>
                  </a:lnTo>
                  <a:lnTo>
                    <a:pt x="170" y="107"/>
                  </a:lnTo>
                  <a:lnTo>
                    <a:pt x="156" y="105"/>
                  </a:lnTo>
                  <a:lnTo>
                    <a:pt x="117" y="93"/>
                  </a:lnTo>
                  <a:lnTo>
                    <a:pt x="94" y="87"/>
                  </a:lnTo>
                  <a:lnTo>
                    <a:pt x="73" y="86"/>
                  </a:lnTo>
                  <a:close/>
                </a:path>
              </a:pathLst>
            </a:custGeom>
            <a:solidFill>
              <a:srgbClr val="000000"/>
            </a:solidFill>
            <a:ln w="12700">
              <a:solidFill>
                <a:srgbClr val="000000"/>
              </a:solidFill>
              <a:prstDash val="solid"/>
              <a:round/>
              <a:headEnd/>
              <a:tailEnd/>
            </a:ln>
          </p:spPr>
          <p:txBody>
            <a:bodyPr/>
            <a:lstStyle/>
            <a:p>
              <a:endParaRPr lang="ja-JP" altLang="en-US"/>
            </a:p>
          </p:txBody>
        </p:sp>
        <p:sp>
          <p:nvSpPr>
            <p:cNvPr id="13479" name="Freeform 152"/>
            <p:cNvSpPr>
              <a:spLocks/>
            </p:cNvSpPr>
            <p:nvPr/>
          </p:nvSpPr>
          <p:spPr bwMode="auto">
            <a:xfrm>
              <a:off x="1304" y="2398"/>
              <a:ext cx="36" cy="46"/>
            </a:xfrm>
            <a:custGeom>
              <a:avLst/>
              <a:gdLst>
                <a:gd name="T0" fmla="*/ 0 w 74"/>
                <a:gd name="T1" fmla="*/ 1 h 91"/>
                <a:gd name="T2" fmla="*/ 0 w 74"/>
                <a:gd name="T3" fmla="*/ 1 h 91"/>
                <a:gd name="T4" fmla="*/ 0 w 74"/>
                <a:gd name="T5" fmla="*/ 1 h 91"/>
                <a:gd name="T6" fmla="*/ 0 w 74"/>
                <a:gd name="T7" fmla="*/ 1 h 91"/>
                <a:gd name="T8" fmla="*/ 0 w 74"/>
                <a:gd name="T9" fmla="*/ 1 h 91"/>
                <a:gd name="T10" fmla="*/ 0 w 74"/>
                <a:gd name="T11" fmla="*/ 1 h 91"/>
                <a:gd name="T12" fmla="*/ 0 w 74"/>
                <a:gd name="T13" fmla="*/ 1 h 91"/>
                <a:gd name="T14" fmla="*/ 0 w 74"/>
                <a:gd name="T15" fmla="*/ 1 h 91"/>
                <a:gd name="T16" fmla="*/ 0 w 74"/>
                <a:gd name="T17" fmla="*/ 1 h 91"/>
                <a:gd name="T18" fmla="*/ 0 w 74"/>
                <a:gd name="T19" fmla="*/ 1 h 91"/>
                <a:gd name="T20" fmla="*/ 0 w 74"/>
                <a:gd name="T21" fmla="*/ 1 h 91"/>
                <a:gd name="T22" fmla="*/ 0 w 74"/>
                <a:gd name="T23" fmla="*/ 1 h 91"/>
                <a:gd name="T24" fmla="*/ 0 w 74"/>
                <a:gd name="T25" fmla="*/ 1 h 91"/>
                <a:gd name="T26" fmla="*/ 0 w 74"/>
                <a:gd name="T27" fmla="*/ 1 h 91"/>
                <a:gd name="T28" fmla="*/ 0 w 74"/>
                <a:gd name="T29" fmla="*/ 1 h 91"/>
                <a:gd name="T30" fmla="*/ 0 w 74"/>
                <a:gd name="T31" fmla="*/ 1 h 91"/>
                <a:gd name="T32" fmla="*/ 0 w 74"/>
                <a:gd name="T33" fmla="*/ 1 h 91"/>
                <a:gd name="T34" fmla="*/ 0 w 74"/>
                <a:gd name="T35" fmla="*/ 1 h 91"/>
                <a:gd name="T36" fmla="*/ 0 w 74"/>
                <a:gd name="T37" fmla="*/ 1 h 91"/>
                <a:gd name="T38" fmla="*/ 0 w 74"/>
                <a:gd name="T39" fmla="*/ 1 h 91"/>
                <a:gd name="T40" fmla="*/ 0 w 74"/>
                <a:gd name="T41" fmla="*/ 0 h 91"/>
                <a:gd name="T42" fmla="*/ 0 w 74"/>
                <a:gd name="T43" fmla="*/ 0 h 91"/>
                <a:gd name="T44" fmla="*/ 0 w 74"/>
                <a:gd name="T45" fmla="*/ 1 h 91"/>
                <a:gd name="T46" fmla="*/ 0 w 74"/>
                <a:gd name="T47" fmla="*/ 1 h 91"/>
                <a:gd name="T48" fmla="*/ 0 w 74"/>
                <a:gd name="T49" fmla="*/ 1 h 91"/>
                <a:gd name="T50" fmla="*/ 0 w 74"/>
                <a:gd name="T51" fmla="*/ 1 h 91"/>
                <a:gd name="T52" fmla="*/ 0 w 74"/>
                <a:gd name="T53" fmla="*/ 1 h 91"/>
                <a:gd name="T54" fmla="*/ 0 w 74"/>
                <a:gd name="T55" fmla="*/ 1 h 9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74" h="91">
                  <a:moveTo>
                    <a:pt x="0" y="38"/>
                  </a:moveTo>
                  <a:lnTo>
                    <a:pt x="2" y="54"/>
                  </a:lnTo>
                  <a:lnTo>
                    <a:pt x="9" y="71"/>
                  </a:lnTo>
                  <a:lnTo>
                    <a:pt x="21" y="84"/>
                  </a:lnTo>
                  <a:lnTo>
                    <a:pt x="39" y="91"/>
                  </a:lnTo>
                  <a:lnTo>
                    <a:pt x="44" y="91"/>
                  </a:lnTo>
                  <a:lnTo>
                    <a:pt x="48" y="84"/>
                  </a:lnTo>
                  <a:lnTo>
                    <a:pt x="48" y="78"/>
                  </a:lnTo>
                  <a:lnTo>
                    <a:pt x="42" y="75"/>
                  </a:lnTo>
                  <a:lnTo>
                    <a:pt x="30" y="70"/>
                  </a:lnTo>
                  <a:lnTo>
                    <a:pt x="21" y="61"/>
                  </a:lnTo>
                  <a:lnTo>
                    <a:pt x="18" y="50"/>
                  </a:lnTo>
                  <a:lnTo>
                    <a:pt x="18" y="40"/>
                  </a:lnTo>
                  <a:lnTo>
                    <a:pt x="21" y="31"/>
                  </a:lnTo>
                  <a:lnTo>
                    <a:pt x="28" y="22"/>
                  </a:lnTo>
                  <a:lnTo>
                    <a:pt x="44" y="17"/>
                  </a:lnTo>
                  <a:lnTo>
                    <a:pt x="65" y="17"/>
                  </a:lnTo>
                  <a:lnTo>
                    <a:pt x="70" y="15"/>
                  </a:lnTo>
                  <a:lnTo>
                    <a:pt x="74" y="8"/>
                  </a:lnTo>
                  <a:lnTo>
                    <a:pt x="72" y="3"/>
                  </a:lnTo>
                  <a:lnTo>
                    <a:pt x="65" y="0"/>
                  </a:lnTo>
                  <a:lnTo>
                    <a:pt x="51" y="0"/>
                  </a:lnTo>
                  <a:lnTo>
                    <a:pt x="37" y="1"/>
                  </a:lnTo>
                  <a:lnTo>
                    <a:pt x="27" y="5"/>
                  </a:lnTo>
                  <a:lnTo>
                    <a:pt x="18" y="10"/>
                  </a:lnTo>
                  <a:lnTo>
                    <a:pt x="6" y="22"/>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80" name="Freeform 153"/>
            <p:cNvSpPr>
              <a:spLocks/>
            </p:cNvSpPr>
            <p:nvPr/>
          </p:nvSpPr>
          <p:spPr bwMode="auto">
            <a:xfrm>
              <a:off x="1294" y="2362"/>
              <a:ext cx="29" cy="20"/>
            </a:xfrm>
            <a:custGeom>
              <a:avLst/>
              <a:gdLst>
                <a:gd name="T0" fmla="*/ 0 w 58"/>
                <a:gd name="T1" fmla="*/ 1 h 38"/>
                <a:gd name="T2" fmla="*/ 0 w 58"/>
                <a:gd name="T3" fmla="*/ 1 h 38"/>
                <a:gd name="T4" fmla="*/ 1 w 58"/>
                <a:gd name="T5" fmla="*/ 1 h 38"/>
                <a:gd name="T6" fmla="*/ 1 w 58"/>
                <a:gd name="T7" fmla="*/ 1 h 38"/>
                <a:gd name="T8" fmla="*/ 1 w 58"/>
                <a:gd name="T9" fmla="*/ 1 h 38"/>
                <a:gd name="T10" fmla="*/ 1 w 58"/>
                <a:gd name="T11" fmla="*/ 1 h 38"/>
                <a:gd name="T12" fmla="*/ 1 w 58"/>
                <a:gd name="T13" fmla="*/ 1 h 38"/>
                <a:gd name="T14" fmla="*/ 1 w 58"/>
                <a:gd name="T15" fmla="*/ 1 h 38"/>
                <a:gd name="T16" fmla="*/ 1 w 58"/>
                <a:gd name="T17" fmla="*/ 1 h 38"/>
                <a:gd name="T18" fmla="*/ 1 w 58"/>
                <a:gd name="T19" fmla="*/ 1 h 38"/>
                <a:gd name="T20" fmla="*/ 1 w 58"/>
                <a:gd name="T21" fmla="*/ 1 h 38"/>
                <a:gd name="T22" fmla="*/ 1 w 58"/>
                <a:gd name="T23" fmla="*/ 1 h 38"/>
                <a:gd name="T24" fmla="*/ 1 w 58"/>
                <a:gd name="T25" fmla="*/ 1 h 38"/>
                <a:gd name="T26" fmla="*/ 1 w 58"/>
                <a:gd name="T27" fmla="*/ 1 h 38"/>
                <a:gd name="T28" fmla="*/ 1 w 58"/>
                <a:gd name="T29" fmla="*/ 1 h 38"/>
                <a:gd name="T30" fmla="*/ 1 w 58"/>
                <a:gd name="T31" fmla="*/ 1 h 38"/>
                <a:gd name="T32" fmla="*/ 1 w 58"/>
                <a:gd name="T33" fmla="*/ 1 h 38"/>
                <a:gd name="T34" fmla="*/ 1 w 58"/>
                <a:gd name="T35" fmla="*/ 0 h 38"/>
                <a:gd name="T36" fmla="*/ 1 w 58"/>
                <a:gd name="T37" fmla="*/ 0 h 38"/>
                <a:gd name="T38" fmla="*/ 1 w 58"/>
                <a:gd name="T39" fmla="*/ 1 h 38"/>
                <a:gd name="T40" fmla="*/ 1 w 58"/>
                <a:gd name="T41" fmla="*/ 1 h 38"/>
                <a:gd name="T42" fmla="*/ 0 w 58"/>
                <a:gd name="T43" fmla="*/ 1 h 38"/>
                <a:gd name="T44" fmla="*/ 0 w 58"/>
                <a:gd name="T45" fmla="*/ 1 h 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8" h="38">
                  <a:moveTo>
                    <a:pt x="0" y="21"/>
                  </a:moveTo>
                  <a:lnTo>
                    <a:pt x="0" y="26"/>
                  </a:lnTo>
                  <a:lnTo>
                    <a:pt x="4" y="31"/>
                  </a:lnTo>
                  <a:lnTo>
                    <a:pt x="11" y="31"/>
                  </a:lnTo>
                  <a:lnTo>
                    <a:pt x="16" y="28"/>
                  </a:lnTo>
                  <a:lnTo>
                    <a:pt x="21" y="17"/>
                  </a:lnTo>
                  <a:lnTo>
                    <a:pt x="26" y="15"/>
                  </a:lnTo>
                  <a:lnTo>
                    <a:pt x="30" y="15"/>
                  </a:lnTo>
                  <a:lnTo>
                    <a:pt x="37" y="19"/>
                  </a:lnTo>
                  <a:lnTo>
                    <a:pt x="40" y="29"/>
                  </a:lnTo>
                  <a:lnTo>
                    <a:pt x="44" y="35"/>
                  </a:lnTo>
                  <a:lnTo>
                    <a:pt x="49" y="38"/>
                  </a:lnTo>
                  <a:lnTo>
                    <a:pt x="54" y="35"/>
                  </a:lnTo>
                  <a:lnTo>
                    <a:pt x="58" y="28"/>
                  </a:lnTo>
                  <a:lnTo>
                    <a:pt x="54" y="17"/>
                  </a:lnTo>
                  <a:lnTo>
                    <a:pt x="49" y="8"/>
                  </a:lnTo>
                  <a:lnTo>
                    <a:pt x="42" y="3"/>
                  </a:lnTo>
                  <a:lnTo>
                    <a:pt x="33" y="0"/>
                  </a:lnTo>
                  <a:lnTo>
                    <a:pt x="25" y="0"/>
                  </a:lnTo>
                  <a:lnTo>
                    <a:pt x="16" y="1"/>
                  </a:lnTo>
                  <a:lnTo>
                    <a:pt x="7" y="8"/>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81" name="Freeform 154"/>
            <p:cNvSpPr>
              <a:spLocks/>
            </p:cNvSpPr>
            <p:nvPr/>
          </p:nvSpPr>
          <p:spPr bwMode="auto">
            <a:xfrm>
              <a:off x="1351" y="2368"/>
              <a:ext cx="31" cy="22"/>
            </a:xfrm>
            <a:custGeom>
              <a:avLst/>
              <a:gdLst>
                <a:gd name="T0" fmla="*/ 1 w 61"/>
                <a:gd name="T1" fmla="*/ 1 h 42"/>
                <a:gd name="T2" fmla="*/ 0 w 61"/>
                <a:gd name="T3" fmla="*/ 1 h 42"/>
                <a:gd name="T4" fmla="*/ 1 w 61"/>
                <a:gd name="T5" fmla="*/ 1 h 42"/>
                <a:gd name="T6" fmla="*/ 1 w 61"/>
                <a:gd name="T7" fmla="*/ 1 h 42"/>
                <a:gd name="T8" fmla="*/ 1 w 61"/>
                <a:gd name="T9" fmla="*/ 1 h 42"/>
                <a:gd name="T10" fmla="*/ 1 w 61"/>
                <a:gd name="T11" fmla="*/ 1 h 42"/>
                <a:gd name="T12" fmla="*/ 1 w 61"/>
                <a:gd name="T13" fmla="*/ 1 h 42"/>
                <a:gd name="T14" fmla="*/ 1 w 61"/>
                <a:gd name="T15" fmla="*/ 1 h 42"/>
                <a:gd name="T16" fmla="*/ 1 w 61"/>
                <a:gd name="T17" fmla="*/ 1 h 42"/>
                <a:gd name="T18" fmla="*/ 1 w 61"/>
                <a:gd name="T19" fmla="*/ 1 h 42"/>
                <a:gd name="T20" fmla="*/ 1 w 61"/>
                <a:gd name="T21" fmla="*/ 1 h 42"/>
                <a:gd name="T22" fmla="*/ 1 w 61"/>
                <a:gd name="T23" fmla="*/ 1 h 42"/>
                <a:gd name="T24" fmla="*/ 1 w 61"/>
                <a:gd name="T25" fmla="*/ 1 h 42"/>
                <a:gd name="T26" fmla="*/ 1 w 61"/>
                <a:gd name="T27" fmla="*/ 1 h 42"/>
                <a:gd name="T28" fmla="*/ 1 w 61"/>
                <a:gd name="T29" fmla="*/ 1 h 42"/>
                <a:gd name="T30" fmla="*/ 1 w 61"/>
                <a:gd name="T31" fmla="*/ 1 h 42"/>
                <a:gd name="T32" fmla="*/ 1 w 61"/>
                <a:gd name="T33" fmla="*/ 1 h 42"/>
                <a:gd name="T34" fmla="*/ 1 w 61"/>
                <a:gd name="T35" fmla="*/ 1 h 42"/>
                <a:gd name="T36" fmla="*/ 1 w 61"/>
                <a:gd name="T37" fmla="*/ 1 h 42"/>
                <a:gd name="T38" fmla="*/ 1 w 61"/>
                <a:gd name="T39" fmla="*/ 0 h 42"/>
                <a:gd name="T40" fmla="*/ 1 w 61"/>
                <a:gd name="T41" fmla="*/ 1 h 42"/>
                <a:gd name="T42" fmla="*/ 1 w 61"/>
                <a:gd name="T43" fmla="*/ 1 h 42"/>
                <a:gd name="T44" fmla="*/ 1 w 61"/>
                <a:gd name="T45" fmla="*/ 1 h 42"/>
                <a:gd name="T46" fmla="*/ 1 w 61"/>
                <a:gd name="T47" fmla="*/ 1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1" h="42">
                  <a:moveTo>
                    <a:pt x="2" y="19"/>
                  </a:moveTo>
                  <a:lnTo>
                    <a:pt x="0" y="24"/>
                  </a:lnTo>
                  <a:lnTo>
                    <a:pt x="2" y="30"/>
                  </a:lnTo>
                  <a:lnTo>
                    <a:pt x="9" y="33"/>
                  </a:lnTo>
                  <a:lnTo>
                    <a:pt x="14" y="30"/>
                  </a:lnTo>
                  <a:lnTo>
                    <a:pt x="21" y="23"/>
                  </a:lnTo>
                  <a:lnTo>
                    <a:pt x="28" y="19"/>
                  </a:lnTo>
                  <a:lnTo>
                    <a:pt x="35" y="17"/>
                  </a:lnTo>
                  <a:lnTo>
                    <a:pt x="40" y="17"/>
                  </a:lnTo>
                  <a:lnTo>
                    <a:pt x="44" y="23"/>
                  </a:lnTo>
                  <a:lnTo>
                    <a:pt x="44" y="32"/>
                  </a:lnTo>
                  <a:lnTo>
                    <a:pt x="45" y="37"/>
                  </a:lnTo>
                  <a:lnTo>
                    <a:pt x="51" y="42"/>
                  </a:lnTo>
                  <a:lnTo>
                    <a:pt x="58" y="40"/>
                  </a:lnTo>
                  <a:lnTo>
                    <a:pt x="61" y="35"/>
                  </a:lnTo>
                  <a:lnTo>
                    <a:pt x="61" y="24"/>
                  </a:lnTo>
                  <a:lnTo>
                    <a:pt x="58" y="16"/>
                  </a:lnTo>
                  <a:lnTo>
                    <a:pt x="54" y="9"/>
                  </a:lnTo>
                  <a:lnTo>
                    <a:pt x="47" y="3"/>
                  </a:lnTo>
                  <a:lnTo>
                    <a:pt x="37" y="0"/>
                  </a:lnTo>
                  <a:lnTo>
                    <a:pt x="26" y="2"/>
                  </a:lnTo>
                  <a:lnTo>
                    <a:pt x="14" y="7"/>
                  </a:lnTo>
                  <a:lnTo>
                    <a:pt x="2"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82" name="Freeform 155"/>
            <p:cNvSpPr>
              <a:spLocks/>
            </p:cNvSpPr>
            <p:nvPr/>
          </p:nvSpPr>
          <p:spPr bwMode="auto">
            <a:xfrm>
              <a:off x="1305" y="2390"/>
              <a:ext cx="9" cy="10"/>
            </a:xfrm>
            <a:custGeom>
              <a:avLst/>
              <a:gdLst>
                <a:gd name="T0" fmla="*/ 1 w 17"/>
                <a:gd name="T1" fmla="*/ 1 h 19"/>
                <a:gd name="T2" fmla="*/ 1 w 17"/>
                <a:gd name="T3" fmla="*/ 1 h 19"/>
                <a:gd name="T4" fmla="*/ 1 w 17"/>
                <a:gd name="T5" fmla="*/ 1 h 19"/>
                <a:gd name="T6" fmla="*/ 0 w 17"/>
                <a:gd name="T7" fmla="*/ 1 h 19"/>
                <a:gd name="T8" fmla="*/ 0 w 17"/>
                <a:gd name="T9" fmla="*/ 1 h 19"/>
                <a:gd name="T10" fmla="*/ 1 w 17"/>
                <a:gd name="T11" fmla="*/ 1 h 19"/>
                <a:gd name="T12" fmla="*/ 1 w 17"/>
                <a:gd name="T13" fmla="*/ 0 h 19"/>
                <a:gd name="T14" fmla="*/ 1 w 17"/>
                <a:gd name="T15" fmla="*/ 0 h 19"/>
                <a:gd name="T16" fmla="*/ 1 w 17"/>
                <a:gd name="T17" fmla="*/ 1 h 19"/>
                <a:gd name="T18" fmla="*/ 1 w 17"/>
                <a:gd name="T19" fmla="*/ 1 h 19"/>
                <a:gd name="T20" fmla="*/ 1 w 17"/>
                <a:gd name="T21" fmla="*/ 1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19">
                  <a:moveTo>
                    <a:pt x="17" y="12"/>
                  </a:moveTo>
                  <a:lnTo>
                    <a:pt x="12" y="19"/>
                  </a:lnTo>
                  <a:lnTo>
                    <a:pt x="5" y="19"/>
                  </a:lnTo>
                  <a:lnTo>
                    <a:pt x="0" y="16"/>
                  </a:lnTo>
                  <a:lnTo>
                    <a:pt x="0" y="7"/>
                  </a:lnTo>
                  <a:lnTo>
                    <a:pt x="5" y="2"/>
                  </a:lnTo>
                  <a:lnTo>
                    <a:pt x="9" y="0"/>
                  </a:lnTo>
                  <a:lnTo>
                    <a:pt x="10" y="0"/>
                  </a:lnTo>
                  <a:lnTo>
                    <a:pt x="16" y="5"/>
                  </a:lnTo>
                  <a:lnTo>
                    <a:pt x="17"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83" name="Freeform 156"/>
            <p:cNvSpPr>
              <a:spLocks/>
            </p:cNvSpPr>
            <p:nvPr/>
          </p:nvSpPr>
          <p:spPr bwMode="auto">
            <a:xfrm>
              <a:off x="1351" y="2399"/>
              <a:ext cx="9" cy="11"/>
            </a:xfrm>
            <a:custGeom>
              <a:avLst/>
              <a:gdLst>
                <a:gd name="T0" fmla="*/ 1 w 17"/>
                <a:gd name="T1" fmla="*/ 1 h 21"/>
                <a:gd name="T2" fmla="*/ 1 w 17"/>
                <a:gd name="T3" fmla="*/ 1 h 21"/>
                <a:gd name="T4" fmla="*/ 1 w 17"/>
                <a:gd name="T5" fmla="*/ 1 h 21"/>
                <a:gd name="T6" fmla="*/ 0 w 17"/>
                <a:gd name="T7" fmla="*/ 1 h 21"/>
                <a:gd name="T8" fmla="*/ 0 w 17"/>
                <a:gd name="T9" fmla="*/ 1 h 21"/>
                <a:gd name="T10" fmla="*/ 1 w 17"/>
                <a:gd name="T11" fmla="*/ 1 h 21"/>
                <a:gd name="T12" fmla="*/ 1 w 17"/>
                <a:gd name="T13" fmla="*/ 0 h 21"/>
                <a:gd name="T14" fmla="*/ 1 w 17"/>
                <a:gd name="T15" fmla="*/ 1 h 21"/>
                <a:gd name="T16" fmla="*/ 1 w 17"/>
                <a:gd name="T17" fmla="*/ 1 h 21"/>
                <a:gd name="T18" fmla="*/ 1 w 17"/>
                <a:gd name="T19" fmla="*/ 1 h 21"/>
                <a:gd name="T20" fmla="*/ 1 w 17"/>
                <a:gd name="T21" fmla="*/ 1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21">
                  <a:moveTo>
                    <a:pt x="17" y="14"/>
                  </a:moveTo>
                  <a:lnTo>
                    <a:pt x="12" y="21"/>
                  </a:lnTo>
                  <a:lnTo>
                    <a:pt x="5" y="21"/>
                  </a:lnTo>
                  <a:lnTo>
                    <a:pt x="0" y="16"/>
                  </a:lnTo>
                  <a:lnTo>
                    <a:pt x="0" y="9"/>
                  </a:lnTo>
                  <a:lnTo>
                    <a:pt x="5" y="2"/>
                  </a:lnTo>
                  <a:lnTo>
                    <a:pt x="9" y="0"/>
                  </a:lnTo>
                  <a:lnTo>
                    <a:pt x="12" y="2"/>
                  </a:lnTo>
                  <a:lnTo>
                    <a:pt x="16" y="7"/>
                  </a:lnTo>
                  <a:lnTo>
                    <a:pt x="17"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84" name="Freeform 157"/>
            <p:cNvSpPr>
              <a:spLocks/>
            </p:cNvSpPr>
            <p:nvPr/>
          </p:nvSpPr>
          <p:spPr bwMode="auto">
            <a:xfrm>
              <a:off x="1328" y="2446"/>
              <a:ext cx="33" cy="36"/>
            </a:xfrm>
            <a:custGeom>
              <a:avLst/>
              <a:gdLst>
                <a:gd name="T0" fmla="*/ 1 w 65"/>
                <a:gd name="T1" fmla="*/ 0 h 74"/>
                <a:gd name="T2" fmla="*/ 0 w 65"/>
                <a:gd name="T3" fmla="*/ 0 h 74"/>
                <a:gd name="T4" fmla="*/ 1 w 65"/>
                <a:gd name="T5" fmla="*/ 0 h 74"/>
                <a:gd name="T6" fmla="*/ 1 w 65"/>
                <a:gd name="T7" fmla="*/ 0 h 74"/>
                <a:gd name="T8" fmla="*/ 1 w 65"/>
                <a:gd name="T9" fmla="*/ 0 h 74"/>
                <a:gd name="T10" fmla="*/ 1 w 65"/>
                <a:gd name="T11" fmla="*/ 0 h 74"/>
                <a:gd name="T12" fmla="*/ 1 w 65"/>
                <a:gd name="T13" fmla="*/ 0 h 74"/>
                <a:gd name="T14" fmla="*/ 1 w 65"/>
                <a:gd name="T15" fmla="*/ 0 h 74"/>
                <a:gd name="T16" fmla="*/ 1 w 65"/>
                <a:gd name="T17" fmla="*/ 0 h 74"/>
                <a:gd name="T18" fmla="*/ 1 w 65"/>
                <a:gd name="T19" fmla="*/ 0 h 74"/>
                <a:gd name="T20" fmla="*/ 1 w 65"/>
                <a:gd name="T21" fmla="*/ 0 h 74"/>
                <a:gd name="T22" fmla="*/ 1 w 65"/>
                <a:gd name="T23" fmla="*/ 0 h 74"/>
                <a:gd name="T24" fmla="*/ 1 w 65"/>
                <a:gd name="T25" fmla="*/ 0 h 74"/>
                <a:gd name="T26" fmla="*/ 1 w 65"/>
                <a:gd name="T27" fmla="*/ 0 h 74"/>
                <a:gd name="T28" fmla="*/ 1 w 65"/>
                <a:gd name="T29" fmla="*/ 0 h 74"/>
                <a:gd name="T30" fmla="*/ 1 w 65"/>
                <a:gd name="T31" fmla="*/ 0 h 74"/>
                <a:gd name="T32" fmla="*/ 1 w 65"/>
                <a:gd name="T33" fmla="*/ 0 h 74"/>
                <a:gd name="T34" fmla="*/ 1 w 65"/>
                <a:gd name="T35" fmla="*/ 0 h 74"/>
                <a:gd name="T36" fmla="*/ 1 w 65"/>
                <a:gd name="T37" fmla="*/ 0 h 74"/>
                <a:gd name="T38" fmla="*/ 1 w 65"/>
                <a:gd name="T39" fmla="*/ 0 h 74"/>
                <a:gd name="T40" fmla="*/ 1 w 65"/>
                <a:gd name="T41" fmla="*/ 0 h 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74">
                  <a:moveTo>
                    <a:pt x="4" y="48"/>
                  </a:moveTo>
                  <a:lnTo>
                    <a:pt x="0" y="32"/>
                  </a:lnTo>
                  <a:lnTo>
                    <a:pt x="2" y="16"/>
                  </a:lnTo>
                  <a:lnTo>
                    <a:pt x="9" y="5"/>
                  </a:lnTo>
                  <a:lnTo>
                    <a:pt x="21" y="0"/>
                  </a:lnTo>
                  <a:lnTo>
                    <a:pt x="35" y="0"/>
                  </a:lnTo>
                  <a:lnTo>
                    <a:pt x="46" y="4"/>
                  </a:lnTo>
                  <a:lnTo>
                    <a:pt x="55" y="12"/>
                  </a:lnTo>
                  <a:lnTo>
                    <a:pt x="60" y="19"/>
                  </a:lnTo>
                  <a:lnTo>
                    <a:pt x="63" y="30"/>
                  </a:lnTo>
                  <a:lnTo>
                    <a:pt x="65" y="39"/>
                  </a:lnTo>
                  <a:lnTo>
                    <a:pt x="65" y="48"/>
                  </a:lnTo>
                  <a:lnTo>
                    <a:pt x="62" y="62"/>
                  </a:lnTo>
                  <a:lnTo>
                    <a:pt x="53" y="70"/>
                  </a:lnTo>
                  <a:lnTo>
                    <a:pt x="44" y="74"/>
                  </a:lnTo>
                  <a:lnTo>
                    <a:pt x="35" y="74"/>
                  </a:lnTo>
                  <a:lnTo>
                    <a:pt x="25" y="72"/>
                  </a:lnTo>
                  <a:lnTo>
                    <a:pt x="13" y="63"/>
                  </a:lnTo>
                  <a:lnTo>
                    <a:pt x="9" y="56"/>
                  </a:lnTo>
                  <a:lnTo>
                    <a:pt x="4"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85" name="Freeform 158"/>
            <p:cNvSpPr>
              <a:spLocks/>
            </p:cNvSpPr>
            <p:nvPr/>
          </p:nvSpPr>
          <p:spPr bwMode="auto">
            <a:xfrm>
              <a:off x="1337" y="2460"/>
              <a:ext cx="16" cy="16"/>
            </a:xfrm>
            <a:custGeom>
              <a:avLst/>
              <a:gdLst>
                <a:gd name="T0" fmla="*/ 1 w 31"/>
                <a:gd name="T1" fmla="*/ 0 h 34"/>
                <a:gd name="T2" fmla="*/ 0 w 31"/>
                <a:gd name="T3" fmla="*/ 0 h 34"/>
                <a:gd name="T4" fmla="*/ 0 w 31"/>
                <a:gd name="T5" fmla="*/ 0 h 34"/>
                <a:gd name="T6" fmla="*/ 1 w 31"/>
                <a:gd name="T7" fmla="*/ 0 h 34"/>
                <a:gd name="T8" fmla="*/ 1 w 31"/>
                <a:gd name="T9" fmla="*/ 0 h 34"/>
                <a:gd name="T10" fmla="*/ 1 w 31"/>
                <a:gd name="T11" fmla="*/ 0 h 34"/>
                <a:gd name="T12" fmla="*/ 1 w 31"/>
                <a:gd name="T13" fmla="*/ 0 h 34"/>
                <a:gd name="T14" fmla="*/ 1 w 31"/>
                <a:gd name="T15" fmla="*/ 0 h 34"/>
                <a:gd name="T16" fmla="*/ 1 w 31"/>
                <a:gd name="T17" fmla="*/ 0 h 34"/>
                <a:gd name="T18" fmla="*/ 1 w 31"/>
                <a:gd name="T19" fmla="*/ 0 h 34"/>
                <a:gd name="T20" fmla="*/ 1 w 31"/>
                <a:gd name="T21" fmla="*/ 0 h 34"/>
                <a:gd name="T22" fmla="*/ 1 w 31"/>
                <a:gd name="T23" fmla="*/ 0 h 34"/>
                <a:gd name="T24" fmla="*/ 1 w 31"/>
                <a:gd name="T25" fmla="*/ 0 h 34"/>
                <a:gd name="T26" fmla="*/ 1 w 31"/>
                <a:gd name="T27" fmla="*/ 0 h 34"/>
                <a:gd name="T28" fmla="*/ 1 w 31"/>
                <a:gd name="T29" fmla="*/ 0 h 34"/>
                <a:gd name="T30" fmla="*/ 1 w 31"/>
                <a:gd name="T31" fmla="*/ 0 h 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1" h="34">
                  <a:moveTo>
                    <a:pt x="3" y="21"/>
                  </a:moveTo>
                  <a:lnTo>
                    <a:pt x="0" y="14"/>
                  </a:lnTo>
                  <a:lnTo>
                    <a:pt x="0" y="7"/>
                  </a:lnTo>
                  <a:lnTo>
                    <a:pt x="3" y="2"/>
                  </a:lnTo>
                  <a:lnTo>
                    <a:pt x="9" y="0"/>
                  </a:lnTo>
                  <a:lnTo>
                    <a:pt x="21" y="0"/>
                  </a:lnTo>
                  <a:lnTo>
                    <a:pt x="30" y="7"/>
                  </a:lnTo>
                  <a:lnTo>
                    <a:pt x="31" y="13"/>
                  </a:lnTo>
                  <a:lnTo>
                    <a:pt x="31" y="20"/>
                  </a:lnTo>
                  <a:lnTo>
                    <a:pt x="30" y="25"/>
                  </a:lnTo>
                  <a:lnTo>
                    <a:pt x="26" y="30"/>
                  </a:lnTo>
                  <a:lnTo>
                    <a:pt x="23" y="32"/>
                  </a:lnTo>
                  <a:lnTo>
                    <a:pt x="17" y="34"/>
                  </a:lnTo>
                  <a:lnTo>
                    <a:pt x="12" y="30"/>
                  </a:lnTo>
                  <a:lnTo>
                    <a:pt x="3"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86" name="Freeform 159"/>
            <p:cNvSpPr>
              <a:spLocks/>
            </p:cNvSpPr>
            <p:nvPr/>
          </p:nvSpPr>
          <p:spPr bwMode="auto">
            <a:xfrm>
              <a:off x="772" y="2493"/>
              <a:ext cx="123" cy="143"/>
            </a:xfrm>
            <a:custGeom>
              <a:avLst/>
              <a:gdLst>
                <a:gd name="T0" fmla="*/ 0 w 247"/>
                <a:gd name="T1" fmla="*/ 1 h 286"/>
                <a:gd name="T2" fmla="*/ 0 w 247"/>
                <a:gd name="T3" fmla="*/ 1 h 286"/>
                <a:gd name="T4" fmla="*/ 0 w 247"/>
                <a:gd name="T5" fmla="*/ 1 h 286"/>
                <a:gd name="T6" fmla="*/ 0 w 247"/>
                <a:gd name="T7" fmla="*/ 1 h 286"/>
                <a:gd name="T8" fmla="*/ 0 w 247"/>
                <a:gd name="T9" fmla="*/ 1 h 286"/>
                <a:gd name="T10" fmla="*/ 0 w 247"/>
                <a:gd name="T11" fmla="*/ 1 h 286"/>
                <a:gd name="T12" fmla="*/ 0 w 247"/>
                <a:gd name="T13" fmla="*/ 1 h 286"/>
                <a:gd name="T14" fmla="*/ 0 w 247"/>
                <a:gd name="T15" fmla="*/ 1 h 286"/>
                <a:gd name="T16" fmla="*/ 0 w 247"/>
                <a:gd name="T17" fmla="*/ 1 h 286"/>
                <a:gd name="T18" fmla="*/ 0 w 247"/>
                <a:gd name="T19" fmla="*/ 1 h 286"/>
                <a:gd name="T20" fmla="*/ 0 w 247"/>
                <a:gd name="T21" fmla="*/ 1 h 286"/>
                <a:gd name="T22" fmla="*/ 0 w 247"/>
                <a:gd name="T23" fmla="*/ 1 h 286"/>
                <a:gd name="T24" fmla="*/ 0 w 247"/>
                <a:gd name="T25" fmla="*/ 1 h 286"/>
                <a:gd name="T26" fmla="*/ 0 w 247"/>
                <a:gd name="T27" fmla="*/ 1 h 286"/>
                <a:gd name="T28" fmla="*/ 0 w 247"/>
                <a:gd name="T29" fmla="*/ 0 h 286"/>
                <a:gd name="T30" fmla="*/ 0 w 247"/>
                <a:gd name="T31" fmla="*/ 0 h 286"/>
                <a:gd name="T32" fmla="*/ 0 w 247"/>
                <a:gd name="T33" fmla="*/ 0 h 286"/>
                <a:gd name="T34" fmla="*/ 0 w 247"/>
                <a:gd name="T35" fmla="*/ 0 h 286"/>
                <a:gd name="T36" fmla="*/ 0 w 247"/>
                <a:gd name="T37" fmla="*/ 1 h 286"/>
                <a:gd name="T38" fmla="*/ 0 w 247"/>
                <a:gd name="T39" fmla="*/ 1 h 286"/>
                <a:gd name="T40" fmla="*/ 0 w 247"/>
                <a:gd name="T41" fmla="*/ 1 h 286"/>
                <a:gd name="T42" fmla="*/ 0 w 247"/>
                <a:gd name="T43" fmla="*/ 1 h 286"/>
                <a:gd name="T44" fmla="*/ 0 w 247"/>
                <a:gd name="T45" fmla="*/ 1 h 286"/>
                <a:gd name="T46" fmla="*/ 0 w 247"/>
                <a:gd name="T47" fmla="*/ 1 h 286"/>
                <a:gd name="T48" fmla="*/ 0 w 247"/>
                <a:gd name="T49" fmla="*/ 1 h 286"/>
                <a:gd name="T50" fmla="*/ 0 w 247"/>
                <a:gd name="T51" fmla="*/ 1 h 286"/>
                <a:gd name="T52" fmla="*/ 0 w 247"/>
                <a:gd name="T53" fmla="*/ 1 h 286"/>
                <a:gd name="T54" fmla="*/ 0 w 247"/>
                <a:gd name="T55" fmla="*/ 1 h 286"/>
                <a:gd name="T56" fmla="*/ 0 w 247"/>
                <a:gd name="T57" fmla="*/ 1 h 286"/>
                <a:gd name="T58" fmla="*/ 0 w 247"/>
                <a:gd name="T59" fmla="*/ 1 h 286"/>
                <a:gd name="T60" fmla="*/ 0 w 247"/>
                <a:gd name="T61" fmla="*/ 1 h 286"/>
                <a:gd name="T62" fmla="*/ 0 w 247"/>
                <a:gd name="T63" fmla="*/ 1 h 286"/>
                <a:gd name="T64" fmla="*/ 0 w 247"/>
                <a:gd name="T65" fmla="*/ 1 h 2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7" h="286">
                  <a:moveTo>
                    <a:pt x="20" y="286"/>
                  </a:moveTo>
                  <a:lnTo>
                    <a:pt x="74" y="254"/>
                  </a:lnTo>
                  <a:lnTo>
                    <a:pt x="128" y="228"/>
                  </a:lnTo>
                  <a:lnTo>
                    <a:pt x="186" y="201"/>
                  </a:lnTo>
                  <a:lnTo>
                    <a:pt x="243" y="179"/>
                  </a:lnTo>
                  <a:lnTo>
                    <a:pt x="247" y="158"/>
                  </a:lnTo>
                  <a:lnTo>
                    <a:pt x="247" y="135"/>
                  </a:lnTo>
                  <a:lnTo>
                    <a:pt x="247" y="86"/>
                  </a:lnTo>
                  <a:lnTo>
                    <a:pt x="243" y="63"/>
                  </a:lnTo>
                  <a:lnTo>
                    <a:pt x="240" y="40"/>
                  </a:lnTo>
                  <a:lnTo>
                    <a:pt x="236" y="23"/>
                  </a:lnTo>
                  <a:lnTo>
                    <a:pt x="229" y="7"/>
                  </a:lnTo>
                  <a:lnTo>
                    <a:pt x="215" y="3"/>
                  </a:lnTo>
                  <a:lnTo>
                    <a:pt x="205" y="2"/>
                  </a:lnTo>
                  <a:lnTo>
                    <a:pt x="193" y="0"/>
                  </a:lnTo>
                  <a:lnTo>
                    <a:pt x="179" y="0"/>
                  </a:lnTo>
                  <a:lnTo>
                    <a:pt x="161" y="0"/>
                  </a:lnTo>
                  <a:lnTo>
                    <a:pt x="142" y="0"/>
                  </a:lnTo>
                  <a:lnTo>
                    <a:pt x="121" y="2"/>
                  </a:lnTo>
                  <a:lnTo>
                    <a:pt x="102" y="3"/>
                  </a:lnTo>
                  <a:lnTo>
                    <a:pt x="86" y="5"/>
                  </a:lnTo>
                  <a:lnTo>
                    <a:pt x="60" y="10"/>
                  </a:lnTo>
                  <a:lnTo>
                    <a:pt x="39" y="17"/>
                  </a:lnTo>
                  <a:lnTo>
                    <a:pt x="18" y="26"/>
                  </a:lnTo>
                  <a:lnTo>
                    <a:pt x="13" y="42"/>
                  </a:lnTo>
                  <a:lnTo>
                    <a:pt x="7" y="65"/>
                  </a:lnTo>
                  <a:lnTo>
                    <a:pt x="2" y="93"/>
                  </a:lnTo>
                  <a:lnTo>
                    <a:pt x="0" y="126"/>
                  </a:lnTo>
                  <a:lnTo>
                    <a:pt x="0" y="163"/>
                  </a:lnTo>
                  <a:lnTo>
                    <a:pt x="4" y="201"/>
                  </a:lnTo>
                  <a:lnTo>
                    <a:pt x="11" y="243"/>
                  </a:lnTo>
                  <a:lnTo>
                    <a:pt x="20" y="286"/>
                  </a:lnTo>
                  <a:close/>
                </a:path>
              </a:pathLst>
            </a:custGeom>
            <a:solidFill>
              <a:srgbClr val="101077"/>
            </a:solidFill>
            <a:ln w="12700">
              <a:solidFill>
                <a:srgbClr val="000000"/>
              </a:solidFill>
              <a:prstDash val="solid"/>
              <a:round/>
              <a:headEnd/>
              <a:tailEnd/>
            </a:ln>
          </p:spPr>
          <p:txBody>
            <a:bodyPr/>
            <a:lstStyle/>
            <a:p>
              <a:endParaRPr lang="ja-JP" altLang="en-US"/>
            </a:p>
          </p:txBody>
        </p:sp>
        <p:sp>
          <p:nvSpPr>
            <p:cNvPr id="13487" name="Freeform 160"/>
            <p:cNvSpPr>
              <a:spLocks/>
            </p:cNvSpPr>
            <p:nvPr/>
          </p:nvSpPr>
          <p:spPr bwMode="auto">
            <a:xfrm>
              <a:off x="848" y="2496"/>
              <a:ext cx="77" cy="145"/>
            </a:xfrm>
            <a:custGeom>
              <a:avLst/>
              <a:gdLst>
                <a:gd name="T0" fmla="*/ 1 w 154"/>
                <a:gd name="T1" fmla="*/ 0 h 289"/>
                <a:gd name="T2" fmla="*/ 1 w 154"/>
                <a:gd name="T3" fmla="*/ 1 h 289"/>
                <a:gd name="T4" fmla="*/ 1 w 154"/>
                <a:gd name="T5" fmla="*/ 1 h 289"/>
                <a:gd name="T6" fmla="*/ 1 w 154"/>
                <a:gd name="T7" fmla="*/ 1 h 289"/>
                <a:gd name="T8" fmla="*/ 1 w 154"/>
                <a:gd name="T9" fmla="*/ 1 h 289"/>
                <a:gd name="T10" fmla="*/ 1 w 154"/>
                <a:gd name="T11" fmla="*/ 1 h 289"/>
                <a:gd name="T12" fmla="*/ 1 w 154"/>
                <a:gd name="T13" fmla="*/ 1 h 289"/>
                <a:gd name="T14" fmla="*/ 1 w 154"/>
                <a:gd name="T15" fmla="*/ 1 h 289"/>
                <a:gd name="T16" fmla="*/ 1 w 154"/>
                <a:gd name="T17" fmla="*/ 1 h 289"/>
                <a:gd name="T18" fmla="*/ 1 w 154"/>
                <a:gd name="T19" fmla="*/ 1 h 289"/>
                <a:gd name="T20" fmla="*/ 1 w 154"/>
                <a:gd name="T21" fmla="*/ 1 h 289"/>
                <a:gd name="T22" fmla="*/ 1 w 154"/>
                <a:gd name="T23" fmla="*/ 1 h 289"/>
                <a:gd name="T24" fmla="*/ 1 w 154"/>
                <a:gd name="T25" fmla="*/ 1 h 289"/>
                <a:gd name="T26" fmla="*/ 1 w 154"/>
                <a:gd name="T27" fmla="*/ 1 h 289"/>
                <a:gd name="T28" fmla="*/ 1 w 154"/>
                <a:gd name="T29" fmla="*/ 1 h 289"/>
                <a:gd name="T30" fmla="*/ 1 w 154"/>
                <a:gd name="T31" fmla="*/ 1 h 289"/>
                <a:gd name="T32" fmla="*/ 1 w 154"/>
                <a:gd name="T33" fmla="*/ 1 h 289"/>
                <a:gd name="T34" fmla="*/ 1 w 154"/>
                <a:gd name="T35" fmla="*/ 1 h 289"/>
                <a:gd name="T36" fmla="*/ 1 w 154"/>
                <a:gd name="T37" fmla="*/ 1 h 289"/>
                <a:gd name="T38" fmla="*/ 1 w 154"/>
                <a:gd name="T39" fmla="*/ 1 h 289"/>
                <a:gd name="T40" fmla="*/ 1 w 154"/>
                <a:gd name="T41" fmla="*/ 1 h 289"/>
                <a:gd name="T42" fmla="*/ 1 w 154"/>
                <a:gd name="T43" fmla="*/ 1 h 289"/>
                <a:gd name="T44" fmla="*/ 1 w 154"/>
                <a:gd name="T45" fmla="*/ 1 h 289"/>
                <a:gd name="T46" fmla="*/ 1 w 154"/>
                <a:gd name="T47" fmla="*/ 1 h 289"/>
                <a:gd name="T48" fmla="*/ 1 w 154"/>
                <a:gd name="T49" fmla="*/ 1 h 289"/>
                <a:gd name="T50" fmla="*/ 1 w 154"/>
                <a:gd name="T51" fmla="*/ 1 h 289"/>
                <a:gd name="T52" fmla="*/ 1 w 154"/>
                <a:gd name="T53" fmla="*/ 1 h 289"/>
                <a:gd name="T54" fmla="*/ 0 w 154"/>
                <a:gd name="T55" fmla="*/ 1 h 289"/>
                <a:gd name="T56" fmla="*/ 1 w 154"/>
                <a:gd name="T57" fmla="*/ 1 h 289"/>
                <a:gd name="T58" fmla="*/ 1 w 154"/>
                <a:gd name="T59" fmla="*/ 1 h 289"/>
                <a:gd name="T60" fmla="*/ 1 w 154"/>
                <a:gd name="T61" fmla="*/ 1 h 289"/>
                <a:gd name="T62" fmla="*/ 1 w 154"/>
                <a:gd name="T63" fmla="*/ 1 h 289"/>
                <a:gd name="T64" fmla="*/ 1 w 154"/>
                <a:gd name="T65" fmla="*/ 1 h 289"/>
                <a:gd name="T66" fmla="*/ 1 w 154"/>
                <a:gd name="T67" fmla="*/ 1 h 289"/>
                <a:gd name="T68" fmla="*/ 1 w 154"/>
                <a:gd name="T69" fmla="*/ 1 h 289"/>
                <a:gd name="T70" fmla="*/ 1 w 154"/>
                <a:gd name="T71" fmla="*/ 1 h 289"/>
                <a:gd name="T72" fmla="*/ 1 w 154"/>
                <a:gd name="T73" fmla="*/ 1 h 289"/>
                <a:gd name="T74" fmla="*/ 1 w 154"/>
                <a:gd name="T75" fmla="*/ 1 h 289"/>
                <a:gd name="T76" fmla="*/ 1 w 154"/>
                <a:gd name="T77" fmla="*/ 1 h 289"/>
                <a:gd name="T78" fmla="*/ 1 w 154"/>
                <a:gd name="T79" fmla="*/ 1 h 289"/>
                <a:gd name="T80" fmla="*/ 1 w 154"/>
                <a:gd name="T81" fmla="*/ 1 h 289"/>
                <a:gd name="T82" fmla="*/ 1 w 154"/>
                <a:gd name="T83" fmla="*/ 1 h 289"/>
                <a:gd name="T84" fmla="*/ 1 w 154"/>
                <a:gd name="T85" fmla="*/ 1 h 289"/>
                <a:gd name="T86" fmla="*/ 1 w 154"/>
                <a:gd name="T87" fmla="*/ 1 h 289"/>
                <a:gd name="T88" fmla="*/ 1 w 154"/>
                <a:gd name="T89" fmla="*/ 0 h 289"/>
                <a:gd name="T90" fmla="*/ 1 w 154"/>
                <a:gd name="T91" fmla="*/ 0 h 2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4" h="289">
                  <a:moveTo>
                    <a:pt x="77" y="0"/>
                  </a:moveTo>
                  <a:lnTo>
                    <a:pt x="88" y="3"/>
                  </a:lnTo>
                  <a:lnTo>
                    <a:pt x="100" y="12"/>
                  </a:lnTo>
                  <a:lnTo>
                    <a:pt x="112" y="24"/>
                  </a:lnTo>
                  <a:lnTo>
                    <a:pt x="124" y="44"/>
                  </a:lnTo>
                  <a:lnTo>
                    <a:pt x="137" y="65"/>
                  </a:lnTo>
                  <a:lnTo>
                    <a:pt x="145" y="91"/>
                  </a:lnTo>
                  <a:lnTo>
                    <a:pt x="151" y="119"/>
                  </a:lnTo>
                  <a:lnTo>
                    <a:pt x="154" y="151"/>
                  </a:lnTo>
                  <a:lnTo>
                    <a:pt x="151" y="180"/>
                  </a:lnTo>
                  <a:lnTo>
                    <a:pt x="142" y="205"/>
                  </a:lnTo>
                  <a:lnTo>
                    <a:pt x="131" y="226"/>
                  </a:lnTo>
                  <a:lnTo>
                    <a:pt x="117" y="242"/>
                  </a:lnTo>
                  <a:lnTo>
                    <a:pt x="103" y="254"/>
                  </a:lnTo>
                  <a:lnTo>
                    <a:pt x="89" y="263"/>
                  </a:lnTo>
                  <a:lnTo>
                    <a:pt x="77" y="268"/>
                  </a:lnTo>
                  <a:lnTo>
                    <a:pt x="67" y="273"/>
                  </a:lnTo>
                  <a:lnTo>
                    <a:pt x="56" y="279"/>
                  </a:lnTo>
                  <a:lnTo>
                    <a:pt x="48" y="282"/>
                  </a:lnTo>
                  <a:lnTo>
                    <a:pt x="42" y="286"/>
                  </a:lnTo>
                  <a:lnTo>
                    <a:pt x="37" y="287"/>
                  </a:lnTo>
                  <a:lnTo>
                    <a:pt x="34" y="289"/>
                  </a:lnTo>
                  <a:lnTo>
                    <a:pt x="32" y="272"/>
                  </a:lnTo>
                  <a:lnTo>
                    <a:pt x="25" y="250"/>
                  </a:lnTo>
                  <a:lnTo>
                    <a:pt x="14" y="233"/>
                  </a:lnTo>
                  <a:lnTo>
                    <a:pt x="7" y="226"/>
                  </a:lnTo>
                  <a:lnTo>
                    <a:pt x="0" y="222"/>
                  </a:lnTo>
                  <a:lnTo>
                    <a:pt x="11" y="214"/>
                  </a:lnTo>
                  <a:lnTo>
                    <a:pt x="16" y="208"/>
                  </a:lnTo>
                  <a:lnTo>
                    <a:pt x="20" y="207"/>
                  </a:lnTo>
                  <a:lnTo>
                    <a:pt x="32" y="187"/>
                  </a:lnTo>
                  <a:lnTo>
                    <a:pt x="44" y="172"/>
                  </a:lnTo>
                  <a:lnTo>
                    <a:pt x="58" y="156"/>
                  </a:lnTo>
                  <a:lnTo>
                    <a:pt x="67" y="147"/>
                  </a:lnTo>
                  <a:lnTo>
                    <a:pt x="67" y="126"/>
                  </a:lnTo>
                  <a:lnTo>
                    <a:pt x="68" y="110"/>
                  </a:lnTo>
                  <a:lnTo>
                    <a:pt x="72" y="94"/>
                  </a:lnTo>
                  <a:lnTo>
                    <a:pt x="70" y="82"/>
                  </a:lnTo>
                  <a:lnTo>
                    <a:pt x="67" y="66"/>
                  </a:lnTo>
                  <a:lnTo>
                    <a:pt x="65" y="47"/>
                  </a:lnTo>
                  <a:lnTo>
                    <a:pt x="67" y="24"/>
                  </a:lnTo>
                  <a:lnTo>
                    <a:pt x="72" y="12"/>
                  </a:lnTo>
                  <a:lnTo>
                    <a:pt x="77" y="0"/>
                  </a:lnTo>
                  <a:close/>
                </a:path>
              </a:pathLst>
            </a:custGeom>
            <a:solidFill>
              <a:srgbClr val="FFFFFF"/>
            </a:solidFill>
            <a:ln w="12700">
              <a:solidFill>
                <a:srgbClr val="000000"/>
              </a:solidFill>
              <a:prstDash val="solid"/>
              <a:round/>
              <a:headEnd/>
              <a:tailEnd/>
            </a:ln>
          </p:spPr>
          <p:txBody>
            <a:bodyPr/>
            <a:lstStyle/>
            <a:p>
              <a:endParaRPr lang="ja-JP" altLang="en-US"/>
            </a:p>
          </p:txBody>
        </p:sp>
        <p:sp>
          <p:nvSpPr>
            <p:cNvPr id="13488" name="Freeform 161"/>
            <p:cNvSpPr>
              <a:spLocks/>
            </p:cNvSpPr>
            <p:nvPr/>
          </p:nvSpPr>
          <p:spPr bwMode="auto">
            <a:xfrm>
              <a:off x="740" y="2506"/>
              <a:ext cx="102" cy="139"/>
            </a:xfrm>
            <a:custGeom>
              <a:avLst/>
              <a:gdLst>
                <a:gd name="T0" fmla="*/ 1 w 203"/>
                <a:gd name="T1" fmla="*/ 0 h 277"/>
                <a:gd name="T2" fmla="*/ 1 w 203"/>
                <a:gd name="T3" fmla="*/ 1 h 277"/>
                <a:gd name="T4" fmla="*/ 1 w 203"/>
                <a:gd name="T5" fmla="*/ 1 h 277"/>
                <a:gd name="T6" fmla="*/ 1 w 203"/>
                <a:gd name="T7" fmla="*/ 1 h 277"/>
                <a:gd name="T8" fmla="*/ 1 w 203"/>
                <a:gd name="T9" fmla="*/ 1 h 277"/>
                <a:gd name="T10" fmla="*/ 1 w 203"/>
                <a:gd name="T11" fmla="*/ 1 h 277"/>
                <a:gd name="T12" fmla="*/ 1 w 203"/>
                <a:gd name="T13" fmla="*/ 1 h 277"/>
                <a:gd name="T14" fmla="*/ 0 w 203"/>
                <a:gd name="T15" fmla="*/ 1 h 277"/>
                <a:gd name="T16" fmla="*/ 0 w 203"/>
                <a:gd name="T17" fmla="*/ 1 h 277"/>
                <a:gd name="T18" fmla="*/ 1 w 203"/>
                <a:gd name="T19" fmla="*/ 1 h 277"/>
                <a:gd name="T20" fmla="*/ 1 w 203"/>
                <a:gd name="T21" fmla="*/ 1 h 277"/>
                <a:gd name="T22" fmla="*/ 1 w 203"/>
                <a:gd name="T23" fmla="*/ 1 h 277"/>
                <a:gd name="T24" fmla="*/ 1 w 203"/>
                <a:gd name="T25" fmla="*/ 1 h 277"/>
                <a:gd name="T26" fmla="*/ 1 w 203"/>
                <a:gd name="T27" fmla="*/ 1 h 277"/>
                <a:gd name="T28" fmla="*/ 1 w 203"/>
                <a:gd name="T29" fmla="*/ 1 h 277"/>
                <a:gd name="T30" fmla="*/ 1 w 203"/>
                <a:gd name="T31" fmla="*/ 1 h 277"/>
                <a:gd name="T32" fmla="*/ 1 w 203"/>
                <a:gd name="T33" fmla="*/ 1 h 277"/>
                <a:gd name="T34" fmla="*/ 1 w 203"/>
                <a:gd name="T35" fmla="*/ 1 h 277"/>
                <a:gd name="T36" fmla="*/ 1 w 203"/>
                <a:gd name="T37" fmla="*/ 1 h 277"/>
                <a:gd name="T38" fmla="*/ 1 w 203"/>
                <a:gd name="T39" fmla="*/ 1 h 277"/>
                <a:gd name="T40" fmla="*/ 1 w 203"/>
                <a:gd name="T41" fmla="*/ 1 h 277"/>
                <a:gd name="T42" fmla="*/ 1 w 203"/>
                <a:gd name="T43" fmla="*/ 1 h 277"/>
                <a:gd name="T44" fmla="*/ 1 w 203"/>
                <a:gd name="T45" fmla="*/ 1 h 277"/>
                <a:gd name="T46" fmla="*/ 1 w 203"/>
                <a:gd name="T47" fmla="*/ 1 h 277"/>
                <a:gd name="T48" fmla="*/ 1 w 203"/>
                <a:gd name="T49" fmla="*/ 1 h 277"/>
                <a:gd name="T50" fmla="*/ 1 w 203"/>
                <a:gd name="T51" fmla="*/ 1 h 277"/>
                <a:gd name="T52" fmla="*/ 1 w 203"/>
                <a:gd name="T53" fmla="*/ 1 h 277"/>
                <a:gd name="T54" fmla="*/ 1 w 203"/>
                <a:gd name="T55" fmla="*/ 1 h 277"/>
                <a:gd name="T56" fmla="*/ 1 w 203"/>
                <a:gd name="T57" fmla="*/ 1 h 277"/>
                <a:gd name="T58" fmla="*/ 1 w 203"/>
                <a:gd name="T59" fmla="*/ 1 h 277"/>
                <a:gd name="T60" fmla="*/ 1 w 203"/>
                <a:gd name="T61" fmla="*/ 1 h 277"/>
                <a:gd name="T62" fmla="*/ 1 w 203"/>
                <a:gd name="T63" fmla="*/ 1 h 277"/>
                <a:gd name="T64" fmla="*/ 1 w 203"/>
                <a:gd name="T65" fmla="*/ 1 h 277"/>
                <a:gd name="T66" fmla="*/ 1 w 203"/>
                <a:gd name="T67" fmla="*/ 1 h 277"/>
                <a:gd name="T68" fmla="*/ 1 w 203"/>
                <a:gd name="T69" fmla="*/ 1 h 277"/>
                <a:gd name="T70" fmla="*/ 1 w 203"/>
                <a:gd name="T71" fmla="*/ 1 h 277"/>
                <a:gd name="T72" fmla="*/ 1 w 203"/>
                <a:gd name="T73" fmla="*/ 1 h 277"/>
                <a:gd name="T74" fmla="*/ 1 w 203"/>
                <a:gd name="T75" fmla="*/ 1 h 277"/>
                <a:gd name="T76" fmla="*/ 1 w 203"/>
                <a:gd name="T77" fmla="*/ 1 h 277"/>
                <a:gd name="T78" fmla="*/ 1 w 203"/>
                <a:gd name="T79" fmla="*/ 1 h 277"/>
                <a:gd name="T80" fmla="*/ 1 w 203"/>
                <a:gd name="T81" fmla="*/ 1 h 277"/>
                <a:gd name="T82" fmla="*/ 1 w 203"/>
                <a:gd name="T83" fmla="*/ 1 h 277"/>
                <a:gd name="T84" fmla="*/ 1 w 203"/>
                <a:gd name="T85" fmla="*/ 1 h 277"/>
                <a:gd name="T86" fmla="*/ 1 w 203"/>
                <a:gd name="T87" fmla="*/ 1 h 277"/>
                <a:gd name="T88" fmla="*/ 1 w 203"/>
                <a:gd name="T89" fmla="*/ 1 h 277"/>
                <a:gd name="T90" fmla="*/ 1 w 203"/>
                <a:gd name="T91" fmla="*/ 1 h 277"/>
                <a:gd name="T92" fmla="*/ 1 w 203"/>
                <a:gd name="T93" fmla="*/ 1 h 277"/>
                <a:gd name="T94" fmla="*/ 1 w 203"/>
                <a:gd name="T95" fmla="*/ 1 h 277"/>
                <a:gd name="T96" fmla="*/ 1 w 203"/>
                <a:gd name="T97" fmla="*/ 1 h 277"/>
                <a:gd name="T98" fmla="*/ 1 w 203"/>
                <a:gd name="T99" fmla="*/ 0 h 277"/>
                <a:gd name="T100" fmla="*/ 1 w 203"/>
                <a:gd name="T101" fmla="*/ 0 h 27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03" h="277">
                  <a:moveTo>
                    <a:pt x="81" y="0"/>
                  </a:moveTo>
                  <a:lnTo>
                    <a:pt x="69" y="5"/>
                  </a:lnTo>
                  <a:lnTo>
                    <a:pt x="55" y="12"/>
                  </a:lnTo>
                  <a:lnTo>
                    <a:pt x="41" y="23"/>
                  </a:lnTo>
                  <a:lnTo>
                    <a:pt x="27" y="37"/>
                  </a:lnTo>
                  <a:lnTo>
                    <a:pt x="14" y="54"/>
                  </a:lnTo>
                  <a:lnTo>
                    <a:pt x="6" y="81"/>
                  </a:lnTo>
                  <a:lnTo>
                    <a:pt x="0" y="112"/>
                  </a:lnTo>
                  <a:lnTo>
                    <a:pt x="0" y="132"/>
                  </a:lnTo>
                  <a:lnTo>
                    <a:pt x="2" y="153"/>
                  </a:lnTo>
                  <a:lnTo>
                    <a:pt x="7" y="193"/>
                  </a:lnTo>
                  <a:lnTo>
                    <a:pt x="14" y="228"/>
                  </a:lnTo>
                  <a:lnTo>
                    <a:pt x="20" y="240"/>
                  </a:lnTo>
                  <a:lnTo>
                    <a:pt x="27" y="253"/>
                  </a:lnTo>
                  <a:lnTo>
                    <a:pt x="34" y="263"/>
                  </a:lnTo>
                  <a:lnTo>
                    <a:pt x="44" y="270"/>
                  </a:lnTo>
                  <a:lnTo>
                    <a:pt x="55" y="275"/>
                  </a:lnTo>
                  <a:lnTo>
                    <a:pt x="69" y="277"/>
                  </a:lnTo>
                  <a:lnTo>
                    <a:pt x="84" y="277"/>
                  </a:lnTo>
                  <a:lnTo>
                    <a:pt x="102" y="275"/>
                  </a:lnTo>
                  <a:lnTo>
                    <a:pt x="123" y="270"/>
                  </a:lnTo>
                  <a:lnTo>
                    <a:pt x="147" y="261"/>
                  </a:lnTo>
                  <a:lnTo>
                    <a:pt x="173" y="249"/>
                  </a:lnTo>
                  <a:lnTo>
                    <a:pt x="203" y="235"/>
                  </a:lnTo>
                  <a:lnTo>
                    <a:pt x="201" y="212"/>
                  </a:lnTo>
                  <a:lnTo>
                    <a:pt x="200" y="195"/>
                  </a:lnTo>
                  <a:lnTo>
                    <a:pt x="198" y="184"/>
                  </a:lnTo>
                  <a:lnTo>
                    <a:pt x="198" y="175"/>
                  </a:lnTo>
                  <a:lnTo>
                    <a:pt x="198" y="170"/>
                  </a:lnTo>
                  <a:lnTo>
                    <a:pt x="196" y="168"/>
                  </a:lnTo>
                  <a:lnTo>
                    <a:pt x="196" y="167"/>
                  </a:lnTo>
                  <a:lnTo>
                    <a:pt x="187" y="168"/>
                  </a:lnTo>
                  <a:lnTo>
                    <a:pt x="175" y="168"/>
                  </a:lnTo>
                  <a:lnTo>
                    <a:pt x="145" y="172"/>
                  </a:lnTo>
                  <a:lnTo>
                    <a:pt x="131" y="174"/>
                  </a:lnTo>
                  <a:lnTo>
                    <a:pt x="119" y="175"/>
                  </a:lnTo>
                  <a:lnTo>
                    <a:pt x="109" y="177"/>
                  </a:lnTo>
                  <a:lnTo>
                    <a:pt x="104" y="179"/>
                  </a:lnTo>
                  <a:lnTo>
                    <a:pt x="102" y="172"/>
                  </a:lnTo>
                  <a:lnTo>
                    <a:pt x="100" y="165"/>
                  </a:lnTo>
                  <a:lnTo>
                    <a:pt x="97" y="147"/>
                  </a:lnTo>
                  <a:lnTo>
                    <a:pt x="93" y="128"/>
                  </a:lnTo>
                  <a:lnTo>
                    <a:pt x="90" y="112"/>
                  </a:lnTo>
                  <a:lnTo>
                    <a:pt x="100" y="95"/>
                  </a:lnTo>
                  <a:lnTo>
                    <a:pt x="104" y="84"/>
                  </a:lnTo>
                  <a:lnTo>
                    <a:pt x="105" y="74"/>
                  </a:lnTo>
                  <a:lnTo>
                    <a:pt x="104" y="61"/>
                  </a:lnTo>
                  <a:lnTo>
                    <a:pt x="100" y="44"/>
                  </a:lnTo>
                  <a:lnTo>
                    <a:pt x="91" y="25"/>
                  </a:lnTo>
                  <a:lnTo>
                    <a:pt x="81" y="0"/>
                  </a:lnTo>
                  <a:close/>
                </a:path>
              </a:pathLst>
            </a:custGeom>
            <a:solidFill>
              <a:srgbClr val="FFFFFF"/>
            </a:solidFill>
            <a:ln w="12700">
              <a:solidFill>
                <a:srgbClr val="000000"/>
              </a:solidFill>
              <a:prstDash val="solid"/>
              <a:round/>
              <a:headEnd/>
              <a:tailEnd/>
            </a:ln>
          </p:spPr>
          <p:txBody>
            <a:bodyPr/>
            <a:lstStyle/>
            <a:p>
              <a:endParaRPr lang="ja-JP" altLang="en-US"/>
            </a:p>
          </p:txBody>
        </p:sp>
        <p:sp>
          <p:nvSpPr>
            <p:cNvPr id="13489" name="Freeform 162"/>
            <p:cNvSpPr>
              <a:spLocks/>
            </p:cNvSpPr>
            <p:nvPr/>
          </p:nvSpPr>
          <p:spPr bwMode="auto">
            <a:xfrm>
              <a:off x="783" y="2550"/>
              <a:ext cx="2" cy="12"/>
            </a:xfrm>
            <a:custGeom>
              <a:avLst/>
              <a:gdLst>
                <a:gd name="T0" fmla="*/ 1 w 4"/>
                <a:gd name="T1" fmla="*/ 1 h 24"/>
                <a:gd name="T2" fmla="*/ 1 w 4"/>
                <a:gd name="T3" fmla="*/ 1 h 24"/>
                <a:gd name="T4" fmla="*/ 0 w 4"/>
                <a:gd name="T5" fmla="*/ 1 h 24"/>
                <a:gd name="T6" fmla="*/ 0 w 4"/>
                <a:gd name="T7" fmla="*/ 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24">
                  <a:moveTo>
                    <a:pt x="4" y="24"/>
                  </a:moveTo>
                  <a:lnTo>
                    <a:pt x="2" y="9"/>
                  </a:lnTo>
                  <a:lnTo>
                    <a:pt x="0" y="3"/>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90" name="Line 163"/>
            <p:cNvSpPr>
              <a:spLocks noChangeShapeType="1"/>
            </p:cNvSpPr>
            <p:nvPr/>
          </p:nvSpPr>
          <p:spPr bwMode="auto">
            <a:xfrm flipH="1">
              <a:off x="785" y="2595"/>
              <a:ext cx="7" cy="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491" name="Freeform 164"/>
            <p:cNvSpPr>
              <a:spLocks/>
            </p:cNvSpPr>
            <p:nvPr/>
          </p:nvSpPr>
          <p:spPr bwMode="auto">
            <a:xfrm>
              <a:off x="808" y="2493"/>
              <a:ext cx="51" cy="59"/>
            </a:xfrm>
            <a:custGeom>
              <a:avLst/>
              <a:gdLst>
                <a:gd name="T0" fmla="*/ 0 w 101"/>
                <a:gd name="T1" fmla="*/ 1 h 117"/>
                <a:gd name="T2" fmla="*/ 1 w 101"/>
                <a:gd name="T3" fmla="*/ 1 h 117"/>
                <a:gd name="T4" fmla="*/ 1 w 101"/>
                <a:gd name="T5" fmla="*/ 1 h 117"/>
                <a:gd name="T6" fmla="*/ 1 w 101"/>
                <a:gd name="T7" fmla="*/ 1 h 117"/>
                <a:gd name="T8" fmla="*/ 1 w 101"/>
                <a:gd name="T9" fmla="*/ 1 h 117"/>
                <a:gd name="T10" fmla="*/ 1 w 101"/>
                <a:gd name="T11" fmla="*/ 1 h 117"/>
                <a:gd name="T12" fmla="*/ 1 w 101"/>
                <a:gd name="T13" fmla="*/ 1 h 117"/>
                <a:gd name="T14" fmla="*/ 1 w 101"/>
                <a:gd name="T15" fmla="*/ 1 h 117"/>
                <a:gd name="T16" fmla="*/ 1 w 101"/>
                <a:gd name="T17" fmla="*/ 1 h 117"/>
                <a:gd name="T18" fmla="*/ 1 w 101"/>
                <a:gd name="T19" fmla="*/ 1 h 117"/>
                <a:gd name="T20" fmla="*/ 1 w 101"/>
                <a:gd name="T21" fmla="*/ 1 h 117"/>
                <a:gd name="T22" fmla="*/ 1 w 101"/>
                <a:gd name="T23" fmla="*/ 1 h 117"/>
                <a:gd name="T24" fmla="*/ 1 w 101"/>
                <a:gd name="T25" fmla="*/ 1 h 117"/>
                <a:gd name="T26" fmla="*/ 1 w 101"/>
                <a:gd name="T27" fmla="*/ 1 h 117"/>
                <a:gd name="T28" fmla="*/ 1 w 101"/>
                <a:gd name="T29" fmla="*/ 1 h 117"/>
                <a:gd name="T30" fmla="*/ 1 w 101"/>
                <a:gd name="T31" fmla="*/ 1 h 117"/>
                <a:gd name="T32" fmla="*/ 1 w 101"/>
                <a:gd name="T33" fmla="*/ 0 h 117"/>
                <a:gd name="T34" fmla="*/ 1 w 101"/>
                <a:gd name="T35" fmla="*/ 0 h 117"/>
                <a:gd name="T36" fmla="*/ 1 w 101"/>
                <a:gd name="T37" fmla="*/ 0 h 117"/>
                <a:gd name="T38" fmla="*/ 1 w 101"/>
                <a:gd name="T39" fmla="*/ 1 h 117"/>
                <a:gd name="T40" fmla="*/ 1 w 101"/>
                <a:gd name="T41" fmla="*/ 1 h 117"/>
                <a:gd name="T42" fmla="*/ 1 w 101"/>
                <a:gd name="T43" fmla="*/ 1 h 117"/>
                <a:gd name="T44" fmla="*/ 0 w 101"/>
                <a:gd name="T45" fmla="*/ 1 h 117"/>
                <a:gd name="T46" fmla="*/ 0 w 101"/>
                <a:gd name="T47" fmla="*/ 1 h 1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1" h="117">
                  <a:moveTo>
                    <a:pt x="0" y="12"/>
                  </a:moveTo>
                  <a:lnTo>
                    <a:pt x="1" y="24"/>
                  </a:lnTo>
                  <a:lnTo>
                    <a:pt x="5" y="38"/>
                  </a:lnTo>
                  <a:lnTo>
                    <a:pt x="15" y="68"/>
                  </a:lnTo>
                  <a:lnTo>
                    <a:pt x="21" y="82"/>
                  </a:lnTo>
                  <a:lnTo>
                    <a:pt x="26" y="94"/>
                  </a:lnTo>
                  <a:lnTo>
                    <a:pt x="33" y="105"/>
                  </a:lnTo>
                  <a:lnTo>
                    <a:pt x="38" y="110"/>
                  </a:lnTo>
                  <a:lnTo>
                    <a:pt x="49" y="116"/>
                  </a:lnTo>
                  <a:lnTo>
                    <a:pt x="57" y="117"/>
                  </a:lnTo>
                  <a:lnTo>
                    <a:pt x="66" y="114"/>
                  </a:lnTo>
                  <a:lnTo>
                    <a:pt x="75" y="105"/>
                  </a:lnTo>
                  <a:lnTo>
                    <a:pt x="80" y="96"/>
                  </a:lnTo>
                  <a:lnTo>
                    <a:pt x="85" y="87"/>
                  </a:lnTo>
                  <a:lnTo>
                    <a:pt x="94" y="63"/>
                  </a:lnTo>
                  <a:lnTo>
                    <a:pt x="99" y="31"/>
                  </a:lnTo>
                  <a:lnTo>
                    <a:pt x="101" y="0"/>
                  </a:lnTo>
                  <a:lnTo>
                    <a:pt x="92" y="0"/>
                  </a:lnTo>
                  <a:lnTo>
                    <a:pt x="80" y="0"/>
                  </a:lnTo>
                  <a:lnTo>
                    <a:pt x="50" y="3"/>
                  </a:lnTo>
                  <a:lnTo>
                    <a:pt x="21" y="7"/>
                  </a:lnTo>
                  <a:lnTo>
                    <a:pt x="8" y="9"/>
                  </a:lnTo>
                  <a:lnTo>
                    <a:pt x="0" y="12"/>
                  </a:lnTo>
                  <a:close/>
                </a:path>
              </a:pathLst>
            </a:custGeom>
            <a:solidFill>
              <a:srgbClr val="FFFFFF"/>
            </a:solidFill>
            <a:ln w="12700">
              <a:solidFill>
                <a:srgbClr val="000000"/>
              </a:solidFill>
              <a:prstDash val="solid"/>
              <a:round/>
              <a:headEnd/>
              <a:tailEnd/>
            </a:ln>
          </p:spPr>
          <p:txBody>
            <a:bodyPr/>
            <a:lstStyle/>
            <a:p>
              <a:endParaRPr lang="ja-JP" altLang="en-US"/>
            </a:p>
          </p:txBody>
        </p:sp>
        <p:sp>
          <p:nvSpPr>
            <p:cNvPr id="13492" name="Freeform 165"/>
            <p:cNvSpPr>
              <a:spLocks/>
            </p:cNvSpPr>
            <p:nvPr/>
          </p:nvSpPr>
          <p:spPr bwMode="auto">
            <a:xfrm>
              <a:off x="801" y="2493"/>
              <a:ext cx="71" cy="50"/>
            </a:xfrm>
            <a:custGeom>
              <a:avLst/>
              <a:gdLst>
                <a:gd name="T0" fmla="*/ 0 w 141"/>
                <a:gd name="T1" fmla="*/ 1 h 100"/>
                <a:gd name="T2" fmla="*/ 1 w 141"/>
                <a:gd name="T3" fmla="*/ 1 h 100"/>
                <a:gd name="T4" fmla="*/ 1 w 141"/>
                <a:gd name="T5" fmla="*/ 1 h 100"/>
                <a:gd name="T6" fmla="*/ 1 w 141"/>
                <a:gd name="T7" fmla="*/ 1 h 100"/>
                <a:gd name="T8" fmla="*/ 1 w 141"/>
                <a:gd name="T9" fmla="*/ 1 h 100"/>
                <a:gd name="T10" fmla="*/ 1 w 141"/>
                <a:gd name="T11" fmla="*/ 1 h 100"/>
                <a:gd name="T12" fmla="*/ 1 w 141"/>
                <a:gd name="T13" fmla="*/ 1 h 100"/>
                <a:gd name="T14" fmla="*/ 1 w 141"/>
                <a:gd name="T15" fmla="*/ 1 h 100"/>
                <a:gd name="T16" fmla="*/ 1 w 141"/>
                <a:gd name="T17" fmla="*/ 1 h 100"/>
                <a:gd name="T18" fmla="*/ 1 w 141"/>
                <a:gd name="T19" fmla="*/ 1 h 100"/>
                <a:gd name="T20" fmla="*/ 1 w 141"/>
                <a:gd name="T21" fmla="*/ 1 h 100"/>
                <a:gd name="T22" fmla="*/ 1 w 141"/>
                <a:gd name="T23" fmla="*/ 1 h 100"/>
                <a:gd name="T24" fmla="*/ 1 w 141"/>
                <a:gd name="T25" fmla="*/ 1 h 100"/>
                <a:gd name="T26" fmla="*/ 1 w 141"/>
                <a:gd name="T27" fmla="*/ 1 h 100"/>
                <a:gd name="T28" fmla="*/ 1 w 141"/>
                <a:gd name="T29" fmla="*/ 1 h 100"/>
                <a:gd name="T30" fmla="*/ 1 w 141"/>
                <a:gd name="T31" fmla="*/ 1 h 100"/>
                <a:gd name="T32" fmla="*/ 1 w 141"/>
                <a:gd name="T33" fmla="*/ 1 h 100"/>
                <a:gd name="T34" fmla="*/ 1 w 141"/>
                <a:gd name="T35" fmla="*/ 1 h 100"/>
                <a:gd name="T36" fmla="*/ 1 w 141"/>
                <a:gd name="T37" fmla="*/ 1 h 100"/>
                <a:gd name="T38" fmla="*/ 1 w 141"/>
                <a:gd name="T39" fmla="*/ 1 h 100"/>
                <a:gd name="T40" fmla="*/ 1 w 141"/>
                <a:gd name="T41" fmla="*/ 1 h 100"/>
                <a:gd name="T42" fmla="*/ 1 w 141"/>
                <a:gd name="T43" fmla="*/ 1 h 100"/>
                <a:gd name="T44" fmla="*/ 1 w 141"/>
                <a:gd name="T45" fmla="*/ 1 h 100"/>
                <a:gd name="T46" fmla="*/ 1 w 141"/>
                <a:gd name="T47" fmla="*/ 1 h 100"/>
                <a:gd name="T48" fmla="*/ 1 w 141"/>
                <a:gd name="T49" fmla="*/ 1 h 100"/>
                <a:gd name="T50" fmla="*/ 1 w 141"/>
                <a:gd name="T51" fmla="*/ 1 h 100"/>
                <a:gd name="T52" fmla="*/ 1 w 141"/>
                <a:gd name="T53" fmla="*/ 1 h 100"/>
                <a:gd name="T54" fmla="*/ 1 w 141"/>
                <a:gd name="T55" fmla="*/ 1 h 100"/>
                <a:gd name="T56" fmla="*/ 1 w 141"/>
                <a:gd name="T57" fmla="*/ 1 h 100"/>
                <a:gd name="T58" fmla="*/ 1 w 141"/>
                <a:gd name="T59" fmla="*/ 1 h 100"/>
                <a:gd name="T60" fmla="*/ 1 w 141"/>
                <a:gd name="T61" fmla="*/ 1 h 100"/>
                <a:gd name="T62" fmla="*/ 1 w 141"/>
                <a:gd name="T63" fmla="*/ 1 h 100"/>
                <a:gd name="T64" fmla="*/ 1 w 141"/>
                <a:gd name="T65" fmla="*/ 1 h 100"/>
                <a:gd name="T66" fmla="*/ 1 w 141"/>
                <a:gd name="T67" fmla="*/ 0 h 100"/>
                <a:gd name="T68" fmla="*/ 1 w 141"/>
                <a:gd name="T69" fmla="*/ 0 h 100"/>
                <a:gd name="T70" fmla="*/ 1 w 141"/>
                <a:gd name="T71" fmla="*/ 0 h 100"/>
                <a:gd name="T72" fmla="*/ 1 w 141"/>
                <a:gd name="T73" fmla="*/ 0 h 100"/>
                <a:gd name="T74" fmla="*/ 1 w 141"/>
                <a:gd name="T75" fmla="*/ 0 h 100"/>
                <a:gd name="T76" fmla="*/ 1 w 141"/>
                <a:gd name="T77" fmla="*/ 1 h 100"/>
                <a:gd name="T78" fmla="*/ 1 w 141"/>
                <a:gd name="T79" fmla="*/ 1 h 100"/>
                <a:gd name="T80" fmla="*/ 0 w 141"/>
                <a:gd name="T81" fmla="*/ 1 h 100"/>
                <a:gd name="T82" fmla="*/ 0 w 141"/>
                <a:gd name="T83" fmla="*/ 1 h 10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1" h="100">
                  <a:moveTo>
                    <a:pt x="0" y="10"/>
                  </a:moveTo>
                  <a:lnTo>
                    <a:pt x="1" y="21"/>
                  </a:lnTo>
                  <a:lnTo>
                    <a:pt x="3" y="33"/>
                  </a:lnTo>
                  <a:lnTo>
                    <a:pt x="7" y="58"/>
                  </a:lnTo>
                  <a:lnTo>
                    <a:pt x="8" y="70"/>
                  </a:lnTo>
                  <a:lnTo>
                    <a:pt x="10" y="80"/>
                  </a:lnTo>
                  <a:lnTo>
                    <a:pt x="12" y="87"/>
                  </a:lnTo>
                  <a:lnTo>
                    <a:pt x="12" y="93"/>
                  </a:lnTo>
                  <a:lnTo>
                    <a:pt x="14" y="96"/>
                  </a:lnTo>
                  <a:lnTo>
                    <a:pt x="17" y="100"/>
                  </a:lnTo>
                  <a:lnTo>
                    <a:pt x="22" y="98"/>
                  </a:lnTo>
                  <a:lnTo>
                    <a:pt x="29" y="91"/>
                  </a:lnTo>
                  <a:lnTo>
                    <a:pt x="40" y="75"/>
                  </a:lnTo>
                  <a:lnTo>
                    <a:pt x="52" y="59"/>
                  </a:lnTo>
                  <a:lnTo>
                    <a:pt x="66" y="45"/>
                  </a:lnTo>
                  <a:lnTo>
                    <a:pt x="71" y="42"/>
                  </a:lnTo>
                  <a:lnTo>
                    <a:pt x="75" y="40"/>
                  </a:lnTo>
                  <a:lnTo>
                    <a:pt x="80" y="42"/>
                  </a:lnTo>
                  <a:lnTo>
                    <a:pt x="85" y="47"/>
                  </a:lnTo>
                  <a:lnTo>
                    <a:pt x="92" y="56"/>
                  </a:lnTo>
                  <a:lnTo>
                    <a:pt x="101" y="65"/>
                  </a:lnTo>
                  <a:lnTo>
                    <a:pt x="113" y="84"/>
                  </a:lnTo>
                  <a:lnTo>
                    <a:pt x="119" y="91"/>
                  </a:lnTo>
                  <a:lnTo>
                    <a:pt x="122" y="93"/>
                  </a:lnTo>
                  <a:lnTo>
                    <a:pt x="126" y="96"/>
                  </a:lnTo>
                  <a:lnTo>
                    <a:pt x="131" y="96"/>
                  </a:lnTo>
                  <a:lnTo>
                    <a:pt x="136" y="93"/>
                  </a:lnTo>
                  <a:lnTo>
                    <a:pt x="138" y="84"/>
                  </a:lnTo>
                  <a:lnTo>
                    <a:pt x="140" y="77"/>
                  </a:lnTo>
                  <a:lnTo>
                    <a:pt x="140" y="68"/>
                  </a:lnTo>
                  <a:lnTo>
                    <a:pt x="141" y="45"/>
                  </a:lnTo>
                  <a:lnTo>
                    <a:pt x="140" y="21"/>
                  </a:lnTo>
                  <a:lnTo>
                    <a:pt x="138" y="9"/>
                  </a:lnTo>
                  <a:lnTo>
                    <a:pt x="136" y="0"/>
                  </a:lnTo>
                  <a:lnTo>
                    <a:pt x="126" y="0"/>
                  </a:lnTo>
                  <a:lnTo>
                    <a:pt x="112" y="0"/>
                  </a:lnTo>
                  <a:lnTo>
                    <a:pt x="94" y="0"/>
                  </a:lnTo>
                  <a:lnTo>
                    <a:pt x="75" y="0"/>
                  </a:lnTo>
                  <a:lnTo>
                    <a:pt x="35" y="3"/>
                  </a:lnTo>
                  <a:lnTo>
                    <a:pt x="15" y="7"/>
                  </a:lnTo>
                  <a:lnTo>
                    <a:pt x="0" y="10"/>
                  </a:lnTo>
                  <a:close/>
                </a:path>
              </a:pathLst>
            </a:custGeom>
            <a:solidFill>
              <a:srgbClr val="FFFFFF"/>
            </a:solidFill>
            <a:ln w="12700">
              <a:solidFill>
                <a:srgbClr val="000000"/>
              </a:solidFill>
              <a:prstDash val="solid"/>
              <a:round/>
              <a:headEnd/>
              <a:tailEnd/>
            </a:ln>
          </p:spPr>
          <p:txBody>
            <a:bodyPr/>
            <a:lstStyle/>
            <a:p>
              <a:endParaRPr lang="ja-JP" altLang="en-US"/>
            </a:p>
          </p:txBody>
        </p:sp>
        <p:sp>
          <p:nvSpPr>
            <p:cNvPr id="13493" name="Freeform 166"/>
            <p:cNvSpPr>
              <a:spLocks/>
            </p:cNvSpPr>
            <p:nvPr/>
          </p:nvSpPr>
          <p:spPr bwMode="auto">
            <a:xfrm>
              <a:off x="835" y="2523"/>
              <a:ext cx="9" cy="8"/>
            </a:xfrm>
            <a:custGeom>
              <a:avLst/>
              <a:gdLst>
                <a:gd name="T0" fmla="*/ 0 w 19"/>
                <a:gd name="T1" fmla="*/ 0 h 18"/>
                <a:gd name="T2" fmla="*/ 0 w 19"/>
                <a:gd name="T3" fmla="*/ 0 h 18"/>
                <a:gd name="T4" fmla="*/ 0 w 19"/>
                <a:gd name="T5" fmla="*/ 0 h 18"/>
                <a:gd name="T6" fmla="*/ 0 w 19"/>
                <a:gd name="T7" fmla="*/ 0 h 18"/>
                <a:gd name="T8" fmla="*/ 0 w 19"/>
                <a:gd name="T9" fmla="*/ 0 h 18"/>
                <a:gd name="T10" fmla="*/ 0 w 19"/>
                <a:gd name="T11" fmla="*/ 0 h 18"/>
                <a:gd name="T12" fmla="*/ 0 w 19"/>
                <a:gd name="T13" fmla="*/ 0 h 18"/>
                <a:gd name="T14" fmla="*/ 0 w 19"/>
                <a:gd name="T15" fmla="*/ 0 h 18"/>
                <a:gd name="T16" fmla="*/ 0 w 19"/>
                <a:gd name="T17" fmla="*/ 0 h 18"/>
                <a:gd name="T18" fmla="*/ 0 w 19"/>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18">
                  <a:moveTo>
                    <a:pt x="19" y="9"/>
                  </a:moveTo>
                  <a:lnTo>
                    <a:pt x="16" y="14"/>
                  </a:lnTo>
                  <a:lnTo>
                    <a:pt x="9" y="18"/>
                  </a:lnTo>
                  <a:lnTo>
                    <a:pt x="4" y="14"/>
                  </a:lnTo>
                  <a:lnTo>
                    <a:pt x="0" y="9"/>
                  </a:lnTo>
                  <a:lnTo>
                    <a:pt x="4" y="2"/>
                  </a:lnTo>
                  <a:lnTo>
                    <a:pt x="9" y="0"/>
                  </a:lnTo>
                  <a:lnTo>
                    <a:pt x="16" y="2"/>
                  </a:lnTo>
                  <a:lnTo>
                    <a:pt x="19"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94" name="Freeform 167"/>
            <p:cNvSpPr>
              <a:spLocks/>
            </p:cNvSpPr>
            <p:nvPr/>
          </p:nvSpPr>
          <p:spPr bwMode="auto">
            <a:xfrm>
              <a:off x="857" y="2600"/>
              <a:ext cx="20" cy="35"/>
            </a:xfrm>
            <a:custGeom>
              <a:avLst/>
              <a:gdLst>
                <a:gd name="T0" fmla="*/ 0 w 38"/>
                <a:gd name="T1" fmla="*/ 0 h 70"/>
                <a:gd name="T2" fmla="*/ 1 w 38"/>
                <a:gd name="T3" fmla="*/ 1 h 70"/>
                <a:gd name="T4" fmla="*/ 1 w 38"/>
                <a:gd name="T5" fmla="*/ 1 h 70"/>
                <a:gd name="T6" fmla="*/ 1 w 38"/>
                <a:gd name="T7" fmla="*/ 1 h 70"/>
                <a:gd name="T8" fmla="*/ 1 w 38"/>
                <a:gd name="T9" fmla="*/ 1 h 70"/>
                <a:gd name="T10" fmla="*/ 1 w 38"/>
                <a:gd name="T11" fmla="*/ 1 h 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70">
                  <a:moveTo>
                    <a:pt x="0" y="0"/>
                  </a:moveTo>
                  <a:lnTo>
                    <a:pt x="12" y="7"/>
                  </a:lnTo>
                  <a:lnTo>
                    <a:pt x="26" y="21"/>
                  </a:lnTo>
                  <a:lnTo>
                    <a:pt x="36" y="42"/>
                  </a:lnTo>
                  <a:lnTo>
                    <a:pt x="38" y="56"/>
                  </a:lnTo>
                  <a:lnTo>
                    <a:pt x="38" y="7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95" name="Line 168"/>
            <p:cNvSpPr>
              <a:spLocks noChangeShapeType="1"/>
            </p:cNvSpPr>
            <p:nvPr/>
          </p:nvSpPr>
          <p:spPr bwMode="auto">
            <a:xfrm>
              <a:off x="877" y="2574"/>
              <a:ext cx="1" cy="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496" name="Freeform 169"/>
            <p:cNvSpPr>
              <a:spLocks/>
            </p:cNvSpPr>
            <p:nvPr/>
          </p:nvSpPr>
          <p:spPr bwMode="auto">
            <a:xfrm>
              <a:off x="803" y="2572"/>
              <a:ext cx="75" cy="85"/>
            </a:xfrm>
            <a:custGeom>
              <a:avLst/>
              <a:gdLst>
                <a:gd name="T0" fmla="*/ 1 w 150"/>
                <a:gd name="T1" fmla="*/ 1 h 170"/>
                <a:gd name="T2" fmla="*/ 1 w 150"/>
                <a:gd name="T3" fmla="*/ 1 h 170"/>
                <a:gd name="T4" fmla="*/ 1 w 150"/>
                <a:gd name="T5" fmla="*/ 1 h 170"/>
                <a:gd name="T6" fmla="*/ 1 w 150"/>
                <a:gd name="T7" fmla="*/ 1 h 170"/>
                <a:gd name="T8" fmla="*/ 1 w 150"/>
                <a:gd name="T9" fmla="*/ 1 h 170"/>
                <a:gd name="T10" fmla="*/ 1 w 150"/>
                <a:gd name="T11" fmla="*/ 1 h 170"/>
                <a:gd name="T12" fmla="*/ 1 w 150"/>
                <a:gd name="T13" fmla="*/ 1 h 170"/>
                <a:gd name="T14" fmla="*/ 1 w 150"/>
                <a:gd name="T15" fmla="*/ 1 h 170"/>
                <a:gd name="T16" fmla="*/ 1 w 150"/>
                <a:gd name="T17" fmla="*/ 1 h 170"/>
                <a:gd name="T18" fmla="*/ 1 w 150"/>
                <a:gd name="T19" fmla="*/ 1 h 170"/>
                <a:gd name="T20" fmla="*/ 1 w 150"/>
                <a:gd name="T21" fmla="*/ 1 h 170"/>
                <a:gd name="T22" fmla="*/ 1 w 150"/>
                <a:gd name="T23" fmla="*/ 0 h 170"/>
                <a:gd name="T24" fmla="*/ 1 w 150"/>
                <a:gd name="T25" fmla="*/ 0 h 170"/>
                <a:gd name="T26" fmla="*/ 1 w 150"/>
                <a:gd name="T27" fmla="*/ 1 h 170"/>
                <a:gd name="T28" fmla="*/ 1 w 150"/>
                <a:gd name="T29" fmla="*/ 1 h 170"/>
                <a:gd name="T30" fmla="*/ 1 w 150"/>
                <a:gd name="T31" fmla="*/ 1 h 170"/>
                <a:gd name="T32" fmla="*/ 1 w 150"/>
                <a:gd name="T33" fmla="*/ 1 h 170"/>
                <a:gd name="T34" fmla="*/ 1 w 150"/>
                <a:gd name="T35" fmla="*/ 1 h 170"/>
                <a:gd name="T36" fmla="*/ 1 w 150"/>
                <a:gd name="T37" fmla="*/ 1 h 170"/>
                <a:gd name="T38" fmla="*/ 1 w 150"/>
                <a:gd name="T39" fmla="*/ 1 h 170"/>
                <a:gd name="T40" fmla="*/ 1 w 150"/>
                <a:gd name="T41" fmla="*/ 1 h 170"/>
                <a:gd name="T42" fmla="*/ 1 w 150"/>
                <a:gd name="T43" fmla="*/ 1 h 170"/>
                <a:gd name="T44" fmla="*/ 1 w 150"/>
                <a:gd name="T45" fmla="*/ 1 h 170"/>
                <a:gd name="T46" fmla="*/ 1 w 150"/>
                <a:gd name="T47" fmla="*/ 1 h 170"/>
                <a:gd name="T48" fmla="*/ 1 w 150"/>
                <a:gd name="T49" fmla="*/ 1 h 170"/>
                <a:gd name="T50" fmla="*/ 1 w 150"/>
                <a:gd name="T51" fmla="*/ 1 h 170"/>
                <a:gd name="T52" fmla="*/ 1 w 150"/>
                <a:gd name="T53" fmla="*/ 1 h 170"/>
                <a:gd name="T54" fmla="*/ 1 w 150"/>
                <a:gd name="T55" fmla="*/ 1 h 170"/>
                <a:gd name="T56" fmla="*/ 1 w 150"/>
                <a:gd name="T57" fmla="*/ 1 h 170"/>
                <a:gd name="T58" fmla="*/ 1 w 150"/>
                <a:gd name="T59" fmla="*/ 1 h 170"/>
                <a:gd name="T60" fmla="*/ 1 w 150"/>
                <a:gd name="T61" fmla="*/ 1 h 170"/>
                <a:gd name="T62" fmla="*/ 1 w 150"/>
                <a:gd name="T63" fmla="*/ 1 h 170"/>
                <a:gd name="T64" fmla="*/ 1 w 150"/>
                <a:gd name="T65" fmla="*/ 1 h 170"/>
                <a:gd name="T66" fmla="*/ 1 w 150"/>
                <a:gd name="T67" fmla="*/ 1 h 170"/>
                <a:gd name="T68" fmla="*/ 1 w 150"/>
                <a:gd name="T69" fmla="*/ 1 h 170"/>
                <a:gd name="T70" fmla="*/ 1 w 150"/>
                <a:gd name="T71" fmla="*/ 1 h 170"/>
                <a:gd name="T72" fmla="*/ 0 w 150"/>
                <a:gd name="T73" fmla="*/ 1 h 170"/>
                <a:gd name="T74" fmla="*/ 1 w 150"/>
                <a:gd name="T75" fmla="*/ 1 h 170"/>
                <a:gd name="T76" fmla="*/ 1 w 150"/>
                <a:gd name="T77" fmla="*/ 1 h 170"/>
                <a:gd name="T78" fmla="*/ 1 w 150"/>
                <a:gd name="T79" fmla="*/ 1 h 170"/>
                <a:gd name="T80" fmla="*/ 1 w 150"/>
                <a:gd name="T81" fmla="*/ 1 h 170"/>
                <a:gd name="T82" fmla="*/ 1 w 150"/>
                <a:gd name="T83" fmla="*/ 1 h 170"/>
                <a:gd name="T84" fmla="*/ 1 w 150"/>
                <a:gd name="T85" fmla="*/ 1 h 170"/>
                <a:gd name="T86" fmla="*/ 1 w 150"/>
                <a:gd name="T87" fmla="*/ 1 h 170"/>
                <a:gd name="T88" fmla="*/ 1 w 150"/>
                <a:gd name="T89" fmla="*/ 1 h 170"/>
                <a:gd name="T90" fmla="*/ 1 w 150"/>
                <a:gd name="T91" fmla="*/ 1 h 170"/>
                <a:gd name="T92" fmla="*/ 1 w 150"/>
                <a:gd name="T93" fmla="*/ 1 h 170"/>
                <a:gd name="T94" fmla="*/ 1 w 150"/>
                <a:gd name="T95" fmla="*/ 1 h 170"/>
                <a:gd name="T96" fmla="*/ 1 w 150"/>
                <a:gd name="T97" fmla="*/ 1 h 170"/>
                <a:gd name="T98" fmla="*/ 1 w 150"/>
                <a:gd name="T99" fmla="*/ 1 h 170"/>
                <a:gd name="T100" fmla="*/ 1 w 150"/>
                <a:gd name="T101" fmla="*/ 1 h 170"/>
                <a:gd name="T102" fmla="*/ 1 w 150"/>
                <a:gd name="T103" fmla="*/ 1 h 170"/>
                <a:gd name="T104" fmla="*/ 1 w 150"/>
                <a:gd name="T105" fmla="*/ 1 h 170"/>
                <a:gd name="T106" fmla="*/ 1 w 150"/>
                <a:gd name="T107" fmla="*/ 1 h 170"/>
                <a:gd name="T108" fmla="*/ 1 w 150"/>
                <a:gd name="T109" fmla="*/ 1 h 17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50" h="170">
                  <a:moveTo>
                    <a:pt x="74" y="68"/>
                  </a:moveTo>
                  <a:lnTo>
                    <a:pt x="72" y="56"/>
                  </a:lnTo>
                  <a:lnTo>
                    <a:pt x="72" y="49"/>
                  </a:lnTo>
                  <a:lnTo>
                    <a:pt x="72" y="43"/>
                  </a:lnTo>
                  <a:lnTo>
                    <a:pt x="72" y="40"/>
                  </a:lnTo>
                  <a:lnTo>
                    <a:pt x="70" y="36"/>
                  </a:lnTo>
                  <a:lnTo>
                    <a:pt x="70" y="35"/>
                  </a:lnTo>
                  <a:lnTo>
                    <a:pt x="88" y="21"/>
                  </a:lnTo>
                  <a:lnTo>
                    <a:pt x="102" y="10"/>
                  </a:lnTo>
                  <a:lnTo>
                    <a:pt x="112" y="5"/>
                  </a:lnTo>
                  <a:lnTo>
                    <a:pt x="121" y="1"/>
                  </a:lnTo>
                  <a:lnTo>
                    <a:pt x="130" y="0"/>
                  </a:lnTo>
                  <a:lnTo>
                    <a:pt x="137" y="0"/>
                  </a:lnTo>
                  <a:lnTo>
                    <a:pt x="150" y="1"/>
                  </a:lnTo>
                  <a:lnTo>
                    <a:pt x="140" y="12"/>
                  </a:lnTo>
                  <a:lnTo>
                    <a:pt x="130" y="26"/>
                  </a:lnTo>
                  <a:lnTo>
                    <a:pt x="117" y="40"/>
                  </a:lnTo>
                  <a:lnTo>
                    <a:pt x="109" y="56"/>
                  </a:lnTo>
                  <a:lnTo>
                    <a:pt x="96" y="64"/>
                  </a:lnTo>
                  <a:lnTo>
                    <a:pt x="91" y="70"/>
                  </a:lnTo>
                  <a:lnTo>
                    <a:pt x="89" y="71"/>
                  </a:lnTo>
                  <a:lnTo>
                    <a:pt x="96" y="75"/>
                  </a:lnTo>
                  <a:lnTo>
                    <a:pt x="103" y="82"/>
                  </a:lnTo>
                  <a:lnTo>
                    <a:pt x="114" y="99"/>
                  </a:lnTo>
                  <a:lnTo>
                    <a:pt x="121" y="121"/>
                  </a:lnTo>
                  <a:lnTo>
                    <a:pt x="123" y="138"/>
                  </a:lnTo>
                  <a:lnTo>
                    <a:pt x="116" y="147"/>
                  </a:lnTo>
                  <a:lnTo>
                    <a:pt x="105" y="156"/>
                  </a:lnTo>
                  <a:lnTo>
                    <a:pt x="91" y="163"/>
                  </a:lnTo>
                  <a:lnTo>
                    <a:pt x="77" y="168"/>
                  </a:lnTo>
                  <a:lnTo>
                    <a:pt x="60" y="170"/>
                  </a:lnTo>
                  <a:lnTo>
                    <a:pt x="42" y="170"/>
                  </a:lnTo>
                  <a:lnTo>
                    <a:pt x="25" y="164"/>
                  </a:lnTo>
                  <a:lnTo>
                    <a:pt x="9" y="156"/>
                  </a:lnTo>
                  <a:lnTo>
                    <a:pt x="2" y="150"/>
                  </a:lnTo>
                  <a:lnTo>
                    <a:pt x="0" y="143"/>
                  </a:lnTo>
                  <a:lnTo>
                    <a:pt x="2" y="138"/>
                  </a:lnTo>
                  <a:lnTo>
                    <a:pt x="7" y="133"/>
                  </a:lnTo>
                  <a:lnTo>
                    <a:pt x="19" y="128"/>
                  </a:lnTo>
                  <a:lnTo>
                    <a:pt x="32" y="119"/>
                  </a:lnTo>
                  <a:lnTo>
                    <a:pt x="37" y="115"/>
                  </a:lnTo>
                  <a:lnTo>
                    <a:pt x="40" y="110"/>
                  </a:lnTo>
                  <a:lnTo>
                    <a:pt x="40" y="105"/>
                  </a:lnTo>
                  <a:lnTo>
                    <a:pt x="39" y="99"/>
                  </a:lnTo>
                  <a:lnTo>
                    <a:pt x="32" y="91"/>
                  </a:lnTo>
                  <a:lnTo>
                    <a:pt x="28" y="82"/>
                  </a:lnTo>
                  <a:lnTo>
                    <a:pt x="28" y="75"/>
                  </a:lnTo>
                  <a:lnTo>
                    <a:pt x="33" y="70"/>
                  </a:lnTo>
                  <a:lnTo>
                    <a:pt x="39" y="63"/>
                  </a:lnTo>
                  <a:lnTo>
                    <a:pt x="46" y="61"/>
                  </a:lnTo>
                  <a:lnTo>
                    <a:pt x="56" y="63"/>
                  </a:lnTo>
                  <a:lnTo>
                    <a:pt x="65" y="64"/>
                  </a:lnTo>
                  <a:lnTo>
                    <a:pt x="74" y="68"/>
                  </a:lnTo>
                  <a:close/>
                </a:path>
              </a:pathLst>
            </a:custGeom>
            <a:solidFill>
              <a:srgbClr val="FAD28D"/>
            </a:solidFill>
            <a:ln w="12700">
              <a:solidFill>
                <a:srgbClr val="000000"/>
              </a:solidFill>
              <a:prstDash val="solid"/>
              <a:round/>
              <a:headEnd/>
              <a:tailEnd/>
            </a:ln>
          </p:spPr>
          <p:txBody>
            <a:bodyPr/>
            <a:lstStyle/>
            <a:p>
              <a:endParaRPr lang="ja-JP" altLang="en-US"/>
            </a:p>
          </p:txBody>
        </p:sp>
        <p:sp>
          <p:nvSpPr>
            <p:cNvPr id="13497" name="Freeform 170"/>
            <p:cNvSpPr>
              <a:spLocks/>
            </p:cNvSpPr>
            <p:nvPr/>
          </p:nvSpPr>
          <p:spPr bwMode="auto">
            <a:xfrm>
              <a:off x="807" y="2645"/>
              <a:ext cx="25" cy="7"/>
            </a:xfrm>
            <a:custGeom>
              <a:avLst/>
              <a:gdLst>
                <a:gd name="T0" fmla="*/ 0 w 49"/>
                <a:gd name="T1" fmla="*/ 1 h 12"/>
                <a:gd name="T2" fmla="*/ 1 w 49"/>
                <a:gd name="T3" fmla="*/ 1 h 12"/>
                <a:gd name="T4" fmla="*/ 1 w 49"/>
                <a:gd name="T5" fmla="*/ 1 h 12"/>
                <a:gd name="T6" fmla="*/ 1 w 49"/>
                <a:gd name="T7" fmla="*/ 1 h 12"/>
                <a:gd name="T8" fmla="*/ 1 w 49"/>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2">
                  <a:moveTo>
                    <a:pt x="0" y="9"/>
                  </a:moveTo>
                  <a:lnTo>
                    <a:pt x="9" y="12"/>
                  </a:lnTo>
                  <a:lnTo>
                    <a:pt x="21" y="10"/>
                  </a:lnTo>
                  <a:lnTo>
                    <a:pt x="35" y="7"/>
                  </a:lnTo>
                  <a:lnTo>
                    <a:pt x="4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98" name="Freeform 171"/>
            <p:cNvSpPr>
              <a:spLocks/>
            </p:cNvSpPr>
            <p:nvPr/>
          </p:nvSpPr>
          <p:spPr bwMode="auto">
            <a:xfrm>
              <a:off x="840" y="2606"/>
              <a:ext cx="8" cy="2"/>
            </a:xfrm>
            <a:custGeom>
              <a:avLst/>
              <a:gdLst>
                <a:gd name="T0" fmla="*/ 0 w 15"/>
                <a:gd name="T1" fmla="*/ 0 h 3"/>
                <a:gd name="T2" fmla="*/ 1 w 15"/>
                <a:gd name="T3" fmla="*/ 0 h 3"/>
                <a:gd name="T4" fmla="*/ 1 w 15"/>
                <a:gd name="T5" fmla="*/ 1 h 3"/>
                <a:gd name="T6" fmla="*/ 1 w 15"/>
                <a:gd name="T7" fmla="*/ 1 h 3"/>
                <a:gd name="T8" fmla="*/ 1 w 15"/>
                <a:gd name="T9" fmla="*/ 1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3">
                  <a:moveTo>
                    <a:pt x="0" y="0"/>
                  </a:moveTo>
                  <a:lnTo>
                    <a:pt x="3" y="0"/>
                  </a:lnTo>
                  <a:lnTo>
                    <a:pt x="8" y="2"/>
                  </a:lnTo>
                  <a:lnTo>
                    <a:pt x="12" y="2"/>
                  </a:lnTo>
                  <a:lnTo>
                    <a:pt x="15" y="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99" name="Freeform 172"/>
            <p:cNvSpPr>
              <a:spLocks/>
            </p:cNvSpPr>
            <p:nvPr/>
          </p:nvSpPr>
          <p:spPr bwMode="auto">
            <a:xfrm>
              <a:off x="757" y="2344"/>
              <a:ext cx="143" cy="159"/>
            </a:xfrm>
            <a:custGeom>
              <a:avLst/>
              <a:gdLst>
                <a:gd name="T0" fmla="*/ 1 w 286"/>
                <a:gd name="T1" fmla="*/ 0 h 319"/>
                <a:gd name="T2" fmla="*/ 1 w 286"/>
                <a:gd name="T3" fmla="*/ 0 h 319"/>
                <a:gd name="T4" fmla="*/ 1 w 286"/>
                <a:gd name="T5" fmla="*/ 0 h 319"/>
                <a:gd name="T6" fmla="*/ 1 w 286"/>
                <a:gd name="T7" fmla="*/ 0 h 319"/>
                <a:gd name="T8" fmla="*/ 1 w 286"/>
                <a:gd name="T9" fmla="*/ 0 h 319"/>
                <a:gd name="T10" fmla="*/ 1 w 286"/>
                <a:gd name="T11" fmla="*/ 0 h 319"/>
                <a:gd name="T12" fmla="*/ 1 w 286"/>
                <a:gd name="T13" fmla="*/ 0 h 319"/>
                <a:gd name="T14" fmla="*/ 1 w 286"/>
                <a:gd name="T15" fmla="*/ 0 h 319"/>
                <a:gd name="T16" fmla="*/ 1 w 286"/>
                <a:gd name="T17" fmla="*/ 0 h 319"/>
                <a:gd name="T18" fmla="*/ 1 w 286"/>
                <a:gd name="T19" fmla="*/ 0 h 319"/>
                <a:gd name="T20" fmla="*/ 1 w 286"/>
                <a:gd name="T21" fmla="*/ 0 h 319"/>
                <a:gd name="T22" fmla="*/ 1 w 286"/>
                <a:gd name="T23" fmla="*/ 0 h 319"/>
                <a:gd name="T24" fmla="*/ 1 w 286"/>
                <a:gd name="T25" fmla="*/ 0 h 319"/>
                <a:gd name="T26" fmla="*/ 1 w 286"/>
                <a:gd name="T27" fmla="*/ 0 h 319"/>
                <a:gd name="T28" fmla="*/ 1 w 286"/>
                <a:gd name="T29" fmla="*/ 0 h 319"/>
                <a:gd name="T30" fmla="*/ 1 w 286"/>
                <a:gd name="T31" fmla="*/ 0 h 319"/>
                <a:gd name="T32" fmla="*/ 1 w 286"/>
                <a:gd name="T33" fmla="*/ 0 h 319"/>
                <a:gd name="T34" fmla="*/ 1 w 286"/>
                <a:gd name="T35" fmla="*/ 0 h 319"/>
                <a:gd name="T36" fmla="*/ 1 w 286"/>
                <a:gd name="T37" fmla="*/ 0 h 319"/>
                <a:gd name="T38" fmla="*/ 1 w 286"/>
                <a:gd name="T39" fmla="*/ 0 h 319"/>
                <a:gd name="T40" fmla="*/ 1 w 286"/>
                <a:gd name="T41" fmla="*/ 0 h 319"/>
                <a:gd name="T42" fmla="*/ 1 w 286"/>
                <a:gd name="T43" fmla="*/ 0 h 319"/>
                <a:gd name="T44" fmla="*/ 1 w 286"/>
                <a:gd name="T45" fmla="*/ 0 h 319"/>
                <a:gd name="T46" fmla="*/ 1 w 286"/>
                <a:gd name="T47" fmla="*/ 0 h 319"/>
                <a:gd name="T48" fmla="*/ 1 w 286"/>
                <a:gd name="T49" fmla="*/ 0 h 319"/>
                <a:gd name="T50" fmla="*/ 1 w 286"/>
                <a:gd name="T51" fmla="*/ 0 h 319"/>
                <a:gd name="T52" fmla="*/ 1 w 286"/>
                <a:gd name="T53" fmla="*/ 0 h 319"/>
                <a:gd name="T54" fmla="*/ 1 w 286"/>
                <a:gd name="T55" fmla="*/ 0 h 319"/>
                <a:gd name="T56" fmla="*/ 1 w 286"/>
                <a:gd name="T57" fmla="*/ 0 h 319"/>
                <a:gd name="T58" fmla="*/ 1 w 286"/>
                <a:gd name="T59" fmla="*/ 0 h 319"/>
                <a:gd name="T60" fmla="*/ 1 w 286"/>
                <a:gd name="T61" fmla="*/ 0 h 319"/>
                <a:gd name="T62" fmla="*/ 1 w 286"/>
                <a:gd name="T63" fmla="*/ 0 h 319"/>
                <a:gd name="T64" fmla="*/ 1 w 286"/>
                <a:gd name="T65" fmla="*/ 0 h 319"/>
                <a:gd name="T66" fmla="*/ 1 w 286"/>
                <a:gd name="T67" fmla="*/ 0 h 319"/>
                <a:gd name="T68" fmla="*/ 0 w 286"/>
                <a:gd name="T69" fmla="*/ 0 h 319"/>
                <a:gd name="T70" fmla="*/ 0 w 286"/>
                <a:gd name="T71" fmla="*/ 0 h 319"/>
                <a:gd name="T72" fmla="*/ 1 w 286"/>
                <a:gd name="T73" fmla="*/ 0 h 319"/>
                <a:gd name="T74" fmla="*/ 1 w 286"/>
                <a:gd name="T75" fmla="*/ 0 h 319"/>
                <a:gd name="T76" fmla="*/ 1 w 286"/>
                <a:gd name="T77" fmla="*/ 0 h 319"/>
                <a:gd name="T78" fmla="*/ 1 w 286"/>
                <a:gd name="T79" fmla="*/ 0 h 319"/>
                <a:gd name="T80" fmla="*/ 1 w 286"/>
                <a:gd name="T81" fmla="*/ 0 h 319"/>
                <a:gd name="T82" fmla="*/ 1 w 286"/>
                <a:gd name="T83" fmla="*/ 0 h 319"/>
                <a:gd name="T84" fmla="*/ 1 w 286"/>
                <a:gd name="T85" fmla="*/ 0 h 319"/>
                <a:gd name="T86" fmla="*/ 1 w 286"/>
                <a:gd name="T87" fmla="*/ 0 h 319"/>
                <a:gd name="T88" fmla="*/ 1 w 286"/>
                <a:gd name="T89" fmla="*/ 0 h 319"/>
                <a:gd name="T90" fmla="*/ 1 w 286"/>
                <a:gd name="T91" fmla="*/ 0 h 319"/>
                <a:gd name="T92" fmla="*/ 1 w 286"/>
                <a:gd name="T93" fmla="*/ 0 h 319"/>
                <a:gd name="T94" fmla="*/ 1 w 286"/>
                <a:gd name="T95" fmla="*/ 0 h 319"/>
                <a:gd name="T96" fmla="*/ 1 w 286"/>
                <a:gd name="T97" fmla="*/ 0 h 319"/>
                <a:gd name="T98" fmla="*/ 1 w 286"/>
                <a:gd name="T99" fmla="*/ 0 h 31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86" h="319">
                  <a:moveTo>
                    <a:pt x="157" y="319"/>
                  </a:moveTo>
                  <a:lnTo>
                    <a:pt x="180" y="315"/>
                  </a:lnTo>
                  <a:lnTo>
                    <a:pt x="202" y="308"/>
                  </a:lnTo>
                  <a:lnTo>
                    <a:pt x="223" y="298"/>
                  </a:lnTo>
                  <a:lnTo>
                    <a:pt x="242" y="284"/>
                  </a:lnTo>
                  <a:lnTo>
                    <a:pt x="260" y="266"/>
                  </a:lnTo>
                  <a:lnTo>
                    <a:pt x="274" y="245"/>
                  </a:lnTo>
                  <a:lnTo>
                    <a:pt x="283" y="222"/>
                  </a:lnTo>
                  <a:lnTo>
                    <a:pt x="286" y="198"/>
                  </a:lnTo>
                  <a:lnTo>
                    <a:pt x="286" y="184"/>
                  </a:lnTo>
                  <a:lnTo>
                    <a:pt x="286" y="168"/>
                  </a:lnTo>
                  <a:lnTo>
                    <a:pt x="281" y="131"/>
                  </a:lnTo>
                  <a:lnTo>
                    <a:pt x="272" y="93"/>
                  </a:lnTo>
                  <a:lnTo>
                    <a:pt x="265" y="73"/>
                  </a:lnTo>
                  <a:lnTo>
                    <a:pt x="255" y="54"/>
                  </a:lnTo>
                  <a:lnTo>
                    <a:pt x="242" y="38"/>
                  </a:lnTo>
                  <a:lnTo>
                    <a:pt x="229" y="23"/>
                  </a:lnTo>
                  <a:lnTo>
                    <a:pt x="211" y="12"/>
                  </a:lnTo>
                  <a:lnTo>
                    <a:pt x="190" y="3"/>
                  </a:lnTo>
                  <a:lnTo>
                    <a:pt x="166" y="0"/>
                  </a:lnTo>
                  <a:lnTo>
                    <a:pt x="136" y="0"/>
                  </a:lnTo>
                  <a:lnTo>
                    <a:pt x="104" y="7"/>
                  </a:lnTo>
                  <a:lnTo>
                    <a:pt x="66" y="19"/>
                  </a:lnTo>
                  <a:lnTo>
                    <a:pt x="54" y="24"/>
                  </a:lnTo>
                  <a:lnTo>
                    <a:pt x="43" y="33"/>
                  </a:lnTo>
                  <a:lnTo>
                    <a:pt x="26" y="56"/>
                  </a:lnTo>
                  <a:lnTo>
                    <a:pt x="14" y="82"/>
                  </a:lnTo>
                  <a:lnTo>
                    <a:pt x="7" y="110"/>
                  </a:lnTo>
                  <a:lnTo>
                    <a:pt x="5" y="140"/>
                  </a:lnTo>
                  <a:lnTo>
                    <a:pt x="5" y="166"/>
                  </a:lnTo>
                  <a:lnTo>
                    <a:pt x="8" y="189"/>
                  </a:lnTo>
                  <a:lnTo>
                    <a:pt x="10" y="200"/>
                  </a:lnTo>
                  <a:lnTo>
                    <a:pt x="12" y="207"/>
                  </a:lnTo>
                  <a:lnTo>
                    <a:pt x="5" y="215"/>
                  </a:lnTo>
                  <a:lnTo>
                    <a:pt x="0" y="224"/>
                  </a:lnTo>
                  <a:lnTo>
                    <a:pt x="0" y="233"/>
                  </a:lnTo>
                  <a:lnTo>
                    <a:pt x="1" y="242"/>
                  </a:lnTo>
                  <a:lnTo>
                    <a:pt x="7" y="251"/>
                  </a:lnTo>
                  <a:lnTo>
                    <a:pt x="14" y="258"/>
                  </a:lnTo>
                  <a:lnTo>
                    <a:pt x="22" y="261"/>
                  </a:lnTo>
                  <a:lnTo>
                    <a:pt x="35" y="263"/>
                  </a:lnTo>
                  <a:lnTo>
                    <a:pt x="43" y="273"/>
                  </a:lnTo>
                  <a:lnTo>
                    <a:pt x="52" y="284"/>
                  </a:lnTo>
                  <a:lnTo>
                    <a:pt x="66" y="294"/>
                  </a:lnTo>
                  <a:lnTo>
                    <a:pt x="80" y="303"/>
                  </a:lnTo>
                  <a:lnTo>
                    <a:pt x="97" y="310"/>
                  </a:lnTo>
                  <a:lnTo>
                    <a:pt x="115" y="315"/>
                  </a:lnTo>
                  <a:lnTo>
                    <a:pt x="136" y="319"/>
                  </a:lnTo>
                  <a:lnTo>
                    <a:pt x="157" y="319"/>
                  </a:lnTo>
                  <a:close/>
                </a:path>
              </a:pathLst>
            </a:custGeom>
            <a:solidFill>
              <a:srgbClr val="FAD28D"/>
            </a:solidFill>
            <a:ln w="12700">
              <a:solidFill>
                <a:srgbClr val="000000"/>
              </a:solidFill>
              <a:prstDash val="solid"/>
              <a:round/>
              <a:headEnd/>
              <a:tailEnd/>
            </a:ln>
          </p:spPr>
          <p:txBody>
            <a:bodyPr/>
            <a:lstStyle/>
            <a:p>
              <a:endParaRPr lang="ja-JP" altLang="en-US"/>
            </a:p>
          </p:txBody>
        </p:sp>
        <p:sp>
          <p:nvSpPr>
            <p:cNvPr id="13500" name="Freeform 173"/>
            <p:cNvSpPr>
              <a:spLocks/>
            </p:cNvSpPr>
            <p:nvPr/>
          </p:nvSpPr>
          <p:spPr bwMode="auto">
            <a:xfrm>
              <a:off x="715" y="2319"/>
              <a:ext cx="197" cy="148"/>
            </a:xfrm>
            <a:custGeom>
              <a:avLst/>
              <a:gdLst>
                <a:gd name="T0" fmla="*/ 0 w 395"/>
                <a:gd name="T1" fmla="*/ 1 h 296"/>
                <a:gd name="T2" fmla="*/ 0 w 395"/>
                <a:gd name="T3" fmla="*/ 1 h 296"/>
                <a:gd name="T4" fmla="*/ 0 w 395"/>
                <a:gd name="T5" fmla="*/ 1 h 296"/>
                <a:gd name="T6" fmla="*/ 0 w 395"/>
                <a:gd name="T7" fmla="*/ 1 h 296"/>
                <a:gd name="T8" fmla="*/ 0 w 395"/>
                <a:gd name="T9" fmla="*/ 1 h 296"/>
                <a:gd name="T10" fmla="*/ 0 w 395"/>
                <a:gd name="T11" fmla="*/ 1 h 296"/>
                <a:gd name="T12" fmla="*/ 0 w 395"/>
                <a:gd name="T13" fmla="*/ 1 h 296"/>
                <a:gd name="T14" fmla="*/ 0 w 395"/>
                <a:gd name="T15" fmla="*/ 1 h 296"/>
                <a:gd name="T16" fmla="*/ 0 w 395"/>
                <a:gd name="T17" fmla="*/ 1 h 296"/>
                <a:gd name="T18" fmla="*/ 0 w 395"/>
                <a:gd name="T19" fmla="*/ 1 h 296"/>
                <a:gd name="T20" fmla="*/ 0 w 395"/>
                <a:gd name="T21" fmla="*/ 1 h 296"/>
                <a:gd name="T22" fmla="*/ 0 w 395"/>
                <a:gd name="T23" fmla="*/ 1 h 296"/>
                <a:gd name="T24" fmla="*/ 0 w 395"/>
                <a:gd name="T25" fmla="*/ 1 h 296"/>
                <a:gd name="T26" fmla="*/ 0 w 395"/>
                <a:gd name="T27" fmla="*/ 1 h 296"/>
                <a:gd name="T28" fmla="*/ 0 w 395"/>
                <a:gd name="T29" fmla="*/ 1 h 296"/>
                <a:gd name="T30" fmla="*/ 0 w 395"/>
                <a:gd name="T31" fmla="*/ 1 h 296"/>
                <a:gd name="T32" fmla="*/ 0 w 395"/>
                <a:gd name="T33" fmla="*/ 1 h 296"/>
                <a:gd name="T34" fmla="*/ 0 w 395"/>
                <a:gd name="T35" fmla="*/ 1 h 296"/>
                <a:gd name="T36" fmla="*/ 0 w 395"/>
                <a:gd name="T37" fmla="*/ 1 h 296"/>
                <a:gd name="T38" fmla="*/ 0 w 395"/>
                <a:gd name="T39" fmla="*/ 1 h 296"/>
                <a:gd name="T40" fmla="*/ 0 w 395"/>
                <a:gd name="T41" fmla="*/ 0 h 296"/>
                <a:gd name="T42" fmla="*/ 0 w 395"/>
                <a:gd name="T43" fmla="*/ 1 h 296"/>
                <a:gd name="T44" fmla="*/ 0 w 395"/>
                <a:gd name="T45" fmla="*/ 1 h 296"/>
                <a:gd name="T46" fmla="*/ 0 w 395"/>
                <a:gd name="T47" fmla="*/ 1 h 296"/>
                <a:gd name="T48" fmla="*/ 0 w 395"/>
                <a:gd name="T49" fmla="*/ 1 h 296"/>
                <a:gd name="T50" fmla="*/ 0 w 395"/>
                <a:gd name="T51" fmla="*/ 1 h 296"/>
                <a:gd name="T52" fmla="*/ 0 w 395"/>
                <a:gd name="T53" fmla="*/ 1 h 296"/>
                <a:gd name="T54" fmla="*/ 0 w 395"/>
                <a:gd name="T55" fmla="*/ 1 h 296"/>
                <a:gd name="T56" fmla="*/ 0 w 395"/>
                <a:gd name="T57" fmla="*/ 1 h 296"/>
                <a:gd name="T58" fmla="*/ 0 w 395"/>
                <a:gd name="T59" fmla="*/ 1 h 296"/>
                <a:gd name="T60" fmla="*/ 0 w 395"/>
                <a:gd name="T61" fmla="*/ 1 h 296"/>
                <a:gd name="T62" fmla="*/ 0 w 395"/>
                <a:gd name="T63" fmla="*/ 1 h 296"/>
                <a:gd name="T64" fmla="*/ 0 w 395"/>
                <a:gd name="T65" fmla="*/ 1 h 296"/>
                <a:gd name="T66" fmla="*/ 0 w 395"/>
                <a:gd name="T67" fmla="*/ 1 h 2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95" h="296">
                  <a:moveTo>
                    <a:pt x="96" y="258"/>
                  </a:moveTo>
                  <a:lnTo>
                    <a:pt x="106" y="242"/>
                  </a:lnTo>
                  <a:lnTo>
                    <a:pt x="117" y="224"/>
                  </a:lnTo>
                  <a:lnTo>
                    <a:pt x="124" y="207"/>
                  </a:lnTo>
                  <a:lnTo>
                    <a:pt x="126" y="184"/>
                  </a:lnTo>
                  <a:lnTo>
                    <a:pt x="124" y="170"/>
                  </a:lnTo>
                  <a:lnTo>
                    <a:pt x="124" y="153"/>
                  </a:lnTo>
                  <a:lnTo>
                    <a:pt x="124" y="133"/>
                  </a:lnTo>
                  <a:lnTo>
                    <a:pt x="127" y="114"/>
                  </a:lnTo>
                  <a:lnTo>
                    <a:pt x="133" y="96"/>
                  </a:lnTo>
                  <a:lnTo>
                    <a:pt x="143" y="81"/>
                  </a:lnTo>
                  <a:lnTo>
                    <a:pt x="157" y="68"/>
                  </a:lnTo>
                  <a:lnTo>
                    <a:pt x="176" y="61"/>
                  </a:lnTo>
                  <a:lnTo>
                    <a:pt x="209" y="95"/>
                  </a:lnTo>
                  <a:lnTo>
                    <a:pt x="225" y="110"/>
                  </a:lnTo>
                  <a:lnTo>
                    <a:pt x="244" y="124"/>
                  </a:lnTo>
                  <a:lnTo>
                    <a:pt x="265" y="137"/>
                  </a:lnTo>
                  <a:lnTo>
                    <a:pt x="288" y="147"/>
                  </a:lnTo>
                  <a:lnTo>
                    <a:pt x="313" y="153"/>
                  </a:lnTo>
                  <a:lnTo>
                    <a:pt x="340" y="154"/>
                  </a:lnTo>
                  <a:lnTo>
                    <a:pt x="349" y="170"/>
                  </a:lnTo>
                  <a:lnTo>
                    <a:pt x="356" y="186"/>
                  </a:lnTo>
                  <a:lnTo>
                    <a:pt x="361" y="191"/>
                  </a:lnTo>
                  <a:lnTo>
                    <a:pt x="365" y="196"/>
                  </a:lnTo>
                  <a:lnTo>
                    <a:pt x="370" y="198"/>
                  </a:lnTo>
                  <a:lnTo>
                    <a:pt x="377" y="196"/>
                  </a:lnTo>
                  <a:lnTo>
                    <a:pt x="388" y="189"/>
                  </a:lnTo>
                  <a:lnTo>
                    <a:pt x="393" y="179"/>
                  </a:lnTo>
                  <a:lnTo>
                    <a:pt x="395" y="167"/>
                  </a:lnTo>
                  <a:lnTo>
                    <a:pt x="389" y="154"/>
                  </a:lnTo>
                  <a:lnTo>
                    <a:pt x="377" y="142"/>
                  </a:lnTo>
                  <a:lnTo>
                    <a:pt x="361" y="124"/>
                  </a:lnTo>
                  <a:lnTo>
                    <a:pt x="347" y="100"/>
                  </a:lnTo>
                  <a:lnTo>
                    <a:pt x="335" y="70"/>
                  </a:lnTo>
                  <a:lnTo>
                    <a:pt x="328" y="54"/>
                  </a:lnTo>
                  <a:lnTo>
                    <a:pt x="320" y="42"/>
                  </a:lnTo>
                  <a:lnTo>
                    <a:pt x="307" y="28"/>
                  </a:lnTo>
                  <a:lnTo>
                    <a:pt x="295" y="19"/>
                  </a:lnTo>
                  <a:lnTo>
                    <a:pt x="281" y="11"/>
                  </a:lnTo>
                  <a:lnTo>
                    <a:pt x="265" y="5"/>
                  </a:lnTo>
                  <a:lnTo>
                    <a:pt x="248" y="2"/>
                  </a:lnTo>
                  <a:lnTo>
                    <a:pt x="232" y="0"/>
                  </a:lnTo>
                  <a:lnTo>
                    <a:pt x="199" y="5"/>
                  </a:lnTo>
                  <a:lnTo>
                    <a:pt x="166" y="18"/>
                  </a:lnTo>
                  <a:lnTo>
                    <a:pt x="152" y="26"/>
                  </a:lnTo>
                  <a:lnTo>
                    <a:pt x="140" y="39"/>
                  </a:lnTo>
                  <a:lnTo>
                    <a:pt x="133" y="51"/>
                  </a:lnTo>
                  <a:lnTo>
                    <a:pt x="129" y="67"/>
                  </a:lnTo>
                  <a:lnTo>
                    <a:pt x="108" y="67"/>
                  </a:lnTo>
                  <a:lnTo>
                    <a:pt x="87" y="70"/>
                  </a:lnTo>
                  <a:lnTo>
                    <a:pt x="68" y="81"/>
                  </a:lnTo>
                  <a:lnTo>
                    <a:pt x="47" y="93"/>
                  </a:lnTo>
                  <a:lnTo>
                    <a:pt x="31" y="107"/>
                  </a:lnTo>
                  <a:lnTo>
                    <a:pt x="17" y="126"/>
                  </a:lnTo>
                  <a:lnTo>
                    <a:pt x="7" y="147"/>
                  </a:lnTo>
                  <a:lnTo>
                    <a:pt x="1" y="170"/>
                  </a:lnTo>
                  <a:lnTo>
                    <a:pt x="0" y="200"/>
                  </a:lnTo>
                  <a:lnTo>
                    <a:pt x="3" y="224"/>
                  </a:lnTo>
                  <a:lnTo>
                    <a:pt x="12" y="247"/>
                  </a:lnTo>
                  <a:lnTo>
                    <a:pt x="22" y="266"/>
                  </a:lnTo>
                  <a:lnTo>
                    <a:pt x="36" y="280"/>
                  </a:lnTo>
                  <a:lnTo>
                    <a:pt x="52" y="291"/>
                  </a:lnTo>
                  <a:lnTo>
                    <a:pt x="70" y="296"/>
                  </a:lnTo>
                  <a:lnTo>
                    <a:pt x="87" y="296"/>
                  </a:lnTo>
                  <a:lnTo>
                    <a:pt x="85" y="286"/>
                  </a:lnTo>
                  <a:lnTo>
                    <a:pt x="87" y="275"/>
                  </a:lnTo>
                  <a:lnTo>
                    <a:pt x="96" y="258"/>
                  </a:lnTo>
                  <a:close/>
                </a:path>
              </a:pathLst>
            </a:custGeom>
            <a:solidFill>
              <a:srgbClr val="000000"/>
            </a:solidFill>
            <a:ln w="12700">
              <a:solidFill>
                <a:srgbClr val="000000"/>
              </a:solidFill>
              <a:prstDash val="solid"/>
              <a:round/>
              <a:headEnd/>
              <a:tailEnd/>
            </a:ln>
          </p:spPr>
          <p:txBody>
            <a:bodyPr/>
            <a:lstStyle/>
            <a:p>
              <a:endParaRPr lang="ja-JP" altLang="en-US"/>
            </a:p>
          </p:txBody>
        </p:sp>
        <p:sp>
          <p:nvSpPr>
            <p:cNvPr id="13501" name="Freeform 174"/>
            <p:cNvSpPr>
              <a:spLocks/>
            </p:cNvSpPr>
            <p:nvPr/>
          </p:nvSpPr>
          <p:spPr bwMode="auto">
            <a:xfrm>
              <a:off x="793" y="2400"/>
              <a:ext cx="23" cy="25"/>
            </a:xfrm>
            <a:custGeom>
              <a:avLst/>
              <a:gdLst>
                <a:gd name="T0" fmla="*/ 1 w 45"/>
                <a:gd name="T1" fmla="*/ 0 h 51"/>
                <a:gd name="T2" fmla="*/ 1 w 45"/>
                <a:gd name="T3" fmla="*/ 0 h 51"/>
                <a:gd name="T4" fmla="*/ 1 w 45"/>
                <a:gd name="T5" fmla="*/ 0 h 51"/>
                <a:gd name="T6" fmla="*/ 1 w 45"/>
                <a:gd name="T7" fmla="*/ 0 h 51"/>
                <a:gd name="T8" fmla="*/ 0 w 45"/>
                <a:gd name="T9" fmla="*/ 0 h 51"/>
                <a:gd name="T10" fmla="*/ 1 w 45"/>
                <a:gd name="T11" fmla="*/ 0 h 51"/>
                <a:gd name="T12" fmla="*/ 1 w 45"/>
                <a:gd name="T13" fmla="*/ 0 h 51"/>
                <a:gd name="T14" fmla="*/ 1 w 45"/>
                <a:gd name="T15" fmla="*/ 0 h 51"/>
                <a:gd name="T16" fmla="*/ 1 w 45"/>
                <a:gd name="T17" fmla="*/ 0 h 51"/>
                <a:gd name="T18" fmla="*/ 1 w 45"/>
                <a:gd name="T19" fmla="*/ 0 h 51"/>
                <a:gd name="T20" fmla="*/ 1 w 45"/>
                <a:gd name="T21" fmla="*/ 0 h 51"/>
                <a:gd name="T22" fmla="*/ 1 w 45"/>
                <a:gd name="T23" fmla="*/ 0 h 51"/>
                <a:gd name="T24" fmla="*/ 1 w 45"/>
                <a:gd name="T25" fmla="*/ 0 h 51"/>
                <a:gd name="T26" fmla="*/ 1 w 45"/>
                <a:gd name="T27" fmla="*/ 0 h 51"/>
                <a:gd name="T28" fmla="*/ 1 w 45"/>
                <a:gd name="T29" fmla="*/ 0 h 51"/>
                <a:gd name="T30" fmla="*/ 1 w 45"/>
                <a:gd name="T31" fmla="*/ 0 h 51"/>
                <a:gd name="T32" fmla="*/ 1 w 45"/>
                <a:gd name="T33" fmla="*/ 0 h 51"/>
                <a:gd name="T34" fmla="*/ 1 w 45"/>
                <a:gd name="T35" fmla="*/ 0 h 51"/>
                <a:gd name="T36" fmla="*/ 1 w 45"/>
                <a:gd name="T37" fmla="*/ 0 h 51"/>
                <a:gd name="T38" fmla="*/ 1 w 45"/>
                <a:gd name="T39" fmla="*/ 0 h 51"/>
                <a:gd name="T40" fmla="*/ 1 w 45"/>
                <a:gd name="T41" fmla="*/ 0 h 51"/>
                <a:gd name="T42" fmla="*/ 1 w 45"/>
                <a:gd name="T43" fmla="*/ 0 h 51"/>
                <a:gd name="T44" fmla="*/ 1 w 45"/>
                <a:gd name="T45" fmla="*/ 0 h 51"/>
                <a:gd name="T46" fmla="*/ 1 w 45"/>
                <a:gd name="T47" fmla="*/ 0 h 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5" h="51">
                  <a:moveTo>
                    <a:pt x="21" y="0"/>
                  </a:moveTo>
                  <a:lnTo>
                    <a:pt x="12" y="5"/>
                  </a:lnTo>
                  <a:lnTo>
                    <a:pt x="5" y="14"/>
                  </a:lnTo>
                  <a:lnTo>
                    <a:pt x="2" y="26"/>
                  </a:lnTo>
                  <a:lnTo>
                    <a:pt x="0" y="44"/>
                  </a:lnTo>
                  <a:lnTo>
                    <a:pt x="3" y="49"/>
                  </a:lnTo>
                  <a:lnTo>
                    <a:pt x="9" y="51"/>
                  </a:lnTo>
                  <a:lnTo>
                    <a:pt x="16" y="47"/>
                  </a:lnTo>
                  <a:lnTo>
                    <a:pt x="17" y="42"/>
                  </a:lnTo>
                  <a:lnTo>
                    <a:pt x="17" y="32"/>
                  </a:lnTo>
                  <a:lnTo>
                    <a:pt x="19" y="25"/>
                  </a:lnTo>
                  <a:lnTo>
                    <a:pt x="23" y="19"/>
                  </a:lnTo>
                  <a:lnTo>
                    <a:pt x="24" y="18"/>
                  </a:lnTo>
                  <a:lnTo>
                    <a:pt x="28" y="19"/>
                  </a:lnTo>
                  <a:lnTo>
                    <a:pt x="31" y="23"/>
                  </a:lnTo>
                  <a:lnTo>
                    <a:pt x="35" y="28"/>
                  </a:lnTo>
                  <a:lnTo>
                    <a:pt x="42" y="28"/>
                  </a:lnTo>
                  <a:lnTo>
                    <a:pt x="45" y="23"/>
                  </a:lnTo>
                  <a:lnTo>
                    <a:pt x="45" y="16"/>
                  </a:lnTo>
                  <a:lnTo>
                    <a:pt x="42" y="7"/>
                  </a:lnTo>
                  <a:lnTo>
                    <a:pt x="35" y="2"/>
                  </a:lnTo>
                  <a:lnTo>
                    <a:pt x="28"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502" name="Freeform 175"/>
            <p:cNvSpPr>
              <a:spLocks/>
            </p:cNvSpPr>
            <p:nvPr/>
          </p:nvSpPr>
          <p:spPr bwMode="auto">
            <a:xfrm>
              <a:off x="849" y="2393"/>
              <a:ext cx="25" cy="20"/>
            </a:xfrm>
            <a:custGeom>
              <a:avLst/>
              <a:gdLst>
                <a:gd name="T0" fmla="*/ 0 w 51"/>
                <a:gd name="T1" fmla="*/ 0 h 40"/>
                <a:gd name="T2" fmla="*/ 0 w 51"/>
                <a:gd name="T3" fmla="*/ 1 h 40"/>
                <a:gd name="T4" fmla="*/ 0 w 51"/>
                <a:gd name="T5" fmla="*/ 1 h 40"/>
                <a:gd name="T6" fmla="*/ 0 w 51"/>
                <a:gd name="T7" fmla="*/ 1 h 40"/>
                <a:gd name="T8" fmla="*/ 0 w 51"/>
                <a:gd name="T9" fmla="*/ 1 h 40"/>
                <a:gd name="T10" fmla="*/ 0 w 51"/>
                <a:gd name="T11" fmla="*/ 1 h 40"/>
                <a:gd name="T12" fmla="*/ 0 w 51"/>
                <a:gd name="T13" fmla="*/ 1 h 40"/>
                <a:gd name="T14" fmla="*/ 0 w 51"/>
                <a:gd name="T15" fmla="*/ 1 h 40"/>
                <a:gd name="T16" fmla="*/ 0 w 51"/>
                <a:gd name="T17" fmla="*/ 1 h 40"/>
                <a:gd name="T18" fmla="*/ 0 w 51"/>
                <a:gd name="T19" fmla="*/ 1 h 40"/>
                <a:gd name="T20" fmla="*/ 0 w 51"/>
                <a:gd name="T21" fmla="*/ 1 h 40"/>
                <a:gd name="T22" fmla="*/ 0 w 51"/>
                <a:gd name="T23" fmla="*/ 1 h 40"/>
                <a:gd name="T24" fmla="*/ 0 w 51"/>
                <a:gd name="T25" fmla="*/ 1 h 40"/>
                <a:gd name="T26" fmla="*/ 0 w 51"/>
                <a:gd name="T27" fmla="*/ 1 h 40"/>
                <a:gd name="T28" fmla="*/ 0 w 51"/>
                <a:gd name="T29" fmla="*/ 1 h 40"/>
                <a:gd name="T30" fmla="*/ 0 w 51"/>
                <a:gd name="T31" fmla="*/ 1 h 40"/>
                <a:gd name="T32" fmla="*/ 0 w 51"/>
                <a:gd name="T33" fmla="*/ 1 h 40"/>
                <a:gd name="T34" fmla="*/ 0 w 51"/>
                <a:gd name="T35" fmla="*/ 1 h 40"/>
                <a:gd name="T36" fmla="*/ 0 w 51"/>
                <a:gd name="T37" fmla="*/ 1 h 40"/>
                <a:gd name="T38" fmla="*/ 0 w 51"/>
                <a:gd name="T39" fmla="*/ 0 h 40"/>
                <a:gd name="T40" fmla="*/ 0 w 51"/>
                <a:gd name="T41" fmla="*/ 0 h 40"/>
                <a:gd name="T42" fmla="*/ 0 w 51"/>
                <a:gd name="T43" fmla="*/ 0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0">
                  <a:moveTo>
                    <a:pt x="21" y="0"/>
                  </a:moveTo>
                  <a:lnTo>
                    <a:pt x="12" y="4"/>
                  </a:lnTo>
                  <a:lnTo>
                    <a:pt x="5" y="11"/>
                  </a:lnTo>
                  <a:lnTo>
                    <a:pt x="0" y="19"/>
                  </a:lnTo>
                  <a:lnTo>
                    <a:pt x="0" y="33"/>
                  </a:lnTo>
                  <a:lnTo>
                    <a:pt x="4" y="39"/>
                  </a:lnTo>
                  <a:lnTo>
                    <a:pt x="9" y="40"/>
                  </a:lnTo>
                  <a:lnTo>
                    <a:pt x="16" y="37"/>
                  </a:lnTo>
                  <a:lnTo>
                    <a:pt x="18" y="32"/>
                  </a:lnTo>
                  <a:lnTo>
                    <a:pt x="18" y="21"/>
                  </a:lnTo>
                  <a:lnTo>
                    <a:pt x="25" y="16"/>
                  </a:lnTo>
                  <a:lnTo>
                    <a:pt x="30" y="18"/>
                  </a:lnTo>
                  <a:lnTo>
                    <a:pt x="35" y="25"/>
                  </a:lnTo>
                  <a:lnTo>
                    <a:pt x="40" y="30"/>
                  </a:lnTo>
                  <a:lnTo>
                    <a:pt x="46" y="30"/>
                  </a:lnTo>
                  <a:lnTo>
                    <a:pt x="51" y="25"/>
                  </a:lnTo>
                  <a:lnTo>
                    <a:pt x="51" y="19"/>
                  </a:lnTo>
                  <a:lnTo>
                    <a:pt x="46" y="11"/>
                  </a:lnTo>
                  <a:lnTo>
                    <a:pt x="39" y="4"/>
                  </a:lnTo>
                  <a:lnTo>
                    <a:pt x="30"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503" name="Freeform 176"/>
            <p:cNvSpPr>
              <a:spLocks/>
            </p:cNvSpPr>
            <p:nvPr/>
          </p:nvSpPr>
          <p:spPr bwMode="auto">
            <a:xfrm>
              <a:off x="841" y="2434"/>
              <a:ext cx="15" cy="19"/>
            </a:xfrm>
            <a:custGeom>
              <a:avLst/>
              <a:gdLst>
                <a:gd name="T0" fmla="*/ 0 w 30"/>
                <a:gd name="T1" fmla="*/ 1 h 37"/>
                <a:gd name="T2" fmla="*/ 0 w 30"/>
                <a:gd name="T3" fmla="*/ 1 h 37"/>
                <a:gd name="T4" fmla="*/ 1 w 30"/>
                <a:gd name="T5" fmla="*/ 1 h 37"/>
                <a:gd name="T6" fmla="*/ 1 w 30"/>
                <a:gd name="T7" fmla="*/ 1 h 37"/>
                <a:gd name="T8" fmla="*/ 1 w 30"/>
                <a:gd name="T9" fmla="*/ 1 h 37"/>
                <a:gd name="T10" fmla="*/ 1 w 30"/>
                <a:gd name="T11" fmla="*/ 1 h 37"/>
                <a:gd name="T12" fmla="*/ 1 w 30"/>
                <a:gd name="T13" fmla="*/ 1 h 37"/>
                <a:gd name="T14" fmla="*/ 1 w 30"/>
                <a:gd name="T15" fmla="*/ 1 h 37"/>
                <a:gd name="T16" fmla="*/ 1 w 30"/>
                <a:gd name="T17" fmla="*/ 1 h 37"/>
                <a:gd name="T18" fmla="*/ 1 w 30"/>
                <a:gd name="T19" fmla="*/ 1 h 37"/>
                <a:gd name="T20" fmla="*/ 1 w 30"/>
                <a:gd name="T21" fmla="*/ 1 h 37"/>
                <a:gd name="T22" fmla="*/ 1 w 30"/>
                <a:gd name="T23" fmla="*/ 1 h 37"/>
                <a:gd name="T24" fmla="*/ 1 w 30"/>
                <a:gd name="T25" fmla="*/ 1 h 37"/>
                <a:gd name="T26" fmla="*/ 1 w 30"/>
                <a:gd name="T27" fmla="*/ 1 h 37"/>
                <a:gd name="T28" fmla="*/ 1 w 30"/>
                <a:gd name="T29" fmla="*/ 1 h 37"/>
                <a:gd name="T30" fmla="*/ 1 w 30"/>
                <a:gd name="T31" fmla="*/ 0 h 37"/>
                <a:gd name="T32" fmla="*/ 1 w 30"/>
                <a:gd name="T33" fmla="*/ 0 h 37"/>
                <a:gd name="T34" fmla="*/ 0 w 30"/>
                <a:gd name="T35" fmla="*/ 1 h 37"/>
                <a:gd name="T36" fmla="*/ 0 w 30"/>
                <a:gd name="T37" fmla="*/ 1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37">
                  <a:moveTo>
                    <a:pt x="0" y="6"/>
                  </a:moveTo>
                  <a:lnTo>
                    <a:pt x="0" y="13"/>
                  </a:lnTo>
                  <a:lnTo>
                    <a:pt x="6" y="16"/>
                  </a:lnTo>
                  <a:lnTo>
                    <a:pt x="11" y="18"/>
                  </a:lnTo>
                  <a:lnTo>
                    <a:pt x="13" y="20"/>
                  </a:lnTo>
                  <a:lnTo>
                    <a:pt x="14" y="20"/>
                  </a:lnTo>
                  <a:lnTo>
                    <a:pt x="14" y="21"/>
                  </a:lnTo>
                  <a:lnTo>
                    <a:pt x="13" y="27"/>
                  </a:lnTo>
                  <a:lnTo>
                    <a:pt x="13" y="32"/>
                  </a:lnTo>
                  <a:lnTo>
                    <a:pt x="16" y="37"/>
                  </a:lnTo>
                  <a:lnTo>
                    <a:pt x="23" y="37"/>
                  </a:lnTo>
                  <a:lnTo>
                    <a:pt x="27" y="34"/>
                  </a:lnTo>
                  <a:lnTo>
                    <a:pt x="30" y="21"/>
                  </a:lnTo>
                  <a:lnTo>
                    <a:pt x="28" y="13"/>
                  </a:lnTo>
                  <a:lnTo>
                    <a:pt x="21" y="4"/>
                  </a:lnTo>
                  <a:lnTo>
                    <a:pt x="11" y="0"/>
                  </a:lnTo>
                  <a:lnTo>
                    <a:pt x="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504" name="Freeform 177"/>
            <p:cNvSpPr>
              <a:spLocks/>
            </p:cNvSpPr>
            <p:nvPr/>
          </p:nvSpPr>
          <p:spPr bwMode="auto">
            <a:xfrm>
              <a:off x="806" y="2425"/>
              <a:ext cx="8" cy="12"/>
            </a:xfrm>
            <a:custGeom>
              <a:avLst/>
              <a:gdLst>
                <a:gd name="T0" fmla="*/ 0 w 18"/>
                <a:gd name="T1" fmla="*/ 0 h 25"/>
                <a:gd name="T2" fmla="*/ 0 w 18"/>
                <a:gd name="T3" fmla="*/ 0 h 25"/>
                <a:gd name="T4" fmla="*/ 0 w 18"/>
                <a:gd name="T5" fmla="*/ 0 h 25"/>
                <a:gd name="T6" fmla="*/ 0 w 18"/>
                <a:gd name="T7" fmla="*/ 0 h 25"/>
                <a:gd name="T8" fmla="*/ 0 w 18"/>
                <a:gd name="T9" fmla="*/ 0 h 25"/>
                <a:gd name="T10" fmla="*/ 0 w 18"/>
                <a:gd name="T11" fmla="*/ 0 h 25"/>
                <a:gd name="T12" fmla="*/ 0 w 18"/>
                <a:gd name="T13" fmla="*/ 0 h 25"/>
                <a:gd name="T14" fmla="*/ 0 w 18"/>
                <a:gd name="T15" fmla="*/ 0 h 25"/>
                <a:gd name="T16" fmla="*/ 0 w 18"/>
                <a:gd name="T17" fmla="*/ 0 h 25"/>
                <a:gd name="T18" fmla="*/ 0 w 18"/>
                <a:gd name="T19" fmla="*/ 0 h 25"/>
                <a:gd name="T20" fmla="*/ 0 w 18"/>
                <a:gd name="T21" fmla="*/ 0 h 25"/>
                <a:gd name="T22" fmla="*/ 0 w 18"/>
                <a:gd name="T23" fmla="*/ 0 h 25"/>
                <a:gd name="T24" fmla="*/ 0 w 18"/>
                <a:gd name="T25" fmla="*/ 0 h 25"/>
                <a:gd name="T26" fmla="*/ 0 w 18"/>
                <a:gd name="T27" fmla="*/ 0 h 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25">
                  <a:moveTo>
                    <a:pt x="18" y="12"/>
                  </a:moveTo>
                  <a:lnTo>
                    <a:pt x="14" y="21"/>
                  </a:lnTo>
                  <a:lnTo>
                    <a:pt x="13" y="25"/>
                  </a:lnTo>
                  <a:lnTo>
                    <a:pt x="9" y="25"/>
                  </a:lnTo>
                  <a:lnTo>
                    <a:pt x="6" y="25"/>
                  </a:lnTo>
                  <a:lnTo>
                    <a:pt x="4" y="21"/>
                  </a:lnTo>
                  <a:lnTo>
                    <a:pt x="0" y="12"/>
                  </a:lnTo>
                  <a:lnTo>
                    <a:pt x="4" y="4"/>
                  </a:lnTo>
                  <a:lnTo>
                    <a:pt x="6" y="2"/>
                  </a:lnTo>
                  <a:lnTo>
                    <a:pt x="9" y="0"/>
                  </a:lnTo>
                  <a:lnTo>
                    <a:pt x="13" y="2"/>
                  </a:lnTo>
                  <a:lnTo>
                    <a:pt x="14" y="4"/>
                  </a:lnTo>
                  <a:lnTo>
                    <a:pt x="18"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505" name="Freeform 178"/>
            <p:cNvSpPr>
              <a:spLocks/>
            </p:cNvSpPr>
            <p:nvPr/>
          </p:nvSpPr>
          <p:spPr bwMode="auto">
            <a:xfrm>
              <a:off x="862" y="2417"/>
              <a:ext cx="8" cy="12"/>
            </a:xfrm>
            <a:custGeom>
              <a:avLst/>
              <a:gdLst>
                <a:gd name="T0" fmla="*/ 0 w 18"/>
                <a:gd name="T1" fmla="*/ 0 h 25"/>
                <a:gd name="T2" fmla="*/ 0 w 18"/>
                <a:gd name="T3" fmla="*/ 0 h 25"/>
                <a:gd name="T4" fmla="*/ 0 w 18"/>
                <a:gd name="T5" fmla="*/ 0 h 25"/>
                <a:gd name="T6" fmla="*/ 0 w 18"/>
                <a:gd name="T7" fmla="*/ 0 h 25"/>
                <a:gd name="T8" fmla="*/ 0 w 18"/>
                <a:gd name="T9" fmla="*/ 0 h 25"/>
                <a:gd name="T10" fmla="*/ 0 w 18"/>
                <a:gd name="T11" fmla="*/ 0 h 25"/>
                <a:gd name="T12" fmla="*/ 0 w 18"/>
                <a:gd name="T13" fmla="*/ 0 h 25"/>
                <a:gd name="T14" fmla="*/ 0 w 18"/>
                <a:gd name="T15" fmla="*/ 0 h 25"/>
                <a:gd name="T16" fmla="*/ 0 w 18"/>
                <a:gd name="T17" fmla="*/ 0 h 25"/>
                <a:gd name="T18" fmla="*/ 0 w 18"/>
                <a:gd name="T19" fmla="*/ 0 h 25"/>
                <a:gd name="T20" fmla="*/ 0 w 18"/>
                <a:gd name="T21" fmla="*/ 0 h 25"/>
                <a:gd name="T22" fmla="*/ 0 w 18"/>
                <a:gd name="T23" fmla="*/ 0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25">
                  <a:moveTo>
                    <a:pt x="18" y="13"/>
                  </a:moveTo>
                  <a:lnTo>
                    <a:pt x="14" y="21"/>
                  </a:lnTo>
                  <a:lnTo>
                    <a:pt x="13" y="25"/>
                  </a:lnTo>
                  <a:lnTo>
                    <a:pt x="9" y="25"/>
                  </a:lnTo>
                  <a:lnTo>
                    <a:pt x="6" y="25"/>
                  </a:lnTo>
                  <a:lnTo>
                    <a:pt x="2" y="21"/>
                  </a:lnTo>
                  <a:lnTo>
                    <a:pt x="0" y="13"/>
                  </a:lnTo>
                  <a:lnTo>
                    <a:pt x="2" y="4"/>
                  </a:lnTo>
                  <a:lnTo>
                    <a:pt x="9" y="0"/>
                  </a:lnTo>
                  <a:lnTo>
                    <a:pt x="14" y="4"/>
                  </a:lnTo>
                  <a:lnTo>
                    <a:pt x="18"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506" name="Freeform 179"/>
            <p:cNvSpPr>
              <a:spLocks/>
            </p:cNvSpPr>
            <p:nvPr/>
          </p:nvSpPr>
          <p:spPr bwMode="auto">
            <a:xfrm>
              <a:off x="821" y="2461"/>
              <a:ext cx="30" cy="42"/>
            </a:xfrm>
            <a:custGeom>
              <a:avLst/>
              <a:gdLst>
                <a:gd name="T0" fmla="*/ 0 w 61"/>
                <a:gd name="T1" fmla="*/ 1 h 84"/>
                <a:gd name="T2" fmla="*/ 0 w 61"/>
                <a:gd name="T3" fmla="*/ 1 h 84"/>
                <a:gd name="T4" fmla="*/ 0 w 61"/>
                <a:gd name="T5" fmla="*/ 1 h 84"/>
                <a:gd name="T6" fmla="*/ 0 w 61"/>
                <a:gd name="T7" fmla="*/ 1 h 84"/>
                <a:gd name="T8" fmla="*/ 0 w 61"/>
                <a:gd name="T9" fmla="*/ 0 h 84"/>
                <a:gd name="T10" fmla="*/ 0 w 61"/>
                <a:gd name="T11" fmla="*/ 0 h 84"/>
                <a:gd name="T12" fmla="*/ 0 w 61"/>
                <a:gd name="T13" fmla="*/ 1 h 84"/>
                <a:gd name="T14" fmla="*/ 0 w 61"/>
                <a:gd name="T15" fmla="*/ 1 h 84"/>
                <a:gd name="T16" fmla="*/ 0 w 61"/>
                <a:gd name="T17" fmla="*/ 1 h 84"/>
                <a:gd name="T18" fmla="*/ 0 w 61"/>
                <a:gd name="T19" fmla="*/ 1 h 84"/>
                <a:gd name="T20" fmla="*/ 0 w 61"/>
                <a:gd name="T21" fmla="*/ 1 h 84"/>
                <a:gd name="T22" fmla="*/ 0 w 61"/>
                <a:gd name="T23" fmla="*/ 1 h 84"/>
                <a:gd name="T24" fmla="*/ 0 w 61"/>
                <a:gd name="T25" fmla="*/ 1 h 84"/>
                <a:gd name="T26" fmla="*/ 0 w 61"/>
                <a:gd name="T27" fmla="*/ 1 h 84"/>
                <a:gd name="T28" fmla="*/ 0 w 61"/>
                <a:gd name="T29" fmla="*/ 1 h 84"/>
                <a:gd name="T30" fmla="*/ 0 w 61"/>
                <a:gd name="T31" fmla="*/ 1 h 84"/>
                <a:gd name="T32" fmla="*/ 0 w 61"/>
                <a:gd name="T33" fmla="*/ 1 h 84"/>
                <a:gd name="T34" fmla="*/ 0 w 61"/>
                <a:gd name="T35" fmla="*/ 1 h 84"/>
                <a:gd name="T36" fmla="*/ 0 w 61"/>
                <a:gd name="T37" fmla="*/ 1 h 84"/>
                <a:gd name="T38" fmla="*/ 0 w 61"/>
                <a:gd name="T39" fmla="*/ 1 h 84"/>
                <a:gd name="T40" fmla="*/ 0 w 61"/>
                <a:gd name="T41" fmla="*/ 1 h 84"/>
                <a:gd name="T42" fmla="*/ 0 w 61"/>
                <a:gd name="T43" fmla="*/ 1 h 8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1" h="84">
                  <a:moveTo>
                    <a:pt x="4" y="42"/>
                  </a:moveTo>
                  <a:lnTo>
                    <a:pt x="11" y="24"/>
                  </a:lnTo>
                  <a:lnTo>
                    <a:pt x="18" y="10"/>
                  </a:lnTo>
                  <a:lnTo>
                    <a:pt x="28" y="1"/>
                  </a:lnTo>
                  <a:lnTo>
                    <a:pt x="33" y="0"/>
                  </a:lnTo>
                  <a:lnTo>
                    <a:pt x="40" y="0"/>
                  </a:lnTo>
                  <a:lnTo>
                    <a:pt x="47" y="1"/>
                  </a:lnTo>
                  <a:lnTo>
                    <a:pt x="53" y="7"/>
                  </a:lnTo>
                  <a:lnTo>
                    <a:pt x="60" y="19"/>
                  </a:lnTo>
                  <a:lnTo>
                    <a:pt x="61" y="35"/>
                  </a:lnTo>
                  <a:lnTo>
                    <a:pt x="60" y="51"/>
                  </a:lnTo>
                  <a:lnTo>
                    <a:pt x="58" y="63"/>
                  </a:lnTo>
                  <a:lnTo>
                    <a:pt x="54" y="72"/>
                  </a:lnTo>
                  <a:lnTo>
                    <a:pt x="54" y="77"/>
                  </a:lnTo>
                  <a:lnTo>
                    <a:pt x="51" y="80"/>
                  </a:lnTo>
                  <a:lnTo>
                    <a:pt x="39" y="82"/>
                  </a:lnTo>
                  <a:lnTo>
                    <a:pt x="26" y="84"/>
                  </a:lnTo>
                  <a:lnTo>
                    <a:pt x="12" y="84"/>
                  </a:lnTo>
                  <a:lnTo>
                    <a:pt x="0" y="82"/>
                  </a:lnTo>
                  <a:lnTo>
                    <a:pt x="0" y="63"/>
                  </a:lnTo>
                  <a:lnTo>
                    <a:pt x="4"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507" name="Freeform 180"/>
            <p:cNvSpPr>
              <a:spLocks/>
            </p:cNvSpPr>
            <p:nvPr/>
          </p:nvSpPr>
          <p:spPr bwMode="auto">
            <a:xfrm>
              <a:off x="827" y="2482"/>
              <a:ext cx="17" cy="18"/>
            </a:xfrm>
            <a:custGeom>
              <a:avLst/>
              <a:gdLst>
                <a:gd name="T0" fmla="*/ 0 w 35"/>
                <a:gd name="T1" fmla="*/ 1 h 35"/>
                <a:gd name="T2" fmla="*/ 0 w 35"/>
                <a:gd name="T3" fmla="*/ 1 h 35"/>
                <a:gd name="T4" fmla="*/ 0 w 35"/>
                <a:gd name="T5" fmla="*/ 1 h 35"/>
                <a:gd name="T6" fmla="*/ 0 w 35"/>
                <a:gd name="T7" fmla="*/ 1 h 35"/>
                <a:gd name="T8" fmla="*/ 0 w 35"/>
                <a:gd name="T9" fmla="*/ 1 h 35"/>
                <a:gd name="T10" fmla="*/ 0 w 35"/>
                <a:gd name="T11" fmla="*/ 0 h 35"/>
                <a:gd name="T12" fmla="*/ 0 w 35"/>
                <a:gd name="T13" fmla="*/ 0 h 35"/>
                <a:gd name="T14" fmla="*/ 0 w 35"/>
                <a:gd name="T15" fmla="*/ 0 h 35"/>
                <a:gd name="T16" fmla="*/ 0 w 35"/>
                <a:gd name="T17" fmla="*/ 1 h 35"/>
                <a:gd name="T18" fmla="*/ 0 w 35"/>
                <a:gd name="T19" fmla="*/ 1 h 35"/>
                <a:gd name="T20" fmla="*/ 0 w 35"/>
                <a:gd name="T21" fmla="*/ 1 h 35"/>
                <a:gd name="T22" fmla="*/ 0 w 35"/>
                <a:gd name="T23" fmla="*/ 1 h 35"/>
                <a:gd name="T24" fmla="*/ 0 w 35"/>
                <a:gd name="T25" fmla="*/ 1 h 35"/>
                <a:gd name="T26" fmla="*/ 0 w 35"/>
                <a:gd name="T27" fmla="*/ 1 h 35"/>
                <a:gd name="T28" fmla="*/ 0 w 35"/>
                <a:gd name="T29" fmla="*/ 1 h 35"/>
                <a:gd name="T30" fmla="*/ 0 w 35"/>
                <a:gd name="T31" fmla="*/ 1 h 35"/>
                <a:gd name="T32" fmla="*/ 0 w 35"/>
                <a:gd name="T33" fmla="*/ 1 h 35"/>
                <a:gd name="T34" fmla="*/ 0 w 35"/>
                <a:gd name="T35" fmla="*/ 1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35">
                  <a:moveTo>
                    <a:pt x="0" y="33"/>
                  </a:moveTo>
                  <a:lnTo>
                    <a:pt x="0" y="24"/>
                  </a:lnTo>
                  <a:lnTo>
                    <a:pt x="2" y="14"/>
                  </a:lnTo>
                  <a:lnTo>
                    <a:pt x="7" y="5"/>
                  </a:lnTo>
                  <a:lnTo>
                    <a:pt x="13" y="2"/>
                  </a:lnTo>
                  <a:lnTo>
                    <a:pt x="20" y="0"/>
                  </a:lnTo>
                  <a:lnTo>
                    <a:pt x="27" y="0"/>
                  </a:lnTo>
                  <a:lnTo>
                    <a:pt x="32" y="0"/>
                  </a:lnTo>
                  <a:lnTo>
                    <a:pt x="35" y="3"/>
                  </a:lnTo>
                  <a:lnTo>
                    <a:pt x="35" y="7"/>
                  </a:lnTo>
                  <a:lnTo>
                    <a:pt x="34" y="14"/>
                  </a:lnTo>
                  <a:lnTo>
                    <a:pt x="30" y="24"/>
                  </a:lnTo>
                  <a:lnTo>
                    <a:pt x="28" y="33"/>
                  </a:lnTo>
                  <a:lnTo>
                    <a:pt x="21" y="35"/>
                  </a:lnTo>
                  <a:lnTo>
                    <a:pt x="13" y="35"/>
                  </a:lnTo>
                  <a:lnTo>
                    <a:pt x="6" y="33"/>
                  </a:lnTo>
                  <a:lnTo>
                    <a:pt x="0"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508" name="Line 181"/>
            <p:cNvSpPr>
              <a:spLocks noChangeShapeType="1"/>
            </p:cNvSpPr>
            <p:nvPr/>
          </p:nvSpPr>
          <p:spPr bwMode="auto">
            <a:xfrm>
              <a:off x="1302" y="2319"/>
              <a:ext cx="1" cy="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509" name="Line 182"/>
            <p:cNvSpPr>
              <a:spLocks noChangeShapeType="1"/>
            </p:cNvSpPr>
            <p:nvPr/>
          </p:nvSpPr>
          <p:spPr bwMode="auto">
            <a:xfrm>
              <a:off x="1302" y="2319"/>
              <a:ext cx="1" cy="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sp>
        <p:nvSpPr>
          <p:cNvPr id="13350" name="Freeform 183"/>
          <p:cNvSpPr>
            <a:spLocks/>
          </p:cNvSpPr>
          <p:nvPr/>
        </p:nvSpPr>
        <p:spPr bwMode="auto">
          <a:xfrm>
            <a:off x="1158875" y="8004175"/>
            <a:ext cx="361950" cy="601663"/>
          </a:xfrm>
          <a:custGeom>
            <a:avLst/>
            <a:gdLst>
              <a:gd name="T0" fmla="*/ 2147483646 w 543"/>
              <a:gd name="T1" fmla="*/ 2147483646 h 1023"/>
              <a:gd name="T2" fmla="*/ 2147483646 w 543"/>
              <a:gd name="T3" fmla="*/ 2147483646 h 1023"/>
              <a:gd name="T4" fmla="*/ 2147483646 w 543"/>
              <a:gd name="T5" fmla="*/ 2147483646 h 1023"/>
              <a:gd name="T6" fmla="*/ 2147483646 w 543"/>
              <a:gd name="T7" fmla="*/ 2147483646 h 1023"/>
              <a:gd name="T8" fmla="*/ 2147483646 w 543"/>
              <a:gd name="T9" fmla="*/ 2147483646 h 1023"/>
              <a:gd name="T10" fmla="*/ 2147483646 w 543"/>
              <a:gd name="T11" fmla="*/ 2147483646 h 1023"/>
              <a:gd name="T12" fmla="*/ 2147483646 w 543"/>
              <a:gd name="T13" fmla="*/ 2147483646 h 1023"/>
              <a:gd name="T14" fmla="*/ 0 w 543"/>
              <a:gd name="T15" fmla="*/ 2147483646 h 1023"/>
              <a:gd name="T16" fmla="*/ 0 w 543"/>
              <a:gd name="T17" fmla="*/ 2147483646 h 1023"/>
              <a:gd name="T18" fmla="*/ 2147483646 w 543"/>
              <a:gd name="T19" fmla="*/ 2147483646 h 1023"/>
              <a:gd name="T20" fmla="*/ 2147483646 w 543"/>
              <a:gd name="T21" fmla="*/ 2147483646 h 1023"/>
              <a:gd name="T22" fmla="*/ 2147483646 w 543"/>
              <a:gd name="T23" fmla="*/ 2147483646 h 1023"/>
              <a:gd name="T24" fmla="*/ 2147483646 w 543"/>
              <a:gd name="T25" fmla="*/ 2147483646 h 1023"/>
              <a:gd name="T26" fmla="*/ 2147483646 w 543"/>
              <a:gd name="T27" fmla="*/ 2147483646 h 1023"/>
              <a:gd name="T28" fmla="*/ 2147483646 w 543"/>
              <a:gd name="T29" fmla="*/ 2147483646 h 1023"/>
              <a:gd name="T30" fmla="*/ 2147483646 w 543"/>
              <a:gd name="T31" fmla="*/ 0 h 1023"/>
              <a:gd name="T32" fmla="*/ 2147483646 w 543"/>
              <a:gd name="T33" fmla="*/ 0 h 1023"/>
              <a:gd name="T34" fmla="*/ 2147483646 w 543"/>
              <a:gd name="T35" fmla="*/ 0 h 1023"/>
              <a:gd name="T36" fmla="*/ 2147483646 w 543"/>
              <a:gd name="T37" fmla="*/ 2147483646 h 1023"/>
              <a:gd name="T38" fmla="*/ 2147483646 w 543"/>
              <a:gd name="T39" fmla="*/ 2147483646 h 1023"/>
              <a:gd name="T40" fmla="*/ 2147483646 w 543"/>
              <a:gd name="T41" fmla="*/ 2147483646 h 1023"/>
              <a:gd name="T42" fmla="*/ 2147483646 w 543"/>
              <a:gd name="T43" fmla="*/ 2147483646 h 1023"/>
              <a:gd name="T44" fmla="*/ 2147483646 w 543"/>
              <a:gd name="T45" fmla="*/ 2147483646 h 1023"/>
              <a:gd name="T46" fmla="*/ 2147483646 w 543"/>
              <a:gd name="T47" fmla="*/ 2147483646 h 1023"/>
              <a:gd name="T48" fmla="*/ 2147483646 w 543"/>
              <a:gd name="T49" fmla="*/ 2147483646 h 1023"/>
              <a:gd name="T50" fmla="*/ 2147483646 w 543"/>
              <a:gd name="T51" fmla="*/ 2147483646 h 1023"/>
              <a:gd name="T52" fmla="*/ 2147483646 w 543"/>
              <a:gd name="T53" fmla="*/ 2147483646 h 1023"/>
              <a:gd name="T54" fmla="*/ 2147483646 w 543"/>
              <a:gd name="T55" fmla="*/ 2147483646 h 1023"/>
              <a:gd name="T56" fmla="*/ 2147483646 w 543"/>
              <a:gd name="T57" fmla="*/ 2147483646 h 1023"/>
              <a:gd name="T58" fmla="*/ 2147483646 w 543"/>
              <a:gd name="T59" fmla="*/ 2147483646 h 1023"/>
              <a:gd name="T60" fmla="*/ 2147483646 w 543"/>
              <a:gd name="T61" fmla="*/ 2147483646 h 1023"/>
              <a:gd name="T62" fmla="*/ 2147483646 w 543"/>
              <a:gd name="T63" fmla="*/ 2147483646 h 1023"/>
              <a:gd name="T64" fmla="*/ 2147483646 w 543"/>
              <a:gd name="T65" fmla="*/ 2147483646 h 1023"/>
              <a:gd name="T66" fmla="*/ 2147483646 w 543"/>
              <a:gd name="T67" fmla="*/ 2147483646 h 10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43" h="1023">
                <a:moveTo>
                  <a:pt x="225" y="862"/>
                </a:moveTo>
                <a:lnTo>
                  <a:pt x="201" y="854"/>
                </a:lnTo>
                <a:lnTo>
                  <a:pt x="177" y="843"/>
                </a:lnTo>
                <a:lnTo>
                  <a:pt x="156" y="828"/>
                </a:lnTo>
                <a:lnTo>
                  <a:pt x="134" y="810"/>
                </a:lnTo>
                <a:lnTo>
                  <a:pt x="115" y="790"/>
                </a:lnTo>
                <a:lnTo>
                  <a:pt x="97" y="767"/>
                </a:lnTo>
                <a:lnTo>
                  <a:pt x="79" y="742"/>
                </a:lnTo>
                <a:lnTo>
                  <a:pt x="63" y="715"/>
                </a:lnTo>
                <a:lnTo>
                  <a:pt x="49" y="685"/>
                </a:lnTo>
                <a:lnTo>
                  <a:pt x="37" y="654"/>
                </a:lnTo>
                <a:lnTo>
                  <a:pt x="26" y="620"/>
                </a:lnTo>
                <a:lnTo>
                  <a:pt x="17" y="586"/>
                </a:lnTo>
                <a:lnTo>
                  <a:pt x="10" y="550"/>
                </a:lnTo>
                <a:lnTo>
                  <a:pt x="4" y="513"/>
                </a:lnTo>
                <a:lnTo>
                  <a:pt x="1" y="474"/>
                </a:lnTo>
                <a:lnTo>
                  <a:pt x="0" y="434"/>
                </a:lnTo>
                <a:lnTo>
                  <a:pt x="1" y="390"/>
                </a:lnTo>
                <a:lnTo>
                  <a:pt x="5" y="347"/>
                </a:lnTo>
                <a:lnTo>
                  <a:pt x="12" y="305"/>
                </a:lnTo>
                <a:lnTo>
                  <a:pt x="21" y="266"/>
                </a:lnTo>
                <a:lnTo>
                  <a:pt x="32" y="227"/>
                </a:lnTo>
                <a:lnTo>
                  <a:pt x="46" y="191"/>
                </a:lnTo>
                <a:lnTo>
                  <a:pt x="62" y="158"/>
                </a:lnTo>
                <a:lnTo>
                  <a:pt x="79" y="128"/>
                </a:lnTo>
                <a:lnTo>
                  <a:pt x="98" y="99"/>
                </a:lnTo>
                <a:lnTo>
                  <a:pt x="120" y="74"/>
                </a:lnTo>
                <a:lnTo>
                  <a:pt x="141" y="52"/>
                </a:lnTo>
                <a:lnTo>
                  <a:pt x="165" y="34"/>
                </a:lnTo>
                <a:lnTo>
                  <a:pt x="190" y="19"/>
                </a:lnTo>
                <a:lnTo>
                  <a:pt x="217" y="9"/>
                </a:lnTo>
                <a:lnTo>
                  <a:pt x="243" y="2"/>
                </a:lnTo>
                <a:lnTo>
                  <a:pt x="258" y="1"/>
                </a:lnTo>
                <a:lnTo>
                  <a:pt x="271" y="0"/>
                </a:lnTo>
                <a:lnTo>
                  <a:pt x="285" y="1"/>
                </a:lnTo>
                <a:lnTo>
                  <a:pt x="299" y="2"/>
                </a:lnTo>
                <a:lnTo>
                  <a:pt x="327" y="9"/>
                </a:lnTo>
                <a:lnTo>
                  <a:pt x="353" y="19"/>
                </a:lnTo>
                <a:lnTo>
                  <a:pt x="378" y="34"/>
                </a:lnTo>
                <a:lnTo>
                  <a:pt x="401" y="52"/>
                </a:lnTo>
                <a:lnTo>
                  <a:pt x="423" y="74"/>
                </a:lnTo>
                <a:lnTo>
                  <a:pt x="444" y="99"/>
                </a:lnTo>
                <a:lnTo>
                  <a:pt x="464" y="128"/>
                </a:lnTo>
                <a:lnTo>
                  <a:pt x="481" y="158"/>
                </a:lnTo>
                <a:lnTo>
                  <a:pt x="496" y="191"/>
                </a:lnTo>
                <a:lnTo>
                  <a:pt x="510" y="227"/>
                </a:lnTo>
                <a:lnTo>
                  <a:pt x="521" y="266"/>
                </a:lnTo>
                <a:lnTo>
                  <a:pt x="530" y="305"/>
                </a:lnTo>
                <a:lnTo>
                  <a:pt x="537" y="347"/>
                </a:lnTo>
                <a:lnTo>
                  <a:pt x="542" y="390"/>
                </a:lnTo>
                <a:lnTo>
                  <a:pt x="543" y="434"/>
                </a:lnTo>
                <a:lnTo>
                  <a:pt x="542" y="473"/>
                </a:lnTo>
                <a:lnTo>
                  <a:pt x="538" y="510"/>
                </a:lnTo>
                <a:lnTo>
                  <a:pt x="534" y="546"/>
                </a:lnTo>
                <a:lnTo>
                  <a:pt x="527" y="582"/>
                </a:lnTo>
                <a:lnTo>
                  <a:pt x="518" y="616"/>
                </a:lnTo>
                <a:lnTo>
                  <a:pt x="508" y="647"/>
                </a:lnTo>
                <a:lnTo>
                  <a:pt x="496" y="678"/>
                </a:lnTo>
                <a:lnTo>
                  <a:pt x="483" y="707"/>
                </a:lnTo>
                <a:lnTo>
                  <a:pt x="468" y="734"/>
                </a:lnTo>
                <a:lnTo>
                  <a:pt x="451" y="759"/>
                </a:lnTo>
                <a:lnTo>
                  <a:pt x="434" y="783"/>
                </a:lnTo>
                <a:lnTo>
                  <a:pt x="415" y="803"/>
                </a:lnTo>
                <a:lnTo>
                  <a:pt x="395" y="822"/>
                </a:lnTo>
                <a:lnTo>
                  <a:pt x="374" y="836"/>
                </a:lnTo>
                <a:lnTo>
                  <a:pt x="352" y="850"/>
                </a:lnTo>
                <a:lnTo>
                  <a:pt x="329" y="859"/>
                </a:lnTo>
                <a:lnTo>
                  <a:pt x="279" y="1023"/>
                </a:lnTo>
                <a:lnTo>
                  <a:pt x="225" y="862"/>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13351" name="Rectangle 184"/>
          <p:cNvSpPr>
            <a:spLocks noChangeArrowheads="1"/>
          </p:cNvSpPr>
          <p:nvPr/>
        </p:nvSpPr>
        <p:spPr bwMode="auto">
          <a:xfrm>
            <a:off x="1279525" y="8112125"/>
            <a:ext cx="141288"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100" b="1">
                <a:solidFill>
                  <a:srgbClr val="A50021"/>
                </a:solidFill>
                <a:latin typeface="HG丸ｺﾞｼｯｸM-PRO" panose="020F0600000000000000" pitchFamily="50" charset="-128"/>
                <a:ea typeface="HG丸ｺﾞｼｯｸM-PRO" panose="020F0600000000000000" pitchFamily="50" charset="-128"/>
              </a:rPr>
              <a:t>未</a:t>
            </a:r>
            <a:endParaRPr lang="ja-JP" altLang="en-US" sz="2400" b="1">
              <a:latin typeface="HG丸ｺﾞｼｯｸM-PRO" panose="020F0600000000000000" pitchFamily="50" charset="-128"/>
              <a:ea typeface="HG丸ｺﾞｼｯｸM-PRO" panose="020F0600000000000000" pitchFamily="50" charset="-128"/>
            </a:endParaRPr>
          </a:p>
        </p:txBody>
      </p:sp>
      <p:sp>
        <p:nvSpPr>
          <p:cNvPr id="13352" name="Rectangle 185"/>
          <p:cNvSpPr>
            <a:spLocks noChangeArrowheads="1"/>
          </p:cNvSpPr>
          <p:nvPr/>
        </p:nvSpPr>
        <p:spPr bwMode="auto">
          <a:xfrm>
            <a:off x="1279525" y="8239125"/>
            <a:ext cx="141288"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100" b="1">
                <a:solidFill>
                  <a:srgbClr val="A50021"/>
                </a:solidFill>
                <a:latin typeface="HG丸ｺﾞｼｯｸM-PRO" panose="020F0600000000000000" pitchFamily="50" charset="-128"/>
                <a:ea typeface="HG丸ｺﾞｼｯｸM-PRO" panose="020F0600000000000000" pitchFamily="50" charset="-128"/>
              </a:rPr>
              <a:t>経</a:t>
            </a:r>
            <a:endParaRPr lang="ja-JP" altLang="en-US" sz="2400" b="1">
              <a:latin typeface="HG丸ｺﾞｼｯｸM-PRO" panose="020F0600000000000000" pitchFamily="50" charset="-128"/>
              <a:ea typeface="HG丸ｺﾞｼｯｸM-PRO" panose="020F0600000000000000" pitchFamily="50" charset="-128"/>
            </a:endParaRPr>
          </a:p>
        </p:txBody>
      </p:sp>
      <p:sp>
        <p:nvSpPr>
          <p:cNvPr id="13353" name="Rectangle 186"/>
          <p:cNvSpPr>
            <a:spLocks noChangeArrowheads="1"/>
          </p:cNvSpPr>
          <p:nvPr/>
        </p:nvSpPr>
        <p:spPr bwMode="auto">
          <a:xfrm>
            <a:off x="1279525" y="8367713"/>
            <a:ext cx="14128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100" b="1">
                <a:solidFill>
                  <a:srgbClr val="A50021"/>
                </a:solidFill>
                <a:latin typeface="HG丸ｺﾞｼｯｸM-PRO" panose="020F0600000000000000" pitchFamily="50" charset="-128"/>
                <a:ea typeface="HG丸ｺﾞｼｯｸM-PRO" panose="020F0600000000000000" pitchFamily="50" charset="-128"/>
              </a:rPr>
              <a:t>験</a:t>
            </a:r>
            <a:endParaRPr lang="ja-JP" altLang="en-US" sz="2400" b="1">
              <a:latin typeface="HG丸ｺﾞｼｯｸM-PRO" panose="020F0600000000000000" pitchFamily="50" charset="-128"/>
              <a:ea typeface="HG丸ｺﾞｼｯｸM-PRO" panose="020F0600000000000000" pitchFamily="50" charset="-128"/>
            </a:endParaRPr>
          </a:p>
        </p:txBody>
      </p:sp>
      <p:sp>
        <p:nvSpPr>
          <p:cNvPr id="13354" name="Freeform 262"/>
          <p:cNvSpPr>
            <a:spLocks/>
          </p:cNvSpPr>
          <p:nvPr/>
        </p:nvSpPr>
        <p:spPr bwMode="auto">
          <a:xfrm>
            <a:off x="1158875" y="8004175"/>
            <a:ext cx="382588" cy="604838"/>
          </a:xfrm>
          <a:custGeom>
            <a:avLst/>
            <a:gdLst>
              <a:gd name="T0" fmla="*/ 2147483646 w 543"/>
              <a:gd name="T1" fmla="*/ 2147483646 h 1023"/>
              <a:gd name="T2" fmla="*/ 2147483646 w 543"/>
              <a:gd name="T3" fmla="*/ 2147483646 h 1023"/>
              <a:gd name="T4" fmla="*/ 2147483646 w 543"/>
              <a:gd name="T5" fmla="*/ 2147483646 h 1023"/>
              <a:gd name="T6" fmla="*/ 2147483646 w 543"/>
              <a:gd name="T7" fmla="*/ 2147483646 h 1023"/>
              <a:gd name="T8" fmla="*/ 2147483646 w 543"/>
              <a:gd name="T9" fmla="*/ 2147483646 h 1023"/>
              <a:gd name="T10" fmla="*/ 2147483646 w 543"/>
              <a:gd name="T11" fmla="*/ 2147483646 h 1023"/>
              <a:gd name="T12" fmla="*/ 2147483646 w 543"/>
              <a:gd name="T13" fmla="*/ 2147483646 h 1023"/>
              <a:gd name="T14" fmla="*/ 0 w 543"/>
              <a:gd name="T15" fmla="*/ 2147483646 h 1023"/>
              <a:gd name="T16" fmla="*/ 0 w 543"/>
              <a:gd name="T17" fmla="*/ 2147483646 h 1023"/>
              <a:gd name="T18" fmla="*/ 2147483646 w 543"/>
              <a:gd name="T19" fmla="*/ 2147483646 h 1023"/>
              <a:gd name="T20" fmla="*/ 2147483646 w 543"/>
              <a:gd name="T21" fmla="*/ 2147483646 h 1023"/>
              <a:gd name="T22" fmla="*/ 2147483646 w 543"/>
              <a:gd name="T23" fmla="*/ 2147483646 h 1023"/>
              <a:gd name="T24" fmla="*/ 2147483646 w 543"/>
              <a:gd name="T25" fmla="*/ 2147483646 h 1023"/>
              <a:gd name="T26" fmla="*/ 2147483646 w 543"/>
              <a:gd name="T27" fmla="*/ 2147483646 h 1023"/>
              <a:gd name="T28" fmla="*/ 2147483646 w 543"/>
              <a:gd name="T29" fmla="*/ 2147483646 h 1023"/>
              <a:gd name="T30" fmla="*/ 2147483646 w 543"/>
              <a:gd name="T31" fmla="*/ 0 h 1023"/>
              <a:gd name="T32" fmla="*/ 2147483646 w 543"/>
              <a:gd name="T33" fmla="*/ 0 h 1023"/>
              <a:gd name="T34" fmla="*/ 2147483646 w 543"/>
              <a:gd name="T35" fmla="*/ 0 h 1023"/>
              <a:gd name="T36" fmla="*/ 2147483646 w 543"/>
              <a:gd name="T37" fmla="*/ 2147483646 h 1023"/>
              <a:gd name="T38" fmla="*/ 2147483646 w 543"/>
              <a:gd name="T39" fmla="*/ 2147483646 h 1023"/>
              <a:gd name="T40" fmla="*/ 2147483646 w 543"/>
              <a:gd name="T41" fmla="*/ 2147483646 h 1023"/>
              <a:gd name="T42" fmla="*/ 2147483646 w 543"/>
              <a:gd name="T43" fmla="*/ 2147483646 h 1023"/>
              <a:gd name="T44" fmla="*/ 2147483646 w 543"/>
              <a:gd name="T45" fmla="*/ 2147483646 h 1023"/>
              <a:gd name="T46" fmla="*/ 2147483646 w 543"/>
              <a:gd name="T47" fmla="*/ 2147483646 h 1023"/>
              <a:gd name="T48" fmla="*/ 2147483646 w 543"/>
              <a:gd name="T49" fmla="*/ 2147483646 h 1023"/>
              <a:gd name="T50" fmla="*/ 2147483646 w 543"/>
              <a:gd name="T51" fmla="*/ 2147483646 h 1023"/>
              <a:gd name="T52" fmla="*/ 2147483646 w 543"/>
              <a:gd name="T53" fmla="*/ 2147483646 h 1023"/>
              <a:gd name="T54" fmla="*/ 2147483646 w 543"/>
              <a:gd name="T55" fmla="*/ 2147483646 h 1023"/>
              <a:gd name="T56" fmla="*/ 2147483646 w 543"/>
              <a:gd name="T57" fmla="*/ 2147483646 h 1023"/>
              <a:gd name="T58" fmla="*/ 2147483646 w 543"/>
              <a:gd name="T59" fmla="*/ 2147483646 h 1023"/>
              <a:gd name="T60" fmla="*/ 2147483646 w 543"/>
              <a:gd name="T61" fmla="*/ 2147483646 h 1023"/>
              <a:gd name="T62" fmla="*/ 2147483646 w 543"/>
              <a:gd name="T63" fmla="*/ 2147483646 h 1023"/>
              <a:gd name="T64" fmla="*/ 2147483646 w 543"/>
              <a:gd name="T65" fmla="*/ 2147483646 h 1023"/>
              <a:gd name="T66" fmla="*/ 2147483646 w 543"/>
              <a:gd name="T67" fmla="*/ 2147483646 h 10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43" h="1023">
                <a:moveTo>
                  <a:pt x="225" y="862"/>
                </a:moveTo>
                <a:lnTo>
                  <a:pt x="201" y="854"/>
                </a:lnTo>
                <a:lnTo>
                  <a:pt x="177" y="843"/>
                </a:lnTo>
                <a:lnTo>
                  <a:pt x="156" y="828"/>
                </a:lnTo>
                <a:lnTo>
                  <a:pt x="134" y="810"/>
                </a:lnTo>
                <a:lnTo>
                  <a:pt x="115" y="790"/>
                </a:lnTo>
                <a:lnTo>
                  <a:pt x="97" y="767"/>
                </a:lnTo>
                <a:lnTo>
                  <a:pt x="79" y="742"/>
                </a:lnTo>
                <a:lnTo>
                  <a:pt x="63" y="715"/>
                </a:lnTo>
                <a:lnTo>
                  <a:pt x="49" y="685"/>
                </a:lnTo>
                <a:lnTo>
                  <a:pt x="37" y="654"/>
                </a:lnTo>
                <a:lnTo>
                  <a:pt x="26" y="620"/>
                </a:lnTo>
                <a:lnTo>
                  <a:pt x="17" y="586"/>
                </a:lnTo>
                <a:lnTo>
                  <a:pt x="10" y="550"/>
                </a:lnTo>
                <a:lnTo>
                  <a:pt x="4" y="513"/>
                </a:lnTo>
                <a:lnTo>
                  <a:pt x="1" y="474"/>
                </a:lnTo>
                <a:lnTo>
                  <a:pt x="0" y="434"/>
                </a:lnTo>
                <a:lnTo>
                  <a:pt x="1" y="390"/>
                </a:lnTo>
                <a:lnTo>
                  <a:pt x="5" y="347"/>
                </a:lnTo>
                <a:lnTo>
                  <a:pt x="12" y="305"/>
                </a:lnTo>
                <a:lnTo>
                  <a:pt x="21" y="266"/>
                </a:lnTo>
                <a:lnTo>
                  <a:pt x="32" y="227"/>
                </a:lnTo>
                <a:lnTo>
                  <a:pt x="46" y="191"/>
                </a:lnTo>
                <a:lnTo>
                  <a:pt x="62" y="158"/>
                </a:lnTo>
                <a:lnTo>
                  <a:pt x="79" y="128"/>
                </a:lnTo>
                <a:lnTo>
                  <a:pt x="98" y="99"/>
                </a:lnTo>
                <a:lnTo>
                  <a:pt x="120" y="74"/>
                </a:lnTo>
                <a:lnTo>
                  <a:pt x="141" y="52"/>
                </a:lnTo>
                <a:lnTo>
                  <a:pt x="165" y="34"/>
                </a:lnTo>
                <a:lnTo>
                  <a:pt x="190" y="19"/>
                </a:lnTo>
                <a:lnTo>
                  <a:pt x="217" y="9"/>
                </a:lnTo>
                <a:lnTo>
                  <a:pt x="243" y="2"/>
                </a:lnTo>
                <a:lnTo>
                  <a:pt x="258" y="1"/>
                </a:lnTo>
                <a:lnTo>
                  <a:pt x="271" y="0"/>
                </a:lnTo>
                <a:lnTo>
                  <a:pt x="285" y="1"/>
                </a:lnTo>
                <a:lnTo>
                  <a:pt x="299" y="2"/>
                </a:lnTo>
                <a:lnTo>
                  <a:pt x="327" y="9"/>
                </a:lnTo>
                <a:lnTo>
                  <a:pt x="353" y="19"/>
                </a:lnTo>
                <a:lnTo>
                  <a:pt x="378" y="34"/>
                </a:lnTo>
                <a:lnTo>
                  <a:pt x="401" y="52"/>
                </a:lnTo>
                <a:lnTo>
                  <a:pt x="423" y="74"/>
                </a:lnTo>
                <a:lnTo>
                  <a:pt x="444" y="99"/>
                </a:lnTo>
                <a:lnTo>
                  <a:pt x="464" y="128"/>
                </a:lnTo>
                <a:lnTo>
                  <a:pt x="481" y="158"/>
                </a:lnTo>
                <a:lnTo>
                  <a:pt x="496" y="191"/>
                </a:lnTo>
                <a:lnTo>
                  <a:pt x="510" y="227"/>
                </a:lnTo>
                <a:lnTo>
                  <a:pt x="521" y="266"/>
                </a:lnTo>
                <a:lnTo>
                  <a:pt x="530" y="305"/>
                </a:lnTo>
                <a:lnTo>
                  <a:pt x="537" y="347"/>
                </a:lnTo>
                <a:lnTo>
                  <a:pt x="542" y="390"/>
                </a:lnTo>
                <a:lnTo>
                  <a:pt x="543" y="434"/>
                </a:lnTo>
                <a:lnTo>
                  <a:pt x="542" y="473"/>
                </a:lnTo>
                <a:lnTo>
                  <a:pt x="538" y="510"/>
                </a:lnTo>
                <a:lnTo>
                  <a:pt x="534" y="546"/>
                </a:lnTo>
                <a:lnTo>
                  <a:pt x="527" y="582"/>
                </a:lnTo>
                <a:lnTo>
                  <a:pt x="518" y="616"/>
                </a:lnTo>
                <a:lnTo>
                  <a:pt x="508" y="647"/>
                </a:lnTo>
                <a:lnTo>
                  <a:pt x="496" y="678"/>
                </a:lnTo>
                <a:lnTo>
                  <a:pt x="483" y="707"/>
                </a:lnTo>
                <a:lnTo>
                  <a:pt x="468" y="734"/>
                </a:lnTo>
                <a:lnTo>
                  <a:pt x="451" y="759"/>
                </a:lnTo>
                <a:lnTo>
                  <a:pt x="434" y="783"/>
                </a:lnTo>
                <a:lnTo>
                  <a:pt x="415" y="803"/>
                </a:lnTo>
                <a:lnTo>
                  <a:pt x="395" y="822"/>
                </a:lnTo>
                <a:lnTo>
                  <a:pt x="374" y="836"/>
                </a:lnTo>
                <a:lnTo>
                  <a:pt x="352" y="850"/>
                </a:lnTo>
                <a:lnTo>
                  <a:pt x="329" y="859"/>
                </a:lnTo>
                <a:lnTo>
                  <a:pt x="279" y="1023"/>
                </a:lnTo>
                <a:lnTo>
                  <a:pt x="225" y="862"/>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13355" name="Rectangle 263"/>
          <p:cNvSpPr>
            <a:spLocks noChangeArrowheads="1"/>
          </p:cNvSpPr>
          <p:nvPr/>
        </p:nvSpPr>
        <p:spPr bwMode="auto">
          <a:xfrm>
            <a:off x="1277938" y="8053388"/>
            <a:ext cx="169862"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100" b="1">
                <a:solidFill>
                  <a:srgbClr val="A50021"/>
                </a:solidFill>
                <a:latin typeface="HG丸ｺﾞｼｯｸM-PRO" panose="020F0600000000000000" pitchFamily="50" charset="-128"/>
                <a:ea typeface="HG丸ｺﾞｼｯｸM-PRO" panose="020F0600000000000000" pitchFamily="50" charset="-128"/>
              </a:rPr>
              <a:t>未経験</a:t>
            </a:r>
            <a:endParaRPr lang="ja-JP" altLang="en-US" sz="2400" b="1">
              <a:latin typeface="HG丸ｺﾞｼｯｸM-PRO" panose="020F0600000000000000" pitchFamily="50" charset="-128"/>
              <a:ea typeface="HG丸ｺﾞｼｯｸM-PRO" panose="020F0600000000000000" pitchFamily="50" charset="-128"/>
            </a:endParaRPr>
          </a:p>
        </p:txBody>
      </p:sp>
      <p:grpSp>
        <p:nvGrpSpPr>
          <p:cNvPr id="13356" name="Group 267"/>
          <p:cNvGrpSpPr>
            <a:grpSpLocks/>
          </p:cNvGrpSpPr>
          <p:nvPr/>
        </p:nvGrpSpPr>
        <p:grpSpPr bwMode="auto">
          <a:xfrm>
            <a:off x="779463" y="8802688"/>
            <a:ext cx="920750" cy="630237"/>
            <a:chOff x="639" y="2784"/>
            <a:chExt cx="689" cy="536"/>
          </a:xfrm>
        </p:grpSpPr>
        <p:sp>
          <p:nvSpPr>
            <p:cNvPr id="13377" name="Freeform 268"/>
            <p:cNvSpPr>
              <a:spLocks/>
            </p:cNvSpPr>
            <p:nvPr/>
          </p:nvSpPr>
          <p:spPr bwMode="auto">
            <a:xfrm>
              <a:off x="639" y="3087"/>
              <a:ext cx="237" cy="233"/>
            </a:xfrm>
            <a:custGeom>
              <a:avLst/>
              <a:gdLst>
                <a:gd name="T0" fmla="*/ 0 w 475"/>
                <a:gd name="T1" fmla="*/ 1 h 466"/>
                <a:gd name="T2" fmla="*/ 0 w 475"/>
                <a:gd name="T3" fmla="*/ 1 h 466"/>
                <a:gd name="T4" fmla="*/ 0 w 475"/>
                <a:gd name="T5" fmla="*/ 1 h 466"/>
                <a:gd name="T6" fmla="*/ 0 w 475"/>
                <a:gd name="T7" fmla="*/ 1 h 466"/>
                <a:gd name="T8" fmla="*/ 0 w 475"/>
                <a:gd name="T9" fmla="*/ 1 h 466"/>
                <a:gd name="T10" fmla="*/ 0 w 475"/>
                <a:gd name="T11" fmla="*/ 1 h 466"/>
                <a:gd name="T12" fmla="*/ 0 w 475"/>
                <a:gd name="T13" fmla="*/ 1 h 466"/>
                <a:gd name="T14" fmla="*/ 0 w 475"/>
                <a:gd name="T15" fmla="*/ 1 h 466"/>
                <a:gd name="T16" fmla="*/ 0 w 475"/>
                <a:gd name="T17" fmla="*/ 1 h 466"/>
                <a:gd name="T18" fmla="*/ 0 w 475"/>
                <a:gd name="T19" fmla="*/ 1 h 466"/>
                <a:gd name="T20" fmla="*/ 0 w 475"/>
                <a:gd name="T21" fmla="*/ 1 h 466"/>
                <a:gd name="T22" fmla="*/ 0 w 475"/>
                <a:gd name="T23" fmla="*/ 1 h 466"/>
                <a:gd name="T24" fmla="*/ 0 w 475"/>
                <a:gd name="T25" fmla="*/ 1 h 466"/>
                <a:gd name="T26" fmla="*/ 0 w 475"/>
                <a:gd name="T27" fmla="*/ 1 h 466"/>
                <a:gd name="T28" fmla="*/ 0 w 475"/>
                <a:gd name="T29" fmla="*/ 1 h 466"/>
                <a:gd name="T30" fmla="*/ 0 w 475"/>
                <a:gd name="T31" fmla="*/ 1 h 466"/>
                <a:gd name="T32" fmla="*/ 0 w 475"/>
                <a:gd name="T33" fmla="*/ 1 h 466"/>
                <a:gd name="T34" fmla="*/ 0 w 475"/>
                <a:gd name="T35" fmla="*/ 1 h 466"/>
                <a:gd name="T36" fmla="*/ 0 w 475"/>
                <a:gd name="T37" fmla="*/ 1 h 466"/>
                <a:gd name="T38" fmla="*/ 0 w 475"/>
                <a:gd name="T39" fmla="*/ 1 h 466"/>
                <a:gd name="T40" fmla="*/ 0 w 475"/>
                <a:gd name="T41" fmla="*/ 0 h 466"/>
                <a:gd name="T42" fmla="*/ 0 w 475"/>
                <a:gd name="T43" fmla="*/ 1 h 466"/>
                <a:gd name="T44" fmla="*/ 0 w 475"/>
                <a:gd name="T45" fmla="*/ 1 h 466"/>
                <a:gd name="T46" fmla="*/ 0 w 475"/>
                <a:gd name="T47" fmla="*/ 1 h 466"/>
                <a:gd name="T48" fmla="*/ 0 w 475"/>
                <a:gd name="T49" fmla="*/ 1 h 466"/>
                <a:gd name="T50" fmla="*/ 0 w 475"/>
                <a:gd name="T51" fmla="*/ 1 h 466"/>
                <a:gd name="T52" fmla="*/ 0 w 475"/>
                <a:gd name="T53" fmla="*/ 1 h 466"/>
                <a:gd name="T54" fmla="*/ 0 w 475"/>
                <a:gd name="T55" fmla="*/ 1 h 466"/>
                <a:gd name="T56" fmla="*/ 0 w 475"/>
                <a:gd name="T57" fmla="*/ 1 h 466"/>
                <a:gd name="T58" fmla="*/ 0 w 475"/>
                <a:gd name="T59" fmla="*/ 1 h 466"/>
                <a:gd name="T60" fmla="*/ 0 w 475"/>
                <a:gd name="T61" fmla="*/ 1 h 466"/>
                <a:gd name="T62" fmla="*/ 0 w 475"/>
                <a:gd name="T63" fmla="*/ 1 h 466"/>
                <a:gd name="T64" fmla="*/ 0 w 475"/>
                <a:gd name="T65" fmla="*/ 1 h 466"/>
                <a:gd name="T66" fmla="*/ 0 w 475"/>
                <a:gd name="T67" fmla="*/ 1 h 466"/>
                <a:gd name="T68" fmla="*/ 0 w 475"/>
                <a:gd name="T69" fmla="*/ 1 h 4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75" h="466">
                  <a:moveTo>
                    <a:pt x="65" y="455"/>
                  </a:moveTo>
                  <a:lnTo>
                    <a:pt x="69" y="424"/>
                  </a:lnTo>
                  <a:lnTo>
                    <a:pt x="71" y="401"/>
                  </a:lnTo>
                  <a:lnTo>
                    <a:pt x="72" y="386"/>
                  </a:lnTo>
                  <a:lnTo>
                    <a:pt x="72" y="375"/>
                  </a:lnTo>
                  <a:lnTo>
                    <a:pt x="74" y="369"/>
                  </a:lnTo>
                  <a:lnTo>
                    <a:pt x="74" y="365"/>
                  </a:lnTo>
                  <a:lnTo>
                    <a:pt x="74" y="363"/>
                  </a:lnTo>
                  <a:lnTo>
                    <a:pt x="72" y="361"/>
                  </a:lnTo>
                  <a:lnTo>
                    <a:pt x="69" y="354"/>
                  </a:lnTo>
                  <a:lnTo>
                    <a:pt x="61" y="342"/>
                  </a:lnTo>
                  <a:lnTo>
                    <a:pt x="52" y="329"/>
                  </a:lnTo>
                  <a:lnTo>
                    <a:pt x="48" y="323"/>
                  </a:lnTo>
                  <a:lnTo>
                    <a:pt x="44" y="314"/>
                  </a:lnTo>
                  <a:lnTo>
                    <a:pt x="40" y="303"/>
                  </a:lnTo>
                  <a:lnTo>
                    <a:pt x="35" y="287"/>
                  </a:lnTo>
                  <a:lnTo>
                    <a:pt x="23" y="253"/>
                  </a:lnTo>
                  <a:lnTo>
                    <a:pt x="14" y="213"/>
                  </a:lnTo>
                  <a:lnTo>
                    <a:pt x="4" y="175"/>
                  </a:lnTo>
                  <a:lnTo>
                    <a:pt x="0" y="137"/>
                  </a:lnTo>
                  <a:lnTo>
                    <a:pt x="0" y="122"/>
                  </a:lnTo>
                  <a:lnTo>
                    <a:pt x="2" y="109"/>
                  </a:lnTo>
                  <a:lnTo>
                    <a:pt x="4" y="97"/>
                  </a:lnTo>
                  <a:lnTo>
                    <a:pt x="10" y="88"/>
                  </a:lnTo>
                  <a:lnTo>
                    <a:pt x="17" y="82"/>
                  </a:lnTo>
                  <a:lnTo>
                    <a:pt x="27" y="74"/>
                  </a:lnTo>
                  <a:lnTo>
                    <a:pt x="50" y="61"/>
                  </a:lnTo>
                  <a:lnTo>
                    <a:pt x="76" y="46"/>
                  </a:lnTo>
                  <a:lnTo>
                    <a:pt x="105" y="34"/>
                  </a:lnTo>
                  <a:lnTo>
                    <a:pt x="131" y="23"/>
                  </a:lnTo>
                  <a:lnTo>
                    <a:pt x="154" y="13"/>
                  </a:lnTo>
                  <a:lnTo>
                    <a:pt x="162" y="10"/>
                  </a:lnTo>
                  <a:lnTo>
                    <a:pt x="169" y="8"/>
                  </a:lnTo>
                  <a:lnTo>
                    <a:pt x="173" y="6"/>
                  </a:lnTo>
                  <a:lnTo>
                    <a:pt x="175" y="6"/>
                  </a:lnTo>
                  <a:lnTo>
                    <a:pt x="177" y="6"/>
                  </a:lnTo>
                  <a:lnTo>
                    <a:pt x="181" y="4"/>
                  </a:lnTo>
                  <a:lnTo>
                    <a:pt x="186" y="4"/>
                  </a:lnTo>
                  <a:lnTo>
                    <a:pt x="196" y="2"/>
                  </a:lnTo>
                  <a:lnTo>
                    <a:pt x="219" y="2"/>
                  </a:lnTo>
                  <a:lnTo>
                    <a:pt x="245" y="0"/>
                  </a:lnTo>
                  <a:lnTo>
                    <a:pt x="274" y="0"/>
                  </a:lnTo>
                  <a:lnTo>
                    <a:pt x="300" y="2"/>
                  </a:lnTo>
                  <a:lnTo>
                    <a:pt x="323" y="8"/>
                  </a:lnTo>
                  <a:lnTo>
                    <a:pt x="332" y="12"/>
                  </a:lnTo>
                  <a:lnTo>
                    <a:pt x="340" y="15"/>
                  </a:lnTo>
                  <a:lnTo>
                    <a:pt x="355" y="25"/>
                  </a:lnTo>
                  <a:lnTo>
                    <a:pt x="374" y="31"/>
                  </a:lnTo>
                  <a:lnTo>
                    <a:pt x="395" y="40"/>
                  </a:lnTo>
                  <a:lnTo>
                    <a:pt x="418" y="55"/>
                  </a:lnTo>
                  <a:lnTo>
                    <a:pt x="429" y="63"/>
                  </a:lnTo>
                  <a:lnTo>
                    <a:pt x="439" y="76"/>
                  </a:lnTo>
                  <a:lnTo>
                    <a:pt x="448" y="90"/>
                  </a:lnTo>
                  <a:lnTo>
                    <a:pt x="456" y="107"/>
                  </a:lnTo>
                  <a:lnTo>
                    <a:pt x="463" y="128"/>
                  </a:lnTo>
                  <a:lnTo>
                    <a:pt x="469" y="152"/>
                  </a:lnTo>
                  <a:lnTo>
                    <a:pt x="473" y="179"/>
                  </a:lnTo>
                  <a:lnTo>
                    <a:pt x="475" y="213"/>
                  </a:lnTo>
                  <a:lnTo>
                    <a:pt x="475" y="245"/>
                  </a:lnTo>
                  <a:lnTo>
                    <a:pt x="475" y="278"/>
                  </a:lnTo>
                  <a:lnTo>
                    <a:pt x="475" y="304"/>
                  </a:lnTo>
                  <a:lnTo>
                    <a:pt x="475" y="331"/>
                  </a:lnTo>
                  <a:lnTo>
                    <a:pt x="475" y="354"/>
                  </a:lnTo>
                  <a:lnTo>
                    <a:pt x="473" y="375"/>
                  </a:lnTo>
                  <a:lnTo>
                    <a:pt x="473" y="394"/>
                  </a:lnTo>
                  <a:lnTo>
                    <a:pt x="473" y="409"/>
                  </a:lnTo>
                  <a:lnTo>
                    <a:pt x="471" y="434"/>
                  </a:lnTo>
                  <a:lnTo>
                    <a:pt x="471" y="453"/>
                  </a:lnTo>
                  <a:lnTo>
                    <a:pt x="469" y="462"/>
                  </a:lnTo>
                  <a:lnTo>
                    <a:pt x="469" y="466"/>
                  </a:lnTo>
                  <a:lnTo>
                    <a:pt x="65" y="455"/>
                  </a:lnTo>
                  <a:close/>
                </a:path>
              </a:pathLst>
            </a:custGeom>
            <a:solidFill>
              <a:srgbClr val="457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378" name="Freeform 269"/>
            <p:cNvSpPr>
              <a:spLocks/>
            </p:cNvSpPr>
            <p:nvPr/>
          </p:nvSpPr>
          <p:spPr bwMode="auto">
            <a:xfrm>
              <a:off x="639" y="3087"/>
              <a:ext cx="237" cy="233"/>
            </a:xfrm>
            <a:custGeom>
              <a:avLst/>
              <a:gdLst>
                <a:gd name="T0" fmla="*/ 0 w 475"/>
                <a:gd name="T1" fmla="*/ 1 h 466"/>
                <a:gd name="T2" fmla="*/ 0 w 475"/>
                <a:gd name="T3" fmla="*/ 1 h 466"/>
                <a:gd name="T4" fmla="*/ 0 w 475"/>
                <a:gd name="T5" fmla="*/ 1 h 466"/>
                <a:gd name="T6" fmla="*/ 0 w 475"/>
                <a:gd name="T7" fmla="*/ 1 h 466"/>
                <a:gd name="T8" fmla="*/ 0 w 475"/>
                <a:gd name="T9" fmla="*/ 1 h 466"/>
                <a:gd name="T10" fmla="*/ 0 w 475"/>
                <a:gd name="T11" fmla="*/ 1 h 466"/>
                <a:gd name="T12" fmla="*/ 0 w 475"/>
                <a:gd name="T13" fmla="*/ 1 h 466"/>
                <a:gd name="T14" fmla="*/ 0 w 475"/>
                <a:gd name="T15" fmla="*/ 1 h 466"/>
                <a:gd name="T16" fmla="*/ 0 w 475"/>
                <a:gd name="T17" fmla="*/ 1 h 466"/>
                <a:gd name="T18" fmla="*/ 0 w 475"/>
                <a:gd name="T19" fmla="*/ 1 h 466"/>
                <a:gd name="T20" fmla="*/ 0 w 475"/>
                <a:gd name="T21" fmla="*/ 1 h 466"/>
                <a:gd name="T22" fmla="*/ 0 w 475"/>
                <a:gd name="T23" fmla="*/ 1 h 466"/>
                <a:gd name="T24" fmla="*/ 0 w 475"/>
                <a:gd name="T25" fmla="*/ 1 h 466"/>
                <a:gd name="T26" fmla="*/ 0 w 475"/>
                <a:gd name="T27" fmla="*/ 1 h 466"/>
                <a:gd name="T28" fmla="*/ 0 w 475"/>
                <a:gd name="T29" fmla="*/ 1 h 466"/>
                <a:gd name="T30" fmla="*/ 0 w 475"/>
                <a:gd name="T31" fmla="*/ 1 h 466"/>
                <a:gd name="T32" fmla="*/ 0 w 475"/>
                <a:gd name="T33" fmla="*/ 1 h 466"/>
                <a:gd name="T34" fmla="*/ 0 w 475"/>
                <a:gd name="T35" fmla="*/ 1 h 466"/>
                <a:gd name="T36" fmla="*/ 0 w 475"/>
                <a:gd name="T37" fmla="*/ 1 h 466"/>
                <a:gd name="T38" fmla="*/ 0 w 475"/>
                <a:gd name="T39" fmla="*/ 1 h 466"/>
                <a:gd name="T40" fmla="*/ 0 w 475"/>
                <a:gd name="T41" fmla="*/ 0 h 466"/>
                <a:gd name="T42" fmla="*/ 0 w 475"/>
                <a:gd name="T43" fmla="*/ 1 h 466"/>
                <a:gd name="T44" fmla="*/ 0 w 475"/>
                <a:gd name="T45" fmla="*/ 1 h 466"/>
                <a:gd name="T46" fmla="*/ 0 w 475"/>
                <a:gd name="T47" fmla="*/ 1 h 466"/>
                <a:gd name="T48" fmla="*/ 0 w 475"/>
                <a:gd name="T49" fmla="*/ 1 h 466"/>
                <a:gd name="T50" fmla="*/ 0 w 475"/>
                <a:gd name="T51" fmla="*/ 1 h 466"/>
                <a:gd name="T52" fmla="*/ 0 w 475"/>
                <a:gd name="T53" fmla="*/ 1 h 466"/>
                <a:gd name="T54" fmla="*/ 0 w 475"/>
                <a:gd name="T55" fmla="*/ 1 h 466"/>
                <a:gd name="T56" fmla="*/ 0 w 475"/>
                <a:gd name="T57" fmla="*/ 1 h 466"/>
                <a:gd name="T58" fmla="*/ 0 w 475"/>
                <a:gd name="T59" fmla="*/ 1 h 466"/>
                <a:gd name="T60" fmla="*/ 0 w 475"/>
                <a:gd name="T61" fmla="*/ 1 h 466"/>
                <a:gd name="T62" fmla="*/ 0 w 475"/>
                <a:gd name="T63" fmla="*/ 1 h 466"/>
                <a:gd name="T64" fmla="*/ 0 w 475"/>
                <a:gd name="T65" fmla="*/ 1 h 466"/>
                <a:gd name="T66" fmla="*/ 0 w 475"/>
                <a:gd name="T67" fmla="*/ 1 h 466"/>
                <a:gd name="T68" fmla="*/ 0 w 475"/>
                <a:gd name="T69" fmla="*/ 1 h 4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75" h="466">
                  <a:moveTo>
                    <a:pt x="65" y="455"/>
                  </a:moveTo>
                  <a:lnTo>
                    <a:pt x="69" y="424"/>
                  </a:lnTo>
                  <a:lnTo>
                    <a:pt x="71" y="401"/>
                  </a:lnTo>
                  <a:lnTo>
                    <a:pt x="72" y="386"/>
                  </a:lnTo>
                  <a:lnTo>
                    <a:pt x="72" y="375"/>
                  </a:lnTo>
                  <a:lnTo>
                    <a:pt x="74" y="369"/>
                  </a:lnTo>
                  <a:lnTo>
                    <a:pt x="74" y="365"/>
                  </a:lnTo>
                  <a:lnTo>
                    <a:pt x="74" y="363"/>
                  </a:lnTo>
                  <a:lnTo>
                    <a:pt x="72" y="361"/>
                  </a:lnTo>
                  <a:lnTo>
                    <a:pt x="69" y="354"/>
                  </a:lnTo>
                  <a:lnTo>
                    <a:pt x="61" y="342"/>
                  </a:lnTo>
                  <a:lnTo>
                    <a:pt x="52" y="329"/>
                  </a:lnTo>
                  <a:lnTo>
                    <a:pt x="48" y="323"/>
                  </a:lnTo>
                  <a:lnTo>
                    <a:pt x="44" y="314"/>
                  </a:lnTo>
                  <a:lnTo>
                    <a:pt x="40" y="303"/>
                  </a:lnTo>
                  <a:lnTo>
                    <a:pt x="35" y="287"/>
                  </a:lnTo>
                  <a:lnTo>
                    <a:pt x="23" y="253"/>
                  </a:lnTo>
                  <a:lnTo>
                    <a:pt x="14" y="213"/>
                  </a:lnTo>
                  <a:lnTo>
                    <a:pt x="4" y="175"/>
                  </a:lnTo>
                  <a:lnTo>
                    <a:pt x="0" y="137"/>
                  </a:lnTo>
                  <a:lnTo>
                    <a:pt x="0" y="122"/>
                  </a:lnTo>
                  <a:lnTo>
                    <a:pt x="2" y="109"/>
                  </a:lnTo>
                  <a:lnTo>
                    <a:pt x="4" y="97"/>
                  </a:lnTo>
                  <a:lnTo>
                    <a:pt x="10" y="88"/>
                  </a:lnTo>
                  <a:lnTo>
                    <a:pt x="17" y="82"/>
                  </a:lnTo>
                  <a:lnTo>
                    <a:pt x="27" y="74"/>
                  </a:lnTo>
                  <a:lnTo>
                    <a:pt x="50" y="61"/>
                  </a:lnTo>
                  <a:lnTo>
                    <a:pt x="76" y="46"/>
                  </a:lnTo>
                  <a:lnTo>
                    <a:pt x="105" y="34"/>
                  </a:lnTo>
                  <a:lnTo>
                    <a:pt x="131" y="23"/>
                  </a:lnTo>
                  <a:lnTo>
                    <a:pt x="154" y="13"/>
                  </a:lnTo>
                  <a:lnTo>
                    <a:pt x="162" y="10"/>
                  </a:lnTo>
                  <a:lnTo>
                    <a:pt x="169" y="8"/>
                  </a:lnTo>
                  <a:lnTo>
                    <a:pt x="173" y="6"/>
                  </a:lnTo>
                  <a:lnTo>
                    <a:pt x="175" y="6"/>
                  </a:lnTo>
                  <a:lnTo>
                    <a:pt x="177" y="6"/>
                  </a:lnTo>
                  <a:lnTo>
                    <a:pt x="181" y="4"/>
                  </a:lnTo>
                  <a:lnTo>
                    <a:pt x="186" y="4"/>
                  </a:lnTo>
                  <a:lnTo>
                    <a:pt x="196" y="2"/>
                  </a:lnTo>
                  <a:lnTo>
                    <a:pt x="219" y="2"/>
                  </a:lnTo>
                  <a:lnTo>
                    <a:pt x="245" y="0"/>
                  </a:lnTo>
                  <a:lnTo>
                    <a:pt x="274" y="0"/>
                  </a:lnTo>
                  <a:lnTo>
                    <a:pt x="300" y="2"/>
                  </a:lnTo>
                  <a:lnTo>
                    <a:pt x="323" y="8"/>
                  </a:lnTo>
                  <a:lnTo>
                    <a:pt x="332" y="12"/>
                  </a:lnTo>
                  <a:lnTo>
                    <a:pt x="340" y="15"/>
                  </a:lnTo>
                  <a:lnTo>
                    <a:pt x="355" y="25"/>
                  </a:lnTo>
                  <a:lnTo>
                    <a:pt x="374" y="31"/>
                  </a:lnTo>
                  <a:lnTo>
                    <a:pt x="395" y="40"/>
                  </a:lnTo>
                  <a:lnTo>
                    <a:pt x="418" y="55"/>
                  </a:lnTo>
                  <a:lnTo>
                    <a:pt x="429" y="63"/>
                  </a:lnTo>
                  <a:lnTo>
                    <a:pt x="439" y="76"/>
                  </a:lnTo>
                  <a:lnTo>
                    <a:pt x="448" y="90"/>
                  </a:lnTo>
                  <a:lnTo>
                    <a:pt x="456" y="107"/>
                  </a:lnTo>
                  <a:lnTo>
                    <a:pt x="463" y="128"/>
                  </a:lnTo>
                  <a:lnTo>
                    <a:pt x="469" y="152"/>
                  </a:lnTo>
                  <a:lnTo>
                    <a:pt x="473" y="179"/>
                  </a:lnTo>
                  <a:lnTo>
                    <a:pt x="475" y="213"/>
                  </a:lnTo>
                  <a:lnTo>
                    <a:pt x="475" y="245"/>
                  </a:lnTo>
                  <a:lnTo>
                    <a:pt x="475" y="278"/>
                  </a:lnTo>
                  <a:lnTo>
                    <a:pt x="475" y="304"/>
                  </a:lnTo>
                  <a:lnTo>
                    <a:pt x="475" y="331"/>
                  </a:lnTo>
                  <a:lnTo>
                    <a:pt x="475" y="354"/>
                  </a:lnTo>
                  <a:lnTo>
                    <a:pt x="473" y="375"/>
                  </a:lnTo>
                  <a:lnTo>
                    <a:pt x="473" y="394"/>
                  </a:lnTo>
                  <a:lnTo>
                    <a:pt x="473" y="409"/>
                  </a:lnTo>
                  <a:lnTo>
                    <a:pt x="471" y="434"/>
                  </a:lnTo>
                  <a:lnTo>
                    <a:pt x="471" y="453"/>
                  </a:lnTo>
                  <a:lnTo>
                    <a:pt x="469" y="462"/>
                  </a:lnTo>
                  <a:lnTo>
                    <a:pt x="469" y="466"/>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379" name="Rectangle 270"/>
            <p:cNvSpPr>
              <a:spLocks noChangeArrowheads="1"/>
            </p:cNvSpPr>
            <p:nvPr/>
          </p:nvSpPr>
          <p:spPr bwMode="auto">
            <a:xfrm>
              <a:off x="883" y="2784"/>
              <a:ext cx="445" cy="389"/>
            </a:xfrm>
            <a:prstGeom prst="rect">
              <a:avLst/>
            </a:prstGeom>
            <a:solidFill>
              <a:srgbClr val="CCECF4"/>
            </a:solidFill>
            <a:ln w="3175">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3380" name="Freeform 271"/>
            <p:cNvSpPr>
              <a:spLocks/>
            </p:cNvSpPr>
            <p:nvPr/>
          </p:nvSpPr>
          <p:spPr bwMode="auto">
            <a:xfrm>
              <a:off x="924" y="2814"/>
              <a:ext cx="369" cy="329"/>
            </a:xfrm>
            <a:custGeom>
              <a:avLst/>
              <a:gdLst>
                <a:gd name="T0" fmla="*/ 0 w 738"/>
                <a:gd name="T1" fmla="*/ 0 h 658"/>
                <a:gd name="T2" fmla="*/ 0 w 738"/>
                <a:gd name="T3" fmla="*/ 1 h 658"/>
                <a:gd name="T4" fmla="*/ 1 w 738"/>
                <a:gd name="T5" fmla="*/ 1 h 658"/>
                <a:gd name="T6" fmla="*/ 0 60000 65536"/>
                <a:gd name="T7" fmla="*/ 0 60000 65536"/>
                <a:gd name="T8" fmla="*/ 0 60000 65536"/>
              </a:gdLst>
              <a:ahLst/>
              <a:cxnLst>
                <a:cxn ang="T6">
                  <a:pos x="T0" y="T1"/>
                </a:cxn>
                <a:cxn ang="T7">
                  <a:pos x="T2" y="T3"/>
                </a:cxn>
                <a:cxn ang="T8">
                  <a:pos x="T4" y="T5"/>
                </a:cxn>
              </a:cxnLst>
              <a:rect l="0" t="0" r="r" b="b"/>
              <a:pathLst>
                <a:path w="738" h="658">
                  <a:moveTo>
                    <a:pt x="0" y="0"/>
                  </a:moveTo>
                  <a:lnTo>
                    <a:pt x="0" y="658"/>
                  </a:lnTo>
                  <a:lnTo>
                    <a:pt x="738" y="65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381" name="Line 272"/>
            <p:cNvSpPr>
              <a:spLocks noChangeShapeType="1"/>
            </p:cNvSpPr>
            <p:nvPr/>
          </p:nvSpPr>
          <p:spPr bwMode="auto">
            <a:xfrm flipH="1">
              <a:off x="924" y="3143"/>
              <a:ext cx="369"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382" name="Line 273"/>
            <p:cNvSpPr>
              <a:spLocks noChangeShapeType="1"/>
            </p:cNvSpPr>
            <p:nvPr/>
          </p:nvSpPr>
          <p:spPr bwMode="auto">
            <a:xfrm>
              <a:off x="924" y="3111"/>
              <a:ext cx="369"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383" name="Line 274"/>
            <p:cNvSpPr>
              <a:spLocks noChangeShapeType="1"/>
            </p:cNvSpPr>
            <p:nvPr/>
          </p:nvSpPr>
          <p:spPr bwMode="auto">
            <a:xfrm>
              <a:off x="924" y="3079"/>
              <a:ext cx="369"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384" name="Line 275"/>
            <p:cNvSpPr>
              <a:spLocks noChangeShapeType="1"/>
            </p:cNvSpPr>
            <p:nvPr/>
          </p:nvSpPr>
          <p:spPr bwMode="auto">
            <a:xfrm>
              <a:off x="924" y="3046"/>
              <a:ext cx="369"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385" name="Line 276"/>
            <p:cNvSpPr>
              <a:spLocks noChangeShapeType="1"/>
            </p:cNvSpPr>
            <p:nvPr/>
          </p:nvSpPr>
          <p:spPr bwMode="auto">
            <a:xfrm>
              <a:off x="924" y="3014"/>
              <a:ext cx="369"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386" name="Line 277"/>
            <p:cNvSpPr>
              <a:spLocks noChangeShapeType="1"/>
            </p:cNvSpPr>
            <p:nvPr/>
          </p:nvSpPr>
          <p:spPr bwMode="auto">
            <a:xfrm>
              <a:off x="924" y="2982"/>
              <a:ext cx="369"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387" name="Line 278"/>
            <p:cNvSpPr>
              <a:spLocks noChangeShapeType="1"/>
            </p:cNvSpPr>
            <p:nvPr/>
          </p:nvSpPr>
          <p:spPr bwMode="auto">
            <a:xfrm>
              <a:off x="924" y="2948"/>
              <a:ext cx="369"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388" name="Line 279"/>
            <p:cNvSpPr>
              <a:spLocks noChangeShapeType="1"/>
            </p:cNvSpPr>
            <p:nvPr/>
          </p:nvSpPr>
          <p:spPr bwMode="auto">
            <a:xfrm>
              <a:off x="924" y="2917"/>
              <a:ext cx="369"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389" name="Line 280"/>
            <p:cNvSpPr>
              <a:spLocks noChangeShapeType="1"/>
            </p:cNvSpPr>
            <p:nvPr/>
          </p:nvSpPr>
          <p:spPr bwMode="auto">
            <a:xfrm>
              <a:off x="924" y="2885"/>
              <a:ext cx="369"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390" name="Line 281"/>
            <p:cNvSpPr>
              <a:spLocks noChangeShapeType="1"/>
            </p:cNvSpPr>
            <p:nvPr/>
          </p:nvSpPr>
          <p:spPr bwMode="auto">
            <a:xfrm>
              <a:off x="924" y="2851"/>
              <a:ext cx="369"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391" name="Line 282"/>
            <p:cNvSpPr>
              <a:spLocks noChangeShapeType="1"/>
            </p:cNvSpPr>
            <p:nvPr/>
          </p:nvSpPr>
          <p:spPr bwMode="auto">
            <a:xfrm>
              <a:off x="924" y="2819"/>
              <a:ext cx="369"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392" name="Freeform 283"/>
            <p:cNvSpPr>
              <a:spLocks/>
            </p:cNvSpPr>
            <p:nvPr/>
          </p:nvSpPr>
          <p:spPr bwMode="auto">
            <a:xfrm>
              <a:off x="924" y="2822"/>
              <a:ext cx="323" cy="321"/>
            </a:xfrm>
            <a:custGeom>
              <a:avLst/>
              <a:gdLst>
                <a:gd name="T0" fmla="*/ 0 w 647"/>
                <a:gd name="T1" fmla="*/ 1 h 642"/>
                <a:gd name="T2" fmla="*/ 0 w 647"/>
                <a:gd name="T3" fmla="*/ 1 h 642"/>
                <a:gd name="T4" fmla="*/ 0 w 647"/>
                <a:gd name="T5" fmla="*/ 1 h 642"/>
                <a:gd name="T6" fmla="*/ 0 w 647"/>
                <a:gd name="T7" fmla="*/ 1 h 642"/>
                <a:gd name="T8" fmla="*/ 0 w 647"/>
                <a:gd name="T9" fmla="*/ 1 h 642"/>
                <a:gd name="T10" fmla="*/ 0 w 647"/>
                <a:gd name="T11" fmla="*/ 1 h 642"/>
                <a:gd name="T12" fmla="*/ 0 w 647"/>
                <a:gd name="T13" fmla="*/ 1 h 642"/>
                <a:gd name="T14" fmla="*/ 0 w 647"/>
                <a:gd name="T15" fmla="*/ 1 h 642"/>
                <a:gd name="T16" fmla="*/ 0 w 647"/>
                <a:gd name="T17" fmla="*/ 1 h 642"/>
                <a:gd name="T18" fmla="*/ 0 w 647"/>
                <a:gd name="T19" fmla="*/ 0 h 6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47" h="642">
                  <a:moveTo>
                    <a:pt x="0" y="642"/>
                  </a:moveTo>
                  <a:lnTo>
                    <a:pt x="100" y="540"/>
                  </a:lnTo>
                  <a:lnTo>
                    <a:pt x="176" y="566"/>
                  </a:lnTo>
                  <a:lnTo>
                    <a:pt x="235" y="490"/>
                  </a:lnTo>
                  <a:lnTo>
                    <a:pt x="290" y="528"/>
                  </a:lnTo>
                  <a:lnTo>
                    <a:pt x="404" y="226"/>
                  </a:lnTo>
                  <a:lnTo>
                    <a:pt x="436" y="296"/>
                  </a:lnTo>
                  <a:lnTo>
                    <a:pt x="501" y="194"/>
                  </a:lnTo>
                  <a:lnTo>
                    <a:pt x="527" y="260"/>
                  </a:lnTo>
                  <a:lnTo>
                    <a:pt x="647" y="0"/>
                  </a:lnTo>
                </a:path>
              </a:pathLst>
            </a:custGeom>
            <a:noFill/>
            <a:ln w="17463">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393" name="Freeform 284"/>
            <p:cNvSpPr>
              <a:spLocks/>
            </p:cNvSpPr>
            <p:nvPr/>
          </p:nvSpPr>
          <p:spPr bwMode="auto">
            <a:xfrm>
              <a:off x="867" y="2819"/>
              <a:ext cx="372" cy="273"/>
            </a:xfrm>
            <a:custGeom>
              <a:avLst/>
              <a:gdLst>
                <a:gd name="T0" fmla="*/ 1 w 744"/>
                <a:gd name="T1" fmla="*/ 1 h 546"/>
                <a:gd name="T2" fmla="*/ 1 w 744"/>
                <a:gd name="T3" fmla="*/ 1 h 546"/>
                <a:gd name="T4" fmla="*/ 1 w 744"/>
                <a:gd name="T5" fmla="*/ 0 h 546"/>
                <a:gd name="T6" fmla="*/ 0 w 744"/>
                <a:gd name="T7" fmla="*/ 1 h 546"/>
                <a:gd name="T8" fmla="*/ 1 w 744"/>
                <a:gd name="T9" fmla="*/ 1 h 5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4" h="546">
                  <a:moveTo>
                    <a:pt x="42" y="546"/>
                  </a:moveTo>
                  <a:lnTo>
                    <a:pt x="744" y="6"/>
                  </a:lnTo>
                  <a:lnTo>
                    <a:pt x="723" y="0"/>
                  </a:lnTo>
                  <a:lnTo>
                    <a:pt x="0" y="542"/>
                  </a:lnTo>
                  <a:lnTo>
                    <a:pt x="42" y="546"/>
                  </a:lnTo>
                  <a:close/>
                </a:path>
              </a:pathLst>
            </a:custGeom>
            <a:solidFill>
              <a:srgbClr val="FFFF00"/>
            </a:solidFill>
            <a:ln w="6350">
              <a:solidFill>
                <a:srgbClr val="000000"/>
              </a:solidFill>
              <a:prstDash val="solid"/>
              <a:round/>
              <a:headEnd/>
              <a:tailEnd/>
            </a:ln>
          </p:spPr>
          <p:txBody>
            <a:bodyPr/>
            <a:lstStyle/>
            <a:p>
              <a:endParaRPr lang="ja-JP" altLang="en-US"/>
            </a:p>
          </p:txBody>
        </p:sp>
        <p:sp>
          <p:nvSpPr>
            <p:cNvPr id="13394" name="Freeform 285"/>
            <p:cNvSpPr>
              <a:spLocks noEditPoints="1"/>
            </p:cNvSpPr>
            <p:nvPr/>
          </p:nvSpPr>
          <p:spPr bwMode="auto">
            <a:xfrm>
              <a:off x="941" y="3222"/>
              <a:ext cx="72" cy="71"/>
            </a:xfrm>
            <a:custGeom>
              <a:avLst/>
              <a:gdLst>
                <a:gd name="T0" fmla="*/ 1 w 144"/>
                <a:gd name="T1" fmla="*/ 0 h 143"/>
                <a:gd name="T2" fmla="*/ 1 w 144"/>
                <a:gd name="T3" fmla="*/ 0 h 143"/>
                <a:gd name="T4" fmla="*/ 1 w 144"/>
                <a:gd name="T5" fmla="*/ 0 h 143"/>
                <a:gd name="T6" fmla="*/ 1 w 144"/>
                <a:gd name="T7" fmla="*/ 0 h 143"/>
                <a:gd name="T8" fmla="*/ 0 w 144"/>
                <a:gd name="T9" fmla="*/ 0 h 143"/>
                <a:gd name="T10" fmla="*/ 0 w 144"/>
                <a:gd name="T11" fmla="*/ 0 h 143"/>
                <a:gd name="T12" fmla="*/ 0 w 144"/>
                <a:gd name="T13" fmla="*/ 0 h 143"/>
                <a:gd name="T14" fmla="*/ 1 w 144"/>
                <a:gd name="T15" fmla="*/ 0 h 143"/>
                <a:gd name="T16" fmla="*/ 1 w 144"/>
                <a:gd name="T17" fmla="*/ 0 h 143"/>
                <a:gd name="T18" fmla="*/ 1 w 144"/>
                <a:gd name="T19" fmla="*/ 0 h 143"/>
                <a:gd name="T20" fmla="*/ 1 w 144"/>
                <a:gd name="T21" fmla="*/ 0 h 143"/>
                <a:gd name="T22" fmla="*/ 1 w 144"/>
                <a:gd name="T23" fmla="*/ 0 h 143"/>
                <a:gd name="T24" fmla="*/ 1 w 144"/>
                <a:gd name="T25" fmla="*/ 0 h 143"/>
                <a:gd name="T26" fmla="*/ 1 w 144"/>
                <a:gd name="T27" fmla="*/ 0 h 143"/>
                <a:gd name="T28" fmla="*/ 1 w 144"/>
                <a:gd name="T29" fmla="*/ 0 h 143"/>
                <a:gd name="T30" fmla="*/ 1 w 144"/>
                <a:gd name="T31" fmla="*/ 0 h 143"/>
                <a:gd name="T32" fmla="*/ 1 w 144"/>
                <a:gd name="T33" fmla="*/ 0 h 143"/>
                <a:gd name="T34" fmla="*/ 1 w 144"/>
                <a:gd name="T35" fmla="*/ 0 h 143"/>
                <a:gd name="T36" fmla="*/ 1 w 144"/>
                <a:gd name="T37" fmla="*/ 0 h 143"/>
                <a:gd name="T38" fmla="*/ 1 w 144"/>
                <a:gd name="T39" fmla="*/ 0 h 143"/>
                <a:gd name="T40" fmla="*/ 1 w 144"/>
                <a:gd name="T41" fmla="*/ 0 h 143"/>
                <a:gd name="T42" fmla="*/ 1 w 144"/>
                <a:gd name="T43" fmla="*/ 0 h 143"/>
                <a:gd name="T44" fmla="*/ 1 w 144"/>
                <a:gd name="T45" fmla="*/ 0 h 143"/>
                <a:gd name="T46" fmla="*/ 1 w 144"/>
                <a:gd name="T47" fmla="*/ 0 h 143"/>
                <a:gd name="T48" fmla="*/ 1 w 144"/>
                <a:gd name="T49" fmla="*/ 0 h 143"/>
                <a:gd name="T50" fmla="*/ 1 w 144"/>
                <a:gd name="T51" fmla="*/ 0 h 143"/>
                <a:gd name="T52" fmla="*/ 1 w 144"/>
                <a:gd name="T53" fmla="*/ 0 h 143"/>
                <a:gd name="T54" fmla="*/ 1 w 144"/>
                <a:gd name="T55" fmla="*/ 0 h 143"/>
                <a:gd name="T56" fmla="*/ 1 w 144"/>
                <a:gd name="T57" fmla="*/ 0 h 143"/>
                <a:gd name="T58" fmla="*/ 1 w 144"/>
                <a:gd name="T59" fmla="*/ 0 h 143"/>
                <a:gd name="T60" fmla="*/ 1 w 144"/>
                <a:gd name="T61" fmla="*/ 0 h 143"/>
                <a:gd name="T62" fmla="*/ 1 w 144"/>
                <a:gd name="T63" fmla="*/ 0 h 143"/>
                <a:gd name="T64" fmla="*/ 1 w 144"/>
                <a:gd name="T65" fmla="*/ 0 h 143"/>
                <a:gd name="T66" fmla="*/ 1 w 144"/>
                <a:gd name="T67" fmla="*/ 0 h 143"/>
                <a:gd name="T68" fmla="*/ 1 w 144"/>
                <a:gd name="T69" fmla="*/ 0 h 143"/>
                <a:gd name="T70" fmla="*/ 1 w 144"/>
                <a:gd name="T71" fmla="*/ 0 h 14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4" h="143">
                  <a:moveTo>
                    <a:pt x="11" y="129"/>
                  </a:moveTo>
                  <a:lnTo>
                    <a:pt x="32" y="124"/>
                  </a:lnTo>
                  <a:lnTo>
                    <a:pt x="47" y="110"/>
                  </a:lnTo>
                  <a:lnTo>
                    <a:pt x="57" y="93"/>
                  </a:lnTo>
                  <a:lnTo>
                    <a:pt x="59" y="71"/>
                  </a:lnTo>
                  <a:lnTo>
                    <a:pt x="49" y="71"/>
                  </a:lnTo>
                  <a:lnTo>
                    <a:pt x="44" y="71"/>
                  </a:lnTo>
                  <a:lnTo>
                    <a:pt x="42" y="71"/>
                  </a:lnTo>
                  <a:lnTo>
                    <a:pt x="0" y="72"/>
                  </a:lnTo>
                  <a:lnTo>
                    <a:pt x="0" y="63"/>
                  </a:lnTo>
                  <a:lnTo>
                    <a:pt x="0" y="57"/>
                  </a:lnTo>
                  <a:lnTo>
                    <a:pt x="0" y="55"/>
                  </a:lnTo>
                  <a:lnTo>
                    <a:pt x="42" y="57"/>
                  </a:lnTo>
                  <a:lnTo>
                    <a:pt x="57" y="57"/>
                  </a:lnTo>
                  <a:lnTo>
                    <a:pt x="66" y="57"/>
                  </a:lnTo>
                  <a:lnTo>
                    <a:pt x="74" y="57"/>
                  </a:lnTo>
                  <a:lnTo>
                    <a:pt x="80" y="57"/>
                  </a:lnTo>
                  <a:lnTo>
                    <a:pt x="83" y="57"/>
                  </a:lnTo>
                  <a:lnTo>
                    <a:pt x="127" y="55"/>
                  </a:lnTo>
                  <a:lnTo>
                    <a:pt x="127" y="65"/>
                  </a:lnTo>
                  <a:lnTo>
                    <a:pt x="127" y="69"/>
                  </a:lnTo>
                  <a:lnTo>
                    <a:pt x="127" y="72"/>
                  </a:lnTo>
                  <a:lnTo>
                    <a:pt x="83" y="71"/>
                  </a:lnTo>
                  <a:lnTo>
                    <a:pt x="80" y="71"/>
                  </a:lnTo>
                  <a:lnTo>
                    <a:pt x="76" y="71"/>
                  </a:lnTo>
                  <a:lnTo>
                    <a:pt x="72" y="95"/>
                  </a:lnTo>
                  <a:lnTo>
                    <a:pt x="63" y="118"/>
                  </a:lnTo>
                  <a:lnTo>
                    <a:pt x="47" y="133"/>
                  </a:lnTo>
                  <a:lnTo>
                    <a:pt x="25" y="143"/>
                  </a:lnTo>
                  <a:lnTo>
                    <a:pt x="11" y="129"/>
                  </a:lnTo>
                  <a:close/>
                  <a:moveTo>
                    <a:pt x="23" y="15"/>
                  </a:moveTo>
                  <a:lnTo>
                    <a:pt x="49" y="15"/>
                  </a:lnTo>
                  <a:lnTo>
                    <a:pt x="59" y="15"/>
                  </a:lnTo>
                  <a:lnTo>
                    <a:pt x="64" y="15"/>
                  </a:lnTo>
                  <a:lnTo>
                    <a:pt x="74" y="15"/>
                  </a:lnTo>
                  <a:lnTo>
                    <a:pt x="76" y="15"/>
                  </a:lnTo>
                  <a:lnTo>
                    <a:pt x="104" y="15"/>
                  </a:lnTo>
                  <a:lnTo>
                    <a:pt x="104" y="25"/>
                  </a:lnTo>
                  <a:lnTo>
                    <a:pt x="104" y="29"/>
                  </a:lnTo>
                  <a:lnTo>
                    <a:pt x="104" y="33"/>
                  </a:lnTo>
                  <a:lnTo>
                    <a:pt x="76" y="31"/>
                  </a:lnTo>
                  <a:lnTo>
                    <a:pt x="68" y="31"/>
                  </a:lnTo>
                  <a:lnTo>
                    <a:pt x="61" y="31"/>
                  </a:lnTo>
                  <a:lnTo>
                    <a:pt x="53" y="31"/>
                  </a:lnTo>
                  <a:lnTo>
                    <a:pt x="51" y="31"/>
                  </a:lnTo>
                  <a:lnTo>
                    <a:pt x="49" y="31"/>
                  </a:lnTo>
                  <a:lnTo>
                    <a:pt x="23" y="33"/>
                  </a:lnTo>
                  <a:lnTo>
                    <a:pt x="23" y="15"/>
                  </a:lnTo>
                  <a:close/>
                  <a:moveTo>
                    <a:pt x="118" y="21"/>
                  </a:moveTo>
                  <a:lnTo>
                    <a:pt x="129" y="27"/>
                  </a:lnTo>
                  <a:lnTo>
                    <a:pt x="137" y="34"/>
                  </a:lnTo>
                  <a:lnTo>
                    <a:pt x="135" y="38"/>
                  </a:lnTo>
                  <a:lnTo>
                    <a:pt x="133" y="42"/>
                  </a:lnTo>
                  <a:lnTo>
                    <a:pt x="123" y="36"/>
                  </a:lnTo>
                  <a:lnTo>
                    <a:pt x="112" y="29"/>
                  </a:lnTo>
                  <a:lnTo>
                    <a:pt x="118" y="21"/>
                  </a:lnTo>
                  <a:close/>
                  <a:moveTo>
                    <a:pt x="125" y="0"/>
                  </a:moveTo>
                  <a:lnTo>
                    <a:pt x="135" y="4"/>
                  </a:lnTo>
                  <a:lnTo>
                    <a:pt x="144" y="12"/>
                  </a:lnTo>
                  <a:lnTo>
                    <a:pt x="140" y="17"/>
                  </a:lnTo>
                  <a:lnTo>
                    <a:pt x="140" y="19"/>
                  </a:lnTo>
                  <a:lnTo>
                    <a:pt x="138" y="21"/>
                  </a:lnTo>
                  <a:lnTo>
                    <a:pt x="131" y="15"/>
                  </a:lnTo>
                  <a:lnTo>
                    <a:pt x="119" y="10"/>
                  </a:lnTo>
                  <a:lnTo>
                    <a:pt x="125"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395" name="Freeform 286"/>
            <p:cNvSpPr>
              <a:spLocks/>
            </p:cNvSpPr>
            <p:nvPr/>
          </p:nvSpPr>
          <p:spPr bwMode="auto">
            <a:xfrm>
              <a:off x="1026" y="3257"/>
              <a:ext cx="60" cy="10"/>
            </a:xfrm>
            <a:custGeom>
              <a:avLst/>
              <a:gdLst>
                <a:gd name="T0" fmla="*/ 1 w 119"/>
                <a:gd name="T1" fmla="*/ 1 h 19"/>
                <a:gd name="T2" fmla="*/ 1 w 119"/>
                <a:gd name="T3" fmla="*/ 1 h 19"/>
                <a:gd name="T4" fmla="*/ 1 w 119"/>
                <a:gd name="T5" fmla="*/ 1 h 19"/>
                <a:gd name="T6" fmla="*/ 1 w 119"/>
                <a:gd name="T7" fmla="*/ 1 h 19"/>
                <a:gd name="T8" fmla="*/ 1 w 119"/>
                <a:gd name="T9" fmla="*/ 1 h 19"/>
                <a:gd name="T10" fmla="*/ 1 w 119"/>
                <a:gd name="T11" fmla="*/ 1 h 19"/>
                <a:gd name="T12" fmla="*/ 1 w 119"/>
                <a:gd name="T13" fmla="*/ 1 h 19"/>
                <a:gd name="T14" fmla="*/ 1 w 119"/>
                <a:gd name="T15" fmla="*/ 1 h 19"/>
                <a:gd name="T16" fmla="*/ 0 w 119"/>
                <a:gd name="T17" fmla="*/ 1 h 19"/>
                <a:gd name="T18" fmla="*/ 0 w 119"/>
                <a:gd name="T19" fmla="*/ 1 h 19"/>
                <a:gd name="T20" fmla="*/ 0 w 119"/>
                <a:gd name="T21" fmla="*/ 1 h 19"/>
                <a:gd name="T22" fmla="*/ 0 w 119"/>
                <a:gd name="T23" fmla="*/ 0 h 19"/>
                <a:gd name="T24" fmla="*/ 0 w 119"/>
                <a:gd name="T25" fmla="*/ 0 h 19"/>
                <a:gd name="T26" fmla="*/ 1 w 119"/>
                <a:gd name="T27" fmla="*/ 1 h 19"/>
                <a:gd name="T28" fmla="*/ 1 w 119"/>
                <a:gd name="T29" fmla="*/ 1 h 19"/>
                <a:gd name="T30" fmla="*/ 1 w 119"/>
                <a:gd name="T31" fmla="*/ 1 h 19"/>
                <a:gd name="T32" fmla="*/ 1 w 119"/>
                <a:gd name="T33" fmla="*/ 1 h 19"/>
                <a:gd name="T34" fmla="*/ 1 w 119"/>
                <a:gd name="T35" fmla="*/ 1 h 19"/>
                <a:gd name="T36" fmla="*/ 1 w 119"/>
                <a:gd name="T37" fmla="*/ 1 h 19"/>
                <a:gd name="T38" fmla="*/ 1 w 119"/>
                <a:gd name="T39" fmla="*/ 1 h 19"/>
                <a:gd name="T40" fmla="*/ 1 w 119"/>
                <a:gd name="T41" fmla="*/ 0 h 19"/>
                <a:gd name="T42" fmla="*/ 1 w 119"/>
                <a:gd name="T43" fmla="*/ 1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9" h="19">
                  <a:moveTo>
                    <a:pt x="119" y="19"/>
                  </a:moveTo>
                  <a:lnTo>
                    <a:pt x="79" y="15"/>
                  </a:lnTo>
                  <a:lnTo>
                    <a:pt x="66" y="15"/>
                  </a:lnTo>
                  <a:lnTo>
                    <a:pt x="55" y="15"/>
                  </a:lnTo>
                  <a:lnTo>
                    <a:pt x="49" y="15"/>
                  </a:lnTo>
                  <a:lnTo>
                    <a:pt x="45" y="15"/>
                  </a:lnTo>
                  <a:lnTo>
                    <a:pt x="40" y="15"/>
                  </a:lnTo>
                  <a:lnTo>
                    <a:pt x="0" y="19"/>
                  </a:lnTo>
                  <a:lnTo>
                    <a:pt x="0" y="7"/>
                  </a:lnTo>
                  <a:lnTo>
                    <a:pt x="0" y="1"/>
                  </a:lnTo>
                  <a:lnTo>
                    <a:pt x="0" y="0"/>
                  </a:lnTo>
                  <a:lnTo>
                    <a:pt x="40" y="1"/>
                  </a:lnTo>
                  <a:lnTo>
                    <a:pt x="51" y="1"/>
                  </a:lnTo>
                  <a:lnTo>
                    <a:pt x="62" y="1"/>
                  </a:lnTo>
                  <a:lnTo>
                    <a:pt x="70" y="1"/>
                  </a:lnTo>
                  <a:lnTo>
                    <a:pt x="74" y="1"/>
                  </a:lnTo>
                  <a:lnTo>
                    <a:pt x="78" y="1"/>
                  </a:lnTo>
                  <a:lnTo>
                    <a:pt x="79" y="1"/>
                  </a:lnTo>
                  <a:lnTo>
                    <a:pt x="119" y="0"/>
                  </a:lnTo>
                  <a:lnTo>
                    <a:pt x="119" y="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396" name="Freeform 287"/>
            <p:cNvSpPr>
              <a:spLocks/>
            </p:cNvSpPr>
            <p:nvPr/>
          </p:nvSpPr>
          <p:spPr bwMode="auto">
            <a:xfrm>
              <a:off x="1107" y="3228"/>
              <a:ext cx="59" cy="68"/>
            </a:xfrm>
            <a:custGeom>
              <a:avLst/>
              <a:gdLst>
                <a:gd name="T0" fmla="*/ 1 w 118"/>
                <a:gd name="T1" fmla="*/ 0 h 137"/>
                <a:gd name="T2" fmla="*/ 1 w 118"/>
                <a:gd name="T3" fmla="*/ 0 h 137"/>
                <a:gd name="T4" fmla="*/ 1 w 118"/>
                <a:gd name="T5" fmla="*/ 0 h 137"/>
                <a:gd name="T6" fmla="*/ 1 w 118"/>
                <a:gd name="T7" fmla="*/ 0 h 137"/>
                <a:gd name="T8" fmla="*/ 1 w 118"/>
                <a:gd name="T9" fmla="*/ 0 h 137"/>
                <a:gd name="T10" fmla="*/ 1 w 118"/>
                <a:gd name="T11" fmla="*/ 0 h 137"/>
                <a:gd name="T12" fmla="*/ 1 w 118"/>
                <a:gd name="T13" fmla="*/ 0 h 137"/>
                <a:gd name="T14" fmla="*/ 1 w 118"/>
                <a:gd name="T15" fmla="*/ 0 h 137"/>
                <a:gd name="T16" fmla="*/ 1 w 118"/>
                <a:gd name="T17" fmla="*/ 0 h 137"/>
                <a:gd name="T18" fmla="*/ 1 w 118"/>
                <a:gd name="T19" fmla="*/ 0 h 137"/>
                <a:gd name="T20" fmla="*/ 1 w 118"/>
                <a:gd name="T21" fmla="*/ 0 h 137"/>
                <a:gd name="T22" fmla="*/ 1 w 118"/>
                <a:gd name="T23" fmla="*/ 0 h 137"/>
                <a:gd name="T24" fmla="*/ 1 w 118"/>
                <a:gd name="T25" fmla="*/ 0 h 137"/>
                <a:gd name="T26" fmla="*/ 1 w 118"/>
                <a:gd name="T27" fmla="*/ 0 h 137"/>
                <a:gd name="T28" fmla="*/ 1 w 118"/>
                <a:gd name="T29" fmla="*/ 0 h 137"/>
                <a:gd name="T30" fmla="*/ 1 w 118"/>
                <a:gd name="T31" fmla="*/ 0 h 137"/>
                <a:gd name="T32" fmla="*/ 1 w 118"/>
                <a:gd name="T33" fmla="*/ 0 h 137"/>
                <a:gd name="T34" fmla="*/ 1 w 118"/>
                <a:gd name="T35" fmla="*/ 0 h 137"/>
                <a:gd name="T36" fmla="*/ 1 w 118"/>
                <a:gd name="T37" fmla="*/ 0 h 137"/>
                <a:gd name="T38" fmla="*/ 1 w 118"/>
                <a:gd name="T39" fmla="*/ 0 h 137"/>
                <a:gd name="T40" fmla="*/ 1 w 118"/>
                <a:gd name="T41" fmla="*/ 0 h 137"/>
                <a:gd name="T42" fmla="*/ 1 w 118"/>
                <a:gd name="T43" fmla="*/ 0 h 137"/>
                <a:gd name="T44" fmla="*/ 1 w 118"/>
                <a:gd name="T45" fmla="*/ 0 h 137"/>
                <a:gd name="T46" fmla="*/ 1 w 118"/>
                <a:gd name="T47" fmla="*/ 0 h 137"/>
                <a:gd name="T48" fmla="*/ 1 w 118"/>
                <a:gd name="T49" fmla="*/ 0 h 137"/>
                <a:gd name="T50" fmla="*/ 1 w 118"/>
                <a:gd name="T51" fmla="*/ 0 h 137"/>
                <a:gd name="T52" fmla="*/ 1 w 118"/>
                <a:gd name="T53" fmla="*/ 0 h 137"/>
                <a:gd name="T54" fmla="*/ 1 w 118"/>
                <a:gd name="T55" fmla="*/ 0 h 137"/>
                <a:gd name="T56" fmla="*/ 1 w 118"/>
                <a:gd name="T57" fmla="*/ 0 h 137"/>
                <a:gd name="T58" fmla="*/ 1 w 118"/>
                <a:gd name="T59" fmla="*/ 0 h 137"/>
                <a:gd name="T60" fmla="*/ 1 w 118"/>
                <a:gd name="T61" fmla="*/ 0 h 137"/>
                <a:gd name="T62" fmla="*/ 1 w 118"/>
                <a:gd name="T63" fmla="*/ 0 h 13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8" h="137">
                  <a:moveTo>
                    <a:pt x="0" y="64"/>
                  </a:moveTo>
                  <a:lnTo>
                    <a:pt x="17" y="53"/>
                  </a:lnTo>
                  <a:lnTo>
                    <a:pt x="30" y="36"/>
                  </a:lnTo>
                  <a:lnTo>
                    <a:pt x="42" y="19"/>
                  </a:lnTo>
                  <a:lnTo>
                    <a:pt x="49" y="0"/>
                  </a:lnTo>
                  <a:lnTo>
                    <a:pt x="59" y="3"/>
                  </a:lnTo>
                  <a:lnTo>
                    <a:pt x="65" y="5"/>
                  </a:lnTo>
                  <a:lnTo>
                    <a:pt x="66" y="7"/>
                  </a:lnTo>
                  <a:lnTo>
                    <a:pt x="68" y="9"/>
                  </a:lnTo>
                  <a:lnTo>
                    <a:pt x="68" y="11"/>
                  </a:lnTo>
                  <a:lnTo>
                    <a:pt x="63" y="13"/>
                  </a:lnTo>
                  <a:lnTo>
                    <a:pt x="55" y="26"/>
                  </a:lnTo>
                  <a:lnTo>
                    <a:pt x="66" y="26"/>
                  </a:lnTo>
                  <a:lnTo>
                    <a:pt x="72" y="26"/>
                  </a:lnTo>
                  <a:lnTo>
                    <a:pt x="74" y="26"/>
                  </a:lnTo>
                  <a:lnTo>
                    <a:pt x="89" y="26"/>
                  </a:lnTo>
                  <a:lnTo>
                    <a:pt x="104" y="21"/>
                  </a:lnTo>
                  <a:lnTo>
                    <a:pt x="112" y="28"/>
                  </a:lnTo>
                  <a:lnTo>
                    <a:pt x="116" y="32"/>
                  </a:lnTo>
                  <a:lnTo>
                    <a:pt x="118" y="32"/>
                  </a:lnTo>
                  <a:lnTo>
                    <a:pt x="112" y="38"/>
                  </a:lnTo>
                  <a:lnTo>
                    <a:pt x="110" y="41"/>
                  </a:lnTo>
                  <a:lnTo>
                    <a:pt x="101" y="62"/>
                  </a:lnTo>
                  <a:lnTo>
                    <a:pt x="93" y="81"/>
                  </a:lnTo>
                  <a:lnTo>
                    <a:pt x="101" y="87"/>
                  </a:lnTo>
                  <a:lnTo>
                    <a:pt x="108" y="93"/>
                  </a:lnTo>
                  <a:lnTo>
                    <a:pt x="101" y="100"/>
                  </a:lnTo>
                  <a:lnTo>
                    <a:pt x="99" y="104"/>
                  </a:lnTo>
                  <a:lnTo>
                    <a:pt x="97" y="106"/>
                  </a:lnTo>
                  <a:lnTo>
                    <a:pt x="85" y="95"/>
                  </a:lnTo>
                  <a:lnTo>
                    <a:pt x="68" y="112"/>
                  </a:lnTo>
                  <a:lnTo>
                    <a:pt x="51" y="123"/>
                  </a:lnTo>
                  <a:lnTo>
                    <a:pt x="36" y="131"/>
                  </a:lnTo>
                  <a:lnTo>
                    <a:pt x="25" y="137"/>
                  </a:lnTo>
                  <a:lnTo>
                    <a:pt x="17" y="129"/>
                  </a:lnTo>
                  <a:lnTo>
                    <a:pt x="13" y="125"/>
                  </a:lnTo>
                  <a:lnTo>
                    <a:pt x="11" y="123"/>
                  </a:lnTo>
                  <a:lnTo>
                    <a:pt x="30" y="117"/>
                  </a:lnTo>
                  <a:lnTo>
                    <a:pt x="46" y="110"/>
                  </a:lnTo>
                  <a:lnTo>
                    <a:pt x="61" y="98"/>
                  </a:lnTo>
                  <a:lnTo>
                    <a:pt x="72" y="85"/>
                  </a:lnTo>
                  <a:lnTo>
                    <a:pt x="53" y="76"/>
                  </a:lnTo>
                  <a:lnTo>
                    <a:pt x="40" y="70"/>
                  </a:lnTo>
                  <a:lnTo>
                    <a:pt x="46" y="64"/>
                  </a:lnTo>
                  <a:lnTo>
                    <a:pt x="47" y="60"/>
                  </a:lnTo>
                  <a:lnTo>
                    <a:pt x="49" y="60"/>
                  </a:lnTo>
                  <a:lnTo>
                    <a:pt x="57" y="62"/>
                  </a:lnTo>
                  <a:lnTo>
                    <a:pt x="66" y="66"/>
                  </a:lnTo>
                  <a:lnTo>
                    <a:pt x="74" y="70"/>
                  </a:lnTo>
                  <a:lnTo>
                    <a:pt x="80" y="74"/>
                  </a:lnTo>
                  <a:lnTo>
                    <a:pt x="87" y="57"/>
                  </a:lnTo>
                  <a:lnTo>
                    <a:pt x="93" y="38"/>
                  </a:lnTo>
                  <a:lnTo>
                    <a:pt x="78" y="38"/>
                  </a:lnTo>
                  <a:lnTo>
                    <a:pt x="66" y="38"/>
                  </a:lnTo>
                  <a:lnTo>
                    <a:pt x="59" y="38"/>
                  </a:lnTo>
                  <a:lnTo>
                    <a:pt x="53" y="38"/>
                  </a:lnTo>
                  <a:lnTo>
                    <a:pt x="47" y="38"/>
                  </a:lnTo>
                  <a:lnTo>
                    <a:pt x="34" y="57"/>
                  </a:lnTo>
                  <a:lnTo>
                    <a:pt x="15" y="74"/>
                  </a:lnTo>
                  <a:lnTo>
                    <a:pt x="0" y="6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397" name="Freeform 288"/>
            <p:cNvSpPr>
              <a:spLocks noEditPoints="1"/>
            </p:cNvSpPr>
            <p:nvPr/>
          </p:nvSpPr>
          <p:spPr bwMode="auto">
            <a:xfrm>
              <a:off x="1178" y="3228"/>
              <a:ext cx="75" cy="69"/>
            </a:xfrm>
            <a:custGeom>
              <a:avLst/>
              <a:gdLst>
                <a:gd name="T0" fmla="*/ 1 w 150"/>
                <a:gd name="T1" fmla="*/ 0 h 138"/>
                <a:gd name="T2" fmla="*/ 1 w 150"/>
                <a:gd name="T3" fmla="*/ 1 h 138"/>
                <a:gd name="T4" fmla="*/ 1 w 150"/>
                <a:gd name="T5" fmla="*/ 1 h 138"/>
                <a:gd name="T6" fmla="*/ 1 w 150"/>
                <a:gd name="T7" fmla="*/ 1 h 138"/>
                <a:gd name="T8" fmla="*/ 1 w 150"/>
                <a:gd name="T9" fmla="*/ 1 h 138"/>
                <a:gd name="T10" fmla="*/ 1 w 150"/>
                <a:gd name="T11" fmla="*/ 1 h 138"/>
                <a:gd name="T12" fmla="*/ 1 w 150"/>
                <a:gd name="T13" fmla="*/ 1 h 138"/>
                <a:gd name="T14" fmla="*/ 1 w 150"/>
                <a:gd name="T15" fmla="*/ 1 h 138"/>
                <a:gd name="T16" fmla="*/ 1 w 150"/>
                <a:gd name="T17" fmla="*/ 1 h 138"/>
                <a:gd name="T18" fmla="*/ 1 w 150"/>
                <a:gd name="T19" fmla="*/ 1 h 138"/>
                <a:gd name="T20" fmla="*/ 1 w 150"/>
                <a:gd name="T21" fmla="*/ 1 h 138"/>
                <a:gd name="T22" fmla="*/ 1 w 150"/>
                <a:gd name="T23" fmla="*/ 1 h 138"/>
                <a:gd name="T24" fmla="*/ 1 w 150"/>
                <a:gd name="T25" fmla="*/ 1 h 138"/>
                <a:gd name="T26" fmla="*/ 1 w 150"/>
                <a:gd name="T27" fmla="*/ 1 h 138"/>
                <a:gd name="T28" fmla="*/ 1 w 150"/>
                <a:gd name="T29" fmla="*/ 1 h 138"/>
                <a:gd name="T30" fmla="*/ 1 w 150"/>
                <a:gd name="T31" fmla="*/ 1 h 138"/>
                <a:gd name="T32" fmla="*/ 1 w 150"/>
                <a:gd name="T33" fmla="*/ 1 h 138"/>
                <a:gd name="T34" fmla="*/ 1 w 150"/>
                <a:gd name="T35" fmla="*/ 1 h 138"/>
                <a:gd name="T36" fmla="*/ 1 w 150"/>
                <a:gd name="T37" fmla="*/ 1 h 138"/>
                <a:gd name="T38" fmla="*/ 1 w 150"/>
                <a:gd name="T39" fmla="*/ 1 h 138"/>
                <a:gd name="T40" fmla="*/ 1 w 150"/>
                <a:gd name="T41" fmla="*/ 1 h 138"/>
                <a:gd name="T42" fmla="*/ 1 w 150"/>
                <a:gd name="T43" fmla="*/ 1 h 138"/>
                <a:gd name="T44" fmla="*/ 1 w 150"/>
                <a:gd name="T45" fmla="*/ 1 h 138"/>
                <a:gd name="T46" fmla="*/ 1 w 150"/>
                <a:gd name="T47" fmla="*/ 1 h 138"/>
                <a:gd name="T48" fmla="*/ 1 w 150"/>
                <a:gd name="T49" fmla="*/ 1 h 138"/>
                <a:gd name="T50" fmla="*/ 1 w 150"/>
                <a:gd name="T51" fmla="*/ 1 h 138"/>
                <a:gd name="T52" fmla="*/ 1 w 150"/>
                <a:gd name="T53" fmla="*/ 1 h 138"/>
                <a:gd name="T54" fmla="*/ 1 w 150"/>
                <a:gd name="T55" fmla="*/ 1 h 138"/>
                <a:gd name="T56" fmla="*/ 1 w 150"/>
                <a:gd name="T57" fmla="*/ 1 h 138"/>
                <a:gd name="T58" fmla="*/ 1 w 150"/>
                <a:gd name="T59" fmla="*/ 1 h 138"/>
                <a:gd name="T60" fmla="*/ 1 w 150"/>
                <a:gd name="T61" fmla="*/ 1 h 138"/>
                <a:gd name="T62" fmla="*/ 1 w 150"/>
                <a:gd name="T63" fmla="*/ 1 h 138"/>
                <a:gd name="T64" fmla="*/ 1 w 150"/>
                <a:gd name="T65" fmla="*/ 1 h 138"/>
                <a:gd name="T66" fmla="*/ 1 w 150"/>
                <a:gd name="T67" fmla="*/ 1 h 138"/>
                <a:gd name="T68" fmla="*/ 1 w 150"/>
                <a:gd name="T69" fmla="*/ 1 h 138"/>
                <a:gd name="T70" fmla="*/ 1 w 150"/>
                <a:gd name="T71" fmla="*/ 1 h 138"/>
                <a:gd name="T72" fmla="*/ 1 w 150"/>
                <a:gd name="T73" fmla="*/ 1 h 138"/>
                <a:gd name="T74" fmla="*/ 1 w 150"/>
                <a:gd name="T75" fmla="*/ 1 h 138"/>
                <a:gd name="T76" fmla="*/ 1 w 150"/>
                <a:gd name="T77" fmla="*/ 0 h 138"/>
                <a:gd name="T78" fmla="*/ 1 w 150"/>
                <a:gd name="T79" fmla="*/ 0 h 138"/>
                <a:gd name="T80" fmla="*/ 1 w 150"/>
                <a:gd name="T81" fmla="*/ 0 h 138"/>
                <a:gd name="T82" fmla="*/ 1 w 150"/>
                <a:gd name="T83" fmla="*/ 1 h 138"/>
                <a:gd name="T84" fmla="*/ 1 w 150"/>
                <a:gd name="T85" fmla="*/ 1 h 138"/>
                <a:gd name="T86" fmla="*/ 1 w 150"/>
                <a:gd name="T87" fmla="*/ 1 h 138"/>
                <a:gd name="T88" fmla="*/ 1 w 150"/>
                <a:gd name="T89" fmla="*/ 1 h 138"/>
                <a:gd name="T90" fmla="*/ 1 w 150"/>
                <a:gd name="T91" fmla="*/ 1 h 138"/>
                <a:gd name="T92" fmla="*/ 1 w 150"/>
                <a:gd name="T93" fmla="*/ 1 h 138"/>
                <a:gd name="T94" fmla="*/ 1 w 150"/>
                <a:gd name="T95" fmla="*/ 1 h 138"/>
                <a:gd name="T96" fmla="*/ 1 w 150"/>
                <a:gd name="T97" fmla="*/ 1 h 138"/>
                <a:gd name="T98" fmla="*/ 1 w 150"/>
                <a:gd name="T99" fmla="*/ 1 h 138"/>
                <a:gd name="T100" fmla="*/ 1 w 150"/>
                <a:gd name="T101" fmla="*/ 1 h 138"/>
                <a:gd name="T102" fmla="*/ 1 w 150"/>
                <a:gd name="T103" fmla="*/ 1 h 138"/>
                <a:gd name="T104" fmla="*/ 1 w 150"/>
                <a:gd name="T105" fmla="*/ 1 h 138"/>
                <a:gd name="T106" fmla="*/ 1 w 150"/>
                <a:gd name="T107" fmla="*/ 1 h 138"/>
                <a:gd name="T108" fmla="*/ 1 w 150"/>
                <a:gd name="T109" fmla="*/ 1 h 138"/>
                <a:gd name="T110" fmla="*/ 1 w 150"/>
                <a:gd name="T111" fmla="*/ 1 h 13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0" h="138">
                  <a:moveTo>
                    <a:pt x="101" y="0"/>
                  </a:moveTo>
                  <a:lnTo>
                    <a:pt x="116" y="0"/>
                  </a:lnTo>
                  <a:lnTo>
                    <a:pt x="131" y="0"/>
                  </a:lnTo>
                  <a:lnTo>
                    <a:pt x="129" y="11"/>
                  </a:lnTo>
                  <a:lnTo>
                    <a:pt x="129" y="24"/>
                  </a:lnTo>
                  <a:lnTo>
                    <a:pt x="141" y="24"/>
                  </a:lnTo>
                  <a:lnTo>
                    <a:pt x="150" y="24"/>
                  </a:lnTo>
                  <a:lnTo>
                    <a:pt x="150" y="32"/>
                  </a:lnTo>
                  <a:lnTo>
                    <a:pt x="150" y="38"/>
                  </a:lnTo>
                  <a:lnTo>
                    <a:pt x="150" y="40"/>
                  </a:lnTo>
                  <a:lnTo>
                    <a:pt x="141" y="38"/>
                  </a:lnTo>
                  <a:lnTo>
                    <a:pt x="129" y="38"/>
                  </a:lnTo>
                  <a:lnTo>
                    <a:pt x="129" y="43"/>
                  </a:lnTo>
                  <a:lnTo>
                    <a:pt x="129" y="45"/>
                  </a:lnTo>
                  <a:lnTo>
                    <a:pt x="129" y="51"/>
                  </a:lnTo>
                  <a:lnTo>
                    <a:pt x="131" y="59"/>
                  </a:lnTo>
                  <a:lnTo>
                    <a:pt x="131" y="64"/>
                  </a:lnTo>
                  <a:lnTo>
                    <a:pt x="131" y="70"/>
                  </a:lnTo>
                  <a:lnTo>
                    <a:pt x="120" y="70"/>
                  </a:lnTo>
                  <a:lnTo>
                    <a:pt x="116" y="70"/>
                  </a:lnTo>
                  <a:lnTo>
                    <a:pt x="114" y="70"/>
                  </a:lnTo>
                  <a:lnTo>
                    <a:pt x="114" y="62"/>
                  </a:lnTo>
                  <a:lnTo>
                    <a:pt x="103" y="62"/>
                  </a:lnTo>
                  <a:lnTo>
                    <a:pt x="93" y="62"/>
                  </a:lnTo>
                  <a:lnTo>
                    <a:pt x="88" y="62"/>
                  </a:lnTo>
                  <a:lnTo>
                    <a:pt x="82" y="62"/>
                  </a:lnTo>
                  <a:lnTo>
                    <a:pt x="78" y="62"/>
                  </a:lnTo>
                  <a:lnTo>
                    <a:pt x="67" y="64"/>
                  </a:lnTo>
                  <a:lnTo>
                    <a:pt x="59" y="78"/>
                  </a:lnTo>
                  <a:lnTo>
                    <a:pt x="67" y="78"/>
                  </a:lnTo>
                  <a:lnTo>
                    <a:pt x="76" y="78"/>
                  </a:lnTo>
                  <a:lnTo>
                    <a:pt x="88" y="78"/>
                  </a:lnTo>
                  <a:lnTo>
                    <a:pt x="95" y="78"/>
                  </a:lnTo>
                  <a:lnTo>
                    <a:pt x="105" y="78"/>
                  </a:lnTo>
                  <a:lnTo>
                    <a:pt x="107" y="78"/>
                  </a:lnTo>
                  <a:lnTo>
                    <a:pt x="109" y="78"/>
                  </a:lnTo>
                  <a:lnTo>
                    <a:pt x="122" y="78"/>
                  </a:lnTo>
                  <a:lnTo>
                    <a:pt x="137" y="78"/>
                  </a:lnTo>
                  <a:lnTo>
                    <a:pt x="137" y="85"/>
                  </a:lnTo>
                  <a:lnTo>
                    <a:pt x="137" y="93"/>
                  </a:lnTo>
                  <a:lnTo>
                    <a:pt x="137" y="102"/>
                  </a:lnTo>
                  <a:lnTo>
                    <a:pt x="137" y="110"/>
                  </a:lnTo>
                  <a:lnTo>
                    <a:pt x="137" y="117"/>
                  </a:lnTo>
                  <a:lnTo>
                    <a:pt x="137" y="121"/>
                  </a:lnTo>
                  <a:lnTo>
                    <a:pt x="137" y="131"/>
                  </a:lnTo>
                  <a:lnTo>
                    <a:pt x="137" y="138"/>
                  </a:lnTo>
                  <a:lnTo>
                    <a:pt x="128" y="138"/>
                  </a:lnTo>
                  <a:lnTo>
                    <a:pt x="122" y="138"/>
                  </a:lnTo>
                  <a:lnTo>
                    <a:pt x="120" y="138"/>
                  </a:lnTo>
                  <a:lnTo>
                    <a:pt x="120" y="133"/>
                  </a:lnTo>
                  <a:lnTo>
                    <a:pt x="99" y="133"/>
                  </a:lnTo>
                  <a:lnTo>
                    <a:pt x="82" y="133"/>
                  </a:lnTo>
                  <a:lnTo>
                    <a:pt x="71" y="133"/>
                  </a:lnTo>
                  <a:lnTo>
                    <a:pt x="63" y="133"/>
                  </a:lnTo>
                  <a:lnTo>
                    <a:pt x="59" y="133"/>
                  </a:lnTo>
                  <a:lnTo>
                    <a:pt x="55" y="133"/>
                  </a:lnTo>
                  <a:lnTo>
                    <a:pt x="55" y="138"/>
                  </a:lnTo>
                  <a:lnTo>
                    <a:pt x="46" y="138"/>
                  </a:lnTo>
                  <a:lnTo>
                    <a:pt x="42" y="138"/>
                  </a:lnTo>
                  <a:lnTo>
                    <a:pt x="40" y="138"/>
                  </a:lnTo>
                  <a:lnTo>
                    <a:pt x="40" y="133"/>
                  </a:lnTo>
                  <a:lnTo>
                    <a:pt x="40" y="125"/>
                  </a:lnTo>
                  <a:lnTo>
                    <a:pt x="40" y="116"/>
                  </a:lnTo>
                  <a:lnTo>
                    <a:pt x="40" y="110"/>
                  </a:lnTo>
                  <a:lnTo>
                    <a:pt x="40" y="106"/>
                  </a:lnTo>
                  <a:lnTo>
                    <a:pt x="40" y="102"/>
                  </a:lnTo>
                  <a:lnTo>
                    <a:pt x="38" y="106"/>
                  </a:lnTo>
                  <a:lnTo>
                    <a:pt x="31" y="110"/>
                  </a:lnTo>
                  <a:lnTo>
                    <a:pt x="14" y="123"/>
                  </a:lnTo>
                  <a:lnTo>
                    <a:pt x="6" y="116"/>
                  </a:lnTo>
                  <a:lnTo>
                    <a:pt x="2" y="112"/>
                  </a:lnTo>
                  <a:lnTo>
                    <a:pt x="0" y="110"/>
                  </a:lnTo>
                  <a:lnTo>
                    <a:pt x="16" y="102"/>
                  </a:lnTo>
                  <a:lnTo>
                    <a:pt x="31" y="93"/>
                  </a:lnTo>
                  <a:lnTo>
                    <a:pt x="42" y="79"/>
                  </a:lnTo>
                  <a:lnTo>
                    <a:pt x="50" y="64"/>
                  </a:lnTo>
                  <a:lnTo>
                    <a:pt x="38" y="64"/>
                  </a:lnTo>
                  <a:lnTo>
                    <a:pt x="27" y="64"/>
                  </a:lnTo>
                  <a:lnTo>
                    <a:pt x="27" y="57"/>
                  </a:lnTo>
                  <a:lnTo>
                    <a:pt x="27" y="51"/>
                  </a:lnTo>
                  <a:lnTo>
                    <a:pt x="27" y="49"/>
                  </a:lnTo>
                  <a:lnTo>
                    <a:pt x="33" y="49"/>
                  </a:lnTo>
                  <a:lnTo>
                    <a:pt x="42" y="49"/>
                  </a:lnTo>
                  <a:lnTo>
                    <a:pt x="50" y="51"/>
                  </a:lnTo>
                  <a:lnTo>
                    <a:pt x="55" y="51"/>
                  </a:lnTo>
                  <a:lnTo>
                    <a:pt x="59" y="38"/>
                  </a:lnTo>
                  <a:lnTo>
                    <a:pt x="55" y="38"/>
                  </a:lnTo>
                  <a:lnTo>
                    <a:pt x="53" y="38"/>
                  </a:lnTo>
                  <a:lnTo>
                    <a:pt x="6" y="40"/>
                  </a:lnTo>
                  <a:lnTo>
                    <a:pt x="6" y="30"/>
                  </a:lnTo>
                  <a:lnTo>
                    <a:pt x="6" y="26"/>
                  </a:lnTo>
                  <a:lnTo>
                    <a:pt x="6" y="24"/>
                  </a:lnTo>
                  <a:lnTo>
                    <a:pt x="53" y="24"/>
                  </a:lnTo>
                  <a:lnTo>
                    <a:pt x="57" y="24"/>
                  </a:lnTo>
                  <a:lnTo>
                    <a:pt x="59" y="24"/>
                  </a:lnTo>
                  <a:lnTo>
                    <a:pt x="59" y="13"/>
                  </a:lnTo>
                  <a:lnTo>
                    <a:pt x="52" y="13"/>
                  </a:lnTo>
                  <a:lnTo>
                    <a:pt x="42" y="13"/>
                  </a:lnTo>
                  <a:lnTo>
                    <a:pt x="33" y="13"/>
                  </a:lnTo>
                  <a:lnTo>
                    <a:pt x="27" y="13"/>
                  </a:lnTo>
                  <a:lnTo>
                    <a:pt x="27" y="5"/>
                  </a:lnTo>
                  <a:lnTo>
                    <a:pt x="27" y="1"/>
                  </a:lnTo>
                  <a:lnTo>
                    <a:pt x="27" y="0"/>
                  </a:lnTo>
                  <a:lnTo>
                    <a:pt x="33" y="0"/>
                  </a:lnTo>
                  <a:lnTo>
                    <a:pt x="42" y="0"/>
                  </a:lnTo>
                  <a:lnTo>
                    <a:pt x="52" y="0"/>
                  </a:lnTo>
                  <a:lnTo>
                    <a:pt x="59" y="0"/>
                  </a:lnTo>
                  <a:lnTo>
                    <a:pt x="101" y="0"/>
                  </a:lnTo>
                  <a:close/>
                  <a:moveTo>
                    <a:pt x="55" y="91"/>
                  </a:moveTo>
                  <a:lnTo>
                    <a:pt x="55" y="100"/>
                  </a:lnTo>
                  <a:lnTo>
                    <a:pt x="55" y="108"/>
                  </a:lnTo>
                  <a:lnTo>
                    <a:pt x="55" y="116"/>
                  </a:lnTo>
                  <a:lnTo>
                    <a:pt x="55" y="119"/>
                  </a:lnTo>
                  <a:lnTo>
                    <a:pt x="76" y="119"/>
                  </a:lnTo>
                  <a:lnTo>
                    <a:pt x="93" y="119"/>
                  </a:lnTo>
                  <a:lnTo>
                    <a:pt x="105" y="119"/>
                  </a:lnTo>
                  <a:lnTo>
                    <a:pt x="112" y="119"/>
                  </a:lnTo>
                  <a:lnTo>
                    <a:pt x="118" y="119"/>
                  </a:lnTo>
                  <a:lnTo>
                    <a:pt x="120" y="119"/>
                  </a:lnTo>
                  <a:lnTo>
                    <a:pt x="120" y="110"/>
                  </a:lnTo>
                  <a:lnTo>
                    <a:pt x="120" y="102"/>
                  </a:lnTo>
                  <a:lnTo>
                    <a:pt x="120" y="95"/>
                  </a:lnTo>
                  <a:lnTo>
                    <a:pt x="120" y="91"/>
                  </a:lnTo>
                  <a:lnTo>
                    <a:pt x="55" y="91"/>
                  </a:lnTo>
                  <a:close/>
                  <a:moveTo>
                    <a:pt x="74" y="38"/>
                  </a:moveTo>
                  <a:lnTo>
                    <a:pt x="71" y="51"/>
                  </a:lnTo>
                  <a:lnTo>
                    <a:pt x="86" y="51"/>
                  </a:lnTo>
                  <a:lnTo>
                    <a:pt x="97" y="51"/>
                  </a:lnTo>
                  <a:lnTo>
                    <a:pt x="105" y="51"/>
                  </a:lnTo>
                  <a:lnTo>
                    <a:pt x="109" y="51"/>
                  </a:lnTo>
                  <a:lnTo>
                    <a:pt x="114" y="51"/>
                  </a:lnTo>
                  <a:lnTo>
                    <a:pt x="114" y="43"/>
                  </a:lnTo>
                  <a:lnTo>
                    <a:pt x="114" y="40"/>
                  </a:lnTo>
                  <a:lnTo>
                    <a:pt x="114" y="38"/>
                  </a:lnTo>
                  <a:lnTo>
                    <a:pt x="74" y="38"/>
                  </a:lnTo>
                  <a:close/>
                  <a:moveTo>
                    <a:pt x="76" y="13"/>
                  </a:moveTo>
                  <a:lnTo>
                    <a:pt x="76" y="24"/>
                  </a:lnTo>
                  <a:lnTo>
                    <a:pt x="88" y="24"/>
                  </a:lnTo>
                  <a:lnTo>
                    <a:pt x="99" y="24"/>
                  </a:lnTo>
                  <a:lnTo>
                    <a:pt x="105" y="24"/>
                  </a:lnTo>
                  <a:lnTo>
                    <a:pt x="109" y="24"/>
                  </a:lnTo>
                  <a:lnTo>
                    <a:pt x="114" y="24"/>
                  </a:lnTo>
                  <a:lnTo>
                    <a:pt x="114" y="17"/>
                  </a:lnTo>
                  <a:lnTo>
                    <a:pt x="114" y="13"/>
                  </a:lnTo>
                  <a:lnTo>
                    <a:pt x="76"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398" name="Freeform 289"/>
            <p:cNvSpPr>
              <a:spLocks/>
            </p:cNvSpPr>
            <p:nvPr/>
          </p:nvSpPr>
          <p:spPr bwMode="auto">
            <a:xfrm>
              <a:off x="717" y="3070"/>
              <a:ext cx="81" cy="110"/>
            </a:xfrm>
            <a:custGeom>
              <a:avLst/>
              <a:gdLst>
                <a:gd name="T0" fmla="*/ 0 w 161"/>
                <a:gd name="T1" fmla="*/ 0 h 221"/>
                <a:gd name="T2" fmla="*/ 1 w 161"/>
                <a:gd name="T3" fmla="*/ 0 h 221"/>
                <a:gd name="T4" fmla="*/ 1 w 161"/>
                <a:gd name="T5" fmla="*/ 0 h 221"/>
                <a:gd name="T6" fmla="*/ 1 w 161"/>
                <a:gd name="T7" fmla="*/ 0 h 221"/>
                <a:gd name="T8" fmla="*/ 1 w 161"/>
                <a:gd name="T9" fmla="*/ 0 h 221"/>
                <a:gd name="T10" fmla="*/ 1 w 161"/>
                <a:gd name="T11" fmla="*/ 0 h 221"/>
                <a:gd name="T12" fmla="*/ 1 w 161"/>
                <a:gd name="T13" fmla="*/ 0 h 221"/>
                <a:gd name="T14" fmla="*/ 1 w 161"/>
                <a:gd name="T15" fmla="*/ 0 h 221"/>
                <a:gd name="T16" fmla="*/ 1 w 161"/>
                <a:gd name="T17" fmla="*/ 0 h 221"/>
                <a:gd name="T18" fmla="*/ 1 w 161"/>
                <a:gd name="T19" fmla="*/ 0 h 221"/>
                <a:gd name="T20" fmla="*/ 1 w 161"/>
                <a:gd name="T21" fmla="*/ 0 h 221"/>
                <a:gd name="T22" fmla="*/ 1 w 161"/>
                <a:gd name="T23" fmla="*/ 0 h 221"/>
                <a:gd name="T24" fmla="*/ 1 w 161"/>
                <a:gd name="T25" fmla="*/ 0 h 221"/>
                <a:gd name="T26" fmla="*/ 1 w 161"/>
                <a:gd name="T27" fmla="*/ 0 h 221"/>
                <a:gd name="T28" fmla="*/ 1 w 161"/>
                <a:gd name="T29" fmla="*/ 0 h 221"/>
                <a:gd name="T30" fmla="*/ 1 w 161"/>
                <a:gd name="T31" fmla="*/ 0 h 221"/>
                <a:gd name="T32" fmla="*/ 1 w 161"/>
                <a:gd name="T33" fmla="*/ 0 h 221"/>
                <a:gd name="T34" fmla="*/ 1 w 161"/>
                <a:gd name="T35" fmla="*/ 0 h 221"/>
                <a:gd name="T36" fmla="*/ 1 w 161"/>
                <a:gd name="T37" fmla="*/ 0 h 221"/>
                <a:gd name="T38" fmla="*/ 1 w 161"/>
                <a:gd name="T39" fmla="*/ 0 h 221"/>
                <a:gd name="T40" fmla="*/ 1 w 161"/>
                <a:gd name="T41" fmla="*/ 0 h 221"/>
                <a:gd name="T42" fmla="*/ 1 w 161"/>
                <a:gd name="T43" fmla="*/ 0 h 221"/>
                <a:gd name="T44" fmla="*/ 1 w 161"/>
                <a:gd name="T45" fmla="*/ 0 h 221"/>
                <a:gd name="T46" fmla="*/ 1 w 161"/>
                <a:gd name="T47" fmla="*/ 0 h 221"/>
                <a:gd name="T48" fmla="*/ 1 w 161"/>
                <a:gd name="T49" fmla="*/ 0 h 221"/>
                <a:gd name="T50" fmla="*/ 1 w 161"/>
                <a:gd name="T51" fmla="*/ 0 h 221"/>
                <a:gd name="T52" fmla="*/ 1 w 161"/>
                <a:gd name="T53" fmla="*/ 0 h 221"/>
                <a:gd name="T54" fmla="*/ 1 w 161"/>
                <a:gd name="T55" fmla="*/ 0 h 221"/>
                <a:gd name="T56" fmla="*/ 1 w 161"/>
                <a:gd name="T57" fmla="*/ 0 h 221"/>
                <a:gd name="T58" fmla="*/ 1 w 161"/>
                <a:gd name="T59" fmla="*/ 0 h 221"/>
                <a:gd name="T60" fmla="*/ 1 w 161"/>
                <a:gd name="T61" fmla="*/ 0 h 221"/>
                <a:gd name="T62" fmla="*/ 1 w 161"/>
                <a:gd name="T63" fmla="*/ 0 h 221"/>
                <a:gd name="T64" fmla="*/ 1 w 161"/>
                <a:gd name="T65" fmla="*/ 0 h 221"/>
                <a:gd name="T66" fmla="*/ 1 w 161"/>
                <a:gd name="T67" fmla="*/ 0 h 221"/>
                <a:gd name="T68" fmla="*/ 1 w 161"/>
                <a:gd name="T69" fmla="*/ 0 h 221"/>
                <a:gd name="T70" fmla="*/ 1 w 161"/>
                <a:gd name="T71" fmla="*/ 0 h 221"/>
                <a:gd name="T72" fmla="*/ 1 w 161"/>
                <a:gd name="T73" fmla="*/ 0 h 221"/>
                <a:gd name="T74" fmla="*/ 1 w 161"/>
                <a:gd name="T75" fmla="*/ 0 h 221"/>
                <a:gd name="T76" fmla="*/ 0 w 161"/>
                <a:gd name="T77" fmla="*/ 0 h 221"/>
                <a:gd name="T78" fmla="*/ 0 w 161"/>
                <a:gd name="T79" fmla="*/ 0 h 22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61" h="221">
                  <a:moveTo>
                    <a:pt x="0" y="42"/>
                  </a:moveTo>
                  <a:lnTo>
                    <a:pt x="13" y="28"/>
                  </a:lnTo>
                  <a:lnTo>
                    <a:pt x="23" y="19"/>
                  </a:lnTo>
                  <a:lnTo>
                    <a:pt x="30" y="11"/>
                  </a:lnTo>
                  <a:lnTo>
                    <a:pt x="34" y="6"/>
                  </a:lnTo>
                  <a:lnTo>
                    <a:pt x="40" y="2"/>
                  </a:lnTo>
                  <a:lnTo>
                    <a:pt x="40" y="0"/>
                  </a:lnTo>
                  <a:lnTo>
                    <a:pt x="70" y="2"/>
                  </a:lnTo>
                  <a:lnTo>
                    <a:pt x="93" y="4"/>
                  </a:lnTo>
                  <a:lnTo>
                    <a:pt x="110" y="4"/>
                  </a:lnTo>
                  <a:lnTo>
                    <a:pt x="120" y="6"/>
                  </a:lnTo>
                  <a:lnTo>
                    <a:pt x="127" y="6"/>
                  </a:lnTo>
                  <a:lnTo>
                    <a:pt x="131" y="6"/>
                  </a:lnTo>
                  <a:lnTo>
                    <a:pt x="142" y="15"/>
                  </a:lnTo>
                  <a:lnTo>
                    <a:pt x="148" y="23"/>
                  </a:lnTo>
                  <a:lnTo>
                    <a:pt x="158" y="28"/>
                  </a:lnTo>
                  <a:lnTo>
                    <a:pt x="161" y="32"/>
                  </a:lnTo>
                  <a:lnTo>
                    <a:pt x="161" y="34"/>
                  </a:lnTo>
                  <a:lnTo>
                    <a:pt x="161" y="40"/>
                  </a:lnTo>
                  <a:lnTo>
                    <a:pt x="159" y="47"/>
                  </a:lnTo>
                  <a:lnTo>
                    <a:pt x="159" y="57"/>
                  </a:lnTo>
                  <a:lnTo>
                    <a:pt x="156" y="82"/>
                  </a:lnTo>
                  <a:lnTo>
                    <a:pt x="150" y="110"/>
                  </a:lnTo>
                  <a:lnTo>
                    <a:pt x="144" y="143"/>
                  </a:lnTo>
                  <a:lnTo>
                    <a:pt x="139" y="173"/>
                  </a:lnTo>
                  <a:lnTo>
                    <a:pt x="131" y="200"/>
                  </a:lnTo>
                  <a:lnTo>
                    <a:pt x="127" y="211"/>
                  </a:lnTo>
                  <a:lnTo>
                    <a:pt x="123" y="221"/>
                  </a:lnTo>
                  <a:lnTo>
                    <a:pt x="123" y="219"/>
                  </a:lnTo>
                  <a:lnTo>
                    <a:pt x="120" y="217"/>
                  </a:lnTo>
                  <a:lnTo>
                    <a:pt x="108" y="205"/>
                  </a:lnTo>
                  <a:lnTo>
                    <a:pt x="89" y="188"/>
                  </a:lnTo>
                  <a:lnTo>
                    <a:pt x="68" y="165"/>
                  </a:lnTo>
                  <a:lnTo>
                    <a:pt x="47" y="139"/>
                  </a:lnTo>
                  <a:lnTo>
                    <a:pt x="27" y="108"/>
                  </a:lnTo>
                  <a:lnTo>
                    <a:pt x="9" y="76"/>
                  </a:lnTo>
                  <a:lnTo>
                    <a:pt x="0" y="42"/>
                  </a:lnTo>
                  <a:close/>
                </a:path>
              </a:pathLst>
            </a:custGeom>
            <a:solidFill>
              <a:srgbClr val="CCECF4"/>
            </a:solidFill>
            <a:ln w="7938">
              <a:solidFill>
                <a:srgbClr val="000000"/>
              </a:solidFill>
              <a:prstDash val="solid"/>
              <a:round/>
              <a:headEnd/>
              <a:tailEnd/>
            </a:ln>
          </p:spPr>
          <p:txBody>
            <a:bodyPr/>
            <a:lstStyle/>
            <a:p>
              <a:endParaRPr lang="ja-JP" altLang="en-US"/>
            </a:p>
          </p:txBody>
        </p:sp>
        <p:sp>
          <p:nvSpPr>
            <p:cNvPr id="13399" name="Freeform 290"/>
            <p:cNvSpPr>
              <a:spLocks/>
            </p:cNvSpPr>
            <p:nvPr/>
          </p:nvSpPr>
          <p:spPr bwMode="auto">
            <a:xfrm>
              <a:off x="667" y="2901"/>
              <a:ext cx="178" cy="213"/>
            </a:xfrm>
            <a:custGeom>
              <a:avLst/>
              <a:gdLst>
                <a:gd name="T0" fmla="*/ 0 w 357"/>
                <a:gd name="T1" fmla="*/ 1 h 426"/>
                <a:gd name="T2" fmla="*/ 0 w 357"/>
                <a:gd name="T3" fmla="*/ 1 h 426"/>
                <a:gd name="T4" fmla="*/ 0 w 357"/>
                <a:gd name="T5" fmla="*/ 1 h 426"/>
                <a:gd name="T6" fmla="*/ 0 w 357"/>
                <a:gd name="T7" fmla="*/ 1 h 426"/>
                <a:gd name="T8" fmla="*/ 0 w 357"/>
                <a:gd name="T9" fmla="*/ 1 h 426"/>
                <a:gd name="T10" fmla="*/ 0 w 357"/>
                <a:gd name="T11" fmla="*/ 1 h 426"/>
                <a:gd name="T12" fmla="*/ 0 w 357"/>
                <a:gd name="T13" fmla="*/ 0 h 426"/>
                <a:gd name="T14" fmla="*/ 0 w 357"/>
                <a:gd name="T15" fmla="*/ 1 h 426"/>
                <a:gd name="T16" fmla="*/ 0 w 357"/>
                <a:gd name="T17" fmla="*/ 1 h 426"/>
                <a:gd name="T18" fmla="*/ 0 w 357"/>
                <a:gd name="T19" fmla="*/ 1 h 426"/>
                <a:gd name="T20" fmla="*/ 0 w 357"/>
                <a:gd name="T21" fmla="*/ 1 h 426"/>
                <a:gd name="T22" fmla="*/ 0 w 357"/>
                <a:gd name="T23" fmla="*/ 1 h 426"/>
                <a:gd name="T24" fmla="*/ 0 w 357"/>
                <a:gd name="T25" fmla="*/ 1 h 426"/>
                <a:gd name="T26" fmla="*/ 0 w 357"/>
                <a:gd name="T27" fmla="*/ 1 h 426"/>
                <a:gd name="T28" fmla="*/ 0 w 357"/>
                <a:gd name="T29" fmla="*/ 1 h 426"/>
                <a:gd name="T30" fmla="*/ 0 w 357"/>
                <a:gd name="T31" fmla="*/ 1 h 426"/>
                <a:gd name="T32" fmla="*/ 0 w 357"/>
                <a:gd name="T33" fmla="*/ 1 h 426"/>
                <a:gd name="T34" fmla="*/ 0 w 357"/>
                <a:gd name="T35" fmla="*/ 1 h 426"/>
                <a:gd name="T36" fmla="*/ 0 w 357"/>
                <a:gd name="T37" fmla="*/ 1 h 426"/>
                <a:gd name="T38" fmla="*/ 0 w 357"/>
                <a:gd name="T39" fmla="*/ 1 h 426"/>
                <a:gd name="T40" fmla="*/ 0 w 357"/>
                <a:gd name="T41" fmla="*/ 1 h 426"/>
                <a:gd name="T42" fmla="*/ 0 w 357"/>
                <a:gd name="T43" fmla="*/ 1 h 426"/>
                <a:gd name="T44" fmla="*/ 0 w 357"/>
                <a:gd name="T45" fmla="*/ 1 h 426"/>
                <a:gd name="T46" fmla="*/ 0 w 357"/>
                <a:gd name="T47" fmla="*/ 1 h 426"/>
                <a:gd name="T48" fmla="*/ 0 w 357"/>
                <a:gd name="T49" fmla="*/ 1 h 426"/>
                <a:gd name="T50" fmla="*/ 0 w 357"/>
                <a:gd name="T51" fmla="*/ 1 h 426"/>
                <a:gd name="T52" fmla="*/ 0 w 357"/>
                <a:gd name="T53" fmla="*/ 1 h 426"/>
                <a:gd name="T54" fmla="*/ 0 w 357"/>
                <a:gd name="T55" fmla="*/ 1 h 426"/>
                <a:gd name="T56" fmla="*/ 0 w 357"/>
                <a:gd name="T57" fmla="*/ 1 h 426"/>
                <a:gd name="T58" fmla="*/ 0 w 357"/>
                <a:gd name="T59" fmla="*/ 1 h 426"/>
                <a:gd name="T60" fmla="*/ 0 w 357"/>
                <a:gd name="T61" fmla="*/ 1 h 426"/>
                <a:gd name="T62" fmla="*/ 0 w 357"/>
                <a:gd name="T63" fmla="*/ 1 h 426"/>
                <a:gd name="T64" fmla="*/ 0 w 357"/>
                <a:gd name="T65" fmla="*/ 1 h 426"/>
                <a:gd name="T66" fmla="*/ 0 w 357"/>
                <a:gd name="T67" fmla="*/ 1 h 426"/>
                <a:gd name="T68" fmla="*/ 0 w 357"/>
                <a:gd name="T69" fmla="*/ 1 h 426"/>
                <a:gd name="T70" fmla="*/ 0 w 357"/>
                <a:gd name="T71" fmla="*/ 1 h 426"/>
                <a:gd name="T72" fmla="*/ 0 w 357"/>
                <a:gd name="T73" fmla="*/ 1 h 426"/>
                <a:gd name="T74" fmla="*/ 0 w 357"/>
                <a:gd name="T75" fmla="*/ 1 h 426"/>
                <a:gd name="T76" fmla="*/ 0 w 357"/>
                <a:gd name="T77" fmla="*/ 1 h 426"/>
                <a:gd name="T78" fmla="*/ 0 w 357"/>
                <a:gd name="T79" fmla="*/ 1 h 426"/>
                <a:gd name="T80" fmla="*/ 0 w 357"/>
                <a:gd name="T81" fmla="*/ 1 h 426"/>
                <a:gd name="T82" fmla="*/ 0 w 357"/>
                <a:gd name="T83" fmla="*/ 1 h 426"/>
                <a:gd name="T84" fmla="*/ 0 w 357"/>
                <a:gd name="T85" fmla="*/ 1 h 426"/>
                <a:gd name="T86" fmla="*/ 0 w 357"/>
                <a:gd name="T87" fmla="*/ 1 h 426"/>
                <a:gd name="T88" fmla="*/ 0 w 357"/>
                <a:gd name="T89" fmla="*/ 1 h 426"/>
                <a:gd name="T90" fmla="*/ 0 w 357"/>
                <a:gd name="T91" fmla="*/ 1 h 426"/>
                <a:gd name="T92" fmla="*/ 0 w 357"/>
                <a:gd name="T93" fmla="*/ 1 h 426"/>
                <a:gd name="T94" fmla="*/ 0 w 357"/>
                <a:gd name="T95" fmla="*/ 1 h 426"/>
                <a:gd name="T96" fmla="*/ 0 w 357"/>
                <a:gd name="T97" fmla="*/ 1 h 426"/>
                <a:gd name="T98" fmla="*/ 0 w 357"/>
                <a:gd name="T99" fmla="*/ 1 h 4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357" h="426">
                  <a:moveTo>
                    <a:pt x="50" y="194"/>
                  </a:moveTo>
                  <a:lnTo>
                    <a:pt x="50" y="193"/>
                  </a:lnTo>
                  <a:lnTo>
                    <a:pt x="50" y="189"/>
                  </a:lnTo>
                  <a:lnTo>
                    <a:pt x="48" y="181"/>
                  </a:lnTo>
                  <a:lnTo>
                    <a:pt x="46" y="172"/>
                  </a:lnTo>
                  <a:lnTo>
                    <a:pt x="44" y="147"/>
                  </a:lnTo>
                  <a:lnTo>
                    <a:pt x="42" y="116"/>
                  </a:lnTo>
                  <a:lnTo>
                    <a:pt x="46" y="86"/>
                  </a:lnTo>
                  <a:lnTo>
                    <a:pt x="54" y="57"/>
                  </a:lnTo>
                  <a:lnTo>
                    <a:pt x="69" y="33"/>
                  </a:lnTo>
                  <a:lnTo>
                    <a:pt x="78" y="23"/>
                  </a:lnTo>
                  <a:lnTo>
                    <a:pt x="92" y="16"/>
                  </a:lnTo>
                  <a:lnTo>
                    <a:pt x="122" y="6"/>
                  </a:lnTo>
                  <a:lnTo>
                    <a:pt x="158" y="0"/>
                  </a:lnTo>
                  <a:lnTo>
                    <a:pt x="196" y="0"/>
                  </a:lnTo>
                  <a:lnTo>
                    <a:pt x="232" y="4"/>
                  </a:lnTo>
                  <a:lnTo>
                    <a:pt x="266" y="10"/>
                  </a:lnTo>
                  <a:lnTo>
                    <a:pt x="281" y="18"/>
                  </a:lnTo>
                  <a:lnTo>
                    <a:pt x="293" y="23"/>
                  </a:lnTo>
                  <a:lnTo>
                    <a:pt x="304" y="31"/>
                  </a:lnTo>
                  <a:lnTo>
                    <a:pt x="312" y="38"/>
                  </a:lnTo>
                  <a:lnTo>
                    <a:pt x="317" y="48"/>
                  </a:lnTo>
                  <a:lnTo>
                    <a:pt x="317" y="59"/>
                  </a:lnTo>
                  <a:lnTo>
                    <a:pt x="315" y="103"/>
                  </a:lnTo>
                  <a:lnTo>
                    <a:pt x="314" y="126"/>
                  </a:lnTo>
                  <a:lnTo>
                    <a:pt x="314" y="145"/>
                  </a:lnTo>
                  <a:lnTo>
                    <a:pt x="312" y="162"/>
                  </a:lnTo>
                  <a:lnTo>
                    <a:pt x="312" y="177"/>
                  </a:lnTo>
                  <a:lnTo>
                    <a:pt x="312" y="187"/>
                  </a:lnTo>
                  <a:lnTo>
                    <a:pt x="312" y="189"/>
                  </a:lnTo>
                  <a:lnTo>
                    <a:pt x="314" y="189"/>
                  </a:lnTo>
                  <a:lnTo>
                    <a:pt x="319" y="187"/>
                  </a:lnTo>
                  <a:lnTo>
                    <a:pt x="334" y="187"/>
                  </a:lnTo>
                  <a:lnTo>
                    <a:pt x="342" y="187"/>
                  </a:lnTo>
                  <a:lnTo>
                    <a:pt x="350" y="191"/>
                  </a:lnTo>
                  <a:lnTo>
                    <a:pt x="355" y="194"/>
                  </a:lnTo>
                  <a:lnTo>
                    <a:pt x="357" y="202"/>
                  </a:lnTo>
                  <a:lnTo>
                    <a:pt x="355" y="212"/>
                  </a:lnTo>
                  <a:lnTo>
                    <a:pt x="352" y="219"/>
                  </a:lnTo>
                  <a:lnTo>
                    <a:pt x="336" y="234"/>
                  </a:lnTo>
                  <a:lnTo>
                    <a:pt x="323" y="242"/>
                  </a:lnTo>
                  <a:lnTo>
                    <a:pt x="317" y="244"/>
                  </a:lnTo>
                  <a:lnTo>
                    <a:pt x="317" y="246"/>
                  </a:lnTo>
                  <a:lnTo>
                    <a:pt x="317" y="248"/>
                  </a:lnTo>
                  <a:lnTo>
                    <a:pt x="317" y="253"/>
                  </a:lnTo>
                  <a:lnTo>
                    <a:pt x="319" y="261"/>
                  </a:lnTo>
                  <a:lnTo>
                    <a:pt x="319" y="272"/>
                  </a:lnTo>
                  <a:lnTo>
                    <a:pt x="317" y="284"/>
                  </a:lnTo>
                  <a:lnTo>
                    <a:pt x="315" y="297"/>
                  </a:lnTo>
                  <a:lnTo>
                    <a:pt x="310" y="309"/>
                  </a:lnTo>
                  <a:lnTo>
                    <a:pt x="300" y="322"/>
                  </a:lnTo>
                  <a:lnTo>
                    <a:pt x="285" y="333"/>
                  </a:lnTo>
                  <a:lnTo>
                    <a:pt x="274" y="343"/>
                  </a:lnTo>
                  <a:lnTo>
                    <a:pt x="262" y="350"/>
                  </a:lnTo>
                  <a:lnTo>
                    <a:pt x="251" y="358"/>
                  </a:lnTo>
                  <a:lnTo>
                    <a:pt x="243" y="362"/>
                  </a:lnTo>
                  <a:lnTo>
                    <a:pt x="236" y="364"/>
                  </a:lnTo>
                  <a:lnTo>
                    <a:pt x="232" y="364"/>
                  </a:lnTo>
                  <a:lnTo>
                    <a:pt x="232" y="367"/>
                  </a:lnTo>
                  <a:lnTo>
                    <a:pt x="230" y="373"/>
                  </a:lnTo>
                  <a:lnTo>
                    <a:pt x="228" y="381"/>
                  </a:lnTo>
                  <a:lnTo>
                    <a:pt x="226" y="390"/>
                  </a:lnTo>
                  <a:lnTo>
                    <a:pt x="219" y="411"/>
                  </a:lnTo>
                  <a:lnTo>
                    <a:pt x="211" y="421"/>
                  </a:lnTo>
                  <a:lnTo>
                    <a:pt x="203" y="425"/>
                  </a:lnTo>
                  <a:lnTo>
                    <a:pt x="192" y="426"/>
                  </a:lnTo>
                  <a:lnTo>
                    <a:pt x="181" y="421"/>
                  </a:lnTo>
                  <a:lnTo>
                    <a:pt x="169" y="413"/>
                  </a:lnTo>
                  <a:lnTo>
                    <a:pt x="158" y="402"/>
                  </a:lnTo>
                  <a:lnTo>
                    <a:pt x="147" y="388"/>
                  </a:lnTo>
                  <a:lnTo>
                    <a:pt x="139" y="377"/>
                  </a:lnTo>
                  <a:lnTo>
                    <a:pt x="133" y="367"/>
                  </a:lnTo>
                  <a:lnTo>
                    <a:pt x="131" y="362"/>
                  </a:lnTo>
                  <a:lnTo>
                    <a:pt x="128" y="358"/>
                  </a:lnTo>
                  <a:lnTo>
                    <a:pt x="124" y="352"/>
                  </a:lnTo>
                  <a:lnTo>
                    <a:pt x="114" y="345"/>
                  </a:lnTo>
                  <a:lnTo>
                    <a:pt x="105" y="337"/>
                  </a:lnTo>
                  <a:lnTo>
                    <a:pt x="82" y="316"/>
                  </a:lnTo>
                  <a:lnTo>
                    <a:pt x="73" y="305"/>
                  </a:lnTo>
                  <a:lnTo>
                    <a:pt x="65" y="289"/>
                  </a:lnTo>
                  <a:lnTo>
                    <a:pt x="61" y="280"/>
                  </a:lnTo>
                  <a:lnTo>
                    <a:pt x="55" y="272"/>
                  </a:lnTo>
                  <a:lnTo>
                    <a:pt x="46" y="261"/>
                  </a:lnTo>
                  <a:lnTo>
                    <a:pt x="36" y="257"/>
                  </a:lnTo>
                  <a:lnTo>
                    <a:pt x="33" y="257"/>
                  </a:lnTo>
                  <a:lnTo>
                    <a:pt x="29" y="255"/>
                  </a:lnTo>
                  <a:lnTo>
                    <a:pt x="19" y="251"/>
                  </a:lnTo>
                  <a:lnTo>
                    <a:pt x="8" y="242"/>
                  </a:lnTo>
                  <a:lnTo>
                    <a:pt x="0" y="227"/>
                  </a:lnTo>
                  <a:lnTo>
                    <a:pt x="0" y="219"/>
                  </a:lnTo>
                  <a:lnTo>
                    <a:pt x="2" y="210"/>
                  </a:lnTo>
                  <a:lnTo>
                    <a:pt x="6" y="204"/>
                  </a:lnTo>
                  <a:lnTo>
                    <a:pt x="14" y="198"/>
                  </a:lnTo>
                  <a:lnTo>
                    <a:pt x="21" y="194"/>
                  </a:lnTo>
                  <a:lnTo>
                    <a:pt x="31" y="191"/>
                  </a:lnTo>
                  <a:lnTo>
                    <a:pt x="40" y="191"/>
                  </a:lnTo>
                  <a:lnTo>
                    <a:pt x="50" y="194"/>
                  </a:lnTo>
                  <a:close/>
                </a:path>
              </a:pathLst>
            </a:custGeom>
            <a:solidFill>
              <a:srgbClr val="FEE6E1"/>
            </a:solidFill>
            <a:ln w="7938">
              <a:solidFill>
                <a:srgbClr val="000000"/>
              </a:solidFill>
              <a:prstDash val="solid"/>
              <a:round/>
              <a:headEnd/>
              <a:tailEnd/>
            </a:ln>
          </p:spPr>
          <p:txBody>
            <a:bodyPr/>
            <a:lstStyle/>
            <a:p>
              <a:endParaRPr lang="ja-JP" altLang="en-US"/>
            </a:p>
          </p:txBody>
        </p:sp>
        <p:sp>
          <p:nvSpPr>
            <p:cNvPr id="13400" name="Freeform 291"/>
            <p:cNvSpPr>
              <a:spLocks/>
            </p:cNvSpPr>
            <p:nvPr/>
          </p:nvSpPr>
          <p:spPr bwMode="auto">
            <a:xfrm>
              <a:off x="670" y="2874"/>
              <a:ext cx="168" cy="122"/>
            </a:xfrm>
            <a:custGeom>
              <a:avLst/>
              <a:gdLst>
                <a:gd name="T0" fmla="*/ 1 w 336"/>
                <a:gd name="T1" fmla="*/ 1 h 244"/>
                <a:gd name="T2" fmla="*/ 1 w 336"/>
                <a:gd name="T3" fmla="*/ 1 h 244"/>
                <a:gd name="T4" fmla="*/ 1 w 336"/>
                <a:gd name="T5" fmla="*/ 1 h 244"/>
                <a:gd name="T6" fmla="*/ 1 w 336"/>
                <a:gd name="T7" fmla="*/ 1 h 244"/>
                <a:gd name="T8" fmla="*/ 1 w 336"/>
                <a:gd name="T9" fmla="*/ 1 h 244"/>
                <a:gd name="T10" fmla="*/ 1 w 336"/>
                <a:gd name="T11" fmla="*/ 1 h 244"/>
                <a:gd name="T12" fmla="*/ 1 w 336"/>
                <a:gd name="T13" fmla="*/ 1 h 244"/>
                <a:gd name="T14" fmla="*/ 1 w 336"/>
                <a:gd name="T15" fmla="*/ 1 h 244"/>
                <a:gd name="T16" fmla="*/ 1 w 336"/>
                <a:gd name="T17" fmla="*/ 1 h 244"/>
                <a:gd name="T18" fmla="*/ 1 w 336"/>
                <a:gd name="T19" fmla="*/ 1 h 244"/>
                <a:gd name="T20" fmla="*/ 1 w 336"/>
                <a:gd name="T21" fmla="*/ 1 h 244"/>
                <a:gd name="T22" fmla="*/ 1 w 336"/>
                <a:gd name="T23" fmla="*/ 1 h 244"/>
                <a:gd name="T24" fmla="*/ 1 w 336"/>
                <a:gd name="T25" fmla="*/ 1 h 244"/>
                <a:gd name="T26" fmla="*/ 1 w 336"/>
                <a:gd name="T27" fmla="*/ 1 h 244"/>
                <a:gd name="T28" fmla="*/ 1 w 336"/>
                <a:gd name="T29" fmla="*/ 1 h 244"/>
                <a:gd name="T30" fmla="*/ 1 w 336"/>
                <a:gd name="T31" fmla="*/ 1 h 244"/>
                <a:gd name="T32" fmla="*/ 1 w 336"/>
                <a:gd name="T33" fmla="*/ 1 h 244"/>
                <a:gd name="T34" fmla="*/ 1 w 336"/>
                <a:gd name="T35" fmla="*/ 1 h 244"/>
                <a:gd name="T36" fmla="*/ 1 w 336"/>
                <a:gd name="T37" fmla="*/ 1 h 244"/>
                <a:gd name="T38" fmla="*/ 1 w 336"/>
                <a:gd name="T39" fmla="*/ 1 h 244"/>
                <a:gd name="T40" fmla="*/ 1 w 336"/>
                <a:gd name="T41" fmla="*/ 1 h 244"/>
                <a:gd name="T42" fmla="*/ 1 w 336"/>
                <a:gd name="T43" fmla="*/ 1 h 244"/>
                <a:gd name="T44" fmla="*/ 1 w 336"/>
                <a:gd name="T45" fmla="*/ 1 h 244"/>
                <a:gd name="T46" fmla="*/ 1 w 336"/>
                <a:gd name="T47" fmla="*/ 1 h 244"/>
                <a:gd name="T48" fmla="*/ 1 w 336"/>
                <a:gd name="T49" fmla="*/ 1 h 244"/>
                <a:gd name="T50" fmla="*/ 1 w 336"/>
                <a:gd name="T51" fmla="*/ 1 h 244"/>
                <a:gd name="T52" fmla="*/ 1 w 336"/>
                <a:gd name="T53" fmla="*/ 1 h 244"/>
                <a:gd name="T54" fmla="*/ 1 w 336"/>
                <a:gd name="T55" fmla="*/ 1 h 244"/>
                <a:gd name="T56" fmla="*/ 1 w 336"/>
                <a:gd name="T57" fmla="*/ 1 h 244"/>
                <a:gd name="T58" fmla="*/ 1 w 336"/>
                <a:gd name="T59" fmla="*/ 1 h 244"/>
                <a:gd name="T60" fmla="*/ 1 w 336"/>
                <a:gd name="T61" fmla="*/ 1 h 244"/>
                <a:gd name="T62" fmla="*/ 1 w 336"/>
                <a:gd name="T63" fmla="*/ 1 h 244"/>
                <a:gd name="T64" fmla="*/ 1 w 336"/>
                <a:gd name="T65" fmla="*/ 1 h 244"/>
                <a:gd name="T66" fmla="*/ 1 w 336"/>
                <a:gd name="T67" fmla="*/ 1 h 244"/>
                <a:gd name="T68" fmla="*/ 1 w 336"/>
                <a:gd name="T69" fmla="*/ 1 h 244"/>
                <a:gd name="T70" fmla="*/ 1 w 336"/>
                <a:gd name="T71" fmla="*/ 1 h 244"/>
                <a:gd name="T72" fmla="*/ 1 w 336"/>
                <a:gd name="T73" fmla="*/ 1 h 244"/>
                <a:gd name="T74" fmla="*/ 1 w 336"/>
                <a:gd name="T75" fmla="*/ 1 h 244"/>
                <a:gd name="T76" fmla="*/ 1 w 336"/>
                <a:gd name="T77" fmla="*/ 1 h 244"/>
                <a:gd name="T78" fmla="*/ 0 w 336"/>
                <a:gd name="T79" fmla="*/ 1 h 244"/>
                <a:gd name="T80" fmla="*/ 1 w 336"/>
                <a:gd name="T81" fmla="*/ 1 h 244"/>
                <a:gd name="T82" fmla="*/ 1 w 336"/>
                <a:gd name="T83" fmla="*/ 1 h 244"/>
                <a:gd name="T84" fmla="*/ 1 w 336"/>
                <a:gd name="T85" fmla="*/ 1 h 244"/>
                <a:gd name="T86" fmla="*/ 1 w 336"/>
                <a:gd name="T87" fmla="*/ 1 h 244"/>
                <a:gd name="T88" fmla="*/ 1 w 336"/>
                <a:gd name="T89" fmla="*/ 1 h 2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36" h="244">
                  <a:moveTo>
                    <a:pt x="32" y="242"/>
                  </a:moveTo>
                  <a:lnTo>
                    <a:pt x="34" y="244"/>
                  </a:lnTo>
                  <a:lnTo>
                    <a:pt x="38" y="244"/>
                  </a:lnTo>
                  <a:lnTo>
                    <a:pt x="51" y="244"/>
                  </a:lnTo>
                  <a:lnTo>
                    <a:pt x="59" y="244"/>
                  </a:lnTo>
                  <a:lnTo>
                    <a:pt x="65" y="240"/>
                  </a:lnTo>
                  <a:lnTo>
                    <a:pt x="70" y="234"/>
                  </a:lnTo>
                  <a:lnTo>
                    <a:pt x="72" y="226"/>
                  </a:lnTo>
                  <a:lnTo>
                    <a:pt x="76" y="202"/>
                  </a:lnTo>
                  <a:lnTo>
                    <a:pt x="76" y="177"/>
                  </a:lnTo>
                  <a:lnTo>
                    <a:pt x="78" y="168"/>
                  </a:lnTo>
                  <a:lnTo>
                    <a:pt x="78" y="158"/>
                  </a:lnTo>
                  <a:lnTo>
                    <a:pt x="78" y="152"/>
                  </a:lnTo>
                  <a:lnTo>
                    <a:pt x="78" y="150"/>
                  </a:lnTo>
                  <a:lnTo>
                    <a:pt x="78" y="147"/>
                  </a:lnTo>
                  <a:lnTo>
                    <a:pt x="78" y="139"/>
                  </a:lnTo>
                  <a:lnTo>
                    <a:pt x="80" y="128"/>
                  </a:lnTo>
                  <a:lnTo>
                    <a:pt x="82" y="116"/>
                  </a:lnTo>
                  <a:lnTo>
                    <a:pt x="86" y="103"/>
                  </a:lnTo>
                  <a:lnTo>
                    <a:pt x="91" y="90"/>
                  </a:lnTo>
                  <a:lnTo>
                    <a:pt x="101" y="80"/>
                  </a:lnTo>
                  <a:lnTo>
                    <a:pt x="112" y="74"/>
                  </a:lnTo>
                  <a:lnTo>
                    <a:pt x="125" y="72"/>
                  </a:lnTo>
                  <a:lnTo>
                    <a:pt x="139" y="72"/>
                  </a:lnTo>
                  <a:lnTo>
                    <a:pt x="165" y="78"/>
                  </a:lnTo>
                  <a:lnTo>
                    <a:pt x="188" y="84"/>
                  </a:lnTo>
                  <a:lnTo>
                    <a:pt x="205" y="88"/>
                  </a:lnTo>
                  <a:lnTo>
                    <a:pt x="215" y="88"/>
                  </a:lnTo>
                  <a:lnTo>
                    <a:pt x="226" y="86"/>
                  </a:lnTo>
                  <a:lnTo>
                    <a:pt x="251" y="78"/>
                  </a:lnTo>
                  <a:lnTo>
                    <a:pt x="262" y="74"/>
                  </a:lnTo>
                  <a:lnTo>
                    <a:pt x="275" y="74"/>
                  </a:lnTo>
                  <a:lnTo>
                    <a:pt x="287" y="74"/>
                  </a:lnTo>
                  <a:lnTo>
                    <a:pt x="294" y="80"/>
                  </a:lnTo>
                  <a:lnTo>
                    <a:pt x="304" y="95"/>
                  </a:lnTo>
                  <a:lnTo>
                    <a:pt x="309" y="114"/>
                  </a:lnTo>
                  <a:lnTo>
                    <a:pt x="308" y="133"/>
                  </a:lnTo>
                  <a:lnTo>
                    <a:pt x="306" y="150"/>
                  </a:lnTo>
                  <a:lnTo>
                    <a:pt x="304" y="160"/>
                  </a:lnTo>
                  <a:lnTo>
                    <a:pt x="304" y="171"/>
                  </a:lnTo>
                  <a:lnTo>
                    <a:pt x="306" y="198"/>
                  </a:lnTo>
                  <a:lnTo>
                    <a:pt x="308" y="209"/>
                  </a:lnTo>
                  <a:lnTo>
                    <a:pt x="309" y="219"/>
                  </a:lnTo>
                  <a:lnTo>
                    <a:pt x="309" y="226"/>
                  </a:lnTo>
                  <a:lnTo>
                    <a:pt x="311" y="228"/>
                  </a:lnTo>
                  <a:lnTo>
                    <a:pt x="311" y="226"/>
                  </a:lnTo>
                  <a:lnTo>
                    <a:pt x="311" y="223"/>
                  </a:lnTo>
                  <a:lnTo>
                    <a:pt x="317" y="209"/>
                  </a:lnTo>
                  <a:lnTo>
                    <a:pt x="323" y="194"/>
                  </a:lnTo>
                  <a:lnTo>
                    <a:pt x="327" y="181"/>
                  </a:lnTo>
                  <a:lnTo>
                    <a:pt x="328" y="175"/>
                  </a:lnTo>
                  <a:lnTo>
                    <a:pt x="330" y="169"/>
                  </a:lnTo>
                  <a:lnTo>
                    <a:pt x="332" y="152"/>
                  </a:lnTo>
                  <a:lnTo>
                    <a:pt x="336" y="131"/>
                  </a:lnTo>
                  <a:lnTo>
                    <a:pt x="336" y="107"/>
                  </a:lnTo>
                  <a:lnTo>
                    <a:pt x="336" y="82"/>
                  </a:lnTo>
                  <a:lnTo>
                    <a:pt x="332" y="61"/>
                  </a:lnTo>
                  <a:lnTo>
                    <a:pt x="325" y="46"/>
                  </a:lnTo>
                  <a:lnTo>
                    <a:pt x="321" y="40"/>
                  </a:lnTo>
                  <a:lnTo>
                    <a:pt x="313" y="36"/>
                  </a:lnTo>
                  <a:lnTo>
                    <a:pt x="302" y="34"/>
                  </a:lnTo>
                  <a:lnTo>
                    <a:pt x="292" y="34"/>
                  </a:lnTo>
                  <a:lnTo>
                    <a:pt x="285" y="34"/>
                  </a:lnTo>
                  <a:lnTo>
                    <a:pt x="279" y="36"/>
                  </a:lnTo>
                  <a:lnTo>
                    <a:pt x="270" y="36"/>
                  </a:lnTo>
                  <a:lnTo>
                    <a:pt x="262" y="34"/>
                  </a:lnTo>
                  <a:lnTo>
                    <a:pt x="254" y="29"/>
                  </a:lnTo>
                  <a:lnTo>
                    <a:pt x="241" y="21"/>
                  </a:lnTo>
                  <a:lnTo>
                    <a:pt x="228" y="15"/>
                  </a:lnTo>
                  <a:lnTo>
                    <a:pt x="194" y="6"/>
                  </a:lnTo>
                  <a:lnTo>
                    <a:pt x="160" y="0"/>
                  </a:lnTo>
                  <a:lnTo>
                    <a:pt x="127" y="2"/>
                  </a:lnTo>
                  <a:lnTo>
                    <a:pt x="112" y="8"/>
                  </a:lnTo>
                  <a:lnTo>
                    <a:pt x="91" y="17"/>
                  </a:lnTo>
                  <a:lnTo>
                    <a:pt x="70" y="31"/>
                  </a:lnTo>
                  <a:lnTo>
                    <a:pt x="49" y="46"/>
                  </a:lnTo>
                  <a:lnTo>
                    <a:pt x="30" y="63"/>
                  </a:lnTo>
                  <a:lnTo>
                    <a:pt x="15" y="82"/>
                  </a:lnTo>
                  <a:lnTo>
                    <a:pt x="4" y="97"/>
                  </a:lnTo>
                  <a:lnTo>
                    <a:pt x="0" y="110"/>
                  </a:lnTo>
                  <a:lnTo>
                    <a:pt x="2" y="124"/>
                  </a:lnTo>
                  <a:lnTo>
                    <a:pt x="6" y="143"/>
                  </a:lnTo>
                  <a:lnTo>
                    <a:pt x="11" y="166"/>
                  </a:lnTo>
                  <a:lnTo>
                    <a:pt x="17" y="187"/>
                  </a:lnTo>
                  <a:lnTo>
                    <a:pt x="23" y="207"/>
                  </a:lnTo>
                  <a:lnTo>
                    <a:pt x="27" y="226"/>
                  </a:lnTo>
                  <a:lnTo>
                    <a:pt x="30" y="238"/>
                  </a:lnTo>
                  <a:lnTo>
                    <a:pt x="32" y="242"/>
                  </a:lnTo>
                  <a:close/>
                </a:path>
              </a:pathLst>
            </a:custGeom>
            <a:solidFill>
              <a:srgbClr val="999974"/>
            </a:solidFill>
            <a:ln w="7938">
              <a:solidFill>
                <a:srgbClr val="000000"/>
              </a:solidFill>
              <a:prstDash val="solid"/>
              <a:round/>
              <a:headEnd/>
              <a:tailEnd/>
            </a:ln>
          </p:spPr>
          <p:txBody>
            <a:bodyPr/>
            <a:lstStyle/>
            <a:p>
              <a:endParaRPr lang="ja-JP" altLang="en-US"/>
            </a:p>
          </p:txBody>
        </p:sp>
        <p:sp>
          <p:nvSpPr>
            <p:cNvPr id="13401" name="Line 292"/>
            <p:cNvSpPr>
              <a:spLocks noChangeShapeType="1"/>
            </p:cNvSpPr>
            <p:nvPr/>
          </p:nvSpPr>
          <p:spPr bwMode="auto">
            <a:xfrm>
              <a:off x="681" y="2938"/>
              <a:ext cx="23" cy="6"/>
            </a:xfrm>
            <a:prstGeom prst="line">
              <a:avLst/>
            </a:prstGeom>
            <a:noFill/>
            <a:ln w="7938">
              <a:solidFill>
                <a:srgbClr val="FFFFFF"/>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402" name="Line 293"/>
            <p:cNvSpPr>
              <a:spLocks noChangeShapeType="1"/>
            </p:cNvSpPr>
            <p:nvPr/>
          </p:nvSpPr>
          <p:spPr bwMode="auto">
            <a:xfrm>
              <a:off x="676" y="2950"/>
              <a:ext cx="23" cy="6"/>
            </a:xfrm>
            <a:prstGeom prst="line">
              <a:avLst/>
            </a:prstGeom>
            <a:noFill/>
            <a:ln w="7938">
              <a:solidFill>
                <a:srgbClr val="FFFFFF"/>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403" name="Line 294"/>
            <p:cNvSpPr>
              <a:spLocks noChangeShapeType="1"/>
            </p:cNvSpPr>
            <p:nvPr/>
          </p:nvSpPr>
          <p:spPr bwMode="auto">
            <a:xfrm>
              <a:off x="681" y="2966"/>
              <a:ext cx="23" cy="6"/>
            </a:xfrm>
            <a:prstGeom prst="line">
              <a:avLst/>
            </a:prstGeom>
            <a:noFill/>
            <a:ln w="7938">
              <a:solidFill>
                <a:srgbClr val="FFFFFF"/>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404" name="Freeform 295"/>
            <p:cNvSpPr>
              <a:spLocks/>
            </p:cNvSpPr>
            <p:nvPr/>
          </p:nvSpPr>
          <p:spPr bwMode="auto">
            <a:xfrm>
              <a:off x="730" y="2937"/>
              <a:ext cx="28" cy="27"/>
            </a:xfrm>
            <a:custGeom>
              <a:avLst/>
              <a:gdLst>
                <a:gd name="T0" fmla="*/ 0 w 55"/>
                <a:gd name="T1" fmla="*/ 0 h 55"/>
                <a:gd name="T2" fmla="*/ 0 w 55"/>
                <a:gd name="T3" fmla="*/ 0 h 55"/>
                <a:gd name="T4" fmla="*/ 1 w 55"/>
                <a:gd name="T5" fmla="*/ 0 h 55"/>
                <a:gd name="T6" fmla="*/ 1 w 55"/>
                <a:gd name="T7" fmla="*/ 0 h 55"/>
                <a:gd name="T8" fmla="*/ 1 w 55"/>
                <a:gd name="T9" fmla="*/ 0 h 55"/>
                <a:gd name="T10" fmla="*/ 1 w 55"/>
                <a:gd name="T11" fmla="*/ 0 h 55"/>
                <a:gd name="T12" fmla="*/ 1 w 55"/>
                <a:gd name="T13" fmla="*/ 0 h 55"/>
                <a:gd name="T14" fmla="*/ 1 w 55"/>
                <a:gd name="T15" fmla="*/ 0 h 55"/>
                <a:gd name="T16" fmla="*/ 1 w 55"/>
                <a:gd name="T17" fmla="*/ 0 h 55"/>
                <a:gd name="T18" fmla="*/ 1 w 55"/>
                <a:gd name="T19" fmla="*/ 0 h 55"/>
                <a:gd name="T20" fmla="*/ 1 w 55"/>
                <a:gd name="T21" fmla="*/ 0 h 55"/>
                <a:gd name="T22" fmla="*/ 1 w 55"/>
                <a:gd name="T23" fmla="*/ 0 h 55"/>
                <a:gd name="T24" fmla="*/ 1 w 55"/>
                <a:gd name="T25" fmla="*/ 0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5" h="55">
                  <a:moveTo>
                    <a:pt x="0" y="15"/>
                  </a:moveTo>
                  <a:lnTo>
                    <a:pt x="0" y="15"/>
                  </a:lnTo>
                  <a:lnTo>
                    <a:pt x="3" y="11"/>
                  </a:lnTo>
                  <a:lnTo>
                    <a:pt x="11" y="4"/>
                  </a:lnTo>
                  <a:lnTo>
                    <a:pt x="17" y="2"/>
                  </a:lnTo>
                  <a:lnTo>
                    <a:pt x="22" y="0"/>
                  </a:lnTo>
                  <a:lnTo>
                    <a:pt x="28" y="2"/>
                  </a:lnTo>
                  <a:lnTo>
                    <a:pt x="32" y="9"/>
                  </a:lnTo>
                  <a:lnTo>
                    <a:pt x="39" y="24"/>
                  </a:lnTo>
                  <a:lnTo>
                    <a:pt x="47" y="40"/>
                  </a:lnTo>
                  <a:lnTo>
                    <a:pt x="53" y="49"/>
                  </a:lnTo>
                  <a:lnTo>
                    <a:pt x="53" y="53"/>
                  </a:lnTo>
                  <a:lnTo>
                    <a:pt x="55" y="55"/>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05" name="Freeform 296"/>
            <p:cNvSpPr>
              <a:spLocks/>
            </p:cNvSpPr>
            <p:nvPr/>
          </p:nvSpPr>
          <p:spPr bwMode="auto">
            <a:xfrm>
              <a:off x="788" y="2934"/>
              <a:ext cx="22" cy="22"/>
            </a:xfrm>
            <a:custGeom>
              <a:avLst/>
              <a:gdLst>
                <a:gd name="T0" fmla="*/ 0 w 44"/>
                <a:gd name="T1" fmla="*/ 1 h 44"/>
                <a:gd name="T2" fmla="*/ 1 w 44"/>
                <a:gd name="T3" fmla="*/ 1 h 44"/>
                <a:gd name="T4" fmla="*/ 1 w 44"/>
                <a:gd name="T5" fmla="*/ 1 h 44"/>
                <a:gd name="T6" fmla="*/ 1 w 44"/>
                <a:gd name="T7" fmla="*/ 1 h 44"/>
                <a:gd name="T8" fmla="*/ 1 w 44"/>
                <a:gd name="T9" fmla="*/ 1 h 44"/>
                <a:gd name="T10" fmla="*/ 1 w 44"/>
                <a:gd name="T11" fmla="*/ 1 h 44"/>
                <a:gd name="T12" fmla="*/ 1 w 44"/>
                <a:gd name="T13" fmla="*/ 0 h 44"/>
                <a:gd name="T14" fmla="*/ 1 w 44"/>
                <a:gd name="T15" fmla="*/ 1 h 44"/>
                <a:gd name="T16" fmla="*/ 1 w 44"/>
                <a:gd name="T17" fmla="*/ 1 h 44"/>
                <a:gd name="T18" fmla="*/ 1 w 44"/>
                <a:gd name="T19" fmla="*/ 1 h 44"/>
                <a:gd name="T20" fmla="*/ 1 w 44"/>
                <a:gd name="T21" fmla="*/ 1 h 44"/>
                <a:gd name="T22" fmla="*/ 1 w 44"/>
                <a:gd name="T23" fmla="*/ 1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 h="44">
                  <a:moveTo>
                    <a:pt x="0" y="44"/>
                  </a:moveTo>
                  <a:lnTo>
                    <a:pt x="2" y="42"/>
                  </a:lnTo>
                  <a:lnTo>
                    <a:pt x="6" y="36"/>
                  </a:lnTo>
                  <a:lnTo>
                    <a:pt x="16" y="17"/>
                  </a:lnTo>
                  <a:lnTo>
                    <a:pt x="21" y="10"/>
                  </a:lnTo>
                  <a:lnTo>
                    <a:pt x="27" y="4"/>
                  </a:lnTo>
                  <a:lnTo>
                    <a:pt x="33" y="0"/>
                  </a:lnTo>
                  <a:lnTo>
                    <a:pt x="36" y="4"/>
                  </a:lnTo>
                  <a:lnTo>
                    <a:pt x="40" y="13"/>
                  </a:lnTo>
                  <a:lnTo>
                    <a:pt x="42" y="25"/>
                  </a:lnTo>
                  <a:lnTo>
                    <a:pt x="44" y="32"/>
                  </a:lnTo>
                  <a:lnTo>
                    <a:pt x="44" y="36"/>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06" name="Freeform 297"/>
            <p:cNvSpPr>
              <a:spLocks/>
            </p:cNvSpPr>
            <p:nvPr/>
          </p:nvSpPr>
          <p:spPr bwMode="auto">
            <a:xfrm>
              <a:off x="742" y="2971"/>
              <a:ext cx="10" cy="16"/>
            </a:xfrm>
            <a:custGeom>
              <a:avLst/>
              <a:gdLst>
                <a:gd name="T0" fmla="*/ 0 w 21"/>
                <a:gd name="T1" fmla="*/ 1 h 32"/>
                <a:gd name="T2" fmla="*/ 0 w 21"/>
                <a:gd name="T3" fmla="*/ 1 h 32"/>
                <a:gd name="T4" fmla="*/ 0 w 21"/>
                <a:gd name="T5" fmla="*/ 1 h 32"/>
                <a:gd name="T6" fmla="*/ 0 w 21"/>
                <a:gd name="T7" fmla="*/ 1 h 32"/>
                <a:gd name="T8" fmla="*/ 0 w 21"/>
                <a:gd name="T9" fmla="*/ 1 h 32"/>
                <a:gd name="T10" fmla="*/ 0 w 21"/>
                <a:gd name="T11" fmla="*/ 1 h 32"/>
                <a:gd name="T12" fmla="*/ 0 w 21"/>
                <a:gd name="T13" fmla="*/ 1 h 32"/>
                <a:gd name="T14" fmla="*/ 0 w 21"/>
                <a:gd name="T15" fmla="*/ 1 h 32"/>
                <a:gd name="T16" fmla="*/ 0 w 21"/>
                <a:gd name="T17" fmla="*/ 0 h 32"/>
                <a:gd name="T18" fmla="*/ 0 w 21"/>
                <a:gd name="T19" fmla="*/ 0 h 32"/>
                <a:gd name="T20" fmla="*/ 0 w 21"/>
                <a:gd name="T21" fmla="*/ 0 h 32"/>
                <a:gd name="T22" fmla="*/ 0 w 21"/>
                <a:gd name="T23" fmla="*/ 1 h 32"/>
                <a:gd name="T24" fmla="*/ 0 w 21"/>
                <a:gd name="T25" fmla="*/ 1 h 32"/>
                <a:gd name="T26" fmla="*/ 0 w 21"/>
                <a:gd name="T27" fmla="*/ 1 h 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 h="32">
                  <a:moveTo>
                    <a:pt x="21" y="15"/>
                  </a:moveTo>
                  <a:lnTo>
                    <a:pt x="17" y="27"/>
                  </a:lnTo>
                  <a:lnTo>
                    <a:pt x="14" y="31"/>
                  </a:lnTo>
                  <a:lnTo>
                    <a:pt x="10" y="32"/>
                  </a:lnTo>
                  <a:lnTo>
                    <a:pt x="6" y="31"/>
                  </a:lnTo>
                  <a:lnTo>
                    <a:pt x="2" y="27"/>
                  </a:lnTo>
                  <a:lnTo>
                    <a:pt x="0" y="15"/>
                  </a:lnTo>
                  <a:lnTo>
                    <a:pt x="2" y="4"/>
                  </a:lnTo>
                  <a:lnTo>
                    <a:pt x="6" y="0"/>
                  </a:lnTo>
                  <a:lnTo>
                    <a:pt x="10" y="0"/>
                  </a:lnTo>
                  <a:lnTo>
                    <a:pt x="14" y="0"/>
                  </a:lnTo>
                  <a:lnTo>
                    <a:pt x="17" y="4"/>
                  </a:lnTo>
                  <a:lnTo>
                    <a:pt x="21"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07" name="Freeform 298"/>
            <p:cNvSpPr>
              <a:spLocks/>
            </p:cNvSpPr>
            <p:nvPr/>
          </p:nvSpPr>
          <p:spPr bwMode="auto">
            <a:xfrm>
              <a:off x="793" y="2970"/>
              <a:ext cx="10" cy="16"/>
            </a:xfrm>
            <a:custGeom>
              <a:avLst/>
              <a:gdLst>
                <a:gd name="T0" fmla="*/ 0 w 21"/>
                <a:gd name="T1" fmla="*/ 0 h 33"/>
                <a:gd name="T2" fmla="*/ 0 w 21"/>
                <a:gd name="T3" fmla="*/ 0 h 33"/>
                <a:gd name="T4" fmla="*/ 0 w 21"/>
                <a:gd name="T5" fmla="*/ 0 h 33"/>
                <a:gd name="T6" fmla="*/ 0 w 21"/>
                <a:gd name="T7" fmla="*/ 0 h 33"/>
                <a:gd name="T8" fmla="*/ 0 w 21"/>
                <a:gd name="T9" fmla="*/ 0 h 33"/>
                <a:gd name="T10" fmla="*/ 0 w 21"/>
                <a:gd name="T11" fmla="*/ 0 h 33"/>
                <a:gd name="T12" fmla="*/ 0 w 21"/>
                <a:gd name="T13" fmla="*/ 0 h 33"/>
                <a:gd name="T14" fmla="*/ 0 w 21"/>
                <a:gd name="T15" fmla="*/ 0 h 33"/>
                <a:gd name="T16" fmla="*/ 0 w 21"/>
                <a:gd name="T17" fmla="*/ 0 h 33"/>
                <a:gd name="T18" fmla="*/ 0 w 21"/>
                <a:gd name="T19" fmla="*/ 0 h 33"/>
                <a:gd name="T20" fmla="*/ 0 w 21"/>
                <a:gd name="T21" fmla="*/ 0 h 33"/>
                <a:gd name="T22" fmla="*/ 0 w 21"/>
                <a:gd name="T23" fmla="*/ 0 h 33"/>
                <a:gd name="T24" fmla="*/ 0 w 21"/>
                <a:gd name="T25" fmla="*/ 0 h 33"/>
                <a:gd name="T26" fmla="*/ 0 w 21"/>
                <a:gd name="T27" fmla="*/ 0 h 3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 h="33">
                  <a:moveTo>
                    <a:pt x="21" y="15"/>
                  </a:moveTo>
                  <a:lnTo>
                    <a:pt x="17" y="27"/>
                  </a:lnTo>
                  <a:lnTo>
                    <a:pt x="15" y="31"/>
                  </a:lnTo>
                  <a:lnTo>
                    <a:pt x="9" y="33"/>
                  </a:lnTo>
                  <a:lnTo>
                    <a:pt x="6" y="31"/>
                  </a:lnTo>
                  <a:lnTo>
                    <a:pt x="2" y="27"/>
                  </a:lnTo>
                  <a:lnTo>
                    <a:pt x="0" y="15"/>
                  </a:lnTo>
                  <a:lnTo>
                    <a:pt x="2" y="4"/>
                  </a:lnTo>
                  <a:lnTo>
                    <a:pt x="6" y="2"/>
                  </a:lnTo>
                  <a:lnTo>
                    <a:pt x="9" y="0"/>
                  </a:lnTo>
                  <a:lnTo>
                    <a:pt x="15" y="2"/>
                  </a:lnTo>
                  <a:lnTo>
                    <a:pt x="17" y="4"/>
                  </a:lnTo>
                  <a:lnTo>
                    <a:pt x="21"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08" name="Freeform 299"/>
            <p:cNvSpPr>
              <a:spLocks/>
            </p:cNvSpPr>
            <p:nvPr/>
          </p:nvSpPr>
          <p:spPr bwMode="auto">
            <a:xfrm>
              <a:off x="775" y="2972"/>
              <a:ext cx="26" cy="54"/>
            </a:xfrm>
            <a:custGeom>
              <a:avLst/>
              <a:gdLst>
                <a:gd name="T0" fmla="*/ 1 w 51"/>
                <a:gd name="T1" fmla="*/ 0 h 108"/>
                <a:gd name="T2" fmla="*/ 1 w 51"/>
                <a:gd name="T3" fmla="*/ 1 h 108"/>
                <a:gd name="T4" fmla="*/ 1 w 51"/>
                <a:gd name="T5" fmla="*/ 1 h 108"/>
                <a:gd name="T6" fmla="*/ 1 w 51"/>
                <a:gd name="T7" fmla="*/ 1 h 108"/>
                <a:gd name="T8" fmla="*/ 1 w 51"/>
                <a:gd name="T9" fmla="*/ 1 h 108"/>
                <a:gd name="T10" fmla="*/ 1 w 51"/>
                <a:gd name="T11" fmla="*/ 1 h 108"/>
                <a:gd name="T12" fmla="*/ 1 w 51"/>
                <a:gd name="T13" fmla="*/ 1 h 108"/>
                <a:gd name="T14" fmla="*/ 1 w 51"/>
                <a:gd name="T15" fmla="*/ 1 h 108"/>
                <a:gd name="T16" fmla="*/ 1 w 51"/>
                <a:gd name="T17" fmla="*/ 1 h 108"/>
                <a:gd name="T18" fmla="*/ 1 w 51"/>
                <a:gd name="T19" fmla="*/ 1 h 108"/>
                <a:gd name="T20" fmla="*/ 1 w 51"/>
                <a:gd name="T21" fmla="*/ 1 h 108"/>
                <a:gd name="T22" fmla="*/ 1 w 51"/>
                <a:gd name="T23" fmla="*/ 1 h 108"/>
                <a:gd name="T24" fmla="*/ 1 w 51"/>
                <a:gd name="T25" fmla="*/ 1 h 108"/>
                <a:gd name="T26" fmla="*/ 1 w 51"/>
                <a:gd name="T27" fmla="*/ 1 h 108"/>
                <a:gd name="T28" fmla="*/ 1 w 51"/>
                <a:gd name="T29" fmla="*/ 1 h 108"/>
                <a:gd name="T30" fmla="*/ 1 w 51"/>
                <a:gd name="T31" fmla="*/ 1 h 108"/>
                <a:gd name="T32" fmla="*/ 1 w 51"/>
                <a:gd name="T33" fmla="*/ 1 h 108"/>
                <a:gd name="T34" fmla="*/ 0 w 51"/>
                <a:gd name="T35" fmla="*/ 1 h 10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1" h="108">
                  <a:moveTo>
                    <a:pt x="7" y="0"/>
                  </a:moveTo>
                  <a:lnTo>
                    <a:pt x="7" y="4"/>
                  </a:lnTo>
                  <a:lnTo>
                    <a:pt x="9" y="11"/>
                  </a:lnTo>
                  <a:lnTo>
                    <a:pt x="11" y="21"/>
                  </a:lnTo>
                  <a:lnTo>
                    <a:pt x="15" y="30"/>
                  </a:lnTo>
                  <a:lnTo>
                    <a:pt x="21" y="34"/>
                  </a:lnTo>
                  <a:lnTo>
                    <a:pt x="26" y="44"/>
                  </a:lnTo>
                  <a:lnTo>
                    <a:pt x="40" y="67"/>
                  </a:lnTo>
                  <a:lnTo>
                    <a:pt x="45" y="78"/>
                  </a:lnTo>
                  <a:lnTo>
                    <a:pt x="49" y="88"/>
                  </a:lnTo>
                  <a:lnTo>
                    <a:pt x="51" y="95"/>
                  </a:lnTo>
                  <a:lnTo>
                    <a:pt x="49" y="101"/>
                  </a:lnTo>
                  <a:lnTo>
                    <a:pt x="43" y="101"/>
                  </a:lnTo>
                  <a:lnTo>
                    <a:pt x="36" y="105"/>
                  </a:lnTo>
                  <a:lnTo>
                    <a:pt x="21" y="107"/>
                  </a:lnTo>
                  <a:lnTo>
                    <a:pt x="5" y="107"/>
                  </a:lnTo>
                  <a:lnTo>
                    <a:pt x="2" y="108"/>
                  </a:lnTo>
                  <a:lnTo>
                    <a:pt x="0" y="108"/>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09" name="Freeform 300"/>
            <p:cNvSpPr>
              <a:spLocks/>
            </p:cNvSpPr>
            <p:nvPr/>
          </p:nvSpPr>
          <p:spPr bwMode="auto">
            <a:xfrm>
              <a:off x="739" y="3039"/>
              <a:ext cx="43" cy="31"/>
            </a:xfrm>
            <a:custGeom>
              <a:avLst/>
              <a:gdLst>
                <a:gd name="T0" fmla="*/ 0 w 85"/>
                <a:gd name="T1" fmla="*/ 0 h 63"/>
                <a:gd name="T2" fmla="*/ 1 w 85"/>
                <a:gd name="T3" fmla="*/ 0 h 63"/>
                <a:gd name="T4" fmla="*/ 1 w 85"/>
                <a:gd name="T5" fmla="*/ 0 h 63"/>
                <a:gd name="T6" fmla="*/ 1 w 85"/>
                <a:gd name="T7" fmla="*/ 0 h 63"/>
                <a:gd name="T8" fmla="*/ 1 w 85"/>
                <a:gd name="T9" fmla="*/ 0 h 63"/>
                <a:gd name="T10" fmla="*/ 1 w 85"/>
                <a:gd name="T11" fmla="*/ 0 h 63"/>
                <a:gd name="T12" fmla="*/ 1 w 85"/>
                <a:gd name="T13" fmla="*/ 0 h 63"/>
                <a:gd name="T14" fmla="*/ 1 w 85"/>
                <a:gd name="T15" fmla="*/ 0 h 63"/>
                <a:gd name="T16" fmla="*/ 1 w 85"/>
                <a:gd name="T17" fmla="*/ 0 h 63"/>
                <a:gd name="T18" fmla="*/ 1 w 85"/>
                <a:gd name="T19" fmla="*/ 0 h 63"/>
                <a:gd name="T20" fmla="*/ 1 w 85"/>
                <a:gd name="T21" fmla="*/ 0 h 63"/>
                <a:gd name="T22" fmla="*/ 1 w 85"/>
                <a:gd name="T23" fmla="*/ 0 h 63"/>
                <a:gd name="T24" fmla="*/ 1 w 85"/>
                <a:gd name="T25" fmla="*/ 0 h 63"/>
                <a:gd name="T26" fmla="*/ 1 w 85"/>
                <a:gd name="T27" fmla="*/ 0 h 63"/>
                <a:gd name="T28" fmla="*/ 1 w 85"/>
                <a:gd name="T29" fmla="*/ 0 h 63"/>
                <a:gd name="T30" fmla="*/ 1 w 85"/>
                <a:gd name="T31" fmla="*/ 0 h 63"/>
                <a:gd name="T32" fmla="*/ 1 w 85"/>
                <a:gd name="T33" fmla="*/ 0 h 63"/>
                <a:gd name="T34" fmla="*/ 1 w 85"/>
                <a:gd name="T35" fmla="*/ 0 h 63"/>
                <a:gd name="T36" fmla="*/ 1 w 85"/>
                <a:gd name="T37" fmla="*/ 0 h 63"/>
                <a:gd name="T38" fmla="*/ 1 w 85"/>
                <a:gd name="T39" fmla="*/ 0 h 63"/>
                <a:gd name="T40" fmla="*/ 1 w 85"/>
                <a:gd name="T41" fmla="*/ 0 h 63"/>
                <a:gd name="T42" fmla="*/ 1 w 85"/>
                <a:gd name="T43" fmla="*/ 0 h 63"/>
                <a:gd name="T44" fmla="*/ 0 w 85"/>
                <a:gd name="T45" fmla="*/ 0 h 63"/>
                <a:gd name="T46" fmla="*/ 0 w 85"/>
                <a:gd name="T47" fmla="*/ 0 h 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5" h="63">
                  <a:moveTo>
                    <a:pt x="0" y="4"/>
                  </a:moveTo>
                  <a:lnTo>
                    <a:pt x="2" y="6"/>
                  </a:lnTo>
                  <a:lnTo>
                    <a:pt x="7" y="8"/>
                  </a:lnTo>
                  <a:lnTo>
                    <a:pt x="15" y="8"/>
                  </a:lnTo>
                  <a:lnTo>
                    <a:pt x="26" y="10"/>
                  </a:lnTo>
                  <a:lnTo>
                    <a:pt x="55" y="8"/>
                  </a:lnTo>
                  <a:lnTo>
                    <a:pt x="70" y="4"/>
                  </a:lnTo>
                  <a:lnTo>
                    <a:pt x="85" y="0"/>
                  </a:lnTo>
                  <a:lnTo>
                    <a:pt x="85" y="2"/>
                  </a:lnTo>
                  <a:lnTo>
                    <a:pt x="83" y="10"/>
                  </a:lnTo>
                  <a:lnTo>
                    <a:pt x="79" y="21"/>
                  </a:lnTo>
                  <a:lnTo>
                    <a:pt x="76" y="33"/>
                  </a:lnTo>
                  <a:lnTo>
                    <a:pt x="72" y="46"/>
                  </a:lnTo>
                  <a:lnTo>
                    <a:pt x="64" y="55"/>
                  </a:lnTo>
                  <a:lnTo>
                    <a:pt x="57" y="61"/>
                  </a:lnTo>
                  <a:lnTo>
                    <a:pt x="47" y="63"/>
                  </a:lnTo>
                  <a:lnTo>
                    <a:pt x="38" y="61"/>
                  </a:lnTo>
                  <a:lnTo>
                    <a:pt x="28" y="53"/>
                  </a:lnTo>
                  <a:lnTo>
                    <a:pt x="21" y="44"/>
                  </a:lnTo>
                  <a:lnTo>
                    <a:pt x="13" y="34"/>
                  </a:lnTo>
                  <a:lnTo>
                    <a:pt x="7" y="23"/>
                  </a:lnTo>
                  <a:lnTo>
                    <a:pt x="3" y="13"/>
                  </a:lnTo>
                  <a:lnTo>
                    <a:pt x="0" y="8"/>
                  </a:lnTo>
                  <a:lnTo>
                    <a:pt x="0" y="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10" name="Freeform 301"/>
            <p:cNvSpPr>
              <a:spLocks/>
            </p:cNvSpPr>
            <p:nvPr/>
          </p:nvSpPr>
          <p:spPr bwMode="auto">
            <a:xfrm>
              <a:off x="739" y="3039"/>
              <a:ext cx="43" cy="31"/>
            </a:xfrm>
            <a:custGeom>
              <a:avLst/>
              <a:gdLst>
                <a:gd name="T0" fmla="*/ 0 w 85"/>
                <a:gd name="T1" fmla="*/ 0 h 63"/>
                <a:gd name="T2" fmla="*/ 1 w 85"/>
                <a:gd name="T3" fmla="*/ 0 h 63"/>
                <a:gd name="T4" fmla="*/ 1 w 85"/>
                <a:gd name="T5" fmla="*/ 0 h 63"/>
                <a:gd name="T6" fmla="*/ 1 w 85"/>
                <a:gd name="T7" fmla="*/ 0 h 63"/>
                <a:gd name="T8" fmla="*/ 1 w 85"/>
                <a:gd name="T9" fmla="*/ 0 h 63"/>
                <a:gd name="T10" fmla="*/ 1 w 85"/>
                <a:gd name="T11" fmla="*/ 0 h 63"/>
                <a:gd name="T12" fmla="*/ 1 w 85"/>
                <a:gd name="T13" fmla="*/ 0 h 63"/>
                <a:gd name="T14" fmla="*/ 1 w 85"/>
                <a:gd name="T15" fmla="*/ 0 h 63"/>
                <a:gd name="T16" fmla="*/ 1 w 85"/>
                <a:gd name="T17" fmla="*/ 0 h 63"/>
                <a:gd name="T18" fmla="*/ 1 w 85"/>
                <a:gd name="T19" fmla="*/ 0 h 63"/>
                <a:gd name="T20" fmla="*/ 1 w 85"/>
                <a:gd name="T21" fmla="*/ 0 h 63"/>
                <a:gd name="T22" fmla="*/ 1 w 85"/>
                <a:gd name="T23" fmla="*/ 0 h 63"/>
                <a:gd name="T24" fmla="*/ 1 w 85"/>
                <a:gd name="T25" fmla="*/ 0 h 63"/>
                <a:gd name="T26" fmla="*/ 1 w 85"/>
                <a:gd name="T27" fmla="*/ 0 h 63"/>
                <a:gd name="T28" fmla="*/ 1 w 85"/>
                <a:gd name="T29" fmla="*/ 0 h 63"/>
                <a:gd name="T30" fmla="*/ 1 w 85"/>
                <a:gd name="T31" fmla="*/ 0 h 63"/>
                <a:gd name="T32" fmla="*/ 1 w 85"/>
                <a:gd name="T33" fmla="*/ 0 h 63"/>
                <a:gd name="T34" fmla="*/ 1 w 85"/>
                <a:gd name="T35" fmla="*/ 0 h 63"/>
                <a:gd name="T36" fmla="*/ 1 w 85"/>
                <a:gd name="T37" fmla="*/ 0 h 63"/>
                <a:gd name="T38" fmla="*/ 1 w 85"/>
                <a:gd name="T39" fmla="*/ 0 h 63"/>
                <a:gd name="T40" fmla="*/ 1 w 85"/>
                <a:gd name="T41" fmla="*/ 0 h 63"/>
                <a:gd name="T42" fmla="*/ 1 w 85"/>
                <a:gd name="T43" fmla="*/ 0 h 63"/>
                <a:gd name="T44" fmla="*/ 0 w 85"/>
                <a:gd name="T45" fmla="*/ 0 h 63"/>
                <a:gd name="T46" fmla="*/ 0 w 85"/>
                <a:gd name="T47" fmla="*/ 0 h 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5" h="63">
                  <a:moveTo>
                    <a:pt x="0" y="4"/>
                  </a:moveTo>
                  <a:lnTo>
                    <a:pt x="2" y="6"/>
                  </a:lnTo>
                  <a:lnTo>
                    <a:pt x="7" y="8"/>
                  </a:lnTo>
                  <a:lnTo>
                    <a:pt x="15" y="8"/>
                  </a:lnTo>
                  <a:lnTo>
                    <a:pt x="26" y="10"/>
                  </a:lnTo>
                  <a:lnTo>
                    <a:pt x="55" y="8"/>
                  </a:lnTo>
                  <a:lnTo>
                    <a:pt x="70" y="4"/>
                  </a:lnTo>
                  <a:lnTo>
                    <a:pt x="85" y="0"/>
                  </a:lnTo>
                  <a:lnTo>
                    <a:pt x="85" y="2"/>
                  </a:lnTo>
                  <a:lnTo>
                    <a:pt x="83" y="10"/>
                  </a:lnTo>
                  <a:lnTo>
                    <a:pt x="79" y="21"/>
                  </a:lnTo>
                  <a:lnTo>
                    <a:pt x="76" y="33"/>
                  </a:lnTo>
                  <a:lnTo>
                    <a:pt x="72" y="46"/>
                  </a:lnTo>
                  <a:lnTo>
                    <a:pt x="64" y="55"/>
                  </a:lnTo>
                  <a:lnTo>
                    <a:pt x="57" y="61"/>
                  </a:lnTo>
                  <a:lnTo>
                    <a:pt x="47" y="63"/>
                  </a:lnTo>
                  <a:lnTo>
                    <a:pt x="38" y="61"/>
                  </a:lnTo>
                  <a:lnTo>
                    <a:pt x="28" y="53"/>
                  </a:lnTo>
                  <a:lnTo>
                    <a:pt x="21" y="44"/>
                  </a:lnTo>
                  <a:lnTo>
                    <a:pt x="13" y="34"/>
                  </a:lnTo>
                  <a:lnTo>
                    <a:pt x="7" y="23"/>
                  </a:lnTo>
                  <a:lnTo>
                    <a:pt x="3" y="13"/>
                  </a:lnTo>
                  <a:lnTo>
                    <a:pt x="0" y="8"/>
                  </a:lnTo>
                  <a:lnTo>
                    <a:pt x="0" y="4"/>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11" name="Freeform 302"/>
            <p:cNvSpPr>
              <a:spLocks/>
            </p:cNvSpPr>
            <p:nvPr/>
          </p:nvSpPr>
          <p:spPr bwMode="auto">
            <a:xfrm>
              <a:off x="822" y="2995"/>
              <a:ext cx="3" cy="28"/>
            </a:xfrm>
            <a:custGeom>
              <a:avLst/>
              <a:gdLst>
                <a:gd name="T0" fmla="*/ 0 w 5"/>
                <a:gd name="T1" fmla="*/ 0 h 57"/>
                <a:gd name="T2" fmla="*/ 0 w 5"/>
                <a:gd name="T3" fmla="*/ 0 h 57"/>
                <a:gd name="T4" fmla="*/ 0 w 5"/>
                <a:gd name="T5" fmla="*/ 0 h 57"/>
                <a:gd name="T6" fmla="*/ 1 w 5"/>
                <a:gd name="T7" fmla="*/ 0 h 57"/>
                <a:gd name="T8" fmla="*/ 1 w 5"/>
                <a:gd name="T9" fmla="*/ 0 h 57"/>
                <a:gd name="T10" fmla="*/ 1 w 5"/>
                <a:gd name="T11" fmla="*/ 0 h 5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7">
                  <a:moveTo>
                    <a:pt x="0" y="0"/>
                  </a:moveTo>
                  <a:lnTo>
                    <a:pt x="0" y="2"/>
                  </a:lnTo>
                  <a:lnTo>
                    <a:pt x="0" y="5"/>
                  </a:lnTo>
                  <a:lnTo>
                    <a:pt x="2" y="21"/>
                  </a:lnTo>
                  <a:lnTo>
                    <a:pt x="2" y="40"/>
                  </a:lnTo>
                  <a:lnTo>
                    <a:pt x="5" y="5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12" name="Freeform 303"/>
            <p:cNvSpPr>
              <a:spLocks/>
            </p:cNvSpPr>
            <p:nvPr/>
          </p:nvSpPr>
          <p:spPr bwMode="auto">
            <a:xfrm>
              <a:off x="679" y="3009"/>
              <a:ext cx="16" cy="3"/>
            </a:xfrm>
            <a:custGeom>
              <a:avLst/>
              <a:gdLst>
                <a:gd name="T0" fmla="*/ 0 w 32"/>
                <a:gd name="T1" fmla="*/ 1 h 6"/>
                <a:gd name="T2" fmla="*/ 1 w 32"/>
                <a:gd name="T3" fmla="*/ 1 h 6"/>
                <a:gd name="T4" fmla="*/ 1 w 32"/>
                <a:gd name="T5" fmla="*/ 0 h 6"/>
                <a:gd name="T6" fmla="*/ 1 w 32"/>
                <a:gd name="T7" fmla="*/ 0 h 6"/>
                <a:gd name="T8" fmla="*/ 1 w 32"/>
                <a:gd name="T9" fmla="*/ 1 h 6"/>
                <a:gd name="T10" fmla="*/ 1 w 32"/>
                <a:gd name="T11" fmla="*/ 1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6">
                  <a:moveTo>
                    <a:pt x="0" y="4"/>
                  </a:moveTo>
                  <a:lnTo>
                    <a:pt x="4" y="2"/>
                  </a:lnTo>
                  <a:lnTo>
                    <a:pt x="11" y="0"/>
                  </a:lnTo>
                  <a:lnTo>
                    <a:pt x="23" y="0"/>
                  </a:lnTo>
                  <a:lnTo>
                    <a:pt x="29" y="2"/>
                  </a:lnTo>
                  <a:lnTo>
                    <a:pt x="32" y="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13" name="Freeform 304"/>
            <p:cNvSpPr>
              <a:spLocks/>
            </p:cNvSpPr>
            <p:nvPr/>
          </p:nvSpPr>
          <p:spPr bwMode="auto">
            <a:xfrm>
              <a:off x="732" y="2982"/>
              <a:ext cx="42" cy="29"/>
            </a:xfrm>
            <a:custGeom>
              <a:avLst/>
              <a:gdLst>
                <a:gd name="T0" fmla="*/ 1 w 84"/>
                <a:gd name="T1" fmla="*/ 0 h 59"/>
                <a:gd name="T2" fmla="*/ 1 w 84"/>
                <a:gd name="T3" fmla="*/ 0 h 59"/>
                <a:gd name="T4" fmla="*/ 1 w 84"/>
                <a:gd name="T5" fmla="*/ 0 h 59"/>
                <a:gd name="T6" fmla="*/ 1 w 84"/>
                <a:gd name="T7" fmla="*/ 0 h 59"/>
                <a:gd name="T8" fmla="*/ 1 w 84"/>
                <a:gd name="T9" fmla="*/ 0 h 59"/>
                <a:gd name="T10" fmla="*/ 1 w 84"/>
                <a:gd name="T11" fmla="*/ 0 h 59"/>
                <a:gd name="T12" fmla="*/ 1 w 84"/>
                <a:gd name="T13" fmla="*/ 0 h 59"/>
                <a:gd name="T14" fmla="*/ 1 w 84"/>
                <a:gd name="T15" fmla="*/ 0 h 59"/>
                <a:gd name="T16" fmla="*/ 0 w 84"/>
                <a:gd name="T17" fmla="*/ 0 h 59"/>
                <a:gd name="T18" fmla="*/ 1 w 84"/>
                <a:gd name="T19" fmla="*/ 0 h 59"/>
                <a:gd name="T20" fmla="*/ 1 w 84"/>
                <a:gd name="T21" fmla="*/ 0 h 59"/>
                <a:gd name="T22" fmla="*/ 1 w 84"/>
                <a:gd name="T23" fmla="*/ 0 h 59"/>
                <a:gd name="T24" fmla="*/ 1 w 84"/>
                <a:gd name="T25" fmla="*/ 0 h 59"/>
                <a:gd name="T26" fmla="*/ 1 w 84"/>
                <a:gd name="T27" fmla="*/ 0 h 59"/>
                <a:gd name="T28" fmla="*/ 1 w 84"/>
                <a:gd name="T29" fmla="*/ 0 h 59"/>
                <a:gd name="T30" fmla="*/ 1 w 84"/>
                <a:gd name="T31" fmla="*/ 0 h 59"/>
                <a:gd name="T32" fmla="*/ 1 w 84"/>
                <a:gd name="T33" fmla="*/ 0 h 59"/>
                <a:gd name="T34" fmla="*/ 1 w 84"/>
                <a:gd name="T35" fmla="*/ 0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4" h="59">
                  <a:moveTo>
                    <a:pt x="84" y="29"/>
                  </a:moveTo>
                  <a:lnTo>
                    <a:pt x="80" y="42"/>
                  </a:lnTo>
                  <a:lnTo>
                    <a:pt x="71" y="50"/>
                  </a:lnTo>
                  <a:lnTo>
                    <a:pt x="57" y="57"/>
                  </a:lnTo>
                  <a:lnTo>
                    <a:pt x="40" y="59"/>
                  </a:lnTo>
                  <a:lnTo>
                    <a:pt x="25" y="57"/>
                  </a:lnTo>
                  <a:lnTo>
                    <a:pt x="12" y="50"/>
                  </a:lnTo>
                  <a:lnTo>
                    <a:pt x="2" y="42"/>
                  </a:lnTo>
                  <a:lnTo>
                    <a:pt x="0" y="29"/>
                  </a:lnTo>
                  <a:lnTo>
                    <a:pt x="2" y="19"/>
                  </a:lnTo>
                  <a:lnTo>
                    <a:pt x="12" y="8"/>
                  </a:lnTo>
                  <a:lnTo>
                    <a:pt x="25" y="2"/>
                  </a:lnTo>
                  <a:lnTo>
                    <a:pt x="40" y="0"/>
                  </a:lnTo>
                  <a:lnTo>
                    <a:pt x="57" y="2"/>
                  </a:lnTo>
                  <a:lnTo>
                    <a:pt x="71" y="8"/>
                  </a:lnTo>
                  <a:lnTo>
                    <a:pt x="80" y="19"/>
                  </a:lnTo>
                  <a:lnTo>
                    <a:pt x="84" y="29"/>
                  </a:lnTo>
                  <a:close/>
                </a:path>
              </a:pathLst>
            </a:custGeom>
            <a:solidFill>
              <a:srgbClr val="FFFFFF"/>
            </a:solidFill>
            <a:ln w="3175">
              <a:solidFill>
                <a:srgbClr val="000000"/>
              </a:solidFill>
              <a:prstDash val="solid"/>
              <a:round/>
              <a:headEnd/>
              <a:tailEnd/>
            </a:ln>
          </p:spPr>
          <p:txBody>
            <a:bodyPr/>
            <a:lstStyle/>
            <a:p>
              <a:endParaRPr lang="ja-JP" altLang="en-US"/>
            </a:p>
          </p:txBody>
        </p:sp>
        <p:sp>
          <p:nvSpPr>
            <p:cNvPr id="13414" name="Freeform 305"/>
            <p:cNvSpPr>
              <a:spLocks/>
            </p:cNvSpPr>
            <p:nvPr/>
          </p:nvSpPr>
          <p:spPr bwMode="auto">
            <a:xfrm>
              <a:off x="787" y="2982"/>
              <a:ext cx="42" cy="29"/>
            </a:xfrm>
            <a:custGeom>
              <a:avLst/>
              <a:gdLst>
                <a:gd name="T0" fmla="*/ 1 w 84"/>
                <a:gd name="T1" fmla="*/ 0 h 59"/>
                <a:gd name="T2" fmla="*/ 1 w 84"/>
                <a:gd name="T3" fmla="*/ 0 h 59"/>
                <a:gd name="T4" fmla="*/ 1 w 84"/>
                <a:gd name="T5" fmla="*/ 0 h 59"/>
                <a:gd name="T6" fmla="*/ 1 w 84"/>
                <a:gd name="T7" fmla="*/ 0 h 59"/>
                <a:gd name="T8" fmla="*/ 1 w 84"/>
                <a:gd name="T9" fmla="*/ 0 h 59"/>
                <a:gd name="T10" fmla="*/ 1 w 84"/>
                <a:gd name="T11" fmla="*/ 0 h 59"/>
                <a:gd name="T12" fmla="*/ 1 w 84"/>
                <a:gd name="T13" fmla="*/ 0 h 59"/>
                <a:gd name="T14" fmla="*/ 1 w 84"/>
                <a:gd name="T15" fmla="*/ 0 h 59"/>
                <a:gd name="T16" fmla="*/ 0 w 84"/>
                <a:gd name="T17" fmla="*/ 0 h 59"/>
                <a:gd name="T18" fmla="*/ 1 w 84"/>
                <a:gd name="T19" fmla="*/ 0 h 59"/>
                <a:gd name="T20" fmla="*/ 1 w 84"/>
                <a:gd name="T21" fmla="*/ 0 h 59"/>
                <a:gd name="T22" fmla="*/ 1 w 84"/>
                <a:gd name="T23" fmla="*/ 0 h 59"/>
                <a:gd name="T24" fmla="*/ 1 w 84"/>
                <a:gd name="T25" fmla="*/ 0 h 59"/>
                <a:gd name="T26" fmla="*/ 1 w 84"/>
                <a:gd name="T27" fmla="*/ 0 h 59"/>
                <a:gd name="T28" fmla="*/ 1 w 84"/>
                <a:gd name="T29" fmla="*/ 0 h 59"/>
                <a:gd name="T30" fmla="*/ 1 w 84"/>
                <a:gd name="T31" fmla="*/ 0 h 59"/>
                <a:gd name="T32" fmla="*/ 1 w 84"/>
                <a:gd name="T33" fmla="*/ 0 h 59"/>
                <a:gd name="T34" fmla="*/ 1 w 84"/>
                <a:gd name="T35" fmla="*/ 0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4" h="59">
                  <a:moveTo>
                    <a:pt x="84" y="29"/>
                  </a:moveTo>
                  <a:lnTo>
                    <a:pt x="80" y="42"/>
                  </a:lnTo>
                  <a:lnTo>
                    <a:pt x="73" y="50"/>
                  </a:lnTo>
                  <a:lnTo>
                    <a:pt x="59" y="57"/>
                  </a:lnTo>
                  <a:lnTo>
                    <a:pt x="42" y="59"/>
                  </a:lnTo>
                  <a:lnTo>
                    <a:pt x="25" y="57"/>
                  </a:lnTo>
                  <a:lnTo>
                    <a:pt x="12" y="50"/>
                  </a:lnTo>
                  <a:lnTo>
                    <a:pt x="2" y="42"/>
                  </a:lnTo>
                  <a:lnTo>
                    <a:pt x="0" y="29"/>
                  </a:lnTo>
                  <a:lnTo>
                    <a:pt x="2" y="19"/>
                  </a:lnTo>
                  <a:lnTo>
                    <a:pt x="12" y="8"/>
                  </a:lnTo>
                  <a:lnTo>
                    <a:pt x="25" y="2"/>
                  </a:lnTo>
                  <a:lnTo>
                    <a:pt x="42" y="0"/>
                  </a:lnTo>
                  <a:lnTo>
                    <a:pt x="59" y="2"/>
                  </a:lnTo>
                  <a:lnTo>
                    <a:pt x="73" y="8"/>
                  </a:lnTo>
                  <a:lnTo>
                    <a:pt x="80" y="19"/>
                  </a:lnTo>
                  <a:lnTo>
                    <a:pt x="84" y="29"/>
                  </a:lnTo>
                  <a:close/>
                </a:path>
              </a:pathLst>
            </a:custGeom>
            <a:solidFill>
              <a:srgbClr val="FFFFFF"/>
            </a:solidFill>
            <a:ln w="3175">
              <a:solidFill>
                <a:srgbClr val="000000"/>
              </a:solidFill>
              <a:prstDash val="solid"/>
              <a:round/>
              <a:headEnd/>
              <a:tailEnd/>
            </a:ln>
          </p:spPr>
          <p:txBody>
            <a:bodyPr/>
            <a:lstStyle/>
            <a:p>
              <a:endParaRPr lang="ja-JP" altLang="en-US"/>
            </a:p>
          </p:txBody>
        </p:sp>
        <p:sp>
          <p:nvSpPr>
            <p:cNvPr id="13415" name="Freeform 306"/>
            <p:cNvSpPr>
              <a:spLocks/>
            </p:cNvSpPr>
            <p:nvPr/>
          </p:nvSpPr>
          <p:spPr bwMode="auto">
            <a:xfrm>
              <a:off x="686" y="2995"/>
              <a:ext cx="46" cy="1"/>
            </a:xfrm>
            <a:custGeom>
              <a:avLst/>
              <a:gdLst>
                <a:gd name="T0" fmla="*/ 0 w 93"/>
                <a:gd name="T1" fmla="*/ 1 h 2"/>
                <a:gd name="T2" fmla="*/ 0 w 93"/>
                <a:gd name="T3" fmla="*/ 0 h 2"/>
                <a:gd name="T4" fmla="*/ 0 w 93"/>
                <a:gd name="T5" fmla="*/ 1 h 2"/>
                <a:gd name="T6" fmla="*/ 0 60000 65536"/>
                <a:gd name="T7" fmla="*/ 0 60000 65536"/>
                <a:gd name="T8" fmla="*/ 0 60000 65536"/>
              </a:gdLst>
              <a:ahLst/>
              <a:cxnLst>
                <a:cxn ang="T6">
                  <a:pos x="T0" y="T1"/>
                </a:cxn>
                <a:cxn ang="T7">
                  <a:pos x="T2" y="T3"/>
                </a:cxn>
                <a:cxn ang="T8">
                  <a:pos x="T4" y="T5"/>
                </a:cxn>
              </a:cxnLst>
              <a:rect l="0" t="0" r="r" b="b"/>
              <a:pathLst>
                <a:path w="93" h="2">
                  <a:moveTo>
                    <a:pt x="93" y="2"/>
                  </a:moveTo>
                  <a:lnTo>
                    <a:pt x="0" y="0"/>
                  </a:lnTo>
                  <a:lnTo>
                    <a:pt x="93"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16" name="Line 307"/>
            <p:cNvSpPr>
              <a:spLocks noChangeShapeType="1"/>
            </p:cNvSpPr>
            <p:nvPr/>
          </p:nvSpPr>
          <p:spPr bwMode="auto">
            <a:xfrm flipH="1" flipV="1">
              <a:off x="686" y="2995"/>
              <a:ext cx="46"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417" name="Freeform 308"/>
            <p:cNvSpPr>
              <a:spLocks/>
            </p:cNvSpPr>
            <p:nvPr/>
          </p:nvSpPr>
          <p:spPr bwMode="auto">
            <a:xfrm>
              <a:off x="774" y="2996"/>
              <a:ext cx="13" cy="1"/>
            </a:xfrm>
            <a:custGeom>
              <a:avLst/>
              <a:gdLst>
                <a:gd name="T0" fmla="*/ 0 w 26"/>
                <a:gd name="T1" fmla="*/ 0 h 1"/>
                <a:gd name="T2" fmla="*/ 1 w 26"/>
                <a:gd name="T3" fmla="*/ 0 h 1"/>
                <a:gd name="T4" fmla="*/ 0 w 26"/>
                <a:gd name="T5" fmla="*/ 0 h 1"/>
                <a:gd name="T6" fmla="*/ 0 60000 65536"/>
                <a:gd name="T7" fmla="*/ 0 60000 65536"/>
                <a:gd name="T8" fmla="*/ 0 60000 65536"/>
              </a:gdLst>
              <a:ahLst/>
              <a:cxnLst>
                <a:cxn ang="T6">
                  <a:pos x="T0" y="T1"/>
                </a:cxn>
                <a:cxn ang="T7">
                  <a:pos x="T2" y="T3"/>
                </a:cxn>
                <a:cxn ang="T8">
                  <a:pos x="T4" y="T5"/>
                </a:cxn>
              </a:cxnLst>
              <a:rect l="0" t="0" r="r" b="b"/>
              <a:pathLst>
                <a:path w="26" h="1">
                  <a:moveTo>
                    <a:pt x="0" y="0"/>
                  </a:moveTo>
                  <a:lnTo>
                    <a:pt x="26"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18" name="Line 309"/>
            <p:cNvSpPr>
              <a:spLocks noChangeShapeType="1"/>
            </p:cNvSpPr>
            <p:nvPr/>
          </p:nvSpPr>
          <p:spPr bwMode="auto">
            <a:xfrm>
              <a:off x="774" y="2996"/>
              <a:ext cx="1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419" name="Freeform 310"/>
            <p:cNvSpPr>
              <a:spLocks/>
            </p:cNvSpPr>
            <p:nvPr/>
          </p:nvSpPr>
          <p:spPr bwMode="auto">
            <a:xfrm>
              <a:off x="744" y="3113"/>
              <a:ext cx="47" cy="27"/>
            </a:xfrm>
            <a:custGeom>
              <a:avLst/>
              <a:gdLst>
                <a:gd name="T0" fmla="*/ 0 w 95"/>
                <a:gd name="T1" fmla="*/ 0 h 55"/>
                <a:gd name="T2" fmla="*/ 0 w 95"/>
                <a:gd name="T3" fmla="*/ 0 h 55"/>
                <a:gd name="T4" fmla="*/ 0 w 95"/>
                <a:gd name="T5" fmla="*/ 0 h 55"/>
                <a:gd name="T6" fmla="*/ 0 60000 65536"/>
                <a:gd name="T7" fmla="*/ 0 60000 65536"/>
                <a:gd name="T8" fmla="*/ 0 60000 65536"/>
              </a:gdLst>
              <a:ahLst/>
              <a:cxnLst>
                <a:cxn ang="T6">
                  <a:pos x="T0" y="T1"/>
                </a:cxn>
                <a:cxn ang="T7">
                  <a:pos x="T2" y="T3"/>
                </a:cxn>
                <a:cxn ang="T8">
                  <a:pos x="T4" y="T5"/>
                </a:cxn>
              </a:cxnLst>
              <a:rect l="0" t="0" r="r" b="b"/>
              <a:pathLst>
                <a:path w="95" h="55">
                  <a:moveTo>
                    <a:pt x="0" y="55"/>
                  </a:moveTo>
                  <a:lnTo>
                    <a:pt x="49" y="0"/>
                  </a:lnTo>
                  <a:lnTo>
                    <a:pt x="95" y="34"/>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20" name="Freeform 311"/>
            <p:cNvSpPr>
              <a:spLocks/>
            </p:cNvSpPr>
            <p:nvPr/>
          </p:nvSpPr>
          <p:spPr bwMode="auto">
            <a:xfrm>
              <a:off x="755" y="3113"/>
              <a:ext cx="31" cy="62"/>
            </a:xfrm>
            <a:custGeom>
              <a:avLst/>
              <a:gdLst>
                <a:gd name="T0" fmla="*/ 0 w 63"/>
                <a:gd name="T1" fmla="*/ 1 h 123"/>
                <a:gd name="T2" fmla="*/ 0 w 63"/>
                <a:gd name="T3" fmla="*/ 0 h 123"/>
                <a:gd name="T4" fmla="*/ 0 w 63"/>
                <a:gd name="T5" fmla="*/ 1 h 123"/>
                <a:gd name="T6" fmla="*/ 0 w 63"/>
                <a:gd name="T7" fmla="*/ 1 h 123"/>
                <a:gd name="T8" fmla="*/ 0 w 63"/>
                <a:gd name="T9" fmla="*/ 1 h 123"/>
                <a:gd name="T10" fmla="*/ 0 w 63"/>
                <a:gd name="T11" fmla="*/ 1 h 123"/>
                <a:gd name="T12" fmla="*/ 0 w 63"/>
                <a:gd name="T13" fmla="*/ 1 h 123"/>
                <a:gd name="T14" fmla="*/ 0 w 63"/>
                <a:gd name="T15" fmla="*/ 1 h 123"/>
                <a:gd name="T16" fmla="*/ 0 w 63"/>
                <a:gd name="T17" fmla="*/ 1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3" h="123">
                  <a:moveTo>
                    <a:pt x="59" y="26"/>
                  </a:moveTo>
                  <a:lnTo>
                    <a:pt x="26" y="0"/>
                  </a:lnTo>
                  <a:lnTo>
                    <a:pt x="0" y="28"/>
                  </a:lnTo>
                  <a:lnTo>
                    <a:pt x="15" y="47"/>
                  </a:lnTo>
                  <a:lnTo>
                    <a:pt x="7" y="93"/>
                  </a:lnTo>
                  <a:lnTo>
                    <a:pt x="45" y="123"/>
                  </a:lnTo>
                  <a:lnTo>
                    <a:pt x="63" y="77"/>
                  </a:lnTo>
                  <a:lnTo>
                    <a:pt x="40" y="47"/>
                  </a:lnTo>
                  <a:lnTo>
                    <a:pt x="59" y="26"/>
                  </a:lnTo>
                  <a:close/>
                </a:path>
              </a:pathLst>
            </a:custGeom>
            <a:solidFill>
              <a:srgbClr val="FF7F00"/>
            </a:solidFill>
            <a:ln w="7938">
              <a:solidFill>
                <a:srgbClr val="000000"/>
              </a:solidFill>
              <a:prstDash val="solid"/>
              <a:round/>
              <a:headEnd/>
              <a:tailEnd/>
            </a:ln>
          </p:spPr>
          <p:txBody>
            <a:bodyPr/>
            <a:lstStyle/>
            <a:p>
              <a:endParaRPr lang="ja-JP" altLang="en-US"/>
            </a:p>
          </p:txBody>
        </p:sp>
        <p:sp>
          <p:nvSpPr>
            <p:cNvPr id="13421" name="Freeform 312"/>
            <p:cNvSpPr>
              <a:spLocks/>
            </p:cNvSpPr>
            <p:nvPr/>
          </p:nvSpPr>
          <p:spPr bwMode="auto">
            <a:xfrm>
              <a:off x="823" y="3046"/>
              <a:ext cx="88" cy="146"/>
            </a:xfrm>
            <a:custGeom>
              <a:avLst/>
              <a:gdLst>
                <a:gd name="T0" fmla="*/ 0 w 174"/>
                <a:gd name="T1" fmla="*/ 1 h 291"/>
                <a:gd name="T2" fmla="*/ 1 w 174"/>
                <a:gd name="T3" fmla="*/ 1 h 291"/>
                <a:gd name="T4" fmla="*/ 1 w 174"/>
                <a:gd name="T5" fmla="*/ 1 h 291"/>
                <a:gd name="T6" fmla="*/ 1 w 174"/>
                <a:gd name="T7" fmla="*/ 1 h 291"/>
                <a:gd name="T8" fmla="*/ 1 w 174"/>
                <a:gd name="T9" fmla="*/ 1 h 291"/>
                <a:gd name="T10" fmla="*/ 1 w 174"/>
                <a:gd name="T11" fmla="*/ 1 h 291"/>
                <a:gd name="T12" fmla="*/ 1 w 174"/>
                <a:gd name="T13" fmla="*/ 1 h 291"/>
                <a:gd name="T14" fmla="*/ 1 w 174"/>
                <a:gd name="T15" fmla="*/ 1 h 291"/>
                <a:gd name="T16" fmla="*/ 1 w 174"/>
                <a:gd name="T17" fmla="*/ 1 h 291"/>
                <a:gd name="T18" fmla="*/ 1 w 174"/>
                <a:gd name="T19" fmla="*/ 1 h 291"/>
                <a:gd name="T20" fmla="*/ 1 w 174"/>
                <a:gd name="T21" fmla="*/ 1 h 291"/>
                <a:gd name="T22" fmla="*/ 1 w 174"/>
                <a:gd name="T23" fmla="*/ 1 h 291"/>
                <a:gd name="T24" fmla="*/ 1 w 174"/>
                <a:gd name="T25" fmla="*/ 0 h 291"/>
                <a:gd name="T26" fmla="*/ 1 w 174"/>
                <a:gd name="T27" fmla="*/ 1 h 291"/>
                <a:gd name="T28" fmla="*/ 1 w 174"/>
                <a:gd name="T29" fmla="*/ 1 h 291"/>
                <a:gd name="T30" fmla="*/ 1 w 174"/>
                <a:gd name="T31" fmla="*/ 1 h 291"/>
                <a:gd name="T32" fmla="*/ 1 w 174"/>
                <a:gd name="T33" fmla="*/ 1 h 291"/>
                <a:gd name="T34" fmla="*/ 1 w 174"/>
                <a:gd name="T35" fmla="*/ 1 h 291"/>
                <a:gd name="T36" fmla="*/ 1 w 174"/>
                <a:gd name="T37" fmla="*/ 1 h 291"/>
                <a:gd name="T38" fmla="*/ 1 w 174"/>
                <a:gd name="T39" fmla="*/ 1 h 291"/>
                <a:gd name="T40" fmla="*/ 1 w 174"/>
                <a:gd name="T41" fmla="*/ 1 h 291"/>
                <a:gd name="T42" fmla="*/ 1 w 174"/>
                <a:gd name="T43" fmla="*/ 1 h 291"/>
                <a:gd name="T44" fmla="*/ 1 w 174"/>
                <a:gd name="T45" fmla="*/ 1 h 291"/>
                <a:gd name="T46" fmla="*/ 1 w 174"/>
                <a:gd name="T47" fmla="*/ 1 h 291"/>
                <a:gd name="T48" fmla="*/ 1 w 174"/>
                <a:gd name="T49" fmla="*/ 1 h 291"/>
                <a:gd name="T50" fmla="*/ 1 w 174"/>
                <a:gd name="T51" fmla="*/ 1 h 291"/>
                <a:gd name="T52" fmla="*/ 1 w 174"/>
                <a:gd name="T53" fmla="*/ 1 h 291"/>
                <a:gd name="T54" fmla="*/ 1 w 174"/>
                <a:gd name="T55" fmla="*/ 1 h 291"/>
                <a:gd name="T56" fmla="*/ 1 w 174"/>
                <a:gd name="T57" fmla="*/ 1 h 291"/>
                <a:gd name="T58" fmla="*/ 1 w 174"/>
                <a:gd name="T59" fmla="*/ 1 h 291"/>
                <a:gd name="T60" fmla="*/ 1 w 174"/>
                <a:gd name="T61" fmla="*/ 1 h 291"/>
                <a:gd name="T62" fmla="*/ 1 w 174"/>
                <a:gd name="T63" fmla="*/ 1 h 291"/>
                <a:gd name="T64" fmla="*/ 1 w 174"/>
                <a:gd name="T65" fmla="*/ 1 h 291"/>
                <a:gd name="T66" fmla="*/ 1 w 174"/>
                <a:gd name="T67" fmla="*/ 1 h 291"/>
                <a:gd name="T68" fmla="*/ 1 w 174"/>
                <a:gd name="T69" fmla="*/ 1 h 291"/>
                <a:gd name="T70" fmla="*/ 1 w 174"/>
                <a:gd name="T71" fmla="*/ 1 h 291"/>
                <a:gd name="T72" fmla="*/ 1 w 174"/>
                <a:gd name="T73" fmla="*/ 1 h 291"/>
                <a:gd name="T74" fmla="*/ 1 w 174"/>
                <a:gd name="T75" fmla="*/ 1 h 2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4" h="291">
                  <a:moveTo>
                    <a:pt x="0" y="225"/>
                  </a:moveTo>
                  <a:lnTo>
                    <a:pt x="0" y="223"/>
                  </a:lnTo>
                  <a:lnTo>
                    <a:pt x="0" y="219"/>
                  </a:lnTo>
                  <a:lnTo>
                    <a:pt x="1" y="211"/>
                  </a:lnTo>
                  <a:lnTo>
                    <a:pt x="1" y="204"/>
                  </a:lnTo>
                  <a:lnTo>
                    <a:pt x="5" y="181"/>
                  </a:lnTo>
                  <a:lnTo>
                    <a:pt x="9" y="154"/>
                  </a:lnTo>
                  <a:lnTo>
                    <a:pt x="15" y="130"/>
                  </a:lnTo>
                  <a:lnTo>
                    <a:pt x="22" y="103"/>
                  </a:lnTo>
                  <a:lnTo>
                    <a:pt x="28" y="84"/>
                  </a:lnTo>
                  <a:lnTo>
                    <a:pt x="34" y="76"/>
                  </a:lnTo>
                  <a:lnTo>
                    <a:pt x="38" y="71"/>
                  </a:lnTo>
                  <a:lnTo>
                    <a:pt x="47" y="65"/>
                  </a:lnTo>
                  <a:lnTo>
                    <a:pt x="55" y="61"/>
                  </a:lnTo>
                  <a:lnTo>
                    <a:pt x="60" y="61"/>
                  </a:lnTo>
                  <a:lnTo>
                    <a:pt x="66" y="63"/>
                  </a:lnTo>
                  <a:lnTo>
                    <a:pt x="74" y="67"/>
                  </a:lnTo>
                  <a:lnTo>
                    <a:pt x="75" y="71"/>
                  </a:lnTo>
                  <a:lnTo>
                    <a:pt x="79" y="67"/>
                  </a:lnTo>
                  <a:lnTo>
                    <a:pt x="87" y="59"/>
                  </a:lnTo>
                  <a:lnTo>
                    <a:pt x="98" y="48"/>
                  </a:lnTo>
                  <a:lnTo>
                    <a:pt x="112" y="35"/>
                  </a:lnTo>
                  <a:lnTo>
                    <a:pt x="125" y="21"/>
                  </a:lnTo>
                  <a:lnTo>
                    <a:pt x="140" y="10"/>
                  </a:lnTo>
                  <a:lnTo>
                    <a:pt x="151" y="2"/>
                  </a:lnTo>
                  <a:lnTo>
                    <a:pt x="159" y="0"/>
                  </a:lnTo>
                  <a:lnTo>
                    <a:pt x="168" y="4"/>
                  </a:lnTo>
                  <a:lnTo>
                    <a:pt x="174" y="12"/>
                  </a:lnTo>
                  <a:lnTo>
                    <a:pt x="172" y="23"/>
                  </a:lnTo>
                  <a:lnTo>
                    <a:pt x="168" y="31"/>
                  </a:lnTo>
                  <a:lnTo>
                    <a:pt x="161" y="38"/>
                  </a:lnTo>
                  <a:lnTo>
                    <a:pt x="148" y="59"/>
                  </a:lnTo>
                  <a:lnTo>
                    <a:pt x="132" y="82"/>
                  </a:lnTo>
                  <a:lnTo>
                    <a:pt x="125" y="92"/>
                  </a:lnTo>
                  <a:lnTo>
                    <a:pt x="121" y="101"/>
                  </a:lnTo>
                  <a:lnTo>
                    <a:pt x="117" y="105"/>
                  </a:lnTo>
                  <a:lnTo>
                    <a:pt x="115" y="109"/>
                  </a:lnTo>
                  <a:lnTo>
                    <a:pt x="117" y="109"/>
                  </a:lnTo>
                  <a:lnTo>
                    <a:pt x="121" y="111"/>
                  </a:lnTo>
                  <a:lnTo>
                    <a:pt x="131" y="118"/>
                  </a:lnTo>
                  <a:lnTo>
                    <a:pt x="140" y="130"/>
                  </a:lnTo>
                  <a:lnTo>
                    <a:pt x="144" y="135"/>
                  </a:lnTo>
                  <a:lnTo>
                    <a:pt x="146" y="141"/>
                  </a:lnTo>
                  <a:lnTo>
                    <a:pt x="144" y="153"/>
                  </a:lnTo>
                  <a:lnTo>
                    <a:pt x="144" y="158"/>
                  </a:lnTo>
                  <a:lnTo>
                    <a:pt x="144" y="162"/>
                  </a:lnTo>
                  <a:lnTo>
                    <a:pt x="146" y="166"/>
                  </a:lnTo>
                  <a:lnTo>
                    <a:pt x="148" y="175"/>
                  </a:lnTo>
                  <a:lnTo>
                    <a:pt x="149" y="191"/>
                  </a:lnTo>
                  <a:lnTo>
                    <a:pt x="148" y="196"/>
                  </a:lnTo>
                  <a:lnTo>
                    <a:pt x="144" y="202"/>
                  </a:lnTo>
                  <a:lnTo>
                    <a:pt x="138" y="210"/>
                  </a:lnTo>
                  <a:lnTo>
                    <a:pt x="136" y="211"/>
                  </a:lnTo>
                  <a:lnTo>
                    <a:pt x="134" y="213"/>
                  </a:lnTo>
                  <a:lnTo>
                    <a:pt x="134" y="215"/>
                  </a:lnTo>
                  <a:lnTo>
                    <a:pt x="134" y="219"/>
                  </a:lnTo>
                  <a:lnTo>
                    <a:pt x="132" y="229"/>
                  </a:lnTo>
                  <a:lnTo>
                    <a:pt x="127" y="238"/>
                  </a:lnTo>
                  <a:lnTo>
                    <a:pt x="121" y="248"/>
                  </a:lnTo>
                  <a:lnTo>
                    <a:pt x="115" y="253"/>
                  </a:lnTo>
                  <a:lnTo>
                    <a:pt x="108" y="255"/>
                  </a:lnTo>
                  <a:lnTo>
                    <a:pt x="102" y="253"/>
                  </a:lnTo>
                  <a:lnTo>
                    <a:pt x="98" y="250"/>
                  </a:lnTo>
                  <a:lnTo>
                    <a:pt x="94" y="240"/>
                  </a:lnTo>
                  <a:lnTo>
                    <a:pt x="94" y="232"/>
                  </a:lnTo>
                  <a:lnTo>
                    <a:pt x="94" y="229"/>
                  </a:lnTo>
                  <a:lnTo>
                    <a:pt x="94" y="232"/>
                  </a:lnTo>
                  <a:lnTo>
                    <a:pt x="93" y="236"/>
                  </a:lnTo>
                  <a:lnTo>
                    <a:pt x="91" y="246"/>
                  </a:lnTo>
                  <a:lnTo>
                    <a:pt x="87" y="255"/>
                  </a:lnTo>
                  <a:lnTo>
                    <a:pt x="79" y="267"/>
                  </a:lnTo>
                  <a:lnTo>
                    <a:pt x="70" y="276"/>
                  </a:lnTo>
                  <a:lnTo>
                    <a:pt x="58" y="286"/>
                  </a:lnTo>
                  <a:lnTo>
                    <a:pt x="43" y="291"/>
                  </a:lnTo>
                  <a:lnTo>
                    <a:pt x="0" y="225"/>
                  </a:lnTo>
                  <a:close/>
                </a:path>
              </a:pathLst>
            </a:custGeom>
            <a:solidFill>
              <a:srgbClr val="FEE6E6"/>
            </a:solidFill>
            <a:ln w="7938">
              <a:solidFill>
                <a:srgbClr val="000000"/>
              </a:solidFill>
              <a:prstDash val="solid"/>
              <a:round/>
              <a:headEnd/>
              <a:tailEnd/>
            </a:ln>
          </p:spPr>
          <p:txBody>
            <a:bodyPr/>
            <a:lstStyle/>
            <a:p>
              <a:endParaRPr lang="ja-JP" altLang="en-US"/>
            </a:p>
          </p:txBody>
        </p:sp>
        <p:sp>
          <p:nvSpPr>
            <p:cNvPr id="13422" name="Line 313"/>
            <p:cNvSpPr>
              <a:spLocks noChangeShapeType="1"/>
            </p:cNvSpPr>
            <p:nvPr/>
          </p:nvSpPr>
          <p:spPr bwMode="auto">
            <a:xfrm flipH="1">
              <a:off x="849" y="3081"/>
              <a:ext cx="12" cy="16"/>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423" name="Freeform 314"/>
            <p:cNvSpPr>
              <a:spLocks/>
            </p:cNvSpPr>
            <p:nvPr/>
          </p:nvSpPr>
          <p:spPr bwMode="auto">
            <a:xfrm>
              <a:off x="867" y="3100"/>
              <a:ext cx="23" cy="7"/>
            </a:xfrm>
            <a:custGeom>
              <a:avLst/>
              <a:gdLst>
                <a:gd name="T0" fmla="*/ 1 w 45"/>
                <a:gd name="T1" fmla="*/ 1 h 13"/>
                <a:gd name="T2" fmla="*/ 1 w 45"/>
                <a:gd name="T3" fmla="*/ 1 h 13"/>
                <a:gd name="T4" fmla="*/ 1 w 45"/>
                <a:gd name="T5" fmla="*/ 1 h 13"/>
                <a:gd name="T6" fmla="*/ 1 w 45"/>
                <a:gd name="T7" fmla="*/ 1 h 13"/>
                <a:gd name="T8" fmla="*/ 1 w 45"/>
                <a:gd name="T9" fmla="*/ 0 h 13"/>
                <a:gd name="T10" fmla="*/ 0 w 45"/>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 h="13">
                  <a:moveTo>
                    <a:pt x="45" y="13"/>
                  </a:moveTo>
                  <a:lnTo>
                    <a:pt x="44" y="11"/>
                  </a:lnTo>
                  <a:lnTo>
                    <a:pt x="40" y="9"/>
                  </a:lnTo>
                  <a:lnTo>
                    <a:pt x="28" y="4"/>
                  </a:lnTo>
                  <a:lnTo>
                    <a:pt x="13" y="0"/>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24" name="Freeform 315"/>
            <p:cNvSpPr>
              <a:spLocks/>
            </p:cNvSpPr>
            <p:nvPr/>
          </p:nvSpPr>
          <p:spPr bwMode="auto">
            <a:xfrm>
              <a:off x="880" y="3118"/>
              <a:ext cx="15" cy="9"/>
            </a:xfrm>
            <a:custGeom>
              <a:avLst/>
              <a:gdLst>
                <a:gd name="T0" fmla="*/ 0 w 31"/>
                <a:gd name="T1" fmla="*/ 0 h 19"/>
                <a:gd name="T2" fmla="*/ 0 w 31"/>
                <a:gd name="T3" fmla="*/ 0 h 19"/>
                <a:gd name="T4" fmla="*/ 0 w 31"/>
                <a:gd name="T5" fmla="*/ 0 h 19"/>
                <a:gd name="T6" fmla="*/ 0 w 31"/>
                <a:gd name="T7" fmla="*/ 0 h 19"/>
                <a:gd name="T8" fmla="*/ 0 w 31"/>
                <a:gd name="T9" fmla="*/ 0 h 19"/>
                <a:gd name="T10" fmla="*/ 0 w 31"/>
                <a:gd name="T11" fmla="*/ 0 h 19"/>
                <a:gd name="T12" fmla="*/ 0 w 31"/>
                <a:gd name="T13" fmla="*/ 0 h 19"/>
                <a:gd name="T14" fmla="*/ 0 w 31"/>
                <a:gd name="T15" fmla="*/ 0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 h="19">
                  <a:moveTo>
                    <a:pt x="0" y="0"/>
                  </a:moveTo>
                  <a:lnTo>
                    <a:pt x="2" y="2"/>
                  </a:lnTo>
                  <a:lnTo>
                    <a:pt x="4" y="2"/>
                  </a:lnTo>
                  <a:lnTo>
                    <a:pt x="14" y="6"/>
                  </a:lnTo>
                  <a:lnTo>
                    <a:pt x="25" y="11"/>
                  </a:lnTo>
                  <a:lnTo>
                    <a:pt x="27" y="15"/>
                  </a:lnTo>
                  <a:lnTo>
                    <a:pt x="31" y="19"/>
                  </a:lnTo>
                  <a:lnTo>
                    <a:pt x="0"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25" name="Freeform 316"/>
            <p:cNvSpPr>
              <a:spLocks/>
            </p:cNvSpPr>
            <p:nvPr/>
          </p:nvSpPr>
          <p:spPr bwMode="auto">
            <a:xfrm>
              <a:off x="880" y="3118"/>
              <a:ext cx="15" cy="9"/>
            </a:xfrm>
            <a:custGeom>
              <a:avLst/>
              <a:gdLst>
                <a:gd name="T0" fmla="*/ 0 w 31"/>
                <a:gd name="T1" fmla="*/ 0 h 19"/>
                <a:gd name="T2" fmla="*/ 0 w 31"/>
                <a:gd name="T3" fmla="*/ 0 h 19"/>
                <a:gd name="T4" fmla="*/ 0 w 31"/>
                <a:gd name="T5" fmla="*/ 0 h 19"/>
                <a:gd name="T6" fmla="*/ 0 w 31"/>
                <a:gd name="T7" fmla="*/ 0 h 19"/>
                <a:gd name="T8" fmla="*/ 0 w 31"/>
                <a:gd name="T9" fmla="*/ 0 h 19"/>
                <a:gd name="T10" fmla="*/ 0 w 31"/>
                <a:gd name="T11" fmla="*/ 0 h 19"/>
                <a:gd name="T12" fmla="*/ 0 w 31"/>
                <a:gd name="T13" fmla="*/ 0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19">
                  <a:moveTo>
                    <a:pt x="0" y="0"/>
                  </a:moveTo>
                  <a:lnTo>
                    <a:pt x="2" y="2"/>
                  </a:lnTo>
                  <a:lnTo>
                    <a:pt x="4" y="2"/>
                  </a:lnTo>
                  <a:lnTo>
                    <a:pt x="14" y="6"/>
                  </a:lnTo>
                  <a:lnTo>
                    <a:pt x="25" y="11"/>
                  </a:lnTo>
                  <a:lnTo>
                    <a:pt x="27" y="15"/>
                  </a:lnTo>
                  <a:lnTo>
                    <a:pt x="31"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26" name="Freeform 317"/>
            <p:cNvSpPr>
              <a:spLocks/>
            </p:cNvSpPr>
            <p:nvPr/>
          </p:nvSpPr>
          <p:spPr bwMode="auto">
            <a:xfrm>
              <a:off x="880" y="3137"/>
              <a:ext cx="12" cy="16"/>
            </a:xfrm>
            <a:custGeom>
              <a:avLst/>
              <a:gdLst>
                <a:gd name="T0" fmla="*/ 0 w 23"/>
                <a:gd name="T1" fmla="*/ 0 h 30"/>
                <a:gd name="T2" fmla="*/ 1 w 23"/>
                <a:gd name="T3" fmla="*/ 0 h 30"/>
                <a:gd name="T4" fmla="*/ 1 w 23"/>
                <a:gd name="T5" fmla="*/ 1 h 30"/>
                <a:gd name="T6" fmla="*/ 1 w 23"/>
                <a:gd name="T7" fmla="*/ 1 h 30"/>
                <a:gd name="T8" fmla="*/ 1 w 23"/>
                <a:gd name="T9" fmla="*/ 1 h 30"/>
                <a:gd name="T10" fmla="*/ 1 w 23"/>
                <a:gd name="T11" fmla="*/ 1 h 30"/>
                <a:gd name="T12" fmla="*/ 1 w 23"/>
                <a:gd name="T13" fmla="*/ 1 h 30"/>
                <a:gd name="T14" fmla="*/ 0 w 23"/>
                <a:gd name="T15" fmla="*/ 0 h 3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3" h="30">
                  <a:moveTo>
                    <a:pt x="0" y="0"/>
                  </a:moveTo>
                  <a:lnTo>
                    <a:pt x="2" y="0"/>
                  </a:lnTo>
                  <a:lnTo>
                    <a:pt x="4" y="2"/>
                  </a:lnTo>
                  <a:lnTo>
                    <a:pt x="14" y="8"/>
                  </a:lnTo>
                  <a:lnTo>
                    <a:pt x="21" y="15"/>
                  </a:lnTo>
                  <a:lnTo>
                    <a:pt x="23" y="23"/>
                  </a:lnTo>
                  <a:lnTo>
                    <a:pt x="21" y="30"/>
                  </a:lnTo>
                  <a:lnTo>
                    <a:pt x="0"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3427" name="Freeform 318"/>
            <p:cNvSpPr>
              <a:spLocks/>
            </p:cNvSpPr>
            <p:nvPr/>
          </p:nvSpPr>
          <p:spPr bwMode="auto">
            <a:xfrm>
              <a:off x="880" y="3137"/>
              <a:ext cx="12" cy="16"/>
            </a:xfrm>
            <a:custGeom>
              <a:avLst/>
              <a:gdLst>
                <a:gd name="T0" fmla="*/ 0 w 23"/>
                <a:gd name="T1" fmla="*/ 0 h 30"/>
                <a:gd name="T2" fmla="*/ 1 w 23"/>
                <a:gd name="T3" fmla="*/ 0 h 30"/>
                <a:gd name="T4" fmla="*/ 1 w 23"/>
                <a:gd name="T5" fmla="*/ 1 h 30"/>
                <a:gd name="T6" fmla="*/ 1 w 23"/>
                <a:gd name="T7" fmla="*/ 1 h 30"/>
                <a:gd name="T8" fmla="*/ 1 w 23"/>
                <a:gd name="T9" fmla="*/ 1 h 30"/>
                <a:gd name="T10" fmla="*/ 1 w 23"/>
                <a:gd name="T11" fmla="*/ 1 h 30"/>
                <a:gd name="T12" fmla="*/ 1 w 23"/>
                <a:gd name="T13" fmla="*/ 1 h 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30">
                  <a:moveTo>
                    <a:pt x="0" y="0"/>
                  </a:moveTo>
                  <a:lnTo>
                    <a:pt x="2" y="0"/>
                  </a:lnTo>
                  <a:lnTo>
                    <a:pt x="4" y="2"/>
                  </a:lnTo>
                  <a:lnTo>
                    <a:pt x="14" y="8"/>
                  </a:lnTo>
                  <a:lnTo>
                    <a:pt x="21" y="15"/>
                  </a:lnTo>
                  <a:lnTo>
                    <a:pt x="23" y="23"/>
                  </a:lnTo>
                  <a:lnTo>
                    <a:pt x="21" y="3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28" name="Freeform 319"/>
            <p:cNvSpPr>
              <a:spLocks/>
            </p:cNvSpPr>
            <p:nvPr/>
          </p:nvSpPr>
          <p:spPr bwMode="auto">
            <a:xfrm>
              <a:off x="804" y="3158"/>
              <a:ext cx="48" cy="66"/>
            </a:xfrm>
            <a:custGeom>
              <a:avLst/>
              <a:gdLst>
                <a:gd name="T0" fmla="*/ 0 w 94"/>
                <a:gd name="T1" fmla="*/ 1 h 131"/>
                <a:gd name="T2" fmla="*/ 1 w 94"/>
                <a:gd name="T3" fmla="*/ 1 h 131"/>
                <a:gd name="T4" fmla="*/ 1 w 94"/>
                <a:gd name="T5" fmla="*/ 1 h 131"/>
                <a:gd name="T6" fmla="*/ 1 w 94"/>
                <a:gd name="T7" fmla="*/ 1 h 131"/>
                <a:gd name="T8" fmla="*/ 1 w 94"/>
                <a:gd name="T9" fmla="*/ 1 h 131"/>
                <a:gd name="T10" fmla="*/ 1 w 94"/>
                <a:gd name="T11" fmla="*/ 0 h 131"/>
                <a:gd name="T12" fmla="*/ 1 w 94"/>
                <a:gd name="T13" fmla="*/ 0 h 131"/>
                <a:gd name="T14" fmla="*/ 1 w 94"/>
                <a:gd name="T15" fmla="*/ 1 h 131"/>
                <a:gd name="T16" fmla="*/ 1 w 94"/>
                <a:gd name="T17" fmla="*/ 1 h 131"/>
                <a:gd name="T18" fmla="*/ 1 w 94"/>
                <a:gd name="T19" fmla="*/ 1 h 131"/>
                <a:gd name="T20" fmla="*/ 1 w 94"/>
                <a:gd name="T21" fmla="*/ 1 h 131"/>
                <a:gd name="T22" fmla="*/ 1 w 94"/>
                <a:gd name="T23" fmla="*/ 1 h 131"/>
                <a:gd name="T24" fmla="*/ 1 w 94"/>
                <a:gd name="T25" fmla="*/ 1 h 131"/>
                <a:gd name="T26" fmla="*/ 1 w 94"/>
                <a:gd name="T27" fmla="*/ 1 h 131"/>
                <a:gd name="T28" fmla="*/ 1 w 94"/>
                <a:gd name="T29" fmla="*/ 1 h 131"/>
                <a:gd name="T30" fmla="*/ 1 w 94"/>
                <a:gd name="T31" fmla="*/ 1 h 131"/>
                <a:gd name="T32" fmla="*/ 1 w 94"/>
                <a:gd name="T33" fmla="*/ 1 h 131"/>
                <a:gd name="T34" fmla="*/ 1 w 94"/>
                <a:gd name="T35" fmla="*/ 1 h 131"/>
                <a:gd name="T36" fmla="*/ 1 w 94"/>
                <a:gd name="T37" fmla="*/ 1 h 131"/>
                <a:gd name="T38" fmla="*/ 1 w 94"/>
                <a:gd name="T39" fmla="*/ 1 h 131"/>
                <a:gd name="T40" fmla="*/ 1 w 94"/>
                <a:gd name="T41" fmla="*/ 1 h 131"/>
                <a:gd name="T42" fmla="*/ 1 w 94"/>
                <a:gd name="T43" fmla="*/ 1 h 131"/>
                <a:gd name="T44" fmla="*/ 1 w 94"/>
                <a:gd name="T45" fmla="*/ 1 h 131"/>
                <a:gd name="T46" fmla="*/ 1 w 94"/>
                <a:gd name="T47" fmla="*/ 1 h 131"/>
                <a:gd name="T48" fmla="*/ 1 w 94"/>
                <a:gd name="T49" fmla="*/ 1 h 131"/>
                <a:gd name="T50" fmla="*/ 1 w 94"/>
                <a:gd name="T51" fmla="*/ 1 h 131"/>
                <a:gd name="T52" fmla="*/ 1 w 94"/>
                <a:gd name="T53" fmla="*/ 1 h 131"/>
                <a:gd name="T54" fmla="*/ 1 w 94"/>
                <a:gd name="T55" fmla="*/ 1 h 131"/>
                <a:gd name="T56" fmla="*/ 1 w 94"/>
                <a:gd name="T57" fmla="*/ 1 h 131"/>
                <a:gd name="T58" fmla="*/ 1 w 94"/>
                <a:gd name="T59" fmla="*/ 1 h 131"/>
                <a:gd name="T60" fmla="*/ 1 w 94"/>
                <a:gd name="T61" fmla="*/ 1 h 131"/>
                <a:gd name="T62" fmla="*/ 1 w 94"/>
                <a:gd name="T63" fmla="*/ 1 h 131"/>
                <a:gd name="T64" fmla="*/ 1 w 94"/>
                <a:gd name="T65" fmla="*/ 1 h 131"/>
                <a:gd name="T66" fmla="*/ 1 w 94"/>
                <a:gd name="T67" fmla="*/ 1 h 131"/>
                <a:gd name="T68" fmla="*/ 1 w 94"/>
                <a:gd name="T69" fmla="*/ 1 h 131"/>
                <a:gd name="T70" fmla="*/ 0 w 94"/>
                <a:gd name="T71" fmla="*/ 1 h 131"/>
                <a:gd name="T72" fmla="*/ 0 w 94"/>
                <a:gd name="T73" fmla="*/ 1 h 13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4" h="131">
                  <a:moveTo>
                    <a:pt x="0" y="28"/>
                  </a:moveTo>
                  <a:lnTo>
                    <a:pt x="13" y="19"/>
                  </a:lnTo>
                  <a:lnTo>
                    <a:pt x="22" y="11"/>
                  </a:lnTo>
                  <a:lnTo>
                    <a:pt x="28" y="7"/>
                  </a:lnTo>
                  <a:lnTo>
                    <a:pt x="34" y="4"/>
                  </a:lnTo>
                  <a:lnTo>
                    <a:pt x="38" y="0"/>
                  </a:lnTo>
                  <a:lnTo>
                    <a:pt x="39" y="2"/>
                  </a:lnTo>
                  <a:lnTo>
                    <a:pt x="45" y="9"/>
                  </a:lnTo>
                  <a:lnTo>
                    <a:pt x="53" y="21"/>
                  </a:lnTo>
                  <a:lnTo>
                    <a:pt x="60" y="34"/>
                  </a:lnTo>
                  <a:lnTo>
                    <a:pt x="77" y="66"/>
                  </a:lnTo>
                  <a:lnTo>
                    <a:pt x="81" y="83"/>
                  </a:lnTo>
                  <a:lnTo>
                    <a:pt x="85" y="99"/>
                  </a:lnTo>
                  <a:lnTo>
                    <a:pt x="91" y="106"/>
                  </a:lnTo>
                  <a:lnTo>
                    <a:pt x="93" y="110"/>
                  </a:lnTo>
                  <a:lnTo>
                    <a:pt x="94" y="112"/>
                  </a:lnTo>
                  <a:lnTo>
                    <a:pt x="83" y="120"/>
                  </a:lnTo>
                  <a:lnTo>
                    <a:pt x="74" y="123"/>
                  </a:lnTo>
                  <a:lnTo>
                    <a:pt x="68" y="127"/>
                  </a:lnTo>
                  <a:lnTo>
                    <a:pt x="64" y="129"/>
                  </a:lnTo>
                  <a:lnTo>
                    <a:pt x="60" y="131"/>
                  </a:lnTo>
                  <a:lnTo>
                    <a:pt x="51" y="120"/>
                  </a:lnTo>
                  <a:lnTo>
                    <a:pt x="45" y="114"/>
                  </a:lnTo>
                  <a:lnTo>
                    <a:pt x="43" y="110"/>
                  </a:lnTo>
                  <a:lnTo>
                    <a:pt x="43" y="106"/>
                  </a:lnTo>
                  <a:lnTo>
                    <a:pt x="39" y="99"/>
                  </a:lnTo>
                  <a:lnTo>
                    <a:pt x="36" y="87"/>
                  </a:lnTo>
                  <a:lnTo>
                    <a:pt x="30" y="72"/>
                  </a:lnTo>
                  <a:lnTo>
                    <a:pt x="24" y="59"/>
                  </a:lnTo>
                  <a:lnTo>
                    <a:pt x="17" y="45"/>
                  </a:lnTo>
                  <a:lnTo>
                    <a:pt x="9" y="36"/>
                  </a:lnTo>
                  <a:lnTo>
                    <a:pt x="0" y="28"/>
                  </a:lnTo>
                  <a:close/>
                </a:path>
              </a:pathLst>
            </a:custGeom>
            <a:solidFill>
              <a:srgbClr val="CCECF4"/>
            </a:solidFill>
            <a:ln w="7938">
              <a:solidFill>
                <a:srgbClr val="000000"/>
              </a:solidFill>
              <a:prstDash val="solid"/>
              <a:round/>
              <a:headEnd/>
              <a:tailEnd/>
            </a:ln>
          </p:spPr>
          <p:txBody>
            <a:bodyPr/>
            <a:lstStyle/>
            <a:p>
              <a:endParaRPr lang="ja-JP" altLang="en-US"/>
            </a:p>
          </p:txBody>
        </p:sp>
        <p:sp>
          <p:nvSpPr>
            <p:cNvPr id="13429" name="Freeform 320"/>
            <p:cNvSpPr>
              <a:spLocks/>
            </p:cNvSpPr>
            <p:nvPr/>
          </p:nvSpPr>
          <p:spPr bwMode="auto">
            <a:xfrm>
              <a:off x="696" y="3140"/>
              <a:ext cx="108" cy="59"/>
            </a:xfrm>
            <a:custGeom>
              <a:avLst/>
              <a:gdLst>
                <a:gd name="T0" fmla="*/ 0 w 217"/>
                <a:gd name="T1" fmla="*/ 1 h 118"/>
                <a:gd name="T2" fmla="*/ 0 w 217"/>
                <a:gd name="T3" fmla="*/ 1 h 118"/>
                <a:gd name="T4" fmla="*/ 0 w 217"/>
                <a:gd name="T5" fmla="*/ 1 h 118"/>
                <a:gd name="T6" fmla="*/ 0 w 217"/>
                <a:gd name="T7" fmla="*/ 0 h 1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7" h="118">
                  <a:moveTo>
                    <a:pt x="217" y="64"/>
                  </a:moveTo>
                  <a:lnTo>
                    <a:pt x="86" y="118"/>
                  </a:lnTo>
                  <a:lnTo>
                    <a:pt x="50" y="108"/>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30" name="Freeform 321"/>
            <p:cNvSpPr>
              <a:spLocks/>
            </p:cNvSpPr>
            <p:nvPr/>
          </p:nvSpPr>
          <p:spPr bwMode="auto">
            <a:xfrm>
              <a:off x="676" y="3224"/>
              <a:ext cx="161" cy="52"/>
            </a:xfrm>
            <a:custGeom>
              <a:avLst/>
              <a:gdLst>
                <a:gd name="T0" fmla="*/ 1 w 321"/>
                <a:gd name="T1" fmla="*/ 0 h 105"/>
                <a:gd name="T2" fmla="*/ 1 w 321"/>
                <a:gd name="T3" fmla="*/ 0 h 105"/>
                <a:gd name="T4" fmla="*/ 1 w 321"/>
                <a:gd name="T5" fmla="*/ 0 h 105"/>
                <a:gd name="T6" fmla="*/ 1 w 321"/>
                <a:gd name="T7" fmla="*/ 0 h 105"/>
                <a:gd name="T8" fmla="*/ 1 w 321"/>
                <a:gd name="T9" fmla="*/ 0 h 105"/>
                <a:gd name="T10" fmla="*/ 1 w 321"/>
                <a:gd name="T11" fmla="*/ 0 h 105"/>
                <a:gd name="T12" fmla="*/ 1 w 321"/>
                <a:gd name="T13" fmla="*/ 0 h 105"/>
                <a:gd name="T14" fmla="*/ 1 w 321"/>
                <a:gd name="T15" fmla="*/ 0 h 105"/>
                <a:gd name="T16" fmla="*/ 1 w 321"/>
                <a:gd name="T17" fmla="*/ 0 h 105"/>
                <a:gd name="T18" fmla="*/ 1 w 321"/>
                <a:gd name="T19" fmla="*/ 0 h 105"/>
                <a:gd name="T20" fmla="*/ 1 w 321"/>
                <a:gd name="T21" fmla="*/ 0 h 105"/>
                <a:gd name="T22" fmla="*/ 1 w 321"/>
                <a:gd name="T23" fmla="*/ 0 h 105"/>
                <a:gd name="T24" fmla="*/ 1 w 321"/>
                <a:gd name="T25" fmla="*/ 0 h 105"/>
                <a:gd name="T26" fmla="*/ 1 w 321"/>
                <a:gd name="T27" fmla="*/ 0 h 105"/>
                <a:gd name="T28" fmla="*/ 1 w 321"/>
                <a:gd name="T29" fmla="*/ 0 h 105"/>
                <a:gd name="T30" fmla="*/ 1 w 321"/>
                <a:gd name="T31" fmla="*/ 0 h 105"/>
                <a:gd name="T32" fmla="*/ 1 w 321"/>
                <a:gd name="T33" fmla="*/ 0 h 105"/>
                <a:gd name="T34" fmla="*/ 1 w 321"/>
                <a:gd name="T35" fmla="*/ 0 h 105"/>
                <a:gd name="T36" fmla="*/ 0 w 321"/>
                <a:gd name="T37" fmla="*/ 0 h 1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21" h="105">
                  <a:moveTo>
                    <a:pt x="317" y="0"/>
                  </a:moveTo>
                  <a:lnTo>
                    <a:pt x="319" y="11"/>
                  </a:lnTo>
                  <a:lnTo>
                    <a:pt x="319" y="17"/>
                  </a:lnTo>
                  <a:lnTo>
                    <a:pt x="321" y="19"/>
                  </a:lnTo>
                  <a:lnTo>
                    <a:pt x="317" y="21"/>
                  </a:lnTo>
                  <a:lnTo>
                    <a:pt x="310" y="25"/>
                  </a:lnTo>
                  <a:lnTo>
                    <a:pt x="298" y="30"/>
                  </a:lnTo>
                  <a:lnTo>
                    <a:pt x="283" y="40"/>
                  </a:lnTo>
                  <a:lnTo>
                    <a:pt x="264" y="48"/>
                  </a:lnTo>
                  <a:lnTo>
                    <a:pt x="243" y="57"/>
                  </a:lnTo>
                  <a:lnTo>
                    <a:pt x="196" y="76"/>
                  </a:lnTo>
                  <a:lnTo>
                    <a:pt x="143" y="93"/>
                  </a:lnTo>
                  <a:lnTo>
                    <a:pt x="116" y="99"/>
                  </a:lnTo>
                  <a:lnTo>
                    <a:pt x="91" y="103"/>
                  </a:lnTo>
                  <a:lnTo>
                    <a:pt x="65" y="105"/>
                  </a:lnTo>
                  <a:lnTo>
                    <a:pt x="42" y="103"/>
                  </a:lnTo>
                  <a:lnTo>
                    <a:pt x="19" y="99"/>
                  </a:lnTo>
                  <a:lnTo>
                    <a:pt x="0" y="8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31" name="Freeform 322"/>
            <p:cNvSpPr>
              <a:spLocks/>
            </p:cNvSpPr>
            <p:nvPr/>
          </p:nvSpPr>
          <p:spPr bwMode="auto">
            <a:xfrm>
              <a:off x="705" y="3098"/>
              <a:ext cx="46" cy="95"/>
            </a:xfrm>
            <a:custGeom>
              <a:avLst/>
              <a:gdLst>
                <a:gd name="T0" fmla="*/ 0 w 93"/>
                <a:gd name="T1" fmla="*/ 0 h 188"/>
                <a:gd name="T2" fmla="*/ 0 w 93"/>
                <a:gd name="T3" fmla="*/ 1 h 188"/>
                <a:gd name="T4" fmla="*/ 0 w 93"/>
                <a:gd name="T5" fmla="*/ 1 h 188"/>
                <a:gd name="T6" fmla="*/ 0 w 93"/>
                <a:gd name="T7" fmla="*/ 1 h 188"/>
                <a:gd name="T8" fmla="*/ 0 w 93"/>
                <a:gd name="T9" fmla="*/ 1 h 188"/>
                <a:gd name="T10" fmla="*/ 0 w 93"/>
                <a:gd name="T11" fmla="*/ 1 h 188"/>
                <a:gd name="T12" fmla="*/ 0 w 93"/>
                <a:gd name="T13" fmla="*/ 1 h 188"/>
                <a:gd name="T14" fmla="*/ 0 w 93"/>
                <a:gd name="T15" fmla="*/ 1 h 188"/>
                <a:gd name="T16" fmla="*/ 0 w 93"/>
                <a:gd name="T17" fmla="*/ 1 h 188"/>
                <a:gd name="T18" fmla="*/ 0 w 93"/>
                <a:gd name="T19" fmla="*/ 1 h 188"/>
                <a:gd name="T20" fmla="*/ 0 w 93"/>
                <a:gd name="T21" fmla="*/ 1 h 188"/>
                <a:gd name="T22" fmla="*/ 0 w 93"/>
                <a:gd name="T23" fmla="*/ 1 h 188"/>
                <a:gd name="T24" fmla="*/ 0 w 93"/>
                <a:gd name="T25" fmla="*/ 1 h 188"/>
                <a:gd name="T26" fmla="*/ 0 w 93"/>
                <a:gd name="T27" fmla="*/ 1 h 188"/>
                <a:gd name="T28" fmla="*/ 0 w 93"/>
                <a:gd name="T29" fmla="*/ 1 h 188"/>
                <a:gd name="T30" fmla="*/ 0 w 93"/>
                <a:gd name="T31" fmla="*/ 1 h 188"/>
                <a:gd name="T32" fmla="*/ 0 w 93"/>
                <a:gd name="T33" fmla="*/ 1 h 188"/>
                <a:gd name="T34" fmla="*/ 0 w 93"/>
                <a:gd name="T35" fmla="*/ 1 h 188"/>
                <a:gd name="T36" fmla="*/ 0 w 93"/>
                <a:gd name="T37" fmla="*/ 1 h 188"/>
                <a:gd name="T38" fmla="*/ 0 w 93"/>
                <a:gd name="T39" fmla="*/ 1 h 188"/>
                <a:gd name="T40" fmla="*/ 0 w 93"/>
                <a:gd name="T41" fmla="*/ 1 h 188"/>
                <a:gd name="T42" fmla="*/ 0 w 93"/>
                <a:gd name="T43" fmla="*/ 1 h 188"/>
                <a:gd name="T44" fmla="*/ 0 w 93"/>
                <a:gd name="T45" fmla="*/ 1 h 188"/>
                <a:gd name="T46" fmla="*/ 0 w 93"/>
                <a:gd name="T47" fmla="*/ 1 h 188"/>
                <a:gd name="T48" fmla="*/ 0 w 93"/>
                <a:gd name="T49" fmla="*/ 1 h 188"/>
                <a:gd name="T50" fmla="*/ 0 w 93"/>
                <a:gd name="T51" fmla="*/ 1 h 188"/>
                <a:gd name="T52" fmla="*/ 0 w 93"/>
                <a:gd name="T53" fmla="*/ 1 h 188"/>
                <a:gd name="T54" fmla="*/ 0 w 93"/>
                <a:gd name="T55" fmla="*/ 1 h 18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3" h="188">
                  <a:moveTo>
                    <a:pt x="0" y="0"/>
                  </a:moveTo>
                  <a:lnTo>
                    <a:pt x="0" y="2"/>
                  </a:lnTo>
                  <a:lnTo>
                    <a:pt x="0" y="6"/>
                  </a:lnTo>
                  <a:lnTo>
                    <a:pt x="0" y="17"/>
                  </a:lnTo>
                  <a:lnTo>
                    <a:pt x="0" y="34"/>
                  </a:lnTo>
                  <a:lnTo>
                    <a:pt x="0" y="53"/>
                  </a:lnTo>
                  <a:lnTo>
                    <a:pt x="2" y="70"/>
                  </a:lnTo>
                  <a:lnTo>
                    <a:pt x="6" y="87"/>
                  </a:lnTo>
                  <a:lnTo>
                    <a:pt x="10" y="99"/>
                  </a:lnTo>
                  <a:lnTo>
                    <a:pt x="12" y="101"/>
                  </a:lnTo>
                  <a:lnTo>
                    <a:pt x="16" y="101"/>
                  </a:lnTo>
                  <a:lnTo>
                    <a:pt x="29" y="101"/>
                  </a:lnTo>
                  <a:lnTo>
                    <a:pt x="40" y="103"/>
                  </a:lnTo>
                  <a:lnTo>
                    <a:pt x="48" y="105"/>
                  </a:lnTo>
                  <a:lnTo>
                    <a:pt x="52" y="105"/>
                  </a:lnTo>
                  <a:lnTo>
                    <a:pt x="48" y="120"/>
                  </a:lnTo>
                  <a:lnTo>
                    <a:pt x="44" y="131"/>
                  </a:lnTo>
                  <a:lnTo>
                    <a:pt x="42" y="139"/>
                  </a:lnTo>
                  <a:lnTo>
                    <a:pt x="42" y="143"/>
                  </a:lnTo>
                  <a:lnTo>
                    <a:pt x="40" y="148"/>
                  </a:lnTo>
                  <a:lnTo>
                    <a:pt x="57" y="162"/>
                  </a:lnTo>
                  <a:lnTo>
                    <a:pt x="71" y="171"/>
                  </a:lnTo>
                  <a:lnTo>
                    <a:pt x="80" y="177"/>
                  </a:lnTo>
                  <a:lnTo>
                    <a:pt x="88" y="183"/>
                  </a:lnTo>
                  <a:lnTo>
                    <a:pt x="91" y="184"/>
                  </a:lnTo>
                  <a:lnTo>
                    <a:pt x="93" y="186"/>
                  </a:lnTo>
                  <a:lnTo>
                    <a:pt x="93" y="188"/>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32" name="Freeform 323"/>
            <p:cNvSpPr>
              <a:spLocks/>
            </p:cNvSpPr>
            <p:nvPr/>
          </p:nvSpPr>
          <p:spPr bwMode="auto">
            <a:xfrm>
              <a:off x="807" y="3100"/>
              <a:ext cx="13" cy="60"/>
            </a:xfrm>
            <a:custGeom>
              <a:avLst/>
              <a:gdLst>
                <a:gd name="T0" fmla="*/ 0 w 27"/>
                <a:gd name="T1" fmla="*/ 0 h 120"/>
                <a:gd name="T2" fmla="*/ 0 w 27"/>
                <a:gd name="T3" fmla="*/ 1 h 120"/>
                <a:gd name="T4" fmla="*/ 0 w 27"/>
                <a:gd name="T5" fmla="*/ 1 h 120"/>
                <a:gd name="T6" fmla="*/ 0 w 27"/>
                <a:gd name="T7" fmla="*/ 1 h 1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 h="120">
                  <a:moveTo>
                    <a:pt x="15" y="0"/>
                  </a:moveTo>
                  <a:lnTo>
                    <a:pt x="27" y="64"/>
                  </a:lnTo>
                  <a:lnTo>
                    <a:pt x="0" y="83"/>
                  </a:lnTo>
                  <a:lnTo>
                    <a:pt x="15" y="12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3433" name="Line 324"/>
            <p:cNvSpPr>
              <a:spLocks noChangeShapeType="1"/>
            </p:cNvSpPr>
            <p:nvPr/>
          </p:nvSpPr>
          <p:spPr bwMode="auto">
            <a:xfrm>
              <a:off x="757" y="3268"/>
              <a:ext cx="2" cy="43"/>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434" name="Line 325"/>
            <p:cNvSpPr>
              <a:spLocks noChangeShapeType="1"/>
            </p:cNvSpPr>
            <p:nvPr/>
          </p:nvSpPr>
          <p:spPr bwMode="auto">
            <a:xfrm flipH="1">
              <a:off x="845" y="3219"/>
              <a:ext cx="4" cy="93"/>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3435" name="Freeform 326"/>
            <p:cNvSpPr>
              <a:spLocks/>
            </p:cNvSpPr>
            <p:nvPr/>
          </p:nvSpPr>
          <p:spPr bwMode="auto">
            <a:xfrm>
              <a:off x="775" y="3273"/>
              <a:ext cx="24" cy="19"/>
            </a:xfrm>
            <a:custGeom>
              <a:avLst/>
              <a:gdLst>
                <a:gd name="T0" fmla="*/ 1 w 47"/>
                <a:gd name="T1" fmla="*/ 1 h 36"/>
                <a:gd name="T2" fmla="*/ 1 w 47"/>
                <a:gd name="T3" fmla="*/ 1 h 36"/>
                <a:gd name="T4" fmla="*/ 1 w 47"/>
                <a:gd name="T5" fmla="*/ 1 h 36"/>
                <a:gd name="T6" fmla="*/ 1 w 47"/>
                <a:gd name="T7" fmla="*/ 1 h 36"/>
                <a:gd name="T8" fmla="*/ 1 w 47"/>
                <a:gd name="T9" fmla="*/ 1 h 36"/>
                <a:gd name="T10" fmla="*/ 1 w 47"/>
                <a:gd name="T11" fmla="*/ 1 h 36"/>
                <a:gd name="T12" fmla="*/ 1 w 47"/>
                <a:gd name="T13" fmla="*/ 1 h 36"/>
                <a:gd name="T14" fmla="*/ 1 w 47"/>
                <a:gd name="T15" fmla="*/ 1 h 36"/>
                <a:gd name="T16" fmla="*/ 0 w 47"/>
                <a:gd name="T17" fmla="*/ 1 h 36"/>
                <a:gd name="T18" fmla="*/ 1 w 47"/>
                <a:gd name="T19" fmla="*/ 1 h 36"/>
                <a:gd name="T20" fmla="*/ 1 w 47"/>
                <a:gd name="T21" fmla="*/ 1 h 36"/>
                <a:gd name="T22" fmla="*/ 1 w 47"/>
                <a:gd name="T23" fmla="*/ 0 h 36"/>
                <a:gd name="T24" fmla="*/ 1 w 47"/>
                <a:gd name="T25" fmla="*/ 0 h 36"/>
                <a:gd name="T26" fmla="*/ 1 w 47"/>
                <a:gd name="T27" fmla="*/ 0 h 36"/>
                <a:gd name="T28" fmla="*/ 1 w 47"/>
                <a:gd name="T29" fmla="*/ 1 h 36"/>
                <a:gd name="T30" fmla="*/ 1 w 47"/>
                <a:gd name="T31" fmla="*/ 1 h 36"/>
                <a:gd name="T32" fmla="*/ 1 w 47"/>
                <a:gd name="T33" fmla="*/ 1 h 36"/>
                <a:gd name="T34" fmla="*/ 1 w 47"/>
                <a:gd name="T35" fmla="*/ 1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7" h="36">
                  <a:moveTo>
                    <a:pt x="47" y="17"/>
                  </a:moveTo>
                  <a:lnTo>
                    <a:pt x="45" y="25"/>
                  </a:lnTo>
                  <a:lnTo>
                    <a:pt x="40" y="30"/>
                  </a:lnTo>
                  <a:lnTo>
                    <a:pt x="32" y="34"/>
                  </a:lnTo>
                  <a:lnTo>
                    <a:pt x="23" y="36"/>
                  </a:lnTo>
                  <a:lnTo>
                    <a:pt x="15" y="34"/>
                  </a:lnTo>
                  <a:lnTo>
                    <a:pt x="7" y="30"/>
                  </a:lnTo>
                  <a:lnTo>
                    <a:pt x="2" y="25"/>
                  </a:lnTo>
                  <a:lnTo>
                    <a:pt x="0" y="17"/>
                  </a:lnTo>
                  <a:lnTo>
                    <a:pt x="2" y="11"/>
                  </a:lnTo>
                  <a:lnTo>
                    <a:pt x="7" y="4"/>
                  </a:lnTo>
                  <a:lnTo>
                    <a:pt x="15" y="0"/>
                  </a:lnTo>
                  <a:lnTo>
                    <a:pt x="23" y="0"/>
                  </a:lnTo>
                  <a:lnTo>
                    <a:pt x="32" y="0"/>
                  </a:lnTo>
                  <a:lnTo>
                    <a:pt x="40" y="4"/>
                  </a:lnTo>
                  <a:lnTo>
                    <a:pt x="45" y="11"/>
                  </a:lnTo>
                  <a:lnTo>
                    <a:pt x="47" y="17"/>
                  </a:lnTo>
                  <a:close/>
                </a:path>
              </a:pathLst>
            </a:custGeom>
            <a:solidFill>
              <a:srgbClr val="809CC9"/>
            </a:solidFill>
            <a:ln w="7938">
              <a:solidFill>
                <a:srgbClr val="000000"/>
              </a:solidFill>
              <a:prstDash val="solid"/>
              <a:round/>
              <a:headEnd/>
              <a:tailEnd/>
            </a:ln>
          </p:spPr>
          <p:txBody>
            <a:bodyPr/>
            <a:lstStyle/>
            <a:p>
              <a:endParaRPr lang="ja-JP" altLang="en-US"/>
            </a:p>
          </p:txBody>
        </p:sp>
      </p:grpSp>
      <p:sp>
        <p:nvSpPr>
          <p:cNvPr id="13357" name="Freeform 327"/>
          <p:cNvSpPr>
            <a:spLocks/>
          </p:cNvSpPr>
          <p:nvPr/>
        </p:nvSpPr>
        <p:spPr bwMode="auto">
          <a:xfrm>
            <a:off x="1008063" y="9090025"/>
            <a:ext cx="985837" cy="319088"/>
          </a:xfrm>
          <a:custGeom>
            <a:avLst/>
            <a:gdLst>
              <a:gd name="T0" fmla="*/ 2147483646 w 1475"/>
              <a:gd name="T1" fmla="*/ 0 h 544"/>
              <a:gd name="T2" fmla="*/ 2147483646 w 1475"/>
              <a:gd name="T3" fmla="*/ 0 h 544"/>
              <a:gd name="T4" fmla="*/ 2147483646 w 1475"/>
              <a:gd name="T5" fmla="*/ 2147483646 h 544"/>
              <a:gd name="T6" fmla="*/ 2147483646 w 1475"/>
              <a:gd name="T7" fmla="*/ 2147483646 h 544"/>
              <a:gd name="T8" fmla="*/ 2147483646 w 1475"/>
              <a:gd name="T9" fmla="*/ 2147483646 h 544"/>
              <a:gd name="T10" fmla="*/ 2147483646 w 1475"/>
              <a:gd name="T11" fmla="*/ 2147483646 h 544"/>
              <a:gd name="T12" fmla="*/ 2147483646 w 1475"/>
              <a:gd name="T13" fmla="*/ 2147483646 h 544"/>
              <a:gd name="T14" fmla="*/ 2147483646 w 1475"/>
              <a:gd name="T15" fmla="*/ 2147483646 h 544"/>
              <a:gd name="T16" fmla="*/ 2147483646 w 1475"/>
              <a:gd name="T17" fmla="*/ 2147483646 h 544"/>
              <a:gd name="T18" fmla="*/ 2147483646 w 1475"/>
              <a:gd name="T19" fmla="*/ 2147483646 h 544"/>
              <a:gd name="T20" fmla="*/ 2147483646 w 1475"/>
              <a:gd name="T21" fmla="*/ 2147483646 h 544"/>
              <a:gd name="T22" fmla="*/ 2147483646 w 1475"/>
              <a:gd name="T23" fmla="*/ 2147483646 h 544"/>
              <a:gd name="T24" fmla="*/ 2147483646 w 1475"/>
              <a:gd name="T25" fmla="*/ 2147483646 h 544"/>
              <a:gd name="T26" fmla="*/ 2147483646 w 1475"/>
              <a:gd name="T27" fmla="*/ 2147483646 h 544"/>
              <a:gd name="T28" fmla="*/ 0 w 1475"/>
              <a:gd name="T29" fmla="*/ 2147483646 h 544"/>
              <a:gd name="T30" fmla="*/ 2147483646 w 1475"/>
              <a:gd name="T31" fmla="*/ 2147483646 h 544"/>
              <a:gd name="T32" fmla="*/ 2147483646 w 1475"/>
              <a:gd name="T33" fmla="*/ 2147483646 h 544"/>
              <a:gd name="T34" fmla="*/ 2147483646 w 1475"/>
              <a:gd name="T35" fmla="*/ 2147483646 h 544"/>
              <a:gd name="T36" fmla="*/ 2147483646 w 1475"/>
              <a:gd name="T37" fmla="*/ 2147483646 h 544"/>
              <a:gd name="T38" fmla="*/ 2147483646 w 1475"/>
              <a:gd name="T39" fmla="*/ 2147483646 h 544"/>
              <a:gd name="T40" fmla="*/ 2147483646 w 1475"/>
              <a:gd name="T41" fmla="*/ 2147483646 h 544"/>
              <a:gd name="T42" fmla="*/ 2147483646 w 1475"/>
              <a:gd name="T43" fmla="*/ 2147483646 h 544"/>
              <a:gd name="T44" fmla="*/ 2147483646 w 1475"/>
              <a:gd name="T45" fmla="*/ 2147483646 h 544"/>
              <a:gd name="T46" fmla="*/ 2147483646 w 1475"/>
              <a:gd name="T47" fmla="*/ 2147483646 h 544"/>
              <a:gd name="T48" fmla="*/ 2147483646 w 1475"/>
              <a:gd name="T49" fmla="*/ 2147483646 h 544"/>
              <a:gd name="T50" fmla="*/ 2147483646 w 1475"/>
              <a:gd name="T51" fmla="*/ 2147483646 h 544"/>
              <a:gd name="T52" fmla="*/ 2147483646 w 1475"/>
              <a:gd name="T53" fmla="*/ 2147483646 h 544"/>
              <a:gd name="T54" fmla="*/ 2147483646 w 1475"/>
              <a:gd name="T55" fmla="*/ 2147483646 h 544"/>
              <a:gd name="T56" fmla="*/ 2147483646 w 1475"/>
              <a:gd name="T57" fmla="*/ 2147483646 h 544"/>
              <a:gd name="T58" fmla="*/ 2147483646 w 1475"/>
              <a:gd name="T59" fmla="*/ 2147483646 h 544"/>
              <a:gd name="T60" fmla="*/ 2147483646 w 1475"/>
              <a:gd name="T61" fmla="*/ 2147483646 h 544"/>
              <a:gd name="T62" fmla="*/ 2147483646 w 1475"/>
              <a:gd name="T63" fmla="*/ 2147483646 h 544"/>
              <a:gd name="T64" fmla="*/ 2147483646 w 1475"/>
              <a:gd name="T65" fmla="*/ 2147483646 h 544"/>
              <a:gd name="T66" fmla="*/ 2147483646 w 1475"/>
              <a:gd name="T67" fmla="*/ 2147483646 h 544"/>
              <a:gd name="T68" fmla="*/ 2147483646 w 1475"/>
              <a:gd name="T69" fmla="*/ 2147483646 h 544"/>
              <a:gd name="T70" fmla="*/ 2147483646 w 1475"/>
              <a:gd name="T71" fmla="*/ 2147483646 h 544"/>
              <a:gd name="T72" fmla="*/ 2147483646 w 1475"/>
              <a:gd name="T73" fmla="*/ 2147483646 h 544"/>
              <a:gd name="T74" fmla="*/ 2147483646 w 1475"/>
              <a:gd name="T75" fmla="*/ 2147483646 h 544"/>
              <a:gd name="T76" fmla="*/ 2147483646 w 1475"/>
              <a:gd name="T77" fmla="*/ 2147483646 h 544"/>
              <a:gd name="T78" fmla="*/ 2147483646 w 1475"/>
              <a:gd name="T79" fmla="*/ 2147483646 h 544"/>
              <a:gd name="T80" fmla="*/ 2147483646 w 1475"/>
              <a:gd name="T81" fmla="*/ 2147483646 h 544"/>
              <a:gd name="T82" fmla="*/ 2147483646 w 1475"/>
              <a:gd name="T83" fmla="*/ 2147483646 h 544"/>
              <a:gd name="T84" fmla="*/ 2147483646 w 1475"/>
              <a:gd name="T85" fmla="*/ 2147483646 h 544"/>
              <a:gd name="T86" fmla="*/ 2147483646 w 1475"/>
              <a:gd name="T87" fmla="*/ 2147483646 h 544"/>
              <a:gd name="T88" fmla="*/ 2147483646 w 1475"/>
              <a:gd name="T89" fmla="*/ 2147483646 h 544"/>
              <a:gd name="T90" fmla="*/ 2147483646 w 1475"/>
              <a:gd name="T91" fmla="*/ 2147483646 h 544"/>
              <a:gd name="T92" fmla="*/ 2147483646 w 1475"/>
              <a:gd name="T93" fmla="*/ 2147483646 h 544"/>
              <a:gd name="T94" fmla="*/ 2147483646 w 1475"/>
              <a:gd name="T95" fmla="*/ 2147483646 h 544"/>
              <a:gd name="T96" fmla="*/ 2147483646 w 1475"/>
              <a:gd name="T97" fmla="*/ 2147483646 h 544"/>
              <a:gd name="T98" fmla="*/ 2147483646 w 1475"/>
              <a:gd name="T99" fmla="*/ 2147483646 h 544"/>
              <a:gd name="T100" fmla="*/ 2147483646 w 1475"/>
              <a:gd name="T101" fmla="*/ 2147483646 h 544"/>
              <a:gd name="T102" fmla="*/ 2147483646 w 1475"/>
              <a:gd name="T103" fmla="*/ 2147483646 h 544"/>
              <a:gd name="T104" fmla="*/ 2147483646 w 1475"/>
              <a:gd name="T105" fmla="*/ 2147483646 h 544"/>
              <a:gd name="T106" fmla="*/ 2147483646 w 1475"/>
              <a:gd name="T107" fmla="*/ 2147483646 h 544"/>
              <a:gd name="T108" fmla="*/ 2147483646 w 1475"/>
              <a:gd name="T109" fmla="*/ 2147483646 h 544"/>
              <a:gd name="T110" fmla="*/ 2147483646 w 1475"/>
              <a:gd name="T111" fmla="*/ 2147483646 h 544"/>
              <a:gd name="T112" fmla="*/ 2147483646 w 1475"/>
              <a:gd name="T113" fmla="*/ 2147483646 h 544"/>
              <a:gd name="T114" fmla="*/ 2147483646 w 1475"/>
              <a:gd name="T115" fmla="*/ 2147483646 h 544"/>
              <a:gd name="T116" fmla="*/ 2147483646 w 1475"/>
              <a:gd name="T117" fmla="*/ 0 h 544"/>
              <a:gd name="T118" fmla="*/ 2147483646 w 1475"/>
              <a:gd name="T119" fmla="*/ 0 h 544"/>
              <a:gd name="T120" fmla="*/ 2147483646 w 1475"/>
              <a:gd name="T121" fmla="*/ 0 h 544"/>
              <a:gd name="T122" fmla="*/ 2147483646 w 1475"/>
              <a:gd name="T123" fmla="*/ 0 h 54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475" h="544">
                <a:moveTo>
                  <a:pt x="479" y="0"/>
                </a:moveTo>
                <a:lnTo>
                  <a:pt x="439" y="2"/>
                </a:lnTo>
                <a:lnTo>
                  <a:pt x="402" y="7"/>
                </a:lnTo>
                <a:lnTo>
                  <a:pt x="368" y="16"/>
                </a:lnTo>
                <a:lnTo>
                  <a:pt x="352" y="21"/>
                </a:lnTo>
                <a:lnTo>
                  <a:pt x="339" y="27"/>
                </a:lnTo>
                <a:lnTo>
                  <a:pt x="325" y="33"/>
                </a:lnTo>
                <a:lnTo>
                  <a:pt x="314" y="40"/>
                </a:lnTo>
                <a:lnTo>
                  <a:pt x="304" y="48"/>
                </a:lnTo>
                <a:lnTo>
                  <a:pt x="296" y="56"/>
                </a:lnTo>
                <a:lnTo>
                  <a:pt x="289" y="64"/>
                </a:lnTo>
                <a:lnTo>
                  <a:pt x="284" y="73"/>
                </a:lnTo>
                <a:lnTo>
                  <a:pt x="281" y="82"/>
                </a:lnTo>
                <a:lnTo>
                  <a:pt x="280" y="91"/>
                </a:lnTo>
                <a:lnTo>
                  <a:pt x="0" y="112"/>
                </a:lnTo>
                <a:lnTo>
                  <a:pt x="280" y="227"/>
                </a:lnTo>
                <a:lnTo>
                  <a:pt x="280" y="453"/>
                </a:lnTo>
                <a:lnTo>
                  <a:pt x="281" y="462"/>
                </a:lnTo>
                <a:lnTo>
                  <a:pt x="284" y="471"/>
                </a:lnTo>
                <a:lnTo>
                  <a:pt x="289" y="480"/>
                </a:lnTo>
                <a:lnTo>
                  <a:pt x="296" y="488"/>
                </a:lnTo>
                <a:lnTo>
                  <a:pt x="304" y="496"/>
                </a:lnTo>
                <a:lnTo>
                  <a:pt x="314" y="504"/>
                </a:lnTo>
                <a:lnTo>
                  <a:pt x="325" y="511"/>
                </a:lnTo>
                <a:lnTo>
                  <a:pt x="339" y="518"/>
                </a:lnTo>
                <a:lnTo>
                  <a:pt x="352" y="523"/>
                </a:lnTo>
                <a:lnTo>
                  <a:pt x="368" y="528"/>
                </a:lnTo>
                <a:lnTo>
                  <a:pt x="402" y="537"/>
                </a:lnTo>
                <a:lnTo>
                  <a:pt x="439" y="541"/>
                </a:lnTo>
                <a:lnTo>
                  <a:pt x="479" y="544"/>
                </a:lnTo>
                <a:lnTo>
                  <a:pt x="778" y="544"/>
                </a:lnTo>
                <a:lnTo>
                  <a:pt x="1276" y="544"/>
                </a:lnTo>
                <a:lnTo>
                  <a:pt x="1315" y="541"/>
                </a:lnTo>
                <a:lnTo>
                  <a:pt x="1353" y="537"/>
                </a:lnTo>
                <a:lnTo>
                  <a:pt x="1387" y="528"/>
                </a:lnTo>
                <a:lnTo>
                  <a:pt x="1403" y="523"/>
                </a:lnTo>
                <a:lnTo>
                  <a:pt x="1416" y="518"/>
                </a:lnTo>
                <a:lnTo>
                  <a:pt x="1430" y="511"/>
                </a:lnTo>
                <a:lnTo>
                  <a:pt x="1441" y="504"/>
                </a:lnTo>
                <a:lnTo>
                  <a:pt x="1451" y="496"/>
                </a:lnTo>
                <a:lnTo>
                  <a:pt x="1459" y="488"/>
                </a:lnTo>
                <a:lnTo>
                  <a:pt x="1466" y="480"/>
                </a:lnTo>
                <a:lnTo>
                  <a:pt x="1471" y="471"/>
                </a:lnTo>
                <a:lnTo>
                  <a:pt x="1474" y="462"/>
                </a:lnTo>
                <a:lnTo>
                  <a:pt x="1475" y="453"/>
                </a:lnTo>
                <a:lnTo>
                  <a:pt x="1475" y="227"/>
                </a:lnTo>
                <a:lnTo>
                  <a:pt x="1475" y="91"/>
                </a:lnTo>
                <a:lnTo>
                  <a:pt x="1474" y="82"/>
                </a:lnTo>
                <a:lnTo>
                  <a:pt x="1471" y="73"/>
                </a:lnTo>
                <a:lnTo>
                  <a:pt x="1466" y="64"/>
                </a:lnTo>
                <a:lnTo>
                  <a:pt x="1459" y="56"/>
                </a:lnTo>
                <a:lnTo>
                  <a:pt x="1451" y="48"/>
                </a:lnTo>
                <a:lnTo>
                  <a:pt x="1441" y="40"/>
                </a:lnTo>
                <a:lnTo>
                  <a:pt x="1430" y="33"/>
                </a:lnTo>
                <a:lnTo>
                  <a:pt x="1416" y="27"/>
                </a:lnTo>
                <a:lnTo>
                  <a:pt x="1403" y="21"/>
                </a:lnTo>
                <a:lnTo>
                  <a:pt x="1387" y="16"/>
                </a:lnTo>
                <a:lnTo>
                  <a:pt x="1353" y="7"/>
                </a:lnTo>
                <a:lnTo>
                  <a:pt x="1315" y="2"/>
                </a:lnTo>
                <a:lnTo>
                  <a:pt x="1276" y="0"/>
                </a:lnTo>
                <a:lnTo>
                  <a:pt x="778" y="0"/>
                </a:lnTo>
                <a:lnTo>
                  <a:pt x="479" y="0"/>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13358" name="Rectangle 328"/>
          <p:cNvSpPr>
            <a:spLocks noChangeArrowheads="1"/>
          </p:cNvSpPr>
          <p:nvPr/>
        </p:nvSpPr>
        <p:spPr bwMode="auto">
          <a:xfrm>
            <a:off x="1357313" y="9140825"/>
            <a:ext cx="563562"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100" b="1">
                <a:solidFill>
                  <a:srgbClr val="000000"/>
                </a:solidFill>
                <a:latin typeface="HG丸ｺﾞｼｯｸM-PRO" panose="020F0600000000000000" pitchFamily="50" charset="-128"/>
                <a:ea typeface="HG丸ｺﾞｼｯｸM-PRO" panose="020F0600000000000000" pitchFamily="50" charset="-128"/>
              </a:rPr>
              <a:t>近い将来</a:t>
            </a:r>
            <a:endParaRPr lang="ja-JP" altLang="en-US" sz="2400" b="1">
              <a:latin typeface="HG丸ｺﾞｼｯｸM-PRO" panose="020F0600000000000000" pitchFamily="50" charset="-128"/>
              <a:ea typeface="HG丸ｺﾞｼｯｸM-PRO" panose="020F0600000000000000" pitchFamily="50" charset="-128"/>
            </a:endParaRPr>
          </a:p>
        </p:txBody>
      </p:sp>
      <p:sp>
        <p:nvSpPr>
          <p:cNvPr id="13359" name="Rectangle 329"/>
          <p:cNvSpPr>
            <a:spLocks noChangeArrowheads="1"/>
          </p:cNvSpPr>
          <p:nvPr/>
        </p:nvSpPr>
        <p:spPr bwMode="auto">
          <a:xfrm>
            <a:off x="1355725" y="9267825"/>
            <a:ext cx="563563"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100" b="1">
                <a:solidFill>
                  <a:srgbClr val="000000"/>
                </a:solidFill>
                <a:latin typeface="HG丸ｺﾞｼｯｸM-PRO" panose="020F0600000000000000" pitchFamily="50" charset="-128"/>
                <a:ea typeface="HG丸ｺﾞｼｯｸM-PRO" panose="020F0600000000000000" pitchFamily="50" charset="-128"/>
              </a:rPr>
              <a:t>問題だ！</a:t>
            </a:r>
            <a:endParaRPr lang="ja-JP" altLang="en-US" sz="2400" b="1">
              <a:latin typeface="HG丸ｺﾞｼｯｸM-PRO" panose="020F0600000000000000" pitchFamily="50" charset="-128"/>
              <a:ea typeface="HG丸ｺﾞｼｯｸM-PRO" panose="020F0600000000000000" pitchFamily="50" charset="-128"/>
            </a:endParaRPr>
          </a:p>
        </p:txBody>
      </p:sp>
      <p:sp>
        <p:nvSpPr>
          <p:cNvPr id="13360" name="Freeform 390"/>
          <p:cNvSpPr>
            <a:spLocks/>
          </p:cNvSpPr>
          <p:nvPr/>
        </p:nvSpPr>
        <p:spPr bwMode="auto">
          <a:xfrm>
            <a:off x="1008063" y="9090025"/>
            <a:ext cx="985837" cy="509588"/>
          </a:xfrm>
          <a:custGeom>
            <a:avLst/>
            <a:gdLst>
              <a:gd name="T0" fmla="*/ 2147483646 w 1475"/>
              <a:gd name="T1" fmla="*/ 0 h 544"/>
              <a:gd name="T2" fmla="*/ 2147483646 w 1475"/>
              <a:gd name="T3" fmla="*/ 0 h 544"/>
              <a:gd name="T4" fmla="*/ 2147483646 w 1475"/>
              <a:gd name="T5" fmla="*/ 2147483646 h 544"/>
              <a:gd name="T6" fmla="*/ 2147483646 w 1475"/>
              <a:gd name="T7" fmla="*/ 2147483646 h 544"/>
              <a:gd name="T8" fmla="*/ 2147483646 w 1475"/>
              <a:gd name="T9" fmla="*/ 2147483646 h 544"/>
              <a:gd name="T10" fmla="*/ 2147483646 w 1475"/>
              <a:gd name="T11" fmla="*/ 2147483646 h 544"/>
              <a:gd name="T12" fmla="*/ 2147483646 w 1475"/>
              <a:gd name="T13" fmla="*/ 2147483646 h 544"/>
              <a:gd name="T14" fmla="*/ 2147483646 w 1475"/>
              <a:gd name="T15" fmla="*/ 2147483646 h 544"/>
              <a:gd name="T16" fmla="*/ 2147483646 w 1475"/>
              <a:gd name="T17" fmla="*/ 2147483646 h 544"/>
              <a:gd name="T18" fmla="*/ 2147483646 w 1475"/>
              <a:gd name="T19" fmla="*/ 2147483646 h 544"/>
              <a:gd name="T20" fmla="*/ 2147483646 w 1475"/>
              <a:gd name="T21" fmla="*/ 2147483646 h 544"/>
              <a:gd name="T22" fmla="*/ 2147483646 w 1475"/>
              <a:gd name="T23" fmla="*/ 2147483646 h 544"/>
              <a:gd name="T24" fmla="*/ 2147483646 w 1475"/>
              <a:gd name="T25" fmla="*/ 2147483646 h 544"/>
              <a:gd name="T26" fmla="*/ 2147483646 w 1475"/>
              <a:gd name="T27" fmla="*/ 2147483646 h 544"/>
              <a:gd name="T28" fmla="*/ 0 w 1475"/>
              <a:gd name="T29" fmla="*/ 2147483646 h 544"/>
              <a:gd name="T30" fmla="*/ 2147483646 w 1475"/>
              <a:gd name="T31" fmla="*/ 2147483646 h 544"/>
              <a:gd name="T32" fmla="*/ 2147483646 w 1475"/>
              <a:gd name="T33" fmla="*/ 2147483646 h 544"/>
              <a:gd name="T34" fmla="*/ 2147483646 w 1475"/>
              <a:gd name="T35" fmla="*/ 2147483646 h 544"/>
              <a:gd name="T36" fmla="*/ 2147483646 w 1475"/>
              <a:gd name="T37" fmla="*/ 2147483646 h 544"/>
              <a:gd name="T38" fmla="*/ 2147483646 w 1475"/>
              <a:gd name="T39" fmla="*/ 2147483646 h 544"/>
              <a:gd name="T40" fmla="*/ 2147483646 w 1475"/>
              <a:gd name="T41" fmla="*/ 2147483646 h 544"/>
              <a:gd name="T42" fmla="*/ 2147483646 w 1475"/>
              <a:gd name="T43" fmla="*/ 2147483646 h 544"/>
              <a:gd name="T44" fmla="*/ 2147483646 w 1475"/>
              <a:gd name="T45" fmla="*/ 2147483646 h 544"/>
              <a:gd name="T46" fmla="*/ 2147483646 w 1475"/>
              <a:gd name="T47" fmla="*/ 2147483646 h 544"/>
              <a:gd name="T48" fmla="*/ 2147483646 w 1475"/>
              <a:gd name="T49" fmla="*/ 2147483646 h 544"/>
              <a:gd name="T50" fmla="*/ 2147483646 w 1475"/>
              <a:gd name="T51" fmla="*/ 2147483646 h 544"/>
              <a:gd name="T52" fmla="*/ 2147483646 w 1475"/>
              <a:gd name="T53" fmla="*/ 2147483646 h 544"/>
              <a:gd name="T54" fmla="*/ 2147483646 w 1475"/>
              <a:gd name="T55" fmla="*/ 2147483646 h 544"/>
              <a:gd name="T56" fmla="*/ 2147483646 w 1475"/>
              <a:gd name="T57" fmla="*/ 2147483646 h 544"/>
              <a:gd name="T58" fmla="*/ 2147483646 w 1475"/>
              <a:gd name="T59" fmla="*/ 2147483646 h 544"/>
              <a:gd name="T60" fmla="*/ 2147483646 w 1475"/>
              <a:gd name="T61" fmla="*/ 2147483646 h 544"/>
              <a:gd name="T62" fmla="*/ 2147483646 w 1475"/>
              <a:gd name="T63" fmla="*/ 2147483646 h 544"/>
              <a:gd name="T64" fmla="*/ 2147483646 w 1475"/>
              <a:gd name="T65" fmla="*/ 2147483646 h 544"/>
              <a:gd name="T66" fmla="*/ 2147483646 w 1475"/>
              <a:gd name="T67" fmla="*/ 2147483646 h 544"/>
              <a:gd name="T68" fmla="*/ 2147483646 w 1475"/>
              <a:gd name="T69" fmla="*/ 2147483646 h 544"/>
              <a:gd name="T70" fmla="*/ 2147483646 w 1475"/>
              <a:gd name="T71" fmla="*/ 2147483646 h 544"/>
              <a:gd name="T72" fmla="*/ 2147483646 w 1475"/>
              <a:gd name="T73" fmla="*/ 2147483646 h 544"/>
              <a:gd name="T74" fmla="*/ 2147483646 w 1475"/>
              <a:gd name="T75" fmla="*/ 2147483646 h 544"/>
              <a:gd name="T76" fmla="*/ 2147483646 w 1475"/>
              <a:gd name="T77" fmla="*/ 2147483646 h 544"/>
              <a:gd name="T78" fmla="*/ 2147483646 w 1475"/>
              <a:gd name="T79" fmla="*/ 2147483646 h 544"/>
              <a:gd name="T80" fmla="*/ 2147483646 w 1475"/>
              <a:gd name="T81" fmla="*/ 2147483646 h 544"/>
              <a:gd name="T82" fmla="*/ 2147483646 w 1475"/>
              <a:gd name="T83" fmla="*/ 2147483646 h 544"/>
              <a:gd name="T84" fmla="*/ 2147483646 w 1475"/>
              <a:gd name="T85" fmla="*/ 2147483646 h 544"/>
              <a:gd name="T86" fmla="*/ 2147483646 w 1475"/>
              <a:gd name="T87" fmla="*/ 2147483646 h 544"/>
              <a:gd name="T88" fmla="*/ 2147483646 w 1475"/>
              <a:gd name="T89" fmla="*/ 2147483646 h 544"/>
              <a:gd name="T90" fmla="*/ 2147483646 w 1475"/>
              <a:gd name="T91" fmla="*/ 2147483646 h 544"/>
              <a:gd name="T92" fmla="*/ 2147483646 w 1475"/>
              <a:gd name="T93" fmla="*/ 2147483646 h 544"/>
              <a:gd name="T94" fmla="*/ 2147483646 w 1475"/>
              <a:gd name="T95" fmla="*/ 2147483646 h 544"/>
              <a:gd name="T96" fmla="*/ 2147483646 w 1475"/>
              <a:gd name="T97" fmla="*/ 2147483646 h 544"/>
              <a:gd name="T98" fmla="*/ 2147483646 w 1475"/>
              <a:gd name="T99" fmla="*/ 2147483646 h 544"/>
              <a:gd name="T100" fmla="*/ 2147483646 w 1475"/>
              <a:gd name="T101" fmla="*/ 2147483646 h 544"/>
              <a:gd name="T102" fmla="*/ 2147483646 w 1475"/>
              <a:gd name="T103" fmla="*/ 2147483646 h 544"/>
              <a:gd name="T104" fmla="*/ 2147483646 w 1475"/>
              <a:gd name="T105" fmla="*/ 2147483646 h 544"/>
              <a:gd name="T106" fmla="*/ 2147483646 w 1475"/>
              <a:gd name="T107" fmla="*/ 2147483646 h 544"/>
              <a:gd name="T108" fmla="*/ 2147483646 w 1475"/>
              <a:gd name="T109" fmla="*/ 2147483646 h 544"/>
              <a:gd name="T110" fmla="*/ 2147483646 w 1475"/>
              <a:gd name="T111" fmla="*/ 2147483646 h 544"/>
              <a:gd name="T112" fmla="*/ 2147483646 w 1475"/>
              <a:gd name="T113" fmla="*/ 2147483646 h 544"/>
              <a:gd name="T114" fmla="*/ 2147483646 w 1475"/>
              <a:gd name="T115" fmla="*/ 2147483646 h 544"/>
              <a:gd name="T116" fmla="*/ 2147483646 w 1475"/>
              <a:gd name="T117" fmla="*/ 0 h 544"/>
              <a:gd name="T118" fmla="*/ 2147483646 w 1475"/>
              <a:gd name="T119" fmla="*/ 0 h 544"/>
              <a:gd name="T120" fmla="*/ 2147483646 w 1475"/>
              <a:gd name="T121" fmla="*/ 0 h 544"/>
              <a:gd name="T122" fmla="*/ 2147483646 w 1475"/>
              <a:gd name="T123" fmla="*/ 0 h 54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475" h="544">
                <a:moveTo>
                  <a:pt x="479" y="0"/>
                </a:moveTo>
                <a:lnTo>
                  <a:pt x="439" y="2"/>
                </a:lnTo>
                <a:lnTo>
                  <a:pt x="402" y="7"/>
                </a:lnTo>
                <a:lnTo>
                  <a:pt x="368" y="16"/>
                </a:lnTo>
                <a:lnTo>
                  <a:pt x="352" y="21"/>
                </a:lnTo>
                <a:lnTo>
                  <a:pt x="339" y="27"/>
                </a:lnTo>
                <a:lnTo>
                  <a:pt x="325" y="33"/>
                </a:lnTo>
                <a:lnTo>
                  <a:pt x="314" y="40"/>
                </a:lnTo>
                <a:lnTo>
                  <a:pt x="304" y="48"/>
                </a:lnTo>
                <a:lnTo>
                  <a:pt x="296" y="56"/>
                </a:lnTo>
                <a:lnTo>
                  <a:pt x="289" y="64"/>
                </a:lnTo>
                <a:lnTo>
                  <a:pt x="284" y="73"/>
                </a:lnTo>
                <a:lnTo>
                  <a:pt x="281" y="82"/>
                </a:lnTo>
                <a:lnTo>
                  <a:pt x="280" y="91"/>
                </a:lnTo>
                <a:lnTo>
                  <a:pt x="0" y="112"/>
                </a:lnTo>
                <a:lnTo>
                  <a:pt x="280" y="227"/>
                </a:lnTo>
                <a:lnTo>
                  <a:pt x="280" y="453"/>
                </a:lnTo>
                <a:lnTo>
                  <a:pt x="281" y="462"/>
                </a:lnTo>
                <a:lnTo>
                  <a:pt x="284" y="471"/>
                </a:lnTo>
                <a:lnTo>
                  <a:pt x="289" y="480"/>
                </a:lnTo>
                <a:lnTo>
                  <a:pt x="296" y="488"/>
                </a:lnTo>
                <a:lnTo>
                  <a:pt x="304" y="496"/>
                </a:lnTo>
                <a:lnTo>
                  <a:pt x="314" y="504"/>
                </a:lnTo>
                <a:lnTo>
                  <a:pt x="325" y="511"/>
                </a:lnTo>
                <a:lnTo>
                  <a:pt x="339" y="518"/>
                </a:lnTo>
                <a:lnTo>
                  <a:pt x="352" y="523"/>
                </a:lnTo>
                <a:lnTo>
                  <a:pt x="368" y="528"/>
                </a:lnTo>
                <a:lnTo>
                  <a:pt x="402" y="537"/>
                </a:lnTo>
                <a:lnTo>
                  <a:pt x="439" y="541"/>
                </a:lnTo>
                <a:lnTo>
                  <a:pt x="479" y="544"/>
                </a:lnTo>
                <a:lnTo>
                  <a:pt x="778" y="544"/>
                </a:lnTo>
                <a:lnTo>
                  <a:pt x="1276" y="544"/>
                </a:lnTo>
                <a:lnTo>
                  <a:pt x="1315" y="541"/>
                </a:lnTo>
                <a:lnTo>
                  <a:pt x="1353" y="537"/>
                </a:lnTo>
                <a:lnTo>
                  <a:pt x="1387" y="528"/>
                </a:lnTo>
                <a:lnTo>
                  <a:pt x="1403" y="523"/>
                </a:lnTo>
                <a:lnTo>
                  <a:pt x="1416" y="518"/>
                </a:lnTo>
                <a:lnTo>
                  <a:pt x="1430" y="511"/>
                </a:lnTo>
                <a:lnTo>
                  <a:pt x="1441" y="504"/>
                </a:lnTo>
                <a:lnTo>
                  <a:pt x="1451" y="496"/>
                </a:lnTo>
                <a:lnTo>
                  <a:pt x="1459" y="488"/>
                </a:lnTo>
                <a:lnTo>
                  <a:pt x="1466" y="480"/>
                </a:lnTo>
                <a:lnTo>
                  <a:pt x="1471" y="471"/>
                </a:lnTo>
                <a:lnTo>
                  <a:pt x="1474" y="462"/>
                </a:lnTo>
                <a:lnTo>
                  <a:pt x="1475" y="453"/>
                </a:lnTo>
                <a:lnTo>
                  <a:pt x="1475" y="227"/>
                </a:lnTo>
                <a:lnTo>
                  <a:pt x="1475" y="91"/>
                </a:lnTo>
                <a:lnTo>
                  <a:pt x="1474" y="82"/>
                </a:lnTo>
                <a:lnTo>
                  <a:pt x="1471" y="73"/>
                </a:lnTo>
                <a:lnTo>
                  <a:pt x="1466" y="64"/>
                </a:lnTo>
                <a:lnTo>
                  <a:pt x="1459" y="56"/>
                </a:lnTo>
                <a:lnTo>
                  <a:pt x="1451" y="48"/>
                </a:lnTo>
                <a:lnTo>
                  <a:pt x="1441" y="40"/>
                </a:lnTo>
                <a:lnTo>
                  <a:pt x="1430" y="33"/>
                </a:lnTo>
                <a:lnTo>
                  <a:pt x="1416" y="27"/>
                </a:lnTo>
                <a:lnTo>
                  <a:pt x="1403" y="21"/>
                </a:lnTo>
                <a:lnTo>
                  <a:pt x="1387" y="16"/>
                </a:lnTo>
                <a:lnTo>
                  <a:pt x="1353" y="7"/>
                </a:lnTo>
                <a:lnTo>
                  <a:pt x="1315" y="2"/>
                </a:lnTo>
                <a:lnTo>
                  <a:pt x="1276" y="0"/>
                </a:lnTo>
                <a:lnTo>
                  <a:pt x="778" y="0"/>
                </a:lnTo>
                <a:lnTo>
                  <a:pt x="479" y="0"/>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13361" name="Rectangle 392"/>
          <p:cNvSpPr>
            <a:spLocks noChangeArrowheads="1"/>
          </p:cNvSpPr>
          <p:nvPr/>
        </p:nvSpPr>
        <p:spPr bwMode="auto">
          <a:xfrm>
            <a:off x="1308100" y="9175750"/>
            <a:ext cx="5635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100">
                <a:solidFill>
                  <a:srgbClr val="000000"/>
                </a:solidFill>
                <a:latin typeface="HG丸ｺﾞｼｯｸM-PRO" panose="020F0600000000000000" pitchFamily="50" charset="-128"/>
                <a:ea typeface="HG丸ｺﾞｼｯｸM-PRO" panose="020F0600000000000000" pitchFamily="50" charset="-128"/>
              </a:rPr>
              <a:t>近い将来</a:t>
            </a:r>
            <a:endParaRPr lang="ja-JP" altLang="en-US" sz="240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100">
                <a:solidFill>
                  <a:srgbClr val="000000"/>
                </a:solidFill>
                <a:latin typeface="HG丸ｺﾞｼｯｸM-PRO" panose="020F0600000000000000" pitchFamily="50" charset="-128"/>
                <a:ea typeface="HG丸ｺﾞｼｯｸM-PRO" panose="020F0600000000000000" pitchFamily="50" charset="-128"/>
              </a:rPr>
              <a:t>問題だ！</a:t>
            </a:r>
            <a:endParaRPr lang="ja-JP" altLang="en-US" sz="2400">
              <a:latin typeface="HG丸ｺﾞｼｯｸM-PRO" panose="020F0600000000000000" pitchFamily="50" charset="-128"/>
              <a:ea typeface="HG丸ｺﾞｼｯｸM-PRO" panose="020F0600000000000000" pitchFamily="50" charset="-128"/>
            </a:endParaRPr>
          </a:p>
        </p:txBody>
      </p:sp>
      <p:sp>
        <p:nvSpPr>
          <p:cNvPr id="13362" name="AutoShape 6"/>
          <p:cNvSpPr>
            <a:spLocks noChangeArrowheads="1"/>
          </p:cNvSpPr>
          <p:nvPr/>
        </p:nvSpPr>
        <p:spPr bwMode="auto">
          <a:xfrm flipV="1">
            <a:off x="4219575" y="4957763"/>
            <a:ext cx="536575" cy="201612"/>
          </a:xfrm>
          <a:prstGeom prst="downArrow">
            <a:avLst>
              <a:gd name="adj1" fmla="val 50000"/>
              <a:gd name="adj2" fmla="val 53333"/>
            </a:avLst>
          </a:prstGeom>
          <a:solidFill>
            <a:srgbClr val="A50021"/>
          </a:solidFill>
          <a:ln w="9525">
            <a:solidFill>
              <a:srgbClr val="A5002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1800">
              <a:solidFill>
                <a:srgbClr val="A50021"/>
              </a:solidFill>
              <a:latin typeface="HG丸ｺﾞｼｯｸM-PRO" panose="020F0600000000000000" pitchFamily="50" charset="-128"/>
              <a:ea typeface="HG丸ｺﾞｼｯｸM-PRO" panose="020F0600000000000000" pitchFamily="50" charset="-128"/>
            </a:endParaRPr>
          </a:p>
        </p:txBody>
      </p:sp>
      <p:sp>
        <p:nvSpPr>
          <p:cNvPr id="13363" name="Text Box 80"/>
          <p:cNvSpPr txBox="1">
            <a:spLocks noChangeArrowheads="1"/>
          </p:cNvSpPr>
          <p:nvPr/>
        </p:nvSpPr>
        <p:spPr bwMode="auto">
          <a:xfrm>
            <a:off x="2992438" y="5424488"/>
            <a:ext cx="3803650"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90000"/>
              </a:lnSpc>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・意識的につくる問題（課する問題）</a:t>
            </a:r>
          </a:p>
          <a:p>
            <a:pPr eaLnBrk="1" hangingPunct="1">
              <a:lnSpc>
                <a:spcPct val="90000"/>
              </a:lnSpc>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・先取りして設定する問題（課する問題）</a:t>
            </a:r>
            <a:endParaRPr lang="en-US" altLang="ja-JP" sz="1200" b="1">
              <a:latin typeface="HG丸ｺﾞｼｯｸM-PRO" panose="020F0600000000000000" pitchFamily="50" charset="-128"/>
              <a:ea typeface="HG丸ｺﾞｼｯｸM-PRO" panose="020F0600000000000000" pitchFamily="50" charset="-128"/>
            </a:endParaRPr>
          </a:p>
          <a:p>
            <a:pPr eaLnBrk="1" hangingPunct="1">
              <a:lnSpc>
                <a:spcPct val="90000"/>
              </a:lnSpc>
              <a:spcBef>
                <a:spcPct val="0"/>
              </a:spcBef>
              <a:buFontTx/>
              <a:buNone/>
            </a:pPr>
            <a:r>
              <a:rPr lang="en-US" altLang="ja-JP" sz="1200" b="1">
                <a:latin typeface="HG丸ｺﾞｼｯｸM-PRO" panose="020F0600000000000000" pitchFamily="50" charset="-128"/>
                <a:ea typeface="HG丸ｺﾞｼｯｸM-PRO" panose="020F0600000000000000" pitchFamily="50" charset="-128"/>
              </a:rPr>
              <a:t>	</a:t>
            </a:r>
            <a:r>
              <a:rPr lang="ja-JP" altLang="en-US" sz="1200" b="1">
                <a:latin typeface="HG丸ｺﾞｼｯｸM-PRO" panose="020F0600000000000000" pitchFamily="50" charset="-128"/>
                <a:ea typeface="HG丸ｺﾞｼｯｸM-PRO" panose="020F0600000000000000" pitchFamily="50" charset="-128"/>
              </a:rPr>
              <a:t>（新規事業（業務）への対応）</a:t>
            </a:r>
          </a:p>
        </p:txBody>
      </p:sp>
      <p:sp>
        <p:nvSpPr>
          <p:cNvPr id="13364" name="Text Box 3"/>
          <p:cNvSpPr txBox="1">
            <a:spLocks noChangeArrowheads="1"/>
          </p:cNvSpPr>
          <p:nvPr/>
        </p:nvSpPr>
        <p:spPr bwMode="auto">
          <a:xfrm>
            <a:off x="155575" y="906463"/>
            <a:ext cx="6597650" cy="1489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tabLst>
                <a:tab pos="4397375" algn="l"/>
              </a:tabLst>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tabLst>
                <a:tab pos="4397375" algn="l"/>
              </a:tabLst>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tabLst>
                <a:tab pos="4397375" algn="l"/>
              </a:tabLst>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tabLst>
                <a:tab pos="4397375" algn="l"/>
              </a:tabLst>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tabLst>
                <a:tab pos="4397375" algn="l"/>
              </a:tabLst>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tabLst>
                <a:tab pos="4397375" algn="l"/>
              </a:tabLst>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tabLst>
                <a:tab pos="4397375" algn="l"/>
              </a:tabLst>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tabLst>
                <a:tab pos="4397375" algn="l"/>
              </a:tabLst>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tabLst>
                <a:tab pos="4397375" algn="l"/>
              </a:tabLst>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110000"/>
              </a:lnSpc>
              <a:spcBef>
                <a:spcPct val="50000"/>
              </a:spcBef>
              <a:buFontTx/>
              <a:buNone/>
            </a:pPr>
            <a:r>
              <a:rPr lang="ja-JP" altLang="en-US" sz="1200" b="1">
                <a:latin typeface="HG丸ｺﾞｼｯｸM-PRO" panose="020F0600000000000000" pitchFamily="50" charset="-128"/>
                <a:ea typeface="HG丸ｺﾞｼｯｸM-PRO" panose="020F0600000000000000" pitchFamily="50" charset="-128"/>
              </a:rPr>
              <a:t>　▼ＱＣサークルを取り巻く環境の変化</a:t>
            </a:r>
            <a:br>
              <a:rPr lang="ja-JP" altLang="en-US" sz="1200" b="1">
                <a:latin typeface="HG丸ｺﾞｼｯｸM-PRO" panose="020F0600000000000000" pitchFamily="50" charset="-128"/>
                <a:ea typeface="HG丸ｺﾞｼｯｸM-PRO" panose="020F0600000000000000" pitchFamily="50" charset="-128"/>
              </a:rPr>
            </a:br>
            <a:r>
              <a:rPr lang="ja-JP" altLang="en-US" sz="1200" b="1">
                <a:latin typeface="HG丸ｺﾞｼｯｸM-PRO" panose="020F0600000000000000" pitchFamily="50" charset="-128"/>
                <a:ea typeface="HG丸ｺﾞｼｯｸM-PRO" panose="020F0600000000000000" pitchFamily="50" charset="-128"/>
              </a:rPr>
              <a:t>　　</a:t>
            </a:r>
            <a:r>
              <a:rPr lang="ja-JP" altLang="en-US" sz="1200">
                <a:latin typeface="HG丸ｺﾞｼｯｸM-PRO" panose="020F0600000000000000" pitchFamily="50" charset="-128"/>
                <a:ea typeface="HG丸ｺﾞｼｯｸM-PRO" panose="020F0600000000000000" pitchFamily="50" charset="-128"/>
              </a:rPr>
              <a:t>今までに経験したことのない初めての仕事</a:t>
            </a:r>
            <a:r>
              <a:rPr lang="en-US" altLang="ja-JP" sz="1200">
                <a:latin typeface="HG丸ｺﾞｼｯｸM-PRO" panose="020F0600000000000000" pitchFamily="50" charset="-128"/>
                <a:ea typeface="HG丸ｺﾞｼｯｸM-PRO" panose="020F0600000000000000" pitchFamily="50" charset="-128"/>
              </a:rPr>
              <a:t>､</a:t>
            </a:r>
            <a:r>
              <a:rPr lang="ja-JP" altLang="en-US" sz="1200">
                <a:latin typeface="HG丸ｺﾞｼｯｸM-PRO" panose="020F0600000000000000" pitchFamily="50" charset="-128"/>
                <a:ea typeface="HG丸ｺﾞｼｯｸM-PRO" panose="020F0600000000000000" pitchFamily="50" charset="-128"/>
              </a:rPr>
              <a:t>技術革新</a:t>
            </a:r>
            <a:r>
              <a:rPr lang="en-US" altLang="ja-JP" sz="1200">
                <a:latin typeface="HG丸ｺﾞｼｯｸM-PRO" panose="020F0600000000000000" pitchFamily="50" charset="-128"/>
                <a:ea typeface="HG丸ｺﾞｼｯｸM-PRO" panose="020F0600000000000000" pitchFamily="50" charset="-128"/>
              </a:rPr>
              <a:t>､</a:t>
            </a:r>
            <a:r>
              <a:rPr lang="ja-JP" altLang="en-US" sz="1200">
                <a:latin typeface="HG丸ｺﾞｼｯｸM-PRO" panose="020F0600000000000000" pitchFamily="50" charset="-128"/>
                <a:ea typeface="HG丸ｺﾞｼｯｸM-PRO" panose="020F0600000000000000" pitchFamily="50" charset="-128"/>
              </a:rPr>
              <a:t>新製品開発へのニーズの増大、</a:t>
            </a:r>
            <a:br>
              <a:rPr lang="ja-JP" altLang="en-US" sz="1200">
                <a:latin typeface="HG丸ｺﾞｼｯｸM-PRO" panose="020F0600000000000000" pitchFamily="50" charset="-128"/>
                <a:ea typeface="HG丸ｺﾞｼｯｸM-PRO" panose="020F0600000000000000" pitchFamily="50" charset="-128"/>
              </a:rPr>
            </a:br>
            <a:r>
              <a:rPr lang="ja-JP" altLang="en-US" sz="1200">
                <a:latin typeface="HG丸ｺﾞｼｯｸM-PRO" panose="020F0600000000000000" pitchFamily="50" charset="-128"/>
                <a:ea typeface="HG丸ｺﾞｼｯｸM-PRO" panose="020F0600000000000000" pitchFamily="50" charset="-128"/>
              </a:rPr>
              <a:t>　　方針から展開された高い目標のテーマ</a:t>
            </a:r>
            <a:br>
              <a:rPr lang="ja-JP" altLang="en-US" sz="1200">
                <a:latin typeface="HG丸ｺﾞｼｯｸM-PRO" panose="020F0600000000000000" pitchFamily="50" charset="-128"/>
                <a:ea typeface="HG丸ｺﾞｼｯｸM-PRO" panose="020F0600000000000000" pitchFamily="50" charset="-128"/>
              </a:rPr>
            </a:br>
            <a:r>
              <a:rPr lang="ja-JP" altLang="en-US" sz="1200" b="1">
                <a:latin typeface="HG丸ｺﾞｼｯｸM-PRO" panose="020F0600000000000000" pitchFamily="50" charset="-128"/>
                <a:ea typeface="HG丸ｺﾞｼｯｸM-PRO" panose="020F0600000000000000" pitchFamily="50" charset="-128"/>
              </a:rPr>
              <a:t>　▼ＱＣサークル関東支部京浜地区の特徴として各企業の本社部門やサービス部門が集中</a:t>
            </a:r>
            <a:br>
              <a:rPr lang="ja-JP" altLang="en-US" sz="1200" b="1">
                <a:latin typeface="HG丸ｺﾞｼｯｸM-PRO" panose="020F0600000000000000" pitchFamily="50" charset="-128"/>
                <a:ea typeface="HG丸ｺﾞｼｯｸM-PRO" panose="020F0600000000000000" pitchFamily="50" charset="-128"/>
              </a:rPr>
            </a:br>
            <a:r>
              <a:rPr lang="ja-JP" altLang="en-US" sz="1200" b="1">
                <a:latin typeface="HG丸ｺﾞｼｯｸM-PRO" panose="020F0600000000000000" pitchFamily="50" charset="-128"/>
                <a:ea typeface="HG丸ｺﾞｼｯｸM-PRO" panose="020F0600000000000000" pitchFamily="50" charset="-128"/>
              </a:rPr>
              <a:t>　　</a:t>
            </a:r>
            <a:r>
              <a:rPr lang="ja-JP" altLang="en-US" sz="1200">
                <a:latin typeface="HG丸ｺﾞｼｯｸM-PRO" panose="020F0600000000000000" pitchFamily="50" charset="-128"/>
                <a:ea typeface="HG丸ｺﾞｼｯｸM-PRO" panose="020F0600000000000000" pitchFamily="50" charset="-128"/>
              </a:rPr>
              <a:t>・ＱＣサークル大会は事務・販売・サービス部門が（６０～７０％）</a:t>
            </a:r>
            <a:br>
              <a:rPr lang="ja-JP" altLang="en-US" sz="1200">
                <a:latin typeface="HG丸ｺﾞｼｯｸM-PRO" panose="020F0600000000000000" pitchFamily="50" charset="-128"/>
                <a:ea typeface="HG丸ｺﾞｼｯｸM-PRO" panose="020F0600000000000000" pitchFamily="50" charset="-128"/>
              </a:rPr>
            </a:br>
            <a:r>
              <a:rPr lang="ja-JP" altLang="en-US" sz="1200">
                <a:latin typeface="HG丸ｺﾞｼｯｸM-PRO" panose="020F0600000000000000" pitchFamily="50" charset="-128"/>
                <a:ea typeface="HG丸ｺﾞｼｯｸM-PRO" panose="020F0600000000000000" pitchFamily="50" charset="-128"/>
              </a:rPr>
              <a:t>　　・事務・販売・サービス部門は、環境変化をうけやすい</a:t>
            </a:r>
            <a:br>
              <a:rPr lang="ja-JP" altLang="en-US" sz="1200">
                <a:latin typeface="HG丸ｺﾞｼｯｸM-PRO" panose="020F0600000000000000" pitchFamily="50" charset="-128"/>
                <a:ea typeface="HG丸ｺﾞｼｯｸM-PRO" panose="020F0600000000000000" pitchFamily="50" charset="-128"/>
              </a:rPr>
            </a:br>
            <a:r>
              <a:rPr lang="ja-JP" altLang="en-US" sz="1200" b="1">
                <a:latin typeface="HG丸ｺﾞｼｯｸM-PRO" panose="020F0600000000000000" pitchFamily="50" charset="-128"/>
                <a:ea typeface="HG丸ｺﾞｼｯｸM-PRO" panose="020F0600000000000000" pitchFamily="50" charset="-128"/>
              </a:rPr>
              <a:t>　▼事務・販売・サービス部門にはマッチしたアプローチが必要</a:t>
            </a:r>
          </a:p>
        </p:txBody>
      </p:sp>
      <p:sp>
        <p:nvSpPr>
          <p:cNvPr id="13365" name="AutoShape 95"/>
          <p:cNvSpPr>
            <a:spLocks noChangeArrowheads="1"/>
          </p:cNvSpPr>
          <p:nvPr/>
        </p:nvSpPr>
        <p:spPr bwMode="auto">
          <a:xfrm rot="1050354">
            <a:off x="1136650" y="6827838"/>
            <a:ext cx="803275" cy="193675"/>
          </a:xfrm>
          <a:custGeom>
            <a:avLst/>
            <a:gdLst>
              <a:gd name="T0" fmla="*/ 0 w 624352"/>
              <a:gd name="T1" fmla="*/ 1281 h 388203"/>
              <a:gd name="T2" fmla="*/ 1700574 w 624352"/>
              <a:gd name="T3" fmla="*/ 201 h 388203"/>
              <a:gd name="T4" fmla="*/ 4353219 w 624352"/>
              <a:gd name="T5" fmla="*/ 0 h 388203"/>
              <a:gd name="T6" fmla="*/ 4632671 w 624352"/>
              <a:gd name="T7" fmla="*/ 231 h 388203"/>
              <a:gd name="T8" fmla="*/ 3686549 w 624352"/>
              <a:gd name="T9" fmla="*/ 1139 h 388203"/>
              <a:gd name="T10" fmla="*/ 2988553 w 624352"/>
              <a:gd name="T11" fmla="*/ 1394 h 388203"/>
              <a:gd name="T12" fmla="*/ 420416 w 624352"/>
              <a:gd name="T13" fmla="*/ 1497 h 388203"/>
              <a:gd name="T14" fmla="*/ 0 w 624352"/>
              <a:gd name="T15" fmla="*/ 1281 h 3882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4352" h="388203">
                <a:moveTo>
                  <a:pt x="0" y="332110"/>
                </a:moveTo>
                <a:cubicBezTo>
                  <a:pt x="28467" y="276066"/>
                  <a:pt x="151673" y="112811"/>
                  <a:pt x="226896" y="51941"/>
                </a:cubicBezTo>
                <a:cubicBezTo>
                  <a:pt x="352586" y="20892"/>
                  <a:pt x="462846" y="17433"/>
                  <a:pt x="580821" y="179"/>
                </a:cubicBezTo>
                <a:cubicBezTo>
                  <a:pt x="644736" y="-3794"/>
                  <a:pt x="619933" y="59472"/>
                  <a:pt x="618106" y="59911"/>
                </a:cubicBezTo>
                <a:cubicBezTo>
                  <a:pt x="577092" y="161222"/>
                  <a:pt x="613763" y="83171"/>
                  <a:pt x="491871" y="295613"/>
                </a:cubicBezTo>
                <a:cubicBezTo>
                  <a:pt x="470529" y="344347"/>
                  <a:pt x="429721" y="361611"/>
                  <a:pt x="398742" y="361611"/>
                </a:cubicBezTo>
                <a:lnTo>
                  <a:pt x="56093" y="388203"/>
                </a:lnTo>
                <a:cubicBezTo>
                  <a:pt x="25114" y="388203"/>
                  <a:pt x="0" y="363089"/>
                  <a:pt x="0" y="332110"/>
                </a:cubicBezTo>
                <a:close/>
              </a:path>
            </a:pathLst>
          </a:custGeom>
          <a:solidFill>
            <a:srgbClr val="DDDDDD"/>
          </a:solidFill>
          <a:ln w="9525">
            <a:solidFill>
              <a:schemeClr val="tx1"/>
            </a:solidFill>
            <a:round/>
            <a:headEnd/>
            <a:tailEnd/>
          </a:ln>
          <a:effectLst>
            <a:outerShdw dist="107763" dir="8100000" algn="ctr" rotWithShape="0">
              <a:schemeClr val="bg2"/>
            </a:outerShdw>
          </a:effectLst>
        </p:spPr>
        <p:txBody>
          <a:bodyPr rot="10800000" vert="eaVert" wrap="none" anchor="ctr"/>
          <a:lstStyle/>
          <a:p>
            <a:endParaRPr lang="ja-JP" altLang="en-US"/>
          </a:p>
        </p:txBody>
      </p:sp>
      <p:sp>
        <p:nvSpPr>
          <p:cNvPr id="13366" name="Oval 104"/>
          <p:cNvSpPr>
            <a:spLocks noChangeArrowheads="1"/>
          </p:cNvSpPr>
          <p:nvPr/>
        </p:nvSpPr>
        <p:spPr bwMode="auto">
          <a:xfrm rot="469422">
            <a:off x="1214438" y="6867525"/>
            <a:ext cx="119062" cy="58738"/>
          </a:xfrm>
          <a:prstGeom prst="ellipse">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3367" name="Oval 104"/>
          <p:cNvSpPr>
            <a:spLocks noChangeArrowheads="1"/>
          </p:cNvSpPr>
          <p:nvPr/>
        </p:nvSpPr>
        <p:spPr bwMode="auto">
          <a:xfrm rot="469422">
            <a:off x="1319213" y="6853238"/>
            <a:ext cx="119062" cy="58737"/>
          </a:xfrm>
          <a:prstGeom prst="ellipse">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3368" name="Oval 104"/>
          <p:cNvSpPr>
            <a:spLocks noChangeArrowheads="1"/>
          </p:cNvSpPr>
          <p:nvPr/>
        </p:nvSpPr>
        <p:spPr bwMode="auto">
          <a:xfrm rot="469422">
            <a:off x="1423988" y="6829425"/>
            <a:ext cx="119062" cy="58738"/>
          </a:xfrm>
          <a:prstGeom prst="ellipse">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3369" name="Oval 104"/>
          <p:cNvSpPr>
            <a:spLocks noChangeArrowheads="1"/>
          </p:cNvSpPr>
          <p:nvPr/>
        </p:nvSpPr>
        <p:spPr bwMode="auto">
          <a:xfrm rot="469422">
            <a:off x="1366838" y="6911975"/>
            <a:ext cx="119062" cy="58738"/>
          </a:xfrm>
          <a:prstGeom prst="ellipse">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3370" name="Oval 104"/>
          <p:cNvSpPr>
            <a:spLocks noChangeArrowheads="1"/>
          </p:cNvSpPr>
          <p:nvPr/>
        </p:nvSpPr>
        <p:spPr bwMode="auto">
          <a:xfrm rot="469422">
            <a:off x="1471613" y="6897688"/>
            <a:ext cx="119062" cy="58737"/>
          </a:xfrm>
          <a:prstGeom prst="ellipse">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3371" name="Oval 104"/>
          <p:cNvSpPr>
            <a:spLocks noChangeArrowheads="1"/>
          </p:cNvSpPr>
          <p:nvPr/>
        </p:nvSpPr>
        <p:spPr bwMode="auto">
          <a:xfrm rot="469422">
            <a:off x="1576388" y="6873875"/>
            <a:ext cx="119062" cy="58738"/>
          </a:xfrm>
          <a:prstGeom prst="ellipse">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3372" name="Oval 104"/>
          <p:cNvSpPr>
            <a:spLocks noChangeArrowheads="1"/>
          </p:cNvSpPr>
          <p:nvPr/>
        </p:nvSpPr>
        <p:spPr bwMode="auto">
          <a:xfrm rot="469422">
            <a:off x="1519238" y="6961188"/>
            <a:ext cx="119062" cy="58737"/>
          </a:xfrm>
          <a:prstGeom prst="ellipse">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3373" name="Oval 104"/>
          <p:cNvSpPr>
            <a:spLocks noChangeArrowheads="1"/>
          </p:cNvSpPr>
          <p:nvPr/>
        </p:nvSpPr>
        <p:spPr bwMode="auto">
          <a:xfrm rot="469422">
            <a:off x="1624013" y="6937375"/>
            <a:ext cx="119062" cy="58738"/>
          </a:xfrm>
          <a:prstGeom prst="ellipse">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3374" name="Oval 104"/>
          <p:cNvSpPr>
            <a:spLocks noChangeArrowheads="1"/>
          </p:cNvSpPr>
          <p:nvPr/>
        </p:nvSpPr>
        <p:spPr bwMode="auto">
          <a:xfrm rot="469422">
            <a:off x="1719263" y="6908800"/>
            <a:ext cx="119062" cy="58738"/>
          </a:xfrm>
          <a:prstGeom prst="ellipse">
            <a:avLst/>
          </a:prstGeom>
          <a:solidFill>
            <a:srgbClr val="DDDDDD"/>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6" name="正方形/長方形 15"/>
          <p:cNvSpPr/>
          <p:nvPr/>
        </p:nvSpPr>
        <p:spPr bwMode="auto">
          <a:xfrm>
            <a:off x="269875" y="2852738"/>
            <a:ext cx="6335713" cy="2130425"/>
          </a:xfrm>
          <a:prstGeom prst="rect">
            <a:avLst/>
          </a:prstGeom>
          <a:noFill/>
          <a:ln w="12700">
            <a:headEnd type="none" w="med" len="med"/>
            <a:tailEnd type="none" w="med" len="med"/>
          </a:ln>
        </p:spPr>
        <p:style>
          <a:lnRef idx="2">
            <a:schemeClr val="dk1"/>
          </a:lnRef>
          <a:fillRef idx="1">
            <a:schemeClr val="lt1"/>
          </a:fillRef>
          <a:effectRef idx="0">
            <a:schemeClr val="dk1"/>
          </a:effectRef>
          <a:fontRef idx="minor">
            <a:schemeClr val="dk1"/>
          </a:fontRef>
        </p:style>
        <p:txBody>
          <a:bodyPr/>
          <a:lstStyle/>
          <a:p>
            <a:pPr algn="ctr" eaLnBrk="1" hangingPunct="1">
              <a:defRPr/>
            </a:pPr>
            <a:endParaRPr lang="ja-JP" altLang="en-US">
              <a:solidFill>
                <a:schemeClr val="tx1"/>
              </a:solidFill>
            </a:endParaRPr>
          </a:p>
        </p:txBody>
      </p:sp>
      <p:sp>
        <p:nvSpPr>
          <p:cNvPr id="17" name="正方形/長方形 16"/>
          <p:cNvSpPr/>
          <p:nvPr/>
        </p:nvSpPr>
        <p:spPr bwMode="auto">
          <a:xfrm>
            <a:off x="274638" y="6045200"/>
            <a:ext cx="6335712" cy="3648075"/>
          </a:xfrm>
          <a:prstGeom prst="rect">
            <a:avLst/>
          </a:prstGeom>
          <a:noFill/>
          <a:ln w="12700">
            <a:headEnd type="none" w="med" len="med"/>
            <a:tailEnd type="none" w="med" len="med"/>
          </a:ln>
        </p:spPr>
        <p:style>
          <a:lnRef idx="2">
            <a:schemeClr val="dk1"/>
          </a:lnRef>
          <a:fillRef idx="1">
            <a:schemeClr val="lt1"/>
          </a:fillRef>
          <a:effectRef idx="0">
            <a:schemeClr val="dk1"/>
          </a:effectRef>
          <a:fontRef idx="minor">
            <a:schemeClr val="dk1"/>
          </a:fontRef>
        </p:style>
        <p:txBody>
          <a:bodyPr/>
          <a:lstStyle/>
          <a:p>
            <a:pPr algn="ctr" eaLnBrk="1" hangingPunct="1">
              <a:defRPr/>
            </a:pPr>
            <a:endParaRPr lang="ja-JP" altLang="en-US">
              <a:solidFill>
                <a:schemeClr val="tx1"/>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AutoShape 5"/>
          <p:cNvSpPr>
            <a:spLocks noChangeArrowheads="1"/>
          </p:cNvSpPr>
          <p:nvPr/>
        </p:nvSpPr>
        <p:spPr bwMode="auto">
          <a:xfrm>
            <a:off x="1268413" y="6797675"/>
            <a:ext cx="1260475" cy="690563"/>
          </a:xfrm>
          <a:prstGeom prst="cube">
            <a:avLst>
              <a:gd name="adj" fmla="val 18639"/>
            </a:avLst>
          </a:prstGeom>
          <a:solidFill>
            <a:srgbClr val="66FF33"/>
          </a:solidFill>
          <a:ln w="12700">
            <a:solidFill>
              <a:srgbClr val="0033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800" b="1">
              <a:latin typeface="HG丸ｺﾞｼｯｸM-PRO" panose="020F0600000000000000" pitchFamily="50" charset="-128"/>
              <a:ea typeface="HG丸ｺﾞｼｯｸM-PRO" panose="020F0600000000000000" pitchFamily="50" charset="-128"/>
            </a:endParaRPr>
          </a:p>
        </p:txBody>
      </p:sp>
      <p:sp>
        <p:nvSpPr>
          <p:cNvPr id="15363" name="AutoShape 7"/>
          <p:cNvSpPr>
            <a:spLocks noChangeArrowheads="1"/>
          </p:cNvSpPr>
          <p:nvPr/>
        </p:nvSpPr>
        <p:spPr bwMode="auto">
          <a:xfrm>
            <a:off x="1268413" y="6391275"/>
            <a:ext cx="1260475" cy="565150"/>
          </a:xfrm>
          <a:prstGeom prst="cube">
            <a:avLst>
              <a:gd name="adj" fmla="val 26519"/>
            </a:avLst>
          </a:prstGeom>
          <a:solidFill>
            <a:srgbClr val="FF3399"/>
          </a:solidFill>
          <a:ln w="12700">
            <a:solidFill>
              <a:srgbClr val="0033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800" b="1">
              <a:latin typeface="HG丸ｺﾞｼｯｸM-PRO" panose="020F0600000000000000" pitchFamily="50" charset="-128"/>
              <a:ea typeface="HG丸ｺﾞｼｯｸM-PRO" panose="020F0600000000000000" pitchFamily="50" charset="-128"/>
            </a:endParaRPr>
          </a:p>
        </p:txBody>
      </p:sp>
      <p:sp>
        <p:nvSpPr>
          <p:cNvPr id="15364" name="AutoShape 15"/>
          <p:cNvSpPr>
            <a:spLocks noChangeArrowheads="1"/>
          </p:cNvSpPr>
          <p:nvPr/>
        </p:nvSpPr>
        <p:spPr bwMode="auto">
          <a:xfrm>
            <a:off x="1276350" y="6262688"/>
            <a:ext cx="2052638" cy="288925"/>
          </a:xfrm>
          <a:prstGeom prst="parallelogram">
            <a:avLst>
              <a:gd name="adj" fmla="val 65058"/>
            </a:avLst>
          </a:prstGeom>
          <a:solidFill>
            <a:srgbClr val="FFFF00"/>
          </a:solidFill>
          <a:ln w="12700">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800" b="1">
              <a:latin typeface="HG丸ｺﾞｼｯｸM-PRO" panose="020F0600000000000000" pitchFamily="50" charset="-128"/>
              <a:ea typeface="HG丸ｺﾞｼｯｸM-PRO" panose="020F0600000000000000" pitchFamily="50" charset="-128"/>
            </a:endParaRPr>
          </a:p>
        </p:txBody>
      </p:sp>
      <p:grpSp>
        <p:nvGrpSpPr>
          <p:cNvPr id="15365" name="Group 432"/>
          <p:cNvGrpSpPr>
            <a:grpSpLocks/>
          </p:cNvGrpSpPr>
          <p:nvPr/>
        </p:nvGrpSpPr>
        <p:grpSpPr bwMode="auto">
          <a:xfrm>
            <a:off x="2438400" y="1568450"/>
            <a:ext cx="1676400" cy="1485900"/>
            <a:chOff x="1569" y="3753"/>
            <a:chExt cx="1266" cy="1049"/>
          </a:xfrm>
        </p:grpSpPr>
        <p:sp>
          <p:nvSpPr>
            <p:cNvPr id="15593" name="Freeform 433"/>
            <p:cNvSpPr>
              <a:spLocks/>
            </p:cNvSpPr>
            <p:nvPr/>
          </p:nvSpPr>
          <p:spPr bwMode="auto">
            <a:xfrm>
              <a:off x="1617" y="4202"/>
              <a:ext cx="42" cy="178"/>
            </a:xfrm>
            <a:custGeom>
              <a:avLst/>
              <a:gdLst>
                <a:gd name="T0" fmla="*/ 0 w 42"/>
                <a:gd name="T1" fmla="*/ 5 h 178"/>
                <a:gd name="T2" fmla="*/ 15 w 42"/>
                <a:gd name="T3" fmla="*/ 178 h 178"/>
                <a:gd name="T4" fmla="*/ 39 w 42"/>
                <a:gd name="T5" fmla="*/ 178 h 178"/>
                <a:gd name="T6" fmla="*/ 42 w 42"/>
                <a:gd name="T7" fmla="*/ 0 h 178"/>
                <a:gd name="T8" fmla="*/ 0 w 42"/>
                <a:gd name="T9" fmla="*/ 5 h 1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178">
                  <a:moveTo>
                    <a:pt x="0" y="5"/>
                  </a:moveTo>
                  <a:lnTo>
                    <a:pt x="15" y="178"/>
                  </a:lnTo>
                  <a:lnTo>
                    <a:pt x="39" y="178"/>
                  </a:lnTo>
                  <a:lnTo>
                    <a:pt x="42" y="0"/>
                  </a:lnTo>
                  <a:lnTo>
                    <a:pt x="0" y="5"/>
                  </a:lnTo>
                  <a:close/>
                </a:path>
              </a:pathLst>
            </a:custGeom>
            <a:solidFill>
              <a:srgbClr val="CCCCCC"/>
            </a:solidFill>
            <a:ln w="25400">
              <a:solidFill>
                <a:srgbClr val="000000"/>
              </a:solidFill>
              <a:prstDash val="solid"/>
              <a:round/>
              <a:headEnd/>
              <a:tailEnd/>
            </a:ln>
          </p:spPr>
          <p:txBody>
            <a:bodyPr/>
            <a:lstStyle/>
            <a:p>
              <a:endParaRPr lang="ja-JP" altLang="en-US"/>
            </a:p>
          </p:txBody>
        </p:sp>
        <p:sp>
          <p:nvSpPr>
            <p:cNvPr id="15594" name="Rectangle 434"/>
            <p:cNvSpPr>
              <a:spLocks noChangeArrowheads="1"/>
            </p:cNvSpPr>
            <p:nvPr/>
          </p:nvSpPr>
          <p:spPr bwMode="auto">
            <a:xfrm>
              <a:off x="1569" y="3753"/>
              <a:ext cx="1176" cy="465"/>
            </a:xfrm>
            <a:prstGeom prst="rect">
              <a:avLst/>
            </a:prstGeom>
            <a:solidFill>
              <a:srgbClr val="CC9966"/>
            </a:solidFill>
            <a:ln w="25400">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5595" name="Freeform 435"/>
            <p:cNvSpPr>
              <a:spLocks/>
            </p:cNvSpPr>
            <p:nvPr/>
          </p:nvSpPr>
          <p:spPr bwMode="auto">
            <a:xfrm>
              <a:off x="2539" y="4271"/>
              <a:ext cx="41" cy="49"/>
            </a:xfrm>
            <a:custGeom>
              <a:avLst/>
              <a:gdLst>
                <a:gd name="T0" fmla="*/ 41 w 41"/>
                <a:gd name="T1" fmla="*/ 0 h 49"/>
                <a:gd name="T2" fmla="*/ 40 w 41"/>
                <a:gd name="T3" fmla="*/ 0 h 49"/>
                <a:gd name="T4" fmla="*/ 36 w 41"/>
                <a:gd name="T5" fmla="*/ 0 h 49"/>
                <a:gd name="T6" fmla="*/ 25 w 41"/>
                <a:gd name="T7" fmla="*/ 0 h 49"/>
                <a:gd name="T8" fmla="*/ 11 w 41"/>
                <a:gd name="T9" fmla="*/ 3 h 49"/>
                <a:gd name="T10" fmla="*/ 5 w 41"/>
                <a:gd name="T11" fmla="*/ 6 h 49"/>
                <a:gd name="T12" fmla="*/ 1 w 41"/>
                <a:gd name="T13" fmla="*/ 12 h 49"/>
                <a:gd name="T14" fmla="*/ 0 w 41"/>
                <a:gd name="T15" fmla="*/ 20 h 49"/>
                <a:gd name="T16" fmla="*/ 3 w 41"/>
                <a:gd name="T17" fmla="*/ 26 h 49"/>
                <a:gd name="T18" fmla="*/ 7 w 41"/>
                <a:gd name="T19" fmla="*/ 34 h 49"/>
                <a:gd name="T20" fmla="*/ 12 w 41"/>
                <a:gd name="T21" fmla="*/ 38 h 49"/>
                <a:gd name="T22" fmla="*/ 25 w 41"/>
                <a:gd name="T23" fmla="*/ 46 h 49"/>
                <a:gd name="T24" fmla="*/ 30 w 41"/>
                <a:gd name="T25" fmla="*/ 47 h 49"/>
                <a:gd name="T26" fmla="*/ 30 w 41"/>
                <a:gd name="T27" fmla="*/ 49 h 49"/>
                <a:gd name="T28" fmla="*/ 41 w 41"/>
                <a:gd name="T29" fmla="*/ 0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1" h="49">
                  <a:moveTo>
                    <a:pt x="41" y="0"/>
                  </a:moveTo>
                  <a:lnTo>
                    <a:pt x="40" y="0"/>
                  </a:lnTo>
                  <a:lnTo>
                    <a:pt x="36" y="0"/>
                  </a:lnTo>
                  <a:lnTo>
                    <a:pt x="25" y="0"/>
                  </a:lnTo>
                  <a:lnTo>
                    <a:pt x="11" y="3"/>
                  </a:lnTo>
                  <a:lnTo>
                    <a:pt x="5" y="6"/>
                  </a:lnTo>
                  <a:lnTo>
                    <a:pt x="1" y="12"/>
                  </a:lnTo>
                  <a:lnTo>
                    <a:pt x="0" y="20"/>
                  </a:lnTo>
                  <a:lnTo>
                    <a:pt x="3" y="26"/>
                  </a:lnTo>
                  <a:lnTo>
                    <a:pt x="7" y="34"/>
                  </a:lnTo>
                  <a:lnTo>
                    <a:pt x="12" y="38"/>
                  </a:lnTo>
                  <a:lnTo>
                    <a:pt x="25" y="46"/>
                  </a:lnTo>
                  <a:lnTo>
                    <a:pt x="30" y="47"/>
                  </a:lnTo>
                  <a:lnTo>
                    <a:pt x="30" y="49"/>
                  </a:lnTo>
                  <a:lnTo>
                    <a:pt x="41" y="0"/>
                  </a:lnTo>
                  <a:close/>
                </a:path>
              </a:pathLst>
            </a:custGeom>
            <a:solidFill>
              <a:srgbClr val="FAD28D"/>
            </a:solidFill>
            <a:ln w="25400">
              <a:solidFill>
                <a:srgbClr val="000000"/>
              </a:solidFill>
              <a:prstDash val="solid"/>
              <a:round/>
              <a:headEnd/>
              <a:tailEnd/>
            </a:ln>
          </p:spPr>
          <p:txBody>
            <a:bodyPr/>
            <a:lstStyle/>
            <a:p>
              <a:endParaRPr lang="ja-JP" altLang="en-US"/>
            </a:p>
          </p:txBody>
        </p:sp>
        <p:sp>
          <p:nvSpPr>
            <p:cNvPr id="15596" name="Rectangle 436"/>
            <p:cNvSpPr>
              <a:spLocks noChangeArrowheads="1"/>
            </p:cNvSpPr>
            <p:nvPr/>
          </p:nvSpPr>
          <p:spPr bwMode="auto">
            <a:xfrm>
              <a:off x="1856" y="3827"/>
              <a:ext cx="616" cy="348"/>
            </a:xfrm>
            <a:prstGeom prst="rect">
              <a:avLst/>
            </a:prstGeom>
            <a:solidFill>
              <a:srgbClr val="FFFFFF"/>
            </a:solidFill>
            <a:ln w="25400">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5597" name="Freeform 437"/>
            <p:cNvSpPr>
              <a:spLocks/>
            </p:cNvSpPr>
            <p:nvPr/>
          </p:nvSpPr>
          <p:spPr bwMode="auto">
            <a:xfrm>
              <a:off x="1886" y="3841"/>
              <a:ext cx="26" cy="22"/>
            </a:xfrm>
            <a:custGeom>
              <a:avLst/>
              <a:gdLst>
                <a:gd name="T0" fmla="*/ 26 w 26"/>
                <a:gd name="T1" fmla="*/ 11 h 22"/>
                <a:gd name="T2" fmla="*/ 24 w 26"/>
                <a:gd name="T3" fmla="*/ 16 h 22"/>
                <a:gd name="T4" fmla="*/ 22 w 26"/>
                <a:gd name="T5" fmla="*/ 19 h 22"/>
                <a:gd name="T6" fmla="*/ 13 w 26"/>
                <a:gd name="T7" fmla="*/ 22 h 22"/>
                <a:gd name="T8" fmla="*/ 4 w 26"/>
                <a:gd name="T9" fmla="*/ 19 h 22"/>
                <a:gd name="T10" fmla="*/ 2 w 26"/>
                <a:gd name="T11" fmla="*/ 16 h 22"/>
                <a:gd name="T12" fmla="*/ 0 w 26"/>
                <a:gd name="T13" fmla="*/ 11 h 22"/>
                <a:gd name="T14" fmla="*/ 2 w 26"/>
                <a:gd name="T15" fmla="*/ 8 h 22"/>
                <a:gd name="T16" fmla="*/ 4 w 26"/>
                <a:gd name="T17" fmla="*/ 3 h 22"/>
                <a:gd name="T18" fmla="*/ 9 w 26"/>
                <a:gd name="T19" fmla="*/ 2 h 22"/>
                <a:gd name="T20" fmla="*/ 13 w 26"/>
                <a:gd name="T21" fmla="*/ 0 h 22"/>
                <a:gd name="T22" fmla="*/ 17 w 26"/>
                <a:gd name="T23" fmla="*/ 2 h 22"/>
                <a:gd name="T24" fmla="*/ 22 w 26"/>
                <a:gd name="T25" fmla="*/ 3 h 22"/>
                <a:gd name="T26" fmla="*/ 24 w 26"/>
                <a:gd name="T27" fmla="*/ 8 h 22"/>
                <a:gd name="T28" fmla="*/ 26 w 26"/>
                <a:gd name="T29" fmla="*/ 11 h 22"/>
                <a:gd name="T30" fmla="*/ 26 w 26"/>
                <a:gd name="T31" fmla="*/ 11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6" h="22">
                  <a:moveTo>
                    <a:pt x="26" y="11"/>
                  </a:moveTo>
                  <a:lnTo>
                    <a:pt x="24" y="16"/>
                  </a:lnTo>
                  <a:lnTo>
                    <a:pt x="22" y="19"/>
                  </a:lnTo>
                  <a:lnTo>
                    <a:pt x="13" y="22"/>
                  </a:lnTo>
                  <a:lnTo>
                    <a:pt x="4" y="19"/>
                  </a:lnTo>
                  <a:lnTo>
                    <a:pt x="2" y="16"/>
                  </a:lnTo>
                  <a:lnTo>
                    <a:pt x="0" y="11"/>
                  </a:lnTo>
                  <a:lnTo>
                    <a:pt x="2" y="8"/>
                  </a:lnTo>
                  <a:lnTo>
                    <a:pt x="4" y="3"/>
                  </a:lnTo>
                  <a:lnTo>
                    <a:pt x="9" y="2"/>
                  </a:lnTo>
                  <a:lnTo>
                    <a:pt x="13" y="0"/>
                  </a:lnTo>
                  <a:lnTo>
                    <a:pt x="17" y="2"/>
                  </a:lnTo>
                  <a:lnTo>
                    <a:pt x="22" y="3"/>
                  </a:lnTo>
                  <a:lnTo>
                    <a:pt x="24" y="8"/>
                  </a:lnTo>
                  <a:lnTo>
                    <a:pt x="26" y="11"/>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598" name="Freeform 438"/>
            <p:cNvSpPr>
              <a:spLocks/>
            </p:cNvSpPr>
            <p:nvPr/>
          </p:nvSpPr>
          <p:spPr bwMode="auto">
            <a:xfrm>
              <a:off x="2426" y="3841"/>
              <a:ext cx="25" cy="22"/>
            </a:xfrm>
            <a:custGeom>
              <a:avLst/>
              <a:gdLst>
                <a:gd name="T0" fmla="*/ 25 w 25"/>
                <a:gd name="T1" fmla="*/ 11 h 22"/>
                <a:gd name="T2" fmla="*/ 22 w 25"/>
                <a:gd name="T3" fmla="*/ 19 h 22"/>
                <a:gd name="T4" fmla="*/ 13 w 25"/>
                <a:gd name="T5" fmla="*/ 22 h 22"/>
                <a:gd name="T6" fmla="*/ 4 w 25"/>
                <a:gd name="T7" fmla="*/ 19 h 22"/>
                <a:gd name="T8" fmla="*/ 0 w 25"/>
                <a:gd name="T9" fmla="*/ 11 h 22"/>
                <a:gd name="T10" fmla="*/ 4 w 25"/>
                <a:gd name="T11" fmla="*/ 3 h 22"/>
                <a:gd name="T12" fmla="*/ 7 w 25"/>
                <a:gd name="T13" fmla="*/ 2 h 22"/>
                <a:gd name="T14" fmla="*/ 13 w 25"/>
                <a:gd name="T15" fmla="*/ 0 h 22"/>
                <a:gd name="T16" fmla="*/ 16 w 25"/>
                <a:gd name="T17" fmla="*/ 2 h 22"/>
                <a:gd name="T18" fmla="*/ 22 w 25"/>
                <a:gd name="T19" fmla="*/ 3 h 22"/>
                <a:gd name="T20" fmla="*/ 25 w 25"/>
                <a:gd name="T21" fmla="*/ 11 h 22"/>
                <a:gd name="T22" fmla="*/ 25 w 25"/>
                <a:gd name="T23" fmla="*/ 11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 h="22">
                  <a:moveTo>
                    <a:pt x="25" y="11"/>
                  </a:moveTo>
                  <a:lnTo>
                    <a:pt x="22" y="19"/>
                  </a:lnTo>
                  <a:lnTo>
                    <a:pt x="13" y="22"/>
                  </a:lnTo>
                  <a:lnTo>
                    <a:pt x="4" y="19"/>
                  </a:lnTo>
                  <a:lnTo>
                    <a:pt x="0" y="11"/>
                  </a:lnTo>
                  <a:lnTo>
                    <a:pt x="4" y="3"/>
                  </a:lnTo>
                  <a:lnTo>
                    <a:pt x="7" y="2"/>
                  </a:lnTo>
                  <a:lnTo>
                    <a:pt x="13" y="0"/>
                  </a:lnTo>
                  <a:lnTo>
                    <a:pt x="16" y="2"/>
                  </a:lnTo>
                  <a:lnTo>
                    <a:pt x="22" y="3"/>
                  </a:lnTo>
                  <a:lnTo>
                    <a:pt x="25" y="11"/>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599" name="Freeform 439"/>
            <p:cNvSpPr>
              <a:spLocks/>
            </p:cNvSpPr>
            <p:nvPr/>
          </p:nvSpPr>
          <p:spPr bwMode="auto">
            <a:xfrm>
              <a:off x="1683" y="4622"/>
              <a:ext cx="167" cy="171"/>
            </a:xfrm>
            <a:custGeom>
              <a:avLst/>
              <a:gdLst>
                <a:gd name="T0" fmla="*/ 7 w 167"/>
                <a:gd name="T1" fmla="*/ 21 h 171"/>
                <a:gd name="T2" fmla="*/ 7 w 167"/>
                <a:gd name="T3" fmla="*/ 24 h 171"/>
                <a:gd name="T4" fmla="*/ 5 w 167"/>
                <a:gd name="T5" fmla="*/ 30 h 171"/>
                <a:gd name="T6" fmla="*/ 3 w 167"/>
                <a:gd name="T7" fmla="*/ 39 h 171"/>
                <a:gd name="T8" fmla="*/ 2 w 167"/>
                <a:gd name="T9" fmla="*/ 51 h 171"/>
                <a:gd name="T10" fmla="*/ 0 w 167"/>
                <a:gd name="T11" fmla="*/ 66 h 171"/>
                <a:gd name="T12" fmla="*/ 0 w 167"/>
                <a:gd name="T13" fmla="*/ 81 h 171"/>
                <a:gd name="T14" fmla="*/ 2 w 167"/>
                <a:gd name="T15" fmla="*/ 114 h 171"/>
                <a:gd name="T16" fmla="*/ 2 w 167"/>
                <a:gd name="T17" fmla="*/ 116 h 171"/>
                <a:gd name="T18" fmla="*/ 2 w 167"/>
                <a:gd name="T19" fmla="*/ 120 h 171"/>
                <a:gd name="T20" fmla="*/ 2 w 167"/>
                <a:gd name="T21" fmla="*/ 128 h 171"/>
                <a:gd name="T22" fmla="*/ 2 w 167"/>
                <a:gd name="T23" fmla="*/ 138 h 171"/>
                <a:gd name="T24" fmla="*/ 2 w 167"/>
                <a:gd name="T25" fmla="*/ 156 h 171"/>
                <a:gd name="T26" fmla="*/ 2 w 167"/>
                <a:gd name="T27" fmla="*/ 162 h 171"/>
                <a:gd name="T28" fmla="*/ 2 w 167"/>
                <a:gd name="T29" fmla="*/ 167 h 171"/>
                <a:gd name="T30" fmla="*/ 3 w 167"/>
                <a:gd name="T31" fmla="*/ 168 h 171"/>
                <a:gd name="T32" fmla="*/ 9 w 167"/>
                <a:gd name="T33" fmla="*/ 170 h 171"/>
                <a:gd name="T34" fmla="*/ 16 w 167"/>
                <a:gd name="T35" fmla="*/ 170 h 171"/>
                <a:gd name="T36" fmla="*/ 27 w 167"/>
                <a:gd name="T37" fmla="*/ 170 h 171"/>
                <a:gd name="T38" fmla="*/ 52 w 167"/>
                <a:gd name="T39" fmla="*/ 171 h 171"/>
                <a:gd name="T40" fmla="*/ 83 w 167"/>
                <a:gd name="T41" fmla="*/ 171 h 171"/>
                <a:gd name="T42" fmla="*/ 112 w 167"/>
                <a:gd name="T43" fmla="*/ 171 h 171"/>
                <a:gd name="T44" fmla="*/ 140 w 167"/>
                <a:gd name="T45" fmla="*/ 171 h 171"/>
                <a:gd name="T46" fmla="*/ 151 w 167"/>
                <a:gd name="T47" fmla="*/ 171 h 171"/>
                <a:gd name="T48" fmla="*/ 158 w 167"/>
                <a:gd name="T49" fmla="*/ 170 h 171"/>
                <a:gd name="T50" fmla="*/ 163 w 167"/>
                <a:gd name="T51" fmla="*/ 170 h 171"/>
                <a:gd name="T52" fmla="*/ 165 w 167"/>
                <a:gd name="T53" fmla="*/ 170 h 171"/>
                <a:gd name="T54" fmla="*/ 163 w 167"/>
                <a:gd name="T55" fmla="*/ 168 h 171"/>
                <a:gd name="T56" fmla="*/ 163 w 167"/>
                <a:gd name="T57" fmla="*/ 161 h 171"/>
                <a:gd name="T58" fmla="*/ 163 w 167"/>
                <a:gd name="T59" fmla="*/ 150 h 171"/>
                <a:gd name="T60" fmla="*/ 161 w 167"/>
                <a:gd name="T61" fmla="*/ 137 h 171"/>
                <a:gd name="T62" fmla="*/ 161 w 167"/>
                <a:gd name="T63" fmla="*/ 108 h 171"/>
                <a:gd name="T64" fmla="*/ 163 w 167"/>
                <a:gd name="T65" fmla="*/ 95 h 171"/>
                <a:gd name="T66" fmla="*/ 165 w 167"/>
                <a:gd name="T67" fmla="*/ 84 h 171"/>
                <a:gd name="T68" fmla="*/ 167 w 167"/>
                <a:gd name="T69" fmla="*/ 73 h 171"/>
                <a:gd name="T70" fmla="*/ 167 w 167"/>
                <a:gd name="T71" fmla="*/ 60 h 171"/>
                <a:gd name="T72" fmla="*/ 167 w 167"/>
                <a:gd name="T73" fmla="*/ 33 h 171"/>
                <a:gd name="T74" fmla="*/ 165 w 167"/>
                <a:gd name="T75" fmla="*/ 19 h 171"/>
                <a:gd name="T76" fmla="*/ 163 w 167"/>
                <a:gd name="T77" fmla="*/ 9 h 171"/>
                <a:gd name="T78" fmla="*/ 163 w 167"/>
                <a:gd name="T79" fmla="*/ 1 h 171"/>
                <a:gd name="T80" fmla="*/ 161 w 167"/>
                <a:gd name="T81" fmla="*/ 0 h 171"/>
                <a:gd name="T82" fmla="*/ 7 w 167"/>
                <a:gd name="T83" fmla="*/ 21 h 1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7" h="171">
                  <a:moveTo>
                    <a:pt x="7" y="21"/>
                  </a:moveTo>
                  <a:lnTo>
                    <a:pt x="7" y="24"/>
                  </a:lnTo>
                  <a:lnTo>
                    <a:pt x="5" y="30"/>
                  </a:lnTo>
                  <a:lnTo>
                    <a:pt x="3" y="39"/>
                  </a:lnTo>
                  <a:lnTo>
                    <a:pt x="2" y="51"/>
                  </a:lnTo>
                  <a:lnTo>
                    <a:pt x="0" y="66"/>
                  </a:lnTo>
                  <a:lnTo>
                    <a:pt x="0" y="81"/>
                  </a:lnTo>
                  <a:lnTo>
                    <a:pt x="2" y="114"/>
                  </a:lnTo>
                  <a:lnTo>
                    <a:pt x="2" y="116"/>
                  </a:lnTo>
                  <a:lnTo>
                    <a:pt x="2" y="120"/>
                  </a:lnTo>
                  <a:lnTo>
                    <a:pt x="2" y="128"/>
                  </a:lnTo>
                  <a:lnTo>
                    <a:pt x="2" y="138"/>
                  </a:lnTo>
                  <a:lnTo>
                    <a:pt x="2" y="156"/>
                  </a:lnTo>
                  <a:lnTo>
                    <a:pt x="2" y="162"/>
                  </a:lnTo>
                  <a:lnTo>
                    <a:pt x="2" y="167"/>
                  </a:lnTo>
                  <a:lnTo>
                    <a:pt x="3" y="168"/>
                  </a:lnTo>
                  <a:lnTo>
                    <a:pt x="9" y="170"/>
                  </a:lnTo>
                  <a:lnTo>
                    <a:pt x="16" y="170"/>
                  </a:lnTo>
                  <a:lnTo>
                    <a:pt x="27" y="170"/>
                  </a:lnTo>
                  <a:lnTo>
                    <a:pt x="52" y="171"/>
                  </a:lnTo>
                  <a:lnTo>
                    <a:pt x="83" y="171"/>
                  </a:lnTo>
                  <a:lnTo>
                    <a:pt x="112" y="171"/>
                  </a:lnTo>
                  <a:lnTo>
                    <a:pt x="140" y="171"/>
                  </a:lnTo>
                  <a:lnTo>
                    <a:pt x="151" y="171"/>
                  </a:lnTo>
                  <a:lnTo>
                    <a:pt x="158" y="170"/>
                  </a:lnTo>
                  <a:lnTo>
                    <a:pt x="163" y="170"/>
                  </a:lnTo>
                  <a:lnTo>
                    <a:pt x="165" y="170"/>
                  </a:lnTo>
                  <a:lnTo>
                    <a:pt x="163" y="168"/>
                  </a:lnTo>
                  <a:lnTo>
                    <a:pt x="163" y="161"/>
                  </a:lnTo>
                  <a:lnTo>
                    <a:pt x="163" y="150"/>
                  </a:lnTo>
                  <a:lnTo>
                    <a:pt x="161" y="137"/>
                  </a:lnTo>
                  <a:lnTo>
                    <a:pt x="161" y="108"/>
                  </a:lnTo>
                  <a:lnTo>
                    <a:pt x="163" y="95"/>
                  </a:lnTo>
                  <a:lnTo>
                    <a:pt x="165" y="84"/>
                  </a:lnTo>
                  <a:lnTo>
                    <a:pt x="167" y="73"/>
                  </a:lnTo>
                  <a:lnTo>
                    <a:pt x="167" y="60"/>
                  </a:lnTo>
                  <a:lnTo>
                    <a:pt x="167" y="33"/>
                  </a:lnTo>
                  <a:lnTo>
                    <a:pt x="165" y="19"/>
                  </a:lnTo>
                  <a:lnTo>
                    <a:pt x="163" y="9"/>
                  </a:lnTo>
                  <a:lnTo>
                    <a:pt x="163" y="1"/>
                  </a:lnTo>
                  <a:lnTo>
                    <a:pt x="161" y="0"/>
                  </a:lnTo>
                  <a:lnTo>
                    <a:pt x="7" y="21"/>
                  </a:lnTo>
                  <a:close/>
                </a:path>
              </a:pathLst>
            </a:custGeom>
            <a:solidFill>
              <a:srgbClr val="996633"/>
            </a:solidFill>
            <a:ln w="25400">
              <a:solidFill>
                <a:srgbClr val="000000"/>
              </a:solidFill>
              <a:prstDash val="solid"/>
              <a:round/>
              <a:headEnd/>
              <a:tailEnd/>
            </a:ln>
          </p:spPr>
          <p:txBody>
            <a:bodyPr/>
            <a:lstStyle/>
            <a:p>
              <a:endParaRPr lang="ja-JP" altLang="en-US"/>
            </a:p>
          </p:txBody>
        </p:sp>
        <p:sp>
          <p:nvSpPr>
            <p:cNvPr id="15600" name="Freeform 440"/>
            <p:cNvSpPr>
              <a:spLocks/>
            </p:cNvSpPr>
            <p:nvPr/>
          </p:nvSpPr>
          <p:spPr bwMode="auto">
            <a:xfrm>
              <a:off x="2004" y="3917"/>
              <a:ext cx="142" cy="234"/>
            </a:xfrm>
            <a:custGeom>
              <a:avLst/>
              <a:gdLst>
                <a:gd name="T0" fmla="*/ 0 w 142"/>
                <a:gd name="T1" fmla="*/ 228 h 234"/>
                <a:gd name="T2" fmla="*/ 20 w 142"/>
                <a:gd name="T3" fmla="*/ 192 h 234"/>
                <a:gd name="T4" fmla="*/ 39 w 142"/>
                <a:gd name="T5" fmla="*/ 159 h 234"/>
                <a:gd name="T6" fmla="*/ 55 w 142"/>
                <a:gd name="T7" fmla="*/ 130 h 234"/>
                <a:gd name="T8" fmla="*/ 68 w 142"/>
                <a:gd name="T9" fmla="*/ 108 h 234"/>
                <a:gd name="T10" fmla="*/ 79 w 142"/>
                <a:gd name="T11" fmla="*/ 87 h 234"/>
                <a:gd name="T12" fmla="*/ 88 w 142"/>
                <a:gd name="T13" fmla="*/ 70 h 234"/>
                <a:gd name="T14" fmla="*/ 95 w 142"/>
                <a:gd name="T15" fmla="*/ 57 h 234"/>
                <a:gd name="T16" fmla="*/ 100 w 142"/>
                <a:gd name="T17" fmla="*/ 45 h 234"/>
                <a:gd name="T18" fmla="*/ 106 w 142"/>
                <a:gd name="T19" fmla="*/ 37 h 234"/>
                <a:gd name="T20" fmla="*/ 109 w 142"/>
                <a:gd name="T21" fmla="*/ 30 h 234"/>
                <a:gd name="T22" fmla="*/ 111 w 142"/>
                <a:gd name="T23" fmla="*/ 25 h 234"/>
                <a:gd name="T24" fmla="*/ 113 w 142"/>
                <a:gd name="T25" fmla="*/ 22 h 234"/>
                <a:gd name="T26" fmla="*/ 115 w 142"/>
                <a:gd name="T27" fmla="*/ 19 h 234"/>
                <a:gd name="T28" fmla="*/ 115 w 142"/>
                <a:gd name="T29" fmla="*/ 19 h 234"/>
                <a:gd name="T30" fmla="*/ 115 w 142"/>
                <a:gd name="T31" fmla="*/ 18 h 234"/>
                <a:gd name="T32" fmla="*/ 117 w 142"/>
                <a:gd name="T33" fmla="*/ 16 h 234"/>
                <a:gd name="T34" fmla="*/ 120 w 142"/>
                <a:gd name="T35" fmla="*/ 7 h 234"/>
                <a:gd name="T36" fmla="*/ 128 w 142"/>
                <a:gd name="T37" fmla="*/ 1 h 234"/>
                <a:gd name="T38" fmla="*/ 133 w 142"/>
                <a:gd name="T39" fmla="*/ 0 h 234"/>
                <a:gd name="T40" fmla="*/ 138 w 142"/>
                <a:gd name="T41" fmla="*/ 0 h 234"/>
                <a:gd name="T42" fmla="*/ 140 w 142"/>
                <a:gd name="T43" fmla="*/ 4 h 234"/>
                <a:gd name="T44" fmla="*/ 142 w 142"/>
                <a:gd name="T45" fmla="*/ 9 h 234"/>
                <a:gd name="T46" fmla="*/ 138 w 142"/>
                <a:gd name="T47" fmla="*/ 16 h 234"/>
                <a:gd name="T48" fmla="*/ 133 w 142"/>
                <a:gd name="T49" fmla="*/ 24 h 234"/>
                <a:gd name="T50" fmla="*/ 131 w 142"/>
                <a:gd name="T51" fmla="*/ 27 h 234"/>
                <a:gd name="T52" fmla="*/ 109 w 142"/>
                <a:gd name="T53" fmla="*/ 63 h 234"/>
                <a:gd name="T54" fmla="*/ 93 w 142"/>
                <a:gd name="T55" fmla="*/ 94 h 234"/>
                <a:gd name="T56" fmla="*/ 77 w 142"/>
                <a:gd name="T57" fmla="*/ 121 h 234"/>
                <a:gd name="T58" fmla="*/ 64 w 142"/>
                <a:gd name="T59" fmla="*/ 145 h 234"/>
                <a:gd name="T60" fmla="*/ 53 w 142"/>
                <a:gd name="T61" fmla="*/ 167 h 234"/>
                <a:gd name="T62" fmla="*/ 44 w 142"/>
                <a:gd name="T63" fmla="*/ 183 h 234"/>
                <a:gd name="T64" fmla="*/ 37 w 142"/>
                <a:gd name="T65" fmla="*/ 197 h 234"/>
                <a:gd name="T66" fmla="*/ 31 w 142"/>
                <a:gd name="T67" fmla="*/ 207 h 234"/>
                <a:gd name="T68" fmla="*/ 26 w 142"/>
                <a:gd name="T69" fmla="*/ 216 h 234"/>
                <a:gd name="T70" fmla="*/ 22 w 142"/>
                <a:gd name="T71" fmla="*/ 222 h 234"/>
                <a:gd name="T72" fmla="*/ 20 w 142"/>
                <a:gd name="T73" fmla="*/ 227 h 234"/>
                <a:gd name="T74" fmla="*/ 17 w 142"/>
                <a:gd name="T75" fmla="*/ 231 h 234"/>
                <a:gd name="T76" fmla="*/ 17 w 142"/>
                <a:gd name="T77" fmla="*/ 233 h 234"/>
                <a:gd name="T78" fmla="*/ 17 w 142"/>
                <a:gd name="T79" fmla="*/ 234 h 234"/>
                <a:gd name="T80" fmla="*/ 0 w 142"/>
                <a:gd name="T81" fmla="*/ 228 h 23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2" h="234">
                  <a:moveTo>
                    <a:pt x="0" y="228"/>
                  </a:moveTo>
                  <a:lnTo>
                    <a:pt x="20" y="192"/>
                  </a:lnTo>
                  <a:lnTo>
                    <a:pt x="39" y="159"/>
                  </a:lnTo>
                  <a:lnTo>
                    <a:pt x="55" y="130"/>
                  </a:lnTo>
                  <a:lnTo>
                    <a:pt x="68" y="108"/>
                  </a:lnTo>
                  <a:lnTo>
                    <a:pt x="79" y="87"/>
                  </a:lnTo>
                  <a:lnTo>
                    <a:pt x="88" y="70"/>
                  </a:lnTo>
                  <a:lnTo>
                    <a:pt x="95" y="57"/>
                  </a:lnTo>
                  <a:lnTo>
                    <a:pt x="100" y="45"/>
                  </a:lnTo>
                  <a:lnTo>
                    <a:pt x="106" y="37"/>
                  </a:lnTo>
                  <a:lnTo>
                    <a:pt x="109" y="30"/>
                  </a:lnTo>
                  <a:lnTo>
                    <a:pt x="111" y="25"/>
                  </a:lnTo>
                  <a:lnTo>
                    <a:pt x="113" y="22"/>
                  </a:lnTo>
                  <a:lnTo>
                    <a:pt x="115" y="19"/>
                  </a:lnTo>
                  <a:lnTo>
                    <a:pt x="115" y="18"/>
                  </a:lnTo>
                  <a:lnTo>
                    <a:pt x="117" y="16"/>
                  </a:lnTo>
                  <a:lnTo>
                    <a:pt x="120" y="7"/>
                  </a:lnTo>
                  <a:lnTo>
                    <a:pt x="128" y="1"/>
                  </a:lnTo>
                  <a:lnTo>
                    <a:pt x="133" y="0"/>
                  </a:lnTo>
                  <a:lnTo>
                    <a:pt x="138" y="0"/>
                  </a:lnTo>
                  <a:lnTo>
                    <a:pt x="140" y="4"/>
                  </a:lnTo>
                  <a:lnTo>
                    <a:pt x="142" y="9"/>
                  </a:lnTo>
                  <a:lnTo>
                    <a:pt x="138" y="16"/>
                  </a:lnTo>
                  <a:lnTo>
                    <a:pt x="133" y="24"/>
                  </a:lnTo>
                  <a:lnTo>
                    <a:pt x="131" y="27"/>
                  </a:lnTo>
                  <a:lnTo>
                    <a:pt x="109" y="63"/>
                  </a:lnTo>
                  <a:lnTo>
                    <a:pt x="93" y="94"/>
                  </a:lnTo>
                  <a:lnTo>
                    <a:pt x="77" y="121"/>
                  </a:lnTo>
                  <a:lnTo>
                    <a:pt x="64" y="145"/>
                  </a:lnTo>
                  <a:lnTo>
                    <a:pt x="53" y="167"/>
                  </a:lnTo>
                  <a:lnTo>
                    <a:pt x="44" y="183"/>
                  </a:lnTo>
                  <a:lnTo>
                    <a:pt x="37" y="197"/>
                  </a:lnTo>
                  <a:lnTo>
                    <a:pt x="31" y="207"/>
                  </a:lnTo>
                  <a:lnTo>
                    <a:pt x="26" y="216"/>
                  </a:lnTo>
                  <a:lnTo>
                    <a:pt x="22" y="222"/>
                  </a:lnTo>
                  <a:lnTo>
                    <a:pt x="20" y="227"/>
                  </a:lnTo>
                  <a:lnTo>
                    <a:pt x="17" y="231"/>
                  </a:lnTo>
                  <a:lnTo>
                    <a:pt x="17" y="233"/>
                  </a:lnTo>
                  <a:lnTo>
                    <a:pt x="17" y="234"/>
                  </a:lnTo>
                  <a:lnTo>
                    <a:pt x="0" y="228"/>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601" name="Freeform 441"/>
            <p:cNvSpPr>
              <a:spLocks/>
            </p:cNvSpPr>
            <p:nvPr/>
          </p:nvSpPr>
          <p:spPr bwMode="auto">
            <a:xfrm>
              <a:off x="1954" y="4067"/>
              <a:ext cx="110" cy="128"/>
            </a:xfrm>
            <a:custGeom>
              <a:avLst/>
              <a:gdLst>
                <a:gd name="T0" fmla="*/ 0 w 110"/>
                <a:gd name="T1" fmla="*/ 96 h 128"/>
                <a:gd name="T2" fmla="*/ 3 w 110"/>
                <a:gd name="T3" fmla="*/ 95 h 128"/>
                <a:gd name="T4" fmla="*/ 9 w 110"/>
                <a:gd name="T5" fmla="*/ 90 h 128"/>
                <a:gd name="T6" fmla="*/ 14 w 110"/>
                <a:gd name="T7" fmla="*/ 84 h 128"/>
                <a:gd name="T8" fmla="*/ 16 w 110"/>
                <a:gd name="T9" fmla="*/ 78 h 128"/>
                <a:gd name="T10" fmla="*/ 16 w 110"/>
                <a:gd name="T11" fmla="*/ 74 h 128"/>
                <a:gd name="T12" fmla="*/ 16 w 110"/>
                <a:gd name="T13" fmla="*/ 68 h 128"/>
                <a:gd name="T14" fmla="*/ 16 w 110"/>
                <a:gd name="T15" fmla="*/ 53 h 128"/>
                <a:gd name="T16" fmla="*/ 19 w 110"/>
                <a:gd name="T17" fmla="*/ 39 h 128"/>
                <a:gd name="T18" fmla="*/ 21 w 110"/>
                <a:gd name="T19" fmla="*/ 33 h 128"/>
                <a:gd name="T20" fmla="*/ 25 w 110"/>
                <a:gd name="T21" fmla="*/ 29 h 128"/>
                <a:gd name="T22" fmla="*/ 32 w 110"/>
                <a:gd name="T23" fmla="*/ 24 h 128"/>
                <a:gd name="T24" fmla="*/ 34 w 110"/>
                <a:gd name="T25" fmla="*/ 23 h 128"/>
                <a:gd name="T26" fmla="*/ 36 w 110"/>
                <a:gd name="T27" fmla="*/ 24 h 128"/>
                <a:gd name="T28" fmla="*/ 36 w 110"/>
                <a:gd name="T29" fmla="*/ 26 h 128"/>
                <a:gd name="T30" fmla="*/ 36 w 110"/>
                <a:gd name="T31" fmla="*/ 24 h 128"/>
                <a:gd name="T32" fmla="*/ 39 w 110"/>
                <a:gd name="T33" fmla="*/ 21 h 128"/>
                <a:gd name="T34" fmla="*/ 43 w 110"/>
                <a:gd name="T35" fmla="*/ 18 h 128"/>
                <a:gd name="T36" fmla="*/ 52 w 110"/>
                <a:gd name="T37" fmla="*/ 17 h 128"/>
                <a:gd name="T38" fmla="*/ 58 w 110"/>
                <a:gd name="T39" fmla="*/ 18 h 128"/>
                <a:gd name="T40" fmla="*/ 61 w 110"/>
                <a:gd name="T41" fmla="*/ 20 h 128"/>
                <a:gd name="T42" fmla="*/ 61 w 110"/>
                <a:gd name="T43" fmla="*/ 20 h 128"/>
                <a:gd name="T44" fmla="*/ 61 w 110"/>
                <a:gd name="T45" fmla="*/ 17 h 128"/>
                <a:gd name="T46" fmla="*/ 67 w 110"/>
                <a:gd name="T47" fmla="*/ 11 h 128"/>
                <a:gd name="T48" fmla="*/ 74 w 110"/>
                <a:gd name="T49" fmla="*/ 3 h 128"/>
                <a:gd name="T50" fmla="*/ 78 w 110"/>
                <a:gd name="T51" fmla="*/ 1 h 128"/>
                <a:gd name="T52" fmla="*/ 83 w 110"/>
                <a:gd name="T53" fmla="*/ 0 h 128"/>
                <a:gd name="T54" fmla="*/ 89 w 110"/>
                <a:gd name="T55" fmla="*/ 3 h 128"/>
                <a:gd name="T56" fmla="*/ 89 w 110"/>
                <a:gd name="T57" fmla="*/ 9 h 128"/>
                <a:gd name="T58" fmla="*/ 89 w 110"/>
                <a:gd name="T59" fmla="*/ 17 h 128"/>
                <a:gd name="T60" fmla="*/ 85 w 110"/>
                <a:gd name="T61" fmla="*/ 27 h 128"/>
                <a:gd name="T62" fmla="*/ 83 w 110"/>
                <a:gd name="T63" fmla="*/ 38 h 128"/>
                <a:gd name="T64" fmla="*/ 81 w 110"/>
                <a:gd name="T65" fmla="*/ 47 h 128"/>
                <a:gd name="T66" fmla="*/ 79 w 110"/>
                <a:gd name="T67" fmla="*/ 53 h 128"/>
                <a:gd name="T68" fmla="*/ 81 w 110"/>
                <a:gd name="T69" fmla="*/ 57 h 128"/>
                <a:gd name="T70" fmla="*/ 83 w 110"/>
                <a:gd name="T71" fmla="*/ 59 h 128"/>
                <a:gd name="T72" fmla="*/ 87 w 110"/>
                <a:gd name="T73" fmla="*/ 59 h 128"/>
                <a:gd name="T74" fmla="*/ 90 w 110"/>
                <a:gd name="T75" fmla="*/ 56 h 128"/>
                <a:gd name="T76" fmla="*/ 94 w 110"/>
                <a:gd name="T77" fmla="*/ 51 h 128"/>
                <a:gd name="T78" fmla="*/ 94 w 110"/>
                <a:gd name="T79" fmla="*/ 48 h 128"/>
                <a:gd name="T80" fmla="*/ 94 w 110"/>
                <a:gd name="T81" fmla="*/ 47 h 128"/>
                <a:gd name="T82" fmla="*/ 96 w 110"/>
                <a:gd name="T83" fmla="*/ 42 h 128"/>
                <a:gd name="T84" fmla="*/ 98 w 110"/>
                <a:gd name="T85" fmla="*/ 36 h 128"/>
                <a:gd name="T86" fmla="*/ 101 w 110"/>
                <a:gd name="T87" fmla="*/ 32 h 128"/>
                <a:gd name="T88" fmla="*/ 107 w 110"/>
                <a:gd name="T89" fmla="*/ 30 h 128"/>
                <a:gd name="T90" fmla="*/ 109 w 110"/>
                <a:gd name="T91" fmla="*/ 33 h 128"/>
                <a:gd name="T92" fmla="*/ 110 w 110"/>
                <a:gd name="T93" fmla="*/ 41 h 128"/>
                <a:gd name="T94" fmla="*/ 109 w 110"/>
                <a:gd name="T95" fmla="*/ 53 h 128"/>
                <a:gd name="T96" fmla="*/ 101 w 110"/>
                <a:gd name="T97" fmla="*/ 65 h 128"/>
                <a:gd name="T98" fmla="*/ 90 w 110"/>
                <a:gd name="T99" fmla="*/ 78 h 128"/>
                <a:gd name="T100" fmla="*/ 79 w 110"/>
                <a:gd name="T101" fmla="*/ 87 h 128"/>
                <a:gd name="T102" fmla="*/ 70 w 110"/>
                <a:gd name="T103" fmla="*/ 95 h 128"/>
                <a:gd name="T104" fmla="*/ 63 w 110"/>
                <a:gd name="T105" fmla="*/ 104 h 128"/>
                <a:gd name="T106" fmla="*/ 54 w 110"/>
                <a:gd name="T107" fmla="*/ 114 h 128"/>
                <a:gd name="T108" fmla="*/ 47 w 110"/>
                <a:gd name="T109" fmla="*/ 123 h 128"/>
                <a:gd name="T110" fmla="*/ 45 w 110"/>
                <a:gd name="T111" fmla="*/ 126 h 128"/>
                <a:gd name="T112" fmla="*/ 45 w 110"/>
                <a:gd name="T113" fmla="*/ 128 h 128"/>
                <a:gd name="T114" fmla="*/ 0 w 110"/>
                <a:gd name="T115" fmla="*/ 96 h 1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0" h="128">
                  <a:moveTo>
                    <a:pt x="0" y="96"/>
                  </a:moveTo>
                  <a:lnTo>
                    <a:pt x="3" y="95"/>
                  </a:lnTo>
                  <a:lnTo>
                    <a:pt x="9" y="90"/>
                  </a:lnTo>
                  <a:lnTo>
                    <a:pt x="14" y="84"/>
                  </a:lnTo>
                  <a:lnTo>
                    <a:pt x="16" y="78"/>
                  </a:lnTo>
                  <a:lnTo>
                    <a:pt x="16" y="74"/>
                  </a:lnTo>
                  <a:lnTo>
                    <a:pt x="16" y="68"/>
                  </a:lnTo>
                  <a:lnTo>
                    <a:pt x="16" y="53"/>
                  </a:lnTo>
                  <a:lnTo>
                    <a:pt x="19" y="39"/>
                  </a:lnTo>
                  <a:lnTo>
                    <a:pt x="21" y="33"/>
                  </a:lnTo>
                  <a:lnTo>
                    <a:pt x="25" y="29"/>
                  </a:lnTo>
                  <a:lnTo>
                    <a:pt x="32" y="24"/>
                  </a:lnTo>
                  <a:lnTo>
                    <a:pt x="34" y="23"/>
                  </a:lnTo>
                  <a:lnTo>
                    <a:pt x="36" y="24"/>
                  </a:lnTo>
                  <a:lnTo>
                    <a:pt x="36" y="26"/>
                  </a:lnTo>
                  <a:lnTo>
                    <a:pt x="36" y="24"/>
                  </a:lnTo>
                  <a:lnTo>
                    <a:pt x="39" y="21"/>
                  </a:lnTo>
                  <a:lnTo>
                    <a:pt x="43" y="18"/>
                  </a:lnTo>
                  <a:lnTo>
                    <a:pt x="52" y="17"/>
                  </a:lnTo>
                  <a:lnTo>
                    <a:pt x="58" y="18"/>
                  </a:lnTo>
                  <a:lnTo>
                    <a:pt x="61" y="20"/>
                  </a:lnTo>
                  <a:lnTo>
                    <a:pt x="61" y="17"/>
                  </a:lnTo>
                  <a:lnTo>
                    <a:pt x="67" y="11"/>
                  </a:lnTo>
                  <a:lnTo>
                    <a:pt x="74" y="3"/>
                  </a:lnTo>
                  <a:lnTo>
                    <a:pt x="78" y="1"/>
                  </a:lnTo>
                  <a:lnTo>
                    <a:pt x="83" y="0"/>
                  </a:lnTo>
                  <a:lnTo>
                    <a:pt x="89" y="3"/>
                  </a:lnTo>
                  <a:lnTo>
                    <a:pt x="89" y="9"/>
                  </a:lnTo>
                  <a:lnTo>
                    <a:pt x="89" y="17"/>
                  </a:lnTo>
                  <a:lnTo>
                    <a:pt x="85" y="27"/>
                  </a:lnTo>
                  <a:lnTo>
                    <a:pt x="83" y="38"/>
                  </a:lnTo>
                  <a:lnTo>
                    <a:pt x="81" y="47"/>
                  </a:lnTo>
                  <a:lnTo>
                    <a:pt x="79" y="53"/>
                  </a:lnTo>
                  <a:lnTo>
                    <a:pt x="81" y="57"/>
                  </a:lnTo>
                  <a:lnTo>
                    <a:pt x="83" y="59"/>
                  </a:lnTo>
                  <a:lnTo>
                    <a:pt x="87" y="59"/>
                  </a:lnTo>
                  <a:lnTo>
                    <a:pt x="90" y="56"/>
                  </a:lnTo>
                  <a:lnTo>
                    <a:pt x="94" y="51"/>
                  </a:lnTo>
                  <a:lnTo>
                    <a:pt x="94" y="48"/>
                  </a:lnTo>
                  <a:lnTo>
                    <a:pt x="94" y="47"/>
                  </a:lnTo>
                  <a:lnTo>
                    <a:pt x="96" y="42"/>
                  </a:lnTo>
                  <a:lnTo>
                    <a:pt x="98" y="36"/>
                  </a:lnTo>
                  <a:lnTo>
                    <a:pt x="101" y="32"/>
                  </a:lnTo>
                  <a:lnTo>
                    <a:pt x="107" y="30"/>
                  </a:lnTo>
                  <a:lnTo>
                    <a:pt x="109" y="33"/>
                  </a:lnTo>
                  <a:lnTo>
                    <a:pt x="110" y="41"/>
                  </a:lnTo>
                  <a:lnTo>
                    <a:pt x="109" y="53"/>
                  </a:lnTo>
                  <a:lnTo>
                    <a:pt x="101" y="65"/>
                  </a:lnTo>
                  <a:lnTo>
                    <a:pt x="90" y="78"/>
                  </a:lnTo>
                  <a:lnTo>
                    <a:pt x="79" y="87"/>
                  </a:lnTo>
                  <a:lnTo>
                    <a:pt x="70" y="95"/>
                  </a:lnTo>
                  <a:lnTo>
                    <a:pt x="63" y="104"/>
                  </a:lnTo>
                  <a:lnTo>
                    <a:pt x="54" y="114"/>
                  </a:lnTo>
                  <a:lnTo>
                    <a:pt x="47" y="123"/>
                  </a:lnTo>
                  <a:lnTo>
                    <a:pt x="45" y="126"/>
                  </a:lnTo>
                  <a:lnTo>
                    <a:pt x="45" y="128"/>
                  </a:lnTo>
                  <a:lnTo>
                    <a:pt x="0" y="96"/>
                  </a:lnTo>
                  <a:close/>
                </a:path>
              </a:pathLst>
            </a:custGeom>
            <a:solidFill>
              <a:srgbClr val="FAD28D"/>
            </a:solidFill>
            <a:ln w="20638">
              <a:solidFill>
                <a:srgbClr val="000000"/>
              </a:solidFill>
              <a:prstDash val="solid"/>
              <a:round/>
              <a:headEnd/>
              <a:tailEnd/>
            </a:ln>
          </p:spPr>
          <p:txBody>
            <a:bodyPr/>
            <a:lstStyle/>
            <a:p>
              <a:endParaRPr lang="ja-JP" altLang="en-US"/>
            </a:p>
          </p:txBody>
        </p:sp>
        <p:sp>
          <p:nvSpPr>
            <p:cNvPr id="15602" name="Freeform 442"/>
            <p:cNvSpPr>
              <a:spLocks/>
            </p:cNvSpPr>
            <p:nvPr/>
          </p:nvSpPr>
          <p:spPr bwMode="auto">
            <a:xfrm>
              <a:off x="1939" y="4157"/>
              <a:ext cx="76" cy="60"/>
            </a:xfrm>
            <a:custGeom>
              <a:avLst/>
              <a:gdLst>
                <a:gd name="T0" fmla="*/ 0 w 76"/>
                <a:gd name="T1" fmla="*/ 18 h 60"/>
                <a:gd name="T2" fmla="*/ 22 w 76"/>
                <a:gd name="T3" fmla="*/ 0 h 60"/>
                <a:gd name="T4" fmla="*/ 76 w 76"/>
                <a:gd name="T5" fmla="*/ 38 h 60"/>
                <a:gd name="T6" fmla="*/ 54 w 76"/>
                <a:gd name="T7" fmla="*/ 60 h 60"/>
                <a:gd name="T8" fmla="*/ 0 w 76"/>
                <a:gd name="T9" fmla="*/ 18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 h="60">
                  <a:moveTo>
                    <a:pt x="0" y="18"/>
                  </a:moveTo>
                  <a:lnTo>
                    <a:pt x="22" y="0"/>
                  </a:lnTo>
                  <a:lnTo>
                    <a:pt x="76" y="38"/>
                  </a:lnTo>
                  <a:lnTo>
                    <a:pt x="54" y="60"/>
                  </a:lnTo>
                  <a:lnTo>
                    <a:pt x="0" y="18"/>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603" name="Freeform 443"/>
            <p:cNvSpPr>
              <a:spLocks/>
            </p:cNvSpPr>
            <p:nvPr/>
          </p:nvSpPr>
          <p:spPr bwMode="auto">
            <a:xfrm>
              <a:off x="1777" y="4171"/>
              <a:ext cx="224" cy="243"/>
            </a:xfrm>
            <a:custGeom>
              <a:avLst/>
              <a:gdLst>
                <a:gd name="T0" fmla="*/ 0 w 224"/>
                <a:gd name="T1" fmla="*/ 150 h 243"/>
                <a:gd name="T2" fmla="*/ 167 w 224"/>
                <a:gd name="T3" fmla="*/ 0 h 243"/>
                <a:gd name="T4" fmla="*/ 224 w 224"/>
                <a:gd name="T5" fmla="*/ 46 h 243"/>
                <a:gd name="T6" fmla="*/ 58 w 224"/>
                <a:gd name="T7" fmla="*/ 243 h 243"/>
                <a:gd name="T8" fmla="*/ 0 w 224"/>
                <a:gd name="T9" fmla="*/ 150 h 2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4" h="243">
                  <a:moveTo>
                    <a:pt x="0" y="150"/>
                  </a:moveTo>
                  <a:lnTo>
                    <a:pt x="167" y="0"/>
                  </a:lnTo>
                  <a:lnTo>
                    <a:pt x="224" y="46"/>
                  </a:lnTo>
                  <a:lnTo>
                    <a:pt x="58" y="243"/>
                  </a:lnTo>
                  <a:lnTo>
                    <a:pt x="0" y="150"/>
                  </a:lnTo>
                  <a:close/>
                </a:path>
              </a:pathLst>
            </a:custGeom>
            <a:solidFill>
              <a:srgbClr val="996633"/>
            </a:solidFill>
            <a:ln w="25400">
              <a:solidFill>
                <a:srgbClr val="000000"/>
              </a:solidFill>
              <a:prstDash val="solid"/>
              <a:round/>
              <a:headEnd/>
              <a:tailEnd/>
            </a:ln>
          </p:spPr>
          <p:txBody>
            <a:bodyPr/>
            <a:lstStyle/>
            <a:p>
              <a:endParaRPr lang="ja-JP" altLang="en-US"/>
            </a:p>
          </p:txBody>
        </p:sp>
        <p:sp>
          <p:nvSpPr>
            <p:cNvPr id="15604" name="Freeform 444"/>
            <p:cNvSpPr>
              <a:spLocks/>
            </p:cNvSpPr>
            <p:nvPr/>
          </p:nvSpPr>
          <p:spPr bwMode="auto">
            <a:xfrm>
              <a:off x="1690" y="4070"/>
              <a:ext cx="249" cy="250"/>
            </a:xfrm>
            <a:custGeom>
              <a:avLst/>
              <a:gdLst>
                <a:gd name="T0" fmla="*/ 105 w 249"/>
                <a:gd name="T1" fmla="*/ 244 h 250"/>
                <a:gd name="T2" fmla="*/ 111 w 249"/>
                <a:gd name="T3" fmla="*/ 232 h 250"/>
                <a:gd name="T4" fmla="*/ 113 w 249"/>
                <a:gd name="T5" fmla="*/ 229 h 250"/>
                <a:gd name="T6" fmla="*/ 116 w 249"/>
                <a:gd name="T7" fmla="*/ 229 h 250"/>
                <a:gd name="T8" fmla="*/ 133 w 249"/>
                <a:gd name="T9" fmla="*/ 227 h 250"/>
                <a:gd name="T10" fmla="*/ 154 w 249"/>
                <a:gd name="T11" fmla="*/ 220 h 250"/>
                <a:gd name="T12" fmla="*/ 180 w 249"/>
                <a:gd name="T13" fmla="*/ 201 h 250"/>
                <a:gd name="T14" fmla="*/ 191 w 249"/>
                <a:gd name="T15" fmla="*/ 195 h 250"/>
                <a:gd name="T16" fmla="*/ 205 w 249"/>
                <a:gd name="T17" fmla="*/ 177 h 250"/>
                <a:gd name="T18" fmla="*/ 213 w 249"/>
                <a:gd name="T19" fmla="*/ 167 h 250"/>
                <a:gd name="T20" fmla="*/ 229 w 249"/>
                <a:gd name="T21" fmla="*/ 161 h 250"/>
                <a:gd name="T22" fmla="*/ 247 w 249"/>
                <a:gd name="T23" fmla="*/ 144 h 250"/>
                <a:gd name="T24" fmla="*/ 247 w 249"/>
                <a:gd name="T25" fmla="*/ 128 h 250"/>
                <a:gd name="T26" fmla="*/ 236 w 249"/>
                <a:gd name="T27" fmla="*/ 113 h 250"/>
                <a:gd name="T28" fmla="*/ 224 w 249"/>
                <a:gd name="T29" fmla="*/ 108 h 250"/>
                <a:gd name="T30" fmla="*/ 222 w 249"/>
                <a:gd name="T31" fmla="*/ 107 h 250"/>
                <a:gd name="T32" fmla="*/ 222 w 249"/>
                <a:gd name="T33" fmla="*/ 95 h 250"/>
                <a:gd name="T34" fmla="*/ 218 w 249"/>
                <a:gd name="T35" fmla="*/ 65 h 250"/>
                <a:gd name="T36" fmla="*/ 205 w 249"/>
                <a:gd name="T37" fmla="*/ 30 h 250"/>
                <a:gd name="T38" fmla="*/ 184 w 249"/>
                <a:gd name="T39" fmla="*/ 0 h 250"/>
                <a:gd name="T40" fmla="*/ 124 w 249"/>
                <a:gd name="T41" fmla="*/ 21 h 250"/>
                <a:gd name="T42" fmla="*/ 78 w 249"/>
                <a:gd name="T43" fmla="*/ 38 h 250"/>
                <a:gd name="T44" fmla="*/ 44 w 249"/>
                <a:gd name="T45" fmla="*/ 48 h 250"/>
                <a:gd name="T46" fmla="*/ 22 w 249"/>
                <a:gd name="T47" fmla="*/ 56 h 250"/>
                <a:gd name="T48" fmla="*/ 9 w 249"/>
                <a:gd name="T49" fmla="*/ 62 h 250"/>
                <a:gd name="T50" fmla="*/ 0 w 249"/>
                <a:gd name="T51" fmla="*/ 65 h 250"/>
                <a:gd name="T52" fmla="*/ 2 w 249"/>
                <a:gd name="T53" fmla="*/ 92 h 250"/>
                <a:gd name="T54" fmla="*/ 4 w 249"/>
                <a:gd name="T55" fmla="*/ 138 h 250"/>
                <a:gd name="T56" fmla="*/ 7 w 249"/>
                <a:gd name="T57" fmla="*/ 171 h 250"/>
                <a:gd name="T58" fmla="*/ 7 w 249"/>
                <a:gd name="T59" fmla="*/ 195 h 250"/>
                <a:gd name="T60" fmla="*/ 9 w 249"/>
                <a:gd name="T61" fmla="*/ 209 h 250"/>
                <a:gd name="T62" fmla="*/ 9 w 249"/>
                <a:gd name="T63" fmla="*/ 221 h 250"/>
                <a:gd name="T64" fmla="*/ 9 w 249"/>
                <a:gd name="T65" fmla="*/ 223 h 2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 h="250">
                  <a:moveTo>
                    <a:pt x="102" y="250"/>
                  </a:moveTo>
                  <a:lnTo>
                    <a:pt x="105" y="244"/>
                  </a:lnTo>
                  <a:lnTo>
                    <a:pt x="107" y="238"/>
                  </a:lnTo>
                  <a:lnTo>
                    <a:pt x="111" y="232"/>
                  </a:lnTo>
                  <a:lnTo>
                    <a:pt x="113" y="230"/>
                  </a:lnTo>
                  <a:lnTo>
                    <a:pt x="113" y="229"/>
                  </a:lnTo>
                  <a:lnTo>
                    <a:pt x="116" y="229"/>
                  </a:lnTo>
                  <a:lnTo>
                    <a:pt x="124" y="229"/>
                  </a:lnTo>
                  <a:lnTo>
                    <a:pt x="133" y="227"/>
                  </a:lnTo>
                  <a:lnTo>
                    <a:pt x="142" y="224"/>
                  </a:lnTo>
                  <a:lnTo>
                    <a:pt x="154" y="220"/>
                  </a:lnTo>
                  <a:lnTo>
                    <a:pt x="167" y="212"/>
                  </a:lnTo>
                  <a:lnTo>
                    <a:pt x="180" y="201"/>
                  </a:lnTo>
                  <a:lnTo>
                    <a:pt x="184" y="201"/>
                  </a:lnTo>
                  <a:lnTo>
                    <a:pt x="191" y="195"/>
                  </a:lnTo>
                  <a:lnTo>
                    <a:pt x="202" y="185"/>
                  </a:lnTo>
                  <a:lnTo>
                    <a:pt x="205" y="177"/>
                  </a:lnTo>
                  <a:lnTo>
                    <a:pt x="211" y="168"/>
                  </a:lnTo>
                  <a:lnTo>
                    <a:pt x="213" y="167"/>
                  </a:lnTo>
                  <a:lnTo>
                    <a:pt x="216" y="167"/>
                  </a:lnTo>
                  <a:lnTo>
                    <a:pt x="229" y="161"/>
                  </a:lnTo>
                  <a:lnTo>
                    <a:pt x="244" y="150"/>
                  </a:lnTo>
                  <a:lnTo>
                    <a:pt x="247" y="144"/>
                  </a:lnTo>
                  <a:lnTo>
                    <a:pt x="249" y="137"/>
                  </a:lnTo>
                  <a:lnTo>
                    <a:pt x="247" y="128"/>
                  </a:lnTo>
                  <a:lnTo>
                    <a:pt x="245" y="122"/>
                  </a:lnTo>
                  <a:lnTo>
                    <a:pt x="236" y="113"/>
                  </a:lnTo>
                  <a:lnTo>
                    <a:pt x="227" y="108"/>
                  </a:lnTo>
                  <a:lnTo>
                    <a:pt x="224" y="108"/>
                  </a:lnTo>
                  <a:lnTo>
                    <a:pt x="222" y="108"/>
                  </a:lnTo>
                  <a:lnTo>
                    <a:pt x="222" y="107"/>
                  </a:lnTo>
                  <a:lnTo>
                    <a:pt x="222" y="104"/>
                  </a:lnTo>
                  <a:lnTo>
                    <a:pt x="222" y="95"/>
                  </a:lnTo>
                  <a:lnTo>
                    <a:pt x="220" y="81"/>
                  </a:lnTo>
                  <a:lnTo>
                    <a:pt x="218" y="65"/>
                  </a:lnTo>
                  <a:lnTo>
                    <a:pt x="213" y="47"/>
                  </a:lnTo>
                  <a:lnTo>
                    <a:pt x="205" y="30"/>
                  </a:lnTo>
                  <a:lnTo>
                    <a:pt x="196" y="14"/>
                  </a:lnTo>
                  <a:lnTo>
                    <a:pt x="184" y="0"/>
                  </a:lnTo>
                  <a:lnTo>
                    <a:pt x="153" y="11"/>
                  </a:lnTo>
                  <a:lnTo>
                    <a:pt x="124" y="21"/>
                  </a:lnTo>
                  <a:lnTo>
                    <a:pt x="98" y="30"/>
                  </a:lnTo>
                  <a:lnTo>
                    <a:pt x="78" y="38"/>
                  </a:lnTo>
                  <a:lnTo>
                    <a:pt x="60" y="44"/>
                  </a:lnTo>
                  <a:lnTo>
                    <a:pt x="44" y="48"/>
                  </a:lnTo>
                  <a:lnTo>
                    <a:pt x="33" y="53"/>
                  </a:lnTo>
                  <a:lnTo>
                    <a:pt x="22" y="56"/>
                  </a:lnTo>
                  <a:lnTo>
                    <a:pt x="15" y="59"/>
                  </a:lnTo>
                  <a:lnTo>
                    <a:pt x="9" y="62"/>
                  </a:lnTo>
                  <a:lnTo>
                    <a:pt x="2" y="63"/>
                  </a:lnTo>
                  <a:lnTo>
                    <a:pt x="0" y="65"/>
                  </a:lnTo>
                  <a:lnTo>
                    <a:pt x="2" y="92"/>
                  </a:lnTo>
                  <a:lnTo>
                    <a:pt x="4" y="117"/>
                  </a:lnTo>
                  <a:lnTo>
                    <a:pt x="4" y="138"/>
                  </a:lnTo>
                  <a:lnTo>
                    <a:pt x="5" y="156"/>
                  </a:lnTo>
                  <a:lnTo>
                    <a:pt x="7" y="171"/>
                  </a:lnTo>
                  <a:lnTo>
                    <a:pt x="7" y="185"/>
                  </a:lnTo>
                  <a:lnTo>
                    <a:pt x="7" y="195"/>
                  </a:lnTo>
                  <a:lnTo>
                    <a:pt x="9" y="203"/>
                  </a:lnTo>
                  <a:lnTo>
                    <a:pt x="9" y="209"/>
                  </a:lnTo>
                  <a:lnTo>
                    <a:pt x="9" y="215"/>
                  </a:lnTo>
                  <a:lnTo>
                    <a:pt x="9" y="221"/>
                  </a:lnTo>
                  <a:lnTo>
                    <a:pt x="9" y="223"/>
                  </a:lnTo>
                  <a:lnTo>
                    <a:pt x="102" y="250"/>
                  </a:lnTo>
                  <a:close/>
                </a:path>
              </a:pathLst>
            </a:custGeom>
            <a:solidFill>
              <a:srgbClr val="FAD28D"/>
            </a:solidFill>
            <a:ln w="25400">
              <a:solidFill>
                <a:srgbClr val="000000"/>
              </a:solidFill>
              <a:prstDash val="solid"/>
              <a:round/>
              <a:headEnd/>
              <a:tailEnd/>
            </a:ln>
          </p:spPr>
          <p:txBody>
            <a:bodyPr/>
            <a:lstStyle/>
            <a:p>
              <a:endParaRPr lang="ja-JP" altLang="en-US"/>
            </a:p>
          </p:txBody>
        </p:sp>
        <p:sp>
          <p:nvSpPr>
            <p:cNvPr id="15605" name="Freeform 445"/>
            <p:cNvSpPr>
              <a:spLocks/>
            </p:cNvSpPr>
            <p:nvPr/>
          </p:nvSpPr>
          <p:spPr bwMode="auto">
            <a:xfrm>
              <a:off x="1648" y="4028"/>
              <a:ext cx="258" cy="251"/>
            </a:xfrm>
            <a:custGeom>
              <a:avLst/>
              <a:gdLst>
                <a:gd name="T0" fmla="*/ 31 w 258"/>
                <a:gd name="T1" fmla="*/ 63 h 251"/>
                <a:gd name="T2" fmla="*/ 31 w 258"/>
                <a:gd name="T3" fmla="*/ 53 h 251"/>
                <a:gd name="T4" fmla="*/ 38 w 258"/>
                <a:gd name="T5" fmla="*/ 37 h 251"/>
                <a:gd name="T6" fmla="*/ 55 w 258"/>
                <a:gd name="T7" fmla="*/ 22 h 251"/>
                <a:gd name="T8" fmla="*/ 89 w 258"/>
                <a:gd name="T9" fmla="*/ 7 h 251"/>
                <a:gd name="T10" fmla="*/ 147 w 258"/>
                <a:gd name="T11" fmla="*/ 0 h 251"/>
                <a:gd name="T12" fmla="*/ 204 w 258"/>
                <a:gd name="T13" fmla="*/ 3 h 251"/>
                <a:gd name="T14" fmla="*/ 246 w 258"/>
                <a:gd name="T15" fmla="*/ 15 h 251"/>
                <a:gd name="T16" fmla="*/ 256 w 258"/>
                <a:gd name="T17" fmla="*/ 25 h 251"/>
                <a:gd name="T18" fmla="*/ 258 w 258"/>
                <a:gd name="T19" fmla="*/ 39 h 251"/>
                <a:gd name="T20" fmla="*/ 247 w 258"/>
                <a:gd name="T21" fmla="*/ 60 h 251"/>
                <a:gd name="T22" fmla="*/ 244 w 258"/>
                <a:gd name="T23" fmla="*/ 65 h 251"/>
                <a:gd name="T24" fmla="*/ 233 w 258"/>
                <a:gd name="T25" fmla="*/ 65 h 251"/>
                <a:gd name="T26" fmla="*/ 204 w 258"/>
                <a:gd name="T27" fmla="*/ 68 h 251"/>
                <a:gd name="T28" fmla="*/ 175 w 258"/>
                <a:gd name="T29" fmla="*/ 69 h 251"/>
                <a:gd name="T30" fmla="*/ 157 w 258"/>
                <a:gd name="T31" fmla="*/ 75 h 251"/>
                <a:gd name="T32" fmla="*/ 155 w 258"/>
                <a:gd name="T33" fmla="*/ 92 h 251"/>
                <a:gd name="T34" fmla="*/ 153 w 258"/>
                <a:gd name="T35" fmla="*/ 111 h 251"/>
                <a:gd name="T36" fmla="*/ 146 w 258"/>
                <a:gd name="T37" fmla="*/ 117 h 251"/>
                <a:gd name="T38" fmla="*/ 120 w 258"/>
                <a:gd name="T39" fmla="*/ 126 h 251"/>
                <a:gd name="T40" fmla="*/ 113 w 258"/>
                <a:gd name="T41" fmla="*/ 137 h 251"/>
                <a:gd name="T42" fmla="*/ 111 w 258"/>
                <a:gd name="T43" fmla="*/ 153 h 251"/>
                <a:gd name="T44" fmla="*/ 107 w 258"/>
                <a:gd name="T45" fmla="*/ 162 h 251"/>
                <a:gd name="T46" fmla="*/ 98 w 258"/>
                <a:gd name="T47" fmla="*/ 164 h 251"/>
                <a:gd name="T48" fmla="*/ 71 w 258"/>
                <a:gd name="T49" fmla="*/ 159 h 251"/>
                <a:gd name="T50" fmla="*/ 58 w 258"/>
                <a:gd name="T51" fmla="*/ 162 h 251"/>
                <a:gd name="T52" fmla="*/ 51 w 258"/>
                <a:gd name="T53" fmla="*/ 179 h 251"/>
                <a:gd name="T54" fmla="*/ 55 w 258"/>
                <a:gd name="T55" fmla="*/ 192 h 251"/>
                <a:gd name="T56" fmla="*/ 69 w 258"/>
                <a:gd name="T57" fmla="*/ 204 h 251"/>
                <a:gd name="T58" fmla="*/ 82 w 258"/>
                <a:gd name="T59" fmla="*/ 210 h 251"/>
                <a:gd name="T60" fmla="*/ 78 w 258"/>
                <a:gd name="T61" fmla="*/ 221 h 251"/>
                <a:gd name="T62" fmla="*/ 67 w 258"/>
                <a:gd name="T63" fmla="*/ 240 h 251"/>
                <a:gd name="T64" fmla="*/ 53 w 258"/>
                <a:gd name="T65" fmla="*/ 249 h 251"/>
                <a:gd name="T66" fmla="*/ 51 w 258"/>
                <a:gd name="T67" fmla="*/ 249 h 251"/>
                <a:gd name="T68" fmla="*/ 44 w 258"/>
                <a:gd name="T69" fmla="*/ 237 h 251"/>
                <a:gd name="T70" fmla="*/ 26 w 258"/>
                <a:gd name="T71" fmla="*/ 207 h 251"/>
                <a:gd name="T72" fmla="*/ 8 w 258"/>
                <a:gd name="T73" fmla="*/ 167 h 251"/>
                <a:gd name="T74" fmla="*/ 0 w 258"/>
                <a:gd name="T75" fmla="*/ 126 h 251"/>
                <a:gd name="T76" fmla="*/ 6 w 258"/>
                <a:gd name="T77" fmla="*/ 98 h 251"/>
                <a:gd name="T78" fmla="*/ 15 w 258"/>
                <a:gd name="T79" fmla="*/ 78 h 251"/>
                <a:gd name="T80" fmla="*/ 26 w 258"/>
                <a:gd name="T81" fmla="*/ 68 h 251"/>
                <a:gd name="T82" fmla="*/ 31 w 258"/>
                <a:gd name="T83" fmla="*/ 65 h 25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8" h="251">
                  <a:moveTo>
                    <a:pt x="31" y="65"/>
                  </a:moveTo>
                  <a:lnTo>
                    <a:pt x="31" y="63"/>
                  </a:lnTo>
                  <a:lnTo>
                    <a:pt x="31" y="59"/>
                  </a:lnTo>
                  <a:lnTo>
                    <a:pt x="31" y="53"/>
                  </a:lnTo>
                  <a:lnTo>
                    <a:pt x="33" y="45"/>
                  </a:lnTo>
                  <a:lnTo>
                    <a:pt x="38" y="37"/>
                  </a:lnTo>
                  <a:lnTo>
                    <a:pt x="44" y="30"/>
                  </a:lnTo>
                  <a:lnTo>
                    <a:pt x="55" y="22"/>
                  </a:lnTo>
                  <a:lnTo>
                    <a:pt x="67" y="16"/>
                  </a:lnTo>
                  <a:lnTo>
                    <a:pt x="89" y="7"/>
                  </a:lnTo>
                  <a:lnTo>
                    <a:pt x="117" y="3"/>
                  </a:lnTo>
                  <a:lnTo>
                    <a:pt x="147" y="0"/>
                  </a:lnTo>
                  <a:lnTo>
                    <a:pt x="176" y="0"/>
                  </a:lnTo>
                  <a:lnTo>
                    <a:pt x="204" y="3"/>
                  </a:lnTo>
                  <a:lnTo>
                    <a:pt x="227" y="7"/>
                  </a:lnTo>
                  <a:lnTo>
                    <a:pt x="246" y="15"/>
                  </a:lnTo>
                  <a:lnTo>
                    <a:pt x="253" y="19"/>
                  </a:lnTo>
                  <a:lnTo>
                    <a:pt x="256" y="25"/>
                  </a:lnTo>
                  <a:lnTo>
                    <a:pt x="258" y="31"/>
                  </a:lnTo>
                  <a:lnTo>
                    <a:pt x="258" y="39"/>
                  </a:lnTo>
                  <a:lnTo>
                    <a:pt x="255" y="51"/>
                  </a:lnTo>
                  <a:lnTo>
                    <a:pt x="247" y="60"/>
                  </a:lnTo>
                  <a:lnTo>
                    <a:pt x="246" y="63"/>
                  </a:lnTo>
                  <a:lnTo>
                    <a:pt x="244" y="65"/>
                  </a:lnTo>
                  <a:lnTo>
                    <a:pt x="240" y="65"/>
                  </a:lnTo>
                  <a:lnTo>
                    <a:pt x="233" y="65"/>
                  </a:lnTo>
                  <a:lnTo>
                    <a:pt x="220" y="66"/>
                  </a:lnTo>
                  <a:lnTo>
                    <a:pt x="204" y="68"/>
                  </a:lnTo>
                  <a:lnTo>
                    <a:pt x="189" y="68"/>
                  </a:lnTo>
                  <a:lnTo>
                    <a:pt x="175" y="69"/>
                  </a:lnTo>
                  <a:lnTo>
                    <a:pt x="164" y="72"/>
                  </a:lnTo>
                  <a:lnTo>
                    <a:pt x="157" y="75"/>
                  </a:lnTo>
                  <a:lnTo>
                    <a:pt x="153" y="81"/>
                  </a:lnTo>
                  <a:lnTo>
                    <a:pt x="155" y="92"/>
                  </a:lnTo>
                  <a:lnTo>
                    <a:pt x="155" y="102"/>
                  </a:lnTo>
                  <a:lnTo>
                    <a:pt x="153" y="111"/>
                  </a:lnTo>
                  <a:lnTo>
                    <a:pt x="151" y="114"/>
                  </a:lnTo>
                  <a:lnTo>
                    <a:pt x="146" y="117"/>
                  </a:lnTo>
                  <a:lnTo>
                    <a:pt x="133" y="120"/>
                  </a:lnTo>
                  <a:lnTo>
                    <a:pt x="120" y="126"/>
                  </a:lnTo>
                  <a:lnTo>
                    <a:pt x="115" y="131"/>
                  </a:lnTo>
                  <a:lnTo>
                    <a:pt x="113" y="137"/>
                  </a:lnTo>
                  <a:lnTo>
                    <a:pt x="109" y="147"/>
                  </a:lnTo>
                  <a:lnTo>
                    <a:pt x="111" y="153"/>
                  </a:lnTo>
                  <a:lnTo>
                    <a:pt x="109" y="158"/>
                  </a:lnTo>
                  <a:lnTo>
                    <a:pt x="107" y="162"/>
                  </a:lnTo>
                  <a:lnTo>
                    <a:pt x="104" y="164"/>
                  </a:lnTo>
                  <a:lnTo>
                    <a:pt x="98" y="164"/>
                  </a:lnTo>
                  <a:lnTo>
                    <a:pt x="86" y="161"/>
                  </a:lnTo>
                  <a:lnTo>
                    <a:pt x="71" y="159"/>
                  </a:lnTo>
                  <a:lnTo>
                    <a:pt x="64" y="159"/>
                  </a:lnTo>
                  <a:lnTo>
                    <a:pt x="58" y="162"/>
                  </a:lnTo>
                  <a:lnTo>
                    <a:pt x="51" y="173"/>
                  </a:lnTo>
                  <a:lnTo>
                    <a:pt x="51" y="179"/>
                  </a:lnTo>
                  <a:lnTo>
                    <a:pt x="51" y="186"/>
                  </a:lnTo>
                  <a:lnTo>
                    <a:pt x="55" y="192"/>
                  </a:lnTo>
                  <a:lnTo>
                    <a:pt x="62" y="198"/>
                  </a:lnTo>
                  <a:lnTo>
                    <a:pt x="69" y="204"/>
                  </a:lnTo>
                  <a:lnTo>
                    <a:pt x="82" y="209"/>
                  </a:lnTo>
                  <a:lnTo>
                    <a:pt x="82" y="210"/>
                  </a:lnTo>
                  <a:lnTo>
                    <a:pt x="80" y="215"/>
                  </a:lnTo>
                  <a:lnTo>
                    <a:pt x="78" y="221"/>
                  </a:lnTo>
                  <a:lnTo>
                    <a:pt x="73" y="231"/>
                  </a:lnTo>
                  <a:lnTo>
                    <a:pt x="67" y="240"/>
                  </a:lnTo>
                  <a:lnTo>
                    <a:pt x="60" y="246"/>
                  </a:lnTo>
                  <a:lnTo>
                    <a:pt x="53" y="249"/>
                  </a:lnTo>
                  <a:lnTo>
                    <a:pt x="51" y="251"/>
                  </a:lnTo>
                  <a:lnTo>
                    <a:pt x="51" y="249"/>
                  </a:lnTo>
                  <a:lnTo>
                    <a:pt x="49" y="248"/>
                  </a:lnTo>
                  <a:lnTo>
                    <a:pt x="44" y="237"/>
                  </a:lnTo>
                  <a:lnTo>
                    <a:pt x="35" y="224"/>
                  </a:lnTo>
                  <a:lnTo>
                    <a:pt x="26" y="207"/>
                  </a:lnTo>
                  <a:lnTo>
                    <a:pt x="17" y="188"/>
                  </a:lnTo>
                  <a:lnTo>
                    <a:pt x="8" y="167"/>
                  </a:lnTo>
                  <a:lnTo>
                    <a:pt x="2" y="146"/>
                  </a:lnTo>
                  <a:lnTo>
                    <a:pt x="0" y="126"/>
                  </a:lnTo>
                  <a:lnTo>
                    <a:pt x="2" y="111"/>
                  </a:lnTo>
                  <a:lnTo>
                    <a:pt x="6" y="98"/>
                  </a:lnTo>
                  <a:lnTo>
                    <a:pt x="9" y="87"/>
                  </a:lnTo>
                  <a:lnTo>
                    <a:pt x="15" y="78"/>
                  </a:lnTo>
                  <a:lnTo>
                    <a:pt x="22" y="72"/>
                  </a:lnTo>
                  <a:lnTo>
                    <a:pt x="26" y="68"/>
                  </a:lnTo>
                  <a:lnTo>
                    <a:pt x="29" y="65"/>
                  </a:lnTo>
                  <a:lnTo>
                    <a:pt x="31" y="65"/>
                  </a:lnTo>
                  <a:close/>
                </a:path>
              </a:pathLst>
            </a:custGeom>
            <a:solidFill>
              <a:srgbClr val="000000"/>
            </a:solidFill>
            <a:ln w="25400">
              <a:solidFill>
                <a:srgbClr val="000000"/>
              </a:solidFill>
              <a:prstDash val="solid"/>
              <a:round/>
              <a:headEnd/>
              <a:tailEnd/>
            </a:ln>
          </p:spPr>
          <p:txBody>
            <a:bodyPr/>
            <a:lstStyle/>
            <a:p>
              <a:endParaRPr lang="ja-JP" altLang="en-US"/>
            </a:p>
          </p:txBody>
        </p:sp>
        <p:sp>
          <p:nvSpPr>
            <p:cNvPr id="15606" name="Freeform 446"/>
            <p:cNvSpPr>
              <a:spLocks/>
            </p:cNvSpPr>
            <p:nvPr/>
          </p:nvSpPr>
          <p:spPr bwMode="auto">
            <a:xfrm>
              <a:off x="1759" y="4162"/>
              <a:ext cx="100" cy="10"/>
            </a:xfrm>
            <a:custGeom>
              <a:avLst/>
              <a:gdLst>
                <a:gd name="T0" fmla="*/ 0 w 100"/>
                <a:gd name="T1" fmla="*/ 10 h 10"/>
                <a:gd name="T2" fmla="*/ 2 w 100"/>
                <a:gd name="T3" fmla="*/ 10 h 10"/>
                <a:gd name="T4" fmla="*/ 7 w 100"/>
                <a:gd name="T5" fmla="*/ 9 h 10"/>
                <a:gd name="T6" fmla="*/ 16 w 100"/>
                <a:gd name="T7" fmla="*/ 6 h 10"/>
                <a:gd name="T8" fmla="*/ 29 w 100"/>
                <a:gd name="T9" fmla="*/ 3 h 10"/>
                <a:gd name="T10" fmla="*/ 44 w 100"/>
                <a:gd name="T11" fmla="*/ 1 h 10"/>
                <a:gd name="T12" fmla="*/ 62 w 100"/>
                <a:gd name="T13" fmla="*/ 0 h 10"/>
                <a:gd name="T14" fmla="*/ 100 w 100"/>
                <a:gd name="T15" fmla="*/ 0 h 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 h="10">
                  <a:moveTo>
                    <a:pt x="0" y="10"/>
                  </a:moveTo>
                  <a:lnTo>
                    <a:pt x="2" y="10"/>
                  </a:lnTo>
                  <a:lnTo>
                    <a:pt x="7" y="9"/>
                  </a:lnTo>
                  <a:lnTo>
                    <a:pt x="16" y="6"/>
                  </a:lnTo>
                  <a:lnTo>
                    <a:pt x="29" y="3"/>
                  </a:lnTo>
                  <a:lnTo>
                    <a:pt x="44" y="1"/>
                  </a:lnTo>
                  <a:lnTo>
                    <a:pt x="62" y="0"/>
                  </a:lnTo>
                  <a:lnTo>
                    <a:pt x="100"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07" name="Freeform 447"/>
            <p:cNvSpPr>
              <a:spLocks/>
            </p:cNvSpPr>
            <p:nvPr/>
          </p:nvSpPr>
          <p:spPr bwMode="auto">
            <a:xfrm>
              <a:off x="1855" y="4147"/>
              <a:ext cx="55" cy="55"/>
            </a:xfrm>
            <a:custGeom>
              <a:avLst/>
              <a:gdLst>
                <a:gd name="T0" fmla="*/ 39 w 55"/>
                <a:gd name="T1" fmla="*/ 54 h 55"/>
                <a:gd name="T2" fmla="*/ 24 w 55"/>
                <a:gd name="T3" fmla="*/ 55 h 55"/>
                <a:gd name="T4" fmla="*/ 13 w 55"/>
                <a:gd name="T5" fmla="*/ 52 h 55"/>
                <a:gd name="T6" fmla="*/ 4 w 55"/>
                <a:gd name="T7" fmla="*/ 46 h 55"/>
                <a:gd name="T8" fmla="*/ 0 w 55"/>
                <a:gd name="T9" fmla="*/ 36 h 55"/>
                <a:gd name="T10" fmla="*/ 0 w 55"/>
                <a:gd name="T11" fmla="*/ 25 h 55"/>
                <a:gd name="T12" fmla="*/ 2 w 55"/>
                <a:gd name="T13" fmla="*/ 18 h 55"/>
                <a:gd name="T14" fmla="*/ 6 w 55"/>
                <a:gd name="T15" fmla="*/ 10 h 55"/>
                <a:gd name="T16" fmla="*/ 11 w 55"/>
                <a:gd name="T17" fmla="*/ 6 h 55"/>
                <a:gd name="T18" fmla="*/ 19 w 55"/>
                <a:gd name="T19" fmla="*/ 1 h 55"/>
                <a:gd name="T20" fmla="*/ 29 w 55"/>
                <a:gd name="T21" fmla="*/ 0 h 55"/>
                <a:gd name="T22" fmla="*/ 40 w 55"/>
                <a:gd name="T23" fmla="*/ 1 h 55"/>
                <a:gd name="T24" fmla="*/ 49 w 55"/>
                <a:gd name="T25" fmla="*/ 7 h 55"/>
                <a:gd name="T26" fmla="*/ 53 w 55"/>
                <a:gd name="T27" fmla="*/ 12 h 55"/>
                <a:gd name="T28" fmla="*/ 55 w 55"/>
                <a:gd name="T29" fmla="*/ 18 h 55"/>
                <a:gd name="T30" fmla="*/ 55 w 55"/>
                <a:gd name="T31" fmla="*/ 31 h 55"/>
                <a:gd name="T32" fmla="*/ 49 w 55"/>
                <a:gd name="T33" fmla="*/ 45 h 55"/>
                <a:gd name="T34" fmla="*/ 46 w 55"/>
                <a:gd name="T35" fmla="*/ 51 h 55"/>
                <a:gd name="T36" fmla="*/ 39 w 55"/>
                <a:gd name="T37" fmla="*/ 54 h 55"/>
                <a:gd name="T38" fmla="*/ 39 w 55"/>
                <a:gd name="T39" fmla="*/ 54 h 5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5" h="55">
                  <a:moveTo>
                    <a:pt x="39" y="54"/>
                  </a:moveTo>
                  <a:lnTo>
                    <a:pt x="24" y="55"/>
                  </a:lnTo>
                  <a:lnTo>
                    <a:pt x="13" y="52"/>
                  </a:lnTo>
                  <a:lnTo>
                    <a:pt x="4" y="46"/>
                  </a:lnTo>
                  <a:lnTo>
                    <a:pt x="0" y="36"/>
                  </a:lnTo>
                  <a:lnTo>
                    <a:pt x="0" y="25"/>
                  </a:lnTo>
                  <a:lnTo>
                    <a:pt x="2" y="18"/>
                  </a:lnTo>
                  <a:lnTo>
                    <a:pt x="6" y="10"/>
                  </a:lnTo>
                  <a:lnTo>
                    <a:pt x="11" y="6"/>
                  </a:lnTo>
                  <a:lnTo>
                    <a:pt x="19" y="1"/>
                  </a:lnTo>
                  <a:lnTo>
                    <a:pt x="29" y="0"/>
                  </a:lnTo>
                  <a:lnTo>
                    <a:pt x="40" y="1"/>
                  </a:lnTo>
                  <a:lnTo>
                    <a:pt x="49" y="7"/>
                  </a:lnTo>
                  <a:lnTo>
                    <a:pt x="53" y="12"/>
                  </a:lnTo>
                  <a:lnTo>
                    <a:pt x="55" y="18"/>
                  </a:lnTo>
                  <a:lnTo>
                    <a:pt x="55" y="31"/>
                  </a:lnTo>
                  <a:lnTo>
                    <a:pt x="49" y="45"/>
                  </a:lnTo>
                  <a:lnTo>
                    <a:pt x="46" y="51"/>
                  </a:lnTo>
                  <a:lnTo>
                    <a:pt x="39" y="54"/>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608" name="Freeform 448"/>
            <p:cNvSpPr>
              <a:spLocks/>
            </p:cNvSpPr>
            <p:nvPr/>
          </p:nvSpPr>
          <p:spPr bwMode="auto">
            <a:xfrm>
              <a:off x="1857" y="4121"/>
              <a:ext cx="49" cy="17"/>
            </a:xfrm>
            <a:custGeom>
              <a:avLst/>
              <a:gdLst>
                <a:gd name="T0" fmla="*/ 35 w 49"/>
                <a:gd name="T1" fmla="*/ 15 h 17"/>
                <a:gd name="T2" fmla="*/ 31 w 49"/>
                <a:gd name="T3" fmla="*/ 15 h 17"/>
                <a:gd name="T4" fmla="*/ 24 w 49"/>
                <a:gd name="T5" fmla="*/ 17 h 17"/>
                <a:gd name="T6" fmla="*/ 17 w 49"/>
                <a:gd name="T7" fmla="*/ 17 h 17"/>
                <a:gd name="T8" fmla="*/ 13 w 49"/>
                <a:gd name="T9" fmla="*/ 17 h 17"/>
                <a:gd name="T10" fmla="*/ 7 w 49"/>
                <a:gd name="T11" fmla="*/ 17 h 17"/>
                <a:gd name="T12" fmla="*/ 4 w 49"/>
                <a:gd name="T13" fmla="*/ 14 h 17"/>
                <a:gd name="T14" fmla="*/ 0 w 49"/>
                <a:gd name="T15" fmla="*/ 11 h 17"/>
                <a:gd name="T16" fmla="*/ 4 w 49"/>
                <a:gd name="T17" fmla="*/ 6 h 17"/>
                <a:gd name="T18" fmla="*/ 11 w 49"/>
                <a:gd name="T19" fmla="*/ 2 h 17"/>
                <a:gd name="T20" fmla="*/ 22 w 49"/>
                <a:gd name="T21" fmla="*/ 0 h 17"/>
                <a:gd name="T22" fmla="*/ 33 w 49"/>
                <a:gd name="T23" fmla="*/ 0 h 17"/>
                <a:gd name="T24" fmla="*/ 42 w 49"/>
                <a:gd name="T25" fmla="*/ 0 h 17"/>
                <a:gd name="T26" fmla="*/ 47 w 49"/>
                <a:gd name="T27" fmla="*/ 2 h 17"/>
                <a:gd name="T28" fmla="*/ 49 w 49"/>
                <a:gd name="T29" fmla="*/ 8 h 17"/>
                <a:gd name="T30" fmla="*/ 46 w 49"/>
                <a:gd name="T31" fmla="*/ 14 h 17"/>
                <a:gd name="T32" fmla="*/ 40 w 49"/>
                <a:gd name="T33" fmla="*/ 15 h 17"/>
                <a:gd name="T34" fmla="*/ 35 w 49"/>
                <a:gd name="T35" fmla="*/ 15 h 17"/>
                <a:gd name="T36" fmla="*/ 35 w 49"/>
                <a:gd name="T37" fmla="*/ 15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9" h="17">
                  <a:moveTo>
                    <a:pt x="35" y="15"/>
                  </a:moveTo>
                  <a:lnTo>
                    <a:pt x="31" y="15"/>
                  </a:lnTo>
                  <a:lnTo>
                    <a:pt x="24" y="17"/>
                  </a:lnTo>
                  <a:lnTo>
                    <a:pt x="17" y="17"/>
                  </a:lnTo>
                  <a:lnTo>
                    <a:pt x="13" y="17"/>
                  </a:lnTo>
                  <a:lnTo>
                    <a:pt x="7" y="17"/>
                  </a:lnTo>
                  <a:lnTo>
                    <a:pt x="4" y="14"/>
                  </a:lnTo>
                  <a:lnTo>
                    <a:pt x="0" y="11"/>
                  </a:lnTo>
                  <a:lnTo>
                    <a:pt x="4" y="6"/>
                  </a:lnTo>
                  <a:lnTo>
                    <a:pt x="11" y="2"/>
                  </a:lnTo>
                  <a:lnTo>
                    <a:pt x="22" y="0"/>
                  </a:lnTo>
                  <a:lnTo>
                    <a:pt x="33" y="0"/>
                  </a:lnTo>
                  <a:lnTo>
                    <a:pt x="42" y="0"/>
                  </a:lnTo>
                  <a:lnTo>
                    <a:pt x="47" y="2"/>
                  </a:lnTo>
                  <a:lnTo>
                    <a:pt x="49" y="8"/>
                  </a:lnTo>
                  <a:lnTo>
                    <a:pt x="46" y="14"/>
                  </a:lnTo>
                  <a:lnTo>
                    <a:pt x="40" y="15"/>
                  </a:lnTo>
                  <a:lnTo>
                    <a:pt x="35" y="15"/>
                  </a:lnTo>
                  <a:close/>
                </a:path>
              </a:pathLst>
            </a:custGeom>
            <a:solidFill>
              <a:srgbClr val="000000"/>
            </a:solidFill>
            <a:ln w="20638">
              <a:solidFill>
                <a:srgbClr val="000000"/>
              </a:solidFill>
              <a:prstDash val="solid"/>
              <a:round/>
              <a:headEnd/>
              <a:tailEnd/>
            </a:ln>
          </p:spPr>
          <p:txBody>
            <a:bodyPr/>
            <a:lstStyle/>
            <a:p>
              <a:endParaRPr lang="ja-JP" altLang="en-US"/>
            </a:p>
          </p:txBody>
        </p:sp>
        <p:sp>
          <p:nvSpPr>
            <p:cNvPr id="15609" name="Freeform 449"/>
            <p:cNvSpPr>
              <a:spLocks/>
            </p:cNvSpPr>
            <p:nvPr/>
          </p:nvSpPr>
          <p:spPr bwMode="auto">
            <a:xfrm>
              <a:off x="1815" y="4238"/>
              <a:ext cx="55" cy="33"/>
            </a:xfrm>
            <a:custGeom>
              <a:avLst/>
              <a:gdLst>
                <a:gd name="T0" fmla="*/ 0 w 55"/>
                <a:gd name="T1" fmla="*/ 0 h 33"/>
                <a:gd name="T2" fmla="*/ 0 w 55"/>
                <a:gd name="T3" fmla="*/ 2 h 33"/>
                <a:gd name="T4" fmla="*/ 4 w 55"/>
                <a:gd name="T5" fmla="*/ 5 h 33"/>
                <a:gd name="T6" fmla="*/ 13 w 55"/>
                <a:gd name="T7" fmla="*/ 15 h 33"/>
                <a:gd name="T8" fmla="*/ 31 w 55"/>
                <a:gd name="T9" fmla="*/ 26 h 33"/>
                <a:gd name="T10" fmla="*/ 42 w 55"/>
                <a:gd name="T11" fmla="*/ 30 h 33"/>
                <a:gd name="T12" fmla="*/ 55 w 55"/>
                <a:gd name="T13" fmla="*/ 3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5" h="33">
                  <a:moveTo>
                    <a:pt x="0" y="0"/>
                  </a:moveTo>
                  <a:lnTo>
                    <a:pt x="0" y="2"/>
                  </a:lnTo>
                  <a:lnTo>
                    <a:pt x="4" y="5"/>
                  </a:lnTo>
                  <a:lnTo>
                    <a:pt x="13" y="15"/>
                  </a:lnTo>
                  <a:lnTo>
                    <a:pt x="31" y="26"/>
                  </a:lnTo>
                  <a:lnTo>
                    <a:pt x="42" y="30"/>
                  </a:lnTo>
                  <a:lnTo>
                    <a:pt x="55" y="33"/>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10" name="Freeform 450"/>
            <p:cNvSpPr>
              <a:spLocks/>
            </p:cNvSpPr>
            <p:nvPr/>
          </p:nvSpPr>
          <p:spPr bwMode="auto">
            <a:xfrm>
              <a:off x="1803" y="4225"/>
              <a:ext cx="20" cy="18"/>
            </a:xfrm>
            <a:custGeom>
              <a:avLst/>
              <a:gdLst>
                <a:gd name="T0" fmla="*/ 20 w 20"/>
                <a:gd name="T1" fmla="*/ 0 h 18"/>
                <a:gd name="T2" fmla="*/ 18 w 20"/>
                <a:gd name="T3" fmla="*/ 3 h 18"/>
                <a:gd name="T4" fmla="*/ 14 w 20"/>
                <a:gd name="T5" fmla="*/ 9 h 18"/>
                <a:gd name="T6" fmla="*/ 7 w 20"/>
                <a:gd name="T7" fmla="*/ 15 h 18"/>
                <a:gd name="T8" fmla="*/ 0 w 20"/>
                <a:gd name="T9" fmla="*/ 1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18">
                  <a:moveTo>
                    <a:pt x="20" y="0"/>
                  </a:moveTo>
                  <a:lnTo>
                    <a:pt x="18" y="3"/>
                  </a:lnTo>
                  <a:lnTo>
                    <a:pt x="14" y="9"/>
                  </a:lnTo>
                  <a:lnTo>
                    <a:pt x="7" y="15"/>
                  </a:lnTo>
                  <a:lnTo>
                    <a:pt x="0" y="18"/>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11" name="Freeform 451"/>
            <p:cNvSpPr>
              <a:spLocks/>
            </p:cNvSpPr>
            <p:nvPr/>
          </p:nvSpPr>
          <p:spPr bwMode="auto">
            <a:xfrm>
              <a:off x="1755" y="4315"/>
              <a:ext cx="100" cy="104"/>
            </a:xfrm>
            <a:custGeom>
              <a:avLst/>
              <a:gdLst>
                <a:gd name="T0" fmla="*/ 50 w 100"/>
                <a:gd name="T1" fmla="*/ 0 h 104"/>
                <a:gd name="T2" fmla="*/ 51 w 100"/>
                <a:gd name="T3" fmla="*/ 3 h 104"/>
                <a:gd name="T4" fmla="*/ 59 w 100"/>
                <a:gd name="T5" fmla="*/ 9 h 104"/>
                <a:gd name="T6" fmla="*/ 64 w 100"/>
                <a:gd name="T7" fmla="*/ 18 h 104"/>
                <a:gd name="T8" fmla="*/ 68 w 100"/>
                <a:gd name="T9" fmla="*/ 27 h 104"/>
                <a:gd name="T10" fmla="*/ 69 w 100"/>
                <a:gd name="T11" fmla="*/ 29 h 104"/>
                <a:gd name="T12" fmla="*/ 71 w 100"/>
                <a:gd name="T13" fmla="*/ 35 h 104"/>
                <a:gd name="T14" fmla="*/ 77 w 100"/>
                <a:gd name="T15" fmla="*/ 42 h 104"/>
                <a:gd name="T16" fmla="*/ 82 w 100"/>
                <a:gd name="T17" fmla="*/ 51 h 104"/>
                <a:gd name="T18" fmla="*/ 88 w 100"/>
                <a:gd name="T19" fmla="*/ 63 h 104"/>
                <a:gd name="T20" fmla="*/ 91 w 100"/>
                <a:gd name="T21" fmla="*/ 77 h 104"/>
                <a:gd name="T22" fmla="*/ 100 w 100"/>
                <a:gd name="T23" fmla="*/ 104 h 104"/>
                <a:gd name="T24" fmla="*/ 82 w 100"/>
                <a:gd name="T25" fmla="*/ 93 h 104"/>
                <a:gd name="T26" fmla="*/ 68 w 100"/>
                <a:gd name="T27" fmla="*/ 84 h 104"/>
                <a:gd name="T28" fmla="*/ 42 w 100"/>
                <a:gd name="T29" fmla="*/ 68 h 104"/>
                <a:gd name="T30" fmla="*/ 24 w 100"/>
                <a:gd name="T31" fmla="*/ 57 h 104"/>
                <a:gd name="T32" fmla="*/ 13 w 100"/>
                <a:gd name="T33" fmla="*/ 50 h 104"/>
                <a:gd name="T34" fmla="*/ 6 w 100"/>
                <a:gd name="T35" fmla="*/ 45 h 104"/>
                <a:gd name="T36" fmla="*/ 2 w 100"/>
                <a:gd name="T37" fmla="*/ 42 h 104"/>
                <a:gd name="T38" fmla="*/ 0 w 100"/>
                <a:gd name="T39" fmla="*/ 42 h 104"/>
                <a:gd name="T40" fmla="*/ 0 w 100"/>
                <a:gd name="T41" fmla="*/ 42 h 104"/>
                <a:gd name="T42" fmla="*/ 50 w 100"/>
                <a:gd name="T43" fmla="*/ 0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0" h="104">
                  <a:moveTo>
                    <a:pt x="50" y="0"/>
                  </a:moveTo>
                  <a:lnTo>
                    <a:pt x="51" y="3"/>
                  </a:lnTo>
                  <a:lnTo>
                    <a:pt x="59" y="9"/>
                  </a:lnTo>
                  <a:lnTo>
                    <a:pt x="64" y="18"/>
                  </a:lnTo>
                  <a:lnTo>
                    <a:pt x="68" y="27"/>
                  </a:lnTo>
                  <a:lnTo>
                    <a:pt x="69" y="29"/>
                  </a:lnTo>
                  <a:lnTo>
                    <a:pt x="71" y="35"/>
                  </a:lnTo>
                  <a:lnTo>
                    <a:pt x="77" y="42"/>
                  </a:lnTo>
                  <a:lnTo>
                    <a:pt x="82" y="51"/>
                  </a:lnTo>
                  <a:lnTo>
                    <a:pt x="88" y="63"/>
                  </a:lnTo>
                  <a:lnTo>
                    <a:pt x="91" y="77"/>
                  </a:lnTo>
                  <a:lnTo>
                    <a:pt x="100" y="104"/>
                  </a:lnTo>
                  <a:lnTo>
                    <a:pt x="82" y="93"/>
                  </a:lnTo>
                  <a:lnTo>
                    <a:pt x="68" y="84"/>
                  </a:lnTo>
                  <a:lnTo>
                    <a:pt x="42" y="68"/>
                  </a:lnTo>
                  <a:lnTo>
                    <a:pt x="24" y="57"/>
                  </a:lnTo>
                  <a:lnTo>
                    <a:pt x="13" y="50"/>
                  </a:lnTo>
                  <a:lnTo>
                    <a:pt x="6" y="45"/>
                  </a:lnTo>
                  <a:lnTo>
                    <a:pt x="2" y="42"/>
                  </a:lnTo>
                  <a:lnTo>
                    <a:pt x="0" y="42"/>
                  </a:lnTo>
                  <a:lnTo>
                    <a:pt x="50" y="0"/>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612" name="Freeform 452"/>
            <p:cNvSpPr>
              <a:spLocks/>
            </p:cNvSpPr>
            <p:nvPr/>
          </p:nvSpPr>
          <p:spPr bwMode="auto">
            <a:xfrm>
              <a:off x="1632" y="4280"/>
              <a:ext cx="247" cy="390"/>
            </a:xfrm>
            <a:custGeom>
              <a:avLst/>
              <a:gdLst>
                <a:gd name="T0" fmla="*/ 62 w 247"/>
                <a:gd name="T1" fmla="*/ 2 h 390"/>
                <a:gd name="T2" fmla="*/ 78 w 247"/>
                <a:gd name="T3" fmla="*/ 16 h 390"/>
                <a:gd name="T4" fmla="*/ 120 w 247"/>
                <a:gd name="T5" fmla="*/ 49 h 390"/>
                <a:gd name="T6" fmla="*/ 171 w 247"/>
                <a:gd name="T7" fmla="*/ 86 h 390"/>
                <a:gd name="T8" fmla="*/ 214 w 247"/>
                <a:gd name="T9" fmla="*/ 112 h 390"/>
                <a:gd name="T10" fmla="*/ 216 w 247"/>
                <a:gd name="T11" fmla="*/ 115 h 390"/>
                <a:gd name="T12" fmla="*/ 220 w 247"/>
                <a:gd name="T13" fmla="*/ 127 h 390"/>
                <a:gd name="T14" fmla="*/ 225 w 247"/>
                <a:gd name="T15" fmla="*/ 145 h 390"/>
                <a:gd name="T16" fmla="*/ 231 w 247"/>
                <a:gd name="T17" fmla="*/ 172 h 390"/>
                <a:gd name="T18" fmla="*/ 236 w 247"/>
                <a:gd name="T19" fmla="*/ 205 h 390"/>
                <a:gd name="T20" fmla="*/ 242 w 247"/>
                <a:gd name="T21" fmla="*/ 247 h 390"/>
                <a:gd name="T22" fmla="*/ 245 w 247"/>
                <a:gd name="T23" fmla="*/ 297 h 390"/>
                <a:gd name="T24" fmla="*/ 247 w 247"/>
                <a:gd name="T25" fmla="*/ 352 h 390"/>
                <a:gd name="T26" fmla="*/ 238 w 247"/>
                <a:gd name="T27" fmla="*/ 358 h 390"/>
                <a:gd name="T28" fmla="*/ 212 w 247"/>
                <a:gd name="T29" fmla="*/ 372 h 390"/>
                <a:gd name="T30" fmla="*/ 176 w 247"/>
                <a:gd name="T31" fmla="*/ 384 h 390"/>
                <a:gd name="T32" fmla="*/ 127 w 247"/>
                <a:gd name="T33" fmla="*/ 390 h 390"/>
                <a:gd name="T34" fmla="*/ 83 w 247"/>
                <a:gd name="T35" fmla="*/ 387 h 390"/>
                <a:gd name="T36" fmla="*/ 54 w 247"/>
                <a:gd name="T37" fmla="*/ 381 h 390"/>
                <a:gd name="T38" fmla="*/ 40 w 247"/>
                <a:gd name="T39" fmla="*/ 375 h 390"/>
                <a:gd name="T40" fmla="*/ 34 w 247"/>
                <a:gd name="T41" fmla="*/ 372 h 390"/>
                <a:gd name="T42" fmla="*/ 34 w 247"/>
                <a:gd name="T43" fmla="*/ 363 h 390"/>
                <a:gd name="T44" fmla="*/ 31 w 247"/>
                <a:gd name="T45" fmla="*/ 340 h 390"/>
                <a:gd name="T46" fmla="*/ 27 w 247"/>
                <a:gd name="T47" fmla="*/ 307 h 390"/>
                <a:gd name="T48" fmla="*/ 16 w 247"/>
                <a:gd name="T49" fmla="*/ 229 h 390"/>
                <a:gd name="T50" fmla="*/ 7 w 247"/>
                <a:gd name="T51" fmla="*/ 175 h 390"/>
                <a:gd name="T52" fmla="*/ 4 w 247"/>
                <a:gd name="T53" fmla="*/ 149 h 390"/>
                <a:gd name="T54" fmla="*/ 0 w 247"/>
                <a:gd name="T55" fmla="*/ 125 h 390"/>
                <a:gd name="T56" fmla="*/ 2 w 247"/>
                <a:gd name="T57" fmla="*/ 89 h 390"/>
                <a:gd name="T58" fmla="*/ 14 w 247"/>
                <a:gd name="T59" fmla="*/ 49 h 390"/>
                <a:gd name="T60" fmla="*/ 42 w 247"/>
                <a:gd name="T61" fmla="*/ 14 h 390"/>
                <a:gd name="T62" fmla="*/ 60 w 247"/>
                <a:gd name="T63" fmla="*/ 0 h 3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7" h="390">
                  <a:moveTo>
                    <a:pt x="60" y="0"/>
                  </a:moveTo>
                  <a:lnTo>
                    <a:pt x="62" y="2"/>
                  </a:lnTo>
                  <a:lnTo>
                    <a:pt x="65" y="5"/>
                  </a:lnTo>
                  <a:lnTo>
                    <a:pt x="78" y="16"/>
                  </a:lnTo>
                  <a:lnTo>
                    <a:pt x="96" y="31"/>
                  </a:lnTo>
                  <a:lnTo>
                    <a:pt x="120" y="49"/>
                  </a:lnTo>
                  <a:lnTo>
                    <a:pt x="145" y="68"/>
                  </a:lnTo>
                  <a:lnTo>
                    <a:pt x="171" y="86"/>
                  </a:lnTo>
                  <a:lnTo>
                    <a:pt x="194" y="101"/>
                  </a:lnTo>
                  <a:lnTo>
                    <a:pt x="214" y="112"/>
                  </a:lnTo>
                  <a:lnTo>
                    <a:pt x="216" y="113"/>
                  </a:lnTo>
                  <a:lnTo>
                    <a:pt x="216" y="115"/>
                  </a:lnTo>
                  <a:lnTo>
                    <a:pt x="218" y="119"/>
                  </a:lnTo>
                  <a:lnTo>
                    <a:pt x="220" y="127"/>
                  </a:lnTo>
                  <a:lnTo>
                    <a:pt x="222" y="134"/>
                  </a:lnTo>
                  <a:lnTo>
                    <a:pt x="225" y="145"/>
                  </a:lnTo>
                  <a:lnTo>
                    <a:pt x="229" y="157"/>
                  </a:lnTo>
                  <a:lnTo>
                    <a:pt x="231" y="172"/>
                  </a:lnTo>
                  <a:lnTo>
                    <a:pt x="234" y="187"/>
                  </a:lnTo>
                  <a:lnTo>
                    <a:pt x="236" y="205"/>
                  </a:lnTo>
                  <a:lnTo>
                    <a:pt x="240" y="225"/>
                  </a:lnTo>
                  <a:lnTo>
                    <a:pt x="242" y="247"/>
                  </a:lnTo>
                  <a:lnTo>
                    <a:pt x="243" y="271"/>
                  </a:lnTo>
                  <a:lnTo>
                    <a:pt x="245" y="297"/>
                  </a:lnTo>
                  <a:lnTo>
                    <a:pt x="247" y="324"/>
                  </a:lnTo>
                  <a:lnTo>
                    <a:pt x="247" y="352"/>
                  </a:lnTo>
                  <a:lnTo>
                    <a:pt x="245" y="355"/>
                  </a:lnTo>
                  <a:lnTo>
                    <a:pt x="238" y="358"/>
                  </a:lnTo>
                  <a:lnTo>
                    <a:pt x="227" y="364"/>
                  </a:lnTo>
                  <a:lnTo>
                    <a:pt x="212" y="372"/>
                  </a:lnTo>
                  <a:lnTo>
                    <a:pt x="196" y="378"/>
                  </a:lnTo>
                  <a:lnTo>
                    <a:pt x="176" y="384"/>
                  </a:lnTo>
                  <a:lnTo>
                    <a:pt x="153" y="388"/>
                  </a:lnTo>
                  <a:lnTo>
                    <a:pt x="127" y="390"/>
                  </a:lnTo>
                  <a:lnTo>
                    <a:pt x="103" y="390"/>
                  </a:lnTo>
                  <a:lnTo>
                    <a:pt x="83" y="387"/>
                  </a:lnTo>
                  <a:lnTo>
                    <a:pt x="67" y="384"/>
                  </a:lnTo>
                  <a:lnTo>
                    <a:pt x="54" y="381"/>
                  </a:lnTo>
                  <a:lnTo>
                    <a:pt x="45" y="378"/>
                  </a:lnTo>
                  <a:lnTo>
                    <a:pt x="40" y="375"/>
                  </a:lnTo>
                  <a:lnTo>
                    <a:pt x="36" y="372"/>
                  </a:lnTo>
                  <a:lnTo>
                    <a:pt x="34" y="372"/>
                  </a:lnTo>
                  <a:lnTo>
                    <a:pt x="34" y="369"/>
                  </a:lnTo>
                  <a:lnTo>
                    <a:pt x="34" y="363"/>
                  </a:lnTo>
                  <a:lnTo>
                    <a:pt x="33" y="352"/>
                  </a:lnTo>
                  <a:lnTo>
                    <a:pt x="31" y="340"/>
                  </a:lnTo>
                  <a:lnTo>
                    <a:pt x="29" y="325"/>
                  </a:lnTo>
                  <a:lnTo>
                    <a:pt x="27" y="307"/>
                  </a:lnTo>
                  <a:lnTo>
                    <a:pt x="20" y="270"/>
                  </a:lnTo>
                  <a:lnTo>
                    <a:pt x="16" y="229"/>
                  </a:lnTo>
                  <a:lnTo>
                    <a:pt x="9" y="191"/>
                  </a:lnTo>
                  <a:lnTo>
                    <a:pt x="7" y="175"/>
                  </a:lnTo>
                  <a:lnTo>
                    <a:pt x="5" y="161"/>
                  </a:lnTo>
                  <a:lnTo>
                    <a:pt x="4" y="149"/>
                  </a:lnTo>
                  <a:lnTo>
                    <a:pt x="2" y="140"/>
                  </a:lnTo>
                  <a:lnTo>
                    <a:pt x="0" y="125"/>
                  </a:lnTo>
                  <a:lnTo>
                    <a:pt x="0" y="109"/>
                  </a:lnTo>
                  <a:lnTo>
                    <a:pt x="2" y="89"/>
                  </a:lnTo>
                  <a:lnTo>
                    <a:pt x="7" y="68"/>
                  </a:lnTo>
                  <a:lnTo>
                    <a:pt x="14" y="49"/>
                  </a:lnTo>
                  <a:lnTo>
                    <a:pt x="27" y="29"/>
                  </a:lnTo>
                  <a:lnTo>
                    <a:pt x="42" y="14"/>
                  </a:lnTo>
                  <a:lnTo>
                    <a:pt x="60" y="0"/>
                  </a:lnTo>
                  <a:close/>
                </a:path>
              </a:pathLst>
            </a:custGeom>
            <a:solidFill>
              <a:srgbClr val="996633"/>
            </a:solidFill>
            <a:ln w="25400">
              <a:solidFill>
                <a:srgbClr val="000000"/>
              </a:solidFill>
              <a:prstDash val="solid"/>
              <a:round/>
              <a:headEnd/>
              <a:tailEnd/>
            </a:ln>
          </p:spPr>
          <p:txBody>
            <a:bodyPr/>
            <a:lstStyle/>
            <a:p>
              <a:endParaRPr lang="ja-JP" altLang="en-US"/>
            </a:p>
          </p:txBody>
        </p:sp>
        <p:sp>
          <p:nvSpPr>
            <p:cNvPr id="15613" name="Freeform 453"/>
            <p:cNvSpPr>
              <a:spLocks/>
            </p:cNvSpPr>
            <p:nvPr/>
          </p:nvSpPr>
          <p:spPr bwMode="auto">
            <a:xfrm>
              <a:off x="1683" y="4435"/>
              <a:ext cx="152" cy="80"/>
            </a:xfrm>
            <a:custGeom>
              <a:avLst/>
              <a:gdLst>
                <a:gd name="T0" fmla="*/ 0 w 152"/>
                <a:gd name="T1" fmla="*/ 0 h 80"/>
                <a:gd name="T2" fmla="*/ 2 w 152"/>
                <a:gd name="T3" fmla="*/ 0 h 80"/>
                <a:gd name="T4" fmla="*/ 3 w 152"/>
                <a:gd name="T5" fmla="*/ 2 h 80"/>
                <a:gd name="T6" fmla="*/ 16 w 152"/>
                <a:gd name="T7" fmla="*/ 9 h 80"/>
                <a:gd name="T8" fmla="*/ 34 w 152"/>
                <a:gd name="T9" fmla="*/ 20 h 80"/>
                <a:gd name="T10" fmla="*/ 54 w 152"/>
                <a:gd name="T11" fmla="*/ 32 h 80"/>
                <a:gd name="T12" fmla="*/ 80 w 152"/>
                <a:gd name="T13" fmla="*/ 45 h 80"/>
                <a:gd name="T14" fmla="*/ 105 w 152"/>
                <a:gd name="T15" fmla="*/ 59 h 80"/>
                <a:gd name="T16" fmla="*/ 131 w 152"/>
                <a:gd name="T17" fmla="*/ 71 h 80"/>
                <a:gd name="T18" fmla="*/ 152 w 152"/>
                <a:gd name="T19" fmla="*/ 80 h 80"/>
                <a:gd name="T20" fmla="*/ 0 w 152"/>
                <a:gd name="T21" fmla="*/ 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80">
                  <a:moveTo>
                    <a:pt x="0" y="0"/>
                  </a:moveTo>
                  <a:lnTo>
                    <a:pt x="2" y="0"/>
                  </a:lnTo>
                  <a:lnTo>
                    <a:pt x="3" y="2"/>
                  </a:lnTo>
                  <a:lnTo>
                    <a:pt x="16" y="9"/>
                  </a:lnTo>
                  <a:lnTo>
                    <a:pt x="34" y="20"/>
                  </a:lnTo>
                  <a:lnTo>
                    <a:pt x="54" y="32"/>
                  </a:lnTo>
                  <a:lnTo>
                    <a:pt x="80" y="45"/>
                  </a:lnTo>
                  <a:lnTo>
                    <a:pt x="105" y="59"/>
                  </a:lnTo>
                  <a:lnTo>
                    <a:pt x="131" y="71"/>
                  </a:lnTo>
                  <a:lnTo>
                    <a:pt x="152" y="8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614" name="Freeform 454"/>
            <p:cNvSpPr>
              <a:spLocks/>
            </p:cNvSpPr>
            <p:nvPr/>
          </p:nvSpPr>
          <p:spPr bwMode="auto">
            <a:xfrm>
              <a:off x="1683" y="4435"/>
              <a:ext cx="152" cy="80"/>
            </a:xfrm>
            <a:custGeom>
              <a:avLst/>
              <a:gdLst>
                <a:gd name="T0" fmla="*/ 0 w 152"/>
                <a:gd name="T1" fmla="*/ 0 h 80"/>
                <a:gd name="T2" fmla="*/ 2 w 152"/>
                <a:gd name="T3" fmla="*/ 0 h 80"/>
                <a:gd name="T4" fmla="*/ 3 w 152"/>
                <a:gd name="T5" fmla="*/ 2 h 80"/>
                <a:gd name="T6" fmla="*/ 16 w 152"/>
                <a:gd name="T7" fmla="*/ 9 h 80"/>
                <a:gd name="T8" fmla="*/ 34 w 152"/>
                <a:gd name="T9" fmla="*/ 20 h 80"/>
                <a:gd name="T10" fmla="*/ 54 w 152"/>
                <a:gd name="T11" fmla="*/ 32 h 80"/>
                <a:gd name="T12" fmla="*/ 80 w 152"/>
                <a:gd name="T13" fmla="*/ 45 h 80"/>
                <a:gd name="T14" fmla="*/ 105 w 152"/>
                <a:gd name="T15" fmla="*/ 59 h 80"/>
                <a:gd name="T16" fmla="*/ 131 w 152"/>
                <a:gd name="T17" fmla="*/ 71 h 80"/>
                <a:gd name="T18" fmla="*/ 152 w 152"/>
                <a:gd name="T19" fmla="*/ 8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2" h="80">
                  <a:moveTo>
                    <a:pt x="0" y="0"/>
                  </a:moveTo>
                  <a:lnTo>
                    <a:pt x="2" y="0"/>
                  </a:lnTo>
                  <a:lnTo>
                    <a:pt x="3" y="2"/>
                  </a:lnTo>
                  <a:lnTo>
                    <a:pt x="16" y="9"/>
                  </a:lnTo>
                  <a:lnTo>
                    <a:pt x="34" y="20"/>
                  </a:lnTo>
                  <a:lnTo>
                    <a:pt x="54" y="32"/>
                  </a:lnTo>
                  <a:lnTo>
                    <a:pt x="80" y="45"/>
                  </a:lnTo>
                  <a:lnTo>
                    <a:pt x="105" y="59"/>
                  </a:lnTo>
                  <a:lnTo>
                    <a:pt x="131" y="71"/>
                  </a:lnTo>
                  <a:lnTo>
                    <a:pt x="152" y="80"/>
                  </a:lnTo>
                </a:path>
              </a:pathLst>
            </a:custGeom>
            <a:noFill/>
            <a:ln w="254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15" name="Freeform 455"/>
            <p:cNvSpPr>
              <a:spLocks/>
            </p:cNvSpPr>
            <p:nvPr/>
          </p:nvSpPr>
          <p:spPr bwMode="auto">
            <a:xfrm>
              <a:off x="1805" y="4345"/>
              <a:ext cx="14" cy="21"/>
            </a:xfrm>
            <a:custGeom>
              <a:avLst/>
              <a:gdLst>
                <a:gd name="T0" fmla="*/ 14 w 14"/>
                <a:gd name="T1" fmla="*/ 0 h 21"/>
                <a:gd name="T2" fmla="*/ 12 w 14"/>
                <a:gd name="T3" fmla="*/ 2 h 21"/>
                <a:gd name="T4" fmla="*/ 7 w 14"/>
                <a:gd name="T5" fmla="*/ 6 h 21"/>
                <a:gd name="T6" fmla="*/ 1 w 14"/>
                <a:gd name="T7" fmla="*/ 12 h 21"/>
                <a:gd name="T8" fmla="*/ 0 w 14"/>
                <a:gd name="T9" fmla="*/ 21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21">
                  <a:moveTo>
                    <a:pt x="14" y="0"/>
                  </a:moveTo>
                  <a:lnTo>
                    <a:pt x="12" y="2"/>
                  </a:lnTo>
                  <a:lnTo>
                    <a:pt x="7" y="6"/>
                  </a:lnTo>
                  <a:lnTo>
                    <a:pt x="1" y="12"/>
                  </a:lnTo>
                  <a:lnTo>
                    <a:pt x="0" y="21"/>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16" name="Freeform 456"/>
            <p:cNvSpPr>
              <a:spLocks/>
            </p:cNvSpPr>
            <p:nvPr/>
          </p:nvSpPr>
          <p:spPr bwMode="auto">
            <a:xfrm>
              <a:off x="1692" y="4271"/>
              <a:ext cx="116" cy="79"/>
            </a:xfrm>
            <a:custGeom>
              <a:avLst/>
              <a:gdLst>
                <a:gd name="T0" fmla="*/ 7 w 116"/>
                <a:gd name="T1" fmla="*/ 0 h 79"/>
                <a:gd name="T2" fmla="*/ 9 w 116"/>
                <a:gd name="T3" fmla="*/ 2 h 79"/>
                <a:gd name="T4" fmla="*/ 18 w 116"/>
                <a:gd name="T5" fmla="*/ 3 h 79"/>
                <a:gd name="T6" fmla="*/ 29 w 116"/>
                <a:gd name="T7" fmla="*/ 6 h 79"/>
                <a:gd name="T8" fmla="*/ 45 w 116"/>
                <a:gd name="T9" fmla="*/ 11 h 79"/>
                <a:gd name="T10" fmla="*/ 80 w 116"/>
                <a:gd name="T11" fmla="*/ 23 h 79"/>
                <a:gd name="T12" fmla="*/ 116 w 116"/>
                <a:gd name="T13" fmla="*/ 41 h 79"/>
                <a:gd name="T14" fmla="*/ 114 w 116"/>
                <a:gd name="T15" fmla="*/ 43 h 79"/>
                <a:gd name="T16" fmla="*/ 113 w 116"/>
                <a:gd name="T17" fmla="*/ 46 h 79"/>
                <a:gd name="T18" fmla="*/ 103 w 116"/>
                <a:gd name="T19" fmla="*/ 56 h 79"/>
                <a:gd name="T20" fmla="*/ 93 w 116"/>
                <a:gd name="T21" fmla="*/ 70 h 79"/>
                <a:gd name="T22" fmla="*/ 87 w 116"/>
                <a:gd name="T23" fmla="*/ 74 h 79"/>
                <a:gd name="T24" fmla="*/ 83 w 116"/>
                <a:gd name="T25" fmla="*/ 79 h 79"/>
                <a:gd name="T26" fmla="*/ 80 w 116"/>
                <a:gd name="T27" fmla="*/ 76 h 79"/>
                <a:gd name="T28" fmla="*/ 73 w 116"/>
                <a:gd name="T29" fmla="*/ 70 h 79"/>
                <a:gd name="T30" fmla="*/ 60 w 116"/>
                <a:gd name="T31" fmla="*/ 61 h 79"/>
                <a:gd name="T32" fmla="*/ 45 w 116"/>
                <a:gd name="T33" fmla="*/ 50 h 79"/>
                <a:gd name="T34" fmla="*/ 31 w 116"/>
                <a:gd name="T35" fmla="*/ 38 h 79"/>
                <a:gd name="T36" fmla="*/ 18 w 116"/>
                <a:gd name="T37" fmla="*/ 28 h 79"/>
                <a:gd name="T38" fmla="*/ 5 w 116"/>
                <a:gd name="T39" fmla="*/ 17 h 79"/>
                <a:gd name="T40" fmla="*/ 0 w 116"/>
                <a:gd name="T41" fmla="*/ 9 h 79"/>
                <a:gd name="T42" fmla="*/ 7 w 116"/>
                <a:gd name="T43" fmla="*/ 0 h 7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6" h="79">
                  <a:moveTo>
                    <a:pt x="7" y="0"/>
                  </a:moveTo>
                  <a:lnTo>
                    <a:pt x="9" y="2"/>
                  </a:lnTo>
                  <a:lnTo>
                    <a:pt x="18" y="3"/>
                  </a:lnTo>
                  <a:lnTo>
                    <a:pt x="29" y="6"/>
                  </a:lnTo>
                  <a:lnTo>
                    <a:pt x="45" y="11"/>
                  </a:lnTo>
                  <a:lnTo>
                    <a:pt x="80" y="23"/>
                  </a:lnTo>
                  <a:lnTo>
                    <a:pt x="116" y="41"/>
                  </a:lnTo>
                  <a:lnTo>
                    <a:pt x="114" y="43"/>
                  </a:lnTo>
                  <a:lnTo>
                    <a:pt x="113" y="46"/>
                  </a:lnTo>
                  <a:lnTo>
                    <a:pt x="103" y="56"/>
                  </a:lnTo>
                  <a:lnTo>
                    <a:pt x="93" y="70"/>
                  </a:lnTo>
                  <a:lnTo>
                    <a:pt x="87" y="74"/>
                  </a:lnTo>
                  <a:lnTo>
                    <a:pt x="83" y="79"/>
                  </a:lnTo>
                  <a:lnTo>
                    <a:pt x="80" y="76"/>
                  </a:lnTo>
                  <a:lnTo>
                    <a:pt x="73" y="70"/>
                  </a:lnTo>
                  <a:lnTo>
                    <a:pt x="60" y="61"/>
                  </a:lnTo>
                  <a:lnTo>
                    <a:pt x="45" y="50"/>
                  </a:lnTo>
                  <a:lnTo>
                    <a:pt x="31" y="38"/>
                  </a:lnTo>
                  <a:lnTo>
                    <a:pt x="18" y="28"/>
                  </a:lnTo>
                  <a:lnTo>
                    <a:pt x="5" y="17"/>
                  </a:lnTo>
                  <a:lnTo>
                    <a:pt x="0" y="9"/>
                  </a:lnTo>
                  <a:lnTo>
                    <a:pt x="7" y="0"/>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617" name="Freeform 457"/>
            <p:cNvSpPr>
              <a:spLocks/>
            </p:cNvSpPr>
            <p:nvPr/>
          </p:nvSpPr>
          <p:spPr bwMode="auto">
            <a:xfrm>
              <a:off x="1875" y="4165"/>
              <a:ext cx="19" cy="16"/>
            </a:xfrm>
            <a:custGeom>
              <a:avLst/>
              <a:gdLst>
                <a:gd name="T0" fmla="*/ 19 w 19"/>
                <a:gd name="T1" fmla="*/ 9 h 16"/>
                <a:gd name="T2" fmla="*/ 15 w 19"/>
                <a:gd name="T3" fmla="*/ 15 h 16"/>
                <a:gd name="T4" fmla="*/ 9 w 19"/>
                <a:gd name="T5" fmla="*/ 16 h 16"/>
                <a:gd name="T6" fmla="*/ 2 w 19"/>
                <a:gd name="T7" fmla="*/ 15 h 16"/>
                <a:gd name="T8" fmla="*/ 0 w 19"/>
                <a:gd name="T9" fmla="*/ 9 h 16"/>
                <a:gd name="T10" fmla="*/ 2 w 19"/>
                <a:gd name="T11" fmla="*/ 3 h 16"/>
                <a:gd name="T12" fmla="*/ 9 w 19"/>
                <a:gd name="T13" fmla="*/ 0 h 16"/>
                <a:gd name="T14" fmla="*/ 15 w 19"/>
                <a:gd name="T15" fmla="*/ 3 h 16"/>
                <a:gd name="T16" fmla="*/ 19 w 19"/>
                <a:gd name="T17" fmla="*/ 9 h 16"/>
                <a:gd name="T18" fmla="*/ 19 w 19"/>
                <a:gd name="T19" fmla="*/ 9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16">
                  <a:moveTo>
                    <a:pt x="19" y="9"/>
                  </a:moveTo>
                  <a:lnTo>
                    <a:pt x="15" y="15"/>
                  </a:lnTo>
                  <a:lnTo>
                    <a:pt x="9" y="16"/>
                  </a:lnTo>
                  <a:lnTo>
                    <a:pt x="2" y="15"/>
                  </a:lnTo>
                  <a:lnTo>
                    <a:pt x="0" y="9"/>
                  </a:lnTo>
                  <a:lnTo>
                    <a:pt x="2" y="3"/>
                  </a:lnTo>
                  <a:lnTo>
                    <a:pt x="9" y="0"/>
                  </a:lnTo>
                  <a:lnTo>
                    <a:pt x="15" y="3"/>
                  </a:lnTo>
                  <a:lnTo>
                    <a:pt x="19"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618" name="Freeform 458"/>
            <p:cNvSpPr>
              <a:spLocks/>
            </p:cNvSpPr>
            <p:nvPr/>
          </p:nvSpPr>
          <p:spPr bwMode="auto">
            <a:xfrm>
              <a:off x="1755" y="4371"/>
              <a:ext cx="106" cy="72"/>
            </a:xfrm>
            <a:custGeom>
              <a:avLst/>
              <a:gdLst>
                <a:gd name="T0" fmla="*/ 0 w 106"/>
                <a:gd name="T1" fmla="*/ 0 h 72"/>
                <a:gd name="T2" fmla="*/ 4 w 106"/>
                <a:gd name="T3" fmla="*/ 3 h 72"/>
                <a:gd name="T4" fmla="*/ 13 w 106"/>
                <a:gd name="T5" fmla="*/ 9 h 72"/>
                <a:gd name="T6" fmla="*/ 26 w 106"/>
                <a:gd name="T7" fmla="*/ 19 h 72"/>
                <a:gd name="T8" fmla="*/ 40 w 106"/>
                <a:gd name="T9" fmla="*/ 31 h 72"/>
                <a:gd name="T10" fmla="*/ 59 w 106"/>
                <a:gd name="T11" fmla="*/ 43 h 72"/>
                <a:gd name="T12" fmla="*/ 75 w 106"/>
                <a:gd name="T13" fmla="*/ 55 h 72"/>
                <a:gd name="T14" fmla="*/ 91 w 106"/>
                <a:gd name="T15" fmla="*/ 66 h 72"/>
                <a:gd name="T16" fmla="*/ 106 w 106"/>
                <a:gd name="T17" fmla="*/ 72 h 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6" h="72">
                  <a:moveTo>
                    <a:pt x="0" y="0"/>
                  </a:moveTo>
                  <a:lnTo>
                    <a:pt x="4" y="3"/>
                  </a:lnTo>
                  <a:lnTo>
                    <a:pt x="13" y="9"/>
                  </a:lnTo>
                  <a:lnTo>
                    <a:pt x="26" y="19"/>
                  </a:lnTo>
                  <a:lnTo>
                    <a:pt x="40" y="31"/>
                  </a:lnTo>
                  <a:lnTo>
                    <a:pt x="59" y="43"/>
                  </a:lnTo>
                  <a:lnTo>
                    <a:pt x="75" y="55"/>
                  </a:lnTo>
                  <a:lnTo>
                    <a:pt x="91" y="66"/>
                  </a:lnTo>
                  <a:lnTo>
                    <a:pt x="106" y="72"/>
                  </a:lnTo>
                </a:path>
              </a:pathLst>
            </a:custGeom>
            <a:noFill/>
            <a:ln w="254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19" name="Line 459"/>
            <p:cNvSpPr>
              <a:spLocks noChangeShapeType="1"/>
            </p:cNvSpPr>
            <p:nvPr/>
          </p:nvSpPr>
          <p:spPr bwMode="auto">
            <a:xfrm>
              <a:off x="1741" y="4703"/>
              <a:ext cx="9" cy="9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5620" name="Freeform 460"/>
            <p:cNvSpPr>
              <a:spLocks/>
            </p:cNvSpPr>
            <p:nvPr/>
          </p:nvSpPr>
          <p:spPr bwMode="auto">
            <a:xfrm>
              <a:off x="2121" y="4538"/>
              <a:ext cx="112" cy="157"/>
            </a:xfrm>
            <a:custGeom>
              <a:avLst/>
              <a:gdLst>
                <a:gd name="T0" fmla="*/ 14 w 112"/>
                <a:gd name="T1" fmla="*/ 120 h 157"/>
                <a:gd name="T2" fmla="*/ 14 w 112"/>
                <a:gd name="T3" fmla="*/ 118 h 157"/>
                <a:gd name="T4" fmla="*/ 16 w 112"/>
                <a:gd name="T5" fmla="*/ 117 h 157"/>
                <a:gd name="T6" fmla="*/ 20 w 112"/>
                <a:gd name="T7" fmla="*/ 108 h 157"/>
                <a:gd name="T8" fmla="*/ 23 w 112"/>
                <a:gd name="T9" fmla="*/ 99 h 157"/>
                <a:gd name="T10" fmla="*/ 25 w 112"/>
                <a:gd name="T11" fmla="*/ 91 h 157"/>
                <a:gd name="T12" fmla="*/ 23 w 112"/>
                <a:gd name="T13" fmla="*/ 87 h 157"/>
                <a:gd name="T14" fmla="*/ 20 w 112"/>
                <a:gd name="T15" fmla="*/ 79 h 157"/>
                <a:gd name="T16" fmla="*/ 14 w 112"/>
                <a:gd name="T17" fmla="*/ 72 h 157"/>
                <a:gd name="T18" fmla="*/ 7 w 112"/>
                <a:gd name="T19" fmla="*/ 61 h 157"/>
                <a:gd name="T20" fmla="*/ 3 w 112"/>
                <a:gd name="T21" fmla="*/ 52 h 157"/>
                <a:gd name="T22" fmla="*/ 0 w 112"/>
                <a:gd name="T23" fmla="*/ 42 h 157"/>
                <a:gd name="T24" fmla="*/ 0 w 112"/>
                <a:gd name="T25" fmla="*/ 33 h 157"/>
                <a:gd name="T26" fmla="*/ 5 w 112"/>
                <a:gd name="T27" fmla="*/ 27 h 157"/>
                <a:gd name="T28" fmla="*/ 11 w 112"/>
                <a:gd name="T29" fmla="*/ 25 h 157"/>
                <a:gd name="T30" fmla="*/ 14 w 112"/>
                <a:gd name="T31" fmla="*/ 27 h 157"/>
                <a:gd name="T32" fmla="*/ 21 w 112"/>
                <a:gd name="T33" fmla="*/ 33 h 157"/>
                <a:gd name="T34" fmla="*/ 29 w 112"/>
                <a:gd name="T35" fmla="*/ 40 h 157"/>
                <a:gd name="T36" fmla="*/ 34 w 112"/>
                <a:gd name="T37" fmla="*/ 43 h 157"/>
                <a:gd name="T38" fmla="*/ 40 w 112"/>
                <a:gd name="T39" fmla="*/ 45 h 157"/>
                <a:gd name="T40" fmla="*/ 47 w 112"/>
                <a:gd name="T41" fmla="*/ 42 h 157"/>
                <a:gd name="T42" fmla="*/ 54 w 112"/>
                <a:gd name="T43" fmla="*/ 36 h 157"/>
                <a:gd name="T44" fmla="*/ 60 w 112"/>
                <a:gd name="T45" fmla="*/ 28 h 157"/>
                <a:gd name="T46" fmla="*/ 65 w 112"/>
                <a:gd name="T47" fmla="*/ 19 h 157"/>
                <a:gd name="T48" fmla="*/ 72 w 112"/>
                <a:gd name="T49" fmla="*/ 10 h 157"/>
                <a:gd name="T50" fmla="*/ 78 w 112"/>
                <a:gd name="T51" fmla="*/ 3 h 157"/>
                <a:gd name="T52" fmla="*/ 81 w 112"/>
                <a:gd name="T53" fmla="*/ 0 h 157"/>
                <a:gd name="T54" fmla="*/ 87 w 112"/>
                <a:gd name="T55" fmla="*/ 1 h 157"/>
                <a:gd name="T56" fmla="*/ 91 w 112"/>
                <a:gd name="T57" fmla="*/ 6 h 157"/>
                <a:gd name="T58" fmla="*/ 91 w 112"/>
                <a:gd name="T59" fmla="*/ 10 h 157"/>
                <a:gd name="T60" fmla="*/ 89 w 112"/>
                <a:gd name="T61" fmla="*/ 24 h 157"/>
                <a:gd name="T62" fmla="*/ 83 w 112"/>
                <a:gd name="T63" fmla="*/ 36 h 157"/>
                <a:gd name="T64" fmla="*/ 83 w 112"/>
                <a:gd name="T65" fmla="*/ 40 h 157"/>
                <a:gd name="T66" fmla="*/ 87 w 112"/>
                <a:gd name="T67" fmla="*/ 45 h 157"/>
                <a:gd name="T68" fmla="*/ 89 w 112"/>
                <a:gd name="T69" fmla="*/ 45 h 157"/>
                <a:gd name="T70" fmla="*/ 94 w 112"/>
                <a:gd name="T71" fmla="*/ 46 h 157"/>
                <a:gd name="T72" fmla="*/ 100 w 112"/>
                <a:gd name="T73" fmla="*/ 51 h 157"/>
                <a:gd name="T74" fmla="*/ 101 w 112"/>
                <a:gd name="T75" fmla="*/ 58 h 157"/>
                <a:gd name="T76" fmla="*/ 105 w 112"/>
                <a:gd name="T77" fmla="*/ 58 h 157"/>
                <a:gd name="T78" fmla="*/ 109 w 112"/>
                <a:gd name="T79" fmla="*/ 63 h 157"/>
                <a:gd name="T80" fmla="*/ 112 w 112"/>
                <a:gd name="T81" fmla="*/ 69 h 157"/>
                <a:gd name="T82" fmla="*/ 112 w 112"/>
                <a:gd name="T83" fmla="*/ 79 h 157"/>
                <a:gd name="T84" fmla="*/ 109 w 112"/>
                <a:gd name="T85" fmla="*/ 85 h 157"/>
                <a:gd name="T86" fmla="*/ 105 w 112"/>
                <a:gd name="T87" fmla="*/ 96 h 157"/>
                <a:gd name="T88" fmla="*/ 100 w 112"/>
                <a:gd name="T89" fmla="*/ 108 h 157"/>
                <a:gd name="T90" fmla="*/ 92 w 112"/>
                <a:gd name="T91" fmla="*/ 120 h 157"/>
                <a:gd name="T92" fmla="*/ 85 w 112"/>
                <a:gd name="T93" fmla="*/ 132 h 157"/>
                <a:gd name="T94" fmla="*/ 78 w 112"/>
                <a:gd name="T95" fmla="*/ 142 h 157"/>
                <a:gd name="T96" fmla="*/ 69 w 112"/>
                <a:gd name="T97" fmla="*/ 151 h 157"/>
                <a:gd name="T98" fmla="*/ 60 w 112"/>
                <a:gd name="T99" fmla="*/ 157 h 157"/>
                <a:gd name="T100" fmla="*/ 14 w 112"/>
                <a:gd name="T101" fmla="*/ 120 h 15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12" h="157">
                  <a:moveTo>
                    <a:pt x="14" y="120"/>
                  </a:moveTo>
                  <a:lnTo>
                    <a:pt x="14" y="118"/>
                  </a:lnTo>
                  <a:lnTo>
                    <a:pt x="16" y="117"/>
                  </a:lnTo>
                  <a:lnTo>
                    <a:pt x="20" y="108"/>
                  </a:lnTo>
                  <a:lnTo>
                    <a:pt x="23" y="99"/>
                  </a:lnTo>
                  <a:lnTo>
                    <a:pt x="25" y="91"/>
                  </a:lnTo>
                  <a:lnTo>
                    <a:pt x="23" y="87"/>
                  </a:lnTo>
                  <a:lnTo>
                    <a:pt x="20" y="79"/>
                  </a:lnTo>
                  <a:lnTo>
                    <a:pt x="14" y="72"/>
                  </a:lnTo>
                  <a:lnTo>
                    <a:pt x="7" y="61"/>
                  </a:lnTo>
                  <a:lnTo>
                    <a:pt x="3" y="52"/>
                  </a:lnTo>
                  <a:lnTo>
                    <a:pt x="0" y="42"/>
                  </a:lnTo>
                  <a:lnTo>
                    <a:pt x="0" y="33"/>
                  </a:lnTo>
                  <a:lnTo>
                    <a:pt x="5" y="27"/>
                  </a:lnTo>
                  <a:lnTo>
                    <a:pt x="11" y="25"/>
                  </a:lnTo>
                  <a:lnTo>
                    <a:pt x="14" y="27"/>
                  </a:lnTo>
                  <a:lnTo>
                    <a:pt x="21" y="33"/>
                  </a:lnTo>
                  <a:lnTo>
                    <a:pt x="29" y="40"/>
                  </a:lnTo>
                  <a:lnTo>
                    <a:pt x="34" y="43"/>
                  </a:lnTo>
                  <a:lnTo>
                    <a:pt x="40" y="45"/>
                  </a:lnTo>
                  <a:lnTo>
                    <a:pt x="47" y="42"/>
                  </a:lnTo>
                  <a:lnTo>
                    <a:pt x="54" y="36"/>
                  </a:lnTo>
                  <a:lnTo>
                    <a:pt x="60" y="28"/>
                  </a:lnTo>
                  <a:lnTo>
                    <a:pt x="65" y="19"/>
                  </a:lnTo>
                  <a:lnTo>
                    <a:pt x="72" y="10"/>
                  </a:lnTo>
                  <a:lnTo>
                    <a:pt x="78" y="3"/>
                  </a:lnTo>
                  <a:lnTo>
                    <a:pt x="81" y="0"/>
                  </a:lnTo>
                  <a:lnTo>
                    <a:pt x="87" y="1"/>
                  </a:lnTo>
                  <a:lnTo>
                    <a:pt x="91" y="6"/>
                  </a:lnTo>
                  <a:lnTo>
                    <a:pt x="91" y="10"/>
                  </a:lnTo>
                  <a:lnTo>
                    <a:pt x="89" y="24"/>
                  </a:lnTo>
                  <a:lnTo>
                    <a:pt x="83" y="36"/>
                  </a:lnTo>
                  <a:lnTo>
                    <a:pt x="83" y="40"/>
                  </a:lnTo>
                  <a:lnTo>
                    <a:pt x="87" y="45"/>
                  </a:lnTo>
                  <a:lnTo>
                    <a:pt x="89" y="45"/>
                  </a:lnTo>
                  <a:lnTo>
                    <a:pt x="94" y="46"/>
                  </a:lnTo>
                  <a:lnTo>
                    <a:pt x="100" y="51"/>
                  </a:lnTo>
                  <a:lnTo>
                    <a:pt x="101" y="58"/>
                  </a:lnTo>
                  <a:lnTo>
                    <a:pt x="105" y="58"/>
                  </a:lnTo>
                  <a:lnTo>
                    <a:pt x="109" y="63"/>
                  </a:lnTo>
                  <a:lnTo>
                    <a:pt x="112" y="69"/>
                  </a:lnTo>
                  <a:lnTo>
                    <a:pt x="112" y="79"/>
                  </a:lnTo>
                  <a:lnTo>
                    <a:pt x="109" y="85"/>
                  </a:lnTo>
                  <a:lnTo>
                    <a:pt x="105" y="96"/>
                  </a:lnTo>
                  <a:lnTo>
                    <a:pt x="100" y="108"/>
                  </a:lnTo>
                  <a:lnTo>
                    <a:pt x="92" y="120"/>
                  </a:lnTo>
                  <a:lnTo>
                    <a:pt x="85" y="132"/>
                  </a:lnTo>
                  <a:lnTo>
                    <a:pt x="78" y="142"/>
                  </a:lnTo>
                  <a:lnTo>
                    <a:pt x="69" y="151"/>
                  </a:lnTo>
                  <a:lnTo>
                    <a:pt x="60" y="157"/>
                  </a:lnTo>
                  <a:lnTo>
                    <a:pt x="14" y="120"/>
                  </a:lnTo>
                  <a:close/>
                </a:path>
              </a:pathLst>
            </a:custGeom>
            <a:solidFill>
              <a:srgbClr val="FFE6BE"/>
            </a:solidFill>
            <a:ln w="20638">
              <a:solidFill>
                <a:srgbClr val="000000"/>
              </a:solidFill>
              <a:prstDash val="solid"/>
              <a:round/>
              <a:headEnd/>
              <a:tailEnd/>
            </a:ln>
          </p:spPr>
          <p:txBody>
            <a:bodyPr/>
            <a:lstStyle/>
            <a:p>
              <a:endParaRPr lang="ja-JP" altLang="en-US"/>
            </a:p>
          </p:txBody>
        </p:sp>
        <p:sp>
          <p:nvSpPr>
            <p:cNvPr id="15621" name="Freeform 461"/>
            <p:cNvSpPr>
              <a:spLocks/>
            </p:cNvSpPr>
            <p:nvPr/>
          </p:nvSpPr>
          <p:spPr bwMode="auto">
            <a:xfrm>
              <a:off x="1917" y="4353"/>
              <a:ext cx="215" cy="264"/>
            </a:xfrm>
            <a:custGeom>
              <a:avLst/>
              <a:gdLst>
                <a:gd name="T0" fmla="*/ 80 w 215"/>
                <a:gd name="T1" fmla="*/ 0 h 264"/>
                <a:gd name="T2" fmla="*/ 82 w 215"/>
                <a:gd name="T3" fmla="*/ 0 h 264"/>
                <a:gd name="T4" fmla="*/ 91 w 215"/>
                <a:gd name="T5" fmla="*/ 0 h 264"/>
                <a:gd name="T6" fmla="*/ 102 w 215"/>
                <a:gd name="T7" fmla="*/ 0 h 264"/>
                <a:gd name="T8" fmla="*/ 115 w 215"/>
                <a:gd name="T9" fmla="*/ 3 h 264"/>
                <a:gd name="T10" fmla="*/ 131 w 215"/>
                <a:gd name="T11" fmla="*/ 6 h 264"/>
                <a:gd name="T12" fmla="*/ 146 w 215"/>
                <a:gd name="T13" fmla="*/ 10 h 264"/>
                <a:gd name="T14" fmla="*/ 160 w 215"/>
                <a:gd name="T15" fmla="*/ 19 h 264"/>
                <a:gd name="T16" fmla="*/ 169 w 215"/>
                <a:gd name="T17" fmla="*/ 28 h 264"/>
                <a:gd name="T18" fmla="*/ 176 w 215"/>
                <a:gd name="T19" fmla="*/ 40 h 264"/>
                <a:gd name="T20" fmla="*/ 182 w 215"/>
                <a:gd name="T21" fmla="*/ 51 h 264"/>
                <a:gd name="T22" fmla="*/ 184 w 215"/>
                <a:gd name="T23" fmla="*/ 61 h 264"/>
                <a:gd name="T24" fmla="*/ 184 w 215"/>
                <a:gd name="T25" fmla="*/ 69 h 264"/>
                <a:gd name="T26" fmla="*/ 184 w 215"/>
                <a:gd name="T27" fmla="*/ 84 h 264"/>
                <a:gd name="T28" fmla="*/ 186 w 215"/>
                <a:gd name="T29" fmla="*/ 90 h 264"/>
                <a:gd name="T30" fmla="*/ 187 w 215"/>
                <a:gd name="T31" fmla="*/ 93 h 264"/>
                <a:gd name="T32" fmla="*/ 195 w 215"/>
                <a:gd name="T33" fmla="*/ 97 h 264"/>
                <a:gd name="T34" fmla="*/ 204 w 215"/>
                <a:gd name="T35" fmla="*/ 100 h 264"/>
                <a:gd name="T36" fmla="*/ 211 w 215"/>
                <a:gd name="T37" fmla="*/ 103 h 264"/>
                <a:gd name="T38" fmla="*/ 215 w 215"/>
                <a:gd name="T39" fmla="*/ 108 h 264"/>
                <a:gd name="T40" fmla="*/ 213 w 215"/>
                <a:gd name="T41" fmla="*/ 111 h 264"/>
                <a:gd name="T42" fmla="*/ 211 w 215"/>
                <a:gd name="T43" fmla="*/ 114 h 264"/>
                <a:gd name="T44" fmla="*/ 202 w 215"/>
                <a:gd name="T45" fmla="*/ 120 h 264"/>
                <a:gd name="T46" fmla="*/ 195 w 215"/>
                <a:gd name="T47" fmla="*/ 126 h 264"/>
                <a:gd name="T48" fmla="*/ 191 w 215"/>
                <a:gd name="T49" fmla="*/ 130 h 264"/>
                <a:gd name="T50" fmla="*/ 191 w 215"/>
                <a:gd name="T51" fmla="*/ 135 h 264"/>
                <a:gd name="T52" fmla="*/ 189 w 215"/>
                <a:gd name="T53" fmla="*/ 145 h 264"/>
                <a:gd name="T54" fmla="*/ 187 w 215"/>
                <a:gd name="T55" fmla="*/ 161 h 264"/>
                <a:gd name="T56" fmla="*/ 182 w 215"/>
                <a:gd name="T57" fmla="*/ 176 h 264"/>
                <a:gd name="T58" fmla="*/ 169 w 215"/>
                <a:gd name="T59" fmla="*/ 189 h 264"/>
                <a:gd name="T60" fmla="*/ 162 w 215"/>
                <a:gd name="T61" fmla="*/ 194 h 264"/>
                <a:gd name="T62" fmla="*/ 155 w 215"/>
                <a:gd name="T63" fmla="*/ 198 h 264"/>
                <a:gd name="T64" fmla="*/ 138 w 215"/>
                <a:gd name="T65" fmla="*/ 201 h 264"/>
                <a:gd name="T66" fmla="*/ 126 w 215"/>
                <a:gd name="T67" fmla="*/ 203 h 264"/>
                <a:gd name="T68" fmla="*/ 116 w 215"/>
                <a:gd name="T69" fmla="*/ 206 h 264"/>
                <a:gd name="T70" fmla="*/ 113 w 215"/>
                <a:gd name="T71" fmla="*/ 210 h 264"/>
                <a:gd name="T72" fmla="*/ 109 w 215"/>
                <a:gd name="T73" fmla="*/ 218 h 264"/>
                <a:gd name="T74" fmla="*/ 104 w 215"/>
                <a:gd name="T75" fmla="*/ 227 h 264"/>
                <a:gd name="T76" fmla="*/ 100 w 215"/>
                <a:gd name="T77" fmla="*/ 237 h 264"/>
                <a:gd name="T78" fmla="*/ 95 w 215"/>
                <a:gd name="T79" fmla="*/ 248 h 264"/>
                <a:gd name="T80" fmla="*/ 93 w 215"/>
                <a:gd name="T81" fmla="*/ 257 h 264"/>
                <a:gd name="T82" fmla="*/ 89 w 215"/>
                <a:gd name="T83" fmla="*/ 263 h 264"/>
                <a:gd name="T84" fmla="*/ 89 w 215"/>
                <a:gd name="T85" fmla="*/ 264 h 264"/>
                <a:gd name="T86" fmla="*/ 60 w 215"/>
                <a:gd name="T87" fmla="*/ 255 h 264"/>
                <a:gd name="T88" fmla="*/ 38 w 215"/>
                <a:gd name="T89" fmla="*/ 248 h 264"/>
                <a:gd name="T90" fmla="*/ 22 w 215"/>
                <a:gd name="T91" fmla="*/ 243 h 264"/>
                <a:gd name="T92" fmla="*/ 11 w 215"/>
                <a:gd name="T93" fmla="*/ 240 h 264"/>
                <a:gd name="T94" fmla="*/ 6 w 215"/>
                <a:gd name="T95" fmla="*/ 239 h 264"/>
                <a:gd name="T96" fmla="*/ 2 w 215"/>
                <a:gd name="T97" fmla="*/ 237 h 264"/>
                <a:gd name="T98" fmla="*/ 0 w 215"/>
                <a:gd name="T99" fmla="*/ 237 h 264"/>
                <a:gd name="T100" fmla="*/ 80 w 215"/>
                <a:gd name="T101" fmla="*/ 0 h 26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15" h="264">
                  <a:moveTo>
                    <a:pt x="80" y="0"/>
                  </a:moveTo>
                  <a:lnTo>
                    <a:pt x="82" y="0"/>
                  </a:lnTo>
                  <a:lnTo>
                    <a:pt x="91" y="0"/>
                  </a:lnTo>
                  <a:lnTo>
                    <a:pt x="102" y="0"/>
                  </a:lnTo>
                  <a:lnTo>
                    <a:pt x="115" y="3"/>
                  </a:lnTo>
                  <a:lnTo>
                    <a:pt x="131" y="6"/>
                  </a:lnTo>
                  <a:lnTo>
                    <a:pt x="146" y="10"/>
                  </a:lnTo>
                  <a:lnTo>
                    <a:pt x="160" y="19"/>
                  </a:lnTo>
                  <a:lnTo>
                    <a:pt x="169" y="28"/>
                  </a:lnTo>
                  <a:lnTo>
                    <a:pt x="176" y="40"/>
                  </a:lnTo>
                  <a:lnTo>
                    <a:pt x="182" y="51"/>
                  </a:lnTo>
                  <a:lnTo>
                    <a:pt x="184" y="61"/>
                  </a:lnTo>
                  <a:lnTo>
                    <a:pt x="184" y="69"/>
                  </a:lnTo>
                  <a:lnTo>
                    <a:pt x="184" y="84"/>
                  </a:lnTo>
                  <a:lnTo>
                    <a:pt x="186" y="90"/>
                  </a:lnTo>
                  <a:lnTo>
                    <a:pt x="187" y="93"/>
                  </a:lnTo>
                  <a:lnTo>
                    <a:pt x="195" y="97"/>
                  </a:lnTo>
                  <a:lnTo>
                    <a:pt x="204" y="100"/>
                  </a:lnTo>
                  <a:lnTo>
                    <a:pt x="211" y="103"/>
                  </a:lnTo>
                  <a:lnTo>
                    <a:pt x="215" y="108"/>
                  </a:lnTo>
                  <a:lnTo>
                    <a:pt x="213" y="111"/>
                  </a:lnTo>
                  <a:lnTo>
                    <a:pt x="211" y="114"/>
                  </a:lnTo>
                  <a:lnTo>
                    <a:pt x="202" y="120"/>
                  </a:lnTo>
                  <a:lnTo>
                    <a:pt x="195" y="126"/>
                  </a:lnTo>
                  <a:lnTo>
                    <a:pt x="191" y="130"/>
                  </a:lnTo>
                  <a:lnTo>
                    <a:pt x="191" y="135"/>
                  </a:lnTo>
                  <a:lnTo>
                    <a:pt x="189" y="145"/>
                  </a:lnTo>
                  <a:lnTo>
                    <a:pt x="187" y="161"/>
                  </a:lnTo>
                  <a:lnTo>
                    <a:pt x="182" y="176"/>
                  </a:lnTo>
                  <a:lnTo>
                    <a:pt x="169" y="189"/>
                  </a:lnTo>
                  <a:lnTo>
                    <a:pt x="162" y="194"/>
                  </a:lnTo>
                  <a:lnTo>
                    <a:pt x="155" y="198"/>
                  </a:lnTo>
                  <a:lnTo>
                    <a:pt x="138" y="201"/>
                  </a:lnTo>
                  <a:lnTo>
                    <a:pt x="126" y="203"/>
                  </a:lnTo>
                  <a:lnTo>
                    <a:pt x="116" y="206"/>
                  </a:lnTo>
                  <a:lnTo>
                    <a:pt x="113" y="210"/>
                  </a:lnTo>
                  <a:lnTo>
                    <a:pt x="109" y="218"/>
                  </a:lnTo>
                  <a:lnTo>
                    <a:pt x="104" y="227"/>
                  </a:lnTo>
                  <a:lnTo>
                    <a:pt x="100" y="237"/>
                  </a:lnTo>
                  <a:lnTo>
                    <a:pt x="95" y="248"/>
                  </a:lnTo>
                  <a:lnTo>
                    <a:pt x="93" y="257"/>
                  </a:lnTo>
                  <a:lnTo>
                    <a:pt x="89" y="263"/>
                  </a:lnTo>
                  <a:lnTo>
                    <a:pt x="89" y="264"/>
                  </a:lnTo>
                  <a:lnTo>
                    <a:pt x="60" y="255"/>
                  </a:lnTo>
                  <a:lnTo>
                    <a:pt x="38" y="248"/>
                  </a:lnTo>
                  <a:lnTo>
                    <a:pt x="22" y="243"/>
                  </a:lnTo>
                  <a:lnTo>
                    <a:pt x="11" y="240"/>
                  </a:lnTo>
                  <a:lnTo>
                    <a:pt x="6" y="239"/>
                  </a:lnTo>
                  <a:lnTo>
                    <a:pt x="2" y="237"/>
                  </a:lnTo>
                  <a:lnTo>
                    <a:pt x="0" y="237"/>
                  </a:lnTo>
                  <a:lnTo>
                    <a:pt x="80" y="0"/>
                  </a:lnTo>
                  <a:close/>
                </a:path>
              </a:pathLst>
            </a:custGeom>
            <a:solidFill>
              <a:srgbClr val="FFE6BE"/>
            </a:solidFill>
            <a:ln w="25400">
              <a:solidFill>
                <a:srgbClr val="000000"/>
              </a:solidFill>
              <a:prstDash val="solid"/>
              <a:round/>
              <a:headEnd/>
              <a:tailEnd/>
            </a:ln>
          </p:spPr>
          <p:txBody>
            <a:bodyPr/>
            <a:lstStyle/>
            <a:p>
              <a:endParaRPr lang="ja-JP" altLang="en-US"/>
            </a:p>
          </p:txBody>
        </p:sp>
        <p:sp>
          <p:nvSpPr>
            <p:cNvPr id="15622" name="Freeform 462"/>
            <p:cNvSpPr>
              <a:spLocks/>
            </p:cNvSpPr>
            <p:nvPr/>
          </p:nvSpPr>
          <p:spPr bwMode="auto">
            <a:xfrm>
              <a:off x="1926" y="4565"/>
              <a:ext cx="122" cy="61"/>
            </a:xfrm>
            <a:custGeom>
              <a:avLst/>
              <a:gdLst>
                <a:gd name="T0" fmla="*/ 17 w 122"/>
                <a:gd name="T1" fmla="*/ 0 h 61"/>
                <a:gd name="T2" fmla="*/ 20 w 122"/>
                <a:gd name="T3" fmla="*/ 1 h 61"/>
                <a:gd name="T4" fmla="*/ 28 w 122"/>
                <a:gd name="T5" fmla="*/ 3 h 61"/>
                <a:gd name="T6" fmla="*/ 38 w 122"/>
                <a:gd name="T7" fmla="*/ 6 h 61"/>
                <a:gd name="T8" fmla="*/ 51 w 122"/>
                <a:gd name="T9" fmla="*/ 9 h 61"/>
                <a:gd name="T10" fmla="*/ 64 w 122"/>
                <a:gd name="T11" fmla="*/ 12 h 61"/>
                <a:gd name="T12" fmla="*/ 77 w 122"/>
                <a:gd name="T13" fmla="*/ 16 h 61"/>
                <a:gd name="T14" fmla="*/ 86 w 122"/>
                <a:gd name="T15" fmla="*/ 19 h 61"/>
                <a:gd name="T16" fmla="*/ 93 w 122"/>
                <a:gd name="T17" fmla="*/ 22 h 61"/>
                <a:gd name="T18" fmla="*/ 95 w 122"/>
                <a:gd name="T19" fmla="*/ 25 h 61"/>
                <a:gd name="T20" fmla="*/ 104 w 122"/>
                <a:gd name="T21" fmla="*/ 33 h 61"/>
                <a:gd name="T22" fmla="*/ 113 w 122"/>
                <a:gd name="T23" fmla="*/ 45 h 61"/>
                <a:gd name="T24" fmla="*/ 122 w 122"/>
                <a:gd name="T25" fmla="*/ 61 h 61"/>
                <a:gd name="T26" fmla="*/ 100 w 122"/>
                <a:gd name="T27" fmla="*/ 58 h 61"/>
                <a:gd name="T28" fmla="*/ 82 w 122"/>
                <a:gd name="T29" fmla="*/ 54 h 61"/>
                <a:gd name="T30" fmla="*/ 64 w 122"/>
                <a:gd name="T31" fmla="*/ 51 h 61"/>
                <a:gd name="T32" fmla="*/ 51 w 122"/>
                <a:gd name="T33" fmla="*/ 48 h 61"/>
                <a:gd name="T34" fmla="*/ 29 w 122"/>
                <a:gd name="T35" fmla="*/ 43 h 61"/>
                <a:gd name="T36" fmla="*/ 15 w 122"/>
                <a:gd name="T37" fmla="*/ 40 h 61"/>
                <a:gd name="T38" fmla="*/ 6 w 122"/>
                <a:gd name="T39" fmla="*/ 39 h 61"/>
                <a:gd name="T40" fmla="*/ 2 w 122"/>
                <a:gd name="T41" fmla="*/ 37 h 61"/>
                <a:gd name="T42" fmla="*/ 0 w 122"/>
                <a:gd name="T43" fmla="*/ 37 h 61"/>
                <a:gd name="T44" fmla="*/ 0 w 122"/>
                <a:gd name="T45" fmla="*/ 37 h 61"/>
                <a:gd name="T46" fmla="*/ 17 w 122"/>
                <a:gd name="T47" fmla="*/ 0 h 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2" h="61">
                  <a:moveTo>
                    <a:pt x="17" y="0"/>
                  </a:moveTo>
                  <a:lnTo>
                    <a:pt x="20" y="1"/>
                  </a:lnTo>
                  <a:lnTo>
                    <a:pt x="28" y="3"/>
                  </a:lnTo>
                  <a:lnTo>
                    <a:pt x="38" y="6"/>
                  </a:lnTo>
                  <a:lnTo>
                    <a:pt x="51" y="9"/>
                  </a:lnTo>
                  <a:lnTo>
                    <a:pt x="64" y="12"/>
                  </a:lnTo>
                  <a:lnTo>
                    <a:pt x="77" y="16"/>
                  </a:lnTo>
                  <a:lnTo>
                    <a:pt x="86" y="19"/>
                  </a:lnTo>
                  <a:lnTo>
                    <a:pt x="93" y="22"/>
                  </a:lnTo>
                  <a:lnTo>
                    <a:pt x="95" y="25"/>
                  </a:lnTo>
                  <a:lnTo>
                    <a:pt x="104" y="33"/>
                  </a:lnTo>
                  <a:lnTo>
                    <a:pt x="113" y="45"/>
                  </a:lnTo>
                  <a:lnTo>
                    <a:pt x="122" y="61"/>
                  </a:lnTo>
                  <a:lnTo>
                    <a:pt x="100" y="58"/>
                  </a:lnTo>
                  <a:lnTo>
                    <a:pt x="82" y="54"/>
                  </a:lnTo>
                  <a:lnTo>
                    <a:pt x="64" y="51"/>
                  </a:lnTo>
                  <a:lnTo>
                    <a:pt x="51" y="48"/>
                  </a:lnTo>
                  <a:lnTo>
                    <a:pt x="29" y="43"/>
                  </a:lnTo>
                  <a:lnTo>
                    <a:pt x="15" y="40"/>
                  </a:lnTo>
                  <a:lnTo>
                    <a:pt x="6" y="39"/>
                  </a:lnTo>
                  <a:lnTo>
                    <a:pt x="2" y="37"/>
                  </a:lnTo>
                  <a:lnTo>
                    <a:pt x="0" y="37"/>
                  </a:lnTo>
                  <a:lnTo>
                    <a:pt x="17" y="0"/>
                  </a:lnTo>
                  <a:close/>
                </a:path>
              </a:pathLst>
            </a:custGeom>
            <a:solidFill>
              <a:srgbClr val="FFFFFF"/>
            </a:solidFill>
            <a:ln w="25400">
              <a:solidFill>
                <a:srgbClr val="000000"/>
              </a:solidFill>
              <a:prstDash val="solid"/>
              <a:round/>
              <a:headEnd/>
              <a:tailEnd/>
            </a:ln>
          </p:spPr>
          <p:txBody>
            <a:bodyPr/>
            <a:lstStyle/>
            <a:p>
              <a:endParaRPr lang="ja-JP" altLang="en-US"/>
            </a:p>
          </p:txBody>
        </p:sp>
        <p:sp>
          <p:nvSpPr>
            <p:cNvPr id="15623" name="Freeform 463"/>
            <p:cNvSpPr>
              <a:spLocks/>
            </p:cNvSpPr>
            <p:nvPr/>
          </p:nvSpPr>
          <p:spPr bwMode="auto">
            <a:xfrm>
              <a:off x="1846" y="4598"/>
              <a:ext cx="233" cy="204"/>
            </a:xfrm>
            <a:custGeom>
              <a:avLst/>
              <a:gdLst>
                <a:gd name="T0" fmla="*/ 224 w 233"/>
                <a:gd name="T1" fmla="*/ 204 h 204"/>
                <a:gd name="T2" fmla="*/ 224 w 233"/>
                <a:gd name="T3" fmla="*/ 203 h 204"/>
                <a:gd name="T4" fmla="*/ 226 w 233"/>
                <a:gd name="T5" fmla="*/ 198 h 204"/>
                <a:gd name="T6" fmla="*/ 226 w 233"/>
                <a:gd name="T7" fmla="*/ 192 h 204"/>
                <a:gd name="T8" fmla="*/ 227 w 233"/>
                <a:gd name="T9" fmla="*/ 183 h 204"/>
                <a:gd name="T10" fmla="*/ 231 w 233"/>
                <a:gd name="T11" fmla="*/ 162 h 204"/>
                <a:gd name="T12" fmla="*/ 233 w 233"/>
                <a:gd name="T13" fmla="*/ 137 h 204"/>
                <a:gd name="T14" fmla="*/ 233 w 233"/>
                <a:gd name="T15" fmla="*/ 108 h 204"/>
                <a:gd name="T16" fmla="*/ 231 w 233"/>
                <a:gd name="T17" fmla="*/ 81 h 204"/>
                <a:gd name="T18" fmla="*/ 226 w 233"/>
                <a:gd name="T19" fmla="*/ 58 h 204"/>
                <a:gd name="T20" fmla="*/ 220 w 233"/>
                <a:gd name="T21" fmla="*/ 49 h 204"/>
                <a:gd name="T22" fmla="*/ 213 w 233"/>
                <a:gd name="T23" fmla="*/ 42 h 204"/>
                <a:gd name="T24" fmla="*/ 200 w 233"/>
                <a:gd name="T25" fmla="*/ 28 h 204"/>
                <a:gd name="T26" fmla="*/ 186 w 233"/>
                <a:gd name="T27" fmla="*/ 19 h 204"/>
                <a:gd name="T28" fmla="*/ 177 w 233"/>
                <a:gd name="T29" fmla="*/ 16 h 204"/>
                <a:gd name="T30" fmla="*/ 166 w 233"/>
                <a:gd name="T31" fmla="*/ 13 h 204"/>
                <a:gd name="T32" fmla="*/ 151 w 233"/>
                <a:gd name="T33" fmla="*/ 9 h 204"/>
                <a:gd name="T34" fmla="*/ 135 w 233"/>
                <a:gd name="T35" fmla="*/ 6 h 204"/>
                <a:gd name="T36" fmla="*/ 97 w 233"/>
                <a:gd name="T37" fmla="*/ 0 h 204"/>
                <a:gd name="T38" fmla="*/ 78 w 233"/>
                <a:gd name="T39" fmla="*/ 0 h 204"/>
                <a:gd name="T40" fmla="*/ 62 w 233"/>
                <a:gd name="T41" fmla="*/ 0 h 204"/>
                <a:gd name="T42" fmla="*/ 48 w 233"/>
                <a:gd name="T43" fmla="*/ 0 h 204"/>
                <a:gd name="T44" fmla="*/ 35 w 233"/>
                <a:gd name="T45" fmla="*/ 0 h 204"/>
                <a:gd name="T46" fmla="*/ 28 w 233"/>
                <a:gd name="T47" fmla="*/ 1 h 204"/>
                <a:gd name="T48" fmla="*/ 26 w 233"/>
                <a:gd name="T49" fmla="*/ 1 h 204"/>
                <a:gd name="T50" fmla="*/ 13 w 233"/>
                <a:gd name="T51" fmla="*/ 34 h 204"/>
                <a:gd name="T52" fmla="*/ 6 w 233"/>
                <a:gd name="T53" fmla="*/ 70 h 204"/>
                <a:gd name="T54" fmla="*/ 2 w 233"/>
                <a:gd name="T55" fmla="*/ 103 h 204"/>
                <a:gd name="T56" fmla="*/ 0 w 233"/>
                <a:gd name="T57" fmla="*/ 135 h 204"/>
                <a:gd name="T58" fmla="*/ 2 w 233"/>
                <a:gd name="T59" fmla="*/ 164 h 204"/>
                <a:gd name="T60" fmla="*/ 4 w 233"/>
                <a:gd name="T61" fmla="*/ 176 h 204"/>
                <a:gd name="T62" fmla="*/ 4 w 233"/>
                <a:gd name="T63" fmla="*/ 185 h 204"/>
                <a:gd name="T64" fmla="*/ 6 w 233"/>
                <a:gd name="T65" fmla="*/ 194 h 204"/>
                <a:gd name="T66" fmla="*/ 6 w 233"/>
                <a:gd name="T67" fmla="*/ 200 h 204"/>
                <a:gd name="T68" fmla="*/ 8 w 233"/>
                <a:gd name="T69" fmla="*/ 204 h 204"/>
                <a:gd name="T70" fmla="*/ 8 w 233"/>
                <a:gd name="T71" fmla="*/ 204 h 204"/>
                <a:gd name="T72" fmla="*/ 224 w 233"/>
                <a:gd name="T73" fmla="*/ 204 h 2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3" h="204">
                  <a:moveTo>
                    <a:pt x="224" y="204"/>
                  </a:moveTo>
                  <a:lnTo>
                    <a:pt x="224" y="203"/>
                  </a:lnTo>
                  <a:lnTo>
                    <a:pt x="226" y="198"/>
                  </a:lnTo>
                  <a:lnTo>
                    <a:pt x="226" y="192"/>
                  </a:lnTo>
                  <a:lnTo>
                    <a:pt x="227" y="183"/>
                  </a:lnTo>
                  <a:lnTo>
                    <a:pt x="231" y="162"/>
                  </a:lnTo>
                  <a:lnTo>
                    <a:pt x="233" y="137"/>
                  </a:lnTo>
                  <a:lnTo>
                    <a:pt x="233" y="108"/>
                  </a:lnTo>
                  <a:lnTo>
                    <a:pt x="231" y="81"/>
                  </a:lnTo>
                  <a:lnTo>
                    <a:pt x="226" y="58"/>
                  </a:lnTo>
                  <a:lnTo>
                    <a:pt x="220" y="49"/>
                  </a:lnTo>
                  <a:lnTo>
                    <a:pt x="213" y="42"/>
                  </a:lnTo>
                  <a:lnTo>
                    <a:pt x="200" y="28"/>
                  </a:lnTo>
                  <a:lnTo>
                    <a:pt x="186" y="19"/>
                  </a:lnTo>
                  <a:lnTo>
                    <a:pt x="177" y="16"/>
                  </a:lnTo>
                  <a:lnTo>
                    <a:pt x="166" y="13"/>
                  </a:lnTo>
                  <a:lnTo>
                    <a:pt x="151" y="9"/>
                  </a:lnTo>
                  <a:lnTo>
                    <a:pt x="135" y="6"/>
                  </a:lnTo>
                  <a:lnTo>
                    <a:pt x="97" y="0"/>
                  </a:lnTo>
                  <a:lnTo>
                    <a:pt x="78" y="0"/>
                  </a:lnTo>
                  <a:lnTo>
                    <a:pt x="62" y="0"/>
                  </a:lnTo>
                  <a:lnTo>
                    <a:pt x="48" y="0"/>
                  </a:lnTo>
                  <a:lnTo>
                    <a:pt x="35" y="0"/>
                  </a:lnTo>
                  <a:lnTo>
                    <a:pt x="28" y="1"/>
                  </a:lnTo>
                  <a:lnTo>
                    <a:pt x="26" y="1"/>
                  </a:lnTo>
                  <a:lnTo>
                    <a:pt x="13" y="34"/>
                  </a:lnTo>
                  <a:lnTo>
                    <a:pt x="6" y="70"/>
                  </a:lnTo>
                  <a:lnTo>
                    <a:pt x="2" y="103"/>
                  </a:lnTo>
                  <a:lnTo>
                    <a:pt x="0" y="135"/>
                  </a:lnTo>
                  <a:lnTo>
                    <a:pt x="2" y="164"/>
                  </a:lnTo>
                  <a:lnTo>
                    <a:pt x="4" y="176"/>
                  </a:lnTo>
                  <a:lnTo>
                    <a:pt x="4" y="185"/>
                  </a:lnTo>
                  <a:lnTo>
                    <a:pt x="6" y="194"/>
                  </a:lnTo>
                  <a:lnTo>
                    <a:pt x="6" y="200"/>
                  </a:lnTo>
                  <a:lnTo>
                    <a:pt x="8" y="204"/>
                  </a:lnTo>
                  <a:lnTo>
                    <a:pt x="224" y="204"/>
                  </a:lnTo>
                  <a:close/>
                </a:path>
              </a:pathLst>
            </a:custGeom>
            <a:solidFill>
              <a:srgbClr val="409D27"/>
            </a:solidFill>
            <a:ln w="25400">
              <a:solidFill>
                <a:srgbClr val="000000"/>
              </a:solidFill>
              <a:prstDash val="solid"/>
              <a:round/>
              <a:headEnd/>
              <a:tailEnd/>
            </a:ln>
          </p:spPr>
          <p:txBody>
            <a:bodyPr/>
            <a:lstStyle/>
            <a:p>
              <a:endParaRPr lang="ja-JP" altLang="en-US"/>
            </a:p>
          </p:txBody>
        </p:sp>
        <p:sp>
          <p:nvSpPr>
            <p:cNvPr id="15624" name="Freeform 464"/>
            <p:cNvSpPr>
              <a:spLocks/>
            </p:cNvSpPr>
            <p:nvPr/>
          </p:nvSpPr>
          <p:spPr bwMode="auto">
            <a:xfrm>
              <a:off x="1966" y="4638"/>
              <a:ext cx="240" cy="158"/>
            </a:xfrm>
            <a:custGeom>
              <a:avLst/>
              <a:gdLst>
                <a:gd name="T0" fmla="*/ 15 w 240"/>
                <a:gd name="T1" fmla="*/ 95 h 158"/>
                <a:gd name="T2" fmla="*/ 7 w 240"/>
                <a:gd name="T3" fmla="*/ 89 h 158"/>
                <a:gd name="T4" fmla="*/ 2 w 240"/>
                <a:gd name="T5" fmla="*/ 77 h 158"/>
                <a:gd name="T6" fmla="*/ 0 w 240"/>
                <a:gd name="T7" fmla="*/ 56 h 158"/>
                <a:gd name="T8" fmla="*/ 9 w 240"/>
                <a:gd name="T9" fmla="*/ 29 h 158"/>
                <a:gd name="T10" fmla="*/ 29 w 240"/>
                <a:gd name="T11" fmla="*/ 9 h 158"/>
                <a:gd name="T12" fmla="*/ 55 w 240"/>
                <a:gd name="T13" fmla="*/ 0 h 158"/>
                <a:gd name="T14" fmla="*/ 80 w 240"/>
                <a:gd name="T15" fmla="*/ 5 h 158"/>
                <a:gd name="T16" fmla="*/ 91 w 240"/>
                <a:gd name="T17" fmla="*/ 11 h 158"/>
                <a:gd name="T18" fmla="*/ 106 w 240"/>
                <a:gd name="T19" fmla="*/ 21 h 158"/>
                <a:gd name="T20" fmla="*/ 118 w 240"/>
                <a:gd name="T21" fmla="*/ 35 h 158"/>
                <a:gd name="T22" fmla="*/ 129 w 240"/>
                <a:gd name="T23" fmla="*/ 57 h 158"/>
                <a:gd name="T24" fmla="*/ 133 w 240"/>
                <a:gd name="T25" fmla="*/ 53 h 158"/>
                <a:gd name="T26" fmla="*/ 149 w 240"/>
                <a:gd name="T27" fmla="*/ 35 h 158"/>
                <a:gd name="T28" fmla="*/ 156 w 240"/>
                <a:gd name="T29" fmla="*/ 30 h 158"/>
                <a:gd name="T30" fmla="*/ 158 w 240"/>
                <a:gd name="T31" fmla="*/ 24 h 158"/>
                <a:gd name="T32" fmla="*/ 169 w 240"/>
                <a:gd name="T33" fmla="*/ 11 h 158"/>
                <a:gd name="T34" fmla="*/ 209 w 240"/>
                <a:gd name="T35" fmla="*/ 36 h 158"/>
                <a:gd name="T36" fmla="*/ 231 w 240"/>
                <a:gd name="T37" fmla="*/ 48 h 158"/>
                <a:gd name="T38" fmla="*/ 238 w 240"/>
                <a:gd name="T39" fmla="*/ 53 h 158"/>
                <a:gd name="T40" fmla="*/ 238 w 240"/>
                <a:gd name="T41" fmla="*/ 56 h 158"/>
                <a:gd name="T42" fmla="*/ 233 w 240"/>
                <a:gd name="T43" fmla="*/ 68 h 158"/>
                <a:gd name="T44" fmla="*/ 226 w 240"/>
                <a:gd name="T45" fmla="*/ 77 h 158"/>
                <a:gd name="T46" fmla="*/ 216 w 240"/>
                <a:gd name="T47" fmla="*/ 94 h 158"/>
                <a:gd name="T48" fmla="*/ 200 w 240"/>
                <a:gd name="T49" fmla="*/ 118 h 158"/>
                <a:gd name="T50" fmla="*/ 178 w 240"/>
                <a:gd name="T51" fmla="*/ 137 h 158"/>
                <a:gd name="T52" fmla="*/ 164 w 240"/>
                <a:gd name="T53" fmla="*/ 146 h 158"/>
                <a:gd name="T54" fmla="*/ 149 w 240"/>
                <a:gd name="T55" fmla="*/ 157 h 158"/>
                <a:gd name="T56" fmla="*/ 127 w 240"/>
                <a:gd name="T57" fmla="*/ 157 h 158"/>
                <a:gd name="T58" fmla="*/ 93 w 240"/>
                <a:gd name="T59" fmla="*/ 146 h 158"/>
                <a:gd name="T60" fmla="*/ 53 w 240"/>
                <a:gd name="T61" fmla="*/ 128 h 158"/>
                <a:gd name="T62" fmla="*/ 22 w 240"/>
                <a:gd name="T63" fmla="*/ 107 h 158"/>
                <a:gd name="T64" fmla="*/ 15 w 240"/>
                <a:gd name="T65" fmla="*/ 95 h 1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0" h="158">
                  <a:moveTo>
                    <a:pt x="15" y="95"/>
                  </a:moveTo>
                  <a:lnTo>
                    <a:pt x="15" y="95"/>
                  </a:lnTo>
                  <a:lnTo>
                    <a:pt x="11" y="92"/>
                  </a:lnTo>
                  <a:lnTo>
                    <a:pt x="7" y="89"/>
                  </a:lnTo>
                  <a:lnTo>
                    <a:pt x="6" y="83"/>
                  </a:lnTo>
                  <a:lnTo>
                    <a:pt x="2" y="77"/>
                  </a:lnTo>
                  <a:lnTo>
                    <a:pt x="0" y="66"/>
                  </a:lnTo>
                  <a:lnTo>
                    <a:pt x="0" y="56"/>
                  </a:lnTo>
                  <a:lnTo>
                    <a:pt x="4" y="42"/>
                  </a:lnTo>
                  <a:lnTo>
                    <a:pt x="9" y="29"/>
                  </a:lnTo>
                  <a:lnTo>
                    <a:pt x="18" y="17"/>
                  </a:lnTo>
                  <a:lnTo>
                    <a:pt x="29" y="9"/>
                  </a:lnTo>
                  <a:lnTo>
                    <a:pt x="42" y="3"/>
                  </a:lnTo>
                  <a:lnTo>
                    <a:pt x="55" y="0"/>
                  </a:lnTo>
                  <a:lnTo>
                    <a:pt x="67" y="0"/>
                  </a:lnTo>
                  <a:lnTo>
                    <a:pt x="80" y="5"/>
                  </a:lnTo>
                  <a:lnTo>
                    <a:pt x="91" y="11"/>
                  </a:lnTo>
                  <a:lnTo>
                    <a:pt x="95" y="14"/>
                  </a:lnTo>
                  <a:lnTo>
                    <a:pt x="106" y="21"/>
                  </a:lnTo>
                  <a:lnTo>
                    <a:pt x="111" y="27"/>
                  </a:lnTo>
                  <a:lnTo>
                    <a:pt x="118" y="35"/>
                  </a:lnTo>
                  <a:lnTo>
                    <a:pt x="124" y="45"/>
                  </a:lnTo>
                  <a:lnTo>
                    <a:pt x="129" y="57"/>
                  </a:lnTo>
                  <a:lnTo>
                    <a:pt x="131" y="56"/>
                  </a:lnTo>
                  <a:lnTo>
                    <a:pt x="133" y="53"/>
                  </a:lnTo>
                  <a:lnTo>
                    <a:pt x="140" y="44"/>
                  </a:lnTo>
                  <a:lnTo>
                    <a:pt x="149" y="35"/>
                  </a:lnTo>
                  <a:lnTo>
                    <a:pt x="153" y="32"/>
                  </a:lnTo>
                  <a:lnTo>
                    <a:pt x="156" y="30"/>
                  </a:lnTo>
                  <a:lnTo>
                    <a:pt x="156" y="29"/>
                  </a:lnTo>
                  <a:lnTo>
                    <a:pt x="158" y="24"/>
                  </a:lnTo>
                  <a:lnTo>
                    <a:pt x="162" y="18"/>
                  </a:lnTo>
                  <a:lnTo>
                    <a:pt x="169" y="11"/>
                  </a:lnTo>
                  <a:lnTo>
                    <a:pt x="193" y="24"/>
                  </a:lnTo>
                  <a:lnTo>
                    <a:pt x="209" y="36"/>
                  </a:lnTo>
                  <a:lnTo>
                    <a:pt x="222" y="42"/>
                  </a:lnTo>
                  <a:lnTo>
                    <a:pt x="231" y="48"/>
                  </a:lnTo>
                  <a:lnTo>
                    <a:pt x="236" y="51"/>
                  </a:lnTo>
                  <a:lnTo>
                    <a:pt x="238" y="53"/>
                  </a:lnTo>
                  <a:lnTo>
                    <a:pt x="240" y="53"/>
                  </a:lnTo>
                  <a:lnTo>
                    <a:pt x="238" y="56"/>
                  </a:lnTo>
                  <a:lnTo>
                    <a:pt x="236" y="60"/>
                  </a:lnTo>
                  <a:lnTo>
                    <a:pt x="233" y="68"/>
                  </a:lnTo>
                  <a:lnTo>
                    <a:pt x="227" y="75"/>
                  </a:lnTo>
                  <a:lnTo>
                    <a:pt x="226" y="77"/>
                  </a:lnTo>
                  <a:lnTo>
                    <a:pt x="222" y="85"/>
                  </a:lnTo>
                  <a:lnTo>
                    <a:pt x="216" y="94"/>
                  </a:lnTo>
                  <a:lnTo>
                    <a:pt x="209" y="106"/>
                  </a:lnTo>
                  <a:lnTo>
                    <a:pt x="200" y="118"/>
                  </a:lnTo>
                  <a:lnTo>
                    <a:pt x="189" y="128"/>
                  </a:lnTo>
                  <a:lnTo>
                    <a:pt x="178" y="137"/>
                  </a:lnTo>
                  <a:lnTo>
                    <a:pt x="166" y="143"/>
                  </a:lnTo>
                  <a:lnTo>
                    <a:pt x="164" y="146"/>
                  </a:lnTo>
                  <a:lnTo>
                    <a:pt x="158" y="151"/>
                  </a:lnTo>
                  <a:lnTo>
                    <a:pt x="149" y="157"/>
                  </a:lnTo>
                  <a:lnTo>
                    <a:pt x="137" y="158"/>
                  </a:lnTo>
                  <a:lnTo>
                    <a:pt x="127" y="157"/>
                  </a:lnTo>
                  <a:lnTo>
                    <a:pt x="111" y="152"/>
                  </a:lnTo>
                  <a:lnTo>
                    <a:pt x="93" y="146"/>
                  </a:lnTo>
                  <a:lnTo>
                    <a:pt x="73" y="139"/>
                  </a:lnTo>
                  <a:lnTo>
                    <a:pt x="53" y="128"/>
                  </a:lnTo>
                  <a:lnTo>
                    <a:pt x="35" y="118"/>
                  </a:lnTo>
                  <a:lnTo>
                    <a:pt x="22" y="107"/>
                  </a:lnTo>
                  <a:lnTo>
                    <a:pt x="15" y="95"/>
                  </a:lnTo>
                  <a:close/>
                </a:path>
              </a:pathLst>
            </a:custGeom>
            <a:solidFill>
              <a:srgbClr val="FFFFFF"/>
            </a:solidFill>
            <a:ln w="25400">
              <a:solidFill>
                <a:srgbClr val="000000"/>
              </a:solidFill>
              <a:prstDash val="solid"/>
              <a:round/>
              <a:headEnd/>
              <a:tailEnd/>
            </a:ln>
          </p:spPr>
          <p:txBody>
            <a:bodyPr/>
            <a:lstStyle/>
            <a:p>
              <a:endParaRPr lang="ja-JP" altLang="en-US"/>
            </a:p>
          </p:txBody>
        </p:sp>
        <p:sp>
          <p:nvSpPr>
            <p:cNvPr id="15625" name="Freeform 465"/>
            <p:cNvSpPr>
              <a:spLocks/>
            </p:cNvSpPr>
            <p:nvPr/>
          </p:nvSpPr>
          <p:spPr bwMode="auto">
            <a:xfrm>
              <a:off x="2122" y="4668"/>
              <a:ext cx="71" cy="45"/>
            </a:xfrm>
            <a:custGeom>
              <a:avLst/>
              <a:gdLst>
                <a:gd name="T0" fmla="*/ 0 w 71"/>
                <a:gd name="T1" fmla="*/ 0 h 45"/>
                <a:gd name="T2" fmla="*/ 2 w 71"/>
                <a:gd name="T3" fmla="*/ 2 h 45"/>
                <a:gd name="T4" fmla="*/ 8 w 71"/>
                <a:gd name="T5" fmla="*/ 6 h 45"/>
                <a:gd name="T6" fmla="*/ 15 w 71"/>
                <a:gd name="T7" fmla="*/ 12 h 45"/>
                <a:gd name="T8" fmla="*/ 26 w 71"/>
                <a:gd name="T9" fmla="*/ 20 h 45"/>
                <a:gd name="T10" fmla="*/ 48 w 71"/>
                <a:gd name="T11" fmla="*/ 35 h 45"/>
                <a:gd name="T12" fmla="*/ 60 w 71"/>
                <a:gd name="T13" fmla="*/ 41 h 45"/>
                <a:gd name="T14" fmla="*/ 71 w 71"/>
                <a:gd name="T15" fmla="*/ 45 h 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1" h="45">
                  <a:moveTo>
                    <a:pt x="0" y="0"/>
                  </a:moveTo>
                  <a:lnTo>
                    <a:pt x="2" y="2"/>
                  </a:lnTo>
                  <a:lnTo>
                    <a:pt x="8" y="6"/>
                  </a:lnTo>
                  <a:lnTo>
                    <a:pt x="15" y="12"/>
                  </a:lnTo>
                  <a:lnTo>
                    <a:pt x="26" y="20"/>
                  </a:lnTo>
                  <a:lnTo>
                    <a:pt x="48" y="35"/>
                  </a:lnTo>
                  <a:lnTo>
                    <a:pt x="60" y="41"/>
                  </a:lnTo>
                  <a:lnTo>
                    <a:pt x="71" y="45"/>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26" name="Freeform 466"/>
            <p:cNvSpPr>
              <a:spLocks/>
            </p:cNvSpPr>
            <p:nvPr/>
          </p:nvSpPr>
          <p:spPr bwMode="auto">
            <a:xfrm>
              <a:off x="1844" y="4318"/>
              <a:ext cx="297" cy="299"/>
            </a:xfrm>
            <a:custGeom>
              <a:avLst/>
              <a:gdLst>
                <a:gd name="T0" fmla="*/ 157 w 297"/>
                <a:gd name="T1" fmla="*/ 113 h 299"/>
                <a:gd name="T2" fmla="*/ 159 w 297"/>
                <a:gd name="T3" fmla="*/ 111 h 299"/>
                <a:gd name="T4" fmla="*/ 164 w 297"/>
                <a:gd name="T5" fmla="*/ 110 h 299"/>
                <a:gd name="T6" fmla="*/ 171 w 297"/>
                <a:gd name="T7" fmla="*/ 105 h 299"/>
                <a:gd name="T8" fmla="*/ 179 w 297"/>
                <a:gd name="T9" fmla="*/ 101 h 299"/>
                <a:gd name="T10" fmla="*/ 202 w 297"/>
                <a:gd name="T11" fmla="*/ 89 h 299"/>
                <a:gd name="T12" fmla="*/ 228 w 297"/>
                <a:gd name="T13" fmla="*/ 74 h 299"/>
                <a:gd name="T14" fmla="*/ 253 w 297"/>
                <a:gd name="T15" fmla="*/ 57 h 299"/>
                <a:gd name="T16" fmla="*/ 275 w 297"/>
                <a:gd name="T17" fmla="*/ 42 h 299"/>
                <a:gd name="T18" fmla="*/ 284 w 297"/>
                <a:gd name="T19" fmla="*/ 35 h 299"/>
                <a:gd name="T20" fmla="*/ 291 w 297"/>
                <a:gd name="T21" fmla="*/ 27 h 299"/>
                <a:gd name="T22" fmla="*/ 295 w 297"/>
                <a:gd name="T23" fmla="*/ 20 h 299"/>
                <a:gd name="T24" fmla="*/ 297 w 297"/>
                <a:gd name="T25" fmla="*/ 15 h 299"/>
                <a:gd name="T26" fmla="*/ 295 w 297"/>
                <a:gd name="T27" fmla="*/ 9 h 299"/>
                <a:gd name="T28" fmla="*/ 288 w 297"/>
                <a:gd name="T29" fmla="*/ 6 h 299"/>
                <a:gd name="T30" fmla="*/ 278 w 297"/>
                <a:gd name="T31" fmla="*/ 3 h 299"/>
                <a:gd name="T32" fmla="*/ 264 w 297"/>
                <a:gd name="T33" fmla="*/ 0 h 299"/>
                <a:gd name="T34" fmla="*/ 249 w 297"/>
                <a:gd name="T35" fmla="*/ 0 h 299"/>
                <a:gd name="T36" fmla="*/ 231 w 297"/>
                <a:gd name="T37" fmla="*/ 0 h 299"/>
                <a:gd name="T38" fmla="*/ 191 w 297"/>
                <a:gd name="T39" fmla="*/ 2 h 299"/>
                <a:gd name="T40" fmla="*/ 149 w 297"/>
                <a:gd name="T41" fmla="*/ 8 h 299"/>
                <a:gd name="T42" fmla="*/ 110 w 297"/>
                <a:gd name="T43" fmla="*/ 18 h 299"/>
                <a:gd name="T44" fmla="*/ 91 w 297"/>
                <a:gd name="T45" fmla="*/ 24 h 299"/>
                <a:gd name="T46" fmla="*/ 77 w 297"/>
                <a:gd name="T47" fmla="*/ 30 h 299"/>
                <a:gd name="T48" fmla="*/ 64 w 297"/>
                <a:gd name="T49" fmla="*/ 38 h 299"/>
                <a:gd name="T50" fmla="*/ 55 w 297"/>
                <a:gd name="T51" fmla="*/ 47 h 299"/>
                <a:gd name="T52" fmla="*/ 48 w 297"/>
                <a:gd name="T53" fmla="*/ 57 h 299"/>
                <a:gd name="T54" fmla="*/ 40 w 297"/>
                <a:gd name="T55" fmla="*/ 71 h 299"/>
                <a:gd name="T56" fmla="*/ 33 w 297"/>
                <a:gd name="T57" fmla="*/ 86 h 299"/>
                <a:gd name="T58" fmla="*/ 28 w 297"/>
                <a:gd name="T59" fmla="*/ 104 h 299"/>
                <a:gd name="T60" fmla="*/ 15 w 297"/>
                <a:gd name="T61" fmla="*/ 143 h 299"/>
                <a:gd name="T62" fmla="*/ 6 w 297"/>
                <a:gd name="T63" fmla="*/ 184 h 299"/>
                <a:gd name="T64" fmla="*/ 0 w 297"/>
                <a:gd name="T65" fmla="*/ 224 h 299"/>
                <a:gd name="T66" fmla="*/ 0 w 297"/>
                <a:gd name="T67" fmla="*/ 242 h 299"/>
                <a:gd name="T68" fmla="*/ 0 w 297"/>
                <a:gd name="T69" fmla="*/ 259 h 299"/>
                <a:gd name="T70" fmla="*/ 2 w 297"/>
                <a:gd name="T71" fmla="*/ 272 h 299"/>
                <a:gd name="T72" fmla="*/ 6 w 297"/>
                <a:gd name="T73" fmla="*/ 283 h 299"/>
                <a:gd name="T74" fmla="*/ 13 w 297"/>
                <a:gd name="T75" fmla="*/ 292 h 299"/>
                <a:gd name="T76" fmla="*/ 20 w 297"/>
                <a:gd name="T77" fmla="*/ 295 h 299"/>
                <a:gd name="T78" fmla="*/ 40 w 297"/>
                <a:gd name="T79" fmla="*/ 298 h 299"/>
                <a:gd name="T80" fmla="*/ 62 w 297"/>
                <a:gd name="T81" fmla="*/ 299 h 299"/>
                <a:gd name="T82" fmla="*/ 84 w 297"/>
                <a:gd name="T83" fmla="*/ 298 h 299"/>
                <a:gd name="T84" fmla="*/ 104 w 297"/>
                <a:gd name="T85" fmla="*/ 293 h 299"/>
                <a:gd name="T86" fmla="*/ 122 w 297"/>
                <a:gd name="T87" fmla="*/ 287 h 299"/>
                <a:gd name="T88" fmla="*/ 139 w 297"/>
                <a:gd name="T89" fmla="*/ 278 h 299"/>
                <a:gd name="T90" fmla="*/ 149 w 297"/>
                <a:gd name="T91" fmla="*/ 268 h 299"/>
                <a:gd name="T92" fmla="*/ 155 w 297"/>
                <a:gd name="T93" fmla="*/ 256 h 299"/>
                <a:gd name="T94" fmla="*/ 155 w 297"/>
                <a:gd name="T95" fmla="*/ 241 h 299"/>
                <a:gd name="T96" fmla="*/ 155 w 297"/>
                <a:gd name="T97" fmla="*/ 224 h 299"/>
                <a:gd name="T98" fmla="*/ 153 w 297"/>
                <a:gd name="T99" fmla="*/ 185 h 299"/>
                <a:gd name="T100" fmla="*/ 153 w 297"/>
                <a:gd name="T101" fmla="*/ 146 h 299"/>
                <a:gd name="T102" fmla="*/ 155 w 297"/>
                <a:gd name="T103" fmla="*/ 128 h 299"/>
                <a:gd name="T104" fmla="*/ 157 w 297"/>
                <a:gd name="T105" fmla="*/ 113 h 299"/>
                <a:gd name="T106" fmla="*/ 157 w 297"/>
                <a:gd name="T107" fmla="*/ 113 h 2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97" h="299">
                  <a:moveTo>
                    <a:pt x="157" y="113"/>
                  </a:moveTo>
                  <a:lnTo>
                    <a:pt x="159" y="111"/>
                  </a:lnTo>
                  <a:lnTo>
                    <a:pt x="164" y="110"/>
                  </a:lnTo>
                  <a:lnTo>
                    <a:pt x="171" y="105"/>
                  </a:lnTo>
                  <a:lnTo>
                    <a:pt x="179" y="101"/>
                  </a:lnTo>
                  <a:lnTo>
                    <a:pt x="202" y="89"/>
                  </a:lnTo>
                  <a:lnTo>
                    <a:pt x="228" y="74"/>
                  </a:lnTo>
                  <a:lnTo>
                    <a:pt x="253" y="57"/>
                  </a:lnTo>
                  <a:lnTo>
                    <a:pt x="275" y="42"/>
                  </a:lnTo>
                  <a:lnTo>
                    <a:pt x="284" y="35"/>
                  </a:lnTo>
                  <a:lnTo>
                    <a:pt x="291" y="27"/>
                  </a:lnTo>
                  <a:lnTo>
                    <a:pt x="295" y="20"/>
                  </a:lnTo>
                  <a:lnTo>
                    <a:pt x="297" y="15"/>
                  </a:lnTo>
                  <a:lnTo>
                    <a:pt x="295" y="9"/>
                  </a:lnTo>
                  <a:lnTo>
                    <a:pt x="288" y="6"/>
                  </a:lnTo>
                  <a:lnTo>
                    <a:pt x="278" y="3"/>
                  </a:lnTo>
                  <a:lnTo>
                    <a:pt x="264" y="0"/>
                  </a:lnTo>
                  <a:lnTo>
                    <a:pt x="249" y="0"/>
                  </a:lnTo>
                  <a:lnTo>
                    <a:pt x="231" y="0"/>
                  </a:lnTo>
                  <a:lnTo>
                    <a:pt x="191" y="2"/>
                  </a:lnTo>
                  <a:lnTo>
                    <a:pt x="149" y="8"/>
                  </a:lnTo>
                  <a:lnTo>
                    <a:pt x="110" y="18"/>
                  </a:lnTo>
                  <a:lnTo>
                    <a:pt x="91" y="24"/>
                  </a:lnTo>
                  <a:lnTo>
                    <a:pt x="77" y="30"/>
                  </a:lnTo>
                  <a:lnTo>
                    <a:pt x="64" y="38"/>
                  </a:lnTo>
                  <a:lnTo>
                    <a:pt x="55" y="47"/>
                  </a:lnTo>
                  <a:lnTo>
                    <a:pt x="48" y="57"/>
                  </a:lnTo>
                  <a:lnTo>
                    <a:pt x="40" y="71"/>
                  </a:lnTo>
                  <a:lnTo>
                    <a:pt x="33" y="86"/>
                  </a:lnTo>
                  <a:lnTo>
                    <a:pt x="28" y="104"/>
                  </a:lnTo>
                  <a:lnTo>
                    <a:pt x="15" y="143"/>
                  </a:lnTo>
                  <a:lnTo>
                    <a:pt x="6" y="184"/>
                  </a:lnTo>
                  <a:lnTo>
                    <a:pt x="0" y="224"/>
                  </a:lnTo>
                  <a:lnTo>
                    <a:pt x="0" y="242"/>
                  </a:lnTo>
                  <a:lnTo>
                    <a:pt x="0" y="259"/>
                  </a:lnTo>
                  <a:lnTo>
                    <a:pt x="2" y="272"/>
                  </a:lnTo>
                  <a:lnTo>
                    <a:pt x="6" y="283"/>
                  </a:lnTo>
                  <a:lnTo>
                    <a:pt x="13" y="292"/>
                  </a:lnTo>
                  <a:lnTo>
                    <a:pt x="20" y="295"/>
                  </a:lnTo>
                  <a:lnTo>
                    <a:pt x="40" y="298"/>
                  </a:lnTo>
                  <a:lnTo>
                    <a:pt x="62" y="299"/>
                  </a:lnTo>
                  <a:lnTo>
                    <a:pt x="84" y="298"/>
                  </a:lnTo>
                  <a:lnTo>
                    <a:pt x="104" y="293"/>
                  </a:lnTo>
                  <a:lnTo>
                    <a:pt x="122" y="287"/>
                  </a:lnTo>
                  <a:lnTo>
                    <a:pt x="139" y="278"/>
                  </a:lnTo>
                  <a:lnTo>
                    <a:pt x="149" y="268"/>
                  </a:lnTo>
                  <a:lnTo>
                    <a:pt x="155" y="256"/>
                  </a:lnTo>
                  <a:lnTo>
                    <a:pt x="155" y="241"/>
                  </a:lnTo>
                  <a:lnTo>
                    <a:pt x="155" y="224"/>
                  </a:lnTo>
                  <a:lnTo>
                    <a:pt x="153" y="185"/>
                  </a:lnTo>
                  <a:lnTo>
                    <a:pt x="153" y="146"/>
                  </a:lnTo>
                  <a:lnTo>
                    <a:pt x="155" y="128"/>
                  </a:lnTo>
                  <a:lnTo>
                    <a:pt x="157" y="113"/>
                  </a:lnTo>
                  <a:close/>
                </a:path>
              </a:pathLst>
            </a:custGeom>
            <a:solidFill>
              <a:srgbClr val="000000"/>
            </a:solidFill>
            <a:ln w="25400">
              <a:solidFill>
                <a:srgbClr val="000000"/>
              </a:solidFill>
              <a:prstDash val="solid"/>
              <a:round/>
              <a:headEnd/>
              <a:tailEnd/>
            </a:ln>
          </p:spPr>
          <p:txBody>
            <a:bodyPr/>
            <a:lstStyle/>
            <a:p>
              <a:endParaRPr lang="ja-JP" altLang="en-US"/>
            </a:p>
          </p:txBody>
        </p:sp>
        <p:sp>
          <p:nvSpPr>
            <p:cNvPr id="15627" name="Freeform 467"/>
            <p:cNvSpPr>
              <a:spLocks/>
            </p:cNvSpPr>
            <p:nvPr/>
          </p:nvSpPr>
          <p:spPr bwMode="auto">
            <a:xfrm>
              <a:off x="2048" y="4407"/>
              <a:ext cx="35" cy="21"/>
            </a:xfrm>
            <a:custGeom>
              <a:avLst/>
              <a:gdLst>
                <a:gd name="T0" fmla="*/ 0 w 35"/>
                <a:gd name="T1" fmla="*/ 21 h 21"/>
                <a:gd name="T2" fmla="*/ 0 w 35"/>
                <a:gd name="T3" fmla="*/ 21 h 21"/>
                <a:gd name="T4" fmla="*/ 2 w 35"/>
                <a:gd name="T5" fmla="*/ 18 h 21"/>
                <a:gd name="T6" fmla="*/ 7 w 35"/>
                <a:gd name="T7" fmla="*/ 9 h 21"/>
                <a:gd name="T8" fmla="*/ 18 w 35"/>
                <a:gd name="T9" fmla="*/ 1 h 21"/>
                <a:gd name="T10" fmla="*/ 25 w 35"/>
                <a:gd name="T11" fmla="*/ 0 h 21"/>
                <a:gd name="T12" fmla="*/ 35 w 35"/>
                <a:gd name="T13" fmla="*/ 0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21">
                  <a:moveTo>
                    <a:pt x="0" y="21"/>
                  </a:moveTo>
                  <a:lnTo>
                    <a:pt x="0" y="21"/>
                  </a:lnTo>
                  <a:lnTo>
                    <a:pt x="2" y="18"/>
                  </a:lnTo>
                  <a:lnTo>
                    <a:pt x="7" y="9"/>
                  </a:lnTo>
                  <a:lnTo>
                    <a:pt x="18" y="1"/>
                  </a:lnTo>
                  <a:lnTo>
                    <a:pt x="25" y="0"/>
                  </a:lnTo>
                  <a:lnTo>
                    <a:pt x="35"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28" name="Freeform 468"/>
            <p:cNvSpPr>
              <a:spLocks/>
            </p:cNvSpPr>
            <p:nvPr/>
          </p:nvSpPr>
          <p:spPr bwMode="auto">
            <a:xfrm>
              <a:off x="2061" y="4437"/>
              <a:ext cx="22" cy="19"/>
            </a:xfrm>
            <a:custGeom>
              <a:avLst/>
              <a:gdLst>
                <a:gd name="T0" fmla="*/ 22 w 22"/>
                <a:gd name="T1" fmla="*/ 10 h 19"/>
                <a:gd name="T2" fmla="*/ 18 w 22"/>
                <a:gd name="T3" fmla="*/ 16 h 19"/>
                <a:gd name="T4" fmla="*/ 11 w 22"/>
                <a:gd name="T5" fmla="*/ 19 h 19"/>
                <a:gd name="T6" fmla="*/ 3 w 22"/>
                <a:gd name="T7" fmla="*/ 16 h 19"/>
                <a:gd name="T8" fmla="*/ 0 w 22"/>
                <a:gd name="T9" fmla="*/ 10 h 19"/>
                <a:gd name="T10" fmla="*/ 3 w 22"/>
                <a:gd name="T11" fmla="*/ 3 h 19"/>
                <a:gd name="T12" fmla="*/ 7 w 22"/>
                <a:gd name="T13" fmla="*/ 1 h 19"/>
                <a:gd name="T14" fmla="*/ 11 w 22"/>
                <a:gd name="T15" fmla="*/ 0 h 19"/>
                <a:gd name="T16" fmla="*/ 16 w 22"/>
                <a:gd name="T17" fmla="*/ 1 h 19"/>
                <a:gd name="T18" fmla="*/ 18 w 22"/>
                <a:gd name="T19" fmla="*/ 3 h 19"/>
                <a:gd name="T20" fmla="*/ 22 w 22"/>
                <a:gd name="T21" fmla="*/ 10 h 19"/>
                <a:gd name="T22" fmla="*/ 22 w 22"/>
                <a:gd name="T23" fmla="*/ 1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2" h="19">
                  <a:moveTo>
                    <a:pt x="22" y="10"/>
                  </a:moveTo>
                  <a:lnTo>
                    <a:pt x="18" y="16"/>
                  </a:lnTo>
                  <a:lnTo>
                    <a:pt x="11" y="19"/>
                  </a:lnTo>
                  <a:lnTo>
                    <a:pt x="3" y="16"/>
                  </a:lnTo>
                  <a:lnTo>
                    <a:pt x="0" y="10"/>
                  </a:lnTo>
                  <a:lnTo>
                    <a:pt x="3" y="3"/>
                  </a:lnTo>
                  <a:lnTo>
                    <a:pt x="7" y="1"/>
                  </a:lnTo>
                  <a:lnTo>
                    <a:pt x="11" y="0"/>
                  </a:lnTo>
                  <a:lnTo>
                    <a:pt x="16" y="1"/>
                  </a:lnTo>
                  <a:lnTo>
                    <a:pt x="18" y="3"/>
                  </a:lnTo>
                  <a:lnTo>
                    <a:pt x="2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629" name="Freeform 469"/>
            <p:cNvSpPr>
              <a:spLocks/>
            </p:cNvSpPr>
            <p:nvPr/>
          </p:nvSpPr>
          <p:spPr bwMode="auto">
            <a:xfrm>
              <a:off x="2043" y="4508"/>
              <a:ext cx="60" cy="45"/>
            </a:xfrm>
            <a:custGeom>
              <a:avLst/>
              <a:gdLst>
                <a:gd name="T0" fmla="*/ 60 w 60"/>
                <a:gd name="T1" fmla="*/ 12 h 45"/>
                <a:gd name="T2" fmla="*/ 58 w 60"/>
                <a:gd name="T3" fmla="*/ 12 h 45"/>
                <a:gd name="T4" fmla="*/ 54 w 60"/>
                <a:gd name="T5" fmla="*/ 12 h 45"/>
                <a:gd name="T6" fmla="*/ 43 w 60"/>
                <a:gd name="T7" fmla="*/ 12 h 45"/>
                <a:gd name="T8" fmla="*/ 25 w 60"/>
                <a:gd name="T9" fmla="*/ 9 h 45"/>
                <a:gd name="T10" fmla="*/ 1 w 60"/>
                <a:gd name="T11" fmla="*/ 0 h 45"/>
                <a:gd name="T12" fmla="*/ 1 w 60"/>
                <a:gd name="T13" fmla="*/ 1 h 45"/>
                <a:gd name="T14" fmla="*/ 0 w 60"/>
                <a:gd name="T15" fmla="*/ 6 h 45"/>
                <a:gd name="T16" fmla="*/ 0 w 60"/>
                <a:gd name="T17" fmla="*/ 12 h 45"/>
                <a:gd name="T18" fmla="*/ 1 w 60"/>
                <a:gd name="T19" fmla="*/ 19 h 45"/>
                <a:gd name="T20" fmla="*/ 7 w 60"/>
                <a:gd name="T21" fmla="*/ 34 h 45"/>
                <a:gd name="T22" fmla="*/ 12 w 60"/>
                <a:gd name="T23" fmla="*/ 40 h 45"/>
                <a:gd name="T24" fmla="*/ 21 w 60"/>
                <a:gd name="T25" fmla="*/ 45 h 45"/>
                <a:gd name="T26" fmla="*/ 23 w 60"/>
                <a:gd name="T27" fmla="*/ 43 h 45"/>
                <a:gd name="T28" fmla="*/ 27 w 60"/>
                <a:gd name="T29" fmla="*/ 43 h 45"/>
                <a:gd name="T30" fmla="*/ 38 w 60"/>
                <a:gd name="T31" fmla="*/ 37 h 45"/>
                <a:gd name="T32" fmla="*/ 50 w 60"/>
                <a:gd name="T33" fmla="*/ 28 h 45"/>
                <a:gd name="T34" fmla="*/ 56 w 60"/>
                <a:gd name="T35" fmla="*/ 21 h 45"/>
                <a:gd name="T36" fmla="*/ 60 w 60"/>
                <a:gd name="T37" fmla="*/ 12 h 45"/>
                <a:gd name="T38" fmla="*/ 60 w 60"/>
                <a:gd name="T39" fmla="*/ 12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0" h="45">
                  <a:moveTo>
                    <a:pt x="60" y="12"/>
                  </a:moveTo>
                  <a:lnTo>
                    <a:pt x="58" y="12"/>
                  </a:lnTo>
                  <a:lnTo>
                    <a:pt x="54" y="12"/>
                  </a:lnTo>
                  <a:lnTo>
                    <a:pt x="43" y="12"/>
                  </a:lnTo>
                  <a:lnTo>
                    <a:pt x="25" y="9"/>
                  </a:lnTo>
                  <a:lnTo>
                    <a:pt x="1" y="0"/>
                  </a:lnTo>
                  <a:lnTo>
                    <a:pt x="1" y="1"/>
                  </a:lnTo>
                  <a:lnTo>
                    <a:pt x="0" y="6"/>
                  </a:lnTo>
                  <a:lnTo>
                    <a:pt x="0" y="12"/>
                  </a:lnTo>
                  <a:lnTo>
                    <a:pt x="1" y="19"/>
                  </a:lnTo>
                  <a:lnTo>
                    <a:pt x="7" y="34"/>
                  </a:lnTo>
                  <a:lnTo>
                    <a:pt x="12" y="40"/>
                  </a:lnTo>
                  <a:lnTo>
                    <a:pt x="21" y="45"/>
                  </a:lnTo>
                  <a:lnTo>
                    <a:pt x="23" y="43"/>
                  </a:lnTo>
                  <a:lnTo>
                    <a:pt x="27" y="43"/>
                  </a:lnTo>
                  <a:lnTo>
                    <a:pt x="38" y="37"/>
                  </a:lnTo>
                  <a:lnTo>
                    <a:pt x="50" y="28"/>
                  </a:lnTo>
                  <a:lnTo>
                    <a:pt x="56" y="21"/>
                  </a:lnTo>
                  <a:lnTo>
                    <a:pt x="60" y="12"/>
                  </a:lnTo>
                  <a:close/>
                </a:path>
              </a:pathLst>
            </a:custGeom>
            <a:solidFill>
              <a:srgbClr val="000000"/>
            </a:solidFill>
            <a:ln w="20638">
              <a:solidFill>
                <a:srgbClr val="000000"/>
              </a:solidFill>
              <a:prstDash val="solid"/>
              <a:round/>
              <a:headEnd/>
              <a:tailEnd/>
            </a:ln>
          </p:spPr>
          <p:txBody>
            <a:bodyPr/>
            <a:lstStyle/>
            <a:p>
              <a:endParaRPr lang="ja-JP" altLang="en-US"/>
            </a:p>
          </p:txBody>
        </p:sp>
        <p:sp>
          <p:nvSpPr>
            <p:cNvPr id="15630" name="Freeform 470"/>
            <p:cNvSpPr>
              <a:spLocks/>
            </p:cNvSpPr>
            <p:nvPr/>
          </p:nvSpPr>
          <p:spPr bwMode="auto">
            <a:xfrm>
              <a:off x="1984" y="4717"/>
              <a:ext cx="2" cy="16"/>
            </a:xfrm>
            <a:custGeom>
              <a:avLst/>
              <a:gdLst>
                <a:gd name="T0" fmla="*/ 2 w 2"/>
                <a:gd name="T1" fmla="*/ 0 h 16"/>
                <a:gd name="T2" fmla="*/ 0 w 2"/>
                <a:gd name="T3" fmla="*/ 0 h 16"/>
                <a:gd name="T4" fmla="*/ 0 w 2"/>
                <a:gd name="T5" fmla="*/ 3 h 16"/>
                <a:gd name="T6" fmla="*/ 0 w 2"/>
                <a:gd name="T7" fmla="*/ 7 h 16"/>
                <a:gd name="T8" fmla="*/ 2 w 2"/>
                <a:gd name="T9" fmla="*/ 16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6">
                  <a:moveTo>
                    <a:pt x="2" y="0"/>
                  </a:moveTo>
                  <a:lnTo>
                    <a:pt x="0" y="0"/>
                  </a:lnTo>
                  <a:lnTo>
                    <a:pt x="0" y="3"/>
                  </a:lnTo>
                  <a:lnTo>
                    <a:pt x="0" y="7"/>
                  </a:lnTo>
                  <a:lnTo>
                    <a:pt x="2" y="16"/>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31" name="Freeform 471"/>
            <p:cNvSpPr>
              <a:spLocks/>
            </p:cNvSpPr>
            <p:nvPr/>
          </p:nvSpPr>
          <p:spPr bwMode="auto">
            <a:xfrm>
              <a:off x="2095" y="4695"/>
              <a:ext cx="6" cy="15"/>
            </a:xfrm>
            <a:custGeom>
              <a:avLst/>
              <a:gdLst>
                <a:gd name="T0" fmla="*/ 0 w 6"/>
                <a:gd name="T1" fmla="*/ 0 h 15"/>
                <a:gd name="T2" fmla="*/ 2 w 6"/>
                <a:gd name="T3" fmla="*/ 2 h 15"/>
                <a:gd name="T4" fmla="*/ 4 w 6"/>
                <a:gd name="T5" fmla="*/ 5 h 15"/>
                <a:gd name="T6" fmla="*/ 6 w 6"/>
                <a:gd name="T7" fmla="*/ 15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5">
                  <a:moveTo>
                    <a:pt x="0" y="0"/>
                  </a:moveTo>
                  <a:lnTo>
                    <a:pt x="2" y="2"/>
                  </a:lnTo>
                  <a:lnTo>
                    <a:pt x="4" y="5"/>
                  </a:lnTo>
                  <a:lnTo>
                    <a:pt x="6" y="15"/>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32" name="Freeform 472"/>
            <p:cNvSpPr>
              <a:spLocks/>
            </p:cNvSpPr>
            <p:nvPr/>
          </p:nvSpPr>
          <p:spPr bwMode="auto">
            <a:xfrm>
              <a:off x="2531" y="4694"/>
              <a:ext cx="175" cy="65"/>
            </a:xfrm>
            <a:custGeom>
              <a:avLst/>
              <a:gdLst>
                <a:gd name="T0" fmla="*/ 175 w 175"/>
                <a:gd name="T1" fmla="*/ 18 h 65"/>
                <a:gd name="T2" fmla="*/ 169 w 175"/>
                <a:gd name="T3" fmla="*/ 65 h 65"/>
                <a:gd name="T4" fmla="*/ 0 w 175"/>
                <a:gd name="T5" fmla="*/ 65 h 65"/>
                <a:gd name="T6" fmla="*/ 0 w 175"/>
                <a:gd name="T7" fmla="*/ 0 h 65"/>
                <a:gd name="T8" fmla="*/ 175 w 175"/>
                <a:gd name="T9" fmla="*/ 18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5" h="65">
                  <a:moveTo>
                    <a:pt x="175" y="18"/>
                  </a:moveTo>
                  <a:lnTo>
                    <a:pt x="169" y="65"/>
                  </a:lnTo>
                  <a:lnTo>
                    <a:pt x="0" y="65"/>
                  </a:lnTo>
                  <a:lnTo>
                    <a:pt x="0" y="0"/>
                  </a:lnTo>
                  <a:lnTo>
                    <a:pt x="175" y="18"/>
                  </a:lnTo>
                  <a:close/>
                </a:path>
              </a:pathLst>
            </a:custGeom>
            <a:solidFill>
              <a:srgbClr val="101077"/>
            </a:solidFill>
            <a:ln w="25400">
              <a:solidFill>
                <a:srgbClr val="000000"/>
              </a:solidFill>
              <a:prstDash val="solid"/>
              <a:round/>
              <a:headEnd/>
              <a:tailEnd/>
            </a:ln>
          </p:spPr>
          <p:txBody>
            <a:bodyPr/>
            <a:lstStyle/>
            <a:p>
              <a:endParaRPr lang="ja-JP" altLang="en-US"/>
            </a:p>
          </p:txBody>
        </p:sp>
        <p:sp>
          <p:nvSpPr>
            <p:cNvPr id="15633" name="Freeform 473"/>
            <p:cNvSpPr>
              <a:spLocks/>
            </p:cNvSpPr>
            <p:nvPr/>
          </p:nvSpPr>
          <p:spPr bwMode="auto">
            <a:xfrm>
              <a:off x="2451" y="4375"/>
              <a:ext cx="344" cy="346"/>
            </a:xfrm>
            <a:custGeom>
              <a:avLst/>
              <a:gdLst>
                <a:gd name="T0" fmla="*/ 0 w 344"/>
                <a:gd name="T1" fmla="*/ 272 h 346"/>
                <a:gd name="T2" fmla="*/ 2 w 344"/>
                <a:gd name="T3" fmla="*/ 253 h 346"/>
                <a:gd name="T4" fmla="*/ 8 w 344"/>
                <a:gd name="T5" fmla="*/ 220 h 346"/>
                <a:gd name="T6" fmla="*/ 19 w 344"/>
                <a:gd name="T7" fmla="*/ 155 h 346"/>
                <a:gd name="T8" fmla="*/ 33 w 344"/>
                <a:gd name="T9" fmla="*/ 89 h 346"/>
                <a:gd name="T10" fmla="*/ 44 w 344"/>
                <a:gd name="T11" fmla="*/ 54 h 346"/>
                <a:gd name="T12" fmla="*/ 53 w 344"/>
                <a:gd name="T13" fmla="*/ 32 h 346"/>
                <a:gd name="T14" fmla="*/ 80 w 344"/>
                <a:gd name="T15" fmla="*/ 18 h 346"/>
                <a:gd name="T16" fmla="*/ 118 w 344"/>
                <a:gd name="T17" fmla="*/ 2 h 346"/>
                <a:gd name="T18" fmla="*/ 144 w 344"/>
                <a:gd name="T19" fmla="*/ 0 h 346"/>
                <a:gd name="T20" fmla="*/ 180 w 344"/>
                <a:gd name="T21" fmla="*/ 0 h 346"/>
                <a:gd name="T22" fmla="*/ 226 w 344"/>
                <a:gd name="T23" fmla="*/ 0 h 346"/>
                <a:gd name="T24" fmla="*/ 260 w 344"/>
                <a:gd name="T25" fmla="*/ 5 h 346"/>
                <a:gd name="T26" fmla="*/ 282 w 344"/>
                <a:gd name="T27" fmla="*/ 18 h 346"/>
                <a:gd name="T28" fmla="*/ 313 w 344"/>
                <a:gd name="T29" fmla="*/ 42 h 346"/>
                <a:gd name="T30" fmla="*/ 331 w 344"/>
                <a:gd name="T31" fmla="*/ 60 h 346"/>
                <a:gd name="T32" fmla="*/ 344 w 344"/>
                <a:gd name="T33" fmla="*/ 95 h 346"/>
                <a:gd name="T34" fmla="*/ 340 w 344"/>
                <a:gd name="T35" fmla="*/ 122 h 346"/>
                <a:gd name="T36" fmla="*/ 329 w 344"/>
                <a:gd name="T37" fmla="*/ 158 h 346"/>
                <a:gd name="T38" fmla="*/ 313 w 344"/>
                <a:gd name="T39" fmla="*/ 215 h 346"/>
                <a:gd name="T40" fmla="*/ 298 w 344"/>
                <a:gd name="T41" fmla="*/ 245 h 346"/>
                <a:gd name="T42" fmla="*/ 291 w 344"/>
                <a:gd name="T43" fmla="*/ 254 h 346"/>
                <a:gd name="T44" fmla="*/ 286 w 344"/>
                <a:gd name="T45" fmla="*/ 262 h 346"/>
                <a:gd name="T46" fmla="*/ 277 w 344"/>
                <a:gd name="T47" fmla="*/ 284 h 346"/>
                <a:gd name="T48" fmla="*/ 275 w 344"/>
                <a:gd name="T49" fmla="*/ 313 h 346"/>
                <a:gd name="T50" fmla="*/ 275 w 344"/>
                <a:gd name="T51" fmla="*/ 323 h 346"/>
                <a:gd name="T52" fmla="*/ 275 w 344"/>
                <a:gd name="T53" fmla="*/ 328 h 346"/>
                <a:gd name="T54" fmla="*/ 273 w 344"/>
                <a:gd name="T55" fmla="*/ 331 h 346"/>
                <a:gd name="T56" fmla="*/ 260 w 344"/>
                <a:gd name="T57" fmla="*/ 342 h 346"/>
                <a:gd name="T58" fmla="*/ 251 w 344"/>
                <a:gd name="T59" fmla="*/ 343 h 346"/>
                <a:gd name="T60" fmla="*/ 209 w 344"/>
                <a:gd name="T61" fmla="*/ 346 h 346"/>
                <a:gd name="T62" fmla="*/ 158 w 344"/>
                <a:gd name="T63" fmla="*/ 346 h 346"/>
                <a:gd name="T64" fmla="*/ 111 w 344"/>
                <a:gd name="T65" fmla="*/ 343 h 346"/>
                <a:gd name="T66" fmla="*/ 0 w 344"/>
                <a:gd name="T67" fmla="*/ 275 h 3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44" h="346">
                  <a:moveTo>
                    <a:pt x="0" y="275"/>
                  </a:moveTo>
                  <a:lnTo>
                    <a:pt x="0" y="272"/>
                  </a:lnTo>
                  <a:lnTo>
                    <a:pt x="2" y="265"/>
                  </a:lnTo>
                  <a:lnTo>
                    <a:pt x="2" y="253"/>
                  </a:lnTo>
                  <a:lnTo>
                    <a:pt x="6" y="238"/>
                  </a:lnTo>
                  <a:lnTo>
                    <a:pt x="8" y="220"/>
                  </a:lnTo>
                  <a:lnTo>
                    <a:pt x="11" y="200"/>
                  </a:lnTo>
                  <a:lnTo>
                    <a:pt x="19" y="155"/>
                  </a:lnTo>
                  <a:lnTo>
                    <a:pt x="29" y="110"/>
                  </a:lnTo>
                  <a:lnTo>
                    <a:pt x="33" y="89"/>
                  </a:lnTo>
                  <a:lnTo>
                    <a:pt x="39" y="71"/>
                  </a:lnTo>
                  <a:lnTo>
                    <a:pt x="44" y="54"/>
                  </a:lnTo>
                  <a:lnTo>
                    <a:pt x="49" y="41"/>
                  </a:lnTo>
                  <a:lnTo>
                    <a:pt x="53" y="32"/>
                  </a:lnTo>
                  <a:lnTo>
                    <a:pt x="59" y="27"/>
                  </a:lnTo>
                  <a:lnTo>
                    <a:pt x="80" y="18"/>
                  </a:lnTo>
                  <a:lnTo>
                    <a:pt x="100" y="9"/>
                  </a:lnTo>
                  <a:lnTo>
                    <a:pt x="118" y="2"/>
                  </a:lnTo>
                  <a:lnTo>
                    <a:pt x="133" y="0"/>
                  </a:lnTo>
                  <a:lnTo>
                    <a:pt x="144" y="0"/>
                  </a:lnTo>
                  <a:lnTo>
                    <a:pt x="160" y="0"/>
                  </a:lnTo>
                  <a:lnTo>
                    <a:pt x="180" y="0"/>
                  </a:lnTo>
                  <a:lnTo>
                    <a:pt x="204" y="0"/>
                  </a:lnTo>
                  <a:lnTo>
                    <a:pt x="226" y="0"/>
                  </a:lnTo>
                  <a:lnTo>
                    <a:pt x="246" y="2"/>
                  </a:lnTo>
                  <a:lnTo>
                    <a:pt x="260" y="5"/>
                  </a:lnTo>
                  <a:lnTo>
                    <a:pt x="269" y="8"/>
                  </a:lnTo>
                  <a:lnTo>
                    <a:pt x="282" y="18"/>
                  </a:lnTo>
                  <a:lnTo>
                    <a:pt x="298" y="30"/>
                  </a:lnTo>
                  <a:lnTo>
                    <a:pt x="313" y="42"/>
                  </a:lnTo>
                  <a:lnTo>
                    <a:pt x="324" y="51"/>
                  </a:lnTo>
                  <a:lnTo>
                    <a:pt x="331" y="60"/>
                  </a:lnTo>
                  <a:lnTo>
                    <a:pt x="340" y="75"/>
                  </a:lnTo>
                  <a:lnTo>
                    <a:pt x="344" y="95"/>
                  </a:lnTo>
                  <a:lnTo>
                    <a:pt x="344" y="108"/>
                  </a:lnTo>
                  <a:lnTo>
                    <a:pt x="340" y="122"/>
                  </a:lnTo>
                  <a:lnTo>
                    <a:pt x="335" y="140"/>
                  </a:lnTo>
                  <a:lnTo>
                    <a:pt x="329" y="158"/>
                  </a:lnTo>
                  <a:lnTo>
                    <a:pt x="318" y="197"/>
                  </a:lnTo>
                  <a:lnTo>
                    <a:pt x="313" y="215"/>
                  </a:lnTo>
                  <a:lnTo>
                    <a:pt x="306" y="232"/>
                  </a:lnTo>
                  <a:lnTo>
                    <a:pt x="298" y="245"/>
                  </a:lnTo>
                  <a:lnTo>
                    <a:pt x="291" y="254"/>
                  </a:lnTo>
                  <a:lnTo>
                    <a:pt x="289" y="257"/>
                  </a:lnTo>
                  <a:lnTo>
                    <a:pt x="286" y="262"/>
                  </a:lnTo>
                  <a:lnTo>
                    <a:pt x="278" y="265"/>
                  </a:lnTo>
                  <a:lnTo>
                    <a:pt x="277" y="284"/>
                  </a:lnTo>
                  <a:lnTo>
                    <a:pt x="277" y="301"/>
                  </a:lnTo>
                  <a:lnTo>
                    <a:pt x="275" y="313"/>
                  </a:lnTo>
                  <a:lnTo>
                    <a:pt x="275" y="320"/>
                  </a:lnTo>
                  <a:lnTo>
                    <a:pt x="275" y="323"/>
                  </a:lnTo>
                  <a:lnTo>
                    <a:pt x="275" y="326"/>
                  </a:lnTo>
                  <a:lnTo>
                    <a:pt x="275" y="328"/>
                  </a:lnTo>
                  <a:lnTo>
                    <a:pt x="275" y="329"/>
                  </a:lnTo>
                  <a:lnTo>
                    <a:pt x="273" y="331"/>
                  </a:lnTo>
                  <a:lnTo>
                    <a:pt x="269" y="335"/>
                  </a:lnTo>
                  <a:lnTo>
                    <a:pt x="260" y="342"/>
                  </a:lnTo>
                  <a:lnTo>
                    <a:pt x="257" y="342"/>
                  </a:lnTo>
                  <a:lnTo>
                    <a:pt x="251" y="343"/>
                  </a:lnTo>
                  <a:lnTo>
                    <a:pt x="233" y="346"/>
                  </a:lnTo>
                  <a:lnTo>
                    <a:pt x="209" y="346"/>
                  </a:lnTo>
                  <a:lnTo>
                    <a:pt x="186" y="346"/>
                  </a:lnTo>
                  <a:lnTo>
                    <a:pt x="158" y="346"/>
                  </a:lnTo>
                  <a:lnTo>
                    <a:pt x="133" y="346"/>
                  </a:lnTo>
                  <a:lnTo>
                    <a:pt x="111" y="343"/>
                  </a:lnTo>
                  <a:lnTo>
                    <a:pt x="93" y="340"/>
                  </a:lnTo>
                  <a:lnTo>
                    <a:pt x="0" y="275"/>
                  </a:lnTo>
                  <a:close/>
                </a:path>
              </a:pathLst>
            </a:custGeom>
            <a:solidFill>
              <a:srgbClr val="101077"/>
            </a:solidFill>
            <a:ln w="25400">
              <a:solidFill>
                <a:srgbClr val="000000"/>
              </a:solidFill>
              <a:prstDash val="solid"/>
              <a:round/>
              <a:headEnd/>
              <a:tailEnd/>
            </a:ln>
          </p:spPr>
          <p:txBody>
            <a:bodyPr/>
            <a:lstStyle/>
            <a:p>
              <a:endParaRPr lang="ja-JP" altLang="en-US"/>
            </a:p>
          </p:txBody>
        </p:sp>
        <p:sp>
          <p:nvSpPr>
            <p:cNvPr id="15634" name="Freeform 474"/>
            <p:cNvSpPr>
              <a:spLocks/>
            </p:cNvSpPr>
            <p:nvPr/>
          </p:nvSpPr>
          <p:spPr bwMode="auto">
            <a:xfrm>
              <a:off x="2550" y="4357"/>
              <a:ext cx="174" cy="131"/>
            </a:xfrm>
            <a:custGeom>
              <a:avLst/>
              <a:gdLst>
                <a:gd name="T0" fmla="*/ 34 w 174"/>
                <a:gd name="T1" fmla="*/ 0 h 131"/>
                <a:gd name="T2" fmla="*/ 32 w 174"/>
                <a:gd name="T3" fmla="*/ 3 h 131"/>
                <a:gd name="T4" fmla="*/ 30 w 174"/>
                <a:gd name="T5" fmla="*/ 9 h 131"/>
                <a:gd name="T6" fmla="*/ 27 w 174"/>
                <a:gd name="T7" fmla="*/ 17 h 131"/>
                <a:gd name="T8" fmla="*/ 21 w 174"/>
                <a:gd name="T9" fmla="*/ 26 h 131"/>
                <a:gd name="T10" fmla="*/ 16 w 174"/>
                <a:gd name="T11" fmla="*/ 36 h 131"/>
                <a:gd name="T12" fmla="*/ 12 w 174"/>
                <a:gd name="T13" fmla="*/ 45 h 131"/>
                <a:gd name="T14" fmla="*/ 9 w 174"/>
                <a:gd name="T15" fmla="*/ 51 h 131"/>
                <a:gd name="T16" fmla="*/ 9 w 174"/>
                <a:gd name="T17" fmla="*/ 54 h 131"/>
                <a:gd name="T18" fmla="*/ 14 w 174"/>
                <a:gd name="T19" fmla="*/ 59 h 131"/>
                <a:gd name="T20" fmla="*/ 18 w 174"/>
                <a:gd name="T21" fmla="*/ 62 h 131"/>
                <a:gd name="T22" fmla="*/ 19 w 174"/>
                <a:gd name="T23" fmla="*/ 62 h 131"/>
                <a:gd name="T24" fmla="*/ 7 w 174"/>
                <a:gd name="T25" fmla="*/ 72 h 131"/>
                <a:gd name="T26" fmla="*/ 1 w 174"/>
                <a:gd name="T27" fmla="*/ 77 h 131"/>
                <a:gd name="T28" fmla="*/ 0 w 174"/>
                <a:gd name="T29" fmla="*/ 78 h 131"/>
                <a:gd name="T30" fmla="*/ 0 w 174"/>
                <a:gd name="T31" fmla="*/ 78 h 131"/>
                <a:gd name="T32" fmla="*/ 14 w 174"/>
                <a:gd name="T33" fmla="*/ 96 h 131"/>
                <a:gd name="T34" fmla="*/ 25 w 174"/>
                <a:gd name="T35" fmla="*/ 110 h 131"/>
                <a:gd name="T36" fmla="*/ 32 w 174"/>
                <a:gd name="T37" fmla="*/ 119 h 131"/>
                <a:gd name="T38" fmla="*/ 38 w 174"/>
                <a:gd name="T39" fmla="*/ 125 h 131"/>
                <a:gd name="T40" fmla="*/ 41 w 174"/>
                <a:gd name="T41" fmla="*/ 128 h 131"/>
                <a:gd name="T42" fmla="*/ 43 w 174"/>
                <a:gd name="T43" fmla="*/ 131 h 131"/>
                <a:gd name="T44" fmla="*/ 43 w 174"/>
                <a:gd name="T45" fmla="*/ 131 h 131"/>
                <a:gd name="T46" fmla="*/ 69 w 174"/>
                <a:gd name="T47" fmla="*/ 122 h 131"/>
                <a:gd name="T48" fmla="*/ 87 w 174"/>
                <a:gd name="T49" fmla="*/ 116 h 131"/>
                <a:gd name="T50" fmla="*/ 101 w 174"/>
                <a:gd name="T51" fmla="*/ 110 h 131"/>
                <a:gd name="T52" fmla="*/ 110 w 174"/>
                <a:gd name="T53" fmla="*/ 107 h 131"/>
                <a:gd name="T54" fmla="*/ 114 w 174"/>
                <a:gd name="T55" fmla="*/ 104 h 131"/>
                <a:gd name="T56" fmla="*/ 118 w 174"/>
                <a:gd name="T57" fmla="*/ 104 h 131"/>
                <a:gd name="T58" fmla="*/ 119 w 174"/>
                <a:gd name="T59" fmla="*/ 104 h 131"/>
                <a:gd name="T60" fmla="*/ 118 w 174"/>
                <a:gd name="T61" fmla="*/ 93 h 131"/>
                <a:gd name="T62" fmla="*/ 118 w 174"/>
                <a:gd name="T63" fmla="*/ 89 h 131"/>
                <a:gd name="T64" fmla="*/ 116 w 174"/>
                <a:gd name="T65" fmla="*/ 86 h 131"/>
                <a:gd name="T66" fmla="*/ 116 w 174"/>
                <a:gd name="T67" fmla="*/ 86 h 131"/>
                <a:gd name="T68" fmla="*/ 129 w 174"/>
                <a:gd name="T69" fmla="*/ 86 h 131"/>
                <a:gd name="T70" fmla="*/ 136 w 174"/>
                <a:gd name="T71" fmla="*/ 86 h 131"/>
                <a:gd name="T72" fmla="*/ 138 w 174"/>
                <a:gd name="T73" fmla="*/ 86 h 131"/>
                <a:gd name="T74" fmla="*/ 138 w 174"/>
                <a:gd name="T75" fmla="*/ 86 h 131"/>
                <a:gd name="T76" fmla="*/ 150 w 174"/>
                <a:gd name="T77" fmla="*/ 65 h 131"/>
                <a:gd name="T78" fmla="*/ 159 w 174"/>
                <a:gd name="T79" fmla="*/ 50 h 131"/>
                <a:gd name="T80" fmla="*/ 165 w 174"/>
                <a:gd name="T81" fmla="*/ 39 h 131"/>
                <a:gd name="T82" fmla="*/ 168 w 174"/>
                <a:gd name="T83" fmla="*/ 32 h 131"/>
                <a:gd name="T84" fmla="*/ 172 w 174"/>
                <a:gd name="T85" fmla="*/ 27 h 131"/>
                <a:gd name="T86" fmla="*/ 172 w 174"/>
                <a:gd name="T87" fmla="*/ 26 h 131"/>
                <a:gd name="T88" fmla="*/ 174 w 174"/>
                <a:gd name="T89" fmla="*/ 24 h 131"/>
                <a:gd name="T90" fmla="*/ 34 w 174"/>
                <a:gd name="T91" fmla="*/ 0 h 13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74" h="131">
                  <a:moveTo>
                    <a:pt x="34" y="0"/>
                  </a:moveTo>
                  <a:lnTo>
                    <a:pt x="32" y="3"/>
                  </a:lnTo>
                  <a:lnTo>
                    <a:pt x="30" y="9"/>
                  </a:lnTo>
                  <a:lnTo>
                    <a:pt x="27" y="17"/>
                  </a:lnTo>
                  <a:lnTo>
                    <a:pt x="21" y="26"/>
                  </a:lnTo>
                  <a:lnTo>
                    <a:pt x="16" y="36"/>
                  </a:lnTo>
                  <a:lnTo>
                    <a:pt x="12" y="45"/>
                  </a:lnTo>
                  <a:lnTo>
                    <a:pt x="9" y="51"/>
                  </a:lnTo>
                  <a:lnTo>
                    <a:pt x="9" y="54"/>
                  </a:lnTo>
                  <a:lnTo>
                    <a:pt x="14" y="59"/>
                  </a:lnTo>
                  <a:lnTo>
                    <a:pt x="18" y="62"/>
                  </a:lnTo>
                  <a:lnTo>
                    <a:pt x="19" y="62"/>
                  </a:lnTo>
                  <a:lnTo>
                    <a:pt x="7" y="72"/>
                  </a:lnTo>
                  <a:lnTo>
                    <a:pt x="1" y="77"/>
                  </a:lnTo>
                  <a:lnTo>
                    <a:pt x="0" y="78"/>
                  </a:lnTo>
                  <a:lnTo>
                    <a:pt x="14" y="96"/>
                  </a:lnTo>
                  <a:lnTo>
                    <a:pt x="25" y="110"/>
                  </a:lnTo>
                  <a:lnTo>
                    <a:pt x="32" y="119"/>
                  </a:lnTo>
                  <a:lnTo>
                    <a:pt x="38" y="125"/>
                  </a:lnTo>
                  <a:lnTo>
                    <a:pt x="41" y="128"/>
                  </a:lnTo>
                  <a:lnTo>
                    <a:pt x="43" y="131"/>
                  </a:lnTo>
                  <a:lnTo>
                    <a:pt x="69" y="122"/>
                  </a:lnTo>
                  <a:lnTo>
                    <a:pt x="87" y="116"/>
                  </a:lnTo>
                  <a:lnTo>
                    <a:pt x="101" y="110"/>
                  </a:lnTo>
                  <a:lnTo>
                    <a:pt x="110" y="107"/>
                  </a:lnTo>
                  <a:lnTo>
                    <a:pt x="114" y="104"/>
                  </a:lnTo>
                  <a:lnTo>
                    <a:pt x="118" y="104"/>
                  </a:lnTo>
                  <a:lnTo>
                    <a:pt x="119" y="104"/>
                  </a:lnTo>
                  <a:lnTo>
                    <a:pt x="118" y="93"/>
                  </a:lnTo>
                  <a:lnTo>
                    <a:pt x="118" y="89"/>
                  </a:lnTo>
                  <a:lnTo>
                    <a:pt x="116" y="86"/>
                  </a:lnTo>
                  <a:lnTo>
                    <a:pt x="129" y="86"/>
                  </a:lnTo>
                  <a:lnTo>
                    <a:pt x="136" y="86"/>
                  </a:lnTo>
                  <a:lnTo>
                    <a:pt x="138" y="86"/>
                  </a:lnTo>
                  <a:lnTo>
                    <a:pt x="150" y="65"/>
                  </a:lnTo>
                  <a:lnTo>
                    <a:pt x="159" y="50"/>
                  </a:lnTo>
                  <a:lnTo>
                    <a:pt x="165" y="39"/>
                  </a:lnTo>
                  <a:lnTo>
                    <a:pt x="168" y="32"/>
                  </a:lnTo>
                  <a:lnTo>
                    <a:pt x="172" y="27"/>
                  </a:lnTo>
                  <a:lnTo>
                    <a:pt x="172" y="26"/>
                  </a:lnTo>
                  <a:lnTo>
                    <a:pt x="174" y="24"/>
                  </a:lnTo>
                  <a:lnTo>
                    <a:pt x="34" y="0"/>
                  </a:lnTo>
                  <a:close/>
                </a:path>
              </a:pathLst>
            </a:custGeom>
            <a:solidFill>
              <a:srgbClr val="101077"/>
            </a:solidFill>
            <a:ln w="25400">
              <a:solidFill>
                <a:srgbClr val="000000"/>
              </a:solidFill>
              <a:prstDash val="solid"/>
              <a:round/>
              <a:headEnd/>
              <a:tailEnd/>
            </a:ln>
          </p:spPr>
          <p:txBody>
            <a:bodyPr/>
            <a:lstStyle/>
            <a:p>
              <a:endParaRPr lang="ja-JP" altLang="en-US"/>
            </a:p>
          </p:txBody>
        </p:sp>
        <p:sp>
          <p:nvSpPr>
            <p:cNvPr id="15635" name="Freeform 475"/>
            <p:cNvSpPr>
              <a:spLocks/>
            </p:cNvSpPr>
            <p:nvPr/>
          </p:nvSpPr>
          <p:spPr bwMode="auto">
            <a:xfrm>
              <a:off x="2553" y="4488"/>
              <a:ext cx="91" cy="102"/>
            </a:xfrm>
            <a:custGeom>
              <a:avLst/>
              <a:gdLst>
                <a:gd name="T0" fmla="*/ 91 w 91"/>
                <a:gd name="T1" fmla="*/ 63 h 102"/>
                <a:gd name="T2" fmla="*/ 89 w 91"/>
                <a:gd name="T3" fmla="*/ 60 h 102"/>
                <a:gd name="T4" fmla="*/ 84 w 91"/>
                <a:gd name="T5" fmla="*/ 53 h 102"/>
                <a:gd name="T6" fmla="*/ 78 w 91"/>
                <a:gd name="T7" fmla="*/ 44 h 102"/>
                <a:gd name="T8" fmla="*/ 75 w 91"/>
                <a:gd name="T9" fmla="*/ 35 h 102"/>
                <a:gd name="T10" fmla="*/ 71 w 91"/>
                <a:gd name="T11" fmla="*/ 26 h 102"/>
                <a:gd name="T12" fmla="*/ 66 w 91"/>
                <a:gd name="T13" fmla="*/ 17 h 102"/>
                <a:gd name="T14" fmla="*/ 60 w 91"/>
                <a:gd name="T15" fmla="*/ 9 h 102"/>
                <a:gd name="T16" fmla="*/ 53 w 91"/>
                <a:gd name="T17" fmla="*/ 4 h 102"/>
                <a:gd name="T18" fmla="*/ 44 w 91"/>
                <a:gd name="T19" fmla="*/ 1 h 102"/>
                <a:gd name="T20" fmla="*/ 35 w 91"/>
                <a:gd name="T21" fmla="*/ 0 h 102"/>
                <a:gd name="T22" fmla="*/ 24 w 91"/>
                <a:gd name="T23" fmla="*/ 1 h 102"/>
                <a:gd name="T24" fmla="*/ 15 w 91"/>
                <a:gd name="T25" fmla="*/ 4 h 102"/>
                <a:gd name="T26" fmla="*/ 7 w 91"/>
                <a:gd name="T27" fmla="*/ 9 h 102"/>
                <a:gd name="T28" fmla="*/ 4 w 91"/>
                <a:gd name="T29" fmla="*/ 15 h 102"/>
                <a:gd name="T30" fmla="*/ 4 w 91"/>
                <a:gd name="T31" fmla="*/ 20 h 102"/>
                <a:gd name="T32" fmla="*/ 7 w 91"/>
                <a:gd name="T33" fmla="*/ 23 h 102"/>
                <a:gd name="T34" fmla="*/ 6 w 91"/>
                <a:gd name="T35" fmla="*/ 23 h 102"/>
                <a:gd name="T36" fmla="*/ 4 w 91"/>
                <a:gd name="T37" fmla="*/ 26 h 102"/>
                <a:gd name="T38" fmla="*/ 2 w 91"/>
                <a:gd name="T39" fmla="*/ 29 h 102"/>
                <a:gd name="T40" fmla="*/ 0 w 91"/>
                <a:gd name="T41" fmla="*/ 35 h 102"/>
                <a:gd name="T42" fmla="*/ 2 w 91"/>
                <a:gd name="T43" fmla="*/ 39 h 102"/>
                <a:gd name="T44" fmla="*/ 6 w 91"/>
                <a:gd name="T45" fmla="*/ 41 h 102"/>
                <a:gd name="T46" fmla="*/ 9 w 91"/>
                <a:gd name="T47" fmla="*/ 41 h 102"/>
                <a:gd name="T48" fmla="*/ 9 w 91"/>
                <a:gd name="T49" fmla="*/ 41 h 102"/>
                <a:gd name="T50" fmla="*/ 7 w 91"/>
                <a:gd name="T51" fmla="*/ 42 h 102"/>
                <a:gd name="T52" fmla="*/ 6 w 91"/>
                <a:gd name="T53" fmla="*/ 45 h 102"/>
                <a:gd name="T54" fmla="*/ 2 w 91"/>
                <a:gd name="T55" fmla="*/ 48 h 102"/>
                <a:gd name="T56" fmla="*/ 2 w 91"/>
                <a:gd name="T57" fmla="*/ 51 h 102"/>
                <a:gd name="T58" fmla="*/ 4 w 91"/>
                <a:gd name="T59" fmla="*/ 56 h 102"/>
                <a:gd name="T60" fmla="*/ 6 w 91"/>
                <a:gd name="T61" fmla="*/ 57 h 102"/>
                <a:gd name="T62" fmla="*/ 9 w 91"/>
                <a:gd name="T63" fmla="*/ 59 h 102"/>
                <a:gd name="T64" fmla="*/ 11 w 91"/>
                <a:gd name="T65" fmla="*/ 59 h 102"/>
                <a:gd name="T66" fmla="*/ 9 w 91"/>
                <a:gd name="T67" fmla="*/ 60 h 102"/>
                <a:gd name="T68" fmla="*/ 6 w 91"/>
                <a:gd name="T69" fmla="*/ 62 h 102"/>
                <a:gd name="T70" fmla="*/ 2 w 91"/>
                <a:gd name="T71" fmla="*/ 66 h 102"/>
                <a:gd name="T72" fmla="*/ 4 w 91"/>
                <a:gd name="T73" fmla="*/ 71 h 102"/>
                <a:gd name="T74" fmla="*/ 7 w 91"/>
                <a:gd name="T75" fmla="*/ 74 h 102"/>
                <a:gd name="T76" fmla="*/ 15 w 91"/>
                <a:gd name="T77" fmla="*/ 75 h 102"/>
                <a:gd name="T78" fmla="*/ 22 w 91"/>
                <a:gd name="T79" fmla="*/ 74 h 102"/>
                <a:gd name="T80" fmla="*/ 24 w 91"/>
                <a:gd name="T81" fmla="*/ 74 h 102"/>
                <a:gd name="T82" fmla="*/ 26 w 91"/>
                <a:gd name="T83" fmla="*/ 75 h 102"/>
                <a:gd name="T84" fmla="*/ 26 w 91"/>
                <a:gd name="T85" fmla="*/ 78 h 102"/>
                <a:gd name="T86" fmla="*/ 33 w 91"/>
                <a:gd name="T87" fmla="*/ 89 h 102"/>
                <a:gd name="T88" fmla="*/ 44 w 91"/>
                <a:gd name="T89" fmla="*/ 99 h 102"/>
                <a:gd name="T90" fmla="*/ 51 w 91"/>
                <a:gd name="T91" fmla="*/ 102 h 102"/>
                <a:gd name="T92" fmla="*/ 60 w 91"/>
                <a:gd name="T93" fmla="*/ 102 h 102"/>
                <a:gd name="T94" fmla="*/ 71 w 91"/>
                <a:gd name="T95" fmla="*/ 102 h 102"/>
                <a:gd name="T96" fmla="*/ 80 w 91"/>
                <a:gd name="T97" fmla="*/ 101 h 102"/>
                <a:gd name="T98" fmla="*/ 84 w 91"/>
                <a:gd name="T99" fmla="*/ 101 h 102"/>
                <a:gd name="T100" fmla="*/ 87 w 91"/>
                <a:gd name="T101" fmla="*/ 101 h 102"/>
                <a:gd name="T102" fmla="*/ 91 w 91"/>
                <a:gd name="T103" fmla="*/ 101 h 102"/>
                <a:gd name="T104" fmla="*/ 91 w 91"/>
                <a:gd name="T105" fmla="*/ 101 h 102"/>
                <a:gd name="T106" fmla="*/ 91 w 91"/>
                <a:gd name="T107" fmla="*/ 63 h 10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1" h="102">
                  <a:moveTo>
                    <a:pt x="91" y="63"/>
                  </a:moveTo>
                  <a:lnTo>
                    <a:pt x="89" y="60"/>
                  </a:lnTo>
                  <a:lnTo>
                    <a:pt x="84" y="53"/>
                  </a:lnTo>
                  <a:lnTo>
                    <a:pt x="78" y="44"/>
                  </a:lnTo>
                  <a:lnTo>
                    <a:pt x="75" y="35"/>
                  </a:lnTo>
                  <a:lnTo>
                    <a:pt x="71" y="26"/>
                  </a:lnTo>
                  <a:lnTo>
                    <a:pt x="66" y="17"/>
                  </a:lnTo>
                  <a:lnTo>
                    <a:pt x="60" y="9"/>
                  </a:lnTo>
                  <a:lnTo>
                    <a:pt x="53" y="4"/>
                  </a:lnTo>
                  <a:lnTo>
                    <a:pt x="44" y="1"/>
                  </a:lnTo>
                  <a:lnTo>
                    <a:pt x="35" y="0"/>
                  </a:lnTo>
                  <a:lnTo>
                    <a:pt x="24" y="1"/>
                  </a:lnTo>
                  <a:lnTo>
                    <a:pt x="15" y="4"/>
                  </a:lnTo>
                  <a:lnTo>
                    <a:pt x="7" y="9"/>
                  </a:lnTo>
                  <a:lnTo>
                    <a:pt x="4" y="15"/>
                  </a:lnTo>
                  <a:lnTo>
                    <a:pt x="4" y="20"/>
                  </a:lnTo>
                  <a:lnTo>
                    <a:pt x="7" y="23"/>
                  </a:lnTo>
                  <a:lnTo>
                    <a:pt x="6" y="23"/>
                  </a:lnTo>
                  <a:lnTo>
                    <a:pt x="4" y="26"/>
                  </a:lnTo>
                  <a:lnTo>
                    <a:pt x="2" y="29"/>
                  </a:lnTo>
                  <a:lnTo>
                    <a:pt x="0" y="35"/>
                  </a:lnTo>
                  <a:lnTo>
                    <a:pt x="2" y="39"/>
                  </a:lnTo>
                  <a:lnTo>
                    <a:pt x="6" y="41"/>
                  </a:lnTo>
                  <a:lnTo>
                    <a:pt x="9" y="41"/>
                  </a:lnTo>
                  <a:lnTo>
                    <a:pt x="7" y="42"/>
                  </a:lnTo>
                  <a:lnTo>
                    <a:pt x="6" y="45"/>
                  </a:lnTo>
                  <a:lnTo>
                    <a:pt x="2" y="48"/>
                  </a:lnTo>
                  <a:lnTo>
                    <a:pt x="2" y="51"/>
                  </a:lnTo>
                  <a:lnTo>
                    <a:pt x="4" y="56"/>
                  </a:lnTo>
                  <a:lnTo>
                    <a:pt x="6" y="57"/>
                  </a:lnTo>
                  <a:lnTo>
                    <a:pt x="9" y="59"/>
                  </a:lnTo>
                  <a:lnTo>
                    <a:pt x="11" y="59"/>
                  </a:lnTo>
                  <a:lnTo>
                    <a:pt x="9" y="60"/>
                  </a:lnTo>
                  <a:lnTo>
                    <a:pt x="6" y="62"/>
                  </a:lnTo>
                  <a:lnTo>
                    <a:pt x="2" y="66"/>
                  </a:lnTo>
                  <a:lnTo>
                    <a:pt x="4" y="71"/>
                  </a:lnTo>
                  <a:lnTo>
                    <a:pt x="7" y="74"/>
                  </a:lnTo>
                  <a:lnTo>
                    <a:pt x="15" y="75"/>
                  </a:lnTo>
                  <a:lnTo>
                    <a:pt x="22" y="74"/>
                  </a:lnTo>
                  <a:lnTo>
                    <a:pt x="24" y="74"/>
                  </a:lnTo>
                  <a:lnTo>
                    <a:pt x="26" y="75"/>
                  </a:lnTo>
                  <a:lnTo>
                    <a:pt x="26" y="78"/>
                  </a:lnTo>
                  <a:lnTo>
                    <a:pt x="33" y="89"/>
                  </a:lnTo>
                  <a:lnTo>
                    <a:pt x="44" y="99"/>
                  </a:lnTo>
                  <a:lnTo>
                    <a:pt x="51" y="102"/>
                  </a:lnTo>
                  <a:lnTo>
                    <a:pt x="60" y="102"/>
                  </a:lnTo>
                  <a:lnTo>
                    <a:pt x="71" y="102"/>
                  </a:lnTo>
                  <a:lnTo>
                    <a:pt x="80" y="101"/>
                  </a:lnTo>
                  <a:lnTo>
                    <a:pt x="84" y="101"/>
                  </a:lnTo>
                  <a:lnTo>
                    <a:pt x="87" y="101"/>
                  </a:lnTo>
                  <a:lnTo>
                    <a:pt x="91" y="101"/>
                  </a:lnTo>
                  <a:lnTo>
                    <a:pt x="91" y="63"/>
                  </a:lnTo>
                  <a:close/>
                </a:path>
              </a:pathLst>
            </a:custGeom>
            <a:solidFill>
              <a:srgbClr val="FAD28D"/>
            </a:solidFill>
            <a:ln w="20638">
              <a:solidFill>
                <a:srgbClr val="000000"/>
              </a:solidFill>
              <a:prstDash val="solid"/>
              <a:round/>
              <a:headEnd/>
              <a:tailEnd/>
            </a:ln>
          </p:spPr>
          <p:txBody>
            <a:bodyPr/>
            <a:lstStyle/>
            <a:p>
              <a:endParaRPr lang="ja-JP" altLang="en-US"/>
            </a:p>
          </p:txBody>
        </p:sp>
        <p:sp>
          <p:nvSpPr>
            <p:cNvPr id="15636" name="Freeform 476"/>
            <p:cNvSpPr>
              <a:spLocks/>
            </p:cNvSpPr>
            <p:nvPr/>
          </p:nvSpPr>
          <p:spPr bwMode="auto">
            <a:xfrm>
              <a:off x="2560" y="4506"/>
              <a:ext cx="20" cy="5"/>
            </a:xfrm>
            <a:custGeom>
              <a:avLst/>
              <a:gdLst>
                <a:gd name="T0" fmla="*/ 0 w 20"/>
                <a:gd name="T1" fmla="*/ 5 h 5"/>
                <a:gd name="T2" fmla="*/ 2 w 20"/>
                <a:gd name="T3" fmla="*/ 3 h 5"/>
                <a:gd name="T4" fmla="*/ 8 w 20"/>
                <a:gd name="T5" fmla="*/ 2 h 5"/>
                <a:gd name="T6" fmla="*/ 20 w 20"/>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5">
                  <a:moveTo>
                    <a:pt x="0" y="5"/>
                  </a:moveTo>
                  <a:lnTo>
                    <a:pt x="2" y="3"/>
                  </a:lnTo>
                  <a:lnTo>
                    <a:pt x="8" y="2"/>
                  </a:lnTo>
                  <a:lnTo>
                    <a:pt x="20"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37" name="Freeform 477"/>
            <p:cNvSpPr>
              <a:spLocks/>
            </p:cNvSpPr>
            <p:nvPr/>
          </p:nvSpPr>
          <p:spPr bwMode="auto">
            <a:xfrm>
              <a:off x="2562" y="4524"/>
              <a:ext cx="22" cy="5"/>
            </a:xfrm>
            <a:custGeom>
              <a:avLst/>
              <a:gdLst>
                <a:gd name="T0" fmla="*/ 0 w 22"/>
                <a:gd name="T1" fmla="*/ 5 h 5"/>
                <a:gd name="T2" fmla="*/ 2 w 22"/>
                <a:gd name="T3" fmla="*/ 5 h 5"/>
                <a:gd name="T4" fmla="*/ 7 w 22"/>
                <a:gd name="T5" fmla="*/ 3 h 5"/>
                <a:gd name="T6" fmla="*/ 15 w 22"/>
                <a:gd name="T7" fmla="*/ 2 h 5"/>
                <a:gd name="T8" fmla="*/ 22 w 2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5">
                  <a:moveTo>
                    <a:pt x="0" y="5"/>
                  </a:moveTo>
                  <a:lnTo>
                    <a:pt x="2" y="5"/>
                  </a:lnTo>
                  <a:lnTo>
                    <a:pt x="7" y="3"/>
                  </a:lnTo>
                  <a:lnTo>
                    <a:pt x="15" y="2"/>
                  </a:lnTo>
                  <a:lnTo>
                    <a:pt x="22"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38" name="Freeform 478"/>
            <p:cNvSpPr>
              <a:spLocks/>
            </p:cNvSpPr>
            <p:nvPr/>
          </p:nvSpPr>
          <p:spPr bwMode="auto">
            <a:xfrm>
              <a:off x="2564" y="4542"/>
              <a:ext cx="22" cy="5"/>
            </a:xfrm>
            <a:custGeom>
              <a:avLst/>
              <a:gdLst>
                <a:gd name="T0" fmla="*/ 0 w 22"/>
                <a:gd name="T1" fmla="*/ 5 h 5"/>
                <a:gd name="T2" fmla="*/ 2 w 22"/>
                <a:gd name="T3" fmla="*/ 3 h 5"/>
                <a:gd name="T4" fmla="*/ 7 w 22"/>
                <a:gd name="T5" fmla="*/ 2 h 5"/>
                <a:gd name="T6" fmla="*/ 15 w 22"/>
                <a:gd name="T7" fmla="*/ 0 h 5"/>
                <a:gd name="T8" fmla="*/ 22 w 2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5">
                  <a:moveTo>
                    <a:pt x="0" y="5"/>
                  </a:moveTo>
                  <a:lnTo>
                    <a:pt x="2" y="3"/>
                  </a:lnTo>
                  <a:lnTo>
                    <a:pt x="7" y="2"/>
                  </a:lnTo>
                  <a:lnTo>
                    <a:pt x="15" y="0"/>
                  </a:lnTo>
                  <a:lnTo>
                    <a:pt x="22"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39" name="Freeform 479"/>
            <p:cNvSpPr>
              <a:spLocks/>
            </p:cNvSpPr>
            <p:nvPr/>
          </p:nvSpPr>
          <p:spPr bwMode="auto">
            <a:xfrm>
              <a:off x="2626" y="4480"/>
              <a:ext cx="103" cy="161"/>
            </a:xfrm>
            <a:custGeom>
              <a:avLst/>
              <a:gdLst>
                <a:gd name="T0" fmla="*/ 103 w 103"/>
                <a:gd name="T1" fmla="*/ 160 h 161"/>
                <a:gd name="T2" fmla="*/ 92 w 103"/>
                <a:gd name="T3" fmla="*/ 161 h 161"/>
                <a:gd name="T4" fmla="*/ 82 w 103"/>
                <a:gd name="T5" fmla="*/ 160 h 161"/>
                <a:gd name="T6" fmla="*/ 67 w 103"/>
                <a:gd name="T7" fmla="*/ 157 h 161"/>
                <a:gd name="T8" fmla="*/ 36 w 103"/>
                <a:gd name="T9" fmla="*/ 146 h 161"/>
                <a:gd name="T10" fmla="*/ 22 w 103"/>
                <a:gd name="T11" fmla="*/ 140 h 161"/>
                <a:gd name="T12" fmla="*/ 11 w 103"/>
                <a:gd name="T13" fmla="*/ 134 h 161"/>
                <a:gd name="T14" fmla="*/ 2 w 103"/>
                <a:gd name="T15" fmla="*/ 131 h 161"/>
                <a:gd name="T16" fmla="*/ 0 w 103"/>
                <a:gd name="T17" fmla="*/ 130 h 161"/>
                <a:gd name="T18" fmla="*/ 11 w 103"/>
                <a:gd name="T19" fmla="*/ 106 h 161"/>
                <a:gd name="T20" fmla="*/ 18 w 103"/>
                <a:gd name="T21" fmla="*/ 88 h 161"/>
                <a:gd name="T22" fmla="*/ 23 w 103"/>
                <a:gd name="T23" fmla="*/ 74 h 161"/>
                <a:gd name="T24" fmla="*/ 27 w 103"/>
                <a:gd name="T25" fmla="*/ 65 h 161"/>
                <a:gd name="T26" fmla="*/ 31 w 103"/>
                <a:gd name="T27" fmla="*/ 59 h 161"/>
                <a:gd name="T28" fmla="*/ 31 w 103"/>
                <a:gd name="T29" fmla="*/ 58 h 161"/>
                <a:gd name="T30" fmla="*/ 33 w 103"/>
                <a:gd name="T31" fmla="*/ 56 h 161"/>
                <a:gd name="T32" fmla="*/ 43 w 103"/>
                <a:gd name="T33" fmla="*/ 59 h 161"/>
                <a:gd name="T34" fmla="*/ 49 w 103"/>
                <a:gd name="T35" fmla="*/ 62 h 161"/>
                <a:gd name="T36" fmla="*/ 51 w 103"/>
                <a:gd name="T37" fmla="*/ 62 h 161"/>
                <a:gd name="T38" fmla="*/ 51 w 103"/>
                <a:gd name="T39" fmla="*/ 62 h 161"/>
                <a:gd name="T40" fmla="*/ 53 w 103"/>
                <a:gd name="T41" fmla="*/ 59 h 161"/>
                <a:gd name="T42" fmla="*/ 54 w 103"/>
                <a:gd name="T43" fmla="*/ 53 h 161"/>
                <a:gd name="T44" fmla="*/ 56 w 103"/>
                <a:gd name="T45" fmla="*/ 44 h 161"/>
                <a:gd name="T46" fmla="*/ 62 w 103"/>
                <a:gd name="T47" fmla="*/ 34 h 161"/>
                <a:gd name="T48" fmla="*/ 65 w 103"/>
                <a:gd name="T49" fmla="*/ 23 h 161"/>
                <a:gd name="T50" fmla="*/ 69 w 103"/>
                <a:gd name="T51" fmla="*/ 12 h 161"/>
                <a:gd name="T52" fmla="*/ 73 w 103"/>
                <a:gd name="T53" fmla="*/ 5 h 161"/>
                <a:gd name="T54" fmla="*/ 76 w 103"/>
                <a:gd name="T55" fmla="*/ 0 h 16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03" h="161">
                  <a:moveTo>
                    <a:pt x="103" y="160"/>
                  </a:moveTo>
                  <a:lnTo>
                    <a:pt x="92" y="161"/>
                  </a:lnTo>
                  <a:lnTo>
                    <a:pt x="82" y="160"/>
                  </a:lnTo>
                  <a:lnTo>
                    <a:pt x="67" y="157"/>
                  </a:lnTo>
                  <a:lnTo>
                    <a:pt x="36" y="146"/>
                  </a:lnTo>
                  <a:lnTo>
                    <a:pt x="22" y="140"/>
                  </a:lnTo>
                  <a:lnTo>
                    <a:pt x="11" y="134"/>
                  </a:lnTo>
                  <a:lnTo>
                    <a:pt x="2" y="131"/>
                  </a:lnTo>
                  <a:lnTo>
                    <a:pt x="0" y="130"/>
                  </a:lnTo>
                  <a:lnTo>
                    <a:pt x="11" y="106"/>
                  </a:lnTo>
                  <a:lnTo>
                    <a:pt x="18" y="88"/>
                  </a:lnTo>
                  <a:lnTo>
                    <a:pt x="23" y="74"/>
                  </a:lnTo>
                  <a:lnTo>
                    <a:pt x="27" y="65"/>
                  </a:lnTo>
                  <a:lnTo>
                    <a:pt x="31" y="59"/>
                  </a:lnTo>
                  <a:lnTo>
                    <a:pt x="31" y="58"/>
                  </a:lnTo>
                  <a:lnTo>
                    <a:pt x="33" y="56"/>
                  </a:lnTo>
                  <a:lnTo>
                    <a:pt x="43" y="59"/>
                  </a:lnTo>
                  <a:lnTo>
                    <a:pt x="49" y="62"/>
                  </a:lnTo>
                  <a:lnTo>
                    <a:pt x="51" y="62"/>
                  </a:lnTo>
                  <a:lnTo>
                    <a:pt x="53" y="59"/>
                  </a:lnTo>
                  <a:lnTo>
                    <a:pt x="54" y="53"/>
                  </a:lnTo>
                  <a:lnTo>
                    <a:pt x="56" y="44"/>
                  </a:lnTo>
                  <a:lnTo>
                    <a:pt x="62" y="34"/>
                  </a:lnTo>
                  <a:lnTo>
                    <a:pt x="65" y="23"/>
                  </a:lnTo>
                  <a:lnTo>
                    <a:pt x="69" y="12"/>
                  </a:lnTo>
                  <a:lnTo>
                    <a:pt x="73" y="5"/>
                  </a:lnTo>
                  <a:lnTo>
                    <a:pt x="76" y="0"/>
                  </a:lnTo>
                </a:path>
              </a:pathLst>
            </a:custGeom>
            <a:noFill/>
            <a:ln w="254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40" name="Freeform 480"/>
            <p:cNvSpPr>
              <a:spLocks/>
            </p:cNvSpPr>
            <p:nvPr/>
          </p:nvSpPr>
          <p:spPr bwMode="auto">
            <a:xfrm>
              <a:off x="2609" y="4532"/>
              <a:ext cx="51" cy="75"/>
            </a:xfrm>
            <a:custGeom>
              <a:avLst/>
              <a:gdLst>
                <a:gd name="T0" fmla="*/ 28 w 51"/>
                <a:gd name="T1" fmla="*/ 0 h 75"/>
                <a:gd name="T2" fmla="*/ 40 w 51"/>
                <a:gd name="T3" fmla="*/ 6 h 75"/>
                <a:gd name="T4" fmla="*/ 48 w 51"/>
                <a:gd name="T5" fmla="*/ 7 h 75"/>
                <a:gd name="T6" fmla="*/ 50 w 51"/>
                <a:gd name="T7" fmla="*/ 9 h 75"/>
                <a:gd name="T8" fmla="*/ 51 w 51"/>
                <a:gd name="T9" fmla="*/ 9 h 75"/>
                <a:gd name="T10" fmla="*/ 51 w 51"/>
                <a:gd name="T11" fmla="*/ 10 h 75"/>
                <a:gd name="T12" fmla="*/ 50 w 51"/>
                <a:gd name="T13" fmla="*/ 16 h 75"/>
                <a:gd name="T14" fmla="*/ 48 w 51"/>
                <a:gd name="T15" fmla="*/ 25 h 75"/>
                <a:gd name="T16" fmla="*/ 46 w 51"/>
                <a:gd name="T17" fmla="*/ 34 h 75"/>
                <a:gd name="T18" fmla="*/ 37 w 51"/>
                <a:gd name="T19" fmla="*/ 57 h 75"/>
                <a:gd name="T20" fmla="*/ 31 w 51"/>
                <a:gd name="T21" fmla="*/ 66 h 75"/>
                <a:gd name="T22" fmla="*/ 22 w 51"/>
                <a:gd name="T23" fmla="*/ 75 h 75"/>
                <a:gd name="T24" fmla="*/ 11 w 51"/>
                <a:gd name="T25" fmla="*/ 69 h 75"/>
                <a:gd name="T26" fmla="*/ 4 w 51"/>
                <a:gd name="T27" fmla="*/ 66 h 75"/>
                <a:gd name="T28" fmla="*/ 2 w 51"/>
                <a:gd name="T29" fmla="*/ 64 h 75"/>
                <a:gd name="T30" fmla="*/ 0 w 51"/>
                <a:gd name="T31" fmla="*/ 64 h 75"/>
                <a:gd name="T32" fmla="*/ 2 w 51"/>
                <a:gd name="T33" fmla="*/ 63 h 75"/>
                <a:gd name="T34" fmla="*/ 6 w 51"/>
                <a:gd name="T35" fmla="*/ 58 h 75"/>
                <a:gd name="T36" fmla="*/ 10 w 51"/>
                <a:gd name="T37" fmla="*/ 49 h 75"/>
                <a:gd name="T38" fmla="*/ 15 w 51"/>
                <a:gd name="T39" fmla="*/ 40 h 75"/>
                <a:gd name="T40" fmla="*/ 24 w 51"/>
                <a:gd name="T41" fmla="*/ 19 h 75"/>
                <a:gd name="T42" fmla="*/ 26 w 51"/>
                <a:gd name="T43" fmla="*/ 7 h 75"/>
                <a:gd name="T44" fmla="*/ 28 w 51"/>
                <a:gd name="T45" fmla="*/ 0 h 75"/>
                <a:gd name="T46" fmla="*/ 28 w 51"/>
                <a:gd name="T47" fmla="*/ 0 h 7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1" h="75">
                  <a:moveTo>
                    <a:pt x="28" y="0"/>
                  </a:moveTo>
                  <a:lnTo>
                    <a:pt x="40" y="6"/>
                  </a:lnTo>
                  <a:lnTo>
                    <a:pt x="48" y="7"/>
                  </a:lnTo>
                  <a:lnTo>
                    <a:pt x="50" y="9"/>
                  </a:lnTo>
                  <a:lnTo>
                    <a:pt x="51" y="9"/>
                  </a:lnTo>
                  <a:lnTo>
                    <a:pt x="51" y="10"/>
                  </a:lnTo>
                  <a:lnTo>
                    <a:pt x="50" y="16"/>
                  </a:lnTo>
                  <a:lnTo>
                    <a:pt x="48" y="25"/>
                  </a:lnTo>
                  <a:lnTo>
                    <a:pt x="46" y="34"/>
                  </a:lnTo>
                  <a:lnTo>
                    <a:pt x="37" y="57"/>
                  </a:lnTo>
                  <a:lnTo>
                    <a:pt x="31" y="66"/>
                  </a:lnTo>
                  <a:lnTo>
                    <a:pt x="22" y="75"/>
                  </a:lnTo>
                  <a:lnTo>
                    <a:pt x="11" y="69"/>
                  </a:lnTo>
                  <a:lnTo>
                    <a:pt x="4" y="66"/>
                  </a:lnTo>
                  <a:lnTo>
                    <a:pt x="2" y="64"/>
                  </a:lnTo>
                  <a:lnTo>
                    <a:pt x="0" y="64"/>
                  </a:lnTo>
                  <a:lnTo>
                    <a:pt x="2" y="63"/>
                  </a:lnTo>
                  <a:lnTo>
                    <a:pt x="6" y="58"/>
                  </a:lnTo>
                  <a:lnTo>
                    <a:pt x="10" y="49"/>
                  </a:lnTo>
                  <a:lnTo>
                    <a:pt x="15" y="40"/>
                  </a:lnTo>
                  <a:lnTo>
                    <a:pt x="24" y="19"/>
                  </a:lnTo>
                  <a:lnTo>
                    <a:pt x="26" y="7"/>
                  </a:lnTo>
                  <a:lnTo>
                    <a:pt x="28" y="0"/>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641" name="Freeform 481"/>
            <p:cNvSpPr>
              <a:spLocks/>
            </p:cNvSpPr>
            <p:nvPr/>
          </p:nvSpPr>
          <p:spPr bwMode="auto">
            <a:xfrm>
              <a:off x="2677" y="4542"/>
              <a:ext cx="18" cy="8"/>
            </a:xfrm>
            <a:custGeom>
              <a:avLst/>
              <a:gdLst>
                <a:gd name="T0" fmla="*/ 0 w 18"/>
                <a:gd name="T1" fmla="*/ 0 h 8"/>
                <a:gd name="T2" fmla="*/ 2 w 18"/>
                <a:gd name="T3" fmla="*/ 0 h 8"/>
                <a:gd name="T4" fmla="*/ 9 w 18"/>
                <a:gd name="T5" fmla="*/ 3 h 8"/>
                <a:gd name="T6" fmla="*/ 14 w 18"/>
                <a:gd name="T7" fmla="*/ 5 h 8"/>
                <a:gd name="T8" fmla="*/ 18 w 18"/>
                <a:gd name="T9" fmla="*/ 8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8">
                  <a:moveTo>
                    <a:pt x="0" y="0"/>
                  </a:moveTo>
                  <a:lnTo>
                    <a:pt x="2" y="0"/>
                  </a:lnTo>
                  <a:lnTo>
                    <a:pt x="9" y="3"/>
                  </a:lnTo>
                  <a:lnTo>
                    <a:pt x="14" y="5"/>
                  </a:lnTo>
                  <a:lnTo>
                    <a:pt x="18" y="8"/>
                  </a:lnTo>
                </a:path>
              </a:pathLst>
            </a:custGeom>
            <a:noFill/>
            <a:ln w="254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42" name="Freeform 482"/>
            <p:cNvSpPr>
              <a:spLocks/>
            </p:cNvSpPr>
            <p:nvPr/>
          </p:nvSpPr>
          <p:spPr bwMode="auto">
            <a:xfrm>
              <a:off x="2589" y="4351"/>
              <a:ext cx="117" cy="128"/>
            </a:xfrm>
            <a:custGeom>
              <a:avLst/>
              <a:gdLst>
                <a:gd name="T0" fmla="*/ 20 w 117"/>
                <a:gd name="T1" fmla="*/ 0 h 128"/>
                <a:gd name="T2" fmla="*/ 20 w 117"/>
                <a:gd name="T3" fmla="*/ 2 h 128"/>
                <a:gd name="T4" fmla="*/ 19 w 117"/>
                <a:gd name="T5" fmla="*/ 3 h 128"/>
                <a:gd name="T6" fmla="*/ 15 w 117"/>
                <a:gd name="T7" fmla="*/ 14 h 128"/>
                <a:gd name="T8" fmla="*/ 11 w 117"/>
                <a:gd name="T9" fmla="*/ 29 h 128"/>
                <a:gd name="T10" fmla="*/ 6 w 117"/>
                <a:gd name="T11" fmla="*/ 47 h 128"/>
                <a:gd name="T12" fmla="*/ 2 w 117"/>
                <a:gd name="T13" fmla="*/ 68 h 128"/>
                <a:gd name="T14" fmla="*/ 0 w 117"/>
                <a:gd name="T15" fmla="*/ 89 h 128"/>
                <a:gd name="T16" fmla="*/ 4 w 117"/>
                <a:gd name="T17" fmla="*/ 110 h 128"/>
                <a:gd name="T18" fmla="*/ 10 w 117"/>
                <a:gd name="T19" fmla="*/ 128 h 128"/>
                <a:gd name="T20" fmla="*/ 13 w 117"/>
                <a:gd name="T21" fmla="*/ 126 h 128"/>
                <a:gd name="T22" fmla="*/ 22 w 117"/>
                <a:gd name="T23" fmla="*/ 119 h 128"/>
                <a:gd name="T24" fmla="*/ 35 w 117"/>
                <a:gd name="T25" fmla="*/ 110 h 128"/>
                <a:gd name="T26" fmla="*/ 51 w 117"/>
                <a:gd name="T27" fmla="*/ 96 h 128"/>
                <a:gd name="T28" fmla="*/ 70 w 117"/>
                <a:gd name="T29" fmla="*/ 83 h 128"/>
                <a:gd name="T30" fmla="*/ 88 w 117"/>
                <a:gd name="T31" fmla="*/ 66 h 128"/>
                <a:gd name="T32" fmla="*/ 104 w 117"/>
                <a:gd name="T33" fmla="*/ 48 h 128"/>
                <a:gd name="T34" fmla="*/ 117 w 117"/>
                <a:gd name="T35" fmla="*/ 32 h 128"/>
                <a:gd name="T36" fmla="*/ 20 w 117"/>
                <a:gd name="T37" fmla="*/ 0 h 1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7" h="128">
                  <a:moveTo>
                    <a:pt x="20" y="0"/>
                  </a:moveTo>
                  <a:lnTo>
                    <a:pt x="20" y="2"/>
                  </a:lnTo>
                  <a:lnTo>
                    <a:pt x="19" y="3"/>
                  </a:lnTo>
                  <a:lnTo>
                    <a:pt x="15" y="14"/>
                  </a:lnTo>
                  <a:lnTo>
                    <a:pt x="11" y="29"/>
                  </a:lnTo>
                  <a:lnTo>
                    <a:pt x="6" y="47"/>
                  </a:lnTo>
                  <a:lnTo>
                    <a:pt x="2" y="68"/>
                  </a:lnTo>
                  <a:lnTo>
                    <a:pt x="0" y="89"/>
                  </a:lnTo>
                  <a:lnTo>
                    <a:pt x="4" y="110"/>
                  </a:lnTo>
                  <a:lnTo>
                    <a:pt x="10" y="128"/>
                  </a:lnTo>
                  <a:lnTo>
                    <a:pt x="13" y="126"/>
                  </a:lnTo>
                  <a:lnTo>
                    <a:pt x="22" y="119"/>
                  </a:lnTo>
                  <a:lnTo>
                    <a:pt x="35" y="110"/>
                  </a:lnTo>
                  <a:lnTo>
                    <a:pt x="51" y="96"/>
                  </a:lnTo>
                  <a:lnTo>
                    <a:pt x="70" y="83"/>
                  </a:lnTo>
                  <a:lnTo>
                    <a:pt x="88" y="66"/>
                  </a:lnTo>
                  <a:lnTo>
                    <a:pt x="104" y="48"/>
                  </a:lnTo>
                  <a:lnTo>
                    <a:pt x="117" y="32"/>
                  </a:lnTo>
                  <a:lnTo>
                    <a:pt x="20" y="0"/>
                  </a:lnTo>
                  <a:close/>
                </a:path>
              </a:pathLst>
            </a:custGeom>
            <a:solidFill>
              <a:srgbClr val="FFFFFF"/>
            </a:solidFill>
            <a:ln w="25400">
              <a:solidFill>
                <a:srgbClr val="000000"/>
              </a:solidFill>
              <a:prstDash val="solid"/>
              <a:round/>
              <a:headEnd/>
              <a:tailEnd/>
            </a:ln>
          </p:spPr>
          <p:txBody>
            <a:bodyPr/>
            <a:lstStyle/>
            <a:p>
              <a:endParaRPr lang="ja-JP" altLang="en-US"/>
            </a:p>
          </p:txBody>
        </p:sp>
        <p:sp>
          <p:nvSpPr>
            <p:cNvPr id="15643" name="Freeform 483"/>
            <p:cNvSpPr>
              <a:spLocks/>
            </p:cNvSpPr>
            <p:nvPr/>
          </p:nvSpPr>
          <p:spPr bwMode="auto">
            <a:xfrm>
              <a:off x="2589" y="4377"/>
              <a:ext cx="73" cy="102"/>
            </a:xfrm>
            <a:custGeom>
              <a:avLst/>
              <a:gdLst>
                <a:gd name="T0" fmla="*/ 0 w 73"/>
                <a:gd name="T1" fmla="*/ 63 h 102"/>
                <a:gd name="T2" fmla="*/ 8 w 73"/>
                <a:gd name="T3" fmla="*/ 57 h 102"/>
                <a:gd name="T4" fmla="*/ 11 w 73"/>
                <a:gd name="T5" fmla="*/ 51 h 102"/>
                <a:gd name="T6" fmla="*/ 19 w 73"/>
                <a:gd name="T7" fmla="*/ 45 h 102"/>
                <a:gd name="T8" fmla="*/ 20 w 73"/>
                <a:gd name="T9" fmla="*/ 42 h 102"/>
                <a:gd name="T10" fmla="*/ 20 w 73"/>
                <a:gd name="T11" fmla="*/ 42 h 102"/>
                <a:gd name="T12" fmla="*/ 19 w 73"/>
                <a:gd name="T13" fmla="*/ 28 h 102"/>
                <a:gd name="T14" fmla="*/ 17 w 73"/>
                <a:gd name="T15" fmla="*/ 18 h 102"/>
                <a:gd name="T16" fmla="*/ 17 w 73"/>
                <a:gd name="T17" fmla="*/ 10 h 102"/>
                <a:gd name="T18" fmla="*/ 17 w 73"/>
                <a:gd name="T19" fmla="*/ 6 h 102"/>
                <a:gd name="T20" fmla="*/ 15 w 73"/>
                <a:gd name="T21" fmla="*/ 3 h 102"/>
                <a:gd name="T22" fmla="*/ 15 w 73"/>
                <a:gd name="T23" fmla="*/ 1 h 102"/>
                <a:gd name="T24" fmla="*/ 15 w 73"/>
                <a:gd name="T25" fmla="*/ 0 h 102"/>
                <a:gd name="T26" fmla="*/ 35 w 73"/>
                <a:gd name="T27" fmla="*/ 6 h 102"/>
                <a:gd name="T28" fmla="*/ 50 w 73"/>
                <a:gd name="T29" fmla="*/ 10 h 102"/>
                <a:gd name="T30" fmla="*/ 59 w 73"/>
                <a:gd name="T31" fmla="*/ 13 h 102"/>
                <a:gd name="T32" fmla="*/ 66 w 73"/>
                <a:gd name="T33" fmla="*/ 15 h 102"/>
                <a:gd name="T34" fmla="*/ 71 w 73"/>
                <a:gd name="T35" fmla="*/ 16 h 102"/>
                <a:gd name="T36" fmla="*/ 73 w 73"/>
                <a:gd name="T37" fmla="*/ 16 h 102"/>
                <a:gd name="T38" fmla="*/ 73 w 73"/>
                <a:gd name="T39" fmla="*/ 16 h 102"/>
                <a:gd name="T40" fmla="*/ 64 w 73"/>
                <a:gd name="T41" fmla="*/ 27 h 102"/>
                <a:gd name="T42" fmla="*/ 59 w 73"/>
                <a:gd name="T43" fmla="*/ 34 h 102"/>
                <a:gd name="T44" fmla="*/ 53 w 73"/>
                <a:gd name="T45" fmla="*/ 40 h 102"/>
                <a:gd name="T46" fmla="*/ 50 w 73"/>
                <a:gd name="T47" fmla="*/ 43 h 102"/>
                <a:gd name="T48" fmla="*/ 46 w 73"/>
                <a:gd name="T49" fmla="*/ 46 h 102"/>
                <a:gd name="T50" fmla="*/ 46 w 73"/>
                <a:gd name="T51" fmla="*/ 46 h 102"/>
                <a:gd name="T52" fmla="*/ 46 w 73"/>
                <a:gd name="T53" fmla="*/ 48 h 102"/>
                <a:gd name="T54" fmla="*/ 46 w 73"/>
                <a:gd name="T55" fmla="*/ 51 h 102"/>
                <a:gd name="T56" fmla="*/ 44 w 73"/>
                <a:gd name="T57" fmla="*/ 61 h 102"/>
                <a:gd name="T58" fmla="*/ 44 w 73"/>
                <a:gd name="T59" fmla="*/ 70 h 102"/>
                <a:gd name="T60" fmla="*/ 44 w 73"/>
                <a:gd name="T61" fmla="*/ 75 h 102"/>
                <a:gd name="T62" fmla="*/ 44 w 73"/>
                <a:gd name="T63" fmla="*/ 78 h 102"/>
                <a:gd name="T64" fmla="*/ 31 w 73"/>
                <a:gd name="T65" fmla="*/ 85 h 102"/>
                <a:gd name="T66" fmla="*/ 24 w 73"/>
                <a:gd name="T67" fmla="*/ 93 h 102"/>
                <a:gd name="T68" fmla="*/ 17 w 73"/>
                <a:gd name="T69" fmla="*/ 96 h 102"/>
                <a:gd name="T70" fmla="*/ 13 w 73"/>
                <a:gd name="T71" fmla="*/ 99 h 102"/>
                <a:gd name="T72" fmla="*/ 10 w 73"/>
                <a:gd name="T73" fmla="*/ 102 h 102"/>
                <a:gd name="T74" fmla="*/ 10 w 73"/>
                <a:gd name="T75" fmla="*/ 102 h 102"/>
                <a:gd name="T76" fmla="*/ 0 w 73"/>
                <a:gd name="T77" fmla="*/ 63 h 1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3" h="102">
                  <a:moveTo>
                    <a:pt x="0" y="63"/>
                  </a:moveTo>
                  <a:lnTo>
                    <a:pt x="8" y="57"/>
                  </a:lnTo>
                  <a:lnTo>
                    <a:pt x="11" y="51"/>
                  </a:lnTo>
                  <a:lnTo>
                    <a:pt x="19" y="45"/>
                  </a:lnTo>
                  <a:lnTo>
                    <a:pt x="20" y="42"/>
                  </a:lnTo>
                  <a:lnTo>
                    <a:pt x="19" y="28"/>
                  </a:lnTo>
                  <a:lnTo>
                    <a:pt x="17" y="18"/>
                  </a:lnTo>
                  <a:lnTo>
                    <a:pt x="17" y="10"/>
                  </a:lnTo>
                  <a:lnTo>
                    <a:pt x="17" y="6"/>
                  </a:lnTo>
                  <a:lnTo>
                    <a:pt x="15" y="3"/>
                  </a:lnTo>
                  <a:lnTo>
                    <a:pt x="15" y="1"/>
                  </a:lnTo>
                  <a:lnTo>
                    <a:pt x="15" y="0"/>
                  </a:lnTo>
                  <a:lnTo>
                    <a:pt x="35" y="6"/>
                  </a:lnTo>
                  <a:lnTo>
                    <a:pt x="50" y="10"/>
                  </a:lnTo>
                  <a:lnTo>
                    <a:pt x="59" y="13"/>
                  </a:lnTo>
                  <a:lnTo>
                    <a:pt x="66" y="15"/>
                  </a:lnTo>
                  <a:lnTo>
                    <a:pt x="71" y="16"/>
                  </a:lnTo>
                  <a:lnTo>
                    <a:pt x="73" y="16"/>
                  </a:lnTo>
                  <a:lnTo>
                    <a:pt x="64" y="27"/>
                  </a:lnTo>
                  <a:lnTo>
                    <a:pt x="59" y="34"/>
                  </a:lnTo>
                  <a:lnTo>
                    <a:pt x="53" y="40"/>
                  </a:lnTo>
                  <a:lnTo>
                    <a:pt x="50" y="43"/>
                  </a:lnTo>
                  <a:lnTo>
                    <a:pt x="46" y="46"/>
                  </a:lnTo>
                  <a:lnTo>
                    <a:pt x="46" y="48"/>
                  </a:lnTo>
                  <a:lnTo>
                    <a:pt x="46" y="51"/>
                  </a:lnTo>
                  <a:lnTo>
                    <a:pt x="44" y="61"/>
                  </a:lnTo>
                  <a:lnTo>
                    <a:pt x="44" y="70"/>
                  </a:lnTo>
                  <a:lnTo>
                    <a:pt x="44" y="75"/>
                  </a:lnTo>
                  <a:lnTo>
                    <a:pt x="44" y="78"/>
                  </a:lnTo>
                  <a:lnTo>
                    <a:pt x="31" y="85"/>
                  </a:lnTo>
                  <a:lnTo>
                    <a:pt x="24" y="93"/>
                  </a:lnTo>
                  <a:lnTo>
                    <a:pt x="17" y="96"/>
                  </a:lnTo>
                  <a:lnTo>
                    <a:pt x="13" y="99"/>
                  </a:lnTo>
                  <a:lnTo>
                    <a:pt x="10" y="102"/>
                  </a:lnTo>
                  <a:lnTo>
                    <a:pt x="0" y="63"/>
                  </a:lnTo>
                  <a:close/>
                </a:path>
              </a:pathLst>
            </a:custGeom>
            <a:solidFill>
              <a:srgbClr val="4573B3"/>
            </a:solidFill>
            <a:ln w="14288">
              <a:solidFill>
                <a:srgbClr val="000000"/>
              </a:solidFill>
              <a:prstDash val="solid"/>
              <a:round/>
              <a:headEnd/>
              <a:tailEnd/>
            </a:ln>
          </p:spPr>
          <p:txBody>
            <a:bodyPr/>
            <a:lstStyle/>
            <a:p>
              <a:endParaRPr lang="ja-JP" altLang="en-US"/>
            </a:p>
          </p:txBody>
        </p:sp>
        <p:sp>
          <p:nvSpPr>
            <p:cNvPr id="15644" name="Freeform 484"/>
            <p:cNvSpPr>
              <a:spLocks/>
            </p:cNvSpPr>
            <p:nvPr/>
          </p:nvSpPr>
          <p:spPr bwMode="auto">
            <a:xfrm>
              <a:off x="2593" y="4351"/>
              <a:ext cx="113" cy="80"/>
            </a:xfrm>
            <a:custGeom>
              <a:avLst/>
              <a:gdLst>
                <a:gd name="T0" fmla="*/ 0 w 113"/>
                <a:gd name="T1" fmla="*/ 59 h 80"/>
                <a:gd name="T2" fmla="*/ 2 w 113"/>
                <a:gd name="T3" fmla="*/ 57 h 80"/>
                <a:gd name="T4" fmla="*/ 6 w 113"/>
                <a:gd name="T5" fmla="*/ 56 h 80"/>
                <a:gd name="T6" fmla="*/ 16 w 113"/>
                <a:gd name="T7" fmla="*/ 48 h 80"/>
                <a:gd name="T8" fmla="*/ 29 w 113"/>
                <a:gd name="T9" fmla="*/ 39 h 80"/>
                <a:gd name="T10" fmla="*/ 40 w 113"/>
                <a:gd name="T11" fmla="*/ 32 h 80"/>
                <a:gd name="T12" fmla="*/ 42 w 113"/>
                <a:gd name="T13" fmla="*/ 33 h 80"/>
                <a:gd name="T14" fmla="*/ 44 w 113"/>
                <a:gd name="T15" fmla="*/ 38 h 80"/>
                <a:gd name="T16" fmla="*/ 47 w 113"/>
                <a:gd name="T17" fmla="*/ 47 h 80"/>
                <a:gd name="T18" fmla="*/ 53 w 113"/>
                <a:gd name="T19" fmla="*/ 54 h 80"/>
                <a:gd name="T20" fmla="*/ 58 w 113"/>
                <a:gd name="T21" fmla="*/ 63 h 80"/>
                <a:gd name="T22" fmla="*/ 62 w 113"/>
                <a:gd name="T23" fmla="*/ 71 h 80"/>
                <a:gd name="T24" fmla="*/ 67 w 113"/>
                <a:gd name="T25" fmla="*/ 77 h 80"/>
                <a:gd name="T26" fmla="*/ 69 w 113"/>
                <a:gd name="T27" fmla="*/ 80 h 80"/>
                <a:gd name="T28" fmla="*/ 71 w 113"/>
                <a:gd name="T29" fmla="*/ 77 h 80"/>
                <a:gd name="T30" fmla="*/ 75 w 113"/>
                <a:gd name="T31" fmla="*/ 74 h 80"/>
                <a:gd name="T32" fmla="*/ 82 w 113"/>
                <a:gd name="T33" fmla="*/ 68 h 80"/>
                <a:gd name="T34" fmla="*/ 89 w 113"/>
                <a:gd name="T35" fmla="*/ 60 h 80"/>
                <a:gd name="T36" fmla="*/ 104 w 113"/>
                <a:gd name="T37" fmla="*/ 44 h 80"/>
                <a:gd name="T38" fmla="*/ 109 w 113"/>
                <a:gd name="T39" fmla="*/ 38 h 80"/>
                <a:gd name="T40" fmla="*/ 113 w 113"/>
                <a:gd name="T41" fmla="*/ 32 h 80"/>
                <a:gd name="T42" fmla="*/ 96 w 113"/>
                <a:gd name="T43" fmla="*/ 26 h 80"/>
                <a:gd name="T44" fmla="*/ 82 w 113"/>
                <a:gd name="T45" fmla="*/ 21 h 80"/>
                <a:gd name="T46" fmla="*/ 58 w 113"/>
                <a:gd name="T47" fmla="*/ 14 h 80"/>
                <a:gd name="T48" fmla="*/ 40 w 113"/>
                <a:gd name="T49" fmla="*/ 8 h 80"/>
                <a:gd name="T50" fmla="*/ 29 w 113"/>
                <a:gd name="T51" fmla="*/ 5 h 80"/>
                <a:gd name="T52" fmla="*/ 22 w 113"/>
                <a:gd name="T53" fmla="*/ 2 h 80"/>
                <a:gd name="T54" fmla="*/ 18 w 113"/>
                <a:gd name="T55" fmla="*/ 0 h 80"/>
                <a:gd name="T56" fmla="*/ 16 w 113"/>
                <a:gd name="T57" fmla="*/ 0 h 80"/>
                <a:gd name="T58" fmla="*/ 16 w 113"/>
                <a:gd name="T59" fmla="*/ 0 h 80"/>
                <a:gd name="T60" fmla="*/ 16 w 113"/>
                <a:gd name="T61" fmla="*/ 2 h 80"/>
                <a:gd name="T62" fmla="*/ 13 w 113"/>
                <a:gd name="T63" fmla="*/ 8 h 80"/>
                <a:gd name="T64" fmla="*/ 11 w 113"/>
                <a:gd name="T65" fmla="*/ 17 h 80"/>
                <a:gd name="T66" fmla="*/ 7 w 113"/>
                <a:gd name="T67" fmla="*/ 27 h 80"/>
                <a:gd name="T68" fmla="*/ 4 w 113"/>
                <a:gd name="T69" fmla="*/ 38 h 80"/>
                <a:gd name="T70" fmla="*/ 2 w 113"/>
                <a:gd name="T71" fmla="*/ 47 h 80"/>
                <a:gd name="T72" fmla="*/ 0 w 113"/>
                <a:gd name="T73" fmla="*/ 54 h 80"/>
                <a:gd name="T74" fmla="*/ 0 w 113"/>
                <a:gd name="T75" fmla="*/ 59 h 80"/>
                <a:gd name="T76" fmla="*/ 0 w 113"/>
                <a:gd name="T77" fmla="*/ 59 h 8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3" h="80">
                  <a:moveTo>
                    <a:pt x="0" y="59"/>
                  </a:moveTo>
                  <a:lnTo>
                    <a:pt x="2" y="57"/>
                  </a:lnTo>
                  <a:lnTo>
                    <a:pt x="6" y="56"/>
                  </a:lnTo>
                  <a:lnTo>
                    <a:pt x="16" y="48"/>
                  </a:lnTo>
                  <a:lnTo>
                    <a:pt x="29" y="39"/>
                  </a:lnTo>
                  <a:lnTo>
                    <a:pt x="40" y="32"/>
                  </a:lnTo>
                  <a:lnTo>
                    <a:pt x="42" y="33"/>
                  </a:lnTo>
                  <a:lnTo>
                    <a:pt x="44" y="38"/>
                  </a:lnTo>
                  <a:lnTo>
                    <a:pt x="47" y="47"/>
                  </a:lnTo>
                  <a:lnTo>
                    <a:pt x="53" y="54"/>
                  </a:lnTo>
                  <a:lnTo>
                    <a:pt x="58" y="63"/>
                  </a:lnTo>
                  <a:lnTo>
                    <a:pt x="62" y="71"/>
                  </a:lnTo>
                  <a:lnTo>
                    <a:pt x="67" y="77"/>
                  </a:lnTo>
                  <a:lnTo>
                    <a:pt x="69" y="80"/>
                  </a:lnTo>
                  <a:lnTo>
                    <a:pt x="71" y="77"/>
                  </a:lnTo>
                  <a:lnTo>
                    <a:pt x="75" y="74"/>
                  </a:lnTo>
                  <a:lnTo>
                    <a:pt x="82" y="68"/>
                  </a:lnTo>
                  <a:lnTo>
                    <a:pt x="89" y="60"/>
                  </a:lnTo>
                  <a:lnTo>
                    <a:pt x="104" y="44"/>
                  </a:lnTo>
                  <a:lnTo>
                    <a:pt x="109" y="38"/>
                  </a:lnTo>
                  <a:lnTo>
                    <a:pt x="113" y="32"/>
                  </a:lnTo>
                  <a:lnTo>
                    <a:pt x="96" y="26"/>
                  </a:lnTo>
                  <a:lnTo>
                    <a:pt x="82" y="21"/>
                  </a:lnTo>
                  <a:lnTo>
                    <a:pt x="58" y="14"/>
                  </a:lnTo>
                  <a:lnTo>
                    <a:pt x="40" y="8"/>
                  </a:lnTo>
                  <a:lnTo>
                    <a:pt x="29" y="5"/>
                  </a:lnTo>
                  <a:lnTo>
                    <a:pt x="22" y="2"/>
                  </a:lnTo>
                  <a:lnTo>
                    <a:pt x="18" y="0"/>
                  </a:lnTo>
                  <a:lnTo>
                    <a:pt x="16" y="0"/>
                  </a:lnTo>
                  <a:lnTo>
                    <a:pt x="16" y="2"/>
                  </a:lnTo>
                  <a:lnTo>
                    <a:pt x="13" y="8"/>
                  </a:lnTo>
                  <a:lnTo>
                    <a:pt x="11" y="17"/>
                  </a:lnTo>
                  <a:lnTo>
                    <a:pt x="7" y="27"/>
                  </a:lnTo>
                  <a:lnTo>
                    <a:pt x="4" y="38"/>
                  </a:lnTo>
                  <a:lnTo>
                    <a:pt x="2" y="47"/>
                  </a:lnTo>
                  <a:lnTo>
                    <a:pt x="0" y="54"/>
                  </a:lnTo>
                  <a:lnTo>
                    <a:pt x="0" y="59"/>
                  </a:lnTo>
                  <a:close/>
                </a:path>
              </a:pathLst>
            </a:custGeom>
            <a:solidFill>
              <a:srgbClr val="FFFFFF"/>
            </a:solidFill>
            <a:ln w="14288">
              <a:solidFill>
                <a:srgbClr val="000000"/>
              </a:solidFill>
              <a:prstDash val="solid"/>
              <a:round/>
              <a:headEnd/>
              <a:tailEnd/>
            </a:ln>
          </p:spPr>
          <p:txBody>
            <a:bodyPr/>
            <a:lstStyle/>
            <a:p>
              <a:endParaRPr lang="ja-JP" altLang="en-US"/>
            </a:p>
          </p:txBody>
        </p:sp>
        <p:sp>
          <p:nvSpPr>
            <p:cNvPr id="15645" name="Freeform 485"/>
            <p:cNvSpPr>
              <a:spLocks/>
            </p:cNvSpPr>
            <p:nvPr/>
          </p:nvSpPr>
          <p:spPr bwMode="auto">
            <a:xfrm>
              <a:off x="2609" y="4419"/>
              <a:ext cx="26" cy="4"/>
            </a:xfrm>
            <a:custGeom>
              <a:avLst/>
              <a:gdLst>
                <a:gd name="T0" fmla="*/ 0 w 26"/>
                <a:gd name="T1" fmla="*/ 0 h 4"/>
                <a:gd name="T2" fmla="*/ 4 w 26"/>
                <a:gd name="T3" fmla="*/ 0 h 4"/>
                <a:gd name="T4" fmla="*/ 10 w 26"/>
                <a:gd name="T5" fmla="*/ 0 h 4"/>
                <a:gd name="T6" fmla="*/ 19 w 26"/>
                <a:gd name="T7" fmla="*/ 1 h 4"/>
                <a:gd name="T8" fmla="*/ 26 w 26"/>
                <a:gd name="T9" fmla="*/ 4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4">
                  <a:moveTo>
                    <a:pt x="0" y="0"/>
                  </a:moveTo>
                  <a:lnTo>
                    <a:pt x="4" y="0"/>
                  </a:lnTo>
                  <a:lnTo>
                    <a:pt x="10" y="0"/>
                  </a:lnTo>
                  <a:lnTo>
                    <a:pt x="19" y="1"/>
                  </a:lnTo>
                  <a:lnTo>
                    <a:pt x="26" y="4"/>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46" name="Freeform 486"/>
            <p:cNvSpPr>
              <a:spLocks/>
            </p:cNvSpPr>
            <p:nvPr/>
          </p:nvSpPr>
          <p:spPr bwMode="auto">
            <a:xfrm>
              <a:off x="2562" y="4198"/>
              <a:ext cx="209" cy="194"/>
            </a:xfrm>
            <a:custGeom>
              <a:avLst/>
              <a:gdLst>
                <a:gd name="T0" fmla="*/ 51 w 209"/>
                <a:gd name="T1" fmla="*/ 0 h 194"/>
                <a:gd name="T2" fmla="*/ 49 w 209"/>
                <a:gd name="T3" fmla="*/ 3 h 194"/>
                <a:gd name="T4" fmla="*/ 44 w 209"/>
                <a:gd name="T5" fmla="*/ 10 h 194"/>
                <a:gd name="T6" fmla="*/ 35 w 209"/>
                <a:gd name="T7" fmla="*/ 22 h 194"/>
                <a:gd name="T8" fmla="*/ 26 w 209"/>
                <a:gd name="T9" fmla="*/ 37 h 194"/>
                <a:gd name="T10" fmla="*/ 17 w 209"/>
                <a:gd name="T11" fmla="*/ 55 h 194"/>
                <a:gd name="T12" fmla="*/ 7 w 209"/>
                <a:gd name="T13" fmla="*/ 76 h 194"/>
                <a:gd name="T14" fmla="*/ 2 w 209"/>
                <a:gd name="T15" fmla="*/ 101 h 194"/>
                <a:gd name="T16" fmla="*/ 0 w 209"/>
                <a:gd name="T17" fmla="*/ 126 h 194"/>
                <a:gd name="T18" fmla="*/ 4 w 209"/>
                <a:gd name="T19" fmla="*/ 149 h 194"/>
                <a:gd name="T20" fmla="*/ 15 w 209"/>
                <a:gd name="T21" fmla="*/ 168 h 194"/>
                <a:gd name="T22" fmla="*/ 31 w 209"/>
                <a:gd name="T23" fmla="*/ 182 h 194"/>
                <a:gd name="T24" fmla="*/ 51 w 209"/>
                <a:gd name="T25" fmla="*/ 191 h 194"/>
                <a:gd name="T26" fmla="*/ 75 w 209"/>
                <a:gd name="T27" fmla="*/ 194 h 194"/>
                <a:gd name="T28" fmla="*/ 100 w 209"/>
                <a:gd name="T29" fmla="*/ 192 h 194"/>
                <a:gd name="T30" fmla="*/ 126 w 209"/>
                <a:gd name="T31" fmla="*/ 185 h 194"/>
                <a:gd name="T32" fmla="*/ 151 w 209"/>
                <a:gd name="T33" fmla="*/ 174 h 194"/>
                <a:gd name="T34" fmla="*/ 153 w 209"/>
                <a:gd name="T35" fmla="*/ 174 h 194"/>
                <a:gd name="T36" fmla="*/ 156 w 209"/>
                <a:gd name="T37" fmla="*/ 174 h 194"/>
                <a:gd name="T38" fmla="*/ 164 w 209"/>
                <a:gd name="T39" fmla="*/ 176 h 194"/>
                <a:gd name="T40" fmla="*/ 173 w 209"/>
                <a:gd name="T41" fmla="*/ 174 h 194"/>
                <a:gd name="T42" fmla="*/ 182 w 209"/>
                <a:gd name="T43" fmla="*/ 173 h 194"/>
                <a:gd name="T44" fmla="*/ 191 w 209"/>
                <a:gd name="T45" fmla="*/ 168 h 194"/>
                <a:gd name="T46" fmla="*/ 198 w 209"/>
                <a:gd name="T47" fmla="*/ 162 h 194"/>
                <a:gd name="T48" fmla="*/ 206 w 209"/>
                <a:gd name="T49" fmla="*/ 152 h 194"/>
                <a:gd name="T50" fmla="*/ 209 w 209"/>
                <a:gd name="T51" fmla="*/ 141 h 194"/>
                <a:gd name="T52" fmla="*/ 207 w 209"/>
                <a:gd name="T53" fmla="*/ 134 h 194"/>
                <a:gd name="T54" fmla="*/ 202 w 209"/>
                <a:gd name="T55" fmla="*/ 126 h 194"/>
                <a:gd name="T56" fmla="*/ 196 w 209"/>
                <a:gd name="T57" fmla="*/ 122 h 194"/>
                <a:gd name="T58" fmla="*/ 184 w 209"/>
                <a:gd name="T59" fmla="*/ 116 h 194"/>
                <a:gd name="T60" fmla="*/ 178 w 209"/>
                <a:gd name="T61" fmla="*/ 114 h 194"/>
                <a:gd name="T62" fmla="*/ 176 w 209"/>
                <a:gd name="T63" fmla="*/ 114 h 194"/>
                <a:gd name="T64" fmla="*/ 176 w 209"/>
                <a:gd name="T65" fmla="*/ 90 h 194"/>
                <a:gd name="T66" fmla="*/ 175 w 209"/>
                <a:gd name="T67" fmla="*/ 72 h 194"/>
                <a:gd name="T68" fmla="*/ 175 w 209"/>
                <a:gd name="T69" fmla="*/ 58 h 194"/>
                <a:gd name="T70" fmla="*/ 175 w 209"/>
                <a:gd name="T71" fmla="*/ 51 h 194"/>
                <a:gd name="T72" fmla="*/ 175 w 209"/>
                <a:gd name="T73" fmla="*/ 45 h 194"/>
                <a:gd name="T74" fmla="*/ 175 w 209"/>
                <a:gd name="T75" fmla="*/ 42 h 194"/>
                <a:gd name="T76" fmla="*/ 175 w 209"/>
                <a:gd name="T77" fmla="*/ 42 h 194"/>
                <a:gd name="T78" fmla="*/ 51 w 209"/>
                <a:gd name="T79" fmla="*/ 0 h 19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09" h="194">
                  <a:moveTo>
                    <a:pt x="51" y="0"/>
                  </a:moveTo>
                  <a:lnTo>
                    <a:pt x="49" y="3"/>
                  </a:lnTo>
                  <a:lnTo>
                    <a:pt x="44" y="10"/>
                  </a:lnTo>
                  <a:lnTo>
                    <a:pt x="35" y="22"/>
                  </a:lnTo>
                  <a:lnTo>
                    <a:pt x="26" y="37"/>
                  </a:lnTo>
                  <a:lnTo>
                    <a:pt x="17" y="55"/>
                  </a:lnTo>
                  <a:lnTo>
                    <a:pt x="7" y="76"/>
                  </a:lnTo>
                  <a:lnTo>
                    <a:pt x="2" y="101"/>
                  </a:lnTo>
                  <a:lnTo>
                    <a:pt x="0" y="126"/>
                  </a:lnTo>
                  <a:lnTo>
                    <a:pt x="4" y="149"/>
                  </a:lnTo>
                  <a:lnTo>
                    <a:pt x="15" y="168"/>
                  </a:lnTo>
                  <a:lnTo>
                    <a:pt x="31" y="182"/>
                  </a:lnTo>
                  <a:lnTo>
                    <a:pt x="51" y="191"/>
                  </a:lnTo>
                  <a:lnTo>
                    <a:pt x="75" y="194"/>
                  </a:lnTo>
                  <a:lnTo>
                    <a:pt x="100" y="192"/>
                  </a:lnTo>
                  <a:lnTo>
                    <a:pt x="126" y="185"/>
                  </a:lnTo>
                  <a:lnTo>
                    <a:pt x="151" y="174"/>
                  </a:lnTo>
                  <a:lnTo>
                    <a:pt x="153" y="174"/>
                  </a:lnTo>
                  <a:lnTo>
                    <a:pt x="156" y="174"/>
                  </a:lnTo>
                  <a:lnTo>
                    <a:pt x="164" y="176"/>
                  </a:lnTo>
                  <a:lnTo>
                    <a:pt x="173" y="174"/>
                  </a:lnTo>
                  <a:lnTo>
                    <a:pt x="182" y="173"/>
                  </a:lnTo>
                  <a:lnTo>
                    <a:pt x="191" y="168"/>
                  </a:lnTo>
                  <a:lnTo>
                    <a:pt x="198" y="162"/>
                  </a:lnTo>
                  <a:lnTo>
                    <a:pt x="206" y="152"/>
                  </a:lnTo>
                  <a:lnTo>
                    <a:pt x="209" y="141"/>
                  </a:lnTo>
                  <a:lnTo>
                    <a:pt x="207" y="134"/>
                  </a:lnTo>
                  <a:lnTo>
                    <a:pt x="202" y="126"/>
                  </a:lnTo>
                  <a:lnTo>
                    <a:pt x="196" y="122"/>
                  </a:lnTo>
                  <a:lnTo>
                    <a:pt x="184" y="116"/>
                  </a:lnTo>
                  <a:lnTo>
                    <a:pt x="178" y="114"/>
                  </a:lnTo>
                  <a:lnTo>
                    <a:pt x="176" y="114"/>
                  </a:lnTo>
                  <a:lnTo>
                    <a:pt x="176" y="90"/>
                  </a:lnTo>
                  <a:lnTo>
                    <a:pt x="175" y="72"/>
                  </a:lnTo>
                  <a:lnTo>
                    <a:pt x="175" y="58"/>
                  </a:lnTo>
                  <a:lnTo>
                    <a:pt x="175" y="51"/>
                  </a:lnTo>
                  <a:lnTo>
                    <a:pt x="175" y="45"/>
                  </a:lnTo>
                  <a:lnTo>
                    <a:pt x="175" y="42"/>
                  </a:lnTo>
                  <a:lnTo>
                    <a:pt x="51" y="0"/>
                  </a:lnTo>
                  <a:close/>
                </a:path>
              </a:pathLst>
            </a:custGeom>
            <a:solidFill>
              <a:srgbClr val="FAD28D"/>
            </a:solidFill>
            <a:ln w="25400">
              <a:solidFill>
                <a:srgbClr val="000000"/>
              </a:solidFill>
              <a:prstDash val="solid"/>
              <a:round/>
              <a:headEnd/>
              <a:tailEnd/>
            </a:ln>
          </p:spPr>
          <p:txBody>
            <a:bodyPr/>
            <a:lstStyle/>
            <a:p>
              <a:endParaRPr lang="ja-JP" altLang="en-US"/>
            </a:p>
          </p:txBody>
        </p:sp>
        <p:sp>
          <p:nvSpPr>
            <p:cNvPr id="15647" name="Freeform 487"/>
            <p:cNvSpPr>
              <a:spLocks/>
            </p:cNvSpPr>
            <p:nvPr/>
          </p:nvSpPr>
          <p:spPr bwMode="auto">
            <a:xfrm>
              <a:off x="2591" y="4154"/>
              <a:ext cx="244" cy="202"/>
            </a:xfrm>
            <a:custGeom>
              <a:avLst/>
              <a:gdLst>
                <a:gd name="T0" fmla="*/ 17 w 244"/>
                <a:gd name="T1" fmla="*/ 53 h 202"/>
                <a:gd name="T2" fmla="*/ 13 w 244"/>
                <a:gd name="T3" fmla="*/ 50 h 202"/>
                <a:gd name="T4" fmla="*/ 8 w 244"/>
                <a:gd name="T5" fmla="*/ 44 h 202"/>
                <a:gd name="T6" fmla="*/ 2 w 244"/>
                <a:gd name="T7" fmla="*/ 35 h 202"/>
                <a:gd name="T8" fmla="*/ 0 w 244"/>
                <a:gd name="T9" fmla="*/ 29 h 202"/>
                <a:gd name="T10" fmla="*/ 2 w 244"/>
                <a:gd name="T11" fmla="*/ 24 h 202"/>
                <a:gd name="T12" fmla="*/ 6 w 244"/>
                <a:gd name="T13" fmla="*/ 20 h 202"/>
                <a:gd name="T14" fmla="*/ 15 w 244"/>
                <a:gd name="T15" fmla="*/ 12 h 202"/>
                <a:gd name="T16" fmla="*/ 28 w 244"/>
                <a:gd name="T17" fmla="*/ 6 h 202"/>
                <a:gd name="T18" fmla="*/ 46 w 244"/>
                <a:gd name="T19" fmla="*/ 2 h 202"/>
                <a:gd name="T20" fmla="*/ 69 w 244"/>
                <a:gd name="T21" fmla="*/ 0 h 202"/>
                <a:gd name="T22" fmla="*/ 98 w 244"/>
                <a:gd name="T23" fmla="*/ 0 h 202"/>
                <a:gd name="T24" fmla="*/ 135 w 244"/>
                <a:gd name="T25" fmla="*/ 3 h 202"/>
                <a:gd name="T26" fmla="*/ 175 w 244"/>
                <a:gd name="T27" fmla="*/ 11 h 202"/>
                <a:gd name="T28" fmla="*/ 195 w 244"/>
                <a:gd name="T29" fmla="*/ 18 h 202"/>
                <a:gd name="T30" fmla="*/ 211 w 244"/>
                <a:gd name="T31" fmla="*/ 27 h 202"/>
                <a:gd name="T32" fmla="*/ 224 w 244"/>
                <a:gd name="T33" fmla="*/ 38 h 202"/>
                <a:gd name="T34" fmla="*/ 233 w 244"/>
                <a:gd name="T35" fmla="*/ 50 h 202"/>
                <a:gd name="T36" fmla="*/ 238 w 244"/>
                <a:gd name="T37" fmla="*/ 62 h 202"/>
                <a:gd name="T38" fmla="*/ 244 w 244"/>
                <a:gd name="T39" fmla="*/ 77 h 202"/>
                <a:gd name="T40" fmla="*/ 244 w 244"/>
                <a:gd name="T41" fmla="*/ 92 h 202"/>
                <a:gd name="T42" fmla="*/ 244 w 244"/>
                <a:gd name="T43" fmla="*/ 105 h 202"/>
                <a:gd name="T44" fmla="*/ 240 w 244"/>
                <a:gd name="T45" fmla="*/ 122 h 202"/>
                <a:gd name="T46" fmla="*/ 235 w 244"/>
                <a:gd name="T47" fmla="*/ 137 h 202"/>
                <a:gd name="T48" fmla="*/ 218 w 244"/>
                <a:gd name="T49" fmla="*/ 164 h 202"/>
                <a:gd name="T50" fmla="*/ 209 w 244"/>
                <a:gd name="T51" fmla="*/ 176 h 202"/>
                <a:gd name="T52" fmla="*/ 198 w 244"/>
                <a:gd name="T53" fmla="*/ 187 h 202"/>
                <a:gd name="T54" fmla="*/ 186 w 244"/>
                <a:gd name="T55" fmla="*/ 196 h 202"/>
                <a:gd name="T56" fmla="*/ 173 w 244"/>
                <a:gd name="T57" fmla="*/ 202 h 202"/>
                <a:gd name="T58" fmla="*/ 175 w 244"/>
                <a:gd name="T59" fmla="*/ 199 h 202"/>
                <a:gd name="T60" fmla="*/ 177 w 244"/>
                <a:gd name="T61" fmla="*/ 191 h 202"/>
                <a:gd name="T62" fmla="*/ 175 w 244"/>
                <a:gd name="T63" fmla="*/ 181 h 202"/>
                <a:gd name="T64" fmla="*/ 171 w 244"/>
                <a:gd name="T65" fmla="*/ 176 h 202"/>
                <a:gd name="T66" fmla="*/ 166 w 244"/>
                <a:gd name="T67" fmla="*/ 170 h 202"/>
                <a:gd name="T68" fmla="*/ 155 w 244"/>
                <a:gd name="T69" fmla="*/ 164 h 202"/>
                <a:gd name="T70" fmla="*/ 144 w 244"/>
                <a:gd name="T71" fmla="*/ 164 h 202"/>
                <a:gd name="T72" fmla="*/ 135 w 244"/>
                <a:gd name="T73" fmla="*/ 164 h 202"/>
                <a:gd name="T74" fmla="*/ 131 w 244"/>
                <a:gd name="T75" fmla="*/ 166 h 202"/>
                <a:gd name="T76" fmla="*/ 131 w 244"/>
                <a:gd name="T77" fmla="*/ 164 h 202"/>
                <a:gd name="T78" fmla="*/ 131 w 244"/>
                <a:gd name="T79" fmla="*/ 157 h 202"/>
                <a:gd name="T80" fmla="*/ 131 w 244"/>
                <a:gd name="T81" fmla="*/ 148 h 202"/>
                <a:gd name="T82" fmla="*/ 131 w 244"/>
                <a:gd name="T83" fmla="*/ 137 h 202"/>
                <a:gd name="T84" fmla="*/ 129 w 244"/>
                <a:gd name="T85" fmla="*/ 114 h 202"/>
                <a:gd name="T86" fmla="*/ 127 w 244"/>
                <a:gd name="T87" fmla="*/ 104 h 202"/>
                <a:gd name="T88" fmla="*/ 126 w 244"/>
                <a:gd name="T89" fmla="*/ 96 h 202"/>
                <a:gd name="T90" fmla="*/ 120 w 244"/>
                <a:gd name="T91" fmla="*/ 90 h 202"/>
                <a:gd name="T92" fmla="*/ 108 w 244"/>
                <a:gd name="T93" fmla="*/ 83 h 202"/>
                <a:gd name="T94" fmla="*/ 89 w 244"/>
                <a:gd name="T95" fmla="*/ 75 h 202"/>
                <a:gd name="T96" fmla="*/ 71 w 244"/>
                <a:gd name="T97" fmla="*/ 69 h 202"/>
                <a:gd name="T98" fmla="*/ 51 w 244"/>
                <a:gd name="T99" fmla="*/ 62 h 202"/>
                <a:gd name="T100" fmla="*/ 35 w 244"/>
                <a:gd name="T101" fmla="*/ 57 h 202"/>
                <a:gd name="T102" fmla="*/ 22 w 244"/>
                <a:gd name="T103" fmla="*/ 53 h 202"/>
                <a:gd name="T104" fmla="*/ 17 w 244"/>
                <a:gd name="T105" fmla="*/ 53 h 202"/>
                <a:gd name="T106" fmla="*/ 17 w 244"/>
                <a:gd name="T107" fmla="*/ 53 h 20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44" h="202">
                  <a:moveTo>
                    <a:pt x="17" y="53"/>
                  </a:moveTo>
                  <a:lnTo>
                    <a:pt x="13" y="50"/>
                  </a:lnTo>
                  <a:lnTo>
                    <a:pt x="8" y="44"/>
                  </a:lnTo>
                  <a:lnTo>
                    <a:pt x="2" y="35"/>
                  </a:lnTo>
                  <a:lnTo>
                    <a:pt x="0" y="29"/>
                  </a:lnTo>
                  <a:lnTo>
                    <a:pt x="2" y="24"/>
                  </a:lnTo>
                  <a:lnTo>
                    <a:pt x="6" y="20"/>
                  </a:lnTo>
                  <a:lnTo>
                    <a:pt x="15" y="12"/>
                  </a:lnTo>
                  <a:lnTo>
                    <a:pt x="28" y="6"/>
                  </a:lnTo>
                  <a:lnTo>
                    <a:pt x="46" y="2"/>
                  </a:lnTo>
                  <a:lnTo>
                    <a:pt x="69" y="0"/>
                  </a:lnTo>
                  <a:lnTo>
                    <a:pt x="98" y="0"/>
                  </a:lnTo>
                  <a:lnTo>
                    <a:pt x="135" y="3"/>
                  </a:lnTo>
                  <a:lnTo>
                    <a:pt x="175" y="11"/>
                  </a:lnTo>
                  <a:lnTo>
                    <a:pt x="195" y="18"/>
                  </a:lnTo>
                  <a:lnTo>
                    <a:pt x="211" y="27"/>
                  </a:lnTo>
                  <a:lnTo>
                    <a:pt x="224" y="38"/>
                  </a:lnTo>
                  <a:lnTo>
                    <a:pt x="233" y="50"/>
                  </a:lnTo>
                  <a:lnTo>
                    <a:pt x="238" y="62"/>
                  </a:lnTo>
                  <a:lnTo>
                    <a:pt x="244" y="77"/>
                  </a:lnTo>
                  <a:lnTo>
                    <a:pt x="244" y="92"/>
                  </a:lnTo>
                  <a:lnTo>
                    <a:pt x="244" y="105"/>
                  </a:lnTo>
                  <a:lnTo>
                    <a:pt x="240" y="122"/>
                  </a:lnTo>
                  <a:lnTo>
                    <a:pt x="235" y="137"/>
                  </a:lnTo>
                  <a:lnTo>
                    <a:pt x="218" y="164"/>
                  </a:lnTo>
                  <a:lnTo>
                    <a:pt x="209" y="176"/>
                  </a:lnTo>
                  <a:lnTo>
                    <a:pt x="198" y="187"/>
                  </a:lnTo>
                  <a:lnTo>
                    <a:pt x="186" y="196"/>
                  </a:lnTo>
                  <a:lnTo>
                    <a:pt x="173" y="202"/>
                  </a:lnTo>
                  <a:lnTo>
                    <a:pt x="175" y="199"/>
                  </a:lnTo>
                  <a:lnTo>
                    <a:pt x="177" y="191"/>
                  </a:lnTo>
                  <a:lnTo>
                    <a:pt x="175" y="181"/>
                  </a:lnTo>
                  <a:lnTo>
                    <a:pt x="171" y="176"/>
                  </a:lnTo>
                  <a:lnTo>
                    <a:pt x="166" y="170"/>
                  </a:lnTo>
                  <a:lnTo>
                    <a:pt x="155" y="164"/>
                  </a:lnTo>
                  <a:lnTo>
                    <a:pt x="144" y="164"/>
                  </a:lnTo>
                  <a:lnTo>
                    <a:pt x="135" y="164"/>
                  </a:lnTo>
                  <a:lnTo>
                    <a:pt x="131" y="166"/>
                  </a:lnTo>
                  <a:lnTo>
                    <a:pt x="131" y="164"/>
                  </a:lnTo>
                  <a:lnTo>
                    <a:pt x="131" y="157"/>
                  </a:lnTo>
                  <a:lnTo>
                    <a:pt x="131" y="148"/>
                  </a:lnTo>
                  <a:lnTo>
                    <a:pt x="131" y="137"/>
                  </a:lnTo>
                  <a:lnTo>
                    <a:pt x="129" y="114"/>
                  </a:lnTo>
                  <a:lnTo>
                    <a:pt x="127" y="104"/>
                  </a:lnTo>
                  <a:lnTo>
                    <a:pt x="126" y="96"/>
                  </a:lnTo>
                  <a:lnTo>
                    <a:pt x="120" y="90"/>
                  </a:lnTo>
                  <a:lnTo>
                    <a:pt x="108" y="83"/>
                  </a:lnTo>
                  <a:lnTo>
                    <a:pt x="89" y="75"/>
                  </a:lnTo>
                  <a:lnTo>
                    <a:pt x="71" y="69"/>
                  </a:lnTo>
                  <a:lnTo>
                    <a:pt x="51" y="62"/>
                  </a:lnTo>
                  <a:lnTo>
                    <a:pt x="35" y="57"/>
                  </a:lnTo>
                  <a:lnTo>
                    <a:pt x="22" y="53"/>
                  </a:lnTo>
                  <a:lnTo>
                    <a:pt x="17" y="53"/>
                  </a:lnTo>
                  <a:close/>
                </a:path>
              </a:pathLst>
            </a:custGeom>
            <a:solidFill>
              <a:srgbClr val="000000"/>
            </a:solidFill>
            <a:ln w="25400">
              <a:solidFill>
                <a:srgbClr val="000000"/>
              </a:solidFill>
              <a:prstDash val="solid"/>
              <a:round/>
              <a:headEnd/>
              <a:tailEnd/>
            </a:ln>
          </p:spPr>
          <p:txBody>
            <a:bodyPr/>
            <a:lstStyle/>
            <a:p>
              <a:endParaRPr lang="ja-JP" altLang="en-US"/>
            </a:p>
          </p:txBody>
        </p:sp>
        <p:sp>
          <p:nvSpPr>
            <p:cNvPr id="15648" name="Freeform 488"/>
            <p:cNvSpPr>
              <a:spLocks/>
            </p:cNvSpPr>
            <p:nvPr/>
          </p:nvSpPr>
          <p:spPr bwMode="auto">
            <a:xfrm>
              <a:off x="2655" y="4249"/>
              <a:ext cx="47" cy="18"/>
            </a:xfrm>
            <a:custGeom>
              <a:avLst/>
              <a:gdLst>
                <a:gd name="T0" fmla="*/ 0 w 47"/>
                <a:gd name="T1" fmla="*/ 1 h 18"/>
                <a:gd name="T2" fmla="*/ 2 w 47"/>
                <a:gd name="T3" fmla="*/ 1 h 18"/>
                <a:gd name="T4" fmla="*/ 5 w 47"/>
                <a:gd name="T5" fmla="*/ 0 h 18"/>
                <a:gd name="T6" fmla="*/ 13 w 47"/>
                <a:gd name="T7" fmla="*/ 0 h 18"/>
                <a:gd name="T8" fmla="*/ 24 w 47"/>
                <a:gd name="T9" fmla="*/ 1 h 18"/>
                <a:gd name="T10" fmla="*/ 33 w 47"/>
                <a:gd name="T11" fmla="*/ 6 h 18"/>
                <a:gd name="T12" fmla="*/ 40 w 47"/>
                <a:gd name="T13" fmla="*/ 10 h 18"/>
                <a:gd name="T14" fmla="*/ 45 w 47"/>
                <a:gd name="T15" fmla="*/ 16 h 18"/>
                <a:gd name="T16" fmla="*/ 47 w 47"/>
                <a:gd name="T17" fmla="*/ 1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 h="18">
                  <a:moveTo>
                    <a:pt x="0" y="1"/>
                  </a:moveTo>
                  <a:lnTo>
                    <a:pt x="2" y="1"/>
                  </a:lnTo>
                  <a:lnTo>
                    <a:pt x="5" y="0"/>
                  </a:lnTo>
                  <a:lnTo>
                    <a:pt x="13" y="0"/>
                  </a:lnTo>
                  <a:lnTo>
                    <a:pt x="24" y="1"/>
                  </a:lnTo>
                  <a:lnTo>
                    <a:pt x="33" y="6"/>
                  </a:lnTo>
                  <a:lnTo>
                    <a:pt x="40" y="10"/>
                  </a:lnTo>
                  <a:lnTo>
                    <a:pt x="45" y="16"/>
                  </a:lnTo>
                  <a:lnTo>
                    <a:pt x="47" y="18"/>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49" name="Freeform 489"/>
            <p:cNvSpPr>
              <a:spLocks/>
            </p:cNvSpPr>
            <p:nvPr/>
          </p:nvSpPr>
          <p:spPr bwMode="auto">
            <a:xfrm>
              <a:off x="2595" y="4229"/>
              <a:ext cx="24" cy="15"/>
            </a:xfrm>
            <a:custGeom>
              <a:avLst/>
              <a:gdLst>
                <a:gd name="T0" fmla="*/ 0 w 24"/>
                <a:gd name="T1" fmla="*/ 0 h 15"/>
                <a:gd name="T2" fmla="*/ 11 w 24"/>
                <a:gd name="T3" fmla="*/ 3 h 15"/>
                <a:gd name="T4" fmla="*/ 18 w 24"/>
                <a:gd name="T5" fmla="*/ 9 h 15"/>
                <a:gd name="T6" fmla="*/ 22 w 24"/>
                <a:gd name="T7" fmla="*/ 14 h 15"/>
                <a:gd name="T8" fmla="*/ 24 w 24"/>
                <a:gd name="T9" fmla="*/ 15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15">
                  <a:moveTo>
                    <a:pt x="0" y="0"/>
                  </a:moveTo>
                  <a:lnTo>
                    <a:pt x="11" y="3"/>
                  </a:lnTo>
                  <a:lnTo>
                    <a:pt x="18" y="9"/>
                  </a:lnTo>
                  <a:lnTo>
                    <a:pt x="22" y="14"/>
                  </a:lnTo>
                  <a:lnTo>
                    <a:pt x="24" y="15"/>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50" name="Freeform 490"/>
            <p:cNvSpPr>
              <a:spLocks/>
            </p:cNvSpPr>
            <p:nvPr/>
          </p:nvSpPr>
          <p:spPr bwMode="auto">
            <a:xfrm>
              <a:off x="2602" y="4268"/>
              <a:ext cx="42" cy="52"/>
            </a:xfrm>
            <a:custGeom>
              <a:avLst/>
              <a:gdLst>
                <a:gd name="T0" fmla="*/ 42 w 42"/>
                <a:gd name="T1" fmla="*/ 0 h 52"/>
                <a:gd name="T2" fmla="*/ 40 w 42"/>
                <a:gd name="T3" fmla="*/ 0 h 52"/>
                <a:gd name="T4" fmla="*/ 37 w 42"/>
                <a:gd name="T5" fmla="*/ 0 h 52"/>
                <a:gd name="T6" fmla="*/ 24 w 42"/>
                <a:gd name="T7" fmla="*/ 2 h 52"/>
                <a:gd name="T8" fmla="*/ 17 w 42"/>
                <a:gd name="T9" fmla="*/ 5 h 52"/>
                <a:gd name="T10" fmla="*/ 11 w 42"/>
                <a:gd name="T11" fmla="*/ 9 h 52"/>
                <a:gd name="T12" fmla="*/ 4 w 42"/>
                <a:gd name="T13" fmla="*/ 14 h 52"/>
                <a:gd name="T14" fmla="*/ 0 w 42"/>
                <a:gd name="T15" fmla="*/ 23 h 52"/>
                <a:gd name="T16" fmla="*/ 0 w 42"/>
                <a:gd name="T17" fmla="*/ 31 h 52"/>
                <a:gd name="T18" fmla="*/ 0 w 42"/>
                <a:gd name="T19" fmla="*/ 37 h 52"/>
                <a:gd name="T20" fmla="*/ 4 w 42"/>
                <a:gd name="T21" fmla="*/ 46 h 52"/>
                <a:gd name="T22" fmla="*/ 11 w 42"/>
                <a:gd name="T23" fmla="*/ 50 h 52"/>
                <a:gd name="T24" fmla="*/ 15 w 42"/>
                <a:gd name="T25" fmla="*/ 52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52">
                  <a:moveTo>
                    <a:pt x="42" y="0"/>
                  </a:moveTo>
                  <a:lnTo>
                    <a:pt x="40" y="0"/>
                  </a:lnTo>
                  <a:lnTo>
                    <a:pt x="37" y="0"/>
                  </a:lnTo>
                  <a:lnTo>
                    <a:pt x="24" y="2"/>
                  </a:lnTo>
                  <a:lnTo>
                    <a:pt x="17" y="5"/>
                  </a:lnTo>
                  <a:lnTo>
                    <a:pt x="11" y="9"/>
                  </a:lnTo>
                  <a:lnTo>
                    <a:pt x="4" y="14"/>
                  </a:lnTo>
                  <a:lnTo>
                    <a:pt x="0" y="23"/>
                  </a:lnTo>
                  <a:lnTo>
                    <a:pt x="0" y="31"/>
                  </a:lnTo>
                  <a:lnTo>
                    <a:pt x="0" y="37"/>
                  </a:lnTo>
                  <a:lnTo>
                    <a:pt x="4" y="46"/>
                  </a:lnTo>
                  <a:lnTo>
                    <a:pt x="11" y="50"/>
                  </a:lnTo>
                  <a:lnTo>
                    <a:pt x="15" y="52"/>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51" name="Freeform 491"/>
            <p:cNvSpPr>
              <a:spLocks/>
            </p:cNvSpPr>
            <p:nvPr/>
          </p:nvSpPr>
          <p:spPr bwMode="auto">
            <a:xfrm>
              <a:off x="2588" y="4330"/>
              <a:ext cx="67" cy="33"/>
            </a:xfrm>
            <a:custGeom>
              <a:avLst/>
              <a:gdLst>
                <a:gd name="T0" fmla="*/ 0 w 67"/>
                <a:gd name="T1" fmla="*/ 0 h 33"/>
                <a:gd name="T2" fmla="*/ 1 w 67"/>
                <a:gd name="T3" fmla="*/ 0 h 33"/>
                <a:gd name="T4" fmla="*/ 5 w 67"/>
                <a:gd name="T5" fmla="*/ 2 h 33"/>
                <a:gd name="T6" fmla="*/ 12 w 67"/>
                <a:gd name="T7" fmla="*/ 3 h 33"/>
                <a:gd name="T8" fmla="*/ 21 w 67"/>
                <a:gd name="T9" fmla="*/ 6 h 33"/>
                <a:gd name="T10" fmla="*/ 41 w 67"/>
                <a:gd name="T11" fmla="*/ 11 h 33"/>
                <a:gd name="T12" fmla="*/ 67 w 67"/>
                <a:gd name="T13" fmla="*/ 12 h 33"/>
                <a:gd name="T14" fmla="*/ 65 w 67"/>
                <a:gd name="T15" fmla="*/ 14 h 33"/>
                <a:gd name="T16" fmla="*/ 63 w 67"/>
                <a:gd name="T17" fmla="*/ 15 h 33"/>
                <a:gd name="T18" fmla="*/ 56 w 67"/>
                <a:gd name="T19" fmla="*/ 24 h 33"/>
                <a:gd name="T20" fmla="*/ 41 w 67"/>
                <a:gd name="T21" fmla="*/ 30 h 33"/>
                <a:gd name="T22" fmla="*/ 34 w 67"/>
                <a:gd name="T23" fmla="*/ 33 h 33"/>
                <a:gd name="T24" fmla="*/ 23 w 67"/>
                <a:gd name="T25" fmla="*/ 32 h 33"/>
                <a:gd name="T26" fmla="*/ 14 w 67"/>
                <a:gd name="T27" fmla="*/ 30 h 33"/>
                <a:gd name="T28" fmla="*/ 9 w 67"/>
                <a:gd name="T29" fmla="*/ 26 h 33"/>
                <a:gd name="T30" fmla="*/ 1 w 67"/>
                <a:gd name="T31" fmla="*/ 14 h 33"/>
                <a:gd name="T32" fmla="*/ 0 w 67"/>
                <a:gd name="T33" fmla="*/ 5 h 33"/>
                <a:gd name="T34" fmla="*/ 0 w 67"/>
                <a:gd name="T35" fmla="*/ 0 h 33"/>
                <a:gd name="T36" fmla="*/ 0 w 67"/>
                <a:gd name="T37" fmla="*/ 0 h 33"/>
                <a:gd name="T38" fmla="*/ 0 w 67"/>
                <a:gd name="T39" fmla="*/ 0 h 3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7" h="33">
                  <a:moveTo>
                    <a:pt x="0" y="0"/>
                  </a:moveTo>
                  <a:lnTo>
                    <a:pt x="1" y="0"/>
                  </a:lnTo>
                  <a:lnTo>
                    <a:pt x="5" y="2"/>
                  </a:lnTo>
                  <a:lnTo>
                    <a:pt x="12" y="3"/>
                  </a:lnTo>
                  <a:lnTo>
                    <a:pt x="21" y="6"/>
                  </a:lnTo>
                  <a:lnTo>
                    <a:pt x="41" y="11"/>
                  </a:lnTo>
                  <a:lnTo>
                    <a:pt x="67" y="12"/>
                  </a:lnTo>
                  <a:lnTo>
                    <a:pt x="65" y="14"/>
                  </a:lnTo>
                  <a:lnTo>
                    <a:pt x="63" y="15"/>
                  </a:lnTo>
                  <a:lnTo>
                    <a:pt x="56" y="24"/>
                  </a:lnTo>
                  <a:lnTo>
                    <a:pt x="41" y="30"/>
                  </a:lnTo>
                  <a:lnTo>
                    <a:pt x="34" y="33"/>
                  </a:lnTo>
                  <a:lnTo>
                    <a:pt x="23" y="32"/>
                  </a:lnTo>
                  <a:lnTo>
                    <a:pt x="14" y="30"/>
                  </a:lnTo>
                  <a:lnTo>
                    <a:pt x="9" y="26"/>
                  </a:lnTo>
                  <a:lnTo>
                    <a:pt x="1" y="14"/>
                  </a:lnTo>
                  <a:lnTo>
                    <a:pt x="0" y="5"/>
                  </a:lnTo>
                  <a:lnTo>
                    <a:pt x="0" y="0"/>
                  </a:lnTo>
                  <a:close/>
                </a:path>
              </a:pathLst>
            </a:custGeom>
            <a:solidFill>
              <a:srgbClr val="000000"/>
            </a:solidFill>
            <a:ln w="20638">
              <a:solidFill>
                <a:srgbClr val="000000"/>
              </a:solidFill>
              <a:prstDash val="solid"/>
              <a:round/>
              <a:headEnd/>
              <a:tailEnd/>
            </a:ln>
          </p:spPr>
          <p:txBody>
            <a:bodyPr/>
            <a:lstStyle/>
            <a:p>
              <a:endParaRPr lang="ja-JP" altLang="en-US"/>
            </a:p>
          </p:txBody>
        </p:sp>
        <p:sp>
          <p:nvSpPr>
            <p:cNvPr id="15652" name="Freeform 492"/>
            <p:cNvSpPr>
              <a:spLocks/>
            </p:cNvSpPr>
            <p:nvPr/>
          </p:nvSpPr>
          <p:spPr bwMode="auto">
            <a:xfrm>
              <a:off x="2586" y="4252"/>
              <a:ext cx="22" cy="21"/>
            </a:xfrm>
            <a:custGeom>
              <a:avLst/>
              <a:gdLst>
                <a:gd name="T0" fmla="*/ 22 w 22"/>
                <a:gd name="T1" fmla="*/ 10 h 21"/>
                <a:gd name="T2" fmla="*/ 18 w 22"/>
                <a:gd name="T3" fmla="*/ 18 h 21"/>
                <a:gd name="T4" fmla="*/ 14 w 22"/>
                <a:gd name="T5" fmla="*/ 21 h 21"/>
                <a:gd name="T6" fmla="*/ 11 w 22"/>
                <a:gd name="T7" fmla="*/ 21 h 21"/>
                <a:gd name="T8" fmla="*/ 7 w 22"/>
                <a:gd name="T9" fmla="*/ 21 h 21"/>
                <a:gd name="T10" fmla="*/ 3 w 22"/>
                <a:gd name="T11" fmla="*/ 18 h 21"/>
                <a:gd name="T12" fmla="*/ 0 w 22"/>
                <a:gd name="T13" fmla="*/ 10 h 21"/>
                <a:gd name="T14" fmla="*/ 3 w 22"/>
                <a:gd name="T15" fmla="*/ 3 h 21"/>
                <a:gd name="T16" fmla="*/ 7 w 22"/>
                <a:gd name="T17" fmla="*/ 1 h 21"/>
                <a:gd name="T18" fmla="*/ 11 w 22"/>
                <a:gd name="T19" fmla="*/ 0 h 21"/>
                <a:gd name="T20" fmla="*/ 14 w 22"/>
                <a:gd name="T21" fmla="*/ 1 h 21"/>
                <a:gd name="T22" fmla="*/ 18 w 22"/>
                <a:gd name="T23" fmla="*/ 3 h 21"/>
                <a:gd name="T24" fmla="*/ 22 w 22"/>
                <a:gd name="T25" fmla="*/ 10 h 21"/>
                <a:gd name="T26" fmla="*/ 22 w 22"/>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2" h="21">
                  <a:moveTo>
                    <a:pt x="22" y="10"/>
                  </a:moveTo>
                  <a:lnTo>
                    <a:pt x="18" y="18"/>
                  </a:lnTo>
                  <a:lnTo>
                    <a:pt x="14" y="21"/>
                  </a:lnTo>
                  <a:lnTo>
                    <a:pt x="11" y="21"/>
                  </a:lnTo>
                  <a:lnTo>
                    <a:pt x="7" y="21"/>
                  </a:lnTo>
                  <a:lnTo>
                    <a:pt x="3" y="18"/>
                  </a:lnTo>
                  <a:lnTo>
                    <a:pt x="0" y="10"/>
                  </a:lnTo>
                  <a:lnTo>
                    <a:pt x="3" y="3"/>
                  </a:lnTo>
                  <a:lnTo>
                    <a:pt x="7" y="1"/>
                  </a:lnTo>
                  <a:lnTo>
                    <a:pt x="11" y="0"/>
                  </a:lnTo>
                  <a:lnTo>
                    <a:pt x="14" y="1"/>
                  </a:lnTo>
                  <a:lnTo>
                    <a:pt x="18" y="3"/>
                  </a:lnTo>
                  <a:lnTo>
                    <a:pt x="2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653" name="Freeform 493"/>
            <p:cNvSpPr>
              <a:spLocks/>
            </p:cNvSpPr>
            <p:nvPr/>
          </p:nvSpPr>
          <p:spPr bwMode="auto">
            <a:xfrm>
              <a:off x="2659" y="4273"/>
              <a:ext cx="21" cy="21"/>
            </a:xfrm>
            <a:custGeom>
              <a:avLst/>
              <a:gdLst>
                <a:gd name="T0" fmla="*/ 21 w 21"/>
                <a:gd name="T1" fmla="*/ 10 h 21"/>
                <a:gd name="T2" fmla="*/ 20 w 21"/>
                <a:gd name="T3" fmla="*/ 18 h 21"/>
                <a:gd name="T4" fmla="*/ 16 w 21"/>
                <a:gd name="T5" fmla="*/ 21 h 21"/>
                <a:gd name="T6" fmla="*/ 10 w 21"/>
                <a:gd name="T7" fmla="*/ 21 h 21"/>
                <a:gd name="T8" fmla="*/ 7 w 21"/>
                <a:gd name="T9" fmla="*/ 21 h 21"/>
                <a:gd name="T10" fmla="*/ 3 w 21"/>
                <a:gd name="T11" fmla="*/ 18 h 21"/>
                <a:gd name="T12" fmla="*/ 0 w 21"/>
                <a:gd name="T13" fmla="*/ 10 h 21"/>
                <a:gd name="T14" fmla="*/ 3 w 21"/>
                <a:gd name="T15" fmla="*/ 3 h 21"/>
                <a:gd name="T16" fmla="*/ 7 w 21"/>
                <a:gd name="T17" fmla="*/ 1 h 21"/>
                <a:gd name="T18" fmla="*/ 10 w 21"/>
                <a:gd name="T19" fmla="*/ 0 h 21"/>
                <a:gd name="T20" fmla="*/ 16 w 21"/>
                <a:gd name="T21" fmla="*/ 1 h 21"/>
                <a:gd name="T22" fmla="*/ 20 w 21"/>
                <a:gd name="T23" fmla="*/ 3 h 21"/>
                <a:gd name="T24" fmla="*/ 21 w 21"/>
                <a:gd name="T25" fmla="*/ 10 h 21"/>
                <a:gd name="T26" fmla="*/ 21 w 21"/>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 h="21">
                  <a:moveTo>
                    <a:pt x="21" y="10"/>
                  </a:moveTo>
                  <a:lnTo>
                    <a:pt x="20" y="18"/>
                  </a:lnTo>
                  <a:lnTo>
                    <a:pt x="16" y="21"/>
                  </a:lnTo>
                  <a:lnTo>
                    <a:pt x="10" y="21"/>
                  </a:lnTo>
                  <a:lnTo>
                    <a:pt x="7" y="21"/>
                  </a:lnTo>
                  <a:lnTo>
                    <a:pt x="3" y="18"/>
                  </a:lnTo>
                  <a:lnTo>
                    <a:pt x="0" y="10"/>
                  </a:lnTo>
                  <a:lnTo>
                    <a:pt x="3" y="3"/>
                  </a:lnTo>
                  <a:lnTo>
                    <a:pt x="7" y="1"/>
                  </a:lnTo>
                  <a:lnTo>
                    <a:pt x="10" y="0"/>
                  </a:lnTo>
                  <a:lnTo>
                    <a:pt x="16" y="1"/>
                  </a:lnTo>
                  <a:lnTo>
                    <a:pt x="20" y="3"/>
                  </a:lnTo>
                  <a:lnTo>
                    <a:pt x="2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654" name="Freeform 494"/>
            <p:cNvSpPr>
              <a:spLocks/>
            </p:cNvSpPr>
            <p:nvPr/>
          </p:nvSpPr>
          <p:spPr bwMode="auto">
            <a:xfrm>
              <a:off x="2722" y="4339"/>
              <a:ext cx="16" cy="6"/>
            </a:xfrm>
            <a:custGeom>
              <a:avLst/>
              <a:gdLst>
                <a:gd name="T0" fmla="*/ 0 w 16"/>
                <a:gd name="T1" fmla="*/ 6 h 6"/>
                <a:gd name="T2" fmla="*/ 2 w 16"/>
                <a:gd name="T3" fmla="*/ 5 h 6"/>
                <a:gd name="T4" fmla="*/ 6 w 16"/>
                <a:gd name="T5" fmla="*/ 3 h 6"/>
                <a:gd name="T6" fmla="*/ 11 w 16"/>
                <a:gd name="T7" fmla="*/ 2 h 6"/>
                <a:gd name="T8" fmla="*/ 16 w 16"/>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6">
                  <a:moveTo>
                    <a:pt x="0" y="6"/>
                  </a:moveTo>
                  <a:lnTo>
                    <a:pt x="2" y="5"/>
                  </a:lnTo>
                  <a:lnTo>
                    <a:pt x="6" y="3"/>
                  </a:lnTo>
                  <a:lnTo>
                    <a:pt x="11" y="2"/>
                  </a:lnTo>
                  <a:lnTo>
                    <a:pt x="16"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55" name="Freeform 495"/>
            <p:cNvSpPr>
              <a:spLocks/>
            </p:cNvSpPr>
            <p:nvPr/>
          </p:nvSpPr>
          <p:spPr bwMode="auto">
            <a:xfrm>
              <a:off x="2364" y="4270"/>
              <a:ext cx="127" cy="86"/>
            </a:xfrm>
            <a:custGeom>
              <a:avLst/>
              <a:gdLst>
                <a:gd name="T0" fmla="*/ 127 w 127"/>
                <a:gd name="T1" fmla="*/ 0 h 86"/>
                <a:gd name="T2" fmla="*/ 127 w 127"/>
                <a:gd name="T3" fmla="*/ 47 h 86"/>
                <a:gd name="T4" fmla="*/ 0 w 127"/>
                <a:gd name="T5" fmla="*/ 86 h 86"/>
                <a:gd name="T6" fmla="*/ 0 w 127"/>
                <a:gd name="T7" fmla="*/ 39 h 86"/>
                <a:gd name="T8" fmla="*/ 127 w 127"/>
                <a:gd name="T9" fmla="*/ 0 h 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7" h="86">
                  <a:moveTo>
                    <a:pt x="127" y="0"/>
                  </a:moveTo>
                  <a:lnTo>
                    <a:pt x="127" y="47"/>
                  </a:lnTo>
                  <a:lnTo>
                    <a:pt x="0" y="86"/>
                  </a:lnTo>
                  <a:lnTo>
                    <a:pt x="0" y="39"/>
                  </a:lnTo>
                  <a:lnTo>
                    <a:pt x="127" y="0"/>
                  </a:lnTo>
                  <a:close/>
                </a:path>
              </a:pathLst>
            </a:custGeom>
            <a:solidFill>
              <a:srgbClr val="FFFFFF"/>
            </a:solidFill>
            <a:ln w="25400">
              <a:solidFill>
                <a:srgbClr val="000000"/>
              </a:solidFill>
              <a:prstDash val="solid"/>
              <a:round/>
              <a:headEnd/>
              <a:tailEnd/>
            </a:ln>
          </p:spPr>
          <p:txBody>
            <a:bodyPr/>
            <a:lstStyle/>
            <a:p>
              <a:endParaRPr lang="ja-JP" altLang="en-US"/>
            </a:p>
          </p:txBody>
        </p:sp>
        <p:sp>
          <p:nvSpPr>
            <p:cNvPr id="15656" name="Freeform 496"/>
            <p:cNvSpPr>
              <a:spLocks/>
            </p:cNvSpPr>
            <p:nvPr/>
          </p:nvSpPr>
          <p:spPr bwMode="auto">
            <a:xfrm>
              <a:off x="2366" y="4317"/>
              <a:ext cx="156" cy="90"/>
            </a:xfrm>
            <a:custGeom>
              <a:avLst/>
              <a:gdLst>
                <a:gd name="T0" fmla="*/ 0 w 156"/>
                <a:gd name="T1" fmla="*/ 16 h 90"/>
                <a:gd name="T2" fmla="*/ 2 w 156"/>
                <a:gd name="T3" fmla="*/ 16 h 90"/>
                <a:gd name="T4" fmla="*/ 4 w 156"/>
                <a:gd name="T5" fmla="*/ 16 h 90"/>
                <a:gd name="T6" fmla="*/ 18 w 156"/>
                <a:gd name="T7" fmla="*/ 13 h 90"/>
                <a:gd name="T8" fmla="*/ 36 w 156"/>
                <a:gd name="T9" fmla="*/ 9 h 90"/>
                <a:gd name="T10" fmla="*/ 58 w 156"/>
                <a:gd name="T11" fmla="*/ 4 h 90"/>
                <a:gd name="T12" fmla="*/ 82 w 156"/>
                <a:gd name="T13" fmla="*/ 1 h 90"/>
                <a:gd name="T14" fmla="*/ 102 w 156"/>
                <a:gd name="T15" fmla="*/ 0 h 90"/>
                <a:gd name="T16" fmla="*/ 120 w 156"/>
                <a:gd name="T17" fmla="*/ 0 h 90"/>
                <a:gd name="T18" fmla="*/ 125 w 156"/>
                <a:gd name="T19" fmla="*/ 1 h 90"/>
                <a:gd name="T20" fmla="*/ 131 w 156"/>
                <a:gd name="T21" fmla="*/ 3 h 90"/>
                <a:gd name="T22" fmla="*/ 136 w 156"/>
                <a:gd name="T23" fmla="*/ 10 h 90"/>
                <a:gd name="T24" fmla="*/ 142 w 156"/>
                <a:gd name="T25" fmla="*/ 18 h 90"/>
                <a:gd name="T26" fmla="*/ 151 w 156"/>
                <a:gd name="T27" fmla="*/ 39 h 90"/>
                <a:gd name="T28" fmla="*/ 154 w 156"/>
                <a:gd name="T29" fmla="*/ 63 h 90"/>
                <a:gd name="T30" fmla="*/ 156 w 156"/>
                <a:gd name="T31" fmla="*/ 90 h 90"/>
                <a:gd name="T32" fmla="*/ 0 w 156"/>
                <a:gd name="T33" fmla="*/ 16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6" h="90">
                  <a:moveTo>
                    <a:pt x="0" y="16"/>
                  </a:moveTo>
                  <a:lnTo>
                    <a:pt x="2" y="16"/>
                  </a:lnTo>
                  <a:lnTo>
                    <a:pt x="4" y="16"/>
                  </a:lnTo>
                  <a:lnTo>
                    <a:pt x="18" y="13"/>
                  </a:lnTo>
                  <a:lnTo>
                    <a:pt x="36" y="9"/>
                  </a:lnTo>
                  <a:lnTo>
                    <a:pt x="58" y="4"/>
                  </a:lnTo>
                  <a:lnTo>
                    <a:pt x="82" y="1"/>
                  </a:lnTo>
                  <a:lnTo>
                    <a:pt x="102" y="0"/>
                  </a:lnTo>
                  <a:lnTo>
                    <a:pt x="120" y="0"/>
                  </a:lnTo>
                  <a:lnTo>
                    <a:pt x="125" y="1"/>
                  </a:lnTo>
                  <a:lnTo>
                    <a:pt x="131" y="3"/>
                  </a:lnTo>
                  <a:lnTo>
                    <a:pt x="136" y="10"/>
                  </a:lnTo>
                  <a:lnTo>
                    <a:pt x="142" y="18"/>
                  </a:lnTo>
                  <a:lnTo>
                    <a:pt x="151" y="39"/>
                  </a:lnTo>
                  <a:lnTo>
                    <a:pt x="154" y="63"/>
                  </a:lnTo>
                  <a:lnTo>
                    <a:pt x="156" y="90"/>
                  </a:lnTo>
                  <a:lnTo>
                    <a:pt x="0" y="16"/>
                  </a:lnTo>
                  <a:close/>
                </a:path>
              </a:pathLst>
            </a:custGeom>
            <a:solidFill>
              <a:srgbClr val="4A4A4A"/>
            </a:solidFill>
            <a:ln w="25400">
              <a:solidFill>
                <a:srgbClr val="000000"/>
              </a:solidFill>
              <a:prstDash val="solid"/>
              <a:round/>
              <a:headEnd/>
              <a:tailEnd/>
            </a:ln>
          </p:spPr>
          <p:txBody>
            <a:bodyPr/>
            <a:lstStyle/>
            <a:p>
              <a:endParaRPr lang="ja-JP" altLang="en-US"/>
            </a:p>
          </p:txBody>
        </p:sp>
        <p:sp>
          <p:nvSpPr>
            <p:cNvPr id="15657" name="Freeform 497"/>
            <p:cNvSpPr>
              <a:spLocks/>
            </p:cNvSpPr>
            <p:nvPr/>
          </p:nvSpPr>
          <p:spPr bwMode="auto">
            <a:xfrm>
              <a:off x="2253" y="4135"/>
              <a:ext cx="262" cy="200"/>
            </a:xfrm>
            <a:custGeom>
              <a:avLst/>
              <a:gdLst>
                <a:gd name="T0" fmla="*/ 77 w 262"/>
                <a:gd name="T1" fmla="*/ 4 h 200"/>
                <a:gd name="T2" fmla="*/ 75 w 262"/>
                <a:gd name="T3" fmla="*/ 4 h 200"/>
                <a:gd name="T4" fmla="*/ 69 w 262"/>
                <a:gd name="T5" fmla="*/ 7 h 200"/>
                <a:gd name="T6" fmla="*/ 66 w 262"/>
                <a:gd name="T7" fmla="*/ 13 h 200"/>
                <a:gd name="T8" fmla="*/ 58 w 262"/>
                <a:gd name="T9" fmla="*/ 22 h 200"/>
                <a:gd name="T10" fmla="*/ 51 w 262"/>
                <a:gd name="T11" fmla="*/ 31 h 200"/>
                <a:gd name="T12" fmla="*/ 46 w 262"/>
                <a:gd name="T13" fmla="*/ 42 h 200"/>
                <a:gd name="T14" fmla="*/ 38 w 262"/>
                <a:gd name="T15" fmla="*/ 55 h 200"/>
                <a:gd name="T16" fmla="*/ 37 w 262"/>
                <a:gd name="T17" fmla="*/ 70 h 200"/>
                <a:gd name="T18" fmla="*/ 35 w 262"/>
                <a:gd name="T19" fmla="*/ 70 h 200"/>
                <a:gd name="T20" fmla="*/ 31 w 262"/>
                <a:gd name="T21" fmla="*/ 72 h 200"/>
                <a:gd name="T22" fmla="*/ 18 w 262"/>
                <a:gd name="T23" fmla="*/ 76 h 200"/>
                <a:gd name="T24" fmla="*/ 8 w 262"/>
                <a:gd name="T25" fmla="*/ 85 h 200"/>
                <a:gd name="T26" fmla="*/ 2 w 262"/>
                <a:gd name="T27" fmla="*/ 91 h 200"/>
                <a:gd name="T28" fmla="*/ 0 w 262"/>
                <a:gd name="T29" fmla="*/ 100 h 200"/>
                <a:gd name="T30" fmla="*/ 2 w 262"/>
                <a:gd name="T31" fmla="*/ 108 h 200"/>
                <a:gd name="T32" fmla="*/ 6 w 262"/>
                <a:gd name="T33" fmla="*/ 112 h 200"/>
                <a:gd name="T34" fmla="*/ 15 w 262"/>
                <a:gd name="T35" fmla="*/ 120 h 200"/>
                <a:gd name="T36" fmla="*/ 24 w 262"/>
                <a:gd name="T37" fmla="*/ 121 h 200"/>
                <a:gd name="T38" fmla="*/ 26 w 262"/>
                <a:gd name="T39" fmla="*/ 123 h 200"/>
                <a:gd name="T40" fmla="*/ 28 w 262"/>
                <a:gd name="T41" fmla="*/ 123 h 200"/>
                <a:gd name="T42" fmla="*/ 28 w 262"/>
                <a:gd name="T43" fmla="*/ 126 h 200"/>
                <a:gd name="T44" fmla="*/ 28 w 262"/>
                <a:gd name="T45" fmla="*/ 133 h 200"/>
                <a:gd name="T46" fmla="*/ 31 w 262"/>
                <a:gd name="T47" fmla="*/ 144 h 200"/>
                <a:gd name="T48" fmla="*/ 38 w 262"/>
                <a:gd name="T49" fmla="*/ 158 h 200"/>
                <a:gd name="T50" fmla="*/ 48 w 262"/>
                <a:gd name="T51" fmla="*/ 170 h 200"/>
                <a:gd name="T52" fmla="*/ 62 w 262"/>
                <a:gd name="T53" fmla="*/ 183 h 200"/>
                <a:gd name="T54" fmla="*/ 84 w 262"/>
                <a:gd name="T55" fmla="*/ 192 h 200"/>
                <a:gd name="T56" fmla="*/ 113 w 262"/>
                <a:gd name="T57" fmla="*/ 198 h 200"/>
                <a:gd name="T58" fmla="*/ 142 w 262"/>
                <a:gd name="T59" fmla="*/ 200 h 200"/>
                <a:gd name="T60" fmla="*/ 167 w 262"/>
                <a:gd name="T61" fmla="*/ 195 h 200"/>
                <a:gd name="T62" fmla="*/ 187 w 262"/>
                <a:gd name="T63" fmla="*/ 186 h 200"/>
                <a:gd name="T64" fmla="*/ 202 w 262"/>
                <a:gd name="T65" fmla="*/ 176 h 200"/>
                <a:gd name="T66" fmla="*/ 215 w 262"/>
                <a:gd name="T67" fmla="*/ 165 h 200"/>
                <a:gd name="T68" fmla="*/ 222 w 262"/>
                <a:gd name="T69" fmla="*/ 156 h 200"/>
                <a:gd name="T70" fmla="*/ 227 w 262"/>
                <a:gd name="T71" fmla="*/ 148 h 200"/>
                <a:gd name="T72" fmla="*/ 227 w 262"/>
                <a:gd name="T73" fmla="*/ 145 h 200"/>
                <a:gd name="T74" fmla="*/ 229 w 262"/>
                <a:gd name="T75" fmla="*/ 145 h 200"/>
                <a:gd name="T76" fmla="*/ 233 w 262"/>
                <a:gd name="T77" fmla="*/ 144 h 200"/>
                <a:gd name="T78" fmla="*/ 246 w 262"/>
                <a:gd name="T79" fmla="*/ 138 h 200"/>
                <a:gd name="T80" fmla="*/ 257 w 262"/>
                <a:gd name="T81" fmla="*/ 126 h 200"/>
                <a:gd name="T82" fmla="*/ 260 w 262"/>
                <a:gd name="T83" fmla="*/ 118 h 200"/>
                <a:gd name="T84" fmla="*/ 262 w 262"/>
                <a:gd name="T85" fmla="*/ 108 h 200"/>
                <a:gd name="T86" fmla="*/ 260 w 262"/>
                <a:gd name="T87" fmla="*/ 94 h 200"/>
                <a:gd name="T88" fmla="*/ 253 w 262"/>
                <a:gd name="T89" fmla="*/ 79 h 200"/>
                <a:gd name="T90" fmla="*/ 242 w 262"/>
                <a:gd name="T91" fmla="*/ 61 h 200"/>
                <a:gd name="T92" fmla="*/ 229 w 262"/>
                <a:gd name="T93" fmla="*/ 43 h 200"/>
                <a:gd name="T94" fmla="*/ 217 w 262"/>
                <a:gd name="T95" fmla="*/ 27 h 200"/>
                <a:gd name="T96" fmla="*/ 206 w 262"/>
                <a:gd name="T97" fmla="*/ 13 h 200"/>
                <a:gd name="T98" fmla="*/ 198 w 262"/>
                <a:gd name="T99" fmla="*/ 4 h 200"/>
                <a:gd name="T100" fmla="*/ 197 w 262"/>
                <a:gd name="T101" fmla="*/ 1 h 200"/>
                <a:gd name="T102" fmla="*/ 197 w 262"/>
                <a:gd name="T103" fmla="*/ 0 h 200"/>
                <a:gd name="T104" fmla="*/ 77 w 262"/>
                <a:gd name="T105" fmla="*/ 4 h 2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62" h="200">
                  <a:moveTo>
                    <a:pt x="77" y="4"/>
                  </a:moveTo>
                  <a:lnTo>
                    <a:pt x="75" y="4"/>
                  </a:lnTo>
                  <a:lnTo>
                    <a:pt x="69" y="7"/>
                  </a:lnTo>
                  <a:lnTo>
                    <a:pt x="66" y="13"/>
                  </a:lnTo>
                  <a:lnTo>
                    <a:pt x="58" y="22"/>
                  </a:lnTo>
                  <a:lnTo>
                    <a:pt x="51" y="31"/>
                  </a:lnTo>
                  <a:lnTo>
                    <a:pt x="46" y="42"/>
                  </a:lnTo>
                  <a:lnTo>
                    <a:pt x="38" y="55"/>
                  </a:lnTo>
                  <a:lnTo>
                    <a:pt x="37" y="70"/>
                  </a:lnTo>
                  <a:lnTo>
                    <a:pt x="35" y="70"/>
                  </a:lnTo>
                  <a:lnTo>
                    <a:pt x="31" y="72"/>
                  </a:lnTo>
                  <a:lnTo>
                    <a:pt x="18" y="76"/>
                  </a:lnTo>
                  <a:lnTo>
                    <a:pt x="8" y="85"/>
                  </a:lnTo>
                  <a:lnTo>
                    <a:pt x="2" y="91"/>
                  </a:lnTo>
                  <a:lnTo>
                    <a:pt x="0" y="100"/>
                  </a:lnTo>
                  <a:lnTo>
                    <a:pt x="2" y="108"/>
                  </a:lnTo>
                  <a:lnTo>
                    <a:pt x="6" y="112"/>
                  </a:lnTo>
                  <a:lnTo>
                    <a:pt x="15" y="120"/>
                  </a:lnTo>
                  <a:lnTo>
                    <a:pt x="24" y="121"/>
                  </a:lnTo>
                  <a:lnTo>
                    <a:pt x="26" y="123"/>
                  </a:lnTo>
                  <a:lnTo>
                    <a:pt x="28" y="123"/>
                  </a:lnTo>
                  <a:lnTo>
                    <a:pt x="28" y="126"/>
                  </a:lnTo>
                  <a:lnTo>
                    <a:pt x="28" y="133"/>
                  </a:lnTo>
                  <a:lnTo>
                    <a:pt x="31" y="144"/>
                  </a:lnTo>
                  <a:lnTo>
                    <a:pt x="38" y="158"/>
                  </a:lnTo>
                  <a:lnTo>
                    <a:pt x="48" y="170"/>
                  </a:lnTo>
                  <a:lnTo>
                    <a:pt x="62" y="183"/>
                  </a:lnTo>
                  <a:lnTo>
                    <a:pt x="84" y="192"/>
                  </a:lnTo>
                  <a:lnTo>
                    <a:pt x="113" y="198"/>
                  </a:lnTo>
                  <a:lnTo>
                    <a:pt x="142" y="200"/>
                  </a:lnTo>
                  <a:lnTo>
                    <a:pt x="167" y="195"/>
                  </a:lnTo>
                  <a:lnTo>
                    <a:pt x="187" y="186"/>
                  </a:lnTo>
                  <a:lnTo>
                    <a:pt x="202" y="176"/>
                  </a:lnTo>
                  <a:lnTo>
                    <a:pt x="215" y="165"/>
                  </a:lnTo>
                  <a:lnTo>
                    <a:pt x="222" y="156"/>
                  </a:lnTo>
                  <a:lnTo>
                    <a:pt x="227" y="148"/>
                  </a:lnTo>
                  <a:lnTo>
                    <a:pt x="227" y="145"/>
                  </a:lnTo>
                  <a:lnTo>
                    <a:pt x="229" y="145"/>
                  </a:lnTo>
                  <a:lnTo>
                    <a:pt x="233" y="144"/>
                  </a:lnTo>
                  <a:lnTo>
                    <a:pt x="246" y="138"/>
                  </a:lnTo>
                  <a:lnTo>
                    <a:pt x="257" y="126"/>
                  </a:lnTo>
                  <a:lnTo>
                    <a:pt x="260" y="118"/>
                  </a:lnTo>
                  <a:lnTo>
                    <a:pt x="262" y="108"/>
                  </a:lnTo>
                  <a:lnTo>
                    <a:pt x="260" y="94"/>
                  </a:lnTo>
                  <a:lnTo>
                    <a:pt x="253" y="79"/>
                  </a:lnTo>
                  <a:lnTo>
                    <a:pt x="242" y="61"/>
                  </a:lnTo>
                  <a:lnTo>
                    <a:pt x="229" y="43"/>
                  </a:lnTo>
                  <a:lnTo>
                    <a:pt x="217" y="27"/>
                  </a:lnTo>
                  <a:lnTo>
                    <a:pt x="206" y="13"/>
                  </a:lnTo>
                  <a:lnTo>
                    <a:pt x="198" y="4"/>
                  </a:lnTo>
                  <a:lnTo>
                    <a:pt x="197" y="1"/>
                  </a:lnTo>
                  <a:lnTo>
                    <a:pt x="197" y="0"/>
                  </a:lnTo>
                  <a:lnTo>
                    <a:pt x="77" y="4"/>
                  </a:lnTo>
                  <a:close/>
                </a:path>
              </a:pathLst>
            </a:custGeom>
            <a:solidFill>
              <a:srgbClr val="FAD28D"/>
            </a:solidFill>
            <a:ln w="25400">
              <a:solidFill>
                <a:srgbClr val="000000"/>
              </a:solidFill>
              <a:prstDash val="solid"/>
              <a:round/>
              <a:headEnd/>
              <a:tailEnd/>
            </a:ln>
          </p:spPr>
          <p:txBody>
            <a:bodyPr/>
            <a:lstStyle/>
            <a:p>
              <a:endParaRPr lang="ja-JP" altLang="en-US"/>
            </a:p>
          </p:txBody>
        </p:sp>
        <p:sp>
          <p:nvSpPr>
            <p:cNvPr id="15658" name="Freeform 498"/>
            <p:cNvSpPr>
              <a:spLocks/>
            </p:cNvSpPr>
            <p:nvPr/>
          </p:nvSpPr>
          <p:spPr bwMode="auto">
            <a:xfrm>
              <a:off x="2284" y="4040"/>
              <a:ext cx="255" cy="200"/>
            </a:xfrm>
            <a:custGeom>
              <a:avLst/>
              <a:gdLst>
                <a:gd name="T0" fmla="*/ 142 w 255"/>
                <a:gd name="T1" fmla="*/ 123 h 200"/>
                <a:gd name="T2" fmla="*/ 131 w 255"/>
                <a:gd name="T3" fmla="*/ 123 h 200"/>
                <a:gd name="T4" fmla="*/ 98 w 255"/>
                <a:gd name="T5" fmla="*/ 123 h 200"/>
                <a:gd name="T6" fmla="*/ 46 w 255"/>
                <a:gd name="T7" fmla="*/ 114 h 200"/>
                <a:gd name="T8" fmla="*/ 13 w 255"/>
                <a:gd name="T9" fmla="*/ 98 h 200"/>
                <a:gd name="T10" fmla="*/ 0 w 255"/>
                <a:gd name="T11" fmla="*/ 78 h 200"/>
                <a:gd name="T12" fmla="*/ 2 w 255"/>
                <a:gd name="T13" fmla="*/ 68 h 200"/>
                <a:gd name="T14" fmla="*/ 22 w 255"/>
                <a:gd name="T15" fmla="*/ 69 h 200"/>
                <a:gd name="T16" fmla="*/ 35 w 255"/>
                <a:gd name="T17" fmla="*/ 65 h 200"/>
                <a:gd name="T18" fmla="*/ 33 w 255"/>
                <a:gd name="T19" fmla="*/ 51 h 200"/>
                <a:gd name="T20" fmla="*/ 35 w 255"/>
                <a:gd name="T21" fmla="*/ 30 h 200"/>
                <a:gd name="T22" fmla="*/ 49 w 255"/>
                <a:gd name="T23" fmla="*/ 9 h 200"/>
                <a:gd name="T24" fmla="*/ 62 w 255"/>
                <a:gd name="T25" fmla="*/ 1 h 200"/>
                <a:gd name="T26" fmla="*/ 57 w 255"/>
                <a:gd name="T27" fmla="*/ 18 h 200"/>
                <a:gd name="T28" fmla="*/ 58 w 255"/>
                <a:gd name="T29" fmla="*/ 30 h 200"/>
                <a:gd name="T30" fmla="*/ 73 w 255"/>
                <a:gd name="T31" fmla="*/ 41 h 200"/>
                <a:gd name="T32" fmla="*/ 115 w 255"/>
                <a:gd name="T33" fmla="*/ 44 h 200"/>
                <a:gd name="T34" fmla="*/ 167 w 255"/>
                <a:gd name="T35" fmla="*/ 44 h 200"/>
                <a:gd name="T36" fmla="*/ 206 w 255"/>
                <a:gd name="T37" fmla="*/ 50 h 200"/>
                <a:gd name="T38" fmla="*/ 226 w 255"/>
                <a:gd name="T39" fmla="*/ 63 h 200"/>
                <a:gd name="T40" fmla="*/ 233 w 255"/>
                <a:gd name="T41" fmla="*/ 81 h 200"/>
                <a:gd name="T42" fmla="*/ 235 w 255"/>
                <a:gd name="T43" fmla="*/ 92 h 200"/>
                <a:gd name="T44" fmla="*/ 246 w 255"/>
                <a:gd name="T45" fmla="*/ 101 h 200"/>
                <a:gd name="T46" fmla="*/ 255 w 255"/>
                <a:gd name="T47" fmla="*/ 125 h 200"/>
                <a:gd name="T48" fmla="*/ 246 w 255"/>
                <a:gd name="T49" fmla="*/ 167 h 200"/>
                <a:gd name="T50" fmla="*/ 229 w 255"/>
                <a:gd name="T51" fmla="*/ 197 h 200"/>
                <a:gd name="T52" fmla="*/ 226 w 255"/>
                <a:gd name="T53" fmla="*/ 194 h 200"/>
                <a:gd name="T54" fmla="*/ 207 w 255"/>
                <a:gd name="T55" fmla="*/ 188 h 200"/>
                <a:gd name="T56" fmla="*/ 189 w 255"/>
                <a:gd name="T57" fmla="*/ 192 h 200"/>
                <a:gd name="T58" fmla="*/ 176 w 255"/>
                <a:gd name="T59" fmla="*/ 197 h 200"/>
                <a:gd name="T60" fmla="*/ 166 w 255"/>
                <a:gd name="T61" fmla="*/ 180 h 200"/>
                <a:gd name="T62" fmla="*/ 166 w 255"/>
                <a:gd name="T63" fmla="*/ 165 h 200"/>
                <a:gd name="T64" fmla="*/ 153 w 255"/>
                <a:gd name="T65" fmla="*/ 155 h 200"/>
                <a:gd name="T66" fmla="*/ 144 w 255"/>
                <a:gd name="T67" fmla="*/ 132 h 200"/>
                <a:gd name="T68" fmla="*/ 144 w 255"/>
                <a:gd name="T69" fmla="*/ 123 h 2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5" h="200">
                  <a:moveTo>
                    <a:pt x="144" y="123"/>
                  </a:moveTo>
                  <a:lnTo>
                    <a:pt x="142" y="123"/>
                  </a:lnTo>
                  <a:lnTo>
                    <a:pt x="138" y="123"/>
                  </a:lnTo>
                  <a:lnTo>
                    <a:pt x="131" y="123"/>
                  </a:lnTo>
                  <a:lnTo>
                    <a:pt x="122" y="125"/>
                  </a:lnTo>
                  <a:lnTo>
                    <a:pt x="98" y="123"/>
                  </a:lnTo>
                  <a:lnTo>
                    <a:pt x="73" y="120"/>
                  </a:lnTo>
                  <a:lnTo>
                    <a:pt x="46" y="114"/>
                  </a:lnTo>
                  <a:lnTo>
                    <a:pt x="22" y="105"/>
                  </a:lnTo>
                  <a:lnTo>
                    <a:pt x="13" y="98"/>
                  </a:lnTo>
                  <a:lnTo>
                    <a:pt x="6" y="89"/>
                  </a:lnTo>
                  <a:lnTo>
                    <a:pt x="0" y="78"/>
                  </a:lnTo>
                  <a:lnTo>
                    <a:pt x="0" y="66"/>
                  </a:lnTo>
                  <a:lnTo>
                    <a:pt x="2" y="68"/>
                  </a:lnTo>
                  <a:lnTo>
                    <a:pt x="11" y="69"/>
                  </a:lnTo>
                  <a:lnTo>
                    <a:pt x="22" y="69"/>
                  </a:lnTo>
                  <a:lnTo>
                    <a:pt x="35" y="66"/>
                  </a:lnTo>
                  <a:lnTo>
                    <a:pt x="35" y="65"/>
                  </a:lnTo>
                  <a:lnTo>
                    <a:pt x="33" y="59"/>
                  </a:lnTo>
                  <a:lnTo>
                    <a:pt x="33" y="51"/>
                  </a:lnTo>
                  <a:lnTo>
                    <a:pt x="33" y="41"/>
                  </a:lnTo>
                  <a:lnTo>
                    <a:pt x="35" y="30"/>
                  </a:lnTo>
                  <a:lnTo>
                    <a:pt x="40" y="19"/>
                  </a:lnTo>
                  <a:lnTo>
                    <a:pt x="49" y="9"/>
                  </a:lnTo>
                  <a:lnTo>
                    <a:pt x="64" y="0"/>
                  </a:lnTo>
                  <a:lnTo>
                    <a:pt x="62" y="1"/>
                  </a:lnTo>
                  <a:lnTo>
                    <a:pt x="60" y="6"/>
                  </a:lnTo>
                  <a:lnTo>
                    <a:pt x="57" y="18"/>
                  </a:lnTo>
                  <a:lnTo>
                    <a:pt x="57" y="24"/>
                  </a:lnTo>
                  <a:lnTo>
                    <a:pt x="58" y="30"/>
                  </a:lnTo>
                  <a:lnTo>
                    <a:pt x="64" y="36"/>
                  </a:lnTo>
                  <a:lnTo>
                    <a:pt x="73" y="41"/>
                  </a:lnTo>
                  <a:lnTo>
                    <a:pt x="93" y="44"/>
                  </a:lnTo>
                  <a:lnTo>
                    <a:pt x="115" y="44"/>
                  </a:lnTo>
                  <a:lnTo>
                    <a:pt x="138" y="44"/>
                  </a:lnTo>
                  <a:lnTo>
                    <a:pt x="167" y="44"/>
                  </a:lnTo>
                  <a:lnTo>
                    <a:pt x="195" y="47"/>
                  </a:lnTo>
                  <a:lnTo>
                    <a:pt x="206" y="50"/>
                  </a:lnTo>
                  <a:lnTo>
                    <a:pt x="216" y="56"/>
                  </a:lnTo>
                  <a:lnTo>
                    <a:pt x="226" y="63"/>
                  </a:lnTo>
                  <a:lnTo>
                    <a:pt x="229" y="71"/>
                  </a:lnTo>
                  <a:lnTo>
                    <a:pt x="233" y="81"/>
                  </a:lnTo>
                  <a:lnTo>
                    <a:pt x="233" y="92"/>
                  </a:lnTo>
                  <a:lnTo>
                    <a:pt x="235" y="92"/>
                  </a:lnTo>
                  <a:lnTo>
                    <a:pt x="240" y="96"/>
                  </a:lnTo>
                  <a:lnTo>
                    <a:pt x="246" y="101"/>
                  </a:lnTo>
                  <a:lnTo>
                    <a:pt x="251" y="111"/>
                  </a:lnTo>
                  <a:lnTo>
                    <a:pt x="255" y="125"/>
                  </a:lnTo>
                  <a:lnTo>
                    <a:pt x="253" y="143"/>
                  </a:lnTo>
                  <a:lnTo>
                    <a:pt x="246" y="167"/>
                  </a:lnTo>
                  <a:lnTo>
                    <a:pt x="238" y="180"/>
                  </a:lnTo>
                  <a:lnTo>
                    <a:pt x="229" y="197"/>
                  </a:lnTo>
                  <a:lnTo>
                    <a:pt x="229" y="195"/>
                  </a:lnTo>
                  <a:lnTo>
                    <a:pt x="226" y="194"/>
                  </a:lnTo>
                  <a:lnTo>
                    <a:pt x="215" y="189"/>
                  </a:lnTo>
                  <a:lnTo>
                    <a:pt x="207" y="188"/>
                  </a:lnTo>
                  <a:lnTo>
                    <a:pt x="198" y="189"/>
                  </a:lnTo>
                  <a:lnTo>
                    <a:pt x="189" y="192"/>
                  </a:lnTo>
                  <a:lnTo>
                    <a:pt x="178" y="200"/>
                  </a:lnTo>
                  <a:lnTo>
                    <a:pt x="176" y="197"/>
                  </a:lnTo>
                  <a:lnTo>
                    <a:pt x="171" y="191"/>
                  </a:lnTo>
                  <a:lnTo>
                    <a:pt x="166" y="180"/>
                  </a:lnTo>
                  <a:lnTo>
                    <a:pt x="167" y="165"/>
                  </a:lnTo>
                  <a:lnTo>
                    <a:pt x="166" y="165"/>
                  </a:lnTo>
                  <a:lnTo>
                    <a:pt x="162" y="162"/>
                  </a:lnTo>
                  <a:lnTo>
                    <a:pt x="153" y="155"/>
                  </a:lnTo>
                  <a:lnTo>
                    <a:pt x="144" y="141"/>
                  </a:lnTo>
                  <a:lnTo>
                    <a:pt x="144" y="132"/>
                  </a:lnTo>
                  <a:lnTo>
                    <a:pt x="144" y="123"/>
                  </a:lnTo>
                  <a:close/>
                </a:path>
              </a:pathLst>
            </a:custGeom>
            <a:solidFill>
              <a:srgbClr val="000000"/>
            </a:solidFill>
            <a:ln w="25400">
              <a:solidFill>
                <a:srgbClr val="000000"/>
              </a:solidFill>
              <a:prstDash val="solid"/>
              <a:round/>
              <a:headEnd/>
              <a:tailEnd/>
            </a:ln>
          </p:spPr>
          <p:txBody>
            <a:bodyPr/>
            <a:lstStyle/>
            <a:p>
              <a:endParaRPr lang="ja-JP" altLang="en-US"/>
            </a:p>
          </p:txBody>
        </p:sp>
        <p:sp>
          <p:nvSpPr>
            <p:cNvPr id="15659" name="Freeform 499"/>
            <p:cNvSpPr>
              <a:spLocks/>
            </p:cNvSpPr>
            <p:nvPr/>
          </p:nvSpPr>
          <p:spPr bwMode="auto">
            <a:xfrm>
              <a:off x="2471" y="4244"/>
              <a:ext cx="19" cy="6"/>
            </a:xfrm>
            <a:custGeom>
              <a:avLst/>
              <a:gdLst>
                <a:gd name="T0" fmla="*/ 0 w 19"/>
                <a:gd name="T1" fmla="*/ 6 h 6"/>
                <a:gd name="T2" fmla="*/ 2 w 19"/>
                <a:gd name="T3" fmla="*/ 5 h 6"/>
                <a:gd name="T4" fmla="*/ 8 w 19"/>
                <a:gd name="T5" fmla="*/ 3 h 6"/>
                <a:gd name="T6" fmla="*/ 13 w 19"/>
                <a:gd name="T7" fmla="*/ 2 h 6"/>
                <a:gd name="T8" fmla="*/ 19 w 19"/>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6">
                  <a:moveTo>
                    <a:pt x="0" y="6"/>
                  </a:moveTo>
                  <a:lnTo>
                    <a:pt x="2" y="5"/>
                  </a:lnTo>
                  <a:lnTo>
                    <a:pt x="8" y="3"/>
                  </a:lnTo>
                  <a:lnTo>
                    <a:pt x="13" y="2"/>
                  </a:lnTo>
                  <a:lnTo>
                    <a:pt x="19"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60" name="Freeform 500"/>
            <p:cNvSpPr>
              <a:spLocks/>
            </p:cNvSpPr>
            <p:nvPr/>
          </p:nvSpPr>
          <p:spPr bwMode="auto">
            <a:xfrm>
              <a:off x="2321" y="4166"/>
              <a:ext cx="38" cy="17"/>
            </a:xfrm>
            <a:custGeom>
              <a:avLst/>
              <a:gdLst>
                <a:gd name="T0" fmla="*/ 0 w 38"/>
                <a:gd name="T1" fmla="*/ 17 h 17"/>
                <a:gd name="T2" fmla="*/ 0 w 38"/>
                <a:gd name="T3" fmla="*/ 15 h 17"/>
                <a:gd name="T4" fmla="*/ 3 w 38"/>
                <a:gd name="T5" fmla="*/ 9 h 17"/>
                <a:gd name="T6" fmla="*/ 9 w 38"/>
                <a:gd name="T7" fmla="*/ 3 h 17"/>
                <a:gd name="T8" fmla="*/ 20 w 38"/>
                <a:gd name="T9" fmla="*/ 0 h 17"/>
                <a:gd name="T10" fmla="*/ 30 w 38"/>
                <a:gd name="T11" fmla="*/ 3 h 17"/>
                <a:gd name="T12" fmla="*/ 36 w 38"/>
                <a:gd name="T13" fmla="*/ 9 h 17"/>
                <a:gd name="T14" fmla="*/ 38 w 38"/>
                <a:gd name="T15" fmla="*/ 15 h 17"/>
                <a:gd name="T16" fmla="*/ 38 w 38"/>
                <a:gd name="T17" fmla="*/ 17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8" h="17">
                  <a:moveTo>
                    <a:pt x="0" y="17"/>
                  </a:moveTo>
                  <a:lnTo>
                    <a:pt x="0" y="15"/>
                  </a:lnTo>
                  <a:lnTo>
                    <a:pt x="3" y="9"/>
                  </a:lnTo>
                  <a:lnTo>
                    <a:pt x="9" y="3"/>
                  </a:lnTo>
                  <a:lnTo>
                    <a:pt x="20" y="0"/>
                  </a:lnTo>
                  <a:lnTo>
                    <a:pt x="30" y="3"/>
                  </a:lnTo>
                  <a:lnTo>
                    <a:pt x="36" y="9"/>
                  </a:lnTo>
                  <a:lnTo>
                    <a:pt x="38" y="15"/>
                  </a:lnTo>
                  <a:lnTo>
                    <a:pt x="38" y="17"/>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61" name="Freeform 501"/>
            <p:cNvSpPr>
              <a:spLocks/>
            </p:cNvSpPr>
            <p:nvPr/>
          </p:nvSpPr>
          <p:spPr bwMode="auto">
            <a:xfrm>
              <a:off x="2319" y="4199"/>
              <a:ext cx="23" cy="21"/>
            </a:xfrm>
            <a:custGeom>
              <a:avLst/>
              <a:gdLst>
                <a:gd name="T0" fmla="*/ 23 w 23"/>
                <a:gd name="T1" fmla="*/ 11 h 21"/>
                <a:gd name="T2" fmla="*/ 22 w 23"/>
                <a:gd name="T3" fmla="*/ 14 h 21"/>
                <a:gd name="T4" fmla="*/ 20 w 23"/>
                <a:gd name="T5" fmla="*/ 18 h 21"/>
                <a:gd name="T6" fmla="*/ 16 w 23"/>
                <a:gd name="T7" fmla="*/ 20 h 21"/>
                <a:gd name="T8" fmla="*/ 11 w 23"/>
                <a:gd name="T9" fmla="*/ 21 h 21"/>
                <a:gd name="T10" fmla="*/ 7 w 23"/>
                <a:gd name="T11" fmla="*/ 20 h 21"/>
                <a:gd name="T12" fmla="*/ 3 w 23"/>
                <a:gd name="T13" fmla="*/ 18 h 21"/>
                <a:gd name="T14" fmla="*/ 0 w 23"/>
                <a:gd name="T15" fmla="*/ 11 h 21"/>
                <a:gd name="T16" fmla="*/ 3 w 23"/>
                <a:gd name="T17" fmla="*/ 3 h 21"/>
                <a:gd name="T18" fmla="*/ 11 w 23"/>
                <a:gd name="T19" fmla="*/ 0 h 21"/>
                <a:gd name="T20" fmla="*/ 20 w 23"/>
                <a:gd name="T21" fmla="*/ 3 h 21"/>
                <a:gd name="T22" fmla="*/ 22 w 23"/>
                <a:gd name="T23" fmla="*/ 8 h 21"/>
                <a:gd name="T24" fmla="*/ 23 w 23"/>
                <a:gd name="T25" fmla="*/ 11 h 21"/>
                <a:gd name="T26" fmla="*/ 23 w 23"/>
                <a:gd name="T27" fmla="*/ 11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21">
                  <a:moveTo>
                    <a:pt x="23" y="11"/>
                  </a:moveTo>
                  <a:lnTo>
                    <a:pt x="22" y="14"/>
                  </a:lnTo>
                  <a:lnTo>
                    <a:pt x="20" y="18"/>
                  </a:lnTo>
                  <a:lnTo>
                    <a:pt x="16" y="20"/>
                  </a:lnTo>
                  <a:lnTo>
                    <a:pt x="11" y="21"/>
                  </a:lnTo>
                  <a:lnTo>
                    <a:pt x="7" y="20"/>
                  </a:lnTo>
                  <a:lnTo>
                    <a:pt x="3" y="18"/>
                  </a:lnTo>
                  <a:lnTo>
                    <a:pt x="0" y="11"/>
                  </a:lnTo>
                  <a:lnTo>
                    <a:pt x="3" y="3"/>
                  </a:lnTo>
                  <a:lnTo>
                    <a:pt x="11" y="0"/>
                  </a:lnTo>
                  <a:lnTo>
                    <a:pt x="20" y="3"/>
                  </a:lnTo>
                  <a:lnTo>
                    <a:pt x="22" y="8"/>
                  </a:lnTo>
                  <a:lnTo>
                    <a:pt x="2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662" name="Freeform 502"/>
            <p:cNvSpPr>
              <a:spLocks/>
            </p:cNvSpPr>
            <p:nvPr/>
          </p:nvSpPr>
          <p:spPr bwMode="auto">
            <a:xfrm>
              <a:off x="2313" y="4268"/>
              <a:ext cx="69" cy="19"/>
            </a:xfrm>
            <a:custGeom>
              <a:avLst/>
              <a:gdLst>
                <a:gd name="T0" fmla="*/ 0 w 69"/>
                <a:gd name="T1" fmla="*/ 11 h 19"/>
                <a:gd name="T2" fmla="*/ 2 w 69"/>
                <a:gd name="T3" fmla="*/ 12 h 19"/>
                <a:gd name="T4" fmla="*/ 11 w 69"/>
                <a:gd name="T5" fmla="*/ 15 h 19"/>
                <a:gd name="T6" fmla="*/ 24 w 69"/>
                <a:gd name="T7" fmla="*/ 19 h 19"/>
                <a:gd name="T8" fmla="*/ 37 w 69"/>
                <a:gd name="T9" fmla="*/ 17 h 19"/>
                <a:gd name="T10" fmla="*/ 49 w 69"/>
                <a:gd name="T11" fmla="*/ 14 h 19"/>
                <a:gd name="T12" fmla="*/ 60 w 69"/>
                <a:gd name="T13" fmla="*/ 8 h 19"/>
                <a:gd name="T14" fmla="*/ 68 w 69"/>
                <a:gd name="T15" fmla="*/ 2 h 19"/>
                <a:gd name="T16" fmla="*/ 69 w 69"/>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9" h="19">
                  <a:moveTo>
                    <a:pt x="0" y="11"/>
                  </a:moveTo>
                  <a:lnTo>
                    <a:pt x="2" y="12"/>
                  </a:lnTo>
                  <a:lnTo>
                    <a:pt x="11" y="15"/>
                  </a:lnTo>
                  <a:lnTo>
                    <a:pt x="24" y="19"/>
                  </a:lnTo>
                  <a:lnTo>
                    <a:pt x="37" y="17"/>
                  </a:lnTo>
                  <a:lnTo>
                    <a:pt x="49" y="14"/>
                  </a:lnTo>
                  <a:lnTo>
                    <a:pt x="60" y="8"/>
                  </a:lnTo>
                  <a:lnTo>
                    <a:pt x="68" y="2"/>
                  </a:lnTo>
                  <a:lnTo>
                    <a:pt x="69"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63" name="Freeform 503"/>
            <p:cNvSpPr>
              <a:spLocks/>
            </p:cNvSpPr>
            <p:nvPr/>
          </p:nvSpPr>
          <p:spPr bwMode="auto">
            <a:xfrm>
              <a:off x="2319" y="4333"/>
              <a:ext cx="240" cy="233"/>
            </a:xfrm>
            <a:custGeom>
              <a:avLst/>
              <a:gdLst>
                <a:gd name="T0" fmla="*/ 9 w 240"/>
                <a:gd name="T1" fmla="*/ 66 h 233"/>
                <a:gd name="T2" fmla="*/ 7 w 240"/>
                <a:gd name="T3" fmla="*/ 65 h 233"/>
                <a:gd name="T4" fmla="*/ 7 w 240"/>
                <a:gd name="T5" fmla="*/ 62 h 233"/>
                <a:gd name="T6" fmla="*/ 3 w 240"/>
                <a:gd name="T7" fmla="*/ 51 h 233"/>
                <a:gd name="T8" fmla="*/ 0 w 240"/>
                <a:gd name="T9" fmla="*/ 39 h 233"/>
                <a:gd name="T10" fmla="*/ 0 w 240"/>
                <a:gd name="T11" fmla="*/ 33 h 233"/>
                <a:gd name="T12" fmla="*/ 2 w 240"/>
                <a:gd name="T13" fmla="*/ 29 h 233"/>
                <a:gd name="T14" fmla="*/ 11 w 240"/>
                <a:gd name="T15" fmla="*/ 18 h 233"/>
                <a:gd name="T16" fmla="*/ 23 w 240"/>
                <a:gd name="T17" fmla="*/ 8 h 233"/>
                <a:gd name="T18" fmla="*/ 32 w 240"/>
                <a:gd name="T19" fmla="*/ 3 h 233"/>
                <a:gd name="T20" fmla="*/ 43 w 240"/>
                <a:gd name="T21" fmla="*/ 2 h 233"/>
                <a:gd name="T22" fmla="*/ 54 w 240"/>
                <a:gd name="T23" fmla="*/ 0 h 233"/>
                <a:gd name="T24" fmla="*/ 69 w 240"/>
                <a:gd name="T25" fmla="*/ 3 h 233"/>
                <a:gd name="T26" fmla="*/ 89 w 240"/>
                <a:gd name="T27" fmla="*/ 6 h 233"/>
                <a:gd name="T28" fmla="*/ 114 w 240"/>
                <a:gd name="T29" fmla="*/ 12 h 233"/>
                <a:gd name="T30" fmla="*/ 143 w 240"/>
                <a:gd name="T31" fmla="*/ 20 h 233"/>
                <a:gd name="T32" fmla="*/ 171 w 240"/>
                <a:gd name="T33" fmla="*/ 29 h 233"/>
                <a:gd name="T34" fmla="*/ 194 w 240"/>
                <a:gd name="T35" fmla="*/ 42 h 233"/>
                <a:gd name="T36" fmla="*/ 214 w 240"/>
                <a:gd name="T37" fmla="*/ 59 h 233"/>
                <a:gd name="T38" fmla="*/ 221 w 240"/>
                <a:gd name="T39" fmla="*/ 69 h 233"/>
                <a:gd name="T40" fmla="*/ 225 w 240"/>
                <a:gd name="T41" fmla="*/ 81 h 233"/>
                <a:gd name="T42" fmla="*/ 225 w 240"/>
                <a:gd name="T43" fmla="*/ 93 h 233"/>
                <a:gd name="T44" fmla="*/ 225 w 240"/>
                <a:gd name="T45" fmla="*/ 107 h 233"/>
                <a:gd name="T46" fmla="*/ 227 w 240"/>
                <a:gd name="T47" fmla="*/ 108 h 233"/>
                <a:gd name="T48" fmla="*/ 231 w 240"/>
                <a:gd name="T49" fmla="*/ 114 h 233"/>
                <a:gd name="T50" fmla="*/ 236 w 240"/>
                <a:gd name="T51" fmla="*/ 122 h 233"/>
                <a:gd name="T52" fmla="*/ 240 w 240"/>
                <a:gd name="T53" fmla="*/ 132 h 233"/>
                <a:gd name="T54" fmla="*/ 240 w 240"/>
                <a:gd name="T55" fmla="*/ 144 h 233"/>
                <a:gd name="T56" fmla="*/ 234 w 240"/>
                <a:gd name="T57" fmla="*/ 159 h 233"/>
                <a:gd name="T58" fmla="*/ 229 w 240"/>
                <a:gd name="T59" fmla="*/ 169 h 233"/>
                <a:gd name="T60" fmla="*/ 221 w 240"/>
                <a:gd name="T61" fmla="*/ 178 h 233"/>
                <a:gd name="T62" fmla="*/ 212 w 240"/>
                <a:gd name="T63" fmla="*/ 187 h 233"/>
                <a:gd name="T64" fmla="*/ 200 w 240"/>
                <a:gd name="T65" fmla="*/ 197 h 233"/>
                <a:gd name="T66" fmla="*/ 200 w 240"/>
                <a:gd name="T67" fmla="*/ 199 h 233"/>
                <a:gd name="T68" fmla="*/ 198 w 240"/>
                <a:gd name="T69" fmla="*/ 203 h 233"/>
                <a:gd name="T70" fmla="*/ 194 w 240"/>
                <a:gd name="T71" fmla="*/ 209 h 233"/>
                <a:gd name="T72" fmla="*/ 191 w 240"/>
                <a:gd name="T73" fmla="*/ 215 h 233"/>
                <a:gd name="T74" fmla="*/ 183 w 240"/>
                <a:gd name="T75" fmla="*/ 221 h 233"/>
                <a:gd name="T76" fmla="*/ 174 w 240"/>
                <a:gd name="T77" fmla="*/ 227 h 233"/>
                <a:gd name="T78" fmla="*/ 161 w 240"/>
                <a:gd name="T79" fmla="*/ 232 h 233"/>
                <a:gd name="T80" fmla="*/ 145 w 240"/>
                <a:gd name="T81" fmla="*/ 233 h 233"/>
                <a:gd name="T82" fmla="*/ 9 w 240"/>
                <a:gd name="T83" fmla="*/ 66 h 2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40" h="233">
                  <a:moveTo>
                    <a:pt x="9" y="66"/>
                  </a:moveTo>
                  <a:lnTo>
                    <a:pt x="7" y="65"/>
                  </a:lnTo>
                  <a:lnTo>
                    <a:pt x="7" y="62"/>
                  </a:lnTo>
                  <a:lnTo>
                    <a:pt x="3" y="51"/>
                  </a:lnTo>
                  <a:lnTo>
                    <a:pt x="0" y="39"/>
                  </a:lnTo>
                  <a:lnTo>
                    <a:pt x="0" y="33"/>
                  </a:lnTo>
                  <a:lnTo>
                    <a:pt x="2" y="29"/>
                  </a:lnTo>
                  <a:lnTo>
                    <a:pt x="11" y="18"/>
                  </a:lnTo>
                  <a:lnTo>
                    <a:pt x="23" y="8"/>
                  </a:lnTo>
                  <a:lnTo>
                    <a:pt x="32" y="3"/>
                  </a:lnTo>
                  <a:lnTo>
                    <a:pt x="43" y="2"/>
                  </a:lnTo>
                  <a:lnTo>
                    <a:pt x="54" y="0"/>
                  </a:lnTo>
                  <a:lnTo>
                    <a:pt x="69" y="3"/>
                  </a:lnTo>
                  <a:lnTo>
                    <a:pt x="89" y="6"/>
                  </a:lnTo>
                  <a:lnTo>
                    <a:pt x="114" y="12"/>
                  </a:lnTo>
                  <a:lnTo>
                    <a:pt x="143" y="20"/>
                  </a:lnTo>
                  <a:lnTo>
                    <a:pt x="171" y="29"/>
                  </a:lnTo>
                  <a:lnTo>
                    <a:pt x="194" y="42"/>
                  </a:lnTo>
                  <a:lnTo>
                    <a:pt x="214" y="59"/>
                  </a:lnTo>
                  <a:lnTo>
                    <a:pt x="221" y="69"/>
                  </a:lnTo>
                  <a:lnTo>
                    <a:pt x="225" y="81"/>
                  </a:lnTo>
                  <a:lnTo>
                    <a:pt x="225" y="93"/>
                  </a:lnTo>
                  <a:lnTo>
                    <a:pt x="225" y="107"/>
                  </a:lnTo>
                  <a:lnTo>
                    <a:pt x="227" y="108"/>
                  </a:lnTo>
                  <a:lnTo>
                    <a:pt x="231" y="114"/>
                  </a:lnTo>
                  <a:lnTo>
                    <a:pt x="236" y="122"/>
                  </a:lnTo>
                  <a:lnTo>
                    <a:pt x="240" y="132"/>
                  </a:lnTo>
                  <a:lnTo>
                    <a:pt x="240" y="144"/>
                  </a:lnTo>
                  <a:lnTo>
                    <a:pt x="234" y="159"/>
                  </a:lnTo>
                  <a:lnTo>
                    <a:pt x="229" y="169"/>
                  </a:lnTo>
                  <a:lnTo>
                    <a:pt x="221" y="178"/>
                  </a:lnTo>
                  <a:lnTo>
                    <a:pt x="212" y="187"/>
                  </a:lnTo>
                  <a:lnTo>
                    <a:pt x="200" y="197"/>
                  </a:lnTo>
                  <a:lnTo>
                    <a:pt x="200" y="199"/>
                  </a:lnTo>
                  <a:lnTo>
                    <a:pt x="198" y="203"/>
                  </a:lnTo>
                  <a:lnTo>
                    <a:pt x="194" y="209"/>
                  </a:lnTo>
                  <a:lnTo>
                    <a:pt x="191" y="215"/>
                  </a:lnTo>
                  <a:lnTo>
                    <a:pt x="183" y="221"/>
                  </a:lnTo>
                  <a:lnTo>
                    <a:pt x="174" y="227"/>
                  </a:lnTo>
                  <a:lnTo>
                    <a:pt x="161" y="232"/>
                  </a:lnTo>
                  <a:lnTo>
                    <a:pt x="145" y="233"/>
                  </a:lnTo>
                  <a:lnTo>
                    <a:pt x="9" y="66"/>
                  </a:lnTo>
                  <a:close/>
                </a:path>
              </a:pathLst>
            </a:custGeom>
            <a:solidFill>
              <a:srgbClr val="000000"/>
            </a:solidFill>
            <a:ln w="25400">
              <a:solidFill>
                <a:srgbClr val="000000"/>
              </a:solidFill>
              <a:prstDash val="solid"/>
              <a:round/>
              <a:headEnd/>
              <a:tailEnd/>
            </a:ln>
          </p:spPr>
          <p:txBody>
            <a:bodyPr/>
            <a:lstStyle/>
            <a:p>
              <a:endParaRPr lang="ja-JP" altLang="en-US"/>
            </a:p>
          </p:txBody>
        </p:sp>
        <p:sp>
          <p:nvSpPr>
            <p:cNvPr id="15664" name="Freeform 504"/>
            <p:cNvSpPr>
              <a:spLocks/>
            </p:cNvSpPr>
            <p:nvPr/>
          </p:nvSpPr>
          <p:spPr bwMode="auto">
            <a:xfrm>
              <a:off x="2386" y="4559"/>
              <a:ext cx="116" cy="63"/>
            </a:xfrm>
            <a:custGeom>
              <a:avLst/>
              <a:gdLst>
                <a:gd name="T0" fmla="*/ 78 w 116"/>
                <a:gd name="T1" fmla="*/ 0 h 63"/>
                <a:gd name="T2" fmla="*/ 80 w 116"/>
                <a:gd name="T3" fmla="*/ 0 h 63"/>
                <a:gd name="T4" fmla="*/ 82 w 116"/>
                <a:gd name="T5" fmla="*/ 1 h 63"/>
                <a:gd name="T6" fmla="*/ 93 w 116"/>
                <a:gd name="T7" fmla="*/ 6 h 63"/>
                <a:gd name="T8" fmla="*/ 105 w 116"/>
                <a:gd name="T9" fmla="*/ 16 h 63"/>
                <a:gd name="T10" fmla="*/ 116 w 116"/>
                <a:gd name="T11" fmla="*/ 31 h 63"/>
                <a:gd name="T12" fmla="*/ 96 w 116"/>
                <a:gd name="T13" fmla="*/ 37 h 63"/>
                <a:gd name="T14" fmla="*/ 78 w 116"/>
                <a:gd name="T15" fmla="*/ 42 h 63"/>
                <a:gd name="T16" fmla="*/ 64 w 116"/>
                <a:gd name="T17" fmla="*/ 46 h 63"/>
                <a:gd name="T18" fmla="*/ 49 w 116"/>
                <a:gd name="T19" fmla="*/ 49 h 63"/>
                <a:gd name="T20" fmla="*/ 29 w 116"/>
                <a:gd name="T21" fmla="*/ 55 h 63"/>
                <a:gd name="T22" fmla="*/ 15 w 116"/>
                <a:gd name="T23" fmla="*/ 58 h 63"/>
                <a:gd name="T24" fmla="*/ 7 w 116"/>
                <a:gd name="T25" fmla="*/ 61 h 63"/>
                <a:gd name="T26" fmla="*/ 2 w 116"/>
                <a:gd name="T27" fmla="*/ 61 h 63"/>
                <a:gd name="T28" fmla="*/ 0 w 116"/>
                <a:gd name="T29" fmla="*/ 63 h 63"/>
                <a:gd name="T30" fmla="*/ 0 w 116"/>
                <a:gd name="T31" fmla="*/ 63 h 63"/>
                <a:gd name="T32" fmla="*/ 2 w 116"/>
                <a:gd name="T33" fmla="*/ 60 h 63"/>
                <a:gd name="T34" fmla="*/ 9 w 116"/>
                <a:gd name="T35" fmla="*/ 54 h 63"/>
                <a:gd name="T36" fmla="*/ 18 w 116"/>
                <a:gd name="T37" fmla="*/ 45 h 63"/>
                <a:gd name="T38" fmla="*/ 29 w 116"/>
                <a:gd name="T39" fmla="*/ 34 h 63"/>
                <a:gd name="T40" fmla="*/ 54 w 116"/>
                <a:gd name="T41" fmla="*/ 13 h 63"/>
                <a:gd name="T42" fmla="*/ 67 w 116"/>
                <a:gd name="T43" fmla="*/ 6 h 63"/>
                <a:gd name="T44" fmla="*/ 78 w 116"/>
                <a:gd name="T45" fmla="*/ 0 h 63"/>
                <a:gd name="T46" fmla="*/ 78 w 116"/>
                <a:gd name="T47" fmla="*/ 0 h 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6" h="63">
                  <a:moveTo>
                    <a:pt x="78" y="0"/>
                  </a:moveTo>
                  <a:lnTo>
                    <a:pt x="80" y="0"/>
                  </a:lnTo>
                  <a:lnTo>
                    <a:pt x="82" y="1"/>
                  </a:lnTo>
                  <a:lnTo>
                    <a:pt x="93" y="6"/>
                  </a:lnTo>
                  <a:lnTo>
                    <a:pt x="105" y="16"/>
                  </a:lnTo>
                  <a:lnTo>
                    <a:pt x="116" y="31"/>
                  </a:lnTo>
                  <a:lnTo>
                    <a:pt x="96" y="37"/>
                  </a:lnTo>
                  <a:lnTo>
                    <a:pt x="78" y="42"/>
                  </a:lnTo>
                  <a:lnTo>
                    <a:pt x="64" y="46"/>
                  </a:lnTo>
                  <a:lnTo>
                    <a:pt x="49" y="49"/>
                  </a:lnTo>
                  <a:lnTo>
                    <a:pt x="29" y="55"/>
                  </a:lnTo>
                  <a:lnTo>
                    <a:pt x="15" y="58"/>
                  </a:lnTo>
                  <a:lnTo>
                    <a:pt x="7" y="61"/>
                  </a:lnTo>
                  <a:lnTo>
                    <a:pt x="2" y="61"/>
                  </a:lnTo>
                  <a:lnTo>
                    <a:pt x="0" y="63"/>
                  </a:lnTo>
                  <a:lnTo>
                    <a:pt x="2" y="60"/>
                  </a:lnTo>
                  <a:lnTo>
                    <a:pt x="9" y="54"/>
                  </a:lnTo>
                  <a:lnTo>
                    <a:pt x="18" y="45"/>
                  </a:lnTo>
                  <a:lnTo>
                    <a:pt x="29" y="34"/>
                  </a:lnTo>
                  <a:lnTo>
                    <a:pt x="54" y="13"/>
                  </a:lnTo>
                  <a:lnTo>
                    <a:pt x="67" y="6"/>
                  </a:lnTo>
                  <a:lnTo>
                    <a:pt x="78" y="0"/>
                  </a:lnTo>
                  <a:close/>
                </a:path>
              </a:pathLst>
            </a:custGeom>
            <a:solidFill>
              <a:srgbClr val="FFFFFF"/>
            </a:solidFill>
            <a:ln w="25400">
              <a:solidFill>
                <a:srgbClr val="000000"/>
              </a:solidFill>
              <a:prstDash val="solid"/>
              <a:round/>
              <a:headEnd/>
              <a:tailEnd/>
            </a:ln>
          </p:spPr>
          <p:txBody>
            <a:bodyPr/>
            <a:lstStyle/>
            <a:p>
              <a:endParaRPr lang="ja-JP" altLang="en-US"/>
            </a:p>
          </p:txBody>
        </p:sp>
        <p:sp>
          <p:nvSpPr>
            <p:cNvPr id="15665" name="Freeform 505"/>
            <p:cNvSpPr>
              <a:spLocks/>
            </p:cNvSpPr>
            <p:nvPr/>
          </p:nvSpPr>
          <p:spPr bwMode="auto">
            <a:xfrm>
              <a:off x="2304" y="4590"/>
              <a:ext cx="284" cy="208"/>
            </a:xfrm>
            <a:custGeom>
              <a:avLst/>
              <a:gdLst>
                <a:gd name="T0" fmla="*/ 9 w 284"/>
                <a:gd name="T1" fmla="*/ 208 h 208"/>
                <a:gd name="T2" fmla="*/ 9 w 284"/>
                <a:gd name="T3" fmla="*/ 206 h 208"/>
                <a:gd name="T4" fmla="*/ 7 w 284"/>
                <a:gd name="T5" fmla="*/ 203 h 208"/>
                <a:gd name="T6" fmla="*/ 7 w 284"/>
                <a:gd name="T7" fmla="*/ 199 h 208"/>
                <a:gd name="T8" fmla="*/ 6 w 284"/>
                <a:gd name="T9" fmla="*/ 191 h 208"/>
                <a:gd name="T10" fmla="*/ 4 w 284"/>
                <a:gd name="T11" fmla="*/ 175 h 208"/>
                <a:gd name="T12" fmla="*/ 2 w 284"/>
                <a:gd name="T13" fmla="*/ 155 h 208"/>
                <a:gd name="T14" fmla="*/ 0 w 284"/>
                <a:gd name="T15" fmla="*/ 133 h 208"/>
                <a:gd name="T16" fmla="*/ 2 w 284"/>
                <a:gd name="T17" fmla="*/ 111 h 208"/>
                <a:gd name="T18" fmla="*/ 4 w 284"/>
                <a:gd name="T19" fmla="*/ 92 h 208"/>
                <a:gd name="T20" fmla="*/ 9 w 284"/>
                <a:gd name="T21" fmla="*/ 75 h 208"/>
                <a:gd name="T22" fmla="*/ 18 w 284"/>
                <a:gd name="T23" fmla="*/ 63 h 208"/>
                <a:gd name="T24" fmla="*/ 33 w 284"/>
                <a:gd name="T25" fmla="*/ 50 h 208"/>
                <a:gd name="T26" fmla="*/ 53 w 284"/>
                <a:gd name="T27" fmla="*/ 36 h 208"/>
                <a:gd name="T28" fmla="*/ 78 w 284"/>
                <a:gd name="T29" fmla="*/ 23 h 208"/>
                <a:gd name="T30" fmla="*/ 107 w 284"/>
                <a:gd name="T31" fmla="*/ 12 h 208"/>
                <a:gd name="T32" fmla="*/ 138 w 284"/>
                <a:gd name="T33" fmla="*/ 3 h 208"/>
                <a:gd name="T34" fmla="*/ 171 w 284"/>
                <a:gd name="T35" fmla="*/ 0 h 208"/>
                <a:gd name="T36" fmla="*/ 207 w 284"/>
                <a:gd name="T37" fmla="*/ 0 h 208"/>
                <a:gd name="T38" fmla="*/ 218 w 284"/>
                <a:gd name="T39" fmla="*/ 3 h 208"/>
                <a:gd name="T40" fmla="*/ 229 w 284"/>
                <a:gd name="T41" fmla="*/ 8 h 208"/>
                <a:gd name="T42" fmla="*/ 238 w 284"/>
                <a:gd name="T43" fmla="*/ 17 h 208"/>
                <a:gd name="T44" fmla="*/ 244 w 284"/>
                <a:gd name="T45" fmla="*/ 26 h 208"/>
                <a:gd name="T46" fmla="*/ 256 w 284"/>
                <a:gd name="T47" fmla="*/ 50 h 208"/>
                <a:gd name="T48" fmla="*/ 264 w 284"/>
                <a:gd name="T49" fmla="*/ 80 h 208"/>
                <a:gd name="T50" fmla="*/ 269 w 284"/>
                <a:gd name="T51" fmla="*/ 111 h 208"/>
                <a:gd name="T52" fmla="*/ 275 w 284"/>
                <a:gd name="T53" fmla="*/ 142 h 208"/>
                <a:gd name="T54" fmla="*/ 278 w 284"/>
                <a:gd name="T55" fmla="*/ 170 h 208"/>
                <a:gd name="T56" fmla="*/ 280 w 284"/>
                <a:gd name="T57" fmla="*/ 182 h 208"/>
                <a:gd name="T58" fmla="*/ 284 w 284"/>
                <a:gd name="T59" fmla="*/ 193 h 208"/>
                <a:gd name="T60" fmla="*/ 9 w 284"/>
                <a:gd name="T61" fmla="*/ 208 h 20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84" h="208">
                  <a:moveTo>
                    <a:pt x="9" y="208"/>
                  </a:moveTo>
                  <a:lnTo>
                    <a:pt x="9" y="206"/>
                  </a:lnTo>
                  <a:lnTo>
                    <a:pt x="7" y="203"/>
                  </a:lnTo>
                  <a:lnTo>
                    <a:pt x="7" y="199"/>
                  </a:lnTo>
                  <a:lnTo>
                    <a:pt x="6" y="191"/>
                  </a:lnTo>
                  <a:lnTo>
                    <a:pt x="4" y="175"/>
                  </a:lnTo>
                  <a:lnTo>
                    <a:pt x="2" y="155"/>
                  </a:lnTo>
                  <a:lnTo>
                    <a:pt x="0" y="133"/>
                  </a:lnTo>
                  <a:lnTo>
                    <a:pt x="2" y="111"/>
                  </a:lnTo>
                  <a:lnTo>
                    <a:pt x="4" y="92"/>
                  </a:lnTo>
                  <a:lnTo>
                    <a:pt x="9" y="75"/>
                  </a:lnTo>
                  <a:lnTo>
                    <a:pt x="18" y="63"/>
                  </a:lnTo>
                  <a:lnTo>
                    <a:pt x="33" y="50"/>
                  </a:lnTo>
                  <a:lnTo>
                    <a:pt x="53" y="36"/>
                  </a:lnTo>
                  <a:lnTo>
                    <a:pt x="78" y="23"/>
                  </a:lnTo>
                  <a:lnTo>
                    <a:pt x="107" y="12"/>
                  </a:lnTo>
                  <a:lnTo>
                    <a:pt x="138" y="3"/>
                  </a:lnTo>
                  <a:lnTo>
                    <a:pt x="171" y="0"/>
                  </a:lnTo>
                  <a:lnTo>
                    <a:pt x="207" y="0"/>
                  </a:lnTo>
                  <a:lnTo>
                    <a:pt x="218" y="3"/>
                  </a:lnTo>
                  <a:lnTo>
                    <a:pt x="229" y="8"/>
                  </a:lnTo>
                  <a:lnTo>
                    <a:pt x="238" y="17"/>
                  </a:lnTo>
                  <a:lnTo>
                    <a:pt x="244" y="26"/>
                  </a:lnTo>
                  <a:lnTo>
                    <a:pt x="256" y="50"/>
                  </a:lnTo>
                  <a:lnTo>
                    <a:pt x="264" y="80"/>
                  </a:lnTo>
                  <a:lnTo>
                    <a:pt x="269" y="111"/>
                  </a:lnTo>
                  <a:lnTo>
                    <a:pt x="275" y="142"/>
                  </a:lnTo>
                  <a:lnTo>
                    <a:pt x="278" y="170"/>
                  </a:lnTo>
                  <a:lnTo>
                    <a:pt x="280" y="182"/>
                  </a:lnTo>
                  <a:lnTo>
                    <a:pt x="284" y="193"/>
                  </a:lnTo>
                  <a:lnTo>
                    <a:pt x="9" y="208"/>
                  </a:lnTo>
                  <a:close/>
                </a:path>
              </a:pathLst>
            </a:custGeom>
            <a:solidFill>
              <a:srgbClr val="F0A063"/>
            </a:solidFill>
            <a:ln w="25400">
              <a:solidFill>
                <a:srgbClr val="000000"/>
              </a:solidFill>
              <a:prstDash val="solid"/>
              <a:round/>
              <a:headEnd/>
              <a:tailEnd/>
            </a:ln>
          </p:spPr>
          <p:txBody>
            <a:bodyPr/>
            <a:lstStyle/>
            <a:p>
              <a:endParaRPr lang="ja-JP" altLang="en-US"/>
            </a:p>
          </p:txBody>
        </p:sp>
        <p:sp>
          <p:nvSpPr>
            <p:cNvPr id="15666" name="Freeform 506"/>
            <p:cNvSpPr>
              <a:spLocks/>
            </p:cNvSpPr>
            <p:nvPr/>
          </p:nvSpPr>
          <p:spPr bwMode="auto">
            <a:xfrm>
              <a:off x="2253" y="4387"/>
              <a:ext cx="244" cy="212"/>
            </a:xfrm>
            <a:custGeom>
              <a:avLst/>
              <a:gdLst>
                <a:gd name="T0" fmla="*/ 89 w 244"/>
                <a:gd name="T1" fmla="*/ 2 h 212"/>
                <a:gd name="T2" fmla="*/ 82 w 244"/>
                <a:gd name="T3" fmla="*/ 6 h 212"/>
                <a:gd name="T4" fmla="*/ 69 w 244"/>
                <a:gd name="T5" fmla="*/ 20 h 212"/>
                <a:gd name="T6" fmla="*/ 55 w 244"/>
                <a:gd name="T7" fmla="*/ 47 h 212"/>
                <a:gd name="T8" fmla="*/ 46 w 244"/>
                <a:gd name="T9" fmla="*/ 68 h 212"/>
                <a:gd name="T10" fmla="*/ 33 w 244"/>
                <a:gd name="T11" fmla="*/ 71 h 212"/>
                <a:gd name="T12" fmla="*/ 15 w 244"/>
                <a:gd name="T13" fmla="*/ 80 h 212"/>
                <a:gd name="T14" fmla="*/ 2 w 244"/>
                <a:gd name="T15" fmla="*/ 93 h 212"/>
                <a:gd name="T16" fmla="*/ 2 w 244"/>
                <a:gd name="T17" fmla="*/ 116 h 212"/>
                <a:gd name="T18" fmla="*/ 13 w 244"/>
                <a:gd name="T19" fmla="*/ 130 h 212"/>
                <a:gd name="T20" fmla="*/ 33 w 244"/>
                <a:gd name="T21" fmla="*/ 134 h 212"/>
                <a:gd name="T22" fmla="*/ 38 w 244"/>
                <a:gd name="T23" fmla="*/ 133 h 212"/>
                <a:gd name="T24" fmla="*/ 40 w 244"/>
                <a:gd name="T25" fmla="*/ 139 h 212"/>
                <a:gd name="T26" fmla="*/ 46 w 244"/>
                <a:gd name="T27" fmla="*/ 163 h 212"/>
                <a:gd name="T28" fmla="*/ 49 w 244"/>
                <a:gd name="T29" fmla="*/ 170 h 212"/>
                <a:gd name="T30" fmla="*/ 58 w 244"/>
                <a:gd name="T31" fmla="*/ 172 h 212"/>
                <a:gd name="T32" fmla="*/ 91 w 244"/>
                <a:gd name="T33" fmla="*/ 170 h 212"/>
                <a:gd name="T34" fmla="*/ 97 w 244"/>
                <a:gd name="T35" fmla="*/ 170 h 212"/>
                <a:gd name="T36" fmla="*/ 86 w 244"/>
                <a:gd name="T37" fmla="*/ 184 h 212"/>
                <a:gd name="T38" fmla="*/ 80 w 244"/>
                <a:gd name="T39" fmla="*/ 193 h 212"/>
                <a:gd name="T40" fmla="*/ 77 w 244"/>
                <a:gd name="T41" fmla="*/ 196 h 212"/>
                <a:gd name="T42" fmla="*/ 91 w 244"/>
                <a:gd name="T43" fmla="*/ 202 h 212"/>
                <a:gd name="T44" fmla="*/ 124 w 244"/>
                <a:gd name="T45" fmla="*/ 211 h 212"/>
                <a:gd name="T46" fmla="*/ 167 w 244"/>
                <a:gd name="T47" fmla="*/ 209 h 212"/>
                <a:gd name="T48" fmla="*/ 189 w 244"/>
                <a:gd name="T49" fmla="*/ 197 h 212"/>
                <a:gd name="T50" fmla="*/ 211 w 244"/>
                <a:gd name="T51" fmla="*/ 179 h 212"/>
                <a:gd name="T52" fmla="*/ 217 w 244"/>
                <a:gd name="T53" fmla="*/ 178 h 212"/>
                <a:gd name="T54" fmla="*/ 240 w 244"/>
                <a:gd name="T55" fmla="*/ 164 h 212"/>
                <a:gd name="T56" fmla="*/ 244 w 244"/>
                <a:gd name="T57" fmla="*/ 151 h 212"/>
                <a:gd name="T58" fmla="*/ 235 w 244"/>
                <a:gd name="T59" fmla="*/ 134 h 212"/>
                <a:gd name="T60" fmla="*/ 220 w 244"/>
                <a:gd name="T61" fmla="*/ 130 h 212"/>
                <a:gd name="T62" fmla="*/ 204 w 244"/>
                <a:gd name="T63" fmla="*/ 131 h 212"/>
                <a:gd name="T64" fmla="*/ 193 w 244"/>
                <a:gd name="T65" fmla="*/ 137 h 212"/>
                <a:gd name="T66" fmla="*/ 184 w 244"/>
                <a:gd name="T67" fmla="*/ 128 h 212"/>
                <a:gd name="T68" fmla="*/ 186 w 244"/>
                <a:gd name="T69" fmla="*/ 125 h 212"/>
                <a:gd name="T70" fmla="*/ 197 w 244"/>
                <a:gd name="T71" fmla="*/ 107 h 212"/>
                <a:gd name="T72" fmla="*/ 197 w 244"/>
                <a:gd name="T73" fmla="*/ 95 h 212"/>
                <a:gd name="T74" fmla="*/ 191 w 244"/>
                <a:gd name="T75" fmla="*/ 83 h 212"/>
                <a:gd name="T76" fmla="*/ 191 w 244"/>
                <a:gd name="T77" fmla="*/ 69 h 212"/>
                <a:gd name="T78" fmla="*/ 191 w 244"/>
                <a:gd name="T79" fmla="*/ 56 h 212"/>
                <a:gd name="T80" fmla="*/ 180 w 244"/>
                <a:gd name="T81" fmla="*/ 48 h 212"/>
                <a:gd name="T82" fmla="*/ 158 w 244"/>
                <a:gd name="T83" fmla="*/ 39 h 212"/>
                <a:gd name="T84" fmla="*/ 120 w 244"/>
                <a:gd name="T85" fmla="*/ 18 h 212"/>
                <a:gd name="T86" fmla="*/ 100 w 244"/>
                <a:gd name="T87" fmla="*/ 6 h 212"/>
                <a:gd name="T88" fmla="*/ 91 w 244"/>
                <a:gd name="T89" fmla="*/ 0 h 2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44" h="212">
                  <a:moveTo>
                    <a:pt x="91" y="0"/>
                  </a:moveTo>
                  <a:lnTo>
                    <a:pt x="89" y="2"/>
                  </a:lnTo>
                  <a:lnTo>
                    <a:pt x="88" y="2"/>
                  </a:lnTo>
                  <a:lnTo>
                    <a:pt x="82" y="6"/>
                  </a:lnTo>
                  <a:lnTo>
                    <a:pt x="77" y="11"/>
                  </a:lnTo>
                  <a:lnTo>
                    <a:pt x="69" y="20"/>
                  </a:lnTo>
                  <a:lnTo>
                    <a:pt x="62" y="32"/>
                  </a:lnTo>
                  <a:lnTo>
                    <a:pt x="55" y="47"/>
                  </a:lnTo>
                  <a:lnTo>
                    <a:pt x="48" y="68"/>
                  </a:lnTo>
                  <a:lnTo>
                    <a:pt x="46" y="68"/>
                  </a:lnTo>
                  <a:lnTo>
                    <a:pt x="40" y="69"/>
                  </a:lnTo>
                  <a:lnTo>
                    <a:pt x="33" y="71"/>
                  </a:lnTo>
                  <a:lnTo>
                    <a:pt x="24" y="74"/>
                  </a:lnTo>
                  <a:lnTo>
                    <a:pt x="15" y="80"/>
                  </a:lnTo>
                  <a:lnTo>
                    <a:pt x="8" y="86"/>
                  </a:lnTo>
                  <a:lnTo>
                    <a:pt x="2" y="93"/>
                  </a:lnTo>
                  <a:lnTo>
                    <a:pt x="0" y="105"/>
                  </a:lnTo>
                  <a:lnTo>
                    <a:pt x="2" y="116"/>
                  </a:lnTo>
                  <a:lnTo>
                    <a:pt x="8" y="124"/>
                  </a:lnTo>
                  <a:lnTo>
                    <a:pt x="13" y="130"/>
                  </a:lnTo>
                  <a:lnTo>
                    <a:pt x="20" y="133"/>
                  </a:lnTo>
                  <a:lnTo>
                    <a:pt x="33" y="134"/>
                  </a:lnTo>
                  <a:lnTo>
                    <a:pt x="38" y="133"/>
                  </a:lnTo>
                  <a:lnTo>
                    <a:pt x="38" y="134"/>
                  </a:lnTo>
                  <a:lnTo>
                    <a:pt x="40" y="139"/>
                  </a:lnTo>
                  <a:lnTo>
                    <a:pt x="42" y="151"/>
                  </a:lnTo>
                  <a:lnTo>
                    <a:pt x="46" y="163"/>
                  </a:lnTo>
                  <a:lnTo>
                    <a:pt x="48" y="167"/>
                  </a:lnTo>
                  <a:lnTo>
                    <a:pt x="49" y="170"/>
                  </a:lnTo>
                  <a:lnTo>
                    <a:pt x="53" y="170"/>
                  </a:lnTo>
                  <a:lnTo>
                    <a:pt x="58" y="172"/>
                  </a:lnTo>
                  <a:lnTo>
                    <a:pt x="77" y="172"/>
                  </a:lnTo>
                  <a:lnTo>
                    <a:pt x="91" y="170"/>
                  </a:lnTo>
                  <a:lnTo>
                    <a:pt x="95" y="170"/>
                  </a:lnTo>
                  <a:lnTo>
                    <a:pt x="97" y="170"/>
                  </a:lnTo>
                  <a:lnTo>
                    <a:pt x="91" y="178"/>
                  </a:lnTo>
                  <a:lnTo>
                    <a:pt x="86" y="184"/>
                  </a:lnTo>
                  <a:lnTo>
                    <a:pt x="82" y="190"/>
                  </a:lnTo>
                  <a:lnTo>
                    <a:pt x="80" y="193"/>
                  </a:lnTo>
                  <a:lnTo>
                    <a:pt x="77" y="194"/>
                  </a:lnTo>
                  <a:lnTo>
                    <a:pt x="77" y="196"/>
                  </a:lnTo>
                  <a:lnTo>
                    <a:pt x="80" y="197"/>
                  </a:lnTo>
                  <a:lnTo>
                    <a:pt x="91" y="202"/>
                  </a:lnTo>
                  <a:lnTo>
                    <a:pt x="106" y="206"/>
                  </a:lnTo>
                  <a:lnTo>
                    <a:pt x="124" y="211"/>
                  </a:lnTo>
                  <a:lnTo>
                    <a:pt x="144" y="212"/>
                  </a:lnTo>
                  <a:lnTo>
                    <a:pt x="167" y="209"/>
                  </a:lnTo>
                  <a:lnTo>
                    <a:pt x="178" y="203"/>
                  </a:lnTo>
                  <a:lnTo>
                    <a:pt x="189" y="197"/>
                  </a:lnTo>
                  <a:lnTo>
                    <a:pt x="200" y="190"/>
                  </a:lnTo>
                  <a:lnTo>
                    <a:pt x="211" y="179"/>
                  </a:lnTo>
                  <a:lnTo>
                    <a:pt x="213" y="179"/>
                  </a:lnTo>
                  <a:lnTo>
                    <a:pt x="217" y="178"/>
                  </a:lnTo>
                  <a:lnTo>
                    <a:pt x="229" y="173"/>
                  </a:lnTo>
                  <a:lnTo>
                    <a:pt x="240" y="164"/>
                  </a:lnTo>
                  <a:lnTo>
                    <a:pt x="244" y="158"/>
                  </a:lnTo>
                  <a:lnTo>
                    <a:pt x="244" y="151"/>
                  </a:lnTo>
                  <a:lnTo>
                    <a:pt x="240" y="140"/>
                  </a:lnTo>
                  <a:lnTo>
                    <a:pt x="235" y="134"/>
                  </a:lnTo>
                  <a:lnTo>
                    <a:pt x="227" y="131"/>
                  </a:lnTo>
                  <a:lnTo>
                    <a:pt x="220" y="130"/>
                  </a:lnTo>
                  <a:lnTo>
                    <a:pt x="211" y="130"/>
                  </a:lnTo>
                  <a:lnTo>
                    <a:pt x="204" y="131"/>
                  </a:lnTo>
                  <a:lnTo>
                    <a:pt x="198" y="134"/>
                  </a:lnTo>
                  <a:lnTo>
                    <a:pt x="193" y="137"/>
                  </a:lnTo>
                  <a:lnTo>
                    <a:pt x="187" y="131"/>
                  </a:lnTo>
                  <a:lnTo>
                    <a:pt x="184" y="128"/>
                  </a:lnTo>
                  <a:lnTo>
                    <a:pt x="182" y="128"/>
                  </a:lnTo>
                  <a:lnTo>
                    <a:pt x="186" y="125"/>
                  </a:lnTo>
                  <a:lnTo>
                    <a:pt x="191" y="118"/>
                  </a:lnTo>
                  <a:lnTo>
                    <a:pt x="197" y="107"/>
                  </a:lnTo>
                  <a:lnTo>
                    <a:pt x="198" y="96"/>
                  </a:lnTo>
                  <a:lnTo>
                    <a:pt x="197" y="95"/>
                  </a:lnTo>
                  <a:lnTo>
                    <a:pt x="195" y="90"/>
                  </a:lnTo>
                  <a:lnTo>
                    <a:pt x="191" y="83"/>
                  </a:lnTo>
                  <a:lnTo>
                    <a:pt x="189" y="77"/>
                  </a:lnTo>
                  <a:lnTo>
                    <a:pt x="191" y="69"/>
                  </a:lnTo>
                  <a:lnTo>
                    <a:pt x="193" y="60"/>
                  </a:lnTo>
                  <a:lnTo>
                    <a:pt x="191" y="56"/>
                  </a:lnTo>
                  <a:lnTo>
                    <a:pt x="187" y="51"/>
                  </a:lnTo>
                  <a:lnTo>
                    <a:pt x="180" y="48"/>
                  </a:lnTo>
                  <a:lnTo>
                    <a:pt x="171" y="44"/>
                  </a:lnTo>
                  <a:lnTo>
                    <a:pt x="158" y="39"/>
                  </a:lnTo>
                  <a:lnTo>
                    <a:pt x="146" y="33"/>
                  </a:lnTo>
                  <a:lnTo>
                    <a:pt x="120" y="18"/>
                  </a:lnTo>
                  <a:lnTo>
                    <a:pt x="108" y="12"/>
                  </a:lnTo>
                  <a:lnTo>
                    <a:pt x="100" y="6"/>
                  </a:lnTo>
                  <a:lnTo>
                    <a:pt x="93" y="2"/>
                  </a:lnTo>
                  <a:lnTo>
                    <a:pt x="91" y="0"/>
                  </a:lnTo>
                  <a:close/>
                </a:path>
              </a:pathLst>
            </a:custGeom>
            <a:solidFill>
              <a:srgbClr val="FAD28D"/>
            </a:solidFill>
            <a:ln w="25400">
              <a:solidFill>
                <a:srgbClr val="000000"/>
              </a:solidFill>
              <a:prstDash val="solid"/>
              <a:round/>
              <a:headEnd/>
              <a:tailEnd/>
            </a:ln>
          </p:spPr>
          <p:txBody>
            <a:bodyPr/>
            <a:lstStyle/>
            <a:p>
              <a:endParaRPr lang="ja-JP" altLang="en-US"/>
            </a:p>
          </p:txBody>
        </p:sp>
        <p:sp>
          <p:nvSpPr>
            <p:cNvPr id="15667" name="Freeform 507"/>
            <p:cNvSpPr>
              <a:spLocks/>
            </p:cNvSpPr>
            <p:nvPr/>
          </p:nvSpPr>
          <p:spPr bwMode="auto">
            <a:xfrm>
              <a:off x="2330" y="4419"/>
              <a:ext cx="36" cy="25"/>
            </a:xfrm>
            <a:custGeom>
              <a:avLst/>
              <a:gdLst>
                <a:gd name="T0" fmla="*/ 0 w 36"/>
                <a:gd name="T1" fmla="*/ 10 h 25"/>
                <a:gd name="T2" fmla="*/ 1 w 36"/>
                <a:gd name="T3" fmla="*/ 9 h 25"/>
                <a:gd name="T4" fmla="*/ 7 w 36"/>
                <a:gd name="T5" fmla="*/ 3 h 25"/>
                <a:gd name="T6" fmla="*/ 14 w 36"/>
                <a:gd name="T7" fmla="*/ 0 h 25"/>
                <a:gd name="T8" fmla="*/ 20 w 36"/>
                <a:gd name="T9" fmla="*/ 0 h 25"/>
                <a:gd name="T10" fmla="*/ 27 w 36"/>
                <a:gd name="T11" fmla="*/ 0 h 25"/>
                <a:gd name="T12" fmla="*/ 31 w 36"/>
                <a:gd name="T13" fmla="*/ 3 h 25"/>
                <a:gd name="T14" fmla="*/ 34 w 36"/>
                <a:gd name="T15" fmla="*/ 6 h 25"/>
                <a:gd name="T16" fmla="*/ 36 w 36"/>
                <a:gd name="T17" fmla="*/ 15 h 25"/>
                <a:gd name="T18" fmla="*/ 34 w 36"/>
                <a:gd name="T19" fmla="*/ 22 h 25"/>
                <a:gd name="T20" fmla="*/ 34 w 36"/>
                <a:gd name="T21" fmla="*/ 24 h 25"/>
                <a:gd name="T22" fmla="*/ 34 w 36"/>
                <a:gd name="T23" fmla="*/ 25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6" h="25">
                  <a:moveTo>
                    <a:pt x="0" y="10"/>
                  </a:moveTo>
                  <a:lnTo>
                    <a:pt x="1" y="9"/>
                  </a:lnTo>
                  <a:lnTo>
                    <a:pt x="7" y="3"/>
                  </a:lnTo>
                  <a:lnTo>
                    <a:pt x="14" y="0"/>
                  </a:lnTo>
                  <a:lnTo>
                    <a:pt x="20" y="0"/>
                  </a:lnTo>
                  <a:lnTo>
                    <a:pt x="27" y="0"/>
                  </a:lnTo>
                  <a:lnTo>
                    <a:pt x="31" y="3"/>
                  </a:lnTo>
                  <a:lnTo>
                    <a:pt x="34" y="6"/>
                  </a:lnTo>
                  <a:lnTo>
                    <a:pt x="36" y="15"/>
                  </a:lnTo>
                  <a:lnTo>
                    <a:pt x="34" y="22"/>
                  </a:lnTo>
                  <a:lnTo>
                    <a:pt x="34" y="24"/>
                  </a:lnTo>
                  <a:lnTo>
                    <a:pt x="34" y="25"/>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668" name="Freeform 508"/>
            <p:cNvSpPr>
              <a:spLocks/>
            </p:cNvSpPr>
            <p:nvPr/>
          </p:nvSpPr>
          <p:spPr bwMode="auto">
            <a:xfrm>
              <a:off x="2321" y="4453"/>
              <a:ext cx="21" cy="20"/>
            </a:xfrm>
            <a:custGeom>
              <a:avLst/>
              <a:gdLst>
                <a:gd name="T0" fmla="*/ 21 w 21"/>
                <a:gd name="T1" fmla="*/ 9 h 20"/>
                <a:gd name="T2" fmla="*/ 18 w 21"/>
                <a:gd name="T3" fmla="*/ 17 h 20"/>
                <a:gd name="T4" fmla="*/ 10 w 21"/>
                <a:gd name="T5" fmla="*/ 20 h 20"/>
                <a:gd name="T6" fmla="*/ 3 w 21"/>
                <a:gd name="T7" fmla="*/ 17 h 20"/>
                <a:gd name="T8" fmla="*/ 0 w 21"/>
                <a:gd name="T9" fmla="*/ 9 h 20"/>
                <a:gd name="T10" fmla="*/ 3 w 21"/>
                <a:gd name="T11" fmla="*/ 3 h 20"/>
                <a:gd name="T12" fmla="*/ 7 w 21"/>
                <a:gd name="T13" fmla="*/ 0 h 20"/>
                <a:gd name="T14" fmla="*/ 10 w 21"/>
                <a:gd name="T15" fmla="*/ 0 h 20"/>
                <a:gd name="T16" fmla="*/ 16 w 21"/>
                <a:gd name="T17" fmla="*/ 0 h 20"/>
                <a:gd name="T18" fmla="*/ 18 w 21"/>
                <a:gd name="T19" fmla="*/ 3 h 20"/>
                <a:gd name="T20" fmla="*/ 21 w 21"/>
                <a:gd name="T21" fmla="*/ 9 h 20"/>
                <a:gd name="T22" fmla="*/ 21 w 21"/>
                <a:gd name="T23" fmla="*/ 9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 h="20">
                  <a:moveTo>
                    <a:pt x="21" y="9"/>
                  </a:moveTo>
                  <a:lnTo>
                    <a:pt x="18" y="17"/>
                  </a:lnTo>
                  <a:lnTo>
                    <a:pt x="10" y="20"/>
                  </a:lnTo>
                  <a:lnTo>
                    <a:pt x="3" y="17"/>
                  </a:lnTo>
                  <a:lnTo>
                    <a:pt x="0" y="9"/>
                  </a:lnTo>
                  <a:lnTo>
                    <a:pt x="3" y="3"/>
                  </a:lnTo>
                  <a:lnTo>
                    <a:pt x="7" y="0"/>
                  </a:lnTo>
                  <a:lnTo>
                    <a:pt x="10" y="0"/>
                  </a:lnTo>
                  <a:lnTo>
                    <a:pt x="16" y="0"/>
                  </a:lnTo>
                  <a:lnTo>
                    <a:pt x="18" y="3"/>
                  </a:lnTo>
                  <a:lnTo>
                    <a:pt x="2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669" name="Freeform 509"/>
            <p:cNvSpPr>
              <a:spLocks/>
            </p:cNvSpPr>
            <p:nvPr/>
          </p:nvSpPr>
          <p:spPr bwMode="auto">
            <a:xfrm>
              <a:off x="2393" y="4694"/>
              <a:ext cx="15" cy="98"/>
            </a:xfrm>
            <a:custGeom>
              <a:avLst/>
              <a:gdLst>
                <a:gd name="T0" fmla="*/ 0 w 15"/>
                <a:gd name="T1" fmla="*/ 0 h 98"/>
                <a:gd name="T2" fmla="*/ 15 w 15"/>
                <a:gd name="T3" fmla="*/ 98 h 98"/>
                <a:gd name="T4" fmla="*/ 0 w 15"/>
                <a:gd name="T5" fmla="*/ 0 h 98"/>
                <a:gd name="T6" fmla="*/ 0 60000 65536"/>
                <a:gd name="T7" fmla="*/ 0 60000 65536"/>
                <a:gd name="T8" fmla="*/ 0 60000 65536"/>
              </a:gdLst>
              <a:ahLst/>
              <a:cxnLst>
                <a:cxn ang="T6">
                  <a:pos x="T0" y="T1"/>
                </a:cxn>
                <a:cxn ang="T7">
                  <a:pos x="T2" y="T3"/>
                </a:cxn>
                <a:cxn ang="T8">
                  <a:pos x="T4" y="T5"/>
                </a:cxn>
              </a:cxnLst>
              <a:rect l="0" t="0" r="r" b="b"/>
              <a:pathLst>
                <a:path w="15" h="98">
                  <a:moveTo>
                    <a:pt x="0" y="0"/>
                  </a:moveTo>
                  <a:lnTo>
                    <a:pt x="15" y="98"/>
                  </a:lnTo>
                  <a:lnTo>
                    <a:pt x="0" y="0"/>
                  </a:lnTo>
                  <a:close/>
                </a:path>
              </a:pathLst>
            </a:custGeom>
            <a:solidFill>
              <a:srgbClr val="101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670" name="Line 510"/>
            <p:cNvSpPr>
              <a:spLocks noChangeShapeType="1"/>
            </p:cNvSpPr>
            <p:nvPr/>
          </p:nvSpPr>
          <p:spPr bwMode="auto">
            <a:xfrm>
              <a:off x="2393" y="4694"/>
              <a:ext cx="15" cy="98"/>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5366" name="Rectangle 511"/>
          <p:cNvSpPr>
            <a:spLocks noChangeArrowheads="1"/>
          </p:cNvSpPr>
          <p:nvPr/>
        </p:nvSpPr>
        <p:spPr bwMode="auto">
          <a:xfrm>
            <a:off x="2540000" y="1320800"/>
            <a:ext cx="14366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a:solidFill>
                  <a:srgbClr val="000000"/>
                </a:solidFill>
                <a:latin typeface="HG丸ｺﾞｼｯｸM-PRO" panose="020F0600000000000000" pitchFamily="50" charset="-128"/>
                <a:ea typeface="HG丸ｺﾞｼｯｸM-PRO" panose="020F0600000000000000" pitchFamily="50" charset="-128"/>
              </a:rPr>
              <a:t>今は問題なくても</a:t>
            </a:r>
            <a:endParaRPr lang="ja-JP" altLang="en-US" sz="1400" b="1">
              <a:latin typeface="HG丸ｺﾞｼｯｸM-PRO" panose="020F0600000000000000" pitchFamily="50" charset="-128"/>
              <a:ea typeface="HG丸ｺﾞｼｯｸM-PRO" panose="020F0600000000000000" pitchFamily="50" charset="-128"/>
            </a:endParaRPr>
          </a:p>
        </p:txBody>
      </p:sp>
      <p:sp>
        <p:nvSpPr>
          <p:cNvPr id="15367" name="AutoShape 512"/>
          <p:cNvSpPr>
            <a:spLocks noChangeArrowheads="1"/>
          </p:cNvSpPr>
          <p:nvPr/>
        </p:nvSpPr>
        <p:spPr bwMode="auto">
          <a:xfrm>
            <a:off x="1905000" y="165100"/>
            <a:ext cx="4038600" cy="1073150"/>
          </a:xfrm>
          <a:prstGeom prst="wedgeRectCallout">
            <a:avLst>
              <a:gd name="adj1" fmla="val -64347"/>
              <a:gd name="adj2" fmla="val 15866"/>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dirty="0">
                <a:solidFill>
                  <a:srgbClr val="000000"/>
                </a:solidFill>
                <a:latin typeface="HG丸ｺﾞｼｯｸM-PRO" panose="020F0600000000000000" pitchFamily="50" charset="-128"/>
                <a:ea typeface="HG丸ｺﾞｼｯｸM-PRO" panose="020F0600000000000000" pitchFamily="50" charset="-128"/>
              </a:rPr>
              <a:t>このように、たとえ今時点に問題が発生していなくても</a:t>
            </a: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・「現状を打破」</a:t>
            </a:r>
            <a:r>
              <a:rPr lang="ja-JP" altLang="en-US" sz="1200" dirty="0">
                <a:solidFill>
                  <a:srgbClr val="000000"/>
                </a:solidFill>
                <a:latin typeface="HG丸ｺﾞｼｯｸM-PRO" panose="020F0600000000000000" pitchFamily="50" charset="-128"/>
                <a:ea typeface="HG丸ｺﾞｼｯｸM-PRO" panose="020F0600000000000000" pitchFamily="50" charset="-128"/>
              </a:rPr>
              <a:t>するため</a:t>
            </a: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・「新しい業務に対応」</a:t>
            </a:r>
            <a:r>
              <a:rPr lang="ja-JP" altLang="en-US" sz="1200" dirty="0">
                <a:solidFill>
                  <a:srgbClr val="000000"/>
                </a:solidFill>
                <a:latin typeface="HG丸ｺﾞｼｯｸM-PRO" panose="020F0600000000000000" pitchFamily="50" charset="-128"/>
                <a:ea typeface="HG丸ｺﾞｼｯｸM-PRO" panose="020F0600000000000000" pitchFamily="50" charset="-128"/>
              </a:rPr>
              <a:t>するために、</a:t>
            </a:r>
            <a:endParaRPr lang="en-US" altLang="ja-JP" sz="12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つくり出す問題を</a:t>
            </a:r>
            <a:r>
              <a:rPr lang="en-US" altLang="ja-JP" sz="1200" b="1" dirty="0">
                <a:solidFill>
                  <a:srgbClr val="000000"/>
                </a:solidFill>
                <a:latin typeface="HG丸ｺﾞｼｯｸM-PRO" panose="020F0600000000000000" pitchFamily="50" charset="-128"/>
                <a:ea typeface="HG丸ｺﾞｼｯｸM-PRO" panose="020F0600000000000000" pitchFamily="50" charset="-128"/>
              </a:rPr>
              <a:t>『</a:t>
            </a:r>
            <a:r>
              <a:rPr lang="ja-JP" altLang="en-US" sz="1200" b="1" dirty="0">
                <a:solidFill>
                  <a:srgbClr val="000000"/>
                </a:solidFill>
                <a:latin typeface="HG丸ｺﾞｼｯｸM-PRO" panose="020F0600000000000000" pitchFamily="50" charset="-128"/>
                <a:ea typeface="HG丸ｺﾞｼｯｸM-PRO" panose="020F0600000000000000" pitchFamily="50" charset="-128"/>
              </a:rPr>
              <a:t>課題</a:t>
            </a:r>
            <a:r>
              <a:rPr lang="en-US" altLang="ja-JP" sz="1200" b="1" dirty="0">
                <a:solidFill>
                  <a:srgbClr val="000000"/>
                </a:solidFill>
                <a:latin typeface="HG丸ｺﾞｼｯｸM-PRO" panose="020F0600000000000000" pitchFamily="50" charset="-128"/>
                <a:ea typeface="HG丸ｺﾞｼｯｸM-PRO" panose="020F0600000000000000" pitchFamily="50" charset="-128"/>
              </a:rPr>
              <a:t>』</a:t>
            </a:r>
            <a:r>
              <a:rPr lang="ja-JP" altLang="en-US" sz="1200" dirty="0">
                <a:solidFill>
                  <a:srgbClr val="000000"/>
                </a:solidFill>
                <a:latin typeface="HG丸ｺﾞｼｯｸM-PRO" panose="020F0600000000000000" pitchFamily="50" charset="-128"/>
                <a:ea typeface="HG丸ｺﾞｼｯｸM-PRO" panose="020F0600000000000000" pitchFamily="50" charset="-128"/>
              </a:rPr>
              <a:t>と呼ぶ</a:t>
            </a: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　　　（</a:t>
            </a:r>
            <a:r>
              <a:rPr lang="en-US" altLang="ja-JP" sz="1200" b="1" dirty="0">
                <a:solidFill>
                  <a:srgbClr val="000000"/>
                </a:solidFill>
                <a:latin typeface="HG丸ｺﾞｼｯｸM-PRO" panose="020F0600000000000000" pitchFamily="50" charset="-128"/>
                <a:ea typeface="HG丸ｺﾞｼｯｸM-PRO" panose="020F0600000000000000" pitchFamily="50" charset="-128"/>
              </a:rPr>
              <a:t>『</a:t>
            </a:r>
            <a:r>
              <a:rPr lang="ja-JP" altLang="en-US" sz="1200" b="1" dirty="0">
                <a:solidFill>
                  <a:srgbClr val="000000"/>
                </a:solidFill>
                <a:latin typeface="HG丸ｺﾞｼｯｸM-PRO" panose="020F0600000000000000" pitchFamily="50" charset="-128"/>
                <a:ea typeface="HG丸ｺﾞｼｯｸM-PRO" panose="020F0600000000000000" pitchFamily="50" charset="-128"/>
              </a:rPr>
              <a:t>ありたい姿</a:t>
            </a:r>
            <a:r>
              <a:rPr lang="en-US" altLang="ja-JP" sz="1200" b="1" dirty="0">
                <a:solidFill>
                  <a:srgbClr val="000000"/>
                </a:solidFill>
                <a:latin typeface="HG丸ｺﾞｼｯｸM-PRO" panose="020F0600000000000000" pitchFamily="50" charset="-128"/>
                <a:ea typeface="HG丸ｺﾞｼｯｸM-PRO" panose="020F0600000000000000" pitchFamily="50" charset="-128"/>
              </a:rPr>
              <a:t>』</a:t>
            </a:r>
            <a:r>
              <a:rPr lang="ja-JP" altLang="en-US" sz="1200" b="1" dirty="0">
                <a:solidFill>
                  <a:srgbClr val="000000"/>
                </a:solidFill>
                <a:latin typeface="HG丸ｺﾞｼｯｸM-PRO" panose="020F0600000000000000" pitchFamily="50" charset="-128"/>
                <a:ea typeface="HG丸ｺﾞｼｯｸM-PRO" panose="020F0600000000000000" pitchFamily="50" charset="-128"/>
              </a:rPr>
              <a:t>を目指し）</a:t>
            </a:r>
            <a:endParaRPr lang="ja-JP" altLang="en-US" sz="1200" b="1" dirty="0">
              <a:latin typeface="HG丸ｺﾞｼｯｸM-PRO" panose="020F0600000000000000" pitchFamily="50" charset="-128"/>
              <a:ea typeface="HG丸ｺﾞｼｯｸM-PRO" panose="020F0600000000000000" pitchFamily="50" charset="-128"/>
            </a:endParaRPr>
          </a:p>
        </p:txBody>
      </p:sp>
      <p:sp>
        <p:nvSpPr>
          <p:cNvPr id="15368" name="AutoShape 513"/>
          <p:cNvSpPr>
            <a:spLocks noChangeArrowheads="1"/>
          </p:cNvSpPr>
          <p:nvPr/>
        </p:nvSpPr>
        <p:spPr bwMode="auto">
          <a:xfrm>
            <a:off x="4887913" y="693738"/>
            <a:ext cx="1606550" cy="881062"/>
          </a:xfrm>
          <a:prstGeom prst="wedgeRoundRectCallout">
            <a:avLst>
              <a:gd name="adj1" fmla="val 23389"/>
              <a:gd name="adj2" fmla="val 86583"/>
              <a:gd name="adj3"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現状に甘んじないようにしよう。</a:t>
            </a:r>
          </a:p>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問題は探せばいくらでもあるぞ！</a:t>
            </a:r>
          </a:p>
        </p:txBody>
      </p:sp>
      <p:sp>
        <p:nvSpPr>
          <p:cNvPr id="15369" name="AutoShape 514"/>
          <p:cNvSpPr>
            <a:spLocks noChangeArrowheads="1"/>
          </p:cNvSpPr>
          <p:nvPr/>
        </p:nvSpPr>
        <p:spPr bwMode="auto">
          <a:xfrm>
            <a:off x="381000" y="1816100"/>
            <a:ext cx="1908175" cy="1155700"/>
          </a:xfrm>
          <a:prstGeom prst="wedgeRoundRectCallout">
            <a:avLst>
              <a:gd name="adj1" fmla="val 61458"/>
              <a:gd name="adj2" fmla="val -23514"/>
              <a:gd name="adj3"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dirty="0">
                <a:solidFill>
                  <a:srgbClr val="000000"/>
                </a:solidFill>
                <a:latin typeface="HG丸ｺﾞｼｯｸM-PRO" panose="020F0600000000000000" pitchFamily="50" charset="-128"/>
                <a:ea typeface="HG丸ｺﾞｼｯｸM-PRO" panose="020F0600000000000000" pitchFamily="50" charset="-128"/>
              </a:rPr>
              <a:t>競合Ａ社に価格で勝つためには</a:t>
            </a:r>
            <a:r>
              <a:rPr lang="ja-JP" altLang="en-US" sz="1200" b="1" dirty="0">
                <a:solidFill>
                  <a:srgbClr val="000000"/>
                </a:solidFill>
                <a:latin typeface="HG丸ｺﾞｼｯｸM-PRO" panose="020F0600000000000000" pitchFamily="50" charset="-128"/>
                <a:ea typeface="HG丸ｺﾞｼｯｸM-PRO" panose="020F0600000000000000" pitchFamily="50" charset="-128"/>
              </a:rPr>
              <a:t>現状の人数でモノを作り続けるのは問題だね。</a:t>
            </a:r>
          </a:p>
          <a:p>
            <a:pPr algn="ct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（現状に甘えず）</a:t>
            </a:r>
          </a:p>
        </p:txBody>
      </p:sp>
      <p:sp>
        <p:nvSpPr>
          <p:cNvPr id="15370" name="AutoShape 515"/>
          <p:cNvSpPr>
            <a:spLocks noChangeArrowheads="1"/>
          </p:cNvSpPr>
          <p:nvPr/>
        </p:nvSpPr>
        <p:spPr bwMode="auto">
          <a:xfrm>
            <a:off x="4237038" y="1604963"/>
            <a:ext cx="1609725" cy="1420812"/>
          </a:xfrm>
          <a:prstGeom prst="wedgeRoundRectCallout">
            <a:avLst>
              <a:gd name="adj1" fmla="val -60653"/>
              <a:gd name="adj2" fmla="val 8477"/>
              <a:gd name="adj3"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solidFill>
                  <a:srgbClr val="000000"/>
                </a:solidFill>
                <a:latin typeface="HG丸ｺﾞｼｯｸM-PRO" panose="020F0600000000000000" pitchFamily="50" charset="-128"/>
                <a:ea typeface="HG丸ｺﾞｼｯｸM-PRO" panose="020F0600000000000000" pitchFamily="50" charset="-128"/>
              </a:rPr>
              <a:t>海外展開が更に加速し、</a:t>
            </a:r>
            <a:r>
              <a:rPr lang="ja-JP" altLang="en-US" sz="1200" b="1">
                <a:solidFill>
                  <a:srgbClr val="000000"/>
                </a:solidFill>
                <a:latin typeface="HG丸ｺﾞｼｯｸM-PRO" panose="020F0600000000000000" pitchFamily="50" charset="-128"/>
                <a:ea typeface="HG丸ｺﾞｼｯｸM-PRO" panose="020F0600000000000000" pitchFamily="50" charset="-128"/>
              </a:rPr>
              <a:t>今の部品の供給体制が、</a:t>
            </a:r>
            <a:endParaRPr lang="ja-JP" altLang="en-US" sz="12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３年後には問題になるね。</a:t>
            </a:r>
          </a:p>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（将来を先取り）</a:t>
            </a:r>
            <a:endParaRPr lang="ja-JP" altLang="en-US" sz="12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endParaRPr lang="ja-JP" altLang="en-US" sz="12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endParaRPr lang="ja-JP" altLang="en-US" sz="12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endParaRPr lang="ja-JP" altLang="en-US" sz="12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endParaRPr lang="en-US" altLang="ja-JP" sz="1200" b="1">
              <a:latin typeface="HG丸ｺﾞｼｯｸM-PRO" panose="020F0600000000000000" pitchFamily="50" charset="-128"/>
              <a:ea typeface="HG丸ｺﾞｼｯｸM-PRO" panose="020F0600000000000000" pitchFamily="50" charset="-128"/>
            </a:endParaRPr>
          </a:p>
        </p:txBody>
      </p:sp>
      <p:grpSp>
        <p:nvGrpSpPr>
          <p:cNvPr id="15371" name="Group 516"/>
          <p:cNvGrpSpPr>
            <a:grpSpLocks/>
          </p:cNvGrpSpPr>
          <p:nvPr/>
        </p:nvGrpSpPr>
        <p:grpSpPr bwMode="auto">
          <a:xfrm>
            <a:off x="5824538" y="1773238"/>
            <a:ext cx="611187" cy="1008062"/>
            <a:chOff x="3447" y="2867"/>
            <a:chExt cx="583" cy="773"/>
          </a:xfrm>
        </p:grpSpPr>
        <p:sp>
          <p:nvSpPr>
            <p:cNvPr id="15556" name="Freeform 517"/>
            <p:cNvSpPr>
              <a:spLocks/>
            </p:cNvSpPr>
            <p:nvPr/>
          </p:nvSpPr>
          <p:spPr bwMode="auto">
            <a:xfrm>
              <a:off x="3571" y="3427"/>
              <a:ext cx="421" cy="213"/>
            </a:xfrm>
            <a:custGeom>
              <a:avLst/>
              <a:gdLst>
                <a:gd name="T0" fmla="*/ 376 w 421"/>
                <a:gd name="T1" fmla="*/ 210 h 213"/>
                <a:gd name="T2" fmla="*/ 421 w 421"/>
                <a:gd name="T3" fmla="*/ 0 h 213"/>
                <a:gd name="T4" fmla="*/ 0 w 421"/>
                <a:gd name="T5" fmla="*/ 37 h 213"/>
                <a:gd name="T6" fmla="*/ 33 w 421"/>
                <a:gd name="T7" fmla="*/ 213 h 213"/>
                <a:gd name="T8" fmla="*/ 376 w 421"/>
                <a:gd name="T9" fmla="*/ 210 h 2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1" h="213">
                  <a:moveTo>
                    <a:pt x="376" y="210"/>
                  </a:moveTo>
                  <a:lnTo>
                    <a:pt x="421" y="0"/>
                  </a:lnTo>
                  <a:lnTo>
                    <a:pt x="0" y="37"/>
                  </a:lnTo>
                  <a:lnTo>
                    <a:pt x="33" y="213"/>
                  </a:lnTo>
                  <a:lnTo>
                    <a:pt x="376" y="210"/>
                  </a:lnTo>
                  <a:close/>
                </a:path>
              </a:pathLst>
            </a:custGeom>
            <a:solidFill>
              <a:srgbClr val="886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57" name="Freeform 518"/>
            <p:cNvSpPr>
              <a:spLocks/>
            </p:cNvSpPr>
            <p:nvPr/>
          </p:nvSpPr>
          <p:spPr bwMode="auto">
            <a:xfrm>
              <a:off x="3571" y="3427"/>
              <a:ext cx="421" cy="213"/>
            </a:xfrm>
            <a:custGeom>
              <a:avLst/>
              <a:gdLst>
                <a:gd name="T0" fmla="*/ 376 w 421"/>
                <a:gd name="T1" fmla="*/ 210 h 213"/>
                <a:gd name="T2" fmla="*/ 421 w 421"/>
                <a:gd name="T3" fmla="*/ 0 h 213"/>
                <a:gd name="T4" fmla="*/ 0 w 421"/>
                <a:gd name="T5" fmla="*/ 37 h 213"/>
                <a:gd name="T6" fmla="*/ 33 w 421"/>
                <a:gd name="T7" fmla="*/ 213 h 2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21" h="213">
                  <a:moveTo>
                    <a:pt x="376" y="210"/>
                  </a:moveTo>
                  <a:lnTo>
                    <a:pt x="421" y="0"/>
                  </a:lnTo>
                  <a:lnTo>
                    <a:pt x="0" y="37"/>
                  </a:lnTo>
                  <a:lnTo>
                    <a:pt x="33" y="213"/>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558" name="Freeform 519"/>
            <p:cNvSpPr>
              <a:spLocks/>
            </p:cNvSpPr>
            <p:nvPr/>
          </p:nvSpPr>
          <p:spPr bwMode="auto">
            <a:xfrm>
              <a:off x="3510" y="3264"/>
              <a:ext cx="520" cy="376"/>
            </a:xfrm>
            <a:custGeom>
              <a:avLst/>
              <a:gdLst>
                <a:gd name="T0" fmla="*/ 338 w 520"/>
                <a:gd name="T1" fmla="*/ 286 h 376"/>
                <a:gd name="T2" fmla="*/ 333 w 520"/>
                <a:gd name="T3" fmla="*/ 289 h 376"/>
                <a:gd name="T4" fmla="*/ 323 w 520"/>
                <a:gd name="T5" fmla="*/ 300 h 376"/>
                <a:gd name="T6" fmla="*/ 308 w 520"/>
                <a:gd name="T7" fmla="*/ 313 h 376"/>
                <a:gd name="T8" fmla="*/ 285 w 520"/>
                <a:gd name="T9" fmla="*/ 331 h 376"/>
                <a:gd name="T10" fmla="*/ 253 w 520"/>
                <a:gd name="T11" fmla="*/ 347 h 376"/>
                <a:gd name="T12" fmla="*/ 215 w 520"/>
                <a:gd name="T13" fmla="*/ 360 h 376"/>
                <a:gd name="T14" fmla="*/ 167 w 520"/>
                <a:gd name="T15" fmla="*/ 371 h 376"/>
                <a:gd name="T16" fmla="*/ 111 w 520"/>
                <a:gd name="T17" fmla="*/ 376 h 376"/>
                <a:gd name="T18" fmla="*/ 91 w 520"/>
                <a:gd name="T19" fmla="*/ 373 h 376"/>
                <a:gd name="T20" fmla="*/ 74 w 520"/>
                <a:gd name="T21" fmla="*/ 365 h 376"/>
                <a:gd name="T22" fmla="*/ 56 w 520"/>
                <a:gd name="T23" fmla="*/ 357 h 376"/>
                <a:gd name="T24" fmla="*/ 41 w 520"/>
                <a:gd name="T25" fmla="*/ 344 h 376"/>
                <a:gd name="T26" fmla="*/ 16 w 520"/>
                <a:gd name="T27" fmla="*/ 315 h 376"/>
                <a:gd name="T28" fmla="*/ 11 w 520"/>
                <a:gd name="T29" fmla="*/ 300 h 376"/>
                <a:gd name="T30" fmla="*/ 6 w 520"/>
                <a:gd name="T31" fmla="*/ 286 h 376"/>
                <a:gd name="T32" fmla="*/ 0 w 520"/>
                <a:gd name="T33" fmla="*/ 271 h 376"/>
                <a:gd name="T34" fmla="*/ 0 w 520"/>
                <a:gd name="T35" fmla="*/ 250 h 376"/>
                <a:gd name="T36" fmla="*/ 0 w 520"/>
                <a:gd name="T37" fmla="*/ 223 h 376"/>
                <a:gd name="T38" fmla="*/ 3 w 520"/>
                <a:gd name="T39" fmla="*/ 194 h 376"/>
                <a:gd name="T40" fmla="*/ 8 w 520"/>
                <a:gd name="T41" fmla="*/ 168 h 376"/>
                <a:gd name="T42" fmla="*/ 16 w 520"/>
                <a:gd name="T43" fmla="*/ 139 h 376"/>
                <a:gd name="T44" fmla="*/ 31 w 520"/>
                <a:gd name="T45" fmla="*/ 113 h 376"/>
                <a:gd name="T46" fmla="*/ 46 w 520"/>
                <a:gd name="T47" fmla="*/ 89 h 376"/>
                <a:gd name="T48" fmla="*/ 58 w 520"/>
                <a:gd name="T49" fmla="*/ 79 h 376"/>
                <a:gd name="T50" fmla="*/ 74 w 520"/>
                <a:gd name="T51" fmla="*/ 71 h 376"/>
                <a:gd name="T52" fmla="*/ 91 w 520"/>
                <a:gd name="T53" fmla="*/ 60 h 376"/>
                <a:gd name="T54" fmla="*/ 114 w 520"/>
                <a:gd name="T55" fmla="*/ 52 h 376"/>
                <a:gd name="T56" fmla="*/ 162 w 520"/>
                <a:gd name="T57" fmla="*/ 37 h 376"/>
                <a:gd name="T58" fmla="*/ 212 w 520"/>
                <a:gd name="T59" fmla="*/ 21 h 376"/>
                <a:gd name="T60" fmla="*/ 263 w 520"/>
                <a:gd name="T61" fmla="*/ 10 h 376"/>
                <a:gd name="T62" fmla="*/ 308 w 520"/>
                <a:gd name="T63" fmla="*/ 5 h 376"/>
                <a:gd name="T64" fmla="*/ 328 w 520"/>
                <a:gd name="T65" fmla="*/ 2 h 376"/>
                <a:gd name="T66" fmla="*/ 346 w 520"/>
                <a:gd name="T67" fmla="*/ 0 h 376"/>
                <a:gd name="T68" fmla="*/ 359 w 520"/>
                <a:gd name="T69" fmla="*/ 0 h 376"/>
                <a:gd name="T70" fmla="*/ 369 w 520"/>
                <a:gd name="T71" fmla="*/ 0 h 376"/>
                <a:gd name="T72" fmla="*/ 384 w 520"/>
                <a:gd name="T73" fmla="*/ 5 h 376"/>
                <a:gd name="T74" fmla="*/ 401 w 520"/>
                <a:gd name="T75" fmla="*/ 10 h 376"/>
                <a:gd name="T76" fmla="*/ 437 w 520"/>
                <a:gd name="T77" fmla="*/ 29 h 376"/>
                <a:gd name="T78" fmla="*/ 452 w 520"/>
                <a:gd name="T79" fmla="*/ 39 h 376"/>
                <a:gd name="T80" fmla="*/ 467 w 520"/>
                <a:gd name="T81" fmla="*/ 50 h 376"/>
                <a:gd name="T82" fmla="*/ 477 w 520"/>
                <a:gd name="T83" fmla="*/ 60 h 376"/>
                <a:gd name="T84" fmla="*/ 482 w 520"/>
                <a:gd name="T85" fmla="*/ 68 h 376"/>
                <a:gd name="T86" fmla="*/ 490 w 520"/>
                <a:gd name="T87" fmla="*/ 76 h 376"/>
                <a:gd name="T88" fmla="*/ 497 w 520"/>
                <a:gd name="T89" fmla="*/ 89 h 376"/>
                <a:gd name="T90" fmla="*/ 507 w 520"/>
                <a:gd name="T91" fmla="*/ 108 h 376"/>
                <a:gd name="T92" fmla="*/ 515 w 520"/>
                <a:gd name="T93" fmla="*/ 131 h 376"/>
                <a:gd name="T94" fmla="*/ 520 w 520"/>
                <a:gd name="T95" fmla="*/ 160 h 376"/>
                <a:gd name="T96" fmla="*/ 520 w 520"/>
                <a:gd name="T97" fmla="*/ 194 h 376"/>
                <a:gd name="T98" fmla="*/ 515 w 520"/>
                <a:gd name="T99" fmla="*/ 234 h 376"/>
                <a:gd name="T100" fmla="*/ 502 w 520"/>
                <a:gd name="T101" fmla="*/ 276 h 376"/>
                <a:gd name="T102" fmla="*/ 495 w 520"/>
                <a:gd name="T103" fmla="*/ 292 h 376"/>
                <a:gd name="T104" fmla="*/ 485 w 520"/>
                <a:gd name="T105" fmla="*/ 302 h 376"/>
                <a:gd name="T106" fmla="*/ 462 w 520"/>
                <a:gd name="T107" fmla="*/ 313 h 376"/>
                <a:gd name="T108" fmla="*/ 434 w 520"/>
                <a:gd name="T109" fmla="*/ 318 h 376"/>
                <a:gd name="T110" fmla="*/ 406 w 520"/>
                <a:gd name="T111" fmla="*/ 313 h 376"/>
                <a:gd name="T112" fmla="*/ 381 w 520"/>
                <a:gd name="T113" fmla="*/ 305 h 376"/>
                <a:gd name="T114" fmla="*/ 359 w 520"/>
                <a:gd name="T115" fmla="*/ 297 h 376"/>
                <a:gd name="T116" fmla="*/ 343 w 520"/>
                <a:gd name="T117" fmla="*/ 289 h 376"/>
                <a:gd name="T118" fmla="*/ 338 w 520"/>
                <a:gd name="T119" fmla="*/ 286 h 376"/>
                <a:gd name="T120" fmla="*/ 338 w 520"/>
                <a:gd name="T121" fmla="*/ 286 h 376"/>
                <a:gd name="T122" fmla="*/ 338 w 520"/>
                <a:gd name="T123" fmla="*/ 286 h 3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20" h="376">
                  <a:moveTo>
                    <a:pt x="338" y="286"/>
                  </a:moveTo>
                  <a:lnTo>
                    <a:pt x="333" y="289"/>
                  </a:lnTo>
                  <a:lnTo>
                    <a:pt x="323" y="300"/>
                  </a:lnTo>
                  <a:lnTo>
                    <a:pt x="308" y="313"/>
                  </a:lnTo>
                  <a:lnTo>
                    <a:pt x="285" y="331"/>
                  </a:lnTo>
                  <a:lnTo>
                    <a:pt x="253" y="347"/>
                  </a:lnTo>
                  <a:lnTo>
                    <a:pt x="215" y="360"/>
                  </a:lnTo>
                  <a:lnTo>
                    <a:pt x="167" y="371"/>
                  </a:lnTo>
                  <a:lnTo>
                    <a:pt x="111" y="376"/>
                  </a:lnTo>
                  <a:lnTo>
                    <a:pt x="91" y="373"/>
                  </a:lnTo>
                  <a:lnTo>
                    <a:pt x="74" y="365"/>
                  </a:lnTo>
                  <a:lnTo>
                    <a:pt x="56" y="357"/>
                  </a:lnTo>
                  <a:lnTo>
                    <a:pt x="41" y="344"/>
                  </a:lnTo>
                  <a:lnTo>
                    <a:pt x="16" y="315"/>
                  </a:lnTo>
                  <a:lnTo>
                    <a:pt x="11" y="300"/>
                  </a:lnTo>
                  <a:lnTo>
                    <a:pt x="6" y="286"/>
                  </a:lnTo>
                  <a:lnTo>
                    <a:pt x="0" y="271"/>
                  </a:lnTo>
                  <a:lnTo>
                    <a:pt x="0" y="250"/>
                  </a:lnTo>
                  <a:lnTo>
                    <a:pt x="0" y="223"/>
                  </a:lnTo>
                  <a:lnTo>
                    <a:pt x="3" y="194"/>
                  </a:lnTo>
                  <a:lnTo>
                    <a:pt x="8" y="168"/>
                  </a:lnTo>
                  <a:lnTo>
                    <a:pt x="16" y="139"/>
                  </a:lnTo>
                  <a:lnTo>
                    <a:pt x="31" y="113"/>
                  </a:lnTo>
                  <a:lnTo>
                    <a:pt x="46" y="89"/>
                  </a:lnTo>
                  <a:lnTo>
                    <a:pt x="58" y="79"/>
                  </a:lnTo>
                  <a:lnTo>
                    <a:pt x="74" y="71"/>
                  </a:lnTo>
                  <a:lnTo>
                    <a:pt x="91" y="60"/>
                  </a:lnTo>
                  <a:lnTo>
                    <a:pt x="114" y="52"/>
                  </a:lnTo>
                  <a:lnTo>
                    <a:pt x="162" y="37"/>
                  </a:lnTo>
                  <a:lnTo>
                    <a:pt x="212" y="21"/>
                  </a:lnTo>
                  <a:lnTo>
                    <a:pt x="263" y="10"/>
                  </a:lnTo>
                  <a:lnTo>
                    <a:pt x="308" y="5"/>
                  </a:lnTo>
                  <a:lnTo>
                    <a:pt x="328" y="2"/>
                  </a:lnTo>
                  <a:lnTo>
                    <a:pt x="346" y="0"/>
                  </a:lnTo>
                  <a:lnTo>
                    <a:pt x="359" y="0"/>
                  </a:lnTo>
                  <a:lnTo>
                    <a:pt x="369" y="0"/>
                  </a:lnTo>
                  <a:lnTo>
                    <a:pt x="384" y="5"/>
                  </a:lnTo>
                  <a:lnTo>
                    <a:pt x="401" y="10"/>
                  </a:lnTo>
                  <a:lnTo>
                    <a:pt x="437" y="29"/>
                  </a:lnTo>
                  <a:lnTo>
                    <a:pt x="452" y="39"/>
                  </a:lnTo>
                  <a:lnTo>
                    <a:pt x="467" y="50"/>
                  </a:lnTo>
                  <a:lnTo>
                    <a:pt x="477" y="60"/>
                  </a:lnTo>
                  <a:lnTo>
                    <a:pt x="482" y="68"/>
                  </a:lnTo>
                  <a:lnTo>
                    <a:pt x="490" y="76"/>
                  </a:lnTo>
                  <a:lnTo>
                    <a:pt x="497" y="89"/>
                  </a:lnTo>
                  <a:lnTo>
                    <a:pt x="507" y="108"/>
                  </a:lnTo>
                  <a:lnTo>
                    <a:pt x="515" y="131"/>
                  </a:lnTo>
                  <a:lnTo>
                    <a:pt x="520" y="160"/>
                  </a:lnTo>
                  <a:lnTo>
                    <a:pt x="520" y="194"/>
                  </a:lnTo>
                  <a:lnTo>
                    <a:pt x="515" y="234"/>
                  </a:lnTo>
                  <a:lnTo>
                    <a:pt x="502" y="276"/>
                  </a:lnTo>
                  <a:lnTo>
                    <a:pt x="495" y="292"/>
                  </a:lnTo>
                  <a:lnTo>
                    <a:pt x="485" y="302"/>
                  </a:lnTo>
                  <a:lnTo>
                    <a:pt x="462" y="313"/>
                  </a:lnTo>
                  <a:lnTo>
                    <a:pt x="434" y="318"/>
                  </a:lnTo>
                  <a:lnTo>
                    <a:pt x="406" y="313"/>
                  </a:lnTo>
                  <a:lnTo>
                    <a:pt x="381" y="305"/>
                  </a:lnTo>
                  <a:lnTo>
                    <a:pt x="359" y="297"/>
                  </a:lnTo>
                  <a:lnTo>
                    <a:pt x="343" y="289"/>
                  </a:lnTo>
                  <a:lnTo>
                    <a:pt x="338" y="286"/>
                  </a:lnTo>
                  <a:close/>
                </a:path>
              </a:pathLst>
            </a:custGeom>
            <a:solidFill>
              <a:srgbClr val="886A00"/>
            </a:solidFill>
            <a:ln w="20638">
              <a:solidFill>
                <a:srgbClr val="000000"/>
              </a:solidFill>
              <a:prstDash val="solid"/>
              <a:round/>
              <a:headEnd/>
              <a:tailEnd/>
            </a:ln>
          </p:spPr>
          <p:txBody>
            <a:bodyPr/>
            <a:lstStyle/>
            <a:p>
              <a:endParaRPr lang="ja-JP" altLang="en-US"/>
            </a:p>
          </p:txBody>
        </p:sp>
        <p:sp>
          <p:nvSpPr>
            <p:cNvPr id="15559" name="Freeform 520"/>
            <p:cNvSpPr>
              <a:spLocks/>
            </p:cNvSpPr>
            <p:nvPr/>
          </p:nvSpPr>
          <p:spPr bwMode="auto">
            <a:xfrm>
              <a:off x="3692" y="3348"/>
              <a:ext cx="129" cy="147"/>
            </a:xfrm>
            <a:custGeom>
              <a:avLst/>
              <a:gdLst>
                <a:gd name="T0" fmla="*/ 0 w 129"/>
                <a:gd name="T1" fmla="*/ 13 h 147"/>
                <a:gd name="T2" fmla="*/ 5 w 129"/>
                <a:gd name="T3" fmla="*/ 37 h 147"/>
                <a:gd name="T4" fmla="*/ 13 w 129"/>
                <a:gd name="T5" fmla="*/ 58 h 147"/>
                <a:gd name="T6" fmla="*/ 20 w 129"/>
                <a:gd name="T7" fmla="*/ 92 h 147"/>
                <a:gd name="T8" fmla="*/ 25 w 129"/>
                <a:gd name="T9" fmla="*/ 113 h 147"/>
                <a:gd name="T10" fmla="*/ 30 w 129"/>
                <a:gd name="T11" fmla="*/ 131 h 147"/>
                <a:gd name="T12" fmla="*/ 33 w 129"/>
                <a:gd name="T13" fmla="*/ 139 h 147"/>
                <a:gd name="T14" fmla="*/ 35 w 129"/>
                <a:gd name="T15" fmla="*/ 145 h 147"/>
                <a:gd name="T16" fmla="*/ 35 w 129"/>
                <a:gd name="T17" fmla="*/ 147 h 147"/>
                <a:gd name="T18" fmla="*/ 35 w 129"/>
                <a:gd name="T19" fmla="*/ 147 h 147"/>
                <a:gd name="T20" fmla="*/ 38 w 129"/>
                <a:gd name="T21" fmla="*/ 145 h 147"/>
                <a:gd name="T22" fmla="*/ 45 w 129"/>
                <a:gd name="T23" fmla="*/ 142 h 147"/>
                <a:gd name="T24" fmla="*/ 56 w 129"/>
                <a:gd name="T25" fmla="*/ 139 h 147"/>
                <a:gd name="T26" fmla="*/ 68 w 129"/>
                <a:gd name="T27" fmla="*/ 134 h 147"/>
                <a:gd name="T28" fmla="*/ 91 w 129"/>
                <a:gd name="T29" fmla="*/ 123 h 147"/>
                <a:gd name="T30" fmla="*/ 101 w 129"/>
                <a:gd name="T31" fmla="*/ 121 h 147"/>
                <a:gd name="T32" fmla="*/ 106 w 129"/>
                <a:gd name="T33" fmla="*/ 118 h 147"/>
                <a:gd name="T34" fmla="*/ 106 w 129"/>
                <a:gd name="T35" fmla="*/ 108 h 147"/>
                <a:gd name="T36" fmla="*/ 108 w 129"/>
                <a:gd name="T37" fmla="*/ 92 h 147"/>
                <a:gd name="T38" fmla="*/ 116 w 129"/>
                <a:gd name="T39" fmla="*/ 55 h 147"/>
                <a:gd name="T40" fmla="*/ 119 w 129"/>
                <a:gd name="T41" fmla="*/ 37 h 147"/>
                <a:gd name="T42" fmla="*/ 124 w 129"/>
                <a:gd name="T43" fmla="*/ 21 h 147"/>
                <a:gd name="T44" fmla="*/ 129 w 129"/>
                <a:gd name="T45" fmla="*/ 8 h 147"/>
                <a:gd name="T46" fmla="*/ 129 w 129"/>
                <a:gd name="T47" fmla="*/ 3 h 147"/>
                <a:gd name="T48" fmla="*/ 129 w 129"/>
                <a:gd name="T49" fmla="*/ 3 h 147"/>
                <a:gd name="T50" fmla="*/ 126 w 129"/>
                <a:gd name="T51" fmla="*/ 0 h 147"/>
                <a:gd name="T52" fmla="*/ 111 w 129"/>
                <a:gd name="T53" fmla="*/ 0 h 147"/>
                <a:gd name="T54" fmla="*/ 91 w 129"/>
                <a:gd name="T55" fmla="*/ 3 h 147"/>
                <a:gd name="T56" fmla="*/ 66 w 129"/>
                <a:gd name="T57" fmla="*/ 5 h 147"/>
                <a:gd name="T58" fmla="*/ 43 w 129"/>
                <a:gd name="T59" fmla="*/ 8 h 147"/>
                <a:gd name="T60" fmla="*/ 20 w 129"/>
                <a:gd name="T61" fmla="*/ 10 h 147"/>
                <a:gd name="T62" fmla="*/ 5 w 129"/>
                <a:gd name="T63" fmla="*/ 13 h 147"/>
                <a:gd name="T64" fmla="*/ 3 w 129"/>
                <a:gd name="T65" fmla="*/ 13 h 147"/>
                <a:gd name="T66" fmla="*/ 0 w 129"/>
                <a:gd name="T67" fmla="*/ 13 h 147"/>
                <a:gd name="T68" fmla="*/ 0 w 129"/>
                <a:gd name="T69" fmla="*/ 13 h 1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9" h="147">
                  <a:moveTo>
                    <a:pt x="0" y="13"/>
                  </a:moveTo>
                  <a:lnTo>
                    <a:pt x="5" y="37"/>
                  </a:lnTo>
                  <a:lnTo>
                    <a:pt x="13" y="58"/>
                  </a:lnTo>
                  <a:lnTo>
                    <a:pt x="20" y="92"/>
                  </a:lnTo>
                  <a:lnTo>
                    <a:pt x="25" y="113"/>
                  </a:lnTo>
                  <a:lnTo>
                    <a:pt x="30" y="131"/>
                  </a:lnTo>
                  <a:lnTo>
                    <a:pt x="33" y="139"/>
                  </a:lnTo>
                  <a:lnTo>
                    <a:pt x="35" y="145"/>
                  </a:lnTo>
                  <a:lnTo>
                    <a:pt x="35" y="147"/>
                  </a:lnTo>
                  <a:lnTo>
                    <a:pt x="38" y="145"/>
                  </a:lnTo>
                  <a:lnTo>
                    <a:pt x="45" y="142"/>
                  </a:lnTo>
                  <a:lnTo>
                    <a:pt x="56" y="139"/>
                  </a:lnTo>
                  <a:lnTo>
                    <a:pt x="68" y="134"/>
                  </a:lnTo>
                  <a:lnTo>
                    <a:pt x="91" y="123"/>
                  </a:lnTo>
                  <a:lnTo>
                    <a:pt x="101" y="121"/>
                  </a:lnTo>
                  <a:lnTo>
                    <a:pt x="106" y="118"/>
                  </a:lnTo>
                  <a:lnTo>
                    <a:pt x="106" y="108"/>
                  </a:lnTo>
                  <a:lnTo>
                    <a:pt x="108" y="92"/>
                  </a:lnTo>
                  <a:lnTo>
                    <a:pt x="116" y="55"/>
                  </a:lnTo>
                  <a:lnTo>
                    <a:pt x="119" y="37"/>
                  </a:lnTo>
                  <a:lnTo>
                    <a:pt x="124" y="21"/>
                  </a:lnTo>
                  <a:lnTo>
                    <a:pt x="129" y="8"/>
                  </a:lnTo>
                  <a:lnTo>
                    <a:pt x="129" y="3"/>
                  </a:lnTo>
                  <a:lnTo>
                    <a:pt x="126" y="0"/>
                  </a:lnTo>
                  <a:lnTo>
                    <a:pt x="111" y="0"/>
                  </a:lnTo>
                  <a:lnTo>
                    <a:pt x="91" y="3"/>
                  </a:lnTo>
                  <a:lnTo>
                    <a:pt x="66" y="5"/>
                  </a:lnTo>
                  <a:lnTo>
                    <a:pt x="43" y="8"/>
                  </a:lnTo>
                  <a:lnTo>
                    <a:pt x="20" y="10"/>
                  </a:lnTo>
                  <a:lnTo>
                    <a:pt x="5" y="13"/>
                  </a:lnTo>
                  <a:lnTo>
                    <a:pt x="3" y="13"/>
                  </a:lnTo>
                  <a:lnTo>
                    <a:pt x="0" y="13"/>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560" name="Freeform 521"/>
            <p:cNvSpPr>
              <a:spLocks/>
            </p:cNvSpPr>
            <p:nvPr/>
          </p:nvSpPr>
          <p:spPr bwMode="auto">
            <a:xfrm>
              <a:off x="3727" y="3393"/>
              <a:ext cx="51" cy="102"/>
            </a:xfrm>
            <a:custGeom>
              <a:avLst/>
              <a:gdLst>
                <a:gd name="T0" fmla="*/ 36 w 51"/>
                <a:gd name="T1" fmla="*/ 0 h 102"/>
                <a:gd name="T2" fmla="*/ 31 w 51"/>
                <a:gd name="T3" fmla="*/ 2 h 102"/>
                <a:gd name="T4" fmla="*/ 26 w 51"/>
                <a:gd name="T5" fmla="*/ 15 h 102"/>
                <a:gd name="T6" fmla="*/ 21 w 51"/>
                <a:gd name="T7" fmla="*/ 31 h 102"/>
                <a:gd name="T8" fmla="*/ 15 w 51"/>
                <a:gd name="T9" fmla="*/ 50 h 102"/>
                <a:gd name="T10" fmla="*/ 8 w 51"/>
                <a:gd name="T11" fmla="*/ 68 h 102"/>
                <a:gd name="T12" fmla="*/ 5 w 51"/>
                <a:gd name="T13" fmla="*/ 86 h 102"/>
                <a:gd name="T14" fmla="*/ 0 w 51"/>
                <a:gd name="T15" fmla="*/ 97 h 102"/>
                <a:gd name="T16" fmla="*/ 0 w 51"/>
                <a:gd name="T17" fmla="*/ 102 h 102"/>
                <a:gd name="T18" fmla="*/ 18 w 51"/>
                <a:gd name="T19" fmla="*/ 94 h 102"/>
                <a:gd name="T20" fmla="*/ 31 w 51"/>
                <a:gd name="T21" fmla="*/ 89 h 102"/>
                <a:gd name="T22" fmla="*/ 38 w 51"/>
                <a:gd name="T23" fmla="*/ 86 h 102"/>
                <a:gd name="T24" fmla="*/ 46 w 51"/>
                <a:gd name="T25" fmla="*/ 84 h 102"/>
                <a:gd name="T26" fmla="*/ 51 w 51"/>
                <a:gd name="T27" fmla="*/ 81 h 102"/>
                <a:gd name="T28" fmla="*/ 51 w 51"/>
                <a:gd name="T29" fmla="*/ 81 h 102"/>
                <a:gd name="T30" fmla="*/ 51 w 51"/>
                <a:gd name="T31" fmla="*/ 78 h 102"/>
                <a:gd name="T32" fmla="*/ 51 w 51"/>
                <a:gd name="T33" fmla="*/ 68 h 102"/>
                <a:gd name="T34" fmla="*/ 51 w 51"/>
                <a:gd name="T35" fmla="*/ 55 h 102"/>
                <a:gd name="T36" fmla="*/ 48 w 51"/>
                <a:gd name="T37" fmla="*/ 42 h 102"/>
                <a:gd name="T38" fmla="*/ 46 w 51"/>
                <a:gd name="T39" fmla="*/ 26 h 102"/>
                <a:gd name="T40" fmla="*/ 43 w 51"/>
                <a:gd name="T41" fmla="*/ 13 h 102"/>
                <a:gd name="T42" fmla="*/ 41 w 51"/>
                <a:gd name="T43" fmla="*/ 2 h 102"/>
                <a:gd name="T44" fmla="*/ 36 w 51"/>
                <a:gd name="T45" fmla="*/ 0 h 102"/>
                <a:gd name="T46" fmla="*/ 36 w 51"/>
                <a:gd name="T47" fmla="*/ 0 h 1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1" h="102">
                  <a:moveTo>
                    <a:pt x="36" y="0"/>
                  </a:moveTo>
                  <a:lnTo>
                    <a:pt x="31" y="2"/>
                  </a:lnTo>
                  <a:lnTo>
                    <a:pt x="26" y="15"/>
                  </a:lnTo>
                  <a:lnTo>
                    <a:pt x="21" y="31"/>
                  </a:lnTo>
                  <a:lnTo>
                    <a:pt x="15" y="50"/>
                  </a:lnTo>
                  <a:lnTo>
                    <a:pt x="8" y="68"/>
                  </a:lnTo>
                  <a:lnTo>
                    <a:pt x="5" y="86"/>
                  </a:lnTo>
                  <a:lnTo>
                    <a:pt x="0" y="97"/>
                  </a:lnTo>
                  <a:lnTo>
                    <a:pt x="0" y="102"/>
                  </a:lnTo>
                  <a:lnTo>
                    <a:pt x="18" y="94"/>
                  </a:lnTo>
                  <a:lnTo>
                    <a:pt x="31" y="89"/>
                  </a:lnTo>
                  <a:lnTo>
                    <a:pt x="38" y="86"/>
                  </a:lnTo>
                  <a:lnTo>
                    <a:pt x="46" y="84"/>
                  </a:lnTo>
                  <a:lnTo>
                    <a:pt x="51" y="81"/>
                  </a:lnTo>
                  <a:lnTo>
                    <a:pt x="51" y="78"/>
                  </a:lnTo>
                  <a:lnTo>
                    <a:pt x="51" y="68"/>
                  </a:lnTo>
                  <a:lnTo>
                    <a:pt x="51" y="55"/>
                  </a:lnTo>
                  <a:lnTo>
                    <a:pt x="48" y="42"/>
                  </a:lnTo>
                  <a:lnTo>
                    <a:pt x="46" y="26"/>
                  </a:lnTo>
                  <a:lnTo>
                    <a:pt x="43" y="13"/>
                  </a:lnTo>
                  <a:lnTo>
                    <a:pt x="41" y="2"/>
                  </a:lnTo>
                  <a:lnTo>
                    <a:pt x="36" y="0"/>
                  </a:lnTo>
                  <a:close/>
                </a:path>
              </a:pathLst>
            </a:custGeom>
            <a:solidFill>
              <a:srgbClr val="FE9F34"/>
            </a:solidFill>
            <a:ln w="12700">
              <a:solidFill>
                <a:srgbClr val="000000"/>
              </a:solidFill>
              <a:prstDash val="solid"/>
              <a:round/>
              <a:headEnd/>
              <a:tailEnd/>
            </a:ln>
          </p:spPr>
          <p:txBody>
            <a:bodyPr/>
            <a:lstStyle/>
            <a:p>
              <a:endParaRPr lang="ja-JP" altLang="en-US"/>
            </a:p>
          </p:txBody>
        </p:sp>
        <p:sp>
          <p:nvSpPr>
            <p:cNvPr id="15561" name="Freeform 522"/>
            <p:cNvSpPr>
              <a:spLocks/>
            </p:cNvSpPr>
            <p:nvPr/>
          </p:nvSpPr>
          <p:spPr bwMode="auto">
            <a:xfrm>
              <a:off x="3745" y="3356"/>
              <a:ext cx="33" cy="44"/>
            </a:xfrm>
            <a:custGeom>
              <a:avLst/>
              <a:gdLst>
                <a:gd name="T0" fmla="*/ 0 w 33"/>
                <a:gd name="T1" fmla="*/ 16 h 44"/>
                <a:gd name="T2" fmla="*/ 0 w 33"/>
                <a:gd name="T3" fmla="*/ 18 h 44"/>
                <a:gd name="T4" fmla="*/ 3 w 33"/>
                <a:gd name="T5" fmla="*/ 29 h 44"/>
                <a:gd name="T6" fmla="*/ 10 w 33"/>
                <a:gd name="T7" fmla="*/ 39 h 44"/>
                <a:gd name="T8" fmla="*/ 28 w 33"/>
                <a:gd name="T9" fmla="*/ 44 h 44"/>
                <a:gd name="T10" fmla="*/ 30 w 33"/>
                <a:gd name="T11" fmla="*/ 42 h 44"/>
                <a:gd name="T12" fmla="*/ 33 w 33"/>
                <a:gd name="T13" fmla="*/ 37 h 44"/>
                <a:gd name="T14" fmla="*/ 33 w 33"/>
                <a:gd name="T15" fmla="*/ 23 h 44"/>
                <a:gd name="T16" fmla="*/ 33 w 33"/>
                <a:gd name="T17" fmla="*/ 8 h 44"/>
                <a:gd name="T18" fmla="*/ 30 w 33"/>
                <a:gd name="T19" fmla="*/ 2 h 44"/>
                <a:gd name="T20" fmla="*/ 30 w 33"/>
                <a:gd name="T21" fmla="*/ 0 h 44"/>
                <a:gd name="T22" fmla="*/ 0 w 33"/>
                <a:gd name="T23" fmla="*/ 16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3" h="44">
                  <a:moveTo>
                    <a:pt x="0" y="16"/>
                  </a:moveTo>
                  <a:lnTo>
                    <a:pt x="0" y="18"/>
                  </a:lnTo>
                  <a:lnTo>
                    <a:pt x="3" y="29"/>
                  </a:lnTo>
                  <a:lnTo>
                    <a:pt x="10" y="39"/>
                  </a:lnTo>
                  <a:lnTo>
                    <a:pt x="28" y="44"/>
                  </a:lnTo>
                  <a:lnTo>
                    <a:pt x="30" y="42"/>
                  </a:lnTo>
                  <a:lnTo>
                    <a:pt x="33" y="37"/>
                  </a:lnTo>
                  <a:lnTo>
                    <a:pt x="33" y="23"/>
                  </a:lnTo>
                  <a:lnTo>
                    <a:pt x="33" y="8"/>
                  </a:lnTo>
                  <a:lnTo>
                    <a:pt x="30" y="2"/>
                  </a:lnTo>
                  <a:lnTo>
                    <a:pt x="30" y="0"/>
                  </a:lnTo>
                  <a:lnTo>
                    <a:pt x="0" y="16"/>
                  </a:lnTo>
                  <a:close/>
                </a:path>
              </a:pathLst>
            </a:custGeom>
            <a:solidFill>
              <a:srgbClr val="FE9F34"/>
            </a:solidFill>
            <a:ln w="12700">
              <a:solidFill>
                <a:srgbClr val="000000"/>
              </a:solidFill>
              <a:prstDash val="solid"/>
              <a:round/>
              <a:headEnd/>
              <a:tailEnd/>
            </a:ln>
          </p:spPr>
          <p:txBody>
            <a:bodyPr/>
            <a:lstStyle/>
            <a:p>
              <a:endParaRPr lang="ja-JP" altLang="en-US"/>
            </a:p>
          </p:txBody>
        </p:sp>
        <p:sp>
          <p:nvSpPr>
            <p:cNvPr id="15562" name="Freeform 523"/>
            <p:cNvSpPr>
              <a:spLocks/>
            </p:cNvSpPr>
            <p:nvPr/>
          </p:nvSpPr>
          <p:spPr bwMode="auto">
            <a:xfrm>
              <a:off x="3516" y="2969"/>
              <a:ext cx="345" cy="410"/>
            </a:xfrm>
            <a:custGeom>
              <a:avLst/>
              <a:gdLst>
                <a:gd name="T0" fmla="*/ 47 w 345"/>
                <a:gd name="T1" fmla="*/ 100 h 410"/>
                <a:gd name="T2" fmla="*/ 0 w 345"/>
                <a:gd name="T3" fmla="*/ 113 h 410"/>
                <a:gd name="T4" fmla="*/ 7 w 345"/>
                <a:gd name="T5" fmla="*/ 132 h 410"/>
                <a:gd name="T6" fmla="*/ 32 w 345"/>
                <a:gd name="T7" fmla="*/ 171 h 410"/>
                <a:gd name="T8" fmla="*/ 63 w 345"/>
                <a:gd name="T9" fmla="*/ 216 h 410"/>
                <a:gd name="T10" fmla="*/ 85 w 345"/>
                <a:gd name="T11" fmla="*/ 240 h 410"/>
                <a:gd name="T12" fmla="*/ 78 w 345"/>
                <a:gd name="T13" fmla="*/ 234 h 410"/>
                <a:gd name="T14" fmla="*/ 60 w 345"/>
                <a:gd name="T15" fmla="*/ 229 h 410"/>
                <a:gd name="T16" fmla="*/ 55 w 345"/>
                <a:gd name="T17" fmla="*/ 247 h 410"/>
                <a:gd name="T18" fmla="*/ 63 w 345"/>
                <a:gd name="T19" fmla="*/ 258 h 410"/>
                <a:gd name="T20" fmla="*/ 75 w 345"/>
                <a:gd name="T21" fmla="*/ 268 h 410"/>
                <a:gd name="T22" fmla="*/ 93 w 345"/>
                <a:gd name="T23" fmla="*/ 268 h 410"/>
                <a:gd name="T24" fmla="*/ 95 w 345"/>
                <a:gd name="T25" fmla="*/ 268 h 410"/>
                <a:gd name="T26" fmla="*/ 85 w 345"/>
                <a:gd name="T27" fmla="*/ 289 h 410"/>
                <a:gd name="T28" fmla="*/ 75 w 345"/>
                <a:gd name="T29" fmla="*/ 321 h 410"/>
                <a:gd name="T30" fmla="*/ 80 w 345"/>
                <a:gd name="T31" fmla="*/ 337 h 410"/>
                <a:gd name="T32" fmla="*/ 93 w 345"/>
                <a:gd name="T33" fmla="*/ 363 h 410"/>
                <a:gd name="T34" fmla="*/ 131 w 345"/>
                <a:gd name="T35" fmla="*/ 392 h 410"/>
                <a:gd name="T36" fmla="*/ 201 w 345"/>
                <a:gd name="T37" fmla="*/ 408 h 410"/>
                <a:gd name="T38" fmla="*/ 242 w 345"/>
                <a:gd name="T39" fmla="*/ 410 h 410"/>
                <a:gd name="T40" fmla="*/ 284 w 345"/>
                <a:gd name="T41" fmla="*/ 403 h 410"/>
                <a:gd name="T42" fmla="*/ 322 w 345"/>
                <a:gd name="T43" fmla="*/ 366 h 410"/>
                <a:gd name="T44" fmla="*/ 342 w 345"/>
                <a:gd name="T45" fmla="*/ 316 h 410"/>
                <a:gd name="T46" fmla="*/ 345 w 345"/>
                <a:gd name="T47" fmla="*/ 271 h 410"/>
                <a:gd name="T48" fmla="*/ 330 w 345"/>
                <a:gd name="T49" fmla="*/ 224 h 410"/>
                <a:gd name="T50" fmla="*/ 317 w 345"/>
                <a:gd name="T51" fmla="*/ 203 h 410"/>
                <a:gd name="T52" fmla="*/ 310 w 345"/>
                <a:gd name="T53" fmla="*/ 195 h 410"/>
                <a:gd name="T54" fmla="*/ 317 w 345"/>
                <a:gd name="T55" fmla="*/ 190 h 410"/>
                <a:gd name="T56" fmla="*/ 337 w 345"/>
                <a:gd name="T57" fmla="*/ 163 h 410"/>
                <a:gd name="T58" fmla="*/ 342 w 345"/>
                <a:gd name="T59" fmla="*/ 140 h 410"/>
                <a:gd name="T60" fmla="*/ 332 w 345"/>
                <a:gd name="T61" fmla="*/ 111 h 410"/>
                <a:gd name="T62" fmla="*/ 317 w 345"/>
                <a:gd name="T63" fmla="*/ 95 h 410"/>
                <a:gd name="T64" fmla="*/ 300 w 345"/>
                <a:gd name="T65" fmla="*/ 92 h 410"/>
                <a:gd name="T66" fmla="*/ 284 w 345"/>
                <a:gd name="T67" fmla="*/ 111 h 410"/>
                <a:gd name="T68" fmla="*/ 262 w 345"/>
                <a:gd name="T69" fmla="*/ 105 h 410"/>
                <a:gd name="T70" fmla="*/ 216 w 345"/>
                <a:gd name="T71" fmla="*/ 58 h 410"/>
                <a:gd name="T72" fmla="*/ 153 w 345"/>
                <a:gd name="T73" fmla="*/ 29 h 410"/>
                <a:gd name="T74" fmla="*/ 161 w 345"/>
                <a:gd name="T75" fmla="*/ 24 h 410"/>
                <a:gd name="T76" fmla="*/ 171 w 345"/>
                <a:gd name="T77" fmla="*/ 8 h 410"/>
                <a:gd name="T78" fmla="*/ 138 w 345"/>
                <a:gd name="T79" fmla="*/ 0 h 410"/>
                <a:gd name="T80" fmla="*/ 108 w 345"/>
                <a:gd name="T81" fmla="*/ 8 h 410"/>
                <a:gd name="T82" fmla="*/ 88 w 345"/>
                <a:gd name="T83" fmla="*/ 34 h 410"/>
                <a:gd name="T84" fmla="*/ 78 w 345"/>
                <a:gd name="T85" fmla="*/ 63 h 410"/>
                <a:gd name="T86" fmla="*/ 75 w 345"/>
                <a:gd name="T87" fmla="*/ 79 h 410"/>
                <a:gd name="T88" fmla="*/ 60 w 345"/>
                <a:gd name="T89" fmla="*/ 95 h 4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45" h="410">
                  <a:moveTo>
                    <a:pt x="60" y="95"/>
                  </a:moveTo>
                  <a:lnTo>
                    <a:pt x="47" y="100"/>
                  </a:lnTo>
                  <a:lnTo>
                    <a:pt x="35" y="103"/>
                  </a:lnTo>
                  <a:lnTo>
                    <a:pt x="0" y="113"/>
                  </a:lnTo>
                  <a:lnTo>
                    <a:pt x="2" y="119"/>
                  </a:lnTo>
                  <a:lnTo>
                    <a:pt x="7" y="132"/>
                  </a:lnTo>
                  <a:lnTo>
                    <a:pt x="20" y="150"/>
                  </a:lnTo>
                  <a:lnTo>
                    <a:pt x="32" y="171"/>
                  </a:lnTo>
                  <a:lnTo>
                    <a:pt x="47" y="195"/>
                  </a:lnTo>
                  <a:lnTo>
                    <a:pt x="63" y="216"/>
                  </a:lnTo>
                  <a:lnTo>
                    <a:pt x="75" y="232"/>
                  </a:lnTo>
                  <a:lnTo>
                    <a:pt x="85" y="240"/>
                  </a:lnTo>
                  <a:lnTo>
                    <a:pt x="85" y="237"/>
                  </a:lnTo>
                  <a:lnTo>
                    <a:pt x="78" y="234"/>
                  </a:lnTo>
                  <a:lnTo>
                    <a:pt x="68" y="229"/>
                  </a:lnTo>
                  <a:lnTo>
                    <a:pt x="60" y="229"/>
                  </a:lnTo>
                  <a:lnTo>
                    <a:pt x="55" y="240"/>
                  </a:lnTo>
                  <a:lnTo>
                    <a:pt x="55" y="247"/>
                  </a:lnTo>
                  <a:lnTo>
                    <a:pt x="58" y="255"/>
                  </a:lnTo>
                  <a:lnTo>
                    <a:pt x="63" y="258"/>
                  </a:lnTo>
                  <a:lnTo>
                    <a:pt x="70" y="266"/>
                  </a:lnTo>
                  <a:lnTo>
                    <a:pt x="75" y="268"/>
                  </a:lnTo>
                  <a:lnTo>
                    <a:pt x="85" y="271"/>
                  </a:lnTo>
                  <a:lnTo>
                    <a:pt x="93" y="268"/>
                  </a:lnTo>
                  <a:lnTo>
                    <a:pt x="95" y="266"/>
                  </a:lnTo>
                  <a:lnTo>
                    <a:pt x="95" y="268"/>
                  </a:lnTo>
                  <a:lnTo>
                    <a:pt x="93" y="274"/>
                  </a:lnTo>
                  <a:lnTo>
                    <a:pt x="85" y="289"/>
                  </a:lnTo>
                  <a:lnTo>
                    <a:pt x="78" y="305"/>
                  </a:lnTo>
                  <a:lnTo>
                    <a:pt x="75" y="321"/>
                  </a:lnTo>
                  <a:lnTo>
                    <a:pt x="78" y="329"/>
                  </a:lnTo>
                  <a:lnTo>
                    <a:pt x="80" y="337"/>
                  </a:lnTo>
                  <a:lnTo>
                    <a:pt x="85" y="350"/>
                  </a:lnTo>
                  <a:lnTo>
                    <a:pt x="93" y="363"/>
                  </a:lnTo>
                  <a:lnTo>
                    <a:pt x="108" y="376"/>
                  </a:lnTo>
                  <a:lnTo>
                    <a:pt x="131" y="392"/>
                  </a:lnTo>
                  <a:lnTo>
                    <a:pt x="161" y="403"/>
                  </a:lnTo>
                  <a:lnTo>
                    <a:pt x="201" y="408"/>
                  </a:lnTo>
                  <a:lnTo>
                    <a:pt x="219" y="410"/>
                  </a:lnTo>
                  <a:lnTo>
                    <a:pt x="242" y="410"/>
                  </a:lnTo>
                  <a:lnTo>
                    <a:pt x="262" y="408"/>
                  </a:lnTo>
                  <a:lnTo>
                    <a:pt x="284" y="403"/>
                  </a:lnTo>
                  <a:lnTo>
                    <a:pt x="305" y="387"/>
                  </a:lnTo>
                  <a:lnTo>
                    <a:pt x="322" y="366"/>
                  </a:lnTo>
                  <a:lnTo>
                    <a:pt x="337" y="334"/>
                  </a:lnTo>
                  <a:lnTo>
                    <a:pt x="342" y="316"/>
                  </a:lnTo>
                  <a:lnTo>
                    <a:pt x="345" y="292"/>
                  </a:lnTo>
                  <a:lnTo>
                    <a:pt x="345" y="271"/>
                  </a:lnTo>
                  <a:lnTo>
                    <a:pt x="342" y="255"/>
                  </a:lnTo>
                  <a:lnTo>
                    <a:pt x="330" y="224"/>
                  </a:lnTo>
                  <a:lnTo>
                    <a:pt x="322" y="211"/>
                  </a:lnTo>
                  <a:lnTo>
                    <a:pt x="317" y="203"/>
                  </a:lnTo>
                  <a:lnTo>
                    <a:pt x="312" y="197"/>
                  </a:lnTo>
                  <a:lnTo>
                    <a:pt x="310" y="195"/>
                  </a:lnTo>
                  <a:lnTo>
                    <a:pt x="312" y="195"/>
                  </a:lnTo>
                  <a:lnTo>
                    <a:pt x="317" y="190"/>
                  </a:lnTo>
                  <a:lnTo>
                    <a:pt x="330" y="174"/>
                  </a:lnTo>
                  <a:lnTo>
                    <a:pt x="337" y="163"/>
                  </a:lnTo>
                  <a:lnTo>
                    <a:pt x="342" y="153"/>
                  </a:lnTo>
                  <a:lnTo>
                    <a:pt x="342" y="140"/>
                  </a:lnTo>
                  <a:lnTo>
                    <a:pt x="340" y="124"/>
                  </a:lnTo>
                  <a:lnTo>
                    <a:pt x="332" y="111"/>
                  </a:lnTo>
                  <a:lnTo>
                    <a:pt x="325" y="100"/>
                  </a:lnTo>
                  <a:lnTo>
                    <a:pt x="317" y="95"/>
                  </a:lnTo>
                  <a:lnTo>
                    <a:pt x="307" y="92"/>
                  </a:lnTo>
                  <a:lnTo>
                    <a:pt x="300" y="92"/>
                  </a:lnTo>
                  <a:lnTo>
                    <a:pt x="289" y="98"/>
                  </a:lnTo>
                  <a:lnTo>
                    <a:pt x="284" y="111"/>
                  </a:lnTo>
                  <a:lnTo>
                    <a:pt x="279" y="126"/>
                  </a:lnTo>
                  <a:lnTo>
                    <a:pt x="262" y="105"/>
                  </a:lnTo>
                  <a:lnTo>
                    <a:pt x="247" y="87"/>
                  </a:lnTo>
                  <a:lnTo>
                    <a:pt x="216" y="58"/>
                  </a:lnTo>
                  <a:lnTo>
                    <a:pt x="186" y="40"/>
                  </a:lnTo>
                  <a:lnTo>
                    <a:pt x="153" y="29"/>
                  </a:lnTo>
                  <a:lnTo>
                    <a:pt x="153" y="27"/>
                  </a:lnTo>
                  <a:lnTo>
                    <a:pt x="161" y="24"/>
                  </a:lnTo>
                  <a:lnTo>
                    <a:pt x="166" y="16"/>
                  </a:lnTo>
                  <a:lnTo>
                    <a:pt x="171" y="8"/>
                  </a:lnTo>
                  <a:lnTo>
                    <a:pt x="156" y="3"/>
                  </a:lnTo>
                  <a:lnTo>
                    <a:pt x="138" y="0"/>
                  </a:lnTo>
                  <a:lnTo>
                    <a:pt x="123" y="0"/>
                  </a:lnTo>
                  <a:lnTo>
                    <a:pt x="108" y="8"/>
                  </a:lnTo>
                  <a:lnTo>
                    <a:pt x="98" y="21"/>
                  </a:lnTo>
                  <a:lnTo>
                    <a:pt x="88" y="34"/>
                  </a:lnTo>
                  <a:lnTo>
                    <a:pt x="80" y="53"/>
                  </a:lnTo>
                  <a:lnTo>
                    <a:pt x="78" y="63"/>
                  </a:lnTo>
                  <a:lnTo>
                    <a:pt x="78" y="71"/>
                  </a:lnTo>
                  <a:lnTo>
                    <a:pt x="75" y="79"/>
                  </a:lnTo>
                  <a:lnTo>
                    <a:pt x="70" y="90"/>
                  </a:lnTo>
                  <a:lnTo>
                    <a:pt x="60" y="95"/>
                  </a:lnTo>
                  <a:close/>
                </a:path>
              </a:pathLst>
            </a:custGeom>
            <a:solidFill>
              <a:srgbClr val="FED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63" name="Freeform 524"/>
            <p:cNvSpPr>
              <a:spLocks/>
            </p:cNvSpPr>
            <p:nvPr/>
          </p:nvSpPr>
          <p:spPr bwMode="auto">
            <a:xfrm>
              <a:off x="3447" y="2893"/>
              <a:ext cx="353" cy="263"/>
            </a:xfrm>
            <a:custGeom>
              <a:avLst/>
              <a:gdLst>
                <a:gd name="T0" fmla="*/ 295 w 353"/>
                <a:gd name="T1" fmla="*/ 84 h 263"/>
                <a:gd name="T2" fmla="*/ 273 w 353"/>
                <a:gd name="T3" fmla="*/ 66 h 263"/>
                <a:gd name="T4" fmla="*/ 270 w 353"/>
                <a:gd name="T5" fmla="*/ 39 h 263"/>
                <a:gd name="T6" fmla="*/ 260 w 353"/>
                <a:gd name="T7" fmla="*/ 24 h 263"/>
                <a:gd name="T8" fmla="*/ 250 w 353"/>
                <a:gd name="T9" fmla="*/ 24 h 263"/>
                <a:gd name="T10" fmla="*/ 243 w 353"/>
                <a:gd name="T11" fmla="*/ 16 h 263"/>
                <a:gd name="T12" fmla="*/ 235 w 353"/>
                <a:gd name="T13" fmla="*/ 18 h 263"/>
                <a:gd name="T14" fmla="*/ 230 w 353"/>
                <a:gd name="T15" fmla="*/ 26 h 263"/>
                <a:gd name="T16" fmla="*/ 222 w 353"/>
                <a:gd name="T17" fmla="*/ 8 h 263"/>
                <a:gd name="T18" fmla="*/ 215 w 353"/>
                <a:gd name="T19" fmla="*/ 0 h 263"/>
                <a:gd name="T20" fmla="*/ 202 w 353"/>
                <a:gd name="T21" fmla="*/ 13 h 263"/>
                <a:gd name="T22" fmla="*/ 192 w 353"/>
                <a:gd name="T23" fmla="*/ 26 h 263"/>
                <a:gd name="T24" fmla="*/ 169 w 353"/>
                <a:gd name="T25" fmla="*/ 45 h 263"/>
                <a:gd name="T26" fmla="*/ 139 w 353"/>
                <a:gd name="T27" fmla="*/ 50 h 263"/>
                <a:gd name="T28" fmla="*/ 109 w 353"/>
                <a:gd name="T29" fmla="*/ 53 h 263"/>
                <a:gd name="T30" fmla="*/ 58 w 353"/>
                <a:gd name="T31" fmla="*/ 74 h 263"/>
                <a:gd name="T32" fmla="*/ 8 w 353"/>
                <a:gd name="T33" fmla="*/ 124 h 263"/>
                <a:gd name="T34" fmla="*/ 0 w 353"/>
                <a:gd name="T35" fmla="*/ 152 h 263"/>
                <a:gd name="T36" fmla="*/ 13 w 353"/>
                <a:gd name="T37" fmla="*/ 174 h 263"/>
                <a:gd name="T38" fmla="*/ 46 w 353"/>
                <a:gd name="T39" fmla="*/ 189 h 263"/>
                <a:gd name="T40" fmla="*/ 56 w 353"/>
                <a:gd name="T41" fmla="*/ 202 h 263"/>
                <a:gd name="T42" fmla="*/ 63 w 353"/>
                <a:gd name="T43" fmla="*/ 221 h 263"/>
                <a:gd name="T44" fmla="*/ 89 w 353"/>
                <a:gd name="T45" fmla="*/ 245 h 263"/>
                <a:gd name="T46" fmla="*/ 106 w 353"/>
                <a:gd name="T47" fmla="*/ 260 h 263"/>
                <a:gd name="T48" fmla="*/ 101 w 353"/>
                <a:gd name="T49" fmla="*/ 250 h 263"/>
                <a:gd name="T50" fmla="*/ 84 w 353"/>
                <a:gd name="T51" fmla="*/ 210 h 263"/>
                <a:gd name="T52" fmla="*/ 94 w 353"/>
                <a:gd name="T53" fmla="*/ 192 h 263"/>
                <a:gd name="T54" fmla="*/ 116 w 353"/>
                <a:gd name="T55" fmla="*/ 189 h 263"/>
                <a:gd name="T56" fmla="*/ 129 w 353"/>
                <a:gd name="T57" fmla="*/ 189 h 263"/>
                <a:gd name="T58" fmla="*/ 149 w 353"/>
                <a:gd name="T59" fmla="*/ 160 h 263"/>
                <a:gd name="T60" fmla="*/ 174 w 353"/>
                <a:gd name="T61" fmla="*/ 126 h 263"/>
                <a:gd name="T62" fmla="*/ 185 w 353"/>
                <a:gd name="T63" fmla="*/ 110 h 263"/>
                <a:gd name="T64" fmla="*/ 187 w 353"/>
                <a:gd name="T65" fmla="*/ 105 h 263"/>
                <a:gd name="T66" fmla="*/ 225 w 353"/>
                <a:gd name="T67" fmla="*/ 118 h 263"/>
                <a:gd name="T68" fmla="*/ 245 w 353"/>
                <a:gd name="T69" fmla="*/ 124 h 263"/>
                <a:gd name="T70" fmla="*/ 253 w 353"/>
                <a:gd name="T71" fmla="*/ 126 h 263"/>
                <a:gd name="T72" fmla="*/ 283 w 353"/>
                <a:gd name="T73" fmla="*/ 152 h 263"/>
                <a:gd name="T74" fmla="*/ 321 w 353"/>
                <a:gd name="T75" fmla="*/ 189 h 263"/>
                <a:gd name="T76" fmla="*/ 338 w 353"/>
                <a:gd name="T77" fmla="*/ 205 h 263"/>
                <a:gd name="T78" fmla="*/ 343 w 353"/>
                <a:gd name="T79" fmla="*/ 208 h 263"/>
                <a:gd name="T80" fmla="*/ 348 w 353"/>
                <a:gd name="T81" fmla="*/ 184 h 263"/>
                <a:gd name="T82" fmla="*/ 353 w 353"/>
                <a:gd name="T83" fmla="*/ 168 h 263"/>
                <a:gd name="T84" fmla="*/ 351 w 353"/>
                <a:gd name="T85" fmla="*/ 166 h 263"/>
                <a:gd name="T86" fmla="*/ 336 w 353"/>
                <a:gd name="T87" fmla="*/ 139 h 263"/>
                <a:gd name="T88" fmla="*/ 306 w 353"/>
                <a:gd name="T89" fmla="*/ 100 h 2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53" h="263">
                  <a:moveTo>
                    <a:pt x="306" y="100"/>
                  </a:moveTo>
                  <a:lnTo>
                    <a:pt x="295" y="84"/>
                  </a:lnTo>
                  <a:lnTo>
                    <a:pt x="283" y="71"/>
                  </a:lnTo>
                  <a:lnTo>
                    <a:pt x="273" y="66"/>
                  </a:lnTo>
                  <a:lnTo>
                    <a:pt x="268" y="60"/>
                  </a:lnTo>
                  <a:lnTo>
                    <a:pt x="270" y="39"/>
                  </a:lnTo>
                  <a:lnTo>
                    <a:pt x="268" y="26"/>
                  </a:lnTo>
                  <a:lnTo>
                    <a:pt x="260" y="24"/>
                  </a:lnTo>
                  <a:lnTo>
                    <a:pt x="253" y="29"/>
                  </a:lnTo>
                  <a:lnTo>
                    <a:pt x="250" y="24"/>
                  </a:lnTo>
                  <a:lnTo>
                    <a:pt x="245" y="18"/>
                  </a:lnTo>
                  <a:lnTo>
                    <a:pt x="243" y="16"/>
                  </a:lnTo>
                  <a:lnTo>
                    <a:pt x="240" y="16"/>
                  </a:lnTo>
                  <a:lnTo>
                    <a:pt x="235" y="18"/>
                  </a:lnTo>
                  <a:lnTo>
                    <a:pt x="230" y="29"/>
                  </a:lnTo>
                  <a:lnTo>
                    <a:pt x="230" y="26"/>
                  </a:lnTo>
                  <a:lnTo>
                    <a:pt x="227" y="21"/>
                  </a:lnTo>
                  <a:lnTo>
                    <a:pt x="222" y="8"/>
                  </a:lnTo>
                  <a:lnTo>
                    <a:pt x="220" y="3"/>
                  </a:lnTo>
                  <a:lnTo>
                    <a:pt x="215" y="0"/>
                  </a:lnTo>
                  <a:lnTo>
                    <a:pt x="210" y="3"/>
                  </a:lnTo>
                  <a:lnTo>
                    <a:pt x="202" y="13"/>
                  </a:lnTo>
                  <a:lnTo>
                    <a:pt x="200" y="21"/>
                  </a:lnTo>
                  <a:lnTo>
                    <a:pt x="192" y="26"/>
                  </a:lnTo>
                  <a:lnTo>
                    <a:pt x="179" y="42"/>
                  </a:lnTo>
                  <a:lnTo>
                    <a:pt x="169" y="45"/>
                  </a:lnTo>
                  <a:lnTo>
                    <a:pt x="154" y="47"/>
                  </a:lnTo>
                  <a:lnTo>
                    <a:pt x="139" y="50"/>
                  </a:lnTo>
                  <a:lnTo>
                    <a:pt x="124" y="50"/>
                  </a:lnTo>
                  <a:lnTo>
                    <a:pt x="109" y="53"/>
                  </a:lnTo>
                  <a:lnTo>
                    <a:pt x="91" y="58"/>
                  </a:lnTo>
                  <a:lnTo>
                    <a:pt x="58" y="74"/>
                  </a:lnTo>
                  <a:lnTo>
                    <a:pt x="28" y="97"/>
                  </a:lnTo>
                  <a:lnTo>
                    <a:pt x="8" y="124"/>
                  </a:lnTo>
                  <a:lnTo>
                    <a:pt x="0" y="139"/>
                  </a:lnTo>
                  <a:lnTo>
                    <a:pt x="0" y="152"/>
                  </a:lnTo>
                  <a:lnTo>
                    <a:pt x="5" y="163"/>
                  </a:lnTo>
                  <a:lnTo>
                    <a:pt x="13" y="174"/>
                  </a:lnTo>
                  <a:lnTo>
                    <a:pt x="36" y="187"/>
                  </a:lnTo>
                  <a:lnTo>
                    <a:pt x="46" y="189"/>
                  </a:lnTo>
                  <a:lnTo>
                    <a:pt x="56" y="192"/>
                  </a:lnTo>
                  <a:lnTo>
                    <a:pt x="56" y="202"/>
                  </a:lnTo>
                  <a:lnTo>
                    <a:pt x="61" y="213"/>
                  </a:lnTo>
                  <a:lnTo>
                    <a:pt x="63" y="221"/>
                  </a:lnTo>
                  <a:lnTo>
                    <a:pt x="71" y="229"/>
                  </a:lnTo>
                  <a:lnTo>
                    <a:pt x="89" y="245"/>
                  </a:lnTo>
                  <a:lnTo>
                    <a:pt x="104" y="258"/>
                  </a:lnTo>
                  <a:lnTo>
                    <a:pt x="106" y="260"/>
                  </a:lnTo>
                  <a:lnTo>
                    <a:pt x="109" y="263"/>
                  </a:lnTo>
                  <a:lnTo>
                    <a:pt x="101" y="250"/>
                  </a:lnTo>
                  <a:lnTo>
                    <a:pt x="94" y="231"/>
                  </a:lnTo>
                  <a:lnTo>
                    <a:pt x="84" y="210"/>
                  </a:lnTo>
                  <a:lnTo>
                    <a:pt x="74" y="192"/>
                  </a:lnTo>
                  <a:lnTo>
                    <a:pt x="94" y="192"/>
                  </a:lnTo>
                  <a:lnTo>
                    <a:pt x="106" y="189"/>
                  </a:lnTo>
                  <a:lnTo>
                    <a:pt x="116" y="189"/>
                  </a:lnTo>
                  <a:lnTo>
                    <a:pt x="121" y="189"/>
                  </a:lnTo>
                  <a:lnTo>
                    <a:pt x="129" y="189"/>
                  </a:lnTo>
                  <a:lnTo>
                    <a:pt x="149" y="160"/>
                  </a:lnTo>
                  <a:lnTo>
                    <a:pt x="164" y="139"/>
                  </a:lnTo>
                  <a:lnTo>
                    <a:pt x="174" y="126"/>
                  </a:lnTo>
                  <a:lnTo>
                    <a:pt x="179" y="116"/>
                  </a:lnTo>
                  <a:lnTo>
                    <a:pt x="185" y="110"/>
                  </a:lnTo>
                  <a:lnTo>
                    <a:pt x="187" y="105"/>
                  </a:lnTo>
                  <a:lnTo>
                    <a:pt x="210" y="113"/>
                  </a:lnTo>
                  <a:lnTo>
                    <a:pt x="225" y="118"/>
                  </a:lnTo>
                  <a:lnTo>
                    <a:pt x="237" y="121"/>
                  </a:lnTo>
                  <a:lnTo>
                    <a:pt x="245" y="124"/>
                  </a:lnTo>
                  <a:lnTo>
                    <a:pt x="250" y="126"/>
                  </a:lnTo>
                  <a:lnTo>
                    <a:pt x="253" y="126"/>
                  </a:lnTo>
                  <a:lnTo>
                    <a:pt x="255" y="126"/>
                  </a:lnTo>
                  <a:lnTo>
                    <a:pt x="283" y="152"/>
                  </a:lnTo>
                  <a:lnTo>
                    <a:pt x="306" y="174"/>
                  </a:lnTo>
                  <a:lnTo>
                    <a:pt x="321" y="189"/>
                  </a:lnTo>
                  <a:lnTo>
                    <a:pt x="333" y="200"/>
                  </a:lnTo>
                  <a:lnTo>
                    <a:pt x="338" y="205"/>
                  </a:lnTo>
                  <a:lnTo>
                    <a:pt x="343" y="208"/>
                  </a:lnTo>
                  <a:lnTo>
                    <a:pt x="346" y="195"/>
                  </a:lnTo>
                  <a:lnTo>
                    <a:pt x="348" y="184"/>
                  </a:lnTo>
                  <a:lnTo>
                    <a:pt x="351" y="174"/>
                  </a:lnTo>
                  <a:lnTo>
                    <a:pt x="353" y="168"/>
                  </a:lnTo>
                  <a:lnTo>
                    <a:pt x="351" y="166"/>
                  </a:lnTo>
                  <a:lnTo>
                    <a:pt x="348" y="160"/>
                  </a:lnTo>
                  <a:lnTo>
                    <a:pt x="336" y="139"/>
                  </a:lnTo>
                  <a:lnTo>
                    <a:pt x="321" y="118"/>
                  </a:lnTo>
                  <a:lnTo>
                    <a:pt x="306"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64" name="Freeform 525"/>
            <p:cNvSpPr>
              <a:spLocks/>
            </p:cNvSpPr>
            <p:nvPr/>
          </p:nvSpPr>
          <p:spPr bwMode="auto">
            <a:xfrm>
              <a:off x="3516" y="2969"/>
              <a:ext cx="345" cy="410"/>
            </a:xfrm>
            <a:custGeom>
              <a:avLst/>
              <a:gdLst>
                <a:gd name="T0" fmla="*/ 95 w 345"/>
                <a:gd name="T1" fmla="*/ 268 h 410"/>
                <a:gd name="T2" fmla="*/ 85 w 345"/>
                <a:gd name="T3" fmla="*/ 289 h 410"/>
                <a:gd name="T4" fmla="*/ 75 w 345"/>
                <a:gd name="T5" fmla="*/ 321 h 410"/>
                <a:gd name="T6" fmla="*/ 80 w 345"/>
                <a:gd name="T7" fmla="*/ 337 h 410"/>
                <a:gd name="T8" fmla="*/ 93 w 345"/>
                <a:gd name="T9" fmla="*/ 363 h 410"/>
                <a:gd name="T10" fmla="*/ 131 w 345"/>
                <a:gd name="T11" fmla="*/ 392 h 410"/>
                <a:gd name="T12" fmla="*/ 201 w 345"/>
                <a:gd name="T13" fmla="*/ 408 h 410"/>
                <a:gd name="T14" fmla="*/ 242 w 345"/>
                <a:gd name="T15" fmla="*/ 410 h 410"/>
                <a:gd name="T16" fmla="*/ 284 w 345"/>
                <a:gd name="T17" fmla="*/ 403 h 410"/>
                <a:gd name="T18" fmla="*/ 322 w 345"/>
                <a:gd name="T19" fmla="*/ 366 h 410"/>
                <a:gd name="T20" fmla="*/ 342 w 345"/>
                <a:gd name="T21" fmla="*/ 316 h 410"/>
                <a:gd name="T22" fmla="*/ 345 w 345"/>
                <a:gd name="T23" fmla="*/ 271 h 410"/>
                <a:gd name="T24" fmla="*/ 330 w 345"/>
                <a:gd name="T25" fmla="*/ 224 h 410"/>
                <a:gd name="T26" fmla="*/ 317 w 345"/>
                <a:gd name="T27" fmla="*/ 203 h 410"/>
                <a:gd name="T28" fmla="*/ 310 w 345"/>
                <a:gd name="T29" fmla="*/ 195 h 410"/>
                <a:gd name="T30" fmla="*/ 317 w 345"/>
                <a:gd name="T31" fmla="*/ 190 h 410"/>
                <a:gd name="T32" fmla="*/ 337 w 345"/>
                <a:gd name="T33" fmla="*/ 163 h 410"/>
                <a:gd name="T34" fmla="*/ 342 w 345"/>
                <a:gd name="T35" fmla="*/ 140 h 410"/>
                <a:gd name="T36" fmla="*/ 332 w 345"/>
                <a:gd name="T37" fmla="*/ 111 h 410"/>
                <a:gd name="T38" fmla="*/ 317 w 345"/>
                <a:gd name="T39" fmla="*/ 95 h 410"/>
                <a:gd name="T40" fmla="*/ 300 w 345"/>
                <a:gd name="T41" fmla="*/ 92 h 410"/>
                <a:gd name="T42" fmla="*/ 284 w 345"/>
                <a:gd name="T43" fmla="*/ 111 h 410"/>
                <a:gd name="T44" fmla="*/ 262 w 345"/>
                <a:gd name="T45" fmla="*/ 105 h 410"/>
                <a:gd name="T46" fmla="*/ 216 w 345"/>
                <a:gd name="T47" fmla="*/ 58 h 410"/>
                <a:gd name="T48" fmla="*/ 153 w 345"/>
                <a:gd name="T49" fmla="*/ 29 h 410"/>
                <a:gd name="T50" fmla="*/ 161 w 345"/>
                <a:gd name="T51" fmla="*/ 24 h 410"/>
                <a:gd name="T52" fmla="*/ 171 w 345"/>
                <a:gd name="T53" fmla="*/ 8 h 410"/>
                <a:gd name="T54" fmla="*/ 138 w 345"/>
                <a:gd name="T55" fmla="*/ 0 h 410"/>
                <a:gd name="T56" fmla="*/ 108 w 345"/>
                <a:gd name="T57" fmla="*/ 8 h 410"/>
                <a:gd name="T58" fmla="*/ 88 w 345"/>
                <a:gd name="T59" fmla="*/ 34 h 410"/>
                <a:gd name="T60" fmla="*/ 78 w 345"/>
                <a:gd name="T61" fmla="*/ 63 h 410"/>
                <a:gd name="T62" fmla="*/ 75 w 345"/>
                <a:gd name="T63" fmla="*/ 79 h 410"/>
                <a:gd name="T64" fmla="*/ 60 w 345"/>
                <a:gd name="T65" fmla="*/ 95 h 410"/>
                <a:gd name="T66" fmla="*/ 35 w 345"/>
                <a:gd name="T67" fmla="*/ 103 h 410"/>
                <a:gd name="T68" fmla="*/ 2 w 345"/>
                <a:gd name="T69" fmla="*/ 119 h 410"/>
                <a:gd name="T70" fmla="*/ 20 w 345"/>
                <a:gd name="T71" fmla="*/ 150 h 410"/>
                <a:gd name="T72" fmla="*/ 47 w 345"/>
                <a:gd name="T73" fmla="*/ 195 h 410"/>
                <a:gd name="T74" fmla="*/ 75 w 345"/>
                <a:gd name="T75" fmla="*/ 232 h 4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5" h="410">
                  <a:moveTo>
                    <a:pt x="95" y="266"/>
                  </a:moveTo>
                  <a:lnTo>
                    <a:pt x="95" y="268"/>
                  </a:lnTo>
                  <a:lnTo>
                    <a:pt x="93" y="274"/>
                  </a:lnTo>
                  <a:lnTo>
                    <a:pt x="85" y="289"/>
                  </a:lnTo>
                  <a:lnTo>
                    <a:pt x="78" y="305"/>
                  </a:lnTo>
                  <a:lnTo>
                    <a:pt x="75" y="321"/>
                  </a:lnTo>
                  <a:lnTo>
                    <a:pt x="78" y="329"/>
                  </a:lnTo>
                  <a:lnTo>
                    <a:pt x="80" y="337"/>
                  </a:lnTo>
                  <a:lnTo>
                    <a:pt x="85" y="350"/>
                  </a:lnTo>
                  <a:lnTo>
                    <a:pt x="93" y="363"/>
                  </a:lnTo>
                  <a:lnTo>
                    <a:pt x="108" y="376"/>
                  </a:lnTo>
                  <a:lnTo>
                    <a:pt x="131" y="392"/>
                  </a:lnTo>
                  <a:lnTo>
                    <a:pt x="161" y="403"/>
                  </a:lnTo>
                  <a:lnTo>
                    <a:pt x="201" y="408"/>
                  </a:lnTo>
                  <a:lnTo>
                    <a:pt x="219" y="410"/>
                  </a:lnTo>
                  <a:lnTo>
                    <a:pt x="242" y="410"/>
                  </a:lnTo>
                  <a:lnTo>
                    <a:pt x="262" y="408"/>
                  </a:lnTo>
                  <a:lnTo>
                    <a:pt x="284" y="403"/>
                  </a:lnTo>
                  <a:lnTo>
                    <a:pt x="305" y="387"/>
                  </a:lnTo>
                  <a:lnTo>
                    <a:pt x="322" y="366"/>
                  </a:lnTo>
                  <a:lnTo>
                    <a:pt x="337" y="334"/>
                  </a:lnTo>
                  <a:lnTo>
                    <a:pt x="342" y="316"/>
                  </a:lnTo>
                  <a:lnTo>
                    <a:pt x="345" y="292"/>
                  </a:lnTo>
                  <a:lnTo>
                    <a:pt x="345" y="271"/>
                  </a:lnTo>
                  <a:lnTo>
                    <a:pt x="342" y="255"/>
                  </a:lnTo>
                  <a:lnTo>
                    <a:pt x="330" y="224"/>
                  </a:lnTo>
                  <a:lnTo>
                    <a:pt x="322" y="211"/>
                  </a:lnTo>
                  <a:lnTo>
                    <a:pt x="317" y="203"/>
                  </a:lnTo>
                  <a:lnTo>
                    <a:pt x="312" y="197"/>
                  </a:lnTo>
                  <a:lnTo>
                    <a:pt x="310" y="195"/>
                  </a:lnTo>
                  <a:lnTo>
                    <a:pt x="312" y="195"/>
                  </a:lnTo>
                  <a:lnTo>
                    <a:pt x="317" y="190"/>
                  </a:lnTo>
                  <a:lnTo>
                    <a:pt x="330" y="174"/>
                  </a:lnTo>
                  <a:lnTo>
                    <a:pt x="337" y="163"/>
                  </a:lnTo>
                  <a:lnTo>
                    <a:pt x="342" y="153"/>
                  </a:lnTo>
                  <a:lnTo>
                    <a:pt x="342" y="140"/>
                  </a:lnTo>
                  <a:lnTo>
                    <a:pt x="340" y="124"/>
                  </a:lnTo>
                  <a:lnTo>
                    <a:pt x="332" y="111"/>
                  </a:lnTo>
                  <a:lnTo>
                    <a:pt x="325" y="100"/>
                  </a:lnTo>
                  <a:lnTo>
                    <a:pt x="317" y="95"/>
                  </a:lnTo>
                  <a:lnTo>
                    <a:pt x="307" y="92"/>
                  </a:lnTo>
                  <a:lnTo>
                    <a:pt x="300" y="92"/>
                  </a:lnTo>
                  <a:lnTo>
                    <a:pt x="289" y="98"/>
                  </a:lnTo>
                  <a:lnTo>
                    <a:pt x="284" y="111"/>
                  </a:lnTo>
                  <a:lnTo>
                    <a:pt x="279" y="126"/>
                  </a:lnTo>
                  <a:lnTo>
                    <a:pt x="262" y="105"/>
                  </a:lnTo>
                  <a:lnTo>
                    <a:pt x="247" y="87"/>
                  </a:lnTo>
                  <a:lnTo>
                    <a:pt x="216" y="58"/>
                  </a:lnTo>
                  <a:lnTo>
                    <a:pt x="186" y="40"/>
                  </a:lnTo>
                  <a:lnTo>
                    <a:pt x="153" y="29"/>
                  </a:lnTo>
                  <a:lnTo>
                    <a:pt x="153" y="27"/>
                  </a:lnTo>
                  <a:lnTo>
                    <a:pt x="161" y="24"/>
                  </a:lnTo>
                  <a:lnTo>
                    <a:pt x="166" y="16"/>
                  </a:lnTo>
                  <a:lnTo>
                    <a:pt x="171" y="8"/>
                  </a:lnTo>
                  <a:lnTo>
                    <a:pt x="156" y="3"/>
                  </a:lnTo>
                  <a:lnTo>
                    <a:pt x="138" y="0"/>
                  </a:lnTo>
                  <a:lnTo>
                    <a:pt x="123" y="0"/>
                  </a:lnTo>
                  <a:lnTo>
                    <a:pt x="108" y="8"/>
                  </a:lnTo>
                  <a:lnTo>
                    <a:pt x="98" y="21"/>
                  </a:lnTo>
                  <a:lnTo>
                    <a:pt x="88" y="34"/>
                  </a:lnTo>
                  <a:lnTo>
                    <a:pt x="80" y="53"/>
                  </a:lnTo>
                  <a:lnTo>
                    <a:pt x="78" y="63"/>
                  </a:lnTo>
                  <a:lnTo>
                    <a:pt x="78" y="71"/>
                  </a:lnTo>
                  <a:lnTo>
                    <a:pt x="75" y="79"/>
                  </a:lnTo>
                  <a:lnTo>
                    <a:pt x="70" y="90"/>
                  </a:lnTo>
                  <a:lnTo>
                    <a:pt x="60" y="95"/>
                  </a:lnTo>
                  <a:lnTo>
                    <a:pt x="47" y="100"/>
                  </a:lnTo>
                  <a:lnTo>
                    <a:pt x="35" y="103"/>
                  </a:lnTo>
                  <a:lnTo>
                    <a:pt x="0" y="113"/>
                  </a:lnTo>
                  <a:lnTo>
                    <a:pt x="2" y="119"/>
                  </a:lnTo>
                  <a:lnTo>
                    <a:pt x="7" y="132"/>
                  </a:lnTo>
                  <a:lnTo>
                    <a:pt x="20" y="150"/>
                  </a:lnTo>
                  <a:lnTo>
                    <a:pt x="32" y="171"/>
                  </a:lnTo>
                  <a:lnTo>
                    <a:pt x="47" y="195"/>
                  </a:lnTo>
                  <a:lnTo>
                    <a:pt x="63" y="216"/>
                  </a:lnTo>
                  <a:lnTo>
                    <a:pt x="75" y="232"/>
                  </a:lnTo>
                  <a:lnTo>
                    <a:pt x="85" y="24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565" name="Freeform 526"/>
            <p:cNvSpPr>
              <a:spLocks/>
            </p:cNvSpPr>
            <p:nvPr/>
          </p:nvSpPr>
          <p:spPr bwMode="auto">
            <a:xfrm>
              <a:off x="3760" y="2867"/>
              <a:ext cx="93" cy="110"/>
            </a:xfrm>
            <a:custGeom>
              <a:avLst/>
              <a:gdLst>
                <a:gd name="T0" fmla="*/ 30 w 93"/>
                <a:gd name="T1" fmla="*/ 0 h 110"/>
                <a:gd name="T2" fmla="*/ 45 w 93"/>
                <a:gd name="T3" fmla="*/ 10 h 110"/>
                <a:gd name="T4" fmla="*/ 58 w 93"/>
                <a:gd name="T5" fmla="*/ 23 h 110"/>
                <a:gd name="T6" fmla="*/ 71 w 93"/>
                <a:gd name="T7" fmla="*/ 39 h 110"/>
                <a:gd name="T8" fmla="*/ 78 w 93"/>
                <a:gd name="T9" fmla="*/ 47 h 110"/>
                <a:gd name="T10" fmla="*/ 83 w 93"/>
                <a:gd name="T11" fmla="*/ 55 h 110"/>
                <a:gd name="T12" fmla="*/ 91 w 93"/>
                <a:gd name="T13" fmla="*/ 68 h 110"/>
                <a:gd name="T14" fmla="*/ 93 w 93"/>
                <a:gd name="T15" fmla="*/ 79 h 110"/>
                <a:gd name="T16" fmla="*/ 91 w 93"/>
                <a:gd name="T17" fmla="*/ 89 h 110"/>
                <a:gd name="T18" fmla="*/ 83 w 93"/>
                <a:gd name="T19" fmla="*/ 92 h 110"/>
                <a:gd name="T20" fmla="*/ 73 w 93"/>
                <a:gd name="T21" fmla="*/ 92 h 110"/>
                <a:gd name="T22" fmla="*/ 61 w 93"/>
                <a:gd name="T23" fmla="*/ 84 h 110"/>
                <a:gd name="T24" fmla="*/ 48 w 93"/>
                <a:gd name="T25" fmla="*/ 73 h 110"/>
                <a:gd name="T26" fmla="*/ 35 w 93"/>
                <a:gd name="T27" fmla="*/ 60 h 110"/>
                <a:gd name="T28" fmla="*/ 28 w 93"/>
                <a:gd name="T29" fmla="*/ 50 h 110"/>
                <a:gd name="T30" fmla="*/ 20 w 93"/>
                <a:gd name="T31" fmla="*/ 39 h 110"/>
                <a:gd name="T32" fmla="*/ 20 w 93"/>
                <a:gd name="T33" fmla="*/ 29 h 110"/>
                <a:gd name="T34" fmla="*/ 28 w 93"/>
                <a:gd name="T35" fmla="*/ 31 h 110"/>
                <a:gd name="T36" fmla="*/ 35 w 93"/>
                <a:gd name="T37" fmla="*/ 34 h 110"/>
                <a:gd name="T38" fmla="*/ 48 w 93"/>
                <a:gd name="T39" fmla="*/ 50 h 110"/>
                <a:gd name="T40" fmla="*/ 61 w 93"/>
                <a:gd name="T41" fmla="*/ 68 h 110"/>
                <a:gd name="T42" fmla="*/ 66 w 93"/>
                <a:gd name="T43" fmla="*/ 84 h 110"/>
                <a:gd name="T44" fmla="*/ 68 w 93"/>
                <a:gd name="T45" fmla="*/ 92 h 110"/>
                <a:gd name="T46" fmla="*/ 68 w 93"/>
                <a:gd name="T47" fmla="*/ 102 h 110"/>
                <a:gd name="T48" fmla="*/ 66 w 93"/>
                <a:gd name="T49" fmla="*/ 107 h 110"/>
                <a:gd name="T50" fmla="*/ 56 w 93"/>
                <a:gd name="T51" fmla="*/ 110 h 110"/>
                <a:gd name="T52" fmla="*/ 40 w 93"/>
                <a:gd name="T53" fmla="*/ 105 h 110"/>
                <a:gd name="T54" fmla="*/ 23 w 93"/>
                <a:gd name="T55" fmla="*/ 92 h 110"/>
                <a:gd name="T56" fmla="*/ 13 w 93"/>
                <a:gd name="T57" fmla="*/ 76 h 110"/>
                <a:gd name="T58" fmla="*/ 8 w 93"/>
                <a:gd name="T59" fmla="*/ 65 h 110"/>
                <a:gd name="T60" fmla="*/ 8 w 93"/>
                <a:gd name="T61" fmla="*/ 58 h 110"/>
                <a:gd name="T62" fmla="*/ 18 w 93"/>
                <a:gd name="T63" fmla="*/ 63 h 110"/>
                <a:gd name="T64" fmla="*/ 30 w 93"/>
                <a:gd name="T65" fmla="*/ 73 h 110"/>
                <a:gd name="T66" fmla="*/ 40 w 93"/>
                <a:gd name="T67" fmla="*/ 86 h 110"/>
                <a:gd name="T68" fmla="*/ 45 w 93"/>
                <a:gd name="T69" fmla="*/ 102 h 110"/>
                <a:gd name="T70" fmla="*/ 45 w 93"/>
                <a:gd name="T71" fmla="*/ 105 h 110"/>
                <a:gd name="T72" fmla="*/ 40 w 93"/>
                <a:gd name="T73" fmla="*/ 107 h 110"/>
                <a:gd name="T74" fmla="*/ 28 w 93"/>
                <a:gd name="T75" fmla="*/ 107 h 110"/>
                <a:gd name="T76" fmla="*/ 13 w 93"/>
                <a:gd name="T77" fmla="*/ 102 h 110"/>
                <a:gd name="T78" fmla="*/ 0 w 93"/>
                <a:gd name="T79" fmla="*/ 100 h 1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3" h="110">
                  <a:moveTo>
                    <a:pt x="30" y="0"/>
                  </a:moveTo>
                  <a:lnTo>
                    <a:pt x="45" y="10"/>
                  </a:lnTo>
                  <a:lnTo>
                    <a:pt x="58" y="23"/>
                  </a:lnTo>
                  <a:lnTo>
                    <a:pt x="71" y="39"/>
                  </a:lnTo>
                  <a:lnTo>
                    <a:pt x="78" y="47"/>
                  </a:lnTo>
                  <a:lnTo>
                    <a:pt x="83" y="55"/>
                  </a:lnTo>
                  <a:lnTo>
                    <a:pt x="91" y="68"/>
                  </a:lnTo>
                  <a:lnTo>
                    <a:pt x="93" y="79"/>
                  </a:lnTo>
                  <a:lnTo>
                    <a:pt x="91" y="89"/>
                  </a:lnTo>
                  <a:lnTo>
                    <a:pt x="83" y="92"/>
                  </a:lnTo>
                  <a:lnTo>
                    <a:pt x="73" y="92"/>
                  </a:lnTo>
                  <a:lnTo>
                    <a:pt x="61" y="84"/>
                  </a:lnTo>
                  <a:lnTo>
                    <a:pt x="48" y="73"/>
                  </a:lnTo>
                  <a:lnTo>
                    <a:pt x="35" y="60"/>
                  </a:lnTo>
                  <a:lnTo>
                    <a:pt x="28" y="50"/>
                  </a:lnTo>
                  <a:lnTo>
                    <a:pt x="20" y="39"/>
                  </a:lnTo>
                  <a:lnTo>
                    <a:pt x="20" y="29"/>
                  </a:lnTo>
                  <a:lnTo>
                    <a:pt x="28" y="31"/>
                  </a:lnTo>
                  <a:lnTo>
                    <a:pt x="35" y="34"/>
                  </a:lnTo>
                  <a:lnTo>
                    <a:pt x="48" y="50"/>
                  </a:lnTo>
                  <a:lnTo>
                    <a:pt x="61" y="68"/>
                  </a:lnTo>
                  <a:lnTo>
                    <a:pt x="66" y="84"/>
                  </a:lnTo>
                  <a:lnTo>
                    <a:pt x="68" y="92"/>
                  </a:lnTo>
                  <a:lnTo>
                    <a:pt x="68" y="102"/>
                  </a:lnTo>
                  <a:lnTo>
                    <a:pt x="66" y="107"/>
                  </a:lnTo>
                  <a:lnTo>
                    <a:pt x="56" y="110"/>
                  </a:lnTo>
                  <a:lnTo>
                    <a:pt x="40" y="105"/>
                  </a:lnTo>
                  <a:lnTo>
                    <a:pt x="23" y="92"/>
                  </a:lnTo>
                  <a:lnTo>
                    <a:pt x="13" y="76"/>
                  </a:lnTo>
                  <a:lnTo>
                    <a:pt x="8" y="65"/>
                  </a:lnTo>
                  <a:lnTo>
                    <a:pt x="8" y="58"/>
                  </a:lnTo>
                  <a:lnTo>
                    <a:pt x="18" y="63"/>
                  </a:lnTo>
                  <a:lnTo>
                    <a:pt x="30" y="73"/>
                  </a:lnTo>
                  <a:lnTo>
                    <a:pt x="40" y="86"/>
                  </a:lnTo>
                  <a:lnTo>
                    <a:pt x="45" y="102"/>
                  </a:lnTo>
                  <a:lnTo>
                    <a:pt x="45" y="105"/>
                  </a:lnTo>
                  <a:lnTo>
                    <a:pt x="40" y="107"/>
                  </a:lnTo>
                  <a:lnTo>
                    <a:pt x="28" y="107"/>
                  </a:lnTo>
                  <a:lnTo>
                    <a:pt x="13" y="102"/>
                  </a:lnTo>
                  <a:lnTo>
                    <a:pt x="0" y="10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566" name="Freeform 527"/>
            <p:cNvSpPr>
              <a:spLocks/>
            </p:cNvSpPr>
            <p:nvPr/>
          </p:nvSpPr>
          <p:spPr bwMode="auto">
            <a:xfrm>
              <a:off x="3838" y="3009"/>
              <a:ext cx="58" cy="23"/>
            </a:xfrm>
            <a:custGeom>
              <a:avLst/>
              <a:gdLst>
                <a:gd name="T0" fmla="*/ 0 w 58"/>
                <a:gd name="T1" fmla="*/ 18 h 23"/>
                <a:gd name="T2" fmla="*/ 5 w 58"/>
                <a:gd name="T3" fmla="*/ 15 h 23"/>
                <a:gd name="T4" fmla="*/ 15 w 58"/>
                <a:gd name="T5" fmla="*/ 10 h 23"/>
                <a:gd name="T6" fmla="*/ 38 w 58"/>
                <a:gd name="T7" fmla="*/ 0 h 23"/>
                <a:gd name="T8" fmla="*/ 48 w 58"/>
                <a:gd name="T9" fmla="*/ 0 h 23"/>
                <a:gd name="T10" fmla="*/ 56 w 58"/>
                <a:gd name="T11" fmla="*/ 2 h 23"/>
                <a:gd name="T12" fmla="*/ 58 w 58"/>
                <a:gd name="T13" fmla="*/ 8 h 23"/>
                <a:gd name="T14" fmla="*/ 53 w 58"/>
                <a:gd name="T15" fmla="*/ 18 h 23"/>
                <a:gd name="T16" fmla="*/ 43 w 58"/>
                <a:gd name="T17" fmla="*/ 23 h 23"/>
                <a:gd name="T18" fmla="*/ 36 w 58"/>
                <a:gd name="T19" fmla="*/ 23 h 23"/>
                <a:gd name="T20" fmla="*/ 25 w 58"/>
                <a:gd name="T21" fmla="*/ 23 h 23"/>
                <a:gd name="T22" fmla="*/ 15 w 58"/>
                <a:gd name="T23" fmla="*/ 18 h 23"/>
                <a:gd name="T24" fmla="*/ 0 w 58"/>
                <a:gd name="T25" fmla="*/ 18 h 23"/>
                <a:gd name="T26" fmla="*/ 0 w 58"/>
                <a:gd name="T27" fmla="*/ 18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8" h="23">
                  <a:moveTo>
                    <a:pt x="0" y="18"/>
                  </a:moveTo>
                  <a:lnTo>
                    <a:pt x="5" y="15"/>
                  </a:lnTo>
                  <a:lnTo>
                    <a:pt x="15" y="10"/>
                  </a:lnTo>
                  <a:lnTo>
                    <a:pt x="38" y="0"/>
                  </a:lnTo>
                  <a:lnTo>
                    <a:pt x="48" y="0"/>
                  </a:lnTo>
                  <a:lnTo>
                    <a:pt x="56" y="2"/>
                  </a:lnTo>
                  <a:lnTo>
                    <a:pt x="58" y="8"/>
                  </a:lnTo>
                  <a:lnTo>
                    <a:pt x="53" y="18"/>
                  </a:lnTo>
                  <a:lnTo>
                    <a:pt x="43" y="23"/>
                  </a:lnTo>
                  <a:lnTo>
                    <a:pt x="36" y="23"/>
                  </a:lnTo>
                  <a:lnTo>
                    <a:pt x="25" y="23"/>
                  </a:lnTo>
                  <a:lnTo>
                    <a:pt x="15" y="18"/>
                  </a:lnTo>
                  <a:lnTo>
                    <a:pt x="0" y="1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567" name="Freeform 528"/>
            <p:cNvSpPr>
              <a:spLocks/>
            </p:cNvSpPr>
            <p:nvPr/>
          </p:nvSpPr>
          <p:spPr bwMode="auto">
            <a:xfrm>
              <a:off x="3886" y="3067"/>
              <a:ext cx="43" cy="28"/>
            </a:xfrm>
            <a:custGeom>
              <a:avLst/>
              <a:gdLst>
                <a:gd name="T0" fmla="*/ 0 w 43"/>
                <a:gd name="T1" fmla="*/ 7 h 28"/>
                <a:gd name="T2" fmla="*/ 10 w 43"/>
                <a:gd name="T3" fmla="*/ 15 h 28"/>
                <a:gd name="T4" fmla="*/ 20 w 43"/>
                <a:gd name="T5" fmla="*/ 21 h 28"/>
                <a:gd name="T6" fmla="*/ 28 w 43"/>
                <a:gd name="T7" fmla="*/ 28 h 28"/>
                <a:gd name="T8" fmla="*/ 35 w 43"/>
                <a:gd name="T9" fmla="*/ 28 h 28"/>
                <a:gd name="T10" fmla="*/ 43 w 43"/>
                <a:gd name="T11" fmla="*/ 18 h 28"/>
                <a:gd name="T12" fmla="*/ 43 w 43"/>
                <a:gd name="T13" fmla="*/ 10 h 28"/>
                <a:gd name="T14" fmla="*/ 38 w 43"/>
                <a:gd name="T15" fmla="*/ 2 h 28"/>
                <a:gd name="T16" fmla="*/ 30 w 43"/>
                <a:gd name="T17" fmla="*/ 0 h 28"/>
                <a:gd name="T18" fmla="*/ 20 w 43"/>
                <a:gd name="T19" fmla="*/ 0 h 28"/>
                <a:gd name="T20" fmla="*/ 0 w 43"/>
                <a:gd name="T21" fmla="*/ 7 h 28"/>
                <a:gd name="T22" fmla="*/ 0 w 43"/>
                <a:gd name="T23" fmla="*/ 7 h 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 h="28">
                  <a:moveTo>
                    <a:pt x="0" y="7"/>
                  </a:moveTo>
                  <a:lnTo>
                    <a:pt x="10" y="15"/>
                  </a:lnTo>
                  <a:lnTo>
                    <a:pt x="20" y="21"/>
                  </a:lnTo>
                  <a:lnTo>
                    <a:pt x="28" y="28"/>
                  </a:lnTo>
                  <a:lnTo>
                    <a:pt x="35" y="28"/>
                  </a:lnTo>
                  <a:lnTo>
                    <a:pt x="43" y="18"/>
                  </a:lnTo>
                  <a:lnTo>
                    <a:pt x="43" y="10"/>
                  </a:lnTo>
                  <a:lnTo>
                    <a:pt x="38" y="2"/>
                  </a:lnTo>
                  <a:lnTo>
                    <a:pt x="30" y="0"/>
                  </a:lnTo>
                  <a:lnTo>
                    <a:pt x="20" y="0"/>
                  </a:lnTo>
                  <a:lnTo>
                    <a:pt x="0"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568" name="Freeform 529"/>
            <p:cNvSpPr>
              <a:spLocks/>
            </p:cNvSpPr>
            <p:nvPr/>
          </p:nvSpPr>
          <p:spPr bwMode="auto">
            <a:xfrm>
              <a:off x="3599" y="3053"/>
              <a:ext cx="73" cy="87"/>
            </a:xfrm>
            <a:custGeom>
              <a:avLst/>
              <a:gdLst>
                <a:gd name="T0" fmla="*/ 0 w 73"/>
                <a:gd name="T1" fmla="*/ 87 h 87"/>
                <a:gd name="T2" fmla="*/ 7 w 73"/>
                <a:gd name="T3" fmla="*/ 69 h 87"/>
                <a:gd name="T4" fmla="*/ 17 w 73"/>
                <a:gd name="T5" fmla="*/ 48 h 87"/>
                <a:gd name="T6" fmla="*/ 22 w 73"/>
                <a:gd name="T7" fmla="*/ 27 h 87"/>
                <a:gd name="T8" fmla="*/ 20 w 73"/>
                <a:gd name="T9" fmla="*/ 16 h 87"/>
                <a:gd name="T10" fmla="*/ 17 w 73"/>
                <a:gd name="T11" fmla="*/ 8 h 87"/>
                <a:gd name="T12" fmla="*/ 10 w 73"/>
                <a:gd name="T13" fmla="*/ 0 h 87"/>
                <a:gd name="T14" fmla="*/ 7 w 73"/>
                <a:gd name="T15" fmla="*/ 0 h 87"/>
                <a:gd name="T16" fmla="*/ 2 w 73"/>
                <a:gd name="T17" fmla="*/ 0 h 87"/>
                <a:gd name="T18" fmla="*/ 2 w 73"/>
                <a:gd name="T19" fmla="*/ 6 h 87"/>
                <a:gd name="T20" fmla="*/ 2 w 73"/>
                <a:gd name="T21" fmla="*/ 14 h 87"/>
                <a:gd name="T22" fmla="*/ 12 w 73"/>
                <a:gd name="T23" fmla="*/ 24 h 87"/>
                <a:gd name="T24" fmla="*/ 25 w 73"/>
                <a:gd name="T25" fmla="*/ 32 h 87"/>
                <a:gd name="T26" fmla="*/ 45 w 73"/>
                <a:gd name="T27" fmla="*/ 40 h 87"/>
                <a:gd name="T28" fmla="*/ 73 w 73"/>
                <a:gd name="T29" fmla="*/ 37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3" h="87">
                  <a:moveTo>
                    <a:pt x="0" y="87"/>
                  </a:moveTo>
                  <a:lnTo>
                    <a:pt x="7" y="69"/>
                  </a:lnTo>
                  <a:lnTo>
                    <a:pt x="17" y="48"/>
                  </a:lnTo>
                  <a:lnTo>
                    <a:pt x="22" y="27"/>
                  </a:lnTo>
                  <a:lnTo>
                    <a:pt x="20" y="16"/>
                  </a:lnTo>
                  <a:lnTo>
                    <a:pt x="17" y="8"/>
                  </a:lnTo>
                  <a:lnTo>
                    <a:pt x="10" y="0"/>
                  </a:lnTo>
                  <a:lnTo>
                    <a:pt x="7" y="0"/>
                  </a:lnTo>
                  <a:lnTo>
                    <a:pt x="2" y="0"/>
                  </a:lnTo>
                  <a:lnTo>
                    <a:pt x="2" y="6"/>
                  </a:lnTo>
                  <a:lnTo>
                    <a:pt x="2" y="14"/>
                  </a:lnTo>
                  <a:lnTo>
                    <a:pt x="12" y="24"/>
                  </a:lnTo>
                  <a:lnTo>
                    <a:pt x="25" y="32"/>
                  </a:lnTo>
                  <a:lnTo>
                    <a:pt x="45" y="40"/>
                  </a:lnTo>
                  <a:lnTo>
                    <a:pt x="73" y="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569" name="Freeform 530"/>
            <p:cNvSpPr>
              <a:spLocks/>
            </p:cNvSpPr>
            <p:nvPr/>
          </p:nvSpPr>
          <p:spPr bwMode="auto">
            <a:xfrm>
              <a:off x="3568" y="3198"/>
              <a:ext cx="43" cy="42"/>
            </a:xfrm>
            <a:custGeom>
              <a:avLst/>
              <a:gdLst>
                <a:gd name="T0" fmla="*/ 33 w 43"/>
                <a:gd name="T1" fmla="*/ 11 h 42"/>
                <a:gd name="T2" fmla="*/ 26 w 43"/>
                <a:gd name="T3" fmla="*/ 5 h 42"/>
                <a:gd name="T4" fmla="*/ 18 w 43"/>
                <a:gd name="T5" fmla="*/ 0 h 42"/>
                <a:gd name="T6" fmla="*/ 6 w 43"/>
                <a:gd name="T7" fmla="*/ 3 h 42"/>
                <a:gd name="T8" fmla="*/ 3 w 43"/>
                <a:gd name="T9" fmla="*/ 5 h 42"/>
                <a:gd name="T10" fmla="*/ 0 w 43"/>
                <a:gd name="T11" fmla="*/ 11 h 42"/>
                <a:gd name="T12" fmla="*/ 3 w 43"/>
                <a:gd name="T13" fmla="*/ 21 h 42"/>
                <a:gd name="T14" fmla="*/ 11 w 43"/>
                <a:gd name="T15" fmla="*/ 29 h 42"/>
                <a:gd name="T16" fmla="*/ 16 w 43"/>
                <a:gd name="T17" fmla="*/ 37 h 42"/>
                <a:gd name="T18" fmla="*/ 23 w 43"/>
                <a:gd name="T19" fmla="*/ 39 h 42"/>
                <a:gd name="T20" fmla="*/ 33 w 43"/>
                <a:gd name="T21" fmla="*/ 42 h 42"/>
                <a:gd name="T22" fmla="*/ 41 w 43"/>
                <a:gd name="T23" fmla="*/ 39 h 42"/>
                <a:gd name="T24" fmla="*/ 43 w 43"/>
                <a:gd name="T25" fmla="*/ 37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3" h="42">
                  <a:moveTo>
                    <a:pt x="33" y="11"/>
                  </a:moveTo>
                  <a:lnTo>
                    <a:pt x="26" y="5"/>
                  </a:lnTo>
                  <a:lnTo>
                    <a:pt x="18" y="0"/>
                  </a:lnTo>
                  <a:lnTo>
                    <a:pt x="6" y="3"/>
                  </a:lnTo>
                  <a:lnTo>
                    <a:pt x="3" y="5"/>
                  </a:lnTo>
                  <a:lnTo>
                    <a:pt x="0" y="11"/>
                  </a:lnTo>
                  <a:lnTo>
                    <a:pt x="3" y="21"/>
                  </a:lnTo>
                  <a:lnTo>
                    <a:pt x="11" y="29"/>
                  </a:lnTo>
                  <a:lnTo>
                    <a:pt x="16" y="37"/>
                  </a:lnTo>
                  <a:lnTo>
                    <a:pt x="23" y="39"/>
                  </a:lnTo>
                  <a:lnTo>
                    <a:pt x="33" y="42"/>
                  </a:lnTo>
                  <a:lnTo>
                    <a:pt x="41" y="39"/>
                  </a:lnTo>
                  <a:lnTo>
                    <a:pt x="43" y="37"/>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570" name="Freeform 531"/>
            <p:cNvSpPr>
              <a:spLocks/>
            </p:cNvSpPr>
            <p:nvPr/>
          </p:nvSpPr>
          <p:spPr bwMode="auto">
            <a:xfrm>
              <a:off x="3619" y="3143"/>
              <a:ext cx="15" cy="42"/>
            </a:xfrm>
            <a:custGeom>
              <a:avLst/>
              <a:gdLst>
                <a:gd name="T0" fmla="*/ 0 w 15"/>
                <a:gd name="T1" fmla="*/ 0 h 42"/>
                <a:gd name="T2" fmla="*/ 2 w 15"/>
                <a:gd name="T3" fmla="*/ 13 h 42"/>
                <a:gd name="T4" fmla="*/ 7 w 15"/>
                <a:gd name="T5" fmla="*/ 29 h 42"/>
                <a:gd name="T6" fmla="*/ 13 w 15"/>
                <a:gd name="T7" fmla="*/ 39 h 42"/>
                <a:gd name="T8" fmla="*/ 15 w 15"/>
                <a:gd name="T9" fmla="*/ 42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42">
                  <a:moveTo>
                    <a:pt x="0" y="0"/>
                  </a:moveTo>
                  <a:lnTo>
                    <a:pt x="2" y="13"/>
                  </a:lnTo>
                  <a:lnTo>
                    <a:pt x="7" y="29"/>
                  </a:lnTo>
                  <a:lnTo>
                    <a:pt x="13" y="39"/>
                  </a:lnTo>
                  <a:lnTo>
                    <a:pt x="15" y="42"/>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571" name="Line 532"/>
            <p:cNvSpPr>
              <a:spLocks noChangeShapeType="1"/>
            </p:cNvSpPr>
            <p:nvPr/>
          </p:nvSpPr>
          <p:spPr bwMode="auto">
            <a:xfrm>
              <a:off x="3677" y="3111"/>
              <a:ext cx="13" cy="34"/>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5572" name="Freeform 533"/>
            <p:cNvSpPr>
              <a:spLocks/>
            </p:cNvSpPr>
            <p:nvPr/>
          </p:nvSpPr>
          <p:spPr bwMode="auto">
            <a:xfrm>
              <a:off x="3730" y="3130"/>
              <a:ext cx="18" cy="13"/>
            </a:xfrm>
            <a:custGeom>
              <a:avLst/>
              <a:gdLst>
                <a:gd name="T0" fmla="*/ 0 w 18"/>
                <a:gd name="T1" fmla="*/ 13 h 13"/>
                <a:gd name="T2" fmla="*/ 2 w 18"/>
                <a:gd name="T3" fmla="*/ 10 h 13"/>
                <a:gd name="T4" fmla="*/ 10 w 18"/>
                <a:gd name="T5" fmla="*/ 8 h 13"/>
                <a:gd name="T6" fmla="*/ 15 w 18"/>
                <a:gd name="T7" fmla="*/ 2 h 13"/>
                <a:gd name="T8" fmla="*/ 18 w 18"/>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3">
                  <a:moveTo>
                    <a:pt x="0" y="13"/>
                  </a:moveTo>
                  <a:lnTo>
                    <a:pt x="2" y="10"/>
                  </a:lnTo>
                  <a:lnTo>
                    <a:pt x="10" y="8"/>
                  </a:lnTo>
                  <a:lnTo>
                    <a:pt x="15" y="2"/>
                  </a:lnTo>
                  <a:lnTo>
                    <a:pt x="1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573" name="Freeform 534"/>
            <p:cNvSpPr>
              <a:spLocks/>
            </p:cNvSpPr>
            <p:nvPr/>
          </p:nvSpPr>
          <p:spPr bwMode="auto">
            <a:xfrm>
              <a:off x="3745" y="3143"/>
              <a:ext cx="13" cy="8"/>
            </a:xfrm>
            <a:custGeom>
              <a:avLst/>
              <a:gdLst>
                <a:gd name="T0" fmla="*/ 0 w 13"/>
                <a:gd name="T1" fmla="*/ 8 h 8"/>
                <a:gd name="T2" fmla="*/ 0 w 13"/>
                <a:gd name="T3" fmla="*/ 5 h 8"/>
                <a:gd name="T4" fmla="*/ 5 w 13"/>
                <a:gd name="T5" fmla="*/ 2 h 8"/>
                <a:gd name="T6" fmla="*/ 10 w 13"/>
                <a:gd name="T7" fmla="*/ 2 h 8"/>
                <a:gd name="T8" fmla="*/ 13 w 13"/>
                <a:gd name="T9" fmla="*/ 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8">
                  <a:moveTo>
                    <a:pt x="0" y="8"/>
                  </a:moveTo>
                  <a:lnTo>
                    <a:pt x="0" y="5"/>
                  </a:lnTo>
                  <a:lnTo>
                    <a:pt x="5" y="2"/>
                  </a:lnTo>
                  <a:lnTo>
                    <a:pt x="10" y="2"/>
                  </a:lnTo>
                  <a:lnTo>
                    <a:pt x="1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574" name="Freeform 535"/>
            <p:cNvSpPr>
              <a:spLocks/>
            </p:cNvSpPr>
            <p:nvPr/>
          </p:nvSpPr>
          <p:spPr bwMode="auto">
            <a:xfrm>
              <a:off x="3639" y="3153"/>
              <a:ext cx="68" cy="95"/>
            </a:xfrm>
            <a:custGeom>
              <a:avLst/>
              <a:gdLst>
                <a:gd name="T0" fmla="*/ 8 w 68"/>
                <a:gd name="T1" fmla="*/ 8 h 95"/>
                <a:gd name="T2" fmla="*/ 0 w 68"/>
                <a:gd name="T3" fmla="*/ 27 h 95"/>
                <a:gd name="T4" fmla="*/ 0 w 68"/>
                <a:gd name="T5" fmla="*/ 42 h 95"/>
                <a:gd name="T6" fmla="*/ 0 w 68"/>
                <a:gd name="T7" fmla="*/ 56 h 95"/>
                <a:gd name="T8" fmla="*/ 8 w 68"/>
                <a:gd name="T9" fmla="*/ 71 h 95"/>
                <a:gd name="T10" fmla="*/ 15 w 68"/>
                <a:gd name="T11" fmla="*/ 82 h 95"/>
                <a:gd name="T12" fmla="*/ 28 w 68"/>
                <a:gd name="T13" fmla="*/ 90 h 95"/>
                <a:gd name="T14" fmla="*/ 43 w 68"/>
                <a:gd name="T15" fmla="*/ 95 h 95"/>
                <a:gd name="T16" fmla="*/ 53 w 68"/>
                <a:gd name="T17" fmla="*/ 92 h 95"/>
                <a:gd name="T18" fmla="*/ 63 w 68"/>
                <a:gd name="T19" fmla="*/ 90 h 95"/>
                <a:gd name="T20" fmla="*/ 68 w 68"/>
                <a:gd name="T21" fmla="*/ 84 h 95"/>
                <a:gd name="T22" fmla="*/ 68 w 68"/>
                <a:gd name="T23" fmla="*/ 82 h 95"/>
                <a:gd name="T24" fmla="*/ 66 w 68"/>
                <a:gd name="T25" fmla="*/ 77 h 95"/>
                <a:gd name="T26" fmla="*/ 63 w 68"/>
                <a:gd name="T27" fmla="*/ 71 h 95"/>
                <a:gd name="T28" fmla="*/ 61 w 68"/>
                <a:gd name="T29" fmla="*/ 71 h 95"/>
                <a:gd name="T30" fmla="*/ 43 w 68"/>
                <a:gd name="T31" fmla="*/ 79 h 95"/>
                <a:gd name="T32" fmla="*/ 30 w 68"/>
                <a:gd name="T33" fmla="*/ 79 h 95"/>
                <a:gd name="T34" fmla="*/ 20 w 68"/>
                <a:gd name="T35" fmla="*/ 74 h 95"/>
                <a:gd name="T36" fmla="*/ 15 w 68"/>
                <a:gd name="T37" fmla="*/ 66 h 95"/>
                <a:gd name="T38" fmla="*/ 13 w 68"/>
                <a:gd name="T39" fmla="*/ 53 h 95"/>
                <a:gd name="T40" fmla="*/ 13 w 68"/>
                <a:gd name="T41" fmla="*/ 37 h 95"/>
                <a:gd name="T42" fmla="*/ 15 w 68"/>
                <a:gd name="T43" fmla="*/ 27 h 95"/>
                <a:gd name="T44" fmla="*/ 23 w 68"/>
                <a:gd name="T45" fmla="*/ 16 h 95"/>
                <a:gd name="T46" fmla="*/ 23 w 68"/>
                <a:gd name="T47" fmla="*/ 11 h 95"/>
                <a:gd name="T48" fmla="*/ 23 w 68"/>
                <a:gd name="T49" fmla="*/ 8 h 95"/>
                <a:gd name="T50" fmla="*/ 18 w 68"/>
                <a:gd name="T51" fmla="*/ 3 h 95"/>
                <a:gd name="T52" fmla="*/ 15 w 68"/>
                <a:gd name="T53" fmla="*/ 0 h 95"/>
                <a:gd name="T54" fmla="*/ 10 w 68"/>
                <a:gd name="T55" fmla="*/ 3 h 95"/>
                <a:gd name="T56" fmla="*/ 8 w 68"/>
                <a:gd name="T57" fmla="*/ 8 h 95"/>
                <a:gd name="T58" fmla="*/ 8 w 68"/>
                <a:gd name="T59" fmla="*/ 8 h 9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8" h="95">
                  <a:moveTo>
                    <a:pt x="8" y="8"/>
                  </a:moveTo>
                  <a:lnTo>
                    <a:pt x="0" y="27"/>
                  </a:lnTo>
                  <a:lnTo>
                    <a:pt x="0" y="42"/>
                  </a:lnTo>
                  <a:lnTo>
                    <a:pt x="0" y="56"/>
                  </a:lnTo>
                  <a:lnTo>
                    <a:pt x="8" y="71"/>
                  </a:lnTo>
                  <a:lnTo>
                    <a:pt x="15" y="82"/>
                  </a:lnTo>
                  <a:lnTo>
                    <a:pt x="28" y="90"/>
                  </a:lnTo>
                  <a:lnTo>
                    <a:pt x="43" y="95"/>
                  </a:lnTo>
                  <a:lnTo>
                    <a:pt x="53" y="92"/>
                  </a:lnTo>
                  <a:lnTo>
                    <a:pt x="63" y="90"/>
                  </a:lnTo>
                  <a:lnTo>
                    <a:pt x="68" y="84"/>
                  </a:lnTo>
                  <a:lnTo>
                    <a:pt x="68" y="82"/>
                  </a:lnTo>
                  <a:lnTo>
                    <a:pt x="66" y="77"/>
                  </a:lnTo>
                  <a:lnTo>
                    <a:pt x="63" y="71"/>
                  </a:lnTo>
                  <a:lnTo>
                    <a:pt x="61" y="71"/>
                  </a:lnTo>
                  <a:lnTo>
                    <a:pt x="43" y="79"/>
                  </a:lnTo>
                  <a:lnTo>
                    <a:pt x="30" y="79"/>
                  </a:lnTo>
                  <a:lnTo>
                    <a:pt x="20" y="74"/>
                  </a:lnTo>
                  <a:lnTo>
                    <a:pt x="15" y="66"/>
                  </a:lnTo>
                  <a:lnTo>
                    <a:pt x="13" y="53"/>
                  </a:lnTo>
                  <a:lnTo>
                    <a:pt x="13" y="37"/>
                  </a:lnTo>
                  <a:lnTo>
                    <a:pt x="15" y="27"/>
                  </a:lnTo>
                  <a:lnTo>
                    <a:pt x="23" y="16"/>
                  </a:lnTo>
                  <a:lnTo>
                    <a:pt x="23" y="11"/>
                  </a:lnTo>
                  <a:lnTo>
                    <a:pt x="23" y="8"/>
                  </a:lnTo>
                  <a:lnTo>
                    <a:pt x="18" y="3"/>
                  </a:lnTo>
                  <a:lnTo>
                    <a:pt x="15" y="0"/>
                  </a:lnTo>
                  <a:lnTo>
                    <a:pt x="10" y="3"/>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75" name="Freeform 536"/>
            <p:cNvSpPr>
              <a:spLocks/>
            </p:cNvSpPr>
            <p:nvPr/>
          </p:nvSpPr>
          <p:spPr bwMode="auto">
            <a:xfrm>
              <a:off x="3664" y="3306"/>
              <a:ext cx="116" cy="16"/>
            </a:xfrm>
            <a:custGeom>
              <a:avLst/>
              <a:gdLst>
                <a:gd name="T0" fmla="*/ 116 w 116"/>
                <a:gd name="T1" fmla="*/ 16 h 16"/>
                <a:gd name="T2" fmla="*/ 106 w 116"/>
                <a:gd name="T3" fmla="*/ 10 h 16"/>
                <a:gd name="T4" fmla="*/ 94 w 116"/>
                <a:gd name="T5" fmla="*/ 5 h 16"/>
                <a:gd name="T6" fmla="*/ 61 w 116"/>
                <a:gd name="T7" fmla="*/ 0 h 16"/>
                <a:gd name="T8" fmla="*/ 28 w 116"/>
                <a:gd name="T9" fmla="*/ 0 h 16"/>
                <a:gd name="T10" fmla="*/ 13 w 116"/>
                <a:gd name="T11" fmla="*/ 2 h 16"/>
                <a:gd name="T12" fmla="*/ 0 w 116"/>
                <a:gd name="T13" fmla="*/ 8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16">
                  <a:moveTo>
                    <a:pt x="116" y="16"/>
                  </a:moveTo>
                  <a:lnTo>
                    <a:pt x="106" y="10"/>
                  </a:lnTo>
                  <a:lnTo>
                    <a:pt x="94" y="5"/>
                  </a:lnTo>
                  <a:lnTo>
                    <a:pt x="61" y="0"/>
                  </a:lnTo>
                  <a:lnTo>
                    <a:pt x="28" y="0"/>
                  </a:lnTo>
                  <a:lnTo>
                    <a:pt x="13" y="2"/>
                  </a:lnTo>
                  <a:lnTo>
                    <a:pt x="0" y="8"/>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576" name="Freeform 537"/>
            <p:cNvSpPr>
              <a:spLocks/>
            </p:cNvSpPr>
            <p:nvPr/>
          </p:nvSpPr>
          <p:spPr bwMode="auto">
            <a:xfrm>
              <a:off x="3707" y="3214"/>
              <a:ext cx="68" cy="31"/>
            </a:xfrm>
            <a:custGeom>
              <a:avLst/>
              <a:gdLst>
                <a:gd name="T0" fmla="*/ 8 w 68"/>
                <a:gd name="T1" fmla="*/ 0 h 31"/>
                <a:gd name="T2" fmla="*/ 3 w 68"/>
                <a:gd name="T3" fmla="*/ 5 h 31"/>
                <a:gd name="T4" fmla="*/ 0 w 68"/>
                <a:gd name="T5" fmla="*/ 10 h 31"/>
                <a:gd name="T6" fmla="*/ 3 w 68"/>
                <a:gd name="T7" fmla="*/ 16 h 31"/>
                <a:gd name="T8" fmla="*/ 8 w 68"/>
                <a:gd name="T9" fmla="*/ 16 h 31"/>
                <a:gd name="T10" fmla="*/ 20 w 68"/>
                <a:gd name="T11" fmla="*/ 16 h 31"/>
                <a:gd name="T12" fmla="*/ 38 w 68"/>
                <a:gd name="T13" fmla="*/ 18 h 31"/>
                <a:gd name="T14" fmla="*/ 51 w 68"/>
                <a:gd name="T15" fmla="*/ 21 h 31"/>
                <a:gd name="T16" fmla="*/ 58 w 68"/>
                <a:gd name="T17" fmla="*/ 29 h 31"/>
                <a:gd name="T18" fmla="*/ 61 w 68"/>
                <a:gd name="T19" fmla="*/ 31 h 31"/>
                <a:gd name="T20" fmla="*/ 66 w 68"/>
                <a:gd name="T21" fmla="*/ 31 h 31"/>
                <a:gd name="T22" fmla="*/ 68 w 68"/>
                <a:gd name="T23" fmla="*/ 26 h 31"/>
                <a:gd name="T24" fmla="*/ 66 w 68"/>
                <a:gd name="T25" fmla="*/ 21 h 31"/>
                <a:gd name="T26" fmla="*/ 51 w 68"/>
                <a:gd name="T27" fmla="*/ 10 h 31"/>
                <a:gd name="T28" fmla="*/ 33 w 68"/>
                <a:gd name="T29" fmla="*/ 2 h 31"/>
                <a:gd name="T30" fmla="*/ 18 w 68"/>
                <a:gd name="T31" fmla="*/ 0 h 31"/>
                <a:gd name="T32" fmla="*/ 10 w 68"/>
                <a:gd name="T33" fmla="*/ 0 h 31"/>
                <a:gd name="T34" fmla="*/ 8 w 68"/>
                <a:gd name="T35" fmla="*/ 0 h 31"/>
                <a:gd name="T36" fmla="*/ 8 w 68"/>
                <a:gd name="T37" fmla="*/ 0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8" h="31">
                  <a:moveTo>
                    <a:pt x="8" y="0"/>
                  </a:moveTo>
                  <a:lnTo>
                    <a:pt x="3" y="5"/>
                  </a:lnTo>
                  <a:lnTo>
                    <a:pt x="0" y="10"/>
                  </a:lnTo>
                  <a:lnTo>
                    <a:pt x="3" y="16"/>
                  </a:lnTo>
                  <a:lnTo>
                    <a:pt x="8" y="16"/>
                  </a:lnTo>
                  <a:lnTo>
                    <a:pt x="20" y="16"/>
                  </a:lnTo>
                  <a:lnTo>
                    <a:pt x="38" y="18"/>
                  </a:lnTo>
                  <a:lnTo>
                    <a:pt x="51" y="21"/>
                  </a:lnTo>
                  <a:lnTo>
                    <a:pt x="58" y="29"/>
                  </a:lnTo>
                  <a:lnTo>
                    <a:pt x="61" y="31"/>
                  </a:lnTo>
                  <a:lnTo>
                    <a:pt x="66" y="31"/>
                  </a:lnTo>
                  <a:lnTo>
                    <a:pt x="68" y="26"/>
                  </a:lnTo>
                  <a:lnTo>
                    <a:pt x="66" y="21"/>
                  </a:lnTo>
                  <a:lnTo>
                    <a:pt x="51" y="10"/>
                  </a:lnTo>
                  <a:lnTo>
                    <a:pt x="33" y="2"/>
                  </a:lnTo>
                  <a:lnTo>
                    <a:pt x="18" y="0"/>
                  </a:lnTo>
                  <a:lnTo>
                    <a:pt x="10"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77" name="Freeform 538"/>
            <p:cNvSpPr>
              <a:spLocks/>
            </p:cNvSpPr>
            <p:nvPr/>
          </p:nvSpPr>
          <p:spPr bwMode="auto">
            <a:xfrm>
              <a:off x="3826" y="3303"/>
              <a:ext cx="53" cy="155"/>
            </a:xfrm>
            <a:custGeom>
              <a:avLst/>
              <a:gdLst>
                <a:gd name="T0" fmla="*/ 27 w 53"/>
                <a:gd name="T1" fmla="*/ 0 h 155"/>
                <a:gd name="T2" fmla="*/ 35 w 53"/>
                <a:gd name="T3" fmla="*/ 8 h 155"/>
                <a:gd name="T4" fmla="*/ 43 w 53"/>
                <a:gd name="T5" fmla="*/ 21 h 155"/>
                <a:gd name="T6" fmla="*/ 50 w 53"/>
                <a:gd name="T7" fmla="*/ 34 h 155"/>
                <a:gd name="T8" fmla="*/ 53 w 53"/>
                <a:gd name="T9" fmla="*/ 50 h 155"/>
                <a:gd name="T10" fmla="*/ 40 w 53"/>
                <a:gd name="T11" fmla="*/ 55 h 155"/>
                <a:gd name="T12" fmla="*/ 30 w 53"/>
                <a:gd name="T13" fmla="*/ 58 h 155"/>
                <a:gd name="T14" fmla="*/ 17 w 53"/>
                <a:gd name="T15" fmla="*/ 63 h 155"/>
                <a:gd name="T16" fmla="*/ 17 w 53"/>
                <a:gd name="T17" fmla="*/ 69 h 155"/>
                <a:gd name="T18" fmla="*/ 20 w 53"/>
                <a:gd name="T19" fmla="*/ 71 h 155"/>
                <a:gd name="T20" fmla="*/ 32 w 53"/>
                <a:gd name="T21" fmla="*/ 76 h 155"/>
                <a:gd name="T22" fmla="*/ 43 w 53"/>
                <a:gd name="T23" fmla="*/ 82 h 155"/>
                <a:gd name="T24" fmla="*/ 45 w 53"/>
                <a:gd name="T25" fmla="*/ 87 h 155"/>
                <a:gd name="T26" fmla="*/ 43 w 53"/>
                <a:gd name="T27" fmla="*/ 97 h 155"/>
                <a:gd name="T28" fmla="*/ 37 w 53"/>
                <a:gd name="T29" fmla="*/ 103 h 155"/>
                <a:gd name="T30" fmla="*/ 27 w 53"/>
                <a:gd name="T31" fmla="*/ 113 h 155"/>
                <a:gd name="T32" fmla="*/ 15 w 53"/>
                <a:gd name="T33" fmla="*/ 129 h 155"/>
                <a:gd name="T34" fmla="*/ 5 w 53"/>
                <a:gd name="T35" fmla="*/ 145 h 155"/>
                <a:gd name="T36" fmla="*/ 0 w 53"/>
                <a:gd name="T37" fmla="*/ 155 h 155"/>
                <a:gd name="T38" fmla="*/ 27 w 53"/>
                <a:gd name="T39" fmla="*/ 0 h 15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3" h="155">
                  <a:moveTo>
                    <a:pt x="27" y="0"/>
                  </a:moveTo>
                  <a:lnTo>
                    <a:pt x="35" y="8"/>
                  </a:lnTo>
                  <a:lnTo>
                    <a:pt x="43" y="21"/>
                  </a:lnTo>
                  <a:lnTo>
                    <a:pt x="50" y="34"/>
                  </a:lnTo>
                  <a:lnTo>
                    <a:pt x="53" y="50"/>
                  </a:lnTo>
                  <a:lnTo>
                    <a:pt x="40" y="55"/>
                  </a:lnTo>
                  <a:lnTo>
                    <a:pt x="30" y="58"/>
                  </a:lnTo>
                  <a:lnTo>
                    <a:pt x="17" y="63"/>
                  </a:lnTo>
                  <a:lnTo>
                    <a:pt x="17" y="69"/>
                  </a:lnTo>
                  <a:lnTo>
                    <a:pt x="20" y="71"/>
                  </a:lnTo>
                  <a:lnTo>
                    <a:pt x="32" y="76"/>
                  </a:lnTo>
                  <a:lnTo>
                    <a:pt x="43" y="82"/>
                  </a:lnTo>
                  <a:lnTo>
                    <a:pt x="45" y="87"/>
                  </a:lnTo>
                  <a:lnTo>
                    <a:pt x="43" y="97"/>
                  </a:lnTo>
                  <a:lnTo>
                    <a:pt x="37" y="103"/>
                  </a:lnTo>
                  <a:lnTo>
                    <a:pt x="27" y="113"/>
                  </a:lnTo>
                  <a:lnTo>
                    <a:pt x="15" y="129"/>
                  </a:lnTo>
                  <a:lnTo>
                    <a:pt x="5" y="145"/>
                  </a:lnTo>
                  <a:lnTo>
                    <a:pt x="0" y="155"/>
                  </a:lnTo>
                  <a:lnTo>
                    <a:pt x="27" y="0"/>
                  </a:lnTo>
                  <a:close/>
                </a:path>
              </a:pathLst>
            </a:custGeom>
            <a:solidFill>
              <a:srgbClr val="886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78" name="Freeform 539"/>
            <p:cNvSpPr>
              <a:spLocks/>
            </p:cNvSpPr>
            <p:nvPr/>
          </p:nvSpPr>
          <p:spPr bwMode="auto">
            <a:xfrm>
              <a:off x="3826" y="3303"/>
              <a:ext cx="53" cy="155"/>
            </a:xfrm>
            <a:custGeom>
              <a:avLst/>
              <a:gdLst>
                <a:gd name="T0" fmla="*/ 27 w 53"/>
                <a:gd name="T1" fmla="*/ 0 h 155"/>
                <a:gd name="T2" fmla="*/ 35 w 53"/>
                <a:gd name="T3" fmla="*/ 8 h 155"/>
                <a:gd name="T4" fmla="*/ 43 w 53"/>
                <a:gd name="T5" fmla="*/ 21 h 155"/>
                <a:gd name="T6" fmla="*/ 50 w 53"/>
                <a:gd name="T7" fmla="*/ 34 h 155"/>
                <a:gd name="T8" fmla="*/ 53 w 53"/>
                <a:gd name="T9" fmla="*/ 50 h 155"/>
                <a:gd name="T10" fmla="*/ 40 w 53"/>
                <a:gd name="T11" fmla="*/ 55 h 155"/>
                <a:gd name="T12" fmla="*/ 30 w 53"/>
                <a:gd name="T13" fmla="*/ 58 h 155"/>
                <a:gd name="T14" fmla="*/ 17 w 53"/>
                <a:gd name="T15" fmla="*/ 63 h 155"/>
                <a:gd name="T16" fmla="*/ 17 w 53"/>
                <a:gd name="T17" fmla="*/ 69 h 155"/>
                <a:gd name="T18" fmla="*/ 20 w 53"/>
                <a:gd name="T19" fmla="*/ 71 h 155"/>
                <a:gd name="T20" fmla="*/ 32 w 53"/>
                <a:gd name="T21" fmla="*/ 76 h 155"/>
                <a:gd name="T22" fmla="*/ 43 w 53"/>
                <a:gd name="T23" fmla="*/ 82 h 155"/>
                <a:gd name="T24" fmla="*/ 45 w 53"/>
                <a:gd name="T25" fmla="*/ 87 h 155"/>
                <a:gd name="T26" fmla="*/ 43 w 53"/>
                <a:gd name="T27" fmla="*/ 97 h 155"/>
                <a:gd name="T28" fmla="*/ 37 w 53"/>
                <a:gd name="T29" fmla="*/ 103 h 155"/>
                <a:gd name="T30" fmla="*/ 27 w 53"/>
                <a:gd name="T31" fmla="*/ 113 h 155"/>
                <a:gd name="T32" fmla="*/ 15 w 53"/>
                <a:gd name="T33" fmla="*/ 129 h 155"/>
                <a:gd name="T34" fmla="*/ 5 w 53"/>
                <a:gd name="T35" fmla="*/ 145 h 155"/>
                <a:gd name="T36" fmla="*/ 0 w 53"/>
                <a:gd name="T37" fmla="*/ 155 h 1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3" h="155">
                  <a:moveTo>
                    <a:pt x="27" y="0"/>
                  </a:moveTo>
                  <a:lnTo>
                    <a:pt x="35" y="8"/>
                  </a:lnTo>
                  <a:lnTo>
                    <a:pt x="43" y="21"/>
                  </a:lnTo>
                  <a:lnTo>
                    <a:pt x="50" y="34"/>
                  </a:lnTo>
                  <a:lnTo>
                    <a:pt x="53" y="50"/>
                  </a:lnTo>
                  <a:lnTo>
                    <a:pt x="40" y="55"/>
                  </a:lnTo>
                  <a:lnTo>
                    <a:pt x="30" y="58"/>
                  </a:lnTo>
                  <a:lnTo>
                    <a:pt x="17" y="63"/>
                  </a:lnTo>
                  <a:lnTo>
                    <a:pt x="17" y="69"/>
                  </a:lnTo>
                  <a:lnTo>
                    <a:pt x="20" y="71"/>
                  </a:lnTo>
                  <a:lnTo>
                    <a:pt x="32" y="76"/>
                  </a:lnTo>
                  <a:lnTo>
                    <a:pt x="43" y="82"/>
                  </a:lnTo>
                  <a:lnTo>
                    <a:pt x="45" y="87"/>
                  </a:lnTo>
                  <a:lnTo>
                    <a:pt x="43" y="97"/>
                  </a:lnTo>
                  <a:lnTo>
                    <a:pt x="37" y="103"/>
                  </a:lnTo>
                  <a:lnTo>
                    <a:pt x="27" y="113"/>
                  </a:lnTo>
                  <a:lnTo>
                    <a:pt x="15" y="129"/>
                  </a:lnTo>
                  <a:lnTo>
                    <a:pt x="5" y="145"/>
                  </a:lnTo>
                  <a:lnTo>
                    <a:pt x="0" y="155"/>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579" name="Freeform 540"/>
            <p:cNvSpPr>
              <a:spLocks/>
            </p:cNvSpPr>
            <p:nvPr/>
          </p:nvSpPr>
          <p:spPr bwMode="auto">
            <a:xfrm>
              <a:off x="3934" y="3408"/>
              <a:ext cx="66" cy="50"/>
            </a:xfrm>
            <a:custGeom>
              <a:avLst/>
              <a:gdLst>
                <a:gd name="T0" fmla="*/ 0 w 66"/>
                <a:gd name="T1" fmla="*/ 11 h 50"/>
                <a:gd name="T2" fmla="*/ 5 w 66"/>
                <a:gd name="T3" fmla="*/ 8 h 50"/>
                <a:gd name="T4" fmla="*/ 13 w 66"/>
                <a:gd name="T5" fmla="*/ 3 h 50"/>
                <a:gd name="T6" fmla="*/ 23 w 66"/>
                <a:gd name="T7" fmla="*/ 0 h 50"/>
                <a:gd name="T8" fmla="*/ 35 w 66"/>
                <a:gd name="T9" fmla="*/ 3 h 50"/>
                <a:gd name="T10" fmla="*/ 38 w 66"/>
                <a:gd name="T11" fmla="*/ 6 h 50"/>
                <a:gd name="T12" fmla="*/ 38 w 66"/>
                <a:gd name="T13" fmla="*/ 11 h 50"/>
                <a:gd name="T14" fmla="*/ 30 w 66"/>
                <a:gd name="T15" fmla="*/ 27 h 50"/>
                <a:gd name="T16" fmla="*/ 20 w 66"/>
                <a:gd name="T17" fmla="*/ 37 h 50"/>
                <a:gd name="T18" fmla="*/ 18 w 66"/>
                <a:gd name="T19" fmla="*/ 40 h 50"/>
                <a:gd name="T20" fmla="*/ 15 w 66"/>
                <a:gd name="T21" fmla="*/ 42 h 50"/>
                <a:gd name="T22" fmla="*/ 33 w 66"/>
                <a:gd name="T23" fmla="*/ 45 h 50"/>
                <a:gd name="T24" fmla="*/ 43 w 66"/>
                <a:gd name="T25" fmla="*/ 48 h 50"/>
                <a:gd name="T26" fmla="*/ 53 w 66"/>
                <a:gd name="T27" fmla="*/ 48 h 50"/>
                <a:gd name="T28" fmla="*/ 58 w 66"/>
                <a:gd name="T29" fmla="*/ 50 h 50"/>
                <a:gd name="T30" fmla="*/ 63 w 66"/>
                <a:gd name="T31" fmla="*/ 50 h 50"/>
                <a:gd name="T32" fmla="*/ 66 w 66"/>
                <a:gd name="T33" fmla="*/ 50 h 50"/>
                <a:gd name="T34" fmla="*/ 0 w 66"/>
                <a:gd name="T35" fmla="*/ 11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6" h="50">
                  <a:moveTo>
                    <a:pt x="0" y="11"/>
                  </a:moveTo>
                  <a:lnTo>
                    <a:pt x="5" y="8"/>
                  </a:lnTo>
                  <a:lnTo>
                    <a:pt x="13" y="3"/>
                  </a:lnTo>
                  <a:lnTo>
                    <a:pt x="23" y="0"/>
                  </a:lnTo>
                  <a:lnTo>
                    <a:pt x="35" y="3"/>
                  </a:lnTo>
                  <a:lnTo>
                    <a:pt x="38" y="6"/>
                  </a:lnTo>
                  <a:lnTo>
                    <a:pt x="38" y="11"/>
                  </a:lnTo>
                  <a:lnTo>
                    <a:pt x="30" y="27"/>
                  </a:lnTo>
                  <a:lnTo>
                    <a:pt x="20" y="37"/>
                  </a:lnTo>
                  <a:lnTo>
                    <a:pt x="18" y="40"/>
                  </a:lnTo>
                  <a:lnTo>
                    <a:pt x="15" y="42"/>
                  </a:lnTo>
                  <a:lnTo>
                    <a:pt x="33" y="45"/>
                  </a:lnTo>
                  <a:lnTo>
                    <a:pt x="43" y="48"/>
                  </a:lnTo>
                  <a:lnTo>
                    <a:pt x="53" y="48"/>
                  </a:lnTo>
                  <a:lnTo>
                    <a:pt x="58" y="50"/>
                  </a:lnTo>
                  <a:lnTo>
                    <a:pt x="63" y="50"/>
                  </a:lnTo>
                  <a:lnTo>
                    <a:pt x="66" y="50"/>
                  </a:lnTo>
                  <a:lnTo>
                    <a:pt x="0" y="11"/>
                  </a:lnTo>
                  <a:close/>
                </a:path>
              </a:pathLst>
            </a:custGeom>
            <a:solidFill>
              <a:srgbClr val="886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80" name="Freeform 541"/>
            <p:cNvSpPr>
              <a:spLocks/>
            </p:cNvSpPr>
            <p:nvPr/>
          </p:nvSpPr>
          <p:spPr bwMode="auto">
            <a:xfrm>
              <a:off x="3934" y="3408"/>
              <a:ext cx="66" cy="50"/>
            </a:xfrm>
            <a:custGeom>
              <a:avLst/>
              <a:gdLst>
                <a:gd name="T0" fmla="*/ 0 w 66"/>
                <a:gd name="T1" fmla="*/ 11 h 50"/>
                <a:gd name="T2" fmla="*/ 5 w 66"/>
                <a:gd name="T3" fmla="*/ 8 h 50"/>
                <a:gd name="T4" fmla="*/ 13 w 66"/>
                <a:gd name="T5" fmla="*/ 3 h 50"/>
                <a:gd name="T6" fmla="*/ 23 w 66"/>
                <a:gd name="T7" fmla="*/ 0 h 50"/>
                <a:gd name="T8" fmla="*/ 35 w 66"/>
                <a:gd name="T9" fmla="*/ 3 h 50"/>
                <a:gd name="T10" fmla="*/ 38 w 66"/>
                <a:gd name="T11" fmla="*/ 6 h 50"/>
                <a:gd name="T12" fmla="*/ 38 w 66"/>
                <a:gd name="T13" fmla="*/ 11 h 50"/>
                <a:gd name="T14" fmla="*/ 30 w 66"/>
                <a:gd name="T15" fmla="*/ 27 h 50"/>
                <a:gd name="T16" fmla="*/ 20 w 66"/>
                <a:gd name="T17" fmla="*/ 37 h 50"/>
                <a:gd name="T18" fmla="*/ 18 w 66"/>
                <a:gd name="T19" fmla="*/ 40 h 50"/>
                <a:gd name="T20" fmla="*/ 15 w 66"/>
                <a:gd name="T21" fmla="*/ 42 h 50"/>
                <a:gd name="T22" fmla="*/ 33 w 66"/>
                <a:gd name="T23" fmla="*/ 45 h 50"/>
                <a:gd name="T24" fmla="*/ 43 w 66"/>
                <a:gd name="T25" fmla="*/ 48 h 50"/>
                <a:gd name="T26" fmla="*/ 53 w 66"/>
                <a:gd name="T27" fmla="*/ 48 h 50"/>
                <a:gd name="T28" fmla="*/ 58 w 66"/>
                <a:gd name="T29" fmla="*/ 50 h 50"/>
                <a:gd name="T30" fmla="*/ 63 w 66"/>
                <a:gd name="T31" fmla="*/ 50 h 50"/>
                <a:gd name="T32" fmla="*/ 66 w 66"/>
                <a:gd name="T33" fmla="*/ 5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50">
                  <a:moveTo>
                    <a:pt x="0" y="11"/>
                  </a:moveTo>
                  <a:lnTo>
                    <a:pt x="5" y="8"/>
                  </a:lnTo>
                  <a:lnTo>
                    <a:pt x="13" y="3"/>
                  </a:lnTo>
                  <a:lnTo>
                    <a:pt x="23" y="0"/>
                  </a:lnTo>
                  <a:lnTo>
                    <a:pt x="35" y="3"/>
                  </a:lnTo>
                  <a:lnTo>
                    <a:pt x="38" y="6"/>
                  </a:lnTo>
                  <a:lnTo>
                    <a:pt x="38" y="11"/>
                  </a:lnTo>
                  <a:lnTo>
                    <a:pt x="30" y="27"/>
                  </a:lnTo>
                  <a:lnTo>
                    <a:pt x="20" y="37"/>
                  </a:lnTo>
                  <a:lnTo>
                    <a:pt x="18" y="40"/>
                  </a:lnTo>
                  <a:lnTo>
                    <a:pt x="15" y="42"/>
                  </a:lnTo>
                  <a:lnTo>
                    <a:pt x="33" y="45"/>
                  </a:lnTo>
                  <a:lnTo>
                    <a:pt x="43" y="48"/>
                  </a:lnTo>
                  <a:lnTo>
                    <a:pt x="53" y="48"/>
                  </a:lnTo>
                  <a:lnTo>
                    <a:pt x="58" y="50"/>
                  </a:lnTo>
                  <a:lnTo>
                    <a:pt x="63" y="50"/>
                  </a:lnTo>
                  <a:lnTo>
                    <a:pt x="66" y="5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581" name="Freeform 542"/>
            <p:cNvSpPr>
              <a:spLocks/>
            </p:cNvSpPr>
            <p:nvPr/>
          </p:nvSpPr>
          <p:spPr bwMode="auto">
            <a:xfrm>
              <a:off x="3614" y="3487"/>
              <a:ext cx="234" cy="63"/>
            </a:xfrm>
            <a:custGeom>
              <a:avLst/>
              <a:gdLst>
                <a:gd name="T0" fmla="*/ 234 w 234"/>
                <a:gd name="T1" fmla="*/ 63 h 63"/>
                <a:gd name="T2" fmla="*/ 204 w 234"/>
                <a:gd name="T3" fmla="*/ 50 h 63"/>
                <a:gd name="T4" fmla="*/ 169 w 234"/>
                <a:gd name="T5" fmla="*/ 37 h 63"/>
                <a:gd name="T6" fmla="*/ 131 w 234"/>
                <a:gd name="T7" fmla="*/ 27 h 63"/>
                <a:gd name="T8" fmla="*/ 93 w 234"/>
                <a:gd name="T9" fmla="*/ 16 h 63"/>
                <a:gd name="T10" fmla="*/ 55 w 234"/>
                <a:gd name="T11" fmla="*/ 8 h 63"/>
                <a:gd name="T12" fmla="*/ 28 w 234"/>
                <a:gd name="T13" fmla="*/ 3 h 63"/>
                <a:gd name="T14" fmla="*/ 18 w 234"/>
                <a:gd name="T15" fmla="*/ 3 h 63"/>
                <a:gd name="T16" fmla="*/ 7 w 234"/>
                <a:gd name="T17" fmla="*/ 0 h 63"/>
                <a:gd name="T18" fmla="*/ 2 w 234"/>
                <a:gd name="T19" fmla="*/ 0 h 63"/>
                <a:gd name="T20" fmla="*/ 0 w 234"/>
                <a:gd name="T21" fmla="*/ 0 h 63"/>
                <a:gd name="T22" fmla="*/ 234 w 234"/>
                <a:gd name="T23" fmla="*/ 63 h 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4" h="63">
                  <a:moveTo>
                    <a:pt x="234" y="63"/>
                  </a:moveTo>
                  <a:lnTo>
                    <a:pt x="204" y="50"/>
                  </a:lnTo>
                  <a:lnTo>
                    <a:pt x="169" y="37"/>
                  </a:lnTo>
                  <a:lnTo>
                    <a:pt x="131" y="27"/>
                  </a:lnTo>
                  <a:lnTo>
                    <a:pt x="93" y="16"/>
                  </a:lnTo>
                  <a:lnTo>
                    <a:pt x="55" y="8"/>
                  </a:lnTo>
                  <a:lnTo>
                    <a:pt x="28" y="3"/>
                  </a:lnTo>
                  <a:lnTo>
                    <a:pt x="18" y="3"/>
                  </a:lnTo>
                  <a:lnTo>
                    <a:pt x="7" y="0"/>
                  </a:lnTo>
                  <a:lnTo>
                    <a:pt x="2" y="0"/>
                  </a:lnTo>
                  <a:lnTo>
                    <a:pt x="0" y="0"/>
                  </a:lnTo>
                  <a:lnTo>
                    <a:pt x="234" y="63"/>
                  </a:lnTo>
                  <a:close/>
                </a:path>
              </a:pathLst>
            </a:custGeom>
            <a:solidFill>
              <a:srgbClr val="886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82" name="Freeform 543"/>
            <p:cNvSpPr>
              <a:spLocks/>
            </p:cNvSpPr>
            <p:nvPr/>
          </p:nvSpPr>
          <p:spPr bwMode="auto">
            <a:xfrm>
              <a:off x="3614" y="3487"/>
              <a:ext cx="234" cy="63"/>
            </a:xfrm>
            <a:custGeom>
              <a:avLst/>
              <a:gdLst>
                <a:gd name="T0" fmla="*/ 234 w 234"/>
                <a:gd name="T1" fmla="*/ 63 h 63"/>
                <a:gd name="T2" fmla="*/ 204 w 234"/>
                <a:gd name="T3" fmla="*/ 50 h 63"/>
                <a:gd name="T4" fmla="*/ 169 w 234"/>
                <a:gd name="T5" fmla="*/ 37 h 63"/>
                <a:gd name="T6" fmla="*/ 131 w 234"/>
                <a:gd name="T7" fmla="*/ 27 h 63"/>
                <a:gd name="T8" fmla="*/ 93 w 234"/>
                <a:gd name="T9" fmla="*/ 16 h 63"/>
                <a:gd name="T10" fmla="*/ 55 w 234"/>
                <a:gd name="T11" fmla="*/ 8 h 63"/>
                <a:gd name="T12" fmla="*/ 28 w 234"/>
                <a:gd name="T13" fmla="*/ 3 h 63"/>
                <a:gd name="T14" fmla="*/ 18 w 234"/>
                <a:gd name="T15" fmla="*/ 3 h 63"/>
                <a:gd name="T16" fmla="*/ 7 w 234"/>
                <a:gd name="T17" fmla="*/ 0 h 63"/>
                <a:gd name="T18" fmla="*/ 2 w 234"/>
                <a:gd name="T19" fmla="*/ 0 h 63"/>
                <a:gd name="T20" fmla="*/ 0 w 234"/>
                <a:gd name="T21" fmla="*/ 0 h 6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4" h="63">
                  <a:moveTo>
                    <a:pt x="234" y="63"/>
                  </a:moveTo>
                  <a:lnTo>
                    <a:pt x="204" y="50"/>
                  </a:lnTo>
                  <a:lnTo>
                    <a:pt x="169" y="37"/>
                  </a:lnTo>
                  <a:lnTo>
                    <a:pt x="131" y="27"/>
                  </a:lnTo>
                  <a:lnTo>
                    <a:pt x="93" y="16"/>
                  </a:lnTo>
                  <a:lnTo>
                    <a:pt x="55" y="8"/>
                  </a:lnTo>
                  <a:lnTo>
                    <a:pt x="28" y="3"/>
                  </a:lnTo>
                  <a:lnTo>
                    <a:pt x="18" y="3"/>
                  </a:lnTo>
                  <a:lnTo>
                    <a:pt x="7" y="0"/>
                  </a:lnTo>
                  <a:lnTo>
                    <a:pt x="2" y="0"/>
                  </a:lnTo>
                  <a:lnTo>
                    <a:pt x="0"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583" name="Freeform 544"/>
            <p:cNvSpPr>
              <a:spLocks/>
            </p:cNvSpPr>
            <p:nvPr/>
          </p:nvSpPr>
          <p:spPr bwMode="auto">
            <a:xfrm>
              <a:off x="3712" y="3437"/>
              <a:ext cx="194" cy="66"/>
            </a:xfrm>
            <a:custGeom>
              <a:avLst/>
              <a:gdLst>
                <a:gd name="T0" fmla="*/ 0 w 194"/>
                <a:gd name="T1" fmla="*/ 66 h 66"/>
                <a:gd name="T2" fmla="*/ 8 w 194"/>
                <a:gd name="T3" fmla="*/ 61 h 66"/>
                <a:gd name="T4" fmla="*/ 28 w 194"/>
                <a:gd name="T5" fmla="*/ 50 h 66"/>
                <a:gd name="T6" fmla="*/ 53 w 194"/>
                <a:gd name="T7" fmla="*/ 42 h 66"/>
                <a:gd name="T8" fmla="*/ 83 w 194"/>
                <a:gd name="T9" fmla="*/ 29 h 66"/>
                <a:gd name="T10" fmla="*/ 114 w 194"/>
                <a:gd name="T11" fmla="*/ 19 h 66"/>
                <a:gd name="T12" fmla="*/ 144 w 194"/>
                <a:gd name="T13" fmla="*/ 11 h 66"/>
                <a:gd name="T14" fmla="*/ 172 w 194"/>
                <a:gd name="T15" fmla="*/ 3 h 66"/>
                <a:gd name="T16" fmla="*/ 194 w 194"/>
                <a:gd name="T17" fmla="*/ 0 h 66"/>
                <a:gd name="T18" fmla="*/ 0 w 194"/>
                <a:gd name="T19" fmla="*/ 66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66">
                  <a:moveTo>
                    <a:pt x="0" y="66"/>
                  </a:moveTo>
                  <a:lnTo>
                    <a:pt x="8" y="61"/>
                  </a:lnTo>
                  <a:lnTo>
                    <a:pt x="28" y="50"/>
                  </a:lnTo>
                  <a:lnTo>
                    <a:pt x="53" y="42"/>
                  </a:lnTo>
                  <a:lnTo>
                    <a:pt x="83" y="29"/>
                  </a:lnTo>
                  <a:lnTo>
                    <a:pt x="114" y="19"/>
                  </a:lnTo>
                  <a:lnTo>
                    <a:pt x="144" y="11"/>
                  </a:lnTo>
                  <a:lnTo>
                    <a:pt x="172" y="3"/>
                  </a:lnTo>
                  <a:lnTo>
                    <a:pt x="194" y="0"/>
                  </a:lnTo>
                  <a:lnTo>
                    <a:pt x="0" y="66"/>
                  </a:lnTo>
                  <a:close/>
                </a:path>
              </a:pathLst>
            </a:custGeom>
            <a:solidFill>
              <a:srgbClr val="886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84" name="Freeform 545"/>
            <p:cNvSpPr>
              <a:spLocks/>
            </p:cNvSpPr>
            <p:nvPr/>
          </p:nvSpPr>
          <p:spPr bwMode="auto">
            <a:xfrm>
              <a:off x="3712" y="3437"/>
              <a:ext cx="194" cy="66"/>
            </a:xfrm>
            <a:custGeom>
              <a:avLst/>
              <a:gdLst>
                <a:gd name="T0" fmla="*/ 0 w 194"/>
                <a:gd name="T1" fmla="*/ 66 h 66"/>
                <a:gd name="T2" fmla="*/ 8 w 194"/>
                <a:gd name="T3" fmla="*/ 61 h 66"/>
                <a:gd name="T4" fmla="*/ 28 w 194"/>
                <a:gd name="T5" fmla="*/ 50 h 66"/>
                <a:gd name="T6" fmla="*/ 53 w 194"/>
                <a:gd name="T7" fmla="*/ 42 h 66"/>
                <a:gd name="T8" fmla="*/ 83 w 194"/>
                <a:gd name="T9" fmla="*/ 29 h 66"/>
                <a:gd name="T10" fmla="*/ 114 w 194"/>
                <a:gd name="T11" fmla="*/ 19 h 66"/>
                <a:gd name="T12" fmla="*/ 144 w 194"/>
                <a:gd name="T13" fmla="*/ 11 h 66"/>
                <a:gd name="T14" fmla="*/ 172 w 194"/>
                <a:gd name="T15" fmla="*/ 3 h 66"/>
                <a:gd name="T16" fmla="*/ 194 w 194"/>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4" h="66">
                  <a:moveTo>
                    <a:pt x="0" y="66"/>
                  </a:moveTo>
                  <a:lnTo>
                    <a:pt x="8" y="61"/>
                  </a:lnTo>
                  <a:lnTo>
                    <a:pt x="28" y="50"/>
                  </a:lnTo>
                  <a:lnTo>
                    <a:pt x="53" y="42"/>
                  </a:lnTo>
                  <a:lnTo>
                    <a:pt x="83" y="29"/>
                  </a:lnTo>
                  <a:lnTo>
                    <a:pt x="114" y="19"/>
                  </a:lnTo>
                  <a:lnTo>
                    <a:pt x="144" y="11"/>
                  </a:lnTo>
                  <a:lnTo>
                    <a:pt x="172" y="3"/>
                  </a:lnTo>
                  <a:lnTo>
                    <a:pt x="194"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585" name="Freeform 546"/>
            <p:cNvSpPr>
              <a:spLocks/>
            </p:cNvSpPr>
            <p:nvPr/>
          </p:nvSpPr>
          <p:spPr bwMode="auto">
            <a:xfrm>
              <a:off x="3639" y="3361"/>
              <a:ext cx="68" cy="24"/>
            </a:xfrm>
            <a:custGeom>
              <a:avLst/>
              <a:gdLst>
                <a:gd name="T0" fmla="*/ 8 w 68"/>
                <a:gd name="T1" fmla="*/ 0 h 24"/>
                <a:gd name="T2" fmla="*/ 3 w 68"/>
                <a:gd name="T3" fmla="*/ 8 h 24"/>
                <a:gd name="T4" fmla="*/ 0 w 68"/>
                <a:gd name="T5" fmla="*/ 13 h 24"/>
                <a:gd name="T6" fmla="*/ 3 w 68"/>
                <a:gd name="T7" fmla="*/ 21 h 24"/>
                <a:gd name="T8" fmla="*/ 8 w 68"/>
                <a:gd name="T9" fmla="*/ 24 h 24"/>
                <a:gd name="T10" fmla="*/ 13 w 68"/>
                <a:gd name="T11" fmla="*/ 24 h 24"/>
                <a:gd name="T12" fmla="*/ 20 w 68"/>
                <a:gd name="T13" fmla="*/ 21 h 24"/>
                <a:gd name="T14" fmla="*/ 43 w 68"/>
                <a:gd name="T15" fmla="*/ 18 h 24"/>
                <a:gd name="T16" fmla="*/ 61 w 68"/>
                <a:gd name="T17" fmla="*/ 16 h 24"/>
                <a:gd name="T18" fmla="*/ 68 w 68"/>
                <a:gd name="T19" fmla="*/ 16 h 24"/>
                <a:gd name="T20" fmla="*/ 68 w 68"/>
                <a:gd name="T21" fmla="*/ 1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8" h="24">
                  <a:moveTo>
                    <a:pt x="8" y="0"/>
                  </a:moveTo>
                  <a:lnTo>
                    <a:pt x="3" y="8"/>
                  </a:lnTo>
                  <a:lnTo>
                    <a:pt x="0" y="13"/>
                  </a:lnTo>
                  <a:lnTo>
                    <a:pt x="3" y="21"/>
                  </a:lnTo>
                  <a:lnTo>
                    <a:pt x="8" y="24"/>
                  </a:lnTo>
                  <a:lnTo>
                    <a:pt x="13" y="24"/>
                  </a:lnTo>
                  <a:lnTo>
                    <a:pt x="20" y="21"/>
                  </a:lnTo>
                  <a:lnTo>
                    <a:pt x="43" y="18"/>
                  </a:lnTo>
                  <a:lnTo>
                    <a:pt x="61" y="16"/>
                  </a:lnTo>
                  <a:lnTo>
                    <a:pt x="68" y="16"/>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586" name="Freeform 547"/>
            <p:cNvSpPr>
              <a:spLocks/>
            </p:cNvSpPr>
            <p:nvPr/>
          </p:nvSpPr>
          <p:spPr bwMode="auto">
            <a:xfrm>
              <a:off x="3647" y="3382"/>
              <a:ext cx="40" cy="100"/>
            </a:xfrm>
            <a:custGeom>
              <a:avLst/>
              <a:gdLst>
                <a:gd name="T0" fmla="*/ 40 w 40"/>
                <a:gd name="T1" fmla="*/ 0 h 100"/>
                <a:gd name="T2" fmla="*/ 32 w 40"/>
                <a:gd name="T3" fmla="*/ 8 h 100"/>
                <a:gd name="T4" fmla="*/ 20 w 40"/>
                <a:gd name="T5" fmla="*/ 16 h 100"/>
                <a:gd name="T6" fmla="*/ 7 w 40"/>
                <a:gd name="T7" fmla="*/ 26 h 100"/>
                <a:gd name="T8" fmla="*/ 0 w 40"/>
                <a:gd name="T9" fmla="*/ 29 h 100"/>
                <a:gd name="T10" fmla="*/ 0 w 40"/>
                <a:gd name="T11" fmla="*/ 32 h 100"/>
                <a:gd name="T12" fmla="*/ 2 w 40"/>
                <a:gd name="T13" fmla="*/ 40 h 100"/>
                <a:gd name="T14" fmla="*/ 10 w 40"/>
                <a:gd name="T15" fmla="*/ 61 h 100"/>
                <a:gd name="T16" fmla="*/ 22 w 40"/>
                <a:gd name="T17" fmla="*/ 84 h 100"/>
                <a:gd name="T18" fmla="*/ 30 w 40"/>
                <a:gd name="T19" fmla="*/ 92 h 100"/>
                <a:gd name="T20" fmla="*/ 40 w 40"/>
                <a:gd name="T21" fmla="*/ 100 h 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00">
                  <a:moveTo>
                    <a:pt x="40" y="0"/>
                  </a:moveTo>
                  <a:lnTo>
                    <a:pt x="32" y="8"/>
                  </a:lnTo>
                  <a:lnTo>
                    <a:pt x="20" y="16"/>
                  </a:lnTo>
                  <a:lnTo>
                    <a:pt x="7" y="26"/>
                  </a:lnTo>
                  <a:lnTo>
                    <a:pt x="0" y="29"/>
                  </a:lnTo>
                  <a:lnTo>
                    <a:pt x="0" y="32"/>
                  </a:lnTo>
                  <a:lnTo>
                    <a:pt x="2" y="40"/>
                  </a:lnTo>
                  <a:lnTo>
                    <a:pt x="10" y="61"/>
                  </a:lnTo>
                  <a:lnTo>
                    <a:pt x="22" y="84"/>
                  </a:lnTo>
                  <a:lnTo>
                    <a:pt x="30" y="92"/>
                  </a:lnTo>
                  <a:lnTo>
                    <a:pt x="40" y="10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587" name="Freeform 548"/>
            <p:cNvSpPr>
              <a:spLocks/>
            </p:cNvSpPr>
            <p:nvPr/>
          </p:nvSpPr>
          <p:spPr bwMode="auto">
            <a:xfrm>
              <a:off x="3795" y="3532"/>
              <a:ext cx="53" cy="60"/>
            </a:xfrm>
            <a:custGeom>
              <a:avLst/>
              <a:gdLst>
                <a:gd name="T0" fmla="*/ 16 w 53"/>
                <a:gd name="T1" fmla="*/ 0 h 60"/>
                <a:gd name="T2" fmla="*/ 10 w 53"/>
                <a:gd name="T3" fmla="*/ 13 h 60"/>
                <a:gd name="T4" fmla="*/ 5 w 53"/>
                <a:gd name="T5" fmla="*/ 32 h 60"/>
                <a:gd name="T6" fmla="*/ 3 w 53"/>
                <a:gd name="T7" fmla="*/ 50 h 60"/>
                <a:gd name="T8" fmla="*/ 0 w 53"/>
                <a:gd name="T9" fmla="*/ 60 h 60"/>
                <a:gd name="T10" fmla="*/ 3 w 53"/>
                <a:gd name="T11" fmla="*/ 60 h 60"/>
                <a:gd name="T12" fmla="*/ 5 w 53"/>
                <a:gd name="T13" fmla="*/ 58 h 60"/>
                <a:gd name="T14" fmla="*/ 23 w 53"/>
                <a:gd name="T15" fmla="*/ 47 h 60"/>
                <a:gd name="T16" fmla="*/ 38 w 53"/>
                <a:gd name="T17" fmla="*/ 32 h 60"/>
                <a:gd name="T18" fmla="*/ 53 w 53"/>
                <a:gd name="T19" fmla="*/ 18 h 60"/>
                <a:gd name="T20" fmla="*/ 16 w 53"/>
                <a:gd name="T21" fmla="*/ 0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3" h="60">
                  <a:moveTo>
                    <a:pt x="16" y="0"/>
                  </a:moveTo>
                  <a:lnTo>
                    <a:pt x="10" y="13"/>
                  </a:lnTo>
                  <a:lnTo>
                    <a:pt x="5" y="32"/>
                  </a:lnTo>
                  <a:lnTo>
                    <a:pt x="3" y="50"/>
                  </a:lnTo>
                  <a:lnTo>
                    <a:pt x="0" y="60"/>
                  </a:lnTo>
                  <a:lnTo>
                    <a:pt x="3" y="60"/>
                  </a:lnTo>
                  <a:lnTo>
                    <a:pt x="5" y="58"/>
                  </a:lnTo>
                  <a:lnTo>
                    <a:pt x="23" y="47"/>
                  </a:lnTo>
                  <a:lnTo>
                    <a:pt x="38" y="32"/>
                  </a:lnTo>
                  <a:lnTo>
                    <a:pt x="53" y="18"/>
                  </a:lnTo>
                  <a:lnTo>
                    <a:pt x="16" y="0"/>
                  </a:lnTo>
                  <a:close/>
                </a:path>
              </a:pathLst>
            </a:custGeom>
            <a:solidFill>
              <a:srgbClr val="FEDFB3"/>
            </a:solidFill>
            <a:ln w="20638">
              <a:solidFill>
                <a:srgbClr val="000000"/>
              </a:solidFill>
              <a:prstDash val="solid"/>
              <a:round/>
              <a:headEnd/>
              <a:tailEnd/>
            </a:ln>
          </p:spPr>
          <p:txBody>
            <a:bodyPr/>
            <a:lstStyle/>
            <a:p>
              <a:endParaRPr lang="ja-JP" altLang="en-US"/>
            </a:p>
          </p:txBody>
        </p:sp>
        <p:sp>
          <p:nvSpPr>
            <p:cNvPr id="15588" name="Freeform 549"/>
            <p:cNvSpPr>
              <a:spLocks/>
            </p:cNvSpPr>
            <p:nvPr/>
          </p:nvSpPr>
          <p:spPr bwMode="auto">
            <a:xfrm>
              <a:off x="3760" y="3527"/>
              <a:ext cx="51" cy="84"/>
            </a:xfrm>
            <a:custGeom>
              <a:avLst/>
              <a:gdLst>
                <a:gd name="T0" fmla="*/ 30 w 51"/>
                <a:gd name="T1" fmla="*/ 0 h 84"/>
                <a:gd name="T2" fmla="*/ 28 w 51"/>
                <a:gd name="T3" fmla="*/ 2 h 84"/>
                <a:gd name="T4" fmla="*/ 23 w 51"/>
                <a:gd name="T5" fmla="*/ 10 h 84"/>
                <a:gd name="T6" fmla="*/ 13 w 51"/>
                <a:gd name="T7" fmla="*/ 29 h 84"/>
                <a:gd name="T8" fmla="*/ 3 w 51"/>
                <a:gd name="T9" fmla="*/ 58 h 84"/>
                <a:gd name="T10" fmla="*/ 0 w 51"/>
                <a:gd name="T11" fmla="*/ 71 h 84"/>
                <a:gd name="T12" fmla="*/ 3 w 51"/>
                <a:gd name="T13" fmla="*/ 84 h 84"/>
                <a:gd name="T14" fmla="*/ 13 w 51"/>
                <a:gd name="T15" fmla="*/ 79 h 84"/>
                <a:gd name="T16" fmla="*/ 23 w 51"/>
                <a:gd name="T17" fmla="*/ 73 h 84"/>
                <a:gd name="T18" fmla="*/ 33 w 51"/>
                <a:gd name="T19" fmla="*/ 68 h 84"/>
                <a:gd name="T20" fmla="*/ 35 w 51"/>
                <a:gd name="T21" fmla="*/ 65 h 84"/>
                <a:gd name="T22" fmla="*/ 38 w 51"/>
                <a:gd name="T23" fmla="*/ 55 h 84"/>
                <a:gd name="T24" fmla="*/ 40 w 51"/>
                <a:gd name="T25" fmla="*/ 37 h 84"/>
                <a:gd name="T26" fmla="*/ 45 w 51"/>
                <a:gd name="T27" fmla="*/ 18 h 84"/>
                <a:gd name="T28" fmla="*/ 51 w 51"/>
                <a:gd name="T29" fmla="*/ 5 h 84"/>
                <a:gd name="T30" fmla="*/ 30 w 51"/>
                <a:gd name="T31" fmla="*/ 0 h 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1" h="84">
                  <a:moveTo>
                    <a:pt x="30" y="0"/>
                  </a:moveTo>
                  <a:lnTo>
                    <a:pt x="28" y="2"/>
                  </a:lnTo>
                  <a:lnTo>
                    <a:pt x="23" y="10"/>
                  </a:lnTo>
                  <a:lnTo>
                    <a:pt x="13" y="29"/>
                  </a:lnTo>
                  <a:lnTo>
                    <a:pt x="3" y="58"/>
                  </a:lnTo>
                  <a:lnTo>
                    <a:pt x="0" y="71"/>
                  </a:lnTo>
                  <a:lnTo>
                    <a:pt x="3" y="84"/>
                  </a:lnTo>
                  <a:lnTo>
                    <a:pt x="13" y="79"/>
                  </a:lnTo>
                  <a:lnTo>
                    <a:pt x="23" y="73"/>
                  </a:lnTo>
                  <a:lnTo>
                    <a:pt x="33" y="68"/>
                  </a:lnTo>
                  <a:lnTo>
                    <a:pt x="35" y="65"/>
                  </a:lnTo>
                  <a:lnTo>
                    <a:pt x="38" y="55"/>
                  </a:lnTo>
                  <a:lnTo>
                    <a:pt x="40" y="37"/>
                  </a:lnTo>
                  <a:lnTo>
                    <a:pt x="45" y="18"/>
                  </a:lnTo>
                  <a:lnTo>
                    <a:pt x="51" y="5"/>
                  </a:lnTo>
                  <a:lnTo>
                    <a:pt x="30" y="0"/>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589" name="Line 550"/>
            <p:cNvSpPr>
              <a:spLocks noChangeShapeType="1"/>
            </p:cNvSpPr>
            <p:nvPr/>
          </p:nvSpPr>
          <p:spPr bwMode="auto">
            <a:xfrm>
              <a:off x="3775" y="3595"/>
              <a:ext cx="1" cy="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90" name="Line 551"/>
            <p:cNvSpPr>
              <a:spLocks noChangeShapeType="1"/>
            </p:cNvSpPr>
            <p:nvPr/>
          </p:nvSpPr>
          <p:spPr bwMode="auto">
            <a:xfrm>
              <a:off x="3775" y="3595"/>
              <a:ext cx="1" cy="1"/>
            </a:xfrm>
            <a:prstGeom prst="line">
              <a:avLst/>
            </a:prstGeom>
            <a:noFill/>
            <a:ln w="206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5591" name="Freeform 552"/>
            <p:cNvSpPr>
              <a:spLocks/>
            </p:cNvSpPr>
            <p:nvPr/>
          </p:nvSpPr>
          <p:spPr bwMode="auto">
            <a:xfrm>
              <a:off x="3707" y="3474"/>
              <a:ext cx="66" cy="47"/>
            </a:xfrm>
            <a:custGeom>
              <a:avLst/>
              <a:gdLst>
                <a:gd name="T0" fmla="*/ 66 w 66"/>
                <a:gd name="T1" fmla="*/ 0 h 47"/>
                <a:gd name="T2" fmla="*/ 66 w 66"/>
                <a:gd name="T3" fmla="*/ 11 h 47"/>
                <a:gd name="T4" fmla="*/ 63 w 66"/>
                <a:gd name="T5" fmla="*/ 24 h 47"/>
                <a:gd name="T6" fmla="*/ 63 w 66"/>
                <a:gd name="T7" fmla="*/ 37 h 47"/>
                <a:gd name="T8" fmla="*/ 66 w 66"/>
                <a:gd name="T9" fmla="*/ 47 h 47"/>
                <a:gd name="T10" fmla="*/ 46 w 66"/>
                <a:gd name="T11" fmla="*/ 40 h 47"/>
                <a:gd name="T12" fmla="*/ 28 w 66"/>
                <a:gd name="T13" fmla="*/ 37 h 47"/>
                <a:gd name="T14" fmla="*/ 15 w 66"/>
                <a:gd name="T15" fmla="*/ 34 h 47"/>
                <a:gd name="T16" fmla="*/ 8 w 66"/>
                <a:gd name="T17" fmla="*/ 32 h 47"/>
                <a:gd name="T18" fmla="*/ 3 w 66"/>
                <a:gd name="T19" fmla="*/ 29 h 47"/>
                <a:gd name="T20" fmla="*/ 0 w 66"/>
                <a:gd name="T21" fmla="*/ 29 h 47"/>
                <a:gd name="T22" fmla="*/ 0 w 66"/>
                <a:gd name="T23" fmla="*/ 29 h 47"/>
                <a:gd name="T24" fmla="*/ 66 w 66"/>
                <a:gd name="T25" fmla="*/ 0 h 4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47">
                  <a:moveTo>
                    <a:pt x="66" y="0"/>
                  </a:moveTo>
                  <a:lnTo>
                    <a:pt x="66" y="11"/>
                  </a:lnTo>
                  <a:lnTo>
                    <a:pt x="63" y="24"/>
                  </a:lnTo>
                  <a:lnTo>
                    <a:pt x="63" y="37"/>
                  </a:lnTo>
                  <a:lnTo>
                    <a:pt x="66" y="47"/>
                  </a:lnTo>
                  <a:lnTo>
                    <a:pt x="46" y="40"/>
                  </a:lnTo>
                  <a:lnTo>
                    <a:pt x="28" y="37"/>
                  </a:lnTo>
                  <a:lnTo>
                    <a:pt x="15" y="34"/>
                  </a:lnTo>
                  <a:lnTo>
                    <a:pt x="8" y="32"/>
                  </a:lnTo>
                  <a:lnTo>
                    <a:pt x="3" y="29"/>
                  </a:lnTo>
                  <a:lnTo>
                    <a:pt x="0" y="29"/>
                  </a:lnTo>
                  <a:lnTo>
                    <a:pt x="66" y="0"/>
                  </a:lnTo>
                  <a:close/>
                </a:path>
              </a:pathLst>
            </a:custGeom>
            <a:solidFill>
              <a:srgbClr val="FEDFB3"/>
            </a:solidFill>
            <a:ln w="20638">
              <a:solidFill>
                <a:srgbClr val="000000"/>
              </a:solidFill>
              <a:prstDash val="solid"/>
              <a:round/>
              <a:headEnd/>
              <a:tailEnd/>
            </a:ln>
          </p:spPr>
          <p:txBody>
            <a:bodyPr/>
            <a:lstStyle/>
            <a:p>
              <a:endParaRPr lang="ja-JP" altLang="en-US"/>
            </a:p>
          </p:txBody>
        </p:sp>
        <p:sp>
          <p:nvSpPr>
            <p:cNvPr id="15592" name="Freeform 553"/>
            <p:cNvSpPr>
              <a:spLocks/>
            </p:cNvSpPr>
            <p:nvPr/>
          </p:nvSpPr>
          <p:spPr bwMode="auto">
            <a:xfrm>
              <a:off x="3770" y="3464"/>
              <a:ext cx="35" cy="68"/>
            </a:xfrm>
            <a:custGeom>
              <a:avLst/>
              <a:gdLst>
                <a:gd name="T0" fmla="*/ 33 w 35"/>
                <a:gd name="T1" fmla="*/ 0 h 68"/>
                <a:gd name="T2" fmla="*/ 30 w 35"/>
                <a:gd name="T3" fmla="*/ 5 h 68"/>
                <a:gd name="T4" fmla="*/ 30 w 35"/>
                <a:gd name="T5" fmla="*/ 10 h 68"/>
                <a:gd name="T6" fmla="*/ 30 w 35"/>
                <a:gd name="T7" fmla="*/ 31 h 68"/>
                <a:gd name="T8" fmla="*/ 33 w 35"/>
                <a:gd name="T9" fmla="*/ 52 h 68"/>
                <a:gd name="T10" fmla="*/ 35 w 35"/>
                <a:gd name="T11" fmla="*/ 63 h 68"/>
                <a:gd name="T12" fmla="*/ 35 w 35"/>
                <a:gd name="T13" fmla="*/ 68 h 68"/>
                <a:gd name="T14" fmla="*/ 25 w 35"/>
                <a:gd name="T15" fmla="*/ 63 h 68"/>
                <a:gd name="T16" fmla="*/ 15 w 35"/>
                <a:gd name="T17" fmla="*/ 60 h 68"/>
                <a:gd name="T18" fmla="*/ 8 w 35"/>
                <a:gd name="T19" fmla="*/ 57 h 68"/>
                <a:gd name="T20" fmla="*/ 3 w 35"/>
                <a:gd name="T21" fmla="*/ 57 h 68"/>
                <a:gd name="T22" fmla="*/ 0 w 35"/>
                <a:gd name="T23" fmla="*/ 47 h 68"/>
                <a:gd name="T24" fmla="*/ 0 w 35"/>
                <a:gd name="T25" fmla="*/ 34 h 68"/>
                <a:gd name="T26" fmla="*/ 3 w 35"/>
                <a:gd name="T27" fmla="*/ 21 h 68"/>
                <a:gd name="T28" fmla="*/ 3 w 35"/>
                <a:gd name="T29" fmla="*/ 10 h 68"/>
                <a:gd name="T30" fmla="*/ 33 w 35"/>
                <a:gd name="T31" fmla="*/ 0 h 6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 h="68">
                  <a:moveTo>
                    <a:pt x="33" y="0"/>
                  </a:moveTo>
                  <a:lnTo>
                    <a:pt x="30" y="5"/>
                  </a:lnTo>
                  <a:lnTo>
                    <a:pt x="30" y="10"/>
                  </a:lnTo>
                  <a:lnTo>
                    <a:pt x="30" y="31"/>
                  </a:lnTo>
                  <a:lnTo>
                    <a:pt x="33" y="52"/>
                  </a:lnTo>
                  <a:lnTo>
                    <a:pt x="35" y="63"/>
                  </a:lnTo>
                  <a:lnTo>
                    <a:pt x="35" y="68"/>
                  </a:lnTo>
                  <a:lnTo>
                    <a:pt x="25" y="63"/>
                  </a:lnTo>
                  <a:lnTo>
                    <a:pt x="15" y="60"/>
                  </a:lnTo>
                  <a:lnTo>
                    <a:pt x="8" y="57"/>
                  </a:lnTo>
                  <a:lnTo>
                    <a:pt x="3" y="57"/>
                  </a:lnTo>
                  <a:lnTo>
                    <a:pt x="0" y="47"/>
                  </a:lnTo>
                  <a:lnTo>
                    <a:pt x="0" y="34"/>
                  </a:lnTo>
                  <a:lnTo>
                    <a:pt x="3" y="21"/>
                  </a:lnTo>
                  <a:lnTo>
                    <a:pt x="3" y="10"/>
                  </a:lnTo>
                  <a:lnTo>
                    <a:pt x="33" y="0"/>
                  </a:lnTo>
                  <a:close/>
                </a:path>
              </a:pathLst>
            </a:custGeom>
            <a:solidFill>
              <a:srgbClr val="FFFFFF"/>
            </a:solidFill>
            <a:ln w="20638">
              <a:solidFill>
                <a:srgbClr val="000000"/>
              </a:solidFill>
              <a:prstDash val="solid"/>
              <a:round/>
              <a:headEnd/>
              <a:tailEnd/>
            </a:ln>
          </p:spPr>
          <p:txBody>
            <a:bodyPr/>
            <a:lstStyle/>
            <a:p>
              <a:endParaRPr lang="ja-JP" altLang="en-US"/>
            </a:p>
          </p:txBody>
        </p:sp>
      </p:grpSp>
      <p:grpSp>
        <p:nvGrpSpPr>
          <p:cNvPr id="15372" name="Group 314"/>
          <p:cNvGrpSpPr>
            <a:grpSpLocks/>
          </p:cNvGrpSpPr>
          <p:nvPr/>
        </p:nvGrpSpPr>
        <p:grpSpPr bwMode="auto">
          <a:xfrm>
            <a:off x="339725" y="247650"/>
            <a:ext cx="1565275" cy="1403350"/>
            <a:chOff x="243" y="1936"/>
            <a:chExt cx="986" cy="1214"/>
          </a:xfrm>
        </p:grpSpPr>
        <p:grpSp>
          <p:nvGrpSpPr>
            <p:cNvPr id="15439" name="Group 315"/>
            <p:cNvGrpSpPr>
              <a:grpSpLocks/>
            </p:cNvGrpSpPr>
            <p:nvPr/>
          </p:nvGrpSpPr>
          <p:grpSpPr bwMode="auto">
            <a:xfrm>
              <a:off x="293" y="1936"/>
              <a:ext cx="837" cy="1214"/>
              <a:chOff x="293" y="1936"/>
              <a:chExt cx="837" cy="1214"/>
            </a:xfrm>
          </p:grpSpPr>
          <p:grpSp>
            <p:nvGrpSpPr>
              <p:cNvPr id="15527" name="Group 316"/>
              <p:cNvGrpSpPr>
                <a:grpSpLocks/>
              </p:cNvGrpSpPr>
              <p:nvPr/>
            </p:nvGrpSpPr>
            <p:grpSpPr bwMode="auto">
              <a:xfrm>
                <a:off x="293" y="1936"/>
                <a:ext cx="837" cy="1214"/>
                <a:chOff x="293" y="1936"/>
                <a:chExt cx="837" cy="1214"/>
              </a:xfrm>
            </p:grpSpPr>
            <p:sp>
              <p:nvSpPr>
                <p:cNvPr id="15531" name="Freeform 317"/>
                <p:cNvSpPr>
                  <a:spLocks/>
                </p:cNvSpPr>
                <p:nvPr/>
              </p:nvSpPr>
              <p:spPr bwMode="auto">
                <a:xfrm>
                  <a:off x="708" y="2623"/>
                  <a:ext cx="47" cy="221"/>
                </a:xfrm>
                <a:custGeom>
                  <a:avLst/>
                  <a:gdLst>
                    <a:gd name="T0" fmla="*/ 1 w 93"/>
                    <a:gd name="T1" fmla="*/ 1 h 440"/>
                    <a:gd name="T2" fmla="*/ 1 w 93"/>
                    <a:gd name="T3" fmla="*/ 1 h 440"/>
                    <a:gd name="T4" fmla="*/ 0 w 93"/>
                    <a:gd name="T5" fmla="*/ 1 h 440"/>
                    <a:gd name="T6" fmla="*/ 1 w 93"/>
                    <a:gd name="T7" fmla="*/ 1 h 440"/>
                    <a:gd name="T8" fmla="*/ 1 w 93"/>
                    <a:gd name="T9" fmla="*/ 1 h 440"/>
                    <a:gd name="T10" fmla="*/ 1 w 93"/>
                    <a:gd name="T11" fmla="*/ 1 h 440"/>
                    <a:gd name="T12" fmla="*/ 1 w 93"/>
                    <a:gd name="T13" fmla="*/ 0 h 440"/>
                    <a:gd name="T14" fmla="*/ 1 w 93"/>
                    <a:gd name="T15" fmla="*/ 1 h 4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3" h="440">
                      <a:moveTo>
                        <a:pt x="7" y="8"/>
                      </a:moveTo>
                      <a:lnTo>
                        <a:pt x="25" y="102"/>
                      </a:lnTo>
                      <a:lnTo>
                        <a:pt x="0" y="322"/>
                      </a:lnTo>
                      <a:lnTo>
                        <a:pt x="56" y="440"/>
                      </a:lnTo>
                      <a:lnTo>
                        <a:pt x="93" y="330"/>
                      </a:lnTo>
                      <a:lnTo>
                        <a:pt x="44" y="102"/>
                      </a:lnTo>
                      <a:lnTo>
                        <a:pt x="49" y="0"/>
                      </a:lnTo>
                      <a:lnTo>
                        <a:pt x="7" y="8"/>
                      </a:lnTo>
                      <a:close/>
                    </a:path>
                  </a:pathLst>
                </a:custGeom>
                <a:solidFill>
                  <a:srgbClr val="000033"/>
                </a:solidFill>
                <a:ln w="20638">
                  <a:solidFill>
                    <a:srgbClr val="000000"/>
                  </a:solidFill>
                  <a:prstDash val="solid"/>
                  <a:round/>
                  <a:headEnd/>
                  <a:tailEnd/>
                </a:ln>
              </p:spPr>
              <p:txBody>
                <a:bodyPr/>
                <a:lstStyle/>
                <a:p>
                  <a:endParaRPr lang="ja-JP" altLang="en-US"/>
                </a:p>
              </p:txBody>
            </p:sp>
            <p:sp>
              <p:nvSpPr>
                <p:cNvPr id="15532" name="Freeform 318"/>
                <p:cNvSpPr>
                  <a:spLocks/>
                </p:cNvSpPr>
                <p:nvPr/>
              </p:nvSpPr>
              <p:spPr bwMode="auto">
                <a:xfrm>
                  <a:off x="633" y="2557"/>
                  <a:ext cx="172" cy="134"/>
                </a:xfrm>
                <a:custGeom>
                  <a:avLst/>
                  <a:gdLst>
                    <a:gd name="T0" fmla="*/ 0 w 343"/>
                    <a:gd name="T1" fmla="*/ 1 h 267"/>
                    <a:gd name="T2" fmla="*/ 1 w 343"/>
                    <a:gd name="T3" fmla="*/ 1 h 267"/>
                    <a:gd name="T4" fmla="*/ 1 w 343"/>
                    <a:gd name="T5" fmla="*/ 1 h 267"/>
                    <a:gd name="T6" fmla="*/ 1 w 343"/>
                    <a:gd name="T7" fmla="*/ 1 h 267"/>
                    <a:gd name="T8" fmla="*/ 1 w 343"/>
                    <a:gd name="T9" fmla="*/ 0 h 267"/>
                    <a:gd name="T10" fmla="*/ 0 w 343"/>
                    <a:gd name="T11" fmla="*/ 1 h 2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3" h="267">
                      <a:moveTo>
                        <a:pt x="0" y="70"/>
                      </a:moveTo>
                      <a:lnTo>
                        <a:pt x="69" y="267"/>
                      </a:lnTo>
                      <a:lnTo>
                        <a:pt x="181" y="149"/>
                      </a:lnTo>
                      <a:lnTo>
                        <a:pt x="287" y="235"/>
                      </a:lnTo>
                      <a:lnTo>
                        <a:pt x="343" y="0"/>
                      </a:lnTo>
                      <a:lnTo>
                        <a:pt x="0" y="70"/>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533" name="Freeform 319"/>
                <p:cNvSpPr>
                  <a:spLocks/>
                </p:cNvSpPr>
                <p:nvPr/>
              </p:nvSpPr>
              <p:spPr bwMode="auto">
                <a:xfrm>
                  <a:off x="961" y="2050"/>
                  <a:ext cx="16" cy="185"/>
                </a:xfrm>
                <a:custGeom>
                  <a:avLst/>
                  <a:gdLst>
                    <a:gd name="T0" fmla="*/ 1 w 30"/>
                    <a:gd name="T1" fmla="*/ 1 h 369"/>
                    <a:gd name="T2" fmla="*/ 1 w 30"/>
                    <a:gd name="T3" fmla="*/ 1 h 369"/>
                    <a:gd name="T4" fmla="*/ 0 w 30"/>
                    <a:gd name="T5" fmla="*/ 0 h 369"/>
                    <a:gd name="T6" fmla="*/ 1 w 30"/>
                    <a:gd name="T7" fmla="*/ 0 h 369"/>
                    <a:gd name="T8" fmla="*/ 1 w 30"/>
                    <a:gd name="T9" fmla="*/ 1 h 3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369">
                      <a:moveTo>
                        <a:pt x="30" y="369"/>
                      </a:moveTo>
                      <a:lnTo>
                        <a:pt x="12" y="369"/>
                      </a:lnTo>
                      <a:lnTo>
                        <a:pt x="0" y="0"/>
                      </a:lnTo>
                      <a:lnTo>
                        <a:pt x="12" y="0"/>
                      </a:lnTo>
                      <a:lnTo>
                        <a:pt x="30" y="369"/>
                      </a:lnTo>
                      <a:close/>
                    </a:path>
                  </a:pathLst>
                </a:custGeom>
                <a:solidFill>
                  <a:srgbClr val="0000FF"/>
                </a:solidFill>
                <a:ln w="20638">
                  <a:solidFill>
                    <a:srgbClr val="000000"/>
                  </a:solidFill>
                  <a:prstDash val="solid"/>
                  <a:round/>
                  <a:headEnd/>
                  <a:tailEnd/>
                </a:ln>
              </p:spPr>
              <p:txBody>
                <a:bodyPr/>
                <a:lstStyle/>
                <a:p>
                  <a:endParaRPr lang="ja-JP" altLang="en-US"/>
                </a:p>
              </p:txBody>
            </p:sp>
            <p:sp>
              <p:nvSpPr>
                <p:cNvPr id="15534" name="Freeform 320"/>
                <p:cNvSpPr>
                  <a:spLocks/>
                </p:cNvSpPr>
                <p:nvPr/>
              </p:nvSpPr>
              <p:spPr bwMode="auto">
                <a:xfrm>
                  <a:off x="952" y="2215"/>
                  <a:ext cx="37" cy="27"/>
                </a:xfrm>
                <a:custGeom>
                  <a:avLst/>
                  <a:gdLst>
                    <a:gd name="T0" fmla="*/ 0 w 75"/>
                    <a:gd name="T1" fmla="*/ 1 h 54"/>
                    <a:gd name="T2" fmla="*/ 0 w 75"/>
                    <a:gd name="T3" fmla="*/ 1 h 54"/>
                    <a:gd name="T4" fmla="*/ 0 w 75"/>
                    <a:gd name="T5" fmla="*/ 1 h 54"/>
                    <a:gd name="T6" fmla="*/ 0 w 75"/>
                    <a:gd name="T7" fmla="*/ 1 h 54"/>
                    <a:gd name="T8" fmla="*/ 0 w 75"/>
                    <a:gd name="T9" fmla="*/ 1 h 54"/>
                    <a:gd name="T10" fmla="*/ 0 w 75"/>
                    <a:gd name="T11" fmla="*/ 1 h 54"/>
                    <a:gd name="T12" fmla="*/ 0 w 75"/>
                    <a:gd name="T13" fmla="*/ 0 h 54"/>
                    <a:gd name="T14" fmla="*/ 0 w 75"/>
                    <a:gd name="T15" fmla="*/ 1 h 54"/>
                    <a:gd name="T16" fmla="*/ 0 w 75"/>
                    <a:gd name="T17" fmla="*/ 1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 h="54">
                      <a:moveTo>
                        <a:pt x="75" y="30"/>
                      </a:moveTo>
                      <a:lnTo>
                        <a:pt x="63" y="46"/>
                      </a:lnTo>
                      <a:lnTo>
                        <a:pt x="37" y="54"/>
                      </a:lnTo>
                      <a:lnTo>
                        <a:pt x="12" y="46"/>
                      </a:lnTo>
                      <a:lnTo>
                        <a:pt x="0" y="30"/>
                      </a:lnTo>
                      <a:lnTo>
                        <a:pt x="12" y="8"/>
                      </a:lnTo>
                      <a:lnTo>
                        <a:pt x="37" y="0"/>
                      </a:lnTo>
                      <a:lnTo>
                        <a:pt x="63" y="8"/>
                      </a:lnTo>
                      <a:lnTo>
                        <a:pt x="75" y="30"/>
                      </a:lnTo>
                      <a:close/>
                    </a:path>
                  </a:pathLst>
                </a:custGeom>
                <a:solidFill>
                  <a:srgbClr val="0000FF"/>
                </a:solidFill>
                <a:ln w="20638">
                  <a:solidFill>
                    <a:srgbClr val="000000"/>
                  </a:solidFill>
                  <a:prstDash val="solid"/>
                  <a:round/>
                  <a:headEnd/>
                  <a:tailEnd/>
                </a:ln>
              </p:spPr>
              <p:txBody>
                <a:bodyPr/>
                <a:lstStyle/>
                <a:p>
                  <a:endParaRPr lang="ja-JP" altLang="en-US"/>
                </a:p>
              </p:txBody>
            </p:sp>
            <p:sp>
              <p:nvSpPr>
                <p:cNvPr id="15535" name="Freeform 321"/>
                <p:cNvSpPr>
                  <a:spLocks/>
                </p:cNvSpPr>
                <p:nvPr/>
              </p:nvSpPr>
              <p:spPr bwMode="auto">
                <a:xfrm>
                  <a:off x="958" y="2239"/>
                  <a:ext cx="35" cy="66"/>
                </a:xfrm>
                <a:custGeom>
                  <a:avLst/>
                  <a:gdLst>
                    <a:gd name="T0" fmla="*/ 1 w 69"/>
                    <a:gd name="T1" fmla="*/ 0 h 134"/>
                    <a:gd name="T2" fmla="*/ 0 w 69"/>
                    <a:gd name="T3" fmla="*/ 0 h 134"/>
                    <a:gd name="T4" fmla="*/ 1 w 69"/>
                    <a:gd name="T5" fmla="*/ 0 h 134"/>
                    <a:gd name="T6" fmla="*/ 1 w 69"/>
                    <a:gd name="T7" fmla="*/ 0 h 134"/>
                    <a:gd name="T8" fmla="*/ 1 w 69"/>
                    <a:gd name="T9" fmla="*/ 0 h 134"/>
                    <a:gd name="T10" fmla="*/ 1 w 69"/>
                    <a:gd name="T11" fmla="*/ 0 h 134"/>
                    <a:gd name="T12" fmla="*/ 1 w 69"/>
                    <a:gd name="T13" fmla="*/ 0 h 134"/>
                    <a:gd name="T14" fmla="*/ 1 w 69"/>
                    <a:gd name="T15" fmla="*/ 0 h 134"/>
                    <a:gd name="T16" fmla="*/ 1 w 69"/>
                    <a:gd name="T17" fmla="*/ 0 h 134"/>
                    <a:gd name="T18" fmla="*/ 1 w 69"/>
                    <a:gd name="T19" fmla="*/ 0 h 134"/>
                    <a:gd name="T20" fmla="*/ 1 w 69"/>
                    <a:gd name="T21" fmla="*/ 0 h 1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134">
                      <a:moveTo>
                        <a:pt x="7" y="8"/>
                      </a:moveTo>
                      <a:lnTo>
                        <a:pt x="0" y="134"/>
                      </a:lnTo>
                      <a:lnTo>
                        <a:pt x="19" y="134"/>
                      </a:lnTo>
                      <a:lnTo>
                        <a:pt x="19" y="63"/>
                      </a:lnTo>
                      <a:lnTo>
                        <a:pt x="25" y="126"/>
                      </a:lnTo>
                      <a:lnTo>
                        <a:pt x="37" y="126"/>
                      </a:lnTo>
                      <a:lnTo>
                        <a:pt x="31" y="63"/>
                      </a:lnTo>
                      <a:lnTo>
                        <a:pt x="51" y="126"/>
                      </a:lnTo>
                      <a:lnTo>
                        <a:pt x="69" y="126"/>
                      </a:lnTo>
                      <a:lnTo>
                        <a:pt x="56" y="0"/>
                      </a:lnTo>
                      <a:lnTo>
                        <a:pt x="7" y="8"/>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536" name="Freeform 322"/>
                <p:cNvSpPr>
                  <a:spLocks/>
                </p:cNvSpPr>
                <p:nvPr/>
              </p:nvSpPr>
              <p:spPr bwMode="auto">
                <a:xfrm>
                  <a:off x="849" y="2121"/>
                  <a:ext cx="46" cy="125"/>
                </a:xfrm>
                <a:custGeom>
                  <a:avLst/>
                  <a:gdLst>
                    <a:gd name="T0" fmla="*/ 0 w 93"/>
                    <a:gd name="T1" fmla="*/ 0 h 250"/>
                    <a:gd name="T2" fmla="*/ 0 w 93"/>
                    <a:gd name="T3" fmla="*/ 0 h 250"/>
                    <a:gd name="T4" fmla="*/ 0 w 93"/>
                    <a:gd name="T5" fmla="*/ 1 h 250"/>
                    <a:gd name="T6" fmla="*/ 0 w 93"/>
                    <a:gd name="T7" fmla="*/ 1 h 250"/>
                    <a:gd name="T8" fmla="*/ 0 w 93"/>
                    <a:gd name="T9" fmla="*/ 1 h 250"/>
                    <a:gd name="T10" fmla="*/ 0 w 93"/>
                    <a:gd name="T11" fmla="*/ 1 h 250"/>
                    <a:gd name="T12" fmla="*/ 0 w 93"/>
                    <a:gd name="T13" fmla="*/ 1 h 250"/>
                    <a:gd name="T14" fmla="*/ 0 w 93"/>
                    <a:gd name="T15" fmla="*/ 1 h 250"/>
                    <a:gd name="T16" fmla="*/ 0 w 93"/>
                    <a:gd name="T17" fmla="*/ 1 h 250"/>
                    <a:gd name="T18" fmla="*/ 0 w 93"/>
                    <a:gd name="T19" fmla="*/ 1 h 250"/>
                    <a:gd name="T20" fmla="*/ 0 w 93"/>
                    <a:gd name="T21" fmla="*/ 1 h 250"/>
                    <a:gd name="T22" fmla="*/ 0 w 93"/>
                    <a:gd name="T23" fmla="*/ 1 h 250"/>
                    <a:gd name="T24" fmla="*/ 0 w 93"/>
                    <a:gd name="T25" fmla="*/ 1 h 250"/>
                    <a:gd name="T26" fmla="*/ 0 w 93"/>
                    <a:gd name="T27" fmla="*/ 0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3" h="250">
                      <a:moveTo>
                        <a:pt x="18" y="0"/>
                      </a:moveTo>
                      <a:lnTo>
                        <a:pt x="30" y="0"/>
                      </a:lnTo>
                      <a:lnTo>
                        <a:pt x="56" y="24"/>
                      </a:lnTo>
                      <a:lnTo>
                        <a:pt x="81" y="48"/>
                      </a:lnTo>
                      <a:lnTo>
                        <a:pt x="93" y="86"/>
                      </a:lnTo>
                      <a:lnTo>
                        <a:pt x="93" y="125"/>
                      </a:lnTo>
                      <a:lnTo>
                        <a:pt x="86" y="180"/>
                      </a:lnTo>
                      <a:lnTo>
                        <a:pt x="68" y="218"/>
                      </a:lnTo>
                      <a:lnTo>
                        <a:pt x="56" y="242"/>
                      </a:lnTo>
                      <a:lnTo>
                        <a:pt x="37" y="250"/>
                      </a:lnTo>
                      <a:lnTo>
                        <a:pt x="18" y="234"/>
                      </a:lnTo>
                      <a:lnTo>
                        <a:pt x="5" y="218"/>
                      </a:lnTo>
                      <a:lnTo>
                        <a:pt x="0" y="212"/>
                      </a:lnTo>
                      <a:lnTo>
                        <a:pt x="18" y="0"/>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537" name="Freeform 323"/>
                <p:cNvSpPr>
                  <a:spLocks/>
                </p:cNvSpPr>
                <p:nvPr/>
              </p:nvSpPr>
              <p:spPr bwMode="auto">
                <a:xfrm>
                  <a:off x="861" y="2178"/>
                  <a:ext cx="35" cy="27"/>
                </a:xfrm>
                <a:custGeom>
                  <a:avLst/>
                  <a:gdLst>
                    <a:gd name="T0" fmla="*/ 0 w 70"/>
                    <a:gd name="T1" fmla="*/ 0 h 55"/>
                    <a:gd name="T2" fmla="*/ 1 w 70"/>
                    <a:gd name="T3" fmla="*/ 0 h 55"/>
                    <a:gd name="T4" fmla="*/ 1 w 70"/>
                    <a:gd name="T5" fmla="*/ 0 h 55"/>
                    <a:gd name="T6" fmla="*/ 1 w 70"/>
                    <a:gd name="T7" fmla="*/ 0 h 55"/>
                    <a:gd name="T8" fmla="*/ 0 w 70"/>
                    <a:gd name="T9" fmla="*/ 0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55">
                      <a:moveTo>
                        <a:pt x="0" y="32"/>
                      </a:moveTo>
                      <a:lnTo>
                        <a:pt x="13" y="55"/>
                      </a:lnTo>
                      <a:lnTo>
                        <a:pt x="70" y="23"/>
                      </a:lnTo>
                      <a:lnTo>
                        <a:pt x="57" y="0"/>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38" name="Freeform 324"/>
                <p:cNvSpPr>
                  <a:spLocks/>
                </p:cNvSpPr>
                <p:nvPr/>
              </p:nvSpPr>
              <p:spPr bwMode="auto">
                <a:xfrm>
                  <a:off x="293" y="2518"/>
                  <a:ext cx="837" cy="632"/>
                </a:xfrm>
                <a:custGeom>
                  <a:avLst/>
                  <a:gdLst>
                    <a:gd name="T0" fmla="*/ 1 w 1673"/>
                    <a:gd name="T1" fmla="*/ 1 h 1264"/>
                    <a:gd name="T2" fmla="*/ 1 w 1673"/>
                    <a:gd name="T3" fmla="*/ 1 h 1264"/>
                    <a:gd name="T4" fmla="*/ 1 w 1673"/>
                    <a:gd name="T5" fmla="*/ 1 h 1264"/>
                    <a:gd name="T6" fmla="*/ 1 w 1673"/>
                    <a:gd name="T7" fmla="*/ 1 h 1264"/>
                    <a:gd name="T8" fmla="*/ 1 w 1673"/>
                    <a:gd name="T9" fmla="*/ 1 h 1264"/>
                    <a:gd name="T10" fmla="*/ 1 w 1673"/>
                    <a:gd name="T11" fmla="*/ 1 h 1264"/>
                    <a:gd name="T12" fmla="*/ 1 w 1673"/>
                    <a:gd name="T13" fmla="*/ 1 h 1264"/>
                    <a:gd name="T14" fmla="*/ 1 w 1673"/>
                    <a:gd name="T15" fmla="*/ 1 h 1264"/>
                    <a:gd name="T16" fmla="*/ 1 w 1673"/>
                    <a:gd name="T17" fmla="*/ 1 h 1264"/>
                    <a:gd name="T18" fmla="*/ 1 w 1673"/>
                    <a:gd name="T19" fmla="*/ 1 h 1264"/>
                    <a:gd name="T20" fmla="*/ 1 w 1673"/>
                    <a:gd name="T21" fmla="*/ 1 h 1264"/>
                    <a:gd name="T22" fmla="*/ 1 w 1673"/>
                    <a:gd name="T23" fmla="*/ 1 h 1264"/>
                    <a:gd name="T24" fmla="*/ 1 w 1673"/>
                    <a:gd name="T25" fmla="*/ 1 h 1264"/>
                    <a:gd name="T26" fmla="*/ 1 w 1673"/>
                    <a:gd name="T27" fmla="*/ 1 h 1264"/>
                    <a:gd name="T28" fmla="*/ 0 w 1673"/>
                    <a:gd name="T29" fmla="*/ 1 h 1264"/>
                    <a:gd name="T30" fmla="*/ 1 w 1673"/>
                    <a:gd name="T31" fmla="*/ 1 h 1264"/>
                    <a:gd name="T32" fmla="*/ 1 w 1673"/>
                    <a:gd name="T33" fmla="*/ 1 h 1264"/>
                    <a:gd name="T34" fmla="*/ 1 w 1673"/>
                    <a:gd name="T35" fmla="*/ 1 h 1264"/>
                    <a:gd name="T36" fmla="*/ 1 w 1673"/>
                    <a:gd name="T37" fmla="*/ 1 h 1264"/>
                    <a:gd name="T38" fmla="*/ 1 w 1673"/>
                    <a:gd name="T39" fmla="*/ 1 h 1264"/>
                    <a:gd name="T40" fmla="*/ 1 w 1673"/>
                    <a:gd name="T41" fmla="*/ 1 h 1264"/>
                    <a:gd name="T42" fmla="*/ 1 w 1673"/>
                    <a:gd name="T43" fmla="*/ 1 h 1264"/>
                    <a:gd name="T44" fmla="*/ 1 w 1673"/>
                    <a:gd name="T45" fmla="*/ 1 h 1264"/>
                    <a:gd name="T46" fmla="*/ 1 w 1673"/>
                    <a:gd name="T47" fmla="*/ 1 h 1264"/>
                    <a:gd name="T48" fmla="*/ 1 w 1673"/>
                    <a:gd name="T49" fmla="*/ 1 h 1264"/>
                    <a:gd name="T50" fmla="*/ 1 w 1673"/>
                    <a:gd name="T51" fmla="*/ 1 h 1264"/>
                    <a:gd name="T52" fmla="*/ 1 w 1673"/>
                    <a:gd name="T53" fmla="*/ 1 h 1264"/>
                    <a:gd name="T54" fmla="*/ 1 w 1673"/>
                    <a:gd name="T55" fmla="*/ 1 h 1264"/>
                    <a:gd name="T56" fmla="*/ 1 w 1673"/>
                    <a:gd name="T57" fmla="*/ 1 h 1264"/>
                    <a:gd name="T58" fmla="*/ 1 w 1673"/>
                    <a:gd name="T59" fmla="*/ 1 h 1264"/>
                    <a:gd name="T60" fmla="*/ 1 w 1673"/>
                    <a:gd name="T61" fmla="*/ 1 h 1264"/>
                    <a:gd name="T62" fmla="*/ 1 w 1673"/>
                    <a:gd name="T63" fmla="*/ 1 h 1264"/>
                    <a:gd name="T64" fmla="*/ 1 w 1673"/>
                    <a:gd name="T65" fmla="*/ 1 h 1264"/>
                    <a:gd name="T66" fmla="*/ 1 w 1673"/>
                    <a:gd name="T67" fmla="*/ 1 h 1264"/>
                    <a:gd name="T68" fmla="*/ 1 w 1673"/>
                    <a:gd name="T69" fmla="*/ 1 h 1264"/>
                    <a:gd name="T70" fmla="*/ 1 w 1673"/>
                    <a:gd name="T71" fmla="*/ 1 h 1264"/>
                    <a:gd name="T72" fmla="*/ 1 w 1673"/>
                    <a:gd name="T73" fmla="*/ 1 h 1264"/>
                    <a:gd name="T74" fmla="*/ 1 w 1673"/>
                    <a:gd name="T75" fmla="*/ 1 h 1264"/>
                    <a:gd name="T76" fmla="*/ 1 w 1673"/>
                    <a:gd name="T77" fmla="*/ 1 h 1264"/>
                    <a:gd name="T78" fmla="*/ 1 w 1673"/>
                    <a:gd name="T79" fmla="*/ 1 h 1264"/>
                    <a:gd name="T80" fmla="*/ 1 w 1673"/>
                    <a:gd name="T81" fmla="*/ 1 h 1264"/>
                    <a:gd name="T82" fmla="*/ 1 w 1673"/>
                    <a:gd name="T83" fmla="*/ 1 h 1264"/>
                    <a:gd name="T84" fmla="*/ 1 w 1673"/>
                    <a:gd name="T85" fmla="*/ 1 h 1264"/>
                    <a:gd name="T86" fmla="*/ 1 w 1673"/>
                    <a:gd name="T87" fmla="*/ 1 h 1264"/>
                    <a:gd name="T88" fmla="*/ 1 w 1673"/>
                    <a:gd name="T89" fmla="*/ 1 h 1264"/>
                    <a:gd name="T90" fmla="*/ 1 w 1673"/>
                    <a:gd name="T91" fmla="*/ 1 h 1264"/>
                    <a:gd name="T92" fmla="*/ 1 w 1673"/>
                    <a:gd name="T93" fmla="*/ 1 h 1264"/>
                    <a:gd name="T94" fmla="*/ 1 w 1673"/>
                    <a:gd name="T95" fmla="*/ 1 h 1264"/>
                    <a:gd name="T96" fmla="*/ 1 w 1673"/>
                    <a:gd name="T97" fmla="*/ 1 h 1264"/>
                    <a:gd name="T98" fmla="*/ 1 w 1673"/>
                    <a:gd name="T99" fmla="*/ 1 h 1264"/>
                    <a:gd name="T100" fmla="*/ 1 w 1673"/>
                    <a:gd name="T101" fmla="*/ 1 h 1264"/>
                    <a:gd name="T102" fmla="*/ 1 w 1673"/>
                    <a:gd name="T103" fmla="*/ 1 h 1264"/>
                    <a:gd name="T104" fmla="*/ 1 w 1673"/>
                    <a:gd name="T105" fmla="*/ 1 h 1264"/>
                    <a:gd name="T106" fmla="*/ 1 w 1673"/>
                    <a:gd name="T107" fmla="*/ 1 h 1264"/>
                    <a:gd name="T108" fmla="*/ 1 w 1673"/>
                    <a:gd name="T109" fmla="*/ 1 h 1264"/>
                    <a:gd name="T110" fmla="*/ 1 w 1673"/>
                    <a:gd name="T111" fmla="*/ 1 h 1264"/>
                    <a:gd name="T112" fmla="*/ 1 w 1673"/>
                    <a:gd name="T113" fmla="*/ 1 h 1264"/>
                    <a:gd name="T114" fmla="*/ 1 w 1673"/>
                    <a:gd name="T115" fmla="*/ 1 h 1264"/>
                    <a:gd name="T116" fmla="*/ 1 w 1673"/>
                    <a:gd name="T117" fmla="*/ 1 h 1264"/>
                    <a:gd name="T118" fmla="*/ 1 w 1673"/>
                    <a:gd name="T119" fmla="*/ 1 h 126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673" h="1264">
                      <a:moveTo>
                        <a:pt x="863" y="596"/>
                      </a:moveTo>
                      <a:lnTo>
                        <a:pt x="824" y="511"/>
                      </a:lnTo>
                      <a:lnTo>
                        <a:pt x="794" y="433"/>
                      </a:lnTo>
                      <a:lnTo>
                        <a:pt x="768" y="369"/>
                      </a:lnTo>
                      <a:lnTo>
                        <a:pt x="743" y="306"/>
                      </a:lnTo>
                      <a:lnTo>
                        <a:pt x="706" y="220"/>
                      </a:lnTo>
                      <a:lnTo>
                        <a:pt x="681" y="157"/>
                      </a:lnTo>
                      <a:lnTo>
                        <a:pt x="669" y="125"/>
                      </a:lnTo>
                      <a:lnTo>
                        <a:pt x="657" y="109"/>
                      </a:lnTo>
                      <a:lnTo>
                        <a:pt x="657" y="95"/>
                      </a:lnTo>
                      <a:lnTo>
                        <a:pt x="657" y="103"/>
                      </a:lnTo>
                      <a:lnTo>
                        <a:pt x="643" y="117"/>
                      </a:lnTo>
                      <a:lnTo>
                        <a:pt x="613" y="181"/>
                      </a:lnTo>
                      <a:lnTo>
                        <a:pt x="569" y="260"/>
                      </a:lnTo>
                      <a:lnTo>
                        <a:pt x="513" y="354"/>
                      </a:lnTo>
                      <a:lnTo>
                        <a:pt x="450" y="447"/>
                      </a:lnTo>
                      <a:lnTo>
                        <a:pt x="393" y="534"/>
                      </a:lnTo>
                      <a:lnTo>
                        <a:pt x="344" y="596"/>
                      </a:lnTo>
                      <a:lnTo>
                        <a:pt x="325" y="620"/>
                      </a:lnTo>
                      <a:lnTo>
                        <a:pt x="307" y="628"/>
                      </a:lnTo>
                      <a:lnTo>
                        <a:pt x="281" y="636"/>
                      </a:lnTo>
                      <a:lnTo>
                        <a:pt x="251" y="620"/>
                      </a:lnTo>
                      <a:lnTo>
                        <a:pt x="193" y="582"/>
                      </a:lnTo>
                      <a:lnTo>
                        <a:pt x="144" y="534"/>
                      </a:lnTo>
                      <a:lnTo>
                        <a:pt x="131" y="519"/>
                      </a:lnTo>
                      <a:lnTo>
                        <a:pt x="88" y="558"/>
                      </a:lnTo>
                      <a:lnTo>
                        <a:pt x="51" y="590"/>
                      </a:lnTo>
                      <a:lnTo>
                        <a:pt x="31" y="604"/>
                      </a:lnTo>
                      <a:lnTo>
                        <a:pt x="14" y="620"/>
                      </a:lnTo>
                      <a:lnTo>
                        <a:pt x="0" y="636"/>
                      </a:lnTo>
                      <a:lnTo>
                        <a:pt x="7" y="644"/>
                      </a:lnTo>
                      <a:lnTo>
                        <a:pt x="31" y="668"/>
                      </a:lnTo>
                      <a:lnTo>
                        <a:pt x="70" y="707"/>
                      </a:lnTo>
                      <a:lnTo>
                        <a:pt x="107" y="745"/>
                      </a:lnTo>
                      <a:lnTo>
                        <a:pt x="151" y="785"/>
                      </a:lnTo>
                      <a:lnTo>
                        <a:pt x="188" y="824"/>
                      </a:lnTo>
                      <a:lnTo>
                        <a:pt x="225" y="848"/>
                      </a:lnTo>
                      <a:lnTo>
                        <a:pt x="244" y="856"/>
                      </a:lnTo>
                      <a:lnTo>
                        <a:pt x="288" y="832"/>
                      </a:lnTo>
                      <a:lnTo>
                        <a:pt x="337" y="785"/>
                      </a:lnTo>
                      <a:lnTo>
                        <a:pt x="388" y="731"/>
                      </a:lnTo>
                      <a:lnTo>
                        <a:pt x="437" y="668"/>
                      </a:lnTo>
                      <a:lnTo>
                        <a:pt x="481" y="604"/>
                      </a:lnTo>
                      <a:lnTo>
                        <a:pt x="519" y="558"/>
                      </a:lnTo>
                      <a:lnTo>
                        <a:pt x="543" y="519"/>
                      </a:lnTo>
                      <a:lnTo>
                        <a:pt x="550" y="503"/>
                      </a:lnTo>
                      <a:lnTo>
                        <a:pt x="550" y="534"/>
                      </a:lnTo>
                      <a:lnTo>
                        <a:pt x="550" y="582"/>
                      </a:lnTo>
                      <a:lnTo>
                        <a:pt x="543" y="691"/>
                      </a:lnTo>
                      <a:lnTo>
                        <a:pt x="537" y="809"/>
                      </a:lnTo>
                      <a:lnTo>
                        <a:pt x="531" y="942"/>
                      </a:lnTo>
                      <a:lnTo>
                        <a:pt x="531" y="1060"/>
                      </a:lnTo>
                      <a:lnTo>
                        <a:pt x="525" y="1162"/>
                      </a:lnTo>
                      <a:lnTo>
                        <a:pt x="525" y="1202"/>
                      </a:lnTo>
                      <a:lnTo>
                        <a:pt x="525" y="1233"/>
                      </a:lnTo>
                      <a:lnTo>
                        <a:pt x="525" y="1256"/>
                      </a:lnTo>
                      <a:lnTo>
                        <a:pt x="525" y="1264"/>
                      </a:lnTo>
                      <a:lnTo>
                        <a:pt x="637" y="1264"/>
                      </a:lnTo>
                      <a:lnTo>
                        <a:pt x="736" y="1264"/>
                      </a:lnTo>
                      <a:lnTo>
                        <a:pt x="824" y="1264"/>
                      </a:lnTo>
                      <a:lnTo>
                        <a:pt x="905" y="1264"/>
                      </a:lnTo>
                      <a:lnTo>
                        <a:pt x="968" y="1264"/>
                      </a:lnTo>
                      <a:lnTo>
                        <a:pt x="1017" y="1264"/>
                      </a:lnTo>
                      <a:lnTo>
                        <a:pt x="1062" y="1264"/>
                      </a:lnTo>
                      <a:lnTo>
                        <a:pt x="1100" y="1264"/>
                      </a:lnTo>
                      <a:lnTo>
                        <a:pt x="1124" y="1264"/>
                      </a:lnTo>
                      <a:lnTo>
                        <a:pt x="1142" y="1264"/>
                      </a:lnTo>
                      <a:lnTo>
                        <a:pt x="1168" y="1264"/>
                      </a:lnTo>
                      <a:lnTo>
                        <a:pt x="1174" y="1264"/>
                      </a:lnTo>
                      <a:lnTo>
                        <a:pt x="1180" y="1264"/>
                      </a:lnTo>
                      <a:lnTo>
                        <a:pt x="1174" y="1099"/>
                      </a:lnTo>
                      <a:lnTo>
                        <a:pt x="1168" y="957"/>
                      </a:lnTo>
                      <a:lnTo>
                        <a:pt x="1168" y="840"/>
                      </a:lnTo>
                      <a:lnTo>
                        <a:pt x="1162" y="731"/>
                      </a:lnTo>
                      <a:lnTo>
                        <a:pt x="1162" y="644"/>
                      </a:lnTo>
                      <a:lnTo>
                        <a:pt x="1162" y="566"/>
                      </a:lnTo>
                      <a:lnTo>
                        <a:pt x="1156" y="511"/>
                      </a:lnTo>
                      <a:lnTo>
                        <a:pt x="1156" y="463"/>
                      </a:lnTo>
                      <a:lnTo>
                        <a:pt x="1156" y="425"/>
                      </a:lnTo>
                      <a:lnTo>
                        <a:pt x="1156" y="393"/>
                      </a:lnTo>
                      <a:lnTo>
                        <a:pt x="1149" y="361"/>
                      </a:lnTo>
                      <a:lnTo>
                        <a:pt x="1149" y="346"/>
                      </a:lnTo>
                      <a:lnTo>
                        <a:pt x="1212" y="417"/>
                      </a:lnTo>
                      <a:lnTo>
                        <a:pt x="1274" y="487"/>
                      </a:lnTo>
                      <a:lnTo>
                        <a:pt x="1306" y="519"/>
                      </a:lnTo>
                      <a:lnTo>
                        <a:pt x="1337" y="550"/>
                      </a:lnTo>
                      <a:lnTo>
                        <a:pt x="1361" y="566"/>
                      </a:lnTo>
                      <a:lnTo>
                        <a:pt x="1386" y="574"/>
                      </a:lnTo>
                      <a:lnTo>
                        <a:pt x="1411" y="566"/>
                      </a:lnTo>
                      <a:lnTo>
                        <a:pt x="1443" y="550"/>
                      </a:lnTo>
                      <a:lnTo>
                        <a:pt x="1492" y="519"/>
                      </a:lnTo>
                      <a:lnTo>
                        <a:pt x="1543" y="487"/>
                      </a:lnTo>
                      <a:lnTo>
                        <a:pt x="1592" y="455"/>
                      </a:lnTo>
                      <a:lnTo>
                        <a:pt x="1629" y="433"/>
                      </a:lnTo>
                      <a:lnTo>
                        <a:pt x="1660" y="409"/>
                      </a:lnTo>
                      <a:lnTo>
                        <a:pt x="1673" y="401"/>
                      </a:lnTo>
                      <a:lnTo>
                        <a:pt x="1660" y="354"/>
                      </a:lnTo>
                      <a:lnTo>
                        <a:pt x="1648" y="314"/>
                      </a:lnTo>
                      <a:lnTo>
                        <a:pt x="1643" y="290"/>
                      </a:lnTo>
                      <a:lnTo>
                        <a:pt x="1636" y="268"/>
                      </a:lnTo>
                      <a:lnTo>
                        <a:pt x="1629" y="260"/>
                      </a:lnTo>
                      <a:lnTo>
                        <a:pt x="1629" y="252"/>
                      </a:lnTo>
                      <a:lnTo>
                        <a:pt x="1623" y="260"/>
                      </a:lnTo>
                      <a:lnTo>
                        <a:pt x="1599" y="274"/>
                      </a:lnTo>
                      <a:lnTo>
                        <a:pt x="1560" y="306"/>
                      </a:lnTo>
                      <a:lnTo>
                        <a:pt x="1518" y="330"/>
                      </a:lnTo>
                      <a:lnTo>
                        <a:pt x="1423" y="393"/>
                      </a:lnTo>
                      <a:lnTo>
                        <a:pt x="1386" y="409"/>
                      </a:lnTo>
                      <a:lnTo>
                        <a:pt x="1355" y="417"/>
                      </a:lnTo>
                      <a:lnTo>
                        <a:pt x="1349" y="417"/>
                      </a:lnTo>
                      <a:lnTo>
                        <a:pt x="1330" y="401"/>
                      </a:lnTo>
                      <a:lnTo>
                        <a:pt x="1293" y="354"/>
                      </a:lnTo>
                      <a:lnTo>
                        <a:pt x="1242" y="290"/>
                      </a:lnTo>
                      <a:lnTo>
                        <a:pt x="1193" y="212"/>
                      </a:lnTo>
                      <a:lnTo>
                        <a:pt x="1142" y="133"/>
                      </a:lnTo>
                      <a:lnTo>
                        <a:pt x="1105" y="63"/>
                      </a:lnTo>
                      <a:lnTo>
                        <a:pt x="1074" y="23"/>
                      </a:lnTo>
                      <a:lnTo>
                        <a:pt x="1068" y="8"/>
                      </a:lnTo>
                      <a:lnTo>
                        <a:pt x="1062" y="0"/>
                      </a:lnTo>
                      <a:lnTo>
                        <a:pt x="863" y="596"/>
                      </a:lnTo>
                      <a:close/>
                    </a:path>
                  </a:pathLst>
                </a:custGeom>
                <a:solidFill>
                  <a:srgbClr val="0000FF"/>
                </a:solidFill>
                <a:ln w="20638">
                  <a:solidFill>
                    <a:srgbClr val="000000"/>
                  </a:solidFill>
                  <a:prstDash val="solid"/>
                  <a:round/>
                  <a:headEnd/>
                  <a:tailEnd/>
                </a:ln>
              </p:spPr>
              <p:txBody>
                <a:bodyPr/>
                <a:lstStyle/>
                <a:p>
                  <a:endParaRPr lang="ja-JP" altLang="en-US"/>
                </a:p>
              </p:txBody>
            </p:sp>
            <p:sp>
              <p:nvSpPr>
                <p:cNvPr id="15539" name="Freeform 325"/>
                <p:cNvSpPr>
                  <a:spLocks/>
                </p:cNvSpPr>
                <p:nvPr/>
              </p:nvSpPr>
              <p:spPr bwMode="auto">
                <a:xfrm>
                  <a:off x="574" y="2125"/>
                  <a:ext cx="353" cy="498"/>
                </a:xfrm>
                <a:custGeom>
                  <a:avLst/>
                  <a:gdLst>
                    <a:gd name="T0" fmla="*/ 1 w 705"/>
                    <a:gd name="T1" fmla="*/ 0 h 997"/>
                    <a:gd name="T2" fmla="*/ 1 w 705"/>
                    <a:gd name="T3" fmla="*/ 0 h 997"/>
                    <a:gd name="T4" fmla="*/ 1 w 705"/>
                    <a:gd name="T5" fmla="*/ 0 h 997"/>
                    <a:gd name="T6" fmla="*/ 1 w 705"/>
                    <a:gd name="T7" fmla="*/ 0 h 997"/>
                    <a:gd name="T8" fmla="*/ 1 w 705"/>
                    <a:gd name="T9" fmla="*/ 0 h 997"/>
                    <a:gd name="T10" fmla="*/ 1 w 705"/>
                    <a:gd name="T11" fmla="*/ 0 h 997"/>
                    <a:gd name="T12" fmla="*/ 1 w 705"/>
                    <a:gd name="T13" fmla="*/ 0 h 997"/>
                    <a:gd name="T14" fmla="*/ 1 w 705"/>
                    <a:gd name="T15" fmla="*/ 0 h 997"/>
                    <a:gd name="T16" fmla="*/ 1 w 705"/>
                    <a:gd name="T17" fmla="*/ 0 h 997"/>
                    <a:gd name="T18" fmla="*/ 1 w 705"/>
                    <a:gd name="T19" fmla="*/ 0 h 997"/>
                    <a:gd name="T20" fmla="*/ 1 w 705"/>
                    <a:gd name="T21" fmla="*/ 0 h 997"/>
                    <a:gd name="T22" fmla="*/ 1 w 705"/>
                    <a:gd name="T23" fmla="*/ 0 h 997"/>
                    <a:gd name="T24" fmla="*/ 1 w 705"/>
                    <a:gd name="T25" fmla="*/ 0 h 997"/>
                    <a:gd name="T26" fmla="*/ 1 w 705"/>
                    <a:gd name="T27" fmla="*/ 0 h 997"/>
                    <a:gd name="T28" fmla="*/ 1 w 705"/>
                    <a:gd name="T29" fmla="*/ 0 h 997"/>
                    <a:gd name="T30" fmla="*/ 1 w 705"/>
                    <a:gd name="T31" fmla="*/ 0 h 997"/>
                    <a:gd name="T32" fmla="*/ 1 w 705"/>
                    <a:gd name="T33" fmla="*/ 0 h 997"/>
                    <a:gd name="T34" fmla="*/ 1 w 705"/>
                    <a:gd name="T35" fmla="*/ 0 h 997"/>
                    <a:gd name="T36" fmla="*/ 1 w 705"/>
                    <a:gd name="T37" fmla="*/ 0 h 997"/>
                    <a:gd name="T38" fmla="*/ 1 w 705"/>
                    <a:gd name="T39" fmla="*/ 0 h 997"/>
                    <a:gd name="T40" fmla="*/ 1 w 705"/>
                    <a:gd name="T41" fmla="*/ 0 h 997"/>
                    <a:gd name="T42" fmla="*/ 1 w 705"/>
                    <a:gd name="T43" fmla="*/ 0 h 997"/>
                    <a:gd name="T44" fmla="*/ 1 w 705"/>
                    <a:gd name="T45" fmla="*/ 0 h 997"/>
                    <a:gd name="T46" fmla="*/ 1 w 705"/>
                    <a:gd name="T47" fmla="*/ 0 h 997"/>
                    <a:gd name="T48" fmla="*/ 1 w 705"/>
                    <a:gd name="T49" fmla="*/ 0 h 997"/>
                    <a:gd name="T50" fmla="*/ 1 w 705"/>
                    <a:gd name="T51" fmla="*/ 0 h 997"/>
                    <a:gd name="T52" fmla="*/ 1 w 705"/>
                    <a:gd name="T53" fmla="*/ 0 h 997"/>
                    <a:gd name="T54" fmla="*/ 1 w 705"/>
                    <a:gd name="T55" fmla="*/ 0 h 997"/>
                    <a:gd name="T56" fmla="*/ 1 w 705"/>
                    <a:gd name="T57" fmla="*/ 0 h 997"/>
                    <a:gd name="T58" fmla="*/ 1 w 705"/>
                    <a:gd name="T59" fmla="*/ 0 h 997"/>
                    <a:gd name="T60" fmla="*/ 1 w 705"/>
                    <a:gd name="T61" fmla="*/ 0 h 997"/>
                    <a:gd name="T62" fmla="*/ 1 w 705"/>
                    <a:gd name="T63" fmla="*/ 0 h 997"/>
                    <a:gd name="T64" fmla="*/ 1 w 705"/>
                    <a:gd name="T65" fmla="*/ 0 h 997"/>
                    <a:gd name="T66" fmla="*/ 1 w 705"/>
                    <a:gd name="T67" fmla="*/ 0 h 997"/>
                    <a:gd name="T68" fmla="*/ 1 w 705"/>
                    <a:gd name="T69" fmla="*/ 0 h 9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05" h="997">
                      <a:moveTo>
                        <a:pt x="144" y="330"/>
                      </a:moveTo>
                      <a:lnTo>
                        <a:pt x="93" y="354"/>
                      </a:lnTo>
                      <a:lnTo>
                        <a:pt x="44" y="385"/>
                      </a:lnTo>
                      <a:lnTo>
                        <a:pt x="12" y="439"/>
                      </a:lnTo>
                      <a:lnTo>
                        <a:pt x="0" y="495"/>
                      </a:lnTo>
                      <a:lnTo>
                        <a:pt x="7" y="518"/>
                      </a:lnTo>
                      <a:lnTo>
                        <a:pt x="19" y="542"/>
                      </a:lnTo>
                      <a:lnTo>
                        <a:pt x="63" y="558"/>
                      </a:lnTo>
                      <a:lnTo>
                        <a:pt x="105" y="558"/>
                      </a:lnTo>
                      <a:lnTo>
                        <a:pt x="119" y="558"/>
                      </a:lnTo>
                      <a:lnTo>
                        <a:pt x="125" y="558"/>
                      </a:lnTo>
                      <a:lnTo>
                        <a:pt x="93" y="580"/>
                      </a:lnTo>
                      <a:lnTo>
                        <a:pt x="63" y="620"/>
                      </a:lnTo>
                      <a:lnTo>
                        <a:pt x="44" y="667"/>
                      </a:lnTo>
                      <a:lnTo>
                        <a:pt x="31" y="721"/>
                      </a:lnTo>
                      <a:lnTo>
                        <a:pt x="25" y="777"/>
                      </a:lnTo>
                      <a:lnTo>
                        <a:pt x="31" y="832"/>
                      </a:lnTo>
                      <a:lnTo>
                        <a:pt x="51" y="880"/>
                      </a:lnTo>
                      <a:lnTo>
                        <a:pt x="68" y="918"/>
                      </a:lnTo>
                      <a:lnTo>
                        <a:pt x="119" y="958"/>
                      </a:lnTo>
                      <a:lnTo>
                        <a:pt x="168" y="981"/>
                      </a:lnTo>
                      <a:lnTo>
                        <a:pt x="212" y="997"/>
                      </a:lnTo>
                      <a:lnTo>
                        <a:pt x="262" y="997"/>
                      </a:lnTo>
                      <a:lnTo>
                        <a:pt x="306" y="997"/>
                      </a:lnTo>
                      <a:lnTo>
                        <a:pt x="355" y="973"/>
                      </a:lnTo>
                      <a:lnTo>
                        <a:pt x="437" y="918"/>
                      </a:lnTo>
                      <a:lnTo>
                        <a:pt x="500" y="840"/>
                      </a:lnTo>
                      <a:lnTo>
                        <a:pt x="518" y="808"/>
                      </a:lnTo>
                      <a:lnTo>
                        <a:pt x="538" y="777"/>
                      </a:lnTo>
                      <a:lnTo>
                        <a:pt x="550" y="737"/>
                      </a:lnTo>
                      <a:lnTo>
                        <a:pt x="562" y="699"/>
                      </a:lnTo>
                      <a:lnTo>
                        <a:pt x="587" y="596"/>
                      </a:lnTo>
                      <a:lnTo>
                        <a:pt x="594" y="542"/>
                      </a:lnTo>
                      <a:lnTo>
                        <a:pt x="594" y="487"/>
                      </a:lnTo>
                      <a:lnTo>
                        <a:pt x="587" y="431"/>
                      </a:lnTo>
                      <a:lnTo>
                        <a:pt x="568" y="385"/>
                      </a:lnTo>
                      <a:lnTo>
                        <a:pt x="594" y="416"/>
                      </a:lnTo>
                      <a:lnTo>
                        <a:pt x="612" y="424"/>
                      </a:lnTo>
                      <a:lnTo>
                        <a:pt x="638" y="408"/>
                      </a:lnTo>
                      <a:lnTo>
                        <a:pt x="655" y="385"/>
                      </a:lnTo>
                      <a:lnTo>
                        <a:pt x="693" y="306"/>
                      </a:lnTo>
                      <a:lnTo>
                        <a:pt x="699" y="267"/>
                      </a:lnTo>
                      <a:lnTo>
                        <a:pt x="705" y="235"/>
                      </a:lnTo>
                      <a:lnTo>
                        <a:pt x="699" y="197"/>
                      </a:lnTo>
                      <a:lnTo>
                        <a:pt x="693" y="173"/>
                      </a:lnTo>
                      <a:lnTo>
                        <a:pt x="675" y="157"/>
                      </a:lnTo>
                      <a:lnTo>
                        <a:pt x="655" y="149"/>
                      </a:lnTo>
                      <a:lnTo>
                        <a:pt x="638" y="157"/>
                      </a:lnTo>
                      <a:lnTo>
                        <a:pt x="624" y="173"/>
                      </a:lnTo>
                      <a:lnTo>
                        <a:pt x="600" y="205"/>
                      </a:lnTo>
                      <a:lnTo>
                        <a:pt x="587" y="243"/>
                      </a:lnTo>
                      <a:lnTo>
                        <a:pt x="580" y="259"/>
                      </a:lnTo>
                      <a:lnTo>
                        <a:pt x="580" y="267"/>
                      </a:lnTo>
                      <a:lnTo>
                        <a:pt x="575" y="235"/>
                      </a:lnTo>
                      <a:lnTo>
                        <a:pt x="575" y="197"/>
                      </a:lnTo>
                      <a:lnTo>
                        <a:pt x="580" y="110"/>
                      </a:lnTo>
                      <a:lnTo>
                        <a:pt x="587" y="70"/>
                      </a:lnTo>
                      <a:lnTo>
                        <a:pt x="594" y="40"/>
                      </a:lnTo>
                      <a:lnTo>
                        <a:pt x="600" y="16"/>
                      </a:lnTo>
                      <a:lnTo>
                        <a:pt x="600" y="0"/>
                      </a:lnTo>
                      <a:lnTo>
                        <a:pt x="531" y="8"/>
                      </a:lnTo>
                      <a:lnTo>
                        <a:pt x="469" y="8"/>
                      </a:lnTo>
                      <a:lnTo>
                        <a:pt x="418" y="8"/>
                      </a:lnTo>
                      <a:lnTo>
                        <a:pt x="374" y="16"/>
                      </a:lnTo>
                      <a:lnTo>
                        <a:pt x="306" y="16"/>
                      </a:lnTo>
                      <a:lnTo>
                        <a:pt x="256" y="16"/>
                      </a:lnTo>
                      <a:lnTo>
                        <a:pt x="225" y="16"/>
                      </a:lnTo>
                      <a:lnTo>
                        <a:pt x="212" y="16"/>
                      </a:lnTo>
                      <a:lnTo>
                        <a:pt x="205" y="16"/>
                      </a:lnTo>
                      <a:lnTo>
                        <a:pt x="144" y="330"/>
                      </a:lnTo>
                      <a:close/>
                    </a:path>
                  </a:pathLst>
                </a:custGeom>
                <a:solidFill>
                  <a:srgbClr val="FFDD9F"/>
                </a:solidFill>
                <a:ln w="20638">
                  <a:solidFill>
                    <a:srgbClr val="000000"/>
                  </a:solidFill>
                  <a:prstDash val="solid"/>
                  <a:round/>
                  <a:headEnd/>
                  <a:tailEnd/>
                </a:ln>
              </p:spPr>
              <p:txBody>
                <a:bodyPr/>
                <a:lstStyle/>
                <a:p>
                  <a:endParaRPr lang="ja-JP" altLang="en-US"/>
                </a:p>
              </p:txBody>
            </p:sp>
            <p:sp>
              <p:nvSpPr>
                <p:cNvPr id="15540" name="Freeform 326"/>
                <p:cNvSpPr>
                  <a:spLocks/>
                </p:cNvSpPr>
                <p:nvPr/>
              </p:nvSpPr>
              <p:spPr bwMode="auto">
                <a:xfrm>
                  <a:off x="870" y="2233"/>
                  <a:ext cx="33" cy="63"/>
                </a:xfrm>
                <a:custGeom>
                  <a:avLst/>
                  <a:gdLst>
                    <a:gd name="T0" fmla="*/ 1 w 65"/>
                    <a:gd name="T1" fmla="*/ 0 h 125"/>
                    <a:gd name="T2" fmla="*/ 1 w 65"/>
                    <a:gd name="T3" fmla="*/ 1 h 125"/>
                    <a:gd name="T4" fmla="*/ 1 w 65"/>
                    <a:gd name="T5" fmla="*/ 1 h 125"/>
                    <a:gd name="T6" fmla="*/ 1 w 65"/>
                    <a:gd name="T7" fmla="*/ 1 h 125"/>
                    <a:gd name="T8" fmla="*/ 1 w 65"/>
                    <a:gd name="T9" fmla="*/ 1 h 125"/>
                    <a:gd name="T10" fmla="*/ 1 w 65"/>
                    <a:gd name="T11" fmla="*/ 1 h 125"/>
                    <a:gd name="T12" fmla="*/ 0 w 65"/>
                    <a:gd name="T13" fmla="*/ 1 h 125"/>
                    <a:gd name="T14" fmla="*/ 0 w 65"/>
                    <a:gd name="T15" fmla="*/ 1 h 125"/>
                    <a:gd name="T16" fmla="*/ 1 w 65"/>
                    <a:gd name="T17" fmla="*/ 1 h 125"/>
                    <a:gd name="T18" fmla="*/ 1 w 65"/>
                    <a:gd name="T19" fmla="*/ 1 h 125"/>
                    <a:gd name="T20" fmla="*/ 1 w 65"/>
                    <a:gd name="T21" fmla="*/ 1 h 125"/>
                    <a:gd name="T22" fmla="*/ 1 w 65"/>
                    <a:gd name="T23" fmla="*/ 1 h 125"/>
                    <a:gd name="T24" fmla="*/ 1 w 65"/>
                    <a:gd name="T25" fmla="*/ 1 h 125"/>
                    <a:gd name="T26" fmla="*/ 1 w 65"/>
                    <a:gd name="T27" fmla="*/ 1 h 125"/>
                    <a:gd name="T28" fmla="*/ 1 w 65"/>
                    <a:gd name="T29" fmla="*/ 1 h 125"/>
                    <a:gd name="T30" fmla="*/ 1 w 65"/>
                    <a:gd name="T31" fmla="*/ 1 h 125"/>
                    <a:gd name="T32" fmla="*/ 1 w 65"/>
                    <a:gd name="T33" fmla="*/ 1 h 125"/>
                    <a:gd name="T34" fmla="*/ 1 w 65"/>
                    <a:gd name="T35" fmla="*/ 1 h 125"/>
                    <a:gd name="T36" fmla="*/ 1 w 65"/>
                    <a:gd name="T37" fmla="*/ 1 h 125"/>
                    <a:gd name="T38" fmla="*/ 1 w 65"/>
                    <a:gd name="T39" fmla="*/ 1 h 125"/>
                    <a:gd name="T40" fmla="*/ 1 w 65"/>
                    <a:gd name="T41" fmla="*/ 1 h 125"/>
                    <a:gd name="T42" fmla="*/ 1 w 65"/>
                    <a:gd name="T43" fmla="*/ 1 h 125"/>
                    <a:gd name="T44" fmla="*/ 1 w 65"/>
                    <a:gd name="T45" fmla="*/ 1 h 125"/>
                    <a:gd name="T46" fmla="*/ 1 w 65"/>
                    <a:gd name="T47" fmla="*/ 1 h 125"/>
                    <a:gd name="T48" fmla="*/ 1 w 65"/>
                    <a:gd name="T49" fmla="*/ 1 h 125"/>
                    <a:gd name="T50" fmla="*/ 1 w 65"/>
                    <a:gd name="T51" fmla="*/ 1 h 125"/>
                    <a:gd name="T52" fmla="*/ 1 w 65"/>
                    <a:gd name="T53" fmla="*/ 1 h 125"/>
                    <a:gd name="T54" fmla="*/ 1 w 65"/>
                    <a:gd name="T55" fmla="*/ 1 h 125"/>
                    <a:gd name="T56" fmla="*/ 1 w 65"/>
                    <a:gd name="T57" fmla="*/ 1 h 125"/>
                    <a:gd name="T58" fmla="*/ 1 w 65"/>
                    <a:gd name="T59" fmla="*/ 1 h 125"/>
                    <a:gd name="T60" fmla="*/ 1 w 65"/>
                    <a:gd name="T61" fmla="*/ 1 h 125"/>
                    <a:gd name="T62" fmla="*/ 1 w 65"/>
                    <a:gd name="T63" fmla="*/ 1 h 125"/>
                    <a:gd name="T64" fmla="*/ 1 w 65"/>
                    <a:gd name="T65" fmla="*/ 1 h 125"/>
                    <a:gd name="T66" fmla="*/ 1 w 65"/>
                    <a:gd name="T67" fmla="*/ 1 h 125"/>
                    <a:gd name="T68" fmla="*/ 1 w 65"/>
                    <a:gd name="T69" fmla="*/ 1 h 125"/>
                    <a:gd name="T70" fmla="*/ 1 w 65"/>
                    <a:gd name="T71" fmla="*/ 1 h 125"/>
                    <a:gd name="T72" fmla="*/ 1 w 65"/>
                    <a:gd name="T73" fmla="*/ 1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125">
                      <a:moveTo>
                        <a:pt x="65" y="21"/>
                      </a:moveTo>
                      <a:lnTo>
                        <a:pt x="51" y="0"/>
                      </a:lnTo>
                      <a:lnTo>
                        <a:pt x="39" y="8"/>
                      </a:lnTo>
                      <a:lnTo>
                        <a:pt x="36" y="9"/>
                      </a:lnTo>
                      <a:lnTo>
                        <a:pt x="36" y="10"/>
                      </a:lnTo>
                      <a:lnTo>
                        <a:pt x="16" y="34"/>
                      </a:lnTo>
                      <a:lnTo>
                        <a:pt x="14" y="37"/>
                      </a:lnTo>
                      <a:lnTo>
                        <a:pt x="14" y="40"/>
                      </a:lnTo>
                      <a:lnTo>
                        <a:pt x="8" y="62"/>
                      </a:lnTo>
                      <a:lnTo>
                        <a:pt x="20" y="65"/>
                      </a:lnTo>
                      <a:lnTo>
                        <a:pt x="8" y="60"/>
                      </a:lnTo>
                      <a:lnTo>
                        <a:pt x="2" y="74"/>
                      </a:lnTo>
                      <a:lnTo>
                        <a:pt x="0" y="80"/>
                      </a:lnTo>
                      <a:lnTo>
                        <a:pt x="0" y="104"/>
                      </a:lnTo>
                      <a:lnTo>
                        <a:pt x="2" y="109"/>
                      </a:lnTo>
                      <a:lnTo>
                        <a:pt x="4" y="113"/>
                      </a:lnTo>
                      <a:lnTo>
                        <a:pt x="7" y="114"/>
                      </a:lnTo>
                      <a:lnTo>
                        <a:pt x="19" y="122"/>
                      </a:lnTo>
                      <a:lnTo>
                        <a:pt x="20" y="124"/>
                      </a:lnTo>
                      <a:lnTo>
                        <a:pt x="26" y="125"/>
                      </a:lnTo>
                      <a:lnTo>
                        <a:pt x="31" y="124"/>
                      </a:lnTo>
                      <a:lnTo>
                        <a:pt x="32" y="124"/>
                      </a:lnTo>
                      <a:lnTo>
                        <a:pt x="46" y="116"/>
                      </a:lnTo>
                      <a:lnTo>
                        <a:pt x="48" y="113"/>
                      </a:lnTo>
                      <a:lnTo>
                        <a:pt x="51" y="109"/>
                      </a:lnTo>
                      <a:lnTo>
                        <a:pt x="52" y="104"/>
                      </a:lnTo>
                      <a:lnTo>
                        <a:pt x="52" y="88"/>
                      </a:lnTo>
                      <a:lnTo>
                        <a:pt x="51" y="82"/>
                      </a:lnTo>
                      <a:lnTo>
                        <a:pt x="50" y="80"/>
                      </a:lnTo>
                      <a:lnTo>
                        <a:pt x="43" y="72"/>
                      </a:lnTo>
                      <a:lnTo>
                        <a:pt x="32" y="80"/>
                      </a:lnTo>
                      <a:lnTo>
                        <a:pt x="43" y="72"/>
                      </a:lnTo>
                      <a:lnTo>
                        <a:pt x="31" y="57"/>
                      </a:lnTo>
                      <a:lnTo>
                        <a:pt x="11" y="73"/>
                      </a:lnTo>
                      <a:lnTo>
                        <a:pt x="23" y="88"/>
                      </a:lnTo>
                      <a:lnTo>
                        <a:pt x="23" y="89"/>
                      </a:lnTo>
                      <a:lnTo>
                        <a:pt x="30" y="97"/>
                      </a:lnTo>
                      <a:lnTo>
                        <a:pt x="26" y="88"/>
                      </a:lnTo>
                      <a:lnTo>
                        <a:pt x="27" y="93"/>
                      </a:lnTo>
                      <a:lnTo>
                        <a:pt x="39" y="88"/>
                      </a:lnTo>
                      <a:lnTo>
                        <a:pt x="26" y="88"/>
                      </a:lnTo>
                      <a:lnTo>
                        <a:pt x="26" y="104"/>
                      </a:lnTo>
                      <a:lnTo>
                        <a:pt x="30" y="94"/>
                      </a:lnTo>
                      <a:lnTo>
                        <a:pt x="27" y="98"/>
                      </a:lnTo>
                      <a:lnTo>
                        <a:pt x="26" y="104"/>
                      </a:lnTo>
                      <a:lnTo>
                        <a:pt x="39" y="104"/>
                      </a:lnTo>
                      <a:lnTo>
                        <a:pt x="32" y="93"/>
                      </a:lnTo>
                      <a:lnTo>
                        <a:pt x="19" y="101"/>
                      </a:lnTo>
                      <a:lnTo>
                        <a:pt x="31" y="100"/>
                      </a:lnTo>
                      <a:lnTo>
                        <a:pt x="26" y="98"/>
                      </a:lnTo>
                      <a:lnTo>
                        <a:pt x="20" y="100"/>
                      </a:lnTo>
                      <a:lnTo>
                        <a:pt x="26" y="112"/>
                      </a:lnTo>
                      <a:lnTo>
                        <a:pt x="34" y="101"/>
                      </a:lnTo>
                      <a:lnTo>
                        <a:pt x="22" y="93"/>
                      </a:lnTo>
                      <a:lnTo>
                        <a:pt x="27" y="104"/>
                      </a:lnTo>
                      <a:lnTo>
                        <a:pt x="26" y="98"/>
                      </a:lnTo>
                      <a:lnTo>
                        <a:pt x="23" y="94"/>
                      </a:lnTo>
                      <a:lnTo>
                        <a:pt x="14" y="104"/>
                      </a:lnTo>
                      <a:lnTo>
                        <a:pt x="27" y="104"/>
                      </a:lnTo>
                      <a:lnTo>
                        <a:pt x="27" y="80"/>
                      </a:lnTo>
                      <a:lnTo>
                        <a:pt x="14" y="80"/>
                      </a:lnTo>
                      <a:lnTo>
                        <a:pt x="26" y="85"/>
                      </a:lnTo>
                      <a:lnTo>
                        <a:pt x="32" y="70"/>
                      </a:lnTo>
                      <a:lnTo>
                        <a:pt x="34" y="69"/>
                      </a:lnTo>
                      <a:lnTo>
                        <a:pt x="39" y="46"/>
                      </a:lnTo>
                      <a:lnTo>
                        <a:pt x="26" y="42"/>
                      </a:lnTo>
                      <a:lnTo>
                        <a:pt x="36" y="52"/>
                      </a:lnTo>
                      <a:lnTo>
                        <a:pt x="56" y="28"/>
                      </a:lnTo>
                      <a:lnTo>
                        <a:pt x="46" y="18"/>
                      </a:lnTo>
                      <a:lnTo>
                        <a:pt x="54" y="29"/>
                      </a:lnTo>
                      <a:lnTo>
                        <a:pt x="65"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41" name="Freeform 327"/>
                <p:cNvSpPr>
                  <a:spLocks/>
                </p:cNvSpPr>
                <p:nvPr/>
              </p:nvSpPr>
              <p:spPr bwMode="auto">
                <a:xfrm>
                  <a:off x="655" y="2156"/>
                  <a:ext cx="47" cy="55"/>
                </a:xfrm>
                <a:custGeom>
                  <a:avLst/>
                  <a:gdLst>
                    <a:gd name="T0" fmla="*/ 1 w 94"/>
                    <a:gd name="T1" fmla="*/ 1 h 110"/>
                    <a:gd name="T2" fmla="*/ 1 w 94"/>
                    <a:gd name="T3" fmla="*/ 1 h 110"/>
                    <a:gd name="T4" fmla="*/ 1 w 94"/>
                    <a:gd name="T5" fmla="*/ 1 h 110"/>
                    <a:gd name="T6" fmla="*/ 1 w 94"/>
                    <a:gd name="T7" fmla="*/ 1 h 110"/>
                    <a:gd name="T8" fmla="*/ 1 w 94"/>
                    <a:gd name="T9" fmla="*/ 1 h 110"/>
                    <a:gd name="T10" fmla="*/ 1 w 94"/>
                    <a:gd name="T11" fmla="*/ 0 h 110"/>
                    <a:gd name="T12" fmla="*/ 1 w 94"/>
                    <a:gd name="T13" fmla="*/ 0 h 110"/>
                    <a:gd name="T14" fmla="*/ 1 w 94"/>
                    <a:gd name="T15" fmla="*/ 1 h 110"/>
                    <a:gd name="T16" fmla="*/ 1 w 94"/>
                    <a:gd name="T17" fmla="*/ 1 h 110"/>
                    <a:gd name="T18" fmla="*/ 0 w 94"/>
                    <a:gd name="T19" fmla="*/ 1 h 110"/>
                    <a:gd name="T20" fmla="*/ 0 w 94"/>
                    <a:gd name="T21" fmla="*/ 1 h 110"/>
                    <a:gd name="T22" fmla="*/ 1 w 94"/>
                    <a:gd name="T23" fmla="*/ 1 h 110"/>
                    <a:gd name="T24" fmla="*/ 1 w 94"/>
                    <a:gd name="T25" fmla="*/ 1 h 110"/>
                    <a:gd name="T26" fmla="*/ 1 w 94"/>
                    <a:gd name="T27" fmla="*/ 1 h 110"/>
                    <a:gd name="T28" fmla="*/ 1 w 94"/>
                    <a:gd name="T29" fmla="*/ 1 h 110"/>
                    <a:gd name="T30" fmla="*/ 1 w 94"/>
                    <a:gd name="T31" fmla="*/ 1 h 110"/>
                    <a:gd name="T32" fmla="*/ 1 w 94"/>
                    <a:gd name="T33" fmla="*/ 1 h 110"/>
                    <a:gd name="T34" fmla="*/ 1 w 94"/>
                    <a:gd name="T35" fmla="*/ 1 h 110"/>
                    <a:gd name="T36" fmla="*/ 1 w 94"/>
                    <a:gd name="T37" fmla="*/ 1 h 110"/>
                    <a:gd name="T38" fmla="*/ 1 w 94"/>
                    <a:gd name="T39" fmla="*/ 1 h 110"/>
                    <a:gd name="T40" fmla="*/ 1 w 94"/>
                    <a:gd name="T41" fmla="*/ 1 h 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110">
                      <a:moveTo>
                        <a:pt x="88" y="110"/>
                      </a:moveTo>
                      <a:lnTo>
                        <a:pt x="88" y="102"/>
                      </a:lnTo>
                      <a:lnTo>
                        <a:pt x="94" y="94"/>
                      </a:lnTo>
                      <a:lnTo>
                        <a:pt x="94" y="55"/>
                      </a:lnTo>
                      <a:lnTo>
                        <a:pt x="88" y="16"/>
                      </a:lnTo>
                      <a:lnTo>
                        <a:pt x="75" y="0"/>
                      </a:lnTo>
                      <a:lnTo>
                        <a:pt x="63" y="0"/>
                      </a:lnTo>
                      <a:lnTo>
                        <a:pt x="32" y="8"/>
                      </a:lnTo>
                      <a:lnTo>
                        <a:pt x="12" y="39"/>
                      </a:lnTo>
                      <a:lnTo>
                        <a:pt x="0" y="71"/>
                      </a:lnTo>
                      <a:lnTo>
                        <a:pt x="0" y="102"/>
                      </a:lnTo>
                      <a:lnTo>
                        <a:pt x="7" y="102"/>
                      </a:lnTo>
                      <a:lnTo>
                        <a:pt x="12" y="102"/>
                      </a:lnTo>
                      <a:lnTo>
                        <a:pt x="32" y="71"/>
                      </a:lnTo>
                      <a:lnTo>
                        <a:pt x="50" y="39"/>
                      </a:lnTo>
                      <a:lnTo>
                        <a:pt x="63" y="39"/>
                      </a:lnTo>
                      <a:lnTo>
                        <a:pt x="75" y="55"/>
                      </a:lnTo>
                      <a:lnTo>
                        <a:pt x="75" y="71"/>
                      </a:lnTo>
                      <a:lnTo>
                        <a:pt x="82" y="86"/>
                      </a:lnTo>
                      <a:lnTo>
                        <a:pt x="82" y="102"/>
                      </a:lnTo>
                      <a:lnTo>
                        <a:pt x="88" y="110"/>
                      </a:lnTo>
                      <a:close/>
                    </a:path>
                  </a:pathLst>
                </a:custGeom>
                <a:solidFill>
                  <a:srgbClr val="000000"/>
                </a:solidFill>
                <a:ln w="20638">
                  <a:solidFill>
                    <a:srgbClr val="000000"/>
                  </a:solidFill>
                  <a:prstDash val="solid"/>
                  <a:round/>
                  <a:headEnd/>
                  <a:tailEnd/>
                </a:ln>
              </p:spPr>
              <p:txBody>
                <a:bodyPr/>
                <a:lstStyle/>
                <a:p>
                  <a:endParaRPr lang="ja-JP" altLang="en-US"/>
                </a:p>
              </p:txBody>
            </p:sp>
            <p:sp>
              <p:nvSpPr>
                <p:cNvPr id="15542" name="Freeform 328"/>
                <p:cNvSpPr>
                  <a:spLocks/>
                </p:cNvSpPr>
                <p:nvPr/>
              </p:nvSpPr>
              <p:spPr bwMode="auto">
                <a:xfrm>
                  <a:off x="762" y="2148"/>
                  <a:ext cx="52" cy="51"/>
                </a:xfrm>
                <a:custGeom>
                  <a:avLst/>
                  <a:gdLst>
                    <a:gd name="T0" fmla="*/ 0 w 106"/>
                    <a:gd name="T1" fmla="*/ 0 h 103"/>
                    <a:gd name="T2" fmla="*/ 0 w 106"/>
                    <a:gd name="T3" fmla="*/ 0 h 103"/>
                    <a:gd name="T4" fmla="*/ 0 w 106"/>
                    <a:gd name="T5" fmla="*/ 0 h 103"/>
                    <a:gd name="T6" fmla="*/ 0 w 106"/>
                    <a:gd name="T7" fmla="*/ 0 h 103"/>
                    <a:gd name="T8" fmla="*/ 0 w 106"/>
                    <a:gd name="T9" fmla="*/ 0 h 103"/>
                    <a:gd name="T10" fmla="*/ 0 w 106"/>
                    <a:gd name="T11" fmla="*/ 0 h 103"/>
                    <a:gd name="T12" fmla="*/ 0 w 106"/>
                    <a:gd name="T13" fmla="*/ 0 h 103"/>
                    <a:gd name="T14" fmla="*/ 0 w 106"/>
                    <a:gd name="T15" fmla="*/ 0 h 103"/>
                    <a:gd name="T16" fmla="*/ 0 w 106"/>
                    <a:gd name="T17" fmla="*/ 0 h 103"/>
                    <a:gd name="T18" fmla="*/ 0 w 106"/>
                    <a:gd name="T19" fmla="*/ 0 h 103"/>
                    <a:gd name="T20" fmla="*/ 0 w 106"/>
                    <a:gd name="T21" fmla="*/ 0 h 103"/>
                    <a:gd name="T22" fmla="*/ 0 w 106"/>
                    <a:gd name="T23" fmla="*/ 0 h 103"/>
                    <a:gd name="T24" fmla="*/ 0 w 106"/>
                    <a:gd name="T25" fmla="*/ 0 h 103"/>
                    <a:gd name="T26" fmla="*/ 0 w 106"/>
                    <a:gd name="T27" fmla="*/ 0 h 103"/>
                    <a:gd name="T28" fmla="*/ 0 w 106"/>
                    <a:gd name="T29" fmla="*/ 0 h 103"/>
                    <a:gd name="T30" fmla="*/ 0 w 106"/>
                    <a:gd name="T31" fmla="*/ 0 h 103"/>
                    <a:gd name="T32" fmla="*/ 0 w 106"/>
                    <a:gd name="T33" fmla="*/ 0 h 103"/>
                    <a:gd name="T34" fmla="*/ 0 w 106"/>
                    <a:gd name="T35" fmla="*/ 0 h 103"/>
                    <a:gd name="T36" fmla="*/ 0 w 106"/>
                    <a:gd name="T37" fmla="*/ 0 h 103"/>
                    <a:gd name="T38" fmla="*/ 0 w 106"/>
                    <a:gd name="T39" fmla="*/ 0 h 103"/>
                    <a:gd name="T40" fmla="*/ 0 w 106"/>
                    <a:gd name="T41" fmla="*/ 0 h 103"/>
                    <a:gd name="T42" fmla="*/ 0 w 106"/>
                    <a:gd name="T43" fmla="*/ 0 h 103"/>
                    <a:gd name="T44" fmla="*/ 0 w 106"/>
                    <a:gd name="T45" fmla="*/ 0 h 10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6" h="103">
                      <a:moveTo>
                        <a:pt x="7" y="103"/>
                      </a:moveTo>
                      <a:lnTo>
                        <a:pt x="19" y="87"/>
                      </a:lnTo>
                      <a:lnTo>
                        <a:pt x="31" y="56"/>
                      </a:lnTo>
                      <a:lnTo>
                        <a:pt x="50" y="48"/>
                      </a:lnTo>
                      <a:lnTo>
                        <a:pt x="63" y="40"/>
                      </a:lnTo>
                      <a:lnTo>
                        <a:pt x="75" y="48"/>
                      </a:lnTo>
                      <a:lnTo>
                        <a:pt x="87" y="56"/>
                      </a:lnTo>
                      <a:lnTo>
                        <a:pt x="87" y="72"/>
                      </a:lnTo>
                      <a:lnTo>
                        <a:pt x="87" y="87"/>
                      </a:lnTo>
                      <a:lnTo>
                        <a:pt x="94" y="103"/>
                      </a:lnTo>
                      <a:lnTo>
                        <a:pt x="99" y="103"/>
                      </a:lnTo>
                      <a:lnTo>
                        <a:pt x="106" y="103"/>
                      </a:lnTo>
                      <a:lnTo>
                        <a:pt x="106" y="87"/>
                      </a:lnTo>
                      <a:lnTo>
                        <a:pt x="99" y="48"/>
                      </a:lnTo>
                      <a:lnTo>
                        <a:pt x="87" y="16"/>
                      </a:lnTo>
                      <a:lnTo>
                        <a:pt x="80" y="0"/>
                      </a:lnTo>
                      <a:lnTo>
                        <a:pt x="68" y="0"/>
                      </a:lnTo>
                      <a:lnTo>
                        <a:pt x="50" y="0"/>
                      </a:lnTo>
                      <a:lnTo>
                        <a:pt x="31" y="16"/>
                      </a:lnTo>
                      <a:lnTo>
                        <a:pt x="12" y="48"/>
                      </a:lnTo>
                      <a:lnTo>
                        <a:pt x="0" y="87"/>
                      </a:lnTo>
                      <a:lnTo>
                        <a:pt x="0" y="95"/>
                      </a:lnTo>
                      <a:lnTo>
                        <a:pt x="7" y="103"/>
                      </a:lnTo>
                      <a:close/>
                    </a:path>
                  </a:pathLst>
                </a:custGeom>
                <a:solidFill>
                  <a:srgbClr val="000000"/>
                </a:solidFill>
                <a:ln w="20638">
                  <a:solidFill>
                    <a:srgbClr val="000000"/>
                  </a:solidFill>
                  <a:prstDash val="solid"/>
                  <a:round/>
                  <a:headEnd/>
                  <a:tailEnd/>
                </a:ln>
              </p:spPr>
              <p:txBody>
                <a:bodyPr/>
                <a:lstStyle/>
                <a:p>
                  <a:endParaRPr lang="ja-JP" altLang="en-US"/>
                </a:p>
              </p:txBody>
            </p:sp>
            <p:sp>
              <p:nvSpPr>
                <p:cNvPr id="15543" name="Freeform 329"/>
                <p:cNvSpPr>
                  <a:spLocks/>
                </p:cNvSpPr>
                <p:nvPr/>
              </p:nvSpPr>
              <p:spPr bwMode="auto">
                <a:xfrm>
                  <a:off x="721" y="2199"/>
                  <a:ext cx="119" cy="94"/>
                </a:xfrm>
                <a:custGeom>
                  <a:avLst/>
                  <a:gdLst>
                    <a:gd name="T0" fmla="*/ 1 w 237"/>
                    <a:gd name="T1" fmla="*/ 1 h 188"/>
                    <a:gd name="T2" fmla="*/ 1 w 237"/>
                    <a:gd name="T3" fmla="*/ 1 h 188"/>
                    <a:gd name="T4" fmla="*/ 1 w 237"/>
                    <a:gd name="T5" fmla="*/ 1 h 188"/>
                    <a:gd name="T6" fmla="*/ 1 w 237"/>
                    <a:gd name="T7" fmla="*/ 1 h 188"/>
                    <a:gd name="T8" fmla="*/ 1 w 237"/>
                    <a:gd name="T9" fmla="*/ 1 h 188"/>
                    <a:gd name="T10" fmla="*/ 1 w 237"/>
                    <a:gd name="T11" fmla="*/ 1 h 188"/>
                    <a:gd name="T12" fmla="*/ 1 w 237"/>
                    <a:gd name="T13" fmla="*/ 1 h 188"/>
                    <a:gd name="T14" fmla="*/ 1 w 237"/>
                    <a:gd name="T15" fmla="*/ 1 h 188"/>
                    <a:gd name="T16" fmla="*/ 1 w 237"/>
                    <a:gd name="T17" fmla="*/ 1 h 188"/>
                    <a:gd name="T18" fmla="*/ 1 w 237"/>
                    <a:gd name="T19" fmla="*/ 1 h 188"/>
                    <a:gd name="T20" fmla="*/ 1 w 237"/>
                    <a:gd name="T21" fmla="*/ 1 h 188"/>
                    <a:gd name="T22" fmla="*/ 1 w 237"/>
                    <a:gd name="T23" fmla="*/ 1 h 188"/>
                    <a:gd name="T24" fmla="*/ 0 w 237"/>
                    <a:gd name="T25" fmla="*/ 1 h 188"/>
                    <a:gd name="T26" fmla="*/ 1 w 237"/>
                    <a:gd name="T27" fmla="*/ 1 h 188"/>
                    <a:gd name="T28" fmla="*/ 1 w 237"/>
                    <a:gd name="T29" fmla="*/ 1 h 188"/>
                    <a:gd name="T30" fmla="*/ 1 w 237"/>
                    <a:gd name="T31" fmla="*/ 1 h 188"/>
                    <a:gd name="T32" fmla="*/ 1 w 237"/>
                    <a:gd name="T33" fmla="*/ 0 h 188"/>
                    <a:gd name="T34" fmla="*/ 1 w 237"/>
                    <a:gd name="T35" fmla="*/ 0 h 188"/>
                    <a:gd name="T36" fmla="*/ 1 w 237"/>
                    <a:gd name="T37" fmla="*/ 0 h 188"/>
                    <a:gd name="T38" fmla="*/ 1 w 237"/>
                    <a:gd name="T39" fmla="*/ 0 h 188"/>
                    <a:gd name="T40" fmla="*/ 1 w 237"/>
                    <a:gd name="T41" fmla="*/ 0 h 188"/>
                    <a:gd name="T42" fmla="*/ 1 w 237"/>
                    <a:gd name="T43" fmla="*/ 0 h 188"/>
                    <a:gd name="T44" fmla="*/ 1 w 237"/>
                    <a:gd name="T45" fmla="*/ 1 h 188"/>
                    <a:gd name="T46" fmla="*/ 1 w 237"/>
                    <a:gd name="T47" fmla="*/ 1 h 188"/>
                    <a:gd name="T48" fmla="*/ 1 w 237"/>
                    <a:gd name="T49" fmla="*/ 1 h 188"/>
                    <a:gd name="T50" fmla="*/ 1 w 237"/>
                    <a:gd name="T51" fmla="*/ 1 h 1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37" h="188">
                      <a:moveTo>
                        <a:pt x="237" y="93"/>
                      </a:moveTo>
                      <a:lnTo>
                        <a:pt x="237" y="133"/>
                      </a:lnTo>
                      <a:lnTo>
                        <a:pt x="218" y="156"/>
                      </a:lnTo>
                      <a:lnTo>
                        <a:pt x="193" y="180"/>
                      </a:lnTo>
                      <a:lnTo>
                        <a:pt x="168" y="188"/>
                      </a:lnTo>
                      <a:lnTo>
                        <a:pt x="137" y="188"/>
                      </a:lnTo>
                      <a:lnTo>
                        <a:pt x="112" y="188"/>
                      </a:lnTo>
                      <a:lnTo>
                        <a:pt x="88" y="188"/>
                      </a:lnTo>
                      <a:lnTo>
                        <a:pt x="75" y="188"/>
                      </a:lnTo>
                      <a:lnTo>
                        <a:pt x="44" y="180"/>
                      </a:lnTo>
                      <a:lnTo>
                        <a:pt x="25" y="156"/>
                      </a:lnTo>
                      <a:lnTo>
                        <a:pt x="7" y="133"/>
                      </a:lnTo>
                      <a:lnTo>
                        <a:pt x="0" y="93"/>
                      </a:lnTo>
                      <a:lnTo>
                        <a:pt x="7" y="55"/>
                      </a:lnTo>
                      <a:lnTo>
                        <a:pt x="25" y="32"/>
                      </a:lnTo>
                      <a:lnTo>
                        <a:pt x="44" y="8"/>
                      </a:lnTo>
                      <a:lnTo>
                        <a:pt x="75" y="0"/>
                      </a:lnTo>
                      <a:lnTo>
                        <a:pt x="107" y="0"/>
                      </a:lnTo>
                      <a:lnTo>
                        <a:pt x="125" y="0"/>
                      </a:lnTo>
                      <a:lnTo>
                        <a:pt x="156" y="0"/>
                      </a:lnTo>
                      <a:lnTo>
                        <a:pt x="163" y="0"/>
                      </a:lnTo>
                      <a:lnTo>
                        <a:pt x="168" y="0"/>
                      </a:lnTo>
                      <a:lnTo>
                        <a:pt x="193" y="8"/>
                      </a:lnTo>
                      <a:lnTo>
                        <a:pt x="218" y="32"/>
                      </a:lnTo>
                      <a:lnTo>
                        <a:pt x="237" y="55"/>
                      </a:lnTo>
                      <a:lnTo>
                        <a:pt x="237" y="93"/>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544" name="Freeform 330"/>
                <p:cNvSpPr>
                  <a:spLocks/>
                </p:cNvSpPr>
                <p:nvPr/>
              </p:nvSpPr>
              <p:spPr bwMode="auto">
                <a:xfrm>
                  <a:off x="596" y="2203"/>
                  <a:ext cx="109" cy="90"/>
                </a:xfrm>
                <a:custGeom>
                  <a:avLst/>
                  <a:gdLst>
                    <a:gd name="T0" fmla="*/ 1 w 218"/>
                    <a:gd name="T1" fmla="*/ 0 h 181"/>
                    <a:gd name="T2" fmla="*/ 1 w 218"/>
                    <a:gd name="T3" fmla="*/ 0 h 181"/>
                    <a:gd name="T4" fmla="*/ 1 w 218"/>
                    <a:gd name="T5" fmla="*/ 0 h 181"/>
                    <a:gd name="T6" fmla="*/ 1 w 218"/>
                    <a:gd name="T7" fmla="*/ 0 h 181"/>
                    <a:gd name="T8" fmla="*/ 1 w 218"/>
                    <a:gd name="T9" fmla="*/ 0 h 181"/>
                    <a:gd name="T10" fmla="*/ 1 w 218"/>
                    <a:gd name="T11" fmla="*/ 0 h 181"/>
                    <a:gd name="T12" fmla="*/ 1 w 218"/>
                    <a:gd name="T13" fmla="*/ 0 h 181"/>
                    <a:gd name="T14" fmla="*/ 1 w 218"/>
                    <a:gd name="T15" fmla="*/ 0 h 181"/>
                    <a:gd name="T16" fmla="*/ 1 w 218"/>
                    <a:gd name="T17" fmla="*/ 0 h 181"/>
                    <a:gd name="T18" fmla="*/ 1 w 218"/>
                    <a:gd name="T19" fmla="*/ 0 h 181"/>
                    <a:gd name="T20" fmla="*/ 1 w 218"/>
                    <a:gd name="T21" fmla="*/ 0 h 181"/>
                    <a:gd name="T22" fmla="*/ 1 w 218"/>
                    <a:gd name="T23" fmla="*/ 0 h 181"/>
                    <a:gd name="T24" fmla="*/ 0 w 218"/>
                    <a:gd name="T25" fmla="*/ 0 h 181"/>
                    <a:gd name="T26" fmla="*/ 1 w 218"/>
                    <a:gd name="T27" fmla="*/ 0 h 181"/>
                    <a:gd name="T28" fmla="*/ 1 w 218"/>
                    <a:gd name="T29" fmla="*/ 0 h 181"/>
                    <a:gd name="T30" fmla="*/ 1 w 218"/>
                    <a:gd name="T31" fmla="*/ 0 h 181"/>
                    <a:gd name="T32" fmla="*/ 1 w 218"/>
                    <a:gd name="T33" fmla="*/ 0 h 181"/>
                    <a:gd name="T34" fmla="*/ 1 w 218"/>
                    <a:gd name="T35" fmla="*/ 0 h 181"/>
                    <a:gd name="T36" fmla="*/ 1 w 218"/>
                    <a:gd name="T37" fmla="*/ 0 h 181"/>
                    <a:gd name="T38" fmla="*/ 1 w 218"/>
                    <a:gd name="T39" fmla="*/ 0 h 181"/>
                    <a:gd name="T40" fmla="*/ 1 w 218"/>
                    <a:gd name="T41" fmla="*/ 0 h 181"/>
                    <a:gd name="T42" fmla="*/ 1 w 218"/>
                    <a:gd name="T43" fmla="*/ 0 h 181"/>
                    <a:gd name="T44" fmla="*/ 1 w 218"/>
                    <a:gd name="T45" fmla="*/ 0 h 181"/>
                    <a:gd name="T46" fmla="*/ 1 w 218"/>
                    <a:gd name="T47" fmla="*/ 0 h 181"/>
                    <a:gd name="T48" fmla="*/ 1 w 218"/>
                    <a:gd name="T49" fmla="*/ 0 h 181"/>
                    <a:gd name="T50" fmla="*/ 1 w 218"/>
                    <a:gd name="T51" fmla="*/ 0 h 18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8" h="181">
                      <a:moveTo>
                        <a:pt x="218" y="94"/>
                      </a:moveTo>
                      <a:lnTo>
                        <a:pt x="212" y="126"/>
                      </a:lnTo>
                      <a:lnTo>
                        <a:pt x="193" y="157"/>
                      </a:lnTo>
                      <a:lnTo>
                        <a:pt x="174" y="173"/>
                      </a:lnTo>
                      <a:lnTo>
                        <a:pt x="150" y="181"/>
                      </a:lnTo>
                      <a:lnTo>
                        <a:pt x="125" y="181"/>
                      </a:lnTo>
                      <a:lnTo>
                        <a:pt x="100" y="181"/>
                      </a:lnTo>
                      <a:lnTo>
                        <a:pt x="75" y="181"/>
                      </a:lnTo>
                      <a:lnTo>
                        <a:pt x="68" y="181"/>
                      </a:lnTo>
                      <a:lnTo>
                        <a:pt x="37" y="173"/>
                      </a:lnTo>
                      <a:lnTo>
                        <a:pt x="19" y="157"/>
                      </a:lnTo>
                      <a:lnTo>
                        <a:pt x="7" y="126"/>
                      </a:lnTo>
                      <a:lnTo>
                        <a:pt x="0" y="94"/>
                      </a:lnTo>
                      <a:lnTo>
                        <a:pt x="7" y="54"/>
                      </a:lnTo>
                      <a:lnTo>
                        <a:pt x="19" y="24"/>
                      </a:lnTo>
                      <a:lnTo>
                        <a:pt x="37" y="8"/>
                      </a:lnTo>
                      <a:lnTo>
                        <a:pt x="68" y="0"/>
                      </a:lnTo>
                      <a:lnTo>
                        <a:pt x="93" y="0"/>
                      </a:lnTo>
                      <a:lnTo>
                        <a:pt x="112" y="0"/>
                      </a:lnTo>
                      <a:lnTo>
                        <a:pt x="137" y="0"/>
                      </a:lnTo>
                      <a:lnTo>
                        <a:pt x="144" y="0"/>
                      </a:lnTo>
                      <a:lnTo>
                        <a:pt x="150" y="0"/>
                      </a:lnTo>
                      <a:lnTo>
                        <a:pt x="174" y="8"/>
                      </a:lnTo>
                      <a:lnTo>
                        <a:pt x="193" y="24"/>
                      </a:lnTo>
                      <a:lnTo>
                        <a:pt x="212" y="54"/>
                      </a:lnTo>
                      <a:lnTo>
                        <a:pt x="218" y="94"/>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545" name="Freeform 331"/>
                <p:cNvSpPr>
                  <a:spLocks/>
                </p:cNvSpPr>
                <p:nvPr/>
              </p:nvSpPr>
              <p:spPr bwMode="auto">
                <a:xfrm>
                  <a:off x="633" y="2227"/>
                  <a:ext cx="35" cy="27"/>
                </a:xfrm>
                <a:custGeom>
                  <a:avLst/>
                  <a:gdLst>
                    <a:gd name="T0" fmla="*/ 0 w 69"/>
                    <a:gd name="T1" fmla="*/ 1 h 54"/>
                    <a:gd name="T2" fmla="*/ 0 w 69"/>
                    <a:gd name="T3" fmla="*/ 1 h 54"/>
                    <a:gd name="T4" fmla="*/ 1 w 69"/>
                    <a:gd name="T5" fmla="*/ 1 h 54"/>
                    <a:gd name="T6" fmla="*/ 1 w 69"/>
                    <a:gd name="T7" fmla="*/ 1 h 54"/>
                    <a:gd name="T8" fmla="*/ 1 w 69"/>
                    <a:gd name="T9" fmla="*/ 0 h 54"/>
                    <a:gd name="T10" fmla="*/ 1 w 69"/>
                    <a:gd name="T11" fmla="*/ 1 h 54"/>
                    <a:gd name="T12" fmla="*/ 1 w 69"/>
                    <a:gd name="T13" fmla="*/ 1 h 54"/>
                    <a:gd name="T14" fmla="*/ 1 w 69"/>
                    <a:gd name="T15" fmla="*/ 1 h 54"/>
                    <a:gd name="T16" fmla="*/ 1 w 69"/>
                    <a:gd name="T17" fmla="*/ 1 h 54"/>
                    <a:gd name="T18" fmla="*/ 1 w 69"/>
                    <a:gd name="T19" fmla="*/ 1 h 54"/>
                    <a:gd name="T20" fmla="*/ 1 w 69"/>
                    <a:gd name="T21" fmla="*/ 1 h 54"/>
                    <a:gd name="T22" fmla="*/ 1 w 69"/>
                    <a:gd name="T23" fmla="*/ 1 h 54"/>
                    <a:gd name="T24" fmla="*/ 1 w 69"/>
                    <a:gd name="T25" fmla="*/ 1 h 54"/>
                    <a:gd name="T26" fmla="*/ 1 w 69"/>
                    <a:gd name="T27" fmla="*/ 1 h 54"/>
                    <a:gd name="T28" fmla="*/ 0 w 69"/>
                    <a:gd name="T29" fmla="*/ 1 h 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9" h="54">
                      <a:moveTo>
                        <a:pt x="0" y="54"/>
                      </a:moveTo>
                      <a:lnTo>
                        <a:pt x="0" y="46"/>
                      </a:lnTo>
                      <a:lnTo>
                        <a:pt x="13" y="22"/>
                      </a:lnTo>
                      <a:lnTo>
                        <a:pt x="25" y="6"/>
                      </a:lnTo>
                      <a:lnTo>
                        <a:pt x="37" y="0"/>
                      </a:lnTo>
                      <a:lnTo>
                        <a:pt x="55" y="6"/>
                      </a:lnTo>
                      <a:lnTo>
                        <a:pt x="62" y="22"/>
                      </a:lnTo>
                      <a:lnTo>
                        <a:pt x="69" y="46"/>
                      </a:lnTo>
                      <a:lnTo>
                        <a:pt x="62" y="46"/>
                      </a:lnTo>
                      <a:lnTo>
                        <a:pt x="55" y="38"/>
                      </a:lnTo>
                      <a:lnTo>
                        <a:pt x="50" y="14"/>
                      </a:lnTo>
                      <a:lnTo>
                        <a:pt x="31" y="6"/>
                      </a:lnTo>
                      <a:lnTo>
                        <a:pt x="13" y="22"/>
                      </a:lnTo>
                      <a:lnTo>
                        <a:pt x="6" y="46"/>
                      </a:lnTo>
                      <a:lnTo>
                        <a:pt x="0" y="54"/>
                      </a:lnTo>
                      <a:close/>
                    </a:path>
                  </a:pathLst>
                </a:custGeom>
                <a:solidFill>
                  <a:srgbClr val="000000"/>
                </a:solidFill>
                <a:ln w="20638">
                  <a:solidFill>
                    <a:srgbClr val="000000"/>
                  </a:solidFill>
                  <a:prstDash val="solid"/>
                  <a:round/>
                  <a:headEnd/>
                  <a:tailEnd/>
                </a:ln>
              </p:spPr>
              <p:txBody>
                <a:bodyPr/>
                <a:lstStyle/>
                <a:p>
                  <a:endParaRPr lang="ja-JP" altLang="en-US"/>
                </a:p>
              </p:txBody>
            </p:sp>
            <p:sp>
              <p:nvSpPr>
                <p:cNvPr id="15546" name="Freeform 332"/>
                <p:cNvSpPr>
                  <a:spLocks/>
                </p:cNvSpPr>
                <p:nvPr/>
              </p:nvSpPr>
              <p:spPr bwMode="auto">
                <a:xfrm>
                  <a:off x="764" y="2223"/>
                  <a:ext cx="32" cy="31"/>
                </a:xfrm>
                <a:custGeom>
                  <a:avLst/>
                  <a:gdLst>
                    <a:gd name="T0" fmla="*/ 0 w 62"/>
                    <a:gd name="T1" fmla="*/ 1 h 62"/>
                    <a:gd name="T2" fmla="*/ 0 w 62"/>
                    <a:gd name="T3" fmla="*/ 1 h 62"/>
                    <a:gd name="T4" fmla="*/ 1 w 62"/>
                    <a:gd name="T5" fmla="*/ 1 h 62"/>
                    <a:gd name="T6" fmla="*/ 1 w 62"/>
                    <a:gd name="T7" fmla="*/ 1 h 62"/>
                    <a:gd name="T8" fmla="*/ 1 w 62"/>
                    <a:gd name="T9" fmla="*/ 0 h 62"/>
                    <a:gd name="T10" fmla="*/ 1 w 62"/>
                    <a:gd name="T11" fmla="*/ 1 h 62"/>
                    <a:gd name="T12" fmla="*/ 1 w 62"/>
                    <a:gd name="T13" fmla="*/ 1 h 62"/>
                    <a:gd name="T14" fmla="*/ 1 w 62"/>
                    <a:gd name="T15" fmla="*/ 1 h 62"/>
                    <a:gd name="T16" fmla="*/ 1 w 62"/>
                    <a:gd name="T17" fmla="*/ 1 h 62"/>
                    <a:gd name="T18" fmla="*/ 1 w 62"/>
                    <a:gd name="T19" fmla="*/ 1 h 62"/>
                    <a:gd name="T20" fmla="*/ 1 w 62"/>
                    <a:gd name="T21" fmla="*/ 1 h 62"/>
                    <a:gd name="T22" fmla="*/ 1 w 62"/>
                    <a:gd name="T23" fmla="*/ 1 h 62"/>
                    <a:gd name="T24" fmla="*/ 1 w 62"/>
                    <a:gd name="T25" fmla="*/ 1 h 62"/>
                    <a:gd name="T26" fmla="*/ 1 w 62"/>
                    <a:gd name="T27" fmla="*/ 1 h 62"/>
                    <a:gd name="T28" fmla="*/ 0 w 62"/>
                    <a:gd name="T29" fmla="*/ 1 h 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2" h="62">
                      <a:moveTo>
                        <a:pt x="0" y="46"/>
                      </a:moveTo>
                      <a:lnTo>
                        <a:pt x="0" y="38"/>
                      </a:lnTo>
                      <a:lnTo>
                        <a:pt x="6" y="22"/>
                      </a:lnTo>
                      <a:lnTo>
                        <a:pt x="18" y="8"/>
                      </a:lnTo>
                      <a:lnTo>
                        <a:pt x="30" y="0"/>
                      </a:lnTo>
                      <a:lnTo>
                        <a:pt x="44" y="8"/>
                      </a:lnTo>
                      <a:lnTo>
                        <a:pt x="56" y="30"/>
                      </a:lnTo>
                      <a:lnTo>
                        <a:pt x="62" y="54"/>
                      </a:lnTo>
                      <a:lnTo>
                        <a:pt x="56" y="62"/>
                      </a:lnTo>
                      <a:lnTo>
                        <a:pt x="50" y="54"/>
                      </a:lnTo>
                      <a:lnTo>
                        <a:pt x="44" y="38"/>
                      </a:lnTo>
                      <a:lnTo>
                        <a:pt x="30" y="22"/>
                      </a:lnTo>
                      <a:lnTo>
                        <a:pt x="18" y="30"/>
                      </a:lnTo>
                      <a:lnTo>
                        <a:pt x="6" y="38"/>
                      </a:lnTo>
                      <a:lnTo>
                        <a:pt x="0" y="46"/>
                      </a:lnTo>
                      <a:close/>
                    </a:path>
                  </a:pathLst>
                </a:custGeom>
                <a:solidFill>
                  <a:srgbClr val="000000"/>
                </a:solidFill>
                <a:ln w="20638">
                  <a:solidFill>
                    <a:srgbClr val="000000"/>
                  </a:solidFill>
                  <a:prstDash val="solid"/>
                  <a:round/>
                  <a:headEnd/>
                  <a:tailEnd/>
                </a:ln>
              </p:spPr>
              <p:txBody>
                <a:bodyPr/>
                <a:lstStyle/>
                <a:p>
                  <a:endParaRPr lang="ja-JP" altLang="en-US"/>
                </a:p>
              </p:txBody>
            </p:sp>
            <p:sp>
              <p:nvSpPr>
                <p:cNvPr id="15547" name="Freeform 333"/>
                <p:cNvSpPr>
                  <a:spLocks/>
                </p:cNvSpPr>
                <p:nvPr/>
              </p:nvSpPr>
              <p:spPr bwMode="auto">
                <a:xfrm>
                  <a:off x="702" y="2240"/>
                  <a:ext cx="20" cy="21"/>
                </a:xfrm>
                <a:custGeom>
                  <a:avLst/>
                  <a:gdLst>
                    <a:gd name="T0" fmla="*/ 1 w 40"/>
                    <a:gd name="T1" fmla="*/ 0 h 41"/>
                    <a:gd name="T2" fmla="*/ 0 w 40"/>
                    <a:gd name="T3" fmla="*/ 1 h 41"/>
                    <a:gd name="T4" fmla="*/ 1 w 40"/>
                    <a:gd name="T5" fmla="*/ 1 h 41"/>
                    <a:gd name="T6" fmla="*/ 1 w 40"/>
                    <a:gd name="T7" fmla="*/ 1 h 41"/>
                    <a:gd name="T8" fmla="*/ 1 w 40"/>
                    <a:gd name="T9" fmla="*/ 0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41">
                      <a:moveTo>
                        <a:pt x="1" y="0"/>
                      </a:moveTo>
                      <a:lnTo>
                        <a:pt x="0" y="40"/>
                      </a:lnTo>
                      <a:lnTo>
                        <a:pt x="38" y="41"/>
                      </a:lnTo>
                      <a:lnTo>
                        <a:pt x="40"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48" name="Freeform 334"/>
                <p:cNvSpPr>
                  <a:spLocks/>
                </p:cNvSpPr>
                <p:nvPr/>
              </p:nvSpPr>
              <p:spPr bwMode="auto">
                <a:xfrm>
                  <a:off x="661" y="2349"/>
                  <a:ext cx="153" cy="121"/>
                </a:xfrm>
                <a:custGeom>
                  <a:avLst/>
                  <a:gdLst>
                    <a:gd name="T0" fmla="*/ 0 w 307"/>
                    <a:gd name="T1" fmla="*/ 0 h 244"/>
                    <a:gd name="T2" fmla="*/ 0 w 307"/>
                    <a:gd name="T3" fmla="*/ 0 h 244"/>
                    <a:gd name="T4" fmla="*/ 0 w 307"/>
                    <a:gd name="T5" fmla="*/ 0 h 244"/>
                    <a:gd name="T6" fmla="*/ 0 w 307"/>
                    <a:gd name="T7" fmla="*/ 0 h 244"/>
                    <a:gd name="T8" fmla="*/ 0 w 307"/>
                    <a:gd name="T9" fmla="*/ 0 h 244"/>
                    <a:gd name="T10" fmla="*/ 0 w 307"/>
                    <a:gd name="T11" fmla="*/ 0 h 244"/>
                    <a:gd name="T12" fmla="*/ 0 w 307"/>
                    <a:gd name="T13" fmla="*/ 0 h 244"/>
                    <a:gd name="T14" fmla="*/ 0 w 307"/>
                    <a:gd name="T15" fmla="*/ 0 h 244"/>
                    <a:gd name="T16" fmla="*/ 0 w 307"/>
                    <a:gd name="T17" fmla="*/ 0 h 244"/>
                    <a:gd name="T18" fmla="*/ 0 w 307"/>
                    <a:gd name="T19" fmla="*/ 0 h 244"/>
                    <a:gd name="T20" fmla="*/ 0 w 307"/>
                    <a:gd name="T21" fmla="*/ 0 h 244"/>
                    <a:gd name="T22" fmla="*/ 0 w 307"/>
                    <a:gd name="T23" fmla="*/ 0 h 244"/>
                    <a:gd name="T24" fmla="*/ 0 w 307"/>
                    <a:gd name="T25" fmla="*/ 0 h 244"/>
                    <a:gd name="T26" fmla="*/ 0 w 307"/>
                    <a:gd name="T27" fmla="*/ 0 h 244"/>
                    <a:gd name="T28" fmla="*/ 0 w 307"/>
                    <a:gd name="T29" fmla="*/ 0 h 244"/>
                    <a:gd name="T30" fmla="*/ 0 w 307"/>
                    <a:gd name="T31" fmla="*/ 0 h 244"/>
                    <a:gd name="T32" fmla="*/ 0 w 307"/>
                    <a:gd name="T33" fmla="*/ 0 h 244"/>
                    <a:gd name="T34" fmla="*/ 0 w 307"/>
                    <a:gd name="T35" fmla="*/ 0 h 244"/>
                    <a:gd name="T36" fmla="*/ 0 w 307"/>
                    <a:gd name="T37" fmla="*/ 0 h 244"/>
                    <a:gd name="T38" fmla="*/ 0 w 307"/>
                    <a:gd name="T39" fmla="*/ 0 h 244"/>
                    <a:gd name="T40" fmla="*/ 0 w 307"/>
                    <a:gd name="T41" fmla="*/ 0 h 244"/>
                    <a:gd name="T42" fmla="*/ 0 w 307"/>
                    <a:gd name="T43" fmla="*/ 0 h 2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07" h="244">
                      <a:moveTo>
                        <a:pt x="0" y="165"/>
                      </a:moveTo>
                      <a:lnTo>
                        <a:pt x="14" y="212"/>
                      </a:lnTo>
                      <a:lnTo>
                        <a:pt x="19" y="228"/>
                      </a:lnTo>
                      <a:lnTo>
                        <a:pt x="19" y="244"/>
                      </a:lnTo>
                      <a:lnTo>
                        <a:pt x="114" y="204"/>
                      </a:lnTo>
                      <a:lnTo>
                        <a:pt x="181" y="181"/>
                      </a:lnTo>
                      <a:lnTo>
                        <a:pt x="231" y="157"/>
                      </a:lnTo>
                      <a:lnTo>
                        <a:pt x="263" y="141"/>
                      </a:lnTo>
                      <a:lnTo>
                        <a:pt x="281" y="141"/>
                      </a:lnTo>
                      <a:lnTo>
                        <a:pt x="293" y="133"/>
                      </a:lnTo>
                      <a:lnTo>
                        <a:pt x="300" y="117"/>
                      </a:lnTo>
                      <a:lnTo>
                        <a:pt x="307" y="87"/>
                      </a:lnTo>
                      <a:lnTo>
                        <a:pt x="307" y="39"/>
                      </a:lnTo>
                      <a:lnTo>
                        <a:pt x="288" y="0"/>
                      </a:lnTo>
                      <a:lnTo>
                        <a:pt x="276" y="8"/>
                      </a:lnTo>
                      <a:lnTo>
                        <a:pt x="244" y="23"/>
                      </a:lnTo>
                      <a:lnTo>
                        <a:pt x="193" y="55"/>
                      </a:lnTo>
                      <a:lnTo>
                        <a:pt x="144" y="79"/>
                      </a:lnTo>
                      <a:lnTo>
                        <a:pt x="88" y="109"/>
                      </a:lnTo>
                      <a:lnTo>
                        <a:pt x="44" y="141"/>
                      </a:lnTo>
                      <a:lnTo>
                        <a:pt x="14" y="157"/>
                      </a:lnTo>
                      <a:lnTo>
                        <a:pt x="0" y="165"/>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549" name="Freeform 335"/>
                <p:cNvSpPr>
                  <a:spLocks/>
                </p:cNvSpPr>
                <p:nvPr/>
              </p:nvSpPr>
              <p:spPr bwMode="auto">
                <a:xfrm>
                  <a:off x="686" y="2419"/>
                  <a:ext cx="122" cy="87"/>
                </a:xfrm>
                <a:custGeom>
                  <a:avLst/>
                  <a:gdLst>
                    <a:gd name="T0" fmla="*/ 0 w 244"/>
                    <a:gd name="T1" fmla="*/ 1 h 173"/>
                    <a:gd name="T2" fmla="*/ 0 w 244"/>
                    <a:gd name="T3" fmla="*/ 1 h 173"/>
                    <a:gd name="T4" fmla="*/ 0 w 244"/>
                    <a:gd name="T5" fmla="*/ 1 h 173"/>
                    <a:gd name="T6" fmla="*/ 0 w 244"/>
                    <a:gd name="T7" fmla="*/ 1 h 173"/>
                    <a:gd name="T8" fmla="*/ 1 w 244"/>
                    <a:gd name="T9" fmla="*/ 1 h 173"/>
                    <a:gd name="T10" fmla="*/ 1 w 244"/>
                    <a:gd name="T11" fmla="*/ 1 h 173"/>
                    <a:gd name="T12" fmla="*/ 1 w 244"/>
                    <a:gd name="T13" fmla="*/ 1 h 173"/>
                    <a:gd name="T14" fmla="*/ 1 w 244"/>
                    <a:gd name="T15" fmla="*/ 1 h 173"/>
                    <a:gd name="T16" fmla="*/ 1 w 244"/>
                    <a:gd name="T17" fmla="*/ 1 h 173"/>
                    <a:gd name="T18" fmla="*/ 1 w 244"/>
                    <a:gd name="T19" fmla="*/ 1 h 173"/>
                    <a:gd name="T20" fmla="*/ 1 w 244"/>
                    <a:gd name="T21" fmla="*/ 1 h 173"/>
                    <a:gd name="T22" fmla="*/ 1 w 244"/>
                    <a:gd name="T23" fmla="*/ 1 h 173"/>
                    <a:gd name="T24" fmla="*/ 1 w 244"/>
                    <a:gd name="T25" fmla="*/ 1 h 173"/>
                    <a:gd name="T26" fmla="*/ 1 w 244"/>
                    <a:gd name="T27" fmla="*/ 0 h 173"/>
                    <a:gd name="T28" fmla="*/ 0 w 244"/>
                    <a:gd name="T29" fmla="*/ 1 h 1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44" h="173">
                      <a:moveTo>
                        <a:pt x="0" y="87"/>
                      </a:moveTo>
                      <a:lnTo>
                        <a:pt x="0" y="133"/>
                      </a:lnTo>
                      <a:lnTo>
                        <a:pt x="0" y="157"/>
                      </a:lnTo>
                      <a:lnTo>
                        <a:pt x="0" y="173"/>
                      </a:lnTo>
                      <a:lnTo>
                        <a:pt x="7" y="173"/>
                      </a:lnTo>
                      <a:lnTo>
                        <a:pt x="25" y="165"/>
                      </a:lnTo>
                      <a:lnTo>
                        <a:pt x="51" y="157"/>
                      </a:lnTo>
                      <a:lnTo>
                        <a:pt x="81" y="157"/>
                      </a:lnTo>
                      <a:lnTo>
                        <a:pt x="150" y="127"/>
                      </a:lnTo>
                      <a:lnTo>
                        <a:pt x="181" y="111"/>
                      </a:lnTo>
                      <a:lnTo>
                        <a:pt x="206" y="87"/>
                      </a:lnTo>
                      <a:lnTo>
                        <a:pt x="225" y="47"/>
                      </a:lnTo>
                      <a:lnTo>
                        <a:pt x="237" y="24"/>
                      </a:lnTo>
                      <a:lnTo>
                        <a:pt x="244" y="0"/>
                      </a:lnTo>
                      <a:lnTo>
                        <a:pt x="0" y="87"/>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550" name="Freeform 336"/>
                <p:cNvSpPr>
                  <a:spLocks/>
                </p:cNvSpPr>
                <p:nvPr/>
              </p:nvSpPr>
              <p:spPr bwMode="auto">
                <a:xfrm>
                  <a:off x="783" y="2326"/>
                  <a:ext cx="53" cy="45"/>
                </a:xfrm>
                <a:custGeom>
                  <a:avLst/>
                  <a:gdLst>
                    <a:gd name="T0" fmla="*/ 0 w 106"/>
                    <a:gd name="T1" fmla="*/ 0 h 90"/>
                    <a:gd name="T2" fmla="*/ 0 w 106"/>
                    <a:gd name="T3" fmla="*/ 1 h 90"/>
                    <a:gd name="T4" fmla="*/ 1 w 106"/>
                    <a:gd name="T5" fmla="*/ 1 h 90"/>
                    <a:gd name="T6" fmla="*/ 1 w 106"/>
                    <a:gd name="T7" fmla="*/ 1 h 90"/>
                    <a:gd name="T8" fmla="*/ 1 w 106"/>
                    <a:gd name="T9" fmla="*/ 1 h 90"/>
                    <a:gd name="T10" fmla="*/ 1 w 106"/>
                    <a:gd name="T11" fmla="*/ 1 h 90"/>
                    <a:gd name="T12" fmla="*/ 1 w 106"/>
                    <a:gd name="T13" fmla="*/ 1 h 90"/>
                    <a:gd name="T14" fmla="*/ 1 w 106"/>
                    <a:gd name="T15" fmla="*/ 1 h 90"/>
                    <a:gd name="T16" fmla="*/ 1 w 106"/>
                    <a:gd name="T17" fmla="*/ 1 h 90"/>
                    <a:gd name="T18" fmla="*/ 1 w 106"/>
                    <a:gd name="T19" fmla="*/ 1 h 90"/>
                    <a:gd name="T20" fmla="*/ 1 w 106"/>
                    <a:gd name="T21" fmla="*/ 1 h 90"/>
                    <a:gd name="T22" fmla="*/ 1 w 106"/>
                    <a:gd name="T23" fmla="*/ 1 h 90"/>
                    <a:gd name="T24" fmla="*/ 1 w 106"/>
                    <a:gd name="T25" fmla="*/ 1 h 90"/>
                    <a:gd name="T26" fmla="*/ 1 w 106"/>
                    <a:gd name="T27" fmla="*/ 1 h 90"/>
                    <a:gd name="T28" fmla="*/ 1 w 106"/>
                    <a:gd name="T29" fmla="*/ 1 h 90"/>
                    <a:gd name="T30" fmla="*/ 1 w 106"/>
                    <a:gd name="T31" fmla="*/ 1 h 90"/>
                    <a:gd name="T32" fmla="*/ 1 w 106"/>
                    <a:gd name="T33" fmla="*/ 1 h 90"/>
                    <a:gd name="T34" fmla="*/ 1 w 106"/>
                    <a:gd name="T35" fmla="*/ 1 h 90"/>
                    <a:gd name="T36" fmla="*/ 1 w 106"/>
                    <a:gd name="T37" fmla="*/ 1 h 90"/>
                    <a:gd name="T38" fmla="*/ 1 w 106"/>
                    <a:gd name="T39" fmla="*/ 1 h 90"/>
                    <a:gd name="T40" fmla="*/ 1 w 106"/>
                    <a:gd name="T41" fmla="*/ 0 h 90"/>
                    <a:gd name="T42" fmla="*/ 0 w 106"/>
                    <a:gd name="T43" fmla="*/ 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6" h="90">
                      <a:moveTo>
                        <a:pt x="0" y="0"/>
                      </a:moveTo>
                      <a:lnTo>
                        <a:pt x="0" y="26"/>
                      </a:lnTo>
                      <a:lnTo>
                        <a:pt x="13" y="26"/>
                      </a:lnTo>
                      <a:lnTo>
                        <a:pt x="13" y="13"/>
                      </a:lnTo>
                      <a:lnTo>
                        <a:pt x="8" y="25"/>
                      </a:lnTo>
                      <a:lnTo>
                        <a:pt x="39" y="41"/>
                      </a:lnTo>
                      <a:lnTo>
                        <a:pt x="44" y="29"/>
                      </a:lnTo>
                      <a:lnTo>
                        <a:pt x="36" y="40"/>
                      </a:lnTo>
                      <a:lnTo>
                        <a:pt x="68" y="64"/>
                      </a:lnTo>
                      <a:lnTo>
                        <a:pt x="76" y="53"/>
                      </a:lnTo>
                      <a:lnTo>
                        <a:pt x="65" y="60"/>
                      </a:lnTo>
                      <a:lnTo>
                        <a:pt x="84" y="90"/>
                      </a:lnTo>
                      <a:lnTo>
                        <a:pt x="106" y="77"/>
                      </a:lnTo>
                      <a:lnTo>
                        <a:pt x="88" y="46"/>
                      </a:lnTo>
                      <a:lnTo>
                        <a:pt x="85" y="44"/>
                      </a:lnTo>
                      <a:lnTo>
                        <a:pt x="84" y="42"/>
                      </a:lnTo>
                      <a:lnTo>
                        <a:pt x="52" y="18"/>
                      </a:lnTo>
                      <a:lnTo>
                        <a:pt x="51" y="17"/>
                      </a:lnTo>
                      <a:lnTo>
                        <a:pt x="20" y="1"/>
                      </a:lnTo>
                      <a:lnTo>
                        <a:pt x="19" y="1"/>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51" name="Freeform 337"/>
                <p:cNvSpPr>
                  <a:spLocks/>
                </p:cNvSpPr>
                <p:nvPr/>
              </p:nvSpPr>
              <p:spPr bwMode="auto">
                <a:xfrm>
                  <a:off x="793" y="2310"/>
                  <a:ext cx="53" cy="50"/>
                </a:xfrm>
                <a:custGeom>
                  <a:avLst/>
                  <a:gdLst>
                    <a:gd name="T0" fmla="*/ 0 w 105"/>
                    <a:gd name="T1" fmla="*/ 0 h 100"/>
                    <a:gd name="T2" fmla="*/ 0 w 105"/>
                    <a:gd name="T3" fmla="*/ 1 h 100"/>
                    <a:gd name="T4" fmla="*/ 1 w 105"/>
                    <a:gd name="T5" fmla="*/ 1 h 100"/>
                    <a:gd name="T6" fmla="*/ 1 w 105"/>
                    <a:gd name="T7" fmla="*/ 1 h 100"/>
                    <a:gd name="T8" fmla="*/ 1 w 105"/>
                    <a:gd name="T9" fmla="*/ 1 h 100"/>
                    <a:gd name="T10" fmla="*/ 1 w 105"/>
                    <a:gd name="T11" fmla="*/ 1 h 100"/>
                    <a:gd name="T12" fmla="*/ 1 w 105"/>
                    <a:gd name="T13" fmla="*/ 1 h 100"/>
                    <a:gd name="T14" fmla="*/ 1 w 105"/>
                    <a:gd name="T15" fmla="*/ 1 h 100"/>
                    <a:gd name="T16" fmla="*/ 1 w 105"/>
                    <a:gd name="T17" fmla="*/ 1 h 100"/>
                    <a:gd name="T18" fmla="*/ 1 w 105"/>
                    <a:gd name="T19" fmla="*/ 1 h 100"/>
                    <a:gd name="T20" fmla="*/ 1 w 105"/>
                    <a:gd name="T21" fmla="*/ 1 h 100"/>
                    <a:gd name="T22" fmla="*/ 1 w 105"/>
                    <a:gd name="T23" fmla="*/ 1 h 100"/>
                    <a:gd name="T24" fmla="*/ 1 w 105"/>
                    <a:gd name="T25" fmla="*/ 1 h 100"/>
                    <a:gd name="T26" fmla="*/ 1 w 105"/>
                    <a:gd name="T27" fmla="*/ 1 h 100"/>
                    <a:gd name="T28" fmla="*/ 1 w 105"/>
                    <a:gd name="T29" fmla="*/ 1 h 100"/>
                    <a:gd name="T30" fmla="*/ 1 w 105"/>
                    <a:gd name="T31" fmla="*/ 1 h 100"/>
                    <a:gd name="T32" fmla="*/ 1 w 105"/>
                    <a:gd name="T33" fmla="*/ 1 h 100"/>
                    <a:gd name="T34" fmla="*/ 1 w 105"/>
                    <a:gd name="T35" fmla="*/ 1 h 100"/>
                    <a:gd name="T36" fmla="*/ 1 w 105"/>
                    <a:gd name="T37" fmla="*/ 1 h 100"/>
                    <a:gd name="T38" fmla="*/ 1 w 105"/>
                    <a:gd name="T39" fmla="*/ 1 h 100"/>
                    <a:gd name="T40" fmla="*/ 1 w 105"/>
                    <a:gd name="T41" fmla="*/ 0 h 100"/>
                    <a:gd name="T42" fmla="*/ 0 w 105"/>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5" h="100">
                      <a:moveTo>
                        <a:pt x="0" y="0"/>
                      </a:moveTo>
                      <a:lnTo>
                        <a:pt x="0" y="27"/>
                      </a:lnTo>
                      <a:lnTo>
                        <a:pt x="12" y="27"/>
                      </a:lnTo>
                      <a:lnTo>
                        <a:pt x="12" y="13"/>
                      </a:lnTo>
                      <a:lnTo>
                        <a:pt x="5" y="25"/>
                      </a:lnTo>
                      <a:lnTo>
                        <a:pt x="31" y="41"/>
                      </a:lnTo>
                      <a:lnTo>
                        <a:pt x="37" y="29"/>
                      </a:lnTo>
                      <a:lnTo>
                        <a:pt x="29" y="40"/>
                      </a:lnTo>
                      <a:lnTo>
                        <a:pt x="60" y="64"/>
                      </a:lnTo>
                      <a:lnTo>
                        <a:pt x="68" y="53"/>
                      </a:lnTo>
                      <a:lnTo>
                        <a:pt x="57" y="60"/>
                      </a:lnTo>
                      <a:lnTo>
                        <a:pt x="82" y="100"/>
                      </a:lnTo>
                      <a:lnTo>
                        <a:pt x="105" y="86"/>
                      </a:lnTo>
                      <a:lnTo>
                        <a:pt x="80" y="46"/>
                      </a:lnTo>
                      <a:lnTo>
                        <a:pt x="77" y="44"/>
                      </a:lnTo>
                      <a:lnTo>
                        <a:pt x="76" y="42"/>
                      </a:lnTo>
                      <a:lnTo>
                        <a:pt x="45" y="19"/>
                      </a:lnTo>
                      <a:lnTo>
                        <a:pt x="44" y="19"/>
                      </a:lnTo>
                      <a:lnTo>
                        <a:pt x="19" y="3"/>
                      </a:lnTo>
                      <a:lnTo>
                        <a:pt x="17"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52" name="Freeform 338"/>
                <p:cNvSpPr>
                  <a:spLocks/>
                </p:cNvSpPr>
                <p:nvPr/>
              </p:nvSpPr>
              <p:spPr bwMode="auto">
                <a:xfrm>
                  <a:off x="623" y="2342"/>
                  <a:ext cx="201" cy="184"/>
                </a:xfrm>
                <a:custGeom>
                  <a:avLst/>
                  <a:gdLst>
                    <a:gd name="T0" fmla="*/ 1 w 401"/>
                    <a:gd name="T1" fmla="*/ 1 h 367"/>
                    <a:gd name="T2" fmla="*/ 1 w 401"/>
                    <a:gd name="T3" fmla="*/ 1 h 367"/>
                    <a:gd name="T4" fmla="*/ 1 w 401"/>
                    <a:gd name="T5" fmla="*/ 1 h 367"/>
                    <a:gd name="T6" fmla="*/ 1 w 401"/>
                    <a:gd name="T7" fmla="*/ 1 h 367"/>
                    <a:gd name="T8" fmla="*/ 1 w 401"/>
                    <a:gd name="T9" fmla="*/ 1 h 367"/>
                    <a:gd name="T10" fmla="*/ 1 w 401"/>
                    <a:gd name="T11" fmla="*/ 1 h 367"/>
                    <a:gd name="T12" fmla="*/ 1 w 401"/>
                    <a:gd name="T13" fmla="*/ 1 h 367"/>
                    <a:gd name="T14" fmla="*/ 1 w 401"/>
                    <a:gd name="T15" fmla="*/ 1 h 367"/>
                    <a:gd name="T16" fmla="*/ 1 w 401"/>
                    <a:gd name="T17" fmla="*/ 1 h 367"/>
                    <a:gd name="T18" fmla="*/ 1 w 401"/>
                    <a:gd name="T19" fmla="*/ 1 h 367"/>
                    <a:gd name="T20" fmla="*/ 1 w 401"/>
                    <a:gd name="T21" fmla="*/ 1 h 367"/>
                    <a:gd name="T22" fmla="*/ 1 w 401"/>
                    <a:gd name="T23" fmla="*/ 1 h 367"/>
                    <a:gd name="T24" fmla="*/ 1 w 401"/>
                    <a:gd name="T25" fmla="*/ 1 h 367"/>
                    <a:gd name="T26" fmla="*/ 1 w 401"/>
                    <a:gd name="T27" fmla="*/ 1 h 367"/>
                    <a:gd name="T28" fmla="*/ 1 w 401"/>
                    <a:gd name="T29" fmla="*/ 1 h 367"/>
                    <a:gd name="T30" fmla="*/ 1 w 401"/>
                    <a:gd name="T31" fmla="*/ 1 h 367"/>
                    <a:gd name="T32" fmla="*/ 1 w 401"/>
                    <a:gd name="T33" fmla="*/ 1 h 367"/>
                    <a:gd name="T34" fmla="*/ 1 w 401"/>
                    <a:gd name="T35" fmla="*/ 1 h 367"/>
                    <a:gd name="T36" fmla="*/ 1 w 401"/>
                    <a:gd name="T37" fmla="*/ 1 h 367"/>
                    <a:gd name="T38" fmla="*/ 1 w 401"/>
                    <a:gd name="T39" fmla="*/ 1 h 367"/>
                    <a:gd name="T40" fmla="*/ 1 w 401"/>
                    <a:gd name="T41" fmla="*/ 1 h 367"/>
                    <a:gd name="T42" fmla="*/ 1 w 401"/>
                    <a:gd name="T43" fmla="*/ 1 h 367"/>
                    <a:gd name="T44" fmla="*/ 1 w 401"/>
                    <a:gd name="T45" fmla="*/ 1 h 367"/>
                    <a:gd name="T46" fmla="*/ 1 w 401"/>
                    <a:gd name="T47" fmla="*/ 1 h 367"/>
                    <a:gd name="T48" fmla="*/ 1 w 401"/>
                    <a:gd name="T49" fmla="*/ 1 h 367"/>
                    <a:gd name="T50" fmla="*/ 1 w 401"/>
                    <a:gd name="T51" fmla="*/ 1 h 367"/>
                    <a:gd name="T52" fmla="*/ 1 w 401"/>
                    <a:gd name="T53" fmla="*/ 1 h 367"/>
                    <a:gd name="T54" fmla="*/ 1 w 401"/>
                    <a:gd name="T55" fmla="*/ 1 h 367"/>
                    <a:gd name="T56" fmla="*/ 1 w 401"/>
                    <a:gd name="T57" fmla="*/ 1 h 367"/>
                    <a:gd name="T58" fmla="*/ 1 w 401"/>
                    <a:gd name="T59" fmla="*/ 1 h 367"/>
                    <a:gd name="T60" fmla="*/ 1 w 401"/>
                    <a:gd name="T61" fmla="*/ 1 h 367"/>
                    <a:gd name="T62" fmla="*/ 1 w 401"/>
                    <a:gd name="T63" fmla="*/ 1 h 367"/>
                    <a:gd name="T64" fmla="*/ 1 w 401"/>
                    <a:gd name="T65" fmla="*/ 1 h 367"/>
                    <a:gd name="T66" fmla="*/ 1 w 401"/>
                    <a:gd name="T67" fmla="*/ 1 h 367"/>
                    <a:gd name="T68" fmla="*/ 1 w 401"/>
                    <a:gd name="T69" fmla="*/ 1 h 367"/>
                    <a:gd name="T70" fmla="*/ 1 w 401"/>
                    <a:gd name="T71" fmla="*/ 1 h 367"/>
                    <a:gd name="T72" fmla="*/ 1 w 401"/>
                    <a:gd name="T73" fmla="*/ 1 h 367"/>
                    <a:gd name="T74" fmla="*/ 1 w 401"/>
                    <a:gd name="T75" fmla="*/ 1 h 367"/>
                    <a:gd name="T76" fmla="*/ 1 w 401"/>
                    <a:gd name="T77" fmla="*/ 1 h 367"/>
                    <a:gd name="T78" fmla="*/ 1 w 401"/>
                    <a:gd name="T79" fmla="*/ 1 h 367"/>
                    <a:gd name="T80" fmla="*/ 1 w 401"/>
                    <a:gd name="T81" fmla="*/ 1 h 367"/>
                    <a:gd name="T82" fmla="*/ 1 w 401"/>
                    <a:gd name="T83" fmla="*/ 1 h 367"/>
                    <a:gd name="T84" fmla="*/ 1 w 401"/>
                    <a:gd name="T85" fmla="*/ 1 h 367"/>
                    <a:gd name="T86" fmla="*/ 1 w 401"/>
                    <a:gd name="T87" fmla="*/ 1 h 367"/>
                    <a:gd name="T88" fmla="*/ 1 w 401"/>
                    <a:gd name="T89" fmla="*/ 1 h 367"/>
                    <a:gd name="T90" fmla="*/ 1 w 401"/>
                    <a:gd name="T91" fmla="*/ 1 h 367"/>
                    <a:gd name="T92" fmla="*/ 1 w 401"/>
                    <a:gd name="T93" fmla="*/ 1 h 367"/>
                    <a:gd name="T94" fmla="*/ 1 w 401"/>
                    <a:gd name="T95" fmla="*/ 1 h 367"/>
                    <a:gd name="T96" fmla="*/ 1 w 401"/>
                    <a:gd name="T97" fmla="*/ 1 h 367"/>
                    <a:gd name="T98" fmla="*/ 1 w 401"/>
                    <a:gd name="T99" fmla="*/ 1 h 367"/>
                    <a:gd name="T100" fmla="*/ 1 w 401"/>
                    <a:gd name="T101" fmla="*/ 1 h 367"/>
                    <a:gd name="T102" fmla="*/ 1 w 401"/>
                    <a:gd name="T103" fmla="*/ 1 h 367"/>
                    <a:gd name="T104" fmla="*/ 1 w 401"/>
                    <a:gd name="T105" fmla="*/ 1 h 367"/>
                    <a:gd name="T106" fmla="*/ 1 w 401"/>
                    <a:gd name="T107" fmla="*/ 1 h 367"/>
                    <a:gd name="T108" fmla="*/ 1 w 401"/>
                    <a:gd name="T109" fmla="*/ 1 h 367"/>
                    <a:gd name="T110" fmla="*/ 1 w 401"/>
                    <a:gd name="T111" fmla="*/ 1 h 367"/>
                    <a:gd name="T112" fmla="*/ 1 w 401"/>
                    <a:gd name="T113" fmla="*/ 1 h 367"/>
                    <a:gd name="T114" fmla="*/ 1 w 401"/>
                    <a:gd name="T115" fmla="*/ 1 h 367"/>
                    <a:gd name="T116" fmla="*/ 1 w 401"/>
                    <a:gd name="T117" fmla="*/ 1 h 367"/>
                    <a:gd name="T118" fmla="*/ 1 w 401"/>
                    <a:gd name="T119" fmla="*/ 1 h 367"/>
                    <a:gd name="T120" fmla="*/ 1 w 401"/>
                    <a:gd name="T121" fmla="*/ 1 h 367"/>
                    <a:gd name="T122" fmla="*/ 1 w 401"/>
                    <a:gd name="T123" fmla="*/ 1 h 3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01" h="367">
                      <a:moveTo>
                        <a:pt x="39" y="125"/>
                      </a:moveTo>
                      <a:lnTo>
                        <a:pt x="14" y="121"/>
                      </a:lnTo>
                      <a:lnTo>
                        <a:pt x="8" y="169"/>
                      </a:lnTo>
                      <a:lnTo>
                        <a:pt x="6" y="170"/>
                      </a:lnTo>
                      <a:lnTo>
                        <a:pt x="6" y="194"/>
                      </a:lnTo>
                      <a:lnTo>
                        <a:pt x="20" y="194"/>
                      </a:lnTo>
                      <a:lnTo>
                        <a:pt x="8" y="189"/>
                      </a:lnTo>
                      <a:lnTo>
                        <a:pt x="1" y="203"/>
                      </a:lnTo>
                      <a:lnTo>
                        <a:pt x="0" y="209"/>
                      </a:lnTo>
                      <a:lnTo>
                        <a:pt x="1" y="214"/>
                      </a:lnTo>
                      <a:lnTo>
                        <a:pt x="4" y="218"/>
                      </a:lnTo>
                      <a:lnTo>
                        <a:pt x="8" y="221"/>
                      </a:lnTo>
                      <a:lnTo>
                        <a:pt x="13" y="222"/>
                      </a:lnTo>
                      <a:lnTo>
                        <a:pt x="18" y="221"/>
                      </a:lnTo>
                      <a:lnTo>
                        <a:pt x="20" y="221"/>
                      </a:lnTo>
                      <a:lnTo>
                        <a:pt x="82" y="190"/>
                      </a:lnTo>
                      <a:lnTo>
                        <a:pt x="133" y="158"/>
                      </a:lnTo>
                      <a:lnTo>
                        <a:pt x="126" y="146"/>
                      </a:lnTo>
                      <a:lnTo>
                        <a:pt x="133" y="158"/>
                      </a:lnTo>
                      <a:lnTo>
                        <a:pt x="219" y="112"/>
                      </a:lnTo>
                      <a:lnTo>
                        <a:pt x="282" y="72"/>
                      </a:lnTo>
                      <a:lnTo>
                        <a:pt x="275" y="60"/>
                      </a:lnTo>
                      <a:lnTo>
                        <a:pt x="282" y="72"/>
                      </a:lnTo>
                      <a:lnTo>
                        <a:pt x="326" y="48"/>
                      </a:lnTo>
                      <a:lnTo>
                        <a:pt x="351" y="33"/>
                      </a:lnTo>
                      <a:lnTo>
                        <a:pt x="344" y="21"/>
                      </a:lnTo>
                      <a:lnTo>
                        <a:pt x="344" y="34"/>
                      </a:lnTo>
                      <a:lnTo>
                        <a:pt x="356" y="34"/>
                      </a:lnTo>
                      <a:lnTo>
                        <a:pt x="362" y="33"/>
                      </a:lnTo>
                      <a:lnTo>
                        <a:pt x="366" y="30"/>
                      </a:lnTo>
                      <a:lnTo>
                        <a:pt x="367" y="30"/>
                      </a:lnTo>
                      <a:lnTo>
                        <a:pt x="374" y="22"/>
                      </a:lnTo>
                      <a:lnTo>
                        <a:pt x="363" y="13"/>
                      </a:lnTo>
                      <a:lnTo>
                        <a:pt x="354" y="22"/>
                      </a:lnTo>
                      <a:lnTo>
                        <a:pt x="358" y="25"/>
                      </a:lnTo>
                      <a:lnTo>
                        <a:pt x="363" y="26"/>
                      </a:lnTo>
                      <a:lnTo>
                        <a:pt x="368" y="25"/>
                      </a:lnTo>
                      <a:lnTo>
                        <a:pt x="372" y="22"/>
                      </a:lnTo>
                      <a:lnTo>
                        <a:pt x="354" y="21"/>
                      </a:lnTo>
                      <a:lnTo>
                        <a:pt x="372" y="44"/>
                      </a:lnTo>
                      <a:lnTo>
                        <a:pt x="382" y="36"/>
                      </a:lnTo>
                      <a:lnTo>
                        <a:pt x="370" y="40"/>
                      </a:lnTo>
                      <a:lnTo>
                        <a:pt x="376" y="64"/>
                      </a:lnTo>
                      <a:lnTo>
                        <a:pt x="388" y="60"/>
                      </a:lnTo>
                      <a:lnTo>
                        <a:pt x="375" y="60"/>
                      </a:lnTo>
                      <a:lnTo>
                        <a:pt x="375" y="100"/>
                      </a:lnTo>
                      <a:lnTo>
                        <a:pt x="388" y="100"/>
                      </a:lnTo>
                      <a:lnTo>
                        <a:pt x="376" y="96"/>
                      </a:lnTo>
                      <a:lnTo>
                        <a:pt x="363" y="134"/>
                      </a:lnTo>
                      <a:lnTo>
                        <a:pt x="363" y="136"/>
                      </a:lnTo>
                      <a:lnTo>
                        <a:pt x="351" y="183"/>
                      </a:lnTo>
                      <a:lnTo>
                        <a:pt x="363" y="186"/>
                      </a:lnTo>
                      <a:lnTo>
                        <a:pt x="352" y="179"/>
                      </a:lnTo>
                      <a:lnTo>
                        <a:pt x="327" y="218"/>
                      </a:lnTo>
                      <a:lnTo>
                        <a:pt x="338" y="225"/>
                      </a:lnTo>
                      <a:lnTo>
                        <a:pt x="328" y="215"/>
                      </a:lnTo>
                      <a:lnTo>
                        <a:pt x="298" y="247"/>
                      </a:lnTo>
                      <a:lnTo>
                        <a:pt x="307" y="257"/>
                      </a:lnTo>
                      <a:lnTo>
                        <a:pt x="299" y="246"/>
                      </a:lnTo>
                      <a:lnTo>
                        <a:pt x="267" y="270"/>
                      </a:lnTo>
                      <a:lnTo>
                        <a:pt x="275" y="281"/>
                      </a:lnTo>
                      <a:lnTo>
                        <a:pt x="270" y="269"/>
                      </a:lnTo>
                      <a:lnTo>
                        <a:pt x="214" y="291"/>
                      </a:lnTo>
                      <a:lnTo>
                        <a:pt x="219" y="303"/>
                      </a:lnTo>
                      <a:lnTo>
                        <a:pt x="216" y="291"/>
                      </a:lnTo>
                      <a:lnTo>
                        <a:pt x="149" y="307"/>
                      </a:lnTo>
                      <a:lnTo>
                        <a:pt x="151" y="319"/>
                      </a:lnTo>
                      <a:lnTo>
                        <a:pt x="151" y="306"/>
                      </a:lnTo>
                      <a:lnTo>
                        <a:pt x="89" y="306"/>
                      </a:lnTo>
                      <a:lnTo>
                        <a:pt x="89" y="319"/>
                      </a:lnTo>
                      <a:lnTo>
                        <a:pt x="94" y="307"/>
                      </a:lnTo>
                      <a:lnTo>
                        <a:pt x="97" y="309"/>
                      </a:lnTo>
                      <a:lnTo>
                        <a:pt x="53" y="277"/>
                      </a:lnTo>
                      <a:lnTo>
                        <a:pt x="50" y="275"/>
                      </a:lnTo>
                      <a:lnTo>
                        <a:pt x="45" y="274"/>
                      </a:lnTo>
                      <a:lnTo>
                        <a:pt x="39" y="275"/>
                      </a:lnTo>
                      <a:lnTo>
                        <a:pt x="35" y="278"/>
                      </a:lnTo>
                      <a:lnTo>
                        <a:pt x="33" y="282"/>
                      </a:lnTo>
                      <a:lnTo>
                        <a:pt x="33" y="286"/>
                      </a:lnTo>
                      <a:lnTo>
                        <a:pt x="26" y="342"/>
                      </a:lnTo>
                      <a:lnTo>
                        <a:pt x="38" y="343"/>
                      </a:lnTo>
                      <a:lnTo>
                        <a:pt x="26" y="338"/>
                      </a:lnTo>
                      <a:lnTo>
                        <a:pt x="20" y="354"/>
                      </a:lnTo>
                      <a:lnTo>
                        <a:pt x="18" y="359"/>
                      </a:lnTo>
                      <a:lnTo>
                        <a:pt x="18" y="367"/>
                      </a:lnTo>
                      <a:lnTo>
                        <a:pt x="45" y="367"/>
                      </a:lnTo>
                      <a:lnTo>
                        <a:pt x="45" y="359"/>
                      </a:lnTo>
                      <a:lnTo>
                        <a:pt x="31" y="359"/>
                      </a:lnTo>
                      <a:lnTo>
                        <a:pt x="43" y="364"/>
                      </a:lnTo>
                      <a:lnTo>
                        <a:pt x="50" y="348"/>
                      </a:lnTo>
                      <a:lnTo>
                        <a:pt x="51" y="343"/>
                      </a:lnTo>
                      <a:lnTo>
                        <a:pt x="51" y="344"/>
                      </a:lnTo>
                      <a:lnTo>
                        <a:pt x="58" y="289"/>
                      </a:lnTo>
                      <a:lnTo>
                        <a:pt x="39" y="299"/>
                      </a:lnTo>
                      <a:lnTo>
                        <a:pt x="45" y="301"/>
                      </a:lnTo>
                      <a:lnTo>
                        <a:pt x="50" y="299"/>
                      </a:lnTo>
                      <a:lnTo>
                        <a:pt x="54" y="297"/>
                      </a:lnTo>
                      <a:lnTo>
                        <a:pt x="57" y="293"/>
                      </a:lnTo>
                      <a:lnTo>
                        <a:pt x="58" y="287"/>
                      </a:lnTo>
                      <a:lnTo>
                        <a:pt x="45" y="287"/>
                      </a:lnTo>
                      <a:lnTo>
                        <a:pt x="38" y="298"/>
                      </a:lnTo>
                      <a:lnTo>
                        <a:pt x="82" y="330"/>
                      </a:lnTo>
                      <a:lnTo>
                        <a:pt x="83" y="331"/>
                      </a:lnTo>
                      <a:lnTo>
                        <a:pt x="89" y="333"/>
                      </a:lnTo>
                      <a:lnTo>
                        <a:pt x="151" y="333"/>
                      </a:lnTo>
                      <a:lnTo>
                        <a:pt x="154" y="333"/>
                      </a:lnTo>
                      <a:lnTo>
                        <a:pt x="222" y="317"/>
                      </a:lnTo>
                      <a:lnTo>
                        <a:pt x="224" y="315"/>
                      </a:lnTo>
                      <a:lnTo>
                        <a:pt x="280" y="293"/>
                      </a:lnTo>
                      <a:lnTo>
                        <a:pt x="283" y="291"/>
                      </a:lnTo>
                      <a:lnTo>
                        <a:pt x="315" y="267"/>
                      </a:lnTo>
                      <a:lnTo>
                        <a:pt x="316" y="266"/>
                      </a:lnTo>
                      <a:lnTo>
                        <a:pt x="347" y="234"/>
                      </a:lnTo>
                      <a:lnTo>
                        <a:pt x="348" y="233"/>
                      </a:lnTo>
                      <a:lnTo>
                        <a:pt x="374" y="194"/>
                      </a:lnTo>
                      <a:lnTo>
                        <a:pt x="376" y="190"/>
                      </a:lnTo>
                      <a:lnTo>
                        <a:pt x="388" y="142"/>
                      </a:lnTo>
                      <a:lnTo>
                        <a:pt x="375" y="138"/>
                      </a:lnTo>
                      <a:lnTo>
                        <a:pt x="388" y="144"/>
                      </a:lnTo>
                      <a:lnTo>
                        <a:pt x="401" y="105"/>
                      </a:lnTo>
                      <a:lnTo>
                        <a:pt x="401" y="100"/>
                      </a:lnTo>
                      <a:lnTo>
                        <a:pt x="401" y="60"/>
                      </a:lnTo>
                      <a:lnTo>
                        <a:pt x="401" y="57"/>
                      </a:lnTo>
                      <a:lnTo>
                        <a:pt x="395" y="33"/>
                      </a:lnTo>
                      <a:lnTo>
                        <a:pt x="393" y="30"/>
                      </a:lnTo>
                      <a:lnTo>
                        <a:pt x="392" y="28"/>
                      </a:lnTo>
                      <a:lnTo>
                        <a:pt x="374" y="5"/>
                      </a:lnTo>
                      <a:lnTo>
                        <a:pt x="372" y="4"/>
                      </a:lnTo>
                      <a:lnTo>
                        <a:pt x="368" y="1"/>
                      </a:lnTo>
                      <a:lnTo>
                        <a:pt x="363" y="0"/>
                      </a:lnTo>
                      <a:lnTo>
                        <a:pt x="358" y="1"/>
                      </a:lnTo>
                      <a:lnTo>
                        <a:pt x="354" y="4"/>
                      </a:lnTo>
                      <a:lnTo>
                        <a:pt x="354" y="5"/>
                      </a:lnTo>
                      <a:lnTo>
                        <a:pt x="347" y="13"/>
                      </a:lnTo>
                      <a:lnTo>
                        <a:pt x="356" y="8"/>
                      </a:lnTo>
                      <a:lnTo>
                        <a:pt x="351" y="9"/>
                      </a:lnTo>
                      <a:lnTo>
                        <a:pt x="347" y="12"/>
                      </a:lnTo>
                      <a:lnTo>
                        <a:pt x="356" y="21"/>
                      </a:lnTo>
                      <a:lnTo>
                        <a:pt x="356" y="8"/>
                      </a:lnTo>
                      <a:lnTo>
                        <a:pt x="344" y="8"/>
                      </a:lnTo>
                      <a:lnTo>
                        <a:pt x="339" y="9"/>
                      </a:lnTo>
                      <a:lnTo>
                        <a:pt x="338" y="10"/>
                      </a:lnTo>
                      <a:lnTo>
                        <a:pt x="312" y="25"/>
                      </a:lnTo>
                      <a:lnTo>
                        <a:pt x="319" y="36"/>
                      </a:lnTo>
                      <a:lnTo>
                        <a:pt x="314" y="25"/>
                      </a:lnTo>
                      <a:lnTo>
                        <a:pt x="270" y="49"/>
                      </a:lnTo>
                      <a:lnTo>
                        <a:pt x="268" y="49"/>
                      </a:lnTo>
                      <a:lnTo>
                        <a:pt x="206" y="89"/>
                      </a:lnTo>
                      <a:lnTo>
                        <a:pt x="212" y="100"/>
                      </a:lnTo>
                      <a:lnTo>
                        <a:pt x="207" y="89"/>
                      </a:lnTo>
                      <a:lnTo>
                        <a:pt x="121" y="136"/>
                      </a:lnTo>
                      <a:lnTo>
                        <a:pt x="119" y="136"/>
                      </a:lnTo>
                      <a:lnTo>
                        <a:pt x="69" y="167"/>
                      </a:lnTo>
                      <a:lnTo>
                        <a:pt x="75" y="178"/>
                      </a:lnTo>
                      <a:lnTo>
                        <a:pt x="70" y="166"/>
                      </a:lnTo>
                      <a:lnTo>
                        <a:pt x="8" y="197"/>
                      </a:lnTo>
                      <a:lnTo>
                        <a:pt x="25" y="214"/>
                      </a:lnTo>
                      <a:lnTo>
                        <a:pt x="26" y="209"/>
                      </a:lnTo>
                      <a:lnTo>
                        <a:pt x="25" y="203"/>
                      </a:lnTo>
                      <a:lnTo>
                        <a:pt x="22" y="199"/>
                      </a:lnTo>
                      <a:lnTo>
                        <a:pt x="18" y="197"/>
                      </a:lnTo>
                      <a:lnTo>
                        <a:pt x="13" y="195"/>
                      </a:lnTo>
                      <a:lnTo>
                        <a:pt x="8" y="197"/>
                      </a:lnTo>
                      <a:lnTo>
                        <a:pt x="13" y="209"/>
                      </a:lnTo>
                      <a:lnTo>
                        <a:pt x="25" y="214"/>
                      </a:lnTo>
                      <a:lnTo>
                        <a:pt x="31" y="199"/>
                      </a:lnTo>
                      <a:lnTo>
                        <a:pt x="33" y="194"/>
                      </a:lnTo>
                      <a:lnTo>
                        <a:pt x="33" y="170"/>
                      </a:lnTo>
                      <a:lnTo>
                        <a:pt x="20" y="170"/>
                      </a:lnTo>
                      <a:lnTo>
                        <a:pt x="33" y="173"/>
                      </a:lnTo>
                      <a:lnTo>
                        <a:pt x="39"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53" name="Freeform 339"/>
                <p:cNvSpPr>
                  <a:spLocks/>
                </p:cNvSpPr>
                <p:nvPr/>
              </p:nvSpPr>
              <p:spPr bwMode="auto">
                <a:xfrm>
                  <a:off x="646" y="2082"/>
                  <a:ext cx="234" cy="74"/>
                </a:xfrm>
                <a:custGeom>
                  <a:avLst/>
                  <a:gdLst>
                    <a:gd name="T0" fmla="*/ 1 w 468"/>
                    <a:gd name="T1" fmla="*/ 0 h 149"/>
                    <a:gd name="T2" fmla="*/ 0 w 468"/>
                    <a:gd name="T3" fmla="*/ 0 h 149"/>
                    <a:gd name="T4" fmla="*/ 0 w 468"/>
                    <a:gd name="T5" fmla="*/ 0 h 149"/>
                    <a:gd name="T6" fmla="*/ 1 w 468"/>
                    <a:gd name="T7" fmla="*/ 0 h 149"/>
                    <a:gd name="T8" fmla="*/ 1 w 468"/>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8" h="149">
                      <a:moveTo>
                        <a:pt x="468" y="103"/>
                      </a:moveTo>
                      <a:lnTo>
                        <a:pt x="0" y="149"/>
                      </a:lnTo>
                      <a:lnTo>
                        <a:pt x="0" y="0"/>
                      </a:lnTo>
                      <a:lnTo>
                        <a:pt x="468" y="0"/>
                      </a:lnTo>
                      <a:lnTo>
                        <a:pt x="468" y="103"/>
                      </a:lnTo>
                      <a:close/>
                    </a:path>
                  </a:pathLst>
                </a:custGeom>
                <a:solidFill>
                  <a:srgbClr val="0000FF"/>
                </a:solidFill>
                <a:ln w="20638">
                  <a:solidFill>
                    <a:srgbClr val="000000"/>
                  </a:solidFill>
                  <a:prstDash val="solid"/>
                  <a:round/>
                  <a:headEnd/>
                  <a:tailEnd/>
                </a:ln>
              </p:spPr>
              <p:txBody>
                <a:bodyPr/>
                <a:lstStyle/>
                <a:p>
                  <a:endParaRPr lang="ja-JP" altLang="en-US"/>
                </a:p>
              </p:txBody>
            </p:sp>
            <p:sp>
              <p:nvSpPr>
                <p:cNvPr id="15554" name="Freeform 340"/>
                <p:cNvSpPr>
                  <a:spLocks/>
                </p:cNvSpPr>
                <p:nvPr/>
              </p:nvSpPr>
              <p:spPr bwMode="auto">
                <a:xfrm>
                  <a:off x="521" y="1936"/>
                  <a:ext cx="446" cy="196"/>
                </a:xfrm>
                <a:custGeom>
                  <a:avLst/>
                  <a:gdLst>
                    <a:gd name="T0" fmla="*/ 1 w 892"/>
                    <a:gd name="T1" fmla="*/ 0 h 393"/>
                    <a:gd name="T2" fmla="*/ 0 w 892"/>
                    <a:gd name="T3" fmla="*/ 0 h 393"/>
                    <a:gd name="T4" fmla="*/ 1 w 892"/>
                    <a:gd name="T5" fmla="*/ 0 h 393"/>
                    <a:gd name="T6" fmla="*/ 1 w 892"/>
                    <a:gd name="T7" fmla="*/ 0 h 393"/>
                    <a:gd name="T8" fmla="*/ 1 w 892"/>
                    <a:gd name="T9" fmla="*/ 0 h 3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2" h="393">
                      <a:moveTo>
                        <a:pt x="448" y="393"/>
                      </a:moveTo>
                      <a:lnTo>
                        <a:pt x="0" y="165"/>
                      </a:lnTo>
                      <a:lnTo>
                        <a:pt x="474" y="0"/>
                      </a:lnTo>
                      <a:lnTo>
                        <a:pt x="892" y="228"/>
                      </a:lnTo>
                      <a:lnTo>
                        <a:pt x="448" y="393"/>
                      </a:lnTo>
                      <a:close/>
                    </a:path>
                  </a:pathLst>
                </a:custGeom>
                <a:solidFill>
                  <a:srgbClr val="0000FF"/>
                </a:solidFill>
                <a:ln w="20638">
                  <a:solidFill>
                    <a:srgbClr val="000000"/>
                  </a:solidFill>
                  <a:prstDash val="solid"/>
                  <a:round/>
                  <a:headEnd/>
                  <a:tailEnd/>
                </a:ln>
              </p:spPr>
              <p:txBody>
                <a:bodyPr/>
                <a:lstStyle/>
                <a:p>
                  <a:endParaRPr lang="ja-JP" altLang="en-US"/>
                </a:p>
              </p:txBody>
            </p:sp>
            <p:sp>
              <p:nvSpPr>
                <p:cNvPr id="15555" name="Freeform 341"/>
                <p:cNvSpPr>
                  <a:spLocks/>
                </p:cNvSpPr>
                <p:nvPr/>
              </p:nvSpPr>
              <p:spPr bwMode="auto">
                <a:xfrm>
                  <a:off x="746" y="2034"/>
                  <a:ext cx="215" cy="16"/>
                </a:xfrm>
                <a:custGeom>
                  <a:avLst/>
                  <a:gdLst>
                    <a:gd name="T0" fmla="*/ 0 w 432"/>
                    <a:gd name="T1" fmla="*/ 1 h 32"/>
                    <a:gd name="T2" fmla="*/ 0 w 432"/>
                    <a:gd name="T3" fmla="*/ 1 h 32"/>
                    <a:gd name="T4" fmla="*/ 0 w 432"/>
                    <a:gd name="T5" fmla="*/ 0 h 32"/>
                    <a:gd name="T6" fmla="*/ 0 w 432"/>
                    <a:gd name="T7" fmla="*/ 0 h 32"/>
                    <a:gd name="T8" fmla="*/ 0 w 432"/>
                    <a:gd name="T9" fmla="*/ 1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2" h="32">
                      <a:moveTo>
                        <a:pt x="432" y="32"/>
                      </a:moveTo>
                      <a:lnTo>
                        <a:pt x="0" y="32"/>
                      </a:lnTo>
                      <a:lnTo>
                        <a:pt x="0" y="0"/>
                      </a:lnTo>
                      <a:lnTo>
                        <a:pt x="388" y="0"/>
                      </a:lnTo>
                      <a:lnTo>
                        <a:pt x="432" y="32"/>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grpSp>
            <p:nvGrpSpPr>
              <p:cNvPr id="15528" name="Group 342"/>
              <p:cNvGrpSpPr>
                <a:grpSpLocks/>
              </p:cNvGrpSpPr>
              <p:nvPr/>
            </p:nvGrpSpPr>
            <p:grpSpPr bwMode="auto">
              <a:xfrm>
                <a:off x="856" y="2157"/>
                <a:ext cx="35" cy="71"/>
                <a:chOff x="856" y="2157"/>
                <a:chExt cx="35" cy="71"/>
              </a:xfrm>
            </p:grpSpPr>
            <p:sp>
              <p:nvSpPr>
                <p:cNvPr id="15529" name="Freeform 343"/>
                <p:cNvSpPr>
                  <a:spLocks/>
                </p:cNvSpPr>
                <p:nvPr/>
              </p:nvSpPr>
              <p:spPr bwMode="auto">
                <a:xfrm>
                  <a:off x="861" y="2157"/>
                  <a:ext cx="30" cy="26"/>
                </a:xfrm>
                <a:custGeom>
                  <a:avLst/>
                  <a:gdLst>
                    <a:gd name="T0" fmla="*/ 0 w 59"/>
                    <a:gd name="T1" fmla="*/ 1 h 52"/>
                    <a:gd name="T2" fmla="*/ 1 w 59"/>
                    <a:gd name="T3" fmla="*/ 1 h 52"/>
                    <a:gd name="T4" fmla="*/ 1 w 59"/>
                    <a:gd name="T5" fmla="*/ 1 h 52"/>
                    <a:gd name="T6" fmla="*/ 1 w 59"/>
                    <a:gd name="T7" fmla="*/ 0 h 52"/>
                    <a:gd name="T8" fmla="*/ 0 w 59"/>
                    <a:gd name="T9" fmla="*/ 1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9" h="52">
                      <a:moveTo>
                        <a:pt x="0" y="30"/>
                      </a:moveTo>
                      <a:lnTo>
                        <a:pt x="15" y="52"/>
                      </a:lnTo>
                      <a:lnTo>
                        <a:pt x="59" y="21"/>
                      </a:lnTo>
                      <a:lnTo>
                        <a:pt x="44" y="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30" name="Freeform 344"/>
                <p:cNvSpPr>
                  <a:spLocks/>
                </p:cNvSpPr>
                <p:nvPr/>
              </p:nvSpPr>
              <p:spPr bwMode="auto">
                <a:xfrm>
                  <a:off x="856" y="2197"/>
                  <a:ext cx="33" cy="31"/>
                </a:xfrm>
                <a:custGeom>
                  <a:avLst/>
                  <a:gdLst>
                    <a:gd name="T0" fmla="*/ 0 w 66"/>
                    <a:gd name="T1" fmla="*/ 1 h 61"/>
                    <a:gd name="T2" fmla="*/ 1 w 66"/>
                    <a:gd name="T3" fmla="*/ 1 h 61"/>
                    <a:gd name="T4" fmla="*/ 1 w 66"/>
                    <a:gd name="T5" fmla="*/ 1 h 61"/>
                    <a:gd name="T6" fmla="*/ 1 w 66"/>
                    <a:gd name="T7" fmla="*/ 0 h 61"/>
                    <a:gd name="T8" fmla="*/ 0 w 66"/>
                    <a:gd name="T9" fmla="*/ 1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6" h="61">
                      <a:moveTo>
                        <a:pt x="0" y="41"/>
                      </a:moveTo>
                      <a:lnTo>
                        <a:pt x="18" y="61"/>
                      </a:lnTo>
                      <a:lnTo>
                        <a:pt x="66" y="20"/>
                      </a:lnTo>
                      <a:lnTo>
                        <a:pt x="48" y="0"/>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sp>
          <p:nvSpPr>
            <p:cNvPr id="15440" name="Freeform 345"/>
            <p:cNvSpPr>
              <a:spLocks/>
            </p:cNvSpPr>
            <p:nvPr/>
          </p:nvSpPr>
          <p:spPr bwMode="auto">
            <a:xfrm>
              <a:off x="243" y="2649"/>
              <a:ext cx="111" cy="163"/>
            </a:xfrm>
            <a:custGeom>
              <a:avLst/>
              <a:gdLst>
                <a:gd name="T0" fmla="*/ 1 w 221"/>
                <a:gd name="T1" fmla="*/ 0 h 328"/>
                <a:gd name="T2" fmla="*/ 1 w 221"/>
                <a:gd name="T3" fmla="*/ 0 h 328"/>
                <a:gd name="T4" fmla="*/ 1 w 221"/>
                <a:gd name="T5" fmla="*/ 0 h 328"/>
                <a:gd name="T6" fmla="*/ 1 w 221"/>
                <a:gd name="T7" fmla="*/ 0 h 328"/>
                <a:gd name="T8" fmla="*/ 1 w 221"/>
                <a:gd name="T9" fmla="*/ 0 h 328"/>
                <a:gd name="T10" fmla="*/ 1 w 221"/>
                <a:gd name="T11" fmla="*/ 0 h 328"/>
                <a:gd name="T12" fmla="*/ 1 w 221"/>
                <a:gd name="T13" fmla="*/ 0 h 328"/>
                <a:gd name="T14" fmla="*/ 1 w 221"/>
                <a:gd name="T15" fmla="*/ 0 h 328"/>
                <a:gd name="T16" fmla="*/ 1 w 221"/>
                <a:gd name="T17" fmla="*/ 0 h 328"/>
                <a:gd name="T18" fmla="*/ 1 w 221"/>
                <a:gd name="T19" fmla="*/ 0 h 328"/>
                <a:gd name="T20" fmla="*/ 1 w 221"/>
                <a:gd name="T21" fmla="*/ 0 h 328"/>
                <a:gd name="T22" fmla="*/ 1 w 221"/>
                <a:gd name="T23" fmla="*/ 0 h 328"/>
                <a:gd name="T24" fmla="*/ 1 w 221"/>
                <a:gd name="T25" fmla="*/ 0 h 328"/>
                <a:gd name="T26" fmla="*/ 1 w 221"/>
                <a:gd name="T27" fmla="*/ 0 h 328"/>
                <a:gd name="T28" fmla="*/ 1 w 221"/>
                <a:gd name="T29" fmla="*/ 0 h 328"/>
                <a:gd name="T30" fmla="*/ 1 w 221"/>
                <a:gd name="T31" fmla="*/ 0 h 328"/>
                <a:gd name="T32" fmla="*/ 0 w 221"/>
                <a:gd name="T33" fmla="*/ 0 h 328"/>
                <a:gd name="T34" fmla="*/ 0 w 221"/>
                <a:gd name="T35" fmla="*/ 0 h 328"/>
                <a:gd name="T36" fmla="*/ 1 w 221"/>
                <a:gd name="T37" fmla="*/ 0 h 328"/>
                <a:gd name="T38" fmla="*/ 1 w 221"/>
                <a:gd name="T39" fmla="*/ 0 h 328"/>
                <a:gd name="T40" fmla="*/ 1 w 221"/>
                <a:gd name="T41" fmla="*/ 0 h 328"/>
                <a:gd name="T42" fmla="*/ 1 w 221"/>
                <a:gd name="T43" fmla="*/ 0 h 328"/>
                <a:gd name="T44" fmla="*/ 1 w 221"/>
                <a:gd name="T45" fmla="*/ 0 h 328"/>
                <a:gd name="T46" fmla="*/ 1 w 221"/>
                <a:gd name="T47" fmla="*/ 0 h 328"/>
                <a:gd name="T48" fmla="*/ 1 w 221"/>
                <a:gd name="T49" fmla="*/ 0 h 328"/>
                <a:gd name="T50" fmla="*/ 1 w 221"/>
                <a:gd name="T51" fmla="*/ 0 h 328"/>
                <a:gd name="T52" fmla="*/ 1 w 221"/>
                <a:gd name="T53" fmla="*/ 0 h 328"/>
                <a:gd name="T54" fmla="*/ 1 w 221"/>
                <a:gd name="T55" fmla="*/ 0 h 328"/>
                <a:gd name="T56" fmla="*/ 1 w 221"/>
                <a:gd name="T57" fmla="*/ 0 h 328"/>
                <a:gd name="T58" fmla="*/ 1 w 221"/>
                <a:gd name="T59" fmla="*/ 0 h 328"/>
                <a:gd name="T60" fmla="*/ 1 w 221"/>
                <a:gd name="T61" fmla="*/ 0 h 328"/>
                <a:gd name="T62" fmla="*/ 1 w 221"/>
                <a:gd name="T63" fmla="*/ 0 h 328"/>
                <a:gd name="T64" fmla="*/ 1 w 221"/>
                <a:gd name="T65" fmla="*/ 0 h 328"/>
                <a:gd name="T66" fmla="*/ 1 w 221"/>
                <a:gd name="T67" fmla="*/ 0 h 328"/>
                <a:gd name="T68" fmla="*/ 1 w 221"/>
                <a:gd name="T69" fmla="*/ 0 h 328"/>
                <a:gd name="T70" fmla="*/ 1 w 221"/>
                <a:gd name="T71" fmla="*/ 0 h 328"/>
                <a:gd name="T72" fmla="*/ 1 w 221"/>
                <a:gd name="T73" fmla="*/ 0 h 328"/>
                <a:gd name="T74" fmla="*/ 1 w 221"/>
                <a:gd name="T75" fmla="*/ 0 h 328"/>
                <a:gd name="T76" fmla="*/ 1 w 221"/>
                <a:gd name="T77" fmla="*/ 0 h 328"/>
                <a:gd name="T78" fmla="*/ 1 w 221"/>
                <a:gd name="T79" fmla="*/ 0 h 328"/>
                <a:gd name="T80" fmla="*/ 1 w 221"/>
                <a:gd name="T81" fmla="*/ 0 h 328"/>
                <a:gd name="T82" fmla="*/ 1 w 221"/>
                <a:gd name="T83" fmla="*/ 0 h 328"/>
                <a:gd name="T84" fmla="*/ 1 w 221"/>
                <a:gd name="T85" fmla="*/ 0 h 328"/>
                <a:gd name="T86" fmla="*/ 1 w 221"/>
                <a:gd name="T87" fmla="*/ 0 h 328"/>
                <a:gd name="T88" fmla="*/ 1 w 221"/>
                <a:gd name="T89" fmla="*/ 0 h 328"/>
                <a:gd name="T90" fmla="*/ 1 w 221"/>
                <a:gd name="T91" fmla="*/ 0 h 328"/>
                <a:gd name="T92" fmla="*/ 1 w 221"/>
                <a:gd name="T93" fmla="*/ 0 h 328"/>
                <a:gd name="T94" fmla="*/ 1 w 221"/>
                <a:gd name="T95" fmla="*/ 0 h 328"/>
                <a:gd name="T96" fmla="*/ 1 w 221"/>
                <a:gd name="T97" fmla="*/ 0 h 328"/>
                <a:gd name="T98" fmla="*/ 1 w 221"/>
                <a:gd name="T99" fmla="*/ 0 h 328"/>
                <a:gd name="T100" fmla="*/ 1 w 221"/>
                <a:gd name="T101" fmla="*/ 0 h 328"/>
                <a:gd name="T102" fmla="*/ 1 w 221"/>
                <a:gd name="T103" fmla="*/ 0 h 328"/>
                <a:gd name="T104" fmla="*/ 1 w 221"/>
                <a:gd name="T105" fmla="*/ 0 h 328"/>
                <a:gd name="T106" fmla="*/ 1 w 221"/>
                <a:gd name="T107" fmla="*/ 0 h 328"/>
                <a:gd name="T108" fmla="*/ 1 w 221"/>
                <a:gd name="T109" fmla="*/ 0 h 328"/>
                <a:gd name="T110" fmla="*/ 1 w 221"/>
                <a:gd name="T111" fmla="*/ 0 h 328"/>
                <a:gd name="T112" fmla="*/ 1 w 221"/>
                <a:gd name="T113" fmla="*/ 0 h 328"/>
                <a:gd name="T114" fmla="*/ 1 w 221"/>
                <a:gd name="T115" fmla="*/ 0 h 328"/>
                <a:gd name="T116" fmla="*/ 1 w 221"/>
                <a:gd name="T117" fmla="*/ 0 h 328"/>
                <a:gd name="T118" fmla="*/ 1 w 221"/>
                <a:gd name="T119" fmla="*/ 0 h 32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21" h="328">
                  <a:moveTo>
                    <a:pt x="113" y="318"/>
                  </a:moveTo>
                  <a:lnTo>
                    <a:pt x="98" y="309"/>
                  </a:lnTo>
                  <a:lnTo>
                    <a:pt x="83" y="300"/>
                  </a:lnTo>
                  <a:lnTo>
                    <a:pt x="69" y="289"/>
                  </a:lnTo>
                  <a:lnTo>
                    <a:pt x="53" y="280"/>
                  </a:lnTo>
                  <a:lnTo>
                    <a:pt x="40" y="253"/>
                  </a:lnTo>
                  <a:lnTo>
                    <a:pt x="26" y="225"/>
                  </a:lnTo>
                  <a:lnTo>
                    <a:pt x="24" y="219"/>
                  </a:lnTo>
                  <a:lnTo>
                    <a:pt x="22" y="211"/>
                  </a:lnTo>
                  <a:lnTo>
                    <a:pt x="21" y="193"/>
                  </a:lnTo>
                  <a:lnTo>
                    <a:pt x="21" y="176"/>
                  </a:lnTo>
                  <a:lnTo>
                    <a:pt x="18" y="159"/>
                  </a:lnTo>
                  <a:lnTo>
                    <a:pt x="17" y="151"/>
                  </a:lnTo>
                  <a:lnTo>
                    <a:pt x="13" y="144"/>
                  </a:lnTo>
                  <a:lnTo>
                    <a:pt x="5" y="132"/>
                  </a:lnTo>
                  <a:lnTo>
                    <a:pt x="2" y="113"/>
                  </a:lnTo>
                  <a:lnTo>
                    <a:pt x="0" y="96"/>
                  </a:lnTo>
                  <a:lnTo>
                    <a:pt x="0" y="80"/>
                  </a:lnTo>
                  <a:lnTo>
                    <a:pt x="1" y="63"/>
                  </a:lnTo>
                  <a:lnTo>
                    <a:pt x="4" y="47"/>
                  </a:lnTo>
                  <a:lnTo>
                    <a:pt x="6" y="31"/>
                  </a:lnTo>
                  <a:lnTo>
                    <a:pt x="18" y="0"/>
                  </a:lnTo>
                  <a:lnTo>
                    <a:pt x="29" y="4"/>
                  </a:lnTo>
                  <a:lnTo>
                    <a:pt x="40" y="10"/>
                  </a:lnTo>
                  <a:lnTo>
                    <a:pt x="50" y="20"/>
                  </a:lnTo>
                  <a:lnTo>
                    <a:pt x="54" y="26"/>
                  </a:lnTo>
                  <a:lnTo>
                    <a:pt x="60" y="30"/>
                  </a:lnTo>
                  <a:lnTo>
                    <a:pt x="70" y="35"/>
                  </a:lnTo>
                  <a:lnTo>
                    <a:pt x="81" y="38"/>
                  </a:lnTo>
                  <a:lnTo>
                    <a:pt x="98" y="44"/>
                  </a:lnTo>
                  <a:lnTo>
                    <a:pt x="106" y="48"/>
                  </a:lnTo>
                  <a:lnTo>
                    <a:pt x="114" y="52"/>
                  </a:lnTo>
                  <a:lnTo>
                    <a:pt x="123" y="59"/>
                  </a:lnTo>
                  <a:lnTo>
                    <a:pt x="133" y="67"/>
                  </a:lnTo>
                  <a:lnTo>
                    <a:pt x="134" y="59"/>
                  </a:lnTo>
                  <a:lnTo>
                    <a:pt x="135" y="50"/>
                  </a:lnTo>
                  <a:lnTo>
                    <a:pt x="137" y="43"/>
                  </a:lnTo>
                  <a:lnTo>
                    <a:pt x="141" y="38"/>
                  </a:lnTo>
                  <a:lnTo>
                    <a:pt x="143" y="38"/>
                  </a:lnTo>
                  <a:lnTo>
                    <a:pt x="146" y="38"/>
                  </a:lnTo>
                  <a:lnTo>
                    <a:pt x="153" y="43"/>
                  </a:lnTo>
                  <a:lnTo>
                    <a:pt x="161" y="52"/>
                  </a:lnTo>
                  <a:lnTo>
                    <a:pt x="170" y="64"/>
                  </a:lnTo>
                  <a:lnTo>
                    <a:pt x="178" y="76"/>
                  </a:lnTo>
                  <a:lnTo>
                    <a:pt x="185" y="88"/>
                  </a:lnTo>
                  <a:lnTo>
                    <a:pt x="190" y="97"/>
                  </a:lnTo>
                  <a:lnTo>
                    <a:pt x="194" y="104"/>
                  </a:lnTo>
                  <a:lnTo>
                    <a:pt x="202" y="144"/>
                  </a:lnTo>
                  <a:lnTo>
                    <a:pt x="210" y="183"/>
                  </a:lnTo>
                  <a:lnTo>
                    <a:pt x="215" y="223"/>
                  </a:lnTo>
                  <a:lnTo>
                    <a:pt x="221" y="263"/>
                  </a:lnTo>
                  <a:lnTo>
                    <a:pt x="201" y="281"/>
                  </a:lnTo>
                  <a:lnTo>
                    <a:pt x="182" y="298"/>
                  </a:lnTo>
                  <a:lnTo>
                    <a:pt x="162" y="314"/>
                  </a:lnTo>
                  <a:lnTo>
                    <a:pt x="141" y="328"/>
                  </a:lnTo>
                  <a:lnTo>
                    <a:pt x="133" y="325"/>
                  </a:lnTo>
                  <a:lnTo>
                    <a:pt x="123" y="322"/>
                  </a:lnTo>
                  <a:lnTo>
                    <a:pt x="115" y="320"/>
                  </a:lnTo>
                  <a:lnTo>
                    <a:pt x="114" y="318"/>
                  </a:lnTo>
                  <a:lnTo>
                    <a:pt x="113" y="318"/>
                  </a:lnTo>
                  <a:close/>
                </a:path>
              </a:pathLst>
            </a:custGeom>
            <a:solidFill>
              <a:srgbClr val="FFCC99"/>
            </a:solidFill>
            <a:ln w="6350">
              <a:solidFill>
                <a:srgbClr val="000000"/>
              </a:solidFill>
              <a:prstDash val="solid"/>
              <a:round/>
              <a:headEnd/>
              <a:tailEnd/>
            </a:ln>
          </p:spPr>
          <p:txBody>
            <a:bodyPr/>
            <a:lstStyle/>
            <a:p>
              <a:endParaRPr lang="ja-JP" altLang="en-US"/>
            </a:p>
          </p:txBody>
        </p:sp>
        <p:sp>
          <p:nvSpPr>
            <p:cNvPr id="15441" name="Freeform 346"/>
            <p:cNvSpPr>
              <a:spLocks/>
            </p:cNvSpPr>
            <p:nvPr/>
          </p:nvSpPr>
          <p:spPr bwMode="auto">
            <a:xfrm>
              <a:off x="1111" y="2559"/>
              <a:ext cx="118" cy="160"/>
            </a:xfrm>
            <a:custGeom>
              <a:avLst/>
              <a:gdLst>
                <a:gd name="T0" fmla="*/ 1 w 236"/>
                <a:gd name="T1" fmla="*/ 1 h 318"/>
                <a:gd name="T2" fmla="*/ 1 w 236"/>
                <a:gd name="T3" fmla="*/ 1 h 318"/>
                <a:gd name="T4" fmla="*/ 1 w 236"/>
                <a:gd name="T5" fmla="*/ 1 h 318"/>
                <a:gd name="T6" fmla="*/ 1 w 236"/>
                <a:gd name="T7" fmla="*/ 1 h 318"/>
                <a:gd name="T8" fmla="*/ 1 w 236"/>
                <a:gd name="T9" fmla="*/ 1 h 318"/>
                <a:gd name="T10" fmla="*/ 1 w 236"/>
                <a:gd name="T11" fmla="*/ 1 h 318"/>
                <a:gd name="T12" fmla="*/ 1 w 236"/>
                <a:gd name="T13" fmla="*/ 1 h 318"/>
                <a:gd name="T14" fmla="*/ 1 w 236"/>
                <a:gd name="T15" fmla="*/ 1 h 318"/>
                <a:gd name="T16" fmla="*/ 1 w 236"/>
                <a:gd name="T17" fmla="*/ 1 h 318"/>
                <a:gd name="T18" fmla="*/ 1 w 236"/>
                <a:gd name="T19" fmla="*/ 1 h 318"/>
                <a:gd name="T20" fmla="*/ 1 w 236"/>
                <a:gd name="T21" fmla="*/ 1 h 318"/>
                <a:gd name="T22" fmla="*/ 1 w 236"/>
                <a:gd name="T23" fmla="*/ 1 h 318"/>
                <a:gd name="T24" fmla="*/ 1 w 236"/>
                <a:gd name="T25" fmla="*/ 1 h 318"/>
                <a:gd name="T26" fmla="*/ 1 w 236"/>
                <a:gd name="T27" fmla="*/ 1 h 318"/>
                <a:gd name="T28" fmla="*/ 1 w 236"/>
                <a:gd name="T29" fmla="*/ 0 h 318"/>
                <a:gd name="T30" fmla="*/ 1 w 236"/>
                <a:gd name="T31" fmla="*/ 1 h 318"/>
                <a:gd name="T32" fmla="*/ 1 w 236"/>
                <a:gd name="T33" fmla="*/ 1 h 318"/>
                <a:gd name="T34" fmla="*/ 1 w 236"/>
                <a:gd name="T35" fmla="*/ 1 h 318"/>
                <a:gd name="T36" fmla="*/ 1 w 236"/>
                <a:gd name="T37" fmla="*/ 1 h 318"/>
                <a:gd name="T38" fmla="*/ 1 w 236"/>
                <a:gd name="T39" fmla="*/ 1 h 318"/>
                <a:gd name="T40" fmla="*/ 1 w 236"/>
                <a:gd name="T41" fmla="*/ 1 h 318"/>
                <a:gd name="T42" fmla="*/ 1 w 236"/>
                <a:gd name="T43" fmla="*/ 1 h 318"/>
                <a:gd name="T44" fmla="*/ 1 w 236"/>
                <a:gd name="T45" fmla="*/ 1 h 318"/>
                <a:gd name="T46" fmla="*/ 1 w 236"/>
                <a:gd name="T47" fmla="*/ 1 h 318"/>
                <a:gd name="T48" fmla="*/ 1 w 236"/>
                <a:gd name="T49" fmla="*/ 1 h 318"/>
                <a:gd name="T50" fmla="*/ 1 w 236"/>
                <a:gd name="T51" fmla="*/ 1 h 318"/>
                <a:gd name="T52" fmla="*/ 1 w 236"/>
                <a:gd name="T53" fmla="*/ 1 h 318"/>
                <a:gd name="T54" fmla="*/ 1 w 236"/>
                <a:gd name="T55" fmla="*/ 1 h 318"/>
                <a:gd name="T56" fmla="*/ 1 w 236"/>
                <a:gd name="T57" fmla="*/ 1 h 318"/>
                <a:gd name="T58" fmla="*/ 1 w 236"/>
                <a:gd name="T59" fmla="*/ 1 h 318"/>
                <a:gd name="T60" fmla="*/ 1 w 236"/>
                <a:gd name="T61" fmla="*/ 1 h 318"/>
                <a:gd name="T62" fmla="*/ 1 w 236"/>
                <a:gd name="T63" fmla="*/ 1 h 318"/>
                <a:gd name="T64" fmla="*/ 1 w 236"/>
                <a:gd name="T65" fmla="*/ 1 h 318"/>
                <a:gd name="T66" fmla="*/ 1 w 236"/>
                <a:gd name="T67" fmla="*/ 1 h 318"/>
                <a:gd name="T68" fmla="*/ 1 w 236"/>
                <a:gd name="T69" fmla="*/ 1 h 318"/>
                <a:gd name="T70" fmla="*/ 0 w 236"/>
                <a:gd name="T71" fmla="*/ 1 h 318"/>
                <a:gd name="T72" fmla="*/ 1 w 236"/>
                <a:gd name="T73" fmla="*/ 1 h 3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6" h="318">
                  <a:moveTo>
                    <a:pt x="1" y="150"/>
                  </a:moveTo>
                  <a:lnTo>
                    <a:pt x="17" y="114"/>
                  </a:lnTo>
                  <a:lnTo>
                    <a:pt x="33" y="79"/>
                  </a:lnTo>
                  <a:lnTo>
                    <a:pt x="52" y="47"/>
                  </a:lnTo>
                  <a:lnTo>
                    <a:pt x="63" y="32"/>
                  </a:lnTo>
                  <a:lnTo>
                    <a:pt x="75" y="19"/>
                  </a:lnTo>
                  <a:lnTo>
                    <a:pt x="81" y="33"/>
                  </a:lnTo>
                  <a:lnTo>
                    <a:pt x="84" y="44"/>
                  </a:lnTo>
                  <a:lnTo>
                    <a:pt x="87" y="52"/>
                  </a:lnTo>
                  <a:lnTo>
                    <a:pt x="87" y="60"/>
                  </a:lnTo>
                  <a:lnTo>
                    <a:pt x="85" y="68"/>
                  </a:lnTo>
                  <a:lnTo>
                    <a:pt x="83" y="77"/>
                  </a:lnTo>
                  <a:lnTo>
                    <a:pt x="79" y="89"/>
                  </a:lnTo>
                  <a:lnTo>
                    <a:pt x="75" y="104"/>
                  </a:lnTo>
                  <a:lnTo>
                    <a:pt x="76" y="112"/>
                  </a:lnTo>
                  <a:lnTo>
                    <a:pt x="76" y="122"/>
                  </a:lnTo>
                  <a:lnTo>
                    <a:pt x="77" y="129"/>
                  </a:lnTo>
                  <a:lnTo>
                    <a:pt x="79" y="132"/>
                  </a:lnTo>
                  <a:lnTo>
                    <a:pt x="81" y="132"/>
                  </a:lnTo>
                  <a:lnTo>
                    <a:pt x="91" y="128"/>
                  </a:lnTo>
                  <a:lnTo>
                    <a:pt x="99" y="122"/>
                  </a:lnTo>
                  <a:lnTo>
                    <a:pt x="107" y="114"/>
                  </a:lnTo>
                  <a:lnTo>
                    <a:pt x="114" y="105"/>
                  </a:lnTo>
                  <a:lnTo>
                    <a:pt x="128" y="84"/>
                  </a:lnTo>
                  <a:lnTo>
                    <a:pt x="136" y="75"/>
                  </a:lnTo>
                  <a:lnTo>
                    <a:pt x="142" y="67"/>
                  </a:lnTo>
                  <a:lnTo>
                    <a:pt x="161" y="47"/>
                  </a:lnTo>
                  <a:lnTo>
                    <a:pt x="181" y="29"/>
                  </a:lnTo>
                  <a:lnTo>
                    <a:pt x="201" y="13"/>
                  </a:lnTo>
                  <a:lnTo>
                    <a:pt x="222" y="0"/>
                  </a:lnTo>
                  <a:lnTo>
                    <a:pt x="226" y="15"/>
                  </a:lnTo>
                  <a:lnTo>
                    <a:pt x="229" y="28"/>
                  </a:lnTo>
                  <a:lnTo>
                    <a:pt x="232" y="39"/>
                  </a:lnTo>
                  <a:lnTo>
                    <a:pt x="233" y="49"/>
                  </a:lnTo>
                  <a:lnTo>
                    <a:pt x="234" y="61"/>
                  </a:lnTo>
                  <a:lnTo>
                    <a:pt x="236" y="75"/>
                  </a:lnTo>
                  <a:lnTo>
                    <a:pt x="236" y="92"/>
                  </a:lnTo>
                  <a:lnTo>
                    <a:pt x="236" y="101"/>
                  </a:lnTo>
                  <a:lnTo>
                    <a:pt x="236" y="113"/>
                  </a:lnTo>
                  <a:lnTo>
                    <a:pt x="236" y="125"/>
                  </a:lnTo>
                  <a:lnTo>
                    <a:pt x="236" y="137"/>
                  </a:lnTo>
                  <a:lnTo>
                    <a:pt x="234" y="156"/>
                  </a:lnTo>
                  <a:lnTo>
                    <a:pt x="233" y="173"/>
                  </a:lnTo>
                  <a:lnTo>
                    <a:pt x="232" y="188"/>
                  </a:lnTo>
                  <a:lnTo>
                    <a:pt x="229" y="201"/>
                  </a:lnTo>
                  <a:lnTo>
                    <a:pt x="225" y="216"/>
                  </a:lnTo>
                  <a:lnTo>
                    <a:pt x="221" y="233"/>
                  </a:lnTo>
                  <a:lnTo>
                    <a:pt x="216" y="253"/>
                  </a:lnTo>
                  <a:lnTo>
                    <a:pt x="213" y="260"/>
                  </a:lnTo>
                  <a:lnTo>
                    <a:pt x="209" y="263"/>
                  </a:lnTo>
                  <a:lnTo>
                    <a:pt x="204" y="266"/>
                  </a:lnTo>
                  <a:lnTo>
                    <a:pt x="197" y="267"/>
                  </a:lnTo>
                  <a:lnTo>
                    <a:pt x="182" y="269"/>
                  </a:lnTo>
                  <a:lnTo>
                    <a:pt x="176" y="270"/>
                  </a:lnTo>
                  <a:lnTo>
                    <a:pt x="169" y="271"/>
                  </a:lnTo>
                  <a:lnTo>
                    <a:pt x="109" y="297"/>
                  </a:lnTo>
                  <a:lnTo>
                    <a:pt x="48" y="318"/>
                  </a:lnTo>
                  <a:lnTo>
                    <a:pt x="37" y="305"/>
                  </a:lnTo>
                  <a:lnTo>
                    <a:pt x="28" y="290"/>
                  </a:lnTo>
                  <a:lnTo>
                    <a:pt x="21" y="274"/>
                  </a:lnTo>
                  <a:lnTo>
                    <a:pt x="17" y="256"/>
                  </a:lnTo>
                  <a:lnTo>
                    <a:pt x="9" y="218"/>
                  </a:lnTo>
                  <a:lnTo>
                    <a:pt x="1" y="178"/>
                  </a:lnTo>
                  <a:lnTo>
                    <a:pt x="7" y="172"/>
                  </a:lnTo>
                  <a:lnTo>
                    <a:pt x="13" y="166"/>
                  </a:lnTo>
                  <a:lnTo>
                    <a:pt x="19" y="160"/>
                  </a:lnTo>
                  <a:lnTo>
                    <a:pt x="21" y="150"/>
                  </a:lnTo>
                  <a:lnTo>
                    <a:pt x="19" y="144"/>
                  </a:lnTo>
                  <a:lnTo>
                    <a:pt x="13" y="141"/>
                  </a:lnTo>
                  <a:lnTo>
                    <a:pt x="7" y="140"/>
                  </a:lnTo>
                  <a:lnTo>
                    <a:pt x="1" y="140"/>
                  </a:lnTo>
                  <a:lnTo>
                    <a:pt x="0" y="141"/>
                  </a:lnTo>
                  <a:lnTo>
                    <a:pt x="0" y="144"/>
                  </a:lnTo>
                  <a:lnTo>
                    <a:pt x="1" y="150"/>
                  </a:lnTo>
                  <a:close/>
                </a:path>
              </a:pathLst>
            </a:custGeom>
            <a:solidFill>
              <a:srgbClr val="FFCC99"/>
            </a:solidFill>
            <a:ln w="6350">
              <a:solidFill>
                <a:srgbClr val="000000"/>
              </a:solidFill>
              <a:prstDash val="solid"/>
              <a:round/>
              <a:headEnd/>
              <a:tailEnd/>
            </a:ln>
          </p:spPr>
          <p:txBody>
            <a:bodyPr/>
            <a:lstStyle/>
            <a:p>
              <a:endParaRPr lang="ja-JP" altLang="en-US"/>
            </a:p>
          </p:txBody>
        </p:sp>
        <p:grpSp>
          <p:nvGrpSpPr>
            <p:cNvPr id="15442" name="Group 347"/>
            <p:cNvGrpSpPr>
              <a:grpSpLocks/>
            </p:cNvGrpSpPr>
            <p:nvPr/>
          </p:nvGrpSpPr>
          <p:grpSpPr bwMode="auto">
            <a:xfrm>
              <a:off x="293" y="1936"/>
              <a:ext cx="837" cy="1214"/>
              <a:chOff x="293" y="1936"/>
              <a:chExt cx="837" cy="1214"/>
            </a:xfrm>
          </p:grpSpPr>
          <p:sp>
            <p:nvSpPr>
              <p:cNvPr id="15502" name="Freeform 348"/>
              <p:cNvSpPr>
                <a:spLocks/>
              </p:cNvSpPr>
              <p:nvPr/>
            </p:nvSpPr>
            <p:spPr bwMode="auto">
              <a:xfrm>
                <a:off x="708" y="2623"/>
                <a:ext cx="47" cy="221"/>
              </a:xfrm>
              <a:custGeom>
                <a:avLst/>
                <a:gdLst>
                  <a:gd name="T0" fmla="*/ 1 w 93"/>
                  <a:gd name="T1" fmla="*/ 1 h 440"/>
                  <a:gd name="T2" fmla="*/ 1 w 93"/>
                  <a:gd name="T3" fmla="*/ 1 h 440"/>
                  <a:gd name="T4" fmla="*/ 0 w 93"/>
                  <a:gd name="T5" fmla="*/ 1 h 440"/>
                  <a:gd name="T6" fmla="*/ 1 w 93"/>
                  <a:gd name="T7" fmla="*/ 1 h 440"/>
                  <a:gd name="T8" fmla="*/ 1 w 93"/>
                  <a:gd name="T9" fmla="*/ 1 h 440"/>
                  <a:gd name="T10" fmla="*/ 1 w 93"/>
                  <a:gd name="T11" fmla="*/ 1 h 440"/>
                  <a:gd name="T12" fmla="*/ 1 w 93"/>
                  <a:gd name="T13" fmla="*/ 0 h 440"/>
                  <a:gd name="T14" fmla="*/ 1 w 93"/>
                  <a:gd name="T15" fmla="*/ 1 h 4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3" h="440">
                    <a:moveTo>
                      <a:pt x="7" y="8"/>
                    </a:moveTo>
                    <a:lnTo>
                      <a:pt x="25" y="102"/>
                    </a:lnTo>
                    <a:lnTo>
                      <a:pt x="0" y="322"/>
                    </a:lnTo>
                    <a:lnTo>
                      <a:pt x="56" y="440"/>
                    </a:lnTo>
                    <a:lnTo>
                      <a:pt x="93" y="330"/>
                    </a:lnTo>
                    <a:lnTo>
                      <a:pt x="44" y="102"/>
                    </a:lnTo>
                    <a:lnTo>
                      <a:pt x="49" y="0"/>
                    </a:lnTo>
                    <a:lnTo>
                      <a:pt x="7" y="8"/>
                    </a:lnTo>
                    <a:close/>
                  </a:path>
                </a:pathLst>
              </a:custGeom>
              <a:solidFill>
                <a:srgbClr val="000033"/>
              </a:solidFill>
              <a:ln w="20638">
                <a:solidFill>
                  <a:srgbClr val="000000"/>
                </a:solidFill>
                <a:prstDash val="solid"/>
                <a:round/>
                <a:headEnd/>
                <a:tailEnd/>
              </a:ln>
            </p:spPr>
            <p:txBody>
              <a:bodyPr/>
              <a:lstStyle/>
              <a:p>
                <a:endParaRPr lang="ja-JP" altLang="en-US"/>
              </a:p>
            </p:txBody>
          </p:sp>
          <p:sp>
            <p:nvSpPr>
              <p:cNvPr id="15503" name="Freeform 349"/>
              <p:cNvSpPr>
                <a:spLocks/>
              </p:cNvSpPr>
              <p:nvPr/>
            </p:nvSpPr>
            <p:spPr bwMode="auto">
              <a:xfrm>
                <a:off x="633" y="2557"/>
                <a:ext cx="172" cy="134"/>
              </a:xfrm>
              <a:custGeom>
                <a:avLst/>
                <a:gdLst>
                  <a:gd name="T0" fmla="*/ 0 w 343"/>
                  <a:gd name="T1" fmla="*/ 1 h 267"/>
                  <a:gd name="T2" fmla="*/ 1 w 343"/>
                  <a:gd name="T3" fmla="*/ 1 h 267"/>
                  <a:gd name="T4" fmla="*/ 1 w 343"/>
                  <a:gd name="T5" fmla="*/ 1 h 267"/>
                  <a:gd name="T6" fmla="*/ 1 w 343"/>
                  <a:gd name="T7" fmla="*/ 1 h 267"/>
                  <a:gd name="T8" fmla="*/ 1 w 343"/>
                  <a:gd name="T9" fmla="*/ 0 h 267"/>
                  <a:gd name="T10" fmla="*/ 0 w 343"/>
                  <a:gd name="T11" fmla="*/ 1 h 2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3" h="267">
                    <a:moveTo>
                      <a:pt x="0" y="70"/>
                    </a:moveTo>
                    <a:lnTo>
                      <a:pt x="69" y="267"/>
                    </a:lnTo>
                    <a:lnTo>
                      <a:pt x="181" y="149"/>
                    </a:lnTo>
                    <a:lnTo>
                      <a:pt x="287" y="235"/>
                    </a:lnTo>
                    <a:lnTo>
                      <a:pt x="343" y="0"/>
                    </a:lnTo>
                    <a:lnTo>
                      <a:pt x="0" y="70"/>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504" name="Freeform 350"/>
              <p:cNvSpPr>
                <a:spLocks/>
              </p:cNvSpPr>
              <p:nvPr/>
            </p:nvSpPr>
            <p:spPr bwMode="auto">
              <a:xfrm>
                <a:off x="961" y="2050"/>
                <a:ext cx="16" cy="185"/>
              </a:xfrm>
              <a:custGeom>
                <a:avLst/>
                <a:gdLst>
                  <a:gd name="T0" fmla="*/ 1 w 30"/>
                  <a:gd name="T1" fmla="*/ 1 h 369"/>
                  <a:gd name="T2" fmla="*/ 1 w 30"/>
                  <a:gd name="T3" fmla="*/ 1 h 369"/>
                  <a:gd name="T4" fmla="*/ 0 w 30"/>
                  <a:gd name="T5" fmla="*/ 0 h 369"/>
                  <a:gd name="T6" fmla="*/ 1 w 30"/>
                  <a:gd name="T7" fmla="*/ 0 h 369"/>
                  <a:gd name="T8" fmla="*/ 1 w 30"/>
                  <a:gd name="T9" fmla="*/ 1 h 3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369">
                    <a:moveTo>
                      <a:pt x="30" y="369"/>
                    </a:moveTo>
                    <a:lnTo>
                      <a:pt x="12" y="369"/>
                    </a:lnTo>
                    <a:lnTo>
                      <a:pt x="0" y="0"/>
                    </a:lnTo>
                    <a:lnTo>
                      <a:pt x="12" y="0"/>
                    </a:lnTo>
                    <a:lnTo>
                      <a:pt x="30" y="369"/>
                    </a:lnTo>
                    <a:close/>
                  </a:path>
                </a:pathLst>
              </a:custGeom>
              <a:solidFill>
                <a:srgbClr val="0000FF"/>
              </a:solidFill>
              <a:ln w="20638">
                <a:solidFill>
                  <a:srgbClr val="000000"/>
                </a:solidFill>
                <a:prstDash val="solid"/>
                <a:round/>
                <a:headEnd/>
                <a:tailEnd/>
              </a:ln>
            </p:spPr>
            <p:txBody>
              <a:bodyPr/>
              <a:lstStyle/>
              <a:p>
                <a:endParaRPr lang="ja-JP" altLang="en-US"/>
              </a:p>
            </p:txBody>
          </p:sp>
          <p:sp>
            <p:nvSpPr>
              <p:cNvPr id="15505" name="Freeform 351"/>
              <p:cNvSpPr>
                <a:spLocks/>
              </p:cNvSpPr>
              <p:nvPr/>
            </p:nvSpPr>
            <p:spPr bwMode="auto">
              <a:xfrm>
                <a:off x="952" y="2215"/>
                <a:ext cx="37" cy="27"/>
              </a:xfrm>
              <a:custGeom>
                <a:avLst/>
                <a:gdLst>
                  <a:gd name="T0" fmla="*/ 0 w 75"/>
                  <a:gd name="T1" fmla="*/ 1 h 54"/>
                  <a:gd name="T2" fmla="*/ 0 w 75"/>
                  <a:gd name="T3" fmla="*/ 1 h 54"/>
                  <a:gd name="T4" fmla="*/ 0 w 75"/>
                  <a:gd name="T5" fmla="*/ 1 h 54"/>
                  <a:gd name="T6" fmla="*/ 0 w 75"/>
                  <a:gd name="T7" fmla="*/ 1 h 54"/>
                  <a:gd name="T8" fmla="*/ 0 w 75"/>
                  <a:gd name="T9" fmla="*/ 1 h 54"/>
                  <a:gd name="T10" fmla="*/ 0 w 75"/>
                  <a:gd name="T11" fmla="*/ 1 h 54"/>
                  <a:gd name="T12" fmla="*/ 0 w 75"/>
                  <a:gd name="T13" fmla="*/ 0 h 54"/>
                  <a:gd name="T14" fmla="*/ 0 w 75"/>
                  <a:gd name="T15" fmla="*/ 1 h 54"/>
                  <a:gd name="T16" fmla="*/ 0 w 75"/>
                  <a:gd name="T17" fmla="*/ 1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 h="54">
                    <a:moveTo>
                      <a:pt x="75" y="30"/>
                    </a:moveTo>
                    <a:lnTo>
                      <a:pt x="63" y="46"/>
                    </a:lnTo>
                    <a:lnTo>
                      <a:pt x="37" y="54"/>
                    </a:lnTo>
                    <a:lnTo>
                      <a:pt x="12" y="46"/>
                    </a:lnTo>
                    <a:lnTo>
                      <a:pt x="0" y="30"/>
                    </a:lnTo>
                    <a:lnTo>
                      <a:pt x="12" y="8"/>
                    </a:lnTo>
                    <a:lnTo>
                      <a:pt x="37" y="0"/>
                    </a:lnTo>
                    <a:lnTo>
                      <a:pt x="63" y="8"/>
                    </a:lnTo>
                    <a:lnTo>
                      <a:pt x="75" y="30"/>
                    </a:lnTo>
                    <a:close/>
                  </a:path>
                </a:pathLst>
              </a:custGeom>
              <a:solidFill>
                <a:srgbClr val="0000FF"/>
              </a:solidFill>
              <a:ln w="20638">
                <a:solidFill>
                  <a:srgbClr val="000000"/>
                </a:solidFill>
                <a:prstDash val="solid"/>
                <a:round/>
                <a:headEnd/>
                <a:tailEnd/>
              </a:ln>
            </p:spPr>
            <p:txBody>
              <a:bodyPr/>
              <a:lstStyle/>
              <a:p>
                <a:endParaRPr lang="ja-JP" altLang="en-US"/>
              </a:p>
            </p:txBody>
          </p:sp>
          <p:sp>
            <p:nvSpPr>
              <p:cNvPr id="15506" name="Freeform 352"/>
              <p:cNvSpPr>
                <a:spLocks/>
              </p:cNvSpPr>
              <p:nvPr/>
            </p:nvSpPr>
            <p:spPr bwMode="auto">
              <a:xfrm>
                <a:off x="958" y="2239"/>
                <a:ext cx="35" cy="66"/>
              </a:xfrm>
              <a:custGeom>
                <a:avLst/>
                <a:gdLst>
                  <a:gd name="T0" fmla="*/ 1 w 69"/>
                  <a:gd name="T1" fmla="*/ 0 h 134"/>
                  <a:gd name="T2" fmla="*/ 0 w 69"/>
                  <a:gd name="T3" fmla="*/ 0 h 134"/>
                  <a:gd name="T4" fmla="*/ 1 w 69"/>
                  <a:gd name="T5" fmla="*/ 0 h 134"/>
                  <a:gd name="T6" fmla="*/ 1 w 69"/>
                  <a:gd name="T7" fmla="*/ 0 h 134"/>
                  <a:gd name="T8" fmla="*/ 1 w 69"/>
                  <a:gd name="T9" fmla="*/ 0 h 134"/>
                  <a:gd name="T10" fmla="*/ 1 w 69"/>
                  <a:gd name="T11" fmla="*/ 0 h 134"/>
                  <a:gd name="T12" fmla="*/ 1 w 69"/>
                  <a:gd name="T13" fmla="*/ 0 h 134"/>
                  <a:gd name="T14" fmla="*/ 1 w 69"/>
                  <a:gd name="T15" fmla="*/ 0 h 134"/>
                  <a:gd name="T16" fmla="*/ 1 w 69"/>
                  <a:gd name="T17" fmla="*/ 0 h 134"/>
                  <a:gd name="T18" fmla="*/ 1 w 69"/>
                  <a:gd name="T19" fmla="*/ 0 h 134"/>
                  <a:gd name="T20" fmla="*/ 1 w 69"/>
                  <a:gd name="T21" fmla="*/ 0 h 1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134">
                    <a:moveTo>
                      <a:pt x="7" y="8"/>
                    </a:moveTo>
                    <a:lnTo>
                      <a:pt x="0" y="134"/>
                    </a:lnTo>
                    <a:lnTo>
                      <a:pt x="19" y="134"/>
                    </a:lnTo>
                    <a:lnTo>
                      <a:pt x="19" y="63"/>
                    </a:lnTo>
                    <a:lnTo>
                      <a:pt x="25" y="126"/>
                    </a:lnTo>
                    <a:lnTo>
                      <a:pt x="37" y="126"/>
                    </a:lnTo>
                    <a:lnTo>
                      <a:pt x="31" y="63"/>
                    </a:lnTo>
                    <a:lnTo>
                      <a:pt x="51" y="126"/>
                    </a:lnTo>
                    <a:lnTo>
                      <a:pt x="69" y="126"/>
                    </a:lnTo>
                    <a:lnTo>
                      <a:pt x="56" y="0"/>
                    </a:lnTo>
                    <a:lnTo>
                      <a:pt x="7" y="8"/>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507" name="Freeform 353"/>
              <p:cNvSpPr>
                <a:spLocks/>
              </p:cNvSpPr>
              <p:nvPr/>
            </p:nvSpPr>
            <p:spPr bwMode="auto">
              <a:xfrm>
                <a:off x="849" y="2121"/>
                <a:ext cx="46" cy="125"/>
              </a:xfrm>
              <a:custGeom>
                <a:avLst/>
                <a:gdLst>
                  <a:gd name="T0" fmla="*/ 0 w 93"/>
                  <a:gd name="T1" fmla="*/ 0 h 250"/>
                  <a:gd name="T2" fmla="*/ 0 w 93"/>
                  <a:gd name="T3" fmla="*/ 0 h 250"/>
                  <a:gd name="T4" fmla="*/ 0 w 93"/>
                  <a:gd name="T5" fmla="*/ 1 h 250"/>
                  <a:gd name="T6" fmla="*/ 0 w 93"/>
                  <a:gd name="T7" fmla="*/ 1 h 250"/>
                  <a:gd name="T8" fmla="*/ 0 w 93"/>
                  <a:gd name="T9" fmla="*/ 1 h 250"/>
                  <a:gd name="T10" fmla="*/ 0 w 93"/>
                  <a:gd name="T11" fmla="*/ 1 h 250"/>
                  <a:gd name="T12" fmla="*/ 0 w 93"/>
                  <a:gd name="T13" fmla="*/ 1 h 250"/>
                  <a:gd name="T14" fmla="*/ 0 w 93"/>
                  <a:gd name="T15" fmla="*/ 1 h 250"/>
                  <a:gd name="T16" fmla="*/ 0 w 93"/>
                  <a:gd name="T17" fmla="*/ 1 h 250"/>
                  <a:gd name="T18" fmla="*/ 0 w 93"/>
                  <a:gd name="T19" fmla="*/ 1 h 250"/>
                  <a:gd name="T20" fmla="*/ 0 w 93"/>
                  <a:gd name="T21" fmla="*/ 1 h 250"/>
                  <a:gd name="T22" fmla="*/ 0 w 93"/>
                  <a:gd name="T23" fmla="*/ 1 h 250"/>
                  <a:gd name="T24" fmla="*/ 0 w 93"/>
                  <a:gd name="T25" fmla="*/ 1 h 250"/>
                  <a:gd name="T26" fmla="*/ 0 w 93"/>
                  <a:gd name="T27" fmla="*/ 0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3" h="250">
                    <a:moveTo>
                      <a:pt x="18" y="0"/>
                    </a:moveTo>
                    <a:lnTo>
                      <a:pt x="30" y="0"/>
                    </a:lnTo>
                    <a:lnTo>
                      <a:pt x="56" y="24"/>
                    </a:lnTo>
                    <a:lnTo>
                      <a:pt x="81" y="48"/>
                    </a:lnTo>
                    <a:lnTo>
                      <a:pt x="93" y="86"/>
                    </a:lnTo>
                    <a:lnTo>
                      <a:pt x="93" y="125"/>
                    </a:lnTo>
                    <a:lnTo>
                      <a:pt x="86" y="180"/>
                    </a:lnTo>
                    <a:lnTo>
                      <a:pt x="68" y="218"/>
                    </a:lnTo>
                    <a:lnTo>
                      <a:pt x="56" y="242"/>
                    </a:lnTo>
                    <a:lnTo>
                      <a:pt x="37" y="250"/>
                    </a:lnTo>
                    <a:lnTo>
                      <a:pt x="18" y="234"/>
                    </a:lnTo>
                    <a:lnTo>
                      <a:pt x="5" y="218"/>
                    </a:lnTo>
                    <a:lnTo>
                      <a:pt x="0" y="212"/>
                    </a:lnTo>
                    <a:lnTo>
                      <a:pt x="18" y="0"/>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508" name="Freeform 354"/>
              <p:cNvSpPr>
                <a:spLocks/>
              </p:cNvSpPr>
              <p:nvPr/>
            </p:nvSpPr>
            <p:spPr bwMode="auto">
              <a:xfrm>
                <a:off x="861" y="2178"/>
                <a:ext cx="35" cy="27"/>
              </a:xfrm>
              <a:custGeom>
                <a:avLst/>
                <a:gdLst>
                  <a:gd name="T0" fmla="*/ 0 w 70"/>
                  <a:gd name="T1" fmla="*/ 0 h 55"/>
                  <a:gd name="T2" fmla="*/ 1 w 70"/>
                  <a:gd name="T3" fmla="*/ 0 h 55"/>
                  <a:gd name="T4" fmla="*/ 1 w 70"/>
                  <a:gd name="T5" fmla="*/ 0 h 55"/>
                  <a:gd name="T6" fmla="*/ 1 w 70"/>
                  <a:gd name="T7" fmla="*/ 0 h 55"/>
                  <a:gd name="T8" fmla="*/ 0 w 70"/>
                  <a:gd name="T9" fmla="*/ 0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55">
                    <a:moveTo>
                      <a:pt x="0" y="32"/>
                    </a:moveTo>
                    <a:lnTo>
                      <a:pt x="13" y="55"/>
                    </a:lnTo>
                    <a:lnTo>
                      <a:pt x="70" y="23"/>
                    </a:lnTo>
                    <a:lnTo>
                      <a:pt x="57" y="0"/>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09" name="Freeform 355"/>
              <p:cNvSpPr>
                <a:spLocks/>
              </p:cNvSpPr>
              <p:nvPr/>
            </p:nvSpPr>
            <p:spPr bwMode="auto">
              <a:xfrm>
                <a:off x="293" y="2518"/>
                <a:ext cx="837" cy="632"/>
              </a:xfrm>
              <a:custGeom>
                <a:avLst/>
                <a:gdLst>
                  <a:gd name="T0" fmla="*/ 1 w 1673"/>
                  <a:gd name="T1" fmla="*/ 1 h 1264"/>
                  <a:gd name="T2" fmla="*/ 1 w 1673"/>
                  <a:gd name="T3" fmla="*/ 1 h 1264"/>
                  <a:gd name="T4" fmla="*/ 1 w 1673"/>
                  <a:gd name="T5" fmla="*/ 1 h 1264"/>
                  <a:gd name="T6" fmla="*/ 1 w 1673"/>
                  <a:gd name="T7" fmla="*/ 1 h 1264"/>
                  <a:gd name="T8" fmla="*/ 1 w 1673"/>
                  <a:gd name="T9" fmla="*/ 1 h 1264"/>
                  <a:gd name="T10" fmla="*/ 1 w 1673"/>
                  <a:gd name="T11" fmla="*/ 1 h 1264"/>
                  <a:gd name="T12" fmla="*/ 1 w 1673"/>
                  <a:gd name="T13" fmla="*/ 1 h 1264"/>
                  <a:gd name="T14" fmla="*/ 1 w 1673"/>
                  <a:gd name="T15" fmla="*/ 1 h 1264"/>
                  <a:gd name="T16" fmla="*/ 1 w 1673"/>
                  <a:gd name="T17" fmla="*/ 1 h 1264"/>
                  <a:gd name="T18" fmla="*/ 1 w 1673"/>
                  <a:gd name="T19" fmla="*/ 1 h 1264"/>
                  <a:gd name="T20" fmla="*/ 1 w 1673"/>
                  <a:gd name="T21" fmla="*/ 1 h 1264"/>
                  <a:gd name="T22" fmla="*/ 1 w 1673"/>
                  <a:gd name="T23" fmla="*/ 1 h 1264"/>
                  <a:gd name="T24" fmla="*/ 1 w 1673"/>
                  <a:gd name="T25" fmla="*/ 1 h 1264"/>
                  <a:gd name="T26" fmla="*/ 1 w 1673"/>
                  <a:gd name="T27" fmla="*/ 1 h 1264"/>
                  <a:gd name="T28" fmla="*/ 0 w 1673"/>
                  <a:gd name="T29" fmla="*/ 1 h 1264"/>
                  <a:gd name="T30" fmla="*/ 1 w 1673"/>
                  <a:gd name="T31" fmla="*/ 1 h 1264"/>
                  <a:gd name="T32" fmla="*/ 1 w 1673"/>
                  <a:gd name="T33" fmla="*/ 1 h 1264"/>
                  <a:gd name="T34" fmla="*/ 1 w 1673"/>
                  <a:gd name="T35" fmla="*/ 1 h 1264"/>
                  <a:gd name="T36" fmla="*/ 1 w 1673"/>
                  <a:gd name="T37" fmla="*/ 1 h 1264"/>
                  <a:gd name="T38" fmla="*/ 1 w 1673"/>
                  <a:gd name="T39" fmla="*/ 1 h 1264"/>
                  <a:gd name="T40" fmla="*/ 1 w 1673"/>
                  <a:gd name="T41" fmla="*/ 1 h 1264"/>
                  <a:gd name="T42" fmla="*/ 1 w 1673"/>
                  <a:gd name="T43" fmla="*/ 1 h 1264"/>
                  <a:gd name="T44" fmla="*/ 1 w 1673"/>
                  <a:gd name="T45" fmla="*/ 1 h 1264"/>
                  <a:gd name="T46" fmla="*/ 1 w 1673"/>
                  <a:gd name="T47" fmla="*/ 1 h 1264"/>
                  <a:gd name="T48" fmla="*/ 1 w 1673"/>
                  <a:gd name="T49" fmla="*/ 1 h 1264"/>
                  <a:gd name="T50" fmla="*/ 1 w 1673"/>
                  <a:gd name="T51" fmla="*/ 1 h 1264"/>
                  <a:gd name="T52" fmla="*/ 1 w 1673"/>
                  <a:gd name="T53" fmla="*/ 1 h 1264"/>
                  <a:gd name="T54" fmla="*/ 1 w 1673"/>
                  <a:gd name="T55" fmla="*/ 1 h 1264"/>
                  <a:gd name="T56" fmla="*/ 1 w 1673"/>
                  <a:gd name="T57" fmla="*/ 1 h 1264"/>
                  <a:gd name="T58" fmla="*/ 1 w 1673"/>
                  <a:gd name="T59" fmla="*/ 1 h 1264"/>
                  <a:gd name="T60" fmla="*/ 1 w 1673"/>
                  <a:gd name="T61" fmla="*/ 1 h 1264"/>
                  <a:gd name="T62" fmla="*/ 1 w 1673"/>
                  <a:gd name="T63" fmla="*/ 1 h 1264"/>
                  <a:gd name="T64" fmla="*/ 1 w 1673"/>
                  <a:gd name="T65" fmla="*/ 1 h 1264"/>
                  <a:gd name="T66" fmla="*/ 1 w 1673"/>
                  <a:gd name="T67" fmla="*/ 1 h 1264"/>
                  <a:gd name="T68" fmla="*/ 1 w 1673"/>
                  <a:gd name="T69" fmla="*/ 1 h 1264"/>
                  <a:gd name="T70" fmla="*/ 1 w 1673"/>
                  <a:gd name="T71" fmla="*/ 1 h 1264"/>
                  <a:gd name="T72" fmla="*/ 1 w 1673"/>
                  <a:gd name="T73" fmla="*/ 1 h 1264"/>
                  <a:gd name="T74" fmla="*/ 1 w 1673"/>
                  <a:gd name="T75" fmla="*/ 1 h 1264"/>
                  <a:gd name="T76" fmla="*/ 1 w 1673"/>
                  <a:gd name="T77" fmla="*/ 1 h 1264"/>
                  <a:gd name="T78" fmla="*/ 1 w 1673"/>
                  <a:gd name="T79" fmla="*/ 1 h 1264"/>
                  <a:gd name="T80" fmla="*/ 1 w 1673"/>
                  <a:gd name="T81" fmla="*/ 1 h 1264"/>
                  <a:gd name="T82" fmla="*/ 1 w 1673"/>
                  <a:gd name="T83" fmla="*/ 1 h 1264"/>
                  <a:gd name="T84" fmla="*/ 1 w 1673"/>
                  <a:gd name="T85" fmla="*/ 1 h 1264"/>
                  <a:gd name="T86" fmla="*/ 1 w 1673"/>
                  <a:gd name="T87" fmla="*/ 1 h 1264"/>
                  <a:gd name="T88" fmla="*/ 1 w 1673"/>
                  <a:gd name="T89" fmla="*/ 1 h 1264"/>
                  <a:gd name="T90" fmla="*/ 1 w 1673"/>
                  <a:gd name="T91" fmla="*/ 1 h 1264"/>
                  <a:gd name="T92" fmla="*/ 1 w 1673"/>
                  <a:gd name="T93" fmla="*/ 1 h 1264"/>
                  <a:gd name="T94" fmla="*/ 1 w 1673"/>
                  <a:gd name="T95" fmla="*/ 1 h 1264"/>
                  <a:gd name="T96" fmla="*/ 1 w 1673"/>
                  <a:gd name="T97" fmla="*/ 1 h 1264"/>
                  <a:gd name="T98" fmla="*/ 1 w 1673"/>
                  <a:gd name="T99" fmla="*/ 1 h 1264"/>
                  <a:gd name="T100" fmla="*/ 1 w 1673"/>
                  <a:gd name="T101" fmla="*/ 1 h 1264"/>
                  <a:gd name="T102" fmla="*/ 1 w 1673"/>
                  <a:gd name="T103" fmla="*/ 1 h 1264"/>
                  <a:gd name="T104" fmla="*/ 1 w 1673"/>
                  <a:gd name="T105" fmla="*/ 1 h 1264"/>
                  <a:gd name="T106" fmla="*/ 1 w 1673"/>
                  <a:gd name="T107" fmla="*/ 1 h 1264"/>
                  <a:gd name="T108" fmla="*/ 1 w 1673"/>
                  <a:gd name="T109" fmla="*/ 1 h 1264"/>
                  <a:gd name="T110" fmla="*/ 1 w 1673"/>
                  <a:gd name="T111" fmla="*/ 1 h 1264"/>
                  <a:gd name="T112" fmla="*/ 1 w 1673"/>
                  <a:gd name="T113" fmla="*/ 1 h 1264"/>
                  <a:gd name="T114" fmla="*/ 1 w 1673"/>
                  <a:gd name="T115" fmla="*/ 1 h 1264"/>
                  <a:gd name="T116" fmla="*/ 1 w 1673"/>
                  <a:gd name="T117" fmla="*/ 1 h 1264"/>
                  <a:gd name="T118" fmla="*/ 1 w 1673"/>
                  <a:gd name="T119" fmla="*/ 1 h 126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673" h="1264">
                    <a:moveTo>
                      <a:pt x="863" y="596"/>
                    </a:moveTo>
                    <a:lnTo>
                      <a:pt x="824" y="511"/>
                    </a:lnTo>
                    <a:lnTo>
                      <a:pt x="794" y="433"/>
                    </a:lnTo>
                    <a:lnTo>
                      <a:pt x="768" y="369"/>
                    </a:lnTo>
                    <a:lnTo>
                      <a:pt x="743" y="306"/>
                    </a:lnTo>
                    <a:lnTo>
                      <a:pt x="706" y="220"/>
                    </a:lnTo>
                    <a:lnTo>
                      <a:pt x="681" y="157"/>
                    </a:lnTo>
                    <a:lnTo>
                      <a:pt x="669" y="125"/>
                    </a:lnTo>
                    <a:lnTo>
                      <a:pt x="657" y="109"/>
                    </a:lnTo>
                    <a:lnTo>
                      <a:pt x="657" y="95"/>
                    </a:lnTo>
                    <a:lnTo>
                      <a:pt x="657" y="103"/>
                    </a:lnTo>
                    <a:lnTo>
                      <a:pt x="643" y="117"/>
                    </a:lnTo>
                    <a:lnTo>
                      <a:pt x="613" y="181"/>
                    </a:lnTo>
                    <a:lnTo>
                      <a:pt x="569" y="260"/>
                    </a:lnTo>
                    <a:lnTo>
                      <a:pt x="513" y="354"/>
                    </a:lnTo>
                    <a:lnTo>
                      <a:pt x="450" y="447"/>
                    </a:lnTo>
                    <a:lnTo>
                      <a:pt x="393" y="534"/>
                    </a:lnTo>
                    <a:lnTo>
                      <a:pt x="344" y="596"/>
                    </a:lnTo>
                    <a:lnTo>
                      <a:pt x="325" y="620"/>
                    </a:lnTo>
                    <a:lnTo>
                      <a:pt x="307" y="628"/>
                    </a:lnTo>
                    <a:lnTo>
                      <a:pt x="281" y="636"/>
                    </a:lnTo>
                    <a:lnTo>
                      <a:pt x="251" y="620"/>
                    </a:lnTo>
                    <a:lnTo>
                      <a:pt x="193" y="582"/>
                    </a:lnTo>
                    <a:lnTo>
                      <a:pt x="144" y="534"/>
                    </a:lnTo>
                    <a:lnTo>
                      <a:pt x="131" y="519"/>
                    </a:lnTo>
                    <a:lnTo>
                      <a:pt x="88" y="558"/>
                    </a:lnTo>
                    <a:lnTo>
                      <a:pt x="51" y="590"/>
                    </a:lnTo>
                    <a:lnTo>
                      <a:pt x="31" y="604"/>
                    </a:lnTo>
                    <a:lnTo>
                      <a:pt x="14" y="620"/>
                    </a:lnTo>
                    <a:lnTo>
                      <a:pt x="0" y="636"/>
                    </a:lnTo>
                    <a:lnTo>
                      <a:pt x="7" y="644"/>
                    </a:lnTo>
                    <a:lnTo>
                      <a:pt x="31" y="668"/>
                    </a:lnTo>
                    <a:lnTo>
                      <a:pt x="70" y="707"/>
                    </a:lnTo>
                    <a:lnTo>
                      <a:pt x="107" y="745"/>
                    </a:lnTo>
                    <a:lnTo>
                      <a:pt x="151" y="785"/>
                    </a:lnTo>
                    <a:lnTo>
                      <a:pt x="188" y="824"/>
                    </a:lnTo>
                    <a:lnTo>
                      <a:pt x="225" y="848"/>
                    </a:lnTo>
                    <a:lnTo>
                      <a:pt x="244" y="856"/>
                    </a:lnTo>
                    <a:lnTo>
                      <a:pt x="288" y="832"/>
                    </a:lnTo>
                    <a:lnTo>
                      <a:pt x="337" y="785"/>
                    </a:lnTo>
                    <a:lnTo>
                      <a:pt x="388" y="731"/>
                    </a:lnTo>
                    <a:lnTo>
                      <a:pt x="437" y="668"/>
                    </a:lnTo>
                    <a:lnTo>
                      <a:pt x="481" y="604"/>
                    </a:lnTo>
                    <a:lnTo>
                      <a:pt x="519" y="558"/>
                    </a:lnTo>
                    <a:lnTo>
                      <a:pt x="543" y="519"/>
                    </a:lnTo>
                    <a:lnTo>
                      <a:pt x="550" y="503"/>
                    </a:lnTo>
                    <a:lnTo>
                      <a:pt x="550" y="534"/>
                    </a:lnTo>
                    <a:lnTo>
                      <a:pt x="550" y="582"/>
                    </a:lnTo>
                    <a:lnTo>
                      <a:pt x="543" y="691"/>
                    </a:lnTo>
                    <a:lnTo>
                      <a:pt x="537" y="809"/>
                    </a:lnTo>
                    <a:lnTo>
                      <a:pt x="531" y="942"/>
                    </a:lnTo>
                    <a:lnTo>
                      <a:pt x="531" y="1060"/>
                    </a:lnTo>
                    <a:lnTo>
                      <a:pt x="525" y="1162"/>
                    </a:lnTo>
                    <a:lnTo>
                      <a:pt x="525" y="1202"/>
                    </a:lnTo>
                    <a:lnTo>
                      <a:pt x="525" y="1233"/>
                    </a:lnTo>
                    <a:lnTo>
                      <a:pt x="525" y="1256"/>
                    </a:lnTo>
                    <a:lnTo>
                      <a:pt x="525" y="1264"/>
                    </a:lnTo>
                    <a:lnTo>
                      <a:pt x="637" y="1264"/>
                    </a:lnTo>
                    <a:lnTo>
                      <a:pt x="736" y="1264"/>
                    </a:lnTo>
                    <a:lnTo>
                      <a:pt x="824" y="1264"/>
                    </a:lnTo>
                    <a:lnTo>
                      <a:pt x="905" y="1264"/>
                    </a:lnTo>
                    <a:lnTo>
                      <a:pt x="968" y="1264"/>
                    </a:lnTo>
                    <a:lnTo>
                      <a:pt x="1017" y="1264"/>
                    </a:lnTo>
                    <a:lnTo>
                      <a:pt x="1062" y="1264"/>
                    </a:lnTo>
                    <a:lnTo>
                      <a:pt x="1100" y="1264"/>
                    </a:lnTo>
                    <a:lnTo>
                      <a:pt x="1124" y="1264"/>
                    </a:lnTo>
                    <a:lnTo>
                      <a:pt x="1142" y="1264"/>
                    </a:lnTo>
                    <a:lnTo>
                      <a:pt x="1168" y="1264"/>
                    </a:lnTo>
                    <a:lnTo>
                      <a:pt x="1174" y="1264"/>
                    </a:lnTo>
                    <a:lnTo>
                      <a:pt x="1180" y="1264"/>
                    </a:lnTo>
                    <a:lnTo>
                      <a:pt x="1174" y="1099"/>
                    </a:lnTo>
                    <a:lnTo>
                      <a:pt x="1168" y="957"/>
                    </a:lnTo>
                    <a:lnTo>
                      <a:pt x="1168" y="840"/>
                    </a:lnTo>
                    <a:lnTo>
                      <a:pt x="1162" y="731"/>
                    </a:lnTo>
                    <a:lnTo>
                      <a:pt x="1162" y="644"/>
                    </a:lnTo>
                    <a:lnTo>
                      <a:pt x="1162" y="566"/>
                    </a:lnTo>
                    <a:lnTo>
                      <a:pt x="1156" y="511"/>
                    </a:lnTo>
                    <a:lnTo>
                      <a:pt x="1156" y="463"/>
                    </a:lnTo>
                    <a:lnTo>
                      <a:pt x="1156" y="425"/>
                    </a:lnTo>
                    <a:lnTo>
                      <a:pt x="1156" y="393"/>
                    </a:lnTo>
                    <a:lnTo>
                      <a:pt x="1149" y="361"/>
                    </a:lnTo>
                    <a:lnTo>
                      <a:pt x="1149" y="346"/>
                    </a:lnTo>
                    <a:lnTo>
                      <a:pt x="1212" y="417"/>
                    </a:lnTo>
                    <a:lnTo>
                      <a:pt x="1274" y="487"/>
                    </a:lnTo>
                    <a:lnTo>
                      <a:pt x="1306" y="519"/>
                    </a:lnTo>
                    <a:lnTo>
                      <a:pt x="1337" y="550"/>
                    </a:lnTo>
                    <a:lnTo>
                      <a:pt x="1361" y="566"/>
                    </a:lnTo>
                    <a:lnTo>
                      <a:pt x="1386" y="574"/>
                    </a:lnTo>
                    <a:lnTo>
                      <a:pt x="1411" y="566"/>
                    </a:lnTo>
                    <a:lnTo>
                      <a:pt x="1443" y="550"/>
                    </a:lnTo>
                    <a:lnTo>
                      <a:pt x="1492" y="519"/>
                    </a:lnTo>
                    <a:lnTo>
                      <a:pt x="1543" y="487"/>
                    </a:lnTo>
                    <a:lnTo>
                      <a:pt x="1592" y="455"/>
                    </a:lnTo>
                    <a:lnTo>
                      <a:pt x="1629" y="433"/>
                    </a:lnTo>
                    <a:lnTo>
                      <a:pt x="1660" y="409"/>
                    </a:lnTo>
                    <a:lnTo>
                      <a:pt x="1673" y="401"/>
                    </a:lnTo>
                    <a:lnTo>
                      <a:pt x="1660" y="354"/>
                    </a:lnTo>
                    <a:lnTo>
                      <a:pt x="1648" y="314"/>
                    </a:lnTo>
                    <a:lnTo>
                      <a:pt x="1643" y="290"/>
                    </a:lnTo>
                    <a:lnTo>
                      <a:pt x="1636" y="268"/>
                    </a:lnTo>
                    <a:lnTo>
                      <a:pt x="1629" y="260"/>
                    </a:lnTo>
                    <a:lnTo>
                      <a:pt x="1629" y="252"/>
                    </a:lnTo>
                    <a:lnTo>
                      <a:pt x="1623" y="260"/>
                    </a:lnTo>
                    <a:lnTo>
                      <a:pt x="1599" y="274"/>
                    </a:lnTo>
                    <a:lnTo>
                      <a:pt x="1560" y="306"/>
                    </a:lnTo>
                    <a:lnTo>
                      <a:pt x="1518" y="330"/>
                    </a:lnTo>
                    <a:lnTo>
                      <a:pt x="1423" y="393"/>
                    </a:lnTo>
                    <a:lnTo>
                      <a:pt x="1386" y="409"/>
                    </a:lnTo>
                    <a:lnTo>
                      <a:pt x="1355" y="417"/>
                    </a:lnTo>
                    <a:lnTo>
                      <a:pt x="1349" y="417"/>
                    </a:lnTo>
                    <a:lnTo>
                      <a:pt x="1330" y="401"/>
                    </a:lnTo>
                    <a:lnTo>
                      <a:pt x="1293" y="354"/>
                    </a:lnTo>
                    <a:lnTo>
                      <a:pt x="1242" y="290"/>
                    </a:lnTo>
                    <a:lnTo>
                      <a:pt x="1193" y="212"/>
                    </a:lnTo>
                    <a:lnTo>
                      <a:pt x="1142" y="133"/>
                    </a:lnTo>
                    <a:lnTo>
                      <a:pt x="1105" y="63"/>
                    </a:lnTo>
                    <a:lnTo>
                      <a:pt x="1074" y="23"/>
                    </a:lnTo>
                    <a:lnTo>
                      <a:pt x="1068" y="8"/>
                    </a:lnTo>
                    <a:lnTo>
                      <a:pt x="1062" y="0"/>
                    </a:lnTo>
                    <a:lnTo>
                      <a:pt x="863" y="596"/>
                    </a:lnTo>
                    <a:close/>
                  </a:path>
                </a:pathLst>
              </a:custGeom>
              <a:solidFill>
                <a:srgbClr val="0000FF"/>
              </a:solidFill>
              <a:ln w="20638">
                <a:solidFill>
                  <a:srgbClr val="000000"/>
                </a:solidFill>
                <a:prstDash val="solid"/>
                <a:round/>
                <a:headEnd/>
                <a:tailEnd/>
              </a:ln>
            </p:spPr>
            <p:txBody>
              <a:bodyPr/>
              <a:lstStyle/>
              <a:p>
                <a:endParaRPr lang="ja-JP" altLang="en-US"/>
              </a:p>
            </p:txBody>
          </p:sp>
          <p:sp>
            <p:nvSpPr>
              <p:cNvPr id="15510" name="Freeform 356"/>
              <p:cNvSpPr>
                <a:spLocks/>
              </p:cNvSpPr>
              <p:nvPr/>
            </p:nvSpPr>
            <p:spPr bwMode="auto">
              <a:xfrm>
                <a:off x="574" y="2125"/>
                <a:ext cx="353" cy="498"/>
              </a:xfrm>
              <a:custGeom>
                <a:avLst/>
                <a:gdLst>
                  <a:gd name="T0" fmla="*/ 1 w 705"/>
                  <a:gd name="T1" fmla="*/ 0 h 997"/>
                  <a:gd name="T2" fmla="*/ 1 w 705"/>
                  <a:gd name="T3" fmla="*/ 0 h 997"/>
                  <a:gd name="T4" fmla="*/ 1 w 705"/>
                  <a:gd name="T5" fmla="*/ 0 h 997"/>
                  <a:gd name="T6" fmla="*/ 1 w 705"/>
                  <a:gd name="T7" fmla="*/ 0 h 997"/>
                  <a:gd name="T8" fmla="*/ 1 w 705"/>
                  <a:gd name="T9" fmla="*/ 0 h 997"/>
                  <a:gd name="T10" fmla="*/ 1 w 705"/>
                  <a:gd name="T11" fmla="*/ 0 h 997"/>
                  <a:gd name="T12" fmla="*/ 1 w 705"/>
                  <a:gd name="T13" fmla="*/ 0 h 997"/>
                  <a:gd name="T14" fmla="*/ 1 w 705"/>
                  <a:gd name="T15" fmla="*/ 0 h 997"/>
                  <a:gd name="T16" fmla="*/ 1 w 705"/>
                  <a:gd name="T17" fmla="*/ 0 h 997"/>
                  <a:gd name="T18" fmla="*/ 1 w 705"/>
                  <a:gd name="T19" fmla="*/ 0 h 997"/>
                  <a:gd name="T20" fmla="*/ 1 w 705"/>
                  <a:gd name="T21" fmla="*/ 0 h 997"/>
                  <a:gd name="T22" fmla="*/ 1 w 705"/>
                  <a:gd name="T23" fmla="*/ 0 h 997"/>
                  <a:gd name="T24" fmla="*/ 1 w 705"/>
                  <a:gd name="T25" fmla="*/ 0 h 997"/>
                  <a:gd name="T26" fmla="*/ 1 w 705"/>
                  <a:gd name="T27" fmla="*/ 0 h 997"/>
                  <a:gd name="T28" fmla="*/ 1 w 705"/>
                  <a:gd name="T29" fmla="*/ 0 h 997"/>
                  <a:gd name="T30" fmla="*/ 1 w 705"/>
                  <a:gd name="T31" fmla="*/ 0 h 997"/>
                  <a:gd name="T32" fmla="*/ 1 w 705"/>
                  <a:gd name="T33" fmla="*/ 0 h 997"/>
                  <a:gd name="T34" fmla="*/ 1 w 705"/>
                  <a:gd name="T35" fmla="*/ 0 h 997"/>
                  <a:gd name="T36" fmla="*/ 1 w 705"/>
                  <a:gd name="T37" fmla="*/ 0 h 997"/>
                  <a:gd name="T38" fmla="*/ 1 w 705"/>
                  <a:gd name="T39" fmla="*/ 0 h 997"/>
                  <a:gd name="T40" fmla="*/ 1 w 705"/>
                  <a:gd name="T41" fmla="*/ 0 h 997"/>
                  <a:gd name="T42" fmla="*/ 1 w 705"/>
                  <a:gd name="T43" fmla="*/ 0 h 997"/>
                  <a:gd name="T44" fmla="*/ 1 w 705"/>
                  <a:gd name="T45" fmla="*/ 0 h 997"/>
                  <a:gd name="T46" fmla="*/ 1 w 705"/>
                  <a:gd name="T47" fmla="*/ 0 h 997"/>
                  <a:gd name="T48" fmla="*/ 1 w 705"/>
                  <a:gd name="T49" fmla="*/ 0 h 997"/>
                  <a:gd name="T50" fmla="*/ 1 w 705"/>
                  <a:gd name="T51" fmla="*/ 0 h 997"/>
                  <a:gd name="T52" fmla="*/ 1 w 705"/>
                  <a:gd name="T53" fmla="*/ 0 h 997"/>
                  <a:gd name="T54" fmla="*/ 1 w 705"/>
                  <a:gd name="T55" fmla="*/ 0 h 997"/>
                  <a:gd name="T56" fmla="*/ 1 w 705"/>
                  <a:gd name="T57" fmla="*/ 0 h 997"/>
                  <a:gd name="T58" fmla="*/ 1 w 705"/>
                  <a:gd name="T59" fmla="*/ 0 h 997"/>
                  <a:gd name="T60" fmla="*/ 1 w 705"/>
                  <a:gd name="T61" fmla="*/ 0 h 997"/>
                  <a:gd name="T62" fmla="*/ 1 w 705"/>
                  <a:gd name="T63" fmla="*/ 0 h 997"/>
                  <a:gd name="T64" fmla="*/ 1 w 705"/>
                  <a:gd name="T65" fmla="*/ 0 h 997"/>
                  <a:gd name="T66" fmla="*/ 1 w 705"/>
                  <a:gd name="T67" fmla="*/ 0 h 997"/>
                  <a:gd name="T68" fmla="*/ 1 w 705"/>
                  <a:gd name="T69" fmla="*/ 0 h 9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05" h="997">
                    <a:moveTo>
                      <a:pt x="144" y="330"/>
                    </a:moveTo>
                    <a:lnTo>
                      <a:pt x="93" y="354"/>
                    </a:lnTo>
                    <a:lnTo>
                      <a:pt x="44" y="385"/>
                    </a:lnTo>
                    <a:lnTo>
                      <a:pt x="12" y="439"/>
                    </a:lnTo>
                    <a:lnTo>
                      <a:pt x="0" y="495"/>
                    </a:lnTo>
                    <a:lnTo>
                      <a:pt x="7" y="518"/>
                    </a:lnTo>
                    <a:lnTo>
                      <a:pt x="19" y="542"/>
                    </a:lnTo>
                    <a:lnTo>
                      <a:pt x="63" y="558"/>
                    </a:lnTo>
                    <a:lnTo>
                      <a:pt x="105" y="558"/>
                    </a:lnTo>
                    <a:lnTo>
                      <a:pt x="119" y="558"/>
                    </a:lnTo>
                    <a:lnTo>
                      <a:pt x="125" y="558"/>
                    </a:lnTo>
                    <a:lnTo>
                      <a:pt x="93" y="580"/>
                    </a:lnTo>
                    <a:lnTo>
                      <a:pt x="63" y="620"/>
                    </a:lnTo>
                    <a:lnTo>
                      <a:pt x="44" y="667"/>
                    </a:lnTo>
                    <a:lnTo>
                      <a:pt x="31" y="721"/>
                    </a:lnTo>
                    <a:lnTo>
                      <a:pt x="25" y="777"/>
                    </a:lnTo>
                    <a:lnTo>
                      <a:pt x="31" y="832"/>
                    </a:lnTo>
                    <a:lnTo>
                      <a:pt x="51" y="880"/>
                    </a:lnTo>
                    <a:lnTo>
                      <a:pt x="68" y="918"/>
                    </a:lnTo>
                    <a:lnTo>
                      <a:pt x="119" y="958"/>
                    </a:lnTo>
                    <a:lnTo>
                      <a:pt x="168" y="981"/>
                    </a:lnTo>
                    <a:lnTo>
                      <a:pt x="212" y="997"/>
                    </a:lnTo>
                    <a:lnTo>
                      <a:pt x="262" y="997"/>
                    </a:lnTo>
                    <a:lnTo>
                      <a:pt x="306" y="997"/>
                    </a:lnTo>
                    <a:lnTo>
                      <a:pt x="355" y="973"/>
                    </a:lnTo>
                    <a:lnTo>
                      <a:pt x="437" y="918"/>
                    </a:lnTo>
                    <a:lnTo>
                      <a:pt x="500" y="840"/>
                    </a:lnTo>
                    <a:lnTo>
                      <a:pt x="518" y="808"/>
                    </a:lnTo>
                    <a:lnTo>
                      <a:pt x="538" y="777"/>
                    </a:lnTo>
                    <a:lnTo>
                      <a:pt x="550" y="737"/>
                    </a:lnTo>
                    <a:lnTo>
                      <a:pt x="562" y="699"/>
                    </a:lnTo>
                    <a:lnTo>
                      <a:pt x="587" y="596"/>
                    </a:lnTo>
                    <a:lnTo>
                      <a:pt x="594" y="542"/>
                    </a:lnTo>
                    <a:lnTo>
                      <a:pt x="594" y="487"/>
                    </a:lnTo>
                    <a:lnTo>
                      <a:pt x="587" y="431"/>
                    </a:lnTo>
                    <a:lnTo>
                      <a:pt x="568" y="385"/>
                    </a:lnTo>
                    <a:lnTo>
                      <a:pt x="594" y="416"/>
                    </a:lnTo>
                    <a:lnTo>
                      <a:pt x="612" y="424"/>
                    </a:lnTo>
                    <a:lnTo>
                      <a:pt x="638" y="408"/>
                    </a:lnTo>
                    <a:lnTo>
                      <a:pt x="655" y="385"/>
                    </a:lnTo>
                    <a:lnTo>
                      <a:pt x="693" y="306"/>
                    </a:lnTo>
                    <a:lnTo>
                      <a:pt x="699" y="267"/>
                    </a:lnTo>
                    <a:lnTo>
                      <a:pt x="705" y="235"/>
                    </a:lnTo>
                    <a:lnTo>
                      <a:pt x="699" y="197"/>
                    </a:lnTo>
                    <a:lnTo>
                      <a:pt x="693" y="173"/>
                    </a:lnTo>
                    <a:lnTo>
                      <a:pt x="675" y="157"/>
                    </a:lnTo>
                    <a:lnTo>
                      <a:pt x="655" y="149"/>
                    </a:lnTo>
                    <a:lnTo>
                      <a:pt x="638" y="157"/>
                    </a:lnTo>
                    <a:lnTo>
                      <a:pt x="624" y="173"/>
                    </a:lnTo>
                    <a:lnTo>
                      <a:pt x="600" y="205"/>
                    </a:lnTo>
                    <a:lnTo>
                      <a:pt x="587" y="243"/>
                    </a:lnTo>
                    <a:lnTo>
                      <a:pt x="580" y="259"/>
                    </a:lnTo>
                    <a:lnTo>
                      <a:pt x="580" y="267"/>
                    </a:lnTo>
                    <a:lnTo>
                      <a:pt x="575" y="235"/>
                    </a:lnTo>
                    <a:lnTo>
                      <a:pt x="575" y="197"/>
                    </a:lnTo>
                    <a:lnTo>
                      <a:pt x="580" y="110"/>
                    </a:lnTo>
                    <a:lnTo>
                      <a:pt x="587" y="70"/>
                    </a:lnTo>
                    <a:lnTo>
                      <a:pt x="594" y="40"/>
                    </a:lnTo>
                    <a:lnTo>
                      <a:pt x="600" y="16"/>
                    </a:lnTo>
                    <a:lnTo>
                      <a:pt x="600" y="0"/>
                    </a:lnTo>
                    <a:lnTo>
                      <a:pt x="531" y="8"/>
                    </a:lnTo>
                    <a:lnTo>
                      <a:pt x="469" y="8"/>
                    </a:lnTo>
                    <a:lnTo>
                      <a:pt x="418" y="8"/>
                    </a:lnTo>
                    <a:lnTo>
                      <a:pt x="374" y="16"/>
                    </a:lnTo>
                    <a:lnTo>
                      <a:pt x="306" y="16"/>
                    </a:lnTo>
                    <a:lnTo>
                      <a:pt x="256" y="16"/>
                    </a:lnTo>
                    <a:lnTo>
                      <a:pt x="225" y="16"/>
                    </a:lnTo>
                    <a:lnTo>
                      <a:pt x="212" y="16"/>
                    </a:lnTo>
                    <a:lnTo>
                      <a:pt x="205" y="16"/>
                    </a:lnTo>
                    <a:lnTo>
                      <a:pt x="144" y="330"/>
                    </a:lnTo>
                    <a:close/>
                  </a:path>
                </a:pathLst>
              </a:custGeom>
              <a:solidFill>
                <a:srgbClr val="FFDD9F"/>
              </a:solidFill>
              <a:ln w="20638">
                <a:solidFill>
                  <a:srgbClr val="000000"/>
                </a:solidFill>
                <a:prstDash val="solid"/>
                <a:round/>
                <a:headEnd/>
                <a:tailEnd/>
              </a:ln>
            </p:spPr>
            <p:txBody>
              <a:bodyPr/>
              <a:lstStyle/>
              <a:p>
                <a:endParaRPr lang="ja-JP" altLang="en-US"/>
              </a:p>
            </p:txBody>
          </p:sp>
          <p:sp>
            <p:nvSpPr>
              <p:cNvPr id="15511" name="Freeform 357"/>
              <p:cNvSpPr>
                <a:spLocks/>
              </p:cNvSpPr>
              <p:nvPr/>
            </p:nvSpPr>
            <p:spPr bwMode="auto">
              <a:xfrm>
                <a:off x="870" y="2233"/>
                <a:ext cx="33" cy="63"/>
              </a:xfrm>
              <a:custGeom>
                <a:avLst/>
                <a:gdLst>
                  <a:gd name="T0" fmla="*/ 1 w 65"/>
                  <a:gd name="T1" fmla="*/ 0 h 125"/>
                  <a:gd name="T2" fmla="*/ 1 w 65"/>
                  <a:gd name="T3" fmla="*/ 1 h 125"/>
                  <a:gd name="T4" fmla="*/ 1 w 65"/>
                  <a:gd name="T5" fmla="*/ 1 h 125"/>
                  <a:gd name="T6" fmla="*/ 1 w 65"/>
                  <a:gd name="T7" fmla="*/ 1 h 125"/>
                  <a:gd name="T8" fmla="*/ 1 w 65"/>
                  <a:gd name="T9" fmla="*/ 1 h 125"/>
                  <a:gd name="T10" fmla="*/ 1 w 65"/>
                  <a:gd name="T11" fmla="*/ 1 h 125"/>
                  <a:gd name="T12" fmla="*/ 0 w 65"/>
                  <a:gd name="T13" fmla="*/ 1 h 125"/>
                  <a:gd name="T14" fmla="*/ 0 w 65"/>
                  <a:gd name="T15" fmla="*/ 1 h 125"/>
                  <a:gd name="T16" fmla="*/ 1 w 65"/>
                  <a:gd name="T17" fmla="*/ 1 h 125"/>
                  <a:gd name="T18" fmla="*/ 1 w 65"/>
                  <a:gd name="T19" fmla="*/ 1 h 125"/>
                  <a:gd name="T20" fmla="*/ 1 w 65"/>
                  <a:gd name="T21" fmla="*/ 1 h 125"/>
                  <a:gd name="T22" fmla="*/ 1 w 65"/>
                  <a:gd name="T23" fmla="*/ 1 h 125"/>
                  <a:gd name="T24" fmla="*/ 1 w 65"/>
                  <a:gd name="T25" fmla="*/ 1 h 125"/>
                  <a:gd name="T26" fmla="*/ 1 w 65"/>
                  <a:gd name="T27" fmla="*/ 1 h 125"/>
                  <a:gd name="T28" fmla="*/ 1 w 65"/>
                  <a:gd name="T29" fmla="*/ 1 h 125"/>
                  <a:gd name="T30" fmla="*/ 1 w 65"/>
                  <a:gd name="T31" fmla="*/ 1 h 125"/>
                  <a:gd name="T32" fmla="*/ 1 w 65"/>
                  <a:gd name="T33" fmla="*/ 1 h 125"/>
                  <a:gd name="T34" fmla="*/ 1 w 65"/>
                  <a:gd name="T35" fmla="*/ 1 h 125"/>
                  <a:gd name="T36" fmla="*/ 1 w 65"/>
                  <a:gd name="T37" fmla="*/ 1 h 125"/>
                  <a:gd name="T38" fmla="*/ 1 w 65"/>
                  <a:gd name="T39" fmla="*/ 1 h 125"/>
                  <a:gd name="T40" fmla="*/ 1 w 65"/>
                  <a:gd name="T41" fmla="*/ 1 h 125"/>
                  <a:gd name="T42" fmla="*/ 1 w 65"/>
                  <a:gd name="T43" fmla="*/ 1 h 125"/>
                  <a:gd name="T44" fmla="*/ 1 w 65"/>
                  <a:gd name="T45" fmla="*/ 1 h 125"/>
                  <a:gd name="T46" fmla="*/ 1 w 65"/>
                  <a:gd name="T47" fmla="*/ 1 h 125"/>
                  <a:gd name="T48" fmla="*/ 1 w 65"/>
                  <a:gd name="T49" fmla="*/ 1 h 125"/>
                  <a:gd name="T50" fmla="*/ 1 w 65"/>
                  <a:gd name="T51" fmla="*/ 1 h 125"/>
                  <a:gd name="T52" fmla="*/ 1 w 65"/>
                  <a:gd name="T53" fmla="*/ 1 h 125"/>
                  <a:gd name="T54" fmla="*/ 1 w 65"/>
                  <a:gd name="T55" fmla="*/ 1 h 125"/>
                  <a:gd name="T56" fmla="*/ 1 w 65"/>
                  <a:gd name="T57" fmla="*/ 1 h 125"/>
                  <a:gd name="T58" fmla="*/ 1 w 65"/>
                  <a:gd name="T59" fmla="*/ 1 h 125"/>
                  <a:gd name="T60" fmla="*/ 1 w 65"/>
                  <a:gd name="T61" fmla="*/ 1 h 125"/>
                  <a:gd name="T62" fmla="*/ 1 w 65"/>
                  <a:gd name="T63" fmla="*/ 1 h 125"/>
                  <a:gd name="T64" fmla="*/ 1 w 65"/>
                  <a:gd name="T65" fmla="*/ 1 h 125"/>
                  <a:gd name="T66" fmla="*/ 1 w 65"/>
                  <a:gd name="T67" fmla="*/ 1 h 125"/>
                  <a:gd name="T68" fmla="*/ 1 w 65"/>
                  <a:gd name="T69" fmla="*/ 1 h 125"/>
                  <a:gd name="T70" fmla="*/ 1 w 65"/>
                  <a:gd name="T71" fmla="*/ 1 h 125"/>
                  <a:gd name="T72" fmla="*/ 1 w 65"/>
                  <a:gd name="T73" fmla="*/ 1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125">
                    <a:moveTo>
                      <a:pt x="65" y="21"/>
                    </a:moveTo>
                    <a:lnTo>
                      <a:pt x="51" y="0"/>
                    </a:lnTo>
                    <a:lnTo>
                      <a:pt x="39" y="8"/>
                    </a:lnTo>
                    <a:lnTo>
                      <a:pt x="36" y="9"/>
                    </a:lnTo>
                    <a:lnTo>
                      <a:pt x="36" y="10"/>
                    </a:lnTo>
                    <a:lnTo>
                      <a:pt x="16" y="34"/>
                    </a:lnTo>
                    <a:lnTo>
                      <a:pt x="14" y="37"/>
                    </a:lnTo>
                    <a:lnTo>
                      <a:pt x="14" y="40"/>
                    </a:lnTo>
                    <a:lnTo>
                      <a:pt x="8" y="62"/>
                    </a:lnTo>
                    <a:lnTo>
                      <a:pt x="20" y="65"/>
                    </a:lnTo>
                    <a:lnTo>
                      <a:pt x="8" y="60"/>
                    </a:lnTo>
                    <a:lnTo>
                      <a:pt x="2" y="74"/>
                    </a:lnTo>
                    <a:lnTo>
                      <a:pt x="0" y="80"/>
                    </a:lnTo>
                    <a:lnTo>
                      <a:pt x="0" y="104"/>
                    </a:lnTo>
                    <a:lnTo>
                      <a:pt x="2" y="109"/>
                    </a:lnTo>
                    <a:lnTo>
                      <a:pt x="4" y="113"/>
                    </a:lnTo>
                    <a:lnTo>
                      <a:pt x="7" y="114"/>
                    </a:lnTo>
                    <a:lnTo>
                      <a:pt x="19" y="122"/>
                    </a:lnTo>
                    <a:lnTo>
                      <a:pt x="20" y="124"/>
                    </a:lnTo>
                    <a:lnTo>
                      <a:pt x="26" y="125"/>
                    </a:lnTo>
                    <a:lnTo>
                      <a:pt x="31" y="124"/>
                    </a:lnTo>
                    <a:lnTo>
                      <a:pt x="32" y="124"/>
                    </a:lnTo>
                    <a:lnTo>
                      <a:pt x="46" y="116"/>
                    </a:lnTo>
                    <a:lnTo>
                      <a:pt x="48" y="113"/>
                    </a:lnTo>
                    <a:lnTo>
                      <a:pt x="51" y="109"/>
                    </a:lnTo>
                    <a:lnTo>
                      <a:pt x="52" y="104"/>
                    </a:lnTo>
                    <a:lnTo>
                      <a:pt x="52" y="88"/>
                    </a:lnTo>
                    <a:lnTo>
                      <a:pt x="51" y="82"/>
                    </a:lnTo>
                    <a:lnTo>
                      <a:pt x="50" y="80"/>
                    </a:lnTo>
                    <a:lnTo>
                      <a:pt x="43" y="72"/>
                    </a:lnTo>
                    <a:lnTo>
                      <a:pt x="32" y="80"/>
                    </a:lnTo>
                    <a:lnTo>
                      <a:pt x="43" y="72"/>
                    </a:lnTo>
                    <a:lnTo>
                      <a:pt x="31" y="57"/>
                    </a:lnTo>
                    <a:lnTo>
                      <a:pt x="11" y="73"/>
                    </a:lnTo>
                    <a:lnTo>
                      <a:pt x="23" y="88"/>
                    </a:lnTo>
                    <a:lnTo>
                      <a:pt x="23" y="89"/>
                    </a:lnTo>
                    <a:lnTo>
                      <a:pt x="30" y="97"/>
                    </a:lnTo>
                    <a:lnTo>
                      <a:pt x="26" y="88"/>
                    </a:lnTo>
                    <a:lnTo>
                      <a:pt x="27" y="93"/>
                    </a:lnTo>
                    <a:lnTo>
                      <a:pt x="39" y="88"/>
                    </a:lnTo>
                    <a:lnTo>
                      <a:pt x="26" y="88"/>
                    </a:lnTo>
                    <a:lnTo>
                      <a:pt x="26" y="104"/>
                    </a:lnTo>
                    <a:lnTo>
                      <a:pt x="30" y="94"/>
                    </a:lnTo>
                    <a:lnTo>
                      <a:pt x="27" y="98"/>
                    </a:lnTo>
                    <a:lnTo>
                      <a:pt x="26" y="104"/>
                    </a:lnTo>
                    <a:lnTo>
                      <a:pt x="39" y="104"/>
                    </a:lnTo>
                    <a:lnTo>
                      <a:pt x="32" y="93"/>
                    </a:lnTo>
                    <a:lnTo>
                      <a:pt x="19" y="101"/>
                    </a:lnTo>
                    <a:lnTo>
                      <a:pt x="31" y="100"/>
                    </a:lnTo>
                    <a:lnTo>
                      <a:pt x="26" y="98"/>
                    </a:lnTo>
                    <a:lnTo>
                      <a:pt x="20" y="100"/>
                    </a:lnTo>
                    <a:lnTo>
                      <a:pt x="26" y="112"/>
                    </a:lnTo>
                    <a:lnTo>
                      <a:pt x="34" y="101"/>
                    </a:lnTo>
                    <a:lnTo>
                      <a:pt x="22" y="93"/>
                    </a:lnTo>
                    <a:lnTo>
                      <a:pt x="27" y="104"/>
                    </a:lnTo>
                    <a:lnTo>
                      <a:pt x="26" y="98"/>
                    </a:lnTo>
                    <a:lnTo>
                      <a:pt x="23" y="94"/>
                    </a:lnTo>
                    <a:lnTo>
                      <a:pt x="14" y="104"/>
                    </a:lnTo>
                    <a:lnTo>
                      <a:pt x="27" y="104"/>
                    </a:lnTo>
                    <a:lnTo>
                      <a:pt x="27" y="80"/>
                    </a:lnTo>
                    <a:lnTo>
                      <a:pt x="14" y="80"/>
                    </a:lnTo>
                    <a:lnTo>
                      <a:pt x="26" y="85"/>
                    </a:lnTo>
                    <a:lnTo>
                      <a:pt x="32" y="70"/>
                    </a:lnTo>
                    <a:lnTo>
                      <a:pt x="34" y="69"/>
                    </a:lnTo>
                    <a:lnTo>
                      <a:pt x="39" y="46"/>
                    </a:lnTo>
                    <a:lnTo>
                      <a:pt x="26" y="42"/>
                    </a:lnTo>
                    <a:lnTo>
                      <a:pt x="36" y="52"/>
                    </a:lnTo>
                    <a:lnTo>
                      <a:pt x="56" y="28"/>
                    </a:lnTo>
                    <a:lnTo>
                      <a:pt x="46" y="18"/>
                    </a:lnTo>
                    <a:lnTo>
                      <a:pt x="54" y="29"/>
                    </a:lnTo>
                    <a:lnTo>
                      <a:pt x="65"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12" name="Freeform 358"/>
              <p:cNvSpPr>
                <a:spLocks/>
              </p:cNvSpPr>
              <p:nvPr/>
            </p:nvSpPr>
            <p:spPr bwMode="auto">
              <a:xfrm>
                <a:off x="655" y="2156"/>
                <a:ext cx="47" cy="55"/>
              </a:xfrm>
              <a:custGeom>
                <a:avLst/>
                <a:gdLst>
                  <a:gd name="T0" fmla="*/ 1 w 94"/>
                  <a:gd name="T1" fmla="*/ 1 h 110"/>
                  <a:gd name="T2" fmla="*/ 1 w 94"/>
                  <a:gd name="T3" fmla="*/ 1 h 110"/>
                  <a:gd name="T4" fmla="*/ 1 w 94"/>
                  <a:gd name="T5" fmla="*/ 1 h 110"/>
                  <a:gd name="T6" fmla="*/ 1 w 94"/>
                  <a:gd name="T7" fmla="*/ 1 h 110"/>
                  <a:gd name="T8" fmla="*/ 1 w 94"/>
                  <a:gd name="T9" fmla="*/ 1 h 110"/>
                  <a:gd name="T10" fmla="*/ 1 w 94"/>
                  <a:gd name="T11" fmla="*/ 0 h 110"/>
                  <a:gd name="T12" fmla="*/ 1 w 94"/>
                  <a:gd name="T13" fmla="*/ 0 h 110"/>
                  <a:gd name="T14" fmla="*/ 1 w 94"/>
                  <a:gd name="T15" fmla="*/ 1 h 110"/>
                  <a:gd name="T16" fmla="*/ 1 w 94"/>
                  <a:gd name="T17" fmla="*/ 1 h 110"/>
                  <a:gd name="T18" fmla="*/ 0 w 94"/>
                  <a:gd name="T19" fmla="*/ 1 h 110"/>
                  <a:gd name="T20" fmla="*/ 0 w 94"/>
                  <a:gd name="T21" fmla="*/ 1 h 110"/>
                  <a:gd name="T22" fmla="*/ 1 w 94"/>
                  <a:gd name="T23" fmla="*/ 1 h 110"/>
                  <a:gd name="T24" fmla="*/ 1 w 94"/>
                  <a:gd name="T25" fmla="*/ 1 h 110"/>
                  <a:gd name="T26" fmla="*/ 1 w 94"/>
                  <a:gd name="T27" fmla="*/ 1 h 110"/>
                  <a:gd name="T28" fmla="*/ 1 w 94"/>
                  <a:gd name="T29" fmla="*/ 1 h 110"/>
                  <a:gd name="T30" fmla="*/ 1 w 94"/>
                  <a:gd name="T31" fmla="*/ 1 h 110"/>
                  <a:gd name="T32" fmla="*/ 1 w 94"/>
                  <a:gd name="T33" fmla="*/ 1 h 110"/>
                  <a:gd name="T34" fmla="*/ 1 w 94"/>
                  <a:gd name="T35" fmla="*/ 1 h 110"/>
                  <a:gd name="T36" fmla="*/ 1 w 94"/>
                  <a:gd name="T37" fmla="*/ 1 h 110"/>
                  <a:gd name="T38" fmla="*/ 1 w 94"/>
                  <a:gd name="T39" fmla="*/ 1 h 110"/>
                  <a:gd name="T40" fmla="*/ 1 w 94"/>
                  <a:gd name="T41" fmla="*/ 1 h 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110">
                    <a:moveTo>
                      <a:pt x="88" y="110"/>
                    </a:moveTo>
                    <a:lnTo>
                      <a:pt x="88" y="102"/>
                    </a:lnTo>
                    <a:lnTo>
                      <a:pt x="94" y="94"/>
                    </a:lnTo>
                    <a:lnTo>
                      <a:pt x="94" y="55"/>
                    </a:lnTo>
                    <a:lnTo>
                      <a:pt x="88" y="16"/>
                    </a:lnTo>
                    <a:lnTo>
                      <a:pt x="75" y="0"/>
                    </a:lnTo>
                    <a:lnTo>
                      <a:pt x="63" y="0"/>
                    </a:lnTo>
                    <a:lnTo>
                      <a:pt x="32" y="8"/>
                    </a:lnTo>
                    <a:lnTo>
                      <a:pt x="12" y="39"/>
                    </a:lnTo>
                    <a:lnTo>
                      <a:pt x="0" y="71"/>
                    </a:lnTo>
                    <a:lnTo>
                      <a:pt x="0" y="102"/>
                    </a:lnTo>
                    <a:lnTo>
                      <a:pt x="7" y="102"/>
                    </a:lnTo>
                    <a:lnTo>
                      <a:pt x="12" y="102"/>
                    </a:lnTo>
                    <a:lnTo>
                      <a:pt x="32" y="71"/>
                    </a:lnTo>
                    <a:lnTo>
                      <a:pt x="50" y="39"/>
                    </a:lnTo>
                    <a:lnTo>
                      <a:pt x="63" y="39"/>
                    </a:lnTo>
                    <a:lnTo>
                      <a:pt x="75" y="55"/>
                    </a:lnTo>
                    <a:lnTo>
                      <a:pt x="75" y="71"/>
                    </a:lnTo>
                    <a:lnTo>
                      <a:pt x="82" y="86"/>
                    </a:lnTo>
                    <a:lnTo>
                      <a:pt x="82" y="102"/>
                    </a:lnTo>
                    <a:lnTo>
                      <a:pt x="88" y="110"/>
                    </a:lnTo>
                    <a:close/>
                  </a:path>
                </a:pathLst>
              </a:custGeom>
              <a:solidFill>
                <a:srgbClr val="000000"/>
              </a:solidFill>
              <a:ln w="20638">
                <a:solidFill>
                  <a:srgbClr val="000000"/>
                </a:solidFill>
                <a:prstDash val="solid"/>
                <a:round/>
                <a:headEnd/>
                <a:tailEnd/>
              </a:ln>
            </p:spPr>
            <p:txBody>
              <a:bodyPr/>
              <a:lstStyle/>
              <a:p>
                <a:endParaRPr lang="ja-JP" altLang="en-US"/>
              </a:p>
            </p:txBody>
          </p:sp>
          <p:sp>
            <p:nvSpPr>
              <p:cNvPr id="15513" name="Freeform 359"/>
              <p:cNvSpPr>
                <a:spLocks/>
              </p:cNvSpPr>
              <p:nvPr/>
            </p:nvSpPr>
            <p:spPr bwMode="auto">
              <a:xfrm>
                <a:off x="762" y="2148"/>
                <a:ext cx="52" cy="51"/>
              </a:xfrm>
              <a:custGeom>
                <a:avLst/>
                <a:gdLst>
                  <a:gd name="T0" fmla="*/ 0 w 106"/>
                  <a:gd name="T1" fmla="*/ 0 h 103"/>
                  <a:gd name="T2" fmla="*/ 0 w 106"/>
                  <a:gd name="T3" fmla="*/ 0 h 103"/>
                  <a:gd name="T4" fmla="*/ 0 w 106"/>
                  <a:gd name="T5" fmla="*/ 0 h 103"/>
                  <a:gd name="T6" fmla="*/ 0 w 106"/>
                  <a:gd name="T7" fmla="*/ 0 h 103"/>
                  <a:gd name="T8" fmla="*/ 0 w 106"/>
                  <a:gd name="T9" fmla="*/ 0 h 103"/>
                  <a:gd name="T10" fmla="*/ 0 w 106"/>
                  <a:gd name="T11" fmla="*/ 0 h 103"/>
                  <a:gd name="T12" fmla="*/ 0 w 106"/>
                  <a:gd name="T13" fmla="*/ 0 h 103"/>
                  <a:gd name="T14" fmla="*/ 0 w 106"/>
                  <a:gd name="T15" fmla="*/ 0 h 103"/>
                  <a:gd name="T16" fmla="*/ 0 w 106"/>
                  <a:gd name="T17" fmla="*/ 0 h 103"/>
                  <a:gd name="T18" fmla="*/ 0 w 106"/>
                  <a:gd name="T19" fmla="*/ 0 h 103"/>
                  <a:gd name="T20" fmla="*/ 0 w 106"/>
                  <a:gd name="T21" fmla="*/ 0 h 103"/>
                  <a:gd name="T22" fmla="*/ 0 w 106"/>
                  <a:gd name="T23" fmla="*/ 0 h 103"/>
                  <a:gd name="T24" fmla="*/ 0 w 106"/>
                  <a:gd name="T25" fmla="*/ 0 h 103"/>
                  <a:gd name="T26" fmla="*/ 0 w 106"/>
                  <a:gd name="T27" fmla="*/ 0 h 103"/>
                  <a:gd name="T28" fmla="*/ 0 w 106"/>
                  <a:gd name="T29" fmla="*/ 0 h 103"/>
                  <a:gd name="T30" fmla="*/ 0 w 106"/>
                  <a:gd name="T31" fmla="*/ 0 h 103"/>
                  <a:gd name="T32" fmla="*/ 0 w 106"/>
                  <a:gd name="T33" fmla="*/ 0 h 103"/>
                  <a:gd name="T34" fmla="*/ 0 w 106"/>
                  <a:gd name="T35" fmla="*/ 0 h 103"/>
                  <a:gd name="T36" fmla="*/ 0 w 106"/>
                  <a:gd name="T37" fmla="*/ 0 h 103"/>
                  <a:gd name="T38" fmla="*/ 0 w 106"/>
                  <a:gd name="T39" fmla="*/ 0 h 103"/>
                  <a:gd name="T40" fmla="*/ 0 w 106"/>
                  <a:gd name="T41" fmla="*/ 0 h 103"/>
                  <a:gd name="T42" fmla="*/ 0 w 106"/>
                  <a:gd name="T43" fmla="*/ 0 h 103"/>
                  <a:gd name="T44" fmla="*/ 0 w 106"/>
                  <a:gd name="T45" fmla="*/ 0 h 10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6" h="103">
                    <a:moveTo>
                      <a:pt x="7" y="103"/>
                    </a:moveTo>
                    <a:lnTo>
                      <a:pt x="19" y="87"/>
                    </a:lnTo>
                    <a:lnTo>
                      <a:pt x="31" y="56"/>
                    </a:lnTo>
                    <a:lnTo>
                      <a:pt x="50" y="48"/>
                    </a:lnTo>
                    <a:lnTo>
                      <a:pt x="63" y="40"/>
                    </a:lnTo>
                    <a:lnTo>
                      <a:pt x="75" y="48"/>
                    </a:lnTo>
                    <a:lnTo>
                      <a:pt x="87" y="56"/>
                    </a:lnTo>
                    <a:lnTo>
                      <a:pt x="87" y="72"/>
                    </a:lnTo>
                    <a:lnTo>
                      <a:pt x="87" y="87"/>
                    </a:lnTo>
                    <a:lnTo>
                      <a:pt x="94" y="103"/>
                    </a:lnTo>
                    <a:lnTo>
                      <a:pt x="99" y="103"/>
                    </a:lnTo>
                    <a:lnTo>
                      <a:pt x="106" y="103"/>
                    </a:lnTo>
                    <a:lnTo>
                      <a:pt x="106" y="87"/>
                    </a:lnTo>
                    <a:lnTo>
                      <a:pt x="99" y="48"/>
                    </a:lnTo>
                    <a:lnTo>
                      <a:pt x="87" y="16"/>
                    </a:lnTo>
                    <a:lnTo>
                      <a:pt x="80" y="0"/>
                    </a:lnTo>
                    <a:lnTo>
                      <a:pt x="68" y="0"/>
                    </a:lnTo>
                    <a:lnTo>
                      <a:pt x="50" y="0"/>
                    </a:lnTo>
                    <a:lnTo>
                      <a:pt x="31" y="16"/>
                    </a:lnTo>
                    <a:lnTo>
                      <a:pt x="12" y="48"/>
                    </a:lnTo>
                    <a:lnTo>
                      <a:pt x="0" y="87"/>
                    </a:lnTo>
                    <a:lnTo>
                      <a:pt x="0" y="95"/>
                    </a:lnTo>
                    <a:lnTo>
                      <a:pt x="7" y="103"/>
                    </a:lnTo>
                    <a:close/>
                  </a:path>
                </a:pathLst>
              </a:custGeom>
              <a:solidFill>
                <a:srgbClr val="000000"/>
              </a:solidFill>
              <a:ln w="20638">
                <a:solidFill>
                  <a:srgbClr val="000000"/>
                </a:solidFill>
                <a:prstDash val="solid"/>
                <a:round/>
                <a:headEnd/>
                <a:tailEnd/>
              </a:ln>
            </p:spPr>
            <p:txBody>
              <a:bodyPr/>
              <a:lstStyle/>
              <a:p>
                <a:endParaRPr lang="ja-JP" altLang="en-US"/>
              </a:p>
            </p:txBody>
          </p:sp>
          <p:sp>
            <p:nvSpPr>
              <p:cNvPr id="15514" name="Freeform 360"/>
              <p:cNvSpPr>
                <a:spLocks/>
              </p:cNvSpPr>
              <p:nvPr/>
            </p:nvSpPr>
            <p:spPr bwMode="auto">
              <a:xfrm>
                <a:off x="721" y="2199"/>
                <a:ext cx="119" cy="94"/>
              </a:xfrm>
              <a:custGeom>
                <a:avLst/>
                <a:gdLst>
                  <a:gd name="T0" fmla="*/ 1 w 237"/>
                  <a:gd name="T1" fmla="*/ 1 h 188"/>
                  <a:gd name="T2" fmla="*/ 1 w 237"/>
                  <a:gd name="T3" fmla="*/ 1 h 188"/>
                  <a:gd name="T4" fmla="*/ 1 w 237"/>
                  <a:gd name="T5" fmla="*/ 1 h 188"/>
                  <a:gd name="T6" fmla="*/ 1 w 237"/>
                  <a:gd name="T7" fmla="*/ 1 h 188"/>
                  <a:gd name="T8" fmla="*/ 1 w 237"/>
                  <a:gd name="T9" fmla="*/ 1 h 188"/>
                  <a:gd name="T10" fmla="*/ 1 w 237"/>
                  <a:gd name="T11" fmla="*/ 1 h 188"/>
                  <a:gd name="T12" fmla="*/ 1 w 237"/>
                  <a:gd name="T13" fmla="*/ 1 h 188"/>
                  <a:gd name="T14" fmla="*/ 1 w 237"/>
                  <a:gd name="T15" fmla="*/ 1 h 188"/>
                  <a:gd name="T16" fmla="*/ 1 w 237"/>
                  <a:gd name="T17" fmla="*/ 1 h 188"/>
                  <a:gd name="T18" fmla="*/ 1 w 237"/>
                  <a:gd name="T19" fmla="*/ 1 h 188"/>
                  <a:gd name="T20" fmla="*/ 1 w 237"/>
                  <a:gd name="T21" fmla="*/ 1 h 188"/>
                  <a:gd name="T22" fmla="*/ 1 w 237"/>
                  <a:gd name="T23" fmla="*/ 1 h 188"/>
                  <a:gd name="T24" fmla="*/ 0 w 237"/>
                  <a:gd name="T25" fmla="*/ 1 h 188"/>
                  <a:gd name="T26" fmla="*/ 1 w 237"/>
                  <a:gd name="T27" fmla="*/ 1 h 188"/>
                  <a:gd name="T28" fmla="*/ 1 w 237"/>
                  <a:gd name="T29" fmla="*/ 1 h 188"/>
                  <a:gd name="T30" fmla="*/ 1 w 237"/>
                  <a:gd name="T31" fmla="*/ 1 h 188"/>
                  <a:gd name="T32" fmla="*/ 1 w 237"/>
                  <a:gd name="T33" fmla="*/ 0 h 188"/>
                  <a:gd name="T34" fmla="*/ 1 w 237"/>
                  <a:gd name="T35" fmla="*/ 0 h 188"/>
                  <a:gd name="T36" fmla="*/ 1 w 237"/>
                  <a:gd name="T37" fmla="*/ 0 h 188"/>
                  <a:gd name="T38" fmla="*/ 1 w 237"/>
                  <a:gd name="T39" fmla="*/ 0 h 188"/>
                  <a:gd name="T40" fmla="*/ 1 w 237"/>
                  <a:gd name="T41" fmla="*/ 0 h 188"/>
                  <a:gd name="T42" fmla="*/ 1 w 237"/>
                  <a:gd name="T43" fmla="*/ 0 h 188"/>
                  <a:gd name="T44" fmla="*/ 1 w 237"/>
                  <a:gd name="T45" fmla="*/ 1 h 188"/>
                  <a:gd name="T46" fmla="*/ 1 w 237"/>
                  <a:gd name="T47" fmla="*/ 1 h 188"/>
                  <a:gd name="T48" fmla="*/ 1 w 237"/>
                  <a:gd name="T49" fmla="*/ 1 h 188"/>
                  <a:gd name="T50" fmla="*/ 1 w 237"/>
                  <a:gd name="T51" fmla="*/ 1 h 1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37" h="188">
                    <a:moveTo>
                      <a:pt x="237" y="93"/>
                    </a:moveTo>
                    <a:lnTo>
                      <a:pt x="237" y="133"/>
                    </a:lnTo>
                    <a:lnTo>
                      <a:pt x="218" y="156"/>
                    </a:lnTo>
                    <a:lnTo>
                      <a:pt x="193" y="180"/>
                    </a:lnTo>
                    <a:lnTo>
                      <a:pt x="168" y="188"/>
                    </a:lnTo>
                    <a:lnTo>
                      <a:pt x="137" y="188"/>
                    </a:lnTo>
                    <a:lnTo>
                      <a:pt x="112" y="188"/>
                    </a:lnTo>
                    <a:lnTo>
                      <a:pt x="88" y="188"/>
                    </a:lnTo>
                    <a:lnTo>
                      <a:pt x="75" y="188"/>
                    </a:lnTo>
                    <a:lnTo>
                      <a:pt x="44" y="180"/>
                    </a:lnTo>
                    <a:lnTo>
                      <a:pt x="25" y="156"/>
                    </a:lnTo>
                    <a:lnTo>
                      <a:pt x="7" y="133"/>
                    </a:lnTo>
                    <a:lnTo>
                      <a:pt x="0" y="93"/>
                    </a:lnTo>
                    <a:lnTo>
                      <a:pt x="7" y="55"/>
                    </a:lnTo>
                    <a:lnTo>
                      <a:pt x="25" y="32"/>
                    </a:lnTo>
                    <a:lnTo>
                      <a:pt x="44" y="8"/>
                    </a:lnTo>
                    <a:lnTo>
                      <a:pt x="75" y="0"/>
                    </a:lnTo>
                    <a:lnTo>
                      <a:pt x="107" y="0"/>
                    </a:lnTo>
                    <a:lnTo>
                      <a:pt x="125" y="0"/>
                    </a:lnTo>
                    <a:lnTo>
                      <a:pt x="156" y="0"/>
                    </a:lnTo>
                    <a:lnTo>
                      <a:pt x="163" y="0"/>
                    </a:lnTo>
                    <a:lnTo>
                      <a:pt x="168" y="0"/>
                    </a:lnTo>
                    <a:lnTo>
                      <a:pt x="193" y="8"/>
                    </a:lnTo>
                    <a:lnTo>
                      <a:pt x="218" y="32"/>
                    </a:lnTo>
                    <a:lnTo>
                      <a:pt x="237" y="55"/>
                    </a:lnTo>
                    <a:lnTo>
                      <a:pt x="237" y="93"/>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515" name="Freeform 361"/>
              <p:cNvSpPr>
                <a:spLocks/>
              </p:cNvSpPr>
              <p:nvPr/>
            </p:nvSpPr>
            <p:spPr bwMode="auto">
              <a:xfrm>
                <a:off x="596" y="2203"/>
                <a:ext cx="109" cy="90"/>
              </a:xfrm>
              <a:custGeom>
                <a:avLst/>
                <a:gdLst>
                  <a:gd name="T0" fmla="*/ 1 w 218"/>
                  <a:gd name="T1" fmla="*/ 0 h 181"/>
                  <a:gd name="T2" fmla="*/ 1 w 218"/>
                  <a:gd name="T3" fmla="*/ 0 h 181"/>
                  <a:gd name="T4" fmla="*/ 1 w 218"/>
                  <a:gd name="T5" fmla="*/ 0 h 181"/>
                  <a:gd name="T6" fmla="*/ 1 w 218"/>
                  <a:gd name="T7" fmla="*/ 0 h 181"/>
                  <a:gd name="T8" fmla="*/ 1 w 218"/>
                  <a:gd name="T9" fmla="*/ 0 h 181"/>
                  <a:gd name="T10" fmla="*/ 1 w 218"/>
                  <a:gd name="T11" fmla="*/ 0 h 181"/>
                  <a:gd name="T12" fmla="*/ 1 w 218"/>
                  <a:gd name="T13" fmla="*/ 0 h 181"/>
                  <a:gd name="T14" fmla="*/ 1 w 218"/>
                  <a:gd name="T15" fmla="*/ 0 h 181"/>
                  <a:gd name="T16" fmla="*/ 1 w 218"/>
                  <a:gd name="T17" fmla="*/ 0 h 181"/>
                  <a:gd name="T18" fmla="*/ 1 w 218"/>
                  <a:gd name="T19" fmla="*/ 0 h 181"/>
                  <a:gd name="T20" fmla="*/ 1 w 218"/>
                  <a:gd name="T21" fmla="*/ 0 h 181"/>
                  <a:gd name="T22" fmla="*/ 1 w 218"/>
                  <a:gd name="T23" fmla="*/ 0 h 181"/>
                  <a:gd name="T24" fmla="*/ 0 w 218"/>
                  <a:gd name="T25" fmla="*/ 0 h 181"/>
                  <a:gd name="T26" fmla="*/ 1 w 218"/>
                  <a:gd name="T27" fmla="*/ 0 h 181"/>
                  <a:gd name="T28" fmla="*/ 1 w 218"/>
                  <a:gd name="T29" fmla="*/ 0 h 181"/>
                  <a:gd name="T30" fmla="*/ 1 w 218"/>
                  <a:gd name="T31" fmla="*/ 0 h 181"/>
                  <a:gd name="T32" fmla="*/ 1 w 218"/>
                  <a:gd name="T33" fmla="*/ 0 h 181"/>
                  <a:gd name="T34" fmla="*/ 1 w 218"/>
                  <a:gd name="T35" fmla="*/ 0 h 181"/>
                  <a:gd name="T36" fmla="*/ 1 w 218"/>
                  <a:gd name="T37" fmla="*/ 0 h 181"/>
                  <a:gd name="T38" fmla="*/ 1 w 218"/>
                  <a:gd name="T39" fmla="*/ 0 h 181"/>
                  <a:gd name="T40" fmla="*/ 1 w 218"/>
                  <a:gd name="T41" fmla="*/ 0 h 181"/>
                  <a:gd name="T42" fmla="*/ 1 w 218"/>
                  <a:gd name="T43" fmla="*/ 0 h 181"/>
                  <a:gd name="T44" fmla="*/ 1 w 218"/>
                  <a:gd name="T45" fmla="*/ 0 h 181"/>
                  <a:gd name="T46" fmla="*/ 1 w 218"/>
                  <a:gd name="T47" fmla="*/ 0 h 181"/>
                  <a:gd name="T48" fmla="*/ 1 w 218"/>
                  <a:gd name="T49" fmla="*/ 0 h 181"/>
                  <a:gd name="T50" fmla="*/ 1 w 218"/>
                  <a:gd name="T51" fmla="*/ 0 h 18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8" h="181">
                    <a:moveTo>
                      <a:pt x="218" y="94"/>
                    </a:moveTo>
                    <a:lnTo>
                      <a:pt x="212" y="126"/>
                    </a:lnTo>
                    <a:lnTo>
                      <a:pt x="193" y="157"/>
                    </a:lnTo>
                    <a:lnTo>
                      <a:pt x="174" y="173"/>
                    </a:lnTo>
                    <a:lnTo>
                      <a:pt x="150" y="181"/>
                    </a:lnTo>
                    <a:lnTo>
                      <a:pt x="125" y="181"/>
                    </a:lnTo>
                    <a:lnTo>
                      <a:pt x="100" y="181"/>
                    </a:lnTo>
                    <a:lnTo>
                      <a:pt x="75" y="181"/>
                    </a:lnTo>
                    <a:lnTo>
                      <a:pt x="68" y="181"/>
                    </a:lnTo>
                    <a:lnTo>
                      <a:pt x="37" y="173"/>
                    </a:lnTo>
                    <a:lnTo>
                      <a:pt x="19" y="157"/>
                    </a:lnTo>
                    <a:lnTo>
                      <a:pt x="7" y="126"/>
                    </a:lnTo>
                    <a:lnTo>
                      <a:pt x="0" y="94"/>
                    </a:lnTo>
                    <a:lnTo>
                      <a:pt x="7" y="54"/>
                    </a:lnTo>
                    <a:lnTo>
                      <a:pt x="19" y="24"/>
                    </a:lnTo>
                    <a:lnTo>
                      <a:pt x="37" y="8"/>
                    </a:lnTo>
                    <a:lnTo>
                      <a:pt x="68" y="0"/>
                    </a:lnTo>
                    <a:lnTo>
                      <a:pt x="93" y="0"/>
                    </a:lnTo>
                    <a:lnTo>
                      <a:pt x="112" y="0"/>
                    </a:lnTo>
                    <a:lnTo>
                      <a:pt x="137" y="0"/>
                    </a:lnTo>
                    <a:lnTo>
                      <a:pt x="144" y="0"/>
                    </a:lnTo>
                    <a:lnTo>
                      <a:pt x="150" y="0"/>
                    </a:lnTo>
                    <a:lnTo>
                      <a:pt x="174" y="8"/>
                    </a:lnTo>
                    <a:lnTo>
                      <a:pt x="193" y="24"/>
                    </a:lnTo>
                    <a:lnTo>
                      <a:pt x="212" y="54"/>
                    </a:lnTo>
                    <a:lnTo>
                      <a:pt x="218" y="94"/>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516" name="Freeform 362"/>
              <p:cNvSpPr>
                <a:spLocks/>
              </p:cNvSpPr>
              <p:nvPr/>
            </p:nvSpPr>
            <p:spPr bwMode="auto">
              <a:xfrm>
                <a:off x="633" y="2227"/>
                <a:ext cx="35" cy="27"/>
              </a:xfrm>
              <a:custGeom>
                <a:avLst/>
                <a:gdLst>
                  <a:gd name="T0" fmla="*/ 0 w 69"/>
                  <a:gd name="T1" fmla="*/ 1 h 54"/>
                  <a:gd name="T2" fmla="*/ 0 w 69"/>
                  <a:gd name="T3" fmla="*/ 1 h 54"/>
                  <a:gd name="T4" fmla="*/ 1 w 69"/>
                  <a:gd name="T5" fmla="*/ 1 h 54"/>
                  <a:gd name="T6" fmla="*/ 1 w 69"/>
                  <a:gd name="T7" fmla="*/ 1 h 54"/>
                  <a:gd name="T8" fmla="*/ 1 w 69"/>
                  <a:gd name="T9" fmla="*/ 0 h 54"/>
                  <a:gd name="T10" fmla="*/ 1 w 69"/>
                  <a:gd name="T11" fmla="*/ 1 h 54"/>
                  <a:gd name="T12" fmla="*/ 1 w 69"/>
                  <a:gd name="T13" fmla="*/ 1 h 54"/>
                  <a:gd name="T14" fmla="*/ 1 w 69"/>
                  <a:gd name="T15" fmla="*/ 1 h 54"/>
                  <a:gd name="T16" fmla="*/ 1 w 69"/>
                  <a:gd name="T17" fmla="*/ 1 h 54"/>
                  <a:gd name="T18" fmla="*/ 1 w 69"/>
                  <a:gd name="T19" fmla="*/ 1 h 54"/>
                  <a:gd name="T20" fmla="*/ 1 w 69"/>
                  <a:gd name="T21" fmla="*/ 1 h 54"/>
                  <a:gd name="T22" fmla="*/ 1 w 69"/>
                  <a:gd name="T23" fmla="*/ 1 h 54"/>
                  <a:gd name="T24" fmla="*/ 1 w 69"/>
                  <a:gd name="T25" fmla="*/ 1 h 54"/>
                  <a:gd name="T26" fmla="*/ 1 w 69"/>
                  <a:gd name="T27" fmla="*/ 1 h 54"/>
                  <a:gd name="T28" fmla="*/ 0 w 69"/>
                  <a:gd name="T29" fmla="*/ 1 h 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9" h="54">
                    <a:moveTo>
                      <a:pt x="0" y="54"/>
                    </a:moveTo>
                    <a:lnTo>
                      <a:pt x="0" y="46"/>
                    </a:lnTo>
                    <a:lnTo>
                      <a:pt x="13" y="22"/>
                    </a:lnTo>
                    <a:lnTo>
                      <a:pt x="25" y="6"/>
                    </a:lnTo>
                    <a:lnTo>
                      <a:pt x="37" y="0"/>
                    </a:lnTo>
                    <a:lnTo>
                      <a:pt x="55" y="6"/>
                    </a:lnTo>
                    <a:lnTo>
                      <a:pt x="62" y="22"/>
                    </a:lnTo>
                    <a:lnTo>
                      <a:pt x="69" y="46"/>
                    </a:lnTo>
                    <a:lnTo>
                      <a:pt x="62" y="46"/>
                    </a:lnTo>
                    <a:lnTo>
                      <a:pt x="55" y="38"/>
                    </a:lnTo>
                    <a:lnTo>
                      <a:pt x="50" y="14"/>
                    </a:lnTo>
                    <a:lnTo>
                      <a:pt x="31" y="6"/>
                    </a:lnTo>
                    <a:lnTo>
                      <a:pt x="13" y="22"/>
                    </a:lnTo>
                    <a:lnTo>
                      <a:pt x="6" y="46"/>
                    </a:lnTo>
                    <a:lnTo>
                      <a:pt x="0" y="54"/>
                    </a:lnTo>
                    <a:close/>
                  </a:path>
                </a:pathLst>
              </a:custGeom>
              <a:solidFill>
                <a:srgbClr val="000000"/>
              </a:solidFill>
              <a:ln w="20638">
                <a:solidFill>
                  <a:srgbClr val="000000"/>
                </a:solidFill>
                <a:prstDash val="solid"/>
                <a:round/>
                <a:headEnd/>
                <a:tailEnd/>
              </a:ln>
            </p:spPr>
            <p:txBody>
              <a:bodyPr/>
              <a:lstStyle/>
              <a:p>
                <a:endParaRPr lang="ja-JP" altLang="en-US"/>
              </a:p>
            </p:txBody>
          </p:sp>
          <p:sp>
            <p:nvSpPr>
              <p:cNvPr id="15517" name="Freeform 363"/>
              <p:cNvSpPr>
                <a:spLocks/>
              </p:cNvSpPr>
              <p:nvPr/>
            </p:nvSpPr>
            <p:spPr bwMode="auto">
              <a:xfrm>
                <a:off x="764" y="2223"/>
                <a:ext cx="32" cy="31"/>
              </a:xfrm>
              <a:custGeom>
                <a:avLst/>
                <a:gdLst>
                  <a:gd name="T0" fmla="*/ 0 w 62"/>
                  <a:gd name="T1" fmla="*/ 1 h 62"/>
                  <a:gd name="T2" fmla="*/ 0 w 62"/>
                  <a:gd name="T3" fmla="*/ 1 h 62"/>
                  <a:gd name="T4" fmla="*/ 1 w 62"/>
                  <a:gd name="T5" fmla="*/ 1 h 62"/>
                  <a:gd name="T6" fmla="*/ 1 w 62"/>
                  <a:gd name="T7" fmla="*/ 1 h 62"/>
                  <a:gd name="T8" fmla="*/ 1 w 62"/>
                  <a:gd name="T9" fmla="*/ 0 h 62"/>
                  <a:gd name="T10" fmla="*/ 1 w 62"/>
                  <a:gd name="T11" fmla="*/ 1 h 62"/>
                  <a:gd name="T12" fmla="*/ 1 w 62"/>
                  <a:gd name="T13" fmla="*/ 1 h 62"/>
                  <a:gd name="T14" fmla="*/ 1 w 62"/>
                  <a:gd name="T15" fmla="*/ 1 h 62"/>
                  <a:gd name="T16" fmla="*/ 1 w 62"/>
                  <a:gd name="T17" fmla="*/ 1 h 62"/>
                  <a:gd name="T18" fmla="*/ 1 w 62"/>
                  <a:gd name="T19" fmla="*/ 1 h 62"/>
                  <a:gd name="T20" fmla="*/ 1 w 62"/>
                  <a:gd name="T21" fmla="*/ 1 h 62"/>
                  <a:gd name="T22" fmla="*/ 1 w 62"/>
                  <a:gd name="T23" fmla="*/ 1 h 62"/>
                  <a:gd name="T24" fmla="*/ 1 w 62"/>
                  <a:gd name="T25" fmla="*/ 1 h 62"/>
                  <a:gd name="T26" fmla="*/ 1 w 62"/>
                  <a:gd name="T27" fmla="*/ 1 h 62"/>
                  <a:gd name="T28" fmla="*/ 0 w 62"/>
                  <a:gd name="T29" fmla="*/ 1 h 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2" h="62">
                    <a:moveTo>
                      <a:pt x="0" y="46"/>
                    </a:moveTo>
                    <a:lnTo>
                      <a:pt x="0" y="38"/>
                    </a:lnTo>
                    <a:lnTo>
                      <a:pt x="6" y="22"/>
                    </a:lnTo>
                    <a:lnTo>
                      <a:pt x="18" y="8"/>
                    </a:lnTo>
                    <a:lnTo>
                      <a:pt x="30" y="0"/>
                    </a:lnTo>
                    <a:lnTo>
                      <a:pt x="44" y="8"/>
                    </a:lnTo>
                    <a:lnTo>
                      <a:pt x="56" y="30"/>
                    </a:lnTo>
                    <a:lnTo>
                      <a:pt x="62" y="54"/>
                    </a:lnTo>
                    <a:lnTo>
                      <a:pt x="56" y="62"/>
                    </a:lnTo>
                    <a:lnTo>
                      <a:pt x="50" y="54"/>
                    </a:lnTo>
                    <a:lnTo>
                      <a:pt x="44" y="38"/>
                    </a:lnTo>
                    <a:lnTo>
                      <a:pt x="30" y="22"/>
                    </a:lnTo>
                    <a:lnTo>
                      <a:pt x="18" y="30"/>
                    </a:lnTo>
                    <a:lnTo>
                      <a:pt x="6" y="38"/>
                    </a:lnTo>
                    <a:lnTo>
                      <a:pt x="0" y="46"/>
                    </a:lnTo>
                    <a:close/>
                  </a:path>
                </a:pathLst>
              </a:custGeom>
              <a:solidFill>
                <a:srgbClr val="000000"/>
              </a:solidFill>
              <a:ln w="20638">
                <a:solidFill>
                  <a:srgbClr val="000000"/>
                </a:solidFill>
                <a:prstDash val="solid"/>
                <a:round/>
                <a:headEnd/>
                <a:tailEnd/>
              </a:ln>
            </p:spPr>
            <p:txBody>
              <a:bodyPr/>
              <a:lstStyle/>
              <a:p>
                <a:endParaRPr lang="ja-JP" altLang="en-US"/>
              </a:p>
            </p:txBody>
          </p:sp>
          <p:sp>
            <p:nvSpPr>
              <p:cNvPr id="15518" name="Freeform 364"/>
              <p:cNvSpPr>
                <a:spLocks/>
              </p:cNvSpPr>
              <p:nvPr/>
            </p:nvSpPr>
            <p:spPr bwMode="auto">
              <a:xfrm>
                <a:off x="702" y="2240"/>
                <a:ext cx="20" cy="21"/>
              </a:xfrm>
              <a:custGeom>
                <a:avLst/>
                <a:gdLst>
                  <a:gd name="T0" fmla="*/ 1 w 40"/>
                  <a:gd name="T1" fmla="*/ 0 h 41"/>
                  <a:gd name="T2" fmla="*/ 0 w 40"/>
                  <a:gd name="T3" fmla="*/ 1 h 41"/>
                  <a:gd name="T4" fmla="*/ 1 w 40"/>
                  <a:gd name="T5" fmla="*/ 1 h 41"/>
                  <a:gd name="T6" fmla="*/ 1 w 40"/>
                  <a:gd name="T7" fmla="*/ 1 h 41"/>
                  <a:gd name="T8" fmla="*/ 1 w 40"/>
                  <a:gd name="T9" fmla="*/ 0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41">
                    <a:moveTo>
                      <a:pt x="1" y="0"/>
                    </a:moveTo>
                    <a:lnTo>
                      <a:pt x="0" y="40"/>
                    </a:lnTo>
                    <a:lnTo>
                      <a:pt x="38" y="41"/>
                    </a:lnTo>
                    <a:lnTo>
                      <a:pt x="40"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19" name="Freeform 365"/>
              <p:cNvSpPr>
                <a:spLocks/>
              </p:cNvSpPr>
              <p:nvPr/>
            </p:nvSpPr>
            <p:spPr bwMode="auto">
              <a:xfrm>
                <a:off x="661" y="2349"/>
                <a:ext cx="153" cy="121"/>
              </a:xfrm>
              <a:custGeom>
                <a:avLst/>
                <a:gdLst>
                  <a:gd name="T0" fmla="*/ 0 w 307"/>
                  <a:gd name="T1" fmla="*/ 0 h 244"/>
                  <a:gd name="T2" fmla="*/ 0 w 307"/>
                  <a:gd name="T3" fmla="*/ 0 h 244"/>
                  <a:gd name="T4" fmla="*/ 0 w 307"/>
                  <a:gd name="T5" fmla="*/ 0 h 244"/>
                  <a:gd name="T6" fmla="*/ 0 w 307"/>
                  <a:gd name="T7" fmla="*/ 0 h 244"/>
                  <a:gd name="T8" fmla="*/ 0 w 307"/>
                  <a:gd name="T9" fmla="*/ 0 h 244"/>
                  <a:gd name="T10" fmla="*/ 0 w 307"/>
                  <a:gd name="T11" fmla="*/ 0 h 244"/>
                  <a:gd name="T12" fmla="*/ 0 w 307"/>
                  <a:gd name="T13" fmla="*/ 0 h 244"/>
                  <a:gd name="T14" fmla="*/ 0 w 307"/>
                  <a:gd name="T15" fmla="*/ 0 h 244"/>
                  <a:gd name="T16" fmla="*/ 0 w 307"/>
                  <a:gd name="T17" fmla="*/ 0 h 244"/>
                  <a:gd name="T18" fmla="*/ 0 w 307"/>
                  <a:gd name="T19" fmla="*/ 0 h 244"/>
                  <a:gd name="T20" fmla="*/ 0 w 307"/>
                  <a:gd name="T21" fmla="*/ 0 h 244"/>
                  <a:gd name="T22" fmla="*/ 0 w 307"/>
                  <a:gd name="T23" fmla="*/ 0 h 244"/>
                  <a:gd name="T24" fmla="*/ 0 w 307"/>
                  <a:gd name="T25" fmla="*/ 0 h 244"/>
                  <a:gd name="T26" fmla="*/ 0 w 307"/>
                  <a:gd name="T27" fmla="*/ 0 h 244"/>
                  <a:gd name="T28" fmla="*/ 0 w 307"/>
                  <a:gd name="T29" fmla="*/ 0 h 244"/>
                  <a:gd name="T30" fmla="*/ 0 w 307"/>
                  <a:gd name="T31" fmla="*/ 0 h 244"/>
                  <a:gd name="T32" fmla="*/ 0 w 307"/>
                  <a:gd name="T33" fmla="*/ 0 h 244"/>
                  <a:gd name="T34" fmla="*/ 0 w 307"/>
                  <a:gd name="T35" fmla="*/ 0 h 244"/>
                  <a:gd name="T36" fmla="*/ 0 w 307"/>
                  <a:gd name="T37" fmla="*/ 0 h 244"/>
                  <a:gd name="T38" fmla="*/ 0 w 307"/>
                  <a:gd name="T39" fmla="*/ 0 h 244"/>
                  <a:gd name="T40" fmla="*/ 0 w 307"/>
                  <a:gd name="T41" fmla="*/ 0 h 244"/>
                  <a:gd name="T42" fmla="*/ 0 w 307"/>
                  <a:gd name="T43" fmla="*/ 0 h 2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07" h="244">
                    <a:moveTo>
                      <a:pt x="0" y="165"/>
                    </a:moveTo>
                    <a:lnTo>
                      <a:pt x="14" y="212"/>
                    </a:lnTo>
                    <a:lnTo>
                      <a:pt x="19" y="228"/>
                    </a:lnTo>
                    <a:lnTo>
                      <a:pt x="19" y="244"/>
                    </a:lnTo>
                    <a:lnTo>
                      <a:pt x="114" y="204"/>
                    </a:lnTo>
                    <a:lnTo>
                      <a:pt x="181" y="181"/>
                    </a:lnTo>
                    <a:lnTo>
                      <a:pt x="231" y="157"/>
                    </a:lnTo>
                    <a:lnTo>
                      <a:pt x="263" y="141"/>
                    </a:lnTo>
                    <a:lnTo>
                      <a:pt x="281" y="141"/>
                    </a:lnTo>
                    <a:lnTo>
                      <a:pt x="293" y="133"/>
                    </a:lnTo>
                    <a:lnTo>
                      <a:pt x="300" y="117"/>
                    </a:lnTo>
                    <a:lnTo>
                      <a:pt x="307" y="87"/>
                    </a:lnTo>
                    <a:lnTo>
                      <a:pt x="307" y="39"/>
                    </a:lnTo>
                    <a:lnTo>
                      <a:pt x="288" y="0"/>
                    </a:lnTo>
                    <a:lnTo>
                      <a:pt x="276" y="8"/>
                    </a:lnTo>
                    <a:lnTo>
                      <a:pt x="244" y="23"/>
                    </a:lnTo>
                    <a:lnTo>
                      <a:pt x="193" y="55"/>
                    </a:lnTo>
                    <a:lnTo>
                      <a:pt x="144" y="79"/>
                    </a:lnTo>
                    <a:lnTo>
                      <a:pt x="88" y="109"/>
                    </a:lnTo>
                    <a:lnTo>
                      <a:pt x="44" y="141"/>
                    </a:lnTo>
                    <a:lnTo>
                      <a:pt x="14" y="157"/>
                    </a:lnTo>
                    <a:lnTo>
                      <a:pt x="0" y="165"/>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520" name="Freeform 366"/>
              <p:cNvSpPr>
                <a:spLocks/>
              </p:cNvSpPr>
              <p:nvPr/>
            </p:nvSpPr>
            <p:spPr bwMode="auto">
              <a:xfrm>
                <a:off x="686" y="2419"/>
                <a:ext cx="122" cy="87"/>
              </a:xfrm>
              <a:custGeom>
                <a:avLst/>
                <a:gdLst>
                  <a:gd name="T0" fmla="*/ 0 w 244"/>
                  <a:gd name="T1" fmla="*/ 1 h 173"/>
                  <a:gd name="T2" fmla="*/ 0 w 244"/>
                  <a:gd name="T3" fmla="*/ 1 h 173"/>
                  <a:gd name="T4" fmla="*/ 0 w 244"/>
                  <a:gd name="T5" fmla="*/ 1 h 173"/>
                  <a:gd name="T6" fmla="*/ 0 w 244"/>
                  <a:gd name="T7" fmla="*/ 1 h 173"/>
                  <a:gd name="T8" fmla="*/ 1 w 244"/>
                  <a:gd name="T9" fmla="*/ 1 h 173"/>
                  <a:gd name="T10" fmla="*/ 1 w 244"/>
                  <a:gd name="T11" fmla="*/ 1 h 173"/>
                  <a:gd name="T12" fmla="*/ 1 w 244"/>
                  <a:gd name="T13" fmla="*/ 1 h 173"/>
                  <a:gd name="T14" fmla="*/ 1 w 244"/>
                  <a:gd name="T15" fmla="*/ 1 h 173"/>
                  <a:gd name="T16" fmla="*/ 1 w 244"/>
                  <a:gd name="T17" fmla="*/ 1 h 173"/>
                  <a:gd name="T18" fmla="*/ 1 w 244"/>
                  <a:gd name="T19" fmla="*/ 1 h 173"/>
                  <a:gd name="T20" fmla="*/ 1 w 244"/>
                  <a:gd name="T21" fmla="*/ 1 h 173"/>
                  <a:gd name="T22" fmla="*/ 1 w 244"/>
                  <a:gd name="T23" fmla="*/ 1 h 173"/>
                  <a:gd name="T24" fmla="*/ 1 w 244"/>
                  <a:gd name="T25" fmla="*/ 1 h 173"/>
                  <a:gd name="T26" fmla="*/ 1 w 244"/>
                  <a:gd name="T27" fmla="*/ 0 h 173"/>
                  <a:gd name="T28" fmla="*/ 0 w 244"/>
                  <a:gd name="T29" fmla="*/ 1 h 1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44" h="173">
                    <a:moveTo>
                      <a:pt x="0" y="87"/>
                    </a:moveTo>
                    <a:lnTo>
                      <a:pt x="0" y="133"/>
                    </a:lnTo>
                    <a:lnTo>
                      <a:pt x="0" y="157"/>
                    </a:lnTo>
                    <a:lnTo>
                      <a:pt x="0" y="173"/>
                    </a:lnTo>
                    <a:lnTo>
                      <a:pt x="7" y="173"/>
                    </a:lnTo>
                    <a:lnTo>
                      <a:pt x="25" y="165"/>
                    </a:lnTo>
                    <a:lnTo>
                      <a:pt x="51" y="157"/>
                    </a:lnTo>
                    <a:lnTo>
                      <a:pt x="81" y="157"/>
                    </a:lnTo>
                    <a:lnTo>
                      <a:pt x="150" y="127"/>
                    </a:lnTo>
                    <a:lnTo>
                      <a:pt x="181" y="111"/>
                    </a:lnTo>
                    <a:lnTo>
                      <a:pt x="206" y="87"/>
                    </a:lnTo>
                    <a:lnTo>
                      <a:pt x="225" y="47"/>
                    </a:lnTo>
                    <a:lnTo>
                      <a:pt x="237" y="24"/>
                    </a:lnTo>
                    <a:lnTo>
                      <a:pt x="244" y="0"/>
                    </a:lnTo>
                    <a:lnTo>
                      <a:pt x="0" y="87"/>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521" name="Freeform 367"/>
              <p:cNvSpPr>
                <a:spLocks/>
              </p:cNvSpPr>
              <p:nvPr/>
            </p:nvSpPr>
            <p:spPr bwMode="auto">
              <a:xfrm>
                <a:off x="783" y="2326"/>
                <a:ext cx="53" cy="45"/>
              </a:xfrm>
              <a:custGeom>
                <a:avLst/>
                <a:gdLst>
                  <a:gd name="T0" fmla="*/ 0 w 106"/>
                  <a:gd name="T1" fmla="*/ 0 h 90"/>
                  <a:gd name="T2" fmla="*/ 0 w 106"/>
                  <a:gd name="T3" fmla="*/ 1 h 90"/>
                  <a:gd name="T4" fmla="*/ 1 w 106"/>
                  <a:gd name="T5" fmla="*/ 1 h 90"/>
                  <a:gd name="T6" fmla="*/ 1 w 106"/>
                  <a:gd name="T7" fmla="*/ 1 h 90"/>
                  <a:gd name="T8" fmla="*/ 1 w 106"/>
                  <a:gd name="T9" fmla="*/ 1 h 90"/>
                  <a:gd name="T10" fmla="*/ 1 w 106"/>
                  <a:gd name="T11" fmla="*/ 1 h 90"/>
                  <a:gd name="T12" fmla="*/ 1 w 106"/>
                  <a:gd name="T13" fmla="*/ 1 h 90"/>
                  <a:gd name="T14" fmla="*/ 1 w 106"/>
                  <a:gd name="T15" fmla="*/ 1 h 90"/>
                  <a:gd name="T16" fmla="*/ 1 w 106"/>
                  <a:gd name="T17" fmla="*/ 1 h 90"/>
                  <a:gd name="T18" fmla="*/ 1 w 106"/>
                  <a:gd name="T19" fmla="*/ 1 h 90"/>
                  <a:gd name="T20" fmla="*/ 1 w 106"/>
                  <a:gd name="T21" fmla="*/ 1 h 90"/>
                  <a:gd name="T22" fmla="*/ 1 w 106"/>
                  <a:gd name="T23" fmla="*/ 1 h 90"/>
                  <a:gd name="T24" fmla="*/ 1 w 106"/>
                  <a:gd name="T25" fmla="*/ 1 h 90"/>
                  <a:gd name="T26" fmla="*/ 1 w 106"/>
                  <a:gd name="T27" fmla="*/ 1 h 90"/>
                  <a:gd name="T28" fmla="*/ 1 w 106"/>
                  <a:gd name="T29" fmla="*/ 1 h 90"/>
                  <a:gd name="T30" fmla="*/ 1 w 106"/>
                  <a:gd name="T31" fmla="*/ 1 h 90"/>
                  <a:gd name="T32" fmla="*/ 1 w 106"/>
                  <a:gd name="T33" fmla="*/ 1 h 90"/>
                  <a:gd name="T34" fmla="*/ 1 w 106"/>
                  <a:gd name="T35" fmla="*/ 1 h 90"/>
                  <a:gd name="T36" fmla="*/ 1 w 106"/>
                  <a:gd name="T37" fmla="*/ 1 h 90"/>
                  <a:gd name="T38" fmla="*/ 1 w 106"/>
                  <a:gd name="T39" fmla="*/ 1 h 90"/>
                  <a:gd name="T40" fmla="*/ 1 w 106"/>
                  <a:gd name="T41" fmla="*/ 0 h 90"/>
                  <a:gd name="T42" fmla="*/ 0 w 106"/>
                  <a:gd name="T43" fmla="*/ 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6" h="90">
                    <a:moveTo>
                      <a:pt x="0" y="0"/>
                    </a:moveTo>
                    <a:lnTo>
                      <a:pt x="0" y="26"/>
                    </a:lnTo>
                    <a:lnTo>
                      <a:pt x="13" y="26"/>
                    </a:lnTo>
                    <a:lnTo>
                      <a:pt x="13" y="13"/>
                    </a:lnTo>
                    <a:lnTo>
                      <a:pt x="8" y="25"/>
                    </a:lnTo>
                    <a:lnTo>
                      <a:pt x="39" y="41"/>
                    </a:lnTo>
                    <a:lnTo>
                      <a:pt x="44" y="29"/>
                    </a:lnTo>
                    <a:lnTo>
                      <a:pt x="36" y="40"/>
                    </a:lnTo>
                    <a:lnTo>
                      <a:pt x="68" y="64"/>
                    </a:lnTo>
                    <a:lnTo>
                      <a:pt x="76" y="53"/>
                    </a:lnTo>
                    <a:lnTo>
                      <a:pt x="65" y="60"/>
                    </a:lnTo>
                    <a:lnTo>
                      <a:pt x="84" y="90"/>
                    </a:lnTo>
                    <a:lnTo>
                      <a:pt x="106" y="77"/>
                    </a:lnTo>
                    <a:lnTo>
                      <a:pt x="88" y="46"/>
                    </a:lnTo>
                    <a:lnTo>
                      <a:pt x="85" y="44"/>
                    </a:lnTo>
                    <a:lnTo>
                      <a:pt x="84" y="42"/>
                    </a:lnTo>
                    <a:lnTo>
                      <a:pt x="52" y="18"/>
                    </a:lnTo>
                    <a:lnTo>
                      <a:pt x="51" y="17"/>
                    </a:lnTo>
                    <a:lnTo>
                      <a:pt x="20" y="1"/>
                    </a:lnTo>
                    <a:lnTo>
                      <a:pt x="19" y="1"/>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22" name="Freeform 368"/>
              <p:cNvSpPr>
                <a:spLocks/>
              </p:cNvSpPr>
              <p:nvPr/>
            </p:nvSpPr>
            <p:spPr bwMode="auto">
              <a:xfrm>
                <a:off x="793" y="2310"/>
                <a:ext cx="53" cy="50"/>
              </a:xfrm>
              <a:custGeom>
                <a:avLst/>
                <a:gdLst>
                  <a:gd name="T0" fmla="*/ 0 w 105"/>
                  <a:gd name="T1" fmla="*/ 0 h 100"/>
                  <a:gd name="T2" fmla="*/ 0 w 105"/>
                  <a:gd name="T3" fmla="*/ 1 h 100"/>
                  <a:gd name="T4" fmla="*/ 1 w 105"/>
                  <a:gd name="T5" fmla="*/ 1 h 100"/>
                  <a:gd name="T6" fmla="*/ 1 w 105"/>
                  <a:gd name="T7" fmla="*/ 1 h 100"/>
                  <a:gd name="T8" fmla="*/ 1 w 105"/>
                  <a:gd name="T9" fmla="*/ 1 h 100"/>
                  <a:gd name="T10" fmla="*/ 1 w 105"/>
                  <a:gd name="T11" fmla="*/ 1 h 100"/>
                  <a:gd name="T12" fmla="*/ 1 w 105"/>
                  <a:gd name="T13" fmla="*/ 1 h 100"/>
                  <a:gd name="T14" fmla="*/ 1 w 105"/>
                  <a:gd name="T15" fmla="*/ 1 h 100"/>
                  <a:gd name="T16" fmla="*/ 1 w 105"/>
                  <a:gd name="T17" fmla="*/ 1 h 100"/>
                  <a:gd name="T18" fmla="*/ 1 w 105"/>
                  <a:gd name="T19" fmla="*/ 1 h 100"/>
                  <a:gd name="T20" fmla="*/ 1 w 105"/>
                  <a:gd name="T21" fmla="*/ 1 h 100"/>
                  <a:gd name="T22" fmla="*/ 1 w 105"/>
                  <a:gd name="T23" fmla="*/ 1 h 100"/>
                  <a:gd name="T24" fmla="*/ 1 w 105"/>
                  <a:gd name="T25" fmla="*/ 1 h 100"/>
                  <a:gd name="T26" fmla="*/ 1 w 105"/>
                  <a:gd name="T27" fmla="*/ 1 h 100"/>
                  <a:gd name="T28" fmla="*/ 1 w 105"/>
                  <a:gd name="T29" fmla="*/ 1 h 100"/>
                  <a:gd name="T30" fmla="*/ 1 w 105"/>
                  <a:gd name="T31" fmla="*/ 1 h 100"/>
                  <a:gd name="T32" fmla="*/ 1 w 105"/>
                  <a:gd name="T33" fmla="*/ 1 h 100"/>
                  <a:gd name="T34" fmla="*/ 1 w 105"/>
                  <a:gd name="T35" fmla="*/ 1 h 100"/>
                  <a:gd name="T36" fmla="*/ 1 w 105"/>
                  <a:gd name="T37" fmla="*/ 1 h 100"/>
                  <a:gd name="T38" fmla="*/ 1 w 105"/>
                  <a:gd name="T39" fmla="*/ 1 h 100"/>
                  <a:gd name="T40" fmla="*/ 1 w 105"/>
                  <a:gd name="T41" fmla="*/ 0 h 100"/>
                  <a:gd name="T42" fmla="*/ 0 w 105"/>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5" h="100">
                    <a:moveTo>
                      <a:pt x="0" y="0"/>
                    </a:moveTo>
                    <a:lnTo>
                      <a:pt x="0" y="27"/>
                    </a:lnTo>
                    <a:lnTo>
                      <a:pt x="12" y="27"/>
                    </a:lnTo>
                    <a:lnTo>
                      <a:pt x="12" y="13"/>
                    </a:lnTo>
                    <a:lnTo>
                      <a:pt x="5" y="25"/>
                    </a:lnTo>
                    <a:lnTo>
                      <a:pt x="31" y="41"/>
                    </a:lnTo>
                    <a:lnTo>
                      <a:pt x="37" y="29"/>
                    </a:lnTo>
                    <a:lnTo>
                      <a:pt x="29" y="40"/>
                    </a:lnTo>
                    <a:lnTo>
                      <a:pt x="60" y="64"/>
                    </a:lnTo>
                    <a:lnTo>
                      <a:pt x="68" y="53"/>
                    </a:lnTo>
                    <a:lnTo>
                      <a:pt x="57" y="60"/>
                    </a:lnTo>
                    <a:lnTo>
                      <a:pt x="82" y="100"/>
                    </a:lnTo>
                    <a:lnTo>
                      <a:pt x="105" y="86"/>
                    </a:lnTo>
                    <a:lnTo>
                      <a:pt x="80" y="46"/>
                    </a:lnTo>
                    <a:lnTo>
                      <a:pt x="77" y="44"/>
                    </a:lnTo>
                    <a:lnTo>
                      <a:pt x="76" y="42"/>
                    </a:lnTo>
                    <a:lnTo>
                      <a:pt x="45" y="19"/>
                    </a:lnTo>
                    <a:lnTo>
                      <a:pt x="44" y="19"/>
                    </a:lnTo>
                    <a:lnTo>
                      <a:pt x="19" y="3"/>
                    </a:lnTo>
                    <a:lnTo>
                      <a:pt x="17"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23" name="Freeform 369"/>
              <p:cNvSpPr>
                <a:spLocks/>
              </p:cNvSpPr>
              <p:nvPr/>
            </p:nvSpPr>
            <p:spPr bwMode="auto">
              <a:xfrm>
                <a:off x="623" y="2342"/>
                <a:ext cx="201" cy="184"/>
              </a:xfrm>
              <a:custGeom>
                <a:avLst/>
                <a:gdLst>
                  <a:gd name="T0" fmla="*/ 1 w 401"/>
                  <a:gd name="T1" fmla="*/ 1 h 367"/>
                  <a:gd name="T2" fmla="*/ 1 w 401"/>
                  <a:gd name="T3" fmla="*/ 1 h 367"/>
                  <a:gd name="T4" fmla="*/ 1 w 401"/>
                  <a:gd name="T5" fmla="*/ 1 h 367"/>
                  <a:gd name="T6" fmla="*/ 1 w 401"/>
                  <a:gd name="T7" fmla="*/ 1 h 367"/>
                  <a:gd name="T8" fmla="*/ 1 w 401"/>
                  <a:gd name="T9" fmla="*/ 1 h 367"/>
                  <a:gd name="T10" fmla="*/ 1 w 401"/>
                  <a:gd name="T11" fmla="*/ 1 h 367"/>
                  <a:gd name="T12" fmla="*/ 1 w 401"/>
                  <a:gd name="T13" fmla="*/ 1 h 367"/>
                  <a:gd name="T14" fmla="*/ 1 w 401"/>
                  <a:gd name="T15" fmla="*/ 1 h 367"/>
                  <a:gd name="T16" fmla="*/ 1 w 401"/>
                  <a:gd name="T17" fmla="*/ 1 h 367"/>
                  <a:gd name="T18" fmla="*/ 1 w 401"/>
                  <a:gd name="T19" fmla="*/ 1 h 367"/>
                  <a:gd name="T20" fmla="*/ 1 w 401"/>
                  <a:gd name="T21" fmla="*/ 1 h 367"/>
                  <a:gd name="T22" fmla="*/ 1 w 401"/>
                  <a:gd name="T23" fmla="*/ 1 h 367"/>
                  <a:gd name="T24" fmla="*/ 1 w 401"/>
                  <a:gd name="T25" fmla="*/ 1 h 367"/>
                  <a:gd name="T26" fmla="*/ 1 w 401"/>
                  <a:gd name="T27" fmla="*/ 1 h 367"/>
                  <a:gd name="T28" fmla="*/ 1 w 401"/>
                  <a:gd name="T29" fmla="*/ 1 h 367"/>
                  <a:gd name="T30" fmla="*/ 1 w 401"/>
                  <a:gd name="T31" fmla="*/ 1 h 367"/>
                  <a:gd name="T32" fmla="*/ 1 w 401"/>
                  <a:gd name="T33" fmla="*/ 1 h 367"/>
                  <a:gd name="T34" fmla="*/ 1 w 401"/>
                  <a:gd name="T35" fmla="*/ 1 h 367"/>
                  <a:gd name="T36" fmla="*/ 1 w 401"/>
                  <a:gd name="T37" fmla="*/ 1 h 367"/>
                  <a:gd name="T38" fmla="*/ 1 w 401"/>
                  <a:gd name="T39" fmla="*/ 1 h 367"/>
                  <a:gd name="T40" fmla="*/ 1 w 401"/>
                  <a:gd name="T41" fmla="*/ 1 h 367"/>
                  <a:gd name="T42" fmla="*/ 1 w 401"/>
                  <a:gd name="T43" fmla="*/ 1 h 367"/>
                  <a:gd name="T44" fmla="*/ 1 w 401"/>
                  <a:gd name="T45" fmla="*/ 1 h 367"/>
                  <a:gd name="T46" fmla="*/ 1 w 401"/>
                  <a:gd name="T47" fmla="*/ 1 h 367"/>
                  <a:gd name="T48" fmla="*/ 1 w 401"/>
                  <a:gd name="T49" fmla="*/ 1 h 367"/>
                  <a:gd name="T50" fmla="*/ 1 w 401"/>
                  <a:gd name="T51" fmla="*/ 1 h 367"/>
                  <a:gd name="T52" fmla="*/ 1 w 401"/>
                  <a:gd name="T53" fmla="*/ 1 h 367"/>
                  <a:gd name="T54" fmla="*/ 1 w 401"/>
                  <a:gd name="T55" fmla="*/ 1 h 367"/>
                  <a:gd name="T56" fmla="*/ 1 w 401"/>
                  <a:gd name="T57" fmla="*/ 1 h 367"/>
                  <a:gd name="T58" fmla="*/ 1 w 401"/>
                  <a:gd name="T59" fmla="*/ 1 h 367"/>
                  <a:gd name="T60" fmla="*/ 1 w 401"/>
                  <a:gd name="T61" fmla="*/ 1 h 367"/>
                  <a:gd name="T62" fmla="*/ 1 w 401"/>
                  <a:gd name="T63" fmla="*/ 1 h 367"/>
                  <a:gd name="T64" fmla="*/ 1 w 401"/>
                  <a:gd name="T65" fmla="*/ 1 h 367"/>
                  <a:gd name="T66" fmla="*/ 1 w 401"/>
                  <a:gd name="T67" fmla="*/ 1 h 367"/>
                  <a:gd name="T68" fmla="*/ 1 w 401"/>
                  <a:gd name="T69" fmla="*/ 1 h 367"/>
                  <a:gd name="T70" fmla="*/ 1 w 401"/>
                  <a:gd name="T71" fmla="*/ 1 h 367"/>
                  <a:gd name="T72" fmla="*/ 1 w 401"/>
                  <a:gd name="T73" fmla="*/ 1 h 367"/>
                  <a:gd name="T74" fmla="*/ 1 w 401"/>
                  <a:gd name="T75" fmla="*/ 1 h 367"/>
                  <a:gd name="T76" fmla="*/ 1 w 401"/>
                  <a:gd name="T77" fmla="*/ 1 h 367"/>
                  <a:gd name="T78" fmla="*/ 1 w 401"/>
                  <a:gd name="T79" fmla="*/ 1 h 367"/>
                  <a:gd name="T80" fmla="*/ 1 w 401"/>
                  <a:gd name="T81" fmla="*/ 1 h 367"/>
                  <a:gd name="T82" fmla="*/ 1 w 401"/>
                  <a:gd name="T83" fmla="*/ 1 h 367"/>
                  <a:gd name="T84" fmla="*/ 1 w 401"/>
                  <a:gd name="T85" fmla="*/ 1 h 367"/>
                  <a:gd name="T86" fmla="*/ 1 w 401"/>
                  <a:gd name="T87" fmla="*/ 1 h 367"/>
                  <a:gd name="T88" fmla="*/ 1 w 401"/>
                  <a:gd name="T89" fmla="*/ 1 h 367"/>
                  <a:gd name="T90" fmla="*/ 1 w 401"/>
                  <a:gd name="T91" fmla="*/ 1 h 367"/>
                  <a:gd name="T92" fmla="*/ 1 w 401"/>
                  <a:gd name="T93" fmla="*/ 1 h 367"/>
                  <a:gd name="T94" fmla="*/ 1 w 401"/>
                  <a:gd name="T95" fmla="*/ 1 h 367"/>
                  <a:gd name="T96" fmla="*/ 1 w 401"/>
                  <a:gd name="T97" fmla="*/ 1 h 367"/>
                  <a:gd name="T98" fmla="*/ 1 w 401"/>
                  <a:gd name="T99" fmla="*/ 1 h 367"/>
                  <a:gd name="T100" fmla="*/ 1 w 401"/>
                  <a:gd name="T101" fmla="*/ 1 h 367"/>
                  <a:gd name="T102" fmla="*/ 1 w 401"/>
                  <a:gd name="T103" fmla="*/ 1 h 367"/>
                  <a:gd name="T104" fmla="*/ 1 w 401"/>
                  <a:gd name="T105" fmla="*/ 1 h 367"/>
                  <a:gd name="T106" fmla="*/ 1 w 401"/>
                  <a:gd name="T107" fmla="*/ 1 h 367"/>
                  <a:gd name="T108" fmla="*/ 1 w 401"/>
                  <a:gd name="T109" fmla="*/ 1 h 367"/>
                  <a:gd name="T110" fmla="*/ 1 w 401"/>
                  <a:gd name="T111" fmla="*/ 1 h 367"/>
                  <a:gd name="T112" fmla="*/ 1 w 401"/>
                  <a:gd name="T113" fmla="*/ 1 h 367"/>
                  <a:gd name="T114" fmla="*/ 1 w 401"/>
                  <a:gd name="T115" fmla="*/ 1 h 367"/>
                  <a:gd name="T116" fmla="*/ 1 w 401"/>
                  <a:gd name="T117" fmla="*/ 1 h 367"/>
                  <a:gd name="T118" fmla="*/ 1 w 401"/>
                  <a:gd name="T119" fmla="*/ 1 h 367"/>
                  <a:gd name="T120" fmla="*/ 1 w 401"/>
                  <a:gd name="T121" fmla="*/ 1 h 367"/>
                  <a:gd name="T122" fmla="*/ 1 w 401"/>
                  <a:gd name="T123" fmla="*/ 1 h 3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01" h="367">
                    <a:moveTo>
                      <a:pt x="39" y="125"/>
                    </a:moveTo>
                    <a:lnTo>
                      <a:pt x="14" y="121"/>
                    </a:lnTo>
                    <a:lnTo>
                      <a:pt x="8" y="169"/>
                    </a:lnTo>
                    <a:lnTo>
                      <a:pt x="6" y="170"/>
                    </a:lnTo>
                    <a:lnTo>
                      <a:pt x="6" y="194"/>
                    </a:lnTo>
                    <a:lnTo>
                      <a:pt x="20" y="194"/>
                    </a:lnTo>
                    <a:lnTo>
                      <a:pt x="8" y="189"/>
                    </a:lnTo>
                    <a:lnTo>
                      <a:pt x="1" y="203"/>
                    </a:lnTo>
                    <a:lnTo>
                      <a:pt x="0" y="209"/>
                    </a:lnTo>
                    <a:lnTo>
                      <a:pt x="1" y="214"/>
                    </a:lnTo>
                    <a:lnTo>
                      <a:pt x="4" y="218"/>
                    </a:lnTo>
                    <a:lnTo>
                      <a:pt x="8" y="221"/>
                    </a:lnTo>
                    <a:lnTo>
                      <a:pt x="13" y="222"/>
                    </a:lnTo>
                    <a:lnTo>
                      <a:pt x="18" y="221"/>
                    </a:lnTo>
                    <a:lnTo>
                      <a:pt x="20" y="221"/>
                    </a:lnTo>
                    <a:lnTo>
                      <a:pt x="82" y="190"/>
                    </a:lnTo>
                    <a:lnTo>
                      <a:pt x="133" y="158"/>
                    </a:lnTo>
                    <a:lnTo>
                      <a:pt x="126" y="146"/>
                    </a:lnTo>
                    <a:lnTo>
                      <a:pt x="133" y="158"/>
                    </a:lnTo>
                    <a:lnTo>
                      <a:pt x="219" y="112"/>
                    </a:lnTo>
                    <a:lnTo>
                      <a:pt x="282" y="72"/>
                    </a:lnTo>
                    <a:lnTo>
                      <a:pt x="275" y="60"/>
                    </a:lnTo>
                    <a:lnTo>
                      <a:pt x="282" y="72"/>
                    </a:lnTo>
                    <a:lnTo>
                      <a:pt x="326" y="48"/>
                    </a:lnTo>
                    <a:lnTo>
                      <a:pt x="351" y="33"/>
                    </a:lnTo>
                    <a:lnTo>
                      <a:pt x="344" y="21"/>
                    </a:lnTo>
                    <a:lnTo>
                      <a:pt x="344" y="34"/>
                    </a:lnTo>
                    <a:lnTo>
                      <a:pt x="356" y="34"/>
                    </a:lnTo>
                    <a:lnTo>
                      <a:pt x="362" y="33"/>
                    </a:lnTo>
                    <a:lnTo>
                      <a:pt x="366" y="30"/>
                    </a:lnTo>
                    <a:lnTo>
                      <a:pt x="367" y="30"/>
                    </a:lnTo>
                    <a:lnTo>
                      <a:pt x="374" y="22"/>
                    </a:lnTo>
                    <a:lnTo>
                      <a:pt x="363" y="13"/>
                    </a:lnTo>
                    <a:lnTo>
                      <a:pt x="354" y="22"/>
                    </a:lnTo>
                    <a:lnTo>
                      <a:pt x="358" y="25"/>
                    </a:lnTo>
                    <a:lnTo>
                      <a:pt x="363" y="26"/>
                    </a:lnTo>
                    <a:lnTo>
                      <a:pt x="368" y="25"/>
                    </a:lnTo>
                    <a:lnTo>
                      <a:pt x="372" y="22"/>
                    </a:lnTo>
                    <a:lnTo>
                      <a:pt x="354" y="21"/>
                    </a:lnTo>
                    <a:lnTo>
                      <a:pt x="372" y="44"/>
                    </a:lnTo>
                    <a:lnTo>
                      <a:pt x="382" y="36"/>
                    </a:lnTo>
                    <a:lnTo>
                      <a:pt x="370" y="40"/>
                    </a:lnTo>
                    <a:lnTo>
                      <a:pt x="376" y="64"/>
                    </a:lnTo>
                    <a:lnTo>
                      <a:pt x="388" y="60"/>
                    </a:lnTo>
                    <a:lnTo>
                      <a:pt x="375" y="60"/>
                    </a:lnTo>
                    <a:lnTo>
                      <a:pt x="375" y="100"/>
                    </a:lnTo>
                    <a:lnTo>
                      <a:pt x="388" y="100"/>
                    </a:lnTo>
                    <a:lnTo>
                      <a:pt x="376" y="96"/>
                    </a:lnTo>
                    <a:lnTo>
                      <a:pt x="363" y="134"/>
                    </a:lnTo>
                    <a:lnTo>
                      <a:pt x="363" y="136"/>
                    </a:lnTo>
                    <a:lnTo>
                      <a:pt x="351" y="183"/>
                    </a:lnTo>
                    <a:lnTo>
                      <a:pt x="363" y="186"/>
                    </a:lnTo>
                    <a:lnTo>
                      <a:pt x="352" y="179"/>
                    </a:lnTo>
                    <a:lnTo>
                      <a:pt x="327" y="218"/>
                    </a:lnTo>
                    <a:lnTo>
                      <a:pt x="338" y="225"/>
                    </a:lnTo>
                    <a:lnTo>
                      <a:pt x="328" y="215"/>
                    </a:lnTo>
                    <a:lnTo>
                      <a:pt x="298" y="247"/>
                    </a:lnTo>
                    <a:lnTo>
                      <a:pt x="307" y="257"/>
                    </a:lnTo>
                    <a:lnTo>
                      <a:pt x="299" y="246"/>
                    </a:lnTo>
                    <a:lnTo>
                      <a:pt x="267" y="270"/>
                    </a:lnTo>
                    <a:lnTo>
                      <a:pt x="275" y="281"/>
                    </a:lnTo>
                    <a:lnTo>
                      <a:pt x="270" y="269"/>
                    </a:lnTo>
                    <a:lnTo>
                      <a:pt x="214" y="291"/>
                    </a:lnTo>
                    <a:lnTo>
                      <a:pt x="219" y="303"/>
                    </a:lnTo>
                    <a:lnTo>
                      <a:pt x="216" y="291"/>
                    </a:lnTo>
                    <a:lnTo>
                      <a:pt x="149" y="307"/>
                    </a:lnTo>
                    <a:lnTo>
                      <a:pt x="151" y="319"/>
                    </a:lnTo>
                    <a:lnTo>
                      <a:pt x="151" y="306"/>
                    </a:lnTo>
                    <a:lnTo>
                      <a:pt x="89" y="306"/>
                    </a:lnTo>
                    <a:lnTo>
                      <a:pt x="89" y="319"/>
                    </a:lnTo>
                    <a:lnTo>
                      <a:pt x="94" y="307"/>
                    </a:lnTo>
                    <a:lnTo>
                      <a:pt x="97" y="309"/>
                    </a:lnTo>
                    <a:lnTo>
                      <a:pt x="53" y="277"/>
                    </a:lnTo>
                    <a:lnTo>
                      <a:pt x="50" y="275"/>
                    </a:lnTo>
                    <a:lnTo>
                      <a:pt x="45" y="274"/>
                    </a:lnTo>
                    <a:lnTo>
                      <a:pt x="39" y="275"/>
                    </a:lnTo>
                    <a:lnTo>
                      <a:pt x="35" y="278"/>
                    </a:lnTo>
                    <a:lnTo>
                      <a:pt x="33" y="282"/>
                    </a:lnTo>
                    <a:lnTo>
                      <a:pt x="33" y="286"/>
                    </a:lnTo>
                    <a:lnTo>
                      <a:pt x="26" y="342"/>
                    </a:lnTo>
                    <a:lnTo>
                      <a:pt x="38" y="343"/>
                    </a:lnTo>
                    <a:lnTo>
                      <a:pt x="26" y="338"/>
                    </a:lnTo>
                    <a:lnTo>
                      <a:pt x="20" y="354"/>
                    </a:lnTo>
                    <a:lnTo>
                      <a:pt x="18" y="359"/>
                    </a:lnTo>
                    <a:lnTo>
                      <a:pt x="18" y="367"/>
                    </a:lnTo>
                    <a:lnTo>
                      <a:pt x="45" y="367"/>
                    </a:lnTo>
                    <a:lnTo>
                      <a:pt x="45" y="359"/>
                    </a:lnTo>
                    <a:lnTo>
                      <a:pt x="31" y="359"/>
                    </a:lnTo>
                    <a:lnTo>
                      <a:pt x="43" y="364"/>
                    </a:lnTo>
                    <a:lnTo>
                      <a:pt x="50" y="348"/>
                    </a:lnTo>
                    <a:lnTo>
                      <a:pt x="51" y="343"/>
                    </a:lnTo>
                    <a:lnTo>
                      <a:pt x="51" y="344"/>
                    </a:lnTo>
                    <a:lnTo>
                      <a:pt x="58" y="289"/>
                    </a:lnTo>
                    <a:lnTo>
                      <a:pt x="39" y="299"/>
                    </a:lnTo>
                    <a:lnTo>
                      <a:pt x="45" y="301"/>
                    </a:lnTo>
                    <a:lnTo>
                      <a:pt x="50" y="299"/>
                    </a:lnTo>
                    <a:lnTo>
                      <a:pt x="54" y="297"/>
                    </a:lnTo>
                    <a:lnTo>
                      <a:pt x="57" y="293"/>
                    </a:lnTo>
                    <a:lnTo>
                      <a:pt x="58" y="287"/>
                    </a:lnTo>
                    <a:lnTo>
                      <a:pt x="45" y="287"/>
                    </a:lnTo>
                    <a:lnTo>
                      <a:pt x="38" y="298"/>
                    </a:lnTo>
                    <a:lnTo>
                      <a:pt x="82" y="330"/>
                    </a:lnTo>
                    <a:lnTo>
                      <a:pt x="83" y="331"/>
                    </a:lnTo>
                    <a:lnTo>
                      <a:pt x="89" y="333"/>
                    </a:lnTo>
                    <a:lnTo>
                      <a:pt x="151" y="333"/>
                    </a:lnTo>
                    <a:lnTo>
                      <a:pt x="154" y="333"/>
                    </a:lnTo>
                    <a:lnTo>
                      <a:pt x="222" y="317"/>
                    </a:lnTo>
                    <a:lnTo>
                      <a:pt x="224" y="315"/>
                    </a:lnTo>
                    <a:lnTo>
                      <a:pt x="280" y="293"/>
                    </a:lnTo>
                    <a:lnTo>
                      <a:pt x="283" y="291"/>
                    </a:lnTo>
                    <a:lnTo>
                      <a:pt x="315" y="267"/>
                    </a:lnTo>
                    <a:lnTo>
                      <a:pt x="316" y="266"/>
                    </a:lnTo>
                    <a:lnTo>
                      <a:pt x="347" y="234"/>
                    </a:lnTo>
                    <a:lnTo>
                      <a:pt x="348" y="233"/>
                    </a:lnTo>
                    <a:lnTo>
                      <a:pt x="374" y="194"/>
                    </a:lnTo>
                    <a:lnTo>
                      <a:pt x="376" y="190"/>
                    </a:lnTo>
                    <a:lnTo>
                      <a:pt x="388" y="142"/>
                    </a:lnTo>
                    <a:lnTo>
                      <a:pt x="375" y="138"/>
                    </a:lnTo>
                    <a:lnTo>
                      <a:pt x="388" y="144"/>
                    </a:lnTo>
                    <a:lnTo>
                      <a:pt x="401" y="105"/>
                    </a:lnTo>
                    <a:lnTo>
                      <a:pt x="401" y="100"/>
                    </a:lnTo>
                    <a:lnTo>
                      <a:pt x="401" y="60"/>
                    </a:lnTo>
                    <a:lnTo>
                      <a:pt x="401" y="57"/>
                    </a:lnTo>
                    <a:lnTo>
                      <a:pt x="395" y="33"/>
                    </a:lnTo>
                    <a:lnTo>
                      <a:pt x="393" y="30"/>
                    </a:lnTo>
                    <a:lnTo>
                      <a:pt x="392" y="28"/>
                    </a:lnTo>
                    <a:lnTo>
                      <a:pt x="374" y="5"/>
                    </a:lnTo>
                    <a:lnTo>
                      <a:pt x="372" y="4"/>
                    </a:lnTo>
                    <a:lnTo>
                      <a:pt x="368" y="1"/>
                    </a:lnTo>
                    <a:lnTo>
                      <a:pt x="363" y="0"/>
                    </a:lnTo>
                    <a:lnTo>
                      <a:pt x="358" y="1"/>
                    </a:lnTo>
                    <a:lnTo>
                      <a:pt x="354" y="4"/>
                    </a:lnTo>
                    <a:lnTo>
                      <a:pt x="354" y="5"/>
                    </a:lnTo>
                    <a:lnTo>
                      <a:pt x="347" y="13"/>
                    </a:lnTo>
                    <a:lnTo>
                      <a:pt x="356" y="8"/>
                    </a:lnTo>
                    <a:lnTo>
                      <a:pt x="351" y="9"/>
                    </a:lnTo>
                    <a:lnTo>
                      <a:pt x="347" y="12"/>
                    </a:lnTo>
                    <a:lnTo>
                      <a:pt x="356" y="21"/>
                    </a:lnTo>
                    <a:lnTo>
                      <a:pt x="356" y="8"/>
                    </a:lnTo>
                    <a:lnTo>
                      <a:pt x="344" y="8"/>
                    </a:lnTo>
                    <a:lnTo>
                      <a:pt x="339" y="9"/>
                    </a:lnTo>
                    <a:lnTo>
                      <a:pt x="338" y="10"/>
                    </a:lnTo>
                    <a:lnTo>
                      <a:pt x="312" y="25"/>
                    </a:lnTo>
                    <a:lnTo>
                      <a:pt x="319" y="36"/>
                    </a:lnTo>
                    <a:lnTo>
                      <a:pt x="314" y="25"/>
                    </a:lnTo>
                    <a:lnTo>
                      <a:pt x="270" y="49"/>
                    </a:lnTo>
                    <a:lnTo>
                      <a:pt x="268" y="49"/>
                    </a:lnTo>
                    <a:lnTo>
                      <a:pt x="206" y="89"/>
                    </a:lnTo>
                    <a:lnTo>
                      <a:pt x="212" y="100"/>
                    </a:lnTo>
                    <a:lnTo>
                      <a:pt x="207" y="89"/>
                    </a:lnTo>
                    <a:lnTo>
                      <a:pt x="121" y="136"/>
                    </a:lnTo>
                    <a:lnTo>
                      <a:pt x="119" y="136"/>
                    </a:lnTo>
                    <a:lnTo>
                      <a:pt x="69" y="167"/>
                    </a:lnTo>
                    <a:lnTo>
                      <a:pt x="75" y="178"/>
                    </a:lnTo>
                    <a:lnTo>
                      <a:pt x="70" y="166"/>
                    </a:lnTo>
                    <a:lnTo>
                      <a:pt x="8" y="197"/>
                    </a:lnTo>
                    <a:lnTo>
                      <a:pt x="25" y="214"/>
                    </a:lnTo>
                    <a:lnTo>
                      <a:pt x="26" y="209"/>
                    </a:lnTo>
                    <a:lnTo>
                      <a:pt x="25" y="203"/>
                    </a:lnTo>
                    <a:lnTo>
                      <a:pt x="22" y="199"/>
                    </a:lnTo>
                    <a:lnTo>
                      <a:pt x="18" y="197"/>
                    </a:lnTo>
                    <a:lnTo>
                      <a:pt x="13" y="195"/>
                    </a:lnTo>
                    <a:lnTo>
                      <a:pt x="8" y="197"/>
                    </a:lnTo>
                    <a:lnTo>
                      <a:pt x="13" y="209"/>
                    </a:lnTo>
                    <a:lnTo>
                      <a:pt x="25" y="214"/>
                    </a:lnTo>
                    <a:lnTo>
                      <a:pt x="31" y="199"/>
                    </a:lnTo>
                    <a:lnTo>
                      <a:pt x="33" y="194"/>
                    </a:lnTo>
                    <a:lnTo>
                      <a:pt x="33" y="170"/>
                    </a:lnTo>
                    <a:lnTo>
                      <a:pt x="20" y="170"/>
                    </a:lnTo>
                    <a:lnTo>
                      <a:pt x="33" y="173"/>
                    </a:lnTo>
                    <a:lnTo>
                      <a:pt x="39"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24" name="Freeform 370"/>
              <p:cNvSpPr>
                <a:spLocks/>
              </p:cNvSpPr>
              <p:nvPr/>
            </p:nvSpPr>
            <p:spPr bwMode="auto">
              <a:xfrm>
                <a:off x="646" y="2082"/>
                <a:ext cx="234" cy="74"/>
              </a:xfrm>
              <a:custGeom>
                <a:avLst/>
                <a:gdLst>
                  <a:gd name="T0" fmla="*/ 1 w 468"/>
                  <a:gd name="T1" fmla="*/ 0 h 149"/>
                  <a:gd name="T2" fmla="*/ 0 w 468"/>
                  <a:gd name="T3" fmla="*/ 0 h 149"/>
                  <a:gd name="T4" fmla="*/ 0 w 468"/>
                  <a:gd name="T5" fmla="*/ 0 h 149"/>
                  <a:gd name="T6" fmla="*/ 1 w 468"/>
                  <a:gd name="T7" fmla="*/ 0 h 149"/>
                  <a:gd name="T8" fmla="*/ 1 w 468"/>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8" h="149">
                    <a:moveTo>
                      <a:pt x="468" y="103"/>
                    </a:moveTo>
                    <a:lnTo>
                      <a:pt x="0" y="149"/>
                    </a:lnTo>
                    <a:lnTo>
                      <a:pt x="0" y="0"/>
                    </a:lnTo>
                    <a:lnTo>
                      <a:pt x="468" y="0"/>
                    </a:lnTo>
                    <a:lnTo>
                      <a:pt x="468" y="103"/>
                    </a:lnTo>
                    <a:close/>
                  </a:path>
                </a:pathLst>
              </a:custGeom>
              <a:solidFill>
                <a:srgbClr val="0000FF"/>
              </a:solidFill>
              <a:ln w="20638">
                <a:solidFill>
                  <a:srgbClr val="000000"/>
                </a:solidFill>
                <a:prstDash val="solid"/>
                <a:round/>
                <a:headEnd/>
                <a:tailEnd/>
              </a:ln>
            </p:spPr>
            <p:txBody>
              <a:bodyPr/>
              <a:lstStyle/>
              <a:p>
                <a:endParaRPr lang="ja-JP" altLang="en-US"/>
              </a:p>
            </p:txBody>
          </p:sp>
          <p:sp>
            <p:nvSpPr>
              <p:cNvPr id="15525" name="Freeform 371"/>
              <p:cNvSpPr>
                <a:spLocks/>
              </p:cNvSpPr>
              <p:nvPr/>
            </p:nvSpPr>
            <p:spPr bwMode="auto">
              <a:xfrm>
                <a:off x="521" y="1936"/>
                <a:ext cx="446" cy="196"/>
              </a:xfrm>
              <a:custGeom>
                <a:avLst/>
                <a:gdLst>
                  <a:gd name="T0" fmla="*/ 1 w 892"/>
                  <a:gd name="T1" fmla="*/ 0 h 393"/>
                  <a:gd name="T2" fmla="*/ 0 w 892"/>
                  <a:gd name="T3" fmla="*/ 0 h 393"/>
                  <a:gd name="T4" fmla="*/ 1 w 892"/>
                  <a:gd name="T5" fmla="*/ 0 h 393"/>
                  <a:gd name="T6" fmla="*/ 1 w 892"/>
                  <a:gd name="T7" fmla="*/ 0 h 393"/>
                  <a:gd name="T8" fmla="*/ 1 w 892"/>
                  <a:gd name="T9" fmla="*/ 0 h 3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2" h="393">
                    <a:moveTo>
                      <a:pt x="448" y="393"/>
                    </a:moveTo>
                    <a:lnTo>
                      <a:pt x="0" y="165"/>
                    </a:lnTo>
                    <a:lnTo>
                      <a:pt x="474" y="0"/>
                    </a:lnTo>
                    <a:lnTo>
                      <a:pt x="892" y="228"/>
                    </a:lnTo>
                    <a:lnTo>
                      <a:pt x="448" y="393"/>
                    </a:lnTo>
                    <a:close/>
                  </a:path>
                </a:pathLst>
              </a:custGeom>
              <a:solidFill>
                <a:srgbClr val="0000FF"/>
              </a:solidFill>
              <a:ln w="20638">
                <a:solidFill>
                  <a:srgbClr val="000000"/>
                </a:solidFill>
                <a:prstDash val="solid"/>
                <a:round/>
                <a:headEnd/>
                <a:tailEnd/>
              </a:ln>
            </p:spPr>
            <p:txBody>
              <a:bodyPr/>
              <a:lstStyle/>
              <a:p>
                <a:endParaRPr lang="ja-JP" altLang="en-US"/>
              </a:p>
            </p:txBody>
          </p:sp>
          <p:sp>
            <p:nvSpPr>
              <p:cNvPr id="15526" name="Freeform 372"/>
              <p:cNvSpPr>
                <a:spLocks/>
              </p:cNvSpPr>
              <p:nvPr/>
            </p:nvSpPr>
            <p:spPr bwMode="auto">
              <a:xfrm>
                <a:off x="746" y="2034"/>
                <a:ext cx="215" cy="16"/>
              </a:xfrm>
              <a:custGeom>
                <a:avLst/>
                <a:gdLst>
                  <a:gd name="T0" fmla="*/ 0 w 432"/>
                  <a:gd name="T1" fmla="*/ 1 h 32"/>
                  <a:gd name="T2" fmla="*/ 0 w 432"/>
                  <a:gd name="T3" fmla="*/ 1 h 32"/>
                  <a:gd name="T4" fmla="*/ 0 w 432"/>
                  <a:gd name="T5" fmla="*/ 0 h 32"/>
                  <a:gd name="T6" fmla="*/ 0 w 432"/>
                  <a:gd name="T7" fmla="*/ 0 h 32"/>
                  <a:gd name="T8" fmla="*/ 0 w 432"/>
                  <a:gd name="T9" fmla="*/ 1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2" h="32">
                    <a:moveTo>
                      <a:pt x="432" y="32"/>
                    </a:moveTo>
                    <a:lnTo>
                      <a:pt x="0" y="32"/>
                    </a:lnTo>
                    <a:lnTo>
                      <a:pt x="0" y="0"/>
                    </a:lnTo>
                    <a:lnTo>
                      <a:pt x="388" y="0"/>
                    </a:lnTo>
                    <a:lnTo>
                      <a:pt x="432" y="32"/>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grpSp>
          <p:nvGrpSpPr>
            <p:cNvPr id="15443" name="Group 373"/>
            <p:cNvGrpSpPr>
              <a:grpSpLocks/>
            </p:cNvGrpSpPr>
            <p:nvPr/>
          </p:nvGrpSpPr>
          <p:grpSpPr bwMode="auto">
            <a:xfrm>
              <a:off x="856" y="2157"/>
              <a:ext cx="35" cy="71"/>
              <a:chOff x="856" y="2157"/>
              <a:chExt cx="35" cy="71"/>
            </a:xfrm>
          </p:grpSpPr>
          <p:sp>
            <p:nvSpPr>
              <p:cNvPr id="15500" name="Freeform 374"/>
              <p:cNvSpPr>
                <a:spLocks/>
              </p:cNvSpPr>
              <p:nvPr/>
            </p:nvSpPr>
            <p:spPr bwMode="auto">
              <a:xfrm>
                <a:off x="861" y="2157"/>
                <a:ext cx="30" cy="26"/>
              </a:xfrm>
              <a:custGeom>
                <a:avLst/>
                <a:gdLst>
                  <a:gd name="T0" fmla="*/ 0 w 59"/>
                  <a:gd name="T1" fmla="*/ 1 h 52"/>
                  <a:gd name="T2" fmla="*/ 1 w 59"/>
                  <a:gd name="T3" fmla="*/ 1 h 52"/>
                  <a:gd name="T4" fmla="*/ 1 w 59"/>
                  <a:gd name="T5" fmla="*/ 1 h 52"/>
                  <a:gd name="T6" fmla="*/ 1 w 59"/>
                  <a:gd name="T7" fmla="*/ 0 h 52"/>
                  <a:gd name="T8" fmla="*/ 0 w 59"/>
                  <a:gd name="T9" fmla="*/ 1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9" h="52">
                    <a:moveTo>
                      <a:pt x="0" y="30"/>
                    </a:moveTo>
                    <a:lnTo>
                      <a:pt x="15" y="52"/>
                    </a:lnTo>
                    <a:lnTo>
                      <a:pt x="59" y="21"/>
                    </a:lnTo>
                    <a:lnTo>
                      <a:pt x="44" y="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501" name="Freeform 375"/>
              <p:cNvSpPr>
                <a:spLocks/>
              </p:cNvSpPr>
              <p:nvPr/>
            </p:nvSpPr>
            <p:spPr bwMode="auto">
              <a:xfrm>
                <a:off x="856" y="2197"/>
                <a:ext cx="33" cy="31"/>
              </a:xfrm>
              <a:custGeom>
                <a:avLst/>
                <a:gdLst>
                  <a:gd name="T0" fmla="*/ 0 w 66"/>
                  <a:gd name="T1" fmla="*/ 1 h 61"/>
                  <a:gd name="T2" fmla="*/ 1 w 66"/>
                  <a:gd name="T3" fmla="*/ 1 h 61"/>
                  <a:gd name="T4" fmla="*/ 1 w 66"/>
                  <a:gd name="T5" fmla="*/ 1 h 61"/>
                  <a:gd name="T6" fmla="*/ 1 w 66"/>
                  <a:gd name="T7" fmla="*/ 0 h 61"/>
                  <a:gd name="T8" fmla="*/ 0 w 66"/>
                  <a:gd name="T9" fmla="*/ 1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6" h="61">
                    <a:moveTo>
                      <a:pt x="0" y="41"/>
                    </a:moveTo>
                    <a:lnTo>
                      <a:pt x="18" y="61"/>
                    </a:lnTo>
                    <a:lnTo>
                      <a:pt x="66" y="20"/>
                    </a:lnTo>
                    <a:lnTo>
                      <a:pt x="48" y="0"/>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sp>
          <p:nvSpPr>
            <p:cNvPr id="15444" name="Freeform 376"/>
            <p:cNvSpPr>
              <a:spLocks/>
            </p:cNvSpPr>
            <p:nvPr/>
          </p:nvSpPr>
          <p:spPr bwMode="auto">
            <a:xfrm>
              <a:off x="708" y="2623"/>
              <a:ext cx="47" cy="221"/>
            </a:xfrm>
            <a:custGeom>
              <a:avLst/>
              <a:gdLst>
                <a:gd name="T0" fmla="*/ 1 w 93"/>
                <a:gd name="T1" fmla="*/ 1 h 440"/>
                <a:gd name="T2" fmla="*/ 1 w 93"/>
                <a:gd name="T3" fmla="*/ 1 h 440"/>
                <a:gd name="T4" fmla="*/ 0 w 93"/>
                <a:gd name="T5" fmla="*/ 1 h 440"/>
                <a:gd name="T6" fmla="*/ 1 w 93"/>
                <a:gd name="T7" fmla="*/ 1 h 440"/>
                <a:gd name="T8" fmla="*/ 1 w 93"/>
                <a:gd name="T9" fmla="*/ 1 h 440"/>
                <a:gd name="T10" fmla="*/ 1 w 93"/>
                <a:gd name="T11" fmla="*/ 1 h 440"/>
                <a:gd name="T12" fmla="*/ 1 w 93"/>
                <a:gd name="T13" fmla="*/ 0 h 440"/>
                <a:gd name="T14" fmla="*/ 1 w 93"/>
                <a:gd name="T15" fmla="*/ 1 h 4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3" h="440">
                  <a:moveTo>
                    <a:pt x="7" y="8"/>
                  </a:moveTo>
                  <a:lnTo>
                    <a:pt x="25" y="102"/>
                  </a:lnTo>
                  <a:lnTo>
                    <a:pt x="0" y="322"/>
                  </a:lnTo>
                  <a:lnTo>
                    <a:pt x="56" y="440"/>
                  </a:lnTo>
                  <a:lnTo>
                    <a:pt x="93" y="330"/>
                  </a:lnTo>
                  <a:lnTo>
                    <a:pt x="44" y="102"/>
                  </a:lnTo>
                  <a:lnTo>
                    <a:pt x="49" y="0"/>
                  </a:lnTo>
                  <a:lnTo>
                    <a:pt x="7" y="8"/>
                  </a:lnTo>
                  <a:close/>
                </a:path>
              </a:pathLst>
            </a:custGeom>
            <a:solidFill>
              <a:srgbClr val="000033"/>
            </a:solidFill>
            <a:ln w="20638">
              <a:solidFill>
                <a:srgbClr val="000000"/>
              </a:solidFill>
              <a:prstDash val="solid"/>
              <a:round/>
              <a:headEnd/>
              <a:tailEnd/>
            </a:ln>
          </p:spPr>
          <p:txBody>
            <a:bodyPr/>
            <a:lstStyle/>
            <a:p>
              <a:endParaRPr lang="ja-JP" altLang="en-US"/>
            </a:p>
          </p:txBody>
        </p:sp>
        <p:sp>
          <p:nvSpPr>
            <p:cNvPr id="15445" name="Freeform 377"/>
            <p:cNvSpPr>
              <a:spLocks/>
            </p:cNvSpPr>
            <p:nvPr/>
          </p:nvSpPr>
          <p:spPr bwMode="auto">
            <a:xfrm>
              <a:off x="633" y="2557"/>
              <a:ext cx="172" cy="134"/>
            </a:xfrm>
            <a:custGeom>
              <a:avLst/>
              <a:gdLst>
                <a:gd name="T0" fmla="*/ 0 w 343"/>
                <a:gd name="T1" fmla="*/ 1 h 267"/>
                <a:gd name="T2" fmla="*/ 1 w 343"/>
                <a:gd name="T3" fmla="*/ 1 h 267"/>
                <a:gd name="T4" fmla="*/ 1 w 343"/>
                <a:gd name="T5" fmla="*/ 1 h 267"/>
                <a:gd name="T6" fmla="*/ 1 w 343"/>
                <a:gd name="T7" fmla="*/ 1 h 267"/>
                <a:gd name="T8" fmla="*/ 1 w 343"/>
                <a:gd name="T9" fmla="*/ 0 h 267"/>
                <a:gd name="T10" fmla="*/ 0 w 343"/>
                <a:gd name="T11" fmla="*/ 1 h 2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3" h="267">
                  <a:moveTo>
                    <a:pt x="0" y="70"/>
                  </a:moveTo>
                  <a:lnTo>
                    <a:pt x="69" y="267"/>
                  </a:lnTo>
                  <a:lnTo>
                    <a:pt x="181" y="149"/>
                  </a:lnTo>
                  <a:lnTo>
                    <a:pt x="287" y="235"/>
                  </a:lnTo>
                  <a:lnTo>
                    <a:pt x="343" y="0"/>
                  </a:lnTo>
                  <a:lnTo>
                    <a:pt x="0" y="70"/>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446" name="Freeform 378"/>
            <p:cNvSpPr>
              <a:spLocks/>
            </p:cNvSpPr>
            <p:nvPr/>
          </p:nvSpPr>
          <p:spPr bwMode="auto">
            <a:xfrm>
              <a:off x="961" y="2050"/>
              <a:ext cx="16" cy="185"/>
            </a:xfrm>
            <a:custGeom>
              <a:avLst/>
              <a:gdLst>
                <a:gd name="T0" fmla="*/ 1 w 30"/>
                <a:gd name="T1" fmla="*/ 1 h 369"/>
                <a:gd name="T2" fmla="*/ 1 w 30"/>
                <a:gd name="T3" fmla="*/ 1 h 369"/>
                <a:gd name="T4" fmla="*/ 0 w 30"/>
                <a:gd name="T5" fmla="*/ 0 h 369"/>
                <a:gd name="T6" fmla="*/ 1 w 30"/>
                <a:gd name="T7" fmla="*/ 0 h 369"/>
                <a:gd name="T8" fmla="*/ 1 w 30"/>
                <a:gd name="T9" fmla="*/ 1 h 3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369">
                  <a:moveTo>
                    <a:pt x="30" y="369"/>
                  </a:moveTo>
                  <a:lnTo>
                    <a:pt x="12" y="369"/>
                  </a:lnTo>
                  <a:lnTo>
                    <a:pt x="0" y="0"/>
                  </a:lnTo>
                  <a:lnTo>
                    <a:pt x="12" y="0"/>
                  </a:lnTo>
                  <a:lnTo>
                    <a:pt x="30" y="369"/>
                  </a:lnTo>
                  <a:close/>
                </a:path>
              </a:pathLst>
            </a:custGeom>
            <a:solidFill>
              <a:srgbClr val="0000FF"/>
            </a:solidFill>
            <a:ln w="20638">
              <a:solidFill>
                <a:srgbClr val="000000"/>
              </a:solidFill>
              <a:prstDash val="solid"/>
              <a:round/>
              <a:headEnd/>
              <a:tailEnd/>
            </a:ln>
          </p:spPr>
          <p:txBody>
            <a:bodyPr/>
            <a:lstStyle/>
            <a:p>
              <a:endParaRPr lang="ja-JP" altLang="en-US"/>
            </a:p>
          </p:txBody>
        </p:sp>
        <p:sp>
          <p:nvSpPr>
            <p:cNvPr id="15447" name="Freeform 379"/>
            <p:cNvSpPr>
              <a:spLocks/>
            </p:cNvSpPr>
            <p:nvPr/>
          </p:nvSpPr>
          <p:spPr bwMode="auto">
            <a:xfrm>
              <a:off x="952" y="2215"/>
              <a:ext cx="37" cy="27"/>
            </a:xfrm>
            <a:custGeom>
              <a:avLst/>
              <a:gdLst>
                <a:gd name="T0" fmla="*/ 0 w 75"/>
                <a:gd name="T1" fmla="*/ 1 h 54"/>
                <a:gd name="T2" fmla="*/ 0 w 75"/>
                <a:gd name="T3" fmla="*/ 1 h 54"/>
                <a:gd name="T4" fmla="*/ 0 w 75"/>
                <a:gd name="T5" fmla="*/ 1 h 54"/>
                <a:gd name="T6" fmla="*/ 0 w 75"/>
                <a:gd name="T7" fmla="*/ 1 h 54"/>
                <a:gd name="T8" fmla="*/ 0 w 75"/>
                <a:gd name="T9" fmla="*/ 1 h 54"/>
                <a:gd name="T10" fmla="*/ 0 w 75"/>
                <a:gd name="T11" fmla="*/ 1 h 54"/>
                <a:gd name="T12" fmla="*/ 0 w 75"/>
                <a:gd name="T13" fmla="*/ 0 h 54"/>
                <a:gd name="T14" fmla="*/ 0 w 75"/>
                <a:gd name="T15" fmla="*/ 1 h 54"/>
                <a:gd name="T16" fmla="*/ 0 w 75"/>
                <a:gd name="T17" fmla="*/ 1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 h="54">
                  <a:moveTo>
                    <a:pt x="75" y="30"/>
                  </a:moveTo>
                  <a:lnTo>
                    <a:pt x="63" y="46"/>
                  </a:lnTo>
                  <a:lnTo>
                    <a:pt x="37" y="54"/>
                  </a:lnTo>
                  <a:lnTo>
                    <a:pt x="12" y="46"/>
                  </a:lnTo>
                  <a:lnTo>
                    <a:pt x="0" y="30"/>
                  </a:lnTo>
                  <a:lnTo>
                    <a:pt x="12" y="8"/>
                  </a:lnTo>
                  <a:lnTo>
                    <a:pt x="37" y="0"/>
                  </a:lnTo>
                  <a:lnTo>
                    <a:pt x="63" y="8"/>
                  </a:lnTo>
                  <a:lnTo>
                    <a:pt x="75" y="30"/>
                  </a:lnTo>
                  <a:close/>
                </a:path>
              </a:pathLst>
            </a:custGeom>
            <a:solidFill>
              <a:srgbClr val="0000FF"/>
            </a:solidFill>
            <a:ln w="20638">
              <a:solidFill>
                <a:srgbClr val="000000"/>
              </a:solidFill>
              <a:prstDash val="solid"/>
              <a:round/>
              <a:headEnd/>
              <a:tailEnd/>
            </a:ln>
          </p:spPr>
          <p:txBody>
            <a:bodyPr/>
            <a:lstStyle/>
            <a:p>
              <a:endParaRPr lang="ja-JP" altLang="en-US"/>
            </a:p>
          </p:txBody>
        </p:sp>
        <p:sp>
          <p:nvSpPr>
            <p:cNvPr id="15448" name="Freeform 380"/>
            <p:cNvSpPr>
              <a:spLocks/>
            </p:cNvSpPr>
            <p:nvPr/>
          </p:nvSpPr>
          <p:spPr bwMode="auto">
            <a:xfrm>
              <a:off x="958" y="2239"/>
              <a:ext cx="35" cy="66"/>
            </a:xfrm>
            <a:custGeom>
              <a:avLst/>
              <a:gdLst>
                <a:gd name="T0" fmla="*/ 1 w 69"/>
                <a:gd name="T1" fmla="*/ 0 h 134"/>
                <a:gd name="T2" fmla="*/ 0 w 69"/>
                <a:gd name="T3" fmla="*/ 0 h 134"/>
                <a:gd name="T4" fmla="*/ 1 w 69"/>
                <a:gd name="T5" fmla="*/ 0 h 134"/>
                <a:gd name="T6" fmla="*/ 1 w 69"/>
                <a:gd name="T7" fmla="*/ 0 h 134"/>
                <a:gd name="T8" fmla="*/ 1 w 69"/>
                <a:gd name="T9" fmla="*/ 0 h 134"/>
                <a:gd name="T10" fmla="*/ 1 w 69"/>
                <a:gd name="T11" fmla="*/ 0 h 134"/>
                <a:gd name="T12" fmla="*/ 1 w 69"/>
                <a:gd name="T13" fmla="*/ 0 h 134"/>
                <a:gd name="T14" fmla="*/ 1 w 69"/>
                <a:gd name="T15" fmla="*/ 0 h 134"/>
                <a:gd name="T16" fmla="*/ 1 w 69"/>
                <a:gd name="T17" fmla="*/ 0 h 134"/>
                <a:gd name="T18" fmla="*/ 1 w 69"/>
                <a:gd name="T19" fmla="*/ 0 h 134"/>
                <a:gd name="T20" fmla="*/ 1 w 69"/>
                <a:gd name="T21" fmla="*/ 0 h 1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134">
                  <a:moveTo>
                    <a:pt x="7" y="8"/>
                  </a:moveTo>
                  <a:lnTo>
                    <a:pt x="0" y="134"/>
                  </a:lnTo>
                  <a:lnTo>
                    <a:pt x="19" y="134"/>
                  </a:lnTo>
                  <a:lnTo>
                    <a:pt x="19" y="63"/>
                  </a:lnTo>
                  <a:lnTo>
                    <a:pt x="25" y="126"/>
                  </a:lnTo>
                  <a:lnTo>
                    <a:pt x="37" y="126"/>
                  </a:lnTo>
                  <a:lnTo>
                    <a:pt x="31" y="63"/>
                  </a:lnTo>
                  <a:lnTo>
                    <a:pt x="51" y="126"/>
                  </a:lnTo>
                  <a:lnTo>
                    <a:pt x="69" y="126"/>
                  </a:lnTo>
                  <a:lnTo>
                    <a:pt x="56" y="0"/>
                  </a:lnTo>
                  <a:lnTo>
                    <a:pt x="7" y="8"/>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449" name="Freeform 381"/>
            <p:cNvSpPr>
              <a:spLocks/>
            </p:cNvSpPr>
            <p:nvPr/>
          </p:nvSpPr>
          <p:spPr bwMode="auto">
            <a:xfrm>
              <a:off x="849" y="2121"/>
              <a:ext cx="46" cy="125"/>
            </a:xfrm>
            <a:custGeom>
              <a:avLst/>
              <a:gdLst>
                <a:gd name="T0" fmla="*/ 0 w 93"/>
                <a:gd name="T1" fmla="*/ 0 h 250"/>
                <a:gd name="T2" fmla="*/ 0 w 93"/>
                <a:gd name="T3" fmla="*/ 0 h 250"/>
                <a:gd name="T4" fmla="*/ 0 w 93"/>
                <a:gd name="T5" fmla="*/ 1 h 250"/>
                <a:gd name="T6" fmla="*/ 0 w 93"/>
                <a:gd name="T7" fmla="*/ 1 h 250"/>
                <a:gd name="T8" fmla="*/ 0 w 93"/>
                <a:gd name="T9" fmla="*/ 1 h 250"/>
                <a:gd name="T10" fmla="*/ 0 w 93"/>
                <a:gd name="T11" fmla="*/ 1 h 250"/>
                <a:gd name="T12" fmla="*/ 0 w 93"/>
                <a:gd name="T13" fmla="*/ 1 h 250"/>
                <a:gd name="T14" fmla="*/ 0 w 93"/>
                <a:gd name="T15" fmla="*/ 1 h 250"/>
                <a:gd name="T16" fmla="*/ 0 w 93"/>
                <a:gd name="T17" fmla="*/ 1 h 250"/>
                <a:gd name="T18" fmla="*/ 0 w 93"/>
                <a:gd name="T19" fmla="*/ 1 h 250"/>
                <a:gd name="T20" fmla="*/ 0 w 93"/>
                <a:gd name="T21" fmla="*/ 1 h 250"/>
                <a:gd name="T22" fmla="*/ 0 w 93"/>
                <a:gd name="T23" fmla="*/ 1 h 250"/>
                <a:gd name="T24" fmla="*/ 0 w 93"/>
                <a:gd name="T25" fmla="*/ 1 h 250"/>
                <a:gd name="T26" fmla="*/ 0 w 93"/>
                <a:gd name="T27" fmla="*/ 0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3" h="250">
                  <a:moveTo>
                    <a:pt x="18" y="0"/>
                  </a:moveTo>
                  <a:lnTo>
                    <a:pt x="30" y="0"/>
                  </a:lnTo>
                  <a:lnTo>
                    <a:pt x="56" y="24"/>
                  </a:lnTo>
                  <a:lnTo>
                    <a:pt x="81" y="48"/>
                  </a:lnTo>
                  <a:lnTo>
                    <a:pt x="93" y="86"/>
                  </a:lnTo>
                  <a:lnTo>
                    <a:pt x="93" y="125"/>
                  </a:lnTo>
                  <a:lnTo>
                    <a:pt x="86" y="180"/>
                  </a:lnTo>
                  <a:lnTo>
                    <a:pt x="68" y="218"/>
                  </a:lnTo>
                  <a:lnTo>
                    <a:pt x="56" y="242"/>
                  </a:lnTo>
                  <a:lnTo>
                    <a:pt x="37" y="250"/>
                  </a:lnTo>
                  <a:lnTo>
                    <a:pt x="18" y="234"/>
                  </a:lnTo>
                  <a:lnTo>
                    <a:pt x="5" y="218"/>
                  </a:lnTo>
                  <a:lnTo>
                    <a:pt x="0" y="212"/>
                  </a:lnTo>
                  <a:lnTo>
                    <a:pt x="18" y="0"/>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450" name="Freeform 382"/>
            <p:cNvSpPr>
              <a:spLocks/>
            </p:cNvSpPr>
            <p:nvPr/>
          </p:nvSpPr>
          <p:spPr bwMode="auto">
            <a:xfrm>
              <a:off x="861" y="2178"/>
              <a:ext cx="35" cy="27"/>
            </a:xfrm>
            <a:custGeom>
              <a:avLst/>
              <a:gdLst>
                <a:gd name="T0" fmla="*/ 0 w 70"/>
                <a:gd name="T1" fmla="*/ 0 h 55"/>
                <a:gd name="T2" fmla="*/ 1 w 70"/>
                <a:gd name="T3" fmla="*/ 0 h 55"/>
                <a:gd name="T4" fmla="*/ 1 w 70"/>
                <a:gd name="T5" fmla="*/ 0 h 55"/>
                <a:gd name="T6" fmla="*/ 1 w 70"/>
                <a:gd name="T7" fmla="*/ 0 h 55"/>
                <a:gd name="T8" fmla="*/ 0 w 70"/>
                <a:gd name="T9" fmla="*/ 0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55">
                  <a:moveTo>
                    <a:pt x="0" y="32"/>
                  </a:moveTo>
                  <a:lnTo>
                    <a:pt x="13" y="55"/>
                  </a:lnTo>
                  <a:lnTo>
                    <a:pt x="70" y="23"/>
                  </a:lnTo>
                  <a:lnTo>
                    <a:pt x="57" y="0"/>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451" name="Freeform 383"/>
            <p:cNvSpPr>
              <a:spLocks/>
            </p:cNvSpPr>
            <p:nvPr/>
          </p:nvSpPr>
          <p:spPr bwMode="auto">
            <a:xfrm>
              <a:off x="293" y="2518"/>
              <a:ext cx="837" cy="632"/>
            </a:xfrm>
            <a:custGeom>
              <a:avLst/>
              <a:gdLst>
                <a:gd name="T0" fmla="*/ 1 w 1673"/>
                <a:gd name="T1" fmla="*/ 1 h 1264"/>
                <a:gd name="T2" fmla="*/ 1 w 1673"/>
                <a:gd name="T3" fmla="*/ 1 h 1264"/>
                <a:gd name="T4" fmla="*/ 1 w 1673"/>
                <a:gd name="T5" fmla="*/ 1 h 1264"/>
                <a:gd name="T6" fmla="*/ 1 w 1673"/>
                <a:gd name="T7" fmla="*/ 1 h 1264"/>
                <a:gd name="T8" fmla="*/ 1 w 1673"/>
                <a:gd name="T9" fmla="*/ 1 h 1264"/>
                <a:gd name="T10" fmla="*/ 1 w 1673"/>
                <a:gd name="T11" fmla="*/ 1 h 1264"/>
                <a:gd name="T12" fmla="*/ 1 w 1673"/>
                <a:gd name="T13" fmla="*/ 1 h 1264"/>
                <a:gd name="T14" fmla="*/ 1 w 1673"/>
                <a:gd name="T15" fmla="*/ 1 h 1264"/>
                <a:gd name="T16" fmla="*/ 1 w 1673"/>
                <a:gd name="T17" fmla="*/ 1 h 1264"/>
                <a:gd name="T18" fmla="*/ 1 w 1673"/>
                <a:gd name="T19" fmla="*/ 1 h 1264"/>
                <a:gd name="T20" fmla="*/ 1 w 1673"/>
                <a:gd name="T21" fmla="*/ 1 h 1264"/>
                <a:gd name="T22" fmla="*/ 1 w 1673"/>
                <a:gd name="T23" fmla="*/ 1 h 1264"/>
                <a:gd name="T24" fmla="*/ 1 w 1673"/>
                <a:gd name="T25" fmla="*/ 1 h 1264"/>
                <a:gd name="T26" fmla="*/ 1 w 1673"/>
                <a:gd name="T27" fmla="*/ 1 h 1264"/>
                <a:gd name="T28" fmla="*/ 0 w 1673"/>
                <a:gd name="T29" fmla="*/ 1 h 1264"/>
                <a:gd name="T30" fmla="*/ 1 w 1673"/>
                <a:gd name="T31" fmla="*/ 1 h 1264"/>
                <a:gd name="T32" fmla="*/ 1 w 1673"/>
                <a:gd name="T33" fmla="*/ 1 h 1264"/>
                <a:gd name="T34" fmla="*/ 1 w 1673"/>
                <a:gd name="T35" fmla="*/ 1 h 1264"/>
                <a:gd name="T36" fmla="*/ 1 w 1673"/>
                <a:gd name="T37" fmla="*/ 1 h 1264"/>
                <a:gd name="T38" fmla="*/ 1 w 1673"/>
                <a:gd name="T39" fmla="*/ 1 h 1264"/>
                <a:gd name="T40" fmla="*/ 1 w 1673"/>
                <a:gd name="T41" fmla="*/ 1 h 1264"/>
                <a:gd name="T42" fmla="*/ 1 w 1673"/>
                <a:gd name="T43" fmla="*/ 1 h 1264"/>
                <a:gd name="T44" fmla="*/ 1 w 1673"/>
                <a:gd name="T45" fmla="*/ 1 h 1264"/>
                <a:gd name="T46" fmla="*/ 1 w 1673"/>
                <a:gd name="T47" fmla="*/ 1 h 1264"/>
                <a:gd name="T48" fmla="*/ 1 w 1673"/>
                <a:gd name="T49" fmla="*/ 1 h 1264"/>
                <a:gd name="T50" fmla="*/ 1 w 1673"/>
                <a:gd name="T51" fmla="*/ 1 h 1264"/>
                <a:gd name="T52" fmla="*/ 1 w 1673"/>
                <a:gd name="T53" fmla="*/ 1 h 1264"/>
                <a:gd name="T54" fmla="*/ 1 w 1673"/>
                <a:gd name="T55" fmla="*/ 1 h 1264"/>
                <a:gd name="T56" fmla="*/ 1 w 1673"/>
                <a:gd name="T57" fmla="*/ 1 h 1264"/>
                <a:gd name="T58" fmla="*/ 1 w 1673"/>
                <a:gd name="T59" fmla="*/ 1 h 1264"/>
                <a:gd name="T60" fmla="*/ 1 w 1673"/>
                <a:gd name="T61" fmla="*/ 1 h 1264"/>
                <a:gd name="T62" fmla="*/ 1 w 1673"/>
                <a:gd name="T63" fmla="*/ 1 h 1264"/>
                <a:gd name="T64" fmla="*/ 1 w 1673"/>
                <a:gd name="T65" fmla="*/ 1 h 1264"/>
                <a:gd name="T66" fmla="*/ 1 w 1673"/>
                <a:gd name="T67" fmla="*/ 1 h 1264"/>
                <a:gd name="T68" fmla="*/ 1 w 1673"/>
                <a:gd name="T69" fmla="*/ 1 h 1264"/>
                <a:gd name="T70" fmla="*/ 1 w 1673"/>
                <a:gd name="T71" fmla="*/ 1 h 1264"/>
                <a:gd name="T72" fmla="*/ 1 w 1673"/>
                <a:gd name="T73" fmla="*/ 1 h 1264"/>
                <a:gd name="T74" fmla="*/ 1 w 1673"/>
                <a:gd name="T75" fmla="*/ 1 h 1264"/>
                <a:gd name="T76" fmla="*/ 1 w 1673"/>
                <a:gd name="T77" fmla="*/ 1 h 1264"/>
                <a:gd name="T78" fmla="*/ 1 w 1673"/>
                <a:gd name="T79" fmla="*/ 1 h 1264"/>
                <a:gd name="T80" fmla="*/ 1 w 1673"/>
                <a:gd name="T81" fmla="*/ 1 h 1264"/>
                <a:gd name="T82" fmla="*/ 1 w 1673"/>
                <a:gd name="T83" fmla="*/ 1 h 1264"/>
                <a:gd name="T84" fmla="*/ 1 w 1673"/>
                <a:gd name="T85" fmla="*/ 1 h 1264"/>
                <a:gd name="T86" fmla="*/ 1 w 1673"/>
                <a:gd name="T87" fmla="*/ 1 h 1264"/>
                <a:gd name="T88" fmla="*/ 1 w 1673"/>
                <a:gd name="T89" fmla="*/ 1 h 1264"/>
                <a:gd name="T90" fmla="*/ 1 w 1673"/>
                <a:gd name="T91" fmla="*/ 1 h 1264"/>
                <a:gd name="T92" fmla="*/ 1 w 1673"/>
                <a:gd name="T93" fmla="*/ 1 h 1264"/>
                <a:gd name="T94" fmla="*/ 1 w 1673"/>
                <a:gd name="T95" fmla="*/ 1 h 1264"/>
                <a:gd name="T96" fmla="*/ 1 w 1673"/>
                <a:gd name="T97" fmla="*/ 1 h 1264"/>
                <a:gd name="T98" fmla="*/ 1 w 1673"/>
                <a:gd name="T99" fmla="*/ 1 h 1264"/>
                <a:gd name="T100" fmla="*/ 1 w 1673"/>
                <a:gd name="T101" fmla="*/ 1 h 1264"/>
                <a:gd name="T102" fmla="*/ 1 w 1673"/>
                <a:gd name="T103" fmla="*/ 1 h 1264"/>
                <a:gd name="T104" fmla="*/ 1 w 1673"/>
                <a:gd name="T105" fmla="*/ 1 h 1264"/>
                <a:gd name="T106" fmla="*/ 1 w 1673"/>
                <a:gd name="T107" fmla="*/ 1 h 1264"/>
                <a:gd name="T108" fmla="*/ 1 w 1673"/>
                <a:gd name="T109" fmla="*/ 1 h 1264"/>
                <a:gd name="T110" fmla="*/ 1 w 1673"/>
                <a:gd name="T111" fmla="*/ 1 h 1264"/>
                <a:gd name="T112" fmla="*/ 1 w 1673"/>
                <a:gd name="T113" fmla="*/ 1 h 1264"/>
                <a:gd name="T114" fmla="*/ 1 w 1673"/>
                <a:gd name="T115" fmla="*/ 1 h 1264"/>
                <a:gd name="T116" fmla="*/ 1 w 1673"/>
                <a:gd name="T117" fmla="*/ 1 h 1264"/>
                <a:gd name="T118" fmla="*/ 1 w 1673"/>
                <a:gd name="T119" fmla="*/ 1 h 126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673" h="1264">
                  <a:moveTo>
                    <a:pt x="863" y="596"/>
                  </a:moveTo>
                  <a:lnTo>
                    <a:pt x="824" y="511"/>
                  </a:lnTo>
                  <a:lnTo>
                    <a:pt x="794" y="433"/>
                  </a:lnTo>
                  <a:lnTo>
                    <a:pt x="768" y="369"/>
                  </a:lnTo>
                  <a:lnTo>
                    <a:pt x="743" y="306"/>
                  </a:lnTo>
                  <a:lnTo>
                    <a:pt x="706" y="220"/>
                  </a:lnTo>
                  <a:lnTo>
                    <a:pt x="681" y="157"/>
                  </a:lnTo>
                  <a:lnTo>
                    <a:pt x="669" y="125"/>
                  </a:lnTo>
                  <a:lnTo>
                    <a:pt x="657" y="109"/>
                  </a:lnTo>
                  <a:lnTo>
                    <a:pt x="657" y="95"/>
                  </a:lnTo>
                  <a:lnTo>
                    <a:pt x="657" y="103"/>
                  </a:lnTo>
                  <a:lnTo>
                    <a:pt x="643" y="117"/>
                  </a:lnTo>
                  <a:lnTo>
                    <a:pt x="613" y="181"/>
                  </a:lnTo>
                  <a:lnTo>
                    <a:pt x="569" y="260"/>
                  </a:lnTo>
                  <a:lnTo>
                    <a:pt x="513" y="354"/>
                  </a:lnTo>
                  <a:lnTo>
                    <a:pt x="450" y="447"/>
                  </a:lnTo>
                  <a:lnTo>
                    <a:pt x="393" y="534"/>
                  </a:lnTo>
                  <a:lnTo>
                    <a:pt x="344" y="596"/>
                  </a:lnTo>
                  <a:lnTo>
                    <a:pt x="325" y="620"/>
                  </a:lnTo>
                  <a:lnTo>
                    <a:pt x="307" y="628"/>
                  </a:lnTo>
                  <a:lnTo>
                    <a:pt x="281" y="636"/>
                  </a:lnTo>
                  <a:lnTo>
                    <a:pt x="251" y="620"/>
                  </a:lnTo>
                  <a:lnTo>
                    <a:pt x="193" y="582"/>
                  </a:lnTo>
                  <a:lnTo>
                    <a:pt x="144" y="534"/>
                  </a:lnTo>
                  <a:lnTo>
                    <a:pt x="131" y="519"/>
                  </a:lnTo>
                  <a:lnTo>
                    <a:pt x="88" y="558"/>
                  </a:lnTo>
                  <a:lnTo>
                    <a:pt x="51" y="590"/>
                  </a:lnTo>
                  <a:lnTo>
                    <a:pt x="31" y="604"/>
                  </a:lnTo>
                  <a:lnTo>
                    <a:pt x="14" y="620"/>
                  </a:lnTo>
                  <a:lnTo>
                    <a:pt x="0" y="636"/>
                  </a:lnTo>
                  <a:lnTo>
                    <a:pt x="7" y="644"/>
                  </a:lnTo>
                  <a:lnTo>
                    <a:pt x="31" y="668"/>
                  </a:lnTo>
                  <a:lnTo>
                    <a:pt x="70" y="707"/>
                  </a:lnTo>
                  <a:lnTo>
                    <a:pt x="107" y="745"/>
                  </a:lnTo>
                  <a:lnTo>
                    <a:pt x="151" y="785"/>
                  </a:lnTo>
                  <a:lnTo>
                    <a:pt x="188" y="824"/>
                  </a:lnTo>
                  <a:lnTo>
                    <a:pt x="225" y="848"/>
                  </a:lnTo>
                  <a:lnTo>
                    <a:pt x="244" y="856"/>
                  </a:lnTo>
                  <a:lnTo>
                    <a:pt x="288" y="832"/>
                  </a:lnTo>
                  <a:lnTo>
                    <a:pt x="337" y="785"/>
                  </a:lnTo>
                  <a:lnTo>
                    <a:pt x="388" y="731"/>
                  </a:lnTo>
                  <a:lnTo>
                    <a:pt x="437" y="668"/>
                  </a:lnTo>
                  <a:lnTo>
                    <a:pt x="481" y="604"/>
                  </a:lnTo>
                  <a:lnTo>
                    <a:pt x="519" y="558"/>
                  </a:lnTo>
                  <a:lnTo>
                    <a:pt x="543" y="519"/>
                  </a:lnTo>
                  <a:lnTo>
                    <a:pt x="550" y="503"/>
                  </a:lnTo>
                  <a:lnTo>
                    <a:pt x="550" y="534"/>
                  </a:lnTo>
                  <a:lnTo>
                    <a:pt x="550" y="582"/>
                  </a:lnTo>
                  <a:lnTo>
                    <a:pt x="543" y="691"/>
                  </a:lnTo>
                  <a:lnTo>
                    <a:pt x="537" y="809"/>
                  </a:lnTo>
                  <a:lnTo>
                    <a:pt x="531" y="942"/>
                  </a:lnTo>
                  <a:lnTo>
                    <a:pt x="531" y="1060"/>
                  </a:lnTo>
                  <a:lnTo>
                    <a:pt x="525" y="1162"/>
                  </a:lnTo>
                  <a:lnTo>
                    <a:pt x="525" y="1202"/>
                  </a:lnTo>
                  <a:lnTo>
                    <a:pt x="525" y="1233"/>
                  </a:lnTo>
                  <a:lnTo>
                    <a:pt x="525" y="1256"/>
                  </a:lnTo>
                  <a:lnTo>
                    <a:pt x="525" y="1264"/>
                  </a:lnTo>
                  <a:lnTo>
                    <a:pt x="637" y="1264"/>
                  </a:lnTo>
                  <a:lnTo>
                    <a:pt x="736" y="1264"/>
                  </a:lnTo>
                  <a:lnTo>
                    <a:pt x="824" y="1264"/>
                  </a:lnTo>
                  <a:lnTo>
                    <a:pt x="905" y="1264"/>
                  </a:lnTo>
                  <a:lnTo>
                    <a:pt x="968" y="1264"/>
                  </a:lnTo>
                  <a:lnTo>
                    <a:pt x="1017" y="1264"/>
                  </a:lnTo>
                  <a:lnTo>
                    <a:pt x="1062" y="1264"/>
                  </a:lnTo>
                  <a:lnTo>
                    <a:pt x="1100" y="1264"/>
                  </a:lnTo>
                  <a:lnTo>
                    <a:pt x="1124" y="1264"/>
                  </a:lnTo>
                  <a:lnTo>
                    <a:pt x="1142" y="1264"/>
                  </a:lnTo>
                  <a:lnTo>
                    <a:pt x="1168" y="1264"/>
                  </a:lnTo>
                  <a:lnTo>
                    <a:pt x="1174" y="1264"/>
                  </a:lnTo>
                  <a:lnTo>
                    <a:pt x="1180" y="1264"/>
                  </a:lnTo>
                  <a:lnTo>
                    <a:pt x="1174" y="1099"/>
                  </a:lnTo>
                  <a:lnTo>
                    <a:pt x="1168" y="957"/>
                  </a:lnTo>
                  <a:lnTo>
                    <a:pt x="1168" y="840"/>
                  </a:lnTo>
                  <a:lnTo>
                    <a:pt x="1162" y="731"/>
                  </a:lnTo>
                  <a:lnTo>
                    <a:pt x="1162" y="644"/>
                  </a:lnTo>
                  <a:lnTo>
                    <a:pt x="1162" y="566"/>
                  </a:lnTo>
                  <a:lnTo>
                    <a:pt x="1156" y="511"/>
                  </a:lnTo>
                  <a:lnTo>
                    <a:pt x="1156" y="463"/>
                  </a:lnTo>
                  <a:lnTo>
                    <a:pt x="1156" y="425"/>
                  </a:lnTo>
                  <a:lnTo>
                    <a:pt x="1156" y="393"/>
                  </a:lnTo>
                  <a:lnTo>
                    <a:pt x="1149" y="361"/>
                  </a:lnTo>
                  <a:lnTo>
                    <a:pt x="1149" y="346"/>
                  </a:lnTo>
                  <a:lnTo>
                    <a:pt x="1212" y="417"/>
                  </a:lnTo>
                  <a:lnTo>
                    <a:pt x="1274" y="487"/>
                  </a:lnTo>
                  <a:lnTo>
                    <a:pt x="1306" y="519"/>
                  </a:lnTo>
                  <a:lnTo>
                    <a:pt x="1337" y="550"/>
                  </a:lnTo>
                  <a:lnTo>
                    <a:pt x="1361" y="566"/>
                  </a:lnTo>
                  <a:lnTo>
                    <a:pt x="1386" y="574"/>
                  </a:lnTo>
                  <a:lnTo>
                    <a:pt x="1411" y="566"/>
                  </a:lnTo>
                  <a:lnTo>
                    <a:pt x="1443" y="550"/>
                  </a:lnTo>
                  <a:lnTo>
                    <a:pt x="1492" y="519"/>
                  </a:lnTo>
                  <a:lnTo>
                    <a:pt x="1543" y="487"/>
                  </a:lnTo>
                  <a:lnTo>
                    <a:pt x="1592" y="455"/>
                  </a:lnTo>
                  <a:lnTo>
                    <a:pt x="1629" y="433"/>
                  </a:lnTo>
                  <a:lnTo>
                    <a:pt x="1660" y="409"/>
                  </a:lnTo>
                  <a:lnTo>
                    <a:pt x="1673" y="401"/>
                  </a:lnTo>
                  <a:lnTo>
                    <a:pt x="1660" y="354"/>
                  </a:lnTo>
                  <a:lnTo>
                    <a:pt x="1648" y="314"/>
                  </a:lnTo>
                  <a:lnTo>
                    <a:pt x="1643" y="290"/>
                  </a:lnTo>
                  <a:lnTo>
                    <a:pt x="1636" y="268"/>
                  </a:lnTo>
                  <a:lnTo>
                    <a:pt x="1629" y="260"/>
                  </a:lnTo>
                  <a:lnTo>
                    <a:pt x="1629" y="252"/>
                  </a:lnTo>
                  <a:lnTo>
                    <a:pt x="1623" y="260"/>
                  </a:lnTo>
                  <a:lnTo>
                    <a:pt x="1599" y="274"/>
                  </a:lnTo>
                  <a:lnTo>
                    <a:pt x="1560" y="306"/>
                  </a:lnTo>
                  <a:lnTo>
                    <a:pt x="1518" y="330"/>
                  </a:lnTo>
                  <a:lnTo>
                    <a:pt x="1423" y="393"/>
                  </a:lnTo>
                  <a:lnTo>
                    <a:pt x="1386" y="409"/>
                  </a:lnTo>
                  <a:lnTo>
                    <a:pt x="1355" y="417"/>
                  </a:lnTo>
                  <a:lnTo>
                    <a:pt x="1349" y="417"/>
                  </a:lnTo>
                  <a:lnTo>
                    <a:pt x="1330" y="401"/>
                  </a:lnTo>
                  <a:lnTo>
                    <a:pt x="1293" y="354"/>
                  </a:lnTo>
                  <a:lnTo>
                    <a:pt x="1242" y="290"/>
                  </a:lnTo>
                  <a:lnTo>
                    <a:pt x="1193" y="212"/>
                  </a:lnTo>
                  <a:lnTo>
                    <a:pt x="1142" y="133"/>
                  </a:lnTo>
                  <a:lnTo>
                    <a:pt x="1105" y="63"/>
                  </a:lnTo>
                  <a:lnTo>
                    <a:pt x="1074" y="23"/>
                  </a:lnTo>
                  <a:lnTo>
                    <a:pt x="1068" y="8"/>
                  </a:lnTo>
                  <a:lnTo>
                    <a:pt x="1062" y="0"/>
                  </a:lnTo>
                  <a:lnTo>
                    <a:pt x="863" y="596"/>
                  </a:lnTo>
                  <a:close/>
                </a:path>
              </a:pathLst>
            </a:custGeom>
            <a:solidFill>
              <a:srgbClr val="0000FF"/>
            </a:solidFill>
            <a:ln w="20638">
              <a:solidFill>
                <a:srgbClr val="000000"/>
              </a:solidFill>
              <a:prstDash val="solid"/>
              <a:round/>
              <a:headEnd/>
              <a:tailEnd/>
            </a:ln>
          </p:spPr>
          <p:txBody>
            <a:bodyPr/>
            <a:lstStyle/>
            <a:p>
              <a:endParaRPr lang="ja-JP" altLang="en-US"/>
            </a:p>
          </p:txBody>
        </p:sp>
        <p:sp>
          <p:nvSpPr>
            <p:cNvPr id="15452" name="Freeform 384"/>
            <p:cNvSpPr>
              <a:spLocks/>
            </p:cNvSpPr>
            <p:nvPr/>
          </p:nvSpPr>
          <p:spPr bwMode="auto">
            <a:xfrm>
              <a:off x="574" y="2125"/>
              <a:ext cx="353" cy="498"/>
            </a:xfrm>
            <a:custGeom>
              <a:avLst/>
              <a:gdLst>
                <a:gd name="T0" fmla="*/ 1 w 705"/>
                <a:gd name="T1" fmla="*/ 0 h 997"/>
                <a:gd name="T2" fmla="*/ 1 w 705"/>
                <a:gd name="T3" fmla="*/ 0 h 997"/>
                <a:gd name="T4" fmla="*/ 1 w 705"/>
                <a:gd name="T5" fmla="*/ 0 h 997"/>
                <a:gd name="T6" fmla="*/ 1 w 705"/>
                <a:gd name="T7" fmla="*/ 0 h 997"/>
                <a:gd name="T8" fmla="*/ 1 w 705"/>
                <a:gd name="T9" fmla="*/ 0 h 997"/>
                <a:gd name="T10" fmla="*/ 1 w 705"/>
                <a:gd name="T11" fmla="*/ 0 h 997"/>
                <a:gd name="T12" fmla="*/ 1 w 705"/>
                <a:gd name="T13" fmla="*/ 0 h 997"/>
                <a:gd name="T14" fmla="*/ 1 w 705"/>
                <a:gd name="T15" fmla="*/ 0 h 997"/>
                <a:gd name="T16" fmla="*/ 1 w 705"/>
                <a:gd name="T17" fmla="*/ 0 h 997"/>
                <a:gd name="T18" fmla="*/ 1 w 705"/>
                <a:gd name="T19" fmla="*/ 0 h 997"/>
                <a:gd name="T20" fmla="*/ 1 w 705"/>
                <a:gd name="T21" fmla="*/ 0 h 997"/>
                <a:gd name="T22" fmla="*/ 1 w 705"/>
                <a:gd name="T23" fmla="*/ 0 h 997"/>
                <a:gd name="T24" fmla="*/ 1 w 705"/>
                <a:gd name="T25" fmla="*/ 0 h 997"/>
                <a:gd name="T26" fmla="*/ 1 w 705"/>
                <a:gd name="T27" fmla="*/ 0 h 997"/>
                <a:gd name="T28" fmla="*/ 1 w 705"/>
                <a:gd name="T29" fmla="*/ 0 h 997"/>
                <a:gd name="T30" fmla="*/ 1 w 705"/>
                <a:gd name="T31" fmla="*/ 0 h 997"/>
                <a:gd name="T32" fmla="*/ 1 w 705"/>
                <a:gd name="T33" fmla="*/ 0 h 997"/>
                <a:gd name="T34" fmla="*/ 1 w 705"/>
                <a:gd name="T35" fmla="*/ 0 h 997"/>
                <a:gd name="T36" fmla="*/ 1 w 705"/>
                <a:gd name="T37" fmla="*/ 0 h 997"/>
                <a:gd name="T38" fmla="*/ 1 w 705"/>
                <a:gd name="T39" fmla="*/ 0 h 997"/>
                <a:gd name="T40" fmla="*/ 1 w 705"/>
                <a:gd name="T41" fmla="*/ 0 h 997"/>
                <a:gd name="T42" fmla="*/ 1 w 705"/>
                <a:gd name="T43" fmla="*/ 0 h 997"/>
                <a:gd name="T44" fmla="*/ 1 w 705"/>
                <a:gd name="T45" fmla="*/ 0 h 997"/>
                <a:gd name="T46" fmla="*/ 1 w 705"/>
                <a:gd name="T47" fmla="*/ 0 h 997"/>
                <a:gd name="T48" fmla="*/ 1 w 705"/>
                <a:gd name="T49" fmla="*/ 0 h 997"/>
                <a:gd name="T50" fmla="*/ 1 w 705"/>
                <a:gd name="T51" fmla="*/ 0 h 997"/>
                <a:gd name="T52" fmla="*/ 1 w 705"/>
                <a:gd name="T53" fmla="*/ 0 h 997"/>
                <a:gd name="T54" fmla="*/ 1 w 705"/>
                <a:gd name="T55" fmla="*/ 0 h 997"/>
                <a:gd name="T56" fmla="*/ 1 w 705"/>
                <a:gd name="T57" fmla="*/ 0 h 997"/>
                <a:gd name="T58" fmla="*/ 1 w 705"/>
                <a:gd name="T59" fmla="*/ 0 h 997"/>
                <a:gd name="T60" fmla="*/ 1 w 705"/>
                <a:gd name="T61" fmla="*/ 0 h 997"/>
                <a:gd name="T62" fmla="*/ 1 w 705"/>
                <a:gd name="T63" fmla="*/ 0 h 997"/>
                <a:gd name="T64" fmla="*/ 1 w 705"/>
                <a:gd name="T65" fmla="*/ 0 h 997"/>
                <a:gd name="T66" fmla="*/ 1 w 705"/>
                <a:gd name="T67" fmla="*/ 0 h 997"/>
                <a:gd name="T68" fmla="*/ 1 w 705"/>
                <a:gd name="T69" fmla="*/ 0 h 9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05" h="997">
                  <a:moveTo>
                    <a:pt x="144" y="330"/>
                  </a:moveTo>
                  <a:lnTo>
                    <a:pt x="93" y="354"/>
                  </a:lnTo>
                  <a:lnTo>
                    <a:pt x="44" y="385"/>
                  </a:lnTo>
                  <a:lnTo>
                    <a:pt x="12" y="439"/>
                  </a:lnTo>
                  <a:lnTo>
                    <a:pt x="0" y="495"/>
                  </a:lnTo>
                  <a:lnTo>
                    <a:pt x="7" y="518"/>
                  </a:lnTo>
                  <a:lnTo>
                    <a:pt x="19" y="542"/>
                  </a:lnTo>
                  <a:lnTo>
                    <a:pt x="63" y="558"/>
                  </a:lnTo>
                  <a:lnTo>
                    <a:pt x="105" y="558"/>
                  </a:lnTo>
                  <a:lnTo>
                    <a:pt x="119" y="558"/>
                  </a:lnTo>
                  <a:lnTo>
                    <a:pt x="125" y="558"/>
                  </a:lnTo>
                  <a:lnTo>
                    <a:pt x="93" y="580"/>
                  </a:lnTo>
                  <a:lnTo>
                    <a:pt x="63" y="620"/>
                  </a:lnTo>
                  <a:lnTo>
                    <a:pt x="44" y="667"/>
                  </a:lnTo>
                  <a:lnTo>
                    <a:pt x="31" y="721"/>
                  </a:lnTo>
                  <a:lnTo>
                    <a:pt x="25" y="777"/>
                  </a:lnTo>
                  <a:lnTo>
                    <a:pt x="31" y="832"/>
                  </a:lnTo>
                  <a:lnTo>
                    <a:pt x="51" y="880"/>
                  </a:lnTo>
                  <a:lnTo>
                    <a:pt x="68" y="918"/>
                  </a:lnTo>
                  <a:lnTo>
                    <a:pt x="119" y="958"/>
                  </a:lnTo>
                  <a:lnTo>
                    <a:pt x="168" y="981"/>
                  </a:lnTo>
                  <a:lnTo>
                    <a:pt x="212" y="997"/>
                  </a:lnTo>
                  <a:lnTo>
                    <a:pt x="262" y="997"/>
                  </a:lnTo>
                  <a:lnTo>
                    <a:pt x="306" y="997"/>
                  </a:lnTo>
                  <a:lnTo>
                    <a:pt x="355" y="973"/>
                  </a:lnTo>
                  <a:lnTo>
                    <a:pt x="437" y="918"/>
                  </a:lnTo>
                  <a:lnTo>
                    <a:pt x="500" y="840"/>
                  </a:lnTo>
                  <a:lnTo>
                    <a:pt x="518" y="808"/>
                  </a:lnTo>
                  <a:lnTo>
                    <a:pt x="538" y="777"/>
                  </a:lnTo>
                  <a:lnTo>
                    <a:pt x="550" y="737"/>
                  </a:lnTo>
                  <a:lnTo>
                    <a:pt x="562" y="699"/>
                  </a:lnTo>
                  <a:lnTo>
                    <a:pt x="587" y="596"/>
                  </a:lnTo>
                  <a:lnTo>
                    <a:pt x="594" y="542"/>
                  </a:lnTo>
                  <a:lnTo>
                    <a:pt x="594" y="487"/>
                  </a:lnTo>
                  <a:lnTo>
                    <a:pt x="587" y="431"/>
                  </a:lnTo>
                  <a:lnTo>
                    <a:pt x="568" y="385"/>
                  </a:lnTo>
                  <a:lnTo>
                    <a:pt x="594" y="416"/>
                  </a:lnTo>
                  <a:lnTo>
                    <a:pt x="612" y="424"/>
                  </a:lnTo>
                  <a:lnTo>
                    <a:pt x="638" y="408"/>
                  </a:lnTo>
                  <a:lnTo>
                    <a:pt x="655" y="385"/>
                  </a:lnTo>
                  <a:lnTo>
                    <a:pt x="693" y="306"/>
                  </a:lnTo>
                  <a:lnTo>
                    <a:pt x="699" y="267"/>
                  </a:lnTo>
                  <a:lnTo>
                    <a:pt x="705" y="235"/>
                  </a:lnTo>
                  <a:lnTo>
                    <a:pt x="699" y="197"/>
                  </a:lnTo>
                  <a:lnTo>
                    <a:pt x="693" y="173"/>
                  </a:lnTo>
                  <a:lnTo>
                    <a:pt x="675" y="157"/>
                  </a:lnTo>
                  <a:lnTo>
                    <a:pt x="655" y="149"/>
                  </a:lnTo>
                  <a:lnTo>
                    <a:pt x="638" y="157"/>
                  </a:lnTo>
                  <a:lnTo>
                    <a:pt x="624" y="173"/>
                  </a:lnTo>
                  <a:lnTo>
                    <a:pt x="600" y="205"/>
                  </a:lnTo>
                  <a:lnTo>
                    <a:pt x="587" y="243"/>
                  </a:lnTo>
                  <a:lnTo>
                    <a:pt x="580" y="259"/>
                  </a:lnTo>
                  <a:lnTo>
                    <a:pt x="580" y="267"/>
                  </a:lnTo>
                  <a:lnTo>
                    <a:pt x="575" y="235"/>
                  </a:lnTo>
                  <a:lnTo>
                    <a:pt x="575" y="197"/>
                  </a:lnTo>
                  <a:lnTo>
                    <a:pt x="580" y="110"/>
                  </a:lnTo>
                  <a:lnTo>
                    <a:pt x="587" y="70"/>
                  </a:lnTo>
                  <a:lnTo>
                    <a:pt x="594" y="40"/>
                  </a:lnTo>
                  <a:lnTo>
                    <a:pt x="600" y="16"/>
                  </a:lnTo>
                  <a:lnTo>
                    <a:pt x="600" y="0"/>
                  </a:lnTo>
                  <a:lnTo>
                    <a:pt x="531" y="8"/>
                  </a:lnTo>
                  <a:lnTo>
                    <a:pt x="469" y="8"/>
                  </a:lnTo>
                  <a:lnTo>
                    <a:pt x="418" y="8"/>
                  </a:lnTo>
                  <a:lnTo>
                    <a:pt x="374" y="16"/>
                  </a:lnTo>
                  <a:lnTo>
                    <a:pt x="306" y="16"/>
                  </a:lnTo>
                  <a:lnTo>
                    <a:pt x="256" y="16"/>
                  </a:lnTo>
                  <a:lnTo>
                    <a:pt x="225" y="16"/>
                  </a:lnTo>
                  <a:lnTo>
                    <a:pt x="212" y="16"/>
                  </a:lnTo>
                  <a:lnTo>
                    <a:pt x="205" y="16"/>
                  </a:lnTo>
                  <a:lnTo>
                    <a:pt x="144" y="330"/>
                  </a:lnTo>
                  <a:close/>
                </a:path>
              </a:pathLst>
            </a:custGeom>
            <a:solidFill>
              <a:srgbClr val="FFDD9F"/>
            </a:solidFill>
            <a:ln w="20638">
              <a:solidFill>
                <a:srgbClr val="000000"/>
              </a:solidFill>
              <a:prstDash val="solid"/>
              <a:round/>
              <a:headEnd/>
              <a:tailEnd/>
            </a:ln>
          </p:spPr>
          <p:txBody>
            <a:bodyPr/>
            <a:lstStyle/>
            <a:p>
              <a:endParaRPr lang="ja-JP" altLang="en-US"/>
            </a:p>
          </p:txBody>
        </p:sp>
        <p:sp>
          <p:nvSpPr>
            <p:cNvPr id="15453" name="Freeform 385"/>
            <p:cNvSpPr>
              <a:spLocks/>
            </p:cNvSpPr>
            <p:nvPr/>
          </p:nvSpPr>
          <p:spPr bwMode="auto">
            <a:xfrm>
              <a:off x="870" y="2233"/>
              <a:ext cx="33" cy="63"/>
            </a:xfrm>
            <a:custGeom>
              <a:avLst/>
              <a:gdLst>
                <a:gd name="T0" fmla="*/ 1 w 65"/>
                <a:gd name="T1" fmla="*/ 0 h 125"/>
                <a:gd name="T2" fmla="*/ 1 w 65"/>
                <a:gd name="T3" fmla="*/ 1 h 125"/>
                <a:gd name="T4" fmla="*/ 1 w 65"/>
                <a:gd name="T5" fmla="*/ 1 h 125"/>
                <a:gd name="T6" fmla="*/ 1 w 65"/>
                <a:gd name="T7" fmla="*/ 1 h 125"/>
                <a:gd name="T8" fmla="*/ 1 w 65"/>
                <a:gd name="T9" fmla="*/ 1 h 125"/>
                <a:gd name="T10" fmla="*/ 1 w 65"/>
                <a:gd name="T11" fmla="*/ 1 h 125"/>
                <a:gd name="T12" fmla="*/ 0 w 65"/>
                <a:gd name="T13" fmla="*/ 1 h 125"/>
                <a:gd name="T14" fmla="*/ 0 w 65"/>
                <a:gd name="T15" fmla="*/ 1 h 125"/>
                <a:gd name="T16" fmla="*/ 1 w 65"/>
                <a:gd name="T17" fmla="*/ 1 h 125"/>
                <a:gd name="T18" fmla="*/ 1 w 65"/>
                <a:gd name="T19" fmla="*/ 1 h 125"/>
                <a:gd name="T20" fmla="*/ 1 w 65"/>
                <a:gd name="T21" fmla="*/ 1 h 125"/>
                <a:gd name="T22" fmla="*/ 1 w 65"/>
                <a:gd name="T23" fmla="*/ 1 h 125"/>
                <a:gd name="T24" fmla="*/ 1 w 65"/>
                <a:gd name="T25" fmla="*/ 1 h 125"/>
                <a:gd name="T26" fmla="*/ 1 w 65"/>
                <a:gd name="T27" fmla="*/ 1 h 125"/>
                <a:gd name="T28" fmla="*/ 1 w 65"/>
                <a:gd name="T29" fmla="*/ 1 h 125"/>
                <a:gd name="T30" fmla="*/ 1 w 65"/>
                <a:gd name="T31" fmla="*/ 1 h 125"/>
                <a:gd name="T32" fmla="*/ 1 w 65"/>
                <a:gd name="T33" fmla="*/ 1 h 125"/>
                <a:gd name="T34" fmla="*/ 1 w 65"/>
                <a:gd name="T35" fmla="*/ 1 h 125"/>
                <a:gd name="T36" fmla="*/ 1 w 65"/>
                <a:gd name="T37" fmla="*/ 1 h 125"/>
                <a:gd name="T38" fmla="*/ 1 w 65"/>
                <a:gd name="T39" fmla="*/ 1 h 125"/>
                <a:gd name="T40" fmla="*/ 1 w 65"/>
                <a:gd name="T41" fmla="*/ 1 h 125"/>
                <a:gd name="T42" fmla="*/ 1 w 65"/>
                <a:gd name="T43" fmla="*/ 1 h 125"/>
                <a:gd name="T44" fmla="*/ 1 w 65"/>
                <a:gd name="T45" fmla="*/ 1 h 125"/>
                <a:gd name="T46" fmla="*/ 1 w 65"/>
                <a:gd name="T47" fmla="*/ 1 h 125"/>
                <a:gd name="T48" fmla="*/ 1 w 65"/>
                <a:gd name="T49" fmla="*/ 1 h 125"/>
                <a:gd name="T50" fmla="*/ 1 w 65"/>
                <a:gd name="T51" fmla="*/ 1 h 125"/>
                <a:gd name="T52" fmla="*/ 1 w 65"/>
                <a:gd name="T53" fmla="*/ 1 h 125"/>
                <a:gd name="T54" fmla="*/ 1 w 65"/>
                <a:gd name="T55" fmla="*/ 1 h 125"/>
                <a:gd name="T56" fmla="*/ 1 w 65"/>
                <a:gd name="T57" fmla="*/ 1 h 125"/>
                <a:gd name="T58" fmla="*/ 1 w 65"/>
                <a:gd name="T59" fmla="*/ 1 h 125"/>
                <a:gd name="T60" fmla="*/ 1 w 65"/>
                <a:gd name="T61" fmla="*/ 1 h 125"/>
                <a:gd name="T62" fmla="*/ 1 w 65"/>
                <a:gd name="T63" fmla="*/ 1 h 125"/>
                <a:gd name="T64" fmla="*/ 1 w 65"/>
                <a:gd name="T65" fmla="*/ 1 h 125"/>
                <a:gd name="T66" fmla="*/ 1 w 65"/>
                <a:gd name="T67" fmla="*/ 1 h 125"/>
                <a:gd name="T68" fmla="*/ 1 w 65"/>
                <a:gd name="T69" fmla="*/ 1 h 125"/>
                <a:gd name="T70" fmla="*/ 1 w 65"/>
                <a:gd name="T71" fmla="*/ 1 h 125"/>
                <a:gd name="T72" fmla="*/ 1 w 65"/>
                <a:gd name="T73" fmla="*/ 1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125">
                  <a:moveTo>
                    <a:pt x="65" y="21"/>
                  </a:moveTo>
                  <a:lnTo>
                    <a:pt x="51" y="0"/>
                  </a:lnTo>
                  <a:lnTo>
                    <a:pt x="39" y="8"/>
                  </a:lnTo>
                  <a:lnTo>
                    <a:pt x="36" y="9"/>
                  </a:lnTo>
                  <a:lnTo>
                    <a:pt x="36" y="10"/>
                  </a:lnTo>
                  <a:lnTo>
                    <a:pt x="16" y="34"/>
                  </a:lnTo>
                  <a:lnTo>
                    <a:pt x="14" y="37"/>
                  </a:lnTo>
                  <a:lnTo>
                    <a:pt x="14" y="40"/>
                  </a:lnTo>
                  <a:lnTo>
                    <a:pt x="8" y="62"/>
                  </a:lnTo>
                  <a:lnTo>
                    <a:pt x="20" y="65"/>
                  </a:lnTo>
                  <a:lnTo>
                    <a:pt x="8" y="60"/>
                  </a:lnTo>
                  <a:lnTo>
                    <a:pt x="2" y="74"/>
                  </a:lnTo>
                  <a:lnTo>
                    <a:pt x="0" y="80"/>
                  </a:lnTo>
                  <a:lnTo>
                    <a:pt x="0" y="104"/>
                  </a:lnTo>
                  <a:lnTo>
                    <a:pt x="2" y="109"/>
                  </a:lnTo>
                  <a:lnTo>
                    <a:pt x="4" y="113"/>
                  </a:lnTo>
                  <a:lnTo>
                    <a:pt x="7" y="114"/>
                  </a:lnTo>
                  <a:lnTo>
                    <a:pt x="19" y="122"/>
                  </a:lnTo>
                  <a:lnTo>
                    <a:pt x="20" y="124"/>
                  </a:lnTo>
                  <a:lnTo>
                    <a:pt x="26" y="125"/>
                  </a:lnTo>
                  <a:lnTo>
                    <a:pt x="31" y="124"/>
                  </a:lnTo>
                  <a:lnTo>
                    <a:pt x="32" y="124"/>
                  </a:lnTo>
                  <a:lnTo>
                    <a:pt x="46" y="116"/>
                  </a:lnTo>
                  <a:lnTo>
                    <a:pt x="48" y="113"/>
                  </a:lnTo>
                  <a:lnTo>
                    <a:pt x="51" y="109"/>
                  </a:lnTo>
                  <a:lnTo>
                    <a:pt x="52" y="104"/>
                  </a:lnTo>
                  <a:lnTo>
                    <a:pt x="52" y="88"/>
                  </a:lnTo>
                  <a:lnTo>
                    <a:pt x="51" y="82"/>
                  </a:lnTo>
                  <a:lnTo>
                    <a:pt x="50" y="80"/>
                  </a:lnTo>
                  <a:lnTo>
                    <a:pt x="43" y="72"/>
                  </a:lnTo>
                  <a:lnTo>
                    <a:pt x="32" y="80"/>
                  </a:lnTo>
                  <a:lnTo>
                    <a:pt x="43" y="72"/>
                  </a:lnTo>
                  <a:lnTo>
                    <a:pt x="31" y="57"/>
                  </a:lnTo>
                  <a:lnTo>
                    <a:pt x="11" y="73"/>
                  </a:lnTo>
                  <a:lnTo>
                    <a:pt x="23" y="88"/>
                  </a:lnTo>
                  <a:lnTo>
                    <a:pt x="23" y="89"/>
                  </a:lnTo>
                  <a:lnTo>
                    <a:pt x="30" y="97"/>
                  </a:lnTo>
                  <a:lnTo>
                    <a:pt x="26" y="88"/>
                  </a:lnTo>
                  <a:lnTo>
                    <a:pt x="27" y="93"/>
                  </a:lnTo>
                  <a:lnTo>
                    <a:pt x="39" y="88"/>
                  </a:lnTo>
                  <a:lnTo>
                    <a:pt x="26" y="88"/>
                  </a:lnTo>
                  <a:lnTo>
                    <a:pt x="26" y="104"/>
                  </a:lnTo>
                  <a:lnTo>
                    <a:pt x="30" y="94"/>
                  </a:lnTo>
                  <a:lnTo>
                    <a:pt x="27" y="98"/>
                  </a:lnTo>
                  <a:lnTo>
                    <a:pt x="26" y="104"/>
                  </a:lnTo>
                  <a:lnTo>
                    <a:pt x="39" y="104"/>
                  </a:lnTo>
                  <a:lnTo>
                    <a:pt x="32" y="93"/>
                  </a:lnTo>
                  <a:lnTo>
                    <a:pt x="19" y="101"/>
                  </a:lnTo>
                  <a:lnTo>
                    <a:pt x="31" y="100"/>
                  </a:lnTo>
                  <a:lnTo>
                    <a:pt x="26" y="98"/>
                  </a:lnTo>
                  <a:lnTo>
                    <a:pt x="20" y="100"/>
                  </a:lnTo>
                  <a:lnTo>
                    <a:pt x="26" y="112"/>
                  </a:lnTo>
                  <a:lnTo>
                    <a:pt x="34" y="101"/>
                  </a:lnTo>
                  <a:lnTo>
                    <a:pt x="22" y="93"/>
                  </a:lnTo>
                  <a:lnTo>
                    <a:pt x="27" y="104"/>
                  </a:lnTo>
                  <a:lnTo>
                    <a:pt x="26" y="98"/>
                  </a:lnTo>
                  <a:lnTo>
                    <a:pt x="23" y="94"/>
                  </a:lnTo>
                  <a:lnTo>
                    <a:pt x="14" y="104"/>
                  </a:lnTo>
                  <a:lnTo>
                    <a:pt x="27" y="104"/>
                  </a:lnTo>
                  <a:lnTo>
                    <a:pt x="27" y="80"/>
                  </a:lnTo>
                  <a:lnTo>
                    <a:pt x="14" y="80"/>
                  </a:lnTo>
                  <a:lnTo>
                    <a:pt x="26" y="85"/>
                  </a:lnTo>
                  <a:lnTo>
                    <a:pt x="32" y="70"/>
                  </a:lnTo>
                  <a:lnTo>
                    <a:pt x="34" y="69"/>
                  </a:lnTo>
                  <a:lnTo>
                    <a:pt x="39" y="46"/>
                  </a:lnTo>
                  <a:lnTo>
                    <a:pt x="26" y="42"/>
                  </a:lnTo>
                  <a:lnTo>
                    <a:pt x="36" y="52"/>
                  </a:lnTo>
                  <a:lnTo>
                    <a:pt x="56" y="28"/>
                  </a:lnTo>
                  <a:lnTo>
                    <a:pt x="46" y="18"/>
                  </a:lnTo>
                  <a:lnTo>
                    <a:pt x="54" y="29"/>
                  </a:lnTo>
                  <a:lnTo>
                    <a:pt x="65"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454" name="Freeform 386"/>
            <p:cNvSpPr>
              <a:spLocks/>
            </p:cNvSpPr>
            <p:nvPr/>
          </p:nvSpPr>
          <p:spPr bwMode="auto">
            <a:xfrm>
              <a:off x="655" y="2156"/>
              <a:ext cx="47" cy="55"/>
            </a:xfrm>
            <a:custGeom>
              <a:avLst/>
              <a:gdLst>
                <a:gd name="T0" fmla="*/ 1 w 94"/>
                <a:gd name="T1" fmla="*/ 1 h 110"/>
                <a:gd name="T2" fmla="*/ 1 w 94"/>
                <a:gd name="T3" fmla="*/ 1 h 110"/>
                <a:gd name="T4" fmla="*/ 1 w 94"/>
                <a:gd name="T5" fmla="*/ 1 h 110"/>
                <a:gd name="T6" fmla="*/ 1 w 94"/>
                <a:gd name="T7" fmla="*/ 1 h 110"/>
                <a:gd name="T8" fmla="*/ 1 w 94"/>
                <a:gd name="T9" fmla="*/ 1 h 110"/>
                <a:gd name="T10" fmla="*/ 1 w 94"/>
                <a:gd name="T11" fmla="*/ 0 h 110"/>
                <a:gd name="T12" fmla="*/ 1 w 94"/>
                <a:gd name="T13" fmla="*/ 0 h 110"/>
                <a:gd name="T14" fmla="*/ 1 w 94"/>
                <a:gd name="T15" fmla="*/ 1 h 110"/>
                <a:gd name="T16" fmla="*/ 1 w 94"/>
                <a:gd name="T17" fmla="*/ 1 h 110"/>
                <a:gd name="T18" fmla="*/ 0 w 94"/>
                <a:gd name="T19" fmla="*/ 1 h 110"/>
                <a:gd name="T20" fmla="*/ 0 w 94"/>
                <a:gd name="T21" fmla="*/ 1 h 110"/>
                <a:gd name="T22" fmla="*/ 1 w 94"/>
                <a:gd name="T23" fmla="*/ 1 h 110"/>
                <a:gd name="T24" fmla="*/ 1 w 94"/>
                <a:gd name="T25" fmla="*/ 1 h 110"/>
                <a:gd name="T26" fmla="*/ 1 w 94"/>
                <a:gd name="T27" fmla="*/ 1 h 110"/>
                <a:gd name="T28" fmla="*/ 1 w 94"/>
                <a:gd name="T29" fmla="*/ 1 h 110"/>
                <a:gd name="T30" fmla="*/ 1 w 94"/>
                <a:gd name="T31" fmla="*/ 1 h 110"/>
                <a:gd name="T32" fmla="*/ 1 w 94"/>
                <a:gd name="T33" fmla="*/ 1 h 110"/>
                <a:gd name="T34" fmla="*/ 1 w 94"/>
                <a:gd name="T35" fmla="*/ 1 h 110"/>
                <a:gd name="T36" fmla="*/ 1 w 94"/>
                <a:gd name="T37" fmla="*/ 1 h 110"/>
                <a:gd name="T38" fmla="*/ 1 w 94"/>
                <a:gd name="T39" fmla="*/ 1 h 110"/>
                <a:gd name="T40" fmla="*/ 1 w 94"/>
                <a:gd name="T41" fmla="*/ 1 h 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110">
                  <a:moveTo>
                    <a:pt x="88" y="110"/>
                  </a:moveTo>
                  <a:lnTo>
                    <a:pt x="88" y="102"/>
                  </a:lnTo>
                  <a:lnTo>
                    <a:pt x="94" y="94"/>
                  </a:lnTo>
                  <a:lnTo>
                    <a:pt x="94" y="55"/>
                  </a:lnTo>
                  <a:lnTo>
                    <a:pt x="88" y="16"/>
                  </a:lnTo>
                  <a:lnTo>
                    <a:pt x="75" y="0"/>
                  </a:lnTo>
                  <a:lnTo>
                    <a:pt x="63" y="0"/>
                  </a:lnTo>
                  <a:lnTo>
                    <a:pt x="32" y="8"/>
                  </a:lnTo>
                  <a:lnTo>
                    <a:pt x="12" y="39"/>
                  </a:lnTo>
                  <a:lnTo>
                    <a:pt x="0" y="71"/>
                  </a:lnTo>
                  <a:lnTo>
                    <a:pt x="0" y="102"/>
                  </a:lnTo>
                  <a:lnTo>
                    <a:pt x="7" y="102"/>
                  </a:lnTo>
                  <a:lnTo>
                    <a:pt x="12" y="102"/>
                  </a:lnTo>
                  <a:lnTo>
                    <a:pt x="32" y="71"/>
                  </a:lnTo>
                  <a:lnTo>
                    <a:pt x="50" y="39"/>
                  </a:lnTo>
                  <a:lnTo>
                    <a:pt x="63" y="39"/>
                  </a:lnTo>
                  <a:lnTo>
                    <a:pt x="75" y="55"/>
                  </a:lnTo>
                  <a:lnTo>
                    <a:pt x="75" y="71"/>
                  </a:lnTo>
                  <a:lnTo>
                    <a:pt x="82" y="86"/>
                  </a:lnTo>
                  <a:lnTo>
                    <a:pt x="82" y="102"/>
                  </a:lnTo>
                  <a:lnTo>
                    <a:pt x="88" y="110"/>
                  </a:lnTo>
                  <a:close/>
                </a:path>
              </a:pathLst>
            </a:custGeom>
            <a:solidFill>
              <a:srgbClr val="000000"/>
            </a:solidFill>
            <a:ln w="20638">
              <a:solidFill>
                <a:srgbClr val="000000"/>
              </a:solidFill>
              <a:prstDash val="solid"/>
              <a:round/>
              <a:headEnd/>
              <a:tailEnd/>
            </a:ln>
          </p:spPr>
          <p:txBody>
            <a:bodyPr/>
            <a:lstStyle/>
            <a:p>
              <a:endParaRPr lang="ja-JP" altLang="en-US"/>
            </a:p>
          </p:txBody>
        </p:sp>
        <p:sp>
          <p:nvSpPr>
            <p:cNvPr id="15455" name="Freeform 387"/>
            <p:cNvSpPr>
              <a:spLocks/>
            </p:cNvSpPr>
            <p:nvPr/>
          </p:nvSpPr>
          <p:spPr bwMode="auto">
            <a:xfrm>
              <a:off x="762" y="2148"/>
              <a:ext cx="52" cy="51"/>
            </a:xfrm>
            <a:custGeom>
              <a:avLst/>
              <a:gdLst>
                <a:gd name="T0" fmla="*/ 0 w 106"/>
                <a:gd name="T1" fmla="*/ 0 h 103"/>
                <a:gd name="T2" fmla="*/ 0 w 106"/>
                <a:gd name="T3" fmla="*/ 0 h 103"/>
                <a:gd name="T4" fmla="*/ 0 w 106"/>
                <a:gd name="T5" fmla="*/ 0 h 103"/>
                <a:gd name="T6" fmla="*/ 0 w 106"/>
                <a:gd name="T7" fmla="*/ 0 h 103"/>
                <a:gd name="T8" fmla="*/ 0 w 106"/>
                <a:gd name="T9" fmla="*/ 0 h 103"/>
                <a:gd name="T10" fmla="*/ 0 w 106"/>
                <a:gd name="T11" fmla="*/ 0 h 103"/>
                <a:gd name="T12" fmla="*/ 0 w 106"/>
                <a:gd name="T13" fmla="*/ 0 h 103"/>
                <a:gd name="T14" fmla="*/ 0 w 106"/>
                <a:gd name="T15" fmla="*/ 0 h 103"/>
                <a:gd name="T16" fmla="*/ 0 w 106"/>
                <a:gd name="T17" fmla="*/ 0 h 103"/>
                <a:gd name="T18" fmla="*/ 0 w 106"/>
                <a:gd name="T19" fmla="*/ 0 h 103"/>
                <a:gd name="T20" fmla="*/ 0 w 106"/>
                <a:gd name="T21" fmla="*/ 0 h 103"/>
                <a:gd name="T22" fmla="*/ 0 w 106"/>
                <a:gd name="T23" fmla="*/ 0 h 103"/>
                <a:gd name="T24" fmla="*/ 0 w 106"/>
                <a:gd name="T25" fmla="*/ 0 h 103"/>
                <a:gd name="T26" fmla="*/ 0 w 106"/>
                <a:gd name="T27" fmla="*/ 0 h 103"/>
                <a:gd name="T28" fmla="*/ 0 w 106"/>
                <a:gd name="T29" fmla="*/ 0 h 103"/>
                <a:gd name="T30" fmla="*/ 0 w 106"/>
                <a:gd name="T31" fmla="*/ 0 h 103"/>
                <a:gd name="T32" fmla="*/ 0 w 106"/>
                <a:gd name="T33" fmla="*/ 0 h 103"/>
                <a:gd name="T34" fmla="*/ 0 w 106"/>
                <a:gd name="T35" fmla="*/ 0 h 103"/>
                <a:gd name="T36" fmla="*/ 0 w 106"/>
                <a:gd name="T37" fmla="*/ 0 h 103"/>
                <a:gd name="T38" fmla="*/ 0 w 106"/>
                <a:gd name="T39" fmla="*/ 0 h 103"/>
                <a:gd name="T40" fmla="*/ 0 w 106"/>
                <a:gd name="T41" fmla="*/ 0 h 103"/>
                <a:gd name="T42" fmla="*/ 0 w 106"/>
                <a:gd name="T43" fmla="*/ 0 h 103"/>
                <a:gd name="T44" fmla="*/ 0 w 106"/>
                <a:gd name="T45" fmla="*/ 0 h 10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6" h="103">
                  <a:moveTo>
                    <a:pt x="7" y="103"/>
                  </a:moveTo>
                  <a:lnTo>
                    <a:pt x="19" y="87"/>
                  </a:lnTo>
                  <a:lnTo>
                    <a:pt x="31" y="56"/>
                  </a:lnTo>
                  <a:lnTo>
                    <a:pt x="50" y="48"/>
                  </a:lnTo>
                  <a:lnTo>
                    <a:pt x="63" y="40"/>
                  </a:lnTo>
                  <a:lnTo>
                    <a:pt x="75" y="48"/>
                  </a:lnTo>
                  <a:lnTo>
                    <a:pt x="87" y="56"/>
                  </a:lnTo>
                  <a:lnTo>
                    <a:pt x="87" y="72"/>
                  </a:lnTo>
                  <a:lnTo>
                    <a:pt x="87" y="87"/>
                  </a:lnTo>
                  <a:lnTo>
                    <a:pt x="94" y="103"/>
                  </a:lnTo>
                  <a:lnTo>
                    <a:pt x="99" y="103"/>
                  </a:lnTo>
                  <a:lnTo>
                    <a:pt x="106" y="103"/>
                  </a:lnTo>
                  <a:lnTo>
                    <a:pt x="106" y="87"/>
                  </a:lnTo>
                  <a:lnTo>
                    <a:pt x="99" y="48"/>
                  </a:lnTo>
                  <a:lnTo>
                    <a:pt x="87" y="16"/>
                  </a:lnTo>
                  <a:lnTo>
                    <a:pt x="80" y="0"/>
                  </a:lnTo>
                  <a:lnTo>
                    <a:pt x="68" y="0"/>
                  </a:lnTo>
                  <a:lnTo>
                    <a:pt x="50" y="0"/>
                  </a:lnTo>
                  <a:lnTo>
                    <a:pt x="31" y="16"/>
                  </a:lnTo>
                  <a:lnTo>
                    <a:pt x="12" y="48"/>
                  </a:lnTo>
                  <a:lnTo>
                    <a:pt x="0" y="87"/>
                  </a:lnTo>
                  <a:lnTo>
                    <a:pt x="0" y="95"/>
                  </a:lnTo>
                  <a:lnTo>
                    <a:pt x="7" y="103"/>
                  </a:lnTo>
                  <a:close/>
                </a:path>
              </a:pathLst>
            </a:custGeom>
            <a:solidFill>
              <a:srgbClr val="000000"/>
            </a:solidFill>
            <a:ln w="20638">
              <a:solidFill>
                <a:srgbClr val="000000"/>
              </a:solidFill>
              <a:prstDash val="solid"/>
              <a:round/>
              <a:headEnd/>
              <a:tailEnd/>
            </a:ln>
          </p:spPr>
          <p:txBody>
            <a:bodyPr/>
            <a:lstStyle/>
            <a:p>
              <a:endParaRPr lang="ja-JP" altLang="en-US"/>
            </a:p>
          </p:txBody>
        </p:sp>
        <p:sp>
          <p:nvSpPr>
            <p:cNvPr id="15456" name="Freeform 388"/>
            <p:cNvSpPr>
              <a:spLocks/>
            </p:cNvSpPr>
            <p:nvPr/>
          </p:nvSpPr>
          <p:spPr bwMode="auto">
            <a:xfrm>
              <a:off x="721" y="2199"/>
              <a:ext cx="119" cy="94"/>
            </a:xfrm>
            <a:custGeom>
              <a:avLst/>
              <a:gdLst>
                <a:gd name="T0" fmla="*/ 1 w 237"/>
                <a:gd name="T1" fmla="*/ 1 h 188"/>
                <a:gd name="T2" fmla="*/ 1 w 237"/>
                <a:gd name="T3" fmla="*/ 1 h 188"/>
                <a:gd name="T4" fmla="*/ 1 w 237"/>
                <a:gd name="T5" fmla="*/ 1 h 188"/>
                <a:gd name="T6" fmla="*/ 1 w 237"/>
                <a:gd name="T7" fmla="*/ 1 h 188"/>
                <a:gd name="T8" fmla="*/ 1 w 237"/>
                <a:gd name="T9" fmla="*/ 1 h 188"/>
                <a:gd name="T10" fmla="*/ 1 w 237"/>
                <a:gd name="T11" fmla="*/ 1 h 188"/>
                <a:gd name="T12" fmla="*/ 1 w 237"/>
                <a:gd name="T13" fmla="*/ 1 h 188"/>
                <a:gd name="T14" fmla="*/ 1 w 237"/>
                <a:gd name="T15" fmla="*/ 1 h 188"/>
                <a:gd name="T16" fmla="*/ 1 w 237"/>
                <a:gd name="T17" fmla="*/ 1 h 188"/>
                <a:gd name="T18" fmla="*/ 1 w 237"/>
                <a:gd name="T19" fmla="*/ 1 h 188"/>
                <a:gd name="T20" fmla="*/ 1 w 237"/>
                <a:gd name="T21" fmla="*/ 1 h 188"/>
                <a:gd name="T22" fmla="*/ 1 w 237"/>
                <a:gd name="T23" fmla="*/ 1 h 188"/>
                <a:gd name="T24" fmla="*/ 0 w 237"/>
                <a:gd name="T25" fmla="*/ 1 h 188"/>
                <a:gd name="T26" fmla="*/ 1 w 237"/>
                <a:gd name="T27" fmla="*/ 1 h 188"/>
                <a:gd name="T28" fmla="*/ 1 w 237"/>
                <a:gd name="T29" fmla="*/ 1 h 188"/>
                <a:gd name="T30" fmla="*/ 1 w 237"/>
                <a:gd name="T31" fmla="*/ 1 h 188"/>
                <a:gd name="T32" fmla="*/ 1 w 237"/>
                <a:gd name="T33" fmla="*/ 0 h 188"/>
                <a:gd name="T34" fmla="*/ 1 w 237"/>
                <a:gd name="T35" fmla="*/ 0 h 188"/>
                <a:gd name="T36" fmla="*/ 1 w 237"/>
                <a:gd name="T37" fmla="*/ 0 h 188"/>
                <a:gd name="T38" fmla="*/ 1 w 237"/>
                <a:gd name="T39" fmla="*/ 0 h 188"/>
                <a:gd name="T40" fmla="*/ 1 w 237"/>
                <a:gd name="T41" fmla="*/ 0 h 188"/>
                <a:gd name="T42" fmla="*/ 1 w 237"/>
                <a:gd name="T43" fmla="*/ 0 h 188"/>
                <a:gd name="T44" fmla="*/ 1 w 237"/>
                <a:gd name="T45" fmla="*/ 1 h 188"/>
                <a:gd name="T46" fmla="*/ 1 w 237"/>
                <a:gd name="T47" fmla="*/ 1 h 188"/>
                <a:gd name="T48" fmla="*/ 1 w 237"/>
                <a:gd name="T49" fmla="*/ 1 h 188"/>
                <a:gd name="T50" fmla="*/ 1 w 237"/>
                <a:gd name="T51" fmla="*/ 1 h 1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37" h="188">
                  <a:moveTo>
                    <a:pt x="237" y="93"/>
                  </a:moveTo>
                  <a:lnTo>
                    <a:pt x="237" y="133"/>
                  </a:lnTo>
                  <a:lnTo>
                    <a:pt x="218" y="156"/>
                  </a:lnTo>
                  <a:lnTo>
                    <a:pt x="193" y="180"/>
                  </a:lnTo>
                  <a:lnTo>
                    <a:pt x="168" y="188"/>
                  </a:lnTo>
                  <a:lnTo>
                    <a:pt x="137" y="188"/>
                  </a:lnTo>
                  <a:lnTo>
                    <a:pt x="112" y="188"/>
                  </a:lnTo>
                  <a:lnTo>
                    <a:pt x="88" y="188"/>
                  </a:lnTo>
                  <a:lnTo>
                    <a:pt x="75" y="188"/>
                  </a:lnTo>
                  <a:lnTo>
                    <a:pt x="44" y="180"/>
                  </a:lnTo>
                  <a:lnTo>
                    <a:pt x="25" y="156"/>
                  </a:lnTo>
                  <a:lnTo>
                    <a:pt x="7" y="133"/>
                  </a:lnTo>
                  <a:lnTo>
                    <a:pt x="0" y="93"/>
                  </a:lnTo>
                  <a:lnTo>
                    <a:pt x="7" y="55"/>
                  </a:lnTo>
                  <a:lnTo>
                    <a:pt x="25" y="32"/>
                  </a:lnTo>
                  <a:lnTo>
                    <a:pt x="44" y="8"/>
                  </a:lnTo>
                  <a:lnTo>
                    <a:pt x="75" y="0"/>
                  </a:lnTo>
                  <a:lnTo>
                    <a:pt x="107" y="0"/>
                  </a:lnTo>
                  <a:lnTo>
                    <a:pt x="125" y="0"/>
                  </a:lnTo>
                  <a:lnTo>
                    <a:pt x="156" y="0"/>
                  </a:lnTo>
                  <a:lnTo>
                    <a:pt x="163" y="0"/>
                  </a:lnTo>
                  <a:lnTo>
                    <a:pt x="168" y="0"/>
                  </a:lnTo>
                  <a:lnTo>
                    <a:pt x="193" y="8"/>
                  </a:lnTo>
                  <a:lnTo>
                    <a:pt x="218" y="32"/>
                  </a:lnTo>
                  <a:lnTo>
                    <a:pt x="237" y="55"/>
                  </a:lnTo>
                  <a:lnTo>
                    <a:pt x="237" y="93"/>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457" name="Freeform 389"/>
            <p:cNvSpPr>
              <a:spLocks/>
            </p:cNvSpPr>
            <p:nvPr/>
          </p:nvSpPr>
          <p:spPr bwMode="auto">
            <a:xfrm>
              <a:off x="596" y="2203"/>
              <a:ext cx="109" cy="90"/>
            </a:xfrm>
            <a:custGeom>
              <a:avLst/>
              <a:gdLst>
                <a:gd name="T0" fmla="*/ 1 w 218"/>
                <a:gd name="T1" fmla="*/ 0 h 181"/>
                <a:gd name="T2" fmla="*/ 1 w 218"/>
                <a:gd name="T3" fmla="*/ 0 h 181"/>
                <a:gd name="T4" fmla="*/ 1 w 218"/>
                <a:gd name="T5" fmla="*/ 0 h 181"/>
                <a:gd name="T6" fmla="*/ 1 w 218"/>
                <a:gd name="T7" fmla="*/ 0 h 181"/>
                <a:gd name="T8" fmla="*/ 1 w 218"/>
                <a:gd name="T9" fmla="*/ 0 h 181"/>
                <a:gd name="T10" fmla="*/ 1 w 218"/>
                <a:gd name="T11" fmla="*/ 0 h 181"/>
                <a:gd name="T12" fmla="*/ 1 w 218"/>
                <a:gd name="T13" fmla="*/ 0 h 181"/>
                <a:gd name="T14" fmla="*/ 1 w 218"/>
                <a:gd name="T15" fmla="*/ 0 h 181"/>
                <a:gd name="T16" fmla="*/ 1 w 218"/>
                <a:gd name="T17" fmla="*/ 0 h 181"/>
                <a:gd name="T18" fmla="*/ 1 w 218"/>
                <a:gd name="T19" fmla="*/ 0 h 181"/>
                <a:gd name="T20" fmla="*/ 1 w 218"/>
                <a:gd name="T21" fmla="*/ 0 h 181"/>
                <a:gd name="T22" fmla="*/ 1 w 218"/>
                <a:gd name="T23" fmla="*/ 0 h 181"/>
                <a:gd name="T24" fmla="*/ 0 w 218"/>
                <a:gd name="T25" fmla="*/ 0 h 181"/>
                <a:gd name="T26" fmla="*/ 1 w 218"/>
                <a:gd name="T27" fmla="*/ 0 h 181"/>
                <a:gd name="T28" fmla="*/ 1 w 218"/>
                <a:gd name="T29" fmla="*/ 0 h 181"/>
                <a:gd name="T30" fmla="*/ 1 w 218"/>
                <a:gd name="T31" fmla="*/ 0 h 181"/>
                <a:gd name="T32" fmla="*/ 1 w 218"/>
                <a:gd name="T33" fmla="*/ 0 h 181"/>
                <a:gd name="T34" fmla="*/ 1 w 218"/>
                <a:gd name="T35" fmla="*/ 0 h 181"/>
                <a:gd name="T36" fmla="*/ 1 w 218"/>
                <a:gd name="T37" fmla="*/ 0 h 181"/>
                <a:gd name="T38" fmla="*/ 1 w 218"/>
                <a:gd name="T39" fmla="*/ 0 h 181"/>
                <a:gd name="T40" fmla="*/ 1 w 218"/>
                <a:gd name="T41" fmla="*/ 0 h 181"/>
                <a:gd name="T42" fmla="*/ 1 w 218"/>
                <a:gd name="T43" fmla="*/ 0 h 181"/>
                <a:gd name="T44" fmla="*/ 1 w 218"/>
                <a:gd name="T45" fmla="*/ 0 h 181"/>
                <a:gd name="T46" fmla="*/ 1 w 218"/>
                <a:gd name="T47" fmla="*/ 0 h 181"/>
                <a:gd name="T48" fmla="*/ 1 w 218"/>
                <a:gd name="T49" fmla="*/ 0 h 181"/>
                <a:gd name="T50" fmla="*/ 1 w 218"/>
                <a:gd name="T51" fmla="*/ 0 h 18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8" h="181">
                  <a:moveTo>
                    <a:pt x="218" y="94"/>
                  </a:moveTo>
                  <a:lnTo>
                    <a:pt x="212" y="126"/>
                  </a:lnTo>
                  <a:lnTo>
                    <a:pt x="193" y="157"/>
                  </a:lnTo>
                  <a:lnTo>
                    <a:pt x="174" y="173"/>
                  </a:lnTo>
                  <a:lnTo>
                    <a:pt x="150" y="181"/>
                  </a:lnTo>
                  <a:lnTo>
                    <a:pt x="125" y="181"/>
                  </a:lnTo>
                  <a:lnTo>
                    <a:pt x="100" y="181"/>
                  </a:lnTo>
                  <a:lnTo>
                    <a:pt x="75" y="181"/>
                  </a:lnTo>
                  <a:lnTo>
                    <a:pt x="68" y="181"/>
                  </a:lnTo>
                  <a:lnTo>
                    <a:pt x="37" y="173"/>
                  </a:lnTo>
                  <a:lnTo>
                    <a:pt x="19" y="157"/>
                  </a:lnTo>
                  <a:lnTo>
                    <a:pt x="7" y="126"/>
                  </a:lnTo>
                  <a:lnTo>
                    <a:pt x="0" y="94"/>
                  </a:lnTo>
                  <a:lnTo>
                    <a:pt x="7" y="54"/>
                  </a:lnTo>
                  <a:lnTo>
                    <a:pt x="19" y="24"/>
                  </a:lnTo>
                  <a:lnTo>
                    <a:pt x="37" y="8"/>
                  </a:lnTo>
                  <a:lnTo>
                    <a:pt x="68" y="0"/>
                  </a:lnTo>
                  <a:lnTo>
                    <a:pt x="93" y="0"/>
                  </a:lnTo>
                  <a:lnTo>
                    <a:pt x="112" y="0"/>
                  </a:lnTo>
                  <a:lnTo>
                    <a:pt x="137" y="0"/>
                  </a:lnTo>
                  <a:lnTo>
                    <a:pt x="144" y="0"/>
                  </a:lnTo>
                  <a:lnTo>
                    <a:pt x="150" y="0"/>
                  </a:lnTo>
                  <a:lnTo>
                    <a:pt x="174" y="8"/>
                  </a:lnTo>
                  <a:lnTo>
                    <a:pt x="193" y="24"/>
                  </a:lnTo>
                  <a:lnTo>
                    <a:pt x="212" y="54"/>
                  </a:lnTo>
                  <a:lnTo>
                    <a:pt x="218" y="94"/>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458" name="Freeform 390"/>
            <p:cNvSpPr>
              <a:spLocks/>
            </p:cNvSpPr>
            <p:nvPr/>
          </p:nvSpPr>
          <p:spPr bwMode="auto">
            <a:xfrm>
              <a:off x="633" y="2227"/>
              <a:ext cx="35" cy="27"/>
            </a:xfrm>
            <a:custGeom>
              <a:avLst/>
              <a:gdLst>
                <a:gd name="T0" fmla="*/ 0 w 69"/>
                <a:gd name="T1" fmla="*/ 1 h 54"/>
                <a:gd name="T2" fmla="*/ 0 w 69"/>
                <a:gd name="T3" fmla="*/ 1 h 54"/>
                <a:gd name="T4" fmla="*/ 1 w 69"/>
                <a:gd name="T5" fmla="*/ 1 h 54"/>
                <a:gd name="T6" fmla="*/ 1 w 69"/>
                <a:gd name="T7" fmla="*/ 1 h 54"/>
                <a:gd name="T8" fmla="*/ 1 w 69"/>
                <a:gd name="T9" fmla="*/ 0 h 54"/>
                <a:gd name="T10" fmla="*/ 1 w 69"/>
                <a:gd name="T11" fmla="*/ 1 h 54"/>
                <a:gd name="T12" fmla="*/ 1 w 69"/>
                <a:gd name="T13" fmla="*/ 1 h 54"/>
                <a:gd name="T14" fmla="*/ 1 w 69"/>
                <a:gd name="T15" fmla="*/ 1 h 54"/>
                <a:gd name="T16" fmla="*/ 1 w 69"/>
                <a:gd name="T17" fmla="*/ 1 h 54"/>
                <a:gd name="T18" fmla="*/ 1 w 69"/>
                <a:gd name="T19" fmla="*/ 1 h 54"/>
                <a:gd name="T20" fmla="*/ 1 w 69"/>
                <a:gd name="T21" fmla="*/ 1 h 54"/>
                <a:gd name="T22" fmla="*/ 1 w 69"/>
                <a:gd name="T23" fmla="*/ 1 h 54"/>
                <a:gd name="T24" fmla="*/ 1 w 69"/>
                <a:gd name="T25" fmla="*/ 1 h 54"/>
                <a:gd name="T26" fmla="*/ 1 w 69"/>
                <a:gd name="T27" fmla="*/ 1 h 54"/>
                <a:gd name="T28" fmla="*/ 0 w 69"/>
                <a:gd name="T29" fmla="*/ 1 h 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9" h="54">
                  <a:moveTo>
                    <a:pt x="0" y="54"/>
                  </a:moveTo>
                  <a:lnTo>
                    <a:pt x="0" y="46"/>
                  </a:lnTo>
                  <a:lnTo>
                    <a:pt x="13" y="22"/>
                  </a:lnTo>
                  <a:lnTo>
                    <a:pt x="25" y="6"/>
                  </a:lnTo>
                  <a:lnTo>
                    <a:pt x="37" y="0"/>
                  </a:lnTo>
                  <a:lnTo>
                    <a:pt x="55" y="6"/>
                  </a:lnTo>
                  <a:lnTo>
                    <a:pt x="62" y="22"/>
                  </a:lnTo>
                  <a:lnTo>
                    <a:pt x="69" y="46"/>
                  </a:lnTo>
                  <a:lnTo>
                    <a:pt x="62" y="46"/>
                  </a:lnTo>
                  <a:lnTo>
                    <a:pt x="55" y="38"/>
                  </a:lnTo>
                  <a:lnTo>
                    <a:pt x="50" y="14"/>
                  </a:lnTo>
                  <a:lnTo>
                    <a:pt x="31" y="6"/>
                  </a:lnTo>
                  <a:lnTo>
                    <a:pt x="13" y="22"/>
                  </a:lnTo>
                  <a:lnTo>
                    <a:pt x="6" y="46"/>
                  </a:lnTo>
                  <a:lnTo>
                    <a:pt x="0" y="54"/>
                  </a:lnTo>
                  <a:close/>
                </a:path>
              </a:pathLst>
            </a:custGeom>
            <a:solidFill>
              <a:srgbClr val="000000"/>
            </a:solidFill>
            <a:ln w="20638">
              <a:solidFill>
                <a:srgbClr val="000000"/>
              </a:solidFill>
              <a:prstDash val="solid"/>
              <a:round/>
              <a:headEnd/>
              <a:tailEnd/>
            </a:ln>
          </p:spPr>
          <p:txBody>
            <a:bodyPr/>
            <a:lstStyle/>
            <a:p>
              <a:endParaRPr lang="ja-JP" altLang="en-US"/>
            </a:p>
          </p:txBody>
        </p:sp>
        <p:sp>
          <p:nvSpPr>
            <p:cNvPr id="15459" name="Freeform 391"/>
            <p:cNvSpPr>
              <a:spLocks/>
            </p:cNvSpPr>
            <p:nvPr/>
          </p:nvSpPr>
          <p:spPr bwMode="auto">
            <a:xfrm>
              <a:off x="764" y="2223"/>
              <a:ext cx="32" cy="31"/>
            </a:xfrm>
            <a:custGeom>
              <a:avLst/>
              <a:gdLst>
                <a:gd name="T0" fmla="*/ 0 w 62"/>
                <a:gd name="T1" fmla="*/ 1 h 62"/>
                <a:gd name="T2" fmla="*/ 0 w 62"/>
                <a:gd name="T3" fmla="*/ 1 h 62"/>
                <a:gd name="T4" fmla="*/ 1 w 62"/>
                <a:gd name="T5" fmla="*/ 1 h 62"/>
                <a:gd name="T6" fmla="*/ 1 w 62"/>
                <a:gd name="T7" fmla="*/ 1 h 62"/>
                <a:gd name="T8" fmla="*/ 1 w 62"/>
                <a:gd name="T9" fmla="*/ 0 h 62"/>
                <a:gd name="T10" fmla="*/ 1 w 62"/>
                <a:gd name="T11" fmla="*/ 1 h 62"/>
                <a:gd name="T12" fmla="*/ 1 w 62"/>
                <a:gd name="T13" fmla="*/ 1 h 62"/>
                <a:gd name="T14" fmla="*/ 1 w 62"/>
                <a:gd name="T15" fmla="*/ 1 h 62"/>
                <a:gd name="T16" fmla="*/ 1 w 62"/>
                <a:gd name="T17" fmla="*/ 1 h 62"/>
                <a:gd name="T18" fmla="*/ 1 w 62"/>
                <a:gd name="T19" fmla="*/ 1 h 62"/>
                <a:gd name="T20" fmla="*/ 1 w 62"/>
                <a:gd name="T21" fmla="*/ 1 h 62"/>
                <a:gd name="T22" fmla="*/ 1 w 62"/>
                <a:gd name="T23" fmla="*/ 1 h 62"/>
                <a:gd name="T24" fmla="*/ 1 w 62"/>
                <a:gd name="T25" fmla="*/ 1 h 62"/>
                <a:gd name="T26" fmla="*/ 1 w 62"/>
                <a:gd name="T27" fmla="*/ 1 h 62"/>
                <a:gd name="T28" fmla="*/ 0 w 62"/>
                <a:gd name="T29" fmla="*/ 1 h 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2" h="62">
                  <a:moveTo>
                    <a:pt x="0" y="46"/>
                  </a:moveTo>
                  <a:lnTo>
                    <a:pt x="0" y="38"/>
                  </a:lnTo>
                  <a:lnTo>
                    <a:pt x="6" y="22"/>
                  </a:lnTo>
                  <a:lnTo>
                    <a:pt x="18" y="8"/>
                  </a:lnTo>
                  <a:lnTo>
                    <a:pt x="30" y="0"/>
                  </a:lnTo>
                  <a:lnTo>
                    <a:pt x="44" y="8"/>
                  </a:lnTo>
                  <a:lnTo>
                    <a:pt x="56" y="30"/>
                  </a:lnTo>
                  <a:lnTo>
                    <a:pt x="62" y="54"/>
                  </a:lnTo>
                  <a:lnTo>
                    <a:pt x="56" y="62"/>
                  </a:lnTo>
                  <a:lnTo>
                    <a:pt x="50" y="54"/>
                  </a:lnTo>
                  <a:lnTo>
                    <a:pt x="44" y="38"/>
                  </a:lnTo>
                  <a:lnTo>
                    <a:pt x="30" y="22"/>
                  </a:lnTo>
                  <a:lnTo>
                    <a:pt x="18" y="30"/>
                  </a:lnTo>
                  <a:lnTo>
                    <a:pt x="6" y="38"/>
                  </a:lnTo>
                  <a:lnTo>
                    <a:pt x="0" y="46"/>
                  </a:lnTo>
                  <a:close/>
                </a:path>
              </a:pathLst>
            </a:custGeom>
            <a:solidFill>
              <a:srgbClr val="000000"/>
            </a:solidFill>
            <a:ln w="20638">
              <a:solidFill>
                <a:srgbClr val="000000"/>
              </a:solidFill>
              <a:prstDash val="solid"/>
              <a:round/>
              <a:headEnd/>
              <a:tailEnd/>
            </a:ln>
          </p:spPr>
          <p:txBody>
            <a:bodyPr/>
            <a:lstStyle/>
            <a:p>
              <a:endParaRPr lang="ja-JP" altLang="en-US"/>
            </a:p>
          </p:txBody>
        </p:sp>
        <p:sp>
          <p:nvSpPr>
            <p:cNvPr id="15460" name="Freeform 392"/>
            <p:cNvSpPr>
              <a:spLocks/>
            </p:cNvSpPr>
            <p:nvPr/>
          </p:nvSpPr>
          <p:spPr bwMode="auto">
            <a:xfrm>
              <a:off x="702" y="2240"/>
              <a:ext cx="20" cy="21"/>
            </a:xfrm>
            <a:custGeom>
              <a:avLst/>
              <a:gdLst>
                <a:gd name="T0" fmla="*/ 1 w 40"/>
                <a:gd name="T1" fmla="*/ 0 h 41"/>
                <a:gd name="T2" fmla="*/ 0 w 40"/>
                <a:gd name="T3" fmla="*/ 1 h 41"/>
                <a:gd name="T4" fmla="*/ 1 w 40"/>
                <a:gd name="T5" fmla="*/ 1 h 41"/>
                <a:gd name="T6" fmla="*/ 1 w 40"/>
                <a:gd name="T7" fmla="*/ 1 h 41"/>
                <a:gd name="T8" fmla="*/ 1 w 40"/>
                <a:gd name="T9" fmla="*/ 0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41">
                  <a:moveTo>
                    <a:pt x="1" y="0"/>
                  </a:moveTo>
                  <a:lnTo>
                    <a:pt x="0" y="40"/>
                  </a:lnTo>
                  <a:lnTo>
                    <a:pt x="38" y="41"/>
                  </a:lnTo>
                  <a:lnTo>
                    <a:pt x="40"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461" name="Freeform 393"/>
            <p:cNvSpPr>
              <a:spLocks/>
            </p:cNvSpPr>
            <p:nvPr/>
          </p:nvSpPr>
          <p:spPr bwMode="auto">
            <a:xfrm>
              <a:off x="661" y="2349"/>
              <a:ext cx="153" cy="121"/>
            </a:xfrm>
            <a:custGeom>
              <a:avLst/>
              <a:gdLst>
                <a:gd name="T0" fmla="*/ 0 w 307"/>
                <a:gd name="T1" fmla="*/ 0 h 244"/>
                <a:gd name="T2" fmla="*/ 0 w 307"/>
                <a:gd name="T3" fmla="*/ 0 h 244"/>
                <a:gd name="T4" fmla="*/ 0 w 307"/>
                <a:gd name="T5" fmla="*/ 0 h 244"/>
                <a:gd name="T6" fmla="*/ 0 w 307"/>
                <a:gd name="T7" fmla="*/ 0 h 244"/>
                <a:gd name="T8" fmla="*/ 0 w 307"/>
                <a:gd name="T9" fmla="*/ 0 h 244"/>
                <a:gd name="T10" fmla="*/ 0 w 307"/>
                <a:gd name="T11" fmla="*/ 0 h 244"/>
                <a:gd name="T12" fmla="*/ 0 w 307"/>
                <a:gd name="T13" fmla="*/ 0 h 244"/>
                <a:gd name="T14" fmla="*/ 0 w 307"/>
                <a:gd name="T15" fmla="*/ 0 h 244"/>
                <a:gd name="T16" fmla="*/ 0 w 307"/>
                <a:gd name="T17" fmla="*/ 0 h 244"/>
                <a:gd name="T18" fmla="*/ 0 w 307"/>
                <a:gd name="T19" fmla="*/ 0 h 244"/>
                <a:gd name="T20" fmla="*/ 0 w 307"/>
                <a:gd name="T21" fmla="*/ 0 h 244"/>
                <a:gd name="T22" fmla="*/ 0 w 307"/>
                <a:gd name="T23" fmla="*/ 0 h 244"/>
                <a:gd name="T24" fmla="*/ 0 w 307"/>
                <a:gd name="T25" fmla="*/ 0 h 244"/>
                <a:gd name="T26" fmla="*/ 0 w 307"/>
                <a:gd name="T27" fmla="*/ 0 h 244"/>
                <a:gd name="T28" fmla="*/ 0 w 307"/>
                <a:gd name="T29" fmla="*/ 0 h 244"/>
                <a:gd name="T30" fmla="*/ 0 w 307"/>
                <a:gd name="T31" fmla="*/ 0 h 244"/>
                <a:gd name="T32" fmla="*/ 0 w 307"/>
                <a:gd name="T33" fmla="*/ 0 h 244"/>
                <a:gd name="T34" fmla="*/ 0 w 307"/>
                <a:gd name="T35" fmla="*/ 0 h 244"/>
                <a:gd name="T36" fmla="*/ 0 w 307"/>
                <a:gd name="T37" fmla="*/ 0 h 244"/>
                <a:gd name="T38" fmla="*/ 0 w 307"/>
                <a:gd name="T39" fmla="*/ 0 h 244"/>
                <a:gd name="T40" fmla="*/ 0 w 307"/>
                <a:gd name="T41" fmla="*/ 0 h 244"/>
                <a:gd name="T42" fmla="*/ 0 w 307"/>
                <a:gd name="T43" fmla="*/ 0 h 2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07" h="244">
                  <a:moveTo>
                    <a:pt x="0" y="165"/>
                  </a:moveTo>
                  <a:lnTo>
                    <a:pt x="14" y="212"/>
                  </a:lnTo>
                  <a:lnTo>
                    <a:pt x="19" y="228"/>
                  </a:lnTo>
                  <a:lnTo>
                    <a:pt x="19" y="244"/>
                  </a:lnTo>
                  <a:lnTo>
                    <a:pt x="114" y="204"/>
                  </a:lnTo>
                  <a:lnTo>
                    <a:pt x="181" y="181"/>
                  </a:lnTo>
                  <a:lnTo>
                    <a:pt x="231" y="157"/>
                  </a:lnTo>
                  <a:lnTo>
                    <a:pt x="263" y="141"/>
                  </a:lnTo>
                  <a:lnTo>
                    <a:pt x="281" y="141"/>
                  </a:lnTo>
                  <a:lnTo>
                    <a:pt x="293" y="133"/>
                  </a:lnTo>
                  <a:lnTo>
                    <a:pt x="300" y="117"/>
                  </a:lnTo>
                  <a:lnTo>
                    <a:pt x="307" y="87"/>
                  </a:lnTo>
                  <a:lnTo>
                    <a:pt x="307" y="39"/>
                  </a:lnTo>
                  <a:lnTo>
                    <a:pt x="288" y="0"/>
                  </a:lnTo>
                  <a:lnTo>
                    <a:pt x="276" y="8"/>
                  </a:lnTo>
                  <a:lnTo>
                    <a:pt x="244" y="23"/>
                  </a:lnTo>
                  <a:lnTo>
                    <a:pt x="193" y="55"/>
                  </a:lnTo>
                  <a:lnTo>
                    <a:pt x="144" y="79"/>
                  </a:lnTo>
                  <a:lnTo>
                    <a:pt x="88" y="109"/>
                  </a:lnTo>
                  <a:lnTo>
                    <a:pt x="44" y="141"/>
                  </a:lnTo>
                  <a:lnTo>
                    <a:pt x="14" y="157"/>
                  </a:lnTo>
                  <a:lnTo>
                    <a:pt x="0" y="165"/>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462" name="Freeform 394"/>
            <p:cNvSpPr>
              <a:spLocks/>
            </p:cNvSpPr>
            <p:nvPr/>
          </p:nvSpPr>
          <p:spPr bwMode="auto">
            <a:xfrm>
              <a:off x="686" y="2419"/>
              <a:ext cx="122" cy="87"/>
            </a:xfrm>
            <a:custGeom>
              <a:avLst/>
              <a:gdLst>
                <a:gd name="T0" fmla="*/ 0 w 244"/>
                <a:gd name="T1" fmla="*/ 1 h 173"/>
                <a:gd name="T2" fmla="*/ 0 w 244"/>
                <a:gd name="T3" fmla="*/ 1 h 173"/>
                <a:gd name="T4" fmla="*/ 0 w 244"/>
                <a:gd name="T5" fmla="*/ 1 h 173"/>
                <a:gd name="T6" fmla="*/ 0 w 244"/>
                <a:gd name="T7" fmla="*/ 1 h 173"/>
                <a:gd name="T8" fmla="*/ 1 w 244"/>
                <a:gd name="T9" fmla="*/ 1 h 173"/>
                <a:gd name="T10" fmla="*/ 1 w 244"/>
                <a:gd name="T11" fmla="*/ 1 h 173"/>
                <a:gd name="T12" fmla="*/ 1 w 244"/>
                <a:gd name="T13" fmla="*/ 1 h 173"/>
                <a:gd name="T14" fmla="*/ 1 w 244"/>
                <a:gd name="T15" fmla="*/ 1 h 173"/>
                <a:gd name="T16" fmla="*/ 1 w 244"/>
                <a:gd name="T17" fmla="*/ 1 h 173"/>
                <a:gd name="T18" fmla="*/ 1 w 244"/>
                <a:gd name="T19" fmla="*/ 1 h 173"/>
                <a:gd name="T20" fmla="*/ 1 w 244"/>
                <a:gd name="T21" fmla="*/ 1 h 173"/>
                <a:gd name="T22" fmla="*/ 1 w 244"/>
                <a:gd name="T23" fmla="*/ 1 h 173"/>
                <a:gd name="T24" fmla="*/ 1 w 244"/>
                <a:gd name="T25" fmla="*/ 1 h 173"/>
                <a:gd name="T26" fmla="*/ 1 w 244"/>
                <a:gd name="T27" fmla="*/ 0 h 173"/>
                <a:gd name="T28" fmla="*/ 0 w 244"/>
                <a:gd name="T29" fmla="*/ 1 h 1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44" h="173">
                  <a:moveTo>
                    <a:pt x="0" y="87"/>
                  </a:moveTo>
                  <a:lnTo>
                    <a:pt x="0" y="133"/>
                  </a:lnTo>
                  <a:lnTo>
                    <a:pt x="0" y="157"/>
                  </a:lnTo>
                  <a:lnTo>
                    <a:pt x="0" y="173"/>
                  </a:lnTo>
                  <a:lnTo>
                    <a:pt x="7" y="173"/>
                  </a:lnTo>
                  <a:lnTo>
                    <a:pt x="25" y="165"/>
                  </a:lnTo>
                  <a:lnTo>
                    <a:pt x="51" y="157"/>
                  </a:lnTo>
                  <a:lnTo>
                    <a:pt x="81" y="157"/>
                  </a:lnTo>
                  <a:lnTo>
                    <a:pt x="150" y="127"/>
                  </a:lnTo>
                  <a:lnTo>
                    <a:pt x="181" y="111"/>
                  </a:lnTo>
                  <a:lnTo>
                    <a:pt x="206" y="87"/>
                  </a:lnTo>
                  <a:lnTo>
                    <a:pt x="225" y="47"/>
                  </a:lnTo>
                  <a:lnTo>
                    <a:pt x="237" y="24"/>
                  </a:lnTo>
                  <a:lnTo>
                    <a:pt x="244" y="0"/>
                  </a:lnTo>
                  <a:lnTo>
                    <a:pt x="0" y="87"/>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463" name="Freeform 395"/>
            <p:cNvSpPr>
              <a:spLocks/>
            </p:cNvSpPr>
            <p:nvPr/>
          </p:nvSpPr>
          <p:spPr bwMode="auto">
            <a:xfrm>
              <a:off x="783" y="2326"/>
              <a:ext cx="53" cy="45"/>
            </a:xfrm>
            <a:custGeom>
              <a:avLst/>
              <a:gdLst>
                <a:gd name="T0" fmla="*/ 0 w 106"/>
                <a:gd name="T1" fmla="*/ 0 h 90"/>
                <a:gd name="T2" fmla="*/ 0 w 106"/>
                <a:gd name="T3" fmla="*/ 1 h 90"/>
                <a:gd name="T4" fmla="*/ 1 w 106"/>
                <a:gd name="T5" fmla="*/ 1 h 90"/>
                <a:gd name="T6" fmla="*/ 1 w 106"/>
                <a:gd name="T7" fmla="*/ 1 h 90"/>
                <a:gd name="T8" fmla="*/ 1 w 106"/>
                <a:gd name="T9" fmla="*/ 1 h 90"/>
                <a:gd name="T10" fmla="*/ 1 w 106"/>
                <a:gd name="T11" fmla="*/ 1 h 90"/>
                <a:gd name="T12" fmla="*/ 1 w 106"/>
                <a:gd name="T13" fmla="*/ 1 h 90"/>
                <a:gd name="T14" fmla="*/ 1 w 106"/>
                <a:gd name="T15" fmla="*/ 1 h 90"/>
                <a:gd name="T16" fmla="*/ 1 w 106"/>
                <a:gd name="T17" fmla="*/ 1 h 90"/>
                <a:gd name="T18" fmla="*/ 1 w 106"/>
                <a:gd name="T19" fmla="*/ 1 h 90"/>
                <a:gd name="T20" fmla="*/ 1 w 106"/>
                <a:gd name="T21" fmla="*/ 1 h 90"/>
                <a:gd name="T22" fmla="*/ 1 w 106"/>
                <a:gd name="T23" fmla="*/ 1 h 90"/>
                <a:gd name="T24" fmla="*/ 1 w 106"/>
                <a:gd name="T25" fmla="*/ 1 h 90"/>
                <a:gd name="T26" fmla="*/ 1 w 106"/>
                <a:gd name="T27" fmla="*/ 1 h 90"/>
                <a:gd name="T28" fmla="*/ 1 w 106"/>
                <a:gd name="T29" fmla="*/ 1 h 90"/>
                <a:gd name="T30" fmla="*/ 1 w 106"/>
                <a:gd name="T31" fmla="*/ 1 h 90"/>
                <a:gd name="T32" fmla="*/ 1 w 106"/>
                <a:gd name="T33" fmla="*/ 1 h 90"/>
                <a:gd name="T34" fmla="*/ 1 w 106"/>
                <a:gd name="T35" fmla="*/ 1 h 90"/>
                <a:gd name="T36" fmla="*/ 1 w 106"/>
                <a:gd name="T37" fmla="*/ 1 h 90"/>
                <a:gd name="T38" fmla="*/ 1 w 106"/>
                <a:gd name="T39" fmla="*/ 1 h 90"/>
                <a:gd name="T40" fmla="*/ 1 w 106"/>
                <a:gd name="T41" fmla="*/ 0 h 90"/>
                <a:gd name="T42" fmla="*/ 0 w 106"/>
                <a:gd name="T43" fmla="*/ 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6" h="90">
                  <a:moveTo>
                    <a:pt x="0" y="0"/>
                  </a:moveTo>
                  <a:lnTo>
                    <a:pt x="0" y="26"/>
                  </a:lnTo>
                  <a:lnTo>
                    <a:pt x="13" y="26"/>
                  </a:lnTo>
                  <a:lnTo>
                    <a:pt x="13" y="13"/>
                  </a:lnTo>
                  <a:lnTo>
                    <a:pt x="8" y="25"/>
                  </a:lnTo>
                  <a:lnTo>
                    <a:pt x="39" y="41"/>
                  </a:lnTo>
                  <a:lnTo>
                    <a:pt x="44" y="29"/>
                  </a:lnTo>
                  <a:lnTo>
                    <a:pt x="36" y="40"/>
                  </a:lnTo>
                  <a:lnTo>
                    <a:pt x="68" y="64"/>
                  </a:lnTo>
                  <a:lnTo>
                    <a:pt x="76" y="53"/>
                  </a:lnTo>
                  <a:lnTo>
                    <a:pt x="65" y="60"/>
                  </a:lnTo>
                  <a:lnTo>
                    <a:pt x="84" y="90"/>
                  </a:lnTo>
                  <a:lnTo>
                    <a:pt x="106" y="77"/>
                  </a:lnTo>
                  <a:lnTo>
                    <a:pt x="88" y="46"/>
                  </a:lnTo>
                  <a:lnTo>
                    <a:pt x="85" y="44"/>
                  </a:lnTo>
                  <a:lnTo>
                    <a:pt x="84" y="42"/>
                  </a:lnTo>
                  <a:lnTo>
                    <a:pt x="52" y="18"/>
                  </a:lnTo>
                  <a:lnTo>
                    <a:pt x="51" y="17"/>
                  </a:lnTo>
                  <a:lnTo>
                    <a:pt x="20" y="1"/>
                  </a:lnTo>
                  <a:lnTo>
                    <a:pt x="19" y="1"/>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464" name="Freeform 396"/>
            <p:cNvSpPr>
              <a:spLocks/>
            </p:cNvSpPr>
            <p:nvPr/>
          </p:nvSpPr>
          <p:spPr bwMode="auto">
            <a:xfrm>
              <a:off x="793" y="2310"/>
              <a:ext cx="53" cy="50"/>
            </a:xfrm>
            <a:custGeom>
              <a:avLst/>
              <a:gdLst>
                <a:gd name="T0" fmla="*/ 0 w 105"/>
                <a:gd name="T1" fmla="*/ 0 h 100"/>
                <a:gd name="T2" fmla="*/ 0 w 105"/>
                <a:gd name="T3" fmla="*/ 1 h 100"/>
                <a:gd name="T4" fmla="*/ 1 w 105"/>
                <a:gd name="T5" fmla="*/ 1 h 100"/>
                <a:gd name="T6" fmla="*/ 1 w 105"/>
                <a:gd name="T7" fmla="*/ 1 h 100"/>
                <a:gd name="T8" fmla="*/ 1 w 105"/>
                <a:gd name="T9" fmla="*/ 1 h 100"/>
                <a:gd name="T10" fmla="*/ 1 w 105"/>
                <a:gd name="T11" fmla="*/ 1 h 100"/>
                <a:gd name="T12" fmla="*/ 1 w 105"/>
                <a:gd name="T13" fmla="*/ 1 h 100"/>
                <a:gd name="T14" fmla="*/ 1 w 105"/>
                <a:gd name="T15" fmla="*/ 1 h 100"/>
                <a:gd name="T16" fmla="*/ 1 w 105"/>
                <a:gd name="T17" fmla="*/ 1 h 100"/>
                <a:gd name="T18" fmla="*/ 1 w 105"/>
                <a:gd name="T19" fmla="*/ 1 h 100"/>
                <a:gd name="T20" fmla="*/ 1 w 105"/>
                <a:gd name="T21" fmla="*/ 1 h 100"/>
                <a:gd name="T22" fmla="*/ 1 w 105"/>
                <a:gd name="T23" fmla="*/ 1 h 100"/>
                <a:gd name="T24" fmla="*/ 1 w 105"/>
                <a:gd name="T25" fmla="*/ 1 h 100"/>
                <a:gd name="T26" fmla="*/ 1 w 105"/>
                <a:gd name="T27" fmla="*/ 1 h 100"/>
                <a:gd name="T28" fmla="*/ 1 w 105"/>
                <a:gd name="T29" fmla="*/ 1 h 100"/>
                <a:gd name="T30" fmla="*/ 1 w 105"/>
                <a:gd name="T31" fmla="*/ 1 h 100"/>
                <a:gd name="T32" fmla="*/ 1 w 105"/>
                <a:gd name="T33" fmla="*/ 1 h 100"/>
                <a:gd name="T34" fmla="*/ 1 w 105"/>
                <a:gd name="T35" fmla="*/ 1 h 100"/>
                <a:gd name="T36" fmla="*/ 1 w 105"/>
                <a:gd name="T37" fmla="*/ 1 h 100"/>
                <a:gd name="T38" fmla="*/ 1 w 105"/>
                <a:gd name="T39" fmla="*/ 1 h 100"/>
                <a:gd name="T40" fmla="*/ 1 w 105"/>
                <a:gd name="T41" fmla="*/ 0 h 100"/>
                <a:gd name="T42" fmla="*/ 0 w 105"/>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5" h="100">
                  <a:moveTo>
                    <a:pt x="0" y="0"/>
                  </a:moveTo>
                  <a:lnTo>
                    <a:pt x="0" y="27"/>
                  </a:lnTo>
                  <a:lnTo>
                    <a:pt x="12" y="27"/>
                  </a:lnTo>
                  <a:lnTo>
                    <a:pt x="12" y="13"/>
                  </a:lnTo>
                  <a:lnTo>
                    <a:pt x="5" y="25"/>
                  </a:lnTo>
                  <a:lnTo>
                    <a:pt x="31" y="41"/>
                  </a:lnTo>
                  <a:lnTo>
                    <a:pt x="37" y="29"/>
                  </a:lnTo>
                  <a:lnTo>
                    <a:pt x="29" y="40"/>
                  </a:lnTo>
                  <a:lnTo>
                    <a:pt x="60" y="64"/>
                  </a:lnTo>
                  <a:lnTo>
                    <a:pt x="68" y="53"/>
                  </a:lnTo>
                  <a:lnTo>
                    <a:pt x="57" y="60"/>
                  </a:lnTo>
                  <a:lnTo>
                    <a:pt x="82" y="100"/>
                  </a:lnTo>
                  <a:lnTo>
                    <a:pt x="105" y="86"/>
                  </a:lnTo>
                  <a:lnTo>
                    <a:pt x="80" y="46"/>
                  </a:lnTo>
                  <a:lnTo>
                    <a:pt x="77" y="44"/>
                  </a:lnTo>
                  <a:lnTo>
                    <a:pt x="76" y="42"/>
                  </a:lnTo>
                  <a:lnTo>
                    <a:pt x="45" y="19"/>
                  </a:lnTo>
                  <a:lnTo>
                    <a:pt x="44" y="19"/>
                  </a:lnTo>
                  <a:lnTo>
                    <a:pt x="19" y="3"/>
                  </a:lnTo>
                  <a:lnTo>
                    <a:pt x="17"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465" name="Freeform 397"/>
            <p:cNvSpPr>
              <a:spLocks/>
            </p:cNvSpPr>
            <p:nvPr/>
          </p:nvSpPr>
          <p:spPr bwMode="auto">
            <a:xfrm>
              <a:off x="623" y="2342"/>
              <a:ext cx="201" cy="184"/>
            </a:xfrm>
            <a:custGeom>
              <a:avLst/>
              <a:gdLst>
                <a:gd name="T0" fmla="*/ 1 w 401"/>
                <a:gd name="T1" fmla="*/ 1 h 367"/>
                <a:gd name="T2" fmla="*/ 1 w 401"/>
                <a:gd name="T3" fmla="*/ 1 h 367"/>
                <a:gd name="T4" fmla="*/ 1 w 401"/>
                <a:gd name="T5" fmla="*/ 1 h 367"/>
                <a:gd name="T6" fmla="*/ 1 w 401"/>
                <a:gd name="T7" fmla="*/ 1 h 367"/>
                <a:gd name="T8" fmla="*/ 1 w 401"/>
                <a:gd name="T9" fmla="*/ 1 h 367"/>
                <a:gd name="T10" fmla="*/ 1 w 401"/>
                <a:gd name="T11" fmla="*/ 1 h 367"/>
                <a:gd name="T12" fmla="*/ 1 w 401"/>
                <a:gd name="T13" fmla="*/ 1 h 367"/>
                <a:gd name="T14" fmla="*/ 1 w 401"/>
                <a:gd name="T15" fmla="*/ 1 h 367"/>
                <a:gd name="T16" fmla="*/ 1 w 401"/>
                <a:gd name="T17" fmla="*/ 1 h 367"/>
                <a:gd name="T18" fmla="*/ 1 w 401"/>
                <a:gd name="T19" fmla="*/ 1 h 367"/>
                <a:gd name="T20" fmla="*/ 1 w 401"/>
                <a:gd name="T21" fmla="*/ 1 h 367"/>
                <a:gd name="T22" fmla="*/ 1 w 401"/>
                <a:gd name="T23" fmla="*/ 1 h 367"/>
                <a:gd name="T24" fmla="*/ 1 w 401"/>
                <a:gd name="T25" fmla="*/ 1 h 367"/>
                <a:gd name="T26" fmla="*/ 1 w 401"/>
                <a:gd name="T27" fmla="*/ 1 h 367"/>
                <a:gd name="T28" fmla="*/ 1 w 401"/>
                <a:gd name="T29" fmla="*/ 1 h 367"/>
                <a:gd name="T30" fmla="*/ 1 w 401"/>
                <a:gd name="T31" fmla="*/ 1 h 367"/>
                <a:gd name="T32" fmla="*/ 1 w 401"/>
                <a:gd name="T33" fmla="*/ 1 h 367"/>
                <a:gd name="T34" fmla="*/ 1 w 401"/>
                <a:gd name="T35" fmla="*/ 1 h 367"/>
                <a:gd name="T36" fmla="*/ 1 w 401"/>
                <a:gd name="T37" fmla="*/ 1 h 367"/>
                <a:gd name="T38" fmla="*/ 1 w 401"/>
                <a:gd name="T39" fmla="*/ 1 h 367"/>
                <a:gd name="T40" fmla="*/ 1 w 401"/>
                <a:gd name="T41" fmla="*/ 1 h 367"/>
                <a:gd name="T42" fmla="*/ 1 w 401"/>
                <a:gd name="T43" fmla="*/ 1 h 367"/>
                <a:gd name="T44" fmla="*/ 1 w 401"/>
                <a:gd name="T45" fmla="*/ 1 h 367"/>
                <a:gd name="T46" fmla="*/ 1 w 401"/>
                <a:gd name="T47" fmla="*/ 1 h 367"/>
                <a:gd name="T48" fmla="*/ 1 w 401"/>
                <a:gd name="T49" fmla="*/ 1 h 367"/>
                <a:gd name="T50" fmla="*/ 1 w 401"/>
                <a:gd name="T51" fmla="*/ 1 h 367"/>
                <a:gd name="T52" fmla="*/ 1 w 401"/>
                <a:gd name="T53" fmla="*/ 1 h 367"/>
                <a:gd name="T54" fmla="*/ 1 w 401"/>
                <a:gd name="T55" fmla="*/ 1 h 367"/>
                <a:gd name="T56" fmla="*/ 1 w 401"/>
                <a:gd name="T57" fmla="*/ 1 h 367"/>
                <a:gd name="T58" fmla="*/ 1 w 401"/>
                <a:gd name="T59" fmla="*/ 1 h 367"/>
                <a:gd name="T60" fmla="*/ 1 w 401"/>
                <a:gd name="T61" fmla="*/ 1 h 367"/>
                <a:gd name="T62" fmla="*/ 1 w 401"/>
                <a:gd name="T63" fmla="*/ 1 h 367"/>
                <a:gd name="T64" fmla="*/ 1 w 401"/>
                <a:gd name="T65" fmla="*/ 1 h 367"/>
                <a:gd name="T66" fmla="*/ 1 w 401"/>
                <a:gd name="T67" fmla="*/ 1 h 367"/>
                <a:gd name="T68" fmla="*/ 1 w 401"/>
                <a:gd name="T69" fmla="*/ 1 h 367"/>
                <a:gd name="T70" fmla="*/ 1 w 401"/>
                <a:gd name="T71" fmla="*/ 1 h 367"/>
                <a:gd name="T72" fmla="*/ 1 w 401"/>
                <a:gd name="T73" fmla="*/ 1 h 367"/>
                <a:gd name="T74" fmla="*/ 1 w 401"/>
                <a:gd name="T75" fmla="*/ 1 h 367"/>
                <a:gd name="T76" fmla="*/ 1 w 401"/>
                <a:gd name="T77" fmla="*/ 1 h 367"/>
                <a:gd name="T78" fmla="*/ 1 w 401"/>
                <a:gd name="T79" fmla="*/ 1 h 367"/>
                <a:gd name="T80" fmla="*/ 1 w 401"/>
                <a:gd name="T81" fmla="*/ 1 h 367"/>
                <a:gd name="T82" fmla="*/ 1 w 401"/>
                <a:gd name="T83" fmla="*/ 1 h 367"/>
                <a:gd name="T84" fmla="*/ 1 w 401"/>
                <a:gd name="T85" fmla="*/ 1 h 367"/>
                <a:gd name="T86" fmla="*/ 1 w 401"/>
                <a:gd name="T87" fmla="*/ 1 h 367"/>
                <a:gd name="T88" fmla="*/ 1 w 401"/>
                <a:gd name="T89" fmla="*/ 1 h 367"/>
                <a:gd name="T90" fmla="*/ 1 w 401"/>
                <a:gd name="T91" fmla="*/ 1 h 367"/>
                <a:gd name="T92" fmla="*/ 1 w 401"/>
                <a:gd name="T93" fmla="*/ 1 h 367"/>
                <a:gd name="T94" fmla="*/ 1 w 401"/>
                <a:gd name="T95" fmla="*/ 1 h 367"/>
                <a:gd name="T96" fmla="*/ 1 w 401"/>
                <a:gd name="T97" fmla="*/ 1 h 367"/>
                <a:gd name="T98" fmla="*/ 1 w 401"/>
                <a:gd name="T99" fmla="*/ 1 h 367"/>
                <a:gd name="T100" fmla="*/ 1 w 401"/>
                <a:gd name="T101" fmla="*/ 1 h 367"/>
                <a:gd name="T102" fmla="*/ 1 w 401"/>
                <a:gd name="T103" fmla="*/ 1 h 367"/>
                <a:gd name="T104" fmla="*/ 1 w 401"/>
                <a:gd name="T105" fmla="*/ 1 h 367"/>
                <a:gd name="T106" fmla="*/ 1 w 401"/>
                <a:gd name="T107" fmla="*/ 1 h 367"/>
                <a:gd name="T108" fmla="*/ 1 w 401"/>
                <a:gd name="T109" fmla="*/ 1 h 367"/>
                <a:gd name="T110" fmla="*/ 1 w 401"/>
                <a:gd name="T111" fmla="*/ 1 h 367"/>
                <a:gd name="T112" fmla="*/ 1 w 401"/>
                <a:gd name="T113" fmla="*/ 1 h 367"/>
                <a:gd name="T114" fmla="*/ 1 w 401"/>
                <a:gd name="T115" fmla="*/ 1 h 367"/>
                <a:gd name="T116" fmla="*/ 1 w 401"/>
                <a:gd name="T117" fmla="*/ 1 h 367"/>
                <a:gd name="T118" fmla="*/ 1 w 401"/>
                <a:gd name="T119" fmla="*/ 1 h 367"/>
                <a:gd name="T120" fmla="*/ 1 w 401"/>
                <a:gd name="T121" fmla="*/ 1 h 367"/>
                <a:gd name="T122" fmla="*/ 1 w 401"/>
                <a:gd name="T123" fmla="*/ 1 h 3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01" h="367">
                  <a:moveTo>
                    <a:pt x="39" y="125"/>
                  </a:moveTo>
                  <a:lnTo>
                    <a:pt x="14" y="121"/>
                  </a:lnTo>
                  <a:lnTo>
                    <a:pt x="8" y="169"/>
                  </a:lnTo>
                  <a:lnTo>
                    <a:pt x="6" y="170"/>
                  </a:lnTo>
                  <a:lnTo>
                    <a:pt x="6" y="194"/>
                  </a:lnTo>
                  <a:lnTo>
                    <a:pt x="20" y="194"/>
                  </a:lnTo>
                  <a:lnTo>
                    <a:pt x="8" y="189"/>
                  </a:lnTo>
                  <a:lnTo>
                    <a:pt x="1" y="203"/>
                  </a:lnTo>
                  <a:lnTo>
                    <a:pt x="0" y="209"/>
                  </a:lnTo>
                  <a:lnTo>
                    <a:pt x="1" y="214"/>
                  </a:lnTo>
                  <a:lnTo>
                    <a:pt x="4" y="218"/>
                  </a:lnTo>
                  <a:lnTo>
                    <a:pt x="8" y="221"/>
                  </a:lnTo>
                  <a:lnTo>
                    <a:pt x="13" y="222"/>
                  </a:lnTo>
                  <a:lnTo>
                    <a:pt x="18" y="221"/>
                  </a:lnTo>
                  <a:lnTo>
                    <a:pt x="20" y="221"/>
                  </a:lnTo>
                  <a:lnTo>
                    <a:pt x="82" y="190"/>
                  </a:lnTo>
                  <a:lnTo>
                    <a:pt x="133" y="158"/>
                  </a:lnTo>
                  <a:lnTo>
                    <a:pt x="126" y="146"/>
                  </a:lnTo>
                  <a:lnTo>
                    <a:pt x="133" y="158"/>
                  </a:lnTo>
                  <a:lnTo>
                    <a:pt x="219" y="112"/>
                  </a:lnTo>
                  <a:lnTo>
                    <a:pt x="282" y="72"/>
                  </a:lnTo>
                  <a:lnTo>
                    <a:pt x="275" y="60"/>
                  </a:lnTo>
                  <a:lnTo>
                    <a:pt x="282" y="72"/>
                  </a:lnTo>
                  <a:lnTo>
                    <a:pt x="326" y="48"/>
                  </a:lnTo>
                  <a:lnTo>
                    <a:pt x="351" y="33"/>
                  </a:lnTo>
                  <a:lnTo>
                    <a:pt x="344" y="21"/>
                  </a:lnTo>
                  <a:lnTo>
                    <a:pt x="344" y="34"/>
                  </a:lnTo>
                  <a:lnTo>
                    <a:pt x="356" y="34"/>
                  </a:lnTo>
                  <a:lnTo>
                    <a:pt x="362" y="33"/>
                  </a:lnTo>
                  <a:lnTo>
                    <a:pt x="366" y="30"/>
                  </a:lnTo>
                  <a:lnTo>
                    <a:pt x="367" y="30"/>
                  </a:lnTo>
                  <a:lnTo>
                    <a:pt x="374" y="22"/>
                  </a:lnTo>
                  <a:lnTo>
                    <a:pt x="363" y="13"/>
                  </a:lnTo>
                  <a:lnTo>
                    <a:pt x="354" y="22"/>
                  </a:lnTo>
                  <a:lnTo>
                    <a:pt x="358" y="25"/>
                  </a:lnTo>
                  <a:lnTo>
                    <a:pt x="363" y="26"/>
                  </a:lnTo>
                  <a:lnTo>
                    <a:pt x="368" y="25"/>
                  </a:lnTo>
                  <a:lnTo>
                    <a:pt x="372" y="22"/>
                  </a:lnTo>
                  <a:lnTo>
                    <a:pt x="354" y="21"/>
                  </a:lnTo>
                  <a:lnTo>
                    <a:pt x="372" y="44"/>
                  </a:lnTo>
                  <a:lnTo>
                    <a:pt x="382" y="36"/>
                  </a:lnTo>
                  <a:lnTo>
                    <a:pt x="370" y="40"/>
                  </a:lnTo>
                  <a:lnTo>
                    <a:pt x="376" y="64"/>
                  </a:lnTo>
                  <a:lnTo>
                    <a:pt x="388" y="60"/>
                  </a:lnTo>
                  <a:lnTo>
                    <a:pt x="375" y="60"/>
                  </a:lnTo>
                  <a:lnTo>
                    <a:pt x="375" y="100"/>
                  </a:lnTo>
                  <a:lnTo>
                    <a:pt x="388" y="100"/>
                  </a:lnTo>
                  <a:lnTo>
                    <a:pt x="376" y="96"/>
                  </a:lnTo>
                  <a:lnTo>
                    <a:pt x="363" y="134"/>
                  </a:lnTo>
                  <a:lnTo>
                    <a:pt x="363" y="136"/>
                  </a:lnTo>
                  <a:lnTo>
                    <a:pt x="351" y="183"/>
                  </a:lnTo>
                  <a:lnTo>
                    <a:pt x="363" y="186"/>
                  </a:lnTo>
                  <a:lnTo>
                    <a:pt x="352" y="179"/>
                  </a:lnTo>
                  <a:lnTo>
                    <a:pt x="327" y="218"/>
                  </a:lnTo>
                  <a:lnTo>
                    <a:pt x="338" y="225"/>
                  </a:lnTo>
                  <a:lnTo>
                    <a:pt x="328" y="215"/>
                  </a:lnTo>
                  <a:lnTo>
                    <a:pt x="298" y="247"/>
                  </a:lnTo>
                  <a:lnTo>
                    <a:pt x="307" y="257"/>
                  </a:lnTo>
                  <a:lnTo>
                    <a:pt x="299" y="246"/>
                  </a:lnTo>
                  <a:lnTo>
                    <a:pt x="267" y="270"/>
                  </a:lnTo>
                  <a:lnTo>
                    <a:pt x="275" y="281"/>
                  </a:lnTo>
                  <a:lnTo>
                    <a:pt x="270" y="269"/>
                  </a:lnTo>
                  <a:lnTo>
                    <a:pt x="214" y="291"/>
                  </a:lnTo>
                  <a:lnTo>
                    <a:pt x="219" y="303"/>
                  </a:lnTo>
                  <a:lnTo>
                    <a:pt x="216" y="291"/>
                  </a:lnTo>
                  <a:lnTo>
                    <a:pt x="149" y="307"/>
                  </a:lnTo>
                  <a:lnTo>
                    <a:pt x="151" y="319"/>
                  </a:lnTo>
                  <a:lnTo>
                    <a:pt x="151" y="306"/>
                  </a:lnTo>
                  <a:lnTo>
                    <a:pt x="89" y="306"/>
                  </a:lnTo>
                  <a:lnTo>
                    <a:pt x="89" y="319"/>
                  </a:lnTo>
                  <a:lnTo>
                    <a:pt x="94" y="307"/>
                  </a:lnTo>
                  <a:lnTo>
                    <a:pt x="97" y="309"/>
                  </a:lnTo>
                  <a:lnTo>
                    <a:pt x="53" y="277"/>
                  </a:lnTo>
                  <a:lnTo>
                    <a:pt x="50" y="275"/>
                  </a:lnTo>
                  <a:lnTo>
                    <a:pt x="45" y="274"/>
                  </a:lnTo>
                  <a:lnTo>
                    <a:pt x="39" y="275"/>
                  </a:lnTo>
                  <a:lnTo>
                    <a:pt x="35" y="278"/>
                  </a:lnTo>
                  <a:lnTo>
                    <a:pt x="33" y="282"/>
                  </a:lnTo>
                  <a:lnTo>
                    <a:pt x="33" y="286"/>
                  </a:lnTo>
                  <a:lnTo>
                    <a:pt x="26" y="342"/>
                  </a:lnTo>
                  <a:lnTo>
                    <a:pt x="38" y="343"/>
                  </a:lnTo>
                  <a:lnTo>
                    <a:pt x="26" y="338"/>
                  </a:lnTo>
                  <a:lnTo>
                    <a:pt x="20" y="354"/>
                  </a:lnTo>
                  <a:lnTo>
                    <a:pt x="18" y="359"/>
                  </a:lnTo>
                  <a:lnTo>
                    <a:pt x="18" y="367"/>
                  </a:lnTo>
                  <a:lnTo>
                    <a:pt x="45" y="367"/>
                  </a:lnTo>
                  <a:lnTo>
                    <a:pt x="45" y="359"/>
                  </a:lnTo>
                  <a:lnTo>
                    <a:pt x="31" y="359"/>
                  </a:lnTo>
                  <a:lnTo>
                    <a:pt x="43" y="364"/>
                  </a:lnTo>
                  <a:lnTo>
                    <a:pt x="50" y="348"/>
                  </a:lnTo>
                  <a:lnTo>
                    <a:pt x="51" y="343"/>
                  </a:lnTo>
                  <a:lnTo>
                    <a:pt x="51" y="344"/>
                  </a:lnTo>
                  <a:lnTo>
                    <a:pt x="58" y="289"/>
                  </a:lnTo>
                  <a:lnTo>
                    <a:pt x="39" y="299"/>
                  </a:lnTo>
                  <a:lnTo>
                    <a:pt x="45" y="301"/>
                  </a:lnTo>
                  <a:lnTo>
                    <a:pt x="50" y="299"/>
                  </a:lnTo>
                  <a:lnTo>
                    <a:pt x="54" y="297"/>
                  </a:lnTo>
                  <a:lnTo>
                    <a:pt x="57" y="293"/>
                  </a:lnTo>
                  <a:lnTo>
                    <a:pt x="58" y="287"/>
                  </a:lnTo>
                  <a:lnTo>
                    <a:pt x="45" y="287"/>
                  </a:lnTo>
                  <a:lnTo>
                    <a:pt x="38" y="298"/>
                  </a:lnTo>
                  <a:lnTo>
                    <a:pt x="82" y="330"/>
                  </a:lnTo>
                  <a:lnTo>
                    <a:pt x="83" y="331"/>
                  </a:lnTo>
                  <a:lnTo>
                    <a:pt x="89" y="333"/>
                  </a:lnTo>
                  <a:lnTo>
                    <a:pt x="151" y="333"/>
                  </a:lnTo>
                  <a:lnTo>
                    <a:pt x="154" y="333"/>
                  </a:lnTo>
                  <a:lnTo>
                    <a:pt x="222" y="317"/>
                  </a:lnTo>
                  <a:lnTo>
                    <a:pt x="224" y="315"/>
                  </a:lnTo>
                  <a:lnTo>
                    <a:pt x="280" y="293"/>
                  </a:lnTo>
                  <a:lnTo>
                    <a:pt x="283" y="291"/>
                  </a:lnTo>
                  <a:lnTo>
                    <a:pt x="315" y="267"/>
                  </a:lnTo>
                  <a:lnTo>
                    <a:pt x="316" y="266"/>
                  </a:lnTo>
                  <a:lnTo>
                    <a:pt x="347" y="234"/>
                  </a:lnTo>
                  <a:lnTo>
                    <a:pt x="348" y="233"/>
                  </a:lnTo>
                  <a:lnTo>
                    <a:pt x="374" y="194"/>
                  </a:lnTo>
                  <a:lnTo>
                    <a:pt x="376" y="190"/>
                  </a:lnTo>
                  <a:lnTo>
                    <a:pt x="388" y="142"/>
                  </a:lnTo>
                  <a:lnTo>
                    <a:pt x="375" y="138"/>
                  </a:lnTo>
                  <a:lnTo>
                    <a:pt x="388" y="144"/>
                  </a:lnTo>
                  <a:lnTo>
                    <a:pt x="401" y="105"/>
                  </a:lnTo>
                  <a:lnTo>
                    <a:pt x="401" y="100"/>
                  </a:lnTo>
                  <a:lnTo>
                    <a:pt x="401" y="60"/>
                  </a:lnTo>
                  <a:lnTo>
                    <a:pt x="401" y="57"/>
                  </a:lnTo>
                  <a:lnTo>
                    <a:pt x="395" y="33"/>
                  </a:lnTo>
                  <a:lnTo>
                    <a:pt x="393" y="30"/>
                  </a:lnTo>
                  <a:lnTo>
                    <a:pt x="392" y="28"/>
                  </a:lnTo>
                  <a:lnTo>
                    <a:pt x="374" y="5"/>
                  </a:lnTo>
                  <a:lnTo>
                    <a:pt x="372" y="4"/>
                  </a:lnTo>
                  <a:lnTo>
                    <a:pt x="368" y="1"/>
                  </a:lnTo>
                  <a:lnTo>
                    <a:pt x="363" y="0"/>
                  </a:lnTo>
                  <a:lnTo>
                    <a:pt x="358" y="1"/>
                  </a:lnTo>
                  <a:lnTo>
                    <a:pt x="354" y="4"/>
                  </a:lnTo>
                  <a:lnTo>
                    <a:pt x="354" y="5"/>
                  </a:lnTo>
                  <a:lnTo>
                    <a:pt x="347" y="13"/>
                  </a:lnTo>
                  <a:lnTo>
                    <a:pt x="356" y="8"/>
                  </a:lnTo>
                  <a:lnTo>
                    <a:pt x="351" y="9"/>
                  </a:lnTo>
                  <a:lnTo>
                    <a:pt x="347" y="12"/>
                  </a:lnTo>
                  <a:lnTo>
                    <a:pt x="356" y="21"/>
                  </a:lnTo>
                  <a:lnTo>
                    <a:pt x="356" y="8"/>
                  </a:lnTo>
                  <a:lnTo>
                    <a:pt x="344" y="8"/>
                  </a:lnTo>
                  <a:lnTo>
                    <a:pt x="339" y="9"/>
                  </a:lnTo>
                  <a:lnTo>
                    <a:pt x="338" y="10"/>
                  </a:lnTo>
                  <a:lnTo>
                    <a:pt x="312" y="25"/>
                  </a:lnTo>
                  <a:lnTo>
                    <a:pt x="319" y="36"/>
                  </a:lnTo>
                  <a:lnTo>
                    <a:pt x="314" y="25"/>
                  </a:lnTo>
                  <a:lnTo>
                    <a:pt x="270" y="49"/>
                  </a:lnTo>
                  <a:lnTo>
                    <a:pt x="268" y="49"/>
                  </a:lnTo>
                  <a:lnTo>
                    <a:pt x="206" y="89"/>
                  </a:lnTo>
                  <a:lnTo>
                    <a:pt x="212" y="100"/>
                  </a:lnTo>
                  <a:lnTo>
                    <a:pt x="207" y="89"/>
                  </a:lnTo>
                  <a:lnTo>
                    <a:pt x="121" y="136"/>
                  </a:lnTo>
                  <a:lnTo>
                    <a:pt x="119" y="136"/>
                  </a:lnTo>
                  <a:lnTo>
                    <a:pt x="69" y="167"/>
                  </a:lnTo>
                  <a:lnTo>
                    <a:pt x="75" y="178"/>
                  </a:lnTo>
                  <a:lnTo>
                    <a:pt x="70" y="166"/>
                  </a:lnTo>
                  <a:lnTo>
                    <a:pt x="8" y="197"/>
                  </a:lnTo>
                  <a:lnTo>
                    <a:pt x="25" y="214"/>
                  </a:lnTo>
                  <a:lnTo>
                    <a:pt x="26" y="209"/>
                  </a:lnTo>
                  <a:lnTo>
                    <a:pt x="25" y="203"/>
                  </a:lnTo>
                  <a:lnTo>
                    <a:pt x="22" y="199"/>
                  </a:lnTo>
                  <a:lnTo>
                    <a:pt x="18" y="197"/>
                  </a:lnTo>
                  <a:lnTo>
                    <a:pt x="13" y="195"/>
                  </a:lnTo>
                  <a:lnTo>
                    <a:pt x="8" y="197"/>
                  </a:lnTo>
                  <a:lnTo>
                    <a:pt x="13" y="209"/>
                  </a:lnTo>
                  <a:lnTo>
                    <a:pt x="25" y="214"/>
                  </a:lnTo>
                  <a:lnTo>
                    <a:pt x="31" y="199"/>
                  </a:lnTo>
                  <a:lnTo>
                    <a:pt x="33" y="194"/>
                  </a:lnTo>
                  <a:lnTo>
                    <a:pt x="33" y="170"/>
                  </a:lnTo>
                  <a:lnTo>
                    <a:pt x="20" y="170"/>
                  </a:lnTo>
                  <a:lnTo>
                    <a:pt x="33" y="173"/>
                  </a:lnTo>
                  <a:lnTo>
                    <a:pt x="39"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466" name="Freeform 398"/>
            <p:cNvSpPr>
              <a:spLocks/>
            </p:cNvSpPr>
            <p:nvPr/>
          </p:nvSpPr>
          <p:spPr bwMode="auto">
            <a:xfrm>
              <a:off x="646" y="2082"/>
              <a:ext cx="234" cy="74"/>
            </a:xfrm>
            <a:custGeom>
              <a:avLst/>
              <a:gdLst>
                <a:gd name="T0" fmla="*/ 1 w 468"/>
                <a:gd name="T1" fmla="*/ 0 h 149"/>
                <a:gd name="T2" fmla="*/ 0 w 468"/>
                <a:gd name="T3" fmla="*/ 0 h 149"/>
                <a:gd name="T4" fmla="*/ 0 w 468"/>
                <a:gd name="T5" fmla="*/ 0 h 149"/>
                <a:gd name="T6" fmla="*/ 1 w 468"/>
                <a:gd name="T7" fmla="*/ 0 h 149"/>
                <a:gd name="T8" fmla="*/ 1 w 468"/>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8" h="149">
                  <a:moveTo>
                    <a:pt x="468" y="103"/>
                  </a:moveTo>
                  <a:lnTo>
                    <a:pt x="0" y="149"/>
                  </a:lnTo>
                  <a:lnTo>
                    <a:pt x="0" y="0"/>
                  </a:lnTo>
                  <a:lnTo>
                    <a:pt x="468" y="0"/>
                  </a:lnTo>
                  <a:lnTo>
                    <a:pt x="468" y="103"/>
                  </a:lnTo>
                  <a:close/>
                </a:path>
              </a:pathLst>
            </a:custGeom>
            <a:solidFill>
              <a:srgbClr val="0000FF"/>
            </a:solidFill>
            <a:ln w="20638">
              <a:solidFill>
                <a:srgbClr val="000000"/>
              </a:solidFill>
              <a:prstDash val="solid"/>
              <a:round/>
              <a:headEnd/>
              <a:tailEnd/>
            </a:ln>
          </p:spPr>
          <p:txBody>
            <a:bodyPr/>
            <a:lstStyle/>
            <a:p>
              <a:endParaRPr lang="ja-JP" altLang="en-US"/>
            </a:p>
          </p:txBody>
        </p:sp>
        <p:sp>
          <p:nvSpPr>
            <p:cNvPr id="15467" name="Freeform 399"/>
            <p:cNvSpPr>
              <a:spLocks/>
            </p:cNvSpPr>
            <p:nvPr/>
          </p:nvSpPr>
          <p:spPr bwMode="auto">
            <a:xfrm>
              <a:off x="521" y="1936"/>
              <a:ext cx="446" cy="196"/>
            </a:xfrm>
            <a:custGeom>
              <a:avLst/>
              <a:gdLst>
                <a:gd name="T0" fmla="*/ 1 w 892"/>
                <a:gd name="T1" fmla="*/ 0 h 393"/>
                <a:gd name="T2" fmla="*/ 0 w 892"/>
                <a:gd name="T3" fmla="*/ 0 h 393"/>
                <a:gd name="T4" fmla="*/ 1 w 892"/>
                <a:gd name="T5" fmla="*/ 0 h 393"/>
                <a:gd name="T6" fmla="*/ 1 w 892"/>
                <a:gd name="T7" fmla="*/ 0 h 393"/>
                <a:gd name="T8" fmla="*/ 1 w 892"/>
                <a:gd name="T9" fmla="*/ 0 h 3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2" h="393">
                  <a:moveTo>
                    <a:pt x="448" y="393"/>
                  </a:moveTo>
                  <a:lnTo>
                    <a:pt x="0" y="165"/>
                  </a:lnTo>
                  <a:lnTo>
                    <a:pt x="474" y="0"/>
                  </a:lnTo>
                  <a:lnTo>
                    <a:pt x="892" y="228"/>
                  </a:lnTo>
                  <a:lnTo>
                    <a:pt x="448" y="393"/>
                  </a:lnTo>
                  <a:close/>
                </a:path>
              </a:pathLst>
            </a:custGeom>
            <a:solidFill>
              <a:srgbClr val="0000FF"/>
            </a:solidFill>
            <a:ln w="20638">
              <a:solidFill>
                <a:srgbClr val="000000"/>
              </a:solidFill>
              <a:prstDash val="solid"/>
              <a:round/>
              <a:headEnd/>
              <a:tailEnd/>
            </a:ln>
          </p:spPr>
          <p:txBody>
            <a:bodyPr/>
            <a:lstStyle/>
            <a:p>
              <a:endParaRPr lang="ja-JP" altLang="en-US"/>
            </a:p>
          </p:txBody>
        </p:sp>
        <p:sp>
          <p:nvSpPr>
            <p:cNvPr id="15468" name="Freeform 400"/>
            <p:cNvSpPr>
              <a:spLocks/>
            </p:cNvSpPr>
            <p:nvPr/>
          </p:nvSpPr>
          <p:spPr bwMode="auto">
            <a:xfrm>
              <a:off x="746" y="2034"/>
              <a:ext cx="215" cy="16"/>
            </a:xfrm>
            <a:custGeom>
              <a:avLst/>
              <a:gdLst>
                <a:gd name="T0" fmla="*/ 0 w 432"/>
                <a:gd name="T1" fmla="*/ 1 h 32"/>
                <a:gd name="T2" fmla="*/ 0 w 432"/>
                <a:gd name="T3" fmla="*/ 1 h 32"/>
                <a:gd name="T4" fmla="*/ 0 w 432"/>
                <a:gd name="T5" fmla="*/ 0 h 32"/>
                <a:gd name="T6" fmla="*/ 0 w 432"/>
                <a:gd name="T7" fmla="*/ 0 h 32"/>
                <a:gd name="T8" fmla="*/ 0 w 432"/>
                <a:gd name="T9" fmla="*/ 1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2" h="32">
                  <a:moveTo>
                    <a:pt x="432" y="32"/>
                  </a:moveTo>
                  <a:lnTo>
                    <a:pt x="0" y="32"/>
                  </a:lnTo>
                  <a:lnTo>
                    <a:pt x="0" y="0"/>
                  </a:lnTo>
                  <a:lnTo>
                    <a:pt x="388" y="0"/>
                  </a:lnTo>
                  <a:lnTo>
                    <a:pt x="432" y="32"/>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469" name="Freeform 401"/>
            <p:cNvSpPr>
              <a:spLocks/>
            </p:cNvSpPr>
            <p:nvPr/>
          </p:nvSpPr>
          <p:spPr bwMode="auto">
            <a:xfrm>
              <a:off x="708" y="2623"/>
              <a:ext cx="47" cy="221"/>
            </a:xfrm>
            <a:custGeom>
              <a:avLst/>
              <a:gdLst>
                <a:gd name="T0" fmla="*/ 1 w 93"/>
                <a:gd name="T1" fmla="*/ 1 h 440"/>
                <a:gd name="T2" fmla="*/ 1 w 93"/>
                <a:gd name="T3" fmla="*/ 1 h 440"/>
                <a:gd name="T4" fmla="*/ 0 w 93"/>
                <a:gd name="T5" fmla="*/ 1 h 440"/>
                <a:gd name="T6" fmla="*/ 1 w 93"/>
                <a:gd name="T7" fmla="*/ 1 h 440"/>
                <a:gd name="T8" fmla="*/ 1 w 93"/>
                <a:gd name="T9" fmla="*/ 1 h 440"/>
                <a:gd name="T10" fmla="*/ 1 w 93"/>
                <a:gd name="T11" fmla="*/ 1 h 440"/>
                <a:gd name="T12" fmla="*/ 1 w 93"/>
                <a:gd name="T13" fmla="*/ 0 h 440"/>
                <a:gd name="T14" fmla="*/ 1 w 93"/>
                <a:gd name="T15" fmla="*/ 1 h 4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3" h="440">
                  <a:moveTo>
                    <a:pt x="7" y="8"/>
                  </a:moveTo>
                  <a:lnTo>
                    <a:pt x="25" y="102"/>
                  </a:lnTo>
                  <a:lnTo>
                    <a:pt x="0" y="322"/>
                  </a:lnTo>
                  <a:lnTo>
                    <a:pt x="56" y="440"/>
                  </a:lnTo>
                  <a:lnTo>
                    <a:pt x="93" y="330"/>
                  </a:lnTo>
                  <a:lnTo>
                    <a:pt x="44" y="102"/>
                  </a:lnTo>
                  <a:lnTo>
                    <a:pt x="49" y="0"/>
                  </a:lnTo>
                  <a:lnTo>
                    <a:pt x="7" y="8"/>
                  </a:lnTo>
                  <a:close/>
                </a:path>
              </a:pathLst>
            </a:custGeom>
            <a:solidFill>
              <a:srgbClr val="000033"/>
            </a:solidFill>
            <a:ln w="20638">
              <a:solidFill>
                <a:srgbClr val="000000"/>
              </a:solidFill>
              <a:prstDash val="solid"/>
              <a:round/>
              <a:headEnd/>
              <a:tailEnd/>
            </a:ln>
          </p:spPr>
          <p:txBody>
            <a:bodyPr/>
            <a:lstStyle/>
            <a:p>
              <a:endParaRPr lang="ja-JP" altLang="en-US"/>
            </a:p>
          </p:txBody>
        </p:sp>
        <p:sp>
          <p:nvSpPr>
            <p:cNvPr id="15470" name="Freeform 402"/>
            <p:cNvSpPr>
              <a:spLocks/>
            </p:cNvSpPr>
            <p:nvPr/>
          </p:nvSpPr>
          <p:spPr bwMode="auto">
            <a:xfrm>
              <a:off x="633" y="2557"/>
              <a:ext cx="172" cy="134"/>
            </a:xfrm>
            <a:custGeom>
              <a:avLst/>
              <a:gdLst>
                <a:gd name="T0" fmla="*/ 0 w 343"/>
                <a:gd name="T1" fmla="*/ 1 h 267"/>
                <a:gd name="T2" fmla="*/ 1 w 343"/>
                <a:gd name="T3" fmla="*/ 1 h 267"/>
                <a:gd name="T4" fmla="*/ 1 w 343"/>
                <a:gd name="T5" fmla="*/ 1 h 267"/>
                <a:gd name="T6" fmla="*/ 1 w 343"/>
                <a:gd name="T7" fmla="*/ 1 h 267"/>
                <a:gd name="T8" fmla="*/ 1 w 343"/>
                <a:gd name="T9" fmla="*/ 0 h 267"/>
                <a:gd name="T10" fmla="*/ 0 w 343"/>
                <a:gd name="T11" fmla="*/ 1 h 2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3" h="267">
                  <a:moveTo>
                    <a:pt x="0" y="70"/>
                  </a:moveTo>
                  <a:lnTo>
                    <a:pt x="69" y="267"/>
                  </a:lnTo>
                  <a:lnTo>
                    <a:pt x="181" y="149"/>
                  </a:lnTo>
                  <a:lnTo>
                    <a:pt x="287" y="235"/>
                  </a:lnTo>
                  <a:lnTo>
                    <a:pt x="343" y="0"/>
                  </a:lnTo>
                  <a:lnTo>
                    <a:pt x="0" y="70"/>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471" name="Freeform 403"/>
            <p:cNvSpPr>
              <a:spLocks/>
            </p:cNvSpPr>
            <p:nvPr/>
          </p:nvSpPr>
          <p:spPr bwMode="auto">
            <a:xfrm>
              <a:off x="961" y="2050"/>
              <a:ext cx="16" cy="185"/>
            </a:xfrm>
            <a:custGeom>
              <a:avLst/>
              <a:gdLst>
                <a:gd name="T0" fmla="*/ 1 w 30"/>
                <a:gd name="T1" fmla="*/ 1 h 369"/>
                <a:gd name="T2" fmla="*/ 1 w 30"/>
                <a:gd name="T3" fmla="*/ 1 h 369"/>
                <a:gd name="T4" fmla="*/ 0 w 30"/>
                <a:gd name="T5" fmla="*/ 0 h 369"/>
                <a:gd name="T6" fmla="*/ 1 w 30"/>
                <a:gd name="T7" fmla="*/ 0 h 369"/>
                <a:gd name="T8" fmla="*/ 1 w 30"/>
                <a:gd name="T9" fmla="*/ 1 h 3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369">
                  <a:moveTo>
                    <a:pt x="30" y="369"/>
                  </a:moveTo>
                  <a:lnTo>
                    <a:pt x="12" y="369"/>
                  </a:lnTo>
                  <a:lnTo>
                    <a:pt x="0" y="0"/>
                  </a:lnTo>
                  <a:lnTo>
                    <a:pt x="12" y="0"/>
                  </a:lnTo>
                  <a:lnTo>
                    <a:pt x="30" y="369"/>
                  </a:lnTo>
                  <a:close/>
                </a:path>
              </a:pathLst>
            </a:custGeom>
            <a:solidFill>
              <a:srgbClr val="0000FF"/>
            </a:solidFill>
            <a:ln w="20638">
              <a:solidFill>
                <a:srgbClr val="000000"/>
              </a:solidFill>
              <a:prstDash val="solid"/>
              <a:round/>
              <a:headEnd/>
              <a:tailEnd/>
            </a:ln>
          </p:spPr>
          <p:txBody>
            <a:bodyPr/>
            <a:lstStyle/>
            <a:p>
              <a:endParaRPr lang="ja-JP" altLang="en-US"/>
            </a:p>
          </p:txBody>
        </p:sp>
        <p:sp>
          <p:nvSpPr>
            <p:cNvPr id="15472" name="Freeform 404"/>
            <p:cNvSpPr>
              <a:spLocks/>
            </p:cNvSpPr>
            <p:nvPr/>
          </p:nvSpPr>
          <p:spPr bwMode="auto">
            <a:xfrm>
              <a:off x="952" y="2215"/>
              <a:ext cx="37" cy="27"/>
            </a:xfrm>
            <a:custGeom>
              <a:avLst/>
              <a:gdLst>
                <a:gd name="T0" fmla="*/ 0 w 75"/>
                <a:gd name="T1" fmla="*/ 1 h 54"/>
                <a:gd name="T2" fmla="*/ 0 w 75"/>
                <a:gd name="T3" fmla="*/ 1 h 54"/>
                <a:gd name="T4" fmla="*/ 0 w 75"/>
                <a:gd name="T5" fmla="*/ 1 h 54"/>
                <a:gd name="T6" fmla="*/ 0 w 75"/>
                <a:gd name="T7" fmla="*/ 1 h 54"/>
                <a:gd name="T8" fmla="*/ 0 w 75"/>
                <a:gd name="T9" fmla="*/ 1 h 54"/>
                <a:gd name="T10" fmla="*/ 0 w 75"/>
                <a:gd name="T11" fmla="*/ 1 h 54"/>
                <a:gd name="T12" fmla="*/ 0 w 75"/>
                <a:gd name="T13" fmla="*/ 0 h 54"/>
                <a:gd name="T14" fmla="*/ 0 w 75"/>
                <a:gd name="T15" fmla="*/ 1 h 54"/>
                <a:gd name="T16" fmla="*/ 0 w 75"/>
                <a:gd name="T17" fmla="*/ 1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 h="54">
                  <a:moveTo>
                    <a:pt x="75" y="30"/>
                  </a:moveTo>
                  <a:lnTo>
                    <a:pt x="63" y="46"/>
                  </a:lnTo>
                  <a:lnTo>
                    <a:pt x="37" y="54"/>
                  </a:lnTo>
                  <a:lnTo>
                    <a:pt x="12" y="46"/>
                  </a:lnTo>
                  <a:lnTo>
                    <a:pt x="0" y="30"/>
                  </a:lnTo>
                  <a:lnTo>
                    <a:pt x="12" y="8"/>
                  </a:lnTo>
                  <a:lnTo>
                    <a:pt x="37" y="0"/>
                  </a:lnTo>
                  <a:lnTo>
                    <a:pt x="63" y="8"/>
                  </a:lnTo>
                  <a:lnTo>
                    <a:pt x="75" y="30"/>
                  </a:lnTo>
                  <a:close/>
                </a:path>
              </a:pathLst>
            </a:custGeom>
            <a:solidFill>
              <a:srgbClr val="0000FF"/>
            </a:solidFill>
            <a:ln w="20638">
              <a:solidFill>
                <a:srgbClr val="000000"/>
              </a:solidFill>
              <a:prstDash val="solid"/>
              <a:round/>
              <a:headEnd/>
              <a:tailEnd/>
            </a:ln>
          </p:spPr>
          <p:txBody>
            <a:bodyPr/>
            <a:lstStyle/>
            <a:p>
              <a:endParaRPr lang="ja-JP" altLang="en-US"/>
            </a:p>
          </p:txBody>
        </p:sp>
        <p:sp>
          <p:nvSpPr>
            <p:cNvPr id="15473" name="Freeform 405"/>
            <p:cNvSpPr>
              <a:spLocks/>
            </p:cNvSpPr>
            <p:nvPr/>
          </p:nvSpPr>
          <p:spPr bwMode="auto">
            <a:xfrm>
              <a:off x="958" y="2239"/>
              <a:ext cx="35" cy="66"/>
            </a:xfrm>
            <a:custGeom>
              <a:avLst/>
              <a:gdLst>
                <a:gd name="T0" fmla="*/ 1 w 69"/>
                <a:gd name="T1" fmla="*/ 0 h 134"/>
                <a:gd name="T2" fmla="*/ 0 w 69"/>
                <a:gd name="T3" fmla="*/ 0 h 134"/>
                <a:gd name="T4" fmla="*/ 1 w 69"/>
                <a:gd name="T5" fmla="*/ 0 h 134"/>
                <a:gd name="T6" fmla="*/ 1 w 69"/>
                <a:gd name="T7" fmla="*/ 0 h 134"/>
                <a:gd name="T8" fmla="*/ 1 w 69"/>
                <a:gd name="T9" fmla="*/ 0 h 134"/>
                <a:gd name="T10" fmla="*/ 1 w 69"/>
                <a:gd name="T11" fmla="*/ 0 h 134"/>
                <a:gd name="T12" fmla="*/ 1 w 69"/>
                <a:gd name="T13" fmla="*/ 0 h 134"/>
                <a:gd name="T14" fmla="*/ 1 w 69"/>
                <a:gd name="T15" fmla="*/ 0 h 134"/>
                <a:gd name="T16" fmla="*/ 1 w 69"/>
                <a:gd name="T17" fmla="*/ 0 h 134"/>
                <a:gd name="T18" fmla="*/ 1 w 69"/>
                <a:gd name="T19" fmla="*/ 0 h 134"/>
                <a:gd name="T20" fmla="*/ 1 w 69"/>
                <a:gd name="T21" fmla="*/ 0 h 1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9" h="134">
                  <a:moveTo>
                    <a:pt x="7" y="8"/>
                  </a:moveTo>
                  <a:lnTo>
                    <a:pt x="0" y="134"/>
                  </a:lnTo>
                  <a:lnTo>
                    <a:pt x="19" y="134"/>
                  </a:lnTo>
                  <a:lnTo>
                    <a:pt x="19" y="63"/>
                  </a:lnTo>
                  <a:lnTo>
                    <a:pt x="25" y="126"/>
                  </a:lnTo>
                  <a:lnTo>
                    <a:pt x="37" y="126"/>
                  </a:lnTo>
                  <a:lnTo>
                    <a:pt x="31" y="63"/>
                  </a:lnTo>
                  <a:lnTo>
                    <a:pt x="51" y="126"/>
                  </a:lnTo>
                  <a:lnTo>
                    <a:pt x="69" y="126"/>
                  </a:lnTo>
                  <a:lnTo>
                    <a:pt x="56" y="0"/>
                  </a:lnTo>
                  <a:lnTo>
                    <a:pt x="7" y="8"/>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474" name="Freeform 406"/>
            <p:cNvSpPr>
              <a:spLocks/>
            </p:cNvSpPr>
            <p:nvPr/>
          </p:nvSpPr>
          <p:spPr bwMode="auto">
            <a:xfrm>
              <a:off x="849" y="2121"/>
              <a:ext cx="46" cy="125"/>
            </a:xfrm>
            <a:custGeom>
              <a:avLst/>
              <a:gdLst>
                <a:gd name="T0" fmla="*/ 0 w 93"/>
                <a:gd name="T1" fmla="*/ 0 h 250"/>
                <a:gd name="T2" fmla="*/ 0 w 93"/>
                <a:gd name="T3" fmla="*/ 0 h 250"/>
                <a:gd name="T4" fmla="*/ 0 w 93"/>
                <a:gd name="T5" fmla="*/ 1 h 250"/>
                <a:gd name="T6" fmla="*/ 0 w 93"/>
                <a:gd name="T7" fmla="*/ 1 h 250"/>
                <a:gd name="T8" fmla="*/ 0 w 93"/>
                <a:gd name="T9" fmla="*/ 1 h 250"/>
                <a:gd name="T10" fmla="*/ 0 w 93"/>
                <a:gd name="T11" fmla="*/ 1 h 250"/>
                <a:gd name="T12" fmla="*/ 0 w 93"/>
                <a:gd name="T13" fmla="*/ 1 h 250"/>
                <a:gd name="T14" fmla="*/ 0 w 93"/>
                <a:gd name="T15" fmla="*/ 1 h 250"/>
                <a:gd name="T16" fmla="*/ 0 w 93"/>
                <a:gd name="T17" fmla="*/ 1 h 250"/>
                <a:gd name="T18" fmla="*/ 0 w 93"/>
                <a:gd name="T19" fmla="*/ 1 h 250"/>
                <a:gd name="T20" fmla="*/ 0 w 93"/>
                <a:gd name="T21" fmla="*/ 1 h 250"/>
                <a:gd name="T22" fmla="*/ 0 w 93"/>
                <a:gd name="T23" fmla="*/ 1 h 250"/>
                <a:gd name="T24" fmla="*/ 0 w 93"/>
                <a:gd name="T25" fmla="*/ 1 h 250"/>
                <a:gd name="T26" fmla="*/ 0 w 93"/>
                <a:gd name="T27" fmla="*/ 0 h 2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3" h="250">
                  <a:moveTo>
                    <a:pt x="18" y="0"/>
                  </a:moveTo>
                  <a:lnTo>
                    <a:pt x="30" y="0"/>
                  </a:lnTo>
                  <a:lnTo>
                    <a:pt x="56" y="24"/>
                  </a:lnTo>
                  <a:lnTo>
                    <a:pt x="81" y="48"/>
                  </a:lnTo>
                  <a:lnTo>
                    <a:pt x="93" y="86"/>
                  </a:lnTo>
                  <a:lnTo>
                    <a:pt x="93" y="125"/>
                  </a:lnTo>
                  <a:lnTo>
                    <a:pt x="86" y="180"/>
                  </a:lnTo>
                  <a:lnTo>
                    <a:pt x="68" y="218"/>
                  </a:lnTo>
                  <a:lnTo>
                    <a:pt x="56" y="242"/>
                  </a:lnTo>
                  <a:lnTo>
                    <a:pt x="37" y="250"/>
                  </a:lnTo>
                  <a:lnTo>
                    <a:pt x="18" y="234"/>
                  </a:lnTo>
                  <a:lnTo>
                    <a:pt x="5" y="218"/>
                  </a:lnTo>
                  <a:lnTo>
                    <a:pt x="0" y="212"/>
                  </a:lnTo>
                  <a:lnTo>
                    <a:pt x="18" y="0"/>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475" name="Freeform 407"/>
            <p:cNvSpPr>
              <a:spLocks/>
            </p:cNvSpPr>
            <p:nvPr/>
          </p:nvSpPr>
          <p:spPr bwMode="auto">
            <a:xfrm>
              <a:off x="861" y="2178"/>
              <a:ext cx="35" cy="27"/>
            </a:xfrm>
            <a:custGeom>
              <a:avLst/>
              <a:gdLst>
                <a:gd name="T0" fmla="*/ 0 w 70"/>
                <a:gd name="T1" fmla="*/ 0 h 55"/>
                <a:gd name="T2" fmla="*/ 1 w 70"/>
                <a:gd name="T3" fmla="*/ 0 h 55"/>
                <a:gd name="T4" fmla="*/ 1 w 70"/>
                <a:gd name="T5" fmla="*/ 0 h 55"/>
                <a:gd name="T6" fmla="*/ 1 w 70"/>
                <a:gd name="T7" fmla="*/ 0 h 55"/>
                <a:gd name="T8" fmla="*/ 0 w 70"/>
                <a:gd name="T9" fmla="*/ 0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55">
                  <a:moveTo>
                    <a:pt x="0" y="32"/>
                  </a:moveTo>
                  <a:lnTo>
                    <a:pt x="13" y="55"/>
                  </a:lnTo>
                  <a:lnTo>
                    <a:pt x="70" y="23"/>
                  </a:lnTo>
                  <a:lnTo>
                    <a:pt x="57" y="0"/>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476" name="Freeform 408"/>
            <p:cNvSpPr>
              <a:spLocks/>
            </p:cNvSpPr>
            <p:nvPr/>
          </p:nvSpPr>
          <p:spPr bwMode="auto">
            <a:xfrm>
              <a:off x="293" y="2518"/>
              <a:ext cx="837" cy="632"/>
            </a:xfrm>
            <a:custGeom>
              <a:avLst/>
              <a:gdLst>
                <a:gd name="T0" fmla="*/ 1 w 1673"/>
                <a:gd name="T1" fmla="*/ 1 h 1264"/>
                <a:gd name="T2" fmla="*/ 1 w 1673"/>
                <a:gd name="T3" fmla="*/ 1 h 1264"/>
                <a:gd name="T4" fmla="*/ 1 w 1673"/>
                <a:gd name="T5" fmla="*/ 1 h 1264"/>
                <a:gd name="T6" fmla="*/ 1 w 1673"/>
                <a:gd name="T7" fmla="*/ 1 h 1264"/>
                <a:gd name="T8" fmla="*/ 1 w 1673"/>
                <a:gd name="T9" fmla="*/ 1 h 1264"/>
                <a:gd name="T10" fmla="*/ 1 w 1673"/>
                <a:gd name="T11" fmla="*/ 1 h 1264"/>
                <a:gd name="T12" fmla="*/ 1 w 1673"/>
                <a:gd name="T13" fmla="*/ 1 h 1264"/>
                <a:gd name="T14" fmla="*/ 1 w 1673"/>
                <a:gd name="T15" fmla="*/ 1 h 1264"/>
                <a:gd name="T16" fmla="*/ 1 w 1673"/>
                <a:gd name="T17" fmla="*/ 1 h 1264"/>
                <a:gd name="T18" fmla="*/ 1 w 1673"/>
                <a:gd name="T19" fmla="*/ 1 h 1264"/>
                <a:gd name="T20" fmla="*/ 1 w 1673"/>
                <a:gd name="T21" fmla="*/ 1 h 1264"/>
                <a:gd name="T22" fmla="*/ 1 w 1673"/>
                <a:gd name="T23" fmla="*/ 1 h 1264"/>
                <a:gd name="T24" fmla="*/ 1 w 1673"/>
                <a:gd name="T25" fmla="*/ 1 h 1264"/>
                <a:gd name="T26" fmla="*/ 1 w 1673"/>
                <a:gd name="T27" fmla="*/ 1 h 1264"/>
                <a:gd name="T28" fmla="*/ 0 w 1673"/>
                <a:gd name="T29" fmla="*/ 1 h 1264"/>
                <a:gd name="T30" fmla="*/ 1 w 1673"/>
                <a:gd name="T31" fmla="*/ 1 h 1264"/>
                <a:gd name="T32" fmla="*/ 1 w 1673"/>
                <a:gd name="T33" fmla="*/ 1 h 1264"/>
                <a:gd name="T34" fmla="*/ 1 w 1673"/>
                <a:gd name="T35" fmla="*/ 1 h 1264"/>
                <a:gd name="T36" fmla="*/ 1 w 1673"/>
                <a:gd name="T37" fmla="*/ 1 h 1264"/>
                <a:gd name="T38" fmla="*/ 1 w 1673"/>
                <a:gd name="T39" fmla="*/ 1 h 1264"/>
                <a:gd name="T40" fmla="*/ 1 w 1673"/>
                <a:gd name="T41" fmla="*/ 1 h 1264"/>
                <a:gd name="T42" fmla="*/ 1 w 1673"/>
                <a:gd name="T43" fmla="*/ 1 h 1264"/>
                <a:gd name="T44" fmla="*/ 1 w 1673"/>
                <a:gd name="T45" fmla="*/ 1 h 1264"/>
                <a:gd name="T46" fmla="*/ 1 w 1673"/>
                <a:gd name="T47" fmla="*/ 1 h 1264"/>
                <a:gd name="T48" fmla="*/ 1 w 1673"/>
                <a:gd name="T49" fmla="*/ 1 h 1264"/>
                <a:gd name="T50" fmla="*/ 1 w 1673"/>
                <a:gd name="T51" fmla="*/ 1 h 1264"/>
                <a:gd name="T52" fmla="*/ 1 w 1673"/>
                <a:gd name="T53" fmla="*/ 1 h 1264"/>
                <a:gd name="T54" fmla="*/ 1 w 1673"/>
                <a:gd name="T55" fmla="*/ 1 h 1264"/>
                <a:gd name="T56" fmla="*/ 1 w 1673"/>
                <a:gd name="T57" fmla="*/ 1 h 1264"/>
                <a:gd name="T58" fmla="*/ 1 w 1673"/>
                <a:gd name="T59" fmla="*/ 1 h 1264"/>
                <a:gd name="T60" fmla="*/ 1 w 1673"/>
                <a:gd name="T61" fmla="*/ 1 h 1264"/>
                <a:gd name="T62" fmla="*/ 1 w 1673"/>
                <a:gd name="T63" fmla="*/ 1 h 1264"/>
                <a:gd name="T64" fmla="*/ 1 w 1673"/>
                <a:gd name="T65" fmla="*/ 1 h 1264"/>
                <a:gd name="T66" fmla="*/ 1 w 1673"/>
                <a:gd name="T67" fmla="*/ 1 h 1264"/>
                <a:gd name="T68" fmla="*/ 1 w 1673"/>
                <a:gd name="T69" fmla="*/ 1 h 1264"/>
                <a:gd name="T70" fmla="*/ 1 w 1673"/>
                <a:gd name="T71" fmla="*/ 1 h 1264"/>
                <a:gd name="T72" fmla="*/ 1 w 1673"/>
                <a:gd name="T73" fmla="*/ 1 h 1264"/>
                <a:gd name="T74" fmla="*/ 1 w 1673"/>
                <a:gd name="T75" fmla="*/ 1 h 1264"/>
                <a:gd name="T76" fmla="*/ 1 w 1673"/>
                <a:gd name="T77" fmla="*/ 1 h 1264"/>
                <a:gd name="T78" fmla="*/ 1 w 1673"/>
                <a:gd name="T79" fmla="*/ 1 h 1264"/>
                <a:gd name="T80" fmla="*/ 1 w 1673"/>
                <a:gd name="T81" fmla="*/ 1 h 1264"/>
                <a:gd name="T82" fmla="*/ 1 w 1673"/>
                <a:gd name="T83" fmla="*/ 1 h 1264"/>
                <a:gd name="T84" fmla="*/ 1 w 1673"/>
                <a:gd name="T85" fmla="*/ 1 h 1264"/>
                <a:gd name="T86" fmla="*/ 1 w 1673"/>
                <a:gd name="T87" fmla="*/ 1 h 1264"/>
                <a:gd name="T88" fmla="*/ 1 w 1673"/>
                <a:gd name="T89" fmla="*/ 1 h 1264"/>
                <a:gd name="T90" fmla="*/ 1 w 1673"/>
                <a:gd name="T91" fmla="*/ 1 h 1264"/>
                <a:gd name="T92" fmla="*/ 1 w 1673"/>
                <a:gd name="T93" fmla="*/ 1 h 1264"/>
                <a:gd name="T94" fmla="*/ 1 w 1673"/>
                <a:gd name="T95" fmla="*/ 1 h 1264"/>
                <a:gd name="T96" fmla="*/ 1 w 1673"/>
                <a:gd name="T97" fmla="*/ 1 h 1264"/>
                <a:gd name="T98" fmla="*/ 1 w 1673"/>
                <a:gd name="T99" fmla="*/ 1 h 1264"/>
                <a:gd name="T100" fmla="*/ 1 w 1673"/>
                <a:gd name="T101" fmla="*/ 1 h 1264"/>
                <a:gd name="T102" fmla="*/ 1 w 1673"/>
                <a:gd name="T103" fmla="*/ 1 h 1264"/>
                <a:gd name="T104" fmla="*/ 1 w 1673"/>
                <a:gd name="T105" fmla="*/ 1 h 1264"/>
                <a:gd name="T106" fmla="*/ 1 w 1673"/>
                <a:gd name="T107" fmla="*/ 1 h 1264"/>
                <a:gd name="T108" fmla="*/ 1 w 1673"/>
                <a:gd name="T109" fmla="*/ 1 h 1264"/>
                <a:gd name="T110" fmla="*/ 1 w 1673"/>
                <a:gd name="T111" fmla="*/ 1 h 1264"/>
                <a:gd name="T112" fmla="*/ 1 w 1673"/>
                <a:gd name="T113" fmla="*/ 1 h 1264"/>
                <a:gd name="T114" fmla="*/ 1 w 1673"/>
                <a:gd name="T115" fmla="*/ 1 h 1264"/>
                <a:gd name="T116" fmla="*/ 1 w 1673"/>
                <a:gd name="T117" fmla="*/ 1 h 1264"/>
                <a:gd name="T118" fmla="*/ 1 w 1673"/>
                <a:gd name="T119" fmla="*/ 1 h 126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673" h="1264">
                  <a:moveTo>
                    <a:pt x="863" y="596"/>
                  </a:moveTo>
                  <a:lnTo>
                    <a:pt x="824" y="511"/>
                  </a:lnTo>
                  <a:lnTo>
                    <a:pt x="794" y="433"/>
                  </a:lnTo>
                  <a:lnTo>
                    <a:pt x="768" y="369"/>
                  </a:lnTo>
                  <a:lnTo>
                    <a:pt x="743" y="306"/>
                  </a:lnTo>
                  <a:lnTo>
                    <a:pt x="706" y="220"/>
                  </a:lnTo>
                  <a:lnTo>
                    <a:pt x="681" y="157"/>
                  </a:lnTo>
                  <a:lnTo>
                    <a:pt x="669" y="125"/>
                  </a:lnTo>
                  <a:lnTo>
                    <a:pt x="657" y="109"/>
                  </a:lnTo>
                  <a:lnTo>
                    <a:pt x="657" y="95"/>
                  </a:lnTo>
                  <a:lnTo>
                    <a:pt x="657" y="103"/>
                  </a:lnTo>
                  <a:lnTo>
                    <a:pt x="643" y="117"/>
                  </a:lnTo>
                  <a:lnTo>
                    <a:pt x="613" y="181"/>
                  </a:lnTo>
                  <a:lnTo>
                    <a:pt x="569" y="260"/>
                  </a:lnTo>
                  <a:lnTo>
                    <a:pt x="513" y="354"/>
                  </a:lnTo>
                  <a:lnTo>
                    <a:pt x="450" y="447"/>
                  </a:lnTo>
                  <a:lnTo>
                    <a:pt x="393" y="534"/>
                  </a:lnTo>
                  <a:lnTo>
                    <a:pt x="344" y="596"/>
                  </a:lnTo>
                  <a:lnTo>
                    <a:pt x="325" y="620"/>
                  </a:lnTo>
                  <a:lnTo>
                    <a:pt x="307" y="628"/>
                  </a:lnTo>
                  <a:lnTo>
                    <a:pt x="281" y="636"/>
                  </a:lnTo>
                  <a:lnTo>
                    <a:pt x="251" y="620"/>
                  </a:lnTo>
                  <a:lnTo>
                    <a:pt x="193" y="582"/>
                  </a:lnTo>
                  <a:lnTo>
                    <a:pt x="144" y="534"/>
                  </a:lnTo>
                  <a:lnTo>
                    <a:pt x="131" y="519"/>
                  </a:lnTo>
                  <a:lnTo>
                    <a:pt x="88" y="558"/>
                  </a:lnTo>
                  <a:lnTo>
                    <a:pt x="51" y="590"/>
                  </a:lnTo>
                  <a:lnTo>
                    <a:pt x="31" y="604"/>
                  </a:lnTo>
                  <a:lnTo>
                    <a:pt x="14" y="620"/>
                  </a:lnTo>
                  <a:lnTo>
                    <a:pt x="0" y="636"/>
                  </a:lnTo>
                  <a:lnTo>
                    <a:pt x="7" y="644"/>
                  </a:lnTo>
                  <a:lnTo>
                    <a:pt x="31" y="668"/>
                  </a:lnTo>
                  <a:lnTo>
                    <a:pt x="70" y="707"/>
                  </a:lnTo>
                  <a:lnTo>
                    <a:pt x="107" y="745"/>
                  </a:lnTo>
                  <a:lnTo>
                    <a:pt x="151" y="785"/>
                  </a:lnTo>
                  <a:lnTo>
                    <a:pt x="188" y="824"/>
                  </a:lnTo>
                  <a:lnTo>
                    <a:pt x="225" y="848"/>
                  </a:lnTo>
                  <a:lnTo>
                    <a:pt x="244" y="856"/>
                  </a:lnTo>
                  <a:lnTo>
                    <a:pt x="288" y="832"/>
                  </a:lnTo>
                  <a:lnTo>
                    <a:pt x="337" y="785"/>
                  </a:lnTo>
                  <a:lnTo>
                    <a:pt x="388" y="731"/>
                  </a:lnTo>
                  <a:lnTo>
                    <a:pt x="437" y="668"/>
                  </a:lnTo>
                  <a:lnTo>
                    <a:pt x="481" y="604"/>
                  </a:lnTo>
                  <a:lnTo>
                    <a:pt x="519" y="558"/>
                  </a:lnTo>
                  <a:lnTo>
                    <a:pt x="543" y="519"/>
                  </a:lnTo>
                  <a:lnTo>
                    <a:pt x="550" y="503"/>
                  </a:lnTo>
                  <a:lnTo>
                    <a:pt x="550" y="534"/>
                  </a:lnTo>
                  <a:lnTo>
                    <a:pt x="550" y="582"/>
                  </a:lnTo>
                  <a:lnTo>
                    <a:pt x="543" y="691"/>
                  </a:lnTo>
                  <a:lnTo>
                    <a:pt x="537" y="809"/>
                  </a:lnTo>
                  <a:lnTo>
                    <a:pt x="531" y="942"/>
                  </a:lnTo>
                  <a:lnTo>
                    <a:pt x="531" y="1060"/>
                  </a:lnTo>
                  <a:lnTo>
                    <a:pt x="525" y="1162"/>
                  </a:lnTo>
                  <a:lnTo>
                    <a:pt x="525" y="1202"/>
                  </a:lnTo>
                  <a:lnTo>
                    <a:pt x="525" y="1233"/>
                  </a:lnTo>
                  <a:lnTo>
                    <a:pt x="525" y="1256"/>
                  </a:lnTo>
                  <a:lnTo>
                    <a:pt x="525" y="1264"/>
                  </a:lnTo>
                  <a:lnTo>
                    <a:pt x="637" y="1264"/>
                  </a:lnTo>
                  <a:lnTo>
                    <a:pt x="736" y="1264"/>
                  </a:lnTo>
                  <a:lnTo>
                    <a:pt x="824" y="1264"/>
                  </a:lnTo>
                  <a:lnTo>
                    <a:pt x="905" y="1264"/>
                  </a:lnTo>
                  <a:lnTo>
                    <a:pt x="968" y="1264"/>
                  </a:lnTo>
                  <a:lnTo>
                    <a:pt x="1017" y="1264"/>
                  </a:lnTo>
                  <a:lnTo>
                    <a:pt x="1062" y="1264"/>
                  </a:lnTo>
                  <a:lnTo>
                    <a:pt x="1100" y="1264"/>
                  </a:lnTo>
                  <a:lnTo>
                    <a:pt x="1124" y="1264"/>
                  </a:lnTo>
                  <a:lnTo>
                    <a:pt x="1142" y="1264"/>
                  </a:lnTo>
                  <a:lnTo>
                    <a:pt x="1168" y="1264"/>
                  </a:lnTo>
                  <a:lnTo>
                    <a:pt x="1174" y="1264"/>
                  </a:lnTo>
                  <a:lnTo>
                    <a:pt x="1180" y="1264"/>
                  </a:lnTo>
                  <a:lnTo>
                    <a:pt x="1174" y="1099"/>
                  </a:lnTo>
                  <a:lnTo>
                    <a:pt x="1168" y="957"/>
                  </a:lnTo>
                  <a:lnTo>
                    <a:pt x="1168" y="840"/>
                  </a:lnTo>
                  <a:lnTo>
                    <a:pt x="1162" y="731"/>
                  </a:lnTo>
                  <a:lnTo>
                    <a:pt x="1162" y="644"/>
                  </a:lnTo>
                  <a:lnTo>
                    <a:pt x="1162" y="566"/>
                  </a:lnTo>
                  <a:lnTo>
                    <a:pt x="1156" y="511"/>
                  </a:lnTo>
                  <a:lnTo>
                    <a:pt x="1156" y="463"/>
                  </a:lnTo>
                  <a:lnTo>
                    <a:pt x="1156" y="425"/>
                  </a:lnTo>
                  <a:lnTo>
                    <a:pt x="1156" y="393"/>
                  </a:lnTo>
                  <a:lnTo>
                    <a:pt x="1149" y="361"/>
                  </a:lnTo>
                  <a:lnTo>
                    <a:pt x="1149" y="346"/>
                  </a:lnTo>
                  <a:lnTo>
                    <a:pt x="1212" y="417"/>
                  </a:lnTo>
                  <a:lnTo>
                    <a:pt x="1274" y="487"/>
                  </a:lnTo>
                  <a:lnTo>
                    <a:pt x="1306" y="519"/>
                  </a:lnTo>
                  <a:lnTo>
                    <a:pt x="1337" y="550"/>
                  </a:lnTo>
                  <a:lnTo>
                    <a:pt x="1361" y="566"/>
                  </a:lnTo>
                  <a:lnTo>
                    <a:pt x="1386" y="574"/>
                  </a:lnTo>
                  <a:lnTo>
                    <a:pt x="1411" y="566"/>
                  </a:lnTo>
                  <a:lnTo>
                    <a:pt x="1443" y="550"/>
                  </a:lnTo>
                  <a:lnTo>
                    <a:pt x="1492" y="519"/>
                  </a:lnTo>
                  <a:lnTo>
                    <a:pt x="1543" y="487"/>
                  </a:lnTo>
                  <a:lnTo>
                    <a:pt x="1592" y="455"/>
                  </a:lnTo>
                  <a:lnTo>
                    <a:pt x="1629" y="433"/>
                  </a:lnTo>
                  <a:lnTo>
                    <a:pt x="1660" y="409"/>
                  </a:lnTo>
                  <a:lnTo>
                    <a:pt x="1673" y="401"/>
                  </a:lnTo>
                  <a:lnTo>
                    <a:pt x="1660" y="354"/>
                  </a:lnTo>
                  <a:lnTo>
                    <a:pt x="1648" y="314"/>
                  </a:lnTo>
                  <a:lnTo>
                    <a:pt x="1643" y="290"/>
                  </a:lnTo>
                  <a:lnTo>
                    <a:pt x="1636" y="268"/>
                  </a:lnTo>
                  <a:lnTo>
                    <a:pt x="1629" y="260"/>
                  </a:lnTo>
                  <a:lnTo>
                    <a:pt x="1629" y="252"/>
                  </a:lnTo>
                  <a:lnTo>
                    <a:pt x="1623" y="260"/>
                  </a:lnTo>
                  <a:lnTo>
                    <a:pt x="1599" y="274"/>
                  </a:lnTo>
                  <a:lnTo>
                    <a:pt x="1560" y="306"/>
                  </a:lnTo>
                  <a:lnTo>
                    <a:pt x="1518" y="330"/>
                  </a:lnTo>
                  <a:lnTo>
                    <a:pt x="1423" y="393"/>
                  </a:lnTo>
                  <a:lnTo>
                    <a:pt x="1386" y="409"/>
                  </a:lnTo>
                  <a:lnTo>
                    <a:pt x="1355" y="417"/>
                  </a:lnTo>
                  <a:lnTo>
                    <a:pt x="1349" y="417"/>
                  </a:lnTo>
                  <a:lnTo>
                    <a:pt x="1330" y="401"/>
                  </a:lnTo>
                  <a:lnTo>
                    <a:pt x="1293" y="354"/>
                  </a:lnTo>
                  <a:lnTo>
                    <a:pt x="1242" y="290"/>
                  </a:lnTo>
                  <a:lnTo>
                    <a:pt x="1193" y="212"/>
                  </a:lnTo>
                  <a:lnTo>
                    <a:pt x="1142" y="133"/>
                  </a:lnTo>
                  <a:lnTo>
                    <a:pt x="1105" y="63"/>
                  </a:lnTo>
                  <a:lnTo>
                    <a:pt x="1074" y="23"/>
                  </a:lnTo>
                  <a:lnTo>
                    <a:pt x="1068" y="8"/>
                  </a:lnTo>
                  <a:lnTo>
                    <a:pt x="1062" y="0"/>
                  </a:lnTo>
                  <a:lnTo>
                    <a:pt x="863" y="596"/>
                  </a:lnTo>
                  <a:close/>
                </a:path>
              </a:pathLst>
            </a:custGeom>
            <a:solidFill>
              <a:srgbClr val="0000FF"/>
            </a:solidFill>
            <a:ln w="20638">
              <a:solidFill>
                <a:srgbClr val="000000"/>
              </a:solidFill>
              <a:prstDash val="solid"/>
              <a:round/>
              <a:headEnd/>
              <a:tailEnd/>
            </a:ln>
          </p:spPr>
          <p:txBody>
            <a:bodyPr/>
            <a:lstStyle/>
            <a:p>
              <a:endParaRPr lang="ja-JP" altLang="en-US"/>
            </a:p>
          </p:txBody>
        </p:sp>
        <p:sp>
          <p:nvSpPr>
            <p:cNvPr id="15477" name="Freeform 409"/>
            <p:cNvSpPr>
              <a:spLocks/>
            </p:cNvSpPr>
            <p:nvPr/>
          </p:nvSpPr>
          <p:spPr bwMode="auto">
            <a:xfrm>
              <a:off x="574" y="2125"/>
              <a:ext cx="353" cy="498"/>
            </a:xfrm>
            <a:custGeom>
              <a:avLst/>
              <a:gdLst>
                <a:gd name="T0" fmla="*/ 1 w 705"/>
                <a:gd name="T1" fmla="*/ 0 h 997"/>
                <a:gd name="T2" fmla="*/ 1 w 705"/>
                <a:gd name="T3" fmla="*/ 0 h 997"/>
                <a:gd name="T4" fmla="*/ 1 w 705"/>
                <a:gd name="T5" fmla="*/ 0 h 997"/>
                <a:gd name="T6" fmla="*/ 1 w 705"/>
                <a:gd name="T7" fmla="*/ 0 h 997"/>
                <a:gd name="T8" fmla="*/ 1 w 705"/>
                <a:gd name="T9" fmla="*/ 0 h 997"/>
                <a:gd name="T10" fmla="*/ 1 w 705"/>
                <a:gd name="T11" fmla="*/ 0 h 997"/>
                <a:gd name="T12" fmla="*/ 1 w 705"/>
                <a:gd name="T13" fmla="*/ 0 h 997"/>
                <a:gd name="T14" fmla="*/ 1 w 705"/>
                <a:gd name="T15" fmla="*/ 0 h 997"/>
                <a:gd name="T16" fmla="*/ 1 w 705"/>
                <a:gd name="T17" fmla="*/ 0 h 997"/>
                <a:gd name="T18" fmla="*/ 1 w 705"/>
                <a:gd name="T19" fmla="*/ 0 h 997"/>
                <a:gd name="T20" fmla="*/ 1 w 705"/>
                <a:gd name="T21" fmla="*/ 0 h 997"/>
                <a:gd name="T22" fmla="*/ 1 w 705"/>
                <a:gd name="T23" fmla="*/ 0 h 997"/>
                <a:gd name="T24" fmla="*/ 1 w 705"/>
                <a:gd name="T25" fmla="*/ 0 h 997"/>
                <a:gd name="T26" fmla="*/ 1 w 705"/>
                <a:gd name="T27" fmla="*/ 0 h 997"/>
                <a:gd name="T28" fmla="*/ 1 w 705"/>
                <a:gd name="T29" fmla="*/ 0 h 997"/>
                <a:gd name="T30" fmla="*/ 1 w 705"/>
                <a:gd name="T31" fmla="*/ 0 h 997"/>
                <a:gd name="T32" fmla="*/ 1 w 705"/>
                <a:gd name="T33" fmla="*/ 0 h 997"/>
                <a:gd name="T34" fmla="*/ 1 w 705"/>
                <a:gd name="T35" fmla="*/ 0 h 997"/>
                <a:gd name="T36" fmla="*/ 1 w 705"/>
                <a:gd name="T37" fmla="*/ 0 h 997"/>
                <a:gd name="T38" fmla="*/ 1 w 705"/>
                <a:gd name="T39" fmla="*/ 0 h 997"/>
                <a:gd name="T40" fmla="*/ 1 w 705"/>
                <a:gd name="T41" fmla="*/ 0 h 997"/>
                <a:gd name="T42" fmla="*/ 1 w 705"/>
                <a:gd name="T43" fmla="*/ 0 h 997"/>
                <a:gd name="T44" fmla="*/ 1 w 705"/>
                <a:gd name="T45" fmla="*/ 0 h 997"/>
                <a:gd name="T46" fmla="*/ 1 w 705"/>
                <a:gd name="T47" fmla="*/ 0 h 997"/>
                <a:gd name="T48" fmla="*/ 1 w 705"/>
                <a:gd name="T49" fmla="*/ 0 h 997"/>
                <a:gd name="T50" fmla="*/ 1 w 705"/>
                <a:gd name="T51" fmla="*/ 0 h 997"/>
                <a:gd name="T52" fmla="*/ 1 w 705"/>
                <a:gd name="T53" fmla="*/ 0 h 997"/>
                <a:gd name="T54" fmla="*/ 1 w 705"/>
                <a:gd name="T55" fmla="*/ 0 h 997"/>
                <a:gd name="T56" fmla="*/ 1 w 705"/>
                <a:gd name="T57" fmla="*/ 0 h 997"/>
                <a:gd name="T58" fmla="*/ 1 w 705"/>
                <a:gd name="T59" fmla="*/ 0 h 997"/>
                <a:gd name="T60" fmla="*/ 1 w 705"/>
                <a:gd name="T61" fmla="*/ 0 h 997"/>
                <a:gd name="T62" fmla="*/ 1 w 705"/>
                <a:gd name="T63" fmla="*/ 0 h 997"/>
                <a:gd name="T64" fmla="*/ 1 w 705"/>
                <a:gd name="T65" fmla="*/ 0 h 997"/>
                <a:gd name="T66" fmla="*/ 1 w 705"/>
                <a:gd name="T67" fmla="*/ 0 h 997"/>
                <a:gd name="T68" fmla="*/ 1 w 705"/>
                <a:gd name="T69" fmla="*/ 0 h 9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05" h="997">
                  <a:moveTo>
                    <a:pt x="144" y="330"/>
                  </a:moveTo>
                  <a:lnTo>
                    <a:pt x="93" y="354"/>
                  </a:lnTo>
                  <a:lnTo>
                    <a:pt x="44" y="385"/>
                  </a:lnTo>
                  <a:lnTo>
                    <a:pt x="12" y="439"/>
                  </a:lnTo>
                  <a:lnTo>
                    <a:pt x="0" y="495"/>
                  </a:lnTo>
                  <a:lnTo>
                    <a:pt x="7" y="518"/>
                  </a:lnTo>
                  <a:lnTo>
                    <a:pt x="19" y="542"/>
                  </a:lnTo>
                  <a:lnTo>
                    <a:pt x="63" y="558"/>
                  </a:lnTo>
                  <a:lnTo>
                    <a:pt x="105" y="558"/>
                  </a:lnTo>
                  <a:lnTo>
                    <a:pt x="119" y="558"/>
                  </a:lnTo>
                  <a:lnTo>
                    <a:pt x="125" y="558"/>
                  </a:lnTo>
                  <a:lnTo>
                    <a:pt x="93" y="580"/>
                  </a:lnTo>
                  <a:lnTo>
                    <a:pt x="63" y="620"/>
                  </a:lnTo>
                  <a:lnTo>
                    <a:pt x="44" y="667"/>
                  </a:lnTo>
                  <a:lnTo>
                    <a:pt x="31" y="721"/>
                  </a:lnTo>
                  <a:lnTo>
                    <a:pt x="25" y="777"/>
                  </a:lnTo>
                  <a:lnTo>
                    <a:pt x="31" y="832"/>
                  </a:lnTo>
                  <a:lnTo>
                    <a:pt x="51" y="880"/>
                  </a:lnTo>
                  <a:lnTo>
                    <a:pt x="68" y="918"/>
                  </a:lnTo>
                  <a:lnTo>
                    <a:pt x="119" y="958"/>
                  </a:lnTo>
                  <a:lnTo>
                    <a:pt x="168" y="981"/>
                  </a:lnTo>
                  <a:lnTo>
                    <a:pt x="212" y="997"/>
                  </a:lnTo>
                  <a:lnTo>
                    <a:pt x="262" y="997"/>
                  </a:lnTo>
                  <a:lnTo>
                    <a:pt x="306" y="997"/>
                  </a:lnTo>
                  <a:lnTo>
                    <a:pt x="355" y="973"/>
                  </a:lnTo>
                  <a:lnTo>
                    <a:pt x="437" y="918"/>
                  </a:lnTo>
                  <a:lnTo>
                    <a:pt x="500" y="840"/>
                  </a:lnTo>
                  <a:lnTo>
                    <a:pt x="518" y="808"/>
                  </a:lnTo>
                  <a:lnTo>
                    <a:pt x="538" y="777"/>
                  </a:lnTo>
                  <a:lnTo>
                    <a:pt x="550" y="737"/>
                  </a:lnTo>
                  <a:lnTo>
                    <a:pt x="562" y="699"/>
                  </a:lnTo>
                  <a:lnTo>
                    <a:pt x="587" y="596"/>
                  </a:lnTo>
                  <a:lnTo>
                    <a:pt x="594" y="542"/>
                  </a:lnTo>
                  <a:lnTo>
                    <a:pt x="594" y="487"/>
                  </a:lnTo>
                  <a:lnTo>
                    <a:pt x="587" y="431"/>
                  </a:lnTo>
                  <a:lnTo>
                    <a:pt x="568" y="385"/>
                  </a:lnTo>
                  <a:lnTo>
                    <a:pt x="594" y="416"/>
                  </a:lnTo>
                  <a:lnTo>
                    <a:pt x="612" y="424"/>
                  </a:lnTo>
                  <a:lnTo>
                    <a:pt x="638" y="408"/>
                  </a:lnTo>
                  <a:lnTo>
                    <a:pt x="655" y="385"/>
                  </a:lnTo>
                  <a:lnTo>
                    <a:pt x="693" y="306"/>
                  </a:lnTo>
                  <a:lnTo>
                    <a:pt x="699" y="267"/>
                  </a:lnTo>
                  <a:lnTo>
                    <a:pt x="705" y="235"/>
                  </a:lnTo>
                  <a:lnTo>
                    <a:pt x="699" y="197"/>
                  </a:lnTo>
                  <a:lnTo>
                    <a:pt x="693" y="173"/>
                  </a:lnTo>
                  <a:lnTo>
                    <a:pt x="675" y="157"/>
                  </a:lnTo>
                  <a:lnTo>
                    <a:pt x="655" y="149"/>
                  </a:lnTo>
                  <a:lnTo>
                    <a:pt x="638" y="157"/>
                  </a:lnTo>
                  <a:lnTo>
                    <a:pt x="624" y="173"/>
                  </a:lnTo>
                  <a:lnTo>
                    <a:pt x="600" y="205"/>
                  </a:lnTo>
                  <a:lnTo>
                    <a:pt x="587" y="243"/>
                  </a:lnTo>
                  <a:lnTo>
                    <a:pt x="580" y="259"/>
                  </a:lnTo>
                  <a:lnTo>
                    <a:pt x="580" y="267"/>
                  </a:lnTo>
                  <a:lnTo>
                    <a:pt x="575" y="235"/>
                  </a:lnTo>
                  <a:lnTo>
                    <a:pt x="575" y="197"/>
                  </a:lnTo>
                  <a:lnTo>
                    <a:pt x="580" y="110"/>
                  </a:lnTo>
                  <a:lnTo>
                    <a:pt x="587" y="70"/>
                  </a:lnTo>
                  <a:lnTo>
                    <a:pt x="594" y="40"/>
                  </a:lnTo>
                  <a:lnTo>
                    <a:pt x="600" y="16"/>
                  </a:lnTo>
                  <a:lnTo>
                    <a:pt x="600" y="0"/>
                  </a:lnTo>
                  <a:lnTo>
                    <a:pt x="531" y="8"/>
                  </a:lnTo>
                  <a:lnTo>
                    <a:pt x="469" y="8"/>
                  </a:lnTo>
                  <a:lnTo>
                    <a:pt x="418" y="8"/>
                  </a:lnTo>
                  <a:lnTo>
                    <a:pt x="374" y="16"/>
                  </a:lnTo>
                  <a:lnTo>
                    <a:pt x="306" y="16"/>
                  </a:lnTo>
                  <a:lnTo>
                    <a:pt x="256" y="16"/>
                  </a:lnTo>
                  <a:lnTo>
                    <a:pt x="225" y="16"/>
                  </a:lnTo>
                  <a:lnTo>
                    <a:pt x="212" y="16"/>
                  </a:lnTo>
                  <a:lnTo>
                    <a:pt x="205" y="16"/>
                  </a:lnTo>
                  <a:lnTo>
                    <a:pt x="144" y="330"/>
                  </a:lnTo>
                  <a:close/>
                </a:path>
              </a:pathLst>
            </a:custGeom>
            <a:solidFill>
              <a:srgbClr val="FFDD9F"/>
            </a:solidFill>
            <a:ln w="20638">
              <a:solidFill>
                <a:srgbClr val="000000"/>
              </a:solidFill>
              <a:prstDash val="solid"/>
              <a:round/>
              <a:headEnd/>
              <a:tailEnd/>
            </a:ln>
          </p:spPr>
          <p:txBody>
            <a:bodyPr/>
            <a:lstStyle/>
            <a:p>
              <a:endParaRPr lang="ja-JP" altLang="en-US"/>
            </a:p>
          </p:txBody>
        </p:sp>
        <p:sp>
          <p:nvSpPr>
            <p:cNvPr id="15478" name="Freeform 410"/>
            <p:cNvSpPr>
              <a:spLocks/>
            </p:cNvSpPr>
            <p:nvPr/>
          </p:nvSpPr>
          <p:spPr bwMode="auto">
            <a:xfrm>
              <a:off x="870" y="2233"/>
              <a:ext cx="33" cy="63"/>
            </a:xfrm>
            <a:custGeom>
              <a:avLst/>
              <a:gdLst>
                <a:gd name="T0" fmla="*/ 1 w 65"/>
                <a:gd name="T1" fmla="*/ 0 h 125"/>
                <a:gd name="T2" fmla="*/ 1 w 65"/>
                <a:gd name="T3" fmla="*/ 1 h 125"/>
                <a:gd name="T4" fmla="*/ 1 w 65"/>
                <a:gd name="T5" fmla="*/ 1 h 125"/>
                <a:gd name="T6" fmla="*/ 1 w 65"/>
                <a:gd name="T7" fmla="*/ 1 h 125"/>
                <a:gd name="T8" fmla="*/ 1 w 65"/>
                <a:gd name="T9" fmla="*/ 1 h 125"/>
                <a:gd name="T10" fmla="*/ 1 w 65"/>
                <a:gd name="T11" fmla="*/ 1 h 125"/>
                <a:gd name="T12" fmla="*/ 0 w 65"/>
                <a:gd name="T13" fmla="*/ 1 h 125"/>
                <a:gd name="T14" fmla="*/ 0 w 65"/>
                <a:gd name="T15" fmla="*/ 1 h 125"/>
                <a:gd name="T16" fmla="*/ 1 w 65"/>
                <a:gd name="T17" fmla="*/ 1 h 125"/>
                <a:gd name="T18" fmla="*/ 1 w 65"/>
                <a:gd name="T19" fmla="*/ 1 h 125"/>
                <a:gd name="T20" fmla="*/ 1 w 65"/>
                <a:gd name="T21" fmla="*/ 1 h 125"/>
                <a:gd name="T22" fmla="*/ 1 w 65"/>
                <a:gd name="T23" fmla="*/ 1 h 125"/>
                <a:gd name="T24" fmla="*/ 1 w 65"/>
                <a:gd name="T25" fmla="*/ 1 h 125"/>
                <a:gd name="T26" fmla="*/ 1 w 65"/>
                <a:gd name="T27" fmla="*/ 1 h 125"/>
                <a:gd name="T28" fmla="*/ 1 w 65"/>
                <a:gd name="T29" fmla="*/ 1 h 125"/>
                <a:gd name="T30" fmla="*/ 1 w 65"/>
                <a:gd name="T31" fmla="*/ 1 h 125"/>
                <a:gd name="T32" fmla="*/ 1 w 65"/>
                <a:gd name="T33" fmla="*/ 1 h 125"/>
                <a:gd name="T34" fmla="*/ 1 w 65"/>
                <a:gd name="T35" fmla="*/ 1 h 125"/>
                <a:gd name="T36" fmla="*/ 1 w 65"/>
                <a:gd name="T37" fmla="*/ 1 h 125"/>
                <a:gd name="T38" fmla="*/ 1 w 65"/>
                <a:gd name="T39" fmla="*/ 1 h 125"/>
                <a:gd name="T40" fmla="*/ 1 w 65"/>
                <a:gd name="T41" fmla="*/ 1 h 125"/>
                <a:gd name="T42" fmla="*/ 1 w 65"/>
                <a:gd name="T43" fmla="*/ 1 h 125"/>
                <a:gd name="T44" fmla="*/ 1 w 65"/>
                <a:gd name="T45" fmla="*/ 1 h 125"/>
                <a:gd name="T46" fmla="*/ 1 w 65"/>
                <a:gd name="T47" fmla="*/ 1 h 125"/>
                <a:gd name="T48" fmla="*/ 1 w 65"/>
                <a:gd name="T49" fmla="*/ 1 h 125"/>
                <a:gd name="T50" fmla="*/ 1 w 65"/>
                <a:gd name="T51" fmla="*/ 1 h 125"/>
                <a:gd name="T52" fmla="*/ 1 w 65"/>
                <a:gd name="T53" fmla="*/ 1 h 125"/>
                <a:gd name="T54" fmla="*/ 1 w 65"/>
                <a:gd name="T55" fmla="*/ 1 h 125"/>
                <a:gd name="T56" fmla="*/ 1 w 65"/>
                <a:gd name="T57" fmla="*/ 1 h 125"/>
                <a:gd name="T58" fmla="*/ 1 w 65"/>
                <a:gd name="T59" fmla="*/ 1 h 125"/>
                <a:gd name="T60" fmla="*/ 1 w 65"/>
                <a:gd name="T61" fmla="*/ 1 h 125"/>
                <a:gd name="T62" fmla="*/ 1 w 65"/>
                <a:gd name="T63" fmla="*/ 1 h 125"/>
                <a:gd name="T64" fmla="*/ 1 w 65"/>
                <a:gd name="T65" fmla="*/ 1 h 125"/>
                <a:gd name="T66" fmla="*/ 1 w 65"/>
                <a:gd name="T67" fmla="*/ 1 h 125"/>
                <a:gd name="T68" fmla="*/ 1 w 65"/>
                <a:gd name="T69" fmla="*/ 1 h 125"/>
                <a:gd name="T70" fmla="*/ 1 w 65"/>
                <a:gd name="T71" fmla="*/ 1 h 125"/>
                <a:gd name="T72" fmla="*/ 1 w 65"/>
                <a:gd name="T73" fmla="*/ 1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125">
                  <a:moveTo>
                    <a:pt x="65" y="21"/>
                  </a:moveTo>
                  <a:lnTo>
                    <a:pt x="51" y="0"/>
                  </a:lnTo>
                  <a:lnTo>
                    <a:pt x="39" y="8"/>
                  </a:lnTo>
                  <a:lnTo>
                    <a:pt x="36" y="9"/>
                  </a:lnTo>
                  <a:lnTo>
                    <a:pt x="36" y="10"/>
                  </a:lnTo>
                  <a:lnTo>
                    <a:pt x="16" y="34"/>
                  </a:lnTo>
                  <a:lnTo>
                    <a:pt x="14" y="37"/>
                  </a:lnTo>
                  <a:lnTo>
                    <a:pt x="14" y="40"/>
                  </a:lnTo>
                  <a:lnTo>
                    <a:pt x="8" y="62"/>
                  </a:lnTo>
                  <a:lnTo>
                    <a:pt x="20" y="65"/>
                  </a:lnTo>
                  <a:lnTo>
                    <a:pt x="8" y="60"/>
                  </a:lnTo>
                  <a:lnTo>
                    <a:pt x="2" y="74"/>
                  </a:lnTo>
                  <a:lnTo>
                    <a:pt x="0" y="80"/>
                  </a:lnTo>
                  <a:lnTo>
                    <a:pt x="0" y="104"/>
                  </a:lnTo>
                  <a:lnTo>
                    <a:pt x="2" y="109"/>
                  </a:lnTo>
                  <a:lnTo>
                    <a:pt x="4" y="113"/>
                  </a:lnTo>
                  <a:lnTo>
                    <a:pt x="7" y="114"/>
                  </a:lnTo>
                  <a:lnTo>
                    <a:pt x="19" y="122"/>
                  </a:lnTo>
                  <a:lnTo>
                    <a:pt x="20" y="124"/>
                  </a:lnTo>
                  <a:lnTo>
                    <a:pt x="26" y="125"/>
                  </a:lnTo>
                  <a:lnTo>
                    <a:pt x="31" y="124"/>
                  </a:lnTo>
                  <a:lnTo>
                    <a:pt x="32" y="124"/>
                  </a:lnTo>
                  <a:lnTo>
                    <a:pt x="46" y="116"/>
                  </a:lnTo>
                  <a:lnTo>
                    <a:pt x="48" y="113"/>
                  </a:lnTo>
                  <a:lnTo>
                    <a:pt x="51" y="109"/>
                  </a:lnTo>
                  <a:lnTo>
                    <a:pt x="52" y="104"/>
                  </a:lnTo>
                  <a:lnTo>
                    <a:pt x="52" y="88"/>
                  </a:lnTo>
                  <a:lnTo>
                    <a:pt x="51" y="82"/>
                  </a:lnTo>
                  <a:lnTo>
                    <a:pt x="50" y="80"/>
                  </a:lnTo>
                  <a:lnTo>
                    <a:pt x="43" y="72"/>
                  </a:lnTo>
                  <a:lnTo>
                    <a:pt x="32" y="80"/>
                  </a:lnTo>
                  <a:lnTo>
                    <a:pt x="43" y="72"/>
                  </a:lnTo>
                  <a:lnTo>
                    <a:pt x="31" y="57"/>
                  </a:lnTo>
                  <a:lnTo>
                    <a:pt x="11" y="73"/>
                  </a:lnTo>
                  <a:lnTo>
                    <a:pt x="23" y="88"/>
                  </a:lnTo>
                  <a:lnTo>
                    <a:pt x="23" y="89"/>
                  </a:lnTo>
                  <a:lnTo>
                    <a:pt x="30" y="97"/>
                  </a:lnTo>
                  <a:lnTo>
                    <a:pt x="26" y="88"/>
                  </a:lnTo>
                  <a:lnTo>
                    <a:pt x="27" y="93"/>
                  </a:lnTo>
                  <a:lnTo>
                    <a:pt x="39" y="88"/>
                  </a:lnTo>
                  <a:lnTo>
                    <a:pt x="26" y="88"/>
                  </a:lnTo>
                  <a:lnTo>
                    <a:pt x="26" y="104"/>
                  </a:lnTo>
                  <a:lnTo>
                    <a:pt x="30" y="94"/>
                  </a:lnTo>
                  <a:lnTo>
                    <a:pt x="27" y="98"/>
                  </a:lnTo>
                  <a:lnTo>
                    <a:pt x="26" y="104"/>
                  </a:lnTo>
                  <a:lnTo>
                    <a:pt x="39" y="104"/>
                  </a:lnTo>
                  <a:lnTo>
                    <a:pt x="32" y="93"/>
                  </a:lnTo>
                  <a:lnTo>
                    <a:pt x="19" y="101"/>
                  </a:lnTo>
                  <a:lnTo>
                    <a:pt x="31" y="100"/>
                  </a:lnTo>
                  <a:lnTo>
                    <a:pt x="26" y="98"/>
                  </a:lnTo>
                  <a:lnTo>
                    <a:pt x="20" y="100"/>
                  </a:lnTo>
                  <a:lnTo>
                    <a:pt x="26" y="112"/>
                  </a:lnTo>
                  <a:lnTo>
                    <a:pt x="34" y="101"/>
                  </a:lnTo>
                  <a:lnTo>
                    <a:pt x="22" y="93"/>
                  </a:lnTo>
                  <a:lnTo>
                    <a:pt x="27" y="104"/>
                  </a:lnTo>
                  <a:lnTo>
                    <a:pt x="26" y="98"/>
                  </a:lnTo>
                  <a:lnTo>
                    <a:pt x="23" y="94"/>
                  </a:lnTo>
                  <a:lnTo>
                    <a:pt x="14" y="104"/>
                  </a:lnTo>
                  <a:lnTo>
                    <a:pt x="27" y="104"/>
                  </a:lnTo>
                  <a:lnTo>
                    <a:pt x="27" y="80"/>
                  </a:lnTo>
                  <a:lnTo>
                    <a:pt x="14" y="80"/>
                  </a:lnTo>
                  <a:lnTo>
                    <a:pt x="26" y="85"/>
                  </a:lnTo>
                  <a:lnTo>
                    <a:pt x="32" y="70"/>
                  </a:lnTo>
                  <a:lnTo>
                    <a:pt x="34" y="69"/>
                  </a:lnTo>
                  <a:lnTo>
                    <a:pt x="39" y="46"/>
                  </a:lnTo>
                  <a:lnTo>
                    <a:pt x="26" y="42"/>
                  </a:lnTo>
                  <a:lnTo>
                    <a:pt x="36" y="52"/>
                  </a:lnTo>
                  <a:lnTo>
                    <a:pt x="56" y="28"/>
                  </a:lnTo>
                  <a:lnTo>
                    <a:pt x="46" y="18"/>
                  </a:lnTo>
                  <a:lnTo>
                    <a:pt x="54" y="29"/>
                  </a:lnTo>
                  <a:lnTo>
                    <a:pt x="65"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479" name="Freeform 411"/>
            <p:cNvSpPr>
              <a:spLocks/>
            </p:cNvSpPr>
            <p:nvPr/>
          </p:nvSpPr>
          <p:spPr bwMode="auto">
            <a:xfrm>
              <a:off x="655" y="2156"/>
              <a:ext cx="47" cy="55"/>
            </a:xfrm>
            <a:custGeom>
              <a:avLst/>
              <a:gdLst>
                <a:gd name="T0" fmla="*/ 1 w 94"/>
                <a:gd name="T1" fmla="*/ 1 h 110"/>
                <a:gd name="T2" fmla="*/ 1 w 94"/>
                <a:gd name="T3" fmla="*/ 1 h 110"/>
                <a:gd name="T4" fmla="*/ 1 w 94"/>
                <a:gd name="T5" fmla="*/ 1 h 110"/>
                <a:gd name="T6" fmla="*/ 1 w 94"/>
                <a:gd name="T7" fmla="*/ 1 h 110"/>
                <a:gd name="T8" fmla="*/ 1 w 94"/>
                <a:gd name="T9" fmla="*/ 1 h 110"/>
                <a:gd name="T10" fmla="*/ 1 w 94"/>
                <a:gd name="T11" fmla="*/ 0 h 110"/>
                <a:gd name="T12" fmla="*/ 1 w 94"/>
                <a:gd name="T13" fmla="*/ 0 h 110"/>
                <a:gd name="T14" fmla="*/ 1 w 94"/>
                <a:gd name="T15" fmla="*/ 1 h 110"/>
                <a:gd name="T16" fmla="*/ 1 w 94"/>
                <a:gd name="T17" fmla="*/ 1 h 110"/>
                <a:gd name="T18" fmla="*/ 0 w 94"/>
                <a:gd name="T19" fmla="*/ 1 h 110"/>
                <a:gd name="T20" fmla="*/ 0 w 94"/>
                <a:gd name="T21" fmla="*/ 1 h 110"/>
                <a:gd name="T22" fmla="*/ 1 w 94"/>
                <a:gd name="T23" fmla="*/ 1 h 110"/>
                <a:gd name="T24" fmla="*/ 1 w 94"/>
                <a:gd name="T25" fmla="*/ 1 h 110"/>
                <a:gd name="T26" fmla="*/ 1 w 94"/>
                <a:gd name="T27" fmla="*/ 1 h 110"/>
                <a:gd name="T28" fmla="*/ 1 w 94"/>
                <a:gd name="T29" fmla="*/ 1 h 110"/>
                <a:gd name="T30" fmla="*/ 1 w 94"/>
                <a:gd name="T31" fmla="*/ 1 h 110"/>
                <a:gd name="T32" fmla="*/ 1 w 94"/>
                <a:gd name="T33" fmla="*/ 1 h 110"/>
                <a:gd name="T34" fmla="*/ 1 w 94"/>
                <a:gd name="T35" fmla="*/ 1 h 110"/>
                <a:gd name="T36" fmla="*/ 1 w 94"/>
                <a:gd name="T37" fmla="*/ 1 h 110"/>
                <a:gd name="T38" fmla="*/ 1 w 94"/>
                <a:gd name="T39" fmla="*/ 1 h 110"/>
                <a:gd name="T40" fmla="*/ 1 w 94"/>
                <a:gd name="T41" fmla="*/ 1 h 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4" h="110">
                  <a:moveTo>
                    <a:pt x="88" y="110"/>
                  </a:moveTo>
                  <a:lnTo>
                    <a:pt x="88" y="102"/>
                  </a:lnTo>
                  <a:lnTo>
                    <a:pt x="94" y="94"/>
                  </a:lnTo>
                  <a:lnTo>
                    <a:pt x="94" y="55"/>
                  </a:lnTo>
                  <a:lnTo>
                    <a:pt x="88" y="16"/>
                  </a:lnTo>
                  <a:lnTo>
                    <a:pt x="75" y="0"/>
                  </a:lnTo>
                  <a:lnTo>
                    <a:pt x="63" y="0"/>
                  </a:lnTo>
                  <a:lnTo>
                    <a:pt x="32" y="8"/>
                  </a:lnTo>
                  <a:lnTo>
                    <a:pt x="12" y="39"/>
                  </a:lnTo>
                  <a:lnTo>
                    <a:pt x="0" y="71"/>
                  </a:lnTo>
                  <a:lnTo>
                    <a:pt x="0" y="102"/>
                  </a:lnTo>
                  <a:lnTo>
                    <a:pt x="7" y="102"/>
                  </a:lnTo>
                  <a:lnTo>
                    <a:pt x="12" y="102"/>
                  </a:lnTo>
                  <a:lnTo>
                    <a:pt x="32" y="71"/>
                  </a:lnTo>
                  <a:lnTo>
                    <a:pt x="50" y="39"/>
                  </a:lnTo>
                  <a:lnTo>
                    <a:pt x="63" y="39"/>
                  </a:lnTo>
                  <a:lnTo>
                    <a:pt x="75" y="55"/>
                  </a:lnTo>
                  <a:lnTo>
                    <a:pt x="75" y="71"/>
                  </a:lnTo>
                  <a:lnTo>
                    <a:pt x="82" y="86"/>
                  </a:lnTo>
                  <a:lnTo>
                    <a:pt x="82" y="102"/>
                  </a:lnTo>
                  <a:lnTo>
                    <a:pt x="88" y="110"/>
                  </a:lnTo>
                  <a:close/>
                </a:path>
              </a:pathLst>
            </a:custGeom>
            <a:solidFill>
              <a:srgbClr val="000000"/>
            </a:solidFill>
            <a:ln w="20638">
              <a:solidFill>
                <a:srgbClr val="000000"/>
              </a:solidFill>
              <a:prstDash val="solid"/>
              <a:round/>
              <a:headEnd/>
              <a:tailEnd/>
            </a:ln>
          </p:spPr>
          <p:txBody>
            <a:bodyPr/>
            <a:lstStyle/>
            <a:p>
              <a:endParaRPr lang="ja-JP" altLang="en-US"/>
            </a:p>
          </p:txBody>
        </p:sp>
        <p:sp>
          <p:nvSpPr>
            <p:cNvPr id="15480" name="Freeform 412"/>
            <p:cNvSpPr>
              <a:spLocks/>
            </p:cNvSpPr>
            <p:nvPr/>
          </p:nvSpPr>
          <p:spPr bwMode="auto">
            <a:xfrm>
              <a:off x="762" y="2148"/>
              <a:ext cx="52" cy="51"/>
            </a:xfrm>
            <a:custGeom>
              <a:avLst/>
              <a:gdLst>
                <a:gd name="T0" fmla="*/ 0 w 106"/>
                <a:gd name="T1" fmla="*/ 0 h 103"/>
                <a:gd name="T2" fmla="*/ 0 w 106"/>
                <a:gd name="T3" fmla="*/ 0 h 103"/>
                <a:gd name="T4" fmla="*/ 0 w 106"/>
                <a:gd name="T5" fmla="*/ 0 h 103"/>
                <a:gd name="T6" fmla="*/ 0 w 106"/>
                <a:gd name="T7" fmla="*/ 0 h 103"/>
                <a:gd name="T8" fmla="*/ 0 w 106"/>
                <a:gd name="T9" fmla="*/ 0 h 103"/>
                <a:gd name="T10" fmla="*/ 0 w 106"/>
                <a:gd name="T11" fmla="*/ 0 h 103"/>
                <a:gd name="T12" fmla="*/ 0 w 106"/>
                <a:gd name="T13" fmla="*/ 0 h 103"/>
                <a:gd name="T14" fmla="*/ 0 w 106"/>
                <a:gd name="T15" fmla="*/ 0 h 103"/>
                <a:gd name="T16" fmla="*/ 0 w 106"/>
                <a:gd name="T17" fmla="*/ 0 h 103"/>
                <a:gd name="T18" fmla="*/ 0 w 106"/>
                <a:gd name="T19" fmla="*/ 0 h 103"/>
                <a:gd name="T20" fmla="*/ 0 w 106"/>
                <a:gd name="T21" fmla="*/ 0 h 103"/>
                <a:gd name="T22" fmla="*/ 0 w 106"/>
                <a:gd name="T23" fmla="*/ 0 h 103"/>
                <a:gd name="T24" fmla="*/ 0 w 106"/>
                <a:gd name="T25" fmla="*/ 0 h 103"/>
                <a:gd name="T26" fmla="*/ 0 w 106"/>
                <a:gd name="T27" fmla="*/ 0 h 103"/>
                <a:gd name="T28" fmla="*/ 0 w 106"/>
                <a:gd name="T29" fmla="*/ 0 h 103"/>
                <a:gd name="T30" fmla="*/ 0 w 106"/>
                <a:gd name="T31" fmla="*/ 0 h 103"/>
                <a:gd name="T32" fmla="*/ 0 w 106"/>
                <a:gd name="T33" fmla="*/ 0 h 103"/>
                <a:gd name="T34" fmla="*/ 0 w 106"/>
                <a:gd name="T35" fmla="*/ 0 h 103"/>
                <a:gd name="T36" fmla="*/ 0 w 106"/>
                <a:gd name="T37" fmla="*/ 0 h 103"/>
                <a:gd name="T38" fmla="*/ 0 w 106"/>
                <a:gd name="T39" fmla="*/ 0 h 103"/>
                <a:gd name="T40" fmla="*/ 0 w 106"/>
                <a:gd name="T41" fmla="*/ 0 h 103"/>
                <a:gd name="T42" fmla="*/ 0 w 106"/>
                <a:gd name="T43" fmla="*/ 0 h 103"/>
                <a:gd name="T44" fmla="*/ 0 w 106"/>
                <a:gd name="T45" fmla="*/ 0 h 10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6" h="103">
                  <a:moveTo>
                    <a:pt x="7" y="103"/>
                  </a:moveTo>
                  <a:lnTo>
                    <a:pt x="19" y="87"/>
                  </a:lnTo>
                  <a:lnTo>
                    <a:pt x="31" y="56"/>
                  </a:lnTo>
                  <a:lnTo>
                    <a:pt x="50" y="48"/>
                  </a:lnTo>
                  <a:lnTo>
                    <a:pt x="63" y="40"/>
                  </a:lnTo>
                  <a:lnTo>
                    <a:pt x="75" y="48"/>
                  </a:lnTo>
                  <a:lnTo>
                    <a:pt x="87" y="56"/>
                  </a:lnTo>
                  <a:lnTo>
                    <a:pt x="87" y="72"/>
                  </a:lnTo>
                  <a:lnTo>
                    <a:pt x="87" y="87"/>
                  </a:lnTo>
                  <a:lnTo>
                    <a:pt x="94" y="103"/>
                  </a:lnTo>
                  <a:lnTo>
                    <a:pt x="99" y="103"/>
                  </a:lnTo>
                  <a:lnTo>
                    <a:pt x="106" y="103"/>
                  </a:lnTo>
                  <a:lnTo>
                    <a:pt x="106" y="87"/>
                  </a:lnTo>
                  <a:lnTo>
                    <a:pt x="99" y="48"/>
                  </a:lnTo>
                  <a:lnTo>
                    <a:pt x="87" y="16"/>
                  </a:lnTo>
                  <a:lnTo>
                    <a:pt x="80" y="0"/>
                  </a:lnTo>
                  <a:lnTo>
                    <a:pt x="68" y="0"/>
                  </a:lnTo>
                  <a:lnTo>
                    <a:pt x="50" y="0"/>
                  </a:lnTo>
                  <a:lnTo>
                    <a:pt x="31" y="16"/>
                  </a:lnTo>
                  <a:lnTo>
                    <a:pt x="12" y="48"/>
                  </a:lnTo>
                  <a:lnTo>
                    <a:pt x="0" y="87"/>
                  </a:lnTo>
                  <a:lnTo>
                    <a:pt x="0" y="95"/>
                  </a:lnTo>
                  <a:lnTo>
                    <a:pt x="7" y="103"/>
                  </a:lnTo>
                  <a:close/>
                </a:path>
              </a:pathLst>
            </a:custGeom>
            <a:solidFill>
              <a:srgbClr val="000000"/>
            </a:solidFill>
            <a:ln w="20638">
              <a:solidFill>
                <a:srgbClr val="000000"/>
              </a:solidFill>
              <a:prstDash val="solid"/>
              <a:round/>
              <a:headEnd/>
              <a:tailEnd/>
            </a:ln>
          </p:spPr>
          <p:txBody>
            <a:bodyPr/>
            <a:lstStyle/>
            <a:p>
              <a:endParaRPr lang="ja-JP" altLang="en-US"/>
            </a:p>
          </p:txBody>
        </p:sp>
        <p:sp>
          <p:nvSpPr>
            <p:cNvPr id="15481" name="Freeform 413"/>
            <p:cNvSpPr>
              <a:spLocks/>
            </p:cNvSpPr>
            <p:nvPr/>
          </p:nvSpPr>
          <p:spPr bwMode="auto">
            <a:xfrm>
              <a:off x="721" y="2199"/>
              <a:ext cx="119" cy="94"/>
            </a:xfrm>
            <a:custGeom>
              <a:avLst/>
              <a:gdLst>
                <a:gd name="T0" fmla="*/ 1 w 237"/>
                <a:gd name="T1" fmla="*/ 1 h 188"/>
                <a:gd name="T2" fmla="*/ 1 w 237"/>
                <a:gd name="T3" fmla="*/ 1 h 188"/>
                <a:gd name="T4" fmla="*/ 1 w 237"/>
                <a:gd name="T5" fmla="*/ 1 h 188"/>
                <a:gd name="T6" fmla="*/ 1 w 237"/>
                <a:gd name="T7" fmla="*/ 1 h 188"/>
                <a:gd name="T8" fmla="*/ 1 w 237"/>
                <a:gd name="T9" fmla="*/ 1 h 188"/>
                <a:gd name="T10" fmla="*/ 1 w 237"/>
                <a:gd name="T11" fmla="*/ 1 h 188"/>
                <a:gd name="T12" fmla="*/ 1 w 237"/>
                <a:gd name="T13" fmla="*/ 1 h 188"/>
                <a:gd name="T14" fmla="*/ 1 w 237"/>
                <a:gd name="T15" fmla="*/ 1 h 188"/>
                <a:gd name="T16" fmla="*/ 1 w 237"/>
                <a:gd name="T17" fmla="*/ 1 h 188"/>
                <a:gd name="T18" fmla="*/ 1 w 237"/>
                <a:gd name="T19" fmla="*/ 1 h 188"/>
                <a:gd name="T20" fmla="*/ 1 w 237"/>
                <a:gd name="T21" fmla="*/ 1 h 188"/>
                <a:gd name="T22" fmla="*/ 1 w 237"/>
                <a:gd name="T23" fmla="*/ 1 h 188"/>
                <a:gd name="T24" fmla="*/ 0 w 237"/>
                <a:gd name="T25" fmla="*/ 1 h 188"/>
                <a:gd name="T26" fmla="*/ 1 w 237"/>
                <a:gd name="T27" fmla="*/ 1 h 188"/>
                <a:gd name="T28" fmla="*/ 1 w 237"/>
                <a:gd name="T29" fmla="*/ 1 h 188"/>
                <a:gd name="T30" fmla="*/ 1 w 237"/>
                <a:gd name="T31" fmla="*/ 1 h 188"/>
                <a:gd name="T32" fmla="*/ 1 w 237"/>
                <a:gd name="T33" fmla="*/ 0 h 188"/>
                <a:gd name="T34" fmla="*/ 1 w 237"/>
                <a:gd name="T35" fmla="*/ 0 h 188"/>
                <a:gd name="T36" fmla="*/ 1 w 237"/>
                <a:gd name="T37" fmla="*/ 0 h 188"/>
                <a:gd name="T38" fmla="*/ 1 w 237"/>
                <a:gd name="T39" fmla="*/ 0 h 188"/>
                <a:gd name="T40" fmla="*/ 1 w 237"/>
                <a:gd name="T41" fmla="*/ 0 h 188"/>
                <a:gd name="T42" fmla="*/ 1 w 237"/>
                <a:gd name="T43" fmla="*/ 0 h 188"/>
                <a:gd name="T44" fmla="*/ 1 w 237"/>
                <a:gd name="T45" fmla="*/ 1 h 188"/>
                <a:gd name="T46" fmla="*/ 1 w 237"/>
                <a:gd name="T47" fmla="*/ 1 h 188"/>
                <a:gd name="T48" fmla="*/ 1 w 237"/>
                <a:gd name="T49" fmla="*/ 1 h 188"/>
                <a:gd name="T50" fmla="*/ 1 w 237"/>
                <a:gd name="T51" fmla="*/ 1 h 1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37" h="188">
                  <a:moveTo>
                    <a:pt x="237" y="93"/>
                  </a:moveTo>
                  <a:lnTo>
                    <a:pt x="237" y="133"/>
                  </a:lnTo>
                  <a:lnTo>
                    <a:pt x="218" y="156"/>
                  </a:lnTo>
                  <a:lnTo>
                    <a:pt x="193" y="180"/>
                  </a:lnTo>
                  <a:lnTo>
                    <a:pt x="168" y="188"/>
                  </a:lnTo>
                  <a:lnTo>
                    <a:pt x="137" y="188"/>
                  </a:lnTo>
                  <a:lnTo>
                    <a:pt x="112" y="188"/>
                  </a:lnTo>
                  <a:lnTo>
                    <a:pt x="88" y="188"/>
                  </a:lnTo>
                  <a:lnTo>
                    <a:pt x="75" y="188"/>
                  </a:lnTo>
                  <a:lnTo>
                    <a:pt x="44" y="180"/>
                  </a:lnTo>
                  <a:lnTo>
                    <a:pt x="25" y="156"/>
                  </a:lnTo>
                  <a:lnTo>
                    <a:pt x="7" y="133"/>
                  </a:lnTo>
                  <a:lnTo>
                    <a:pt x="0" y="93"/>
                  </a:lnTo>
                  <a:lnTo>
                    <a:pt x="7" y="55"/>
                  </a:lnTo>
                  <a:lnTo>
                    <a:pt x="25" y="32"/>
                  </a:lnTo>
                  <a:lnTo>
                    <a:pt x="44" y="8"/>
                  </a:lnTo>
                  <a:lnTo>
                    <a:pt x="75" y="0"/>
                  </a:lnTo>
                  <a:lnTo>
                    <a:pt x="107" y="0"/>
                  </a:lnTo>
                  <a:lnTo>
                    <a:pt x="125" y="0"/>
                  </a:lnTo>
                  <a:lnTo>
                    <a:pt x="156" y="0"/>
                  </a:lnTo>
                  <a:lnTo>
                    <a:pt x="163" y="0"/>
                  </a:lnTo>
                  <a:lnTo>
                    <a:pt x="168" y="0"/>
                  </a:lnTo>
                  <a:lnTo>
                    <a:pt x="193" y="8"/>
                  </a:lnTo>
                  <a:lnTo>
                    <a:pt x="218" y="32"/>
                  </a:lnTo>
                  <a:lnTo>
                    <a:pt x="237" y="55"/>
                  </a:lnTo>
                  <a:lnTo>
                    <a:pt x="237" y="93"/>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482" name="Freeform 414"/>
            <p:cNvSpPr>
              <a:spLocks/>
            </p:cNvSpPr>
            <p:nvPr/>
          </p:nvSpPr>
          <p:spPr bwMode="auto">
            <a:xfrm>
              <a:off x="596" y="2203"/>
              <a:ext cx="109" cy="90"/>
            </a:xfrm>
            <a:custGeom>
              <a:avLst/>
              <a:gdLst>
                <a:gd name="T0" fmla="*/ 1 w 218"/>
                <a:gd name="T1" fmla="*/ 0 h 181"/>
                <a:gd name="T2" fmla="*/ 1 w 218"/>
                <a:gd name="T3" fmla="*/ 0 h 181"/>
                <a:gd name="T4" fmla="*/ 1 w 218"/>
                <a:gd name="T5" fmla="*/ 0 h 181"/>
                <a:gd name="T6" fmla="*/ 1 w 218"/>
                <a:gd name="T7" fmla="*/ 0 h 181"/>
                <a:gd name="T8" fmla="*/ 1 w 218"/>
                <a:gd name="T9" fmla="*/ 0 h 181"/>
                <a:gd name="T10" fmla="*/ 1 w 218"/>
                <a:gd name="T11" fmla="*/ 0 h 181"/>
                <a:gd name="T12" fmla="*/ 1 w 218"/>
                <a:gd name="T13" fmla="*/ 0 h 181"/>
                <a:gd name="T14" fmla="*/ 1 w 218"/>
                <a:gd name="T15" fmla="*/ 0 h 181"/>
                <a:gd name="T16" fmla="*/ 1 w 218"/>
                <a:gd name="T17" fmla="*/ 0 h 181"/>
                <a:gd name="T18" fmla="*/ 1 w 218"/>
                <a:gd name="T19" fmla="*/ 0 h 181"/>
                <a:gd name="T20" fmla="*/ 1 w 218"/>
                <a:gd name="T21" fmla="*/ 0 h 181"/>
                <a:gd name="T22" fmla="*/ 1 w 218"/>
                <a:gd name="T23" fmla="*/ 0 h 181"/>
                <a:gd name="T24" fmla="*/ 0 w 218"/>
                <a:gd name="T25" fmla="*/ 0 h 181"/>
                <a:gd name="T26" fmla="*/ 1 w 218"/>
                <a:gd name="T27" fmla="*/ 0 h 181"/>
                <a:gd name="T28" fmla="*/ 1 w 218"/>
                <a:gd name="T29" fmla="*/ 0 h 181"/>
                <a:gd name="T30" fmla="*/ 1 w 218"/>
                <a:gd name="T31" fmla="*/ 0 h 181"/>
                <a:gd name="T32" fmla="*/ 1 w 218"/>
                <a:gd name="T33" fmla="*/ 0 h 181"/>
                <a:gd name="T34" fmla="*/ 1 w 218"/>
                <a:gd name="T35" fmla="*/ 0 h 181"/>
                <a:gd name="T36" fmla="*/ 1 w 218"/>
                <a:gd name="T37" fmla="*/ 0 h 181"/>
                <a:gd name="T38" fmla="*/ 1 w 218"/>
                <a:gd name="T39" fmla="*/ 0 h 181"/>
                <a:gd name="T40" fmla="*/ 1 w 218"/>
                <a:gd name="T41" fmla="*/ 0 h 181"/>
                <a:gd name="T42" fmla="*/ 1 w 218"/>
                <a:gd name="T43" fmla="*/ 0 h 181"/>
                <a:gd name="T44" fmla="*/ 1 w 218"/>
                <a:gd name="T45" fmla="*/ 0 h 181"/>
                <a:gd name="T46" fmla="*/ 1 w 218"/>
                <a:gd name="T47" fmla="*/ 0 h 181"/>
                <a:gd name="T48" fmla="*/ 1 w 218"/>
                <a:gd name="T49" fmla="*/ 0 h 181"/>
                <a:gd name="T50" fmla="*/ 1 w 218"/>
                <a:gd name="T51" fmla="*/ 0 h 18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8" h="181">
                  <a:moveTo>
                    <a:pt x="218" y="94"/>
                  </a:moveTo>
                  <a:lnTo>
                    <a:pt x="212" y="126"/>
                  </a:lnTo>
                  <a:lnTo>
                    <a:pt x="193" y="157"/>
                  </a:lnTo>
                  <a:lnTo>
                    <a:pt x="174" y="173"/>
                  </a:lnTo>
                  <a:lnTo>
                    <a:pt x="150" y="181"/>
                  </a:lnTo>
                  <a:lnTo>
                    <a:pt x="125" y="181"/>
                  </a:lnTo>
                  <a:lnTo>
                    <a:pt x="100" y="181"/>
                  </a:lnTo>
                  <a:lnTo>
                    <a:pt x="75" y="181"/>
                  </a:lnTo>
                  <a:lnTo>
                    <a:pt x="68" y="181"/>
                  </a:lnTo>
                  <a:lnTo>
                    <a:pt x="37" y="173"/>
                  </a:lnTo>
                  <a:lnTo>
                    <a:pt x="19" y="157"/>
                  </a:lnTo>
                  <a:lnTo>
                    <a:pt x="7" y="126"/>
                  </a:lnTo>
                  <a:lnTo>
                    <a:pt x="0" y="94"/>
                  </a:lnTo>
                  <a:lnTo>
                    <a:pt x="7" y="54"/>
                  </a:lnTo>
                  <a:lnTo>
                    <a:pt x="19" y="24"/>
                  </a:lnTo>
                  <a:lnTo>
                    <a:pt x="37" y="8"/>
                  </a:lnTo>
                  <a:lnTo>
                    <a:pt x="68" y="0"/>
                  </a:lnTo>
                  <a:lnTo>
                    <a:pt x="93" y="0"/>
                  </a:lnTo>
                  <a:lnTo>
                    <a:pt x="112" y="0"/>
                  </a:lnTo>
                  <a:lnTo>
                    <a:pt x="137" y="0"/>
                  </a:lnTo>
                  <a:lnTo>
                    <a:pt x="144" y="0"/>
                  </a:lnTo>
                  <a:lnTo>
                    <a:pt x="150" y="0"/>
                  </a:lnTo>
                  <a:lnTo>
                    <a:pt x="174" y="8"/>
                  </a:lnTo>
                  <a:lnTo>
                    <a:pt x="193" y="24"/>
                  </a:lnTo>
                  <a:lnTo>
                    <a:pt x="212" y="54"/>
                  </a:lnTo>
                  <a:lnTo>
                    <a:pt x="218" y="94"/>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483" name="Freeform 415"/>
            <p:cNvSpPr>
              <a:spLocks/>
            </p:cNvSpPr>
            <p:nvPr/>
          </p:nvSpPr>
          <p:spPr bwMode="auto">
            <a:xfrm>
              <a:off x="633" y="2227"/>
              <a:ext cx="35" cy="27"/>
            </a:xfrm>
            <a:custGeom>
              <a:avLst/>
              <a:gdLst>
                <a:gd name="T0" fmla="*/ 0 w 69"/>
                <a:gd name="T1" fmla="*/ 1 h 54"/>
                <a:gd name="T2" fmla="*/ 0 w 69"/>
                <a:gd name="T3" fmla="*/ 1 h 54"/>
                <a:gd name="T4" fmla="*/ 1 w 69"/>
                <a:gd name="T5" fmla="*/ 1 h 54"/>
                <a:gd name="T6" fmla="*/ 1 w 69"/>
                <a:gd name="T7" fmla="*/ 1 h 54"/>
                <a:gd name="T8" fmla="*/ 1 w 69"/>
                <a:gd name="T9" fmla="*/ 0 h 54"/>
                <a:gd name="T10" fmla="*/ 1 w 69"/>
                <a:gd name="T11" fmla="*/ 1 h 54"/>
                <a:gd name="T12" fmla="*/ 1 w 69"/>
                <a:gd name="T13" fmla="*/ 1 h 54"/>
                <a:gd name="T14" fmla="*/ 1 w 69"/>
                <a:gd name="T15" fmla="*/ 1 h 54"/>
                <a:gd name="T16" fmla="*/ 1 w 69"/>
                <a:gd name="T17" fmla="*/ 1 h 54"/>
                <a:gd name="T18" fmla="*/ 1 w 69"/>
                <a:gd name="T19" fmla="*/ 1 h 54"/>
                <a:gd name="T20" fmla="*/ 1 w 69"/>
                <a:gd name="T21" fmla="*/ 1 h 54"/>
                <a:gd name="T22" fmla="*/ 1 w 69"/>
                <a:gd name="T23" fmla="*/ 1 h 54"/>
                <a:gd name="T24" fmla="*/ 1 w 69"/>
                <a:gd name="T25" fmla="*/ 1 h 54"/>
                <a:gd name="T26" fmla="*/ 1 w 69"/>
                <a:gd name="T27" fmla="*/ 1 h 54"/>
                <a:gd name="T28" fmla="*/ 0 w 69"/>
                <a:gd name="T29" fmla="*/ 1 h 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9" h="54">
                  <a:moveTo>
                    <a:pt x="0" y="54"/>
                  </a:moveTo>
                  <a:lnTo>
                    <a:pt x="0" y="46"/>
                  </a:lnTo>
                  <a:lnTo>
                    <a:pt x="13" y="22"/>
                  </a:lnTo>
                  <a:lnTo>
                    <a:pt x="25" y="6"/>
                  </a:lnTo>
                  <a:lnTo>
                    <a:pt x="37" y="0"/>
                  </a:lnTo>
                  <a:lnTo>
                    <a:pt x="55" y="6"/>
                  </a:lnTo>
                  <a:lnTo>
                    <a:pt x="62" y="22"/>
                  </a:lnTo>
                  <a:lnTo>
                    <a:pt x="69" y="46"/>
                  </a:lnTo>
                  <a:lnTo>
                    <a:pt x="62" y="46"/>
                  </a:lnTo>
                  <a:lnTo>
                    <a:pt x="55" y="38"/>
                  </a:lnTo>
                  <a:lnTo>
                    <a:pt x="50" y="14"/>
                  </a:lnTo>
                  <a:lnTo>
                    <a:pt x="31" y="6"/>
                  </a:lnTo>
                  <a:lnTo>
                    <a:pt x="13" y="22"/>
                  </a:lnTo>
                  <a:lnTo>
                    <a:pt x="6" y="46"/>
                  </a:lnTo>
                  <a:lnTo>
                    <a:pt x="0" y="54"/>
                  </a:lnTo>
                  <a:close/>
                </a:path>
              </a:pathLst>
            </a:custGeom>
            <a:solidFill>
              <a:srgbClr val="000000"/>
            </a:solidFill>
            <a:ln w="20638">
              <a:solidFill>
                <a:srgbClr val="000000"/>
              </a:solidFill>
              <a:prstDash val="solid"/>
              <a:round/>
              <a:headEnd/>
              <a:tailEnd/>
            </a:ln>
          </p:spPr>
          <p:txBody>
            <a:bodyPr/>
            <a:lstStyle/>
            <a:p>
              <a:endParaRPr lang="ja-JP" altLang="en-US"/>
            </a:p>
          </p:txBody>
        </p:sp>
        <p:sp>
          <p:nvSpPr>
            <p:cNvPr id="15484" name="Freeform 416"/>
            <p:cNvSpPr>
              <a:spLocks/>
            </p:cNvSpPr>
            <p:nvPr/>
          </p:nvSpPr>
          <p:spPr bwMode="auto">
            <a:xfrm>
              <a:off x="764" y="2223"/>
              <a:ext cx="32" cy="31"/>
            </a:xfrm>
            <a:custGeom>
              <a:avLst/>
              <a:gdLst>
                <a:gd name="T0" fmla="*/ 0 w 62"/>
                <a:gd name="T1" fmla="*/ 1 h 62"/>
                <a:gd name="T2" fmla="*/ 0 w 62"/>
                <a:gd name="T3" fmla="*/ 1 h 62"/>
                <a:gd name="T4" fmla="*/ 1 w 62"/>
                <a:gd name="T5" fmla="*/ 1 h 62"/>
                <a:gd name="T6" fmla="*/ 1 w 62"/>
                <a:gd name="T7" fmla="*/ 1 h 62"/>
                <a:gd name="T8" fmla="*/ 1 w 62"/>
                <a:gd name="T9" fmla="*/ 0 h 62"/>
                <a:gd name="T10" fmla="*/ 1 w 62"/>
                <a:gd name="T11" fmla="*/ 1 h 62"/>
                <a:gd name="T12" fmla="*/ 1 w 62"/>
                <a:gd name="T13" fmla="*/ 1 h 62"/>
                <a:gd name="T14" fmla="*/ 1 w 62"/>
                <a:gd name="T15" fmla="*/ 1 h 62"/>
                <a:gd name="T16" fmla="*/ 1 w 62"/>
                <a:gd name="T17" fmla="*/ 1 h 62"/>
                <a:gd name="T18" fmla="*/ 1 w 62"/>
                <a:gd name="T19" fmla="*/ 1 h 62"/>
                <a:gd name="T20" fmla="*/ 1 w 62"/>
                <a:gd name="T21" fmla="*/ 1 h 62"/>
                <a:gd name="T22" fmla="*/ 1 w 62"/>
                <a:gd name="T23" fmla="*/ 1 h 62"/>
                <a:gd name="T24" fmla="*/ 1 w 62"/>
                <a:gd name="T25" fmla="*/ 1 h 62"/>
                <a:gd name="T26" fmla="*/ 1 w 62"/>
                <a:gd name="T27" fmla="*/ 1 h 62"/>
                <a:gd name="T28" fmla="*/ 0 w 62"/>
                <a:gd name="T29" fmla="*/ 1 h 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2" h="62">
                  <a:moveTo>
                    <a:pt x="0" y="46"/>
                  </a:moveTo>
                  <a:lnTo>
                    <a:pt x="0" y="38"/>
                  </a:lnTo>
                  <a:lnTo>
                    <a:pt x="6" y="22"/>
                  </a:lnTo>
                  <a:lnTo>
                    <a:pt x="18" y="8"/>
                  </a:lnTo>
                  <a:lnTo>
                    <a:pt x="30" y="0"/>
                  </a:lnTo>
                  <a:lnTo>
                    <a:pt x="44" y="8"/>
                  </a:lnTo>
                  <a:lnTo>
                    <a:pt x="56" y="30"/>
                  </a:lnTo>
                  <a:lnTo>
                    <a:pt x="62" y="54"/>
                  </a:lnTo>
                  <a:lnTo>
                    <a:pt x="56" y="62"/>
                  </a:lnTo>
                  <a:lnTo>
                    <a:pt x="50" y="54"/>
                  </a:lnTo>
                  <a:lnTo>
                    <a:pt x="44" y="38"/>
                  </a:lnTo>
                  <a:lnTo>
                    <a:pt x="30" y="22"/>
                  </a:lnTo>
                  <a:lnTo>
                    <a:pt x="18" y="30"/>
                  </a:lnTo>
                  <a:lnTo>
                    <a:pt x="6" y="38"/>
                  </a:lnTo>
                  <a:lnTo>
                    <a:pt x="0" y="46"/>
                  </a:lnTo>
                  <a:close/>
                </a:path>
              </a:pathLst>
            </a:custGeom>
            <a:solidFill>
              <a:srgbClr val="000000"/>
            </a:solidFill>
            <a:ln w="20638">
              <a:solidFill>
                <a:srgbClr val="000000"/>
              </a:solidFill>
              <a:prstDash val="solid"/>
              <a:round/>
              <a:headEnd/>
              <a:tailEnd/>
            </a:ln>
          </p:spPr>
          <p:txBody>
            <a:bodyPr/>
            <a:lstStyle/>
            <a:p>
              <a:endParaRPr lang="ja-JP" altLang="en-US"/>
            </a:p>
          </p:txBody>
        </p:sp>
        <p:sp>
          <p:nvSpPr>
            <p:cNvPr id="15485" name="Freeform 417"/>
            <p:cNvSpPr>
              <a:spLocks/>
            </p:cNvSpPr>
            <p:nvPr/>
          </p:nvSpPr>
          <p:spPr bwMode="auto">
            <a:xfrm>
              <a:off x="702" y="2240"/>
              <a:ext cx="20" cy="21"/>
            </a:xfrm>
            <a:custGeom>
              <a:avLst/>
              <a:gdLst>
                <a:gd name="T0" fmla="*/ 1 w 40"/>
                <a:gd name="T1" fmla="*/ 0 h 41"/>
                <a:gd name="T2" fmla="*/ 0 w 40"/>
                <a:gd name="T3" fmla="*/ 1 h 41"/>
                <a:gd name="T4" fmla="*/ 1 w 40"/>
                <a:gd name="T5" fmla="*/ 1 h 41"/>
                <a:gd name="T6" fmla="*/ 1 w 40"/>
                <a:gd name="T7" fmla="*/ 1 h 41"/>
                <a:gd name="T8" fmla="*/ 1 w 40"/>
                <a:gd name="T9" fmla="*/ 0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41">
                  <a:moveTo>
                    <a:pt x="1" y="0"/>
                  </a:moveTo>
                  <a:lnTo>
                    <a:pt x="0" y="40"/>
                  </a:lnTo>
                  <a:lnTo>
                    <a:pt x="38" y="41"/>
                  </a:lnTo>
                  <a:lnTo>
                    <a:pt x="40"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486" name="Freeform 418"/>
            <p:cNvSpPr>
              <a:spLocks/>
            </p:cNvSpPr>
            <p:nvPr/>
          </p:nvSpPr>
          <p:spPr bwMode="auto">
            <a:xfrm>
              <a:off x="661" y="2349"/>
              <a:ext cx="153" cy="121"/>
            </a:xfrm>
            <a:custGeom>
              <a:avLst/>
              <a:gdLst>
                <a:gd name="T0" fmla="*/ 0 w 307"/>
                <a:gd name="T1" fmla="*/ 0 h 244"/>
                <a:gd name="T2" fmla="*/ 0 w 307"/>
                <a:gd name="T3" fmla="*/ 0 h 244"/>
                <a:gd name="T4" fmla="*/ 0 w 307"/>
                <a:gd name="T5" fmla="*/ 0 h 244"/>
                <a:gd name="T6" fmla="*/ 0 w 307"/>
                <a:gd name="T7" fmla="*/ 0 h 244"/>
                <a:gd name="T8" fmla="*/ 0 w 307"/>
                <a:gd name="T9" fmla="*/ 0 h 244"/>
                <a:gd name="T10" fmla="*/ 0 w 307"/>
                <a:gd name="T11" fmla="*/ 0 h 244"/>
                <a:gd name="T12" fmla="*/ 0 w 307"/>
                <a:gd name="T13" fmla="*/ 0 h 244"/>
                <a:gd name="T14" fmla="*/ 0 w 307"/>
                <a:gd name="T15" fmla="*/ 0 h 244"/>
                <a:gd name="T16" fmla="*/ 0 w 307"/>
                <a:gd name="T17" fmla="*/ 0 h 244"/>
                <a:gd name="T18" fmla="*/ 0 w 307"/>
                <a:gd name="T19" fmla="*/ 0 h 244"/>
                <a:gd name="T20" fmla="*/ 0 w 307"/>
                <a:gd name="T21" fmla="*/ 0 h 244"/>
                <a:gd name="T22" fmla="*/ 0 w 307"/>
                <a:gd name="T23" fmla="*/ 0 h 244"/>
                <a:gd name="T24" fmla="*/ 0 w 307"/>
                <a:gd name="T25" fmla="*/ 0 h 244"/>
                <a:gd name="T26" fmla="*/ 0 w 307"/>
                <a:gd name="T27" fmla="*/ 0 h 244"/>
                <a:gd name="T28" fmla="*/ 0 w 307"/>
                <a:gd name="T29" fmla="*/ 0 h 244"/>
                <a:gd name="T30" fmla="*/ 0 w 307"/>
                <a:gd name="T31" fmla="*/ 0 h 244"/>
                <a:gd name="T32" fmla="*/ 0 w 307"/>
                <a:gd name="T33" fmla="*/ 0 h 244"/>
                <a:gd name="T34" fmla="*/ 0 w 307"/>
                <a:gd name="T35" fmla="*/ 0 h 244"/>
                <a:gd name="T36" fmla="*/ 0 w 307"/>
                <a:gd name="T37" fmla="*/ 0 h 244"/>
                <a:gd name="T38" fmla="*/ 0 w 307"/>
                <a:gd name="T39" fmla="*/ 0 h 244"/>
                <a:gd name="T40" fmla="*/ 0 w 307"/>
                <a:gd name="T41" fmla="*/ 0 h 244"/>
                <a:gd name="T42" fmla="*/ 0 w 307"/>
                <a:gd name="T43" fmla="*/ 0 h 2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07" h="244">
                  <a:moveTo>
                    <a:pt x="0" y="165"/>
                  </a:moveTo>
                  <a:lnTo>
                    <a:pt x="14" y="212"/>
                  </a:lnTo>
                  <a:lnTo>
                    <a:pt x="19" y="228"/>
                  </a:lnTo>
                  <a:lnTo>
                    <a:pt x="19" y="244"/>
                  </a:lnTo>
                  <a:lnTo>
                    <a:pt x="114" y="204"/>
                  </a:lnTo>
                  <a:lnTo>
                    <a:pt x="181" y="181"/>
                  </a:lnTo>
                  <a:lnTo>
                    <a:pt x="231" y="157"/>
                  </a:lnTo>
                  <a:lnTo>
                    <a:pt x="263" y="141"/>
                  </a:lnTo>
                  <a:lnTo>
                    <a:pt x="281" y="141"/>
                  </a:lnTo>
                  <a:lnTo>
                    <a:pt x="293" y="133"/>
                  </a:lnTo>
                  <a:lnTo>
                    <a:pt x="300" y="117"/>
                  </a:lnTo>
                  <a:lnTo>
                    <a:pt x="307" y="87"/>
                  </a:lnTo>
                  <a:lnTo>
                    <a:pt x="307" y="39"/>
                  </a:lnTo>
                  <a:lnTo>
                    <a:pt x="288" y="0"/>
                  </a:lnTo>
                  <a:lnTo>
                    <a:pt x="276" y="8"/>
                  </a:lnTo>
                  <a:lnTo>
                    <a:pt x="244" y="23"/>
                  </a:lnTo>
                  <a:lnTo>
                    <a:pt x="193" y="55"/>
                  </a:lnTo>
                  <a:lnTo>
                    <a:pt x="144" y="79"/>
                  </a:lnTo>
                  <a:lnTo>
                    <a:pt x="88" y="109"/>
                  </a:lnTo>
                  <a:lnTo>
                    <a:pt x="44" y="141"/>
                  </a:lnTo>
                  <a:lnTo>
                    <a:pt x="14" y="157"/>
                  </a:lnTo>
                  <a:lnTo>
                    <a:pt x="0" y="165"/>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487" name="Freeform 419"/>
            <p:cNvSpPr>
              <a:spLocks/>
            </p:cNvSpPr>
            <p:nvPr/>
          </p:nvSpPr>
          <p:spPr bwMode="auto">
            <a:xfrm>
              <a:off x="686" y="2419"/>
              <a:ext cx="122" cy="87"/>
            </a:xfrm>
            <a:custGeom>
              <a:avLst/>
              <a:gdLst>
                <a:gd name="T0" fmla="*/ 0 w 244"/>
                <a:gd name="T1" fmla="*/ 1 h 173"/>
                <a:gd name="T2" fmla="*/ 0 w 244"/>
                <a:gd name="T3" fmla="*/ 1 h 173"/>
                <a:gd name="T4" fmla="*/ 0 w 244"/>
                <a:gd name="T5" fmla="*/ 1 h 173"/>
                <a:gd name="T6" fmla="*/ 0 w 244"/>
                <a:gd name="T7" fmla="*/ 1 h 173"/>
                <a:gd name="T8" fmla="*/ 1 w 244"/>
                <a:gd name="T9" fmla="*/ 1 h 173"/>
                <a:gd name="T10" fmla="*/ 1 w 244"/>
                <a:gd name="T11" fmla="*/ 1 h 173"/>
                <a:gd name="T12" fmla="*/ 1 w 244"/>
                <a:gd name="T13" fmla="*/ 1 h 173"/>
                <a:gd name="T14" fmla="*/ 1 w 244"/>
                <a:gd name="T15" fmla="*/ 1 h 173"/>
                <a:gd name="T16" fmla="*/ 1 w 244"/>
                <a:gd name="T17" fmla="*/ 1 h 173"/>
                <a:gd name="T18" fmla="*/ 1 w 244"/>
                <a:gd name="T19" fmla="*/ 1 h 173"/>
                <a:gd name="T20" fmla="*/ 1 w 244"/>
                <a:gd name="T21" fmla="*/ 1 h 173"/>
                <a:gd name="T22" fmla="*/ 1 w 244"/>
                <a:gd name="T23" fmla="*/ 1 h 173"/>
                <a:gd name="T24" fmla="*/ 1 w 244"/>
                <a:gd name="T25" fmla="*/ 1 h 173"/>
                <a:gd name="T26" fmla="*/ 1 w 244"/>
                <a:gd name="T27" fmla="*/ 0 h 173"/>
                <a:gd name="T28" fmla="*/ 0 w 244"/>
                <a:gd name="T29" fmla="*/ 1 h 1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44" h="173">
                  <a:moveTo>
                    <a:pt x="0" y="87"/>
                  </a:moveTo>
                  <a:lnTo>
                    <a:pt x="0" y="133"/>
                  </a:lnTo>
                  <a:lnTo>
                    <a:pt x="0" y="157"/>
                  </a:lnTo>
                  <a:lnTo>
                    <a:pt x="0" y="173"/>
                  </a:lnTo>
                  <a:lnTo>
                    <a:pt x="7" y="173"/>
                  </a:lnTo>
                  <a:lnTo>
                    <a:pt x="25" y="165"/>
                  </a:lnTo>
                  <a:lnTo>
                    <a:pt x="51" y="157"/>
                  </a:lnTo>
                  <a:lnTo>
                    <a:pt x="81" y="157"/>
                  </a:lnTo>
                  <a:lnTo>
                    <a:pt x="150" y="127"/>
                  </a:lnTo>
                  <a:lnTo>
                    <a:pt x="181" y="111"/>
                  </a:lnTo>
                  <a:lnTo>
                    <a:pt x="206" y="87"/>
                  </a:lnTo>
                  <a:lnTo>
                    <a:pt x="225" y="47"/>
                  </a:lnTo>
                  <a:lnTo>
                    <a:pt x="237" y="24"/>
                  </a:lnTo>
                  <a:lnTo>
                    <a:pt x="244" y="0"/>
                  </a:lnTo>
                  <a:lnTo>
                    <a:pt x="0" y="87"/>
                  </a:lnTo>
                  <a:close/>
                </a:path>
              </a:pathLst>
            </a:custGeom>
            <a:solidFill>
              <a:srgbClr val="FFFFFF"/>
            </a:solidFill>
            <a:ln w="20638">
              <a:solidFill>
                <a:srgbClr val="000000"/>
              </a:solidFill>
              <a:prstDash val="solid"/>
              <a:round/>
              <a:headEnd/>
              <a:tailEnd/>
            </a:ln>
          </p:spPr>
          <p:txBody>
            <a:bodyPr/>
            <a:lstStyle/>
            <a:p>
              <a:endParaRPr lang="ja-JP" altLang="en-US"/>
            </a:p>
          </p:txBody>
        </p:sp>
        <p:sp>
          <p:nvSpPr>
            <p:cNvPr id="15488" name="Freeform 420"/>
            <p:cNvSpPr>
              <a:spLocks/>
            </p:cNvSpPr>
            <p:nvPr/>
          </p:nvSpPr>
          <p:spPr bwMode="auto">
            <a:xfrm>
              <a:off x="783" y="2326"/>
              <a:ext cx="53" cy="45"/>
            </a:xfrm>
            <a:custGeom>
              <a:avLst/>
              <a:gdLst>
                <a:gd name="T0" fmla="*/ 0 w 106"/>
                <a:gd name="T1" fmla="*/ 0 h 90"/>
                <a:gd name="T2" fmla="*/ 0 w 106"/>
                <a:gd name="T3" fmla="*/ 1 h 90"/>
                <a:gd name="T4" fmla="*/ 1 w 106"/>
                <a:gd name="T5" fmla="*/ 1 h 90"/>
                <a:gd name="T6" fmla="*/ 1 w 106"/>
                <a:gd name="T7" fmla="*/ 1 h 90"/>
                <a:gd name="T8" fmla="*/ 1 w 106"/>
                <a:gd name="T9" fmla="*/ 1 h 90"/>
                <a:gd name="T10" fmla="*/ 1 w 106"/>
                <a:gd name="T11" fmla="*/ 1 h 90"/>
                <a:gd name="T12" fmla="*/ 1 w 106"/>
                <a:gd name="T13" fmla="*/ 1 h 90"/>
                <a:gd name="T14" fmla="*/ 1 w 106"/>
                <a:gd name="T15" fmla="*/ 1 h 90"/>
                <a:gd name="T16" fmla="*/ 1 w 106"/>
                <a:gd name="T17" fmla="*/ 1 h 90"/>
                <a:gd name="T18" fmla="*/ 1 w 106"/>
                <a:gd name="T19" fmla="*/ 1 h 90"/>
                <a:gd name="T20" fmla="*/ 1 w 106"/>
                <a:gd name="T21" fmla="*/ 1 h 90"/>
                <a:gd name="T22" fmla="*/ 1 w 106"/>
                <a:gd name="T23" fmla="*/ 1 h 90"/>
                <a:gd name="T24" fmla="*/ 1 w 106"/>
                <a:gd name="T25" fmla="*/ 1 h 90"/>
                <a:gd name="T26" fmla="*/ 1 w 106"/>
                <a:gd name="T27" fmla="*/ 1 h 90"/>
                <a:gd name="T28" fmla="*/ 1 w 106"/>
                <a:gd name="T29" fmla="*/ 1 h 90"/>
                <a:gd name="T30" fmla="*/ 1 w 106"/>
                <a:gd name="T31" fmla="*/ 1 h 90"/>
                <a:gd name="T32" fmla="*/ 1 w 106"/>
                <a:gd name="T33" fmla="*/ 1 h 90"/>
                <a:gd name="T34" fmla="*/ 1 w 106"/>
                <a:gd name="T35" fmla="*/ 1 h 90"/>
                <a:gd name="T36" fmla="*/ 1 w 106"/>
                <a:gd name="T37" fmla="*/ 1 h 90"/>
                <a:gd name="T38" fmla="*/ 1 w 106"/>
                <a:gd name="T39" fmla="*/ 1 h 90"/>
                <a:gd name="T40" fmla="*/ 1 w 106"/>
                <a:gd name="T41" fmla="*/ 0 h 90"/>
                <a:gd name="T42" fmla="*/ 0 w 106"/>
                <a:gd name="T43" fmla="*/ 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6" h="90">
                  <a:moveTo>
                    <a:pt x="0" y="0"/>
                  </a:moveTo>
                  <a:lnTo>
                    <a:pt x="0" y="26"/>
                  </a:lnTo>
                  <a:lnTo>
                    <a:pt x="13" y="26"/>
                  </a:lnTo>
                  <a:lnTo>
                    <a:pt x="13" y="13"/>
                  </a:lnTo>
                  <a:lnTo>
                    <a:pt x="8" y="25"/>
                  </a:lnTo>
                  <a:lnTo>
                    <a:pt x="39" y="41"/>
                  </a:lnTo>
                  <a:lnTo>
                    <a:pt x="44" y="29"/>
                  </a:lnTo>
                  <a:lnTo>
                    <a:pt x="36" y="40"/>
                  </a:lnTo>
                  <a:lnTo>
                    <a:pt x="68" y="64"/>
                  </a:lnTo>
                  <a:lnTo>
                    <a:pt x="76" y="53"/>
                  </a:lnTo>
                  <a:lnTo>
                    <a:pt x="65" y="60"/>
                  </a:lnTo>
                  <a:lnTo>
                    <a:pt x="84" y="90"/>
                  </a:lnTo>
                  <a:lnTo>
                    <a:pt x="106" y="77"/>
                  </a:lnTo>
                  <a:lnTo>
                    <a:pt x="88" y="46"/>
                  </a:lnTo>
                  <a:lnTo>
                    <a:pt x="85" y="44"/>
                  </a:lnTo>
                  <a:lnTo>
                    <a:pt x="84" y="42"/>
                  </a:lnTo>
                  <a:lnTo>
                    <a:pt x="52" y="18"/>
                  </a:lnTo>
                  <a:lnTo>
                    <a:pt x="51" y="17"/>
                  </a:lnTo>
                  <a:lnTo>
                    <a:pt x="20" y="1"/>
                  </a:lnTo>
                  <a:lnTo>
                    <a:pt x="19" y="1"/>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489" name="Freeform 421"/>
            <p:cNvSpPr>
              <a:spLocks/>
            </p:cNvSpPr>
            <p:nvPr/>
          </p:nvSpPr>
          <p:spPr bwMode="auto">
            <a:xfrm>
              <a:off x="793" y="2310"/>
              <a:ext cx="53" cy="50"/>
            </a:xfrm>
            <a:custGeom>
              <a:avLst/>
              <a:gdLst>
                <a:gd name="T0" fmla="*/ 0 w 105"/>
                <a:gd name="T1" fmla="*/ 0 h 100"/>
                <a:gd name="T2" fmla="*/ 0 w 105"/>
                <a:gd name="T3" fmla="*/ 1 h 100"/>
                <a:gd name="T4" fmla="*/ 1 w 105"/>
                <a:gd name="T5" fmla="*/ 1 h 100"/>
                <a:gd name="T6" fmla="*/ 1 w 105"/>
                <a:gd name="T7" fmla="*/ 1 h 100"/>
                <a:gd name="T8" fmla="*/ 1 w 105"/>
                <a:gd name="T9" fmla="*/ 1 h 100"/>
                <a:gd name="T10" fmla="*/ 1 w 105"/>
                <a:gd name="T11" fmla="*/ 1 h 100"/>
                <a:gd name="T12" fmla="*/ 1 w 105"/>
                <a:gd name="T13" fmla="*/ 1 h 100"/>
                <a:gd name="T14" fmla="*/ 1 w 105"/>
                <a:gd name="T15" fmla="*/ 1 h 100"/>
                <a:gd name="T16" fmla="*/ 1 w 105"/>
                <a:gd name="T17" fmla="*/ 1 h 100"/>
                <a:gd name="T18" fmla="*/ 1 w 105"/>
                <a:gd name="T19" fmla="*/ 1 h 100"/>
                <a:gd name="T20" fmla="*/ 1 w 105"/>
                <a:gd name="T21" fmla="*/ 1 h 100"/>
                <a:gd name="T22" fmla="*/ 1 w 105"/>
                <a:gd name="T23" fmla="*/ 1 h 100"/>
                <a:gd name="T24" fmla="*/ 1 w 105"/>
                <a:gd name="T25" fmla="*/ 1 h 100"/>
                <a:gd name="T26" fmla="*/ 1 w 105"/>
                <a:gd name="T27" fmla="*/ 1 h 100"/>
                <a:gd name="T28" fmla="*/ 1 w 105"/>
                <a:gd name="T29" fmla="*/ 1 h 100"/>
                <a:gd name="T30" fmla="*/ 1 w 105"/>
                <a:gd name="T31" fmla="*/ 1 h 100"/>
                <a:gd name="T32" fmla="*/ 1 w 105"/>
                <a:gd name="T33" fmla="*/ 1 h 100"/>
                <a:gd name="T34" fmla="*/ 1 w 105"/>
                <a:gd name="T35" fmla="*/ 1 h 100"/>
                <a:gd name="T36" fmla="*/ 1 w 105"/>
                <a:gd name="T37" fmla="*/ 1 h 100"/>
                <a:gd name="T38" fmla="*/ 1 w 105"/>
                <a:gd name="T39" fmla="*/ 1 h 100"/>
                <a:gd name="T40" fmla="*/ 1 w 105"/>
                <a:gd name="T41" fmla="*/ 0 h 100"/>
                <a:gd name="T42" fmla="*/ 0 w 105"/>
                <a:gd name="T43" fmla="*/ 0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5" h="100">
                  <a:moveTo>
                    <a:pt x="0" y="0"/>
                  </a:moveTo>
                  <a:lnTo>
                    <a:pt x="0" y="27"/>
                  </a:lnTo>
                  <a:lnTo>
                    <a:pt x="12" y="27"/>
                  </a:lnTo>
                  <a:lnTo>
                    <a:pt x="12" y="13"/>
                  </a:lnTo>
                  <a:lnTo>
                    <a:pt x="5" y="25"/>
                  </a:lnTo>
                  <a:lnTo>
                    <a:pt x="31" y="41"/>
                  </a:lnTo>
                  <a:lnTo>
                    <a:pt x="37" y="29"/>
                  </a:lnTo>
                  <a:lnTo>
                    <a:pt x="29" y="40"/>
                  </a:lnTo>
                  <a:lnTo>
                    <a:pt x="60" y="64"/>
                  </a:lnTo>
                  <a:lnTo>
                    <a:pt x="68" y="53"/>
                  </a:lnTo>
                  <a:lnTo>
                    <a:pt x="57" y="60"/>
                  </a:lnTo>
                  <a:lnTo>
                    <a:pt x="82" y="100"/>
                  </a:lnTo>
                  <a:lnTo>
                    <a:pt x="105" y="86"/>
                  </a:lnTo>
                  <a:lnTo>
                    <a:pt x="80" y="46"/>
                  </a:lnTo>
                  <a:lnTo>
                    <a:pt x="77" y="44"/>
                  </a:lnTo>
                  <a:lnTo>
                    <a:pt x="76" y="42"/>
                  </a:lnTo>
                  <a:lnTo>
                    <a:pt x="45" y="19"/>
                  </a:lnTo>
                  <a:lnTo>
                    <a:pt x="44" y="19"/>
                  </a:lnTo>
                  <a:lnTo>
                    <a:pt x="19" y="3"/>
                  </a:lnTo>
                  <a:lnTo>
                    <a:pt x="17"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490" name="Freeform 422"/>
            <p:cNvSpPr>
              <a:spLocks/>
            </p:cNvSpPr>
            <p:nvPr/>
          </p:nvSpPr>
          <p:spPr bwMode="auto">
            <a:xfrm>
              <a:off x="623" y="2342"/>
              <a:ext cx="201" cy="184"/>
            </a:xfrm>
            <a:custGeom>
              <a:avLst/>
              <a:gdLst>
                <a:gd name="T0" fmla="*/ 1 w 401"/>
                <a:gd name="T1" fmla="*/ 1 h 367"/>
                <a:gd name="T2" fmla="*/ 1 w 401"/>
                <a:gd name="T3" fmla="*/ 1 h 367"/>
                <a:gd name="T4" fmla="*/ 1 w 401"/>
                <a:gd name="T5" fmla="*/ 1 h 367"/>
                <a:gd name="T6" fmla="*/ 1 w 401"/>
                <a:gd name="T7" fmla="*/ 1 h 367"/>
                <a:gd name="T8" fmla="*/ 1 w 401"/>
                <a:gd name="T9" fmla="*/ 1 h 367"/>
                <a:gd name="T10" fmla="*/ 1 w 401"/>
                <a:gd name="T11" fmla="*/ 1 h 367"/>
                <a:gd name="T12" fmla="*/ 1 w 401"/>
                <a:gd name="T13" fmla="*/ 1 h 367"/>
                <a:gd name="T14" fmla="*/ 1 w 401"/>
                <a:gd name="T15" fmla="*/ 1 h 367"/>
                <a:gd name="T16" fmla="*/ 1 w 401"/>
                <a:gd name="T17" fmla="*/ 1 h 367"/>
                <a:gd name="T18" fmla="*/ 1 w 401"/>
                <a:gd name="T19" fmla="*/ 1 h 367"/>
                <a:gd name="T20" fmla="*/ 1 w 401"/>
                <a:gd name="T21" fmla="*/ 1 h 367"/>
                <a:gd name="T22" fmla="*/ 1 w 401"/>
                <a:gd name="T23" fmla="*/ 1 h 367"/>
                <a:gd name="T24" fmla="*/ 1 w 401"/>
                <a:gd name="T25" fmla="*/ 1 h 367"/>
                <a:gd name="T26" fmla="*/ 1 w 401"/>
                <a:gd name="T27" fmla="*/ 1 h 367"/>
                <a:gd name="T28" fmla="*/ 1 w 401"/>
                <a:gd name="T29" fmla="*/ 1 h 367"/>
                <a:gd name="T30" fmla="*/ 1 w 401"/>
                <a:gd name="T31" fmla="*/ 1 h 367"/>
                <a:gd name="T32" fmla="*/ 1 w 401"/>
                <a:gd name="T33" fmla="*/ 1 h 367"/>
                <a:gd name="T34" fmla="*/ 1 w 401"/>
                <a:gd name="T35" fmla="*/ 1 h 367"/>
                <a:gd name="T36" fmla="*/ 1 w 401"/>
                <a:gd name="T37" fmla="*/ 1 h 367"/>
                <a:gd name="T38" fmla="*/ 1 w 401"/>
                <a:gd name="T39" fmla="*/ 1 h 367"/>
                <a:gd name="T40" fmla="*/ 1 w 401"/>
                <a:gd name="T41" fmla="*/ 1 h 367"/>
                <a:gd name="T42" fmla="*/ 1 w 401"/>
                <a:gd name="T43" fmla="*/ 1 h 367"/>
                <a:gd name="T44" fmla="*/ 1 w 401"/>
                <a:gd name="T45" fmla="*/ 1 h 367"/>
                <a:gd name="T46" fmla="*/ 1 w 401"/>
                <a:gd name="T47" fmla="*/ 1 h 367"/>
                <a:gd name="T48" fmla="*/ 1 w 401"/>
                <a:gd name="T49" fmla="*/ 1 h 367"/>
                <a:gd name="T50" fmla="*/ 1 w 401"/>
                <a:gd name="T51" fmla="*/ 1 h 367"/>
                <a:gd name="T52" fmla="*/ 1 w 401"/>
                <a:gd name="T53" fmla="*/ 1 h 367"/>
                <a:gd name="T54" fmla="*/ 1 w 401"/>
                <a:gd name="T55" fmla="*/ 1 h 367"/>
                <a:gd name="T56" fmla="*/ 1 w 401"/>
                <a:gd name="T57" fmla="*/ 1 h 367"/>
                <a:gd name="T58" fmla="*/ 1 w 401"/>
                <a:gd name="T59" fmla="*/ 1 h 367"/>
                <a:gd name="T60" fmla="*/ 1 w 401"/>
                <a:gd name="T61" fmla="*/ 1 h 367"/>
                <a:gd name="T62" fmla="*/ 1 w 401"/>
                <a:gd name="T63" fmla="*/ 1 h 367"/>
                <a:gd name="T64" fmla="*/ 1 w 401"/>
                <a:gd name="T65" fmla="*/ 1 h 367"/>
                <a:gd name="T66" fmla="*/ 1 w 401"/>
                <a:gd name="T67" fmla="*/ 1 h 367"/>
                <a:gd name="T68" fmla="*/ 1 w 401"/>
                <a:gd name="T69" fmla="*/ 1 h 367"/>
                <a:gd name="T70" fmla="*/ 1 w 401"/>
                <a:gd name="T71" fmla="*/ 1 h 367"/>
                <a:gd name="T72" fmla="*/ 1 w 401"/>
                <a:gd name="T73" fmla="*/ 1 h 367"/>
                <a:gd name="T74" fmla="*/ 1 w 401"/>
                <a:gd name="T75" fmla="*/ 1 h 367"/>
                <a:gd name="T76" fmla="*/ 1 w 401"/>
                <a:gd name="T77" fmla="*/ 1 h 367"/>
                <a:gd name="T78" fmla="*/ 1 w 401"/>
                <a:gd name="T79" fmla="*/ 1 h 367"/>
                <a:gd name="T80" fmla="*/ 1 w 401"/>
                <a:gd name="T81" fmla="*/ 1 h 367"/>
                <a:gd name="T82" fmla="*/ 1 w 401"/>
                <a:gd name="T83" fmla="*/ 1 h 367"/>
                <a:gd name="T84" fmla="*/ 1 w 401"/>
                <a:gd name="T85" fmla="*/ 1 h 367"/>
                <a:gd name="T86" fmla="*/ 1 w 401"/>
                <a:gd name="T87" fmla="*/ 1 h 367"/>
                <a:gd name="T88" fmla="*/ 1 w 401"/>
                <a:gd name="T89" fmla="*/ 1 h 367"/>
                <a:gd name="T90" fmla="*/ 1 w 401"/>
                <a:gd name="T91" fmla="*/ 1 h 367"/>
                <a:gd name="T92" fmla="*/ 1 w 401"/>
                <a:gd name="T93" fmla="*/ 1 h 367"/>
                <a:gd name="T94" fmla="*/ 1 w 401"/>
                <a:gd name="T95" fmla="*/ 1 h 367"/>
                <a:gd name="T96" fmla="*/ 1 w 401"/>
                <a:gd name="T97" fmla="*/ 1 h 367"/>
                <a:gd name="T98" fmla="*/ 1 w 401"/>
                <a:gd name="T99" fmla="*/ 1 h 367"/>
                <a:gd name="T100" fmla="*/ 1 w 401"/>
                <a:gd name="T101" fmla="*/ 1 h 367"/>
                <a:gd name="T102" fmla="*/ 1 w 401"/>
                <a:gd name="T103" fmla="*/ 1 h 367"/>
                <a:gd name="T104" fmla="*/ 1 w 401"/>
                <a:gd name="T105" fmla="*/ 1 h 367"/>
                <a:gd name="T106" fmla="*/ 1 w 401"/>
                <a:gd name="T107" fmla="*/ 1 h 367"/>
                <a:gd name="T108" fmla="*/ 1 w 401"/>
                <a:gd name="T109" fmla="*/ 1 h 367"/>
                <a:gd name="T110" fmla="*/ 1 w 401"/>
                <a:gd name="T111" fmla="*/ 1 h 367"/>
                <a:gd name="T112" fmla="*/ 1 w 401"/>
                <a:gd name="T113" fmla="*/ 1 h 367"/>
                <a:gd name="T114" fmla="*/ 1 w 401"/>
                <a:gd name="T115" fmla="*/ 1 h 367"/>
                <a:gd name="T116" fmla="*/ 1 w 401"/>
                <a:gd name="T117" fmla="*/ 1 h 367"/>
                <a:gd name="T118" fmla="*/ 1 w 401"/>
                <a:gd name="T119" fmla="*/ 1 h 367"/>
                <a:gd name="T120" fmla="*/ 1 w 401"/>
                <a:gd name="T121" fmla="*/ 1 h 367"/>
                <a:gd name="T122" fmla="*/ 1 w 401"/>
                <a:gd name="T123" fmla="*/ 1 h 3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01" h="367">
                  <a:moveTo>
                    <a:pt x="39" y="125"/>
                  </a:moveTo>
                  <a:lnTo>
                    <a:pt x="14" y="121"/>
                  </a:lnTo>
                  <a:lnTo>
                    <a:pt x="8" y="169"/>
                  </a:lnTo>
                  <a:lnTo>
                    <a:pt x="6" y="170"/>
                  </a:lnTo>
                  <a:lnTo>
                    <a:pt x="6" y="194"/>
                  </a:lnTo>
                  <a:lnTo>
                    <a:pt x="20" y="194"/>
                  </a:lnTo>
                  <a:lnTo>
                    <a:pt x="8" y="189"/>
                  </a:lnTo>
                  <a:lnTo>
                    <a:pt x="1" y="203"/>
                  </a:lnTo>
                  <a:lnTo>
                    <a:pt x="0" y="209"/>
                  </a:lnTo>
                  <a:lnTo>
                    <a:pt x="1" y="214"/>
                  </a:lnTo>
                  <a:lnTo>
                    <a:pt x="4" y="218"/>
                  </a:lnTo>
                  <a:lnTo>
                    <a:pt x="8" y="221"/>
                  </a:lnTo>
                  <a:lnTo>
                    <a:pt x="13" y="222"/>
                  </a:lnTo>
                  <a:lnTo>
                    <a:pt x="18" y="221"/>
                  </a:lnTo>
                  <a:lnTo>
                    <a:pt x="20" y="221"/>
                  </a:lnTo>
                  <a:lnTo>
                    <a:pt x="82" y="190"/>
                  </a:lnTo>
                  <a:lnTo>
                    <a:pt x="133" y="158"/>
                  </a:lnTo>
                  <a:lnTo>
                    <a:pt x="126" y="146"/>
                  </a:lnTo>
                  <a:lnTo>
                    <a:pt x="133" y="158"/>
                  </a:lnTo>
                  <a:lnTo>
                    <a:pt x="219" y="112"/>
                  </a:lnTo>
                  <a:lnTo>
                    <a:pt x="282" y="72"/>
                  </a:lnTo>
                  <a:lnTo>
                    <a:pt x="275" y="60"/>
                  </a:lnTo>
                  <a:lnTo>
                    <a:pt x="282" y="72"/>
                  </a:lnTo>
                  <a:lnTo>
                    <a:pt x="326" y="48"/>
                  </a:lnTo>
                  <a:lnTo>
                    <a:pt x="351" y="33"/>
                  </a:lnTo>
                  <a:lnTo>
                    <a:pt x="344" y="21"/>
                  </a:lnTo>
                  <a:lnTo>
                    <a:pt x="344" y="34"/>
                  </a:lnTo>
                  <a:lnTo>
                    <a:pt x="356" y="34"/>
                  </a:lnTo>
                  <a:lnTo>
                    <a:pt x="362" y="33"/>
                  </a:lnTo>
                  <a:lnTo>
                    <a:pt x="366" y="30"/>
                  </a:lnTo>
                  <a:lnTo>
                    <a:pt x="367" y="30"/>
                  </a:lnTo>
                  <a:lnTo>
                    <a:pt x="374" y="22"/>
                  </a:lnTo>
                  <a:lnTo>
                    <a:pt x="363" y="13"/>
                  </a:lnTo>
                  <a:lnTo>
                    <a:pt x="354" y="22"/>
                  </a:lnTo>
                  <a:lnTo>
                    <a:pt x="358" y="25"/>
                  </a:lnTo>
                  <a:lnTo>
                    <a:pt x="363" y="26"/>
                  </a:lnTo>
                  <a:lnTo>
                    <a:pt x="368" y="25"/>
                  </a:lnTo>
                  <a:lnTo>
                    <a:pt x="372" y="22"/>
                  </a:lnTo>
                  <a:lnTo>
                    <a:pt x="354" y="21"/>
                  </a:lnTo>
                  <a:lnTo>
                    <a:pt x="372" y="44"/>
                  </a:lnTo>
                  <a:lnTo>
                    <a:pt x="382" y="36"/>
                  </a:lnTo>
                  <a:lnTo>
                    <a:pt x="370" y="40"/>
                  </a:lnTo>
                  <a:lnTo>
                    <a:pt x="376" y="64"/>
                  </a:lnTo>
                  <a:lnTo>
                    <a:pt x="388" y="60"/>
                  </a:lnTo>
                  <a:lnTo>
                    <a:pt x="375" y="60"/>
                  </a:lnTo>
                  <a:lnTo>
                    <a:pt x="375" y="100"/>
                  </a:lnTo>
                  <a:lnTo>
                    <a:pt x="388" y="100"/>
                  </a:lnTo>
                  <a:lnTo>
                    <a:pt x="376" y="96"/>
                  </a:lnTo>
                  <a:lnTo>
                    <a:pt x="363" y="134"/>
                  </a:lnTo>
                  <a:lnTo>
                    <a:pt x="363" y="136"/>
                  </a:lnTo>
                  <a:lnTo>
                    <a:pt x="351" y="183"/>
                  </a:lnTo>
                  <a:lnTo>
                    <a:pt x="363" y="186"/>
                  </a:lnTo>
                  <a:lnTo>
                    <a:pt x="352" y="179"/>
                  </a:lnTo>
                  <a:lnTo>
                    <a:pt x="327" y="218"/>
                  </a:lnTo>
                  <a:lnTo>
                    <a:pt x="338" y="225"/>
                  </a:lnTo>
                  <a:lnTo>
                    <a:pt x="328" y="215"/>
                  </a:lnTo>
                  <a:lnTo>
                    <a:pt x="298" y="247"/>
                  </a:lnTo>
                  <a:lnTo>
                    <a:pt x="307" y="257"/>
                  </a:lnTo>
                  <a:lnTo>
                    <a:pt x="299" y="246"/>
                  </a:lnTo>
                  <a:lnTo>
                    <a:pt x="267" y="270"/>
                  </a:lnTo>
                  <a:lnTo>
                    <a:pt x="275" y="281"/>
                  </a:lnTo>
                  <a:lnTo>
                    <a:pt x="270" y="269"/>
                  </a:lnTo>
                  <a:lnTo>
                    <a:pt x="214" y="291"/>
                  </a:lnTo>
                  <a:lnTo>
                    <a:pt x="219" y="303"/>
                  </a:lnTo>
                  <a:lnTo>
                    <a:pt x="216" y="291"/>
                  </a:lnTo>
                  <a:lnTo>
                    <a:pt x="149" y="307"/>
                  </a:lnTo>
                  <a:lnTo>
                    <a:pt x="151" y="319"/>
                  </a:lnTo>
                  <a:lnTo>
                    <a:pt x="151" y="306"/>
                  </a:lnTo>
                  <a:lnTo>
                    <a:pt x="89" y="306"/>
                  </a:lnTo>
                  <a:lnTo>
                    <a:pt x="89" y="319"/>
                  </a:lnTo>
                  <a:lnTo>
                    <a:pt x="94" y="307"/>
                  </a:lnTo>
                  <a:lnTo>
                    <a:pt x="97" y="309"/>
                  </a:lnTo>
                  <a:lnTo>
                    <a:pt x="53" y="277"/>
                  </a:lnTo>
                  <a:lnTo>
                    <a:pt x="50" y="275"/>
                  </a:lnTo>
                  <a:lnTo>
                    <a:pt x="45" y="274"/>
                  </a:lnTo>
                  <a:lnTo>
                    <a:pt x="39" y="275"/>
                  </a:lnTo>
                  <a:lnTo>
                    <a:pt x="35" y="278"/>
                  </a:lnTo>
                  <a:lnTo>
                    <a:pt x="33" y="282"/>
                  </a:lnTo>
                  <a:lnTo>
                    <a:pt x="33" y="286"/>
                  </a:lnTo>
                  <a:lnTo>
                    <a:pt x="26" y="342"/>
                  </a:lnTo>
                  <a:lnTo>
                    <a:pt x="38" y="343"/>
                  </a:lnTo>
                  <a:lnTo>
                    <a:pt x="26" y="338"/>
                  </a:lnTo>
                  <a:lnTo>
                    <a:pt x="20" y="354"/>
                  </a:lnTo>
                  <a:lnTo>
                    <a:pt x="18" y="359"/>
                  </a:lnTo>
                  <a:lnTo>
                    <a:pt x="18" y="367"/>
                  </a:lnTo>
                  <a:lnTo>
                    <a:pt x="45" y="367"/>
                  </a:lnTo>
                  <a:lnTo>
                    <a:pt x="45" y="359"/>
                  </a:lnTo>
                  <a:lnTo>
                    <a:pt x="31" y="359"/>
                  </a:lnTo>
                  <a:lnTo>
                    <a:pt x="43" y="364"/>
                  </a:lnTo>
                  <a:lnTo>
                    <a:pt x="50" y="348"/>
                  </a:lnTo>
                  <a:lnTo>
                    <a:pt x="51" y="343"/>
                  </a:lnTo>
                  <a:lnTo>
                    <a:pt x="51" y="344"/>
                  </a:lnTo>
                  <a:lnTo>
                    <a:pt x="58" y="289"/>
                  </a:lnTo>
                  <a:lnTo>
                    <a:pt x="39" y="299"/>
                  </a:lnTo>
                  <a:lnTo>
                    <a:pt x="45" y="301"/>
                  </a:lnTo>
                  <a:lnTo>
                    <a:pt x="50" y="299"/>
                  </a:lnTo>
                  <a:lnTo>
                    <a:pt x="54" y="297"/>
                  </a:lnTo>
                  <a:lnTo>
                    <a:pt x="57" y="293"/>
                  </a:lnTo>
                  <a:lnTo>
                    <a:pt x="58" y="287"/>
                  </a:lnTo>
                  <a:lnTo>
                    <a:pt x="45" y="287"/>
                  </a:lnTo>
                  <a:lnTo>
                    <a:pt x="38" y="298"/>
                  </a:lnTo>
                  <a:lnTo>
                    <a:pt x="82" y="330"/>
                  </a:lnTo>
                  <a:lnTo>
                    <a:pt x="83" y="331"/>
                  </a:lnTo>
                  <a:lnTo>
                    <a:pt x="89" y="333"/>
                  </a:lnTo>
                  <a:lnTo>
                    <a:pt x="151" y="333"/>
                  </a:lnTo>
                  <a:lnTo>
                    <a:pt x="154" y="333"/>
                  </a:lnTo>
                  <a:lnTo>
                    <a:pt x="222" y="317"/>
                  </a:lnTo>
                  <a:lnTo>
                    <a:pt x="224" y="315"/>
                  </a:lnTo>
                  <a:lnTo>
                    <a:pt x="280" y="293"/>
                  </a:lnTo>
                  <a:lnTo>
                    <a:pt x="283" y="291"/>
                  </a:lnTo>
                  <a:lnTo>
                    <a:pt x="315" y="267"/>
                  </a:lnTo>
                  <a:lnTo>
                    <a:pt x="316" y="266"/>
                  </a:lnTo>
                  <a:lnTo>
                    <a:pt x="347" y="234"/>
                  </a:lnTo>
                  <a:lnTo>
                    <a:pt x="348" y="233"/>
                  </a:lnTo>
                  <a:lnTo>
                    <a:pt x="374" y="194"/>
                  </a:lnTo>
                  <a:lnTo>
                    <a:pt x="376" y="190"/>
                  </a:lnTo>
                  <a:lnTo>
                    <a:pt x="388" y="142"/>
                  </a:lnTo>
                  <a:lnTo>
                    <a:pt x="375" y="138"/>
                  </a:lnTo>
                  <a:lnTo>
                    <a:pt x="388" y="144"/>
                  </a:lnTo>
                  <a:lnTo>
                    <a:pt x="401" y="105"/>
                  </a:lnTo>
                  <a:lnTo>
                    <a:pt x="401" y="100"/>
                  </a:lnTo>
                  <a:lnTo>
                    <a:pt x="401" y="60"/>
                  </a:lnTo>
                  <a:lnTo>
                    <a:pt x="401" y="57"/>
                  </a:lnTo>
                  <a:lnTo>
                    <a:pt x="395" y="33"/>
                  </a:lnTo>
                  <a:lnTo>
                    <a:pt x="393" y="30"/>
                  </a:lnTo>
                  <a:lnTo>
                    <a:pt x="392" y="28"/>
                  </a:lnTo>
                  <a:lnTo>
                    <a:pt x="374" y="5"/>
                  </a:lnTo>
                  <a:lnTo>
                    <a:pt x="372" y="4"/>
                  </a:lnTo>
                  <a:lnTo>
                    <a:pt x="368" y="1"/>
                  </a:lnTo>
                  <a:lnTo>
                    <a:pt x="363" y="0"/>
                  </a:lnTo>
                  <a:lnTo>
                    <a:pt x="358" y="1"/>
                  </a:lnTo>
                  <a:lnTo>
                    <a:pt x="354" y="4"/>
                  </a:lnTo>
                  <a:lnTo>
                    <a:pt x="354" y="5"/>
                  </a:lnTo>
                  <a:lnTo>
                    <a:pt x="347" y="13"/>
                  </a:lnTo>
                  <a:lnTo>
                    <a:pt x="356" y="8"/>
                  </a:lnTo>
                  <a:lnTo>
                    <a:pt x="351" y="9"/>
                  </a:lnTo>
                  <a:lnTo>
                    <a:pt x="347" y="12"/>
                  </a:lnTo>
                  <a:lnTo>
                    <a:pt x="356" y="21"/>
                  </a:lnTo>
                  <a:lnTo>
                    <a:pt x="356" y="8"/>
                  </a:lnTo>
                  <a:lnTo>
                    <a:pt x="344" y="8"/>
                  </a:lnTo>
                  <a:lnTo>
                    <a:pt x="339" y="9"/>
                  </a:lnTo>
                  <a:lnTo>
                    <a:pt x="338" y="10"/>
                  </a:lnTo>
                  <a:lnTo>
                    <a:pt x="312" y="25"/>
                  </a:lnTo>
                  <a:lnTo>
                    <a:pt x="319" y="36"/>
                  </a:lnTo>
                  <a:lnTo>
                    <a:pt x="314" y="25"/>
                  </a:lnTo>
                  <a:lnTo>
                    <a:pt x="270" y="49"/>
                  </a:lnTo>
                  <a:lnTo>
                    <a:pt x="268" y="49"/>
                  </a:lnTo>
                  <a:lnTo>
                    <a:pt x="206" y="89"/>
                  </a:lnTo>
                  <a:lnTo>
                    <a:pt x="212" y="100"/>
                  </a:lnTo>
                  <a:lnTo>
                    <a:pt x="207" y="89"/>
                  </a:lnTo>
                  <a:lnTo>
                    <a:pt x="121" y="136"/>
                  </a:lnTo>
                  <a:lnTo>
                    <a:pt x="119" y="136"/>
                  </a:lnTo>
                  <a:lnTo>
                    <a:pt x="69" y="167"/>
                  </a:lnTo>
                  <a:lnTo>
                    <a:pt x="75" y="178"/>
                  </a:lnTo>
                  <a:lnTo>
                    <a:pt x="70" y="166"/>
                  </a:lnTo>
                  <a:lnTo>
                    <a:pt x="8" y="197"/>
                  </a:lnTo>
                  <a:lnTo>
                    <a:pt x="25" y="214"/>
                  </a:lnTo>
                  <a:lnTo>
                    <a:pt x="26" y="209"/>
                  </a:lnTo>
                  <a:lnTo>
                    <a:pt x="25" y="203"/>
                  </a:lnTo>
                  <a:lnTo>
                    <a:pt x="22" y="199"/>
                  </a:lnTo>
                  <a:lnTo>
                    <a:pt x="18" y="197"/>
                  </a:lnTo>
                  <a:lnTo>
                    <a:pt x="13" y="195"/>
                  </a:lnTo>
                  <a:lnTo>
                    <a:pt x="8" y="197"/>
                  </a:lnTo>
                  <a:lnTo>
                    <a:pt x="13" y="209"/>
                  </a:lnTo>
                  <a:lnTo>
                    <a:pt x="25" y="214"/>
                  </a:lnTo>
                  <a:lnTo>
                    <a:pt x="31" y="199"/>
                  </a:lnTo>
                  <a:lnTo>
                    <a:pt x="33" y="194"/>
                  </a:lnTo>
                  <a:lnTo>
                    <a:pt x="33" y="170"/>
                  </a:lnTo>
                  <a:lnTo>
                    <a:pt x="20" y="170"/>
                  </a:lnTo>
                  <a:lnTo>
                    <a:pt x="33" y="173"/>
                  </a:lnTo>
                  <a:lnTo>
                    <a:pt x="39"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491" name="Freeform 423"/>
            <p:cNvSpPr>
              <a:spLocks/>
            </p:cNvSpPr>
            <p:nvPr/>
          </p:nvSpPr>
          <p:spPr bwMode="auto">
            <a:xfrm>
              <a:off x="646" y="2082"/>
              <a:ext cx="234" cy="74"/>
            </a:xfrm>
            <a:custGeom>
              <a:avLst/>
              <a:gdLst>
                <a:gd name="T0" fmla="*/ 1 w 468"/>
                <a:gd name="T1" fmla="*/ 0 h 149"/>
                <a:gd name="T2" fmla="*/ 0 w 468"/>
                <a:gd name="T3" fmla="*/ 0 h 149"/>
                <a:gd name="T4" fmla="*/ 0 w 468"/>
                <a:gd name="T5" fmla="*/ 0 h 149"/>
                <a:gd name="T6" fmla="*/ 1 w 468"/>
                <a:gd name="T7" fmla="*/ 0 h 149"/>
                <a:gd name="T8" fmla="*/ 1 w 468"/>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8" h="149">
                  <a:moveTo>
                    <a:pt x="468" y="103"/>
                  </a:moveTo>
                  <a:lnTo>
                    <a:pt x="0" y="149"/>
                  </a:lnTo>
                  <a:lnTo>
                    <a:pt x="0" y="0"/>
                  </a:lnTo>
                  <a:lnTo>
                    <a:pt x="468" y="0"/>
                  </a:lnTo>
                  <a:lnTo>
                    <a:pt x="468" y="103"/>
                  </a:lnTo>
                  <a:close/>
                </a:path>
              </a:pathLst>
            </a:custGeom>
            <a:solidFill>
              <a:srgbClr val="0000FF"/>
            </a:solidFill>
            <a:ln w="20638">
              <a:solidFill>
                <a:srgbClr val="000000"/>
              </a:solidFill>
              <a:prstDash val="solid"/>
              <a:round/>
              <a:headEnd/>
              <a:tailEnd/>
            </a:ln>
          </p:spPr>
          <p:txBody>
            <a:bodyPr/>
            <a:lstStyle/>
            <a:p>
              <a:endParaRPr lang="ja-JP" altLang="en-US"/>
            </a:p>
          </p:txBody>
        </p:sp>
        <p:sp>
          <p:nvSpPr>
            <p:cNvPr id="15492" name="Freeform 424"/>
            <p:cNvSpPr>
              <a:spLocks/>
            </p:cNvSpPr>
            <p:nvPr/>
          </p:nvSpPr>
          <p:spPr bwMode="auto">
            <a:xfrm>
              <a:off x="521" y="1936"/>
              <a:ext cx="446" cy="196"/>
            </a:xfrm>
            <a:custGeom>
              <a:avLst/>
              <a:gdLst>
                <a:gd name="T0" fmla="*/ 1 w 892"/>
                <a:gd name="T1" fmla="*/ 0 h 393"/>
                <a:gd name="T2" fmla="*/ 0 w 892"/>
                <a:gd name="T3" fmla="*/ 0 h 393"/>
                <a:gd name="T4" fmla="*/ 1 w 892"/>
                <a:gd name="T5" fmla="*/ 0 h 393"/>
                <a:gd name="T6" fmla="*/ 1 w 892"/>
                <a:gd name="T7" fmla="*/ 0 h 393"/>
                <a:gd name="T8" fmla="*/ 1 w 892"/>
                <a:gd name="T9" fmla="*/ 0 h 3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2" h="393">
                  <a:moveTo>
                    <a:pt x="448" y="393"/>
                  </a:moveTo>
                  <a:lnTo>
                    <a:pt x="0" y="165"/>
                  </a:lnTo>
                  <a:lnTo>
                    <a:pt x="474" y="0"/>
                  </a:lnTo>
                  <a:lnTo>
                    <a:pt x="892" y="228"/>
                  </a:lnTo>
                  <a:lnTo>
                    <a:pt x="448" y="393"/>
                  </a:lnTo>
                  <a:close/>
                </a:path>
              </a:pathLst>
            </a:custGeom>
            <a:solidFill>
              <a:srgbClr val="0000FF"/>
            </a:solidFill>
            <a:ln w="20638">
              <a:solidFill>
                <a:srgbClr val="000000"/>
              </a:solidFill>
              <a:prstDash val="solid"/>
              <a:round/>
              <a:headEnd/>
              <a:tailEnd/>
            </a:ln>
          </p:spPr>
          <p:txBody>
            <a:bodyPr/>
            <a:lstStyle/>
            <a:p>
              <a:endParaRPr lang="ja-JP" altLang="en-US"/>
            </a:p>
          </p:txBody>
        </p:sp>
        <p:sp>
          <p:nvSpPr>
            <p:cNvPr id="15493" name="Freeform 425"/>
            <p:cNvSpPr>
              <a:spLocks/>
            </p:cNvSpPr>
            <p:nvPr/>
          </p:nvSpPr>
          <p:spPr bwMode="auto">
            <a:xfrm>
              <a:off x="746" y="2034"/>
              <a:ext cx="215" cy="16"/>
            </a:xfrm>
            <a:custGeom>
              <a:avLst/>
              <a:gdLst>
                <a:gd name="T0" fmla="*/ 0 w 432"/>
                <a:gd name="T1" fmla="*/ 1 h 32"/>
                <a:gd name="T2" fmla="*/ 0 w 432"/>
                <a:gd name="T3" fmla="*/ 1 h 32"/>
                <a:gd name="T4" fmla="*/ 0 w 432"/>
                <a:gd name="T5" fmla="*/ 0 h 32"/>
                <a:gd name="T6" fmla="*/ 0 w 432"/>
                <a:gd name="T7" fmla="*/ 0 h 32"/>
                <a:gd name="T8" fmla="*/ 0 w 432"/>
                <a:gd name="T9" fmla="*/ 1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2" h="32">
                  <a:moveTo>
                    <a:pt x="432" y="32"/>
                  </a:moveTo>
                  <a:lnTo>
                    <a:pt x="0" y="32"/>
                  </a:lnTo>
                  <a:lnTo>
                    <a:pt x="0" y="0"/>
                  </a:lnTo>
                  <a:lnTo>
                    <a:pt x="388" y="0"/>
                  </a:lnTo>
                  <a:lnTo>
                    <a:pt x="432" y="32"/>
                  </a:lnTo>
                  <a:close/>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5494" name="Freeform 426"/>
            <p:cNvSpPr>
              <a:spLocks/>
            </p:cNvSpPr>
            <p:nvPr/>
          </p:nvSpPr>
          <p:spPr bwMode="auto">
            <a:xfrm>
              <a:off x="861" y="2157"/>
              <a:ext cx="30" cy="26"/>
            </a:xfrm>
            <a:custGeom>
              <a:avLst/>
              <a:gdLst>
                <a:gd name="T0" fmla="*/ 0 w 59"/>
                <a:gd name="T1" fmla="*/ 1 h 52"/>
                <a:gd name="T2" fmla="*/ 1 w 59"/>
                <a:gd name="T3" fmla="*/ 1 h 52"/>
                <a:gd name="T4" fmla="*/ 1 w 59"/>
                <a:gd name="T5" fmla="*/ 1 h 52"/>
                <a:gd name="T6" fmla="*/ 1 w 59"/>
                <a:gd name="T7" fmla="*/ 0 h 52"/>
                <a:gd name="T8" fmla="*/ 0 w 59"/>
                <a:gd name="T9" fmla="*/ 1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9" h="52">
                  <a:moveTo>
                    <a:pt x="0" y="30"/>
                  </a:moveTo>
                  <a:lnTo>
                    <a:pt x="15" y="52"/>
                  </a:lnTo>
                  <a:lnTo>
                    <a:pt x="59" y="21"/>
                  </a:lnTo>
                  <a:lnTo>
                    <a:pt x="44" y="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495" name="Freeform 427"/>
            <p:cNvSpPr>
              <a:spLocks/>
            </p:cNvSpPr>
            <p:nvPr/>
          </p:nvSpPr>
          <p:spPr bwMode="auto">
            <a:xfrm>
              <a:off x="856" y="2197"/>
              <a:ext cx="33" cy="31"/>
            </a:xfrm>
            <a:custGeom>
              <a:avLst/>
              <a:gdLst>
                <a:gd name="T0" fmla="*/ 0 w 66"/>
                <a:gd name="T1" fmla="*/ 1 h 61"/>
                <a:gd name="T2" fmla="*/ 1 w 66"/>
                <a:gd name="T3" fmla="*/ 1 h 61"/>
                <a:gd name="T4" fmla="*/ 1 w 66"/>
                <a:gd name="T5" fmla="*/ 1 h 61"/>
                <a:gd name="T6" fmla="*/ 1 w 66"/>
                <a:gd name="T7" fmla="*/ 0 h 61"/>
                <a:gd name="T8" fmla="*/ 0 w 66"/>
                <a:gd name="T9" fmla="*/ 1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6" h="61">
                  <a:moveTo>
                    <a:pt x="0" y="41"/>
                  </a:moveTo>
                  <a:lnTo>
                    <a:pt x="18" y="61"/>
                  </a:lnTo>
                  <a:lnTo>
                    <a:pt x="66" y="20"/>
                  </a:lnTo>
                  <a:lnTo>
                    <a:pt x="48" y="0"/>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496" name="Freeform 428"/>
            <p:cNvSpPr>
              <a:spLocks/>
            </p:cNvSpPr>
            <p:nvPr/>
          </p:nvSpPr>
          <p:spPr bwMode="auto">
            <a:xfrm>
              <a:off x="861" y="2157"/>
              <a:ext cx="30" cy="26"/>
            </a:xfrm>
            <a:custGeom>
              <a:avLst/>
              <a:gdLst>
                <a:gd name="T0" fmla="*/ 0 w 59"/>
                <a:gd name="T1" fmla="*/ 1 h 52"/>
                <a:gd name="T2" fmla="*/ 1 w 59"/>
                <a:gd name="T3" fmla="*/ 1 h 52"/>
                <a:gd name="T4" fmla="*/ 1 w 59"/>
                <a:gd name="T5" fmla="*/ 1 h 52"/>
                <a:gd name="T6" fmla="*/ 1 w 59"/>
                <a:gd name="T7" fmla="*/ 0 h 52"/>
                <a:gd name="T8" fmla="*/ 0 w 59"/>
                <a:gd name="T9" fmla="*/ 1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9" h="52">
                  <a:moveTo>
                    <a:pt x="0" y="30"/>
                  </a:moveTo>
                  <a:lnTo>
                    <a:pt x="15" y="52"/>
                  </a:lnTo>
                  <a:lnTo>
                    <a:pt x="59" y="21"/>
                  </a:lnTo>
                  <a:lnTo>
                    <a:pt x="44" y="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497" name="Freeform 429"/>
            <p:cNvSpPr>
              <a:spLocks/>
            </p:cNvSpPr>
            <p:nvPr/>
          </p:nvSpPr>
          <p:spPr bwMode="auto">
            <a:xfrm>
              <a:off x="856" y="2197"/>
              <a:ext cx="33" cy="31"/>
            </a:xfrm>
            <a:custGeom>
              <a:avLst/>
              <a:gdLst>
                <a:gd name="T0" fmla="*/ 0 w 66"/>
                <a:gd name="T1" fmla="*/ 1 h 61"/>
                <a:gd name="T2" fmla="*/ 1 w 66"/>
                <a:gd name="T3" fmla="*/ 1 h 61"/>
                <a:gd name="T4" fmla="*/ 1 w 66"/>
                <a:gd name="T5" fmla="*/ 1 h 61"/>
                <a:gd name="T6" fmla="*/ 1 w 66"/>
                <a:gd name="T7" fmla="*/ 0 h 61"/>
                <a:gd name="T8" fmla="*/ 0 w 66"/>
                <a:gd name="T9" fmla="*/ 1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6" h="61">
                  <a:moveTo>
                    <a:pt x="0" y="41"/>
                  </a:moveTo>
                  <a:lnTo>
                    <a:pt x="18" y="61"/>
                  </a:lnTo>
                  <a:lnTo>
                    <a:pt x="66" y="20"/>
                  </a:lnTo>
                  <a:lnTo>
                    <a:pt x="48" y="0"/>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5498" name="Freeform 430"/>
            <p:cNvSpPr>
              <a:spLocks/>
            </p:cNvSpPr>
            <p:nvPr/>
          </p:nvSpPr>
          <p:spPr bwMode="auto">
            <a:xfrm>
              <a:off x="243" y="2649"/>
              <a:ext cx="111" cy="163"/>
            </a:xfrm>
            <a:custGeom>
              <a:avLst/>
              <a:gdLst>
                <a:gd name="T0" fmla="*/ 1 w 221"/>
                <a:gd name="T1" fmla="*/ 0 h 328"/>
                <a:gd name="T2" fmla="*/ 1 w 221"/>
                <a:gd name="T3" fmla="*/ 0 h 328"/>
                <a:gd name="T4" fmla="*/ 1 w 221"/>
                <a:gd name="T5" fmla="*/ 0 h 328"/>
                <a:gd name="T6" fmla="*/ 1 w 221"/>
                <a:gd name="T7" fmla="*/ 0 h 328"/>
                <a:gd name="T8" fmla="*/ 1 w 221"/>
                <a:gd name="T9" fmla="*/ 0 h 328"/>
                <a:gd name="T10" fmla="*/ 1 w 221"/>
                <a:gd name="T11" fmla="*/ 0 h 328"/>
                <a:gd name="T12" fmla="*/ 1 w 221"/>
                <a:gd name="T13" fmla="*/ 0 h 328"/>
                <a:gd name="T14" fmla="*/ 1 w 221"/>
                <a:gd name="T15" fmla="*/ 0 h 328"/>
                <a:gd name="T16" fmla="*/ 1 w 221"/>
                <a:gd name="T17" fmla="*/ 0 h 328"/>
                <a:gd name="T18" fmla="*/ 1 w 221"/>
                <a:gd name="T19" fmla="*/ 0 h 328"/>
                <a:gd name="T20" fmla="*/ 1 w 221"/>
                <a:gd name="T21" fmla="*/ 0 h 328"/>
                <a:gd name="T22" fmla="*/ 1 w 221"/>
                <a:gd name="T23" fmla="*/ 0 h 328"/>
                <a:gd name="T24" fmla="*/ 1 w 221"/>
                <a:gd name="T25" fmla="*/ 0 h 328"/>
                <a:gd name="T26" fmla="*/ 1 w 221"/>
                <a:gd name="T27" fmla="*/ 0 h 328"/>
                <a:gd name="T28" fmla="*/ 1 w 221"/>
                <a:gd name="T29" fmla="*/ 0 h 328"/>
                <a:gd name="T30" fmla="*/ 1 w 221"/>
                <a:gd name="T31" fmla="*/ 0 h 328"/>
                <a:gd name="T32" fmla="*/ 0 w 221"/>
                <a:gd name="T33" fmla="*/ 0 h 328"/>
                <a:gd name="T34" fmla="*/ 0 w 221"/>
                <a:gd name="T35" fmla="*/ 0 h 328"/>
                <a:gd name="T36" fmla="*/ 1 w 221"/>
                <a:gd name="T37" fmla="*/ 0 h 328"/>
                <a:gd name="T38" fmla="*/ 1 w 221"/>
                <a:gd name="T39" fmla="*/ 0 h 328"/>
                <a:gd name="T40" fmla="*/ 1 w 221"/>
                <a:gd name="T41" fmla="*/ 0 h 328"/>
                <a:gd name="T42" fmla="*/ 1 w 221"/>
                <a:gd name="T43" fmla="*/ 0 h 328"/>
                <a:gd name="T44" fmla="*/ 1 w 221"/>
                <a:gd name="T45" fmla="*/ 0 h 328"/>
                <a:gd name="T46" fmla="*/ 1 w 221"/>
                <a:gd name="T47" fmla="*/ 0 h 328"/>
                <a:gd name="T48" fmla="*/ 1 w 221"/>
                <a:gd name="T49" fmla="*/ 0 h 328"/>
                <a:gd name="T50" fmla="*/ 1 w 221"/>
                <a:gd name="T51" fmla="*/ 0 h 328"/>
                <a:gd name="T52" fmla="*/ 1 w 221"/>
                <a:gd name="T53" fmla="*/ 0 h 328"/>
                <a:gd name="T54" fmla="*/ 1 w 221"/>
                <a:gd name="T55" fmla="*/ 0 h 328"/>
                <a:gd name="T56" fmla="*/ 1 w 221"/>
                <a:gd name="T57" fmla="*/ 0 h 328"/>
                <a:gd name="T58" fmla="*/ 1 w 221"/>
                <a:gd name="T59" fmla="*/ 0 h 328"/>
                <a:gd name="T60" fmla="*/ 1 w 221"/>
                <a:gd name="T61" fmla="*/ 0 h 328"/>
                <a:gd name="T62" fmla="*/ 1 w 221"/>
                <a:gd name="T63" fmla="*/ 0 h 328"/>
                <a:gd name="T64" fmla="*/ 1 w 221"/>
                <a:gd name="T65" fmla="*/ 0 h 328"/>
                <a:gd name="T66" fmla="*/ 1 w 221"/>
                <a:gd name="T67" fmla="*/ 0 h 328"/>
                <a:gd name="T68" fmla="*/ 1 w 221"/>
                <a:gd name="T69" fmla="*/ 0 h 328"/>
                <a:gd name="T70" fmla="*/ 1 w 221"/>
                <a:gd name="T71" fmla="*/ 0 h 328"/>
                <a:gd name="T72" fmla="*/ 1 w 221"/>
                <a:gd name="T73" fmla="*/ 0 h 328"/>
                <a:gd name="T74" fmla="*/ 1 w 221"/>
                <a:gd name="T75" fmla="*/ 0 h 328"/>
                <a:gd name="T76" fmla="*/ 1 w 221"/>
                <a:gd name="T77" fmla="*/ 0 h 328"/>
                <a:gd name="T78" fmla="*/ 1 w 221"/>
                <a:gd name="T79" fmla="*/ 0 h 328"/>
                <a:gd name="T80" fmla="*/ 1 w 221"/>
                <a:gd name="T81" fmla="*/ 0 h 328"/>
                <a:gd name="T82" fmla="*/ 1 w 221"/>
                <a:gd name="T83" fmla="*/ 0 h 328"/>
                <a:gd name="T84" fmla="*/ 1 w 221"/>
                <a:gd name="T85" fmla="*/ 0 h 328"/>
                <a:gd name="T86" fmla="*/ 1 w 221"/>
                <a:gd name="T87" fmla="*/ 0 h 328"/>
                <a:gd name="T88" fmla="*/ 1 w 221"/>
                <a:gd name="T89" fmla="*/ 0 h 328"/>
                <a:gd name="T90" fmla="*/ 1 w 221"/>
                <a:gd name="T91" fmla="*/ 0 h 328"/>
                <a:gd name="T92" fmla="*/ 1 w 221"/>
                <a:gd name="T93" fmla="*/ 0 h 328"/>
                <a:gd name="T94" fmla="*/ 1 w 221"/>
                <a:gd name="T95" fmla="*/ 0 h 328"/>
                <a:gd name="T96" fmla="*/ 1 w 221"/>
                <a:gd name="T97" fmla="*/ 0 h 328"/>
                <a:gd name="T98" fmla="*/ 1 w 221"/>
                <a:gd name="T99" fmla="*/ 0 h 328"/>
                <a:gd name="T100" fmla="*/ 1 w 221"/>
                <a:gd name="T101" fmla="*/ 0 h 328"/>
                <a:gd name="T102" fmla="*/ 1 w 221"/>
                <a:gd name="T103" fmla="*/ 0 h 328"/>
                <a:gd name="T104" fmla="*/ 1 w 221"/>
                <a:gd name="T105" fmla="*/ 0 h 328"/>
                <a:gd name="T106" fmla="*/ 1 w 221"/>
                <a:gd name="T107" fmla="*/ 0 h 328"/>
                <a:gd name="T108" fmla="*/ 1 w 221"/>
                <a:gd name="T109" fmla="*/ 0 h 328"/>
                <a:gd name="T110" fmla="*/ 1 w 221"/>
                <a:gd name="T111" fmla="*/ 0 h 328"/>
                <a:gd name="T112" fmla="*/ 1 w 221"/>
                <a:gd name="T113" fmla="*/ 0 h 328"/>
                <a:gd name="T114" fmla="*/ 1 w 221"/>
                <a:gd name="T115" fmla="*/ 0 h 328"/>
                <a:gd name="T116" fmla="*/ 1 w 221"/>
                <a:gd name="T117" fmla="*/ 0 h 328"/>
                <a:gd name="T118" fmla="*/ 1 w 221"/>
                <a:gd name="T119" fmla="*/ 0 h 32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21" h="328">
                  <a:moveTo>
                    <a:pt x="113" y="318"/>
                  </a:moveTo>
                  <a:lnTo>
                    <a:pt x="98" y="309"/>
                  </a:lnTo>
                  <a:lnTo>
                    <a:pt x="83" y="300"/>
                  </a:lnTo>
                  <a:lnTo>
                    <a:pt x="69" y="289"/>
                  </a:lnTo>
                  <a:lnTo>
                    <a:pt x="53" y="280"/>
                  </a:lnTo>
                  <a:lnTo>
                    <a:pt x="40" y="253"/>
                  </a:lnTo>
                  <a:lnTo>
                    <a:pt x="26" y="225"/>
                  </a:lnTo>
                  <a:lnTo>
                    <a:pt x="24" y="219"/>
                  </a:lnTo>
                  <a:lnTo>
                    <a:pt x="22" y="211"/>
                  </a:lnTo>
                  <a:lnTo>
                    <a:pt x="21" y="193"/>
                  </a:lnTo>
                  <a:lnTo>
                    <a:pt x="21" y="176"/>
                  </a:lnTo>
                  <a:lnTo>
                    <a:pt x="18" y="159"/>
                  </a:lnTo>
                  <a:lnTo>
                    <a:pt x="17" y="151"/>
                  </a:lnTo>
                  <a:lnTo>
                    <a:pt x="13" y="144"/>
                  </a:lnTo>
                  <a:lnTo>
                    <a:pt x="5" y="132"/>
                  </a:lnTo>
                  <a:lnTo>
                    <a:pt x="2" y="113"/>
                  </a:lnTo>
                  <a:lnTo>
                    <a:pt x="0" y="96"/>
                  </a:lnTo>
                  <a:lnTo>
                    <a:pt x="0" y="80"/>
                  </a:lnTo>
                  <a:lnTo>
                    <a:pt x="1" y="63"/>
                  </a:lnTo>
                  <a:lnTo>
                    <a:pt x="4" y="47"/>
                  </a:lnTo>
                  <a:lnTo>
                    <a:pt x="6" y="31"/>
                  </a:lnTo>
                  <a:lnTo>
                    <a:pt x="18" y="0"/>
                  </a:lnTo>
                  <a:lnTo>
                    <a:pt x="29" y="4"/>
                  </a:lnTo>
                  <a:lnTo>
                    <a:pt x="40" y="10"/>
                  </a:lnTo>
                  <a:lnTo>
                    <a:pt x="50" y="20"/>
                  </a:lnTo>
                  <a:lnTo>
                    <a:pt x="54" y="26"/>
                  </a:lnTo>
                  <a:lnTo>
                    <a:pt x="60" y="30"/>
                  </a:lnTo>
                  <a:lnTo>
                    <a:pt x="70" y="35"/>
                  </a:lnTo>
                  <a:lnTo>
                    <a:pt x="81" y="38"/>
                  </a:lnTo>
                  <a:lnTo>
                    <a:pt x="98" y="44"/>
                  </a:lnTo>
                  <a:lnTo>
                    <a:pt x="106" y="48"/>
                  </a:lnTo>
                  <a:lnTo>
                    <a:pt x="114" y="52"/>
                  </a:lnTo>
                  <a:lnTo>
                    <a:pt x="123" y="59"/>
                  </a:lnTo>
                  <a:lnTo>
                    <a:pt x="133" y="67"/>
                  </a:lnTo>
                  <a:lnTo>
                    <a:pt x="134" y="59"/>
                  </a:lnTo>
                  <a:lnTo>
                    <a:pt x="135" y="50"/>
                  </a:lnTo>
                  <a:lnTo>
                    <a:pt x="137" y="43"/>
                  </a:lnTo>
                  <a:lnTo>
                    <a:pt x="141" y="38"/>
                  </a:lnTo>
                  <a:lnTo>
                    <a:pt x="143" y="38"/>
                  </a:lnTo>
                  <a:lnTo>
                    <a:pt x="146" y="38"/>
                  </a:lnTo>
                  <a:lnTo>
                    <a:pt x="153" y="43"/>
                  </a:lnTo>
                  <a:lnTo>
                    <a:pt x="161" y="52"/>
                  </a:lnTo>
                  <a:lnTo>
                    <a:pt x="170" y="64"/>
                  </a:lnTo>
                  <a:lnTo>
                    <a:pt x="178" y="76"/>
                  </a:lnTo>
                  <a:lnTo>
                    <a:pt x="185" y="88"/>
                  </a:lnTo>
                  <a:lnTo>
                    <a:pt x="190" y="97"/>
                  </a:lnTo>
                  <a:lnTo>
                    <a:pt x="194" y="104"/>
                  </a:lnTo>
                  <a:lnTo>
                    <a:pt x="202" y="144"/>
                  </a:lnTo>
                  <a:lnTo>
                    <a:pt x="210" y="183"/>
                  </a:lnTo>
                  <a:lnTo>
                    <a:pt x="215" y="223"/>
                  </a:lnTo>
                  <a:lnTo>
                    <a:pt x="221" y="263"/>
                  </a:lnTo>
                  <a:lnTo>
                    <a:pt x="201" y="281"/>
                  </a:lnTo>
                  <a:lnTo>
                    <a:pt x="182" y="298"/>
                  </a:lnTo>
                  <a:lnTo>
                    <a:pt x="162" y="314"/>
                  </a:lnTo>
                  <a:lnTo>
                    <a:pt x="141" y="328"/>
                  </a:lnTo>
                  <a:lnTo>
                    <a:pt x="133" y="325"/>
                  </a:lnTo>
                  <a:lnTo>
                    <a:pt x="123" y="322"/>
                  </a:lnTo>
                  <a:lnTo>
                    <a:pt x="115" y="320"/>
                  </a:lnTo>
                  <a:lnTo>
                    <a:pt x="114" y="318"/>
                  </a:lnTo>
                  <a:lnTo>
                    <a:pt x="113" y="318"/>
                  </a:lnTo>
                  <a:close/>
                </a:path>
              </a:pathLst>
            </a:custGeom>
            <a:solidFill>
              <a:srgbClr val="FFCC99"/>
            </a:solidFill>
            <a:ln w="6350">
              <a:solidFill>
                <a:srgbClr val="000000"/>
              </a:solidFill>
              <a:prstDash val="solid"/>
              <a:round/>
              <a:headEnd/>
              <a:tailEnd/>
            </a:ln>
          </p:spPr>
          <p:txBody>
            <a:bodyPr/>
            <a:lstStyle/>
            <a:p>
              <a:endParaRPr lang="ja-JP" altLang="en-US"/>
            </a:p>
          </p:txBody>
        </p:sp>
        <p:sp>
          <p:nvSpPr>
            <p:cNvPr id="15499" name="Freeform 431"/>
            <p:cNvSpPr>
              <a:spLocks/>
            </p:cNvSpPr>
            <p:nvPr/>
          </p:nvSpPr>
          <p:spPr bwMode="auto">
            <a:xfrm>
              <a:off x="1111" y="2559"/>
              <a:ext cx="118" cy="160"/>
            </a:xfrm>
            <a:custGeom>
              <a:avLst/>
              <a:gdLst>
                <a:gd name="T0" fmla="*/ 1 w 236"/>
                <a:gd name="T1" fmla="*/ 1 h 318"/>
                <a:gd name="T2" fmla="*/ 1 w 236"/>
                <a:gd name="T3" fmla="*/ 1 h 318"/>
                <a:gd name="T4" fmla="*/ 1 w 236"/>
                <a:gd name="T5" fmla="*/ 1 h 318"/>
                <a:gd name="T6" fmla="*/ 1 w 236"/>
                <a:gd name="T7" fmla="*/ 1 h 318"/>
                <a:gd name="T8" fmla="*/ 1 w 236"/>
                <a:gd name="T9" fmla="*/ 1 h 318"/>
                <a:gd name="T10" fmla="*/ 1 w 236"/>
                <a:gd name="T11" fmla="*/ 1 h 318"/>
                <a:gd name="T12" fmla="*/ 1 w 236"/>
                <a:gd name="T13" fmla="*/ 1 h 318"/>
                <a:gd name="T14" fmla="*/ 1 w 236"/>
                <a:gd name="T15" fmla="*/ 1 h 318"/>
                <a:gd name="T16" fmla="*/ 1 w 236"/>
                <a:gd name="T17" fmla="*/ 1 h 318"/>
                <a:gd name="T18" fmla="*/ 1 w 236"/>
                <a:gd name="T19" fmla="*/ 1 h 318"/>
                <a:gd name="T20" fmla="*/ 1 w 236"/>
                <a:gd name="T21" fmla="*/ 1 h 318"/>
                <a:gd name="T22" fmla="*/ 1 w 236"/>
                <a:gd name="T23" fmla="*/ 1 h 318"/>
                <a:gd name="T24" fmla="*/ 1 w 236"/>
                <a:gd name="T25" fmla="*/ 1 h 318"/>
                <a:gd name="T26" fmla="*/ 1 w 236"/>
                <a:gd name="T27" fmla="*/ 1 h 318"/>
                <a:gd name="T28" fmla="*/ 1 w 236"/>
                <a:gd name="T29" fmla="*/ 0 h 318"/>
                <a:gd name="T30" fmla="*/ 1 w 236"/>
                <a:gd name="T31" fmla="*/ 1 h 318"/>
                <a:gd name="T32" fmla="*/ 1 w 236"/>
                <a:gd name="T33" fmla="*/ 1 h 318"/>
                <a:gd name="T34" fmla="*/ 1 w 236"/>
                <a:gd name="T35" fmla="*/ 1 h 318"/>
                <a:gd name="T36" fmla="*/ 1 w 236"/>
                <a:gd name="T37" fmla="*/ 1 h 318"/>
                <a:gd name="T38" fmla="*/ 1 w 236"/>
                <a:gd name="T39" fmla="*/ 1 h 318"/>
                <a:gd name="T40" fmla="*/ 1 w 236"/>
                <a:gd name="T41" fmla="*/ 1 h 318"/>
                <a:gd name="T42" fmla="*/ 1 w 236"/>
                <a:gd name="T43" fmla="*/ 1 h 318"/>
                <a:gd name="T44" fmla="*/ 1 w 236"/>
                <a:gd name="T45" fmla="*/ 1 h 318"/>
                <a:gd name="T46" fmla="*/ 1 w 236"/>
                <a:gd name="T47" fmla="*/ 1 h 318"/>
                <a:gd name="T48" fmla="*/ 1 w 236"/>
                <a:gd name="T49" fmla="*/ 1 h 318"/>
                <a:gd name="T50" fmla="*/ 1 w 236"/>
                <a:gd name="T51" fmla="*/ 1 h 318"/>
                <a:gd name="T52" fmla="*/ 1 w 236"/>
                <a:gd name="T53" fmla="*/ 1 h 318"/>
                <a:gd name="T54" fmla="*/ 1 w 236"/>
                <a:gd name="T55" fmla="*/ 1 h 318"/>
                <a:gd name="T56" fmla="*/ 1 w 236"/>
                <a:gd name="T57" fmla="*/ 1 h 318"/>
                <a:gd name="T58" fmla="*/ 1 w 236"/>
                <a:gd name="T59" fmla="*/ 1 h 318"/>
                <a:gd name="T60" fmla="*/ 1 w 236"/>
                <a:gd name="T61" fmla="*/ 1 h 318"/>
                <a:gd name="T62" fmla="*/ 1 w 236"/>
                <a:gd name="T63" fmla="*/ 1 h 318"/>
                <a:gd name="T64" fmla="*/ 1 w 236"/>
                <a:gd name="T65" fmla="*/ 1 h 318"/>
                <a:gd name="T66" fmla="*/ 1 w 236"/>
                <a:gd name="T67" fmla="*/ 1 h 318"/>
                <a:gd name="T68" fmla="*/ 1 w 236"/>
                <a:gd name="T69" fmla="*/ 1 h 318"/>
                <a:gd name="T70" fmla="*/ 0 w 236"/>
                <a:gd name="T71" fmla="*/ 1 h 318"/>
                <a:gd name="T72" fmla="*/ 1 w 236"/>
                <a:gd name="T73" fmla="*/ 1 h 3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6" h="318">
                  <a:moveTo>
                    <a:pt x="1" y="150"/>
                  </a:moveTo>
                  <a:lnTo>
                    <a:pt x="17" y="114"/>
                  </a:lnTo>
                  <a:lnTo>
                    <a:pt x="33" y="79"/>
                  </a:lnTo>
                  <a:lnTo>
                    <a:pt x="52" y="47"/>
                  </a:lnTo>
                  <a:lnTo>
                    <a:pt x="63" y="32"/>
                  </a:lnTo>
                  <a:lnTo>
                    <a:pt x="75" y="19"/>
                  </a:lnTo>
                  <a:lnTo>
                    <a:pt x="81" y="33"/>
                  </a:lnTo>
                  <a:lnTo>
                    <a:pt x="84" y="44"/>
                  </a:lnTo>
                  <a:lnTo>
                    <a:pt x="87" y="52"/>
                  </a:lnTo>
                  <a:lnTo>
                    <a:pt x="87" y="60"/>
                  </a:lnTo>
                  <a:lnTo>
                    <a:pt x="85" y="68"/>
                  </a:lnTo>
                  <a:lnTo>
                    <a:pt x="83" y="77"/>
                  </a:lnTo>
                  <a:lnTo>
                    <a:pt x="79" y="89"/>
                  </a:lnTo>
                  <a:lnTo>
                    <a:pt x="75" y="104"/>
                  </a:lnTo>
                  <a:lnTo>
                    <a:pt x="76" y="112"/>
                  </a:lnTo>
                  <a:lnTo>
                    <a:pt x="76" y="122"/>
                  </a:lnTo>
                  <a:lnTo>
                    <a:pt x="77" y="129"/>
                  </a:lnTo>
                  <a:lnTo>
                    <a:pt x="79" y="132"/>
                  </a:lnTo>
                  <a:lnTo>
                    <a:pt x="81" y="132"/>
                  </a:lnTo>
                  <a:lnTo>
                    <a:pt x="91" y="128"/>
                  </a:lnTo>
                  <a:lnTo>
                    <a:pt x="99" y="122"/>
                  </a:lnTo>
                  <a:lnTo>
                    <a:pt x="107" y="114"/>
                  </a:lnTo>
                  <a:lnTo>
                    <a:pt x="114" y="105"/>
                  </a:lnTo>
                  <a:lnTo>
                    <a:pt x="128" y="84"/>
                  </a:lnTo>
                  <a:lnTo>
                    <a:pt x="136" y="75"/>
                  </a:lnTo>
                  <a:lnTo>
                    <a:pt x="142" y="67"/>
                  </a:lnTo>
                  <a:lnTo>
                    <a:pt x="161" y="47"/>
                  </a:lnTo>
                  <a:lnTo>
                    <a:pt x="181" y="29"/>
                  </a:lnTo>
                  <a:lnTo>
                    <a:pt x="201" y="13"/>
                  </a:lnTo>
                  <a:lnTo>
                    <a:pt x="222" y="0"/>
                  </a:lnTo>
                  <a:lnTo>
                    <a:pt x="226" y="15"/>
                  </a:lnTo>
                  <a:lnTo>
                    <a:pt x="229" y="28"/>
                  </a:lnTo>
                  <a:lnTo>
                    <a:pt x="232" y="39"/>
                  </a:lnTo>
                  <a:lnTo>
                    <a:pt x="233" y="49"/>
                  </a:lnTo>
                  <a:lnTo>
                    <a:pt x="234" y="61"/>
                  </a:lnTo>
                  <a:lnTo>
                    <a:pt x="236" y="75"/>
                  </a:lnTo>
                  <a:lnTo>
                    <a:pt x="236" y="92"/>
                  </a:lnTo>
                  <a:lnTo>
                    <a:pt x="236" y="101"/>
                  </a:lnTo>
                  <a:lnTo>
                    <a:pt x="236" y="113"/>
                  </a:lnTo>
                  <a:lnTo>
                    <a:pt x="236" y="125"/>
                  </a:lnTo>
                  <a:lnTo>
                    <a:pt x="236" y="137"/>
                  </a:lnTo>
                  <a:lnTo>
                    <a:pt x="234" y="156"/>
                  </a:lnTo>
                  <a:lnTo>
                    <a:pt x="233" y="173"/>
                  </a:lnTo>
                  <a:lnTo>
                    <a:pt x="232" y="188"/>
                  </a:lnTo>
                  <a:lnTo>
                    <a:pt x="229" y="201"/>
                  </a:lnTo>
                  <a:lnTo>
                    <a:pt x="225" y="216"/>
                  </a:lnTo>
                  <a:lnTo>
                    <a:pt x="221" y="233"/>
                  </a:lnTo>
                  <a:lnTo>
                    <a:pt x="216" y="253"/>
                  </a:lnTo>
                  <a:lnTo>
                    <a:pt x="213" y="260"/>
                  </a:lnTo>
                  <a:lnTo>
                    <a:pt x="209" y="263"/>
                  </a:lnTo>
                  <a:lnTo>
                    <a:pt x="204" y="266"/>
                  </a:lnTo>
                  <a:lnTo>
                    <a:pt x="197" y="267"/>
                  </a:lnTo>
                  <a:lnTo>
                    <a:pt x="182" y="269"/>
                  </a:lnTo>
                  <a:lnTo>
                    <a:pt x="176" y="270"/>
                  </a:lnTo>
                  <a:lnTo>
                    <a:pt x="169" y="271"/>
                  </a:lnTo>
                  <a:lnTo>
                    <a:pt x="109" y="297"/>
                  </a:lnTo>
                  <a:lnTo>
                    <a:pt x="48" y="318"/>
                  </a:lnTo>
                  <a:lnTo>
                    <a:pt x="37" y="305"/>
                  </a:lnTo>
                  <a:lnTo>
                    <a:pt x="28" y="290"/>
                  </a:lnTo>
                  <a:lnTo>
                    <a:pt x="21" y="274"/>
                  </a:lnTo>
                  <a:lnTo>
                    <a:pt x="17" y="256"/>
                  </a:lnTo>
                  <a:lnTo>
                    <a:pt x="9" y="218"/>
                  </a:lnTo>
                  <a:lnTo>
                    <a:pt x="1" y="178"/>
                  </a:lnTo>
                  <a:lnTo>
                    <a:pt x="7" y="172"/>
                  </a:lnTo>
                  <a:lnTo>
                    <a:pt x="13" y="166"/>
                  </a:lnTo>
                  <a:lnTo>
                    <a:pt x="19" y="160"/>
                  </a:lnTo>
                  <a:lnTo>
                    <a:pt x="21" y="150"/>
                  </a:lnTo>
                  <a:lnTo>
                    <a:pt x="19" y="144"/>
                  </a:lnTo>
                  <a:lnTo>
                    <a:pt x="13" y="141"/>
                  </a:lnTo>
                  <a:lnTo>
                    <a:pt x="7" y="140"/>
                  </a:lnTo>
                  <a:lnTo>
                    <a:pt x="1" y="140"/>
                  </a:lnTo>
                  <a:lnTo>
                    <a:pt x="0" y="141"/>
                  </a:lnTo>
                  <a:lnTo>
                    <a:pt x="0" y="144"/>
                  </a:lnTo>
                  <a:lnTo>
                    <a:pt x="1" y="150"/>
                  </a:lnTo>
                  <a:close/>
                </a:path>
              </a:pathLst>
            </a:custGeom>
            <a:solidFill>
              <a:srgbClr val="FFCC99"/>
            </a:solidFill>
            <a:ln w="6350">
              <a:solidFill>
                <a:srgbClr val="000000"/>
              </a:solidFill>
              <a:prstDash val="solid"/>
              <a:round/>
              <a:headEnd/>
              <a:tailEnd/>
            </a:ln>
          </p:spPr>
          <p:txBody>
            <a:bodyPr/>
            <a:lstStyle/>
            <a:p>
              <a:endParaRPr lang="ja-JP" altLang="en-US"/>
            </a:p>
          </p:txBody>
        </p:sp>
      </p:grpSp>
      <p:sp>
        <p:nvSpPr>
          <p:cNvPr id="15373" name="Rectangle 555"/>
          <p:cNvSpPr>
            <a:spLocks noChangeArrowheads="1"/>
          </p:cNvSpPr>
          <p:nvPr/>
        </p:nvSpPr>
        <p:spPr bwMode="auto">
          <a:xfrm>
            <a:off x="957263" y="4821238"/>
            <a:ext cx="5175250"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5374" name="Rectangle 556"/>
          <p:cNvSpPr>
            <a:spLocks noChangeArrowheads="1"/>
          </p:cNvSpPr>
          <p:nvPr/>
        </p:nvSpPr>
        <p:spPr bwMode="auto">
          <a:xfrm>
            <a:off x="71438" y="3136900"/>
            <a:ext cx="5943600" cy="33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latin typeface="HG丸ｺﾞｼｯｸM-PRO" panose="020F0600000000000000" pitchFamily="50" charset="-128"/>
                <a:ea typeface="HG丸ｺﾞｼｯｸM-PRO" panose="020F0600000000000000" pitchFamily="50" charset="-128"/>
              </a:rPr>
              <a:t>２</a:t>
            </a:r>
            <a:r>
              <a:rPr lang="en-US" altLang="ja-JP" sz="1800" b="1">
                <a:latin typeface="HG丸ｺﾞｼｯｸM-PRO" panose="020F0600000000000000" pitchFamily="50" charset="-128"/>
                <a:ea typeface="HG丸ｺﾞｼｯｸM-PRO" panose="020F0600000000000000" pitchFamily="50" charset="-128"/>
              </a:rPr>
              <a:t>.3</a:t>
            </a:r>
            <a:r>
              <a:rPr lang="ja-JP" altLang="en-US" sz="1800" b="1">
                <a:latin typeface="HG丸ｺﾞｼｯｸM-PRO" panose="020F0600000000000000" pitchFamily="50" charset="-128"/>
                <a:ea typeface="HG丸ｺﾞｼｯｸM-PRO" panose="020F0600000000000000" pitchFamily="50" charset="-128"/>
              </a:rPr>
              <a:t>　問題解決型と課題達成型の関係</a:t>
            </a:r>
          </a:p>
        </p:txBody>
      </p:sp>
      <p:graphicFrame>
        <p:nvGraphicFramePr>
          <p:cNvPr id="18020" name="Group 612"/>
          <p:cNvGraphicFramePr>
            <a:graphicFrameLocks noGrp="1"/>
          </p:cNvGraphicFramePr>
          <p:nvPr/>
        </p:nvGraphicFramePr>
        <p:xfrm>
          <a:off x="271463" y="3522663"/>
          <a:ext cx="6311900" cy="2279650"/>
        </p:xfrm>
        <a:graphic>
          <a:graphicData uri="http://schemas.openxmlformats.org/drawingml/2006/table">
            <a:tbl>
              <a:tblPr/>
              <a:tblGrid>
                <a:gridCol w="610058">
                  <a:extLst>
                    <a:ext uri="{9D8B030D-6E8A-4147-A177-3AD203B41FA5}">
                      <a16:colId xmlns:a16="http://schemas.microsoft.com/office/drawing/2014/main" val="20000"/>
                    </a:ext>
                  </a:extLst>
                </a:gridCol>
                <a:gridCol w="3238662">
                  <a:extLst>
                    <a:ext uri="{9D8B030D-6E8A-4147-A177-3AD203B41FA5}">
                      <a16:colId xmlns:a16="http://schemas.microsoft.com/office/drawing/2014/main" val="20001"/>
                    </a:ext>
                  </a:extLst>
                </a:gridCol>
                <a:gridCol w="2463180">
                  <a:extLst>
                    <a:ext uri="{9D8B030D-6E8A-4147-A177-3AD203B41FA5}">
                      <a16:colId xmlns:a16="http://schemas.microsoft.com/office/drawing/2014/main" val="20002"/>
                    </a:ext>
                  </a:extLst>
                </a:gridCol>
              </a:tblGrid>
              <a:tr h="881147">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300" b="1" i="0" u="none" strike="noStrike" cap="none" normalizeH="0" baseline="0" dirty="0">
                          <a:ln>
                            <a:noFill/>
                          </a:ln>
                          <a:solidFill>
                            <a:schemeClr val="tx1"/>
                          </a:solidFill>
                          <a:effectLst/>
                          <a:latin typeface="Arial" pitchFamily="34" charset="0"/>
                          <a:ea typeface="HG丸ｺﾞｼｯｸM-PRO" pitchFamily="50" charset="-128"/>
                        </a:rPr>
                        <a:t>問題</a:t>
                      </a:r>
                      <a:br>
                        <a:rPr kumimoji="1" lang="ja-JP" altLang="en-US" sz="1300" b="1" i="0" u="none" strike="noStrike" cap="none" normalizeH="0" baseline="0" dirty="0">
                          <a:ln>
                            <a:noFill/>
                          </a:ln>
                          <a:solidFill>
                            <a:schemeClr val="tx1"/>
                          </a:solidFill>
                          <a:effectLst/>
                          <a:latin typeface="Arial" pitchFamily="34" charset="0"/>
                          <a:ea typeface="HG丸ｺﾞｼｯｸM-PRO" pitchFamily="50" charset="-128"/>
                        </a:rPr>
                      </a:br>
                      <a:r>
                        <a:rPr kumimoji="1" lang="ja-JP" altLang="en-US" sz="1300" b="1" i="0" u="none" strike="noStrike" cap="none" normalizeH="0" baseline="0" dirty="0">
                          <a:ln>
                            <a:noFill/>
                          </a:ln>
                          <a:solidFill>
                            <a:schemeClr val="tx1"/>
                          </a:solidFill>
                          <a:effectLst/>
                          <a:latin typeface="Arial" pitchFamily="34" charset="0"/>
                          <a:ea typeface="HG丸ｺﾞｼｯｸM-PRO" pitchFamily="50" charset="-128"/>
                        </a:rPr>
                        <a:t>とは</a:t>
                      </a:r>
                    </a:p>
                  </a:txBody>
                  <a:tcPr marL="91432" marR="91432" marT="49544" marB="4954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300" b="1" i="0" u="none" strike="noStrike" cap="none" normalizeH="0" baseline="0" dirty="0">
                          <a:ln>
                            <a:noFill/>
                          </a:ln>
                          <a:solidFill>
                            <a:schemeClr val="tx1"/>
                          </a:solidFill>
                          <a:effectLst/>
                          <a:latin typeface="Arial" pitchFamily="34" charset="0"/>
                          <a:ea typeface="HG丸ｺﾞｼｯｸM-PRO" pitchFamily="50" charset="-128"/>
                        </a:rPr>
                        <a:t>問題の原因を取り除く</a:t>
                      </a:r>
                      <a:r>
                        <a:rPr kumimoji="1" lang="ja-JP" altLang="en-US" sz="1300" b="0" i="0" u="none" strike="noStrike" cap="none" normalizeH="0" baseline="0" dirty="0">
                          <a:ln>
                            <a:noFill/>
                          </a:ln>
                          <a:solidFill>
                            <a:schemeClr val="tx1"/>
                          </a:solidFill>
                          <a:effectLst/>
                          <a:latin typeface="Arial" pitchFamily="34" charset="0"/>
                          <a:ea typeface="HG丸ｺﾞｼｯｸM-PRO" pitchFamily="50" charset="-128"/>
                        </a:rPr>
                        <a:t>事によって</a:t>
                      </a:r>
                      <a:r>
                        <a:rPr kumimoji="1" lang="ja-JP" altLang="en-US" sz="1300" b="1" i="0" u="none" strike="noStrike" cap="none" normalizeH="0" baseline="0" dirty="0">
                          <a:ln>
                            <a:noFill/>
                          </a:ln>
                          <a:solidFill>
                            <a:schemeClr val="tx1"/>
                          </a:solidFill>
                          <a:effectLst/>
                          <a:latin typeface="Arial" pitchFamily="34" charset="0"/>
                          <a:ea typeface="HG丸ｺﾞｼｯｸM-PRO" pitchFamily="50" charset="-128"/>
                        </a:rPr>
                        <a:t>目標を達成</a:t>
                      </a:r>
                      <a:r>
                        <a:rPr kumimoji="1" lang="ja-JP" altLang="en-US" sz="1300" b="0" i="0" u="none" strike="noStrike" cap="none" normalizeH="0" baseline="0" dirty="0">
                          <a:ln>
                            <a:noFill/>
                          </a:ln>
                          <a:solidFill>
                            <a:schemeClr val="tx1"/>
                          </a:solidFill>
                          <a:effectLst/>
                          <a:latin typeface="Arial" pitchFamily="34" charset="0"/>
                          <a:ea typeface="HG丸ｺﾞｼｯｸM-PRO" pitchFamily="50" charset="-128"/>
                        </a:rPr>
                        <a:t>できるテーマ</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300" b="1" i="0" u="none" strike="noStrike" cap="none" normalizeH="0" baseline="0" dirty="0">
                          <a:ln>
                            <a:noFill/>
                          </a:ln>
                          <a:solidFill>
                            <a:schemeClr val="tx1"/>
                          </a:solidFill>
                          <a:effectLst/>
                          <a:latin typeface="Arial" pitchFamily="34" charset="0"/>
                          <a:ea typeface="HG丸ｺﾞｼｯｸM-PRO" pitchFamily="50" charset="-128"/>
                        </a:rPr>
                        <a:t>（今までのやり方を前提とした改善）</a:t>
                      </a:r>
                    </a:p>
                  </a:txBody>
                  <a:tcPr marL="91432" marR="91432" marT="49544" marB="4954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300" b="1" i="0" u="none" strike="noStrike" cap="none" normalizeH="0" baseline="0">
                        <a:ln>
                          <a:noFill/>
                        </a:ln>
                        <a:solidFill>
                          <a:schemeClr val="tx1"/>
                        </a:solidFill>
                        <a:effectLst/>
                        <a:latin typeface="Arial" pitchFamily="34" charset="0"/>
                        <a:ea typeface="HG丸ｺﾞｼｯｸM-PRO" pitchFamily="50" charset="-128"/>
                      </a:endParaRPr>
                    </a:p>
                  </a:txBody>
                  <a:tcPr marL="91432" marR="91432" marT="49544" marB="4954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98503">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300" b="1" i="0" u="none" strike="noStrike" cap="none" normalizeH="0" baseline="0" dirty="0">
                          <a:ln>
                            <a:noFill/>
                          </a:ln>
                          <a:solidFill>
                            <a:schemeClr val="tx1"/>
                          </a:solidFill>
                          <a:effectLst/>
                          <a:latin typeface="Arial" pitchFamily="34" charset="0"/>
                          <a:ea typeface="HG丸ｺﾞｼｯｸM-PRO" pitchFamily="50" charset="-128"/>
                        </a:rPr>
                        <a:t>課題</a:t>
                      </a:r>
                      <a:br>
                        <a:rPr kumimoji="1" lang="ja-JP" altLang="en-US" sz="1300" b="1" i="0" u="none" strike="noStrike" cap="none" normalizeH="0" baseline="0" dirty="0">
                          <a:ln>
                            <a:noFill/>
                          </a:ln>
                          <a:solidFill>
                            <a:schemeClr val="tx1"/>
                          </a:solidFill>
                          <a:effectLst/>
                          <a:latin typeface="Arial" pitchFamily="34" charset="0"/>
                          <a:ea typeface="HG丸ｺﾞｼｯｸM-PRO" pitchFamily="50" charset="-128"/>
                        </a:rPr>
                      </a:br>
                      <a:r>
                        <a:rPr kumimoji="1" lang="ja-JP" altLang="en-US" sz="1300" b="1" i="0" u="none" strike="noStrike" cap="none" normalizeH="0" baseline="0" dirty="0">
                          <a:ln>
                            <a:noFill/>
                          </a:ln>
                          <a:solidFill>
                            <a:schemeClr val="tx1"/>
                          </a:solidFill>
                          <a:effectLst/>
                          <a:latin typeface="Arial" pitchFamily="34" charset="0"/>
                          <a:ea typeface="HG丸ｺﾞｼｯｸM-PRO" pitchFamily="50" charset="-128"/>
                        </a:rPr>
                        <a:t>とは</a:t>
                      </a:r>
                    </a:p>
                  </a:txBody>
                  <a:tcPr marL="91432" marR="91432" marT="49544" marB="4954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300" b="1" i="0" u="none" strike="noStrike" cap="none" normalizeH="0" baseline="0" dirty="0">
                          <a:ln>
                            <a:noFill/>
                          </a:ln>
                          <a:solidFill>
                            <a:schemeClr val="tx1"/>
                          </a:solidFill>
                          <a:effectLst/>
                          <a:latin typeface="Arial" pitchFamily="34" charset="0"/>
                          <a:ea typeface="HG丸ｺﾞｼｯｸM-PRO" pitchFamily="50" charset="-128"/>
                        </a:rPr>
                        <a:t>・新規事業、魅力的品質の追究</a:t>
                      </a:r>
                      <a:r>
                        <a:rPr kumimoji="1" lang="ja-JP" altLang="en-US" sz="1300" b="0" i="0" u="none" strike="noStrike" cap="none" normalizeH="0" baseline="0" dirty="0">
                          <a:ln>
                            <a:noFill/>
                          </a:ln>
                          <a:solidFill>
                            <a:schemeClr val="tx1"/>
                          </a:solidFill>
                          <a:effectLst/>
                          <a:latin typeface="Arial" pitchFamily="34" charset="0"/>
                          <a:ea typeface="HG丸ｺﾞｼｯｸM-PRO" pitchFamily="50" charset="-128"/>
                        </a:rPr>
                        <a:t>テーマ</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300" b="1" i="0" u="none" strike="noStrike" cap="none" normalizeH="0" baseline="0" dirty="0">
                          <a:ln>
                            <a:noFill/>
                          </a:ln>
                          <a:solidFill>
                            <a:schemeClr val="tx1"/>
                          </a:solidFill>
                          <a:effectLst/>
                          <a:latin typeface="Arial" pitchFamily="34" charset="0"/>
                          <a:ea typeface="HG丸ｺﾞｼｯｸM-PRO" pitchFamily="50" charset="-128"/>
                        </a:rPr>
                        <a:t>・現状打破（やり方を変える）</a:t>
                      </a:r>
                      <a:r>
                        <a:rPr kumimoji="1" lang="ja-JP" altLang="en-US" sz="1300" b="0" i="0" u="none" strike="noStrike" cap="none" normalizeH="0" baseline="0" dirty="0">
                          <a:ln>
                            <a:noFill/>
                          </a:ln>
                          <a:solidFill>
                            <a:schemeClr val="tx1"/>
                          </a:solidFill>
                          <a:effectLst/>
                          <a:latin typeface="Arial" pitchFamily="34" charset="0"/>
                          <a:ea typeface="HG丸ｺﾞｼｯｸM-PRO" pitchFamily="50" charset="-128"/>
                        </a:rPr>
                        <a:t>で初めて</a:t>
                      </a:r>
                      <a:br>
                        <a:rPr kumimoji="1" lang="ja-JP" altLang="en-US" sz="1300" b="0" i="0" u="none" strike="noStrike" cap="none" normalizeH="0" baseline="0" dirty="0">
                          <a:ln>
                            <a:noFill/>
                          </a:ln>
                          <a:solidFill>
                            <a:schemeClr val="tx1"/>
                          </a:solidFill>
                          <a:effectLst/>
                          <a:latin typeface="Arial" pitchFamily="34" charset="0"/>
                          <a:ea typeface="HG丸ｺﾞｼｯｸM-PRO" pitchFamily="50" charset="-128"/>
                        </a:rPr>
                      </a:br>
                      <a:r>
                        <a:rPr kumimoji="1" lang="ja-JP" altLang="en-US" sz="1300" b="1" i="0" u="none" strike="noStrike" cap="none" normalizeH="0" baseline="0" dirty="0">
                          <a:ln>
                            <a:noFill/>
                          </a:ln>
                          <a:solidFill>
                            <a:schemeClr val="tx1"/>
                          </a:solidFill>
                          <a:effectLst/>
                          <a:latin typeface="Arial" pitchFamily="34" charset="0"/>
                          <a:ea typeface="HG丸ｺﾞｼｯｸM-PRO" pitchFamily="50" charset="-128"/>
                        </a:rPr>
                        <a:t>　目標を達成</a:t>
                      </a:r>
                      <a:r>
                        <a:rPr kumimoji="1" lang="ja-JP" altLang="en-US" sz="1300" b="0" i="0" u="none" strike="noStrike" cap="none" normalizeH="0" baseline="0" dirty="0">
                          <a:ln>
                            <a:noFill/>
                          </a:ln>
                          <a:solidFill>
                            <a:schemeClr val="tx1"/>
                          </a:solidFill>
                          <a:effectLst/>
                          <a:latin typeface="Arial" pitchFamily="34" charset="0"/>
                          <a:ea typeface="HG丸ｺﾞｼｯｸM-PRO" pitchFamily="50" charset="-128"/>
                        </a:rPr>
                        <a:t>できるテーマ</a:t>
                      </a: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300" b="1" i="0" u="none" strike="noStrike" cap="none" normalizeH="0" baseline="0" dirty="0">
                          <a:ln>
                            <a:noFill/>
                          </a:ln>
                          <a:solidFill>
                            <a:schemeClr val="tx1"/>
                          </a:solidFill>
                          <a:effectLst/>
                          <a:latin typeface="Arial" pitchFamily="34" charset="0"/>
                          <a:ea typeface="HG丸ｺﾞｼｯｸM-PRO" pitchFamily="50" charset="-128"/>
                        </a:rPr>
                        <a:t>（発想を転換しアイディアを出し新しい</a:t>
                      </a:r>
                      <a:br>
                        <a:rPr kumimoji="1" lang="ja-JP" altLang="en-US" sz="1300" b="1" i="0" u="none" strike="noStrike" cap="none" normalizeH="0" baseline="0" dirty="0">
                          <a:ln>
                            <a:noFill/>
                          </a:ln>
                          <a:solidFill>
                            <a:schemeClr val="tx1"/>
                          </a:solidFill>
                          <a:effectLst/>
                          <a:latin typeface="Arial" pitchFamily="34" charset="0"/>
                          <a:ea typeface="HG丸ｺﾞｼｯｸM-PRO" pitchFamily="50" charset="-128"/>
                        </a:rPr>
                      </a:br>
                      <a:r>
                        <a:rPr kumimoji="1" lang="ja-JP" altLang="en-US" sz="1300" b="1" i="0" u="none" strike="noStrike" cap="none" normalizeH="0" baseline="0" dirty="0">
                          <a:ln>
                            <a:noFill/>
                          </a:ln>
                          <a:solidFill>
                            <a:schemeClr val="tx1"/>
                          </a:solidFill>
                          <a:effectLst/>
                          <a:latin typeface="Arial" pitchFamily="34" charset="0"/>
                          <a:ea typeface="HG丸ｺﾞｼｯｸM-PRO" pitchFamily="50" charset="-128"/>
                        </a:rPr>
                        <a:t>　やり方に改善する）</a:t>
                      </a:r>
                    </a:p>
                  </a:txBody>
                  <a:tcPr marL="91432" marR="91432" marT="49544" marB="4954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gn="l" eaLnBrk="0" hangingPunct="0">
                        <a:spcBef>
                          <a:spcPct val="20000"/>
                        </a:spcBef>
                        <a:defRPr kumimoji="1" sz="2800">
                          <a:solidFill>
                            <a:schemeClr val="tx1"/>
                          </a:solidFill>
                          <a:latin typeface="Arial" pitchFamily="34" charset="0"/>
                          <a:ea typeface="ＭＳ Ｐゴシック" pitchFamily="50" charset="-128"/>
                        </a:defRPr>
                      </a:lvl1pPr>
                      <a:lvl2pPr marL="742950" indent="-285750" algn="l" eaLnBrk="0" hangingPunct="0">
                        <a:spcBef>
                          <a:spcPct val="20000"/>
                        </a:spcBef>
                        <a:defRPr kumimoji="1" sz="2400">
                          <a:solidFill>
                            <a:schemeClr val="tx1"/>
                          </a:solidFill>
                          <a:latin typeface="Arial" pitchFamily="34" charset="0"/>
                          <a:ea typeface="ＭＳ Ｐゴシック" pitchFamily="50" charset="-128"/>
                        </a:defRPr>
                      </a:lvl2pPr>
                      <a:lvl3pPr marL="1143000" indent="-228600" algn="l" eaLnBrk="0" hangingPunct="0">
                        <a:spcBef>
                          <a:spcPct val="20000"/>
                        </a:spcBef>
                        <a:defRPr kumimoji="1" sz="2000">
                          <a:solidFill>
                            <a:schemeClr val="tx1"/>
                          </a:solidFill>
                          <a:latin typeface="Arial" pitchFamily="34" charset="0"/>
                          <a:ea typeface="ＭＳ Ｐゴシック" pitchFamily="50" charset="-128"/>
                        </a:defRPr>
                      </a:lvl3pPr>
                      <a:lvl4pPr marL="1600200" indent="-228600" algn="l" eaLnBrk="0" hangingPunct="0">
                        <a:spcBef>
                          <a:spcPct val="20000"/>
                        </a:spcBef>
                        <a:defRPr kumimoji="1">
                          <a:solidFill>
                            <a:schemeClr val="tx1"/>
                          </a:solidFill>
                          <a:latin typeface="Arial" pitchFamily="34" charset="0"/>
                          <a:ea typeface="ＭＳ Ｐゴシック" pitchFamily="50" charset="-128"/>
                        </a:defRPr>
                      </a:lvl4pPr>
                      <a:lvl5pPr marL="2057400" indent="-228600" algn="l" eaLnBrk="0" hangingPunct="0">
                        <a:spcBef>
                          <a:spcPct val="20000"/>
                        </a:spcBef>
                        <a:defRPr kumimoji="1">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300" b="1" i="0" u="none" strike="noStrike" cap="none" normalizeH="0" baseline="0" dirty="0">
                        <a:ln>
                          <a:noFill/>
                        </a:ln>
                        <a:solidFill>
                          <a:schemeClr val="tx1"/>
                        </a:solidFill>
                        <a:effectLst/>
                        <a:latin typeface="Arial" pitchFamily="34" charset="0"/>
                        <a:ea typeface="HG丸ｺﾞｼｯｸM-PRO" pitchFamily="50" charset="-128"/>
                      </a:endParaRPr>
                    </a:p>
                  </a:txBody>
                  <a:tcPr marL="91432" marR="91432" marT="49544" marB="4954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grpSp>
        <p:nvGrpSpPr>
          <p:cNvPr id="15389" name="Group 611"/>
          <p:cNvGrpSpPr>
            <a:grpSpLocks/>
          </p:cNvGrpSpPr>
          <p:nvPr/>
        </p:nvGrpSpPr>
        <p:grpSpPr bwMode="auto">
          <a:xfrm>
            <a:off x="4462463" y="4503738"/>
            <a:ext cx="1627187" cy="892175"/>
            <a:chOff x="2886" y="2820"/>
            <a:chExt cx="1025" cy="519"/>
          </a:xfrm>
        </p:grpSpPr>
        <p:sp>
          <p:nvSpPr>
            <p:cNvPr id="15433" name="Rectangle 572"/>
            <p:cNvSpPr>
              <a:spLocks noChangeArrowheads="1"/>
            </p:cNvSpPr>
            <p:nvPr/>
          </p:nvSpPr>
          <p:spPr bwMode="auto">
            <a:xfrm>
              <a:off x="2886" y="3213"/>
              <a:ext cx="461" cy="126"/>
            </a:xfrm>
            <a:prstGeom prst="rect">
              <a:avLst/>
            </a:prstGeom>
            <a:solidFill>
              <a:srgbClr val="FFFF99"/>
            </a:solidFill>
            <a:ln w="9525">
              <a:solidFill>
                <a:srgbClr val="000000"/>
              </a:solidFill>
              <a:miter lim="800000"/>
              <a:headEnd/>
              <a:tailEnd/>
            </a:ln>
          </p:spPr>
          <p:txBody>
            <a:bodyPr lIns="12700" tIns="3600" rIns="12700" bIns="360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現状の姿</a:t>
              </a:r>
            </a:p>
          </p:txBody>
        </p:sp>
        <p:sp>
          <p:nvSpPr>
            <p:cNvPr id="15434" name="Line 573"/>
            <p:cNvSpPr>
              <a:spLocks noChangeShapeType="1"/>
            </p:cNvSpPr>
            <p:nvPr/>
          </p:nvSpPr>
          <p:spPr bwMode="auto">
            <a:xfrm>
              <a:off x="2938" y="2957"/>
              <a:ext cx="0" cy="256"/>
            </a:xfrm>
            <a:prstGeom prst="line">
              <a:avLst/>
            </a:prstGeom>
            <a:noFill/>
            <a:ln w="9525">
              <a:solidFill>
                <a:srgbClr val="000000"/>
              </a:solidFill>
              <a:round/>
              <a:headEnd type="triangle" w="med" len="sm"/>
              <a:tailEnd type="triangle" w="med" len="sm"/>
            </a:ln>
            <a:extLst>
              <a:ext uri="{909E8E84-426E-40DD-AFC4-6F175D3DCCD1}">
                <a14:hiddenFill xmlns:a14="http://schemas.microsoft.com/office/drawing/2010/main">
                  <a:noFill/>
                </a14:hiddenFill>
              </a:ext>
            </a:extLst>
          </p:spPr>
          <p:txBody>
            <a:bodyPr/>
            <a:lstStyle/>
            <a:p>
              <a:endParaRPr lang="ja-JP" altLang="en-US"/>
            </a:p>
          </p:txBody>
        </p:sp>
        <p:sp>
          <p:nvSpPr>
            <p:cNvPr id="15435" name="Rectangle 574"/>
            <p:cNvSpPr>
              <a:spLocks noChangeArrowheads="1"/>
            </p:cNvSpPr>
            <p:nvPr/>
          </p:nvSpPr>
          <p:spPr bwMode="auto">
            <a:xfrm>
              <a:off x="3065" y="3065"/>
              <a:ext cx="84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700" tIns="12700" rIns="12700" bIns="12700" anchor="ctr"/>
            <a:lstStyle>
              <a:lvl1pPr>
                <a:spcBef>
                  <a:spcPct val="20000"/>
                </a:spcBef>
                <a:buChar char="•"/>
                <a:tabLst>
                  <a:tab pos="2700338" algn="ctr"/>
                  <a:tab pos="5400675" algn="r"/>
                </a:tabLst>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tabLst>
                  <a:tab pos="2700338" algn="ctr"/>
                  <a:tab pos="5400675" algn="r"/>
                </a:tabLst>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tabLst>
                  <a:tab pos="2700338" algn="ctr"/>
                  <a:tab pos="5400675" algn="r"/>
                </a:tabLst>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tabLst>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tabLst>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tabLst>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tabLst>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tabLst>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tabLst>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9pPr>
            </a:lstStyle>
            <a:p>
              <a:pPr algn="just"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これでいいのかな？</a:t>
              </a:r>
            </a:p>
          </p:txBody>
        </p:sp>
        <p:sp>
          <p:nvSpPr>
            <p:cNvPr id="15436" name="Line 575"/>
            <p:cNvSpPr>
              <a:spLocks noChangeShapeType="1"/>
            </p:cNvSpPr>
            <p:nvPr/>
          </p:nvSpPr>
          <p:spPr bwMode="auto">
            <a:xfrm>
              <a:off x="3476" y="2954"/>
              <a:ext cx="0" cy="126"/>
            </a:xfrm>
            <a:prstGeom prst="line">
              <a:avLst/>
            </a:prstGeom>
            <a:noFill/>
            <a:ln w="9525">
              <a:solidFill>
                <a:srgbClr val="000000"/>
              </a:solidFill>
              <a:prstDash val="dash"/>
              <a:round/>
              <a:headEnd type="arrow" w="sm" len="med"/>
              <a:tailEnd type="none" w="sm" len="med"/>
            </a:ln>
            <a:extLst>
              <a:ext uri="{909E8E84-426E-40DD-AFC4-6F175D3DCCD1}">
                <a14:hiddenFill xmlns:a14="http://schemas.microsoft.com/office/drawing/2010/main">
                  <a:noFill/>
                </a14:hiddenFill>
              </a:ext>
            </a:extLst>
          </p:spPr>
          <p:txBody>
            <a:bodyPr/>
            <a:lstStyle/>
            <a:p>
              <a:endParaRPr lang="ja-JP" altLang="en-US"/>
            </a:p>
          </p:txBody>
        </p:sp>
        <p:sp>
          <p:nvSpPr>
            <p:cNvPr id="15437" name="Line 576"/>
            <p:cNvSpPr>
              <a:spLocks noChangeShapeType="1"/>
            </p:cNvSpPr>
            <p:nvPr/>
          </p:nvSpPr>
          <p:spPr bwMode="auto">
            <a:xfrm flipH="1">
              <a:off x="3360" y="3147"/>
              <a:ext cx="110" cy="69"/>
            </a:xfrm>
            <a:prstGeom prst="line">
              <a:avLst/>
            </a:prstGeom>
            <a:noFill/>
            <a:ln w="9525">
              <a:solidFill>
                <a:srgbClr val="000000"/>
              </a:solidFill>
              <a:prstDash val="dash"/>
              <a:round/>
              <a:headEnd type="none" w="sm" len="med"/>
              <a:tailEnd type="none" w="sm" len="med"/>
            </a:ln>
            <a:extLst>
              <a:ext uri="{909E8E84-426E-40DD-AFC4-6F175D3DCCD1}">
                <a14:hiddenFill xmlns:a14="http://schemas.microsoft.com/office/drawing/2010/main">
                  <a:noFill/>
                </a14:hiddenFill>
              </a:ext>
            </a:extLst>
          </p:spPr>
          <p:txBody>
            <a:bodyPr/>
            <a:lstStyle/>
            <a:p>
              <a:endParaRPr lang="ja-JP" altLang="en-US"/>
            </a:p>
          </p:txBody>
        </p:sp>
        <p:sp>
          <p:nvSpPr>
            <p:cNvPr id="15438" name="Rectangle 577"/>
            <p:cNvSpPr>
              <a:spLocks noChangeArrowheads="1"/>
            </p:cNvSpPr>
            <p:nvPr/>
          </p:nvSpPr>
          <p:spPr bwMode="auto">
            <a:xfrm>
              <a:off x="2907" y="2820"/>
              <a:ext cx="909" cy="134"/>
            </a:xfrm>
            <a:prstGeom prst="rect">
              <a:avLst/>
            </a:prstGeom>
            <a:solidFill>
              <a:srgbClr val="CCFF99"/>
            </a:solidFill>
            <a:ln w="12700">
              <a:solidFill>
                <a:srgbClr val="000000"/>
              </a:solidFill>
              <a:miter lim="800000"/>
              <a:headEnd/>
              <a:tailEnd/>
            </a:ln>
          </p:spPr>
          <p:txBody>
            <a:bodyPr lIns="12700" tIns="0" rIns="12700" bIns="360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ありたい姿（不明確）</a:t>
              </a:r>
            </a:p>
          </p:txBody>
        </p:sp>
      </p:grpSp>
      <p:sp>
        <p:nvSpPr>
          <p:cNvPr id="15390" name="Text Box 578"/>
          <p:cNvSpPr txBox="1">
            <a:spLocks noChangeArrowheads="1"/>
          </p:cNvSpPr>
          <p:nvPr/>
        </p:nvSpPr>
        <p:spPr bwMode="auto">
          <a:xfrm>
            <a:off x="4187825" y="5380038"/>
            <a:ext cx="2447925" cy="246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（例：魅力的品質、与えられた課題）　</a:t>
            </a:r>
          </a:p>
        </p:txBody>
      </p:sp>
      <p:sp>
        <p:nvSpPr>
          <p:cNvPr id="15391" name="Text Box 584"/>
          <p:cNvSpPr txBox="1">
            <a:spLocks noChangeArrowheads="1"/>
          </p:cNvSpPr>
          <p:nvPr/>
        </p:nvSpPr>
        <p:spPr bwMode="auto">
          <a:xfrm>
            <a:off x="4767263" y="4160838"/>
            <a:ext cx="1851025" cy="246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（例：不良率が目標未達）　</a:t>
            </a:r>
          </a:p>
        </p:txBody>
      </p:sp>
      <p:sp>
        <p:nvSpPr>
          <p:cNvPr id="15392" name="Rectangle 579"/>
          <p:cNvSpPr>
            <a:spLocks noChangeArrowheads="1"/>
          </p:cNvSpPr>
          <p:nvPr/>
        </p:nvSpPr>
        <p:spPr bwMode="auto">
          <a:xfrm>
            <a:off x="4187825" y="4144963"/>
            <a:ext cx="606425" cy="173037"/>
          </a:xfrm>
          <a:prstGeom prst="rect">
            <a:avLst/>
          </a:prstGeom>
          <a:solidFill>
            <a:srgbClr val="FFFF99"/>
          </a:solidFill>
          <a:ln w="9525">
            <a:solidFill>
              <a:srgbClr val="000000"/>
            </a:solidFill>
            <a:miter lim="800000"/>
            <a:headEnd/>
            <a:tailEnd/>
          </a:ln>
        </p:spPr>
        <p:txBody>
          <a:bodyPr lIns="12700" tIns="0" rIns="12700" bIns="360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現状の姿</a:t>
            </a:r>
          </a:p>
        </p:txBody>
      </p:sp>
      <p:sp>
        <p:nvSpPr>
          <p:cNvPr id="15393" name="Line 580"/>
          <p:cNvSpPr>
            <a:spLocks noChangeShapeType="1"/>
          </p:cNvSpPr>
          <p:nvPr/>
        </p:nvSpPr>
        <p:spPr bwMode="auto">
          <a:xfrm>
            <a:off x="4283075" y="3778250"/>
            <a:ext cx="0" cy="319088"/>
          </a:xfrm>
          <a:prstGeom prst="line">
            <a:avLst/>
          </a:prstGeom>
          <a:noFill/>
          <a:ln w="9525">
            <a:solidFill>
              <a:srgbClr val="000000"/>
            </a:solidFill>
            <a:round/>
            <a:headEnd type="triangle" w="med" len="sm"/>
            <a:tailEnd type="triangle" w="med" len="sm"/>
          </a:ln>
          <a:extLst>
            <a:ext uri="{909E8E84-426E-40DD-AFC4-6F175D3DCCD1}">
              <a14:hiddenFill xmlns:a14="http://schemas.microsoft.com/office/drawing/2010/main">
                <a:noFill/>
              </a14:hiddenFill>
            </a:ext>
          </a:extLst>
        </p:spPr>
        <p:txBody>
          <a:bodyPr tIns="3600" bIns="3600"/>
          <a:lstStyle/>
          <a:p>
            <a:endParaRPr lang="ja-JP" altLang="en-US"/>
          </a:p>
        </p:txBody>
      </p:sp>
      <p:sp>
        <p:nvSpPr>
          <p:cNvPr id="15394" name="Line 581"/>
          <p:cNvSpPr>
            <a:spLocks noChangeShapeType="1"/>
          </p:cNvSpPr>
          <p:nvPr/>
        </p:nvSpPr>
        <p:spPr bwMode="auto">
          <a:xfrm flipH="1">
            <a:off x="4794250" y="4087813"/>
            <a:ext cx="247650" cy="142875"/>
          </a:xfrm>
          <a:prstGeom prst="line">
            <a:avLst/>
          </a:prstGeom>
          <a:noFill/>
          <a:ln w="9525">
            <a:solidFill>
              <a:srgbClr val="000000"/>
            </a:solidFill>
            <a:prstDash val="dash"/>
            <a:round/>
            <a:headEnd type="none" w="sm" len="med"/>
            <a:tailEnd type="arrow" w="sm" len="med"/>
          </a:ln>
          <a:extLst>
            <a:ext uri="{909E8E84-426E-40DD-AFC4-6F175D3DCCD1}">
              <a14:hiddenFill xmlns:a14="http://schemas.microsoft.com/office/drawing/2010/main">
                <a:noFill/>
              </a14:hiddenFill>
            </a:ext>
          </a:extLst>
        </p:spPr>
        <p:txBody>
          <a:bodyPr tIns="3600" bIns="3600"/>
          <a:lstStyle/>
          <a:p>
            <a:endParaRPr lang="ja-JP" altLang="en-US"/>
          </a:p>
        </p:txBody>
      </p:sp>
      <p:sp>
        <p:nvSpPr>
          <p:cNvPr id="15395" name="Line 582"/>
          <p:cNvSpPr>
            <a:spLocks noChangeShapeType="1"/>
          </p:cNvSpPr>
          <p:nvPr/>
        </p:nvSpPr>
        <p:spPr bwMode="auto">
          <a:xfrm>
            <a:off x="5027613" y="3770313"/>
            <a:ext cx="1587" cy="215900"/>
          </a:xfrm>
          <a:prstGeom prst="line">
            <a:avLst/>
          </a:prstGeom>
          <a:noFill/>
          <a:ln w="9525">
            <a:solidFill>
              <a:srgbClr val="000000"/>
            </a:solidFill>
            <a:prstDash val="dash"/>
            <a:round/>
            <a:headEnd type="none" w="sm" len="med"/>
            <a:tailEnd type="none" w="sm" len="med"/>
          </a:ln>
          <a:extLst>
            <a:ext uri="{909E8E84-426E-40DD-AFC4-6F175D3DCCD1}">
              <a14:hiddenFill xmlns:a14="http://schemas.microsoft.com/office/drawing/2010/main">
                <a:noFill/>
              </a14:hiddenFill>
            </a:ext>
          </a:extLst>
        </p:spPr>
        <p:txBody>
          <a:bodyPr tIns="3600" bIns="3600"/>
          <a:lstStyle/>
          <a:p>
            <a:endParaRPr lang="ja-JP" altLang="en-US"/>
          </a:p>
        </p:txBody>
      </p:sp>
      <p:sp>
        <p:nvSpPr>
          <p:cNvPr id="15396" name="Rectangle 583"/>
          <p:cNvSpPr>
            <a:spLocks noChangeArrowheads="1"/>
          </p:cNvSpPr>
          <p:nvPr/>
        </p:nvSpPr>
        <p:spPr bwMode="auto">
          <a:xfrm>
            <a:off x="4157663" y="3568700"/>
            <a:ext cx="1182687" cy="222250"/>
          </a:xfrm>
          <a:prstGeom prst="rect">
            <a:avLst/>
          </a:prstGeom>
          <a:solidFill>
            <a:srgbClr val="CCFF99"/>
          </a:solidFill>
          <a:ln w="12700">
            <a:solidFill>
              <a:srgbClr val="000000"/>
            </a:solidFill>
            <a:miter lim="800000"/>
            <a:headEnd/>
            <a:tailEnd/>
          </a:ln>
        </p:spPr>
        <p:txBody>
          <a:bodyPr lIns="12700" tIns="0" rIns="12700" bIns="360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あるべき姿（明確）</a:t>
            </a:r>
          </a:p>
        </p:txBody>
      </p:sp>
      <p:sp>
        <p:nvSpPr>
          <p:cNvPr id="15397" name="Rectangle 585"/>
          <p:cNvSpPr>
            <a:spLocks noChangeArrowheads="1"/>
          </p:cNvSpPr>
          <p:nvPr/>
        </p:nvSpPr>
        <p:spPr bwMode="auto">
          <a:xfrm>
            <a:off x="4689475" y="3929063"/>
            <a:ext cx="10683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700" tIns="3600" rIns="12700" bIns="3600" anchor="ctr"/>
          <a:lstStyle>
            <a:lvl1pPr>
              <a:spcBef>
                <a:spcPct val="20000"/>
              </a:spcBef>
              <a:buChar char="•"/>
              <a:tabLst>
                <a:tab pos="2700338" algn="ctr"/>
                <a:tab pos="5400675" algn="r"/>
              </a:tabLst>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tabLst>
                <a:tab pos="2700338" algn="ctr"/>
                <a:tab pos="5400675" algn="r"/>
              </a:tabLst>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tabLst>
                <a:tab pos="2700338" algn="ctr"/>
                <a:tab pos="5400675" algn="r"/>
              </a:tabLst>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tabLst>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tabLst>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tabLst>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tabLst>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tabLst>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tabLst>
                <a:tab pos="2700338" algn="ctr"/>
                <a:tab pos="5400675" algn="r"/>
              </a:tabLst>
              <a:defRPr kumimoji="1" sz="2000">
                <a:solidFill>
                  <a:schemeClr val="tx1"/>
                </a:solidFill>
                <a:latin typeface="Arial" panose="020B0604020202020204" pitchFamily="34" charset="0"/>
                <a:ea typeface="ＭＳ Ｐゴシック" panose="020B0600070205080204" pitchFamily="50" charset="-128"/>
              </a:defRPr>
            </a:lvl9pPr>
          </a:lstStyle>
          <a:p>
            <a:pPr algn="just"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これは問題だ！</a:t>
            </a:r>
          </a:p>
        </p:txBody>
      </p:sp>
      <p:sp>
        <p:nvSpPr>
          <p:cNvPr id="15398" name="Line 607"/>
          <p:cNvSpPr>
            <a:spLocks noChangeShapeType="1"/>
          </p:cNvSpPr>
          <p:nvPr/>
        </p:nvSpPr>
        <p:spPr bwMode="auto">
          <a:xfrm>
            <a:off x="581025" y="7493000"/>
            <a:ext cx="519588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5399" name="Line 608"/>
          <p:cNvSpPr>
            <a:spLocks noChangeShapeType="1"/>
          </p:cNvSpPr>
          <p:nvPr/>
        </p:nvSpPr>
        <p:spPr bwMode="auto">
          <a:xfrm flipV="1">
            <a:off x="587375" y="6016625"/>
            <a:ext cx="0" cy="14763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5400" name="Rectangle 615"/>
          <p:cNvSpPr>
            <a:spLocks noChangeArrowheads="1"/>
          </p:cNvSpPr>
          <p:nvPr/>
        </p:nvSpPr>
        <p:spPr bwMode="auto">
          <a:xfrm>
            <a:off x="1776413" y="7459663"/>
            <a:ext cx="1504950" cy="277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現状打破</a:t>
            </a:r>
          </a:p>
        </p:txBody>
      </p:sp>
      <p:sp>
        <p:nvSpPr>
          <p:cNvPr id="15401" name="Rectangle 616"/>
          <p:cNvSpPr>
            <a:spLocks noChangeArrowheads="1"/>
          </p:cNvSpPr>
          <p:nvPr/>
        </p:nvSpPr>
        <p:spPr bwMode="auto">
          <a:xfrm>
            <a:off x="4021138" y="9277350"/>
            <a:ext cx="2058987" cy="277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　　初めての仕事（課題）</a:t>
            </a:r>
          </a:p>
        </p:txBody>
      </p:sp>
      <p:sp>
        <p:nvSpPr>
          <p:cNvPr id="15402" name="Rectangle 617"/>
          <p:cNvSpPr>
            <a:spLocks noChangeArrowheads="1"/>
          </p:cNvSpPr>
          <p:nvPr/>
        </p:nvSpPr>
        <p:spPr bwMode="auto">
          <a:xfrm>
            <a:off x="901700" y="9277350"/>
            <a:ext cx="2089150" cy="277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　繰り返しの仕事（問題）</a:t>
            </a:r>
          </a:p>
        </p:txBody>
      </p:sp>
      <p:sp>
        <p:nvSpPr>
          <p:cNvPr id="15403" name="Rectangle 618"/>
          <p:cNvSpPr>
            <a:spLocks noChangeArrowheads="1"/>
          </p:cNvSpPr>
          <p:nvPr/>
        </p:nvSpPr>
        <p:spPr bwMode="auto">
          <a:xfrm>
            <a:off x="6211888" y="8126413"/>
            <a:ext cx="371475" cy="165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新規業務への対応</a:t>
            </a:r>
          </a:p>
        </p:txBody>
      </p:sp>
      <p:sp>
        <p:nvSpPr>
          <p:cNvPr id="15404" name="Rectangle 619"/>
          <p:cNvSpPr>
            <a:spLocks noChangeArrowheads="1"/>
          </p:cNvSpPr>
          <p:nvPr/>
        </p:nvSpPr>
        <p:spPr bwMode="auto">
          <a:xfrm>
            <a:off x="3894138" y="7459663"/>
            <a:ext cx="1820862" cy="277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魅力的品質の創出</a:t>
            </a:r>
          </a:p>
        </p:txBody>
      </p:sp>
      <p:sp>
        <p:nvSpPr>
          <p:cNvPr id="15405" name="Rectangle 620"/>
          <p:cNvSpPr>
            <a:spLocks noChangeArrowheads="1"/>
          </p:cNvSpPr>
          <p:nvPr/>
        </p:nvSpPr>
        <p:spPr bwMode="auto">
          <a:xfrm>
            <a:off x="517525" y="7956550"/>
            <a:ext cx="369888" cy="660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魅力的</a:t>
            </a:r>
          </a:p>
        </p:txBody>
      </p:sp>
      <p:sp>
        <p:nvSpPr>
          <p:cNvPr id="15406" name="Rectangle 621"/>
          <p:cNvSpPr>
            <a:spLocks noChangeArrowheads="1"/>
          </p:cNvSpPr>
          <p:nvPr/>
        </p:nvSpPr>
        <p:spPr bwMode="auto">
          <a:xfrm>
            <a:off x="517525" y="8699500"/>
            <a:ext cx="369888" cy="825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当たり前</a:t>
            </a:r>
          </a:p>
        </p:txBody>
      </p:sp>
      <p:sp>
        <p:nvSpPr>
          <p:cNvPr id="15407" name="Rectangle 622"/>
          <p:cNvSpPr>
            <a:spLocks noChangeArrowheads="1"/>
          </p:cNvSpPr>
          <p:nvPr/>
        </p:nvSpPr>
        <p:spPr bwMode="auto">
          <a:xfrm>
            <a:off x="120650" y="8204200"/>
            <a:ext cx="401638" cy="1238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400" b="1">
                <a:solidFill>
                  <a:srgbClr val="000000"/>
                </a:solidFill>
                <a:latin typeface="HG丸ｺﾞｼｯｸM-PRO" panose="020F0600000000000000" pitchFamily="50" charset="-128"/>
                <a:ea typeface="HG丸ｺﾞｼｯｸM-PRO" panose="020F0600000000000000" pitchFamily="50" charset="-128"/>
              </a:rPr>
              <a:t>品質レベル</a:t>
            </a:r>
          </a:p>
        </p:txBody>
      </p:sp>
      <p:sp>
        <p:nvSpPr>
          <p:cNvPr id="15408" name="AutoShape 623"/>
          <p:cNvSpPr>
            <a:spLocks noChangeArrowheads="1"/>
          </p:cNvSpPr>
          <p:nvPr/>
        </p:nvSpPr>
        <p:spPr bwMode="auto">
          <a:xfrm>
            <a:off x="803275" y="7956550"/>
            <a:ext cx="158750" cy="577850"/>
          </a:xfrm>
          <a:prstGeom prst="upArrow">
            <a:avLst>
              <a:gd name="adj1" fmla="val 50000"/>
              <a:gd name="adj2" fmla="val 84006"/>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5409" name="Rectangle 624"/>
          <p:cNvSpPr>
            <a:spLocks noChangeArrowheads="1"/>
          </p:cNvSpPr>
          <p:nvPr/>
        </p:nvSpPr>
        <p:spPr bwMode="auto">
          <a:xfrm>
            <a:off x="1011238" y="7977188"/>
            <a:ext cx="4910137" cy="1320800"/>
          </a:xfrm>
          <a:prstGeom prst="rect">
            <a:avLst/>
          </a:prstGeom>
          <a:solidFill>
            <a:srgbClr val="66FFCC"/>
          </a:solidFill>
          <a:ln w="12700">
            <a:solidFill>
              <a:srgbClr val="00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5410" name="AutoShape 625"/>
          <p:cNvSpPr>
            <a:spLocks noChangeArrowheads="1"/>
          </p:cNvSpPr>
          <p:nvPr/>
        </p:nvSpPr>
        <p:spPr bwMode="auto">
          <a:xfrm>
            <a:off x="1016318" y="8054340"/>
            <a:ext cx="4910137" cy="1238250"/>
          </a:xfrm>
          <a:prstGeom prst="rtTriangle">
            <a:avLst/>
          </a:prstGeom>
          <a:solidFill>
            <a:schemeClr val="bg1"/>
          </a:solidFill>
          <a:ln w="12700">
            <a:solidFill>
              <a:srgbClr val="00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5411" name="Rectangle 626"/>
          <p:cNvSpPr>
            <a:spLocks noChangeArrowheads="1"/>
          </p:cNvSpPr>
          <p:nvPr/>
        </p:nvSpPr>
        <p:spPr bwMode="auto">
          <a:xfrm>
            <a:off x="4206875" y="8328025"/>
            <a:ext cx="1095375" cy="309563"/>
          </a:xfrm>
          <a:prstGeom prst="rect">
            <a:avLst/>
          </a:prstGeom>
          <a:noFill/>
          <a:ln w="28575">
            <a:solidFill>
              <a:srgbClr val="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5412" name="Rectangle 627"/>
          <p:cNvSpPr>
            <a:spLocks noChangeArrowheads="1"/>
          </p:cNvSpPr>
          <p:nvPr/>
        </p:nvSpPr>
        <p:spPr bwMode="auto">
          <a:xfrm>
            <a:off x="4200525" y="8328025"/>
            <a:ext cx="1330325" cy="309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400" b="1">
                <a:solidFill>
                  <a:srgbClr val="000000"/>
                </a:solidFill>
                <a:latin typeface="HG丸ｺﾞｼｯｸM-PRO" panose="020F0600000000000000" pitchFamily="50" charset="-128"/>
                <a:ea typeface="HG丸ｺﾞｼｯｸM-PRO" panose="020F0600000000000000" pitchFamily="50" charset="-128"/>
              </a:rPr>
              <a:t>課題達成型</a:t>
            </a:r>
          </a:p>
        </p:txBody>
      </p:sp>
      <p:sp>
        <p:nvSpPr>
          <p:cNvPr id="15413" name="Rectangle 628"/>
          <p:cNvSpPr>
            <a:spLocks noChangeArrowheads="1"/>
          </p:cNvSpPr>
          <p:nvPr/>
        </p:nvSpPr>
        <p:spPr bwMode="auto">
          <a:xfrm>
            <a:off x="1657350" y="8864600"/>
            <a:ext cx="2851150" cy="309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400" b="1">
                <a:solidFill>
                  <a:srgbClr val="000000"/>
                </a:solidFill>
                <a:latin typeface="HG丸ｺﾞｼｯｸM-PRO" panose="020F0600000000000000" pitchFamily="50" charset="-128"/>
                <a:ea typeface="HG丸ｺﾞｼｯｸM-PRO" panose="020F0600000000000000" pitchFamily="50" charset="-128"/>
              </a:rPr>
              <a:t>問題解決型</a:t>
            </a:r>
          </a:p>
        </p:txBody>
      </p:sp>
      <p:sp>
        <p:nvSpPr>
          <p:cNvPr id="15414" name="Rectangle 629"/>
          <p:cNvSpPr>
            <a:spLocks noChangeArrowheads="1"/>
          </p:cNvSpPr>
          <p:nvPr/>
        </p:nvSpPr>
        <p:spPr bwMode="auto">
          <a:xfrm>
            <a:off x="2905125" y="9426575"/>
            <a:ext cx="2851150" cy="311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400" b="1">
                <a:solidFill>
                  <a:srgbClr val="000000"/>
                </a:solidFill>
                <a:latin typeface="HG丸ｺﾞｼｯｸM-PRO" panose="020F0600000000000000" pitchFamily="50" charset="-128"/>
                <a:ea typeface="HG丸ｺﾞｼｯｸM-PRO" panose="020F0600000000000000" pitchFamily="50" charset="-128"/>
              </a:rPr>
              <a:t>業務レベル</a:t>
            </a:r>
          </a:p>
        </p:txBody>
      </p:sp>
      <p:sp>
        <p:nvSpPr>
          <p:cNvPr id="15415" name="Rectangle 630"/>
          <p:cNvSpPr>
            <a:spLocks noChangeArrowheads="1"/>
          </p:cNvSpPr>
          <p:nvPr/>
        </p:nvSpPr>
        <p:spPr bwMode="auto">
          <a:xfrm>
            <a:off x="1090613" y="8031163"/>
            <a:ext cx="2341562" cy="668337"/>
          </a:xfrm>
          <a:prstGeom prst="rect">
            <a:avLst/>
          </a:prstGeom>
          <a:noFill/>
          <a:ln w="25400">
            <a:solidFill>
              <a:srgbClr val="000000"/>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5416" name="Rectangle 631"/>
          <p:cNvSpPr>
            <a:spLocks noChangeArrowheads="1"/>
          </p:cNvSpPr>
          <p:nvPr/>
        </p:nvSpPr>
        <p:spPr bwMode="auto">
          <a:xfrm>
            <a:off x="3516313" y="8699500"/>
            <a:ext cx="2339975" cy="557213"/>
          </a:xfrm>
          <a:prstGeom prst="rect">
            <a:avLst/>
          </a:prstGeom>
          <a:noFill/>
          <a:ln w="25400">
            <a:solidFill>
              <a:srgbClr val="000000"/>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5417" name="AutoShape 632"/>
          <p:cNvSpPr>
            <a:spLocks noChangeArrowheads="1"/>
          </p:cNvSpPr>
          <p:nvPr/>
        </p:nvSpPr>
        <p:spPr bwMode="auto">
          <a:xfrm>
            <a:off x="1704975" y="7754938"/>
            <a:ext cx="938213" cy="284162"/>
          </a:xfrm>
          <a:prstGeom prst="upArrow">
            <a:avLst>
              <a:gd name="adj1" fmla="val 75009"/>
              <a:gd name="adj2" fmla="val 49940"/>
            </a:avLst>
          </a:prstGeom>
          <a:solidFill>
            <a:srgbClr val="FF99FF"/>
          </a:solidFill>
          <a:ln w="28575">
            <a:solidFill>
              <a:schemeClr val="tx1"/>
            </a:solidFill>
            <a:prstDash val="dash"/>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5418" name="AutoShape 633"/>
          <p:cNvSpPr>
            <a:spLocks noChangeArrowheads="1"/>
          </p:cNvSpPr>
          <p:nvPr/>
        </p:nvSpPr>
        <p:spPr bwMode="auto">
          <a:xfrm>
            <a:off x="4254500" y="7750175"/>
            <a:ext cx="936625" cy="454025"/>
          </a:xfrm>
          <a:prstGeom prst="upArrow">
            <a:avLst>
              <a:gd name="adj1" fmla="val 75009"/>
              <a:gd name="adj2" fmla="val 49940"/>
            </a:avLst>
          </a:prstGeom>
          <a:solidFill>
            <a:srgbClr val="FF99FF"/>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5419" name="AutoShape 634"/>
          <p:cNvSpPr>
            <a:spLocks noChangeArrowheads="1"/>
          </p:cNvSpPr>
          <p:nvPr/>
        </p:nvSpPr>
        <p:spPr bwMode="auto">
          <a:xfrm rot="5400000">
            <a:off x="5712619" y="8802846"/>
            <a:ext cx="619125" cy="360363"/>
          </a:xfrm>
          <a:prstGeom prst="upArrow">
            <a:avLst>
              <a:gd name="adj1" fmla="val 75009"/>
              <a:gd name="adj2" fmla="val 49940"/>
            </a:avLst>
          </a:prstGeom>
          <a:solidFill>
            <a:srgbClr val="FF99FF"/>
          </a:solidFill>
          <a:ln w="28575">
            <a:solidFill>
              <a:schemeClr val="tx1"/>
            </a:solidFill>
            <a:prstDash val="dash"/>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5420" name="Rectangle 6"/>
          <p:cNvSpPr>
            <a:spLocks noChangeArrowheads="1"/>
          </p:cNvSpPr>
          <p:nvPr/>
        </p:nvSpPr>
        <p:spPr bwMode="auto">
          <a:xfrm>
            <a:off x="1327150" y="6985000"/>
            <a:ext cx="882650" cy="461963"/>
          </a:xfrm>
          <a:prstGeom prst="rect">
            <a:avLst/>
          </a:prstGeom>
          <a:noFill/>
          <a:ln>
            <a:noFill/>
          </a:ln>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現状</a:t>
            </a:r>
          </a:p>
          <a:p>
            <a:pPr algn="ctr">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レベル</a:t>
            </a:r>
          </a:p>
        </p:txBody>
      </p:sp>
      <p:sp>
        <p:nvSpPr>
          <p:cNvPr id="15421" name="Rectangle 9"/>
          <p:cNvSpPr>
            <a:spLocks noChangeArrowheads="1"/>
          </p:cNvSpPr>
          <p:nvPr/>
        </p:nvSpPr>
        <p:spPr bwMode="auto">
          <a:xfrm>
            <a:off x="1341438" y="6242050"/>
            <a:ext cx="2286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50000"/>
              </a:spcBef>
              <a:buFontTx/>
              <a:buNone/>
            </a:pPr>
            <a:r>
              <a:rPr lang="ja-JP" altLang="en-US" sz="1200" b="1" i="1">
                <a:latin typeface="HG丸ｺﾞｼｯｸM-PRO" panose="020F0600000000000000" pitchFamily="50" charset="-128"/>
                <a:ea typeface="HG丸ｺﾞｼｯｸM-PRO" panose="020F0600000000000000" pitchFamily="50" charset="-128"/>
              </a:rPr>
              <a:t>現在のあるべき姿（目標）</a:t>
            </a:r>
          </a:p>
        </p:txBody>
      </p:sp>
      <p:sp>
        <p:nvSpPr>
          <p:cNvPr id="15422" name="Rectangle 10"/>
          <p:cNvSpPr>
            <a:spLocks noChangeArrowheads="1"/>
          </p:cNvSpPr>
          <p:nvPr/>
        </p:nvSpPr>
        <p:spPr bwMode="auto">
          <a:xfrm>
            <a:off x="1365250" y="6605588"/>
            <a:ext cx="865188" cy="2778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pPr>
            <a:r>
              <a:rPr lang="ja-JP" altLang="en-US" sz="1200" b="1">
                <a:latin typeface="HG丸ｺﾞｼｯｸM-PRO" panose="020F0600000000000000" pitchFamily="50" charset="-128"/>
                <a:ea typeface="HG丸ｺﾞｼｯｸM-PRO" panose="020F0600000000000000" pitchFamily="50" charset="-128"/>
              </a:rPr>
              <a:t>ギャップ</a:t>
            </a:r>
          </a:p>
        </p:txBody>
      </p:sp>
      <p:sp>
        <p:nvSpPr>
          <p:cNvPr id="15423" name="AutoShape 11"/>
          <p:cNvSpPr>
            <a:spLocks noChangeArrowheads="1"/>
          </p:cNvSpPr>
          <p:nvPr/>
        </p:nvSpPr>
        <p:spPr bwMode="auto">
          <a:xfrm rot="5400000">
            <a:off x="2628900" y="6486525"/>
            <a:ext cx="557213" cy="900113"/>
          </a:xfrm>
          <a:prstGeom prst="wedgeRoundRectCallout">
            <a:avLst>
              <a:gd name="adj1" fmla="val -51153"/>
              <a:gd name="adj2" fmla="val 80333"/>
              <a:gd name="adj3" fmla="val 16667"/>
            </a:avLst>
          </a:prstGeom>
          <a:solidFill>
            <a:schemeClr val="bg1"/>
          </a:solidFill>
          <a:ln w="12700">
            <a:solidFill>
              <a:srgbClr val="000000"/>
            </a:solidFill>
            <a:miter lim="800000"/>
            <a:headEnd/>
            <a:tailEnd/>
          </a:ln>
        </p:spPr>
        <p:txBody>
          <a:bodyPr rot="10800000" vert="eaVert"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800" b="1">
              <a:latin typeface="HG丸ｺﾞｼｯｸM-PRO" panose="020F0600000000000000" pitchFamily="50" charset="-128"/>
              <a:ea typeface="HG丸ｺﾞｼｯｸM-PRO" panose="020F0600000000000000" pitchFamily="50" charset="-128"/>
            </a:endParaRPr>
          </a:p>
        </p:txBody>
      </p:sp>
      <p:sp>
        <p:nvSpPr>
          <p:cNvPr id="15424" name="Rectangle 12"/>
          <p:cNvSpPr>
            <a:spLocks noChangeArrowheads="1"/>
          </p:cNvSpPr>
          <p:nvPr/>
        </p:nvSpPr>
        <p:spPr bwMode="auto">
          <a:xfrm>
            <a:off x="2370138" y="6494463"/>
            <a:ext cx="10795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pPr>
            <a:br>
              <a:rPr lang="en-US" altLang="ja-JP" sz="1200" b="1">
                <a:latin typeface="HG丸ｺﾞｼｯｸM-PRO" panose="020F0600000000000000" pitchFamily="50" charset="-128"/>
                <a:ea typeface="HG丸ｺﾞｼｯｸM-PRO" panose="020F0600000000000000" pitchFamily="50" charset="-128"/>
              </a:rPr>
            </a:br>
            <a:r>
              <a:rPr lang="ja-JP" altLang="en-US" sz="1200" b="1">
                <a:latin typeface="HG丸ｺﾞｼｯｸM-PRO" panose="020F0600000000000000" pitchFamily="50" charset="-128"/>
                <a:ea typeface="HG丸ｺﾞｼｯｸM-PRO" panose="020F0600000000000000" pitchFamily="50" charset="-128"/>
              </a:rPr>
              <a:t>問題</a:t>
            </a:r>
            <a:endParaRPr lang="en-US" altLang="ja-JP" sz="1200" b="1">
              <a:latin typeface="HG丸ｺﾞｼｯｸM-PRO" panose="020F0600000000000000" pitchFamily="50" charset="-128"/>
              <a:ea typeface="HG丸ｺﾞｼｯｸM-PRO" panose="020F0600000000000000" pitchFamily="50" charset="-128"/>
            </a:endParaRPr>
          </a:p>
          <a:p>
            <a:pPr algn="ctr">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目に見える</a:t>
            </a:r>
          </a:p>
        </p:txBody>
      </p:sp>
      <p:sp>
        <p:nvSpPr>
          <p:cNvPr id="15425" name="AutoShape 13"/>
          <p:cNvSpPr>
            <a:spLocks noChangeArrowheads="1"/>
          </p:cNvSpPr>
          <p:nvPr/>
        </p:nvSpPr>
        <p:spPr bwMode="auto">
          <a:xfrm>
            <a:off x="3706813" y="6365875"/>
            <a:ext cx="1260475" cy="1122363"/>
          </a:xfrm>
          <a:prstGeom prst="cube">
            <a:avLst>
              <a:gd name="adj" fmla="val 20000"/>
            </a:avLst>
          </a:prstGeom>
          <a:solidFill>
            <a:srgbClr val="66FF33"/>
          </a:solidFill>
          <a:ln w="12700">
            <a:solidFill>
              <a:srgbClr val="0033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800" b="1">
              <a:latin typeface="HG丸ｺﾞｼｯｸM-PRO" panose="020F0600000000000000" pitchFamily="50" charset="-128"/>
              <a:ea typeface="HG丸ｺﾞｼｯｸM-PRO" panose="020F0600000000000000" pitchFamily="50" charset="-128"/>
            </a:endParaRPr>
          </a:p>
        </p:txBody>
      </p:sp>
      <p:sp>
        <p:nvSpPr>
          <p:cNvPr id="15426" name="AutoShape 14"/>
          <p:cNvSpPr>
            <a:spLocks noChangeArrowheads="1"/>
          </p:cNvSpPr>
          <p:nvPr/>
        </p:nvSpPr>
        <p:spPr bwMode="auto">
          <a:xfrm>
            <a:off x="3706813" y="5954713"/>
            <a:ext cx="1260475" cy="617537"/>
          </a:xfrm>
          <a:prstGeom prst="cube">
            <a:avLst>
              <a:gd name="adj" fmla="val 31199"/>
            </a:avLst>
          </a:prstGeom>
          <a:solidFill>
            <a:srgbClr val="FF3399"/>
          </a:solidFill>
          <a:ln w="12700">
            <a:solidFill>
              <a:srgbClr val="0033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800" b="1">
              <a:latin typeface="HG丸ｺﾞｼｯｸM-PRO" panose="020F0600000000000000" pitchFamily="50" charset="-128"/>
              <a:ea typeface="HG丸ｺﾞｼｯｸM-PRO" panose="020F0600000000000000" pitchFamily="50" charset="-128"/>
            </a:endParaRPr>
          </a:p>
        </p:txBody>
      </p:sp>
      <p:sp>
        <p:nvSpPr>
          <p:cNvPr id="15427" name="AutoShape 15"/>
          <p:cNvSpPr>
            <a:spLocks noChangeArrowheads="1"/>
          </p:cNvSpPr>
          <p:nvPr/>
        </p:nvSpPr>
        <p:spPr bwMode="auto">
          <a:xfrm>
            <a:off x="3708400" y="5892800"/>
            <a:ext cx="2052638" cy="287338"/>
          </a:xfrm>
          <a:prstGeom prst="parallelogram">
            <a:avLst>
              <a:gd name="adj" fmla="val 65417"/>
            </a:avLst>
          </a:prstGeom>
          <a:solidFill>
            <a:srgbClr val="FFFF00"/>
          </a:solidFill>
          <a:ln w="12700">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800" b="1">
              <a:latin typeface="HG丸ｺﾞｼｯｸM-PRO" panose="020F0600000000000000" pitchFamily="50" charset="-128"/>
              <a:ea typeface="HG丸ｺﾞｼｯｸM-PRO" panose="020F0600000000000000" pitchFamily="50" charset="-128"/>
            </a:endParaRPr>
          </a:p>
        </p:txBody>
      </p:sp>
      <p:sp>
        <p:nvSpPr>
          <p:cNvPr id="15428" name="Rectangle 20"/>
          <p:cNvSpPr>
            <a:spLocks noChangeArrowheads="1"/>
          </p:cNvSpPr>
          <p:nvPr/>
        </p:nvSpPr>
        <p:spPr bwMode="auto">
          <a:xfrm>
            <a:off x="3684588" y="6800850"/>
            <a:ext cx="1073150" cy="463550"/>
          </a:xfrm>
          <a:prstGeom prst="rect">
            <a:avLst/>
          </a:prstGeom>
          <a:noFill/>
          <a:ln>
            <a:noFill/>
          </a:ln>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現状</a:t>
            </a:r>
          </a:p>
          <a:p>
            <a:pPr algn="ctr">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レベル</a:t>
            </a:r>
          </a:p>
        </p:txBody>
      </p:sp>
      <p:sp>
        <p:nvSpPr>
          <p:cNvPr id="15429" name="Rectangle 10"/>
          <p:cNvSpPr>
            <a:spLocks noChangeArrowheads="1"/>
          </p:cNvSpPr>
          <p:nvPr/>
        </p:nvSpPr>
        <p:spPr bwMode="auto">
          <a:xfrm>
            <a:off x="3749675" y="6237288"/>
            <a:ext cx="776288" cy="2778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46038" rIns="0"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50000"/>
              </a:spcBef>
              <a:buFontTx/>
              <a:buNone/>
            </a:pPr>
            <a:r>
              <a:rPr lang="ja-JP" altLang="en-US" sz="1200" b="1">
                <a:latin typeface="HG丸ｺﾞｼｯｸM-PRO" panose="020F0600000000000000" pitchFamily="50" charset="-128"/>
                <a:ea typeface="HG丸ｺﾞｼｯｸM-PRO" panose="020F0600000000000000" pitchFamily="50" charset="-128"/>
              </a:rPr>
              <a:t>ギャップ</a:t>
            </a:r>
          </a:p>
        </p:txBody>
      </p:sp>
      <p:sp>
        <p:nvSpPr>
          <p:cNvPr id="15430" name="AutoShape 17"/>
          <p:cNvSpPr>
            <a:spLocks noChangeArrowheads="1"/>
          </p:cNvSpPr>
          <p:nvPr/>
        </p:nvSpPr>
        <p:spPr bwMode="auto">
          <a:xfrm rot="5400000">
            <a:off x="4733925" y="6335713"/>
            <a:ext cx="1081087" cy="973138"/>
          </a:xfrm>
          <a:prstGeom prst="wedgeRoundRectCallout">
            <a:avLst>
              <a:gd name="adj1" fmla="val -46634"/>
              <a:gd name="adj2" fmla="val 74125"/>
              <a:gd name="adj3" fmla="val 16667"/>
            </a:avLst>
          </a:prstGeom>
          <a:solidFill>
            <a:schemeClr val="bg1"/>
          </a:solidFill>
          <a:ln w="12700">
            <a:solidFill>
              <a:srgbClr val="000000"/>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800" b="1">
              <a:latin typeface="HG丸ｺﾞｼｯｸM-PRO" panose="020F0600000000000000" pitchFamily="50" charset="-128"/>
              <a:ea typeface="HG丸ｺﾞｼｯｸM-PRO" panose="020F0600000000000000" pitchFamily="50" charset="-128"/>
            </a:endParaRPr>
          </a:p>
        </p:txBody>
      </p:sp>
      <p:sp>
        <p:nvSpPr>
          <p:cNvPr id="15431" name="Rectangle 18"/>
          <p:cNvSpPr>
            <a:spLocks noChangeArrowheads="1"/>
          </p:cNvSpPr>
          <p:nvPr/>
        </p:nvSpPr>
        <p:spPr bwMode="auto">
          <a:xfrm>
            <a:off x="4791075" y="6267450"/>
            <a:ext cx="981075" cy="106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課題</a:t>
            </a:r>
            <a:endParaRPr lang="en-US" altLang="ja-JP" sz="1200" b="1">
              <a:latin typeface="HG丸ｺﾞｼｯｸM-PRO" panose="020F0600000000000000" pitchFamily="50" charset="-128"/>
              <a:ea typeface="HG丸ｺﾞｼｯｸM-PRO" panose="020F0600000000000000" pitchFamily="50" charset="-128"/>
            </a:endParaRPr>
          </a:p>
          <a:p>
            <a:pPr algn="ctr">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見えにくい</a:t>
            </a:r>
            <a:endParaRPr lang="en-US" altLang="ja-JP" sz="1200" b="1">
              <a:latin typeface="HG丸ｺﾞｼｯｸM-PRO" panose="020F0600000000000000" pitchFamily="50" charset="-128"/>
              <a:ea typeface="HG丸ｺﾞｼｯｸM-PRO" panose="020F0600000000000000" pitchFamily="50" charset="-128"/>
            </a:endParaRPr>
          </a:p>
        </p:txBody>
      </p:sp>
      <p:sp>
        <p:nvSpPr>
          <p:cNvPr id="15432" name="Rectangle 16"/>
          <p:cNvSpPr>
            <a:spLocks noChangeArrowheads="1"/>
          </p:cNvSpPr>
          <p:nvPr/>
        </p:nvSpPr>
        <p:spPr bwMode="auto">
          <a:xfrm>
            <a:off x="3746500" y="5865813"/>
            <a:ext cx="2557463"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200" b="1" i="1">
                <a:latin typeface="HG丸ｺﾞｼｯｸM-PRO" panose="020F0600000000000000" pitchFamily="50" charset="-128"/>
                <a:ea typeface="HG丸ｺﾞｼｯｸM-PRO" panose="020F0600000000000000" pitchFamily="50" charset="-128"/>
              </a:rPr>
              <a:t>将来のありたい姿（目標）</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410" name="グループ化 3"/>
          <p:cNvGrpSpPr>
            <a:grpSpLocks/>
          </p:cNvGrpSpPr>
          <p:nvPr/>
        </p:nvGrpSpPr>
        <p:grpSpPr bwMode="auto">
          <a:xfrm>
            <a:off x="2465388" y="6923088"/>
            <a:ext cx="3763962" cy="1277937"/>
            <a:chOff x="6884988" y="6968843"/>
            <a:chExt cx="3763963" cy="1276633"/>
          </a:xfrm>
        </p:grpSpPr>
        <p:sp>
          <p:nvSpPr>
            <p:cNvPr id="17988" name="Rectangle 931"/>
            <p:cNvSpPr>
              <a:spLocks noChangeArrowheads="1"/>
            </p:cNvSpPr>
            <p:nvPr/>
          </p:nvSpPr>
          <p:spPr bwMode="auto">
            <a:xfrm>
              <a:off x="7148513" y="7239001"/>
              <a:ext cx="30638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a:solidFill>
                    <a:srgbClr val="000000"/>
                  </a:solidFill>
                  <a:latin typeface="HG丸ｺﾞｼｯｸM-PRO" panose="020F0600000000000000" pitchFamily="50" charset="-128"/>
                  <a:ea typeface="HG丸ｺﾞｼｯｸM-PRO" panose="020F0600000000000000" pitchFamily="50" charset="-128"/>
                </a:rPr>
                <a:t>３００</a:t>
              </a:r>
              <a:endParaRPr lang="ja-JP" altLang="en-US" sz="800" b="1">
                <a:latin typeface="HG丸ｺﾞｼｯｸM-PRO" panose="020F0600000000000000" pitchFamily="50" charset="-128"/>
                <a:ea typeface="HG丸ｺﾞｼｯｸM-PRO" panose="020F0600000000000000" pitchFamily="50" charset="-128"/>
              </a:endParaRPr>
            </a:p>
          </p:txBody>
        </p:sp>
        <p:sp>
          <p:nvSpPr>
            <p:cNvPr id="17989" name="Rectangle 932"/>
            <p:cNvSpPr>
              <a:spLocks noChangeArrowheads="1"/>
            </p:cNvSpPr>
            <p:nvPr/>
          </p:nvSpPr>
          <p:spPr bwMode="auto">
            <a:xfrm>
              <a:off x="7148513" y="7721601"/>
              <a:ext cx="30638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a:solidFill>
                    <a:srgbClr val="000000"/>
                  </a:solidFill>
                  <a:latin typeface="HG丸ｺﾞｼｯｸM-PRO" panose="020F0600000000000000" pitchFamily="50" charset="-128"/>
                  <a:ea typeface="HG丸ｺﾞｼｯｸM-PRO" panose="020F0600000000000000" pitchFamily="50" charset="-128"/>
                </a:rPr>
                <a:t>１００</a:t>
              </a:r>
              <a:endParaRPr lang="ja-JP" altLang="en-US" sz="800" b="1">
                <a:latin typeface="HG丸ｺﾞｼｯｸM-PRO" panose="020F0600000000000000" pitchFamily="50" charset="-128"/>
                <a:ea typeface="HG丸ｺﾞｼｯｸM-PRO" panose="020F0600000000000000" pitchFamily="50" charset="-128"/>
              </a:endParaRPr>
            </a:p>
          </p:txBody>
        </p:sp>
        <p:sp>
          <p:nvSpPr>
            <p:cNvPr id="17990" name="Rectangle 933"/>
            <p:cNvSpPr>
              <a:spLocks noChangeArrowheads="1"/>
            </p:cNvSpPr>
            <p:nvPr/>
          </p:nvSpPr>
          <p:spPr bwMode="auto">
            <a:xfrm>
              <a:off x="7148513" y="7478713"/>
              <a:ext cx="30638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a:solidFill>
                    <a:srgbClr val="000000"/>
                  </a:solidFill>
                  <a:latin typeface="HG丸ｺﾞｼｯｸM-PRO" panose="020F0600000000000000" pitchFamily="50" charset="-128"/>
                  <a:ea typeface="HG丸ｺﾞｼｯｸM-PRO" panose="020F0600000000000000" pitchFamily="50" charset="-128"/>
                </a:rPr>
                <a:t>２００</a:t>
              </a:r>
              <a:endParaRPr lang="ja-JP" altLang="en-US" sz="800" b="1">
                <a:latin typeface="HG丸ｺﾞｼｯｸM-PRO" panose="020F0600000000000000" pitchFamily="50" charset="-128"/>
                <a:ea typeface="HG丸ｺﾞｼｯｸM-PRO" panose="020F0600000000000000" pitchFamily="50" charset="-128"/>
              </a:endParaRPr>
            </a:p>
          </p:txBody>
        </p:sp>
        <p:sp>
          <p:nvSpPr>
            <p:cNvPr id="17991" name="Rectangle 1004"/>
            <p:cNvSpPr>
              <a:spLocks noChangeArrowheads="1"/>
            </p:cNvSpPr>
            <p:nvPr/>
          </p:nvSpPr>
          <p:spPr bwMode="auto">
            <a:xfrm>
              <a:off x="7412038" y="7569201"/>
              <a:ext cx="142875"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992" name="Rectangle 1013"/>
            <p:cNvSpPr>
              <a:spLocks noChangeArrowheads="1"/>
            </p:cNvSpPr>
            <p:nvPr/>
          </p:nvSpPr>
          <p:spPr bwMode="auto">
            <a:xfrm>
              <a:off x="8291831" y="8088313"/>
              <a:ext cx="2540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６月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993" name="Rectangle 1016"/>
            <p:cNvSpPr>
              <a:spLocks noChangeArrowheads="1"/>
            </p:cNvSpPr>
            <p:nvPr/>
          </p:nvSpPr>
          <p:spPr bwMode="auto">
            <a:xfrm>
              <a:off x="8656321" y="8088313"/>
              <a:ext cx="2540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７月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994" name="Rectangle 1019"/>
            <p:cNvSpPr>
              <a:spLocks noChangeArrowheads="1"/>
            </p:cNvSpPr>
            <p:nvPr/>
          </p:nvSpPr>
          <p:spPr bwMode="auto">
            <a:xfrm>
              <a:off x="9020811" y="8088313"/>
              <a:ext cx="2540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８月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995" name="Rectangle 1022"/>
            <p:cNvSpPr>
              <a:spLocks noChangeArrowheads="1"/>
            </p:cNvSpPr>
            <p:nvPr/>
          </p:nvSpPr>
          <p:spPr bwMode="auto">
            <a:xfrm>
              <a:off x="9385301" y="8093076"/>
              <a:ext cx="2540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９月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996" name="Rectangle 1023"/>
            <p:cNvSpPr>
              <a:spLocks noChangeArrowheads="1"/>
            </p:cNvSpPr>
            <p:nvPr/>
          </p:nvSpPr>
          <p:spPr bwMode="auto">
            <a:xfrm>
              <a:off x="7662863" y="6991351"/>
              <a:ext cx="128588" cy="5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997" name="Rectangle 1063"/>
            <p:cNvSpPr>
              <a:spLocks noChangeArrowheads="1"/>
            </p:cNvSpPr>
            <p:nvPr/>
          </p:nvSpPr>
          <p:spPr bwMode="auto">
            <a:xfrm>
              <a:off x="7581901" y="7037388"/>
              <a:ext cx="147637" cy="5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998" name="Rectangle 1064"/>
            <p:cNvSpPr>
              <a:spLocks noChangeArrowheads="1"/>
            </p:cNvSpPr>
            <p:nvPr/>
          </p:nvSpPr>
          <p:spPr bwMode="auto">
            <a:xfrm>
              <a:off x="7581901" y="7253288"/>
              <a:ext cx="147637"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999" name="Rectangle 1065"/>
            <p:cNvSpPr>
              <a:spLocks noChangeArrowheads="1"/>
            </p:cNvSpPr>
            <p:nvPr/>
          </p:nvSpPr>
          <p:spPr bwMode="auto">
            <a:xfrm>
              <a:off x="7578726" y="7485063"/>
              <a:ext cx="147637"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8000" name="Rectangle 1066"/>
            <p:cNvSpPr>
              <a:spLocks noChangeArrowheads="1"/>
            </p:cNvSpPr>
            <p:nvPr/>
          </p:nvSpPr>
          <p:spPr bwMode="auto">
            <a:xfrm>
              <a:off x="7581901" y="7731126"/>
              <a:ext cx="147637" cy="5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8001" name="Rectangle 1068"/>
            <p:cNvSpPr>
              <a:spLocks noChangeArrowheads="1"/>
            </p:cNvSpPr>
            <p:nvPr/>
          </p:nvSpPr>
          <p:spPr bwMode="auto">
            <a:xfrm>
              <a:off x="7562851" y="7531101"/>
              <a:ext cx="287337" cy="541337"/>
            </a:xfrm>
            <a:prstGeom prst="rect">
              <a:avLst/>
            </a:prstGeom>
            <a:solidFill>
              <a:srgbClr val="FFFF66"/>
            </a:solidFill>
            <a:ln w="3175">
              <a:solidFill>
                <a:srgbClr val="660033"/>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8002" name="Rectangle 1103"/>
            <p:cNvSpPr>
              <a:spLocks noChangeArrowheads="1"/>
            </p:cNvSpPr>
            <p:nvPr/>
          </p:nvSpPr>
          <p:spPr bwMode="auto">
            <a:xfrm>
              <a:off x="7923213" y="7531101"/>
              <a:ext cx="288925" cy="541337"/>
            </a:xfrm>
            <a:prstGeom prst="rect">
              <a:avLst/>
            </a:prstGeom>
            <a:solidFill>
              <a:srgbClr val="FFFF66"/>
            </a:solidFill>
            <a:ln w="3175">
              <a:solidFill>
                <a:srgbClr val="660033"/>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8003" name="Rectangle 1108"/>
            <p:cNvSpPr>
              <a:spLocks noChangeArrowheads="1"/>
            </p:cNvSpPr>
            <p:nvPr/>
          </p:nvSpPr>
          <p:spPr bwMode="auto">
            <a:xfrm>
              <a:off x="8285163" y="7531101"/>
              <a:ext cx="287338" cy="541337"/>
            </a:xfrm>
            <a:prstGeom prst="rect">
              <a:avLst/>
            </a:prstGeom>
            <a:solidFill>
              <a:srgbClr val="FFFF66"/>
            </a:solidFill>
            <a:ln w="3175">
              <a:solidFill>
                <a:srgbClr val="660033"/>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8004" name="Rectangle 1113"/>
            <p:cNvSpPr>
              <a:spLocks noChangeArrowheads="1"/>
            </p:cNvSpPr>
            <p:nvPr/>
          </p:nvSpPr>
          <p:spPr bwMode="auto">
            <a:xfrm>
              <a:off x="8647113" y="7531101"/>
              <a:ext cx="287338" cy="541337"/>
            </a:xfrm>
            <a:prstGeom prst="rect">
              <a:avLst/>
            </a:prstGeom>
            <a:solidFill>
              <a:srgbClr val="FFFF66"/>
            </a:solidFill>
            <a:ln w="3175">
              <a:solidFill>
                <a:srgbClr val="660033"/>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8005" name="Rectangle 1118"/>
            <p:cNvSpPr>
              <a:spLocks noChangeArrowheads="1"/>
            </p:cNvSpPr>
            <p:nvPr/>
          </p:nvSpPr>
          <p:spPr bwMode="auto">
            <a:xfrm>
              <a:off x="9007476" y="7531101"/>
              <a:ext cx="288925" cy="541337"/>
            </a:xfrm>
            <a:prstGeom prst="rect">
              <a:avLst/>
            </a:prstGeom>
            <a:solidFill>
              <a:srgbClr val="FFFF66"/>
            </a:solidFill>
            <a:ln w="3175">
              <a:solidFill>
                <a:srgbClr val="660033"/>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8006" name="Rectangle 1123"/>
            <p:cNvSpPr>
              <a:spLocks noChangeArrowheads="1"/>
            </p:cNvSpPr>
            <p:nvPr/>
          </p:nvSpPr>
          <p:spPr bwMode="auto">
            <a:xfrm>
              <a:off x="9369426" y="7531101"/>
              <a:ext cx="287337" cy="541337"/>
            </a:xfrm>
            <a:prstGeom prst="rect">
              <a:avLst/>
            </a:prstGeom>
            <a:solidFill>
              <a:srgbClr val="FFFF66"/>
            </a:solidFill>
            <a:ln w="3175">
              <a:solidFill>
                <a:srgbClr val="660033"/>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8007" name="Rectangle 1130"/>
            <p:cNvSpPr>
              <a:spLocks noChangeArrowheads="1"/>
            </p:cNvSpPr>
            <p:nvPr/>
          </p:nvSpPr>
          <p:spPr bwMode="auto">
            <a:xfrm>
              <a:off x="7412038" y="7569201"/>
              <a:ext cx="142875"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8008" name="Rectangle 1188"/>
            <p:cNvSpPr>
              <a:spLocks noChangeArrowheads="1"/>
            </p:cNvSpPr>
            <p:nvPr/>
          </p:nvSpPr>
          <p:spPr bwMode="auto">
            <a:xfrm>
              <a:off x="7578726" y="7485063"/>
              <a:ext cx="147637"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8009" name="Rectangle 1194"/>
            <p:cNvSpPr>
              <a:spLocks noChangeArrowheads="1"/>
            </p:cNvSpPr>
            <p:nvPr/>
          </p:nvSpPr>
          <p:spPr bwMode="auto">
            <a:xfrm>
              <a:off x="6884988" y="7164388"/>
              <a:ext cx="150813" cy="49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生産量</a:t>
              </a:r>
              <a:endParaRPr lang="ja-JP" altLang="en-US" sz="1000" b="1">
                <a:latin typeface="HG丸ｺﾞｼｯｸM-PRO" panose="020F0600000000000000" pitchFamily="50" charset="-128"/>
                <a:ea typeface="HG丸ｺﾞｼｯｸM-PRO" panose="020F0600000000000000" pitchFamily="50" charset="-128"/>
              </a:endParaRPr>
            </a:p>
          </p:txBody>
        </p:sp>
        <p:sp>
          <p:nvSpPr>
            <p:cNvPr id="18010" name="Rectangle 1218"/>
            <p:cNvSpPr>
              <a:spLocks noChangeArrowheads="1"/>
            </p:cNvSpPr>
            <p:nvPr/>
          </p:nvSpPr>
          <p:spPr bwMode="auto">
            <a:xfrm>
              <a:off x="7562851" y="8088313"/>
              <a:ext cx="2540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４月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8011" name="Rectangle 1221"/>
            <p:cNvSpPr>
              <a:spLocks noChangeArrowheads="1"/>
            </p:cNvSpPr>
            <p:nvPr/>
          </p:nvSpPr>
          <p:spPr bwMode="auto">
            <a:xfrm>
              <a:off x="7927341" y="8088313"/>
              <a:ext cx="2540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５月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8012" name="Rectangle 1234"/>
            <p:cNvSpPr>
              <a:spLocks noChangeArrowheads="1"/>
            </p:cNvSpPr>
            <p:nvPr/>
          </p:nvSpPr>
          <p:spPr bwMode="auto">
            <a:xfrm>
              <a:off x="7110413" y="6968843"/>
              <a:ext cx="384175" cy="15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（個）</a:t>
              </a:r>
              <a:endParaRPr lang="ja-JP" altLang="en-US" sz="1000" b="1">
                <a:latin typeface="HG丸ｺﾞｼｯｸM-PRO" panose="020F0600000000000000" pitchFamily="50" charset="-128"/>
                <a:ea typeface="HG丸ｺﾞｼｯｸM-PRO" panose="020F0600000000000000" pitchFamily="50" charset="-128"/>
              </a:endParaRPr>
            </a:p>
          </p:txBody>
        </p:sp>
        <p:sp>
          <p:nvSpPr>
            <p:cNvPr id="18013" name="Rectangle 1254"/>
            <p:cNvSpPr>
              <a:spLocks noChangeArrowheads="1"/>
            </p:cNvSpPr>
            <p:nvPr/>
          </p:nvSpPr>
          <p:spPr bwMode="auto">
            <a:xfrm>
              <a:off x="7278688" y="7962901"/>
              <a:ext cx="10160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a:solidFill>
                    <a:srgbClr val="000000"/>
                  </a:solidFill>
                  <a:latin typeface="HG丸ｺﾞｼｯｸM-PRO" panose="020F0600000000000000" pitchFamily="50" charset="-128"/>
                  <a:ea typeface="HG丸ｺﾞｼｯｸM-PRO" panose="020F0600000000000000" pitchFamily="50" charset="-128"/>
                </a:rPr>
                <a:t>０</a:t>
              </a:r>
              <a:endParaRPr lang="ja-JP" altLang="en-US" sz="800" b="1">
                <a:latin typeface="HG丸ｺﾞｼｯｸM-PRO" panose="020F0600000000000000" pitchFamily="50" charset="-128"/>
                <a:ea typeface="HG丸ｺﾞｼｯｸM-PRO" panose="020F0600000000000000" pitchFamily="50" charset="-128"/>
              </a:endParaRPr>
            </a:p>
          </p:txBody>
        </p:sp>
        <p:sp>
          <p:nvSpPr>
            <p:cNvPr id="18014" name="Line 1277"/>
            <p:cNvSpPr>
              <a:spLocks noChangeShapeType="1"/>
            </p:cNvSpPr>
            <p:nvPr/>
          </p:nvSpPr>
          <p:spPr bwMode="auto">
            <a:xfrm>
              <a:off x="7486651" y="8072438"/>
              <a:ext cx="31623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8015" name="Line 1278"/>
            <p:cNvSpPr>
              <a:spLocks noChangeShapeType="1"/>
            </p:cNvSpPr>
            <p:nvPr/>
          </p:nvSpPr>
          <p:spPr bwMode="auto">
            <a:xfrm flipV="1">
              <a:off x="7486651" y="7095552"/>
              <a:ext cx="0" cy="9720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8016" name="Rectangle 1097"/>
            <p:cNvSpPr>
              <a:spLocks noChangeArrowheads="1"/>
            </p:cNvSpPr>
            <p:nvPr/>
          </p:nvSpPr>
          <p:spPr bwMode="auto">
            <a:xfrm>
              <a:off x="9440863" y="7824788"/>
              <a:ext cx="115888"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b="1">
                  <a:solidFill>
                    <a:srgbClr val="A50021"/>
                  </a:solidFill>
                  <a:latin typeface="HG丸ｺﾞｼｯｸM-PRO" panose="020F0600000000000000" pitchFamily="50" charset="-128"/>
                  <a:ea typeface="HG丸ｺﾞｼｯｸM-PRO" panose="020F0600000000000000" pitchFamily="50" charset="-128"/>
                </a:rPr>
                <a:t>個</a:t>
              </a:r>
              <a:endParaRPr lang="ja-JP" altLang="en-US" sz="900" b="1">
                <a:latin typeface="HG丸ｺﾞｼｯｸM-PRO" panose="020F0600000000000000" pitchFamily="50" charset="-128"/>
                <a:ea typeface="HG丸ｺﾞｼｯｸM-PRO" panose="020F0600000000000000" pitchFamily="50" charset="-128"/>
              </a:endParaRPr>
            </a:p>
          </p:txBody>
        </p:sp>
        <p:sp>
          <p:nvSpPr>
            <p:cNvPr id="18017" name="Rectangle 1102"/>
            <p:cNvSpPr>
              <a:spLocks noChangeArrowheads="1"/>
            </p:cNvSpPr>
            <p:nvPr/>
          </p:nvSpPr>
          <p:spPr bwMode="auto">
            <a:xfrm>
              <a:off x="7650163" y="7824788"/>
              <a:ext cx="115888"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b="1">
                  <a:solidFill>
                    <a:srgbClr val="A50021"/>
                  </a:solidFill>
                  <a:latin typeface="HG丸ｺﾞｼｯｸM-PRO" panose="020F0600000000000000" pitchFamily="50" charset="-128"/>
                  <a:ea typeface="HG丸ｺﾞｼｯｸM-PRO" panose="020F0600000000000000" pitchFamily="50" charset="-128"/>
                </a:rPr>
                <a:t>個</a:t>
              </a:r>
              <a:endParaRPr lang="ja-JP" altLang="en-US" sz="900" b="1">
                <a:latin typeface="HG丸ｺﾞｼｯｸM-PRO" panose="020F0600000000000000" pitchFamily="50" charset="-128"/>
                <a:ea typeface="HG丸ｺﾞｼｯｸM-PRO" panose="020F0600000000000000" pitchFamily="50" charset="-128"/>
              </a:endParaRPr>
            </a:p>
          </p:txBody>
        </p:sp>
        <p:sp>
          <p:nvSpPr>
            <p:cNvPr id="18018" name="Rectangle 1107"/>
            <p:cNvSpPr>
              <a:spLocks noChangeArrowheads="1"/>
            </p:cNvSpPr>
            <p:nvPr/>
          </p:nvSpPr>
          <p:spPr bwMode="auto">
            <a:xfrm>
              <a:off x="8005763" y="7824788"/>
              <a:ext cx="115888"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b="1">
                  <a:solidFill>
                    <a:srgbClr val="A50021"/>
                  </a:solidFill>
                  <a:latin typeface="HG丸ｺﾞｼｯｸM-PRO" panose="020F0600000000000000" pitchFamily="50" charset="-128"/>
                  <a:ea typeface="HG丸ｺﾞｼｯｸM-PRO" panose="020F0600000000000000" pitchFamily="50" charset="-128"/>
                </a:rPr>
                <a:t>個</a:t>
              </a:r>
              <a:endParaRPr lang="ja-JP" altLang="en-US" sz="900" b="1">
                <a:latin typeface="HG丸ｺﾞｼｯｸM-PRO" panose="020F0600000000000000" pitchFamily="50" charset="-128"/>
                <a:ea typeface="HG丸ｺﾞｼｯｸM-PRO" panose="020F0600000000000000" pitchFamily="50" charset="-128"/>
              </a:endParaRPr>
            </a:p>
          </p:txBody>
        </p:sp>
        <p:sp>
          <p:nvSpPr>
            <p:cNvPr id="18019" name="Rectangle 1112"/>
            <p:cNvSpPr>
              <a:spLocks noChangeArrowheads="1"/>
            </p:cNvSpPr>
            <p:nvPr/>
          </p:nvSpPr>
          <p:spPr bwMode="auto">
            <a:xfrm>
              <a:off x="8332788" y="7824788"/>
              <a:ext cx="115888"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b="1">
                  <a:solidFill>
                    <a:srgbClr val="A50021"/>
                  </a:solidFill>
                  <a:latin typeface="HG丸ｺﾞｼｯｸM-PRO" panose="020F0600000000000000" pitchFamily="50" charset="-128"/>
                  <a:ea typeface="HG丸ｺﾞｼｯｸM-PRO" panose="020F0600000000000000" pitchFamily="50" charset="-128"/>
                </a:rPr>
                <a:t>個</a:t>
              </a:r>
              <a:endParaRPr lang="ja-JP" altLang="en-US" sz="900" b="1">
                <a:latin typeface="HG丸ｺﾞｼｯｸM-PRO" panose="020F0600000000000000" pitchFamily="50" charset="-128"/>
                <a:ea typeface="HG丸ｺﾞｼｯｸM-PRO" panose="020F0600000000000000" pitchFamily="50" charset="-128"/>
              </a:endParaRPr>
            </a:p>
          </p:txBody>
        </p:sp>
        <p:sp>
          <p:nvSpPr>
            <p:cNvPr id="18020" name="Rectangle 1117"/>
            <p:cNvSpPr>
              <a:spLocks noChangeArrowheads="1"/>
            </p:cNvSpPr>
            <p:nvPr/>
          </p:nvSpPr>
          <p:spPr bwMode="auto">
            <a:xfrm>
              <a:off x="8709026" y="7824788"/>
              <a:ext cx="115887"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b="1">
                  <a:solidFill>
                    <a:srgbClr val="A50021"/>
                  </a:solidFill>
                  <a:latin typeface="HG丸ｺﾞｼｯｸM-PRO" panose="020F0600000000000000" pitchFamily="50" charset="-128"/>
                  <a:ea typeface="HG丸ｺﾞｼｯｸM-PRO" panose="020F0600000000000000" pitchFamily="50" charset="-128"/>
                </a:rPr>
                <a:t>個</a:t>
              </a:r>
              <a:endParaRPr lang="ja-JP" altLang="en-US" sz="900" b="1">
                <a:latin typeface="HG丸ｺﾞｼｯｸM-PRO" panose="020F0600000000000000" pitchFamily="50" charset="-128"/>
                <a:ea typeface="HG丸ｺﾞｼｯｸM-PRO" panose="020F0600000000000000" pitchFamily="50" charset="-128"/>
              </a:endParaRPr>
            </a:p>
          </p:txBody>
        </p:sp>
        <p:sp>
          <p:nvSpPr>
            <p:cNvPr id="18021" name="Rectangle 1122"/>
            <p:cNvSpPr>
              <a:spLocks noChangeArrowheads="1"/>
            </p:cNvSpPr>
            <p:nvPr/>
          </p:nvSpPr>
          <p:spPr bwMode="auto">
            <a:xfrm>
              <a:off x="9064626" y="7824788"/>
              <a:ext cx="115887"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b="1">
                  <a:solidFill>
                    <a:srgbClr val="A50021"/>
                  </a:solidFill>
                  <a:latin typeface="HG丸ｺﾞｼｯｸM-PRO" panose="020F0600000000000000" pitchFamily="50" charset="-128"/>
                  <a:ea typeface="HG丸ｺﾞｼｯｸM-PRO" panose="020F0600000000000000" pitchFamily="50" charset="-128"/>
                </a:rPr>
                <a:t>個</a:t>
              </a:r>
              <a:endParaRPr lang="ja-JP" altLang="en-US" sz="900" b="1">
                <a:latin typeface="HG丸ｺﾞｼｯｸM-PRO" panose="020F0600000000000000" pitchFamily="50" charset="-128"/>
                <a:ea typeface="HG丸ｺﾞｼｯｸM-PRO" panose="020F0600000000000000" pitchFamily="50" charset="-128"/>
              </a:endParaRPr>
            </a:p>
          </p:txBody>
        </p:sp>
        <p:sp>
          <p:nvSpPr>
            <p:cNvPr id="18022" name="Line 1280"/>
            <p:cNvSpPr>
              <a:spLocks noChangeShapeType="1"/>
            </p:cNvSpPr>
            <p:nvPr/>
          </p:nvSpPr>
          <p:spPr bwMode="auto">
            <a:xfrm>
              <a:off x="7496176" y="7535863"/>
              <a:ext cx="2333625" cy="0"/>
            </a:xfrm>
            <a:prstGeom prst="line">
              <a:avLst/>
            </a:prstGeom>
            <a:noFill/>
            <a:ln w="28575">
              <a:solidFill>
                <a:srgbClr val="FF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8023" name="Rectangle 1285"/>
            <p:cNvSpPr>
              <a:spLocks noChangeArrowheads="1"/>
            </p:cNvSpPr>
            <p:nvPr/>
          </p:nvSpPr>
          <p:spPr bwMode="auto">
            <a:xfrm>
              <a:off x="7486651" y="7280276"/>
              <a:ext cx="57150"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8024" name="Rectangle 1286"/>
            <p:cNvSpPr>
              <a:spLocks noChangeArrowheads="1"/>
            </p:cNvSpPr>
            <p:nvPr/>
          </p:nvSpPr>
          <p:spPr bwMode="auto">
            <a:xfrm>
              <a:off x="7486651" y="7775576"/>
              <a:ext cx="57150"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8025" name="Rectangle 847"/>
            <p:cNvSpPr>
              <a:spLocks noChangeArrowheads="1"/>
            </p:cNvSpPr>
            <p:nvPr/>
          </p:nvSpPr>
          <p:spPr bwMode="auto">
            <a:xfrm>
              <a:off x="8286751" y="7597776"/>
              <a:ext cx="255587"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b="1">
                  <a:solidFill>
                    <a:srgbClr val="A50021"/>
                  </a:solidFill>
                  <a:latin typeface="HG丸ｺﾞｼｯｸM-PRO" panose="020F0600000000000000" pitchFamily="50" charset="-128"/>
                  <a:ea typeface="HG丸ｺﾞｼｯｸM-PRO" panose="020F0600000000000000" pitchFamily="50" charset="-128"/>
                </a:rPr>
                <a:t>200</a:t>
              </a:r>
              <a:endParaRPr lang="ja-JP" altLang="en-US" sz="2400" b="1">
                <a:latin typeface="HG丸ｺﾞｼｯｸM-PRO" panose="020F0600000000000000" pitchFamily="50" charset="-128"/>
                <a:ea typeface="HG丸ｺﾞｼｯｸM-PRO" panose="020F0600000000000000" pitchFamily="50" charset="-128"/>
              </a:endParaRPr>
            </a:p>
          </p:txBody>
        </p:sp>
        <p:sp>
          <p:nvSpPr>
            <p:cNvPr id="18026" name="Rectangle 847"/>
            <p:cNvSpPr>
              <a:spLocks noChangeArrowheads="1"/>
            </p:cNvSpPr>
            <p:nvPr/>
          </p:nvSpPr>
          <p:spPr bwMode="auto">
            <a:xfrm>
              <a:off x="8645526" y="7602538"/>
              <a:ext cx="255587" cy="13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b="1">
                  <a:solidFill>
                    <a:srgbClr val="A50021"/>
                  </a:solidFill>
                  <a:latin typeface="HG丸ｺﾞｼｯｸM-PRO" panose="020F0600000000000000" pitchFamily="50" charset="-128"/>
                  <a:ea typeface="HG丸ｺﾞｼｯｸM-PRO" panose="020F0600000000000000" pitchFamily="50" charset="-128"/>
                </a:rPr>
                <a:t>200</a:t>
              </a:r>
              <a:endParaRPr lang="ja-JP" altLang="en-US" sz="2400" b="1">
                <a:latin typeface="HG丸ｺﾞｼｯｸM-PRO" panose="020F0600000000000000" pitchFamily="50" charset="-128"/>
                <a:ea typeface="HG丸ｺﾞｼｯｸM-PRO" panose="020F0600000000000000" pitchFamily="50" charset="-128"/>
              </a:endParaRPr>
            </a:p>
          </p:txBody>
        </p:sp>
        <p:sp>
          <p:nvSpPr>
            <p:cNvPr id="18027" name="Rectangle 847"/>
            <p:cNvSpPr>
              <a:spLocks noChangeArrowheads="1"/>
            </p:cNvSpPr>
            <p:nvPr/>
          </p:nvSpPr>
          <p:spPr bwMode="auto">
            <a:xfrm>
              <a:off x="9007476" y="7607301"/>
              <a:ext cx="255587"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b="1">
                  <a:solidFill>
                    <a:srgbClr val="A50021"/>
                  </a:solidFill>
                  <a:latin typeface="HG丸ｺﾞｼｯｸM-PRO" panose="020F0600000000000000" pitchFamily="50" charset="-128"/>
                  <a:ea typeface="HG丸ｺﾞｼｯｸM-PRO" panose="020F0600000000000000" pitchFamily="50" charset="-128"/>
                </a:rPr>
                <a:t>200</a:t>
              </a:r>
              <a:endParaRPr lang="ja-JP" altLang="en-US" sz="2400" b="1">
                <a:latin typeface="HG丸ｺﾞｼｯｸM-PRO" panose="020F0600000000000000" pitchFamily="50" charset="-128"/>
                <a:ea typeface="HG丸ｺﾞｼｯｸM-PRO" panose="020F0600000000000000" pitchFamily="50" charset="-128"/>
              </a:endParaRPr>
            </a:p>
          </p:txBody>
        </p:sp>
        <p:sp>
          <p:nvSpPr>
            <p:cNvPr id="18028" name="Rectangle 847"/>
            <p:cNvSpPr>
              <a:spLocks noChangeArrowheads="1"/>
            </p:cNvSpPr>
            <p:nvPr/>
          </p:nvSpPr>
          <p:spPr bwMode="auto">
            <a:xfrm>
              <a:off x="9375776" y="7612063"/>
              <a:ext cx="255587"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b="1">
                  <a:solidFill>
                    <a:srgbClr val="A50021"/>
                  </a:solidFill>
                  <a:latin typeface="HG丸ｺﾞｼｯｸM-PRO" panose="020F0600000000000000" pitchFamily="50" charset="-128"/>
                  <a:ea typeface="HG丸ｺﾞｼｯｸM-PRO" panose="020F0600000000000000" pitchFamily="50" charset="-128"/>
                </a:rPr>
                <a:t>200</a:t>
              </a:r>
              <a:endParaRPr lang="ja-JP" altLang="en-US" sz="2400" b="1">
                <a:latin typeface="HG丸ｺﾞｼｯｸM-PRO" panose="020F0600000000000000" pitchFamily="50" charset="-128"/>
                <a:ea typeface="HG丸ｺﾞｼｯｸM-PRO" panose="020F0600000000000000" pitchFamily="50" charset="-128"/>
              </a:endParaRPr>
            </a:p>
          </p:txBody>
        </p:sp>
        <p:sp>
          <p:nvSpPr>
            <p:cNvPr id="18029" name="Rectangle 847"/>
            <p:cNvSpPr>
              <a:spLocks noChangeArrowheads="1"/>
            </p:cNvSpPr>
            <p:nvPr/>
          </p:nvSpPr>
          <p:spPr bwMode="auto">
            <a:xfrm>
              <a:off x="7578726" y="7597776"/>
              <a:ext cx="255587"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b="1">
                  <a:solidFill>
                    <a:srgbClr val="A50021"/>
                  </a:solidFill>
                  <a:latin typeface="HG丸ｺﾞｼｯｸM-PRO" panose="020F0600000000000000" pitchFamily="50" charset="-128"/>
                  <a:ea typeface="HG丸ｺﾞｼｯｸM-PRO" panose="020F0600000000000000" pitchFamily="50" charset="-128"/>
                </a:rPr>
                <a:t>200</a:t>
              </a:r>
              <a:endParaRPr lang="ja-JP" altLang="en-US" sz="2400" b="1">
                <a:latin typeface="HG丸ｺﾞｼｯｸM-PRO" panose="020F0600000000000000" pitchFamily="50" charset="-128"/>
                <a:ea typeface="HG丸ｺﾞｼｯｸM-PRO" panose="020F0600000000000000" pitchFamily="50" charset="-128"/>
              </a:endParaRPr>
            </a:p>
          </p:txBody>
        </p:sp>
        <p:sp>
          <p:nvSpPr>
            <p:cNvPr id="18030" name="Rectangle 847"/>
            <p:cNvSpPr>
              <a:spLocks noChangeArrowheads="1"/>
            </p:cNvSpPr>
            <p:nvPr/>
          </p:nvSpPr>
          <p:spPr bwMode="auto">
            <a:xfrm>
              <a:off x="7945438" y="7597776"/>
              <a:ext cx="255588"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b="1">
                  <a:solidFill>
                    <a:srgbClr val="A50021"/>
                  </a:solidFill>
                  <a:latin typeface="HG丸ｺﾞｼｯｸM-PRO" panose="020F0600000000000000" pitchFamily="50" charset="-128"/>
                  <a:ea typeface="HG丸ｺﾞｼｯｸM-PRO" panose="020F0600000000000000" pitchFamily="50" charset="-128"/>
                </a:rPr>
                <a:t>200</a:t>
              </a:r>
              <a:endParaRPr lang="ja-JP" altLang="en-US" sz="2400" b="1">
                <a:latin typeface="HG丸ｺﾞｼｯｸM-PRO" panose="020F0600000000000000" pitchFamily="50" charset="-128"/>
                <a:ea typeface="HG丸ｺﾞｼｯｸM-PRO" panose="020F0600000000000000" pitchFamily="50" charset="-128"/>
              </a:endParaRPr>
            </a:p>
          </p:txBody>
        </p:sp>
      </p:grpSp>
      <p:sp>
        <p:nvSpPr>
          <p:cNvPr id="20" name="正方形/長方形 19"/>
          <p:cNvSpPr/>
          <p:nvPr/>
        </p:nvSpPr>
        <p:spPr bwMode="auto">
          <a:xfrm>
            <a:off x="269875" y="6629400"/>
            <a:ext cx="6335713" cy="3173413"/>
          </a:xfrm>
          <a:prstGeom prst="rect">
            <a:avLst/>
          </a:prstGeom>
          <a:noFill/>
          <a:ln w="12700">
            <a:headEnd type="none" w="med" len="med"/>
            <a:tailEnd type="none" w="med" len="med"/>
          </a:ln>
        </p:spPr>
        <p:style>
          <a:lnRef idx="2">
            <a:schemeClr val="dk1"/>
          </a:lnRef>
          <a:fillRef idx="1">
            <a:schemeClr val="lt1"/>
          </a:fillRef>
          <a:effectRef idx="0">
            <a:schemeClr val="dk1"/>
          </a:effectRef>
          <a:fontRef idx="minor">
            <a:schemeClr val="dk1"/>
          </a:fontRef>
        </p:style>
        <p:txBody>
          <a:bodyPr/>
          <a:lstStyle/>
          <a:p>
            <a:pPr algn="ctr" eaLnBrk="1" hangingPunct="1">
              <a:defRPr/>
            </a:pPr>
            <a:endParaRPr lang="ja-JP" altLang="en-US" dirty="0">
              <a:solidFill>
                <a:schemeClr val="tx1"/>
              </a:solidFill>
              <a:latin typeface="HG丸ｺﾞｼｯｸM-PRO" panose="020F0400000000000000" pitchFamily="50" charset="-128"/>
              <a:ea typeface="HG丸ｺﾞｼｯｸM-PRO" panose="020F0400000000000000" pitchFamily="50" charset="-128"/>
            </a:endParaRPr>
          </a:p>
        </p:txBody>
      </p:sp>
      <p:sp>
        <p:nvSpPr>
          <p:cNvPr id="17412" name="吹き出し: 角を丸めた四角形 12"/>
          <p:cNvSpPr>
            <a:spLocks noChangeArrowheads="1"/>
          </p:cNvSpPr>
          <p:nvPr/>
        </p:nvSpPr>
        <p:spPr bwMode="auto">
          <a:xfrm>
            <a:off x="852488" y="1763713"/>
            <a:ext cx="1144587" cy="501650"/>
          </a:xfrm>
          <a:prstGeom prst="wedgeRoundRectCallout">
            <a:avLst>
              <a:gd name="adj1" fmla="val -38819"/>
              <a:gd name="adj2" fmla="val 88347"/>
              <a:gd name="adj3" fmla="val 16667"/>
            </a:avLst>
          </a:prstGeom>
          <a:solidFill>
            <a:schemeClr val="bg1"/>
          </a:solidFill>
          <a:ln w="9525" algn="ctr">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grpSp>
        <p:nvGrpSpPr>
          <p:cNvPr id="17413" name="Group 2"/>
          <p:cNvGrpSpPr>
            <a:grpSpLocks/>
          </p:cNvGrpSpPr>
          <p:nvPr/>
        </p:nvGrpSpPr>
        <p:grpSpPr bwMode="auto">
          <a:xfrm>
            <a:off x="1817688" y="365125"/>
            <a:ext cx="3271837" cy="266700"/>
            <a:chOff x="759" y="385"/>
            <a:chExt cx="2061" cy="155"/>
          </a:xfrm>
        </p:grpSpPr>
        <p:sp>
          <p:nvSpPr>
            <p:cNvPr id="17984" name="Rectangle 3"/>
            <p:cNvSpPr>
              <a:spLocks noChangeArrowheads="1"/>
            </p:cNvSpPr>
            <p:nvPr/>
          </p:nvSpPr>
          <p:spPr bwMode="auto">
            <a:xfrm>
              <a:off x="759" y="397"/>
              <a:ext cx="261" cy="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solidFill>
                    <a:srgbClr val="000066"/>
                  </a:solidFill>
                  <a:latin typeface="HG丸ｺﾞｼｯｸM-PRO" panose="020F0600000000000000" pitchFamily="50" charset="-128"/>
                  <a:ea typeface="HG丸ｺﾞｼｯｸM-PRO" panose="020F0600000000000000" pitchFamily="50" charset="-128"/>
                </a:rPr>
                <a:t>問題</a:t>
              </a:r>
              <a:endParaRPr lang="ja-JP" altLang="en-US" sz="1600" b="1">
                <a:latin typeface="HG丸ｺﾞｼｯｸM-PRO" panose="020F0600000000000000" pitchFamily="50" charset="-128"/>
                <a:ea typeface="HG丸ｺﾞｼｯｸM-PRO" panose="020F0600000000000000" pitchFamily="50" charset="-128"/>
              </a:endParaRPr>
            </a:p>
          </p:txBody>
        </p:sp>
        <p:sp>
          <p:nvSpPr>
            <p:cNvPr id="17985" name="Rectangle 4"/>
            <p:cNvSpPr>
              <a:spLocks noChangeArrowheads="1"/>
            </p:cNvSpPr>
            <p:nvPr/>
          </p:nvSpPr>
          <p:spPr bwMode="auto">
            <a:xfrm>
              <a:off x="1355" y="397"/>
              <a:ext cx="261" cy="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solidFill>
                    <a:srgbClr val="000000"/>
                  </a:solidFill>
                  <a:latin typeface="HG丸ｺﾞｼｯｸM-PRO" panose="020F0600000000000000" pitchFamily="50" charset="-128"/>
                  <a:ea typeface="HG丸ｺﾞｼｯｸM-PRO" panose="020F0600000000000000" pitchFamily="50" charset="-128"/>
                </a:rPr>
                <a:t>を、</a:t>
              </a:r>
              <a:endParaRPr lang="ja-JP" altLang="en-US" sz="1600" b="1">
                <a:latin typeface="HG丸ｺﾞｼｯｸM-PRO" panose="020F0600000000000000" pitchFamily="50" charset="-128"/>
                <a:ea typeface="HG丸ｺﾞｼｯｸM-PRO" panose="020F0600000000000000" pitchFamily="50" charset="-128"/>
              </a:endParaRPr>
            </a:p>
          </p:txBody>
        </p:sp>
        <p:sp>
          <p:nvSpPr>
            <p:cNvPr id="17986" name="Rectangle 5"/>
            <p:cNvSpPr>
              <a:spLocks noChangeArrowheads="1"/>
            </p:cNvSpPr>
            <p:nvPr/>
          </p:nvSpPr>
          <p:spPr bwMode="auto">
            <a:xfrm>
              <a:off x="1950" y="385"/>
              <a:ext cx="261" cy="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solidFill>
                    <a:srgbClr val="000066"/>
                  </a:solidFill>
                  <a:latin typeface="HG丸ｺﾞｼｯｸM-PRO" panose="020F0600000000000000" pitchFamily="50" charset="-128"/>
                  <a:ea typeface="HG丸ｺﾞｼｯｸM-PRO" panose="020F0600000000000000" pitchFamily="50" charset="-128"/>
                </a:rPr>
                <a:t>解決</a:t>
              </a:r>
              <a:endParaRPr lang="ja-JP" altLang="en-US" sz="1600" b="1">
                <a:latin typeface="HG丸ｺﾞｼｯｸM-PRO" panose="020F0600000000000000" pitchFamily="50" charset="-128"/>
                <a:ea typeface="HG丸ｺﾞｼｯｸM-PRO" panose="020F0600000000000000" pitchFamily="50" charset="-128"/>
              </a:endParaRPr>
            </a:p>
          </p:txBody>
        </p:sp>
        <p:sp>
          <p:nvSpPr>
            <p:cNvPr id="17987" name="Rectangle 6"/>
            <p:cNvSpPr>
              <a:spLocks noChangeArrowheads="1"/>
            </p:cNvSpPr>
            <p:nvPr/>
          </p:nvSpPr>
          <p:spPr bwMode="auto">
            <a:xfrm>
              <a:off x="2559" y="385"/>
              <a:ext cx="261" cy="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solidFill>
                    <a:srgbClr val="000000"/>
                  </a:solidFill>
                  <a:latin typeface="HG丸ｺﾞｼｯｸM-PRO" panose="020F0600000000000000" pitchFamily="50" charset="-128"/>
                  <a:ea typeface="HG丸ｺﾞｼｯｸM-PRO" panose="020F0600000000000000" pitchFamily="50" charset="-128"/>
                </a:rPr>
                <a:t>する</a:t>
              </a:r>
              <a:endParaRPr lang="ja-JP" altLang="en-US" sz="1600" b="1">
                <a:latin typeface="HG丸ｺﾞｼｯｸM-PRO" panose="020F0600000000000000" pitchFamily="50" charset="-128"/>
                <a:ea typeface="HG丸ｺﾞｼｯｸM-PRO" panose="020F0600000000000000" pitchFamily="50" charset="-128"/>
              </a:endParaRPr>
            </a:p>
          </p:txBody>
        </p:sp>
      </p:grpSp>
      <p:sp>
        <p:nvSpPr>
          <p:cNvPr id="17414" name="Rectangle 11"/>
          <p:cNvSpPr>
            <a:spLocks noChangeArrowheads="1"/>
          </p:cNvSpPr>
          <p:nvPr/>
        </p:nvSpPr>
        <p:spPr bwMode="auto">
          <a:xfrm>
            <a:off x="71438" y="36513"/>
            <a:ext cx="21463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latin typeface="HG丸ｺﾞｼｯｸM-PRO" panose="020F0600000000000000" pitchFamily="50" charset="-128"/>
                <a:ea typeface="HG丸ｺﾞｼｯｸM-PRO" panose="020F0600000000000000" pitchFamily="50" charset="-128"/>
              </a:rPr>
              <a:t>２</a:t>
            </a:r>
            <a:r>
              <a:rPr lang="en-US" altLang="ja-JP" sz="1800" b="1">
                <a:latin typeface="HG丸ｺﾞｼｯｸM-PRO" panose="020F0600000000000000" pitchFamily="50" charset="-128"/>
                <a:ea typeface="HG丸ｺﾞｼｯｸM-PRO" panose="020F0600000000000000" pitchFamily="50" charset="-128"/>
              </a:rPr>
              <a:t>.4</a:t>
            </a:r>
            <a:r>
              <a:rPr lang="ja-JP" altLang="en-US" sz="1800" b="1">
                <a:latin typeface="HG丸ｺﾞｼｯｸM-PRO" panose="020F0600000000000000" pitchFamily="50" charset="-128"/>
                <a:ea typeface="HG丸ｺﾞｼｯｸM-PRO" panose="020F0600000000000000" pitchFamily="50" charset="-128"/>
              </a:rPr>
              <a:t>   問題解決とは</a:t>
            </a:r>
          </a:p>
        </p:txBody>
      </p:sp>
      <p:sp>
        <p:nvSpPr>
          <p:cNvPr id="17415" name="AutoShape 15"/>
          <p:cNvSpPr>
            <a:spLocks noChangeArrowheads="1"/>
          </p:cNvSpPr>
          <p:nvPr/>
        </p:nvSpPr>
        <p:spPr bwMode="auto">
          <a:xfrm>
            <a:off x="609600" y="825500"/>
            <a:ext cx="2590800" cy="4953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製品</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サービス</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仕事の「あるべき姿</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と</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現状</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との間に差が生じる</a:t>
            </a:r>
          </a:p>
        </p:txBody>
      </p:sp>
      <p:sp>
        <p:nvSpPr>
          <p:cNvPr id="17416" name="AutoShape 16"/>
          <p:cNvSpPr>
            <a:spLocks noChangeArrowheads="1"/>
          </p:cNvSpPr>
          <p:nvPr/>
        </p:nvSpPr>
        <p:spPr bwMode="auto">
          <a:xfrm>
            <a:off x="3505200" y="825500"/>
            <a:ext cx="2514600" cy="495300"/>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「あるべき姿</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と</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現状</a:t>
            </a:r>
            <a:r>
              <a:rPr lang="en-US" altLang="ja-JP" sz="1200" b="1">
                <a:latin typeface="HG丸ｺﾞｼｯｸM-PRO" panose="020F0600000000000000" pitchFamily="50" charset="-128"/>
                <a:ea typeface="HG丸ｺﾞｼｯｸM-PRO" panose="020F0600000000000000" pitchFamily="50" charset="-128"/>
              </a:rPr>
              <a:t>｣</a:t>
            </a:r>
            <a:r>
              <a:rPr lang="ja-JP" altLang="en-US" sz="1200" b="1">
                <a:latin typeface="HG丸ｺﾞｼｯｸM-PRO" panose="020F0600000000000000" pitchFamily="50" charset="-128"/>
                <a:ea typeface="HG丸ｺﾞｼｯｸM-PRO" panose="020F0600000000000000" pitchFamily="50" charset="-128"/>
              </a:rPr>
              <a:t>との間に生じる差を解消する</a:t>
            </a:r>
          </a:p>
        </p:txBody>
      </p:sp>
      <p:sp>
        <p:nvSpPr>
          <p:cNvPr id="17417" name="Rectangle 19"/>
          <p:cNvSpPr>
            <a:spLocks noChangeArrowheads="1"/>
          </p:cNvSpPr>
          <p:nvPr/>
        </p:nvSpPr>
        <p:spPr bwMode="auto">
          <a:xfrm>
            <a:off x="269875" y="3230563"/>
            <a:ext cx="2133600" cy="2001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b="1">
              <a:latin typeface="HG丸ｺﾞｼｯｸM-PRO" panose="020F0600000000000000" pitchFamily="50" charset="-128"/>
              <a:ea typeface="HG丸ｺﾞｼｯｸM-PRO" panose="020F0600000000000000" pitchFamily="50" charset="-128"/>
            </a:endParaRPr>
          </a:p>
        </p:txBody>
      </p:sp>
      <p:sp>
        <p:nvSpPr>
          <p:cNvPr id="17418" name="Rectangle 21"/>
          <p:cNvSpPr>
            <a:spLocks noChangeArrowheads="1"/>
          </p:cNvSpPr>
          <p:nvPr/>
        </p:nvSpPr>
        <p:spPr bwMode="auto">
          <a:xfrm>
            <a:off x="2393950" y="1382713"/>
            <a:ext cx="4191000" cy="238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200" b="1">
                <a:latin typeface="HG丸ｺﾞｼｯｸM-PRO" panose="020F0600000000000000" pitchFamily="50" charset="-128"/>
                <a:ea typeface="HG丸ｺﾞｼｯｸM-PRO" panose="020F0600000000000000" pitchFamily="50" charset="-128"/>
              </a:rPr>
              <a:t>現　　　　象</a:t>
            </a:r>
          </a:p>
        </p:txBody>
      </p:sp>
      <p:sp>
        <p:nvSpPr>
          <p:cNvPr id="17419" name="Rectangle 22"/>
          <p:cNvSpPr>
            <a:spLocks noChangeArrowheads="1"/>
          </p:cNvSpPr>
          <p:nvPr/>
        </p:nvSpPr>
        <p:spPr bwMode="auto">
          <a:xfrm>
            <a:off x="269875" y="1570038"/>
            <a:ext cx="2133600" cy="1660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000" b="1">
              <a:latin typeface="HG丸ｺﾞｼｯｸM-PRO" panose="020F0600000000000000" pitchFamily="50" charset="-128"/>
              <a:ea typeface="HG丸ｺﾞｼｯｸM-PRO" panose="020F0600000000000000" pitchFamily="50" charset="-128"/>
            </a:endParaRPr>
          </a:p>
        </p:txBody>
      </p:sp>
      <p:sp>
        <p:nvSpPr>
          <p:cNvPr id="17420" name="Rectangle 23"/>
          <p:cNvSpPr>
            <a:spLocks noChangeArrowheads="1"/>
          </p:cNvSpPr>
          <p:nvPr/>
        </p:nvSpPr>
        <p:spPr bwMode="auto">
          <a:xfrm>
            <a:off x="260350" y="1382713"/>
            <a:ext cx="2133600" cy="166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200" b="1">
                <a:latin typeface="HG丸ｺﾞｼｯｸM-PRO" panose="020F0600000000000000" pitchFamily="50" charset="-128"/>
                <a:ea typeface="HG丸ｺﾞｼｯｸM-PRO" panose="020F0600000000000000" pitchFamily="50" charset="-128"/>
              </a:rPr>
              <a:t>問　　　題</a:t>
            </a:r>
          </a:p>
        </p:txBody>
      </p:sp>
      <p:sp>
        <p:nvSpPr>
          <p:cNvPr id="17421" name="Line 28"/>
          <p:cNvSpPr>
            <a:spLocks noChangeShapeType="1"/>
          </p:cNvSpPr>
          <p:nvPr/>
        </p:nvSpPr>
        <p:spPr bwMode="auto">
          <a:xfrm>
            <a:off x="269875" y="1651000"/>
            <a:ext cx="633571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7422" name="Line 29"/>
          <p:cNvSpPr>
            <a:spLocks noChangeShapeType="1"/>
          </p:cNvSpPr>
          <p:nvPr/>
        </p:nvSpPr>
        <p:spPr bwMode="auto">
          <a:xfrm>
            <a:off x="2403475" y="1403350"/>
            <a:ext cx="0" cy="3725863"/>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7423" name="Line 30"/>
          <p:cNvSpPr>
            <a:spLocks noChangeShapeType="1"/>
          </p:cNvSpPr>
          <p:nvPr/>
        </p:nvSpPr>
        <p:spPr bwMode="auto">
          <a:xfrm>
            <a:off x="269875" y="3219450"/>
            <a:ext cx="633571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17424" name="グループ化 1"/>
          <p:cNvGrpSpPr>
            <a:grpSpLocks/>
          </p:cNvGrpSpPr>
          <p:nvPr/>
        </p:nvGrpSpPr>
        <p:grpSpPr bwMode="auto">
          <a:xfrm>
            <a:off x="355600" y="1852613"/>
            <a:ext cx="1895475" cy="1284287"/>
            <a:chOff x="390525" y="1852613"/>
            <a:chExt cx="1895475" cy="1284287"/>
          </a:xfrm>
        </p:grpSpPr>
        <p:grpSp>
          <p:nvGrpSpPr>
            <p:cNvPr id="17873" name="Group 32"/>
            <p:cNvGrpSpPr>
              <a:grpSpLocks/>
            </p:cNvGrpSpPr>
            <p:nvPr/>
          </p:nvGrpSpPr>
          <p:grpSpPr bwMode="auto">
            <a:xfrm>
              <a:off x="1108075" y="2420146"/>
              <a:ext cx="419100" cy="425649"/>
              <a:chOff x="671" y="1628"/>
              <a:chExt cx="264" cy="343"/>
            </a:xfrm>
          </p:grpSpPr>
          <p:sp>
            <p:nvSpPr>
              <p:cNvPr id="17978" name="Freeform 33"/>
              <p:cNvSpPr>
                <a:spLocks/>
              </p:cNvSpPr>
              <p:nvPr/>
            </p:nvSpPr>
            <p:spPr bwMode="auto">
              <a:xfrm>
                <a:off x="671" y="1628"/>
                <a:ext cx="264" cy="343"/>
              </a:xfrm>
              <a:custGeom>
                <a:avLst/>
                <a:gdLst>
                  <a:gd name="T0" fmla="*/ 0 w 529"/>
                  <a:gd name="T1" fmla="*/ 1 h 685"/>
                  <a:gd name="T2" fmla="*/ 0 w 529"/>
                  <a:gd name="T3" fmla="*/ 1 h 685"/>
                  <a:gd name="T4" fmla="*/ 0 w 529"/>
                  <a:gd name="T5" fmla="*/ 0 h 685"/>
                  <a:gd name="T6" fmla="*/ 0 w 529"/>
                  <a:gd name="T7" fmla="*/ 1 h 685"/>
                  <a:gd name="T8" fmla="*/ 0 w 529"/>
                  <a:gd name="T9" fmla="*/ 1 h 685"/>
                  <a:gd name="T10" fmla="*/ 0 w 529"/>
                  <a:gd name="T11" fmla="*/ 1 h 685"/>
                  <a:gd name="T12" fmla="*/ 0 w 529"/>
                  <a:gd name="T13" fmla="*/ 1 h 6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9" h="685">
                    <a:moveTo>
                      <a:pt x="514" y="452"/>
                    </a:moveTo>
                    <a:lnTo>
                      <a:pt x="529" y="280"/>
                    </a:lnTo>
                    <a:lnTo>
                      <a:pt x="297" y="0"/>
                    </a:lnTo>
                    <a:lnTo>
                      <a:pt x="15" y="233"/>
                    </a:lnTo>
                    <a:lnTo>
                      <a:pt x="0" y="404"/>
                    </a:lnTo>
                    <a:lnTo>
                      <a:pt x="232" y="685"/>
                    </a:lnTo>
                    <a:lnTo>
                      <a:pt x="514" y="452"/>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79" name="Freeform 34"/>
              <p:cNvSpPr>
                <a:spLocks/>
              </p:cNvSpPr>
              <p:nvPr/>
            </p:nvSpPr>
            <p:spPr bwMode="auto">
              <a:xfrm>
                <a:off x="787" y="1769"/>
                <a:ext cx="148" cy="202"/>
              </a:xfrm>
              <a:custGeom>
                <a:avLst/>
                <a:gdLst>
                  <a:gd name="T0" fmla="*/ 0 w 297"/>
                  <a:gd name="T1" fmla="*/ 0 h 405"/>
                  <a:gd name="T2" fmla="*/ 0 w 297"/>
                  <a:gd name="T3" fmla="*/ 0 h 405"/>
                  <a:gd name="T4" fmla="*/ 0 w 297"/>
                  <a:gd name="T5" fmla="*/ 0 h 405"/>
                  <a:gd name="T6" fmla="*/ 0 w 297"/>
                  <a:gd name="T7" fmla="*/ 0 h 405"/>
                  <a:gd name="T8" fmla="*/ 0 w 297"/>
                  <a:gd name="T9" fmla="*/ 0 h 40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7" h="405">
                    <a:moveTo>
                      <a:pt x="297" y="0"/>
                    </a:moveTo>
                    <a:lnTo>
                      <a:pt x="16" y="233"/>
                    </a:lnTo>
                    <a:lnTo>
                      <a:pt x="0" y="405"/>
                    </a:lnTo>
                    <a:lnTo>
                      <a:pt x="282" y="172"/>
                    </a:lnTo>
                    <a:lnTo>
                      <a:pt x="297" y="0"/>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80" name="Freeform 35"/>
              <p:cNvSpPr>
                <a:spLocks/>
              </p:cNvSpPr>
              <p:nvPr/>
            </p:nvSpPr>
            <p:spPr bwMode="auto">
              <a:xfrm>
                <a:off x="671" y="1745"/>
                <a:ext cx="124" cy="226"/>
              </a:xfrm>
              <a:custGeom>
                <a:avLst/>
                <a:gdLst>
                  <a:gd name="T0" fmla="*/ 1 w 248"/>
                  <a:gd name="T1" fmla="*/ 1 h 452"/>
                  <a:gd name="T2" fmla="*/ 1 w 248"/>
                  <a:gd name="T3" fmla="*/ 1 h 452"/>
                  <a:gd name="T4" fmla="*/ 0 w 248"/>
                  <a:gd name="T5" fmla="*/ 1 h 452"/>
                  <a:gd name="T6" fmla="*/ 1 w 248"/>
                  <a:gd name="T7" fmla="*/ 0 h 452"/>
                  <a:gd name="T8" fmla="*/ 1 w 248"/>
                  <a:gd name="T9" fmla="*/ 1 h 4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8" h="452">
                    <a:moveTo>
                      <a:pt x="248" y="280"/>
                    </a:moveTo>
                    <a:lnTo>
                      <a:pt x="232" y="452"/>
                    </a:lnTo>
                    <a:lnTo>
                      <a:pt x="0" y="171"/>
                    </a:lnTo>
                    <a:lnTo>
                      <a:pt x="15" y="0"/>
                    </a:lnTo>
                    <a:lnTo>
                      <a:pt x="248" y="28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81" name="Freeform 36"/>
              <p:cNvSpPr>
                <a:spLocks/>
              </p:cNvSpPr>
              <p:nvPr/>
            </p:nvSpPr>
            <p:spPr bwMode="auto">
              <a:xfrm>
                <a:off x="671" y="1628"/>
                <a:ext cx="264" cy="343"/>
              </a:xfrm>
              <a:custGeom>
                <a:avLst/>
                <a:gdLst>
                  <a:gd name="T0" fmla="*/ 0 w 529"/>
                  <a:gd name="T1" fmla="*/ 1 h 685"/>
                  <a:gd name="T2" fmla="*/ 0 w 529"/>
                  <a:gd name="T3" fmla="*/ 1 h 685"/>
                  <a:gd name="T4" fmla="*/ 0 w 529"/>
                  <a:gd name="T5" fmla="*/ 0 h 685"/>
                  <a:gd name="T6" fmla="*/ 0 w 529"/>
                  <a:gd name="T7" fmla="*/ 1 h 685"/>
                  <a:gd name="T8" fmla="*/ 0 w 529"/>
                  <a:gd name="T9" fmla="*/ 1 h 685"/>
                  <a:gd name="T10" fmla="*/ 0 w 529"/>
                  <a:gd name="T11" fmla="*/ 1 h 685"/>
                  <a:gd name="T12" fmla="*/ 0 w 529"/>
                  <a:gd name="T13" fmla="*/ 1 h 6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9" h="685">
                    <a:moveTo>
                      <a:pt x="514" y="452"/>
                    </a:moveTo>
                    <a:lnTo>
                      <a:pt x="529" y="280"/>
                    </a:lnTo>
                    <a:lnTo>
                      <a:pt x="297" y="0"/>
                    </a:lnTo>
                    <a:lnTo>
                      <a:pt x="15" y="233"/>
                    </a:lnTo>
                    <a:lnTo>
                      <a:pt x="0" y="404"/>
                    </a:lnTo>
                    <a:lnTo>
                      <a:pt x="232" y="685"/>
                    </a:lnTo>
                    <a:lnTo>
                      <a:pt x="514" y="452"/>
                    </a:lnTo>
                    <a:close/>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82" name="Freeform 37"/>
              <p:cNvSpPr>
                <a:spLocks/>
              </p:cNvSpPr>
              <p:nvPr/>
            </p:nvSpPr>
            <p:spPr bwMode="auto">
              <a:xfrm>
                <a:off x="787" y="1769"/>
                <a:ext cx="148" cy="202"/>
              </a:xfrm>
              <a:custGeom>
                <a:avLst/>
                <a:gdLst>
                  <a:gd name="T0" fmla="*/ 0 w 297"/>
                  <a:gd name="T1" fmla="*/ 0 h 405"/>
                  <a:gd name="T2" fmla="*/ 0 w 297"/>
                  <a:gd name="T3" fmla="*/ 0 h 405"/>
                  <a:gd name="T4" fmla="*/ 0 w 297"/>
                  <a:gd name="T5" fmla="*/ 0 h 405"/>
                  <a:gd name="T6" fmla="*/ 0 60000 65536"/>
                  <a:gd name="T7" fmla="*/ 0 60000 65536"/>
                  <a:gd name="T8" fmla="*/ 0 60000 65536"/>
                </a:gdLst>
                <a:ahLst/>
                <a:cxnLst>
                  <a:cxn ang="T6">
                    <a:pos x="T0" y="T1"/>
                  </a:cxn>
                  <a:cxn ang="T7">
                    <a:pos x="T2" y="T3"/>
                  </a:cxn>
                  <a:cxn ang="T8">
                    <a:pos x="T4" y="T5"/>
                  </a:cxn>
                </a:cxnLst>
                <a:rect l="0" t="0" r="r" b="b"/>
                <a:pathLst>
                  <a:path w="297" h="405">
                    <a:moveTo>
                      <a:pt x="297" y="0"/>
                    </a:moveTo>
                    <a:lnTo>
                      <a:pt x="16" y="233"/>
                    </a:lnTo>
                    <a:lnTo>
                      <a:pt x="0" y="40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83" name="Line 38"/>
              <p:cNvSpPr>
                <a:spLocks noChangeShapeType="1"/>
              </p:cNvSpPr>
              <p:nvPr/>
            </p:nvSpPr>
            <p:spPr bwMode="auto">
              <a:xfrm flipH="1" flipV="1">
                <a:off x="679" y="1745"/>
                <a:ext cx="116" cy="14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7874" name="Rectangle 39"/>
            <p:cNvSpPr>
              <a:spLocks noChangeArrowheads="1"/>
            </p:cNvSpPr>
            <p:nvPr/>
          </p:nvSpPr>
          <p:spPr bwMode="auto">
            <a:xfrm rot="8400000">
              <a:off x="1233488" y="2481302"/>
              <a:ext cx="128588" cy="154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き</a:t>
              </a:r>
              <a:endParaRPr lang="ja-JP" altLang="en-US" sz="1000" b="1">
                <a:latin typeface="HG丸ｺﾞｼｯｸM-PRO" panose="020F0600000000000000" pitchFamily="50" charset="-128"/>
                <a:ea typeface="HG丸ｺﾞｼｯｸM-PRO" panose="020F0600000000000000" pitchFamily="50" charset="-128"/>
              </a:endParaRPr>
            </a:p>
          </p:txBody>
        </p:sp>
        <p:grpSp>
          <p:nvGrpSpPr>
            <p:cNvPr id="17875" name="Group 40"/>
            <p:cNvGrpSpPr>
              <a:grpSpLocks/>
            </p:cNvGrpSpPr>
            <p:nvPr/>
          </p:nvGrpSpPr>
          <p:grpSpPr bwMode="auto">
            <a:xfrm>
              <a:off x="1690688" y="2789531"/>
              <a:ext cx="412750" cy="347369"/>
              <a:chOff x="1038" y="1927"/>
              <a:chExt cx="260" cy="280"/>
            </a:xfrm>
          </p:grpSpPr>
          <p:sp>
            <p:nvSpPr>
              <p:cNvPr id="17972" name="Freeform 41"/>
              <p:cNvSpPr>
                <a:spLocks/>
              </p:cNvSpPr>
              <p:nvPr/>
            </p:nvSpPr>
            <p:spPr bwMode="auto">
              <a:xfrm>
                <a:off x="1038" y="1927"/>
                <a:ext cx="260" cy="280"/>
              </a:xfrm>
              <a:custGeom>
                <a:avLst/>
                <a:gdLst>
                  <a:gd name="T0" fmla="*/ 0 w 519"/>
                  <a:gd name="T1" fmla="*/ 1 h 560"/>
                  <a:gd name="T2" fmla="*/ 1 w 519"/>
                  <a:gd name="T3" fmla="*/ 1 h 560"/>
                  <a:gd name="T4" fmla="*/ 1 w 519"/>
                  <a:gd name="T5" fmla="*/ 1 h 560"/>
                  <a:gd name="T6" fmla="*/ 1 w 519"/>
                  <a:gd name="T7" fmla="*/ 1 h 560"/>
                  <a:gd name="T8" fmla="*/ 1 w 519"/>
                  <a:gd name="T9" fmla="*/ 1 h 560"/>
                  <a:gd name="T10" fmla="*/ 1 w 519"/>
                  <a:gd name="T11" fmla="*/ 0 h 560"/>
                  <a:gd name="T12" fmla="*/ 0 w 519"/>
                  <a:gd name="T13" fmla="*/ 1 h 5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9" h="560">
                    <a:moveTo>
                      <a:pt x="0" y="360"/>
                    </a:moveTo>
                    <a:lnTo>
                      <a:pt x="99" y="500"/>
                    </a:lnTo>
                    <a:lnTo>
                      <a:pt x="460" y="560"/>
                    </a:lnTo>
                    <a:lnTo>
                      <a:pt x="519" y="200"/>
                    </a:lnTo>
                    <a:lnTo>
                      <a:pt x="419" y="60"/>
                    </a:lnTo>
                    <a:lnTo>
                      <a:pt x="59" y="0"/>
                    </a:lnTo>
                    <a:lnTo>
                      <a:pt x="0" y="36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73" name="Freeform 42"/>
              <p:cNvSpPr>
                <a:spLocks/>
              </p:cNvSpPr>
              <p:nvPr/>
            </p:nvSpPr>
            <p:spPr bwMode="auto">
              <a:xfrm>
                <a:off x="1038" y="1927"/>
                <a:ext cx="80" cy="250"/>
              </a:xfrm>
              <a:custGeom>
                <a:avLst/>
                <a:gdLst>
                  <a:gd name="T0" fmla="*/ 1 w 159"/>
                  <a:gd name="T1" fmla="*/ 1 h 500"/>
                  <a:gd name="T2" fmla="*/ 1 w 159"/>
                  <a:gd name="T3" fmla="*/ 1 h 500"/>
                  <a:gd name="T4" fmla="*/ 1 w 159"/>
                  <a:gd name="T5" fmla="*/ 0 h 500"/>
                  <a:gd name="T6" fmla="*/ 0 w 159"/>
                  <a:gd name="T7" fmla="*/ 1 h 500"/>
                  <a:gd name="T8" fmla="*/ 1 w 159"/>
                  <a:gd name="T9" fmla="*/ 1 h 5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 h="500">
                    <a:moveTo>
                      <a:pt x="99" y="500"/>
                    </a:moveTo>
                    <a:lnTo>
                      <a:pt x="159" y="140"/>
                    </a:lnTo>
                    <a:lnTo>
                      <a:pt x="59" y="0"/>
                    </a:lnTo>
                    <a:lnTo>
                      <a:pt x="0" y="360"/>
                    </a:lnTo>
                    <a:lnTo>
                      <a:pt x="99" y="500"/>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74" name="Freeform 43"/>
              <p:cNvSpPr>
                <a:spLocks/>
              </p:cNvSpPr>
              <p:nvPr/>
            </p:nvSpPr>
            <p:spPr bwMode="auto">
              <a:xfrm>
                <a:off x="1068" y="1927"/>
                <a:ext cx="230" cy="100"/>
              </a:xfrm>
              <a:custGeom>
                <a:avLst/>
                <a:gdLst>
                  <a:gd name="T0" fmla="*/ 1 w 460"/>
                  <a:gd name="T1" fmla="*/ 1 h 200"/>
                  <a:gd name="T2" fmla="*/ 0 w 460"/>
                  <a:gd name="T3" fmla="*/ 0 h 200"/>
                  <a:gd name="T4" fmla="*/ 1 w 460"/>
                  <a:gd name="T5" fmla="*/ 1 h 200"/>
                  <a:gd name="T6" fmla="*/ 1 w 460"/>
                  <a:gd name="T7" fmla="*/ 1 h 200"/>
                  <a:gd name="T8" fmla="*/ 1 w 460"/>
                  <a:gd name="T9" fmla="*/ 1 h 2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0" h="200">
                    <a:moveTo>
                      <a:pt x="100" y="140"/>
                    </a:moveTo>
                    <a:lnTo>
                      <a:pt x="0" y="0"/>
                    </a:lnTo>
                    <a:lnTo>
                      <a:pt x="360" y="60"/>
                    </a:lnTo>
                    <a:lnTo>
                      <a:pt x="460" y="200"/>
                    </a:lnTo>
                    <a:lnTo>
                      <a:pt x="100" y="14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75" name="Freeform 44"/>
              <p:cNvSpPr>
                <a:spLocks/>
              </p:cNvSpPr>
              <p:nvPr/>
            </p:nvSpPr>
            <p:spPr bwMode="auto">
              <a:xfrm>
                <a:off x="1038" y="1927"/>
                <a:ext cx="260" cy="280"/>
              </a:xfrm>
              <a:custGeom>
                <a:avLst/>
                <a:gdLst>
                  <a:gd name="T0" fmla="*/ 0 w 519"/>
                  <a:gd name="T1" fmla="*/ 1 h 560"/>
                  <a:gd name="T2" fmla="*/ 1 w 519"/>
                  <a:gd name="T3" fmla="*/ 1 h 560"/>
                  <a:gd name="T4" fmla="*/ 1 w 519"/>
                  <a:gd name="T5" fmla="*/ 1 h 560"/>
                  <a:gd name="T6" fmla="*/ 1 w 519"/>
                  <a:gd name="T7" fmla="*/ 1 h 560"/>
                  <a:gd name="T8" fmla="*/ 1 w 519"/>
                  <a:gd name="T9" fmla="*/ 1 h 560"/>
                  <a:gd name="T10" fmla="*/ 1 w 519"/>
                  <a:gd name="T11" fmla="*/ 0 h 560"/>
                  <a:gd name="T12" fmla="*/ 0 w 519"/>
                  <a:gd name="T13" fmla="*/ 1 h 5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9" h="560">
                    <a:moveTo>
                      <a:pt x="0" y="360"/>
                    </a:moveTo>
                    <a:lnTo>
                      <a:pt x="99" y="500"/>
                    </a:lnTo>
                    <a:lnTo>
                      <a:pt x="460" y="560"/>
                    </a:lnTo>
                    <a:lnTo>
                      <a:pt x="519" y="200"/>
                    </a:lnTo>
                    <a:lnTo>
                      <a:pt x="419" y="60"/>
                    </a:lnTo>
                    <a:lnTo>
                      <a:pt x="59" y="0"/>
                    </a:lnTo>
                    <a:lnTo>
                      <a:pt x="0" y="360"/>
                    </a:lnTo>
                    <a:close/>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76" name="Freeform 45"/>
              <p:cNvSpPr>
                <a:spLocks/>
              </p:cNvSpPr>
              <p:nvPr/>
            </p:nvSpPr>
            <p:spPr bwMode="auto">
              <a:xfrm>
                <a:off x="1068" y="1927"/>
                <a:ext cx="50" cy="250"/>
              </a:xfrm>
              <a:custGeom>
                <a:avLst/>
                <a:gdLst>
                  <a:gd name="T0" fmla="*/ 1 w 100"/>
                  <a:gd name="T1" fmla="*/ 1 h 500"/>
                  <a:gd name="T2" fmla="*/ 1 w 100"/>
                  <a:gd name="T3" fmla="*/ 1 h 500"/>
                  <a:gd name="T4" fmla="*/ 0 w 100"/>
                  <a:gd name="T5" fmla="*/ 0 h 500"/>
                  <a:gd name="T6" fmla="*/ 0 60000 65536"/>
                  <a:gd name="T7" fmla="*/ 0 60000 65536"/>
                  <a:gd name="T8" fmla="*/ 0 60000 65536"/>
                </a:gdLst>
                <a:ahLst/>
                <a:cxnLst>
                  <a:cxn ang="T6">
                    <a:pos x="T0" y="T1"/>
                  </a:cxn>
                  <a:cxn ang="T7">
                    <a:pos x="T2" y="T3"/>
                  </a:cxn>
                  <a:cxn ang="T8">
                    <a:pos x="T4" y="T5"/>
                  </a:cxn>
                </a:cxnLst>
                <a:rect l="0" t="0" r="r" b="b"/>
                <a:pathLst>
                  <a:path w="100" h="500">
                    <a:moveTo>
                      <a:pt x="40" y="500"/>
                    </a:moveTo>
                    <a:lnTo>
                      <a:pt x="100" y="140"/>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77" name="Line 46"/>
              <p:cNvSpPr>
                <a:spLocks noChangeShapeType="1"/>
              </p:cNvSpPr>
              <p:nvPr/>
            </p:nvSpPr>
            <p:spPr bwMode="auto">
              <a:xfrm>
                <a:off x="1118" y="1997"/>
                <a:ext cx="180" cy="3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7876" name="Rectangle 47"/>
            <p:cNvSpPr>
              <a:spLocks noChangeArrowheads="1"/>
            </p:cNvSpPr>
            <p:nvPr/>
          </p:nvSpPr>
          <p:spPr bwMode="auto">
            <a:xfrm rot="-4860000">
              <a:off x="1873147" y="2897230"/>
              <a:ext cx="127206"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姿</a:t>
              </a:r>
              <a:endParaRPr lang="ja-JP" altLang="en-US" sz="1000" b="1">
                <a:latin typeface="HG丸ｺﾞｼｯｸM-PRO" panose="020F0600000000000000" pitchFamily="50" charset="-128"/>
                <a:ea typeface="HG丸ｺﾞｼｯｸM-PRO" panose="020F0600000000000000" pitchFamily="50" charset="-128"/>
              </a:endParaRPr>
            </a:p>
          </p:txBody>
        </p:sp>
        <p:grpSp>
          <p:nvGrpSpPr>
            <p:cNvPr id="17877" name="Group 48"/>
            <p:cNvGrpSpPr>
              <a:grpSpLocks/>
            </p:cNvGrpSpPr>
            <p:nvPr/>
          </p:nvGrpSpPr>
          <p:grpSpPr bwMode="auto">
            <a:xfrm>
              <a:off x="1127125" y="2767515"/>
              <a:ext cx="536575" cy="332691"/>
              <a:chOff x="683" y="1908"/>
              <a:chExt cx="338" cy="269"/>
            </a:xfrm>
          </p:grpSpPr>
          <p:sp>
            <p:nvSpPr>
              <p:cNvPr id="17966" name="Freeform 49"/>
              <p:cNvSpPr>
                <a:spLocks/>
              </p:cNvSpPr>
              <p:nvPr/>
            </p:nvSpPr>
            <p:spPr bwMode="auto">
              <a:xfrm>
                <a:off x="683" y="1908"/>
                <a:ext cx="338" cy="269"/>
              </a:xfrm>
              <a:custGeom>
                <a:avLst/>
                <a:gdLst>
                  <a:gd name="T0" fmla="*/ 1 w 675"/>
                  <a:gd name="T1" fmla="*/ 0 h 539"/>
                  <a:gd name="T2" fmla="*/ 1 w 675"/>
                  <a:gd name="T3" fmla="*/ 0 h 539"/>
                  <a:gd name="T4" fmla="*/ 0 w 675"/>
                  <a:gd name="T5" fmla="*/ 0 h 539"/>
                  <a:gd name="T6" fmla="*/ 1 w 675"/>
                  <a:gd name="T7" fmla="*/ 0 h 539"/>
                  <a:gd name="T8" fmla="*/ 1 w 675"/>
                  <a:gd name="T9" fmla="*/ 0 h 539"/>
                  <a:gd name="T10" fmla="*/ 1 w 675"/>
                  <a:gd name="T11" fmla="*/ 0 h 539"/>
                  <a:gd name="T12" fmla="*/ 1 w 675"/>
                  <a:gd name="T13" fmla="*/ 0 h 5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75" h="539">
                    <a:moveTo>
                      <a:pt x="370" y="0"/>
                    </a:moveTo>
                    <a:lnTo>
                      <a:pt x="202" y="34"/>
                    </a:lnTo>
                    <a:lnTo>
                      <a:pt x="0" y="338"/>
                    </a:lnTo>
                    <a:lnTo>
                      <a:pt x="305" y="539"/>
                    </a:lnTo>
                    <a:lnTo>
                      <a:pt x="474" y="505"/>
                    </a:lnTo>
                    <a:lnTo>
                      <a:pt x="675" y="201"/>
                    </a:lnTo>
                    <a:lnTo>
                      <a:pt x="370"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67" name="Freeform 50"/>
              <p:cNvSpPr>
                <a:spLocks/>
              </p:cNvSpPr>
              <p:nvPr/>
            </p:nvSpPr>
            <p:spPr bwMode="auto">
              <a:xfrm>
                <a:off x="784" y="1908"/>
                <a:ext cx="237" cy="117"/>
              </a:xfrm>
              <a:custGeom>
                <a:avLst/>
                <a:gdLst>
                  <a:gd name="T0" fmla="*/ 0 w 473"/>
                  <a:gd name="T1" fmla="*/ 0 h 235"/>
                  <a:gd name="T2" fmla="*/ 1 w 473"/>
                  <a:gd name="T3" fmla="*/ 0 h 235"/>
                  <a:gd name="T4" fmla="*/ 1 w 473"/>
                  <a:gd name="T5" fmla="*/ 0 h 235"/>
                  <a:gd name="T6" fmla="*/ 1 w 473"/>
                  <a:gd name="T7" fmla="*/ 0 h 235"/>
                  <a:gd name="T8" fmla="*/ 0 w 473"/>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3" h="235">
                    <a:moveTo>
                      <a:pt x="0" y="34"/>
                    </a:moveTo>
                    <a:lnTo>
                      <a:pt x="304" y="235"/>
                    </a:lnTo>
                    <a:lnTo>
                      <a:pt x="473" y="201"/>
                    </a:lnTo>
                    <a:lnTo>
                      <a:pt x="168" y="0"/>
                    </a:lnTo>
                    <a:lnTo>
                      <a:pt x="0" y="34"/>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68" name="Freeform 51"/>
              <p:cNvSpPr>
                <a:spLocks/>
              </p:cNvSpPr>
              <p:nvPr/>
            </p:nvSpPr>
            <p:spPr bwMode="auto">
              <a:xfrm>
                <a:off x="836" y="2008"/>
                <a:ext cx="185" cy="169"/>
              </a:xfrm>
              <a:custGeom>
                <a:avLst/>
                <a:gdLst>
                  <a:gd name="T0" fmla="*/ 1 w 370"/>
                  <a:gd name="T1" fmla="*/ 1 h 338"/>
                  <a:gd name="T2" fmla="*/ 1 w 370"/>
                  <a:gd name="T3" fmla="*/ 0 h 338"/>
                  <a:gd name="T4" fmla="*/ 1 w 370"/>
                  <a:gd name="T5" fmla="*/ 1 h 338"/>
                  <a:gd name="T6" fmla="*/ 0 w 370"/>
                  <a:gd name="T7" fmla="*/ 1 h 338"/>
                  <a:gd name="T8" fmla="*/ 1 w 370"/>
                  <a:gd name="T9" fmla="*/ 1 h 3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0" h="338">
                    <a:moveTo>
                      <a:pt x="201" y="34"/>
                    </a:moveTo>
                    <a:lnTo>
                      <a:pt x="370" y="0"/>
                    </a:lnTo>
                    <a:lnTo>
                      <a:pt x="169" y="304"/>
                    </a:lnTo>
                    <a:lnTo>
                      <a:pt x="0" y="338"/>
                    </a:lnTo>
                    <a:lnTo>
                      <a:pt x="201" y="3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69" name="Freeform 52"/>
              <p:cNvSpPr>
                <a:spLocks/>
              </p:cNvSpPr>
              <p:nvPr/>
            </p:nvSpPr>
            <p:spPr bwMode="auto">
              <a:xfrm>
                <a:off x="683" y="1908"/>
                <a:ext cx="338" cy="269"/>
              </a:xfrm>
              <a:custGeom>
                <a:avLst/>
                <a:gdLst>
                  <a:gd name="T0" fmla="*/ 1 w 675"/>
                  <a:gd name="T1" fmla="*/ 0 h 539"/>
                  <a:gd name="T2" fmla="*/ 1 w 675"/>
                  <a:gd name="T3" fmla="*/ 0 h 539"/>
                  <a:gd name="T4" fmla="*/ 0 w 675"/>
                  <a:gd name="T5" fmla="*/ 0 h 539"/>
                  <a:gd name="T6" fmla="*/ 1 w 675"/>
                  <a:gd name="T7" fmla="*/ 0 h 539"/>
                  <a:gd name="T8" fmla="*/ 1 w 675"/>
                  <a:gd name="T9" fmla="*/ 0 h 539"/>
                  <a:gd name="T10" fmla="*/ 1 w 675"/>
                  <a:gd name="T11" fmla="*/ 0 h 539"/>
                  <a:gd name="T12" fmla="*/ 1 w 675"/>
                  <a:gd name="T13" fmla="*/ 0 h 5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75" h="539">
                    <a:moveTo>
                      <a:pt x="370" y="0"/>
                    </a:moveTo>
                    <a:lnTo>
                      <a:pt x="202" y="34"/>
                    </a:lnTo>
                    <a:lnTo>
                      <a:pt x="0" y="338"/>
                    </a:lnTo>
                    <a:lnTo>
                      <a:pt x="305" y="539"/>
                    </a:lnTo>
                    <a:lnTo>
                      <a:pt x="474" y="505"/>
                    </a:lnTo>
                    <a:lnTo>
                      <a:pt x="675" y="201"/>
                    </a:lnTo>
                    <a:lnTo>
                      <a:pt x="370" y="0"/>
                    </a:lnTo>
                    <a:close/>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70" name="Freeform 53"/>
              <p:cNvSpPr>
                <a:spLocks/>
              </p:cNvSpPr>
              <p:nvPr/>
            </p:nvSpPr>
            <p:spPr bwMode="auto">
              <a:xfrm>
                <a:off x="784" y="1925"/>
                <a:ext cx="237" cy="100"/>
              </a:xfrm>
              <a:custGeom>
                <a:avLst/>
                <a:gdLst>
                  <a:gd name="T0" fmla="*/ 0 w 473"/>
                  <a:gd name="T1" fmla="*/ 0 h 201"/>
                  <a:gd name="T2" fmla="*/ 1 w 473"/>
                  <a:gd name="T3" fmla="*/ 0 h 201"/>
                  <a:gd name="T4" fmla="*/ 1 w 473"/>
                  <a:gd name="T5" fmla="*/ 0 h 201"/>
                  <a:gd name="T6" fmla="*/ 0 60000 65536"/>
                  <a:gd name="T7" fmla="*/ 0 60000 65536"/>
                  <a:gd name="T8" fmla="*/ 0 60000 65536"/>
                </a:gdLst>
                <a:ahLst/>
                <a:cxnLst>
                  <a:cxn ang="T6">
                    <a:pos x="T0" y="T1"/>
                  </a:cxn>
                  <a:cxn ang="T7">
                    <a:pos x="T2" y="T3"/>
                  </a:cxn>
                  <a:cxn ang="T8">
                    <a:pos x="T4" y="T5"/>
                  </a:cxn>
                </a:cxnLst>
                <a:rect l="0" t="0" r="r" b="b"/>
                <a:pathLst>
                  <a:path w="473" h="201">
                    <a:moveTo>
                      <a:pt x="0" y="0"/>
                    </a:moveTo>
                    <a:lnTo>
                      <a:pt x="304" y="201"/>
                    </a:lnTo>
                    <a:lnTo>
                      <a:pt x="473" y="16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71" name="Line 54"/>
              <p:cNvSpPr>
                <a:spLocks noChangeShapeType="1"/>
              </p:cNvSpPr>
              <p:nvPr/>
            </p:nvSpPr>
            <p:spPr bwMode="auto">
              <a:xfrm flipH="1">
                <a:off x="836" y="2025"/>
                <a:ext cx="100" cy="15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7878" name="Rectangle 55"/>
            <p:cNvSpPr>
              <a:spLocks noChangeArrowheads="1"/>
            </p:cNvSpPr>
            <p:nvPr/>
          </p:nvSpPr>
          <p:spPr bwMode="auto">
            <a:xfrm rot="1980000">
              <a:off x="1255713" y="2882489"/>
              <a:ext cx="128588" cy="154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る</a:t>
              </a:r>
              <a:endParaRPr lang="ja-JP" altLang="en-US" sz="1000" b="1">
                <a:latin typeface="HG丸ｺﾞｼｯｸM-PRO" panose="020F0600000000000000" pitchFamily="50" charset="-128"/>
                <a:ea typeface="HG丸ｺﾞｼｯｸM-PRO" panose="020F0600000000000000" pitchFamily="50" charset="-128"/>
              </a:endParaRPr>
            </a:p>
          </p:txBody>
        </p:sp>
        <p:grpSp>
          <p:nvGrpSpPr>
            <p:cNvPr id="17879" name="Group 56"/>
            <p:cNvGrpSpPr>
              <a:grpSpLocks/>
            </p:cNvGrpSpPr>
            <p:nvPr/>
          </p:nvGrpSpPr>
          <p:grpSpPr bwMode="auto">
            <a:xfrm>
              <a:off x="1416050" y="2508211"/>
              <a:ext cx="422275" cy="369385"/>
              <a:chOff x="865" y="1699"/>
              <a:chExt cx="266" cy="299"/>
            </a:xfrm>
          </p:grpSpPr>
          <p:sp>
            <p:nvSpPr>
              <p:cNvPr id="17960" name="Freeform 57"/>
              <p:cNvSpPr>
                <a:spLocks/>
              </p:cNvSpPr>
              <p:nvPr/>
            </p:nvSpPr>
            <p:spPr bwMode="auto">
              <a:xfrm>
                <a:off x="865" y="1699"/>
                <a:ext cx="266" cy="299"/>
              </a:xfrm>
              <a:custGeom>
                <a:avLst/>
                <a:gdLst>
                  <a:gd name="T0" fmla="*/ 0 w 533"/>
                  <a:gd name="T1" fmla="*/ 1 h 598"/>
                  <a:gd name="T2" fmla="*/ 0 w 533"/>
                  <a:gd name="T3" fmla="*/ 1 h 598"/>
                  <a:gd name="T4" fmla="*/ 0 w 533"/>
                  <a:gd name="T5" fmla="*/ 1 h 598"/>
                  <a:gd name="T6" fmla="*/ 0 w 533"/>
                  <a:gd name="T7" fmla="*/ 1 h 598"/>
                  <a:gd name="T8" fmla="*/ 0 w 533"/>
                  <a:gd name="T9" fmla="*/ 1 h 598"/>
                  <a:gd name="T10" fmla="*/ 0 w 533"/>
                  <a:gd name="T11" fmla="*/ 0 h 598"/>
                  <a:gd name="T12" fmla="*/ 0 w 533"/>
                  <a:gd name="T13" fmla="*/ 1 h 5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3" h="598">
                    <a:moveTo>
                      <a:pt x="85" y="97"/>
                    </a:moveTo>
                    <a:lnTo>
                      <a:pt x="0" y="246"/>
                    </a:lnTo>
                    <a:lnTo>
                      <a:pt x="96" y="598"/>
                    </a:lnTo>
                    <a:lnTo>
                      <a:pt x="448" y="502"/>
                    </a:lnTo>
                    <a:lnTo>
                      <a:pt x="533" y="353"/>
                    </a:lnTo>
                    <a:lnTo>
                      <a:pt x="437" y="0"/>
                    </a:lnTo>
                    <a:lnTo>
                      <a:pt x="85" y="97"/>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61" name="Freeform 58"/>
              <p:cNvSpPr>
                <a:spLocks/>
              </p:cNvSpPr>
              <p:nvPr/>
            </p:nvSpPr>
            <p:spPr bwMode="auto">
              <a:xfrm>
                <a:off x="865" y="1699"/>
                <a:ext cx="218" cy="122"/>
              </a:xfrm>
              <a:custGeom>
                <a:avLst/>
                <a:gdLst>
                  <a:gd name="T0" fmla="*/ 0 w 437"/>
                  <a:gd name="T1" fmla="*/ 0 h 246"/>
                  <a:gd name="T2" fmla="*/ 0 w 437"/>
                  <a:gd name="T3" fmla="*/ 0 h 246"/>
                  <a:gd name="T4" fmla="*/ 0 w 437"/>
                  <a:gd name="T5" fmla="*/ 0 h 246"/>
                  <a:gd name="T6" fmla="*/ 0 w 437"/>
                  <a:gd name="T7" fmla="*/ 0 h 246"/>
                  <a:gd name="T8" fmla="*/ 0 w 437"/>
                  <a:gd name="T9" fmla="*/ 0 h 2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7" h="246">
                    <a:moveTo>
                      <a:pt x="0" y="246"/>
                    </a:moveTo>
                    <a:lnTo>
                      <a:pt x="352" y="150"/>
                    </a:lnTo>
                    <a:lnTo>
                      <a:pt x="437" y="0"/>
                    </a:lnTo>
                    <a:lnTo>
                      <a:pt x="85" y="97"/>
                    </a:lnTo>
                    <a:lnTo>
                      <a:pt x="0" y="246"/>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62" name="Freeform 59"/>
              <p:cNvSpPr>
                <a:spLocks/>
              </p:cNvSpPr>
              <p:nvPr/>
            </p:nvSpPr>
            <p:spPr bwMode="auto">
              <a:xfrm>
                <a:off x="1040" y="1699"/>
                <a:ext cx="91" cy="251"/>
              </a:xfrm>
              <a:custGeom>
                <a:avLst/>
                <a:gdLst>
                  <a:gd name="T0" fmla="*/ 0 w 181"/>
                  <a:gd name="T1" fmla="*/ 1 h 502"/>
                  <a:gd name="T2" fmla="*/ 1 w 181"/>
                  <a:gd name="T3" fmla="*/ 0 h 502"/>
                  <a:gd name="T4" fmla="*/ 1 w 181"/>
                  <a:gd name="T5" fmla="*/ 1 h 502"/>
                  <a:gd name="T6" fmla="*/ 1 w 181"/>
                  <a:gd name="T7" fmla="*/ 1 h 502"/>
                  <a:gd name="T8" fmla="*/ 0 w 181"/>
                  <a:gd name="T9" fmla="*/ 1 h 5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1" h="502">
                    <a:moveTo>
                      <a:pt x="0" y="150"/>
                    </a:moveTo>
                    <a:lnTo>
                      <a:pt x="85" y="0"/>
                    </a:lnTo>
                    <a:lnTo>
                      <a:pt x="181" y="353"/>
                    </a:lnTo>
                    <a:lnTo>
                      <a:pt x="96" y="502"/>
                    </a:lnTo>
                    <a:lnTo>
                      <a:pt x="0" y="15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63" name="Freeform 60"/>
              <p:cNvSpPr>
                <a:spLocks/>
              </p:cNvSpPr>
              <p:nvPr/>
            </p:nvSpPr>
            <p:spPr bwMode="auto">
              <a:xfrm>
                <a:off x="865" y="1699"/>
                <a:ext cx="266" cy="299"/>
              </a:xfrm>
              <a:custGeom>
                <a:avLst/>
                <a:gdLst>
                  <a:gd name="T0" fmla="*/ 0 w 533"/>
                  <a:gd name="T1" fmla="*/ 1 h 598"/>
                  <a:gd name="T2" fmla="*/ 0 w 533"/>
                  <a:gd name="T3" fmla="*/ 1 h 598"/>
                  <a:gd name="T4" fmla="*/ 0 w 533"/>
                  <a:gd name="T5" fmla="*/ 1 h 598"/>
                  <a:gd name="T6" fmla="*/ 0 w 533"/>
                  <a:gd name="T7" fmla="*/ 1 h 598"/>
                  <a:gd name="T8" fmla="*/ 0 w 533"/>
                  <a:gd name="T9" fmla="*/ 1 h 598"/>
                  <a:gd name="T10" fmla="*/ 0 w 533"/>
                  <a:gd name="T11" fmla="*/ 0 h 598"/>
                  <a:gd name="T12" fmla="*/ 0 w 533"/>
                  <a:gd name="T13" fmla="*/ 1 h 5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3" h="598">
                    <a:moveTo>
                      <a:pt x="85" y="97"/>
                    </a:moveTo>
                    <a:lnTo>
                      <a:pt x="0" y="246"/>
                    </a:lnTo>
                    <a:lnTo>
                      <a:pt x="96" y="598"/>
                    </a:lnTo>
                    <a:lnTo>
                      <a:pt x="448" y="502"/>
                    </a:lnTo>
                    <a:lnTo>
                      <a:pt x="533" y="353"/>
                    </a:lnTo>
                    <a:lnTo>
                      <a:pt x="437" y="0"/>
                    </a:lnTo>
                    <a:lnTo>
                      <a:pt x="85" y="97"/>
                    </a:lnTo>
                    <a:close/>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64" name="Freeform 61"/>
              <p:cNvSpPr>
                <a:spLocks/>
              </p:cNvSpPr>
              <p:nvPr/>
            </p:nvSpPr>
            <p:spPr bwMode="auto">
              <a:xfrm>
                <a:off x="865" y="1699"/>
                <a:ext cx="218" cy="122"/>
              </a:xfrm>
              <a:custGeom>
                <a:avLst/>
                <a:gdLst>
                  <a:gd name="T0" fmla="*/ 0 w 437"/>
                  <a:gd name="T1" fmla="*/ 0 h 246"/>
                  <a:gd name="T2" fmla="*/ 0 w 437"/>
                  <a:gd name="T3" fmla="*/ 0 h 246"/>
                  <a:gd name="T4" fmla="*/ 0 w 437"/>
                  <a:gd name="T5" fmla="*/ 0 h 246"/>
                  <a:gd name="T6" fmla="*/ 0 60000 65536"/>
                  <a:gd name="T7" fmla="*/ 0 60000 65536"/>
                  <a:gd name="T8" fmla="*/ 0 60000 65536"/>
                </a:gdLst>
                <a:ahLst/>
                <a:cxnLst>
                  <a:cxn ang="T6">
                    <a:pos x="T0" y="T1"/>
                  </a:cxn>
                  <a:cxn ang="T7">
                    <a:pos x="T2" y="T3"/>
                  </a:cxn>
                  <a:cxn ang="T8">
                    <a:pos x="T4" y="T5"/>
                  </a:cxn>
                </a:cxnLst>
                <a:rect l="0" t="0" r="r" b="b"/>
                <a:pathLst>
                  <a:path w="437" h="246">
                    <a:moveTo>
                      <a:pt x="0" y="246"/>
                    </a:moveTo>
                    <a:lnTo>
                      <a:pt x="352" y="150"/>
                    </a:lnTo>
                    <a:lnTo>
                      <a:pt x="4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65" name="Line 62"/>
              <p:cNvSpPr>
                <a:spLocks noChangeShapeType="1"/>
              </p:cNvSpPr>
              <p:nvPr/>
            </p:nvSpPr>
            <p:spPr bwMode="auto">
              <a:xfrm>
                <a:off x="1040" y="1774"/>
                <a:ext cx="49" cy="17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7880" name="Rectangle 63"/>
            <p:cNvSpPr>
              <a:spLocks noChangeArrowheads="1"/>
            </p:cNvSpPr>
            <p:nvPr/>
          </p:nvSpPr>
          <p:spPr bwMode="auto">
            <a:xfrm rot="-960000">
              <a:off x="1528763" y="2679449"/>
              <a:ext cx="128588" cy="154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あ</a:t>
              </a:r>
              <a:endParaRPr lang="ja-JP" altLang="en-US" sz="1000" b="1">
                <a:latin typeface="HG丸ｺﾞｼｯｸM-PRO" panose="020F0600000000000000" pitchFamily="50" charset="-128"/>
                <a:ea typeface="HG丸ｺﾞｼｯｸM-PRO" panose="020F0600000000000000" pitchFamily="50" charset="-128"/>
              </a:endParaRPr>
            </a:p>
          </p:txBody>
        </p:sp>
        <p:grpSp>
          <p:nvGrpSpPr>
            <p:cNvPr id="17881" name="Group 64"/>
            <p:cNvGrpSpPr>
              <a:grpSpLocks/>
            </p:cNvGrpSpPr>
            <p:nvPr/>
          </p:nvGrpSpPr>
          <p:grpSpPr bwMode="auto">
            <a:xfrm>
              <a:off x="1739900" y="2500872"/>
              <a:ext cx="546100" cy="322906"/>
              <a:chOff x="1069" y="1694"/>
              <a:chExt cx="344" cy="260"/>
            </a:xfrm>
          </p:grpSpPr>
          <p:sp>
            <p:nvSpPr>
              <p:cNvPr id="17954" name="Freeform 65"/>
              <p:cNvSpPr>
                <a:spLocks/>
              </p:cNvSpPr>
              <p:nvPr/>
            </p:nvSpPr>
            <p:spPr bwMode="auto">
              <a:xfrm>
                <a:off x="1069" y="1694"/>
                <a:ext cx="344" cy="260"/>
              </a:xfrm>
              <a:custGeom>
                <a:avLst/>
                <a:gdLst>
                  <a:gd name="T0" fmla="*/ 1 w 687"/>
                  <a:gd name="T1" fmla="*/ 0 h 519"/>
                  <a:gd name="T2" fmla="*/ 1 w 687"/>
                  <a:gd name="T3" fmla="*/ 1 h 519"/>
                  <a:gd name="T4" fmla="*/ 0 w 687"/>
                  <a:gd name="T5" fmla="*/ 1 h 519"/>
                  <a:gd name="T6" fmla="*/ 1 w 687"/>
                  <a:gd name="T7" fmla="*/ 1 h 519"/>
                  <a:gd name="T8" fmla="*/ 1 w 687"/>
                  <a:gd name="T9" fmla="*/ 1 h 519"/>
                  <a:gd name="T10" fmla="*/ 1 w 687"/>
                  <a:gd name="T11" fmla="*/ 1 h 519"/>
                  <a:gd name="T12" fmla="*/ 1 w 687"/>
                  <a:gd name="T13" fmla="*/ 0 h 5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519">
                    <a:moveTo>
                      <a:pt x="426" y="0"/>
                    </a:moveTo>
                    <a:lnTo>
                      <a:pt x="254" y="2"/>
                    </a:lnTo>
                    <a:lnTo>
                      <a:pt x="0" y="264"/>
                    </a:lnTo>
                    <a:lnTo>
                      <a:pt x="260" y="519"/>
                    </a:lnTo>
                    <a:lnTo>
                      <a:pt x="432" y="517"/>
                    </a:lnTo>
                    <a:lnTo>
                      <a:pt x="687" y="256"/>
                    </a:lnTo>
                    <a:lnTo>
                      <a:pt x="426"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55" name="Freeform 66"/>
              <p:cNvSpPr>
                <a:spLocks/>
              </p:cNvSpPr>
              <p:nvPr/>
            </p:nvSpPr>
            <p:spPr bwMode="auto">
              <a:xfrm>
                <a:off x="1196" y="1694"/>
                <a:ext cx="217" cy="129"/>
              </a:xfrm>
              <a:custGeom>
                <a:avLst/>
                <a:gdLst>
                  <a:gd name="T0" fmla="*/ 0 w 433"/>
                  <a:gd name="T1" fmla="*/ 1 h 258"/>
                  <a:gd name="T2" fmla="*/ 1 w 433"/>
                  <a:gd name="T3" fmla="*/ 1 h 258"/>
                  <a:gd name="T4" fmla="*/ 1 w 433"/>
                  <a:gd name="T5" fmla="*/ 1 h 258"/>
                  <a:gd name="T6" fmla="*/ 1 w 433"/>
                  <a:gd name="T7" fmla="*/ 0 h 258"/>
                  <a:gd name="T8" fmla="*/ 0 w 433"/>
                  <a:gd name="T9" fmla="*/ 1 h 2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3" h="258">
                    <a:moveTo>
                      <a:pt x="0" y="2"/>
                    </a:moveTo>
                    <a:lnTo>
                      <a:pt x="261" y="258"/>
                    </a:lnTo>
                    <a:lnTo>
                      <a:pt x="433" y="256"/>
                    </a:lnTo>
                    <a:lnTo>
                      <a:pt x="172" y="0"/>
                    </a:lnTo>
                    <a:lnTo>
                      <a:pt x="0" y="2"/>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56" name="Freeform 67"/>
              <p:cNvSpPr>
                <a:spLocks/>
              </p:cNvSpPr>
              <p:nvPr/>
            </p:nvSpPr>
            <p:spPr bwMode="auto">
              <a:xfrm>
                <a:off x="1200" y="1822"/>
                <a:ext cx="213" cy="132"/>
              </a:xfrm>
              <a:custGeom>
                <a:avLst/>
                <a:gdLst>
                  <a:gd name="T0" fmla="*/ 0 w 427"/>
                  <a:gd name="T1" fmla="*/ 1 h 263"/>
                  <a:gd name="T2" fmla="*/ 0 w 427"/>
                  <a:gd name="T3" fmla="*/ 0 h 263"/>
                  <a:gd name="T4" fmla="*/ 0 w 427"/>
                  <a:gd name="T5" fmla="*/ 1 h 263"/>
                  <a:gd name="T6" fmla="*/ 0 w 427"/>
                  <a:gd name="T7" fmla="*/ 1 h 263"/>
                  <a:gd name="T8" fmla="*/ 0 w 427"/>
                  <a:gd name="T9" fmla="*/ 1 h 2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7" h="263">
                    <a:moveTo>
                      <a:pt x="255" y="2"/>
                    </a:moveTo>
                    <a:lnTo>
                      <a:pt x="427" y="0"/>
                    </a:lnTo>
                    <a:lnTo>
                      <a:pt x="172" y="261"/>
                    </a:lnTo>
                    <a:lnTo>
                      <a:pt x="0" y="263"/>
                    </a:lnTo>
                    <a:lnTo>
                      <a:pt x="255" y="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57" name="Freeform 68"/>
              <p:cNvSpPr>
                <a:spLocks/>
              </p:cNvSpPr>
              <p:nvPr/>
            </p:nvSpPr>
            <p:spPr bwMode="auto">
              <a:xfrm>
                <a:off x="1069" y="1694"/>
                <a:ext cx="344" cy="260"/>
              </a:xfrm>
              <a:custGeom>
                <a:avLst/>
                <a:gdLst>
                  <a:gd name="T0" fmla="*/ 1 w 687"/>
                  <a:gd name="T1" fmla="*/ 0 h 519"/>
                  <a:gd name="T2" fmla="*/ 1 w 687"/>
                  <a:gd name="T3" fmla="*/ 1 h 519"/>
                  <a:gd name="T4" fmla="*/ 0 w 687"/>
                  <a:gd name="T5" fmla="*/ 1 h 519"/>
                  <a:gd name="T6" fmla="*/ 1 w 687"/>
                  <a:gd name="T7" fmla="*/ 1 h 519"/>
                  <a:gd name="T8" fmla="*/ 1 w 687"/>
                  <a:gd name="T9" fmla="*/ 1 h 519"/>
                  <a:gd name="T10" fmla="*/ 1 w 687"/>
                  <a:gd name="T11" fmla="*/ 1 h 519"/>
                  <a:gd name="T12" fmla="*/ 1 w 687"/>
                  <a:gd name="T13" fmla="*/ 0 h 5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519">
                    <a:moveTo>
                      <a:pt x="426" y="0"/>
                    </a:moveTo>
                    <a:lnTo>
                      <a:pt x="254" y="2"/>
                    </a:lnTo>
                    <a:lnTo>
                      <a:pt x="0" y="264"/>
                    </a:lnTo>
                    <a:lnTo>
                      <a:pt x="260" y="519"/>
                    </a:lnTo>
                    <a:lnTo>
                      <a:pt x="432" y="517"/>
                    </a:lnTo>
                    <a:lnTo>
                      <a:pt x="687" y="256"/>
                    </a:lnTo>
                    <a:lnTo>
                      <a:pt x="426" y="0"/>
                    </a:lnTo>
                    <a:close/>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58" name="Freeform 69"/>
              <p:cNvSpPr>
                <a:spLocks/>
              </p:cNvSpPr>
              <p:nvPr/>
            </p:nvSpPr>
            <p:spPr bwMode="auto">
              <a:xfrm>
                <a:off x="1196" y="1695"/>
                <a:ext cx="217" cy="128"/>
              </a:xfrm>
              <a:custGeom>
                <a:avLst/>
                <a:gdLst>
                  <a:gd name="T0" fmla="*/ 0 w 433"/>
                  <a:gd name="T1" fmla="*/ 0 h 256"/>
                  <a:gd name="T2" fmla="*/ 1 w 433"/>
                  <a:gd name="T3" fmla="*/ 1 h 256"/>
                  <a:gd name="T4" fmla="*/ 1 w 433"/>
                  <a:gd name="T5" fmla="*/ 1 h 256"/>
                  <a:gd name="T6" fmla="*/ 0 60000 65536"/>
                  <a:gd name="T7" fmla="*/ 0 60000 65536"/>
                  <a:gd name="T8" fmla="*/ 0 60000 65536"/>
                </a:gdLst>
                <a:ahLst/>
                <a:cxnLst>
                  <a:cxn ang="T6">
                    <a:pos x="T0" y="T1"/>
                  </a:cxn>
                  <a:cxn ang="T7">
                    <a:pos x="T2" y="T3"/>
                  </a:cxn>
                  <a:cxn ang="T8">
                    <a:pos x="T4" y="T5"/>
                  </a:cxn>
                </a:cxnLst>
                <a:rect l="0" t="0" r="r" b="b"/>
                <a:pathLst>
                  <a:path w="433" h="256">
                    <a:moveTo>
                      <a:pt x="0" y="0"/>
                    </a:moveTo>
                    <a:lnTo>
                      <a:pt x="261" y="256"/>
                    </a:lnTo>
                    <a:lnTo>
                      <a:pt x="433" y="25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59" name="Line 70"/>
              <p:cNvSpPr>
                <a:spLocks noChangeShapeType="1"/>
              </p:cNvSpPr>
              <p:nvPr/>
            </p:nvSpPr>
            <p:spPr bwMode="auto">
              <a:xfrm flipH="1">
                <a:off x="1200" y="1823"/>
                <a:ext cx="127" cy="13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7882" name="Rectangle 71"/>
            <p:cNvSpPr>
              <a:spLocks noChangeArrowheads="1"/>
            </p:cNvSpPr>
            <p:nvPr/>
          </p:nvSpPr>
          <p:spPr bwMode="auto">
            <a:xfrm rot="2640000">
              <a:off x="1868488" y="2596276"/>
              <a:ext cx="128588" cy="154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べ</a:t>
              </a:r>
              <a:endParaRPr lang="ja-JP" altLang="en-US" sz="1000" b="1">
                <a:latin typeface="HG丸ｺﾞｼｯｸM-PRO" panose="020F0600000000000000" pitchFamily="50" charset="-128"/>
                <a:ea typeface="HG丸ｺﾞｼｯｸM-PRO" panose="020F0600000000000000" pitchFamily="50" charset="-128"/>
              </a:endParaRPr>
            </a:p>
          </p:txBody>
        </p:sp>
        <p:grpSp>
          <p:nvGrpSpPr>
            <p:cNvPr id="17883" name="Group 72"/>
            <p:cNvGrpSpPr>
              <a:grpSpLocks/>
            </p:cNvGrpSpPr>
            <p:nvPr/>
          </p:nvGrpSpPr>
          <p:grpSpPr bwMode="auto">
            <a:xfrm>
              <a:off x="390525" y="2280709"/>
              <a:ext cx="641350" cy="594441"/>
              <a:chOff x="219" y="1516"/>
              <a:chExt cx="404" cy="480"/>
            </a:xfrm>
          </p:grpSpPr>
          <p:sp>
            <p:nvSpPr>
              <p:cNvPr id="17925" name="Freeform 73"/>
              <p:cNvSpPr>
                <a:spLocks/>
              </p:cNvSpPr>
              <p:nvPr/>
            </p:nvSpPr>
            <p:spPr bwMode="auto">
              <a:xfrm>
                <a:off x="219" y="1647"/>
                <a:ext cx="384" cy="335"/>
              </a:xfrm>
              <a:custGeom>
                <a:avLst/>
                <a:gdLst>
                  <a:gd name="T0" fmla="*/ 99 w 384"/>
                  <a:gd name="T1" fmla="*/ 307 h 335"/>
                  <a:gd name="T2" fmla="*/ 97 w 384"/>
                  <a:gd name="T3" fmla="*/ 285 h 335"/>
                  <a:gd name="T4" fmla="*/ 99 w 384"/>
                  <a:gd name="T5" fmla="*/ 248 h 335"/>
                  <a:gd name="T6" fmla="*/ 86 w 384"/>
                  <a:gd name="T7" fmla="*/ 240 h 335"/>
                  <a:gd name="T8" fmla="*/ 60 w 384"/>
                  <a:gd name="T9" fmla="*/ 216 h 335"/>
                  <a:gd name="T10" fmla="*/ 28 w 384"/>
                  <a:gd name="T11" fmla="*/ 184 h 335"/>
                  <a:gd name="T12" fmla="*/ 5 w 384"/>
                  <a:gd name="T13" fmla="*/ 143 h 335"/>
                  <a:gd name="T14" fmla="*/ 0 w 384"/>
                  <a:gd name="T15" fmla="*/ 100 h 335"/>
                  <a:gd name="T16" fmla="*/ 8 w 384"/>
                  <a:gd name="T17" fmla="*/ 65 h 335"/>
                  <a:gd name="T18" fmla="*/ 26 w 384"/>
                  <a:gd name="T19" fmla="*/ 37 h 335"/>
                  <a:gd name="T20" fmla="*/ 44 w 384"/>
                  <a:gd name="T21" fmla="*/ 22 h 335"/>
                  <a:gd name="T22" fmla="*/ 40 w 384"/>
                  <a:gd name="T23" fmla="*/ 22 h 335"/>
                  <a:gd name="T24" fmla="*/ 28 w 384"/>
                  <a:gd name="T25" fmla="*/ 17 h 335"/>
                  <a:gd name="T26" fmla="*/ 28 w 384"/>
                  <a:gd name="T27" fmla="*/ 13 h 335"/>
                  <a:gd name="T28" fmla="*/ 39 w 384"/>
                  <a:gd name="T29" fmla="*/ 7 h 335"/>
                  <a:gd name="T30" fmla="*/ 63 w 384"/>
                  <a:gd name="T31" fmla="*/ 2 h 335"/>
                  <a:gd name="T32" fmla="*/ 74 w 384"/>
                  <a:gd name="T33" fmla="*/ 0 h 335"/>
                  <a:gd name="T34" fmla="*/ 78 w 384"/>
                  <a:gd name="T35" fmla="*/ 3 h 335"/>
                  <a:gd name="T36" fmla="*/ 88 w 384"/>
                  <a:gd name="T37" fmla="*/ 20 h 335"/>
                  <a:gd name="T38" fmla="*/ 101 w 384"/>
                  <a:gd name="T39" fmla="*/ 45 h 335"/>
                  <a:gd name="T40" fmla="*/ 113 w 384"/>
                  <a:gd name="T41" fmla="*/ 65 h 335"/>
                  <a:gd name="T42" fmla="*/ 106 w 384"/>
                  <a:gd name="T43" fmla="*/ 76 h 335"/>
                  <a:gd name="T44" fmla="*/ 92 w 384"/>
                  <a:gd name="T45" fmla="*/ 89 h 335"/>
                  <a:gd name="T46" fmla="*/ 88 w 384"/>
                  <a:gd name="T47" fmla="*/ 91 h 335"/>
                  <a:gd name="T48" fmla="*/ 85 w 384"/>
                  <a:gd name="T49" fmla="*/ 110 h 335"/>
                  <a:gd name="T50" fmla="*/ 85 w 384"/>
                  <a:gd name="T51" fmla="*/ 112 h 335"/>
                  <a:gd name="T52" fmla="*/ 97 w 384"/>
                  <a:gd name="T53" fmla="*/ 115 h 335"/>
                  <a:gd name="T54" fmla="*/ 126 w 384"/>
                  <a:gd name="T55" fmla="*/ 123 h 335"/>
                  <a:gd name="T56" fmla="*/ 175 w 384"/>
                  <a:gd name="T57" fmla="*/ 140 h 335"/>
                  <a:gd name="T58" fmla="*/ 202 w 384"/>
                  <a:gd name="T59" fmla="*/ 147 h 335"/>
                  <a:gd name="T60" fmla="*/ 244 w 384"/>
                  <a:gd name="T61" fmla="*/ 153 h 335"/>
                  <a:gd name="T62" fmla="*/ 267 w 384"/>
                  <a:gd name="T63" fmla="*/ 153 h 335"/>
                  <a:gd name="T64" fmla="*/ 276 w 384"/>
                  <a:gd name="T65" fmla="*/ 151 h 335"/>
                  <a:gd name="T66" fmla="*/ 287 w 384"/>
                  <a:gd name="T67" fmla="*/ 151 h 335"/>
                  <a:gd name="T68" fmla="*/ 306 w 384"/>
                  <a:gd name="T69" fmla="*/ 151 h 335"/>
                  <a:gd name="T70" fmla="*/ 340 w 384"/>
                  <a:gd name="T71" fmla="*/ 149 h 335"/>
                  <a:gd name="T72" fmla="*/ 360 w 384"/>
                  <a:gd name="T73" fmla="*/ 155 h 335"/>
                  <a:gd name="T74" fmla="*/ 377 w 384"/>
                  <a:gd name="T75" fmla="*/ 171 h 335"/>
                  <a:gd name="T76" fmla="*/ 384 w 384"/>
                  <a:gd name="T77" fmla="*/ 203 h 335"/>
                  <a:gd name="T78" fmla="*/ 381 w 384"/>
                  <a:gd name="T79" fmla="*/ 257 h 335"/>
                  <a:gd name="T80" fmla="*/ 376 w 384"/>
                  <a:gd name="T81" fmla="*/ 302 h 335"/>
                  <a:gd name="T82" fmla="*/ 374 w 384"/>
                  <a:gd name="T83" fmla="*/ 324 h 335"/>
                  <a:gd name="T84" fmla="*/ 372 w 384"/>
                  <a:gd name="T85" fmla="*/ 334 h 335"/>
                  <a:gd name="T86" fmla="*/ 99 w 384"/>
                  <a:gd name="T87" fmla="*/ 311 h 33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84" h="335">
                    <a:moveTo>
                      <a:pt x="99" y="311"/>
                    </a:moveTo>
                    <a:lnTo>
                      <a:pt x="99" y="307"/>
                    </a:lnTo>
                    <a:lnTo>
                      <a:pt x="99" y="300"/>
                    </a:lnTo>
                    <a:lnTo>
                      <a:pt x="97" y="285"/>
                    </a:lnTo>
                    <a:lnTo>
                      <a:pt x="97" y="266"/>
                    </a:lnTo>
                    <a:lnTo>
                      <a:pt x="99" y="248"/>
                    </a:lnTo>
                    <a:lnTo>
                      <a:pt x="95" y="246"/>
                    </a:lnTo>
                    <a:lnTo>
                      <a:pt x="86" y="240"/>
                    </a:lnTo>
                    <a:lnTo>
                      <a:pt x="74" y="231"/>
                    </a:lnTo>
                    <a:lnTo>
                      <a:pt x="60" y="216"/>
                    </a:lnTo>
                    <a:lnTo>
                      <a:pt x="44" y="201"/>
                    </a:lnTo>
                    <a:lnTo>
                      <a:pt x="28" y="184"/>
                    </a:lnTo>
                    <a:lnTo>
                      <a:pt x="16" y="166"/>
                    </a:lnTo>
                    <a:lnTo>
                      <a:pt x="5" y="143"/>
                    </a:lnTo>
                    <a:lnTo>
                      <a:pt x="0" y="123"/>
                    </a:lnTo>
                    <a:lnTo>
                      <a:pt x="0" y="100"/>
                    </a:lnTo>
                    <a:lnTo>
                      <a:pt x="3" y="82"/>
                    </a:lnTo>
                    <a:lnTo>
                      <a:pt x="8" y="65"/>
                    </a:lnTo>
                    <a:lnTo>
                      <a:pt x="17" y="48"/>
                    </a:lnTo>
                    <a:lnTo>
                      <a:pt x="26" y="37"/>
                    </a:lnTo>
                    <a:lnTo>
                      <a:pt x="37" y="28"/>
                    </a:lnTo>
                    <a:lnTo>
                      <a:pt x="44" y="22"/>
                    </a:lnTo>
                    <a:lnTo>
                      <a:pt x="42" y="22"/>
                    </a:lnTo>
                    <a:lnTo>
                      <a:pt x="40" y="22"/>
                    </a:lnTo>
                    <a:lnTo>
                      <a:pt x="33" y="20"/>
                    </a:lnTo>
                    <a:lnTo>
                      <a:pt x="28" y="17"/>
                    </a:lnTo>
                    <a:lnTo>
                      <a:pt x="26" y="15"/>
                    </a:lnTo>
                    <a:lnTo>
                      <a:pt x="28" y="13"/>
                    </a:lnTo>
                    <a:lnTo>
                      <a:pt x="32" y="9"/>
                    </a:lnTo>
                    <a:lnTo>
                      <a:pt x="39" y="7"/>
                    </a:lnTo>
                    <a:lnTo>
                      <a:pt x="55" y="3"/>
                    </a:lnTo>
                    <a:lnTo>
                      <a:pt x="63" y="2"/>
                    </a:lnTo>
                    <a:lnTo>
                      <a:pt x="71" y="2"/>
                    </a:lnTo>
                    <a:lnTo>
                      <a:pt x="74" y="0"/>
                    </a:lnTo>
                    <a:lnTo>
                      <a:pt x="76" y="0"/>
                    </a:lnTo>
                    <a:lnTo>
                      <a:pt x="78" y="3"/>
                    </a:lnTo>
                    <a:lnTo>
                      <a:pt x="83" y="9"/>
                    </a:lnTo>
                    <a:lnTo>
                      <a:pt x="88" y="20"/>
                    </a:lnTo>
                    <a:lnTo>
                      <a:pt x="94" y="31"/>
                    </a:lnTo>
                    <a:lnTo>
                      <a:pt x="101" y="45"/>
                    </a:lnTo>
                    <a:lnTo>
                      <a:pt x="108" y="56"/>
                    </a:lnTo>
                    <a:lnTo>
                      <a:pt x="113" y="65"/>
                    </a:lnTo>
                    <a:lnTo>
                      <a:pt x="115" y="69"/>
                    </a:lnTo>
                    <a:lnTo>
                      <a:pt x="106" y="76"/>
                    </a:lnTo>
                    <a:lnTo>
                      <a:pt x="99" y="82"/>
                    </a:lnTo>
                    <a:lnTo>
                      <a:pt x="92" y="89"/>
                    </a:lnTo>
                    <a:lnTo>
                      <a:pt x="88" y="91"/>
                    </a:lnTo>
                    <a:lnTo>
                      <a:pt x="86" y="104"/>
                    </a:lnTo>
                    <a:lnTo>
                      <a:pt x="85" y="110"/>
                    </a:lnTo>
                    <a:lnTo>
                      <a:pt x="85" y="112"/>
                    </a:lnTo>
                    <a:lnTo>
                      <a:pt x="88" y="114"/>
                    </a:lnTo>
                    <a:lnTo>
                      <a:pt x="97" y="115"/>
                    </a:lnTo>
                    <a:lnTo>
                      <a:pt x="110" y="119"/>
                    </a:lnTo>
                    <a:lnTo>
                      <a:pt x="126" y="123"/>
                    </a:lnTo>
                    <a:lnTo>
                      <a:pt x="159" y="134"/>
                    </a:lnTo>
                    <a:lnTo>
                      <a:pt x="175" y="140"/>
                    </a:lnTo>
                    <a:lnTo>
                      <a:pt x="189" y="143"/>
                    </a:lnTo>
                    <a:lnTo>
                      <a:pt x="202" y="147"/>
                    </a:lnTo>
                    <a:lnTo>
                      <a:pt x="216" y="151"/>
                    </a:lnTo>
                    <a:lnTo>
                      <a:pt x="244" y="153"/>
                    </a:lnTo>
                    <a:lnTo>
                      <a:pt x="257" y="153"/>
                    </a:lnTo>
                    <a:lnTo>
                      <a:pt x="267" y="153"/>
                    </a:lnTo>
                    <a:lnTo>
                      <a:pt x="274" y="151"/>
                    </a:lnTo>
                    <a:lnTo>
                      <a:pt x="276" y="151"/>
                    </a:lnTo>
                    <a:lnTo>
                      <a:pt x="280" y="151"/>
                    </a:lnTo>
                    <a:lnTo>
                      <a:pt x="287" y="151"/>
                    </a:lnTo>
                    <a:lnTo>
                      <a:pt x="296" y="151"/>
                    </a:lnTo>
                    <a:lnTo>
                      <a:pt x="306" y="151"/>
                    </a:lnTo>
                    <a:lnTo>
                      <a:pt x="329" y="149"/>
                    </a:lnTo>
                    <a:lnTo>
                      <a:pt x="340" y="149"/>
                    </a:lnTo>
                    <a:lnTo>
                      <a:pt x="347" y="151"/>
                    </a:lnTo>
                    <a:lnTo>
                      <a:pt x="360" y="155"/>
                    </a:lnTo>
                    <a:lnTo>
                      <a:pt x="370" y="162"/>
                    </a:lnTo>
                    <a:lnTo>
                      <a:pt x="377" y="171"/>
                    </a:lnTo>
                    <a:lnTo>
                      <a:pt x="383" y="186"/>
                    </a:lnTo>
                    <a:lnTo>
                      <a:pt x="384" y="203"/>
                    </a:lnTo>
                    <a:lnTo>
                      <a:pt x="384" y="220"/>
                    </a:lnTo>
                    <a:lnTo>
                      <a:pt x="381" y="257"/>
                    </a:lnTo>
                    <a:lnTo>
                      <a:pt x="377" y="283"/>
                    </a:lnTo>
                    <a:lnTo>
                      <a:pt x="376" y="302"/>
                    </a:lnTo>
                    <a:lnTo>
                      <a:pt x="374" y="315"/>
                    </a:lnTo>
                    <a:lnTo>
                      <a:pt x="374" y="324"/>
                    </a:lnTo>
                    <a:lnTo>
                      <a:pt x="374" y="330"/>
                    </a:lnTo>
                    <a:lnTo>
                      <a:pt x="372" y="334"/>
                    </a:lnTo>
                    <a:lnTo>
                      <a:pt x="372" y="335"/>
                    </a:lnTo>
                    <a:lnTo>
                      <a:pt x="99" y="311"/>
                    </a:lnTo>
                    <a:close/>
                  </a:path>
                </a:pathLst>
              </a:custGeom>
              <a:solidFill>
                <a:srgbClr val="BFCA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26" name="Freeform 74"/>
              <p:cNvSpPr>
                <a:spLocks/>
              </p:cNvSpPr>
              <p:nvPr/>
            </p:nvSpPr>
            <p:spPr bwMode="auto">
              <a:xfrm>
                <a:off x="219" y="1647"/>
                <a:ext cx="384" cy="335"/>
              </a:xfrm>
              <a:custGeom>
                <a:avLst/>
                <a:gdLst>
                  <a:gd name="T0" fmla="*/ 99 w 384"/>
                  <a:gd name="T1" fmla="*/ 307 h 335"/>
                  <a:gd name="T2" fmla="*/ 97 w 384"/>
                  <a:gd name="T3" fmla="*/ 285 h 335"/>
                  <a:gd name="T4" fmla="*/ 99 w 384"/>
                  <a:gd name="T5" fmla="*/ 248 h 335"/>
                  <a:gd name="T6" fmla="*/ 86 w 384"/>
                  <a:gd name="T7" fmla="*/ 240 h 335"/>
                  <a:gd name="T8" fmla="*/ 60 w 384"/>
                  <a:gd name="T9" fmla="*/ 216 h 335"/>
                  <a:gd name="T10" fmla="*/ 28 w 384"/>
                  <a:gd name="T11" fmla="*/ 184 h 335"/>
                  <a:gd name="T12" fmla="*/ 5 w 384"/>
                  <a:gd name="T13" fmla="*/ 143 h 335"/>
                  <a:gd name="T14" fmla="*/ 0 w 384"/>
                  <a:gd name="T15" fmla="*/ 100 h 335"/>
                  <a:gd name="T16" fmla="*/ 8 w 384"/>
                  <a:gd name="T17" fmla="*/ 65 h 335"/>
                  <a:gd name="T18" fmla="*/ 26 w 384"/>
                  <a:gd name="T19" fmla="*/ 37 h 335"/>
                  <a:gd name="T20" fmla="*/ 44 w 384"/>
                  <a:gd name="T21" fmla="*/ 22 h 335"/>
                  <a:gd name="T22" fmla="*/ 40 w 384"/>
                  <a:gd name="T23" fmla="*/ 22 h 335"/>
                  <a:gd name="T24" fmla="*/ 28 w 384"/>
                  <a:gd name="T25" fmla="*/ 17 h 335"/>
                  <a:gd name="T26" fmla="*/ 28 w 384"/>
                  <a:gd name="T27" fmla="*/ 13 h 335"/>
                  <a:gd name="T28" fmla="*/ 39 w 384"/>
                  <a:gd name="T29" fmla="*/ 7 h 335"/>
                  <a:gd name="T30" fmla="*/ 63 w 384"/>
                  <a:gd name="T31" fmla="*/ 2 h 335"/>
                  <a:gd name="T32" fmla="*/ 74 w 384"/>
                  <a:gd name="T33" fmla="*/ 0 h 335"/>
                  <a:gd name="T34" fmla="*/ 78 w 384"/>
                  <a:gd name="T35" fmla="*/ 3 h 335"/>
                  <a:gd name="T36" fmla="*/ 88 w 384"/>
                  <a:gd name="T37" fmla="*/ 20 h 335"/>
                  <a:gd name="T38" fmla="*/ 101 w 384"/>
                  <a:gd name="T39" fmla="*/ 45 h 335"/>
                  <a:gd name="T40" fmla="*/ 113 w 384"/>
                  <a:gd name="T41" fmla="*/ 65 h 335"/>
                  <a:gd name="T42" fmla="*/ 106 w 384"/>
                  <a:gd name="T43" fmla="*/ 76 h 335"/>
                  <a:gd name="T44" fmla="*/ 92 w 384"/>
                  <a:gd name="T45" fmla="*/ 89 h 335"/>
                  <a:gd name="T46" fmla="*/ 88 w 384"/>
                  <a:gd name="T47" fmla="*/ 91 h 335"/>
                  <a:gd name="T48" fmla="*/ 85 w 384"/>
                  <a:gd name="T49" fmla="*/ 110 h 335"/>
                  <a:gd name="T50" fmla="*/ 85 w 384"/>
                  <a:gd name="T51" fmla="*/ 112 h 335"/>
                  <a:gd name="T52" fmla="*/ 97 w 384"/>
                  <a:gd name="T53" fmla="*/ 115 h 335"/>
                  <a:gd name="T54" fmla="*/ 126 w 384"/>
                  <a:gd name="T55" fmla="*/ 123 h 335"/>
                  <a:gd name="T56" fmla="*/ 175 w 384"/>
                  <a:gd name="T57" fmla="*/ 140 h 335"/>
                  <a:gd name="T58" fmla="*/ 202 w 384"/>
                  <a:gd name="T59" fmla="*/ 147 h 335"/>
                  <a:gd name="T60" fmla="*/ 244 w 384"/>
                  <a:gd name="T61" fmla="*/ 153 h 335"/>
                  <a:gd name="T62" fmla="*/ 267 w 384"/>
                  <a:gd name="T63" fmla="*/ 153 h 335"/>
                  <a:gd name="T64" fmla="*/ 276 w 384"/>
                  <a:gd name="T65" fmla="*/ 151 h 335"/>
                  <a:gd name="T66" fmla="*/ 287 w 384"/>
                  <a:gd name="T67" fmla="*/ 151 h 335"/>
                  <a:gd name="T68" fmla="*/ 306 w 384"/>
                  <a:gd name="T69" fmla="*/ 151 h 335"/>
                  <a:gd name="T70" fmla="*/ 340 w 384"/>
                  <a:gd name="T71" fmla="*/ 149 h 335"/>
                  <a:gd name="T72" fmla="*/ 360 w 384"/>
                  <a:gd name="T73" fmla="*/ 155 h 335"/>
                  <a:gd name="T74" fmla="*/ 377 w 384"/>
                  <a:gd name="T75" fmla="*/ 171 h 335"/>
                  <a:gd name="T76" fmla="*/ 384 w 384"/>
                  <a:gd name="T77" fmla="*/ 203 h 335"/>
                  <a:gd name="T78" fmla="*/ 381 w 384"/>
                  <a:gd name="T79" fmla="*/ 257 h 335"/>
                  <a:gd name="T80" fmla="*/ 376 w 384"/>
                  <a:gd name="T81" fmla="*/ 302 h 335"/>
                  <a:gd name="T82" fmla="*/ 374 w 384"/>
                  <a:gd name="T83" fmla="*/ 324 h 335"/>
                  <a:gd name="T84" fmla="*/ 372 w 384"/>
                  <a:gd name="T85" fmla="*/ 334 h 3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84" h="335">
                    <a:moveTo>
                      <a:pt x="99" y="311"/>
                    </a:moveTo>
                    <a:lnTo>
                      <a:pt x="99" y="307"/>
                    </a:lnTo>
                    <a:lnTo>
                      <a:pt x="99" y="300"/>
                    </a:lnTo>
                    <a:lnTo>
                      <a:pt x="97" y="285"/>
                    </a:lnTo>
                    <a:lnTo>
                      <a:pt x="97" y="266"/>
                    </a:lnTo>
                    <a:lnTo>
                      <a:pt x="99" y="248"/>
                    </a:lnTo>
                    <a:lnTo>
                      <a:pt x="95" y="246"/>
                    </a:lnTo>
                    <a:lnTo>
                      <a:pt x="86" y="240"/>
                    </a:lnTo>
                    <a:lnTo>
                      <a:pt x="74" y="231"/>
                    </a:lnTo>
                    <a:lnTo>
                      <a:pt x="60" y="216"/>
                    </a:lnTo>
                    <a:lnTo>
                      <a:pt x="44" y="201"/>
                    </a:lnTo>
                    <a:lnTo>
                      <a:pt x="28" y="184"/>
                    </a:lnTo>
                    <a:lnTo>
                      <a:pt x="16" y="166"/>
                    </a:lnTo>
                    <a:lnTo>
                      <a:pt x="5" y="143"/>
                    </a:lnTo>
                    <a:lnTo>
                      <a:pt x="0" y="123"/>
                    </a:lnTo>
                    <a:lnTo>
                      <a:pt x="0" y="100"/>
                    </a:lnTo>
                    <a:lnTo>
                      <a:pt x="3" y="82"/>
                    </a:lnTo>
                    <a:lnTo>
                      <a:pt x="8" y="65"/>
                    </a:lnTo>
                    <a:lnTo>
                      <a:pt x="17" y="48"/>
                    </a:lnTo>
                    <a:lnTo>
                      <a:pt x="26" y="37"/>
                    </a:lnTo>
                    <a:lnTo>
                      <a:pt x="37" y="28"/>
                    </a:lnTo>
                    <a:lnTo>
                      <a:pt x="44" y="22"/>
                    </a:lnTo>
                    <a:lnTo>
                      <a:pt x="42" y="22"/>
                    </a:lnTo>
                    <a:lnTo>
                      <a:pt x="40" y="22"/>
                    </a:lnTo>
                    <a:lnTo>
                      <a:pt x="33" y="20"/>
                    </a:lnTo>
                    <a:lnTo>
                      <a:pt x="28" y="17"/>
                    </a:lnTo>
                    <a:lnTo>
                      <a:pt x="26" y="15"/>
                    </a:lnTo>
                    <a:lnTo>
                      <a:pt x="28" y="13"/>
                    </a:lnTo>
                    <a:lnTo>
                      <a:pt x="32" y="9"/>
                    </a:lnTo>
                    <a:lnTo>
                      <a:pt x="39" y="7"/>
                    </a:lnTo>
                    <a:lnTo>
                      <a:pt x="55" y="3"/>
                    </a:lnTo>
                    <a:lnTo>
                      <a:pt x="63" y="2"/>
                    </a:lnTo>
                    <a:lnTo>
                      <a:pt x="71" y="2"/>
                    </a:lnTo>
                    <a:lnTo>
                      <a:pt x="74" y="0"/>
                    </a:lnTo>
                    <a:lnTo>
                      <a:pt x="76" y="0"/>
                    </a:lnTo>
                    <a:lnTo>
                      <a:pt x="78" y="3"/>
                    </a:lnTo>
                    <a:lnTo>
                      <a:pt x="83" y="9"/>
                    </a:lnTo>
                    <a:lnTo>
                      <a:pt x="88" y="20"/>
                    </a:lnTo>
                    <a:lnTo>
                      <a:pt x="94" y="31"/>
                    </a:lnTo>
                    <a:lnTo>
                      <a:pt x="101" y="45"/>
                    </a:lnTo>
                    <a:lnTo>
                      <a:pt x="108" y="56"/>
                    </a:lnTo>
                    <a:lnTo>
                      <a:pt x="113" y="65"/>
                    </a:lnTo>
                    <a:lnTo>
                      <a:pt x="115" y="69"/>
                    </a:lnTo>
                    <a:lnTo>
                      <a:pt x="106" y="76"/>
                    </a:lnTo>
                    <a:lnTo>
                      <a:pt x="99" y="82"/>
                    </a:lnTo>
                    <a:lnTo>
                      <a:pt x="92" y="89"/>
                    </a:lnTo>
                    <a:lnTo>
                      <a:pt x="88" y="91"/>
                    </a:lnTo>
                    <a:lnTo>
                      <a:pt x="86" y="104"/>
                    </a:lnTo>
                    <a:lnTo>
                      <a:pt x="85" y="110"/>
                    </a:lnTo>
                    <a:lnTo>
                      <a:pt x="85" y="112"/>
                    </a:lnTo>
                    <a:lnTo>
                      <a:pt x="88" y="114"/>
                    </a:lnTo>
                    <a:lnTo>
                      <a:pt x="97" y="115"/>
                    </a:lnTo>
                    <a:lnTo>
                      <a:pt x="110" y="119"/>
                    </a:lnTo>
                    <a:lnTo>
                      <a:pt x="126" y="123"/>
                    </a:lnTo>
                    <a:lnTo>
                      <a:pt x="159" y="134"/>
                    </a:lnTo>
                    <a:lnTo>
                      <a:pt x="175" y="140"/>
                    </a:lnTo>
                    <a:lnTo>
                      <a:pt x="189" y="143"/>
                    </a:lnTo>
                    <a:lnTo>
                      <a:pt x="202" y="147"/>
                    </a:lnTo>
                    <a:lnTo>
                      <a:pt x="216" y="151"/>
                    </a:lnTo>
                    <a:lnTo>
                      <a:pt x="244" y="153"/>
                    </a:lnTo>
                    <a:lnTo>
                      <a:pt x="257" y="153"/>
                    </a:lnTo>
                    <a:lnTo>
                      <a:pt x="267" y="153"/>
                    </a:lnTo>
                    <a:lnTo>
                      <a:pt x="274" y="151"/>
                    </a:lnTo>
                    <a:lnTo>
                      <a:pt x="276" y="151"/>
                    </a:lnTo>
                    <a:lnTo>
                      <a:pt x="280" y="151"/>
                    </a:lnTo>
                    <a:lnTo>
                      <a:pt x="287" y="151"/>
                    </a:lnTo>
                    <a:lnTo>
                      <a:pt x="296" y="151"/>
                    </a:lnTo>
                    <a:lnTo>
                      <a:pt x="306" y="151"/>
                    </a:lnTo>
                    <a:lnTo>
                      <a:pt x="329" y="149"/>
                    </a:lnTo>
                    <a:lnTo>
                      <a:pt x="340" y="149"/>
                    </a:lnTo>
                    <a:lnTo>
                      <a:pt x="347" y="151"/>
                    </a:lnTo>
                    <a:lnTo>
                      <a:pt x="360" y="155"/>
                    </a:lnTo>
                    <a:lnTo>
                      <a:pt x="370" y="162"/>
                    </a:lnTo>
                    <a:lnTo>
                      <a:pt x="377" y="171"/>
                    </a:lnTo>
                    <a:lnTo>
                      <a:pt x="383" y="186"/>
                    </a:lnTo>
                    <a:lnTo>
                      <a:pt x="384" y="203"/>
                    </a:lnTo>
                    <a:lnTo>
                      <a:pt x="384" y="220"/>
                    </a:lnTo>
                    <a:lnTo>
                      <a:pt x="381" y="257"/>
                    </a:lnTo>
                    <a:lnTo>
                      <a:pt x="377" y="283"/>
                    </a:lnTo>
                    <a:lnTo>
                      <a:pt x="376" y="302"/>
                    </a:lnTo>
                    <a:lnTo>
                      <a:pt x="374" y="315"/>
                    </a:lnTo>
                    <a:lnTo>
                      <a:pt x="374" y="324"/>
                    </a:lnTo>
                    <a:lnTo>
                      <a:pt x="374" y="330"/>
                    </a:lnTo>
                    <a:lnTo>
                      <a:pt x="372" y="334"/>
                    </a:lnTo>
                    <a:lnTo>
                      <a:pt x="372" y="335"/>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27" name="Freeform 75"/>
              <p:cNvSpPr>
                <a:spLocks/>
              </p:cNvSpPr>
              <p:nvPr/>
            </p:nvSpPr>
            <p:spPr bwMode="auto">
              <a:xfrm>
                <a:off x="437" y="1822"/>
                <a:ext cx="28" cy="30"/>
              </a:xfrm>
              <a:custGeom>
                <a:avLst/>
                <a:gdLst>
                  <a:gd name="T0" fmla="*/ 19 w 28"/>
                  <a:gd name="T1" fmla="*/ 2 h 30"/>
                  <a:gd name="T2" fmla="*/ 0 w 28"/>
                  <a:gd name="T3" fmla="*/ 0 h 30"/>
                  <a:gd name="T4" fmla="*/ 0 w 28"/>
                  <a:gd name="T5" fmla="*/ 13 h 30"/>
                  <a:gd name="T6" fmla="*/ 10 w 28"/>
                  <a:gd name="T7" fmla="*/ 30 h 30"/>
                  <a:gd name="T8" fmla="*/ 25 w 28"/>
                  <a:gd name="T9" fmla="*/ 30 h 30"/>
                  <a:gd name="T10" fmla="*/ 28 w 28"/>
                  <a:gd name="T11" fmla="*/ 11 h 30"/>
                  <a:gd name="T12" fmla="*/ 19 w 28"/>
                  <a:gd name="T13" fmla="*/ 2 h 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30">
                    <a:moveTo>
                      <a:pt x="19" y="2"/>
                    </a:moveTo>
                    <a:lnTo>
                      <a:pt x="0" y="0"/>
                    </a:lnTo>
                    <a:lnTo>
                      <a:pt x="0" y="13"/>
                    </a:lnTo>
                    <a:lnTo>
                      <a:pt x="10" y="30"/>
                    </a:lnTo>
                    <a:lnTo>
                      <a:pt x="25" y="30"/>
                    </a:lnTo>
                    <a:lnTo>
                      <a:pt x="28" y="11"/>
                    </a:lnTo>
                    <a:lnTo>
                      <a:pt x="19" y="2"/>
                    </a:lnTo>
                    <a:close/>
                  </a:path>
                </a:pathLst>
              </a:custGeom>
              <a:solidFill>
                <a:srgbClr val="333333"/>
              </a:solidFill>
              <a:ln w="14288">
                <a:solidFill>
                  <a:srgbClr val="000000"/>
                </a:solidFill>
                <a:prstDash val="solid"/>
                <a:round/>
                <a:headEnd/>
                <a:tailEnd/>
              </a:ln>
            </p:spPr>
            <p:txBody>
              <a:bodyPr/>
              <a:lstStyle/>
              <a:p>
                <a:endParaRPr lang="ja-JP" altLang="en-US"/>
              </a:p>
            </p:txBody>
          </p:sp>
          <p:sp>
            <p:nvSpPr>
              <p:cNvPr id="17928" name="Freeform 76"/>
              <p:cNvSpPr>
                <a:spLocks/>
              </p:cNvSpPr>
              <p:nvPr/>
            </p:nvSpPr>
            <p:spPr bwMode="auto">
              <a:xfrm>
                <a:off x="261" y="1654"/>
                <a:ext cx="91" cy="62"/>
              </a:xfrm>
              <a:custGeom>
                <a:avLst/>
                <a:gdLst>
                  <a:gd name="T0" fmla="*/ 43 w 91"/>
                  <a:gd name="T1" fmla="*/ 30 h 62"/>
                  <a:gd name="T2" fmla="*/ 46 w 91"/>
                  <a:gd name="T3" fmla="*/ 41 h 62"/>
                  <a:gd name="T4" fmla="*/ 50 w 91"/>
                  <a:gd name="T5" fmla="*/ 49 h 62"/>
                  <a:gd name="T6" fmla="*/ 52 w 91"/>
                  <a:gd name="T7" fmla="*/ 54 h 62"/>
                  <a:gd name="T8" fmla="*/ 53 w 91"/>
                  <a:gd name="T9" fmla="*/ 58 h 62"/>
                  <a:gd name="T10" fmla="*/ 55 w 91"/>
                  <a:gd name="T11" fmla="*/ 62 h 62"/>
                  <a:gd name="T12" fmla="*/ 55 w 91"/>
                  <a:gd name="T13" fmla="*/ 62 h 62"/>
                  <a:gd name="T14" fmla="*/ 66 w 91"/>
                  <a:gd name="T15" fmla="*/ 58 h 62"/>
                  <a:gd name="T16" fmla="*/ 75 w 91"/>
                  <a:gd name="T17" fmla="*/ 54 h 62"/>
                  <a:gd name="T18" fmla="*/ 82 w 91"/>
                  <a:gd name="T19" fmla="*/ 52 h 62"/>
                  <a:gd name="T20" fmla="*/ 85 w 91"/>
                  <a:gd name="T21" fmla="*/ 51 h 62"/>
                  <a:gd name="T22" fmla="*/ 91 w 91"/>
                  <a:gd name="T23" fmla="*/ 49 h 62"/>
                  <a:gd name="T24" fmla="*/ 91 w 91"/>
                  <a:gd name="T25" fmla="*/ 49 h 62"/>
                  <a:gd name="T26" fmla="*/ 85 w 91"/>
                  <a:gd name="T27" fmla="*/ 34 h 62"/>
                  <a:gd name="T28" fmla="*/ 84 w 91"/>
                  <a:gd name="T29" fmla="*/ 21 h 62"/>
                  <a:gd name="T30" fmla="*/ 80 w 91"/>
                  <a:gd name="T31" fmla="*/ 11 h 62"/>
                  <a:gd name="T32" fmla="*/ 78 w 91"/>
                  <a:gd name="T33" fmla="*/ 6 h 62"/>
                  <a:gd name="T34" fmla="*/ 78 w 91"/>
                  <a:gd name="T35" fmla="*/ 2 h 62"/>
                  <a:gd name="T36" fmla="*/ 76 w 91"/>
                  <a:gd name="T37" fmla="*/ 0 h 62"/>
                  <a:gd name="T38" fmla="*/ 76 w 91"/>
                  <a:gd name="T39" fmla="*/ 0 h 62"/>
                  <a:gd name="T40" fmla="*/ 75 w 91"/>
                  <a:gd name="T41" fmla="*/ 0 h 62"/>
                  <a:gd name="T42" fmla="*/ 71 w 91"/>
                  <a:gd name="T43" fmla="*/ 2 h 62"/>
                  <a:gd name="T44" fmla="*/ 55 w 91"/>
                  <a:gd name="T45" fmla="*/ 4 h 62"/>
                  <a:gd name="T46" fmla="*/ 41 w 91"/>
                  <a:gd name="T47" fmla="*/ 8 h 62"/>
                  <a:gd name="T48" fmla="*/ 34 w 91"/>
                  <a:gd name="T49" fmla="*/ 10 h 62"/>
                  <a:gd name="T50" fmla="*/ 32 w 91"/>
                  <a:gd name="T51" fmla="*/ 10 h 62"/>
                  <a:gd name="T52" fmla="*/ 21 w 91"/>
                  <a:gd name="T53" fmla="*/ 19 h 62"/>
                  <a:gd name="T54" fmla="*/ 13 w 91"/>
                  <a:gd name="T55" fmla="*/ 26 h 62"/>
                  <a:gd name="T56" fmla="*/ 7 w 91"/>
                  <a:gd name="T57" fmla="*/ 32 h 62"/>
                  <a:gd name="T58" fmla="*/ 4 w 91"/>
                  <a:gd name="T59" fmla="*/ 36 h 62"/>
                  <a:gd name="T60" fmla="*/ 0 w 91"/>
                  <a:gd name="T61" fmla="*/ 39 h 62"/>
                  <a:gd name="T62" fmla="*/ 0 w 91"/>
                  <a:gd name="T63" fmla="*/ 39 h 62"/>
                  <a:gd name="T64" fmla="*/ 14 w 91"/>
                  <a:gd name="T65" fmla="*/ 36 h 62"/>
                  <a:gd name="T66" fmla="*/ 25 w 91"/>
                  <a:gd name="T67" fmla="*/ 34 h 62"/>
                  <a:gd name="T68" fmla="*/ 32 w 91"/>
                  <a:gd name="T69" fmla="*/ 32 h 62"/>
                  <a:gd name="T70" fmla="*/ 37 w 91"/>
                  <a:gd name="T71" fmla="*/ 32 h 62"/>
                  <a:gd name="T72" fmla="*/ 41 w 91"/>
                  <a:gd name="T73" fmla="*/ 30 h 62"/>
                  <a:gd name="T74" fmla="*/ 43 w 91"/>
                  <a:gd name="T75" fmla="*/ 30 h 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1" h="62">
                    <a:moveTo>
                      <a:pt x="43" y="30"/>
                    </a:moveTo>
                    <a:lnTo>
                      <a:pt x="46" y="41"/>
                    </a:lnTo>
                    <a:lnTo>
                      <a:pt x="50" y="49"/>
                    </a:lnTo>
                    <a:lnTo>
                      <a:pt x="52" y="54"/>
                    </a:lnTo>
                    <a:lnTo>
                      <a:pt x="53" y="58"/>
                    </a:lnTo>
                    <a:lnTo>
                      <a:pt x="55" y="62"/>
                    </a:lnTo>
                    <a:lnTo>
                      <a:pt x="66" y="58"/>
                    </a:lnTo>
                    <a:lnTo>
                      <a:pt x="75" y="54"/>
                    </a:lnTo>
                    <a:lnTo>
                      <a:pt x="82" y="52"/>
                    </a:lnTo>
                    <a:lnTo>
                      <a:pt x="85" y="51"/>
                    </a:lnTo>
                    <a:lnTo>
                      <a:pt x="91" y="49"/>
                    </a:lnTo>
                    <a:lnTo>
                      <a:pt x="85" y="34"/>
                    </a:lnTo>
                    <a:lnTo>
                      <a:pt x="84" y="21"/>
                    </a:lnTo>
                    <a:lnTo>
                      <a:pt x="80" y="11"/>
                    </a:lnTo>
                    <a:lnTo>
                      <a:pt x="78" y="6"/>
                    </a:lnTo>
                    <a:lnTo>
                      <a:pt x="78" y="2"/>
                    </a:lnTo>
                    <a:lnTo>
                      <a:pt x="76" y="0"/>
                    </a:lnTo>
                    <a:lnTo>
                      <a:pt x="75" y="0"/>
                    </a:lnTo>
                    <a:lnTo>
                      <a:pt x="71" y="2"/>
                    </a:lnTo>
                    <a:lnTo>
                      <a:pt x="55" y="4"/>
                    </a:lnTo>
                    <a:lnTo>
                      <a:pt x="41" y="8"/>
                    </a:lnTo>
                    <a:lnTo>
                      <a:pt x="34" y="10"/>
                    </a:lnTo>
                    <a:lnTo>
                      <a:pt x="32" y="10"/>
                    </a:lnTo>
                    <a:lnTo>
                      <a:pt x="21" y="19"/>
                    </a:lnTo>
                    <a:lnTo>
                      <a:pt x="13" y="26"/>
                    </a:lnTo>
                    <a:lnTo>
                      <a:pt x="7" y="32"/>
                    </a:lnTo>
                    <a:lnTo>
                      <a:pt x="4" y="36"/>
                    </a:lnTo>
                    <a:lnTo>
                      <a:pt x="0" y="39"/>
                    </a:lnTo>
                    <a:lnTo>
                      <a:pt x="14" y="36"/>
                    </a:lnTo>
                    <a:lnTo>
                      <a:pt x="25" y="34"/>
                    </a:lnTo>
                    <a:lnTo>
                      <a:pt x="32" y="32"/>
                    </a:lnTo>
                    <a:lnTo>
                      <a:pt x="37" y="32"/>
                    </a:lnTo>
                    <a:lnTo>
                      <a:pt x="41" y="30"/>
                    </a:lnTo>
                    <a:lnTo>
                      <a:pt x="43" y="30"/>
                    </a:lnTo>
                    <a:close/>
                  </a:path>
                </a:pathLst>
              </a:custGeom>
              <a:solidFill>
                <a:srgbClr val="FED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29" name="Freeform 77"/>
              <p:cNvSpPr>
                <a:spLocks/>
              </p:cNvSpPr>
              <p:nvPr/>
            </p:nvSpPr>
            <p:spPr bwMode="auto">
              <a:xfrm>
                <a:off x="261" y="1654"/>
                <a:ext cx="91" cy="62"/>
              </a:xfrm>
              <a:custGeom>
                <a:avLst/>
                <a:gdLst>
                  <a:gd name="T0" fmla="*/ 43 w 91"/>
                  <a:gd name="T1" fmla="*/ 30 h 62"/>
                  <a:gd name="T2" fmla="*/ 46 w 91"/>
                  <a:gd name="T3" fmla="*/ 41 h 62"/>
                  <a:gd name="T4" fmla="*/ 50 w 91"/>
                  <a:gd name="T5" fmla="*/ 49 h 62"/>
                  <a:gd name="T6" fmla="*/ 52 w 91"/>
                  <a:gd name="T7" fmla="*/ 54 h 62"/>
                  <a:gd name="T8" fmla="*/ 53 w 91"/>
                  <a:gd name="T9" fmla="*/ 58 h 62"/>
                  <a:gd name="T10" fmla="*/ 55 w 91"/>
                  <a:gd name="T11" fmla="*/ 62 h 62"/>
                  <a:gd name="T12" fmla="*/ 55 w 91"/>
                  <a:gd name="T13" fmla="*/ 62 h 62"/>
                  <a:gd name="T14" fmla="*/ 66 w 91"/>
                  <a:gd name="T15" fmla="*/ 58 h 62"/>
                  <a:gd name="T16" fmla="*/ 75 w 91"/>
                  <a:gd name="T17" fmla="*/ 54 h 62"/>
                  <a:gd name="T18" fmla="*/ 82 w 91"/>
                  <a:gd name="T19" fmla="*/ 52 h 62"/>
                  <a:gd name="T20" fmla="*/ 85 w 91"/>
                  <a:gd name="T21" fmla="*/ 51 h 62"/>
                  <a:gd name="T22" fmla="*/ 91 w 91"/>
                  <a:gd name="T23" fmla="*/ 49 h 62"/>
                  <a:gd name="T24" fmla="*/ 91 w 91"/>
                  <a:gd name="T25" fmla="*/ 49 h 62"/>
                  <a:gd name="T26" fmla="*/ 85 w 91"/>
                  <a:gd name="T27" fmla="*/ 34 h 62"/>
                  <a:gd name="T28" fmla="*/ 84 w 91"/>
                  <a:gd name="T29" fmla="*/ 21 h 62"/>
                  <a:gd name="T30" fmla="*/ 80 w 91"/>
                  <a:gd name="T31" fmla="*/ 11 h 62"/>
                  <a:gd name="T32" fmla="*/ 78 w 91"/>
                  <a:gd name="T33" fmla="*/ 6 h 62"/>
                  <a:gd name="T34" fmla="*/ 78 w 91"/>
                  <a:gd name="T35" fmla="*/ 2 h 62"/>
                  <a:gd name="T36" fmla="*/ 76 w 91"/>
                  <a:gd name="T37" fmla="*/ 0 h 62"/>
                  <a:gd name="T38" fmla="*/ 76 w 91"/>
                  <a:gd name="T39" fmla="*/ 0 h 62"/>
                  <a:gd name="T40" fmla="*/ 75 w 91"/>
                  <a:gd name="T41" fmla="*/ 0 h 62"/>
                  <a:gd name="T42" fmla="*/ 71 w 91"/>
                  <a:gd name="T43" fmla="*/ 2 h 62"/>
                  <a:gd name="T44" fmla="*/ 55 w 91"/>
                  <a:gd name="T45" fmla="*/ 4 h 62"/>
                  <a:gd name="T46" fmla="*/ 41 w 91"/>
                  <a:gd name="T47" fmla="*/ 8 h 62"/>
                  <a:gd name="T48" fmla="*/ 34 w 91"/>
                  <a:gd name="T49" fmla="*/ 10 h 62"/>
                  <a:gd name="T50" fmla="*/ 32 w 91"/>
                  <a:gd name="T51" fmla="*/ 10 h 62"/>
                  <a:gd name="T52" fmla="*/ 21 w 91"/>
                  <a:gd name="T53" fmla="*/ 19 h 62"/>
                  <a:gd name="T54" fmla="*/ 13 w 91"/>
                  <a:gd name="T55" fmla="*/ 26 h 62"/>
                  <a:gd name="T56" fmla="*/ 7 w 91"/>
                  <a:gd name="T57" fmla="*/ 32 h 62"/>
                  <a:gd name="T58" fmla="*/ 4 w 91"/>
                  <a:gd name="T59" fmla="*/ 36 h 62"/>
                  <a:gd name="T60" fmla="*/ 0 w 91"/>
                  <a:gd name="T61" fmla="*/ 39 h 62"/>
                  <a:gd name="T62" fmla="*/ 0 w 91"/>
                  <a:gd name="T63" fmla="*/ 39 h 62"/>
                  <a:gd name="T64" fmla="*/ 14 w 91"/>
                  <a:gd name="T65" fmla="*/ 36 h 62"/>
                  <a:gd name="T66" fmla="*/ 25 w 91"/>
                  <a:gd name="T67" fmla="*/ 34 h 62"/>
                  <a:gd name="T68" fmla="*/ 32 w 91"/>
                  <a:gd name="T69" fmla="*/ 32 h 62"/>
                  <a:gd name="T70" fmla="*/ 37 w 91"/>
                  <a:gd name="T71" fmla="*/ 32 h 62"/>
                  <a:gd name="T72" fmla="*/ 41 w 91"/>
                  <a:gd name="T73" fmla="*/ 30 h 62"/>
                  <a:gd name="T74" fmla="*/ 43 w 91"/>
                  <a:gd name="T75" fmla="*/ 30 h 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1" h="62">
                    <a:moveTo>
                      <a:pt x="43" y="30"/>
                    </a:moveTo>
                    <a:lnTo>
                      <a:pt x="46" y="41"/>
                    </a:lnTo>
                    <a:lnTo>
                      <a:pt x="50" y="49"/>
                    </a:lnTo>
                    <a:lnTo>
                      <a:pt x="52" y="54"/>
                    </a:lnTo>
                    <a:lnTo>
                      <a:pt x="53" y="58"/>
                    </a:lnTo>
                    <a:lnTo>
                      <a:pt x="55" y="62"/>
                    </a:lnTo>
                    <a:lnTo>
                      <a:pt x="66" y="58"/>
                    </a:lnTo>
                    <a:lnTo>
                      <a:pt x="75" y="54"/>
                    </a:lnTo>
                    <a:lnTo>
                      <a:pt x="82" y="52"/>
                    </a:lnTo>
                    <a:lnTo>
                      <a:pt x="85" y="51"/>
                    </a:lnTo>
                    <a:lnTo>
                      <a:pt x="91" y="49"/>
                    </a:lnTo>
                    <a:lnTo>
                      <a:pt x="85" y="34"/>
                    </a:lnTo>
                    <a:lnTo>
                      <a:pt x="84" y="21"/>
                    </a:lnTo>
                    <a:lnTo>
                      <a:pt x="80" y="11"/>
                    </a:lnTo>
                    <a:lnTo>
                      <a:pt x="78" y="6"/>
                    </a:lnTo>
                    <a:lnTo>
                      <a:pt x="78" y="2"/>
                    </a:lnTo>
                    <a:lnTo>
                      <a:pt x="76" y="0"/>
                    </a:lnTo>
                    <a:lnTo>
                      <a:pt x="75" y="0"/>
                    </a:lnTo>
                    <a:lnTo>
                      <a:pt x="71" y="2"/>
                    </a:lnTo>
                    <a:lnTo>
                      <a:pt x="55" y="4"/>
                    </a:lnTo>
                    <a:lnTo>
                      <a:pt x="41" y="8"/>
                    </a:lnTo>
                    <a:lnTo>
                      <a:pt x="34" y="10"/>
                    </a:lnTo>
                    <a:lnTo>
                      <a:pt x="32" y="10"/>
                    </a:lnTo>
                    <a:lnTo>
                      <a:pt x="21" y="19"/>
                    </a:lnTo>
                    <a:lnTo>
                      <a:pt x="13" y="26"/>
                    </a:lnTo>
                    <a:lnTo>
                      <a:pt x="7" y="32"/>
                    </a:lnTo>
                    <a:lnTo>
                      <a:pt x="4" y="36"/>
                    </a:lnTo>
                    <a:lnTo>
                      <a:pt x="0" y="39"/>
                    </a:lnTo>
                    <a:lnTo>
                      <a:pt x="14" y="36"/>
                    </a:lnTo>
                    <a:lnTo>
                      <a:pt x="25" y="34"/>
                    </a:lnTo>
                    <a:lnTo>
                      <a:pt x="32" y="32"/>
                    </a:lnTo>
                    <a:lnTo>
                      <a:pt x="37" y="32"/>
                    </a:lnTo>
                    <a:lnTo>
                      <a:pt x="41" y="30"/>
                    </a:lnTo>
                    <a:lnTo>
                      <a:pt x="43" y="30"/>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30" name="Freeform 78"/>
              <p:cNvSpPr>
                <a:spLocks/>
              </p:cNvSpPr>
              <p:nvPr/>
            </p:nvSpPr>
            <p:spPr bwMode="auto">
              <a:xfrm>
                <a:off x="275" y="1524"/>
                <a:ext cx="71" cy="71"/>
              </a:xfrm>
              <a:custGeom>
                <a:avLst/>
                <a:gdLst>
                  <a:gd name="T0" fmla="*/ 36 w 71"/>
                  <a:gd name="T1" fmla="*/ 0 h 71"/>
                  <a:gd name="T2" fmla="*/ 27 w 71"/>
                  <a:gd name="T3" fmla="*/ 3 h 71"/>
                  <a:gd name="T4" fmla="*/ 15 w 71"/>
                  <a:gd name="T5" fmla="*/ 15 h 71"/>
                  <a:gd name="T6" fmla="*/ 4 w 71"/>
                  <a:gd name="T7" fmla="*/ 26 h 71"/>
                  <a:gd name="T8" fmla="*/ 2 w 71"/>
                  <a:gd name="T9" fmla="*/ 33 h 71"/>
                  <a:gd name="T10" fmla="*/ 0 w 71"/>
                  <a:gd name="T11" fmla="*/ 41 h 71"/>
                  <a:gd name="T12" fmla="*/ 4 w 71"/>
                  <a:gd name="T13" fmla="*/ 46 h 71"/>
                  <a:gd name="T14" fmla="*/ 9 w 71"/>
                  <a:gd name="T15" fmla="*/ 46 h 71"/>
                  <a:gd name="T16" fmla="*/ 18 w 71"/>
                  <a:gd name="T17" fmla="*/ 44 h 71"/>
                  <a:gd name="T18" fmla="*/ 29 w 71"/>
                  <a:gd name="T19" fmla="*/ 39 h 71"/>
                  <a:gd name="T20" fmla="*/ 38 w 71"/>
                  <a:gd name="T21" fmla="*/ 33 h 71"/>
                  <a:gd name="T22" fmla="*/ 46 w 71"/>
                  <a:gd name="T23" fmla="*/ 28 h 71"/>
                  <a:gd name="T24" fmla="*/ 50 w 71"/>
                  <a:gd name="T25" fmla="*/ 20 h 71"/>
                  <a:gd name="T26" fmla="*/ 48 w 71"/>
                  <a:gd name="T27" fmla="*/ 18 h 71"/>
                  <a:gd name="T28" fmla="*/ 45 w 71"/>
                  <a:gd name="T29" fmla="*/ 18 h 71"/>
                  <a:gd name="T30" fmla="*/ 39 w 71"/>
                  <a:gd name="T31" fmla="*/ 20 h 71"/>
                  <a:gd name="T32" fmla="*/ 27 w 71"/>
                  <a:gd name="T33" fmla="*/ 28 h 71"/>
                  <a:gd name="T34" fmla="*/ 23 w 71"/>
                  <a:gd name="T35" fmla="*/ 33 h 71"/>
                  <a:gd name="T36" fmla="*/ 20 w 71"/>
                  <a:gd name="T37" fmla="*/ 39 h 71"/>
                  <a:gd name="T38" fmla="*/ 18 w 71"/>
                  <a:gd name="T39" fmla="*/ 44 h 71"/>
                  <a:gd name="T40" fmla="*/ 20 w 71"/>
                  <a:gd name="T41" fmla="*/ 50 h 71"/>
                  <a:gd name="T42" fmla="*/ 25 w 71"/>
                  <a:gd name="T43" fmla="*/ 52 h 71"/>
                  <a:gd name="T44" fmla="*/ 32 w 71"/>
                  <a:gd name="T45" fmla="*/ 54 h 71"/>
                  <a:gd name="T46" fmla="*/ 38 w 71"/>
                  <a:gd name="T47" fmla="*/ 52 h 71"/>
                  <a:gd name="T48" fmla="*/ 43 w 71"/>
                  <a:gd name="T49" fmla="*/ 48 h 71"/>
                  <a:gd name="T50" fmla="*/ 48 w 71"/>
                  <a:gd name="T51" fmla="*/ 46 h 71"/>
                  <a:gd name="T52" fmla="*/ 55 w 71"/>
                  <a:gd name="T53" fmla="*/ 41 h 71"/>
                  <a:gd name="T54" fmla="*/ 62 w 71"/>
                  <a:gd name="T55" fmla="*/ 35 h 71"/>
                  <a:gd name="T56" fmla="*/ 62 w 71"/>
                  <a:gd name="T57" fmla="*/ 31 h 71"/>
                  <a:gd name="T58" fmla="*/ 61 w 71"/>
                  <a:gd name="T59" fmla="*/ 28 h 71"/>
                  <a:gd name="T60" fmla="*/ 57 w 71"/>
                  <a:gd name="T61" fmla="*/ 28 h 71"/>
                  <a:gd name="T62" fmla="*/ 54 w 71"/>
                  <a:gd name="T63" fmla="*/ 30 h 71"/>
                  <a:gd name="T64" fmla="*/ 48 w 71"/>
                  <a:gd name="T65" fmla="*/ 35 h 71"/>
                  <a:gd name="T66" fmla="*/ 45 w 71"/>
                  <a:gd name="T67" fmla="*/ 41 h 71"/>
                  <a:gd name="T68" fmla="*/ 41 w 71"/>
                  <a:gd name="T69" fmla="*/ 46 h 71"/>
                  <a:gd name="T70" fmla="*/ 38 w 71"/>
                  <a:gd name="T71" fmla="*/ 52 h 71"/>
                  <a:gd name="T72" fmla="*/ 39 w 71"/>
                  <a:gd name="T73" fmla="*/ 57 h 71"/>
                  <a:gd name="T74" fmla="*/ 41 w 71"/>
                  <a:gd name="T75" fmla="*/ 59 h 71"/>
                  <a:gd name="T76" fmla="*/ 54 w 71"/>
                  <a:gd name="T77" fmla="*/ 59 h 71"/>
                  <a:gd name="T78" fmla="*/ 64 w 71"/>
                  <a:gd name="T79" fmla="*/ 56 h 71"/>
                  <a:gd name="T80" fmla="*/ 71 w 71"/>
                  <a:gd name="T81" fmla="*/ 48 h 71"/>
                  <a:gd name="T82" fmla="*/ 71 w 71"/>
                  <a:gd name="T83" fmla="*/ 46 h 71"/>
                  <a:gd name="T84" fmla="*/ 71 w 71"/>
                  <a:gd name="T85" fmla="*/ 44 h 71"/>
                  <a:gd name="T86" fmla="*/ 66 w 71"/>
                  <a:gd name="T87" fmla="*/ 43 h 71"/>
                  <a:gd name="T88" fmla="*/ 61 w 71"/>
                  <a:gd name="T89" fmla="*/ 46 h 71"/>
                  <a:gd name="T90" fmla="*/ 57 w 71"/>
                  <a:gd name="T91" fmla="*/ 52 h 71"/>
                  <a:gd name="T92" fmla="*/ 54 w 71"/>
                  <a:gd name="T93" fmla="*/ 56 h 71"/>
                  <a:gd name="T94" fmla="*/ 54 w 71"/>
                  <a:gd name="T95" fmla="*/ 63 h 71"/>
                  <a:gd name="T96" fmla="*/ 54 w 71"/>
                  <a:gd name="T97" fmla="*/ 71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 h="71">
                    <a:moveTo>
                      <a:pt x="36" y="0"/>
                    </a:moveTo>
                    <a:lnTo>
                      <a:pt x="27" y="3"/>
                    </a:lnTo>
                    <a:lnTo>
                      <a:pt x="15" y="15"/>
                    </a:lnTo>
                    <a:lnTo>
                      <a:pt x="4" y="26"/>
                    </a:lnTo>
                    <a:lnTo>
                      <a:pt x="2" y="33"/>
                    </a:lnTo>
                    <a:lnTo>
                      <a:pt x="0" y="41"/>
                    </a:lnTo>
                    <a:lnTo>
                      <a:pt x="4" y="46"/>
                    </a:lnTo>
                    <a:lnTo>
                      <a:pt x="9" y="46"/>
                    </a:lnTo>
                    <a:lnTo>
                      <a:pt x="18" y="44"/>
                    </a:lnTo>
                    <a:lnTo>
                      <a:pt x="29" y="39"/>
                    </a:lnTo>
                    <a:lnTo>
                      <a:pt x="38" y="33"/>
                    </a:lnTo>
                    <a:lnTo>
                      <a:pt x="46" y="28"/>
                    </a:lnTo>
                    <a:lnTo>
                      <a:pt x="50" y="20"/>
                    </a:lnTo>
                    <a:lnTo>
                      <a:pt x="48" y="18"/>
                    </a:lnTo>
                    <a:lnTo>
                      <a:pt x="45" y="18"/>
                    </a:lnTo>
                    <a:lnTo>
                      <a:pt x="39" y="20"/>
                    </a:lnTo>
                    <a:lnTo>
                      <a:pt x="27" y="28"/>
                    </a:lnTo>
                    <a:lnTo>
                      <a:pt x="23" y="33"/>
                    </a:lnTo>
                    <a:lnTo>
                      <a:pt x="20" y="39"/>
                    </a:lnTo>
                    <a:lnTo>
                      <a:pt x="18" y="44"/>
                    </a:lnTo>
                    <a:lnTo>
                      <a:pt x="20" y="50"/>
                    </a:lnTo>
                    <a:lnTo>
                      <a:pt x="25" y="52"/>
                    </a:lnTo>
                    <a:lnTo>
                      <a:pt x="32" y="54"/>
                    </a:lnTo>
                    <a:lnTo>
                      <a:pt x="38" y="52"/>
                    </a:lnTo>
                    <a:lnTo>
                      <a:pt x="43" y="48"/>
                    </a:lnTo>
                    <a:lnTo>
                      <a:pt x="48" y="46"/>
                    </a:lnTo>
                    <a:lnTo>
                      <a:pt x="55" y="41"/>
                    </a:lnTo>
                    <a:lnTo>
                      <a:pt x="62" y="35"/>
                    </a:lnTo>
                    <a:lnTo>
                      <a:pt x="62" y="31"/>
                    </a:lnTo>
                    <a:lnTo>
                      <a:pt x="61" y="28"/>
                    </a:lnTo>
                    <a:lnTo>
                      <a:pt x="57" y="28"/>
                    </a:lnTo>
                    <a:lnTo>
                      <a:pt x="54" y="30"/>
                    </a:lnTo>
                    <a:lnTo>
                      <a:pt x="48" y="35"/>
                    </a:lnTo>
                    <a:lnTo>
                      <a:pt x="45" y="41"/>
                    </a:lnTo>
                    <a:lnTo>
                      <a:pt x="41" y="46"/>
                    </a:lnTo>
                    <a:lnTo>
                      <a:pt x="38" y="52"/>
                    </a:lnTo>
                    <a:lnTo>
                      <a:pt x="39" y="57"/>
                    </a:lnTo>
                    <a:lnTo>
                      <a:pt x="41" y="59"/>
                    </a:lnTo>
                    <a:lnTo>
                      <a:pt x="54" y="59"/>
                    </a:lnTo>
                    <a:lnTo>
                      <a:pt x="64" y="56"/>
                    </a:lnTo>
                    <a:lnTo>
                      <a:pt x="71" y="48"/>
                    </a:lnTo>
                    <a:lnTo>
                      <a:pt x="71" y="46"/>
                    </a:lnTo>
                    <a:lnTo>
                      <a:pt x="71" y="44"/>
                    </a:lnTo>
                    <a:lnTo>
                      <a:pt x="66" y="43"/>
                    </a:lnTo>
                    <a:lnTo>
                      <a:pt x="61" y="46"/>
                    </a:lnTo>
                    <a:lnTo>
                      <a:pt x="57" y="52"/>
                    </a:lnTo>
                    <a:lnTo>
                      <a:pt x="54" y="56"/>
                    </a:lnTo>
                    <a:lnTo>
                      <a:pt x="54" y="63"/>
                    </a:lnTo>
                    <a:lnTo>
                      <a:pt x="54" y="71"/>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31" name="Freeform 79"/>
              <p:cNvSpPr>
                <a:spLocks/>
              </p:cNvSpPr>
              <p:nvPr/>
            </p:nvSpPr>
            <p:spPr bwMode="auto">
              <a:xfrm>
                <a:off x="261" y="1759"/>
                <a:ext cx="44" cy="54"/>
              </a:xfrm>
              <a:custGeom>
                <a:avLst/>
                <a:gdLst>
                  <a:gd name="T0" fmla="*/ 20 w 44"/>
                  <a:gd name="T1" fmla="*/ 0 h 54"/>
                  <a:gd name="T2" fmla="*/ 18 w 44"/>
                  <a:gd name="T3" fmla="*/ 0 h 54"/>
                  <a:gd name="T4" fmla="*/ 13 w 44"/>
                  <a:gd name="T5" fmla="*/ 2 h 54"/>
                  <a:gd name="T6" fmla="*/ 7 w 44"/>
                  <a:gd name="T7" fmla="*/ 5 h 54"/>
                  <a:gd name="T8" fmla="*/ 2 w 44"/>
                  <a:gd name="T9" fmla="*/ 7 h 54"/>
                  <a:gd name="T10" fmla="*/ 0 w 44"/>
                  <a:gd name="T11" fmla="*/ 11 h 54"/>
                  <a:gd name="T12" fmla="*/ 0 w 44"/>
                  <a:gd name="T13" fmla="*/ 15 h 54"/>
                  <a:gd name="T14" fmla="*/ 2 w 44"/>
                  <a:gd name="T15" fmla="*/ 18 h 54"/>
                  <a:gd name="T16" fmla="*/ 5 w 44"/>
                  <a:gd name="T17" fmla="*/ 18 h 54"/>
                  <a:gd name="T18" fmla="*/ 7 w 44"/>
                  <a:gd name="T19" fmla="*/ 16 h 54"/>
                  <a:gd name="T20" fmla="*/ 9 w 44"/>
                  <a:gd name="T21" fmla="*/ 15 h 54"/>
                  <a:gd name="T22" fmla="*/ 18 w 44"/>
                  <a:gd name="T23" fmla="*/ 11 h 54"/>
                  <a:gd name="T24" fmla="*/ 14 w 44"/>
                  <a:gd name="T25" fmla="*/ 26 h 54"/>
                  <a:gd name="T26" fmla="*/ 14 w 44"/>
                  <a:gd name="T27" fmla="*/ 37 h 54"/>
                  <a:gd name="T28" fmla="*/ 14 w 44"/>
                  <a:gd name="T29" fmla="*/ 50 h 54"/>
                  <a:gd name="T30" fmla="*/ 14 w 44"/>
                  <a:gd name="T31" fmla="*/ 54 h 54"/>
                  <a:gd name="T32" fmla="*/ 16 w 44"/>
                  <a:gd name="T33" fmla="*/ 54 h 54"/>
                  <a:gd name="T34" fmla="*/ 21 w 44"/>
                  <a:gd name="T35" fmla="*/ 54 h 54"/>
                  <a:gd name="T36" fmla="*/ 30 w 44"/>
                  <a:gd name="T37" fmla="*/ 41 h 54"/>
                  <a:gd name="T38" fmla="*/ 37 w 44"/>
                  <a:gd name="T39" fmla="*/ 35 h 54"/>
                  <a:gd name="T40" fmla="*/ 39 w 44"/>
                  <a:gd name="T41" fmla="*/ 31 h 54"/>
                  <a:gd name="T42" fmla="*/ 39 w 44"/>
                  <a:gd name="T43" fmla="*/ 31 h 54"/>
                  <a:gd name="T44" fmla="*/ 41 w 44"/>
                  <a:gd name="T45" fmla="*/ 30 h 54"/>
                  <a:gd name="T46" fmla="*/ 43 w 44"/>
                  <a:gd name="T47" fmla="*/ 26 h 54"/>
                  <a:gd name="T48" fmla="*/ 44 w 44"/>
                  <a:gd name="T49" fmla="*/ 20 h 54"/>
                  <a:gd name="T50" fmla="*/ 44 w 44"/>
                  <a:gd name="T51" fmla="*/ 16 h 54"/>
                  <a:gd name="T52" fmla="*/ 44 w 44"/>
                  <a:gd name="T53" fmla="*/ 15 h 54"/>
                  <a:gd name="T54" fmla="*/ 43 w 44"/>
                  <a:gd name="T55" fmla="*/ 13 h 54"/>
                  <a:gd name="T56" fmla="*/ 41 w 44"/>
                  <a:gd name="T57" fmla="*/ 15 h 54"/>
                  <a:gd name="T58" fmla="*/ 39 w 44"/>
                  <a:gd name="T59" fmla="*/ 18 h 54"/>
                  <a:gd name="T60" fmla="*/ 36 w 44"/>
                  <a:gd name="T61" fmla="*/ 22 h 54"/>
                  <a:gd name="T62" fmla="*/ 32 w 44"/>
                  <a:gd name="T63" fmla="*/ 26 h 54"/>
                  <a:gd name="T64" fmla="*/ 29 w 44"/>
                  <a:gd name="T65" fmla="*/ 30 h 54"/>
                  <a:gd name="T66" fmla="*/ 29 w 44"/>
                  <a:gd name="T67" fmla="*/ 31 h 54"/>
                  <a:gd name="T68" fmla="*/ 27 w 44"/>
                  <a:gd name="T69" fmla="*/ 35 h 54"/>
                  <a:gd name="T70" fmla="*/ 25 w 44"/>
                  <a:gd name="T71" fmla="*/ 37 h 54"/>
                  <a:gd name="T72" fmla="*/ 23 w 44"/>
                  <a:gd name="T73" fmla="*/ 37 h 54"/>
                  <a:gd name="T74" fmla="*/ 21 w 44"/>
                  <a:gd name="T75" fmla="*/ 31 h 54"/>
                  <a:gd name="T76" fmla="*/ 25 w 44"/>
                  <a:gd name="T77" fmla="*/ 22 h 54"/>
                  <a:gd name="T78" fmla="*/ 29 w 44"/>
                  <a:gd name="T79" fmla="*/ 15 h 54"/>
                  <a:gd name="T80" fmla="*/ 29 w 44"/>
                  <a:gd name="T81" fmla="*/ 11 h 54"/>
                  <a:gd name="T82" fmla="*/ 30 w 44"/>
                  <a:gd name="T83" fmla="*/ 7 h 54"/>
                  <a:gd name="T84" fmla="*/ 30 w 44"/>
                  <a:gd name="T85" fmla="*/ 5 h 54"/>
                  <a:gd name="T86" fmla="*/ 29 w 44"/>
                  <a:gd name="T87" fmla="*/ 3 h 54"/>
                  <a:gd name="T88" fmla="*/ 29 w 44"/>
                  <a:gd name="T89" fmla="*/ 2 h 54"/>
                  <a:gd name="T90" fmla="*/ 25 w 44"/>
                  <a:gd name="T91" fmla="*/ 0 h 54"/>
                  <a:gd name="T92" fmla="*/ 20 w 44"/>
                  <a:gd name="T93" fmla="*/ 0 h 54"/>
                  <a:gd name="T94" fmla="*/ 20 w 44"/>
                  <a:gd name="T95" fmla="*/ 0 h 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4" h="54">
                    <a:moveTo>
                      <a:pt x="20" y="0"/>
                    </a:moveTo>
                    <a:lnTo>
                      <a:pt x="18" y="0"/>
                    </a:lnTo>
                    <a:lnTo>
                      <a:pt x="13" y="2"/>
                    </a:lnTo>
                    <a:lnTo>
                      <a:pt x="7" y="5"/>
                    </a:lnTo>
                    <a:lnTo>
                      <a:pt x="2" y="7"/>
                    </a:lnTo>
                    <a:lnTo>
                      <a:pt x="0" y="11"/>
                    </a:lnTo>
                    <a:lnTo>
                      <a:pt x="0" y="15"/>
                    </a:lnTo>
                    <a:lnTo>
                      <a:pt x="2" y="18"/>
                    </a:lnTo>
                    <a:lnTo>
                      <a:pt x="5" y="18"/>
                    </a:lnTo>
                    <a:lnTo>
                      <a:pt x="7" y="16"/>
                    </a:lnTo>
                    <a:lnTo>
                      <a:pt x="9" y="15"/>
                    </a:lnTo>
                    <a:lnTo>
                      <a:pt x="18" y="11"/>
                    </a:lnTo>
                    <a:lnTo>
                      <a:pt x="14" y="26"/>
                    </a:lnTo>
                    <a:lnTo>
                      <a:pt x="14" y="37"/>
                    </a:lnTo>
                    <a:lnTo>
                      <a:pt x="14" y="50"/>
                    </a:lnTo>
                    <a:lnTo>
                      <a:pt x="14" y="54"/>
                    </a:lnTo>
                    <a:lnTo>
                      <a:pt x="16" y="54"/>
                    </a:lnTo>
                    <a:lnTo>
                      <a:pt x="21" y="54"/>
                    </a:lnTo>
                    <a:lnTo>
                      <a:pt x="30" y="41"/>
                    </a:lnTo>
                    <a:lnTo>
                      <a:pt x="37" y="35"/>
                    </a:lnTo>
                    <a:lnTo>
                      <a:pt x="39" y="31"/>
                    </a:lnTo>
                    <a:lnTo>
                      <a:pt x="41" y="30"/>
                    </a:lnTo>
                    <a:lnTo>
                      <a:pt x="43" y="26"/>
                    </a:lnTo>
                    <a:lnTo>
                      <a:pt x="44" y="20"/>
                    </a:lnTo>
                    <a:lnTo>
                      <a:pt x="44" y="16"/>
                    </a:lnTo>
                    <a:lnTo>
                      <a:pt x="44" y="15"/>
                    </a:lnTo>
                    <a:lnTo>
                      <a:pt x="43" y="13"/>
                    </a:lnTo>
                    <a:lnTo>
                      <a:pt x="41" y="15"/>
                    </a:lnTo>
                    <a:lnTo>
                      <a:pt x="39" y="18"/>
                    </a:lnTo>
                    <a:lnTo>
                      <a:pt x="36" y="22"/>
                    </a:lnTo>
                    <a:lnTo>
                      <a:pt x="32" y="26"/>
                    </a:lnTo>
                    <a:lnTo>
                      <a:pt x="29" y="30"/>
                    </a:lnTo>
                    <a:lnTo>
                      <a:pt x="29" y="31"/>
                    </a:lnTo>
                    <a:lnTo>
                      <a:pt x="27" y="35"/>
                    </a:lnTo>
                    <a:lnTo>
                      <a:pt x="25" y="37"/>
                    </a:lnTo>
                    <a:lnTo>
                      <a:pt x="23" y="37"/>
                    </a:lnTo>
                    <a:lnTo>
                      <a:pt x="21" y="31"/>
                    </a:lnTo>
                    <a:lnTo>
                      <a:pt x="25" y="22"/>
                    </a:lnTo>
                    <a:lnTo>
                      <a:pt x="29" y="15"/>
                    </a:lnTo>
                    <a:lnTo>
                      <a:pt x="29" y="11"/>
                    </a:lnTo>
                    <a:lnTo>
                      <a:pt x="30" y="7"/>
                    </a:lnTo>
                    <a:lnTo>
                      <a:pt x="30" y="5"/>
                    </a:lnTo>
                    <a:lnTo>
                      <a:pt x="29" y="3"/>
                    </a:lnTo>
                    <a:lnTo>
                      <a:pt x="29" y="2"/>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32" name="Freeform 80"/>
              <p:cNvSpPr>
                <a:spLocks/>
              </p:cNvSpPr>
              <p:nvPr/>
            </p:nvSpPr>
            <p:spPr bwMode="auto">
              <a:xfrm>
                <a:off x="508" y="1664"/>
                <a:ext cx="26" cy="50"/>
              </a:xfrm>
              <a:custGeom>
                <a:avLst/>
                <a:gdLst>
                  <a:gd name="T0" fmla="*/ 0 w 26"/>
                  <a:gd name="T1" fmla="*/ 18 h 50"/>
                  <a:gd name="T2" fmla="*/ 3 w 26"/>
                  <a:gd name="T3" fmla="*/ 11 h 50"/>
                  <a:gd name="T4" fmla="*/ 9 w 26"/>
                  <a:gd name="T5" fmla="*/ 1 h 50"/>
                  <a:gd name="T6" fmla="*/ 14 w 26"/>
                  <a:gd name="T7" fmla="*/ 0 h 50"/>
                  <a:gd name="T8" fmla="*/ 17 w 26"/>
                  <a:gd name="T9" fmla="*/ 0 h 50"/>
                  <a:gd name="T10" fmla="*/ 21 w 26"/>
                  <a:gd name="T11" fmla="*/ 1 h 50"/>
                  <a:gd name="T12" fmla="*/ 24 w 26"/>
                  <a:gd name="T13" fmla="*/ 5 h 50"/>
                  <a:gd name="T14" fmla="*/ 26 w 26"/>
                  <a:gd name="T15" fmla="*/ 16 h 50"/>
                  <a:gd name="T16" fmla="*/ 24 w 26"/>
                  <a:gd name="T17" fmla="*/ 28 h 50"/>
                  <a:gd name="T18" fmla="*/ 19 w 26"/>
                  <a:gd name="T19" fmla="*/ 39 h 50"/>
                  <a:gd name="T20" fmla="*/ 14 w 26"/>
                  <a:gd name="T21" fmla="*/ 50 h 50"/>
                  <a:gd name="T22" fmla="*/ 7 w 26"/>
                  <a:gd name="T23" fmla="*/ 46 h 50"/>
                  <a:gd name="T24" fmla="*/ 1 w 26"/>
                  <a:gd name="T25" fmla="*/ 44 h 50"/>
                  <a:gd name="T26" fmla="*/ 0 w 26"/>
                  <a:gd name="T27" fmla="*/ 42 h 50"/>
                  <a:gd name="T28" fmla="*/ 0 w 26"/>
                  <a:gd name="T29" fmla="*/ 42 h 50"/>
                  <a:gd name="T30" fmla="*/ 0 w 26"/>
                  <a:gd name="T31" fmla="*/ 18 h 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6" h="50">
                    <a:moveTo>
                      <a:pt x="0" y="18"/>
                    </a:moveTo>
                    <a:lnTo>
                      <a:pt x="3" y="11"/>
                    </a:lnTo>
                    <a:lnTo>
                      <a:pt x="9" y="1"/>
                    </a:lnTo>
                    <a:lnTo>
                      <a:pt x="14" y="0"/>
                    </a:lnTo>
                    <a:lnTo>
                      <a:pt x="17" y="0"/>
                    </a:lnTo>
                    <a:lnTo>
                      <a:pt x="21" y="1"/>
                    </a:lnTo>
                    <a:lnTo>
                      <a:pt x="24" y="5"/>
                    </a:lnTo>
                    <a:lnTo>
                      <a:pt x="26" y="16"/>
                    </a:lnTo>
                    <a:lnTo>
                      <a:pt x="24" y="28"/>
                    </a:lnTo>
                    <a:lnTo>
                      <a:pt x="19" y="39"/>
                    </a:lnTo>
                    <a:lnTo>
                      <a:pt x="14" y="50"/>
                    </a:lnTo>
                    <a:lnTo>
                      <a:pt x="7" y="46"/>
                    </a:lnTo>
                    <a:lnTo>
                      <a:pt x="1" y="44"/>
                    </a:lnTo>
                    <a:lnTo>
                      <a:pt x="0" y="42"/>
                    </a:lnTo>
                    <a:lnTo>
                      <a:pt x="0" y="18"/>
                    </a:lnTo>
                    <a:close/>
                  </a:path>
                </a:pathLst>
              </a:custGeom>
              <a:solidFill>
                <a:srgbClr val="FEDFB3"/>
              </a:solidFill>
              <a:ln w="14288">
                <a:solidFill>
                  <a:srgbClr val="000000"/>
                </a:solidFill>
                <a:prstDash val="solid"/>
                <a:round/>
                <a:headEnd/>
                <a:tailEnd/>
              </a:ln>
            </p:spPr>
            <p:txBody>
              <a:bodyPr/>
              <a:lstStyle/>
              <a:p>
                <a:endParaRPr lang="ja-JP" altLang="en-US"/>
              </a:p>
            </p:txBody>
          </p:sp>
          <p:sp>
            <p:nvSpPr>
              <p:cNvPr id="17933" name="Freeform 81"/>
              <p:cNvSpPr>
                <a:spLocks/>
              </p:cNvSpPr>
              <p:nvPr/>
            </p:nvSpPr>
            <p:spPr bwMode="auto">
              <a:xfrm>
                <a:off x="329" y="1516"/>
                <a:ext cx="212" cy="187"/>
              </a:xfrm>
              <a:custGeom>
                <a:avLst/>
                <a:gdLst>
                  <a:gd name="T0" fmla="*/ 33 w 212"/>
                  <a:gd name="T1" fmla="*/ 187 h 187"/>
                  <a:gd name="T2" fmla="*/ 37 w 212"/>
                  <a:gd name="T3" fmla="*/ 185 h 187"/>
                  <a:gd name="T4" fmla="*/ 44 w 212"/>
                  <a:gd name="T5" fmla="*/ 185 h 187"/>
                  <a:gd name="T6" fmla="*/ 62 w 212"/>
                  <a:gd name="T7" fmla="*/ 177 h 187"/>
                  <a:gd name="T8" fmla="*/ 85 w 212"/>
                  <a:gd name="T9" fmla="*/ 172 h 187"/>
                  <a:gd name="T10" fmla="*/ 111 w 212"/>
                  <a:gd name="T11" fmla="*/ 162 h 187"/>
                  <a:gd name="T12" fmla="*/ 136 w 212"/>
                  <a:gd name="T13" fmla="*/ 153 h 187"/>
                  <a:gd name="T14" fmla="*/ 157 w 212"/>
                  <a:gd name="T15" fmla="*/ 146 h 187"/>
                  <a:gd name="T16" fmla="*/ 166 w 212"/>
                  <a:gd name="T17" fmla="*/ 142 h 187"/>
                  <a:gd name="T18" fmla="*/ 173 w 212"/>
                  <a:gd name="T19" fmla="*/ 138 h 187"/>
                  <a:gd name="T20" fmla="*/ 179 w 212"/>
                  <a:gd name="T21" fmla="*/ 134 h 187"/>
                  <a:gd name="T22" fmla="*/ 180 w 212"/>
                  <a:gd name="T23" fmla="*/ 131 h 187"/>
                  <a:gd name="T24" fmla="*/ 180 w 212"/>
                  <a:gd name="T25" fmla="*/ 123 h 187"/>
                  <a:gd name="T26" fmla="*/ 184 w 212"/>
                  <a:gd name="T27" fmla="*/ 116 h 187"/>
                  <a:gd name="T28" fmla="*/ 193 w 212"/>
                  <a:gd name="T29" fmla="*/ 107 h 187"/>
                  <a:gd name="T30" fmla="*/ 202 w 212"/>
                  <a:gd name="T31" fmla="*/ 97 h 187"/>
                  <a:gd name="T32" fmla="*/ 207 w 212"/>
                  <a:gd name="T33" fmla="*/ 92 h 187"/>
                  <a:gd name="T34" fmla="*/ 211 w 212"/>
                  <a:gd name="T35" fmla="*/ 82 h 187"/>
                  <a:gd name="T36" fmla="*/ 212 w 212"/>
                  <a:gd name="T37" fmla="*/ 71 h 187"/>
                  <a:gd name="T38" fmla="*/ 211 w 212"/>
                  <a:gd name="T39" fmla="*/ 64 h 187"/>
                  <a:gd name="T40" fmla="*/ 207 w 212"/>
                  <a:gd name="T41" fmla="*/ 56 h 187"/>
                  <a:gd name="T42" fmla="*/ 200 w 212"/>
                  <a:gd name="T43" fmla="*/ 51 h 187"/>
                  <a:gd name="T44" fmla="*/ 188 w 212"/>
                  <a:gd name="T45" fmla="*/ 47 h 187"/>
                  <a:gd name="T46" fmla="*/ 177 w 212"/>
                  <a:gd name="T47" fmla="*/ 47 h 187"/>
                  <a:gd name="T48" fmla="*/ 180 w 212"/>
                  <a:gd name="T49" fmla="*/ 32 h 187"/>
                  <a:gd name="T50" fmla="*/ 177 w 212"/>
                  <a:gd name="T51" fmla="*/ 19 h 187"/>
                  <a:gd name="T52" fmla="*/ 172 w 212"/>
                  <a:gd name="T53" fmla="*/ 11 h 187"/>
                  <a:gd name="T54" fmla="*/ 163 w 212"/>
                  <a:gd name="T55" fmla="*/ 6 h 187"/>
                  <a:gd name="T56" fmla="*/ 152 w 212"/>
                  <a:gd name="T57" fmla="*/ 2 h 187"/>
                  <a:gd name="T58" fmla="*/ 141 w 212"/>
                  <a:gd name="T59" fmla="*/ 0 h 187"/>
                  <a:gd name="T60" fmla="*/ 131 w 212"/>
                  <a:gd name="T61" fmla="*/ 0 h 187"/>
                  <a:gd name="T62" fmla="*/ 124 w 212"/>
                  <a:gd name="T63" fmla="*/ 0 h 187"/>
                  <a:gd name="T64" fmla="*/ 111 w 212"/>
                  <a:gd name="T65" fmla="*/ 4 h 187"/>
                  <a:gd name="T66" fmla="*/ 102 w 212"/>
                  <a:gd name="T67" fmla="*/ 11 h 187"/>
                  <a:gd name="T68" fmla="*/ 95 w 212"/>
                  <a:gd name="T69" fmla="*/ 19 h 187"/>
                  <a:gd name="T70" fmla="*/ 92 w 212"/>
                  <a:gd name="T71" fmla="*/ 24 h 187"/>
                  <a:gd name="T72" fmla="*/ 90 w 212"/>
                  <a:gd name="T73" fmla="*/ 30 h 187"/>
                  <a:gd name="T74" fmla="*/ 86 w 212"/>
                  <a:gd name="T75" fmla="*/ 38 h 187"/>
                  <a:gd name="T76" fmla="*/ 79 w 212"/>
                  <a:gd name="T77" fmla="*/ 45 h 187"/>
                  <a:gd name="T78" fmla="*/ 70 w 212"/>
                  <a:gd name="T79" fmla="*/ 51 h 187"/>
                  <a:gd name="T80" fmla="*/ 51 w 212"/>
                  <a:gd name="T81" fmla="*/ 58 h 187"/>
                  <a:gd name="T82" fmla="*/ 33 w 212"/>
                  <a:gd name="T83" fmla="*/ 69 h 187"/>
                  <a:gd name="T84" fmla="*/ 19 w 212"/>
                  <a:gd name="T85" fmla="*/ 80 h 187"/>
                  <a:gd name="T86" fmla="*/ 7 w 212"/>
                  <a:gd name="T87" fmla="*/ 95 h 187"/>
                  <a:gd name="T88" fmla="*/ 3 w 212"/>
                  <a:gd name="T89" fmla="*/ 103 h 187"/>
                  <a:gd name="T90" fmla="*/ 0 w 212"/>
                  <a:gd name="T91" fmla="*/ 110 h 187"/>
                  <a:gd name="T92" fmla="*/ 1 w 212"/>
                  <a:gd name="T93" fmla="*/ 116 h 187"/>
                  <a:gd name="T94" fmla="*/ 3 w 212"/>
                  <a:gd name="T95" fmla="*/ 120 h 187"/>
                  <a:gd name="T96" fmla="*/ 8 w 212"/>
                  <a:gd name="T97" fmla="*/ 125 h 187"/>
                  <a:gd name="T98" fmla="*/ 12 w 212"/>
                  <a:gd name="T99" fmla="*/ 127 h 187"/>
                  <a:gd name="T100" fmla="*/ 10 w 212"/>
                  <a:gd name="T101" fmla="*/ 129 h 187"/>
                  <a:gd name="T102" fmla="*/ 8 w 212"/>
                  <a:gd name="T103" fmla="*/ 133 h 187"/>
                  <a:gd name="T104" fmla="*/ 5 w 212"/>
                  <a:gd name="T105" fmla="*/ 144 h 187"/>
                  <a:gd name="T106" fmla="*/ 7 w 212"/>
                  <a:gd name="T107" fmla="*/ 151 h 187"/>
                  <a:gd name="T108" fmla="*/ 8 w 212"/>
                  <a:gd name="T109" fmla="*/ 161 h 187"/>
                  <a:gd name="T110" fmla="*/ 12 w 212"/>
                  <a:gd name="T111" fmla="*/ 172 h 187"/>
                  <a:gd name="T112" fmla="*/ 16 w 212"/>
                  <a:gd name="T113" fmla="*/ 181 h 187"/>
                  <a:gd name="T114" fmla="*/ 17 w 212"/>
                  <a:gd name="T115" fmla="*/ 183 h 187"/>
                  <a:gd name="T116" fmla="*/ 23 w 212"/>
                  <a:gd name="T117" fmla="*/ 183 h 187"/>
                  <a:gd name="T118" fmla="*/ 30 w 212"/>
                  <a:gd name="T119" fmla="*/ 185 h 187"/>
                  <a:gd name="T120" fmla="*/ 33 w 212"/>
                  <a:gd name="T121" fmla="*/ 187 h 187"/>
                  <a:gd name="T122" fmla="*/ 33 w 212"/>
                  <a:gd name="T123" fmla="*/ 187 h 1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2" h="187">
                    <a:moveTo>
                      <a:pt x="33" y="187"/>
                    </a:moveTo>
                    <a:lnTo>
                      <a:pt x="37" y="185"/>
                    </a:lnTo>
                    <a:lnTo>
                      <a:pt x="44" y="185"/>
                    </a:lnTo>
                    <a:lnTo>
                      <a:pt x="62" y="177"/>
                    </a:lnTo>
                    <a:lnTo>
                      <a:pt x="85" y="172"/>
                    </a:lnTo>
                    <a:lnTo>
                      <a:pt x="111" y="162"/>
                    </a:lnTo>
                    <a:lnTo>
                      <a:pt x="136" y="153"/>
                    </a:lnTo>
                    <a:lnTo>
                      <a:pt x="157" y="146"/>
                    </a:lnTo>
                    <a:lnTo>
                      <a:pt x="166" y="142"/>
                    </a:lnTo>
                    <a:lnTo>
                      <a:pt x="173" y="138"/>
                    </a:lnTo>
                    <a:lnTo>
                      <a:pt x="179" y="134"/>
                    </a:lnTo>
                    <a:lnTo>
                      <a:pt x="180" y="131"/>
                    </a:lnTo>
                    <a:lnTo>
                      <a:pt x="180" y="123"/>
                    </a:lnTo>
                    <a:lnTo>
                      <a:pt x="184" y="116"/>
                    </a:lnTo>
                    <a:lnTo>
                      <a:pt x="193" y="107"/>
                    </a:lnTo>
                    <a:lnTo>
                      <a:pt x="202" y="97"/>
                    </a:lnTo>
                    <a:lnTo>
                      <a:pt x="207" y="92"/>
                    </a:lnTo>
                    <a:lnTo>
                      <a:pt x="211" y="82"/>
                    </a:lnTo>
                    <a:lnTo>
                      <a:pt x="212" y="71"/>
                    </a:lnTo>
                    <a:lnTo>
                      <a:pt x="211" y="64"/>
                    </a:lnTo>
                    <a:lnTo>
                      <a:pt x="207" y="56"/>
                    </a:lnTo>
                    <a:lnTo>
                      <a:pt x="200" y="51"/>
                    </a:lnTo>
                    <a:lnTo>
                      <a:pt x="188" y="47"/>
                    </a:lnTo>
                    <a:lnTo>
                      <a:pt x="177" y="47"/>
                    </a:lnTo>
                    <a:lnTo>
                      <a:pt x="180" y="32"/>
                    </a:lnTo>
                    <a:lnTo>
                      <a:pt x="177" y="19"/>
                    </a:lnTo>
                    <a:lnTo>
                      <a:pt x="172" y="11"/>
                    </a:lnTo>
                    <a:lnTo>
                      <a:pt x="163" y="6"/>
                    </a:lnTo>
                    <a:lnTo>
                      <a:pt x="152" y="2"/>
                    </a:lnTo>
                    <a:lnTo>
                      <a:pt x="141" y="0"/>
                    </a:lnTo>
                    <a:lnTo>
                      <a:pt x="131" y="0"/>
                    </a:lnTo>
                    <a:lnTo>
                      <a:pt x="124" y="0"/>
                    </a:lnTo>
                    <a:lnTo>
                      <a:pt x="111" y="4"/>
                    </a:lnTo>
                    <a:lnTo>
                      <a:pt x="102" y="11"/>
                    </a:lnTo>
                    <a:lnTo>
                      <a:pt x="95" y="19"/>
                    </a:lnTo>
                    <a:lnTo>
                      <a:pt x="92" y="24"/>
                    </a:lnTo>
                    <a:lnTo>
                      <a:pt x="90" y="30"/>
                    </a:lnTo>
                    <a:lnTo>
                      <a:pt x="86" y="38"/>
                    </a:lnTo>
                    <a:lnTo>
                      <a:pt x="79" y="45"/>
                    </a:lnTo>
                    <a:lnTo>
                      <a:pt x="70" y="51"/>
                    </a:lnTo>
                    <a:lnTo>
                      <a:pt x="51" y="58"/>
                    </a:lnTo>
                    <a:lnTo>
                      <a:pt x="33" y="69"/>
                    </a:lnTo>
                    <a:lnTo>
                      <a:pt x="19" y="80"/>
                    </a:lnTo>
                    <a:lnTo>
                      <a:pt x="7" y="95"/>
                    </a:lnTo>
                    <a:lnTo>
                      <a:pt x="3" y="103"/>
                    </a:lnTo>
                    <a:lnTo>
                      <a:pt x="0" y="110"/>
                    </a:lnTo>
                    <a:lnTo>
                      <a:pt x="1" y="116"/>
                    </a:lnTo>
                    <a:lnTo>
                      <a:pt x="3" y="120"/>
                    </a:lnTo>
                    <a:lnTo>
                      <a:pt x="8" y="125"/>
                    </a:lnTo>
                    <a:lnTo>
                      <a:pt x="12" y="127"/>
                    </a:lnTo>
                    <a:lnTo>
                      <a:pt x="10" y="129"/>
                    </a:lnTo>
                    <a:lnTo>
                      <a:pt x="8" y="133"/>
                    </a:lnTo>
                    <a:lnTo>
                      <a:pt x="5" y="144"/>
                    </a:lnTo>
                    <a:lnTo>
                      <a:pt x="7" y="151"/>
                    </a:lnTo>
                    <a:lnTo>
                      <a:pt x="8" y="161"/>
                    </a:lnTo>
                    <a:lnTo>
                      <a:pt x="12" y="172"/>
                    </a:lnTo>
                    <a:lnTo>
                      <a:pt x="16" y="181"/>
                    </a:lnTo>
                    <a:lnTo>
                      <a:pt x="17" y="183"/>
                    </a:lnTo>
                    <a:lnTo>
                      <a:pt x="23" y="183"/>
                    </a:lnTo>
                    <a:lnTo>
                      <a:pt x="30" y="185"/>
                    </a:lnTo>
                    <a:lnTo>
                      <a:pt x="33" y="187"/>
                    </a:lnTo>
                    <a:close/>
                  </a:path>
                </a:pathLst>
              </a:custGeom>
              <a:solidFill>
                <a:srgbClr val="000000"/>
              </a:solidFill>
              <a:ln w="14288">
                <a:solidFill>
                  <a:srgbClr val="000000"/>
                </a:solidFill>
                <a:prstDash val="solid"/>
                <a:round/>
                <a:headEnd/>
                <a:tailEnd/>
              </a:ln>
            </p:spPr>
            <p:txBody>
              <a:bodyPr/>
              <a:lstStyle/>
              <a:p>
                <a:endParaRPr lang="ja-JP" altLang="en-US"/>
              </a:p>
            </p:txBody>
          </p:sp>
          <p:sp>
            <p:nvSpPr>
              <p:cNvPr id="17934" name="Freeform 82"/>
              <p:cNvSpPr>
                <a:spLocks/>
              </p:cNvSpPr>
              <p:nvPr/>
            </p:nvSpPr>
            <p:spPr bwMode="auto">
              <a:xfrm>
                <a:off x="336" y="1576"/>
                <a:ext cx="200" cy="246"/>
              </a:xfrm>
              <a:custGeom>
                <a:avLst/>
                <a:gdLst>
                  <a:gd name="T0" fmla="*/ 19 w 200"/>
                  <a:gd name="T1" fmla="*/ 123 h 246"/>
                  <a:gd name="T2" fmla="*/ 5 w 200"/>
                  <a:gd name="T3" fmla="*/ 129 h 246"/>
                  <a:gd name="T4" fmla="*/ 1 w 200"/>
                  <a:gd name="T5" fmla="*/ 155 h 246"/>
                  <a:gd name="T6" fmla="*/ 14 w 200"/>
                  <a:gd name="T7" fmla="*/ 173 h 246"/>
                  <a:gd name="T8" fmla="*/ 30 w 200"/>
                  <a:gd name="T9" fmla="*/ 179 h 246"/>
                  <a:gd name="T10" fmla="*/ 33 w 200"/>
                  <a:gd name="T11" fmla="*/ 192 h 246"/>
                  <a:gd name="T12" fmla="*/ 48 w 200"/>
                  <a:gd name="T13" fmla="*/ 218 h 246"/>
                  <a:gd name="T14" fmla="*/ 60 w 200"/>
                  <a:gd name="T15" fmla="*/ 231 h 246"/>
                  <a:gd name="T16" fmla="*/ 90 w 200"/>
                  <a:gd name="T17" fmla="*/ 242 h 246"/>
                  <a:gd name="T18" fmla="*/ 117 w 200"/>
                  <a:gd name="T19" fmla="*/ 246 h 246"/>
                  <a:gd name="T20" fmla="*/ 149 w 200"/>
                  <a:gd name="T21" fmla="*/ 237 h 246"/>
                  <a:gd name="T22" fmla="*/ 179 w 200"/>
                  <a:gd name="T23" fmla="*/ 213 h 246"/>
                  <a:gd name="T24" fmla="*/ 196 w 200"/>
                  <a:gd name="T25" fmla="*/ 188 h 246"/>
                  <a:gd name="T26" fmla="*/ 198 w 200"/>
                  <a:gd name="T27" fmla="*/ 166 h 246"/>
                  <a:gd name="T28" fmla="*/ 184 w 200"/>
                  <a:gd name="T29" fmla="*/ 138 h 246"/>
                  <a:gd name="T30" fmla="*/ 173 w 200"/>
                  <a:gd name="T31" fmla="*/ 117 h 246"/>
                  <a:gd name="T32" fmla="*/ 170 w 200"/>
                  <a:gd name="T33" fmla="*/ 106 h 246"/>
                  <a:gd name="T34" fmla="*/ 173 w 200"/>
                  <a:gd name="T35" fmla="*/ 76 h 246"/>
                  <a:gd name="T36" fmla="*/ 175 w 200"/>
                  <a:gd name="T37" fmla="*/ 47 h 246"/>
                  <a:gd name="T38" fmla="*/ 173 w 200"/>
                  <a:gd name="T39" fmla="*/ 30 h 246"/>
                  <a:gd name="T40" fmla="*/ 161 w 200"/>
                  <a:gd name="T41" fmla="*/ 7 h 246"/>
                  <a:gd name="T42" fmla="*/ 145 w 200"/>
                  <a:gd name="T43" fmla="*/ 0 h 246"/>
                  <a:gd name="T44" fmla="*/ 113 w 200"/>
                  <a:gd name="T45" fmla="*/ 0 h 246"/>
                  <a:gd name="T46" fmla="*/ 78 w 200"/>
                  <a:gd name="T47" fmla="*/ 7 h 246"/>
                  <a:gd name="T48" fmla="*/ 56 w 200"/>
                  <a:gd name="T49" fmla="*/ 19 h 246"/>
                  <a:gd name="T50" fmla="*/ 35 w 200"/>
                  <a:gd name="T51" fmla="*/ 41 h 246"/>
                  <a:gd name="T52" fmla="*/ 33 w 200"/>
                  <a:gd name="T53" fmla="*/ 52 h 246"/>
                  <a:gd name="T54" fmla="*/ 39 w 200"/>
                  <a:gd name="T55" fmla="*/ 54 h 246"/>
                  <a:gd name="T56" fmla="*/ 42 w 200"/>
                  <a:gd name="T57" fmla="*/ 58 h 246"/>
                  <a:gd name="T58" fmla="*/ 37 w 200"/>
                  <a:gd name="T59" fmla="*/ 73 h 246"/>
                  <a:gd name="T60" fmla="*/ 28 w 200"/>
                  <a:gd name="T61" fmla="*/ 108 h 246"/>
                  <a:gd name="T62" fmla="*/ 30 w 200"/>
                  <a:gd name="T63" fmla="*/ 130 h 24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0" h="246">
                    <a:moveTo>
                      <a:pt x="30" y="130"/>
                    </a:moveTo>
                    <a:lnTo>
                      <a:pt x="19" y="123"/>
                    </a:lnTo>
                    <a:lnTo>
                      <a:pt x="12" y="121"/>
                    </a:lnTo>
                    <a:lnTo>
                      <a:pt x="5" y="129"/>
                    </a:lnTo>
                    <a:lnTo>
                      <a:pt x="0" y="142"/>
                    </a:lnTo>
                    <a:lnTo>
                      <a:pt x="1" y="155"/>
                    </a:lnTo>
                    <a:lnTo>
                      <a:pt x="5" y="166"/>
                    </a:lnTo>
                    <a:lnTo>
                      <a:pt x="14" y="173"/>
                    </a:lnTo>
                    <a:lnTo>
                      <a:pt x="28" y="177"/>
                    </a:lnTo>
                    <a:lnTo>
                      <a:pt x="30" y="179"/>
                    </a:lnTo>
                    <a:lnTo>
                      <a:pt x="30" y="185"/>
                    </a:lnTo>
                    <a:lnTo>
                      <a:pt x="33" y="192"/>
                    </a:lnTo>
                    <a:lnTo>
                      <a:pt x="37" y="201"/>
                    </a:lnTo>
                    <a:lnTo>
                      <a:pt x="48" y="218"/>
                    </a:lnTo>
                    <a:lnTo>
                      <a:pt x="53" y="226"/>
                    </a:lnTo>
                    <a:lnTo>
                      <a:pt x="60" y="231"/>
                    </a:lnTo>
                    <a:lnTo>
                      <a:pt x="78" y="239"/>
                    </a:lnTo>
                    <a:lnTo>
                      <a:pt x="90" y="242"/>
                    </a:lnTo>
                    <a:lnTo>
                      <a:pt x="102" y="246"/>
                    </a:lnTo>
                    <a:lnTo>
                      <a:pt x="117" y="246"/>
                    </a:lnTo>
                    <a:lnTo>
                      <a:pt x="133" y="242"/>
                    </a:lnTo>
                    <a:lnTo>
                      <a:pt x="149" y="237"/>
                    </a:lnTo>
                    <a:lnTo>
                      <a:pt x="166" y="224"/>
                    </a:lnTo>
                    <a:lnTo>
                      <a:pt x="179" y="213"/>
                    </a:lnTo>
                    <a:lnTo>
                      <a:pt x="191" y="198"/>
                    </a:lnTo>
                    <a:lnTo>
                      <a:pt x="196" y="188"/>
                    </a:lnTo>
                    <a:lnTo>
                      <a:pt x="200" y="177"/>
                    </a:lnTo>
                    <a:lnTo>
                      <a:pt x="198" y="166"/>
                    </a:lnTo>
                    <a:lnTo>
                      <a:pt x="193" y="153"/>
                    </a:lnTo>
                    <a:lnTo>
                      <a:pt x="184" y="138"/>
                    </a:lnTo>
                    <a:lnTo>
                      <a:pt x="177" y="127"/>
                    </a:lnTo>
                    <a:lnTo>
                      <a:pt x="173" y="117"/>
                    </a:lnTo>
                    <a:lnTo>
                      <a:pt x="170" y="112"/>
                    </a:lnTo>
                    <a:lnTo>
                      <a:pt x="170" y="106"/>
                    </a:lnTo>
                    <a:lnTo>
                      <a:pt x="172" y="99"/>
                    </a:lnTo>
                    <a:lnTo>
                      <a:pt x="173" y="76"/>
                    </a:lnTo>
                    <a:lnTo>
                      <a:pt x="175" y="56"/>
                    </a:lnTo>
                    <a:lnTo>
                      <a:pt x="175" y="47"/>
                    </a:lnTo>
                    <a:lnTo>
                      <a:pt x="175" y="41"/>
                    </a:lnTo>
                    <a:lnTo>
                      <a:pt x="173" y="30"/>
                    </a:lnTo>
                    <a:lnTo>
                      <a:pt x="168" y="17"/>
                    </a:lnTo>
                    <a:lnTo>
                      <a:pt x="161" y="7"/>
                    </a:lnTo>
                    <a:lnTo>
                      <a:pt x="152" y="2"/>
                    </a:lnTo>
                    <a:lnTo>
                      <a:pt x="145" y="0"/>
                    </a:lnTo>
                    <a:lnTo>
                      <a:pt x="136" y="0"/>
                    </a:lnTo>
                    <a:lnTo>
                      <a:pt x="113" y="0"/>
                    </a:lnTo>
                    <a:lnTo>
                      <a:pt x="88" y="4"/>
                    </a:lnTo>
                    <a:lnTo>
                      <a:pt x="78" y="7"/>
                    </a:lnTo>
                    <a:lnTo>
                      <a:pt x="69" y="11"/>
                    </a:lnTo>
                    <a:lnTo>
                      <a:pt x="56" y="19"/>
                    </a:lnTo>
                    <a:lnTo>
                      <a:pt x="44" y="30"/>
                    </a:lnTo>
                    <a:lnTo>
                      <a:pt x="35" y="41"/>
                    </a:lnTo>
                    <a:lnTo>
                      <a:pt x="32" y="52"/>
                    </a:lnTo>
                    <a:lnTo>
                      <a:pt x="33" y="52"/>
                    </a:lnTo>
                    <a:lnTo>
                      <a:pt x="37" y="52"/>
                    </a:lnTo>
                    <a:lnTo>
                      <a:pt x="39" y="54"/>
                    </a:lnTo>
                    <a:lnTo>
                      <a:pt x="42" y="56"/>
                    </a:lnTo>
                    <a:lnTo>
                      <a:pt x="42" y="58"/>
                    </a:lnTo>
                    <a:lnTo>
                      <a:pt x="39" y="63"/>
                    </a:lnTo>
                    <a:lnTo>
                      <a:pt x="37" y="73"/>
                    </a:lnTo>
                    <a:lnTo>
                      <a:pt x="33" y="84"/>
                    </a:lnTo>
                    <a:lnTo>
                      <a:pt x="28" y="108"/>
                    </a:lnTo>
                    <a:lnTo>
                      <a:pt x="28" y="119"/>
                    </a:lnTo>
                    <a:lnTo>
                      <a:pt x="30" y="130"/>
                    </a:lnTo>
                    <a:close/>
                  </a:path>
                </a:pathLst>
              </a:custGeom>
              <a:solidFill>
                <a:srgbClr val="FEDFB3"/>
              </a:solidFill>
              <a:ln w="14288">
                <a:solidFill>
                  <a:srgbClr val="000000"/>
                </a:solidFill>
                <a:prstDash val="solid"/>
                <a:round/>
                <a:headEnd/>
                <a:tailEnd/>
              </a:ln>
            </p:spPr>
            <p:txBody>
              <a:bodyPr/>
              <a:lstStyle/>
              <a:p>
                <a:endParaRPr lang="ja-JP" altLang="en-US"/>
              </a:p>
            </p:txBody>
          </p:sp>
          <p:sp>
            <p:nvSpPr>
              <p:cNvPr id="17935" name="Line 83"/>
              <p:cNvSpPr>
                <a:spLocks noChangeShapeType="1"/>
              </p:cNvSpPr>
              <p:nvPr/>
            </p:nvSpPr>
            <p:spPr bwMode="auto">
              <a:xfrm flipV="1">
                <a:off x="392" y="1708"/>
                <a:ext cx="13" cy="2"/>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7936" name="Freeform 84"/>
              <p:cNvSpPr>
                <a:spLocks/>
              </p:cNvSpPr>
              <p:nvPr/>
            </p:nvSpPr>
            <p:spPr bwMode="auto">
              <a:xfrm>
                <a:off x="394" y="1701"/>
                <a:ext cx="11" cy="1"/>
              </a:xfrm>
              <a:custGeom>
                <a:avLst/>
                <a:gdLst>
                  <a:gd name="T0" fmla="*/ 0 w 11"/>
                  <a:gd name="T1" fmla="*/ 0 h 1"/>
                  <a:gd name="T2" fmla="*/ 5 w 11"/>
                  <a:gd name="T3" fmla="*/ 0 h 1"/>
                  <a:gd name="T4" fmla="*/ 11 w 11"/>
                  <a:gd name="T5" fmla="*/ 0 h 1"/>
                  <a:gd name="T6" fmla="*/ 0 60000 65536"/>
                  <a:gd name="T7" fmla="*/ 0 60000 65536"/>
                  <a:gd name="T8" fmla="*/ 0 60000 65536"/>
                </a:gdLst>
                <a:ahLst/>
                <a:cxnLst>
                  <a:cxn ang="T6">
                    <a:pos x="T0" y="T1"/>
                  </a:cxn>
                  <a:cxn ang="T7">
                    <a:pos x="T2" y="T3"/>
                  </a:cxn>
                  <a:cxn ang="T8">
                    <a:pos x="T4" y="T5"/>
                  </a:cxn>
                </a:cxnLst>
                <a:rect l="0" t="0" r="r" b="b"/>
                <a:pathLst>
                  <a:path w="11" h="1">
                    <a:moveTo>
                      <a:pt x="0" y="0"/>
                    </a:moveTo>
                    <a:lnTo>
                      <a:pt x="5" y="0"/>
                    </a:lnTo>
                    <a:lnTo>
                      <a:pt x="11"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37" name="Freeform 85"/>
              <p:cNvSpPr>
                <a:spLocks/>
              </p:cNvSpPr>
              <p:nvPr/>
            </p:nvSpPr>
            <p:spPr bwMode="auto">
              <a:xfrm>
                <a:off x="423" y="1593"/>
                <a:ext cx="63" cy="50"/>
              </a:xfrm>
              <a:custGeom>
                <a:avLst/>
                <a:gdLst>
                  <a:gd name="T0" fmla="*/ 0 w 63"/>
                  <a:gd name="T1" fmla="*/ 50 h 50"/>
                  <a:gd name="T2" fmla="*/ 14 w 63"/>
                  <a:gd name="T3" fmla="*/ 46 h 50"/>
                  <a:gd name="T4" fmla="*/ 28 w 63"/>
                  <a:gd name="T5" fmla="*/ 39 h 50"/>
                  <a:gd name="T6" fmla="*/ 40 w 63"/>
                  <a:gd name="T7" fmla="*/ 28 h 50"/>
                  <a:gd name="T8" fmla="*/ 44 w 63"/>
                  <a:gd name="T9" fmla="*/ 20 h 50"/>
                  <a:gd name="T10" fmla="*/ 46 w 63"/>
                  <a:gd name="T11" fmla="*/ 15 h 50"/>
                  <a:gd name="T12" fmla="*/ 44 w 63"/>
                  <a:gd name="T13" fmla="*/ 5 h 50"/>
                  <a:gd name="T14" fmla="*/ 39 w 63"/>
                  <a:gd name="T15" fmla="*/ 0 h 50"/>
                  <a:gd name="T16" fmla="*/ 35 w 63"/>
                  <a:gd name="T17" fmla="*/ 2 h 50"/>
                  <a:gd name="T18" fmla="*/ 33 w 63"/>
                  <a:gd name="T19" fmla="*/ 9 h 50"/>
                  <a:gd name="T20" fmla="*/ 35 w 63"/>
                  <a:gd name="T21" fmla="*/ 20 h 50"/>
                  <a:gd name="T22" fmla="*/ 42 w 63"/>
                  <a:gd name="T23" fmla="*/ 31 h 50"/>
                  <a:gd name="T24" fmla="*/ 53 w 63"/>
                  <a:gd name="T25" fmla="*/ 41 h 50"/>
                  <a:gd name="T26" fmla="*/ 63 w 63"/>
                  <a:gd name="T27" fmla="*/ 48 h 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3" h="50">
                    <a:moveTo>
                      <a:pt x="0" y="50"/>
                    </a:moveTo>
                    <a:lnTo>
                      <a:pt x="14" y="46"/>
                    </a:lnTo>
                    <a:lnTo>
                      <a:pt x="28" y="39"/>
                    </a:lnTo>
                    <a:lnTo>
                      <a:pt x="40" y="28"/>
                    </a:lnTo>
                    <a:lnTo>
                      <a:pt x="44" y="20"/>
                    </a:lnTo>
                    <a:lnTo>
                      <a:pt x="46" y="15"/>
                    </a:lnTo>
                    <a:lnTo>
                      <a:pt x="44" y="5"/>
                    </a:lnTo>
                    <a:lnTo>
                      <a:pt x="39" y="0"/>
                    </a:lnTo>
                    <a:lnTo>
                      <a:pt x="35" y="2"/>
                    </a:lnTo>
                    <a:lnTo>
                      <a:pt x="33" y="9"/>
                    </a:lnTo>
                    <a:lnTo>
                      <a:pt x="35" y="20"/>
                    </a:lnTo>
                    <a:lnTo>
                      <a:pt x="42" y="31"/>
                    </a:lnTo>
                    <a:lnTo>
                      <a:pt x="53" y="41"/>
                    </a:lnTo>
                    <a:lnTo>
                      <a:pt x="63" y="48"/>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38" name="Freeform 86"/>
              <p:cNvSpPr>
                <a:spLocks/>
              </p:cNvSpPr>
              <p:nvPr/>
            </p:nvSpPr>
            <p:spPr bwMode="auto">
              <a:xfrm>
                <a:off x="442" y="1654"/>
                <a:ext cx="1" cy="39"/>
              </a:xfrm>
              <a:custGeom>
                <a:avLst/>
                <a:gdLst>
                  <a:gd name="T0" fmla="*/ 0 w 1"/>
                  <a:gd name="T1" fmla="*/ 0 h 39"/>
                  <a:gd name="T2" fmla="*/ 0 w 1"/>
                  <a:gd name="T3" fmla="*/ 4 h 39"/>
                  <a:gd name="T4" fmla="*/ 0 w 1"/>
                  <a:gd name="T5" fmla="*/ 10 h 39"/>
                  <a:gd name="T6" fmla="*/ 0 w 1"/>
                  <a:gd name="T7" fmla="*/ 23 h 39"/>
                  <a:gd name="T8" fmla="*/ 0 w 1"/>
                  <a:gd name="T9" fmla="*/ 34 h 39"/>
                  <a:gd name="T10" fmla="*/ 0 w 1"/>
                  <a:gd name="T11" fmla="*/ 38 h 39"/>
                  <a:gd name="T12" fmla="*/ 0 w 1"/>
                  <a:gd name="T13" fmla="*/ 39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39">
                    <a:moveTo>
                      <a:pt x="0" y="0"/>
                    </a:moveTo>
                    <a:lnTo>
                      <a:pt x="0" y="4"/>
                    </a:lnTo>
                    <a:lnTo>
                      <a:pt x="0" y="10"/>
                    </a:lnTo>
                    <a:lnTo>
                      <a:pt x="0" y="23"/>
                    </a:lnTo>
                    <a:lnTo>
                      <a:pt x="0" y="34"/>
                    </a:lnTo>
                    <a:lnTo>
                      <a:pt x="0" y="38"/>
                    </a:lnTo>
                    <a:lnTo>
                      <a:pt x="0" y="39"/>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39" name="Line 87"/>
              <p:cNvSpPr>
                <a:spLocks noChangeShapeType="1"/>
              </p:cNvSpPr>
              <p:nvPr/>
            </p:nvSpPr>
            <p:spPr bwMode="auto">
              <a:xfrm>
                <a:off x="477" y="1652"/>
                <a:ext cx="1" cy="34"/>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7940" name="Freeform 88"/>
              <p:cNvSpPr>
                <a:spLocks/>
              </p:cNvSpPr>
              <p:nvPr/>
            </p:nvSpPr>
            <p:spPr bwMode="auto">
              <a:xfrm>
                <a:off x="424" y="1753"/>
                <a:ext cx="68" cy="45"/>
              </a:xfrm>
              <a:custGeom>
                <a:avLst/>
                <a:gdLst>
                  <a:gd name="T0" fmla="*/ 0 w 68"/>
                  <a:gd name="T1" fmla="*/ 45 h 45"/>
                  <a:gd name="T2" fmla="*/ 2 w 68"/>
                  <a:gd name="T3" fmla="*/ 41 h 45"/>
                  <a:gd name="T4" fmla="*/ 4 w 68"/>
                  <a:gd name="T5" fmla="*/ 34 h 45"/>
                  <a:gd name="T6" fmla="*/ 7 w 68"/>
                  <a:gd name="T7" fmla="*/ 28 h 45"/>
                  <a:gd name="T8" fmla="*/ 11 w 68"/>
                  <a:gd name="T9" fmla="*/ 22 h 45"/>
                  <a:gd name="T10" fmla="*/ 16 w 68"/>
                  <a:gd name="T11" fmla="*/ 17 h 45"/>
                  <a:gd name="T12" fmla="*/ 29 w 68"/>
                  <a:gd name="T13" fmla="*/ 8 h 45"/>
                  <a:gd name="T14" fmla="*/ 43 w 68"/>
                  <a:gd name="T15" fmla="*/ 2 h 45"/>
                  <a:gd name="T16" fmla="*/ 52 w 68"/>
                  <a:gd name="T17" fmla="*/ 0 h 45"/>
                  <a:gd name="T18" fmla="*/ 61 w 68"/>
                  <a:gd name="T19" fmla="*/ 2 h 45"/>
                  <a:gd name="T20" fmla="*/ 66 w 68"/>
                  <a:gd name="T21" fmla="*/ 4 h 45"/>
                  <a:gd name="T22" fmla="*/ 68 w 68"/>
                  <a:gd name="T23" fmla="*/ 8 h 45"/>
                  <a:gd name="T24" fmla="*/ 68 w 68"/>
                  <a:gd name="T25" fmla="*/ 9 h 45"/>
                  <a:gd name="T26" fmla="*/ 68 w 68"/>
                  <a:gd name="T27" fmla="*/ 11 h 4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8" h="45">
                    <a:moveTo>
                      <a:pt x="0" y="45"/>
                    </a:moveTo>
                    <a:lnTo>
                      <a:pt x="2" y="41"/>
                    </a:lnTo>
                    <a:lnTo>
                      <a:pt x="4" y="34"/>
                    </a:lnTo>
                    <a:lnTo>
                      <a:pt x="7" y="28"/>
                    </a:lnTo>
                    <a:lnTo>
                      <a:pt x="11" y="22"/>
                    </a:lnTo>
                    <a:lnTo>
                      <a:pt x="16" y="17"/>
                    </a:lnTo>
                    <a:lnTo>
                      <a:pt x="29" y="8"/>
                    </a:lnTo>
                    <a:lnTo>
                      <a:pt x="43" y="2"/>
                    </a:lnTo>
                    <a:lnTo>
                      <a:pt x="52" y="0"/>
                    </a:lnTo>
                    <a:lnTo>
                      <a:pt x="61" y="2"/>
                    </a:lnTo>
                    <a:lnTo>
                      <a:pt x="66" y="4"/>
                    </a:lnTo>
                    <a:lnTo>
                      <a:pt x="68" y="8"/>
                    </a:lnTo>
                    <a:lnTo>
                      <a:pt x="68" y="9"/>
                    </a:lnTo>
                    <a:lnTo>
                      <a:pt x="68" y="11"/>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41" name="Freeform 89"/>
              <p:cNvSpPr>
                <a:spLocks/>
              </p:cNvSpPr>
              <p:nvPr/>
            </p:nvSpPr>
            <p:spPr bwMode="auto">
              <a:xfrm>
                <a:off x="440" y="1852"/>
                <a:ext cx="30" cy="114"/>
              </a:xfrm>
              <a:custGeom>
                <a:avLst/>
                <a:gdLst>
                  <a:gd name="T0" fmla="*/ 7 w 30"/>
                  <a:gd name="T1" fmla="*/ 0 h 114"/>
                  <a:gd name="T2" fmla="*/ 6 w 30"/>
                  <a:gd name="T3" fmla="*/ 2 h 114"/>
                  <a:gd name="T4" fmla="*/ 6 w 30"/>
                  <a:gd name="T5" fmla="*/ 11 h 114"/>
                  <a:gd name="T6" fmla="*/ 4 w 30"/>
                  <a:gd name="T7" fmla="*/ 22 h 114"/>
                  <a:gd name="T8" fmla="*/ 2 w 30"/>
                  <a:gd name="T9" fmla="*/ 35 h 114"/>
                  <a:gd name="T10" fmla="*/ 0 w 30"/>
                  <a:gd name="T11" fmla="*/ 67 h 114"/>
                  <a:gd name="T12" fmla="*/ 0 w 30"/>
                  <a:gd name="T13" fmla="*/ 82 h 114"/>
                  <a:gd name="T14" fmla="*/ 2 w 30"/>
                  <a:gd name="T15" fmla="*/ 93 h 114"/>
                  <a:gd name="T16" fmla="*/ 4 w 30"/>
                  <a:gd name="T17" fmla="*/ 102 h 114"/>
                  <a:gd name="T18" fmla="*/ 9 w 30"/>
                  <a:gd name="T19" fmla="*/ 110 h 114"/>
                  <a:gd name="T20" fmla="*/ 13 w 30"/>
                  <a:gd name="T21" fmla="*/ 112 h 114"/>
                  <a:gd name="T22" fmla="*/ 18 w 30"/>
                  <a:gd name="T23" fmla="*/ 114 h 114"/>
                  <a:gd name="T24" fmla="*/ 27 w 30"/>
                  <a:gd name="T25" fmla="*/ 114 h 114"/>
                  <a:gd name="T26" fmla="*/ 29 w 30"/>
                  <a:gd name="T27" fmla="*/ 114 h 114"/>
                  <a:gd name="T28" fmla="*/ 30 w 30"/>
                  <a:gd name="T29" fmla="*/ 112 h 114"/>
                  <a:gd name="T30" fmla="*/ 29 w 30"/>
                  <a:gd name="T31" fmla="*/ 93 h 114"/>
                  <a:gd name="T32" fmla="*/ 27 w 30"/>
                  <a:gd name="T33" fmla="*/ 75 h 114"/>
                  <a:gd name="T34" fmla="*/ 25 w 30"/>
                  <a:gd name="T35" fmla="*/ 61 h 114"/>
                  <a:gd name="T36" fmla="*/ 25 w 30"/>
                  <a:gd name="T37" fmla="*/ 47 h 114"/>
                  <a:gd name="T38" fmla="*/ 23 w 30"/>
                  <a:gd name="T39" fmla="*/ 28 h 114"/>
                  <a:gd name="T40" fmla="*/ 23 w 30"/>
                  <a:gd name="T41" fmla="*/ 13 h 114"/>
                  <a:gd name="T42" fmla="*/ 22 w 30"/>
                  <a:gd name="T43" fmla="*/ 6 h 114"/>
                  <a:gd name="T44" fmla="*/ 22 w 30"/>
                  <a:gd name="T45" fmla="*/ 2 h 114"/>
                  <a:gd name="T46" fmla="*/ 22 w 30"/>
                  <a:gd name="T47" fmla="*/ 0 h 114"/>
                  <a:gd name="T48" fmla="*/ 22 w 30"/>
                  <a:gd name="T49" fmla="*/ 0 h 114"/>
                  <a:gd name="T50" fmla="*/ 7 w 30"/>
                  <a:gd name="T51" fmla="*/ 0 h 11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0" h="114">
                    <a:moveTo>
                      <a:pt x="7" y="0"/>
                    </a:moveTo>
                    <a:lnTo>
                      <a:pt x="6" y="2"/>
                    </a:lnTo>
                    <a:lnTo>
                      <a:pt x="6" y="11"/>
                    </a:lnTo>
                    <a:lnTo>
                      <a:pt x="4" y="22"/>
                    </a:lnTo>
                    <a:lnTo>
                      <a:pt x="2" y="35"/>
                    </a:lnTo>
                    <a:lnTo>
                      <a:pt x="0" y="67"/>
                    </a:lnTo>
                    <a:lnTo>
                      <a:pt x="0" y="82"/>
                    </a:lnTo>
                    <a:lnTo>
                      <a:pt x="2" y="93"/>
                    </a:lnTo>
                    <a:lnTo>
                      <a:pt x="4" y="102"/>
                    </a:lnTo>
                    <a:lnTo>
                      <a:pt x="9" y="110"/>
                    </a:lnTo>
                    <a:lnTo>
                      <a:pt x="13" y="112"/>
                    </a:lnTo>
                    <a:lnTo>
                      <a:pt x="18" y="114"/>
                    </a:lnTo>
                    <a:lnTo>
                      <a:pt x="27" y="114"/>
                    </a:lnTo>
                    <a:lnTo>
                      <a:pt x="29" y="114"/>
                    </a:lnTo>
                    <a:lnTo>
                      <a:pt x="30" y="112"/>
                    </a:lnTo>
                    <a:lnTo>
                      <a:pt x="29" y="93"/>
                    </a:lnTo>
                    <a:lnTo>
                      <a:pt x="27" y="75"/>
                    </a:lnTo>
                    <a:lnTo>
                      <a:pt x="25" y="61"/>
                    </a:lnTo>
                    <a:lnTo>
                      <a:pt x="25" y="47"/>
                    </a:lnTo>
                    <a:lnTo>
                      <a:pt x="23" y="28"/>
                    </a:lnTo>
                    <a:lnTo>
                      <a:pt x="23" y="13"/>
                    </a:lnTo>
                    <a:lnTo>
                      <a:pt x="22" y="6"/>
                    </a:lnTo>
                    <a:lnTo>
                      <a:pt x="22" y="2"/>
                    </a:lnTo>
                    <a:lnTo>
                      <a:pt x="22" y="0"/>
                    </a:lnTo>
                    <a:lnTo>
                      <a:pt x="7" y="0"/>
                    </a:lnTo>
                    <a:close/>
                  </a:path>
                </a:pathLst>
              </a:custGeom>
              <a:solidFill>
                <a:srgbClr val="333333"/>
              </a:solidFill>
              <a:ln w="14288">
                <a:solidFill>
                  <a:srgbClr val="000000"/>
                </a:solidFill>
                <a:prstDash val="solid"/>
                <a:round/>
                <a:headEnd/>
                <a:tailEnd/>
              </a:ln>
            </p:spPr>
            <p:txBody>
              <a:bodyPr/>
              <a:lstStyle/>
              <a:p>
                <a:endParaRPr lang="ja-JP" altLang="en-US"/>
              </a:p>
            </p:txBody>
          </p:sp>
          <p:sp>
            <p:nvSpPr>
              <p:cNvPr id="17942" name="Freeform 90"/>
              <p:cNvSpPr>
                <a:spLocks/>
              </p:cNvSpPr>
              <p:nvPr/>
            </p:nvSpPr>
            <p:spPr bwMode="auto">
              <a:xfrm>
                <a:off x="279" y="1684"/>
                <a:ext cx="55" cy="60"/>
              </a:xfrm>
              <a:custGeom>
                <a:avLst/>
                <a:gdLst>
                  <a:gd name="T0" fmla="*/ 25 w 55"/>
                  <a:gd name="T1" fmla="*/ 0 h 60"/>
                  <a:gd name="T2" fmla="*/ 26 w 55"/>
                  <a:gd name="T3" fmla="*/ 2 h 60"/>
                  <a:gd name="T4" fmla="*/ 30 w 55"/>
                  <a:gd name="T5" fmla="*/ 6 h 60"/>
                  <a:gd name="T6" fmla="*/ 39 w 55"/>
                  <a:gd name="T7" fmla="*/ 15 h 60"/>
                  <a:gd name="T8" fmla="*/ 50 w 55"/>
                  <a:gd name="T9" fmla="*/ 24 h 60"/>
                  <a:gd name="T10" fmla="*/ 55 w 55"/>
                  <a:gd name="T11" fmla="*/ 28 h 60"/>
                  <a:gd name="T12" fmla="*/ 50 w 55"/>
                  <a:gd name="T13" fmla="*/ 39 h 60"/>
                  <a:gd name="T14" fmla="*/ 48 w 55"/>
                  <a:gd name="T15" fmla="*/ 47 h 60"/>
                  <a:gd name="T16" fmla="*/ 44 w 55"/>
                  <a:gd name="T17" fmla="*/ 52 h 60"/>
                  <a:gd name="T18" fmla="*/ 42 w 55"/>
                  <a:gd name="T19" fmla="*/ 56 h 60"/>
                  <a:gd name="T20" fmla="*/ 42 w 55"/>
                  <a:gd name="T21" fmla="*/ 60 h 60"/>
                  <a:gd name="T22" fmla="*/ 42 w 55"/>
                  <a:gd name="T23" fmla="*/ 60 h 60"/>
                  <a:gd name="T24" fmla="*/ 41 w 55"/>
                  <a:gd name="T25" fmla="*/ 60 h 60"/>
                  <a:gd name="T26" fmla="*/ 37 w 55"/>
                  <a:gd name="T27" fmla="*/ 58 h 60"/>
                  <a:gd name="T28" fmla="*/ 23 w 55"/>
                  <a:gd name="T29" fmla="*/ 52 h 60"/>
                  <a:gd name="T30" fmla="*/ 9 w 55"/>
                  <a:gd name="T31" fmla="*/ 45 h 60"/>
                  <a:gd name="T32" fmla="*/ 3 w 55"/>
                  <a:gd name="T33" fmla="*/ 41 h 60"/>
                  <a:gd name="T34" fmla="*/ 0 w 55"/>
                  <a:gd name="T35" fmla="*/ 37 h 60"/>
                  <a:gd name="T36" fmla="*/ 0 w 55"/>
                  <a:gd name="T37" fmla="*/ 37 h 60"/>
                  <a:gd name="T38" fmla="*/ 2 w 55"/>
                  <a:gd name="T39" fmla="*/ 34 h 60"/>
                  <a:gd name="T40" fmla="*/ 7 w 55"/>
                  <a:gd name="T41" fmla="*/ 22 h 60"/>
                  <a:gd name="T42" fmla="*/ 14 w 55"/>
                  <a:gd name="T43" fmla="*/ 9 h 60"/>
                  <a:gd name="T44" fmla="*/ 19 w 55"/>
                  <a:gd name="T45" fmla="*/ 4 h 60"/>
                  <a:gd name="T46" fmla="*/ 25 w 55"/>
                  <a:gd name="T47" fmla="*/ 0 h 60"/>
                  <a:gd name="T48" fmla="*/ 25 w 55"/>
                  <a:gd name="T49" fmla="*/ 0 h 6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5" h="60">
                    <a:moveTo>
                      <a:pt x="25" y="0"/>
                    </a:moveTo>
                    <a:lnTo>
                      <a:pt x="26" y="2"/>
                    </a:lnTo>
                    <a:lnTo>
                      <a:pt x="30" y="6"/>
                    </a:lnTo>
                    <a:lnTo>
                      <a:pt x="39" y="15"/>
                    </a:lnTo>
                    <a:lnTo>
                      <a:pt x="50" y="24"/>
                    </a:lnTo>
                    <a:lnTo>
                      <a:pt x="55" y="28"/>
                    </a:lnTo>
                    <a:lnTo>
                      <a:pt x="50" y="39"/>
                    </a:lnTo>
                    <a:lnTo>
                      <a:pt x="48" y="47"/>
                    </a:lnTo>
                    <a:lnTo>
                      <a:pt x="44" y="52"/>
                    </a:lnTo>
                    <a:lnTo>
                      <a:pt x="42" y="56"/>
                    </a:lnTo>
                    <a:lnTo>
                      <a:pt x="42" y="60"/>
                    </a:lnTo>
                    <a:lnTo>
                      <a:pt x="41" y="60"/>
                    </a:lnTo>
                    <a:lnTo>
                      <a:pt x="37" y="58"/>
                    </a:lnTo>
                    <a:lnTo>
                      <a:pt x="23" y="52"/>
                    </a:lnTo>
                    <a:lnTo>
                      <a:pt x="9" y="45"/>
                    </a:lnTo>
                    <a:lnTo>
                      <a:pt x="3" y="41"/>
                    </a:lnTo>
                    <a:lnTo>
                      <a:pt x="0" y="37"/>
                    </a:lnTo>
                    <a:lnTo>
                      <a:pt x="2" y="34"/>
                    </a:lnTo>
                    <a:lnTo>
                      <a:pt x="7" y="22"/>
                    </a:lnTo>
                    <a:lnTo>
                      <a:pt x="14" y="9"/>
                    </a:lnTo>
                    <a:lnTo>
                      <a:pt x="19" y="4"/>
                    </a:lnTo>
                    <a:lnTo>
                      <a:pt x="25" y="0"/>
                    </a:lnTo>
                    <a:close/>
                  </a:path>
                </a:pathLst>
              </a:custGeom>
              <a:solidFill>
                <a:srgbClr val="4573B3"/>
              </a:solidFill>
              <a:ln w="14288">
                <a:solidFill>
                  <a:srgbClr val="000000"/>
                </a:solidFill>
                <a:prstDash val="solid"/>
                <a:round/>
                <a:headEnd/>
                <a:tailEnd/>
              </a:ln>
            </p:spPr>
            <p:txBody>
              <a:bodyPr/>
              <a:lstStyle/>
              <a:p>
                <a:endParaRPr lang="ja-JP" altLang="en-US"/>
              </a:p>
            </p:txBody>
          </p:sp>
          <p:sp>
            <p:nvSpPr>
              <p:cNvPr id="17943" name="Freeform 91"/>
              <p:cNvSpPr>
                <a:spLocks/>
              </p:cNvSpPr>
              <p:nvPr/>
            </p:nvSpPr>
            <p:spPr bwMode="auto">
              <a:xfrm>
                <a:off x="403" y="1813"/>
                <a:ext cx="34" cy="41"/>
              </a:xfrm>
              <a:custGeom>
                <a:avLst/>
                <a:gdLst>
                  <a:gd name="T0" fmla="*/ 2 w 34"/>
                  <a:gd name="T1" fmla="*/ 0 h 41"/>
                  <a:gd name="T2" fmla="*/ 2 w 34"/>
                  <a:gd name="T3" fmla="*/ 2 h 41"/>
                  <a:gd name="T4" fmla="*/ 0 w 34"/>
                  <a:gd name="T5" fmla="*/ 5 h 41"/>
                  <a:gd name="T6" fmla="*/ 0 w 34"/>
                  <a:gd name="T7" fmla="*/ 18 h 41"/>
                  <a:gd name="T8" fmla="*/ 2 w 34"/>
                  <a:gd name="T9" fmla="*/ 31 h 41"/>
                  <a:gd name="T10" fmla="*/ 4 w 34"/>
                  <a:gd name="T11" fmla="*/ 41 h 41"/>
                  <a:gd name="T12" fmla="*/ 5 w 34"/>
                  <a:gd name="T13" fmla="*/ 41 h 41"/>
                  <a:gd name="T14" fmla="*/ 9 w 34"/>
                  <a:gd name="T15" fmla="*/ 39 h 41"/>
                  <a:gd name="T16" fmla="*/ 14 w 34"/>
                  <a:gd name="T17" fmla="*/ 35 h 41"/>
                  <a:gd name="T18" fmla="*/ 20 w 34"/>
                  <a:gd name="T19" fmla="*/ 30 h 41"/>
                  <a:gd name="T20" fmla="*/ 28 w 34"/>
                  <a:gd name="T21" fmla="*/ 18 h 41"/>
                  <a:gd name="T22" fmla="*/ 32 w 34"/>
                  <a:gd name="T23" fmla="*/ 13 h 41"/>
                  <a:gd name="T24" fmla="*/ 34 w 34"/>
                  <a:gd name="T25" fmla="*/ 9 h 41"/>
                  <a:gd name="T26" fmla="*/ 23 w 34"/>
                  <a:gd name="T27" fmla="*/ 5 h 41"/>
                  <a:gd name="T28" fmla="*/ 12 w 34"/>
                  <a:gd name="T29" fmla="*/ 2 h 41"/>
                  <a:gd name="T30" fmla="*/ 5 w 34"/>
                  <a:gd name="T31" fmla="*/ 0 h 41"/>
                  <a:gd name="T32" fmla="*/ 2 w 34"/>
                  <a:gd name="T33" fmla="*/ 0 h 41"/>
                  <a:gd name="T34" fmla="*/ 2 w 34"/>
                  <a:gd name="T35" fmla="*/ 0 h 4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4" h="41">
                    <a:moveTo>
                      <a:pt x="2" y="0"/>
                    </a:moveTo>
                    <a:lnTo>
                      <a:pt x="2" y="2"/>
                    </a:lnTo>
                    <a:lnTo>
                      <a:pt x="0" y="5"/>
                    </a:lnTo>
                    <a:lnTo>
                      <a:pt x="0" y="18"/>
                    </a:lnTo>
                    <a:lnTo>
                      <a:pt x="2" y="31"/>
                    </a:lnTo>
                    <a:lnTo>
                      <a:pt x="4" y="41"/>
                    </a:lnTo>
                    <a:lnTo>
                      <a:pt x="5" y="41"/>
                    </a:lnTo>
                    <a:lnTo>
                      <a:pt x="9" y="39"/>
                    </a:lnTo>
                    <a:lnTo>
                      <a:pt x="14" y="35"/>
                    </a:lnTo>
                    <a:lnTo>
                      <a:pt x="20" y="30"/>
                    </a:lnTo>
                    <a:lnTo>
                      <a:pt x="28" y="18"/>
                    </a:lnTo>
                    <a:lnTo>
                      <a:pt x="32" y="13"/>
                    </a:lnTo>
                    <a:lnTo>
                      <a:pt x="34" y="9"/>
                    </a:lnTo>
                    <a:lnTo>
                      <a:pt x="23" y="5"/>
                    </a:lnTo>
                    <a:lnTo>
                      <a:pt x="12" y="2"/>
                    </a:lnTo>
                    <a:lnTo>
                      <a:pt x="5" y="0"/>
                    </a:lnTo>
                    <a:lnTo>
                      <a:pt x="2" y="0"/>
                    </a:lnTo>
                    <a:close/>
                  </a:path>
                </a:pathLst>
              </a:custGeom>
              <a:solidFill>
                <a:srgbClr val="809CC9"/>
              </a:solidFill>
              <a:ln w="14288">
                <a:solidFill>
                  <a:srgbClr val="000000"/>
                </a:solidFill>
                <a:prstDash val="solid"/>
                <a:round/>
                <a:headEnd/>
                <a:tailEnd/>
              </a:ln>
            </p:spPr>
            <p:txBody>
              <a:bodyPr/>
              <a:lstStyle/>
              <a:p>
                <a:endParaRPr lang="ja-JP" altLang="en-US"/>
              </a:p>
            </p:txBody>
          </p:sp>
          <p:sp>
            <p:nvSpPr>
              <p:cNvPr id="17944" name="Freeform 92"/>
              <p:cNvSpPr>
                <a:spLocks/>
              </p:cNvSpPr>
              <p:nvPr/>
            </p:nvSpPr>
            <p:spPr bwMode="auto">
              <a:xfrm>
                <a:off x="453" y="1811"/>
                <a:ext cx="40" cy="39"/>
              </a:xfrm>
              <a:custGeom>
                <a:avLst/>
                <a:gdLst>
                  <a:gd name="T0" fmla="*/ 0 w 40"/>
                  <a:gd name="T1" fmla="*/ 13 h 39"/>
                  <a:gd name="T2" fmla="*/ 9 w 40"/>
                  <a:gd name="T3" fmla="*/ 22 h 39"/>
                  <a:gd name="T4" fmla="*/ 17 w 40"/>
                  <a:gd name="T5" fmla="*/ 30 h 39"/>
                  <a:gd name="T6" fmla="*/ 26 w 40"/>
                  <a:gd name="T7" fmla="*/ 35 h 39"/>
                  <a:gd name="T8" fmla="*/ 33 w 40"/>
                  <a:gd name="T9" fmla="*/ 39 h 39"/>
                  <a:gd name="T10" fmla="*/ 37 w 40"/>
                  <a:gd name="T11" fmla="*/ 37 h 39"/>
                  <a:gd name="T12" fmla="*/ 40 w 40"/>
                  <a:gd name="T13" fmla="*/ 30 h 39"/>
                  <a:gd name="T14" fmla="*/ 39 w 40"/>
                  <a:gd name="T15" fmla="*/ 17 h 39"/>
                  <a:gd name="T16" fmla="*/ 33 w 40"/>
                  <a:gd name="T17" fmla="*/ 0 h 39"/>
                  <a:gd name="T18" fmla="*/ 30 w 40"/>
                  <a:gd name="T19" fmla="*/ 2 h 39"/>
                  <a:gd name="T20" fmla="*/ 21 w 40"/>
                  <a:gd name="T21" fmla="*/ 7 h 39"/>
                  <a:gd name="T22" fmla="*/ 10 w 40"/>
                  <a:gd name="T23" fmla="*/ 11 h 39"/>
                  <a:gd name="T24" fmla="*/ 0 w 40"/>
                  <a:gd name="T25" fmla="*/ 13 h 39"/>
                  <a:gd name="T26" fmla="*/ 0 w 40"/>
                  <a:gd name="T27" fmla="*/ 13 h 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0" h="39">
                    <a:moveTo>
                      <a:pt x="0" y="13"/>
                    </a:moveTo>
                    <a:lnTo>
                      <a:pt x="9" y="22"/>
                    </a:lnTo>
                    <a:lnTo>
                      <a:pt x="17" y="30"/>
                    </a:lnTo>
                    <a:lnTo>
                      <a:pt x="26" y="35"/>
                    </a:lnTo>
                    <a:lnTo>
                      <a:pt x="33" y="39"/>
                    </a:lnTo>
                    <a:lnTo>
                      <a:pt x="37" y="37"/>
                    </a:lnTo>
                    <a:lnTo>
                      <a:pt x="40" y="30"/>
                    </a:lnTo>
                    <a:lnTo>
                      <a:pt x="39" y="17"/>
                    </a:lnTo>
                    <a:lnTo>
                      <a:pt x="33" y="0"/>
                    </a:lnTo>
                    <a:lnTo>
                      <a:pt x="30" y="2"/>
                    </a:lnTo>
                    <a:lnTo>
                      <a:pt x="21" y="7"/>
                    </a:lnTo>
                    <a:lnTo>
                      <a:pt x="10" y="11"/>
                    </a:lnTo>
                    <a:lnTo>
                      <a:pt x="0" y="13"/>
                    </a:lnTo>
                    <a:close/>
                  </a:path>
                </a:pathLst>
              </a:custGeom>
              <a:solidFill>
                <a:srgbClr val="809CC9"/>
              </a:solidFill>
              <a:ln w="14288">
                <a:solidFill>
                  <a:srgbClr val="000000"/>
                </a:solidFill>
                <a:prstDash val="solid"/>
                <a:round/>
                <a:headEnd/>
                <a:tailEnd/>
              </a:ln>
            </p:spPr>
            <p:txBody>
              <a:bodyPr/>
              <a:lstStyle/>
              <a:p>
                <a:endParaRPr lang="ja-JP" altLang="en-US"/>
              </a:p>
            </p:txBody>
          </p:sp>
          <p:sp>
            <p:nvSpPr>
              <p:cNvPr id="17945" name="Freeform 93"/>
              <p:cNvSpPr>
                <a:spLocks/>
              </p:cNvSpPr>
              <p:nvPr/>
            </p:nvSpPr>
            <p:spPr bwMode="auto">
              <a:xfrm>
                <a:off x="541" y="1899"/>
                <a:ext cx="82" cy="97"/>
              </a:xfrm>
              <a:custGeom>
                <a:avLst/>
                <a:gdLst>
                  <a:gd name="T0" fmla="*/ 2 w 82"/>
                  <a:gd name="T1" fmla="*/ 7 h 97"/>
                  <a:gd name="T2" fmla="*/ 2 w 82"/>
                  <a:gd name="T3" fmla="*/ 13 h 97"/>
                  <a:gd name="T4" fmla="*/ 2 w 82"/>
                  <a:gd name="T5" fmla="*/ 20 h 97"/>
                  <a:gd name="T6" fmla="*/ 0 w 82"/>
                  <a:gd name="T7" fmla="*/ 39 h 97"/>
                  <a:gd name="T8" fmla="*/ 2 w 82"/>
                  <a:gd name="T9" fmla="*/ 61 h 97"/>
                  <a:gd name="T10" fmla="*/ 2 w 82"/>
                  <a:gd name="T11" fmla="*/ 69 h 97"/>
                  <a:gd name="T12" fmla="*/ 4 w 82"/>
                  <a:gd name="T13" fmla="*/ 76 h 97"/>
                  <a:gd name="T14" fmla="*/ 9 w 82"/>
                  <a:gd name="T15" fmla="*/ 83 h 97"/>
                  <a:gd name="T16" fmla="*/ 18 w 82"/>
                  <a:gd name="T17" fmla="*/ 89 h 97"/>
                  <a:gd name="T18" fmla="*/ 29 w 82"/>
                  <a:gd name="T19" fmla="*/ 95 h 97"/>
                  <a:gd name="T20" fmla="*/ 39 w 82"/>
                  <a:gd name="T21" fmla="*/ 97 h 97"/>
                  <a:gd name="T22" fmla="*/ 52 w 82"/>
                  <a:gd name="T23" fmla="*/ 97 h 97"/>
                  <a:gd name="T24" fmla="*/ 62 w 82"/>
                  <a:gd name="T25" fmla="*/ 93 h 97"/>
                  <a:gd name="T26" fmla="*/ 73 w 82"/>
                  <a:gd name="T27" fmla="*/ 85 h 97"/>
                  <a:gd name="T28" fmla="*/ 80 w 82"/>
                  <a:gd name="T29" fmla="*/ 70 h 97"/>
                  <a:gd name="T30" fmla="*/ 82 w 82"/>
                  <a:gd name="T31" fmla="*/ 54 h 97"/>
                  <a:gd name="T32" fmla="*/ 78 w 82"/>
                  <a:gd name="T33" fmla="*/ 33 h 97"/>
                  <a:gd name="T34" fmla="*/ 71 w 82"/>
                  <a:gd name="T35" fmla="*/ 14 h 97"/>
                  <a:gd name="T36" fmla="*/ 59 w 82"/>
                  <a:gd name="T37" fmla="*/ 0 h 97"/>
                  <a:gd name="T38" fmla="*/ 41 w 82"/>
                  <a:gd name="T39" fmla="*/ 5 h 97"/>
                  <a:gd name="T40" fmla="*/ 22 w 82"/>
                  <a:gd name="T41" fmla="*/ 7 h 97"/>
                  <a:gd name="T42" fmla="*/ 7 w 82"/>
                  <a:gd name="T43" fmla="*/ 7 h 97"/>
                  <a:gd name="T44" fmla="*/ 4 w 82"/>
                  <a:gd name="T45" fmla="*/ 7 h 97"/>
                  <a:gd name="T46" fmla="*/ 2 w 82"/>
                  <a:gd name="T47" fmla="*/ 7 h 97"/>
                  <a:gd name="T48" fmla="*/ 2 w 82"/>
                  <a:gd name="T49" fmla="*/ 7 h 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2" h="97">
                    <a:moveTo>
                      <a:pt x="2" y="7"/>
                    </a:moveTo>
                    <a:lnTo>
                      <a:pt x="2" y="13"/>
                    </a:lnTo>
                    <a:lnTo>
                      <a:pt x="2" y="20"/>
                    </a:lnTo>
                    <a:lnTo>
                      <a:pt x="0" y="39"/>
                    </a:lnTo>
                    <a:lnTo>
                      <a:pt x="2" y="61"/>
                    </a:lnTo>
                    <a:lnTo>
                      <a:pt x="2" y="69"/>
                    </a:lnTo>
                    <a:lnTo>
                      <a:pt x="4" y="76"/>
                    </a:lnTo>
                    <a:lnTo>
                      <a:pt x="9" y="83"/>
                    </a:lnTo>
                    <a:lnTo>
                      <a:pt x="18" y="89"/>
                    </a:lnTo>
                    <a:lnTo>
                      <a:pt x="29" y="95"/>
                    </a:lnTo>
                    <a:lnTo>
                      <a:pt x="39" y="97"/>
                    </a:lnTo>
                    <a:lnTo>
                      <a:pt x="52" y="97"/>
                    </a:lnTo>
                    <a:lnTo>
                      <a:pt x="62" y="93"/>
                    </a:lnTo>
                    <a:lnTo>
                      <a:pt x="73" y="85"/>
                    </a:lnTo>
                    <a:lnTo>
                      <a:pt x="80" y="70"/>
                    </a:lnTo>
                    <a:lnTo>
                      <a:pt x="82" y="54"/>
                    </a:lnTo>
                    <a:lnTo>
                      <a:pt x="78" y="33"/>
                    </a:lnTo>
                    <a:lnTo>
                      <a:pt x="71" y="14"/>
                    </a:lnTo>
                    <a:lnTo>
                      <a:pt x="59" y="0"/>
                    </a:lnTo>
                    <a:lnTo>
                      <a:pt x="41" y="5"/>
                    </a:lnTo>
                    <a:lnTo>
                      <a:pt x="22" y="7"/>
                    </a:lnTo>
                    <a:lnTo>
                      <a:pt x="7" y="7"/>
                    </a:lnTo>
                    <a:lnTo>
                      <a:pt x="4" y="7"/>
                    </a:lnTo>
                    <a:lnTo>
                      <a:pt x="2" y="7"/>
                    </a:lnTo>
                    <a:close/>
                  </a:path>
                </a:pathLst>
              </a:custGeom>
              <a:solidFill>
                <a:srgbClr val="BFCAE2"/>
              </a:solidFill>
              <a:ln w="14288">
                <a:solidFill>
                  <a:srgbClr val="000000"/>
                </a:solidFill>
                <a:prstDash val="solid"/>
                <a:round/>
                <a:headEnd/>
                <a:tailEnd/>
              </a:ln>
            </p:spPr>
            <p:txBody>
              <a:bodyPr/>
              <a:lstStyle/>
              <a:p>
                <a:endParaRPr lang="ja-JP" altLang="en-US"/>
              </a:p>
            </p:txBody>
          </p:sp>
          <p:sp>
            <p:nvSpPr>
              <p:cNvPr id="17946" name="Freeform 94"/>
              <p:cNvSpPr>
                <a:spLocks/>
              </p:cNvSpPr>
              <p:nvPr/>
            </p:nvSpPr>
            <p:spPr bwMode="auto">
              <a:xfrm>
                <a:off x="527" y="1891"/>
                <a:ext cx="46" cy="63"/>
              </a:xfrm>
              <a:custGeom>
                <a:avLst/>
                <a:gdLst>
                  <a:gd name="T0" fmla="*/ 14 w 46"/>
                  <a:gd name="T1" fmla="*/ 0 h 63"/>
                  <a:gd name="T2" fmla="*/ 25 w 46"/>
                  <a:gd name="T3" fmla="*/ 8 h 63"/>
                  <a:gd name="T4" fmla="*/ 32 w 46"/>
                  <a:gd name="T5" fmla="*/ 13 h 63"/>
                  <a:gd name="T6" fmla="*/ 39 w 46"/>
                  <a:gd name="T7" fmla="*/ 17 h 63"/>
                  <a:gd name="T8" fmla="*/ 43 w 46"/>
                  <a:gd name="T9" fmla="*/ 19 h 63"/>
                  <a:gd name="T10" fmla="*/ 46 w 46"/>
                  <a:gd name="T11" fmla="*/ 22 h 63"/>
                  <a:gd name="T12" fmla="*/ 46 w 46"/>
                  <a:gd name="T13" fmla="*/ 22 h 63"/>
                  <a:gd name="T14" fmla="*/ 44 w 46"/>
                  <a:gd name="T15" fmla="*/ 24 h 63"/>
                  <a:gd name="T16" fmla="*/ 41 w 46"/>
                  <a:gd name="T17" fmla="*/ 28 h 63"/>
                  <a:gd name="T18" fmla="*/ 27 w 46"/>
                  <a:gd name="T19" fmla="*/ 41 h 63"/>
                  <a:gd name="T20" fmla="*/ 13 w 46"/>
                  <a:gd name="T21" fmla="*/ 54 h 63"/>
                  <a:gd name="T22" fmla="*/ 7 w 46"/>
                  <a:gd name="T23" fmla="*/ 60 h 63"/>
                  <a:gd name="T24" fmla="*/ 4 w 46"/>
                  <a:gd name="T25" fmla="*/ 62 h 63"/>
                  <a:gd name="T26" fmla="*/ 2 w 46"/>
                  <a:gd name="T27" fmla="*/ 63 h 63"/>
                  <a:gd name="T28" fmla="*/ 2 w 46"/>
                  <a:gd name="T29" fmla="*/ 60 h 63"/>
                  <a:gd name="T30" fmla="*/ 0 w 46"/>
                  <a:gd name="T31" fmla="*/ 52 h 63"/>
                  <a:gd name="T32" fmla="*/ 2 w 46"/>
                  <a:gd name="T33" fmla="*/ 43 h 63"/>
                  <a:gd name="T34" fmla="*/ 2 w 46"/>
                  <a:gd name="T35" fmla="*/ 34 h 63"/>
                  <a:gd name="T36" fmla="*/ 5 w 46"/>
                  <a:gd name="T37" fmla="*/ 24 h 63"/>
                  <a:gd name="T38" fmla="*/ 9 w 46"/>
                  <a:gd name="T39" fmla="*/ 13 h 63"/>
                  <a:gd name="T40" fmla="*/ 13 w 46"/>
                  <a:gd name="T41" fmla="*/ 4 h 63"/>
                  <a:gd name="T42" fmla="*/ 14 w 46"/>
                  <a:gd name="T43" fmla="*/ 0 h 63"/>
                  <a:gd name="T44" fmla="*/ 14 w 46"/>
                  <a:gd name="T45" fmla="*/ 0 h 63"/>
                  <a:gd name="T46" fmla="*/ 14 w 46"/>
                  <a:gd name="T47" fmla="*/ 0 h 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6" h="63">
                    <a:moveTo>
                      <a:pt x="14" y="0"/>
                    </a:moveTo>
                    <a:lnTo>
                      <a:pt x="25" y="8"/>
                    </a:lnTo>
                    <a:lnTo>
                      <a:pt x="32" y="13"/>
                    </a:lnTo>
                    <a:lnTo>
                      <a:pt x="39" y="17"/>
                    </a:lnTo>
                    <a:lnTo>
                      <a:pt x="43" y="19"/>
                    </a:lnTo>
                    <a:lnTo>
                      <a:pt x="46" y="22"/>
                    </a:lnTo>
                    <a:lnTo>
                      <a:pt x="44" y="24"/>
                    </a:lnTo>
                    <a:lnTo>
                      <a:pt x="41" y="28"/>
                    </a:lnTo>
                    <a:lnTo>
                      <a:pt x="27" y="41"/>
                    </a:lnTo>
                    <a:lnTo>
                      <a:pt x="13" y="54"/>
                    </a:lnTo>
                    <a:lnTo>
                      <a:pt x="7" y="60"/>
                    </a:lnTo>
                    <a:lnTo>
                      <a:pt x="4" y="62"/>
                    </a:lnTo>
                    <a:lnTo>
                      <a:pt x="2" y="63"/>
                    </a:lnTo>
                    <a:lnTo>
                      <a:pt x="2" y="60"/>
                    </a:lnTo>
                    <a:lnTo>
                      <a:pt x="0" y="52"/>
                    </a:lnTo>
                    <a:lnTo>
                      <a:pt x="2" y="43"/>
                    </a:lnTo>
                    <a:lnTo>
                      <a:pt x="2" y="34"/>
                    </a:lnTo>
                    <a:lnTo>
                      <a:pt x="5" y="24"/>
                    </a:lnTo>
                    <a:lnTo>
                      <a:pt x="9" y="13"/>
                    </a:lnTo>
                    <a:lnTo>
                      <a:pt x="13" y="4"/>
                    </a:lnTo>
                    <a:lnTo>
                      <a:pt x="14" y="0"/>
                    </a:lnTo>
                    <a:close/>
                  </a:path>
                </a:pathLst>
              </a:custGeom>
              <a:solidFill>
                <a:srgbClr val="809CC9"/>
              </a:solidFill>
              <a:ln w="14288">
                <a:solidFill>
                  <a:srgbClr val="000000"/>
                </a:solidFill>
                <a:prstDash val="solid"/>
                <a:round/>
                <a:headEnd/>
                <a:tailEnd/>
              </a:ln>
            </p:spPr>
            <p:txBody>
              <a:bodyPr/>
              <a:lstStyle/>
              <a:p>
                <a:endParaRPr lang="ja-JP" altLang="en-US"/>
              </a:p>
            </p:txBody>
          </p:sp>
          <p:sp>
            <p:nvSpPr>
              <p:cNvPr id="17947" name="Freeform 95"/>
              <p:cNvSpPr>
                <a:spLocks/>
              </p:cNvSpPr>
              <p:nvPr/>
            </p:nvSpPr>
            <p:spPr bwMode="auto">
              <a:xfrm>
                <a:off x="476" y="1777"/>
                <a:ext cx="120" cy="168"/>
              </a:xfrm>
              <a:custGeom>
                <a:avLst/>
                <a:gdLst>
                  <a:gd name="T0" fmla="*/ 120 w 120"/>
                  <a:gd name="T1" fmla="*/ 112 h 168"/>
                  <a:gd name="T2" fmla="*/ 115 w 120"/>
                  <a:gd name="T3" fmla="*/ 107 h 168"/>
                  <a:gd name="T4" fmla="*/ 108 w 120"/>
                  <a:gd name="T5" fmla="*/ 99 h 168"/>
                  <a:gd name="T6" fmla="*/ 108 w 120"/>
                  <a:gd name="T7" fmla="*/ 97 h 168"/>
                  <a:gd name="T8" fmla="*/ 108 w 120"/>
                  <a:gd name="T9" fmla="*/ 92 h 168"/>
                  <a:gd name="T10" fmla="*/ 106 w 120"/>
                  <a:gd name="T11" fmla="*/ 84 h 168"/>
                  <a:gd name="T12" fmla="*/ 106 w 120"/>
                  <a:gd name="T13" fmla="*/ 75 h 168"/>
                  <a:gd name="T14" fmla="*/ 101 w 120"/>
                  <a:gd name="T15" fmla="*/ 56 h 168"/>
                  <a:gd name="T16" fmla="*/ 97 w 120"/>
                  <a:gd name="T17" fmla="*/ 47 h 168"/>
                  <a:gd name="T18" fmla="*/ 94 w 120"/>
                  <a:gd name="T19" fmla="*/ 39 h 168"/>
                  <a:gd name="T20" fmla="*/ 78 w 120"/>
                  <a:gd name="T21" fmla="*/ 25 h 168"/>
                  <a:gd name="T22" fmla="*/ 60 w 120"/>
                  <a:gd name="T23" fmla="*/ 12 h 168"/>
                  <a:gd name="T24" fmla="*/ 39 w 120"/>
                  <a:gd name="T25" fmla="*/ 2 h 168"/>
                  <a:gd name="T26" fmla="*/ 26 w 120"/>
                  <a:gd name="T27" fmla="*/ 0 h 168"/>
                  <a:gd name="T28" fmla="*/ 16 w 120"/>
                  <a:gd name="T29" fmla="*/ 0 h 168"/>
                  <a:gd name="T30" fmla="*/ 9 w 120"/>
                  <a:gd name="T31" fmla="*/ 0 h 168"/>
                  <a:gd name="T32" fmla="*/ 3 w 120"/>
                  <a:gd name="T33" fmla="*/ 4 h 168"/>
                  <a:gd name="T34" fmla="*/ 0 w 120"/>
                  <a:gd name="T35" fmla="*/ 12 h 168"/>
                  <a:gd name="T36" fmla="*/ 1 w 120"/>
                  <a:gd name="T37" fmla="*/ 19 h 168"/>
                  <a:gd name="T38" fmla="*/ 10 w 120"/>
                  <a:gd name="T39" fmla="*/ 23 h 168"/>
                  <a:gd name="T40" fmla="*/ 17 w 120"/>
                  <a:gd name="T41" fmla="*/ 25 h 168"/>
                  <a:gd name="T42" fmla="*/ 30 w 120"/>
                  <a:gd name="T43" fmla="*/ 26 h 168"/>
                  <a:gd name="T44" fmla="*/ 42 w 120"/>
                  <a:gd name="T45" fmla="*/ 32 h 168"/>
                  <a:gd name="T46" fmla="*/ 51 w 120"/>
                  <a:gd name="T47" fmla="*/ 41 h 168"/>
                  <a:gd name="T48" fmla="*/ 56 w 120"/>
                  <a:gd name="T49" fmla="*/ 54 h 168"/>
                  <a:gd name="T50" fmla="*/ 64 w 120"/>
                  <a:gd name="T51" fmla="*/ 67 h 168"/>
                  <a:gd name="T52" fmla="*/ 67 w 120"/>
                  <a:gd name="T53" fmla="*/ 81 h 168"/>
                  <a:gd name="T54" fmla="*/ 67 w 120"/>
                  <a:gd name="T55" fmla="*/ 88 h 168"/>
                  <a:gd name="T56" fmla="*/ 67 w 120"/>
                  <a:gd name="T57" fmla="*/ 97 h 168"/>
                  <a:gd name="T58" fmla="*/ 67 w 120"/>
                  <a:gd name="T59" fmla="*/ 110 h 168"/>
                  <a:gd name="T60" fmla="*/ 67 w 120"/>
                  <a:gd name="T61" fmla="*/ 122 h 168"/>
                  <a:gd name="T62" fmla="*/ 67 w 120"/>
                  <a:gd name="T63" fmla="*/ 129 h 168"/>
                  <a:gd name="T64" fmla="*/ 69 w 120"/>
                  <a:gd name="T65" fmla="*/ 133 h 168"/>
                  <a:gd name="T66" fmla="*/ 72 w 120"/>
                  <a:gd name="T67" fmla="*/ 133 h 168"/>
                  <a:gd name="T68" fmla="*/ 81 w 120"/>
                  <a:gd name="T69" fmla="*/ 135 h 168"/>
                  <a:gd name="T70" fmla="*/ 90 w 120"/>
                  <a:gd name="T71" fmla="*/ 135 h 168"/>
                  <a:gd name="T72" fmla="*/ 94 w 120"/>
                  <a:gd name="T73" fmla="*/ 135 h 168"/>
                  <a:gd name="T74" fmla="*/ 94 w 120"/>
                  <a:gd name="T75" fmla="*/ 135 h 168"/>
                  <a:gd name="T76" fmla="*/ 99 w 120"/>
                  <a:gd name="T77" fmla="*/ 146 h 168"/>
                  <a:gd name="T78" fmla="*/ 104 w 120"/>
                  <a:gd name="T79" fmla="*/ 153 h 168"/>
                  <a:gd name="T80" fmla="*/ 108 w 120"/>
                  <a:gd name="T81" fmla="*/ 161 h 168"/>
                  <a:gd name="T82" fmla="*/ 110 w 120"/>
                  <a:gd name="T83" fmla="*/ 163 h 168"/>
                  <a:gd name="T84" fmla="*/ 111 w 120"/>
                  <a:gd name="T85" fmla="*/ 166 h 168"/>
                  <a:gd name="T86" fmla="*/ 111 w 120"/>
                  <a:gd name="T87" fmla="*/ 168 h 168"/>
                  <a:gd name="T88" fmla="*/ 110 w 120"/>
                  <a:gd name="T89" fmla="*/ 153 h 168"/>
                  <a:gd name="T90" fmla="*/ 110 w 120"/>
                  <a:gd name="T91" fmla="*/ 142 h 168"/>
                  <a:gd name="T92" fmla="*/ 110 w 120"/>
                  <a:gd name="T93" fmla="*/ 135 h 168"/>
                  <a:gd name="T94" fmla="*/ 108 w 120"/>
                  <a:gd name="T95" fmla="*/ 129 h 168"/>
                  <a:gd name="T96" fmla="*/ 108 w 120"/>
                  <a:gd name="T97" fmla="*/ 125 h 168"/>
                  <a:gd name="T98" fmla="*/ 108 w 120"/>
                  <a:gd name="T99" fmla="*/ 123 h 168"/>
                  <a:gd name="T100" fmla="*/ 108 w 120"/>
                  <a:gd name="T101" fmla="*/ 122 h 168"/>
                  <a:gd name="T102" fmla="*/ 110 w 120"/>
                  <a:gd name="T103" fmla="*/ 118 h 168"/>
                  <a:gd name="T104" fmla="*/ 113 w 120"/>
                  <a:gd name="T105" fmla="*/ 114 h 168"/>
                  <a:gd name="T106" fmla="*/ 120 w 120"/>
                  <a:gd name="T107" fmla="*/ 112 h 168"/>
                  <a:gd name="T108" fmla="*/ 120 w 120"/>
                  <a:gd name="T109" fmla="*/ 112 h 1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0" h="168">
                    <a:moveTo>
                      <a:pt x="120" y="112"/>
                    </a:moveTo>
                    <a:lnTo>
                      <a:pt x="115" y="107"/>
                    </a:lnTo>
                    <a:lnTo>
                      <a:pt x="108" y="99"/>
                    </a:lnTo>
                    <a:lnTo>
                      <a:pt x="108" y="97"/>
                    </a:lnTo>
                    <a:lnTo>
                      <a:pt x="108" y="92"/>
                    </a:lnTo>
                    <a:lnTo>
                      <a:pt x="106" y="84"/>
                    </a:lnTo>
                    <a:lnTo>
                      <a:pt x="106" y="75"/>
                    </a:lnTo>
                    <a:lnTo>
                      <a:pt x="101" y="56"/>
                    </a:lnTo>
                    <a:lnTo>
                      <a:pt x="97" y="47"/>
                    </a:lnTo>
                    <a:lnTo>
                      <a:pt x="94" y="39"/>
                    </a:lnTo>
                    <a:lnTo>
                      <a:pt x="78" y="25"/>
                    </a:lnTo>
                    <a:lnTo>
                      <a:pt x="60" y="12"/>
                    </a:lnTo>
                    <a:lnTo>
                      <a:pt x="39" y="2"/>
                    </a:lnTo>
                    <a:lnTo>
                      <a:pt x="26" y="0"/>
                    </a:lnTo>
                    <a:lnTo>
                      <a:pt x="16" y="0"/>
                    </a:lnTo>
                    <a:lnTo>
                      <a:pt x="9" y="0"/>
                    </a:lnTo>
                    <a:lnTo>
                      <a:pt x="3" y="4"/>
                    </a:lnTo>
                    <a:lnTo>
                      <a:pt x="0" y="12"/>
                    </a:lnTo>
                    <a:lnTo>
                      <a:pt x="1" y="19"/>
                    </a:lnTo>
                    <a:lnTo>
                      <a:pt x="10" y="23"/>
                    </a:lnTo>
                    <a:lnTo>
                      <a:pt x="17" y="25"/>
                    </a:lnTo>
                    <a:lnTo>
                      <a:pt x="30" y="26"/>
                    </a:lnTo>
                    <a:lnTo>
                      <a:pt x="42" y="32"/>
                    </a:lnTo>
                    <a:lnTo>
                      <a:pt x="51" y="41"/>
                    </a:lnTo>
                    <a:lnTo>
                      <a:pt x="56" y="54"/>
                    </a:lnTo>
                    <a:lnTo>
                      <a:pt x="64" y="67"/>
                    </a:lnTo>
                    <a:lnTo>
                      <a:pt x="67" y="81"/>
                    </a:lnTo>
                    <a:lnTo>
                      <a:pt x="67" y="88"/>
                    </a:lnTo>
                    <a:lnTo>
                      <a:pt x="67" y="97"/>
                    </a:lnTo>
                    <a:lnTo>
                      <a:pt x="67" y="110"/>
                    </a:lnTo>
                    <a:lnTo>
                      <a:pt x="67" y="122"/>
                    </a:lnTo>
                    <a:lnTo>
                      <a:pt x="67" y="129"/>
                    </a:lnTo>
                    <a:lnTo>
                      <a:pt x="69" y="133"/>
                    </a:lnTo>
                    <a:lnTo>
                      <a:pt x="72" y="133"/>
                    </a:lnTo>
                    <a:lnTo>
                      <a:pt x="81" y="135"/>
                    </a:lnTo>
                    <a:lnTo>
                      <a:pt x="90" y="135"/>
                    </a:lnTo>
                    <a:lnTo>
                      <a:pt x="94" y="135"/>
                    </a:lnTo>
                    <a:lnTo>
                      <a:pt x="99" y="146"/>
                    </a:lnTo>
                    <a:lnTo>
                      <a:pt x="104" y="153"/>
                    </a:lnTo>
                    <a:lnTo>
                      <a:pt x="108" y="161"/>
                    </a:lnTo>
                    <a:lnTo>
                      <a:pt x="110" y="163"/>
                    </a:lnTo>
                    <a:lnTo>
                      <a:pt x="111" y="166"/>
                    </a:lnTo>
                    <a:lnTo>
                      <a:pt x="111" y="168"/>
                    </a:lnTo>
                    <a:lnTo>
                      <a:pt x="110" y="153"/>
                    </a:lnTo>
                    <a:lnTo>
                      <a:pt x="110" y="142"/>
                    </a:lnTo>
                    <a:lnTo>
                      <a:pt x="110" y="135"/>
                    </a:lnTo>
                    <a:lnTo>
                      <a:pt x="108" y="129"/>
                    </a:lnTo>
                    <a:lnTo>
                      <a:pt x="108" y="125"/>
                    </a:lnTo>
                    <a:lnTo>
                      <a:pt x="108" y="123"/>
                    </a:lnTo>
                    <a:lnTo>
                      <a:pt x="108" y="122"/>
                    </a:lnTo>
                    <a:lnTo>
                      <a:pt x="110" y="118"/>
                    </a:lnTo>
                    <a:lnTo>
                      <a:pt x="113" y="114"/>
                    </a:lnTo>
                    <a:lnTo>
                      <a:pt x="120" y="112"/>
                    </a:lnTo>
                    <a:close/>
                  </a:path>
                </a:pathLst>
              </a:custGeom>
              <a:solidFill>
                <a:srgbClr val="FEDFB3"/>
              </a:solidFill>
              <a:ln w="14288">
                <a:solidFill>
                  <a:srgbClr val="000000"/>
                </a:solidFill>
                <a:prstDash val="solid"/>
                <a:round/>
                <a:headEnd/>
                <a:tailEnd/>
              </a:ln>
            </p:spPr>
            <p:txBody>
              <a:bodyPr/>
              <a:lstStyle/>
              <a:p>
                <a:endParaRPr lang="ja-JP" altLang="en-US"/>
              </a:p>
            </p:txBody>
          </p:sp>
          <p:sp>
            <p:nvSpPr>
              <p:cNvPr id="17948" name="Freeform 96"/>
              <p:cNvSpPr>
                <a:spLocks/>
              </p:cNvSpPr>
              <p:nvPr/>
            </p:nvSpPr>
            <p:spPr bwMode="auto">
              <a:xfrm>
                <a:off x="584" y="1887"/>
                <a:ext cx="34" cy="32"/>
              </a:xfrm>
              <a:custGeom>
                <a:avLst/>
                <a:gdLst>
                  <a:gd name="T0" fmla="*/ 9 w 34"/>
                  <a:gd name="T1" fmla="*/ 28 h 32"/>
                  <a:gd name="T2" fmla="*/ 5 w 34"/>
                  <a:gd name="T3" fmla="*/ 26 h 32"/>
                  <a:gd name="T4" fmla="*/ 3 w 34"/>
                  <a:gd name="T5" fmla="*/ 23 h 32"/>
                  <a:gd name="T6" fmla="*/ 0 w 34"/>
                  <a:gd name="T7" fmla="*/ 19 h 32"/>
                  <a:gd name="T8" fmla="*/ 0 w 34"/>
                  <a:gd name="T9" fmla="*/ 13 h 32"/>
                  <a:gd name="T10" fmla="*/ 3 w 34"/>
                  <a:gd name="T11" fmla="*/ 8 h 32"/>
                  <a:gd name="T12" fmla="*/ 9 w 34"/>
                  <a:gd name="T13" fmla="*/ 2 h 32"/>
                  <a:gd name="T14" fmla="*/ 14 w 34"/>
                  <a:gd name="T15" fmla="*/ 0 h 32"/>
                  <a:gd name="T16" fmla="*/ 16 w 34"/>
                  <a:gd name="T17" fmla="*/ 0 h 32"/>
                  <a:gd name="T18" fmla="*/ 19 w 34"/>
                  <a:gd name="T19" fmla="*/ 4 h 32"/>
                  <a:gd name="T20" fmla="*/ 28 w 34"/>
                  <a:gd name="T21" fmla="*/ 19 h 32"/>
                  <a:gd name="T22" fmla="*/ 34 w 34"/>
                  <a:gd name="T23" fmla="*/ 30 h 32"/>
                  <a:gd name="T24" fmla="*/ 34 w 34"/>
                  <a:gd name="T25" fmla="*/ 32 h 32"/>
                  <a:gd name="T26" fmla="*/ 30 w 34"/>
                  <a:gd name="T27" fmla="*/ 32 h 32"/>
                  <a:gd name="T28" fmla="*/ 21 w 34"/>
                  <a:gd name="T29" fmla="*/ 32 h 32"/>
                  <a:gd name="T30" fmla="*/ 12 w 34"/>
                  <a:gd name="T31" fmla="*/ 28 h 32"/>
                  <a:gd name="T32" fmla="*/ 11 w 34"/>
                  <a:gd name="T33" fmla="*/ 28 h 32"/>
                  <a:gd name="T34" fmla="*/ 9 w 34"/>
                  <a:gd name="T35" fmla="*/ 28 h 32"/>
                  <a:gd name="T36" fmla="*/ 9 w 34"/>
                  <a:gd name="T37" fmla="*/ 28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4" h="32">
                    <a:moveTo>
                      <a:pt x="9" y="28"/>
                    </a:moveTo>
                    <a:lnTo>
                      <a:pt x="5" y="26"/>
                    </a:lnTo>
                    <a:lnTo>
                      <a:pt x="3" y="23"/>
                    </a:lnTo>
                    <a:lnTo>
                      <a:pt x="0" y="19"/>
                    </a:lnTo>
                    <a:lnTo>
                      <a:pt x="0" y="13"/>
                    </a:lnTo>
                    <a:lnTo>
                      <a:pt x="3" y="8"/>
                    </a:lnTo>
                    <a:lnTo>
                      <a:pt x="9" y="2"/>
                    </a:lnTo>
                    <a:lnTo>
                      <a:pt x="14" y="0"/>
                    </a:lnTo>
                    <a:lnTo>
                      <a:pt x="16" y="0"/>
                    </a:lnTo>
                    <a:lnTo>
                      <a:pt x="19" y="4"/>
                    </a:lnTo>
                    <a:lnTo>
                      <a:pt x="28" y="19"/>
                    </a:lnTo>
                    <a:lnTo>
                      <a:pt x="34" y="30"/>
                    </a:lnTo>
                    <a:lnTo>
                      <a:pt x="34" y="32"/>
                    </a:lnTo>
                    <a:lnTo>
                      <a:pt x="30" y="32"/>
                    </a:lnTo>
                    <a:lnTo>
                      <a:pt x="21" y="32"/>
                    </a:lnTo>
                    <a:lnTo>
                      <a:pt x="12" y="28"/>
                    </a:lnTo>
                    <a:lnTo>
                      <a:pt x="11" y="28"/>
                    </a:lnTo>
                    <a:lnTo>
                      <a:pt x="9" y="28"/>
                    </a:lnTo>
                    <a:close/>
                  </a:path>
                </a:pathLst>
              </a:custGeom>
              <a:solidFill>
                <a:srgbClr val="809CC9"/>
              </a:solidFill>
              <a:ln w="14288">
                <a:solidFill>
                  <a:srgbClr val="000000"/>
                </a:solidFill>
                <a:prstDash val="solid"/>
                <a:round/>
                <a:headEnd/>
                <a:tailEnd/>
              </a:ln>
            </p:spPr>
            <p:txBody>
              <a:bodyPr/>
              <a:lstStyle/>
              <a:p>
                <a:endParaRPr lang="ja-JP" altLang="en-US"/>
              </a:p>
            </p:txBody>
          </p:sp>
          <p:sp>
            <p:nvSpPr>
              <p:cNvPr id="17949" name="Freeform 97"/>
              <p:cNvSpPr>
                <a:spLocks/>
              </p:cNvSpPr>
              <p:nvPr/>
            </p:nvSpPr>
            <p:spPr bwMode="auto">
              <a:xfrm>
                <a:off x="508" y="1803"/>
                <a:ext cx="46" cy="60"/>
              </a:xfrm>
              <a:custGeom>
                <a:avLst/>
                <a:gdLst>
                  <a:gd name="T0" fmla="*/ 23 w 46"/>
                  <a:gd name="T1" fmla="*/ 0 h 60"/>
                  <a:gd name="T2" fmla="*/ 19 w 46"/>
                  <a:gd name="T3" fmla="*/ 0 h 60"/>
                  <a:gd name="T4" fmla="*/ 14 w 46"/>
                  <a:gd name="T5" fmla="*/ 2 h 60"/>
                  <a:gd name="T6" fmla="*/ 5 w 46"/>
                  <a:gd name="T7" fmla="*/ 8 h 60"/>
                  <a:gd name="T8" fmla="*/ 0 w 46"/>
                  <a:gd name="T9" fmla="*/ 12 h 60"/>
                  <a:gd name="T10" fmla="*/ 0 w 46"/>
                  <a:gd name="T11" fmla="*/ 15 h 60"/>
                  <a:gd name="T12" fmla="*/ 1 w 46"/>
                  <a:gd name="T13" fmla="*/ 21 h 60"/>
                  <a:gd name="T14" fmla="*/ 10 w 46"/>
                  <a:gd name="T15" fmla="*/ 27 h 60"/>
                  <a:gd name="T16" fmla="*/ 9 w 46"/>
                  <a:gd name="T17" fmla="*/ 30 h 60"/>
                  <a:gd name="T18" fmla="*/ 9 w 46"/>
                  <a:gd name="T19" fmla="*/ 36 h 60"/>
                  <a:gd name="T20" fmla="*/ 12 w 46"/>
                  <a:gd name="T21" fmla="*/ 41 h 60"/>
                  <a:gd name="T22" fmla="*/ 16 w 46"/>
                  <a:gd name="T23" fmla="*/ 43 h 60"/>
                  <a:gd name="T24" fmla="*/ 23 w 46"/>
                  <a:gd name="T25" fmla="*/ 43 h 60"/>
                  <a:gd name="T26" fmla="*/ 21 w 46"/>
                  <a:gd name="T27" fmla="*/ 47 h 60"/>
                  <a:gd name="T28" fmla="*/ 21 w 46"/>
                  <a:gd name="T29" fmla="*/ 53 h 60"/>
                  <a:gd name="T30" fmla="*/ 23 w 46"/>
                  <a:gd name="T31" fmla="*/ 55 h 60"/>
                  <a:gd name="T32" fmla="*/ 28 w 46"/>
                  <a:gd name="T33" fmla="*/ 58 h 60"/>
                  <a:gd name="T34" fmla="*/ 35 w 46"/>
                  <a:gd name="T35" fmla="*/ 60 h 60"/>
                  <a:gd name="T36" fmla="*/ 46 w 46"/>
                  <a:gd name="T37" fmla="*/ 60 h 60"/>
                  <a:gd name="T38" fmla="*/ 23 w 46"/>
                  <a:gd name="T39" fmla="*/ 0 h 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 h="60">
                    <a:moveTo>
                      <a:pt x="23" y="0"/>
                    </a:moveTo>
                    <a:lnTo>
                      <a:pt x="19" y="0"/>
                    </a:lnTo>
                    <a:lnTo>
                      <a:pt x="14" y="2"/>
                    </a:lnTo>
                    <a:lnTo>
                      <a:pt x="5" y="8"/>
                    </a:lnTo>
                    <a:lnTo>
                      <a:pt x="0" y="12"/>
                    </a:lnTo>
                    <a:lnTo>
                      <a:pt x="0" y="15"/>
                    </a:lnTo>
                    <a:lnTo>
                      <a:pt x="1" y="21"/>
                    </a:lnTo>
                    <a:lnTo>
                      <a:pt x="10" y="27"/>
                    </a:lnTo>
                    <a:lnTo>
                      <a:pt x="9" y="30"/>
                    </a:lnTo>
                    <a:lnTo>
                      <a:pt x="9" y="36"/>
                    </a:lnTo>
                    <a:lnTo>
                      <a:pt x="12" y="41"/>
                    </a:lnTo>
                    <a:lnTo>
                      <a:pt x="16" y="43"/>
                    </a:lnTo>
                    <a:lnTo>
                      <a:pt x="23" y="43"/>
                    </a:lnTo>
                    <a:lnTo>
                      <a:pt x="21" y="47"/>
                    </a:lnTo>
                    <a:lnTo>
                      <a:pt x="21" y="53"/>
                    </a:lnTo>
                    <a:lnTo>
                      <a:pt x="23" y="55"/>
                    </a:lnTo>
                    <a:lnTo>
                      <a:pt x="28" y="58"/>
                    </a:lnTo>
                    <a:lnTo>
                      <a:pt x="35" y="60"/>
                    </a:lnTo>
                    <a:lnTo>
                      <a:pt x="46" y="60"/>
                    </a:lnTo>
                    <a:lnTo>
                      <a:pt x="23" y="0"/>
                    </a:lnTo>
                    <a:close/>
                  </a:path>
                </a:pathLst>
              </a:custGeom>
              <a:solidFill>
                <a:srgbClr val="FED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50" name="Freeform 98"/>
              <p:cNvSpPr>
                <a:spLocks/>
              </p:cNvSpPr>
              <p:nvPr/>
            </p:nvSpPr>
            <p:spPr bwMode="auto">
              <a:xfrm>
                <a:off x="508" y="1803"/>
                <a:ext cx="46" cy="60"/>
              </a:xfrm>
              <a:custGeom>
                <a:avLst/>
                <a:gdLst>
                  <a:gd name="T0" fmla="*/ 23 w 46"/>
                  <a:gd name="T1" fmla="*/ 0 h 60"/>
                  <a:gd name="T2" fmla="*/ 19 w 46"/>
                  <a:gd name="T3" fmla="*/ 0 h 60"/>
                  <a:gd name="T4" fmla="*/ 14 w 46"/>
                  <a:gd name="T5" fmla="*/ 2 h 60"/>
                  <a:gd name="T6" fmla="*/ 5 w 46"/>
                  <a:gd name="T7" fmla="*/ 8 h 60"/>
                  <a:gd name="T8" fmla="*/ 0 w 46"/>
                  <a:gd name="T9" fmla="*/ 12 h 60"/>
                  <a:gd name="T10" fmla="*/ 0 w 46"/>
                  <a:gd name="T11" fmla="*/ 15 h 60"/>
                  <a:gd name="T12" fmla="*/ 1 w 46"/>
                  <a:gd name="T13" fmla="*/ 21 h 60"/>
                  <a:gd name="T14" fmla="*/ 10 w 46"/>
                  <a:gd name="T15" fmla="*/ 27 h 60"/>
                  <a:gd name="T16" fmla="*/ 9 w 46"/>
                  <a:gd name="T17" fmla="*/ 30 h 60"/>
                  <a:gd name="T18" fmla="*/ 9 w 46"/>
                  <a:gd name="T19" fmla="*/ 36 h 60"/>
                  <a:gd name="T20" fmla="*/ 12 w 46"/>
                  <a:gd name="T21" fmla="*/ 41 h 60"/>
                  <a:gd name="T22" fmla="*/ 16 w 46"/>
                  <a:gd name="T23" fmla="*/ 43 h 60"/>
                  <a:gd name="T24" fmla="*/ 23 w 46"/>
                  <a:gd name="T25" fmla="*/ 43 h 60"/>
                  <a:gd name="T26" fmla="*/ 21 w 46"/>
                  <a:gd name="T27" fmla="*/ 47 h 60"/>
                  <a:gd name="T28" fmla="*/ 21 w 46"/>
                  <a:gd name="T29" fmla="*/ 53 h 60"/>
                  <a:gd name="T30" fmla="*/ 23 w 46"/>
                  <a:gd name="T31" fmla="*/ 55 h 60"/>
                  <a:gd name="T32" fmla="*/ 28 w 46"/>
                  <a:gd name="T33" fmla="*/ 58 h 60"/>
                  <a:gd name="T34" fmla="*/ 35 w 46"/>
                  <a:gd name="T35" fmla="*/ 60 h 60"/>
                  <a:gd name="T36" fmla="*/ 46 w 46"/>
                  <a:gd name="T37" fmla="*/ 60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6" h="60">
                    <a:moveTo>
                      <a:pt x="23" y="0"/>
                    </a:moveTo>
                    <a:lnTo>
                      <a:pt x="19" y="0"/>
                    </a:lnTo>
                    <a:lnTo>
                      <a:pt x="14" y="2"/>
                    </a:lnTo>
                    <a:lnTo>
                      <a:pt x="5" y="8"/>
                    </a:lnTo>
                    <a:lnTo>
                      <a:pt x="0" y="12"/>
                    </a:lnTo>
                    <a:lnTo>
                      <a:pt x="0" y="15"/>
                    </a:lnTo>
                    <a:lnTo>
                      <a:pt x="1" y="21"/>
                    </a:lnTo>
                    <a:lnTo>
                      <a:pt x="10" y="27"/>
                    </a:lnTo>
                    <a:lnTo>
                      <a:pt x="9" y="30"/>
                    </a:lnTo>
                    <a:lnTo>
                      <a:pt x="9" y="36"/>
                    </a:lnTo>
                    <a:lnTo>
                      <a:pt x="12" y="41"/>
                    </a:lnTo>
                    <a:lnTo>
                      <a:pt x="16" y="43"/>
                    </a:lnTo>
                    <a:lnTo>
                      <a:pt x="23" y="43"/>
                    </a:lnTo>
                    <a:lnTo>
                      <a:pt x="21" y="47"/>
                    </a:lnTo>
                    <a:lnTo>
                      <a:pt x="21" y="53"/>
                    </a:lnTo>
                    <a:lnTo>
                      <a:pt x="23" y="55"/>
                    </a:lnTo>
                    <a:lnTo>
                      <a:pt x="28" y="58"/>
                    </a:lnTo>
                    <a:lnTo>
                      <a:pt x="35" y="60"/>
                    </a:lnTo>
                    <a:lnTo>
                      <a:pt x="46" y="60"/>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51" name="Freeform 99"/>
              <p:cNvSpPr>
                <a:spLocks/>
              </p:cNvSpPr>
              <p:nvPr/>
            </p:nvSpPr>
            <p:spPr bwMode="auto">
              <a:xfrm>
                <a:off x="518" y="1818"/>
                <a:ext cx="14" cy="12"/>
              </a:xfrm>
              <a:custGeom>
                <a:avLst/>
                <a:gdLst>
                  <a:gd name="T0" fmla="*/ 14 w 14"/>
                  <a:gd name="T1" fmla="*/ 0 h 12"/>
                  <a:gd name="T2" fmla="*/ 13 w 14"/>
                  <a:gd name="T3" fmla="*/ 2 h 12"/>
                  <a:gd name="T4" fmla="*/ 7 w 14"/>
                  <a:gd name="T5" fmla="*/ 4 h 12"/>
                  <a:gd name="T6" fmla="*/ 4 w 14"/>
                  <a:gd name="T7" fmla="*/ 8 h 12"/>
                  <a:gd name="T8" fmla="*/ 0 w 14"/>
                  <a:gd name="T9" fmla="*/ 12 h 12"/>
                  <a:gd name="T10" fmla="*/ 14 w 1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 h="12">
                    <a:moveTo>
                      <a:pt x="14" y="0"/>
                    </a:moveTo>
                    <a:lnTo>
                      <a:pt x="13" y="2"/>
                    </a:lnTo>
                    <a:lnTo>
                      <a:pt x="7" y="4"/>
                    </a:lnTo>
                    <a:lnTo>
                      <a:pt x="4" y="8"/>
                    </a:lnTo>
                    <a:lnTo>
                      <a:pt x="0" y="12"/>
                    </a:lnTo>
                    <a:lnTo>
                      <a:pt x="14" y="0"/>
                    </a:lnTo>
                    <a:close/>
                  </a:path>
                </a:pathLst>
              </a:custGeom>
              <a:solidFill>
                <a:srgbClr val="FED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52" name="Freeform 100"/>
              <p:cNvSpPr>
                <a:spLocks/>
              </p:cNvSpPr>
              <p:nvPr/>
            </p:nvSpPr>
            <p:spPr bwMode="auto">
              <a:xfrm>
                <a:off x="518" y="1818"/>
                <a:ext cx="14" cy="12"/>
              </a:xfrm>
              <a:custGeom>
                <a:avLst/>
                <a:gdLst>
                  <a:gd name="T0" fmla="*/ 14 w 14"/>
                  <a:gd name="T1" fmla="*/ 0 h 12"/>
                  <a:gd name="T2" fmla="*/ 13 w 14"/>
                  <a:gd name="T3" fmla="*/ 2 h 12"/>
                  <a:gd name="T4" fmla="*/ 7 w 14"/>
                  <a:gd name="T5" fmla="*/ 4 h 12"/>
                  <a:gd name="T6" fmla="*/ 4 w 14"/>
                  <a:gd name="T7" fmla="*/ 8 h 12"/>
                  <a:gd name="T8" fmla="*/ 0 w 14"/>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2">
                    <a:moveTo>
                      <a:pt x="14" y="0"/>
                    </a:moveTo>
                    <a:lnTo>
                      <a:pt x="13" y="2"/>
                    </a:lnTo>
                    <a:lnTo>
                      <a:pt x="7" y="4"/>
                    </a:lnTo>
                    <a:lnTo>
                      <a:pt x="4" y="8"/>
                    </a:lnTo>
                    <a:lnTo>
                      <a:pt x="0" y="12"/>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53" name="Freeform 101"/>
              <p:cNvSpPr>
                <a:spLocks/>
              </p:cNvSpPr>
              <p:nvPr/>
            </p:nvSpPr>
            <p:spPr bwMode="auto">
              <a:xfrm>
                <a:off x="531" y="1833"/>
                <a:ext cx="10" cy="13"/>
              </a:xfrm>
              <a:custGeom>
                <a:avLst/>
                <a:gdLst>
                  <a:gd name="T0" fmla="*/ 10 w 10"/>
                  <a:gd name="T1" fmla="*/ 0 h 13"/>
                  <a:gd name="T2" fmla="*/ 3 w 10"/>
                  <a:gd name="T3" fmla="*/ 8 h 13"/>
                  <a:gd name="T4" fmla="*/ 1 w 10"/>
                  <a:gd name="T5" fmla="*/ 11 h 13"/>
                  <a:gd name="T6" fmla="*/ 0 w 10"/>
                  <a:gd name="T7" fmla="*/ 13 h 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13">
                    <a:moveTo>
                      <a:pt x="10" y="0"/>
                    </a:moveTo>
                    <a:lnTo>
                      <a:pt x="3" y="8"/>
                    </a:lnTo>
                    <a:lnTo>
                      <a:pt x="1" y="11"/>
                    </a:lnTo>
                    <a:lnTo>
                      <a:pt x="0" y="13"/>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grpSp>
          <p:nvGrpSpPr>
            <p:cNvPr id="17884" name="Group 102"/>
            <p:cNvGrpSpPr>
              <a:grpSpLocks/>
            </p:cNvGrpSpPr>
            <p:nvPr/>
          </p:nvGrpSpPr>
          <p:grpSpPr bwMode="auto">
            <a:xfrm>
              <a:off x="1108075" y="2420146"/>
              <a:ext cx="419100" cy="425649"/>
              <a:chOff x="671" y="1628"/>
              <a:chExt cx="264" cy="343"/>
            </a:xfrm>
          </p:grpSpPr>
          <p:sp>
            <p:nvSpPr>
              <p:cNvPr id="17919" name="Freeform 103"/>
              <p:cNvSpPr>
                <a:spLocks/>
              </p:cNvSpPr>
              <p:nvPr/>
            </p:nvSpPr>
            <p:spPr bwMode="auto">
              <a:xfrm>
                <a:off x="671" y="1628"/>
                <a:ext cx="264" cy="343"/>
              </a:xfrm>
              <a:custGeom>
                <a:avLst/>
                <a:gdLst>
                  <a:gd name="T0" fmla="*/ 0 w 529"/>
                  <a:gd name="T1" fmla="*/ 1 h 685"/>
                  <a:gd name="T2" fmla="*/ 0 w 529"/>
                  <a:gd name="T3" fmla="*/ 1 h 685"/>
                  <a:gd name="T4" fmla="*/ 0 w 529"/>
                  <a:gd name="T5" fmla="*/ 0 h 685"/>
                  <a:gd name="T6" fmla="*/ 0 w 529"/>
                  <a:gd name="T7" fmla="*/ 1 h 685"/>
                  <a:gd name="T8" fmla="*/ 0 w 529"/>
                  <a:gd name="T9" fmla="*/ 1 h 685"/>
                  <a:gd name="T10" fmla="*/ 0 w 529"/>
                  <a:gd name="T11" fmla="*/ 1 h 685"/>
                  <a:gd name="T12" fmla="*/ 0 w 529"/>
                  <a:gd name="T13" fmla="*/ 1 h 6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9" h="685">
                    <a:moveTo>
                      <a:pt x="514" y="452"/>
                    </a:moveTo>
                    <a:lnTo>
                      <a:pt x="529" y="280"/>
                    </a:lnTo>
                    <a:lnTo>
                      <a:pt x="297" y="0"/>
                    </a:lnTo>
                    <a:lnTo>
                      <a:pt x="15" y="233"/>
                    </a:lnTo>
                    <a:lnTo>
                      <a:pt x="0" y="404"/>
                    </a:lnTo>
                    <a:lnTo>
                      <a:pt x="232" y="685"/>
                    </a:lnTo>
                    <a:lnTo>
                      <a:pt x="514" y="452"/>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20" name="Freeform 104"/>
              <p:cNvSpPr>
                <a:spLocks/>
              </p:cNvSpPr>
              <p:nvPr/>
            </p:nvSpPr>
            <p:spPr bwMode="auto">
              <a:xfrm>
                <a:off x="787" y="1769"/>
                <a:ext cx="148" cy="202"/>
              </a:xfrm>
              <a:custGeom>
                <a:avLst/>
                <a:gdLst>
                  <a:gd name="T0" fmla="*/ 0 w 297"/>
                  <a:gd name="T1" fmla="*/ 0 h 405"/>
                  <a:gd name="T2" fmla="*/ 0 w 297"/>
                  <a:gd name="T3" fmla="*/ 0 h 405"/>
                  <a:gd name="T4" fmla="*/ 0 w 297"/>
                  <a:gd name="T5" fmla="*/ 0 h 405"/>
                  <a:gd name="T6" fmla="*/ 0 w 297"/>
                  <a:gd name="T7" fmla="*/ 0 h 405"/>
                  <a:gd name="T8" fmla="*/ 0 w 297"/>
                  <a:gd name="T9" fmla="*/ 0 h 40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7" h="405">
                    <a:moveTo>
                      <a:pt x="297" y="0"/>
                    </a:moveTo>
                    <a:lnTo>
                      <a:pt x="16" y="233"/>
                    </a:lnTo>
                    <a:lnTo>
                      <a:pt x="0" y="405"/>
                    </a:lnTo>
                    <a:lnTo>
                      <a:pt x="282" y="172"/>
                    </a:lnTo>
                    <a:lnTo>
                      <a:pt x="297" y="0"/>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21" name="Freeform 105"/>
              <p:cNvSpPr>
                <a:spLocks/>
              </p:cNvSpPr>
              <p:nvPr/>
            </p:nvSpPr>
            <p:spPr bwMode="auto">
              <a:xfrm>
                <a:off x="671" y="1745"/>
                <a:ext cx="124" cy="226"/>
              </a:xfrm>
              <a:custGeom>
                <a:avLst/>
                <a:gdLst>
                  <a:gd name="T0" fmla="*/ 1 w 248"/>
                  <a:gd name="T1" fmla="*/ 1 h 452"/>
                  <a:gd name="T2" fmla="*/ 1 w 248"/>
                  <a:gd name="T3" fmla="*/ 1 h 452"/>
                  <a:gd name="T4" fmla="*/ 0 w 248"/>
                  <a:gd name="T5" fmla="*/ 1 h 452"/>
                  <a:gd name="T6" fmla="*/ 1 w 248"/>
                  <a:gd name="T7" fmla="*/ 0 h 452"/>
                  <a:gd name="T8" fmla="*/ 1 w 248"/>
                  <a:gd name="T9" fmla="*/ 1 h 4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8" h="452">
                    <a:moveTo>
                      <a:pt x="248" y="280"/>
                    </a:moveTo>
                    <a:lnTo>
                      <a:pt x="232" y="452"/>
                    </a:lnTo>
                    <a:lnTo>
                      <a:pt x="0" y="171"/>
                    </a:lnTo>
                    <a:lnTo>
                      <a:pt x="15" y="0"/>
                    </a:lnTo>
                    <a:lnTo>
                      <a:pt x="248" y="28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22" name="Freeform 106"/>
              <p:cNvSpPr>
                <a:spLocks/>
              </p:cNvSpPr>
              <p:nvPr/>
            </p:nvSpPr>
            <p:spPr bwMode="auto">
              <a:xfrm>
                <a:off x="671" y="1628"/>
                <a:ext cx="264" cy="343"/>
              </a:xfrm>
              <a:custGeom>
                <a:avLst/>
                <a:gdLst>
                  <a:gd name="T0" fmla="*/ 0 w 529"/>
                  <a:gd name="T1" fmla="*/ 1 h 685"/>
                  <a:gd name="T2" fmla="*/ 0 w 529"/>
                  <a:gd name="T3" fmla="*/ 1 h 685"/>
                  <a:gd name="T4" fmla="*/ 0 w 529"/>
                  <a:gd name="T5" fmla="*/ 0 h 685"/>
                  <a:gd name="T6" fmla="*/ 0 w 529"/>
                  <a:gd name="T7" fmla="*/ 1 h 685"/>
                  <a:gd name="T8" fmla="*/ 0 w 529"/>
                  <a:gd name="T9" fmla="*/ 1 h 685"/>
                  <a:gd name="T10" fmla="*/ 0 w 529"/>
                  <a:gd name="T11" fmla="*/ 1 h 685"/>
                  <a:gd name="T12" fmla="*/ 0 w 529"/>
                  <a:gd name="T13" fmla="*/ 1 h 6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9" h="685">
                    <a:moveTo>
                      <a:pt x="514" y="452"/>
                    </a:moveTo>
                    <a:lnTo>
                      <a:pt x="529" y="280"/>
                    </a:lnTo>
                    <a:lnTo>
                      <a:pt x="297" y="0"/>
                    </a:lnTo>
                    <a:lnTo>
                      <a:pt x="15" y="233"/>
                    </a:lnTo>
                    <a:lnTo>
                      <a:pt x="0" y="404"/>
                    </a:lnTo>
                    <a:lnTo>
                      <a:pt x="232" y="685"/>
                    </a:lnTo>
                    <a:lnTo>
                      <a:pt x="514" y="452"/>
                    </a:lnTo>
                    <a:close/>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23" name="Freeform 107"/>
              <p:cNvSpPr>
                <a:spLocks/>
              </p:cNvSpPr>
              <p:nvPr/>
            </p:nvSpPr>
            <p:spPr bwMode="auto">
              <a:xfrm>
                <a:off x="787" y="1769"/>
                <a:ext cx="148" cy="202"/>
              </a:xfrm>
              <a:custGeom>
                <a:avLst/>
                <a:gdLst>
                  <a:gd name="T0" fmla="*/ 0 w 297"/>
                  <a:gd name="T1" fmla="*/ 0 h 405"/>
                  <a:gd name="T2" fmla="*/ 0 w 297"/>
                  <a:gd name="T3" fmla="*/ 0 h 405"/>
                  <a:gd name="T4" fmla="*/ 0 w 297"/>
                  <a:gd name="T5" fmla="*/ 0 h 405"/>
                  <a:gd name="T6" fmla="*/ 0 60000 65536"/>
                  <a:gd name="T7" fmla="*/ 0 60000 65536"/>
                  <a:gd name="T8" fmla="*/ 0 60000 65536"/>
                </a:gdLst>
                <a:ahLst/>
                <a:cxnLst>
                  <a:cxn ang="T6">
                    <a:pos x="T0" y="T1"/>
                  </a:cxn>
                  <a:cxn ang="T7">
                    <a:pos x="T2" y="T3"/>
                  </a:cxn>
                  <a:cxn ang="T8">
                    <a:pos x="T4" y="T5"/>
                  </a:cxn>
                </a:cxnLst>
                <a:rect l="0" t="0" r="r" b="b"/>
                <a:pathLst>
                  <a:path w="297" h="405">
                    <a:moveTo>
                      <a:pt x="297" y="0"/>
                    </a:moveTo>
                    <a:lnTo>
                      <a:pt x="16" y="233"/>
                    </a:lnTo>
                    <a:lnTo>
                      <a:pt x="0" y="40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24" name="Line 108"/>
              <p:cNvSpPr>
                <a:spLocks noChangeShapeType="1"/>
              </p:cNvSpPr>
              <p:nvPr/>
            </p:nvSpPr>
            <p:spPr bwMode="auto">
              <a:xfrm flipH="1" flipV="1">
                <a:off x="679" y="1745"/>
                <a:ext cx="116" cy="14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7885" name="Rectangle 109"/>
            <p:cNvSpPr>
              <a:spLocks noChangeArrowheads="1"/>
            </p:cNvSpPr>
            <p:nvPr/>
          </p:nvSpPr>
          <p:spPr bwMode="auto">
            <a:xfrm rot="8400000">
              <a:off x="1239838" y="2483748"/>
              <a:ext cx="128588" cy="154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き</a:t>
              </a:r>
              <a:endParaRPr lang="ja-JP" altLang="en-US" sz="1000" b="1">
                <a:latin typeface="HG丸ｺﾞｼｯｸM-PRO" panose="020F0600000000000000" pitchFamily="50" charset="-128"/>
                <a:ea typeface="HG丸ｺﾞｼｯｸM-PRO" panose="020F0600000000000000" pitchFamily="50" charset="-128"/>
              </a:endParaRPr>
            </a:p>
          </p:txBody>
        </p:sp>
        <p:grpSp>
          <p:nvGrpSpPr>
            <p:cNvPr id="17886" name="Group 110"/>
            <p:cNvGrpSpPr>
              <a:grpSpLocks/>
            </p:cNvGrpSpPr>
            <p:nvPr/>
          </p:nvGrpSpPr>
          <p:grpSpPr bwMode="auto">
            <a:xfrm>
              <a:off x="1690688" y="2789531"/>
              <a:ext cx="412750" cy="347369"/>
              <a:chOff x="1038" y="1927"/>
              <a:chExt cx="260" cy="280"/>
            </a:xfrm>
          </p:grpSpPr>
          <p:sp>
            <p:nvSpPr>
              <p:cNvPr id="17913" name="Freeform 111"/>
              <p:cNvSpPr>
                <a:spLocks/>
              </p:cNvSpPr>
              <p:nvPr/>
            </p:nvSpPr>
            <p:spPr bwMode="auto">
              <a:xfrm>
                <a:off x="1038" y="1927"/>
                <a:ext cx="260" cy="280"/>
              </a:xfrm>
              <a:custGeom>
                <a:avLst/>
                <a:gdLst>
                  <a:gd name="T0" fmla="*/ 0 w 519"/>
                  <a:gd name="T1" fmla="*/ 1 h 560"/>
                  <a:gd name="T2" fmla="*/ 1 w 519"/>
                  <a:gd name="T3" fmla="*/ 1 h 560"/>
                  <a:gd name="T4" fmla="*/ 1 w 519"/>
                  <a:gd name="T5" fmla="*/ 1 h 560"/>
                  <a:gd name="T6" fmla="*/ 1 w 519"/>
                  <a:gd name="T7" fmla="*/ 1 h 560"/>
                  <a:gd name="T8" fmla="*/ 1 w 519"/>
                  <a:gd name="T9" fmla="*/ 1 h 560"/>
                  <a:gd name="T10" fmla="*/ 1 w 519"/>
                  <a:gd name="T11" fmla="*/ 0 h 560"/>
                  <a:gd name="T12" fmla="*/ 0 w 519"/>
                  <a:gd name="T13" fmla="*/ 1 h 5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9" h="560">
                    <a:moveTo>
                      <a:pt x="0" y="360"/>
                    </a:moveTo>
                    <a:lnTo>
                      <a:pt x="99" y="500"/>
                    </a:lnTo>
                    <a:lnTo>
                      <a:pt x="460" y="560"/>
                    </a:lnTo>
                    <a:lnTo>
                      <a:pt x="519" y="200"/>
                    </a:lnTo>
                    <a:lnTo>
                      <a:pt x="419" y="60"/>
                    </a:lnTo>
                    <a:lnTo>
                      <a:pt x="59" y="0"/>
                    </a:lnTo>
                    <a:lnTo>
                      <a:pt x="0" y="36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14" name="Freeform 112"/>
              <p:cNvSpPr>
                <a:spLocks/>
              </p:cNvSpPr>
              <p:nvPr/>
            </p:nvSpPr>
            <p:spPr bwMode="auto">
              <a:xfrm>
                <a:off x="1038" y="1927"/>
                <a:ext cx="80" cy="250"/>
              </a:xfrm>
              <a:custGeom>
                <a:avLst/>
                <a:gdLst>
                  <a:gd name="T0" fmla="*/ 1 w 159"/>
                  <a:gd name="T1" fmla="*/ 1 h 500"/>
                  <a:gd name="T2" fmla="*/ 1 w 159"/>
                  <a:gd name="T3" fmla="*/ 1 h 500"/>
                  <a:gd name="T4" fmla="*/ 1 w 159"/>
                  <a:gd name="T5" fmla="*/ 0 h 500"/>
                  <a:gd name="T6" fmla="*/ 0 w 159"/>
                  <a:gd name="T7" fmla="*/ 1 h 500"/>
                  <a:gd name="T8" fmla="*/ 1 w 159"/>
                  <a:gd name="T9" fmla="*/ 1 h 5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 h="500">
                    <a:moveTo>
                      <a:pt x="99" y="500"/>
                    </a:moveTo>
                    <a:lnTo>
                      <a:pt x="159" y="140"/>
                    </a:lnTo>
                    <a:lnTo>
                      <a:pt x="59" y="0"/>
                    </a:lnTo>
                    <a:lnTo>
                      <a:pt x="0" y="360"/>
                    </a:lnTo>
                    <a:lnTo>
                      <a:pt x="99" y="500"/>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15" name="Freeform 113"/>
              <p:cNvSpPr>
                <a:spLocks/>
              </p:cNvSpPr>
              <p:nvPr/>
            </p:nvSpPr>
            <p:spPr bwMode="auto">
              <a:xfrm>
                <a:off x="1068" y="1927"/>
                <a:ext cx="230" cy="100"/>
              </a:xfrm>
              <a:custGeom>
                <a:avLst/>
                <a:gdLst>
                  <a:gd name="T0" fmla="*/ 1 w 460"/>
                  <a:gd name="T1" fmla="*/ 1 h 200"/>
                  <a:gd name="T2" fmla="*/ 0 w 460"/>
                  <a:gd name="T3" fmla="*/ 0 h 200"/>
                  <a:gd name="T4" fmla="*/ 1 w 460"/>
                  <a:gd name="T5" fmla="*/ 1 h 200"/>
                  <a:gd name="T6" fmla="*/ 1 w 460"/>
                  <a:gd name="T7" fmla="*/ 1 h 200"/>
                  <a:gd name="T8" fmla="*/ 1 w 460"/>
                  <a:gd name="T9" fmla="*/ 1 h 2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0" h="200">
                    <a:moveTo>
                      <a:pt x="100" y="140"/>
                    </a:moveTo>
                    <a:lnTo>
                      <a:pt x="0" y="0"/>
                    </a:lnTo>
                    <a:lnTo>
                      <a:pt x="360" y="60"/>
                    </a:lnTo>
                    <a:lnTo>
                      <a:pt x="460" y="200"/>
                    </a:lnTo>
                    <a:lnTo>
                      <a:pt x="100" y="14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16" name="Freeform 114"/>
              <p:cNvSpPr>
                <a:spLocks/>
              </p:cNvSpPr>
              <p:nvPr/>
            </p:nvSpPr>
            <p:spPr bwMode="auto">
              <a:xfrm>
                <a:off x="1038" y="1927"/>
                <a:ext cx="260" cy="280"/>
              </a:xfrm>
              <a:custGeom>
                <a:avLst/>
                <a:gdLst>
                  <a:gd name="T0" fmla="*/ 0 w 519"/>
                  <a:gd name="T1" fmla="*/ 1 h 560"/>
                  <a:gd name="T2" fmla="*/ 1 w 519"/>
                  <a:gd name="T3" fmla="*/ 1 h 560"/>
                  <a:gd name="T4" fmla="*/ 1 w 519"/>
                  <a:gd name="T5" fmla="*/ 1 h 560"/>
                  <a:gd name="T6" fmla="*/ 1 w 519"/>
                  <a:gd name="T7" fmla="*/ 1 h 560"/>
                  <a:gd name="T8" fmla="*/ 1 w 519"/>
                  <a:gd name="T9" fmla="*/ 1 h 560"/>
                  <a:gd name="T10" fmla="*/ 1 w 519"/>
                  <a:gd name="T11" fmla="*/ 0 h 560"/>
                  <a:gd name="T12" fmla="*/ 0 w 519"/>
                  <a:gd name="T13" fmla="*/ 1 h 5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9" h="560">
                    <a:moveTo>
                      <a:pt x="0" y="360"/>
                    </a:moveTo>
                    <a:lnTo>
                      <a:pt x="99" y="500"/>
                    </a:lnTo>
                    <a:lnTo>
                      <a:pt x="460" y="560"/>
                    </a:lnTo>
                    <a:lnTo>
                      <a:pt x="519" y="200"/>
                    </a:lnTo>
                    <a:lnTo>
                      <a:pt x="419" y="60"/>
                    </a:lnTo>
                    <a:lnTo>
                      <a:pt x="59" y="0"/>
                    </a:lnTo>
                    <a:lnTo>
                      <a:pt x="0" y="360"/>
                    </a:lnTo>
                    <a:close/>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17" name="Freeform 115"/>
              <p:cNvSpPr>
                <a:spLocks/>
              </p:cNvSpPr>
              <p:nvPr/>
            </p:nvSpPr>
            <p:spPr bwMode="auto">
              <a:xfrm>
                <a:off x="1068" y="1927"/>
                <a:ext cx="50" cy="250"/>
              </a:xfrm>
              <a:custGeom>
                <a:avLst/>
                <a:gdLst>
                  <a:gd name="T0" fmla="*/ 1 w 100"/>
                  <a:gd name="T1" fmla="*/ 1 h 500"/>
                  <a:gd name="T2" fmla="*/ 1 w 100"/>
                  <a:gd name="T3" fmla="*/ 1 h 500"/>
                  <a:gd name="T4" fmla="*/ 0 w 100"/>
                  <a:gd name="T5" fmla="*/ 0 h 500"/>
                  <a:gd name="T6" fmla="*/ 0 60000 65536"/>
                  <a:gd name="T7" fmla="*/ 0 60000 65536"/>
                  <a:gd name="T8" fmla="*/ 0 60000 65536"/>
                </a:gdLst>
                <a:ahLst/>
                <a:cxnLst>
                  <a:cxn ang="T6">
                    <a:pos x="T0" y="T1"/>
                  </a:cxn>
                  <a:cxn ang="T7">
                    <a:pos x="T2" y="T3"/>
                  </a:cxn>
                  <a:cxn ang="T8">
                    <a:pos x="T4" y="T5"/>
                  </a:cxn>
                </a:cxnLst>
                <a:rect l="0" t="0" r="r" b="b"/>
                <a:pathLst>
                  <a:path w="100" h="500">
                    <a:moveTo>
                      <a:pt x="40" y="500"/>
                    </a:moveTo>
                    <a:lnTo>
                      <a:pt x="100" y="140"/>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18" name="Line 116"/>
              <p:cNvSpPr>
                <a:spLocks noChangeShapeType="1"/>
              </p:cNvSpPr>
              <p:nvPr/>
            </p:nvSpPr>
            <p:spPr bwMode="auto">
              <a:xfrm>
                <a:off x="1118" y="1997"/>
                <a:ext cx="180" cy="3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7887" name="Rectangle 117"/>
            <p:cNvSpPr>
              <a:spLocks noChangeArrowheads="1"/>
            </p:cNvSpPr>
            <p:nvPr/>
          </p:nvSpPr>
          <p:spPr bwMode="auto">
            <a:xfrm rot="-4860000">
              <a:off x="1873147" y="2928933"/>
              <a:ext cx="127206"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姿</a:t>
              </a:r>
              <a:endParaRPr lang="ja-JP" altLang="en-US" sz="1000" b="1">
                <a:latin typeface="HG丸ｺﾞｼｯｸM-PRO" panose="020F0600000000000000" pitchFamily="50" charset="-128"/>
                <a:ea typeface="HG丸ｺﾞｼｯｸM-PRO" panose="020F0600000000000000" pitchFamily="50" charset="-128"/>
              </a:endParaRPr>
            </a:p>
          </p:txBody>
        </p:sp>
        <p:grpSp>
          <p:nvGrpSpPr>
            <p:cNvPr id="17888" name="Group 118"/>
            <p:cNvGrpSpPr>
              <a:grpSpLocks/>
            </p:cNvGrpSpPr>
            <p:nvPr/>
          </p:nvGrpSpPr>
          <p:grpSpPr bwMode="auto">
            <a:xfrm>
              <a:off x="1127125" y="2767515"/>
              <a:ext cx="536575" cy="332691"/>
              <a:chOff x="683" y="1908"/>
              <a:chExt cx="338" cy="269"/>
            </a:xfrm>
          </p:grpSpPr>
          <p:sp>
            <p:nvSpPr>
              <p:cNvPr id="17907" name="Freeform 119"/>
              <p:cNvSpPr>
                <a:spLocks/>
              </p:cNvSpPr>
              <p:nvPr/>
            </p:nvSpPr>
            <p:spPr bwMode="auto">
              <a:xfrm>
                <a:off x="683" y="1908"/>
                <a:ext cx="338" cy="269"/>
              </a:xfrm>
              <a:custGeom>
                <a:avLst/>
                <a:gdLst>
                  <a:gd name="T0" fmla="*/ 1 w 675"/>
                  <a:gd name="T1" fmla="*/ 0 h 539"/>
                  <a:gd name="T2" fmla="*/ 1 w 675"/>
                  <a:gd name="T3" fmla="*/ 0 h 539"/>
                  <a:gd name="T4" fmla="*/ 0 w 675"/>
                  <a:gd name="T5" fmla="*/ 0 h 539"/>
                  <a:gd name="T6" fmla="*/ 1 w 675"/>
                  <a:gd name="T7" fmla="*/ 0 h 539"/>
                  <a:gd name="T8" fmla="*/ 1 w 675"/>
                  <a:gd name="T9" fmla="*/ 0 h 539"/>
                  <a:gd name="T10" fmla="*/ 1 w 675"/>
                  <a:gd name="T11" fmla="*/ 0 h 539"/>
                  <a:gd name="T12" fmla="*/ 1 w 675"/>
                  <a:gd name="T13" fmla="*/ 0 h 5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75" h="539">
                    <a:moveTo>
                      <a:pt x="370" y="0"/>
                    </a:moveTo>
                    <a:lnTo>
                      <a:pt x="202" y="34"/>
                    </a:lnTo>
                    <a:lnTo>
                      <a:pt x="0" y="338"/>
                    </a:lnTo>
                    <a:lnTo>
                      <a:pt x="305" y="539"/>
                    </a:lnTo>
                    <a:lnTo>
                      <a:pt x="474" y="505"/>
                    </a:lnTo>
                    <a:lnTo>
                      <a:pt x="675" y="201"/>
                    </a:lnTo>
                    <a:lnTo>
                      <a:pt x="370"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08" name="Freeform 120"/>
              <p:cNvSpPr>
                <a:spLocks/>
              </p:cNvSpPr>
              <p:nvPr/>
            </p:nvSpPr>
            <p:spPr bwMode="auto">
              <a:xfrm>
                <a:off x="784" y="1908"/>
                <a:ext cx="237" cy="117"/>
              </a:xfrm>
              <a:custGeom>
                <a:avLst/>
                <a:gdLst>
                  <a:gd name="T0" fmla="*/ 0 w 473"/>
                  <a:gd name="T1" fmla="*/ 0 h 235"/>
                  <a:gd name="T2" fmla="*/ 1 w 473"/>
                  <a:gd name="T3" fmla="*/ 0 h 235"/>
                  <a:gd name="T4" fmla="*/ 1 w 473"/>
                  <a:gd name="T5" fmla="*/ 0 h 235"/>
                  <a:gd name="T6" fmla="*/ 1 w 473"/>
                  <a:gd name="T7" fmla="*/ 0 h 235"/>
                  <a:gd name="T8" fmla="*/ 0 w 473"/>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3" h="235">
                    <a:moveTo>
                      <a:pt x="0" y="34"/>
                    </a:moveTo>
                    <a:lnTo>
                      <a:pt x="304" y="235"/>
                    </a:lnTo>
                    <a:lnTo>
                      <a:pt x="473" y="201"/>
                    </a:lnTo>
                    <a:lnTo>
                      <a:pt x="168" y="0"/>
                    </a:lnTo>
                    <a:lnTo>
                      <a:pt x="0" y="34"/>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09" name="Freeform 121"/>
              <p:cNvSpPr>
                <a:spLocks/>
              </p:cNvSpPr>
              <p:nvPr/>
            </p:nvSpPr>
            <p:spPr bwMode="auto">
              <a:xfrm>
                <a:off x="836" y="2008"/>
                <a:ext cx="185" cy="169"/>
              </a:xfrm>
              <a:custGeom>
                <a:avLst/>
                <a:gdLst>
                  <a:gd name="T0" fmla="*/ 1 w 370"/>
                  <a:gd name="T1" fmla="*/ 1 h 338"/>
                  <a:gd name="T2" fmla="*/ 1 w 370"/>
                  <a:gd name="T3" fmla="*/ 0 h 338"/>
                  <a:gd name="T4" fmla="*/ 1 w 370"/>
                  <a:gd name="T5" fmla="*/ 1 h 338"/>
                  <a:gd name="T6" fmla="*/ 0 w 370"/>
                  <a:gd name="T7" fmla="*/ 1 h 338"/>
                  <a:gd name="T8" fmla="*/ 1 w 370"/>
                  <a:gd name="T9" fmla="*/ 1 h 3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0" h="338">
                    <a:moveTo>
                      <a:pt x="201" y="34"/>
                    </a:moveTo>
                    <a:lnTo>
                      <a:pt x="370" y="0"/>
                    </a:lnTo>
                    <a:lnTo>
                      <a:pt x="169" y="304"/>
                    </a:lnTo>
                    <a:lnTo>
                      <a:pt x="0" y="338"/>
                    </a:lnTo>
                    <a:lnTo>
                      <a:pt x="201" y="3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10" name="Freeform 122"/>
              <p:cNvSpPr>
                <a:spLocks/>
              </p:cNvSpPr>
              <p:nvPr/>
            </p:nvSpPr>
            <p:spPr bwMode="auto">
              <a:xfrm>
                <a:off x="683" y="1908"/>
                <a:ext cx="338" cy="269"/>
              </a:xfrm>
              <a:custGeom>
                <a:avLst/>
                <a:gdLst>
                  <a:gd name="T0" fmla="*/ 1 w 675"/>
                  <a:gd name="T1" fmla="*/ 0 h 539"/>
                  <a:gd name="T2" fmla="*/ 1 w 675"/>
                  <a:gd name="T3" fmla="*/ 0 h 539"/>
                  <a:gd name="T4" fmla="*/ 0 w 675"/>
                  <a:gd name="T5" fmla="*/ 0 h 539"/>
                  <a:gd name="T6" fmla="*/ 1 w 675"/>
                  <a:gd name="T7" fmla="*/ 0 h 539"/>
                  <a:gd name="T8" fmla="*/ 1 w 675"/>
                  <a:gd name="T9" fmla="*/ 0 h 539"/>
                  <a:gd name="T10" fmla="*/ 1 w 675"/>
                  <a:gd name="T11" fmla="*/ 0 h 539"/>
                  <a:gd name="T12" fmla="*/ 1 w 675"/>
                  <a:gd name="T13" fmla="*/ 0 h 5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75" h="539">
                    <a:moveTo>
                      <a:pt x="370" y="0"/>
                    </a:moveTo>
                    <a:lnTo>
                      <a:pt x="202" y="34"/>
                    </a:lnTo>
                    <a:lnTo>
                      <a:pt x="0" y="338"/>
                    </a:lnTo>
                    <a:lnTo>
                      <a:pt x="305" y="539"/>
                    </a:lnTo>
                    <a:lnTo>
                      <a:pt x="474" y="505"/>
                    </a:lnTo>
                    <a:lnTo>
                      <a:pt x="675" y="201"/>
                    </a:lnTo>
                    <a:lnTo>
                      <a:pt x="370" y="0"/>
                    </a:lnTo>
                    <a:close/>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11" name="Freeform 123"/>
              <p:cNvSpPr>
                <a:spLocks/>
              </p:cNvSpPr>
              <p:nvPr/>
            </p:nvSpPr>
            <p:spPr bwMode="auto">
              <a:xfrm>
                <a:off x="784" y="1925"/>
                <a:ext cx="237" cy="100"/>
              </a:xfrm>
              <a:custGeom>
                <a:avLst/>
                <a:gdLst>
                  <a:gd name="T0" fmla="*/ 0 w 473"/>
                  <a:gd name="T1" fmla="*/ 0 h 201"/>
                  <a:gd name="T2" fmla="*/ 1 w 473"/>
                  <a:gd name="T3" fmla="*/ 0 h 201"/>
                  <a:gd name="T4" fmla="*/ 1 w 473"/>
                  <a:gd name="T5" fmla="*/ 0 h 201"/>
                  <a:gd name="T6" fmla="*/ 0 60000 65536"/>
                  <a:gd name="T7" fmla="*/ 0 60000 65536"/>
                  <a:gd name="T8" fmla="*/ 0 60000 65536"/>
                </a:gdLst>
                <a:ahLst/>
                <a:cxnLst>
                  <a:cxn ang="T6">
                    <a:pos x="T0" y="T1"/>
                  </a:cxn>
                  <a:cxn ang="T7">
                    <a:pos x="T2" y="T3"/>
                  </a:cxn>
                  <a:cxn ang="T8">
                    <a:pos x="T4" y="T5"/>
                  </a:cxn>
                </a:cxnLst>
                <a:rect l="0" t="0" r="r" b="b"/>
                <a:pathLst>
                  <a:path w="473" h="201">
                    <a:moveTo>
                      <a:pt x="0" y="0"/>
                    </a:moveTo>
                    <a:lnTo>
                      <a:pt x="304" y="201"/>
                    </a:lnTo>
                    <a:lnTo>
                      <a:pt x="473" y="16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12" name="Line 124"/>
              <p:cNvSpPr>
                <a:spLocks noChangeShapeType="1"/>
              </p:cNvSpPr>
              <p:nvPr/>
            </p:nvSpPr>
            <p:spPr bwMode="auto">
              <a:xfrm flipH="1">
                <a:off x="836" y="2025"/>
                <a:ext cx="100" cy="15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7889" name="Rectangle 125"/>
            <p:cNvSpPr>
              <a:spLocks noChangeArrowheads="1"/>
            </p:cNvSpPr>
            <p:nvPr/>
          </p:nvSpPr>
          <p:spPr bwMode="auto">
            <a:xfrm rot="1980000">
              <a:off x="1258888" y="2877596"/>
              <a:ext cx="128588" cy="154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る</a:t>
              </a:r>
              <a:endParaRPr lang="ja-JP" altLang="en-US" sz="1000" b="1">
                <a:latin typeface="HG丸ｺﾞｼｯｸM-PRO" panose="020F0600000000000000" pitchFamily="50" charset="-128"/>
                <a:ea typeface="HG丸ｺﾞｼｯｸM-PRO" panose="020F0600000000000000" pitchFamily="50" charset="-128"/>
              </a:endParaRPr>
            </a:p>
          </p:txBody>
        </p:sp>
        <p:grpSp>
          <p:nvGrpSpPr>
            <p:cNvPr id="17890" name="Group 126"/>
            <p:cNvGrpSpPr>
              <a:grpSpLocks/>
            </p:cNvGrpSpPr>
            <p:nvPr/>
          </p:nvGrpSpPr>
          <p:grpSpPr bwMode="auto">
            <a:xfrm>
              <a:off x="1416050" y="2508211"/>
              <a:ext cx="422275" cy="369385"/>
              <a:chOff x="865" y="1699"/>
              <a:chExt cx="266" cy="299"/>
            </a:xfrm>
          </p:grpSpPr>
          <p:sp>
            <p:nvSpPr>
              <p:cNvPr id="17901" name="Freeform 127"/>
              <p:cNvSpPr>
                <a:spLocks/>
              </p:cNvSpPr>
              <p:nvPr/>
            </p:nvSpPr>
            <p:spPr bwMode="auto">
              <a:xfrm>
                <a:off x="865" y="1699"/>
                <a:ext cx="266" cy="299"/>
              </a:xfrm>
              <a:custGeom>
                <a:avLst/>
                <a:gdLst>
                  <a:gd name="T0" fmla="*/ 0 w 533"/>
                  <a:gd name="T1" fmla="*/ 1 h 598"/>
                  <a:gd name="T2" fmla="*/ 0 w 533"/>
                  <a:gd name="T3" fmla="*/ 1 h 598"/>
                  <a:gd name="T4" fmla="*/ 0 w 533"/>
                  <a:gd name="T5" fmla="*/ 1 h 598"/>
                  <a:gd name="T6" fmla="*/ 0 w 533"/>
                  <a:gd name="T7" fmla="*/ 1 h 598"/>
                  <a:gd name="T8" fmla="*/ 0 w 533"/>
                  <a:gd name="T9" fmla="*/ 1 h 598"/>
                  <a:gd name="T10" fmla="*/ 0 w 533"/>
                  <a:gd name="T11" fmla="*/ 0 h 598"/>
                  <a:gd name="T12" fmla="*/ 0 w 533"/>
                  <a:gd name="T13" fmla="*/ 1 h 5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3" h="598">
                    <a:moveTo>
                      <a:pt x="85" y="97"/>
                    </a:moveTo>
                    <a:lnTo>
                      <a:pt x="0" y="246"/>
                    </a:lnTo>
                    <a:lnTo>
                      <a:pt x="96" y="598"/>
                    </a:lnTo>
                    <a:lnTo>
                      <a:pt x="448" y="502"/>
                    </a:lnTo>
                    <a:lnTo>
                      <a:pt x="533" y="353"/>
                    </a:lnTo>
                    <a:lnTo>
                      <a:pt x="437" y="0"/>
                    </a:lnTo>
                    <a:lnTo>
                      <a:pt x="85" y="97"/>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02" name="Freeform 128"/>
              <p:cNvSpPr>
                <a:spLocks/>
              </p:cNvSpPr>
              <p:nvPr/>
            </p:nvSpPr>
            <p:spPr bwMode="auto">
              <a:xfrm>
                <a:off x="865" y="1699"/>
                <a:ext cx="218" cy="122"/>
              </a:xfrm>
              <a:custGeom>
                <a:avLst/>
                <a:gdLst>
                  <a:gd name="T0" fmla="*/ 0 w 437"/>
                  <a:gd name="T1" fmla="*/ 0 h 246"/>
                  <a:gd name="T2" fmla="*/ 0 w 437"/>
                  <a:gd name="T3" fmla="*/ 0 h 246"/>
                  <a:gd name="T4" fmla="*/ 0 w 437"/>
                  <a:gd name="T5" fmla="*/ 0 h 246"/>
                  <a:gd name="T6" fmla="*/ 0 w 437"/>
                  <a:gd name="T7" fmla="*/ 0 h 246"/>
                  <a:gd name="T8" fmla="*/ 0 w 437"/>
                  <a:gd name="T9" fmla="*/ 0 h 2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7" h="246">
                    <a:moveTo>
                      <a:pt x="0" y="246"/>
                    </a:moveTo>
                    <a:lnTo>
                      <a:pt x="352" y="150"/>
                    </a:lnTo>
                    <a:lnTo>
                      <a:pt x="437" y="0"/>
                    </a:lnTo>
                    <a:lnTo>
                      <a:pt x="85" y="97"/>
                    </a:lnTo>
                    <a:lnTo>
                      <a:pt x="0" y="246"/>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03" name="Freeform 129"/>
              <p:cNvSpPr>
                <a:spLocks/>
              </p:cNvSpPr>
              <p:nvPr/>
            </p:nvSpPr>
            <p:spPr bwMode="auto">
              <a:xfrm>
                <a:off x="1040" y="1699"/>
                <a:ext cx="91" cy="251"/>
              </a:xfrm>
              <a:custGeom>
                <a:avLst/>
                <a:gdLst>
                  <a:gd name="T0" fmla="*/ 0 w 181"/>
                  <a:gd name="T1" fmla="*/ 1 h 502"/>
                  <a:gd name="T2" fmla="*/ 1 w 181"/>
                  <a:gd name="T3" fmla="*/ 0 h 502"/>
                  <a:gd name="T4" fmla="*/ 1 w 181"/>
                  <a:gd name="T5" fmla="*/ 1 h 502"/>
                  <a:gd name="T6" fmla="*/ 1 w 181"/>
                  <a:gd name="T7" fmla="*/ 1 h 502"/>
                  <a:gd name="T8" fmla="*/ 0 w 181"/>
                  <a:gd name="T9" fmla="*/ 1 h 5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1" h="502">
                    <a:moveTo>
                      <a:pt x="0" y="150"/>
                    </a:moveTo>
                    <a:lnTo>
                      <a:pt x="85" y="0"/>
                    </a:lnTo>
                    <a:lnTo>
                      <a:pt x="181" y="353"/>
                    </a:lnTo>
                    <a:lnTo>
                      <a:pt x="96" y="502"/>
                    </a:lnTo>
                    <a:lnTo>
                      <a:pt x="0" y="15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904" name="Freeform 130"/>
              <p:cNvSpPr>
                <a:spLocks/>
              </p:cNvSpPr>
              <p:nvPr/>
            </p:nvSpPr>
            <p:spPr bwMode="auto">
              <a:xfrm>
                <a:off x="865" y="1699"/>
                <a:ext cx="266" cy="299"/>
              </a:xfrm>
              <a:custGeom>
                <a:avLst/>
                <a:gdLst>
                  <a:gd name="T0" fmla="*/ 0 w 533"/>
                  <a:gd name="T1" fmla="*/ 1 h 598"/>
                  <a:gd name="T2" fmla="*/ 0 w 533"/>
                  <a:gd name="T3" fmla="*/ 1 h 598"/>
                  <a:gd name="T4" fmla="*/ 0 w 533"/>
                  <a:gd name="T5" fmla="*/ 1 h 598"/>
                  <a:gd name="T6" fmla="*/ 0 w 533"/>
                  <a:gd name="T7" fmla="*/ 1 h 598"/>
                  <a:gd name="T8" fmla="*/ 0 w 533"/>
                  <a:gd name="T9" fmla="*/ 1 h 598"/>
                  <a:gd name="T10" fmla="*/ 0 w 533"/>
                  <a:gd name="T11" fmla="*/ 0 h 598"/>
                  <a:gd name="T12" fmla="*/ 0 w 533"/>
                  <a:gd name="T13" fmla="*/ 1 h 5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3" h="598">
                    <a:moveTo>
                      <a:pt x="85" y="97"/>
                    </a:moveTo>
                    <a:lnTo>
                      <a:pt x="0" y="246"/>
                    </a:lnTo>
                    <a:lnTo>
                      <a:pt x="96" y="598"/>
                    </a:lnTo>
                    <a:lnTo>
                      <a:pt x="448" y="502"/>
                    </a:lnTo>
                    <a:lnTo>
                      <a:pt x="533" y="353"/>
                    </a:lnTo>
                    <a:lnTo>
                      <a:pt x="437" y="0"/>
                    </a:lnTo>
                    <a:lnTo>
                      <a:pt x="85" y="97"/>
                    </a:lnTo>
                    <a:close/>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05" name="Freeform 131"/>
              <p:cNvSpPr>
                <a:spLocks/>
              </p:cNvSpPr>
              <p:nvPr/>
            </p:nvSpPr>
            <p:spPr bwMode="auto">
              <a:xfrm>
                <a:off x="865" y="1699"/>
                <a:ext cx="218" cy="122"/>
              </a:xfrm>
              <a:custGeom>
                <a:avLst/>
                <a:gdLst>
                  <a:gd name="T0" fmla="*/ 0 w 437"/>
                  <a:gd name="T1" fmla="*/ 0 h 246"/>
                  <a:gd name="T2" fmla="*/ 0 w 437"/>
                  <a:gd name="T3" fmla="*/ 0 h 246"/>
                  <a:gd name="T4" fmla="*/ 0 w 437"/>
                  <a:gd name="T5" fmla="*/ 0 h 246"/>
                  <a:gd name="T6" fmla="*/ 0 60000 65536"/>
                  <a:gd name="T7" fmla="*/ 0 60000 65536"/>
                  <a:gd name="T8" fmla="*/ 0 60000 65536"/>
                </a:gdLst>
                <a:ahLst/>
                <a:cxnLst>
                  <a:cxn ang="T6">
                    <a:pos x="T0" y="T1"/>
                  </a:cxn>
                  <a:cxn ang="T7">
                    <a:pos x="T2" y="T3"/>
                  </a:cxn>
                  <a:cxn ang="T8">
                    <a:pos x="T4" y="T5"/>
                  </a:cxn>
                </a:cxnLst>
                <a:rect l="0" t="0" r="r" b="b"/>
                <a:pathLst>
                  <a:path w="437" h="246">
                    <a:moveTo>
                      <a:pt x="0" y="246"/>
                    </a:moveTo>
                    <a:lnTo>
                      <a:pt x="352" y="150"/>
                    </a:lnTo>
                    <a:lnTo>
                      <a:pt x="43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06" name="Line 132"/>
              <p:cNvSpPr>
                <a:spLocks noChangeShapeType="1"/>
              </p:cNvSpPr>
              <p:nvPr/>
            </p:nvSpPr>
            <p:spPr bwMode="auto">
              <a:xfrm>
                <a:off x="1040" y="1774"/>
                <a:ext cx="49" cy="17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7891" name="Rectangle 133"/>
            <p:cNvSpPr>
              <a:spLocks noChangeArrowheads="1"/>
            </p:cNvSpPr>
            <p:nvPr/>
          </p:nvSpPr>
          <p:spPr bwMode="auto">
            <a:xfrm rot="-960000">
              <a:off x="1528763" y="2679449"/>
              <a:ext cx="128588" cy="154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あ</a:t>
              </a:r>
              <a:endParaRPr lang="ja-JP" altLang="en-US" sz="1000" b="1">
                <a:latin typeface="HG丸ｺﾞｼｯｸM-PRO" panose="020F0600000000000000" pitchFamily="50" charset="-128"/>
                <a:ea typeface="HG丸ｺﾞｼｯｸM-PRO" panose="020F0600000000000000" pitchFamily="50" charset="-128"/>
              </a:endParaRPr>
            </a:p>
          </p:txBody>
        </p:sp>
        <p:grpSp>
          <p:nvGrpSpPr>
            <p:cNvPr id="17892" name="Group 134"/>
            <p:cNvGrpSpPr>
              <a:grpSpLocks/>
            </p:cNvGrpSpPr>
            <p:nvPr/>
          </p:nvGrpSpPr>
          <p:grpSpPr bwMode="auto">
            <a:xfrm>
              <a:off x="1739900" y="2500872"/>
              <a:ext cx="546100" cy="322906"/>
              <a:chOff x="1069" y="1694"/>
              <a:chExt cx="344" cy="260"/>
            </a:xfrm>
          </p:grpSpPr>
          <p:sp>
            <p:nvSpPr>
              <p:cNvPr id="17895" name="Freeform 135"/>
              <p:cNvSpPr>
                <a:spLocks/>
              </p:cNvSpPr>
              <p:nvPr/>
            </p:nvSpPr>
            <p:spPr bwMode="auto">
              <a:xfrm>
                <a:off x="1069" y="1694"/>
                <a:ext cx="344" cy="260"/>
              </a:xfrm>
              <a:custGeom>
                <a:avLst/>
                <a:gdLst>
                  <a:gd name="T0" fmla="*/ 1 w 687"/>
                  <a:gd name="T1" fmla="*/ 0 h 519"/>
                  <a:gd name="T2" fmla="*/ 1 w 687"/>
                  <a:gd name="T3" fmla="*/ 1 h 519"/>
                  <a:gd name="T4" fmla="*/ 0 w 687"/>
                  <a:gd name="T5" fmla="*/ 1 h 519"/>
                  <a:gd name="T6" fmla="*/ 1 w 687"/>
                  <a:gd name="T7" fmla="*/ 1 h 519"/>
                  <a:gd name="T8" fmla="*/ 1 w 687"/>
                  <a:gd name="T9" fmla="*/ 1 h 519"/>
                  <a:gd name="T10" fmla="*/ 1 w 687"/>
                  <a:gd name="T11" fmla="*/ 1 h 519"/>
                  <a:gd name="T12" fmla="*/ 1 w 687"/>
                  <a:gd name="T13" fmla="*/ 0 h 5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519">
                    <a:moveTo>
                      <a:pt x="426" y="0"/>
                    </a:moveTo>
                    <a:lnTo>
                      <a:pt x="254" y="2"/>
                    </a:lnTo>
                    <a:lnTo>
                      <a:pt x="0" y="264"/>
                    </a:lnTo>
                    <a:lnTo>
                      <a:pt x="260" y="519"/>
                    </a:lnTo>
                    <a:lnTo>
                      <a:pt x="432" y="517"/>
                    </a:lnTo>
                    <a:lnTo>
                      <a:pt x="687" y="256"/>
                    </a:lnTo>
                    <a:lnTo>
                      <a:pt x="426"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96" name="Freeform 136"/>
              <p:cNvSpPr>
                <a:spLocks/>
              </p:cNvSpPr>
              <p:nvPr/>
            </p:nvSpPr>
            <p:spPr bwMode="auto">
              <a:xfrm>
                <a:off x="1196" y="1694"/>
                <a:ext cx="217" cy="129"/>
              </a:xfrm>
              <a:custGeom>
                <a:avLst/>
                <a:gdLst>
                  <a:gd name="T0" fmla="*/ 0 w 433"/>
                  <a:gd name="T1" fmla="*/ 1 h 258"/>
                  <a:gd name="T2" fmla="*/ 1 w 433"/>
                  <a:gd name="T3" fmla="*/ 1 h 258"/>
                  <a:gd name="T4" fmla="*/ 1 w 433"/>
                  <a:gd name="T5" fmla="*/ 1 h 258"/>
                  <a:gd name="T6" fmla="*/ 1 w 433"/>
                  <a:gd name="T7" fmla="*/ 0 h 258"/>
                  <a:gd name="T8" fmla="*/ 0 w 433"/>
                  <a:gd name="T9" fmla="*/ 1 h 2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3" h="258">
                    <a:moveTo>
                      <a:pt x="0" y="2"/>
                    </a:moveTo>
                    <a:lnTo>
                      <a:pt x="261" y="258"/>
                    </a:lnTo>
                    <a:lnTo>
                      <a:pt x="433" y="256"/>
                    </a:lnTo>
                    <a:lnTo>
                      <a:pt x="172" y="0"/>
                    </a:lnTo>
                    <a:lnTo>
                      <a:pt x="0" y="2"/>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97" name="Freeform 137"/>
              <p:cNvSpPr>
                <a:spLocks/>
              </p:cNvSpPr>
              <p:nvPr/>
            </p:nvSpPr>
            <p:spPr bwMode="auto">
              <a:xfrm>
                <a:off x="1200" y="1822"/>
                <a:ext cx="213" cy="132"/>
              </a:xfrm>
              <a:custGeom>
                <a:avLst/>
                <a:gdLst>
                  <a:gd name="T0" fmla="*/ 0 w 427"/>
                  <a:gd name="T1" fmla="*/ 1 h 263"/>
                  <a:gd name="T2" fmla="*/ 0 w 427"/>
                  <a:gd name="T3" fmla="*/ 0 h 263"/>
                  <a:gd name="T4" fmla="*/ 0 w 427"/>
                  <a:gd name="T5" fmla="*/ 1 h 263"/>
                  <a:gd name="T6" fmla="*/ 0 w 427"/>
                  <a:gd name="T7" fmla="*/ 1 h 263"/>
                  <a:gd name="T8" fmla="*/ 0 w 427"/>
                  <a:gd name="T9" fmla="*/ 1 h 2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7" h="263">
                    <a:moveTo>
                      <a:pt x="255" y="2"/>
                    </a:moveTo>
                    <a:lnTo>
                      <a:pt x="427" y="0"/>
                    </a:lnTo>
                    <a:lnTo>
                      <a:pt x="172" y="261"/>
                    </a:lnTo>
                    <a:lnTo>
                      <a:pt x="0" y="263"/>
                    </a:lnTo>
                    <a:lnTo>
                      <a:pt x="255" y="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98" name="Freeform 138"/>
              <p:cNvSpPr>
                <a:spLocks/>
              </p:cNvSpPr>
              <p:nvPr/>
            </p:nvSpPr>
            <p:spPr bwMode="auto">
              <a:xfrm>
                <a:off x="1069" y="1694"/>
                <a:ext cx="344" cy="260"/>
              </a:xfrm>
              <a:custGeom>
                <a:avLst/>
                <a:gdLst>
                  <a:gd name="T0" fmla="*/ 1 w 687"/>
                  <a:gd name="T1" fmla="*/ 0 h 519"/>
                  <a:gd name="T2" fmla="*/ 1 w 687"/>
                  <a:gd name="T3" fmla="*/ 1 h 519"/>
                  <a:gd name="T4" fmla="*/ 0 w 687"/>
                  <a:gd name="T5" fmla="*/ 1 h 519"/>
                  <a:gd name="T6" fmla="*/ 1 w 687"/>
                  <a:gd name="T7" fmla="*/ 1 h 519"/>
                  <a:gd name="T8" fmla="*/ 1 w 687"/>
                  <a:gd name="T9" fmla="*/ 1 h 519"/>
                  <a:gd name="T10" fmla="*/ 1 w 687"/>
                  <a:gd name="T11" fmla="*/ 1 h 519"/>
                  <a:gd name="T12" fmla="*/ 1 w 687"/>
                  <a:gd name="T13" fmla="*/ 0 h 5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7" h="519">
                    <a:moveTo>
                      <a:pt x="426" y="0"/>
                    </a:moveTo>
                    <a:lnTo>
                      <a:pt x="254" y="2"/>
                    </a:lnTo>
                    <a:lnTo>
                      <a:pt x="0" y="264"/>
                    </a:lnTo>
                    <a:lnTo>
                      <a:pt x="260" y="519"/>
                    </a:lnTo>
                    <a:lnTo>
                      <a:pt x="432" y="517"/>
                    </a:lnTo>
                    <a:lnTo>
                      <a:pt x="687" y="256"/>
                    </a:lnTo>
                    <a:lnTo>
                      <a:pt x="426" y="0"/>
                    </a:lnTo>
                    <a:close/>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99" name="Freeform 139"/>
              <p:cNvSpPr>
                <a:spLocks/>
              </p:cNvSpPr>
              <p:nvPr/>
            </p:nvSpPr>
            <p:spPr bwMode="auto">
              <a:xfrm>
                <a:off x="1196" y="1695"/>
                <a:ext cx="217" cy="128"/>
              </a:xfrm>
              <a:custGeom>
                <a:avLst/>
                <a:gdLst>
                  <a:gd name="T0" fmla="*/ 0 w 433"/>
                  <a:gd name="T1" fmla="*/ 0 h 256"/>
                  <a:gd name="T2" fmla="*/ 1 w 433"/>
                  <a:gd name="T3" fmla="*/ 1 h 256"/>
                  <a:gd name="T4" fmla="*/ 1 w 433"/>
                  <a:gd name="T5" fmla="*/ 1 h 256"/>
                  <a:gd name="T6" fmla="*/ 0 60000 65536"/>
                  <a:gd name="T7" fmla="*/ 0 60000 65536"/>
                  <a:gd name="T8" fmla="*/ 0 60000 65536"/>
                </a:gdLst>
                <a:ahLst/>
                <a:cxnLst>
                  <a:cxn ang="T6">
                    <a:pos x="T0" y="T1"/>
                  </a:cxn>
                  <a:cxn ang="T7">
                    <a:pos x="T2" y="T3"/>
                  </a:cxn>
                  <a:cxn ang="T8">
                    <a:pos x="T4" y="T5"/>
                  </a:cxn>
                </a:cxnLst>
                <a:rect l="0" t="0" r="r" b="b"/>
                <a:pathLst>
                  <a:path w="433" h="256">
                    <a:moveTo>
                      <a:pt x="0" y="0"/>
                    </a:moveTo>
                    <a:lnTo>
                      <a:pt x="261" y="256"/>
                    </a:lnTo>
                    <a:lnTo>
                      <a:pt x="433" y="254"/>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900" name="Line 140"/>
              <p:cNvSpPr>
                <a:spLocks noChangeShapeType="1"/>
              </p:cNvSpPr>
              <p:nvPr/>
            </p:nvSpPr>
            <p:spPr bwMode="auto">
              <a:xfrm flipH="1">
                <a:off x="1200" y="1823"/>
                <a:ext cx="127" cy="13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7893" name="Rectangle 141"/>
            <p:cNvSpPr>
              <a:spLocks noChangeArrowheads="1"/>
            </p:cNvSpPr>
            <p:nvPr/>
          </p:nvSpPr>
          <p:spPr bwMode="auto">
            <a:xfrm rot="2640000">
              <a:off x="1868488" y="2596276"/>
              <a:ext cx="128588" cy="154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べ</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894" name="Rectangle 173"/>
            <p:cNvSpPr>
              <a:spLocks noChangeArrowheads="1"/>
            </p:cNvSpPr>
            <p:nvPr/>
          </p:nvSpPr>
          <p:spPr bwMode="auto">
            <a:xfrm>
              <a:off x="995363" y="1852613"/>
              <a:ext cx="914400" cy="308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あるべき姿が</a:t>
              </a:r>
              <a:endParaRPr lang="en-US" altLang="ja-JP" sz="1000" b="1">
                <a:solidFill>
                  <a:srgbClr val="000000"/>
                </a:solidFill>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崩れている</a:t>
              </a:r>
              <a:endParaRPr lang="ja-JP" altLang="en-US" sz="1000" b="1">
                <a:latin typeface="HG丸ｺﾞｼｯｸM-PRO" panose="020F0600000000000000" pitchFamily="50" charset="-128"/>
                <a:ea typeface="HG丸ｺﾞｼｯｸM-PRO" panose="020F0600000000000000" pitchFamily="50" charset="-128"/>
              </a:endParaRPr>
            </a:p>
          </p:txBody>
        </p:sp>
      </p:grpSp>
      <p:grpSp>
        <p:nvGrpSpPr>
          <p:cNvPr id="17425" name="グループ化 2"/>
          <p:cNvGrpSpPr>
            <a:grpSpLocks/>
          </p:cNvGrpSpPr>
          <p:nvPr/>
        </p:nvGrpSpPr>
        <p:grpSpPr bwMode="auto">
          <a:xfrm>
            <a:off x="346075" y="3467100"/>
            <a:ext cx="1698625" cy="1403350"/>
            <a:chOff x="381000" y="3467100"/>
            <a:chExt cx="1698626" cy="1403350"/>
          </a:xfrm>
        </p:grpSpPr>
        <p:grpSp>
          <p:nvGrpSpPr>
            <p:cNvPr id="17756" name="Group 175"/>
            <p:cNvGrpSpPr>
              <a:grpSpLocks/>
            </p:cNvGrpSpPr>
            <p:nvPr/>
          </p:nvGrpSpPr>
          <p:grpSpPr bwMode="auto">
            <a:xfrm>
              <a:off x="1693863" y="4490376"/>
              <a:ext cx="385763" cy="380074"/>
              <a:chOff x="2701" y="1970"/>
              <a:chExt cx="243" cy="219"/>
            </a:xfrm>
          </p:grpSpPr>
          <p:sp>
            <p:nvSpPr>
              <p:cNvPr id="17867" name="Freeform 176"/>
              <p:cNvSpPr>
                <a:spLocks/>
              </p:cNvSpPr>
              <p:nvPr/>
            </p:nvSpPr>
            <p:spPr bwMode="auto">
              <a:xfrm>
                <a:off x="2701" y="1970"/>
                <a:ext cx="243" cy="219"/>
              </a:xfrm>
              <a:custGeom>
                <a:avLst/>
                <a:gdLst>
                  <a:gd name="T0" fmla="*/ 0 w 487"/>
                  <a:gd name="T1" fmla="*/ 0 h 437"/>
                  <a:gd name="T2" fmla="*/ 0 w 487"/>
                  <a:gd name="T3" fmla="*/ 1 h 437"/>
                  <a:gd name="T4" fmla="*/ 0 w 487"/>
                  <a:gd name="T5" fmla="*/ 1 h 437"/>
                  <a:gd name="T6" fmla="*/ 0 w 487"/>
                  <a:gd name="T7" fmla="*/ 1 h 437"/>
                  <a:gd name="T8" fmla="*/ 0 w 487"/>
                  <a:gd name="T9" fmla="*/ 1 h 437"/>
                  <a:gd name="T10" fmla="*/ 0 w 487"/>
                  <a:gd name="T11" fmla="*/ 0 h 437"/>
                  <a:gd name="T12" fmla="*/ 0 w 487"/>
                  <a:gd name="T13" fmla="*/ 0 h 4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7" h="437">
                    <a:moveTo>
                      <a:pt x="110" y="0"/>
                    </a:moveTo>
                    <a:lnTo>
                      <a:pt x="0" y="109"/>
                    </a:lnTo>
                    <a:lnTo>
                      <a:pt x="0" y="437"/>
                    </a:lnTo>
                    <a:lnTo>
                      <a:pt x="377" y="437"/>
                    </a:lnTo>
                    <a:lnTo>
                      <a:pt x="487" y="328"/>
                    </a:lnTo>
                    <a:lnTo>
                      <a:pt x="487" y="0"/>
                    </a:lnTo>
                    <a:lnTo>
                      <a:pt x="110"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68" name="Freeform 177"/>
              <p:cNvSpPr>
                <a:spLocks/>
              </p:cNvSpPr>
              <p:nvPr/>
            </p:nvSpPr>
            <p:spPr bwMode="auto">
              <a:xfrm>
                <a:off x="2701" y="1970"/>
                <a:ext cx="243" cy="54"/>
              </a:xfrm>
              <a:custGeom>
                <a:avLst/>
                <a:gdLst>
                  <a:gd name="T0" fmla="*/ 0 w 487"/>
                  <a:gd name="T1" fmla="*/ 0 h 109"/>
                  <a:gd name="T2" fmla="*/ 0 w 487"/>
                  <a:gd name="T3" fmla="*/ 0 h 109"/>
                  <a:gd name="T4" fmla="*/ 0 w 487"/>
                  <a:gd name="T5" fmla="*/ 0 h 109"/>
                  <a:gd name="T6" fmla="*/ 0 w 487"/>
                  <a:gd name="T7" fmla="*/ 0 h 109"/>
                  <a:gd name="T8" fmla="*/ 0 w 487"/>
                  <a:gd name="T9" fmla="*/ 0 h 1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109">
                    <a:moveTo>
                      <a:pt x="0" y="109"/>
                    </a:moveTo>
                    <a:lnTo>
                      <a:pt x="377" y="109"/>
                    </a:lnTo>
                    <a:lnTo>
                      <a:pt x="487" y="0"/>
                    </a:lnTo>
                    <a:lnTo>
                      <a:pt x="110" y="0"/>
                    </a:lnTo>
                    <a:lnTo>
                      <a:pt x="0" y="109"/>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69" name="Freeform 178"/>
              <p:cNvSpPr>
                <a:spLocks/>
              </p:cNvSpPr>
              <p:nvPr/>
            </p:nvSpPr>
            <p:spPr bwMode="auto">
              <a:xfrm>
                <a:off x="2889" y="1970"/>
                <a:ext cx="55" cy="219"/>
              </a:xfrm>
              <a:custGeom>
                <a:avLst/>
                <a:gdLst>
                  <a:gd name="T0" fmla="*/ 0 w 110"/>
                  <a:gd name="T1" fmla="*/ 1 h 437"/>
                  <a:gd name="T2" fmla="*/ 1 w 110"/>
                  <a:gd name="T3" fmla="*/ 0 h 437"/>
                  <a:gd name="T4" fmla="*/ 1 w 110"/>
                  <a:gd name="T5" fmla="*/ 1 h 437"/>
                  <a:gd name="T6" fmla="*/ 0 w 110"/>
                  <a:gd name="T7" fmla="*/ 1 h 437"/>
                  <a:gd name="T8" fmla="*/ 0 w 110"/>
                  <a:gd name="T9" fmla="*/ 1 h 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0" h="437">
                    <a:moveTo>
                      <a:pt x="0" y="109"/>
                    </a:moveTo>
                    <a:lnTo>
                      <a:pt x="110" y="0"/>
                    </a:lnTo>
                    <a:lnTo>
                      <a:pt x="110" y="328"/>
                    </a:lnTo>
                    <a:lnTo>
                      <a:pt x="0" y="437"/>
                    </a:lnTo>
                    <a:lnTo>
                      <a:pt x="0" y="10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70" name="Freeform 179"/>
              <p:cNvSpPr>
                <a:spLocks/>
              </p:cNvSpPr>
              <p:nvPr/>
            </p:nvSpPr>
            <p:spPr bwMode="auto">
              <a:xfrm>
                <a:off x="2701" y="1970"/>
                <a:ext cx="243" cy="219"/>
              </a:xfrm>
              <a:custGeom>
                <a:avLst/>
                <a:gdLst>
                  <a:gd name="T0" fmla="*/ 0 w 487"/>
                  <a:gd name="T1" fmla="*/ 0 h 437"/>
                  <a:gd name="T2" fmla="*/ 0 w 487"/>
                  <a:gd name="T3" fmla="*/ 1 h 437"/>
                  <a:gd name="T4" fmla="*/ 0 w 487"/>
                  <a:gd name="T5" fmla="*/ 1 h 437"/>
                  <a:gd name="T6" fmla="*/ 0 w 487"/>
                  <a:gd name="T7" fmla="*/ 1 h 437"/>
                  <a:gd name="T8" fmla="*/ 0 w 487"/>
                  <a:gd name="T9" fmla="*/ 1 h 437"/>
                  <a:gd name="T10" fmla="*/ 0 w 487"/>
                  <a:gd name="T11" fmla="*/ 0 h 437"/>
                  <a:gd name="T12" fmla="*/ 0 w 487"/>
                  <a:gd name="T13" fmla="*/ 0 h 4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7" h="437">
                    <a:moveTo>
                      <a:pt x="110" y="0"/>
                    </a:moveTo>
                    <a:lnTo>
                      <a:pt x="0" y="109"/>
                    </a:lnTo>
                    <a:lnTo>
                      <a:pt x="0" y="437"/>
                    </a:lnTo>
                    <a:lnTo>
                      <a:pt x="377" y="437"/>
                    </a:lnTo>
                    <a:lnTo>
                      <a:pt x="487" y="328"/>
                    </a:lnTo>
                    <a:lnTo>
                      <a:pt x="487" y="0"/>
                    </a:lnTo>
                    <a:lnTo>
                      <a:pt x="110" y="0"/>
                    </a:lnTo>
                    <a:close/>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71" name="Freeform 180"/>
              <p:cNvSpPr>
                <a:spLocks/>
              </p:cNvSpPr>
              <p:nvPr/>
            </p:nvSpPr>
            <p:spPr bwMode="auto">
              <a:xfrm>
                <a:off x="2701" y="1970"/>
                <a:ext cx="243" cy="54"/>
              </a:xfrm>
              <a:custGeom>
                <a:avLst/>
                <a:gdLst>
                  <a:gd name="T0" fmla="*/ 0 w 487"/>
                  <a:gd name="T1" fmla="*/ 0 h 109"/>
                  <a:gd name="T2" fmla="*/ 0 w 487"/>
                  <a:gd name="T3" fmla="*/ 0 h 109"/>
                  <a:gd name="T4" fmla="*/ 0 w 487"/>
                  <a:gd name="T5" fmla="*/ 0 h 109"/>
                  <a:gd name="T6" fmla="*/ 0 60000 65536"/>
                  <a:gd name="T7" fmla="*/ 0 60000 65536"/>
                  <a:gd name="T8" fmla="*/ 0 60000 65536"/>
                </a:gdLst>
                <a:ahLst/>
                <a:cxnLst>
                  <a:cxn ang="T6">
                    <a:pos x="T0" y="T1"/>
                  </a:cxn>
                  <a:cxn ang="T7">
                    <a:pos x="T2" y="T3"/>
                  </a:cxn>
                  <a:cxn ang="T8">
                    <a:pos x="T4" y="T5"/>
                  </a:cxn>
                </a:cxnLst>
                <a:rect l="0" t="0" r="r" b="b"/>
                <a:pathLst>
                  <a:path w="487" h="109">
                    <a:moveTo>
                      <a:pt x="0" y="109"/>
                    </a:moveTo>
                    <a:lnTo>
                      <a:pt x="377" y="109"/>
                    </a:lnTo>
                    <a:lnTo>
                      <a:pt x="48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72" name="Line 181"/>
              <p:cNvSpPr>
                <a:spLocks noChangeShapeType="1"/>
              </p:cNvSpPr>
              <p:nvPr/>
            </p:nvSpPr>
            <p:spPr bwMode="auto">
              <a:xfrm>
                <a:off x="2889" y="2024"/>
                <a:ext cx="1" cy="16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7757" name="Rectangle 182"/>
            <p:cNvSpPr>
              <a:spLocks noChangeArrowheads="1"/>
            </p:cNvSpPr>
            <p:nvPr/>
          </p:nvSpPr>
          <p:spPr bwMode="auto">
            <a:xfrm>
              <a:off x="1776413" y="4648253"/>
              <a:ext cx="128588" cy="154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姿</a:t>
              </a:r>
              <a:endParaRPr lang="ja-JP" altLang="en-US" sz="1000" b="1">
                <a:latin typeface="HG丸ｺﾞｼｯｸM-PRO" panose="020F0600000000000000" pitchFamily="50" charset="-128"/>
                <a:ea typeface="HG丸ｺﾞｼｯｸM-PRO" panose="020F0600000000000000" pitchFamily="50" charset="-128"/>
              </a:endParaRPr>
            </a:p>
          </p:txBody>
        </p:sp>
        <p:grpSp>
          <p:nvGrpSpPr>
            <p:cNvPr id="17758" name="Group 183"/>
            <p:cNvGrpSpPr>
              <a:grpSpLocks/>
            </p:cNvGrpSpPr>
            <p:nvPr/>
          </p:nvGrpSpPr>
          <p:grpSpPr bwMode="auto">
            <a:xfrm>
              <a:off x="1693863" y="4233095"/>
              <a:ext cx="385763" cy="382998"/>
              <a:chOff x="2701" y="1824"/>
              <a:chExt cx="243" cy="219"/>
            </a:xfrm>
          </p:grpSpPr>
          <p:sp>
            <p:nvSpPr>
              <p:cNvPr id="17861" name="Freeform 184"/>
              <p:cNvSpPr>
                <a:spLocks/>
              </p:cNvSpPr>
              <p:nvPr/>
            </p:nvSpPr>
            <p:spPr bwMode="auto">
              <a:xfrm>
                <a:off x="2701" y="1824"/>
                <a:ext cx="243" cy="219"/>
              </a:xfrm>
              <a:custGeom>
                <a:avLst/>
                <a:gdLst>
                  <a:gd name="T0" fmla="*/ 0 w 487"/>
                  <a:gd name="T1" fmla="*/ 0 h 437"/>
                  <a:gd name="T2" fmla="*/ 0 w 487"/>
                  <a:gd name="T3" fmla="*/ 1 h 437"/>
                  <a:gd name="T4" fmla="*/ 0 w 487"/>
                  <a:gd name="T5" fmla="*/ 1 h 437"/>
                  <a:gd name="T6" fmla="*/ 0 w 487"/>
                  <a:gd name="T7" fmla="*/ 1 h 437"/>
                  <a:gd name="T8" fmla="*/ 0 w 487"/>
                  <a:gd name="T9" fmla="*/ 1 h 437"/>
                  <a:gd name="T10" fmla="*/ 0 w 487"/>
                  <a:gd name="T11" fmla="*/ 0 h 437"/>
                  <a:gd name="T12" fmla="*/ 0 w 487"/>
                  <a:gd name="T13" fmla="*/ 0 h 4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7" h="437">
                    <a:moveTo>
                      <a:pt x="110" y="0"/>
                    </a:moveTo>
                    <a:lnTo>
                      <a:pt x="0" y="109"/>
                    </a:lnTo>
                    <a:lnTo>
                      <a:pt x="0" y="437"/>
                    </a:lnTo>
                    <a:lnTo>
                      <a:pt x="377" y="437"/>
                    </a:lnTo>
                    <a:lnTo>
                      <a:pt x="487" y="328"/>
                    </a:lnTo>
                    <a:lnTo>
                      <a:pt x="487" y="0"/>
                    </a:lnTo>
                    <a:lnTo>
                      <a:pt x="110"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62" name="Freeform 185"/>
              <p:cNvSpPr>
                <a:spLocks/>
              </p:cNvSpPr>
              <p:nvPr/>
            </p:nvSpPr>
            <p:spPr bwMode="auto">
              <a:xfrm>
                <a:off x="2701" y="1824"/>
                <a:ext cx="243" cy="55"/>
              </a:xfrm>
              <a:custGeom>
                <a:avLst/>
                <a:gdLst>
                  <a:gd name="T0" fmla="*/ 0 w 487"/>
                  <a:gd name="T1" fmla="*/ 1 h 109"/>
                  <a:gd name="T2" fmla="*/ 0 w 487"/>
                  <a:gd name="T3" fmla="*/ 1 h 109"/>
                  <a:gd name="T4" fmla="*/ 0 w 487"/>
                  <a:gd name="T5" fmla="*/ 0 h 109"/>
                  <a:gd name="T6" fmla="*/ 0 w 487"/>
                  <a:gd name="T7" fmla="*/ 0 h 109"/>
                  <a:gd name="T8" fmla="*/ 0 w 487"/>
                  <a:gd name="T9" fmla="*/ 1 h 1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109">
                    <a:moveTo>
                      <a:pt x="0" y="109"/>
                    </a:moveTo>
                    <a:lnTo>
                      <a:pt x="377" y="109"/>
                    </a:lnTo>
                    <a:lnTo>
                      <a:pt x="487" y="0"/>
                    </a:lnTo>
                    <a:lnTo>
                      <a:pt x="110" y="0"/>
                    </a:lnTo>
                    <a:lnTo>
                      <a:pt x="0" y="109"/>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63" name="Freeform 186"/>
              <p:cNvSpPr>
                <a:spLocks/>
              </p:cNvSpPr>
              <p:nvPr/>
            </p:nvSpPr>
            <p:spPr bwMode="auto">
              <a:xfrm>
                <a:off x="2889" y="1824"/>
                <a:ext cx="55" cy="219"/>
              </a:xfrm>
              <a:custGeom>
                <a:avLst/>
                <a:gdLst>
                  <a:gd name="T0" fmla="*/ 0 w 110"/>
                  <a:gd name="T1" fmla="*/ 1 h 437"/>
                  <a:gd name="T2" fmla="*/ 1 w 110"/>
                  <a:gd name="T3" fmla="*/ 0 h 437"/>
                  <a:gd name="T4" fmla="*/ 1 w 110"/>
                  <a:gd name="T5" fmla="*/ 1 h 437"/>
                  <a:gd name="T6" fmla="*/ 0 w 110"/>
                  <a:gd name="T7" fmla="*/ 1 h 437"/>
                  <a:gd name="T8" fmla="*/ 0 w 110"/>
                  <a:gd name="T9" fmla="*/ 1 h 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0" h="437">
                    <a:moveTo>
                      <a:pt x="0" y="109"/>
                    </a:moveTo>
                    <a:lnTo>
                      <a:pt x="110" y="0"/>
                    </a:lnTo>
                    <a:lnTo>
                      <a:pt x="110" y="328"/>
                    </a:lnTo>
                    <a:lnTo>
                      <a:pt x="0" y="437"/>
                    </a:lnTo>
                    <a:lnTo>
                      <a:pt x="0" y="10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64" name="Freeform 187"/>
              <p:cNvSpPr>
                <a:spLocks/>
              </p:cNvSpPr>
              <p:nvPr/>
            </p:nvSpPr>
            <p:spPr bwMode="auto">
              <a:xfrm>
                <a:off x="2701" y="1824"/>
                <a:ext cx="243" cy="219"/>
              </a:xfrm>
              <a:custGeom>
                <a:avLst/>
                <a:gdLst>
                  <a:gd name="T0" fmla="*/ 0 w 487"/>
                  <a:gd name="T1" fmla="*/ 0 h 437"/>
                  <a:gd name="T2" fmla="*/ 0 w 487"/>
                  <a:gd name="T3" fmla="*/ 1 h 437"/>
                  <a:gd name="T4" fmla="*/ 0 w 487"/>
                  <a:gd name="T5" fmla="*/ 1 h 437"/>
                  <a:gd name="T6" fmla="*/ 0 w 487"/>
                  <a:gd name="T7" fmla="*/ 1 h 437"/>
                  <a:gd name="T8" fmla="*/ 0 w 487"/>
                  <a:gd name="T9" fmla="*/ 1 h 437"/>
                  <a:gd name="T10" fmla="*/ 0 w 487"/>
                  <a:gd name="T11" fmla="*/ 0 h 437"/>
                  <a:gd name="T12" fmla="*/ 0 w 487"/>
                  <a:gd name="T13" fmla="*/ 0 h 4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7" h="437">
                    <a:moveTo>
                      <a:pt x="110" y="0"/>
                    </a:moveTo>
                    <a:lnTo>
                      <a:pt x="0" y="109"/>
                    </a:lnTo>
                    <a:lnTo>
                      <a:pt x="0" y="437"/>
                    </a:lnTo>
                    <a:lnTo>
                      <a:pt x="377" y="437"/>
                    </a:lnTo>
                    <a:lnTo>
                      <a:pt x="487" y="328"/>
                    </a:lnTo>
                    <a:lnTo>
                      <a:pt x="487" y="0"/>
                    </a:lnTo>
                    <a:lnTo>
                      <a:pt x="110" y="0"/>
                    </a:lnTo>
                    <a:close/>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65" name="Freeform 188"/>
              <p:cNvSpPr>
                <a:spLocks/>
              </p:cNvSpPr>
              <p:nvPr/>
            </p:nvSpPr>
            <p:spPr bwMode="auto">
              <a:xfrm>
                <a:off x="2701" y="1824"/>
                <a:ext cx="243" cy="55"/>
              </a:xfrm>
              <a:custGeom>
                <a:avLst/>
                <a:gdLst>
                  <a:gd name="T0" fmla="*/ 0 w 487"/>
                  <a:gd name="T1" fmla="*/ 1 h 109"/>
                  <a:gd name="T2" fmla="*/ 0 w 487"/>
                  <a:gd name="T3" fmla="*/ 1 h 109"/>
                  <a:gd name="T4" fmla="*/ 0 w 487"/>
                  <a:gd name="T5" fmla="*/ 0 h 109"/>
                  <a:gd name="T6" fmla="*/ 0 60000 65536"/>
                  <a:gd name="T7" fmla="*/ 0 60000 65536"/>
                  <a:gd name="T8" fmla="*/ 0 60000 65536"/>
                </a:gdLst>
                <a:ahLst/>
                <a:cxnLst>
                  <a:cxn ang="T6">
                    <a:pos x="T0" y="T1"/>
                  </a:cxn>
                  <a:cxn ang="T7">
                    <a:pos x="T2" y="T3"/>
                  </a:cxn>
                  <a:cxn ang="T8">
                    <a:pos x="T4" y="T5"/>
                  </a:cxn>
                </a:cxnLst>
                <a:rect l="0" t="0" r="r" b="b"/>
                <a:pathLst>
                  <a:path w="487" h="109">
                    <a:moveTo>
                      <a:pt x="0" y="109"/>
                    </a:moveTo>
                    <a:lnTo>
                      <a:pt x="377" y="109"/>
                    </a:lnTo>
                    <a:lnTo>
                      <a:pt x="48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66" name="Line 189"/>
              <p:cNvSpPr>
                <a:spLocks noChangeShapeType="1"/>
              </p:cNvSpPr>
              <p:nvPr/>
            </p:nvSpPr>
            <p:spPr bwMode="auto">
              <a:xfrm>
                <a:off x="2889" y="1879"/>
                <a:ext cx="1" cy="1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7759" name="Rectangle 190"/>
            <p:cNvSpPr>
              <a:spLocks noChangeArrowheads="1"/>
            </p:cNvSpPr>
            <p:nvPr/>
          </p:nvSpPr>
          <p:spPr bwMode="auto">
            <a:xfrm>
              <a:off x="1782763" y="4393896"/>
              <a:ext cx="128588" cy="154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き</a:t>
              </a:r>
              <a:endParaRPr lang="ja-JP" altLang="en-US" sz="1000" b="1">
                <a:latin typeface="HG丸ｺﾞｼｯｸM-PRO" panose="020F0600000000000000" pitchFamily="50" charset="-128"/>
                <a:ea typeface="HG丸ｺﾞｼｯｸM-PRO" panose="020F0600000000000000" pitchFamily="50" charset="-128"/>
              </a:endParaRPr>
            </a:p>
          </p:txBody>
        </p:sp>
        <p:grpSp>
          <p:nvGrpSpPr>
            <p:cNvPr id="17760" name="Group 191"/>
            <p:cNvGrpSpPr>
              <a:grpSpLocks/>
            </p:cNvGrpSpPr>
            <p:nvPr/>
          </p:nvGrpSpPr>
          <p:grpSpPr bwMode="auto">
            <a:xfrm>
              <a:off x="1693863" y="3975814"/>
              <a:ext cx="385763" cy="385921"/>
              <a:chOff x="2701" y="1678"/>
              <a:chExt cx="243" cy="219"/>
            </a:xfrm>
          </p:grpSpPr>
          <p:sp>
            <p:nvSpPr>
              <p:cNvPr id="17855" name="Freeform 192"/>
              <p:cNvSpPr>
                <a:spLocks/>
              </p:cNvSpPr>
              <p:nvPr/>
            </p:nvSpPr>
            <p:spPr bwMode="auto">
              <a:xfrm>
                <a:off x="2701" y="1678"/>
                <a:ext cx="243" cy="219"/>
              </a:xfrm>
              <a:custGeom>
                <a:avLst/>
                <a:gdLst>
                  <a:gd name="T0" fmla="*/ 0 w 487"/>
                  <a:gd name="T1" fmla="*/ 0 h 438"/>
                  <a:gd name="T2" fmla="*/ 0 w 487"/>
                  <a:gd name="T3" fmla="*/ 1 h 438"/>
                  <a:gd name="T4" fmla="*/ 0 w 487"/>
                  <a:gd name="T5" fmla="*/ 1 h 438"/>
                  <a:gd name="T6" fmla="*/ 0 w 487"/>
                  <a:gd name="T7" fmla="*/ 1 h 438"/>
                  <a:gd name="T8" fmla="*/ 0 w 487"/>
                  <a:gd name="T9" fmla="*/ 1 h 438"/>
                  <a:gd name="T10" fmla="*/ 0 w 487"/>
                  <a:gd name="T11" fmla="*/ 0 h 438"/>
                  <a:gd name="T12" fmla="*/ 0 w 487"/>
                  <a:gd name="T13" fmla="*/ 0 h 4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7" h="438">
                    <a:moveTo>
                      <a:pt x="110" y="0"/>
                    </a:moveTo>
                    <a:lnTo>
                      <a:pt x="0" y="109"/>
                    </a:lnTo>
                    <a:lnTo>
                      <a:pt x="0" y="438"/>
                    </a:lnTo>
                    <a:lnTo>
                      <a:pt x="377" y="438"/>
                    </a:lnTo>
                    <a:lnTo>
                      <a:pt x="487" y="328"/>
                    </a:lnTo>
                    <a:lnTo>
                      <a:pt x="487" y="0"/>
                    </a:lnTo>
                    <a:lnTo>
                      <a:pt x="110"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56" name="Freeform 193"/>
              <p:cNvSpPr>
                <a:spLocks/>
              </p:cNvSpPr>
              <p:nvPr/>
            </p:nvSpPr>
            <p:spPr bwMode="auto">
              <a:xfrm>
                <a:off x="2701" y="1678"/>
                <a:ext cx="243" cy="55"/>
              </a:xfrm>
              <a:custGeom>
                <a:avLst/>
                <a:gdLst>
                  <a:gd name="T0" fmla="*/ 0 w 487"/>
                  <a:gd name="T1" fmla="*/ 1 h 109"/>
                  <a:gd name="T2" fmla="*/ 0 w 487"/>
                  <a:gd name="T3" fmla="*/ 1 h 109"/>
                  <a:gd name="T4" fmla="*/ 0 w 487"/>
                  <a:gd name="T5" fmla="*/ 0 h 109"/>
                  <a:gd name="T6" fmla="*/ 0 w 487"/>
                  <a:gd name="T7" fmla="*/ 0 h 109"/>
                  <a:gd name="T8" fmla="*/ 0 w 487"/>
                  <a:gd name="T9" fmla="*/ 1 h 1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109">
                    <a:moveTo>
                      <a:pt x="0" y="109"/>
                    </a:moveTo>
                    <a:lnTo>
                      <a:pt x="377" y="109"/>
                    </a:lnTo>
                    <a:lnTo>
                      <a:pt x="487" y="0"/>
                    </a:lnTo>
                    <a:lnTo>
                      <a:pt x="110" y="0"/>
                    </a:lnTo>
                    <a:lnTo>
                      <a:pt x="0" y="109"/>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57" name="Freeform 194"/>
              <p:cNvSpPr>
                <a:spLocks/>
              </p:cNvSpPr>
              <p:nvPr/>
            </p:nvSpPr>
            <p:spPr bwMode="auto">
              <a:xfrm>
                <a:off x="2889" y="1678"/>
                <a:ext cx="55" cy="219"/>
              </a:xfrm>
              <a:custGeom>
                <a:avLst/>
                <a:gdLst>
                  <a:gd name="T0" fmla="*/ 0 w 110"/>
                  <a:gd name="T1" fmla="*/ 1 h 438"/>
                  <a:gd name="T2" fmla="*/ 1 w 110"/>
                  <a:gd name="T3" fmla="*/ 0 h 438"/>
                  <a:gd name="T4" fmla="*/ 1 w 110"/>
                  <a:gd name="T5" fmla="*/ 1 h 438"/>
                  <a:gd name="T6" fmla="*/ 0 w 110"/>
                  <a:gd name="T7" fmla="*/ 1 h 438"/>
                  <a:gd name="T8" fmla="*/ 0 w 110"/>
                  <a:gd name="T9" fmla="*/ 1 h 4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0" h="438">
                    <a:moveTo>
                      <a:pt x="0" y="109"/>
                    </a:moveTo>
                    <a:lnTo>
                      <a:pt x="110" y="0"/>
                    </a:lnTo>
                    <a:lnTo>
                      <a:pt x="110" y="328"/>
                    </a:lnTo>
                    <a:lnTo>
                      <a:pt x="0" y="438"/>
                    </a:lnTo>
                    <a:lnTo>
                      <a:pt x="0" y="10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58" name="Freeform 195"/>
              <p:cNvSpPr>
                <a:spLocks/>
              </p:cNvSpPr>
              <p:nvPr/>
            </p:nvSpPr>
            <p:spPr bwMode="auto">
              <a:xfrm>
                <a:off x="2701" y="1678"/>
                <a:ext cx="243" cy="219"/>
              </a:xfrm>
              <a:custGeom>
                <a:avLst/>
                <a:gdLst>
                  <a:gd name="T0" fmla="*/ 0 w 487"/>
                  <a:gd name="T1" fmla="*/ 0 h 438"/>
                  <a:gd name="T2" fmla="*/ 0 w 487"/>
                  <a:gd name="T3" fmla="*/ 1 h 438"/>
                  <a:gd name="T4" fmla="*/ 0 w 487"/>
                  <a:gd name="T5" fmla="*/ 1 h 438"/>
                  <a:gd name="T6" fmla="*/ 0 w 487"/>
                  <a:gd name="T7" fmla="*/ 1 h 438"/>
                  <a:gd name="T8" fmla="*/ 0 w 487"/>
                  <a:gd name="T9" fmla="*/ 1 h 438"/>
                  <a:gd name="T10" fmla="*/ 0 w 487"/>
                  <a:gd name="T11" fmla="*/ 0 h 438"/>
                  <a:gd name="T12" fmla="*/ 0 w 487"/>
                  <a:gd name="T13" fmla="*/ 0 h 4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7" h="438">
                    <a:moveTo>
                      <a:pt x="110" y="0"/>
                    </a:moveTo>
                    <a:lnTo>
                      <a:pt x="0" y="109"/>
                    </a:lnTo>
                    <a:lnTo>
                      <a:pt x="0" y="438"/>
                    </a:lnTo>
                    <a:lnTo>
                      <a:pt x="377" y="438"/>
                    </a:lnTo>
                    <a:lnTo>
                      <a:pt x="487" y="328"/>
                    </a:lnTo>
                    <a:lnTo>
                      <a:pt x="487" y="0"/>
                    </a:lnTo>
                    <a:lnTo>
                      <a:pt x="110" y="0"/>
                    </a:lnTo>
                    <a:close/>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59" name="Freeform 196"/>
              <p:cNvSpPr>
                <a:spLocks/>
              </p:cNvSpPr>
              <p:nvPr/>
            </p:nvSpPr>
            <p:spPr bwMode="auto">
              <a:xfrm>
                <a:off x="2701" y="1678"/>
                <a:ext cx="243" cy="55"/>
              </a:xfrm>
              <a:custGeom>
                <a:avLst/>
                <a:gdLst>
                  <a:gd name="T0" fmla="*/ 0 w 487"/>
                  <a:gd name="T1" fmla="*/ 1 h 109"/>
                  <a:gd name="T2" fmla="*/ 0 w 487"/>
                  <a:gd name="T3" fmla="*/ 1 h 109"/>
                  <a:gd name="T4" fmla="*/ 0 w 487"/>
                  <a:gd name="T5" fmla="*/ 0 h 109"/>
                  <a:gd name="T6" fmla="*/ 0 60000 65536"/>
                  <a:gd name="T7" fmla="*/ 0 60000 65536"/>
                  <a:gd name="T8" fmla="*/ 0 60000 65536"/>
                </a:gdLst>
                <a:ahLst/>
                <a:cxnLst>
                  <a:cxn ang="T6">
                    <a:pos x="T0" y="T1"/>
                  </a:cxn>
                  <a:cxn ang="T7">
                    <a:pos x="T2" y="T3"/>
                  </a:cxn>
                  <a:cxn ang="T8">
                    <a:pos x="T4" y="T5"/>
                  </a:cxn>
                </a:cxnLst>
                <a:rect l="0" t="0" r="r" b="b"/>
                <a:pathLst>
                  <a:path w="487" h="109">
                    <a:moveTo>
                      <a:pt x="0" y="109"/>
                    </a:moveTo>
                    <a:lnTo>
                      <a:pt x="377" y="109"/>
                    </a:lnTo>
                    <a:lnTo>
                      <a:pt x="48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60" name="Line 197"/>
              <p:cNvSpPr>
                <a:spLocks noChangeShapeType="1"/>
              </p:cNvSpPr>
              <p:nvPr/>
            </p:nvSpPr>
            <p:spPr bwMode="auto">
              <a:xfrm>
                <a:off x="2889" y="1733"/>
                <a:ext cx="1" cy="1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7761" name="Rectangle 198"/>
            <p:cNvSpPr>
              <a:spLocks noChangeArrowheads="1"/>
            </p:cNvSpPr>
            <p:nvPr/>
          </p:nvSpPr>
          <p:spPr bwMode="auto">
            <a:xfrm>
              <a:off x="1779588" y="4136615"/>
              <a:ext cx="128588" cy="154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べ</a:t>
              </a:r>
              <a:endParaRPr lang="ja-JP" altLang="en-US" sz="1000" b="1">
                <a:latin typeface="HG丸ｺﾞｼｯｸM-PRO" panose="020F0600000000000000" pitchFamily="50" charset="-128"/>
                <a:ea typeface="HG丸ｺﾞｼｯｸM-PRO" panose="020F0600000000000000" pitchFamily="50" charset="-128"/>
              </a:endParaRPr>
            </a:p>
          </p:txBody>
        </p:sp>
        <p:grpSp>
          <p:nvGrpSpPr>
            <p:cNvPr id="17762" name="Group 199"/>
            <p:cNvGrpSpPr>
              <a:grpSpLocks/>
            </p:cNvGrpSpPr>
            <p:nvPr/>
          </p:nvGrpSpPr>
          <p:grpSpPr bwMode="auto">
            <a:xfrm>
              <a:off x="1693863" y="3721457"/>
              <a:ext cx="385763" cy="382998"/>
              <a:chOff x="2701" y="1532"/>
              <a:chExt cx="243" cy="219"/>
            </a:xfrm>
          </p:grpSpPr>
          <p:sp>
            <p:nvSpPr>
              <p:cNvPr id="17849" name="Freeform 200"/>
              <p:cNvSpPr>
                <a:spLocks/>
              </p:cNvSpPr>
              <p:nvPr/>
            </p:nvSpPr>
            <p:spPr bwMode="auto">
              <a:xfrm>
                <a:off x="2701" y="1532"/>
                <a:ext cx="243" cy="219"/>
              </a:xfrm>
              <a:custGeom>
                <a:avLst/>
                <a:gdLst>
                  <a:gd name="T0" fmla="*/ 0 w 487"/>
                  <a:gd name="T1" fmla="*/ 0 h 438"/>
                  <a:gd name="T2" fmla="*/ 0 w 487"/>
                  <a:gd name="T3" fmla="*/ 1 h 438"/>
                  <a:gd name="T4" fmla="*/ 0 w 487"/>
                  <a:gd name="T5" fmla="*/ 1 h 438"/>
                  <a:gd name="T6" fmla="*/ 0 w 487"/>
                  <a:gd name="T7" fmla="*/ 1 h 438"/>
                  <a:gd name="T8" fmla="*/ 0 w 487"/>
                  <a:gd name="T9" fmla="*/ 1 h 438"/>
                  <a:gd name="T10" fmla="*/ 0 w 487"/>
                  <a:gd name="T11" fmla="*/ 0 h 438"/>
                  <a:gd name="T12" fmla="*/ 0 w 487"/>
                  <a:gd name="T13" fmla="*/ 0 h 4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7" h="438">
                    <a:moveTo>
                      <a:pt x="110" y="0"/>
                    </a:moveTo>
                    <a:lnTo>
                      <a:pt x="0" y="110"/>
                    </a:lnTo>
                    <a:lnTo>
                      <a:pt x="0" y="438"/>
                    </a:lnTo>
                    <a:lnTo>
                      <a:pt x="377" y="438"/>
                    </a:lnTo>
                    <a:lnTo>
                      <a:pt x="487" y="328"/>
                    </a:lnTo>
                    <a:lnTo>
                      <a:pt x="487" y="0"/>
                    </a:lnTo>
                    <a:lnTo>
                      <a:pt x="110"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50" name="Freeform 201"/>
              <p:cNvSpPr>
                <a:spLocks/>
              </p:cNvSpPr>
              <p:nvPr/>
            </p:nvSpPr>
            <p:spPr bwMode="auto">
              <a:xfrm>
                <a:off x="2701" y="1532"/>
                <a:ext cx="243" cy="55"/>
              </a:xfrm>
              <a:custGeom>
                <a:avLst/>
                <a:gdLst>
                  <a:gd name="T0" fmla="*/ 0 w 487"/>
                  <a:gd name="T1" fmla="*/ 1 h 110"/>
                  <a:gd name="T2" fmla="*/ 0 w 487"/>
                  <a:gd name="T3" fmla="*/ 1 h 110"/>
                  <a:gd name="T4" fmla="*/ 0 w 487"/>
                  <a:gd name="T5" fmla="*/ 0 h 110"/>
                  <a:gd name="T6" fmla="*/ 0 w 487"/>
                  <a:gd name="T7" fmla="*/ 0 h 110"/>
                  <a:gd name="T8" fmla="*/ 0 w 487"/>
                  <a:gd name="T9" fmla="*/ 1 h 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110">
                    <a:moveTo>
                      <a:pt x="0" y="110"/>
                    </a:moveTo>
                    <a:lnTo>
                      <a:pt x="377" y="110"/>
                    </a:lnTo>
                    <a:lnTo>
                      <a:pt x="487" y="0"/>
                    </a:lnTo>
                    <a:lnTo>
                      <a:pt x="110" y="0"/>
                    </a:lnTo>
                    <a:lnTo>
                      <a:pt x="0" y="110"/>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51" name="Freeform 202"/>
              <p:cNvSpPr>
                <a:spLocks/>
              </p:cNvSpPr>
              <p:nvPr/>
            </p:nvSpPr>
            <p:spPr bwMode="auto">
              <a:xfrm>
                <a:off x="2889" y="1532"/>
                <a:ext cx="55" cy="219"/>
              </a:xfrm>
              <a:custGeom>
                <a:avLst/>
                <a:gdLst>
                  <a:gd name="T0" fmla="*/ 0 w 110"/>
                  <a:gd name="T1" fmla="*/ 1 h 438"/>
                  <a:gd name="T2" fmla="*/ 1 w 110"/>
                  <a:gd name="T3" fmla="*/ 0 h 438"/>
                  <a:gd name="T4" fmla="*/ 1 w 110"/>
                  <a:gd name="T5" fmla="*/ 1 h 438"/>
                  <a:gd name="T6" fmla="*/ 0 w 110"/>
                  <a:gd name="T7" fmla="*/ 1 h 438"/>
                  <a:gd name="T8" fmla="*/ 0 w 110"/>
                  <a:gd name="T9" fmla="*/ 1 h 4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0" h="438">
                    <a:moveTo>
                      <a:pt x="0" y="110"/>
                    </a:moveTo>
                    <a:lnTo>
                      <a:pt x="110" y="0"/>
                    </a:lnTo>
                    <a:lnTo>
                      <a:pt x="110" y="328"/>
                    </a:lnTo>
                    <a:lnTo>
                      <a:pt x="0" y="438"/>
                    </a:lnTo>
                    <a:lnTo>
                      <a:pt x="0" y="11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52" name="Freeform 203"/>
              <p:cNvSpPr>
                <a:spLocks/>
              </p:cNvSpPr>
              <p:nvPr/>
            </p:nvSpPr>
            <p:spPr bwMode="auto">
              <a:xfrm>
                <a:off x="2701" y="1532"/>
                <a:ext cx="243" cy="219"/>
              </a:xfrm>
              <a:custGeom>
                <a:avLst/>
                <a:gdLst>
                  <a:gd name="T0" fmla="*/ 0 w 487"/>
                  <a:gd name="T1" fmla="*/ 0 h 438"/>
                  <a:gd name="T2" fmla="*/ 0 w 487"/>
                  <a:gd name="T3" fmla="*/ 1 h 438"/>
                  <a:gd name="T4" fmla="*/ 0 w 487"/>
                  <a:gd name="T5" fmla="*/ 1 h 438"/>
                  <a:gd name="T6" fmla="*/ 0 w 487"/>
                  <a:gd name="T7" fmla="*/ 1 h 438"/>
                  <a:gd name="T8" fmla="*/ 0 w 487"/>
                  <a:gd name="T9" fmla="*/ 1 h 438"/>
                  <a:gd name="T10" fmla="*/ 0 w 487"/>
                  <a:gd name="T11" fmla="*/ 0 h 438"/>
                  <a:gd name="T12" fmla="*/ 0 w 487"/>
                  <a:gd name="T13" fmla="*/ 0 h 4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7" h="438">
                    <a:moveTo>
                      <a:pt x="110" y="0"/>
                    </a:moveTo>
                    <a:lnTo>
                      <a:pt x="0" y="110"/>
                    </a:lnTo>
                    <a:lnTo>
                      <a:pt x="0" y="438"/>
                    </a:lnTo>
                    <a:lnTo>
                      <a:pt x="377" y="438"/>
                    </a:lnTo>
                    <a:lnTo>
                      <a:pt x="487" y="328"/>
                    </a:lnTo>
                    <a:lnTo>
                      <a:pt x="487" y="0"/>
                    </a:lnTo>
                    <a:lnTo>
                      <a:pt x="110" y="0"/>
                    </a:lnTo>
                    <a:close/>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53" name="Freeform 204"/>
              <p:cNvSpPr>
                <a:spLocks/>
              </p:cNvSpPr>
              <p:nvPr/>
            </p:nvSpPr>
            <p:spPr bwMode="auto">
              <a:xfrm>
                <a:off x="2701" y="1532"/>
                <a:ext cx="243" cy="55"/>
              </a:xfrm>
              <a:custGeom>
                <a:avLst/>
                <a:gdLst>
                  <a:gd name="T0" fmla="*/ 0 w 487"/>
                  <a:gd name="T1" fmla="*/ 1 h 110"/>
                  <a:gd name="T2" fmla="*/ 0 w 487"/>
                  <a:gd name="T3" fmla="*/ 1 h 110"/>
                  <a:gd name="T4" fmla="*/ 0 w 487"/>
                  <a:gd name="T5" fmla="*/ 0 h 110"/>
                  <a:gd name="T6" fmla="*/ 0 60000 65536"/>
                  <a:gd name="T7" fmla="*/ 0 60000 65536"/>
                  <a:gd name="T8" fmla="*/ 0 60000 65536"/>
                </a:gdLst>
                <a:ahLst/>
                <a:cxnLst>
                  <a:cxn ang="T6">
                    <a:pos x="T0" y="T1"/>
                  </a:cxn>
                  <a:cxn ang="T7">
                    <a:pos x="T2" y="T3"/>
                  </a:cxn>
                  <a:cxn ang="T8">
                    <a:pos x="T4" y="T5"/>
                  </a:cxn>
                </a:cxnLst>
                <a:rect l="0" t="0" r="r" b="b"/>
                <a:pathLst>
                  <a:path w="487" h="110">
                    <a:moveTo>
                      <a:pt x="0" y="110"/>
                    </a:moveTo>
                    <a:lnTo>
                      <a:pt x="377" y="110"/>
                    </a:lnTo>
                    <a:lnTo>
                      <a:pt x="48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54" name="Line 205"/>
              <p:cNvSpPr>
                <a:spLocks noChangeShapeType="1"/>
              </p:cNvSpPr>
              <p:nvPr/>
            </p:nvSpPr>
            <p:spPr bwMode="auto">
              <a:xfrm>
                <a:off x="2889" y="1587"/>
                <a:ext cx="1" cy="1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7763" name="Rectangle 206"/>
            <p:cNvSpPr>
              <a:spLocks noChangeArrowheads="1"/>
            </p:cNvSpPr>
            <p:nvPr/>
          </p:nvSpPr>
          <p:spPr bwMode="auto">
            <a:xfrm>
              <a:off x="1785938" y="3882258"/>
              <a:ext cx="128588" cy="154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る</a:t>
              </a:r>
              <a:endParaRPr lang="ja-JP" altLang="en-US" sz="1000" b="1">
                <a:latin typeface="HG丸ｺﾞｼｯｸM-PRO" panose="020F0600000000000000" pitchFamily="50" charset="-128"/>
                <a:ea typeface="HG丸ｺﾞｼｯｸM-PRO" panose="020F0600000000000000" pitchFamily="50" charset="-128"/>
              </a:endParaRPr>
            </a:p>
          </p:txBody>
        </p:sp>
        <p:grpSp>
          <p:nvGrpSpPr>
            <p:cNvPr id="17764" name="Group 207"/>
            <p:cNvGrpSpPr>
              <a:grpSpLocks/>
            </p:cNvGrpSpPr>
            <p:nvPr/>
          </p:nvGrpSpPr>
          <p:grpSpPr bwMode="auto">
            <a:xfrm>
              <a:off x="1693863" y="3467100"/>
              <a:ext cx="385763" cy="382998"/>
              <a:chOff x="2701" y="1386"/>
              <a:chExt cx="243" cy="219"/>
            </a:xfrm>
          </p:grpSpPr>
          <p:sp>
            <p:nvSpPr>
              <p:cNvPr id="17843" name="Freeform 208"/>
              <p:cNvSpPr>
                <a:spLocks/>
              </p:cNvSpPr>
              <p:nvPr/>
            </p:nvSpPr>
            <p:spPr bwMode="auto">
              <a:xfrm>
                <a:off x="2701" y="1386"/>
                <a:ext cx="243" cy="219"/>
              </a:xfrm>
              <a:custGeom>
                <a:avLst/>
                <a:gdLst>
                  <a:gd name="T0" fmla="*/ 0 w 487"/>
                  <a:gd name="T1" fmla="*/ 0 h 438"/>
                  <a:gd name="T2" fmla="*/ 0 w 487"/>
                  <a:gd name="T3" fmla="*/ 1 h 438"/>
                  <a:gd name="T4" fmla="*/ 0 w 487"/>
                  <a:gd name="T5" fmla="*/ 1 h 438"/>
                  <a:gd name="T6" fmla="*/ 0 w 487"/>
                  <a:gd name="T7" fmla="*/ 1 h 438"/>
                  <a:gd name="T8" fmla="*/ 0 w 487"/>
                  <a:gd name="T9" fmla="*/ 1 h 438"/>
                  <a:gd name="T10" fmla="*/ 0 w 487"/>
                  <a:gd name="T11" fmla="*/ 0 h 438"/>
                  <a:gd name="T12" fmla="*/ 0 w 487"/>
                  <a:gd name="T13" fmla="*/ 0 h 4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7" h="438">
                    <a:moveTo>
                      <a:pt x="110" y="0"/>
                    </a:moveTo>
                    <a:lnTo>
                      <a:pt x="0" y="110"/>
                    </a:lnTo>
                    <a:lnTo>
                      <a:pt x="0" y="438"/>
                    </a:lnTo>
                    <a:lnTo>
                      <a:pt x="377" y="438"/>
                    </a:lnTo>
                    <a:lnTo>
                      <a:pt x="487" y="329"/>
                    </a:lnTo>
                    <a:lnTo>
                      <a:pt x="487" y="0"/>
                    </a:lnTo>
                    <a:lnTo>
                      <a:pt x="110"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44" name="Freeform 209"/>
              <p:cNvSpPr>
                <a:spLocks/>
              </p:cNvSpPr>
              <p:nvPr/>
            </p:nvSpPr>
            <p:spPr bwMode="auto">
              <a:xfrm>
                <a:off x="2701" y="1386"/>
                <a:ext cx="243" cy="55"/>
              </a:xfrm>
              <a:custGeom>
                <a:avLst/>
                <a:gdLst>
                  <a:gd name="T0" fmla="*/ 0 w 487"/>
                  <a:gd name="T1" fmla="*/ 1 h 110"/>
                  <a:gd name="T2" fmla="*/ 0 w 487"/>
                  <a:gd name="T3" fmla="*/ 1 h 110"/>
                  <a:gd name="T4" fmla="*/ 0 w 487"/>
                  <a:gd name="T5" fmla="*/ 0 h 110"/>
                  <a:gd name="T6" fmla="*/ 0 w 487"/>
                  <a:gd name="T7" fmla="*/ 0 h 110"/>
                  <a:gd name="T8" fmla="*/ 0 w 487"/>
                  <a:gd name="T9" fmla="*/ 1 h 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110">
                    <a:moveTo>
                      <a:pt x="0" y="110"/>
                    </a:moveTo>
                    <a:lnTo>
                      <a:pt x="377" y="110"/>
                    </a:lnTo>
                    <a:lnTo>
                      <a:pt x="487" y="0"/>
                    </a:lnTo>
                    <a:lnTo>
                      <a:pt x="110" y="0"/>
                    </a:lnTo>
                    <a:lnTo>
                      <a:pt x="0" y="110"/>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45" name="Freeform 210"/>
              <p:cNvSpPr>
                <a:spLocks/>
              </p:cNvSpPr>
              <p:nvPr/>
            </p:nvSpPr>
            <p:spPr bwMode="auto">
              <a:xfrm>
                <a:off x="2889" y="1386"/>
                <a:ext cx="55" cy="219"/>
              </a:xfrm>
              <a:custGeom>
                <a:avLst/>
                <a:gdLst>
                  <a:gd name="T0" fmla="*/ 0 w 110"/>
                  <a:gd name="T1" fmla="*/ 1 h 438"/>
                  <a:gd name="T2" fmla="*/ 1 w 110"/>
                  <a:gd name="T3" fmla="*/ 0 h 438"/>
                  <a:gd name="T4" fmla="*/ 1 w 110"/>
                  <a:gd name="T5" fmla="*/ 1 h 438"/>
                  <a:gd name="T6" fmla="*/ 0 w 110"/>
                  <a:gd name="T7" fmla="*/ 1 h 438"/>
                  <a:gd name="T8" fmla="*/ 0 w 110"/>
                  <a:gd name="T9" fmla="*/ 1 h 4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0" h="438">
                    <a:moveTo>
                      <a:pt x="0" y="110"/>
                    </a:moveTo>
                    <a:lnTo>
                      <a:pt x="110" y="0"/>
                    </a:lnTo>
                    <a:lnTo>
                      <a:pt x="110" y="329"/>
                    </a:lnTo>
                    <a:lnTo>
                      <a:pt x="0" y="438"/>
                    </a:lnTo>
                    <a:lnTo>
                      <a:pt x="0" y="11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46" name="Freeform 211"/>
              <p:cNvSpPr>
                <a:spLocks/>
              </p:cNvSpPr>
              <p:nvPr/>
            </p:nvSpPr>
            <p:spPr bwMode="auto">
              <a:xfrm>
                <a:off x="2701" y="1386"/>
                <a:ext cx="243" cy="219"/>
              </a:xfrm>
              <a:custGeom>
                <a:avLst/>
                <a:gdLst>
                  <a:gd name="T0" fmla="*/ 0 w 487"/>
                  <a:gd name="T1" fmla="*/ 0 h 438"/>
                  <a:gd name="T2" fmla="*/ 0 w 487"/>
                  <a:gd name="T3" fmla="*/ 1 h 438"/>
                  <a:gd name="T4" fmla="*/ 0 w 487"/>
                  <a:gd name="T5" fmla="*/ 1 h 438"/>
                  <a:gd name="T6" fmla="*/ 0 w 487"/>
                  <a:gd name="T7" fmla="*/ 1 h 438"/>
                  <a:gd name="T8" fmla="*/ 0 w 487"/>
                  <a:gd name="T9" fmla="*/ 1 h 438"/>
                  <a:gd name="T10" fmla="*/ 0 w 487"/>
                  <a:gd name="T11" fmla="*/ 0 h 438"/>
                  <a:gd name="T12" fmla="*/ 0 w 487"/>
                  <a:gd name="T13" fmla="*/ 0 h 4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7" h="438">
                    <a:moveTo>
                      <a:pt x="110" y="0"/>
                    </a:moveTo>
                    <a:lnTo>
                      <a:pt x="0" y="110"/>
                    </a:lnTo>
                    <a:lnTo>
                      <a:pt x="0" y="438"/>
                    </a:lnTo>
                    <a:lnTo>
                      <a:pt x="377" y="438"/>
                    </a:lnTo>
                    <a:lnTo>
                      <a:pt x="487" y="329"/>
                    </a:lnTo>
                    <a:lnTo>
                      <a:pt x="487" y="0"/>
                    </a:lnTo>
                    <a:lnTo>
                      <a:pt x="110" y="0"/>
                    </a:lnTo>
                    <a:close/>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47" name="Freeform 212"/>
              <p:cNvSpPr>
                <a:spLocks/>
              </p:cNvSpPr>
              <p:nvPr/>
            </p:nvSpPr>
            <p:spPr bwMode="auto">
              <a:xfrm>
                <a:off x="2701" y="1386"/>
                <a:ext cx="243" cy="55"/>
              </a:xfrm>
              <a:custGeom>
                <a:avLst/>
                <a:gdLst>
                  <a:gd name="T0" fmla="*/ 0 w 487"/>
                  <a:gd name="T1" fmla="*/ 1 h 110"/>
                  <a:gd name="T2" fmla="*/ 0 w 487"/>
                  <a:gd name="T3" fmla="*/ 1 h 110"/>
                  <a:gd name="T4" fmla="*/ 0 w 487"/>
                  <a:gd name="T5" fmla="*/ 0 h 110"/>
                  <a:gd name="T6" fmla="*/ 0 60000 65536"/>
                  <a:gd name="T7" fmla="*/ 0 60000 65536"/>
                  <a:gd name="T8" fmla="*/ 0 60000 65536"/>
                </a:gdLst>
                <a:ahLst/>
                <a:cxnLst>
                  <a:cxn ang="T6">
                    <a:pos x="T0" y="T1"/>
                  </a:cxn>
                  <a:cxn ang="T7">
                    <a:pos x="T2" y="T3"/>
                  </a:cxn>
                  <a:cxn ang="T8">
                    <a:pos x="T4" y="T5"/>
                  </a:cxn>
                </a:cxnLst>
                <a:rect l="0" t="0" r="r" b="b"/>
                <a:pathLst>
                  <a:path w="487" h="110">
                    <a:moveTo>
                      <a:pt x="0" y="110"/>
                    </a:moveTo>
                    <a:lnTo>
                      <a:pt x="377" y="110"/>
                    </a:lnTo>
                    <a:lnTo>
                      <a:pt x="48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48" name="Line 213"/>
              <p:cNvSpPr>
                <a:spLocks noChangeShapeType="1"/>
              </p:cNvSpPr>
              <p:nvPr/>
            </p:nvSpPr>
            <p:spPr bwMode="auto">
              <a:xfrm>
                <a:off x="2889" y="1441"/>
                <a:ext cx="1" cy="1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7765" name="Rectangle 214"/>
            <p:cNvSpPr>
              <a:spLocks noChangeArrowheads="1"/>
            </p:cNvSpPr>
            <p:nvPr/>
          </p:nvSpPr>
          <p:spPr bwMode="auto">
            <a:xfrm>
              <a:off x="1781175" y="3624977"/>
              <a:ext cx="128588" cy="154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あ</a:t>
              </a:r>
              <a:endParaRPr lang="ja-JP" altLang="en-US" sz="1000" b="1">
                <a:latin typeface="HG丸ｺﾞｼｯｸM-PRO" panose="020F0600000000000000" pitchFamily="50" charset="-128"/>
                <a:ea typeface="HG丸ｺﾞｼｯｸM-PRO" panose="020F0600000000000000" pitchFamily="50" charset="-128"/>
              </a:endParaRPr>
            </a:p>
          </p:txBody>
        </p:sp>
        <p:grpSp>
          <p:nvGrpSpPr>
            <p:cNvPr id="17766" name="Group 215"/>
            <p:cNvGrpSpPr>
              <a:grpSpLocks/>
            </p:cNvGrpSpPr>
            <p:nvPr/>
          </p:nvGrpSpPr>
          <p:grpSpPr bwMode="auto">
            <a:xfrm>
              <a:off x="1693863" y="4490376"/>
              <a:ext cx="385763" cy="380074"/>
              <a:chOff x="2701" y="1970"/>
              <a:chExt cx="243" cy="219"/>
            </a:xfrm>
          </p:grpSpPr>
          <p:sp>
            <p:nvSpPr>
              <p:cNvPr id="17837" name="Freeform 216"/>
              <p:cNvSpPr>
                <a:spLocks/>
              </p:cNvSpPr>
              <p:nvPr/>
            </p:nvSpPr>
            <p:spPr bwMode="auto">
              <a:xfrm>
                <a:off x="2701" y="1970"/>
                <a:ext cx="243" cy="219"/>
              </a:xfrm>
              <a:custGeom>
                <a:avLst/>
                <a:gdLst>
                  <a:gd name="T0" fmla="*/ 0 w 487"/>
                  <a:gd name="T1" fmla="*/ 0 h 437"/>
                  <a:gd name="T2" fmla="*/ 0 w 487"/>
                  <a:gd name="T3" fmla="*/ 1 h 437"/>
                  <a:gd name="T4" fmla="*/ 0 w 487"/>
                  <a:gd name="T5" fmla="*/ 1 h 437"/>
                  <a:gd name="T6" fmla="*/ 0 w 487"/>
                  <a:gd name="T7" fmla="*/ 1 h 437"/>
                  <a:gd name="T8" fmla="*/ 0 w 487"/>
                  <a:gd name="T9" fmla="*/ 1 h 437"/>
                  <a:gd name="T10" fmla="*/ 0 w 487"/>
                  <a:gd name="T11" fmla="*/ 0 h 437"/>
                  <a:gd name="T12" fmla="*/ 0 w 487"/>
                  <a:gd name="T13" fmla="*/ 0 h 4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7" h="437">
                    <a:moveTo>
                      <a:pt x="110" y="0"/>
                    </a:moveTo>
                    <a:lnTo>
                      <a:pt x="0" y="109"/>
                    </a:lnTo>
                    <a:lnTo>
                      <a:pt x="0" y="437"/>
                    </a:lnTo>
                    <a:lnTo>
                      <a:pt x="377" y="437"/>
                    </a:lnTo>
                    <a:lnTo>
                      <a:pt x="487" y="328"/>
                    </a:lnTo>
                    <a:lnTo>
                      <a:pt x="487" y="0"/>
                    </a:lnTo>
                    <a:lnTo>
                      <a:pt x="110"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38" name="Freeform 217"/>
              <p:cNvSpPr>
                <a:spLocks/>
              </p:cNvSpPr>
              <p:nvPr/>
            </p:nvSpPr>
            <p:spPr bwMode="auto">
              <a:xfrm>
                <a:off x="2701" y="1970"/>
                <a:ext cx="243" cy="54"/>
              </a:xfrm>
              <a:custGeom>
                <a:avLst/>
                <a:gdLst>
                  <a:gd name="T0" fmla="*/ 0 w 487"/>
                  <a:gd name="T1" fmla="*/ 0 h 109"/>
                  <a:gd name="T2" fmla="*/ 0 w 487"/>
                  <a:gd name="T3" fmla="*/ 0 h 109"/>
                  <a:gd name="T4" fmla="*/ 0 w 487"/>
                  <a:gd name="T5" fmla="*/ 0 h 109"/>
                  <a:gd name="T6" fmla="*/ 0 w 487"/>
                  <a:gd name="T7" fmla="*/ 0 h 109"/>
                  <a:gd name="T8" fmla="*/ 0 w 487"/>
                  <a:gd name="T9" fmla="*/ 0 h 1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109">
                    <a:moveTo>
                      <a:pt x="0" y="109"/>
                    </a:moveTo>
                    <a:lnTo>
                      <a:pt x="377" y="109"/>
                    </a:lnTo>
                    <a:lnTo>
                      <a:pt x="487" y="0"/>
                    </a:lnTo>
                    <a:lnTo>
                      <a:pt x="110" y="0"/>
                    </a:lnTo>
                    <a:lnTo>
                      <a:pt x="0" y="109"/>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39" name="Freeform 218"/>
              <p:cNvSpPr>
                <a:spLocks/>
              </p:cNvSpPr>
              <p:nvPr/>
            </p:nvSpPr>
            <p:spPr bwMode="auto">
              <a:xfrm>
                <a:off x="2889" y="1970"/>
                <a:ext cx="55" cy="219"/>
              </a:xfrm>
              <a:custGeom>
                <a:avLst/>
                <a:gdLst>
                  <a:gd name="T0" fmla="*/ 0 w 110"/>
                  <a:gd name="T1" fmla="*/ 1 h 437"/>
                  <a:gd name="T2" fmla="*/ 1 w 110"/>
                  <a:gd name="T3" fmla="*/ 0 h 437"/>
                  <a:gd name="T4" fmla="*/ 1 w 110"/>
                  <a:gd name="T5" fmla="*/ 1 h 437"/>
                  <a:gd name="T6" fmla="*/ 0 w 110"/>
                  <a:gd name="T7" fmla="*/ 1 h 437"/>
                  <a:gd name="T8" fmla="*/ 0 w 110"/>
                  <a:gd name="T9" fmla="*/ 1 h 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0" h="437">
                    <a:moveTo>
                      <a:pt x="0" y="109"/>
                    </a:moveTo>
                    <a:lnTo>
                      <a:pt x="110" y="0"/>
                    </a:lnTo>
                    <a:lnTo>
                      <a:pt x="110" y="328"/>
                    </a:lnTo>
                    <a:lnTo>
                      <a:pt x="0" y="437"/>
                    </a:lnTo>
                    <a:lnTo>
                      <a:pt x="0" y="10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40" name="Freeform 219"/>
              <p:cNvSpPr>
                <a:spLocks/>
              </p:cNvSpPr>
              <p:nvPr/>
            </p:nvSpPr>
            <p:spPr bwMode="auto">
              <a:xfrm>
                <a:off x="2701" y="1970"/>
                <a:ext cx="243" cy="219"/>
              </a:xfrm>
              <a:custGeom>
                <a:avLst/>
                <a:gdLst>
                  <a:gd name="T0" fmla="*/ 0 w 487"/>
                  <a:gd name="T1" fmla="*/ 0 h 437"/>
                  <a:gd name="T2" fmla="*/ 0 w 487"/>
                  <a:gd name="T3" fmla="*/ 1 h 437"/>
                  <a:gd name="T4" fmla="*/ 0 w 487"/>
                  <a:gd name="T5" fmla="*/ 1 h 437"/>
                  <a:gd name="T6" fmla="*/ 0 w 487"/>
                  <a:gd name="T7" fmla="*/ 1 h 437"/>
                  <a:gd name="T8" fmla="*/ 0 w 487"/>
                  <a:gd name="T9" fmla="*/ 1 h 437"/>
                  <a:gd name="T10" fmla="*/ 0 w 487"/>
                  <a:gd name="T11" fmla="*/ 0 h 437"/>
                  <a:gd name="T12" fmla="*/ 0 w 487"/>
                  <a:gd name="T13" fmla="*/ 0 h 4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7" h="437">
                    <a:moveTo>
                      <a:pt x="110" y="0"/>
                    </a:moveTo>
                    <a:lnTo>
                      <a:pt x="0" y="109"/>
                    </a:lnTo>
                    <a:lnTo>
                      <a:pt x="0" y="437"/>
                    </a:lnTo>
                    <a:lnTo>
                      <a:pt x="377" y="437"/>
                    </a:lnTo>
                    <a:lnTo>
                      <a:pt x="487" y="328"/>
                    </a:lnTo>
                    <a:lnTo>
                      <a:pt x="487" y="0"/>
                    </a:lnTo>
                    <a:lnTo>
                      <a:pt x="110" y="0"/>
                    </a:lnTo>
                    <a:close/>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41" name="Freeform 220"/>
              <p:cNvSpPr>
                <a:spLocks/>
              </p:cNvSpPr>
              <p:nvPr/>
            </p:nvSpPr>
            <p:spPr bwMode="auto">
              <a:xfrm>
                <a:off x="2701" y="1970"/>
                <a:ext cx="243" cy="54"/>
              </a:xfrm>
              <a:custGeom>
                <a:avLst/>
                <a:gdLst>
                  <a:gd name="T0" fmla="*/ 0 w 487"/>
                  <a:gd name="T1" fmla="*/ 0 h 109"/>
                  <a:gd name="T2" fmla="*/ 0 w 487"/>
                  <a:gd name="T3" fmla="*/ 0 h 109"/>
                  <a:gd name="T4" fmla="*/ 0 w 487"/>
                  <a:gd name="T5" fmla="*/ 0 h 109"/>
                  <a:gd name="T6" fmla="*/ 0 60000 65536"/>
                  <a:gd name="T7" fmla="*/ 0 60000 65536"/>
                  <a:gd name="T8" fmla="*/ 0 60000 65536"/>
                </a:gdLst>
                <a:ahLst/>
                <a:cxnLst>
                  <a:cxn ang="T6">
                    <a:pos x="T0" y="T1"/>
                  </a:cxn>
                  <a:cxn ang="T7">
                    <a:pos x="T2" y="T3"/>
                  </a:cxn>
                  <a:cxn ang="T8">
                    <a:pos x="T4" y="T5"/>
                  </a:cxn>
                </a:cxnLst>
                <a:rect l="0" t="0" r="r" b="b"/>
                <a:pathLst>
                  <a:path w="487" h="109">
                    <a:moveTo>
                      <a:pt x="0" y="109"/>
                    </a:moveTo>
                    <a:lnTo>
                      <a:pt x="377" y="109"/>
                    </a:lnTo>
                    <a:lnTo>
                      <a:pt x="48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42" name="Line 221"/>
              <p:cNvSpPr>
                <a:spLocks noChangeShapeType="1"/>
              </p:cNvSpPr>
              <p:nvPr/>
            </p:nvSpPr>
            <p:spPr bwMode="auto">
              <a:xfrm>
                <a:off x="2889" y="2024"/>
                <a:ext cx="1" cy="16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7767" name="Rectangle 222"/>
            <p:cNvSpPr>
              <a:spLocks noChangeArrowheads="1"/>
            </p:cNvSpPr>
            <p:nvPr/>
          </p:nvSpPr>
          <p:spPr bwMode="auto">
            <a:xfrm>
              <a:off x="1765935" y="4648253"/>
              <a:ext cx="128588" cy="154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姿</a:t>
              </a:r>
              <a:endParaRPr lang="ja-JP" altLang="en-US" sz="1000" b="1">
                <a:latin typeface="HG丸ｺﾞｼｯｸM-PRO" panose="020F0600000000000000" pitchFamily="50" charset="-128"/>
                <a:ea typeface="HG丸ｺﾞｼｯｸM-PRO" panose="020F0600000000000000" pitchFamily="50" charset="-128"/>
              </a:endParaRPr>
            </a:p>
          </p:txBody>
        </p:sp>
        <p:grpSp>
          <p:nvGrpSpPr>
            <p:cNvPr id="17768" name="Group 223"/>
            <p:cNvGrpSpPr>
              <a:grpSpLocks/>
            </p:cNvGrpSpPr>
            <p:nvPr/>
          </p:nvGrpSpPr>
          <p:grpSpPr bwMode="auto">
            <a:xfrm>
              <a:off x="1693863" y="4233095"/>
              <a:ext cx="385763" cy="382998"/>
              <a:chOff x="2701" y="1824"/>
              <a:chExt cx="243" cy="219"/>
            </a:xfrm>
          </p:grpSpPr>
          <p:sp>
            <p:nvSpPr>
              <p:cNvPr id="17831" name="Freeform 224"/>
              <p:cNvSpPr>
                <a:spLocks/>
              </p:cNvSpPr>
              <p:nvPr/>
            </p:nvSpPr>
            <p:spPr bwMode="auto">
              <a:xfrm>
                <a:off x="2701" y="1824"/>
                <a:ext cx="243" cy="219"/>
              </a:xfrm>
              <a:custGeom>
                <a:avLst/>
                <a:gdLst>
                  <a:gd name="T0" fmla="*/ 0 w 487"/>
                  <a:gd name="T1" fmla="*/ 0 h 437"/>
                  <a:gd name="T2" fmla="*/ 0 w 487"/>
                  <a:gd name="T3" fmla="*/ 1 h 437"/>
                  <a:gd name="T4" fmla="*/ 0 w 487"/>
                  <a:gd name="T5" fmla="*/ 1 h 437"/>
                  <a:gd name="T6" fmla="*/ 0 w 487"/>
                  <a:gd name="T7" fmla="*/ 1 h 437"/>
                  <a:gd name="T8" fmla="*/ 0 w 487"/>
                  <a:gd name="T9" fmla="*/ 1 h 437"/>
                  <a:gd name="T10" fmla="*/ 0 w 487"/>
                  <a:gd name="T11" fmla="*/ 0 h 437"/>
                  <a:gd name="T12" fmla="*/ 0 w 487"/>
                  <a:gd name="T13" fmla="*/ 0 h 4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7" h="437">
                    <a:moveTo>
                      <a:pt x="110" y="0"/>
                    </a:moveTo>
                    <a:lnTo>
                      <a:pt x="0" y="109"/>
                    </a:lnTo>
                    <a:lnTo>
                      <a:pt x="0" y="437"/>
                    </a:lnTo>
                    <a:lnTo>
                      <a:pt x="377" y="437"/>
                    </a:lnTo>
                    <a:lnTo>
                      <a:pt x="487" y="328"/>
                    </a:lnTo>
                    <a:lnTo>
                      <a:pt x="487" y="0"/>
                    </a:lnTo>
                    <a:lnTo>
                      <a:pt x="110"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32" name="Freeform 225"/>
              <p:cNvSpPr>
                <a:spLocks/>
              </p:cNvSpPr>
              <p:nvPr/>
            </p:nvSpPr>
            <p:spPr bwMode="auto">
              <a:xfrm>
                <a:off x="2701" y="1824"/>
                <a:ext cx="243" cy="55"/>
              </a:xfrm>
              <a:custGeom>
                <a:avLst/>
                <a:gdLst>
                  <a:gd name="T0" fmla="*/ 0 w 487"/>
                  <a:gd name="T1" fmla="*/ 1 h 109"/>
                  <a:gd name="T2" fmla="*/ 0 w 487"/>
                  <a:gd name="T3" fmla="*/ 1 h 109"/>
                  <a:gd name="T4" fmla="*/ 0 w 487"/>
                  <a:gd name="T5" fmla="*/ 0 h 109"/>
                  <a:gd name="T6" fmla="*/ 0 w 487"/>
                  <a:gd name="T7" fmla="*/ 0 h 109"/>
                  <a:gd name="T8" fmla="*/ 0 w 487"/>
                  <a:gd name="T9" fmla="*/ 1 h 1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109">
                    <a:moveTo>
                      <a:pt x="0" y="109"/>
                    </a:moveTo>
                    <a:lnTo>
                      <a:pt x="377" y="109"/>
                    </a:lnTo>
                    <a:lnTo>
                      <a:pt x="487" y="0"/>
                    </a:lnTo>
                    <a:lnTo>
                      <a:pt x="110" y="0"/>
                    </a:lnTo>
                    <a:lnTo>
                      <a:pt x="0" y="109"/>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33" name="Freeform 226"/>
              <p:cNvSpPr>
                <a:spLocks/>
              </p:cNvSpPr>
              <p:nvPr/>
            </p:nvSpPr>
            <p:spPr bwMode="auto">
              <a:xfrm>
                <a:off x="2889" y="1824"/>
                <a:ext cx="55" cy="219"/>
              </a:xfrm>
              <a:custGeom>
                <a:avLst/>
                <a:gdLst>
                  <a:gd name="T0" fmla="*/ 0 w 110"/>
                  <a:gd name="T1" fmla="*/ 1 h 437"/>
                  <a:gd name="T2" fmla="*/ 1 w 110"/>
                  <a:gd name="T3" fmla="*/ 0 h 437"/>
                  <a:gd name="T4" fmla="*/ 1 w 110"/>
                  <a:gd name="T5" fmla="*/ 1 h 437"/>
                  <a:gd name="T6" fmla="*/ 0 w 110"/>
                  <a:gd name="T7" fmla="*/ 1 h 437"/>
                  <a:gd name="T8" fmla="*/ 0 w 110"/>
                  <a:gd name="T9" fmla="*/ 1 h 4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0" h="437">
                    <a:moveTo>
                      <a:pt x="0" y="109"/>
                    </a:moveTo>
                    <a:lnTo>
                      <a:pt x="110" y="0"/>
                    </a:lnTo>
                    <a:lnTo>
                      <a:pt x="110" y="328"/>
                    </a:lnTo>
                    <a:lnTo>
                      <a:pt x="0" y="437"/>
                    </a:lnTo>
                    <a:lnTo>
                      <a:pt x="0" y="10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34" name="Freeform 227"/>
              <p:cNvSpPr>
                <a:spLocks/>
              </p:cNvSpPr>
              <p:nvPr/>
            </p:nvSpPr>
            <p:spPr bwMode="auto">
              <a:xfrm>
                <a:off x="2701" y="1824"/>
                <a:ext cx="243" cy="219"/>
              </a:xfrm>
              <a:custGeom>
                <a:avLst/>
                <a:gdLst>
                  <a:gd name="T0" fmla="*/ 0 w 487"/>
                  <a:gd name="T1" fmla="*/ 0 h 437"/>
                  <a:gd name="T2" fmla="*/ 0 w 487"/>
                  <a:gd name="T3" fmla="*/ 1 h 437"/>
                  <a:gd name="T4" fmla="*/ 0 w 487"/>
                  <a:gd name="T5" fmla="*/ 1 h 437"/>
                  <a:gd name="T6" fmla="*/ 0 w 487"/>
                  <a:gd name="T7" fmla="*/ 1 h 437"/>
                  <a:gd name="T8" fmla="*/ 0 w 487"/>
                  <a:gd name="T9" fmla="*/ 1 h 437"/>
                  <a:gd name="T10" fmla="*/ 0 w 487"/>
                  <a:gd name="T11" fmla="*/ 0 h 437"/>
                  <a:gd name="T12" fmla="*/ 0 w 487"/>
                  <a:gd name="T13" fmla="*/ 0 h 4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7" h="437">
                    <a:moveTo>
                      <a:pt x="110" y="0"/>
                    </a:moveTo>
                    <a:lnTo>
                      <a:pt x="0" y="109"/>
                    </a:lnTo>
                    <a:lnTo>
                      <a:pt x="0" y="437"/>
                    </a:lnTo>
                    <a:lnTo>
                      <a:pt x="377" y="437"/>
                    </a:lnTo>
                    <a:lnTo>
                      <a:pt x="487" y="328"/>
                    </a:lnTo>
                    <a:lnTo>
                      <a:pt x="487" y="0"/>
                    </a:lnTo>
                    <a:lnTo>
                      <a:pt x="110" y="0"/>
                    </a:lnTo>
                    <a:close/>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35" name="Freeform 228"/>
              <p:cNvSpPr>
                <a:spLocks/>
              </p:cNvSpPr>
              <p:nvPr/>
            </p:nvSpPr>
            <p:spPr bwMode="auto">
              <a:xfrm>
                <a:off x="2701" y="1824"/>
                <a:ext cx="243" cy="55"/>
              </a:xfrm>
              <a:custGeom>
                <a:avLst/>
                <a:gdLst>
                  <a:gd name="T0" fmla="*/ 0 w 487"/>
                  <a:gd name="T1" fmla="*/ 1 h 109"/>
                  <a:gd name="T2" fmla="*/ 0 w 487"/>
                  <a:gd name="T3" fmla="*/ 1 h 109"/>
                  <a:gd name="T4" fmla="*/ 0 w 487"/>
                  <a:gd name="T5" fmla="*/ 0 h 109"/>
                  <a:gd name="T6" fmla="*/ 0 60000 65536"/>
                  <a:gd name="T7" fmla="*/ 0 60000 65536"/>
                  <a:gd name="T8" fmla="*/ 0 60000 65536"/>
                </a:gdLst>
                <a:ahLst/>
                <a:cxnLst>
                  <a:cxn ang="T6">
                    <a:pos x="T0" y="T1"/>
                  </a:cxn>
                  <a:cxn ang="T7">
                    <a:pos x="T2" y="T3"/>
                  </a:cxn>
                  <a:cxn ang="T8">
                    <a:pos x="T4" y="T5"/>
                  </a:cxn>
                </a:cxnLst>
                <a:rect l="0" t="0" r="r" b="b"/>
                <a:pathLst>
                  <a:path w="487" h="109">
                    <a:moveTo>
                      <a:pt x="0" y="109"/>
                    </a:moveTo>
                    <a:lnTo>
                      <a:pt x="377" y="109"/>
                    </a:lnTo>
                    <a:lnTo>
                      <a:pt x="48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36" name="Line 229"/>
              <p:cNvSpPr>
                <a:spLocks noChangeShapeType="1"/>
              </p:cNvSpPr>
              <p:nvPr/>
            </p:nvSpPr>
            <p:spPr bwMode="auto">
              <a:xfrm>
                <a:off x="2889" y="1879"/>
                <a:ext cx="1" cy="1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7769" name="Rectangle 230"/>
            <p:cNvSpPr>
              <a:spLocks noChangeArrowheads="1"/>
            </p:cNvSpPr>
            <p:nvPr/>
          </p:nvSpPr>
          <p:spPr bwMode="auto">
            <a:xfrm>
              <a:off x="1765935" y="4393896"/>
              <a:ext cx="128588" cy="154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き</a:t>
              </a:r>
              <a:endParaRPr lang="ja-JP" altLang="en-US" sz="1000" b="1">
                <a:latin typeface="HG丸ｺﾞｼｯｸM-PRO" panose="020F0600000000000000" pitchFamily="50" charset="-128"/>
                <a:ea typeface="HG丸ｺﾞｼｯｸM-PRO" panose="020F0600000000000000" pitchFamily="50" charset="-128"/>
              </a:endParaRPr>
            </a:p>
          </p:txBody>
        </p:sp>
        <p:grpSp>
          <p:nvGrpSpPr>
            <p:cNvPr id="17770" name="Group 231"/>
            <p:cNvGrpSpPr>
              <a:grpSpLocks/>
            </p:cNvGrpSpPr>
            <p:nvPr/>
          </p:nvGrpSpPr>
          <p:grpSpPr bwMode="auto">
            <a:xfrm>
              <a:off x="1693863" y="3975814"/>
              <a:ext cx="385763" cy="385921"/>
              <a:chOff x="2701" y="1678"/>
              <a:chExt cx="243" cy="219"/>
            </a:xfrm>
          </p:grpSpPr>
          <p:sp>
            <p:nvSpPr>
              <p:cNvPr id="17825" name="Freeform 232"/>
              <p:cNvSpPr>
                <a:spLocks/>
              </p:cNvSpPr>
              <p:nvPr/>
            </p:nvSpPr>
            <p:spPr bwMode="auto">
              <a:xfrm>
                <a:off x="2701" y="1678"/>
                <a:ext cx="243" cy="219"/>
              </a:xfrm>
              <a:custGeom>
                <a:avLst/>
                <a:gdLst>
                  <a:gd name="T0" fmla="*/ 0 w 487"/>
                  <a:gd name="T1" fmla="*/ 0 h 438"/>
                  <a:gd name="T2" fmla="*/ 0 w 487"/>
                  <a:gd name="T3" fmla="*/ 1 h 438"/>
                  <a:gd name="T4" fmla="*/ 0 w 487"/>
                  <a:gd name="T5" fmla="*/ 1 h 438"/>
                  <a:gd name="T6" fmla="*/ 0 w 487"/>
                  <a:gd name="T7" fmla="*/ 1 h 438"/>
                  <a:gd name="T8" fmla="*/ 0 w 487"/>
                  <a:gd name="T9" fmla="*/ 1 h 438"/>
                  <a:gd name="T10" fmla="*/ 0 w 487"/>
                  <a:gd name="T11" fmla="*/ 0 h 438"/>
                  <a:gd name="T12" fmla="*/ 0 w 487"/>
                  <a:gd name="T13" fmla="*/ 0 h 4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7" h="438">
                    <a:moveTo>
                      <a:pt x="110" y="0"/>
                    </a:moveTo>
                    <a:lnTo>
                      <a:pt x="0" y="109"/>
                    </a:lnTo>
                    <a:lnTo>
                      <a:pt x="0" y="438"/>
                    </a:lnTo>
                    <a:lnTo>
                      <a:pt x="377" y="438"/>
                    </a:lnTo>
                    <a:lnTo>
                      <a:pt x="487" y="328"/>
                    </a:lnTo>
                    <a:lnTo>
                      <a:pt x="487" y="0"/>
                    </a:lnTo>
                    <a:lnTo>
                      <a:pt x="110"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26" name="Freeform 233"/>
              <p:cNvSpPr>
                <a:spLocks/>
              </p:cNvSpPr>
              <p:nvPr/>
            </p:nvSpPr>
            <p:spPr bwMode="auto">
              <a:xfrm>
                <a:off x="2701" y="1678"/>
                <a:ext cx="243" cy="55"/>
              </a:xfrm>
              <a:custGeom>
                <a:avLst/>
                <a:gdLst>
                  <a:gd name="T0" fmla="*/ 0 w 487"/>
                  <a:gd name="T1" fmla="*/ 1 h 109"/>
                  <a:gd name="T2" fmla="*/ 0 w 487"/>
                  <a:gd name="T3" fmla="*/ 1 h 109"/>
                  <a:gd name="T4" fmla="*/ 0 w 487"/>
                  <a:gd name="T5" fmla="*/ 0 h 109"/>
                  <a:gd name="T6" fmla="*/ 0 w 487"/>
                  <a:gd name="T7" fmla="*/ 0 h 109"/>
                  <a:gd name="T8" fmla="*/ 0 w 487"/>
                  <a:gd name="T9" fmla="*/ 1 h 1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109">
                    <a:moveTo>
                      <a:pt x="0" y="109"/>
                    </a:moveTo>
                    <a:lnTo>
                      <a:pt x="377" y="109"/>
                    </a:lnTo>
                    <a:lnTo>
                      <a:pt x="487" y="0"/>
                    </a:lnTo>
                    <a:lnTo>
                      <a:pt x="110" y="0"/>
                    </a:lnTo>
                    <a:lnTo>
                      <a:pt x="0" y="109"/>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27" name="Freeform 234"/>
              <p:cNvSpPr>
                <a:spLocks/>
              </p:cNvSpPr>
              <p:nvPr/>
            </p:nvSpPr>
            <p:spPr bwMode="auto">
              <a:xfrm>
                <a:off x="2889" y="1678"/>
                <a:ext cx="55" cy="219"/>
              </a:xfrm>
              <a:custGeom>
                <a:avLst/>
                <a:gdLst>
                  <a:gd name="T0" fmla="*/ 0 w 110"/>
                  <a:gd name="T1" fmla="*/ 1 h 438"/>
                  <a:gd name="T2" fmla="*/ 1 w 110"/>
                  <a:gd name="T3" fmla="*/ 0 h 438"/>
                  <a:gd name="T4" fmla="*/ 1 w 110"/>
                  <a:gd name="T5" fmla="*/ 1 h 438"/>
                  <a:gd name="T6" fmla="*/ 0 w 110"/>
                  <a:gd name="T7" fmla="*/ 1 h 438"/>
                  <a:gd name="T8" fmla="*/ 0 w 110"/>
                  <a:gd name="T9" fmla="*/ 1 h 4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0" h="438">
                    <a:moveTo>
                      <a:pt x="0" y="109"/>
                    </a:moveTo>
                    <a:lnTo>
                      <a:pt x="110" y="0"/>
                    </a:lnTo>
                    <a:lnTo>
                      <a:pt x="110" y="328"/>
                    </a:lnTo>
                    <a:lnTo>
                      <a:pt x="0" y="438"/>
                    </a:lnTo>
                    <a:lnTo>
                      <a:pt x="0" y="10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28" name="Freeform 235"/>
              <p:cNvSpPr>
                <a:spLocks/>
              </p:cNvSpPr>
              <p:nvPr/>
            </p:nvSpPr>
            <p:spPr bwMode="auto">
              <a:xfrm>
                <a:off x="2701" y="1678"/>
                <a:ext cx="243" cy="219"/>
              </a:xfrm>
              <a:custGeom>
                <a:avLst/>
                <a:gdLst>
                  <a:gd name="T0" fmla="*/ 0 w 487"/>
                  <a:gd name="T1" fmla="*/ 0 h 438"/>
                  <a:gd name="T2" fmla="*/ 0 w 487"/>
                  <a:gd name="T3" fmla="*/ 1 h 438"/>
                  <a:gd name="T4" fmla="*/ 0 w 487"/>
                  <a:gd name="T5" fmla="*/ 1 h 438"/>
                  <a:gd name="T6" fmla="*/ 0 w 487"/>
                  <a:gd name="T7" fmla="*/ 1 h 438"/>
                  <a:gd name="T8" fmla="*/ 0 w 487"/>
                  <a:gd name="T9" fmla="*/ 1 h 438"/>
                  <a:gd name="T10" fmla="*/ 0 w 487"/>
                  <a:gd name="T11" fmla="*/ 0 h 438"/>
                  <a:gd name="T12" fmla="*/ 0 w 487"/>
                  <a:gd name="T13" fmla="*/ 0 h 4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7" h="438">
                    <a:moveTo>
                      <a:pt x="110" y="0"/>
                    </a:moveTo>
                    <a:lnTo>
                      <a:pt x="0" y="109"/>
                    </a:lnTo>
                    <a:lnTo>
                      <a:pt x="0" y="438"/>
                    </a:lnTo>
                    <a:lnTo>
                      <a:pt x="377" y="438"/>
                    </a:lnTo>
                    <a:lnTo>
                      <a:pt x="487" y="328"/>
                    </a:lnTo>
                    <a:lnTo>
                      <a:pt x="487" y="0"/>
                    </a:lnTo>
                    <a:lnTo>
                      <a:pt x="110" y="0"/>
                    </a:lnTo>
                    <a:close/>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29" name="Freeform 236"/>
              <p:cNvSpPr>
                <a:spLocks/>
              </p:cNvSpPr>
              <p:nvPr/>
            </p:nvSpPr>
            <p:spPr bwMode="auto">
              <a:xfrm>
                <a:off x="2701" y="1678"/>
                <a:ext cx="243" cy="55"/>
              </a:xfrm>
              <a:custGeom>
                <a:avLst/>
                <a:gdLst>
                  <a:gd name="T0" fmla="*/ 0 w 487"/>
                  <a:gd name="T1" fmla="*/ 1 h 109"/>
                  <a:gd name="T2" fmla="*/ 0 w 487"/>
                  <a:gd name="T3" fmla="*/ 1 h 109"/>
                  <a:gd name="T4" fmla="*/ 0 w 487"/>
                  <a:gd name="T5" fmla="*/ 0 h 109"/>
                  <a:gd name="T6" fmla="*/ 0 60000 65536"/>
                  <a:gd name="T7" fmla="*/ 0 60000 65536"/>
                  <a:gd name="T8" fmla="*/ 0 60000 65536"/>
                </a:gdLst>
                <a:ahLst/>
                <a:cxnLst>
                  <a:cxn ang="T6">
                    <a:pos x="T0" y="T1"/>
                  </a:cxn>
                  <a:cxn ang="T7">
                    <a:pos x="T2" y="T3"/>
                  </a:cxn>
                  <a:cxn ang="T8">
                    <a:pos x="T4" y="T5"/>
                  </a:cxn>
                </a:cxnLst>
                <a:rect l="0" t="0" r="r" b="b"/>
                <a:pathLst>
                  <a:path w="487" h="109">
                    <a:moveTo>
                      <a:pt x="0" y="109"/>
                    </a:moveTo>
                    <a:lnTo>
                      <a:pt x="377" y="109"/>
                    </a:lnTo>
                    <a:lnTo>
                      <a:pt x="48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30" name="Line 237"/>
              <p:cNvSpPr>
                <a:spLocks noChangeShapeType="1"/>
              </p:cNvSpPr>
              <p:nvPr/>
            </p:nvSpPr>
            <p:spPr bwMode="auto">
              <a:xfrm>
                <a:off x="2889" y="1733"/>
                <a:ext cx="1" cy="1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7771" name="Rectangle 238"/>
            <p:cNvSpPr>
              <a:spLocks noChangeArrowheads="1"/>
            </p:cNvSpPr>
            <p:nvPr/>
          </p:nvSpPr>
          <p:spPr bwMode="auto">
            <a:xfrm>
              <a:off x="1765935" y="4136615"/>
              <a:ext cx="128588" cy="154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べ</a:t>
              </a:r>
              <a:endParaRPr lang="ja-JP" altLang="en-US" sz="1000" b="1">
                <a:latin typeface="HG丸ｺﾞｼｯｸM-PRO" panose="020F0600000000000000" pitchFamily="50" charset="-128"/>
                <a:ea typeface="HG丸ｺﾞｼｯｸM-PRO" panose="020F0600000000000000" pitchFamily="50" charset="-128"/>
              </a:endParaRPr>
            </a:p>
          </p:txBody>
        </p:sp>
        <p:grpSp>
          <p:nvGrpSpPr>
            <p:cNvPr id="17772" name="Group 239"/>
            <p:cNvGrpSpPr>
              <a:grpSpLocks/>
            </p:cNvGrpSpPr>
            <p:nvPr/>
          </p:nvGrpSpPr>
          <p:grpSpPr bwMode="auto">
            <a:xfrm>
              <a:off x="1693863" y="3721457"/>
              <a:ext cx="385763" cy="382998"/>
              <a:chOff x="2701" y="1532"/>
              <a:chExt cx="243" cy="219"/>
            </a:xfrm>
          </p:grpSpPr>
          <p:sp>
            <p:nvSpPr>
              <p:cNvPr id="17819" name="Freeform 240"/>
              <p:cNvSpPr>
                <a:spLocks/>
              </p:cNvSpPr>
              <p:nvPr/>
            </p:nvSpPr>
            <p:spPr bwMode="auto">
              <a:xfrm>
                <a:off x="2701" y="1532"/>
                <a:ext cx="243" cy="219"/>
              </a:xfrm>
              <a:custGeom>
                <a:avLst/>
                <a:gdLst>
                  <a:gd name="T0" fmla="*/ 0 w 487"/>
                  <a:gd name="T1" fmla="*/ 0 h 438"/>
                  <a:gd name="T2" fmla="*/ 0 w 487"/>
                  <a:gd name="T3" fmla="*/ 1 h 438"/>
                  <a:gd name="T4" fmla="*/ 0 w 487"/>
                  <a:gd name="T5" fmla="*/ 1 h 438"/>
                  <a:gd name="T6" fmla="*/ 0 w 487"/>
                  <a:gd name="T7" fmla="*/ 1 h 438"/>
                  <a:gd name="T8" fmla="*/ 0 w 487"/>
                  <a:gd name="T9" fmla="*/ 1 h 438"/>
                  <a:gd name="T10" fmla="*/ 0 w 487"/>
                  <a:gd name="T11" fmla="*/ 0 h 438"/>
                  <a:gd name="T12" fmla="*/ 0 w 487"/>
                  <a:gd name="T13" fmla="*/ 0 h 4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7" h="438">
                    <a:moveTo>
                      <a:pt x="110" y="0"/>
                    </a:moveTo>
                    <a:lnTo>
                      <a:pt x="0" y="110"/>
                    </a:lnTo>
                    <a:lnTo>
                      <a:pt x="0" y="438"/>
                    </a:lnTo>
                    <a:lnTo>
                      <a:pt x="377" y="438"/>
                    </a:lnTo>
                    <a:lnTo>
                      <a:pt x="487" y="328"/>
                    </a:lnTo>
                    <a:lnTo>
                      <a:pt x="487" y="0"/>
                    </a:lnTo>
                    <a:lnTo>
                      <a:pt x="110"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20" name="Freeform 241"/>
              <p:cNvSpPr>
                <a:spLocks/>
              </p:cNvSpPr>
              <p:nvPr/>
            </p:nvSpPr>
            <p:spPr bwMode="auto">
              <a:xfrm>
                <a:off x="2701" y="1532"/>
                <a:ext cx="243" cy="55"/>
              </a:xfrm>
              <a:custGeom>
                <a:avLst/>
                <a:gdLst>
                  <a:gd name="T0" fmla="*/ 0 w 487"/>
                  <a:gd name="T1" fmla="*/ 1 h 110"/>
                  <a:gd name="T2" fmla="*/ 0 w 487"/>
                  <a:gd name="T3" fmla="*/ 1 h 110"/>
                  <a:gd name="T4" fmla="*/ 0 w 487"/>
                  <a:gd name="T5" fmla="*/ 0 h 110"/>
                  <a:gd name="T6" fmla="*/ 0 w 487"/>
                  <a:gd name="T7" fmla="*/ 0 h 110"/>
                  <a:gd name="T8" fmla="*/ 0 w 487"/>
                  <a:gd name="T9" fmla="*/ 1 h 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110">
                    <a:moveTo>
                      <a:pt x="0" y="110"/>
                    </a:moveTo>
                    <a:lnTo>
                      <a:pt x="377" y="110"/>
                    </a:lnTo>
                    <a:lnTo>
                      <a:pt x="487" y="0"/>
                    </a:lnTo>
                    <a:lnTo>
                      <a:pt x="110" y="0"/>
                    </a:lnTo>
                    <a:lnTo>
                      <a:pt x="0" y="110"/>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21" name="Freeform 242"/>
              <p:cNvSpPr>
                <a:spLocks/>
              </p:cNvSpPr>
              <p:nvPr/>
            </p:nvSpPr>
            <p:spPr bwMode="auto">
              <a:xfrm>
                <a:off x="2889" y="1532"/>
                <a:ext cx="55" cy="219"/>
              </a:xfrm>
              <a:custGeom>
                <a:avLst/>
                <a:gdLst>
                  <a:gd name="T0" fmla="*/ 0 w 110"/>
                  <a:gd name="T1" fmla="*/ 1 h 438"/>
                  <a:gd name="T2" fmla="*/ 1 w 110"/>
                  <a:gd name="T3" fmla="*/ 0 h 438"/>
                  <a:gd name="T4" fmla="*/ 1 w 110"/>
                  <a:gd name="T5" fmla="*/ 1 h 438"/>
                  <a:gd name="T6" fmla="*/ 0 w 110"/>
                  <a:gd name="T7" fmla="*/ 1 h 438"/>
                  <a:gd name="T8" fmla="*/ 0 w 110"/>
                  <a:gd name="T9" fmla="*/ 1 h 4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0" h="438">
                    <a:moveTo>
                      <a:pt x="0" y="110"/>
                    </a:moveTo>
                    <a:lnTo>
                      <a:pt x="110" y="0"/>
                    </a:lnTo>
                    <a:lnTo>
                      <a:pt x="110" y="328"/>
                    </a:lnTo>
                    <a:lnTo>
                      <a:pt x="0" y="438"/>
                    </a:lnTo>
                    <a:lnTo>
                      <a:pt x="0" y="11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22" name="Freeform 243"/>
              <p:cNvSpPr>
                <a:spLocks/>
              </p:cNvSpPr>
              <p:nvPr/>
            </p:nvSpPr>
            <p:spPr bwMode="auto">
              <a:xfrm>
                <a:off x="2701" y="1532"/>
                <a:ext cx="243" cy="219"/>
              </a:xfrm>
              <a:custGeom>
                <a:avLst/>
                <a:gdLst>
                  <a:gd name="T0" fmla="*/ 0 w 487"/>
                  <a:gd name="T1" fmla="*/ 0 h 438"/>
                  <a:gd name="T2" fmla="*/ 0 w 487"/>
                  <a:gd name="T3" fmla="*/ 1 h 438"/>
                  <a:gd name="T4" fmla="*/ 0 w 487"/>
                  <a:gd name="T5" fmla="*/ 1 h 438"/>
                  <a:gd name="T6" fmla="*/ 0 w 487"/>
                  <a:gd name="T7" fmla="*/ 1 h 438"/>
                  <a:gd name="T8" fmla="*/ 0 w 487"/>
                  <a:gd name="T9" fmla="*/ 1 h 438"/>
                  <a:gd name="T10" fmla="*/ 0 w 487"/>
                  <a:gd name="T11" fmla="*/ 0 h 438"/>
                  <a:gd name="T12" fmla="*/ 0 w 487"/>
                  <a:gd name="T13" fmla="*/ 0 h 4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7" h="438">
                    <a:moveTo>
                      <a:pt x="110" y="0"/>
                    </a:moveTo>
                    <a:lnTo>
                      <a:pt x="0" y="110"/>
                    </a:lnTo>
                    <a:lnTo>
                      <a:pt x="0" y="438"/>
                    </a:lnTo>
                    <a:lnTo>
                      <a:pt x="377" y="438"/>
                    </a:lnTo>
                    <a:lnTo>
                      <a:pt x="487" y="328"/>
                    </a:lnTo>
                    <a:lnTo>
                      <a:pt x="487" y="0"/>
                    </a:lnTo>
                    <a:lnTo>
                      <a:pt x="110" y="0"/>
                    </a:lnTo>
                    <a:close/>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23" name="Freeform 244"/>
              <p:cNvSpPr>
                <a:spLocks/>
              </p:cNvSpPr>
              <p:nvPr/>
            </p:nvSpPr>
            <p:spPr bwMode="auto">
              <a:xfrm>
                <a:off x="2701" y="1532"/>
                <a:ext cx="243" cy="55"/>
              </a:xfrm>
              <a:custGeom>
                <a:avLst/>
                <a:gdLst>
                  <a:gd name="T0" fmla="*/ 0 w 487"/>
                  <a:gd name="T1" fmla="*/ 1 h 110"/>
                  <a:gd name="T2" fmla="*/ 0 w 487"/>
                  <a:gd name="T3" fmla="*/ 1 h 110"/>
                  <a:gd name="T4" fmla="*/ 0 w 487"/>
                  <a:gd name="T5" fmla="*/ 0 h 110"/>
                  <a:gd name="T6" fmla="*/ 0 60000 65536"/>
                  <a:gd name="T7" fmla="*/ 0 60000 65536"/>
                  <a:gd name="T8" fmla="*/ 0 60000 65536"/>
                </a:gdLst>
                <a:ahLst/>
                <a:cxnLst>
                  <a:cxn ang="T6">
                    <a:pos x="T0" y="T1"/>
                  </a:cxn>
                  <a:cxn ang="T7">
                    <a:pos x="T2" y="T3"/>
                  </a:cxn>
                  <a:cxn ang="T8">
                    <a:pos x="T4" y="T5"/>
                  </a:cxn>
                </a:cxnLst>
                <a:rect l="0" t="0" r="r" b="b"/>
                <a:pathLst>
                  <a:path w="487" h="110">
                    <a:moveTo>
                      <a:pt x="0" y="110"/>
                    </a:moveTo>
                    <a:lnTo>
                      <a:pt x="377" y="110"/>
                    </a:lnTo>
                    <a:lnTo>
                      <a:pt x="48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24" name="Line 245"/>
              <p:cNvSpPr>
                <a:spLocks noChangeShapeType="1"/>
              </p:cNvSpPr>
              <p:nvPr/>
            </p:nvSpPr>
            <p:spPr bwMode="auto">
              <a:xfrm>
                <a:off x="2889" y="1587"/>
                <a:ext cx="1" cy="1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7773" name="Rectangle 246"/>
            <p:cNvSpPr>
              <a:spLocks noChangeArrowheads="1"/>
            </p:cNvSpPr>
            <p:nvPr/>
          </p:nvSpPr>
          <p:spPr bwMode="auto">
            <a:xfrm>
              <a:off x="1765935" y="3882258"/>
              <a:ext cx="128588" cy="154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る</a:t>
              </a:r>
              <a:endParaRPr lang="ja-JP" altLang="en-US" sz="1000" b="1">
                <a:latin typeface="HG丸ｺﾞｼｯｸM-PRO" panose="020F0600000000000000" pitchFamily="50" charset="-128"/>
                <a:ea typeface="HG丸ｺﾞｼｯｸM-PRO" panose="020F0600000000000000" pitchFamily="50" charset="-128"/>
              </a:endParaRPr>
            </a:p>
          </p:txBody>
        </p:sp>
        <p:grpSp>
          <p:nvGrpSpPr>
            <p:cNvPr id="17774" name="Group 247"/>
            <p:cNvGrpSpPr>
              <a:grpSpLocks/>
            </p:cNvGrpSpPr>
            <p:nvPr/>
          </p:nvGrpSpPr>
          <p:grpSpPr bwMode="auto">
            <a:xfrm>
              <a:off x="1693863" y="3467100"/>
              <a:ext cx="385763" cy="382998"/>
              <a:chOff x="2701" y="1386"/>
              <a:chExt cx="243" cy="219"/>
            </a:xfrm>
          </p:grpSpPr>
          <p:sp>
            <p:nvSpPr>
              <p:cNvPr id="17813" name="Freeform 248"/>
              <p:cNvSpPr>
                <a:spLocks/>
              </p:cNvSpPr>
              <p:nvPr/>
            </p:nvSpPr>
            <p:spPr bwMode="auto">
              <a:xfrm>
                <a:off x="2701" y="1386"/>
                <a:ext cx="243" cy="219"/>
              </a:xfrm>
              <a:custGeom>
                <a:avLst/>
                <a:gdLst>
                  <a:gd name="T0" fmla="*/ 0 w 487"/>
                  <a:gd name="T1" fmla="*/ 0 h 438"/>
                  <a:gd name="T2" fmla="*/ 0 w 487"/>
                  <a:gd name="T3" fmla="*/ 1 h 438"/>
                  <a:gd name="T4" fmla="*/ 0 w 487"/>
                  <a:gd name="T5" fmla="*/ 1 h 438"/>
                  <a:gd name="T6" fmla="*/ 0 w 487"/>
                  <a:gd name="T7" fmla="*/ 1 h 438"/>
                  <a:gd name="T8" fmla="*/ 0 w 487"/>
                  <a:gd name="T9" fmla="*/ 1 h 438"/>
                  <a:gd name="T10" fmla="*/ 0 w 487"/>
                  <a:gd name="T11" fmla="*/ 0 h 438"/>
                  <a:gd name="T12" fmla="*/ 0 w 487"/>
                  <a:gd name="T13" fmla="*/ 0 h 4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7" h="438">
                    <a:moveTo>
                      <a:pt x="110" y="0"/>
                    </a:moveTo>
                    <a:lnTo>
                      <a:pt x="0" y="110"/>
                    </a:lnTo>
                    <a:lnTo>
                      <a:pt x="0" y="438"/>
                    </a:lnTo>
                    <a:lnTo>
                      <a:pt x="377" y="438"/>
                    </a:lnTo>
                    <a:lnTo>
                      <a:pt x="487" y="329"/>
                    </a:lnTo>
                    <a:lnTo>
                      <a:pt x="487" y="0"/>
                    </a:lnTo>
                    <a:lnTo>
                      <a:pt x="110"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14" name="Freeform 249"/>
              <p:cNvSpPr>
                <a:spLocks/>
              </p:cNvSpPr>
              <p:nvPr/>
            </p:nvSpPr>
            <p:spPr bwMode="auto">
              <a:xfrm>
                <a:off x="2701" y="1386"/>
                <a:ext cx="243" cy="55"/>
              </a:xfrm>
              <a:custGeom>
                <a:avLst/>
                <a:gdLst>
                  <a:gd name="T0" fmla="*/ 0 w 487"/>
                  <a:gd name="T1" fmla="*/ 1 h 110"/>
                  <a:gd name="T2" fmla="*/ 0 w 487"/>
                  <a:gd name="T3" fmla="*/ 1 h 110"/>
                  <a:gd name="T4" fmla="*/ 0 w 487"/>
                  <a:gd name="T5" fmla="*/ 0 h 110"/>
                  <a:gd name="T6" fmla="*/ 0 w 487"/>
                  <a:gd name="T7" fmla="*/ 0 h 110"/>
                  <a:gd name="T8" fmla="*/ 0 w 487"/>
                  <a:gd name="T9" fmla="*/ 1 h 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7" h="110">
                    <a:moveTo>
                      <a:pt x="0" y="110"/>
                    </a:moveTo>
                    <a:lnTo>
                      <a:pt x="377" y="110"/>
                    </a:lnTo>
                    <a:lnTo>
                      <a:pt x="487" y="0"/>
                    </a:lnTo>
                    <a:lnTo>
                      <a:pt x="110" y="0"/>
                    </a:lnTo>
                    <a:lnTo>
                      <a:pt x="0" y="110"/>
                    </a:ln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15" name="Freeform 250"/>
              <p:cNvSpPr>
                <a:spLocks/>
              </p:cNvSpPr>
              <p:nvPr/>
            </p:nvSpPr>
            <p:spPr bwMode="auto">
              <a:xfrm>
                <a:off x="2889" y="1386"/>
                <a:ext cx="55" cy="219"/>
              </a:xfrm>
              <a:custGeom>
                <a:avLst/>
                <a:gdLst>
                  <a:gd name="T0" fmla="*/ 0 w 110"/>
                  <a:gd name="T1" fmla="*/ 1 h 438"/>
                  <a:gd name="T2" fmla="*/ 1 w 110"/>
                  <a:gd name="T3" fmla="*/ 0 h 438"/>
                  <a:gd name="T4" fmla="*/ 1 w 110"/>
                  <a:gd name="T5" fmla="*/ 1 h 438"/>
                  <a:gd name="T6" fmla="*/ 0 w 110"/>
                  <a:gd name="T7" fmla="*/ 1 h 438"/>
                  <a:gd name="T8" fmla="*/ 0 w 110"/>
                  <a:gd name="T9" fmla="*/ 1 h 4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0" h="438">
                    <a:moveTo>
                      <a:pt x="0" y="110"/>
                    </a:moveTo>
                    <a:lnTo>
                      <a:pt x="110" y="0"/>
                    </a:lnTo>
                    <a:lnTo>
                      <a:pt x="110" y="329"/>
                    </a:lnTo>
                    <a:lnTo>
                      <a:pt x="0" y="438"/>
                    </a:lnTo>
                    <a:lnTo>
                      <a:pt x="0" y="11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16" name="Freeform 251"/>
              <p:cNvSpPr>
                <a:spLocks/>
              </p:cNvSpPr>
              <p:nvPr/>
            </p:nvSpPr>
            <p:spPr bwMode="auto">
              <a:xfrm>
                <a:off x="2701" y="1386"/>
                <a:ext cx="243" cy="219"/>
              </a:xfrm>
              <a:custGeom>
                <a:avLst/>
                <a:gdLst>
                  <a:gd name="T0" fmla="*/ 0 w 487"/>
                  <a:gd name="T1" fmla="*/ 0 h 438"/>
                  <a:gd name="T2" fmla="*/ 0 w 487"/>
                  <a:gd name="T3" fmla="*/ 1 h 438"/>
                  <a:gd name="T4" fmla="*/ 0 w 487"/>
                  <a:gd name="T5" fmla="*/ 1 h 438"/>
                  <a:gd name="T6" fmla="*/ 0 w 487"/>
                  <a:gd name="T7" fmla="*/ 1 h 438"/>
                  <a:gd name="T8" fmla="*/ 0 w 487"/>
                  <a:gd name="T9" fmla="*/ 1 h 438"/>
                  <a:gd name="T10" fmla="*/ 0 w 487"/>
                  <a:gd name="T11" fmla="*/ 0 h 438"/>
                  <a:gd name="T12" fmla="*/ 0 w 487"/>
                  <a:gd name="T13" fmla="*/ 0 h 4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7" h="438">
                    <a:moveTo>
                      <a:pt x="110" y="0"/>
                    </a:moveTo>
                    <a:lnTo>
                      <a:pt x="0" y="110"/>
                    </a:lnTo>
                    <a:lnTo>
                      <a:pt x="0" y="438"/>
                    </a:lnTo>
                    <a:lnTo>
                      <a:pt x="377" y="438"/>
                    </a:lnTo>
                    <a:lnTo>
                      <a:pt x="487" y="329"/>
                    </a:lnTo>
                    <a:lnTo>
                      <a:pt x="487" y="0"/>
                    </a:lnTo>
                    <a:lnTo>
                      <a:pt x="110" y="0"/>
                    </a:lnTo>
                    <a:close/>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17" name="Freeform 252"/>
              <p:cNvSpPr>
                <a:spLocks/>
              </p:cNvSpPr>
              <p:nvPr/>
            </p:nvSpPr>
            <p:spPr bwMode="auto">
              <a:xfrm>
                <a:off x="2701" y="1386"/>
                <a:ext cx="243" cy="55"/>
              </a:xfrm>
              <a:custGeom>
                <a:avLst/>
                <a:gdLst>
                  <a:gd name="T0" fmla="*/ 0 w 487"/>
                  <a:gd name="T1" fmla="*/ 1 h 110"/>
                  <a:gd name="T2" fmla="*/ 0 w 487"/>
                  <a:gd name="T3" fmla="*/ 1 h 110"/>
                  <a:gd name="T4" fmla="*/ 0 w 487"/>
                  <a:gd name="T5" fmla="*/ 0 h 110"/>
                  <a:gd name="T6" fmla="*/ 0 60000 65536"/>
                  <a:gd name="T7" fmla="*/ 0 60000 65536"/>
                  <a:gd name="T8" fmla="*/ 0 60000 65536"/>
                </a:gdLst>
                <a:ahLst/>
                <a:cxnLst>
                  <a:cxn ang="T6">
                    <a:pos x="T0" y="T1"/>
                  </a:cxn>
                  <a:cxn ang="T7">
                    <a:pos x="T2" y="T3"/>
                  </a:cxn>
                  <a:cxn ang="T8">
                    <a:pos x="T4" y="T5"/>
                  </a:cxn>
                </a:cxnLst>
                <a:rect l="0" t="0" r="r" b="b"/>
                <a:pathLst>
                  <a:path w="487" h="110">
                    <a:moveTo>
                      <a:pt x="0" y="110"/>
                    </a:moveTo>
                    <a:lnTo>
                      <a:pt x="377" y="110"/>
                    </a:lnTo>
                    <a:lnTo>
                      <a:pt x="48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18" name="Line 253"/>
              <p:cNvSpPr>
                <a:spLocks noChangeShapeType="1"/>
              </p:cNvSpPr>
              <p:nvPr/>
            </p:nvSpPr>
            <p:spPr bwMode="auto">
              <a:xfrm>
                <a:off x="2889" y="1441"/>
                <a:ext cx="1" cy="16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sp>
          <p:nvSpPr>
            <p:cNvPr id="17775" name="Rectangle 254"/>
            <p:cNvSpPr>
              <a:spLocks noChangeArrowheads="1"/>
            </p:cNvSpPr>
            <p:nvPr/>
          </p:nvSpPr>
          <p:spPr bwMode="auto">
            <a:xfrm>
              <a:off x="1765935" y="3624977"/>
              <a:ext cx="128588" cy="154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あ</a:t>
              </a:r>
              <a:endParaRPr lang="ja-JP" altLang="en-US" sz="1000" b="1">
                <a:latin typeface="HG丸ｺﾞｼｯｸM-PRO" panose="020F0600000000000000" pitchFamily="50" charset="-128"/>
                <a:ea typeface="HG丸ｺﾞｼｯｸM-PRO" panose="020F0600000000000000" pitchFamily="50" charset="-128"/>
              </a:endParaRPr>
            </a:p>
          </p:txBody>
        </p:sp>
        <p:grpSp>
          <p:nvGrpSpPr>
            <p:cNvPr id="17776" name="Group 255"/>
            <p:cNvGrpSpPr>
              <a:grpSpLocks/>
            </p:cNvGrpSpPr>
            <p:nvPr/>
          </p:nvGrpSpPr>
          <p:grpSpPr bwMode="auto">
            <a:xfrm>
              <a:off x="484188" y="3955349"/>
              <a:ext cx="701675" cy="903407"/>
              <a:chOff x="1939" y="1665"/>
              <a:chExt cx="442" cy="517"/>
            </a:xfrm>
          </p:grpSpPr>
          <p:sp>
            <p:nvSpPr>
              <p:cNvPr id="17780" name="Freeform 256"/>
              <p:cNvSpPr>
                <a:spLocks/>
              </p:cNvSpPr>
              <p:nvPr/>
            </p:nvSpPr>
            <p:spPr bwMode="auto">
              <a:xfrm>
                <a:off x="1939" y="1976"/>
                <a:ext cx="401" cy="206"/>
              </a:xfrm>
              <a:custGeom>
                <a:avLst/>
                <a:gdLst>
                  <a:gd name="T0" fmla="*/ 320 w 401"/>
                  <a:gd name="T1" fmla="*/ 206 h 206"/>
                  <a:gd name="T2" fmla="*/ 320 w 401"/>
                  <a:gd name="T3" fmla="*/ 201 h 206"/>
                  <a:gd name="T4" fmla="*/ 320 w 401"/>
                  <a:gd name="T5" fmla="*/ 191 h 206"/>
                  <a:gd name="T6" fmla="*/ 322 w 401"/>
                  <a:gd name="T7" fmla="*/ 178 h 206"/>
                  <a:gd name="T8" fmla="*/ 322 w 401"/>
                  <a:gd name="T9" fmla="*/ 162 h 206"/>
                  <a:gd name="T10" fmla="*/ 325 w 401"/>
                  <a:gd name="T11" fmla="*/ 149 h 206"/>
                  <a:gd name="T12" fmla="*/ 327 w 401"/>
                  <a:gd name="T13" fmla="*/ 137 h 206"/>
                  <a:gd name="T14" fmla="*/ 327 w 401"/>
                  <a:gd name="T15" fmla="*/ 127 h 206"/>
                  <a:gd name="T16" fmla="*/ 329 w 401"/>
                  <a:gd name="T17" fmla="*/ 123 h 206"/>
                  <a:gd name="T18" fmla="*/ 331 w 401"/>
                  <a:gd name="T19" fmla="*/ 125 h 206"/>
                  <a:gd name="T20" fmla="*/ 338 w 401"/>
                  <a:gd name="T21" fmla="*/ 125 h 206"/>
                  <a:gd name="T22" fmla="*/ 346 w 401"/>
                  <a:gd name="T23" fmla="*/ 127 h 206"/>
                  <a:gd name="T24" fmla="*/ 357 w 401"/>
                  <a:gd name="T25" fmla="*/ 127 h 206"/>
                  <a:gd name="T26" fmla="*/ 370 w 401"/>
                  <a:gd name="T27" fmla="*/ 125 h 206"/>
                  <a:gd name="T28" fmla="*/ 381 w 401"/>
                  <a:gd name="T29" fmla="*/ 122 h 206"/>
                  <a:gd name="T30" fmla="*/ 390 w 401"/>
                  <a:gd name="T31" fmla="*/ 112 h 206"/>
                  <a:gd name="T32" fmla="*/ 396 w 401"/>
                  <a:gd name="T33" fmla="*/ 98 h 206"/>
                  <a:gd name="T34" fmla="*/ 401 w 401"/>
                  <a:gd name="T35" fmla="*/ 75 h 206"/>
                  <a:gd name="T36" fmla="*/ 396 w 401"/>
                  <a:gd name="T37" fmla="*/ 52 h 206"/>
                  <a:gd name="T38" fmla="*/ 394 w 401"/>
                  <a:gd name="T39" fmla="*/ 42 h 206"/>
                  <a:gd name="T40" fmla="*/ 392 w 401"/>
                  <a:gd name="T41" fmla="*/ 35 h 206"/>
                  <a:gd name="T42" fmla="*/ 392 w 401"/>
                  <a:gd name="T43" fmla="*/ 29 h 206"/>
                  <a:gd name="T44" fmla="*/ 390 w 401"/>
                  <a:gd name="T45" fmla="*/ 27 h 206"/>
                  <a:gd name="T46" fmla="*/ 370 w 401"/>
                  <a:gd name="T47" fmla="*/ 23 h 206"/>
                  <a:gd name="T48" fmla="*/ 355 w 401"/>
                  <a:gd name="T49" fmla="*/ 21 h 206"/>
                  <a:gd name="T50" fmla="*/ 344 w 401"/>
                  <a:gd name="T51" fmla="*/ 19 h 206"/>
                  <a:gd name="T52" fmla="*/ 335 w 401"/>
                  <a:gd name="T53" fmla="*/ 17 h 206"/>
                  <a:gd name="T54" fmla="*/ 331 w 401"/>
                  <a:gd name="T55" fmla="*/ 17 h 206"/>
                  <a:gd name="T56" fmla="*/ 329 w 401"/>
                  <a:gd name="T57" fmla="*/ 17 h 206"/>
                  <a:gd name="T58" fmla="*/ 327 w 401"/>
                  <a:gd name="T59" fmla="*/ 17 h 206"/>
                  <a:gd name="T60" fmla="*/ 322 w 401"/>
                  <a:gd name="T61" fmla="*/ 23 h 206"/>
                  <a:gd name="T62" fmla="*/ 322 w 401"/>
                  <a:gd name="T63" fmla="*/ 25 h 206"/>
                  <a:gd name="T64" fmla="*/ 320 w 401"/>
                  <a:gd name="T65" fmla="*/ 27 h 206"/>
                  <a:gd name="T66" fmla="*/ 318 w 401"/>
                  <a:gd name="T67" fmla="*/ 27 h 206"/>
                  <a:gd name="T68" fmla="*/ 307 w 401"/>
                  <a:gd name="T69" fmla="*/ 23 h 206"/>
                  <a:gd name="T70" fmla="*/ 294 w 401"/>
                  <a:gd name="T71" fmla="*/ 19 h 206"/>
                  <a:gd name="T72" fmla="*/ 277 w 401"/>
                  <a:gd name="T73" fmla="*/ 15 h 206"/>
                  <a:gd name="T74" fmla="*/ 242 w 401"/>
                  <a:gd name="T75" fmla="*/ 8 h 206"/>
                  <a:gd name="T76" fmla="*/ 226 w 401"/>
                  <a:gd name="T77" fmla="*/ 4 h 206"/>
                  <a:gd name="T78" fmla="*/ 213 w 401"/>
                  <a:gd name="T79" fmla="*/ 0 h 206"/>
                  <a:gd name="T80" fmla="*/ 194 w 401"/>
                  <a:gd name="T81" fmla="*/ 0 h 206"/>
                  <a:gd name="T82" fmla="*/ 181 w 401"/>
                  <a:gd name="T83" fmla="*/ 0 h 206"/>
                  <a:gd name="T84" fmla="*/ 172 w 401"/>
                  <a:gd name="T85" fmla="*/ 0 h 206"/>
                  <a:gd name="T86" fmla="*/ 168 w 401"/>
                  <a:gd name="T87" fmla="*/ 0 h 206"/>
                  <a:gd name="T88" fmla="*/ 163 w 401"/>
                  <a:gd name="T89" fmla="*/ 0 h 206"/>
                  <a:gd name="T90" fmla="*/ 154 w 401"/>
                  <a:gd name="T91" fmla="*/ 4 h 206"/>
                  <a:gd name="T92" fmla="*/ 139 w 401"/>
                  <a:gd name="T93" fmla="*/ 11 h 206"/>
                  <a:gd name="T94" fmla="*/ 122 w 401"/>
                  <a:gd name="T95" fmla="*/ 17 h 206"/>
                  <a:gd name="T96" fmla="*/ 104 w 401"/>
                  <a:gd name="T97" fmla="*/ 27 h 206"/>
                  <a:gd name="T98" fmla="*/ 89 w 401"/>
                  <a:gd name="T99" fmla="*/ 38 h 206"/>
                  <a:gd name="T100" fmla="*/ 76 w 401"/>
                  <a:gd name="T101" fmla="*/ 48 h 206"/>
                  <a:gd name="T102" fmla="*/ 72 w 401"/>
                  <a:gd name="T103" fmla="*/ 60 h 206"/>
                  <a:gd name="T104" fmla="*/ 67 w 401"/>
                  <a:gd name="T105" fmla="*/ 62 h 206"/>
                  <a:gd name="T106" fmla="*/ 61 w 401"/>
                  <a:gd name="T107" fmla="*/ 67 h 206"/>
                  <a:gd name="T108" fmla="*/ 48 w 401"/>
                  <a:gd name="T109" fmla="*/ 77 h 206"/>
                  <a:gd name="T110" fmla="*/ 32 w 401"/>
                  <a:gd name="T111" fmla="*/ 93 h 206"/>
                  <a:gd name="T112" fmla="*/ 19 w 401"/>
                  <a:gd name="T113" fmla="*/ 110 h 206"/>
                  <a:gd name="T114" fmla="*/ 6 w 401"/>
                  <a:gd name="T115" fmla="*/ 131 h 206"/>
                  <a:gd name="T116" fmla="*/ 0 w 401"/>
                  <a:gd name="T117" fmla="*/ 154 h 206"/>
                  <a:gd name="T118" fmla="*/ 0 w 401"/>
                  <a:gd name="T119" fmla="*/ 183 h 206"/>
                  <a:gd name="T120" fmla="*/ 320 w 401"/>
                  <a:gd name="T121" fmla="*/ 206 h 2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01" h="206">
                    <a:moveTo>
                      <a:pt x="320" y="206"/>
                    </a:moveTo>
                    <a:lnTo>
                      <a:pt x="320" y="201"/>
                    </a:lnTo>
                    <a:lnTo>
                      <a:pt x="320" y="191"/>
                    </a:lnTo>
                    <a:lnTo>
                      <a:pt x="322" y="178"/>
                    </a:lnTo>
                    <a:lnTo>
                      <a:pt x="322" y="162"/>
                    </a:lnTo>
                    <a:lnTo>
                      <a:pt x="325" y="149"/>
                    </a:lnTo>
                    <a:lnTo>
                      <a:pt x="327" y="137"/>
                    </a:lnTo>
                    <a:lnTo>
                      <a:pt x="327" y="127"/>
                    </a:lnTo>
                    <a:lnTo>
                      <a:pt x="329" y="123"/>
                    </a:lnTo>
                    <a:lnTo>
                      <a:pt x="331" y="125"/>
                    </a:lnTo>
                    <a:lnTo>
                      <a:pt x="338" y="125"/>
                    </a:lnTo>
                    <a:lnTo>
                      <a:pt x="346" y="127"/>
                    </a:lnTo>
                    <a:lnTo>
                      <a:pt x="357" y="127"/>
                    </a:lnTo>
                    <a:lnTo>
                      <a:pt x="370" y="125"/>
                    </a:lnTo>
                    <a:lnTo>
                      <a:pt x="381" y="122"/>
                    </a:lnTo>
                    <a:lnTo>
                      <a:pt x="390" y="112"/>
                    </a:lnTo>
                    <a:lnTo>
                      <a:pt x="396" y="98"/>
                    </a:lnTo>
                    <a:lnTo>
                      <a:pt x="401" y="75"/>
                    </a:lnTo>
                    <a:lnTo>
                      <a:pt x="396" y="52"/>
                    </a:lnTo>
                    <a:lnTo>
                      <a:pt x="394" y="42"/>
                    </a:lnTo>
                    <a:lnTo>
                      <a:pt x="392" y="35"/>
                    </a:lnTo>
                    <a:lnTo>
                      <a:pt x="392" y="29"/>
                    </a:lnTo>
                    <a:lnTo>
                      <a:pt x="390" y="27"/>
                    </a:lnTo>
                    <a:lnTo>
                      <a:pt x="370" y="23"/>
                    </a:lnTo>
                    <a:lnTo>
                      <a:pt x="355" y="21"/>
                    </a:lnTo>
                    <a:lnTo>
                      <a:pt x="344" y="19"/>
                    </a:lnTo>
                    <a:lnTo>
                      <a:pt x="335" y="17"/>
                    </a:lnTo>
                    <a:lnTo>
                      <a:pt x="331" y="17"/>
                    </a:lnTo>
                    <a:lnTo>
                      <a:pt x="329" y="17"/>
                    </a:lnTo>
                    <a:lnTo>
                      <a:pt x="327" y="17"/>
                    </a:lnTo>
                    <a:lnTo>
                      <a:pt x="322" y="23"/>
                    </a:lnTo>
                    <a:lnTo>
                      <a:pt x="322" y="25"/>
                    </a:lnTo>
                    <a:lnTo>
                      <a:pt x="320" y="27"/>
                    </a:lnTo>
                    <a:lnTo>
                      <a:pt x="318" y="27"/>
                    </a:lnTo>
                    <a:lnTo>
                      <a:pt x="307" y="23"/>
                    </a:lnTo>
                    <a:lnTo>
                      <a:pt x="294" y="19"/>
                    </a:lnTo>
                    <a:lnTo>
                      <a:pt x="277" y="15"/>
                    </a:lnTo>
                    <a:lnTo>
                      <a:pt x="242" y="8"/>
                    </a:lnTo>
                    <a:lnTo>
                      <a:pt x="226" y="4"/>
                    </a:lnTo>
                    <a:lnTo>
                      <a:pt x="213" y="0"/>
                    </a:lnTo>
                    <a:lnTo>
                      <a:pt x="194" y="0"/>
                    </a:lnTo>
                    <a:lnTo>
                      <a:pt x="181" y="0"/>
                    </a:lnTo>
                    <a:lnTo>
                      <a:pt x="172" y="0"/>
                    </a:lnTo>
                    <a:lnTo>
                      <a:pt x="168" y="0"/>
                    </a:lnTo>
                    <a:lnTo>
                      <a:pt x="163" y="0"/>
                    </a:lnTo>
                    <a:lnTo>
                      <a:pt x="154" y="4"/>
                    </a:lnTo>
                    <a:lnTo>
                      <a:pt x="139" y="11"/>
                    </a:lnTo>
                    <a:lnTo>
                      <a:pt x="122" y="17"/>
                    </a:lnTo>
                    <a:lnTo>
                      <a:pt x="104" y="27"/>
                    </a:lnTo>
                    <a:lnTo>
                      <a:pt x="89" y="38"/>
                    </a:lnTo>
                    <a:lnTo>
                      <a:pt x="76" y="48"/>
                    </a:lnTo>
                    <a:lnTo>
                      <a:pt x="72" y="60"/>
                    </a:lnTo>
                    <a:lnTo>
                      <a:pt x="67" y="62"/>
                    </a:lnTo>
                    <a:lnTo>
                      <a:pt x="61" y="67"/>
                    </a:lnTo>
                    <a:lnTo>
                      <a:pt x="48" y="77"/>
                    </a:lnTo>
                    <a:lnTo>
                      <a:pt x="32" y="93"/>
                    </a:lnTo>
                    <a:lnTo>
                      <a:pt x="19" y="110"/>
                    </a:lnTo>
                    <a:lnTo>
                      <a:pt x="6" y="131"/>
                    </a:lnTo>
                    <a:lnTo>
                      <a:pt x="0" y="154"/>
                    </a:lnTo>
                    <a:lnTo>
                      <a:pt x="0" y="183"/>
                    </a:lnTo>
                    <a:lnTo>
                      <a:pt x="320" y="206"/>
                    </a:lnTo>
                    <a:close/>
                  </a:path>
                </a:pathLst>
              </a:custGeom>
              <a:solidFill>
                <a:srgbClr val="D6BA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781" name="Freeform 257"/>
              <p:cNvSpPr>
                <a:spLocks/>
              </p:cNvSpPr>
              <p:nvPr/>
            </p:nvSpPr>
            <p:spPr bwMode="auto">
              <a:xfrm>
                <a:off x="1939" y="1976"/>
                <a:ext cx="401" cy="206"/>
              </a:xfrm>
              <a:custGeom>
                <a:avLst/>
                <a:gdLst>
                  <a:gd name="T0" fmla="*/ 320 w 401"/>
                  <a:gd name="T1" fmla="*/ 206 h 206"/>
                  <a:gd name="T2" fmla="*/ 320 w 401"/>
                  <a:gd name="T3" fmla="*/ 201 h 206"/>
                  <a:gd name="T4" fmla="*/ 320 w 401"/>
                  <a:gd name="T5" fmla="*/ 191 h 206"/>
                  <a:gd name="T6" fmla="*/ 322 w 401"/>
                  <a:gd name="T7" fmla="*/ 178 h 206"/>
                  <a:gd name="T8" fmla="*/ 322 w 401"/>
                  <a:gd name="T9" fmla="*/ 162 h 206"/>
                  <a:gd name="T10" fmla="*/ 325 w 401"/>
                  <a:gd name="T11" fmla="*/ 149 h 206"/>
                  <a:gd name="T12" fmla="*/ 327 w 401"/>
                  <a:gd name="T13" fmla="*/ 137 h 206"/>
                  <a:gd name="T14" fmla="*/ 327 w 401"/>
                  <a:gd name="T15" fmla="*/ 127 h 206"/>
                  <a:gd name="T16" fmla="*/ 329 w 401"/>
                  <a:gd name="T17" fmla="*/ 123 h 206"/>
                  <a:gd name="T18" fmla="*/ 331 w 401"/>
                  <a:gd name="T19" fmla="*/ 125 h 206"/>
                  <a:gd name="T20" fmla="*/ 338 w 401"/>
                  <a:gd name="T21" fmla="*/ 125 h 206"/>
                  <a:gd name="T22" fmla="*/ 346 w 401"/>
                  <a:gd name="T23" fmla="*/ 127 h 206"/>
                  <a:gd name="T24" fmla="*/ 357 w 401"/>
                  <a:gd name="T25" fmla="*/ 127 h 206"/>
                  <a:gd name="T26" fmla="*/ 370 w 401"/>
                  <a:gd name="T27" fmla="*/ 125 h 206"/>
                  <a:gd name="T28" fmla="*/ 381 w 401"/>
                  <a:gd name="T29" fmla="*/ 122 h 206"/>
                  <a:gd name="T30" fmla="*/ 390 w 401"/>
                  <a:gd name="T31" fmla="*/ 112 h 206"/>
                  <a:gd name="T32" fmla="*/ 396 w 401"/>
                  <a:gd name="T33" fmla="*/ 98 h 206"/>
                  <a:gd name="T34" fmla="*/ 401 w 401"/>
                  <a:gd name="T35" fmla="*/ 75 h 206"/>
                  <a:gd name="T36" fmla="*/ 396 w 401"/>
                  <a:gd name="T37" fmla="*/ 52 h 206"/>
                  <a:gd name="T38" fmla="*/ 394 w 401"/>
                  <a:gd name="T39" fmla="*/ 42 h 206"/>
                  <a:gd name="T40" fmla="*/ 392 w 401"/>
                  <a:gd name="T41" fmla="*/ 35 h 206"/>
                  <a:gd name="T42" fmla="*/ 392 w 401"/>
                  <a:gd name="T43" fmla="*/ 29 h 206"/>
                  <a:gd name="T44" fmla="*/ 390 w 401"/>
                  <a:gd name="T45" fmla="*/ 27 h 206"/>
                  <a:gd name="T46" fmla="*/ 370 w 401"/>
                  <a:gd name="T47" fmla="*/ 23 h 206"/>
                  <a:gd name="T48" fmla="*/ 355 w 401"/>
                  <a:gd name="T49" fmla="*/ 21 h 206"/>
                  <a:gd name="T50" fmla="*/ 344 w 401"/>
                  <a:gd name="T51" fmla="*/ 19 h 206"/>
                  <a:gd name="T52" fmla="*/ 335 w 401"/>
                  <a:gd name="T53" fmla="*/ 17 h 206"/>
                  <a:gd name="T54" fmla="*/ 331 w 401"/>
                  <a:gd name="T55" fmla="*/ 17 h 206"/>
                  <a:gd name="T56" fmla="*/ 329 w 401"/>
                  <a:gd name="T57" fmla="*/ 17 h 206"/>
                  <a:gd name="T58" fmla="*/ 327 w 401"/>
                  <a:gd name="T59" fmla="*/ 17 h 206"/>
                  <a:gd name="T60" fmla="*/ 322 w 401"/>
                  <a:gd name="T61" fmla="*/ 23 h 206"/>
                  <a:gd name="T62" fmla="*/ 322 w 401"/>
                  <a:gd name="T63" fmla="*/ 25 h 206"/>
                  <a:gd name="T64" fmla="*/ 320 w 401"/>
                  <a:gd name="T65" fmla="*/ 27 h 206"/>
                  <a:gd name="T66" fmla="*/ 318 w 401"/>
                  <a:gd name="T67" fmla="*/ 27 h 206"/>
                  <a:gd name="T68" fmla="*/ 307 w 401"/>
                  <a:gd name="T69" fmla="*/ 23 h 206"/>
                  <a:gd name="T70" fmla="*/ 294 w 401"/>
                  <a:gd name="T71" fmla="*/ 19 h 206"/>
                  <a:gd name="T72" fmla="*/ 277 w 401"/>
                  <a:gd name="T73" fmla="*/ 15 h 206"/>
                  <a:gd name="T74" fmla="*/ 242 w 401"/>
                  <a:gd name="T75" fmla="*/ 8 h 206"/>
                  <a:gd name="T76" fmla="*/ 226 w 401"/>
                  <a:gd name="T77" fmla="*/ 4 h 206"/>
                  <a:gd name="T78" fmla="*/ 213 w 401"/>
                  <a:gd name="T79" fmla="*/ 0 h 206"/>
                  <a:gd name="T80" fmla="*/ 194 w 401"/>
                  <a:gd name="T81" fmla="*/ 0 h 206"/>
                  <a:gd name="T82" fmla="*/ 181 w 401"/>
                  <a:gd name="T83" fmla="*/ 0 h 206"/>
                  <a:gd name="T84" fmla="*/ 172 w 401"/>
                  <a:gd name="T85" fmla="*/ 0 h 206"/>
                  <a:gd name="T86" fmla="*/ 168 w 401"/>
                  <a:gd name="T87" fmla="*/ 0 h 206"/>
                  <a:gd name="T88" fmla="*/ 163 w 401"/>
                  <a:gd name="T89" fmla="*/ 0 h 206"/>
                  <a:gd name="T90" fmla="*/ 154 w 401"/>
                  <a:gd name="T91" fmla="*/ 4 h 206"/>
                  <a:gd name="T92" fmla="*/ 139 w 401"/>
                  <a:gd name="T93" fmla="*/ 11 h 206"/>
                  <a:gd name="T94" fmla="*/ 122 w 401"/>
                  <a:gd name="T95" fmla="*/ 17 h 206"/>
                  <a:gd name="T96" fmla="*/ 104 w 401"/>
                  <a:gd name="T97" fmla="*/ 27 h 206"/>
                  <a:gd name="T98" fmla="*/ 89 w 401"/>
                  <a:gd name="T99" fmla="*/ 38 h 206"/>
                  <a:gd name="T100" fmla="*/ 76 w 401"/>
                  <a:gd name="T101" fmla="*/ 48 h 206"/>
                  <a:gd name="T102" fmla="*/ 72 w 401"/>
                  <a:gd name="T103" fmla="*/ 60 h 206"/>
                  <a:gd name="T104" fmla="*/ 67 w 401"/>
                  <a:gd name="T105" fmla="*/ 62 h 206"/>
                  <a:gd name="T106" fmla="*/ 61 w 401"/>
                  <a:gd name="T107" fmla="*/ 67 h 206"/>
                  <a:gd name="T108" fmla="*/ 48 w 401"/>
                  <a:gd name="T109" fmla="*/ 77 h 206"/>
                  <a:gd name="T110" fmla="*/ 32 w 401"/>
                  <a:gd name="T111" fmla="*/ 93 h 206"/>
                  <a:gd name="T112" fmla="*/ 19 w 401"/>
                  <a:gd name="T113" fmla="*/ 110 h 206"/>
                  <a:gd name="T114" fmla="*/ 6 w 401"/>
                  <a:gd name="T115" fmla="*/ 131 h 206"/>
                  <a:gd name="T116" fmla="*/ 0 w 401"/>
                  <a:gd name="T117" fmla="*/ 154 h 206"/>
                  <a:gd name="T118" fmla="*/ 0 w 401"/>
                  <a:gd name="T119" fmla="*/ 183 h 2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01" h="206">
                    <a:moveTo>
                      <a:pt x="320" y="206"/>
                    </a:moveTo>
                    <a:lnTo>
                      <a:pt x="320" y="201"/>
                    </a:lnTo>
                    <a:lnTo>
                      <a:pt x="320" y="191"/>
                    </a:lnTo>
                    <a:lnTo>
                      <a:pt x="322" y="178"/>
                    </a:lnTo>
                    <a:lnTo>
                      <a:pt x="322" y="162"/>
                    </a:lnTo>
                    <a:lnTo>
                      <a:pt x="325" y="149"/>
                    </a:lnTo>
                    <a:lnTo>
                      <a:pt x="327" y="137"/>
                    </a:lnTo>
                    <a:lnTo>
                      <a:pt x="327" y="127"/>
                    </a:lnTo>
                    <a:lnTo>
                      <a:pt x="329" y="123"/>
                    </a:lnTo>
                    <a:lnTo>
                      <a:pt x="331" y="125"/>
                    </a:lnTo>
                    <a:lnTo>
                      <a:pt x="338" y="125"/>
                    </a:lnTo>
                    <a:lnTo>
                      <a:pt x="346" y="127"/>
                    </a:lnTo>
                    <a:lnTo>
                      <a:pt x="357" y="127"/>
                    </a:lnTo>
                    <a:lnTo>
                      <a:pt x="370" y="125"/>
                    </a:lnTo>
                    <a:lnTo>
                      <a:pt x="381" y="122"/>
                    </a:lnTo>
                    <a:lnTo>
                      <a:pt x="390" y="112"/>
                    </a:lnTo>
                    <a:lnTo>
                      <a:pt x="396" y="98"/>
                    </a:lnTo>
                    <a:lnTo>
                      <a:pt x="401" y="75"/>
                    </a:lnTo>
                    <a:lnTo>
                      <a:pt x="396" y="52"/>
                    </a:lnTo>
                    <a:lnTo>
                      <a:pt x="394" y="42"/>
                    </a:lnTo>
                    <a:lnTo>
                      <a:pt x="392" y="35"/>
                    </a:lnTo>
                    <a:lnTo>
                      <a:pt x="392" y="29"/>
                    </a:lnTo>
                    <a:lnTo>
                      <a:pt x="390" y="27"/>
                    </a:lnTo>
                    <a:lnTo>
                      <a:pt x="370" y="23"/>
                    </a:lnTo>
                    <a:lnTo>
                      <a:pt x="355" y="21"/>
                    </a:lnTo>
                    <a:lnTo>
                      <a:pt x="344" y="19"/>
                    </a:lnTo>
                    <a:lnTo>
                      <a:pt x="335" y="17"/>
                    </a:lnTo>
                    <a:lnTo>
                      <a:pt x="331" y="17"/>
                    </a:lnTo>
                    <a:lnTo>
                      <a:pt x="329" y="17"/>
                    </a:lnTo>
                    <a:lnTo>
                      <a:pt x="327" y="17"/>
                    </a:lnTo>
                    <a:lnTo>
                      <a:pt x="322" y="23"/>
                    </a:lnTo>
                    <a:lnTo>
                      <a:pt x="322" y="25"/>
                    </a:lnTo>
                    <a:lnTo>
                      <a:pt x="320" y="27"/>
                    </a:lnTo>
                    <a:lnTo>
                      <a:pt x="318" y="27"/>
                    </a:lnTo>
                    <a:lnTo>
                      <a:pt x="307" y="23"/>
                    </a:lnTo>
                    <a:lnTo>
                      <a:pt x="294" y="19"/>
                    </a:lnTo>
                    <a:lnTo>
                      <a:pt x="277" y="15"/>
                    </a:lnTo>
                    <a:lnTo>
                      <a:pt x="242" y="8"/>
                    </a:lnTo>
                    <a:lnTo>
                      <a:pt x="226" y="4"/>
                    </a:lnTo>
                    <a:lnTo>
                      <a:pt x="213" y="0"/>
                    </a:lnTo>
                    <a:lnTo>
                      <a:pt x="194" y="0"/>
                    </a:lnTo>
                    <a:lnTo>
                      <a:pt x="181" y="0"/>
                    </a:lnTo>
                    <a:lnTo>
                      <a:pt x="172" y="0"/>
                    </a:lnTo>
                    <a:lnTo>
                      <a:pt x="168" y="0"/>
                    </a:lnTo>
                    <a:lnTo>
                      <a:pt x="163" y="0"/>
                    </a:lnTo>
                    <a:lnTo>
                      <a:pt x="154" y="4"/>
                    </a:lnTo>
                    <a:lnTo>
                      <a:pt x="139" y="11"/>
                    </a:lnTo>
                    <a:lnTo>
                      <a:pt x="122" y="17"/>
                    </a:lnTo>
                    <a:lnTo>
                      <a:pt x="104" y="27"/>
                    </a:lnTo>
                    <a:lnTo>
                      <a:pt x="89" y="38"/>
                    </a:lnTo>
                    <a:lnTo>
                      <a:pt x="76" y="48"/>
                    </a:lnTo>
                    <a:lnTo>
                      <a:pt x="72" y="60"/>
                    </a:lnTo>
                    <a:lnTo>
                      <a:pt x="67" y="62"/>
                    </a:lnTo>
                    <a:lnTo>
                      <a:pt x="61" y="67"/>
                    </a:lnTo>
                    <a:lnTo>
                      <a:pt x="48" y="77"/>
                    </a:lnTo>
                    <a:lnTo>
                      <a:pt x="32" y="93"/>
                    </a:lnTo>
                    <a:lnTo>
                      <a:pt x="19" y="110"/>
                    </a:lnTo>
                    <a:lnTo>
                      <a:pt x="6" y="131"/>
                    </a:lnTo>
                    <a:lnTo>
                      <a:pt x="0" y="154"/>
                    </a:lnTo>
                    <a:lnTo>
                      <a:pt x="0" y="183"/>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782" name="Freeform 258"/>
              <p:cNvSpPr>
                <a:spLocks/>
              </p:cNvSpPr>
              <p:nvPr/>
            </p:nvSpPr>
            <p:spPr bwMode="auto">
              <a:xfrm>
                <a:off x="2098" y="1968"/>
                <a:ext cx="78" cy="172"/>
              </a:xfrm>
              <a:custGeom>
                <a:avLst/>
                <a:gdLst>
                  <a:gd name="T0" fmla="*/ 2 w 78"/>
                  <a:gd name="T1" fmla="*/ 0 h 172"/>
                  <a:gd name="T2" fmla="*/ 2 w 78"/>
                  <a:gd name="T3" fmla="*/ 2 h 172"/>
                  <a:gd name="T4" fmla="*/ 2 w 78"/>
                  <a:gd name="T5" fmla="*/ 6 h 172"/>
                  <a:gd name="T6" fmla="*/ 0 w 78"/>
                  <a:gd name="T7" fmla="*/ 14 h 172"/>
                  <a:gd name="T8" fmla="*/ 0 w 78"/>
                  <a:gd name="T9" fmla="*/ 23 h 172"/>
                  <a:gd name="T10" fmla="*/ 0 w 78"/>
                  <a:gd name="T11" fmla="*/ 46 h 172"/>
                  <a:gd name="T12" fmla="*/ 0 w 78"/>
                  <a:gd name="T13" fmla="*/ 73 h 172"/>
                  <a:gd name="T14" fmla="*/ 0 w 78"/>
                  <a:gd name="T15" fmla="*/ 102 h 172"/>
                  <a:gd name="T16" fmla="*/ 2 w 78"/>
                  <a:gd name="T17" fmla="*/ 131 h 172"/>
                  <a:gd name="T18" fmla="*/ 6 w 78"/>
                  <a:gd name="T19" fmla="*/ 155 h 172"/>
                  <a:gd name="T20" fmla="*/ 9 w 78"/>
                  <a:gd name="T21" fmla="*/ 164 h 172"/>
                  <a:gd name="T22" fmla="*/ 11 w 78"/>
                  <a:gd name="T23" fmla="*/ 172 h 172"/>
                  <a:gd name="T24" fmla="*/ 13 w 78"/>
                  <a:gd name="T25" fmla="*/ 170 h 172"/>
                  <a:gd name="T26" fmla="*/ 13 w 78"/>
                  <a:gd name="T27" fmla="*/ 166 h 172"/>
                  <a:gd name="T28" fmla="*/ 22 w 78"/>
                  <a:gd name="T29" fmla="*/ 155 h 172"/>
                  <a:gd name="T30" fmla="*/ 33 w 78"/>
                  <a:gd name="T31" fmla="*/ 135 h 172"/>
                  <a:gd name="T32" fmla="*/ 46 w 78"/>
                  <a:gd name="T33" fmla="*/ 110 h 172"/>
                  <a:gd name="T34" fmla="*/ 57 w 78"/>
                  <a:gd name="T35" fmla="*/ 83 h 172"/>
                  <a:gd name="T36" fmla="*/ 67 w 78"/>
                  <a:gd name="T37" fmla="*/ 54 h 172"/>
                  <a:gd name="T38" fmla="*/ 74 w 78"/>
                  <a:gd name="T39" fmla="*/ 25 h 172"/>
                  <a:gd name="T40" fmla="*/ 78 w 78"/>
                  <a:gd name="T41" fmla="*/ 0 h 172"/>
                  <a:gd name="T42" fmla="*/ 70 w 78"/>
                  <a:gd name="T43" fmla="*/ 0 h 172"/>
                  <a:gd name="T44" fmla="*/ 59 w 78"/>
                  <a:gd name="T45" fmla="*/ 0 h 172"/>
                  <a:gd name="T46" fmla="*/ 33 w 78"/>
                  <a:gd name="T47" fmla="*/ 0 h 172"/>
                  <a:gd name="T48" fmla="*/ 22 w 78"/>
                  <a:gd name="T49" fmla="*/ 0 h 172"/>
                  <a:gd name="T50" fmla="*/ 11 w 78"/>
                  <a:gd name="T51" fmla="*/ 0 h 172"/>
                  <a:gd name="T52" fmla="*/ 4 w 78"/>
                  <a:gd name="T53" fmla="*/ 0 h 172"/>
                  <a:gd name="T54" fmla="*/ 2 w 78"/>
                  <a:gd name="T55" fmla="*/ 0 h 172"/>
                  <a:gd name="T56" fmla="*/ 2 w 78"/>
                  <a:gd name="T57" fmla="*/ 0 h 1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8" h="172">
                    <a:moveTo>
                      <a:pt x="2" y="0"/>
                    </a:moveTo>
                    <a:lnTo>
                      <a:pt x="2" y="2"/>
                    </a:lnTo>
                    <a:lnTo>
                      <a:pt x="2" y="6"/>
                    </a:lnTo>
                    <a:lnTo>
                      <a:pt x="0" y="14"/>
                    </a:lnTo>
                    <a:lnTo>
                      <a:pt x="0" y="23"/>
                    </a:lnTo>
                    <a:lnTo>
                      <a:pt x="0" y="46"/>
                    </a:lnTo>
                    <a:lnTo>
                      <a:pt x="0" y="73"/>
                    </a:lnTo>
                    <a:lnTo>
                      <a:pt x="0" y="102"/>
                    </a:lnTo>
                    <a:lnTo>
                      <a:pt x="2" y="131"/>
                    </a:lnTo>
                    <a:lnTo>
                      <a:pt x="6" y="155"/>
                    </a:lnTo>
                    <a:lnTo>
                      <a:pt x="9" y="164"/>
                    </a:lnTo>
                    <a:lnTo>
                      <a:pt x="11" y="172"/>
                    </a:lnTo>
                    <a:lnTo>
                      <a:pt x="13" y="170"/>
                    </a:lnTo>
                    <a:lnTo>
                      <a:pt x="13" y="166"/>
                    </a:lnTo>
                    <a:lnTo>
                      <a:pt x="22" y="155"/>
                    </a:lnTo>
                    <a:lnTo>
                      <a:pt x="33" y="135"/>
                    </a:lnTo>
                    <a:lnTo>
                      <a:pt x="46" y="110"/>
                    </a:lnTo>
                    <a:lnTo>
                      <a:pt x="57" y="83"/>
                    </a:lnTo>
                    <a:lnTo>
                      <a:pt x="67" y="54"/>
                    </a:lnTo>
                    <a:lnTo>
                      <a:pt x="74" y="25"/>
                    </a:lnTo>
                    <a:lnTo>
                      <a:pt x="78" y="0"/>
                    </a:lnTo>
                    <a:lnTo>
                      <a:pt x="70" y="0"/>
                    </a:lnTo>
                    <a:lnTo>
                      <a:pt x="59" y="0"/>
                    </a:lnTo>
                    <a:lnTo>
                      <a:pt x="33" y="0"/>
                    </a:lnTo>
                    <a:lnTo>
                      <a:pt x="22" y="0"/>
                    </a:lnTo>
                    <a:lnTo>
                      <a:pt x="11" y="0"/>
                    </a:lnTo>
                    <a:lnTo>
                      <a:pt x="4" y="0"/>
                    </a:lnTo>
                    <a:lnTo>
                      <a:pt x="2" y="0"/>
                    </a:lnTo>
                    <a:close/>
                  </a:path>
                </a:pathLst>
              </a:custGeom>
              <a:solidFill>
                <a:srgbClr val="FFFFFF"/>
              </a:solidFill>
              <a:ln w="17463">
                <a:solidFill>
                  <a:srgbClr val="000000"/>
                </a:solidFill>
                <a:prstDash val="solid"/>
                <a:round/>
                <a:headEnd/>
                <a:tailEnd/>
              </a:ln>
            </p:spPr>
            <p:txBody>
              <a:bodyPr/>
              <a:lstStyle/>
              <a:p>
                <a:endParaRPr lang="ja-JP" altLang="en-US"/>
              </a:p>
            </p:txBody>
          </p:sp>
          <p:sp>
            <p:nvSpPr>
              <p:cNvPr id="17783" name="Freeform 259"/>
              <p:cNvSpPr>
                <a:spLocks/>
              </p:cNvSpPr>
              <p:nvPr/>
            </p:nvSpPr>
            <p:spPr bwMode="auto">
              <a:xfrm>
                <a:off x="2011" y="1665"/>
                <a:ext cx="259" cy="166"/>
              </a:xfrm>
              <a:custGeom>
                <a:avLst/>
                <a:gdLst>
                  <a:gd name="T0" fmla="*/ 126 w 259"/>
                  <a:gd name="T1" fmla="*/ 27 h 166"/>
                  <a:gd name="T2" fmla="*/ 124 w 259"/>
                  <a:gd name="T3" fmla="*/ 23 h 166"/>
                  <a:gd name="T4" fmla="*/ 120 w 259"/>
                  <a:gd name="T5" fmla="*/ 17 h 166"/>
                  <a:gd name="T6" fmla="*/ 115 w 259"/>
                  <a:gd name="T7" fmla="*/ 10 h 166"/>
                  <a:gd name="T8" fmla="*/ 111 w 259"/>
                  <a:gd name="T9" fmla="*/ 4 h 166"/>
                  <a:gd name="T10" fmla="*/ 102 w 259"/>
                  <a:gd name="T11" fmla="*/ 0 h 166"/>
                  <a:gd name="T12" fmla="*/ 89 w 259"/>
                  <a:gd name="T13" fmla="*/ 2 h 166"/>
                  <a:gd name="T14" fmla="*/ 69 w 259"/>
                  <a:gd name="T15" fmla="*/ 11 h 166"/>
                  <a:gd name="T16" fmla="*/ 61 w 259"/>
                  <a:gd name="T17" fmla="*/ 19 h 166"/>
                  <a:gd name="T18" fmla="*/ 50 w 259"/>
                  <a:gd name="T19" fmla="*/ 31 h 166"/>
                  <a:gd name="T20" fmla="*/ 41 w 259"/>
                  <a:gd name="T21" fmla="*/ 42 h 166"/>
                  <a:gd name="T22" fmla="*/ 32 w 259"/>
                  <a:gd name="T23" fmla="*/ 56 h 166"/>
                  <a:gd name="T24" fmla="*/ 17 w 259"/>
                  <a:gd name="T25" fmla="*/ 83 h 166"/>
                  <a:gd name="T26" fmla="*/ 8 w 259"/>
                  <a:gd name="T27" fmla="*/ 96 h 166"/>
                  <a:gd name="T28" fmla="*/ 4 w 259"/>
                  <a:gd name="T29" fmla="*/ 106 h 166"/>
                  <a:gd name="T30" fmla="*/ 0 w 259"/>
                  <a:gd name="T31" fmla="*/ 114 h 166"/>
                  <a:gd name="T32" fmla="*/ 0 w 259"/>
                  <a:gd name="T33" fmla="*/ 116 h 166"/>
                  <a:gd name="T34" fmla="*/ 2 w 259"/>
                  <a:gd name="T35" fmla="*/ 116 h 166"/>
                  <a:gd name="T36" fmla="*/ 6 w 259"/>
                  <a:gd name="T37" fmla="*/ 118 h 166"/>
                  <a:gd name="T38" fmla="*/ 10 w 259"/>
                  <a:gd name="T39" fmla="*/ 120 h 166"/>
                  <a:gd name="T40" fmla="*/ 15 w 259"/>
                  <a:gd name="T41" fmla="*/ 125 h 166"/>
                  <a:gd name="T42" fmla="*/ 17 w 259"/>
                  <a:gd name="T43" fmla="*/ 127 h 166"/>
                  <a:gd name="T44" fmla="*/ 19 w 259"/>
                  <a:gd name="T45" fmla="*/ 133 h 166"/>
                  <a:gd name="T46" fmla="*/ 26 w 259"/>
                  <a:gd name="T47" fmla="*/ 145 h 166"/>
                  <a:gd name="T48" fmla="*/ 30 w 259"/>
                  <a:gd name="T49" fmla="*/ 156 h 166"/>
                  <a:gd name="T50" fmla="*/ 32 w 259"/>
                  <a:gd name="T51" fmla="*/ 160 h 166"/>
                  <a:gd name="T52" fmla="*/ 32 w 259"/>
                  <a:gd name="T53" fmla="*/ 162 h 166"/>
                  <a:gd name="T54" fmla="*/ 63 w 259"/>
                  <a:gd name="T55" fmla="*/ 162 h 166"/>
                  <a:gd name="T56" fmla="*/ 89 w 259"/>
                  <a:gd name="T57" fmla="*/ 164 h 166"/>
                  <a:gd name="T58" fmla="*/ 113 w 259"/>
                  <a:gd name="T59" fmla="*/ 164 h 166"/>
                  <a:gd name="T60" fmla="*/ 133 w 259"/>
                  <a:gd name="T61" fmla="*/ 164 h 166"/>
                  <a:gd name="T62" fmla="*/ 148 w 259"/>
                  <a:gd name="T63" fmla="*/ 164 h 166"/>
                  <a:gd name="T64" fmla="*/ 163 w 259"/>
                  <a:gd name="T65" fmla="*/ 166 h 166"/>
                  <a:gd name="T66" fmla="*/ 183 w 259"/>
                  <a:gd name="T67" fmla="*/ 166 h 166"/>
                  <a:gd name="T68" fmla="*/ 196 w 259"/>
                  <a:gd name="T69" fmla="*/ 166 h 166"/>
                  <a:gd name="T70" fmla="*/ 202 w 259"/>
                  <a:gd name="T71" fmla="*/ 166 h 166"/>
                  <a:gd name="T72" fmla="*/ 205 w 259"/>
                  <a:gd name="T73" fmla="*/ 166 h 166"/>
                  <a:gd name="T74" fmla="*/ 205 w 259"/>
                  <a:gd name="T75" fmla="*/ 166 h 166"/>
                  <a:gd name="T76" fmla="*/ 215 w 259"/>
                  <a:gd name="T77" fmla="*/ 158 h 166"/>
                  <a:gd name="T78" fmla="*/ 220 w 259"/>
                  <a:gd name="T79" fmla="*/ 154 h 166"/>
                  <a:gd name="T80" fmla="*/ 222 w 259"/>
                  <a:gd name="T81" fmla="*/ 152 h 166"/>
                  <a:gd name="T82" fmla="*/ 222 w 259"/>
                  <a:gd name="T83" fmla="*/ 152 h 166"/>
                  <a:gd name="T84" fmla="*/ 224 w 259"/>
                  <a:gd name="T85" fmla="*/ 152 h 166"/>
                  <a:gd name="T86" fmla="*/ 226 w 259"/>
                  <a:gd name="T87" fmla="*/ 147 h 166"/>
                  <a:gd name="T88" fmla="*/ 233 w 259"/>
                  <a:gd name="T89" fmla="*/ 131 h 166"/>
                  <a:gd name="T90" fmla="*/ 244 w 259"/>
                  <a:gd name="T91" fmla="*/ 114 h 166"/>
                  <a:gd name="T92" fmla="*/ 250 w 259"/>
                  <a:gd name="T93" fmla="*/ 106 h 166"/>
                  <a:gd name="T94" fmla="*/ 259 w 259"/>
                  <a:gd name="T95" fmla="*/ 102 h 166"/>
                  <a:gd name="T96" fmla="*/ 257 w 259"/>
                  <a:gd name="T97" fmla="*/ 98 h 166"/>
                  <a:gd name="T98" fmla="*/ 250 w 259"/>
                  <a:gd name="T99" fmla="*/ 89 h 166"/>
                  <a:gd name="T100" fmla="*/ 242 w 259"/>
                  <a:gd name="T101" fmla="*/ 77 h 166"/>
                  <a:gd name="T102" fmla="*/ 231 w 259"/>
                  <a:gd name="T103" fmla="*/ 62 h 166"/>
                  <a:gd name="T104" fmla="*/ 220 w 259"/>
                  <a:gd name="T105" fmla="*/ 46 h 166"/>
                  <a:gd name="T106" fmla="*/ 209 w 259"/>
                  <a:gd name="T107" fmla="*/ 33 h 166"/>
                  <a:gd name="T108" fmla="*/ 202 w 259"/>
                  <a:gd name="T109" fmla="*/ 21 h 166"/>
                  <a:gd name="T110" fmla="*/ 196 w 259"/>
                  <a:gd name="T111" fmla="*/ 15 h 166"/>
                  <a:gd name="T112" fmla="*/ 183 w 259"/>
                  <a:gd name="T113" fmla="*/ 8 h 166"/>
                  <a:gd name="T114" fmla="*/ 165 w 259"/>
                  <a:gd name="T115" fmla="*/ 6 h 166"/>
                  <a:gd name="T116" fmla="*/ 157 w 259"/>
                  <a:gd name="T117" fmla="*/ 6 h 166"/>
                  <a:gd name="T118" fmla="*/ 146 w 259"/>
                  <a:gd name="T119" fmla="*/ 10 h 166"/>
                  <a:gd name="T120" fmla="*/ 135 w 259"/>
                  <a:gd name="T121" fmla="*/ 17 h 166"/>
                  <a:gd name="T122" fmla="*/ 126 w 259"/>
                  <a:gd name="T123" fmla="*/ 27 h 166"/>
                  <a:gd name="T124" fmla="*/ 126 w 259"/>
                  <a:gd name="T125" fmla="*/ 27 h 1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59" h="166">
                    <a:moveTo>
                      <a:pt x="126" y="27"/>
                    </a:moveTo>
                    <a:lnTo>
                      <a:pt x="124" y="23"/>
                    </a:lnTo>
                    <a:lnTo>
                      <a:pt x="120" y="17"/>
                    </a:lnTo>
                    <a:lnTo>
                      <a:pt x="115" y="10"/>
                    </a:lnTo>
                    <a:lnTo>
                      <a:pt x="111" y="4"/>
                    </a:lnTo>
                    <a:lnTo>
                      <a:pt x="102" y="0"/>
                    </a:lnTo>
                    <a:lnTo>
                      <a:pt x="89" y="2"/>
                    </a:lnTo>
                    <a:lnTo>
                      <a:pt x="69" y="11"/>
                    </a:lnTo>
                    <a:lnTo>
                      <a:pt x="61" y="19"/>
                    </a:lnTo>
                    <a:lnTo>
                      <a:pt x="50" y="31"/>
                    </a:lnTo>
                    <a:lnTo>
                      <a:pt x="41" y="42"/>
                    </a:lnTo>
                    <a:lnTo>
                      <a:pt x="32" y="56"/>
                    </a:lnTo>
                    <a:lnTo>
                      <a:pt x="17" y="83"/>
                    </a:lnTo>
                    <a:lnTo>
                      <a:pt x="8" y="96"/>
                    </a:lnTo>
                    <a:lnTo>
                      <a:pt x="4" y="106"/>
                    </a:lnTo>
                    <a:lnTo>
                      <a:pt x="0" y="114"/>
                    </a:lnTo>
                    <a:lnTo>
                      <a:pt x="0" y="116"/>
                    </a:lnTo>
                    <a:lnTo>
                      <a:pt x="2" y="116"/>
                    </a:lnTo>
                    <a:lnTo>
                      <a:pt x="6" y="118"/>
                    </a:lnTo>
                    <a:lnTo>
                      <a:pt x="10" y="120"/>
                    </a:lnTo>
                    <a:lnTo>
                      <a:pt x="15" y="125"/>
                    </a:lnTo>
                    <a:lnTo>
                      <a:pt x="17" y="127"/>
                    </a:lnTo>
                    <a:lnTo>
                      <a:pt x="19" y="133"/>
                    </a:lnTo>
                    <a:lnTo>
                      <a:pt x="26" y="145"/>
                    </a:lnTo>
                    <a:lnTo>
                      <a:pt x="30" y="156"/>
                    </a:lnTo>
                    <a:lnTo>
                      <a:pt x="32" y="160"/>
                    </a:lnTo>
                    <a:lnTo>
                      <a:pt x="32" y="162"/>
                    </a:lnTo>
                    <a:lnTo>
                      <a:pt x="63" y="162"/>
                    </a:lnTo>
                    <a:lnTo>
                      <a:pt x="89" y="164"/>
                    </a:lnTo>
                    <a:lnTo>
                      <a:pt x="113" y="164"/>
                    </a:lnTo>
                    <a:lnTo>
                      <a:pt x="133" y="164"/>
                    </a:lnTo>
                    <a:lnTo>
                      <a:pt x="148" y="164"/>
                    </a:lnTo>
                    <a:lnTo>
                      <a:pt x="163" y="166"/>
                    </a:lnTo>
                    <a:lnTo>
                      <a:pt x="183" y="166"/>
                    </a:lnTo>
                    <a:lnTo>
                      <a:pt x="196" y="166"/>
                    </a:lnTo>
                    <a:lnTo>
                      <a:pt x="202" y="166"/>
                    </a:lnTo>
                    <a:lnTo>
                      <a:pt x="205" y="166"/>
                    </a:lnTo>
                    <a:lnTo>
                      <a:pt x="215" y="158"/>
                    </a:lnTo>
                    <a:lnTo>
                      <a:pt x="220" y="154"/>
                    </a:lnTo>
                    <a:lnTo>
                      <a:pt x="222" y="152"/>
                    </a:lnTo>
                    <a:lnTo>
                      <a:pt x="224" y="152"/>
                    </a:lnTo>
                    <a:lnTo>
                      <a:pt x="226" y="147"/>
                    </a:lnTo>
                    <a:lnTo>
                      <a:pt x="233" y="131"/>
                    </a:lnTo>
                    <a:lnTo>
                      <a:pt x="244" y="114"/>
                    </a:lnTo>
                    <a:lnTo>
                      <a:pt x="250" y="106"/>
                    </a:lnTo>
                    <a:lnTo>
                      <a:pt x="259" y="102"/>
                    </a:lnTo>
                    <a:lnTo>
                      <a:pt x="257" y="98"/>
                    </a:lnTo>
                    <a:lnTo>
                      <a:pt x="250" y="89"/>
                    </a:lnTo>
                    <a:lnTo>
                      <a:pt x="242" y="77"/>
                    </a:lnTo>
                    <a:lnTo>
                      <a:pt x="231" y="62"/>
                    </a:lnTo>
                    <a:lnTo>
                      <a:pt x="220" y="46"/>
                    </a:lnTo>
                    <a:lnTo>
                      <a:pt x="209" y="33"/>
                    </a:lnTo>
                    <a:lnTo>
                      <a:pt x="202" y="21"/>
                    </a:lnTo>
                    <a:lnTo>
                      <a:pt x="196" y="15"/>
                    </a:lnTo>
                    <a:lnTo>
                      <a:pt x="183" y="8"/>
                    </a:lnTo>
                    <a:lnTo>
                      <a:pt x="165" y="6"/>
                    </a:lnTo>
                    <a:lnTo>
                      <a:pt x="157" y="6"/>
                    </a:lnTo>
                    <a:lnTo>
                      <a:pt x="146" y="10"/>
                    </a:lnTo>
                    <a:lnTo>
                      <a:pt x="135" y="17"/>
                    </a:lnTo>
                    <a:lnTo>
                      <a:pt x="126" y="27"/>
                    </a:lnTo>
                    <a:close/>
                  </a:path>
                </a:pathLst>
              </a:custGeom>
              <a:solidFill>
                <a:srgbClr val="000000"/>
              </a:solidFill>
              <a:ln w="17463">
                <a:solidFill>
                  <a:srgbClr val="000000"/>
                </a:solidFill>
                <a:prstDash val="solid"/>
                <a:round/>
                <a:headEnd/>
                <a:tailEnd/>
              </a:ln>
            </p:spPr>
            <p:txBody>
              <a:bodyPr/>
              <a:lstStyle/>
              <a:p>
                <a:endParaRPr lang="ja-JP" altLang="en-US"/>
              </a:p>
            </p:txBody>
          </p:sp>
          <p:sp>
            <p:nvSpPr>
              <p:cNvPr id="17784" name="Freeform 260"/>
              <p:cNvSpPr>
                <a:spLocks/>
              </p:cNvSpPr>
              <p:nvPr/>
            </p:nvSpPr>
            <p:spPr bwMode="auto">
              <a:xfrm>
                <a:off x="2032" y="1734"/>
                <a:ext cx="218" cy="271"/>
              </a:xfrm>
              <a:custGeom>
                <a:avLst/>
                <a:gdLst>
                  <a:gd name="T0" fmla="*/ 24 w 218"/>
                  <a:gd name="T1" fmla="*/ 89 h 271"/>
                  <a:gd name="T2" fmla="*/ 11 w 218"/>
                  <a:gd name="T3" fmla="*/ 87 h 271"/>
                  <a:gd name="T4" fmla="*/ 3 w 218"/>
                  <a:gd name="T5" fmla="*/ 95 h 271"/>
                  <a:gd name="T6" fmla="*/ 3 w 218"/>
                  <a:gd name="T7" fmla="*/ 118 h 271"/>
                  <a:gd name="T8" fmla="*/ 11 w 218"/>
                  <a:gd name="T9" fmla="*/ 134 h 271"/>
                  <a:gd name="T10" fmla="*/ 13 w 218"/>
                  <a:gd name="T11" fmla="*/ 138 h 271"/>
                  <a:gd name="T12" fmla="*/ 11 w 218"/>
                  <a:gd name="T13" fmla="*/ 153 h 271"/>
                  <a:gd name="T14" fmla="*/ 11 w 218"/>
                  <a:gd name="T15" fmla="*/ 180 h 271"/>
                  <a:gd name="T16" fmla="*/ 24 w 218"/>
                  <a:gd name="T17" fmla="*/ 199 h 271"/>
                  <a:gd name="T18" fmla="*/ 53 w 218"/>
                  <a:gd name="T19" fmla="*/ 234 h 271"/>
                  <a:gd name="T20" fmla="*/ 70 w 218"/>
                  <a:gd name="T21" fmla="*/ 250 h 271"/>
                  <a:gd name="T22" fmla="*/ 79 w 218"/>
                  <a:gd name="T23" fmla="*/ 255 h 271"/>
                  <a:gd name="T24" fmla="*/ 94 w 218"/>
                  <a:gd name="T25" fmla="*/ 269 h 271"/>
                  <a:gd name="T26" fmla="*/ 114 w 218"/>
                  <a:gd name="T27" fmla="*/ 269 h 271"/>
                  <a:gd name="T28" fmla="*/ 131 w 218"/>
                  <a:gd name="T29" fmla="*/ 259 h 271"/>
                  <a:gd name="T30" fmla="*/ 136 w 218"/>
                  <a:gd name="T31" fmla="*/ 253 h 271"/>
                  <a:gd name="T32" fmla="*/ 155 w 218"/>
                  <a:gd name="T33" fmla="*/ 238 h 271"/>
                  <a:gd name="T34" fmla="*/ 186 w 218"/>
                  <a:gd name="T35" fmla="*/ 215 h 271"/>
                  <a:gd name="T36" fmla="*/ 197 w 218"/>
                  <a:gd name="T37" fmla="*/ 203 h 271"/>
                  <a:gd name="T38" fmla="*/ 210 w 218"/>
                  <a:gd name="T39" fmla="*/ 163 h 271"/>
                  <a:gd name="T40" fmla="*/ 205 w 218"/>
                  <a:gd name="T41" fmla="*/ 143 h 271"/>
                  <a:gd name="T42" fmla="*/ 199 w 218"/>
                  <a:gd name="T43" fmla="*/ 128 h 271"/>
                  <a:gd name="T44" fmla="*/ 197 w 218"/>
                  <a:gd name="T45" fmla="*/ 120 h 271"/>
                  <a:gd name="T46" fmla="*/ 205 w 218"/>
                  <a:gd name="T47" fmla="*/ 120 h 271"/>
                  <a:gd name="T48" fmla="*/ 216 w 218"/>
                  <a:gd name="T49" fmla="*/ 107 h 271"/>
                  <a:gd name="T50" fmla="*/ 216 w 218"/>
                  <a:gd name="T51" fmla="*/ 89 h 271"/>
                  <a:gd name="T52" fmla="*/ 203 w 218"/>
                  <a:gd name="T53" fmla="*/ 78 h 271"/>
                  <a:gd name="T54" fmla="*/ 190 w 218"/>
                  <a:gd name="T55" fmla="*/ 83 h 271"/>
                  <a:gd name="T56" fmla="*/ 184 w 218"/>
                  <a:gd name="T57" fmla="*/ 93 h 271"/>
                  <a:gd name="T58" fmla="*/ 188 w 218"/>
                  <a:gd name="T59" fmla="*/ 78 h 271"/>
                  <a:gd name="T60" fmla="*/ 188 w 218"/>
                  <a:gd name="T61" fmla="*/ 51 h 271"/>
                  <a:gd name="T62" fmla="*/ 175 w 218"/>
                  <a:gd name="T63" fmla="*/ 31 h 271"/>
                  <a:gd name="T64" fmla="*/ 166 w 218"/>
                  <a:gd name="T65" fmla="*/ 22 h 271"/>
                  <a:gd name="T66" fmla="*/ 164 w 218"/>
                  <a:gd name="T67" fmla="*/ 37 h 271"/>
                  <a:gd name="T68" fmla="*/ 162 w 218"/>
                  <a:gd name="T69" fmla="*/ 49 h 271"/>
                  <a:gd name="T70" fmla="*/ 155 w 218"/>
                  <a:gd name="T71" fmla="*/ 41 h 271"/>
                  <a:gd name="T72" fmla="*/ 144 w 218"/>
                  <a:gd name="T73" fmla="*/ 26 h 271"/>
                  <a:gd name="T74" fmla="*/ 140 w 218"/>
                  <a:gd name="T75" fmla="*/ 22 h 271"/>
                  <a:gd name="T76" fmla="*/ 140 w 218"/>
                  <a:gd name="T77" fmla="*/ 43 h 271"/>
                  <a:gd name="T78" fmla="*/ 140 w 218"/>
                  <a:gd name="T79" fmla="*/ 54 h 271"/>
                  <a:gd name="T80" fmla="*/ 140 w 218"/>
                  <a:gd name="T81" fmla="*/ 58 h 271"/>
                  <a:gd name="T82" fmla="*/ 136 w 218"/>
                  <a:gd name="T83" fmla="*/ 51 h 271"/>
                  <a:gd name="T84" fmla="*/ 125 w 218"/>
                  <a:gd name="T85" fmla="*/ 31 h 271"/>
                  <a:gd name="T86" fmla="*/ 105 w 218"/>
                  <a:gd name="T87" fmla="*/ 4 h 271"/>
                  <a:gd name="T88" fmla="*/ 88 w 218"/>
                  <a:gd name="T89" fmla="*/ 14 h 271"/>
                  <a:gd name="T90" fmla="*/ 64 w 218"/>
                  <a:gd name="T91" fmla="*/ 41 h 271"/>
                  <a:gd name="T92" fmla="*/ 55 w 218"/>
                  <a:gd name="T93" fmla="*/ 39 h 271"/>
                  <a:gd name="T94" fmla="*/ 55 w 218"/>
                  <a:gd name="T95" fmla="*/ 29 h 271"/>
                  <a:gd name="T96" fmla="*/ 44 w 218"/>
                  <a:gd name="T97" fmla="*/ 43 h 271"/>
                  <a:gd name="T98" fmla="*/ 35 w 218"/>
                  <a:gd name="T99" fmla="*/ 51 h 271"/>
                  <a:gd name="T100" fmla="*/ 33 w 218"/>
                  <a:gd name="T101" fmla="*/ 41 h 271"/>
                  <a:gd name="T102" fmla="*/ 29 w 218"/>
                  <a:gd name="T103" fmla="*/ 33 h 271"/>
                  <a:gd name="T104" fmla="*/ 29 w 218"/>
                  <a:gd name="T105" fmla="*/ 35 h 271"/>
                  <a:gd name="T106" fmla="*/ 29 w 218"/>
                  <a:gd name="T107" fmla="*/ 47 h 271"/>
                  <a:gd name="T108" fmla="*/ 27 w 218"/>
                  <a:gd name="T109" fmla="*/ 76 h 271"/>
                  <a:gd name="T110" fmla="*/ 29 w 218"/>
                  <a:gd name="T111" fmla="*/ 97 h 27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8" h="271">
                    <a:moveTo>
                      <a:pt x="29" y="97"/>
                    </a:moveTo>
                    <a:lnTo>
                      <a:pt x="24" y="89"/>
                    </a:lnTo>
                    <a:lnTo>
                      <a:pt x="16" y="85"/>
                    </a:lnTo>
                    <a:lnTo>
                      <a:pt x="11" y="87"/>
                    </a:lnTo>
                    <a:lnTo>
                      <a:pt x="7" y="91"/>
                    </a:lnTo>
                    <a:lnTo>
                      <a:pt x="3" y="95"/>
                    </a:lnTo>
                    <a:lnTo>
                      <a:pt x="0" y="105"/>
                    </a:lnTo>
                    <a:lnTo>
                      <a:pt x="3" y="118"/>
                    </a:lnTo>
                    <a:lnTo>
                      <a:pt x="7" y="128"/>
                    </a:lnTo>
                    <a:lnTo>
                      <a:pt x="11" y="134"/>
                    </a:lnTo>
                    <a:lnTo>
                      <a:pt x="13" y="136"/>
                    </a:lnTo>
                    <a:lnTo>
                      <a:pt x="13" y="138"/>
                    </a:lnTo>
                    <a:lnTo>
                      <a:pt x="11" y="141"/>
                    </a:lnTo>
                    <a:lnTo>
                      <a:pt x="11" y="153"/>
                    </a:lnTo>
                    <a:lnTo>
                      <a:pt x="11" y="168"/>
                    </a:lnTo>
                    <a:lnTo>
                      <a:pt x="11" y="180"/>
                    </a:lnTo>
                    <a:lnTo>
                      <a:pt x="16" y="190"/>
                    </a:lnTo>
                    <a:lnTo>
                      <a:pt x="24" y="199"/>
                    </a:lnTo>
                    <a:lnTo>
                      <a:pt x="42" y="223"/>
                    </a:lnTo>
                    <a:lnTo>
                      <a:pt x="53" y="234"/>
                    </a:lnTo>
                    <a:lnTo>
                      <a:pt x="61" y="242"/>
                    </a:lnTo>
                    <a:lnTo>
                      <a:pt x="70" y="250"/>
                    </a:lnTo>
                    <a:lnTo>
                      <a:pt x="75" y="251"/>
                    </a:lnTo>
                    <a:lnTo>
                      <a:pt x="79" y="255"/>
                    </a:lnTo>
                    <a:lnTo>
                      <a:pt x="83" y="261"/>
                    </a:lnTo>
                    <a:lnTo>
                      <a:pt x="94" y="269"/>
                    </a:lnTo>
                    <a:lnTo>
                      <a:pt x="103" y="271"/>
                    </a:lnTo>
                    <a:lnTo>
                      <a:pt x="114" y="269"/>
                    </a:lnTo>
                    <a:lnTo>
                      <a:pt x="125" y="265"/>
                    </a:lnTo>
                    <a:lnTo>
                      <a:pt x="131" y="259"/>
                    </a:lnTo>
                    <a:lnTo>
                      <a:pt x="136" y="253"/>
                    </a:lnTo>
                    <a:lnTo>
                      <a:pt x="140" y="250"/>
                    </a:lnTo>
                    <a:lnTo>
                      <a:pt x="155" y="238"/>
                    </a:lnTo>
                    <a:lnTo>
                      <a:pt x="173" y="226"/>
                    </a:lnTo>
                    <a:lnTo>
                      <a:pt x="186" y="215"/>
                    </a:lnTo>
                    <a:lnTo>
                      <a:pt x="192" y="209"/>
                    </a:lnTo>
                    <a:lnTo>
                      <a:pt x="197" y="203"/>
                    </a:lnTo>
                    <a:lnTo>
                      <a:pt x="205" y="184"/>
                    </a:lnTo>
                    <a:lnTo>
                      <a:pt x="210" y="163"/>
                    </a:lnTo>
                    <a:lnTo>
                      <a:pt x="210" y="153"/>
                    </a:lnTo>
                    <a:lnTo>
                      <a:pt x="205" y="143"/>
                    </a:lnTo>
                    <a:lnTo>
                      <a:pt x="201" y="136"/>
                    </a:lnTo>
                    <a:lnTo>
                      <a:pt x="199" y="128"/>
                    </a:lnTo>
                    <a:lnTo>
                      <a:pt x="199" y="122"/>
                    </a:lnTo>
                    <a:lnTo>
                      <a:pt x="197" y="120"/>
                    </a:lnTo>
                    <a:lnTo>
                      <a:pt x="201" y="120"/>
                    </a:lnTo>
                    <a:lnTo>
                      <a:pt x="205" y="120"/>
                    </a:lnTo>
                    <a:lnTo>
                      <a:pt x="214" y="112"/>
                    </a:lnTo>
                    <a:lnTo>
                      <a:pt x="216" y="107"/>
                    </a:lnTo>
                    <a:lnTo>
                      <a:pt x="218" y="99"/>
                    </a:lnTo>
                    <a:lnTo>
                      <a:pt x="216" y="89"/>
                    </a:lnTo>
                    <a:lnTo>
                      <a:pt x="210" y="80"/>
                    </a:lnTo>
                    <a:lnTo>
                      <a:pt x="203" y="78"/>
                    </a:lnTo>
                    <a:lnTo>
                      <a:pt x="197" y="80"/>
                    </a:lnTo>
                    <a:lnTo>
                      <a:pt x="190" y="83"/>
                    </a:lnTo>
                    <a:lnTo>
                      <a:pt x="184" y="95"/>
                    </a:lnTo>
                    <a:lnTo>
                      <a:pt x="184" y="93"/>
                    </a:lnTo>
                    <a:lnTo>
                      <a:pt x="184" y="89"/>
                    </a:lnTo>
                    <a:lnTo>
                      <a:pt x="188" y="78"/>
                    </a:lnTo>
                    <a:lnTo>
                      <a:pt x="188" y="62"/>
                    </a:lnTo>
                    <a:lnTo>
                      <a:pt x="188" y="51"/>
                    </a:lnTo>
                    <a:lnTo>
                      <a:pt x="181" y="41"/>
                    </a:lnTo>
                    <a:lnTo>
                      <a:pt x="175" y="31"/>
                    </a:lnTo>
                    <a:lnTo>
                      <a:pt x="168" y="24"/>
                    </a:lnTo>
                    <a:lnTo>
                      <a:pt x="166" y="22"/>
                    </a:lnTo>
                    <a:lnTo>
                      <a:pt x="164" y="29"/>
                    </a:lnTo>
                    <a:lnTo>
                      <a:pt x="164" y="37"/>
                    </a:lnTo>
                    <a:lnTo>
                      <a:pt x="162" y="45"/>
                    </a:lnTo>
                    <a:lnTo>
                      <a:pt x="162" y="49"/>
                    </a:lnTo>
                    <a:lnTo>
                      <a:pt x="155" y="41"/>
                    </a:lnTo>
                    <a:lnTo>
                      <a:pt x="149" y="33"/>
                    </a:lnTo>
                    <a:lnTo>
                      <a:pt x="144" y="26"/>
                    </a:lnTo>
                    <a:lnTo>
                      <a:pt x="140" y="24"/>
                    </a:lnTo>
                    <a:lnTo>
                      <a:pt x="140" y="22"/>
                    </a:lnTo>
                    <a:lnTo>
                      <a:pt x="140" y="33"/>
                    </a:lnTo>
                    <a:lnTo>
                      <a:pt x="140" y="43"/>
                    </a:lnTo>
                    <a:lnTo>
                      <a:pt x="140" y="51"/>
                    </a:lnTo>
                    <a:lnTo>
                      <a:pt x="140" y="54"/>
                    </a:lnTo>
                    <a:lnTo>
                      <a:pt x="140" y="58"/>
                    </a:lnTo>
                    <a:lnTo>
                      <a:pt x="140" y="56"/>
                    </a:lnTo>
                    <a:lnTo>
                      <a:pt x="136" y="51"/>
                    </a:lnTo>
                    <a:lnTo>
                      <a:pt x="131" y="43"/>
                    </a:lnTo>
                    <a:lnTo>
                      <a:pt x="125" y="31"/>
                    </a:lnTo>
                    <a:lnTo>
                      <a:pt x="112" y="12"/>
                    </a:lnTo>
                    <a:lnTo>
                      <a:pt x="105" y="4"/>
                    </a:lnTo>
                    <a:lnTo>
                      <a:pt x="101" y="0"/>
                    </a:lnTo>
                    <a:lnTo>
                      <a:pt x="88" y="14"/>
                    </a:lnTo>
                    <a:lnTo>
                      <a:pt x="75" y="27"/>
                    </a:lnTo>
                    <a:lnTo>
                      <a:pt x="64" y="41"/>
                    </a:lnTo>
                    <a:lnTo>
                      <a:pt x="57" y="53"/>
                    </a:lnTo>
                    <a:lnTo>
                      <a:pt x="55" y="39"/>
                    </a:lnTo>
                    <a:lnTo>
                      <a:pt x="55" y="31"/>
                    </a:lnTo>
                    <a:lnTo>
                      <a:pt x="55" y="29"/>
                    </a:lnTo>
                    <a:lnTo>
                      <a:pt x="44" y="43"/>
                    </a:lnTo>
                    <a:lnTo>
                      <a:pt x="37" y="49"/>
                    </a:lnTo>
                    <a:lnTo>
                      <a:pt x="35" y="51"/>
                    </a:lnTo>
                    <a:lnTo>
                      <a:pt x="35" y="53"/>
                    </a:lnTo>
                    <a:lnTo>
                      <a:pt x="33" y="41"/>
                    </a:lnTo>
                    <a:lnTo>
                      <a:pt x="31" y="37"/>
                    </a:lnTo>
                    <a:lnTo>
                      <a:pt x="29" y="33"/>
                    </a:lnTo>
                    <a:lnTo>
                      <a:pt x="29" y="35"/>
                    </a:lnTo>
                    <a:lnTo>
                      <a:pt x="29" y="41"/>
                    </a:lnTo>
                    <a:lnTo>
                      <a:pt x="29" y="47"/>
                    </a:lnTo>
                    <a:lnTo>
                      <a:pt x="27" y="56"/>
                    </a:lnTo>
                    <a:lnTo>
                      <a:pt x="27" y="76"/>
                    </a:lnTo>
                    <a:lnTo>
                      <a:pt x="29" y="97"/>
                    </a:lnTo>
                    <a:close/>
                  </a:path>
                </a:pathLst>
              </a:custGeom>
              <a:solidFill>
                <a:srgbClr val="FEDFB3"/>
              </a:solidFill>
              <a:ln w="17463">
                <a:solidFill>
                  <a:srgbClr val="000000"/>
                </a:solidFill>
                <a:prstDash val="solid"/>
                <a:round/>
                <a:headEnd/>
                <a:tailEnd/>
              </a:ln>
            </p:spPr>
            <p:txBody>
              <a:bodyPr/>
              <a:lstStyle/>
              <a:p>
                <a:endParaRPr lang="ja-JP" altLang="en-US"/>
              </a:p>
            </p:txBody>
          </p:sp>
          <p:sp>
            <p:nvSpPr>
              <p:cNvPr id="17785" name="Freeform 261"/>
              <p:cNvSpPr>
                <a:spLocks/>
              </p:cNvSpPr>
              <p:nvPr/>
            </p:nvSpPr>
            <p:spPr bwMode="auto">
              <a:xfrm>
                <a:off x="2072" y="1823"/>
                <a:ext cx="41" cy="10"/>
              </a:xfrm>
              <a:custGeom>
                <a:avLst/>
                <a:gdLst>
                  <a:gd name="T0" fmla="*/ 0 w 41"/>
                  <a:gd name="T1" fmla="*/ 0 h 10"/>
                  <a:gd name="T2" fmla="*/ 8 w 41"/>
                  <a:gd name="T3" fmla="*/ 0 h 10"/>
                  <a:gd name="T4" fmla="*/ 19 w 41"/>
                  <a:gd name="T5" fmla="*/ 2 h 10"/>
                  <a:gd name="T6" fmla="*/ 32 w 41"/>
                  <a:gd name="T7" fmla="*/ 4 h 10"/>
                  <a:gd name="T8" fmla="*/ 41 w 41"/>
                  <a:gd name="T9" fmla="*/ 10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10">
                    <a:moveTo>
                      <a:pt x="0" y="0"/>
                    </a:moveTo>
                    <a:lnTo>
                      <a:pt x="8" y="0"/>
                    </a:lnTo>
                    <a:lnTo>
                      <a:pt x="19" y="2"/>
                    </a:lnTo>
                    <a:lnTo>
                      <a:pt x="32" y="4"/>
                    </a:lnTo>
                    <a:lnTo>
                      <a:pt x="41" y="1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786" name="Freeform 262"/>
              <p:cNvSpPr>
                <a:spLocks/>
              </p:cNvSpPr>
              <p:nvPr/>
            </p:nvSpPr>
            <p:spPr bwMode="auto">
              <a:xfrm>
                <a:off x="2155" y="1817"/>
                <a:ext cx="41" cy="16"/>
              </a:xfrm>
              <a:custGeom>
                <a:avLst/>
                <a:gdLst>
                  <a:gd name="T0" fmla="*/ 0 w 41"/>
                  <a:gd name="T1" fmla="*/ 16 h 16"/>
                  <a:gd name="T2" fmla="*/ 8 w 41"/>
                  <a:gd name="T3" fmla="*/ 12 h 16"/>
                  <a:gd name="T4" fmla="*/ 19 w 41"/>
                  <a:gd name="T5" fmla="*/ 6 h 16"/>
                  <a:gd name="T6" fmla="*/ 32 w 41"/>
                  <a:gd name="T7" fmla="*/ 2 h 16"/>
                  <a:gd name="T8" fmla="*/ 41 w 41"/>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16">
                    <a:moveTo>
                      <a:pt x="0" y="16"/>
                    </a:moveTo>
                    <a:lnTo>
                      <a:pt x="8" y="12"/>
                    </a:lnTo>
                    <a:lnTo>
                      <a:pt x="19" y="6"/>
                    </a:lnTo>
                    <a:lnTo>
                      <a:pt x="32" y="2"/>
                    </a:lnTo>
                    <a:lnTo>
                      <a:pt x="41" y="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787" name="Freeform 263"/>
              <p:cNvSpPr>
                <a:spLocks/>
              </p:cNvSpPr>
              <p:nvPr/>
            </p:nvSpPr>
            <p:spPr bwMode="auto">
              <a:xfrm>
                <a:off x="2194" y="1839"/>
                <a:ext cx="15" cy="7"/>
              </a:xfrm>
              <a:custGeom>
                <a:avLst/>
                <a:gdLst>
                  <a:gd name="T0" fmla="*/ 0 w 15"/>
                  <a:gd name="T1" fmla="*/ 7 h 7"/>
                  <a:gd name="T2" fmla="*/ 6 w 15"/>
                  <a:gd name="T3" fmla="*/ 4 h 7"/>
                  <a:gd name="T4" fmla="*/ 15 w 15"/>
                  <a:gd name="T5" fmla="*/ 0 h 7"/>
                  <a:gd name="T6" fmla="*/ 0 60000 65536"/>
                  <a:gd name="T7" fmla="*/ 0 60000 65536"/>
                  <a:gd name="T8" fmla="*/ 0 60000 65536"/>
                </a:gdLst>
                <a:ahLst/>
                <a:cxnLst>
                  <a:cxn ang="T6">
                    <a:pos x="T0" y="T1"/>
                  </a:cxn>
                  <a:cxn ang="T7">
                    <a:pos x="T2" y="T3"/>
                  </a:cxn>
                  <a:cxn ang="T8">
                    <a:pos x="T4" y="T5"/>
                  </a:cxn>
                </a:cxnLst>
                <a:rect l="0" t="0" r="r" b="b"/>
                <a:pathLst>
                  <a:path w="15" h="7">
                    <a:moveTo>
                      <a:pt x="0" y="7"/>
                    </a:moveTo>
                    <a:lnTo>
                      <a:pt x="6" y="4"/>
                    </a:lnTo>
                    <a:lnTo>
                      <a:pt x="15"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788" name="Line 264"/>
              <p:cNvSpPr>
                <a:spLocks noChangeShapeType="1"/>
              </p:cNvSpPr>
              <p:nvPr/>
            </p:nvSpPr>
            <p:spPr bwMode="auto">
              <a:xfrm flipV="1">
                <a:off x="2202" y="1848"/>
                <a:ext cx="11" cy="4"/>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7789" name="Freeform 265"/>
              <p:cNvSpPr>
                <a:spLocks/>
              </p:cNvSpPr>
              <p:nvPr/>
            </p:nvSpPr>
            <p:spPr bwMode="auto">
              <a:xfrm>
                <a:off x="2072" y="1854"/>
                <a:ext cx="11" cy="2"/>
              </a:xfrm>
              <a:custGeom>
                <a:avLst/>
                <a:gdLst>
                  <a:gd name="T0" fmla="*/ 11 w 11"/>
                  <a:gd name="T1" fmla="*/ 2 h 2"/>
                  <a:gd name="T2" fmla="*/ 8 w 11"/>
                  <a:gd name="T3" fmla="*/ 2 h 2"/>
                  <a:gd name="T4" fmla="*/ 6 w 11"/>
                  <a:gd name="T5" fmla="*/ 0 h 2"/>
                  <a:gd name="T6" fmla="*/ 0 w 1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2">
                    <a:moveTo>
                      <a:pt x="11" y="2"/>
                    </a:moveTo>
                    <a:lnTo>
                      <a:pt x="8" y="2"/>
                    </a:lnTo>
                    <a:lnTo>
                      <a:pt x="6" y="0"/>
                    </a:lnTo>
                    <a:lnTo>
                      <a:pt x="0"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790" name="Freeform 266"/>
              <p:cNvSpPr>
                <a:spLocks/>
              </p:cNvSpPr>
              <p:nvPr/>
            </p:nvSpPr>
            <p:spPr bwMode="auto">
              <a:xfrm>
                <a:off x="2069" y="1862"/>
                <a:ext cx="7" cy="6"/>
              </a:xfrm>
              <a:custGeom>
                <a:avLst/>
                <a:gdLst>
                  <a:gd name="T0" fmla="*/ 0 w 7"/>
                  <a:gd name="T1" fmla="*/ 0 h 6"/>
                  <a:gd name="T2" fmla="*/ 0 w 7"/>
                  <a:gd name="T3" fmla="*/ 2 h 6"/>
                  <a:gd name="T4" fmla="*/ 5 w 7"/>
                  <a:gd name="T5" fmla="*/ 2 h 6"/>
                  <a:gd name="T6" fmla="*/ 7 w 7"/>
                  <a:gd name="T7" fmla="*/ 6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6">
                    <a:moveTo>
                      <a:pt x="0" y="0"/>
                    </a:moveTo>
                    <a:lnTo>
                      <a:pt x="0" y="2"/>
                    </a:lnTo>
                    <a:lnTo>
                      <a:pt x="5" y="2"/>
                    </a:lnTo>
                    <a:lnTo>
                      <a:pt x="7" y="6"/>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791" name="Freeform 267"/>
              <p:cNvSpPr>
                <a:spLocks/>
              </p:cNvSpPr>
              <p:nvPr/>
            </p:nvSpPr>
            <p:spPr bwMode="auto">
              <a:xfrm>
                <a:off x="2117" y="1858"/>
                <a:ext cx="33" cy="2"/>
              </a:xfrm>
              <a:custGeom>
                <a:avLst/>
                <a:gdLst>
                  <a:gd name="T0" fmla="*/ 0 w 33"/>
                  <a:gd name="T1" fmla="*/ 2 h 2"/>
                  <a:gd name="T2" fmla="*/ 7 w 33"/>
                  <a:gd name="T3" fmla="*/ 2 h 2"/>
                  <a:gd name="T4" fmla="*/ 16 w 33"/>
                  <a:gd name="T5" fmla="*/ 2 h 2"/>
                  <a:gd name="T6" fmla="*/ 27 w 33"/>
                  <a:gd name="T7" fmla="*/ 0 h 2"/>
                  <a:gd name="T8" fmla="*/ 33 w 33"/>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2">
                    <a:moveTo>
                      <a:pt x="0" y="2"/>
                    </a:moveTo>
                    <a:lnTo>
                      <a:pt x="7" y="2"/>
                    </a:lnTo>
                    <a:lnTo>
                      <a:pt x="16" y="2"/>
                    </a:lnTo>
                    <a:lnTo>
                      <a:pt x="27" y="0"/>
                    </a:lnTo>
                    <a:lnTo>
                      <a:pt x="33" y="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792" name="Freeform 268"/>
              <p:cNvSpPr>
                <a:spLocks/>
              </p:cNvSpPr>
              <p:nvPr/>
            </p:nvSpPr>
            <p:spPr bwMode="auto">
              <a:xfrm>
                <a:off x="2076" y="1873"/>
                <a:ext cx="124" cy="82"/>
              </a:xfrm>
              <a:custGeom>
                <a:avLst/>
                <a:gdLst>
                  <a:gd name="T0" fmla="*/ 7 w 124"/>
                  <a:gd name="T1" fmla="*/ 12 h 82"/>
                  <a:gd name="T2" fmla="*/ 2 w 124"/>
                  <a:gd name="T3" fmla="*/ 12 h 82"/>
                  <a:gd name="T4" fmla="*/ 0 w 124"/>
                  <a:gd name="T5" fmla="*/ 14 h 82"/>
                  <a:gd name="T6" fmla="*/ 0 w 124"/>
                  <a:gd name="T7" fmla="*/ 18 h 82"/>
                  <a:gd name="T8" fmla="*/ 2 w 124"/>
                  <a:gd name="T9" fmla="*/ 22 h 82"/>
                  <a:gd name="T10" fmla="*/ 4 w 124"/>
                  <a:gd name="T11" fmla="*/ 24 h 82"/>
                  <a:gd name="T12" fmla="*/ 9 w 124"/>
                  <a:gd name="T13" fmla="*/ 31 h 82"/>
                  <a:gd name="T14" fmla="*/ 17 w 124"/>
                  <a:gd name="T15" fmla="*/ 41 h 82"/>
                  <a:gd name="T16" fmla="*/ 33 w 124"/>
                  <a:gd name="T17" fmla="*/ 60 h 82"/>
                  <a:gd name="T18" fmla="*/ 50 w 124"/>
                  <a:gd name="T19" fmla="*/ 76 h 82"/>
                  <a:gd name="T20" fmla="*/ 57 w 124"/>
                  <a:gd name="T21" fmla="*/ 80 h 82"/>
                  <a:gd name="T22" fmla="*/ 61 w 124"/>
                  <a:gd name="T23" fmla="*/ 82 h 82"/>
                  <a:gd name="T24" fmla="*/ 70 w 124"/>
                  <a:gd name="T25" fmla="*/ 80 h 82"/>
                  <a:gd name="T26" fmla="*/ 79 w 124"/>
                  <a:gd name="T27" fmla="*/ 72 h 82"/>
                  <a:gd name="T28" fmla="*/ 87 w 124"/>
                  <a:gd name="T29" fmla="*/ 64 h 82"/>
                  <a:gd name="T30" fmla="*/ 92 w 124"/>
                  <a:gd name="T31" fmla="*/ 60 h 82"/>
                  <a:gd name="T32" fmla="*/ 94 w 124"/>
                  <a:gd name="T33" fmla="*/ 56 h 82"/>
                  <a:gd name="T34" fmla="*/ 96 w 124"/>
                  <a:gd name="T35" fmla="*/ 51 h 82"/>
                  <a:gd name="T36" fmla="*/ 107 w 124"/>
                  <a:gd name="T37" fmla="*/ 35 h 82"/>
                  <a:gd name="T38" fmla="*/ 116 w 124"/>
                  <a:gd name="T39" fmla="*/ 20 h 82"/>
                  <a:gd name="T40" fmla="*/ 118 w 124"/>
                  <a:gd name="T41" fmla="*/ 14 h 82"/>
                  <a:gd name="T42" fmla="*/ 120 w 124"/>
                  <a:gd name="T43" fmla="*/ 12 h 82"/>
                  <a:gd name="T44" fmla="*/ 124 w 124"/>
                  <a:gd name="T45" fmla="*/ 12 h 82"/>
                  <a:gd name="T46" fmla="*/ 124 w 124"/>
                  <a:gd name="T47" fmla="*/ 10 h 82"/>
                  <a:gd name="T48" fmla="*/ 124 w 124"/>
                  <a:gd name="T49" fmla="*/ 2 h 82"/>
                  <a:gd name="T50" fmla="*/ 120 w 124"/>
                  <a:gd name="T51" fmla="*/ 0 h 82"/>
                  <a:gd name="T52" fmla="*/ 116 w 124"/>
                  <a:gd name="T53" fmla="*/ 0 h 82"/>
                  <a:gd name="T54" fmla="*/ 111 w 124"/>
                  <a:gd name="T55" fmla="*/ 4 h 82"/>
                  <a:gd name="T56" fmla="*/ 94 w 124"/>
                  <a:gd name="T57" fmla="*/ 10 h 82"/>
                  <a:gd name="T58" fmla="*/ 79 w 124"/>
                  <a:gd name="T59" fmla="*/ 16 h 82"/>
                  <a:gd name="T60" fmla="*/ 50 w 124"/>
                  <a:gd name="T61" fmla="*/ 20 h 82"/>
                  <a:gd name="T62" fmla="*/ 37 w 124"/>
                  <a:gd name="T63" fmla="*/ 20 h 82"/>
                  <a:gd name="T64" fmla="*/ 28 w 124"/>
                  <a:gd name="T65" fmla="*/ 18 h 82"/>
                  <a:gd name="T66" fmla="*/ 22 w 124"/>
                  <a:gd name="T67" fmla="*/ 18 h 82"/>
                  <a:gd name="T68" fmla="*/ 17 w 124"/>
                  <a:gd name="T69" fmla="*/ 16 h 82"/>
                  <a:gd name="T70" fmla="*/ 11 w 124"/>
                  <a:gd name="T71" fmla="*/ 14 h 82"/>
                  <a:gd name="T72" fmla="*/ 7 w 124"/>
                  <a:gd name="T73" fmla="*/ 12 h 82"/>
                  <a:gd name="T74" fmla="*/ 7 w 124"/>
                  <a:gd name="T75" fmla="*/ 12 h 8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4" h="82">
                    <a:moveTo>
                      <a:pt x="7" y="12"/>
                    </a:moveTo>
                    <a:lnTo>
                      <a:pt x="2" y="12"/>
                    </a:lnTo>
                    <a:lnTo>
                      <a:pt x="0" y="14"/>
                    </a:lnTo>
                    <a:lnTo>
                      <a:pt x="0" y="18"/>
                    </a:lnTo>
                    <a:lnTo>
                      <a:pt x="2" y="22"/>
                    </a:lnTo>
                    <a:lnTo>
                      <a:pt x="4" y="24"/>
                    </a:lnTo>
                    <a:lnTo>
                      <a:pt x="9" y="31"/>
                    </a:lnTo>
                    <a:lnTo>
                      <a:pt x="17" y="41"/>
                    </a:lnTo>
                    <a:lnTo>
                      <a:pt x="33" y="60"/>
                    </a:lnTo>
                    <a:lnTo>
                      <a:pt x="50" y="76"/>
                    </a:lnTo>
                    <a:lnTo>
                      <a:pt x="57" y="80"/>
                    </a:lnTo>
                    <a:lnTo>
                      <a:pt x="61" y="82"/>
                    </a:lnTo>
                    <a:lnTo>
                      <a:pt x="70" y="80"/>
                    </a:lnTo>
                    <a:lnTo>
                      <a:pt x="79" y="72"/>
                    </a:lnTo>
                    <a:lnTo>
                      <a:pt x="87" y="64"/>
                    </a:lnTo>
                    <a:lnTo>
                      <a:pt x="92" y="60"/>
                    </a:lnTo>
                    <a:lnTo>
                      <a:pt x="94" y="56"/>
                    </a:lnTo>
                    <a:lnTo>
                      <a:pt x="96" y="51"/>
                    </a:lnTo>
                    <a:lnTo>
                      <a:pt x="107" y="35"/>
                    </a:lnTo>
                    <a:lnTo>
                      <a:pt x="116" y="20"/>
                    </a:lnTo>
                    <a:lnTo>
                      <a:pt x="118" y="14"/>
                    </a:lnTo>
                    <a:lnTo>
                      <a:pt x="120" y="12"/>
                    </a:lnTo>
                    <a:lnTo>
                      <a:pt x="124" y="12"/>
                    </a:lnTo>
                    <a:lnTo>
                      <a:pt x="124" y="10"/>
                    </a:lnTo>
                    <a:lnTo>
                      <a:pt x="124" y="2"/>
                    </a:lnTo>
                    <a:lnTo>
                      <a:pt x="120" y="0"/>
                    </a:lnTo>
                    <a:lnTo>
                      <a:pt x="116" y="0"/>
                    </a:lnTo>
                    <a:lnTo>
                      <a:pt x="111" y="4"/>
                    </a:lnTo>
                    <a:lnTo>
                      <a:pt x="94" y="10"/>
                    </a:lnTo>
                    <a:lnTo>
                      <a:pt x="79" y="16"/>
                    </a:lnTo>
                    <a:lnTo>
                      <a:pt x="50" y="20"/>
                    </a:lnTo>
                    <a:lnTo>
                      <a:pt x="37" y="20"/>
                    </a:lnTo>
                    <a:lnTo>
                      <a:pt x="28" y="18"/>
                    </a:lnTo>
                    <a:lnTo>
                      <a:pt x="22" y="18"/>
                    </a:lnTo>
                    <a:lnTo>
                      <a:pt x="17" y="16"/>
                    </a:lnTo>
                    <a:lnTo>
                      <a:pt x="11" y="14"/>
                    </a:lnTo>
                    <a:lnTo>
                      <a:pt x="7"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793" name="Freeform 269"/>
              <p:cNvSpPr>
                <a:spLocks/>
              </p:cNvSpPr>
              <p:nvPr/>
            </p:nvSpPr>
            <p:spPr bwMode="auto">
              <a:xfrm>
                <a:off x="2104" y="1899"/>
                <a:ext cx="68" cy="44"/>
              </a:xfrm>
              <a:custGeom>
                <a:avLst/>
                <a:gdLst>
                  <a:gd name="T0" fmla="*/ 68 w 68"/>
                  <a:gd name="T1" fmla="*/ 5 h 44"/>
                  <a:gd name="T2" fmla="*/ 61 w 68"/>
                  <a:gd name="T3" fmla="*/ 15 h 44"/>
                  <a:gd name="T4" fmla="*/ 53 w 68"/>
                  <a:gd name="T5" fmla="*/ 25 h 44"/>
                  <a:gd name="T6" fmla="*/ 44 w 68"/>
                  <a:gd name="T7" fmla="*/ 36 h 44"/>
                  <a:gd name="T8" fmla="*/ 35 w 68"/>
                  <a:gd name="T9" fmla="*/ 44 h 44"/>
                  <a:gd name="T10" fmla="*/ 31 w 68"/>
                  <a:gd name="T11" fmla="*/ 44 h 44"/>
                  <a:gd name="T12" fmla="*/ 22 w 68"/>
                  <a:gd name="T13" fmla="*/ 40 h 44"/>
                  <a:gd name="T14" fmla="*/ 18 w 68"/>
                  <a:gd name="T15" fmla="*/ 34 h 44"/>
                  <a:gd name="T16" fmla="*/ 13 w 68"/>
                  <a:gd name="T17" fmla="*/ 30 h 44"/>
                  <a:gd name="T18" fmla="*/ 7 w 68"/>
                  <a:gd name="T19" fmla="*/ 23 h 44"/>
                  <a:gd name="T20" fmla="*/ 3 w 68"/>
                  <a:gd name="T21" fmla="*/ 19 h 44"/>
                  <a:gd name="T22" fmla="*/ 0 w 68"/>
                  <a:gd name="T23" fmla="*/ 13 h 44"/>
                  <a:gd name="T24" fmla="*/ 3 w 68"/>
                  <a:gd name="T25" fmla="*/ 9 h 44"/>
                  <a:gd name="T26" fmla="*/ 11 w 68"/>
                  <a:gd name="T27" fmla="*/ 5 h 44"/>
                  <a:gd name="T28" fmla="*/ 18 w 68"/>
                  <a:gd name="T29" fmla="*/ 5 h 44"/>
                  <a:gd name="T30" fmla="*/ 27 w 68"/>
                  <a:gd name="T31" fmla="*/ 5 h 44"/>
                  <a:gd name="T32" fmla="*/ 33 w 68"/>
                  <a:gd name="T33" fmla="*/ 3 h 44"/>
                  <a:gd name="T34" fmla="*/ 37 w 68"/>
                  <a:gd name="T35" fmla="*/ 3 h 44"/>
                  <a:gd name="T36" fmla="*/ 42 w 68"/>
                  <a:gd name="T37" fmla="*/ 2 h 44"/>
                  <a:gd name="T38" fmla="*/ 51 w 68"/>
                  <a:gd name="T39" fmla="*/ 2 h 44"/>
                  <a:gd name="T40" fmla="*/ 57 w 68"/>
                  <a:gd name="T41" fmla="*/ 0 h 44"/>
                  <a:gd name="T42" fmla="*/ 64 w 68"/>
                  <a:gd name="T43" fmla="*/ 0 h 44"/>
                  <a:gd name="T44" fmla="*/ 68 w 68"/>
                  <a:gd name="T45" fmla="*/ 2 h 44"/>
                  <a:gd name="T46" fmla="*/ 68 w 68"/>
                  <a:gd name="T47" fmla="*/ 5 h 44"/>
                  <a:gd name="T48" fmla="*/ 68 w 68"/>
                  <a:gd name="T49" fmla="*/ 5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8" h="44">
                    <a:moveTo>
                      <a:pt x="68" y="5"/>
                    </a:moveTo>
                    <a:lnTo>
                      <a:pt x="61" y="15"/>
                    </a:lnTo>
                    <a:lnTo>
                      <a:pt x="53" y="25"/>
                    </a:lnTo>
                    <a:lnTo>
                      <a:pt x="44" y="36"/>
                    </a:lnTo>
                    <a:lnTo>
                      <a:pt x="35" y="44"/>
                    </a:lnTo>
                    <a:lnTo>
                      <a:pt x="31" y="44"/>
                    </a:lnTo>
                    <a:lnTo>
                      <a:pt x="22" y="40"/>
                    </a:lnTo>
                    <a:lnTo>
                      <a:pt x="18" y="34"/>
                    </a:lnTo>
                    <a:lnTo>
                      <a:pt x="13" y="30"/>
                    </a:lnTo>
                    <a:lnTo>
                      <a:pt x="7" y="23"/>
                    </a:lnTo>
                    <a:lnTo>
                      <a:pt x="3" y="19"/>
                    </a:lnTo>
                    <a:lnTo>
                      <a:pt x="0" y="13"/>
                    </a:lnTo>
                    <a:lnTo>
                      <a:pt x="3" y="9"/>
                    </a:lnTo>
                    <a:lnTo>
                      <a:pt x="11" y="5"/>
                    </a:lnTo>
                    <a:lnTo>
                      <a:pt x="18" y="5"/>
                    </a:lnTo>
                    <a:lnTo>
                      <a:pt x="27" y="5"/>
                    </a:lnTo>
                    <a:lnTo>
                      <a:pt x="33" y="3"/>
                    </a:lnTo>
                    <a:lnTo>
                      <a:pt x="37" y="3"/>
                    </a:lnTo>
                    <a:lnTo>
                      <a:pt x="42" y="2"/>
                    </a:lnTo>
                    <a:lnTo>
                      <a:pt x="51" y="2"/>
                    </a:lnTo>
                    <a:lnTo>
                      <a:pt x="57" y="0"/>
                    </a:lnTo>
                    <a:lnTo>
                      <a:pt x="64" y="0"/>
                    </a:lnTo>
                    <a:lnTo>
                      <a:pt x="68" y="2"/>
                    </a:lnTo>
                    <a:lnTo>
                      <a:pt x="68" y="5"/>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794" name="Freeform 270"/>
              <p:cNvSpPr>
                <a:spLocks/>
              </p:cNvSpPr>
              <p:nvPr/>
            </p:nvSpPr>
            <p:spPr bwMode="auto">
              <a:xfrm>
                <a:off x="2124" y="1910"/>
                <a:ext cx="26" cy="16"/>
              </a:xfrm>
              <a:custGeom>
                <a:avLst/>
                <a:gdLst>
                  <a:gd name="T0" fmla="*/ 0 w 26"/>
                  <a:gd name="T1" fmla="*/ 16 h 16"/>
                  <a:gd name="T2" fmla="*/ 2 w 26"/>
                  <a:gd name="T3" fmla="*/ 8 h 16"/>
                  <a:gd name="T4" fmla="*/ 4 w 26"/>
                  <a:gd name="T5" fmla="*/ 6 h 16"/>
                  <a:gd name="T6" fmla="*/ 9 w 26"/>
                  <a:gd name="T7" fmla="*/ 8 h 16"/>
                  <a:gd name="T8" fmla="*/ 11 w 26"/>
                  <a:gd name="T9" fmla="*/ 14 h 16"/>
                  <a:gd name="T10" fmla="*/ 13 w 26"/>
                  <a:gd name="T11" fmla="*/ 4 h 16"/>
                  <a:gd name="T12" fmla="*/ 17 w 26"/>
                  <a:gd name="T13" fmla="*/ 0 h 16"/>
                  <a:gd name="T14" fmla="*/ 22 w 26"/>
                  <a:gd name="T15" fmla="*/ 0 h 16"/>
                  <a:gd name="T16" fmla="*/ 26 w 26"/>
                  <a:gd name="T17" fmla="*/ 6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 h="16">
                    <a:moveTo>
                      <a:pt x="0" y="16"/>
                    </a:moveTo>
                    <a:lnTo>
                      <a:pt x="2" y="8"/>
                    </a:lnTo>
                    <a:lnTo>
                      <a:pt x="4" y="6"/>
                    </a:lnTo>
                    <a:lnTo>
                      <a:pt x="9" y="8"/>
                    </a:lnTo>
                    <a:lnTo>
                      <a:pt x="11" y="14"/>
                    </a:lnTo>
                    <a:lnTo>
                      <a:pt x="13" y="4"/>
                    </a:lnTo>
                    <a:lnTo>
                      <a:pt x="17" y="0"/>
                    </a:lnTo>
                    <a:lnTo>
                      <a:pt x="22" y="0"/>
                    </a:lnTo>
                    <a:lnTo>
                      <a:pt x="26" y="6"/>
                    </a:lnTo>
                  </a:path>
                </a:pathLst>
              </a:custGeom>
              <a:noFill/>
              <a:ln w="11113">
                <a:solidFill>
                  <a:srgbClr val="FF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795" name="Freeform 271"/>
              <p:cNvSpPr>
                <a:spLocks/>
              </p:cNvSpPr>
              <p:nvPr/>
            </p:nvSpPr>
            <p:spPr bwMode="auto">
              <a:xfrm>
                <a:off x="2085" y="1783"/>
                <a:ext cx="26" cy="17"/>
              </a:xfrm>
              <a:custGeom>
                <a:avLst/>
                <a:gdLst>
                  <a:gd name="T0" fmla="*/ 0 w 26"/>
                  <a:gd name="T1" fmla="*/ 17 h 17"/>
                  <a:gd name="T2" fmla="*/ 2 w 26"/>
                  <a:gd name="T3" fmla="*/ 7 h 17"/>
                  <a:gd name="T4" fmla="*/ 8 w 26"/>
                  <a:gd name="T5" fmla="*/ 0 h 17"/>
                  <a:gd name="T6" fmla="*/ 13 w 26"/>
                  <a:gd name="T7" fmla="*/ 0 h 17"/>
                  <a:gd name="T8" fmla="*/ 17 w 26"/>
                  <a:gd name="T9" fmla="*/ 2 h 17"/>
                  <a:gd name="T10" fmla="*/ 22 w 26"/>
                  <a:gd name="T11" fmla="*/ 5 h 17"/>
                  <a:gd name="T12" fmla="*/ 26 w 26"/>
                  <a:gd name="T13" fmla="*/ 17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17">
                    <a:moveTo>
                      <a:pt x="0" y="17"/>
                    </a:moveTo>
                    <a:lnTo>
                      <a:pt x="2" y="7"/>
                    </a:lnTo>
                    <a:lnTo>
                      <a:pt x="8" y="0"/>
                    </a:lnTo>
                    <a:lnTo>
                      <a:pt x="13" y="0"/>
                    </a:lnTo>
                    <a:lnTo>
                      <a:pt x="17" y="2"/>
                    </a:lnTo>
                    <a:lnTo>
                      <a:pt x="22" y="5"/>
                    </a:lnTo>
                    <a:lnTo>
                      <a:pt x="26" y="17"/>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796" name="Freeform 272"/>
              <p:cNvSpPr>
                <a:spLocks/>
              </p:cNvSpPr>
              <p:nvPr/>
            </p:nvSpPr>
            <p:spPr bwMode="auto">
              <a:xfrm>
                <a:off x="2157" y="1787"/>
                <a:ext cx="24" cy="13"/>
              </a:xfrm>
              <a:custGeom>
                <a:avLst/>
                <a:gdLst>
                  <a:gd name="T0" fmla="*/ 0 w 24"/>
                  <a:gd name="T1" fmla="*/ 13 h 13"/>
                  <a:gd name="T2" fmla="*/ 6 w 24"/>
                  <a:gd name="T3" fmla="*/ 3 h 13"/>
                  <a:gd name="T4" fmla="*/ 13 w 24"/>
                  <a:gd name="T5" fmla="*/ 0 h 13"/>
                  <a:gd name="T6" fmla="*/ 19 w 24"/>
                  <a:gd name="T7" fmla="*/ 3 h 13"/>
                  <a:gd name="T8" fmla="*/ 24 w 24"/>
                  <a:gd name="T9" fmla="*/ 13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13">
                    <a:moveTo>
                      <a:pt x="0" y="13"/>
                    </a:moveTo>
                    <a:lnTo>
                      <a:pt x="6" y="3"/>
                    </a:lnTo>
                    <a:lnTo>
                      <a:pt x="13" y="0"/>
                    </a:lnTo>
                    <a:lnTo>
                      <a:pt x="19" y="3"/>
                    </a:lnTo>
                    <a:lnTo>
                      <a:pt x="24" y="13"/>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797" name="Freeform 273"/>
              <p:cNvSpPr>
                <a:spLocks/>
              </p:cNvSpPr>
              <p:nvPr/>
            </p:nvSpPr>
            <p:spPr bwMode="auto">
              <a:xfrm>
                <a:off x="2059" y="1993"/>
                <a:ext cx="28" cy="110"/>
              </a:xfrm>
              <a:custGeom>
                <a:avLst/>
                <a:gdLst>
                  <a:gd name="T0" fmla="*/ 17 w 28"/>
                  <a:gd name="T1" fmla="*/ 0 h 110"/>
                  <a:gd name="T2" fmla="*/ 10 w 28"/>
                  <a:gd name="T3" fmla="*/ 12 h 110"/>
                  <a:gd name="T4" fmla="*/ 6 w 28"/>
                  <a:gd name="T5" fmla="*/ 20 h 110"/>
                  <a:gd name="T6" fmla="*/ 2 w 28"/>
                  <a:gd name="T7" fmla="*/ 29 h 110"/>
                  <a:gd name="T8" fmla="*/ 0 w 28"/>
                  <a:gd name="T9" fmla="*/ 33 h 110"/>
                  <a:gd name="T10" fmla="*/ 0 w 28"/>
                  <a:gd name="T11" fmla="*/ 33 h 110"/>
                  <a:gd name="T12" fmla="*/ 2 w 28"/>
                  <a:gd name="T13" fmla="*/ 33 h 110"/>
                  <a:gd name="T14" fmla="*/ 8 w 28"/>
                  <a:gd name="T15" fmla="*/ 31 h 110"/>
                  <a:gd name="T16" fmla="*/ 17 w 28"/>
                  <a:gd name="T17" fmla="*/ 31 h 110"/>
                  <a:gd name="T18" fmla="*/ 24 w 28"/>
                  <a:gd name="T19" fmla="*/ 33 h 110"/>
                  <a:gd name="T20" fmla="*/ 28 w 28"/>
                  <a:gd name="T21" fmla="*/ 35 h 110"/>
                  <a:gd name="T22" fmla="*/ 28 w 28"/>
                  <a:gd name="T23" fmla="*/ 39 h 110"/>
                  <a:gd name="T24" fmla="*/ 21 w 28"/>
                  <a:gd name="T25" fmla="*/ 45 h 110"/>
                  <a:gd name="T26" fmla="*/ 15 w 28"/>
                  <a:gd name="T27" fmla="*/ 48 h 110"/>
                  <a:gd name="T28" fmla="*/ 4 w 28"/>
                  <a:gd name="T29" fmla="*/ 52 h 110"/>
                  <a:gd name="T30" fmla="*/ 6 w 28"/>
                  <a:gd name="T31" fmla="*/ 54 h 110"/>
                  <a:gd name="T32" fmla="*/ 6 w 28"/>
                  <a:gd name="T33" fmla="*/ 60 h 110"/>
                  <a:gd name="T34" fmla="*/ 8 w 28"/>
                  <a:gd name="T35" fmla="*/ 68 h 110"/>
                  <a:gd name="T36" fmla="*/ 10 w 28"/>
                  <a:gd name="T37" fmla="*/ 76 h 110"/>
                  <a:gd name="T38" fmla="*/ 15 w 28"/>
                  <a:gd name="T39" fmla="*/ 97 h 110"/>
                  <a:gd name="T40" fmla="*/ 17 w 28"/>
                  <a:gd name="T41" fmla="*/ 105 h 110"/>
                  <a:gd name="T42" fmla="*/ 17 w 28"/>
                  <a:gd name="T43" fmla="*/ 110 h 1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8" h="110">
                    <a:moveTo>
                      <a:pt x="17" y="0"/>
                    </a:moveTo>
                    <a:lnTo>
                      <a:pt x="10" y="12"/>
                    </a:lnTo>
                    <a:lnTo>
                      <a:pt x="6" y="20"/>
                    </a:lnTo>
                    <a:lnTo>
                      <a:pt x="2" y="29"/>
                    </a:lnTo>
                    <a:lnTo>
                      <a:pt x="0" y="33"/>
                    </a:lnTo>
                    <a:lnTo>
                      <a:pt x="2" y="33"/>
                    </a:lnTo>
                    <a:lnTo>
                      <a:pt x="8" y="31"/>
                    </a:lnTo>
                    <a:lnTo>
                      <a:pt x="17" y="31"/>
                    </a:lnTo>
                    <a:lnTo>
                      <a:pt x="24" y="33"/>
                    </a:lnTo>
                    <a:lnTo>
                      <a:pt x="28" y="35"/>
                    </a:lnTo>
                    <a:lnTo>
                      <a:pt x="28" y="39"/>
                    </a:lnTo>
                    <a:lnTo>
                      <a:pt x="21" y="45"/>
                    </a:lnTo>
                    <a:lnTo>
                      <a:pt x="15" y="48"/>
                    </a:lnTo>
                    <a:lnTo>
                      <a:pt x="4" y="52"/>
                    </a:lnTo>
                    <a:lnTo>
                      <a:pt x="6" y="54"/>
                    </a:lnTo>
                    <a:lnTo>
                      <a:pt x="6" y="60"/>
                    </a:lnTo>
                    <a:lnTo>
                      <a:pt x="8" y="68"/>
                    </a:lnTo>
                    <a:lnTo>
                      <a:pt x="10" y="76"/>
                    </a:lnTo>
                    <a:lnTo>
                      <a:pt x="15" y="97"/>
                    </a:lnTo>
                    <a:lnTo>
                      <a:pt x="17" y="105"/>
                    </a:lnTo>
                    <a:lnTo>
                      <a:pt x="17" y="11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798" name="Freeform 274"/>
              <p:cNvSpPr>
                <a:spLocks/>
              </p:cNvSpPr>
              <p:nvPr/>
            </p:nvSpPr>
            <p:spPr bwMode="auto">
              <a:xfrm>
                <a:off x="2266" y="1987"/>
                <a:ext cx="65" cy="33"/>
              </a:xfrm>
              <a:custGeom>
                <a:avLst/>
                <a:gdLst>
                  <a:gd name="T0" fmla="*/ 6 w 65"/>
                  <a:gd name="T1" fmla="*/ 0 h 33"/>
                  <a:gd name="T2" fmla="*/ 0 w 65"/>
                  <a:gd name="T3" fmla="*/ 4 h 33"/>
                  <a:gd name="T4" fmla="*/ 0 w 65"/>
                  <a:gd name="T5" fmla="*/ 10 h 33"/>
                  <a:gd name="T6" fmla="*/ 0 w 65"/>
                  <a:gd name="T7" fmla="*/ 16 h 33"/>
                  <a:gd name="T8" fmla="*/ 6 w 65"/>
                  <a:gd name="T9" fmla="*/ 24 h 33"/>
                  <a:gd name="T10" fmla="*/ 13 w 65"/>
                  <a:gd name="T11" fmla="*/ 29 h 33"/>
                  <a:gd name="T12" fmla="*/ 32 w 65"/>
                  <a:gd name="T13" fmla="*/ 33 h 33"/>
                  <a:gd name="T14" fmla="*/ 52 w 65"/>
                  <a:gd name="T15" fmla="*/ 31 h 33"/>
                  <a:gd name="T16" fmla="*/ 59 w 65"/>
                  <a:gd name="T17" fmla="*/ 31 h 33"/>
                  <a:gd name="T18" fmla="*/ 63 w 65"/>
                  <a:gd name="T19" fmla="*/ 29 h 33"/>
                  <a:gd name="T20" fmla="*/ 65 w 65"/>
                  <a:gd name="T21" fmla="*/ 26 h 33"/>
                  <a:gd name="T22" fmla="*/ 65 w 65"/>
                  <a:gd name="T23" fmla="*/ 18 h 33"/>
                  <a:gd name="T24" fmla="*/ 65 w 65"/>
                  <a:gd name="T25" fmla="*/ 12 h 33"/>
                  <a:gd name="T26" fmla="*/ 65 w 65"/>
                  <a:gd name="T27" fmla="*/ 10 h 33"/>
                  <a:gd name="T28" fmla="*/ 6 w 65"/>
                  <a:gd name="T29" fmla="*/ 0 h 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5" h="33">
                    <a:moveTo>
                      <a:pt x="6" y="0"/>
                    </a:moveTo>
                    <a:lnTo>
                      <a:pt x="0" y="4"/>
                    </a:lnTo>
                    <a:lnTo>
                      <a:pt x="0" y="10"/>
                    </a:lnTo>
                    <a:lnTo>
                      <a:pt x="0" y="16"/>
                    </a:lnTo>
                    <a:lnTo>
                      <a:pt x="6" y="24"/>
                    </a:lnTo>
                    <a:lnTo>
                      <a:pt x="13" y="29"/>
                    </a:lnTo>
                    <a:lnTo>
                      <a:pt x="32" y="33"/>
                    </a:lnTo>
                    <a:lnTo>
                      <a:pt x="52" y="31"/>
                    </a:lnTo>
                    <a:lnTo>
                      <a:pt x="59" y="31"/>
                    </a:lnTo>
                    <a:lnTo>
                      <a:pt x="63" y="29"/>
                    </a:lnTo>
                    <a:lnTo>
                      <a:pt x="65" y="26"/>
                    </a:lnTo>
                    <a:lnTo>
                      <a:pt x="65" y="18"/>
                    </a:lnTo>
                    <a:lnTo>
                      <a:pt x="65" y="12"/>
                    </a:lnTo>
                    <a:lnTo>
                      <a:pt x="65" y="10"/>
                    </a:lnTo>
                    <a:lnTo>
                      <a:pt x="6" y="0"/>
                    </a:lnTo>
                    <a:close/>
                  </a:path>
                </a:pathLst>
              </a:custGeom>
              <a:solidFill>
                <a:srgbClr val="FFFFFF"/>
              </a:solidFill>
              <a:ln w="17463">
                <a:solidFill>
                  <a:srgbClr val="000000"/>
                </a:solidFill>
                <a:prstDash val="solid"/>
                <a:round/>
                <a:headEnd/>
                <a:tailEnd/>
              </a:ln>
            </p:spPr>
            <p:txBody>
              <a:bodyPr/>
              <a:lstStyle/>
              <a:p>
                <a:endParaRPr lang="ja-JP" altLang="en-US"/>
              </a:p>
            </p:txBody>
          </p:sp>
          <p:sp>
            <p:nvSpPr>
              <p:cNvPr id="17799" name="Freeform 275"/>
              <p:cNvSpPr>
                <a:spLocks/>
              </p:cNvSpPr>
              <p:nvPr/>
            </p:nvSpPr>
            <p:spPr bwMode="auto">
              <a:xfrm>
                <a:off x="2159" y="1993"/>
                <a:ext cx="43" cy="108"/>
              </a:xfrm>
              <a:custGeom>
                <a:avLst/>
                <a:gdLst>
                  <a:gd name="T0" fmla="*/ 30 w 43"/>
                  <a:gd name="T1" fmla="*/ 0 h 108"/>
                  <a:gd name="T2" fmla="*/ 35 w 43"/>
                  <a:gd name="T3" fmla="*/ 12 h 108"/>
                  <a:gd name="T4" fmla="*/ 39 w 43"/>
                  <a:gd name="T5" fmla="*/ 18 h 108"/>
                  <a:gd name="T6" fmla="*/ 41 w 43"/>
                  <a:gd name="T7" fmla="*/ 25 h 108"/>
                  <a:gd name="T8" fmla="*/ 43 w 43"/>
                  <a:gd name="T9" fmla="*/ 29 h 108"/>
                  <a:gd name="T10" fmla="*/ 43 w 43"/>
                  <a:gd name="T11" fmla="*/ 29 h 108"/>
                  <a:gd name="T12" fmla="*/ 41 w 43"/>
                  <a:gd name="T13" fmla="*/ 31 h 108"/>
                  <a:gd name="T14" fmla="*/ 35 w 43"/>
                  <a:gd name="T15" fmla="*/ 31 h 108"/>
                  <a:gd name="T16" fmla="*/ 26 w 43"/>
                  <a:gd name="T17" fmla="*/ 33 h 108"/>
                  <a:gd name="T18" fmla="*/ 17 w 43"/>
                  <a:gd name="T19" fmla="*/ 37 h 108"/>
                  <a:gd name="T20" fmla="*/ 13 w 43"/>
                  <a:gd name="T21" fmla="*/ 41 h 108"/>
                  <a:gd name="T22" fmla="*/ 15 w 43"/>
                  <a:gd name="T23" fmla="*/ 43 h 108"/>
                  <a:gd name="T24" fmla="*/ 19 w 43"/>
                  <a:gd name="T25" fmla="*/ 47 h 108"/>
                  <a:gd name="T26" fmla="*/ 26 w 43"/>
                  <a:gd name="T27" fmla="*/ 48 h 108"/>
                  <a:gd name="T28" fmla="*/ 37 w 43"/>
                  <a:gd name="T29" fmla="*/ 54 h 108"/>
                  <a:gd name="T30" fmla="*/ 41 w 43"/>
                  <a:gd name="T31" fmla="*/ 54 h 108"/>
                  <a:gd name="T32" fmla="*/ 41 w 43"/>
                  <a:gd name="T33" fmla="*/ 58 h 108"/>
                  <a:gd name="T34" fmla="*/ 37 w 43"/>
                  <a:gd name="T35" fmla="*/ 62 h 108"/>
                  <a:gd name="T36" fmla="*/ 24 w 43"/>
                  <a:gd name="T37" fmla="*/ 77 h 108"/>
                  <a:gd name="T38" fmla="*/ 11 w 43"/>
                  <a:gd name="T39" fmla="*/ 95 h 108"/>
                  <a:gd name="T40" fmla="*/ 4 w 43"/>
                  <a:gd name="T41" fmla="*/ 103 h 108"/>
                  <a:gd name="T42" fmla="*/ 0 w 43"/>
                  <a:gd name="T43" fmla="*/ 108 h 1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3" h="108">
                    <a:moveTo>
                      <a:pt x="30" y="0"/>
                    </a:moveTo>
                    <a:lnTo>
                      <a:pt x="35" y="12"/>
                    </a:lnTo>
                    <a:lnTo>
                      <a:pt x="39" y="18"/>
                    </a:lnTo>
                    <a:lnTo>
                      <a:pt x="41" y="25"/>
                    </a:lnTo>
                    <a:lnTo>
                      <a:pt x="43" y="29"/>
                    </a:lnTo>
                    <a:lnTo>
                      <a:pt x="41" y="31"/>
                    </a:lnTo>
                    <a:lnTo>
                      <a:pt x="35" y="31"/>
                    </a:lnTo>
                    <a:lnTo>
                      <a:pt x="26" y="33"/>
                    </a:lnTo>
                    <a:lnTo>
                      <a:pt x="17" y="37"/>
                    </a:lnTo>
                    <a:lnTo>
                      <a:pt x="13" y="41"/>
                    </a:lnTo>
                    <a:lnTo>
                      <a:pt x="15" y="43"/>
                    </a:lnTo>
                    <a:lnTo>
                      <a:pt x="19" y="47"/>
                    </a:lnTo>
                    <a:lnTo>
                      <a:pt x="26" y="48"/>
                    </a:lnTo>
                    <a:lnTo>
                      <a:pt x="37" y="54"/>
                    </a:lnTo>
                    <a:lnTo>
                      <a:pt x="41" y="54"/>
                    </a:lnTo>
                    <a:lnTo>
                      <a:pt x="41" y="58"/>
                    </a:lnTo>
                    <a:lnTo>
                      <a:pt x="37" y="62"/>
                    </a:lnTo>
                    <a:lnTo>
                      <a:pt x="24" y="77"/>
                    </a:lnTo>
                    <a:lnTo>
                      <a:pt x="11" y="95"/>
                    </a:lnTo>
                    <a:lnTo>
                      <a:pt x="4" y="103"/>
                    </a:lnTo>
                    <a:lnTo>
                      <a:pt x="0" y="108"/>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00" name="Freeform 276"/>
              <p:cNvSpPr>
                <a:spLocks/>
              </p:cNvSpPr>
              <p:nvPr/>
            </p:nvSpPr>
            <p:spPr bwMode="auto">
              <a:xfrm>
                <a:off x="2008" y="2074"/>
                <a:ext cx="3" cy="85"/>
              </a:xfrm>
              <a:custGeom>
                <a:avLst/>
                <a:gdLst>
                  <a:gd name="T0" fmla="*/ 3 w 3"/>
                  <a:gd name="T1" fmla="*/ 0 h 85"/>
                  <a:gd name="T2" fmla="*/ 3 w 3"/>
                  <a:gd name="T3" fmla="*/ 6 h 85"/>
                  <a:gd name="T4" fmla="*/ 0 w 3"/>
                  <a:gd name="T5" fmla="*/ 16 h 85"/>
                  <a:gd name="T6" fmla="*/ 0 w 3"/>
                  <a:gd name="T7" fmla="*/ 27 h 85"/>
                  <a:gd name="T8" fmla="*/ 0 w 3"/>
                  <a:gd name="T9" fmla="*/ 41 h 85"/>
                  <a:gd name="T10" fmla="*/ 0 w 3"/>
                  <a:gd name="T11" fmla="*/ 68 h 85"/>
                  <a:gd name="T12" fmla="*/ 3 w 3"/>
                  <a:gd name="T13" fmla="*/ 78 h 85"/>
                  <a:gd name="T14" fmla="*/ 3 w 3"/>
                  <a:gd name="T15" fmla="*/ 85 h 8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85">
                    <a:moveTo>
                      <a:pt x="3" y="0"/>
                    </a:moveTo>
                    <a:lnTo>
                      <a:pt x="3" y="6"/>
                    </a:lnTo>
                    <a:lnTo>
                      <a:pt x="0" y="16"/>
                    </a:lnTo>
                    <a:lnTo>
                      <a:pt x="0" y="27"/>
                    </a:lnTo>
                    <a:lnTo>
                      <a:pt x="0" y="41"/>
                    </a:lnTo>
                    <a:lnTo>
                      <a:pt x="0" y="68"/>
                    </a:lnTo>
                    <a:lnTo>
                      <a:pt x="3" y="78"/>
                    </a:lnTo>
                    <a:lnTo>
                      <a:pt x="3" y="85"/>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01" name="Freeform 277"/>
              <p:cNvSpPr>
                <a:spLocks/>
              </p:cNvSpPr>
              <p:nvPr/>
            </p:nvSpPr>
            <p:spPr bwMode="auto">
              <a:xfrm>
                <a:off x="2098" y="2005"/>
                <a:ext cx="65" cy="27"/>
              </a:xfrm>
              <a:custGeom>
                <a:avLst/>
                <a:gdLst>
                  <a:gd name="T0" fmla="*/ 0 w 65"/>
                  <a:gd name="T1" fmla="*/ 25 h 27"/>
                  <a:gd name="T2" fmla="*/ 37 w 65"/>
                  <a:gd name="T3" fmla="*/ 0 h 27"/>
                  <a:gd name="T4" fmla="*/ 65 w 65"/>
                  <a:gd name="T5" fmla="*/ 27 h 27"/>
                  <a:gd name="T6" fmla="*/ 0 60000 65536"/>
                  <a:gd name="T7" fmla="*/ 0 60000 65536"/>
                  <a:gd name="T8" fmla="*/ 0 60000 65536"/>
                </a:gdLst>
                <a:ahLst/>
                <a:cxnLst>
                  <a:cxn ang="T6">
                    <a:pos x="T0" y="T1"/>
                  </a:cxn>
                  <a:cxn ang="T7">
                    <a:pos x="T2" y="T3"/>
                  </a:cxn>
                  <a:cxn ang="T8">
                    <a:pos x="T4" y="T5"/>
                  </a:cxn>
                </a:cxnLst>
                <a:rect l="0" t="0" r="r" b="b"/>
                <a:pathLst>
                  <a:path w="65" h="27">
                    <a:moveTo>
                      <a:pt x="0" y="25"/>
                    </a:moveTo>
                    <a:lnTo>
                      <a:pt x="37" y="0"/>
                    </a:lnTo>
                    <a:lnTo>
                      <a:pt x="65" y="27"/>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02" name="Freeform 278"/>
              <p:cNvSpPr>
                <a:spLocks/>
              </p:cNvSpPr>
              <p:nvPr/>
            </p:nvSpPr>
            <p:spPr bwMode="auto">
              <a:xfrm>
                <a:off x="2120" y="2005"/>
                <a:ext cx="32" cy="27"/>
              </a:xfrm>
              <a:custGeom>
                <a:avLst/>
                <a:gdLst>
                  <a:gd name="T0" fmla="*/ 0 w 32"/>
                  <a:gd name="T1" fmla="*/ 11 h 27"/>
                  <a:gd name="T2" fmla="*/ 11 w 32"/>
                  <a:gd name="T3" fmla="*/ 27 h 27"/>
                  <a:gd name="T4" fmla="*/ 21 w 32"/>
                  <a:gd name="T5" fmla="*/ 27 h 27"/>
                  <a:gd name="T6" fmla="*/ 32 w 32"/>
                  <a:gd name="T7" fmla="*/ 15 h 27"/>
                  <a:gd name="T8" fmla="*/ 15 w 32"/>
                  <a:gd name="T9" fmla="*/ 0 h 27"/>
                  <a:gd name="T10" fmla="*/ 0 w 32"/>
                  <a:gd name="T11" fmla="*/ 11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27">
                    <a:moveTo>
                      <a:pt x="0" y="11"/>
                    </a:moveTo>
                    <a:lnTo>
                      <a:pt x="11" y="27"/>
                    </a:lnTo>
                    <a:lnTo>
                      <a:pt x="21" y="27"/>
                    </a:lnTo>
                    <a:lnTo>
                      <a:pt x="32" y="15"/>
                    </a:lnTo>
                    <a:lnTo>
                      <a:pt x="15" y="0"/>
                    </a:lnTo>
                    <a:lnTo>
                      <a:pt x="0" y="11"/>
                    </a:lnTo>
                    <a:close/>
                  </a:path>
                </a:pathLst>
              </a:custGeom>
              <a:solidFill>
                <a:srgbClr val="333333"/>
              </a:solidFill>
              <a:ln w="17463">
                <a:solidFill>
                  <a:srgbClr val="000000"/>
                </a:solidFill>
                <a:prstDash val="solid"/>
                <a:round/>
                <a:headEnd/>
                <a:tailEnd/>
              </a:ln>
            </p:spPr>
            <p:txBody>
              <a:bodyPr/>
              <a:lstStyle/>
              <a:p>
                <a:endParaRPr lang="ja-JP" altLang="en-US"/>
              </a:p>
            </p:txBody>
          </p:sp>
          <p:sp>
            <p:nvSpPr>
              <p:cNvPr id="17803" name="Freeform 279"/>
              <p:cNvSpPr>
                <a:spLocks/>
              </p:cNvSpPr>
              <p:nvPr/>
            </p:nvSpPr>
            <p:spPr bwMode="auto">
              <a:xfrm>
                <a:off x="2100" y="2032"/>
                <a:ext cx="41" cy="108"/>
              </a:xfrm>
              <a:custGeom>
                <a:avLst/>
                <a:gdLst>
                  <a:gd name="T0" fmla="*/ 0 w 41"/>
                  <a:gd name="T1" fmla="*/ 48 h 108"/>
                  <a:gd name="T2" fmla="*/ 0 w 41"/>
                  <a:gd name="T3" fmla="*/ 69 h 108"/>
                  <a:gd name="T4" fmla="*/ 4 w 41"/>
                  <a:gd name="T5" fmla="*/ 87 h 108"/>
                  <a:gd name="T6" fmla="*/ 7 w 41"/>
                  <a:gd name="T7" fmla="*/ 102 h 108"/>
                  <a:gd name="T8" fmla="*/ 9 w 41"/>
                  <a:gd name="T9" fmla="*/ 106 h 108"/>
                  <a:gd name="T10" fmla="*/ 9 w 41"/>
                  <a:gd name="T11" fmla="*/ 108 h 108"/>
                  <a:gd name="T12" fmla="*/ 11 w 41"/>
                  <a:gd name="T13" fmla="*/ 106 h 108"/>
                  <a:gd name="T14" fmla="*/ 13 w 41"/>
                  <a:gd name="T15" fmla="*/ 98 h 108"/>
                  <a:gd name="T16" fmla="*/ 17 w 41"/>
                  <a:gd name="T17" fmla="*/ 91 h 108"/>
                  <a:gd name="T18" fmla="*/ 24 w 41"/>
                  <a:gd name="T19" fmla="*/ 81 h 108"/>
                  <a:gd name="T20" fmla="*/ 35 w 41"/>
                  <a:gd name="T21" fmla="*/ 62 h 108"/>
                  <a:gd name="T22" fmla="*/ 39 w 41"/>
                  <a:gd name="T23" fmla="*/ 56 h 108"/>
                  <a:gd name="T24" fmla="*/ 41 w 41"/>
                  <a:gd name="T25" fmla="*/ 52 h 108"/>
                  <a:gd name="T26" fmla="*/ 41 w 41"/>
                  <a:gd name="T27" fmla="*/ 48 h 108"/>
                  <a:gd name="T28" fmla="*/ 41 w 41"/>
                  <a:gd name="T29" fmla="*/ 40 h 108"/>
                  <a:gd name="T30" fmla="*/ 41 w 41"/>
                  <a:gd name="T31" fmla="*/ 23 h 108"/>
                  <a:gd name="T32" fmla="*/ 41 w 41"/>
                  <a:gd name="T33" fmla="*/ 15 h 108"/>
                  <a:gd name="T34" fmla="*/ 41 w 41"/>
                  <a:gd name="T35" fmla="*/ 8 h 108"/>
                  <a:gd name="T36" fmla="*/ 41 w 41"/>
                  <a:gd name="T37" fmla="*/ 2 h 108"/>
                  <a:gd name="T38" fmla="*/ 41 w 41"/>
                  <a:gd name="T39" fmla="*/ 0 h 108"/>
                  <a:gd name="T40" fmla="*/ 35 w 41"/>
                  <a:gd name="T41" fmla="*/ 0 h 108"/>
                  <a:gd name="T42" fmla="*/ 31 w 41"/>
                  <a:gd name="T43" fmla="*/ 0 h 108"/>
                  <a:gd name="T44" fmla="*/ 28 w 41"/>
                  <a:gd name="T45" fmla="*/ 0 h 108"/>
                  <a:gd name="T46" fmla="*/ 26 w 41"/>
                  <a:gd name="T47" fmla="*/ 4 h 108"/>
                  <a:gd name="T48" fmla="*/ 17 w 41"/>
                  <a:gd name="T49" fmla="*/ 15 h 108"/>
                  <a:gd name="T50" fmla="*/ 7 w 41"/>
                  <a:gd name="T51" fmla="*/ 31 h 108"/>
                  <a:gd name="T52" fmla="*/ 0 w 41"/>
                  <a:gd name="T53" fmla="*/ 48 h 108"/>
                  <a:gd name="T54" fmla="*/ 0 w 41"/>
                  <a:gd name="T55" fmla="*/ 48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1" h="108">
                    <a:moveTo>
                      <a:pt x="0" y="48"/>
                    </a:moveTo>
                    <a:lnTo>
                      <a:pt x="0" y="69"/>
                    </a:lnTo>
                    <a:lnTo>
                      <a:pt x="4" y="87"/>
                    </a:lnTo>
                    <a:lnTo>
                      <a:pt x="7" y="102"/>
                    </a:lnTo>
                    <a:lnTo>
                      <a:pt x="9" y="106"/>
                    </a:lnTo>
                    <a:lnTo>
                      <a:pt x="9" y="108"/>
                    </a:lnTo>
                    <a:lnTo>
                      <a:pt x="11" y="106"/>
                    </a:lnTo>
                    <a:lnTo>
                      <a:pt x="13" y="98"/>
                    </a:lnTo>
                    <a:lnTo>
                      <a:pt x="17" y="91"/>
                    </a:lnTo>
                    <a:lnTo>
                      <a:pt x="24" y="81"/>
                    </a:lnTo>
                    <a:lnTo>
                      <a:pt x="35" y="62"/>
                    </a:lnTo>
                    <a:lnTo>
                      <a:pt x="39" y="56"/>
                    </a:lnTo>
                    <a:lnTo>
                      <a:pt x="41" y="52"/>
                    </a:lnTo>
                    <a:lnTo>
                      <a:pt x="41" y="48"/>
                    </a:lnTo>
                    <a:lnTo>
                      <a:pt x="41" y="40"/>
                    </a:lnTo>
                    <a:lnTo>
                      <a:pt x="41" y="23"/>
                    </a:lnTo>
                    <a:lnTo>
                      <a:pt x="41" y="15"/>
                    </a:lnTo>
                    <a:lnTo>
                      <a:pt x="41" y="8"/>
                    </a:lnTo>
                    <a:lnTo>
                      <a:pt x="41" y="2"/>
                    </a:lnTo>
                    <a:lnTo>
                      <a:pt x="41" y="0"/>
                    </a:lnTo>
                    <a:lnTo>
                      <a:pt x="35" y="0"/>
                    </a:lnTo>
                    <a:lnTo>
                      <a:pt x="31" y="0"/>
                    </a:lnTo>
                    <a:lnTo>
                      <a:pt x="28" y="0"/>
                    </a:lnTo>
                    <a:lnTo>
                      <a:pt x="26" y="4"/>
                    </a:lnTo>
                    <a:lnTo>
                      <a:pt x="17" y="15"/>
                    </a:lnTo>
                    <a:lnTo>
                      <a:pt x="7" y="31"/>
                    </a:lnTo>
                    <a:lnTo>
                      <a:pt x="0" y="48"/>
                    </a:lnTo>
                    <a:close/>
                  </a:path>
                </a:pathLst>
              </a:custGeom>
              <a:solidFill>
                <a:srgbClr val="333333"/>
              </a:solidFill>
              <a:ln w="17463">
                <a:solidFill>
                  <a:srgbClr val="000000"/>
                </a:solidFill>
                <a:prstDash val="solid"/>
                <a:round/>
                <a:headEnd/>
                <a:tailEnd/>
              </a:ln>
            </p:spPr>
            <p:txBody>
              <a:bodyPr/>
              <a:lstStyle/>
              <a:p>
                <a:endParaRPr lang="ja-JP" altLang="en-US"/>
              </a:p>
            </p:txBody>
          </p:sp>
          <p:sp>
            <p:nvSpPr>
              <p:cNvPr id="17804" name="Freeform 280"/>
              <p:cNvSpPr>
                <a:spLocks/>
              </p:cNvSpPr>
              <p:nvPr/>
            </p:nvSpPr>
            <p:spPr bwMode="auto">
              <a:xfrm>
                <a:off x="2248" y="2003"/>
                <a:ext cx="11" cy="37"/>
              </a:xfrm>
              <a:custGeom>
                <a:avLst/>
                <a:gdLst>
                  <a:gd name="T0" fmla="*/ 0 w 11"/>
                  <a:gd name="T1" fmla="*/ 37 h 37"/>
                  <a:gd name="T2" fmla="*/ 0 w 11"/>
                  <a:gd name="T3" fmla="*/ 35 h 37"/>
                  <a:gd name="T4" fmla="*/ 2 w 11"/>
                  <a:gd name="T5" fmla="*/ 31 h 37"/>
                  <a:gd name="T6" fmla="*/ 5 w 11"/>
                  <a:gd name="T7" fmla="*/ 19 h 37"/>
                  <a:gd name="T8" fmla="*/ 9 w 11"/>
                  <a:gd name="T9" fmla="*/ 8 h 37"/>
                  <a:gd name="T10" fmla="*/ 11 w 11"/>
                  <a:gd name="T11" fmla="*/ 2 h 37"/>
                  <a:gd name="T12" fmla="*/ 11 w 11"/>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37">
                    <a:moveTo>
                      <a:pt x="0" y="37"/>
                    </a:moveTo>
                    <a:lnTo>
                      <a:pt x="0" y="35"/>
                    </a:lnTo>
                    <a:lnTo>
                      <a:pt x="2" y="31"/>
                    </a:lnTo>
                    <a:lnTo>
                      <a:pt x="5" y="19"/>
                    </a:lnTo>
                    <a:lnTo>
                      <a:pt x="9" y="8"/>
                    </a:lnTo>
                    <a:lnTo>
                      <a:pt x="11" y="2"/>
                    </a:lnTo>
                    <a:lnTo>
                      <a:pt x="11" y="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05" name="Freeform 281"/>
              <p:cNvSpPr>
                <a:spLocks/>
              </p:cNvSpPr>
              <p:nvPr/>
            </p:nvSpPr>
            <p:spPr bwMode="auto">
              <a:xfrm>
                <a:off x="2261" y="1901"/>
                <a:ext cx="120" cy="102"/>
              </a:xfrm>
              <a:custGeom>
                <a:avLst/>
                <a:gdLst>
                  <a:gd name="T0" fmla="*/ 27 w 120"/>
                  <a:gd name="T1" fmla="*/ 38 h 102"/>
                  <a:gd name="T2" fmla="*/ 24 w 120"/>
                  <a:gd name="T3" fmla="*/ 28 h 102"/>
                  <a:gd name="T4" fmla="*/ 22 w 120"/>
                  <a:gd name="T5" fmla="*/ 23 h 102"/>
                  <a:gd name="T6" fmla="*/ 13 w 120"/>
                  <a:gd name="T7" fmla="*/ 17 h 102"/>
                  <a:gd name="T8" fmla="*/ 3 w 120"/>
                  <a:gd name="T9" fmla="*/ 21 h 102"/>
                  <a:gd name="T10" fmla="*/ 0 w 120"/>
                  <a:gd name="T11" fmla="*/ 25 h 102"/>
                  <a:gd name="T12" fmla="*/ 0 w 120"/>
                  <a:gd name="T13" fmla="*/ 32 h 102"/>
                  <a:gd name="T14" fmla="*/ 5 w 120"/>
                  <a:gd name="T15" fmla="*/ 42 h 102"/>
                  <a:gd name="T16" fmla="*/ 7 w 120"/>
                  <a:gd name="T17" fmla="*/ 48 h 102"/>
                  <a:gd name="T18" fmla="*/ 7 w 120"/>
                  <a:gd name="T19" fmla="*/ 52 h 102"/>
                  <a:gd name="T20" fmla="*/ 9 w 120"/>
                  <a:gd name="T21" fmla="*/ 54 h 102"/>
                  <a:gd name="T22" fmla="*/ 7 w 120"/>
                  <a:gd name="T23" fmla="*/ 56 h 102"/>
                  <a:gd name="T24" fmla="*/ 3 w 120"/>
                  <a:gd name="T25" fmla="*/ 63 h 102"/>
                  <a:gd name="T26" fmla="*/ 3 w 120"/>
                  <a:gd name="T27" fmla="*/ 73 h 102"/>
                  <a:gd name="T28" fmla="*/ 9 w 120"/>
                  <a:gd name="T29" fmla="*/ 84 h 102"/>
                  <a:gd name="T30" fmla="*/ 20 w 120"/>
                  <a:gd name="T31" fmla="*/ 94 h 102"/>
                  <a:gd name="T32" fmla="*/ 37 w 120"/>
                  <a:gd name="T33" fmla="*/ 102 h 102"/>
                  <a:gd name="T34" fmla="*/ 55 w 120"/>
                  <a:gd name="T35" fmla="*/ 102 h 102"/>
                  <a:gd name="T36" fmla="*/ 66 w 120"/>
                  <a:gd name="T37" fmla="*/ 100 h 102"/>
                  <a:gd name="T38" fmla="*/ 74 w 120"/>
                  <a:gd name="T39" fmla="*/ 94 h 102"/>
                  <a:gd name="T40" fmla="*/ 77 w 120"/>
                  <a:gd name="T41" fmla="*/ 92 h 102"/>
                  <a:gd name="T42" fmla="*/ 77 w 120"/>
                  <a:gd name="T43" fmla="*/ 92 h 102"/>
                  <a:gd name="T44" fmla="*/ 74 w 120"/>
                  <a:gd name="T45" fmla="*/ 94 h 102"/>
                  <a:gd name="T46" fmla="*/ 77 w 120"/>
                  <a:gd name="T47" fmla="*/ 92 h 102"/>
                  <a:gd name="T48" fmla="*/ 81 w 120"/>
                  <a:gd name="T49" fmla="*/ 88 h 102"/>
                  <a:gd name="T50" fmla="*/ 85 w 120"/>
                  <a:gd name="T51" fmla="*/ 81 h 102"/>
                  <a:gd name="T52" fmla="*/ 85 w 120"/>
                  <a:gd name="T53" fmla="*/ 75 h 102"/>
                  <a:gd name="T54" fmla="*/ 98 w 120"/>
                  <a:gd name="T55" fmla="*/ 67 h 102"/>
                  <a:gd name="T56" fmla="*/ 116 w 120"/>
                  <a:gd name="T57" fmla="*/ 63 h 102"/>
                  <a:gd name="T58" fmla="*/ 118 w 120"/>
                  <a:gd name="T59" fmla="*/ 59 h 102"/>
                  <a:gd name="T60" fmla="*/ 120 w 120"/>
                  <a:gd name="T61" fmla="*/ 54 h 102"/>
                  <a:gd name="T62" fmla="*/ 116 w 120"/>
                  <a:gd name="T63" fmla="*/ 46 h 102"/>
                  <a:gd name="T64" fmla="*/ 109 w 120"/>
                  <a:gd name="T65" fmla="*/ 44 h 102"/>
                  <a:gd name="T66" fmla="*/ 116 w 120"/>
                  <a:gd name="T67" fmla="*/ 38 h 102"/>
                  <a:gd name="T68" fmla="*/ 118 w 120"/>
                  <a:gd name="T69" fmla="*/ 30 h 102"/>
                  <a:gd name="T70" fmla="*/ 114 w 120"/>
                  <a:gd name="T71" fmla="*/ 25 h 102"/>
                  <a:gd name="T72" fmla="*/ 107 w 120"/>
                  <a:gd name="T73" fmla="*/ 25 h 102"/>
                  <a:gd name="T74" fmla="*/ 98 w 120"/>
                  <a:gd name="T75" fmla="*/ 25 h 102"/>
                  <a:gd name="T76" fmla="*/ 98 w 120"/>
                  <a:gd name="T77" fmla="*/ 17 h 102"/>
                  <a:gd name="T78" fmla="*/ 96 w 120"/>
                  <a:gd name="T79" fmla="*/ 13 h 102"/>
                  <a:gd name="T80" fmla="*/ 92 w 120"/>
                  <a:gd name="T81" fmla="*/ 11 h 102"/>
                  <a:gd name="T82" fmla="*/ 81 w 120"/>
                  <a:gd name="T83" fmla="*/ 13 h 102"/>
                  <a:gd name="T84" fmla="*/ 81 w 120"/>
                  <a:gd name="T85" fmla="*/ 3 h 102"/>
                  <a:gd name="T86" fmla="*/ 77 w 120"/>
                  <a:gd name="T87" fmla="*/ 0 h 102"/>
                  <a:gd name="T88" fmla="*/ 68 w 120"/>
                  <a:gd name="T89" fmla="*/ 0 h 102"/>
                  <a:gd name="T90" fmla="*/ 57 w 120"/>
                  <a:gd name="T91" fmla="*/ 3 h 102"/>
                  <a:gd name="T92" fmla="*/ 51 w 120"/>
                  <a:gd name="T93" fmla="*/ 9 h 102"/>
                  <a:gd name="T94" fmla="*/ 42 w 120"/>
                  <a:gd name="T95" fmla="*/ 17 h 102"/>
                  <a:gd name="T96" fmla="*/ 33 w 120"/>
                  <a:gd name="T97" fmla="*/ 25 h 102"/>
                  <a:gd name="T98" fmla="*/ 27 w 120"/>
                  <a:gd name="T99" fmla="*/ 38 h 102"/>
                  <a:gd name="T100" fmla="*/ 27 w 120"/>
                  <a:gd name="T101" fmla="*/ 38 h 1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20" h="102">
                    <a:moveTo>
                      <a:pt x="27" y="38"/>
                    </a:moveTo>
                    <a:lnTo>
                      <a:pt x="24" y="28"/>
                    </a:lnTo>
                    <a:lnTo>
                      <a:pt x="22" y="23"/>
                    </a:lnTo>
                    <a:lnTo>
                      <a:pt x="13" y="17"/>
                    </a:lnTo>
                    <a:lnTo>
                      <a:pt x="3" y="21"/>
                    </a:lnTo>
                    <a:lnTo>
                      <a:pt x="0" y="25"/>
                    </a:lnTo>
                    <a:lnTo>
                      <a:pt x="0" y="32"/>
                    </a:lnTo>
                    <a:lnTo>
                      <a:pt x="5" y="42"/>
                    </a:lnTo>
                    <a:lnTo>
                      <a:pt x="7" y="48"/>
                    </a:lnTo>
                    <a:lnTo>
                      <a:pt x="7" y="52"/>
                    </a:lnTo>
                    <a:lnTo>
                      <a:pt x="9" y="54"/>
                    </a:lnTo>
                    <a:lnTo>
                      <a:pt x="7" y="56"/>
                    </a:lnTo>
                    <a:lnTo>
                      <a:pt x="3" y="63"/>
                    </a:lnTo>
                    <a:lnTo>
                      <a:pt x="3" y="73"/>
                    </a:lnTo>
                    <a:lnTo>
                      <a:pt x="9" y="84"/>
                    </a:lnTo>
                    <a:lnTo>
                      <a:pt x="20" y="94"/>
                    </a:lnTo>
                    <a:lnTo>
                      <a:pt x="37" y="102"/>
                    </a:lnTo>
                    <a:lnTo>
                      <a:pt x="55" y="102"/>
                    </a:lnTo>
                    <a:lnTo>
                      <a:pt x="66" y="100"/>
                    </a:lnTo>
                    <a:lnTo>
                      <a:pt x="74" y="94"/>
                    </a:lnTo>
                    <a:lnTo>
                      <a:pt x="77" y="92"/>
                    </a:lnTo>
                    <a:lnTo>
                      <a:pt x="74" y="94"/>
                    </a:lnTo>
                    <a:lnTo>
                      <a:pt x="77" y="92"/>
                    </a:lnTo>
                    <a:lnTo>
                      <a:pt x="81" y="88"/>
                    </a:lnTo>
                    <a:lnTo>
                      <a:pt x="85" y="81"/>
                    </a:lnTo>
                    <a:lnTo>
                      <a:pt x="85" y="75"/>
                    </a:lnTo>
                    <a:lnTo>
                      <a:pt x="98" y="67"/>
                    </a:lnTo>
                    <a:lnTo>
                      <a:pt x="116" y="63"/>
                    </a:lnTo>
                    <a:lnTo>
                      <a:pt x="118" y="59"/>
                    </a:lnTo>
                    <a:lnTo>
                      <a:pt x="120" y="54"/>
                    </a:lnTo>
                    <a:lnTo>
                      <a:pt x="116" y="46"/>
                    </a:lnTo>
                    <a:lnTo>
                      <a:pt x="109" y="44"/>
                    </a:lnTo>
                    <a:lnTo>
                      <a:pt x="116" y="38"/>
                    </a:lnTo>
                    <a:lnTo>
                      <a:pt x="118" y="30"/>
                    </a:lnTo>
                    <a:lnTo>
                      <a:pt x="114" y="25"/>
                    </a:lnTo>
                    <a:lnTo>
                      <a:pt x="107" y="25"/>
                    </a:lnTo>
                    <a:lnTo>
                      <a:pt x="98" y="25"/>
                    </a:lnTo>
                    <a:lnTo>
                      <a:pt x="98" y="17"/>
                    </a:lnTo>
                    <a:lnTo>
                      <a:pt x="96" y="13"/>
                    </a:lnTo>
                    <a:lnTo>
                      <a:pt x="92" y="11"/>
                    </a:lnTo>
                    <a:lnTo>
                      <a:pt x="81" y="13"/>
                    </a:lnTo>
                    <a:lnTo>
                      <a:pt x="81" y="3"/>
                    </a:lnTo>
                    <a:lnTo>
                      <a:pt x="77" y="0"/>
                    </a:lnTo>
                    <a:lnTo>
                      <a:pt x="68" y="0"/>
                    </a:lnTo>
                    <a:lnTo>
                      <a:pt x="57" y="3"/>
                    </a:lnTo>
                    <a:lnTo>
                      <a:pt x="51" y="9"/>
                    </a:lnTo>
                    <a:lnTo>
                      <a:pt x="42" y="17"/>
                    </a:lnTo>
                    <a:lnTo>
                      <a:pt x="33" y="25"/>
                    </a:lnTo>
                    <a:lnTo>
                      <a:pt x="27" y="38"/>
                    </a:lnTo>
                    <a:close/>
                  </a:path>
                </a:pathLst>
              </a:custGeom>
              <a:solidFill>
                <a:srgbClr val="FEDFB3"/>
              </a:solidFill>
              <a:ln w="17463">
                <a:solidFill>
                  <a:srgbClr val="000000"/>
                </a:solidFill>
                <a:prstDash val="solid"/>
                <a:round/>
                <a:headEnd/>
                <a:tailEnd/>
              </a:ln>
            </p:spPr>
            <p:txBody>
              <a:bodyPr/>
              <a:lstStyle/>
              <a:p>
                <a:endParaRPr lang="ja-JP" altLang="en-US"/>
              </a:p>
            </p:txBody>
          </p:sp>
          <p:sp>
            <p:nvSpPr>
              <p:cNvPr id="17806" name="Freeform 282"/>
              <p:cNvSpPr>
                <a:spLocks/>
              </p:cNvSpPr>
              <p:nvPr/>
            </p:nvSpPr>
            <p:spPr bwMode="auto">
              <a:xfrm>
                <a:off x="2307" y="1933"/>
                <a:ext cx="33" cy="22"/>
              </a:xfrm>
              <a:custGeom>
                <a:avLst/>
                <a:gdLst>
                  <a:gd name="T0" fmla="*/ 0 w 33"/>
                  <a:gd name="T1" fmla="*/ 0 h 22"/>
                  <a:gd name="T2" fmla="*/ 2 w 33"/>
                  <a:gd name="T3" fmla="*/ 0 h 22"/>
                  <a:gd name="T4" fmla="*/ 5 w 33"/>
                  <a:gd name="T5" fmla="*/ 2 h 22"/>
                  <a:gd name="T6" fmla="*/ 15 w 33"/>
                  <a:gd name="T7" fmla="*/ 6 h 22"/>
                  <a:gd name="T8" fmla="*/ 26 w 33"/>
                  <a:gd name="T9" fmla="*/ 12 h 22"/>
                  <a:gd name="T10" fmla="*/ 33 w 33"/>
                  <a:gd name="T11" fmla="*/ 22 h 22"/>
                  <a:gd name="T12" fmla="*/ 0 w 33"/>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22">
                    <a:moveTo>
                      <a:pt x="0" y="0"/>
                    </a:moveTo>
                    <a:lnTo>
                      <a:pt x="2" y="0"/>
                    </a:lnTo>
                    <a:lnTo>
                      <a:pt x="5" y="2"/>
                    </a:lnTo>
                    <a:lnTo>
                      <a:pt x="15" y="6"/>
                    </a:lnTo>
                    <a:lnTo>
                      <a:pt x="26" y="12"/>
                    </a:lnTo>
                    <a:lnTo>
                      <a:pt x="33" y="2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07" name="Freeform 283"/>
              <p:cNvSpPr>
                <a:spLocks/>
              </p:cNvSpPr>
              <p:nvPr/>
            </p:nvSpPr>
            <p:spPr bwMode="auto">
              <a:xfrm>
                <a:off x="2307" y="1933"/>
                <a:ext cx="33" cy="22"/>
              </a:xfrm>
              <a:custGeom>
                <a:avLst/>
                <a:gdLst>
                  <a:gd name="T0" fmla="*/ 0 w 33"/>
                  <a:gd name="T1" fmla="*/ 0 h 22"/>
                  <a:gd name="T2" fmla="*/ 2 w 33"/>
                  <a:gd name="T3" fmla="*/ 0 h 22"/>
                  <a:gd name="T4" fmla="*/ 5 w 33"/>
                  <a:gd name="T5" fmla="*/ 2 h 22"/>
                  <a:gd name="T6" fmla="*/ 15 w 33"/>
                  <a:gd name="T7" fmla="*/ 6 h 22"/>
                  <a:gd name="T8" fmla="*/ 26 w 33"/>
                  <a:gd name="T9" fmla="*/ 12 h 22"/>
                  <a:gd name="T10" fmla="*/ 33 w 33"/>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2">
                    <a:moveTo>
                      <a:pt x="0" y="0"/>
                    </a:moveTo>
                    <a:lnTo>
                      <a:pt x="2" y="0"/>
                    </a:lnTo>
                    <a:lnTo>
                      <a:pt x="5" y="2"/>
                    </a:lnTo>
                    <a:lnTo>
                      <a:pt x="15" y="6"/>
                    </a:lnTo>
                    <a:lnTo>
                      <a:pt x="26" y="12"/>
                    </a:lnTo>
                    <a:lnTo>
                      <a:pt x="33" y="22"/>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08" name="Freeform 284"/>
              <p:cNvSpPr>
                <a:spLocks/>
              </p:cNvSpPr>
              <p:nvPr/>
            </p:nvSpPr>
            <p:spPr bwMode="auto">
              <a:xfrm>
                <a:off x="2288" y="1939"/>
                <a:ext cx="26" cy="29"/>
              </a:xfrm>
              <a:custGeom>
                <a:avLst/>
                <a:gdLst>
                  <a:gd name="T0" fmla="*/ 26 w 26"/>
                  <a:gd name="T1" fmla="*/ 29 h 29"/>
                  <a:gd name="T2" fmla="*/ 24 w 26"/>
                  <a:gd name="T3" fmla="*/ 21 h 29"/>
                  <a:gd name="T4" fmla="*/ 17 w 26"/>
                  <a:gd name="T5" fmla="*/ 12 h 29"/>
                  <a:gd name="T6" fmla="*/ 13 w 26"/>
                  <a:gd name="T7" fmla="*/ 10 h 29"/>
                  <a:gd name="T8" fmla="*/ 8 w 26"/>
                  <a:gd name="T9" fmla="*/ 10 h 29"/>
                  <a:gd name="T10" fmla="*/ 4 w 26"/>
                  <a:gd name="T11" fmla="*/ 12 h 29"/>
                  <a:gd name="T12" fmla="*/ 0 w 26"/>
                  <a:gd name="T13" fmla="*/ 16 h 29"/>
                  <a:gd name="T14" fmla="*/ 0 w 26"/>
                  <a:gd name="T15" fmla="*/ 6 h 29"/>
                  <a:gd name="T16" fmla="*/ 0 w 26"/>
                  <a:gd name="T17" fmla="*/ 2 h 29"/>
                  <a:gd name="T18" fmla="*/ 0 w 26"/>
                  <a:gd name="T19" fmla="*/ 0 h 29"/>
                  <a:gd name="T20" fmla="*/ 0 w 26"/>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 h="29">
                    <a:moveTo>
                      <a:pt x="26" y="29"/>
                    </a:moveTo>
                    <a:lnTo>
                      <a:pt x="24" y="21"/>
                    </a:lnTo>
                    <a:lnTo>
                      <a:pt x="17" y="12"/>
                    </a:lnTo>
                    <a:lnTo>
                      <a:pt x="13" y="10"/>
                    </a:lnTo>
                    <a:lnTo>
                      <a:pt x="8" y="10"/>
                    </a:lnTo>
                    <a:lnTo>
                      <a:pt x="4" y="12"/>
                    </a:lnTo>
                    <a:lnTo>
                      <a:pt x="0" y="16"/>
                    </a:lnTo>
                    <a:lnTo>
                      <a:pt x="0" y="6"/>
                    </a:lnTo>
                    <a:lnTo>
                      <a:pt x="0" y="2"/>
                    </a:lnTo>
                    <a:lnTo>
                      <a:pt x="0" y="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09" name="Freeform 285"/>
              <p:cNvSpPr>
                <a:spLocks/>
              </p:cNvSpPr>
              <p:nvPr/>
            </p:nvSpPr>
            <p:spPr bwMode="auto">
              <a:xfrm>
                <a:off x="2318" y="1922"/>
                <a:ext cx="13" cy="13"/>
              </a:xfrm>
              <a:custGeom>
                <a:avLst/>
                <a:gdLst>
                  <a:gd name="T0" fmla="*/ 0 w 13"/>
                  <a:gd name="T1" fmla="*/ 13 h 13"/>
                  <a:gd name="T2" fmla="*/ 2 w 13"/>
                  <a:gd name="T3" fmla="*/ 11 h 13"/>
                  <a:gd name="T4" fmla="*/ 4 w 13"/>
                  <a:gd name="T5" fmla="*/ 7 h 13"/>
                  <a:gd name="T6" fmla="*/ 9 w 13"/>
                  <a:gd name="T7" fmla="*/ 4 h 13"/>
                  <a:gd name="T8" fmla="*/ 13 w 13"/>
                  <a:gd name="T9" fmla="*/ 0 h 13"/>
                  <a:gd name="T10" fmla="*/ 0 w 13"/>
                  <a:gd name="T11" fmla="*/ 13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13">
                    <a:moveTo>
                      <a:pt x="0" y="13"/>
                    </a:moveTo>
                    <a:lnTo>
                      <a:pt x="2" y="11"/>
                    </a:lnTo>
                    <a:lnTo>
                      <a:pt x="4" y="7"/>
                    </a:lnTo>
                    <a:lnTo>
                      <a:pt x="9" y="4"/>
                    </a:lnTo>
                    <a:lnTo>
                      <a:pt x="13" y="0"/>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10" name="Freeform 286"/>
              <p:cNvSpPr>
                <a:spLocks/>
              </p:cNvSpPr>
              <p:nvPr/>
            </p:nvSpPr>
            <p:spPr bwMode="auto">
              <a:xfrm>
                <a:off x="2318" y="1922"/>
                <a:ext cx="13" cy="13"/>
              </a:xfrm>
              <a:custGeom>
                <a:avLst/>
                <a:gdLst>
                  <a:gd name="T0" fmla="*/ 0 w 13"/>
                  <a:gd name="T1" fmla="*/ 13 h 13"/>
                  <a:gd name="T2" fmla="*/ 2 w 13"/>
                  <a:gd name="T3" fmla="*/ 11 h 13"/>
                  <a:gd name="T4" fmla="*/ 4 w 13"/>
                  <a:gd name="T5" fmla="*/ 7 h 13"/>
                  <a:gd name="T6" fmla="*/ 9 w 13"/>
                  <a:gd name="T7" fmla="*/ 4 h 13"/>
                  <a:gd name="T8" fmla="*/ 13 w 13"/>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3">
                    <a:moveTo>
                      <a:pt x="0" y="13"/>
                    </a:moveTo>
                    <a:lnTo>
                      <a:pt x="2" y="11"/>
                    </a:lnTo>
                    <a:lnTo>
                      <a:pt x="4" y="7"/>
                    </a:lnTo>
                    <a:lnTo>
                      <a:pt x="9" y="4"/>
                    </a:lnTo>
                    <a:lnTo>
                      <a:pt x="13" y="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7811" name="Freeform 287"/>
              <p:cNvSpPr>
                <a:spLocks/>
              </p:cNvSpPr>
              <p:nvPr/>
            </p:nvSpPr>
            <p:spPr bwMode="auto">
              <a:xfrm>
                <a:off x="2335" y="1931"/>
                <a:ext cx="14" cy="10"/>
              </a:xfrm>
              <a:custGeom>
                <a:avLst/>
                <a:gdLst>
                  <a:gd name="T0" fmla="*/ 0 w 14"/>
                  <a:gd name="T1" fmla="*/ 10 h 10"/>
                  <a:gd name="T2" fmla="*/ 7 w 14"/>
                  <a:gd name="T3" fmla="*/ 6 h 10"/>
                  <a:gd name="T4" fmla="*/ 9 w 14"/>
                  <a:gd name="T5" fmla="*/ 2 h 10"/>
                  <a:gd name="T6" fmla="*/ 14 w 14"/>
                  <a:gd name="T7" fmla="*/ 0 h 10"/>
                  <a:gd name="T8" fmla="*/ 0 w 14"/>
                  <a:gd name="T9" fmla="*/ 10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0">
                    <a:moveTo>
                      <a:pt x="0" y="10"/>
                    </a:moveTo>
                    <a:lnTo>
                      <a:pt x="7" y="6"/>
                    </a:lnTo>
                    <a:lnTo>
                      <a:pt x="9" y="2"/>
                    </a:lnTo>
                    <a:lnTo>
                      <a:pt x="14" y="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812" name="Freeform 288"/>
              <p:cNvSpPr>
                <a:spLocks/>
              </p:cNvSpPr>
              <p:nvPr/>
            </p:nvSpPr>
            <p:spPr bwMode="auto">
              <a:xfrm>
                <a:off x="2335" y="1931"/>
                <a:ext cx="14" cy="10"/>
              </a:xfrm>
              <a:custGeom>
                <a:avLst/>
                <a:gdLst>
                  <a:gd name="T0" fmla="*/ 0 w 14"/>
                  <a:gd name="T1" fmla="*/ 10 h 10"/>
                  <a:gd name="T2" fmla="*/ 7 w 14"/>
                  <a:gd name="T3" fmla="*/ 6 h 10"/>
                  <a:gd name="T4" fmla="*/ 9 w 14"/>
                  <a:gd name="T5" fmla="*/ 2 h 10"/>
                  <a:gd name="T6" fmla="*/ 14 w 14"/>
                  <a:gd name="T7" fmla="*/ 0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10">
                    <a:moveTo>
                      <a:pt x="0" y="10"/>
                    </a:moveTo>
                    <a:lnTo>
                      <a:pt x="7" y="6"/>
                    </a:lnTo>
                    <a:lnTo>
                      <a:pt x="9" y="2"/>
                    </a:lnTo>
                    <a:lnTo>
                      <a:pt x="14" y="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sp>
          <p:nvSpPr>
            <p:cNvPr id="17777" name="Freeform 289"/>
            <p:cNvSpPr>
              <a:spLocks/>
            </p:cNvSpPr>
            <p:nvPr/>
          </p:nvSpPr>
          <p:spPr bwMode="auto">
            <a:xfrm>
              <a:off x="381000" y="3467100"/>
              <a:ext cx="1273175" cy="915101"/>
            </a:xfrm>
            <a:custGeom>
              <a:avLst/>
              <a:gdLst>
                <a:gd name="T0" fmla="*/ 0 w 1606"/>
                <a:gd name="T1" fmla="*/ 0 h 1044"/>
                <a:gd name="T2" fmla="*/ 0 w 1606"/>
                <a:gd name="T3" fmla="*/ 0 h 1044"/>
                <a:gd name="T4" fmla="*/ 0 w 1606"/>
                <a:gd name="T5" fmla="*/ 0 h 1044"/>
                <a:gd name="T6" fmla="*/ 0 w 1606"/>
                <a:gd name="T7" fmla="*/ 0 h 1044"/>
                <a:gd name="T8" fmla="*/ 0 w 1606"/>
                <a:gd name="T9" fmla="*/ 0 h 1044"/>
                <a:gd name="T10" fmla="*/ 0 w 1606"/>
                <a:gd name="T11" fmla="*/ 0 h 1044"/>
                <a:gd name="T12" fmla="*/ 0 w 1606"/>
                <a:gd name="T13" fmla="*/ 0 h 1044"/>
                <a:gd name="T14" fmla="*/ 0 w 1606"/>
                <a:gd name="T15" fmla="*/ 0 h 1044"/>
                <a:gd name="T16" fmla="*/ 0 w 1606"/>
                <a:gd name="T17" fmla="*/ 0 h 1044"/>
                <a:gd name="T18" fmla="*/ 0 w 1606"/>
                <a:gd name="T19" fmla="*/ 0 h 1044"/>
                <a:gd name="T20" fmla="*/ 0 w 1606"/>
                <a:gd name="T21" fmla="*/ 0 h 1044"/>
                <a:gd name="T22" fmla="*/ 0 w 1606"/>
                <a:gd name="T23" fmla="*/ 0 h 1044"/>
                <a:gd name="T24" fmla="*/ 0 w 1606"/>
                <a:gd name="T25" fmla="*/ 0 h 1044"/>
                <a:gd name="T26" fmla="*/ 0 w 1606"/>
                <a:gd name="T27" fmla="*/ 0 h 1044"/>
                <a:gd name="T28" fmla="*/ 0 w 1606"/>
                <a:gd name="T29" fmla="*/ 0 h 1044"/>
                <a:gd name="T30" fmla="*/ 0 w 1606"/>
                <a:gd name="T31" fmla="*/ 0 h 1044"/>
                <a:gd name="T32" fmla="*/ 0 w 1606"/>
                <a:gd name="T33" fmla="*/ 0 h 1044"/>
                <a:gd name="T34" fmla="*/ 0 w 1606"/>
                <a:gd name="T35" fmla="*/ 0 h 1044"/>
                <a:gd name="T36" fmla="*/ 0 w 1606"/>
                <a:gd name="T37" fmla="*/ 0 h 1044"/>
                <a:gd name="T38" fmla="*/ 0 w 1606"/>
                <a:gd name="T39" fmla="*/ 0 h 1044"/>
                <a:gd name="T40" fmla="*/ 0 w 1606"/>
                <a:gd name="T41" fmla="*/ 0 h 1044"/>
                <a:gd name="T42" fmla="*/ 0 w 1606"/>
                <a:gd name="T43" fmla="*/ 0 h 1044"/>
                <a:gd name="T44" fmla="*/ 0 w 1606"/>
                <a:gd name="T45" fmla="*/ 0 h 1044"/>
                <a:gd name="T46" fmla="*/ 0 w 1606"/>
                <a:gd name="T47" fmla="*/ 0 h 1044"/>
                <a:gd name="T48" fmla="*/ 0 w 1606"/>
                <a:gd name="T49" fmla="*/ 0 h 1044"/>
                <a:gd name="T50" fmla="*/ 0 w 1606"/>
                <a:gd name="T51" fmla="*/ 0 h 1044"/>
                <a:gd name="T52" fmla="*/ 0 w 1606"/>
                <a:gd name="T53" fmla="*/ 0 h 1044"/>
                <a:gd name="T54" fmla="*/ 0 w 1606"/>
                <a:gd name="T55" fmla="*/ 0 h 1044"/>
                <a:gd name="T56" fmla="*/ 0 w 1606"/>
                <a:gd name="T57" fmla="*/ 0 h 1044"/>
                <a:gd name="T58" fmla="*/ 0 w 1606"/>
                <a:gd name="T59" fmla="*/ 0 h 1044"/>
                <a:gd name="T60" fmla="*/ 0 w 1606"/>
                <a:gd name="T61" fmla="*/ 0 h 1044"/>
                <a:gd name="T62" fmla="*/ 0 w 1606"/>
                <a:gd name="T63" fmla="*/ 0 h 1044"/>
                <a:gd name="T64" fmla="*/ 0 w 1606"/>
                <a:gd name="T65" fmla="*/ 0 h 1044"/>
                <a:gd name="T66" fmla="*/ 0 w 1606"/>
                <a:gd name="T67" fmla="*/ 0 h 1044"/>
                <a:gd name="T68" fmla="*/ 0 w 1606"/>
                <a:gd name="T69" fmla="*/ 0 h 10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06" h="1044">
                  <a:moveTo>
                    <a:pt x="268" y="0"/>
                  </a:moveTo>
                  <a:lnTo>
                    <a:pt x="214" y="2"/>
                  </a:lnTo>
                  <a:lnTo>
                    <a:pt x="188" y="4"/>
                  </a:lnTo>
                  <a:lnTo>
                    <a:pt x="163" y="7"/>
                  </a:lnTo>
                  <a:lnTo>
                    <a:pt x="140" y="11"/>
                  </a:lnTo>
                  <a:lnTo>
                    <a:pt x="118" y="15"/>
                  </a:lnTo>
                  <a:lnTo>
                    <a:pt x="97" y="21"/>
                  </a:lnTo>
                  <a:lnTo>
                    <a:pt x="78" y="27"/>
                  </a:lnTo>
                  <a:lnTo>
                    <a:pt x="61" y="33"/>
                  </a:lnTo>
                  <a:lnTo>
                    <a:pt x="46" y="40"/>
                  </a:lnTo>
                  <a:lnTo>
                    <a:pt x="33" y="47"/>
                  </a:lnTo>
                  <a:lnTo>
                    <a:pt x="21" y="55"/>
                  </a:lnTo>
                  <a:lnTo>
                    <a:pt x="12" y="63"/>
                  </a:lnTo>
                  <a:lnTo>
                    <a:pt x="5" y="71"/>
                  </a:lnTo>
                  <a:lnTo>
                    <a:pt x="1" y="80"/>
                  </a:lnTo>
                  <a:lnTo>
                    <a:pt x="0" y="89"/>
                  </a:lnTo>
                  <a:lnTo>
                    <a:pt x="0" y="312"/>
                  </a:lnTo>
                  <a:lnTo>
                    <a:pt x="0" y="446"/>
                  </a:lnTo>
                  <a:lnTo>
                    <a:pt x="1" y="455"/>
                  </a:lnTo>
                  <a:lnTo>
                    <a:pt x="5" y="464"/>
                  </a:lnTo>
                  <a:lnTo>
                    <a:pt x="12" y="472"/>
                  </a:lnTo>
                  <a:lnTo>
                    <a:pt x="21" y="481"/>
                  </a:lnTo>
                  <a:lnTo>
                    <a:pt x="33" y="489"/>
                  </a:lnTo>
                  <a:lnTo>
                    <a:pt x="46" y="496"/>
                  </a:lnTo>
                  <a:lnTo>
                    <a:pt x="61" y="503"/>
                  </a:lnTo>
                  <a:lnTo>
                    <a:pt x="78" y="509"/>
                  </a:lnTo>
                  <a:lnTo>
                    <a:pt x="97" y="515"/>
                  </a:lnTo>
                  <a:lnTo>
                    <a:pt x="118" y="520"/>
                  </a:lnTo>
                  <a:lnTo>
                    <a:pt x="140" y="524"/>
                  </a:lnTo>
                  <a:lnTo>
                    <a:pt x="163" y="528"/>
                  </a:lnTo>
                  <a:lnTo>
                    <a:pt x="188" y="531"/>
                  </a:lnTo>
                  <a:lnTo>
                    <a:pt x="214" y="533"/>
                  </a:lnTo>
                  <a:lnTo>
                    <a:pt x="268" y="535"/>
                  </a:lnTo>
                  <a:lnTo>
                    <a:pt x="937" y="535"/>
                  </a:lnTo>
                  <a:lnTo>
                    <a:pt x="829" y="1044"/>
                  </a:lnTo>
                  <a:lnTo>
                    <a:pt x="1338" y="535"/>
                  </a:lnTo>
                  <a:lnTo>
                    <a:pt x="1392" y="533"/>
                  </a:lnTo>
                  <a:lnTo>
                    <a:pt x="1418" y="531"/>
                  </a:lnTo>
                  <a:lnTo>
                    <a:pt x="1442" y="528"/>
                  </a:lnTo>
                  <a:lnTo>
                    <a:pt x="1466" y="524"/>
                  </a:lnTo>
                  <a:lnTo>
                    <a:pt x="1488" y="520"/>
                  </a:lnTo>
                  <a:lnTo>
                    <a:pt x="1508" y="515"/>
                  </a:lnTo>
                  <a:lnTo>
                    <a:pt x="1528" y="509"/>
                  </a:lnTo>
                  <a:lnTo>
                    <a:pt x="1545" y="503"/>
                  </a:lnTo>
                  <a:lnTo>
                    <a:pt x="1560" y="496"/>
                  </a:lnTo>
                  <a:lnTo>
                    <a:pt x="1573" y="489"/>
                  </a:lnTo>
                  <a:lnTo>
                    <a:pt x="1584" y="481"/>
                  </a:lnTo>
                  <a:lnTo>
                    <a:pt x="1594" y="472"/>
                  </a:lnTo>
                  <a:lnTo>
                    <a:pt x="1601" y="464"/>
                  </a:lnTo>
                  <a:lnTo>
                    <a:pt x="1605" y="455"/>
                  </a:lnTo>
                  <a:lnTo>
                    <a:pt x="1606" y="446"/>
                  </a:lnTo>
                  <a:lnTo>
                    <a:pt x="1606" y="312"/>
                  </a:lnTo>
                  <a:lnTo>
                    <a:pt x="1606" y="89"/>
                  </a:lnTo>
                  <a:lnTo>
                    <a:pt x="1605" y="80"/>
                  </a:lnTo>
                  <a:lnTo>
                    <a:pt x="1601" y="71"/>
                  </a:lnTo>
                  <a:lnTo>
                    <a:pt x="1594" y="63"/>
                  </a:lnTo>
                  <a:lnTo>
                    <a:pt x="1584" y="55"/>
                  </a:lnTo>
                  <a:lnTo>
                    <a:pt x="1573" y="47"/>
                  </a:lnTo>
                  <a:lnTo>
                    <a:pt x="1560" y="40"/>
                  </a:lnTo>
                  <a:lnTo>
                    <a:pt x="1545" y="33"/>
                  </a:lnTo>
                  <a:lnTo>
                    <a:pt x="1528" y="27"/>
                  </a:lnTo>
                  <a:lnTo>
                    <a:pt x="1508" y="21"/>
                  </a:lnTo>
                  <a:lnTo>
                    <a:pt x="1488" y="15"/>
                  </a:lnTo>
                  <a:lnTo>
                    <a:pt x="1466" y="11"/>
                  </a:lnTo>
                  <a:lnTo>
                    <a:pt x="1442" y="7"/>
                  </a:lnTo>
                  <a:lnTo>
                    <a:pt x="1418" y="4"/>
                  </a:lnTo>
                  <a:lnTo>
                    <a:pt x="1392" y="2"/>
                  </a:lnTo>
                  <a:lnTo>
                    <a:pt x="1338" y="0"/>
                  </a:lnTo>
                  <a:lnTo>
                    <a:pt x="937" y="0"/>
                  </a:lnTo>
                  <a:lnTo>
                    <a:pt x="268" y="0"/>
                  </a:lnTo>
                  <a:close/>
                </a:path>
              </a:pathLst>
            </a:custGeom>
            <a:solidFill>
              <a:srgbClr val="FFFFFF"/>
            </a:solidFill>
            <a:ln w="4763">
              <a:solidFill>
                <a:srgbClr val="000000"/>
              </a:solidFill>
              <a:prstDash val="solid"/>
              <a:round/>
              <a:headEnd/>
              <a:tailEnd/>
            </a:ln>
          </p:spPr>
          <p:txBody>
            <a:bodyPr/>
            <a:lstStyle/>
            <a:p>
              <a:endParaRPr lang="ja-JP" altLang="en-US"/>
            </a:p>
          </p:txBody>
        </p:sp>
        <p:sp>
          <p:nvSpPr>
            <p:cNvPr id="17778" name="Rectangle 290"/>
            <p:cNvSpPr>
              <a:spLocks noChangeArrowheads="1"/>
            </p:cNvSpPr>
            <p:nvPr/>
          </p:nvSpPr>
          <p:spPr bwMode="auto">
            <a:xfrm>
              <a:off x="585788" y="3537267"/>
              <a:ext cx="769938" cy="154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あるべき姿に</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779" name="Rectangle 291"/>
            <p:cNvSpPr>
              <a:spLocks noChangeArrowheads="1"/>
            </p:cNvSpPr>
            <p:nvPr/>
          </p:nvSpPr>
          <p:spPr bwMode="auto">
            <a:xfrm>
              <a:off x="750888" y="3741923"/>
              <a:ext cx="512763" cy="154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戻ったよ</a:t>
              </a:r>
              <a:endParaRPr lang="ja-JP" altLang="en-US" sz="1000" b="1">
                <a:latin typeface="HG丸ｺﾞｼｯｸM-PRO" panose="020F0600000000000000" pitchFamily="50" charset="-128"/>
                <a:ea typeface="HG丸ｺﾞｼｯｸM-PRO" panose="020F0600000000000000" pitchFamily="50" charset="-128"/>
              </a:endParaRPr>
            </a:p>
          </p:txBody>
        </p:sp>
      </p:grpSp>
      <p:sp>
        <p:nvSpPr>
          <p:cNvPr id="17426" name="Rectangle 293"/>
          <p:cNvSpPr>
            <a:spLocks noChangeArrowheads="1"/>
          </p:cNvSpPr>
          <p:nvPr/>
        </p:nvSpPr>
        <p:spPr bwMode="auto">
          <a:xfrm>
            <a:off x="2403475" y="1754188"/>
            <a:ext cx="260350" cy="754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27" name="Rectangle 294"/>
          <p:cNvSpPr>
            <a:spLocks noChangeArrowheads="1"/>
          </p:cNvSpPr>
          <p:nvPr/>
        </p:nvSpPr>
        <p:spPr bwMode="auto">
          <a:xfrm>
            <a:off x="2479675" y="2005013"/>
            <a:ext cx="1285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生</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428" name="Rectangle 295"/>
          <p:cNvSpPr>
            <a:spLocks noChangeArrowheads="1"/>
          </p:cNvSpPr>
          <p:nvPr/>
        </p:nvSpPr>
        <p:spPr bwMode="auto">
          <a:xfrm>
            <a:off x="2479675" y="2151063"/>
            <a:ext cx="1285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産</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429" name="Rectangle 296"/>
          <p:cNvSpPr>
            <a:spLocks noChangeArrowheads="1"/>
          </p:cNvSpPr>
          <p:nvPr/>
        </p:nvSpPr>
        <p:spPr bwMode="auto">
          <a:xfrm>
            <a:off x="2479675" y="2297113"/>
            <a:ext cx="1285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量</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430" name="Rectangle 297"/>
          <p:cNvSpPr>
            <a:spLocks noChangeArrowheads="1"/>
          </p:cNvSpPr>
          <p:nvPr/>
        </p:nvSpPr>
        <p:spPr bwMode="auto">
          <a:xfrm>
            <a:off x="3076575" y="3025775"/>
            <a:ext cx="2841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31" name="Rectangle 298"/>
          <p:cNvSpPr>
            <a:spLocks noChangeArrowheads="1"/>
          </p:cNvSpPr>
          <p:nvPr/>
        </p:nvSpPr>
        <p:spPr bwMode="auto">
          <a:xfrm>
            <a:off x="3092450" y="3025775"/>
            <a:ext cx="2571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４月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432" name="Rectangle 299"/>
          <p:cNvSpPr>
            <a:spLocks noChangeArrowheads="1"/>
          </p:cNvSpPr>
          <p:nvPr/>
        </p:nvSpPr>
        <p:spPr bwMode="auto">
          <a:xfrm>
            <a:off x="3481388" y="3025775"/>
            <a:ext cx="284162"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33" name="Rectangle 300"/>
          <p:cNvSpPr>
            <a:spLocks noChangeArrowheads="1"/>
          </p:cNvSpPr>
          <p:nvPr/>
        </p:nvSpPr>
        <p:spPr bwMode="auto">
          <a:xfrm>
            <a:off x="3490913" y="3025775"/>
            <a:ext cx="2571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５月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434" name="Rectangle 301"/>
          <p:cNvSpPr>
            <a:spLocks noChangeArrowheads="1"/>
          </p:cNvSpPr>
          <p:nvPr/>
        </p:nvSpPr>
        <p:spPr bwMode="auto">
          <a:xfrm>
            <a:off x="3844925" y="3025775"/>
            <a:ext cx="2841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35" name="Rectangle 302"/>
          <p:cNvSpPr>
            <a:spLocks noChangeArrowheads="1"/>
          </p:cNvSpPr>
          <p:nvPr/>
        </p:nvSpPr>
        <p:spPr bwMode="auto">
          <a:xfrm>
            <a:off x="3887788" y="3025775"/>
            <a:ext cx="2571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６月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436" name="Rectangle 303"/>
          <p:cNvSpPr>
            <a:spLocks noChangeArrowheads="1"/>
          </p:cNvSpPr>
          <p:nvPr/>
        </p:nvSpPr>
        <p:spPr bwMode="auto">
          <a:xfrm>
            <a:off x="4249738" y="3025775"/>
            <a:ext cx="28257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37" name="Rectangle 304"/>
          <p:cNvSpPr>
            <a:spLocks noChangeArrowheads="1"/>
          </p:cNvSpPr>
          <p:nvPr/>
        </p:nvSpPr>
        <p:spPr bwMode="auto">
          <a:xfrm>
            <a:off x="4286250" y="3025775"/>
            <a:ext cx="2571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７月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438" name="Rectangle 305"/>
          <p:cNvSpPr>
            <a:spLocks noChangeArrowheads="1"/>
          </p:cNvSpPr>
          <p:nvPr/>
        </p:nvSpPr>
        <p:spPr bwMode="auto">
          <a:xfrm>
            <a:off x="4652963" y="3025775"/>
            <a:ext cx="284162"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39" name="Rectangle 306"/>
          <p:cNvSpPr>
            <a:spLocks noChangeArrowheads="1"/>
          </p:cNvSpPr>
          <p:nvPr/>
        </p:nvSpPr>
        <p:spPr bwMode="auto">
          <a:xfrm>
            <a:off x="4683125" y="3025775"/>
            <a:ext cx="2571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８月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440" name="Rectangle 307"/>
          <p:cNvSpPr>
            <a:spLocks noChangeArrowheads="1"/>
          </p:cNvSpPr>
          <p:nvPr/>
        </p:nvSpPr>
        <p:spPr bwMode="auto">
          <a:xfrm>
            <a:off x="5016500" y="3025775"/>
            <a:ext cx="2841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41" name="Rectangle 308"/>
          <p:cNvSpPr>
            <a:spLocks noChangeArrowheads="1"/>
          </p:cNvSpPr>
          <p:nvPr/>
        </p:nvSpPr>
        <p:spPr bwMode="auto">
          <a:xfrm>
            <a:off x="5081588" y="3025775"/>
            <a:ext cx="2571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９月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442" name="Rectangle 322"/>
          <p:cNvSpPr>
            <a:spLocks noChangeArrowheads="1"/>
          </p:cNvSpPr>
          <p:nvPr/>
        </p:nvSpPr>
        <p:spPr bwMode="auto">
          <a:xfrm>
            <a:off x="2936875" y="1651000"/>
            <a:ext cx="3841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（個）</a:t>
            </a:r>
            <a:endParaRPr lang="ja-JP" altLang="en-US" sz="1000" b="1">
              <a:latin typeface="HG丸ｺﾞｼｯｸM-PRO" panose="020F0600000000000000" pitchFamily="50" charset="-128"/>
              <a:ea typeface="HG丸ｺﾞｼｯｸM-PRO" panose="020F0600000000000000" pitchFamily="50" charset="-128"/>
            </a:endParaRPr>
          </a:p>
        </p:txBody>
      </p:sp>
      <p:grpSp>
        <p:nvGrpSpPr>
          <p:cNvPr id="17443" name="Group 323"/>
          <p:cNvGrpSpPr>
            <a:grpSpLocks/>
          </p:cNvGrpSpPr>
          <p:nvPr/>
        </p:nvGrpSpPr>
        <p:grpSpPr bwMode="auto">
          <a:xfrm>
            <a:off x="3013075" y="2293938"/>
            <a:ext cx="2779713" cy="19050"/>
            <a:chOff x="1890" y="2144"/>
            <a:chExt cx="1751" cy="23"/>
          </a:xfrm>
        </p:grpSpPr>
        <p:sp>
          <p:nvSpPr>
            <p:cNvPr id="17718" name="Rectangle 324"/>
            <p:cNvSpPr>
              <a:spLocks noChangeArrowheads="1"/>
            </p:cNvSpPr>
            <p:nvPr/>
          </p:nvSpPr>
          <p:spPr bwMode="auto">
            <a:xfrm>
              <a:off x="1890"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19" name="Rectangle 325"/>
            <p:cNvSpPr>
              <a:spLocks noChangeArrowheads="1"/>
            </p:cNvSpPr>
            <p:nvPr/>
          </p:nvSpPr>
          <p:spPr bwMode="auto">
            <a:xfrm>
              <a:off x="1937"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20" name="Rectangle 326"/>
            <p:cNvSpPr>
              <a:spLocks noChangeArrowheads="1"/>
            </p:cNvSpPr>
            <p:nvPr/>
          </p:nvSpPr>
          <p:spPr bwMode="auto">
            <a:xfrm>
              <a:off x="1983" y="2144"/>
              <a:ext cx="24"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21" name="Rectangle 327"/>
            <p:cNvSpPr>
              <a:spLocks noChangeArrowheads="1"/>
            </p:cNvSpPr>
            <p:nvPr/>
          </p:nvSpPr>
          <p:spPr bwMode="auto">
            <a:xfrm>
              <a:off x="2030" y="2144"/>
              <a:ext cx="24"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22" name="Rectangle 328"/>
            <p:cNvSpPr>
              <a:spLocks noChangeArrowheads="1"/>
            </p:cNvSpPr>
            <p:nvPr/>
          </p:nvSpPr>
          <p:spPr bwMode="auto">
            <a:xfrm>
              <a:off x="2077"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23" name="Rectangle 329"/>
            <p:cNvSpPr>
              <a:spLocks noChangeArrowheads="1"/>
            </p:cNvSpPr>
            <p:nvPr/>
          </p:nvSpPr>
          <p:spPr bwMode="auto">
            <a:xfrm>
              <a:off x="2124"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24" name="Rectangle 330"/>
            <p:cNvSpPr>
              <a:spLocks noChangeArrowheads="1"/>
            </p:cNvSpPr>
            <p:nvPr/>
          </p:nvSpPr>
          <p:spPr bwMode="auto">
            <a:xfrm>
              <a:off x="2170" y="2144"/>
              <a:ext cx="24"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25" name="Rectangle 331"/>
            <p:cNvSpPr>
              <a:spLocks noChangeArrowheads="1"/>
            </p:cNvSpPr>
            <p:nvPr/>
          </p:nvSpPr>
          <p:spPr bwMode="auto">
            <a:xfrm>
              <a:off x="2217"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26" name="Rectangle 332"/>
            <p:cNvSpPr>
              <a:spLocks noChangeArrowheads="1"/>
            </p:cNvSpPr>
            <p:nvPr/>
          </p:nvSpPr>
          <p:spPr bwMode="auto">
            <a:xfrm>
              <a:off x="2264"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27" name="Rectangle 333"/>
            <p:cNvSpPr>
              <a:spLocks noChangeArrowheads="1"/>
            </p:cNvSpPr>
            <p:nvPr/>
          </p:nvSpPr>
          <p:spPr bwMode="auto">
            <a:xfrm>
              <a:off x="2310" y="2144"/>
              <a:ext cx="24"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28" name="Rectangle 334"/>
            <p:cNvSpPr>
              <a:spLocks noChangeArrowheads="1"/>
            </p:cNvSpPr>
            <p:nvPr/>
          </p:nvSpPr>
          <p:spPr bwMode="auto">
            <a:xfrm>
              <a:off x="2357"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29" name="Rectangle 335"/>
            <p:cNvSpPr>
              <a:spLocks noChangeArrowheads="1"/>
            </p:cNvSpPr>
            <p:nvPr/>
          </p:nvSpPr>
          <p:spPr bwMode="auto">
            <a:xfrm>
              <a:off x="2404"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30" name="Rectangle 336"/>
            <p:cNvSpPr>
              <a:spLocks noChangeArrowheads="1"/>
            </p:cNvSpPr>
            <p:nvPr/>
          </p:nvSpPr>
          <p:spPr bwMode="auto">
            <a:xfrm>
              <a:off x="2450" y="2144"/>
              <a:ext cx="24"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31" name="Rectangle 337"/>
            <p:cNvSpPr>
              <a:spLocks noChangeArrowheads="1"/>
            </p:cNvSpPr>
            <p:nvPr/>
          </p:nvSpPr>
          <p:spPr bwMode="auto">
            <a:xfrm>
              <a:off x="2497"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32" name="Rectangle 338"/>
            <p:cNvSpPr>
              <a:spLocks noChangeArrowheads="1"/>
            </p:cNvSpPr>
            <p:nvPr/>
          </p:nvSpPr>
          <p:spPr bwMode="auto">
            <a:xfrm>
              <a:off x="2544"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33" name="Rectangle 339"/>
            <p:cNvSpPr>
              <a:spLocks noChangeArrowheads="1"/>
            </p:cNvSpPr>
            <p:nvPr/>
          </p:nvSpPr>
          <p:spPr bwMode="auto">
            <a:xfrm>
              <a:off x="2591"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34" name="Rectangle 340"/>
            <p:cNvSpPr>
              <a:spLocks noChangeArrowheads="1"/>
            </p:cNvSpPr>
            <p:nvPr/>
          </p:nvSpPr>
          <p:spPr bwMode="auto">
            <a:xfrm>
              <a:off x="2637" y="2144"/>
              <a:ext cx="24"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35" name="Rectangle 341"/>
            <p:cNvSpPr>
              <a:spLocks noChangeArrowheads="1"/>
            </p:cNvSpPr>
            <p:nvPr/>
          </p:nvSpPr>
          <p:spPr bwMode="auto">
            <a:xfrm>
              <a:off x="2684"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36" name="Rectangle 342"/>
            <p:cNvSpPr>
              <a:spLocks noChangeArrowheads="1"/>
            </p:cNvSpPr>
            <p:nvPr/>
          </p:nvSpPr>
          <p:spPr bwMode="auto">
            <a:xfrm>
              <a:off x="2731"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37" name="Rectangle 343"/>
            <p:cNvSpPr>
              <a:spLocks noChangeArrowheads="1"/>
            </p:cNvSpPr>
            <p:nvPr/>
          </p:nvSpPr>
          <p:spPr bwMode="auto">
            <a:xfrm>
              <a:off x="2777" y="2144"/>
              <a:ext cx="24"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38" name="Rectangle 344"/>
            <p:cNvSpPr>
              <a:spLocks noChangeArrowheads="1"/>
            </p:cNvSpPr>
            <p:nvPr/>
          </p:nvSpPr>
          <p:spPr bwMode="auto">
            <a:xfrm>
              <a:off x="2824"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39" name="Rectangle 345"/>
            <p:cNvSpPr>
              <a:spLocks noChangeArrowheads="1"/>
            </p:cNvSpPr>
            <p:nvPr/>
          </p:nvSpPr>
          <p:spPr bwMode="auto">
            <a:xfrm>
              <a:off x="2871"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40" name="Rectangle 346"/>
            <p:cNvSpPr>
              <a:spLocks noChangeArrowheads="1"/>
            </p:cNvSpPr>
            <p:nvPr/>
          </p:nvSpPr>
          <p:spPr bwMode="auto">
            <a:xfrm>
              <a:off x="2917" y="2144"/>
              <a:ext cx="24"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41" name="Rectangle 347"/>
            <p:cNvSpPr>
              <a:spLocks noChangeArrowheads="1"/>
            </p:cNvSpPr>
            <p:nvPr/>
          </p:nvSpPr>
          <p:spPr bwMode="auto">
            <a:xfrm>
              <a:off x="2964"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42" name="Rectangle 348"/>
            <p:cNvSpPr>
              <a:spLocks noChangeArrowheads="1"/>
            </p:cNvSpPr>
            <p:nvPr/>
          </p:nvSpPr>
          <p:spPr bwMode="auto">
            <a:xfrm>
              <a:off x="3011"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43" name="Rectangle 349"/>
            <p:cNvSpPr>
              <a:spLocks noChangeArrowheads="1"/>
            </p:cNvSpPr>
            <p:nvPr/>
          </p:nvSpPr>
          <p:spPr bwMode="auto">
            <a:xfrm>
              <a:off x="3057" y="2144"/>
              <a:ext cx="24"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44" name="Rectangle 350"/>
            <p:cNvSpPr>
              <a:spLocks noChangeArrowheads="1"/>
            </p:cNvSpPr>
            <p:nvPr/>
          </p:nvSpPr>
          <p:spPr bwMode="auto">
            <a:xfrm>
              <a:off x="3104" y="2144"/>
              <a:ext cx="24"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45" name="Rectangle 351"/>
            <p:cNvSpPr>
              <a:spLocks noChangeArrowheads="1"/>
            </p:cNvSpPr>
            <p:nvPr/>
          </p:nvSpPr>
          <p:spPr bwMode="auto">
            <a:xfrm>
              <a:off x="3151"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46" name="Rectangle 352"/>
            <p:cNvSpPr>
              <a:spLocks noChangeArrowheads="1"/>
            </p:cNvSpPr>
            <p:nvPr/>
          </p:nvSpPr>
          <p:spPr bwMode="auto">
            <a:xfrm>
              <a:off x="3198"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47" name="Rectangle 353"/>
            <p:cNvSpPr>
              <a:spLocks noChangeArrowheads="1"/>
            </p:cNvSpPr>
            <p:nvPr/>
          </p:nvSpPr>
          <p:spPr bwMode="auto">
            <a:xfrm>
              <a:off x="3244" y="2144"/>
              <a:ext cx="24"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48" name="Rectangle 354"/>
            <p:cNvSpPr>
              <a:spLocks noChangeArrowheads="1"/>
            </p:cNvSpPr>
            <p:nvPr/>
          </p:nvSpPr>
          <p:spPr bwMode="auto">
            <a:xfrm>
              <a:off x="3291"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49" name="Rectangle 355"/>
            <p:cNvSpPr>
              <a:spLocks noChangeArrowheads="1"/>
            </p:cNvSpPr>
            <p:nvPr/>
          </p:nvSpPr>
          <p:spPr bwMode="auto">
            <a:xfrm>
              <a:off x="3338"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50" name="Rectangle 356"/>
            <p:cNvSpPr>
              <a:spLocks noChangeArrowheads="1"/>
            </p:cNvSpPr>
            <p:nvPr/>
          </p:nvSpPr>
          <p:spPr bwMode="auto">
            <a:xfrm>
              <a:off x="3384" y="2144"/>
              <a:ext cx="24"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51" name="Rectangle 357"/>
            <p:cNvSpPr>
              <a:spLocks noChangeArrowheads="1"/>
            </p:cNvSpPr>
            <p:nvPr/>
          </p:nvSpPr>
          <p:spPr bwMode="auto">
            <a:xfrm>
              <a:off x="3431"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52" name="Rectangle 358"/>
            <p:cNvSpPr>
              <a:spLocks noChangeArrowheads="1"/>
            </p:cNvSpPr>
            <p:nvPr/>
          </p:nvSpPr>
          <p:spPr bwMode="auto">
            <a:xfrm>
              <a:off x="3478"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53" name="Rectangle 359"/>
            <p:cNvSpPr>
              <a:spLocks noChangeArrowheads="1"/>
            </p:cNvSpPr>
            <p:nvPr/>
          </p:nvSpPr>
          <p:spPr bwMode="auto">
            <a:xfrm>
              <a:off x="3524" y="2144"/>
              <a:ext cx="24"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54" name="Rectangle 360"/>
            <p:cNvSpPr>
              <a:spLocks noChangeArrowheads="1"/>
            </p:cNvSpPr>
            <p:nvPr/>
          </p:nvSpPr>
          <p:spPr bwMode="auto">
            <a:xfrm>
              <a:off x="3571"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755" name="Rectangle 361"/>
            <p:cNvSpPr>
              <a:spLocks noChangeArrowheads="1"/>
            </p:cNvSpPr>
            <p:nvPr/>
          </p:nvSpPr>
          <p:spPr bwMode="auto">
            <a:xfrm>
              <a:off x="3618" y="2144"/>
              <a:ext cx="23" cy="2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grpSp>
      <p:sp>
        <p:nvSpPr>
          <p:cNvPr id="17444" name="Rectangle 362"/>
          <p:cNvSpPr>
            <a:spLocks noChangeArrowheads="1"/>
          </p:cNvSpPr>
          <p:nvPr/>
        </p:nvSpPr>
        <p:spPr bwMode="auto">
          <a:xfrm>
            <a:off x="2965450" y="1714500"/>
            <a:ext cx="74613" cy="11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45" name="Rectangle 363"/>
          <p:cNvSpPr>
            <a:spLocks noChangeArrowheads="1"/>
          </p:cNvSpPr>
          <p:nvPr/>
        </p:nvSpPr>
        <p:spPr bwMode="auto">
          <a:xfrm>
            <a:off x="2965450" y="1997075"/>
            <a:ext cx="74613" cy="9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46" name="Rectangle 364"/>
          <p:cNvSpPr>
            <a:spLocks noChangeArrowheads="1"/>
          </p:cNvSpPr>
          <p:nvPr/>
        </p:nvSpPr>
        <p:spPr bwMode="auto">
          <a:xfrm>
            <a:off x="2965450" y="2632075"/>
            <a:ext cx="74613" cy="9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47" name="Rectangle 365"/>
          <p:cNvSpPr>
            <a:spLocks noChangeArrowheads="1"/>
          </p:cNvSpPr>
          <p:nvPr/>
        </p:nvSpPr>
        <p:spPr bwMode="auto">
          <a:xfrm>
            <a:off x="3073400" y="2306638"/>
            <a:ext cx="360363" cy="711200"/>
          </a:xfrm>
          <a:prstGeom prst="rect">
            <a:avLst/>
          </a:prstGeom>
          <a:solidFill>
            <a:srgbClr val="3333CC"/>
          </a:solidFill>
          <a:ln w="4763">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48" name="Rectangle 368"/>
          <p:cNvSpPr>
            <a:spLocks noChangeArrowheads="1"/>
          </p:cNvSpPr>
          <p:nvPr/>
        </p:nvSpPr>
        <p:spPr bwMode="auto">
          <a:xfrm>
            <a:off x="3467100" y="2306638"/>
            <a:ext cx="360363" cy="711200"/>
          </a:xfrm>
          <a:prstGeom prst="rect">
            <a:avLst/>
          </a:prstGeom>
          <a:solidFill>
            <a:srgbClr val="3333CC"/>
          </a:solidFill>
          <a:ln w="4763">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49" name="Rectangle 371"/>
          <p:cNvSpPr>
            <a:spLocks noChangeArrowheads="1"/>
          </p:cNvSpPr>
          <p:nvPr/>
        </p:nvSpPr>
        <p:spPr bwMode="auto">
          <a:xfrm>
            <a:off x="3860800" y="2306638"/>
            <a:ext cx="358775" cy="711200"/>
          </a:xfrm>
          <a:prstGeom prst="rect">
            <a:avLst/>
          </a:prstGeom>
          <a:solidFill>
            <a:srgbClr val="3333CC"/>
          </a:solidFill>
          <a:ln w="4763">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50" name="Rectangle 377"/>
          <p:cNvSpPr>
            <a:spLocks noChangeArrowheads="1"/>
          </p:cNvSpPr>
          <p:nvPr/>
        </p:nvSpPr>
        <p:spPr bwMode="auto">
          <a:xfrm>
            <a:off x="4646613" y="2306638"/>
            <a:ext cx="360362" cy="711200"/>
          </a:xfrm>
          <a:prstGeom prst="rect">
            <a:avLst/>
          </a:prstGeom>
          <a:solidFill>
            <a:srgbClr val="3333CC"/>
          </a:solidFill>
          <a:ln w="4763">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51" name="Rectangle 380"/>
          <p:cNvSpPr>
            <a:spLocks noChangeArrowheads="1"/>
          </p:cNvSpPr>
          <p:nvPr/>
        </p:nvSpPr>
        <p:spPr bwMode="auto">
          <a:xfrm>
            <a:off x="5043488" y="2306638"/>
            <a:ext cx="360362" cy="711200"/>
          </a:xfrm>
          <a:prstGeom prst="rect">
            <a:avLst/>
          </a:prstGeom>
          <a:solidFill>
            <a:srgbClr val="3333CC"/>
          </a:solidFill>
          <a:ln w="4763">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52" name="Rectangle 386"/>
          <p:cNvSpPr>
            <a:spLocks noChangeArrowheads="1"/>
          </p:cNvSpPr>
          <p:nvPr/>
        </p:nvSpPr>
        <p:spPr bwMode="auto">
          <a:xfrm>
            <a:off x="4252913" y="2306638"/>
            <a:ext cx="360362" cy="711200"/>
          </a:xfrm>
          <a:prstGeom prst="rect">
            <a:avLst/>
          </a:prstGeom>
          <a:solidFill>
            <a:srgbClr val="3333CC"/>
          </a:solidFill>
          <a:ln w="4763">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53" name="Rectangle 395"/>
          <p:cNvSpPr>
            <a:spLocks noChangeArrowheads="1"/>
          </p:cNvSpPr>
          <p:nvPr/>
        </p:nvSpPr>
        <p:spPr bwMode="auto">
          <a:xfrm>
            <a:off x="2557463" y="1674813"/>
            <a:ext cx="557212"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54" name="Rectangle 396"/>
          <p:cNvSpPr>
            <a:spLocks noChangeArrowheads="1"/>
          </p:cNvSpPr>
          <p:nvPr/>
        </p:nvSpPr>
        <p:spPr bwMode="auto">
          <a:xfrm>
            <a:off x="2632075" y="1690688"/>
            <a:ext cx="30797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a:solidFill>
                  <a:srgbClr val="000000"/>
                </a:solidFill>
                <a:latin typeface="HG丸ｺﾞｼｯｸM-PRO" panose="020F0600000000000000" pitchFamily="50" charset="-128"/>
                <a:ea typeface="HG丸ｺﾞｼｯｸM-PRO" panose="020F0600000000000000" pitchFamily="50" charset="-128"/>
              </a:rPr>
              <a:t>４００</a:t>
            </a:r>
            <a:endParaRPr lang="ja-JP" altLang="en-US" sz="800" b="1">
              <a:latin typeface="HG丸ｺﾞｼｯｸM-PRO" panose="020F0600000000000000" pitchFamily="50" charset="-128"/>
              <a:ea typeface="HG丸ｺﾞｼｯｸM-PRO" panose="020F0600000000000000" pitchFamily="50" charset="-128"/>
            </a:endParaRPr>
          </a:p>
        </p:txBody>
      </p:sp>
      <p:sp>
        <p:nvSpPr>
          <p:cNvPr id="17455" name="Rectangle 397"/>
          <p:cNvSpPr>
            <a:spLocks noChangeArrowheads="1"/>
          </p:cNvSpPr>
          <p:nvPr/>
        </p:nvSpPr>
        <p:spPr bwMode="auto">
          <a:xfrm>
            <a:off x="2557463" y="1960563"/>
            <a:ext cx="557212"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56" name="Rectangle 398"/>
          <p:cNvSpPr>
            <a:spLocks noChangeArrowheads="1"/>
          </p:cNvSpPr>
          <p:nvPr/>
        </p:nvSpPr>
        <p:spPr bwMode="auto">
          <a:xfrm>
            <a:off x="2632075" y="1976438"/>
            <a:ext cx="30797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a:solidFill>
                  <a:srgbClr val="000000"/>
                </a:solidFill>
                <a:latin typeface="HG丸ｺﾞｼｯｸM-PRO" panose="020F0600000000000000" pitchFamily="50" charset="-128"/>
                <a:ea typeface="HG丸ｺﾞｼｯｸM-PRO" panose="020F0600000000000000" pitchFamily="50" charset="-128"/>
              </a:rPr>
              <a:t>３００</a:t>
            </a:r>
            <a:endParaRPr lang="ja-JP" altLang="en-US" sz="800" b="1">
              <a:latin typeface="HG丸ｺﾞｼｯｸM-PRO" panose="020F0600000000000000" pitchFamily="50" charset="-128"/>
              <a:ea typeface="HG丸ｺﾞｼｯｸM-PRO" panose="020F0600000000000000" pitchFamily="50" charset="-128"/>
            </a:endParaRPr>
          </a:p>
        </p:txBody>
      </p:sp>
      <p:sp>
        <p:nvSpPr>
          <p:cNvPr id="17457" name="Rectangle 399"/>
          <p:cNvSpPr>
            <a:spLocks noChangeArrowheads="1"/>
          </p:cNvSpPr>
          <p:nvPr/>
        </p:nvSpPr>
        <p:spPr bwMode="auto">
          <a:xfrm>
            <a:off x="2563813" y="2259013"/>
            <a:ext cx="557212"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58" name="Rectangle 400"/>
          <p:cNvSpPr>
            <a:spLocks noChangeArrowheads="1"/>
          </p:cNvSpPr>
          <p:nvPr/>
        </p:nvSpPr>
        <p:spPr bwMode="auto">
          <a:xfrm>
            <a:off x="2638425" y="2274888"/>
            <a:ext cx="30797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a:solidFill>
                  <a:srgbClr val="000000"/>
                </a:solidFill>
                <a:latin typeface="HG丸ｺﾞｼｯｸM-PRO" panose="020F0600000000000000" pitchFamily="50" charset="-128"/>
                <a:ea typeface="HG丸ｺﾞｼｯｸM-PRO" panose="020F0600000000000000" pitchFamily="50" charset="-128"/>
              </a:rPr>
              <a:t>２００</a:t>
            </a:r>
            <a:endParaRPr lang="ja-JP" altLang="en-US" sz="800" b="1">
              <a:latin typeface="HG丸ｺﾞｼｯｸM-PRO" panose="020F0600000000000000" pitchFamily="50" charset="-128"/>
              <a:ea typeface="HG丸ｺﾞｼｯｸM-PRO" panose="020F0600000000000000" pitchFamily="50" charset="-128"/>
            </a:endParaRPr>
          </a:p>
        </p:txBody>
      </p:sp>
      <p:sp>
        <p:nvSpPr>
          <p:cNvPr id="17459" name="Rectangle 401"/>
          <p:cNvSpPr>
            <a:spLocks noChangeArrowheads="1"/>
          </p:cNvSpPr>
          <p:nvPr/>
        </p:nvSpPr>
        <p:spPr bwMode="auto">
          <a:xfrm>
            <a:off x="2557463" y="2593975"/>
            <a:ext cx="557212" cy="80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60" name="Rectangle 402"/>
          <p:cNvSpPr>
            <a:spLocks noChangeArrowheads="1"/>
          </p:cNvSpPr>
          <p:nvPr/>
        </p:nvSpPr>
        <p:spPr bwMode="auto">
          <a:xfrm>
            <a:off x="2632075" y="2606675"/>
            <a:ext cx="30797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a:solidFill>
                  <a:srgbClr val="000000"/>
                </a:solidFill>
                <a:latin typeface="HG丸ｺﾞｼｯｸM-PRO" panose="020F0600000000000000" pitchFamily="50" charset="-128"/>
                <a:ea typeface="HG丸ｺﾞｼｯｸM-PRO" panose="020F0600000000000000" pitchFamily="50" charset="-128"/>
              </a:rPr>
              <a:t>１００</a:t>
            </a:r>
            <a:endParaRPr lang="ja-JP" altLang="en-US" sz="800" b="1">
              <a:latin typeface="HG丸ｺﾞｼｯｸM-PRO" panose="020F0600000000000000" pitchFamily="50" charset="-128"/>
              <a:ea typeface="HG丸ｺﾞｼｯｸM-PRO" panose="020F0600000000000000" pitchFamily="50" charset="-128"/>
            </a:endParaRPr>
          </a:p>
        </p:txBody>
      </p:sp>
      <p:sp>
        <p:nvSpPr>
          <p:cNvPr id="17461" name="Rectangle 403"/>
          <p:cNvSpPr>
            <a:spLocks noChangeArrowheads="1"/>
          </p:cNvSpPr>
          <p:nvPr/>
        </p:nvSpPr>
        <p:spPr bwMode="auto">
          <a:xfrm>
            <a:off x="2743200" y="2938463"/>
            <a:ext cx="223838"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62" name="Rectangle 404"/>
          <p:cNvSpPr>
            <a:spLocks noChangeArrowheads="1"/>
          </p:cNvSpPr>
          <p:nvPr/>
        </p:nvSpPr>
        <p:spPr bwMode="auto">
          <a:xfrm>
            <a:off x="2727325" y="2973388"/>
            <a:ext cx="10318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a:solidFill>
                  <a:srgbClr val="000000"/>
                </a:solidFill>
                <a:latin typeface="HG丸ｺﾞｼｯｸM-PRO" panose="020F0600000000000000" pitchFamily="50" charset="-128"/>
                <a:ea typeface="HG丸ｺﾞｼｯｸM-PRO" panose="020F0600000000000000" pitchFamily="50" charset="-128"/>
              </a:rPr>
              <a:t>０</a:t>
            </a:r>
            <a:endParaRPr lang="ja-JP" altLang="en-US" sz="800" b="1">
              <a:latin typeface="HG丸ｺﾞｼｯｸM-PRO" panose="020F0600000000000000" pitchFamily="50" charset="-128"/>
              <a:ea typeface="HG丸ｺﾞｼｯｸM-PRO" panose="020F0600000000000000" pitchFamily="50" charset="-128"/>
            </a:endParaRPr>
          </a:p>
        </p:txBody>
      </p:sp>
      <p:sp>
        <p:nvSpPr>
          <p:cNvPr id="17463" name="Rectangle 405"/>
          <p:cNvSpPr>
            <a:spLocks noChangeArrowheads="1"/>
          </p:cNvSpPr>
          <p:nvPr/>
        </p:nvSpPr>
        <p:spPr bwMode="auto">
          <a:xfrm>
            <a:off x="3073400" y="2406650"/>
            <a:ext cx="360363" cy="609600"/>
          </a:xfrm>
          <a:prstGeom prst="rect">
            <a:avLst/>
          </a:prstGeom>
          <a:solidFill>
            <a:srgbClr val="FFFF00"/>
          </a:solidFill>
          <a:ln w="4763">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64" name="Rectangle 406"/>
          <p:cNvSpPr>
            <a:spLocks noChangeArrowheads="1"/>
          </p:cNvSpPr>
          <p:nvPr/>
        </p:nvSpPr>
        <p:spPr bwMode="auto">
          <a:xfrm>
            <a:off x="3130550" y="2433638"/>
            <a:ext cx="260350"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b="1">
                <a:solidFill>
                  <a:srgbClr val="800000"/>
                </a:solidFill>
                <a:latin typeface="HG丸ｺﾞｼｯｸM-PRO" panose="020F0600000000000000" pitchFamily="50" charset="-128"/>
                <a:ea typeface="HG丸ｺﾞｼｯｸM-PRO" panose="020F0600000000000000" pitchFamily="50" charset="-128"/>
              </a:rPr>
              <a:t>180</a:t>
            </a:r>
            <a:endParaRPr lang="en-US" altLang="ja-JP" sz="900" b="1">
              <a:latin typeface="HG丸ｺﾞｼｯｸM-PRO" panose="020F0600000000000000" pitchFamily="50" charset="-128"/>
              <a:ea typeface="HG丸ｺﾞｼｯｸM-PRO" panose="020F0600000000000000" pitchFamily="50" charset="-128"/>
            </a:endParaRPr>
          </a:p>
        </p:txBody>
      </p:sp>
      <p:sp>
        <p:nvSpPr>
          <p:cNvPr id="17465" name="Rectangle 407"/>
          <p:cNvSpPr>
            <a:spLocks noChangeArrowheads="1"/>
          </p:cNvSpPr>
          <p:nvPr/>
        </p:nvSpPr>
        <p:spPr bwMode="auto">
          <a:xfrm>
            <a:off x="3187700" y="2595563"/>
            <a:ext cx="1158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b="1">
                <a:solidFill>
                  <a:srgbClr val="800000"/>
                </a:solidFill>
                <a:latin typeface="HG丸ｺﾞｼｯｸM-PRO" panose="020F0600000000000000" pitchFamily="50" charset="-128"/>
                <a:ea typeface="HG丸ｺﾞｼｯｸM-PRO" panose="020F0600000000000000" pitchFamily="50" charset="-128"/>
              </a:rPr>
              <a:t>個</a:t>
            </a:r>
            <a:endParaRPr lang="ja-JP" altLang="en-US" sz="900" b="1">
              <a:latin typeface="HG丸ｺﾞｼｯｸM-PRO" panose="020F0600000000000000" pitchFamily="50" charset="-128"/>
              <a:ea typeface="HG丸ｺﾞｼｯｸM-PRO" panose="020F0600000000000000" pitchFamily="50" charset="-128"/>
            </a:endParaRPr>
          </a:p>
        </p:txBody>
      </p:sp>
      <p:sp>
        <p:nvSpPr>
          <p:cNvPr id="17466" name="Rectangle 408"/>
          <p:cNvSpPr>
            <a:spLocks noChangeArrowheads="1"/>
          </p:cNvSpPr>
          <p:nvPr/>
        </p:nvSpPr>
        <p:spPr bwMode="auto">
          <a:xfrm>
            <a:off x="3467100" y="2506663"/>
            <a:ext cx="360363" cy="509587"/>
          </a:xfrm>
          <a:prstGeom prst="rect">
            <a:avLst/>
          </a:prstGeom>
          <a:solidFill>
            <a:srgbClr val="FFFF00"/>
          </a:solidFill>
          <a:ln w="4763">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67" name="Rectangle 409"/>
          <p:cNvSpPr>
            <a:spLocks noChangeArrowheads="1"/>
          </p:cNvSpPr>
          <p:nvPr/>
        </p:nvSpPr>
        <p:spPr bwMode="auto">
          <a:xfrm>
            <a:off x="3502025" y="2535238"/>
            <a:ext cx="260350"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b="1">
                <a:solidFill>
                  <a:srgbClr val="800000"/>
                </a:solidFill>
                <a:latin typeface="HG丸ｺﾞｼｯｸM-PRO" panose="020F0600000000000000" pitchFamily="50" charset="-128"/>
                <a:ea typeface="HG丸ｺﾞｼｯｸM-PRO" panose="020F0600000000000000" pitchFamily="50" charset="-128"/>
              </a:rPr>
              <a:t>150</a:t>
            </a:r>
            <a:endParaRPr lang="en-US" altLang="ja-JP" sz="900" b="1">
              <a:latin typeface="HG丸ｺﾞｼｯｸM-PRO" panose="020F0600000000000000" pitchFamily="50" charset="-128"/>
              <a:ea typeface="HG丸ｺﾞｼｯｸM-PRO" panose="020F0600000000000000" pitchFamily="50" charset="-128"/>
            </a:endParaRPr>
          </a:p>
        </p:txBody>
      </p:sp>
      <p:sp>
        <p:nvSpPr>
          <p:cNvPr id="17468" name="Rectangle 410"/>
          <p:cNvSpPr>
            <a:spLocks noChangeArrowheads="1"/>
          </p:cNvSpPr>
          <p:nvPr/>
        </p:nvSpPr>
        <p:spPr bwMode="auto">
          <a:xfrm>
            <a:off x="3567113" y="2703513"/>
            <a:ext cx="1285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800000"/>
                </a:solidFill>
                <a:latin typeface="HG丸ｺﾞｼｯｸM-PRO" panose="020F0600000000000000" pitchFamily="50" charset="-128"/>
                <a:ea typeface="HG丸ｺﾞｼｯｸM-PRO" panose="020F0600000000000000" pitchFamily="50" charset="-128"/>
              </a:rPr>
              <a:t>個</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469" name="Rectangle 411"/>
          <p:cNvSpPr>
            <a:spLocks noChangeArrowheads="1"/>
          </p:cNvSpPr>
          <p:nvPr/>
        </p:nvSpPr>
        <p:spPr bwMode="auto">
          <a:xfrm>
            <a:off x="3860800" y="2468563"/>
            <a:ext cx="358775" cy="547687"/>
          </a:xfrm>
          <a:prstGeom prst="rect">
            <a:avLst/>
          </a:prstGeom>
          <a:solidFill>
            <a:srgbClr val="FFFF00"/>
          </a:solidFill>
          <a:ln w="4763">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70" name="Rectangle 412"/>
          <p:cNvSpPr>
            <a:spLocks noChangeArrowheads="1"/>
          </p:cNvSpPr>
          <p:nvPr/>
        </p:nvSpPr>
        <p:spPr bwMode="auto">
          <a:xfrm>
            <a:off x="3903663" y="2505075"/>
            <a:ext cx="260350" cy="13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b="1">
                <a:solidFill>
                  <a:srgbClr val="800000"/>
                </a:solidFill>
                <a:latin typeface="HG丸ｺﾞｼｯｸM-PRO" panose="020F0600000000000000" pitchFamily="50" charset="-128"/>
                <a:ea typeface="HG丸ｺﾞｼｯｸM-PRO" panose="020F0600000000000000" pitchFamily="50" charset="-128"/>
              </a:rPr>
              <a:t>165</a:t>
            </a:r>
            <a:endParaRPr lang="en-US" altLang="ja-JP" sz="900" b="1">
              <a:latin typeface="HG丸ｺﾞｼｯｸM-PRO" panose="020F0600000000000000" pitchFamily="50" charset="-128"/>
              <a:ea typeface="HG丸ｺﾞｼｯｸM-PRO" panose="020F0600000000000000" pitchFamily="50" charset="-128"/>
            </a:endParaRPr>
          </a:p>
        </p:txBody>
      </p:sp>
      <p:sp>
        <p:nvSpPr>
          <p:cNvPr id="17471" name="Rectangle 415"/>
          <p:cNvSpPr>
            <a:spLocks noChangeArrowheads="1"/>
          </p:cNvSpPr>
          <p:nvPr/>
        </p:nvSpPr>
        <p:spPr bwMode="auto">
          <a:xfrm>
            <a:off x="4316413" y="2555875"/>
            <a:ext cx="260350" cy="13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b="1">
                <a:solidFill>
                  <a:srgbClr val="800000"/>
                </a:solidFill>
                <a:latin typeface="HG丸ｺﾞｼｯｸM-PRO" panose="020F0600000000000000" pitchFamily="50" charset="-128"/>
                <a:ea typeface="HG丸ｺﾞｼｯｸM-PRO" panose="020F0600000000000000" pitchFamily="50" charset="-128"/>
              </a:rPr>
              <a:t>148</a:t>
            </a:r>
            <a:endParaRPr lang="en-US" altLang="ja-JP" sz="900" b="1">
              <a:latin typeface="HG丸ｺﾞｼｯｸM-PRO" panose="020F0600000000000000" pitchFamily="50" charset="-128"/>
              <a:ea typeface="HG丸ｺﾞｼｯｸM-PRO" panose="020F0600000000000000" pitchFamily="50" charset="-128"/>
            </a:endParaRPr>
          </a:p>
        </p:txBody>
      </p:sp>
      <p:sp>
        <p:nvSpPr>
          <p:cNvPr id="17472" name="Rectangle 417"/>
          <p:cNvSpPr>
            <a:spLocks noChangeArrowheads="1"/>
          </p:cNvSpPr>
          <p:nvPr/>
        </p:nvSpPr>
        <p:spPr bwMode="auto">
          <a:xfrm>
            <a:off x="4646613" y="2566988"/>
            <a:ext cx="360362" cy="449262"/>
          </a:xfrm>
          <a:prstGeom prst="rect">
            <a:avLst/>
          </a:prstGeom>
          <a:solidFill>
            <a:srgbClr val="FFFF00"/>
          </a:solidFill>
          <a:ln w="4763">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73" name="Rectangle 418"/>
          <p:cNvSpPr>
            <a:spLocks noChangeArrowheads="1"/>
          </p:cNvSpPr>
          <p:nvPr/>
        </p:nvSpPr>
        <p:spPr bwMode="auto">
          <a:xfrm>
            <a:off x="4687888" y="2597150"/>
            <a:ext cx="260350" cy="13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b="1">
                <a:solidFill>
                  <a:srgbClr val="800000"/>
                </a:solidFill>
                <a:latin typeface="HG丸ｺﾞｼｯｸM-PRO" panose="020F0600000000000000" pitchFamily="50" charset="-128"/>
                <a:ea typeface="HG丸ｺﾞｼｯｸM-PRO" panose="020F0600000000000000" pitchFamily="50" charset="-128"/>
              </a:rPr>
              <a:t>130</a:t>
            </a:r>
            <a:endParaRPr lang="en-US" altLang="ja-JP" sz="900" b="1">
              <a:latin typeface="HG丸ｺﾞｼｯｸM-PRO" panose="020F0600000000000000" pitchFamily="50" charset="-128"/>
              <a:ea typeface="HG丸ｺﾞｼｯｸM-PRO" panose="020F0600000000000000" pitchFamily="50" charset="-128"/>
            </a:endParaRPr>
          </a:p>
        </p:txBody>
      </p:sp>
      <p:sp>
        <p:nvSpPr>
          <p:cNvPr id="17474" name="Rectangle 421"/>
          <p:cNvSpPr>
            <a:spLocks noChangeArrowheads="1"/>
          </p:cNvSpPr>
          <p:nvPr/>
        </p:nvSpPr>
        <p:spPr bwMode="auto">
          <a:xfrm>
            <a:off x="5038725" y="2590800"/>
            <a:ext cx="260350" cy="13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b="1">
                <a:solidFill>
                  <a:srgbClr val="800000"/>
                </a:solidFill>
                <a:latin typeface="HG丸ｺﾞｼｯｸM-PRO" panose="020F0600000000000000" pitchFamily="50" charset="-128"/>
                <a:ea typeface="HG丸ｺﾞｼｯｸM-PRO" panose="020F0600000000000000" pitchFamily="50" charset="-128"/>
              </a:rPr>
              <a:t>120</a:t>
            </a:r>
            <a:endParaRPr lang="en-US" altLang="ja-JP" sz="900" b="1">
              <a:latin typeface="HG丸ｺﾞｼｯｸM-PRO" panose="020F0600000000000000" pitchFamily="50" charset="-128"/>
              <a:ea typeface="HG丸ｺﾞｼｯｸM-PRO" panose="020F0600000000000000" pitchFamily="50" charset="-128"/>
            </a:endParaRPr>
          </a:p>
        </p:txBody>
      </p:sp>
      <p:sp>
        <p:nvSpPr>
          <p:cNvPr id="17475" name="Rectangle 425"/>
          <p:cNvSpPr>
            <a:spLocks noChangeArrowheads="1"/>
          </p:cNvSpPr>
          <p:nvPr/>
        </p:nvSpPr>
        <p:spPr bwMode="auto">
          <a:xfrm>
            <a:off x="3968750" y="2674938"/>
            <a:ext cx="1158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b="1">
                <a:solidFill>
                  <a:srgbClr val="800000"/>
                </a:solidFill>
                <a:latin typeface="HG丸ｺﾞｼｯｸM-PRO" panose="020F0600000000000000" pitchFamily="50" charset="-128"/>
                <a:ea typeface="HG丸ｺﾞｼｯｸM-PRO" panose="020F0600000000000000" pitchFamily="50" charset="-128"/>
              </a:rPr>
              <a:t>個</a:t>
            </a:r>
            <a:endParaRPr lang="ja-JP" altLang="en-US" sz="900" b="1">
              <a:latin typeface="HG丸ｺﾞｼｯｸM-PRO" panose="020F0600000000000000" pitchFamily="50" charset="-128"/>
              <a:ea typeface="HG丸ｺﾞｼｯｸM-PRO" panose="020F0600000000000000" pitchFamily="50" charset="-128"/>
            </a:endParaRPr>
          </a:p>
        </p:txBody>
      </p:sp>
      <p:sp>
        <p:nvSpPr>
          <p:cNvPr id="17476" name="Rectangle 426"/>
          <p:cNvSpPr>
            <a:spLocks noChangeArrowheads="1"/>
          </p:cNvSpPr>
          <p:nvPr/>
        </p:nvSpPr>
        <p:spPr bwMode="auto">
          <a:xfrm>
            <a:off x="4252913" y="2528888"/>
            <a:ext cx="360362" cy="487362"/>
          </a:xfrm>
          <a:prstGeom prst="rect">
            <a:avLst/>
          </a:prstGeom>
          <a:solidFill>
            <a:srgbClr val="FFFF00"/>
          </a:solidFill>
          <a:ln w="4763">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77" name="Rectangle 427"/>
          <p:cNvSpPr>
            <a:spLocks noChangeArrowheads="1"/>
          </p:cNvSpPr>
          <p:nvPr/>
        </p:nvSpPr>
        <p:spPr bwMode="auto">
          <a:xfrm>
            <a:off x="4287838" y="2547938"/>
            <a:ext cx="260350"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b="1">
                <a:solidFill>
                  <a:srgbClr val="800000"/>
                </a:solidFill>
                <a:latin typeface="HG丸ｺﾞｼｯｸM-PRO" panose="020F0600000000000000" pitchFamily="50" charset="-128"/>
                <a:ea typeface="HG丸ｺﾞｼｯｸM-PRO" panose="020F0600000000000000" pitchFamily="50" charset="-128"/>
              </a:rPr>
              <a:t>148</a:t>
            </a:r>
            <a:endParaRPr lang="en-US" altLang="ja-JP" sz="900" b="1">
              <a:latin typeface="HG丸ｺﾞｼｯｸM-PRO" panose="020F0600000000000000" pitchFamily="50" charset="-128"/>
              <a:ea typeface="HG丸ｺﾞｼｯｸM-PRO" panose="020F0600000000000000" pitchFamily="50" charset="-128"/>
            </a:endParaRPr>
          </a:p>
        </p:txBody>
      </p:sp>
      <p:sp>
        <p:nvSpPr>
          <p:cNvPr id="17478" name="Rectangle 428"/>
          <p:cNvSpPr>
            <a:spLocks noChangeArrowheads="1"/>
          </p:cNvSpPr>
          <p:nvPr/>
        </p:nvSpPr>
        <p:spPr bwMode="auto">
          <a:xfrm>
            <a:off x="4351338" y="2705100"/>
            <a:ext cx="1285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800000"/>
                </a:solidFill>
                <a:latin typeface="HG丸ｺﾞｼｯｸM-PRO" panose="020F0600000000000000" pitchFamily="50" charset="-128"/>
                <a:ea typeface="HG丸ｺﾞｼｯｸM-PRO" panose="020F0600000000000000" pitchFamily="50" charset="-128"/>
              </a:rPr>
              <a:t>個</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479" name="Rectangle 431"/>
          <p:cNvSpPr>
            <a:spLocks noChangeArrowheads="1"/>
          </p:cNvSpPr>
          <p:nvPr/>
        </p:nvSpPr>
        <p:spPr bwMode="auto">
          <a:xfrm>
            <a:off x="4740275" y="2735263"/>
            <a:ext cx="1285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800000"/>
                </a:solidFill>
                <a:latin typeface="HG丸ｺﾞｼｯｸM-PRO" panose="020F0600000000000000" pitchFamily="50" charset="-128"/>
                <a:ea typeface="HG丸ｺﾞｼｯｸM-PRO" panose="020F0600000000000000" pitchFamily="50" charset="-128"/>
              </a:rPr>
              <a:t>個</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480" name="Rectangle 432"/>
          <p:cNvSpPr>
            <a:spLocks noChangeArrowheads="1"/>
          </p:cNvSpPr>
          <p:nvPr/>
        </p:nvSpPr>
        <p:spPr bwMode="auto">
          <a:xfrm>
            <a:off x="5043488" y="2589213"/>
            <a:ext cx="360362" cy="427037"/>
          </a:xfrm>
          <a:prstGeom prst="rect">
            <a:avLst/>
          </a:prstGeom>
          <a:solidFill>
            <a:srgbClr val="FFFF00"/>
          </a:solidFill>
          <a:ln w="4763">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81" name="Rectangle 433"/>
          <p:cNvSpPr>
            <a:spLocks noChangeArrowheads="1"/>
          </p:cNvSpPr>
          <p:nvPr/>
        </p:nvSpPr>
        <p:spPr bwMode="auto">
          <a:xfrm>
            <a:off x="5083175" y="2649538"/>
            <a:ext cx="260350"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b="1">
                <a:solidFill>
                  <a:srgbClr val="800000"/>
                </a:solidFill>
                <a:latin typeface="HG丸ｺﾞｼｯｸM-PRO" panose="020F0600000000000000" pitchFamily="50" charset="-128"/>
                <a:ea typeface="HG丸ｺﾞｼｯｸM-PRO" panose="020F0600000000000000" pitchFamily="50" charset="-128"/>
              </a:rPr>
              <a:t>120</a:t>
            </a:r>
            <a:endParaRPr lang="en-US" altLang="ja-JP" sz="900" b="1">
              <a:latin typeface="HG丸ｺﾞｼｯｸM-PRO" panose="020F0600000000000000" pitchFamily="50" charset="-128"/>
              <a:ea typeface="HG丸ｺﾞｼｯｸM-PRO" panose="020F0600000000000000" pitchFamily="50" charset="-128"/>
            </a:endParaRPr>
          </a:p>
        </p:txBody>
      </p:sp>
      <p:sp>
        <p:nvSpPr>
          <p:cNvPr id="17482" name="Rectangle 434"/>
          <p:cNvSpPr>
            <a:spLocks noChangeArrowheads="1"/>
          </p:cNvSpPr>
          <p:nvPr/>
        </p:nvSpPr>
        <p:spPr bwMode="auto">
          <a:xfrm>
            <a:off x="5141913" y="2782888"/>
            <a:ext cx="1285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800000"/>
                </a:solidFill>
                <a:latin typeface="HG丸ｺﾞｼｯｸM-PRO" panose="020F0600000000000000" pitchFamily="50" charset="-128"/>
                <a:ea typeface="HG丸ｺﾞｼｯｸM-PRO" panose="020F0600000000000000" pitchFamily="50" charset="-128"/>
              </a:rPr>
              <a:t>個</a:t>
            </a:r>
            <a:endParaRPr lang="ja-JP" altLang="en-US" sz="1000" b="1">
              <a:latin typeface="HG丸ｺﾞｼｯｸM-PRO" panose="020F0600000000000000" pitchFamily="50" charset="-128"/>
              <a:ea typeface="HG丸ｺﾞｼｯｸM-PRO" panose="020F0600000000000000" pitchFamily="50" charset="-128"/>
            </a:endParaRPr>
          </a:p>
        </p:txBody>
      </p:sp>
      <p:grpSp>
        <p:nvGrpSpPr>
          <p:cNvPr id="17483" name="Group 435"/>
          <p:cNvGrpSpPr>
            <a:grpSpLocks/>
          </p:cNvGrpSpPr>
          <p:nvPr/>
        </p:nvGrpSpPr>
        <p:grpSpPr bwMode="auto">
          <a:xfrm>
            <a:off x="3225800" y="1958975"/>
            <a:ext cx="787400" cy="392113"/>
            <a:chOff x="2054" y="1760"/>
            <a:chExt cx="496" cy="450"/>
          </a:xfrm>
        </p:grpSpPr>
        <p:sp>
          <p:nvSpPr>
            <p:cNvPr id="17716" name="Freeform 436"/>
            <p:cNvSpPr>
              <a:spLocks/>
            </p:cNvSpPr>
            <p:nvPr/>
          </p:nvSpPr>
          <p:spPr bwMode="auto">
            <a:xfrm>
              <a:off x="2096" y="1760"/>
              <a:ext cx="454" cy="413"/>
            </a:xfrm>
            <a:custGeom>
              <a:avLst/>
              <a:gdLst>
                <a:gd name="T0" fmla="*/ 0 w 1360"/>
                <a:gd name="T1" fmla="*/ 0 h 1237"/>
                <a:gd name="T2" fmla="*/ 0 w 1360"/>
                <a:gd name="T3" fmla="*/ 0 h 1237"/>
                <a:gd name="T4" fmla="*/ 0 w 1360"/>
                <a:gd name="T5" fmla="*/ 0 h 1237"/>
                <a:gd name="T6" fmla="*/ 0 w 1360"/>
                <a:gd name="T7" fmla="*/ 0 h 1237"/>
                <a:gd name="T8" fmla="*/ 0 w 1360"/>
                <a:gd name="T9" fmla="*/ 0 h 12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0" h="1237">
                  <a:moveTo>
                    <a:pt x="1360" y="38"/>
                  </a:moveTo>
                  <a:lnTo>
                    <a:pt x="1325" y="0"/>
                  </a:lnTo>
                  <a:lnTo>
                    <a:pt x="0" y="1200"/>
                  </a:lnTo>
                  <a:lnTo>
                    <a:pt x="35" y="1237"/>
                  </a:lnTo>
                  <a:lnTo>
                    <a:pt x="1360" y="38"/>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717" name="Freeform 437"/>
            <p:cNvSpPr>
              <a:spLocks/>
            </p:cNvSpPr>
            <p:nvPr/>
          </p:nvSpPr>
          <p:spPr bwMode="auto">
            <a:xfrm>
              <a:off x="2054" y="2141"/>
              <a:ext cx="72" cy="69"/>
            </a:xfrm>
            <a:custGeom>
              <a:avLst/>
              <a:gdLst>
                <a:gd name="T0" fmla="*/ 0 w 217"/>
                <a:gd name="T1" fmla="*/ 0 h 209"/>
                <a:gd name="T2" fmla="*/ 0 w 217"/>
                <a:gd name="T3" fmla="*/ 0 h 209"/>
                <a:gd name="T4" fmla="*/ 0 w 217"/>
                <a:gd name="T5" fmla="*/ 0 h 209"/>
                <a:gd name="T6" fmla="*/ 0 w 217"/>
                <a:gd name="T7" fmla="*/ 0 h 20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7" h="209">
                  <a:moveTo>
                    <a:pt x="83" y="0"/>
                  </a:moveTo>
                  <a:lnTo>
                    <a:pt x="0" y="209"/>
                  </a:lnTo>
                  <a:lnTo>
                    <a:pt x="217" y="149"/>
                  </a:lnTo>
                  <a:lnTo>
                    <a:pt x="83"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17484" name="Group 438"/>
          <p:cNvGrpSpPr>
            <a:grpSpLocks/>
          </p:cNvGrpSpPr>
          <p:nvPr/>
        </p:nvGrpSpPr>
        <p:grpSpPr bwMode="auto">
          <a:xfrm>
            <a:off x="3595688" y="1981200"/>
            <a:ext cx="530225" cy="452438"/>
            <a:chOff x="2287" y="1786"/>
            <a:chExt cx="334" cy="518"/>
          </a:xfrm>
        </p:grpSpPr>
        <p:sp>
          <p:nvSpPr>
            <p:cNvPr id="17714" name="Freeform 439"/>
            <p:cNvSpPr>
              <a:spLocks/>
            </p:cNvSpPr>
            <p:nvPr/>
          </p:nvSpPr>
          <p:spPr bwMode="auto">
            <a:xfrm>
              <a:off x="2315" y="1786"/>
              <a:ext cx="306" cy="467"/>
            </a:xfrm>
            <a:custGeom>
              <a:avLst/>
              <a:gdLst>
                <a:gd name="T0" fmla="*/ 0 w 919"/>
                <a:gd name="T1" fmla="*/ 0 h 1402"/>
                <a:gd name="T2" fmla="*/ 0 w 919"/>
                <a:gd name="T3" fmla="*/ 0 h 1402"/>
                <a:gd name="T4" fmla="*/ 0 w 919"/>
                <a:gd name="T5" fmla="*/ 0 h 1402"/>
                <a:gd name="T6" fmla="*/ 0 w 919"/>
                <a:gd name="T7" fmla="*/ 0 h 1402"/>
                <a:gd name="T8" fmla="*/ 0 w 919"/>
                <a:gd name="T9" fmla="*/ 0 h 14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9" h="1402">
                  <a:moveTo>
                    <a:pt x="919" y="28"/>
                  </a:moveTo>
                  <a:lnTo>
                    <a:pt x="876" y="0"/>
                  </a:lnTo>
                  <a:lnTo>
                    <a:pt x="0" y="1374"/>
                  </a:lnTo>
                  <a:lnTo>
                    <a:pt x="44" y="1402"/>
                  </a:lnTo>
                  <a:lnTo>
                    <a:pt x="919" y="28"/>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715" name="Freeform 440"/>
            <p:cNvSpPr>
              <a:spLocks/>
            </p:cNvSpPr>
            <p:nvPr/>
          </p:nvSpPr>
          <p:spPr bwMode="auto">
            <a:xfrm>
              <a:off x="2287" y="2229"/>
              <a:ext cx="65" cy="75"/>
            </a:xfrm>
            <a:custGeom>
              <a:avLst/>
              <a:gdLst>
                <a:gd name="T0" fmla="*/ 0 w 194"/>
                <a:gd name="T1" fmla="*/ 0 h 223"/>
                <a:gd name="T2" fmla="*/ 0 w 194"/>
                <a:gd name="T3" fmla="*/ 0 h 223"/>
                <a:gd name="T4" fmla="*/ 0 w 194"/>
                <a:gd name="T5" fmla="*/ 0 h 223"/>
                <a:gd name="T6" fmla="*/ 0 w 194"/>
                <a:gd name="T7" fmla="*/ 0 h 2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 h="223">
                  <a:moveTo>
                    <a:pt x="25" y="0"/>
                  </a:moveTo>
                  <a:lnTo>
                    <a:pt x="0" y="223"/>
                  </a:lnTo>
                  <a:lnTo>
                    <a:pt x="194" y="108"/>
                  </a:lnTo>
                  <a:lnTo>
                    <a:pt x="25"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17485" name="Group 441"/>
          <p:cNvGrpSpPr>
            <a:grpSpLocks/>
          </p:cNvGrpSpPr>
          <p:nvPr/>
        </p:nvGrpSpPr>
        <p:grpSpPr bwMode="auto">
          <a:xfrm>
            <a:off x="3981450" y="1982788"/>
            <a:ext cx="257175" cy="430212"/>
            <a:chOff x="2530" y="1788"/>
            <a:chExt cx="162" cy="492"/>
          </a:xfrm>
        </p:grpSpPr>
        <p:sp>
          <p:nvSpPr>
            <p:cNvPr id="17712" name="Freeform 442"/>
            <p:cNvSpPr>
              <a:spLocks/>
            </p:cNvSpPr>
            <p:nvPr/>
          </p:nvSpPr>
          <p:spPr bwMode="auto">
            <a:xfrm>
              <a:off x="2554" y="1788"/>
              <a:ext cx="138" cy="432"/>
            </a:xfrm>
            <a:custGeom>
              <a:avLst/>
              <a:gdLst>
                <a:gd name="T0" fmla="*/ 0 w 415"/>
                <a:gd name="T1" fmla="*/ 0 h 1296"/>
                <a:gd name="T2" fmla="*/ 0 w 415"/>
                <a:gd name="T3" fmla="*/ 0 h 1296"/>
                <a:gd name="T4" fmla="*/ 0 w 415"/>
                <a:gd name="T5" fmla="*/ 0 h 1296"/>
                <a:gd name="T6" fmla="*/ 0 w 415"/>
                <a:gd name="T7" fmla="*/ 0 h 1296"/>
                <a:gd name="T8" fmla="*/ 0 w 415"/>
                <a:gd name="T9" fmla="*/ 0 h 12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5" h="1296">
                  <a:moveTo>
                    <a:pt x="415" y="15"/>
                  </a:moveTo>
                  <a:lnTo>
                    <a:pt x="365" y="0"/>
                  </a:lnTo>
                  <a:lnTo>
                    <a:pt x="0" y="1281"/>
                  </a:lnTo>
                  <a:lnTo>
                    <a:pt x="50" y="1296"/>
                  </a:lnTo>
                  <a:lnTo>
                    <a:pt x="415" y="15"/>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713" name="Freeform 443"/>
            <p:cNvSpPr>
              <a:spLocks/>
            </p:cNvSpPr>
            <p:nvPr/>
          </p:nvSpPr>
          <p:spPr bwMode="auto">
            <a:xfrm>
              <a:off x="2530" y="2207"/>
              <a:ext cx="65" cy="73"/>
            </a:xfrm>
            <a:custGeom>
              <a:avLst/>
              <a:gdLst>
                <a:gd name="T0" fmla="*/ 0 w 194"/>
                <a:gd name="T1" fmla="*/ 0 h 220"/>
                <a:gd name="T2" fmla="*/ 0 w 194"/>
                <a:gd name="T3" fmla="*/ 0 h 220"/>
                <a:gd name="T4" fmla="*/ 0 w 194"/>
                <a:gd name="T5" fmla="*/ 0 h 220"/>
                <a:gd name="T6" fmla="*/ 0 w 194"/>
                <a:gd name="T7" fmla="*/ 0 h 2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 h="220">
                  <a:moveTo>
                    <a:pt x="0" y="0"/>
                  </a:moveTo>
                  <a:lnTo>
                    <a:pt x="40" y="220"/>
                  </a:lnTo>
                  <a:lnTo>
                    <a:pt x="194" y="55"/>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17486" name="Group 444"/>
          <p:cNvGrpSpPr>
            <a:grpSpLocks/>
          </p:cNvGrpSpPr>
          <p:nvPr/>
        </p:nvGrpSpPr>
        <p:grpSpPr bwMode="auto">
          <a:xfrm>
            <a:off x="4352925" y="2005013"/>
            <a:ext cx="106363" cy="428625"/>
            <a:chOff x="2764" y="1813"/>
            <a:chExt cx="67" cy="491"/>
          </a:xfrm>
        </p:grpSpPr>
        <p:sp>
          <p:nvSpPr>
            <p:cNvPr id="17710" name="Freeform 445"/>
            <p:cNvSpPr>
              <a:spLocks/>
            </p:cNvSpPr>
            <p:nvPr/>
          </p:nvSpPr>
          <p:spPr bwMode="auto">
            <a:xfrm>
              <a:off x="2769" y="1813"/>
              <a:ext cx="37" cy="425"/>
            </a:xfrm>
            <a:custGeom>
              <a:avLst/>
              <a:gdLst>
                <a:gd name="T0" fmla="*/ 0 w 112"/>
                <a:gd name="T1" fmla="*/ 0 h 1276"/>
                <a:gd name="T2" fmla="*/ 0 w 112"/>
                <a:gd name="T3" fmla="*/ 0 h 1276"/>
                <a:gd name="T4" fmla="*/ 0 w 112"/>
                <a:gd name="T5" fmla="*/ 0 h 1276"/>
                <a:gd name="T6" fmla="*/ 0 w 112"/>
                <a:gd name="T7" fmla="*/ 0 h 1276"/>
                <a:gd name="T8" fmla="*/ 0 w 112"/>
                <a:gd name="T9" fmla="*/ 0 h 1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276">
                  <a:moveTo>
                    <a:pt x="52" y="0"/>
                  </a:moveTo>
                  <a:lnTo>
                    <a:pt x="0" y="3"/>
                  </a:lnTo>
                  <a:lnTo>
                    <a:pt x="59" y="1276"/>
                  </a:lnTo>
                  <a:lnTo>
                    <a:pt x="112" y="1274"/>
                  </a:lnTo>
                  <a:lnTo>
                    <a:pt x="52"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711" name="Freeform 446"/>
            <p:cNvSpPr>
              <a:spLocks/>
            </p:cNvSpPr>
            <p:nvPr/>
          </p:nvSpPr>
          <p:spPr bwMode="auto">
            <a:xfrm>
              <a:off x="2764" y="2235"/>
              <a:ext cx="67" cy="69"/>
            </a:xfrm>
            <a:custGeom>
              <a:avLst/>
              <a:gdLst>
                <a:gd name="T0" fmla="*/ 0 w 200"/>
                <a:gd name="T1" fmla="*/ 0 h 206"/>
                <a:gd name="T2" fmla="*/ 0 w 200"/>
                <a:gd name="T3" fmla="*/ 0 h 206"/>
                <a:gd name="T4" fmla="*/ 0 w 200"/>
                <a:gd name="T5" fmla="*/ 0 h 206"/>
                <a:gd name="T6" fmla="*/ 0 w 200"/>
                <a:gd name="T7" fmla="*/ 0 h 2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0" h="206">
                  <a:moveTo>
                    <a:pt x="0" y="10"/>
                  </a:moveTo>
                  <a:lnTo>
                    <a:pt x="110" y="206"/>
                  </a:lnTo>
                  <a:lnTo>
                    <a:pt x="200" y="0"/>
                  </a:lnTo>
                  <a:lnTo>
                    <a:pt x="0" y="1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17487" name="Group 447"/>
          <p:cNvGrpSpPr>
            <a:grpSpLocks/>
          </p:cNvGrpSpPr>
          <p:nvPr/>
        </p:nvGrpSpPr>
        <p:grpSpPr bwMode="auto">
          <a:xfrm>
            <a:off x="4473575" y="2001838"/>
            <a:ext cx="317500" cy="411162"/>
            <a:chOff x="2840" y="1810"/>
            <a:chExt cx="200" cy="470"/>
          </a:xfrm>
        </p:grpSpPr>
        <p:sp>
          <p:nvSpPr>
            <p:cNvPr id="17708" name="Freeform 448"/>
            <p:cNvSpPr>
              <a:spLocks/>
            </p:cNvSpPr>
            <p:nvPr/>
          </p:nvSpPr>
          <p:spPr bwMode="auto">
            <a:xfrm>
              <a:off x="2840" y="1810"/>
              <a:ext cx="178" cy="413"/>
            </a:xfrm>
            <a:custGeom>
              <a:avLst/>
              <a:gdLst>
                <a:gd name="T0" fmla="*/ 0 w 534"/>
                <a:gd name="T1" fmla="*/ 0 h 1239"/>
                <a:gd name="T2" fmla="*/ 0 w 534"/>
                <a:gd name="T3" fmla="*/ 0 h 1239"/>
                <a:gd name="T4" fmla="*/ 0 w 534"/>
                <a:gd name="T5" fmla="*/ 0 h 1239"/>
                <a:gd name="T6" fmla="*/ 0 w 534"/>
                <a:gd name="T7" fmla="*/ 0 h 1239"/>
                <a:gd name="T8" fmla="*/ 0 w 534"/>
                <a:gd name="T9" fmla="*/ 0 h 12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4" h="1239">
                  <a:moveTo>
                    <a:pt x="48" y="0"/>
                  </a:moveTo>
                  <a:lnTo>
                    <a:pt x="0" y="21"/>
                  </a:lnTo>
                  <a:lnTo>
                    <a:pt x="486" y="1239"/>
                  </a:lnTo>
                  <a:lnTo>
                    <a:pt x="534" y="1218"/>
                  </a:lnTo>
                  <a:lnTo>
                    <a:pt x="48"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709" name="Freeform 449"/>
            <p:cNvSpPr>
              <a:spLocks/>
            </p:cNvSpPr>
            <p:nvPr/>
          </p:nvSpPr>
          <p:spPr bwMode="auto">
            <a:xfrm>
              <a:off x="2978" y="2206"/>
              <a:ext cx="62" cy="74"/>
            </a:xfrm>
            <a:custGeom>
              <a:avLst/>
              <a:gdLst>
                <a:gd name="T0" fmla="*/ 0 w 186"/>
                <a:gd name="T1" fmla="*/ 0 h 223"/>
                <a:gd name="T2" fmla="*/ 0 w 186"/>
                <a:gd name="T3" fmla="*/ 0 h 223"/>
                <a:gd name="T4" fmla="*/ 0 w 186"/>
                <a:gd name="T5" fmla="*/ 0 h 223"/>
                <a:gd name="T6" fmla="*/ 0 w 186"/>
                <a:gd name="T7" fmla="*/ 0 h 2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 h="223">
                  <a:moveTo>
                    <a:pt x="0" y="74"/>
                  </a:moveTo>
                  <a:lnTo>
                    <a:pt x="167" y="223"/>
                  </a:lnTo>
                  <a:lnTo>
                    <a:pt x="186" y="0"/>
                  </a:lnTo>
                  <a:lnTo>
                    <a:pt x="0" y="74"/>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17488" name="Group 450"/>
          <p:cNvGrpSpPr>
            <a:grpSpLocks/>
          </p:cNvGrpSpPr>
          <p:nvPr/>
        </p:nvGrpSpPr>
        <p:grpSpPr bwMode="auto">
          <a:xfrm>
            <a:off x="4622800" y="1960563"/>
            <a:ext cx="641350" cy="492125"/>
            <a:chOff x="2934" y="1762"/>
            <a:chExt cx="404" cy="565"/>
          </a:xfrm>
        </p:grpSpPr>
        <p:sp>
          <p:nvSpPr>
            <p:cNvPr id="17706" name="Freeform 451"/>
            <p:cNvSpPr>
              <a:spLocks/>
            </p:cNvSpPr>
            <p:nvPr/>
          </p:nvSpPr>
          <p:spPr bwMode="auto">
            <a:xfrm>
              <a:off x="2934" y="1762"/>
              <a:ext cx="373" cy="517"/>
            </a:xfrm>
            <a:custGeom>
              <a:avLst/>
              <a:gdLst>
                <a:gd name="T0" fmla="*/ 0 w 1120"/>
                <a:gd name="T1" fmla="*/ 0 h 1551"/>
                <a:gd name="T2" fmla="*/ 0 w 1120"/>
                <a:gd name="T3" fmla="*/ 0 h 1551"/>
                <a:gd name="T4" fmla="*/ 0 w 1120"/>
                <a:gd name="T5" fmla="*/ 0 h 1551"/>
                <a:gd name="T6" fmla="*/ 0 w 1120"/>
                <a:gd name="T7" fmla="*/ 0 h 1551"/>
                <a:gd name="T8" fmla="*/ 0 w 1120"/>
                <a:gd name="T9" fmla="*/ 0 h 15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0" h="1551">
                  <a:moveTo>
                    <a:pt x="42" y="0"/>
                  </a:moveTo>
                  <a:lnTo>
                    <a:pt x="0" y="30"/>
                  </a:lnTo>
                  <a:lnTo>
                    <a:pt x="1078" y="1551"/>
                  </a:lnTo>
                  <a:lnTo>
                    <a:pt x="1120" y="1520"/>
                  </a:lnTo>
                  <a:lnTo>
                    <a:pt x="42"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707" name="Freeform 452"/>
            <p:cNvSpPr>
              <a:spLocks/>
            </p:cNvSpPr>
            <p:nvPr/>
          </p:nvSpPr>
          <p:spPr bwMode="auto">
            <a:xfrm>
              <a:off x="3272" y="2253"/>
              <a:ext cx="66" cy="74"/>
            </a:xfrm>
            <a:custGeom>
              <a:avLst/>
              <a:gdLst>
                <a:gd name="T0" fmla="*/ 0 w 197"/>
                <a:gd name="T1" fmla="*/ 0 h 222"/>
                <a:gd name="T2" fmla="*/ 0 w 197"/>
                <a:gd name="T3" fmla="*/ 0 h 222"/>
                <a:gd name="T4" fmla="*/ 0 w 197"/>
                <a:gd name="T5" fmla="*/ 0 h 222"/>
                <a:gd name="T6" fmla="*/ 0 w 197"/>
                <a:gd name="T7" fmla="*/ 0 h 2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7" h="222">
                  <a:moveTo>
                    <a:pt x="0" y="117"/>
                  </a:moveTo>
                  <a:lnTo>
                    <a:pt x="197" y="222"/>
                  </a:lnTo>
                  <a:lnTo>
                    <a:pt x="163" y="0"/>
                  </a:lnTo>
                  <a:lnTo>
                    <a:pt x="0" y="117"/>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17489" name="Group 456"/>
          <p:cNvGrpSpPr>
            <a:grpSpLocks/>
          </p:cNvGrpSpPr>
          <p:nvPr/>
        </p:nvGrpSpPr>
        <p:grpSpPr bwMode="auto">
          <a:xfrm>
            <a:off x="3595688" y="1981200"/>
            <a:ext cx="530225" cy="452438"/>
            <a:chOff x="2287" y="1786"/>
            <a:chExt cx="334" cy="518"/>
          </a:xfrm>
        </p:grpSpPr>
        <p:sp>
          <p:nvSpPr>
            <p:cNvPr id="17704" name="Freeform 457"/>
            <p:cNvSpPr>
              <a:spLocks/>
            </p:cNvSpPr>
            <p:nvPr/>
          </p:nvSpPr>
          <p:spPr bwMode="auto">
            <a:xfrm>
              <a:off x="2315" y="1786"/>
              <a:ext cx="306" cy="467"/>
            </a:xfrm>
            <a:custGeom>
              <a:avLst/>
              <a:gdLst>
                <a:gd name="T0" fmla="*/ 0 w 919"/>
                <a:gd name="T1" fmla="*/ 0 h 1402"/>
                <a:gd name="T2" fmla="*/ 0 w 919"/>
                <a:gd name="T3" fmla="*/ 0 h 1402"/>
                <a:gd name="T4" fmla="*/ 0 w 919"/>
                <a:gd name="T5" fmla="*/ 0 h 1402"/>
                <a:gd name="T6" fmla="*/ 0 w 919"/>
                <a:gd name="T7" fmla="*/ 0 h 1402"/>
                <a:gd name="T8" fmla="*/ 0 w 919"/>
                <a:gd name="T9" fmla="*/ 0 h 14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9" h="1402">
                  <a:moveTo>
                    <a:pt x="919" y="28"/>
                  </a:moveTo>
                  <a:lnTo>
                    <a:pt x="876" y="0"/>
                  </a:lnTo>
                  <a:lnTo>
                    <a:pt x="0" y="1374"/>
                  </a:lnTo>
                  <a:lnTo>
                    <a:pt x="44" y="1402"/>
                  </a:lnTo>
                  <a:lnTo>
                    <a:pt x="919" y="28"/>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705" name="Freeform 458"/>
            <p:cNvSpPr>
              <a:spLocks/>
            </p:cNvSpPr>
            <p:nvPr/>
          </p:nvSpPr>
          <p:spPr bwMode="auto">
            <a:xfrm>
              <a:off x="2287" y="2229"/>
              <a:ext cx="65" cy="75"/>
            </a:xfrm>
            <a:custGeom>
              <a:avLst/>
              <a:gdLst>
                <a:gd name="T0" fmla="*/ 0 w 194"/>
                <a:gd name="T1" fmla="*/ 0 h 223"/>
                <a:gd name="T2" fmla="*/ 0 w 194"/>
                <a:gd name="T3" fmla="*/ 0 h 223"/>
                <a:gd name="T4" fmla="*/ 0 w 194"/>
                <a:gd name="T5" fmla="*/ 0 h 223"/>
                <a:gd name="T6" fmla="*/ 0 w 194"/>
                <a:gd name="T7" fmla="*/ 0 h 2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 h="223">
                  <a:moveTo>
                    <a:pt x="25" y="0"/>
                  </a:moveTo>
                  <a:lnTo>
                    <a:pt x="0" y="223"/>
                  </a:lnTo>
                  <a:lnTo>
                    <a:pt x="194" y="108"/>
                  </a:lnTo>
                  <a:lnTo>
                    <a:pt x="25"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17490" name="Group 459"/>
          <p:cNvGrpSpPr>
            <a:grpSpLocks/>
          </p:cNvGrpSpPr>
          <p:nvPr/>
        </p:nvGrpSpPr>
        <p:grpSpPr bwMode="auto">
          <a:xfrm>
            <a:off x="3981450" y="1982788"/>
            <a:ext cx="257175" cy="430212"/>
            <a:chOff x="2530" y="1788"/>
            <a:chExt cx="162" cy="492"/>
          </a:xfrm>
        </p:grpSpPr>
        <p:sp>
          <p:nvSpPr>
            <p:cNvPr id="17702" name="Freeform 460"/>
            <p:cNvSpPr>
              <a:spLocks/>
            </p:cNvSpPr>
            <p:nvPr/>
          </p:nvSpPr>
          <p:spPr bwMode="auto">
            <a:xfrm>
              <a:off x="2554" y="1788"/>
              <a:ext cx="138" cy="432"/>
            </a:xfrm>
            <a:custGeom>
              <a:avLst/>
              <a:gdLst>
                <a:gd name="T0" fmla="*/ 0 w 415"/>
                <a:gd name="T1" fmla="*/ 0 h 1296"/>
                <a:gd name="T2" fmla="*/ 0 w 415"/>
                <a:gd name="T3" fmla="*/ 0 h 1296"/>
                <a:gd name="T4" fmla="*/ 0 w 415"/>
                <a:gd name="T5" fmla="*/ 0 h 1296"/>
                <a:gd name="T6" fmla="*/ 0 w 415"/>
                <a:gd name="T7" fmla="*/ 0 h 1296"/>
                <a:gd name="T8" fmla="*/ 0 w 415"/>
                <a:gd name="T9" fmla="*/ 0 h 12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5" h="1296">
                  <a:moveTo>
                    <a:pt x="415" y="15"/>
                  </a:moveTo>
                  <a:lnTo>
                    <a:pt x="365" y="0"/>
                  </a:lnTo>
                  <a:lnTo>
                    <a:pt x="0" y="1281"/>
                  </a:lnTo>
                  <a:lnTo>
                    <a:pt x="50" y="1296"/>
                  </a:lnTo>
                  <a:lnTo>
                    <a:pt x="415" y="15"/>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703" name="Freeform 461"/>
            <p:cNvSpPr>
              <a:spLocks/>
            </p:cNvSpPr>
            <p:nvPr/>
          </p:nvSpPr>
          <p:spPr bwMode="auto">
            <a:xfrm>
              <a:off x="2530" y="2207"/>
              <a:ext cx="65" cy="73"/>
            </a:xfrm>
            <a:custGeom>
              <a:avLst/>
              <a:gdLst>
                <a:gd name="T0" fmla="*/ 0 w 194"/>
                <a:gd name="T1" fmla="*/ 0 h 220"/>
                <a:gd name="T2" fmla="*/ 0 w 194"/>
                <a:gd name="T3" fmla="*/ 0 h 220"/>
                <a:gd name="T4" fmla="*/ 0 w 194"/>
                <a:gd name="T5" fmla="*/ 0 h 220"/>
                <a:gd name="T6" fmla="*/ 0 w 194"/>
                <a:gd name="T7" fmla="*/ 0 h 2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 h="220">
                  <a:moveTo>
                    <a:pt x="0" y="0"/>
                  </a:moveTo>
                  <a:lnTo>
                    <a:pt x="40" y="220"/>
                  </a:lnTo>
                  <a:lnTo>
                    <a:pt x="194" y="55"/>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17491" name="Group 462"/>
          <p:cNvGrpSpPr>
            <a:grpSpLocks/>
          </p:cNvGrpSpPr>
          <p:nvPr/>
        </p:nvGrpSpPr>
        <p:grpSpPr bwMode="auto">
          <a:xfrm>
            <a:off x="4352925" y="2005013"/>
            <a:ext cx="106363" cy="428625"/>
            <a:chOff x="2764" y="1813"/>
            <a:chExt cx="67" cy="491"/>
          </a:xfrm>
        </p:grpSpPr>
        <p:sp>
          <p:nvSpPr>
            <p:cNvPr id="17700" name="Freeform 463"/>
            <p:cNvSpPr>
              <a:spLocks/>
            </p:cNvSpPr>
            <p:nvPr/>
          </p:nvSpPr>
          <p:spPr bwMode="auto">
            <a:xfrm>
              <a:off x="2769" y="1813"/>
              <a:ext cx="37" cy="425"/>
            </a:xfrm>
            <a:custGeom>
              <a:avLst/>
              <a:gdLst>
                <a:gd name="T0" fmla="*/ 0 w 112"/>
                <a:gd name="T1" fmla="*/ 0 h 1276"/>
                <a:gd name="T2" fmla="*/ 0 w 112"/>
                <a:gd name="T3" fmla="*/ 0 h 1276"/>
                <a:gd name="T4" fmla="*/ 0 w 112"/>
                <a:gd name="T5" fmla="*/ 0 h 1276"/>
                <a:gd name="T6" fmla="*/ 0 w 112"/>
                <a:gd name="T7" fmla="*/ 0 h 1276"/>
                <a:gd name="T8" fmla="*/ 0 w 112"/>
                <a:gd name="T9" fmla="*/ 0 h 12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1276">
                  <a:moveTo>
                    <a:pt x="52" y="0"/>
                  </a:moveTo>
                  <a:lnTo>
                    <a:pt x="0" y="3"/>
                  </a:lnTo>
                  <a:lnTo>
                    <a:pt x="59" y="1276"/>
                  </a:lnTo>
                  <a:lnTo>
                    <a:pt x="112" y="1274"/>
                  </a:lnTo>
                  <a:lnTo>
                    <a:pt x="52"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701" name="Freeform 464"/>
            <p:cNvSpPr>
              <a:spLocks/>
            </p:cNvSpPr>
            <p:nvPr/>
          </p:nvSpPr>
          <p:spPr bwMode="auto">
            <a:xfrm>
              <a:off x="2764" y="2235"/>
              <a:ext cx="67" cy="69"/>
            </a:xfrm>
            <a:custGeom>
              <a:avLst/>
              <a:gdLst>
                <a:gd name="T0" fmla="*/ 0 w 200"/>
                <a:gd name="T1" fmla="*/ 0 h 206"/>
                <a:gd name="T2" fmla="*/ 0 w 200"/>
                <a:gd name="T3" fmla="*/ 0 h 206"/>
                <a:gd name="T4" fmla="*/ 0 w 200"/>
                <a:gd name="T5" fmla="*/ 0 h 206"/>
                <a:gd name="T6" fmla="*/ 0 w 200"/>
                <a:gd name="T7" fmla="*/ 0 h 2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0" h="206">
                  <a:moveTo>
                    <a:pt x="0" y="10"/>
                  </a:moveTo>
                  <a:lnTo>
                    <a:pt x="110" y="206"/>
                  </a:lnTo>
                  <a:lnTo>
                    <a:pt x="200" y="0"/>
                  </a:lnTo>
                  <a:lnTo>
                    <a:pt x="0" y="1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17492" name="Group 465"/>
          <p:cNvGrpSpPr>
            <a:grpSpLocks/>
          </p:cNvGrpSpPr>
          <p:nvPr/>
        </p:nvGrpSpPr>
        <p:grpSpPr bwMode="auto">
          <a:xfrm>
            <a:off x="4473575" y="2001838"/>
            <a:ext cx="317500" cy="411162"/>
            <a:chOff x="2840" y="1810"/>
            <a:chExt cx="200" cy="470"/>
          </a:xfrm>
        </p:grpSpPr>
        <p:sp>
          <p:nvSpPr>
            <p:cNvPr id="17698" name="Freeform 466"/>
            <p:cNvSpPr>
              <a:spLocks/>
            </p:cNvSpPr>
            <p:nvPr/>
          </p:nvSpPr>
          <p:spPr bwMode="auto">
            <a:xfrm>
              <a:off x="2840" y="1810"/>
              <a:ext cx="178" cy="413"/>
            </a:xfrm>
            <a:custGeom>
              <a:avLst/>
              <a:gdLst>
                <a:gd name="T0" fmla="*/ 0 w 534"/>
                <a:gd name="T1" fmla="*/ 0 h 1239"/>
                <a:gd name="T2" fmla="*/ 0 w 534"/>
                <a:gd name="T3" fmla="*/ 0 h 1239"/>
                <a:gd name="T4" fmla="*/ 0 w 534"/>
                <a:gd name="T5" fmla="*/ 0 h 1239"/>
                <a:gd name="T6" fmla="*/ 0 w 534"/>
                <a:gd name="T7" fmla="*/ 0 h 1239"/>
                <a:gd name="T8" fmla="*/ 0 w 534"/>
                <a:gd name="T9" fmla="*/ 0 h 12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4" h="1239">
                  <a:moveTo>
                    <a:pt x="48" y="0"/>
                  </a:moveTo>
                  <a:lnTo>
                    <a:pt x="0" y="21"/>
                  </a:lnTo>
                  <a:lnTo>
                    <a:pt x="486" y="1239"/>
                  </a:lnTo>
                  <a:lnTo>
                    <a:pt x="534" y="1218"/>
                  </a:lnTo>
                  <a:lnTo>
                    <a:pt x="48"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699" name="Freeform 467"/>
            <p:cNvSpPr>
              <a:spLocks/>
            </p:cNvSpPr>
            <p:nvPr/>
          </p:nvSpPr>
          <p:spPr bwMode="auto">
            <a:xfrm>
              <a:off x="2978" y="2206"/>
              <a:ext cx="62" cy="74"/>
            </a:xfrm>
            <a:custGeom>
              <a:avLst/>
              <a:gdLst>
                <a:gd name="T0" fmla="*/ 0 w 186"/>
                <a:gd name="T1" fmla="*/ 0 h 223"/>
                <a:gd name="T2" fmla="*/ 0 w 186"/>
                <a:gd name="T3" fmla="*/ 0 h 223"/>
                <a:gd name="T4" fmla="*/ 0 w 186"/>
                <a:gd name="T5" fmla="*/ 0 h 223"/>
                <a:gd name="T6" fmla="*/ 0 w 186"/>
                <a:gd name="T7" fmla="*/ 0 h 2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 h="223">
                  <a:moveTo>
                    <a:pt x="0" y="74"/>
                  </a:moveTo>
                  <a:lnTo>
                    <a:pt x="167" y="223"/>
                  </a:lnTo>
                  <a:lnTo>
                    <a:pt x="186" y="0"/>
                  </a:lnTo>
                  <a:lnTo>
                    <a:pt x="0" y="74"/>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17493" name="Group 468"/>
          <p:cNvGrpSpPr>
            <a:grpSpLocks/>
          </p:cNvGrpSpPr>
          <p:nvPr/>
        </p:nvGrpSpPr>
        <p:grpSpPr bwMode="auto">
          <a:xfrm>
            <a:off x="4622800" y="1960563"/>
            <a:ext cx="641350" cy="492125"/>
            <a:chOff x="2934" y="1762"/>
            <a:chExt cx="404" cy="565"/>
          </a:xfrm>
        </p:grpSpPr>
        <p:sp>
          <p:nvSpPr>
            <p:cNvPr id="17696" name="Freeform 469"/>
            <p:cNvSpPr>
              <a:spLocks/>
            </p:cNvSpPr>
            <p:nvPr/>
          </p:nvSpPr>
          <p:spPr bwMode="auto">
            <a:xfrm>
              <a:off x="2934" y="1762"/>
              <a:ext cx="373" cy="517"/>
            </a:xfrm>
            <a:custGeom>
              <a:avLst/>
              <a:gdLst>
                <a:gd name="T0" fmla="*/ 0 w 1120"/>
                <a:gd name="T1" fmla="*/ 0 h 1551"/>
                <a:gd name="T2" fmla="*/ 0 w 1120"/>
                <a:gd name="T3" fmla="*/ 0 h 1551"/>
                <a:gd name="T4" fmla="*/ 0 w 1120"/>
                <a:gd name="T5" fmla="*/ 0 h 1551"/>
                <a:gd name="T6" fmla="*/ 0 w 1120"/>
                <a:gd name="T7" fmla="*/ 0 h 1551"/>
                <a:gd name="T8" fmla="*/ 0 w 1120"/>
                <a:gd name="T9" fmla="*/ 0 h 15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0" h="1551">
                  <a:moveTo>
                    <a:pt x="42" y="0"/>
                  </a:moveTo>
                  <a:lnTo>
                    <a:pt x="0" y="30"/>
                  </a:lnTo>
                  <a:lnTo>
                    <a:pt x="1078" y="1551"/>
                  </a:lnTo>
                  <a:lnTo>
                    <a:pt x="1120" y="1520"/>
                  </a:lnTo>
                  <a:lnTo>
                    <a:pt x="42"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7697" name="Freeform 470"/>
            <p:cNvSpPr>
              <a:spLocks/>
            </p:cNvSpPr>
            <p:nvPr/>
          </p:nvSpPr>
          <p:spPr bwMode="auto">
            <a:xfrm>
              <a:off x="3272" y="2253"/>
              <a:ext cx="66" cy="74"/>
            </a:xfrm>
            <a:custGeom>
              <a:avLst/>
              <a:gdLst>
                <a:gd name="T0" fmla="*/ 0 w 197"/>
                <a:gd name="T1" fmla="*/ 0 h 222"/>
                <a:gd name="T2" fmla="*/ 0 w 197"/>
                <a:gd name="T3" fmla="*/ 0 h 222"/>
                <a:gd name="T4" fmla="*/ 0 w 197"/>
                <a:gd name="T5" fmla="*/ 0 h 222"/>
                <a:gd name="T6" fmla="*/ 0 w 197"/>
                <a:gd name="T7" fmla="*/ 0 h 2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7" h="222">
                  <a:moveTo>
                    <a:pt x="0" y="117"/>
                  </a:moveTo>
                  <a:lnTo>
                    <a:pt x="197" y="222"/>
                  </a:lnTo>
                  <a:lnTo>
                    <a:pt x="163" y="0"/>
                  </a:lnTo>
                  <a:lnTo>
                    <a:pt x="0" y="117"/>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sp>
        <p:nvSpPr>
          <p:cNvPr id="17494" name="Rectangle 471"/>
          <p:cNvSpPr>
            <a:spLocks noChangeArrowheads="1"/>
          </p:cNvSpPr>
          <p:nvPr/>
        </p:nvSpPr>
        <p:spPr bwMode="auto">
          <a:xfrm>
            <a:off x="2951163" y="1716088"/>
            <a:ext cx="28575" cy="13033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95" name="Rectangle 472"/>
          <p:cNvSpPr>
            <a:spLocks noChangeArrowheads="1"/>
          </p:cNvSpPr>
          <p:nvPr/>
        </p:nvSpPr>
        <p:spPr bwMode="auto">
          <a:xfrm>
            <a:off x="2965450" y="3017838"/>
            <a:ext cx="2632075" cy="0"/>
          </a:xfrm>
          <a:prstGeom prst="rect">
            <a:avLst/>
          </a:prstGeom>
          <a:solidFill>
            <a:srgbClr val="000000"/>
          </a:solidFill>
          <a:ln w="25400">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96" name="Rectangle 473"/>
          <p:cNvSpPr>
            <a:spLocks noChangeArrowheads="1"/>
          </p:cNvSpPr>
          <p:nvPr/>
        </p:nvSpPr>
        <p:spPr bwMode="auto">
          <a:xfrm>
            <a:off x="2951163" y="1716088"/>
            <a:ext cx="28575" cy="13033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97" name="Rectangle 478"/>
          <p:cNvSpPr>
            <a:spLocks noChangeArrowheads="1"/>
          </p:cNvSpPr>
          <p:nvPr/>
        </p:nvSpPr>
        <p:spPr bwMode="auto">
          <a:xfrm>
            <a:off x="4200525" y="1749425"/>
            <a:ext cx="512763"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A50021"/>
                </a:solidFill>
                <a:latin typeface="HG丸ｺﾞｼｯｸM-PRO" panose="020F0600000000000000" pitchFamily="50" charset="-128"/>
                <a:ea typeface="HG丸ｺﾞｼｯｸM-PRO" panose="020F0600000000000000" pitchFamily="50" charset="-128"/>
              </a:rPr>
              <a:t>しかし！</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498" name="Oval 480"/>
          <p:cNvSpPr>
            <a:spLocks noChangeArrowheads="1"/>
          </p:cNvSpPr>
          <p:nvPr/>
        </p:nvSpPr>
        <p:spPr bwMode="auto">
          <a:xfrm>
            <a:off x="5475288" y="1728788"/>
            <a:ext cx="1022350" cy="1022350"/>
          </a:xfrm>
          <a:prstGeom prst="ellipse">
            <a:avLst/>
          </a:prstGeom>
          <a:solidFill>
            <a:schemeClr val="bg1"/>
          </a:solidFill>
          <a:ln w="19050">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499" name="Rectangle 482"/>
          <p:cNvSpPr>
            <a:spLocks noChangeArrowheads="1"/>
          </p:cNvSpPr>
          <p:nvPr/>
        </p:nvSpPr>
        <p:spPr bwMode="auto">
          <a:xfrm>
            <a:off x="5659438" y="1936750"/>
            <a:ext cx="64135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あるべき姿</a:t>
            </a:r>
            <a:endParaRPr lang="en-US" altLang="ja-JP" sz="10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en-US" altLang="ja-JP" sz="1000" b="1">
                <a:latin typeface="HG丸ｺﾞｼｯｸM-PRO" panose="020F0600000000000000" pitchFamily="50" charset="-128"/>
                <a:ea typeface="HG丸ｺﾞｼｯｸM-PRO" panose="020F0600000000000000" pitchFamily="50" charset="-128"/>
              </a:rPr>
              <a:t>1</a:t>
            </a:r>
            <a:r>
              <a:rPr lang="ja-JP" altLang="en-US" sz="1000" b="1">
                <a:latin typeface="HG丸ｺﾞｼｯｸM-PRO" panose="020F0600000000000000" pitchFamily="50" charset="-128"/>
                <a:ea typeface="HG丸ｺﾞｼｯｸM-PRO" panose="020F0600000000000000" pitchFamily="50" charset="-128"/>
              </a:rPr>
              <a:t>ヶ月当り</a:t>
            </a:r>
            <a:endParaRPr lang="en-US" altLang="ja-JP" sz="10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en-US" altLang="ja-JP" sz="1000" b="1">
                <a:latin typeface="HG丸ｺﾞｼｯｸM-PRO" panose="020F0600000000000000" pitchFamily="50" charset="-128"/>
                <a:ea typeface="HG丸ｺﾞｼｯｸM-PRO" panose="020F0600000000000000" pitchFamily="50" charset="-128"/>
              </a:rPr>
              <a:t>200</a:t>
            </a:r>
            <a:r>
              <a:rPr lang="ja-JP" altLang="en-US" sz="1000" b="1">
                <a:latin typeface="HG丸ｺﾞｼｯｸM-PRO" panose="020F0600000000000000" pitchFamily="50" charset="-128"/>
                <a:ea typeface="HG丸ｺﾞｼｯｸM-PRO" panose="020F0600000000000000" pitchFamily="50" charset="-128"/>
              </a:rPr>
              <a:t>個</a:t>
            </a:r>
            <a:endParaRPr lang="en-US" altLang="ja-JP" sz="1000" b="1">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生産する</a:t>
            </a:r>
          </a:p>
        </p:txBody>
      </p:sp>
      <p:sp>
        <p:nvSpPr>
          <p:cNvPr id="17500" name="Rectangle 488"/>
          <p:cNvSpPr>
            <a:spLocks noChangeArrowheads="1"/>
          </p:cNvSpPr>
          <p:nvPr/>
        </p:nvSpPr>
        <p:spPr bwMode="auto">
          <a:xfrm>
            <a:off x="2479675" y="3482975"/>
            <a:ext cx="244475" cy="70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01" name="Rectangle 489"/>
          <p:cNvSpPr>
            <a:spLocks noChangeArrowheads="1"/>
          </p:cNvSpPr>
          <p:nvPr/>
        </p:nvSpPr>
        <p:spPr bwMode="auto">
          <a:xfrm>
            <a:off x="2479675" y="3719513"/>
            <a:ext cx="1285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生</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02" name="Rectangle 490"/>
          <p:cNvSpPr>
            <a:spLocks noChangeArrowheads="1"/>
          </p:cNvSpPr>
          <p:nvPr/>
        </p:nvSpPr>
        <p:spPr bwMode="auto">
          <a:xfrm>
            <a:off x="2479675" y="3857625"/>
            <a:ext cx="1285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産</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03" name="Rectangle 491"/>
          <p:cNvSpPr>
            <a:spLocks noChangeArrowheads="1"/>
          </p:cNvSpPr>
          <p:nvPr/>
        </p:nvSpPr>
        <p:spPr bwMode="auto">
          <a:xfrm>
            <a:off x="2479675" y="3997325"/>
            <a:ext cx="1285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量</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04" name="Rectangle 493"/>
          <p:cNvSpPr>
            <a:spLocks noChangeArrowheads="1"/>
          </p:cNvSpPr>
          <p:nvPr/>
        </p:nvSpPr>
        <p:spPr bwMode="auto">
          <a:xfrm>
            <a:off x="3101975" y="4605338"/>
            <a:ext cx="268288" cy="115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05" name="Rectangle 495"/>
          <p:cNvSpPr>
            <a:spLocks noChangeArrowheads="1"/>
          </p:cNvSpPr>
          <p:nvPr/>
        </p:nvSpPr>
        <p:spPr bwMode="auto">
          <a:xfrm>
            <a:off x="3482975" y="4605338"/>
            <a:ext cx="268288" cy="115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06" name="Rectangle 497"/>
          <p:cNvSpPr>
            <a:spLocks noChangeArrowheads="1"/>
          </p:cNvSpPr>
          <p:nvPr/>
        </p:nvSpPr>
        <p:spPr bwMode="auto">
          <a:xfrm>
            <a:off x="3825875" y="4605338"/>
            <a:ext cx="268288" cy="115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07" name="Rectangle 499"/>
          <p:cNvSpPr>
            <a:spLocks noChangeArrowheads="1"/>
          </p:cNvSpPr>
          <p:nvPr/>
        </p:nvSpPr>
        <p:spPr bwMode="auto">
          <a:xfrm>
            <a:off x="4206875" y="4605338"/>
            <a:ext cx="268288" cy="115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08" name="Rectangle 501"/>
          <p:cNvSpPr>
            <a:spLocks noChangeArrowheads="1"/>
          </p:cNvSpPr>
          <p:nvPr/>
        </p:nvSpPr>
        <p:spPr bwMode="auto">
          <a:xfrm>
            <a:off x="4587875" y="4605338"/>
            <a:ext cx="268288" cy="115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09" name="Rectangle 503"/>
          <p:cNvSpPr>
            <a:spLocks noChangeArrowheads="1"/>
          </p:cNvSpPr>
          <p:nvPr/>
        </p:nvSpPr>
        <p:spPr bwMode="auto">
          <a:xfrm>
            <a:off x="4929188" y="4605338"/>
            <a:ext cx="269875" cy="115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10" name="Rectangle 505"/>
          <p:cNvSpPr>
            <a:spLocks noChangeArrowheads="1"/>
          </p:cNvSpPr>
          <p:nvPr/>
        </p:nvSpPr>
        <p:spPr bwMode="auto">
          <a:xfrm>
            <a:off x="2833688" y="3276600"/>
            <a:ext cx="317500" cy="61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11" name="Rectangle 506"/>
          <p:cNvSpPr>
            <a:spLocks noChangeArrowheads="1"/>
          </p:cNvSpPr>
          <p:nvPr/>
        </p:nvSpPr>
        <p:spPr bwMode="auto">
          <a:xfrm>
            <a:off x="2876550" y="3219450"/>
            <a:ext cx="3841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（個）</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12" name="Rectangle 547"/>
          <p:cNvSpPr>
            <a:spLocks noChangeArrowheads="1"/>
          </p:cNvSpPr>
          <p:nvPr/>
        </p:nvSpPr>
        <p:spPr bwMode="auto">
          <a:xfrm>
            <a:off x="2997200" y="3354388"/>
            <a:ext cx="69850" cy="79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13" name="Rectangle 548"/>
          <p:cNvSpPr>
            <a:spLocks noChangeArrowheads="1"/>
          </p:cNvSpPr>
          <p:nvPr/>
        </p:nvSpPr>
        <p:spPr bwMode="auto">
          <a:xfrm>
            <a:off x="2997200" y="3621088"/>
            <a:ext cx="69850" cy="9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14" name="Rectangle 549"/>
          <p:cNvSpPr>
            <a:spLocks noChangeArrowheads="1"/>
          </p:cNvSpPr>
          <p:nvPr/>
        </p:nvSpPr>
        <p:spPr bwMode="auto">
          <a:xfrm>
            <a:off x="2997200" y="4216400"/>
            <a:ext cx="69850" cy="11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15" name="Rectangle 551"/>
          <p:cNvSpPr>
            <a:spLocks noChangeArrowheads="1"/>
          </p:cNvSpPr>
          <p:nvPr/>
        </p:nvSpPr>
        <p:spPr bwMode="auto">
          <a:xfrm>
            <a:off x="3114675" y="4171950"/>
            <a:ext cx="3841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FFFFCC"/>
                </a:solidFill>
                <a:latin typeface="HG丸ｺﾞｼｯｸM-PRO" panose="020F0600000000000000" pitchFamily="50" charset="-128"/>
                <a:ea typeface="HG丸ｺﾞｼｯｸM-PRO" panose="020F0600000000000000" pitchFamily="50" charset="-128"/>
              </a:rPr>
              <a:t>２００</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16" name="Rectangle 552"/>
          <p:cNvSpPr>
            <a:spLocks noChangeArrowheads="1"/>
          </p:cNvSpPr>
          <p:nvPr/>
        </p:nvSpPr>
        <p:spPr bwMode="auto">
          <a:xfrm>
            <a:off x="3189288" y="4264025"/>
            <a:ext cx="12858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FFFFCC"/>
                </a:solidFill>
                <a:latin typeface="HG丸ｺﾞｼｯｸM-PRO" panose="020F0600000000000000" pitchFamily="50" charset="-128"/>
                <a:ea typeface="HG丸ｺﾞｼｯｸM-PRO" panose="020F0600000000000000" pitchFamily="50" charset="-128"/>
              </a:rPr>
              <a:t>個</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17" name="Rectangle 555"/>
          <p:cNvSpPr>
            <a:spLocks noChangeArrowheads="1"/>
          </p:cNvSpPr>
          <p:nvPr/>
        </p:nvSpPr>
        <p:spPr bwMode="auto">
          <a:xfrm>
            <a:off x="3600450" y="4283075"/>
            <a:ext cx="1285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FFFFCC"/>
                </a:solidFill>
                <a:latin typeface="HG丸ｺﾞｼｯｸM-PRO" panose="020F0600000000000000" pitchFamily="50" charset="-128"/>
                <a:ea typeface="HG丸ｺﾞｼｯｸM-PRO" panose="020F0600000000000000" pitchFamily="50" charset="-128"/>
              </a:rPr>
              <a:t>個</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18" name="Rectangle 577"/>
          <p:cNvSpPr>
            <a:spLocks noChangeArrowheads="1"/>
          </p:cNvSpPr>
          <p:nvPr/>
        </p:nvSpPr>
        <p:spPr bwMode="auto">
          <a:xfrm>
            <a:off x="2613025" y="3319463"/>
            <a:ext cx="525463" cy="7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19" name="Rectangle 578"/>
          <p:cNvSpPr>
            <a:spLocks noChangeArrowheads="1"/>
          </p:cNvSpPr>
          <p:nvPr/>
        </p:nvSpPr>
        <p:spPr bwMode="auto">
          <a:xfrm>
            <a:off x="2638425" y="3333750"/>
            <a:ext cx="307975"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a:solidFill>
                  <a:srgbClr val="000000"/>
                </a:solidFill>
                <a:latin typeface="HG丸ｺﾞｼｯｸM-PRO" panose="020F0600000000000000" pitchFamily="50" charset="-128"/>
                <a:ea typeface="HG丸ｺﾞｼｯｸM-PRO" panose="020F0600000000000000" pitchFamily="50" charset="-128"/>
              </a:rPr>
              <a:t>４００</a:t>
            </a:r>
            <a:endParaRPr lang="ja-JP" altLang="en-US" sz="800" b="1">
              <a:latin typeface="HG丸ｺﾞｼｯｸM-PRO" panose="020F0600000000000000" pitchFamily="50" charset="-128"/>
              <a:ea typeface="HG丸ｺﾞｼｯｸM-PRO" panose="020F0600000000000000" pitchFamily="50" charset="-128"/>
            </a:endParaRPr>
          </a:p>
        </p:txBody>
      </p:sp>
      <p:sp>
        <p:nvSpPr>
          <p:cNvPr id="17520" name="Rectangle 579"/>
          <p:cNvSpPr>
            <a:spLocks noChangeArrowheads="1"/>
          </p:cNvSpPr>
          <p:nvPr/>
        </p:nvSpPr>
        <p:spPr bwMode="auto">
          <a:xfrm>
            <a:off x="2613025" y="3587750"/>
            <a:ext cx="525463"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21" name="Rectangle 580"/>
          <p:cNvSpPr>
            <a:spLocks noChangeArrowheads="1"/>
          </p:cNvSpPr>
          <p:nvPr/>
        </p:nvSpPr>
        <p:spPr bwMode="auto">
          <a:xfrm>
            <a:off x="2638425" y="3602038"/>
            <a:ext cx="30797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a:solidFill>
                  <a:srgbClr val="000000"/>
                </a:solidFill>
                <a:latin typeface="HG丸ｺﾞｼｯｸM-PRO" panose="020F0600000000000000" pitchFamily="50" charset="-128"/>
                <a:ea typeface="HG丸ｺﾞｼｯｸM-PRO" panose="020F0600000000000000" pitchFamily="50" charset="-128"/>
              </a:rPr>
              <a:t>３００</a:t>
            </a:r>
            <a:endParaRPr lang="ja-JP" altLang="en-US" sz="800" b="1">
              <a:latin typeface="HG丸ｺﾞｼｯｸM-PRO" panose="020F0600000000000000" pitchFamily="50" charset="-128"/>
              <a:ea typeface="HG丸ｺﾞｼｯｸM-PRO" panose="020F0600000000000000" pitchFamily="50" charset="-128"/>
            </a:endParaRPr>
          </a:p>
        </p:txBody>
      </p:sp>
      <p:sp>
        <p:nvSpPr>
          <p:cNvPr id="17522" name="Rectangle 581"/>
          <p:cNvSpPr>
            <a:spLocks noChangeArrowheads="1"/>
          </p:cNvSpPr>
          <p:nvPr/>
        </p:nvSpPr>
        <p:spPr bwMode="auto">
          <a:xfrm>
            <a:off x="2606675" y="3876675"/>
            <a:ext cx="525463"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23" name="Rectangle 582"/>
          <p:cNvSpPr>
            <a:spLocks noChangeArrowheads="1"/>
          </p:cNvSpPr>
          <p:nvPr/>
        </p:nvSpPr>
        <p:spPr bwMode="auto">
          <a:xfrm>
            <a:off x="2632075" y="3890963"/>
            <a:ext cx="30797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a:solidFill>
                  <a:srgbClr val="000000"/>
                </a:solidFill>
                <a:latin typeface="HG丸ｺﾞｼｯｸM-PRO" panose="020F0600000000000000" pitchFamily="50" charset="-128"/>
                <a:ea typeface="HG丸ｺﾞｼｯｸM-PRO" panose="020F0600000000000000" pitchFamily="50" charset="-128"/>
              </a:rPr>
              <a:t>２００</a:t>
            </a:r>
            <a:endParaRPr lang="ja-JP" altLang="en-US" sz="800" b="1">
              <a:latin typeface="HG丸ｺﾞｼｯｸM-PRO" panose="020F0600000000000000" pitchFamily="50" charset="-128"/>
              <a:ea typeface="HG丸ｺﾞｼｯｸM-PRO" panose="020F0600000000000000" pitchFamily="50" charset="-128"/>
            </a:endParaRPr>
          </a:p>
        </p:txBody>
      </p:sp>
      <p:sp>
        <p:nvSpPr>
          <p:cNvPr id="17524" name="Rectangle 583"/>
          <p:cNvSpPr>
            <a:spLocks noChangeArrowheads="1"/>
          </p:cNvSpPr>
          <p:nvPr/>
        </p:nvSpPr>
        <p:spPr bwMode="auto">
          <a:xfrm>
            <a:off x="2613025" y="4183063"/>
            <a:ext cx="525463" cy="7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25" name="Rectangle 584"/>
          <p:cNvSpPr>
            <a:spLocks noChangeArrowheads="1"/>
          </p:cNvSpPr>
          <p:nvPr/>
        </p:nvSpPr>
        <p:spPr bwMode="auto">
          <a:xfrm>
            <a:off x="2638425" y="4195763"/>
            <a:ext cx="30797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a:solidFill>
                  <a:srgbClr val="000000"/>
                </a:solidFill>
                <a:latin typeface="HG丸ｺﾞｼｯｸM-PRO" panose="020F0600000000000000" pitchFamily="50" charset="-128"/>
                <a:ea typeface="HG丸ｺﾞｼｯｸM-PRO" panose="020F0600000000000000" pitchFamily="50" charset="-128"/>
              </a:rPr>
              <a:t>１００</a:t>
            </a:r>
            <a:endParaRPr lang="ja-JP" altLang="en-US" sz="800" b="1">
              <a:latin typeface="HG丸ｺﾞｼｯｸM-PRO" panose="020F0600000000000000" pitchFamily="50" charset="-128"/>
              <a:ea typeface="HG丸ｺﾞｼｯｸM-PRO" panose="020F0600000000000000" pitchFamily="50" charset="-128"/>
            </a:endParaRPr>
          </a:p>
        </p:txBody>
      </p:sp>
      <p:sp>
        <p:nvSpPr>
          <p:cNvPr id="17526" name="Rectangle 585"/>
          <p:cNvSpPr>
            <a:spLocks noChangeArrowheads="1"/>
          </p:cNvSpPr>
          <p:nvPr/>
        </p:nvSpPr>
        <p:spPr bwMode="auto">
          <a:xfrm>
            <a:off x="2787650" y="4510088"/>
            <a:ext cx="211138"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27" name="Rectangle 586"/>
          <p:cNvSpPr>
            <a:spLocks noChangeArrowheads="1"/>
          </p:cNvSpPr>
          <p:nvPr/>
        </p:nvSpPr>
        <p:spPr bwMode="auto">
          <a:xfrm>
            <a:off x="2767013" y="4541838"/>
            <a:ext cx="103187"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a:solidFill>
                  <a:srgbClr val="000000"/>
                </a:solidFill>
                <a:latin typeface="HG丸ｺﾞｼｯｸM-PRO" panose="020F0600000000000000" pitchFamily="50" charset="-128"/>
                <a:ea typeface="HG丸ｺﾞｼｯｸM-PRO" panose="020F0600000000000000" pitchFamily="50" charset="-128"/>
              </a:rPr>
              <a:t>０</a:t>
            </a:r>
            <a:endParaRPr lang="ja-JP" altLang="en-US" sz="800" b="1">
              <a:latin typeface="HG丸ｺﾞｼｯｸM-PRO" panose="020F0600000000000000" pitchFamily="50" charset="-128"/>
              <a:ea typeface="HG丸ｺﾞｼｯｸM-PRO" panose="020F0600000000000000" pitchFamily="50" charset="-128"/>
            </a:endParaRPr>
          </a:p>
        </p:txBody>
      </p:sp>
      <p:sp>
        <p:nvSpPr>
          <p:cNvPr id="17528" name="Rectangle 711"/>
          <p:cNvSpPr>
            <a:spLocks noChangeArrowheads="1"/>
          </p:cNvSpPr>
          <p:nvPr/>
        </p:nvSpPr>
        <p:spPr bwMode="auto">
          <a:xfrm>
            <a:off x="3248025" y="3300413"/>
            <a:ext cx="20621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29" name="Rectangle 713"/>
          <p:cNvSpPr>
            <a:spLocks noChangeArrowheads="1"/>
          </p:cNvSpPr>
          <p:nvPr/>
        </p:nvSpPr>
        <p:spPr bwMode="auto">
          <a:xfrm>
            <a:off x="3851275" y="3268663"/>
            <a:ext cx="1371600"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66"/>
                </a:solidFill>
                <a:latin typeface="HG丸ｺﾞｼｯｸM-PRO" panose="020F0600000000000000" pitchFamily="50" charset="-128"/>
                <a:ea typeface="HG丸ｺﾞｼｯｸM-PRO" panose="020F0600000000000000" pitchFamily="50" charset="-128"/>
              </a:rPr>
              <a:t>この差がなくなった</a:t>
            </a:r>
            <a:endParaRPr lang="ja-JP" altLang="en-US" sz="1200" b="1">
              <a:latin typeface="HG丸ｺﾞｼｯｸM-PRO" panose="020F0600000000000000" pitchFamily="50" charset="-128"/>
              <a:ea typeface="HG丸ｺﾞｼｯｸM-PRO" panose="020F0600000000000000" pitchFamily="50" charset="-128"/>
            </a:endParaRPr>
          </a:p>
        </p:txBody>
      </p:sp>
      <p:sp>
        <p:nvSpPr>
          <p:cNvPr id="17530" name="Rectangle 717"/>
          <p:cNvSpPr>
            <a:spLocks noChangeArrowheads="1"/>
          </p:cNvSpPr>
          <p:nvPr/>
        </p:nvSpPr>
        <p:spPr bwMode="auto">
          <a:xfrm>
            <a:off x="2959100" y="3384550"/>
            <a:ext cx="0" cy="1217613"/>
          </a:xfrm>
          <a:prstGeom prst="rect">
            <a:avLst/>
          </a:prstGeom>
          <a:solidFill>
            <a:srgbClr val="000000"/>
          </a:solidFill>
          <a:ln w="31750">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31" name="Rectangle 719"/>
          <p:cNvSpPr>
            <a:spLocks noChangeArrowheads="1"/>
          </p:cNvSpPr>
          <p:nvPr/>
        </p:nvSpPr>
        <p:spPr bwMode="auto">
          <a:xfrm>
            <a:off x="2632075" y="4852988"/>
            <a:ext cx="2584450" cy="2063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問題解決は、現在の問題を取り除く</a:t>
            </a:r>
          </a:p>
        </p:txBody>
      </p:sp>
      <p:sp>
        <p:nvSpPr>
          <p:cNvPr id="17532" name="Rectangle 720"/>
          <p:cNvSpPr>
            <a:spLocks noChangeArrowheads="1"/>
          </p:cNvSpPr>
          <p:nvPr/>
        </p:nvSpPr>
        <p:spPr bwMode="auto">
          <a:xfrm>
            <a:off x="3079750" y="3921125"/>
            <a:ext cx="360363" cy="673100"/>
          </a:xfrm>
          <a:prstGeom prst="rect">
            <a:avLst/>
          </a:prstGeom>
          <a:solidFill>
            <a:srgbClr val="FFFF00"/>
          </a:solidFill>
          <a:ln w="4763">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33" name="Rectangle 721"/>
          <p:cNvSpPr>
            <a:spLocks noChangeArrowheads="1"/>
          </p:cNvSpPr>
          <p:nvPr/>
        </p:nvSpPr>
        <p:spPr bwMode="auto">
          <a:xfrm>
            <a:off x="3119438" y="4022725"/>
            <a:ext cx="288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000" b="1">
                <a:solidFill>
                  <a:srgbClr val="800000"/>
                </a:solidFill>
                <a:latin typeface="HG丸ｺﾞｼｯｸM-PRO" panose="020F0600000000000000" pitchFamily="50" charset="-128"/>
                <a:ea typeface="HG丸ｺﾞｼｯｸM-PRO" panose="020F0600000000000000" pitchFamily="50" charset="-128"/>
              </a:rPr>
              <a:t>200</a:t>
            </a:r>
            <a:endParaRPr lang="en-US" altLang="ja-JP" sz="1000" b="1">
              <a:latin typeface="HG丸ｺﾞｼｯｸM-PRO" panose="020F0600000000000000" pitchFamily="50" charset="-128"/>
              <a:ea typeface="HG丸ｺﾞｼｯｸM-PRO" panose="020F0600000000000000" pitchFamily="50" charset="-128"/>
            </a:endParaRPr>
          </a:p>
        </p:txBody>
      </p:sp>
      <p:sp>
        <p:nvSpPr>
          <p:cNvPr id="17534" name="Rectangle 722"/>
          <p:cNvSpPr>
            <a:spLocks noChangeArrowheads="1"/>
          </p:cNvSpPr>
          <p:nvPr/>
        </p:nvSpPr>
        <p:spPr bwMode="auto">
          <a:xfrm>
            <a:off x="3194050" y="4194175"/>
            <a:ext cx="1285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800000"/>
                </a:solidFill>
                <a:latin typeface="HG丸ｺﾞｼｯｸM-PRO" panose="020F0600000000000000" pitchFamily="50" charset="-128"/>
                <a:ea typeface="HG丸ｺﾞｼｯｸM-PRO" panose="020F0600000000000000" pitchFamily="50" charset="-128"/>
              </a:rPr>
              <a:t>個</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35" name="Rectangle 723"/>
          <p:cNvSpPr>
            <a:spLocks noChangeArrowheads="1"/>
          </p:cNvSpPr>
          <p:nvPr/>
        </p:nvSpPr>
        <p:spPr bwMode="auto">
          <a:xfrm>
            <a:off x="3471863" y="3921125"/>
            <a:ext cx="360362" cy="673100"/>
          </a:xfrm>
          <a:prstGeom prst="rect">
            <a:avLst/>
          </a:prstGeom>
          <a:solidFill>
            <a:srgbClr val="FFFF00"/>
          </a:solidFill>
          <a:ln w="4763">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36" name="Rectangle 724"/>
          <p:cNvSpPr>
            <a:spLocks noChangeArrowheads="1"/>
          </p:cNvSpPr>
          <p:nvPr/>
        </p:nvSpPr>
        <p:spPr bwMode="auto">
          <a:xfrm>
            <a:off x="3517900" y="4022725"/>
            <a:ext cx="2889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000" b="1">
                <a:solidFill>
                  <a:srgbClr val="800000"/>
                </a:solidFill>
                <a:latin typeface="HG丸ｺﾞｼｯｸM-PRO" panose="020F0600000000000000" pitchFamily="50" charset="-128"/>
                <a:ea typeface="HG丸ｺﾞｼｯｸM-PRO" panose="020F0600000000000000" pitchFamily="50" charset="-128"/>
              </a:rPr>
              <a:t>200</a:t>
            </a:r>
            <a:endParaRPr lang="en-US" altLang="ja-JP" sz="1000" b="1">
              <a:latin typeface="HG丸ｺﾞｼｯｸM-PRO" panose="020F0600000000000000" pitchFamily="50" charset="-128"/>
              <a:ea typeface="HG丸ｺﾞｼｯｸM-PRO" panose="020F0600000000000000" pitchFamily="50" charset="-128"/>
            </a:endParaRPr>
          </a:p>
        </p:txBody>
      </p:sp>
      <p:sp>
        <p:nvSpPr>
          <p:cNvPr id="17537" name="Rectangle 725"/>
          <p:cNvSpPr>
            <a:spLocks noChangeArrowheads="1"/>
          </p:cNvSpPr>
          <p:nvPr/>
        </p:nvSpPr>
        <p:spPr bwMode="auto">
          <a:xfrm>
            <a:off x="3592513" y="4195763"/>
            <a:ext cx="12858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800000"/>
                </a:solidFill>
                <a:latin typeface="HG丸ｺﾞｼｯｸM-PRO" panose="020F0600000000000000" pitchFamily="50" charset="-128"/>
                <a:ea typeface="HG丸ｺﾞｼｯｸM-PRO" panose="020F0600000000000000" pitchFamily="50" charset="-128"/>
              </a:rPr>
              <a:t>個</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38" name="Rectangle 726"/>
          <p:cNvSpPr>
            <a:spLocks noChangeArrowheads="1"/>
          </p:cNvSpPr>
          <p:nvPr/>
        </p:nvSpPr>
        <p:spPr bwMode="auto">
          <a:xfrm>
            <a:off x="3865563" y="3921125"/>
            <a:ext cx="360362" cy="673100"/>
          </a:xfrm>
          <a:prstGeom prst="rect">
            <a:avLst/>
          </a:prstGeom>
          <a:solidFill>
            <a:srgbClr val="FFFF00"/>
          </a:solidFill>
          <a:ln w="4763">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39" name="Rectangle 739"/>
          <p:cNvSpPr>
            <a:spLocks noChangeArrowheads="1"/>
          </p:cNvSpPr>
          <p:nvPr/>
        </p:nvSpPr>
        <p:spPr bwMode="auto">
          <a:xfrm>
            <a:off x="3902075" y="4022725"/>
            <a:ext cx="2889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000" b="1">
                <a:solidFill>
                  <a:srgbClr val="800000"/>
                </a:solidFill>
                <a:latin typeface="HG丸ｺﾞｼｯｸM-PRO" panose="020F0600000000000000" pitchFamily="50" charset="-128"/>
                <a:ea typeface="HG丸ｺﾞｼｯｸM-PRO" panose="020F0600000000000000" pitchFamily="50" charset="-128"/>
              </a:rPr>
              <a:t>200</a:t>
            </a:r>
            <a:endParaRPr lang="en-US" altLang="ja-JP" sz="1000" b="1">
              <a:latin typeface="HG丸ｺﾞｼｯｸM-PRO" panose="020F0600000000000000" pitchFamily="50" charset="-128"/>
              <a:ea typeface="HG丸ｺﾞｼｯｸM-PRO" panose="020F0600000000000000" pitchFamily="50" charset="-128"/>
            </a:endParaRPr>
          </a:p>
        </p:txBody>
      </p:sp>
      <p:sp>
        <p:nvSpPr>
          <p:cNvPr id="17540" name="Rectangle 740"/>
          <p:cNvSpPr>
            <a:spLocks noChangeArrowheads="1"/>
          </p:cNvSpPr>
          <p:nvPr/>
        </p:nvSpPr>
        <p:spPr bwMode="auto">
          <a:xfrm>
            <a:off x="3976688" y="4195763"/>
            <a:ext cx="12858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800000"/>
                </a:solidFill>
                <a:latin typeface="HG丸ｺﾞｼｯｸM-PRO" panose="020F0600000000000000" pitchFamily="50" charset="-128"/>
                <a:ea typeface="HG丸ｺﾞｼｯｸM-PRO" panose="020F0600000000000000" pitchFamily="50" charset="-128"/>
              </a:rPr>
              <a:t>個</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41" name="Rectangle 741"/>
          <p:cNvSpPr>
            <a:spLocks noChangeArrowheads="1"/>
          </p:cNvSpPr>
          <p:nvPr/>
        </p:nvSpPr>
        <p:spPr bwMode="auto">
          <a:xfrm>
            <a:off x="4257675" y="3921125"/>
            <a:ext cx="360363" cy="673100"/>
          </a:xfrm>
          <a:prstGeom prst="rect">
            <a:avLst/>
          </a:prstGeom>
          <a:solidFill>
            <a:srgbClr val="FFFF00"/>
          </a:solidFill>
          <a:ln w="4763">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42" name="Rectangle 742"/>
          <p:cNvSpPr>
            <a:spLocks noChangeArrowheads="1"/>
          </p:cNvSpPr>
          <p:nvPr/>
        </p:nvSpPr>
        <p:spPr bwMode="auto">
          <a:xfrm>
            <a:off x="4286250" y="4022725"/>
            <a:ext cx="2889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000" b="1">
                <a:solidFill>
                  <a:srgbClr val="800000"/>
                </a:solidFill>
                <a:latin typeface="HG丸ｺﾞｼｯｸM-PRO" panose="020F0600000000000000" pitchFamily="50" charset="-128"/>
                <a:ea typeface="HG丸ｺﾞｼｯｸM-PRO" panose="020F0600000000000000" pitchFamily="50" charset="-128"/>
              </a:rPr>
              <a:t>200</a:t>
            </a:r>
            <a:endParaRPr lang="en-US" altLang="ja-JP" sz="1000" b="1">
              <a:latin typeface="HG丸ｺﾞｼｯｸM-PRO" panose="020F0600000000000000" pitchFamily="50" charset="-128"/>
              <a:ea typeface="HG丸ｺﾞｼｯｸM-PRO" panose="020F0600000000000000" pitchFamily="50" charset="-128"/>
            </a:endParaRPr>
          </a:p>
        </p:txBody>
      </p:sp>
      <p:sp>
        <p:nvSpPr>
          <p:cNvPr id="17543" name="Rectangle 743"/>
          <p:cNvSpPr>
            <a:spLocks noChangeArrowheads="1"/>
          </p:cNvSpPr>
          <p:nvPr/>
        </p:nvSpPr>
        <p:spPr bwMode="auto">
          <a:xfrm>
            <a:off x="4360863" y="4195763"/>
            <a:ext cx="12858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800000"/>
                </a:solidFill>
                <a:latin typeface="HG丸ｺﾞｼｯｸM-PRO" panose="020F0600000000000000" pitchFamily="50" charset="-128"/>
                <a:ea typeface="HG丸ｺﾞｼｯｸM-PRO" panose="020F0600000000000000" pitchFamily="50" charset="-128"/>
              </a:rPr>
              <a:t>個</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44" name="Rectangle 744"/>
          <p:cNvSpPr>
            <a:spLocks noChangeArrowheads="1"/>
          </p:cNvSpPr>
          <p:nvPr/>
        </p:nvSpPr>
        <p:spPr bwMode="auto">
          <a:xfrm>
            <a:off x="4651375" y="3921125"/>
            <a:ext cx="358775" cy="673100"/>
          </a:xfrm>
          <a:prstGeom prst="rect">
            <a:avLst/>
          </a:prstGeom>
          <a:solidFill>
            <a:srgbClr val="FFFF00"/>
          </a:solidFill>
          <a:ln w="4763">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45" name="Rectangle 745"/>
          <p:cNvSpPr>
            <a:spLocks noChangeArrowheads="1"/>
          </p:cNvSpPr>
          <p:nvPr/>
        </p:nvSpPr>
        <p:spPr bwMode="auto">
          <a:xfrm>
            <a:off x="4687888" y="4022725"/>
            <a:ext cx="2889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000" b="1">
                <a:solidFill>
                  <a:srgbClr val="800000"/>
                </a:solidFill>
                <a:latin typeface="HG丸ｺﾞｼｯｸM-PRO" panose="020F0600000000000000" pitchFamily="50" charset="-128"/>
                <a:ea typeface="HG丸ｺﾞｼｯｸM-PRO" panose="020F0600000000000000" pitchFamily="50" charset="-128"/>
              </a:rPr>
              <a:t>200</a:t>
            </a:r>
            <a:endParaRPr lang="en-US" altLang="ja-JP" sz="1000" b="1">
              <a:latin typeface="HG丸ｺﾞｼｯｸM-PRO" panose="020F0600000000000000" pitchFamily="50" charset="-128"/>
              <a:ea typeface="HG丸ｺﾞｼｯｸM-PRO" panose="020F0600000000000000" pitchFamily="50" charset="-128"/>
            </a:endParaRPr>
          </a:p>
        </p:txBody>
      </p:sp>
      <p:sp>
        <p:nvSpPr>
          <p:cNvPr id="17546" name="Rectangle 746"/>
          <p:cNvSpPr>
            <a:spLocks noChangeArrowheads="1"/>
          </p:cNvSpPr>
          <p:nvPr/>
        </p:nvSpPr>
        <p:spPr bwMode="auto">
          <a:xfrm>
            <a:off x="4762500" y="4194175"/>
            <a:ext cx="12858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800000"/>
                </a:solidFill>
                <a:latin typeface="HG丸ｺﾞｼｯｸM-PRO" panose="020F0600000000000000" pitchFamily="50" charset="-128"/>
                <a:ea typeface="HG丸ｺﾞｼｯｸM-PRO" panose="020F0600000000000000" pitchFamily="50" charset="-128"/>
              </a:rPr>
              <a:t>個</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47" name="Rectangle 747"/>
          <p:cNvSpPr>
            <a:spLocks noChangeArrowheads="1"/>
          </p:cNvSpPr>
          <p:nvPr/>
        </p:nvSpPr>
        <p:spPr bwMode="auto">
          <a:xfrm>
            <a:off x="5043488" y="3921125"/>
            <a:ext cx="360362" cy="673100"/>
          </a:xfrm>
          <a:prstGeom prst="rect">
            <a:avLst/>
          </a:prstGeom>
          <a:solidFill>
            <a:srgbClr val="FFFF00"/>
          </a:solidFill>
          <a:ln w="4763">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48" name="Rectangle 748"/>
          <p:cNvSpPr>
            <a:spLocks noChangeArrowheads="1"/>
          </p:cNvSpPr>
          <p:nvPr/>
        </p:nvSpPr>
        <p:spPr bwMode="auto">
          <a:xfrm>
            <a:off x="5081588" y="4022725"/>
            <a:ext cx="2889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000" b="1">
                <a:solidFill>
                  <a:srgbClr val="800000"/>
                </a:solidFill>
                <a:latin typeface="HG丸ｺﾞｼｯｸM-PRO" panose="020F0600000000000000" pitchFamily="50" charset="-128"/>
                <a:ea typeface="HG丸ｺﾞｼｯｸM-PRO" panose="020F0600000000000000" pitchFamily="50" charset="-128"/>
              </a:rPr>
              <a:t>200</a:t>
            </a:r>
            <a:endParaRPr lang="en-US" altLang="ja-JP" sz="1000" b="1">
              <a:latin typeface="HG丸ｺﾞｼｯｸM-PRO" panose="020F0600000000000000" pitchFamily="50" charset="-128"/>
              <a:ea typeface="HG丸ｺﾞｼｯｸM-PRO" panose="020F0600000000000000" pitchFamily="50" charset="-128"/>
            </a:endParaRPr>
          </a:p>
        </p:txBody>
      </p:sp>
      <p:sp>
        <p:nvSpPr>
          <p:cNvPr id="17549" name="Rectangle 749"/>
          <p:cNvSpPr>
            <a:spLocks noChangeArrowheads="1"/>
          </p:cNvSpPr>
          <p:nvPr/>
        </p:nvSpPr>
        <p:spPr bwMode="auto">
          <a:xfrm>
            <a:off x="5156200" y="4195763"/>
            <a:ext cx="128588"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800000"/>
                </a:solidFill>
                <a:latin typeface="HG丸ｺﾞｼｯｸM-PRO" panose="020F0600000000000000" pitchFamily="50" charset="-128"/>
                <a:ea typeface="HG丸ｺﾞｼｯｸM-PRO" panose="020F0600000000000000" pitchFamily="50" charset="-128"/>
              </a:rPr>
              <a:t>個</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50" name="Rectangle 751"/>
          <p:cNvSpPr>
            <a:spLocks noChangeArrowheads="1"/>
          </p:cNvSpPr>
          <p:nvPr/>
        </p:nvSpPr>
        <p:spPr bwMode="auto">
          <a:xfrm>
            <a:off x="4813300" y="3260725"/>
            <a:ext cx="1187450" cy="21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51" name="Rectangle 756"/>
          <p:cNvSpPr>
            <a:spLocks noChangeArrowheads="1"/>
          </p:cNvSpPr>
          <p:nvPr/>
        </p:nvSpPr>
        <p:spPr bwMode="auto">
          <a:xfrm>
            <a:off x="3435350" y="3560763"/>
            <a:ext cx="25717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問題</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52" name="Rectangle 757"/>
          <p:cNvSpPr>
            <a:spLocks noChangeArrowheads="1"/>
          </p:cNvSpPr>
          <p:nvPr/>
        </p:nvSpPr>
        <p:spPr bwMode="auto">
          <a:xfrm>
            <a:off x="3940175" y="3549650"/>
            <a:ext cx="198438"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53" name="Rectangle 758"/>
          <p:cNvSpPr>
            <a:spLocks noChangeArrowheads="1"/>
          </p:cNvSpPr>
          <p:nvPr/>
        </p:nvSpPr>
        <p:spPr bwMode="auto">
          <a:xfrm>
            <a:off x="3922713" y="3592513"/>
            <a:ext cx="1285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が</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54" name="Rectangle 759"/>
          <p:cNvSpPr>
            <a:spLocks noChangeArrowheads="1"/>
          </p:cNvSpPr>
          <p:nvPr/>
        </p:nvSpPr>
        <p:spPr bwMode="auto">
          <a:xfrm>
            <a:off x="4308475" y="3549650"/>
            <a:ext cx="2571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解決</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55" name="Rectangle 760"/>
          <p:cNvSpPr>
            <a:spLocks noChangeArrowheads="1"/>
          </p:cNvSpPr>
          <p:nvPr/>
        </p:nvSpPr>
        <p:spPr bwMode="auto">
          <a:xfrm>
            <a:off x="4987925" y="3568700"/>
            <a:ext cx="346075"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56" name="Rectangle 761"/>
          <p:cNvSpPr>
            <a:spLocks noChangeArrowheads="1"/>
          </p:cNvSpPr>
          <p:nvPr/>
        </p:nvSpPr>
        <p:spPr bwMode="auto">
          <a:xfrm>
            <a:off x="4811713" y="3603625"/>
            <a:ext cx="3841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された</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57" name="Rectangle 762"/>
          <p:cNvSpPr>
            <a:spLocks noChangeArrowheads="1"/>
          </p:cNvSpPr>
          <p:nvPr/>
        </p:nvSpPr>
        <p:spPr bwMode="auto">
          <a:xfrm>
            <a:off x="3276600" y="3552825"/>
            <a:ext cx="558800" cy="207963"/>
          </a:xfrm>
          <a:prstGeom prst="rect">
            <a:avLst/>
          </a:prstGeom>
          <a:noFill/>
          <a:ln w="476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58" name="Rectangle 764"/>
          <p:cNvSpPr>
            <a:spLocks noChangeArrowheads="1"/>
          </p:cNvSpPr>
          <p:nvPr/>
        </p:nvSpPr>
        <p:spPr bwMode="auto">
          <a:xfrm>
            <a:off x="3940175" y="3549650"/>
            <a:ext cx="198438"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59" name="Rectangle 765"/>
          <p:cNvSpPr>
            <a:spLocks noChangeArrowheads="1"/>
          </p:cNvSpPr>
          <p:nvPr/>
        </p:nvSpPr>
        <p:spPr bwMode="auto">
          <a:xfrm>
            <a:off x="3922713" y="3592513"/>
            <a:ext cx="128587"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が</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60" name="Rectangle 766"/>
          <p:cNvSpPr>
            <a:spLocks noChangeArrowheads="1"/>
          </p:cNvSpPr>
          <p:nvPr/>
        </p:nvSpPr>
        <p:spPr bwMode="auto">
          <a:xfrm>
            <a:off x="4156075" y="3552825"/>
            <a:ext cx="558800" cy="207963"/>
          </a:xfrm>
          <a:prstGeom prst="rect">
            <a:avLst/>
          </a:prstGeom>
          <a:noFill/>
          <a:ln w="476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61" name="Rectangle 768"/>
          <p:cNvSpPr>
            <a:spLocks noChangeArrowheads="1"/>
          </p:cNvSpPr>
          <p:nvPr/>
        </p:nvSpPr>
        <p:spPr bwMode="auto">
          <a:xfrm>
            <a:off x="4987925" y="3568700"/>
            <a:ext cx="346075"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62" name="Rectangle 769"/>
          <p:cNvSpPr>
            <a:spLocks noChangeArrowheads="1"/>
          </p:cNvSpPr>
          <p:nvPr/>
        </p:nvSpPr>
        <p:spPr bwMode="auto">
          <a:xfrm>
            <a:off x="4811713" y="3603625"/>
            <a:ext cx="3841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された</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63" name="Rectangle 771"/>
          <p:cNvSpPr>
            <a:spLocks noChangeArrowheads="1"/>
          </p:cNvSpPr>
          <p:nvPr/>
        </p:nvSpPr>
        <p:spPr bwMode="auto">
          <a:xfrm>
            <a:off x="5222875" y="4852988"/>
            <a:ext cx="128588"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99"/>
                </a:solidFill>
                <a:latin typeface="HG丸ｺﾞｼｯｸM-PRO" panose="020F0600000000000000" pitchFamily="50" charset="-128"/>
                <a:ea typeface="HG丸ｺﾞｼｯｸM-PRO" panose="020F0600000000000000" pitchFamily="50" charset="-128"/>
              </a:rPr>
              <a:t>＝</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64" name="Rectangle 772"/>
          <p:cNvSpPr>
            <a:spLocks noChangeArrowheads="1"/>
          </p:cNvSpPr>
          <p:nvPr/>
        </p:nvSpPr>
        <p:spPr bwMode="auto">
          <a:xfrm>
            <a:off x="5413375" y="4705350"/>
            <a:ext cx="1028700" cy="355600"/>
          </a:xfrm>
          <a:prstGeom prst="rect">
            <a:avLst/>
          </a:prstGeom>
          <a:noFill/>
          <a:ln w="17463">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65" name="Rectangle 774"/>
          <p:cNvSpPr>
            <a:spLocks noChangeArrowheads="1"/>
          </p:cNvSpPr>
          <p:nvPr/>
        </p:nvSpPr>
        <p:spPr bwMode="auto">
          <a:xfrm>
            <a:off x="5459413" y="4745038"/>
            <a:ext cx="9906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90000"/>
              </a:lnSpc>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本来のあるべき姿に戻す</a:t>
            </a:r>
          </a:p>
        </p:txBody>
      </p:sp>
      <p:grpSp>
        <p:nvGrpSpPr>
          <p:cNvPr id="17566" name="グループ化 1"/>
          <p:cNvGrpSpPr>
            <a:grpSpLocks/>
          </p:cNvGrpSpPr>
          <p:nvPr/>
        </p:nvGrpSpPr>
        <p:grpSpPr bwMode="auto">
          <a:xfrm>
            <a:off x="1817688" y="5565775"/>
            <a:ext cx="3382962" cy="247650"/>
            <a:chOff x="1817688" y="5495925"/>
            <a:chExt cx="3382963" cy="247650"/>
          </a:xfrm>
        </p:grpSpPr>
        <p:sp>
          <p:nvSpPr>
            <p:cNvPr id="17692" name="Rectangle 1258"/>
            <p:cNvSpPr>
              <a:spLocks noChangeArrowheads="1"/>
            </p:cNvSpPr>
            <p:nvPr/>
          </p:nvSpPr>
          <p:spPr bwMode="auto">
            <a:xfrm>
              <a:off x="1817688" y="5495925"/>
              <a:ext cx="4143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solidFill>
                    <a:srgbClr val="000000"/>
                  </a:solidFill>
                  <a:latin typeface="HG丸ｺﾞｼｯｸM-PRO" panose="020F0600000000000000" pitchFamily="50" charset="-128"/>
                  <a:ea typeface="HG丸ｺﾞｼｯｸM-PRO" panose="020F0600000000000000" pitchFamily="50" charset="-128"/>
                </a:rPr>
                <a:t>課題</a:t>
              </a:r>
              <a:endParaRPr lang="ja-JP" altLang="en-US" sz="1600" b="1">
                <a:latin typeface="HG丸ｺﾞｼｯｸM-PRO" panose="020F0600000000000000" pitchFamily="50" charset="-128"/>
                <a:ea typeface="HG丸ｺﾞｼｯｸM-PRO" panose="020F0600000000000000" pitchFamily="50" charset="-128"/>
              </a:endParaRPr>
            </a:p>
          </p:txBody>
        </p:sp>
        <p:sp>
          <p:nvSpPr>
            <p:cNvPr id="17693" name="Rectangle 1259"/>
            <p:cNvSpPr>
              <a:spLocks noChangeArrowheads="1"/>
            </p:cNvSpPr>
            <p:nvPr/>
          </p:nvSpPr>
          <p:spPr bwMode="auto">
            <a:xfrm>
              <a:off x="2825751" y="5495925"/>
              <a:ext cx="41433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solidFill>
                    <a:srgbClr val="000000"/>
                  </a:solidFill>
                  <a:latin typeface="HG丸ｺﾞｼｯｸM-PRO" panose="020F0600000000000000" pitchFamily="50" charset="-128"/>
                  <a:ea typeface="HG丸ｺﾞｼｯｸM-PRO" panose="020F0600000000000000" pitchFamily="50" charset="-128"/>
                </a:rPr>
                <a:t>を、</a:t>
              </a:r>
              <a:endParaRPr lang="ja-JP" altLang="en-US" sz="1600" b="1">
                <a:latin typeface="HG丸ｺﾞｼｯｸM-PRO" panose="020F0600000000000000" pitchFamily="50" charset="-128"/>
                <a:ea typeface="HG丸ｺﾞｼｯｸM-PRO" panose="020F0600000000000000" pitchFamily="50" charset="-128"/>
              </a:endParaRPr>
            </a:p>
          </p:txBody>
        </p:sp>
        <p:sp>
          <p:nvSpPr>
            <p:cNvPr id="17694" name="Rectangle 1260"/>
            <p:cNvSpPr>
              <a:spLocks noChangeArrowheads="1"/>
            </p:cNvSpPr>
            <p:nvPr/>
          </p:nvSpPr>
          <p:spPr bwMode="auto">
            <a:xfrm>
              <a:off x="3925888" y="5495925"/>
              <a:ext cx="414338"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solidFill>
                    <a:srgbClr val="000000"/>
                  </a:solidFill>
                  <a:latin typeface="HG丸ｺﾞｼｯｸM-PRO" panose="020F0600000000000000" pitchFamily="50" charset="-128"/>
                  <a:ea typeface="HG丸ｺﾞｼｯｸM-PRO" panose="020F0600000000000000" pitchFamily="50" charset="-128"/>
                </a:rPr>
                <a:t>達成</a:t>
              </a:r>
              <a:endParaRPr lang="ja-JP" altLang="en-US" sz="1600" b="1">
                <a:latin typeface="HG丸ｺﾞｼｯｸM-PRO" panose="020F0600000000000000" pitchFamily="50" charset="-128"/>
                <a:ea typeface="HG丸ｺﾞｼｯｸM-PRO" panose="020F0600000000000000" pitchFamily="50" charset="-128"/>
              </a:endParaRPr>
            </a:p>
          </p:txBody>
        </p:sp>
        <p:sp>
          <p:nvSpPr>
            <p:cNvPr id="17695" name="Rectangle 1261"/>
            <p:cNvSpPr>
              <a:spLocks noChangeArrowheads="1"/>
            </p:cNvSpPr>
            <p:nvPr/>
          </p:nvSpPr>
          <p:spPr bwMode="auto">
            <a:xfrm>
              <a:off x="4786313" y="5495925"/>
              <a:ext cx="414338"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1">
                  <a:solidFill>
                    <a:srgbClr val="000000"/>
                  </a:solidFill>
                  <a:latin typeface="HG丸ｺﾞｼｯｸM-PRO" panose="020F0600000000000000" pitchFamily="50" charset="-128"/>
                  <a:ea typeface="HG丸ｺﾞｼｯｸM-PRO" panose="020F0600000000000000" pitchFamily="50" charset="-128"/>
                </a:rPr>
                <a:t>する</a:t>
              </a:r>
              <a:endParaRPr lang="ja-JP" altLang="en-US" sz="1600" b="1">
                <a:latin typeface="HG丸ｺﾞｼｯｸM-PRO" panose="020F0600000000000000" pitchFamily="50" charset="-128"/>
                <a:ea typeface="HG丸ｺﾞｼｯｸM-PRO" panose="020F0600000000000000" pitchFamily="50" charset="-128"/>
              </a:endParaRPr>
            </a:p>
          </p:txBody>
        </p:sp>
      </p:grpSp>
      <p:sp>
        <p:nvSpPr>
          <p:cNvPr id="17567" name="Rectangle 1262"/>
          <p:cNvSpPr>
            <a:spLocks noChangeArrowheads="1"/>
          </p:cNvSpPr>
          <p:nvPr/>
        </p:nvSpPr>
        <p:spPr bwMode="auto">
          <a:xfrm>
            <a:off x="71438" y="5243513"/>
            <a:ext cx="21939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latin typeface="HG丸ｺﾞｼｯｸM-PRO" panose="020F0600000000000000" pitchFamily="50" charset="-128"/>
                <a:ea typeface="HG丸ｺﾞｼｯｸM-PRO" panose="020F0600000000000000" pitchFamily="50" charset="-128"/>
              </a:rPr>
              <a:t>２</a:t>
            </a:r>
            <a:r>
              <a:rPr lang="en-US" altLang="ja-JP" sz="1800" b="1">
                <a:latin typeface="HG丸ｺﾞｼｯｸM-PRO" panose="020F0600000000000000" pitchFamily="50" charset="-128"/>
                <a:ea typeface="HG丸ｺﾞｼｯｸM-PRO" panose="020F0600000000000000" pitchFamily="50" charset="-128"/>
              </a:rPr>
              <a:t>.</a:t>
            </a:r>
            <a:r>
              <a:rPr lang="ja-JP" altLang="en-US" sz="1800" b="1">
                <a:latin typeface="HG丸ｺﾞｼｯｸM-PRO" panose="020F0600000000000000" pitchFamily="50" charset="-128"/>
                <a:ea typeface="HG丸ｺﾞｼｯｸM-PRO" panose="020F0600000000000000" pitchFamily="50" charset="-128"/>
              </a:rPr>
              <a:t>５　課題達成とは</a:t>
            </a:r>
          </a:p>
        </p:txBody>
      </p:sp>
      <p:sp>
        <p:nvSpPr>
          <p:cNvPr id="17568" name="AutoShape 1269"/>
          <p:cNvSpPr>
            <a:spLocks noChangeArrowheads="1"/>
          </p:cNvSpPr>
          <p:nvPr/>
        </p:nvSpPr>
        <p:spPr bwMode="auto">
          <a:xfrm>
            <a:off x="381000" y="6059488"/>
            <a:ext cx="3222625" cy="487362"/>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今、問題が発生していなくても、</a:t>
            </a:r>
            <a:endParaRPr lang="en-US" altLang="ja-JP" sz="1200" b="1">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甘んじず意識的に問題をつくる・設定する</a:t>
            </a:r>
          </a:p>
        </p:txBody>
      </p:sp>
      <p:sp>
        <p:nvSpPr>
          <p:cNvPr id="17569" name="AutoShape 1270"/>
          <p:cNvSpPr>
            <a:spLocks noChangeArrowheads="1"/>
          </p:cNvSpPr>
          <p:nvPr/>
        </p:nvSpPr>
        <p:spPr bwMode="auto">
          <a:xfrm>
            <a:off x="3778250" y="6059488"/>
            <a:ext cx="1344613" cy="487362"/>
          </a:xfrm>
          <a:prstGeom prst="roundRect">
            <a:avLst>
              <a:gd name="adj" fmla="val 16667"/>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200" b="1">
                <a:latin typeface="HG丸ｺﾞｼｯｸM-PRO" panose="020F0600000000000000" pitchFamily="50" charset="-128"/>
                <a:ea typeface="HG丸ｺﾞｼｯｸM-PRO" panose="020F0600000000000000" pitchFamily="50" charset="-128"/>
              </a:rPr>
              <a:t>成し遂げる</a:t>
            </a:r>
          </a:p>
        </p:txBody>
      </p:sp>
      <p:sp>
        <p:nvSpPr>
          <p:cNvPr id="17570" name="Rectangle 784"/>
          <p:cNvSpPr>
            <a:spLocks noChangeArrowheads="1"/>
          </p:cNvSpPr>
          <p:nvPr/>
        </p:nvSpPr>
        <p:spPr bwMode="auto">
          <a:xfrm>
            <a:off x="280988" y="7935913"/>
            <a:ext cx="2106612" cy="1273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400" b="1">
              <a:latin typeface="HG丸ｺﾞｼｯｸM-PRO" panose="020F0600000000000000" pitchFamily="50" charset="-128"/>
              <a:ea typeface="HG丸ｺﾞｼｯｸM-PRO" panose="020F0600000000000000" pitchFamily="50" charset="-128"/>
            </a:endParaRPr>
          </a:p>
        </p:txBody>
      </p:sp>
      <p:sp>
        <p:nvSpPr>
          <p:cNvPr id="17571" name="Rectangle 786"/>
          <p:cNvSpPr>
            <a:spLocks noChangeArrowheads="1"/>
          </p:cNvSpPr>
          <p:nvPr/>
        </p:nvSpPr>
        <p:spPr bwMode="auto">
          <a:xfrm>
            <a:off x="2378075" y="6621463"/>
            <a:ext cx="4141788" cy="23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200" b="1">
                <a:latin typeface="HG丸ｺﾞｼｯｸM-PRO" panose="020F0600000000000000" pitchFamily="50" charset="-128"/>
                <a:ea typeface="HG丸ｺﾞｼｯｸM-PRO" panose="020F0600000000000000" pitchFamily="50" charset="-128"/>
              </a:rPr>
              <a:t>現　　　　象</a:t>
            </a:r>
          </a:p>
        </p:txBody>
      </p:sp>
      <p:sp>
        <p:nvSpPr>
          <p:cNvPr id="17572" name="Rectangle 787"/>
          <p:cNvSpPr>
            <a:spLocks noChangeArrowheads="1"/>
          </p:cNvSpPr>
          <p:nvPr/>
        </p:nvSpPr>
        <p:spPr bwMode="auto">
          <a:xfrm>
            <a:off x="280988" y="6789738"/>
            <a:ext cx="2106612"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buFontTx/>
              <a:buNone/>
            </a:pPr>
            <a:endParaRPr lang="ja-JP" altLang="ja-JP" sz="1400" b="1">
              <a:latin typeface="HG丸ｺﾞｼｯｸM-PRO" panose="020F0600000000000000" pitchFamily="50" charset="-128"/>
              <a:ea typeface="HG丸ｺﾞｼｯｸM-PRO" panose="020F0600000000000000" pitchFamily="50" charset="-128"/>
            </a:endParaRPr>
          </a:p>
        </p:txBody>
      </p:sp>
      <p:sp>
        <p:nvSpPr>
          <p:cNvPr id="17573" name="Rectangle 788"/>
          <p:cNvSpPr>
            <a:spLocks noChangeArrowheads="1"/>
          </p:cNvSpPr>
          <p:nvPr/>
        </p:nvSpPr>
        <p:spPr bwMode="auto">
          <a:xfrm>
            <a:off x="271463" y="6621463"/>
            <a:ext cx="2106612" cy="23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buFontTx/>
              <a:buNone/>
            </a:pPr>
            <a:r>
              <a:rPr lang="ja-JP" altLang="en-US" sz="1200" b="1">
                <a:latin typeface="HG丸ｺﾞｼｯｸM-PRO" panose="020F0600000000000000" pitchFamily="50" charset="-128"/>
                <a:ea typeface="HG丸ｺﾞｼｯｸM-PRO" panose="020F0600000000000000" pitchFamily="50" charset="-128"/>
              </a:rPr>
              <a:t>課　　　題</a:t>
            </a:r>
          </a:p>
        </p:txBody>
      </p:sp>
      <p:sp>
        <p:nvSpPr>
          <p:cNvPr id="17574" name="Line 793"/>
          <p:cNvSpPr>
            <a:spLocks noChangeShapeType="1"/>
          </p:cNvSpPr>
          <p:nvPr/>
        </p:nvSpPr>
        <p:spPr bwMode="auto">
          <a:xfrm>
            <a:off x="269875" y="6878638"/>
            <a:ext cx="633571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7575" name="Line 794"/>
          <p:cNvSpPr>
            <a:spLocks noChangeShapeType="1"/>
          </p:cNvSpPr>
          <p:nvPr/>
        </p:nvSpPr>
        <p:spPr bwMode="auto">
          <a:xfrm>
            <a:off x="2387600" y="6630988"/>
            <a:ext cx="0" cy="31765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7576" name="Line 795"/>
          <p:cNvSpPr>
            <a:spLocks noChangeShapeType="1"/>
          </p:cNvSpPr>
          <p:nvPr/>
        </p:nvSpPr>
        <p:spPr bwMode="auto">
          <a:xfrm>
            <a:off x="269875" y="8251825"/>
            <a:ext cx="633571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7577" name="Rectangle 796"/>
          <p:cNvSpPr>
            <a:spLocks noChangeArrowheads="1"/>
          </p:cNvSpPr>
          <p:nvPr/>
        </p:nvSpPr>
        <p:spPr bwMode="auto">
          <a:xfrm>
            <a:off x="355600" y="7277100"/>
            <a:ext cx="1992313"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今は、</a:t>
            </a:r>
            <a:r>
              <a:rPr lang="en-US" altLang="ja-JP" sz="1200" b="1">
                <a:solidFill>
                  <a:srgbClr val="000000"/>
                </a:solidFill>
                <a:latin typeface="HG丸ｺﾞｼｯｸM-PRO" panose="020F0600000000000000" pitchFamily="50" charset="-128"/>
                <a:ea typeface="HG丸ｺﾞｼｯｸM-PRO" panose="020F0600000000000000" pitchFamily="50" charset="-128"/>
              </a:rPr>
              <a:t>｢</a:t>
            </a:r>
            <a:r>
              <a:rPr lang="ja-JP" altLang="en-US" sz="1200" b="1">
                <a:solidFill>
                  <a:srgbClr val="000000"/>
                </a:solidFill>
                <a:latin typeface="HG丸ｺﾞｼｯｸM-PRO" panose="020F0600000000000000" pitchFamily="50" charset="-128"/>
                <a:ea typeface="HG丸ｺﾞｼｯｸM-PRO" panose="020F0600000000000000" pitchFamily="50" charset="-128"/>
              </a:rPr>
              <a:t>あるべき姿</a:t>
            </a:r>
            <a:r>
              <a:rPr lang="en-US" altLang="ja-JP" sz="1200" b="1">
                <a:solidFill>
                  <a:srgbClr val="000000"/>
                </a:solidFill>
                <a:latin typeface="HG丸ｺﾞｼｯｸM-PRO" panose="020F0600000000000000" pitchFamily="50" charset="-128"/>
                <a:ea typeface="HG丸ｺﾞｼｯｸM-PRO" panose="020F0600000000000000" pitchFamily="50" charset="-128"/>
              </a:rPr>
              <a:t>｣</a:t>
            </a:r>
            <a:r>
              <a:rPr lang="ja-JP" altLang="en-US" sz="1200" b="1">
                <a:solidFill>
                  <a:srgbClr val="000000"/>
                </a:solidFill>
                <a:latin typeface="HG丸ｺﾞｼｯｸM-PRO" panose="020F0600000000000000" pitchFamily="50" charset="-128"/>
                <a:ea typeface="HG丸ｺﾞｼｯｸM-PRO" panose="020F0600000000000000" pitchFamily="50" charset="-128"/>
              </a:rPr>
              <a:t>が維持・継続されており</a:t>
            </a:r>
          </a:p>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問題が解決されている状態</a:t>
            </a:r>
          </a:p>
        </p:txBody>
      </p:sp>
      <p:sp>
        <p:nvSpPr>
          <p:cNvPr id="17578" name="Oval 880"/>
          <p:cNvSpPr>
            <a:spLocks noChangeArrowheads="1"/>
          </p:cNvSpPr>
          <p:nvPr/>
        </p:nvSpPr>
        <p:spPr bwMode="auto">
          <a:xfrm>
            <a:off x="5399088" y="6961188"/>
            <a:ext cx="1022350" cy="1023937"/>
          </a:xfrm>
          <a:prstGeom prst="ellipse">
            <a:avLst/>
          </a:pr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79" name="Rectangle 884"/>
          <p:cNvSpPr>
            <a:spLocks noChangeArrowheads="1"/>
          </p:cNvSpPr>
          <p:nvPr/>
        </p:nvSpPr>
        <p:spPr bwMode="auto">
          <a:xfrm>
            <a:off x="5600700" y="7164388"/>
            <a:ext cx="64135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あるべき姿</a:t>
            </a:r>
          </a:p>
          <a:p>
            <a:pPr algn="ctr" eaLnBrk="1" hangingPunct="1">
              <a:spcBef>
                <a:spcPct val="0"/>
              </a:spcBef>
              <a:buFontTx/>
              <a:buNone/>
            </a:pPr>
            <a:r>
              <a:rPr lang="en-US" altLang="ja-JP" sz="1000" b="1">
                <a:latin typeface="HG丸ｺﾞｼｯｸM-PRO" panose="020F0600000000000000" pitchFamily="50" charset="-128"/>
                <a:ea typeface="HG丸ｺﾞｼｯｸM-PRO" panose="020F0600000000000000" pitchFamily="50" charset="-128"/>
              </a:rPr>
              <a:t>1</a:t>
            </a:r>
            <a:r>
              <a:rPr lang="ja-JP" altLang="en-US" sz="1000" b="1">
                <a:latin typeface="HG丸ｺﾞｼｯｸM-PRO" panose="020F0600000000000000" pitchFamily="50" charset="-128"/>
                <a:ea typeface="HG丸ｺﾞｼｯｸM-PRO" panose="020F0600000000000000" pitchFamily="50" charset="-128"/>
              </a:rPr>
              <a:t>ヶ月当り</a:t>
            </a:r>
          </a:p>
          <a:p>
            <a:pPr algn="ct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２００個</a:t>
            </a:r>
          </a:p>
          <a:p>
            <a:pPr algn="ct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生産継続中</a:t>
            </a:r>
          </a:p>
        </p:txBody>
      </p:sp>
      <p:sp>
        <p:nvSpPr>
          <p:cNvPr id="17580" name="Rectangle 888"/>
          <p:cNvSpPr>
            <a:spLocks noChangeArrowheads="1"/>
          </p:cNvSpPr>
          <p:nvPr/>
        </p:nvSpPr>
        <p:spPr bwMode="auto">
          <a:xfrm>
            <a:off x="5451475" y="7610475"/>
            <a:ext cx="893763" cy="98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81" name="Rectangle 922"/>
          <p:cNvSpPr>
            <a:spLocks noChangeArrowheads="1"/>
          </p:cNvSpPr>
          <p:nvPr/>
        </p:nvSpPr>
        <p:spPr bwMode="auto">
          <a:xfrm>
            <a:off x="355600" y="8301038"/>
            <a:ext cx="1970088" cy="147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000000"/>
                </a:solidFill>
                <a:latin typeface="HG丸ｺﾞｼｯｸM-PRO" panose="020F0600000000000000" pitchFamily="50" charset="-128"/>
                <a:ea typeface="HG丸ｺﾞｼｯｸM-PRO" panose="020F0600000000000000" pitchFamily="50" charset="-128"/>
              </a:rPr>
              <a:t>しかし・・　　　　　　　　来年１月以降は、同じラインで新製品を立ち上げて、売上増をねらいたいので１２月までに、現状の１ヶ月２００個を生産できる能力を倍の４００個にアップしたい</a:t>
            </a:r>
          </a:p>
        </p:txBody>
      </p:sp>
      <p:sp>
        <p:nvSpPr>
          <p:cNvPr id="17582" name="Rectangle 924"/>
          <p:cNvSpPr>
            <a:spLocks noChangeArrowheads="1"/>
          </p:cNvSpPr>
          <p:nvPr/>
        </p:nvSpPr>
        <p:spPr bwMode="auto">
          <a:xfrm>
            <a:off x="5229225" y="9591675"/>
            <a:ext cx="3159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000" b="1">
                <a:solidFill>
                  <a:srgbClr val="000000"/>
                </a:solidFill>
                <a:latin typeface="HG丸ｺﾞｼｯｸM-PRO" panose="020F0600000000000000" pitchFamily="50" charset="-128"/>
                <a:ea typeface="HG丸ｺﾞｼｯｸM-PRO" panose="020F0600000000000000" pitchFamily="50" charset="-128"/>
              </a:rPr>
              <a:t>10</a:t>
            </a:r>
            <a:r>
              <a:rPr lang="ja-JP" altLang="en-US" sz="1000" b="1">
                <a:solidFill>
                  <a:srgbClr val="000000"/>
                </a:solidFill>
                <a:latin typeface="HG丸ｺﾞｼｯｸM-PRO" panose="020F0600000000000000" pitchFamily="50" charset="-128"/>
                <a:ea typeface="HG丸ｺﾞｼｯｸM-PRO" panose="020F0600000000000000" pitchFamily="50" charset="-128"/>
              </a:rPr>
              <a:t>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83" name="Rectangle 926"/>
          <p:cNvSpPr>
            <a:spLocks noChangeArrowheads="1"/>
          </p:cNvSpPr>
          <p:nvPr/>
        </p:nvSpPr>
        <p:spPr bwMode="auto">
          <a:xfrm>
            <a:off x="5556250" y="9591675"/>
            <a:ext cx="317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000" b="1">
                <a:solidFill>
                  <a:srgbClr val="000000"/>
                </a:solidFill>
                <a:latin typeface="HG丸ｺﾞｼｯｸM-PRO" panose="020F0600000000000000" pitchFamily="50" charset="-128"/>
                <a:ea typeface="HG丸ｺﾞｼｯｸM-PRO" panose="020F0600000000000000" pitchFamily="50" charset="-128"/>
              </a:rPr>
              <a:t>11</a:t>
            </a:r>
            <a:r>
              <a:rPr lang="ja-JP" altLang="en-US" sz="1000" b="1">
                <a:solidFill>
                  <a:srgbClr val="000000"/>
                </a:solidFill>
                <a:latin typeface="HG丸ｺﾞｼｯｸM-PRO" panose="020F0600000000000000" pitchFamily="50" charset="-128"/>
                <a:ea typeface="HG丸ｺﾞｼｯｸM-PRO" panose="020F0600000000000000" pitchFamily="50" charset="-128"/>
              </a:rPr>
              <a:t>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84" name="Rectangle 928"/>
          <p:cNvSpPr>
            <a:spLocks noChangeArrowheads="1"/>
          </p:cNvSpPr>
          <p:nvPr/>
        </p:nvSpPr>
        <p:spPr bwMode="auto">
          <a:xfrm>
            <a:off x="5884863" y="9591675"/>
            <a:ext cx="317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000" b="1">
                <a:solidFill>
                  <a:srgbClr val="000000"/>
                </a:solidFill>
                <a:latin typeface="HG丸ｺﾞｼｯｸM-PRO" panose="020F0600000000000000" pitchFamily="50" charset="-128"/>
                <a:ea typeface="HG丸ｺﾞｼｯｸM-PRO" panose="020F0600000000000000" pitchFamily="50" charset="-128"/>
              </a:rPr>
              <a:t>12</a:t>
            </a:r>
            <a:r>
              <a:rPr lang="ja-JP" altLang="en-US" sz="1000" b="1">
                <a:solidFill>
                  <a:srgbClr val="000000"/>
                </a:solidFill>
                <a:latin typeface="HG丸ｺﾞｼｯｸM-PRO" panose="020F0600000000000000" pitchFamily="50" charset="-128"/>
                <a:ea typeface="HG丸ｺﾞｼｯｸM-PRO" panose="020F0600000000000000" pitchFamily="50" charset="-128"/>
              </a:rPr>
              <a:t>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85" name="Rectangle 930"/>
          <p:cNvSpPr>
            <a:spLocks noChangeArrowheads="1"/>
          </p:cNvSpPr>
          <p:nvPr/>
        </p:nvSpPr>
        <p:spPr bwMode="auto">
          <a:xfrm>
            <a:off x="2727325" y="8494713"/>
            <a:ext cx="30638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a:solidFill>
                  <a:srgbClr val="000000"/>
                </a:solidFill>
                <a:latin typeface="HG丸ｺﾞｼｯｸM-PRO" panose="020F0600000000000000" pitchFamily="50" charset="-128"/>
                <a:ea typeface="HG丸ｺﾞｼｯｸM-PRO" panose="020F0600000000000000" pitchFamily="50" charset="-128"/>
              </a:rPr>
              <a:t>４００</a:t>
            </a:r>
            <a:endParaRPr lang="ja-JP" altLang="en-US" sz="800" b="1">
              <a:latin typeface="HG丸ｺﾞｼｯｸM-PRO" panose="020F0600000000000000" pitchFamily="50" charset="-128"/>
              <a:ea typeface="HG丸ｺﾞｼｯｸM-PRO" panose="020F0600000000000000" pitchFamily="50" charset="-128"/>
            </a:endParaRPr>
          </a:p>
        </p:txBody>
      </p:sp>
      <p:sp>
        <p:nvSpPr>
          <p:cNvPr id="17586" name="Rectangle 931"/>
          <p:cNvSpPr>
            <a:spLocks noChangeArrowheads="1"/>
          </p:cNvSpPr>
          <p:nvPr/>
        </p:nvSpPr>
        <p:spPr bwMode="auto">
          <a:xfrm>
            <a:off x="2727325" y="8736013"/>
            <a:ext cx="30638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a:solidFill>
                  <a:srgbClr val="000000"/>
                </a:solidFill>
                <a:latin typeface="HG丸ｺﾞｼｯｸM-PRO" panose="020F0600000000000000" pitchFamily="50" charset="-128"/>
                <a:ea typeface="HG丸ｺﾞｼｯｸM-PRO" panose="020F0600000000000000" pitchFamily="50" charset="-128"/>
              </a:rPr>
              <a:t>３００</a:t>
            </a:r>
            <a:endParaRPr lang="ja-JP" altLang="en-US" sz="800" b="1">
              <a:latin typeface="HG丸ｺﾞｼｯｸM-PRO" panose="020F0600000000000000" pitchFamily="50" charset="-128"/>
              <a:ea typeface="HG丸ｺﾞｼｯｸM-PRO" panose="020F0600000000000000" pitchFamily="50" charset="-128"/>
            </a:endParaRPr>
          </a:p>
        </p:txBody>
      </p:sp>
      <p:sp>
        <p:nvSpPr>
          <p:cNvPr id="17587" name="Rectangle 932"/>
          <p:cNvSpPr>
            <a:spLocks noChangeArrowheads="1"/>
          </p:cNvSpPr>
          <p:nvPr/>
        </p:nvSpPr>
        <p:spPr bwMode="auto">
          <a:xfrm>
            <a:off x="2727325" y="9218613"/>
            <a:ext cx="30638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a:solidFill>
                  <a:srgbClr val="000000"/>
                </a:solidFill>
                <a:latin typeface="HG丸ｺﾞｼｯｸM-PRO" panose="020F0600000000000000" pitchFamily="50" charset="-128"/>
                <a:ea typeface="HG丸ｺﾞｼｯｸM-PRO" panose="020F0600000000000000" pitchFamily="50" charset="-128"/>
              </a:rPr>
              <a:t>１００</a:t>
            </a:r>
            <a:endParaRPr lang="ja-JP" altLang="en-US" sz="800" b="1">
              <a:latin typeface="HG丸ｺﾞｼｯｸM-PRO" panose="020F0600000000000000" pitchFamily="50" charset="-128"/>
              <a:ea typeface="HG丸ｺﾞｼｯｸM-PRO" panose="020F0600000000000000" pitchFamily="50" charset="-128"/>
            </a:endParaRPr>
          </a:p>
        </p:txBody>
      </p:sp>
      <p:sp>
        <p:nvSpPr>
          <p:cNvPr id="17588" name="Rectangle 933"/>
          <p:cNvSpPr>
            <a:spLocks noChangeArrowheads="1"/>
          </p:cNvSpPr>
          <p:nvPr/>
        </p:nvSpPr>
        <p:spPr bwMode="auto">
          <a:xfrm>
            <a:off x="2727325" y="8975725"/>
            <a:ext cx="30638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a:solidFill>
                  <a:srgbClr val="000000"/>
                </a:solidFill>
                <a:latin typeface="HG丸ｺﾞｼｯｸM-PRO" panose="020F0600000000000000" pitchFamily="50" charset="-128"/>
                <a:ea typeface="HG丸ｺﾞｼｯｸM-PRO" panose="020F0600000000000000" pitchFamily="50" charset="-128"/>
              </a:rPr>
              <a:t>２００</a:t>
            </a:r>
            <a:endParaRPr lang="ja-JP" altLang="en-US" sz="800" b="1">
              <a:latin typeface="HG丸ｺﾞｼｯｸM-PRO" panose="020F0600000000000000" pitchFamily="50" charset="-128"/>
              <a:ea typeface="HG丸ｺﾞｼｯｸM-PRO" panose="020F0600000000000000" pitchFamily="50" charset="-128"/>
            </a:endParaRPr>
          </a:p>
        </p:txBody>
      </p:sp>
      <p:sp>
        <p:nvSpPr>
          <p:cNvPr id="17589" name="Rectangle 966"/>
          <p:cNvSpPr>
            <a:spLocks noChangeArrowheads="1"/>
          </p:cNvSpPr>
          <p:nvPr/>
        </p:nvSpPr>
        <p:spPr bwMode="auto">
          <a:xfrm>
            <a:off x="5857875" y="8564563"/>
            <a:ext cx="361950" cy="1004887"/>
          </a:xfrm>
          <a:prstGeom prst="rect">
            <a:avLst/>
          </a:prstGeom>
          <a:solidFill>
            <a:srgbClr val="FFCCCC"/>
          </a:solidFill>
          <a:ln w="3175">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90" name="Rectangle 968"/>
          <p:cNvSpPr>
            <a:spLocks noChangeArrowheads="1"/>
          </p:cNvSpPr>
          <p:nvPr/>
        </p:nvSpPr>
        <p:spPr bwMode="auto">
          <a:xfrm>
            <a:off x="5967413" y="8953500"/>
            <a:ext cx="150812"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個生産</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91" name="Oval 970"/>
          <p:cNvSpPr>
            <a:spLocks noChangeArrowheads="1"/>
          </p:cNvSpPr>
          <p:nvPr/>
        </p:nvSpPr>
        <p:spPr bwMode="auto">
          <a:xfrm>
            <a:off x="5006975" y="8316913"/>
            <a:ext cx="1063625" cy="223837"/>
          </a:xfrm>
          <a:prstGeom prst="ellipse">
            <a:avLst/>
          </a:prstGeom>
          <a:solidFill>
            <a:srgbClr val="FFFF00"/>
          </a:solidFill>
          <a:ln w="17463">
            <a:solidFill>
              <a:srgbClr val="CC0000"/>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92" name="Rectangle 971"/>
          <p:cNvSpPr>
            <a:spLocks noChangeArrowheads="1"/>
          </p:cNvSpPr>
          <p:nvPr/>
        </p:nvSpPr>
        <p:spPr bwMode="auto">
          <a:xfrm>
            <a:off x="5224463" y="8348663"/>
            <a:ext cx="641350" cy="15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ありたい姿</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93" name="Rectangle 1004"/>
          <p:cNvSpPr>
            <a:spLocks noChangeArrowheads="1"/>
          </p:cNvSpPr>
          <p:nvPr/>
        </p:nvSpPr>
        <p:spPr bwMode="auto">
          <a:xfrm>
            <a:off x="2990850" y="9066213"/>
            <a:ext cx="142875"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94" name="Rectangle 1013"/>
          <p:cNvSpPr>
            <a:spLocks noChangeArrowheads="1"/>
          </p:cNvSpPr>
          <p:nvPr/>
        </p:nvSpPr>
        <p:spPr bwMode="auto">
          <a:xfrm>
            <a:off x="3870325" y="9585325"/>
            <a:ext cx="2540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６月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95" name="Rectangle 1016"/>
          <p:cNvSpPr>
            <a:spLocks noChangeArrowheads="1"/>
          </p:cNvSpPr>
          <p:nvPr/>
        </p:nvSpPr>
        <p:spPr bwMode="auto">
          <a:xfrm>
            <a:off x="4235450" y="9585325"/>
            <a:ext cx="2540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７月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96" name="Rectangle 1019"/>
          <p:cNvSpPr>
            <a:spLocks noChangeArrowheads="1"/>
          </p:cNvSpPr>
          <p:nvPr/>
        </p:nvSpPr>
        <p:spPr bwMode="auto">
          <a:xfrm>
            <a:off x="4600575" y="9585325"/>
            <a:ext cx="2540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８月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97" name="Rectangle 1022"/>
          <p:cNvSpPr>
            <a:spLocks noChangeArrowheads="1"/>
          </p:cNvSpPr>
          <p:nvPr/>
        </p:nvSpPr>
        <p:spPr bwMode="auto">
          <a:xfrm>
            <a:off x="4964113" y="9590088"/>
            <a:ext cx="2540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９月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598" name="Rectangle 1023"/>
          <p:cNvSpPr>
            <a:spLocks noChangeArrowheads="1"/>
          </p:cNvSpPr>
          <p:nvPr/>
        </p:nvSpPr>
        <p:spPr bwMode="auto">
          <a:xfrm>
            <a:off x="3241675" y="8488363"/>
            <a:ext cx="128588" cy="5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599" name="Rectangle 1063"/>
          <p:cNvSpPr>
            <a:spLocks noChangeArrowheads="1"/>
          </p:cNvSpPr>
          <p:nvPr/>
        </p:nvSpPr>
        <p:spPr bwMode="auto">
          <a:xfrm>
            <a:off x="3160713" y="8534400"/>
            <a:ext cx="147637" cy="5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00" name="Rectangle 1064"/>
          <p:cNvSpPr>
            <a:spLocks noChangeArrowheads="1"/>
          </p:cNvSpPr>
          <p:nvPr/>
        </p:nvSpPr>
        <p:spPr bwMode="auto">
          <a:xfrm>
            <a:off x="3160713" y="8750300"/>
            <a:ext cx="147637"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01" name="Rectangle 1065"/>
          <p:cNvSpPr>
            <a:spLocks noChangeArrowheads="1"/>
          </p:cNvSpPr>
          <p:nvPr/>
        </p:nvSpPr>
        <p:spPr bwMode="auto">
          <a:xfrm>
            <a:off x="3157538" y="8982075"/>
            <a:ext cx="147637"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02" name="Rectangle 1066"/>
          <p:cNvSpPr>
            <a:spLocks noChangeArrowheads="1"/>
          </p:cNvSpPr>
          <p:nvPr/>
        </p:nvSpPr>
        <p:spPr bwMode="auto">
          <a:xfrm>
            <a:off x="3160713" y="9228138"/>
            <a:ext cx="147637" cy="5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03" name="Rectangle 1068"/>
          <p:cNvSpPr>
            <a:spLocks noChangeArrowheads="1"/>
          </p:cNvSpPr>
          <p:nvPr/>
        </p:nvSpPr>
        <p:spPr bwMode="auto">
          <a:xfrm>
            <a:off x="3141663" y="9028113"/>
            <a:ext cx="287337" cy="541337"/>
          </a:xfrm>
          <a:prstGeom prst="rect">
            <a:avLst/>
          </a:prstGeom>
          <a:solidFill>
            <a:srgbClr val="FFFF66"/>
          </a:solidFill>
          <a:ln w="3175">
            <a:solidFill>
              <a:srgbClr val="660033"/>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04" name="Rectangle 1103"/>
          <p:cNvSpPr>
            <a:spLocks noChangeArrowheads="1"/>
          </p:cNvSpPr>
          <p:nvPr/>
        </p:nvSpPr>
        <p:spPr bwMode="auto">
          <a:xfrm>
            <a:off x="3502025" y="9028113"/>
            <a:ext cx="288925" cy="541337"/>
          </a:xfrm>
          <a:prstGeom prst="rect">
            <a:avLst/>
          </a:prstGeom>
          <a:solidFill>
            <a:srgbClr val="FFFF66"/>
          </a:solidFill>
          <a:ln w="3175">
            <a:solidFill>
              <a:srgbClr val="660033"/>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05" name="Rectangle 1108"/>
          <p:cNvSpPr>
            <a:spLocks noChangeArrowheads="1"/>
          </p:cNvSpPr>
          <p:nvPr/>
        </p:nvSpPr>
        <p:spPr bwMode="auto">
          <a:xfrm>
            <a:off x="3863975" y="9028113"/>
            <a:ext cx="287338" cy="541337"/>
          </a:xfrm>
          <a:prstGeom prst="rect">
            <a:avLst/>
          </a:prstGeom>
          <a:solidFill>
            <a:srgbClr val="FFFF66"/>
          </a:solidFill>
          <a:ln w="3175">
            <a:solidFill>
              <a:srgbClr val="660033"/>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06" name="Rectangle 1113"/>
          <p:cNvSpPr>
            <a:spLocks noChangeArrowheads="1"/>
          </p:cNvSpPr>
          <p:nvPr/>
        </p:nvSpPr>
        <p:spPr bwMode="auto">
          <a:xfrm>
            <a:off x="4225925" y="9028113"/>
            <a:ext cx="287338" cy="541337"/>
          </a:xfrm>
          <a:prstGeom prst="rect">
            <a:avLst/>
          </a:prstGeom>
          <a:solidFill>
            <a:srgbClr val="FFFF66"/>
          </a:solidFill>
          <a:ln w="3175">
            <a:solidFill>
              <a:srgbClr val="660033"/>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07" name="Rectangle 1118"/>
          <p:cNvSpPr>
            <a:spLocks noChangeArrowheads="1"/>
          </p:cNvSpPr>
          <p:nvPr/>
        </p:nvSpPr>
        <p:spPr bwMode="auto">
          <a:xfrm>
            <a:off x="4586288" y="9028113"/>
            <a:ext cx="288925" cy="541337"/>
          </a:xfrm>
          <a:prstGeom prst="rect">
            <a:avLst/>
          </a:prstGeom>
          <a:solidFill>
            <a:srgbClr val="FFFF66"/>
          </a:solidFill>
          <a:ln w="3175">
            <a:solidFill>
              <a:srgbClr val="660033"/>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08" name="Rectangle 1123"/>
          <p:cNvSpPr>
            <a:spLocks noChangeArrowheads="1"/>
          </p:cNvSpPr>
          <p:nvPr/>
        </p:nvSpPr>
        <p:spPr bwMode="auto">
          <a:xfrm>
            <a:off x="4948238" y="9028113"/>
            <a:ext cx="287337" cy="541337"/>
          </a:xfrm>
          <a:prstGeom prst="rect">
            <a:avLst/>
          </a:prstGeom>
          <a:solidFill>
            <a:srgbClr val="FFFF66"/>
          </a:solidFill>
          <a:ln w="3175">
            <a:solidFill>
              <a:srgbClr val="660033"/>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09" name="Rectangle 1130"/>
          <p:cNvSpPr>
            <a:spLocks noChangeArrowheads="1"/>
          </p:cNvSpPr>
          <p:nvPr/>
        </p:nvSpPr>
        <p:spPr bwMode="auto">
          <a:xfrm>
            <a:off x="2990850" y="9066213"/>
            <a:ext cx="142875" cy="109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10" name="Rectangle 1188"/>
          <p:cNvSpPr>
            <a:spLocks noChangeArrowheads="1"/>
          </p:cNvSpPr>
          <p:nvPr/>
        </p:nvSpPr>
        <p:spPr bwMode="auto">
          <a:xfrm>
            <a:off x="3157538" y="8982075"/>
            <a:ext cx="147637"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11" name="Rectangle 1194"/>
          <p:cNvSpPr>
            <a:spLocks noChangeArrowheads="1"/>
          </p:cNvSpPr>
          <p:nvPr/>
        </p:nvSpPr>
        <p:spPr bwMode="auto">
          <a:xfrm>
            <a:off x="2463800" y="8661400"/>
            <a:ext cx="150813" cy="49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生産量</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612" name="Rectangle 1218"/>
          <p:cNvSpPr>
            <a:spLocks noChangeArrowheads="1"/>
          </p:cNvSpPr>
          <p:nvPr/>
        </p:nvSpPr>
        <p:spPr bwMode="auto">
          <a:xfrm>
            <a:off x="3141663" y="9585325"/>
            <a:ext cx="2540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４月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613" name="Rectangle 1221"/>
          <p:cNvSpPr>
            <a:spLocks noChangeArrowheads="1"/>
          </p:cNvSpPr>
          <p:nvPr/>
        </p:nvSpPr>
        <p:spPr bwMode="auto">
          <a:xfrm>
            <a:off x="3506788" y="9585325"/>
            <a:ext cx="2540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５月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614" name="Rectangle 1234"/>
          <p:cNvSpPr>
            <a:spLocks noChangeArrowheads="1"/>
          </p:cNvSpPr>
          <p:nvPr/>
        </p:nvSpPr>
        <p:spPr bwMode="auto">
          <a:xfrm>
            <a:off x="2689225" y="8331200"/>
            <a:ext cx="384175" cy="15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（個）</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615" name="Rectangle 1254"/>
          <p:cNvSpPr>
            <a:spLocks noChangeArrowheads="1"/>
          </p:cNvSpPr>
          <p:nvPr/>
        </p:nvSpPr>
        <p:spPr bwMode="auto">
          <a:xfrm>
            <a:off x="2857500" y="9459913"/>
            <a:ext cx="10160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a:solidFill>
                  <a:srgbClr val="000000"/>
                </a:solidFill>
                <a:latin typeface="HG丸ｺﾞｼｯｸM-PRO" panose="020F0600000000000000" pitchFamily="50" charset="-128"/>
                <a:ea typeface="HG丸ｺﾞｼｯｸM-PRO" panose="020F0600000000000000" pitchFamily="50" charset="-128"/>
              </a:rPr>
              <a:t>０</a:t>
            </a:r>
            <a:endParaRPr lang="ja-JP" altLang="en-US" sz="800" b="1">
              <a:latin typeface="HG丸ｺﾞｼｯｸM-PRO" panose="020F0600000000000000" pitchFamily="50" charset="-128"/>
              <a:ea typeface="HG丸ｺﾞｼｯｸM-PRO" panose="020F0600000000000000" pitchFamily="50" charset="-128"/>
            </a:endParaRPr>
          </a:p>
        </p:txBody>
      </p:sp>
      <p:sp>
        <p:nvSpPr>
          <p:cNvPr id="17616" name="Rectangle 1255"/>
          <p:cNvSpPr>
            <a:spLocks noChangeArrowheads="1"/>
          </p:cNvSpPr>
          <p:nvPr/>
        </p:nvSpPr>
        <p:spPr bwMode="auto">
          <a:xfrm>
            <a:off x="5894388" y="8720138"/>
            <a:ext cx="30797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a:solidFill>
                  <a:srgbClr val="000000"/>
                </a:solidFill>
                <a:latin typeface="HG丸ｺﾞｼｯｸM-PRO" panose="020F0600000000000000" pitchFamily="50" charset="-128"/>
                <a:ea typeface="HG丸ｺﾞｼｯｸM-PRO" panose="020F0600000000000000" pitchFamily="50" charset="-128"/>
              </a:rPr>
              <a:t>４００</a:t>
            </a:r>
            <a:endParaRPr lang="ja-JP" altLang="en-US" sz="800" b="1">
              <a:latin typeface="HG丸ｺﾞｼｯｸM-PRO" panose="020F0600000000000000" pitchFamily="50" charset="-128"/>
              <a:ea typeface="HG丸ｺﾞｼｯｸM-PRO" panose="020F0600000000000000" pitchFamily="50" charset="-128"/>
            </a:endParaRPr>
          </a:p>
        </p:txBody>
      </p:sp>
      <p:sp>
        <p:nvSpPr>
          <p:cNvPr id="91368" name="AutoShape 1256"/>
          <p:cNvSpPr>
            <a:spLocks noChangeArrowheads="1"/>
          </p:cNvSpPr>
          <p:nvPr/>
        </p:nvSpPr>
        <p:spPr bwMode="auto">
          <a:xfrm>
            <a:off x="4195763" y="8440738"/>
            <a:ext cx="752475" cy="466725"/>
          </a:xfrm>
          <a:prstGeom prst="wedgeRoundRectCallout">
            <a:avLst>
              <a:gd name="adj1" fmla="val 81875"/>
              <a:gd name="adj2" fmla="val 27657"/>
              <a:gd name="adj3" fmla="val 16667"/>
            </a:avLst>
          </a:prstGeom>
          <a:solidFill>
            <a:srgbClr val="FFFFFF"/>
          </a:solidFill>
          <a:ln w="9525">
            <a:solidFill>
              <a:schemeClr val="tx1"/>
            </a:solidFill>
            <a:miter lim="800000"/>
            <a:headEnd/>
            <a:tailEnd/>
          </a:ln>
          <a:effectLst/>
        </p:spPr>
        <p:txBody>
          <a:bodyPr/>
          <a:lstStyle>
            <a:lvl1pPr eaLnBrk="0" hangingPunct="0">
              <a:defRPr kumimoji="1">
                <a:solidFill>
                  <a:schemeClr val="tx1"/>
                </a:solidFill>
                <a:latin typeface="Arial" pitchFamily="34" charset="0"/>
                <a:ea typeface="ＭＳ Ｐゴシック" pitchFamily="50" charset="-128"/>
              </a:defRPr>
            </a:lvl1pPr>
            <a:lvl2pPr marL="742950" indent="-285750" eaLnBrk="0" hangingPunct="0">
              <a:defRPr kumimoji="1">
                <a:solidFill>
                  <a:schemeClr val="tx1"/>
                </a:solidFill>
                <a:latin typeface="Arial" pitchFamily="34" charset="0"/>
                <a:ea typeface="ＭＳ Ｐゴシック" pitchFamily="50" charset="-128"/>
              </a:defRPr>
            </a:lvl2pPr>
            <a:lvl3pPr marL="1143000" indent="-228600" eaLnBrk="0" hangingPunct="0">
              <a:defRPr kumimoji="1">
                <a:solidFill>
                  <a:schemeClr val="tx1"/>
                </a:solidFill>
                <a:latin typeface="Arial" pitchFamily="34" charset="0"/>
                <a:ea typeface="ＭＳ Ｐゴシック" pitchFamily="50" charset="-128"/>
              </a:defRPr>
            </a:lvl3pPr>
            <a:lvl4pPr marL="1600200" indent="-228600" eaLnBrk="0" hangingPunct="0">
              <a:defRPr kumimoji="1">
                <a:solidFill>
                  <a:schemeClr val="tx1"/>
                </a:solidFill>
                <a:latin typeface="Arial" pitchFamily="34" charset="0"/>
                <a:ea typeface="ＭＳ Ｐゴシック" pitchFamily="50" charset="-128"/>
              </a:defRPr>
            </a:lvl4pPr>
            <a:lvl5pPr marL="2057400" indent="-228600" eaLnBrk="0" hangingPunct="0">
              <a:defRPr kumimoji="1">
                <a:solidFill>
                  <a:schemeClr val="tx1"/>
                </a:solidFill>
                <a:latin typeface="Arial" pitchFamily="34" charset="0"/>
                <a:ea typeface="ＭＳ Ｐゴシック" pitchFamily="50" charset="-128"/>
              </a:defRPr>
            </a:lvl5pPr>
            <a:lvl6pPr marL="2514600" indent="-228600" algn="ctr" eaLnBrk="0" fontAlgn="base" hangingPunct="0">
              <a:spcBef>
                <a:spcPct val="0"/>
              </a:spcBef>
              <a:spcAft>
                <a:spcPct val="0"/>
              </a:spcAft>
              <a:defRPr kumimoji="1">
                <a:solidFill>
                  <a:schemeClr val="tx1"/>
                </a:solidFill>
                <a:latin typeface="Arial" pitchFamily="34" charset="0"/>
                <a:ea typeface="ＭＳ Ｐゴシック" pitchFamily="50" charset="-128"/>
              </a:defRPr>
            </a:lvl6pPr>
            <a:lvl7pPr marL="2971800" indent="-228600" algn="ctr" eaLnBrk="0" fontAlgn="base" hangingPunct="0">
              <a:spcBef>
                <a:spcPct val="0"/>
              </a:spcBef>
              <a:spcAft>
                <a:spcPct val="0"/>
              </a:spcAft>
              <a:defRPr kumimoji="1">
                <a:solidFill>
                  <a:schemeClr val="tx1"/>
                </a:solidFill>
                <a:latin typeface="Arial" pitchFamily="34" charset="0"/>
                <a:ea typeface="ＭＳ Ｐゴシック" pitchFamily="50" charset="-128"/>
              </a:defRPr>
            </a:lvl7pPr>
            <a:lvl8pPr marL="3429000" indent="-228600" algn="ctr" eaLnBrk="0" fontAlgn="base" hangingPunct="0">
              <a:spcBef>
                <a:spcPct val="0"/>
              </a:spcBef>
              <a:spcAft>
                <a:spcPct val="0"/>
              </a:spcAft>
              <a:defRPr kumimoji="1">
                <a:solidFill>
                  <a:schemeClr val="tx1"/>
                </a:solidFill>
                <a:latin typeface="Arial" pitchFamily="34" charset="0"/>
                <a:ea typeface="ＭＳ Ｐゴシック" pitchFamily="50" charset="-128"/>
              </a:defRPr>
            </a:lvl8pPr>
            <a:lvl9pPr marL="3886200" indent="-228600" algn="ctr" eaLnBrk="0" fontAlgn="base" hangingPunct="0">
              <a:spcBef>
                <a:spcPct val="0"/>
              </a:spcBef>
              <a:spcAft>
                <a:spcPct val="0"/>
              </a:spcAft>
              <a:defRPr kumimoji="1">
                <a:solidFill>
                  <a:schemeClr val="tx1"/>
                </a:solidFill>
                <a:latin typeface="Arial" pitchFamily="34" charset="0"/>
                <a:ea typeface="ＭＳ Ｐゴシック" pitchFamily="50" charset="-128"/>
              </a:defRPr>
            </a:lvl9pPr>
          </a:lstStyle>
          <a:p>
            <a:pPr algn="ctr" eaLnBrk="1" hangingPunct="1">
              <a:defRPr/>
            </a:pPr>
            <a:r>
              <a:rPr lang="ja-JP" altLang="en-US" sz="1000" b="1">
                <a:latin typeface="HG丸ｺﾞｼｯｸM-PRO" panose="020F0400000000000000" pitchFamily="50" charset="-128"/>
                <a:ea typeface="HG丸ｺﾞｼｯｸM-PRO" panose="020F0400000000000000" pitchFamily="50" charset="-128"/>
              </a:rPr>
              <a:t>この差が</a:t>
            </a:r>
          </a:p>
          <a:p>
            <a:pPr algn="ctr" eaLnBrk="1" hangingPunct="1">
              <a:defRPr/>
            </a:pPr>
            <a:r>
              <a:rPr lang="ja-JP" altLang="en-US" sz="1000" b="1">
                <a:effectLst>
                  <a:outerShdw blurRad="38100" dist="38100" dir="2700000" algn="tl">
                    <a:srgbClr val="C0C0C0"/>
                  </a:outerShdw>
                </a:effectLst>
                <a:latin typeface="HG丸ｺﾞｼｯｸM-PRO" pitchFamily="50" charset="-128"/>
                <a:ea typeface="HG丸ｺﾞｼｯｸM-PRO" pitchFamily="50" charset="-128"/>
              </a:rPr>
              <a:t>課題</a:t>
            </a:r>
          </a:p>
        </p:txBody>
      </p:sp>
      <p:sp>
        <p:nvSpPr>
          <p:cNvPr id="17618" name="Line 1257"/>
          <p:cNvSpPr>
            <a:spLocks noChangeShapeType="1"/>
          </p:cNvSpPr>
          <p:nvPr/>
        </p:nvSpPr>
        <p:spPr bwMode="auto">
          <a:xfrm>
            <a:off x="5324475" y="8578850"/>
            <a:ext cx="0" cy="412750"/>
          </a:xfrm>
          <a:prstGeom prst="line">
            <a:avLst/>
          </a:prstGeom>
          <a:noFill/>
          <a:ln w="381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7619" name="Line 1277"/>
          <p:cNvSpPr>
            <a:spLocks noChangeShapeType="1"/>
          </p:cNvSpPr>
          <p:nvPr/>
        </p:nvSpPr>
        <p:spPr bwMode="auto">
          <a:xfrm>
            <a:off x="3065463" y="9569450"/>
            <a:ext cx="334803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7620" name="Line 1278"/>
          <p:cNvSpPr>
            <a:spLocks noChangeShapeType="1"/>
          </p:cNvSpPr>
          <p:nvPr/>
        </p:nvSpPr>
        <p:spPr bwMode="auto">
          <a:xfrm flipV="1">
            <a:off x="3065463" y="8413750"/>
            <a:ext cx="0" cy="11557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7621" name="Rectangle 1097"/>
          <p:cNvSpPr>
            <a:spLocks noChangeArrowheads="1"/>
          </p:cNvSpPr>
          <p:nvPr/>
        </p:nvSpPr>
        <p:spPr bwMode="auto">
          <a:xfrm>
            <a:off x="5019675" y="9321800"/>
            <a:ext cx="115888"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b="1">
                <a:solidFill>
                  <a:srgbClr val="A50021"/>
                </a:solidFill>
                <a:latin typeface="HG丸ｺﾞｼｯｸM-PRO" panose="020F0600000000000000" pitchFamily="50" charset="-128"/>
                <a:ea typeface="HG丸ｺﾞｼｯｸM-PRO" panose="020F0600000000000000" pitchFamily="50" charset="-128"/>
              </a:rPr>
              <a:t>個</a:t>
            </a:r>
            <a:endParaRPr lang="ja-JP" altLang="en-US" sz="900" b="1">
              <a:latin typeface="HG丸ｺﾞｼｯｸM-PRO" panose="020F0600000000000000" pitchFamily="50" charset="-128"/>
              <a:ea typeface="HG丸ｺﾞｼｯｸM-PRO" panose="020F0600000000000000" pitchFamily="50" charset="-128"/>
            </a:endParaRPr>
          </a:p>
        </p:txBody>
      </p:sp>
      <p:sp>
        <p:nvSpPr>
          <p:cNvPr id="17622" name="Rectangle 1102"/>
          <p:cNvSpPr>
            <a:spLocks noChangeArrowheads="1"/>
          </p:cNvSpPr>
          <p:nvPr/>
        </p:nvSpPr>
        <p:spPr bwMode="auto">
          <a:xfrm>
            <a:off x="3228975" y="9321800"/>
            <a:ext cx="115888"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b="1">
                <a:solidFill>
                  <a:srgbClr val="A50021"/>
                </a:solidFill>
                <a:latin typeface="HG丸ｺﾞｼｯｸM-PRO" panose="020F0600000000000000" pitchFamily="50" charset="-128"/>
                <a:ea typeface="HG丸ｺﾞｼｯｸM-PRO" panose="020F0600000000000000" pitchFamily="50" charset="-128"/>
              </a:rPr>
              <a:t>個</a:t>
            </a:r>
            <a:endParaRPr lang="ja-JP" altLang="en-US" sz="900" b="1">
              <a:latin typeface="HG丸ｺﾞｼｯｸM-PRO" panose="020F0600000000000000" pitchFamily="50" charset="-128"/>
              <a:ea typeface="HG丸ｺﾞｼｯｸM-PRO" panose="020F0600000000000000" pitchFamily="50" charset="-128"/>
            </a:endParaRPr>
          </a:p>
        </p:txBody>
      </p:sp>
      <p:sp>
        <p:nvSpPr>
          <p:cNvPr id="17623" name="Rectangle 1107"/>
          <p:cNvSpPr>
            <a:spLocks noChangeArrowheads="1"/>
          </p:cNvSpPr>
          <p:nvPr/>
        </p:nvSpPr>
        <p:spPr bwMode="auto">
          <a:xfrm>
            <a:off x="3584575" y="9321800"/>
            <a:ext cx="115888"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b="1">
                <a:solidFill>
                  <a:srgbClr val="A50021"/>
                </a:solidFill>
                <a:latin typeface="HG丸ｺﾞｼｯｸM-PRO" panose="020F0600000000000000" pitchFamily="50" charset="-128"/>
                <a:ea typeface="HG丸ｺﾞｼｯｸM-PRO" panose="020F0600000000000000" pitchFamily="50" charset="-128"/>
              </a:rPr>
              <a:t>個</a:t>
            </a:r>
            <a:endParaRPr lang="ja-JP" altLang="en-US" sz="900" b="1">
              <a:latin typeface="HG丸ｺﾞｼｯｸM-PRO" panose="020F0600000000000000" pitchFamily="50" charset="-128"/>
              <a:ea typeface="HG丸ｺﾞｼｯｸM-PRO" panose="020F0600000000000000" pitchFamily="50" charset="-128"/>
            </a:endParaRPr>
          </a:p>
        </p:txBody>
      </p:sp>
      <p:sp>
        <p:nvSpPr>
          <p:cNvPr id="17624" name="Rectangle 1112"/>
          <p:cNvSpPr>
            <a:spLocks noChangeArrowheads="1"/>
          </p:cNvSpPr>
          <p:nvPr/>
        </p:nvSpPr>
        <p:spPr bwMode="auto">
          <a:xfrm>
            <a:off x="3911600" y="9321800"/>
            <a:ext cx="115888"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b="1">
                <a:solidFill>
                  <a:srgbClr val="A50021"/>
                </a:solidFill>
                <a:latin typeface="HG丸ｺﾞｼｯｸM-PRO" panose="020F0600000000000000" pitchFamily="50" charset="-128"/>
                <a:ea typeface="HG丸ｺﾞｼｯｸM-PRO" panose="020F0600000000000000" pitchFamily="50" charset="-128"/>
              </a:rPr>
              <a:t>個</a:t>
            </a:r>
            <a:endParaRPr lang="ja-JP" altLang="en-US" sz="900" b="1">
              <a:latin typeface="HG丸ｺﾞｼｯｸM-PRO" panose="020F0600000000000000" pitchFamily="50" charset="-128"/>
              <a:ea typeface="HG丸ｺﾞｼｯｸM-PRO" panose="020F0600000000000000" pitchFamily="50" charset="-128"/>
            </a:endParaRPr>
          </a:p>
        </p:txBody>
      </p:sp>
      <p:sp>
        <p:nvSpPr>
          <p:cNvPr id="17625" name="Rectangle 1117"/>
          <p:cNvSpPr>
            <a:spLocks noChangeArrowheads="1"/>
          </p:cNvSpPr>
          <p:nvPr/>
        </p:nvSpPr>
        <p:spPr bwMode="auto">
          <a:xfrm>
            <a:off x="4287838" y="9321800"/>
            <a:ext cx="115887"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b="1">
                <a:solidFill>
                  <a:srgbClr val="A50021"/>
                </a:solidFill>
                <a:latin typeface="HG丸ｺﾞｼｯｸM-PRO" panose="020F0600000000000000" pitchFamily="50" charset="-128"/>
                <a:ea typeface="HG丸ｺﾞｼｯｸM-PRO" panose="020F0600000000000000" pitchFamily="50" charset="-128"/>
              </a:rPr>
              <a:t>個</a:t>
            </a:r>
            <a:endParaRPr lang="ja-JP" altLang="en-US" sz="900" b="1">
              <a:latin typeface="HG丸ｺﾞｼｯｸM-PRO" panose="020F0600000000000000" pitchFamily="50" charset="-128"/>
              <a:ea typeface="HG丸ｺﾞｼｯｸM-PRO" panose="020F0600000000000000" pitchFamily="50" charset="-128"/>
            </a:endParaRPr>
          </a:p>
        </p:txBody>
      </p:sp>
      <p:sp>
        <p:nvSpPr>
          <p:cNvPr id="17626" name="Rectangle 1122"/>
          <p:cNvSpPr>
            <a:spLocks noChangeArrowheads="1"/>
          </p:cNvSpPr>
          <p:nvPr/>
        </p:nvSpPr>
        <p:spPr bwMode="auto">
          <a:xfrm>
            <a:off x="4643438" y="9321800"/>
            <a:ext cx="115887"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b="1">
                <a:solidFill>
                  <a:srgbClr val="A50021"/>
                </a:solidFill>
                <a:latin typeface="HG丸ｺﾞｼｯｸM-PRO" panose="020F0600000000000000" pitchFamily="50" charset="-128"/>
                <a:ea typeface="HG丸ｺﾞｼｯｸM-PRO" panose="020F0600000000000000" pitchFamily="50" charset="-128"/>
              </a:rPr>
              <a:t>個</a:t>
            </a:r>
            <a:endParaRPr lang="ja-JP" altLang="en-US" sz="900" b="1">
              <a:latin typeface="HG丸ｺﾞｼｯｸM-PRO" panose="020F0600000000000000" pitchFamily="50" charset="-128"/>
              <a:ea typeface="HG丸ｺﾞｼｯｸM-PRO" panose="020F0600000000000000" pitchFamily="50" charset="-128"/>
            </a:endParaRPr>
          </a:p>
        </p:txBody>
      </p:sp>
      <p:sp>
        <p:nvSpPr>
          <p:cNvPr id="17627" name="Line 1280"/>
          <p:cNvSpPr>
            <a:spLocks noChangeShapeType="1"/>
          </p:cNvSpPr>
          <p:nvPr/>
        </p:nvSpPr>
        <p:spPr bwMode="auto">
          <a:xfrm>
            <a:off x="3074988" y="9032875"/>
            <a:ext cx="2333625" cy="0"/>
          </a:xfrm>
          <a:prstGeom prst="line">
            <a:avLst/>
          </a:prstGeom>
          <a:noFill/>
          <a:ln w="28575">
            <a:solidFill>
              <a:srgbClr val="FF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7628" name="Line 1281"/>
          <p:cNvSpPr>
            <a:spLocks noChangeShapeType="1"/>
          </p:cNvSpPr>
          <p:nvPr/>
        </p:nvSpPr>
        <p:spPr bwMode="auto">
          <a:xfrm flipH="1">
            <a:off x="5099050" y="8578850"/>
            <a:ext cx="112871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7629" name="Rectangle 1284"/>
          <p:cNvSpPr>
            <a:spLocks noChangeArrowheads="1"/>
          </p:cNvSpPr>
          <p:nvPr/>
        </p:nvSpPr>
        <p:spPr bwMode="auto">
          <a:xfrm>
            <a:off x="3065463" y="8529638"/>
            <a:ext cx="57150"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30" name="Rectangle 1285"/>
          <p:cNvSpPr>
            <a:spLocks noChangeArrowheads="1"/>
          </p:cNvSpPr>
          <p:nvPr/>
        </p:nvSpPr>
        <p:spPr bwMode="auto">
          <a:xfrm>
            <a:off x="3065463" y="8777288"/>
            <a:ext cx="57150"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31" name="Rectangle 1286"/>
          <p:cNvSpPr>
            <a:spLocks noChangeArrowheads="1"/>
          </p:cNvSpPr>
          <p:nvPr/>
        </p:nvSpPr>
        <p:spPr bwMode="auto">
          <a:xfrm>
            <a:off x="3065463" y="9272588"/>
            <a:ext cx="57150" cy="63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32" name="矢印: 下 2"/>
          <p:cNvSpPr>
            <a:spLocks noChangeArrowheads="1"/>
          </p:cNvSpPr>
          <p:nvPr/>
        </p:nvSpPr>
        <p:spPr bwMode="auto">
          <a:xfrm>
            <a:off x="1773238" y="644525"/>
            <a:ext cx="484187" cy="144463"/>
          </a:xfrm>
          <a:prstGeom prst="downArrow">
            <a:avLst>
              <a:gd name="adj1" fmla="val 50000"/>
              <a:gd name="adj2" fmla="val 50000"/>
            </a:avLst>
          </a:prstGeom>
          <a:solidFill>
            <a:srgbClr val="0000CC"/>
          </a:solidFill>
          <a:ln w="9525" algn="ctr">
            <a:solidFill>
              <a:srgbClr val="0000CC"/>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17633" name="矢印: 下 4"/>
          <p:cNvSpPr>
            <a:spLocks noChangeArrowheads="1"/>
          </p:cNvSpPr>
          <p:nvPr/>
        </p:nvSpPr>
        <p:spPr bwMode="auto">
          <a:xfrm>
            <a:off x="3649663" y="644525"/>
            <a:ext cx="485775" cy="144463"/>
          </a:xfrm>
          <a:prstGeom prst="downArrow">
            <a:avLst>
              <a:gd name="adj1" fmla="val 50000"/>
              <a:gd name="adj2" fmla="val 50000"/>
            </a:avLst>
          </a:prstGeom>
          <a:solidFill>
            <a:srgbClr val="0000CC"/>
          </a:solidFill>
          <a:ln w="9525" algn="ctr">
            <a:solidFill>
              <a:srgbClr val="0000CC"/>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17634" name="矢印: 下 5"/>
          <p:cNvSpPr>
            <a:spLocks noChangeArrowheads="1"/>
          </p:cNvSpPr>
          <p:nvPr/>
        </p:nvSpPr>
        <p:spPr bwMode="auto">
          <a:xfrm>
            <a:off x="1773238" y="5865813"/>
            <a:ext cx="484187" cy="144462"/>
          </a:xfrm>
          <a:prstGeom prst="downArrow">
            <a:avLst>
              <a:gd name="adj1" fmla="val 50000"/>
              <a:gd name="adj2" fmla="val 50000"/>
            </a:avLst>
          </a:prstGeom>
          <a:solidFill>
            <a:srgbClr val="FF0000"/>
          </a:solidFill>
          <a:ln w="9525" algn="ctr">
            <a:solidFill>
              <a:srgbClr val="FF0000"/>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sp>
        <p:nvSpPr>
          <p:cNvPr id="17635" name="矢印: 下 6"/>
          <p:cNvSpPr>
            <a:spLocks noChangeArrowheads="1"/>
          </p:cNvSpPr>
          <p:nvPr/>
        </p:nvSpPr>
        <p:spPr bwMode="auto">
          <a:xfrm>
            <a:off x="3886200" y="5865813"/>
            <a:ext cx="485775" cy="144462"/>
          </a:xfrm>
          <a:prstGeom prst="downArrow">
            <a:avLst>
              <a:gd name="adj1" fmla="val 50000"/>
              <a:gd name="adj2" fmla="val 50000"/>
            </a:avLst>
          </a:prstGeom>
          <a:solidFill>
            <a:srgbClr val="FF0000"/>
          </a:solidFill>
          <a:ln w="9525" algn="ctr">
            <a:solidFill>
              <a:srgbClr val="FF0000"/>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p>
        </p:txBody>
      </p:sp>
      <p:grpSp>
        <p:nvGrpSpPr>
          <p:cNvPr id="17636" name="Group 507"/>
          <p:cNvGrpSpPr>
            <a:grpSpLocks/>
          </p:cNvGrpSpPr>
          <p:nvPr/>
        </p:nvGrpSpPr>
        <p:grpSpPr bwMode="auto">
          <a:xfrm>
            <a:off x="2997200" y="3924300"/>
            <a:ext cx="2619375" cy="19050"/>
            <a:chOff x="1910" y="4289"/>
            <a:chExt cx="1650" cy="22"/>
          </a:xfrm>
        </p:grpSpPr>
        <p:sp>
          <p:nvSpPr>
            <p:cNvPr id="17653" name="Rectangle 508"/>
            <p:cNvSpPr>
              <a:spLocks noChangeArrowheads="1"/>
            </p:cNvSpPr>
            <p:nvPr/>
          </p:nvSpPr>
          <p:spPr bwMode="auto">
            <a:xfrm>
              <a:off x="1910"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54" name="Rectangle 509"/>
            <p:cNvSpPr>
              <a:spLocks noChangeArrowheads="1"/>
            </p:cNvSpPr>
            <p:nvPr/>
          </p:nvSpPr>
          <p:spPr bwMode="auto">
            <a:xfrm>
              <a:off x="1953"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55" name="Rectangle 510"/>
            <p:cNvSpPr>
              <a:spLocks noChangeArrowheads="1"/>
            </p:cNvSpPr>
            <p:nvPr/>
          </p:nvSpPr>
          <p:spPr bwMode="auto">
            <a:xfrm>
              <a:off x="1997" y="4289"/>
              <a:ext cx="21"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56" name="Rectangle 511"/>
            <p:cNvSpPr>
              <a:spLocks noChangeArrowheads="1"/>
            </p:cNvSpPr>
            <p:nvPr/>
          </p:nvSpPr>
          <p:spPr bwMode="auto">
            <a:xfrm>
              <a:off x="2040"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57" name="Rectangle 512"/>
            <p:cNvSpPr>
              <a:spLocks noChangeArrowheads="1"/>
            </p:cNvSpPr>
            <p:nvPr/>
          </p:nvSpPr>
          <p:spPr bwMode="auto">
            <a:xfrm>
              <a:off x="2083"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58" name="Rectangle 513"/>
            <p:cNvSpPr>
              <a:spLocks noChangeArrowheads="1"/>
            </p:cNvSpPr>
            <p:nvPr/>
          </p:nvSpPr>
          <p:spPr bwMode="auto">
            <a:xfrm>
              <a:off x="2127" y="4289"/>
              <a:ext cx="21"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59" name="Rectangle 514"/>
            <p:cNvSpPr>
              <a:spLocks noChangeArrowheads="1"/>
            </p:cNvSpPr>
            <p:nvPr/>
          </p:nvSpPr>
          <p:spPr bwMode="auto">
            <a:xfrm>
              <a:off x="2170"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60" name="Rectangle 515"/>
            <p:cNvSpPr>
              <a:spLocks noChangeArrowheads="1"/>
            </p:cNvSpPr>
            <p:nvPr/>
          </p:nvSpPr>
          <p:spPr bwMode="auto">
            <a:xfrm>
              <a:off x="2213"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61" name="Rectangle 516"/>
            <p:cNvSpPr>
              <a:spLocks noChangeArrowheads="1"/>
            </p:cNvSpPr>
            <p:nvPr/>
          </p:nvSpPr>
          <p:spPr bwMode="auto">
            <a:xfrm>
              <a:off x="2257" y="4289"/>
              <a:ext cx="21"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62" name="Rectangle 517"/>
            <p:cNvSpPr>
              <a:spLocks noChangeArrowheads="1"/>
            </p:cNvSpPr>
            <p:nvPr/>
          </p:nvSpPr>
          <p:spPr bwMode="auto">
            <a:xfrm>
              <a:off x="2300"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63" name="Rectangle 518"/>
            <p:cNvSpPr>
              <a:spLocks noChangeArrowheads="1"/>
            </p:cNvSpPr>
            <p:nvPr/>
          </p:nvSpPr>
          <p:spPr bwMode="auto">
            <a:xfrm>
              <a:off x="2343"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64" name="Rectangle 519"/>
            <p:cNvSpPr>
              <a:spLocks noChangeArrowheads="1"/>
            </p:cNvSpPr>
            <p:nvPr/>
          </p:nvSpPr>
          <p:spPr bwMode="auto">
            <a:xfrm>
              <a:off x="2387" y="4289"/>
              <a:ext cx="21"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65" name="Rectangle 520"/>
            <p:cNvSpPr>
              <a:spLocks noChangeArrowheads="1"/>
            </p:cNvSpPr>
            <p:nvPr/>
          </p:nvSpPr>
          <p:spPr bwMode="auto">
            <a:xfrm>
              <a:off x="2430"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66" name="Rectangle 521"/>
            <p:cNvSpPr>
              <a:spLocks noChangeArrowheads="1"/>
            </p:cNvSpPr>
            <p:nvPr/>
          </p:nvSpPr>
          <p:spPr bwMode="auto">
            <a:xfrm>
              <a:off x="2474" y="4289"/>
              <a:ext cx="21"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67" name="Rectangle 522"/>
            <p:cNvSpPr>
              <a:spLocks noChangeArrowheads="1"/>
            </p:cNvSpPr>
            <p:nvPr/>
          </p:nvSpPr>
          <p:spPr bwMode="auto">
            <a:xfrm>
              <a:off x="2517"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68" name="Rectangle 523"/>
            <p:cNvSpPr>
              <a:spLocks noChangeArrowheads="1"/>
            </p:cNvSpPr>
            <p:nvPr/>
          </p:nvSpPr>
          <p:spPr bwMode="auto">
            <a:xfrm>
              <a:off x="2560"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69" name="Rectangle 524"/>
            <p:cNvSpPr>
              <a:spLocks noChangeArrowheads="1"/>
            </p:cNvSpPr>
            <p:nvPr/>
          </p:nvSpPr>
          <p:spPr bwMode="auto">
            <a:xfrm>
              <a:off x="2604" y="4289"/>
              <a:ext cx="21"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70" name="Rectangle 525"/>
            <p:cNvSpPr>
              <a:spLocks noChangeArrowheads="1"/>
            </p:cNvSpPr>
            <p:nvPr/>
          </p:nvSpPr>
          <p:spPr bwMode="auto">
            <a:xfrm>
              <a:off x="2647"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71" name="Rectangle 526"/>
            <p:cNvSpPr>
              <a:spLocks noChangeArrowheads="1"/>
            </p:cNvSpPr>
            <p:nvPr/>
          </p:nvSpPr>
          <p:spPr bwMode="auto">
            <a:xfrm>
              <a:off x="2690"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72" name="Rectangle 527"/>
            <p:cNvSpPr>
              <a:spLocks noChangeArrowheads="1"/>
            </p:cNvSpPr>
            <p:nvPr/>
          </p:nvSpPr>
          <p:spPr bwMode="auto">
            <a:xfrm>
              <a:off x="2734" y="4289"/>
              <a:ext cx="21"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73" name="Rectangle 528"/>
            <p:cNvSpPr>
              <a:spLocks noChangeArrowheads="1"/>
            </p:cNvSpPr>
            <p:nvPr/>
          </p:nvSpPr>
          <p:spPr bwMode="auto">
            <a:xfrm>
              <a:off x="2777"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74" name="Rectangle 529"/>
            <p:cNvSpPr>
              <a:spLocks noChangeArrowheads="1"/>
            </p:cNvSpPr>
            <p:nvPr/>
          </p:nvSpPr>
          <p:spPr bwMode="auto">
            <a:xfrm>
              <a:off x="2820"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75" name="Rectangle 530"/>
            <p:cNvSpPr>
              <a:spLocks noChangeArrowheads="1"/>
            </p:cNvSpPr>
            <p:nvPr/>
          </p:nvSpPr>
          <p:spPr bwMode="auto">
            <a:xfrm>
              <a:off x="2864" y="4289"/>
              <a:ext cx="21"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76" name="Rectangle 531"/>
            <p:cNvSpPr>
              <a:spLocks noChangeArrowheads="1"/>
            </p:cNvSpPr>
            <p:nvPr/>
          </p:nvSpPr>
          <p:spPr bwMode="auto">
            <a:xfrm>
              <a:off x="2907"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77" name="Rectangle 532"/>
            <p:cNvSpPr>
              <a:spLocks noChangeArrowheads="1"/>
            </p:cNvSpPr>
            <p:nvPr/>
          </p:nvSpPr>
          <p:spPr bwMode="auto">
            <a:xfrm>
              <a:off x="2950"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78" name="Rectangle 533"/>
            <p:cNvSpPr>
              <a:spLocks noChangeArrowheads="1"/>
            </p:cNvSpPr>
            <p:nvPr/>
          </p:nvSpPr>
          <p:spPr bwMode="auto">
            <a:xfrm>
              <a:off x="2994" y="4289"/>
              <a:ext cx="21"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79" name="Rectangle 534"/>
            <p:cNvSpPr>
              <a:spLocks noChangeArrowheads="1"/>
            </p:cNvSpPr>
            <p:nvPr/>
          </p:nvSpPr>
          <p:spPr bwMode="auto">
            <a:xfrm>
              <a:off x="3037"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80" name="Rectangle 535"/>
            <p:cNvSpPr>
              <a:spLocks noChangeArrowheads="1"/>
            </p:cNvSpPr>
            <p:nvPr/>
          </p:nvSpPr>
          <p:spPr bwMode="auto">
            <a:xfrm>
              <a:off x="3080"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81" name="Rectangle 536"/>
            <p:cNvSpPr>
              <a:spLocks noChangeArrowheads="1"/>
            </p:cNvSpPr>
            <p:nvPr/>
          </p:nvSpPr>
          <p:spPr bwMode="auto">
            <a:xfrm>
              <a:off x="3124" y="4289"/>
              <a:ext cx="21"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82" name="Rectangle 537"/>
            <p:cNvSpPr>
              <a:spLocks noChangeArrowheads="1"/>
            </p:cNvSpPr>
            <p:nvPr/>
          </p:nvSpPr>
          <p:spPr bwMode="auto">
            <a:xfrm>
              <a:off x="3167"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83" name="Rectangle 538"/>
            <p:cNvSpPr>
              <a:spLocks noChangeArrowheads="1"/>
            </p:cNvSpPr>
            <p:nvPr/>
          </p:nvSpPr>
          <p:spPr bwMode="auto">
            <a:xfrm>
              <a:off x="3210"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84" name="Rectangle 539"/>
            <p:cNvSpPr>
              <a:spLocks noChangeArrowheads="1"/>
            </p:cNvSpPr>
            <p:nvPr/>
          </p:nvSpPr>
          <p:spPr bwMode="auto">
            <a:xfrm>
              <a:off x="3254"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85" name="Rectangle 540"/>
            <p:cNvSpPr>
              <a:spLocks noChangeArrowheads="1"/>
            </p:cNvSpPr>
            <p:nvPr/>
          </p:nvSpPr>
          <p:spPr bwMode="auto">
            <a:xfrm>
              <a:off x="3297"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86" name="Rectangle 541"/>
            <p:cNvSpPr>
              <a:spLocks noChangeArrowheads="1"/>
            </p:cNvSpPr>
            <p:nvPr/>
          </p:nvSpPr>
          <p:spPr bwMode="auto">
            <a:xfrm>
              <a:off x="3341" y="4289"/>
              <a:ext cx="21"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87" name="Rectangle 542"/>
            <p:cNvSpPr>
              <a:spLocks noChangeArrowheads="1"/>
            </p:cNvSpPr>
            <p:nvPr/>
          </p:nvSpPr>
          <p:spPr bwMode="auto">
            <a:xfrm>
              <a:off x="3384"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88" name="Rectangle 543"/>
            <p:cNvSpPr>
              <a:spLocks noChangeArrowheads="1"/>
            </p:cNvSpPr>
            <p:nvPr/>
          </p:nvSpPr>
          <p:spPr bwMode="auto">
            <a:xfrm>
              <a:off x="3427"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89" name="Rectangle 544"/>
            <p:cNvSpPr>
              <a:spLocks noChangeArrowheads="1"/>
            </p:cNvSpPr>
            <p:nvPr/>
          </p:nvSpPr>
          <p:spPr bwMode="auto">
            <a:xfrm>
              <a:off x="3471" y="4289"/>
              <a:ext cx="21"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90" name="Rectangle 545"/>
            <p:cNvSpPr>
              <a:spLocks noChangeArrowheads="1"/>
            </p:cNvSpPr>
            <p:nvPr/>
          </p:nvSpPr>
          <p:spPr bwMode="auto">
            <a:xfrm>
              <a:off x="3514" y="4289"/>
              <a:ext cx="22"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91" name="Rectangle 546"/>
            <p:cNvSpPr>
              <a:spLocks noChangeArrowheads="1"/>
            </p:cNvSpPr>
            <p:nvPr/>
          </p:nvSpPr>
          <p:spPr bwMode="auto">
            <a:xfrm>
              <a:off x="3557" y="4289"/>
              <a:ext cx="3" cy="2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grpSp>
      <p:sp>
        <p:nvSpPr>
          <p:cNvPr id="17637" name="Rectangle 847"/>
          <p:cNvSpPr>
            <a:spLocks noChangeArrowheads="1"/>
          </p:cNvSpPr>
          <p:nvPr/>
        </p:nvSpPr>
        <p:spPr bwMode="auto">
          <a:xfrm>
            <a:off x="3865563" y="9094788"/>
            <a:ext cx="255587"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b="1">
                <a:solidFill>
                  <a:srgbClr val="A50021"/>
                </a:solidFill>
                <a:latin typeface="HG丸ｺﾞｼｯｸM-PRO" panose="020F0600000000000000" pitchFamily="50" charset="-128"/>
                <a:ea typeface="HG丸ｺﾞｼｯｸM-PRO" panose="020F0600000000000000" pitchFamily="50" charset="-128"/>
              </a:rPr>
              <a:t>200</a:t>
            </a:r>
            <a:endParaRPr lang="ja-JP" altLang="en-US" sz="2400" b="1">
              <a:latin typeface="HG丸ｺﾞｼｯｸM-PRO" panose="020F0600000000000000" pitchFamily="50" charset="-128"/>
              <a:ea typeface="HG丸ｺﾞｼｯｸM-PRO" panose="020F0600000000000000" pitchFamily="50" charset="-128"/>
            </a:endParaRPr>
          </a:p>
        </p:txBody>
      </p:sp>
      <p:sp>
        <p:nvSpPr>
          <p:cNvPr id="17638" name="Rectangle 847"/>
          <p:cNvSpPr>
            <a:spLocks noChangeArrowheads="1"/>
          </p:cNvSpPr>
          <p:nvPr/>
        </p:nvSpPr>
        <p:spPr bwMode="auto">
          <a:xfrm>
            <a:off x="4224338" y="9099550"/>
            <a:ext cx="255587" cy="13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b="1">
                <a:solidFill>
                  <a:srgbClr val="A50021"/>
                </a:solidFill>
                <a:latin typeface="HG丸ｺﾞｼｯｸM-PRO" panose="020F0600000000000000" pitchFamily="50" charset="-128"/>
                <a:ea typeface="HG丸ｺﾞｼｯｸM-PRO" panose="020F0600000000000000" pitchFamily="50" charset="-128"/>
              </a:rPr>
              <a:t>200</a:t>
            </a:r>
            <a:endParaRPr lang="ja-JP" altLang="en-US" sz="2400" b="1">
              <a:latin typeface="HG丸ｺﾞｼｯｸM-PRO" panose="020F0600000000000000" pitchFamily="50" charset="-128"/>
              <a:ea typeface="HG丸ｺﾞｼｯｸM-PRO" panose="020F0600000000000000" pitchFamily="50" charset="-128"/>
            </a:endParaRPr>
          </a:p>
        </p:txBody>
      </p:sp>
      <p:sp>
        <p:nvSpPr>
          <p:cNvPr id="17639" name="Rectangle 847"/>
          <p:cNvSpPr>
            <a:spLocks noChangeArrowheads="1"/>
          </p:cNvSpPr>
          <p:nvPr/>
        </p:nvSpPr>
        <p:spPr bwMode="auto">
          <a:xfrm>
            <a:off x="4586288" y="9104313"/>
            <a:ext cx="255587"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b="1">
                <a:solidFill>
                  <a:srgbClr val="A50021"/>
                </a:solidFill>
                <a:latin typeface="HG丸ｺﾞｼｯｸM-PRO" panose="020F0600000000000000" pitchFamily="50" charset="-128"/>
                <a:ea typeface="HG丸ｺﾞｼｯｸM-PRO" panose="020F0600000000000000" pitchFamily="50" charset="-128"/>
              </a:rPr>
              <a:t>200</a:t>
            </a:r>
            <a:endParaRPr lang="ja-JP" altLang="en-US" sz="2400" b="1">
              <a:latin typeface="HG丸ｺﾞｼｯｸM-PRO" panose="020F0600000000000000" pitchFamily="50" charset="-128"/>
              <a:ea typeface="HG丸ｺﾞｼｯｸM-PRO" panose="020F0600000000000000" pitchFamily="50" charset="-128"/>
            </a:endParaRPr>
          </a:p>
        </p:txBody>
      </p:sp>
      <p:sp>
        <p:nvSpPr>
          <p:cNvPr id="17640" name="Rectangle 847"/>
          <p:cNvSpPr>
            <a:spLocks noChangeArrowheads="1"/>
          </p:cNvSpPr>
          <p:nvPr/>
        </p:nvSpPr>
        <p:spPr bwMode="auto">
          <a:xfrm>
            <a:off x="4954588" y="9109075"/>
            <a:ext cx="255587"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b="1">
                <a:solidFill>
                  <a:srgbClr val="A50021"/>
                </a:solidFill>
                <a:latin typeface="HG丸ｺﾞｼｯｸM-PRO" panose="020F0600000000000000" pitchFamily="50" charset="-128"/>
                <a:ea typeface="HG丸ｺﾞｼｯｸM-PRO" panose="020F0600000000000000" pitchFamily="50" charset="-128"/>
              </a:rPr>
              <a:t>200</a:t>
            </a:r>
            <a:endParaRPr lang="ja-JP" altLang="en-US" sz="2400" b="1">
              <a:latin typeface="HG丸ｺﾞｼｯｸM-PRO" panose="020F0600000000000000" pitchFamily="50" charset="-128"/>
              <a:ea typeface="HG丸ｺﾞｼｯｸM-PRO" panose="020F0600000000000000" pitchFamily="50" charset="-128"/>
            </a:endParaRPr>
          </a:p>
        </p:txBody>
      </p:sp>
      <p:sp>
        <p:nvSpPr>
          <p:cNvPr id="17641" name="Rectangle 847"/>
          <p:cNvSpPr>
            <a:spLocks noChangeArrowheads="1"/>
          </p:cNvSpPr>
          <p:nvPr/>
        </p:nvSpPr>
        <p:spPr bwMode="auto">
          <a:xfrm>
            <a:off x="3157538" y="9094788"/>
            <a:ext cx="255587"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b="1">
                <a:solidFill>
                  <a:srgbClr val="A50021"/>
                </a:solidFill>
                <a:latin typeface="HG丸ｺﾞｼｯｸM-PRO" panose="020F0600000000000000" pitchFamily="50" charset="-128"/>
                <a:ea typeface="HG丸ｺﾞｼｯｸM-PRO" panose="020F0600000000000000" pitchFamily="50" charset="-128"/>
              </a:rPr>
              <a:t>200</a:t>
            </a:r>
            <a:endParaRPr lang="ja-JP" altLang="en-US" sz="2400" b="1">
              <a:latin typeface="HG丸ｺﾞｼｯｸM-PRO" panose="020F0600000000000000" pitchFamily="50" charset="-128"/>
              <a:ea typeface="HG丸ｺﾞｼｯｸM-PRO" panose="020F0600000000000000" pitchFamily="50" charset="-128"/>
            </a:endParaRPr>
          </a:p>
        </p:txBody>
      </p:sp>
      <p:sp>
        <p:nvSpPr>
          <p:cNvPr id="17642" name="Rectangle 847"/>
          <p:cNvSpPr>
            <a:spLocks noChangeArrowheads="1"/>
          </p:cNvSpPr>
          <p:nvPr/>
        </p:nvSpPr>
        <p:spPr bwMode="auto">
          <a:xfrm>
            <a:off x="3524250" y="9094788"/>
            <a:ext cx="255588" cy="13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900" b="1">
                <a:solidFill>
                  <a:srgbClr val="A50021"/>
                </a:solidFill>
                <a:latin typeface="HG丸ｺﾞｼｯｸM-PRO" panose="020F0600000000000000" pitchFamily="50" charset="-128"/>
                <a:ea typeface="HG丸ｺﾞｼｯｸM-PRO" panose="020F0600000000000000" pitchFamily="50" charset="-128"/>
              </a:rPr>
              <a:t>200</a:t>
            </a:r>
            <a:endParaRPr lang="ja-JP" altLang="en-US" sz="2400" b="1">
              <a:latin typeface="HG丸ｺﾞｼｯｸM-PRO" panose="020F0600000000000000" pitchFamily="50" charset="-128"/>
              <a:ea typeface="HG丸ｺﾞｼｯｸM-PRO" panose="020F0600000000000000" pitchFamily="50" charset="-128"/>
            </a:endParaRPr>
          </a:p>
        </p:txBody>
      </p:sp>
      <p:sp>
        <p:nvSpPr>
          <p:cNvPr id="17643" name="Rectangle 718"/>
          <p:cNvSpPr>
            <a:spLocks noChangeArrowheads="1"/>
          </p:cNvSpPr>
          <p:nvPr/>
        </p:nvSpPr>
        <p:spPr bwMode="auto">
          <a:xfrm>
            <a:off x="2971800" y="4600575"/>
            <a:ext cx="2479675" cy="0"/>
          </a:xfrm>
          <a:prstGeom prst="rect">
            <a:avLst/>
          </a:prstGeom>
          <a:solidFill>
            <a:srgbClr val="000000"/>
          </a:solidFill>
          <a:ln w="25400">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b="1">
              <a:latin typeface="HG丸ｺﾞｼｯｸM-PRO" panose="020F0600000000000000" pitchFamily="50" charset="-128"/>
              <a:ea typeface="HG丸ｺﾞｼｯｸM-PRO" panose="020F0600000000000000" pitchFamily="50" charset="-128"/>
            </a:endParaRPr>
          </a:p>
        </p:txBody>
      </p:sp>
      <p:sp>
        <p:nvSpPr>
          <p:cNvPr id="17644" name="Rectangle 298"/>
          <p:cNvSpPr>
            <a:spLocks noChangeArrowheads="1"/>
          </p:cNvSpPr>
          <p:nvPr/>
        </p:nvSpPr>
        <p:spPr bwMode="auto">
          <a:xfrm>
            <a:off x="3087688" y="4616450"/>
            <a:ext cx="2571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４月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645" name="Rectangle 300"/>
          <p:cNvSpPr>
            <a:spLocks noChangeArrowheads="1"/>
          </p:cNvSpPr>
          <p:nvPr/>
        </p:nvSpPr>
        <p:spPr bwMode="auto">
          <a:xfrm>
            <a:off x="3486150" y="4616450"/>
            <a:ext cx="2571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５月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646" name="Rectangle 302"/>
          <p:cNvSpPr>
            <a:spLocks noChangeArrowheads="1"/>
          </p:cNvSpPr>
          <p:nvPr/>
        </p:nvSpPr>
        <p:spPr bwMode="auto">
          <a:xfrm>
            <a:off x="3883025" y="4616450"/>
            <a:ext cx="2571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６月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647" name="Rectangle 304"/>
          <p:cNvSpPr>
            <a:spLocks noChangeArrowheads="1"/>
          </p:cNvSpPr>
          <p:nvPr/>
        </p:nvSpPr>
        <p:spPr bwMode="auto">
          <a:xfrm>
            <a:off x="4281488" y="4616450"/>
            <a:ext cx="2571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７月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648" name="Rectangle 306"/>
          <p:cNvSpPr>
            <a:spLocks noChangeArrowheads="1"/>
          </p:cNvSpPr>
          <p:nvPr/>
        </p:nvSpPr>
        <p:spPr bwMode="auto">
          <a:xfrm>
            <a:off x="4679950" y="4616450"/>
            <a:ext cx="2571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８月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17649" name="Rectangle 308"/>
          <p:cNvSpPr>
            <a:spLocks noChangeArrowheads="1"/>
          </p:cNvSpPr>
          <p:nvPr/>
        </p:nvSpPr>
        <p:spPr bwMode="auto">
          <a:xfrm>
            <a:off x="5076825" y="4616450"/>
            <a:ext cx="2571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a:solidFill>
                  <a:srgbClr val="000000"/>
                </a:solidFill>
                <a:latin typeface="HG丸ｺﾞｼｯｸM-PRO" panose="020F0600000000000000" pitchFamily="50" charset="-128"/>
                <a:ea typeface="HG丸ｺﾞｼｯｸM-PRO" panose="020F0600000000000000" pitchFamily="50" charset="-128"/>
              </a:rPr>
              <a:t>９月</a:t>
            </a:r>
            <a:endParaRPr lang="ja-JP" altLang="en-US" sz="1000" b="1">
              <a:latin typeface="HG丸ｺﾞｼｯｸM-PRO" panose="020F0600000000000000" pitchFamily="50" charset="-128"/>
              <a:ea typeface="HG丸ｺﾞｼｯｸM-PRO" panose="020F0600000000000000" pitchFamily="50" charset="-128"/>
            </a:endParaRPr>
          </a:p>
        </p:txBody>
      </p:sp>
      <p:sp>
        <p:nvSpPr>
          <p:cNvPr id="27" name="正方形/長方形 26"/>
          <p:cNvSpPr/>
          <p:nvPr/>
        </p:nvSpPr>
        <p:spPr bwMode="auto">
          <a:xfrm>
            <a:off x="260350" y="1406525"/>
            <a:ext cx="6346825" cy="3724275"/>
          </a:xfrm>
          <a:prstGeom prst="rect">
            <a:avLst/>
          </a:prstGeom>
          <a:noFill/>
          <a:ln w="12700">
            <a:headEnd type="none" w="med" len="med"/>
            <a:tailEnd type="none" w="med" len="med"/>
          </a:ln>
        </p:spPr>
        <p:style>
          <a:lnRef idx="2">
            <a:schemeClr val="dk1"/>
          </a:lnRef>
          <a:fillRef idx="1">
            <a:schemeClr val="lt1"/>
          </a:fillRef>
          <a:effectRef idx="0">
            <a:schemeClr val="dk1"/>
          </a:effectRef>
          <a:fontRef idx="minor">
            <a:schemeClr val="dk1"/>
          </a:fontRef>
        </p:style>
        <p:txBody>
          <a:bodyPr/>
          <a:lstStyle/>
          <a:p>
            <a:pPr algn="ctr" eaLnBrk="1" hangingPunct="1">
              <a:defRPr/>
            </a:pPr>
            <a:endParaRPr lang="ja-JP" altLang="en-US">
              <a:solidFill>
                <a:schemeClr val="tx1"/>
              </a:solidFill>
            </a:endParaRPr>
          </a:p>
        </p:txBody>
      </p:sp>
      <p:sp>
        <p:nvSpPr>
          <p:cNvPr id="17651" name="Oval 569"/>
          <p:cNvSpPr>
            <a:spLocks noChangeArrowheads="1"/>
          </p:cNvSpPr>
          <p:nvPr/>
        </p:nvSpPr>
        <p:spPr bwMode="auto">
          <a:xfrm>
            <a:off x="5467350" y="3384550"/>
            <a:ext cx="1022350" cy="1022350"/>
          </a:xfrm>
          <a:prstGeom prst="ellipse">
            <a:avLst/>
          </a:prstGeom>
          <a:solidFill>
            <a:schemeClr val="bg1"/>
          </a:solidFill>
          <a:ln w="19050">
            <a:solidFill>
              <a:schemeClr val="tx1"/>
            </a:solidFill>
            <a:round/>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ja-JP" sz="1800" b="1">
              <a:latin typeface="HG丸ｺﾞｼｯｸM-PRO" panose="020F0600000000000000" pitchFamily="50" charset="-128"/>
              <a:ea typeface="HG丸ｺﾞｼｯｸM-PRO" panose="020F0600000000000000" pitchFamily="50" charset="-128"/>
            </a:endParaRPr>
          </a:p>
        </p:txBody>
      </p:sp>
      <p:sp>
        <p:nvSpPr>
          <p:cNvPr id="17652" name="Rectangle 571"/>
          <p:cNvSpPr>
            <a:spLocks noChangeArrowheads="1"/>
          </p:cNvSpPr>
          <p:nvPr/>
        </p:nvSpPr>
        <p:spPr bwMode="auto">
          <a:xfrm>
            <a:off x="5568950" y="3603625"/>
            <a:ext cx="7874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あるべき姿</a:t>
            </a:r>
          </a:p>
          <a:p>
            <a:pPr algn="ct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１ヶ月当り</a:t>
            </a:r>
          </a:p>
          <a:p>
            <a:pPr algn="ct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２００個</a:t>
            </a:r>
          </a:p>
          <a:p>
            <a:pPr algn="ctr" eaLnBrk="1" hangingPunct="1">
              <a:spcBef>
                <a:spcPct val="0"/>
              </a:spcBef>
              <a:buFontTx/>
              <a:buNone/>
            </a:pPr>
            <a:r>
              <a:rPr lang="ja-JP" altLang="en-US" sz="1000" b="1">
                <a:latin typeface="HG丸ｺﾞｼｯｸM-PRO" panose="020F0600000000000000" pitchFamily="50" charset="-128"/>
                <a:ea typeface="HG丸ｺﾞｼｯｸM-PRO" panose="020F0600000000000000" pitchFamily="50" charset="-128"/>
              </a:rPr>
              <a:t>生産する</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AutoShape 3"/>
          <p:cNvSpPr>
            <a:spLocks noChangeArrowheads="1"/>
          </p:cNvSpPr>
          <p:nvPr/>
        </p:nvSpPr>
        <p:spPr bwMode="auto">
          <a:xfrm>
            <a:off x="1235075" y="8193088"/>
            <a:ext cx="4670425" cy="1320800"/>
          </a:xfrm>
          <a:prstGeom prst="wedgeRectCallout">
            <a:avLst>
              <a:gd name="adj1" fmla="val 22593"/>
              <a:gd name="adj2" fmla="val -70963"/>
            </a:avLst>
          </a:prstGeom>
          <a:noFill/>
          <a:ln w="9525">
            <a:solidFill>
              <a:schemeClr val="tx1"/>
            </a:solidFill>
            <a:miter lim="800000"/>
            <a:headEnd/>
            <a:tailEnd/>
          </a:ln>
          <a:effectLst/>
          <a:extLst>
            <a:ext uri="{909E8E84-426E-40DD-AFC4-6F175D3DCCD1}">
              <a14:hiddenFill xmlns:a14="http://schemas.microsoft.com/office/drawing/2010/main">
                <a:solidFill>
                  <a:srgbClr val="FFFF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en-US" altLang="ja-JP" sz="1400" b="1" dirty="0">
                <a:latin typeface="HG丸ｺﾞｼｯｸM-PRO" panose="020F0600000000000000" pitchFamily="50" charset="-128"/>
                <a:ea typeface="HG丸ｺﾞｼｯｸM-PRO" panose="020F0600000000000000" pitchFamily="50" charset="-128"/>
              </a:rPr>
              <a:t>【</a:t>
            </a:r>
            <a:r>
              <a:rPr lang="ja-JP" altLang="en-US" sz="1400" b="1" dirty="0">
                <a:latin typeface="HG丸ｺﾞｼｯｸM-PRO" panose="020F0600000000000000" pitchFamily="50" charset="-128"/>
                <a:ea typeface="HG丸ｺﾞｼｯｸM-PRO" panose="020F0600000000000000" pitchFamily="50" charset="-128"/>
              </a:rPr>
              <a:t>　ここで注意！　</a:t>
            </a:r>
            <a:r>
              <a:rPr lang="en-US" altLang="ja-JP" sz="1400" b="1" dirty="0">
                <a:latin typeface="HG丸ｺﾞｼｯｸM-PRO" panose="020F0600000000000000" pitchFamily="50" charset="-128"/>
                <a:ea typeface="HG丸ｺﾞｼｯｸM-PRO" panose="020F0600000000000000" pitchFamily="50" charset="-128"/>
              </a:rPr>
              <a:t>】</a:t>
            </a:r>
          </a:p>
          <a:p>
            <a:pPr eaLnBrk="1" hangingPunct="1">
              <a:spcBef>
                <a:spcPct val="0"/>
              </a:spcBef>
              <a:buFontTx/>
              <a:buNone/>
            </a:pPr>
            <a:r>
              <a:rPr lang="ja-JP" altLang="en-US" sz="1200" b="1" dirty="0">
                <a:latin typeface="HG丸ｺﾞｼｯｸM-PRO" panose="020F0600000000000000" pitchFamily="50" charset="-128"/>
                <a:ea typeface="HG丸ｺﾞｼｯｸM-PRO" panose="020F0600000000000000" pitchFamily="50" charset="-128"/>
              </a:rPr>
              <a:t>課題達成型ＱＣストーリーを安易に</a:t>
            </a:r>
            <a:r>
              <a:rPr lang="ja-JP" altLang="en-US" sz="1200" b="1" dirty="0" err="1">
                <a:latin typeface="HG丸ｺﾞｼｯｸM-PRO" panose="020F0600000000000000" pitchFamily="50" charset="-128"/>
                <a:ea typeface="HG丸ｺﾞｼｯｸM-PRO" panose="020F0600000000000000" pitchFamily="50" charset="-128"/>
              </a:rPr>
              <a:t>使うの</a:t>
            </a:r>
            <a:r>
              <a:rPr lang="ja-JP" altLang="en-US" sz="1200" b="1" dirty="0">
                <a:latin typeface="HG丸ｺﾞｼｯｸM-PRO" panose="020F0600000000000000" pitchFamily="50" charset="-128"/>
                <a:ea typeface="HG丸ｺﾞｼｯｸM-PRO" panose="020F0600000000000000" pitchFamily="50" charset="-128"/>
              </a:rPr>
              <a:t>はやめましょう！</a:t>
            </a:r>
          </a:p>
          <a:p>
            <a:pPr eaLnBrk="1" hangingPunct="1">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          １．上司にテーマを与えられたから・・・　</a:t>
            </a:r>
          </a:p>
          <a:p>
            <a:pPr eaLnBrk="1" hangingPunct="1">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       　２．解析ができないから・・・</a:t>
            </a:r>
          </a:p>
          <a:p>
            <a:pPr eaLnBrk="1" hangingPunct="1">
              <a:spcBef>
                <a:spcPct val="0"/>
              </a:spcBef>
              <a:buFontTx/>
              <a:buNone/>
            </a:pPr>
            <a:r>
              <a:rPr lang="ja-JP" altLang="en-US" sz="1200" dirty="0">
                <a:latin typeface="HG丸ｺﾞｼｯｸM-PRO" panose="020F0600000000000000" pitchFamily="50" charset="-128"/>
                <a:ea typeface="HG丸ｺﾞｼｯｸM-PRO" panose="020F0600000000000000" pitchFamily="50" charset="-128"/>
              </a:rPr>
              <a:t> が、</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課題達成</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ではありません。あくまでテーマの内容が、</a:t>
            </a:r>
          </a:p>
          <a:p>
            <a:pPr eaLnBrk="1" hangingPunct="1">
              <a:spcBef>
                <a:spcPct val="0"/>
              </a:spcBef>
              <a:buFontTx/>
              <a:buNone/>
            </a:pPr>
            <a:r>
              <a:rPr lang="ja-JP" altLang="en-US" sz="1200" b="1" dirty="0">
                <a:latin typeface="HG丸ｺﾞｼｯｸM-PRO" panose="020F0600000000000000" pitchFamily="50" charset="-128"/>
                <a:ea typeface="HG丸ｺﾞｼｯｸM-PRO" panose="020F0600000000000000" pitchFamily="50" charset="-128"/>
              </a:rPr>
              <a:t>≪問題なのか？ 課題なのか？≫で使い分けしてください</a:t>
            </a:r>
          </a:p>
        </p:txBody>
      </p:sp>
      <p:grpSp>
        <p:nvGrpSpPr>
          <p:cNvPr id="19459" name="Group 4"/>
          <p:cNvGrpSpPr>
            <a:grpSpLocks/>
          </p:cNvGrpSpPr>
          <p:nvPr/>
        </p:nvGrpSpPr>
        <p:grpSpPr bwMode="auto">
          <a:xfrm>
            <a:off x="1479550" y="495300"/>
            <a:ext cx="1117600" cy="1416050"/>
            <a:chOff x="262" y="1014"/>
            <a:chExt cx="868" cy="998"/>
          </a:xfrm>
        </p:grpSpPr>
        <p:sp>
          <p:nvSpPr>
            <p:cNvPr id="19819" name="Freeform 5"/>
            <p:cNvSpPr>
              <a:spLocks/>
            </p:cNvSpPr>
            <p:nvPr/>
          </p:nvSpPr>
          <p:spPr bwMode="auto">
            <a:xfrm>
              <a:off x="503" y="1886"/>
              <a:ext cx="53" cy="45"/>
            </a:xfrm>
            <a:custGeom>
              <a:avLst/>
              <a:gdLst>
                <a:gd name="T0" fmla="*/ 5 w 53"/>
                <a:gd name="T1" fmla="*/ 0 h 45"/>
                <a:gd name="T2" fmla="*/ 0 w 53"/>
                <a:gd name="T3" fmla="*/ 45 h 45"/>
                <a:gd name="T4" fmla="*/ 51 w 53"/>
                <a:gd name="T5" fmla="*/ 45 h 45"/>
                <a:gd name="T6" fmla="*/ 53 w 53"/>
                <a:gd name="T7" fmla="*/ 0 h 45"/>
                <a:gd name="T8" fmla="*/ 5 w 53"/>
                <a:gd name="T9" fmla="*/ 0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45">
                  <a:moveTo>
                    <a:pt x="5" y="0"/>
                  </a:moveTo>
                  <a:lnTo>
                    <a:pt x="0" y="45"/>
                  </a:lnTo>
                  <a:lnTo>
                    <a:pt x="51" y="45"/>
                  </a:lnTo>
                  <a:lnTo>
                    <a:pt x="53" y="0"/>
                  </a:lnTo>
                  <a:lnTo>
                    <a:pt x="5" y="0"/>
                  </a:lnTo>
                  <a:close/>
                </a:path>
              </a:pathLst>
            </a:custGeom>
            <a:solidFill>
              <a:srgbClr val="0000FF"/>
            </a:solidFill>
            <a:ln w="7938">
              <a:solidFill>
                <a:srgbClr val="000000"/>
              </a:solidFill>
              <a:prstDash val="solid"/>
              <a:round/>
              <a:headEnd/>
              <a:tailEnd/>
            </a:ln>
          </p:spPr>
          <p:txBody>
            <a:bodyPr/>
            <a:lstStyle/>
            <a:p>
              <a:endParaRPr lang="ja-JP" altLang="en-US"/>
            </a:p>
          </p:txBody>
        </p:sp>
        <p:sp>
          <p:nvSpPr>
            <p:cNvPr id="19820" name="Freeform 6"/>
            <p:cNvSpPr>
              <a:spLocks/>
            </p:cNvSpPr>
            <p:nvPr/>
          </p:nvSpPr>
          <p:spPr bwMode="auto">
            <a:xfrm>
              <a:off x="672" y="1872"/>
              <a:ext cx="53" cy="56"/>
            </a:xfrm>
            <a:custGeom>
              <a:avLst/>
              <a:gdLst>
                <a:gd name="T0" fmla="*/ 5 w 53"/>
                <a:gd name="T1" fmla="*/ 6 h 56"/>
                <a:gd name="T2" fmla="*/ 0 w 53"/>
                <a:gd name="T3" fmla="*/ 56 h 56"/>
                <a:gd name="T4" fmla="*/ 50 w 53"/>
                <a:gd name="T5" fmla="*/ 53 h 56"/>
                <a:gd name="T6" fmla="*/ 53 w 53"/>
                <a:gd name="T7" fmla="*/ 0 h 56"/>
                <a:gd name="T8" fmla="*/ 5 w 53"/>
                <a:gd name="T9" fmla="*/ 6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56">
                  <a:moveTo>
                    <a:pt x="5" y="6"/>
                  </a:moveTo>
                  <a:lnTo>
                    <a:pt x="0" y="56"/>
                  </a:lnTo>
                  <a:lnTo>
                    <a:pt x="50" y="53"/>
                  </a:lnTo>
                  <a:lnTo>
                    <a:pt x="53" y="0"/>
                  </a:lnTo>
                  <a:lnTo>
                    <a:pt x="5" y="6"/>
                  </a:lnTo>
                  <a:close/>
                </a:path>
              </a:pathLst>
            </a:custGeom>
            <a:solidFill>
              <a:srgbClr val="0000FF"/>
            </a:solidFill>
            <a:ln w="7938">
              <a:solidFill>
                <a:srgbClr val="000000"/>
              </a:solidFill>
              <a:prstDash val="solid"/>
              <a:round/>
              <a:headEnd/>
              <a:tailEnd/>
            </a:ln>
          </p:spPr>
          <p:txBody>
            <a:bodyPr/>
            <a:lstStyle/>
            <a:p>
              <a:endParaRPr lang="ja-JP" altLang="en-US"/>
            </a:p>
          </p:txBody>
        </p:sp>
        <p:sp>
          <p:nvSpPr>
            <p:cNvPr id="19821" name="Freeform 7"/>
            <p:cNvSpPr>
              <a:spLocks/>
            </p:cNvSpPr>
            <p:nvPr/>
          </p:nvSpPr>
          <p:spPr bwMode="auto">
            <a:xfrm>
              <a:off x="650" y="1923"/>
              <a:ext cx="190" cy="86"/>
            </a:xfrm>
            <a:custGeom>
              <a:avLst/>
              <a:gdLst>
                <a:gd name="T0" fmla="*/ 43 w 190"/>
                <a:gd name="T1" fmla="*/ 0 h 86"/>
                <a:gd name="T2" fmla="*/ 29 w 190"/>
                <a:gd name="T3" fmla="*/ 0 h 86"/>
                <a:gd name="T4" fmla="*/ 14 w 190"/>
                <a:gd name="T5" fmla="*/ 5 h 86"/>
                <a:gd name="T6" fmla="*/ 5 w 190"/>
                <a:gd name="T7" fmla="*/ 19 h 86"/>
                <a:gd name="T8" fmla="*/ 0 w 190"/>
                <a:gd name="T9" fmla="*/ 39 h 86"/>
                <a:gd name="T10" fmla="*/ 2 w 190"/>
                <a:gd name="T11" fmla="*/ 50 h 86"/>
                <a:gd name="T12" fmla="*/ 12 w 190"/>
                <a:gd name="T13" fmla="*/ 58 h 86"/>
                <a:gd name="T14" fmla="*/ 24 w 190"/>
                <a:gd name="T15" fmla="*/ 67 h 86"/>
                <a:gd name="T16" fmla="*/ 43 w 190"/>
                <a:gd name="T17" fmla="*/ 72 h 86"/>
                <a:gd name="T18" fmla="*/ 63 w 190"/>
                <a:gd name="T19" fmla="*/ 78 h 86"/>
                <a:gd name="T20" fmla="*/ 87 w 190"/>
                <a:gd name="T21" fmla="*/ 83 h 86"/>
                <a:gd name="T22" fmla="*/ 135 w 190"/>
                <a:gd name="T23" fmla="*/ 86 h 86"/>
                <a:gd name="T24" fmla="*/ 164 w 190"/>
                <a:gd name="T25" fmla="*/ 86 h 86"/>
                <a:gd name="T26" fmla="*/ 181 w 190"/>
                <a:gd name="T27" fmla="*/ 80 h 86"/>
                <a:gd name="T28" fmla="*/ 190 w 190"/>
                <a:gd name="T29" fmla="*/ 75 h 86"/>
                <a:gd name="T30" fmla="*/ 190 w 190"/>
                <a:gd name="T31" fmla="*/ 67 h 86"/>
                <a:gd name="T32" fmla="*/ 186 w 190"/>
                <a:gd name="T33" fmla="*/ 58 h 86"/>
                <a:gd name="T34" fmla="*/ 174 w 190"/>
                <a:gd name="T35" fmla="*/ 44 h 86"/>
                <a:gd name="T36" fmla="*/ 157 w 190"/>
                <a:gd name="T37" fmla="*/ 36 h 86"/>
                <a:gd name="T38" fmla="*/ 135 w 190"/>
                <a:gd name="T39" fmla="*/ 25 h 86"/>
                <a:gd name="T40" fmla="*/ 89 w 190"/>
                <a:gd name="T41" fmla="*/ 5 h 86"/>
                <a:gd name="T42" fmla="*/ 65 w 190"/>
                <a:gd name="T43" fmla="*/ 0 h 86"/>
                <a:gd name="T44" fmla="*/ 43 w 190"/>
                <a:gd name="T45" fmla="*/ 0 h 86"/>
                <a:gd name="T46" fmla="*/ 43 w 190"/>
                <a:gd name="T47" fmla="*/ 0 h 8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90" h="86">
                  <a:moveTo>
                    <a:pt x="43" y="0"/>
                  </a:moveTo>
                  <a:lnTo>
                    <a:pt x="29" y="0"/>
                  </a:lnTo>
                  <a:lnTo>
                    <a:pt x="14" y="5"/>
                  </a:lnTo>
                  <a:lnTo>
                    <a:pt x="5" y="19"/>
                  </a:lnTo>
                  <a:lnTo>
                    <a:pt x="0" y="39"/>
                  </a:lnTo>
                  <a:lnTo>
                    <a:pt x="2" y="50"/>
                  </a:lnTo>
                  <a:lnTo>
                    <a:pt x="12" y="58"/>
                  </a:lnTo>
                  <a:lnTo>
                    <a:pt x="24" y="67"/>
                  </a:lnTo>
                  <a:lnTo>
                    <a:pt x="43" y="72"/>
                  </a:lnTo>
                  <a:lnTo>
                    <a:pt x="63" y="78"/>
                  </a:lnTo>
                  <a:lnTo>
                    <a:pt x="87" y="83"/>
                  </a:lnTo>
                  <a:lnTo>
                    <a:pt x="135" y="86"/>
                  </a:lnTo>
                  <a:lnTo>
                    <a:pt x="164" y="86"/>
                  </a:lnTo>
                  <a:lnTo>
                    <a:pt x="181" y="80"/>
                  </a:lnTo>
                  <a:lnTo>
                    <a:pt x="190" y="75"/>
                  </a:lnTo>
                  <a:lnTo>
                    <a:pt x="190" y="67"/>
                  </a:lnTo>
                  <a:lnTo>
                    <a:pt x="186" y="58"/>
                  </a:lnTo>
                  <a:lnTo>
                    <a:pt x="174" y="44"/>
                  </a:lnTo>
                  <a:lnTo>
                    <a:pt x="157" y="36"/>
                  </a:lnTo>
                  <a:lnTo>
                    <a:pt x="135" y="25"/>
                  </a:lnTo>
                  <a:lnTo>
                    <a:pt x="89" y="5"/>
                  </a:lnTo>
                  <a:lnTo>
                    <a:pt x="65" y="0"/>
                  </a:lnTo>
                  <a:lnTo>
                    <a:pt x="43" y="0"/>
                  </a:lnTo>
                  <a:close/>
                </a:path>
              </a:pathLst>
            </a:custGeom>
            <a:solidFill>
              <a:srgbClr val="660000"/>
            </a:solidFill>
            <a:ln w="7938">
              <a:solidFill>
                <a:srgbClr val="000000"/>
              </a:solidFill>
              <a:prstDash val="solid"/>
              <a:round/>
              <a:headEnd/>
              <a:tailEnd/>
            </a:ln>
          </p:spPr>
          <p:txBody>
            <a:bodyPr/>
            <a:lstStyle/>
            <a:p>
              <a:endParaRPr lang="ja-JP" altLang="en-US"/>
            </a:p>
          </p:txBody>
        </p:sp>
        <p:sp>
          <p:nvSpPr>
            <p:cNvPr id="19822" name="Freeform 8"/>
            <p:cNvSpPr>
              <a:spLocks/>
            </p:cNvSpPr>
            <p:nvPr/>
          </p:nvSpPr>
          <p:spPr bwMode="auto">
            <a:xfrm>
              <a:off x="607" y="1504"/>
              <a:ext cx="43" cy="168"/>
            </a:xfrm>
            <a:custGeom>
              <a:avLst/>
              <a:gdLst>
                <a:gd name="T0" fmla="*/ 12 w 43"/>
                <a:gd name="T1" fmla="*/ 20 h 168"/>
                <a:gd name="T2" fmla="*/ 19 w 43"/>
                <a:gd name="T3" fmla="*/ 56 h 168"/>
                <a:gd name="T4" fmla="*/ 0 w 43"/>
                <a:gd name="T5" fmla="*/ 126 h 168"/>
                <a:gd name="T6" fmla="*/ 9 w 43"/>
                <a:gd name="T7" fmla="*/ 168 h 168"/>
                <a:gd name="T8" fmla="*/ 43 w 43"/>
                <a:gd name="T9" fmla="*/ 95 h 168"/>
                <a:gd name="T10" fmla="*/ 33 w 43"/>
                <a:gd name="T11" fmla="*/ 56 h 168"/>
                <a:gd name="T12" fmla="*/ 33 w 43"/>
                <a:gd name="T13" fmla="*/ 17 h 168"/>
                <a:gd name="T14" fmla="*/ 24 w 43"/>
                <a:gd name="T15" fmla="*/ 0 h 168"/>
                <a:gd name="T16" fmla="*/ 9 w 43"/>
                <a:gd name="T17" fmla="*/ 17 h 168"/>
                <a:gd name="T18" fmla="*/ 12 w 43"/>
                <a:gd name="T19" fmla="*/ 20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3" h="168">
                  <a:moveTo>
                    <a:pt x="12" y="20"/>
                  </a:moveTo>
                  <a:lnTo>
                    <a:pt x="19" y="56"/>
                  </a:lnTo>
                  <a:lnTo>
                    <a:pt x="0" y="126"/>
                  </a:lnTo>
                  <a:lnTo>
                    <a:pt x="9" y="168"/>
                  </a:lnTo>
                  <a:lnTo>
                    <a:pt x="43" y="95"/>
                  </a:lnTo>
                  <a:lnTo>
                    <a:pt x="33" y="56"/>
                  </a:lnTo>
                  <a:lnTo>
                    <a:pt x="33" y="17"/>
                  </a:lnTo>
                  <a:lnTo>
                    <a:pt x="24" y="0"/>
                  </a:lnTo>
                  <a:lnTo>
                    <a:pt x="9" y="17"/>
                  </a:lnTo>
                  <a:lnTo>
                    <a:pt x="1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823" name="Freeform 9"/>
            <p:cNvSpPr>
              <a:spLocks/>
            </p:cNvSpPr>
            <p:nvPr/>
          </p:nvSpPr>
          <p:spPr bwMode="auto">
            <a:xfrm>
              <a:off x="607" y="1504"/>
              <a:ext cx="43" cy="168"/>
            </a:xfrm>
            <a:custGeom>
              <a:avLst/>
              <a:gdLst>
                <a:gd name="T0" fmla="*/ 12 w 43"/>
                <a:gd name="T1" fmla="*/ 20 h 168"/>
                <a:gd name="T2" fmla="*/ 19 w 43"/>
                <a:gd name="T3" fmla="*/ 56 h 168"/>
                <a:gd name="T4" fmla="*/ 0 w 43"/>
                <a:gd name="T5" fmla="*/ 126 h 168"/>
                <a:gd name="T6" fmla="*/ 9 w 43"/>
                <a:gd name="T7" fmla="*/ 168 h 168"/>
                <a:gd name="T8" fmla="*/ 43 w 43"/>
                <a:gd name="T9" fmla="*/ 95 h 168"/>
                <a:gd name="T10" fmla="*/ 33 w 43"/>
                <a:gd name="T11" fmla="*/ 56 h 168"/>
                <a:gd name="T12" fmla="*/ 33 w 43"/>
                <a:gd name="T13" fmla="*/ 17 h 168"/>
                <a:gd name="T14" fmla="*/ 24 w 43"/>
                <a:gd name="T15" fmla="*/ 0 h 168"/>
                <a:gd name="T16" fmla="*/ 9 w 43"/>
                <a:gd name="T17" fmla="*/ 17 h 1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168">
                  <a:moveTo>
                    <a:pt x="12" y="20"/>
                  </a:moveTo>
                  <a:lnTo>
                    <a:pt x="19" y="56"/>
                  </a:lnTo>
                  <a:lnTo>
                    <a:pt x="0" y="126"/>
                  </a:lnTo>
                  <a:lnTo>
                    <a:pt x="9" y="168"/>
                  </a:lnTo>
                  <a:lnTo>
                    <a:pt x="43" y="95"/>
                  </a:lnTo>
                  <a:lnTo>
                    <a:pt x="33" y="56"/>
                  </a:lnTo>
                  <a:lnTo>
                    <a:pt x="33" y="17"/>
                  </a:lnTo>
                  <a:lnTo>
                    <a:pt x="24" y="0"/>
                  </a:lnTo>
                  <a:lnTo>
                    <a:pt x="9" y="1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24" name="Freeform 10"/>
            <p:cNvSpPr>
              <a:spLocks/>
            </p:cNvSpPr>
            <p:nvPr/>
          </p:nvSpPr>
          <p:spPr bwMode="auto">
            <a:xfrm>
              <a:off x="561" y="1479"/>
              <a:ext cx="137" cy="76"/>
            </a:xfrm>
            <a:custGeom>
              <a:avLst/>
              <a:gdLst>
                <a:gd name="T0" fmla="*/ 0 w 137"/>
                <a:gd name="T1" fmla="*/ 0 h 76"/>
                <a:gd name="T2" fmla="*/ 21 w 137"/>
                <a:gd name="T3" fmla="*/ 76 h 76"/>
                <a:gd name="T4" fmla="*/ 70 w 137"/>
                <a:gd name="T5" fmla="*/ 34 h 76"/>
                <a:gd name="T6" fmla="*/ 106 w 137"/>
                <a:gd name="T7" fmla="*/ 73 h 76"/>
                <a:gd name="T8" fmla="*/ 137 w 137"/>
                <a:gd name="T9" fmla="*/ 3 h 76"/>
                <a:gd name="T10" fmla="*/ 0 w 137"/>
                <a:gd name="T11" fmla="*/ 0 h 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7" h="76">
                  <a:moveTo>
                    <a:pt x="0" y="0"/>
                  </a:moveTo>
                  <a:lnTo>
                    <a:pt x="21" y="76"/>
                  </a:lnTo>
                  <a:lnTo>
                    <a:pt x="70" y="34"/>
                  </a:lnTo>
                  <a:lnTo>
                    <a:pt x="106" y="73"/>
                  </a:lnTo>
                  <a:lnTo>
                    <a:pt x="137" y="3"/>
                  </a:lnTo>
                  <a:lnTo>
                    <a:pt x="0" y="0"/>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825" name="Freeform 11"/>
            <p:cNvSpPr>
              <a:spLocks/>
            </p:cNvSpPr>
            <p:nvPr/>
          </p:nvSpPr>
          <p:spPr bwMode="auto">
            <a:xfrm>
              <a:off x="532" y="1200"/>
              <a:ext cx="29" cy="45"/>
            </a:xfrm>
            <a:custGeom>
              <a:avLst/>
              <a:gdLst>
                <a:gd name="T0" fmla="*/ 14 w 29"/>
                <a:gd name="T1" fmla="*/ 0 h 45"/>
                <a:gd name="T2" fmla="*/ 2 w 29"/>
                <a:gd name="T3" fmla="*/ 6 h 45"/>
                <a:gd name="T4" fmla="*/ 0 w 29"/>
                <a:gd name="T5" fmla="*/ 31 h 45"/>
                <a:gd name="T6" fmla="*/ 14 w 29"/>
                <a:gd name="T7" fmla="*/ 45 h 45"/>
                <a:gd name="T8" fmla="*/ 29 w 29"/>
                <a:gd name="T9" fmla="*/ 9 h 45"/>
                <a:gd name="T10" fmla="*/ 17 w 29"/>
                <a:gd name="T11" fmla="*/ 0 h 45"/>
                <a:gd name="T12" fmla="*/ 14 w 29"/>
                <a:gd name="T13" fmla="*/ 0 h 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45">
                  <a:moveTo>
                    <a:pt x="14" y="0"/>
                  </a:moveTo>
                  <a:lnTo>
                    <a:pt x="2" y="6"/>
                  </a:lnTo>
                  <a:lnTo>
                    <a:pt x="0" y="31"/>
                  </a:lnTo>
                  <a:lnTo>
                    <a:pt x="14" y="45"/>
                  </a:lnTo>
                  <a:lnTo>
                    <a:pt x="29" y="9"/>
                  </a:lnTo>
                  <a:lnTo>
                    <a:pt x="17" y="0"/>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826" name="Freeform 12"/>
            <p:cNvSpPr>
              <a:spLocks/>
            </p:cNvSpPr>
            <p:nvPr/>
          </p:nvSpPr>
          <p:spPr bwMode="auto">
            <a:xfrm>
              <a:off x="532" y="1200"/>
              <a:ext cx="29" cy="45"/>
            </a:xfrm>
            <a:custGeom>
              <a:avLst/>
              <a:gdLst>
                <a:gd name="T0" fmla="*/ 14 w 29"/>
                <a:gd name="T1" fmla="*/ 0 h 45"/>
                <a:gd name="T2" fmla="*/ 2 w 29"/>
                <a:gd name="T3" fmla="*/ 6 h 45"/>
                <a:gd name="T4" fmla="*/ 0 w 29"/>
                <a:gd name="T5" fmla="*/ 31 h 45"/>
                <a:gd name="T6" fmla="*/ 14 w 29"/>
                <a:gd name="T7" fmla="*/ 45 h 45"/>
                <a:gd name="T8" fmla="*/ 29 w 29"/>
                <a:gd name="T9" fmla="*/ 9 h 45"/>
                <a:gd name="T10" fmla="*/ 17 w 29"/>
                <a:gd name="T11" fmla="*/ 0 h 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45">
                  <a:moveTo>
                    <a:pt x="14" y="0"/>
                  </a:moveTo>
                  <a:lnTo>
                    <a:pt x="2" y="6"/>
                  </a:lnTo>
                  <a:lnTo>
                    <a:pt x="0" y="31"/>
                  </a:lnTo>
                  <a:lnTo>
                    <a:pt x="14" y="45"/>
                  </a:lnTo>
                  <a:lnTo>
                    <a:pt x="29" y="9"/>
                  </a:lnTo>
                  <a:lnTo>
                    <a:pt x="17"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27" name="Freeform 13"/>
            <p:cNvSpPr>
              <a:spLocks/>
            </p:cNvSpPr>
            <p:nvPr/>
          </p:nvSpPr>
          <p:spPr bwMode="auto">
            <a:xfrm>
              <a:off x="546" y="1150"/>
              <a:ext cx="196" cy="53"/>
            </a:xfrm>
            <a:custGeom>
              <a:avLst/>
              <a:gdLst>
                <a:gd name="T0" fmla="*/ 3 w 196"/>
                <a:gd name="T1" fmla="*/ 0 h 53"/>
                <a:gd name="T2" fmla="*/ 0 w 196"/>
                <a:gd name="T3" fmla="*/ 53 h 53"/>
                <a:gd name="T4" fmla="*/ 193 w 196"/>
                <a:gd name="T5" fmla="*/ 50 h 53"/>
                <a:gd name="T6" fmla="*/ 196 w 196"/>
                <a:gd name="T7" fmla="*/ 9 h 53"/>
                <a:gd name="T8" fmla="*/ 3 w 196"/>
                <a:gd name="T9" fmla="*/ 0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6" h="53">
                  <a:moveTo>
                    <a:pt x="3" y="0"/>
                  </a:moveTo>
                  <a:lnTo>
                    <a:pt x="0" y="53"/>
                  </a:lnTo>
                  <a:lnTo>
                    <a:pt x="193" y="50"/>
                  </a:lnTo>
                  <a:lnTo>
                    <a:pt x="196" y="9"/>
                  </a:lnTo>
                  <a:lnTo>
                    <a:pt x="3" y="0"/>
                  </a:lnTo>
                  <a:close/>
                </a:path>
              </a:pathLst>
            </a:custGeom>
            <a:solidFill>
              <a:srgbClr val="0000FF"/>
            </a:solidFill>
            <a:ln w="7938">
              <a:solidFill>
                <a:srgbClr val="000000"/>
              </a:solidFill>
              <a:prstDash val="solid"/>
              <a:round/>
              <a:headEnd/>
              <a:tailEnd/>
            </a:ln>
          </p:spPr>
          <p:txBody>
            <a:bodyPr/>
            <a:lstStyle/>
            <a:p>
              <a:endParaRPr lang="ja-JP" altLang="en-US"/>
            </a:p>
          </p:txBody>
        </p:sp>
        <p:sp>
          <p:nvSpPr>
            <p:cNvPr id="19828" name="Freeform 14"/>
            <p:cNvSpPr>
              <a:spLocks/>
            </p:cNvSpPr>
            <p:nvPr/>
          </p:nvSpPr>
          <p:spPr bwMode="auto">
            <a:xfrm>
              <a:off x="450" y="1106"/>
              <a:ext cx="19" cy="78"/>
            </a:xfrm>
            <a:custGeom>
              <a:avLst/>
              <a:gdLst>
                <a:gd name="T0" fmla="*/ 14 w 19"/>
                <a:gd name="T1" fmla="*/ 0 h 78"/>
                <a:gd name="T2" fmla="*/ 9 w 19"/>
                <a:gd name="T3" fmla="*/ 25 h 78"/>
                <a:gd name="T4" fmla="*/ 7 w 19"/>
                <a:gd name="T5" fmla="*/ 41 h 78"/>
                <a:gd name="T6" fmla="*/ 2 w 19"/>
                <a:gd name="T7" fmla="*/ 55 h 78"/>
                <a:gd name="T8" fmla="*/ 2 w 19"/>
                <a:gd name="T9" fmla="*/ 64 h 78"/>
                <a:gd name="T10" fmla="*/ 2 w 19"/>
                <a:gd name="T11" fmla="*/ 69 h 78"/>
                <a:gd name="T12" fmla="*/ 0 w 19"/>
                <a:gd name="T13" fmla="*/ 72 h 78"/>
                <a:gd name="T14" fmla="*/ 0 w 19"/>
                <a:gd name="T15" fmla="*/ 75 h 78"/>
                <a:gd name="T16" fmla="*/ 5 w 19"/>
                <a:gd name="T17" fmla="*/ 78 h 78"/>
                <a:gd name="T18" fmla="*/ 9 w 19"/>
                <a:gd name="T19" fmla="*/ 78 h 78"/>
                <a:gd name="T20" fmla="*/ 12 w 19"/>
                <a:gd name="T21" fmla="*/ 75 h 78"/>
                <a:gd name="T22" fmla="*/ 12 w 19"/>
                <a:gd name="T23" fmla="*/ 72 h 78"/>
                <a:gd name="T24" fmla="*/ 14 w 19"/>
                <a:gd name="T25" fmla="*/ 50 h 78"/>
                <a:gd name="T26" fmla="*/ 17 w 19"/>
                <a:gd name="T27" fmla="*/ 30 h 78"/>
                <a:gd name="T28" fmla="*/ 17 w 19"/>
                <a:gd name="T29" fmla="*/ 16 h 78"/>
                <a:gd name="T30" fmla="*/ 17 w 19"/>
                <a:gd name="T31" fmla="*/ 8 h 78"/>
                <a:gd name="T32" fmla="*/ 19 w 19"/>
                <a:gd name="T33" fmla="*/ 5 h 78"/>
                <a:gd name="T34" fmla="*/ 19 w 19"/>
                <a:gd name="T35" fmla="*/ 0 h 78"/>
                <a:gd name="T36" fmla="*/ 19 w 19"/>
                <a:gd name="T37" fmla="*/ 0 h 78"/>
                <a:gd name="T38" fmla="*/ 14 w 19"/>
                <a:gd name="T39" fmla="*/ 0 h 7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 h="78">
                  <a:moveTo>
                    <a:pt x="14" y="0"/>
                  </a:moveTo>
                  <a:lnTo>
                    <a:pt x="9" y="25"/>
                  </a:lnTo>
                  <a:lnTo>
                    <a:pt x="7" y="41"/>
                  </a:lnTo>
                  <a:lnTo>
                    <a:pt x="2" y="55"/>
                  </a:lnTo>
                  <a:lnTo>
                    <a:pt x="2" y="64"/>
                  </a:lnTo>
                  <a:lnTo>
                    <a:pt x="2" y="69"/>
                  </a:lnTo>
                  <a:lnTo>
                    <a:pt x="0" y="72"/>
                  </a:lnTo>
                  <a:lnTo>
                    <a:pt x="0" y="75"/>
                  </a:lnTo>
                  <a:lnTo>
                    <a:pt x="5" y="78"/>
                  </a:lnTo>
                  <a:lnTo>
                    <a:pt x="9" y="78"/>
                  </a:lnTo>
                  <a:lnTo>
                    <a:pt x="12" y="75"/>
                  </a:lnTo>
                  <a:lnTo>
                    <a:pt x="12" y="72"/>
                  </a:lnTo>
                  <a:lnTo>
                    <a:pt x="14" y="50"/>
                  </a:lnTo>
                  <a:lnTo>
                    <a:pt x="17" y="30"/>
                  </a:lnTo>
                  <a:lnTo>
                    <a:pt x="17" y="16"/>
                  </a:lnTo>
                  <a:lnTo>
                    <a:pt x="17" y="8"/>
                  </a:lnTo>
                  <a:lnTo>
                    <a:pt x="19" y="5"/>
                  </a:lnTo>
                  <a:lnTo>
                    <a:pt x="19" y="0"/>
                  </a:lnTo>
                  <a:lnTo>
                    <a:pt x="14" y="0"/>
                  </a:lnTo>
                  <a:close/>
                </a:path>
              </a:pathLst>
            </a:custGeom>
            <a:solidFill>
              <a:srgbClr val="0000FF"/>
            </a:solidFill>
            <a:ln w="7938">
              <a:solidFill>
                <a:srgbClr val="000000"/>
              </a:solidFill>
              <a:prstDash val="solid"/>
              <a:round/>
              <a:headEnd/>
              <a:tailEnd/>
            </a:ln>
          </p:spPr>
          <p:txBody>
            <a:bodyPr/>
            <a:lstStyle/>
            <a:p>
              <a:endParaRPr lang="ja-JP" altLang="en-US"/>
            </a:p>
          </p:txBody>
        </p:sp>
        <p:sp>
          <p:nvSpPr>
            <p:cNvPr id="19829" name="Freeform 15"/>
            <p:cNvSpPr>
              <a:spLocks/>
            </p:cNvSpPr>
            <p:nvPr/>
          </p:nvSpPr>
          <p:spPr bwMode="auto">
            <a:xfrm>
              <a:off x="438" y="1167"/>
              <a:ext cx="34" cy="28"/>
            </a:xfrm>
            <a:custGeom>
              <a:avLst/>
              <a:gdLst>
                <a:gd name="T0" fmla="*/ 0 w 34"/>
                <a:gd name="T1" fmla="*/ 25 h 28"/>
                <a:gd name="T2" fmla="*/ 9 w 34"/>
                <a:gd name="T3" fmla="*/ 28 h 28"/>
                <a:gd name="T4" fmla="*/ 19 w 34"/>
                <a:gd name="T5" fmla="*/ 28 h 28"/>
                <a:gd name="T6" fmla="*/ 29 w 34"/>
                <a:gd name="T7" fmla="*/ 28 h 28"/>
                <a:gd name="T8" fmla="*/ 31 w 34"/>
                <a:gd name="T9" fmla="*/ 28 h 28"/>
                <a:gd name="T10" fmla="*/ 31 w 34"/>
                <a:gd name="T11" fmla="*/ 28 h 28"/>
                <a:gd name="T12" fmla="*/ 34 w 34"/>
                <a:gd name="T13" fmla="*/ 22 h 28"/>
                <a:gd name="T14" fmla="*/ 31 w 34"/>
                <a:gd name="T15" fmla="*/ 14 h 28"/>
                <a:gd name="T16" fmla="*/ 29 w 34"/>
                <a:gd name="T17" fmla="*/ 6 h 28"/>
                <a:gd name="T18" fmla="*/ 19 w 34"/>
                <a:gd name="T19" fmla="*/ 0 h 28"/>
                <a:gd name="T20" fmla="*/ 7 w 34"/>
                <a:gd name="T21" fmla="*/ 3 h 28"/>
                <a:gd name="T22" fmla="*/ 2 w 34"/>
                <a:gd name="T23" fmla="*/ 11 h 28"/>
                <a:gd name="T24" fmla="*/ 0 w 34"/>
                <a:gd name="T25" fmla="*/ 22 h 28"/>
                <a:gd name="T26" fmla="*/ 0 w 34"/>
                <a:gd name="T27" fmla="*/ 25 h 28"/>
                <a:gd name="T28" fmla="*/ 0 w 34"/>
                <a:gd name="T29" fmla="*/ 25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28">
                  <a:moveTo>
                    <a:pt x="0" y="25"/>
                  </a:moveTo>
                  <a:lnTo>
                    <a:pt x="9" y="28"/>
                  </a:lnTo>
                  <a:lnTo>
                    <a:pt x="19" y="28"/>
                  </a:lnTo>
                  <a:lnTo>
                    <a:pt x="29" y="28"/>
                  </a:lnTo>
                  <a:lnTo>
                    <a:pt x="31" y="28"/>
                  </a:lnTo>
                  <a:lnTo>
                    <a:pt x="34" y="22"/>
                  </a:lnTo>
                  <a:lnTo>
                    <a:pt x="31" y="14"/>
                  </a:lnTo>
                  <a:lnTo>
                    <a:pt x="29" y="6"/>
                  </a:lnTo>
                  <a:lnTo>
                    <a:pt x="19" y="0"/>
                  </a:lnTo>
                  <a:lnTo>
                    <a:pt x="7" y="3"/>
                  </a:lnTo>
                  <a:lnTo>
                    <a:pt x="2" y="11"/>
                  </a:lnTo>
                  <a:lnTo>
                    <a:pt x="0" y="22"/>
                  </a:lnTo>
                  <a:lnTo>
                    <a:pt x="0" y="25"/>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830" name="Freeform 16"/>
            <p:cNvSpPr>
              <a:spLocks/>
            </p:cNvSpPr>
            <p:nvPr/>
          </p:nvSpPr>
          <p:spPr bwMode="auto">
            <a:xfrm>
              <a:off x="438" y="1167"/>
              <a:ext cx="34" cy="28"/>
            </a:xfrm>
            <a:custGeom>
              <a:avLst/>
              <a:gdLst>
                <a:gd name="T0" fmla="*/ 0 w 34"/>
                <a:gd name="T1" fmla="*/ 25 h 28"/>
                <a:gd name="T2" fmla="*/ 9 w 34"/>
                <a:gd name="T3" fmla="*/ 28 h 28"/>
                <a:gd name="T4" fmla="*/ 19 w 34"/>
                <a:gd name="T5" fmla="*/ 28 h 28"/>
                <a:gd name="T6" fmla="*/ 29 w 34"/>
                <a:gd name="T7" fmla="*/ 28 h 28"/>
                <a:gd name="T8" fmla="*/ 31 w 34"/>
                <a:gd name="T9" fmla="*/ 28 h 28"/>
                <a:gd name="T10" fmla="*/ 31 w 34"/>
                <a:gd name="T11" fmla="*/ 28 h 28"/>
                <a:gd name="T12" fmla="*/ 34 w 34"/>
                <a:gd name="T13" fmla="*/ 22 h 28"/>
                <a:gd name="T14" fmla="*/ 31 w 34"/>
                <a:gd name="T15" fmla="*/ 14 h 28"/>
                <a:gd name="T16" fmla="*/ 29 w 34"/>
                <a:gd name="T17" fmla="*/ 6 h 28"/>
                <a:gd name="T18" fmla="*/ 19 w 34"/>
                <a:gd name="T19" fmla="*/ 0 h 28"/>
                <a:gd name="T20" fmla="*/ 7 w 34"/>
                <a:gd name="T21" fmla="*/ 3 h 28"/>
                <a:gd name="T22" fmla="*/ 2 w 34"/>
                <a:gd name="T23" fmla="*/ 11 h 28"/>
                <a:gd name="T24" fmla="*/ 0 w 34"/>
                <a:gd name="T25" fmla="*/ 22 h 28"/>
                <a:gd name="T26" fmla="*/ 0 w 34"/>
                <a:gd name="T27" fmla="*/ 25 h 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8">
                  <a:moveTo>
                    <a:pt x="0" y="25"/>
                  </a:moveTo>
                  <a:lnTo>
                    <a:pt x="9" y="28"/>
                  </a:lnTo>
                  <a:lnTo>
                    <a:pt x="19" y="28"/>
                  </a:lnTo>
                  <a:lnTo>
                    <a:pt x="29" y="28"/>
                  </a:lnTo>
                  <a:lnTo>
                    <a:pt x="31" y="28"/>
                  </a:lnTo>
                  <a:lnTo>
                    <a:pt x="34" y="22"/>
                  </a:lnTo>
                  <a:lnTo>
                    <a:pt x="31" y="14"/>
                  </a:lnTo>
                  <a:lnTo>
                    <a:pt x="29" y="6"/>
                  </a:lnTo>
                  <a:lnTo>
                    <a:pt x="19" y="0"/>
                  </a:lnTo>
                  <a:lnTo>
                    <a:pt x="7" y="3"/>
                  </a:lnTo>
                  <a:lnTo>
                    <a:pt x="2" y="11"/>
                  </a:lnTo>
                  <a:lnTo>
                    <a:pt x="0" y="22"/>
                  </a:lnTo>
                  <a:lnTo>
                    <a:pt x="0" y="25"/>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31" name="Freeform 17"/>
            <p:cNvSpPr>
              <a:spLocks/>
            </p:cNvSpPr>
            <p:nvPr/>
          </p:nvSpPr>
          <p:spPr bwMode="auto">
            <a:xfrm>
              <a:off x="426" y="1195"/>
              <a:ext cx="41" cy="83"/>
            </a:xfrm>
            <a:custGeom>
              <a:avLst/>
              <a:gdLst>
                <a:gd name="T0" fmla="*/ 14 w 41"/>
                <a:gd name="T1" fmla="*/ 0 h 83"/>
                <a:gd name="T2" fmla="*/ 0 w 41"/>
                <a:gd name="T3" fmla="*/ 81 h 83"/>
                <a:gd name="T4" fmla="*/ 9 w 41"/>
                <a:gd name="T5" fmla="*/ 83 h 83"/>
                <a:gd name="T6" fmla="*/ 14 w 41"/>
                <a:gd name="T7" fmla="*/ 39 h 83"/>
                <a:gd name="T8" fmla="*/ 12 w 41"/>
                <a:gd name="T9" fmla="*/ 81 h 83"/>
                <a:gd name="T10" fmla="*/ 21 w 41"/>
                <a:gd name="T11" fmla="*/ 81 h 83"/>
                <a:gd name="T12" fmla="*/ 26 w 41"/>
                <a:gd name="T13" fmla="*/ 33 h 83"/>
                <a:gd name="T14" fmla="*/ 24 w 41"/>
                <a:gd name="T15" fmla="*/ 78 h 83"/>
                <a:gd name="T16" fmla="*/ 36 w 41"/>
                <a:gd name="T17" fmla="*/ 78 h 83"/>
                <a:gd name="T18" fmla="*/ 41 w 41"/>
                <a:gd name="T19" fmla="*/ 3 h 83"/>
                <a:gd name="T20" fmla="*/ 14 w 41"/>
                <a:gd name="T21" fmla="*/ 0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83">
                  <a:moveTo>
                    <a:pt x="14" y="0"/>
                  </a:moveTo>
                  <a:lnTo>
                    <a:pt x="0" y="81"/>
                  </a:lnTo>
                  <a:lnTo>
                    <a:pt x="9" y="83"/>
                  </a:lnTo>
                  <a:lnTo>
                    <a:pt x="14" y="39"/>
                  </a:lnTo>
                  <a:lnTo>
                    <a:pt x="12" y="81"/>
                  </a:lnTo>
                  <a:lnTo>
                    <a:pt x="21" y="81"/>
                  </a:lnTo>
                  <a:lnTo>
                    <a:pt x="26" y="33"/>
                  </a:lnTo>
                  <a:lnTo>
                    <a:pt x="24" y="78"/>
                  </a:lnTo>
                  <a:lnTo>
                    <a:pt x="36" y="78"/>
                  </a:lnTo>
                  <a:lnTo>
                    <a:pt x="41" y="3"/>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832" name="Freeform 18"/>
            <p:cNvSpPr>
              <a:spLocks/>
            </p:cNvSpPr>
            <p:nvPr/>
          </p:nvSpPr>
          <p:spPr bwMode="auto">
            <a:xfrm>
              <a:off x="426" y="1195"/>
              <a:ext cx="41" cy="83"/>
            </a:xfrm>
            <a:custGeom>
              <a:avLst/>
              <a:gdLst>
                <a:gd name="T0" fmla="*/ 14 w 41"/>
                <a:gd name="T1" fmla="*/ 0 h 83"/>
                <a:gd name="T2" fmla="*/ 0 w 41"/>
                <a:gd name="T3" fmla="*/ 81 h 83"/>
                <a:gd name="T4" fmla="*/ 9 w 41"/>
                <a:gd name="T5" fmla="*/ 83 h 83"/>
                <a:gd name="T6" fmla="*/ 14 w 41"/>
                <a:gd name="T7" fmla="*/ 39 h 83"/>
                <a:gd name="T8" fmla="*/ 12 w 41"/>
                <a:gd name="T9" fmla="*/ 81 h 83"/>
                <a:gd name="T10" fmla="*/ 21 w 41"/>
                <a:gd name="T11" fmla="*/ 81 h 83"/>
                <a:gd name="T12" fmla="*/ 26 w 41"/>
                <a:gd name="T13" fmla="*/ 33 h 83"/>
                <a:gd name="T14" fmla="*/ 24 w 41"/>
                <a:gd name="T15" fmla="*/ 78 h 83"/>
                <a:gd name="T16" fmla="*/ 36 w 41"/>
                <a:gd name="T17" fmla="*/ 78 h 83"/>
                <a:gd name="T18" fmla="*/ 41 w 41"/>
                <a:gd name="T19" fmla="*/ 3 h 8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83">
                  <a:moveTo>
                    <a:pt x="14" y="0"/>
                  </a:moveTo>
                  <a:lnTo>
                    <a:pt x="0" y="81"/>
                  </a:lnTo>
                  <a:lnTo>
                    <a:pt x="9" y="83"/>
                  </a:lnTo>
                  <a:lnTo>
                    <a:pt x="14" y="39"/>
                  </a:lnTo>
                  <a:lnTo>
                    <a:pt x="12" y="81"/>
                  </a:lnTo>
                  <a:lnTo>
                    <a:pt x="21" y="81"/>
                  </a:lnTo>
                  <a:lnTo>
                    <a:pt x="26" y="33"/>
                  </a:lnTo>
                  <a:lnTo>
                    <a:pt x="24" y="78"/>
                  </a:lnTo>
                  <a:lnTo>
                    <a:pt x="36" y="78"/>
                  </a:lnTo>
                  <a:lnTo>
                    <a:pt x="41" y="3"/>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33" name="Line 19"/>
            <p:cNvSpPr>
              <a:spLocks noChangeShapeType="1"/>
            </p:cNvSpPr>
            <p:nvPr/>
          </p:nvSpPr>
          <p:spPr bwMode="auto">
            <a:xfrm>
              <a:off x="534" y="1217"/>
              <a:ext cx="15" cy="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834" name="Freeform 20"/>
            <p:cNvSpPr>
              <a:spLocks/>
            </p:cNvSpPr>
            <p:nvPr/>
          </p:nvSpPr>
          <p:spPr bwMode="auto">
            <a:xfrm>
              <a:off x="394" y="1928"/>
              <a:ext cx="193" cy="84"/>
            </a:xfrm>
            <a:custGeom>
              <a:avLst/>
              <a:gdLst>
                <a:gd name="T0" fmla="*/ 111 w 193"/>
                <a:gd name="T1" fmla="*/ 0 h 84"/>
                <a:gd name="T2" fmla="*/ 99 w 193"/>
                <a:gd name="T3" fmla="*/ 3 h 84"/>
                <a:gd name="T4" fmla="*/ 85 w 193"/>
                <a:gd name="T5" fmla="*/ 9 h 84"/>
                <a:gd name="T6" fmla="*/ 68 w 193"/>
                <a:gd name="T7" fmla="*/ 14 h 84"/>
                <a:gd name="T8" fmla="*/ 49 w 193"/>
                <a:gd name="T9" fmla="*/ 23 h 84"/>
                <a:gd name="T10" fmla="*/ 32 w 193"/>
                <a:gd name="T11" fmla="*/ 34 h 84"/>
                <a:gd name="T12" fmla="*/ 15 w 193"/>
                <a:gd name="T13" fmla="*/ 42 h 84"/>
                <a:gd name="T14" fmla="*/ 3 w 193"/>
                <a:gd name="T15" fmla="*/ 53 h 84"/>
                <a:gd name="T16" fmla="*/ 0 w 193"/>
                <a:gd name="T17" fmla="*/ 62 h 84"/>
                <a:gd name="T18" fmla="*/ 5 w 193"/>
                <a:gd name="T19" fmla="*/ 70 h 84"/>
                <a:gd name="T20" fmla="*/ 17 w 193"/>
                <a:gd name="T21" fmla="*/ 78 h 84"/>
                <a:gd name="T22" fmla="*/ 34 w 193"/>
                <a:gd name="T23" fmla="*/ 81 h 84"/>
                <a:gd name="T24" fmla="*/ 56 w 193"/>
                <a:gd name="T25" fmla="*/ 84 h 84"/>
                <a:gd name="T26" fmla="*/ 102 w 193"/>
                <a:gd name="T27" fmla="*/ 81 h 84"/>
                <a:gd name="T28" fmla="*/ 123 w 193"/>
                <a:gd name="T29" fmla="*/ 78 h 84"/>
                <a:gd name="T30" fmla="*/ 140 w 193"/>
                <a:gd name="T31" fmla="*/ 75 h 84"/>
                <a:gd name="T32" fmla="*/ 157 w 193"/>
                <a:gd name="T33" fmla="*/ 70 h 84"/>
                <a:gd name="T34" fmla="*/ 174 w 193"/>
                <a:gd name="T35" fmla="*/ 59 h 84"/>
                <a:gd name="T36" fmla="*/ 188 w 193"/>
                <a:gd name="T37" fmla="*/ 45 h 84"/>
                <a:gd name="T38" fmla="*/ 191 w 193"/>
                <a:gd name="T39" fmla="*/ 39 h 84"/>
                <a:gd name="T40" fmla="*/ 193 w 193"/>
                <a:gd name="T41" fmla="*/ 31 h 84"/>
                <a:gd name="T42" fmla="*/ 191 w 193"/>
                <a:gd name="T43" fmla="*/ 23 h 84"/>
                <a:gd name="T44" fmla="*/ 184 w 193"/>
                <a:gd name="T45" fmla="*/ 14 h 84"/>
                <a:gd name="T46" fmla="*/ 172 w 193"/>
                <a:gd name="T47" fmla="*/ 11 h 84"/>
                <a:gd name="T48" fmla="*/ 160 w 193"/>
                <a:gd name="T49" fmla="*/ 6 h 84"/>
                <a:gd name="T50" fmla="*/ 131 w 193"/>
                <a:gd name="T51" fmla="*/ 3 h 84"/>
                <a:gd name="T52" fmla="*/ 119 w 193"/>
                <a:gd name="T53" fmla="*/ 0 h 84"/>
                <a:gd name="T54" fmla="*/ 111 w 193"/>
                <a:gd name="T55" fmla="*/ 0 h 84"/>
                <a:gd name="T56" fmla="*/ 111 w 193"/>
                <a:gd name="T57" fmla="*/ 0 h 8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93" h="84">
                  <a:moveTo>
                    <a:pt x="111" y="0"/>
                  </a:moveTo>
                  <a:lnTo>
                    <a:pt x="99" y="3"/>
                  </a:lnTo>
                  <a:lnTo>
                    <a:pt x="85" y="9"/>
                  </a:lnTo>
                  <a:lnTo>
                    <a:pt x="68" y="14"/>
                  </a:lnTo>
                  <a:lnTo>
                    <a:pt x="49" y="23"/>
                  </a:lnTo>
                  <a:lnTo>
                    <a:pt x="32" y="34"/>
                  </a:lnTo>
                  <a:lnTo>
                    <a:pt x="15" y="42"/>
                  </a:lnTo>
                  <a:lnTo>
                    <a:pt x="3" y="53"/>
                  </a:lnTo>
                  <a:lnTo>
                    <a:pt x="0" y="62"/>
                  </a:lnTo>
                  <a:lnTo>
                    <a:pt x="5" y="70"/>
                  </a:lnTo>
                  <a:lnTo>
                    <a:pt x="17" y="78"/>
                  </a:lnTo>
                  <a:lnTo>
                    <a:pt x="34" y="81"/>
                  </a:lnTo>
                  <a:lnTo>
                    <a:pt x="56" y="84"/>
                  </a:lnTo>
                  <a:lnTo>
                    <a:pt x="102" y="81"/>
                  </a:lnTo>
                  <a:lnTo>
                    <a:pt x="123" y="78"/>
                  </a:lnTo>
                  <a:lnTo>
                    <a:pt x="140" y="75"/>
                  </a:lnTo>
                  <a:lnTo>
                    <a:pt x="157" y="70"/>
                  </a:lnTo>
                  <a:lnTo>
                    <a:pt x="174" y="59"/>
                  </a:lnTo>
                  <a:lnTo>
                    <a:pt x="188" y="45"/>
                  </a:lnTo>
                  <a:lnTo>
                    <a:pt x="191" y="39"/>
                  </a:lnTo>
                  <a:lnTo>
                    <a:pt x="193" y="31"/>
                  </a:lnTo>
                  <a:lnTo>
                    <a:pt x="191" y="23"/>
                  </a:lnTo>
                  <a:lnTo>
                    <a:pt x="184" y="14"/>
                  </a:lnTo>
                  <a:lnTo>
                    <a:pt x="172" y="11"/>
                  </a:lnTo>
                  <a:lnTo>
                    <a:pt x="160" y="6"/>
                  </a:lnTo>
                  <a:lnTo>
                    <a:pt x="131" y="3"/>
                  </a:lnTo>
                  <a:lnTo>
                    <a:pt x="119" y="0"/>
                  </a:lnTo>
                  <a:lnTo>
                    <a:pt x="111" y="0"/>
                  </a:lnTo>
                  <a:close/>
                </a:path>
              </a:pathLst>
            </a:custGeom>
            <a:solidFill>
              <a:srgbClr val="660000"/>
            </a:solidFill>
            <a:ln w="7938">
              <a:solidFill>
                <a:srgbClr val="000000"/>
              </a:solidFill>
              <a:prstDash val="solid"/>
              <a:round/>
              <a:headEnd/>
              <a:tailEnd/>
            </a:ln>
          </p:spPr>
          <p:txBody>
            <a:bodyPr/>
            <a:lstStyle/>
            <a:p>
              <a:endParaRPr lang="ja-JP" altLang="en-US"/>
            </a:p>
          </p:txBody>
        </p:sp>
        <p:sp>
          <p:nvSpPr>
            <p:cNvPr id="19835" name="Freeform 21"/>
            <p:cNvSpPr>
              <a:spLocks/>
            </p:cNvSpPr>
            <p:nvPr/>
          </p:nvSpPr>
          <p:spPr bwMode="auto">
            <a:xfrm>
              <a:off x="730" y="1200"/>
              <a:ext cx="21" cy="51"/>
            </a:xfrm>
            <a:custGeom>
              <a:avLst/>
              <a:gdLst>
                <a:gd name="T0" fmla="*/ 7 w 21"/>
                <a:gd name="T1" fmla="*/ 0 h 51"/>
                <a:gd name="T2" fmla="*/ 21 w 21"/>
                <a:gd name="T3" fmla="*/ 6 h 51"/>
                <a:gd name="T4" fmla="*/ 19 w 21"/>
                <a:gd name="T5" fmla="*/ 39 h 51"/>
                <a:gd name="T6" fmla="*/ 0 w 21"/>
                <a:gd name="T7" fmla="*/ 51 h 51"/>
                <a:gd name="T8" fmla="*/ 7 w 21"/>
                <a:gd name="T9" fmla="*/ 0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51">
                  <a:moveTo>
                    <a:pt x="7" y="0"/>
                  </a:moveTo>
                  <a:lnTo>
                    <a:pt x="21" y="6"/>
                  </a:lnTo>
                  <a:lnTo>
                    <a:pt x="19" y="39"/>
                  </a:lnTo>
                  <a:lnTo>
                    <a:pt x="0" y="51"/>
                  </a:lnTo>
                  <a:lnTo>
                    <a:pt x="7" y="0"/>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836" name="Line 22"/>
            <p:cNvSpPr>
              <a:spLocks noChangeShapeType="1"/>
            </p:cNvSpPr>
            <p:nvPr/>
          </p:nvSpPr>
          <p:spPr bwMode="auto">
            <a:xfrm>
              <a:off x="737" y="1206"/>
              <a:ext cx="14" cy="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837" name="Line 23"/>
            <p:cNvSpPr>
              <a:spLocks noChangeShapeType="1"/>
            </p:cNvSpPr>
            <p:nvPr/>
          </p:nvSpPr>
          <p:spPr bwMode="auto">
            <a:xfrm>
              <a:off x="734" y="1220"/>
              <a:ext cx="17" cy="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838" name="Line 24"/>
            <p:cNvSpPr>
              <a:spLocks noChangeShapeType="1"/>
            </p:cNvSpPr>
            <p:nvPr/>
          </p:nvSpPr>
          <p:spPr bwMode="auto">
            <a:xfrm>
              <a:off x="734" y="1234"/>
              <a:ext cx="15" cy="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839" name="Freeform 25"/>
            <p:cNvSpPr>
              <a:spLocks/>
            </p:cNvSpPr>
            <p:nvPr/>
          </p:nvSpPr>
          <p:spPr bwMode="auto">
            <a:xfrm>
              <a:off x="423" y="1990"/>
              <a:ext cx="82" cy="8"/>
            </a:xfrm>
            <a:custGeom>
              <a:avLst/>
              <a:gdLst>
                <a:gd name="T0" fmla="*/ 0 w 82"/>
                <a:gd name="T1" fmla="*/ 0 h 8"/>
                <a:gd name="T2" fmla="*/ 3 w 82"/>
                <a:gd name="T3" fmla="*/ 0 h 8"/>
                <a:gd name="T4" fmla="*/ 12 w 82"/>
                <a:gd name="T5" fmla="*/ 5 h 8"/>
                <a:gd name="T6" fmla="*/ 27 w 82"/>
                <a:gd name="T7" fmla="*/ 5 h 8"/>
                <a:gd name="T8" fmla="*/ 44 w 82"/>
                <a:gd name="T9" fmla="*/ 8 h 8"/>
                <a:gd name="T10" fmla="*/ 61 w 82"/>
                <a:gd name="T11" fmla="*/ 5 h 8"/>
                <a:gd name="T12" fmla="*/ 73 w 82"/>
                <a:gd name="T13" fmla="*/ 5 h 8"/>
                <a:gd name="T14" fmla="*/ 80 w 82"/>
                <a:gd name="T15" fmla="*/ 2 h 8"/>
                <a:gd name="T16" fmla="*/ 82 w 82"/>
                <a:gd name="T17" fmla="*/ 2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 h="8">
                  <a:moveTo>
                    <a:pt x="0" y="0"/>
                  </a:moveTo>
                  <a:lnTo>
                    <a:pt x="3" y="0"/>
                  </a:lnTo>
                  <a:lnTo>
                    <a:pt x="12" y="5"/>
                  </a:lnTo>
                  <a:lnTo>
                    <a:pt x="27" y="5"/>
                  </a:lnTo>
                  <a:lnTo>
                    <a:pt x="44" y="8"/>
                  </a:lnTo>
                  <a:lnTo>
                    <a:pt x="61" y="5"/>
                  </a:lnTo>
                  <a:lnTo>
                    <a:pt x="73" y="5"/>
                  </a:lnTo>
                  <a:lnTo>
                    <a:pt x="80" y="2"/>
                  </a:lnTo>
                  <a:lnTo>
                    <a:pt x="82" y="2"/>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40" name="Freeform 26"/>
            <p:cNvSpPr>
              <a:spLocks/>
            </p:cNvSpPr>
            <p:nvPr/>
          </p:nvSpPr>
          <p:spPr bwMode="auto">
            <a:xfrm>
              <a:off x="754" y="1990"/>
              <a:ext cx="62" cy="8"/>
            </a:xfrm>
            <a:custGeom>
              <a:avLst/>
              <a:gdLst>
                <a:gd name="T0" fmla="*/ 0 w 62"/>
                <a:gd name="T1" fmla="*/ 0 h 8"/>
                <a:gd name="T2" fmla="*/ 0 w 62"/>
                <a:gd name="T3" fmla="*/ 2 h 8"/>
                <a:gd name="T4" fmla="*/ 4 w 62"/>
                <a:gd name="T5" fmla="*/ 2 h 8"/>
                <a:gd name="T6" fmla="*/ 19 w 62"/>
                <a:gd name="T7" fmla="*/ 8 h 8"/>
                <a:gd name="T8" fmla="*/ 38 w 62"/>
                <a:gd name="T9" fmla="*/ 8 h 8"/>
                <a:gd name="T10" fmla="*/ 62 w 62"/>
                <a:gd name="T11" fmla="*/ 5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8">
                  <a:moveTo>
                    <a:pt x="0" y="0"/>
                  </a:moveTo>
                  <a:lnTo>
                    <a:pt x="0" y="2"/>
                  </a:lnTo>
                  <a:lnTo>
                    <a:pt x="4" y="2"/>
                  </a:lnTo>
                  <a:lnTo>
                    <a:pt x="19" y="8"/>
                  </a:lnTo>
                  <a:lnTo>
                    <a:pt x="38" y="8"/>
                  </a:lnTo>
                  <a:lnTo>
                    <a:pt x="62" y="5"/>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41" name="Freeform 27"/>
            <p:cNvSpPr>
              <a:spLocks/>
            </p:cNvSpPr>
            <p:nvPr/>
          </p:nvSpPr>
          <p:spPr bwMode="auto">
            <a:xfrm>
              <a:off x="913" y="1142"/>
              <a:ext cx="217" cy="153"/>
            </a:xfrm>
            <a:custGeom>
              <a:avLst/>
              <a:gdLst>
                <a:gd name="T0" fmla="*/ 2 w 217"/>
                <a:gd name="T1" fmla="*/ 148 h 153"/>
                <a:gd name="T2" fmla="*/ 0 w 217"/>
                <a:gd name="T3" fmla="*/ 131 h 153"/>
                <a:gd name="T4" fmla="*/ 0 w 217"/>
                <a:gd name="T5" fmla="*/ 111 h 153"/>
                <a:gd name="T6" fmla="*/ 5 w 217"/>
                <a:gd name="T7" fmla="*/ 86 h 153"/>
                <a:gd name="T8" fmla="*/ 12 w 217"/>
                <a:gd name="T9" fmla="*/ 58 h 153"/>
                <a:gd name="T10" fmla="*/ 19 w 217"/>
                <a:gd name="T11" fmla="*/ 36 h 153"/>
                <a:gd name="T12" fmla="*/ 29 w 217"/>
                <a:gd name="T13" fmla="*/ 17 h 153"/>
                <a:gd name="T14" fmla="*/ 38 w 217"/>
                <a:gd name="T15" fmla="*/ 3 h 153"/>
                <a:gd name="T16" fmla="*/ 48 w 217"/>
                <a:gd name="T17" fmla="*/ 0 h 153"/>
                <a:gd name="T18" fmla="*/ 50 w 217"/>
                <a:gd name="T19" fmla="*/ 5 h 153"/>
                <a:gd name="T20" fmla="*/ 53 w 217"/>
                <a:gd name="T21" fmla="*/ 11 h 153"/>
                <a:gd name="T22" fmla="*/ 50 w 217"/>
                <a:gd name="T23" fmla="*/ 36 h 153"/>
                <a:gd name="T24" fmla="*/ 46 w 217"/>
                <a:gd name="T25" fmla="*/ 58 h 153"/>
                <a:gd name="T26" fmla="*/ 43 w 217"/>
                <a:gd name="T27" fmla="*/ 64 h 153"/>
                <a:gd name="T28" fmla="*/ 43 w 217"/>
                <a:gd name="T29" fmla="*/ 70 h 153"/>
                <a:gd name="T30" fmla="*/ 46 w 217"/>
                <a:gd name="T31" fmla="*/ 64 h 153"/>
                <a:gd name="T32" fmla="*/ 53 w 217"/>
                <a:gd name="T33" fmla="*/ 61 h 153"/>
                <a:gd name="T34" fmla="*/ 72 w 217"/>
                <a:gd name="T35" fmla="*/ 56 h 153"/>
                <a:gd name="T36" fmla="*/ 99 w 217"/>
                <a:gd name="T37" fmla="*/ 47 h 153"/>
                <a:gd name="T38" fmla="*/ 125 w 217"/>
                <a:gd name="T39" fmla="*/ 42 h 153"/>
                <a:gd name="T40" fmla="*/ 152 w 217"/>
                <a:gd name="T41" fmla="*/ 36 h 153"/>
                <a:gd name="T42" fmla="*/ 173 w 217"/>
                <a:gd name="T43" fmla="*/ 36 h 153"/>
                <a:gd name="T44" fmla="*/ 186 w 217"/>
                <a:gd name="T45" fmla="*/ 42 h 153"/>
                <a:gd name="T46" fmla="*/ 188 w 217"/>
                <a:gd name="T47" fmla="*/ 44 h 153"/>
                <a:gd name="T48" fmla="*/ 188 w 217"/>
                <a:gd name="T49" fmla="*/ 50 h 153"/>
                <a:gd name="T50" fmla="*/ 202 w 217"/>
                <a:gd name="T51" fmla="*/ 50 h 153"/>
                <a:gd name="T52" fmla="*/ 207 w 217"/>
                <a:gd name="T53" fmla="*/ 56 h 153"/>
                <a:gd name="T54" fmla="*/ 207 w 217"/>
                <a:gd name="T55" fmla="*/ 61 h 153"/>
                <a:gd name="T56" fmla="*/ 202 w 217"/>
                <a:gd name="T57" fmla="*/ 70 h 153"/>
                <a:gd name="T58" fmla="*/ 212 w 217"/>
                <a:gd name="T59" fmla="*/ 70 h 153"/>
                <a:gd name="T60" fmla="*/ 217 w 217"/>
                <a:gd name="T61" fmla="*/ 78 h 153"/>
                <a:gd name="T62" fmla="*/ 214 w 217"/>
                <a:gd name="T63" fmla="*/ 84 h 153"/>
                <a:gd name="T64" fmla="*/ 207 w 217"/>
                <a:gd name="T65" fmla="*/ 89 h 153"/>
                <a:gd name="T66" fmla="*/ 210 w 217"/>
                <a:gd name="T67" fmla="*/ 95 h 153"/>
                <a:gd name="T68" fmla="*/ 210 w 217"/>
                <a:gd name="T69" fmla="*/ 100 h 153"/>
                <a:gd name="T70" fmla="*/ 205 w 217"/>
                <a:gd name="T71" fmla="*/ 103 h 153"/>
                <a:gd name="T72" fmla="*/ 195 w 217"/>
                <a:gd name="T73" fmla="*/ 109 h 153"/>
                <a:gd name="T74" fmla="*/ 171 w 217"/>
                <a:gd name="T75" fmla="*/ 117 h 153"/>
                <a:gd name="T76" fmla="*/ 142 w 217"/>
                <a:gd name="T77" fmla="*/ 125 h 153"/>
                <a:gd name="T78" fmla="*/ 111 w 217"/>
                <a:gd name="T79" fmla="*/ 134 h 153"/>
                <a:gd name="T80" fmla="*/ 84 w 217"/>
                <a:gd name="T81" fmla="*/ 139 h 153"/>
                <a:gd name="T82" fmla="*/ 72 w 217"/>
                <a:gd name="T83" fmla="*/ 142 h 153"/>
                <a:gd name="T84" fmla="*/ 63 w 217"/>
                <a:gd name="T85" fmla="*/ 148 h 153"/>
                <a:gd name="T86" fmla="*/ 58 w 217"/>
                <a:gd name="T87" fmla="*/ 150 h 153"/>
                <a:gd name="T88" fmla="*/ 58 w 217"/>
                <a:gd name="T89" fmla="*/ 150 h 153"/>
                <a:gd name="T90" fmla="*/ 38 w 217"/>
                <a:gd name="T91" fmla="*/ 153 h 153"/>
                <a:gd name="T92" fmla="*/ 22 w 217"/>
                <a:gd name="T93" fmla="*/ 150 h 153"/>
                <a:gd name="T94" fmla="*/ 7 w 217"/>
                <a:gd name="T95" fmla="*/ 148 h 153"/>
                <a:gd name="T96" fmla="*/ 5 w 217"/>
                <a:gd name="T97" fmla="*/ 148 h 153"/>
                <a:gd name="T98" fmla="*/ 2 w 217"/>
                <a:gd name="T99" fmla="*/ 148 h 153"/>
                <a:gd name="T100" fmla="*/ 2 w 217"/>
                <a:gd name="T101" fmla="*/ 148 h 15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17" h="153">
                  <a:moveTo>
                    <a:pt x="2" y="148"/>
                  </a:moveTo>
                  <a:lnTo>
                    <a:pt x="0" y="131"/>
                  </a:lnTo>
                  <a:lnTo>
                    <a:pt x="0" y="111"/>
                  </a:lnTo>
                  <a:lnTo>
                    <a:pt x="5" y="86"/>
                  </a:lnTo>
                  <a:lnTo>
                    <a:pt x="12" y="58"/>
                  </a:lnTo>
                  <a:lnTo>
                    <a:pt x="19" y="36"/>
                  </a:lnTo>
                  <a:lnTo>
                    <a:pt x="29" y="17"/>
                  </a:lnTo>
                  <a:lnTo>
                    <a:pt x="38" y="3"/>
                  </a:lnTo>
                  <a:lnTo>
                    <a:pt x="48" y="0"/>
                  </a:lnTo>
                  <a:lnTo>
                    <a:pt x="50" y="5"/>
                  </a:lnTo>
                  <a:lnTo>
                    <a:pt x="53" y="11"/>
                  </a:lnTo>
                  <a:lnTo>
                    <a:pt x="50" y="36"/>
                  </a:lnTo>
                  <a:lnTo>
                    <a:pt x="46" y="58"/>
                  </a:lnTo>
                  <a:lnTo>
                    <a:pt x="43" y="64"/>
                  </a:lnTo>
                  <a:lnTo>
                    <a:pt x="43" y="70"/>
                  </a:lnTo>
                  <a:lnTo>
                    <a:pt x="46" y="64"/>
                  </a:lnTo>
                  <a:lnTo>
                    <a:pt x="53" y="61"/>
                  </a:lnTo>
                  <a:lnTo>
                    <a:pt x="72" y="56"/>
                  </a:lnTo>
                  <a:lnTo>
                    <a:pt x="99" y="47"/>
                  </a:lnTo>
                  <a:lnTo>
                    <a:pt x="125" y="42"/>
                  </a:lnTo>
                  <a:lnTo>
                    <a:pt x="152" y="36"/>
                  </a:lnTo>
                  <a:lnTo>
                    <a:pt x="173" y="36"/>
                  </a:lnTo>
                  <a:lnTo>
                    <a:pt x="186" y="42"/>
                  </a:lnTo>
                  <a:lnTo>
                    <a:pt x="188" y="44"/>
                  </a:lnTo>
                  <a:lnTo>
                    <a:pt x="188" y="50"/>
                  </a:lnTo>
                  <a:lnTo>
                    <a:pt x="202" y="50"/>
                  </a:lnTo>
                  <a:lnTo>
                    <a:pt x="207" y="56"/>
                  </a:lnTo>
                  <a:lnTo>
                    <a:pt x="207" y="61"/>
                  </a:lnTo>
                  <a:lnTo>
                    <a:pt x="202" y="70"/>
                  </a:lnTo>
                  <a:lnTo>
                    <a:pt x="212" y="70"/>
                  </a:lnTo>
                  <a:lnTo>
                    <a:pt x="217" y="78"/>
                  </a:lnTo>
                  <a:lnTo>
                    <a:pt x="214" y="84"/>
                  </a:lnTo>
                  <a:lnTo>
                    <a:pt x="207" y="89"/>
                  </a:lnTo>
                  <a:lnTo>
                    <a:pt x="210" y="95"/>
                  </a:lnTo>
                  <a:lnTo>
                    <a:pt x="210" y="100"/>
                  </a:lnTo>
                  <a:lnTo>
                    <a:pt x="205" y="103"/>
                  </a:lnTo>
                  <a:lnTo>
                    <a:pt x="195" y="109"/>
                  </a:lnTo>
                  <a:lnTo>
                    <a:pt x="171" y="117"/>
                  </a:lnTo>
                  <a:lnTo>
                    <a:pt x="142" y="125"/>
                  </a:lnTo>
                  <a:lnTo>
                    <a:pt x="111" y="134"/>
                  </a:lnTo>
                  <a:lnTo>
                    <a:pt x="84" y="139"/>
                  </a:lnTo>
                  <a:lnTo>
                    <a:pt x="72" y="142"/>
                  </a:lnTo>
                  <a:lnTo>
                    <a:pt x="63" y="148"/>
                  </a:lnTo>
                  <a:lnTo>
                    <a:pt x="58" y="150"/>
                  </a:lnTo>
                  <a:lnTo>
                    <a:pt x="38" y="153"/>
                  </a:lnTo>
                  <a:lnTo>
                    <a:pt x="22" y="150"/>
                  </a:lnTo>
                  <a:lnTo>
                    <a:pt x="7" y="148"/>
                  </a:lnTo>
                  <a:lnTo>
                    <a:pt x="5" y="148"/>
                  </a:lnTo>
                  <a:lnTo>
                    <a:pt x="2" y="148"/>
                  </a:lnTo>
                  <a:close/>
                </a:path>
              </a:pathLst>
            </a:custGeom>
            <a:solidFill>
              <a:srgbClr val="F7C084"/>
            </a:solidFill>
            <a:ln w="7938">
              <a:solidFill>
                <a:srgbClr val="000000"/>
              </a:solidFill>
              <a:prstDash val="solid"/>
              <a:round/>
              <a:headEnd/>
              <a:tailEnd/>
            </a:ln>
          </p:spPr>
          <p:txBody>
            <a:bodyPr/>
            <a:lstStyle/>
            <a:p>
              <a:endParaRPr lang="ja-JP" altLang="en-US"/>
            </a:p>
          </p:txBody>
        </p:sp>
        <p:sp>
          <p:nvSpPr>
            <p:cNvPr id="19842" name="Freeform 28"/>
            <p:cNvSpPr>
              <a:spLocks/>
            </p:cNvSpPr>
            <p:nvPr/>
          </p:nvSpPr>
          <p:spPr bwMode="auto">
            <a:xfrm>
              <a:off x="1033" y="1231"/>
              <a:ext cx="87" cy="8"/>
            </a:xfrm>
            <a:custGeom>
              <a:avLst/>
              <a:gdLst>
                <a:gd name="T0" fmla="*/ 0 w 87"/>
                <a:gd name="T1" fmla="*/ 8 h 8"/>
                <a:gd name="T2" fmla="*/ 5 w 87"/>
                <a:gd name="T3" fmla="*/ 8 h 8"/>
                <a:gd name="T4" fmla="*/ 15 w 87"/>
                <a:gd name="T5" fmla="*/ 6 h 8"/>
                <a:gd name="T6" fmla="*/ 27 w 87"/>
                <a:gd name="T7" fmla="*/ 6 h 8"/>
                <a:gd name="T8" fmla="*/ 41 w 87"/>
                <a:gd name="T9" fmla="*/ 3 h 8"/>
                <a:gd name="T10" fmla="*/ 56 w 87"/>
                <a:gd name="T11" fmla="*/ 0 h 8"/>
                <a:gd name="T12" fmla="*/ 70 w 87"/>
                <a:gd name="T13" fmla="*/ 0 h 8"/>
                <a:gd name="T14" fmla="*/ 82 w 87"/>
                <a:gd name="T15" fmla="*/ 0 h 8"/>
                <a:gd name="T16" fmla="*/ 87 w 87"/>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7" h="8">
                  <a:moveTo>
                    <a:pt x="0" y="8"/>
                  </a:moveTo>
                  <a:lnTo>
                    <a:pt x="5" y="8"/>
                  </a:lnTo>
                  <a:lnTo>
                    <a:pt x="15" y="6"/>
                  </a:lnTo>
                  <a:lnTo>
                    <a:pt x="27" y="6"/>
                  </a:lnTo>
                  <a:lnTo>
                    <a:pt x="41" y="3"/>
                  </a:lnTo>
                  <a:lnTo>
                    <a:pt x="56" y="0"/>
                  </a:lnTo>
                  <a:lnTo>
                    <a:pt x="70" y="0"/>
                  </a:lnTo>
                  <a:lnTo>
                    <a:pt x="82" y="0"/>
                  </a:lnTo>
                  <a:lnTo>
                    <a:pt x="87"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43" name="Freeform 29"/>
            <p:cNvSpPr>
              <a:spLocks/>
            </p:cNvSpPr>
            <p:nvPr/>
          </p:nvSpPr>
          <p:spPr bwMode="auto">
            <a:xfrm>
              <a:off x="1024" y="1212"/>
              <a:ext cx="94" cy="14"/>
            </a:xfrm>
            <a:custGeom>
              <a:avLst/>
              <a:gdLst>
                <a:gd name="T0" fmla="*/ 0 w 94"/>
                <a:gd name="T1" fmla="*/ 14 h 14"/>
                <a:gd name="T2" fmla="*/ 2 w 94"/>
                <a:gd name="T3" fmla="*/ 11 h 14"/>
                <a:gd name="T4" fmla="*/ 12 w 94"/>
                <a:gd name="T5" fmla="*/ 11 h 14"/>
                <a:gd name="T6" fmla="*/ 26 w 94"/>
                <a:gd name="T7" fmla="*/ 8 h 14"/>
                <a:gd name="T8" fmla="*/ 41 w 94"/>
                <a:gd name="T9" fmla="*/ 5 h 14"/>
                <a:gd name="T10" fmla="*/ 58 w 94"/>
                <a:gd name="T11" fmla="*/ 2 h 14"/>
                <a:gd name="T12" fmla="*/ 72 w 94"/>
                <a:gd name="T13" fmla="*/ 0 h 14"/>
                <a:gd name="T14" fmla="*/ 87 w 94"/>
                <a:gd name="T15" fmla="*/ 0 h 14"/>
                <a:gd name="T16" fmla="*/ 94 w 94"/>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4" h="14">
                  <a:moveTo>
                    <a:pt x="0" y="14"/>
                  </a:moveTo>
                  <a:lnTo>
                    <a:pt x="2" y="11"/>
                  </a:lnTo>
                  <a:lnTo>
                    <a:pt x="12" y="11"/>
                  </a:lnTo>
                  <a:lnTo>
                    <a:pt x="26" y="8"/>
                  </a:lnTo>
                  <a:lnTo>
                    <a:pt x="41" y="5"/>
                  </a:lnTo>
                  <a:lnTo>
                    <a:pt x="58" y="2"/>
                  </a:lnTo>
                  <a:lnTo>
                    <a:pt x="72" y="0"/>
                  </a:lnTo>
                  <a:lnTo>
                    <a:pt x="87" y="0"/>
                  </a:lnTo>
                  <a:lnTo>
                    <a:pt x="94"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44" name="Freeform 30"/>
            <p:cNvSpPr>
              <a:spLocks/>
            </p:cNvSpPr>
            <p:nvPr/>
          </p:nvSpPr>
          <p:spPr bwMode="auto">
            <a:xfrm>
              <a:off x="1012" y="1192"/>
              <a:ext cx="89" cy="20"/>
            </a:xfrm>
            <a:custGeom>
              <a:avLst/>
              <a:gdLst>
                <a:gd name="T0" fmla="*/ 0 w 89"/>
                <a:gd name="T1" fmla="*/ 20 h 20"/>
                <a:gd name="T2" fmla="*/ 2 w 89"/>
                <a:gd name="T3" fmla="*/ 20 h 20"/>
                <a:gd name="T4" fmla="*/ 12 w 89"/>
                <a:gd name="T5" fmla="*/ 17 h 20"/>
                <a:gd name="T6" fmla="*/ 21 w 89"/>
                <a:gd name="T7" fmla="*/ 14 h 20"/>
                <a:gd name="T8" fmla="*/ 36 w 89"/>
                <a:gd name="T9" fmla="*/ 8 h 20"/>
                <a:gd name="T10" fmla="*/ 65 w 89"/>
                <a:gd name="T11" fmla="*/ 3 h 20"/>
                <a:gd name="T12" fmla="*/ 79 w 89"/>
                <a:gd name="T13" fmla="*/ 0 h 20"/>
                <a:gd name="T14" fmla="*/ 89 w 89"/>
                <a:gd name="T15" fmla="*/ 0 h 2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9" h="20">
                  <a:moveTo>
                    <a:pt x="0" y="20"/>
                  </a:moveTo>
                  <a:lnTo>
                    <a:pt x="2" y="20"/>
                  </a:lnTo>
                  <a:lnTo>
                    <a:pt x="12" y="17"/>
                  </a:lnTo>
                  <a:lnTo>
                    <a:pt x="21" y="14"/>
                  </a:lnTo>
                  <a:lnTo>
                    <a:pt x="36" y="8"/>
                  </a:lnTo>
                  <a:lnTo>
                    <a:pt x="65" y="3"/>
                  </a:lnTo>
                  <a:lnTo>
                    <a:pt x="79" y="0"/>
                  </a:lnTo>
                  <a:lnTo>
                    <a:pt x="89"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45" name="Freeform 31"/>
            <p:cNvSpPr>
              <a:spLocks/>
            </p:cNvSpPr>
            <p:nvPr/>
          </p:nvSpPr>
          <p:spPr bwMode="auto">
            <a:xfrm>
              <a:off x="329" y="1284"/>
              <a:ext cx="644" cy="611"/>
            </a:xfrm>
            <a:custGeom>
              <a:avLst/>
              <a:gdLst>
                <a:gd name="T0" fmla="*/ 200 w 644"/>
                <a:gd name="T1" fmla="*/ 134 h 611"/>
                <a:gd name="T2" fmla="*/ 181 w 644"/>
                <a:gd name="T3" fmla="*/ 145 h 611"/>
                <a:gd name="T4" fmla="*/ 82 w 644"/>
                <a:gd name="T5" fmla="*/ 184 h 611"/>
                <a:gd name="T6" fmla="*/ 15 w 644"/>
                <a:gd name="T7" fmla="*/ 259 h 611"/>
                <a:gd name="T8" fmla="*/ 7 w 644"/>
                <a:gd name="T9" fmla="*/ 349 h 611"/>
                <a:gd name="T10" fmla="*/ 56 w 644"/>
                <a:gd name="T11" fmla="*/ 399 h 611"/>
                <a:gd name="T12" fmla="*/ 102 w 644"/>
                <a:gd name="T13" fmla="*/ 407 h 611"/>
                <a:gd name="T14" fmla="*/ 109 w 644"/>
                <a:gd name="T15" fmla="*/ 365 h 611"/>
                <a:gd name="T16" fmla="*/ 109 w 644"/>
                <a:gd name="T17" fmla="*/ 337 h 611"/>
                <a:gd name="T18" fmla="*/ 104 w 644"/>
                <a:gd name="T19" fmla="*/ 329 h 611"/>
                <a:gd name="T20" fmla="*/ 87 w 644"/>
                <a:gd name="T21" fmla="*/ 293 h 611"/>
                <a:gd name="T22" fmla="*/ 102 w 644"/>
                <a:gd name="T23" fmla="*/ 262 h 611"/>
                <a:gd name="T24" fmla="*/ 147 w 644"/>
                <a:gd name="T25" fmla="*/ 240 h 611"/>
                <a:gd name="T26" fmla="*/ 157 w 644"/>
                <a:gd name="T27" fmla="*/ 243 h 611"/>
                <a:gd name="T28" fmla="*/ 150 w 644"/>
                <a:gd name="T29" fmla="*/ 293 h 611"/>
                <a:gd name="T30" fmla="*/ 138 w 644"/>
                <a:gd name="T31" fmla="*/ 410 h 611"/>
                <a:gd name="T32" fmla="*/ 128 w 644"/>
                <a:gd name="T33" fmla="*/ 535 h 611"/>
                <a:gd name="T34" fmla="*/ 128 w 644"/>
                <a:gd name="T35" fmla="*/ 597 h 611"/>
                <a:gd name="T36" fmla="*/ 147 w 644"/>
                <a:gd name="T37" fmla="*/ 608 h 611"/>
                <a:gd name="T38" fmla="*/ 210 w 644"/>
                <a:gd name="T39" fmla="*/ 611 h 611"/>
                <a:gd name="T40" fmla="*/ 352 w 644"/>
                <a:gd name="T41" fmla="*/ 605 h 611"/>
                <a:gd name="T42" fmla="*/ 425 w 644"/>
                <a:gd name="T43" fmla="*/ 602 h 611"/>
                <a:gd name="T44" fmla="*/ 454 w 644"/>
                <a:gd name="T45" fmla="*/ 594 h 611"/>
                <a:gd name="T46" fmla="*/ 461 w 644"/>
                <a:gd name="T47" fmla="*/ 530 h 611"/>
                <a:gd name="T48" fmla="*/ 456 w 644"/>
                <a:gd name="T49" fmla="*/ 377 h 611"/>
                <a:gd name="T50" fmla="*/ 449 w 644"/>
                <a:gd name="T51" fmla="*/ 265 h 611"/>
                <a:gd name="T52" fmla="*/ 461 w 644"/>
                <a:gd name="T53" fmla="*/ 243 h 611"/>
                <a:gd name="T54" fmla="*/ 538 w 644"/>
                <a:gd name="T55" fmla="*/ 223 h 611"/>
                <a:gd name="T56" fmla="*/ 613 w 644"/>
                <a:gd name="T57" fmla="*/ 198 h 611"/>
                <a:gd name="T58" fmla="*/ 632 w 644"/>
                <a:gd name="T59" fmla="*/ 167 h 611"/>
                <a:gd name="T60" fmla="*/ 644 w 644"/>
                <a:gd name="T61" fmla="*/ 53 h 611"/>
                <a:gd name="T62" fmla="*/ 644 w 644"/>
                <a:gd name="T63" fmla="*/ 8 h 611"/>
                <a:gd name="T64" fmla="*/ 596 w 644"/>
                <a:gd name="T65" fmla="*/ 3 h 611"/>
                <a:gd name="T66" fmla="*/ 581 w 644"/>
                <a:gd name="T67" fmla="*/ 0 h 611"/>
                <a:gd name="T68" fmla="*/ 579 w 644"/>
                <a:gd name="T69" fmla="*/ 6 h 611"/>
                <a:gd name="T70" fmla="*/ 567 w 644"/>
                <a:gd name="T71" fmla="*/ 78 h 611"/>
                <a:gd name="T72" fmla="*/ 545 w 644"/>
                <a:gd name="T73" fmla="*/ 153 h 611"/>
                <a:gd name="T74" fmla="*/ 509 w 644"/>
                <a:gd name="T75" fmla="*/ 165 h 611"/>
                <a:gd name="T76" fmla="*/ 434 w 644"/>
                <a:gd name="T77" fmla="*/ 170 h 611"/>
                <a:gd name="T78" fmla="*/ 420 w 644"/>
                <a:gd name="T79" fmla="*/ 167 h 611"/>
                <a:gd name="T80" fmla="*/ 415 w 644"/>
                <a:gd name="T81" fmla="*/ 148 h 611"/>
                <a:gd name="T82" fmla="*/ 386 w 644"/>
                <a:gd name="T83" fmla="*/ 162 h 611"/>
                <a:gd name="T84" fmla="*/ 352 w 644"/>
                <a:gd name="T85" fmla="*/ 237 h 611"/>
                <a:gd name="T86" fmla="*/ 319 w 644"/>
                <a:gd name="T87" fmla="*/ 315 h 611"/>
                <a:gd name="T88" fmla="*/ 292 w 644"/>
                <a:gd name="T89" fmla="*/ 377 h 611"/>
                <a:gd name="T90" fmla="*/ 287 w 644"/>
                <a:gd name="T91" fmla="*/ 388 h 6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44" h="611">
                  <a:moveTo>
                    <a:pt x="215" y="139"/>
                  </a:moveTo>
                  <a:lnTo>
                    <a:pt x="210" y="137"/>
                  </a:lnTo>
                  <a:lnTo>
                    <a:pt x="200" y="134"/>
                  </a:lnTo>
                  <a:lnTo>
                    <a:pt x="191" y="134"/>
                  </a:lnTo>
                  <a:lnTo>
                    <a:pt x="186" y="137"/>
                  </a:lnTo>
                  <a:lnTo>
                    <a:pt x="181" y="145"/>
                  </a:lnTo>
                  <a:lnTo>
                    <a:pt x="147" y="153"/>
                  </a:lnTo>
                  <a:lnTo>
                    <a:pt x="114" y="167"/>
                  </a:lnTo>
                  <a:lnTo>
                    <a:pt x="82" y="184"/>
                  </a:lnTo>
                  <a:lnTo>
                    <a:pt x="53" y="206"/>
                  </a:lnTo>
                  <a:lnTo>
                    <a:pt x="29" y="232"/>
                  </a:lnTo>
                  <a:lnTo>
                    <a:pt x="15" y="259"/>
                  </a:lnTo>
                  <a:lnTo>
                    <a:pt x="3" y="287"/>
                  </a:lnTo>
                  <a:lnTo>
                    <a:pt x="0" y="315"/>
                  </a:lnTo>
                  <a:lnTo>
                    <a:pt x="7" y="349"/>
                  </a:lnTo>
                  <a:lnTo>
                    <a:pt x="20" y="371"/>
                  </a:lnTo>
                  <a:lnTo>
                    <a:pt x="36" y="388"/>
                  </a:lnTo>
                  <a:lnTo>
                    <a:pt x="56" y="399"/>
                  </a:lnTo>
                  <a:lnTo>
                    <a:pt x="75" y="404"/>
                  </a:lnTo>
                  <a:lnTo>
                    <a:pt x="89" y="407"/>
                  </a:lnTo>
                  <a:lnTo>
                    <a:pt x="102" y="407"/>
                  </a:lnTo>
                  <a:lnTo>
                    <a:pt x="104" y="407"/>
                  </a:lnTo>
                  <a:lnTo>
                    <a:pt x="106" y="382"/>
                  </a:lnTo>
                  <a:lnTo>
                    <a:pt x="109" y="365"/>
                  </a:lnTo>
                  <a:lnTo>
                    <a:pt x="109" y="351"/>
                  </a:lnTo>
                  <a:lnTo>
                    <a:pt x="109" y="343"/>
                  </a:lnTo>
                  <a:lnTo>
                    <a:pt x="109" y="337"/>
                  </a:lnTo>
                  <a:lnTo>
                    <a:pt x="109" y="335"/>
                  </a:lnTo>
                  <a:lnTo>
                    <a:pt x="104" y="329"/>
                  </a:lnTo>
                  <a:lnTo>
                    <a:pt x="97" y="318"/>
                  </a:lnTo>
                  <a:lnTo>
                    <a:pt x="87" y="301"/>
                  </a:lnTo>
                  <a:lnTo>
                    <a:pt x="87" y="293"/>
                  </a:lnTo>
                  <a:lnTo>
                    <a:pt x="87" y="284"/>
                  </a:lnTo>
                  <a:lnTo>
                    <a:pt x="92" y="271"/>
                  </a:lnTo>
                  <a:lnTo>
                    <a:pt x="102" y="262"/>
                  </a:lnTo>
                  <a:lnTo>
                    <a:pt x="123" y="248"/>
                  </a:lnTo>
                  <a:lnTo>
                    <a:pt x="138" y="243"/>
                  </a:lnTo>
                  <a:lnTo>
                    <a:pt x="147" y="240"/>
                  </a:lnTo>
                  <a:lnTo>
                    <a:pt x="155" y="237"/>
                  </a:lnTo>
                  <a:lnTo>
                    <a:pt x="157" y="237"/>
                  </a:lnTo>
                  <a:lnTo>
                    <a:pt x="157" y="243"/>
                  </a:lnTo>
                  <a:lnTo>
                    <a:pt x="155" y="254"/>
                  </a:lnTo>
                  <a:lnTo>
                    <a:pt x="155" y="271"/>
                  </a:lnTo>
                  <a:lnTo>
                    <a:pt x="150" y="293"/>
                  </a:lnTo>
                  <a:lnTo>
                    <a:pt x="147" y="318"/>
                  </a:lnTo>
                  <a:lnTo>
                    <a:pt x="145" y="346"/>
                  </a:lnTo>
                  <a:lnTo>
                    <a:pt x="138" y="410"/>
                  </a:lnTo>
                  <a:lnTo>
                    <a:pt x="130" y="477"/>
                  </a:lnTo>
                  <a:lnTo>
                    <a:pt x="128" y="508"/>
                  </a:lnTo>
                  <a:lnTo>
                    <a:pt x="128" y="535"/>
                  </a:lnTo>
                  <a:lnTo>
                    <a:pt x="126" y="561"/>
                  </a:lnTo>
                  <a:lnTo>
                    <a:pt x="128" y="580"/>
                  </a:lnTo>
                  <a:lnTo>
                    <a:pt x="128" y="597"/>
                  </a:lnTo>
                  <a:lnTo>
                    <a:pt x="133" y="605"/>
                  </a:lnTo>
                  <a:lnTo>
                    <a:pt x="138" y="608"/>
                  </a:lnTo>
                  <a:lnTo>
                    <a:pt x="147" y="608"/>
                  </a:lnTo>
                  <a:lnTo>
                    <a:pt x="164" y="611"/>
                  </a:lnTo>
                  <a:lnTo>
                    <a:pt x="186" y="611"/>
                  </a:lnTo>
                  <a:lnTo>
                    <a:pt x="210" y="611"/>
                  </a:lnTo>
                  <a:lnTo>
                    <a:pt x="237" y="611"/>
                  </a:lnTo>
                  <a:lnTo>
                    <a:pt x="294" y="608"/>
                  </a:lnTo>
                  <a:lnTo>
                    <a:pt x="352" y="605"/>
                  </a:lnTo>
                  <a:lnTo>
                    <a:pt x="379" y="605"/>
                  </a:lnTo>
                  <a:lnTo>
                    <a:pt x="403" y="602"/>
                  </a:lnTo>
                  <a:lnTo>
                    <a:pt x="425" y="602"/>
                  </a:lnTo>
                  <a:lnTo>
                    <a:pt x="439" y="600"/>
                  </a:lnTo>
                  <a:lnTo>
                    <a:pt x="451" y="597"/>
                  </a:lnTo>
                  <a:lnTo>
                    <a:pt x="454" y="594"/>
                  </a:lnTo>
                  <a:lnTo>
                    <a:pt x="458" y="583"/>
                  </a:lnTo>
                  <a:lnTo>
                    <a:pt x="458" y="569"/>
                  </a:lnTo>
                  <a:lnTo>
                    <a:pt x="461" y="530"/>
                  </a:lnTo>
                  <a:lnTo>
                    <a:pt x="461" y="482"/>
                  </a:lnTo>
                  <a:lnTo>
                    <a:pt x="458" y="429"/>
                  </a:lnTo>
                  <a:lnTo>
                    <a:pt x="456" y="377"/>
                  </a:lnTo>
                  <a:lnTo>
                    <a:pt x="454" y="326"/>
                  </a:lnTo>
                  <a:lnTo>
                    <a:pt x="451" y="284"/>
                  </a:lnTo>
                  <a:lnTo>
                    <a:pt x="449" y="265"/>
                  </a:lnTo>
                  <a:lnTo>
                    <a:pt x="449" y="251"/>
                  </a:lnTo>
                  <a:lnTo>
                    <a:pt x="454" y="248"/>
                  </a:lnTo>
                  <a:lnTo>
                    <a:pt x="461" y="243"/>
                  </a:lnTo>
                  <a:lnTo>
                    <a:pt x="483" y="234"/>
                  </a:lnTo>
                  <a:lnTo>
                    <a:pt x="509" y="229"/>
                  </a:lnTo>
                  <a:lnTo>
                    <a:pt x="538" y="223"/>
                  </a:lnTo>
                  <a:lnTo>
                    <a:pt x="567" y="215"/>
                  </a:lnTo>
                  <a:lnTo>
                    <a:pt x="593" y="206"/>
                  </a:lnTo>
                  <a:lnTo>
                    <a:pt x="613" y="198"/>
                  </a:lnTo>
                  <a:lnTo>
                    <a:pt x="620" y="192"/>
                  </a:lnTo>
                  <a:lnTo>
                    <a:pt x="625" y="187"/>
                  </a:lnTo>
                  <a:lnTo>
                    <a:pt x="632" y="167"/>
                  </a:lnTo>
                  <a:lnTo>
                    <a:pt x="637" y="139"/>
                  </a:lnTo>
                  <a:lnTo>
                    <a:pt x="642" y="81"/>
                  </a:lnTo>
                  <a:lnTo>
                    <a:pt x="644" y="53"/>
                  </a:lnTo>
                  <a:lnTo>
                    <a:pt x="644" y="31"/>
                  </a:lnTo>
                  <a:lnTo>
                    <a:pt x="644" y="14"/>
                  </a:lnTo>
                  <a:lnTo>
                    <a:pt x="644" y="8"/>
                  </a:lnTo>
                  <a:lnTo>
                    <a:pt x="622" y="6"/>
                  </a:lnTo>
                  <a:lnTo>
                    <a:pt x="608" y="6"/>
                  </a:lnTo>
                  <a:lnTo>
                    <a:pt x="596" y="3"/>
                  </a:lnTo>
                  <a:lnTo>
                    <a:pt x="589" y="0"/>
                  </a:lnTo>
                  <a:lnTo>
                    <a:pt x="584" y="0"/>
                  </a:lnTo>
                  <a:lnTo>
                    <a:pt x="581" y="0"/>
                  </a:lnTo>
                  <a:lnTo>
                    <a:pt x="579" y="0"/>
                  </a:lnTo>
                  <a:lnTo>
                    <a:pt x="579" y="6"/>
                  </a:lnTo>
                  <a:lnTo>
                    <a:pt x="577" y="25"/>
                  </a:lnTo>
                  <a:lnTo>
                    <a:pt x="572" y="47"/>
                  </a:lnTo>
                  <a:lnTo>
                    <a:pt x="567" y="78"/>
                  </a:lnTo>
                  <a:lnTo>
                    <a:pt x="560" y="106"/>
                  </a:lnTo>
                  <a:lnTo>
                    <a:pt x="555" y="134"/>
                  </a:lnTo>
                  <a:lnTo>
                    <a:pt x="545" y="153"/>
                  </a:lnTo>
                  <a:lnTo>
                    <a:pt x="540" y="165"/>
                  </a:lnTo>
                  <a:lnTo>
                    <a:pt x="526" y="165"/>
                  </a:lnTo>
                  <a:lnTo>
                    <a:pt x="509" y="165"/>
                  </a:lnTo>
                  <a:lnTo>
                    <a:pt x="468" y="167"/>
                  </a:lnTo>
                  <a:lnTo>
                    <a:pt x="451" y="170"/>
                  </a:lnTo>
                  <a:lnTo>
                    <a:pt x="434" y="170"/>
                  </a:lnTo>
                  <a:lnTo>
                    <a:pt x="422" y="170"/>
                  </a:lnTo>
                  <a:lnTo>
                    <a:pt x="420" y="170"/>
                  </a:lnTo>
                  <a:lnTo>
                    <a:pt x="420" y="167"/>
                  </a:lnTo>
                  <a:lnTo>
                    <a:pt x="420" y="159"/>
                  </a:lnTo>
                  <a:lnTo>
                    <a:pt x="417" y="151"/>
                  </a:lnTo>
                  <a:lnTo>
                    <a:pt x="415" y="148"/>
                  </a:lnTo>
                  <a:lnTo>
                    <a:pt x="405" y="148"/>
                  </a:lnTo>
                  <a:lnTo>
                    <a:pt x="396" y="156"/>
                  </a:lnTo>
                  <a:lnTo>
                    <a:pt x="386" y="162"/>
                  </a:lnTo>
                  <a:lnTo>
                    <a:pt x="384" y="165"/>
                  </a:lnTo>
                  <a:lnTo>
                    <a:pt x="367" y="204"/>
                  </a:lnTo>
                  <a:lnTo>
                    <a:pt x="352" y="237"/>
                  </a:lnTo>
                  <a:lnTo>
                    <a:pt x="340" y="268"/>
                  </a:lnTo>
                  <a:lnTo>
                    <a:pt x="328" y="296"/>
                  </a:lnTo>
                  <a:lnTo>
                    <a:pt x="319" y="315"/>
                  </a:lnTo>
                  <a:lnTo>
                    <a:pt x="311" y="335"/>
                  </a:lnTo>
                  <a:lnTo>
                    <a:pt x="299" y="360"/>
                  </a:lnTo>
                  <a:lnTo>
                    <a:pt x="292" y="377"/>
                  </a:lnTo>
                  <a:lnTo>
                    <a:pt x="290" y="385"/>
                  </a:lnTo>
                  <a:lnTo>
                    <a:pt x="287" y="388"/>
                  </a:lnTo>
                  <a:lnTo>
                    <a:pt x="215" y="139"/>
                  </a:lnTo>
                  <a:close/>
                </a:path>
              </a:pathLst>
            </a:custGeom>
            <a:solidFill>
              <a:srgbClr val="0000FF"/>
            </a:solidFill>
            <a:ln w="7938">
              <a:solidFill>
                <a:srgbClr val="000000"/>
              </a:solidFill>
              <a:prstDash val="solid"/>
              <a:round/>
              <a:headEnd/>
              <a:tailEnd/>
            </a:ln>
          </p:spPr>
          <p:txBody>
            <a:bodyPr/>
            <a:lstStyle/>
            <a:p>
              <a:endParaRPr lang="ja-JP" altLang="en-US"/>
            </a:p>
          </p:txBody>
        </p:sp>
        <p:sp>
          <p:nvSpPr>
            <p:cNvPr id="19846" name="Freeform 32"/>
            <p:cNvSpPr>
              <a:spLocks/>
            </p:cNvSpPr>
            <p:nvPr/>
          </p:nvSpPr>
          <p:spPr bwMode="auto">
            <a:xfrm>
              <a:off x="496" y="1195"/>
              <a:ext cx="282" cy="318"/>
            </a:xfrm>
            <a:custGeom>
              <a:avLst/>
              <a:gdLst>
                <a:gd name="T0" fmla="*/ 53 w 282"/>
                <a:gd name="T1" fmla="*/ 25 h 318"/>
                <a:gd name="T2" fmla="*/ 50 w 282"/>
                <a:gd name="T3" fmla="*/ 44 h 318"/>
                <a:gd name="T4" fmla="*/ 48 w 282"/>
                <a:gd name="T5" fmla="*/ 50 h 318"/>
                <a:gd name="T6" fmla="*/ 33 w 282"/>
                <a:gd name="T7" fmla="*/ 33 h 318"/>
                <a:gd name="T8" fmla="*/ 14 w 282"/>
                <a:gd name="T9" fmla="*/ 36 h 318"/>
                <a:gd name="T10" fmla="*/ 0 w 282"/>
                <a:gd name="T11" fmla="*/ 75 h 318"/>
                <a:gd name="T12" fmla="*/ 7 w 282"/>
                <a:gd name="T13" fmla="*/ 106 h 318"/>
                <a:gd name="T14" fmla="*/ 24 w 282"/>
                <a:gd name="T15" fmla="*/ 120 h 318"/>
                <a:gd name="T16" fmla="*/ 43 w 282"/>
                <a:gd name="T17" fmla="*/ 125 h 318"/>
                <a:gd name="T18" fmla="*/ 41 w 282"/>
                <a:gd name="T19" fmla="*/ 145 h 318"/>
                <a:gd name="T20" fmla="*/ 41 w 282"/>
                <a:gd name="T21" fmla="*/ 206 h 318"/>
                <a:gd name="T22" fmla="*/ 45 w 282"/>
                <a:gd name="T23" fmla="*/ 240 h 318"/>
                <a:gd name="T24" fmla="*/ 48 w 282"/>
                <a:gd name="T25" fmla="*/ 251 h 318"/>
                <a:gd name="T26" fmla="*/ 67 w 282"/>
                <a:gd name="T27" fmla="*/ 284 h 318"/>
                <a:gd name="T28" fmla="*/ 120 w 282"/>
                <a:gd name="T29" fmla="*/ 315 h 318"/>
                <a:gd name="T30" fmla="*/ 171 w 282"/>
                <a:gd name="T31" fmla="*/ 312 h 318"/>
                <a:gd name="T32" fmla="*/ 214 w 282"/>
                <a:gd name="T33" fmla="*/ 273 h 318"/>
                <a:gd name="T34" fmla="*/ 241 w 282"/>
                <a:gd name="T35" fmla="*/ 217 h 318"/>
                <a:gd name="T36" fmla="*/ 250 w 282"/>
                <a:gd name="T37" fmla="*/ 159 h 318"/>
                <a:gd name="T38" fmla="*/ 265 w 282"/>
                <a:gd name="T39" fmla="*/ 120 h 318"/>
                <a:gd name="T40" fmla="*/ 282 w 282"/>
                <a:gd name="T41" fmla="*/ 81 h 318"/>
                <a:gd name="T42" fmla="*/ 275 w 282"/>
                <a:gd name="T43" fmla="*/ 50 h 318"/>
                <a:gd name="T44" fmla="*/ 250 w 282"/>
                <a:gd name="T45" fmla="*/ 44 h 318"/>
                <a:gd name="T46" fmla="*/ 236 w 282"/>
                <a:gd name="T47" fmla="*/ 58 h 318"/>
                <a:gd name="T48" fmla="*/ 238 w 282"/>
                <a:gd name="T49" fmla="*/ 25 h 318"/>
                <a:gd name="T50" fmla="*/ 238 w 282"/>
                <a:gd name="T51" fmla="*/ 8 h 318"/>
                <a:gd name="T52" fmla="*/ 241 w 282"/>
                <a:gd name="T53" fmla="*/ 0 h 318"/>
                <a:gd name="T54" fmla="*/ 178 w 282"/>
                <a:gd name="T55" fmla="*/ 5 h 318"/>
                <a:gd name="T56" fmla="*/ 132 w 282"/>
                <a:gd name="T57" fmla="*/ 5 h 318"/>
                <a:gd name="T58" fmla="*/ 101 w 282"/>
                <a:gd name="T59" fmla="*/ 8 h 318"/>
                <a:gd name="T60" fmla="*/ 65 w 282"/>
                <a:gd name="T61" fmla="*/ 11 h 318"/>
                <a:gd name="T62" fmla="*/ 55 w 282"/>
                <a:gd name="T63" fmla="*/ 11 h 318"/>
                <a:gd name="T64" fmla="*/ 55 w 282"/>
                <a:gd name="T65" fmla="*/ 11 h 3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82" h="318">
                  <a:moveTo>
                    <a:pt x="55" y="11"/>
                  </a:moveTo>
                  <a:lnTo>
                    <a:pt x="53" y="25"/>
                  </a:lnTo>
                  <a:lnTo>
                    <a:pt x="53" y="33"/>
                  </a:lnTo>
                  <a:lnTo>
                    <a:pt x="50" y="44"/>
                  </a:lnTo>
                  <a:lnTo>
                    <a:pt x="48" y="47"/>
                  </a:lnTo>
                  <a:lnTo>
                    <a:pt x="48" y="50"/>
                  </a:lnTo>
                  <a:lnTo>
                    <a:pt x="41" y="36"/>
                  </a:lnTo>
                  <a:lnTo>
                    <a:pt x="33" y="33"/>
                  </a:lnTo>
                  <a:lnTo>
                    <a:pt x="24" y="33"/>
                  </a:lnTo>
                  <a:lnTo>
                    <a:pt x="14" y="36"/>
                  </a:lnTo>
                  <a:lnTo>
                    <a:pt x="4" y="53"/>
                  </a:lnTo>
                  <a:lnTo>
                    <a:pt x="0" y="75"/>
                  </a:lnTo>
                  <a:lnTo>
                    <a:pt x="2" y="92"/>
                  </a:lnTo>
                  <a:lnTo>
                    <a:pt x="7" y="106"/>
                  </a:lnTo>
                  <a:lnTo>
                    <a:pt x="14" y="114"/>
                  </a:lnTo>
                  <a:lnTo>
                    <a:pt x="24" y="120"/>
                  </a:lnTo>
                  <a:lnTo>
                    <a:pt x="38" y="125"/>
                  </a:lnTo>
                  <a:lnTo>
                    <a:pt x="43" y="125"/>
                  </a:lnTo>
                  <a:lnTo>
                    <a:pt x="45" y="125"/>
                  </a:lnTo>
                  <a:lnTo>
                    <a:pt x="41" y="145"/>
                  </a:lnTo>
                  <a:lnTo>
                    <a:pt x="41" y="167"/>
                  </a:lnTo>
                  <a:lnTo>
                    <a:pt x="41" y="206"/>
                  </a:lnTo>
                  <a:lnTo>
                    <a:pt x="43" y="226"/>
                  </a:lnTo>
                  <a:lnTo>
                    <a:pt x="45" y="240"/>
                  </a:lnTo>
                  <a:lnTo>
                    <a:pt x="48" y="248"/>
                  </a:lnTo>
                  <a:lnTo>
                    <a:pt x="48" y="251"/>
                  </a:lnTo>
                  <a:lnTo>
                    <a:pt x="58" y="270"/>
                  </a:lnTo>
                  <a:lnTo>
                    <a:pt x="67" y="284"/>
                  </a:lnTo>
                  <a:lnTo>
                    <a:pt x="91" y="307"/>
                  </a:lnTo>
                  <a:lnTo>
                    <a:pt x="120" y="315"/>
                  </a:lnTo>
                  <a:lnTo>
                    <a:pt x="142" y="318"/>
                  </a:lnTo>
                  <a:lnTo>
                    <a:pt x="171" y="312"/>
                  </a:lnTo>
                  <a:lnTo>
                    <a:pt x="195" y="295"/>
                  </a:lnTo>
                  <a:lnTo>
                    <a:pt x="214" y="273"/>
                  </a:lnTo>
                  <a:lnTo>
                    <a:pt x="229" y="248"/>
                  </a:lnTo>
                  <a:lnTo>
                    <a:pt x="241" y="217"/>
                  </a:lnTo>
                  <a:lnTo>
                    <a:pt x="246" y="187"/>
                  </a:lnTo>
                  <a:lnTo>
                    <a:pt x="250" y="159"/>
                  </a:lnTo>
                  <a:lnTo>
                    <a:pt x="248" y="134"/>
                  </a:lnTo>
                  <a:lnTo>
                    <a:pt x="265" y="120"/>
                  </a:lnTo>
                  <a:lnTo>
                    <a:pt x="277" y="100"/>
                  </a:lnTo>
                  <a:lnTo>
                    <a:pt x="282" y="81"/>
                  </a:lnTo>
                  <a:lnTo>
                    <a:pt x="279" y="61"/>
                  </a:lnTo>
                  <a:lnTo>
                    <a:pt x="275" y="50"/>
                  </a:lnTo>
                  <a:lnTo>
                    <a:pt x="265" y="42"/>
                  </a:lnTo>
                  <a:lnTo>
                    <a:pt x="250" y="44"/>
                  </a:lnTo>
                  <a:lnTo>
                    <a:pt x="243" y="47"/>
                  </a:lnTo>
                  <a:lnTo>
                    <a:pt x="236" y="58"/>
                  </a:lnTo>
                  <a:lnTo>
                    <a:pt x="238" y="39"/>
                  </a:lnTo>
                  <a:lnTo>
                    <a:pt x="238" y="25"/>
                  </a:lnTo>
                  <a:lnTo>
                    <a:pt x="238" y="14"/>
                  </a:lnTo>
                  <a:lnTo>
                    <a:pt x="238" y="8"/>
                  </a:lnTo>
                  <a:lnTo>
                    <a:pt x="241" y="3"/>
                  </a:lnTo>
                  <a:lnTo>
                    <a:pt x="241" y="0"/>
                  </a:lnTo>
                  <a:lnTo>
                    <a:pt x="207" y="3"/>
                  </a:lnTo>
                  <a:lnTo>
                    <a:pt x="178" y="5"/>
                  </a:lnTo>
                  <a:lnTo>
                    <a:pt x="154" y="5"/>
                  </a:lnTo>
                  <a:lnTo>
                    <a:pt x="132" y="5"/>
                  </a:lnTo>
                  <a:lnTo>
                    <a:pt x="115" y="8"/>
                  </a:lnTo>
                  <a:lnTo>
                    <a:pt x="101" y="8"/>
                  </a:lnTo>
                  <a:lnTo>
                    <a:pt x="79" y="11"/>
                  </a:lnTo>
                  <a:lnTo>
                    <a:pt x="65" y="11"/>
                  </a:lnTo>
                  <a:lnTo>
                    <a:pt x="58" y="11"/>
                  </a:lnTo>
                  <a:lnTo>
                    <a:pt x="55" y="11"/>
                  </a:lnTo>
                  <a:close/>
                </a:path>
              </a:pathLst>
            </a:custGeom>
            <a:solidFill>
              <a:srgbClr val="F7C0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847" name="Freeform 33"/>
            <p:cNvSpPr>
              <a:spLocks/>
            </p:cNvSpPr>
            <p:nvPr/>
          </p:nvSpPr>
          <p:spPr bwMode="auto">
            <a:xfrm>
              <a:off x="496" y="1195"/>
              <a:ext cx="282" cy="318"/>
            </a:xfrm>
            <a:custGeom>
              <a:avLst/>
              <a:gdLst>
                <a:gd name="T0" fmla="*/ 53 w 282"/>
                <a:gd name="T1" fmla="*/ 25 h 318"/>
                <a:gd name="T2" fmla="*/ 50 w 282"/>
                <a:gd name="T3" fmla="*/ 44 h 318"/>
                <a:gd name="T4" fmla="*/ 48 w 282"/>
                <a:gd name="T5" fmla="*/ 50 h 318"/>
                <a:gd name="T6" fmla="*/ 33 w 282"/>
                <a:gd name="T7" fmla="*/ 33 h 318"/>
                <a:gd name="T8" fmla="*/ 14 w 282"/>
                <a:gd name="T9" fmla="*/ 36 h 318"/>
                <a:gd name="T10" fmla="*/ 0 w 282"/>
                <a:gd name="T11" fmla="*/ 75 h 318"/>
                <a:gd name="T12" fmla="*/ 7 w 282"/>
                <a:gd name="T13" fmla="*/ 106 h 318"/>
                <a:gd name="T14" fmla="*/ 24 w 282"/>
                <a:gd name="T15" fmla="*/ 120 h 318"/>
                <a:gd name="T16" fmla="*/ 43 w 282"/>
                <a:gd name="T17" fmla="*/ 125 h 318"/>
                <a:gd name="T18" fmla="*/ 41 w 282"/>
                <a:gd name="T19" fmla="*/ 145 h 318"/>
                <a:gd name="T20" fmla="*/ 41 w 282"/>
                <a:gd name="T21" fmla="*/ 206 h 318"/>
                <a:gd name="T22" fmla="*/ 45 w 282"/>
                <a:gd name="T23" fmla="*/ 240 h 318"/>
                <a:gd name="T24" fmla="*/ 48 w 282"/>
                <a:gd name="T25" fmla="*/ 251 h 318"/>
                <a:gd name="T26" fmla="*/ 67 w 282"/>
                <a:gd name="T27" fmla="*/ 284 h 318"/>
                <a:gd name="T28" fmla="*/ 120 w 282"/>
                <a:gd name="T29" fmla="*/ 315 h 318"/>
                <a:gd name="T30" fmla="*/ 171 w 282"/>
                <a:gd name="T31" fmla="*/ 312 h 318"/>
                <a:gd name="T32" fmla="*/ 214 w 282"/>
                <a:gd name="T33" fmla="*/ 273 h 318"/>
                <a:gd name="T34" fmla="*/ 241 w 282"/>
                <a:gd name="T35" fmla="*/ 217 h 318"/>
                <a:gd name="T36" fmla="*/ 250 w 282"/>
                <a:gd name="T37" fmla="*/ 159 h 318"/>
                <a:gd name="T38" fmla="*/ 265 w 282"/>
                <a:gd name="T39" fmla="*/ 120 h 318"/>
                <a:gd name="T40" fmla="*/ 282 w 282"/>
                <a:gd name="T41" fmla="*/ 81 h 318"/>
                <a:gd name="T42" fmla="*/ 275 w 282"/>
                <a:gd name="T43" fmla="*/ 50 h 318"/>
                <a:gd name="T44" fmla="*/ 250 w 282"/>
                <a:gd name="T45" fmla="*/ 44 h 318"/>
                <a:gd name="T46" fmla="*/ 236 w 282"/>
                <a:gd name="T47" fmla="*/ 58 h 318"/>
                <a:gd name="T48" fmla="*/ 238 w 282"/>
                <a:gd name="T49" fmla="*/ 25 h 318"/>
                <a:gd name="T50" fmla="*/ 238 w 282"/>
                <a:gd name="T51" fmla="*/ 8 h 318"/>
                <a:gd name="T52" fmla="*/ 241 w 282"/>
                <a:gd name="T53" fmla="*/ 0 h 318"/>
                <a:gd name="T54" fmla="*/ 178 w 282"/>
                <a:gd name="T55" fmla="*/ 5 h 318"/>
                <a:gd name="T56" fmla="*/ 132 w 282"/>
                <a:gd name="T57" fmla="*/ 5 h 318"/>
                <a:gd name="T58" fmla="*/ 101 w 282"/>
                <a:gd name="T59" fmla="*/ 8 h 318"/>
                <a:gd name="T60" fmla="*/ 65 w 282"/>
                <a:gd name="T61" fmla="*/ 11 h 318"/>
                <a:gd name="T62" fmla="*/ 55 w 282"/>
                <a:gd name="T63" fmla="*/ 11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82" h="318">
                  <a:moveTo>
                    <a:pt x="55" y="11"/>
                  </a:moveTo>
                  <a:lnTo>
                    <a:pt x="53" y="25"/>
                  </a:lnTo>
                  <a:lnTo>
                    <a:pt x="53" y="33"/>
                  </a:lnTo>
                  <a:lnTo>
                    <a:pt x="50" y="44"/>
                  </a:lnTo>
                  <a:lnTo>
                    <a:pt x="48" y="47"/>
                  </a:lnTo>
                  <a:lnTo>
                    <a:pt x="48" y="50"/>
                  </a:lnTo>
                  <a:lnTo>
                    <a:pt x="41" y="36"/>
                  </a:lnTo>
                  <a:lnTo>
                    <a:pt x="33" y="33"/>
                  </a:lnTo>
                  <a:lnTo>
                    <a:pt x="24" y="33"/>
                  </a:lnTo>
                  <a:lnTo>
                    <a:pt x="14" y="36"/>
                  </a:lnTo>
                  <a:lnTo>
                    <a:pt x="4" y="53"/>
                  </a:lnTo>
                  <a:lnTo>
                    <a:pt x="0" y="75"/>
                  </a:lnTo>
                  <a:lnTo>
                    <a:pt x="2" y="92"/>
                  </a:lnTo>
                  <a:lnTo>
                    <a:pt x="7" y="106"/>
                  </a:lnTo>
                  <a:lnTo>
                    <a:pt x="14" y="114"/>
                  </a:lnTo>
                  <a:lnTo>
                    <a:pt x="24" y="120"/>
                  </a:lnTo>
                  <a:lnTo>
                    <a:pt x="38" y="125"/>
                  </a:lnTo>
                  <a:lnTo>
                    <a:pt x="43" y="125"/>
                  </a:lnTo>
                  <a:lnTo>
                    <a:pt x="45" y="125"/>
                  </a:lnTo>
                  <a:lnTo>
                    <a:pt x="41" y="145"/>
                  </a:lnTo>
                  <a:lnTo>
                    <a:pt x="41" y="167"/>
                  </a:lnTo>
                  <a:lnTo>
                    <a:pt x="41" y="206"/>
                  </a:lnTo>
                  <a:lnTo>
                    <a:pt x="43" y="226"/>
                  </a:lnTo>
                  <a:lnTo>
                    <a:pt x="45" y="240"/>
                  </a:lnTo>
                  <a:lnTo>
                    <a:pt x="48" y="248"/>
                  </a:lnTo>
                  <a:lnTo>
                    <a:pt x="48" y="251"/>
                  </a:lnTo>
                  <a:lnTo>
                    <a:pt x="58" y="270"/>
                  </a:lnTo>
                  <a:lnTo>
                    <a:pt x="67" y="284"/>
                  </a:lnTo>
                  <a:lnTo>
                    <a:pt x="91" y="307"/>
                  </a:lnTo>
                  <a:lnTo>
                    <a:pt x="120" y="315"/>
                  </a:lnTo>
                  <a:lnTo>
                    <a:pt x="142" y="318"/>
                  </a:lnTo>
                  <a:lnTo>
                    <a:pt x="171" y="312"/>
                  </a:lnTo>
                  <a:lnTo>
                    <a:pt x="195" y="295"/>
                  </a:lnTo>
                  <a:lnTo>
                    <a:pt x="214" y="273"/>
                  </a:lnTo>
                  <a:lnTo>
                    <a:pt x="229" y="248"/>
                  </a:lnTo>
                  <a:lnTo>
                    <a:pt x="241" y="217"/>
                  </a:lnTo>
                  <a:lnTo>
                    <a:pt x="246" y="187"/>
                  </a:lnTo>
                  <a:lnTo>
                    <a:pt x="250" y="159"/>
                  </a:lnTo>
                  <a:lnTo>
                    <a:pt x="248" y="134"/>
                  </a:lnTo>
                  <a:lnTo>
                    <a:pt x="265" y="120"/>
                  </a:lnTo>
                  <a:lnTo>
                    <a:pt x="277" y="100"/>
                  </a:lnTo>
                  <a:lnTo>
                    <a:pt x="282" y="81"/>
                  </a:lnTo>
                  <a:lnTo>
                    <a:pt x="279" y="61"/>
                  </a:lnTo>
                  <a:lnTo>
                    <a:pt x="275" y="50"/>
                  </a:lnTo>
                  <a:lnTo>
                    <a:pt x="265" y="42"/>
                  </a:lnTo>
                  <a:lnTo>
                    <a:pt x="250" y="44"/>
                  </a:lnTo>
                  <a:lnTo>
                    <a:pt x="243" y="47"/>
                  </a:lnTo>
                  <a:lnTo>
                    <a:pt x="236" y="58"/>
                  </a:lnTo>
                  <a:lnTo>
                    <a:pt x="238" y="39"/>
                  </a:lnTo>
                  <a:lnTo>
                    <a:pt x="238" y="25"/>
                  </a:lnTo>
                  <a:lnTo>
                    <a:pt x="238" y="14"/>
                  </a:lnTo>
                  <a:lnTo>
                    <a:pt x="238" y="8"/>
                  </a:lnTo>
                  <a:lnTo>
                    <a:pt x="241" y="3"/>
                  </a:lnTo>
                  <a:lnTo>
                    <a:pt x="241" y="0"/>
                  </a:lnTo>
                  <a:lnTo>
                    <a:pt x="207" y="3"/>
                  </a:lnTo>
                  <a:lnTo>
                    <a:pt x="178" y="5"/>
                  </a:lnTo>
                  <a:lnTo>
                    <a:pt x="154" y="5"/>
                  </a:lnTo>
                  <a:lnTo>
                    <a:pt x="132" y="5"/>
                  </a:lnTo>
                  <a:lnTo>
                    <a:pt x="115" y="8"/>
                  </a:lnTo>
                  <a:lnTo>
                    <a:pt x="101" y="8"/>
                  </a:lnTo>
                  <a:lnTo>
                    <a:pt x="79" y="11"/>
                  </a:lnTo>
                  <a:lnTo>
                    <a:pt x="65" y="11"/>
                  </a:lnTo>
                  <a:lnTo>
                    <a:pt x="58" y="11"/>
                  </a:lnTo>
                  <a:lnTo>
                    <a:pt x="55" y="11"/>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48" name="Freeform 34"/>
            <p:cNvSpPr>
              <a:spLocks/>
            </p:cNvSpPr>
            <p:nvPr/>
          </p:nvSpPr>
          <p:spPr bwMode="auto">
            <a:xfrm>
              <a:off x="529" y="1262"/>
              <a:ext cx="87" cy="61"/>
            </a:xfrm>
            <a:custGeom>
              <a:avLst/>
              <a:gdLst>
                <a:gd name="T0" fmla="*/ 87 w 87"/>
                <a:gd name="T1" fmla="*/ 30 h 61"/>
                <a:gd name="T2" fmla="*/ 87 w 87"/>
                <a:gd name="T3" fmla="*/ 42 h 61"/>
                <a:gd name="T4" fmla="*/ 80 w 87"/>
                <a:gd name="T5" fmla="*/ 53 h 61"/>
                <a:gd name="T6" fmla="*/ 73 w 87"/>
                <a:gd name="T7" fmla="*/ 58 h 61"/>
                <a:gd name="T8" fmla="*/ 61 w 87"/>
                <a:gd name="T9" fmla="*/ 61 h 61"/>
                <a:gd name="T10" fmla="*/ 51 w 87"/>
                <a:gd name="T11" fmla="*/ 61 h 61"/>
                <a:gd name="T12" fmla="*/ 41 w 87"/>
                <a:gd name="T13" fmla="*/ 61 h 61"/>
                <a:gd name="T14" fmla="*/ 32 w 87"/>
                <a:gd name="T15" fmla="*/ 61 h 61"/>
                <a:gd name="T16" fmla="*/ 27 w 87"/>
                <a:gd name="T17" fmla="*/ 61 h 61"/>
                <a:gd name="T18" fmla="*/ 27 w 87"/>
                <a:gd name="T19" fmla="*/ 61 h 61"/>
                <a:gd name="T20" fmla="*/ 15 w 87"/>
                <a:gd name="T21" fmla="*/ 58 h 61"/>
                <a:gd name="T22" fmla="*/ 8 w 87"/>
                <a:gd name="T23" fmla="*/ 53 h 61"/>
                <a:gd name="T24" fmla="*/ 0 w 87"/>
                <a:gd name="T25" fmla="*/ 42 h 61"/>
                <a:gd name="T26" fmla="*/ 0 w 87"/>
                <a:gd name="T27" fmla="*/ 30 h 61"/>
                <a:gd name="T28" fmla="*/ 0 w 87"/>
                <a:gd name="T29" fmla="*/ 30 h 61"/>
                <a:gd name="T30" fmla="*/ 0 w 87"/>
                <a:gd name="T31" fmla="*/ 19 h 61"/>
                <a:gd name="T32" fmla="*/ 8 w 87"/>
                <a:gd name="T33" fmla="*/ 11 h 61"/>
                <a:gd name="T34" fmla="*/ 15 w 87"/>
                <a:gd name="T35" fmla="*/ 3 h 61"/>
                <a:gd name="T36" fmla="*/ 27 w 87"/>
                <a:gd name="T37" fmla="*/ 0 h 61"/>
                <a:gd name="T38" fmla="*/ 37 w 87"/>
                <a:gd name="T39" fmla="*/ 0 h 61"/>
                <a:gd name="T40" fmla="*/ 46 w 87"/>
                <a:gd name="T41" fmla="*/ 0 h 61"/>
                <a:gd name="T42" fmla="*/ 56 w 87"/>
                <a:gd name="T43" fmla="*/ 0 h 61"/>
                <a:gd name="T44" fmla="*/ 61 w 87"/>
                <a:gd name="T45" fmla="*/ 0 h 61"/>
                <a:gd name="T46" fmla="*/ 61 w 87"/>
                <a:gd name="T47" fmla="*/ 0 h 61"/>
                <a:gd name="T48" fmla="*/ 73 w 87"/>
                <a:gd name="T49" fmla="*/ 3 h 61"/>
                <a:gd name="T50" fmla="*/ 80 w 87"/>
                <a:gd name="T51" fmla="*/ 11 h 61"/>
                <a:gd name="T52" fmla="*/ 87 w 87"/>
                <a:gd name="T53" fmla="*/ 19 h 61"/>
                <a:gd name="T54" fmla="*/ 87 w 87"/>
                <a:gd name="T55" fmla="*/ 30 h 61"/>
                <a:gd name="T56" fmla="*/ 87 w 87"/>
                <a:gd name="T57" fmla="*/ 30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87" h="61">
                  <a:moveTo>
                    <a:pt x="87" y="30"/>
                  </a:moveTo>
                  <a:lnTo>
                    <a:pt x="87" y="42"/>
                  </a:lnTo>
                  <a:lnTo>
                    <a:pt x="80" y="53"/>
                  </a:lnTo>
                  <a:lnTo>
                    <a:pt x="73" y="58"/>
                  </a:lnTo>
                  <a:lnTo>
                    <a:pt x="61" y="61"/>
                  </a:lnTo>
                  <a:lnTo>
                    <a:pt x="51" y="61"/>
                  </a:lnTo>
                  <a:lnTo>
                    <a:pt x="41" y="61"/>
                  </a:lnTo>
                  <a:lnTo>
                    <a:pt x="32" y="61"/>
                  </a:lnTo>
                  <a:lnTo>
                    <a:pt x="27" y="61"/>
                  </a:lnTo>
                  <a:lnTo>
                    <a:pt x="15" y="58"/>
                  </a:lnTo>
                  <a:lnTo>
                    <a:pt x="8" y="53"/>
                  </a:lnTo>
                  <a:lnTo>
                    <a:pt x="0" y="42"/>
                  </a:lnTo>
                  <a:lnTo>
                    <a:pt x="0" y="30"/>
                  </a:lnTo>
                  <a:lnTo>
                    <a:pt x="0" y="19"/>
                  </a:lnTo>
                  <a:lnTo>
                    <a:pt x="8" y="11"/>
                  </a:lnTo>
                  <a:lnTo>
                    <a:pt x="15" y="3"/>
                  </a:lnTo>
                  <a:lnTo>
                    <a:pt x="27" y="0"/>
                  </a:lnTo>
                  <a:lnTo>
                    <a:pt x="37" y="0"/>
                  </a:lnTo>
                  <a:lnTo>
                    <a:pt x="46" y="0"/>
                  </a:lnTo>
                  <a:lnTo>
                    <a:pt x="56" y="0"/>
                  </a:lnTo>
                  <a:lnTo>
                    <a:pt x="61" y="0"/>
                  </a:lnTo>
                  <a:lnTo>
                    <a:pt x="73" y="3"/>
                  </a:lnTo>
                  <a:lnTo>
                    <a:pt x="80" y="11"/>
                  </a:lnTo>
                  <a:lnTo>
                    <a:pt x="87" y="19"/>
                  </a:lnTo>
                  <a:lnTo>
                    <a:pt x="87" y="30"/>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849" name="Freeform 35"/>
            <p:cNvSpPr>
              <a:spLocks/>
            </p:cNvSpPr>
            <p:nvPr/>
          </p:nvSpPr>
          <p:spPr bwMode="auto">
            <a:xfrm>
              <a:off x="592" y="1318"/>
              <a:ext cx="87" cy="83"/>
            </a:xfrm>
            <a:custGeom>
              <a:avLst/>
              <a:gdLst>
                <a:gd name="T0" fmla="*/ 17 w 87"/>
                <a:gd name="T1" fmla="*/ 0 h 83"/>
                <a:gd name="T2" fmla="*/ 7 w 87"/>
                <a:gd name="T3" fmla="*/ 11 h 83"/>
                <a:gd name="T4" fmla="*/ 3 w 87"/>
                <a:gd name="T5" fmla="*/ 22 h 83"/>
                <a:gd name="T6" fmla="*/ 0 w 87"/>
                <a:gd name="T7" fmla="*/ 39 h 83"/>
                <a:gd name="T8" fmla="*/ 0 w 87"/>
                <a:gd name="T9" fmla="*/ 53 h 83"/>
                <a:gd name="T10" fmla="*/ 3 w 87"/>
                <a:gd name="T11" fmla="*/ 64 h 83"/>
                <a:gd name="T12" fmla="*/ 10 w 87"/>
                <a:gd name="T13" fmla="*/ 75 h 83"/>
                <a:gd name="T14" fmla="*/ 22 w 87"/>
                <a:gd name="T15" fmla="*/ 83 h 83"/>
                <a:gd name="T16" fmla="*/ 36 w 87"/>
                <a:gd name="T17" fmla="*/ 83 h 83"/>
                <a:gd name="T18" fmla="*/ 58 w 87"/>
                <a:gd name="T19" fmla="*/ 80 h 83"/>
                <a:gd name="T20" fmla="*/ 75 w 87"/>
                <a:gd name="T21" fmla="*/ 69 h 83"/>
                <a:gd name="T22" fmla="*/ 82 w 87"/>
                <a:gd name="T23" fmla="*/ 58 h 83"/>
                <a:gd name="T24" fmla="*/ 87 w 87"/>
                <a:gd name="T25" fmla="*/ 47 h 83"/>
                <a:gd name="T26" fmla="*/ 87 w 87"/>
                <a:gd name="T27" fmla="*/ 27 h 83"/>
                <a:gd name="T28" fmla="*/ 87 w 87"/>
                <a:gd name="T29" fmla="*/ 8 h 83"/>
                <a:gd name="T30" fmla="*/ 17 w 87"/>
                <a:gd name="T31" fmla="*/ 0 h 8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7" h="83">
                  <a:moveTo>
                    <a:pt x="17" y="0"/>
                  </a:moveTo>
                  <a:lnTo>
                    <a:pt x="7" y="11"/>
                  </a:lnTo>
                  <a:lnTo>
                    <a:pt x="3" y="22"/>
                  </a:lnTo>
                  <a:lnTo>
                    <a:pt x="0" y="39"/>
                  </a:lnTo>
                  <a:lnTo>
                    <a:pt x="0" y="53"/>
                  </a:lnTo>
                  <a:lnTo>
                    <a:pt x="3" y="64"/>
                  </a:lnTo>
                  <a:lnTo>
                    <a:pt x="10" y="75"/>
                  </a:lnTo>
                  <a:lnTo>
                    <a:pt x="22" y="83"/>
                  </a:lnTo>
                  <a:lnTo>
                    <a:pt x="36" y="83"/>
                  </a:lnTo>
                  <a:lnTo>
                    <a:pt x="58" y="80"/>
                  </a:lnTo>
                  <a:lnTo>
                    <a:pt x="75" y="69"/>
                  </a:lnTo>
                  <a:lnTo>
                    <a:pt x="82" y="58"/>
                  </a:lnTo>
                  <a:lnTo>
                    <a:pt x="87" y="47"/>
                  </a:lnTo>
                  <a:lnTo>
                    <a:pt x="87" y="27"/>
                  </a:lnTo>
                  <a:lnTo>
                    <a:pt x="87" y="8"/>
                  </a:lnTo>
                  <a:lnTo>
                    <a:pt x="17" y="0"/>
                  </a:lnTo>
                  <a:close/>
                </a:path>
              </a:pathLst>
            </a:custGeom>
            <a:solidFill>
              <a:srgbClr val="F7C0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850" name="Freeform 36"/>
            <p:cNvSpPr>
              <a:spLocks/>
            </p:cNvSpPr>
            <p:nvPr/>
          </p:nvSpPr>
          <p:spPr bwMode="auto">
            <a:xfrm>
              <a:off x="592" y="1318"/>
              <a:ext cx="87" cy="83"/>
            </a:xfrm>
            <a:custGeom>
              <a:avLst/>
              <a:gdLst>
                <a:gd name="T0" fmla="*/ 17 w 87"/>
                <a:gd name="T1" fmla="*/ 0 h 83"/>
                <a:gd name="T2" fmla="*/ 7 w 87"/>
                <a:gd name="T3" fmla="*/ 11 h 83"/>
                <a:gd name="T4" fmla="*/ 3 w 87"/>
                <a:gd name="T5" fmla="*/ 22 h 83"/>
                <a:gd name="T6" fmla="*/ 0 w 87"/>
                <a:gd name="T7" fmla="*/ 39 h 83"/>
                <a:gd name="T8" fmla="*/ 0 w 87"/>
                <a:gd name="T9" fmla="*/ 53 h 83"/>
                <a:gd name="T10" fmla="*/ 3 w 87"/>
                <a:gd name="T11" fmla="*/ 64 h 83"/>
                <a:gd name="T12" fmla="*/ 10 w 87"/>
                <a:gd name="T13" fmla="*/ 75 h 83"/>
                <a:gd name="T14" fmla="*/ 22 w 87"/>
                <a:gd name="T15" fmla="*/ 83 h 83"/>
                <a:gd name="T16" fmla="*/ 36 w 87"/>
                <a:gd name="T17" fmla="*/ 83 h 83"/>
                <a:gd name="T18" fmla="*/ 58 w 87"/>
                <a:gd name="T19" fmla="*/ 80 h 83"/>
                <a:gd name="T20" fmla="*/ 75 w 87"/>
                <a:gd name="T21" fmla="*/ 69 h 83"/>
                <a:gd name="T22" fmla="*/ 82 w 87"/>
                <a:gd name="T23" fmla="*/ 58 h 83"/>
                <a:gd name="T24" fmla="*/ 87 w 87"/>
                <a:gd name="T25" fmla="*/ 47 h 83"/>
                <a:gd name="T26" fmla="*/ 87 w 87"/>
                <a:gd name="T27" fmla="*/ 27 h 83"/>
                <a:gd name="T28" fmla="*/ 87 w 87"/>
                <a:gd name="T29" fmla="*/ 8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7" h="83">
                  <a:moveTo>
                    <a:pt x="17" y="0"/>
                  </a:moveTo>
                  <a:lnTo>
                    <a:pt x="7" y="11"/>
                  </a:lnTo>
                  <a:lnTo>
                    <a:pt x="3" y="22"/>
                  </a:lnTo>
                  <a:lnTo>
                    <a:pt x="0" y="39"/>
                  </a:lnTo>
                  <a:lnTo>
                    <a:pt x="0" y="53"/>
                  </a:lnTo>
                  <a:lnTo>
                    <a:pt x="3" y="64"/>
                  </a:lnTo>
                  <a:lnTo>
                    <a:pt x="10" y="75"/>
                  </a:lnTo>
                  <a:lnTo>
                    <a:pt x="22" y="83"/>
                  </a:lnTo>
                  <a:lnTo>
                    <a:pt x="36" y="83"/>
                  </a:lnTo>
                  <a:lnTo>
                    <a:pt x="58" y="80"/>
                  </a:lnTo>
                  <a:lnTo>
                    <a:pt x="75" y="69"/>
                  </a:lnTo>
                  <a:lnTo>
                    <a:pt x="82" y="58"/>
                  </a:lnTo>
                  <a:lnTo>
                    <a:pt x="87" y="47"/>
                  </a:lnTo>
                  <a:lnTo>
                    <a:pt x="87" y="27"/>
                  </a:lnTo>
                  <a:lnTo>
                    <a:pt x="87" y="8"/>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51" name="Freeform 37"/>
            <p:cNvSpPr>
              <a:spLocks/>
            </p:cNvSpPr>
            <p:nvPr/>
          </p:nvSpPr>
          <p:spPr bwMode="auto">
            <a:xfrm>
              <a:off x="652" y="1267"/>
              <a:ext cx="90" cy="62"/>
            </a:xfrm>
            <a:custGeom>
              <a:avLst/>
              <a:gdLst>
                <a:gd name="T0" fmla="*/ 90 w 90"/>
                <a:gd name="T1" fmla="*/ 31 h 62"/>
                <a:gd name="T2" fmla="*/ 87 w 90"/>
                <a:gd name="T3" fmla="*/ 42 h 62"/>
                <a:gd name="T4" fmla="*/ 82 w 90"/>
                <a:gd name="T5" fmla="*/ 53 h 62"/>
                <a:gd name="T6" fmla="*/ 73 w 90"/>
                <a:gd name="T7" fmla="*/ 59 h 62"/>
                <a:gd name="T8" fmla="*/ 63 w 90"/>
                <a:gd name="T9" fmla="*/ 62 h 62"/>
                <a:gd name="T10" fmla="*/ 51 w 90"/>
                <a:gd name="T11" fmla="*/ 62 h 62"/>
                <a:gd name="T12" fmla="*/ 41 w 90"/>
                <a:gd name="T13" fmla="*/ 62 h 62"/>
                <a:gd name="T14" fmla="*/ 32 w 90"/>
                <a:gd name="T15" fmla="*/ 62 h 62"/>
                <a:gd name="T16" fmla="*/ 27 w 90"/>
                <a:gd name="T17" fmla="*/ 62 h 62"/>
                <a:gd name="T18" fmla="*/ 27 w 90"/>
                <a:gd name="T19" fmla="*/ 62 h 62"/>
                <a:gd name="T20" fmla="*/ 17 w 90"/>
                <a:gd name="T21" fmla="*/ 59 h 62"/>
                <a:gd name="T22" fmla="*/ 8 w 90"/>
                <a:gd name="T23" fmla="*/ 53 h 62"/>
                <a:gd name="T24" fmla="*/ 3 w 90"/>
                <a:gd name="T25" fmla="*/ 42 h 62"/>
                <a:gd name="T26" fmla="*/ 0 w 90"/>
                <a:gd name="T27" fmla="*/ 31 h 62"/>
                <a:gd name="T28" fmla="*/ 0 w 90"/>
                <a:gd name="T29" fmla="*/ 31 h 62"/>
                <a:gd name="T30" fmla="*/ 3 w 90"/>
                <a:gd name="T31" fmla="*/ 17 h 62"/>
                <a:gd name="T32" fmla="*/ 8 w 90"/>
                <a:gd name="T33" fmla="*/ 9 h 62"/>
                <a:gd name="T34" fmla="*/ 17 w 90"/>
                <a:gd name="T35" fmla="*/ 0 h 62"/>
                <a:gd name="T36" fmla="*/ 27 w 90"/>
                <a:gd name="T37" fmla="*/ 0 h 62"/>
                <a:gd name="T38" fmla="*/ 39 w 90"/>
                <a:gd name="T39" fmla="*/ 0 h 62"/>
                <a:gd name="T40" fmla="*/ 46 w 90"/>
                <a:gd name="T41" fmla="*/ 0 h 62"/>
                <a:gd name="T42" fmla="*/ 58 w 90"/>
                <a:gd name="T43" fmla="*/ 0 h 62"/>
                <a:gd name="T44" fmla="*/ 63 w 90"/>
                <a:gd name="T45" fmla="*/ 0 h 62"/>
                <a:gd name="T46" fmla="*/ 63 w 90"/>
                <a:gd name="T47" fmla="*/ 0 h 62"/>
                <a:gd name="T48" fmla="*/ 73 w 90"/>
                <a:gd name="T49" fmla="*/ 0 h 62"/>
                <a:gd name="T50" fmla="*/ 82 w 90"/>
                <a:gd name="T51" fmla="*/ 9 h 62"/>
                <a:gd name="T52" fmla="*/ 87 w 90"/>
                <a:gd name="T53" fmla="*/ 17 h 62"/>
                <a:gd name="T54" fmla="*/ 90 w 90"/>
                <a:gd name="T55" fmla="*/ 31 h 62"/>
                <a:gd name="T56" fmla="*/ 90 w 90"/>
                <a:gd name="T57" fmla="*/ 31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0" h="62">
                  <a:moveTo>
                    <a:pt x="90" y="31"/>
                  </a:moveTo>
                  <a:lnTo>
                    <a:pt x="87" y="42"/>
                  </a:lnTo>
                  <a:lnTo>
                    <a:pt x="82" y="53"/>
                  </a:lnTo>
                  <a:lnTo>
                    <a:pt x="73" y="59"/>
                  </a:lnTo>
                  <a:lnTo>
                    <a:pt x="63" y="62"/>
                  </a:lnTo>
                  <a:lnTo>
                    <a:pt x="51" y="62"/>
                  </a:lnTo>
                  <a:lnTo>
                    <a:pt x="41" y="62"/>
                  </a:lnTo>
                  <a:lnTo>
                    <a:pt x="32" y="62"/>
                  </a:lnTo>
                  <a:lnTo>
                    <a:pt x="27" y="62"/>
                  </a:lnTo>
                  <a:lnTo>
                    <a:pt x="17" y="59"/>
                  </a:lnTo>
                  <a:lnTo>
                    <a:pt x="8" y="53"/>
                  </a:lnTo>
                  <a:lnTo>
                    <a:pt x="3" y="42"/>
                  </a:lnTo>
                  <a:lnTo>
                    <a:pt x="0" y="31"/>
                  </a:lnTo>
                  <a:lnTo>
                    <a:pt x="3" y="17"/>
                  </a:lnTo>
                  <a:lnTo>
                    <a:pt x="8" y="9"/>
                  </a:lnTo>
                  <a:lnTo>
                    <a:pt x="17" y="0"/>
                  </a:lnTo>
                  <a:lnTo>
                    <a:pt x="27" y="0"/>
                  </a:lnTo>
                  <a:lnTo>
                    <a:pt x="39" y="0"/>
                  </a:lnTo>
                  <a:lnTo>
                    <a:pt x="46" y="0"/>
                  </a:lnTo>
                  <a:lnTo>
                    <a:pt x="58" y="0"/>
                  </a:lnTo>
                  <a:lnTo>
                    <a:pt x="63" y="0"/>
                  </a:lnTo>
                  <a:lnTo>
                    <a:pt x="73" y="0"/>
                  </a:lnTo>
                  <a:lnTo>
                    <a:pt x="82" y="9"/>
                  </a:lnTo>
                  <a:lnTo>
                    <a:pt x="87" y="17"/>
                  </a:lnTo>
                  <a:lnTo>
                    <a:pt x="90" y="31"/>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852" name="Freeform 38"/>
            <p:cNvSpPr>
              <a:spLocks/>
            </p:cNvSpPr>
            <p:nvPr/>
          </p:nvSpPr>
          <p:spPr bwMode="auto">
            <a:xfrm>
              <a:off x="566" y="1223"/>
              <a:ext cx="45" cy="33"/>
            </a:xfrm>
            <a:custGeom>
              <a:avLst/>
              <a:gdLst>
                <a:gd name="T0" fmla="*/ 0 w 45"/>
                <a:gd name="T1" fmla="*/ 14 h 33"/>
                <a:gd name="T2" fmla="*/ 4 w 45"/>
                <a:gd name="T3" fmla="*/ 14 h 33"/>
                <a:gd name="T4" fmla="*/ 9 w 45"/>
                <a:gd name="T5" fmla="*/ 8 h 33"/>
                <a:gd name="T6" fmla="*/ 19 w 45"/>
                <a:gd name="T7" fmla="*/ 3 h 33"/>
                <a:gd name="T8" fmla="*/ 29 w 45"/>
                <a:gd name="T9" fmla="*/ 0 h 33"/>
                <a:gd name="T10" fmla="*/ 36 w 45"/>
                <a:gd name="T11" fmla="*/ 3 h 33"/>
                <a:gd name="T12" fmla="*/ 41 w 45"/>
                <a:gd name="T13" fmla="*/ 8 h 33"/>
                <a:gd name="T14" fmla="*/ 45 w 45"/>
                <a:gd name="T15" fmla="*/ 11 h 33"/>
                <a:gd name="T16" fmla="*/ 45 w 45"/>
                <a:gd name="T17" fmla="*/ 14 h 33"/>
                <a:gd name="T18" fmla="*/ 45 w 45"/>
                <a:gd name="T19" fmla="*/ 16 h 33"/>
                <a:gd name="T20" fmla="*/ 45 w 45"/>
                <a:gd name="T21" fmla="*/ 25 h 33"/>
                <a:gd name="T22" fmla="*/ 45 w 45"/>
                <a:gd name="T23" fmla="*/ 30 h 33"/>
                <a:gd name="T24" fmla="*/ 43 w 45"/>
                <a:gd name="T25" fmla="*/ 33 h 33"/>
                <a:gd name="T26" fmla="*/ 38 w 45"/>
                <a:gd name="T27" fmla="*/ 30 h 33"/>
                <a:gd name="T28" fmla="*/ 36 w 45"/>
                <a:gd name="T29" fmla="*/ 25 h 33"/>
                <a:gd name="T30" fmla="*/ 31 w 45"/>
                <a:gd name="T31" fmla="*/ 19 h 33"/>
                <a:gd name="T32" fmla="*/ 24 w 45"/>
                <a:gd name="T33" fmla="*/ 19 h 33"/>
                <a:gd name="T34" fmla="*/ 19 w 45"/>
                <a:gd name="T35" fmla="*/ 19 h 33"/>
                <a:gd name="T36" fmla="*/ 14 w 45"/>
                <a:gd name="T37" fmla="*/ 25 h 33"/>
                <a:gd name="T38" fmla="*/ 9 w 45"/>
                <a:gd name="T39" fmla="*/ 28 h 33"/>
                <a:gd name="T40" fmla="*/ 2 w 45"/>
                <a:gd name="T41" fmla="*/ 33 h 33"/>
                <a:gd name="T42" fmla="*/ 0 w 45"/>
                <a:gd name="T43" fmla="*/ 14 h 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5" h="33">
                  <a:moveTo>
                    <a:pt x="0" y="14"/>
                  </a:moveTo>
                  <a:lnTo>
                    <a:pt x="4" y="14"/>
                  </a:lnTo>
                  <a:lnTo>
                    <a:pt x="9" y="8"/>
                  </a:lnTo>
                  <a:lnTo>
                    <a:pt x="19" y="3"/>
                  </a:lnTo>
                  <a:lnTo>
                    <a:pt x="29" y="0"/>
                  </a:lnTo>
                  <a:lnTo>
                    <a:pt x="36" y="3"/>
                  </a:lnTo>
                  <a:lnTo>
                    <a:pt x="41" y="8"/>
                  </a:lnTo>
                  <a:lnTo>
                    <a:pt x="45" y="11"/>
                  </a:lnTo>
                  <a:lnTo>
                    <a:pt x="45" y="14"/>
                  </a:lnTo>
                  <a:lnTo>
                    <a:pt x="45" y="16"/>
                  </a:lnTo>
                  <a:lnTo>
                    <a:pt x="45" y="25"/>
                  </a:lnTo>
                  <a:lnTo>
                    <a:pt x="45" y="30"/>
                  </a:lnTo>
                  <a:lnTo>
                    <a:pt x="43" y="33"/>
                  </a:lnTo>
                  <a:lnTo>
                    <a:pt x="38" y="30"/>
                  </a:lnTo>
                  <a:lnTo>
                    <a:pt x="36" y="25"/>
                  </a:lnTo>
                  <a:lnTo>
                    <a:pt x="31" y="19"/>
                  </a:lnTo>
                  <a:lnTo>
                    <a:pt x="24" y="19"/>
                  </a:lnTo>
                  <a:lnTo>
                    <a:pt x="19" y="19"/>
                  </a:lnTo>
                  <a:lnTo>
                    <a:pt x="14" y="25"/>
                  </a:lnTo>
                  <a:lnTo>
                    <a:pt x="9" y="28"/>
                  </a:lnTo>
                  <a:lnTo>
                    <a:pt x="2" y="33"/>
                  </a:lnTo>
                  <a:lnTo>
                    <a:pt x="0" y="14"/>
                  </a:lnTo>
                  <a:close/>
                </a:path>
              </a:pathLst>
            </a:custGeom>
            <a:solidFill>
              <a:srgbClr val="000000"/>
            </a:solidFill>
            <a:ln w="7938">
              <a:solidFill>
                <a:srgbClr val="000000"/>
              </a:solidFill>
              <a:prstDash val="solid"/>
              <a:round/>
              <a:headEnd/>
              <a:tailEnd/>
            </a:ln>
          </p:spPr>
          <p:txBody>
            <a:bodyPr/>
            <a:lstStyle/>
            <a:p>
              <a:endParaRPr lang="ja-JP" altLang="en-US"/>
            </a:p>
          </p:txBody>
        </p:sp>
        <p:sp>
          <p:nvSpPr>
            <p:cNvPr id="19853" name="Freeform 39"/>
            <p:cNvSpPr>
              <a:spLocks/>
            </p:cNvSpPr>
            <p:nvPr/>
          </p:nvSpPr>
          <p:spPr bwMode="auto">
            <a:xfrm>
              <a:off x="664" y="1226"/>
              <a:ext cx="46" cy="36"/>
            </a:xfrm>
            <a:custGeom>
              <a:avLst/>
              <a:gdLst>
                <a:gd name="T0" fmla="*/ 0 w 46"/>
                <a:gd name="T1" fmla="*/ 36 h 36"/>
                <a:gd name="T2" fmla="*/ 0 w 46"/>
                <a:gd name="T3" fmla="*/ 27 h 36"/>
                <a:gd name="T4" fmla="*/ 5 w 46"/>
                <a:gd name="T5" fmla="*/ 16 h 36"/>
                <a:gd name="T6" fmla="*/ 17 w 46"/>
                <a:gd name="T7" fmla="*/ 5 h 36"/>
                <a:gd name="T8" fmla="*/ 29 w 46"/>
                <a:gd name="T9" fmla="*/ 0 h 36"/>
                <a:gd name="T10" fmla="*/ 37 w 46"/>
                <a:gd name="T11" fmla="*/ 2 h 36"/>
                <a:gd name="T12" fmla="*/ 39 w 46"/>
                <a:gd name="T13" fmla="*/ 5 h 36"/>
                <a:gd name="T14" fmla="*/ 44 w 46"/>
                <a:gd name="T15" fmla="*/ 16 h 36"/>
                <a:gd name="T16" fmla="*/ 46 w 46"/>
                <a:gd name="T17" fmla="*/ 27 h 36"/>
                <a:gd name="T18" fmla="*/ 46 w 46"/>
                <a:gd name="T19" fmla="*/ 33 h 36"/>
                <a:gd name="T20" fmla="*/ 44 w 46"/>
                <a:gd name="T21" fmla="*/ 33 h 36"/>
                <a:gd name="T22" fmla="*/ 39 w 46"/>
                <a:gd name="T23" fmla="*/ 33 h 36"/>
                <a:gd name="T24" fmla="*/ 37 w 46"/>
                <a:gd name="T25" fmla="*/ 27 h 36"/>
                <a:gd name="T26" fmla="*/ 34 w 46"/>
                <a:gd name="T27" fmla="*/ 22 h 36"/>
                <a:gd name="T28" fmla="*/ 27 w 46"/>
                <a:gd name="T29" fmla="*/ 19 h 36"/>
                <a:gd name="T30" fmla="*/ 17 w 46"/>
                <a:gd name="T31" fmla="*/ 22 h 36"/>
                <a:gd name="T32" fmla="*/ 10 w 46"/>
                <a:gd name="T33" fmla="*/ 30 h 36"/>
                <a:gd name="T34" fmla="*/ 5 w 46"/>
                <a:gd name="T35" fmla="*/ 36 h 36"/>
                <a:gd name="T36" fmla="*/ 0 w 46"/>
                <a:gd name="T37" fmla="*/ 36 h 36"/>
                <a:gd name="T38" fmla="*/ 0 w 46"/>
                <a:gd name="T39" fmla="*/ 36 h 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 h="36">
                  <a:moveTo>
                    <a:pt x="0" y="36"/>
                  </a:moveTo>
                  <a:lnTo>
                    <a:pt x="0" y="27"/>
                  </a:lnTo>
                  <a:lnTo>
                    <a:pt x="5" y="16"/>
                  </a:lnTo>
                  <a:lnTo>
                    <a:pt x="17" y="5"/>
                  </a:lnTo>
                  <a:lnTo>
                    <a:pt x="29" y="0"/>
                  </a:lnTo>
                  <a:lnTo>
                    <a:pt x="37" y="2"/>
                  </a:lnTo>
                  <a:lnTo>
                    <a:pt x="39" y="5"/>
                  </a:lnTo>
                  <a:lnTo>
                    <a:pt x="44" y="16"/>
                  </a:lnTo>
                  <a:lnTo>
                    <a:pt x="46" y="27"/>
                  </a:lnTo>
                  <a:lnTo>
                    <a:pt x="46" y="33"/>
                  </a:lnTo>
                  <a:lnTo>
                    <a:pt x="44" y="33"/>
                  </a:lnTo>
                  <a:lnTo>
                    <a:pt x="39" y="33"/>
                  </a:lnTo>
                  <a:lnTo>
                    <a:pt x="37" y="27"/>
                  </a:lnTo>
                  <a:lnTo>
                    <a:pt x="34" y="22"/>
                  </a:lnTo>
                  <a:lnTo>
                    <a:pt x="27" y="19"/>
                  </a:lnTo>
                  <a:lnTo>
                    <a:pt x="17" y="22"/>
                  </a:lnTo>
                  <a:lnTo>
                    <a:pt x="10" y="30"/>
                  </a:lnTo>
                  <a:lnTo>
                    <a:pt x="5" y="36"/>
                  </a:lnTo>
                  <a:lnTo>
                    <a:pt x="0" y="36"/>
                  </a:lnTo>
                  <a:close/>
                </a:path>
              </a:pathLst>
            </a:custGeom>
            <a:solidFill>
              <a:srgbClr val="000000"/>
            </a:solidFill>
            <a:ln w="7938">
              <a:solidFill>
                <a:srgbClr val="000000"/>
              </a:solidFill>
              <a:prstDash val="solid"/>
              <a:round/>
              <a:headEnd/>
              <a:tailEnd/>
            </a:ln>
          </p:spPr>
          <p:txBody>
            <a:bodyPr/>
            <a:lstStyle/>
            <a:p>
              <a:endParaRPr lang="ja-JP" altLang="en-US"/>
            </a:p>
          </p:txBody>
        </p:sp>
        <p:sp>
          <p:nvSpPr>
            <p:cNvPr id="19854" name="Rectangle 40"/>
            <p:cNvSpPr>
              <a:spLocks noChangeArrowheads="1"/>
            </p:cNvSpPr>
            <p:nvPr/>
          </p:nvSpPr>
          <p:spPr bwMode="auto">
            <a:xfrm>
              <a:off x="582" y="1301"/>
              <a:ext cx="3" cy="8"/>
            </a:xfrm>
            <a:prstGeom prst="rect">
              <a:avLst/>
            </a:prstGeom>
            <a:solidFill>
              <a:srgbClr val="000000"/>
            </a:solidFill>
            <a:ln w="7938">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19855" name="Rectangle 41"/>
            <p:cNvSpPr>
              <a:spLocks noChangeArrowheads="1"/>
            </p:cNvSpPr>
            <p:nvPr/>
          </p:nvSpPr>
          <p:spPr bwMode="auto">
            <a:xfrm>
              <a:off x="689" y="1304"/>
              <a:ext cx="4" cy="8"/>
            </a:xfrm>
            <a:prstGeom prst="rect">
              <a:avLst/>
            </a:prstGeom>
            <a:solidFill>
              <a:srgbClr val="000000"/>
            </a:solidFill>
            <a:ln w="7938">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19856" name="Freeform 42"/>
            <p:cNvSpPr>
              <a:spLocks/>
            </p:cNvSpPr>
            <p:nvPr/>
          </p:nvSpPr>
          <p:spPr bwMode="auto">
            <a:xfrm>
              <a:off x="541" y="1340"/>
              <a:ext cx="13" cy="89"/>
            </a:xfrm>
            <a:custGeom>
              <a:avLst/>
              <a:gdLst>
                <a:gd name="T0" fmla="*/ 13 w 13"/>
                <a:gd name="T1" fmla="*/ 0 h 89"/>
                <a:gd name="T2" fmla="*/ 8 w 13"/>
                <a:gd name="T3" fmla="*/ 22 h 89"/>
                <a:gd name="T4" fmla="*/ 3 w 13"/>
                <a:gd name="T5" fmla="*/ 44 h 89"/>
                <a:gd name="T6" fmla="*/ 0 w 13"/>
                <a:gd name="T7" fmla="*/ 67 h 89"/>
                <a:gd name="T8" fmla="*/ 0 w 13"/>
                <a:gd name="T9" fmla="*/ 89 h 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89">
                  <a:moveTo>
                    <a:pt x="13" y="0"/>
                  </a:moveTo>
                  <a:lnTo>
                    <a:pt x="8" y="22"/>
                  </a:lnTo>
                  <a:lnTo>
                    <a:pt x="3" y="44"/>
                  </a:lnTo>
                  <a:lnTo>
                    <a:pt x="0" y="67"/>
                  </a:lnTo>
                  <a:lnTo>
                    <a:pt x="0" y="8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57" name="Line 43"/>
            <p:cNvSpPr>
              <a:spLocks noChangeShapeType="1"/>
            </p:cNvSpPr>
            <p:nvPr/>
          </p:nvSpPr>
          <p:spPr bwMode="auto">
            <a:xfrm flipH="1">
              <a:off x="742" y="1253"/>
              <a:ext cx="16" cy="20"/>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858" name="Freeform 44"/>
            <p:cNvSpPr>
              <a:spLocks/>
            </p:cNvSpPr>
            <p:nvPr/>
          </p:nvSpPr>
          <p:spPr bwMode="auto">
            <a:xfrm>
              <a:off x="746" y="1281"/>
              <a:ext cx="29" cy="28"/>
            </a:xfrm>
            <a:custGeom>
              <a:avLst/>
              <a:gdLst>
                <a:gd name="T0" fmla="*/ 0 w 29"/>
                <a:gd name="T1" fmla="*/ 28 h 28"/>
                <a:gd name="T2" fmla="*/ 5 w 29"/>
                <a:gd name="T3" fmla="*/ 28 h 28"/>
                <a:gd name="T4" fmla="*/ 15 w 29"/>
                <a:gd name="T5" fmla="*/ 23 h 28"/>
                <a:gd name="T6" fmla="*/ 25 w 29"/>
                <a:gd name="T7" fmla="*/ 11 h 28"/>
                <a:gd name="T8" fmla="*/ 29 w 29"/>
                <a:gd name="T9" fmla="*/ 0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8">
                  <a:moveTo>
                    <a:pt x="0" y="28"/>
                  </a:moveTo>
                  <a:lnTo>
                    <a:pt x="5" y="28"/>
                  </a:lnTo>
                  <a:lnTo>
                    <a:pt x="15" y="23"/>
                  </a:lnTo>
                  <a:lnTo>
                    <a:pt x="25" y="11"/>
                  </a:lnTo>
                  <a:lnTo>
                    <a:pt x="29"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59" name="Freeform 45"/>
            <p:cNvSpPr>
              <a:spLocks/>
            </p:cNvSpPr>
            <p:nvPr/>
          </p:nvSpPr>
          <p:spPr bwMode="auto">
            <a:xfrm>
              <a:off x="525" y="1245"/>
              <a:ext cx="12" cy="22"/>
            </a:xfrm>
            <a:custGeom>
              <a:avLst/>
              <a:gdLst>
                <a:gd name="T0" fmla="*/ 0 w 12"/>
                <a:gd name="T1" fmla="*/ 0 h 22"/>
                <a:gd name="T2" fmla="*/ 2 w 12"/>
                <a:gd name="T3" fmla="*/ 3 h 22"/>
                <a:gd name="T4" fmla="*/ 7 w 12"/>
                <a:gd name="T5" fmla="*/ 8 h 22"/>
                <a:gd name="T6" fmla="*/ 9 w 12"/>
                <a:gd name="T7" fmla="*/ 14 h 22"/>
                <a:gd name="T8" fmla="*/ 12 w 12"/>
                <a:gd name="T9" fmla="*/ 22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22">
                  <a:moveTo>
                    <a:pt x="0" y="0"/>
                  </a:moveTo>
                  <a:lnTo>
                    <a:pt x="2" y="3"/>
                  </a:lnTo>
                  <a:lnTo>
                    <a:pt x="7" y="8"/>
                  </a:lnTo>
                  <a:lnTo>
                    <a:pt x="9" y="14"/>
                  </a:lnTo>
                  <a:lnTo>
                    <a:pt x="12" y="22"/>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60" name="Freeform 46"/>
            <p:cNvSpPr>
              <a:spLocks/>
            </p:cNvSpPr>
            <p:nvPr/>
          </p:nvSpPr>
          <p:spPr bwMode="auto">
            <a:xfrm>
              <a:off x="556" y="1354"/>
              <a:ext cx="36" cy="75"/>
            </a:xfrm>
            <a:custGeom>
              <a:avLst/>
              <a:gdLst>
                <a:gd name="T0" fmla="*/ 36 w 36"/>
                <a:gd name="T1" fmla="*/ 0 h 75"/>
                <a:gd name="T2" fmla="*/ 26 w 36"/>
                <a:gd name="T3" fmla="*/ 0 h 75"/>
                <a:gd name="T4" fmla="*/ 19 w 36"/>
                <a:gd name="T5" fmla="*/ 5 h 75"/>
                <a:gd name="T6" fmla="*/ 10 w 36"/>
                <a:gd name="T7" fmla="*/ 14 h 75"/>
                <a:gd name="T8" fmla="*/ 2 w 36"/>
                <a:gd name="T9" fmla="*/ 28 h 75"/>
                <a:gd name="T10" fmla="*/ 0 w 36"/>
                <a:gd name="T11" fmla="*/ 47 h 75"/>
                <a:gd name="T12" fmla="*/ 0 w 36"/>
                <a:gd name="T13" fmla="*/ 64 h 75"/>
                <a:gd name="T14" fmla="*/ 2 w 36"/>
                <a:gd name="T15" fmla="*/ 72 h 75"/>
                <a:gd name="T16" fmla="*/ 5 w 36"/>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6" h="75">
                  <a:moveTo>
                    <a:pt x="36" y="0"/>
                  </a:moveTo>
                  <a:lnTo>
                    <a:pt x="26" y="0"/>
                  </a:lnTo>
                  <a:lnTo>
                    <a:pt x="19" y="5"/>
                  </a:lnTo>
                  <a:lnTo>
                    <a:pt x="10" y="14"/>
                  </a:lnTo>
                  <a:lnTo>
                    <a:pt x="2" y="28"/>
                  </a:lnTo>
                  <a:lnTo>
                    <a:pt x="0" y="47"/>
                  </a:lnTo>
                  <a:lnTo>
                    <a:pt x="0" y="64"/>
                  </a:lnTo>
                  <a:lnTo>
                    <a:pt x="2" y="72"/>
                  </a:lnTo>
                  <a:lnTo>
                    <a:pt x="5" y="75"/>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61" name="Freeform 47"/>
            <p:cNvSpPr>
              <a:spLocks/>
            </p:cNvSpPr>
            <p:nvPr/>
          </p:nvSpPr>
          <p:spPr bwMode="auto">
            <a:xfrm>
              <a:off x="679" y="1354"/>
              <a:ext cx="41" cy="86"/>
            </a:xfrm>
            <a:custGeom>
              <a:avLst/>
              <a:gdLst>
                <a:gd name="T0" fmla="*/ 0 w 41"/>
                <a:gd name="T1" fmla="*/ 0 h 86"/>
                <a:gd name="T2" fmla="*/ 5 w 41"/>
                <a:gd name="T3" fmla="*/ 0 h 86"/>
                <a:gd name="T4" fmla="*/ 12 w 41"/>
                <a:gd name="T5" fmla="*/ 3 h 86"/>
                <a:gd name="T6" fmla="*/ 22 w 41"/>
                <a:gd name="T7" fmla="*/ 8 h 86"/>
                <a:gd name="T8" fmla="*/ 31 w 41"/>
                <a:gd name="T9" fmla="*/ 14 h 86"/>
                <a:gd name="T10" fmla="*/ 38 w 41"/>
                <a:gd name="T11" fmla="*/ 25 h 86"/>
                <a:gd name="T12" fmla="*/ 41 w 41"/>
                <a:gd name="T13" fmla="*/ 39 h 86"/>
                <a:gd name="T14" fmla="*/ 41 w 41"/>
                <a:gd name="T15" fmla="*/ 61 h 86"/>
                <a:gd name="T16" fmla="*/ 34 w 41"/>
                <a:gd name="T17" fmla="*/ 86 h 8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1" h="86">
                  <a:moveTo>
                    <a:pt x="0" y="0"/>
                  </a:moveTo>
                  <a:lnTo>
                    <a:pt x="5" y="0"/>
                  </a:lnTo>
                  <a:lnTo>
                    <a:pt x="12" y="3"/>
                  </a:lnTo>
                  <a:lnTo>
                    <a:pt x="22" y="8"/>
                  </a:lnTo>
                  <a:lnTo>
                    <a:pt x="31" y="14"/>
                  </a:lnTo>
                  <a:lnTo>
                    <a:pt x="38" y="25"/>
                  </a:lnTo>
                  <a:lnTo>
                    <a:pt x="41" y="39"/>
                  </a:lnTo>
                  <a:lnTo>
                    <a:pt x="41" y="61"/>
                  </a:lnTo>
                  <a:lnTo>
                    <a:pt x="34" y="86"/>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62" name="Freeform 48"/>
            <p:cNvSpPr>
              <a:spLocks/>
            </p:cNvSpPr>
            <p:nvPr/>
          </p:nvSpPr>
          <p:spPr bwMode="auto">
            <a:xfrm>
              <a:off x="566" y="1368"/>
              <a:ext cx="149" cy="67"/>
            </a:xfrm>
            <a:custGeom>
              <a:avLst/>
              <a:gdLst>
                <a:gd name="T0" fmla="*/ 0 w 149"/>
                <a:gd name="T1" fmla="*/ 0 h 67"/>
                <a:gd name="T2" fmla="*/ 0 w 149"/>
                <a:gd name="T3" fmla="*/ 3 h 67"/>
                <a:gd name="T4" fmla="*/ 2 w 149"/>
                <a:gd name="T5" fmla="*/ 11 h 67"/>
                <a:gd name="T6" fmla="*/ 4 w 149"/>
                <a:gd name="T7" fmla="*/ 19 h 67"/>
                <a:gd name="T8" fmla="*/ 12 w 149"/>
                <a:gd name="T9" fmla="*/ 33 h 67"/>
                <a:gd name="T10" fmla="*/ 19 w 149"/>
                <a:gd name="T11" fmla="*/ 44 h 67"/>
                <a:gd name="T12" fmla="*/ 31 w 149"/>
                <a:gd name="T13" fmla="*/ 55 h 67"/>
                <a:gd name="T14" fmla="*/ 48 w 149"/>
                <a:gd name="T15" fmla="*/ 64 h 67"/>
                <a:gd name="T16" fmla="*/ 70 w 149"/>
                <a:gd name="T17" fmla="*/ 67 h 67"/>
                <a:gd name="T18" fmla="*/ 86 w 149"/>
                <a:gd name="T19" fmla="*/ 64 h 67"/>
                <a:gd name="T20" fmla="*/ 103 w 149"/>
                <a:gd name="T21" fmla="*/ 55 h 67"/>
                <a:gd name="T22" fmla="*/ 127 w 149"/>
                <a:gd name="T23" fmla="*/ 39 h 67"/>
                <a:gd name="T24" fmla="*/ 144 w 149"/>
                <a:gd name="T25" fmla="*/ 19 h 67"/>
                <a:gd name="T26" fmla="*/ 149 w 149"/>
                <a:gd name="T27" fmla="*/ 11 h 67"/>
                <a:gd name="T28" fmla="*/ 149 w 149"/>
                <a:gd name="T29" fmla="*/ 8 h 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9" h="67">
                  <a:moveTo>
                    <a:pt x="0" y="0"/>
                  </a:moveTo>
                  <a:lnTo>
                    <a:pt x="0" y="3"/>
                  </a:lnTo>
                  <a:lnTo>
                    <a:pt x="2" y="11"/>
                  </a:lnTo>
                  <a:lnTo>
                    <a:pt x="4" y="19"/>
                  </a:lnTo>
                  <a:lnTo>
                    <a:pt x="12" y="33"/>
                  </a:lnTo>
                  <a:lnTo>
                    <a:pt x="19" y="44"/>
                  </a:lnTo>
                  <a:lnTo>
                    <a:pt x="31" y="55"/>
                  </a:lnTo>
                  <a:lnTo>
                    <a:pt x="48" y="64"/>
                  </a:lnTo>
                  <a:lnTo>
                    <a:pt x="70" y="67"/>
                  </a:lnTo>
                  <a:lnTo>
                    <a:pt x="86" y="64"/>
                  </a:lnTo>
                  <a:lnTo>
                    <a:pt x="103" y="55"/>
                  </a:lnTo>
                  <a:lnTo>
                    <a:pt x="127" y="39"/>
                  </a:lnTo>
                  <a:lnTo>
                    <a:pt x="144" y="19"/>
                  </a:lnTo>
                  <a:lnTo>
                    <a:pt x="149" y="11"/>
                  </a:lnTo>
                  <a:lnTo>
                    <a:pt x="149" y="8"/>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63" name="Line 49"/>
            <p:cNvSpPr>
              <a:spLocks noChangeShapeType="1"/>
            </p:cNvSpPr>
            <p:nvPr/>
          </p:nvSpPr>
          <p:spPr bwMode="auto">
            <a:xfrm>
              <a:off x="616" y="1298"/>
              <a:ext cx="36" cy="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864" name="Freeform 50"/>
            <p:cNvSpPr>
              <a:spLocks/>
            </p:cNvSpPr>
            <p:nvPr/>
          </p:nvSpPr>
          <p:spPr bwMode="auto">
            <a:xfrm>
              <a:off x="464" y="1014"/>
              <a:ext cx="401" cy="203"/>
            </a:xfrm>
            <a:custGeom>
              <a:avLst/>
              <a:gdLst>
                <a:gd name="T0" fmla="*/ 0 w 401"/>
                <a:gd name="T1" fmla="*/ 89 h 203"/>
                <a:gd name="T2" fmla="*/ 205 w 401"/>
                <a:gd name="T3" fmla="*/ 0 h 203"/>
                <a:gd name="T4" fmla="*/ 401 w 401"/>
                <a:gd name="T5" fmla="*/ 106 h 203"/>
                <a:gd name="T6" fmla="*/ 186 w 401"/>
                <a:gd name="T7" fmla="*/ 203 h 203"/>
                <a:gd name="T8" fmla="*/ 0 w 401"/>
                <a:gd name="T9" fmla="*/ 89 h 2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1" h="203">
                  <a:moveTo>
                    <a:pt x="0" y="89"/>
                  </a:moveTo>
                  <a:lnTo>
                    <a:pt x="205" y="0"/>
                  </a:lnTo>
                  <a:lnTo>
                    <a:pt x="401" y="106"/>
                  </a:lnTo>
                  <a:lnTo>
                    <a:pt x="186" y="203"/>
                  </a:lnTo>
                  <a:lnTo>
                    <a:pt x="0" y="89"/>
                  </a:lnTo>
                  <a:close/>
                </a:path>
              </a:pathLst>
            </a:custGeom>
            <a:solidFill>
              <a:srgbClr val="0000FF"/>
            </a:solidFill>
            <a:ln w="7938">
              <a:solidFill>
                <a:srgbClr val="000000"/>
              </a:solidFill>
              <a:prstDash val="solid"/>
              <a:round/>
              <a:headEnd/>
              <a:tailEnd/>
            </a:ln>
          </p:spPr>
          <p:txBody>
            <a:bodyPr/>
            <a:lstStyle/>
            <a:p>
              <a:endParaRPr lang="ja-JP" altLang="en-US"/>
            </a:p>
          </p:txBody>
        </p:sp>
        <p:sp>
          <p:nvSpPr>
            <p:cNvPr id="19865" name="Line 51"/>
            <p:cNvSpPr>
              <a:spLocks noChangeShapeType="1"/>
            </p:cNvSpPr>
            <p:nvPr/>
          </p:nvSpPr>
          <p:spPr bwMode="auto">
            <a:xfrm flipH="1">
              <a:off x="464" y="1103"/>
              <a:ext cx="205" cy="1"/>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866" name="Freeform 52"/>
            <p:cNvSpPr>
              <a:spLocks/>
            </p:cNvSpPr>
            <p:nvPr/>
          </p:nvSpPr>
          <p:spPr bwMode="auto">
            <a:xfrm>
              <a:off x="578" y="1594"/>
              <a:ext cx="29" cy="86"/>
            </a:xfrm>
            <a:custGeom>
              <a:avLst/>
              <a:gdLst>
                <a:gd name="T0" fmla="*/ 2 w 29"/>
                <a:gd name="T1" fmla="*/ 0 h 86"/>
                <a:gd name="T2" fmla="*/ 9 w 29"/>
                <a:gd name="T3" fmla="*/ 5 h 86"/>
                <a:gd name="T4" fmla="*/ 14 w 29"/>
                <a:gd name="T5" fmla="*/ 14 h 86"/>
                <a:gd name="T6" fmla="*/ 26 w 29"/>
                <a:gd name="T7" fmla="*/ 39 h 86"/>
                <a:gd name="T8" fmla="*/ 29 w 29"/>
                <a:gd name="T9" fmla="*/ 53 h 86"/>
                <a:gd name="T10" fmla="*/ 29 w 29"/>
                <a:gd name="T11" fmla="*/ 67 h 86"/>
                <a:gd name="T12" fmla="*/ 26 w 29"/>
                <a:gd name="T13" fmla="*/ 78 h 86"/>
                <a:gd name="T14" fmla="*/ 21 w 29"/>
                <a:gd name="T15" fmla="*/ 86 h 86"/>
                <a:gd name="T16" fmla="*/ 17 w 29"/>
                <a:gd name="T17" fmla="*/ 83 h 86"/>
                <a:gd name="T18" fmla="*/ 12 w 29"/>
                <a:gd name="T19" fmla="*/ 78 h 86"/>
                <a:gd name="T20" fmla="*/ 7 w 29"/>
                <a:gd name="T21" fmla="*/ 64 h 86"/>
                <a:gd name="T22" fmla="*/ 4 w 29"/>
                <a:gd name="T23" fmla="*/ 47 h 86"/>
                <a:gd name="T24" fmla="*/ 2 w 29"/>
                <a:gd name="T25" fmla="*/ 30 h 86"/>
                <a:gd name="T26" fmla="*/ 0 w 29"/>
                <a:gd name="T27" fmla="*/ 14 h 86"/>
                <a:gd name="T28" fmla="*/ 0 w 29"/>
                <a:gd name="T29" fmla="*/ 5 h 86"/>
                <a:gd name="T30" fmla="*/ 2 w 29"/>
                <a:gd name="T31" fmla="*/ 0 h 86"/>
                <a:gd name="T32" fmla="*/ 2 w 29"/>
                <a:gd name="T33" fmla="*/ 0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86">
                  <a:moveTo>
                    <a:pt x="2" y="0"/>
                  </a:moveTo>
                  <a:lnTo>
                    <a:pt x="9" y="5"/>
                  </a:lnTo>
                  <a:lnTo>
                    <a:pt x="14" y="14"/>
                  </a:lnTo>
                  <a:lnTo>
                    <a:pt x="26" y="39"/>
                  </a:lnTo>
                  <a:lnTo>
                    <a:pt x="29" y="53"/>
                  </a:lnTo>
                  <a:lnTo>
                    <a:pt x="29" y="67"/>
                  </a:lnTo>
                  <a:lnTo>
                    <a:pt x="26" y="78"/>
                  </a:lnTo>
                  <a:lnTo>
                    <a:pt x="21" y="86"/>
                  </a:lnTo>
                  <a:lnTo>
                    <a:pt x="17" y="83"/>
                  </a:lnTo>
                  <a:lnTo>
                    <a:pt x="12" y="78"/>
                  </a:lnTo>
                  <a:lnTo>
                    <a:pt x="7" y="64"/>
                  </a:lnTo>
                  <a:lnTo>
                    <a:pt x="4" y="47"/>
                  </a:lnTo>
                  <a:lnTo>
                    <a:pt x="2" y="30"/>
                  </a:lnTo>
                  <a:lnTo>
                    <a:pt x="0" y="14"/>
                  </a:lnTo>
                  <a:lnTo>
                    <a:pt x="0" y="5"/>
                  </a:lnTo>
                  <a:lnTo>
                    <a:pt x="2" y="0"/>
                  </a:lnTo>
                  <a:close/>
                </a:path>
              </a:pathLst>
            </a:custGeom>
            <a:solidFill>
              <a:srgbClr val="F7C084"/>
            </a:solidFill>
            <a:ln w="7938">
              <a:solidFill>
                <a:srgbClr val="000000"/>
              </a:solidFill>
              <a:prstDash val="solid"/>
              <a:round/>
              <a:headEnd/>
              <a:tailEnd/>
            </a:ln>
          </p:spPr>
          <p:txBody>
            <a:bodyPr/>
            <a:lstStyle/>
            <a:p>
              <a:endParaRPr lang="ja-JP" altLang="en-US"/>
            </a:p>
          </p:txBody>
        </p:sp>
        <p:sp>
          <p:nvSpPr>
            <p:cNvPr id="19867" name="Freeform 53"/>
            <p:cNvSpPr>
              <a:spLocks/>
            </p:cNvSpPr>
            <p:nvPr/>
          </p:nvSpPr>
          <p:spPr bwMode="auto">
            <a:xfrm>
              <a:off x="416" y="1560"/>
              <a:ext cx="186" cy="226"/>
            </a:xfrm>
            <a:custGeom>
              <a:avLst/>
              <a:gdLst>
                <a:gd name="T0" fmla="*/ 128 w 186"/>
                <a:gd name="T1" fmla="*/ 0 h 226"/>
                <a:gd name="T2" fmla="*/ 147 w 186"/>
                <a:gd name="T3" fmla="*/ 8 h 226"/>
                <a:gd name="T4" fmla="*/ 162 w 186"/>
                <a:gd name="T5" fmla="*/ 28 h 226"/>
                <a:gd name="T6" fmla="*/ 171 w 186"/>
                <a:gd name="T7" fmla="*/ 53 h 226"/>
                <a:gd name="T8" fmla="*/ 176 w 186"/>
                <a:gd name="T9" fmla="*/ 81 h 226"/>
                <a:gd name="T10" fmla="*/ 181 w 186"/>
                <a:gd name="T11" fmla="*/ 126 h 226"/>
                <a:gd name="T12" fmla="*/ 186 w 186"/>
                <a:gd name="T13" fmla="*/ 170 h 226"/>
                <a:gd name="T14" fmla="*/ 183 w 186"/>
                <a:gd name="T15" fmla="*/ 190 h 226"/>
                <a:gd name="T16" fmla="*/ 181 w 186"/>
                <a:gd name="T17" fmla="*/ 206 h 226"/>
                <a:gd name="T18" fmla="*/ 174 w 186"/>
                <a:gd name="T19" fmla="*/ 220 h 226"/>
                <a:gd name="T20" fmla="*/ 164 w 186"/>
                <a:gd name="T21" fmla="*/ 226 h 226"/>
                <a:gd name="T22" fmla="*/ 154 w 186"/>
                <a:gd name="T23" fmla="*/ 223 h 226"/>
                <a:gd name="T24" fmla="*/ 150 w 186"/>
                <a:gd name="T25" fmla="*/ 218 h 226"/>
                <a:gd name="T26" fmla="*/ 140 w 186"/>
                <a:gd name="T27" fmla="*/ 198 h 226"/>
                <a:gd name="T28" fmla="*/ 135 w 186"/>
                <a:gd name="T29" fmla="*/ 173 h 226"/>
                <a:gd name="T30" fmla="*/ 135 w 186"/>
                <a:gd name="T31" fmla="*/ 153 h 226"/>
                <a:gd name="T32" fmla="*/ 123 w 186"/>
                <a:gd name="T33" fmla="*/ 159 h 226"/>
                <a:gd name="T34" fmla="*/ 113 w 186"/>
                <a:gd name="T35" fmla="*/ 162 h 226"/>
                <a:gd name="T36" fmla="*/ 99 w 186"/>
                <a:gd name="T37" fmla="*/ 159 h 226"/>
                <a:gd name="T38" fmla="*/ 92 w 186"/>
                <a:gd name="T39" fmla="*/ 151 h 226"/>
                <a:gd name="T40" fmla="*/ 89 w 186"/>
                <a:gd name="T41" fmla="*/ 145 h 226"/>
                <a:gd name="T42" fmla="*/ 84 w 186"/>
                <a:gd name="T43" fmla="*/ 153 h 226"/>
                <a:gd name="T44" fmla="*/ 80 w 186"/>
                <a:gd name="T45" fmla="*/ 159 h 226"/>
                <a:gd name="T46" fmla="*/ 70 w 186"/>
                <a:gd name="T47" fmla="*/ 162 h 226"/>
                <a:gd name="T48" fmla="*/ 63 w 186"/>
                <a:gd name="T49" fmla="*/ 159 h 226"/>
                <a:gd name="T50" fmla="*/ 58 w 186"/>
                <a:gd name="T51" fmla="*/ 156 h 226"/>
                <a:gd name="T52" fmla="*/ 46 w 186"/>
                <a:gd name="T53" fmla="*/ 165 h 226"/>
                <a:gd name="T54" fmla="*/ 31 w 186"/>
                <a:gd name="T55" fmla="*/ 162 h 226"/>
                <a:gd name="T56" fmla="*/ 17 w 186"/>
                <a:gd name="T57" fmla="*/ 153 h 226"/>
                <a:gd name="T58" fmla="*/ 10 w 186"/>
                <a:gd name="T59" fmla="*/ 140 h 226"/>
                <a:gd name="T60" fmla="*/ 7 w 186"/>
                <a:gd name="T61" fmla="*/ 123 h 226"/>
                <a:gd name="T62" fmla="*/ 7 w 186"/>
                <a:gd name="T63" fmla="*/ 109 h 226"/>
                <a:gd name="T64" fmla="*/ 7 w 186"/>
                <a:gd name="T65" fmla="*/ 98 h 226"/>
                <a:gd name="T66" fmla="*/ 10 w 186"/>
                <a:gd name="T67" fmla="*/ 95 h 226"/>
                <a:gd name="T68" fmla="*/ 7 w 186"/>
                <a:gd name="T69" fmla="*/ 92 h 226"/>
                <a:gd name="T70" fmla="*/ 2 w 186"/>
                <a:gd name="T71" fmla="*/ 84 h 226"/>
                <a:gd name="T72" fmla="*/ 0 w 186"/>
                <a:gd name="T73" fmla="*/ 75 h 226"/>
                <a:gd name="T74" fmla="*/ 0 w 186"/>
                <a:gd name="T75" fmla="*/ 64 h 226"/>
                <a:gd name="T76" fmla="*/ 7 w 186"/>
                <a:gd name="T77" fmla="*/ 53 h 226"/>
                <a:gd name="T78" fmla="*/ 22 w 186"/>
                <a:gd name="T79" fmla="*/ 42 h 226"/>
                <a:gd name="T80" fmla="*/ 39 w 186"/>
                <a:gd name="T81" fmla="*/ 31 h 226"/>
                <a:gd name="T82" fmla="*/ 60 w 186"/>
                <a:gd name="T83" fmla="*/ 20 h 226"/>
                <a:gd name="T84" fmla="*/ 82 w 186"/>
                <a:gd name="T85" fmla="*/ 11 h 226"/>
                <a:gd name="T86" fmla="*/ 101 w 186"/>
                <a:gd name="T87" fmla="*/ 3 h 226"/>
                <a:gd name="T88" fmla="*/ 118 w 186"/>
                <a:gd name="T89" fmla="*/ 0 h 226"/>
                <a:gd name="T90" fmla="*/ 128 w 186"/>
                <a:gd name="T91" fmla="*/ 0 h 226"/>
                <a:gd name="T92" fmla="*/ 128 w 186"/>
                <a:gd name="T93" fmla="*/ 0 h 22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86" h="226">
                  <a:moveTo>
                    <a:pt x="128" y="0"/>
                  </a:moveTo>
                  <a:lnTo>
                    <a:pt x="147" y="8"/>
                  </a:lnTo>
                  <a:lnTo>
                    <a:pt x="162" y="28"/>
                  </a:lnTo>
                  <a:lnTo>
                    <a:pt x="171" y="53"/>
                  </a:lnTo>
                  <a:lnTo>
                    <a:pt x="176" y="81"/>
                  </a:lnTo>
                  <a:lnTo>
                    <a:pt x="181" y="126"/>
                  </a:lnTo>
                  <a:lnTo>
                    <a:pt x="186" y="170"/>
                  </a:lnTo>
                  <a:lnTo>
                    <a:pt x="183" y="190"/>
                  </a:lnTo>
                  <a:lnTo>
                    <a:pt x="181" y="206"/>
                  </a:lnTo>
                  <a:lnTo>
                    <a:pt x="174" y="220"/>
                  </a:lnTo>
                  <a:lnTo>
                    <a:pt x="164" y="226"/>
                  </a:lnTo>
                  <a:lnTo>
                    <a:pt x="154" y="223"/>
                  </a:lnTo>
                  <a:lnTo>
                    <a:pt x="150" y="218"/>
                  </a:lnTo>
                  <a:lnTo>
                    <a:pt x="140" y="198"/>
                  </a:lnTo>
                  <a:lnTo>
                    <a:pt x="135" y="173"/>
                  </a:lnTo>
                  <a:lnTo>
                    <a:pt x="135" y="153"/>
                  </a:lnTo>
                  <a:lnTo>
                    <a:pt x="123" y="159"/>
                  </a:lnTo>
                  <a:lnTo>
                    <a:pt x="113" y="162"/>
                  </a:lnTo>
                  <a:lnTo>
                    <a:pt x="99" y="159"/>
                  </a:lnTo>
                  <a:lnTo>
                    <a:pt x="92" y="151"/>
                  </a:lnTo>
                  <a:lnTo>
                    <a:pt x="89" y="145"/>
                  </a:lnTo>
                  <a:lnTo>
                    <a:pt x="84" y="153"/>
                  </a:lnTo>
                  <a:lnTo>
                    <a:pt x="80" y="159"/>
                  </a:lnTo>
                  <a:lnTo>
                    <a:pt x="70" y="162"/>
                  </a:lnTo>
                  <a:lnTo>
                    <a:pt x="63" y="159"/>
                  </a:lnTo>
                  <a:lnTo>
                    <a:pt x="58" y="156"/>
                  </a:lnTo>
                  <a:lnTo>
                    <a:pt x="46" y="165"/>
                  </a:lnTo>
                  <a:lnTo>
                    <a:pt x="31" y="162"/>
                  </a:lnTo>
                  <a:lnTo>
                    <a:pt x="17" y="153"/>
                  </a:lnTo>
                  <a:lnTo>
                    <a:pt x="10" y="140"/>
                  </a:lnTo>
                  <a:lnTo>
                    <a:pt x="7" y="123"/>
                  </a:lnTo>
                  <a:lnTo>
                    <a:pt x="7" y="109"/>
                  </a:lnTo>
                  <a:lnTo>
                    <a:pt x="7" y="98"/>
                  </a:lnTo>
                  <a:lnTo>
                    <a:pt x="10" y="95"/>
                  </a:lnTo>
                  <a:lnTo>
                    <a:pt x="7" y="92"/>
                  </a:lnTo>
                  <a:lnTo>
                    <a:pt x="2" y="84"/>
                  </a:lnTo>
                  <a:lnTo>
                    <a:pt x="0" y="75"/>
                  </a:lnTo>
                  <a:lnTo>
                    <a:pt x="0" y="64"/>
                  </a:lnTo>
                  <a:lnTo>
                    <a:pt x="7" y="53"/>
                  </a:lnTo>
                  <a:lnTo>
                    <a:pt x="22" y="42"/>
                  </a:lnTo>
                  <a:lnTo>
                    <a:pt x="39" y="31"/>
                  </a:lnTo>
                  <a:lnTo>
                    <a:pt x="60" y="20"/>
                  </a:lnTo>
                  <a:lnTo>
                    <a:pt x="82" y="11"/>
                  </a:lnTo>
                  <a:lnTo>
                    <a:pt x="101" y="3"/>
                  </a:lnTo>
                  <a:lnTo>
                    <a:pt x="118" y="0"/>
                  </a:lnTo>
                  <a:lnTo>
                    <a:pt x="128" y="0"/>
                  </a:lnTo>
                  <a:close/>
                </a:path>
              </a:pathLst>
            </a:custGeom>
            <a:solidFill>
              <a:srgbClr val="F7C084"/>
            </a:solidFill>
            <a:ln w="7938">
              <a:solidFill>
                <a:srgbClr val="000000"/>
              </a:solidFill>
              <a:prstDash val="solid"/>
              <a:round/>
              <a:headEnd/>
              <a:tailEnd/>
            </a:ln>
          </p:spPr>
          <p:txBody>
            <a:bodyPr/>
            <a:lstStyle/>
            <a:p>
              <a:endParaRPr lang="ja-JP" altLang="en-US"/>
            </a:p>
          </p:txBody>
        </p:sp>
        <p:sp>
          <p:nvSpPr>
            <p:cNvPr id="19868" name="Freeform 54"/>
            <p:cNvSpPr>
              <a:spLocks/>
            </p:cNvSpPr>
            <p:nvPr/>
          </p:nvSpPr>
          <p:spPr bwMode="auto">
            <a:xfrm>
              <a:off x="566" y="1747"/>
              <a:ext cx="26" cy="25"/>
            </a:xfrm>
            <a:custGeom>
              <a:avLst/>
              <a:gdLst>
                <a:gd name="T0" fmla="*/ 26 w 26"/>
                <a:gd name="T1" fmla="*/ 8 h 25"/>
                <a:gd name="T2" fmla="*/ 26 w 26"/>
                <a:gd name="T3" fmla="*/ 17 h 25"/>
                <a:gd name="T4" fmla="*/ 19 w 26"/>
                <a:gd name="T5" fmla="*/ 22 h 25"/>
                <a:gd name="T6" fmla="*/ 12 w 26"/>
                <a:gd name="T7" fmla="*/ 25 h 25"/>
                <a:gd name="T8" fmla="*/ 12 w 26"/>
                <a:gd name="T9" fmla="*/ 25 h 25"/>
                <a:gd name="T10" fmla="*/ 4 w 26"/>
                <a:gd name="T11" fmla="*/ 25 h 25"/>
                <a:gd name="T12" fmla="*/ 0 w 26"/>
                <a:gd name="T13" fmla="*/ 19 h 25"/>
                <a:gd name="T14" fmla="*/ 0 w 26"/>
                <a:gd name="T15" fmla="*/ 19 h 25"/>
                <a:gd name="T16" fmla="*/ 0 w 26"/>
                <a:gd name="T17" fmla="*/ 8 h 25"/>
                <a:gd name="T18" fmla="*/ 4 w 26"/>
                <a:gd name="T19" fmla="*/ 3 h 25"/>
                <a:gd name="T20" fmla="*/ 12 w 26"/>
                <a:gd name="T21" fmla="*/ 0 h 25"/>
                <a:gd name="T22" fmla="*/ 14 w 26"/>
                <a:gd name="T23" fmla="*/ 0 h 25"/>
                <a:gd name="T24" fmla="*/ 21 w 26"/>
                <a:gd name="T25" fmla="*/ 0 h 25"/>
                <a:gd name="T26" fmla="*/ 26 w 26"/>
                <a:gd name="T27" fmla="*/ 8 h 25"/>
                <a:gd name="T28" fmla="*/ 26 w 26"/>
                <a:gd name="T29" fmla="*/ 8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6" h="25">
                  <a:moveTo>
                    <a:pt x="26" y="8"/>
                  </a:moveTo>
                  <a:lnTo>
                    <a:pt x="26" y="17"/>
                  </a:lnTo>
                  <a:lnTo>
                    <a:pt x="19" y="22"/>
                  </a:lnTo>
                  <a:lnTo>
                    <a:pt x="12" y="25"/>
                  </a:lnTo>
                  <a:lnTo>
                    <a:pt x="4" y="25"/>
                  </a:lnTo>
                  <a:lnTo>
                    <a:pt x="0" y="19"/>
                  </a:lnTo>
                  <a:lnTo>
                    <a:pt x="0" y="8"/>
                  </a:lnTo>
                  <a:lnTo>
                    <a:pt x="4" y="3"/>
                  </a:lnTo>
                  <a:lnTo>
                    <a:pt x="12" y="0"/>
                  </a:lnTo>
                  <a:lnTo>
                    <a:pt x="14" y="0"/>
                  </a:lnTo>
                  <a:lnTo>
                    <a:pt x="21" y="0"/>
                  </a:lnTo>
                  <a:lnTo>
                    <a:pt x="26" y="8"/>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69" name="Line 55"/>
            <p:cNvSpPr>
              <a:spLocks noChangeShapeType="1"/>
            </p:cNvSpPr>
            <p:nvPr/>
          </p:nvSpPr>
          <p:spPr bwMode="auto">
            <a:xfrm>
              <a:off x="544" y="1649"/>
              <a:ext cx="7" cy="62"/>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870" name="Line 56"/>
            <p:cNvSpPr>
              <a:spLocks noChangeShapeType="1"/>
            </p:cNvSpPr>
            <p:nvPr/>
          </p:nvSpPr>
          <p:spPr bwMode="auto">
            <a:xfrm flipH="1" flipV="1">
              <a:off x="498" y="1649"/>
              <a:ext cx="7" cy="56"/>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871" name="Line 57"/>
            <p:cNvSpPr>
              <a:spLocks noChangeShapeType="1"/>
            </p:cNvSpPr>
            <p:nvPr/>
          </p:nvSpPr>
          <p:spPr bwMode="auto">
            <a:xfrm flipH="1" flipV="1">
              <a:off x="464" y="1649"/>
              <a:ext cx="10" cy="67"/>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872" name="Freeform 58"/>
            <p:cNvSpPr>
              <a:spLocks/>
            </p:cNvSpPr>
            <p:nvPr/>
          </p:nvSpPr>
          <p:spPr bwMode="auto">
            <a:xfrm>
              <a:off x="295" y="1518"/>
              <a:ext cx="41" cy="170"/>
            </a:xfrm>
            <a:custGeom>
              <a:avLst/>
              <a:gdLst>
                <a:gd name="T0" fmla="*/ 32 w 41"/>
                <a:gd name="T1" fmla="*/ 0 h 170"/>
                <a:gd name="T2" fmla="*/ 29 w 41"/>
                <a:gd name="T3" fmla="*/ 6 h 170"/>
                <a:gd name="T4" fmla="*/ 22 w 41"/>
                <a:gd name="T5" fmla="*/ 17 h 170"/>
                <a:gd name="T6" fmla="*/ 13 w 41"/>
                <a:gd name="T7" fmla="*/ 34 h 170"/>
                <a:gd name="T8" fmla="*/ 5 w 41"/>
                <a:gd name="T9" fmla="*/ 56 h 170"/>
                <a:gd name="T10" fmla="*/ 0 w 41"/>
                <a:gd name="T11" fmla="*/ 81 h 170"/>
                <a:gd name="T12" fmla="*/ 3 w 41"/>
                <a:gd name="T13" fmla="*/ 109 h 170"/>
                <a:gd name="T14" fmla="*/ 8 w 41"/>
                <a:gd name="T15" fmla="*/ 123 h 170"/>
                <a:gd name="T16" fmla="*/ 17 w 41"/>
                <a:gd name="T17" fmla="*/ 140 h 170"/>
                <a:gd name="T18" fmla="*/ 27 w 41"/>
                <a:gd name="T19" fmla="*/ 154 h 170"/>
                <a:gd name="T20" fmla="*/ 41 w 41"/>
                <a:gd name="T21" fmla="*/ 170 h 1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1" h="170">
                  <a:moveTo>
                    <a:pt x="32" y="0"/>
                  </a:moveTo>
                  <a:lnTo>
                    <a:pt x="29" y="6"/>
                  </a:lnTo>
                  <a:lnTo>
                    <a:pt x="22" y="17"/>
                  </a:lnTo>
                  <a:lnTo>
                    <a:pt x="13" y="34"/>
                  </a:lnTo>
                  <a:lnTo>
                    <a:pt x="5" y="56"/>
                  </a:lnTo>
                  <a:lnTo>
                    <a:pt x="0" y="81"/>
                  </a:lnTo>
                  <a:lnTo>
                    <a:pt x="3" y="109"/>
                  </a:lnTo>
                  <a:lnTo>
                    <a:pt x="8" y="123"/>
                  </a:lnTo>
                  <a:lnTo>
                    <a:pt x="17" y="140"/>
                  </a:lnTo>
                  <a:lnTo>
                    <a:pt x="27" y="154"/>
                  </a:lnTo>
                  <a:lnTo>
                    <a:pt x="41" y="17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73" name="Freeform 59"/>
            <p:cNvSpPr>
              <a:spLocks/>
            </p:cNvSpPr>
            <p:nvPr/>
          </p:nvSpPr>
          <p:spPr bwMode="auto">
            <a:xfrm>
              <a:off x="274" y="1557"/>
              <a:ext cx="41" cy="143"/>
            </a:xfrm>
            <a:custGeom>
              <a:avLst/>
              <a:gdLst>
                <a:gd name="T0" fmla="*/ 9 w 41"/>
                <a:gd name="T1" fmla="*/ 0 h 143"/>
                <a:gd name="T2" fmla="*/ 7 w 41"/>
                <a:gd name="T3" fmla="*/ 6 h 143"/>
                <a:gd name="T4" fmla="*/ 5 w 41"/>
                <a:gd name="T5" fmla="*/ 14 h 143"/>
                <a:gd name="T6" fmla="*/ 2 w 41"/>
                <a:gd name="T7" fmla="*/ 28 h 143"/>
                <a:gd name="T8" fmla="*/ 0 w 41"/>
                <a:gd name="T9" fmla="*/ 45 h 143"/>
                <a:gd name="T10" fmla="*/ 0 w 41"/>
                <a:gd name="T11" fmla="*/ 67 h 143"/>
                <a:gd name="T12" fmla="*/ 7 w 41"/>
                <a:gd name="T13" fmla="*/ 90 h 143"/>
                <a:gd name="T14" fmla="*/ 19 w 41"/>
                <a:gd name="T15" fmla="*/ 115 h 143"/>
                <a:gd name="T16" fmla="*/ 41 w 41"/>
                <a:gd name="T17" fmla="*/ 143 h 1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1" h="143">
                  <a:moveTo>
                    <a:pt x="9" y="0"/>
                  </a:moveTo>
                  <a:lnTo>
                    <a:pt x="7" y="6"/>
                  </a:lnTo>
                  <a:lnTo>
                    <a:pt x="5" y="14"/>
                  </a:lnTo>
                  <a:lnTo>
                    <a:pt x="2" y="28"/>
                  </a:lnTo>
                  <a:lnTo>
                    <a:pt x="0" y="45"/>
                  </a:lnTo>
                  <a:lnTo>
                    <a:pt x="0" y="67"/>
                  </a:lnTo>
                  <a:lnTo>
                    <a:pt x="7" y="90"/>
                  </a:lnTo>
                  <a:lnTo>
                    <a:pt x="19" y="115"/>
                  </a:lnTo>
                  <a:lnTo>
                    <a:pt x="41" y="143"/>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74" name="Freeform 60"/>
            <p:cNvSpPr>
              <a:spLocks/>
            </p:cNvSpPr>
            <p:nvPr/>
          </p:nvSpPr>
          <p:spPr bwMode="auto">
            <a:xfrm>
              <a:off x="262" y="1652"/>
              <a:ext cx="46" cy="59"/>
            </a:xfrm>
            <a:custGeom>
              <a:avLst/>
              <a:gdLst>
                <a:gd name="T0" fmla="*/ 0 w 46"/>
                <a:gd name="T1" fmla="*/ 0 h 59"/>
                <a:gd name="T2" fmla="*/ 0 w 46"/>
                <a:gd name="T3" fmla="*/ 3 h 59"/>
                <a:gd name="T4" fmla="*/ 2 w 46"/>
                <a:gd name="T5" fmla="*/ 9 h 59"/>
                <a:gd name="T6" fmla="*/ 9 w 46"/>
                <a:gd name="T7" fmla="*/ 22 h 59"/>
                <a:gd name="T8" fmla="*/ 24 w 46"/>
                <a:gd name="T9" fmla="*/ 42 h 59"/>
                <a:gd name="T10" fmla="*/ 46 w 46"/>
                <a:gd name="T11" fmla="*/ 59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6" h="59">
                  <a:moveTo>
                    <a:pt x="0" y="0"/>
                  </a:moveTo>
                  <a:lnTo>
                    <a:pt x="0" y="3"/>
                  </a:lnTo>
                  <a:lnTo>
                    <a:pt x="2" y="9"/>
                  </a:lnTo>
                  <a:lnTo>
                    <a:pt x="9" y="22"/>
                  </a:lnTo>
                  <a:lnTo>
                    <a:pt x="24" y="42"/>
                  </a:lnTo>
                  <a:lnTo>
                    <a:pt x="46" y="5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grpSp>
        <p:nvGrpSpPr>
          <p:cNvPr id="19460" name="Group 61"/>
          <p:cNvGrpSpPr>
            <a:grpSpLocks/>
          </p:cNvGrpSpPr>
          <p:nvPr/>
        </p:nvGrpSpPr>
        <p:grpSpPr bwMode="auto">
          <a:xfrm>
            <a:off x="981075" y="6718300"/>
            <a:ext cx="4924425" cy="1387475"/>
            <a:chOff x="240" y="1958"/>
            <a:chExt cx="3931" cy="1205"/>
          </a:xfrm>
        </p:grpSpPr>
        <p:sp>
          <p:nvSpPr>
            <p:cNvPr id="19497" name="Rectangle 62"/>
            <p:cNvSpPr>
              <a:spLocks noChangeArrowheads="1"/>
            </p:cNvSpPr>
            <p:nvPr/>
          </p:nvSpPr>
          <p:spPr bwMode="auto">
            <a:xfrm>
              <a:off x="240" y="2023"/>
              <a:ext cx="1540"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grpSp>
          <p:nvGrpSpPr>
            <p:cNvPr id="19498" name="Group 63"/>
            <p:cNvGrpSpPr>
              <a:grpSpLocks/>
            </p:cNvGrpSpPr>
            <p:nvPr/>
          </p:nvGrpSpPr>
          <p:grpSpPr bwMode="auto">
            <a:xfrm>
              <a:off x="419" y="2154"/>
              <a:ext cx="1075" cy="983"/>
              <a:chOff x="259" y="2947"/>
              <a:chExt cx="1075" cy="983"/>
            </a:xfrm>
          </p:grpSpPr>
          <p:sp>
            <p:nvSpPr>
              <p:cNvPr id="19732" name="Freeform 64"/>
              <p:cNvSpPr>
                <a:spLocks/>
              </p:cNvSpPr>
              <p:nvPr/>
            </p:nvSpPr>
            <p:spPr bwMode="auto">
              <a:xfrm>
                <a:off x="418" y="3886"/>
                <a:ext cx="148" cy="44"/>
              </a:xfrm>
              <a:custGeom>
                <a:avLst/>
                <a:gdLst>
                  <a:gd name="T0" fmla="*/ 0 w 148"/>
                  <a:gd name="T1" fmla="*/ 13 h 44"/>
                  <a:gd name="T2" fmla="*/ 3 w 148"/>
                  <a:gd name="T3" fmla="*/ 19 h 44"/>
                  <a:gd name="T4" fmla="*/ 7 w 148"/>
                  <a:gd name="T5" fmla="*/ 27 h 44"/>
                  <a:gd name="T6" fmla="*/ 13 w 148"/>
                  <a:gd name="T7" fmla="*/ 33 h 44"/>
                  <a:gd name="T8" fmla="*/ 21 w 148"/>
                  <a:gd name="T9" fmla="*/ 39 h 44"/>
                  <a:gd name="T10" fmla="*/ 30 w 148"/>
                  <a:gd name="T11" fmla="*/ 43 h 44"/>
                  <a:gd name="T12" fmla="*/ 42 w 148"/>
                  <a:gd name="T13" fmla="*/ 44 h 44"/>
                  <a:gd name="T14" fmla="*/ 49 w 148"/>
                  <a:gd name="T15" fmla="*/ 43 h 44"/>
                  <a:gd name="T16" fmla="*/ 56 w 148"/>
                  <a:gd name="T17" fmla="*/ 41 h 44"/>
                  <a:gd name="T18" fmla="*/ 64 w 148"/>
                  <a:gd name="T19" fmla="*/ 38 h 44"/>
                  <a:gd name="T20" fmla="*/ 72 w 148"/>
                  <a:gd name="T21" fmla="*/ 33 h 44"/>
                  <a:gd name="T22" fmla="*/ 86 w 148"/>
                  <a:gd name="T23" fmla="*/ 35 h 44"/>
                  <a:gd name="T24" fmla="*/ 101 w 148"/>
                  <a:gd name="T25" fmla="*/ 35 h 44"/>
                  <a:gd name="T26" fmla="*/ 115 w 148"/>
                  <a:gd name="T27" fmla="*/ 35 h 44"/>
                  <a:gd name="T28" fmla="*/ 129 w 148"/>
                  <a:gd name="T29" fmla="*/ 33 h 44"/>
                  <a:gd name="T30" fmla="*/ 140 w 148"/>
                  <a:gd name="T31" fmla="*/ 29 h 44"/>
                  <a:gd name="T32" fmla="*/ 146 w 148"/>
                  <a:gd name="T33" fmla="*/ 22 h 44"/>
                  <a:gd name="T34" fmla="*/ 148 w 148"/>
                  <a:gd name="T35" fmla="*/ 17 h 44"/>
                  <a:gd name="T36" fmla="*/ 148 w 148"/>
                  <a:gd name="T37" fmla="*/ 13 h 44"/>
                  <a:gd name="T38" fmla="*/ 146 w 148"/>
                  <a:gd name="T39" fmla="*/ 6 h 44"/>
                  <a:gd name="T40" fmla="*/ 142 w 148"/>
                  <a:gd name="T41" fmla="*/ 0 h 44"/>
                  <a:gd name="T42" fmla="*/ 138 w 148"/>
                  <a:gd name="T43" fmla="*/ 3 h 44"/>
                  <a:gd name="T44" fmla="*/ 132 w 148"/>
                  <a:gd name="T45" fmla="*/ 6 h 44"/>
                  <a:gd name="T46" fmla="*/ 114 w 148"/>
                  <a:gd name="T47" fmla="*/ 15 h 44"/>
                  <a:gd name="T48" fmla="*/ 105 w 148"/>
                  <a:gd name="T49" fmla="*/ 17 h 44"/>
                  <a:gd name="T50" fmla="*/ 95 w 148"/>
                  <a:gd name="T51" fmla="*/ 18 h 44"/>
                  <a:gd name="T52" fmla="*/ 87 w 148"/>
                  <a:gd name="T53" fmla="*/ 18 h 44"/>
                  <a:gd name="T54" fmla="*/ 80 w 148"/>
                  <a:gd name="T55" fmla="*/ 15 h 44"/>
                  <a:gd name="T56" fmla="*/ 72 w 148"/>
                  <a:gd name="T57" fmla="*/ 17 h 44"/>
                  <a:gd name="T58" fmla="*/ 63 w 148"/>
                  <a:gd name="T59" fmla="*/ 19 h 44"/>
                  <a:gd name="T60" fmla="*/ 41 w 148"/>
                  <a:gd name="T61" fmla="*/ 21 h 44"/>
                  <a:gd name="T62" fmla="*/ 30 w 148"/>
                  <a:gd name="T63" fmla="*/ 21 h 44"/>
                  <a:gd name="T64" fmla="*/ 19 w 148"/>
                  <a:gd name="T65" fmla="*/ 20 h 44"/>
                  <a:gd name="T66" fmla="*/ 10 w 148"/>
                  <a:gd name="T67" fmla="*/ 18 h 44"/>
                  <a:gd name="T68" fmla="*/ 0 w 148"/>
                  <a:gd name="T69" fmla="*/ 13 h 44"/>
                  <a:gd name="T70" fmla="*/ 0 w 148"/>
                  <a:gd name="T71" fmla="*/ 13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8" h="44">
                    <a:moveTo>
                      <a:pt x="0" y="13"/>
                    </a:moveTo>
                    <a:lnTo>
                      <a:pt x="3" y="19"/>
                    </a:lnTo>
                    <a:lnTo>
                      <a:pt x="7" y="27"/>
                    </a:lnTo>
                    <a:lnTo>
                      <a:pt x="13" y="33"/>
                    </a:lnTo>
                    <a:lnTo>
                      <a:pt x="21" y="39"/>
                    </a:lnTo>
                    <a:lnTo>
                      <a:pt x="30" y="43"/>
                    </a:lnTo>
                    <a:lnTo>
                      <a:pt x="42" y="44"/>
                    </a:lnTo>
                    <a:lnTo>
                      <a:pt x="49" y="43"/>
                    </a:lnTo>
                    <a:lnTo>
                      <a:pt x="56" y="41"/>
                    </a:lnTo>
                    <a:lnTo>
                      <a:pt x="64" y="38"/>
                    </a:lnTo>
                    <a:lnTo>
                      <a:pt x="72" y="33"/>
                    </a:lnTo>
                    <a:lnTo>
                      <a:pt x="86" y="35"/>
                    </a:lnTo>
                    <a:lnTo>
                      <a:pt x="101" y="35"/>
                    </a:lnTo>
                    <a:lnTo>
                      <a:pt x="115" y="35"/>
                    </a:lnTo>
                    <a:lnTo>
                      <a:pt x="129" y="33"/>
                    </a:lnTo>
                    <a:lnTo>
                      <a:pt x="140" y="29"/>
                    </a:lnTo>
                    <a:lnTo>
                      <a:pt x="146" y="22"/>
                    </a:lnTo>
                    <a:lnTo>
                      <a:pt x="148" y="17"/>
                    </a:lnTo>
                    <a:lnTo>
                      <a:pt x="148" y="13"/>
                    </a:lnTo>
                    <a:lnTo>
                      <a:pt x="146" y="6"/>
                    </a:lnTo>
                    <a:lnTo>
                      <a:pt x="142" y="0"/>
                    </a:lnTo>
                    <a:lnTo>
                      <a:pt x="138" y="3"/>
                    </a:lnTo>
                    <a:lnTo>
                      <a:pt x="132" y="6"/>
                    </a:lnTo>
                    <a:lnTo>
                      <a:pt x="114" y="15"/>
                    </a:lnTo>
                    <a:lnTo>
                      <a:pt x="105" y="17"/>
                    </a:lnTo>
                    <a:lnTo>
                      <a:pt x="95" y="18"/>
                    </a:lnTo>
                    <a:lnTo>
                      <a:pt x="87" y="18"/>
                    </a:lnTo>
                    <a:lnTo>
                      <a:pt x="80" y="15"/>
                    </a:lnTo>
                    <a:lnTo>
                      <a:pt x="72" y="17"/>
                    </a:lnTo>
                    <a:lnTo>
                      <a:pt x="63" y="19"/>
                    </a:lnTo>
                    <a:lnTo>
                      <a:pt x="41" y="21"/>
                    </a:lnTo>
                    <a:lnTo>
                      <a:pt x="30" y="21"/>
                    </a:lnTo>
                    <a:lnTo>
                      <a:pt x="19" y="20"/>
                    </a:lnTo>
                    <a:lnTo>
                      <a:pt x="10" y="18"/>
                    </a:lnTo>
                    <a:lnTo>
                      <a:pt x="0" y="13"/>
                    </a:lnTo>
                    <a:close/>
                  </a:path>
                </a:pathLst>
              </a:custGeom>
              <a:solidFill>
                <a:srgbClr val="7F1E02"/>
              </a:solidFill>
              <a:ln w="19050">
                <a:solidFill>
                  <a:srgbClr val="000000"/>
                </a:solidFill>
                <a:prstDash val="solid"/>
                <a:round/>
                <a:headEnd/>
                <a:tailEnd/>
              </a:ln>
            </p:spPr>
            <p:txBody>
              <a:bodyPr/>
              <a:lstStyle/>
              <a:p>
                <a:endParaRPr lang="ja-JP" altLang="en-US"/>
              </a:p>
            </p:txBody>
          </p:sp>
          <p:sp>
            <p:nvSpPr>
              <p:cNvPr id="19733" name="Freeform 65"/>
              <p:cNvSpPr>
                <a:spLocks/>
              </p:cNvSpPr>
              <p:nvPr/>
            </p:nvSpPr>
            <p:spPr bwMode="auto">
              <a:xfrm>
                <a:off x="490" y="3901"/>
                <a:ext cx="8" cy="18"/>
              </a:xfrm>
              <a:custGeom>
                <a:avLst/>
                <a:gdLst>
                  <a:gd name="T0" fmla="*/ 0 w 8"/>
                  <a:gd name="T1" fmla="*/ 18 h 18"/>
                  <a:gd name="T2" fmla="*/ 4 w 8"/>
                  <a:gd name="T3" fmla="*/ 15 h 18"/>
                  <a:gd name="T4" fmla="*/ 7 w 8"/>
                  <a:gd name="T5" fmla="*/ 10 h 18"/>
                  <a:gd name="T6" fmla="*/ 8 w 8"/>
                  <a:gd name="T7" fmla="*/ 6 h 18"/>
                  <a:gd name="T8" fmla="*/ 8 w 8"/>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18">
                    <a:moveTo>
                      <a:pt x="0" y="18"/>
                    </a:moveTo>
                    <a:lnTo>
                      <a:pt x="4" y="15"/>
                    </a:lnTo>
                    <a:lnTo>
                      <a:pt x="7" y="10"/>
                    </a:lnTo>
                    <a:lnTo>
                      <a:pt x="8" y="6"/>
                    </a:lnTo>
                    <a:lnTo>
                      <a:pt x="8"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34" name="Freeform 66"/>
              <p:cNvSpPr>
                <a:spLocks/>
              </p:cNvSpPr>
              <p:nvPr/>
            </p:nvSpPr>
            <p:spPr bwMode="auto">
              <a:xfrm>
                <a:off x="418" y="3828"/>
                <a:ext cx="146" cy="79"/>
              </a:xfrm>
              <a:custGeom>
                <a:avLst/>
                <a:gdLst>
                  <a:gd name="T0" fmla="*/ 142 w 146"/>
                  <a:gd name="T1" fmla="*/ 58 h 79"/>
                  <a:gd name="T2" fmla="*/ 138 w 146"/>
                  <a:gd name="T3" fmla="*/ 61 h 79"/>
                  <a:gd name="T4" fmla="*/ 132 w 146"/>
                  <a:gd name="T5" fmla="*/ 64 h 79"/>
                  <a:gd name="T6" fmla="*/ 114 w 146"/>
                  <a:gd name="T7" fmla="*/ 73 h 79"/>
                  <a:gd name="T8" fmla="*/ 105 w 146"/>
                  <a:gd name="T9" fmla="*/ 75 h 79"/>
                  <a:gd name="T10" fmla="*/ 95 w 146"/>
                  <a:gd name="T11" fmla="*/ 76 h 79"/>
                  <a:gd name="T12" fmla="*/ 87 w 146"/>
                  <a:gd name="T13" fmla="*/ 76 h 79"/>
                  <a:gd name="T14" fmla="*/ 80 w 146"/>
                  <a:gd name="T15" fmla="*/ 73 h 79"/>
                  <a:gd name="T16" fmla="*/ 72 w 146"/>
                  <a:gd name="T17" fmla="*/ 75 h 79"/>
                  <a:gd name="T18" fmla="*/ 63 w 146"/>
                  <a:gd name="T19" fmla="*/ 77 h 79"/>
                  <a:gd name="T20" fmla="*/ 41 w 146"/>
                  <a:gd name="T21" fmla="*/ 79 h 79"/>
                  <a:gd name="T22" fmla="*/ 30 w 146"/>
                  <a:gd name="T23" fmla="*/ 79 h 79"/>
                  <a:gd name="T24" fmla="*/ 19 w 146"/>
                  <a:gd name="T25" fmla="*/ 78 h 79"/>
                  <a:gd name="T26" fmla="*/ 10 w 146"/>
                  <a:gd name="T27" fmla="*/ 76 h 79"/>
                  <a:gd name="T28" fmla="*/ 0 w 146"/>
                  <a:gd name="T29" fmla="*/ 71 h 79"/>
                  <a:gd name="T30" fmla="*/ 0 w 146"/>
                  <a:gd name="T31" fmla="*/ 63 h 79"/>
                  <a:gd name="T32" fmla="*/ 0 w 146"/>
                  <a:gd name="T33" fmla="*/ 54 h 79"/>
                  <a:gd name="T34" fmla="*/ 2 w 146"/>
                  <a:gd name="T35" fmla="*/ 33 h 79"/>
                  <a:gd name="T36" fmla="*/ 3 w 146"/>
                  <a:gd name="T37" fmla="*/ 22 h 79"/>
                  <a:gd name="T38" fmla="*/ 5 w 146"/>
                  <a:gd name="T39" fmla="*/ 14 h 79"/>
                  <a:gd name="T40" fmla="*/ 6 w 146"/>
                  <a:gd name="T41" fmla="*/ 6 h 79"/>
                  <a:gd name="T42" fmla="*/ 7 w 146"/>
                  <a:gd name="T43" fmla="*/ 0 h 79"/>
                  <a:gd name="T44" fmla="*/ 32 w 146"/>
                  <a:gd name="T45" fmla="*/ 2 h 79"/>
                  <a:gd name="T46" fmla="*/ 53 w 146"/>
                  <a:gd name="T47" fmla="*/ 3 h 79"/>
                  <a:gd name="T48" fmla="*/ 72 w 146"/>
                  <a:gd name="T49" fmla="*/ 4 h 79"/>
                  <a:gd name="T50" fmla="*/ 88 w 146"/>
                  <a:gd name="T51" fmla="*/ 5 h 79"/>
                  <a:gd name="T52" fmla="*/ 102 w 146"/>
                  <a:gd name="T53" fmla="*/ 6 h 79"/>
                  <a:gd name="T54" fmla="*/ 113 w 146"/>
                  <a:gd name="T55" fmla="*/ 6 h 79"/>
                  <a:gd name="T56" fmla="*/ 122 w 146"/>
                  <a:gd name="T57" fmla="*/ 7 h 79"/>
                  <a:gd name="T58" fmla="*/ 129 w 146"/>
                  <a:gd name="T59" fmla="*/ 8 h 79"/>
                  <a:gd name="T60" fmla="*/ 136 w 146"/>
                  <a:gd name="T61" fmla="*/ 8 h 79"/>
                  <a:gd name="T62" fmla="*/ 140 w 146"/>
                  <a:gd name="T63" fmla="*/ 8 h 79"/>
                  <a:gd name="T64" fmla="*/ 145 w 146"/>
                  <a:gd name="T65" fmla="*/ 8 h 79"/>
                  <a:gd name="T66" fmla="*/ 146 w 146"/>
                  <a:gd name="T67" fmla="*/ 8 h 79"/>
                  <a:gd name="T68" fmla="*/ 146 w 146"/>
                  <a:gd name="T69" fmla="*/ 8 h 79"/>
                  <a:gd name="T70" fmla="*/ 144 w 146"/>
                  <a:gd name="T71" fmla="*/ 21 h 79"/>
                  <a:gd name="T72" fmla="*/ 141 w 146"/>
                  <a:gd name="T73" fmla="*/ 34 h 79"/>
                  <a:gd name="T74" fmla="*/ 141 w 146"/>
                  <a:gd name="T75" fmla="*/ 48 h 79"/>
                  <a:gd name="T76" fmla="*/ 142 w 146"/>
                  <a:gd name="T77" fmla="*/ 58 h 79"/>
                  <a:gd name="T78" fmla="*/ 142 w 146"/>
                  <a:gd name="T79" fmla="*/ 58 h 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46" h="79">
                    <a:moveTo>
                      <a:pt x="142" y="58"/>
                    </a:moveTo>
                    <a:lnTo>
                      <a:pt x="138" y="61"/>
                    </a:lnTo>
                    <a:lnTo>
                      <a:pt x="132" y="64"/>
                    </a:lnTo>
                    <a:lnTo>
                      <a:pt x="114" y="73"/>
                    </a:lnTo>
                    <a:lnTo>
                      <a:pt x="105" y="75"/>
                    </a:lnTo>
                    <a:lnTo>
                      <a:pt x="95" y="76"/>
                    </a:lnTo>
                    <a:lnTo>
                      <a:pt x="87" y="76"/>
                    </a:lnTo>
                    <a:lnTo>
                      <a:pt x="80" y="73"/>
                    </a:lnTo>
                    <a:lnTo>
                      <a:pt x="72" y="75"/>
                    </a:lnTo>
                    <a:lnTo>
                      <a:pt x="63" y="77"/>
                    </a:lnTo>
                    <a:lnTo>
                      <a:pt x="41" y="79"/>
                    </a:lnTo>
                    <a:lnTo>
                      <a:pt x="30" y="79"/>
                    </a:lnTo>
                    <a:lnTo>
                      <a:pt x="19" y="78"/>
                    </a:lnTo>
                    <a:lnTo>
                      <a:pt x="10" y="76"/>
                    </a:lnTo>
                    <a:lnTo>
                      <a:pt x="0" y="71"/>
                    </a:lnTo>
                    <a:lnTo>
                      <a:pt x="0" y="63"/>
                    </a:lnTo>
                    <a:lnTo>
                      <a:pt x="0" y="54"/>
                    </a:lnTo>
                    <a:lnTo>
                      <a:pt x="2" y="33"/>
                    </a:lnTo>
                    <a:lnTo>
                      <a:pt x="3" y="22"/>
                    </a:lnTo>
                    <a:lnTo>
                      <a:pt x="5" y="14"/>
                    </a:lnTo>
                    <a:lnTo>
                      <a:pt x="6" y="6"/>
                    </a:lnTo>
                    <a:lnTo>
                      <a:pt x="7" y="0"/>
                    </a:lnTo>
                    <a:lnTo>
                      <a:pt x="32" y="2"/>
                    </a:lnTo>
                    <a:lnTo>
                      <a:pt x="53" y="3"/>
                    </a:lnTo>
                    <a:lnTo>
                      <a:pt x="72" y="4"/>
                    </a:lnTo>
                    <a:lnTo>
                      <a:pt x="88" y="5"/>
                    </a:lnTo>
                    <a:lnTo>
                      <a:pt x="102" y="6"/>
                    </a:lnTo>
                    <a:lnTo>
                      <a:pt x="113" y="6"/>
                    </a:lnTo>
                    <a:lnTo>
                      <a:pt x="122" y="7"/>
                    </a:lnTo>
                    <a:lnTo>
                      <a:pt x="129" y="8"/>
                    </a:lnTo>
                    <a:lnTo>
                      <a:pt x="136" y="8"/>
                    </a:lnTo>
                    <a:lnTo>
                      <a:pt x="140" y="8"/>
                    </a:lnTo>
                    <a:lnTo>
                      <a:pt x="145" y="8"/>
                    </a:lnTo>
                    <a:lnTo>
                      <a:pt x="146" y="8"/>
                    </a:lnTo>
                    <a:lnTo>
                      <a:pt x="144" y="21"/>
                    </a:lnTo>
                    <a:lnTo>
                      <a:pt x="141" y="34"/>
                    </a:lnTo>
                    <a:lnTo>
                      <a:pt x="141" y="48"/>
                    </a:lnTo>
                    <a:lnTo>
                      <a:pt x="142" y="58"/>
                    </a:lnTo>
                    <a:close/>
                  </a:path>
                </a:pathLst>
              </a:custGeom>
              <a:solidFill>
                <a:srgbClr val="FAD28D"/>
              </a:solidFill>
              <a:ln w="19050">
                <a:solidFill>
                  <a:srgbClr val="000000"/>
                </a:solidFill>
                <a:prstDash val="solid"/>
                <a:round/>
                <a:headEnd/>
                <a:tailEnd/>
              </a:ln>
            </p:spPr>
            <p:txBody>
              <a:bodyPr/>
              <a:lstStyle/>
              <a:p>
                <a:endParaRPr lang="ja-JP" altLang="en-US"/>
              </a:p>
            </p:txBody>
          </p:sp>
          <p:sp>
            <p:nvSpPr>
              <p:cNvPr id="19735" name="Freeform 67"/>
              <p:cNvSpPr>
                <a:spLocks/>
              </p:cNvSpPr>
              <p:nvPr/>
            </p:nvSpPr>
            <p:spPr bwMode="auto">
              <a:xfrm>
                <a:off x="494" y="3843"/>
                <a:ext cx="4" cy="58"/>
              </a:xfrm>
              <a:custGeom>
                <a:avLst/>
                <a:gdLst>
                  <a:gd name="T0" fmla="*/ 4 w 4"/>
                  <a:gd name="T1" fmla="*/ 58 h 58"/>
                  <a:gd name="T2" fmla="*/ 3 w 4"/>
                  <a:gd name="T3" fmla="*/ 51 h 58"/>
                  <a:gd name="T4" fmla="*/ 3 w 4"/>
                  <a:gd name="T5" fmla="*/ 43 h 58"/>
                  <a:gd name="T6" fmla="*/ 0 w 4"/>
                  <a:gd name="T7" fmla="*/ 26 h 58"/>
                  <a:gd name="T8" fmla="*/ 0 w 4"/>
                  <a:gd name="T9" fmla="*/ 18 h 58"/>
                  <a:gd name="T10" fmla="*/ 0 w 4"/>
                  <a:gd name="T11" fmla="*/ 10 h 58"/>
                  <a:gd name="T12" fmla="*/ 2 w 4"/>
                  <a:gd name="T13" fmla="*/ 4 h 58"/>
                  <a:gd name="T14" fmla="*/ 4 w 4"/>
                  <a:gd name="T15" fmla="*/ 0 h 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58">
                    <a:moveTo>
                      <a:pt x="4" y="58"/>
                    </a:moveTo>
                    <a:lnTo>
                      <a:pt x="3" y="51"/>
                    </a:lnTo>
                    <a:lnTo>
                      <a:pt x="3" y="43"/>
                    </a:lnTo>
                    <a:lnTo>
                      <a:pt x="0" y="26"/>
                    </a:lnTo>
                    <a:lnTo>
                      <a:pt x="0" y="18"/>
                    </a:lnTo>
                    <a:lnTo>
                      <a:pt x="0" y="10"/>
                    </a:lnTo>
                    <a:lnTo>
                      <a:pt x="2" y="4"/>
                    </a:lnTo>
                    <a:lnTo>
                      <a:pt x="4"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36" name="Freeform 68"/>
              <p:cNvSpPr>
                <a:spLocks/>
              </p:cNvSpPr>
              <p:nvPr/>
            </p:nvSpPr>
            <p:spPr bwMode="auto">
              <a:xfrm>
                <a:off x="283" y="2988"/>
                <a:ext cx="241" cy="195"/>
              </a:xfrm>
              <a:custGeom>
                <a:avLst/>
                <a:gdLst>
                  <a:gd name="T0" fmla="*/ 21 w 241"/>
                  <a:gd name="T1" fmla="*/ 87 h 195"/>
                  <a:gd name="T2" fmla="*/ 25 w 241"/>
                  <a:gd name="T3" fmla="*/ 106 h 195"/>
                  <a:gd name="T4" fmla="*/ 25 w 241"/>
                  <a:gd name="T5" fmla="*/ 114 h 195"/>
                  <a:gd name="T6" fmla="*/ 26 w 241"/>
                  <a:gd name="T7" fmla="*/ 117 h 195"/>
                  <a:gd name="T8" fmla="*/ 12 w 241"/>
                  <a:gd name="T9" fmla="*/ 119 h 195"/>
                  <a:gd name="T10" fmla="*/ 0 w 241"/>
                  <a:gd name="T11" fmla="*/ 131 h 195"/>
                  <a:gd name="T12" fmla="*/ 7 w 241"/>
                  <a:gd name="T13" fmla="*/ 148 h 195"/>
                  <a:gd name="T14" fmla="*/ 27 w 241"/>
                  <a:gd name="T15" fmla="*/ 159 h 195"/>
                  <a:gd name="T16" fmla="*/ 41 w 241"/>
                  <a:gd name="T17" fmla="*/ 157 h 195"/>
                  <a:gd name="T18" fmla="*/ 52 w 241"/>
                  <a:gd name="T19" fmla="*/ 170 h 195"/>
                  <a:gd name="T20" fmla="*/ 71 w 241"/>
                  <a:gd name="T21" fmla="*/ 185 h 195"/>
                  <a:gd name="T22" fmla="*/ 103 w 241"/>
                  <a:gd name="T23" fmla="*/ 194 h 195"/>
                  <a:gd name="T24" fmla="*/ 154 w 241"/>
                  <a:gd name="T25" fmla="*/ 192 h 195"/>
                  <a:gd name="T26" fmla="*/ 175 w 241"/>
                  <a:gd name="T27" fmla="*/ 186 h 195"/>
                  <a:gd name="T28" fmla="*/ 200 w 241"/>
                  <a:gd name="T29" fmla="*/ 164 h 195"/>
                  <a:gd name="T30" fmla="*/ 211 w 241"/>
                  <a:gd name="T31" fmla="*/ 139 h 195"/>
                  <a:gd name="T32" fmla="*/ 214 w 241"/>
                  <a:gd name="T33" fmla="*/ 117 h 195"/>
                  <a:gd name="T34" fmla="*/ 226 w 241"/>
                  <a:gd name="T35" fmla="*/ 105 h 195"/>
                  <a:gd name="T36" fmla="*/ 238 w 241"/>
                  <a:gd name="T37" fmla="*/ 90 h 195"/>
                  <a:gd name="T38" fmla="*/ 238 w 241"/>
                  <a:gd name="T39" fmla="*/ 76 h 195"/>
                  <a:gd name="T40" fmla="*/ 226 w 241"/>
                  <a:gd name="T41" fmla="*/ 70 h 195"/>
                  <a:gd name="T42" fmla="*/ 213 w 241"/>
                  <a:gd name="T43" fmla="*/ 73 h 195"/>
                  <a:gd name="T44" fmla="*/ 206 w 241"/>
                  <a:gd name="T45" fmla="*/ 52 h 195"/>
                  <a:gd name="T46" fmla="*/ 185 w 241"/>
                  <a:gd name="T47" fmla="*/ 25 h 195"/>
                  <a:gd name="T48" fmla="*/ 152 w 241"/>
                  <a:gd name="T49" fmla="*/ 5 h 195"/>
                  <a:gd name="T50" fmla="*/ 129 w 241"/>
                  <a:gd name="T51" fmla="*/ 0 h 195"/>
                  <a:gd name="T52" fmla="*/ 100 w 241"/>
                  <a:gd name="T53" fmla="*/ 1 h 195"/>
                  <a:gd name="T54" fmla="*/ 73 w 241"/>
                  <a:gd name="T55" fmla="*/ 9 h 195"/>
                  <a:gd name="T56" fmla="*/ 53 w 241"/>
                  <a:gd name="T57" fmla="*/ 16 h 195"/>
                  <a:gd name="T58" fmla="*/ 29 w 241"/>
                  <a:gd name="T59" fmla="*/ 35 h 195"/>
                  <a:gd name="T60" fmla="*/ 19 w 241"/>
                  <a:gd name="T61" fmla="*/ 54 h 195"/>
                  <a:gd name="T62" fmla="*/ 18 w 241"/>
                  <a:gd name="T63" fmla="*/ 72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1" h="195">
                    <a:moveTo>
                      <a:pt x="18" y="72"/>
                    </a:moveTo>
                    <a:lnTo>
                      <a:pt x="21" y="87"/>
                    </a:lnTo>
                    <a:lnTo>
                      <a:pt x="22" y="98"/>
                    </a:lnTo>
                    <a:lnTo>
                      <a:pt x="25" y="106"/>
                    </a:lnTo>
                    <a:lnTo>
                      <a:pt x="25" y="111"/>
                    </a:lnTo>
                    <a:lnTo>
                      <a:pt x="25" y="114"/>
                    </a:lnTo>
                    <a:lnTo>
                      <a:pt x="26" y="115"/>
                    </a:lnTo>
                    <a:lnTo>
                      <a:pt x="26" y="117"/>
                    </a:lnTo>
                    <a:lnTo>
                      <a:pt x="18" y="118"/>
                    </a:lnTo>
                    <a:lnTo>
                      <a:pt x="12" y="119"/>
                    </a:lnTo>
                    <a:lnTo>
                      <a:pt x="4" y="124"/>
                    </a:lnTo>
                    <a:lnTo>
                      <a:pt x="0" y="131"/>
                    </a:lnTo>
                    <a:lnTo>
                      <a:pt x="2" y="141"/>
                    </a:lnTo>
                    <a:lnTo>
                      <a:pt x="7" y="148"/>
                    </a:lnTo>
                    <a:lnTo>
                      <a:pt x="15" y="155"/>
                    </a:lnTo>
                    <a:lnTo>
                      <a:pt x="27" y="159"/>
                    </a:lnTo>
                    <a:lnTo>
                      <a:pt x="34" y="159"/>
                    </a:lnTo>
                    <a:lnTo>
                      <a:pt x="41" y="157"/>
                    </a:lnTo>
                    <a:lnTo>
                      <a:pt x="45" y="163"/>
                    </a:lnTo>
                    <a:lnTo>
                      <a:pt x="52" y="170"/>
                    </a:lnTo>
                    <a:lnTo>
                      <a:pt x="60" y="178"/>
                    </a:lnTo>
                    <a:lnTo>
                      <a:pt x="71" y="185"/>
                    </a:lnTo>
                    <a:lnTo>
                      <a:pt x="84" y="190"/>
                    </a:lnTo>
                    <a:lnTo>
                      <a:pt x="103" y="194"/>
                    </a:lnTo>
                    <a:lnTo>
                      <a:pt x="126" y="195"/>
                    </a:lnTo>
                    <a:lnTo>
                      <a:pt x="154" y="192"/>
                    </a:lnTo>
                    <a:lnTo>
                      <a:pt x="165" y="189"/>
                    </a:lnTo>
                    <a:lnTo>
                      <a:pt x="175" y="186"/>
                    </a:lnTo>
                    <a:lnTo>
                      <a:pt x="190" y="176"/>
                    </a:lnTo>
                    <a:lnTo>
                      <a:pt x="200" y="164"/>
                    </a:lnTo>
                    <a:lnTo>
                      <a:pt x="208" y="151"/>
                    </a:lnTo>
                    <a:lnTo>
                      <a:pt x="211" y="139"/>
                    </a:lnTo>
                    <a:lnTo>
                      <a:pt x="213" y="126"/>
                    </a:lnTo>
                    <a:lnTo>
                      <a:pt x="214" y="117"/>
                    </a:lnTo>
                    <a:lnTo>
                      <a:pt x="214" y="109"/>
                    </a:lnTo>
                    <a:lnTo>
                      <a:pt x="226" y="105"/>
                    </a:lnTo>
                    <a:lnTo>
                      <a:pt x="233" y="99"/>
                    </a:lnTo>
                    <a:lnTo>
                      <a:pt x="238" y="90"/>
                    </a:lnTo>
                    <a:lnTo>
                      <a:pt x="241" y="83"/>
                    </a:lnTo>
                    <a:lnTo>
                      <a:pt x="238" y="76"/>
                    </a:lnTo>
                    <a:lnTo>
                      <a:pt x="234" y="71"/>
                    </a:lnTo>
                    <a:lnTo>
                      <a:pt x="226" y="70"/>
                    </a:lnTo>
                    <a:lnTo>
                      <a:pt x="219" y="71"/>
                    </a:lnTo>
                    <a:lnTo>
                      <a:pt x="213" y="73"/>
                    </a:lnTo>
                    <a:lnTo>
                      <a:pt x="211" y="64"/>
                    </a:lnTo>
                    <a:lnTo>
                      <a:pt x="206" y="52"/>
                    </a:lnTo>
                    <a:lnTo>
                      <a:pt x="198" y="38"/>
                    </a:lnTo>
                    <a:lnTo>
                      <a:pt x="185" y="25"/>
                    </a:lnTo>
                    <a:lnTo>
                      <a:pt x="171" y="13"/>
                    </a:lnTo>
                    <a:lnTo>
                      <a:pt x="152" y="5"/>
                    </a:lnTo>
                    <a:lnTo>
                      <a:pt x="141" y="1"/>
                    </a:lnTo>
                    <a:lnTo>
                      <a:pt x="129" y="0"/>
                    </a:lnTo>
                    <a:lnTo>
                      <a:pt x="115" y="0"/>
                    </a:lnTo>
                    <a:lnTo>
                      <a:pt x="100" y="1"/>
                    </a:lnTo>
                    <a:lnTo>
                      <a:pt x="85" y="5"/>
                    </a:lnTo>
                    <a:lnTo>
                      <a:pt x="73" y="9"/>
                    </a:lnTo>
                    <a:lnTo>
                      <a:pt x="62" y="12"/>
                    </a:lnTo>
                    <a:lnTo>
                      <a:pt x="53" y="16"/>
                    </a:lnTo>
                    <a:lnTo>
                      <a:pt x="38" y="26"/>
                    </a:lnTo>
                    <a:lnTo>
                      <a:pt x="29" y="35"/>
                    </a:lnTo>
                    <a:lnTo>
                      <a:pt x="22" y="45"/>
                    </a:lnTo>
                    <a:lnTo>
                      <a:pt x="19" y="54"/>
                    </a:lnTo>
                    <a:lnTo>
                      <a:pt x="18" y="64"/>
                    </a:lnTo>
                    <a:lnTo>
                      <a:pt x="18" y="72"/>
                    </a:lnTo>
                    <a:close/>
                  </a:path>
                </a:pathLst>
              </a:custGeom>
              <a:solidFill>
                <a:srgbClr val="FAD28D"/>
              </a:solidFill>
              <a:ln w="19050">
                <a:solidFill>
                  <a:srgbClr val="000000"/>
                </a:solidFill>
                <a:prstDash val="solid"/>
                <a:round/>
                <a:headEnd/>
                <a:tailEnd/>
              </a:ln>
            </p:spPr>
            <p:txBody>
              <a:bodyPr/>
              <a:lstStyle/>
              <a:p>
                <a:endParaRPr lang="ja-JP" altLang="en-US"/>
              </a:p>
            </p:txBody>
          </p:sp>
          <p:sp>
            <p:nvSpPr>
              <p:cNvPr id="19737" name="Freeform 69"/>
              <p:cNvSpPr>
                <a:spLocks/>
              </p:cNvSpPr>
              <p:nvPr/>
            </p:nvSpPr>
            <p:spPr bwMode="auto">
              <a:xfrm>
                <a:off x="496" y="3061"/>
                <a:ext cx="1" cy="36"/>
              </a:xfrm>
              <a:custGeom>
                <a:avLst/>
                <a:gdLst>
                  <a:gd name="T0" fmla="*/ 0 w 1"/>
                  <a:gd name="T1" fmla="*/ 0 h 36"/>
                  <a:gd name="T2" fmla="*/ 1 w 1"/>
                  <a:gd name="T3" fmla="*/ 8 h 36"/>
                  <a:gd name="T4" fmla="*/ 1 w 1"/>
                  <a:gd name="T5" fmla="*/ 18 h 36"/>
                  <a:gd name="T6" fmla="*/ 1 w 1"/>
                  <a:gd name="T7" fmla="*/ 28 h 36"/>
                  <a:gd name="T8" fmla="*/ 1 w 1"/>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6">
                    <a:moveTo>
                      <a:pt x="0" y="0"/>
                    </a:moveTo>
                    <a:lnTo>
                      <a:pt x="1" y="8"/>
                    </a:lnTo>
                    <a:lnTo>
                      <a:pt x="1" y="18"/>
                    </a:lnTo>
                    <a:lnTo>
                      <a:pt x="1" y="28"/>
                    </a:lnTo>
                    <a:lnTo>
                      <a:pt x="1" y="36"/>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38" name="Freeform 70"/>
              <p:cNvSpPr>
                <a:spLocks/>
              </p:cNvSpPr>
              <p:nvPr/>
            </p:nvSpPr>
            <p:spPr bwMode="auto">
              <a:xfrm>
                <a:off x="264" y="2956"/>
                <a:ext cx="232" cy="140"/>
              </a:xfrm>
              <a:custGeom>
                <a:avLst/>
                <a:gdLst>
                  <a:gd name="T0" fmla="*/ 229 w 232"/>
                  <a:gd name="T1" fmla="*/ 95 h 140"/>
                  <a:gd name="T2" fmla="*/ 230 w 232"/>
                  <a:gd name="T3" fmla="*/ 83 h 140"/>
                  <a:gd name="T4" fmla="*/ 232 w 232"/>
                  <a:gd name="T5" fmla="*/ 71 h 140"/>
                  <a:gd name="T6" fmla="*/ 227 w 232"/>
                  <a:gd name="T7" fmla="*/ 51 h 140"/>
                  <a:gd name="T8" fmla="*/ 221 w 232"/>
                  <a:gd name="T9" fmla="*/ 36 h 140"/>
                  <a:gd name="T10" fmla="*/ 211 w 232"/>
                  <a:gd name="T11" fmla="*/ 22 h 140"/>
                  <a:gd name="T12" fmla="*/ 200 w 232"/>
                  <a:gd name="T13" fmla="*/ 11 h 140"/>
                  <a:gd name="T14" fmla="*/ 190 w 232"/>
                  <a:gd name="T15" fmla="*/ 5 h 140"/>
                  <a:gd name="T16" fmla="*/ 180 w 232"/>
                  <a:gd name="T17" fmla="*/ 1 h 140"/>
                  <a:gd name="T18" fmla="*/ 173 w 232"/>
                  <a:gd name="T19" fmla="*/ 0 h 140"/>
                  <a:gd name="T20" fmla="*/ 163 w 232"/>
                  <a:gd name="T21" fmla="*/ 1 h 140"/>
                  <a:gd name="T22" fmla="*/ 148 w 232"/>
                  <a:gd name="T23" fmla="*/ 4 h 140"/>
                  <a:gd name="T24" fmla="*/ 138 w 232"/>
                  <a:gd name="T25" fmla="*/ 7 h 140"/>
                  <a:gd name="T26" fmla="*/ 130 w 232"/>
                  <a:gd name="T27" fmla="*/ 11 h 140"/>
                  <a:gd name="T28" fmla="*/ 121 w 232"/>
                  <a:gd name="T29" fmla="*/ 18 h 140"/>
                  <a:gd name="T30" fmla="*/ 110 w 232"/>
                  <a:gd name="T31" fmla="*/ 25 h 140"/>
                  <a:gd name="T32" fmla="*/ 100 w 232"/>
                  <a:gd name="T33" fmla="*/ 19 h 140"/>
                  <a:gd name="T34" fmla="*/ 92 w 232"/>
                  <a:gd name="T35" fmla="*/ 13 h 140"/>
                  <a:gd name="T36" fmla="*/ 83 w 232"/>
                  <a:gd name="T37" fmla="*/ 11 h 140"/>
                  <a:gd name="T38" fmla="*/ 75 w 232"/>
                  <a:gd name="T39" fmla="*/ 11 h 140"/>
                  <a:gd name="T40" fmla="*/ 68 w 232"/>
                  <a:gd name="T41" fmla="*/ 14 h 140"/>
                  <a:gd name="T42" fmla="*/ 60 w 232"/>
                  <a:gd name="T43" fmla="*/ 20 h 140"/>
                  <a:gd name="T44" fmla="*/ 50 w 232"/>
                  <a:gd name="T45" fmla="*/ 26 h 140"/>
                  <a:gd name="T46" fmla="*/ 41 w 232"/>
                  <a:gd name="T47" fmla="*/ 34 h 140"/>
                  <a:gd name="T48" fmla="*/ 31 w 232"/>
                  <a:gd name="T49" fmla="*/ 45 h 140"/>
                  <a:gd name="T50" fmla="*/ 22 w 232"/>
                  <a:gd name="T51" fmla="*/ 57 h 140"/>
                  <a:gd name="T52" fmla="*/ 14 w 232"/>
                  <a:gd name="T53" fmla="*/ 71 h 140"/>
                  <a:gd name="T54" fmla="*/ 4 w 232"/>
                  <a:gd name="T55" fmla="*/ 87 h 140"/>
                  <a:gd name="T56" fmla="*/ 0 w 232"/>
                  <a:gd name="T57" fmla="*/ 98 h 140"/>
                  <a:gd name="T58" fmla="*/ 0 w 232"/>
                  <a:gd name="T59" fmla="*/ 104 h 140"/>
                  <a:gd name="T60" fmla="*/ 2 w 232"/>
                  <a:gd name="T61" fmla="*/ 109 h 140"/>
                  <a:gd name="T62" fmla="*/ 6 w 232"/>
                  <a:gd name="T63" fmla="*/ 116 h 140"/>
                  <a:gd name="T64" fmla="*/ 14 w 232"/>
                  <a:gd name="T65" fmla="*/ 123 h 140"/>
                  <a:gd name="T66" fmla="*/ 26 w 232"/>
                  <a:gd name="T67" fmla="*/ 131 h 140"/>
                  <a:gd name="T68" fmla="*/ 44 w 232"/>
                  <a:gd name="T69" fmla="*/ 140 h 140"/>
                  <a:gd name="T70" fmla="*/ 42 w 232"/>
                  <a:gd name="T71" fmla="*/ 134 h 140"/>
                  <a:gd name="T72" fmla="*/ 41 w 232"/>
                  <a:gd name="T73" fmla="*/ 128 h 140"/>
                  <a:gd name="T74" fmla="*/ 41 w 232"/>
                  <a:gd name="T75" fmla="*/ 125 h 140"/>
                  <a:gd name="T76" fmla="*/ 41 w 232"/>
                  <a:gd name="T77" fmla="*/ 122 h 140"/>
                  <a:gd name="T78" fmla="*/ 40 w 232"/>
                  <a:gd name="T79" fmla="*/ 120 h 140"/>
                  <a:gd name="T80" fmla="*/ 40 w 232"/>
                  <a:gd name="T81" fmla="*/ 120 h 140"/>
                  <a:gd name="T82" fmla="*/ 49 w 232"/>
                  <a:gd name="T83" fmla="*/ 114 h 140"/>
                  <a:gd name="T84" fmla="*/ 58 w 232"/>
                  <a:gd name="T85" fmla="*/ 105 h 140"/>
                  <a:gd name="T86" fmla="*/ 72 w 232"/>
                  <a:gd name="T87" fmla="*/ 96 h 140"/>
                  <a:gd name="T88" fmla="*/ 84 w 232"/>
                  <a:gd name="T89" fmla="*/ 85 h 140"/>
                  <a:gd name="T90" fmla="*/ 98 w 232"/>
                  <a:gd name="T91" fmla="*/ 74 h 140"/>
                  <a:gd name="T92" fmla="*/ 107 w 232"/>
                  <a:gd name="T93" fmla="*/ 62 h 140"/>
                  <a:gd name="T94" fmla="*/ 115 w 232"/>
                  <a:gd name="T95" fmla="*/ 51 h 140"/>
                  <a:gd name="T96" fmla="*/ 118 w 232"/>
                  <a:gd name="T97" fmla="*/ 41 h 140"/>
                  <a:gd name="T98" fmla="*/ 144 w 232"/>
                  <a:gd name="T99" fmla="*/ 57 h 140"/>
                  <a:gd name="T100" fmla="*/ 172 w 232"/>
                  <a:gd name="T101" fmla="*/ 74 h 140"/>
                  <a:gd name="T102" fmla="*/ 187 w 232"/>
                  <a:gd name="T103" fmla="*/ 81 h 140"/>
                  <a:gd name="T104" fmla="*/ 202 w 232"/>
                  <a:gd name="T105" fmla="*/ 86 h 140"/>
                  <a:gd name="T106" fmla="*/ 215 w 232"/>
                  <a:gd name="T107" fmla="*/ 92 h 140"/>
                  <a:gd name="T108" fmla="*/ 229 w 232"/>
                  <a:gd name="T109" fmla="*/ 95 h 140"/>
                  <a:gd name="T110" fmla="*/ 229 w 232"/>
                  <a:gd name="T111" fmla="*/ 95 h 1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2" h="140">
                    <a:moveTo>
                      <a:pt x="229" y="95"/>
                    </a:moveTo>
                    <a:lnTo>
                      <a:pt x="230" y="83"/>
                    </a:lnTo>
                    <a:lnTo>
                      <a:pt x="232" y="71"/>
                    </a:lnTo>
                    <a:lnTo>
                      <a:pt x="227" y="51"/>
                    </a:lnTo>
                    <a:lnTo>
                      <a:pt x="221" y="36"/>
                    </a:lnTo>
                    <a:lnTo>
                      <a:pt x="211" y="22"/>
                    </a:lnTo>
                    <a:lnTo>
                      <a:pt x="200" y="11"/>
                    </a:lnTo>
                    <a:lnTo>
                      <a:pt x="190" y="5"/>
                    </a:lnTo>
                    <a:lnTo>
                      <a:pt x="180" y="1"/>
                    </a:lnTo>
                    <a:lnTo>
                      <a:pt x="173" y="0"/>
                    </a:lnTo>
                    <a:lnTo>
                      <a:pt x="163" y="1"/>
                    </a:lnTo>
                    <a:lnTo>
                      <a:pt x="148" y="4"/>
                    </a:lnTo>
                    <a:lnTo>
                      <a:pt x="138" y="7"/>
                    </a:lnTo>
                    <a:lnTo>
                      <a:pt x="130" y="11"/>
                    </a:lnTo>
                    <a:lnTo>
                      <a:pt x="121" y="18"/>
                    </a:lnTo>
                    <a:lnTo>
                      <a:pt x="110" y="25"/>
                    </a:lnTo>
                    <a:lnTo>
                      <a:pt x="100" y="19"/>
                    </a:lnTo>
                    <a:lnTo>
                      <a:pt x="92" y="13"/>
                    </a:lnTo>
                    <a:lnTo>
                      <a:pt x="83" y="11"/>
                    </a:lnTo>
                    <a:lnTo>
                      <a:pt x="75" y="11"/>
                    </a:lnTo>
                    <a:lnTo>
                      <a:pt x="68" y="14"/>
                    </a:lnTo>
                    <a:lnTo>
                      <a:pt x="60" y="20"/>
                    </a:lnTo>
                    <a:lnTo>
                      <a:pt x="50" y="26"/>
                    </a:lnTo>
                    <a:lnTo>
                      <a:pt x="41" y="34"/>
                    </a:lnTo>
                    <a:lnTo>
                      <a:pt x="31" y="45"/>
                    </a:lnTo>
                    <a:lnTo>
                      <a:pt x="22" y="57"/>
                    </a:lnTo>
                    <a:lnTo>
                      <a:pt x="14" y="71"/>
                    </a:lnTo>
                    <a:lnTo>
                      <a:pt x="4" y="87"/>
                    </a:lnTo>
                    <a:lnTo>
                      <a:pt x="0" y="98"/>
                    </a:lnTo>
                    <a:lnTo>
                      <a:pt x="0" y="104"/>
                    </a:lnTo>
                    <a:lnTo>
                      <a:pt x="2" y="109"/>
                    </a:lnTo>
                    <a:lnTo>
                      <a:pt x="6" y="116"/>
                    </a:lnTo>
                    <a:lnTo>
                      <a:pt x="14" y="123"/>
                    </a:lnTo>
                    <a:lnTo>
                      <a:pt x="26" y="131"/>
                    </a:lnTo>
                    <a:lnTo>
                      <a:pt x="44" y="140"/>
                    </a:lnTo>
                    <a:lnTo>
                      <a:pt x="42" y="134"/>
                    </a:lnTo>
                    <a:lnTo>
                      <a:pt x="41" y="128"/>
                    </a:lnTo>
                    <a:lnTo>
                      <a:pt x="41" y="125"/>
                    </a:lnTo>
                    <a:lnTo>
                      <a:pt x="41" y="122"/>
                    </a:lnTo>
                    <a:lnTo>
                      <a:pt x="40" y="120"/>
                    </a:lnTo>
                    <a:lnTo>
                      <a:pt x="49" y="114"/>
                    </a:lnTo>
                    <a:lnTo>
                      <a:pt x="58" y="105"/>
                    </a:lnTo>
                    <a:lnTo>
                      <a:pt x="72" y="96"/>
                    </a:lnTo>
                    <a:lnTo>
                      <a:pt x="84" y="85"/>
                    </a:lnTo>
                    <a:lnTo>
                      <a:pt x="98" y="74"/>
                    </a:lnTo>
                    <a:lnTo>
                      <a:pt x="107" y="62"/>
                    </a:lnTo>
                    <a:lnTo>
                      <a:pt x="115" y="51"/>
                    </a:lnTo>
                    <a:lnTo>
                      <a:pt x="118" y="41"/>
                    </a:lnTo>
                    <a:lnTo>
                      <a:pt x="144" y="57"/>
                    </a:lnTo>
                    <a:lnTo>
                      <a:pt x="172" y="74"/>
                    </a:lnTo>
                    <a:lnTo>
                      <a:pt x="187" y="81"/>
                    </a:lnTo>
                    <a:lnTo>
                      <a:pt x="202" y="86"/>
                    </a:lnTo>
                    <a:lnTo>
                      <a:pt x="215" y="92"/>
                    </a:lnTo>
                    <a:lnTo>
                      <a:pt x="229" y="95"/>
                    </a:lnTo>
                    <a:close/>
                  </a:path>
                </a:pathLst>
              </a:custGeom>
              <a:solidFill>
                <a:srgbClr val="000000"/>
              </a:solidFill>
              <a:ln w="19050">
                <a:solidFill>
                  <a:srgbClr val="000000"/>
                </a:solidFill>
                <a:prstDash val="solid"/>
                <a:round/>
                <a:headEnd/>
                <a:tailEnd/>
              </a:ln>
            </p:spPr>
            <p:txBody>
              <a:bodyPr/>
              <a:lstStyle/>
              <a:p>
                <a:endParaRPr lang="ja-JP" altLang="en-US"/>
              </a:p>
            </p:txBody>
          </p:sp>
          <p:sp>
            <p:nvSpPr>
              <p:cNvPr id="19739" name="Freeform 71"/>
              <p:cNvSpPr>
                <a:spLocks/>
              </p:cNvSpPr>
              <p:nvPr/>
            </p:nvSpPr>
            <p:spPr bwMode="auto">
              <a:xfrm>
                <a:off x="333" y="3062"/>
                <a:ext cx="50" cy="28"/>
              </a:xfrm>
              <a:custGeom>
                <a:avLst/>
                <a:gdLst>
                  <a:gd name="T0" fmla="*/ 15 w 50"/>
                  <a:gd name="T1" fmla="*/ 2 h 28"/>
                  <a:gd name="T2" fmla="*/ 10 w 50"/>
                  <a:gd name="T3" fmla="*/ 6 h 28"/>
                  <a:gd name="T4" fmla="*/ 6 w 50"/>
                  <a:gd name="T5" fmla="*/ 11 h 28"/>
                  <a:gd name="T6" fmla="*/ 2 w 50"/>
                  <a:gd name="T7" fmla="*/ 16 h 28"/>
                  <a:gd name="T8" fmla="*/ 0 w 50"/>
                  <a:gd name="T9" fmla="*/ 22 h 28"/>
                  <a:gd name="T10" fmla="*/ 3 w 50"/>
                  <a:gd name="T11" fmla="*/ 26 h 28"/>
                  <a:gd name="T12" fmla="*/ 7 w 50"/>
                  <a:gd name="T13" fmla="*/ 28 h 28"/>
                  <a:gd name="T14" fmla="*/ 11 w 50"/>
                  <a:gd name="T15" fmla="*/ 27 h 28"/>
                  <a:gd name="T16" fmla="*/ 14 w 50"/>
                  <a:gd name="T17" fmla="*/ 24 h 28"/>
                  <a:gd name="T18" fmla="*/ 15 w 50"/>
                  <a:gd name="T19" fmla="*/ 16 h 28"/>
                  <a:gd name="T20" fmla="*/ 21 w 50"/>
                  <a:gd name="T21" fmla="*/ 11 h 28"/>
                  <a:gd name="T22" fmla="*/ 30 w 50"/>
                  <a:gd name="T23" fmla="*/ 10 h 28"/>
                  <a:gd name="T24" fmla="*/ 41 w 50"/>
                  <a:gd name="T25" fmla="*/ 13 h 28"/>
                  <a:gd name="T26" fmla="*/ 46 w 50"/>
                  <a:gd name="T27" fmla="*/ 14 h 28"/>
                  <a:gd name="T28" fmla="*/ 49 w 50"/>
                  <a:gd name="T29" fmla="*/ 12 h 28"/>
                  <a:gd name="T30" fmla="*/ 50 w 50"/>
                  <a:gd name="T31" fmla="*/ 8 h 28"/>
                  <a:gd name="T32" fmla="*/ 48 w 50"/>
                  <a:gd name="T33" fmla="*/ 5 h 28"/>
                  <a:gd name="T34" fmla="*/ 39 w 50"/>
                  <a:gd name="T35" fmla="*/ 1 h 28"/>
                  <a:gd name="T36" fmla="*/ 31 w 50"/>
                  <a:gd name="T37" fmla="*/ 0 h 28"/>
                  <a:gd name="T38" fmla="*/ 23 w 50"/>
                  <a:gd name="T39" fmla="*/ 0 h 28"/>
                  <a:gd name="T40" fmla="*/ 15 w 50"/>
                  <a:gd name="T41" fmla="*/ 2 h 28"/>
                  <a:gd name="T42" fmla="*/ 15 w 50"/>
                  <a:gd name="T43" fmla="*/ 2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0" h="28">
                    <a:moveTo>
                      <a:pt x="15" y="2"/>
                    </a:moveTo>
                    <a:lnTo>
                      <a:pt x="10" y="6"/>
                    </a:lnTo>
                    <a:lnTo>
                      <a:pt x="6" y="11"/>
                    </a:lnTo>
                    <a:lnTo>
                      <a:pt x="2" y="16"/>
                    </a:lnTo>
                    <a:lnTo>
                      <a:pt x="0" y="22"/>
                    </a:lnTo>
                    <a:lnTo>
                      <a:pt x="3" y="26"/>
                    </a:lnTo>
                    <a:lnTo>
                      <a:pt x="7" y="28"/>
                    </a:lnTo>
                    <a:lnTo>
                      <a:pt x="11" y="27"/>
                    </a:lnTo>
                    <a:lnTo>
                      <a:pt x="14" y="24"/>
                    </a:lnTo>
                    <a:lnTo>
                      <a:pt x="15" y="16"/>
                    </a:lnTo>
                    <a:lnTo>
                      <a:pt x="21" y="11"/>
                    </a:lnTo>
                    <a:lnTo>
                      <a:pt x="30" y="10"/>
                    </a:lnTo>
                    <a:lnTo>
                      <a:pt x="41" y="13"/>
                    </a:lnTo>
                    <a:lnTo>
                      <a:pt x="46" y="14"/>
                    </a:lnTo>
                    <a:lnTo>
                      <a:pt x="49" y="12"/>
                    </a:lnTo>
                    <a:lnTo>
                      <a:pt x="50" y="8"/>
                    </a:lnTo>
                    <a:lnTo>
                      <a:pt x="48" y="5"/>
                    </a:lnTo>
                    <a:lnTo>
                      <a:pt x="39" y="1"/>
                    </a:lnTo>
                    <a:lnTo>
                      <a:pt x="31" y="0"/>
                    </a:lnTo>
                    <a:lnTo>
                      <a:pt x="23" y="0"/>
                    </a:lnTo>
                    <a:lnTo>
                      <a:pt x="1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740" name="Freeform 72"/>
              <p:cNvSpPr>
                <a:spLocks/>
              </p:cNvSpPr>
              <p:nvPr/>
            </p:nvSpPr>
            <p:spPr bwMode="auto">
              <a:xfrm>
                <a:off x="423" y="3044"/>
                <a:ext cx="43" cy="27"/>
              </a:xfrm>
              <a:custGeom>
                <a:avLst/>
                <a:gdLst>
                  <a:gd name="T0" fmla="*/ 0 w 43"/>
                  <a:gd name="T1" fmla="*/ 20 h 27"/>
                  <a:gd name="T2" fmla="*/ 0 w 43"/>
                  <a:gd name="T3" fmla="*/ 24 h 27"/>
                  <a:gd name="T4" fmla="*/ 4 w 43"/>
                  <a:gd name="T5" fmla="*/ 27 h 27"/>
                  <a:gd name="T6" fmla="*/ 8 w 43"/>
                  <a:gd name="T7" fmla="*/ 26 h 27"/>
                  <a:gd name="T8" fmla="*/ 12 w 43"/>
                  <a:gd name="T9" fmla="*/ 24 h 27"/>
                  <a:gd name="T10" fmla="*/ 14 w 43"/>
                  <a:gd name="T11" fmla="*/ 17 h 27"/>
                  <a:gd name="T12" fmla="*/ 20 w 43"/>
                  <a:gd name="T13" fmla="*/ 13 h 27"/>
                  <a:gd name="T14" fmla="*/ 24 w 43"/>
                  <a:gd name="T15" fmla="*/ 10 h 27"/>
                  <a:gd name="T16" fmla="*/ 28 w 43"/>
                  <a:gd name="T17" fmla="*/ 10 h 27"/>
                  <a:gd name="T18" fmla="*/ 29 w 43"/>
                  <a:gd name="T19" fmla="*/ 10 h 27"/>
                  <a:gd name="T20" fmla="*/ 31 w 43"/>
                  <a:gd name="T21" fmla="*/ 13 h 27"/>
                  <a:gd name="T22" fmla="*/ 33 w 43"/>
                  <a:gd name="T23" fmla="*/ 16 h 27"/>
                  <a:gd name="T24" fmla="*/ 37 w 43"/>
                  <a:gd name="T25" fmla="*/ 17 h 27"/>
                  <a:gd name="T26" fmla="*/ 43 w 43"/>
                  <a:gd name="T27" fmla="*/ 16 h 27"/>
                  <a:gd name="T28" fmla="*/ 43 w 43"/>
                  <a:gd name="T29" fmla="*/ 12 h 27"/>
                  <a:gd name="T30" fmla="*/ 43 w 43"/>
                  <a:gd name="T31" fmla="*/ 8 h 27"/>
                  <a:gd name="T32" fmla="*/ 39 w 43"/>
                  <a:gd name="T33" fmla="*/ 4 h 27"/>
                  <a:gd name="T34" fmla="*/ 35 w 43"/>
                  <a:gd name="T35" fmla="*/ 1 h 27"/>
                  <a:gd name="T36" fmla="*/ 29 w 43"/>
                  <a:gd name="T37" fmla="*/ 0 h 27"/>
                  <a:gd name="T38" fmla="*/ 21 w 43"/>
                  <a:gd name="T39" fmla="*/ 0 h 27"/>
                  <a:gd name="T40" fmla="*/ 12 w 43"/>
                  <a:gd name="T41" fmla="*/ 5 h 27"/>
                  <a:gd name="T42" fmla="*/ 5 w 43"/>
                  <a:gd name="T43" fmla="*/ 11 h 27"/>
                  <a:gd name="T44" fmla="*/ 0 w 43"/>
                  <a:gd name="T45" fmla="*/ 20 h 27"/>
                  <a:gd name="T46" fmla="*/ 0 w 43"/>
                  <a:gd name="T47" fmla="*/ 20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3" h="27">
                    <a:moveTo>
                      <a:pt x="0" y="20"/>
                    </a:moveTo>
                    <a:lnTo>
                      <a:pt x="0" y="24"/>
                    </a:lnTo>
                    <a:lnTo>
                      <a:pt x="4" y="27"/>
                    </a:lnTo>
                    <a:lnTo>
                      <a:pt x="8" y="26"/>
                    </a:lnTo>
                    <a:lnTo>
                      <a:pt x="12" y="24"/>
                    </a:lnTo>
                    <a:lnTo>
                      <a:pt x="14" y="17"/>
                    </a:lnTo>
                    <a:lnTo>
                      <a:pt x="20" y="13"/>
                    </a:lnTo>
                    <a:lnTo>
                      <a:pt x="24" y="10"/>
                    </a:lnTo>
                    <a:lnTo>
                      <a:pt x="28" y="10"/>
                    </a:lnTo>
                    <a:lnTo>
                      <a:pt x="29" y="10"/>
                    </a:lnTo>
                    <a:lnTo>
                      <a:pt x="31" y="13"/>
                    </a:lnTo>
                    <a:lnTo>
                      <a:pt x="33" y="16"/>
                    </a:lnTo>
                    <a:lnTo>
                      <a:pt x="37" y="17"/>
                    </a:lnTo>
                    <a:lnTo>
                      <a:pt x="43" y="16"/>
                    </a:lnTo>
                    <a:lnTo>
                      <a:pt x="43" y="12"/>
                    </a:lnTo>
                    <a:lnTo>
                      <a:pt x="43" y="8"/>
                    </a:lnTo>
                    <a:lnTo>
                      <a:pt x="39" y="4"/>
                    </a:lnTo>
                    <a:lnTo>
                      <a:pt x="35" y="1"/>
                    </a:lnTo>
                    <a:lnTo>
                      <a:pt x="29" y="0"/>
                    </a:lnTo>
                    <a:lnTo>
                      <a:pt x="21" y="0"/>
                    </a:lnTo>
                    <a:lnTo>
                      <a:pt x="12" y="5"/>
                    </a:lnTo>
                    <a:lnTo>
                      <a:pt x="5" y="11"/>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741" name="Freeform 73"/>
              <p:cNvSpPr>
                <a:spLocks/>
              </p:cNvSpPr>
              <p:nvPr/>
            </p:nvSpPr>
            <p:spPr bwMode="auto">
              <a:xfrm>
                <a:off x="299" y="3119"/>
                <a:ext cx="23" cy="11"/>
              </a:xfrm>
              <a:custGeom>
                <a:avLst/>
                <a:gdLst>
                  <a:gd name="T0" fmla="*/ 0 w 23"/>
                  <a:gd name="T1" fmla="*/ 2 h 11"/>
                  <a:gd name="T2" fmla="*/ 2 w 23"/>
                  <a:gd name="T3" fmla="*/ 6 h 11"/>
                  <a:gd name="T4" fmla="*/ 5 w 23"/>
                  <a:gd name="T5" fmla="*/ 8 h 11"/>
                  <a:gd name="T6" fmla="*/ 11 w 23"/>
                  <a:gd name="T7" fmla="*/ 9 h 11"/>
                  <a:gd name="T8" fmla="*/ 17 w 23"/>
                  <a:gd name="T9" fmla="*/ 10 h 11"/>
                  <a:gd name="T10" fmla="*/ 19 w 23"/>
                  <a:gd name="T11" fmla="*/ 11 h 11"/>
                  <a:gd name="T12" fmla="*/ 22 w 23"/>
                  <a:gd name="T13" fmla="*/ 9 h 11"/>
                  <a:gd name="T14" fmla="*/ 23 w 23"/>
                  <a:gd name="T15" fmla="*/ 6 h 11"/>
                  <a:gd name="T16" fmla="*/ 21 w 23"/>
                  <a:gd name="T17" fmla="*/ 3 h 11"/>
                  <a:gd name="T18" fmla="*/ 14 w 23"/>
                  <a:gd name="T19" fmla="*/ 1 h 11"/>
                  <a:gd name="T20" fmla="*/ 6 w 23"/>
                  <a:gd name="T21" fmla="*/ 0 h 11"/>
                  <a:gd name="T22" fmla="*/ 3 w 23"/>
                  <a:gd name="T23" fmla="*/ 0 h 11"/>
                  <a:gd name="T24" fmla="*/ 0 w 23"/>
                  <a:gd name="T25" fmla="*/ 2 h 11"/>
                  <a:gd name="T26" fmla="*/ 0 w 23"/>
                  <a:gd name="T27" fmla="*/ 2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11">
                    <a:moveTo>
                      <a:pt x="0" y="2"/>
                    </a:moveTo>
                    <a:lnTo>
                      <a:pt x="2" y="6"/>
                    </a:lnTo>
                    <a:lnTo>
                      <a:pt x="5" y="8"/>
                    </a:lnTo>
                    <a:lnTo>
                      <a:pt x="11" y="9"/>
                    </a:lnTo>
                    <a:lnTo>
                      <a:pt x="17" y="10"/>
                    </a:lnTo>
                    <a:lnTo>
                      <a:pt x="19" y="11"/>
                    </a:lnTo>
                    <a:lnTo>
                      <a:pt x="22" y="9"/>
                    </a:lnTo>
                    <a:lnTo>
                      <a:pt x="23" y="6"/>
                    </a:lnTo>
                    <a:lnTo>
                      <a:pt x="21" y="3"/>
                    </a:lnTo>
                    <a:lnTo>
                      <a:pt x="14" y="1"/>
                    </a:lnTo>
                    <a:lnTo>
                      <a:pt x="6"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742" name="Freeform 74"/>
              <p:cNvSpPr>
                <a:spLocks/>
              </p:cNvSpPr>
              <p:nvPr/>
            </p:nvSpPr>
            <p:spPr bwMode="auto">
              <a:xfrm>
                <a:off x="441" y="3073"/>
                <a:ext cx="15" cy="13"/>
              </a:xfrm>
              <a:custGeom>
                <a:avLst/>
                <a:gdLst>
                  <a:gd name="T0" fmla="*/ 15 w 15"/>
                  <a:gd name="T1" fmla="*/ 6 h 13"/>
                  <a:gd name="T2" fmla="*/ 13 w 15"/>
                  <a:gd name="T3" fmla="*/ 10 h 13"/>
                  <a:gd name="T4" fmla="*/ 7 w 15"/>
                  <a:gd name="T5" fmla="*/ 13 h 13"/>
                  <a:gd name="T6" fmla="*/ 3 w 15"/>
                  <a:gd name="T7" fmla="*/ 10 h 13"/>
                  <a:gd name="T8" fmla="*/ 0 w 15"/>
                  <a:gd name="T9" fmla="*/ 6 h 13"/>
                  <a:gd name="T10" fmla="*/ 3 w 15"/>
                  <a:gd name="T11" fmla="*/ 2 h 13"/>
                  <a:gd name="T12" fmla="*/ 7 w 15"/>
                  <a:gd name="T13" fmla="*/ 0 h 13"/>
                  <a:gd name="T14" fmla="*/ 13 w 15"/>
                  <a:gd name="T15" fmla="*/ 2 h 13"/>
                  <a:gd name="T16" fmla="*/ 15 w 15"/>
                  <a:gd name="T17" fmla="*/ 6 h 13"/>
                  <a:gd name="T18" fmla="*/ 15 w 15"/>
                  <a:gd name="T19" fmla="*/ 6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3">
                    <a:moveTo>
                      <a:pt x="15" y="6"/>
                    </a:moveTo>
                    <a:lnTo>
                      <a:pt x="13" y="10"/>
                    </a:lnTo>
                    <a:lnTo>
                      <a:pt x="7" y="13"/>
                    </a:lnTo>
                    <a:lnTo>
                      <a:pt x="3" y="10"/>
                    </a:lnTo>
                    <a:lnTo>
                      <a:pt x="0" y="6"/>
                    </a:lnTo>
                    <a:lnTo>
                      <a:pt x="3" y="2"/>
                    </a:lnTo>
                    <a:lnTo>
                      <a:pt x="7" y="0"/>
                    </a:lnTo>
                    <a:lnTo>
                      <a:pt x="13" y="2"/>
                    </a:lnTo>
                    <a:lnTo>
                      <a:pt x="1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743" name="Freeform 75"/>
              <p:cNvSpPr>
                <a:spLocks/>
              </p:cNvSpPr>
              <p:nvPr/>
            </p:nvSpPr>
            <p:spPr bwMode="auto">
              <a:xfrm>
                <a:off x="263" y="3132"/>
                <a:ext cx="266" cy="172"/>
              </a:xfrm>
              <a:custGeom>
                <a:avLst/>
                <a:gdLst>
                  <a:gd name="T0" fmla="*/ 124 w 266"/>
                  <a:gd name="T1" fmla="*/ 0 h 172"/>
                  <a:gd name="T2" fmla="*/ 108 w 266"/>
                  <a:gd name="T3" fmla="*/ 2 h 172"/>
                  <a:gd name="T4" fmla="*/ 89 w 266"/>
                  <a:gd name="T5" fmla="*/ 6 h 172"/>
                  <a:gd name="T6" fmla="*/ 69 w 266"/>
                  <a:gd name="T7" fmla="*/ 14 h 172"/>
                  <a:gd name="T8" fmla="*/ 47 w 266"/>
                  <a:gd name="T9" fmla="*/ 24 h 172"/>
                  <a:gd name="T10" fmla="*/ 38 w 266"/>
                  <a:gd name="T11" fmla="*/ 32 h 172"/>
                  <a:gd name="T12" fmla="*/ 28 w 266"/>
                  <a:gd name="T13" fmla="*/ 40 h 172"/>
                  <a:gd name="T14" fmla="*/ 20 w 266"/>
                  <a:gd name="T15" fmla="*/ 50 h 172"/>
                  <a:gd name="T16" fmla="*/ 14 w 266"/>
                  <a:gd name="T17" fmla="*/ 61 h 172"/>
                  <a:gd name="T18" fmla="*/ 7 w 266"/>
                  <a:gd name="T19" fmla="*/ 75 h 172"/>
                  <a:gd name="T20" fmla="*/ 3 w 266"/>
                  <a:gd name="T21" fmla="*/ 90 h 172"/>
                  <a:gd name="T22" fmla="*/ 0 w 266"/>
                  <a:gd name="T23" fmla="*/ 108 h 172"/>
                  <a:gd name="T24" fmla="*/ 0 w 266"/>
                  <a:gd name="T25" fmla="*/ 127 h 172"/>
                  <a:gd name="T26" fmla="*/ 1 w 266"/>
                  <a:gd name="T27" fmla="*/ 138 h 172"/>
                  <a:gd name="T28" fmla="*/ 4 w 266"/>
                  <a:gd name="T29" fmla="*/ 148 h 172"/>
                  <a:gd name="T30" fmla="*/ 8 w 266"/>
                  <a:gd name="T31" fmla="*/ 156 h 172"/>
                  <a:gd name="T32" fmla="*/ 15 w 266"/>
                  <a:gd name="T33" fmla="*/ 163 h 172"/>
                  <a:gd name="T34" fmla="*/ 26 w 266"/>
                  <a:gd name="T35" fmla="*/ 167 h 172"/>
                  <a:gd name="T36" fmla="*/ 39 w 266"/>
                  <a:gd name="T37" fmla="*/ 170 h 172"/>
                  <a:gd name="T38" fmla="*/ 57 w 266"/>
                  <a:gd name="T39" fmla="*/ 172 h 172"/>
                  <a:gd name="T40" fmla="*/ 78 w 266"/>
                  <a:gd name="T41" fmla="*/ 172 h 172"/>
                  <a:gd name="T42" fmla="*/ 107 w 266"/>
                  <a:gd name="T43" fmla="*/ 165 h 172"/>
                  <a:gd name="T44" fmla="*/ 131 w 266"/>
                  <a:gd name="T45" fmla="*/ 158 h 172"/>
                  <a:gd name="T46" fmla="*/ 151 w 266"/>
                  <a:gd name="T47" fmla="*/ 153 h 172"/>
                  <a:gd name="T48" fmla="*/ 169 w 266"/>
                  <a:gd name="T49" fmla="*/ 148 h 172"/>
                  <a:gd name="T50" fmla="*/ 185 w 266"/>
                  <a:gd name="T51" fmla="*/ 145 h 172"/>
                  <a:gd name="T52" fmla="*/ 197 w 266"/>
                  <a:gd name="T53" fmla="*/ 142 h 172"/>
                  <a:gd name="T54" fmla="*/ 208 w 266"/>
                  <a:gd name="T55" fmla="*/ 138 h 172"/>
                  <a:gd name="T56" fmla="*/ 216 w 266"/>
                  <a:gd name="T57" fmla="*/ 136 h 172"/>
                  <a:gd name="T58" fmla="*/ 223 w 266"/>
                  <a:gd name="T59" fmla="*/ 134 h 172"/>
                  <a:gd name="T60" fmla="*/ 228 w 266"/>
                  <a:gd name="T61" fmla="*/ 133 h 172"/>
                  <a:gd name="T62" fmla="*/ 234 w 266"/>
                  <a:gd name="T63" fmla="*/ 132 h 172"/>
                  <a:gd name="T64" fmla="*/ 235 w 266"/>
                  <a:gd name="T65" fmla="*/ 131 h 172"/>
                  <a:gd name="T66" fmla="*/ 235 w 266"/>
                  <a:gd name="T67" fmla="*/ 131 h 172"/>
                  <a:gd name="T68" fmla="*/ 241 w 266"/>
                  <a:gd name="T69" fmla="*/ 120 h 172"/>
                  <a:gd name="T70" fmla="*/ 246 w 266"/>
                  <a:gd name="T71" fmla="*/ 112 h 172"/>
                  <a:gd name="T72" fmla="*/ 254 w 266"/>
                  <a:gd name="T73" fmla="*/ 97 h 172"/>
                  <a:gd name="T74" fmla="*/ 260 w 266"/>
                  <a:gd name="T75" fmla="*/ 87 h 172"/>
                  <a:gd name="T76" fmla="*/ 264 w 266"/>
                  <a:gd name="T77" fmla="*/ 79 h 172"/>
                  <a:gd name="T78" fmla="*/ 265 w 266"/>
                  <a:gd name="T79" fmla="*/ 75 h 172"/>
                  <a:gd name="T80" fmla="*/ 266 w 266"/>
                  <a:gd name="T81" fmla="*/ 73 h 172"/>
                  <a:gd name="T82" fmla="*/ 266 w 266"/>
                  <a:gd name="T83" fmla="*/ 72 h 172"/>
                  <a:gd name="T84" fmla="*/ 266 w 266"/>
                  <a:gd name="T85" fmla="*/ 72 h 172"/>
                  <a:gd name="T86" fmla="*/ 124 w 266"/>
                  <a:gd name="T87" fmla="*/ 0 h 1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6" h="172">
                    <a:moveTo>
                      <a:pt x="124" y="0"/>
                    </a:moveTo>
                    <a:lnTo>
                      <a:pt x="108" y="2"/>
                    </a:lnTo>
                    <a:lnTo>
                      <a:pt x="89" y="6"/>
                    </a:lnTo>
                    <a:lnTo>
                      <a:pt x="69" y="14"/>
                    </a:lnTo>
                    <a:lnTo>
                      <a:pt x="47" y="24"/>
                    </a:lnTo>
                    <a:lnTo>
                      <a:pt x="38" y="32"/>
                    </a:lnTo>
                    <a:lnTo>
                      <a:pt x="28" y="40"/>
                    </a:lnTo>
                    <a:lnTo>
                      <a:pt x="20" y="50"/>
                    </a:lnTo>
                    <a:lnTo>
                      <a:pt x="14" y="61"/>
                    </a:lnTo>
                    <a:lnTo>
                      <a:pt x="7" y="75"/>
                    </a:lnTo>
                    <a:lnTo>
                      <a:pt x="3" y="90"/>
                    </a:lnTo>
                    <a:lnTo>
                      <a:pt x="0" y="108"/>
                    </a:lnTo>
                    <a:lnTo>
                      <a:pt x="0" y="127"/>
                    </a:lnTo>
                    <a:lnTo>
                      <a:pt x="1" y="138"/>
                    </a:lnTo>
                    <a:lnTo>
                      <a:pt x="4" y="148"/>
                    </a:lnTo>
                    <a:lnTo>
                      <a:pt x="8" y="156"/>
                    </a:lnTo>
                    <a:lnTo>
                      <a:pt x="15" y="163"/>
                    </a:lnTo>
                    <a:lnTo>
                      <a:pt x="26" y="167"/>
                    </a:lnTo>
                    <a:lnTo>
                      <a:pt x="39" y="170"/>
                    </a:lnTo>
                    <a:lnTo>
                      <a:pt x="57" y="172"/>
                    </a:lnTo>
                    <a:lnTo>
                      <a:pt x="78" y="172"/>
                    </a:lnTo>
                    <a:lnTo>
                      <a:pt x="107" y="165"/>
                    </a:lnTo>
                    <a:lnTo>
                      <a:pt x="131" y="158"/>
                    </a:lnTo>
                    <a:lnTo>
                      <a:pt x="151" y="153"/>
                    </a:lnTo>
                    <a:lnTo>
                      <a:pt x="169" y="148"/>
                    </a:lnTo>
                    <a:lnTo>
                      <a:pt x="185" y="145"/>
                    </a:lnTo>
                    <a:lnTo>
                      <a:pt x="197" y="142"/>
                    </a:lnTo>
                    <a:lnTo>
                      <a:pt x="208" y="138"/>
                    </a:lnTo>
                    <a:lnTo>
                      <a:pt x="216" y="136"/>
                    </a:lnTo>
                    <a:lnTo>
                      <a:pt x="223" y="134"/>
                    </a:lnTo>
                    <a:lnTo>
                      <a:pt x="228" y="133"/>
                    </a:lnTo>
                    <a:lnTo>
                      <a:pt x="234" y="132"/>
                    </a:lnTo>
                    <a:lnTo>
                      <a:pt x="235" y="131"/>
                    </a:lnTo>
                    <a:lnTo>
                      <a:pt x="241" y="120"/>
                    </a:lnTo>
                    <a:lnTo>
                      <a:pt x="246" y="112"/>
                    </a:lnTo>
                    <a:lnTo>
                      <a:pt x="254" y="97"/>
                    </a:lnTo>
                    <a:lnTo>
                      <a:pt x="260" y="87"/>
                    </a:lnTo>
                    <a:lnTo>
                      <a:pt x="264" y="79"/>
                    </a:lnTo>
                    <a:lnTo>
                      <a:pt x="265" y="75"/>
                    </a:lnTo>
                    <a:lnTo>
                      <a:pt x="266" y="73"/>
                    </a:lnTo>
                    <a:lnTo>
                      <a:pt x="266" y="72"/>
                    </a:lnTo>
                    <a:lnTo>
                      <a:pt x="124" y="0"/>
                    </a:lnTo>
                    <a:close/>
                  </a:path>
                </a:pathLst>
              </a:custGeom>
              <a:solidFill>
                <a:srgbClr val="101077"/>
              </a:solidFill>
              <a:ln w="19050">
                <a:solidFill>
                  <a:srgbClr val="000000"/>
                </a:solidFill>
                <a:prstDash val="solid"/>
                <a:round/>
                <a:headEnd/>
                <a:tailEnd/>
              </a:ln>
            </p:spPr>
            <p:txBody>
              <a:bodyPr/>
              <a:lstStyle/>
              <a:p>
                <a:endParaRPr lang="ja-JP" altLang="en-US"/>
              </a:p>
            </p:txBody>
          </p:sp>
          <p:sp>
            <p:nvSpPr>
              <p:cNvPr id="19744" name="Freeform 76"/>
              <p:cNvSpPr>
                <a:spLocks/>
              </p:cNvSpPr>
              <p:nvPr/>
            </p:nvSpPr>
            <p:spPr bwMode="auto">
              <a:xfrm>
                <a:off x="286" y="3243"/>
                <a:ext cx="105" cy="59"/>
              </a:xfrm>
              <a:custGeom>
                <a:avLst/>
                <a:gdLst>
                  <a:gd name="T0" fmla="*/ 105 w 105"/>
                  <a:gd name="T1" fmla="*/ 0 h 59"/>
                  <a:gd name="T2" fmla="*/ 100 w 105"/>
                  <a:gd name="T3" fmla="*/ 9 h 59"/>
                  <a:gd name="T4" fmla="*/ 92 w 105"/>
                  <a:gd name="T5" fmla="*/ 21 h 59"/>
                  <a:gd name="T6" fmla="*/ 81 w 105"/>
                  <a:gd name="T7" fmla="*/ 33 h 59"/>
                  <a:gd name="T8" fmla="*/ 69 w 105"/>
                  <a:gd name="T9" fmla="*/ 43 h 59"/>
                  <a:gd name="T10" fmla="*/ 55 w 105"/>
                  <a:gd name="T11" fmla="*/ 52 h 59"/>
                  <a:gd name="T12" fmla="*/ 39 w 105"/>
                  <a:gd name="T13" fmla="*/ 57 h 59"/>
                  <a:gd name="T14" fmla="*/ 20 w 105"/>
                  <a:gd name="T15" fmla="*/ 59 h 59"/>
                  <a:gd name="T16" fmla="*/ 11 w 105"/>
                  <a:gd name="T17" fmla="*/ 58 h 59"/>
                  <a:gd name="T18" fmla="*/ 0 w 105"/>
                  <a:gd name="T19" fmla="*/ 55 h 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5" h="59">
                    <a:moveTo>
                      <a:pt x="105" y="0"/>
                    </a:moveTo>
                    <a:lnTo>
                      <a:pt x="100" y="9"/>
                    </a:lnTo>
                    <a:lnTo>
                      <a:pt x="92" y="21"/>
                    </a:lnTo>
                    <a:lnTo>
                      <a:pt x="81" y="33"/>
                    </a:lnTo>
                    <a:lnTo>
                      <a:pt x="69" y="43"/>
                    </a:lnTo>
                    <a:lnTo>
                      <a:pt x="55" y="52"/>
                    </a:lnTo>
                    <a:lnTo>
                      <a:pt x="39" y="57"/>
                    </a:lnTo>
                    <a:lnTo>
                      <a:pt x="20" y="59"/>
                    </a:lnTo>
                    <a:lnTo>
                      <a:pt x="11" y="58"/>
                    </a:lnTo>
                    <a:lnTo>
                      <a:pt x="0" y="55"/>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45" name="Freeform 77"/>
              <p:cNvSpPr>
                <a:spLocks/>
              </p:cNvSpPr>
              <p:nvPr/>
            </p:nvSpPr>
            <p:spPr bwMode="auto">
              <a:xfrm>
                <a:off x="285" y="3209"/>
                <a:ext cx="54" cy="38"/>
              </a:xfrm>
              <a:custGeom>
                <a:avLst/>
                <a:gdLst>
                  <a:gd name="T0" fmla="*/ 0 w 54"/>
                  <a:gd name="T1" fmla="*/ 38 h 38"/>
                  <a:gd name="T2" fmla="*/ 8 w 54"/>
                  <a:gd name="T3" fmla="*/ 28 h 38"/>
                  <a:gd name="T4" fmla="*/ 21 w 54"/>
                  <a:gd name="T5" fmla="*/ 16 h 38"/>
                  <a:gd name="T6" fmla="*/ 36 w 54"/>
                  <a:gd name="T7" fmla="*/ 6 h 38"/>
                  <a:gd name="T8" fmla="*/ 44 w 54"/>
                  <a:gd name="T9" fmla="*/ 2 h 38"/>
                  <a:gd name="T10" fmla="*/ 54 w 54"/>
                  <a:gd name="T11" fmla="*/ 0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38">
                    <a:moveTo>
                      <a:pt x="0" y="38"/>
                    </a:moveTo>
                    <a:lnTo>
                      <a:pt x="8" y="28"/>
                    </a:lnTo>
                    <a:lnTo>
                      <a:pt x="21" y="16"/>
                    </a:lnTo>
                    <a:lnTo>
                      <a:pt x="36" y="6"/>
                    </a:lnTo>
                    <a:lnTo>
                      <a:pt x="44" y="2"/>
                    </a:lnTo>
                    <a:lnTo>
                      <a:pt x="54"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46" name="Freeform 78"/>
              <p:cNvSpPr>
                <a:spLocks/>
              </p:cNvSpPr>
              <p:nvPr/>
            </p:nvSpPr>
            <p:spPr bwMode="auto">
              <a:xfrm>
                <a:off x="329" y="3209"/>
                <a:ext cx="62" cy="50"/>
              </a:xfrm>
              <a:custGeom>
                <a:avLst/>
                <a:gdLst>
                  <a:gd name="T0" fmla="*/ 10 w 62"/>
                  <a:gd name="T1" fmla="*/ 0 h 50"/>
                  <a:gd name="T2" fmla="*/ 2 w 62"/>
                  <a:gd name="T3" fmla="*/ 2 h 50"/>
                  <a:gd name="T4" fmla="*/ 0 w 62"/>
                  <a:gd name="T5" fmla="*/ 9 h 50"/>
                  <a:gd name="T6" fmla="*/ 0 w 62"/>
                  <a:gd name="T7" fmla="*/ 16 h 50"/>
                  <a:gd name="T8" fmla="*/ 2 w 62"/>
                  <a:gd name="T9" fmla="*/ 23 h 50"/>
                  <a:gd name="T10" fmla="*/ 6 w 62"/>
                  <a:gd name="T11" fmla="*/ 30 h 50"/>
                  <a:gd name="T12" fmla="*/ 12 w 62"/>
                  <a:gd name="T13" fmla="*/ 36 h 50"/>
                  <a:gd name="T14" fmla="*/ 22 w 62"/>
                  <a:gd name="T15" fmla="*/ 41 h 50"/>
                  <a:gd name="T16" fmla="*/ 35 w 62"/>
                  <a:gd name="T17" fmla="*/ 47 h 50"/>
                  <a:gd name="T18" fmla="*/ 53 w 62"/>
                  <a:gd name="T19" fmla="*/ 50 h 50"/>
                  <a:gd name="T20" fmla="*/ 58 w 62"/>
                  <a:gd name="T21" fmla="*/ 41 h 50"/>
                  <a:gd name="T22" fmla="*/ 62 w 62"/>
                  <a:gd name="T23" fmla="*/ 34 h 50"/>
                  <a:gd name="T24" fmla="*/ 50 w 62"/>
                  <a:gd name="T25" fmla="*/ 32 h 50"/>
                  <a:gd name="T26" fmla="*/ 39 w 62"/>
                  <a:gd name="T27" fmla="*/ 30 h 50"/>
                  <a:gd name="T28" fmla="*/ 30 w 62"/>
                  <a:gd name="T29" fmla="*/ 27 h 50"/>
                  <a:gd name="T30" fmla="*/ 23 w 62"/>
                  <a:gd name="T31" fmla="*/ 22 h 50"/>
                  <a:gd name="T32" fmla="*/ 18 w 62"/>
                  <a:gd name="T33" fmla="*/ 17 h 50"/>
                  <a:gd name="T34" fmla="*/ 14 w 62"/>
                  <a:gd name="T35" fmla="*/ 12 h 50"/>
                  <a:gd name="T36" fmla="*/ 10 w 62"/>
                  <a:gd name="T37" fmla="*/ 0 h 50"/>
                  <a:gd name="T38" fmla="*/ 10 w 62"/>
                  <a:gd name="T39" fmla="*/ 0 h 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2" h="50">
                    <a:moveTo>
                      <a:pt x="10" y="0"/>
                    </a:moveTo>
                    <a:lnTo>
                      <a:pt x="2" y="2"/>
                    </a:lnTo>
                    <a:lnTo>
                      <a:pt x="0" y="9"/>
                    </a:lnTo>
                    <a:lnTo>
                      <a:pt x="0" y="16"/>
                    </a:lnTo>
                    <a:lnTo>
                      <a:pt x="2" y="23"/>
                    </a:lnTo>
                    <a:lnTo>
                      <a:pt x="6" y="30"/>
                    </a:lnTo>
                    <a:lnTo>
                      <a:pt x="12" y="36"/>
                    </a:lnTo>
                    <a:lnTo>
                      <a:pt x="22" y="41"/>
                    </a:lnTo>
                    <a:lnTo>
                      <a:pt x="35" y="47"/>
                    </a:lnTo>
                    <a:lnTo>
                      <a:pt x="53" y="50"/>
                    </a:lnTo>
                    <a:lnTo>
                      <a:pt x="58" y="41"/>
                    </a:lnTo>
                    <a:lnTo>
                      <a:pt x="62" y="34"/>
                    </a:lnTo>
                    <a:lnTo>
                      <a:pt x="50" y="32"/>
                    </a:lnTo>
                    <a:lnTo>
                      <a:pt x="39" y="30"/>
                    </a:lnTo>
                    <a:lnTo>
                      <a:pt x="30" y="27"/>
                    </a:lnTo>
                    <a:lnTo>
                      <a:pt x="23" y="22"/>
                    </a:lnTo>
                    <a:lnTo>
                      <a:pt x="18" y="17"/>
                    </a:lnTo>
                    <a:lnTo>
                      <a:pt x="14" y="12"/>
                    </a:lnTo>
                    <a:lnTo>
                      <a:pt x="10" y="0"/>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747" name="Freeform 79"/>
              <p:cNvSpPr>
                <a:spLocks/>
              </p:cNvSpPr>
              <p:nvPr/>
            </p:nvSpPr>
            <p:spPr bwMode="auto">
              <a:xfrm>
                <a:off x="905" y="3079"/>
                <a:ext cx="187" cy="127"/>
              </a:xfrm>
              <a:custGeom>
                <a:avLst/>
                <a:gdLst>
                  <a:gd name="T0" fmla="*/ 2 w 187"/>
                  <a:gd name="T1" fmla="*/ 32 h 127"/>
                  <a:gd name="T2" fmla="*/ 16 w 187"/>
                  <a:gd name="T3" fmla="*/ 18 h 127"/>
                  <a:gd name="T4" fmla="*/ 34 w 187"/>
                  <a:gd name="T5" fmla="*/ 8 h 127"/>
                  <a:gd name="T6" fmla="*/ 56 w 187"/>
                  <a:gd name="T7" fmla="*/ 1 h 127"/>
                  <a:gd name="T8" fmla="*/ 66 w 187"/>
                  <a:gd name="T9" fmla="*/ 0 h 127"/>
                  <a:gd name="T10" fmla="*/ 80 w 187"/>
                  <a:gd name="T11" fmla="*/ 0 h 127"/>
                  <a:gd name="T12" fmla="*/ 92 w 187"/>
                  <a:gd name="T13" fmla="*/ 2 h 127"/>
                  <a:gd name="T14" fmla="*/ 106 w 187"/>
                  <a:gd name="T15" fmla="*/ 4 h 127"/>
                  <a:gd name="T16" fmla="*/ 118 w 187"/>
                  <a:gd name="T17" fmla="*/ 9 h 127"/>
                  <a:gd name="T18" fmla="*/ 131 w 187"/>
                  <a:gd name="T19" fmla="*/ 15 h 127"/>
                  <a:gd name="T20" fmla="*/ 146 w 187"/>
                  <a:gd name="T21" fmla="*/ 22 h 127"/>
                  <a:gd name="T22" fmla="*/ 160 w 187"/>
                  <a:gd name="T23" fmla="*/ 32 h 127"/>
                  <a:gd name="T24" fmla="*/ 173 w 187"/>
                  <a:gd name="T25" fmla="*/ 42 h 127"/>
                  <a:gd name="T26" fmla="*/ 187 w 187"/>
                  <a:gd name="T27" fmla="*/ 55 h 127"/>
                  <a:gd name="T28" fmla="*/ 168 w 187"/>
                  <a:gd name="T29" fmla="*/ 68 h 127"/>
                  <a:gd name="T30" fmla="*/ 152 w 187"/>
                  <a:gd name="T31" fmla="*/ 78 h 127"/>
                  <a:gd name="T32" fmla="*/ 135 w 187"/>
                  <a:gd name="T33" fmla="*/ 88 h 127"/>
                  <a:gd name="T34" fmla="*/ 123 w 187"/>
                  <a:gd name="T35" fmla="*/ 96 h 127"/>
                  <a:gd name="T36" fmla="*/ 112 w 187"/>
                  <a:gd name="T37" fmla="*/ 103 h 127"/>
                  <a:gd name="T38" fmla="*/ 104 w 187"/>
                  <a:gd name="T39" fmla="*/ 109 h 127"/>
                  <a:gd name="T40" fmla="*/ 96 w 187"/>
                  <a:gd name="T41" fmla="*/ 114 h 127"/>
                  <a:gd name="T42" fmla="*/ 91 w 187"/>
                  <a:gd name="T43" fmla="*/ 117 h 127"/>
                  <a:gd name="T44" fmla="*/ 83 w 187"/>
                  <a:gd name="T45" fmla="*/ 123 h 127"/>
                  <a:gd name="T46" fmla="*/ 79 w 187"/>
                  <a:gd name="T47" fmla="*/ 125 h 127"/>
                  <a:gd name="T48" fmla="*/ 77 w 187"/>
                  <a:gd name="T49" fmla="*/ 127 h 127"/>
                  <a:gd name="T50" fmla="*/ 77 w 187"/>
                  <a:gd name="T51" fmla="*/ 127 h 127"/>
                  <a:gd name="T52" fmla="*/ 64 w 187"/>
                  <a:gd name="T53" fmla="*/ 122 h 127"/>
                  <a:gd name="T54" fmla="*/ 52 w 187"/>
                  <a:gd name="T55" fmla="*/ 117 h 127"/>
                  <a:gd name="T56" fmla="*/ 33 w 187"/>
                  <a:gd name="T57" fmla="*/ 111 h 127"/>
                  <a:gd name="T58" fmla="*/ 19 w 187"/>
                  <a:gd name="T59" fmla="*/ 106 h 127"/>
                  <a:gd name="T60" fmla="*/ 10 w 187"/>
                  <a:gd name="T61" fmla="*/ 103 h 127"/>
                  <a:gd name="T62" fmla="*/ 4 w 187"/>
                  <a:gd name="T63" fmla="*/ 101 h 127"/>
                  <a:gd name="T64" fmla="*/ 0 w 187"/>
                  <a:gd name="T65" fmla="*/ 99 h 127"/>
                  <a:gd name="T66" fmla="*/ 0 w 187"/>
                  <a:gd name="T67" fmla="*/ 98 h 127"/>
                  <a:gd name="T68" fmla="*/ 0 w 187"/>
                  <a:gd name="T69" fmla="*/ 98 h 127"/>
                  <a:gd name="T70" fmla="*/ 2 w 187"/>
                  <a:gd name="T71" fmla="*/ 32 h 1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87" h="127">
                    <a:moveTo>
                      <a:pt x="2" y="32"/>
                    </a:moveTo>
                    <a:lnTo>
                      <a:pt x="16" y="18"/>
                    </a:lnTo>
                    <a:lnTo>
                      <a:pt x="34" y="8"/>
                    </a:lnTo>
                    <a:lnTo>
                      <a:pt x="56" y="1"/>
                    </a:lnTo>
                    <a:lnTo>
                      <a:pt x="66" y="0"/>
                    </a:lnTo>
                    <a:lnTo>
                      <a:pt x="80" y="0"/>
                    </a:lnTo>
                    <a:lnTo>
                      <a:pt x="92" y="2"/>
                    </a:lnTo>
                    <a:lnTo>
                      <a:pt x="106" y="4"/>
                    </a:lnTo>
                    <a:lnTo>
                      <a:pt x="118" y="9"/>
                    </a:lnTo>
                    <a:lnTo>
                      <a:pt x="131" y="15"/>
                    </a:lnTo>
                    <a:lnTo>
                      <a:pt x="146" y="22"/>
                    </a:lnTo>
                    <a:lnTo>
                      <a:pt x="160" y="32"/>
                    </a:lnTo>
                    <a:lnTo>
                      <a:pt x="173" y="42"/>
                    </a:lnTo>
                    <a:lnTo>
                      <a:pt x="187" y="55"/>
                    </a:lnTo>
                    <a:lnTo>
                      <a:pt x="168" y="68"/>
                    </a:lnTo>
                    <a:lnTo>
                      <a:pt x="152" y="78"/>
                    </a:lnTo>
                    <a:lnTo>
                      <a:pt x="135" y="88"/>
                    </a:lnTo>
                    <a:lnTo>
                      <a:pt x="123" y="96"/>
                    </a:lnTo>
                    <a:lnTo>
                      <a:pt x="112" y="103"/>
                    </a:lnTo>
                    <a:lnTo>
                      <a:pt x="104" y="109"/>
                    </a:lnTo>
                    <a:lnTo>
                      <a:pt x="96" y="114"/>
                    </a:lnTo>
                    <a:lnTo>
                      <a:pt x="91" y="117"/>
                    </a:lnTo>
                    <a:lnTo>
                      <a:pt x="83" y="123"/>
                    </a:lnTo>
                    <a:lnTo>
                      <a:pt x="79" y="125"/>
                    </a:lnTo>
                    <a:lnTo>
                      <a:pt x="77" y="127"/>
                    </a:lnTo>
                    <a:lnTo>
                      <a:pt x="64" y="122"/>
                    </a:lnTo>
                    <a:lnTo>
                      <a:pt x="52" y="117"/>
                    </a:lnTo>
                    <a:lnTo>
                      <a:pt x="33" y="111"/>
                    </a:lnTo>
                    <a:lnTo>
                      <a:pt x="19" y="106"/>
                    </a:lnTo>
                    <a:lnTo>
                      <a:pt x="10" y="103"/>
                    </a:lnTo>
                    <a:lnTo>
                      <a:pt x="4" y="101"/>
                    </a:lnTo>
                    <a:lnTo>
                      <a:pt x="0" y="99"/>
                    </a:lnTo>
                    <a:lnTo>
                      <a:pt x="0" y="98"/>
                    </a:lnTo>
                    <a:lnTo>
                      <a:pt x="2" y="32"/>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748" name="Freeform 80"/>
              <p:cNvSpPr>
                <a:spLocks/>
              </p:cNvSpPr>
              <p:nvPr/>
            </p:nvSpPr>
            <p:spPr bwMode="auto">
              <a:xfrm>
                <a:off x="733" y="3284"/>
                <a:ext cx="601" cy="323"/>
              </a:xfrm>
              <a:custGeom>
                <a:avLst/>
                <a:gdLst>
                  <a:gd name="T0" fmla="*/ 36 w 601"/>
                  <a:gd name="T1" fmla="*/ 222 h 323"/>
                  <a:gd name="T2" fmla="*/ 61 w 601"/>
                  <a:gd name="T3" fmla="*/ 238 h 323"/>
                  <a:gd name="T4" fmla="*/ 90 w 601"/>
                  <a:gd name="T5" fmla="*/ 245 h 323"/>
                  <a:gd name="T6" fmla="*/ 126 w 601"/>
                  <a:gd name="T7" fmla="*/ 244 h 323"/>
                  <a:gd name="T8" fmla="*/ 169 w 601"/>
                  <a:gd name="T9" fmla="*/ 230 h 323"/>
                  <a:gd name="T10" fmla="*/ 203 w 601"/>
                  <a:gd name="T11" fmla="*/ 203 h 323"/>
                  <a:gd name="T12" fmla="*/ 224 w 601"/>
                  <a:gd name="T13" fmla="*/ 166 h 323"/>
                  <a:gd name="T14" fmla="*/ 233 w 601"/>
                  <a:gd name="T15" fmla="*/ 127 h 323"/>
                  <a:gd name="T16" fmla="*/ 236 w 601"/>
                  <a:gd name="T17" fmla="*/ 98 h 323"/>
                  <a:gd name="T18" fmla="*/ 244 w 601"/>
                  <a:gd name="T19" fmla="*/ 77 h 323"/>
                  <a:gd name="T20" fmla="*/ 259 w 601"/>
                  <a:gd name="T21" fmla="*/ 57 h 323"/>
                  <a:gd name="T22" fmla="*/ 283 w 601"/>
                  <a:gd name="T23" fmla="*/ 39 h 323"/>
                  <a:gd name="T24" fmla="*/ 330 w 601"/>
                  <a:gd name="T25" fmla="*/ 16 h 323"/>
                  <a:gd name="T26" fmla="*/ 368 w 601"/>
                  <a:gd name="T27" fmla="*/ 5 h 323"/>
                  <a:gd name="T28" fmla="*/ 410 w 601"/>
                  <a:gd name="T29" fmla="*/ 0 h 323"/>
                  <a:gd name="T30" fmla="*/ 457 w 601"/>
                  <a:gd name="T31" fmla="*/ 2 h 323"/>
                  <a:gd name="T32" fmla="*/ 501 w 601"/>
                  <a:gd name="T33" fmla="*/ 12 h 323"/>
                  <a:gd name="T34" fmla="*/ 534 w 601"/>
                  <a:gd name="T35" fmla="*/ 28 h 323"/>
                  <a:gd name="T36" fmla="*/ 562 w 601"/>
                  <a:gd name="T37" fmla="*/ 48 h 323"/>
                  <a:gd name="T38" fmla="*/ 580 w 601"/>
                  <a:gd name="T39" fmla="*/ 71 h 323"/>
                  <a:gd name="T40" fmla="*/ 594 w 601"/>
                  <a:gd name="T41" fmla="*/ 95 h 323"/>
                  <a:gd name="T42" fmla="*/ 601 w 601"/>
                  <a:gd name="T43" fmla="*/ 146 h 323"/>
                  <a:gd name="T44" fmla="*/ 591 w 601"/>
                  <a:gd name="T45" fmla="*/ 189 h 323"/>
                  <a:gd name="T46" fmla="*/ 572 w 601"/>
                  <a:gd name="T47" fmla="*/ 234 h 323"/>
                  <a:gd name="T48" fmla="*/ 545 w 601"/>
                  <a:gd name="T49" fmla="*/ 266 h 323"/>
                  <a:gd name="T50" fmla="*/ 521 w 601"/>
                  <a:gd name="T51" fmla="*/ 284 h 323"/>
                  <a:gd name="T52" fmla="*/ 490 w 601"/>
                  <a:gd name="T53" fmla="*/ 298 h 323"/>
                  <a:gd name="T54" fmla="*/ 449 w 601"/>
                  <a:gd name="T55" fmla="*/ 306 h 323"/>
                  <a:gd name="T56" fmla="*/ 430 w 601"/>
                  <a:gd name="T57" fmla="*/ 289 h 323"/>
                  <a:gd name="T58" fmla="*/ 434 w 601"/>
                  <a:gd name="T59" fmla="*/ 258 h 323"/>
                  <a:gd name="T60" fmla="*/ 438 w 601"/>
                  <a:gd name="T61" fmla="*/ 236 h 323"/>
                  <a:gd name="T62" fmla="*/ 441 w 601"/>
                  <a:gd name="T63" fmla="*/ 219 h 323"/>
                  <a:gd name="T64" fmla="*/ 443 w 601"/>
                  <a:gd name="T65" fmla="*/ 209 h 323"/>
                  <a:gd name="T66" fmla="*/ 444 w 601"/>
                  <a:gd name="T67" fmla="*/ 202 h 323"/>
                  <a:gd name="T68" fmla="*/ 444 w 601"/>
                  <a:gd name="T69" fmla="*/ 200 h 323"/>
                  <a:gd name="T70" fmla="*/ 464 w 601"/>
                  <a:gd name="T71" fmla="*/ 189 h 323"/>
                  <a:gd name="T72" fmla="*/ 490 w 601"/>
                  <a:gd name="T73" fmla="*/ 157 h 323"/>
                  <a:gd name="T74" fmla="*/ 495 w 601"/>
                  <a:gd name="T75" fmla="*/ 120 h 323"/>
                  <a:gd name="T76" fmla="*/ 483 w 601"/>
                  <a:gd name="T77" fmla="*/ 96 h 323"/>
                  <a:gd name="T78" fmla="*/ 468 w 601"/>
                  <a:gd name="T79" fmla="*/ 86 h 323"/>
                  <a:gd name="T80" fmla="*/ 443 w 601"/>
                  <a:gd name="T81" fmla="*/ 78 h 323"/>
                  <a:gd name="T82" fmla="*/ 417 w 601"/>
                  <a:gd name="T83" fmla="*/ 76 h 323"/>
                  <a:gd name="T84" fmla="*/ 397 w 601"/>
                  <a:gd name="T85" fmla="*/ 80 h 323"/>
                  <a:gd name="T86" fmla="*/ 371 w 601"/>
                  <a:gd name="T87" fmla="*/ 96 h 323"/>
                  <a:gd name="T88" fmla="*/ 348 w 601"/>
                  <a:gd name="T89" fmla="*/ 125 h 323"/>
                  <a:gd name="T90" fmla="*/ 333 w 601"/>
                  <a:gd name="T91" fmla="*/ 155 h 323"/>
                  <a:gd name="T92" fmla="*/ 328 w 601"/>
                  <a:gd name="T93" fmla="*/ 171 h 323"/>
                  <a:gd name="T94" fmla="*/ 315 w 601"/>
                  <a:gd name="T95" fmla="*/ 213 h 323"/>
                  <a:gd name="T96" fmla="*/ 292 w 601"/>
                  <a:gd name="T97" fmla="*/ 259 h 323"/>
                  <a:gd name="T98" fmla="*/ 267 w 601"/>
                  <a:gd name="T99" fmla="*/ 287 h 323"/>
                  <a:gd name="T100" fmla="*/ 242 w 601"/>
                  <a:gd name="T101" fmla="*/ 300 h 323"/>
                  <a:gd name="T102" fmla="*/ 198 w 601"/>
                  <a:gd name="T103" fmla="*/ 312 h 323"/>
                  <a:gd name="T104" fmla="*/ 146 w 601"/>
                  <a:gd name="T105" fmla="*/ 321 h 323"/>
                  <a:gd name="T106" fmla="*/ 95 w 601"/>
                  <a:gd name="T107" fmla="*/ 323 h 323"/>
                  <a:gd name="T108" fmla="*/ 36 w 601"/>
                  <a:gd name="T109" fmla="*/ 311 h 323"/>
                  <a:gd name="T110" fmla="*/ 0 w 601"/>
                  <a:gd name="T111" fmla="*/ 299 h 32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1" h="323">
                    <a:moveTo>
                      <a:pt x="25" y="212"/>
                    </a:moveTo>
                    <a:lnTo>
                      <a:pt x="36" y="222"/>
                    </a:lnTo>
                    <a:lnTo>
                      <a:pt x="48" y="230"/>
                    </a:lnTo>
                    <a:lnTo>
                      <a:pt x="61" y="238"/>
                    </a:lnTo>
                    <a:lnTo>
                      <a:pt x="75" y="243"/>
                    </a:lnTo>
                    <a:lnTo>
                      <a:pt x="90" y="245"/>
                    </a:lnTo>
                    <a:lnTo>
                      <a:pt x="107" y="246"/>
                    </a:lnTo>
                    <a:lnTo>
                      <a:pt x="126" y="244"/>
                    </a:lnTo>
                    <a:lnTo>
                      <a:pt x="148" y="239"/>
                    </a:lnTo>
                    <a:lnTo>
                      <a:pt x="169" y="230"/>
                    </a:lnTo>
                    <a:lnTo>
                      <a:pt x="188" y="218"/>
                    </a:lnTo>
                    <a:lnTo>
                      <a:pt x="203" y="203"/>
                    </a:lnTo>
                    <a:lnTo>
                      <a:pt x="214" y="185"/>
                    </a:lnTo>
                    <a:lnTo>
                      <a:pt x="224" y="166"/>
                    </a:lnTo>
                    <a:lnTo>
                      <a:pt x="230" y="147"/>
                    </a:lnTo>
                    <a:lnTo>
                      <a:pt x="233" y="127"/>
                    </a:lnTo>
                    <a:lnTo>
                      <a:pt x="234" y="108"/>
                    </a:lnTo>
                    <a:lnTo>
                      <a:pt x="236" y="98"/>
                    </a:lnTo>
                    <a:lnTo>
                      <a:pt x="238" y="88"/>
                    </a:lnTo>
                    <a:lnTo>
                      <a:pt x="244" y="77"/>
                    </a:lnTo>
                    <a:lnTo>
                      <a:pt x="251" y="68"/>
                    </a:lnTo>
                    <a:lnTo>
                      <a:pt x="259" y="57"/>
                    </a:lnTo>
                    <a:lnTo>
                      <a:pt x="271" y="48"/>
                    </a:lnTo>
                    <a:lnTo>
                      <a:pt x="283" y="39"/>
                    </a:lnTo>
                    <a:lnTo>
                      <a:pt x="298" y="30"/>
                    </a:lnTo>
                    <a:lnTo>
                      <a:pt x="330" y="16"/>
                    </a:lnTo>
                    <a:lnTo>
                      <a:pt x="348" y="10"/>
                    </a:lnTo>
                    <a:lnTo>
                      <a:pt x="368" y="5"/>
                    </a:lnTo>
                    <a:lnTo>
                      <a:pt x="388" y="2"/>
                    </a:lnTo>
                    <a:lnTo>
                      <a:pt x="410" y="0"/>
                    </a:lnTo>
                    <a:lnTo>
                      <a:pt x="433" y="0"/>
                    </a:lnTo>
                    <a:lnTo>
                      <a:pt x="457" y="2"/>
                    </a:lnTo>
                    <a:lnTo>
                      <a:pt x="480" y="6"/>
                    </a:lnTo>
                    <a:lnTo>
                      <a:pt x="501" y="12"/>
                    </a:lnTo>
                    <a:lnTo>
                      <a:pt x="518" y="19"/>
                    </a:lnTo>
                    <a:lnTo>
                      <a:pt x="534" y="28"/>
                    </a:lnTo>
                    <a:lnTo>
                      <a:pt x="549" y="37"/>
                    </a:lnTo>
                    <a:lnTo>
                      <a:pt x="562" y="48"/>
                    </a:lnTo>
                    <a:lnTo>
                      <a:pt x="572" y="58"/>
                    </a:lnTo>
                    <a:lnTo>
                      <a:pt x="580" y="71"/>
                    </a:lnTo>
                    <a:lnTo>
                      <a:pt x="587" y="82"/>
                    </a:lnTo>
                    <a:lnTo>
                      <a:pt x="594" y="95"/>
                    </a:lnTo>
                    <a:lnTo>
                      <a:pt x="601" y="122"/>
                    </a:lnTo>
                    <a:lnTo>
                      <a:pt x="601" y="146"/>
                    </a:lnTo>
                    <a:lnTo>
                      <a:pt x="598" y="167"/>
                    </a:lnTo>
                    <a:lnTo>
                      <a:pt x="591" y="189"/>
                    </a:lnTo>
                    <a:lnTo>
                      <a:pt x="583" y="211"/>
                    </a:lnTo>
                    <a:lnTo>
                      <a:pt x="572" y="234"/>
                    </a:lnTo>
                    <a:lnTo>
                      <a:pt x="556" y="256"/>
                    </a:lnTo>
                    <a:lnTo>
                      <a:pt x="545" y="266"/>
                    </a:lnTo>
                    <a:lnTo>
                      <a:pt x="534" y="275"/>
                    </a:lnTo>
                    <a:lnTo>
                      <a:pt x="521" y="284"/>
                    </a:lnTo>
                    <a:lnTo>
                      <a:pt x="506" y="292"/>
                    </a:lnTo>
                    <a:lnTo>
                      <a:pt x="490" y="298"/>
                    </a:lnTo>
                    <a:lnTo>
                      <a:pt x="471" y="302"/>
                    </a:lnTo>
                    <a:lnTo>
                      <a:pt x="449" y="306"/>
                    </a:lnTo>
                    <a:lnTo>
                      <a:pt x="426" y="309"/>
                    </a:lnTo>
                    <a:lnTo>
                      <a:pt x="430" y="289"/>
                    </a:lnTo>
                    <a:lnTo>
                      <a:pt x="432" y="273"/>
                    </a:lnTo>
                    <a:lnTo>
                      <a:pt x="434" y="258"/>
                    </a:lnTo>
                    <a:lnTo>
                      <a:pt x="437" y="245"/>
                    </a:lnTo>
                    <a:lnTo>
                      <a:pt x="438" y="236"/>
                    </a:lnTo>
                    <a:lnTo>
                      <a:pt x="440" y="226"/>
                    </a:lnTo>
                    <a:lnTo>
                      <a:pt x="441" y="219"/>
                    </a:lnTo>
                    <a:lnTo>
                      <a:pt x="443" y="213"/>
                    </a:lnTo>
                    <a:lnTo>
                      <a:pt x="443" y="209"/>
                    </a:lnTo>
                    <a:lnTo>
                      <a:pt x="443" y="206"/>
                    </a:lnTo>
                    <a:lnTo>
                      <a:pt x="444" y="202"/>
                    </a:lnTo>
                    <a:lnTo>
                      <a:pt x="444" y="201"/>
                    </a:lnTo>
                    <a:lnTo>
                      <a:pt x="444" y="200"/>
                    </a:lnTo>
                    <a:lnTo>
                      <a:pt x="455" y="195"/>
                    </a:lnTo>
                    <a:lnTo>
                      <a:pt x="464" y="189"/>
                    </a:lnTo>
                    <a:lnTo>
                      <a:pt x="479" y="175"/>
                    </a:lnTo>
                    <a:lnTo>
                      <a:pt x="490" y="157"/>
                    </a:lnTo>
                    <a:lnTo>
                      <a:pt x="495" y="140"/>
                    </a:lnTo>
                    <a:lnTo>
                      <a:pt x="495" y="120"/>
                    </a:lnTo>
                    <a:lnTo>
                      <a:pt x="489" y="105"/>
                    </a:lnTo>
                    <a:lnTo>
                      <a:pt x="483" y="96"/>
                    </a:lnTo>
                    <a:lnTo>
                      <a:pt x="476" y="91"/>
                    </a:lnTo>
                    <a:lnTo>
                      <a:pt x="468" y="86"/>
                    </a:lnTo>
                    <a:lnTo>
                      <a:pt x="457" y="81"/>
                    </a:lnTo>
                    <a:lnTo>
                      <a:pt x="443" y="78"/>
                    </a:lnTo>
                    <a:lnTo>
                      <a:pt x="429" y="76"/>
                    </a:lnTo>
                    <a:lnTo>
                      <a:pt x="417" y="76"/>
                    </a:lnTo>
                    <a:lnTo>
                      <a:pt x="406" y="78"/>
                    </a:lnTo>
                    <a:lnTo>
                      <a:pt x="397" y="80"/>
                    </a:lnTo>
                    <a:lnTo>
                      <a:pt x="387" y="85"/>
                    </a:lnTo>
                    <a:lnTo>
                      <a:pt x="371" y="96"/>
                    </a:lnTo>
                    <a:lnTo>
                      <a:pt x="359" y="110"/>
                    </a:lnTo>
                    <a:lnTo>
                      <a:pt x="348" y="125"/>
                    </a:lnTo>
                    <a:lnTo>
                      <a:pt x="340" y="141"/>
                    </a:lnTo>
                    <a:lnTo>
                      <a:pt x="333" y="155"/>
                    </a:lnTo>
                    <a:lnTo>
                      <a:pt x="330" y="163"/>
                    </a:lnTo>
                    <a:lnTo>
                      <a:pt x="328" y="171"/>
                    </a:lnTo>
                    <a:lnTo>
                      <a:pt x="322" y="190"/>
                    </a:lnTo>
                    <a:lnTo>
                      <a:pt x="315" y="213"/>
                    </a:lnTo>
                    <a:lnTo>
                      <a:pt x="306" y="236"/>
                    </a:lnTo>
                    <a:lnTo>
                      <a:pt x="292" y="259"/>
                    </a:lnTo>
                    <a:lnTo>
                      <a:pt x="278" y="279"/>
                    </a:lnTo>
                    <a:lnTo>
                      <a:pt x="267" y="287"/>
                    </a:lnTo>
                    <a:lnTo>
                      <a:pt x="256" y="295"/>
                    </a:lnTo>
                    <a:lnTo>
                      <a:pt x="242" y="300"/>
                    </a:lnTo>
                    <a:lnTo>
                      <a:pt x="228" y="304"/>
                    </a:lnTo>
                    <a:lnTo>
                      <a:pt x="198" y="312"/>
                    </a:lnTo>
                    <a:lnTo>
                      <a:pt x="172" y="317"/>
                    </a:lnTo>
                    <a:lnTo>
                      <a:pt x="146" y="321"/>
                    </a:lnTo>
                    <a:lnTo>
                      <a:pt x="121" y="323"/>
                    </a:lnTo>
                    <a:lnTo>
                      <a:pt x="95" y="323"/>
                    </a:lnTo>
                    <a:lnTo>
                      <a:pt x="67" y="319"/>
                    </a:lnTo>
                    <a:lnTo>
                      <a:pt x="36" y="311"/>
                    </a:lnTo>
                    <a:lnTo>
                      <a:pt x="18" y="305"/>
                    </a:lnTo>
                    <a:lnTo>
                      <a:pt x="0" y="299"/>
                    </a:lnTo>
                    <a:lnTo>
                      <a:pt x="25" y="212"/>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749" name="Freeform 81"/>
              <p:cNvSpPr>
                <a:spLocks/>
              </p:cNvSpPr>
              <p:nvPr/>
            </p:nvSpPr>
            <p:spPr bwMode="auto">
              <a:xfrm>
                <a:off x="655" y="3340"/>
                <a:ext cx="399" cy="476"/>
              </a:xfrm>
              <a:custGeom>
                <a:avLst/>
                <a:gdLst>
                  <a:gd name="T0" fmla="*/ 212 w 399"/>
                  <a:gd name="T1" fmla="*/ 347 h 476"/>
                  <a:gd name="T2" fmla="*/ 168 w 399"/>
                  <a:gd name="T3" fmla="*/ 323 h 476"/>
                  <a:gd name="T4" fmla="*/ 137 w 399"/>
                  <a:gd name="T5" fmla="*/ 289 h 476"/>
                  <a:gd name="T6" fmla="*/ 122 w 399"/>
                  <a:gd name="T7" fmla="*/ 248 h 476"/>
                  <a:gd name="T8" fmla="*/ 124 w 399"/>
                  <a:gd name="T9" fmla="*/ 205 h 476"/>
                  <a:gd name="T10" fmla="*/ 149 w 399"/>
                  <a:gd name="T11" fmla="*/ 164 h 476"/>
                  <a:gd name="T12" fmla="*/ 195 w 399"/>
                  <a:gd name="T13" fmla="*/ 131 h 476"/>
                  <a:gd name="T14" fmla="*/ 226 w 399"/>
                  <a:gd name="T15" fmla="*/ 119 h 476"/>
                  <a:gd name="T16" fmla="*/ 265 w 399"/>
                  <a:gd name="T17" fmla="*/ 111 h 476"/>
                  <a:gd name="T18" fmla="*/ 310 w 399"/>
                  <a:gd name="T19" fmla="*/ 107 h 476"/>
                  <a:gd name="T20" fmla="*/ 296 w 399"/>
                  <a:gd name="T21" fmla="*/ 72 h 476"/>
                  <a:gd name="T22" fmla="*/ 284 w 399"/>
                  <a:gd name="T23" fmla="*/ 45 h 476"/>
                  <a:gd name="T24" fmla="*/ 276 w 399"/>
                  <a:gd name="T25" fmla="*/ 26 h 476"/>
                  <a:gd name="T26" fmla="*/ 272 w 399"/>
                  <a:gd name="T27" fmla="*/ 14 h 476"/>
                  <a:gd name="T28" fmla="*/ 268 w 399"/>
                  <a:gd name="T29" fmla="*/ 5 h 476"/>
                  <a:gd name="T30" fmla="*/ 266 w 399"/>
                  <a:gd name="T31" fmla="*/ 1 h 476"/>
                  <a:gd name="T32" fmla="*/ 243 w 399"/>
                  <a:gd name="T33" fmla="*/ 9 h 476"/>
                  <a:gd name="T34" fmla="*/ 187 w 399"/>
                  <a:gd name="T35" fmla="*/ 31 h 476"/>
                  <a:gd name="T36" fmla="*/ 123 w 399"/>
                  <a:gd name="T37" fmla="*/ 58 h 476"/>
                  <a:gd name="T38" fmla="*/ 64 w 399"/>
                  <a:gd name="T39" fmla="*/ 95 h 476"/>
                  <a:gd name="T40" fmla="*/ 19 w 399"/>
                  <a:gd name="T41" fmla="*/ 144 h 476"/>
                  <a:gd name="T42" fmla="*/ 5 w 399"/>
                  <a:gd name="T43" fmla="*/ 173 h 476"/>
                  <a:gd name="T44" fmla="*/ 0 w 399"/>
                  <a:gd name="T45" fmla="*/ 206 h 476"/>
                  <a:gd name="T46" fmla="*/ 3 w 399"/>
                  <a:gd name="T47" fmla="*/ 243 h 476"/>
                  <a:gd name="T48" fmla="*/ 15 w 399"/>
                  <a:gd name="T49" fmla="*/ 283 h 476"/>
                  <a:gd name="T50" fmla="*/ 39 w 399"/>
                  <a:gd name="T51" fmla="*/ 329 h 476"/>
                  <a:gd name="T52" fmla="*/ 76 w 399"/>
                  <a:gd name="T53" fmla="*/ 378 h 476"/>
                  <a:gd name="T54" fmla="*/ 126 w 399"/>
                  <a:gd name="T55" fmla="*/ 433 h 476"/>
                  <a:gd name="T56" fmla="*/ 177 w 399"/>
                  <a:gd name="T57" fmla="*/ 448 h 476"/>
                  <a:gd name="T58" fmla="*/ 215 w 399"/>
                  <a:gd name="T59" fmla="*/ 458 h 476"/>
                  <a:gd name="T60" fmla="*/ 243 w 399"/>
                  <a:gd name="T61" fmla="*/ 466 h 476"/>
                  <a:gd name="T62" fmla="*/ 261 w 399"/>
                  <a:gd name="T63" fmla="*/ 471 h 476"/>
                  <a:gd name="T64" fmla="*/ 272 w 399"/>
                  <a:gd name="T65" fmla="*/ 474 h 476"/>
                  <a:gd name="T66" fmla="*/ 280 w 399"/>
                  <a:gd name="T67" fmla="*/ 476 h 476"/>
                  <a:gd name="T68" fmla="*/ 302 w 399"/>
                  <a:gd name="T69" fmla="*/ 461 h 476"/>
                  <a:gd name="T70" fmla="*/ 335 w 399"/>
                  <a:gd name="T71" fmla="*/ 435 h 476"/>
                  <a:gd name="T72" fmla="*/ 360 w 399"/>
                  <a:gd name="T73" fmla="*/ 416 h 476"/>
                  <a:gd name="T74" fmla="*/ 377 w 399"/>
                  <a:gd name="T75" fmla="*/ 404 h 476"/>
                  <a:gd name="T76" fmla="*/ 392 w 399"/>
                  <a:gd name="T77" fmla="*/ 392 h 476"/>
                  <a:gd name="T78" fmla="*/ 399 w 399"/>
                  <a:gd name="T79" fmla="*/ 388 h 476"/>
                  <a:gd name="T80" fmla="*/ 241 w 399"/>
                  <a:gd name="T81" fmla="*/ 351 h 47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99" h="476">
                    <a:moveTo>
                      <a:pt x="241" y="351"/>
                    </a:moveTo>
                    <a:lnTo>
                      <a:pt x="212" y="347"/>
                    </a:lnTo>
                    <a:lnTo>
                      <a:pt x="189" y="337"/>
                    </a:lnTo>
                    <a:lnTo>
                      <a:pt x="168" y="323"/>
                    </a:lnTo>
                    <a:lnTo>
                      <a:pt x="150" y="307"/>
                    </a:lnTo>
                    <a:lnTo>
                      <a:pt x="137" y="289"/>
                    </a:lnTo>
                    <a:lnTo>
                      <a:pt x="127" y="269"/>
                    </a:lnTo>
                    <a:lnTo>
                      <a:pt x="122" y="248"/>
                    </a:lnTo>
                    <a:lnTo>
                      <a:pt x="120" y="226"/>
                    </a:lnTo>
                    <a:lnTo>
                      <a:pt x="124" y="205"/>
                    </a:lnTo>
                    <a:lnTo>
                      <a:pt x="134" y="184"/>
                    </a:lnTo>
                    <a:lnTo>
                      <a:pt x="149" y="164"/>
                    </a:lnTo>
                    <a:lnTo>
                      <a:pt x="168" y="147"/>
                    </a:lnTo>
                    <a:lnTo>
                      <a:pt x="195" y="131"/>
                    </a:lnTo>
                    <a:lnTo>
                      <a:pt x="210" y="125"/>
                    </a:lnTo>
                    <a:lnTo>
                      <a:pt x="226" y="119"/>
                    </a:lnTo>
                    <a:lnTo>
                      <a:pt x="245" y="115"/>
                    </a:lnTo>
                    <a:lnTo>
                      <a:pt x="265" y="111"/>
                    </a:lnTo>
                    <a:lnTo>
                      <a:pt x="287" y="109"/>
                    </a:lnTo>
                    <a:lnTo>
                      <a:pt x="310" y="107"/>
                    </a:lnTo>
                    <a:lnTo>
                      <a:pt x="302" y="89"/>
                    </a:lnTo>
                    <a:lnTo>
                      <a:pt x="296" y="72"/>
                    </a:lnTo>
                    <a:lnTo>
                      <a:pt x="289" y="58"/>
                    </a:lnTo>
                    <a:lnTo>
                      <a:pt x="284" y="45"/>
                    </a:lnTo>
                    <a:lnTo>
                      <a:pt x="280" y="35"/>
                    </a:lnTo>
                    <a:lnTo>
                      <a:pt x="276" y="26"/>
                    </a:lnTo>
                    <a:lnTo>
                      <a:pt x="273" y="19"/>
                    </a:lnTo>
                    <a:lnTo>
                      <a:pt x="272" y="14"/>
                    </a:lnTo>
                    <a:lnTo>
                      <a:pt x="269" y="10"/>
                    </a:lnTo>
                    <a:lnTo>
                      <a:pt x="268" y="5"/>
                    </a:lnTo>
                    <a:lnTo>
                      <a:pt x="266" y="2"/>
                    </a:lnTo>
                    <a:lnTo>
                      <a:pt x="266" y="1"/>
                    </a:lnTo>
                    <a:lnTo>
                      <a:pt x="266" y="0"/>
                    </a:lnTo>
                    <a:lnTo>
                      <a:pt x="243" y="9"/>
                    </a:lnTo>
                    <a:lnTo>
                      <a:pt x="215" y="19"/>
                    </a:lnTo>
                    <a:lnTo>
                      <a:pt x="187" y="31"/>
                    </a:lnTo>
                    <a:lnTo>
                      <a:pt x="154" y="43"/>
                    </a:lnTo>
                    <a:lnTo>
                      <a:pt x="123" y="58"/>
                    </a:lnTo>
                    <a:lnTo>
                      <a:pt x="92" y="76"/>
                    </a:lnTo>
                    <a:lnTo>
                      <a:pt x="64" y="95"/>
                    </a:lnTo>
                    <a:lnTo>
                      <a:pt x="39" y="118"/>
                    </a:lnTo>
                    <a:lnTo>
                      <a:pt x="19" y="144"/>
                    </a:lnTo>
                    <a:lnTo>
                      <a:pt x="12" y="158"/>
                    </a:lnTo>
                    <a:lnTo>
                      <a:pt x="5" y="173"/>
                    </a:lnTo>
                    <a:lnTo>
                      <a:pt x="1" y="189"/>
                    </a:lnTo>
                    <a:lnTo>
                      <a:pt x="0" y="206"/>
                    </a:lnTo>
                    <a:lnTo>
                      <a:pt x="0" y="223"/>
                    </a:lnTo>
                    <a:lnTo>
                      <a:pt x="3" y="243"/>
                    </a:lnTo>
                    <a:lnTo>
                      <a:pt x="7" y="262"/>
                    </a:lnTo>
                    <a:lnTo>
                      <a:pt x="15" y="283"/>
                    </a:lnTo>
                    <a:lnTo>
                      <a:pt x="26" y="305"/>
                    </a:lnTo>
                    <a:lnTo>
                      <a:pt x="39" y="329"/>
                    </a:lnTo>
                    <a:lnTo>
                      <a:pt x="55" y="353"/>
                    </a:lnTo>
                    <a:lnTo>
                      <a:pt x="76" y="378"/>
                    </a:lnTo>
                    <a:lnTo>
                      <a:pt x="99" y="406"/>
                    </a:lnTo>
                    <a:lnTo>
                      <a:pt x="126" y="433"/>
                    </a:lnTo>
                    <a:lnTo>
                      <a:pt x="154" y="442"/>
                    </a:lnTo>
                    <a:lnTo>
                      <a:pt x="177" y="448"/>
                    </a:lnTo>
                    <a:lnTo>
                      <a:pt x="197" y="453"/>
                    </a:lnTo>
                    <a:lnTo>
                      <a:pt x="215" y="458"/>
                    </a:lnTo>
                    <a:lnTo>
                      <a:pt x="230" y="463"/>
                    </a:lnTo>
                    <a:lnTo>
                      <a:pt x="243" y="466"/>
                    </a:lnTo>
                    <a:lnTo>
                      <a:pt x="253" y="469"/>
                    </a:lnTo>
                    <a:lnTo>
                      <a:pt x="261" y="471"/>
                    </a:lnTo>
                    <a:lnTo>
                      <a:pt x="268" y="472"/>
                    </a:lnTo>
                    <a:lnTo>
                      <a:pt x="272" y="474"/>
                    </a:lnTo>
                    <a:lnTo>
                      <a:pt x="279" y="475"/>
                    </a:lnTo>
                    <a:lnTo>
                      <a:pt x="280" y="476"/>
                    </a:lnTo>
                    <a:lnTo>
                      <a:pt x="302" y="461"/>
                    </a:lnTo>
                    <a:lnTo>
                      <a:pt x="319" y="447"/>
                    </a:lnTo>
                    <a:lnTo>
                      <a:pt x="335" y="435"/>
                    </a:lnTo>
                    <a:lnTo>
                      <a:pt x="349" y="425"/>
                    </a:lnTo>
                    <a:lnTo>
                      <a:pt x="360" y="416"/>
                    </a:lnTo>
                    <a:lnTo>
                      <a:pt x="370" y="409"/>
                    </a:lnTo>
                    <a:lnTo>
                      <a:pt x="377" y="404"/>
                    </a:lnTo>
                    <a:lnTo>
                      <a:pt x="384" y="398"/>
                    </a:lnTo>
                    <a:lnTo>
                      <a:pt x="392" y="392"/>
                    </a:lnTo>
                    <a:lnTo>
                      <a:pt x="398" y="389"/>
                    </a:lnTo>
                    <a:lnTo>
                      <a:pt x="399" y="388"/>
                    </a:lnTo>
                    <a:lnTo>
                      <a:pt x="241" y="351"/>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750" name="Freeform 82"/>
              <p:cNvSpPr>
                <a:spLocks/>
              </p:cNvSpPr>
              <p:nvPr/>
            </p:nvSpPr>
            <p:spPr bwMode="auto">
              <a:xfrm>
                <a:off x="408" y="3207"/>
                <a:ext cx="421" cy="281"/>
              </a:xfrm>
              <a:custGeom>
                <a:avLst/>
                <a:gdLst>
                  <a:gd name="T0" fmla="*/ 23 w 421"/>
                  <a:gd name="T1" fmla="*/ 281 h 281"/>
                  <a:gd name="T2" fmla="*/ 12 w 421"/>
                  <a:gd name="T3" fmla="*/ 260 h 281"/>
                  <a:gd name="T4" fmla="*/ 4 w 421"/>
                  <a:gd name="T5" fmla="*/ 238 h 281"/>
                  <a:gd name="T6" fmla="*/ 0 w 421"/>
                  <a:gd name="T7" fmla="*/ 213 h 281"/>
                  <a:gd name="T8" fmla="*/ 1 w 421"/>
                  <a:gd name="T9" fmla="*/ 201 h 281"/>
                  <a:gd name="T10" fmla="*/ 2 w 421"/>
                  <a:gd name="T11" fmla="*/ 188 h 281"/>
                  <a:gd name="T12" fmla="*/ 6 w 421"/>
                  <a:gd name="T13" fmla="*/ 174 h 281"/>
                  <a:gd name="T14" fmla="*/ 13 w 421"/>
                  <a:gd name="T15" fmla="*/ 159 h 281"/>
                  <a:gd name="T16" fmla="*/ 21 w 421"/>
                  <a:gd name="T17" fmla="*/ 145 h 281"/>
                  <a:gd name="T18" fmla="*/ 32 w 421"/>
                  <a:gd name="T19" fmla="*/ 129 h 281"/>
                  <a:gd name="T20" fmla="*/ 46 w 421"/>
                  <a:gd name="T21" fmla="*/ 112 h 281"/>
                  <a:gd name="T22" fmla="*/ 63 w 421"/>
                  <a:gd name="T23" fmla="*/ 95 h 281"/>
                  <a:gd name="T24" fmla="*/ 83 w 421"/>
                  <a:gd name="T25" fmla="*/ 77 h 281"/>
                  <a:gd name="T26" fmla="*/ 106 w 421"/>
                  <a:gd name="T27" fmla="*/ 58 h 281"/>
                  <a:gd name="T28" fmla="*/ 131 w 421"/>
                  <a:gd name="T29" fmla="*/ 40 h 281"/>
                  <a:gd name="T30" fmla="*/ 158 w 421"/>
                  <a:gd name="T31" fmla="*/ 26 h 281"/>
                  <a:gd name="T32" fmla="*/ 184 w 421"/>
                  <a:gd name="T33" fmla="*/ 16 h 281"/>
                  <a:gd name="T34" fmla="*/ 211 w 421"/>
                  <a:gd name="T35" fmla="*/ 7 h 281"/>
                  <a:gd name="T36" fmla="*/ 238 w 421"/>
                  <a:gd name="T37" fmla="*/ 2 h 281"/>
                  <a:gd name="T38" fmla="*/ 263 w 421"/>
                  <a:gd name="T39" fmla="*/ 0 h 281"/>
                  <a:gd name="T40" fmla="*/ 289 w 421"/>
                  <a:gd name="T41" fmla="*/ 0 h 281"/>
                  <a:gd name="T42" fmla="*/ 312 w 421"/>
                  <a:gd name="T43" fmla="*/ 3 h 281"/>
                  <a:gd name="T44" fmla="*/ 335 w 421"/>
                  <a:gd name="T45" fmla="*/ 7 h 281"/>
                  <a:gd name="T46" fmla="*/ 355 w 421"/>
                  <a:gd name="T47" fmla="*/ 14 h 281"/>
                  <a:gd name="T48" fmla="*/ 373 w 421"/>
                  <a:gd name="T49" fmla="*/ 22 h 281"/>
                  <a:gd name="T50" fmla="*/ 389 w 421"/>
                  <a:gd name="T51" fmla="*/ 32 h 281"/>
                  <a:gd name="T52" fmla="*/ 403 w 421"/>
                  <a:gd name="T53" fmla="*/ 43 h 281"/>
                  <a:gd name="T54" fmla="*/ 412 w 421"/>
                  <a:gd name="T55" fmla="*/ 55 h 281"/>
                  <a:gd name="T56" fmla="*/ 419 w 421"/>
                  <a:gd name="T57" fmla="*/ 69 h 281"/>
                  <a:gd name="T58" fmla="*/ 421 w 421"/>
                  <a:gd name="T59" fmla="*/ 82 h 281"/>
                  <a:gd name="T60" fmla="*/ 412 w 421"/>
                  <a:gd name="T61" fmla="*/ 92 h 281"/>
                  <a:gd name="T62" fmla="*/ 404 w 421"/>
                  <a:gd name="T63" fmla="*/ 100 h 281"/>
                  <a:gd name="T64" fmla="*/ 390 w 421"/>
                  <a:gd name="T65" fmla="*/ 114 h 281"/>
                  <a:gd name="T66" fmla="*/ 381 w 421"/>
                  <a:gd name="T67" fmla="*/ 125 h 281"/>
                  <a:gd name="T68" fmla="*/ 374 w 421"/>
                  <a:gd name="T69" fmla="*/ 131 h 281"/>
                  <a:gd name="T70" fmla="*/ 370 w 421"/>
                  <a:gd name="T71" fmla="*/ 135 h 281"/>
                  <a:gd name="T72" fmla="*/ 367 w 421"/>
                  <a:gd name="T73" fmla="*/ 137 h 281"/>
                  <a:gd name="T74" fmla="*/ 367 w 421"/>
                  <a:gd name="T75" fmla="*/ 138 h 281"/>
                  <a:gd name="T76" fmla="*/ 367 w 421"/>
                  <a:gd name="T77" fmla="*/ 138 h 281"/>
                  <a:gd name="T78" fmla="*/ 366 w 421"/>
                  <a:gd name="T79" fmla="*/ 131 h 281"/>
                  <a:gd name="T80" fmla="*/ 363 w 421"/>
                  <a:gd name="T81" fmla="*/ 125 h 281"/>
                  <a:gd name="T82" fmla="*/ 355 w 421"/>
                  <a:gd name="T83" fmla="*/ 114 h 281"/>
                  <a:gd name="T84" fmla="*/ 340 w 421"/>
                  <a:gd name="T85" fmla="*/ 106 h 281"/>
                  <a:gd name="T86" fmla="*/ 323 w 421"/>
                  <a:gd name="T87" fmla="*/ 100 h 281"/>
                  <a:gd name="T88" fmla="*/ 301 w 421"/>
                  <a:gd name="T89" fmla="*/ 98 h 281"/>
                  <a:gd name="T90" fmla="*/ 277 w 421"/>
                  <a:gd name="T91" fmla="*/ 98 h 281"/>
                  <a:gd name="T92" fmla="*/ 251 w 421"/>
                  <a:gd name="T93" fmla="*/ 102 h 281"/>
                  <a:gd name="T94" fmla="*/ 225 w 421"/>
                  <a:gd name="T95" fmla="*/ 109 h 281"/>
                  <a:gd name="T96" fmla="*/ 200 w 421"/>
                  <a:gd name="T97" fmla="*/ 117 h 281"/>
                  <a:gd name="T98" fmla="*/ 175 w 421"/>
                  <a:gd name="T99" fmla="*/ 129 h 281"/>
                  <a:gd name="T100" fmla="*/ 152 w 421"/>
                  <a:gd name="T101" fmla="*/ 144 h 281"/>
                  <a:gd name="T102" fmla="*/ 133 w 421"/>
                  <a:gd name="T103" fmla="*/ 162 h 281"/>
                  <a:gd name="T104" fmla="*/ 119 w 421"/>
                  <a:gd name="T105" fmla="*/ 183 h 281"/>
                  <a:gd name="T106" fmla="*/ 108 w 421"/>
                  <a:gd name="T107" fmla="*/ 206 h 281"/>
                  <a:gd name="T108" fmla="*/ 104 w 421"/>
                  <a:gd name="T109" fmla="*/ 219 h 281"/>
                  <a:gd name="T110" fmla="*/ 102 w 421"/>
                  <a:gd name="T111" fmla="*/ 232 h 281"/>
                  <a:gd name="T112" fmla="*/ 102 w 421"/>
                  <a:gd name="T113" fmla="*/ 247 h 281"/>
                  <a:gd name="T114" fmla="*/ 104 w 421"/>
                  <a:gd name="T115" fmla="*/ 262 h 281"/>
                  <a:gd name="T116" fmla="*/ 23 w 421"/>
                  <a:gd name="T117" fmla="*/ 281 h 2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21" h="281">
                    <a:moveTo>
                      <a:pt x="23" y="281"/>
                    </a:moveTo>
                    <a:lnTo>
                      <a:pt x="12" y="260"/>
                    </a:lnTo>
                    <a:lnTo>
                      <a:pt x="4" y="238"/>
                    </a:lnTo>
                    <a:lnTo>
                      <a:pt x="0" y="213"/>
                    </a:lnTo>
                    <a:lnTo>
                      <a:pt x="1" y="201"/>
                    </a:lnTo>
                    <a:lnTo>
                      <a:pt x="2" y="188"/>
                    </a:lnTo>
                    <a:lnTo>
                      <a:pt x="6" y="174"/>
                    </a:lnTo>
                    <a:lnTo>
                      <a:pt x="13" y="159"/>
                    </a:lnTo>
                    <a:lnTo>
                      <a:pt x="21" y="145"/>
                    </a:lnTo>
                    <a:lnTo>
                      <a:pt x="32" y="129"/>
                    </a:lnTo>
                    <a:lnTo>
                      <a:pt x="46" y="112"/>
                    </a:lnTo>
                    <a:lnTo>
                      <a:pt x="63" y="95"/>
                    </a:lnTo>
                    <a:lnTo>
                      <a:pt x="83" y="77"/>
                    </a:lnTo>
                    <a:lnTo>
                      <a:pt x="106" y="58"/>
                    </a:lnTo>
                    <a:lnTo>
                      <a:pt x="131" y="40"/>
                    </a:lnTo>
                    <a:lnTo>
                      <a:pt x="158" y="26"/>
                    </a:lnTo>
                    <a:lnTo>
                      <a:pt x="184" y="16"/>
                    </a:lnTo>
                    <a:lnTo>
                      <a:pt x="211" y="7"/>
                    </a:lnTo>
                    <a:lnTo>
                      <a:pt x="238" y="2"/>
                    </a:lnTo>
                    <a:lnTo>
                      <a:pt x="263" y="0"/>
                    </a:lnTo>
                    <a:lnTo>
                      <a:pt x="289" y="0"/>
                    </a:lnTo>
                    <a:lnTo>
                      <a:pt x="312" y="3"/>
                    </a:lnTo>
                    <a:lnTo>
                      <a:pt x="335" y="7"/>
                    </a:lnTo>
                    <a:lnTo>
                      <a:pt x="355" y="14"/>
                    </a:lnTo>
                    <a:lnTo>
                      <a:pt x="373" y="22"/>
                    </a:lnTo>
                    <a:lnTo>
                      <a:pt x="389" y="32"/>
                    </a:lnTo>
                    <a:lnTo>
                      <a:pt x="403" y="43"/>
                    </a:lnTo>
                    <a:lnTo>
                      <a:pt x="412" y="55"/>
                    </a:lnTo>
                    <a:lnTo>
                      <a:pt x="419" y="69"/>
                    </a:lnTo>
                    <a:lnTo>
                      <a:pt x="421" y="82"/>
                    </a:lnTo>
                    <a:lnTo>
                      <a:pt x="412" y="92"/>
                    </a:lnTo>
                    <a:lnTo>
                      <a:pt x="404" y="100"/>
                    </a:lnTo>
                    <a:lnTo>
                      <a:pt x="390" y="114"/>
                    </a:lnTo>
                    <a:lnTo>
                      <a:pt x="381" y="125"/>
                    </a:lnTo>
                    <a:lnTo>
                      <a:pt x="374" y="131"/>
                    </a:lnTo>
                    <a:lnTo>
                      <a:pt x="370" y="135"/>
                    </a:lnTo>
                    <a:lnTo>
                      <a:pt x="367" y="137"/>
                    </a:lnTo>
                    <a:lnTo>
                      <a:pt x="367" y="138"/>
                    </a:lnTo>
                    <a:lnTo>
                      <a:pt x="366" y="131"/>
                    </a:lnTo>
                    <a:lnTo>
                      <a:pt x="363" y="125"/>
                    </a:lnTo>
                    <a:lnTo>
                      <a:pt x="355" y="114"/>
                    </a:lnTo>
                    <a:lnTo>
                      <a:pt x="340" y="106"/>
                    </a:lnTo>
                    <a:lnTo>
                      <a:pt x="323" y="100"/>
                    </a:lnTo>
                    <a:lnTo>
                      <a:pt x="301" y="98"/>
                    </a:lnTo>
                    <a:lnTo>
                      <a:pt x="277" y="98"/>
                    </a:lnTo>
                    <a:lnTo>
                      <a:pt x="251" y="102"/>
                    </a:lnTo>
                    <a:lnTo>
                      <a:pt x="225" y="109"/>
                    </a:lnTo>
                    <a:lnTo>
                      <a:pt x="200" y="117"/>
                    </a:lnTo>
                    <a:lnTo>
                      <a:pt x="175" y="129"/>
                    </a:lnTo>
                    <a:lnTo>
                      <a:pt x="152" y="144"/>
                    </a:lnTo>
                    <a:lnTo>
                      <a:pt x="133" y="162"/>
                    </a:lnTo>
                    <a:lnTo>
                      <a:pt x="119" y="183"/>
                    </a:lnTo>
                    <a:lnTo>
                      <a:pt x="108" y="206"/>
                    </a:lnTo>
                    <a:lnTo>
                      <a:pt x="104" y="219"/>
                    </a:lnTo>
                    <a:lnTo>
                      <a:pt x="102" y="232"/>
                    </a:lnTo>
                    <a:lnTo>
                      <a:pt x="102" y="247"/>
                    </a:lnTo>
                    <a:lnTo>
                      <a:pt x="104" y="262"/>
                    </a:lnTo>
                    <a:lnTo>
                      <a:pt x="23" y="281"/>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751" name="Freeform 83"/>
              <p:cNvSpPr>
                <a:spLocks/>
              </p:cNvSpPr>
              <p:nvPr/>
            </p:nvSpPr>
            <p:spPr bwMode="auto">
              <a:xfrm>
                <a:off x="335" y="3280"/>
                <a:ext cx="363" cy="224"/>
              </a:xfrm>
              <a:custGeom>
                <a:avLst/>
                <a:gdLst>
                  <a:gd name="T0" fmla="*/ 0 w 363"/>
                  <a:gd name="T1" fmla="*/ 96 h 224"/>
                  <a:gd name="T2" fmla="*/ 19 w 363"/>
                  <a:gd name="T3" fmla="*/ 85 h 224"/>
                  <a:gd name="T4" fmla="*/ 40 w 363"/>
                  <a:gd name="T5" fmla="*/ 77 h 224"/>
                  <a:gd name="T6" fmla="*/ 63 w 363"/>
                  <a:gd name="T7" fmla="*/ 72 h 224"/>
                  <a:gd name="T8" fmla="*/ 86 w 363"/>
                  <a:gd name="T9" fmla="*/ 67 h 224"/>
                  <a:gd name="T10" fmla="*/ 110 w 363"/>
                  <a:gd name="T11" fmla="*/ 66 h 224"/>
                  <a:gd name="T12" fmla="*/ 135 w 363"/>
                  <a:gd name="T13" fmla="*/ 67 h 224"/>
                  <a:gd name="T14" fmla="*/ 158 w 363"/>
                  <a:gd name="T15" fmla="*/ 72 h 224"/>
                  <a:gd name="T16" fmla="*/ 181 w 363"/>
                  <a:gd name="T17" fmla="*/ 78 h 224"/>
                  <a:gd name="T18" fmla="*/ 202 w 363"/>
                  <a:gd name="T19" fmla="*/ 86 h 224"/>
                  <a:gd name="T20" fmla="*/ 221 w 363"/>
                  <a:gd name="T21" fmla="*/ 98 h 224"/>
                  <a:gd name="T22" fmla="*/ 239 w 363"/>
                  <a:gd name="T23" fmla="*/ 112 h 224"/>
                  <a:gd name="T24" fmla="*/ 252 w 363"/>
                  <a:gd name="T25" fmla="*/ 129 h 224"/>
                  <a:gd name="T26" fmla="*/ 265 w 363"/>
                  <a:gd name="T27" fmla="*/ 148 h 224"/>
                  <a:gd name="T28" fmla="*/ 273 w 363"/>
                  <a:gd name="T29" fmla="*/ 171 h 224"/>
                  <a:gd name="T30" fmla="*/ 275 w 363"/>
                  <a:gd name="T31" fmla="*/ 196 h 224"/>
                  <a:gd name="T32" fmla="*/ 275 w 363"/>
                  <a:gd name="T33" fmla="*/ 224 h 224"/>
                  <a:gd name="T34" fmla="*/ 290 w 363"/>
                  <a:gd name="T35" fmla="*/ 221 h 224"/>
                  <a:gd name="T36" fmla="*/ 304 w 363"/>
                  <a:gd name="T37" fmla="*/ 218 h 224"/>
                  <a:gd name="T38" fmla="*/ 316 w 363"/>
                  <a:gd name="T39" fmla="*/ 216 h 224"/>
                  <a:gd name="T40" fmla="*/ 325 w 363"/>
                  <a:gd name="T41" fmla="*/ 214 h 224"/>
                  <a:gd name="T42" fmla="*/ 342 w 363"/>
                  <a:gd name="T43" fmla="*/ 212 h 224"/>
                  <a:gd name="T44" fmla="*/ 352 w 363"/>
                  <a:gd name="T45" fmla="*/ 210 h 224"/>
                  <a:gd name="T46" fmla="*/ 358 w 363"/>
                  <a:gd name="T47" fmla="*/ 208 h 224"/>
                  <a:gd name="T48" fmla="*/ 362 w 363"/>
                  <a:gd name="T49" fmla="*/ 208 h 224"/>
                  <a:gd name="T50" fmla="*/ 363 w 363"/>
                  <a:gd name="T51" fmla="*/ 208 h 224"/>
                  <a:gd name="T52" fmla="*/ 363 w 363"/>
                  <a:gd name="T53" fmla="*/ 208 h 224"/>
                  <a:gd name="T54" fmla="*/ 358 w 363"/>
                  <a:gd name="T55" fmla="*/ 164 h 224"/>
                  <a:gd name="T56" fmla="*/ 354 w 363"/>
                  <a:gd name="T57" fmla="*/ 142 h 224"/>
                  <a:gd name="T58" fmla="*/ 348 w 363"/>
                  <a:gd name="T59" fmla="*/ 122 h 224"/>
                  <a:gd name="T60" fmla="*/ 342 w 363"/>
                  <a:gd name="T61" fmla="*/ 102 h 224"/>
                  <a:gd name="T62" fmla="*/ 332 w 363"/>
                  <a:gd name="T63" fmla="*/ 84 h 224"/>
                  <a:gd name="T64" fmla="*/ 321 w 363"/>
                  <a:gd name="T65" fmla="*/ 66 h 224"/>
                  <a:gd name="T66" fmla="*/ 308 w 363"/>
                  <a:gd name="T67" fmla="*/ 52 h 224"/>
                  <a:gd name="T68" fmla="*/ 293 w 363"/>
                  <a:gd name="T69" fmla="*/ 38 h 224"/>
                  <a:gd name="T70" fmla="*/ 275 w 363"/>
                  <a:gd name="T71" fmla="*/ 25 h 224"/>
                  <a:gd name="T72" fmla="*/ 255 w 363"/>
                  <a:gd name="T73" fmla="*/ 16 h 224"/>
                  <a:gd name="T74" fmla="*/ 234 w 363"/>
                  <a:gd name="T75" fmla="*/ 8 h 224"/>
                  <a:gd name="T76" fmla="*/ 208 w 363"/>
                  <a:gd name="T77" fmla="*/ 3 h 224"/>
                  <a:gd name="T78" fmla="*/ 179 w 363"/>
                  <a:gd name="T79" fmla="*/ 0 h 224"/>
                  <a:gd name="T80" fmla="*/ 148 w 363"/>
                  <a:gd name="T81" fmla="*/ 0 h 224"/>
                  <a:gd name="T82" fmla="*/ 115 w 363"/>
                  <a:gd name="T83" fmla="*/ 3 h 224"/>
                  <a:gd name="T84" fmla="*/ 96 w 363"/>
                  <a:gd name="T85" fmla="*/ 13 h 224"/>
                  <a:gd name="T86" fmla="*/ 78 w 363"/>
                  <a:gd name="T87" fmla="*/ 21 h 224"/>
                  <a:gd name="T88" fmla="*/ 63 w 363"/>
                  <a:gd name="T89" fmla="*/ 28 h 224"/>
                  <a:gd name="T90" fmla="*/ 51 w 363"/>
                  <a:gd name="T91" fmla="*/ 35 h 224"/>
                  <a:gd name="T92" fmla="*/ 40 w 363"/>
                  <a:gd name="T93" fmla="*/ 40 h 224"/>
                  <a:gd name="T94" fmla="*/ 31 w 363"/>
                  <a:gd name="T95" fmla="*/ 44 h 224"/>
                  <a:gd name="T96" fmla="*/ 24 w 363"/>
                  <a:gd name="T97" fmla="*/ 48 h 224"/>
                  <a:gd name="T98" fmla="*/ 19 w 363"/>
                  <a:gd name="T99" fmla="*/ 51 h 224"/>
                  <a:gd name="T100" fmla="*/ 10 w 363"/>
                  <a:gd name="T101" fmla="*/ 55 h 224"/>
                  <a:gd name="T102" fmla="*/ 6 w 363"/>
                  <a:gd name="T103" fmla="*/ 57 h 224"/>
                  <a:gd name="T104" fmla="*/ 4 w 363"/>
                  <a:gd name="T105" fmla="*/ 58 h 224"/>
                  <a:gd name="T106" fmla="*/ 4 w 363"/>
                  <a:gd name="T107" fmla="*/ 58 h 224"/>
                  <a:gd name="T108" fmla="*/ 0 w 363"/>
                  <a:gd name="T109" fmla="*/ 96 h 22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63" h="224">
                    <a:moveTo>
                      <a:pt x="0" y="96"/>
                    </a:moveTo>
                    <a:lnTo>
                      <a:pt x="19" y="85"/>
                    </a:lnTo>
                    <a:lnTo>
                      <a:pt x="40" y="77"/>
                    </a:lnTo>
                    <a:lnTo>
                      <a:pt x="63" y="72"/>
                    </a:lnTo>
                    <a:lnTo>
                      <a:pt x="86" y="67"/>
                    </a:lnTo>
                    <a:lnTo>
                      <a:pt x="110" y="66"/>
                    </a:lnTo>
                    <a:lnTo>
                      <a:pt x="135" y="67"/>
                    </a:lnTo>
                    <a:lnTo>
                      <a:pt x="158" y="72"/>
                    </a:lnTo>
                    <a:lnTo>
                      <a:pt x="181" y="78"/>
                    </a:lnTo>
                    <a:lnTo>
                      <a:pt x="202" y="86"/>
                    </a:lnTo>
                    <a:lnTo>
                      <a:pt x="221" y="98"/>
                    </a:lnTo>
                    <a:lnTo>
                      <a:pt x="239" y="112"/>
                    </a:lnTo>
                    <a:lnTo>
                      <a:pt x="252" y="129"/>
                    </a:lnTo>
                    <a:lnTo>
                      <a:pt x="265" y="148"/>
                    </a:lnTo>
                    <a:lnTo>
                      <a:pt x="273" y="171"/>
                    </a:lnTo>
                    <a:lnTo>
                      <a:pt x="275" y="196"/>
                    </a:lnTo>
                    <a:lnTo>
                      <a:pt x="275" y="224"/>
                    </a:lnTo>
                    <a:lnTo>
                      <a:pt x="290" y="221"/>
                    </a:lnTo>
                    <a:lnTo>
                      <a:pt x="304" y="218"/>
                    </a:lnTo>
                    <a:lnTo>
                      <a:pt x="316" y="216"/>
                    </a:lnTo>
                    <a:lnTo>
                      <a:pt x="325" y="214"/>
                    </a:lnTo>
                    <a:lnTo>
                      <a:pt x="342" y="212"/>
                    </a:lnTo>
                    <a:lnTo>
                      <a:pt x="352" y="210"/>
                    </a:lnTo>
                    <a:lnTo>
                      <a:pt x="358" y="208"/>
                    </a:lnTo>
                    <a:lnTo>
                      <a:pt x="362" y="208"/>
                    </a:lnTo>
                    <a:lnTo>
                      <a:pt x="363" y="208"/>
                    </a:lnTo>
                    <a:lnTo>
                      <a:pt x="358" y="164"/>
                    </a:lnTo>
                    <a:lnTo>
                      <a:pt x="354" y="142"/>
                    </a:lnTo>
                    <a:lnTo>
                      <a:pt x="348" y="122"/>
                    </a:lnTo>
                    <a:lnTo>
                      <a:pt x="342" y="102"/>
                    </a:lnTo>
                    <a:lnTo>
                      <a:pt x="332" y="84"/>
                    </a:lnTo>
                    <a:lnTo>
                      <a:pt x="321" y="66"/>
                    </a:lnTo>
                    <a:lnTo>
                      <a:pt x="308" y="52"/>
                    </a:lnTo>
                    <a:lnTo>
                      <a:pt x="293" y="38"/>
                    </a:lnTo>
                    <a:lnTo>
                      <a:pt x="275" y="25"/>
                    </a:lnTo>
                    <a:lnTo>
                      <a:pt x="255" y="16"/>
                    </a:lnTo>
                    <a:lnTo>
                      <a:pt x="234" y="8"/>
                    </a:lnTo>
                    <a:lnTo>
                      <a:pt x="208" y="3"/>
                    </a:lnTo>
                    <a:lnTo>
                      <a:pt x="179" y="0"/>
                    </a:lnTo>
                    <a:lnTo>
                      <a:pt x="148" y="0"/>
                    </a:lnTo>
                    <a:lnTo>
                      <a:pt x="115" y="3"/>
                    </a:lnTo>
                    <a:lnTo>
                      <a:pt x="96" y="13"/>
                    </a:lnTo>
                    <a:lnTo>
                      <a:pt x="78" y="21"/>
                    </a:lnTo>
                    <a:lnTo>
                      <a:pt x="63" y="28"/>
                    </a:lnTo>
                    <a:lnTo>
                      <a:pt x="51" y="35"/>
                    </a:lnTo>
                    <a:lnTo>
                      <a:pt x="40" y="40"/>
                    </a:lnTo>
                    <a:lnTo>
                      <a:pt x="31" y="44"/>
                    </a:lnTo>
                    <a:lnTo>
                      <a:pt x="24" y="48"/>
                    </a:lnTo>
                    <a:lnTo>
                      <a:pt x="19" y="51"/>
                    </a:lnTo>
                    <a:lnTo>
                      <a:pt x="10" y="55"/>
                    </a:lnTo>
                    <a:lnTo>
                      <a:pt x="6" y="57"/>
                    </a:lnTo>
                    <a:lnTo>
                      <a:pt x="4" y="58"/>
                    </a:lnTo>
                    <a:lnTo>
                      <a:pt x="0" y="96"/>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753" name="Freeform 85"/>
              <p:cNvSpPr>
                <a:spLocks/>
              </p:cNvSpPr>
              <p:nvPr/>
            </p:nvSpPr>
            <p:spPr bwMode="auto">
              <a:xfrm>
                <a:off x="564" y="3008"/>
                <a:ext cx="651" cy="668"/>
              </a:xfrm>
              <a:custGeom>
                <a:avLst/>
                <a:gdLst>
                  <a:gd name="T0" fmla="*/ 41 w 651"/>
                  <a:gd name="T1" fmla="*/ 103 h 668"/>
                  <a:gd name="T2" fmla="*/ 99 w 651"/>
                  <a:gd name="T3" fmla="*/ 50 h 668"/>
                  <a:gd name="T4" fmla="*/ 153 w 651"/>
                  <a:gd name="T5" fmla="*/ 16 h 668"/>
                  <a:gd name="T6" fmla="*/ 210 w 651"/>
                  <a:gd name="T7" fmla="*/ 0 h 668"/>
                  <a:gd name="T8" fmla="*/ 272 w 651"/>
                  <a:gd name="T9" fmla="*/ 4 h 668"/>
                  <a:gd name="T10" fmla="*/ 334 w 651"/>
                  <a:gd name="T11" fmla="*/ 22 h 668"/>
                  <a:gd name="T12" fmla="*/ 367 w 651"/>
                  <a:gd name="T13" fmla="*/ 48 h 668"/>
                  <a:gd name="T14" fmla="*/ 387 w 651"/>
                  <a:gd name="T15" fmla="*/ 97 h 668"/>
                  <a:gd name="T16" fmla="*/ 390 w 651"/>
                  <a:gd name="T17" fmla="*/ 156 h 668"/>
                  <a:gd name="T18" fmla="*/ 387 w 651"/>
                  <a:gd name="T19" fmla="*/ 179 h 668"/>
                  <a:gd name="T20" fmla="*/ 386 w 651"/>
                  <a:gd name="T21" fmla="*/ 201 h 668"/>
                  <a:gd name="T22" fmla="*/ 387 w 651"/>
                  <a:gd name="T23" fmla="*/ 259 h 668"/>
                  <a:gd name="T24" fmla="*/ 397 w 651"/>
                  <a:gd name="T25" fmla="*/ 317 h 668"/>
                  <a:gd name="T26" fmla="*/ 407 w 651"/>
                  <a:gd name="T27" fmla="*/ 341 h 668"/>
                  <a:gd name="T28" fmla="*/ 438 w 651"/>
                  <a:gd name="T29" fmla="*/ 366 h 668"/>
                  <a:gd name="T30" fmla="*/ 497 w 651"/>
                  <a:gd name="T31" fmla="*/ 386 h 668"/>
                  <a:gd name="T32" fmla="*/ 567 w 651"/>
                  <a:gd name="T33" fmla="*/ 409 h 668"/>
                  <a:gd name="T34" fmla="*/ 613 w 651"/>
                  <a:gd name="T35" fmla="*/ 435 h 668"/>
                  <a:gd name="T36" fmla="*/ 639 w 651"/>
                  <a:gd name="T37" fmla="*/ 462 h 668"/>
                  <a:gd name="T38" fmla="*/ 651 w 651"/>
                  <a:gd name="T39" fmla="*/ 510 h 668"/>
                  <a:gd name="T40" fmla="*/ 643 w 651"/>
                  <a:gd name="T41" fmla="*/ 569 h 668"/>
                  <a:gd name="T42" fmla="*/ 618 w 651"/>
                  <a:gd name="T43" fmla="*/ 626 h 668"/>
                  <a:gd name="T44" fmla="*/ 580 w 651"/>
                  <a:gd name="T45" fmla="*/ 668 h 668"/>
                  <a:gd name="T46" fmla="*/ 562 w 651"/>
                  <a:gd name="T47" fmla="*/ 632 h 668"/>
                  <a:gd name="T48" fmla="*/ 548 w 651"/>
                  <a:gd name="T49" fmla="*/ 609 h 668"/>
                  <a:gd name="T50" fmla="*/ 539 w 651"/>
                  <a:gd name="T51" fmla="*/ 591 h 668"/>
                  <a:gd name="T52" fmla="*/ 548 w 651"/>
                  <a:gd name="T53" fmla="*/ 570 h 668"/>
                  <a:gd name="T54" fmla="*/ 551 w 651"/>
                  <a:gd name="T55" fmla="*/ 519 h 668"/>
                  <a:gd name="T56" fmla="*/ 524 w 651"/>
                  <a:gd name="T57" fmla="*/ 488 h 668"/>
                  <a:gd name="T58" fmla="*/ 493 w 651"/>
                  <a:gd name="T59" fmla="*/ 479 h 668"/>
                  <a:gd name="T60" fmla="*/ 438 w 651"/>
                  <a:gd name="T61" fmla="*/ 459 h 668"/>
                  <a:gd name="T62" fmla="*/ 375 w 651"/>
                  <a:gd name="T63" fmla="*/ 422 h 668"/>
                  <a:gd name="T64" fmla="*/ 332 w 651"/>
                  <a:gd name="T65" fmla="*/ 381 h 668"/>
                  <a:gd name="T66" fmla="*/ 301 w 651"/>
                  <a:gd name="T67" fmla="*/ 327 h 668"/>
                  <a:gd name="T68" fmla="*/ 280 w 651"/>
                  <a:gd name="T69" fmla="*/ 256 h 668"/>
                  <a:gd name="T70" fmla="*/ 274 w 651"/>
                  <a:gd name="T71" fmla="*/ 182 h 668"/>
                  <a:gd name="T72" fmla="*/ 272 w 651"/>
                  <a:gd name="T73" fmla="*/ 138 h 668"/>
                  <a:gd name="T74" fmla="*/ 264 w 651"/>
                  <a:gd name="T75" fmla="*/ 109 h 668"/>
                  <a:gd name="T76" fmla="*/ 249 w 651"/>
                  <a:gd name="T77" fmla="*/ 92 h 668"/>
                  <a:gd name="T78" fmla="*/ 217 w 651"/>
                  <a:gd name="T79" fmla="*/ 89 h 668"/>
                  <a:gd name="T80" fmla="*/ 168 w 651"/>
                  <a:gd name="T81" fmla="*/ 101 h 668"/>
                  <a:gd name="T82" fmla="*/ 137 w 651"/>
                  <a:gd name="T83" fmla="*/ 121 h 668"/>
                  <a:gd name="T84" fmla="*/ 105 w 651"/>
                  <a:gd name="T85" fmla="*/ 153 h 668"/>
                  <a:gd name="T86" fmla="*/ 0 w 651"/>
                  <a:gd name="T87" fmla="*/ 150 h 6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51" h="668">
                    <a:moveTo>
                      <a:pt x="0" y="150"/>
                    </a:moveTo>
                    <a:lnTo>
                      <a:pt x="21" y="126"/>
                    </a:lnTo>
                    <a:lnTo>
                      <a:pt x="41" y="103"/>
                    </a:lnTo>
                    <a:lnTo>
                      <a:pt x="61" y="83"/>
                    </a:lnTo>
                    <a:lnTo>
                      <a:pt x="80" y="65"/>
                    </a:lnTo>
                    <a:lnTo>
                      <a:pt x="99" y="50"/>
                    </a:lnTo>
                    <a:lnTo>
                      <a:pt x="117" y="36"/>
                    </a:lnTo>
                    <a:lnTo>
                      <a:pt x="136" y="25"/>
                    </a:lnTo>
                    <a:lnTo>
                      <a:pt x="153" y="16"/>
                    </a:lnTo>
                    <a:lnTo>
                      <a:pt x="172" y="9"/>
                    </a:lnTo>
                    <a:lnTo>
                      <a:pt x="191" y="4"/>
                    </a:lnTo>
                    <a:lnTo>
                      <a:pt x="210" y="0"/>
                    </a:lnTo>
                    <a:lnTo>
                      <a:pt x="230" y="0"/>
                    </a:lnTo>
                    <a:lnTo>
                      <a:pt x="251" y="0"/>
                    </a:lnTo>
                    <a:lnTo>
                      <a:pt x="272" y="4"/>
                    </a:lnTo>
                    <a:lnTo>
                      <a:pt x="295" y="9"/>
                    </a:lnTo>
                    <a:lnTo>
                      <a:pt x="318" y="15"/>
                    </a:lnTo>
                    <a:lnTo>
                      <a:pt x="334" y="22"/>
                    </a:lnTo>
                    <a:lnTo>
                      <a:pt x="347" y="29"/>
                    </a:lnTo>
                    <a:lnTo>
                      <a:pt x="359" y="38"/>
                    </a:lnTo>
                    <a:lnTo>
                      <a:pt x="367" y="48"/>
                    </a:lnTo>
                    <a:lnTo>
                      <a:pt x="375" y="60"/>
                    </a:lnTo>
                    <a:lnTo>
                      <a:pt x="380" y="71"/>
                    </a:lnTo>
                    <a:lnTo>
                      <a:pt x="387" y="97"/>
                    </a:lnTo>
                    <a:lnTo>
                      <a:pt x="390" y="122"/>
                    </a:lnTo>
                    <a:lnTo>
                      <a:pt x="390" y="145"/>
                    </a:lnTo>
                    <a:lnTo>
                      <a:pt x="390" y="156"/>
                    </a:lnTo>
                    <a:lnTo>
                      <a:pt x="388" y="165"/>
                    </a:lnTo>
                    <a:lnTo>
                      <a:pt x="387" y="173"/>
                    </a:lnTo>
                    <a:lnTo>
                      <a:pt x="387" y="179"/>
                    </a:lnTo>
                    <a:lnTo>
                      <a:pt x="387" y="184"/>
                    </a:lnTo>
                    <a:lnTo>
                      <a:pt x="386" y="193"/>
                    </a:lnTo>
                    <a:lnTo>
                      <a:pt x="386" y="201"/>
                    </a:lnTo>
                    <a:lnTo>
                      <a:pt x="386" y="212"/>
                    </a:lnTo>
                    <a:lnTo>
                      <a:pt x="386" y="235"/>
                    </a:lnTo>
                    <a:lnTo>
                      <a:pt x="387" y="259"/>
                    </a:lnTo>
                    <a:lnTo>
                      <a:pt x="390" y="285"/>
                    </a:lnTo>
                    <a:lnTo>
                      <a:pt x="394" y="308"/>
                    </a:lnTo>
                    <a:lnTo>
                      <a:pt x="397" y="317"/>
                    </a:lnTo>
                    <a:lnTo>
                      <a:pt x="399" y="327"/>
                    </a:lnTo>
                    <a:lnTo>
                      <a:pt x="403" y="335"/>
                    </a:lnTo>
                    <a:lnTo>
                      <a:pt x="407" y="341"/>
                    </a:lnTo>
                    <a:lnTo>
                      <a:pt x="418" y="351"/>
                    </a:lnTo>
                    <a:lnTo>
                      <a:pt x="428" y="358"/>
                    </a:lnTo>
                    <a:lnTo>
                      <a:pt x="438" y="366"/>
                    </a:lnTo>
                    <a:lnTo>
                      <a:pt x="448" y="371"/>
                    </a:lnTo>
                    <a:lnTo>
                      <a:pt x="471" y="380"/>
                    </a:lnTo>
                    <a:lnTo>
                      <a:pt x="497" y="386"/>
                    </a:lnTo>
                    <a:lnTo>
                      <a:pt x="522" y="393"/>
                    </a:lnTo>
                    <a:lnTo>
                      <a:pt x="547" y="401"/>
                    </a:lnTo>
                    <a:lnTo>
                      <a:pt x="567" y="409"/>
                    </a:lnTo>
                    <a:lnTo>
                      <a:pt x="586" y="418"/>
                    </a:lnTo>
                    <a:lnTo>
                      <a:pt x="601" y="425"/>
                    </a:lnTo>
                    <a:lnTo>
                      <a:pt x="613" y="435"/>
                    </a:lnTo>
                    <a:lnTo>
                      <a:pt x="624" y="443"/>
                    </a:lnTo>
                    <a:lnTo>
                      <a:pt x="632" y="452"/>
                    </a:lnTo>
                    <a:lnTo>
                      <a:pt x="639" y="462"/>
                    </a:lnTo>
                    <a:lnTo>
                      <a:pt x="644" y="471"/>
                    </a:lnTo>
                    <a:lnTo>
                      <a:pt x="649" y="490"/>
                    </a:lnTo>
                    <a:lnTo>
                      <a:pt x="651" y="510"/>
                    </a:lnTo>
                    <a:lnTo>
                      <a:pt x="649" y="530"/>
                    </a:lnTo>
                    <a:lnTo>
                      <a:pt x="647" y="550"/>
                    </a:lnTo>
                    <a:lnTo>
                      <a:pt x="643" y="569"/>
                    </a:lnTo>
                    <a:lnTo>
                      <a:pt x="636" y="589"/>
                    </a:lnTo>
                    <a:lnTo>
                      <a:pt x="628" y="608"/>
                    </a:lnTo>
                    <a:lnTo>
                      <a:pt x="618" y="626"/>
                    </a:lnTo>
                    <a:lnTo>
                      <a:pt x="607" y="642"/>
                    </a:lnTo>
                    <a:lnTo>
                      <a:pt x="595" y="656"/>
                    </a:lnTo>
                    <a:lnTo>
                      <a:pt x="580" y="668"/>
                    </a:lnTo>
                    <a:lnTo>
                      <a:pt x="574" y="654"/>
                    </a:lnTo>
                    <a:lnTo>
                      <a:pt x="567" y="643"/>
                    </a:lnTo>
                    <a:lnTo>
                      <a:pt x="562" y="632"/>
                    </a:lnTo>
                    <a:lnTo>
                      <a:pt x="556" y="623"/>
                    </a:lnTo>
                    <a:lnTo>
                      <a:pt x="552" y="615"/>
                    </a:lnTo>
                    <a:lnTo>
                      <a:pt x="548" y="609"/>
                    </a:lnTo>
                    <a:lnTo>
                      <a:pt x="543" y="599"/>
                    </a:lnTo>
                    <a:lnTo>
                      <a:pt x="540" y="594"/>
                    </a:lnTo>
                    <a:lnTo>
                      <a:pt x="539" y="591"/>
                    </a:lnTo>
                    <a:lnTo>
                      <a:pt x="537" y="590"/>
                    </a:lnTo>
                    <a:lnTo>
                      <a:pt x="548" y="570"/>
                    </a:lnTo>
                    <a:lnTo>
                      <a:pt x="553" y="551"/>
                    </a:lnTo>
                    <a:lnTo>
                      <a:pt x="553" y="534"/>
                    </a:lnTo>
                    <a:lnTo>
                      <a:pt x="551" y="519"/>
                    </a:lnTo>
                    <a:lnTo>
                      <a:pt x="544" y="506"/>
                    </a:lnTo>
                    <a:lnTo>
                      <a:pt x="536" y="496"/>
                    </a:lnTo>
                    <a:lnTo>
                      <a:pt x="524" y="488"/>
                    </a:lnTo>
                    <a:lnTo>
                      <a:pt x="510" y="483"/>
                    </a:lnTo>
                    <a:lnTo>
                      <a:pt x="502" y="482"/>
                    </a:lnTo>
                    <a:lnTo>
                      <a:pt x="493" y="479"/>
                    </a:lnTo>
                    <a:lnTo>
                      <a:pt x="482" y="476"/>
                    </a:lnTo>
                    <a:lnTo>
                      <a:pt x="468" y="470"/>
                    </a:lnTo>
                    <a:lnTo>
                      <a:pt x="438" y="459"/>
                    </a:lnTo>
                    <a:lnTo>
                      <a:pt x="407" y="443"/>
                    </a:lnTo>
                    <a:lnTo>
                      <a:pt x="391" y="433"/>
                    </a:lnTo>
                    <a:lnTo>
                      <a:pt x="375" y="422"/>
                    </a:lnTo>
                    <a:lnTo>
                      <a:pt x="360" y="409"/>
                    </a:lnTo>
                    <a:lnTo>
                      <a:pt x="345" y="395"/>
                    </a:lnTo>
                    <a:lnTo>
                      <a:pt x="332" y="381"/>
                    </a:lnTo>
                    <a:lnTo>
                      <a:pt x="320" y="365"/>
                    </a:lnTo>
                    <a:lnTo>
                      <a:pt x="309" y="347"/>
                    </a:lnTo>
                    <a:lnTo>
                      <a:pt x="301" y="327"/>
                    </a:lnTo>
                    <a:lnTo>
                      <a:pt x="294" y="308"/>
                    </a:lnTo>
                    <a:lnTo>
                      <a:pt x="288" y="290"/>
                    </a:lnTo>
                    <a:lnTo>
                      <a:pt x="280" y="256"/>
                    </a:lnTo>
                    <a:lnTo>
                      <a:pt x="276" y="228"/>
                    </a:lnTo>
                    <a:lnTo>
                      <a:pt x="274" y="203"/>
                    </a:lnTo>
                    <a:lnTo>
                      <a:pt x="274" y="182"/>
                    </a:lnTo>
                    <a:lnTo>
                      <a:pt x="274" y="164"/>
                    </a:lnTo>
                    <a:lnTo>
                      <a:pt x="274" y="150"/>
                    </a:lnTo>
                    <a:lnTo>
                      <a:pt x="272" y="138"/>
                    </a:lnTo>
                    <a:lnTo>
                      <a:pt x="270" y="127"/>
                    </a:lnTo>
                    <a:lnTo>
                      <a:pt x="267" y="118"/>
                    </a:lnTo>
                    <a:lnTo>
                      <a:pt x="264" y="109"/>
                    </a:lnTo>
                    <a:lnTo>
                      <a:pt x="260" y="103"/>
                    </a:lnTo>
                    <a:lnTo>
                      <a:pt x="255" y="97"/>
                    </a:lnTo>
                    <a:lnTo>
                      <a:pt x="249" y="92"/>
                    </a:lnTo>
                    <a:lnTo>
                      <a:pt x="240" y="90"/>
                    </a:lnTo>
                    <a:lnTo>
                      <a:pt x="230" y="89"/>
                    </a:lnTo>
                    <a:lnTo>
                      <a:pt x="217" y="89"/>
                    </a:lnTo>
                    <a:lnTo>
                      <a:pt x="203" y="90"/>
                    </a:lnTo>
                    <a:lnTo>
                      <a:pt x="187" y="94"/>
                    </a:lnTo>
                    <a:lnTo>
                      <a:pt x="168" y="101"/>
                    </a:lnTo>
                    <a:lnTo>
                      <a:pt x="159" y="107"/>
                    </a:lnTo>
                    <a:lnTo>
                      <a:pt x="148" y="113"/>
                    </a:lnTo>
                    <a:lnTo>
                      <a:pt x="137" y="121"/>
                    </a:lnTo>
                    <a:lnTo>
                      <a:pt x="126" y="129"/>
                    </a:lnTo>
                    <a:lnTo>
                      <a:pt x="115" y="140"/>
                    </a:lnTo>
                    <a:lnTo>
                      <a:pt x="105" y="153"/>
                    </a:lnTo>
                    <a:lnTo>
                      <a:pt x="94" y="166"/>
                    </a:lnTo>
                    <a:lnTo>
                      <a:pt x="82" y="182"/>
                    </a:lnTo>
                    <a:lnTo>
                      <a:pt x="0" y="150"/>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754" name="Freeform 86"/>
              <p:cNvSpPr>
                <a:spLocks/>
              </p:cNvSpPr>
              <p:nvPr/>
            </p:nvSpPr>
            <p:spPr bwMode="auto">
              <a:xfrm>
                <a:off x="486" y="3532"/>
                <a:ext cx="700" cy="310"/>
              </a:xfrm>
              <a:custGeom>
                <a:avLst/>
                <a:gdLst>
                  <a:gd name="T0" fmla="*/ 514 w 700"/>
                  <a:gd name="T1" fmla="*/ 217 h 310"/>
                  <a:gd name="T2" fmla="*/ 479 w 700"/>
                  <a:gd name="T3" fmla="*/ 225 h 310"/>
                  <a:gd name="T4" fmla="*/ 442 w 700"/>
                  <a:gd name="T5" fmla="*/ 228 h 310"/>
                  <a:gd name="T6" fmla="*/ 400 w 700"/>
                  <a:gd name="T7" fmla="*/ 227 h 310"/>
                  <a:gd name="T8" fmla="*/ 349 w 700"/>
                  <a:gd name="T9" fmla="*/ 222 h 310"/>
                  <a:gd name="T10" fmla="*/ 293 w 700"/>
                  <a:gd name="T11" fmla="*/ 209 h 310"/>
                  <a:gd name="T12" fmla="*/ 237 w 700"/>
                  <a:gd name="T13" fmla="*/ 187 h 310"/>
                  <a:gd name="T14" fmla="*/ 185 w 700"/>
                  <a:gd name="T15" fmla="*/ 153 h 310"/>
                  <a:gd name="T16" fmla="*/ 145 w 700"/>
                  <a:gd name="T17" fmla="*/ 106 h 310"/>
                  <a:gd name="T18" fmla="*/ 116 w 700"/>
                  <a:gd name="T19" fmla="*/ 43 h 310"/>
                  <a:gd name="T20" fmla="*/ 91 w 700"/>
                  <a:gd name="T21" fmla="*/ 7 h 310"/>
                  <a:gd name="T22" fmla="*/ 60 w 700"/>
                  <a:gd name="T23" fmla="*/ 12 h 310"/>
                  <a:gd name="T24" fmla="*/ 35 w 700"/>
                  <a:gd name="T25" fmla="*/ 14 h 310"/>
                  <a:gd name="T26" fmla="*/ 15 w 700"/>
                  <a:gd name="T27" fmla="*/ 17 h 310"/>
                  <a:gd name="T28" fmla="*/ 3 w 700"/>
                  <a:gd name="T29" fmla="*/ 19 h 310"/>
                  <a:gd name="T30" fmla="*/ 0 w 700"/>
                  <a:gd name="T31" fmla="*/ 19 h 310"/>
                  <a:gd name="T32" fmla="*/ 12 w 700"/>
                  <a:gd name="T33" fmla="*/ 53 h 310"/>
                  <a:gd name="T34" fmla="*/ 33 w 700"/>
                  <a:gd name="T35" fmla="*/ 96 h 310"/>
                  <a:gd name="T36" fmla="*/ 64 w 700"/>
                  <a:gd name="T37" fmla="*/ 147 h 310"/>
                  <a:gd name="T38" fmla="*/ 108 w 700"/>
                  <a:gd name="T39" fmla="*/ 198 h 310"/>
                  <a:gd name="T40" fmla="*/ 166 w 700"/>
                  <a:gd name="T41" fmla="*/ 244 h 310"/>
                  <a:gd name="T42" fmla="*/ 242 w 700"/>
                  <a:gd name="T43" fmla="*/ 281 h 310"/>
                  <a:gd name="T44" fmla="*/ 334 w 700"/>
                  <a:gd name="T45" fmla="*/ 304 h 310"/>
                  <a:gd name="T46" fmla="*/ 387 w 700"/>
                  <a:gd name="T47" fmla="*/ 310 h 310"/>
                  <a:gd name="T48" fmla="*/ 446 w 700"/>
                  <a:gd name="T49" fmla="*/ 309 h 310"/>
                  <a:gd name="T50" fmla="*/ 502 w 700"/>
                  <a:gd name="T51" fmla="*/ 302 h 310"/>
                  <a:gd name="T52" fmla="*/ 556 w 700"/>
                  <a:gd name="T53" fmla="*/ 290 h 310"/>
                  <a:gd name="T54" fmla="*/ 606 w 700"/>
                  <a:gd name="T55" fmla="*/ 271 h 310"/>
                  <a:gd name="T56" fmla="*/ 649 w 700"/>
                  <a:gd name="T57" fmla="*/ 244 h 310"/>
                  <a:gd name="T58" fmla="*/ 680 w 700"/>
                  <a:gd name="T59" fmla="*/ 212 h 310"/>
                  <a:gd name="T60" fmla="*/ 698 w 700"/>
                  <a:gd name="T61" fmla="*/ 171 h 310"/>
                  <a:gd name="T62" fmla="*/ 698 w 700"/>
                  <a:gd name="T63" fmla="*/ 124 h 310"/>
                  <a:gd name="T64" fmla="*/ 679 w 700"/>
                  <a:gd name="T65" fmla="*/ 68 h 310"/>
                  <a:gd name="T66" fmla="*/ 663 w 700"/>
                  <a:gd name="T67" fmla="*/ 49 h 310"/>
                  <a:gd name="T68" fmla="*/ 640 w 700"/>
                  <a:gd name="T69" fmla="*/ 32 h 310"/>
                  <a:gd name="T70" fmla="*/ 579 w 700"/>
                  <a:gd name="T71" fmla="*/ 9 h 310"/>
                  <a:gd name="T72" fmla="*/ 512 w 700"/>
                  <a:gd name="T73" fmla="*/ 0 h 310"/>
                  <a:gd name="T74" fmla="*/ 471 w 700"/>
                  <a:gd name="T75" fmla="*/ 6 h 310"/>
                  <a:gd name="T76" fmla="*/ 438 w 700"/>
                  <a:gd name="T77" fmla="*/ 20 h 310"/>
                  <a:gd name="T78" fmla="*/ 399 w 700"/>
                  <a:gd name="T79" fmla="*/ 51 h 310"/>
                  <a:gd name="T80" fmla="*/ 377 w 700"/>
                  <a:gd name="T81" fmla="*/ 81 h 310"/>
                  <a:gd name="T82" fmla="*/ 370 w 700"/>
                  <a:gd name="T83" fmla="*/ 103 h 310"/>
                  <a:gd name="T84" fmla="*/ 370 w 700"/>
                  <a:gd name="T85" fmla="*/ 127 h 310"/>
                  <a:gd name="T86" fmla="*/ 379 w 700"/>
                  <a:gd name="T87" fmla="*/ 155 h 310"/>
                  <a:gd name="T88" fmla="*/ 398 w 700"/>
                  <a:gd name="T89" fmla="*/ 180 h 310"/>
                  <a:gd name="T90" fmla="*/ 427 w 700"/>
                  <a:gd name="T91" fmla="*/ 198 h 310"/>
                  <a:gd name="T92" fmla="*/ 465 w 700"/>
                  <a:gd name="T93" fmla="*/ 208 h 310"/>
                  <a:gd name="T94" fmla="*/ 506 w 700"/>
                  <a:gd name="T95" fmla="*/ 212 h 310"/>
                  <a:gd name="T96" fmla="*/ 545 w 700"/>
                  <a:gd name="T97" fmla="*/ 199 h 310"/>
                  <a:gd name="T98" fmla="*/ 571 w 700"/>
                  <a:gd name="T99" fmla="*/ 174 h 310"/>
                  <a:gd name="T100" fmla="*/ 584 w 700"/>
                  <a:gd name="T101" fmla="*/ 147 h 310"/>
                  <a:gd name="T102" fmla="*/ 568 w 700"/>
                  <a:gd name="T103" fmla="*/ 138 h 310"/>
                  <a:gd name="T104" fmla="*/ 538 w 700"/>
                  <a:gd name="T105" fmla="*/ 142 h 310"/>
                  <a:gd name="T106" fmla="*/ 514 w 700"/>
                  <a:gd name="T107" fmla="*/ 137 h 310"/>
                  <a:gd name="T108" fmla="*/ 504 w 700"/>
                  <a:gd name="T109" fmla="*/ 123 h 310"/>
                  <a:gd name="T110" fmla="*/ 510 w 700"/>
                  <a:gd name="T111" fmla="*/ 108 h 310"/>
                  <a:gd name="T112" fmla="*/ 527 w 700"/>
                  <a:gd name="T113" fmla="*/ 96 h 310"/>
                  <a:gd name="T114" fmla="*/ 549 w 700"/>
                  <a:gd name="T115" fmla="*/ 94 h 310"/>
                  <a:gd name="T116" fmla="*/ 565 w 700"/>
                  <a:gd name="T117" fmla="*/ 101 h 310"/>
                  <a:gd name="T118" fmla="*/ 580 w 700"/>
                  <a:gd name="T119" fmla="*/ 118 h 310"/>
                  <a:gd name="T120" fmla="*/ 527 w 700"/>
                  <a:gd name="T121" fmla="*/ 210 h 3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00" h="310">
                    <a:moveTo>
                      <a:pt x="527" y="210"/>
                    </a:moveTo>
                    <a:lnTo>
                      <a:pt x="514" y="217"/>
                    </a:lnTo>
                    <a:lnTo>
                      <a:pt x="498" y="222"/>
                    </a:lnTo>
                    <a:lnTo>
                      <a:pt x="479" y="225"/>
                    </a:lnTo>
                    <a:lnTo>
                      <a:pt x="458" y="227"/>
                    </a:lnTo>
                    <a:lnTo>
                      <a:pt x="442" y="228"/>
                    </a:lnTo>
                    <a:lnTo>
                      <a:pt x="423" y="228"/>
                    </a:lnTo>
                    <a:lnTo>
                      <a:pt x="400" y="227"/>
                    </a:lnTo>
                    <a:lnTo>
                      <a:pt x="376" y="225"/>
                    </a:lnTo>
                    <a:lnTo>
                      <a:pt x="349" y="222"/>
                    </a:lnTo>
                    <a:lnTo>
                      <a:pt x="322" y="216"/>
                    </a:lnTo>
                    <a:lnTo>
                      <a:pt x="293" y="209"/>
                    </a:lnTo>
                    <a:lnTo>
                      <a:pt x="265" y="200"/>
                    </a:lnTo>
                    <a:lnTo>
                      <a:pt x="237" y="187"/>
                    </a:lnTo>
                    <a:lnTo>
                      <a:pt x="211" y="172"/>
                    </a:lnTo>
                    <a:lnTo>
                      <a:pt x="185" y="153"/>
                    </a:lnTo>
                    <a:lnTo>
                      <a:pt x="164" y="132"/>
                    </a:lnTo>
                    <a:lnTo>
                      <a:pt x="145" y="106"/>
                    </a:lnTo>
                    <a:lnTo>
                      <a:pt x="128" y="76"/>
                    </a:lnTo>
                    <a:lnTo>
                      <a:pt x="116" y="43"/>
                    </a:lnTo>
                    <a:lnTo>
                      <a:pt x="110" y="5"/>
                    </a:lnTo>
                    <a:lnTo>
                      <a:pt x="91" y="7"/>
                    </a:lnTo>
                    <a:lnTo>
                      <a:pt x="73" y="10"/>
                    </a:lnTo>
                    <a:lnTo>
                      <a:pt x="60" y="12"/>
                    </a:lnTo>
                    <a:lnTo>
                      <a:pt x="46" y="13"/>
                    </a:lnTo>
                    <a:lnTo>
                      <a:pt x="35" y="14"/>
                    </a:lnTo>
                    <a:lnTo>
                      <a:pt x="27" y="15"/>
                    </a:lnTo>
                    <a:lnTo>
                      <a:pt x="15" y="17"/>
                    </a:lnTo>
                    <a:lnTo>
                      <a:pt x="7" y="18"/>
                    </a:lnTo>
                    <a:lnTo>
                      <a:pt x="3" y="19"/>
                    </a:lnTo>
                    <a:lnTo>
                      <a:pt x="0" y="19"/>
                    </a:lnTo>
                    <a:lnTo>
                      <a:pt x="5" y="34"/>
                    </a:lnTo>
                    <a:lnTo>
                      <a:pt x="12" y="53"/>
                    </a:lnTo>
                    <a:lnTo>
                      <a:pt x="20" y="73"/>
                    </a:lnTo>
                    <a:lnTo>
                      <a:pt x="33" y="96"/>
                    </a:lnTo>
                    <a:lnTo>
                      <a:pt x="46" y="122"/>
                    </a:lnTo>
                    <a:lnTo>
                      <a:pt x="64" y="147"/>
                    </a:lnTo>
                    <a:lnTo>
                      <a:pt x="84" y="172"/>
                    </a:lnTo>
                    <a:lnTo>
                      <a:pt x="108" y="198"/>
                    </a:lnTo>
                    <a:lnTo>
                      <a:pt x="135" y="222"/>
                    </a:lnTo>
                    <a:lnTo>
                      <a:pt x="166" y="244"/>
                    </a:lnTo>
                    <a:lnTo>
                      <a:pt x="201" y="264"/>
                    </a:lnTo>
                    <a:lnTo>
                      <a:pt x="242" y="281"/>
                    </a:lnTo>
                    <a:lnTo>
                      <a:pt x="285" y="295"/>
                    </a:lnTo>
                    <a:lnTo>
                      <a:pt x="334" y="304"/>
                    </a:lnTo>
                    <a:lnTo>
                      <a:pt x="360" y="308"/>
                    </a:lnTo>
                    <a:lnTo>
                      <a:pt x="387" y="310"/>
                    </a:lnTo>
                    <a:lnTo>
                      <a:pt x="416" y="310"/>
                    </a:lnTo>
                    <a:lnTo>
                      <a:pt x="446" y="309"/>
                    </a:lnTo>
                    <a:lnTo>
                      <a:pt x="473" y="307"/>
                    </a:lnTo>
                    <a:lnTo>
                      <a:pt x="502" y="302"/>
                    </a:lnTo>
                    <a:lnTo>
                      <a:pt x="529" y="297"/>
                    </a:lnTo>
                    <a:lnTo>
                      <a:pt x="556" y="290"/>
                    </a:lnTo>
                    <a:lnTo>
                      <a:pt x="581" y="281"/>
                    </a:lnTo>
                    <a:lnTo>
                      <a:pt x="606" y="271"/>
                    </a:lnTo>
                    <a:lnTo>
                      <a:pt x="629" y="258"/>
                    </a:lnTo>
                    <a:lnTo>
                      <a:pt x="649" y="244"/>
                    </a:lnTo>
                    <a:lnTo>
                      <a:pt x="667" y="229"/>
                    </a:lnTo>
                    <a:lnTo>
                      <a:pt x="680" y="212"/>
                    </a:lnTo>
                    <a:lnTo>
                      <a:pt x="691" y="193"/>
                    </a:lnTo>
                    <a:lnTo>
                      <a:pt x="698" y="171"/>
                    </a:lnTo>
                    <a:lnTo>
                      <a:pt x="700" y="148"/>
                    </a:lnTo>
                    <a:lnTo>
                      <a:pt x="698" y="124"/>
                    </a:lnTo>
                    <a:lnTo>
                      <a:pt x="691" y="96"/>
                    </a:lnTo>
                    <a:lnTo>
                      <a:pt x="679" y="68"/>
                    </a:lnTo>
                    <a:lnTo>
                      <a:pt x="672" y="58"/>
                    </a:lnTo>
                    <a:lnTo>
                      <a:pt x="663" y="49"/>
                    </a:lnTo>
                    <a:lnTo>
                      <a:pt x="652" y="40"/>
                    </a:lnTo>
                    <a:lnTo>
                      <a:pt x="640" y="32"/>
                    </a:lnTo>
                    <a:lnTo>
                      <a:pt x="611" y="18"/>
                    </a:lnTo>
                    <a:lnTo>
                      <a:pt x="579" y="9"/>
                    </a:lnTo>
                    <a:lnTo>
                      <a:pt x="545" y="2"/>
                    </a:lnTo>
                    <a:lnTo>
                      <a:pt x="512" y="0"/>
                    </a:lnTo>
                    <a:lnTo>
                      <a:pt x="483" y="2"/>
                    </a:lnTo>
                    <a:lnTo>
                      <a:pt x="471" y="6"/>
                    </a:lnTo>
                    <a:lnTo>
                      <a:pt x="458" y="10"/>
                    </a:lnTo>
                    <a:lnTo>
                      <a:pt x="438" y="20"/>
                    </a:lnTo>
                    <a:lnTo>
                      <a:pt x="418" y="34"/>
                    </a:lnTo>
                    <a:lnTo>
                      <a:pt x="399" y="51"/>
                    </a:lnTo>
                    <a:lnTo>
                      <a:pt x="384" y="70"/>
                    </a:lnTo>
                    <a:lnTo>
                      <a:pt x="377" y="81"/>
                    </a:lnTo>
                    <a:lnTo>
                      <a:pt x="373" y="91"/>
                    </a:lnTo>
                    <a:lnTo>
                      <a:pt x="370" y="103"/>
                    </a:lnTo>
                    <a:lnTo>
                      <a:pt x="369" y="114"/>
                    </a:lnTo>
                    <a:lnTo>
                      <a:pt x="370" y="127"/>
                    </a:lnTo>
                    <a:lnTo>
                      <a:pt x="373" y="141"/>
                    </a:lnTo>
                    <a:lnTo>
                      <a:pt x="379" y="155"/>
                    </a:lnTo>
                    <a:lnTo>
                      <a:pt x="387" y="168"/>
                    </a:lnTo>
                    <a:lnTo>
                      <a:pt x="398" y="180"/>
                    </a:lnTo>
                    <a:lnTo>
                      <a:pt x="411" y="190"/>
                    </a:lnTo>
                    <a:lnTo>
                      <a:pt x="427" y="198"/>
                    </a:lnTo>
                    <a:lnTo>
                      <a:pt x="445" y="204"/>
                    </a:lnTo>
                    <a:lnTo>
                      <a:pt x="465" y="208"/>
                    </a:lnTo>
                    <a:lnTo>
                      <a:pt x="485" y="212"/>
                    </a:lnTo>
                    <a:lnTo>
                      <a:pt x="506" y="212"/>
                    </a:lnTo>
                    <a:lnTo>
                      <a:pt x="527" y="210"/>
                    </a:lnTo>
                    <a:lnTo>
                      <a:pt x="545" y="199"/>
                    </a:lnTo>
                    <a:lnTo>
                      <a:pt x="560" y="186"/>
                    </a:lnTo>
                    <a:lnTo>
                      <a:pt x="571" y="174"/>
                    </a:lnTo>
                    <a:lnTo>
                      <a:pt x="579" y="162"/>
                    </a:lnTo>
                    <a:lnTo>
                      <a:pt x="584" y="147"/>
                    </a:lnTo>
                    <a:lnTo>
                      <a:pt x="584" y="131"/>
                    </a:lnTo>
                    <a:lnTo>
                      <a:pt x="568" y="138"/>
                    </a:lnTo>
                    <a:lnTo>
                      <a:pt x="553" y="141"/>
                    </a:lnTo>
                    <a:lnTo>
                      <a:pt x="538" y="142"/>
                    </a:lnTo>
                    <a:lnTo>
                      <a:pt x="525" y="141"/>
                    </a:lnTo>
                    <a:lnTo>
                      <a:pt x="514" y="137"/>
                    </a:lnTo>
                    <a:lnTo>
                      <a:pt x="507" y="130"/>
                    </a:lnTo>
                    <a:lnTo>
                      <a:pt x="504" y="123"/>
                    </a:lnTo>
                    <a:lnTo>
                      <a:pt x="506" y="115"/>
                    </a:lnTo>
                    <a:lnTo>
                      <a:pt x="510" y="108"/>
                    </a:lnTo>
                    <a:lnTo>
                      <a:pt x="516" y="101"/>
                    </a:lnTo>
                    <a:lnTo>
                      <a:pt x="527" y="96"/>
                    </a:lnTo>
                    <a:lnTo>
                      <a:pt x="541" y="94"/>
                    </a:lnTo>
                    <a:lnTo>
                      <a:pt x="549" y="94"/>
                    </a:lnTo>
                    <a:lnTo>
                      <a:pt x="557" y="97"/>
                    </a:lnTo>
                    <a:lnTo>
                      <a:pt x="565" y="101"/>
                    </a:lnTo>
                    <a:lnTo>
                      <a:pt x="571" y="105"/>
                    </a:lnTo>
                    <a:lnTo>
                      <a:pt x="580" y="118"/>
                    </a:lnTo>
                    <a:lnTo>
                      <a:pt x="584" y="131"/>
                    </a:lnTo>
                    <a:lnTo>
                      <a:pt x="527" y="2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755" name="Freeform 87"/>
              <p:cNvSpPr>
                <a:spLocks/>
              </p:cNvSpPr>
              <p:nvPr/>
            </p:nvSpPr>
            <p:spPr bwMode="auto">
              <a:xfrm>
                <a:off x="486" y="3532"/>
                <a:ext cx="700" cy="310"/>
              </a:xfrm>
              <a:custGeom>
                <a:avLst/>
                <a:gdLst>
                  <a:gd name="T0" fmla="*/ 514 w 700"/>
                  <a:gd name="T1" fmla="*/ 217 h 310"/>
                  <a:gd name="T2" fmla="*/ 479 w 700"/>
                  <a:gd name="T3" fmla="*/ 225 h 310"/>
                  <a:gd name="T4" fmla="*/ 442 w 700"/>
                  <a:gd name="T5" fmla="*/ 228 h 310"/>
                  <a:gd name="T6" fmla="*/ 400 w 700"/>
                  <a:gd name="T7" fmla="*/ 227 h 310"/>
                  <a:gd name="T8" fmla="*/ 349 w 700"/>
                  <a:gd name="T9" fmla="*/ 222 h 310"/>
                  <a:gd name="T10" fmla="*/ 293 w 700"/>
                  <a:gd name="T11" fmla="*/ 209 h 310"/>
                  <a:gd name="T12" fmla="*/ 237 w 700"/>
                  <a:gd name="T13" fmla="*/ 187 h 310"/>
                  <a:gd name="T14" fmla="*/ 185 w 700"/>
                  <a:gd name="T15" fmla="*/ 153 h 310"/>
                  <a:gd name="T16" fmla="*/ 145 w 700"/>
                  <a:gd name="T17" fmla="*/ 106 h 310"/>
                  <a:gd name="T18" fmla="*/ 116 w 700"/>
                  <a:gd name="T19" fmla="*/ 43 h 310"/>
                  <a:gd name="T20" fmla="*/ 91 w 700"/>
                  <a:gd name="T21" fmla="*/ 7 h 310"/>
                  <a:gd name="T22" fmla="*/ 60 w 700"/>
                  <a:gd name="T23" fmla="*/ 12 h 310"/>
                  <a:gd name="T24" fmla="*/ 35 w 700"/>
                  <a:gd name="T25" fmla="*/ 14 h 310"/>
                  <a:gd name="T26" fmla="*/ 15 w 700"/>
                  <a:gd name="T27" fmla="*/ 17 h 310"/>
                  <a:gd name="T28" fmla="*/ 3 w 700"/>
                  <a:gd name="T29" fmla="*/ 19 h 310"/>
                  <a:gd name="T30" fmla="*/ 0 w 700"/>
                  <a:gd name="T31" fmla="*/ 19 h 310"/>
                  <a:gd name="T32" fmla="*/ 12 w 700"/>
                  <a:gd name="T33" fmla="*/ 53 h 310"/>
                  <a:gd name="T34" fmla="*/ 33 w 700"/>
                  <a:gd name="T35" fmla="*/ 96 h 310"/>
                  <a:gd name="T36" fmla="*/ 64 w 700"/>
                  <a:gd name="T37" fmla="*/ 147 h 310"/>
                  <a:gd name="T38" fmla="*/ 108 w 700"/>
                  <a:gd name="T39" fmla="*/ 198 h 310"/>
                  <a:gd name="T40" fmla="*/ 166 w 700"/>
                  <a:gd name="T41" fmla="*/ 244 h 310"/>
                  <a:gd name="T42" fmla="*/ 242 w 700"/>
                  <a:gd name="T43" fmla="*/ 281 h 310"/>
                  <a:gd name="T44" fmla="*/ 334 w 700"/>
                  <a:gd name="T45" fmla="*/ 304 h 310"/>
                  <a:gd name="T46" fmla="*/ 387 w 700"/>
                  <a:gd name="T47" fmla="*/ 310 h 310"/>
                  <a:gd name="T48" fmla="*/ 446 w 700"/>
                  <a:gd name="T49" fmla="*/ 309 h 310"/>
                  <a:gd name="T50" fmla="*/ 502 w 700"/>
                  <a:gd name="T51" fmla="*/ 302 h 310"/>
                  <a:gd name="T52" fmla="*/ 556 w 700"/>
                  <a:gd name="T53" fmla="*/ 290 h 310"/>
                  <a:gd name="T54" fmla="*/ 606 w 700"/>
                  <a:gd name="T55" fmla="*/ 271 h 310"/>
                  <a:gd name="T56" fmla="*/ 649 w 700"/>
                  <a:gd name="T57" fmla="*/ 244 h 310"/>
                  <a:gd name="T58" fmla="*/ 680 w 700"/>
                  <a:gd name="T59" fmla="*/ 212 h 310"/>
                  <a:gd name="T60" fmla="*/ 698 w 700"/>
                  <a:gd name="T61" fmla="*/ 171 h 310"/>
                  <a:gd name="T62" fmla="*/ 698 w 700"/>
                  <a:gd name="T63" fmla="*/ 124 h 310"/>
                  <a:gd name="T64" fmla="*/ 679 w 700"/>
                  <a:gd name="T65" fmla="*/ 68 h 310"/>
                  <a:gd name="T66" fmla="*/ 663 w 700"/>
                  <a:gd name="T67" fmla="*/ 49 h 310"/>
                  <a:gd name="T68" fmla="*/ 640 w 700"/>
                  <a:gd name="T69" fmla="*/ 32 h 310"/>
                  <a:gd name="T70" fmla="*/ 579 w 700"/>
                  <a:gd name="T71" fmla="*/ 9 h 310"/>
                  <a:gd name="T72" fmla="*/ 512 w 700"/>
                  <a:gd name="T73" fmla="*/ 0 h 310"/>
                  <a:gd name="T74" fmla="*/ 471 w 700"/>
                  <a:gd name="T75" fmla="*/ 6 h 310"/>
                  <a:gd name="T76" fmla="*/ 438 w 700"/>
                  <a:gd name="T77" fmla="*/ 20 h 310"/>
                  <a:gd name="T78" fmla="*/ 399 w 700"/>
                  <a:gd name="T79" fmla="*/ 51 h 310"/>
                  <a:gd name="T80" fmla="*/ 377 w 700"/>
                  <a:gd name="T81" fmla="*/ 81 h 310"/>
                  <a:gd name="T82" fmla="*/ 370 w 700"/>
                  <a:gd name="T83" fmla="*/ 103 h 310"/>
                  <a:gd name="T84" fmla="*/ 370 w 700"/>
                  <a:gd name="T85" fmla="*/ 127 h 310"/>
                  <a:gd name="T86" fmla="*/ 379 w 700"/>
                  <a:gd name="T87" fmla="*/ 155 h 310"/>
                  <a:gd name="T88" fmla="*/ 398 w 700"/>
                  <a:gd name="T89" fmla="*/ 180 h 310"/>
                  <a:gd name="T90" fmla="*/ 427 w 700"/>
                  <a:gd name="T91" fmla="*/ 198 h 310"/>
                  <a:gd name="T92" fmla="*/ 465 w 700"/>
                  <a:gd name="T93" fmla="*/ 208 h 310"/>
                  <a:gd name="T94" fmla="*/ 506 w 700"/>
                  <a:gd name="T95" fmla="*/ 212 h 310"/>
                  <a:gd name="T96" fmla="*/ 545 w 700"/>
                  <a:gd name="T97" fmla="*/ 199 h 310"/>
                  <a:gd name="T98" fmla="*/ 571 w 700"/>
                  <a:gd name="T99" fmla="*/ 174 h 310"/>
                  <a:gd name="T100" fmla="*/ 584 w 700"/>
                  <a:gd name="T101" fmla="*/ 147 h 310"/>
                  <a:gd name="T102" fmla="*/ 568 w 700"/>
                  <a:gd name="T103" fmla="*/ 138 h 310"/>
                  <a:gd name="T104" fmla="*/ 538 w 700"/>
                  <a:gd name="T105" fmla="*/ 142 h 310"/>
                  <a:gd name="T106" fmla="*/ 514 w 700"/>
                  <a:gd name="T107" fmla="*/ 137 h 310"/>
                  <a:gd name="T108" fmla="*/ 504 w 700"/>
                  <a:gd name="T109" fmla="*/ 123 h 310"/>
                  <a:gd name="T110" fmla="*/ 510 w 700"/>
                  <a:gd name="T111" fmla="*/ 108 h 310"/>
                  <a:gd name="T112" fmla="*/ 527 w 700"/>
                  <a:gd name="T113" fmla="*/ 96 h 310"/>
                  <a:gd name="T114" fmla="*/ 549 w 700"/>
                  <a:gd name="T115" fmla="*/ 94 h 310"/>
                  <a:gd name="T116" fmla="*/ 565 w 700"/>
                  <a:gd name="T117" fmla="*/ 101 h 310"/>
                  <a:gd name="T118" fmla="*/ 580 w 700"/>
                  <a:gd name="T119" fmla="*/ 118 h 3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00" h="310">
                    <a:moveTo>
                      <a:pt x="527" y="210"/>
                    </a:moveTo>
                    <a:lnTo>
                      <a:pt x="514" y="217"/>
                    </a:lnTo>
                    <a:lnTo>
                      <a:pt x="498" y="222"/>
                    </a:lnTo>
                    <a:lnTo>
                      <a:pt x="479" y="225"/>
                    </a:lnTo>
                    <a:lnTo>
                      <a:pt x="458" y="227"/>
                    </a:lnTo>
                    <a:lnTo>
                      <a:pt x="442" y="228"/>
                    </a:lnTo>
                    <a:lnTo>
                      <a:pt x="423" y="228"/>
                    </a:lnTo>
                    <a:lnTo>
                      <a:pt x="400" y="227"/>
                    </a:lnTo>
                    <a:lnTo>
                      <a:pt x="376" y="225"/>
                    </a:lnTo>
                    <a:lnTo>
                      <a:pt x="349" y="222"/>
                    </a:lnTo>
                    <a:lnTo>
                      <a:pt x="322" y="216"/>
                    </a:lnTo>
                    <a:lnTo>
                      <a:pt x="293" y="209"/>
                    </a:lnTo>
                    <a:lnTo>
                      <a:pt x="265" y="200"/>
                    </a:lnTo>
                    <a:lnTo>
                      <a:pt x="237" y="187"/>
                    </a:lnTo>
                    <a:lnTo>
                      <a:pt x="211" y="172"/>
                    </a:lnTo>
                    <a:lnTo>
                      <a:pt x="185" y="153"/>
                    </a:lnTo>
                    <a:lnTo>
                      <a:pt x="164" y="132"/>
                    </a:lnTo>
                    <a:lnTo>
                      <a:pt x="145" y="106"/>
                    </a:lnTo>
                    <a:lnTo>
                      <a:pt x="128" y="76"/>
                    </a:lnTo>
                    <a:lnTo>
                      <a:pt x="116" y="43"/>
                    </a:lnTo>
                    <a:lnTo>
                      <a:pt x="110" y="5"/>
                    </a:lnTo>
                    <a:lnTo>
                      <a:pt x="91" y="7"/>
                    </a:lnTo>
                    <a:lnTo>
                      <a:pt x="73" y="10"/>
                    </a:lnTo>
                    <a:lnTo>
                      <a:pt x="60" y="12"/>
                    </a:lnTo>
                    <a:lnTo>
                      <a:pt x="46" y="13"/>
                    </a:lnTo>
                    <a:lnTo>
                      <a:pt x="35" y="14"/>
                    </a:lnTo>
                    <a:lnTo>
                      <a:pt x="27" y="15"/>
                    </a:lnTo>
                    <a:lnTo>
                      <a:pt x="15" y="17"/>
                    </a:lnTo>
                    <a:lnTo>
                      <a:pt x="7" y="18"/>
                    </a:lnTo>
                    <a:lnTo>
                      <a:pt x="3" y="19"/>
                    </a:lnTo>
                    <a:lnTo>
                      <a:pt x="0" y="19"/>
                    </a:lnTo>
                    <a:lnTo>
                      <a:pt x="5" y="34"/>
                    </a:lnTo>
                    <a:lnTo>
                      <a:pt x="12" y="53"/>
                    </a:lnTo>
                    <a:lnTo>
                      <a:pt x="20" y="73"/>
                    </a:lnTo>
                    <a:lnTo>
                      <a:pt x="33" y="96"/>
                    </a:lnTo>
                    <a:lnTo>
                      <a:pt x="46" y="122"/>
                    </a:lnTo>
                    <a:lnTo>
                      <a:pt x="64" y="147"/>
                    </a:lnTo>
                    <a:lnTo>
                      <a:pt x="84" y="172"/>
                    </a:lnTo>
                    <a:lnTo>
                      <a:pt x="108" y="198"/>
                    </a:lnTo>
                    <a:lnTo>
                      <a:pt x="135" y="222"/>
                    </a:lnTo>
                    <a:lnTo>
                      <a:pt x="166" y="244"/>
                    </a:lnTo>
                    <a:lnTo>
                      <a:pt x="201" y="264"/>
                    </a:lnTo>
                    <a:lnTo>
                      <a:pt x="242" y="281"/>
                    </a:lnTo>
                    <a:lnTo>
                      <a:pt x="285" y="295"/>
                    </a:lnTo>
                    <a:lnTo>
                      <a:pt x="334" y="304"/>
                    </a:lnTo>
                    <a:lnTo>
                      <a:pt x="360" y="308"/>
                    </a:lnTo>
                    <a:lnTo>
                      <a:pt x="387" y="310"/>
                    </a:lnTo>
                    <a:lnTo>
                      <a:pt x="416" y="310"/>
                    </a:lnTo>
                    <a:lnTo>
                      <a:pt x="446" y="309"/>
                    </a:lnTo>
                    <a:lnTo>
                      <a:pt x="473" y="307"/>
                    </a:lnTo>
                    <a:lnTo>
                      <a:pt x="502" y="302"/>
                    </a:lnTo>
                    <a:lnTo>
                      <a:pt x="529" y="297"/>
                    </a:lnTo>
                    <a:lnTo>
                      <a:pt x="556" y="290"/>
                    </a:lnTo>
                    <a:lnTo>
                      <a:pt x="581" y="281"/>
                    </a:lnTo>
                    <a:lnTo>
                      <a:pt x="606" y="271"/>
                    </a:lnTo>
                    <a:lnTo>
                      <a:pt x="629" y="258"/>
                    </a:lnTo>
                    <a:lnTo>
                      <a:pt x="649" y="244"/>
                    </a:lnTo>
                    <a:lnTo>
                      <a:pt x="667" y="229"/>
                    </a:lnTo>
                    <a:lnTo>
                      <a:pt x="680" y="212"/>
                    </a:lnTo>
                    <a:lnTo>
                      <a:pt x="691" y="193"/>
                    </a:lnTo>
                    <a:lnTo>
                      <a:pt x="698" y="171"/>
                    </a:lnTo>
                    <a:lnTo>
                      <a:pt x="700" y="148"/>
                    </a:lnTo>
                    <a:lnTo>
                      <a:pt x="698" y="124"/>
                    </a:lnTo>
                    <a:lnTo>
                      <a:pt x="691" y="96"/>
                    </a:lnTo>
                    <a:lnTo>
                      <a:pt x="679" y="68"/>
                    </a:lnTo>
                    <a:lnTo>
                      <a:pt x="672" y="58"/>
                    </a:lnTo>
                    <a:lnTo>
                      <a:pt x="663" y="49"/>
                    </a:lnTo>
                    <a:lnTo>
                      <a:pt x="652" y="40"/>
                    </a:lnTo>
                    <a:lnTo>
                      <a:pt x="640" y="32"/>
                    </a:lnTo>
                    <a:lnTo>
                      <a:pt x="611" y="18"/>
                    </a:lnTo>
                    <a:lnTo>
                      <a:pt x="579" y="9"/>
                    </a:lnTo>
                    <a:lnTo>
                      <a:pt x="545" y="2"/>
                    </a:lnTo>
                    <a:lnTo>
                      <a:pt x="512" y="0"/>
                    </a:lnTo>
                    <a:lnTo>
                      <a:pt x="483" y="2"/>
                    </a:lnTo>
                    <a:lnTo>
                      <a:pt x="471" y="6"/>
                    </a:lnTo>
                    <a:lnTo>
                      <a:pt x="458" y="10"/>
                    </a:lnTo>
                    <a:lnTo>
                      <a:pt x="438" y="20"/>
                    </a:lnTo>
                    <a:lnTo>
                      <a:pt x="418" y="34"/>
                    </a:lnTo>
                    <a:lnTo>
                      <a:pt x="399" y="51"/>
                    </a:lnTo>
                    <a:lnTo>
                      <a:pt x="384" y="70"/>
                    </a:lnTo>
                    <a:lnTo>
                      <a:pt x="377" y="81"/>
                    </a:lnTo>
                    <a:lnTo>
                      <a:pt x="373" y="91"/>
                    </a:lnTo>
                    <a:lnTo>
                      <a:pt x="370" y="103"/>
                    </a:lnTo>
                    <a:lnTo>
                      <a:pt x="369" y="114"/>
                    </a:lnTo>
                    <a:lnTo>
                      <a:pt x="370" y="127"/>
                    </a:lnTo>
                    <a:lnTo>
                      <a:pt x="373" y="141"/>
                    </a:lnTo>
                    <a:lnTo>
                      <a:pt x="379" y="155"/>
                    </a:lnTo>
                    <a:lnTo>
                      <a:pt x="387" y="168"/>
                    </a:lnTo>
                    <a:lnTo>
                      <a:pt x="398" y="180"/>
                    </a:lnTo>
                    <a:lnTo>
                      <a:pt x="411" y="190"/>
                    </a:lnTo>
                    <a:lnTo>
                      <a:pt x="427" y="198"/>
                    </a:lnTo>
                    <a:lnTo>
                      <a:pt x="445" y="204"/>
                    </a:lnTo>
                    <a:lnTo>
                      <a:pt x="465" y="208"/>
                    </a:lnTo>
                    <a:lnTo>
                      <a:pt x="485" y="212"/>
                    </a:lnTo>
                    <a:lnTo>
                      <a:pt x="506" y="212"/>
                    </a:lnTo>
                    <a:lnTo>
                      <a:pt x="527" y="210"/>
                    </a:lnTo>
                    <a:lnTo>
                      <a:pt x="545" y="199"/>
                    </a:lnTo>
                    <a:lnTo>
                      <a:pt x="560" y="186"/>
                    </a:lnTo>
                    <a:lnTo>
                      <a:pt x="571" y="174"/>
                    </a:lnTo>
                    <a:lnTo>
                      <a:pt x="579" y="162"/>
                    </a:lnTo>
                    <a:lnTo>
                      <a:pt x="584" y="147"/>
                    </a:lnTo>
                    <a:lnTo>
                      <a:pt x="584" y="131"/>
                    </a:lnTo>
                    <a:lnTo>
                      <a:pt x="568" y="138"/>
                    </a:lnTo>
                    <a:lnTo>
                      <a:pt x="553" y="141"/>
                    </a:lnTo>
                    <a:lnTo>
                      <a:pt x="538" y="142"/>
                    </a:lnTo>
                    <a:lnTo>
                      <a:pt x="525" y="141"/>
                    </a:lnTo>
                    <a:lnTo>
                      <a:pt x="514" y="137"/>
                    </a:lnTo>
                    <a:lnTo>
                      <a:pt x="507" y="130"/>
                    </a:lnTo>
                    <a:lnTo>
                      <a:pt x="504" y="123"/>
                    </a:lnTo>
                    <a:lnTo>
                      <a:pt x="506" y="115"/>
                    </a:lnTo>
                    <a:lnTo>
                      <a:pt x="510" y="108"/>
                    </a:lnTo>
                    <a:lnTo>
                      <a:pt x="516" y="101"/>
                    </a:lnTo>
                    <a:lnTo>
                      <a:pt x="527" y="96"/>
                    </a:lnTo>
                    <a:lnTo>
                      <a:pt x="541" y="94"/>
                    </a:lnTo>
                    <a:lnTo>
                      <a:pt x="549" y="94"/>
                    </a:lnTo>
                    <a:lnTo>
                      <a:pt x="557" y="97"/>
                    </a:lnTo>
                    <a:lnTo>
                      <a:pt x="565" y="101"/>
                    </a:lnTo>
                    <a:lnTo>
                      <a:pt x="571" y="105"/>
                    </a:lnTo>
                    <a:lnTo>
                      <a:pt x="580" y="118"/>
                    </a:lnTo>
                    <a:lnTo>
                      <a:pt x="584" y="131"/>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56" name="Freeform 88"/>
              <p:cNvSpPr>
                <a:spLocks/>
              </p:cNvSpPr>
              <p:nvPr/>
            </p:nvSpPr>
            <p:spPr bwMode="auto">
              <a:xfrm>
                <a:off x="343" y="3086"/>
                <a:ext cx="538" cy="480"/>
              </a:xfrm>
              <a:custGeom>
                <a:avLst/>
                <a:gdLst>
                  <a:gd name="T0" fmla="*/ 39 w 538"/>
                  <a:gd name="T1" fmla="*/ 1 h 480"/>
                  <a:gd name="T2" fmla="*/ 59 w 538"/>
                  <a:gd name="T3" fmla="*/ 0 h 480"/>
                  <a:gd name="T4" fmla="*/ 77 w 538"/>
                  <a:gd name="T5" fmla="*/ 6 h 480"/>
                  <a:gd name="T6" fmla="*/ 94 w 538"/>
                  <a:gd name="T7" fmla="*/ 23 h 480"/>
                  <a:gd name="T8" fmla="*/ 108 w 538"/>
                  <a:gd name="T9" fmla="*/ 41 h 480"/>
                  <a:gd name="T10" fmla="*/ 134 w 538"/>
                  <a:gd name="T11" fmla="*/ 64 h 480"/>
                  <a:gd name="T12" fmla="*/ 173 w 538"/>
                  <a:gd name="T13" fmla="*/ 81 h 480"/>
                  <a:gd name="T14" fmla="*/ 213 w 538"/>
                  <a:gd name="T15" fmla="*/ 84 h 480"/>
                  <a:gd name="T16" fmla="*/ 259 w 538"/>
                  <a:gd name="T17" fmla="*/ 80 h 480"/>
                  <a:gd name="T18" fmla="*/ 319 w 538"/>
                  <a:gd name="T19" fmla="*/ 76 h 480"/>
                  <a:gd name="T20" fmla="*/ 376 w 538"/>
                  <a:gd name="T21" fmla="*/ 81 h 480"/>
                  <a:gd name="T22" fmla="*/ 420 w 538"/>
                  <a:gd name="T23" fmla="*/ 96 h 480"/>
                  <a:gd name="T24" fmla="*/ 451 w 538"/>
                  <a:gd name="T25" fmla="*/ 111 h 480"/>
                  <a:gd name="T26" fmla="*/ 493 w 538"/>
                  <a:gd name="T27" fmla="*/ 140 h 480"/>
                  <a:gd name="T28" fmla="*/ 527 w 538"/>
                  <a:gd name="T29" fmla="*/ 190 h 480"/>
                  <a:gd name="T30" fmla="*/ 536 w 538"/>
                  <a:gd name="T31" fmla="*/ 219 h 480"/>
                  <a:gd name="T32" fmla="*/ 538 w 538"/>
                  <a:gd name="T33" fmla="*/ 253 h 480"/>
                  <a:gd name="T34" fmla="*/ 530 w 538"/>
                  <a:gd name="T35" fmla="*/ 288 h 480"/>
                  <a:gd name="T36" fmla="*/ 512 w 538"/>
                  <a:gd name="T37" fmla="*/ 326 h 480"/>
                  <a:gd name="T38" fmla="*/ 485 w 538"/>
                  <a:gd name="T39" fmla="*/ 365 h 480"/>
                  <a:gd name="T40" fmla="*/ 439 w 538"/>
                  <a:gd name="T41" fmla="*/ 408 h 480"/>
                  <a:gd name="T42" fmla="*/ 374 w 538"/>
                  <a:gd name="T43" fmla="*/ 444 h 480"/>
                  <a:gd name="T44" fmla="*/ 312 w 538"/>
                  <a:gd name="T45" fmla="*/ 464 h 480"/>
                  <a:gd name="T46" fmla="*/ 262 w 538"/>
                  <a:gd name="T47" fmla="*/ 473 h 480"/>
                  <a:gd name="T48" fmla="*/ 205 w 538"/>
                  <a:gd name="T49" fmla="*/ 479 h 480"/>
                  <a:gd name="T50" fmla="*/ 173 w 538"/>
                  <a:gd name="T51" fmla="*/ 467 h 480"/>
                  <a:gd name="T52" fmla="*/ 170 w 538"/>
                  <a:gd name="T53" fmla="*/ 445 h 480"/>
                  <a:gd name="T54" fmla="*/ 167 w 538"/>
                  <a:gd name="T55" fmla="*/ 429 h 480"/>
                  <a:gd name="T56" fmla="*/ 166 w 538"/>
                  <a:gd name="T57" fmla="*/ 415 h 480"/>
                  <a:gd name="T58" fmla="*/ 165 w 538"/>
                  <a:gd name="T59" fmla="*/ 407 h 480"/>
                  <a:gd name="T60" fmla="*/ 165 w 538"/>
                  <a:gd name="T61" fmla="*/ 406 h 480"/>
                  <a:gd name="T62" fmla="*/ 244 w 538"/>
                  <a:gd name="T63" fmla="*/ 400 h 480"/>
                  <a:gd name="T64" fmla="*/ 301 w 538"/>
                  <a:gd name="T65" fmla="*/ 387 h 480"/>
                  <a:gd name="T66" fmla="*/ 334 w 538"/>
                  <a:gd name="T67" fmla="*/ 373 h 480"/>
                  <a:gd name="T68" fmla="*/ 365 w 538"/>
                  <a:gd name="T69" fmla="*/ 353 h 480"/>
                  <a:gd name="T70" fmla="*/ 389 w 538"/>
                  <a:gd name="T71" fmla="*/ 327 h 480"/>
                  <a:gd name="T72" fmla="*/ 411 w 538"/>
                  <a:gd name="T73" fmla="*/ 291 h 480"/>
                  <a:gd name="T74" fmla="*/ 423 w 538"/>
                  <a:gd name="T75" fmla="*/ 251 h 480"/>
                  <a:gd name="T76" fmla="*/ 424 w 538"/>
                  <a:gd name="T77" fmla="*/ 218 h 480"/>
                  <a:gd name="T78" fmla="*/ 416 w 538"/>
                  <a:gd name="T79" fmla="*/ 192 h 480"/>
                  <a:gd name="T80" fmla="*/ 400 w 538"/>
                  <a:gd name="T81" fmla="*/ 172 h 480"/>
                  <a:gd name="T82" fmla="*/ 378 w 538"/>
                  <a:gd name="T83" fmla="*/ 157 h 480"/>
                  <a:gd name="T84" fmla="*/ 353 w 538"/>
                  <a:gd name="T85" fmla="*/ 147 h 480"/>
                  <a:gd name="T86" fmla="*/ 312 w 538"/>
                  <a:gd name="T87" fmla="*/ 143 h 480"/>
                  <a:gd name="T88" fmla="*/ 261 w 538"/>
                  <a:gd name="T89" fmla="*/ 150 h 480"/>
                  <a:gd name="T90" fmla="*/ 201 w 538"/>
                  <a:gd name="T91" fmla="*/ 155 h 480"/>
                  <a:gd name="T92" fmla="*/ 167 w 538"/>
                  <a:gd name="T93" fmla="*/ 153 h 480"/>
                  <a:gd name="T94" fmla="*/ 132 w 538"/>
                  <a:gd name="T95" fmla="*/ 143 h 480"/>
                  <a:gd name="T96" fmla="*/ 94 w 538"/>
                  <a:gd name="T97" fmla="*/ 126 h 480"/>
                  <a:gd name="T98" fmla="*/ 55 w 538"/>
                  <a:gd name="T99" fmla="*/ 100 h 480"/>
                  <a:gd name="T100" fmla="*/ 13 w 538"/>
                  <a:gd name="T101" fmla="*/ 61 h 480"/>
                  <a:gd name="T102" fmla="*/ 4 w 538"/>
                  <a:gd name="T103" fmla="*/ 48 h 480"/>
                  <a:gd name="T104" fmla="*/ 0 w 538"/>
                  <a:gd name="T105" fmla="*/ 28 h 480"/>
                  <a:gd name="T106" fmla="*/ 9 w 538"/>
                  <a:gd name="T107" fmla="*/ 14 h 480"/>
                  <a:gd name="T108" fmla="*/ 23 w 538"/>
                  <a:gd name="T109" fmla="*/ 7 h 480"/>
                  <a:gd name="T110" fmla="*/ 27 w 538"/>
                  <a:gd name="T111" fmla="*/ 5 h 4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38" h="480">
                    <a:moveTo>
                      <a:pt x="27" y="5"/>
                    </a:moveTo>
                    <a:lnTo>
                      <a:pt x="39" y="1"/>
                    </a:lnTo>
                    <a:lnTo>
                      <a:pt x="50" y="0"/>
                    </a:lnTo>
                    <a:lnTo>
                      <a:pt x="59" y="0"/>
                    </a:lnTo>
                    <a:lnTo>
                      <a:pt x="69" y="2"/>
                    </a:lnTo>
                    <a:lnTo>
                      <a:pt x="77" y="6"/>
                    </a:lnTo>
                    <a:lnTo>
                      <a:pt x="84" y="10"/>
                    </a:lnTo>
                    <a:lnTo>
                      <a:pt x="94" y="23"/>
                    </a:lnTo>
                    <a:lnTo>
                      <a:pt x="100" y="31"/>
                    </a:lnTo>
                    <a:lnTo>
                      <a:pt x="108" y="41"/>
                    </a:lnTo>
                    <a:lnTo>
                      <a:pt x="119" y="52"/>
                    </a:lnTo>
                    <a:lnTo>
                      <a:pt x="134" y="64"/>
                    </a:lnTo>
                    <a:lnTo>
                      <a:pt x="151" y="73"/>
                    </a:lnTo>
                    <a:lnTo>
                      <a:pt x="173" y="81"/>
                    </a:lnTo>
                    <a:lnTo>
                      <a:pt x="198" y="84"/>
                    </a:lnTo>
                    <a:lnTo>
                      <a:pt x="213" y="84"/>
                    </a:lnTo>
                    <a:lnTo>
                      <a:pt x="230" y="83"/>
                    </a:lnTo>
                    <a:lnTo>
                      <a:pt x="259" y="80"/>
                    </a:lnTo>
                    <a:lnTo>
                      <a:pt x="290" y="77"/>
                    </a:lnTo>
                    <a:lnTo>
                      <a:pt x="319" y="76"/>
                    </a:lnTo>
                    <a:lnTo>
                      <a:pt x="346" y="77"/>
                    </a:lnTo>
                    <a:lnTo>
                      <a:pt x="376" y="81"/>
                    </a:lnTo>
                    <a:lnTo>
                      <a:pt x="405" y="90"/>
                    </a:lnTo>
                    <a:lnTo>
                      <a:pt x="420" y="96"/>
                    </a:lnTo>
                    <a:lnTo>
                      <a:pt x="435" y="103"/>
                    </a:lnTo>
                    <a:lnTo>
                      <a:pt x="451" y="111"/>
                    </a:lnTo>
                    <a:lnTo>
                      <a:pt x="469" y="122"/>
                    </a:lnTo>
                    <a:lnTo>
                      <a:pt x="493" y="140"/>
                    </a:lnTo>
                    <a:lnTo>
                      <a:pt x="512" y="163"/>
                    </a:lnTo>
                    <a:lnTo>
                      <a:pt x="527" y="190"/>
                    </a:lnTo>
                    <a:lnTo>
                      <a:pt x="532" y="204"/>
                    </a:lnTo>
                    <a:lnTo>
                      <a:pt x="536" y="219"/>
                    </a:lnTo>
                    <a:lnTo>
                      <a:pt x="538" y="235"/>
                    </a:lnTo>
                    <a:lnTo>
                      <a:pt x="538" y="253"/>
                    </a:lnTo>
                    <a:lnTo>
                      <a:pt x="535" y="270"/>
                    </a:lnTo>
                    <a:lnTo>
                      <a:pt x="530" y="288"/>
                    </a:lnTo>
                    <a:lnTo>
                      <a:pt x="523" y="307"/>
                    </a:lnTo>
                    <a:lnTo>
                      <a:pt x="512" y="326"/>
                    </a:lnTo>
                    <a:lnTo>
                      <a:pt x="500" y="345"/>
                    </a:lnTo>
                    <a:lnTo>
                      <a:pt x="485" y="365"/>
                    </a:lnTo>
                    <a:lnTo>
                      <a:pt x="463" y="387"/>
                    </a:lnTo>
                    <a:lnTo>
                      <a:pt x="439" y="408"/>
                    </a:lnTo>
                    <a:lnTo>
                      <a:pt x="409" y="427"/>
                    </a:lnTo>
                    <a:lnTo>
                      <a:pt x="374" y="444"/>
                    </a:lnTo>
                    <a:lnTo>
                      <a:pt x="335" y="458"/>
                    </a:lnTo>
                    <a:lnTo>
                      <a:pt x="312" y="464"/>
                    </a:lnTo>
                    <a:lnTo>
                      <a:pt x="288" y="470"/>
                    </a:lnTo>
                    <a:lnTo>
                      <a:pt x="262" y="473"/>
                    </a:lnTo>
                    <a:lnTo>
                      <a:pt x="235" y="477"/>
                    </a:lnTo>
                    <a:lnTo>
                      <a:pt x="205" y="479"/>
                    </a:lnTo>
                    <a:lnTo>
                      <a:pt x="174" y="480"/>
                    </a:lnTo>
                    <a:lnTo>
                      <a:pt x="173" y="467"/>
                    </a:lnTo>
                    <a:lnTo>
                      <a:pt x="171" y="456"/>
                    </a:lnTo>
                    <a:lnTo>
                      <a:pt x="170" y="445"/>
                    </a:lnTo>
                    <a:lnTo>
                      <a:pt x="169" y="437"/>
                    </a:lnTo>
                    <a:lnTo>
                      <a:pt x="167" y="429"/>
                    </a:lnTo>
                    <a:lnTo>
                      <a:pt x="167" y="424"/>
                    </a:lnTo>
                    <a:lnTo>
                      <a:pt x="166" y="415"/>
                    </a:lnTo>
                    <a:lnTo>
                      <a:pt x="165" y="409"/>
                    </a:lnTo>
                    <a:lnTo>
                      <a:pt x="165" y="407"/>
                    </a:lnTo>
                    <a:lnTo>
                      <a:pt x="165" y="406"/>
                    </a:lnTo>
                    <a:lnTo>
                      <a:pt x="205" y="404"/>
                    </a:lnTo>
                    <a:lnTo>
                      <a:pt x="244" y="400"/>
                    </a:lnTo>
                    <a:lnTo>
                      <a:pt x="282" y="392"/>
                    </a:lnTo>
                    <a:lnTo>
                      <a:pt x="301" y="387"/>
                    </a:lnTo>
                    <a:lnTo>
                      <a:pt x="317" y="381"/>
                    </a:lnTo>
                    <a:lnTo>
                      <a:pt x="334" y="373"/>
                    </a:lnTo>
                    <a:lnTo>
                      <a:pt x="350" y="365"/>
                    </a:lnTo>
                    <a:lnTo>
                      <a:pt x="365" y="353"/>
                    </a:lnTo>
                    <a:lnTo>
                      <a:pt x="377" y="342"/>
                    </a:lnTo>
                    <a:lnTo>
                      <a:pt x="389" y="327"/>
                    </a:lnTo>
                    <a:lnTo>
                      <a:pt x="400" y="310"/>
                    </a:lnTo>
                    <a:lnTo>
                      <a:pt x="411" y="291"/>
                    </a:lnTo>
                    <a:lnTo>
                      <a:pt x="417" y="270"/>
                    </a:lnTo>
                    <a:lnTo>
                      <a:pt x="423" y="251"/>
                    </a:lnTo>
                    <a:lnTo>
                      <a:pt x="426" y="233"/>
                    </a:lnTo>
                    <a:lnTo>
                      <a:pt x="424" y="218"/>
                    </a:lnTo>
                    <a:lnTo>
                      <a:pt x="422" y="204"/>
                    </a:lnTo>
                    <a:lnTo>
                      <a:pt x="416" y="192"/>
                    </a:lnTo>
                    <a:lnTo>
                      <a:pt x="409" y="180"/>
                    </a:lnTo>
                    <a:lnTo>
                      <a:pt x="400" y="172"/>
                    </a:lnTo>
                    <a:lnTo>
                      <a:pt x="389" y="163"/>
                    </a:lnTo>
                    <a:lnTo>
                      <a:pt x="378" y="157"/>
                    </a:lnTo>
                    <a:lnTo>
                      <a:pt x="366" y="152"/>
                    </a:lnTo>
                    <a:lnTo>
                      <a:pt x="353" y="147"/>
                    </a:lnTo>
                    <a:lnTo>
                      <a:pt x="339" y="145"/>
                    </a:lnTo>
                    <a:lnTo>
                      <a:pt x="312" y="143"/>
                    </a:lnTo>
                    <a:lnTo>
                      <a:pt x="286" y="145"/>
                    </a:lnTo>
                    <a:lnTo>
                      <a:pt x="261" y="150"/>
                    </a:lnTo>
                    <a:lnTo>
                      <a:pt x="232" y="153"/>
                    </a:lnTo>
                    <a:lnTo>
                      <a:pt x="201" y="155"/>
                    </a:lnTo>
                    <a:lnTo>
                      <a:pt x="185" y="155"/>
                    </a:lnTo>
                    <a:lnTo>
                      <a:pt x="167" y="153"/>
                    </a:lnTo>
                    <a:lnTo>
                      <a:pt x="150" y="148"/>
                    </a:lnTo>
                    <a:lnTo>
                      <a:pt x="132" y="143"/>
                    </a:lnTo>
                    <a:lnTo>
                      <a:pt x="113" y="136"/>
                    </a:lnTo>
                    <a:lnTo>
                      <a:pt x="94" y="126"/>
                    </a:lnTo>
                    <a:lnTo>
                      <a:pt x="74" y="115"/>
                    </a:lnTo>
                    <a:lnTo>
                      <a:pt x="55" y="100"/>
                    </a:lnTo>
                    <a:lnTo>
                      <a:pt x="34" y="82"/>
                    </a:lnTo>
                    <a:lnTo>
                      <a:pt x="13" y="61"/>
                    </a:lnTo>
                    <a:lnTo>
                      <a:pt x="8" y="54"/>
                    </a:lnTo>
                    <a:lnTo>
                      <a:pt x="4" y="48"/>
                    </a:lnTo>
                    <a:lnTo>
                      <a:pt x="0" y="36"/>
                    </a:lnTo>
                    <a:lnTo>
                      <a:pt x="0" y="28"/>
                    </a:lnTo>
                    <a:lnTo>
                      <a:pt x="4" y="21"/>
                    </a:lnTo>
                    <a:lnTo>
                      <a:pt x="9" y="14"/>
                    </a:lnTo>
                    <a:lnTo>
                      <a:pt x="16" y="10"/>
                    </a:lnTo>
                    <a:lnTo>
                      <a:pt x="23" y="7"/>
                    </a:lnTo>
                    <a:lnTo>
                      <a:pt x="27" y="5"/>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757" name="Freeform 89"/>
              <p:cNvSpPr>
                <a:spLocks/>
              </p:cNvSpPr>
              <p:nvPr/>
            </p:nvSpPr>
            <p:spPr bwMode="auto">
              <a:xfrm>
                <a:off x="713" y="3071"/>
                <a:ext cx="294" cy="214"/>
              </a:xfrm>
              <a:custGeom>
                <a:avLst/>
                <a:gdLst>
                  <a:gd name="T0" fmla="*/ 30 w 294"/>
                  <a:gd name="T1" fmla="*/ 28 h 214"/>
                  <a:gd name="T2" fmla="*/ 53 w 294"/>
                  <a:gd name="T3" fmla="*/ 15 h 214"/>
                  <a:gd name="T4" fmla="*/ 76 w 294"/>
                  <a:gd name="T5" fmla="*/ 6 h 214"/>
                  <a:gd name="T6" fmla="*/ 98 w 294"/>
                  <a:gd name="T7" fmla="*/ 1 h 214"/>
                  <a:gd name="T8" fmla="*/ 119 w 294"/>
                  <a:gd name="T9" fmla="*/ 0 h 214"/>
                  <a:gd name="T10" fmla="*/ 139 w 294"/>
                  <a:gd name="T11" fmla="*/ 3 h 214"/>
                  <a:gd name="T12" fmla="*/ 160 w 294"/>
                  <a:gd name="T13" fmla="*/ 8 h 214"/>
                  <a:gd name="T14" fmla="*/ 179 w 294"/>
                  <a:gd name="T15" fmla="*/ 18 h 214"/>
                  <a:gd name="T16" fmla="*/ 195 w 294"/>
                  <a:gd name="T17" fmla="*/ 29 h 214"/>
                  <a:gd name="T18" fmla="*/ 210 w 294"/>
                  <a:gd name="T19" fmla="*/ 43 h 214"/>
                  <a:gd name="T20" fmla="*/ 222 w 294"/>
                  <a:gd name="T21" fmla="*/ 58 h 214"/>
                  <a:gd name="T22" fmla="*/ 234 w 294"/>
                  <a:gd name="T23" fmla="*/ 75 h 214"/>
                  <a:gd name="T24" fmla="*/ 242 w 294"/>
                  <a:gd name="T25" fmla="*/ 92 h 214"/>
                  <a:gd name="T26" fmla="*/ 248 w 294"/>
                  <a:gd name="T27" fmla="*/ 109 h 214"/>
                  <a:gd name="T28" fmla="*/ 249 w 294"/>
                  <a:gd name="T29" fmla="*/ 126 h 214"/>
                  <a:gd name="T30" fmla="*/ 246 w 294"/>
                  <a:gd name="T31" fmla="*/ 142 h 214"/>
                  <a:gd name="T32" fmla="*/ 238 w 294"/>
                  <a:gd name="T33" fmla="*/ 158 h 214"/>
                  <a:gd name="T34" fmla="*/ 254 w 294"/>
                  <a:gd name="T35" fmla="*/ 169 h 214"/>
                  <a:gd name="T36" fmla="*/ 265 w 294"/>
                  <a:gd name="T37" fmla="*/ 176 h 214"/>
                  <a:gd name="T38" fmla="*/ 273 w 294"/>
                  <a:gd name="T39" fmla="*/ 181 h 214"/>
                  <a:gd name="T40" fmla="*/ 279 w 294"/>
                  <a:gd name="T41" fmla="*/ 186 h 214"/>
                  <a:gd name="T42" fmla="*/ 281 w 294"/>
                  <a:gd name="T43" fmla="*/ 188 h 214"/>
                  <a:gd name="T44" fmla="*/ 284 w 294"/>
                  <a:gd name="T45" fmla="*/ 189 h 214"/>
                  <a:gd name="T46" fmla="*/ 284 w 294"/>
                  <a:gd name="T47" fmla="*/ 190 h 214"/>
                  <a:gd name="T48" fmla="*/ 289 w 294"/>
                  <a:gd name="T49" fmla="*/ 193 h 214"/>
                  <a:gd name="T50" fmla="*/ 292 w 294"/>
                  <a:gd name="T51" fmla="*/ 196 h 214"/>
                  <a:gd name="T52" fmla="*/ 294 w 294"/>
                  <a:gd name="T53" fmla="*/ 203 h 214"/>
                  <a:gd name="T54" fmla="*/ 292 w 294"/>
                  <a:gd name="T55" fmla="*/ 207 h 214"/>
                  <a:gd name="T56" fmla="*/ 289 w 294"/>
                  <a:gd name="T57" fmla="*/ 210 h 214"/>
                  <a:gd name="T58" fmla="*/ 285 w 294"/>
                  <a:gd name="T59" fmla="*/ 212 h 214"/>
                  <a:gd name="T60" fmla="*/ 280 w 294"/>
                  <a:gd name="T61" fmla="*/ 214 h 214"/>
                  <a:gd name="T62" fmla="*/ 275 w 294"/>
                  <a:gd name="T63" fmla="*/ 214 h 214"/>
                  <a:gd name="T64" fmla="*/ 268 w 294"/>
                  <a:gd name="T65" fmla="*/ 212 h 214"/>
                  <a:gd name="T66" fmla="*/ 249 w 294"/>
                  <a:gd name="T67" fmla="*/ 201 h 214"/>
                  <a:gd name="T68" fmla="*/ 234 w 294"/>
                  <a:gd name="T69" fmla="*/ 194 h 214"/>
                  <a:gd name="T70" fmla="*/ 223 w 294"/>
                  <a:gd name="T71" fmla="*/ 189 h 214"/>
                  <a:gd name="T72" fmla="*/ 215 w 294"/>
                  <a:gd name="T73" fmla="*/ 186 h 214"/>
                  <a:gd name="T74" fmla="*/ 211 w 294"/>
                  <a:gd name="T75" fmla="*/ 184 h 214"/>
                  <a:gd name="T76" fmla="*/ 210 w 294"/>
                  <a:gd name="T77" fmla="*/ 181 h 214"/>
                  <a:gd name="T78" fmla="*/ 208 w 294"/>
                  <a:gd name="T79" fmla="*/ 181 h 214"/>
                  <a:gd name="T80" fmla="*/ 192 w 294"/>
                  <a:gd name="T81" fmla="*/ 188 h 214"/>
                  <a:gd name="T82" fmla="*/ 173 w 294"/>
                  <a:gd name="T83" fmla="*/ 193 h 214"/>
                  <a:gd name="T84" fmla="*/ 152 w 294"/>
                  <a:gd name="T85" fmla="*/ 195 h 214"/>
                  <a:gd name="T86" fmla="*/ 129 w 294"/>
                  <a:gd name="T87" fmla="*/ 195 h 214"/>
                  <a:gd name="T88" fmla="*/ 104 w 294"/>
                  <a:gd name="T89" fmla="*/ 192 h 214"/>
                  <a:gd name="T90" fmla="*/ 81 w 294"/>
                  <a:gd name="T91" fmla="*/ 186 h 214"/>
                  <a:gd name="T92" fmla="*/ 60 w 294"/>
                  <a:gd name="T93" fmla="*/ 176 h 214"/>
                  <a:gd name="T94" fmla="*/ 41 w 294"/>
                  <a:gd name="T95" fmla="*/ 162 h 214"/>
                  <a:gd name="T96" fmla="*/ 25 w 294"/>
                  <a:gd name="T97" fmla="*/ 145 h 214"/>
                  <a:gd name="T98" fmla="*/ 12 w 294"/>
                  <a:gd name="T99" fmla="*/ 128 h 214"/>
                  <a:gd name="T100" fmla="*/ 4 w 294"/>
                  <a:gd name="T101" fmla="*/ 110 h 214"/>
                  <a:gd name="T102" fmla="*/ 0 w 294"/>
                  <a:gd name="T103" fmla="*/ 92 h 214"/>
                  <a:gd name="T104" fmla="*/ 0 w 294"/>
                  <a:gd name="T105" fmla="*/ 74 h 214"/>
                  <a:gd name="T106" fmla="*/ 6 w 294"/>
                  <a:gd name="T107" fmla="*/ 58 h 214"/>
                  <a:gd name="T108" fmla="*/ 15 w 294"/>
                  <a:gd name="T109" fmla="*/ 42 h 214"/>
                  <a:gd name="T110" fmla="*/ 30 w 294"/>
                  <a:gd name="T111" fmla="*/ 28 h 214"/>
                  <a:gd name="T112" fmla="*/ 30 w 294"/>
                  <a:gd name="T113" fmla="*/ 28 h 21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94" h="214">
                    <a:moveTo>
                      <a:pt x="30" y="28"/>
                    </a:moveTo>
                    <a:lnTo>
                      <a:pt x="53" y="15"/>
                    </a:lnTo>
                    <a:lnTo>
                      <a:pt x="76" y="6"/>
                    </a:lnTo>
                    <a:lnTo>
                      <a:pt x="98" y="1"/>
                    </a:lnTo>
                    <a:lnTo>
                      <a:pt x="119" y="0"/>
                    </a:lnTo>
                    <a:lnTo>
                      <a:pt x="139" y="3"/>
                    </a:lnTo>
                    <a:lnTo>
                      <a:pt x="160" y="8"/>
                    </a:lnTo>
                    <a:lnTo>
                      <a:pt x="179" y="18"/>
                    </a:lnTo>
                    <a:lnTo>
                      <a:pt x="195" y="29"/>
                    </a:lnTo>
                    <a:lnTo>
                      <a:pt x="210" y="43"/>
                    </a:lnTo>
                    <a:lnTo>
                      <a:pt x="222" y="58"/>
                    </a:lnTo>
                    <a:lnTo>
                      <a:pt x="234" y="75"/>
                    </a:lnTo>
                    <a:lnTo>
                      <a:pt x="242" y="92"/>
                    </a:lnTo>
                    <a:lnTo>
                      <a:pt x="248" y="109"/>
                    </a:lnTo>
                    <a:lnTo>
                      <a:pt x="249" y="126"/>
                    </a:lnTo>
                    <a:lnTo>
                      <a:pt x="246" y="142"/>
                    </a:lnTo>
                    <a:lnTo>
                      <a:pt x="238" y="158"/>
                    </a:lnTo>
                    <a:lnTo>
                      <a:pt x="254" y="169"/>
                    </a:lnTo>
                    <a:lnTo>
                      <a:pt x="265" y="176"/>
                    </a:lnTo>
                    <a:lnTo>
                      <a:pt x="273" y="181"/>
                    </a:lnTo>
                    <a:lnTo>
                      <a:pt x="279" y="186"/>
                    </a:lnTo>
                    <a:lnTo>
                      <a:pt x="281" y="188"/>
                    </a:lnTo>
                    <a:lnTo>
                      <a:pt x="284" y="189"/>
                    </a:lnTo>
                    <a:lnTo>
                      <a:pt x="284" y="190"/>
                    </a:lnTo>
                    <a:lnTo>
                      <a:pt x="289" y="193"/>
                    </a:lnTo>
                    <a:lnTo>
                      <a:pt x="292" y="196"/>
                    </a:lnTo>
                    <a:lnTo>
                      <a:pt x="294" y="203"/>
                    </a:lnTo>
                    <a:lnTo>
                      <a:pt x="292" y="207"/>
                    </a:lnTo>
                    <a:lnTo>
                      <a:pt x="289" y="210"/>
                    </a:lnTo>
                    <a:lnTo>
                      <a:pt x="285" y="212"/>
                    </a:lnTo>
                    <a:lnTo>
                      <a:pt x="280" y="214"/>
                    </a:lnTo>
                    <a:lnTo>
                      <a:pt x="275" y="214"/>
                    </a:lnTo>
                    <a:lnTo>
                      <a:pt x="268" y="212"/>
                    </a:lnTo>
                    <a:lnTo>
                      <a:pt x="249" y="201"/>
                    </a:lnTo>
                    <a:lnTo>
                      <a:pt x="234" y="194"/>
                    </a:lnTo>
                    <a:lnTo>
                      <a:pt x="223" y="189"/>
                    </a:lnTo>
                    <a:lnTo>
                      <a:pt x="215" y="186"/>
                    </a:lnTo>
                    <a:lnTo>
                      <a:pt x="211" y="184"/>
                    </a:lnTo>
                    <a:lnTo>
                      <a:pt x="210" y="181"/>
                    </a:lnTo>
                    <a:lnTo>
                      <a:pt x="208" y="181"/>
                    </a:lnTo>
                    <a:lnTo>
                      <a:pt x="192" y="188"/>
                    </a:lnTo>
                    <a:lnTo>
                      <a:pt x="173" y="193"/>
                    </a:lnTo>
                    <a:lnTo>
                      <a:pt x="152" y="195"/>
                    </a:lnTo>
                    <a:lnTo>
                      <a:pt x="129" y="195"/>
                    </a:lnTo>
                    <a:lnTo>
                      <a:pt x="104" y="192"/>
                    </a:lnTo>
                    <a:lnTo>
                      <a:pt x="81" y="186"/>
                    </a:lnTo>
                    <a:lnTo>
                      <a:pt x="60" y="176"/>
                    </a:lnTo>
                    <a:lnTo>
                      <a:pt x="41" y="162"/>
                    </a:lnTo>
                    <a:lnTo>
                      <a:pt x="25" y="145"/>
                    </a:lnTo>
                    <a:lnTo>
                      <a:pt x="12" y="128"/>
                    </a:lnTo>
                    <a:lnTo>
                      <a:pt x="4" y="110"/>
                    </a:lnTo>
                    <a:lnTo>
                      <a:pt x="0" y="92"/>
                    </a:lnTo>
                    <a:lnTo>
                      <a:pt x="0" y="74"/>
                    </a:lnTo>
                    <a:lnTo>
                      <a:pt x="6" y="58"/>
                    </a:lnTo>
                    <a:lnTo>
                      <a:pt x="15" y="42"/>
                    </a:lnTo>
                    <a:lnTo>
                      <a:pt x="30" y="28"/>
                    </a:lnTo>
                    <a:close/>
                  </a:path>
                </a:pathLst>
              </a:custGeom>
              <a:solidFill>
                <a:srgbClr val="7F7F7F"/>
              </a:solidFill>
              <a:ln w="19050">
                <a:solidFill>
                  <a:srgbClr val="000000"/>
                </a:solidFill>
                <a:prstDash val="solid"/>
                <a:round/>
                <a:headEnd/>
                <a:tailEnd/>
              </a:ln>
            </p:spPr>
            <p:txBody>
              <a:bodyPr/>
              <a:lstStyle/>
              <a:p>
                <a:endParaRPr lang="ja-JP" altLang="en-US"/>
              </a:p>
            </p:txBody>
          </p:sp>
          <p:sp>
            <p:nvSpPr>
              <p:cNvPr id="19758" name="Freeform 90"/>
              <p:cNvSpPr>
                <a:spLocks/>
              </p:cNvSpPr>
              <p:nvPr/>
            </p:nvSpPr>
            <p:spPr bwMode="auto">
              <a:xfrm>
                <a:off x="733" y="3090"/>
                <a:ext cx="206" cy="155"/>
              </a:xfrm>
              <a:custGeom>
                <a:avLst/>
                <a:gdLst>
                  <a:gd name="T0" fmla="*/ 27 w 206"/>
                  <a:gd name="T1" fmla="*/ 21 h 155"/>
                  <a:gd name="T2" fmla="*/ 41 w 206"/>
                  <a:gd name="T3" fmla="*/ 12 h 155"/>
                  <a:gd name="T4" fmla="*/ 55 w 206"/>
                  <a:gd name="T5" fmla="*/ 5 h 155"/>
                  <a:gd name="T6" fmla="*/ 69 w 206"/>
                  <a:gd name="T7" fmla="*/ 2 h 155"/>
                  <a:gd name="T8" fmla="*/ 84 w 206"/>
                  <a:gd name="T9" fmla="*/ 0 h 155"/>
                  <a:gd name="T10" fmla="*/ 101 w 206"/>
                  <a:gd name="T11" fmla="*/ 1 h 155"/>
                  <a:gd name="T12" fmla="*/ 117 w 206"/>
                  <a:gd name="T13" fmla="*/ 5 h 155"/>
                  <a:gd name="T14" fmla="*/ 134 w 206"/>
                  <a:gd name="T15" fmla="*/ 12 h 155"/>
                  <a:gd name="T16" fmla="*/ 153 w 206"/>
                  <a:gd name="T17" fmla="*/ 23 h 155"/>
                  <a:gd name="T18" fmla="*/ 171 w 206"/>
                  <a:gd name="T19" fmla="*/ 36 h 155"/>
                  <a:gd name="T20" fmla="*/ 184 w 206"/>
                  <a:gd name="T21" fmla="*/ 49 h 155"/>
                  <a:gd name="T22" fmla="*/ 195 w 206"/>
                  <a:gd name="T23" fmla="*/ 64 h 155"/>
                  <a:gd name="T24" fmla="*/ 202 w 206"/>
                  <a:gd name="T25" fmla="*/ 78 h 155"/>
                  <a:gd name="T26" fmla="*/ 206 w 206"/>
                  <a:gd name="T27" fmla="*/ 93 h 155"/>
                  <a:gd name="T28" fmla="*/ 206 w 206"/>
                  <a:gd name="T29" fmla="*/ 106 h 155"/>
                  <a:gd name="T30" fmla="*/ 201 w 206"/>
                  <a:gd name="T31" fmla="*/ 120 h 155"/>
                  <a:gd name="T32" fmla="*/ 192 w 206"/>
                  <a:gd name="T33" fmla="*/ 134 h 155"/>
                  <a:gd name="T34" fmla="*/ 178 w 206"/>
                  <a:gd name="T35" fmla="*/ 144 h 155"/>
                  <a:gd name="T36" fmla="*/ 160 w 206"/>
                  <a:gd name="T37" fmla="*/ 151 h 155"/>
                  <a:gd name="T38" fmla="*/ 138 w 206"/>
                  <a:gd name="T39" fmla="*/ 155 h 155"/>
                  <a:gd name="T40" fmla="*/ 115 w 206"/>
                  <a:gd name="T41" fmla="*/ 155 h 155"/>
                  <a:gd name="T42" fmla="*/ 92 w 206"/>
                  <a:gd name="T43" fmla="*/ 153 h 155"/>
                  <a:gd name="T44" fmla="*/ 71 w 206"/>
                  <a:gd name="T45" fmla="*/ 147 h 155"/>
                  <a:gd name="T46" fmla="*/ 50 w 206"/>
                  <a:gd name="T47" fmla="*/ 138 h 155"/>
                  <a:gd name="T48" fmla="*/ 36 w 206"/>
                  <a:gd name="T49" fmla="*/ 126 h 155"/>
                  <a:gd name="T50" fmla="*/ 22 w 206"/>
                  <a:gd name="T51" fmla="*/ 114 h 155"/>
                  <a:gd name="T52" fmla="*/ 13 w 206"/>
                  <a:gd name="T53" fmla="*/ 100 h 155"/>
                  <a:gd name="T54" fmla="*/ 5 w 206"/>
                  <a:gd name="T55" fmla="*/ 87 h 155"/>
                  <a:gd name="T56" fmla="*/ 0 w 206"/>
                  <a:gd name="T57" fmla="*/ 74 h 155"/>
                  <a:gd name="T58" fmla="*/ 0 w 206"/>
                  <a:gd name="T59" fmla="*/ 60 h 155"/>
                  <a:gd name="T60" fmla="*/ 5 w 206"/>
                  <a:gd name="T61" fmla="*/ 46 h 155"/>
                  <a:gd name="T62" fmla="*/ 13 w 206"/>
                  <a:gd name="T63" fmla="*/ 34 h 155"/>
                  <a:gd name="T64" fmla="*/ 27 w 206"/>
                  <a:gd name="T65" fmla="*/ 21 h 155"/>
                  <a:gd name="T66" fmla="*/ 27 w 206"/>
                  <a:gd name="T67" fmla="*/ 21 h 1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06" h="155">
                    <a:moveTo>
                      <a:pt x="27" y="21"/>
                    </a:moveTo>
                    <a:lnTo>
                      <a:pt x="41" y="12"/>
                    </a:lnTo>
                    <a:lnTo>
                      <a:pt x="55" y="5"/>
                    </a:lnTo>
                    <a:lnTo>
                      <a:pt x="69" y="2"/>
                    </a:lnTo>
                    <a:lnTo>
                      <a:pt x="84" y="0"/>
                    </a:lnTo>
                    <a:lnTo>
                      <a:pt x="101" y="1"/>
                    </a:lnTo>
                    <a:lnTo>
                      <a:pt x="117" y="5"/>
                    </a:lnTo>
                    <a:lnTo>
                      <a:pt x="134" y="12"/>
                    </a:lnTo>
                    <a:lnTo>
                      <a:pt x="153" y="23"/>
                    </a:lnTo>
                    <a:lnTo>
                      <a:pt x="171" y="36"/>
                    </a:lnTo>
                    <a:lnTo>
                      <a:pt x="184" y="49"/>
                    </a:lnTo>
                    <a:lnTo>
                      <a:pt x="195" y="64"/>
                    </a:lnTo>
                    <a:lnTo>
                      <a:pt x="202" y="78"/>
                    </a:lnTo>
                    <a:lnTo>
                      <a:pt x="206" y="93"/>
                    </a:lnTo>
                    <a:lnTo>
                      <a:pt x="206" y="106"/>
                    </a:lnTo>
                    <a:lnTo>
                      <a:pt x="201" y="120"/>
                    </a:lnTo>
                    <a:lnTo>
                      <a:pt x="192" y="134"/>
                    </a:lnTo>
                    <a:lnTo>
                      <a:pt x="178" y="144"/>
                    </a:lnTo>
                    <a:lnTo>
                      <a:pt x="160" y="151"/>
                    </a:lnTo>
                    <a:lnTo>
                      <a:pt x="138" y="155"/>
                    </a:lnTo>
                    <a:lnTo>
                      <a:pt x="115" y="155"/>
                    </a:lnTo>
                    <a:lnTo>
                      <a:pt x="92" y="153"/>
                    </a:lnTo>
                    <a:lnTo>
                      <a:pt x="71" y="147"/>
                    </a:lnTo>
                    <a:lnTo>
                      <a:pt x="50" y="138"/>
                    </a:lnTo>
                    <a:lnTo>
                      <a:pt x="36" y="126"/>
                    </a:lnTo>
                    <a:lnTo>
                      <a:pt x="22" y="114"/>
                    </a:lnTo>
                    <a:lnTo>
                      <a:pt x="13" y="100"/>
                    </a:lnTo>
                    <a:lnTo>
                      <a:pt x="5" y="87"/>
                    </a:lnTo>
                    <a:lnTo>
                      <a:pt x="0" y="74"/>
                    </a:lnTo>
                    <a:lnTo>
                      <a:pt x="0" y="60"/>
                    </a:lnTo>
                    <a:lnTo>
                      <a:pt x="5" y="46"/>
                    </a:lnTo>
                    <a:lnTo>
                      <a:pt x="13" y="34"/>
                    </a:lnTo>
                    <a:lnTo>
                      <a:pt x="27" y="21"/>
                    </a:lnTo>
                    <a:close/>
                  </a:path>
                </a:pathLst>
              </a:custGeom>
              <a:solidFill>
                <a:srgbClr val="34AACD"/>
              </a:solidFill>
              <a:ln w="19050">
                <a:solidFill>
                  <a:srgbClr val="000000"/>
                </a:solidFill>
                <a:prstDash val="solid"/>
                <a:round/>
                <a:headEnd/>
                <a:tailEnd/>
              </a:ln>
            </p:spPr>
            <p:txBody>
              <a:bodyPr/>
              <a:lstStyle/>
              <a:p>
                <a:endParaRPr lang="ja-JP" altLang="en-US"/>
              </a:p>
            </p:txBody>
          </p:sp>
          <p:sp>
            <p:nvSpPr>
              <p:cNvPr id="19759" name="Freeform 91"/>
              <p:cNvSpPr>
                <a:spLocks/>
              </p:cNvSpPr>
              <p:nvPr/>
            </p:nvSpPr>
            <p:spPr bwMode="auto">
              <a:xfrm>
                <a:off x="788" y="3180"/>
                <a:ext cx="83" cy="44"/>
              </a:xfrm>
              <a:custGeom>
                <a:avLst/>
                <a:gdLst>
                  <a:gd name="T0" fmla="*/ 4 w 83"/>
                  <a:gd name="T1" fmla="*/ 24 h 44"/>
                  <a:gd name="T2" fmla="*/ 1 w 83"/>
                  <a:gd name="T3" fmla="*/ 21 h 44"/>
                  <a:gd name="T4" fmla="*/ 0 w 83"/>
                  <a:gd name="T5" fmla="*/ 17 h 44"/>
                  <a:gd name="T6" fmla="*/ 1 w 83"/>
                  <a:gd name="T7" fmla="*/ 13 h 44"/>
                  <a:gd name="T8" fmla="*/ 5 w 83"/>
                  <a:gd name="T9" fmla="*/ 9 h 44"/>
                  <a:gd name="T10" fmla="*/ 10 w 83"/>
                  <a:gd name="T11" fmla="*/ 4 h 44"/>
                  <a:gd name="T12" fmla="*/ 16 w 83"/>
                  <a:gd name="T13" fmla="*/ 1 h 44"/>
                  <a:gd name="T14" fmla="*/ 21 w 83"/>
                  <a:gd name="T15" fmla="*/ 0 h 44"/>
                  <a:gd name="T16" fmla="*/ 29 w 83"/>
                  <a:gd name="T17" fmla="*/ 3 h 44"/>
                  <a:gd name="T18" fmla="*/ 40 w 83"/>
                  <a:gd name="T19" fmla="*/ 7 h 44"/>
                  <a:gd name="T20" fmla="*/ 52 w 83"/>
                  <a:gd name="T21" fmla="*/ 11 h 44"/>
                  <a:gd name="T22" fmla="*/ 62 w 83"/>
                  <a:gd name="T23" fmla="*/ 15 h 44"/>
                  <a:gd name="T24" fmla="*/ 71 w 83"/>
                  <a:gd name="T25" fmla="*/ 17 h 44"/>
                  <a:gd name="T26" fmla="*/ 78 w 83"/>
                  <a:gd name="T27" fmla="*/ 21 h 44"/>
                  <a:gd name="T28" fmla="*/ 82 w 83"/>
                  <a:gd name="T29" fmla="*/ 25 h 44"/>
                  <a:gd name="T30" fmla="*/ 83 w 83"/>
                  <a:gd name="T31" fmla="*/ 30 h 44"/>
                  <a:gd name="T32" fmla="*/ 81 w 83"/>
                  <a:gd name="T33" fmla="*/ 35 h 44"/>
                  <a:gd name="T34" fmla="*/ 78 w 83"/>
                  <a:gd name="T35" fmla="*/ 40 h 44"/>
                  <a:gd name="T36" fmla="*/ 74 w 83"/>
                  <a:gd name="T37" fmla="*/ 42 h 44"/>
                  <a:gd name="T38" fmla="*/ 68 w 83"/>
                  <a:gd name="T39" fmla="*/ 44 h 44"/>
                  <a:gd name="T40" fmla="*/ 60 w 83"/>
                  <a:gd name="T41" fmla="*/ 44 h 44"/>
                  <a:gd name="T42" fmla="*/ 47 w 83"/>
                  <a:gd name="T43" fmla="*/ 42 h 44"/>
                  <a:gd name="T44" fmla="*/ 31 w 83"/>
                  <a:gd name="T45" fmla="*/ 38 h 44"/>
                  <a:gd name="T46" fmla="*/ 16 w 83"/>
                  <a:gd name="T47" fmla="*/ 31 h 44"/>
                  <a:gd name="T48" fmla="*/ 4 w 83"/>
                  <a:gd name="T49" fmla="*/ 24 h 44"/>
                  <a:gd name="T50" fmla="*/ 4 w 83"/>
                  <a:gd name="T51" fmla="*/ 24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3" h="44">
                    <a:moveTo>
                      <a:pt x="4" y="24"/>
                    </a:moveTo>
                    <a:lnTo>
                      <a:pt x="1" y="21"/>
                    </a:lnTo>
                    <a:lnTo>
                      <a:pt x="0" y="17"/>
                    </a:lnTo>
                    <a:lnTo>
                      <a:pt x="1" y="13"/>
                    </a:lnTo>
                    <a:lnTo>
                      <a:pt x="5" y="9"/>
                    </a:lnTo>
                    <a:lnTo>
                      <a:pt x="10" y="4"/>
                    </a:lnTo>
                    <a:lnTo>
                      <a:pt x="16" y="1"/>
                    </a:lnTo>
                    <a:lnTo>
                      <a:pt x="21" y="0"/>
                    </a:lnTo>
                    <a:lnTo>
                      <a:pt x="29" y="3"/>
                    </a:lnTo>
                    <a:lnTo>
                      <a:pt x="40" y="7"/>
                    </a:lnTo>
                    <a:lnTo>
                      <a:pt x="52" y="11"/>
                    </a:lnTo>
                    <a:lnTo>
                      <a:pt x="62" y="15"/>
                    </a:lnTo>
                    <a:lnTo>
                      <a:pt x="71" y="17"/>
                    </a:lnTo>
                    <a:lnTo>
                      <a:pt x="78" y="21"/>
                    </a:lnTo>
                    <a:lnTo>
                      <a:pt x="82" y="25"/>
                    </a:lnTo>
                    <a:lnTo>
                      <a:pt x="83" y="30"/>
                    </a:lnTo>
                    <a:lnTo>
                      <a:pt x="81" y="35"/>
                    </a:lnTo>
                    <a:lnTo>
                      <a:pt x="78" y="40"/>
                    </a:lnTo>
                    <a:lnTo>
                      <a:pt x="74" y="42"/>
                    </a:lnTo>
                    <a:lnTo>
                      <a:pt x="68" y="44"/>
                    </a:lnTo>
                    <a:lnTo>
                      <a:pt x="60" y="44"/>
                    </a:lnTo>
                    <a:lnTo>
                      <a:pt x="47" y="42"/>
                    </a:lnTo>
                    <a:lnTo>
                      <a:pt x="31" y="38"/>
                    </a:lnTo>
                    <a:lnTo>
                      <a:pt x="16" y="31"/>
                    </a:lnTo>
                    <a:lnTo>
                      <a:pt x="4" y="24"/>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760" name="Freeform 92"/>
              <p:cNvSpPr>
                <a:spLocks/>
              </p:cNvSpPr>
              <p:nvPr/>
            </p:nvSpPr>
            <p:spPr bwMode="auto">
              <a:xfrm>
                <a:off x="759" y="3131"/>
                <a:ext cx="41" cy="44"/>
              </a:xfrm>
              <a:custGeom>
                <a:avLst/>
                <a:gdLst>
                  <a:gd name="T0" fmla="*/ 22 w 41"/>
                  <a:gd name="T1" fmla="*/ 44 h 44"/>
                  <a:gd name="T2" fmla="*/ 29 w 41"/>
                  <a:gd name="T3" fmla="*/ 44 h 44"/>
                  <a:gd name="T4" fmla="*/ 34 w 41"/>
                  <a:gd name="T5" fmla="*/ 41 h 44"/>
                  <a:gd name="T6" fmla="*/ 38 w 41"/>
                  <a:gd name="T7" fmla="*/ 37 h 44"/>
                  <a:gd name="T8" fmla="*/ 39 w 41"/>
                  <a:gd name="T9" fmla="*/ 31 h 44"/>
                  <a:gd name="T10" fmla="*/ 41 w 41"/>
                  <a:gd name="T11" fmla="*/ 21 h 44"/>
                  <a:gd name="T12" fmla="*/ 39 w 41"/>
                  <a:gd name="T13" fmla="*/ 12 h 44"/>
                  <a:gd name="T14" fmla="*/ 38 w 41"/>
                  <a:gd name="T15" fmla="*/ 7 h 44"/>
                  <a:gd name="T16" fmla="*/ 34 w 41"/>
                  <a:gd name="T17" fmla="*/ 4 h 44"/>
                  <a:gd name="T18" fmla="*/ 29 w 41"/>
                  <a:gd name="T19" fmla="*/ 1 h 44"/>
                  <a:gd name="T20" fmla="*/ 19 w 41"/>
                  <a:gd name="T21" fmla="*/ 0 h 44"/>
                  <a:gd name="T22" fmla="*/ 12 w 41"/>
                  <a:gd name="T23" fmla="*/ 0 h 44"/>
                  <a:gd name="T24" fmla="*/ 6 w 41"/>
                  <a:gd name="T25" fmla="*/ 3 h 44"/>
                  <a:gd name="T26" fmla="*/ 1 w 41"/>
                  <a:gd name="T27" fmla="*/ 7 h 44"/>
                  <a:gd name="T28" fmla="*/ 0 w 41"/>
                  <a:gd name="T29" fmla="*/ 12 h 44"/>
                  <a:gd name="T30" fmla="*/ 0 w 41"/>
                  <a:gd name="T31" fmla="*/ 23 h 44"/>
                  <a:gd name="T32" fmla="*/ 1 w 41"/>
                  <a:gd name="T33" fmla="*/ 27 h 44"/>
                  <a:gd name="T34" fmla="*/ 3 w 41"/>
                  <a:gd name="T35" fmla="*/ 32 h 44"/>
                  <a:gd name="T36" fmla="*/ 4 w 41"/>
                  <a:gd name="T37" fmla="*/ 37 h 44"/>
                  <a:gd name="T38" fmla="*/ 8 w 41"/>
                  <a:gd name="T39" fmla="*/ 40 h 44"/>
                  <a:gd name="T40" fmla="*/ 12 w 41"/>
                  <a:gd name="T41" fmla="*/ 43 h 44"/>
                  <a:gd name="T42" fmla="*/ 22 w 41"/>
                  <a:gd name="T43" fmla="*/ 44 h 44"/>
                  <a:gd name="T44" fmla="*/ 22 w 41"/>
                  <a:gd name="T45" fmla="*/ 44 h 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1" h="44">
                    <a:moveTo>
                      <a:pt x="22" y="44"/>
                    </a:moveTo>
                    <a:lnTo>
                      <a:pt x="29" y="44"/>
                    </a:lnTo>
                    <a:lnTo>
                      <a:pt x="34" y="41"/>
                    </a:lnTo>
                    <a:lnTo>
                      <a:pt x="38" y="37"/>
                    </a:lnTo>
                    <a:lnTo>
                      <a:pt x="39" y="31"/>
                    </a:lnTo>
                    <a:lnTo>
                      <a:pt x="41" y="21"/>
                    </a:lnTo>
                    <a:lnTo>
                      <a:pt x="39" y="12"/>
                    </a:lnTo>
                    <a:lnTo>
                      <a:pt x="38" y="7"/>
                    </a:lnTo>
                    <a:lnTo>
                      <a:pt x="34" y="4"/>
                    </a:lnTo>
                    <a:lnTo>
                      <a:pt x="29" y="1"/>
                    </a:lnTo>
                    <a:lnTo>
                      <a:pt x="19" y="0"/>
                    </a:lnTo>
                    <a:lnTo>
                      <a:pt x="12" y="0"/>
                    </a:lnTo>
                    <a:lnTo>
                      <a:pt x="6" y="3"/>
                    </a:lnTo>
                    <a:lnTo>
                      <a:pt x="1" y="7"/>
                    </a:lnTo>
                    <a:lnTo>
                      <a:pt x="0" y="12"/>
                    </a:lnTo>
                    <a:lnTo>
                      <a:pt x="0" y="23"/>
                    </a:lnTo>
                    <a:lnTo>
                      <a:pt x="1" y="27"/>
                    </a:lnTo>
                    <a:lnTo>
                      <a:pt x="3" y="32"/>
                    </a:lnTo>
                    <a:lnTo>
                      <a:pt x="4" y="37"/>
                    </a:lnTo>
                    <a:lnTo>
                      <a:pt x="8" y="40"/>
                    </a:lnTo>
                    <a:lnTo>
                      <a:pt x="12" y="43"/>
                    </a:lnTo>
                    <a:lnTo>
                      <a:pt x="22" y="44"/>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761" name="Freeform 93"/>
              <p:cNvSpPr>
                <a:spLocks/>
              </p:cNvSpPr>
              <p:nvPr/>
            </p:nvSpPr>
            <p:spPr bwMode="auto">
              <a:xfrm>
                <a:off x="966" y="3089"/>
                <a:ext cx="351" cy="205"/>
              </a:xfrm>
              <a:custGeom>
                <a:avLst/>
                <a:gdLst>
                  <a:gd name="T0" fmla="*/ 8 w 351"/>
                  <a:gd name="T1" fmla="*/ 83 h 205"/>
                  <a:gd name="T2" fmla="*/ 43 w 351"/>
                  <a:gd name="T3" fmla="*/ 59 h 205"/>
                  <a:gd name="T4" fmla="*/ 103 w 351"/>
                  <a:gd name="T5" fmla="*/ 26 h 205"/>
                  <a:gd name="T6" fmla="*/ 172 w 351"/>
                  <a:gd name="T7" fmla="*/ 4 h 205"/>
                  <a:gd name="T8" fmla="*/ 207 w 351"/>
                  <a:gd name="T9" fmla="*/ 0 h 205"/>
                  <a:gd name="T10" fmla="*/ 239 w 351"/>
                  <a:gd name="T11" fmla="*/ 1 h 205"/>
                  <a:gd name="T12" fmla="*/ 293 w 351"/>
                  <a:gd name="T13" fmla="*/ 19 h 205"/>
                  <a:gd name="T14" fmla="*/ 329 w 351"/>
                  <a:gd name="T15" fmla="*/ 49 h 205"/>
                  <a:gd name="T16" fmla="*/ 347 w 351"/>
                  <a:gd name="T17" fmla="*/ 86 h 205"/>
                  <a:gd name="T18" fmla="*/ 351 w 351"/>
                  <a:gd name="T19" fmla="*/ 127 h 205"/>
                  <a:gd name="T20" fmla="*/ 343 w 351"/>
                  <a:gd name="T21" fmla="*/ 163 h 205"/>
                  <a:gd name="T22" fmla="*/ 331 w 351"/>
                  <a:gd name="T23" fmla="*/ 187 h 205"/>
                  <a:gd name="T24" fmla="*/ 316 w 351"/>
                  <a:gd name="T25" fmla="*/ 199 h 205"/>
                  <a:gd name="T26" fmla="*/ 307 w 351"/>
                  <a:gd name="T27" fmla="*/ 205 h 205"/>
                  <a:gd name="T28" fmla="*/ 293 w 351"/>
                  <a:gd name="T29" fmla="*/ 177 h 205"/>
                  <a:gd name="T30" fmla="*/ 281 w 351"/>
                  <a:gd name="T31" fmla="*/ 168 h 205"/>
                  <a:gd name="T32" fmla="*/ 264 w 351"/>
                  <a:gd name="T33" fmla="*/ 166 h 205"/>
                  <a:gd name="T34" fmla="*/ 258 w 351"/>
                  <a:gd name="T35" fmla="*/ 174 h 205"/>
                  <a:gd name="T36" fmla="*/ 254 w 351"/>
                  <a:gd name="T37" fmla="*/ 179 h 205"/>
                  <a:gd name="T38" fmla="*/ 235 w 351"/>
                  <a:gd name="T39" fmla="*/ 180 h 205"/>
                  <a:gd name="T40" fmla="*/ 204 w 351"/>
                  <a:gd name="T41" fmla="*/ 180 h 205"/>
                  <a:gd name="T42" fmla="*/ 181 w 351"/>
                  <a:gd name="T43" fmla="*/ 180 h 205"/>
                  <a:gd name="T44" fmla="*/ 161 w 351"/>
                  <a:gd name="T45" fmla="*/ 181 h 205"/>
                  <a:gd name="T46" fmla="*/ 149 w 351"/>
                  <a:gd name="T47" fmla="*/ 181 h 205"/>
                  <a:gd name="T48" fmla="*/ 147 w 351"/>
                  <a:gd name="T49" fmla="*/ 181 h 205"/>
                  <a:gd name="T50" fmla="*/ 134 w 351"/>
                  <a:gd name="T51" fmla="*/ 137 h 205"/>
                  <a:gd name="T52" fmla="*/ 126 w 351"/>
                  <a:gd name="T53" fmla="*/ 113 h 205"/>
                  <a:gd name="T54" fmla="*/ 123 w 351"/>
                  <a:gd name="T55" fmla="*/ 97 h 205"/>
                  <a:gd name="T56" fmla="*/ 115 w 351"/>
                  <a:gd name="T57" fmla="*/ 95 h 205"/>
                  <a:gd name="T58" fmla="*/ 91 w 351"/>
                  <a:gd name="T59" fmla="*/ 108 h 205"/>
                  <a:gd name="T60" fmla="*/ 66 w 351"/>
                  <a:gd name="T61" fmla="*/ 122 h 205"/>
                  <a:gd name="T62" fmla="*/ 57 w 351"/>
                  <a:gd name="T63" fmla="*/ 120 h 205"/>
                  <a:gd name="T64" fmla="*/ 35 w 351"/>
                  <a:gd name="T65" fmla="*/ 104 h 205"/>
                  <a:gd name="T66" fmla="*/ 18 w 351"/>
                  <a:gd name="T67" fmla="*/ 95 h 205"/>
                  <a:gd name="T68" fmla="*/ 0 w 351"/>
                  <a:gd name="T69" fmla="*/ 91 h 20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51" h="205">
                    <a:moveTo>
                      <a:pt x="0" y="91"/>
                    </a:moveTo>
                    <a:lnTo>
                      <a:pt x="8" y="83"/>
                    </a:lnTo>
                    <a:lnTo>
                      <a:pt x="19" y="75"/>
                    </a:lnTo>
                    <a:lnTo>
                      <a:pt x="43" y="59"/>
                    </a:lnTo>
                    <a:lnTo>
                      <a:pt x="72" y="42"/>
                    </a:lnTo>
                    <a:lnTo>
                      <a:pt x="103" y="26"/>
                    </a:lnTo>
                    <a:lnTo>
                      <a:pt x="137" y="13"/>
                    </a:lnTo>
                    <a:lnTo>
                      <a:pt x="172" y="4"/>
                    </a:lnTo>
                    <a:lnTo>
                      <a:pt x="189" y="1"/>
                    </a:lnTo>
                    <a:lnTo>
                      <a:pt x="207" y="0"/>
                    </a:lnTo>
                    <a:lnTo>
                      <a:pt x="223" y="0"/>
                    </a:lnTo>
                    <a:lnTo>
                      <a:pt x="239" y="1"/>
                    </a:lnTo>
                    <a:lnTo>
                      <a:pt x="268" y="8"/>
                    </a:lnTo>
                    <a:lnTo>
                      <a:pt x="293" y="19"/>
                    </a:lnTo>
                    <a:lnTo>
                      <a:pt x="312" y="32"/>
                    </a:lnTo>
                    <a:lnTo>
                      <a:pt x="329" y="49"/>
                    </a:lnTo>
                    <a:lnTo>
                      <a:pt x="339" y="67"/>
                    </a:lnTo>
                    <a:lnTo>
                      <a:pt x="347" y="86"/>
                    </a:lnTo>
                    <a:lnTo>
                      <a:pt x="351" y="106"/>
                    </a:lnTo>
                    <a:lnTo>
                      <a:pt x="351" y="127"/>
                    </a:lnTo>
                    <a:lnTo>
                      <a:pt x="349" y="148"/>
                    </a:lnTo>
                    <a:lnTo>
                      <a:pt x="343" y="163"/>
                    </a:lnTo>
                    <a:lnTo>
                      <a:pt x="337" y="176"/>
                    </a:lnTo>
                    <a:lnTo>
                      <a:pt x="331" y="187"/>
                    </a:lnTo>
                    <a:lnTo>
                      <a:pt x="324" y="194"/>
                    </a:lnTo>
                    <a:lnTo>
                      <a:pt x="316" y="199"/>
                    </a:lnTo>
                    <a:lnTo>
                      <a:pt x="311" y="202"/>
                    </a:lnTo>
                    <a:lnTo>
                      <a:pt x="307" y="205"/>
                    </a:lnTo>
                    <a:lnTo>
                      <a:pt x="303" y="191"/>
                    </a:lnTo>
                    <a:lnTo>
                      <a:pt x="293" y="177"/>
                    </a:lnTo>
                    <a:lnTo>
                      <a:pt x="288" y="172"/>
                    </a:lnTo>
                    <a:lnTo>
                      <a:pt x="281" y="168"/>
                    </a:lnTo>
                    <a:lnTo>
                      <a:pt x="273" y="166"/>
                    </a:lnTo>
                    <a:lnTo>
                      <a:pt x="264" y="166"/>
                    </a:lnTo>
                    <a:lnTo>
                      <a:pt x="261" y="170"/>
                    </a:lnTo>
                    <a:lnTo>
                      <a:pt x="258" y="174"/>
                    </a:lnTo>
                    <a:lnTo>
                      <a:pt x="256" y="178"/>
                    </a:lnTo>
                    <a:lnTo>
                      <a:pt x="254" y="179"/>
                    </a:lnTo>
                    <a:lnTo>
                      <a:pt x="254" y="180"/>
                    </a:lnTo>
                    <a:lnTo>
                      <a:pt x="235" y="180"/>
                    </a:lnTo>
                    <a:lnTo>
                      <a:pt x="219" y="180"/>
                    </a:lnTo>
                    <a:lnTo>
                      <a:pt x="204" y="180"/>
                    </a:lnTo>
                    <a:lnTo>
                      <a:pt x="192" y="180"/>
                    </a:lnTo>
                    <a:lnTo>
                      <a:pt x="181" y="180"/>
                    </a:lnTo>
                    <a:lnTo>
                      <a:pt x="173" y="180"/>
                    </a:lnTo>
                    <a:lnTo>
                      <a:pt x="161" y="181"/>
                    </a:lnTo>
                    <a:lnTo>
                      <a:pt x="153" y="181"/>
                    </a:lnTo>
                    <a:lnTo>
                      <a:pt x="149" y="181"/>
                    </a:lnTo>
                    <a:lnTo>
                      <a:pt x="147" y="181"/>
                    </a:lnTo>
                    <a:lnTo>
                      <a:pt x="138" y="151"/>
                    </a:lnTo>
                    <a:lnTo>
                      <a:pt x="134" y="137"/>
                    </a:lnTo>
                    <a:lnTo>
                      <a:pt x="130" y="124"/>
                    </a:lnTo>
                    <a:lnTo>
                      <a:pt x="126" y="113"/>
                    </a:lnTo>
                    <a:lnTo>
                      <a:pt x="124" y="103"/>
                    </a:lnTo>
                    <a:lnTo>
                      <a:pt x="123" y="97"/>
                    </a:lnTo>
                    <a:lnTo>
                      <a:pt x="122" y="92"/>
                    </a:lnTo>
                    <a:lnTo>
                      <a:pt x="115" y="95"/>
                    </a:lnTo>
                    <a:lnTo>
                      <a:pt x="108" y="99"/>
                    </a:lnTo>
                    <a:lnTo>
                      <a:pt x="91" y="108"/>
                    </a:lnTo>
                    <a:lnTo>
                      <a:pt x="73" y="118"/>
                    </a:lnTo>
                    <a:lnTo>
                      <a:pt x="66" y="122"/>
                    </a:lnTo>
                    <a:lnTo>
                      <a:pt x="61" y="125"/>
                    </a:lnTo>
                    <a:lnTo>
                      <a:pt x="57" y="120"/>
                    </a:lnTo>
                    <a:lnTo>
                      <a:pt x="50" y="116"/>
                    </a:lnTo>
                    <a:lnTo>
                      <a:pt x="35" y="104"/>
                    </a:lnTo>
                    <a:lnTo>
                      <a:pt x="26" y="99"/>
                    </a:lnTo>
                    <a:lnTo>
                      <a:pt x="18" y="95"/>
                    </a:lnTo>
                    <a:lnTo>
                      <a:pt x="8" y="93"/>
                    </a:lnTo>
                    <a:lnTo>
                      <a:pt x="0" y="91"/>
                    </a:lnTo>
                    <a:close/>
                  </a:path>
                </a:pathLst>
              </a:custGeom>
              <a:solidFill>
                <a:srgbClr val="101077"/>
              </a:solidFill>
              <a:ln w="19050">
                <a:solidFill>
                  <a:srgbClr val="000000"/>
                </a:solidFill>
                <a:prstDash val="solid"/>
                <a:round/>
                <a:headEnd/>
                <a:tailEnd/>
              </a:ln>
            </p:spPr>
            <p:txBody>
              <a:bodyPr/>
              <a:lstStyle/>
              <a:p>
                <a:endParaRPr lang="ja-JP" altLang="en-US"/>
              </a:p>
            </p:txBody>
          </p:sp>
          <p:sp>
            <p:nvSpPr>
              <p:cNvPr id="19762" name="Freeform 94"/>
              <p:cNvSpPr>
                <a:spLocks/>
              </p:cNvSpPr>
              <p:nvPr/>
            </p:nvSpPr>
            <p:spPr bwMode="auto">
              <a:xfrm>
                <a:off x="1086" y="3164"/>
                <a:ext cx="2" cy="17"/>
              </a:xfrm>
              <a:custGeom>
                <a:avLst/>
                <a:gdLst>
                  <a:gd name="T0" fmla="*/ 2 w 2"/>
                  <a:gd name="T1" fmla="*/ 17 h 17"/>
                  <a:gd name="T2" fmla="*/ 2 w 2"/>
                  <a:gd name="T3" fmla="*/ 16 h 17"/>
                  <a:gd name="T4" fmla="*/ 0 w 2"/>
                  <a:gd name="T5" fmla="*/ 11 h 17"/>
                  <a:gd name="T6" fmla="*/ 0 w 2"/>
                  <a:gd name="T7" fmla="*/ 6 h 17"/>
                  <a:gd name="T8" fmla="*/ 0 w 2"/>
                  <a:gd name="T9" fmla="*/ 0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7">
                    <a:moveTo>
                      <a:pt x="2" y="17"/>
                    </a:moveTo>
                    <a:lnTo>
                      <a:pt x="2" y="16"/>
                    </a:lnTo>
                    <a:lnTo>
                      <a:pt x="0" y="11"/>
                    </a:lnTo>
                    <a:lnTo>
                      <a:pt x="0" y="6"/>
                    </a:lnTo>
                    <a:lnTo>
                      <a:pt x="0"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63" name="Freeform 95"/>
              <p:cNvSpPr>
                <a:spLocks/>
              </p:cNvSpPr>
              <p:nvPr/>
            </p:nvSpPr>
            <p:spPr bwMode="auto">
              <a:xfrm>
                <a:off x="1230" y="3189"/>
                <a:ext cx="19" cy="66"/>
              </a:xfrm>
              <a:custGeom>
                <a:avLst/>
                <a:gdLst>
                  <a:gd name="T0" fmla="*/ 0 w 19"/>
                  <a:gd name="T1" fmla="*/ 66 h 66"/>
                  <a:gd name="T2" fmla="*/ 9 w 19"/>
                  <a:gd name="T3" fmla="*/ 51 h 66"/>
                  <a:gd name="T4" fmla="*/ 14 w 19"/>
                  <a:gd name="T5" fmla="*/ 35 h 66"/>
                  <a:gd name="T6" fmla="*/ 19 w 19"/>
                  <a:gd name="T7" fmla="*/ 17 h 66"/>
                  <a:gd name="T8" fmla="*/ 17 w 19"/>
                  <a:gd name="T9" fmla="*/ 0 h 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66">
                    <a:moveTo>
                      <a:pt x="0" y="66"/>
                    </a:moveTo>
                    <a:lnTo>
                      <a:pt x="9" y="51"/>
                    </a:lnTo>
                    <a:lnTo>
                      <a:pt x="14" y="35"/>
                    </a:lnTo>
                    <a:lnTo>
                      <a:pt x="19" y="17"/>
                    </a:lnTo>
                    <a:lnTo>
                      <a:pt x="17"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64" name="Freeform 96"/>
              <p:cNvSpPr>
                <a:spLocks/>
              </p:cNvSpPr>
              <p:nvPr/>
            </p:nvSpPr>
            <p:spPr bwMode="auto">
              <a:xfrm>
                <a:off x="1226" y="3255"/>
                <a:ext cx="47" cy="49"/>
              </a:xfrm>
              <a:custGeom>
                <a:avLst/>
                <a:gdLst>
                  <a:gd name="T0" fmla="*/ 47 w 47"/>
                  <a:gd name="T1" fmla="*/ 39 h 49"/>
                  <a:gd name="T2" fmla="*/ 43 w 47"/>
                  <a:gd name="T3" fmla="*/ 25 h 49"/>
                  <a:gd name="T4" fmla="*/ 33 w 47"/>
                  <a:gd name="T5" fmla="*/ 11 h 49"/>
                  <a:gd name="T6" fmla="*/ 28 w 47"/>
                  <a:gd name="T7" fmla="*/ 6 h 49"/>
                  <a:gd name="T8" fmla="*/ 21 w 47"/>
                  <a:gd name="T9" fmla="*/ 2 h 49"/>
                  <a:gd name="T10" fmla="*/ 13 w 47"/>
                  <a:gd name="T11" fmla="*/ 0 h 49"/>
                  <a:gd name="T12" fmla="*/ 4 w 47"/>
                  <a:gd name="T13" fmla="*/ 0 h 49"/>
                  <a:gd name="T14" fmla="*/ 1 w 47"/>
                  <a:gd name="T15" fmla="*/ 3 h 49"/>
                  <a:gd name="T16" fmla="*/ 0 w 47"/>
                  <a:gd name="T17" fmla="*/ 4 h 49"/>
                  <a:gd name="T18" fmla="*/ 0 w 47"/>
                  <a:gd name="T19" fmla="*/ 5 h 49"/>
                  <a:gd name="T20" fmla="*/ 9 w 47"/>
                  <a:gd name="T21" fmla="*/ 10 h 49"/>
                  <a:gd name="T22" fmla="*/ 20 w 47"/>
                  <a:gd name="T23" fmla="*/ 20 h 49"/>
                  <a:gd name="T24" fmla="*/ 27 w 47"/>
                  <a:gd name="T25" fmla="*/ 32 h 49"/>
                  <a:gd name="T26" fmla="*/ 31 w 47"/>
                  <a:gd name="T27" fmla="*/ 49 h 49"/>
                  <a:gd name="T28" fmla="*/ 39 w 47"/>
                  <a:gd name="T29" fmla="*/ 44 h 49"/>
                  <a:gd name="T30" fmla="*/ 47 w 47"/>
                  <a:gd name="T31" fmla="*/ 39 h 49"/>
                  <a:gd name="T32" fmla="*/ 47 w 47"/>
                  <a:gd name="T33" fmla="*/ 3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49">
                    <a:moveTo>
                      <a:pt x="47" y="39"/>
                    </a:moveTo>
                    <a:lnTo>
                      <a:pt x="43" y="25"/>
                    </a:lnTo>
                    <a:lnTo>
                      <a:pt x="33" y="11"/>
                    </a:lnTo>
                    <a:lnTo>
                      <a:pt x="28" y="6"/>
                    </a:lnTo>
                    <a:lnTo>
                      <a:pt x="21" y="2"/>
                    </a:lnTo>
                    <a:lnTo>
                      <a:pt x="13" y="0"/>
                    </a:lnTo>
                    <a:lnTo>
                      <a:pt x="4" y="0"/>
                    </a:lnTo>
                    <a:lnTo>
                      <a:pt x="1" y="3"/>
                    </a:lnTo>
                    <a:lnTo>
                      <a:pt x="0" y="4"/>
                    </a:lnTo>
                    <a:lnTo>
                      <a:pt x="0" y="5"/>
                    </a:lnTo>
                    <a:lnTo>
                      <a:pt x="9" y="10"/>
                    </a:lnTo>
                    <a:lnTo>
                      <a:pt x="20" y="20"/>
                    </a:lnTo>
                    <a:lnTo>
                      <a:pt x="27" y="32"/>
                    </a:lnTo>
                    <a:lnTo>
                      <a:pt x="31" y="49"/>
                    </a:lnTo>
                    <a:lnTo>
                      <a:pt x="39" y="44"/>
                    </a:lnTo>
                    <a:lnTo>
                      <a:pt x="47" y="39"/>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65" name="Freeform 97"/>
              <p:cNvSpPr>
                <a:spLocks/>
              </p:cNvSpPr>
              <p:nvPr/>
            </p:nvSpPr>
            <p:spPr bwMode="auto">
              <a:xfrm>
                <a:off x="958" y="3180"/>
                <a:ext cx="69" cy="43"/>
              </a:xfrm>
              <a:custGeom>
                <a:avLst/>
                <a:gdLst>
                  <a:gd name="T0" fmla="*/ 69 w 69"/>
                  <a:gd name="T1" fmla="*/ 34 h 43"/>
                  <a:gd name="T2" fmla="*/ 65 w 69"/>
                  <a:gd name="T3" fmla="*/ 29 h 43"/>
                  <a:gd name="T4" fmla="*/ 58 w 69"/>
                  <a:gd name="T5" fmla="*/ 25 h 43"/>
                  <a:gd name="T6" fmla="*/ 43 w 69"/>
                  <a:gd name="T7" fmla="*/ 13 h 43"/>
                  <a:gd name="T8" fmla="*/ 34 w 69"/>
                  <a:gd name="T9" fmla="*/ 8 h 43"/>
                  <a:gd name="T10" fmla="*/ 26 w 69"/>
                  <a:gd name="T11" fmla="*/ 4 h 43"/>
                  <a:gd name="T12" fmla="*/ 16 w 69"/>
                  <a:gd name="T13" fmla="*/ 2 h 43"/>
                  <a:gd name="T14" fmla="*/ 8 w 69"/>
                  <a:gd name="T15" fmla="*/ 0 h 43"/>
                  <a:gd name="T16" fmla="*/ 4 w 69"/>
                  <a:gd name="T17" fmla="*/ 5 h 43"/>
                  <a:gd name="T18" fmla="*/ 1 w 69"/>
                  <a:gd name="T19" fmla="*/ 8 h 43"/>
                  <a:gd name="T20" fmla="*/ 0 w 69"/>
                  <a:gd name="T21" fmla="*/ 8 h 43"/>
                  <a:gd name="T22" fmla="*/ 0 w 69"/>
                  <a:gd name="T23" fmla="*/ 8 h 43"/>
                  <a:gd name="T24" fmla="*/ 13 w 69"/>
                  <a:gd name="T25" fmla="*/ 13 h 43"/>
                  <a:gd name="T26" fmla="*/ 28 w 69"/>
                  <a:gd name="T27" fmla="*/ 22 h 43"/>
                  <a:gd name="T28" fmla="*/ 42 w 69"/>
                  <a:gd name="T29" fmla="*/ 31 h 43"/>
                  <a:gd name="T30" fmla="*/ 53 w 69"/>
                  <a:gd name="T31" fmla="*/ 43 h 43"/>
                  <a:gd name="T32" fmla="*/ 69 w 69"/>
                  <a:gd name="T33" fmla="*/ 34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43">
                    <a:moveTo>
                      <a:pt x="69" y="34"/>
                    </a:moveTo>
                    <a:lnTo>
                      <a:pt x="65" y="29"/>
                    </a:lnTo>
                    <a:lnTo>
                      <a:pt x="58" y="25"/>
                    </a:lnTo>
                    <a:lnTo>
                      <a:pt x="43" y="13"/>
                    </a:lnTo>
                    <a:lnTo>
                      <a:pt x="34" y="8"/>
                    </a:lnTo>
                    <a:lnTo>
                      <a:pt x="26" y="4"/>
                    </a:lnTo>
                    <a:lnTo>
                      <a:pt x="16" y="2"/>
                    </a:lnTo>
                    <a:lnTo>
                      <a:pt x="8" y="0"/>
                    </a:lnTo>
                    <a:lnTo>
                      <a:pt x="4" y="5"/>
                    </a:lnTo>
                    <a:lnTo>
                      <a:pt x="1" y="8"/>
                    </a:lnTo>
                    <a:lnTo>
                      <a:pt x="0" y="8"/>
                    </a:lnTo>
                    <a:lnTo>
                      <a:pt x="13" y="13"/>
                    </a:lnTo>
                    <a:lnTo>
                      <a:pt x="28" y="22"/>
                    </a:lnTo>
                    <a:lnTo>
                      <a:pt x="42" y="31"/>
                    </a:lnTo>
                    <a:lnTo>
                      <a:pt x="53" y="43"/>
                    </a:lnTo>
                    <a:lnTo>
                      <a:pt x="69" y="34"/>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66" name="Freeform 98"/>
              <p:cNvSpPr>
                <a:spLocks/>
              </p:cNvSpPr>
              <p:nvPr/>
            </p:nvSpPr>
            <p:spPr bwMode="auto">
              <a:xfrm>
                <a:off x="1021" y="3199"/>
                <a:ext cx="211" cy="146"/>
              </a:xfrm>
              <a:custGeom>
                <a:avLst/>
                <a:gdLst>
                  <a:gd name="T0" fmla="*/ 0 w 211"/>
                  <a:gd name="T1" fmla="*/ 0 h 146"/>
                  <a:gd name="T2" fmla="*/ 2 w 211"/>
                  <a:gd name="T3" fmla="*/ 0 h 146"/>
                  <a:gd name="T4" fmla="*/ 6 w 211"/>
                  <a:gd name="T5" fmla="*/ 0 h 146"/>
                  <a:gd name="T6" fmla="*/ 13 w 211"/>
                  <a:gd name="T7" fmla="*/ 0 h 146"/>
                  <a:gd name="T8" fmla="*/ 21 w 211"/>
                  <a:gd name="T9" fmla="*/ 0 h 146"/>
                  <a:gd name="T10" fmla="*/ 30 w 211"/>
                  <a:gd name="T11" fmla="*/ 1 h 146"/>
                  <a:gd name="T12" fmla="*/ 41 w 211"/>
                  <a:gd name="T13" fmla="*/ 1 h 146"/>
                  <a:gd name="T14" fmla="*/ 67 w 211"/>
                  <a:gd name="T15" fmla="*/ 1 h 146"/>
                  <a:gd name="T16" fmla="*/ 92 w 211"/>
                  <a:gd name="T17" fmla="*/ 1 h 146"/>
                  <a:gd name="T18" fmla="*/ 117 w 211"/>
                  <a:gd name="T19" fmla="*/ 1 h 146"/>
                  <a:gd name="T20" fmla="*/ 129 w 211"/>
                  <a:gd name="T21" fmla="*/ 1 h 146"/>
                  <a:gd name="T22" fmla="*/ 137 w 211"/>
                  <a:gd name="T23" fmla="*/ 1 h 146"/>
                  <a:gd name="T24" fmla="*/ 145 w 211"/>
                  <a:gd name="T25" fmla="*/ 1 h 146"/>
                  <a:gd name="T26" fmla="*/ 152 w 211"/>
                  <a:gd name="T27" fmla="*/ 1 h 146"/>
                  <a:gd name="T28" fmla="*/ 157 w 211"/>
                  <a:gd name="T29" fmla="*/ 12 h 146"/>
                  <a:gd name="T30" fmla="*/ 165 w 211"/>
                  <a:gd name="T31" fmla="*/ 27 h 146"/>
                  <a:gd name="T32" fmla="*/ 173 w 211"/>
                  <a:gd name="T33" fmla="*/ 45 h 146"/>
                  <a:gd name="T34" fmla="*/ 183 w 211"/>
                  <a:gd name="T35" fmla="*/ 63 h 146"/>
                  <a:gd name="T36" fmla="*/ 192 w 211"/>
                  <a:gd name="T37" fmla="*/ 81 h 146"/>
                  <a:gd name="T38" fmla="*/ 201 w 211"/>
                  <a:gd name="T39" fmla="*/ 99 h 146"/>
                  <a:gd name="T40" fmla="*/ 207 w 211"/>
                  <a:gd name="T41" fmla="*/ 114 h 146"/>
                  <a:gd name="T42" fmla="*/ 211 w 211"/>
                  <a:gd name="T43" fmla="*/ 125 h 146"/>
                  <a:gd name="T44" fmla="*/ 210 w 211"/>
                  <a:gd name="T45" fmla="*/ 125 h 146"/>
                  <a:gd name="T46" fmla="*/ 206 w 211"/>
                  <a:gd name="T47" fmla="*/ 126 h 146"/>
                  <a:gd name="T48" fmla="*/ 201 w 211"/>
                  <a:gd name="T49" fmla="*/ 127 h 146"/>
                  <a:gd name="T50" fmla="*/ 192 w 211"/>
                  <a:gd name="T51" fmla="*/ 128 h 146"/>
                  <a:gd name="T52" fmla="*/ 172 w 211"/>
                  <a:gd name="T53" fmla="*/ 131 h 146"/>
                  <a:gd name="T54" fmla="*/ 148 w 211"/>
                  <a:gd name="T55" fmla="*/ 134 h 146"/>
                  <a:gd name="T56" fmla="*/ 122 w 211"/>
                  <a:gd name="T57" fmla="*/ 138 h 146"/>
                  <a:gd name="T58" fmla="*/ 99 w 211"/>
                  <a:gd name="T59" fmla="*/ 141 h 146"/>
                  <a:gd name="T60" fmla="*/ 88 w 211"/>
                  <a:gd name="T61" fmla="*/ 142 h 146"/>
                  <a:gd name="T62" fmla="*/ 80 w 211"/>
                  <a:gd name="T63" fmla="*/ 144 h 146"/>
                  <a:gd name="T64" fmla="*/ 72 w 211"/>
                  <a:gd name="T65" fmla="*/ 145 h 146"/>
                  <a:gd name="T66" fmla="*/ 67 w 211"/>
                  <a:gd name="T67" fmla="*/ 146 h 146"/>
                  <a:gd name="T68" fmla="*/ 52 w 211"/>
                  <a:gd name="T69" fmla="*/ 124 h 146"/>
                  <a:gd name="T70" fmla="*/ 40 w 211"/>
                  <a:gd name="T71" fmla="*/ 104 h 146"/>
                  <a:gd name="T72" fmla="*/ 30 w 211"/>
                  <a:gd name="T73" fmla="*/ 84 h 146"/>
                  <a:gd name="T74" fmla="*/ 23 w 211"/>
                  <a:gd name="T75" fmla="*/ 66 h 146"/>
                  <a:gd name="T76" fmla="*/ 17 w 211"/>
                  <a:gd name="T77" fmla="*/ 47 h 146"/>
                  <a:gd name="T78" fmla="*/ 10 w 211"/>
                  <a:gd name="T79" fmla="*/ 28 h 146"/>
                  <a:gd name="T80" fmla="*/ 2 w 211"/>
                  <a:gd name="T81" fmla="*/ 11 h 146"/>
                  <a:gd name="T82" fmla="*/ 0 w 211"/>
                  <a:gd name="T83" fmla="*/ 5 h 146"/>
                  <a:gd name="T84" fmla="*/ 0 w 211"/>
                  <a:gd name="T85" fmla="*/ 0 h 146"/>
                  <a:gd name="T86" fmla="*/ 0 w 211"/>
                  <a:gd name="T87" fmla="*/ 0 h 1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1" h="146">
                    <a:moveTo>
                      <a:pt x="0" y="0"/>
                    </a:moveTo>
                    <a:lnTo>
                      <a:pt x="2" y="0"/>
                    </a:lnTo>
                    <a:lnTo>
                      <a:pt x="6" y="0"/>
                    </a:lnTo>
                    <a:lnTo>
                      <a:pt x="13" y="0"/>
                    </a:lnTo>
                    <a:lnTo>
                      <a:pt x="21" y="0"/>
                    </a:lnTo>
                    <a:lnTo>
                      <a:pt x="30" y="1"/>
                    </a:lnTo>
                    <a:lnTo>
                      <a:pt x="41" y="1"/>
                    </a:lnTo>
                    <a:lnTo>
                      <a:pt x="67" y="1"/>
                    </a:lnTo>
                    <a:lnTo>
                      <a:pt x="92" y="1"/>
                    </a:lnTo>
                    <a:lnTo>
                      <a:pt x="117" y="1"/>
                    </a:lnTo>
                    <a:lnTo>
                      <a:pt x="129" y="1"/>
                    </a:lnTo>
                    <a:lnTo>
                      <a:pt x="137" y="1"/>
                    </a:lnTo>
                    <a:lnTo>
                      <a:pt x="145" y="1"/>
                    </a:lnTo>
                    <a:lnTo>
                      <a:pt x="152" y="1"/>
                    </a:lnTo>
                    <a:lnTo>
                      <a:pt x="157" y="12"/>
                    </a:lnTo>
                    <a:lnTo>
                      <a:pt x="165" y="27"/>
                    </a:lnTo>
                    <a:lnTo>
                      <a:pt x="173" y="45"/>
                    </a:lnTo>
                    <a:lnTo>
                      <a:pt x="183" y="63"/>
                    </a:lnTo>
                    <a:lnTo>
                      <a:pt x="192" y="81"/>
                    </a:lnTo>
                    <a:lnTo>
                      <a:pt x="201" y="99"/>
                    </a:lnTo>
                    <a:lnTo>
                      <a:pt x="207" y="114"/>
                    </a:lnTo>
                    <a:lnTo>
                      <a:pt x="211" y="125"/>
                    </a:lnTo>
                    <a:lnTo>
                      <a:pt x="210" y="125"/>
                    </a:lnTo>
                    <a:lnTo>
                      <a:pt x="206" y="126"/>
                    </a:lnTo>
                    <a:lnTo>
                      <a:pt x="201" y="127"/>
                    </a:lnTo>
                    <a:lnTo>
                      <a:pt x="192" y="128"/>
                    </a:lnTo>
                    <a:lnTo>
                      <a:pt x="172" y="131"/>
                    </a:lnTo>
                    <a:lnTo>
                      <a:pt x="148" y="134"/>
                    </a:lnTo>
                    <a:lnTo>
                      <a:pt x="122" y="138"/>
                    </a:lnTo>
                    <a:lnTo>
                      <a:pt x="99" y="141"/>
                    </a:lnTo>
                    <a:lnTo>
                      <a:pt x="88" y="142"/>
                    </a:lnTo>
                    <a:lnTo>
                      <a:pt x="80" y="144"/>
                    </a:lnTo>
                    <a:lnTo>
                      <a:pt x="72" y="145"/>
                    </a:lnTo>
                    <a:lnTo>
                      <a:pt x="67" y="146"/>
                    </a:lnTo>
                    <a:lnTo>
                      <a:pt x="52" y="124"/>
                    </a:lnTo>
                    <a:lnTo>
                      <a:pt x="40" y="104"/>
                    </a:lnTo>
                    <a:lnTo>
                      <a:pt x="30" y="84"/>
                    </a:lnTo>
                    <a:lnTo>
                      <a:pt x="23" y="66"/>
                    </a:lnTo>
                    <a:lnTo>
                      <a:pt x="17" y="47"/>
                    </a:lnTo>
                    <a:lnTo>
                      <a:pt x="10" y="28"/>
                    </a:lnTo>
                    <a:lnTo>
                      <a:pt x="2" y="11"/>
                    </a:lnTo>
                    <a:lnTo>
                      <a:pt x="0" y="5"/>
                    </a:lnTo>
                    <a:lnTo>
                      <a:pt x="0" y="0"/>
                    </a:lnTo>
                    <a:close/>
                  </a:path>
                </a:pathLst>
              </a:custGeom>
              <a:solidFill>
                <a:srgbClr val="BFBFBF"/>
              </a:solidFill>
              <a:ln w="19050">
                <a:solidFill>
                  <a:srgbClr val="000000"/>
                </a:solidFill>
                <a:prstDash val="solid"/>
                <a:round/>
                <a:headEnd/>
                <a:tailEnd/>
              </a:ln>
            </p:spPr>
            <p:txBody>
              <a:bodyPr/>
              <a:lstStyle/>
              <a:p>
                <a:endParaRPr lang="ja-JP" altLang="en-US"/>
              </a:p>
            </p:txBody>
          </p:sp>
          <p:sp>
            <p:nvSpPr>
              <p:cNvPr id="19767" name="Freeform 99"/>
              <p:cNvSpPr>
                <a:spLocks/>
              </p:cNvSpPr>
              <p:nvPr/>
            </p:nvSpPr>
            <p:spPr bwMode="auto">
              <a:xfrm>
                <a:off x="1053" y="3357"/>
                <a:ext cx="41" cy="32"/>
              </a:xfrm>
              <a:custGeom>
                <a:avLst/>
                <a:gdLst>
                  <a:gd name="T0" fmla="*/ 0 w 41"/>
                  <a:gd name="T1" fmla="*/ 32 h 32"/>
                  <a:gd name="T2" fmla="*/ 5 w 41"/>
                  <a:gd name="T3" fmla="*/ 23 h 32"/>
                  <a:gd name="T4" fmla="*/ 14 w 41"/>
                  <a:gd name="T5" fmla="*/ 14 h 32"/>
                  <a:gd name="T6" fmla="*/ 25 w 41"/>
                  <a:gd name="T7" fmla="*/ 5 h 32"/>
                  <a:gd name="T8" fmla="*/ 41 w 41"/>
                  <a:gd name="T9" fmla="*/ 0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32">
                    <a:moveTo>
                      <a:pt x="0" y="32"/>
                    </a:moveTo>
                    <a:lnTo>
                      <a:pt x="5" y="23"/>
                    </a:lnTo>
                    <a:lnTo>
                      <a:pt x="14" y="14"/>
                    </a:lnTo>
                    <a:lnTo>
                      <a:pt x="25" y="5"/>
                    </a:lnTo>
                    <a:lnTo>
                      <a:pt x="41"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68" name="Freeform 100"/>
              <p:cNvSpPr>
                <a:spLocks/>
              </p:cNvSpPr>
              <p:nvPr/>
            </p:nvSpPr>
            <p:spPr bwMode="auto">
              <a:xfrm>
                <a:off x="1216" y="3346"/>
                <a:ext cx="41" cy="56"/>
              </a:xfrm>
              <a:custGeom>
                <a:avLst/>
                <a:gdLst>
                  <a:gd name="T0" fmla="*/ 0 w 41"/>
                  <a:gd name="T1" fmla="*/ 0 h 56"/>
                  <a:gd name="T2" fmla="*/ 7 w 41"/>
                  <a:gd name="T3" fmla="*/ 1 h 56"/>
                  <a:gd name="T4" fmla="*/ 14 w 41"/>
                  <a:gd name="T5" fmla="*/ 6 h 56"/>
                  <a:gd name="T6" fmla="*/ 20 w 41"/>
                  <a:gd name="T7" fmla="*/ 11 h 56"/>
                  <a:gd name="T8" fmla="*/ 27 w 41"/>
                  <a:gd name="T9" fmla="*/ 17 h 56"/>
                  <a:gd name="T10" fmla="*/ 33 w 41"/>
                  <a:gd name="T11" fmla="*/ 26 h 56"/>
                  <a:gd name="T12" fmla="*/ 38 w 41"/>
                  <a:gd name="T13" fmla="*/ 35 h 56"/>
                  <a:gd name="T14" fmla="*/ 41 w 41"/>
                  <a:gd name="T15" fmla="*/ 46 h 56"/>
                  <a:gd name="T16" fmla="*/ 41 w 41"/>
                  <a:gd name="T17" fmla="*/ 56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1" h="56">
                    <a:moveTo>
                      <a:pt x="0" y="0"/>
                    </a:moveTo>
                    <a:lnTo>
                      <a:pt x="7" y="1"/>
                    </a:lnTo>
                    <a:lnTo>
                      <a:pt x="14" y="6"/>
                    </a:lnTo>
                    <a:lnTo>
                      <a:pt x="20" y="11"/>
                    </a:lnTo>
                    <a:lnTo>
                      <a:pt x="27" y="17"/>
                    </a:lnTo>
                    <a:lnTo>
                      <a:pt x="33" y="26"/>
                    </a:lnTo>
                    <a:lnTo>
                      <a:pt x="38" y="35"/>
                    </a:lnTo>
                    <a:lnTo>
                      <a:pt x="41" y="46"/>
                    </a:lnTo>
                    <a:lnTo>
                      <a:pt x="41" y="56"/>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69" name="Freeform 101"/>
              <p:cNvSpPr>
                <a:spLocks/>
              </p:cNvSpPr>
              <p:nvPr/>
            </p:nvSpPr>
            <p:spPr bwMode="auto">
              <a:xfrm>
                <a:off x="819" y="3516"/>
                <a:ext cx="119" cy="37"/>
              </a:xfrm>
              <a:custGeom>
                <a:avLst/>
                <a:gdLst>
                  <a:gd name="T0" fmla="*/ 119 w 119"/>
                  <a:gd name="T1" fmla="*/ 0 h 37"/>
                  <a:gd name="T2" fmla="*/ 109 w 119"/>
                  <a:gd name="T3" fmla="*/ 9 h 37"/>
                  <a:gd name="T4" fmla="*/ 98 w 119"/>
                  <a:gd name="T5" fmla="*/ 17 h 37"/>
                  <a:gd name="T6" fmla="*/ 85 w 119"/>
                  <a:gd name="T7" fmla="*/ 25 h 37"/>
                  <a:gd name="T8" fmla="*/ 70 w 119"/>
                  <a:gd name="T9" fmla="*/ 30 h 37"/>
                  <a:gd name="T10" fmla="*/ 54 w 119"/>
                  <a:gd name="T11" fmla="*/ 34 h 37"/>
                  <a:gd name="T12" fmla="*/ 36 w 119"/>
                  <a:gd name="T13" fmla="*/ 37 h 37"/>
                  <a:gd name="T14" fmla="*/ 19 w 119"/>
                  <a:gd name="T15" fmla="*/ 36 h 37"/>
                  <a:gd name="T16" fmla="*/ 0 w 119"/>
                  <a:gd name="T17" fmla="*/ 33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9" h="37">
                    <a:moveTo>
                      <a:pt x="119" y="0"/>
                    </a:moveTo>
                    <a:lnTo>
                      <a:pt x="109" y="9"/>
                    </a:lnTo>
                    <a:lnTo>
                      <a:pt x="98" y="17"/>
                    </a:lnTo>
                    <a:lnTo>
                      <a:pt x="85" y="25"/>
                    </a:lnTo>
                    <a:lnTo>
                      <a:pt x="70" y="30"/>
                    </a:lnTo>
                    <a:lnTo>
                      <a:pt x="54" y="34"/>
                    </a:lnTo>
                    <a:lnTo>
                      <a:pt x="36" y="37"/>
                    </a:lnTo>
                    <a:lnTo>
                      <a:pt x="19" y="36"/>
                    </a:lnTo>
                    <a:lnTo>
                      <a:pt x="0" y="33"/>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70" name="Freeform 102"/>
              <p:cNvSpPr>
                <a:spLocks/>
              </p:cNvSpPr>
              <p:nvPr/>
            </p:nvSpPr>
            <p:spPr bwMode="auto">
              <a:xfrm>
                <a:off x="743" y="3582"/>
                <a:ext cx="49" cy="90"/>
              </a:xfrm>
              <a:custGeom>
                <a:avLst/>
                <a:gdLst>
                  <a:gd name="T0" fmla="*/ 49 w 49"/>
                  <a:gd name="T1" fmla="*/ 90 h 90"/>
                  <a:gd name="T2" fmla="*/ 30 w 49"/>
                  <a:gd name="T3" fmla="*/ 72 h 90"/>
                  <a:gd name="T4" fmla="*/ 12 w 49"/>
                  <a:gd name="T5" fmla="*/ 51 h 90"/>
                  <a:gd name="T6" fmla="*/ 7 w 49"/>
                  <a:gd name="T7" fmla="*/ 39 h 90"/>
                  <a:gd name="T8" fmla="*/ 3 w 49"/>
                  <a:gd name="T9" fmla="*/ 26 h 90"/>
                  <a:gd name="T10" fmla="*/ 0 w 49"/>
                  <a:gd name="T11" fmla="*/ 14 h 90"/>
                  <a:gd name="T12" fmla="*/ 0 w 49"/>
                  <a:gd name="T13" fmla="*/ 0 h 9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90">
                    <a:moveTo>
                      <a:pt x="49" y="90"/>
                    </a:moveTo>
                    <a:lnTo>
                      <a:pt x="30" y="72"/>
                    </a:lnTo>
                    <a:lnTo>
                      <a:pt x="12" y="51"/>
                    </a:lnTo>
                    <a:lnTo>
                      <a:pt x="7" y="39"/>
                    </a:lnTo>
                    <a:lnTo>
                      <a:pt x="3" y="26"/>
                    </a:lnTo>
                    <a:lnTo>
                      <a:pt x="0" y="14"/>
                    </a:lnTo>
                    <a:lnTo>
                      <a:pt x="0"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71" name="Freeform 103"/>
              <p:cNvSpPr>
                <a:spLocks/>
              </p:cNvSpPr>
              <p:nvPr/>
            </p:nvSpPr>
            <p:spPr bwMode="auto">
              <a:xfrm>
                <a:off x="617" y="3337"/>
                <a:ext cx="48" cy="66"/>
              </a:xfrm>
              <a:custGeom>
                <a:avLst/>
                <a:gdLst>
                  <a:gd name="T0" fmla="*/ 48 w 48"/>
                  <a:gd name="T1" fmla="*/ 66 h 66"/>
                  <a:gd name="T2" fmla="*/ 39 w 48"/>
                  <a:gd name="T3" fmla="*/ 47 h 66"/>
                  <a:gd name="T4" fmla="*/ 27 w 48"/>
                  <a:gd name="T5" fmla="*/ 27 h 66"/>
                  <a:gd name="T6" fmla="*/ 20 w 48"/>
                  <a:gd name="T7" fmla="*/ 19 h 66"/>
                  <a:gd name="T8" fmla="*/ 14 w 48"/>
                  <a:gd name="T9" fmla="*/ 12 h 66"/>
                  <a:gd name="T10" fmla="*/ 7 w 48"/>
                  <a:gd name="T11" fmla="*/ 4 h 66"/>
                  <a:gd name="T12" fmla="*/ 0 w 48"/>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66">
                    <a:moveTo>
                      <a:pt x="48" y="66"/>
                    </a:moveTo>
                    <a:lnTo>
                      <a:pt x="39" y="47"/>
                    </a:lnTo>
                    <a:lnTo>
                      <a:pt x="27" y="27"/>
                    </a:lnTo>
                    <a:lnTo>
                      <a:pt x="20" y="19"/>
                    </a:lnTo>
                    <a:lnTo>
                      <a:pt x="14" y="12"/>
                    </a:lnTo>
                    <a:lnTo>
                      <a:pt x="7" y="4"/>
                    </a:lnTo>
                    <a:lnTo>
                      <a:pt x="0"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72" name="Freeform 104"/>
              <p:cNvSpPr>
                <a:spLocks/>
              </p:cNvSpPr>
              <p:nvPr/>
            </p:nvSpPr>
            <p:spPr bwMode="auto">
              <a:xfrm>
                <a:off x="633" y="3282"/>
                <a:ext cx="79" cy="8"/>
              </a:xfrm>
              <a:custGeom>
                <a:avLst/>
                <a:gdLst>
                  <a:gd name="T0" fmla="*/ 0 w 79"/>
                  <a:gd name="T1" fmla="*/ 8 h 8"/>
                  <a:gd name="T2" fmla="*/ 19 w 79"/>
                  <a:gd name="T3" fmla="*/ 4 h 8"/>
                  <a:gd name="T4" fmla="*/ 40 w 79"/>
                  <a:gd name="T5" fmla="*/ 1 h 8"/>
                  <a:gd name="T6" fmla="*/ 60 w 79"/>
                  <a:gd name="T7" fmla="*/ 0 h 8"/>
                  <a:gd name="T8" fmla="*/ 79 w 79"/>
                  <a:gd name="T9" fmla="*/ 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 h="8">
                    <a:moveTo>
                      <a:pt x="0" y="8"/>
                    </a:moveTo>
                    <a:lnTo>
                      <a:pt x="19" y="4"/>
                    </a:lnTo>
                    <a:lnTo>
                      <a:pt x="40" y="1"/>
                    </a:lnTo>
                    <a:lnTo>
                      <a:pt x="60" y="0"/>
                    </a:lnTo>
                    <a:lnTo>
                      <a:pt x="79"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73" name="Freeform 105"/>
              <p:cNvSpPr>
                <a:spLocks/>
              </p:cNvSpPr>
              <p:nvPr/>
            </p:nvSpPr>
            <p:spPr bwMode="auto">
              <a:xfrm>
                <a:off x="483" y="3384"/>
                <a:ext cx="15" cy="46"/>
              </a:xfrm>
              <a:custGeom>
                <a:avLst/>
                <a:gdLst>
                  <a:gd name="T0" fmla="*/ 0 w 15"/>
                  <a:gd name="T1" fmla="*/ 46 h 46"/>
                  <a:gd name="T2" fmla="*/ 2 w 15"/>
                  <a:gd name="T3" fmla="*/ 35 h 46"/>
                  <a:gd name="T4" fmla="*/ 4 w 15"/>
                  <a:gd name="T5" fmla="*/ 23 h 46"/>
                  <a:gd name="T6" fmla="*/ 10 w 15"/>
                  <a:gd name="T7" fmla="*/ 10 h 46"/>
                  <a:gd name="T8" fmla="*/ 15 w 15"/>
                  <a:gd name="T9" fmla="*/ 0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46">
                    <a:moveTo>
                      <a:pt x="0" y="46"/>
                    </a:moveTo>
                    <a:lnTo>
                      <a:pt x="2" y="35"/>
                    </a:lnTo>
                    <a:lnTo>
                      <a:pt x="4" y="23"/>
                    </a:lnTo>
                    <a:lnTo>
                      <a:pt x="10" y="10"/>
                    </a:lnTo>
                    <a:lnTo>
                      <a:pt x="15"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74" name="Freeform 106"/>
              <p:cNvSpPr>
                <a:spLocks/>
              </p:cNvSpPr>
              <p:nvPr/>
            </p:nvSpPr>
            <p:spPr bwMode="auto">
              <a:xfrm>
                <a:off x="1120" y="3131"/>
                <a:ext cx="141" cy="75"/>
              </a:xfrm>
              <a:custGeom>
                <a:avLst/>
                <a:gdLst>
                  <a:gd name="T0" fmla="*/ 0 w 141"/>
                  <a:gd name="T1" fmla="*/ 17 h 75"/>
                  <a:gd name="T2" fmla="*/ 10 w 141"/>
                  <a:gd name="T3" fmla="*/ 24 h 75"/>
                  <a:gd name="T4" fmla="*/ 19 w 141"/>
                  <a:gd name="T5" fmla="*/ 32 h 75"/>
                  <a:gd name="T6" fmla="*/ 42 w 141"/>
                  <a:gd name="T7" fmla="*/ 49 h 75"/>
                  <a:gd name="T8" fmla="*/ 64 w 141"/>
                  <a:gd name="T9" fmla="*/ 63 h 75"/>
                  <a:gd name="T10" fmla="*/ 73 w 141"/>
                  <a:gd name="T11" fmla="*/ 71 h 75"/>
                  <a:gd name="T12" fmla="*/ 81 w 141"/>
                  <a:gd name="T13" fmla="*/ 75 h 75"/>
                  <a:gd name="T14" fmla="*/ 88 w 141"/>
                  <a:gd name="T15" fmla="*/ 69 h 75"/>
                  <a:gd name="T16" fmla="*/ 96 w 141"/>
                  <a:gd name="T17" fmla="*/ 59 h 75"/>
                  <a:gd name="T18" fmla="*/ 115 w 141"/>
                  <a:gd name="T19" fmla="*/ 38 h 75"/>
                  <a:gd name="T20" fmla="*/ 123 w 141"/>
                  <a:gd name="T21" fmla="*/ 27 h 75"/>
                  <a:gd name="T22" fmla="*/ 131 w 141"/>
                  <a:gd name="T23" fmla="*/ 17 h 75"/>
                  <a:gd name="T24" fmla="*/ 137 w 141"/>
                  <a:gd name="T25" fmla="*/ 7 h 75"/>
                  <a:gd name="T26" fmla="*/ 141 w 141"/>
                  <a:gd name="T27" fmla="*/ 0 h 75"/>
                  <a:gd name="T28" fmla="*/ 0 w 141"/>
                  <a:gd name="T29" fmla="*/ 17 h 7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1" h="75">
                    <a:moveTo>
                      <a:pt x="0" y="17"/>
                    </a:moveTo>
                    <a:lnTo>
                      <a:pt x="10" y="24"/>
                    </a:lnTo>
                    <a:lnTo>
                      <a:pt x="19" y="32"/>
                    </a:lnTo>
                    <a:lnTo>
                      <a:pt x="42" y="49"/>
                    </a:lnTo>
                    <a:lnTo>
                      <a:pt x="64" y="63"/>
                    </a:lnTo>
                    <a:lnTo>
                      <a:pt x="73" y="71"/>
                    </a:lnTo>
                    <a:lnTo>
                      <a:pt x="81" y="75"/>
                    </a:lnTo>
                    <a:lnTo>
                      <a:pt x="88" y="69"/>
                    </a:lnTo>
                    <a:lnTo>
                      <a:pt x="96" y="59"/>
                    </a:lnTo>
                    <a:lnTo>
                      <a:pt x="115" y="38"/>
                    </a:lnTo>
                    <a:lnTo>
                      <a:pt x="123" y="27"/>
                    </a:lnTo>
                    <a:lnTo>
                      <a:pt x="131" y="17"/>
                    </a:lnTo>
                    <a:lnTo>
                      <a:pt x="137" y="7"/>
                    </a:lnTo>
                    <a:lnTo>
                      <a:pt x="141" y="0"/>
                    </a:lnTo>
                    <a:lnTo>
                      <a:pt x="0" y="17"/>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775" name="Freeform 107"/>
              <p:cNvSpPr>
                <a:spLocks/>
              </p:cNvSpPr>
              <p:nvPr/>
            </p:nvSpPr>
            <p:spPr bwMode="auto">
              <a:xfrm>
                <a:off x="1171" y="3157"/>
                <a:ext cx="56" cy="29"/>
              </a:xfrm>
              <a:custGeom>
                <a:avLst/>
                <a:gdLst>
                  <a:gd name="T0" fmla="*/ 0 w 56"/>
                  <a:gd name="T1" fmla="*/ 29 h 29"/>
                  <a:gd name="T2" fmla="*/ 7 w 56"/>
                  <a:gd name="T3" fmla="*/ 18 h 29"/>
                  <a:gd name="T4" fmla="*/ 13 w 56"/>
                  <a:gd name="T5" fmla="*/ 10 h 29"/>
                  <a:gd name="T6" fmla="*/ 17 w 56"/>
                  <a:gd name="T7" fmla="*/ 4 h 29"/>
                  <a:gd name="T8" fmla="*/ 22 w 56"/>
                  <a:gd name="T9" fmla="*/ 0 h 29"/>
                  <a:gd name="T10" fmla="*/ 32 w 56"/>
                  <a:gd name="T11" fmla="*/ 0 h 29"/>
                  <a:gd name="T12" fmla="*/ 41 w 56"/>
                  <a:gd name="T13" fmla="*/ 4 h 29"/>
                  <a:gd name="T14" fmla="*/ 51 w 56"/>
                  <a:gd name="T15" fmla="*/ 10 h 29"/>
                  <a:gd name="T16" fmla="*/ 56 w 56"/>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29">
                    <a:moveTo>
                      <a:pt x="0" y="29"/>
                    </a:moveTo>
                    <a:lnTo>
                      <a:pt x="7" y="18"/>
                    </a:lnTo>
                    <a:lnTo>
                      <a:pt x="13" y="10"/>
                    </a:lnTo>
                    <a:lnTo>
                      <a:pt x="17" y="4"/>
                    </a:lnTo>
                    <a:lnTo>
                      <a:pt x="22" y="0"/>
                    </a:lnTo>
                    <a:lnTo>
                      <a:pt x="32" y="0"/>
                    </a:lnTo>
                    <a:lnTo>
                      <a:pt x="41" y="4"/>
                    </a:lnTo>
                    <a:lnTo>
                      <a:pt x="51" y="10"/>
                    </a:lnTo>
                    <a:lnTo>
                      <a:pt x="56" y="2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76" name="Freeform 108"/>
              <p:cNvSpPr>
                <a:spLocks/>
              </p:cNvSpPr>
              <p:nvPr/>
            </p:nvSpPr>
            <p:spPr bwMode="auto">
              <a:xfrm>
                <a:off x="1193" y="3172"/>
                <a:ext cx="12" cy="9"/>
              </a:xfrm>
              <a:custGeom>
                <a:avLst/>
                <a:gdLst>
                  <a:gd name="T0" fmla="*/ 12 w 12"/>
                  <a:gd name="T1" fmla="*/ 4 h 9"/>
                  <a:gd name="T2" fmla="*/ 11 w 12"/>
                  <a:gd name="T3" fmla="*/ 8 h 9"/>
                  <a:gd name="T4" fmla="*/ 7 w 12"/>
                  <a:gd name="T5" fmla="*/ 9 h 9"/>
                  <a:gd name="T6" fmla="*/ 1 w 12"/>
                  <a:gd name="T7" fmla="*/ 8 h 9"/>
                  <a:gd name="T8" fmla="*/ 0 w 12"/>
                  <a:gd name="T9" fmla="*/ 4 h 9"/>
                  <a:gd name="T10" fmla="*/ 1 w 12"/>
                  <a:gd name="T11" fmla="*/ 1 h 9"/>
                  <a:gd name="T12" fmla="*/ 7 w 12"/>
                  <a:gd name="T13" fmla="*/ 0 h 9"/>
                  <a:gd name="T14" fmla="*/ 11 w 12"/>
                  <a:gd name="T15" fmla="*/ 1 h 9"/>
                  <a:gd name="T16" fmla="*/ 12 w 12"/>
                  <a:gd name="T17" fmla="*/ 4 h 9"/>
                  <a:gd name="T18" fmla="*/ 12 w 12"/>
                  <a:gd name="T19" fmla="*/ 4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9">
                    <a:moveTo>
                      <a:pt x="12" y="4"/>
                    </a:moveTo>
                    <a:lnTo>
                      <a:pt x="11" y="8"/>
                    </a:lnTo>
                    <a:lnTo>
                      <a:pt x="7" y="9"/>
                    </a:lnTo>
                    <a:lnTo>
                      <a:pt x="1" y="8"/>
                    </a:lnTo>
                    <a:lnTo>
                      <a:pt x="0" y="4"/>
                    </a:lnTo>
                    <a:lnTo>
                      <a:pt x="1" y="1"/>
                    </a:lnTo>
                    <a:lnTo>
                      <a:pt x="7" y="0"/>
                    </a:lnTo>
                    <a:lnTo>
                      <a:pt x="11" y="1"/>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777" name="Freeform 109"/>
              <p:cNvSpPr>
                <a:spLocks/>
              </p:cNvSpPr>
              <p:nvPr/>
            </p:nvSpPr>
            <p:spPr bwMode="auto">
              <a:xfrm>
                <a:off x="1086" y="2966"/>
                <a:ext cx="214" cy="198"/>
              </a:xfrm>
              <a:custGeom>
                <a:avLst/>
                <a:gdLst>
                  <a:gd name="T0" fmla="*/ 2 w 214"/>
                  <a:gd name="T1" fmla="*/ 80 h 198"/>
                  <a:gd name="T2" fmla="*/ 3 w 214"/>
                  <a:gd name="T3" fmla="*/ 86 h 198"/>
                  <a:gd name="T4" fmla="*/ 3 w 214"/>
                  <a:gd name="T5" fmla="*/ 92 h 198"/>
                  <a:gd name="T6" fmla="*/ 6 w 214"/>
                  <a:gd name="T7" fmla="*/ 110 h 198"/>
                  <a:gd name="T8" fmla="*/ 8 w 214"/>
                  <a:gd name="T9" fmla="*/ 127 h 198"/>
                  <a:gd name="T10" fmla="*/ 8 w 214"/>
                  <a:gd name="T11" fmla="*/ 133 h 198"/>
                  <a:gd name="T12" fmla="*/ 8 w 214"/>
                  <a:gd name="T13" fmla="*/ 140 h 198"/>
                  <a:gd name="T14" fmla="*/ 8 w 214"/>
                  <a:gd name="T15" fmla="*/ 152 h 198"/>
                  <a:gd name="T16" fmla="*/ 10 w 214"/>
                  <a:gd name="T17" fmla="*/ 165 h 198"/>
                  <a:gd name="T18" fmla="*/ 14 w 214"/>
                  <a:gd name="T19" fmla="*/ 177 h 198"/>
                  <a:gd name="T20" fmla="*/ 19 w 214"/>
                  <a:gd name="T21" fmla="*/ 186 h 198"/>
                  <a:gd name="T22" fmla="*/ 29 w 214"/>
                  <a:gd name="T23" fmla="*/ 193 h 198"/>
                  <a:gd name="T24" fmla="*/ 40 w 214"/>
                  <a:gd name="T25" fmla="*/ 198 h 198"/>
                  <a:gd name="T26" fmla="*/ 53 w 214"/>
                  <a:gd name="T27" fmla="*/ 198 h 198"/>
                  <a:gd name="T28" fmla="*/ 60 w 214"/>
                  <a:gd name="T29" fmla="*/ 197 h 198"/>
                  <a:gd name="T30" fmla="*/ 69 w 214"/>
                  <a:gd name="T31" fmla="*/ 195 h 198"/>
                  <a:gd name="T32" fmla="*/ 96 w 214"/>
                  <a:gd name="T33" fmla="*/ 186 h 198"/>
                  <a:gd name="T34" fmla="*/ 125 w 214"/>
                  <a:gd name="T35" fmla="*/ 181 h 198"/>
                  <a:gd name="T36" fmla="*/ 138 w 214"/>
                  <a:gd name="T37" fmla="*/ 180 h 198"/>
                  <a:gd name="T38" fmla="*/ 149 w 214"/>
                  <a:gd name="T39" fmla="*/ 179 h 198"/>
                  <a:gd name="T40" fmla="*/ 158 w 214"/>
                  <a:gd name="T41" fmla="*/ 179 h 198"/>
                  <a:gd name="T42" fmla="*/ 167 w 214"/>
                  <a:gd name="T43" fmla="*/ 179 h 198"/>
                  <a:gd name="T44" fmla="*/ 181 w 214"/>
                  <a:gd name="T45" fmla="*/ 179 h 198"/>
                  <a:gd name="T46" fmla="*/ 196 w 214"/>
                  <a:gd name="T47" fmla="*/ 174 h 198"/>
                  <a:gd name="T48" fmla="*/ 202 w 214"/>
                  <a:gd name="T49" fmla="*/ 170 h 198"/>
                  <a:gd name="T50" fmla="*/ 207 w 214"/>
                  <a:gd name="T51" fmla="*/ 166 h 198"/>
                  <a:gd name="T52" fmla="*/ 211 w 214"/>
                  <a:gd name="T53" fmla="*/ 160 h 198"/>
                  <a:gd name="T54" fmla="*/ 214 w 214"/>
                  <a:gd name="T55" fmla="*/ 151 h 198"/>
                  <a:gd name="T56" fmla="*/ 214 w 214"/>
                  <a:gd name="T57" fmla="*/ 148 h 198"/>
                  <a:gd name="T58" fmla="*/ 214 w 214"/>
                  <a:gd name="T59" fmla="*/ 143 h 198"/>
                  <a:gd name="T60" fmla="*/ 214 w 214"/>
                  <a:gd name="T61" fmla="*/ 136 h 198"/>
                  <a:gd name="T62" fmla="*/ 214 w 214"/>
                  <a:gd name="T63" fmla="*/ 129 h 198"/>
                  <a:gd name="T64" fmla="*/ 211 w 214"/>
                  <a:gd name="T65" fmla="*/ 113 h 198"/>
                  <a:gd name="T66" fmla="*/ 206 w 214"/>
                  <a:gd name="T67" fmla="*/ 97 h 198"/>
                  <a:gd name="T68" fmla="*/ 209 w 214"/>
                  <a:gd name="T69" fmla="*/ 88 h 198"/>
                  <a:gd name="T70" fmla="*/ 210 w 214"/>
                  <a:gd name="T71" fmla="*/ 78 h 198"/>
                  <a:gd name="T72" fmla="*/ 209 w 214"/>
                  <a:gd name="T73" fmla="*/ 74 h 198"/>
                  <a:gd name="T74" fmla="*/ 204 w 214"/>
                  <a:gd name="T75" fmla="*/ 71 h 198"/>
                  <a:gd name="T76" fmla="*/ 200 w 214"/>
                  <a:gd name="T77" fmla="*/ 69 h 198"/>
                  <a:gd name="T78" fmla="*/ 194 w 214"/>
                  <a:gd name="T79" fmla="*/ 68 h 198"/>
                  <a:gd name="T80" fmla="*/ 192 w 214"/>
                  <a:gd name="T81" fmla="*/ 58 h 198"/>
                  <a:gd name="T82" fmla="*/ 191 w 214"/>
                  <a:gd name="T83" fmla="*/ 49 h 198"/>
                  <a:gd name="T84" fmla="*/ 186 w 214"/>
                  <a:gd name="T85" fmla="*/ 37 h 198"/>
                  <a:gd name="T86" fmla="*/ 177 w 214"/>
                  <a:gd name="T87" fmla="*/ 26 h 198"/>
                  <a:gd name="T88" fmla="*/ 165 w 214"/>
                  <a:gd name="T89" fmla="*/ 15 h 198"/>
                  <a:gd name="T90" fmla="*/ 149 w 214"/>
                  <a:gd name="T91" fmla="*/ 7 h 198"/>
                  <a:gd name="T92" fmla="*/ 127 w 214"/>
                  <a:gd name="T93" fmla="*/ 1 h 198"/>
                  <a:gd name="T94" fmla="*/ 115 w 214"/>
                  <a:gd name="T95" fmla="*/ 0 h 198"/>
                  <a:gd name="T96" fmla="*/ 100 w 214"/>
                  <a:gd name="T97" fmla="*/ 0 h 198"/>
                  <a:gd name="T98" fmla="*/ 73 w 214"/>
                  <a:gd name="T99" fmla="*/ 1 h 198"/>
                  <a:gd name="T100" fmla="*/ 50 w 214"/>
                  <a:gd name="T101" fmla="*/ 5 h 198"/>
                  <a:gd name="T102" fmla="*/ 33 w 214"/>
                  <a:gd name="T103" fmla="*/ 10 h 198"/>
                  <a:gd name="T104" fmla="*/ 18 w 214"/>
                  <a:gd name="T105" fmla="*/ 17 h 198"/>
                  <a:gd name="T106" fmla="*/ 8 w 214"/>
                  <a:gd name="T107" fmla="*/ 28 h 198"/>
                  <a:gd name="T108" fmla="*/ 3 w 214"/>
                  <a:gd name="T109" fmla="*/ 41 h 198"/>
                  <a:gd name="T110" fmla="*/ 0 w 214"/>
                  <a:gd name="T111" fmla="*/ 59 h 198"/>
                  <a:gd name="T112" fmla="*/ 2 w 214"/>
                  <a:gd name="T113" fmla="*/ 80 h 198"/>
                  <a:gd name="T114" fmla="*/ 2 w 214"/>
                  <a:gd name="T115" fmla="*/ 80 h 1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4" h="198">
                    <a:moveTo>
                      <a:pt x="2" y="80"/>
                    </a:moveTo>
                    <a:lnTo>
                      <a:pt x="3" y="86"/>
                    </a:lnTo>
                    <a:lnTo>
                      <a:pt x="3" y="92"/>
                    </a:lnTo>
                    <a:lnTo>
                      <a:pt x="6" y="110"/>
                    </a:lnTo>
                    <a:lnTo>
                      <a:pt x="8" y="127"/>
                    </a:lnTo>
                    <a:lnTo>
                      <a:pt x="8" y="133"/>
                    </a:lnTo>
                    <a:lnTo>
                      <a:pt x="8" y="140"/>
                    </a:lnTo>
                    <a:lnTo>
                      <a:pt x="8" y="152"/>
                    </a:lnTo>
                    <a:lnTo>
                      <a:pt x="10" y="165"/>
                    </a:lnTo>
                    <a:lnTo>
                      <a:pt x="14" y="177"/>
                    </a:lnTo>
                    <a:lnTo>
                      <a:pt x="19" y="186"/>
                    </a:lnTo>
                    <a:lnTo>
                      <a:pt x="29" y="193"/>
                    </a:lnTo>
                    <a:lnTo>
                      <a:pt x="40" y="198"/>
                    </a:lnTo>
                    <a:lnTo>
                      <a:pt x="53" y="198"/>
                    </a:lnTo>
                    <a:lnTo>
                      <a:pt x="60" y="197"/>
                    </a:lnTo>
                    <a:lnTo>
                      <a:pt x="69" y="195"/>
                    </a:lnTo>
                    <a:lnTo>
                      <a:pt x="96" y="186"/>
                    </a:lnTo>
                    <a:lnTo>
                      <a:pt x="125" y="181"/>
                    </a:lnTo>
                    <a:lnTo>
                      <a:pt x="138" y="180"/>
                    </a:lnTo>
                    <a:lnTo>
                      <a:pt x="149" y="179"/>
                    </a:lnTo>
                    <a:lnTo>
                      <a:pt x="158" y="179"/>
                    </a:lnTo>
                    <a:lnTo>
                      <a:pt x="167" y="179"/>
                    </a:lnTo>
                    <a:lnTo>
                      <a:pt x="181" y="179"/>
                    </a:lnTo>
                    <a:lnTo>
                      <a:pt x="196" y="174"/>
                    </a:lnTo>
                    <a:lnTo>
                      <a:pt x="202" y="170"/>
                    </a:lnTo>
                    <a:lnTo>
                      <a:pt x="207" y="166"/>
                    </a:lnTo>
                    <a:lnTo>
                      <a:pt x="211" y="160"/>
                    </a:lnTo>
                    <a:lnTo>
                      <a:pt x="214" y="151"/>
                    </a:lnTo>
                    <a:lnTo>
                      <a:pt x="214" y="148"/>
                    </a:lnTo>
                    <a:lnTo>
                      <a:pt x="214" y="143"/>
                    </a:lnTo>
                    <a:lnTo>
                      <a:pt x="214" y="136"/>
                    </a:lnTo>
                    <a:lnTo>
                      <a:pt x="214" y="129"/>
                    </a:lnTo>
                    <a:lnTo>
                      <a:pt x="211" y="113"/>
                    </a:lnTo>
                    <a:lnTo>
                      <a:pt x="206" y="97"/>
                    </a:lnTo>
                    <a:lnTo>
                      <a:pt x="209" y="88"/>
                    </a:lnTo>
                    <a:lnTo>
                      <a:pt x="210" y="78"/>
                    </a:lnTo>
                    <a:lnTo>
                      <a:pt x="209" y="74"/>
                    </a:lnTo>
                    <a:lnTo>
                      <a:pt x="204" y="71"/>
                    </a:lnTo>
                    <a:lnTo>
                      <a:pt x="200" y="69"/>
                    </a:lnTo>
                    <a:lnTo>
                      <a:pt x="194" y="68"/>
                    </a:lnTo>
                    <a:lnTo>
                      <a:pt x="192" y="58"/>
                    </a:lnTo>
                    <a:lnTo>
                      <a:pt x="191" y="49"/>
                    </a:lnTo>
                    <a:lnTo>
                      <a:pt x="186" y="37"/>
                    </a:lnTo>
                    <a:lnTo>
                      <a:pt x="177" y="26"/>
                    </a:lnTo>
                    <a:lnTo>
                      <a:pt x="165" y="15"/>
                    </a:lnTo>
                    <a:lnTo>
                      <a:pt x="149" y="7"/>
                    </a:lnTo>
                    <a:lnTo>
                      <a:pt x="127" y="1"/>
                    </a:lnTo>
                    <a:lnTo>
                      <a:pt x="115" y="0"/>
                    </a:lnTo>
                    <a:lnTo>
                      <a:pt x="100" y="0"/>
                    </a:lnTo>
                    <a:lnTo>
                      <a:pt x="73" y="1"/>
                    </a:lnTo>
                    <a:lnTo>
                      <a:pt x="50" y="5"/>
                    </a:lnTo>
                    <a:lnTo>
                      <a:pt x="33" y="10"/>
                    </a:lnTo>
                    <a:lnTo>
                      <a:pt x="18" y="17"/>
                    </a:lnTo>
                    <a:lnTo>
                      <a:pt x="8" y="28"/>
                    </a:lnTo>
                    <a:lnTo>
                      <a:pt x="3" y="41"/>
                    </a:lnTo>
                    <a:lnTo>
                      <a:pt x="0" y="59"/>
                    </a:lnTo>
                    <a:lnTo>
                      <a:pt x="2" y="80"/>
                    </a:lnTo>
                    <a:close/>
                  </a:path>
                </a:pathLst>
              </a:custGeom>
              <a:solidFill>
                <a:srgbClr val="FAD28D"/>
              </a:solidFill>
              <a:ln w="19050">
                <a:solidFill>
                  <a:srgbClr val="000000"/>
                </a:solidFill>
                <a:prstDash val="solid"/>
                <a:round/>
                <a:headEnd/>
                <a:tailEnd/>
              </a:ln>
            </p:spPr>
            <p:txBody>
              <a:bodyPr/>
              <a:lstStyle/>
              <a:p>
                <a:endParaRPr lang="ja-JP" altLang="en-US"/>
              </a:p>
            </p:txBody>
          </p:sp>
          <p:sp>
            <p:nvSpPr>
              <p:cNvPr id="19778" name="Line 110"/>
              <p:cNvSpPr>
                <a:spLocks noChangeShapeType="1"/>
              </p:cNvSpPr>
              <p:nvPr/>
            </p:nvSpPr>
            <p:spPr bwMode="auto">
              <a:xfrm flipH="1">
                <a:off x="1282" y="3063"/>
                <a:ext cx="10"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779" name="Freeform 111"/>
              <p:cNvSpPr>
                <a:spLocks/>
              </p:cNvSpPr>
              <p:nvPr/>
            </p:nvSpPr>
            <p:spPr bwMode="auto">
              <a:xfrm>
                <a:off x="1157" y="3114"/>
                <a:ext cx="110" cy="29"/>
              </a:xfrm>
              <a:custGeom>
                <a:avLst/>
                <a:gdLst>
                  <a:gd name="T0" fmla="*/ 101 w 110"/>
                  <a:gd name="T1" fmla="*/ 1 h 29"/>
                  <a:gd name="T2" fmla="*/ 97 w 110"/>
                  <a:gd name="T3" fmla="*/ 2 h 29"/>
                  <a:gd name="T4" fmla="*/ 90 w 110"/>
                  <a:gd name="T5" fmla="*/ 3 h 29"/>
                  <a:gd name="T6" fmla="*/ 81 w 110"/>
                  <a:gd name="T7" fmla="*/ 4 h 29"/>
                  <a:gd name="T8" fmla="*/ 70 w 110"/>
                  <a:gd name="T9" fmla="*/ 5 h 29"/>
                  <a:gd name="T10" fmla="*/ 55 w 110"/>
                  <a:gd name="T11" fmla="*/ 6 h 29"/>
                  <a:gd name="T12" fmla="*/ 37 w 110"/>
                  <a:gd name="T13" fmla="*/ 8 h 29"/>
                  <a:gd name="T14" fmla="*/ 19 w 110"/>
                  <a:gd name="T15" fmla="*/ 14 h 29"/>
                  <a:gd name="T16" fmla="*/ 4 w 110"/>
                  <a:gd name="T17" fmla="*/ 19 h 29"/>
                  <a:gd name="T18" fmla="*/ 0 w 110"/>
                  <a:gd name="T19" fmla="*/ 22 h 29"/>
                  <a:gd name="T20" fmla="*/ 1 w 110"/>
                  <a:gd name="T21" fmla="*/ 25 h 29"/>
                  <a:gd name="T22" fmla="*/ 4 w 110"/>
                  <a:gd name="T23" fmla="*/ 29 h 29"/>
                  <a:gd name="T24" fmla="*/ 9 w 110"/>
                  <a:gd name="T25" fmla="*/ 28 h 29"/>
                  <a:gd name="T26" fmla="*/ 24 w 110"/>
                  <a:gd name="T27" fmla="*/ 22 h 29"/>
                  <a:gd name="T28" fmla="*/ 40 w 110"/>
                  <a:gd name="T29" fmla="*/ 19 h 29"/>
                  <a:gd name="T30" fmla="*/ 56 w 110"/>
                  <a:gd name="T31" fmla="*/ 16 h 29"/>
                  <a:gd name="T32" fmla="*/ 70 w 110"/>
                  <a:gd name="T33" fmla="*/ 15 h 29"/>
                  <a:gd name="T34" fmla="*/ 82 w 110"/>
                  <a:gd name="T35" fmla="*/ 15 h 29"/>
                  <a:gd name="T36" fmla="*/ 93 w 110"/>
                  <a:gd name="T37" fmla="*/ 13 h 29"/>
                  <a:gd name="T38" fmla="*/ 102 w 110"/>
                  <a:gd name="T39" fmla="*/ 12 h 29"/>
                  <a:gd name="T40" fmla="*/ 108 w 110"/>
                  <a:gd name="T41" fmla="*/ 8 h 29"/>
                  <a:gd name="T42" fmla="*/ 110 w 110"/>
                  <a:gd name="T43" fmla="*/ 6 h 29"/>
                  <a:gd name="T44" fmla="*/ 110 w 110"/>
                  <a:gd name="T45" fmla="*/ 2 h 29"/>
                  <a:gd name="T46" fmla="*/ 106 w 110"/>
                  <a:gd name="T47" fmla="*/ 0 h 29"/>
                  <a:gd name="T48" fmla="*/ 101 w 110"/>
                  <a:gd name="T49" fmla="*/ 1 h 29"/>
                  <a:gd name="T50" fmla="*/ 101 w 110"/>
                  <a:gd name="T51" fmla="*/ 1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10" h="29">
                    <a:moveTo>
                      <a:pt x="101" y="1"/>
                    </a:moveTo>
                    <a:lnTo>
                      <a:pt x="97" y="2"/>
                    </a:lnTo>
                    <a:lnTo>
                      <a:pt x="90" y="3"/>
                    </a:lnTo>
                    <a:lnTo>
                      <a:pt x="81" y="4"/>
                    </a:lnTo>
                    <a:lnTo>
                      <a:pt x="70" y="5"/>
                    </a:lnTo>
                    <a:lnTo>
                      <a:pt x="55" y="6"/>
                    </a:lnTo>
                    <a:lnTo>
                      <a:pt x="37" y="8"/>
                    </a:lnTo>
                    <a:lnTo>
                      <a:pt x="19" y="14"/>
                    </a:lnTo>
                    <a:lnTo>
                      <a:pt x="4" y="19"/>
                    </a:lnTo>
                    <a:lnTo>
                      <a:pt x="0" y="22"/>
                    </a:lnTo>
                    <a:lnTo>
                      <a:pt x="1" y="25"/>
                    </a:lnTo>
                    <a:lnTo>
                      <a:pt x="4" y="29"/>
                    </a:lnTo>
                    <a:lnTo>
                      <a:pt x="9" y="28"/>
                    </a:lnTo>
                    <a:lnTo>
                      <a:pt x="24" y="22"/>
                    </a:lnTo>
                    <a:lnTo>
                      <a:pt x="40" y="19"/>
                    </a:lnTo>
                    <a:lnTo>
                      <a:pt x="56" y="16"/>
                    </a:lnTo>
                    <a:lnTo>
                      <a:pt x="70" y="15"/>
                    </a:lnTo>
                    <a:lnTo>
                      <a:pt x="82" y="15"/>
                    </a:lnTo>
                    <a:lnTo>
                      <a:pt x="93" y="13"/>
                    </a:lnTo>
                    <a:lnTo>
                      <a:pt x="102" y="12"/>
                    </a:lnTo>
                    <a:lnTo>
                      <a:pt x="108" y="8"/>
                    </a:lnTo>
                    <a:lnTo>
                      <a:pt x="110" y="6"/>
                    </a:lnTo>
                    <a:lnTo>
                      <a:pt x="110" y="2"/>
                    </a:lnTo>
                    <a:lnTo>
                      <a:pt x="106" y="0"/>
                    </a:lnTo>
                    <a:lnTo>
                      <a:pt x="10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780" name="Freeform 112"/>
              <p:cNvSpPr>
                <a:spLocks/>
              </p:cNvSpPr>
              <p:nvPr/>
            </p:nvSpPr>
            <p:spPr bwMode="auto">
              <a:xfrm>
                <a:off x="1120" y="3046"/>
                <a:ext cx="46" cy="61"/>
              </a:xfrm>
              <a:custGeom>
                <a:avLst/>
                <a:gdLst>
                  <a:gd name="T0" fmla="*/ 39 w 46"/>
                  <a:gd name="T1" fmla="*/ 0 h 61"/>
                  <a:gd name="T2" fmla="*/ 31 w 46"/>
                  <a:gd name="T3" fmla="*/ 3 h 61"/>
                  <a:gd name="T4" fmla="*/ 23 w 46"/>
                  <a:gd name="T5" fmla="*/ 5 h 61"/>
                  <a:gd name="T6" fmla="*/ 15 w 46"/>
                  <a:gd name="T7" fmla="*/ 10 h 61"/>
                  <a:gd name="T8" fmla="*/ 8 w 46"/>
                  <a:gd name="T9" fmla="*/ 15 h 61"/>
                  <a:gd name="T10" fmla="*/ 4 w 46"/>
                  <a:gd name="T11" fmla="*/ 21 h 61"/>
                  <a:gd name="T12" fmla="*/ 1 w 46"/>
                  <a:gd name="T13" fmla="*/ 27 h 61"/>
                  <a:gd name="T14" fmla="*/ 0 w 46"/>
                  <a:gd name="T15" fmla="*/ 32 h 61"/>
                  <a:gd name="T16" fmla="*/ 0 w 46"/>
                  <a:gd name="T17" fmla="*/ 37 h 61"/>
                  <a:gd name="T18" fmla="*/ 3 w 46"/>
                  <a:gd name="T19" fmla="*/ 44 h 61"/>
                  <a:gd name="T20" fmla="*/ 7 w 46"/>
                  <a:gd name="T21" fmla="*/ 48 h 61"/>
                  <a:gd name="T22" fmla="*/ 15 w 46"/>
                  <a:gd name="T23" fmla="*/ 55 h 61"/>
                  <a:gd name="T24" fmla="*/ 24 w 46"/>
                  <a:gd name="T25" fmla="*/ 60 h 61"/>
                  <a:gd name="T26" fmla="*/ 33 w 46"/>
                  <a:gd name="T27" fmla="*/ 61 h 61"/>
                  <a:gd name="T28" fmla="*/ 37 w 46"/>
                  <a:gd name="T29" fmla="*/ 61 h 61"/>
                  <a:gd name="T30" fmla="*/ 39 w 46"/>
                  <a:gd name="T31" fmla="*/ 57 h 61"/>
                  <a:gd name="T32" fmla="*/ 39 w 46"/>
                  <a:gd name="T33" fmla="*/ 54 h 61"/>
                  <a:gd name="T34" fmla="*/ 35 w 46"/>
                  <a:gd name="T35" fmla="*/ 51 h 61"/>
                  <a:gd name="T36" fmla="*/ 30 w 46"/>
                  <a:gd name="T37" fmla="*/ 50 h 61"/>
                  <a:gd name="T38" fmla="*/ 23 w 46"/>
                  <a:gd name="T39" fmla="*/ 47 h 61"/>
                  <a:gd name="T40" fmla="*/ 16 w 46"/>
                  <a:gd name="T41" fmla="*/ 43 h 61"/>
                  <a:gd name="T42" fmla="*/ 12 w 46"/>
                  <a:gd name="T43" fmla="*/ 36 h 61"/>
                  <a:gd name="T44" fmla="*/ 14 w 46"/>
                  <a:gd name="T45" fmla="*/ 29 h 61"/>
                  <a:gd name="T46" fmla="*/ 19 w 46"/>
                  <a:gd name="T47" fmla="*/ 22 h 61"/>
                  <a:gd name="T48" fmla="*/ 29 w 46"/>
                  <a:gd name="T49" fmla="*/ 14 h 61"/>
                  <a:gd name="T50" fmla="*/ 35 w 46"/>
                  <a:gd name="T51" fmla="*/ 11 h 61"/>
                  <a:gd name="T52" fmla="*/ 41 w 46"/>
                  <a:gd name="T53" fmla="*/ 10 h 61"/>
                  <a:gd name="T54" fmla="*/ 45 w 46"/>
                  <a:gd name="T55" fmla="*/ 8 h 61"/>
                  <a:gd name="T56" fmla="*/ 46 w 46"/>
                  <a:gd name="T57" fmla="*/ 5 h 61"/>
                  <a:gd name="T58" fmla="*/ 43 w 46"/>
                  <a:gd name="T59" fmla="*/ 2 h 61"/>
                  <a:gd name="T60" fmla="*/ 39 w 46"/>
                  <a:gd name="T61" fmla="*/ 0 h 61"/>
                  <a:gd name="T62" fmla="*/ 39 w 46"/>
                  <a:gd name="T63" fmla="*/ 0 h 6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6" h="61">
                    <a:moveTo>
                      <a:pt x="39" y="0"/>
                    </a:moveTo>
                    <a:lnTo>
                      <a:pt x="31" y="3"/>
                    </a:lnTo>
                    <a:lnTo>
                      <a:pt x="23" y="5"/>
                    </a:lnTo>
                    <a:lnTo>
                      <a:pt x="15" y="10"/>
                    </a:lnTo>
                    <a:lnTo>
                      <a:pt x="8" y="15"/>
                    </a:lnTo>
                    <a:lnTo>
                      <a:pt x="4" y="21"/>
                    </a:lnTo>
                    <a:lnTo>
                      <a:pt x="1" y="27"/>
                    </a:lnTo>
                    <a:lnTo>
                      <a:pt x="0" y="32"/>
                    </a:lnTo>
                    <a:lnTo>
                      <a:pt x="0" y="37"/>
                    </a:lnTo>
                    <a:lnTo>
                      <a:pt x="3" y="44"/>
                    </a:lnTo>
                    <a:lnTo>
                      <a:pt x="7" y="48"/>
                    </a:lnTo>
                    <a:lnTo>
                      <a:pt x="15" y="55"/>
                    </a:lnTo>
                    <a:lnTo>
                      <a:pt x="24" y="60"/>
                    </a:lnTo>
                    <a:lnTo>
                      <a:pt x="33" y="61"/>
                    </a:lnTo>
                    <a:lnTo>
                      <a:pt x="37" y="61"/>
                    </a:lnTo>
                    <a:lnTo>
                      <a:pt x="39" y="57"/>
                    </a:lnTo>
                    <a:lnTo>
                      <a:pt x="39" y="54"/>
                    </a:lnTo>
                    <a:lnTo>
                      <a:pt x="35" y="51"/>
                    </a:lnTo>
                    <a:lnTo>
                      <a:pt x="30" y="50"/>
                    </a:lnTo>
                    <a:lnTo>
                      <a:pt x="23" y="47"/>
                    </a:lnTo>
                    <a:lnTo>
                      <a:pt x="16" y="43"/>
                    </a:lnTo>
                    <a:lnTo>
                      <a:pt x="12" y="36"/>
                    </a:lnTo>
                    <a:lnTo>
                      <a:pt x="14" y="29"/>
                    </a:lnTo>
                    <a:lnTo>
                      <a:pt x="19" y="22"/>
                    </a:lnTo>
                    <a:lnTo>
                      <a:pt x="29" y="14"/>
                    </a:lnTo>
                    <a:lnTo>
                      <a:pt x="35" y="11"/>
                    </a:lnTo>
                    <a:lnTo>
                      <a:pt x="41" y="10"/>
                    </a:lnTo>
                    <a:lnTo>
                      <a:pt x="45" y="8"/>
                    </a:lnTo>
                    <a:lnTo>
                      <a:pt x="46" y="5"/>
                    </a:lnTo>
                    <a:lnTo>
                      <a:pt x="43" y="2"/>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781" name="Freeform 113"/>
              <p:cNvSpPr>
                <a:spLocks/>
              </p:cNvSpPr>
              <p:nvPr/>
            </p:nvSpPr>
            <p:spPr bwMode="auto">
              <a:xfrm>
                <a:off x="1081" y="3046"/>
                <a:ext cx="68" cy="43"/>
              </a:xfrm>
              <a:custGeom>
                <a:avLst/>
                <a:gdLst>
                  <a:gd name="T0" fmla="*/ 46 w 68"/>
                  <a:gd name="T1" fmla="*/ 37 h 43"/>
                  <a:gd name="T2" fmla="*/ 46 w 68"/>
                  <a:gd name="T3" fmla="*/ 29 h 43"/>
                  <a:gd name="T4" fmla="*/ 51 w 68"/>
                  <a:gd name="T5" fmla="*/ 21 h 43"/>
                  <a:gd name="T6" fmla="*/ 58 w 68"/>
                  <a:gd name="T7" fmla="*/ 13 h 43"/>
                  <a:gd name="T8" fmla="*/ 68 w 68"/>
                  <a:gd name="T9" fmla="*/ 8 h 43"/>
                  <a:gd name="T10" fmla="*/ 65 w 68"/>
                  <a:gd name="T11" fmla="*/ 5 h 43"/>
                  <a:gd name="T12" fmla="*/ 61 w 68"/>
                  <a:gd name="T13" fmla="*/ 3 h 43"/>
                  <a:gd name="T14" fmla="*/ 49 w 68"/>
                  <a:gd name="T15" fmla="*/ 0 h 43"/>
                  <a:gd name="T16" fmla="*/ 38 w 68"/>
                  <a:gd name="T17" fmla="*/ 0 h 43"/>
                  <a:gd name="T18" fmla="*/ 28 w 68"/>
                  <a:gd name="T19" fmla="*/ 2 h 43"/>
                  <a:gd name="T20" fmla="*/ 26 w 68"/>
                  <a:gd name="T21" fmla="*/ 3 h 43"/>
                  <a:gd name="T22" fmla="*/ 20 w 68"/>
                  <a:gd name="T23" fmla="*/ 4 h 43"/>
                  <a:gd name="T24" fmla="*/ 9 w 68"/>
                  <a:gd name="T25" fmla="*/ 8 h 43"/>
                  <a:gd name="T26" fmla="*/ 5 w 68"/>
                  <a:gd name="T27" fmla="*/ 11 h 43"/>
                  <a:gd name="T28" fmla="*/ 1 w 68"/>
                  <a:gd name="T29" fmla="*/ 14 h 43"/>
                  <a:gd name="T30" fmla="*/ 0 w 68"/>
                  <a:gd name="T31" fmla="*/ 19 h 43"/>
                  <a:gd name="T32" fmla="*/ 0 w 68"/>
                  <a:gd name="T33" fmla="*/ 25 h 43"/>
                  <a:gd name="T34" fmla="*/ 5 w 68"/>
                  <a:gd name="T35" fmla="*/ 35 h 43"/>
                  <a:gd name="T36" fmla="*/ 11 w 68"/>
                  <a:gd name="T37" fmla="*/ 38 h 43"/>
                  <a:gd name="T38" fmla="*/ 16 w 68"/>
                  <a:gd name="T39" fmla="*/ 42 h 43"/>
                  <a:gd name="T40" fmla="*/ 22 w 68"/>
                  <a:gd name="T41" fmla="*/ 43 h 43"/>
                  <a:gd name="T42" fmla="*/ 30 w 68"/>
                  <a:gd name="T43" fmla="*/ 42 h 43"/>
                  <a:gd name="T44" fmla="*/ 38 w 68"/>
                  <a:gd name="T45" fmla="*/ 41 h 43"/>
                  <a:gd name="T46" fmla="*/ 46 w 68"/>
                  <a:gd name="T47" fmla="*/ 37 h 43"/>
                  <a:gd name="T48" fmla="*/ 46 w 68"/>
                  <a:gd name="T49" fmla="*/ 37 h 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8" h="43">
                    <a:moveTo>
                      <a:pt x="46" y="37"/>
                    </a:moveTo>
                    <a:lnTo>
                      <a:pt x="46" y="29"/>
                    </a:lnTo>
                    <a:lnTo>
                      <a:pt x="51" y="21"/>
                    </a:lnTo>
                    <a:lnTo>
                      <a:pt x="58" y="13"/>
                    </a:lnTo>
                    <a:lnTo>
                      <a:pt x="68" y="8"/>
                    </a:lnTo>
                    <a:lnTo>
                      <a:pt x="65" y="5"/>
                    </a:lnTo>
                    <a:lnTo>
                      <a:pt x="61" y="3"/>
                    </a:lnTo>
                    <a:lnTo>
                      <a:pt x="49" y="0"/>
                    </a:lnTo>
                    <a:lnTo>
                      <a:pt x="38" y="0"/>
                    </a:lnTo>
                    <a:lnTo>
                      <a:pt x="28" y="2"/>
                    </a:lnTo>
                    <a:lnTo>
                      <a:pt x="26" y="3"/>
                    </a:lnTo>
                    <a:lnTo>
                      <a:pt x="20" y="4"/>
                    </a:lnTo>
                    <a:lnTo>
                      <a:pt x="9" y="8"/>
                    </a:lnTo>
                    <a:lnTo>
                      <a:pt x="5" y="11"/>
                    </a:lnTo>
                    <a:lnTo>
                      <a:pt x="1" y="14"/>
                    </a:lnTo>
                    <a:lnTo>
                      <a:pt x="0" y="19"/>
                    </a:lnTo>
                    <a:lnTo>
                      <a:pt x="0" y="25"/>
                    </a:lnTo>
                    <a:lnTo>
                      <a:pt x="5" y="35"/>
                    </a:lnTo>
                    <a:lnTo>
                      <a:pt x="11" y="38"/>
                    </a:lnTo>
                    <a:lnTo>
                      <a:pt x="16" y="42"/>
                    </a:lnTo>
                    <a:lnTo>
                      <a:pt x="22" y="43"/>
                    </a:lnTo>
                    <a:lnTo>
                      <a:pt x="30" y="42"/>
                    </a:lnTo>
                    <a:lnTo>
                      <a:pt x="38" y="41"/>
                    </a:lnTo>
                    <a:lnTo>
                      <a:pt x="46" y="37"/>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782" name="Freeform 114"/>
              <p:cNvSpPr>
                <a:spLocks/>
              </p:cNvSpPr>
              <p:nvPr/>
            </p:nvSpPr>
            <p:spPr bwMode="auto">
              <a:xfrm>
                <a:off x="1163" y="3037"/>
                <a:ext cx="69" cy="41"/>
              </a:xfrm>
              <a:custGeom>
                <a:avLst/>
                <a:gdLst>
                  <a:gd name="T0" fmla="*/ 0 w 69"/>
                  <a:gd name="T1" fmla="*/ 15 h 41"/>
                  <a:gd name="T2" fmla="*/ 7 w 69"/>
                  <a:gd name="T3" fmla="*/ 8 h 41"/>
                  <a:gd name="T4" fmla="*/ 15 w 69"/>
                  <a:gd name="T5" fmla="*/ 4 h 41"/>
                  <a:gd name="T6" fmla="*/ 23 w 69"/>
                  <a:gd name="T7" fmla="*/ 1 h 41"/>
                  <a:gd name="T8" fmla="*/ 33 w 69"/>
                  <a:gd name="T9" fmla="*/ 0 h 41"/>
                  <a:gd name="T10" fmla="*/ 44 w 69"/>
                  <a:gd name="T11" fmla="*/ 0 h 41"/>
                  <a:gd name="T12" fmla="*/ 56 w 69"/>
                  <a:gd name="T13" fmla="*/ 1 h 41"/>
                  <a:gd name="T14" fmla="*/ 61 w 69"/>
                  <a:gd name="T15" fmla="*/ 3 h 41"/>
                  <a:gd name="T16" fmla="*/ 67 w 69"/>
                  <a:gd name="T17" fmla="*/ 6 h 41"/>
                  <a:gd name="T18" fmla="*/ 68 w 69"/>
                  <a:gd name="T19" fmla="*/ 12 h 41"/>
                  <a:gd name="T20" fmla="*/ 69 w 69"/>
                  <a:gd name="T21" fmla="*/ 18 h 41"/>
                  <a:gd name="T22" fmla="*/ 68 w 69"/>
                  <a:gd name="T23" fmla="*/ 25 h 41"/>
                  <a:gd name="T24" fmla="*/ 67 w 69"/>
                  <a:gd name="T25" fmla="*/ 31 h 41"/>
                  <a:gd name="T26" fmla="*/ 63 w 69"/>
                  <a:gd name="T27" fmla="*/ 35 h 41"/>
                  <a:gd name="T28" fmla="*/ 59 w 69"/>
                  <a:gd name="T29" fmla="*/ 37 h 41"/>
                  <a:gd name="T30" fmla="*/ 49 w 69"/>
                  <a:gd name="T31" fmla="*/ 40 h 41"/>
                  <a:gd name="T32" fmla="*/ 41 w 69"/>
                  <a:gd name="T33" fmla="*/ 41 h 41"/>
                  <a:gd name="T34" fmla="*/ 37 w 69"/>
                  <a:gd name="T35" fmla="*/ 41 h 41"/>
                  <a:gd name="T36" fmla="*/ 30 w 69"/>
                  <a:gd name="T37" fmla="*/ 40 h 41"/>
                  <a:gd name="T38" fmla="*/ 15 w 69"/>
                  <a:gd name="T39" fmla="*/ 37 h 41"/>
                  <a:gd name="T40" fmla="*/ 8 w 69"/>
                  <a:gd name="T41" fmla="*/ 33 h 41"/>
                  <a:gd name="T42" fmla="*/ 3 w 69"/>
                  <a:gd name="T43" fmla="*/ 28 h 41"/>
                  <a:gd name="T44" fmla="*/ 0 w 69"/>
                  <a:gd name="T45" fmla="*/ 22 h 41"/>
                  <a:gd name="T46" fmla="*/ 0 w 69"/>
                  <a:gd name="T47" fmla="*/ 15 h 41"/>
                  <a:gd name="T48" fmla="*/ 0 w 69"/>
                  <a:gd name="T49" fmla="*/ 15 h 4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41">
                    <a:moveTo>
                      <a:pt x="0" y="15"/>
                    </a:moveTo>
                    <a:lnTo>
                      <a:pt x="7" y="8"/>
                    </a:lnTo>
                    <a:lnTo>
                      <a:pt x="15" y="4"/>
                    </a:lnTo>
                    <a:lnTo>
                      <a:pt x="23" y="1"/>
                    </a:lnTo>
                    <a:lnTo>
                      <a:pt x="33" y="0"/>
                    </a:lnTo>
                    <a:lnTo>
                      <a:pt x="44" y="0"/>
                    </a:lnTo>
                    <a:lnTo>
                      <a:pt x="56" y="1"/>
                    </a:lnTo>
                    <a:lnTo>
                      <a:pt x="61" y="3"/>
                    </a:lnTo>
                    <a:lnTo>
                      <a:pt x="67" y="6"/>
                    </a:lnTo>
                    <a:lnTo>
                      <a:pt x="68" y="12"/>
                    </a:lnTo>
                    <a:lnTo>
                      <a:pt x="69" y="18"/>
                    </a:lnTo>
                    <a:lnTo>
                      <a:pt x="68" y="25"/>
                    </a:lnTo>
                    <a:lnTo>
                      <a:pt x="67" y="31"/>
                    </a:lnTo>
                    <a:lnTo>
                      <a:pt x="63" y="35"/>
                    </a:lnTo>
                    <a:lnTo>
                      <a:pt x="59" y="37"/>
                    </a:lnTo>
                    <a:lnTo>
                      <a:pt x="49" y="40"/>
                    </a:lnTo>
                    <a:lnTo>
                      <a:pt x="41" y="41"/>
                    </a:lnTo>
                    <a:lnTo>
                      <a:pt x="37" y="41"/>
                    </a:lnTo>
                    <a:lnTo>
                      <a:pt x="30" y="40"/>
                    </a:lnTo>
                    <a:lnTo>
                      <a:pt x="15" y="37"/>
                    </a:lnTo>
                    <a:lnTo>
                      <a:pt x="8" y="33"/>
                    </a:lnTo>
                    <a:lnTo>
                      <a:pt x="3" y="28"/>
                    </a:lnTo>
                    <a:lnTo>
                      <a:pt x="0" y="22"/>
                    </a:lnTo>
                    <a:lnTo>
                      <a:pt x="0" y="15"/>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783" name="Line 115"/>
              <p:cNvSpPr>
                <a:spLocks noChangeShapeType="1"/>
              </p:cNvSpPr>
              <p:nvPr/>
            </p:nvSpPr>
            <p:spPr bwMode="auto">
              <a:xfrm flipV="1">
                <a:off x="1226" y="3035"/>
                <a:ext cx="27"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784" name="Freeform 116"/>
              <p:cNvSpPr>
                <a:spLocks/>
              </p:cNvSpPr>
              <p:nvPr/>
            </p:nvSpPr>
            <p:spPr bwMode="auto">
              <a:xfrm>
                <a:off x="1169" y="3018"/>
                <a:ext cx="39" cy="13"/>
              </a:xfrm>
              <a:custGeom>
                <a:avLst/>
                <a:gdLst>
                  <a:gd name="T0" fmla="*/ 4 w 39"/>
                  <a:gd name="T1" fmla="*/ 3 h 13"/>
                  <a:gd name="T2" fmla="*/ 1 w 39"/>
                  <a:gd name="T3" fmla="*/ 5 h 13"/>
                  <a:gd name="T4" fmla="*/ 0 w 39"/>
                  <a:gd name="T5" fmla="*/ 8 h 13"/>
                  <a:gd name="T6" fmla="*/ 4 w 39"/>
                  <a:gd name="T7" fmla="*/ 12 h 13"/>
                  <a:gd name="T8" fmla="*/ 9 w 39"/>
                  <a:gd name="T9" fmla="*/ 13 h 13"/>
                  <a:gd name="T10" fmla="*/ 21 w 39"/>
                  <a:gd name="T11" fmla="*/ 10 h 13"/>
                  <a:gd name="T12" fmla="*/ 28 w 39"/>
                  <a:gd name="T13" fmla="*/ 9 h 13"/>
                  <a:gd name="T14" fmla="*/ 32 w 39"/>
                  <a:gd name="T15" fmla="*/ 10 h 13"/>
                  <a:gd name="T16" fmla="*/ 38 w 39"/>
                  <a:gd name="T17" fmla="*/ 9 h 13"/>
                  <a:gd name="T18" fmla="*/ 39 w 39"/>
                  <a:gd name="T19" fmla="*/ 6 h 13"/>
                  <a:gd name="T20" fmla="*/ 39 w 39"/>
                  <a:gd name="T21" fmla="*/ 2 h 13"/>
                  <a:gd name="T22" fmla="*/ 35 w 39"/>
                  <a:gd name="T23" fmla="*/ 0 h 13"/>
                  <a:gd name="T24" fmla="*/ 28 w 39"/>
                  <a:gd name="T25" fmla="*/ 0 h 13"/>
                  <a:gd name="T26" fmla="*/ 20 w 39"/>
                  <a:gd name="T27" fmla="*/ 0 h 13"/>
                  <a:gd name="T28" fmla="*/ 4 w 39"/>
                  <a:gd name="T29" fmla="*/ 3 h 13"/>
                  <a:gd name="T30" fmla="*/ 4 w 39"/>
                  <a:gd name="T31" fmla="*/ 3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9" h="13">
                    <a:moveTo>
                      <a:pt x="4" y="3"/>
                    </a:moveTo>
                    <a:lnTo>
                      <a:pt x="1" y="5"/>
                    </a:lnTo>
                    <a:lnTo>
                      <a:pt x="0" y="8"/>
                    </a:lnTo>
                    <a:lnTo>
                      <a:pt x="4" y="12"/>
                    </a:lnTo>
                    <a:lnTo>
                      <a:pt x="9" y="13"/>
                    </a:lnTo>
                    <a:lnTo>
                      <a:pt x="21" y="10"/>
                    </a:lnTo>
                    <a:lnTo>
                      <a:pt x="28" y="9"/>
                    </a:lnTo>
                    <a:lnTo>
                      <a:pt x="32" y="10"/>
                    </a:lnTo>
                    <a:lnTo>
                      <a:pt x="38" y="9"/>
                    </a:lnTo>
                    <a:lnTo>
                      <a:pt x="39" y="6"/>
                    </a:lnTo>
                    <a:lnTo>
                      <a:pt x="39" y="2"/>
                    </a:lnTo>
                    <a:lnTo>
                      <a:pt x="35" y="0"/>
                    </a:lnTo>
                    <a:lnTo>
                      <a:pt x="28" y="0"/>
                    </a:lnTo>
                    <a:lnTo>
                      <a:pt x="20" y="0"/>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785" name="Freeform 117"/>
              <p:cNvSpPr>
                <a:spLocks/>
              </p:cNvSpPr>
              <p:nvPr/>
            </p:nvSpPr>
            <p:spPr bwMode="auto">
              <a:xfrm>
                <a:off x="1081" y="3025"/>
                <a:ext cx="40" cy="17"/>
              </a:xfrm>
              <a:custGeom>
                <a:avLst/>
                <a:gdLst>
                  <a:gd name="T0" fmla="*/ 34 w 40"/>
                  <a:gd name="T1" fmla="*/ 0 h 17"/>
                  <a:gd name="T2" fmla="*/ 27 w 40"/>
                  <a:gd name="T3" fmla="*/ 1 h 17"/>
                  <a:gd name="T4" fmla="*/ 19 w 40"/>
                  <a:gd name="T5" fmla="*/ 3 h 17"/>
                  <a:gd name="T6" fmla="*/ 9 w 40"/>
                  <a:gd name="T7" fmla="*/ 6 h 17"/>
                  <a:gd name="T8" fmla="*/ 3 w 40"/>
                  <a:gd name="T9" fmla="*/ 8 h 17"/>
                  <a:gd name="T10" fmla="*/ 0 w 40"/>
                  <a:gd name="T11" fmla="*/ 11 h 17"/>
                  <a:gd name="T12" fmla="*/ 0 w 40"/>
                  <a:gd name="T13" fmla="*/ 15 h 17"/>
                  <a:gd name="T14" fmla="*/ 4 w 40"/>
                  <a:gd name="T15" fmla="*/ 17 h 17"/>
                  <a:gd name="T16" fmla="*/ 9 w 40"/>
                  <a:gd name="T17" fmla="*/ 17 h 17"/>
                  <a:gd name="T18" fmla="*/ 15 w 40"/>
                  <a:gd name="T19" fmla="*/ 15 h 17"/>
                  <a:gd name="T20" fmla="*/ 22 w 40"/>
                  <a:gd name="T21" fmla="*/ 13 h 17"/>
                  <a:gd name="T22" fmla="*/ 30 w 40"/>
                  <a:gd name="T23" fmla="*/ 12 h 17"/>
                  <a:gd name="T24" fmla="*/ 35 w 40"/>
                  <a:gd name="T25" fmla="*/ 11 h 17"/>
                  <a:gd name="T26" fmla="*/ 39 w 40"/>
                  <a:gd name="T27" fmla="*/ 9 h 17"/>
                  <a:gd name="T28" fmla="*/ 40 w 40"/>
                  <a:gd name="T29" fmla="*/ 6 h 17"/>
                  <a:gd name="T30" fmla="*/ 39 w 40"/>
                  <a:gd name="T31" fmla="*/ 1 h 17"/>
                  <a:gd name="T32" fmla="*/ 34 w 40"/>
                  <a:gd name="T33" fmla="*/ 0 h 17"/>
                  <a:gd name="T34" fmla="*/ 34 w 40"/>
                  <a:gd name="T35" fmla="*/ 0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17">
                    <a:moveTo>
                      <a:pt x="34" y="0"/>
                    </a:moveTo>
                    <a:lnTo>
                      <a:pt x="27" y="1"/>
                    </a:lnTo>
                    <a:lnTo>
                      <a:pt x="19" y="3"/>
                    </a:lnTo>
                    <a:lnTo>
                      <a:pt x="9" y="6"/>
                    </a:lnTo>
                    <a:lnTo>
                      <a:pt x="3" y="8"/>
                    </a:lnTo>
                    <a:lnTo>
                      <a:pt x="0" y="11"/>
                    </a:lnTo>
                    <a:lnTo>
                      <a:pt x="0" y="15"/>
                    </a:lnTo>
                    <a:lnTo>
                      <a:pt x="4" y="17"/>
                    </a:lnTo>
                    <a:lnTo>
                      <a:pt x="9" y="17"/>
                    </a:lnTo>
                    <a:lnTo>
                      <a:pt x="15" y="15"/>
                    </a:lnTo>
                    <a:lnTo>
                      <a:pt x="22" y="13"/>
                    </a:lnTo>
                    <a:lnTo>
                      <a:pt x="30" y="12"/>
                    </a:lnTo>
                    <a:lnTo>
                      <a:pt x="35" y="11"/>
                    </a:lnTo>
                    <a:lnTo>
                      <a:pt x="39" y="9"/>
                    </a:lnTo>
                    <a:lnTo>
                      <a:pt x="40" y="6"/>
                    </a:lnTo>
                    <a:lnTo>
                      <a:pt x="39" y="1"/>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786" name="Freeform 118"/>
              <p:cNvSpPr>
                <a:spLocks/>
              </p:cNvSpPr>
              <p:nvPr/>
            </p:nvSpPr>
            <p:spPr bwMode="auto">
              <a:xfrm>
                <a:off x="1086" y="2947"/>
                <a:ext cx="206" cy="94"/>
              </a:xfrm>
              <a:custGeom>
                <a:avLst/>
                <a:gdLst>
                  <a:gd name="T0" fmla="*/ 11 w 206"/>
                  <a:gd name="T1" fmla="*/ 45 h 94"/>
                  <a:gd name="T2" fmla="*/ 19 w 206"/>
                  <a:gd name="T3" fmla="*/ 36 h 94"/>
                  <a:gd name="T4" fmla="*/ 37 w 206"/>
                  <a:gd name="T5" fmla="*/ 38 h 94"/>
                  <a:gd name="T6" fmla="*/ 57 w 206"/>
                  <a:gd name="T7" fmla="*/ 37 h 94"/>
                  <a:gd name="T8" fmla="*/ 79 w 206"/>
                  <a:gd name="T9" fmla="*/ 36 h 94"/>
                  <a:gd name="T10" fmla="*/ 98 w 206"/>
                  <a:gd name="T11" fmla="*/ 34 h 94"/>
                  <a:gd name="T12" fmla="*/ 106 w 206"/>
                  <a:gd name="T13" fmla="*/ 34 h 94"/>
                  <a:gd name="T14" fmla="*/ 113 w 206"/>
                  <a:gd name="T15" fmla="*/ 33 h 94"/>
                  <a:gd name="T16" fmla="*/ 122 w 206"/>
                  <a:gd name="T17" fmla="*/ 34 h 94"/>
                  <a:gd name="T18" fmla="*/ 127 w 206"/>
                  <a:gd name="T19" fmla="*/ 38 h 94"/>
                  <a:gd name="T20" fmla="*/ 129 w 206"/>
                  <a:gd name="T21" fmla="*/ 41 h 94"/>
                  <a:gd name="T22" fmla="*/ 130 w 206"/>
                  <a:gd name="T23" fmla="*/ 47 h 94"/>
                  <a:gd name="T24" fmla="*/ 134 w 206"/>
                  <a:gd name="T25" fmla="*/ 56 h 94"/>
                  <a:gd name="T26" fmla="*/ 138 w 206"/>
                  <a:gd name="T27" fmla="*/ 64 h 94"/>
                  <a:gd name="T28" fmla="*/ 145 w 206"/>
                  <a:gd name="T29" fmla="*/ 69 h 94"/>
                  <a:gd name="T30" fmla="*/ 153 w 206"/>
                  <a:gd name="T31" fmla="*/ 72 h 94"/>
                  <a:gd name="T32" fmla="*/ 157 w 206"/>
                  <a:gd name="T33" fmla="*/ 76 h 94"/>
                  <a:gd name="T34" fmla="*/ 160 w 206"/>
                  <a:gd name="T35" fmla="*/ 83 h 94"/>
                  <a:gd name="T36" fmla="*/ 161 w 206"/>
                  <a:gd name="T37" fmla="*/ 89 h 94"/>
                  <a:gd name="T38" fmla="*/ 163 w 206"/>
                  <a:gd name="T39" fmla="*/ 92 h 94"/>
                  <a:gd name="T40" fmla="*/ 164 w 206"/>
                  <a:gd name="T41" fmla="*/ 94 h 94"/>
                  <a:gd name="T42" fmla="*/ 165 w 206"/>
                  <a:gd name="T43" fmla="*/ 94 h 94"/>
                  <a:gd name="T44" fmla="*/ 167 w 206"/>
                  <a:gd name="T45" fmla="*/ 94 h 94"/>
                  <a:gd name="T46" fmla="*/ 169 w 206"/>
                  <a:gd name="T47" fmla="*/ 91 h 94"/>
                  <a:gd name="T48" fmla="*/ 172 w 206"/>
                  <a:gd name="T49" fmla="*/ 89 h 94"/>
                  <a:gd name="T50" fmla="*/ 177 w 206"/>
                  <a:gd name="T51" fmla="*/ 88 h 94"/>
                  <a:gd name="T52" fmla="*/ 184 w 206"/>
                  <a:gd name="T53" fmla="*/ 87 h 94"/>
                  <a:gd name="T54" fmla="*/ 194 w 206"/>
                  <a:gd name="T55" fmla="*/ 87 h 94"/>
                  <a:gd name="T56" fmla="*/ 198 w 206"/>
                  <a:gd name="T57" fmla="*/ 87 h 94"/>
                  <a:gd name="T58" fmla="*/ 200 w 206"/>
                  <a:gd name="T59" fmla="*/ 85 h 94"/>
                  <a:gd name="T60" fmla="*/ 203 w 206"/>
                  <a:gd name="T61" fmla="*/ 81 h 94"/>
                  <a:gd name="T62" fmla="*/ 204 w 206"/>
                  <a:gd name="T63" fmla="*/ 77 h 94"/>
                  <a:gd name="T64" fmla="*/ 204 w 206"/>
                  <a:gd name="T65" fmla="*/ 74 h 94"/>
                  <a:gd name="T66" fmla="*/ 206 w 206"/>
                  <a:gd name="T67" fmla="*/ 70 h 94"/>
                  <a:gd name="T68" fmla="*/ 206 w 206"/>
                  <a:gd name="T69" fmla="*/ 58 h 94"/>
                  <a:gd name="T70" fmla="*/ 206 w 206"/>
                  <a:gd name="T71" fmla="*/ 43 h 94"/>
                  <a:gd name="T72" fmla="*/ 204 w 206"/>
                  <a:gd name="T73" fmla="*/ 30 h 94"/>
                  <a:gd name="T74" fmla="*/ 199 w 206"/>
                  <a:gd name="T75" fmla="*/ 17 h 94"/>
                  <a:gd name="T76" fmla="*/ 188 w 206"/>
                  <a:gd name="T77" fmla="*/ 9 h 94"/>
                  <a:gd name="T78" fmla="*/ 175 w 206"/>
                  <a:gd name="T79" fmla="*/ 3 h 94"/>
                  <a:gd name="T80" fmla="*/ 160 w 206"/>
                  <a:gd name="T81" fmla="*/ 1 h 94"/>
                  <a:gd name="T82" fmla="*/ 144 w 206"/>
                  <a:gd name="T83" fmla="*/ 0 h 94"/>
                  <a:gd name="T84" fmla="*/ 126 w 206"/>
                  <a:gd name="T85" fmla="*/ 0 h 94"/>
                  <a:gd name="T86" fmla="*/ 88 w 206"/>
                  <a:gd name="T87" fmla="*/ 2 h 94"/>
                  <a:gd name="T88" fmla="*/ 69 w 206"/>
                  <a:gd name="T89" fmla="*/ 4 h 94"/>
                  <a:gd name="T90" fmla="*/ 52 w 206"/>
                  <a:gd name="T91" fmla="*/ 7 h 94"/>
                  <a:gd name="T92" fmla="*/ 37 w 206"/>
                  <a:gd name="T93" fmla="*/ 10 h 94"/>
                  <a:gd name="T94" fmla="*/ 25 w 206"/>
                  <a:gd name="T95" fmla="*/ 13 h 94"/>
                  <a:gd name="T96" fmla="*/ 15 w 206"/>
                  <a:gd name="T97" fmla="*/ 17 h 94"/>
                  <a:gd name="T98" fmla="*/ 8 w 206"/>
                  <a:gd name="T99" fmla="*/ 20 h 94"/>
                  <a:gd name="T100" fmla="*/ 3 w 206"/>
                  <a:gd name="T101" fmla="*/ 24 h 94"/>
                  <a:gd name="T102" fmla="*/ 0 w 206"/>
                  <a:gd name="T103" fmla="*/ 29 h 94"/>
                  <a:gd name="T104" fmla="*/ 0 w 206"/>
                  <a:gd name="T105" fmla="*/ 34 h 94"/>
                  <a:gd name="T106" fmla="*/ 2 w 206"/>
                  <a:gd name="T107" fmla="*/ 38 h 94"/>
                  <a:gd name="T108" fmla="*/ 6 w 206"/>
                  <a:gd name="T109" fmla="*/ 41 h 94"/>
                  <a:gd name="T110" fmla="*/ 11 w 206"/>
                  <a:gd name="T111" fmla="*/ 45 h 94"/>
                  <a:gd name="T112" fmla="*/ 11 w 206"/>
                  <a:gd name="T113" fmla="*/ 45 h 9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6" h="94">
                    <a:moveTo>
                      <a:pt x="11" y="45"/>
                    </a:moveTo>
                    <a:lnTo>
                      <a:pt x="19" y="36"/>
                    </a:lnTo>
                    <a:lnTo>
                      <a:pt x="37" y="38"/>
                    </a:lnTo>
                    <a:lnTo>
                      <a:pt x="57" y="37"/>
                    </a:lnTo>
                    <a:lnTo>
                      <a:pt x="79" y="36"/>
                    </a:lnTo>
                    <a:lnTo>
                      <a:pt x="98" y="34"/>
                    </a:lnTo>
                    <a:lnTo>
                      <a:pt x="106" y="34"/>
                    </a:lnTo>
                    <a:lnTo>
                      <a:pt x="113" y="33"/>
                    </a:lnTo>
                    <a:lnTo>
                      <a:pt x="122" y="34"/>
                    </a:lnTo>
                    <a:lnTo>
                      <a:pt x="127" y="38"/>
                    </a:lnTo>
                    <a:lnTo>
                      <a:pt x="129" y="41"/>
                    </a:lnTo>
                    <a:lnTo>
                      <a:pt x="130" y="47"/>
                    </a:lnTo>
                    <a:lnTo>
                      <a:pt x="134" y="56"/>
                    </a:lnTo>
                    <a:lnTo>
                      <a:pt x="138" y="64"/>
                    </a:lnTo>
                    <a:lnTo>
                      <a:pt x="145" y="69"/>
                    </a:lnTo>
                    <a:lnTo>
                      <a:pt x="153" y="72"/>
                    </a:lnTo>
                    <a:lnTo>
                      <a:pt x="157" y="76"/>
                    </a:lnTo>
                    <a:lnTo>
                      <a:pt x="160" y="83"/>
                    </a:lnTo>
                    <a:lnTo>
                      <a:pt x="161" y="89"/>
                    </a:lnTo>
                    <a:lnTo>
                      <a:pt x="163" y="92"/>
                    </a:lnTo>
                    <a:lnTo>
                      <a:pt x="164" y="94"/>
                    </a:lnTo>
                    <a:lnTo>
                      <a:pt x="165" y="94"/>
                    </a:lnTo>
                    <a:lnTo>
                      <a:pt x="167" y="94"/>
                    </a:lnTo>
                    <a:lnTo>
                      <a:pt x="169" y="91"/>
                    </a:lnTo>
                    <a:lnTo>
                      <a:pt x="172" y="89"/>
                    </a:lnTo>
                    <a:lnTo>
                      <a:pt x="177" y="88"/>
                    </a:lnTo>
                    <a:lnTo>
                      <a:pt x="184" y="87"/>
                    </a:lnTo>
                    <a:lnTo>
                      <a:pt x="194" y="87"/>
                    </a:lnTo>
                    <a:lnTo>
                      <a:pt x="198" y="87"/>
                    </a:lnTo>
                    <a:lnTo>
                      <a:pt x="200" y="85"/>
                    </a:lnTo>
                    <a:lnTo>
                      <a:pt x="203" y="81"/>
                    </a:lnTo>
                    <a:lnTo>
                      <a:pt x="204" y="77"/>
                    </a:lnTo>
                    <a:lnTo>
                      <a:pt x="204" y="74"/>
                    </a:lnTo>
                    <a:lnTo>
                      <a:pt x="206" y="70"/>
                    </a:lnTo>
                    <a:lnTo>
                      <a:pt x="206" y="58"/>
                    </a:lnTo>
                    <a:lnTo>
                      <a:pt x="206" y="43"/>
                    </a:lnTo>
                    <a:lnTo>
                      <a:pt x="204" y="30"/>
                    </a:lnTo>
                    <a:lnTo>
                      <a:pt x="199" y="17"/>
                    </a:lnTo>
                    <a:lnTo>
                      <a:pt x="188" y="9"/>
                    </a:lnTo>
                    <a:lnTo>
                      <a:pt x="175" y="3"/>
                    </a:lnTo>
                    <a:lnTo>
                      <a:pt x="160" y="1"/>
                    </a:lnTo>
                    <a:lnTo>
                      <a:pt x="144" y="0"/>
                    </a:lnTo>
                    <a:lnTo>
                      <a:pt x="126" y="0"/>
                    </a:lnTo>
                    <a:lnTo>
                      <a:pt x="88" y="2"/>
                    </a:lnTo>
                    <a:lnTo>
                      <a:pt x="69" y="4"/>
                    </a:lnTo>
                    <a:lnTo>
                      <a:pt x="52" y="7"/>
                    </a:lnTo>
                    <a:lnTo>
                      <a:pt x="37" y="10"/>
                    </a:lnTo>
                    <a:lnTo>
                      <a:pt x="25" y="13"/>
                    </a:lnTo>
                    <a:lnTo>
                      <a:pt x="15" y="17"/>
                    </a:lnTo>
                    <a:lnTo>
                      <a:pt x="8" y="20"/>
                    </a:lnTo>
                    <a:lnTo>
                      <a:pt x="3" y="24"/>
                    </a:lnTo>
                    <a:lnTo>
                      <a:pt x="0" y="29"/>
                    </a:lnTo>
                    <a:lnTo>
                      <a:pt x="0" y="34"/>
                    </a:lnTo>
                    <a:lnTo>
                      <a:pt x="2" y="38"/>
                    </a:lnTo>
                    <a:lnTo>
                      <a:pt x="6" y="41"/>
                    </a:lnTo>
                    <a:lnTo>
                      <a:pt x="11" y="45"/>
                    </a:lnTo>
                    <a:close/>
                  </a:path>
                </a:pathLst>
              </a:custGeom>
              <a:solidFill>
                <a:srgbClr val="000000"/>
              </a:solidFill>
              <a:ln w="19050">
                <a:solidFill>
                  <a:srgbClr val="000000"/>
                </a:solidFill>
                <a:prstDash val="solid"/>
                <a:round/>
                <a:headEnd/>
                <a:tailEnd/>
              </a:ln>
            </p:spPr>
            <p:txBody>
              <a:bodyPr/>
              <a:lstStyle/>
              <a:p>
                <a:endParaRPr lang="ja-JP" altLang="en-US"/>
              </a:p>
            </p:txBody>
          </p:sp>
          <p:sp>
            <p:nvSpPr>
              <p:cNvPr id="19787" name="Freeform 119"/>
              <p:cNvSpPr>
                <a:spLocks/>
              </p:cNvSpPr>
              <p:nvPr/>
            </p:nvSpPr>
            <p:spPr bwMode="auto">
              <a:xfrm>
                <a:off x="1189" y="3051"/>
                <a:ext cx="15" cy="11"/>
              </a:xfrm>
              <a:custGeom>
                <a:avLst/>
                <a:gdLst>
                  <a:gd name="T0" fmla="*/ 15 w 15"/>
                  <a:gd name="T1" fmla="*/ 6 h 11"/>
                  <a:gd name="T2" fmla="*/ 12 w 15"/>
                  <a:gd name="T3" fmla="*/ 10 h 11"/>
                  <a:gd name="T4" fmla="*/ 7 w 15"/>
                  <a:gd name="T5" fmla="*/ 11 h 11"/>
                  <a:gd name="T6" fmla="*/ 1 w 15"/>
                  <a:gd name="T7" fmla="*/ 10 h 11"/>
                  <a:gd name="T8" fmla="*/ 0 w 15"/>
                  <a:gd name="T9" fmla="*/ 6 h 11"/>
                  <a:gd name="T10" fmla="*/ 1 w 15"/>
                  <a:gd name="T11" fmla="*/ 2 h 11"/>
                  <a:gd name="T12" fmla="*/ 7 w 15"/>
                  <a:gd name="T13" fmla="*/ 0 h 11"/>
                  <a:gd name="T14" fmla="*/ 12 w 15"/>
                  <a:gd name="T15" fmla="*/ 2 h 11"/>
                  <a:gd name="T16" fmla="*/ 15 w 15"/>
                  <a:gd name="T17" fmla="*/ 6 h 11"/>
                  <a:gd name="T18" fmla="*/ 15 w 15"/>
                  <a:gd name="T19" fmla="*/ 6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1">
                    <a:moveTo>
                      <a:pt x="15" y="6"/>
                    </a:moveTo>
                    <a:lnTo>
                      <a:pt x="12" y="10"/>
                    </a:lnTo>
                    <a:lnTo>
                      <a:pt x="7" y="11"/>
                    </a:lnTo>
                    <a:lnTo>
                      <a:pt x="1" y="10"/>
                    </a:lnTo>
                    <a:lnTo>
                      <a:pt x="0" y="6"/>
                    </a:lnTo>
                    <a:lnTo>
                      <a:pt x="1" y="2"/>
                    </a:lnTo>
                    <a:lnTo>
                      <a:pt x="7" y="0"/>
                    </a:lnTo>
                    <a:lnTo>
                      <a:pt x="12" y="2"/>
                    </a:lnTo>
                    <a:lnTo>
                      <a:pt x="1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788" name="Freeform 120"/>
              <p:cNvSpPr>
                <a:spLocks/>
              </p:cNvSpPr>
              <p:nvPr/>
            </p:nvSpPr>
            <p:spPr bwMode="auto">
              <a:xfrm>
                <a:off x="1107" y="3060"/>
                <a:ext cx="13" cy="12"/>
              </a:xfrm>
              <a:custGeom>
                <a:avLst/>
                <a:gdLst>
                  <a:gd name="T0" fmla="*/ 13 w 13"/>
                  <a:gd name="T1" fmla="*/ 5 h 12"/>
                  <a:gd name="T2" fmla="*/ 12 w 13"/>
                  <a:gd name="T3" fmla="*/ 10 h 12"/>
                  <a:gd name="T4" fmla="*/ 6 w 13"/>
                  <a:gd name="T5" fmla="*/ 12 h 12"/>
                  <a:gd name="T6" fmla="*/ 1 w 13"/>
                  <a:gd name="T7" fmla="*/ 10 h 12"/>
                  <a:gd name="T8" fmla="*/ 0 w 13"/>
                  <a:gd name="T9" fmla="*/ 5 h 12"/>
                  <a:gd name="T10" fmla="*/ 1 w 13"/>
                  <a:gd name="T11" fmla="*/ 2 h 12"/>
                  <a:gd name="T12" fmla="*/ 6 w 13"/>
                  <a:gd name="T13" fmla="*/ 0 h 12"/>
                  <a:gd name="T14" fmla="*/ 12 w 13"/>
                  <a:gd name="T15" fmla="*/ 2 h 12"/>
                  <a:gd name="T16" fmla="*/ 13 w 13"/>
                  <a:gd name="T17" fmla="*/ 5 h 12"/>
                  <a:gd name="T18" fmla="*/ 13 w 13"/>
                  <a:gd name="T19" fmla="*/ 5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2">
                    <a:moveTo>
                      <a:pt x="13" y="5"/>
                    </a:moveTo>
                    <a:lnTo>
                      <a:pt x="12" y="10"/>
                    </a:lnTo>
                    <a:lnTo>
                      <a:pt x="6" y="12"/>
                    </a:lnTo>
                    <a:lnTo>
                      <a:pt x="1" y="10"/>
                    </a:lnTo>
                    <a:lnTo>
                      <a:pt x="0" y="5"/>
                    </a:lnTo>
                    <a:lnTo>
                      <a:pt x="1" y="2"/>
                    </a:lnTo>
                    <a:lnTo>
                      <a:pt x="6" y="0"/>
                    </a:lnTo>
                    <a:lnTo>
                      <a:pt x="12" y="2"/>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789" name="Freeform 121"/>
              <p:cNvSpPr>
                <a:spLocks/>
              </p:cNvSpPr>
              <p:nvPr/>
            </p:nvSpPr>
            <p:spPr bwMode="auto">
              <a:xfrm>
                <a:off x="924" y="3188"/>
                <a:ext cx="87" cy="84"/>
              </a:xfrm>
              <a:custGeom>
                <a:avLst/>
                <a:gdLst>
                  <a:gd name="T0" fmla="*/ 34 w 87"/>
                  <a:gd name="T1" fmla="*/ 0 h 84"/>
                  <a:gd name="T2" fmla="*/ 47 w 87"/>
                  <a:gd name="T3" fmla="*/ 5 h 84"/>
                  <a:gd name="T4" fmla="*/ 62 w 87"/>
                  <a:gd name="T5" fmla="*/ 14 h 84"/>
                  <a:gd name="T6" fmla="*/ 76 w 87"/>
                  <a:gd name="T7" fmla="*/ 23 h 84"/>
                  <a:gd name="T8" fmla="*/ 87 w 87"/>
                  <a:gd name="T9" fmla="*/ 35 h 84"/>
                  <a:gd name="T10" fmla="*/ 84 w 87"/>
                  <a:gd name="T11" fmla="*/ 37 h 84"/>
                  <a:gd name="T12" fmla="*/ 83 w 87"/>
                  <a:gd name="T13" fmla="*/ 41 h 84"/>
                  <a:gd name="T14" fmla="*/ 80 w 87"/>
                  <a:gd name="T15" fmla="*/ 51 h 84"/>
                  <a:gd name="T16" fmla="*/ 76 w 87"/>
                  <a:gd name="T17" fmla="*/ 55 h 84"/>
                  <a:gd name="T18" fmla="*/ 72 w 87"/>
                  <a:gd name="T19" fmla="*/ 60 h 84"/>
                  <a:gd name="T20" fmla="*/ 66 w 87"/>
                  <a:gd name="T21" fmla="*/ 63 h 84"/>
                  <a:gd name="T22" fmla="*/ 58 w 87"/>
                  <a:gd name="T23" fmla="*/ 67 h 84"/>
                  <a:gd name="T24" fmla="*/ 56 w 87"/>
                  <a:gd name="T25" fmla="*/ 74 h 84"/>
                  <a:gd name="T26" fmla="*/ 47 w 87"/>
                  <a:gd name="T27" fmla="*/ 80 h 84"/>
                  <a:gd name="T28" fmla="*/ 38 w 87"/>
                  <a:gd name="T29" fmla="*/ 84 h 84"/>
                  <a:gd name="T30" fmla="*/ 30 w 87"/>
                  <a:gd name="T31" fmla="*/ 84 h 84"/>
                  <a:gd name="T32" fmla="*/ 23 w 87"/>
                  <a:gd name="T33" fmla="*/ 83 h 84"/>
                  <a:gd name="T34" fmla="*/ 20 w 87"/>
                  <a:gd name="T35" fmla="*/ 84 h 84"/>
                  <a:gd name="T36" fmla="*/ 15 w 87"/>
                  <a:gd name="T37" fmla="*/ 84 h 84"/>
                  <a:gd name="T38" fmla="*/ 5 w 87"/>
                  <a:gd name="T39" fmla="*/ 81 h 84"/>
                  <a:gd name="T40" fmla="*/ 1 w 87"/>
                  <a:gd name="T41" fmla="*/ 78 h 84"/>
                  <a:gd name="T42" fmla="*/ 0 w 87"/>
                  <a:gd name="T43" fmla="*/ 74 h 84"/>
                  <a:gd name="T44" fmla="*/ 0 w 87"/>
                  <a:gd name="T45" fmla="*/ 71 h 84"/>
                  <a:gd name="T46" fmla="*/ 4 w 87"/>
                  <a:gd name="T47" fmla="*/ 67 h 84"/>
                  <a:gd name="T48" fmla="*/ 10 w 87"/>
                  <a:gd name="T49" fmla="*/ 67 h 84"/>
                  <a:gd name="T50" fmla="*/ 16 w 87"/>
                  <a:gd name="T51" fmla="*/ 65 h 84"/>
                  <a:gd name="T52" fmla="*/ 23 w 87"/>
                  <a:gd name="T53" fmla="*/ 62 h 84"/>
                  <a:gd name="T54" fmla="*/ 26 w 87"/>
                  <a:gd name="T55" fmla="*/ 57 h 84"/>
                  <a:gd name="T56" fmla="*/ 18 w 87"/>
                  <a:gd name="T57" fmla="*/ 56 h 84"/>
                  <a:gd name="T58" fmla="*/ 10 w 87"/>
                  <a:gd name="T59" fmla="*/ 51 h 84"/>
                  <a:gd name="T60" fmla="*/ 3 w 87"/>
                  <a:gd name="T61" fmla="*/ 45 h 84"/>
                  <a:gd name="T62" fmla="*/ 1 w 87"/>
                  <a:gd name="T63" fmla="*/ 41 h 84"/>
                  <a:gd name="T64" fmla="*/ 1 w 87"/>
                  <a:gd name="T65" fmla="*/ 38 h 84"/>
                  <a:gd name="T66" fmla="*/ 3 w 87"/>
                  <a:gd name="T67" fmla="*/ 32 h 84"/>
                  <a:gd name="T68" fmla="*/ 7 w 87"/>
                  <a:gd name="T69" fmla="*/ 26 h 84"/>
                  <a:gd name="T70" fmla="*/ 18 w 87"/>
                  <a:gd name="T71" fmla="*/ 19 h 84"/>
                  <a:gd name="T72" fmla="*/ 27 w 87"/>
                  <a:gd name="T73" fmla="*/ 12 h 84"/>
                  <a:gd name="T74" fmla="*/ 31 w 87"/>
                  <a:gd name="T75" fmla="*/ 6 h 84"/>
                  <a:gd name="T76" fmla="*/ 34 w 87"/>
                  <a:gd name="T77" fmla="*/ 0 h 84"/>
                  <a:gd name="T78" fmla="*/ 34 w 87"/>
                  <a:gd name="T79" fmla="*/ 0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7" h="84">
                    <a:moveTo>
                      <a:pt x="34" y="0"/>
                    </a:moveTo>
                    <a:lnTo>
                      <a:pt x="47" y="5"/>
                    </a:lnTo>
                    <a:lnTo>
                      <a:pt x="62" y="14"/>
                    </a:lnTo>
                    <a:lnTo>
                      <a:pt x="76" y="23"/>
                    </a:lnTo>
                    <a:lnTo>
                      <a:pt x="87" y="35"/>
                    </a:lnTo>
                    <a:lnTo>
                      <a:pt x="84" y="37"/>
                    </a:lnTo>
                    <a:lnTo>
                      <a:pt x="83" y="41"/>
                    </a:lnTo>
                    <a:lnTo>
                      <a:pt x="80" y="51"/>
                    </a:lnTo>
                    <a:lnTo>
                      <a:pt x="76" y="55"/>
                    </a:lnTo>
                    <a:lnTo>
                      <a:pt x="72" y="60"/>
                    </a:lnTo>
                    <a:lnTo>
                      <a:pt x="66" y="63"/>
                    </a:lnTo>
                    <a:lnTo>
                      <a:pt x="58" y="67"/>
                    </a:lnTo>
                    <a:lnTo>
                      <a:pt x="56" y="74"/>
                    </a:lnTo>
                    <a:lnTo>
                      <a:pt x="47" y="80"/>
                    </a:lnTo>
                    <a:lnTo>
                      <a:pt x="38" y="84"/>
                    </a:lnTo>
                    <a:lnTo>
                      <a:pt x="30" y="84"/>
                    </a:lnTo>
                    <a:lnTo>
                      <a:pt x="23" y="83"/>
                    </a:lnTo>
                    <a:lnTo>
                      <a:pt x="20" y="84"/>
                    </a:lnTo>
                    <a:lnTo>
                      <a:pt x="15" y="84"/>
                    </a:lnTo>
                    <a:lnTo>
                      <a:pt x="5" y="81"/>
                    </a:lnTo>
                    <a:lnTo>
                      <a:pt x="1" y="78"/>
                    </a:lnTo>
                    <a:lnTo>
                      <a:pt x="0" y="74"/>
                    </a:lnTo>
                    <a:lnTo>
                      <a:pt x="0" y="71"/>
                    </a:lnTo>
                    <a:lnTo>
                      <a:pt x="4" y="67"/>
                    </a:lnTo>
                    <a:lnTo>
                      <a:pt x="10" y="67"/>
                    </a:lnTo>
                    <a:lnTo>
                      <a:pt x="16" y="65"/>
                    </a:lnTo>
                    <a:lnTo>
                      <a:pt x="23" y="62"/>
                    </a:lnTo>
                    <a:lnTo>
                      <a:pt x="26" y="57"/>
                    </a:lnTo>
                    <a:lnTo>
                      <a:pt x="18" y="56"/>
                    </a:lnTo>
                    <a:lnTo>
                      <a:pt x="10" y="51"/>
                    </a:lnTo>
                    <a:lnTo>
                      <a:pt x="3" y="45"/>
                    </a:lnTo>
                    <a:lnTo>
                      <a:pt x="1" y="41"/>
                    </a:lnTo>
                    <a:lnTo>
                      <a:pt x="1" y="38"/>
                    </a:lnTo>
                    <a:lnTo>
                      <a:pt x="3" y="32"/>
                    </a:lnTo>
                    <a:lnTo>
                      <a:pt x="7" y="26"/>
                    </a:lnTo>
                    <a:lnTo>
                      <a:pt x="18" y="19"/>
                    </a:lnTo>
                    <a:lnTo>
                      <a:pt x="27" y="12"/>
                    </a:lnTo>
                    <a:lnTo>
                      <a:pt x="31" y="6"/>
                    </a:lnTo>
                    <a:lnTo>
                      <a:pt x="34" y="0"/>
                    </a:lnTo>
                    <a:close/>
                  </a:path>
                </a:pathLst>
              </a:custGeom>
              <a:solidFill>
                <a:srgbClr val="FAD28D"/>
              </a:solidFill>
              <a:ln w="19050">
                <a:solidFill>
                  <a:srgbClr val="000000"/>
                </a:solidFill>
                <a:prstDash val="solid"/>
                <a:round/>
                <a:headEnd/>
                <a:tailEnd/>
              </a:ln>
            </p:spPr>
            <p:txBody>
              <a:bodyPr/>
              <a:lstStyle/>
              <a:p>
                <a:endParaRPr lang="ja-JP" altLang="en-US"/>
              </a:p>
            </p:txBody>
          </p:sp>
          <p:sp>
            <p:nvSpPr>
              <p:cNvPr id="19790" name="Freeform 122"/>
              <p:cNvSpPr>
                <a:spLocks/>
              </p:cNvSpPr>
              <p:nvPr/>
            </p:nvSpPr>
            <p:spPr bwMode="auto">
              <a:xfrm>
                <a:off x="962" y="3227"/>
                <a:ext cx="20" cy="28"/>
              </a:xfrm>
              <a:custGeom>
                <a:avLst/>
                <a:gdLst>
                  <a:gd name="T0" fmla="*/ 12 w 20"/>
                  <a:gd name="T1" fmla="*/ 0 h 28"/>
                  <a:gd name="T2" fmla="*/ 7 w 20"/>
                  <a:gd name="T3" fmla="*/ 1 h 28"/>
                  <a:gd name="T4" fmla="*/ 3 w 20"/>
                  <a:gd name="T5" fmla="*/ 3 h 28"/>
                  <a:gd name="T6" fmla="*/ 0 w 20"/>
                  <a:gd name="T7" fmla="*/ 7 h 28"/>
                  <a:gd name="T8" fmla="*/ 1 w 20"/>
                  <a:gd name="T9" fmla="*/ 14 h 28"/>
                  <a:gd name="T10" fmla="*/ 4 w 20"/>
                  <a:gd name="T11" fmla="*/ 16 h 28"/>
                  <a:gd name="T12" fmla="*/ 7 w 20"/>
                  <a:gd name="T13" fmla="*/ 18 h 28"/>
                  <a:gd name="T14" fmla="*/ 12 w 20"/>
                  <a:gd name="T15" fmla="*/ 20 h 28"/>
                  <a:gd name="T16" fmla="*/ 18 w 20"/>
                  <a:gd name="T17" fmla="*/ 22 h 28"/>
                  <a:gd name="T18" fmla="*/ 19 w 20"/>
                  <a:gd name="T19" fmla="*/ 24 h 28"/>
                  <a:gd name="T20" fmla="*/ 20 w 20"/>
                  <a:gd name="T21" fmla="*/ 28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 h="28">
                    <a:moveTo>
                      <a:pt x="12" y="0"/>
                    </a:moveTo>
                    <a:lnTo>
                      <a:pt x="7" y="1"/>
                    </a:lnTo>
                    <a:lnTo>
                      <a:pt x="3" y="3"/>
                    </a:lnTo>
                    <a:lnTo>
                      <a:pt x="0" y="7"/>
                    </a:lnTo>
                    <a:lnTo>
                      <a:pt x="1" y="14"/>
                    </a:lnTo>
                    <a:lnTo>
                      <a:pt x="4" y="16"/>
                    </a:lnTo>
                    <a:lnTo>
                      <a:pt x="7" y="18"/>
                    </a:lnTo>
                    <a:lnTo>
                      <a:pt x="12" y="20"/>
                    </a:lnTo>
                    <a:lnTo>
                      <a:pt x="18" y="22"/>
                    </a:lnTo>
                    <a:lnTo>
                      <a:pt x="19" y="24"/>
                    </a:lnTo>
                    <a:lnTo>
                      <a:pt x="20" y="28"/>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91" name="Freeform 123"/>
              <p:cNvSpPr>
                <a:spLocks/>
              </p:cNvSpPr>
              <p:nvPr/>
            </p:nvSpPr>
            <p:spPr bwMode="auto">
              <a:xfrm>
                <a:off x="947" y="3243"/>
                <a:ext cx="19" cy="28"/>
              </a:xfrm>
              <a:custGeom>
                <a:avLst/>
                <a:gdLst>
                  <a:gd name="T0" fmla="*/ 0 w 19"/>
                  <a:gd name="T1" fmla="*/ 28 h 28"/>
                  <a:gd name="T2" fmla="*/ 8 w 19"/>
                  <a:gd name="T3" fmla="*/ 20 h 28"/>
                  <a:gd name="T4" fmla="*/ 15 w 19"/>
                  <a:gd name="T5" fmla="*/ 13 h 28"/>
                  <a:gd name="T6" fmla="*/ 19 w 19"/>
                  <a:gd name="T7" fmla="*/ 6 h 28"/>
                  <a:gd name="T8" fmla="*/ 19 w 19"/>
                  <a:gd name="T9" fmla="*/ 2 h 28"/>
                  <a:gd name="T10" fmla="*/ 18 w 19"/>
                  <a:gd name="T11" fmla="*/ 0 h 28"/>
                  <a:gd name="T12" fmla="*/ 14 w 19"/>
                  <a:gd name="T13" fmla="*/ 0 h 28"/>
                  <a:gd name="T14" fmla="*/ 3 w 19"/>
                  <a:gd name="T15" fmla="*/ 2 h 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28">
                    <a:moveTo>
                      <a:pt x="0" y="28"/>
                    </a:moveTo>
                    <a:lnTo>
                      <a:pt x="8" y="20"/>
                    </a:lnTo>
                    <a:lnTo>
                      <a:pt x="15" y="13"/>
                    </a:lnTo>
                    <a:lnTo>
                      <a:pt x="19" y="6"/>
                    </a:lnTo>
                    <a:lnTo>
                      <a:pt x="19" y="2"/>
                    </a:lnTo>
                    <a:lnTo>
                      <a:pt x="18" y="0"/>
                    </a:lnTo>
                    <a:lnTo>
                      <a:pt x="14" y="0"/>
                    </a:lnTo>
                    <a:lnTo>
                      <a:pt x="3" y="2"/>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92" name="Freeform 124"/>
              <p:cNvSpPr>
                <a:spLocks/>
              </p:cNvSpPr>
              <p:nvPr/>
            </p:nvSpPr>
            <p:spPr bwMode="auto">
              <a:xfrm>
                <a:off x="1170" y="3244"/>
                <a:ext cx="87" cy="82"/>
              </a:xfrm>
              <a:custGeom>
                <a:avLst/>
                <a:gdLst>
                  <a:gd name="T0" fmla="*/ 87 w 87"/>
                  <a:gd name="T1" fmla="*/ 60 h 82"/>
                  <a:gd name="T2" fmla="*/ 83 w 87"/>
                  <a:gd name="T3" fmla="*/ 43 h 82"/>
                  <a:gd name="T4" fmla="*/ 76 w 87"/>
                  <a:gd name="T5" fmla="*/ 31 h 82"/>
                  <a:gd name="T6" fmla="*/ 65 w 87"/>
                  <a:gd name="T7" fmla="*/ 21 h 82"/>
                  <a:gd name="T8" fmla="*/ 56 w 87"/>
                  <a:gd name="T9" fmla="*/ 16 h 82"/>
                  <a:gd name="T10" fmla="*/ 52 w 87"/>
                  <a:gd name="T11" fmla="*/ 8 h 82"/>
                  <a:gd name="T12" fmla="*/ 46 w 87"/>
                  <a:gd name="T13" fmla="*/ 3 h 82"/>
                  <a:gd name="T14" fmla="*/ 41 w 87"/>
                  <a:gd name="T15" fmla="*/ 0 h 82"/>
                  <a:gd name="T16" fmla="*/ 35 w 87"/>
                  <a:gd name="T17" fmla="*/ 0 h 82"/>
                  <a:gd name="T18" fmla="*/ 30 w 87"/>
                  <a:gd name="T19" fmla="*/ 2 h 82"/>
                  <a:gd name="T20" fmla="*/ 29 w 87"/>
                  <a:gd name="T21" fmla="*/ 5 h 82"/>
                  <a:gd name="T22" fmla="*/ 30 w 87"/>
                  <a:gd name="T23" fmla="*/ 9 h 82"/>
                  <a:gd name="T24" fmla="*/ 31 w 87"/>
                  <a:gd name="T25" fmla="*/ 13 h 82"/>
                  <a:gd name="T26" fmla="*/ 31 w 87"/>
                  <a:gd name="T27" fmla="*/ 15 h 82"/>
                  <a:gd name="T28" fmla="*/ 30 w 87"/>
                  <a:gd name="T29" fmla="*/ 17 h 82"/>
                  <a:gd name="T30" fmla="*/ 26 w 87"/>
                  <a:gd name="T31" fmla="*/ 20 h 82"/>
                  <a:gd name="T32" fmla="*/ 20 w 87"/>
                  <a:gd name="T33" fmla="*/ 22 h 82"/>
                  <a:gd name="T34" fmla="*/ 14 w 87"/>
                  <a:gd name="T35" fmla="*/ 26 h 82"/>
                  <a:gd name="T36" fmla="*/ 7 w 87"/>
                  <a:gd name="T37" fmla="*/ 31 h 82"/>
                  <a:gd name="T38" fmla="*/ 3 w 87"/>
                  <a:gd name="T39" fmla="*/ 34 h 82"/>
                  <a:gd name="T40" fmla="*/ 0 w 87"/>
                  <a:gd name="T41" fmla="*/ 38 h 82"/>
                  <a:gd name="T42" fmla="*/ 0 w 87"/>
                  <a:gd name="T43" fmla="*/ 43 h 82"/>
                  <a:gd name="T44" fmla="*/ 3 w 87"/>
                  <a:gd name="T45" fmla="*/ 47 h 82"/>
                  <a:gd name="T46" fmla="*/ 6 w 87"/>
                  <a:gd name="T47" fmla="*/ 50 h 82"/>
                  <a:gd name="T48" fmla="*/ 11 w 87"/>
                  <a:gd name="T49" fmla="*/ 50 h 82"/>
                  <a:gd name="T50" fmla="*/ 4 w 87"/>
                  <a:gd name="T51" fmla="*/ 55 h 82"/>
                  <a:gd name="T52" fmla="*/ 3 w 87"/>
                  <a:gd name="T53" fmla="*/ 61 h 82"/>
                  <a:gd name="T54" fmla="*/ 6 w 87"/>
                  <a:gd name="T55" fmla="*/ 65 h 82"/>
                  <a:gd name="T56" fmla="*/ 11 w 87"/>
                  <a:gd name="T57" fmla="*/ 65 h 82"/>
                  <a:gd name="T58" fmla="*/ 16 w 87"/>
                  <a:gd name="T59" fmla="*/ 64 h 82"/>
                  <a:gd name="T60" fmla="*/ 12 w 87"/>
                  <a:gd name="T61" fmla="*/ 71 h 82"/>
                  <a:gd name="T62" fmla="*/ 14 w 87"/>
                  <a:gd name="T63" fmla="*/ 77 h 82"/>
                  <a:gd name="T64" fmla="*/ 18 w 87"/>
                  <a:gd name="T65" fmla="*/ 79 h 82"/>
                  <a:gd name="T66" fmla="*/ 20 w 87"/>
                  <a:gd name="T67" fmla="*/ 80 h 82"/>
                  <a:gd name="T68" fmla="*/ 27 w 87"/>
                  <a:gd name="T69" fmla="*/ 80 h 82"/>
                  <a:gd name="T70" fmla="*/ 34 w 87"/>
                  <a:gd name="T71" fmla="*/ 78 h 82"/>
                  <a:gd name="T72" fmla="*/ 33 w 87"/>
                  <a:gd name="T73" fmla="*/ 80 h 82"/>
                  <a:gd name="T74" fmla="*/ 34 w 87"/>
                  <a:gd name="T75" fmla="*/ 81 h 82"/>
                  <a:gd name="T76" fmla="*/ 41 w 87"/>
                  <a:gd name="T77" fmla="*/ 82 h 82"/>
                  <a:gd name="T78" fmla="*/ 50 w 87"/>
                  <a:gd name="T79" fmla="*/ 81 h 82"/>
                  <a:gd name="T80" fmla="*/ 61 w 87"/>
                  <a:gd name="T81" fmla="*/ 77 h 82"/>
                  <a:gd name="T82" fmla="*/ 66 w 87"/>
                  <a:gd name="T83" fmla="*/ 75 h 82"/>
                  <a:gd name="T84" fmla="*/ 69 w 87"/>
                  <a:gd name="T85" fmla="*/ 73 h 82"/>
                  <a:gd name="T86" fmla="*/ 72 w 87"/>
                  <a:gd name="T87" fmla="*/ 69 h 82"/>
                  <a:gd name="T88" fmla="*/ 73 w 87"/>
                  <a:gd name="T89" fmla="*/ 66 h 82"/>
                  <a:gd name="T90" fmla="*/ 76 w 87"/>
                  <a:gd name="T91" fmla="*/ 64 h 82"/>
                  <a:gd name="T92" fmla="*/ 81 w 87"/>
                  <a:gd name="T93" fmla="*/ 62 h 82"/>
                  <a:gd name="T94" fmla="*/ 87 w 87"/>
                  <a:gd name="T95" fmla="*/ 60 h 82"/>
                  <a:gd name="T96" fmla="*/ 87 w 87"/>
                  <a:gd name="T97" fmla="*/ 60 h 8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87" h="82">
                    <a:moveTo>
                      <a:pt x="87" y="60"/>
                    </a:moveTo>
                    <a:lnTo>
                      <a:pt x="83" y="43"/>
                    </a:lnTo>
                    <a:lnTo>
                      <a:pt x="76" y="31"/>
                    </a:lnTo>
                    <a:lnTo>
                      <a:pt x="65" y="21"/>
                    </a:lnTo>
                    <a:lnTo>
                      <a:pt x="56" y="16"/>
                    </a:lnTo>
                    <a:lnTo>
                      <a:pt x="52" y="8"/>
                    </a:lnTo>
                    <a:lnTo>
                      <a:pt x="46" y="3"/>
                    </a:lnTo>
                    <a:lnTo>
                      <a:pt x="41" y="0"/>
                    </a:lnTo>
                    <a:lnTo>
                      <a:pt x="35" y="0"/>
                    </a:lnTo>
                    <a:lnTo>
                      <a:pt x="30" y="2"/>
                    </a:lnTo>
                    <a:lnTo>
                      <a:pt x="29" y="5"/>
                    </a:lnTo>
                    <a:lnTo>
                      <a:pt x="30" y="9"/>
                    </a:lnTo>
                    <a:lnTo>
                      <a:pt x="31" y="13"/>
                    </a:lnTo>
                    <a:lnTo>
                      <a:pt x="31" y="15"/>
                    </a:lnTo>
                    <a:lnTo>
                      <a:pt x="30" y="17"/>
                    </a:lnTo>
                    <a:lnTo>
                      <a:pt x="26" y="20"/>
                    </a:lnTo>
                    <a:lnTo>
                      <a:pt x="20" y="22"/>
                    </a:lnTo>
                    <a:lnTo>
                      <a:pt x="14" y="26"/>
                    </a:lnTo>
                    <a:lnTo>
                      <a:pt x="7" y="31"/>
                    </a:lnTo>
                    <a:lnTo>
                      <a:pt x="3" y="34"/>
                    </a:lnTo>
                    <a:lnTo>
                      <a:pt x="0" y="38"/>
                    </a:lnTo>
                    <a:lnTo>
                      <a:pt x="0" y="43"/>
                    </a:lnTo>
                    <a:lnTo>
                      <a:pt x="3" y="47"/>
                    </a:lnTo>
                    <a:lnTo>
                      <a:pt x="6" y="50"/>
                    </a:lnTo>
                    <a:lnTo>
                      <a:pt x="11" y="50"/>
                    </a:lnTo>
                    <a:lnTo>
                      <a:pt x="4" y="55"/>
                    </a:lnTo>
                    <a:lnTo>
                      <a:pt x="3" y="61"/>
                    </a:lnTo>
                    <a:lnTo>
                      <a:pt x="6" y="65"/>
                    </a:lnTo>
                    <a:lnTo>
                      <a:pt x="11" y="65"/>
                    </a:lnTo>
                    <a:lnTo>
                      <a:pt x="16" y="64"/>
                    </a:lnTo>
                    <a:lnTo>
                      <a:pt x="12" y="71"/>
                    </a:lnTo>
                    <a:lnTo>
                      <a:pt x="14" y="77"/>
                    </a:lnTo>
                    <a:lnTo>
                      <a:pt x="18" y="79"/>
                    </a:lnTo>
                    <a:lnTo>
                      <a:pt x="20" y="80"/>
                    </a:lnTo>
                    <a:lnTo>
                      <a:pt x="27" y="80"/>
                    </a:lnTo>
                    <a:lnTo>
                      <a:pt x="34" y="78"/>
                    </a:lnTo>
                    <a:lnTo>
                      <a:pt x="33" y="80"/>
                    </a:lnTo>
                    <a:lnTo>
                      <a:pt x="34" y="81"/>
                    </a:lnTo>
                    <a:lnTo>
                      <a:pt x="41" y="82"/>
                    </a:lnTo>
                    <a:lnTo>
                      <a:pt x="50" y="81"/>
                    </a:lnTo>
                    <a:lnTo>
                      <a:pt x="61" y="77"/>
                    </a:lnTo>
                    <a:lnTo>
                      <a:pt x="66" y="75"/>
                    </a:lnTo>
                    <a:lnTo>
                      <a:pt x="69" y="73"/>
                    </a:lnTo>
                    <a:lnTo>
                      <a:pt x="72" y="69"/>
                    </a:lnTo>
                    <a:lnTo>
                      <a:pt x="73" y="66"/>
                    </a:lnTo>
                    <a:lnTo>
                      <a:pt x="76" y="64"/>
                    </a:lnTo>
                    <a:lnTo>
                      <a:pt x="81" y="62"/>
                    </a:lnTo>
                    <a:lnTo>
                      <a:pt x="87" y="60"/>
                    </a:lnTo>
                    <a:close/>
                  </a:path>
                </a:pathLst>
              </a:custGeom>
              <a:solidFill>
                <a:srgbClr val="FAD28D"/>
              </a:solidFill>
              <a:ln w="19050">
                <a:solidFill>
                  <a:srgbClr val="000000"/>
                </a:solidFill>
                <a:prstDash val="solid"/>
                <a:round/>
                <a:headEnd/>
                <a:tailEnd/>
              </a:ln>
            </p:spPr>
            <p:txBody>
              <a:bodyPr/>
              <a:lstStyle/>
              <a:p>
                <a:endParaRPr lang="ja-JP" altLang="en-US"/>
              </a:p>
            </p:txBody>
          </p:sp>
          <p:sp>
            <p:nvSpPr>
              <p:cNvPr id="19793" name="Freeform 125"/>
              <p:cNvSpPr>
                <a:spLocks/>
              </p:cNvSpPr>
              <p:nvPr/>
            </p:nvSpPr>
            <p:spPr bwMode="auto">
              <a:xfrm>
                <a:off x="1204" y="3312"/>
                <a:ext cx="13" cy="10"/>
              </a:xfrm>
              <a:custGeom>
                <a:avLst/>
                <a:gdLst>
                  <a:gd name="T0" fmla="*/ 0 w 13"/>
                  <a:gd name="T1" fmla="*/ 10 h 10"/>
                  <a:gd name="T2" fmla="*/ 8 w 13"/>
                  <a:gd name="T3" fmla="*/ 4 h 10"/>
                  <a:gd name="T4" fmla="*/ 12 w 13"/>
                  <a:gd name="T5" fmla="*/ 1 h 10"/>
                  <a:gd name="T6" fmla="*/ 13 w 13"/>
                  <a:gd name="T7" fmla="*/ 0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10">
                    <a:moveTo>
                      <a:pt x="0" y="10"/>
                    </a:moveTo>
                    <a:lnTo>
                      <a:pt x="8" y="4"/>
                    </a:lnTo>
                    <a:lnTo>
                      <a:pt x="12" y="1"/>
                    </a:lnTo>
                    <a:lnTo>
                      <a:pt x="13"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94" name="Freeform 126"/>
              <p:cNvSpPr>
                <a:spLocks/>
              </p:cNvSpPr>
              <p:nvPr/>
            </p:nvSpPr>
            <p:spPr bwMode="auto">
              <a:xfrm>
                <a:off x="1186" y="3300"/>
                <a:ext cx="21" cy="8"/>
              </a:xfrm>
              <a:custGeom>
                <a:avLst/>
                <a:gdLst>
                  <a:gd name="T0" fmla="*/ 0 w 21"/>
                  <a:gd name="T1" fmla="*/ 8 h 8"/>
                  <a:gd name="T2" fmla="*/ 4 w 21"/>
                  <a:gd name="T3" fmla="*/ 7 h 8"/>
                  <a:gd name="T4" fmla="*/ 11 w 21"/>
                  <a:gd name="T5" fmla="*/ 4 h 8"/>
                  <a:gd name="T6" fmla="*/ 18 w 21"/>
                  <a:gd name="T7" fmla="*/ 2 h 8"/>
                  <a:gd name="T8" fmla="*/ 21 w 21"/>
                  <a:gd name="T9" fmla="*/ 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8">
                    <a:moveTo>
                      <a:pt x="0" y="8"/>
                    </a:moveTo>
                    <a:lnTo>
                      <a:pt x="4" y="7"/>
                    </a:lnTo>
                    <a:lnTo>
                      <a:pt x="11" y="4"/>
                    </a:lnTo>
                    <a:lnTo>
                      <a:pt x="18" y="2"/>
                    </a:lnTo>
                    <a:lnTo>
                      <a:pt x="21"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95" name="Freeform 127"/>
              <p:cNvSpPr>
                <a:spLocks/>
              </p:cNvSpPr>
              <p:nvPr/>
            </p:nvSpPr>
            <p:spPr bwMode="auto">
              <a:xfrm>
                <a:off x="1181" y="3287"/>
                <a:ext cx="15" cy="7"/>
              </a:xfrm>
              <a:custGeom>
                <a:avLst/>
                <a:gdLst>
                  <a:gd name="T0" fmla="*/ 0 w 15"/>
                  <a:gd name="T1" fmla="*/ 7 h 7"/>
                  <a:gd name="T2" fmla="*/ 4 w 15"/>
                  <a:gd name="T3" fmla="*/ 4 h 7"/>
                  <a:gd name="T4" fmla="*/ 8 w 15"/>
                  <a:gd name="T5" fmla="*/ 2 h 7"/>
                  <a:gd name="T6" fmla="*/ 12 w 15"/>
                  <a:gd name="T7" fmla="*/ 1 h 7"/>
                  <a:gd name="T8" fmla="*/ 15 w 15"/>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7">
                    <a:moveTo>
                      <a:pt x="0" y="7"/>
                    </a:moveTo>
                    <a:lnTo>
                      <a:pt x="4" y="4"/>
                    </a:lnTo>
                    <a:lnTo>
                      <a:pt x="8" y="2"/>
                    </a:lnTo>
                    <a:lnTo>
                      <a:pt x="12" y="1"/>
                    </a:lnTo>
                    <a:lnTo>
                      <a:pt x="15"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96" name="Freeform 128"/>
              <p:cNvSpPr>
                <a:spLocks/>
              </p:cNvSpPr>
              <p:nvPr/>
            </p:nvSpPr>
            <p:spPr bwMode="auto">
              <a:xfrm>
                <a:off x="308" y="3541"/>
                <a:ext cx="366" cy="220"/>
              </a:xfrm>
              <a:custGeom>
                <a:avLst/>
                <a:gdLst>
                  <a:gd name="T0" fmla="*/ 86 w 366"/>
                  <a:gd name="T1" fmla="*/ 193 h 220"/>
                  <a:gd name="T2" fmla="*/ 106 w 366"/>
                  <a:gd name="T3" fmla="*/ 206 h 220"/>
                  <a:gd name="T4" fmla="*/ 148 w 366"/>
                  <a:gd name="T5" fmla="*/ 217 h 220"/>
                  <a:gd name="T6" fmla="*/ 171 w 366"/>
                  <a:gd name="T7" fmla="*/ 220 h 220"/>
                  <a:gd name="T8" fmla="*/ 194 w 366"/>
                  <a:gd name="T9" fmla="*/ 219 h 220"/>
                  <a:gd name="T10" fmla="*/ 233 w 366"/>
                  <a:gd name="T11" fmla="*/ 212 h 220"/>
                  <a:gd name="T12" fmla="*/ 256 w 366"/>
                  <a:gd name="T13" fmla="*/ 201 h 220"/>
                  <a:gd name="T14" fmla="*/ 265 w 366"/>
                  <a:gd name="T15" fmla="*/ 186 h 220"/>
                  <a:gd name="T16" fmla="*/ 265 w 366"/>
                  <a:gd name="T17" fmla="*/ 165 h 220"/>
                  <a:gd name="T18" fmla="*/ 262 w 366"/>
                  <a:gd name="T19" fmla="*/ 158 h 220"/>
                  <a:gd name="T20" fmla="*/ 290 w 366"/>
                  <a:gd name="T21" fmla="*/ 133 h 220"/>
                  <a:gd name="T22" fmla="*/ 321 w 366"/>
                  <a:gd name="T23" fmla="*/ 102 h 220"/>
                  <a:gd name="T24" fmla="*/ 350 w 366"/>
                  <a:gd name="T25" fmla="*/ 73 h 220"/>
                  <a:gd name="T26" fmla="*/ 363 w 366"/>
                  <a:gd name="T27" fmla="*/ 59 h 220"/>
                  <a:gd name="T28" fmla="*/ 351 w 366"/>
                  <a:gd name="T29" fmla="*/ 52 h 220"/>
                  <a:gd name="T30" fmla="*/ 329 w 366"/>
                  <a:gd name="T31" fmla="*/ 39 h 220"/>
                  <a:gd name="T32" fmla="*/ 320 w 366"/>
                  <a:gd name="T33" fmla="*/ 27 h 220"/>
                  <a:gd name="T34" fmla="*/ 294 w 366"/>
                  <a:gd name="T35" fmla="*/ 43 h 220"/>
                  <a:gd name="T36" fmla="*/ 256 w 366"/>
                  <a:gd name="T37" fmla="*/ 71 h 220"/>
                  <a:gd name="T38" fmla="*/ 238 w 366"/>
                  <a:gd name="T39" fmla="*/ 83 h 220"/>
                  <a:gd name="T40" fmla="*/ 228 w 366"/>
                  <a:gd name="T41" fmla="*/ 87 h 220"/>
                  <a:gd name="T42" fmla="*/ 213 w 366"/>
                  <a:gd name="T43" fmla="*/ 81 h 220"/>
                  <a:gd name="T44" fmla="*/ 188 w 366"/>
                  <a:gd name="T45" fmla="*/ 72 h 220"/>
                  <a:gd name="T46" fmla="*/ 135 w 366"/>
                  <a:gd name="T47" fmla="*/ 50 h 220"/>
                  <a:gd name="T48" fmla="*/ 82 w 366"/>
                  <a:gd name="T49" fmla="*/ 28 h 220"/>
                  <a:gd name="T50" fmla="*/ 52 w 366"/>
                  <a:gd name="T51" fmla="*/ 15 h 220"/>
                  <a:gd name="T52" fmla="*/ 32 w 366"/>
                  <a:gd name="T53" fmla="*/ 4 h 220"/>
                  <a:gd name="T54" fmla="*/ 23 w 366"/>
                  <a:gd name="T55" fmla="*/ 4 h 220"/>
                  <a:gd name="T56" fmla="*/ 9 w 366"/>
                  <a:gd name="T57" fmla="*/ 21 h 220"/>
                  <a:gd name="T58" fmla="*/ 0 w 366"/>
                  <a:gd name="T59" fmla="*/ 40 h 220"/>
                  <a:gd name="T60" fmla="*/ 5 w 366"/>
                  <a:gd name="T61" fmla="*/ 50 h 220"/>
                  <a:gd name="T62" fmla="*/ 23 w 366"/>
                  <a:gd name="T63" fmla="*/ 65 h 220"/>
                  <a:gd name="T64" fmla="*/ 54 w 366"/>
                  <a:gd name="T65" fmla="*/ 86 h 220"/>
                  <a:gd name="T66" fmla="*/ 70 w 366"/>
                  <a:gd name="T67" fmla="*/ 96 h 220"/>
                  <a:gd name="T68" fmla="*/ 74 w 366"/>
                  <a:gd name="T69" fmla="*/ 118 h 220"/>
                  <a:gd name="T70" fmla="*/ 79 w 366"/>
                  <a:gd name="T71" fmla="*/ 156 h 220"/>
                  <a:gd name="T72" fmla="*/ 82 w 366"/>
                  <a:gd name="T73" fmla="*/ 178 h 220"/>
                  <a:gd name="T74" fmla="*/ 82 w 366"/>
                  <a:gd name="T75" fmla="*/ 186 h 2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6" h="220">
                    <a:moveTo>
                      <a:pt x="82" y="186"/>
                    </a:moveTo>
                    <a:lnTo>
                      <a:pt x="86" y="193"/>
                    </a:lnTo>
                    <a:lnTo>
                      <a:pt x="96" y="199"/>
                    </a:lnTo>
                    <a:lnTo>
                      <a:pt x="106" y="206"/>
                    </a:lnTo>
                    <a:lnTo>
                      <a:pt x="120" y="211"/>
                    </a:lnTo>
                    <a:lnTo>
                      <a:pt x="148" y="217"/>
                    </a:lnTo>
                    <a:lnTo>
                      <a:pt x="160" y="219"/>
                    </a:lnTo>
                    <a:lnTo>
                      <a:pt x="171" y="220"/>
                    </a:lnTo>
                    <a:lnTo>
                      <a:pt x="182" y="220"/>
                    </a:lnTo>
                    <a:lnTo>
                      <a:pt x="194" y="219"/>
                    </a:lnTo>
                    <a:lnTo>
                      <a:pt x="221" y="215"/>
                    </a:lnTo>
                    <a:lnTo>
                      <a:pt x="233" y="212"/>
                    </a:lnTo>
                    <a:lnTo>
                      <a:pt x="247" y="207"/>
                    </a:lnTo>
                    <a:lnTo>
                      <a:pt x="256" y="201"/>
                    </a:lnTo>
                    <a:lnTo>
                      <a:pt x="265" y="194"/>
                    </a:lnTo>
                    <a:lnTo>
                      <a:pt x="265" y="186"/>
                    </a:lnTo>
                    <a:lnTo>
                      <a:pt x="265" y="175"/>
                    </a:lnTo>
                    <a:lnTo>
                      <a:pt x="265" y="165"/>
                    </a:lnTo>
                    <a:lnTo>
                      <a:pt x="263" y="161"/>
                    </a:lnTo>
                    <a:lnTo>
                      <a:pt x="262" y="158"/>
                    </a:lnTo>
                    <a:lnTo>
                      <a:pt x="274" y="148"/>
                    </a:lnTo>
                    <a:lnTo>
                      <a:pt x="290" y="133"/>
                    </a:lnTo>
                    <a:lnTo>
                      <a:pt x="305" y="118"/>
                    </a:lnTo>
                    <a:lnTo>
                      <a:pt x="321" y="102"/>
                    </a:lnTo>
                    <a:lnTo>
                      <a:pt x="336" y="87"/>
                    </a:lnTo>
                    <a:lnTo>
                      <a:pt x="350" y="73"/>
                    </a:lnTo>
                    <a:lnTo>
                      <a:pt x="359" y="63"/>
                    </a:lnTo>
                    <a:lnTo>
                      <a:pt x="363" y="59"/>
                    </a:lnTo>
                    <a:lnTo>
                      <a:pt x="366" y="56"/>
                    </a:lnTo>
                    <a:lnTo>
                      <a:pt x="351" y="52"/>
                    </a:lnTo>
                    <a:lnTo>
                      <a:pt x="336" y="44"/>
                    </a:lnTo>
                    <a:lnTo>
                      <a:pt x="329" y="39"/>
                    </a:lnTo>
                    <a:lnTo>
                      <a:pt x="323" y="34"/>
                    </a:lnTo>
                    <a:lnTo>
                      <a:pt x="320" y="27"/>
                    </a:lnTo>
                    <a:lnTo>
                      <a:pt x="317" y="21"/>
                    </a:lnTo>
                    <a:lnTo>
                      <a:pt x="294" y="43"/>
                    </a:lnTo>
                    <a:lnTo>
                      <a:pt x="269" y="63"/>
                    </a:lnTo>
                    <a:lnTo>
                      <a:pt x="256" y="71"/>
                    </a:lnTo>
                    <a:lnTo>
                      <a:pt x="247" y="78"/>
                    </a:lnTo>
                    <a:lnTo>
                      <a:pt x="238" y="83"/>
                    </a:lnTo>
                    <a:lnTo>
                      <a:pt x="231" y="87"/>
                    </a:lnTo>
                    <a:lnTo>
                      <a:pt x="228" y="87"/>
                    </a:lnTo>
                    <a:lnTo>
                      <a:pt x="223" y="85"/>
                    </a:lnTo>
                    <a:lnTo>
                      <a:pt x="213" y="81"/>
                    </a:lnTo>
                    <a:lnTo>
                      <a:pt x="201" y="77"/>
                    </a:lnTo>
                    <a:lnTo>
                      <a:pt x="188" y="72"/>
                    </a:lnTo>
                    <a:lnTo>
                      <a:pt x="171" y="64"/>
                    </a:lnTo>
                    <a:lnTo>
                      <a:pt x="135" y="50"/>
                    </a:lnTo>
                    <a:lnTo>
                      <a:pt x="100" y="36"/>
                    </a:lnTo>
                    <a:lnTo>
                      <a:pt x="82" y="28"/>
                    </a:lnTo>
                    <a:lnTo>
                      <a:pt x="66" y="21"/>
                    </a:lnTo>
                    <a:lnTo>
                      <a:pt x="52" y="15"/>
                    </a:lnTo>
                    <a:lnTo>
                      <a:pt x="40" y="8"/>
                    </a:lnTo>
                    <a:lnTo>
                      <a:pt x="32" y="4"/>
                    </a:lnTo>
                    <a:lnTo>
                      <a:pt x="27" y="0"/>
                    </a:lnTo>
                    <a:lnTo>
                      <a:pt x="23" y="4"/>
                    </a:lnTo>
                    <a:lnTo>
                      <a:pt x="19" y="8"/>
                    </a:lnTo>
                    <a:lnTo>
                      <a:pt x="9" y="21"/>
                    </a:lnTo>
                    <a:lnTo>
                      <a:pt x="2" y="34"/>
                    </a:lnTo>
                    <a:lnTo>
                      <a:pt x="0" y="40"/>
                    </a:lnTo>
                    <a:lnTo>
                      <a:pt x="0" y="44"/>
                    </a:lnTo>
                    <a:lnTo>
                      <a:pt x="5" y="50"/>
                    </a:lnTo>
                    <a:lnTo>
                      <a:pt x="13" y="58"/>
                    </a:lnTo>
                    <a:lnTo>
                      <a:pt x="23" y="65"/>
                    </a:lnTo>
                    <a:lnTo>
                      <a:pt x="33" y="73"/>
                    </a:lnTo>
                    <a:lnTo>
                      <a:pt x="54" y="86"/>
                    </a:lnTo>
                    <a:lnTo>
                      <a:pt x="63" y="92"/>
                    </a:lnTo>
                    <a:lnTo>
                      <a:pt x="70" y="96"/>
                    </a:lnTo>
                    <a:lnTo>
                      <a:pt x="71" y="106"/>
                    </a:lnTo>
                    <a:lnTo>
                      <a:pt x="74" y="118"/>
                    </a:lnTo>
                    <a:lnTo>
                      <a:pt x="78" y="143"/>
                    </a:lnTo>
                    <a:lnTo>
                      <a:pt x="79" y="156"/>
                    </a:lnTo>
                    <a:lnTo>
                      <a:pt x="81" y="168"/>
                    </a:lnTo>
                    <a:lnTo>
                      <a:pt x="82" y="178"/>
                    </a:lnTo>
                    <a:lnTo>
                      <a:pt x="82" y="186"/>
                    </a:lnTo>
                    <a:close/>
                  </a:path>
                </a:pathLst>
              </a:custGeom>
              <a:solidFill>
                <a:srgbClr val="101077"/>
              </a:solidFill>
              <a:ln w="19050">
                <a:solidFill>
                  <a:srgbClr val="000000"/>
                </a:solidFill>
                <a:prstDash val="solid"/>
                <a:round/>
                <a:headEnd/>
                <a:tailEnd/>
              </a:ln>
            </p:spPr>
            <p:txBody>
              <a:bodyPr/>
              <a:lstStyle/>
              <a:p>
                <a:endParaRPr lang="ja-JP" altLang="en-US"/>
              </a:p>
            </p:txBody>
          </p:sp>
          <p:sp>
            <p:nvSpPr>
              <p:cNvPr id="19797" name="Freeform 129"/>
              <p:cNvSpPr>
                <a:spLocks/>
              </p:cNvSpPr>
              <p:nvPr/>
            </p:nvSpPr>
            <p:spPr bwMode="auto">
              <a:xfrm>
                <a:off x="463" y="3628"/>
                <a:ext cx="76" cy="24"/>
              </a:xfrm>
              <a:custGeom>
                <a:avLst/>
                <a:gdLst>
                  <a:gd name="T0" fmla="*/ 76 w 76"/>
                  <a:gd name="T1" fmla="*/ 0 h 24"/>
                  <a:gd name="T2" fmla="*/ 62 w 76"/>
                  <a:gd name="T3" fmla="*/ 8 h 24"/>
                  <a:gd name="T4" fmla="*/ 45 w 76"/>
                  <a:gd name="T5" fmla="*/ 16 h 24"/>
                  <a:gd name="T6" fmla="*/ 23 w 76"/>
                  <a:gd name="T7" fmla="*/ 22 h 24"/>
                  <a:gd name="T8" fmla="*/ 12 w 76"/>
                  <a:gd name="T9" fmla="*/ 24 h 24"/>
                  <a:gd name="T10" fmla="*/ 0 w 76"/>
                  <a:gd name="T11" fmla="*/ 24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 h="24">
                    <a:moveTo>
                      <a:pt x="76" y="0"/>
                    </a:moveTo>
                    <a:lnTo>
                      <a:pt x="62" y="8"/>
                    </a:lnTo>
                    <a:lnTo>
                      <a:pt x="45" y="16"/>
                    </a:lnTo>
                    <a:lnTo>
                      <a:pt x="23" y="22"/>
                    </a:lnTo>
                    <a:lnTo>
                      <a:pt x="12" y="24"/>
                    </a:lnTo>
                    <a:lnTo>
                      <a:pt x="0" y="24"/>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98" name="Freeform 130"/>
              <p:cNvSpPr>
                <a:spLocks/>
              </p:cNvSpPr>
              <p:nvPr/>
            </p:nvSpPr>
            <p:spPr bwMode="auto">
              <a:xfrm>
                <a:off x="386" y="3727"/>
                <a:ext cx="189" cy="126"/>
              </a:xfrm>
              <a:custGeom>
                <a:avLst/>
                <a:gdLst>
                  <a:gd name="T0" fmla="*/ 4 w 189"/>
                  <a:gd name="T1" fmla="*/ 0 h 126"/>
                  <a:gd name="T2" fmla="*/ 8 w 189"/>
                  <a:gd name="T3" fmla="*/ 7 h 126"/>
                  <a:gd name="T4" fmla="*/ 18 w 189"/>
                  <a:gd name="T5" fmla="*/ 13 h 126"/>
                  <a:gd name="T6" fmla="*/ 28 w 189"/>
                  <a:gd name="T7" fmla="*/ 20 h 126"/>
                  <a:gd name="T8" fmla="*/ 42 w 189"/>
                  <a:gd name="T9" fmla="*/ 25 h 126"/>
                  <a:gd name="T10" fmla="*/ 70 w 189"/>
                  <a:gd name="T11" fmla="*/ 31 h 126"/>
                  <a:gd name="T12" fmla="*/ 82 w 189"/>
                  <a:gd name="T13" fmla="*/ 33 h 126"/>
                  <a:gd name="T14" fmla="*/ 93 w 189"/>
                  <a:gd name="T15" fmla="*/ 34 h 126"/>
                  <a:gd name="T16" fmla="*/ 104 w 189"/>
                  <a:gd name="T17" fmla="*/ 34 h 126"/>
                  <a:gd name="T18" fmla="*/ 116 w 189"/>
                  <a:gd name="T19" fmla="*/ 33 h 126"/>
                  <a:gd name="T20" fmla="*/ 143 w 189"/>
                  <a:gd name="T21" fmla="*/ 29 h 126"/>
                  <a:gd name="T22" fmla="*/ 155 w 189"/>
                  <a:gd name="T23" fmla="*/ 26 h 126"/>
                  <a:gd name="T24" fmla="*/ 169 w 189"/>
                  <a:gd name="T25" fmla="*/ 21 h 126"/>
                  <a:gd name="T26" fmla="*/ 178 w 189"/>
                  <a:gd name="T27" fmla="*/ 15 h 126"/>
                  <a:gd name="T28" fmla="*/ 187 w 189"/>
                  <a:gd name="T29" fmla="*/ 8 h 126"/>
                  <a:gd name="T30" fmla="*/ 188 w 189"/>
                  <a:gd name="T31" fmla="*/ 14 h 126"/>
                  <a:gd name="T32" fmla="*/ 189 w 189"/>
                  <a:gd name="T33" fmla="*/ 25 h 126"/>
                  <a:gd name="T34" fmla="*/ 189 w 189"/>
                  <a:gd name="T35" fmla="*/ 38 h 126"/>
                  <a:gd name="T36" fmla="*/ 188 w 189"/>
                  <a:gd name="T37" fmla="*/ 51 h 126"/>
                  <a:gd name="T38" fmla="*/ 184 w 189"/>
                  <a:gd name="T39" fmla="*/ 82 h 126"/>
                  <a:gd name="T40" fmla="*/ 181 w 189"/>
                  <a:gd name="T41" fmla="*/ 97 h 126"/>
                  <a:gd name="T42" fmla="*/ 178 w 189"/>
                  <a:gd name="T43" fmla="*/ 109 h 126"/>
                  <a:gd name="T44" fmla="*/ 172 w 189"/>
                  <a:gd name="T45" fmla="*/ 114 h 126"/>
                  <a:gd name="T46" fmla="*/ 161 w 189"/>
                  <a:gd name="T47" fmla="*/ 118 h 126"/>
                  <a:gd name="T48" fmla="*/ 139 w 189"/>
                  <a:gd name="T49" fmla="*/ 123 h 126"/>
                  <a:gd name="T50" fmla="*/ 116 w 189"/>
                  <a:gd name="T51" fmla="*/ 126 h 126"/>
                  <a:gd name="T52" fmla="*/ 95 w 189"/>
                  <a:gd name="T53" fmla="*/ 126 h 126"/>
                  <a:gd name="T54" fmla="*/ 74 w 189"/>
                  <a:gd name="T55" fmla="*/ 124 h 126"/>
                  <a:gd name="T56" fmla="*/ 53 w 189"/>
                  <a:gd name="T57" fmla="*/ 121 h 126"/>
                  <a:gd name="T58" fmla="*/ 43 w 189"/>
                  <a:gd name="T59" fmla="*/ 120 h 126"/>
                  <a:gd name="T60" fmla="*/ 35 w 189"/>
                  <a:gd name="T61" fmla="*/ 118 h 126"/>
                  <a:gd name="T62" fmla="*/ 28 w 189"/>
                  <a:gd name="T63" fmla="*/ 117 h 126"/>
                  <a:gd name="T64" fmla="*/ 24 w 189"/>
                  <a:gd name="T65" fmla="*/ 115 h 126"/>
                  <a:gd name="T66" fmla="*/ 19 w 189"/>
                  <a:gd name="T67" fmla="*/ 113 h 126"/>
                  <a:gd name="T68" fmla="*/ 16 w 189"/>
                  <a:gd name="T69" fmla="*/ 111 h 126"/>
                  <a:gd name="T70" fmla="*/ 15 w 189"/>
                  <a:gd name="T71" fmla="*/ 107 h 126"/>
                  <a:gd name="T72" fmla="*/ 16 w 189"/>
                  <a:gd name="T73" fmla="*/ 101 h 126"/>
                  <a:gd name="T74" fmla="*/ 18 w 189"/>
                  <a:gd name="T75" fmla="*/ 92 h 126"/>
                  <a:gd name="T76" fmla="*/ 19 w 189"/>
                  <a:gd name="T77" fmla="*/ 80 h 126"/>
                  <a:gd name="T78" fmla="*/ 16 w 189"/>
                  <a:gd name="T79" fmla="*/ 68 h 126"/>
                  <a:gd name="T80" fmla="*/ 11 w 189"/>
                  <a:gd name="T81" fmla="*/ 58 h 126"/>
                  <a:gd name="T82" fmla="*/ 5 w 189"/>
                  <a:gd name="T83" fmla="*/ 48 h 126"/>
                  <a:gd name="T84" fmla="*/ 0 w 189"/>
                  <a:gd name="T85" fmla="*/ 37 h 126"/>
                  <a:gd name="T86" fmla="*/ 0 w 189"/>
                  <a:gd name="T87" fmla="*/ 30 h 126"/>
                  <a:gd name="T88" fmla="*/ 0 w 189"/>
                  <a:gd name="T89" fmla="*/ 22 h 126"/>
                  <a:gd name="T90" fmla="*/ 1 w 189"/>
                  <a:gd name="T91" fmla="*/ 11 h 126"/>
                  <a:gd name="T92" fmla="*/ 4 w 189"/>
                  <a:gd name="T93" fmla="*/ 0 h 126"/>
                  <a:gd name="T94" fmla="*/ 4 w 189"/>
                  <a:gd name="T95" fmla="*/ 0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89" h="126">
                    <a:moveTo>
                      <a:pt x="4" y="0"/>
                    </a:moveTo>
                    <a:lnTo>
                      <a:pt x="8" y="7"/>
                    </a:lnTo>
                    <a:lnTo>
                      <a:pt x="18" y="13"/>
                    </a:lnTo>
                    <a:lnTo>
                      <a:pt x="28" y="20"/>
                    </a:lnTo>
                    <a:lnTo>
                      <a:pt x="42" y="25"/>
                    </a:lnTo>
                    <a:lnTo>
                      <a:pt x="70" y="31"/>
                    </a:lnTo>
                    <a:lnTo>
                      <a:pt x="82" y="33"/>
                    </a:lnTo>
                    <a:lnTo>
                      <a:pt x="93" y="34"/>
                    </a:lnTo>
                    <a:lnTo>
                      <a:pt x="104" y="34"/>
                    </a:lnTo>
                    <a:lnTo>
                      <a:pt x="116" y="33"/>
                    </a:lnTo>
                    <a:lnTo>
                      <a:pt x="143" y="29"/>
                    </a:lnTo>
                    <a:lnTo>
                      <a:pt x="155" y="26"/>
                    </a:lnTo>
                    <a:lnTo>
                      <a:pt x="169" y="21"/>
                    </a:lnTo>
                    <a:lnTo>
                      <a:pt x="178" y="15"/>
                    </a:lnTo>
                    <a:lnTo>
                      <a:pt x="187" y="8"/>
                    </a:lnTo>
                    <a:lnTo>
                      <a:pt x="188" y="14"/>
                    </a:lnTo>
                    <a:lnTo>
                      <a:pt x="189" y="25"/>
                    </a:lnTo>
                    <a:lnTo>
                      <a:pt x="189" y="38"/>
                    </a:lnTo>
                    <a:lnTo>
                      <a:pt x="188" y="51"/>
                    </a:lnTo>
                    <a:lnTo>
                      <a:pt x="184" y="82"/>
                    </a:lnTo>
                    <a:lnTo>
                      <a:pt x="181" y="97"/>
                    </a:lnTo>
                    <a:lnTo>
                      <a:pt x="178" y="109"/>
                    </a:lnTo>
                    <a:lnTo>
                      <a:pt x="172" y="114"/>
                    </a:lnTo>
                    <a:lnTo>
                      <a:pt x="161" y="118"/>
                    </a:lnTo>
                    <a:lnTo>
                      <a:pt x="139" y="123"/>
                    </a:lnTo>
                    <a:lnTo>
                      <a:pt x="116" y="126"/>
                    </a:lnTo>
                    <a:lnTo>
                      <a:pt x="95" y="126"/>
                    </a:lnTo>
                    <a:lnTo>
                      <a:pt x="74" y="124"/>
                    </a:lnTo>
                    <a:lnTo>
                      <a:pt x="53" y="121"/>
                    </a:lnTo>
                    <a:lnTo>
                      <a:pt x="43" y="120"/>
                    </a:lnTo>
                    <a:lnTo>
                      <a:pt x="35" y="118"/>
                    </a:lnTo>
                    <a:lnTo>
                      <a:pt x="28" y="117"/>
                    </a:lnTo>
                    <a:lnTo>
                      <a:pt x="24" y="115"/>
                    </a:lnTo>
                    <a:lnTo>
                      <a:pt x="19" y="113"/>
                    </a:lnTo>
                    <a:lnTo>
                      <a:pt x="16" y="111"/>
                    </a:lnTo>
                    <a:lnTo>
                      <a:pt x="15" y="107"/>
                    </a:lnTo>
                    <a:lnTo>
                      <a:pt x="16" y="101"/>
                    </a:lnTo>
                    <a:lnTo>
                      <a:pt x="18" y="92"/>
                    </a:lnTo>
                    <a:lnTo>
                      <a:pt x="19" y="80"/>
                    </a:lnTo>
                    <a:lnTo>
                      <a:pt x="16" y="68"/>
                    </a:lnTo>
                    <a:lnTo>
                      <a:pt x="11" y="58"/>
                    </a:lnTo>
                    <a:lnTo>
                      <a:pt x="5" y="48"/>
                    </a:lnTo>
                    <a:lnTo>
                      <a:pt x="0" y="37"/>
                    </a:lnTo>
                    <a:lnTo>
                      <a:pt x="0" y="30"/>
                    </a:lnTo>
                    <a:lnTo>
                      <a:pt x="0" y="22"/>
                    </a:lnTo>
                    <a:lnTo>
                      <a:pt x="1" y="11"/>
                    </a:lnTo>
                    <a:lnTo>
                      <a:pt x="4" y="0"/>
                    </a:lnTo>
                    <a:close/>
                  </a:path>
                </a:pathLst>
              </a:custGeom>
              <a:solidFill>
                <a:srgbClr val="BFBFBF"/>
              </a:solidFill>
              <a:ln w="19050">
                <a:solidFill>
                  <a:srgbClr val="000000"/>
                </a:solidFill>
                <a:prstDash val="solid"/>
                <a:round/>
                <a:headEnd/>
                <a:tailEnd/>
              </a:ln>
            </p:spPr>
            <p:txBody>
              <a:bodyPr/>
              <a:lstStyle/>
              <a:p>
                <a:endParaRPr lang="ja-JP" altLang="en-US"/>
              </a:p>
            </p:txBody>
          </p:sp>
          <p:sp>
            <p:nvSpPr>
              <p:cNvPr id="19799" name="Freeform 131"/>
              <p:cNvSpPr>
                <a:spLocks/>
              </p:cNvSpPr>
              <p:nvPr/>
            </p:nvSpPr>
            <p:spPr bwMode="auto">
              <a:xfrm>
                <a:off x="391" y="3469"/>
                <a:ext cx="175" cy="164"/>
              </a:xfrm>
              <a:custGeom>
                <a:avLst/>
                <a:gdLst>
                  <a:gd name="T0" fmla="*/ 71 w 175"/>
                  <a:gd name="T1" fmla="*/ 160 h 164"/>
                  <a:gd name="T2" fmla="*/ 95 w 175"/>
                  <a:gd name="T3" fmla="*/ 163 h 164"/>
                  <a:gd name="T4" fmla="*/ 117 w 175"/>
                  <a:gd name="T5" fmla="*/ 164 h 164"/>
                  <a:gd name="T6" fmla="*/ 136 w 175"/>
                  <a:gd name="T7" fmla="*/ 162 h 164"/>
                  <a:gd name="T8" fmla="*/ 153 w 175"/>
                  <a:gd name="T9" fmla="*/ 155 h 164"/>
                  <a:gd name="T10" fmla="*/ 160 w 175"/>
                  <a:gd name="T11" fmla="*/ 151 h 164"/>
                  <a:gd name="T12" fmla="*/ 165 w 175"/>
                  <a:gd name="T13" fmla="*/ 146 h 164"/>
                  <a:gd name="T14" fmla="*/ 168 w 175"/>
                  <a:gd name="T15" fmla="*/ 140 h 164"/>
                  <a:gd name="T16" fmla="*/ 171 w 175"/>
                  <a:gd name="T17" fmla="*/ 133 h 164"/>
                  <a:gd name="T18" fmla="*/ 172 w 175"/>
                  <a:gd name="T19" fmla="*/ 120 h 164"/>
                  <a:gd name="T20" fmla="*/ 173 w 175"/>
                  <a:gd name="T21" fmla="*/ 108 h 164"/>
                  <a:gd name="T22" fmla="*/ 173 w 175"/>
                  <a:gd name="T23" fmla="*/ 98 h 164"/>
                  <a:gd name="T24" fmla="*/ 172 w 175"/>
                  <a:gd name="T25" fmla="*/ 91 h 164"/>
                  <a:gd name="T26" fmla="*/ 171 w 175"/>
                  <a:gd name="T27" fmla="*/ 85 h 164"/>
                  <a:gd name="T28" fmla="*/ 173 w 175"/>
                  <a:gd name="T29" fmla="*/ 80 h 164"/>
                  <a:gd name="T30" fmla="*/ 175 w 175"/>
                  <a:gd name="T31" fmla="*/ 75 h 164"/>
                  <a:gd name="T32" fmla="*/ 175 w 175"/>
                  <a:gd name="T33" fmla="*/ 69 h 164"/>
                  <a:gd name="T34" fmla="*/ 171 w 175"/>
                  <a:gd name="T35" fmla="*/ 64 h 164"/>
                  <a:gd name="T36" fmla="*/ 164 w 175"/>
                  <a:gd name="T37" fmla="*/ 61 h 164"/>
                  <a:gd name="T38" fmla="*/ 159 w 175"/>
                  <a:gd name="T39" fmla="*/ 59 h 164"/>
                  <a:gd name="T40" fmla="*/ 155 w 175"/>
                  <a:gd name="T41" fmla="*/ 56 h 164"/>
                  <a:gd name="T42" fmla="*/ 153 w 175"/>
                  <a:gd name="T43" fmla="*/ 53 h 164"/>
                  <a:gd name="T44" fmla="*/ 152 w 175"/>
                  <a:gd name="T45" fmla="*/ 49 h 164"/>
                  <a:gd name="T46" fmla="*/ 150 w 175"/>
                  <a:gd name="T47" fmla="*/ 44 h 164"/>
                  <a:gd name="T48" fmla="*/ 148 w 175"/>
                  <a:gd name="T49" fmla="*/ 37 h 164"/>
                  <a:gd name="T50" fmla="*/ 145 w 175"/>
                  <a:gd name="T51" fmla="*/ 27 h 164"/>
                  <a:gd name="T52" fmla="*/ 138 w 175"/>
                  <a:gd name="T53" fmla="*/ 18 h 164"/>
                  <a:gd name="T54" fmla="*/ 130 w 175"/>
                  <a:gd name="T55" fmla="*/ 9 h 164"/>
                  <a:gd name="T56" fmla="*/ 118 w 175"/>
                  <a:gd name="T57" fmla="*/ 2 h 164"/>
                  <a:gd name="T58" fmla="*/ 110 w 175"/>
                  <a:gd name="T59" fmla="*/ 0 h 164"/>
                  <a:gd name="T60" fmla="*/ 102 w 175"/>
                  <a:gd name="T61" fmla="*/ 0 h 164"/>
                  <a:gd name="T62" fmla="*/ 92 w 175"/>
                  <a:gd name="T63" fmla="*/ 0 h 164"/>
                  <a:gd name="T64" fmla="*/ 80 w 175"/>
                  <a:gd name="T65" fmla="*/ 2 h 164"/>
                  <a:gd name="T66" fmla="*/ 60 w 175"/>
                  <a:gd name="T67" fmla="*/ 8 h 164"/>
                  <a:gd name="T68" fmla="*/ 41 w 175"/>
                  <a:gd name="T69" fmla="*/ 17 h 164"/>
                  <a:gd name="T70" fmla="*/ 26 w 175"/>
                  <a:gd name="T71" fmla="*/ 26 h 164"/>
                  <a:gd name="T72" fmla="*/ 15 w 175"/>
                  <a:gd name="T73" fmla="*/ 38 h 164"/>
                  <a:gd name="T74" fmla="*/ 7 w 175"/>
                  <a:gd name="T75" fmla="*/ 51 h 164"/>
                  <a:gd name="T76" fmla="*/ 2 w 175"/>
                  <a:gd name="T77" fmla="*/ 63 h 164"/>
                  <a:gd name="T78" fmla="*/ 0 w 175"/>
                  <a:gd name="T79" fmla="*/ 78 h 164"/>
                  <a:gd name="T80" fmla="*/ 3 w 175"/>
                  <a:gd name="T81" fmla="*/ 93 h 164"/>
                  <a:gd name="T82" fmla="*/ 7 w 175"/>
                  <a:gd name="T83" fmla="*/ 108 h 164"/>
                  <a:gd name="T84" fmla="*/ 14 w 175"/>
                  <a:gd name="T85" fmla="*/ 120 h 164"/>
                  <a:gd name="T86" fmla="*/ 21 w 175"/>
                  <a:gd name="T87" fmla="*/ 131 h 164"/>
                  <a:gd name="T88" fmla="*/ 29 w 175"/>
                  <a:gd name="T89" fmla="*/ 140 h 164"/>
                  <a:gd name="T90" fmla="*/ 38 w 175"/>
                  <a:gd name="T91" fmla="*/ 148 h 164"/>
                  <a:gd name="T92" fmla="*/ 49 w 175"/>
                  <a:gd name="T93" fmla="*/ 153 h 164"/>
                  <a:gd name="T94" fmla="*/ 60 w 175"/>
                  <a:gd name="T95" fmla="*/ 157 h 164"/>
                  <a:gd name="T96" fmla="*/ 71 w 175"/>
                  <a:gd name="T97" fmla="*/ 160 h 164"/>
                  <a:gd name="T98" fmla="*/ 71 w 175"/>
                  <a:gd name="T99" fmla="*/ 160 h 16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5" h="164">
                    <a:moveTo>
                      <a:pt x="71" y="160"/>
                    </a:moveTo>
                    <a:lnTo>
                      <a:pt x="95" y="163"/>
                    </a:lnTo>
                    <a:lnTo>
                      <a:pt x="117" y="164"/>
                    </a:lnTo>
                    <a:lnTo>
                      <a:pt x="136" y="162"/>
                    </a:lnTo>
                    <a:lnTo>
                      <a:pt x="153" y="155"/>
                    </a:lnTo>
                    <a:lnTo>
                      <a:pt x="160" y="151"/>
                    </a:lnTo>
                    <a:lnTo>
                      <a:pt x="165" y="146"/>
                    </a:lnTo>
                    <a:lnTo>
                      <a:pt x="168" y="140"/>
                    </a:lnTo>
                    <a:lnTo>
                      <a:pt x="171" y="133"/>
                    </a:lnTo>
                    <a:lnTo>
                      <a:pt x="172" y="120"/>
                    </a:lnTo>
                    <a:lnTo>
                      <a:pt x="173" y="108"/>
                    </a:lnTo>
                    <a:lnTo>
                      <a:pt x="173" y="98"/>
                    </a:lnTo>
                    <a:lnTo>
                      <a:pt x="172" y="91"/>
                    </a:lnTo>
                    <a:lnTo>
                      <a:pt x="171" y="85"/>
                    </a:lnTo>
                    <a:lnTo>
                      <a:pt x="173" y="80"/>
                    </a:lnTo>
                    <a:lnTo>
                      <a:pt x="175" y="75"/>
                    </a:lnTo>
                    <a:lnTo>
                      <a:pt x="175" y="69"/>
                    </a:lnTo>
                    <a:lnTo>
                      <a:pt x="171" y="64"/>
                    </a:lnTo>
                    <a:lnTo>
                      <a:pt x="164" y="61"/>
                    </a:lnTo>
                    <a:lnTo>
                      <a:pt x="159" y="59"/>
                    </a:lnTo>
                    <a:lnTo>
                      <a:pt x="155" y="56"/>
                    </a:lnTo>
                    <a:lnTo>
                      <a:pt x="153" y="53"/>
                    </a:lnTo>
                    <a:lnTo>
                      <a:pt x="152" y="49"/>
                    </a:lnTo>
                    <a:lnTo>
                      <a:pt x="150" y="44"/>
                    </a:lnTo>
                    <a:lnTo>
                      <a:pt x="148" y="37"/>
                    </a:lnTo>
                    <a:lnTo>
                      <a:pt x="145" y="27"/>
                    </a:lnTo>
                    <a:lnTo>
                      <a:pt x="138" y="18"/>
                    </a:lnTo>
                    <a:lnTo>
                      <a:pt x="130" y="9"/>
                    </a:lnTo>
                    <a:lnTo>
                      <a:pt x="118" y="2"/>
                    </a:lnTo>
                    <a:lnTo>
                      <a:pt x="110" y="0"/>
                    </a:lnTo>
                    <a:lnTo>
                      <a:pt x="102" y="0"/>
                    </a:lnTo>
                    <a:lnTo>
                      <a:pt x="92" y="0"/>
                    </a:lnTo>
                    <a:lnTo>
                      <a:pt x="80" y="2"/>
                    </a:lnTo>
                    <a:lnTo>
                      <a:pt x="60" y="8"/>
                    </a:lnTo>
                    <a:lnTo>
                      <a:pt x="41" y="17"/>
                    </a:lnTo>
                    <a:lnTo>
                      <a:pt x="26" y="26"/>
                    </a:lnTo>
                    <a:lnTo>
                      <a:pt x="15" y="38"/>
                    </a:lnTo>
                    <a:lnTo>
                      <a:pt x="7" y="51"/>
                    </a:lnTo>
                    <a:lnTo>
                      <a:pt x="2" y="63"/>
                    </a:lnTo>
                    <a:lnTo>
                      <a:pt x="0" y="78"/>
                    </a:lnTo>
                    <a:lnTo>
                      <a:pt x="3" y="93"/>
                    </a:lnTo>
                    <a:lnTo>
                      <a:pt x="7" y="108"/>
                    </a:lnTo>
                    <a:lnTo>
                      <a:pt x="14" y="120"/>
                    </a:lnTo>
                    <a:lnTo>
                      <a:pt x="21" y="131"/>
                    </a:lnTo>
                    <a:lnTo>
                      <a:pt x="29" y="140"/>
                    </a:lnTo>
                    <a:lnTo>
                      <a:pt x="38" y="148"/>
                    </a:lnTo>
                    <a:lnTo>
                      <a:pt x="49" y="153"/>
                    </a:lnTo>
                    <a:lnTo>
                      <a:pt x="60" y="157"/>
                    </a:lnTo>
                    <a:lnTo>
                      <a:pt x="71" y="160"/>
                    </a:lnTo>
                    <a:close/>
                  </a:path>
                </a:pathLst>
              </a:custGeom>
              <a:solidFill>
                <a:srgbClr val="FAD28D"/>
              </a:solidFill>
              <a:ln w="19050">
                <a:solidFill>
                  <a:srgbClr val="000000"/>
                </a:solidFill>
                <a:prstDash val="solid"/>
                <a:round/>
                <a:headEnd/>
                <a:tailEnd/>
              </a:ln>
            </p:spPr>
            <p:txBody>
              <a:bodyPr/>
              <a:lstStyle/>
              <a:p>
                <a:endParaRPr lang="ja-JP" altLang="en-US"/>
              </a:p>
            </p:txBody>
          </p:sp>
          <p:sp>
            <p:nvSpPr>
              <p:cNvPr id="19800" name="Freeform 132"/>
              <p:cNvSpPr>
                <a:spLocks/>
              </p:cNvSpPr>
              <p:nvPr/>
            </p:nvSpPr>
            <p:spPr bwMode="auto">
              <a:xfrm>
                <a:off x="339" y="3453"/>
                <a:ext cx="204" cy="232"/>
              </a:xfrm>
              <a:custGeom>
                <a:avLst/>
                <a:gdLst>
                  <a:gd name="T0" fmla="*/ 186 w 204"/>
                  <a:gd name="T1" fmla="*/ 29 h 232"/>
                  <a:gd name="T2" fmla="*/ 166 w 204"/>
                  <a:gd name="T3" fmla="*/ 28 h 232"/>
                  <a:gd name="T4" fmla="*/ 147 w 204"/>
                  <a:gd name="T5" fmla="*/ 30 h 232"/>
                  <a:gd name="T6" fmla="*/ 139 w 204"/>
                  <a:gd name="T7" fmla="*/ 32 h 232"/>
                  <a:gd name="T8" fmla="*/ 132 w 204"/>
                  <a:gd name="T9" fmla="*/ 35 h 232"/>
                  <a:gd name="T10" fmla="*/ 125 w 204"/>
                  <a:gd name="T11" fmla="*/ 41 h 232"/>
                  <a:gd name="T12" fmla="*/ 121 w 204"/>
                  <a:gd name="T13" fmla="*/ 49 h 232"/>
                  <a:gd name="T14" fmla="*/ 120 w 204"/>
                  <a:gd name="T15" fmla="*/ 53 h 232"/>
                  <a:gd name="T16" fmla="*/ 119 w 204"/>
                  <a:gd name="T17" fmla="*/ 59 h 232"/>
                  <a:gd name="T18" fmla="*/ 120 w 204"/>
                  <a:gd name="T19" fmla="*/ 68 h 232"/>
                  <a:gd name="T20" fmla="*/ 121 w 204"/>
                  <a:gd name="T21" fmla="*/ 78 h 232"/>
                  <a:gd name="T22" fmla="*/ 123 w 204"/>
                  <a:gd name="T23" fmla="*/ 89 h 232"/>
                  <a:gd name="T24" fmla="*/ 124 w 204"/>
                  <a:gd name="T25" fmla="*/ 101 h 232"/>
                  <a:gd name="T26" fmla="*/ 129 w 204"/>
                  <a:gd name="T27" fmla="*/ 128 h 232"/>
                  <a:gd name="T28" fmla="*/ 136 w 204"/>
                  <a:gd name="T29" fmla="*/ 155 h 232"/>
                  <a:gd name="T30" fmla="*/ 142 w 204"/>
                  <a:gd name="T31" fmla="*/ 181 h 232"/>
                  <a:gd name="T32" fmla="*/ 144 w 204"/>
                  <a:gd name="T33" fmla="*/ 192 h 232"/>
                  <a:gd name="T34" fmla="*/ 147 w 204"/>
                  <a:gd name="T35" fmla="*/ 204 h 232"/>
                  <a:gd name="T36" fmla="*/ 148 w 204"/>
                  <a:gd name="T37" fmla="*/ 212 h 232"/>
                  <a:gd name="T38" fmla="*/ 150 w 204"/>
                  <a:gd name="T39" fmla="*/ 221 h 232"/>
                  <a:gd name="T40" fmla="*/ 132 w 204"/>
                  <a:gd name="T41" fmla="*/ 227 h 232"/>
                  <a:gd name="T42" fmla="*/ 111 w 204"/>
                  <a:gd name="T43" fmla="*/ 231 h 232"/>
                  <a:gd name="T44" fmla="*/ 89 w 204"/>
                  <a:gd name="T45" fmla="*/ 232 h 232"/>
                  <a:gd name="T46" fmla="*/ 66 w 204"/>
                  <a:gd name="T47" fmla="*/ 231 h 232"/>
                  <a:gd name="T48" fmla="*/ 46 w 204"/>
                  <a:gd name="T49" fmla="*/ 229 h 232"/>
                  <a:gd name="T50" fmla="*/ 27 w 204"/>
                  <a:gd name="T51" fmla="*/ 224 h 232"/>
                  <a:gd name="T52" fmla="*/ 11 w 204"/>
                  <a:gd name="T53" fmla="*/ 218 h 232"/>
                  <a:gd name="T54" fmla="*/ 0 w 204"/>
                  <a:gd name="T55" fmla="*/ 208 h 232"/>
                  <a:gd name="T56" fmla="*/ 0 w 204"/>
                  <a:gd name="T57" fmla="*/ 197 h 232"/>
                  <a:gd name="T58" fmla="*/ 0 w 204"/>
                  <a:gd name="T59" fmla="*/ 184 h 232"/>
                  <a:gd name="T60" fmla="*/ 2 w 204"/>
                  <a:gd name="T61" fmla="*/ 155 h 232"/>
                  <a:gd name="T62" fmla="*/ 6 w 204"/>
                  <a:gd name="T63" fmla="*/ 124 h 232"/>
                  <a:gd name="T64" fmla="*/ 15 w 204"/>
                  <a:gd name="T65" fmla="*/ 93 h 232"/>
                  <a:gd name="T66" fmla="*/ 20 w 204"/>
                  <a:gd name="T67" fmla="*/ 78 h 232"/>
                  <a:gd name="T68" fmla="*/ 27 w 204"/>
                  <a:gd name="T69" fmla="*/ 65 h 232"/>
                  <a:gd name="T70" fmla="*/ 36 w 204"/>
                  <a:gd name="T71" fmla="*/ 51 h 232"/>
                  <a:gd name="T72" fmla="*/ 47 w 204"/>
                  <a:gd name="T73" fmla="*/ 39 h 232"/>
                  <a:gd name="T74" fmla="*/ 61 w 204"/>
                  <a:gd name="T75" fmla="*/ 28 h 232"/>
                  <a:gd name="T76" fmla="*/ 75 w 204"/>
                  <a:gd name="T77" fmla="*/ 18 h 232"/>
                  <a:gd name="T78" fmla="*/ 93 w 204"/>
                  <a:gd name="T79" fmla="*/ 10 h 232"/>
                  <a:gd name="T80" fmla="*/ 115 w 204"/>
                  <a:gd name="T81" fmla="*/ 4 h 232"/>
                  <a:gd name="T82" fmla="*/ 132 w 204"/>
                  <a:gd name="T83" fmla="*/ 1 h 232"/>
                  <a:gd name="T84" fmla="*/ 148 w 204"/>
                  <a:gd name="T85" fmla="*/ 0 h 232"/>
                  <a:gd name="T86" fmla="*/ 163 w 204"/>
                  <a:gd name="T87" fmla="*/ 1 h 232"/>
                  <a:gd name="T88" fmla="*/ 175 w 204"/>
                  <a:gd name="T89" fmla="*/ 3 h 232"/>
                  <a:gd name="T90" fmla="*/ 186 w 204"/>
                  <a:gd name="T91" fmla="*/ 7 h 232"/>
                  <a:gd name="T92" fmla="*/ 194 w 204"/>
                  <a:gd name="T93" fmla="*/ 12 h 232"/>
                  <a:gd name="T94" fmla="*/ 200 w 204"/>
                  <a:gd name="T95" fmla="*/ 16 h 232"/>
                  <a:gd name="T96" fmla="*/ 202 w 204"/>
                  <a:gd name="T97" fmla="*/ 21 h 232"/>
                  <a:gd name="T98" fmla="*/ 204 w 204"/>
                  <a:gd name="T99" fmla="*/ 25 h 232"/>
                  <a:gd name="T100" fmla="*/ 201 w 204"/>
                  <a:gd name="T101" fmla="*/ 28 h 232"/>
                  <a:gd name="T102" fmla="*/ 196 w 204"/>
                  <a:gd name="T103" fmla="*/ 30 h 232"/>
                  <a:gd name="T104" fmla="*/ 186 w 204"/>
                  <a:gd name="T105" fmla="*/ 29 h 232"/>
                  <a:gd name="T106" fmla="*/ 186 w 204"/>
                  <a:gd name="T107" fmla="*/ 29 h 2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04" h="232">
                    <a:moveTo>
                      <a:pt x="186" y="29"/>
                    </a:moveTo>
                    <a:lnTo>
                      <a:pt x="166" y="28"/>
                    </a:lnTo>
                    <a:lnTo>
                      <a:pt x="147" y="30"/>
                    </a:lnTo>
                    <a:lnTo>
                      <a:pt x="139" y="32"/>
                    </a:lnTo>
                    <a:lnTo>
                      <a:pt x="132" y="35"/>
                    </a:lnTo>
                    <a:lnTo>
                      <a:pt x="125" y="41"/>
                    </a:lnTo>
                    <a:lnTo>
                      <a:pt x="121" y="49"/>
                    </a:lnTo>
                    <a:lnTo>
                      <a:pt x="120" y="53"/>
                    </a:lnTo>
                    <a:lnTo>
                      <a:pt x="119" y="59"/>
                    </a:lnTo>
                    <a:lnTo>
                      <a:pt x="120" y="68"/>
                    </a:lnTo>
                    <a:lnTo>
                      <a:pt x="121" y="78"/>
                    </a:lnTo>
                    <a:lnTo>
                      <a:pt x="123" y="89"/>
                    </a:lnTo>
                    <a:lnTo>
                      <a:pt x="124" y="101"/>
                    </a:lnTo>
                    <a:lnTo>
                      <a:pt x="129" y="128"/>
                    </a:lnTo>
                    <a:lnTo>
                      <a:pt x="136" y="155"/>
                    </a:lnTo>
                    <a:lnTo>
                      <a:pt x="142" y="181"/>
                    </a:lnTo>
                    <a:lnTo>
                      <a:pt x="144" y="192"/>
                    </a:lnTo>
                    <a:lnTo>
                      <a:pt x="147" y="204"/>
                    </a:lnTo>
                    <a:lnTo>
                      <a:pt x="148" y="212"/>
                    </a:lnTo>
                    <a:lnTo>
                      <a:pt x="150" y="221"/>
                    </a:lnTo>
                    <a:lnTo>
                      <a:pt x="132" y="227"/>
                    </a:lnTo>
                    <a:lnTo>
                      <a:pt x="111" y="231"/>
                    </a:lnTo>
                    <a:lnTo>
                      <a:pt x="89" y="232"/>
                    </a:lnTo>
                    <a:lnTo>
                      <a:pt x="66" y="231"/>
                    </a:lnTo>
                    <a:lnTo>
                      <a:pt x="46" y="229"/>
                    </a:lnTo>
                    <a:lnTo>
                      <a:pt x="27" y="224"/>
                    </a:lnTo>
                    <a:lnTo>
                      <a:pt x="11" y="218"/>
                    </a:lnTo>
                    <a:lnTo>
                      <a:pt x="0" y="208"/>
                    </a:lnTo>
                    <a:lnTo>
                      <a:pt x="0" y="197"/>
                    </a:lnTo>
                    <a:lnTo>
                      <a:pt x="0" y="184"/>
                    </a:lnTo>
                    <a:lnTo>
                      <a:pt x="2" y="155"/>
                    </a:lnTo>
                    <a:lnTo>
                      <a:pt x="6" y="124"/>
                    </a:lnTo>
                    <a:lnTo>
                      <a:pt x="15" y="93"/>
                    </a:lnTo>
                    <a:lnTo>
                      <a:pt x="20" y="78"/>
                    </a:lnTo>
                    <a:lnTo>
                      <a:pt x="27" y="65"/>
                    </a:lnTo>
                    <a:lnTo>
                      <a:pt x="36" y="51"/>
                    </a:lnTo>
                    <a:lnTo>
                      <a:pt x="47" y="39"/>
                    </a:lnTo>
                    <a:lnTo>
                      <a:pt x="61" y="28"/>
                    </a:lnTo>
                    <a:lnTo>
                      <a:pt x="75" y="18"/>
                    </a:lnTo>
                    <a:lnTo>
                      <a:pt x="93" y="10"/>
                    </a:lnTo>
                    <a:lnTo>
                      <a:pt x="115" y="4"/>
                    </a:lnTo>
                    <a:lnTo>
                      <a:pt x="132" y="1"/>
                    </a:lnTo>
                    <a:lnTo>
                      <a:pt x="148" y="0"/>
                    </a:lnTo>
                    <a:lnTo>
                      <a:pt x="163" y="1"/>
                    </a:lnTo>
                    <a:lnTo>
                      <a:pt x="175" y="3"/>
                    </a:lnTo>
                    <a:lnTo>
                      <a:pt x="186" y="7"/>
                    </a:lnTo>
                    <a:lnTo>
                      <a:pt x="194" y="12"/>
                    </a:lnTo>
                    <a:lnTo>
                      <a:pt x="200" y="16"/>
                    </a:lnTo>
                    <a:lnTo>
                      <a:pt x="202" y="21"/>
                    </a:lnTo>
                    <a:lnTo>
                      <a:pt x="204" y="25"/>
                    </a:lnTo>
                    <a:lnTo>
                      <a:pt x="201" y="28"/>
                    </a:lnTo>
                    <a:lnTo>
                      <a:pt x="196" y="30"/>
                    </a:lnTo>
                    <a:lnTo>
                      <a:pt x="186" y="29"/>
                    </a:lnTo>
                    <a:close/>
                  </a:path>
                </a:pathLst>
              </a:custGeom>
              <a:solidFill>
                <a:srgbClr val="000000"/>
              </a:solidFill>
              <a:ln w="19050">
                <a:solidFill>
                  <a:srgbClr val="000000"/>
                </a:solidFill>
                <a:prstDash val="solid"/>
                <a:round/>
                <a:headEnd/>
                <a:tailEnd/>
              </a:ln>
            </p:spPr>
            <p:txBody>
              <a:bodyPr/>
              <a:lstStyle/>
              <a:p>
                <a:endParaRPr lang="ja-JP" altLang="en-US"/>
              </a:p>
            </p:txBody>
          </p:sp>
          <p:sp>
            <p:nvSpPr>
              <p:cNvPr id="19801" name="Freeform 133"/>
              <p:cNvSpPr>
                <a:spLocks/>
              </p:cNvSpPr>
              <p:nvPr/>
            </p:nvSpPr>
            <p:spPr bwMode="auto">
              <a:xfrm>
                <a:off x="486" y="3494"/>
                <a:ext cx="35" cy="29"/>
              </a:xfrm>
              <a:custGeom>
                <a:avLst/>
                <a:gdLst>
                  <a:gd name="T0" fmla="*/ 15 w 35"/>
                  <a:gd name="T1" fmla="*/ 0 h 29"/>
                  <a:gd name="T2" fmla="*/ 10 w 35"/>
                  <a:gd name="T3" fmla="*/ 2 h 29"/>
                  <a:gd name="T4" fmla="*/ 5 w 35"/>
                  <a:gd name="T5" fmla="*/ 8 h 29"/>
                  <a:gd name="T6" fmla="*/ 1 w 35"/>
                  <a:gd name="T7" fmla="*/ 15 h 29"/>
                  <a:gd name="T8" fmla="*/ 0 w 35"/>
                  <a:gd name="T9" fmla="*/ 24 h 29"/>
                  <a:gd name="T10" fmla="*/ 1 w 35"/>
                  <a:gd name="T11" fmla="*/ 28 h 29"/>
                  <a:gd name="T12" fmla="*/ 5 w 35"/>
                  <a:gd name="T13" fmla="*/ 29 h 29"/>
                  <a:gd name="T14" fmla="*/ 11 w 35"/>
                  <a:gd name="T15" fmla="*/ 28 h 29"/>
                  <a:gd name="T16" fmla="*/ 12 w 35"/>
                  <a:gd name="T17" fmla="*/ 25 h 29"/>
                  <a:gd name="T18" fmla="*/ 14 w 35"/>
                  <a:gd name="T19" fmla="*/ 18 h 29"/>
                  <a:gd name="T20" fmla="*/ 15 w 35"/>
                  <a:gd name="T21" fmla="*/ 14 h 29"/>
                  <a:gd name="T22" fmla="*/ 16 w 35"/>
                  <a:gd name="T23" fmla="*/ 12 h 29"/>
                  <a:gd name="T24" fmla="*/ 18 w 35"/>
                  <a:gd name="T25" fmla="*/ 11 h 29"/>
                  <a:gd name="T26" fmla="*/ 20 w 35"/>
                  <a:gd name="T27" fmla="*/ 12 h 29"/>
                  <a:gd name="T28" fmla="*/ 23 w 35"/>
                  <a:gd name="T29" fmla="*/ 16 h 29"/>
                  <a:gd name="T30" fmla="*/ 27 w 35"/>
                  <a:gd name="T31" fmla="*/ 19 h 29"/>
                  <a:gd name="T32" fmla="*/ 31 w 35"/>
                  <a:gd name="T33" fmla="*/ 19 h 29"/>
                  <a:gd name="T34" fmla="*/ 35 w 35"/>
                  <a:gd name="T35" fmla="*/ 16 h 29"/>
                  <a:gd name="T36" fmla="*/ 35 w 35"/>
                  <a:gd name="T37" fmla="*/ 12 h 29"/>
                  <a:gd name="T38" fmla="*/ 30 w 35"/>
                  <a:gd name="T39" fmla="*/ 6 h 29"/>
                  <a:gd name="T40" fmla="*/ 24 w 35"/>
                  <a:gd name="T41" fmla="*/ 2 h 29"/>
                  <a:gd name="T42" fmla="*/ 19 w 35"/>
                  <a:gd name="T43" fmla="*/ 0 h 29"/>
                  <a:gd name="T44" fmla="*/ 15 w 35"/>
                  <a:gd name="T45" fmla="*/ 0 h 29"/>
                  <a:gd name="T46" fmla="*/ 15 w 35"/>
                  <a:gd name="T47" fmla="*/ 0 h 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5" h="29">
                    <a:moveTo>
                      <a:pt x="15" y="0"/>
                    </a:moveTo>
                    <a:lnTo>
                      <a:pt x="10" y="2"/>
                    </a:lnTo>
                    <a:lnTo>
                      <a:pt x="5" y="8"/>
                    </a:lnTo>
                    <a:lnTo>
                      <a:pt x="1" y="15"/>
                    </a:lnTo>
                    <a:lnTo>
                      <a:pt x="0" y="24"/>
                    </a:lnTo>
                    <a:lnTo>
                      <a:pt x="1" y="28"/>
                    </a:lnTo>
                    <a:lnTo>
                      <a:pt x="5" y="29"/>
                    </a:lnTo>
                    <a:lnTo>
                      <a:pt x="11" y="28"/>
                    </a:lnTo>
                    <a:lnTo>
                      <a:pt x="12" y="25"/>
                    </a:lnTo>
                    <a:lnTo>
                      <a:pt x="14" y="18"/>
                    </a:lnTo>
                    <a:lnTo>
                      <a:pt x="15" y="14"/>
                    </a:lnTo>
                    <a:lnTo>
                      <a:pt x="16" y="12"/>
                    </a:lnTo>
                    <a:lnTo>
                      <a:pt x="18" y="11"/>
                    </a:lnTo>
                    <a:lnTo>
                      <a:pt x="20" y="12"/>
                    </a:lnTo>
                    <a:lnTo>
                      <a:pt x="23" y="16"/>
                    </a:lnTo>
                    <a:lnTo>
                      <a:pt x="27" y="19"/>
                    </a:lnTo>
                    <a:lnTo>
                      <a:pt x="31" y="19"/>
                    </a:lnTo>
                    <a:lnTo>
                      <a:pt x="35" y="16"/>
                    </a:lnTo>
                    <a:lnTo>
                      <a:pt x="35" y="12"/>
                    </a:lnTo>
                    <a:lnTo>
                      <a:pt x="30" y="6"/>
                    </a:lnTo>
                    <a:lnTo>
                      <a:pt x="24" y="2"/>
                    </a:lnTo>
                    <a:lnTo>
                      <a:pt x="19"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802" name="Freeform 134"/>
              <p:cNvSpPr>
                <a:spLocks/>
              </p:cNvSpPr>
              <p:nvPr/>
            </p:nvSpPr>
            <p:spPr bwMode="auto">
              <a:xfrm>
                <a:off x="497" y="3593"/>
                <a:ext cx="40" cy="20"/>
              </a:xfrm>
              <a:custGeom>
                <a:avLst/>
                <a:gdLst>
                  <a:gd name="T0" fmla="*/ 1 w 40"/>
                  <a:gd name="T1" fmla="*/ 11 h 20"/>
                  <a:gd name="T2" fmla="*/ 0 w 40"/>
                  <a:gd name="T3" fmla="*/ 15 h 20"/>
                  <a:gd name="T4" fmla="*/ 1 w 40"/>
                  <a:gd name="T5" fmla="*/ 19 h 20"/>
                  <a:gd name="T6" fmla="*/ 7 w 40"/>
                  <a:gd name="T7" fmla="*/ 20 h 20"/>
                  <a:gd name="T8" fmla="*/ 11 w 40"/>
                  <a:gd name="T9" fmla="*/ 19 h 20"/>
                  <a:gd name="T10" fmla="*/ 16 w 40"/>
                  <a:gd name="T11" fmla="*/ 15 h 20"/>
                  <a:gd name="T12" fmla="*/ 22 w 40"/>
                  <a:gd name="T13" fmla="*/ 12 h 20"/>
                  <a:gd name="T14" fmla="*/ 28 w 40"/>
                  <a:gd name="T15" fmla="*/ 10 h 20"/>
                  <a:gd name="T16" fmla="*/ 34 w 40"/>
                  <a:gd name="T17" fmla="*/ 9 h 20"/>
                  <a:gd name="T18" fmla="*/ 38 w 40"/>
                  <a:gd name="T19" fmla="*/ 8 h 20"/>
                  <a:gd name="T20" fmla="*/ 40 w 40"/>
                  <a:gd name="T21" fmla="*/ 5 h 20"/>
                  <a:gd name="T22" fmla="*/ 38 w 40"/>
                  <a:gd name="T23" fmla="*/ 2 h 20"/>
                  <a:gd name="T24" fmla="*/ 34 w 40"/>
                  <a:gd name="T25" fmla="*/ 0 h 20"/>
                  <a:gd name="T26" fmla="*/ 26 w 40"/>
                  <a:gd name="T27" fmla="*/ 1 h 20"/>
                  <a:gd name="T28" fmla="*/ 17 w 40"/>
                  <a:gd name="T29" fmla="*/ 4 h 20"/>
                  <a:gd name="T30" fmla="*/ 8 w 40"/>
                  <a:gd name="T31" fmla="*/ 7 h 20"/>
                  <a:gd name="T32" fmla="*/ 1 w 40"/>
                  <a:gd name="T33" fmla="*/ 11 h 20"/>
                  <a:gd name="T34" fmla="*/ 1 w 40"/>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20">
                    <a:moveTo>
                      <a:pt x="1" y="11"/>
                    </a:moveTo>
                    <a:lnTo>
                      <a:pt x="0" y="15"/>
                    </a:lnTo>
                    <a:lnTo>
                      <a:pt x="1" y="19"/>
                    </a:lnTo>
                    <a:lnTo>
                      <a:pt x="7" y="20"/>
                    </a:lnTo>
                    <a:lnTo>
                      <a:pt x="11" y="19"/>
                    </a:lnTo>
                    <a:lnTo>
                      <a:pt x="16" y="15"/>
                    </a:lnTo>
                    <a:lnTo>
                      <a:pt x="22" y="12"/>
                    </a:lnTo>
                    <a:lnTo>
                      <a:pt x="28" y="10"/>
                    </a:lnTo>
                    <a:lnTo>
                      <a:pt x="34" y="9"/>
                    </a:lnTo>
                    <a:lnTo>
                      <a:pt x="38" y="8"/>
                    </a:lnTo>
                    <a:lnTo>
                      <a:pt x="40" y="5"/>
                    </a:lnTo>
                    <a:lnTo>
                      <a:pt x="38" y="2"/>
                    </a:lnTo>
                    <a:lnTo>
                      <a:pt x="34" y="0"/>
                    </a:lnTo>
                    <a:lnTo>
                      <a:pt x="26" y="1"/>
                    </a:lnTo>
                    <a:lnTo>
                      <a:pt x="17" y="4"/>
                    </a:lnTo>
                    <a:lnTo>
                      <a:pt x="8" y="7"/>
                    </a:lnTo>
                    <a:lnTo>
                      <a:pt x="1"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803" name="Freeform 135"/>
              <p:cNvSpPr>
                <a:spLocks/>
              </p:cNvSpPr>
              <p:nvPr/>
            </p:nvSpPr>
            <p:spPr bwMode="auto">
              <a:xfrm>
                <a:off x="506" y="3526"/>
                <a:ext cx="11" cy="14"/>
              </a:xfrm>
              <a:custGeom>
                <a:avLst/>
                <a:gdLst>
                  <a:gd name="T0" fmla="*/ 11 w 11"/>
                  <a:gd name="T1" fmla="*/ 6 h 14"/>
                  <a:gd name="T2" fmla="*/ 10 w 11"/>
                  <a:gd name="T3" fmla="*/ 12 h 14"/>
                  <a:gd name="T4" fmla="*/ 8 w 11"/>
                  <a:gd name="T5" fmla="*/ 14 h 14"/>
                  <a:gd name="T6" fmla="*/ 6 w 11"/>
                  <a:gd name="T7" fmla="*/ 14 h 14"/>
                  <a:gd name="T8" fmla="*/ 4 w 11"/>
                  <a:gd name="T9" fmla="*/ 14 h 14"/>
                  <a:gd name="T10" fmla="*/ 3 w 11"/>
                  <a:gd name="T11" fmla="*/ 12 h 14"/>
                  <a:gd name="T12" fmla="*/ 0 w 11"/>
                  <a:gd name="T13" fmla="*/ 6 h 14"/>
                  <a:gd name="T14" fmla="*/ 3 w 11"/>
                  <a:gd name="T15" fmla="*/ 2 h 14"/>
                  <a:gd name="T16" fmla="*/ 6 w 11"/>
                  <a:gd name="T17" fmla="*/ 0 h 14"/>
                  <a:gd name="T18" fmla="*/ 10 w 11"/>
                  <a:gd name="T19" fmla="*/ 2 h 14"/>
                  <a:gd name="T20" fmla="*/ 11 w 11"/>
                  <a:gd name="T21" fmla="*/ 6 h 14"/>
                  <a:gd name="T22" fmla="*/ 11 w 11"/>
                  <a:gd name="T23" fmla="*/ 6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14">
                    <a:moveTo>
                      <a:pt x="11" y="6"/>
                    </a:moveTo>
                    <a:lnTo>
                      <a:pt x="10" y="12"/>
                    </a:lnTo>
                    <a:lnTo>
                      <a:pt x="8" y="14"/>
                    </a:lnTo>
                    <a:lnTo>
                      <a:pt x="6" y="14"/>
                    </a:lnTo>
                    <a:lnTo>
                      <a:pt x="4" y="14"/>
                    </a:lnTo>
                    <a:lnTo>
                      <a:pt x="3" y="12"/>
                    </a:lnTo>
                    <a:lnTo>
                      <a:pt x="0" y="6"/>
                    </a:lnTo>
                    <a:lnTo>
                      <a:pt x="3" y="2"/>
                    </a:lnTo>
                    <a:lnTo>
                      <a:pt x="6" y="0"/>
                    </a:lnTo>
                    <a:lnTo>
                      <a:pt x="10" y="2"/>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804" name="Freeform 136"/>
              <p:cNvSpPr>
                <a:spLocks/>
              </p:cNvSpPr>
              <p:nvPr/>
            </p:nvSpPr>
            <p:spPr bwMode="auto">
              <a:xfrm>
                <a:off x="625" y="3554"/>
                <a:ext cx="60" cy="43"/>
              </a:xfrm>
              <a:custGeom>
                <a:avLst/>
                <a:gdLst>
                  <a:gd name="T0" fmla="*/ 49 w 60"/>
                  <a:gd name="T1" fmla="*/ 43 h 43"/>
                  <a:gd name="T2" fmla="*/ 34 w 60"/>
                  <a:gd name="T3" fmla="*/ 39 h 43"/>
                  <a:gd name="T4" fmla="*/ 19 w 60"/>
                  <a:gd name="T5" fmla="*/ 31 h 43"/>
                  <a:gd name="T6" fmla="*/ 12 w 60"/>
                  <a:gd name="T7" fmla="*/ 26 h 43"/>
                  <a:gd name="T8" fmla="*/ 6 w 60"/>
                  <a:gd name="T9" fmla="*/ 21 h 43"/>
                  <a:gd name="T10" fmla="*/ 3 w 60"/>
                  <a:gd name="T11" fmla="*/ 14 h 43"/>
                  <a:gd name="T12" fmla="*/ 0 w 60"/>
                  <a:gd name="T13" fmla="*/ 8 h 43"/>
                  <a:gd name="T14" fmla="*/ 4 w 60"/>
                  <a:gd name="T15" fmla="*/ 4 h 43"/>
                  <a:gd name="T16" fmla="*/ 6 w 60"/>
                  <a:gd name="T17" fmla="*/ 2 h 43"/>
                  <a:gd name="T18" fmla="*/ 7 w 60"/>
                  <a:gd name="T19" fmla="*/ 0 h 43"/>
                  <a:gd name="T20" fmla="*/ 7 w 60"/>
                  <a:gd name="T21" fmla="*/ 0 h 43"/>
                  <a:gd name="T22" fmla="*/ 19 w 60"/>
                  <a:gd name="T23" fmla="*/ 9 h 43"/>
                  <a:gd name="T24" fmla="*/ 33 w 60"/>
                  <a:gd name="T25" fmla="*/ 18 h 43"/>
                  <a:gd name="T26" fmla="*/ 46 w 60"/>
                  <a:gd name="T27" fmla="*/ 25 h 43"/>
                  <a:gd name="T28" fmla="*/ 60 w 60"/>
                  <a:gd name="T29" fmla="*/ 29 h 43"/>
                  <a:gd name="T30" fmla="*/ 49 w 60"/>
                  <a:gd name="T31" fmla="*/ 43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43">
                    <a:moveTo>
                      <a:pt x="49" y="43"/>
                    </a:moveTo>
                    <a:lnTo>
                      <a:pt x="34" y="39"/>
                    </a:lnTo>
                    <a:lnTo>
                      <a:pt x="19" y="31"/>
                    </a:lnTo>
                    <a:lnTo>
                      <a:pt x="12" y="26"/>
                    </a:lnTo>
                    <a:lnTo>
                      <a:pt x="6" y="21"/>
                    </a:lnTo>
                    <a:lnTo>
                      <a:pt x="3" y="14"/>
                    </a:lnTo>
                    <a:lnTo>
                      <a:pt x="0" y="8"/>
                    </a:lnTo>
                    <a:lnTo>
                      <a:pt x="4" y="4"/>
                    </a:lnTo>
                    <a:lnTo>
                      <a:pt x="6" y="2"/>
                    </a:lnTo>
                    <a:lnTo>
                      <a:pt x="7" y="0"/>
                    </a:lnTo>
                    <a:lnTo>
                      <a:pt x="19" y="9"/>
                    </a:lnTo>
                    <a:lnTo>
                      <a:pt x="33" y="18"/>
                    </a:lnTo>
                    <a:lnTo>
                      <a:pt x="46" y="25"/>
                    </a:lnTo>
                    <a:lnTo>
                      <a:pt x="60" y="29"/>
                    </a:lnTo>
                    <a:lnTo>
                      <a:pt x="49" y="43"/>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805" name="Freeform 137"/>
              <p:cNvSpPr>
                <a:spLocks/>
              </p:cNvSpPr>
              <p:nvPr/>
            </p:nvSpPr>
            <p:spPr bwMode="auto">
              <a:xfrm>
                <a:off x="632" y="3507"/>
                <a:ext cx="103" cy="76"/>
              </a:xfrm>
              <a:custGeom>
                <a:avLst/>
                <a:gdLst>
                  <a:gd name="T0" fmla="*/ 53 w 103"/>
                  <a:gd name="T1" fmla="*/ 76 h 76"/>
                  <a:gd name="T2" fmla="*/ 39 w 103"/>
                  <a:gd name="T3" fmla="*/ 72 h 76"/>
                  <a:gd name="T4" fmla="*/ 26 w 103"/>
                  <a:gd name="T5" fmla="*/ 65 h 76"/>
                  <a:gd name="T6" fmla="*/ 12 w 103"/>
                  <a:gd name="T7" fmla="*/ 56 h 76"/>
                  <a:gd name="T8" fmla="*/ 0 w 103"/>
                  <a:gd name="T9" fmla="*/ 47 h 76"/>
                  <a:gd name="T10" fmla="*/ 1 w 103"/>
                  <a:gd name="T11" fmla="*/ 40 h 76"/>
                  <a:gd name="T12" fmla="*/ 1 w 103"/>
                  <a:gd name="T13" fmla="*/ 35 h 76"/>
                  <a:gd name="T14" fmla="*/ 1 w 103"/>
                  <a:gd name="T15" fmla="*/ 30 h 76"/>
                  <a:gd name="T16" fmla="*/ 1 w 103"/>
                  <a:gd name="T17" fmla="*/ 23 h 76"/>
                  <a:gd name="T18" fmla="*/ 4 w 103"/>
                  <a:gd name="T19" fmla="*/ 17 h 76"/>
                  <a:gd name="T20" fmla="*/ 10 w 103"/>
                  <a:gd name="T21" fmla="*/ 12 h 76"/>
                  <a:gd name="T22" fmla="*/ 14 w 103"/>
                  <a:gd name="T23" fmla="*/ 11 h 76"/>
                  <a:gd name="T24" fmla="*/ 18 w 103"/>
                  <a:gd name="T25" fmla="*/ 11 h 76"/>
                  <a:gd name="T26" fmla="*/ 22 w 103"/>
                  <a:gd name="T27" fmla="*/ 14 h 76"/>
                  <a:gd name="T28" fmla="*/ 24 w 103"/>
                  <a:gd name="T29" fmla="*/ 19 h 76"/>
                  <a:gd name="T30" fmla="*/ 28 w 103"/>
                  <a:gd name="T31" fmla="*/ 23 h 76"/>
                  <a:gd name="T32" fmla="*/ 33 w 103"/>
                  <a:gd name="T33" fmla="*/ 26 h 76"/>
                  <a:gd name="T34" fmla="*/ 35 w 103"/>
                  <a:gd name="T35" fmla="*/ 28 h 76"/>
                  <a:gd name="T36" fmla="*/ 39 w 103"/>
                  <a:gd name="T37" fmla="*/ 28 h 76"/>
                  <a:gd name="T38" fmla="*/ 46 w 103"/>
                  <a:gd name="T39" fmla="*/ 25 h 76"/>
                  <a:gd name="T40" fmla="*/ 53 w 103"/>
                  <a:gd name="T41" fmla="*/ 20 h 76"/>
                  <a:gd name="T42" fmla="*/ 65 w 103"/>
                  <a:gd name="T43" fmla="*/ 8 h 76"/>
                  <a:gd name="T44" fmla="*/ 73 w 103"/>
                  <a:gd name="T45" fmla="*/ 5 h 76"/>
                  <a:gd name="T46" fmla="*/ 77 w 103"/>
                  <a:gd name="T47" fmla="*/ 2 h 76"/>
                  <a:gd name="T48" fmla="*/ 83 w 103"/>
                  <a:gd name="T49" fmla="*/ 1 h 76"/>
                  <a:gd name="T50" fmla="*/ 88 w 103"/>
                  <a:gd name="T51" fmla="*/ 0 h 76"/>
                  <a:gd name="T52" fmla="*/ 93 w 103"/>
                  <a:gd name="T53" fmla="*/ 3 h 76"/>
                  <a:gd name="T54" fmla="*/ 93 w 103"/>
                  <a:gd name="T55" fmla="*/ 6 h 76"/>
                  <a:gd name="T56" fmla="*/ 95 w 103"/>
                  <a:gd name="T57" fmla="*/ 11 h 76"/>
                  <a:gd name="T58" fmla="*/ 96 w 103"/>
                  <a:gd name="T59" fmla="*/ 17 h 76"/>
                  <a:gd name="T60" fmla="*/ 97 w 103"/>
                  <a:gd name="T61" fmla="*/ 19 h 76"/>
                  <a:gd name="T62" fmla="*/ 99 w 103"/>
                  <a:gd name="T63" fmla="*/ 21 h 76"/>
                  <a:gd name="T64" fmla="*/ 103 w 103"/>
                  <a:gd name="T65" fmla="*/ 24 h 76"/>
                  <a:gd name="T66" fmla="*/ 103 w 103"/>
                  <a:gd name="T67" fmla="*/ 27 h 76"/>
                  <a:gd name="T68" fmla="*/ 101 w 103"/>
                  <a:gd name="T69" fmla="*/ 31 h 76"/>
                  <a:gd name="T70" fmla="*/ 99 w 103"/>
                  <a:gd name="T71" fmla="*/ 35 h 76"/>
                  <a:gd name="T72" fmla="*/ 96 w 103"/>
                  <a:gd name="T73" fmla="*/ 37 h 76"/>
                  <a:gd name="T74" fmla="*/ 96 w 103"/>
                  <a:gd name="T75" fmla="*/ 42 h 76"/>
                  <a:gd name="T76" fmla="*/ 96 w 103"/>
                  <a:gd name="T77" fmla="*/ 46 h 76"/>
                  <a:gd name="T78" fmla="*/ 93 w 103"/>
                  <a:gd name="T79" fmla="*/ 52 h 76"/>
                  <a:gd name="T80" fmla="*/ 89 w 103"/>
                  <a:gd name="T81" fmla="*/ 59 h 76"/>
                  <a:gd name="T82" fmla="*/ 84 w 103"/>
                  <a:gd name="T83" fmla="*/ 65 h 76"/>
                  <a:gd name="T84" fmla="*/ 78 w 103"/>
                  <a:gd name="T85" fmla="*/ 70 h 76"/>
                  <a:gd name="T86" fmla="*/ 73 w 103"/>
                  <a:gd name="T87" fmla="*/ 72 h 76"/>
                  <a:gd name="T88" fmla="*/ 65 w 103"/>
                  <a:gd name="T89" fmla="*/ 74 h 76"/>
                  <a:gd name="T90" fmla="*/ 53 w 103"/>
                  <a:gd name="T91" fmla="*/ 76 h 76"/>
                  <a:gd name="T92" fmla="*/ 53 w 103"/>
                  <a:gd name="T93" fmla="*/ 76 h 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3" h="76">
                    <a:moveTo>
                      <a:pt x="53" y="76"/>
                    </a:moveTo>
                    <a:lnTo>
                      <a:pt x="39" y="72"/>
                    </a:lnTo>
                    <a:lnTo>
                      <a:pt x="26" y="65"/>
                    </a:lnTo>
                    <a:lnTo>
                      <a:pt x="12" y="56"/>
                    </a:lnTo>
                    <a:lnTo>
                      <a:pt x="0" y="47"/>
                    </a:lnTo>
                    <a:lnTo>
                      <a:pt x="1" y="40"/>
                    </a:lnTo>
                    <a:lnTo>
                      <a:pt x="1" y="35"/>
                    </a:lnTo>
                    <a:lnTo>
                      <a:pt x="1" y="30"/>
                    </a:lnTo>
                    <a:lnTo>
                      <a:pt x="1" y="23"/>
                    </a:lnTo>
                    <a:lnTo>
                      <a:pt x="4" y="17"/>
                    </a:lnTo>
                    <a:lnTo>
                      <a:pt x="10" y="12"/>
                    </a:lnTo>
                    <a:lnTo>
                      <a:pt x="14" y="11"/>
                    </a:lnTo>
                    <a:lnTo>
                      <a:pt x="18" y="11"/>
                    </a:lnTo>
                    <a:lnTo>
                      <a:pt x="22" y="14"/>
                    </a:lnTo>
                    <a:lnTo>
                      <a:pt x="24" y="19"/>
                    </a:lnTo>
                    <a:lnTo>
                      <a:pt x="28" y="23"/>
                    </a:lnTo>
                    <a:lnTo>
                      <a:pt x="33" y="26"/>
                    </a:lnTo>
                    <a:lnTo>
                      <a:pt x="35" y="28"/>
                    </a:lnTo>
                    <a:lnTo>
                      <a:pt x="39" y="28"/>
                    </a:lnTo>
                    <a:lnTo>
                      <a:pt x="46" y="25"/>
                    </a:lnTo>
                    <a:lnTo>
                      <a:pt x="53" y="20"/>
                    </a:lnTo>
                    <a:lnTo>
                      <a:pt x="65" y="8"/>
                    </a:lnTo>
                    <a:lnTo>
                      <a:pt x="73" y="5"/>
                    </a:lnTo>
                    <a:lnTo>
                      <a:pt x="77" y="2"/>
                    </a:lnTo>
                    <a:lnTo>
                      <a:pt x="83" y="1"/>
                    </a:lnTo>
                    <a:lnTo>
                      <a:pt x="88" y="0"/>
                    </a:lnTo>
                    <a:lnTo>
                      <a:pt x="93" y="3"/>
                    </a:lnTo>
                    <a:lnTo>
                      <a:pt x="93" y="6"/>
                    </a:lnTo>
                    <a:lnTo>
                      <a:pt x="95" y="11"/>
                    </a:lnTo>
                    <a:lnTo>
                      <a:pt x="96" y="17"/>
                    </a:lnTo>
                    <a:lnTo>
                      <a:pt x="97" y="19"/>
                    </a:lnTo>
                    <a:lnTo>
                      <a:pt x="99" y="21"/>
                    </a:lnTo>
                    <a:lnTo>
                      <a:pt x="103" y="24"/>
                    </a:lnTo>
                    <a:lnTo>
                      <a:pt x="103" y="27"/>
                    </a:lnTo>
                    <a:lnTo>
                      <a:pt x="101" y="31"/>
                    </a:lnTo>
                    <a:lnTo>
                      <a:pt x="99" y="35"/>
                    </a:lnTo>
                    <a:lnTo>
                      <a:pt x="96" y="37"/>
                    </a:lnTo>
                    <a:lnTo>
                      <a:pt x="96" y="42"/>
                    </a:lnTo>
                    <a:lnTo>
                      <a:pt x="96" y="46"/>
                    </a:lnTo>
                    <a:lnTo>
                      <a:pt x="93" y="52"/>
                    </a:lnTo>
                    <a:lnTo>
                      <a:pt x="89" y="59"/>
                    </a:lnTo>
                    <a:lnTo>
                      <a:pt x="84" y="65"/>
                    </a:lnTo>
                    <a:lnTo>
                      <a:pt x="78" y="70"/>
                    </a:lnTo>
                    <a:lnTo>
                      <a:pt x="73" y="72"/>
                    </a:lnTo>
                    <a:lnTo>
                      <a:pt x="65" y="74"/>
                    </a:lnTo>
                    <a:lnTo>
                      <a:pt x="53" y="76"/>
                    </a:lnTo>
                    <a:close/>
                  </a:path>
                </a:pathLst>
              </a:custGeom>
              <a:solidFill>
                <a:srgbClr val="FAD28D"/>
              </a:solidFill>
              <a:ln w="19050">
                <a:solidFill>
                  <a:srgbClr val="000000"/>
                </a:solidFill>
                <a:prstDash val="solid"/>
                <a:round/>
                <a:headEnd/>
                <a:tailEnd/>
              </a:ln>
            </p:spPr>
            <p:txBody>
              <a:bodyPr/>
              <a:lstStyle/>
              <a:p>
                <a:endParaRPr lang="ja-JP" altLang="en-US"/>
              </a:p>
            </p:txBody>
          </p:sp>
          <p:sp>
            <p:nvSpPr>
              <p:cNvPr id="19806" name="Freeform 138"/>
              <p:cNvSpPr>
                <a:spLocks/>
              </p:cNvSpPr>
              <p:nvPr/>
            </p:nvSpPr>
            <p:spPr bwMode="auto">
              <a:xfrm>
                <a:off x="293" y="3534"/>
                <a:ext cx="42" cy="51"/>
              </a:xfrm>
              <a:custGeom>
                <a:avLst/>
                <a:gdLst>
                  <a:gd name="T0" fmla="*/ 15 w 42"/>
                  <a:gd name="T1" fmla="*/ 51 h 51"/>
                  <a:gd name="T2" fmla="*/ 15 w 42"/>
                  <a:gd name="T3" fmla="*/ 47 h 51"/>
                  <a:gd name="T4" fmla="*/ 17 w 42"/>
                  <a:gd name="T5" fmla="*/ 41 h 51"/>
                  <a:gd name="T6" fmla="*/ 24 w 42"/>
                  <a:gd name="T7" fmla="*/ 28 h 51"/>
                  <a:gd name="T8" fmla="*/ 34 w 42"/>
                  <a:gd name="T9" fmla="*/ 15 h 51"/>
                  <a:gd name="T10" fmla="*/ 38 w 42"/>
                  <a:gd name="T11" fmla="*/ 11 h 51"/>
                  <a:gd name="T12" fmla="*/ 42 w 42"/>
                  <a:gd name="T13" fmla="*/ 7 h 51"/>
                  <a:gd name="T14" fmla="*/ 38 w 42"/>
                  <a:gd name="T15" fmla="*/ 4 h 51"/>
                  <a:gd name="T16" fmla="*/ 36 w 42"/>
                  <a:gd name="T17" fmla="*/ 1 h 51"/>
                  <a:gd name="T18" fmla="*/ 35 w 42"/>
                  <a:gd name="T19" fmla="*/ 0 h 51"/>
                  <a:gd name="T20" fmla="*/ 23 w 42"/>
                  <a:gd name="T21" fmla="*/ 9 h 51"/>
                  <a:gd name="T22" fmla="*/ 12 w 42"/>
                  <a:gd name="T23" fmla="*/ 18 h 51"/>
                  <a:gd name="T24" fmla="*/ 4 w 42"/>
                  <a:gd name="T25" fmla="*/ 27 h 51"/>
                  <a:gd name="T26" fmla="*/ 1 w 42"/>
                  <a:gd name="T27" fmla="*/ 30 h 51"/>
                  <a:gd name="T28" fmla="*/ 0 w 42"/>
                  <a:gd name="T29" fmla="*/ 33 h 51"/>
                  <a:gd name="T30" fmla="*/ 15 w 42"/>
                  <a:gd name="T31" fmla="*/ 51 h 51"/>
                  <a:gd name="T32" fmla="*/ 15 w 42"/>
                  <a:gd name="T33" fmla="*/ 51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51">
                    <a:moveTo>
                      <a:pt x="15" y="51"/>
                    </a:moveTo>
                    <a:lnTo>
                      <a:pt x="15" y="47"/>
                    </a:lnTo>
                    <a:lnTo>
                      <a:pt x="17" y="41"/>
                    </a:lnTo>
                    <a:lnTo>
                      <a:pt x="24" y="28"/>
                    </a:lnTo>
                    <a:lnTo>
                      <a:pt x="34" y="15"/>
                    </a:lnTo>
                    <a:lnTo>
                      <a:pt x="38" y="11"/>
                    </a:lnTo>
                    <a:lnTo>
                      <a:pt x="42" y="7"/>
                    </a:lnTo>
                    <a:lnTo>
                      <a:pt x="38" y="4"/>
                    </a:lnTo>
                    <a:lnTo>
                      <a:pt x="36" y="1"/>
                    </a:lnTo>
                    <a:lnTo>
                      <a:pt x="35" y="0"/>
                    </a:lnTo>
                    <a:lnTo>
                      <a:pt x="23" y="9"/>
                    </a:lnTo>
                    <a:lnTo>
                      <a:pt x="12" y="18"/>
                    </a:lnTo>
                    <a:lnTo>
                      <a:pt x="4" y="27"/>
                    </a:lnTo>
                    <a:lnTo>
                      <a:pt x="1" y="30"/>
                    </a:lnTo>
                    <a:lnTo>
                      <a:pt x="0" y="33"/>
                    </a:lnTo>
                    <a:lnTo>
                      <a:pt x="15" y="51"/>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807" name="Freeform 139"/>
              <p:cNvSpPr>
                <a:spLocks/>
              </p:cNvSpPr>
              <p:nvPr/>
            </p:nvSpPr>
            <p:spPr bwMode="auto">
              <a:xfrm>
                <a:off x="259" y="3485"/>
                <a:ext cx="69" cy="82"/>
              </a:xfrm>
              <a:custGeom>
                <a:avLst/>
                <a:gdLst>
                  <a:gd name="T0" fmla="*/ 34 w 69"/>
                  <a:gd name="T1" fmla="*/ 82 h 82"/>
                  <a:gd name="T2" fmla="*/ 35 w 69"/>
                  <a:gd name="T3" fmla="*/ 79 h 82"/>
                  <a:gd name="T4" fmla="*/ 38 w 69"/>
                  <a:gd name="T5" fmla="*/ 76 h 82"/>
                  <a:gd name="T6" fmla="*/ 46 w 69"/>
                  <a:gd name="T7" fmla="*/ 67 h 82"/>
                  <a:gd name="T8" fmla="*/ 57 w 69"/>
                  <a:gd name="T9" fmla="*/ 58 h 82"/>
                  <a:gd name="T10" fmla="*/ 69 w 69"/>
                  <a:gd name="T11" fmla="*/ 49 h 82"/>
                  <a:gd name="T12" fmla="*/ 63 w 69"/>
                  <a:gd name="T13" fmla="*/ 46 h 82"/>
                  <a:gd name="T14" fmla="*/ 58 w 69"/>
                  <a:gd name="T15" fmla="*/ 43 h 82"/>
                  <a:gd name="T16" fmla="*/ 54 w 69"/>
                  <a:gd name="T17" fmla="*/ 39 h 82"/>
                  <a:gd name="T18" fmla="*/ 54 w 69"/>
                  <a:gd name="T19" fmla="*/ 34 h 82"/>
                  <a:gd name="T20" fmla="*/ 57 w 69"/>
                  <a:gd name="T21" fmla="*/ 22 h 82"/>
                  <a:gd name="T22" fmla="*/ 55 w 69"/>
                  <a:gd name="T23" fmla="*/ 18 h 82"/>
                  <a:gd name="T24" fmla="*/ 53 w 69"/>
                  <a:gd name="T25" fmla="*/ 16 h 82"/>
                  <a:gd name="T26" fmla="*/ 49 w 69"/>
                  <a:gd name="T27" fmla="*/ 15 h 82"/>
                  <a:gd name="T28" fmla="*/ 43 w 69"/>
                  <a:gd name="T29" fmla="*/ 16 h 82"/>
                  <a:gd name="T30" fmla="*/ 39 w 69"/>
                  <a:gd name="T31" fmla="*/ 18 h 82"/>
                  <a:gd name="T32" fmla="*/ 35 w 69"/>
                  <a:gd name="T33" fmla="*/ 20 h 82"/>
                  <a:gd name="T34" fmla="*/ 32 w 69"/>
                  <a:gd name="T35" fmla="*/ 22 h 82"/>
                  <a:gd name="T36" fmla="*/ 28 w 69"/>
                  <a:gd name="T37" fmla="*/ 23 h 82"/>
                  <a:gd name="T38" fmla="*/ 26 w 69"/>
                  <a:gd name="T39" fmla="*/ 22 h 82"/>
                  <a:gd name="T40" fmla="*/ 23 w 69"/>
                  <a:gd name="T41" fmla="*/ 20 h 82"/>
                  <a:gd name="T42" fmla="*/ 16 w 69"/>
                  <a:gd name="T43" fmla="*/ 12 h 82"/>
                  <a:gd name="T44" fmla="*/ 9 w 69"/>
                  <a:gd name="T45" fmla="*/ 0 h 82"/>
                  <a:gd name="T46" fmla="*/ 4 w 69"/>
                  <a:gd name="T47" fmla="*/ 11 h 82"/>
                  <a:gd name="T48" fmla="*/ 1 w 69"/>
                  <a:gd name="T49" fmla="*/ 22 h 82"/>
                  <a:gd name="T50" fmla="*/ 0 w 69"/>
                  <a:gd name="T51" fmla="*/ 30 h 82"/>
                  <a:gd name="T52" fmla="*/ 1 w 69"/>
                  <a:gd name="T53" fmla="*/ 37 h 82"/>
                  <a:gd name="T54" fmla="*/ 4 w 69"/>
                  <a:gd name="T55" fmla="*/ 44 h 82"/>
                  <a:gd name="T56" fmla="*/ 5 w 69"/>
                  <a:gd name="T57" fmla="*/ 50 h 82"/>
                  <a:gd name="T58" fmla="*/ 5 w 69"/>
                  <a:gd name="T59" fmla="*/ 56 h 82"/>
                  <a:gd name="T60" fmla="*/ 8 w 69"/>
                  <a:gd name="T61" fmla="*/ 59 h 82"/>
                  <a:gd name="T62" fmla="*/ 11 w 69"/>
                  <a:gd name="T63" fmla="*/ 62 h 82"/>
                  <a:gd name="T64" fmla="*/ 19 w 69"/>
                  <a:gd name="T65" fmla="*/ 69 h 82"/>
                  <a:gd name="T66" fmla="*/ 24 w 69"/>
                  <a:gd name="T67" fmla="*/ 75 h 82"/>
                  <a:gd name="T68" fmla="*/ 30 w 69"/>
                  <a:gd name="T69" fmla="*/ 79 h 82"/>
                  <a:gd name="T70" fmla="*/ 34 w 69"/>
                  <a:gd name="T71" fmla="*/ 82 h 82"/>
                  <a:gd name="T72" fmla="*/ 34 w 69"/>
                  <a:gd name="T73" fmla="*/ 82 h 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9" h="82">
                    <a:moveTo>
                      <a:pt x="34" y="82"/>
                    </a:moveTo>
                    <a:lnTo>
                      <a:pt x="35" y="79"/>
                    </a:lnTo>
                    <a:lnTo>
                      <a:pt x="38" y="76"/>
                    </a:lnTo>
                    <a:lnTo>
                      <a:pt x="46" y="67"/>
                    </a:lnTo>
                    <a:lnTo>
                      <a:pt x="57" y="58"/>
                    </a:lnTo>
                    <a:lnTo>
                      <a:pt x="69" y="49"/>
                    </a:lnTo>
                    <a:lnTo>
                      <a:pt x="63" y="46"/>
                    </a:lnTo>
                    <a:lnTo>
                      <a:pt x="58" y="43"/>
                    </a:lnTo>
                    <a:lnTo>
                      <a:pt x="54" y="39"/>
                    </a:lnTo>
                    <a:lnTo>
                      <a:pt x="54" y="34"/>
                    </a:lnTo>
                    <a:lnTo>
                      <a:pt x="57" y="22"/>
                    </a:lnTo>
                    <a:lnTo>
                      <a:pt x="55" y="18"/>
                    </a:lnTo>
                    <a:lnTo>
                      <a:pt x="53" y="16"/>
                    </a:lnTo>
                    <a:lnTo>
                      <a:pt x="49" y="15"/>
                    </a:lnTo>
                    <a:lnTo>
                      <a:pt x="43" y="16"/>
                    </a:lnTo>
                    <a:lnTo>
                      <a:pt x="39" y="18"/>
                    </a:lnTo>
                    <a:lnTo>
                      <a:pt x="35" y="20"/>
                    </a:lnTo>
                    <a:lnTo>
                      <a:pt x="32" y="22"/>
                    </a:lnTo>
                    <a:lnTo>
                      <a:pt x="28" y="23"/>
                    </a:lnTo>
                    <a:lnTo>
                      <a:pt x="26" y="22"/>
                    </a:lnTo>
                    <a:lnTo>
                      <a:pt x="23" y="20"/>
                    </a:lnTo>
                    <a:lnTo>
                      <a:pt x="16" y="12"/>
                    </a:lnTo>
                    <a:lnTo>
                      <a:pt x="9" y="0"/>
                    </a:lnTo>
                    <a:lnTo>
                      <a:pt x="4" y="11"/>
                    </a:lnTo>
                    <a:lnTo>
                      <a:pt x="1" y="22"/>
                    </a:lnTo>
                    <a:lnTo>
                      <a:pt x="0" y="30"/>
                    </a:lnTo>
                    <a:lnTo>
                      <a:pt x="1" y="37"/>
                    </a:lnTo>
                    <a:lnTo>
                      <a:pt x="4" y="44"/>
                    </a:lnTo>
                    <a:lnTo>
                      <a:pt x="5" y="50"/>
                    </a:lnTo>
                    <a:lnTo>
                      <a:pt x="5" y="56"/>
                    </a:lnTo>
                    <a:lnTo>
                      <a:pt x="8" y="59"/>
                    </a:lnTo>
                    <a:lnTo>
                      <a:pt x="11" y="62"/>
                    </a:lnTo>
                    <a:lnTo>
                      <a:pt x="19" y="69"/>
                    </a:lnTo>
                    <a:lnTo>
                      <a:pt x="24" y="75"/>
                    </a:lnTo>
                    <a:lnTo>
                      <a:pt x="30" y="79"/>
                    </a:lnTo>
                    <a:lnTo>
                      <a:pt x="34" y="82"/>
                    </a:lnTo>
                    <a:close/>
                  </a:path>
                </a:pathLst>
              </a:custGeom>
              <a:solidFill>
                <a:srgbClr val="FAD28D"/>
              </a:solidFill>
              <a:ln w="19050">
                <a:solidFill>
                  <a:srgbClr val="000000"/>
                </a:solidFill>
                <a:prstDash val="solid"/>
                <a:round/>
                <a:headEnd/>
                <a:tailEnd/>
              </a:ln>
            </p:spPr>
            <p:txBody>
              <a:bodyPr/>
              <a:lstStyle/>
              <a:p>
                <a:endParaRPr lang="ja-JP" altLang="en-US"/>
              </a:p>
            </p:txBody>
          </p:sp>
          <p:sp>
            <p:nvSpPr>
              <p:cNvPr id="19808" name="Freeform 140"/>
              <p:cNvSpPr>
                <a:spLocks/>
              </p:cNvSpPr>
              <p:nvPr/>
            </p:nvSpPr>
            <p:spPr bwMode="auto">
              <a:xfrm>
                <a:off x="287" y="3507"/>
                <a:ext cx="4" cy="7"/>
              </a:xfrm>
              <a:custGeom>
                <a:avLst/>
                <a:gdLst>
                  <a:gd name="T0" fmla="*/ 4 w 4"/>
                  <a:gd name="T1" fmla="*/ 0 h 7"/>
                  <a:gd name="T2" fmla="*/ 3 w 4"/>
                  <a:gd name="T3" fmla="*/ 1 h 7"/>
                  <a:gd name="T4" fmla="*/ 2 w 4"/>
                  <a:gd name="T5" fmla="*/ 3 h 7"/>
                  <a:gd name="T6" fmla="*/ 0 w 4"/>
                  <a:gd name="T7" fmla="*/ 6 h 7"/>
                  <a:gd name="T8" fmla="*/ 0 w 4"/>
                  <a:gd name="T9" fmla="*/ 7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7">
                    <a:moveTo>
                      <a:pt x="4" y="0"/>
                    </a:moveTo>
                    <a:lnTo>
                      <a:pt x="3" y="1"/>
                    </a:lnTo>
                    <a:lnTo>
                      <a:pt x="2" y="3"/>
                    </a:lnTo>
                    <a:lnTo>
                      <a:pt x="0" y="6"/>
                    </a:lnTo>
                    <a:lnTo>
                      <a:pt x="0" y="7"/>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09" name="Freeform 141"/>
              <p:cNvSpPr>
                <a:spLocks/>
              </p:cNvSpPr>
              <p:nvPr/>
            </p:nvSpPr>
            <p:spPr bwMode="auto">
              <a:xfrm>
                <a:off x="339" y="3159"/>
                <a:ext cx="109" cy="84"/>
              </a:xfrm>
              <a:custGeom>
                <a:avLst/>
                <a:gdLst>
                  <a:gd name="T0" fmla="*/ 52 w 109"/>
                  <a:gd name="T1" fmla="*/ 84 h 84"/>
                  <a:gd name="T2" fmla="*/ 40 w 109"/>
                  <a:gd name="T3" fmla="*/ 82 h 84"/>
                  <a:gd name="T4" fmla="*/ 29 w 109"/>
                  <a:gd name="T5" fmla="*/ 80 h 84"/>
                  <a:gd name="T6" fmla="*/ 20 w 109"/>
                  <a:gd name="T7" fmla="*/ 77 h 84"/>
                  <a:gd name="T8" fmla="*/ 13 w 109"/>
                  <a:gd name="T9" fmla="*/ 72 h 84"/>
                  <a:gd name="T10" fmla="*/ 8 w 109"/>
                  <a:gd name="T11" fmla="*/ 67 h 84"/>
                  <a:gd name="T12" fmla="*/ 4 w 109"/>
                  <a:gd name="T13" fmla="*/ 62 h 84"/>
                  <a:gd name="T14" fmla="*/ 0 w 109"/>
                  <a:gd name="T15" fmla="*/ 50 h 84"/>
                  <a:gd name="T16" fmla="*/ 5 w 109"/>
                  <a:gd name="T17" fmla="*/ 45 h 84"/>
                  <a:gd name="T18" fmla="*/ 9 w 109"/>
                  <a:gd name="T19" fmla="*/ 40 h 84"/>
                  <a:gd name="T20" fmla="*/ 15 w 109"/>
                  <a:gd name="T21" fmla="*/ 29 h 84"/>
                  <a:gd name="T22" fmla="*/ 20 w 109"/>
                  <a:gd name="T23" fmla="*/ 19 h 84"/>
                  <a:gd name="T24" fmla="*/ 24 w 109"/>
                  <a:gd name="T25" fmla="*/ 15 h 84"/>
                  <a:gd name="T26" fmla="*/ 29 w 109"/>
                  <a:gd name="T27" fmla="*/ 11 h 84"/>
                  <a:gd name="T28" fmla="*/ 43 w 109"/>
                  <a:gd name="T29" fmla="*/ 5 h 84"/>
                  <a:gd name="T30" fmla="*/ 58 w 109"/>
                  <a:gd name="T31" fmla="*/ 2 h 84"/>
                  <a:gd name="T32" fmla="*/ 63 w 109"/>
                  <a:gd name="T33" fmla="*/ 0 h 84"/>
                  <a:gd name="T34" fmla="*/ 69 w 109"/>
                  <a:gd name="T35" fmla="*/ 0 h 84"/>
                  <a:gd name="T36" fmla="*/ 73 w 109"/>
                  <a:gd name="T37" fmla="*/ 3 h 84"/>
                  <a:gd name="T38" fmla="*/ 75 w 109"/>
                  <a:gd name="T39" fmla="*/ 6 h 84"/>
                  <a:gd name="T40" fmla="*/ 85 w 109"/>
                  <a:gd name="T41" fmla="*/ 7 h 84"/>
                  <a:gd name="T42" fmla="*/ 90 w 109"/>
                  <a:gd name="T43" fmla="*/ 9 h 84"/>
                  <a:gd name="T44" fmla="*/ 94 w 109"/>
                  <a:gd name="T45" fmla="*/ 11 h 84"/>
                  <a:gd name="T46" fmla="*/ 94 w 109"/>
                  <a:gd name="T47" fmla="*/ 14 h 84"/>
                  <a:gd name="T48" fmla="*/ 101 w 109"/>
                  <a:gd name="T49" fmla="*/ 16 h 84"/>
                  <a:gd name="T50" fmla="*/ 106 w 109"/>
                  <a:gd name="T51" fmla="*/ 21 h 84"/>
                  <a:gd name="T52" fmla="*/ 109 w 109"/>
                  <a:gd name="T53" fmla="*/ 27 h 84"/>
                  <a:gd name="T54" fmla="*/ 108 w 109"/>
                  <a:gd name="T55" fmla="*/ 29 h 84"/>
                  <a:gd name="T56" fmla="*/ 105 w 109"/>
                  <a:gd name="T57" fmla="*/ 32 h 84"/>
                  <a:gd name="T58" fmla="*/ 109 w 109"/>
                  <a:gd name="T59" fmla="*/ 38 h 84"/>
                  <a:gd name="T60" fmla="*/ 109 w 109"/>
                  <a:gd name="T61" fmla="*/ 45 h 84"/>
                  <a:gd name="T62" fmla="*/ 106 w 109"/>
                  <a:gd name="T63" fmla="*/ 51 h 84"/>
                  <a:gd name="T64" fmla="*/ 101 w 109"/>
                  <a:gd name="T65" fmla="*/ 55 h 84"/>
                  <a:gd name="T66" fmla="*/ 93 w 109"/>
                  <a:gd name="T67" fmla="*/ 60 h 84"/>
                  <a:gd name="T68" fmla="*/ 88 w 109"/>
                  <a:gd name="T69" fmla="*/ 65 h 84"/>
                  <a:gd name="T70" fmla="*/ 82 w 109"/>
                  <a:gd name="T71" fmla="*/ 70 h 84"/>
                  <a:gd name="T72" fmla="*/ 77 w 109"/>
                  <a:gd name="T73" fmla="*/ 75 h 84"/>
                  <a:gd name="T74" fmla="*/ 65 w 109"/>
                  <a:gd name="T75" fmla="*/ 82 h 84"/>
                  <a:gd name="T76" fmla="*/ 58 w 109"/>
                  <a:gd name="T77" fmla="*/ 83 h 84"/>
                  <a:gd name="T78" fmla="*/ 52 w 109"/>
                  <a:gd name="T79" fmla="*/ 84 h 84"/>
                  <a:gd name="T80" fmla="*/ 52 w 109"/>
                  <a:gd name="T81" fmla="*/ 84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9" h="84">
                    <a:moveTo>
                      <a:pt x="52" y="84"/>
                    </a:moveTo>
                    <a:lnTo>
                      <a:pt x="40" y="82"/>
                    </a:lnTo>
                    <a:lnTo>
                      <a:pt x="29" y="80"/>
                    </a:lnTo>
                    <a:lnTo>
                      <a:pt x="20" y="77"/>
                    </a:lnTo>
                    <a:lnTo>
                      <a:pt x="13" y="72"/>
                    </a:lnTo>
                    <a:lnTo>
                      <a:pt x="8" y="67"/>
                    </a:lnTo>
                    <a:lnTo>
                      <a:pt x="4" y="62"/>
                    </a:lnTo>
                    <a:lnTo>
                      <a:pt x="0" y="50"/>
                    </a:lnTo>
                    <a:lnTo>
                      <a:pt x="5" y="45"/>
                    </a:lnTo>
                    <a:lnTo>
                      <a:pt x="9" y="40"/>
                    </a:lnTo>
                    <a:lnTo>
                      <a:pt x="15" y="29"/>
                    </a:lnTo>
                    <a:lnTo>
                      <a:pt x="20" y="19"/>
                    </a:lnTo>
                    <a:lnTo>
                      <a:pt x="24" y="15"/>
                    </a:lnTo>
                    <a:lnTo>
                      <a:pt x="29" y="11"/>
                    </a:lnTo>
                    <a:lnTo>
                      <a:pt x="43" y="5"/>
                    </a:lnTo>
                    <a:lnTo>
                      <a:pt x="58" y="2"/>
                    </a:lnTo>
                    <a:lnTo>
                      <a:pt x="63" y="0"/>
                    </a:lnTo>
                    <a:lnTo>
                      <a:pt x="69" y="0"/>
                    </a:lnTo>
                    <a:lnTo>
                      <a:pt x="73" y="3"/>
                    </a:lnTo>
                    <a:lnTo>
                      <a:pt x="75" y="6"/>
                    </a:lnTo>
                    <a:lnTo>
                      <a:pt x="85" y="7"/>
                    </a:lnTo>
                    <a:lnTo>
                      <a:pt x="90" y="9"/>
                    </a:lnTo>
                    <a:lnTo>
                      <a:pt x="94" y="11"/>
                    </a:lnTo>
                    <a:lnTo>
                      <a:pt x="94" y="14"/>
                    </a:lnTo>
                    <a:lnTo>
                      <a:pt x="101" y="16"/>
                    </a:lnTo>
                    <a:lnTo>
                      <a:pt x="106" y="21"/>
                    </a:lnTo>
                    <a:lnTo>
                      <a:pt x="109" y="27"/>
                    </a:lnTo>
                    <a:lnTo>
                      <a:pt x="108" y="29"/>
                    </a:lnTo>
                    <a:lnTo>
                      <a:pt x="105" y="32"/>
                    </a:lnTo>
                    <a:lnTo>
                      <a:pt x="109" y="38"/>
                    </a:lnTo>
                    <a:lnTo>
                      <a:pt x="109" y="45"/>
                    </a:lnTo>
                    <a:lnTo>
                      <a:pt x="106" y="51"/>
                    </a:lnTo>
                    <a:lnTo>
                      <a:pt x="101" y="55"/>
                    </a:lnTo>
                    <a:lnTo>
                      <a:pt x="93" y="60"/>
                    </a:lnTo>
                    <a:lnTo>
                      <a:pt x="88" y="65"/>
                    </a:lnTo>
                    <a:lnTo>
                      <a:pt x="82" y="70"/>
                    </a:lnTo>
                    <a:lnTo>
                      <a:pt x="77" y="75"/>
                    </a:lnTo>
                    <a:lnTo>
                      <a:pt x="65" y="82"/>
                    </a:lnTo>
                    <a:lnTo>
                      <a:pt x="58" y="83"/>
                    </a:lnTo>
                    <a:lnTo>
                      <a:pt x="52" y="84"/>
                    </a:lnTo>
                    <a:close/>
                  </a:path>
                </a:pathLst>
              </a:custGeom>
              <a:solidFill>
                <a:srgbClr val="FAD28D"/>
              </a:solidFill>
              <a:ln w="19050">
                <a:solidFill>
                  <a:srgbClr val="000000"/>
                </a:solidFill>
                <a:prstDash val="solid"/>
                <a:round/>
                <a:headEnd/>
                <a:tailEnd/>
              </a:ln>
            </p:spPr>
            <p:txBody>
              <a:bodyPr/>
              <a:lstStyle/>
              <a:p>
                <a:endParaRPr lang="ja-JP" altLang="en-US"/>
              </a:p>
            </p:txBody>
          </p:sp>
          <p:sp>
            <p:nvSpPr>
              <p:cNvPr id="19810" name="Freeform 142"/>
              <p:cNvSpPr>
                <a:spLocks/>
              </p:cNvSpPr>
              <p:nvPr/>
            </p:nvSpPr>
            <p:spPr bwMode="auto">
              <a:xfrm>
                <a:off x="423" y="3191"/>
                <a:ext cx="21" cy="10"/>
              </a:xfrm>
              <a:custGeom>
                <a:avLst/>
                <a:gdLst>
                  <a:gd name="T0" fmla="*/ 21 w 21"/>
                  <a:gd name="T1" fmla="*/ 0 h 10"/>
                  <a:gd name="T2" fmla="*/ 17 w 21"/>
                  <a:gd name="T3" fmla="*/ 1 h 10"/>
                  <a:gd name="T4" fmla="*/ 9 w 21"/>
                  <a:gd name="T5" fmla="*/ 4 h 10"/>
                  <a:gd name="T6" fmla="*/ 4 w 21"/>
                  <a:gd name="T7" fmla="*/ 6 h 10"/>
                  <a:gd name="T8" fmla="*/ 0 w 21"/>
                  <a:gd name="T9" fmla="*/ 10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10">
                    <a:moveTo>
                      <a:pt x="21" y="0"/>
                    </a:moveTo>
                    <a:lnTo>
                      <a:pt x="17" y="1"/>
                    </a:lnTo>
                    <a:lnTo>
                      <a:pt x="9" y="4"/>
                    </a:lnTo>
                    <a:lnTo>
                      <a:pt x="4" y="6"/>
                    </a:lnTo>
                    <a:lnTo>
                      <a:pt x="0" y="1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11" name="Freeform 143"/>
              <p:cNvSpPr>
                <a:spLocks/>
              </p:cNvSpPr>
              <p:nvPr/>
            </p:nvSpPr>
            <p:spPr bwMode="auto">
              <a:xfrm>
                <a:off x="408" y="3173"/>
                <a:ext cx="25" cy="16"/>
              </a:xfrm>
              <a:custGeom>
                <a:avLst/>
                <a:gdLst>
                  <a:gd name="T0" fmla="*/ 25 w 25"/>
                  <a:gd name="T1" fmla="*/ 0 h 16"/>
                  <a:gd name="T2" fmla="*/ 20 w 25"/>
                  <a:gd name="T3" fmla="*/ 3 h 16"/>
                  <a:gd name="T4" fmla="*/ 12 w 25"/>
                  <a:gd name="T5" fmla="*/ 9 h 16"/>
                  <a:gd name="T6" fmla="*/ 4 w 25"/>
                  <a:gd name="T7" fmla="*/ 13 h 16"/>
                  <a:gd name="T8" fmla="*/ 1 w 25"/>
                  <a:gd name="T9" fmla="*/ 15 h 16"/>
                  <a:gd name="T10" fmla="*/ 0 w 25"/>
                  <a:gd name="T11" fmla="*/ 16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16">
                    <a:moveTo>
                      <a:pt x="25" y="0"/>
                    </a:moveTo>
                    <a:lnTo>
                      <a:pt x="20" y="3"/>
                    </a:lnTo>
                    <a:lnTo>
                      <a:pt x="12" y="9"/>
                    </a:lnTo>
                    <a:lnTo>
                      <a:pt x="4" y="13"/>
                    </a:lnTo>
                    <a:lnTo>
                      <a:pt x="1" y="15"/>
                    </a:lnTo>
                    <a:lnTo>
                      <a:pt x="0" y="16"/>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12" name="Freeform 144"/>
              <p:cNvSpPr>
                <a:spLocks/>
              </p:cNvSpPr>
              <p:nvPr/>
            </p:nvSpPr>
            <p:spPr bwMode="auto">
              <a:xfrm>
                <a:off x="390" y="3165"/>
                <a:ext cx="24" cy="13"/>
              </a:xfrm>
              <a:custGeom>
                <a:avLst/>
                <a:gdLst>
                  <a:gd name="T0" fmla="*/ 24 w 24"/>
                  <a:gd name="T1" fmla="*/ 0 h 13"/>
                  <a:gd name="T2" fmla="*/ 18 w 24"/>
                  <a:gd name="T3" fmla="*/ 3 h 13"/>
                  <a:gd name="T4" fmla="*/ 10 w 24"/>
                  <a:gd name="T5" fmla="*/ 7 h 13"/>
                  <a:gd name="T6" fmla="*/ 4 w 24"/>
                  <a:gd name="T7" fmla="*/ 10 h 13"/>
                  <a:gd name="T8" fmla="*/ 0 w 24"/>
                  <a:gd name="T9" fmla="*/ 13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13">
                    <a:moveTo>
                      <a:pt x="24" y="0"/>
                    </a:moveTo>
                    <a:lnTo>
                      <a:pt x="18" y="3"/>
                    </a:lnTo>
                    <a:lnTo>
                      <a:pt x="10" y="7"/>
                    </a:lnTo>
                    <a:lnTo>
                      <a:pt x="4" y="10"/>
                    </a:lnTo>
                    <a:lnTo>
                      <a:pt x="0" y="13"/>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13" name="Freeform 145"/>
              <p:cNvSpPr>
                <a:spLocks/>
              </p:cNvSpPr>
              <p:nvPr/>
            </p:nvSpPr>
            <p:spPr bwMode="auto">
              <a:xfrm>
                <a:off x="532" y="3103"/>
                <a:ext cx="105" cy="71"/>
              </a:xfrm>
              <a:custGeom>
                <a:avLst/>
                <a:gdLst>
                  <a:gd name="T0" fmla="*/ 0 w 105"/>
                  <a:gd name="T1" fmla="*/ 5 h 71"/>
                  <a:gd name="T2" fmla="*/ 16 w 105"/>
                  <a:gd name="T3" fmla="*/ 3 h 71"/>
                  <a:gd name="T4" fmla="*/ 32 w 105"/>
                  <a:gd name="T5" fmla="*/ 0 h 71"/>
                  <a:gd name="T6" fmla="*/ 50 w 105"/>
                  <a:gd name="T7" fmla="*/ 0 h 71"/>
                  <a:gd name="T8" fmla="*/ 66 w 105"/>
                  <a:gd name="T9" fmla="*/ 2 h 71"/>
                  <a:gd name="T10" fmla="*/ 81 w 105"/>
                  <a:gd name="T11" fmla="*/ 5 h 71"/>
                  <a:gd name="T12" fmla="*/ 93 w 105"/>
                  <a:gd name="T13" fmla="*/ 10 h 71"/>
                  <a:gd name="T14" fmla="*/ 101 w 105"/>
                  <a:gd name="T15" fmla="*/ 18 h 71"/>
                  <a:gd name="T16" fmla="*/ 105 w 105"/>
                  <a:gd name="T17" fmla="*/ 30 h 71"/>
                  <a:gd name="T18" fmla="*/ 104 w 105"/>
                  <a:gd name="T19" fmla="*/ 41 h 71"/>
                  <a:gd name="T20" fmla="*/ 100 w 105"/>
                  <a:gd name="T21" fmla="*/ 49 h 71"/>
                  <a:gd name="T22" fmla="*/ 95 w 105"/>
                  <a:gd name="T23" fmla="*/ 55 h 71"/>
                  <a:gd name="T24" fmla="*/ 87 w 105"/>
                  <a:gd name="T25" fmla="*/ 61 h 71"/>
                  <a:gd name="T26" fmla="*/ 78 w 105"/>
                  <a:gd name="T27" fmla="*/ 65 h 71"/>
                  <a:gd name="T28" fmla="*/ 70 w 105"/>
                  <a:gd name="T29" fmla="*/ 68 h 71"/>
                  <a:gd name="T30" fmla="*/ 54 w 105"/>
                  <a:gd name="T31" fmla="*/ 70 h 71"/>
                  <a:gd name="T32" fmla="*/ 41 w 105"/>
                  <a:gd name="T33" fmla="*/ 71 h 71"/>
                  <a:gd name="T34" fmla="*/ 27 w 105"/>
                  <a:gd name="T35" fmla="*/ 71 h 71"/>
                  <a:gd name="T36" fmla="*/ 15 w 105"/>
                  <a:gd name="T37" fmla="*/ 69 h 71"/>
                  <a:gd name="T38" fmla="*/ 5 w 105"/>
                  <a:gd name="T39" fmla="*/ 68 h 71"/>
                  <a:gd name="T40" fmla="*/ 14 w 105"/>
                  <a:gd name="T41" fmla="*/ 65 h 71"/>
                  <a:gd name="T42" fmla="*/ 22 w 105"/>
                  <a:gd name="T43" fmla="*/ 62 h 71"/>
                  <a:gd name="T44" fmla="*/ 31 w 105"/>
                  <a:gd name="T45" fmla="*/ 54 h 71"/>
                  <a:gd name="T46" fmla="*/ 37 w 105"/>
                  <a:gd name="T47" fmla="*/ 47 h 71"/>
                  <a:gd name="T48" fmla="*/ 38 w 105"/>
                  <a:gd name="T49" fmla="*/ 40 h 71"/>
                  <a:gd name="T50" fmla="*/ 38 w 105"/>
                  <a:gd name="T51" fmla="*/ 36 h 71"/>
                  <a:gd name="T52" fmla="*/ 35 w 105"/>
                  <a:gd name="T53" fmla="*/ 32 h 71"/>
                  <a:gd name="T54" fmla="*/ 30 w 105"/>
                  <a:gd name="T55" fmla="*/ 22 h 71"/>
                  <a:gd name="T56" fmla="*/ 18 w 105"/>
                  <a:gd name="T57" fmla="*/ 12 h 71"/>
                  <a:gd name="T58" fmla="*/ 9 w 105"/>
                  <a:gd name="T59" fmla="*/ 8 h 71"/>
                  <a:gd name="T60" fmla="*/ 0 w 105"/>
                  <a:gd name="T61" fmla="*/ 5 h 71"/>
                  <a:gd name="T62" fmla="*/ 0 w 105"/>
                  <a:gd name="T63" fmla="*/ 5 h 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5" h="71">
                    <a:moveTo>
                      <a:pt x="0" y="5"/>
                    </a:moveTo>
                    <a:lnTo>
                      <a:pt x="16" y="3"/>
                    </a:lnTo>
                    <a:lnTo>
                      <a:pt x="32" y="0"/>
                    </a:lnTo>
                    <a:lnTo>
                      <a:pt x="50" y="0"/>
                    </a:lnTo>
                    <a:lnTo>
                      <a:pt x="66" y="2"/>
                    </a:lnTo>
                    <a:lnTo>
                      <a:pt x="81" y="5"/>
                    </a:lnTo>
                    <a:lnTo>
                      <a:pt x="93" y="10"/>
                    </a:lnTo>
                    <a:lnTo>
                      <a:pt x="101" y="18"/>
                    </a:lnTo>
                    <a:lnTo>
                      <a:pt x="105" y="30"/>
                    </a:lnTo>
                    <a:lnTo>
                      <a:pt x="104" y="41"/>
                    </a:lnTo>
                    <a:lnTo>
                      <a:pt x="100" y="49"/>
                    </a:lnTo>
                    <a:lnTo>
                      <a:pt x="95" y="55"/>
                    </a:lnTo>
                    <a:lnTo>
                      <a:pt x="87" y="61"/>
                    </a:lnTo>
                    <a:lnTo>
                      <a:pt x="78" y="65"/>
                    </a:lnTo>
                    <a:lnTo>
                      <a:pt x="70" y="68"/>
                    </a:lnTo>
                    <a:lnTo>
                      <a:pt x="54" y="70"/>
                    </a:lnTo>
                    <a:lnTo>
                      <a:pt x="41" y="71"/>
                    </a:lnTo>
                    <a:lnTo>
                      <a:pt x="27" y="71"/>
                    </a:lnTo>
                    <a:lnTo>
                      <a:pt x="15" y="69"/>
                    </a:lnTo>
                    <a:lnTo>
                      <a:pt x="5" y="68"/>
                    </a:lnTo>
                    <a:lnTo>
                      <a:pt x="14" y="65"/>
                    </a:lnTo>
                    <a:lnTo>
                      <a:pt x="22" y="62"/>
                    </a:lnTo>
                    <a:lnTo>
                      <a:pt x="31" y="54"/>
                    </a:lnTo>
                    <a:lnTo>
                      <a:pt x="37" y="47"/>
                    </a:lnTo>
                    <a:lnTo>
                      <a:pt x="38" y="40"/>
                    </a:lnTo>
                    <a:lnTo>
                      <a:pt x="38" y="36"/>
                    </a:lnTo>
                    <a:lnTo>
                      <a:pt x="35" y="32"/>
                    </a:lnTo>
                    <a:lnTo>
                      <a:pt x="30" y="22"/>
                    </a:lnTo>
                    <a:lnTo>
                      <a:pt x="18" y="12"/>
                    </a:lnTo>
                    <a:lnTo>
                      <a:pt x="9" y="8"/>
                    </a:lnTo>
                    <a:lnTo>
                      <a:pt x="0" y="5"/>
                    </a:lnTo>
                    <a:close/>
                  </a:path>
                </a:pathLst>
              </a:custGeom>
              <a:solidFill>
                <a:srgbClr val="101077"/>
              </a:solidFill>
              <a:ln w="19050">
                <a:solidFill>
                  <a:srgbClr val="000000"/>
                </a:solidFill>
                <a:prstDash val="solid"/>
                <a:round/>
                <a:headEnd/>
                <a:tailEnd/>
              </a:ln>
            </p:spPr>
            <p:txBody>
              <a:bodyPr/>
              <a:lstStyle/>
              <a:p>
                <a:endParaRPr lang="ja-JP" altLang="en-US"/>
              </a:p>
            </p:txBody>
          </p:sp>
          <p:sp>
            <p:nvSpPr>
              <p:cNvPr id="19814" name="Freeform 146"/>
              <p:cNvSpPr>
                <a:spLocks/>
              </p:cNvSpPr>
              <p:nvPr/>
            </p:nvSpPr>
            <p:spPr bwMode="auto">
              <a:xfrm>
                <a:off x="524" y="3108"/>
                <a:ext cx="46" cy="63"/>
              </a:xfrm>
              <a:custGeom>
                <a:avLst/>
                <a:gdLst>
                  <a:gd name="T0" fmla="*/ 13 w 46"/>
                  <a:gd name="T1" fmla="*/ 63 h 63"/>
                  <a:gd name="T2" fmla="*/ 22 w 46"/>
                  <a:gd name="T3" fmla="*/ 60 h 63"/>
                  <a:gd name="T4" fmla="*/ 30 w 46"/>
                  <a:gd name="T5" fmla="*/ 57 h 63"/>
                  <a:gd name="T6" fmla="*/ 39 w 46"/>
                  <a:gd name="T7" fmla="*/ 49 h 63"/>
                  <a:gd name="T8" fmla="*/ 45 w 46"/>
                  <a:gd name="T9" fmla="*/ 42 h 63"/>
                  <a:gd name="T10" fmla="*/ 46 w 46"/>
                  <a:gd name="T11" fmla="*/ 35 h 63"/>
                  <a:gd name="T12" fmla="*/ 46 w 46"/>
                  <a:gd name="T13" fmla="*/ 31 h 63"/>
                  <a:gd name="T14" fmla="*/ 43 w 46"/>
                  <a:gd name="T15" fmla="*/ 27 h 63"/>
                  <a:gd name="T16" fmla="*/ 38 w 46"/>
                  <a:gd name="T17" fmla="*/ 17 h 63"/>
                  <a:gd name="T18" fmla="*/ 26 w 46"/>
                  <a:gd name="T19" fmla="*/ 7 h 63"/>
                  <a:gd name="T20" fmla="*/ 17 w 46"/>
                  <a:gd name="T21" fmla="*/ 3 h 63"/>
                  <a:gd name="T22" fmla="*/ 8 w 46"/>
                  <a:gd name="T23" fmla="*/ 0 h 63"/>
                  <a:gd name="T24" fmla="*/ 19 w 46"/>
                  <a:gd name="T25" fmla="*/ 14 h 63"/>
                  <a:gd name="T26" fmla="*/ 23 w 46"/>
                  <a:gd name="T27" fmla="*/ 22 h 63"/>
                  <a:gd name="T28" fmla="*/ 24 w 46"/>
                  <a:gd name="T29" fmla="*/ 29 h 63"/>
                  <a:gd name="T30" fmla="*/ 23 w 46"/>
                  <a:gd name="T31" fmla="*/ 37 h 63"/>
                  <a:gd name="T32" fmla="*/ 19 w 46"/>
                  <a:gd name="T33" fmla="*/ 43 h 63"/>
                  <a:gd name="T34" fmla="*/ 11 w 46"/>
                  <a:gd name="T35" fmla="*/ 49 h 63"/>
                  <a:gd name="T36" fmla="*/ 0 w 46"/>
                  <a:gd name="T37" fmla="*/ 55 h 63"/>
                  <a:gd name="T38" fmla="*/ 13 w 46"/>
                  <a:gd name="T39" fmla="*/ 63 h 6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 h="63">
                    <a:moveTo>
                      <a:pt x="13" y="63"/>
                    </a:moveTo>
                    <a:lnTo>
                      <a:pt x="22" y="60"/>
                    </a:lnTo>
                    <a:lnTo>
                      <a:pt x="30" y="57"/>
                    </a:lnTo>
                    <a:lnTo>
                      <a:pt x="39" y="49"/>
                    </a:lnTo>
                    <a:lnTo>
                      <a:pt x="45" y="42"/>
                    </a:lnTo>
                    <a:lnTo>
                      <a:pt x="46" y="35"/>
                    </a:lnTo>
                    <a:lnTo>
                      <a:pt x="46" y="31"/>
                    </a:lnTo>
                    <a:lnTo>
                      <a:pt x="43" y="27"/>
                    </a:lnTo>
                    <a:lnTo>
                      <a:pt x="38" y="17"/>
                    </a:lnTo>
                    <a:lnTo>
                      <a:pt x="26" y="7"/>
                    </a:lnTo>
                    <a:lnTo>
                      <a:pt x="17" y="3"/>
                    </a:lnTo>
                    <a:lnTo>
                      <a:pt x="8" y="0"/>
                    </a:lnTo>
                    <a:lnTo>
                      <a:pt x="19" y="14"/>
                    </a:lnTo>
                    <a:lnTo>
                      <a:pt x="23" y="22"/>
                    </a:lnTo>
                    <a:lnTo>
                      <a:pt x="24" y="29"/>
                    </a:lnTo>
                    <a:lnTo>
                      <a:pt x="23" y="37"/>
                    </a:lnTo>
                    <a:lnTo>
                      <a:pt x="19" y="43"/>
                    </a:lnTo>
                    <a:lnTo>
                      <a:pt x="11" y="49"/>
                    </a:lnTo>
                    <a:lnTo>
                      <a:pt x="0" y="55"/>
                    </a:lnTo>
                    <a:lnTo>
                      <a:pt x="13" y="63"/>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15" name="Freeform 147"/>
              <p:cNvSpPr>
                <a:spLocks/>
              </p:cNvSpPr>
              <p:nvPr/>
            </p:nvSpPr>
            <p:spPr bwMode="auto">
              <a:xfrm>
                <a:off x="428" y="3096"/>
                <a:ext cx="120" cy="67"/>
              </a:xfrm>
              <a:custGeom>
                <a:avLst/>
                <a:gdLst>
                  <a:gd name="T0" fmla="*/ 96 w 120"/>
                  <a:gd name="T1" fmla="*/ 67 h 67"/>
                  <a:gd name="T2" fmla="*/ 107 w 120"/>
                  <a:gd name="T3" fmla="*/ 61 h 67"/>
                  <a:gd name="T4" fmla="*/ 115 w 120"/>
                  <a:gd name="T5" fmla="*/ 55 h 67"/>
                  <a:gd name="T6" fmla="*/ 119 w 120"/>
                  <a:gd name="T7" fmla="*/ 49 h 67"/>
                  <a:gd name="T8" fmla="*/ 120 w 120"/>
                  <a:gd name="T9" fmla="*/ 41 h 67"/>
                  <a:gd name="T10" fmla="*/ 119 w 120"/>
                  <a:gd name="T11" fmla="*/ 34 h 67"/>
                  <a:gd name="T12" fmla="*/ 115 w 120"/>
                  <a:gd name="T13" fmla="*/ 26 h 67"/>
                  <a:gd name="T14" fmla="*/ 104 w 120"/>
                  <a:gd name="T15" fmla="*/ 12 h 67"/>
                  <a:gd name="T16" fmla="*/ 91 w 120"/>
                  <a:gd name="T17" fmla="*/ 5 h 67"/>
                  <a:gd name="T18" fmla="*/ 73 w 120"/>
                  <a:gd name="T19" fmla="*/ 1 h 67"/>
                  <a:gd name="T20" fmla="*/ 55 w 120"/>
                  <a:gd name="T21" fmla="*/ 0 h 67"/>
                  <a:gd name="T22" fmla="*/ 38 w 120"/>
                  <a:gd name="T23" fmla="*/ 3 h 67"/>
                  <a:gd name="T24" fmla="*/ 22 w 120"/>
                  <a:gd name="T25" fmla="*/ 9 h 67"/>
                  <a:gd name="T26" fmla="*/ 13 w 120"/>
                  <a:gd name="T27" fmla="*/ 12 h 67"/>
                  <a:gd name="T28" fmla="*/ 7 w 120"/>
                  <a:gd name="T29" fmla="*/ 15 h 67"/>
                  <a:gd name="T30" fmla="*/ 3 w 120"/>
                  <a:gd name="T31" fmla="*/ 19 h 67"/>
                  <a:gd name="T32" fmla="*/ 1 w 120"/>
                  <a:gd name="T33" fmla="*/ 23 h 67"/>
                  <a:gd name="T34" fmla="*/ 1 w 120"/>
                  <a:gd name="T35" fmla="*/ 26 h 67"/>
                  <a:gd name="T36" fmla="*/ 7 w 120"/>
                  <a:gd name="T37" fmla="*/ 31 h 67"/>
                  <a:gd name="T38" fmla="*/ 1 w 120"/>
                  <a:gd name="T39" fmla="*/ 34 h 67"/>
                  <a:gd name="T40" fmla="*/ 0 w 120"/>
                  <a:gd name="T41" fmla="*/ 37 h 67"/>
                  <a:gd name="T42" fmla="*/ 0 w 120"/>
                  <a:gd name="T43" fmla="*/ 40 h 67"/>
                  <a:gd name="T44" fmla="*/ 0 w 120"/>
                  <a:gd name="T45" fmla="*/ 42 h 67"/>
                  <a:gd name="T46" fmla="*/ 7 w 120"/>
                  <a:gd name="T47" fmla="*/ 47 h 67"/>
                  <a:gd name="T48" fmla="*/ 9 w 120"/>
                  <a:gd name="T49" fmla="*/ 47 h 67"/>
                  <a:gd name="T50" fmla="*/ 13 w 120"/>
                  <a:gd name="T51" fmla="*/ 46 h 67"/>
                  <a:gd name="T52" fmla="*/ 12 w 120"/>
                  <a:gd name="T53" fmla="*/ 49 h 67"/>
                  <a:gd name="T54" fmla="*/ 11 w 120"/>
                  <a:gd name="T55" fmla="*/ 51 h 67"/>
                  <a:gd name="T56" fmla="*/ 13 w 120"/>
                  <a:gd name="T57" fmla="*/ 56 h 67"/>
                  <a:gd name="T58" fmla="*/ 19 w 120"/>
                  <a:gd name="T59" fmla="*/ 57 h 67"/>
                  <a:gd name="T60" fmla="*/ 23 w 120"/>
                  <a:gd name="T61" fmla="*/ 56 h 67"/>
                  <a:gd name="T62" fmla="*/ 26 w 120"/>
                  <a:gd name="T63" fmla="*/ 54 h 67"/>
                  <a:gd name="T64" fmla="*/ 24 w 120"/>
                  <a:gd name="T65" fmla="*/ 59 h 67"/>
                  <a:gd name="T66" fmla="*/ 27 w 120"/>
                  <a:gd name="T67" fmla="*/ 63 h 67"/>
                  <a:gd name="T68" fmla="*/ 35 w 120"/>
                  <a:gd name="T69" fmla="*/ 65 h 67"/>
                  <a:gd name="T70" fmla="*/ 45 w 120"/>
                  <a:gd name="T71" fmla="*/ 63 h 67"/>
                  <a:gd name="T72" fmla="*/ 58 w 120"/>
                  <a:gd name="T73" fmla="*/ 61 h 67"/>
                  <a:gd name="T74" fmla="*/ 73 w 120"/>
                  <a:gd name="T75" fmla="*/ 61 h 67"/>
                  <a:gd name="T76" fmla="*/ 88 w 120"/>
                  <a:gd name="T77" fmla="*/ 63 h 67"/>
                  <a:gd name="T78" fmla="*/ 93 w 120"/>
                  <a:gd name="T79" fmla="*/ 65 h 67"/>
                  <a:gd name="T80" fmla="*/ 96 w 120"/>
                  <a:gd name="T81" fmla="*/ 67 h 67"/>
                  <a:gd name="T82" fmla="*/ 96 w 120"/>
                  <a:gd name="T83" fmla="*/ 67 h 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0" h="67">
                    <a:moveTo>
                      <a:pt x="96" y="67"/>
                    </a:moveTo>
                    <a:lnTo>
                      <a:pt x="107" y="61"/>
                    </a:lnTo>
                    <a:lnTo>
                      <a:pt x="115" y="55"/>
                    </a:lnTo>
                    <a:lnTo>
                      <a:pt x="119" y="49"/>
                    </a:lnTo>
                    <a:lnTo>
                      <a:pt x="120" y="41"/>
                    </a:lnTo>
                    <a:lnTo>
                      <a:pt x="119" y="34"/>
                    </a:lnTo>
                    <a:lnTo>
                      <a:pt x="115" y="26"/>
                    </a:lnTo>
                    <a:lnTo>
                      <a:pt x="104" y="12"/>
                    </a:lnTo>
                    <a:lnTo>
                      <a:pt x="91" y="5"/>
                    </a:lnTo>
                    <a:lnTo>
                      <a:pt x="73" y="1"/>
                    </a:lnTo>
                    <a:lnTo>
                      <a:pt x="55" y="0"/>
                    </a:lnTo>
                    <a:lnTo>
                      <a:pt x="38" y="3"/>
                    </a:lnTo>
                    <a:lnTo>
                      <a:pt x="22" y="9"/>
                    </a:lnTo>
                    <a:lnTo>
                      <a:pt x="13" y="12"/>
                    </a:lnTo>
                    <a:lnTo>
                      <a:pt x="7" y="15"/>
                    </a:lnTo>
                    <a:lnTo>
                      <a:pt x="3" y="19"/>
                    </a:lnTo>
                    <a:lnTo>
                      <a:pt x="1" y="23"/>
                    </a:lnTo>
                    <a:lnTo>
                      <a:pt x="1" y="26"/>
                    </a:lnTo>
                    <a:lnTo>
                      <a:pt x="7" y="31"/>
                    </a:lnTo>
                    <a:lnTo>
                      <a:pt x="1" y="34"/>
                    </a:lnTo>
                    <a:lnTo>
                      <a:pt x="0" y="37"/>
                    </a:lnTo>
                    <a:lnTo>
                      <a:pt x="0" y="40"/>
                    </a:lnTo>
                    <a:lnTo>
                      <a:pt x="0" y="42"/>
                    </a:lnTo>
                    <a:lnTo>
                      <a:pt x="7" y="47"/>
                    </a:lnTo>
                    <a:lnTo>
                      <a:pt x="9" y="47"/>
                    </a:lnTo>
                    <a:lnTo>
                      <a:pt x="13" y="46"/>
                    </a:lnTo>
                    <a:lnTo>
                      <a:pt x="12" y="49"/>
                    </a:lnTo>
                    <a:lnTo>
                      <a:pt x="11" y="51"/>
                    </a:lnTo>
                    <a:lnTo>
                      <a:pt x="13" y="56"/>
                    </a:lnTo>
                    <a:lnTo>
                      <a:pt x="19" y="57"/>
                    </a:lnTo>
                    <a:lnTo>
                      <a:pt x="23" y="56"/>
                    </a:lnTo>
                    <a:lnTo>
                      <a:pt x="26" y="54"/>
                    </a:lnTo>
                    <a:lnTo>
                      <a:pt x="24" y="59"/>
                    </a:lnTo>
                    <a:lnTo>
                      <a:pt x="27" y="63"/>
                    </a:lnTo>
                    <a:lnTo>
                      <a:pt x="35" y="65"/>
                    </a:lnTo>
                    <a:lnTo>
                      <a:pt x="45" y="63"/>
                    </a:lnTo>
                    <a:lnTo>
                      <a:pt x="58" y="61"/>
                    </a:lnTo>
                    <a:lnTo>
                      <a:pt x="73" y="61"/>
                    </a:lnTo>
                    <a:lnTo>
                      <a:pt x="88" y="63"/>
                    </a:lnTo>
                    <a:lnTo>
                      <a:pt x="93" y="65"/>
                    </a:lnTo>
                    <a:lnTo>
                      <a:pt x="96" y="67"/>
                    </a:lnTo>
                    <a:close/>
                  </a:path>
                </a:pathLst>
              </a:custGeom>
              <a:solidFill>
                <a:srgbClr val="FAD28D"/>
              </a:solidFill>
              <a:ln w="19050">
                <a:solidFill>
                  <a:srgbClr val="000000"/>
                </a:solidFill>
                <a:prstDash val="solid"/>
                <a:round/>
                <a:headEnd/>
                <a:tailEnd/>
              </a:ln>
            </p:spPr>
            <p:txBody>
              <a:bodyPr/>
              <a:lstStyle/>
              <a:p>
                <a:endParaRPr lang="ja-JP" altLang="en-US"/>
              </a:p>
            </p:txBody>
          </p:sp>
          <p:sp>
            <p:nvSpPr>
              <p:cNvPr id="19816" name="Freeform 148"/>
              <p:cNvSpPr>
                <a:spLocks/>
              </p:cNvSpPr>
              <p:nvPr/>
            </p:nvSpPr>
            <p:spPr bwMode="auto">
              <a:xfrm>
                <a:off x="454" y="3137"/>
                <a:ext cx="25" cy="13"/>
              </a:xfrm>
              <a:custGeom>
                <a:avLst/>
                <a:gdLst>
                  <a:gd name="T0" fmla="*/ 0 w 25"/>
                  <a:gd name="T1" fmla="*/ 13 h 13"/>
                  <a:gd name="T2" fmla="*/ 14 w 25"/>
                  <a:gd name="T3" fmla="*/ 6 h 13"/>
                  <a:gd name="T4" fmla="*/ 20 w 25"/>
                  <a:gd name="T5" fmla="*/ 2 h 13"/>
                  <a:gd name="T6" fmla="*/ 25 w 25"/>
                  <a:gd name="T7" fmla="*/ 0 h 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3">
                    <a:moveTo>
                      <a:pt x="0" y="13"/>
                    </a:moveTo>
                    <a:lnTo>
                      <a:pt x="14" y="6"/>
                    </a:lnTo>
                    <a:lnTo>
                      <a:pt x="20" y="2"/>
                    </a:lnTo>
                    <a:lnTo>
                      <a:pt x="25"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17" name="Freeform 149"/>
              <p:cNvSpPr>
                <a:spLocks/>
              </p:cNvSpPr>
              <p:nvPr/>
            </p:nvSpPr>
            <p:spPr bwMode="auto">
              <a:xfrm>
                <a:off x="441" y="3127"/>
                <a:ext cx="25" cy="15"/>
              </a:xfrm>
              <a:custGeom>
                <a:avLst/>
                <a:gdLst>
                  <a:gd name="T0" fmla="*/ 0 w 25"/>
                  <a:gd name="T1" fmla="*/ 15 h 15"/>
                  <a:gd name="T2" fmla="*/ 7 w 25"/>
                  <a:gd name="T3" fmla="*/ 10 h 15"/>
                  <a:gd name="T4" fmla="*/ 14 w 25"/>
                  <a:gd name="T5" fmla="*/ 6 h 15"/>
                  <a:gd name="T6" fmla="*/ 21 w 25"/>
                  <a:gd name="T7" fmla="*/ 2 h 15"/>
                  <a:gd name="T8" fmla="*/ 25 w 25"/>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15">
                    <a:moveTo>
                      <a:pt x="0" y="15"/>
                    </a:moveTo>
                    <a:lnTo>
                      <a:pt x="7" y="10"/>
                    </a:lnTo>
                    <a:lnTo>
                      <a:pt x="14" y="6"/>
                    </a:lnTo>
                    <a:lnTo>
                      <a:pt x="21" y="2"/>
                    </a:lnTo>
                    <a:lnTo>
                      <a:pt x="25"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818" name="Freeform 150"/>
              <p:cNvSpPr>
                <a:spLocks/>
              </p:cNvSpPr>
              <p:nvPr/>
            </p:nvSpPr>
            <p:spPr bwMode="auto">
              <a:xfrm>
                <a:off x="435" y="3118"/>
                <a:ext cx="19" cy="9"/>
              </a:xfrm>
              <a:custGeom>
                <a:avLst/>
                <a:gdLst>
                  <a:gd name="T0" fmla="*/ 0 w 19"/>
                  <a:gd name="T1" fmla="*/ 9 h 9"/>
                  <a:gd name="T2" fmla="*/ 9 w 19"/>
                  <a:gd name="T3" fmla="*/ 3 h 9"/>
                  <a:gd name="T4" fmla="*/ 19 w 19"/>
                  <a:gd name="T5" fmla="*/ 0 h 9"/>
                  <a:gd name="T6" fmla="*/ 0 60000 65536"/>
                  <a:gd name="T7" fmla="*/ 0 60000 65536"/>
                  <a:gd name="T8" fmla="*/ 0 60000 65536"/>
                </a:gdLst>
                <a:ahLst/>
                <a:cxnLst>
                  <a:cxn ang="T6">
                    <a:pos x="T0" y="T1"/>
                  </a:cxn>
                  <a:cxn ang="T7">
                    <a:pos x="T2" y="T3"/>
                  </a:cxn>
                  <a:cxn ang="T8">
                    <a:pos x="T4" y="T5"/>
                  </a:cxn>
                </a:cxnLst>
                <a:rect l="0" t="0" r="r" b="b"/>
                <a:pathLst>
                  <a:path w="19" h="9">
                    <a:moveTo>
                      <a:pt x="0" y="9"/>
                    </a:moveTo>
                    <a:lnTo>
                      <a:pt x="9" y="3"/>
                    </a:lnTo>
                    <a:lnTo>
                      <a:pt x="19"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sp>
          <p:nvSpPr>
            <p:cNvPr id="19499" name="Rectangle 151"/>
            <p:cNvSpPr>
              <a:spLocks noChangeArrowheads="1"/>
            </p:cNvSpPr>
            <p:nvPr/>
          </p:nvSpPr>
          <p:spPr bwMode="auto">
            <a:xfrm>
              <a:off x="741" y="2536"/>
              <a:ext cx="494" cy="1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19500" name="Rectangle 152"/>
            <p:cNvSpPr>
              <a:spLocks noChangeArrowheads="1"/>
            </p:cNvSpPr>
            <p:nvPr/>
          </p:nvSpPr>
          <p:spPr bwMode="auto">
            <a:xfrm>
              <a:off x="857" y="2573"/>
              <a:ext cx="20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a:solidFill>
                    <a:srgbClr val="3333CC"/>
                  </a:solidFill>
                  <a:latin typeface="HG丸ｺﾞｼｯｸM-PRO" panose="020F0600000000000000" pitchFamily="50" charset="-128"/>
                  <a:ea typeface="HG丸ｺﾞｼｯｸM-PRO" panose="020F0600000000000000" pitchFamily="50" charset="-128"/>
                </a:rPr>
                <a:t>問題</a:t>
              </a:r>
              <a:endParaRPr lang="ja-JP" altLang="en-US" sz="1000">
                <a:latin typeface="HG丸ｺﾞｼｯｸM-PRO" panose="020F0600000000000000" pitchFamily="50" charset="-128"/>
                <a:ea typeface="HG丸ｺﾞｼｯｸM-PRO" panose="020F0600000000000000" pitchFamily="50" charset="-128"/>
              </a:endParaRPr>
            </a:p>
          </p:txBody>
        </p:sp>
        <p:grpSp>
          <p:nvGrpSpPr>
            <p:cNvPr id="19501" name="Group 153"/>
            <p:cNvGrpSpPr>
              <a:grpSpLocks/>
            </p:cNvGrpSpPr>
            <p:nvPr/>
          </p:nvGrpSpPr>
          <p:grpSpPr bwMode="auto">
            <a:xfrm>
              <a:off x="412" y="2154"/>
              <a:ext cx="1082" cy="983"/>
              <a:chOff x="252" y="2947"/>
              <a:chExt cx="1082" cy="983"/>
            </a:xfrm>
          </p:grpSpPr>
          <p:sp>
            <p:nvSpPr>
              <p:cNvPr id="19645" name="Freeform 154"/>
              <p:cNvSpPr>
                <a:spLocks/>
              </p:cNvSpPr>
              <p:nvPr/>
            </p:nvSpPr>
            <p:spPr bwMode="auto">
              <a:xfrm>
                <a:off x="418" y="3886"/>
                <a:ext cx="148" cy="44"/>
              </a:xfrm>
              <a:custGeom>
                <a:avLst/>
                <a:gdLst>
                  <a:gd name="T0" fmla="*/ 0 w 148"/>
                  <a:gd name="T1" fmla="*/ 13 h 44"/>
                  <a:gd name="T2" fmla="*/ 3 w 148"/>
                  <a:gd name="T3" fmla="*/ 19 h 44"/>
                  <a:gd name="T4" fmla="*/ 7 w 148"/>
                  <a:gd name="T5" fmla="*/ 27 h 44"/>
                  <a:gd name="T6" fmla="*/ 13 w 148"/>
                  <a:gd name="T7" fmla="*/ 33 h 44"/>
                  <a:gd name="T8" fmla="*/ 21 w 148"/>
                  <a:gd name="T9" fmla="*/ 39 h 44"/>
                  <a:gd name="T10" fmla="*/ 30 w 148"/>
                  <a:gd name="T11" fmla="*/ 43 h 44"/>
                  <a:gd name="T12" fmla="*/ 42 w 148"/>
                  <a:gd name="T13" fmla="*/ 44 h 44"/>
                  <a:gd name="T14" fmla="*/ 49 w 148"/>
                  <a:gd name="T15" fmla="*/ 43 h 44"/>
                  <a:gd name="T16" fmla="*/ 56 w 148"/>
                  <a:gd name="T17" fmla="*/ 41 h 44"/>
                  <a:gd name="T18" fmla="*/ 64 w 148"/>
                  <a:gd name="T19" fmla="*/ 38 h 44"/>
                  <a:gd name="T20" fmla="*/ 72 w 148"/>
                  <a:gd name="T21" fmla="*/ 33 h 44"/>
                  <a:gd name="T22" fmla="*/ 86 w 148"/>
                  <a:gd name="T23" fmla="*/ 35 h 44"/>
                  <a:gd name="T24" fmla="*/ 101 w 148"/>
                  <a:gd name="T25" fmla="*/ 35 h 44"/>
                  <a:gd name="T26" fmla="*/ 115 w 148"/>
                  <a:gd name="T27" fmla="*/ 35 h 44"/>
                  <a:gd name="T28" fmla="*/ 129 w 148"/>
                  <a:gd name="T29" fmla="*/ 33 h 44"/>
                  <a:gd name="T30" fmla="*/ 140 w 148"/>
                  <a:gd name="T31" fmla="*/ 29 h 44"/>
                  <a:gd name="T32" fmla="*/ 146 w 148"/>
                  <a:gd name="T33" fmla="*/ 22 h 44"/>
                  <a:gd name="T34" fmla="*/ 148 w 148"/>
                  <a:gd name="T35" fmla="*/ 17 h 44"/>
                  <a:gd name="T36" fmla="*/ 148 w 148"/>
                  <a:gd name="T37" fmla="*/ 13 h 44"/>
                  <a:gd name="T38" fmla="*/ 146 w 148"/>
                  <a:gd name="T39" fmla="*/ 6 h 44"/>
                  <a:gd name="T40" fmla="*/ 142 w 148"/>
                  <a:gd name="T41" fmla="*/ 0 h 44"/>
                  <a:gd name="T42" fmla="*/ 138 w 148"/>
                  <a:gd name="T43" fmla="*/ 3 h 44"/>
                  <a:gd name="T44" fmla="*/ 132 w 148"/>
                  <a:gd name="T45" fmla="*/ 6 h 44"/>
                  <a:gd name="T46" fmla="*/ 114 w 148"/>
                  <a:gd name="T47" fmla="*/ 15 h 44"/>
                  <a:gd name="T48" fmla="*/ 105 w 148"/>
                  <a:gd name="T49" fmla="*/ 17 h 44"/>
                  <a:gd name="T50" fmla="*/ 95 w 148"/>
                  <a:gd name="T51" fmla="*/ 18 h 44"/>
                  <a:gd name="T52" fmla="*/ 87 w 148"/>
                  <a:gd name="T53" fmla="*/ 18 h 44"/>
                  <a:gd name="T54" fmla="*/ 80 w 148"/>
                  <a:gd name="T55" fmla="*/ 15 h 44"/>
                  <a:gd name="T56" fmla="*/ 72 w 148"/>
                  <a:gd name="T57" fmla="*/ 17 h 44"/>
                  <a:gd name="T58" fmla="*/ 63 w 148"/>
                  <a:gd name="T59" fmla="*/ 19 h 44"/>
                  <a:gd name="T60" fmla="*/ 41 w 148"/>
                  <a:gd name="T61" fmla="*/ 21 h 44"/>
                  <a:gd name="T62" fmla="*/ 30 w 148"/>
                  <a:gd name="T63" fmla="*/ 21 h 44"/>
                  <a:gd name="T64" fmla="*/ 19 w 148"/>
                  <a:gd name="T65" fmla="*/ 20 h 44"/>
                  <a:gd name="T66" fmla="*/ 10 w 148"/>
                  <a:gd name="T67" fmla="*/ 18 h 44"/>
                  <a:gd name="T68" fmla="*/ 0 w 148"/>
                  <a:gd name="T69" fmla="*/ 13 h 44"/>
                  <a:gd name="T70" fmla="*/ 0 w 148"/>
                  <a:gd name="T71" fmla="*/ 13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8" h="44">
                    <a:moveTo>
                      <a:pt x="0" y="13"/>
                    </a:moveTo>
                    <a:lnTo>
                      <a:pt x="3" y="19"/>
                    </a:lnTo>
                    <a:lnTo>
                      <a:pt x="7" y="27"/>
                    </a:lnTo>
                    <a:lnTo>
                      <a:pt x="13" y="33"/>
                    </a:lnTo>
                    <a:lnTo>
                      <a:pt x="21" y="39"/>
                    </a:lnTo>
                    <a:lnTo>
                      <a:pt x="30" y="43"/>
                    </a:lnTo>
                    <a:lnTo>
                      <a:pt x="42" y="44"/>
                    </a:lnTo>
                    <a:lnTo>
                      <a:pt x="49" y="43"/>
                    </a:lnTo>
                    <a:lnTo>
                      <a:pt x="56" y="41"/>
                    </a:lnTo>
                    <a:lnTo>
                      <a:pt x="64" y="38"/>
                    </a:lnTo>
                    <a:lnTo>
                      <a:pt x="72" y="33"/>
                    </a:lnTo>
                    <a:lnTo>
                      <a:pt x="86" y="35"/>
                    </a:lnTo>
                    <a:lnTo>
                      <a:pt x="101" y="35"/>
                    </a:lnTo>
                    <a:lnTo>
                      <a:pt x="115" y="35"/>
                    </a:lnTo>
                    <a:lnTo>
                      <a:pt x="129" y="33"/>
                    </a:lnTo>
                    <a:lnTo>
                      <a:pt x="140" y="29"/>
                    </a:lnTo>
                    <a:lnTo>
                      <a:pt x="146" y="22"/>
                    </a:lnTo>
                    <a:lnTo>
                      <a:pt x="148" y="17"/>
                    </a:lnTo>
                    <a:lnTo>
                      <a:pt x="148" y="13"/>
                    </a:lnTo>
                    <a:lnTo>
                      <a:pt x="146" y="6"/>
                    </a:lnTo>
                    <a:lnTo>
                      <a:pt x="142" y="0"/>
                    </a:lnTo>
                    <a:lnTo>
                      <a:pt x="138" y="3"/>
                    </a:lnTo>
                    <a:lnTo>
                      <a:pt x="132" y="6"/>
                    </a:lnTo>
                    <a:lnTo>
                      <a:pt x="114" y="15"/>
                    </a:lnTo>
                    <a:lnTo>
                      <a:pt x="105" y="17"/>
                    </a:lnTo>
                    <a:lnTo>
                      <a:pt x="95" y="18"/>
                    </a:lnTo>
                    <a:lnTo>
                      <a:pt x="87" y="18"/>
                    </a:lnTo>
                    <a:lnTo>
                      <a:pt x="80" y="15"/>
                    </a:lnTo>
                    <a:lnTo>
                      <a:pt x="72" y="17"/>
                    </a:lnTo>
                    <a:lnTo>
                      <a:pt x="63" y="19"/>
                    </a:lnTo>
                    <a:lnTo>
                      <a:pt x="41" y="21"/>
                    </a:lnTo>
                    <a:lnTo>
                      <a:pt x="30" y="21"/>
                    </a:lnTo>
                    <a:lnTo>
                      <a:pt x="19" y="20"/>
                    </a:lnTo>
                    <a:lnTo>
                      <a:pt x="10" y="18"/>
                    </a:lnTo>
                    <a:lnTo>
                      <a:pt x="0" y="13"/>
                    </a:lnTo>
                    <a:close/>
                  </a:path>
                </a:pathLst>
              </a:custGeom>
              <a:solidFill>
                <a:srgbClr val="7F1E02"/>
              </a:solidFill>
              <a:ln w="19050">
                <a:solidFill>
                  <a:srgbClr val="000000"/>
                </a:solidFill>
                <a:prstDash val="solid"/>
                <a:round/>
                <a:headEnd/>
                <a:tailEnd/>
              </a:ln>
            </p:spPr>
            <p:txBody>
              <a:bodyPr/>
              <a:lstStyle/>
              <a:p>
                <a:endParaRPr lang="ja-JP" altLang="en-US"/>
              </a:p>
            </p:txBody>
          </p:sp>
          <p:sp>
            <p:nvSpPr>
              <p:cNvPr id="19646" name="Freeform 155"/>
              <p:cNvSpPr>
                <a:spLocks/>
              </p:cNvSpPr>
              <p:nvPr/>
            </p:nvSpPr>
            <p:spPr bwMode="auto">
              <a:xfrm>
                <a:off x="490" y="3901"/>
                <a:ext cx="8" cy="18"/>
              </a:xfrm>
              <a:custGeom>
                <a:avLst/>
                <a:gdLst>
                  <a:gd name="T0" fmla="*/ 0 w 8"/>
                  <a:gd name="T1" fmla="*/ 18 h 18"/>
                  <a:gd name="T2" fmla="*/ 4 w 8"/>
                  <a:gd name="T3" fmla="*/ 15 h 18"/>
                  <a:gd name="T4" fmla="*/ 7 w 8"/>
                  <a:gd name="T5" fmla="*/ 10 h 18"/>
                  <a:gd name="T6" fmla="*/ 8 w 8"/>
                  <a:gd name="T7" fmla="*/ 6 h 18"/>
                  <a:gd name="T8" fmla="*/ 8 w 8"/>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18">
                    <a:moveTo>
                      <a:pt x="0" y="18"/>
                    </a:moveTo>
                    <a:lnTo>
                      <a:pt x="4" y="15"/>
                    </a:lnTo>
                    <a:lnTo>
                      <a:pt x="7" y="10"/>
                    </a:lnTo>
                    <a:lnTo>
                      <a:pt x="8" y="6"/>
                    </a:lnTo>
                    <a:lnTo>
                      <a:pt x="8"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47" name="Freeform 156"/>
              <p:cNvSpPr>
                <a:spLocks/>
              </p:cNvSpPr>
              <p:nvPr/>
            </p:nvSpPr>
            <p:spPr bwMode="auto">
              <a:xfrm>
                <a:off x="418" y="3828"/>
                <a:ext cx="146" cy="79"/>
              </a:xfrm>
              <a:custGeom>
                <a:avLst/>
                <a:gdLst>
                  <a:gd name="T0" fmla="*/ 142 w 146"/>
                  <a:gd name="T1" fmla="*/ 58 h 79"/>
                  <a:gd name="T2" fmla="*/ 138 w 146"/>
                  <a:gd name="T3" fmla="*/ 61 h 79"/>
                  <a:gd name="T4" fmla="*/ 132 w 146"/>
                  <a:gd name="T5" fmla="*/ 64 h 79"/>
                  <a:gd name="T6" fmla="*/ 114 w 146"/>
                  <a:gd name="T7" fmla="*/ 73 h 79"/>
                  <a:gd name="T8" fmla="*/ 105 w 146"/>
                  <a:gd name="T9" fmla="*/ 75 h 79"/>
                  <a:gd name="T10" fmla="*/ 95 w 146"/>
                  <a:gd name="T11" fmla="*/ 76 h 79"/>
                  <a:gd name="T12" fmla="*/ 87 w 146"/>
                  <a:gd name="T13" fmla="*/ 76 h 79"/>
                  <a:gd name="T14" fmla="*/ 80 w 146"/>
                  <a:gd name="T15" fmla="*/ 73 h 79"/>
                  <a:gd name="T16" fmla="*/ 72 w 146"/>
                  <a:gd name="T17" fmla="*/ 75 h 79"/>
                  <a:gd name="T18" fmla="*/ 63 w 146"/>
                  <a:gd name="T19" fmla="*/ 77 h 79"/>
                  <a:gd name="T20" fmla="*/ 41 w 146"/>
                  <a:gd name="T21" fmla="*/ 79 h 79"/>
                  <a:gd name="T22" fmla="*/ 30 w 146"/>
                  <a:gd name="T23" fmla="*/ 79 h 79"/>
                  <a:gd name="T24" fmla="*/ 19 w 146"/>
                  <a:gd name="T25" fmla="*/ 78 h 79"/>
                  <a:gd name="T26" fmla="*/ 10 w 146"/>
                  <a:gd name="T27" fmla="*/ 76 h 79"/>
                  <a:gd name="T28" fmla="*/ 0 w 146"/>
                  <a:gd name="T29" fmla="*/ 71 h 79"/>
                  <a:gd name="T30" fmla="*/ 0 w 146"/>
                  <a:gd name="T31" fmla="*/ 63 h 79"/>
                  <a:gd name="T32" fmla="*/ 0 w 146"/>
                  <a:gd name="T33" fmla="*/ 54 h 79"/>
                  <a:gd name="T34" fmla="*/ 2 w 146"/>
                  <a:gd name="T35" fmla="*/ 33 h 79"/>
                  <a:gd name="T36" fmla="*/ 3 w 146"/>
                  <a:gd name="T37" fmla="*/ 22 h 79"/>
                  <a:gd name="T38" fmla="*/ 5 w 146"/>
                  <a:gd name="T39" fmla="*/ 14 h 79"/>
                  <a:gd name="T40" fmla="*/ 6 w 146"/>
                  <a:gd name="T41" fmla="*/ 6 h 79"/>
                  <a:gd name="T42" fmla="*/ 7 w 146"/>
                  <a:gd name="T43" fmla="*/ 0 h 79"/>
                  <a:gd name="T44" fmla="*/ 32 w 146"/>
                  <a:gd name="T45" fmla="*/ 2 h 79"/>
                  <a:gd name="T46" fmla="*/ 53 w 146"/>
                  <a:gd name="T47" fmla="*/ 3 h 79"/>
                  <a:gd name="T48" fmla="*/ 72 w 146"/>
                  <a:gd name="T49" fmla="*/ 4 h 79"/>
                  <a:gd name="T50" fmla="*/ 88 w 146"/>
                  <a:gd name="T51" fmla="*/ 5 h 79"/>
                  <a:gd name="T52" fmla="*/ 102 w 146"/>
                  <a:gd name="T53" fmla="*/ 6 h 79"/>
                  <a:gd name="T54" fmla="*/ 113 w 146"/>
                  <a:gd name="T55" fmla="*/ 6 h 79"/>
                  <a:gd name="T56" fmla="*/ 122 w 146"/>
                  <a:gd name="T57" fmla="*/ 7 h 79"/>
                  <a:gd name="T58" fmla="*/ 129 w 146"/>
                  <a:gd name="T59" fmla="*/ 8 h 79"/>
                  <a:gd name="T60" fmla="*/ 136 w 146"/>
                  <a:gd name="T61" fmla="*/ 8 h 79"/>
                  <a:gd name="T62" fmla="*/ 140 w 146"/>
                  <a:gd name="T63" fmla="*/ 8 h 79"/>
                  <a:gd name="T64" fmla="*/ 145 w 146"/>
                  <a:gd name="T65" fmla="*/ 8 h 79"/>
                  <a:gd name="T66" fmla="*/ 146 w 146"/>
                  <a:gd name="T67" fmla="*/ 8 h 79"/>
                  <a:gd name="T68" fmla="*/ 146 w 146"/>
                  <a:gd name="T69" fmla="*/ 8 h 79"/>
                  <a:gd name="T70" fmla="*/ 144 w 146"/>
                  <a:gd name="T71" fmla="*/ 21 h 79"/>
                  <a:gd name="T72" fmla="*/ 141 w 146"/>
                  <a:gd name="T73" fmla="*/ 34 h 79"/>
                  <a:gd name="T74" fmla="*/ 141 w 146"/>
                  <a:gd name="T75" fmla="*/ 48 h 79"/>
                  <a:gd name="T76" fmla="*/ 142 w 146"/>
                  <a:gd name="T77" fmla="*/ 58 h 79"/>
                  <a:gd name="T78" fmla="*/ 142 w 146"/>
                  <a:gd name="T79" fmla="*/ 58 h 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46" h="79">
                    <a:moveTo>
                      <a:pt x="142" y="58"/>
                    </a:moveTo>
                    <a:lnTo>
                      <a:pt x="138" y="61"/>
                    </a:lnTo>
                    <a:lnTo>
                      <a:pt x="132" y="64"/>
                    </a:lnTo>
                    <a:lnTo>
                      <a:pt x="114" y="73"/>
                    </a:lnTo>
                    <a:lnTo>
                      <a:pt x="105" y="75"/>
                    </a:lnTo>
                    <a:lnTo>
                      <a:pt x="95" y="76"/>
                    </a:lnTo>
                    <a:lnTo>
                      <a:pt x="87" y="76"/>
                    </a:lnTo>
                    <a:lnTo>
                      <a:pt x="80" y="73"/>
                    </a:lnTo>
                    <a:lnTo>
                      <a:pt x="72" y="75"/>
                    </a:lnTo>
                    <a:lnTo>
                      <a:pt x="63" y="77"/>
                    </a:lnTo>
                    <a:lnTo>
                      <a:pt x="41" y="79"/>
                    </a:lnTo>
                    <a:lnTo>
                      <a:pt x="30" y="79"/>
                    </a:lnTo>
                    <a:lnTo>
                      <a:pt x="19" y="78"/>
                    </a:lnTo>
                    <a:lnTo>
                      <a:pt x="10" y="76"/>
                    </a:lnTo>
                    <a:lnTo>
                      <a:pt x="0" y="71"/>
                    </a:lnTo>
                    <a:lnTo>
                      <a:pt x="0" y="63"/>
                    </a:lnTo>
                    <a:lnTo>
                      <a:pt x="0" y="54"/>
                    </a:lnTo>
                    <a:lnTo>
                      <a:pt x="2" y="33"/>
                    </a:lnTo>
                    <a:lnTo>
                      <a:pt x="3" y="22"/>
                    </a:lnTo>
                    <a:lnTo>
                      <a:pt x="5" y="14"/>
                    </a:lnTo>
                    <a:lnTo>
                      <a:pt x="6" y="6"/>
                    </a:lnTo>
                    <a:lnTo>
                      <a:pt x="7" y="0"/>
                    </a:lnTo>
                    <a:lnTo>
                      <a:pt x="32" y="2"/>
                    </a:lnTo>
                    <a:lnTo>
                      <a:pt x="53" y="3"/>
                    </a:lnTo>
                    <a:lnTo>
                      <a:pt x="72" y="4"/>
                    </a:lnTo>
                    <a:lnTo>
                      <a:pt x="88" y="5"/>
                    </a:lnTo>
                    <a:lnTo>
                      <a:pt x="102" y="6"/>
                    </a:lnTo>
                    <a:lnTo>
                      <a:pt x="113" y="6"/>
                    </a:lnTo>
                    <a:lnTo>
                      <a:pt x="122" y="7"/>
                    </a:lnTo>
                    <a:lnTo>
                      <a:pt x="129" y="8"/>
                    </a:lnTo>
                    <a:lnTo>
                      <a:pt x="136" y="8"/>
                    </a:lnTo>
                    <a:lnTo>
                      <a:pt x="140" y="8"/>
                    </a:lnTo>
                    <a:lnTo>
                      <a:pt x="145" y="8"/>
                    </a:lnTo>
                    <a:lnTo>
                      <a:pt x="146" y="8"/>
                    </a:lnTo>
                    <a:lnTo>
                      <a:pt x="144" y="21"/>
                    </a:lnTo>
                    <a:lnTo>
                      <a:pt x="141" y="34"/>
                    </a:lnTo>
                    <a:lnTo>
                      <a:pt x="141" y="48"/>
                    </a:lnTo>
                    <a:lnTo>
                      <a:pt x="142" y="58"/>
                    </a:lnTo>
                    <a:close/>
                  </a:path>
                </a:pathLst>
              </a:custGeom>
              <a:solidFill>
                <a:srgbClr val="FAD28D"/>
              </a:solidFill>
              <a:ln w="19050">
                <a:solidFill>
                  <a:srgbClr val="000000"/>
                </a:solidFill>
                <a:prstDash val="solid"/>
                <a:round/>
                <a:headEnd/>
                <a:tailEnd/>
              </a:ln>
            </p:spPr>
            <p:txBody>
              <a:bodyPr/>
              <a:lstStyle/>
              <a:p>
                <a:endParaRPr lang="ja-JP" altLang="en-US"/>
              </a:p>
            </p:txBody>
          </p:sp>
          <p:sp>
            <p:nvSpPr>
              <p:cNvPr id="19648" name="Freeform 157"/>
              <p:cNvSpPr>
                <a:spLocks/>
              </p:cNvSpPr>
              <p:nvPr/>
            </p:nvSpPr>
            <p:spPr bwMode="auto">
              <a:xfrm>
                <a:off x="494" y="3843"/>
                <a:ext cx="4" cy="58"/>
              </a:xfrm>
              <a:custGeom>
                <a:avLst/>
                <a:gdLst>
                  <a:gd name="T0" fmla="*/ 4 w 4"/>
                  <a:gd name="T1" fmla="*/ 58 h 58"/>
                  <a:gd name="T2" fmla="*/ 3 w 4"/>
                  <a:gd name="T3" fmla="*/ 51 h 58"/>
                  <a:gd name="T4" fmla="*/ 3 w 4"/>
                  <a:gd name="T5" fmla="*/ 43 h 58"/>
                  <a:gd name="T6" fmla="*/ 0 w 4"/>
                  <a:gd name="T7" fmla="*/ 26 h 58"/>
                  <a:gd name="T8" fmla="*/ 0 w 4"/>
                  <a:gd name="T9" fmla="*/ 18 h 58"/>
                  <a:gd name="T10" fmla="*/ 0 w 4"/>
                  <a:gd name="T11" fmla="*/ 10 h 58"/>
                  <a:gd name="T12" fmla="*/ 2 w 4"/>
                  <a:gd name="T13" fmla="*/ 4 h 58"/>
                  <a:gd name="T14" fmla="*/ 4 w 4"/>
                  <a:gd name="T15" fmla="*/ 0 h 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58">
                    <a:moveTo>
                      <a:pt x="4" y="58"/>
                    </a:moveTo>
                    <a:lnTo>
                      <a:pt x="3" y="51"/>
                    </a:lnTo>
                    <a:lnTo>
                      <a:pt x="3" y="43"/>
                    </a:lnTo>
                    <a:lnTo>
                      <a:pt x="0" y="26"/>
                    </a:lnTo>
                    <a:lnTo>
                      <a:pt x="0" y="18"/>
                    </a:lnTo>
                    <a:lnTo>
                      <a:pt x="0" y="10"/>
                    </a:lnTo>
                    <a:lnTo>
                      <a:pt x="2" y="4"/>
                    </a:lnTo>
                    <a:lnTo>
                      <a:pt x="4"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49" name="Freeform 158"/>
              <p:cNvSpPr>
                <a:spLocks/>
              </p:cNvSpPr>
              <p:nvPr/>
            </p:nvSpPr>
            <p:spPr bwMode="auto">
              <a:xfrm>
                <a:off x="283" y="2988"/>
                <a:ext cx="241" cy="195"/>
              </a:xfrm>
              <a:custGeom>
                <a:avLst/>
                <a:gdLst>
                  <a:gd name="T0" fmla="*/ 21 w 241"/>
                  <a:gd name="T1" fmla="*/ 87 h 195"/>
                  <a:gd name="T2" fmla="*/ 25 w 241"/>
                  <a:gd name="T3" fmla="*/ 106 h 195"/>
                  <a:gd name="T4" fmla="*/ 25 w 241"/>
                  <a:gd name="T5" fmla="*/ 114 h 195"/>
                  <a:gd name="T6" fmla="*/ 26 w 241"/>
                  <a:gd name="T7" fmla="*/ 117 h 195"/>
                  <a:gd name="T8" fmla="*/ 12 w 241"/>
                  <a:gd name="T9" fmla="*/ 119 h 195"/>
                  <a:gd name="T10" fmla="*/ 0 w 241"/>
                  <a:gd name="T11" fmla="*/ 131 h 195"/>
                  <a:gd name="T12" fmla="*/ 7 w 241"/>
                  <a:gd name="T13" fmla="*/ 148 h 195"/>
                  <a:gd name="T14" fmla="*/ 27 w 241"/>
                  <a:gd name="T15" fmla="*/ 159 h 195"/>
                  <a:gd name="T16" fmla="*/ 41 w 241"/>
                  <a:gd name="T17" fmla="*/ 157 h 195"/>
                  <a:gd name="T18" fmla="*/ 52 w 241"/>
                  <a:gd name="T19" fmla="*/ 170 h 195"/>
                  <a:gd name="T20" fmla="*/ 71 w 241"/>
                  <a:gd name="T21" fmla="*/ 185 h 195"/>
                  <a:gd name="T22" fmla="*/ 103 w 241"/>
                  <a:gd name="T23" fmla="*/ 194 h 195"/>
                  <a:gd name="T24" fmla="*/ 154 w 241"/>
                  <a:gd name="T25" fmla="*/ 192 h 195"/>
                  <a:gd name="T26" fmla="*/ 175 w 241"/>
                  <a:gd name="T27" fmla="*/ 186 h 195"/>
                  <a:gd name="T28" fmla="*/ 200 w 241"/>
                  <a:gd name="T29" fmla="*/ 164 h 195"/>
                  <a:gd name="T30" fmla="*/ 211 w 241"/>
                  <a:gd name="T31" fmla="*/ 139 h 195"/>
                  <a:gd name="T32" fmla="*/ 214 w 241"/>
                  <a:gd name="T33" fmla="*/ 117 h 195"/>
                  <a:gd name="T34" fmla="*/ 226 w 241"/>
                  <a:gd name="T35" fmla="*/ 105 h 195"/>
                  <a:gd name="T36" fmla="*/ 238 w 241"/>
                  <a:gd name="T37" fmla="*/ 90 h 195"/>
                  <a:gd name="T38" fmla="*/ 238 w 241"/>
                  <a:gd name="T39" fmla="*/ 76 h 195"/>
                  <a:gd name="T40" fmla="*/ 226 w 241"/>
                  <a:gd name="T41" fmla="*/ 70 h 195"/>
                  <a:gd name="T42" fmla="*/ 213 w 241"/>
                  <a:gd name="T43" fmla="*/ 73 h 195"/>
                  <a:gd name="T44" fmla="*/ 206 w 241"/>
                  <a:gd name="T45" fmla="*/ 52 h 195"/>
                  <a:gd name="T46" fmla="*/ 185 w 241"/>
                  <a:gd name="T47" fmla="*/ 25 h 195"/>
                  <a:gd name="T48" fmla="*/ 152 w 241"/>
                  <a:gd name="T49" fmla="*/ 5 h 195"/>
                  <a:gd name="T50" fmla="*/ 129 w 241"/>
                  <a:gd name="T51" fmla="*/ 0 h 195"/>
                  <a:gd name="T52" fmla="*/ 100 w 241"/>
                  <a:gd name="T53" fmla="*/ 1 h 195"/>
                  <a:gd name="T54" fmla="*/ 73 w 241"/>
                  <a:gd name="T55" fmla="*/ 9 h 195"/>
                  <a:gd name="T56" fmla="*/ 53 w 241"/>
                  <a:gd name="T57" fmla="*/ 16 h 195"/>
                  <a:gd name="T58" fmla="*/ 29 w 241"/>
                  <a:gd name="T59" fmla="*/ 35 h 195"/>
                  <a:gd name="T60" fmla="*/ 19 w 241"/>
                  <a:gd name="T61" fmla="*/ 54 h 195"/>
                  <a:gd name="T62" fmla="*/ 18 w 241"/>
                  <a:gd name="T63" fmla="*/ 72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41" h="195">
                    <a:moveTo>
                      <a:pt x="18" y="72"/>
                    </a:moveTo>
                    <a:lnTo>
                      <a:pt x="21" y="87"/>
                    </a:lnTo>
                    <a:lnTo>
                      <a:pt x="22" y="98"/>
                    </a:lnTo>
                    <a:lnTo>
                      <a:pt x="25" y="106"/>
                    </a:lnTo>
                    <a:lnTo>
                      <a:pt x="25" y="111"/>
                    </a:lnTo>
                    <a:lnTo>
                      <a:pt x="25" y="114"/>
                    </a:lnTo>
                    <a:lnTo>
                      <a:pt x="26" y="115"/>
                    </a:lnTo>
                    <a:lnTo>
                      <a:pt x="26" y="117"/>
                    </a:lnTo>
                    <a:lnTo>
                      <a:pt x="18" y="118"/>
                    </a:lnTo>
                    <a:lnTo>
                      <a:pt x="12" y="119"/>
                    </a:lnTo>
                    <a:lnTo>
                      <a:pt x="4" y="124"/>
                    </a:lnTo>
                    <a:lnTo>
                      <a:pt x="0" y="131"/>
                    </a:lnTo>
                    <a:lnTo>
                      <a:pt x="2" y="141"/>
                    </a:lnTo>
                    <a:lnTo>
                      <a:pt x="7" y="148"/>
                    </a:lnTo>
                    <a:lnTo>
                      <a:pt x="15" y="155"/>
                    </a:lnTo>
                    <a:lnTo>
                      <a:pt x="27" y="159"/>
                    </a:lnTo>
                    <a:lnTo>
                      <a:pt x="34" y="159"/>
                    </a:lnTo>
                    <a:lnTo>
                      <a:pt x="41" y="157"/>
                    </a:lnTo>
                    <a:lnTo>
                      <a:pt x="45" y="163"/>
                    </a:lnTo>
                    <a:lnTo>
                      <a:pt x="52" y="170"/>
                    </a:lnTo>
                    <a:lnTo>
                      <a:pt x="60" y="178"/>
                    </a:lnTo>
                    <a:lnTo>
                      <a:pt x="71" y="185"/>
                    </a:lnTo>
                    <a:lnTo>
                      <a:pt x="84" y="190"/>
                    </a:lnTo>
                    <a:lnTo>
                      <a:pt x="103" y="194"/>
                    </a:lnTo>
                    <a:lnTo>
                      <a:pt x="126" y="195"/>
                    </a:lnTo>
                    <a:lnTo>
                      <a:pt x="154" y="192"/>
                    </a:lnTo>
                    <a:lnTo>
                      <a:pt x="165" y="189"/>
                    </a:lnTo>
                    <a:lnTo>
                      <a:pt x="175" y="186"/>
                    </a:lnTo>
                    <a:lnTo>
                      <a:pt x="190" y="176"/>
                    </a:lnTo>
                    <a:lnTo>
                      <a:pt x="200" y="164"/>
                    </a:lnTo>
                    <a:lnTo>
                      <a:pt x="208" y="151"/>
                    </a:lnTo>
                    <a:lnTo>
                      <a:pt x="211" y="139"/>
                    </a:lnTo>
                    <a:lnTo>
                      <a:pt x="213" y="126"/>
                    </a:lnTo>
                    <a:lnTo>
                      <a:pt x="214" y="117"/>
                    </a:lnTo>
                    <a:lnTo>
                      <a:pt x="214" y="109"/>
                    </a:lnTo>
                    <a:lnTo>
                      <a:pt x="226" y="105"/>
                    </a:lnTo>
                    <a:lnTo>
                      <a:pt x="233" y="99"/>
                    </a:lnTo>
                    <a:lnTo>
                      <a:pt x="238" y="90"/>
                    </a:lnTo>
                    <a:lnTo>
                      <a:pt x="241" y="83"/>
                    </a:lnTo>
                    <a:lnTo>
                      <a:pt x="238" y="76"/>
                    </a:lnTo>
                    <a:lnTo>
                      <a:pt x="234" y="71"/>
                    </a:lnTo>
                    <a:lnTo>
                      <a:pt x="226" y="70"/>
                    </a:lnTo>
                    <a:lnTo>
                      <a:pt x="219" y="71"/>
                    </a:lnTo>
                    <a:lnTo>
                      <a:pt x="213" y="73"/>
                    </a:lnTo>
                    <a:lnTo>
                      <a:pt x="211" y="64"/>
                    </a:lnTo>
                    <a:lnTo>
                      <a:pt x="206" y="52"/>
                    </a:lnTo>
                    <a:lnTo>
                      <a:pt x="198" y="38"/>
                    </a:lnTo>
                    <a:lnTo>
                      <a:pt x="185" y="25"/>
                    </a:lnTo>
                    <a:lnTo>
                      <a:pt x="171" y="13"/>
                    </a:lnTo>
                    <a:lnTo>
                      <a:pt x="152" y="5"/>
                    </a:lnTo>
                    <a:lnTo>
                      <a:pt x="141" y="1"/>
                    </a:lnTo>
                    <a:lnTo>
                      <a:pt x="129" y="0"/>
                    </a:lnTo>
                    <a:lnTo>
                      <a:pt x="115" y="0"/>
                    </a:lnTo>
                    <a:lnTo>
                      <a:pt x="100" y="1"/>
                    </a:lnTo>
                    <a:lnTo>
                      <a:pt x="85" y="5"/>
                    </a:lnTo>
                    <a:lnTo>
                      <a:pt x="73" y="9"/>
                    </a:lnTo>
                    <a:lnTo>
                      <a:pt x="62" y="12"/>
                    </a:lnTo>
                    <a:lnTo>
                      <a:pt x="53" y="16"/>
                    </a:lnTo>
                    <a:lnTo>
                      <a:pt x="38" y="26"/>
                    </a:lnTo>
                    <a:lnTo>
                      <a:pt x="29" y="35"/>
                    </a:lnTo>
                    <a:lnTo>
                      <a:pt x="22" y="45"/>
                    </a:lnTo>
                    <a:lnTo>
                      <a:pt x="19" y="54"/>
                    </a:lnTo>
                    <a:lnTo>
                      <a:pt x="18" y="64"/>
                    </a:lnTo>
                    <a:lnTo>
                      <a:pt x="18" y="72"/>
                    </a:lnTo>
                    <a:close/>
                  </a:path>
                </a:pathLst>
              </a:custGeom>
              <a:solidFill>
                <a:srgbClr val="FAD28D"/>
              </a:solidFill>
              <a:ln w="19050">
                <a:solidFill>
                  <a:srgbClr val="000000"/>
                </a:solidFill>
                <a:prstDash val="solid"/>
                <a:round/>
                <a:headEnd/>
                <a:tailEnd/>
              </a:ln>
            </p:spPr>
            <p:txBody>
              <a:bodyPr/>
              <a:lstStyle/>
              <a:p>
                <a:endParaRPr lang="ja-JP" altLang="en-US"/>
              </a:p>
            </p:txBody>
          </p:sp>
          <p:sp>
            <p:nvSpPr>
              <p:cNvPr id="19650" name="Freeform 159"/>
              <p:cNvSpPr>
                <a:spLocks/>
              </p:cNvSpPr>
              <p:nvPr/>
            </p:nvSpPr>
            <p:spPr bwMode="auto">
              <a:xfrm>
                <a:off x="496" y="3061"/>
                <a:ext cx="1" cy="36"/>
              </a:xfrm>
              <a:custGeom>
                <a:avLst/>
                <a:gdLst>
                  <a:gd name="T0" fmla="*/ 0 w 1"/>
                  <a:gd name="T1" fmla="*/ 0 h 36"/>
                  <a:gd name="T2" fmla="*/ 1 w 1"/>
                  <a:gd name="T3" fmla="*/ 8 h 36"/>
                  <a:gd name="T4" fmla="*/ 1 w 1"/>
                  <a:gd name="T5" fmla="*/ 18 h 36"/>
                  <a:gd name="T6" fmla="*/ 1 w 1"/>
                  <a:gd name="T7" fmla="*/ 28 h 36"/>
                  <a:gd name="T8" fmla="*/ 1 w 1"/>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6">
                    <a:moveTo>
                      <a:pt x="0" y="0"/>
                    </a:moveTo>
                    <a:lnTo>
                      <a:pt x="1" y="8"/>
                    </a:lnTo>
                    <a:lnTo>
                      <a:pt x="1" y="18"/>
                    </a:lnTo>
                    <a:lnTo>
                      <a:pt x="1" y="28"/>
                    </a:lnTo>
                    <a:lnTo>
                      <a:pt x="1" y="36"/>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51" name="Freeform 160"/>
              <p:cNvSpPr>
                <a:spLocks/>
              </p:cNvSpPr>
              <p:nvPr/>
            </p:nvSpPr>
            <p:spPr bwMode="auto">
              <a:xfrm>
                <a:off x="264" y="2956"/>
                <a:ext cx="232" cy="140"/>
              </a:xfrm>
              <a:custGeom>
                <a:avLst/>
                <a:gdLst>
                  <a:gd name="T0" fmla="*/ 229 w 232"/>
                  <a:gd name="T1" fmla="*/ 95 h 140"/>
                  <a:gd name="T2" fmla="*/ 230 w 232"/>
                  <a:gd name="T3" fmla="*/ 83 h 140"/>
                  <a:gd name="T4" fmla="*/ 232 w 232"/>
                  <a:gd name="T5" fmla="*/ 71 h 140"/>
                  <a:gd name="T6" fmla="*/ 227 w 232"/>
                  <a:gd name="T7" fmla="*/ 51 h 140"/>
                  <a:gd name="T8" fmla="*/ 221 w 232"/>
                  <a:gd name="T9" fmla="*/ 36 h 140"/>
                  <a:gd name="T10" fmla="*/ 211 w 232"/>
                  <a:gd name="T11" fmla="*/ 22 h 140"/>
                  <a:gd name="T12" fmla="*/ 200 w 232"/>
                  <a:gd name="T13" fmla="*/ 11 h 140"/>
                  <a:gd name="T14" fmla="*/ 190 w 232"/>
                  <a:gd name="T15" fmla="*/ 5 h 140"/>
                  <a:gd name="T16" fmla="*/ 180 w 232"/>
                  <a:gd name="T17" fmla="*/ 1 h 140"/>
                  <a:gd name="T18" fmla="*/ 173 w 232"/>
                  <a:gd name="T19" fmla="*/ 0 h 140"/>
                  <a:gd name="T20" fmla="*/ 163 w 232"/>
                  <a:gd name="T21" fmla="*/ 1 h 140"/>
                  <a:gd name="T22" fmla="*/ 148 w 232"/>
                  <a:gd name="T23" fmla="*/ 4 h 140"/>
                  <a:gd name="T24" fmla="*/ 138 w 232"/>
                  <a:gd name="T25" fmla="*/ 7 h 140"/>
                  <a:gd name="T26" fmla="*/ 130 w 232"/>
                  <a:gd name="T27" fmla="*/ 11 h 140"/>
                  <a:gd name="T28" fmla="*/ 121 w 232"/>
                  <a:gd name="T29" fmla="*/ 18 h 140"/>
                  <a:gd name="T30" fmla="*/ 110 w 232"/>
                  <a:gd name="T31" fmla="*/ 25 h 140"/>
                  <a:gd name="T32" fmla="*/ 100 w 232"/>
                  <a:gd name="T33" fmla="*/ 19 h 140"/>
                  <a:gd name="T34" fmla="*/ 92 w 232"/>
                  <a:gd name="T35" fmla="*/ 13 h 140"/>
                  <a:gd name="T36" fmla="*/ 83 w 232"/>
                  <a:gd name="T37" fmla="*/ 11 h 140"/>
                  <a:gd name="T38" fmla="*/ 75 w 232"/>
                  <a:gd name="T39" fmla="*/ 11 h 140"/>
                  <a:gd name="T40" fmla="*/ 68 w 232"/>
                  <a:gd name="T41" fmla="*/ 14 h 140"/>
                  <a:gd name="T42" fmla="*/ 60 w 232"/>
                  <a:gd name="T43" fmla="*/ 20 h 140"/>
                  <a:gd name="T44" fmla="*/ 50 w 232"/>
                  <a:gd name="T45" fmla="*/ 26 h 140"/>
                  <a:gd name="T46" fmla="*/ 41 w 232"/>
                  <a:gd name="T47" fmla="*/ 34 h 140"/>
                  <a:gd name="T48" fmla="*/ 31 w 232"/>
                  <a:gd name="T49" fmla="*/ 45 h 140"/>
                  <a:gd name="T50" fmla="*/ 22 w 232"/>
                  <a:gd name="T51" fmla="*/ 57 h 140"/>
                  <a:gd name="T52" fmla="*/ 14 w 232"/>
                  <a:gd name="T53" fmla="*/ 71 h 140"/>
                  <a:gd name="T54" fmla="*/ 4 w 232"/>
                  <a:gd name="T55" fmla="*/ 87 h 140"/>
                  <a:gd name="T56" fmla="*/ 0 w 232"/>
                  <a:gd name="T57" fmla="*/ 98 h 140"/>
                  <a:gd name="T58" fmla="*/ 0 w 232"/>
                  <a:gd name="T59" fmla="*/ 104 h 140"/>
                  <a:gd name="T60" fmla="*/ 2 w 232"/>
                  <a:gd name="T61" fmla="*/ 109 h 140"/>
                  <a:gd name="T62" fmla="*/ 6 w 232"/>
                  <a:gd name="T63" fmla="*/ 116 h 140"/>
                  <a:gd name="T64" fmla="*/ 14 w 232"/>
                  <a:gd name="T65" fmla="*/ 123 h 140"/>
                  <a:gd name="T66" fmla="*/ 26 w 232"/>
                  <a:gd name="T67" fmla="*/ 131 h 140"/>
                  <a:gd name="T68" fmla="*/ 44 w 232"/>
                  <a:gd name="T69" fmla="*/ 140 h 140"/>
                  <a:gd name="T70" fmla="*/ 42 w 232"/>
                  <a:gd name="T71" fmla="*/ 134 h 140"/>
                  <a:gd name="T72" fmla="*/ 41 w 232"/>
                  <a:gd name="T73" fmla="*/ 128 h 140"/>
                  <a:gd name="T74" fmla="*/ 41 w 232"/>
                  <a:gd name="T75" fmla="*/ 125 h 140"/>
                  <a:gd name="T76" fmla="*/ 41 w 232"/>
                  <a:gd name="T77" fmla="*/ 122 h 140"/>
                  <a:gd name="T78" fmla="*/ 40 w 232"/>
                  <a:gd name="T79" fmla="*/ 120 h 140"/>
                  <a:gd name="T80" fmla="*/ 40 w 232"/>
                  <a:gd name="T81" fmla="*/ 120 h 140"/>
                  <a:gd name="T82" fmla="*/ 49 w 232"/>
                  <a:gd name="T83" fmla="*/ 114 h 140"/>
                  <a:gd name="T84" fmla="*/ 58 w 232"/>
                  <a:gd name="T85" fmla="*/ 105 h 140"/>
                  <a:gd name="T86" fmla="*/ 72 w 232"/>
                  <a:gd name="T87" fmla="*/ 96 h 140"/>
                  <a:gd name="T88" fmla="*/ 84 w 232"/>
                  <a:gd name="T89" fmla="*/ 85 h 140"/>
                  <a:gd name="T90" fmla="*/ 98 w 232"/>
                  <a:gd name="T91" fmla="*/ 74 h 140"/>
                  <a:gd name="T92" fmla="*/ 107 w 232"/>
                  <a:gd name="T93" fmla="*/ 62 h 140"/>
                  <a:gd name="T94" fmla="*/ 115 w 232"/>
                  <a:gd name="T95" fmla="*/ 51 h 140"/>
                  <a:gd name="T96" fmla="*/ 118 w 232"/>
                  <a:gd name="T97" fmla="*/ 41 h 140"/>
                  <a:gd name="T98" fmla="*/ 144 w 232"/>
                  <a:gd name="T99" fmla="*/ 57 h 140"/>
                  <a:gd name="T100" fmla="*/ 172 w 232"/>
                  <a:gd name="T101" fmla="*/ 74 h 140"/>
                  <a:gd name="T102" fmla="*/ 187 w 232"/>
                  <a:gd name="T103" fmla="*/ 81 h 140"/>
                  <a:gd name="T104" fmla="*/ 202 w 232"/>
                  <a:gd name="T105" fmla="*/ 86 h 140"/>
                  <a:gd name="T106" fmla="*/ 215 w 232"/>
                  <a:gd name="T107" fmla="*/ 92 h 140"/>
                  <a:gd name="T108" fmla="*/ 229 w 232"/>
                  <a:gd name="T109" fmla="*/ 95 h 140"/>
                  <a:gd name="T110" fmla="*/ 229 w 232"/>
                  <a:gd name="T111" fmla="*/ 95 h 1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2" h="140">
                    <a:moveTo>
                      <a:pt x="229" y="95"/>
                    </a:moveTo>
                    <a:lnTo>
                      <a:pt x="230" y="83"/>
                    </a:lnTo>
                    <a:lnTo>
                      <a:pt x="232" y="71"/>
                    </a:lnTo>
                    <a:lnTo>
                      <a:pt x="227" y="51"/>
                    </a:lnTo>
                    <a:lnTo>
                      <a:pt x="221" y="36"/>
                    </a:lnTo>
                    <a:lnTo>
                      <a:pt x="211" y="22"/>
                    </a:lnTo>
                    <a:lnTo>
                      <a:pt x="200" y="11"/>
                    </a:lnTo>
                    <a:lnTo>
                      <a:pt x="190" y="5"/>
                    </a:lnTo>
                    <a:lnTo>
                      <a:pt x="180" y="1"/>
                    </a:lnTo>
                    <a:lnTo>
                      <a:pt x="173" y="0"/>
                    </a:lnTo>
                    <a:lnTo>
                      <a:pt x="163" y="1"/>
                    </a:lnTo>
                    <a:lnTo>
                      <a:pt x="148" y="4"/>
                    </a:lnTo>
                    <a:lnTo>
                      <a:pt x="138" y="7"/>
                    </a:lnTo>
                    <a:lnTo>
                      <a:pt x="130" y="11"/>
                    </a:lnTo>
                    <a:lnTo>
                      <a:pt x="121" y="18"/>
                    </a:lnTo>
                    <a:lnTo>
                      <a:pt x="110" y="25"/>
                    </a:lnTo>
                    <a:lnTo>
                      <a:pt x="100" y="19"/>
                    </a:lnTo>
                    <a:lnTo>
                      <a:pt x="92" y="13"/>
                    </a:lnTo>
                    <a:lnTo>
                      <a:pt x="83" y="11"/>
                    </a:lnTo>
                    <a:lnTo>
                      <a:pt x="75" y="11"/>
                    </a:lnTo>
                    <a:lnTo>
                      <a:pt x="68" y="14"/>
                    </a:lnTo>
                    <a:lnTo>
                      <a:pt x="60" y="20"/>
                    </a:lnTo>
                    <a:lnTo>
                      <a:pt x="50" y="26"/>
                    </a:lnTo>
                    <a:lnTo>
                      <a:pt x="41" y="34"/>
                    </a:lnTo>
                    <a:lnTo>
                      <a:pt x="31" y="45"/>
                    </a:lnTo>
                    <a:lnTo>
                      <a:pt x="22" y="57"/>
                    </a:lnTo>
                    <a:lnTo>
                      <a:pt x="14" y="71"/>
                    </a:lnTo>
                    <a:lnTo>
                      <a:pt x="4" y="87"/>
                    </a:lnTo>
                    <a:lnTo>
                      <a:pt x="0" y="98"/>
                    </a:lnTo>
                    <a:lnTo>
                      <a:pt x="0" y="104"/>
                    </a:lnTo>
                    <a:lnTo>
                      <a:pt x="2" y="109"/>
                    </a:lnTo>
                    <a:lnTo>
                      <a:pt x="6" y="116"/>
                    </a:lnTo>
                    <a:lnTo>
                      <a:pt x="14" y="123"/>
                    </a:lnTo>
                    <a:lnTo>
                      <a:pt x="26" y="131"/>
                    </a:lnTo>
                    <a:lnTo>
                      <a:pt x="44" y="140"/>
                    </a:lnTo>
                    <a:lnTo>
                      <a:pt x="42" y="134"/>
                    </a:lnTo>
                    <a:lnTo>
                      <a:pt x="41" y="128"/>
                    </a:lnTo>
                    <a:lnTo>
                      <a:pt x="41" y="125"/>
                    </a:lnTo>
                    <a:lnTo>
                      <a:pt x="41" y="122"/>
                    </a:lnTo>
                    <a:lnTo>
                      <a:pt x="40" y="120"/>
                    </a:lnTo>
                    <a:lnTo>
                      <a:pt x="49" y="114"/>
                    </a:lnTo>
                    <a:lnTo>
                      <a:pt x="58" y="105"/>
                    </a:lnTo>
                    <a:lnTo>
                      <a:pt x="72" y="96"/>
                    </a:lnTo>
                    <a:lnTo>
                      <a:pt x="84" y="85"/>
                    </a:lnTo>
                    <a:lnTo>
                      <a:pt x="98" y="74"/>
                    </a:lnTo>
                    <a:lnTo>
                      <a:pt x="107" y="62"/>
                    </a:lnTo>
                    <a:lnTo>
                      <a:pt x="115" y="51"/>
                    </a:lnTo>
                    <a:lnTo>
                      <a:pt x="118" y="41"/>
                    </a:lnTo>
                    <a:lnTo>
                      <a:pt x="144" y="57"/>
                    </a:lnTo>
                    <a:lnTo>
                      <a:pt x="172" y="74"/>
                    </a:lnTo>
                    <a:lnTo>
                      <a:pt x="187" y="81"/>
                    </a:lnTo>
                    <a:lnTo>
                      <a:pt x="202" y="86"/>
                    </a:lnTo>
                    <a:lnTo>
                      <a:pt x="215" y="92"/>
                    </a:lnTo>
                    <a:lnTo>
                      <a:pt x="229" y="95"/>
                    </a:lnTo>
                    <a:close/>
                  </a:path>
                </a:pathLst>
              </a:custGeom>
              <a:solidFill>
                <a:srgbClr val="000000"/>
              </a:solidFill>
              <a:ln w="19050">
                <a:solidFill>
                  <a:srgbClr val="000000"/>
                </a:solidFill>
                <a:prstDash val="solid"/>
                <a:round/>
                <a:headEnd/>
                <a:tailEnd/>
              </a:ln>
            </p:spPr>
            <p:txBody>
              <a:bodyPr/>
              <a:lstStyle/>
              <a:p>
                <a:endParaRPr lang="ja-JP" altLang="en-US"/>
              </a:p>
            </p:txBody>
          </p:sp>
          <p:sp>
            <p:nvSpPr>
              <p:cNvPr id="19652" name="Freeform 161"/>
              <p:cNvSpPr>
                <a:spLocks/>
              </p:cNvSpPr>
              <p:nvPr/>
            </p:nvSpPr>
            <p:spPr bwMode="auto">
              <a:xfrm>
                <a:off x="333" y="3062"/>
                <a:ext cx="50" cy="28"/>
              </a:xfrm>
              <a:custGeom>
                <a:avLst/>
                <a:gdLst>
                  <a:gd name="T0" fmla="*/ 15 w 50"/>
                  <a:gd name="T1" fmla="*/ 2 h 28"/>
                  <a:gd name="T2" fmla="*/ 10 w 50"/>
                  <a:gd name="T3" fmla="*/ 6 h 28"/>
                  <a:gd name="T4" fmla="*/ 6 w 50"/>
                  <a:gd name="T5" fmla="*/ 11 h 28"/>
                  <a:gd name="T6" fmla="*/ 2 w 50"/>
                  <a:gd name="T7" fmla="*/ 16 h 28"/>
                  <a:gd name="T8" fmla="*/ 0 w 50"/>
                  <a:gd name="T9" fmla="*/ 22 h 28"/>
                  <a:gd name="T10" fmla="*/ 3 w 50"/>
                  <a:gd name="T11" fmla="*/ 26 h 28"/>
                  <a:gd name="T12" fmla="*/ 7 w 50"/>
                  <a:gd name="T13" fmla="*/ 28 h 28"/>
                  <a:gd name="T14" fmla="*/ 11 w 50"/>
                  <a:gd name="T15" fmla="*/ 27 h 28"/>
                  <a:gd name="T16" fmla="*/ 14 w 50"/>
                  <a:gd name="T17" fmla="*/ 24 h 28"/>
                  <a:gd name="T18" fmla="*/ 15 w 50"/>
                  <a:gd name="T19" fmla="*/ 16 h 28"/>
                  <a:gd name="T20" fmla="*/ 21 w 50"/>
                  <a:gd name="T21" fmla="*/ 11 h 28"/>
                  <a:gd name="T22" fmla="*/ 30 w 50"/>
                  <a:gd name="T23" fmla="*/ 10 h 28"/>
                  <a:gd name="T24" fmla="*/ 41 w 50"/>
                  <a:gd name="T25" fmla="*/ 13 h 28"/>
                  <a:gd name="T26" fmla="*/ 46 w 50"/>
                  <a:gd name="T27" fmla="*/ 14 h 28"/>
                  <a:gd name="T28" fmla="*/ 49 w 50"/>
                  <a:gd name="T29" fmla="*/ 12 h 28"/>
                  <a:gd name="T30" fmla="*/ 50 w 50"/>
                  <a:gd name="T31" fmla="*/ 8 h 28"/>
                  <a:gd name="T32" fmla="*/ 48 w 50"/>
                  <a:gd name="T33" fmla="*/ 5 h 28"/>
                  <a:gd name="T34" fmla="*/ 39 w 50"/>
                  <a:gd name="T35" fmla="*/ 1 h 28"/>
                  <a:gd name="T36" fmla="*/ 31 w 50"/>
                  <a:gd name="T37" fmla="*/ 0 h 28"/>
                  <a:gd name="T38" fmla="*/ 23 w 50"/>
                  <a:gd name="T39" fmla="*/ 0 h 28"/>
                  <a:gd name="T40" fmla="*/ 15 w 50"/>
                  <a:gd name="T41" fmla="*/ 2 h 28"/>
                  <a:gd name="T42" fmla="*/ 15 w 50"/>
                  <a:gd name="T43" fmla="*/ 2 h 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0" h="28">
                    <a:moveTo>
                      <a:pt x="15" y="2"/>
                    </a:moveTo>
                    <a:lnTo>
                      <a:pt x="10" y="6"/>
                    </a:lnTo>
                    <a:lnTo>
                      <a:pt x="6" y="11"/>
                    </a:lnTo>
                    <a:lnTo>
                      <a:pt x="2" y="16"/>
                    </a:lnTo>
                    <a:lnTo>
                      <a:pt x="0" y="22"/>
                    </a:lnTo>
                    <a:lnTo>
                      <a:pt x="3" y="26"/>
                    </a:lnTo>
                    <a:lnTo>
                      <a:pt x="7" y="28"/>
                    </a:lnTo>
                    <a:lnTo>
                      <a:pt x="11" y="27"/>
                    </a:lnTo>
                    <a:lnTo>
                      <a:pt x="14" y="24"/>
                    </a:lnTo>
                    <a:lnTo>
                      <a:pt x="15" y="16"/>
                    </a:lnTo>
                    <a:lnTo>
                      <a:pt x="21" y="11"/>
                    </a:lnTo>
                    <a:lnTo>
                      <a:pt x="30" y="10"/>
                    </a:lnTo>
                    <a:lnTo>
                      <a:pt x="41" y="13"/>
                    </a:lnTo>
                    <a:lnTo>
                      <a:pt x="46" y="14"/>
                    </a:lnTo>
                    <a:lnTo>
                      <a:pt x="49" y="12"/>
                    </a:lnTo>
                    <a:lnTo>
                      <a:pt x="50" y="8"/>
                    </a:lnTo>
                    <a:lnTo>
                      <a:pt x="48" y="5"/>
                    </a:lnTo>
                    <a:lnTo>
                      <a:pt x="39" y="1"/>
                    </a:lnTo>
                    <a:lnTo>
                      <a:pt x="31" y="0"/>
                    </a:lnTo>
                    <a:lnTo>
                      <a:pt x="23" y="0"/>
                    </a:lnTo>
                    <a:lnTo>
                      <a:pt x="1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653" name="Freeform 162"/>
              <p:cNvSpPr>
                <a:spLocks/>
              </p:cNvSpPr>
              <p:nvPr/>
            </p:nvSpPr>
            <p:spPr bwMode="auto">
              <a:xfrm>
                <a:off x="423" y="3044"/>
                <a:ext cx="43" cy="27"/>
              </a:xfrm>
              <a:custGeom>
                <a:avLst/>
                <a:gdLst>
                  <a:gd name="T0" fmla="*/ 0 w 43"/>
                  <a:gd name="T1" fmla="*/ 20 h 27"/>
                  <a:gd name="T2" fmla="*/ 0 w 43"/>
                  <a:gd name="T3" fmla="*/ 24 h 27"/>
                  <a:gd name="T4" fmla="*/ 4 w 43"/>
                  <a:gd name="T5" fmla="*/ 27 h 27"/>
                  <a:gd name="T6" fmla="*/ 8 w 43"/>
                  <a:gd name="T7" fmla="*/ 26 h 27"/>
                  <a:gd name="T8" fmla="*/ 12 w 43"/>
                  <a:gd name="T9" fmla="*/ 24 h 27"/>
                  <a:gd name="T10" fmla="*/ 14 w 43"/>
                  <a:gd name="T11" fmla="*/ 17 h 27"/>
                  <a:gd name="T12" fmla="*/ 20 w 43"/>
                  <a:gd name="T13" fmla="*/ 13 h 27"/>
                  <a:gd name="T14" fmla="*/ 24 w 43"/>
                  <a:gd name="T15" fmla="*/ 10 h 27"/>
                  <a:gd name="T16" fmla="*/ 28 w 43"/>
                  <a:gd name="T17" fmla="*/ 10 h 27"/>
                  <a:gd name="T18" fmla="*/ 29 w 43"/>
                  <a:gd name="T19" fmla="*/ 10 h 27"/>
                  <a:gd name="T20" fmla="*/ 31 w 43"/>
                  <a:gd name="T21" fmla="*/ 13 h 27"/>
                  <a:gd name="T22" fmla="*/ 33 w 43"/>
                  <a:gd name="T23" fmla="*/ 16 h 27"/>
                  <a:gd name="T24" fmla="*/ 37 w 43"/>
                  <a:gd name="T25" fmla="*/ 17 h 27"/>
                  <a:gd name="T26" fmla="*/ 43 w 43"/>
                  <a:gd name="T27" fmla="*/ 16 h 27"/>
                  <a:gd name="T28" fmla="*/ 43 w 43"/>
                  <a:gd name="T29" fmla="*/ 12 h 27"/>
                  <a:gd name="T30" fmla="*/ 43 w 43"/>
                  <a:gd name="T31" fmla="*/ 8 h 27"/>
                  <a:gd name="T32" fmla="*/ 39 w 43"/>
                  <a:gd name="T33" fmla="*/ 4 h 27"/>
                  <a:gd name="T34" fmla="*/ 35 w 43"/>
                  <a:gd name="T35" fmla="*/ 1 h 27"/>
                  <a:gd name="T36" fmla="*/ 29 w 43"/>
                  <a:gd name="T37" fmla="*/ 0 h 27"/>
                  <a:gd name="T38" fmla="*/ 21 w 43"/>
                  <a:gd name="T39" fmla="*/ 0 h 27"/>
                  <a:gd name="T40" fmla="*/ 12 w 43"/>
                  <a:gd name="T41" fmla="*/ 5 h 27"/>
                  <a:gd name="T42" fmla="*/ 5 w 43"/>
                  <a:gd name="T43" fmla="*/ 11 h 27"/>
                  <a:gd name="T44" fmla="*/ 0 w 43"/>
                  <a:gd name="T45" fmla="*/ 20 h 27"/>
                  <a:gd name="T46" fmla="*/ 0 w 43"/>
                  <a:gd name="T47" fmla="*/ 20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3" h="27">
                    <a:moveTo>
                      <a:pt x="0" y="20"/>
                    </a:moveTo>
                    <a:lnTo>
                      <a:pt x="0" y="24"/>
                    </a:lnTo>
                    <a:lnTo>
                      <a:pt x="4" y="27"/>
                    </a:lnTo>
                    <a:lnTo>
                      <a:pt x="8" y="26"/>
                    </a:lnTo>
                    <a:lnTo>
                      <a:pt x="12" y="24"/>
                    </a:lnTo>
                    <a:lnTo>
                      <a:pt x="14" y="17"/>
                    </a:lnTo>
                    <a:lnTo>
                      <a:pt x="20" y="13"/>
                    </a:lnTo>
                    <a:lnTo>
                      <a:pt x="24" y="10"/>
                    </a:lnTo>
                    <a:lnTo>
                      <a:pt x="28" y="10"/>
                    </a:lnTo>
                    <a:lnTo>
                      <a:pt x="29" y="10"/>
                    </a:lnTo>
                    <a:lnTo>
                      <a:pt x="31" y="13"/>
                    </a:lnTo>
                    <a:lnTo>
                      <a:pt x="33" y="16"/>
                    </a:lnTo>
                    <a:lnTo>
                      <a:pt x="37" y="17"/>
                    </a:lnTo>
                    <a:lnTo>
                      <a:pt x="43" y="16"/>
                    </a:lnTo>
                    <a:lnTo>
                      <a:pt x="43" y="12"/>
                    </a:lnTo>
                    <a:lnTo>
                      <a:pt x="43" y="8"/>
                    </a:lnTo>
                    <a:lnTo>
                      <a:pt x="39" y="4"/>
                    </a:lnTo>
                    <a:lnTo>
                      <a:pt x="35" y="1"/>
                    </a:lnTo>
                    <a:lnTo>
                      <a:pt x="29" y="0"/>
                    </a:lnTo>
                    <a:lnTo>
                      <a:pt x="21" y="0"/>
                    </a:lnTo>
                    <a:lnTo>
                      <a:pt x="12" y="5"/>
                    </a:lnTo>
                    <a:lnTo>
                      <a:pt x="5" y="11"/>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654" name="Freeform 163"/>
              <p:cNvSpPr>
                <a:spLocks/>
              </p:cNvSpPr>
              <p:nvPr/>
            </p:nvSpPr>
            <p:spPr bwMode="auto">
              <a:xfrm>
                <a:off x="299" y="3119"/>
                <a:ext cx="23" cy="11"/>
              </a:xfrm>
              <a:custGeom>
                <a:avLst/>
                <a:gdLst>
                  <a:gd name="T0" fmla="*/ 0 w 23"/>
                  <a:gd name="T1" fmla="*/ 2 h 11"/>
                  <a:gd name="T2" fmla="*/ 2 w 23"/>
                  <a:gd name="T3" fmla="*/ 6 h 11"/>
                  <a:gd name="T4" fmla="*/ 5 w 23"/>
                  <a:gd name="T5" fmla="*/ 8 h 11"/>
                  <a:gd name="T6" fmla="*/ 11 w 23"/>
                  <a:gd name="T7" fmla="*/ 9 h 11"/>
                  <a:gd name="T8" fmla="*/ 17 w 23"/>
                  <a:gd name="T9" fmla="*/ 10 h 11"/>
                  <a:gd name="T10" fmla="*/ 19 w 23"/>
                  <a:gd name="T11" fmla="*/ 11 h 11"/>
                  <a:gd name="T12" fmla="*/ 22 w 23"/>
                  <a:gd name="T13" fmla="*/ 9 h 11"/>
                  <a:gd name="T14" fmla="*/ 23 w 23"/>
                  <a:gd name="T15" fmla="*/ 6 h 11"/>
                  <a:gd name="T16" fmla="*/ 21 w 23"/>
                  <a:gd name="T17" fmla="*/ 3 h 11"/>
                  <a:gd name="T18" fmla="*/ 14 w 23"/>
                  <a:gd name="T19" fmla="*/ 1 h 11"/>
                  <a:gd name="T20" fmla="*/ 6 w 23"/>
                  <a:gd name="T21" fmla="*/ 0 h 11"/>
                  <a:gd name="T22" fmla="*/ 3 w 23"/>
                  <a:gd name="T23" fmla="*/ 0 h 11"/>
                  <a:gd name="T24" fmla="*/ 0 w 23"/>
                  <a:gd name="T25" fmla="*/ 2 h 11"/>
                  <a:gd name="T26" fmla="*/ 0 w 23"/>
                  <a:gd name="T27" fmla="*/ 2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11">
                    <a:moveTo>
                      <a:pt x="0" y="2"/>
                    </a:moveTo>
                    <a:lnTo>
                      <a:pt x="2" y="6"/>
                    </a:lnTo>
                    <a:lnTo>
                      <a:pt x="5" y="8"/>
                    </a:lnTo>
                    <a:lnTo>
                      <a:pt x="11" y="9"/>
                    </a:lnTo>
                    <a:lnTo>
                      <a:pt x="17" y="10"/>
                    </a:lnTo>
                    <a:lnTo>
                      <a:pt x="19" y="11"/>
                    </a:lnTo>
                    <a:lnTo>
                      <a:pt x="22" y="9"/>
                    </a:lnTo>
                    <a:lnTo>
                      <a:pt x="23" y="6"/>
                    </a:lnTo>
                    <a:lnTo>
                      <a:pt x="21" y="3"/>
                    </a:lnTo>
                    <a:lnTo>
                      <a:pt x="14" y="1"/>
                    </a:lnTo>
                    <a:lnTo>
                      <a:pt x="6" y="0"/>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655" name="Freeform 164"/>
              <p:cNvSpPr>
                <a:spLocks/>
              </p:cNvSpPr>
              <p:nvPr/>
            </p:nvSpPr>
            <p:spPr bwMode="auto">
              <a:xfrm>
                <a:off x="441" y="3073"/>
                <a:ext cx="15" cy="13"/>
              </a:xfrm>
              <a:custGeom>
                <a:avLst/>
                <a:gdLst>
                  <a:gd name="T0" fmla="*/ 15 w 15"/>
                  <a:gd name="T1" fmla="*/ 6 h 13"/>
                  <a:gd name="T2" fmla="*/ 13 w 15"/>
                  <a:gd name="T3" fmla="*/ 10 h 13"/>
                  <a:gd name="T4" fmla="*/ 7 w 15"/>
                  <a:gd name="T5" fmla="*/ 13 h 13"/>
                  <a:gd name="T6" fmla="*/ 3 w 15"/>
                  <a:gd name="T7" fmla="*/ 10 h 13"/>
                  <a:gd name="T8" fmla="*/ 0 w 15"/>
                  <a:gd name="T9" fmla="*/ 6 h 13"/>
                  <a:gd name="T10" fmla="*/ 3 w 15"/>
                  <a:gd name="T11" fmla="*/ 2 h 13"/>
                  <a:gd name="T12" fmla="*/ 7 w 15"/>
                  <a:gd name="T13" fmla="*/ 0 h 13"/>
                  <a:gd name="T14" fmla="*/ 13 w 15"/>
                  <a:gd name="T15" fmla="*/ 2 h 13"/>
                  <a:gd name="T16" fmla="*/ 15 w 15"/>
                  <a:gd name="T17" fmla="*/ 6 h 13"/>
                  <a:gd name="T18" fmla="*/ 15 w 15"/>
                  <a:gd name="T19" fmla="*/ 6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3">
                    <a:moveTo>
                      <a:pt x="15" y="6"/>
                    </a:moveTo>
                    <a:lnTo>
                      <a:pt x="13" y="10"/>
                    </a:lnTo>
                    <a:lnTo>
                      <a:pt x="7" y="13"/>
                    </a:lnTo>
                    <a:lnTo>
                      <a:pt x="3" y="10"/>
                    </a:lnTo>
                    <a:lnTo>
                      <a:pt x="0" y="6"/>
                    </a:lnTo>
                    <a:lnTo>
                      <a:pt x="3" y="2"/>
                    </a:lnTo>
                    <a:lnTo>
                      <a:pt x="7" y="0"/>
                    </a:lnTo>
                    <a:lnTo>
                      <a:pt x="13" y="2"/>
                    </a:lnTo>
                    <a:lnTo>
                      <a:pt x="1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656" name="Freeform 165"/>
              <p:cNvSpPr>
                <a:spLocks/>
              </p:cNvSpPr>
              <p:nvPr/>
            </p:nvSpPr>
            <p:spPr bwMode="auto">
              <a:xfrm>
                <a:off x="263" y="3132"/>
                <a:ext cx="266" cy="172"/>
              </a:xfrm>
              <a:custGeom>
                <a:avLst/>
                <a:gdLst>
                  <a:gd name="T0" fmla="*/ 124 w 266"/>
                  <a:gd name="T1" fmla="*/ 0 h 172"/>
                  <a:gd name="T2" fmla="*/ 108 w 266"/>
                  <a:gd name="T3" fmla="*/ 2 h 172"/>
                  <a:gd name="T4" fmla="*/ 89 w 266"/>
                  <a:gd name="T5" fmla="*/ 6 h 172"/>
                  <a:gd name="T6" fmla="*/ 69 w 266"/>
                  <a:gd name="T7" fmla="*/ 14 h 172"/>
                  <a:gd name="T8" fmla="*/ 47 w 266"/>
                  <a:gd name="T9" fmla="*/ 24 h 172"/>
                  <a:gd name="T10" fmla="*/ 38 w 266"/>
                  <a:gd name="T11" fmla="*/ 32 h 172"/>
                  <a:gd name="T12" fmla="*/ 28 w 266"/>
                  <a:gd name="T13" fmla="*/ 40 h 172"/>
                  <a:gd name="T14" fmla="*/ 20 w 266"/>
                  <a:gd name="T15" fmla="*/ 50 h 172"/>
                  <a:gd name="T16" fmla="*/ 14 w 266"/>
                  <a:gd name="T17" fmla="*/ 61 h 172"/>
                  <a:gd name="T18" fmla="*/ 7 w 266"/>
                  <a:gd name="T19" fmla="*/ 75 h 172"/>
                  <a:gd name="T20" fmla="*/ 3 w 266"/>
                  <a:gd name="T21" fmla="*/ 90 h 172"/>
                  <a:gd name="T22" fmla="*/ 0 w 266"/>
                  <a:gd name="T23" fmla="*/ 108 h 172"/>
                  <a:gd name="T24" fmla="*/ 0 w 266"/>
                  <a:gd name="T25" fmla="*/ 127 h 172"/>
                  <a:gd name="T26" fmla="*/ 1 w 266"/>
                  <a:gd name="T27" fmla="*/ 138 h 172"/>
                  <a:gd name="T28" fmla="*/ 4 w 266"/>
                  <a:gd name="T29" fmla="*/ 148 h 172"/>
                  <a:gd name="T30" fmla="*/ 8 w 266"/>
                  <a:gd name="T31" fmla="*/ 156 h 172"/>
                  <a:gd name="T32" fmla="*/ 15 w 266"/>
                  <a:gd name="T33" fmla="*/ 163 h 172"/>
                  <a:gd name="T34" fmla="*/ 26 w 266"/>
                  <a:gd name="T35" fmla="*/ 167 h 172"/>
                  <a:gd name="T36" fmla="*/ 39 w 266"/>
                  <a:gd name="T37" fmla="*/ 170 h 172"/>
                  <a:gd name="T38" fmla="*/ 57 w 266"/>
                  <a:gd name="T39" fmla="*/ 172 h 172"/>
                  <a:gd name="T40" fmla="*/ 78 w 266"/>
                  <a:gd name="T41" fmla="*/ 172 h 172"/>
                  <a:gd name="T42" fmla="*/ 107 w 266"/>
                  <a:gd name="T43" fmla="*/ 165 h 172"/>
                  <a:gd name="T44" fmla="*/ 131 w 266"/>
                  <a:gd name="T45" fmla="*/ 158 h 172"/>
                  <a:gd name="T46" fmla="*/ 151 w 266"/>
                  <a:gd name="T47" fmla="*/ 153 h 172"/>
                  <a:gd name="T48" fmla="*/ 169 w 266"/>
                  <a:gd name="T49" fmla="*/ 148 h 172"/>
                  <a:gd name="T50" fmla="*/ 185 w 266"/>
                  <a:gd name="T51" fmla="*/ 145 h 172"/>
                  <a:gd name="T52" fmla="*/ 197 w 266"/>
                  <a:gd name="T53" fmla="*/ 142 h 172"/>
                  <a:gd name="T54" fmla="*/ 208 w 266"/>
                  <a:gd name="T55" fmla="*/ 138 h 172"/>
                  <a:gd name="T56" fmla="*/ 216 w 266"/>
                  <a:gd name="T57" fmla="*/ 136 h 172"/>
                  <a:gd name="T58" fmla="*/ 223 w 266"/>
                  <a:gd name="T59" fmla="*/ 134 h 172"/>
                  <a:gd name="T60" fmla="*/ 228 w 266"/>
                  <a:gd name="T61" fmla="*/ 133 h 172"/>
                  <a:gd name="T62" fmla="*/ 234 w 266"/>
                  <a:gd name="T63" fmla="*/ 132 h 172"/>
                  <a:gd name="T64" fmla="*/ 235 w 266"/>
                  <a:gd name="T65" fmla="*/ 131 h 172"/>
                  <a:gd name="T66" fmla="*/ 235 w 266"/>
                  <a:gd name="T67" fmla="*/ 131 h 172"/>
                  <a:gd name="T68" fmla="*/ 241 w 266"/>
                  <a:gd name="T69" fmla="*/ 120 h 172"/>
                  <a:gd name="T70" fmla="*/ 246 w 266"/>
                  <a:gd name="T71" fmla="*/ 112 h 172"/>
                  <a:gd name="T72" fmla="*/ 254 w 266"/>
                  <a:gd name="T73" fmla="*/ 97 h 172"/>
                  <a:gd name="T74" fmla="*/ 260 w 266"/>
                  <a:gd name="T75" fmla="*/ 87 h 172"/>
                  <a:gd name="T76" fmla="*/ 264 w 266"/>
                  <a:gd name="T77" fmla="*/ 79 h 172"/>
                  <a:gd name="T78" fmla="*/ 265 w 266"/>
                  <a:gd name="T79" fmla="*/ 75 h 172"/>
                  <a:gd name="T80" fmla="*/ 266 w 266"/>
                  <a:gd name="T81" fmla="*/ 73 h 172"/>
                  <a:gd name="T82" fmla="*/ 266 w 266"/>
                  <a:gd name="T83" fmla="*/ 72 h 172"/>
                  <a:gd name="T84" fmla="*/ 266 w 266"/>
                  <a:gd name="T85" fmla="*/ 72 h 172"/>
                  <a:gd name="T86" fmla="*/ 124 w 266"/>
                  <a:gd name="T87" fmla="*/ 0 h 1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6" h="172">
                    <a:moveTo>
                      <a:pt x="124" y="0"/>
                    </a:moveTo>
                    <a:lnTo>
                      <a:pt x="108" y="2"/>
                    </a:lnTo>
                    <a:lnTo>
                      <a:pt x="89" y="6"/>
                    </a:lnTo>
                    <a:lnTo>
                      <a:pt x="69" y="14"/>
                    </a:lnTo>
                    <a:lnTo>
                      <a:pt x="47" y="24"/>
                    </a:lnTo>
                    <a:lnTo>
                      <a:pt x="38" y="32"/>
                    </a:lnTo>
                    <a:lnTo>
                      <a:pt x="28" y="40"/>
                    </a:lnTo>
                    <a:lnTo>
                      <a:pt x="20" y="50"/>
                    </a:lnTo>
                    <a:lnTo>
                      <a:pt x="14" y="61"/>
                    </a:lnTo>
                    <a:lnTo>
                      <a:pt x="7" y="75"/>
                    </a:lnTo>
                    <a:lnTo>
                      <a:pt x="3" y="90"/>
                    </a:lnTo>
                    <a:lnTo>
                      <a:pt x="0" y="108"/>
                    </a:lnTo>
                    <a:lnTo>
                      <a:pt x="0" y="127"/>
                    </a:lnTo>
                    <a:lnTo>
                      <a:pt x="1" y="138"/>
                    </a:lnTo>
                    <a:lnTo>
                      <a:pt x="4" y="148"/>
                    </a:lnTo>
                    <a:lnTo>
                      <a:pt x="8" y="156"/>
                    </a:lnTo>
                    <a:lnTo>
                      <a:pt x="15" y="163"/>
                    </a:lnTo>
                    <a:lnTo>
                      <a:pt x="26" y="167"/>
                    </a:lnTo>
                    <a:lnTo>
                      <a:pt x="39" y="170"/>
                    </a:lnTo>
                    <a:lnTo>
                      <a:pt x="57" y="172"/>
                    </a:lnTo>
                    <a:lnTo>
                      <a:pt x="78" y="172"/>
                    </a:lnTo>
                    <a:lnTo>
                      <a:pt x="107" y="165"/>
                    </a:lnTo>
                    <a:lnTo>
                      <a:pt x="131" y="158"/>
                    </a:lnTo>
                    <a:lnTo>
                      <a:pt x="151" y="153"/>
                    </a:lnTo>
                    <a:lnTo>
                      <a:pt x="169" y="148"/>
                    </a:lnTo>
                    <a:lnTo>
                      <a:pt x="185" y="145"/>
                    </a:lnTo>
                    <a:lnTo>
                      <a:pt x="197" y="142"/>
                    </a:lnTo>
                    <a:lnTo>
                      <a:pt x="208" y="138"/>
                    </a:lnTo>
                    <a:lnTo>
                      <a:pt x="216" y="136"/>
                    </a:lnTo>
                    <a:lnTo>
                      <a:pt x="223" y="134"/>
                    </a:lnTo>
                    <a:lnTo>
                      <a:pt x="228" y="133"/>
                    </a:lnTo>
                    <a:lnTo>
                      <a:pt x="234" y="132"/>
                    </a:lnTo>
                    <a:lnTo>
                      <a:pt x="235" y="131"/>
                    </a:lnTo>
                    <a:lnTo>
                      <a:pt x="241" y="120"/>
                    </a:lnTo>
                    <a:lnTo>
                      <a:pt x="246" y="112"/>
                    </a:lnTo>
                    <a:lnTo>
                      <a:pt x="254" y="97"/>
                    </a:lnTo>
                    <a:lnTo>
                      <a:pt x="260" y="87"/>
                    </a:lnTo>
                    <a:lnTo>
                      <a:pt x="264" y="79"/>
                    </a:lnTo>
                    <a:lnTo>
                      <a:pt x="265" y="75"/>
                    </a:lnTo>
                    <a:lnTo>
                      <a:pt x="266" y="73"/>
                    </a:lnTo>
                    <a:lnTo>
                      <a:pt x="266" y="72"/>
                    </a:lnTo>
                    <a:lnTo>
                      <a:pt x="124" y="0"/>
                    </a:lnTo>
                    <a:close/>
                  </a:path>
                </a:pathLst>
              </a:custGeom>
              <a:solidFill>
                <a:srgbClr val="101077"/>
              </a:solidFill>
              <a:ln w="19050">
                <a:solidFill>
                  <a:srgbClr val="000000"/>
                </a:solidFill>
                <a:prstDash val="solid"/>
                <a:round/>
                <a:headEnd/>
                <a:tailEnd/>
              </a:ln>
            </p:spPr>
            <p:txBody>
              <a:bodyPr/>
              <a:lstStyle/>
              <a:p>
                <a:endParaRPr lang="ja-JP" altLang="en-US"/>
              </a:p>
            </p:txBody>
          </p:sp>
          <p:sp>
            <p:nvSpPr>
              <p:cNvPr id="19657" name="Freeform 166"/>
              <p:cNvSpPr>
                <a:spLocks/>
              </p:cNvSpPr>
              <p:nvPr/>
            </p:nvSpPr>
            <p:spPr bwMode="auto">
              <a:xfrm>
                <a:off x="286" y="3243"/>
                <a:ext cx="105" cy="59"/>
              </a:xfrm>
              <a:custGeom>
                <a:avLst/>
                <a:gdLst>
                  <a:gd name="T0" fmla="*/ 105 w 105"/>
                  <a:gd name="T1" fmla="*/ 0 h 59"/>
                  <a:gd name="T2" fmla="*/ 100 w 105"/>
                  <a:gd name="T3" fmla="*/ 9 h 59"/>
                  <a:gd name="T4" fmla="*/ 92 w 105"/>
                  <a:gd name="T5" fmla="*/ 21 h 59"/>
                  <a:gd name="T6" fmla="*/ 81 w 105"/>
                  <a:gd name="T7" fmla="*/ 33 h 59"/>
                  <a:gd name="T8" fmla="*/ 69 w 105"/>
                  <a:gd name="T9" fmla="*/ 43 h 59"/>
                  <a:gd name="T10" fmla="*/ 55 w 105"/>
                  <a:gd name="T11" fmla="*/ 52 h 59"/>
                  <a:gd name="T12" fmla="*/ 39 w 105"/>
                  <a:gd name="T13" fmla="*/ 57 h 59"/>
                  <a:gd name="T14" fmla="*/ 20 w 105"/>
                  <a:gd name="T15" fmla="*/ 59 h 59"/>
                  <a:gd name="T16" fmla="*/ 11 w 105"/>
                  <a:gd name="T17" fmla="*/ 58 h 59"/>
                  <a:gd name="T18" fmla="*/ 0 w 105"/>
                  <a:gd name="T19" fmla="*/ 55 h 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5" h="59">
                    <a:moveTo>
                      <a:pt x="105" y="0"/>
                    </a:moveTo>
                    <a:lnTo>
                      <a:pt x="100" y="9"/>
                    </a:lnTo>
                    <a:lnTo>
                      <a:pt x="92" y="21"/>
                    </a:lnTo>
                    <a:lnTo>
                      <a:pt x="81" y="33"/>
                    </a:lnTo>
                    <a:lnTo>
                      <a:pt x="69" y="43"/>
                    </a:lnTo>
                    <a:lnTo>
                      <a:pt x="55" y="52"/>
                    </a:lnTo>
                    <a:lnTo>
                      <a:pt x="39" y="57"/>
                    </a:lnTo>
                    <a:lnTo>
                      <a:pt x="20" y="59"/>
                    </a:lnTo>
                    <a:lnTo>
                      <a:pt x="11" y="58"/>
                    </a:lnTo>
                    <a:lnTo>
                      <a:pt x="0" y="55"/>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58" name="Freeform 167"/>
              <p:cNvSpPr>
                <a:spLocks/>
              </p:cNvSpPr>
              <p:nvPr/>
            </p:nvSpPr>
            <p:spPr bwMode="auto">
              <a:xfrm>
                <a:off x="285" y="3209"/>
                <a:ext cx="54" cy="38"/>
              </a:xfrm>
              <a:custGeom>
                <a:avLst/>
                <a:gdLst>
                  <a:gd name="T0" fmla="*/ 0 w 54"/>
                  <a:gd name="T1" fmla="*/ 38 h 38"/>
                  <a:gd name="T2" fmla="*/ 8 w 54"/>
                  <a:gd name="T3" fmla="*/ 28 h 38"/>
                  <a:gd name="T4" fmla="*/ 21 w 54"/>
                  <a:gd name="T5" fmla="*/ 16 h 38"/>
                  <a:gd name="T6" fmla="*/ 36 w 54"/>
                  <a:gd name="T7" fmla="*/ 6 h 38"/>
                  <a:gd name="T8" fmla="*/ 44 w 54"/>
                  <a:gd name="T9" fmla="*/ 2 h 38"/>
                  <a:gd name="T10" fmla="*/ 54 w 54"/>
                  <a:gd name="T11" fmla="*/ 0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38">
                    <a:moveTo>
                      <a:pt x="0" y="38"/>
                    </a:moveTo>
                    <a:lnTo>
                      <a:pt x="8" y="28"/>
                    </a:lnTo>
                    <a:lnTo>
                      <a:pt x="21" y="16"/>
                    </a:lnTo>
                    <a:lnTo>
                      <a:pt x="36" y="6"/>
                    </a:lnTo>
                    <a:lnTo>
                      <a:pt x="44" y="2"/>
                    </a:lnTo>
                    <a:lnTo>
                      <a:pt x="54"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59" name="Freeform 168"/>
              <p:cNvSpPr>
                <a:spLocks/>
              </p:cNvSpPr>
              <p:nvPr/>
            </p:nvSpPr>
            <p:spPr bwMode="auto">
              <a:xfrm>
                <a:off x="329" y="3209"/>
                <a:ext cx="62" cy="50"/>
              </a:xfrm>
              <a:custGeom>
                <a:avLst/>
                <a:gdLst>
                  <a:gd name="T0" fmla="*/ 10 w 62"/>
                  <a:gd name="T1" fmla="*/ 0 h 50"/>
                  <a:gd name="T2" fmla="*/ 2 w 62"/>
                  <a:gd name="T3" fmla="*/ 2 h 50"/>
                  <a:gd name="T4" fmla="*/ 0 w 62"/>
                  <a:gd name="T5" fmla="*/ 9 h 50"/>
                  <a:gd name="T6" fmla="*/ 0 w 62"/>
                  <a:gd name="T7" fmla="*/ 16 h 50"/>
                  <a:gd name="T8" fmla="*/ 2 w 62"/>
                  <a:gd name="T9" fmla="*/ 23 h 50"/>
                  <a:gd name="T10" fmla="*/ 6 w 62"/>
                  <a:gd name="T11" fmla="*/ 30 h 50"/>
                  <a:gd name="T12" fmla="*/ 12 w 62"/>
                  <a:gd name="T13" fmla="*/ 36 h 50"/>
                  <a:gd name="T14" fmla="*/ 22 w 62"/>
                  <a:gd name="T15" fmla="*/ 41 h 50"/>
                  <a:gd name="T16" fmla="*/ 35 w 62"/>
                  <a:gd name="T17" fmla="*/ 47 h 50"/>
                  <a:gd name="T18" fmla="*/ 53 w 62"/>
                  <a:gd name="T19" fmla="*/ 50 h 50"/>
                  <a:gd name="T20" fmla="*/ 58 w 62"/>
                  <a:gd name="T21" fmla="*/ 41 h 50"/>
                  <a:gd name="T22" fmla="*/ 62 w 62"/>
                  <a:gd name="T23" fmla="*/ 34 h 50"/>
                  <a:gd name="T24" fmla="*/ 50 w 62"/>
                  <a:gd name="T25" fmla="*/ 32 h 50"/>
                  <a:gd name="T26" fmla="*/ 39 w 62"/>
                  <a:gd name="T27" fmla="*/ 30 h 50"/>
                  <a:gd name="T28" fmla="*/ 30 w 62"/>
                  <a:gd name="T29" fmla="*/ 27 h 50"/>
                  <a:gd name="T30" fmla="*/ 23 w 62"/>
                  <a:gd name="T31" fmla="*/ 22 h 50"/>
                  <a:gd name="T32" fmla="*/ 18 w 62"/>
                  <a:gd name="T33" fmla="*/ 17 h 50"/>
                  <a:gd name="T34" fmla="*/ 14 w 62"/>
                  <a:gd name="T35" fmla="*/ 12 h 50"/>
                  <a:gd name="T36" fmla="*/ 10 w 62"/>
                  <a:gd name="T37" fmla="*/ 0 h 50"/>
                  <a:gd name="T38" fmla="*/ 10 w 62"/>
                  <a:gd name="T39" fmla="*/ 0 h 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2" h="50">
                    <a:moveTo>
                      <a:pt x="10" y="0"/>
                    </a:moveTo>
                    <a:lnTo>
                      <a:pt x="2" y="2"/>
                    </a:lnTo>
                    <a:lnTo>
                      <a:pt x="0" y="9"/>
                    </a:lnTo>
                    <a:lnTo>
                      <a:pt x="0" y="16"/>
                    </a:lnTo>
                    <a:lnTo>
                      <a:pt x="2" y="23"/>
                    </a:lnTo>
                    <a:lnTo>
                      <a:pt x="6" y="30"/>
                    </a:lnTo>
                    <a:lnTo>
                      <a:pt x="12" y="36"/>
                    </a:lnTo>
                    <a:lnTo>
                      <a:pt x="22" y="41"/>
                    </a:lnTo>
                    <a:lnTo>
                      <a:pt x="35" y="47"/>
                    </a:lnTo>
                    <a:lnTo>
                      <a:pt x="53" y="50"/>
                    </a:lnTo>
                    <a:lnTo>
                      <a:pt x="58" y="41"/>
                    </a:lnTo>
                    <a:lnTo>
                      <a:pt x="62" y="34"/>
                    </a:lnTo>
                    <a:lnTo>
                      <a:pt x="50" y="32"/>
                    </a:lnTo>
                    <a:lnTo>
                      <a:pt x="39" y="30"/>
                    </a:lnTo>
                    <a:lnTo>
                      <a:pt x="30" y="27"/>
                    </a:lnTo>
                    <a:lnTo>
                      <a:pt x="23" y="22"/>
                    </a:lnTo>
                    <a:lnTo>
                      <a:pt x="18" y="17"/>
                    </a:lnTo>
                    <a:lnTo>
                      <a:pt x="14" y="12"/>
                    </a:lnTo>
                    <a:lnTo>
                      <a:pt x="10" y="0"/>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660" name="Freeform 169"/>
              <p:cNvSpPr>
                <a:spLocks/>
              </p:cNvSpPr>
              <p:nvPr/>
            </p:nvSpPr>
            <p:spPr bwMode="auto">
              <a:xfrm>
                <a:off x="905" y="3079"/>
                <a:ext cx="187" cy="127"/>
              </a:xfrm>
              <a:custGeom>
                <a:avLst/>
                <a:gdLst>
                  <a:gd name="T0" fmla="*/ 2 w 187"/>
                  <a:gd name="T1" fmla="*/ 32 h 127"/>
                  <a:gd name="T2" fmla="*/ 16 w 187"/>
                  <a:gd name="T3" fmla="*/ 18 h 127"/>
                  <a:gd name="T4" fmla="*/ 34 w 187"/>
                  <a:gd name="T5" fmla="*/ 8 h 127"/>
                  <a:gd name="T6" fmla="*/ 56 w 187"/>
                  <a:gd name="T7" fmla="*/ 1 h 127"/>
                  <a:gd name="T8" fmla="*/ 66 w 187"/>
                  <a:gd name="T9" fmla="*/ 0 h 127"/>
                  <a:gd name="T10" fmla="*/ 80 w 187"/>
                  <a:gd name="T11" fmla="*/ 0 h 127"/>
                  <a:gd name="T12" fmla="*/ 92 w 187"/>
                  <a:gd name="T13" fmla="*/ 2 h 127"/>
                  <a:gd name="T14" fmla="*/ 106 w 187"/>
                  <a:gd name="T15" fmla="*/ 4 h 127"/>
                  <a:gd name="T16" fmla="*/ 118 w 187"/>
                  <a:gd name="T17" fmla="*/ 9 h 127"/>
                  <a:gd name="T18" fmla="*/ 131 w 187"/>
                  <a:gd name="T19" fmla="*/ 15 h 127"/>
                  <a:gd name="T20" fmla="*/ 146 w 187"/>
                  <a:gd name="T21" fmla="*/ 22 h 127"/>
                  <a:gd name="T22" fmla="*/ 160 w 187"/>
                  <a:gd name="T23" fmla="*/ 32 h 127"/>
                  <a:gd name="T24" fmla="*/ 173 w 187"/>
                  <a:gd name="T25" fmla="*/ 42 h 127"/>
                  <a:gd name="T26" fmla="*/ 187 w 187"/>
                  <a:gd name="T27" fmla="*/ 55 h 127"/>
                  <a:gd name="T28" fmla="*/ 168 w 187"/>
                  <a:gd name="T29" fmla="*/ 68 h 127"/>
                  <a:gd name="T30" fmla="*/ 152 w 187"/>
                  <a:gd name="T31" fmla="*/ 78 h 127"/>
                  <a:gd name="T32" fmla="*/ 135 w 187"/>
                  <a:gd name="T33" fmla="*/ 88 h 127"/>
                  <a:gd name="T34" fmla="*/ 123 w 187"/>
                  <a:gd name="T35" fmla="*/ 96 h 127"/>
                  <a:gd name="T36" fmla="*/ 112 w 187"/>
                  <a:gd name="T37" fmla="*/ 103 h 127"/>
                  <a:gd name="T38" fmla="*/ 104 w 187"/>
                  <a:gd name="T39" fmla="*/ 109 h 127"/>
                  <a:gd name="T40" fmla="*/ 96 w 187"/>
                  <a:gd name="T41" fmla="*/ 114 h 127"/>
                  <a:gd name="T42" fmla="*/ 91 w 187"/>
                  <a:gd name="T43" fmla="*/ 117 h 127"/>
                  <a:gd name="T44" fmla="*/ 83 w 187"/>
                  <a:gd name="T45" fmla="*/ 123 h 127"/>
                  <a:gd name="T46" fmla="*/ 79 w 187"/>
                  <a:gd name="T47" fmla="*/ 125 h 127"/>
                  <a:gd name="T48" fmla="*/ 77 w 187"/>
                  <a:gd name="T49" fmla="*/ 127 h 127"/>
                  <a:gd name="T50" fmla="*/ 77 w 187"/>
                  <a:gd name="T51" fmla="*/ 127 h 127"/>
                  <a:gd name="T52" fmla="*/ 64 w 187"/>
                  <a:gd name="T53" fmla="*/ 122 h 127"/>
                  <a:gd name="T54" fmla="*/ 52 w 187"/>
                  <a:gd name="T55" fmla="*/ 117 h 127"/>
                  <a:gd name="T56" fmla="*/ 33 w 187"/>
                  <a:gd name="T57" fmla="*/ 111 h 127"/>
                  <a:gd name="T58" fmla="*/ 19 w 187"/>
                  <a:gd name="T59" fmla="*/ 106 h 127"/>
                  <a:gd name="T60" fmla="*/ 10 w 187"/>
                  <a:gd name="T61" fmla="*/ 103 h 127"/>
                  <a:gd name="T62" fmla="*/ 4 w 187"/>
                  <a:gd name="T63" fmla="*/ 101 h 127"/>
                  <a:gd name="T64" fmla="*/ 0 w 187"/>
                  <a:gd name="T65" fmla="*/ 99 h 127"/>
                  <a:gd name="T66" fmla="*/ 0 w 187"/>
                  <a:gd name="T67" fmla="*/ 98 h 127"/>
                  <a:gd name="T68" fmla="*/ 0 w 187"/>
                  <a:gd name="T69" fmla="*/ 98 h 127"/>
                  <a:gd name="T70" fmla="*/ 2 w 187"/>
                  <a:gd name="T71" fmla="*/ 32 h 1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87" h="127">
                    <a:moveTo>
                      <a:pt x="2" y="32"/>
                    </a:moveTo>
                    <a:lnTo>
                      <a:pt x="16" y="18"/>
                    </a:lnTo>
                    <a:lnTo>
                      <a:pt x="34" y="8"/>
                    </a:lnTo>
                    <a:lnTo>
                      <a:pt x="56" y="1"/>
                    </a:lnTo>
                    <a:lnTo>
                      <a:pt x="66" y="0"/>
                    </a:lnTo>
                    <a:lnTo>
                      <a:pt x="80" y="0"/>
                    </a:lnTo>
                    <a:lnTo>
                      <a:pt x="92" y="2"/>
                    </a:lnTo>
                    <a:lnTo>
                      <a:pt x="106" y="4"/>
                    </a:lnTo>
                    <a:lnTo>
                      <a:pt x="118" y="9"/>
                    </a:lnTo>
                    <a:lnTo>
                      <a:pt x="131" y="15"/>
                    </a:lnTo>
                    <a:lnTo>
                      <a:pt x="146" y="22"/>
                    </a:lnTo>
                    <a:lnTo>
                      <a:pt x="160" y="32"/>
                    </a:lnTo>
                    <a:lnTo>
                      <a:pt x="173" y="42"/>
                    </a:lnTo>
                    <a:lnTo>
                      <a:pt x="187" y="55"/>
                    </a:lnTo>
                    <a:lnTo>
                      <a:pt x="168" y="68"/>
                    </a:lnTo>
                    <a:lnTo>
                      <a:pt x="152" y="78"/>
                    </a:lnTo>
                    <a:lnTo>
                      <a:pt x="135" y="88"/>
                    </a:lnTo>
                    <a:lnTo>
                      <a:pt x="123" y="96"/>
                    </a:lnTo>
                    <a:lnTo>
                      <a:pt x="112" y="103"/>
                    </a:lnTo>
                    <a:lnTo>
                      <a:pt x="104" y="109"/>
                    </a:lnTo>
                    <a:lnTo>
                      <a:pt x="96" y="114"/>
                    </a:lnTo>
                    <a:lnTo>
                      <a:pt x="91" y="117"/>
                    </a:lnTo>
                    <a:lnTo>
                      <a:pt x="83" y="123"/>
                    </a:lnTo>
                    <a:lnTo>
                      <a:pt x="79" y="125"/>
                    </a:lnTo>
                    <a:lnTo>
                      <a:pt x="77" y="127"/>
                    </a:lnTo>
                    <a:lnTo>
                      <a:pt x="64" y="122"/>
                    </a:lnTo>
                    <a:lnTo>
                      <a:pt x="52" y="117"/>
                    </a:lnTo>
                    <a:lnTo>
                      <a:pt x="33" y="111"/>
                    </a:lnTo>
                    <a:lnTo>
                      <a:pt x="19" y="106"/>
                    </a:lnTo>
                    <a:lnTo>
                      <a:pt x="10" y="103"/>
                    </a:lnTo>
                    <a:lnTo>
                      <a:pt x="4" y="101"/>
                    </a:lnTo>
                    <a:lnTo>
                      <a:pt x="0" y="99"/>
                    </a:lnTo>
                    <a:lnTo>
                      <a:pt x="0" y="98"/>
                    </a:lnTo>
                    <a:lnTo>
                      <a:pt x="2" y="32"/>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661" name="Freeform 170"/>
              <p:cNvSpPr>
                <a:spLocks/>
              </p:cNvSpPr>
              <p:nvPr/>
            </p:nvSpPr>
            <p:spPr bwMode="auto">
              <a:xfrm>
                <a:off x="733" y="3284"/>
                <a:ext cx="601" cy="323"/>
              </a:xfrm>
              <a:custGeom>
                <a:avLst/>
                <a:gdLst>
                  <a:gd name="T0" fmla="*/ 36 w 601"/>
                  <a:gd name="T1" fmla="*/ 222 h 323"/>
                  <a:gd name="T2" fmla="*/ 61 w 601"/>
                  <a:gd name="T3" fmla="*/ 238 h 323"/>
                  <a:gd name="T4" fmla="*/ 90 w 601"/>
                  <a:gd name="T5" fmla="*/ 245 h 323"/>
                  <a:gd name="T6" fmla="*/ 126 w 601"/>
                  <a:gd name="T7" fmla="*/ 244 h 323"/>
                  <a:gd name="T8" fmla="*/ 169 w 601"/>
                  <a:gd name="T9" fmla="*/ 230 h 323"/>
                  <a:gd name="T10" fmla="*/ 203 w 601"/>
                  <a:gd name="T11" fmla="*/ 203 h 323"/>
                  <a:gd name="T12" fmla="*/ 224 w 601"/>
                  <a:gd name="T13" fmla="*/ 166 h 323"/>
                  <a:gd name="T14" fmla="*/ 233 w 601"/>
                  <a:gd name="T15" fmla="*/ 127 h 323"/>
                  <a:gd name="T16" fmla="*/ 236 w 601"/>
                  <a:gd name="T17" fmla="*/ 98 h 323"/>
                  <a:gd name="T18" fmla="*/ 244 w 601"/>
                  <a:gd name="T19" fmla="*/ 77 h 323"/>
                  <a:gd name="T20" fmla="*/ 259 w 601"/>
                  <a:gd name="T21" fmla="*/ 57 h 323"/>
                  <a:gd name="T22" fmla="*/ 283 w 601"/>
                  <a:gd name="T23" fmla="*/ 39 h 323"/>
                  <a:gd name="T24" fmla="*/ 330 w 601"/>
                  <a:gd name="T25" fmla="*/ 16 h 323"/>
                  <a:gd name="T26" fmla="*/ 368 w 601"/>
                  <a:gd name="T27" fmla="*/ 5 h 323"/>
                  <a:gd name="T28" fmla="*/ 410 w 601"/>
                  <a:gd name="T29" fmla="*/ 0 h 323"/>
                  <a:gd name="T30" fmla="*/ 457 w 601"/>
                  <a:gd name="T31" fmla="*/ 2 h 323"/>
                  <a:gd name="T32" fmla="*/ 501 w 601"/>
                  <a:gd name="T33" fmla="*/ 12 h 323"/>
                  <a:gd name="T34" fmla="*/ 534 w 601"/>
                  <a:gd name="T35" fmla="*/ 28 h 323"/>
                  <a:gd name="T36" fmla="*/ 562 w 601"/>
                  <a:gd name="T37" fmla="*/ 48 h 323"/>
                  <a:gd name="T38" fmla="*/ 580 w 601"/>
                  <a:gd name="T39" fmla="*/ 71 h 323"/>
                  <a:gd name="T40" fmla="*/ 594 w 601"/>
                  <a:gd name="T41" fmla="*/ 95 h 323"/>
                  <a:gd name="T42" fmla="*/ 601 w 601"/>
                  <a:gd name="T43" fmla="*/ 146 h 323"/>
                  <a:gd name="T44" fmla="*/ 591 w 601"/>
                  <a:gd name="T45" fmla="*/ 189 h 323"/>
                  <a:gd name="T46" fmla="*/ 572 w 601"/>
                  <a:gd name="T47" fmla="*/ 234 h 323"/>
                  <a:gd name="T48" fmla="*/ 545 w 601"/>
                  <a:gd name="T49" fmla="*/ 266 h 323"/>
                  <a:gd name="T50" fmla="*/ 521 w 601"/>
                  <a:gd name="T51" fmla="*/ 284 h 323"/>
                  <a:gd name="T52" fmla="*/ 490 w 601"/>
                  <a:gd name="T53" fmla="*/ 298 h 323"/>
                  <a:gd name="T54" fmla="*/ 449 w 601"/>
                  <a:gd name="T55" fmla="*/ 306 h 323"/>
                  <a:gd name="T56" fmla="*/ 430 w 601"/>
                  <a:gd name="T57" fmla="*/ 289 h 323"/>
                  <a:gd name="T58" fmla="*/ 434 w 601"/>
                  <a:gd name="T59" fmla="*/ 258 h 323"/>
                  <a:gd name="T60" fmla="*/ 438 w 601"/>
                  <a:gd name="T61" fmla="*/ 236 h 323"/>
                  <a:gd name="T62" fmla="*/ 441 w 601"/>
                  <a:gd name="T63" fmla="*/ 219 h 323"/>
                  <a:gd name="T64" fmla="*/ 443 w 601"/>
                  <a:gd name="T65" fmla="*/ 209 h 323"/>
                  <a:gd name="T66" fmla="*/ 444 w 601"/>
                  <a:gd name="T67" fmla="*/ 202 h 323"/>
                  <a:gd name="T68" fmla="*/ 444 w 601"/>
                  <a:gd name="T69" fmla="*/ 200 h 323"/>
                  <a:gd name="T70" fmla="*/ 464 w 601"/>
                  <a:gd name="T71" fmla="*/ 189 h 323"/>
                  <a:gd name="T72" fmla="*/ 490 w 601"/>
                  <a:gd name="T73" fmla="*/ 157 h 323"/>
                  <a:gd name="T74" fmla="*/ 495 w 601"/>
                  <a:gd name="T75" fmla="*/ 120 h 323"/>
                  <a:gd name="T76" fmla="*/ 483 w 601"/>
                  <a:gd name="T77" fmla="*/ 96 h 323"/>
                  <a:gd name="T78" fmla="*/ 468 w 601"/>
                  <a:gd name="T79" fmla="*/ 86 h 323"/>
                  <a:gd name="T80" fmla="*/ 443 w 601"/>
                  <a:gd name="T81" fmla="*/ 78 h 323"/>
                  <a:gd name="T82" fmla="*/ 417 w 601"/>
                  <a:gd name="T83" fmla="*/ 76 h 323"/>
                  <a:gd name="T84" fmla="*/ 397 w 601"/>
                  <a:gd name="T85" fmla="*/ 80 h 323"/>
                  <a:gd name="T86" fmla="*/ 371 w 601"/>
                  <a:gd name="T87" fmla="*/ 96 h 323"/>
                  <a:gd name="T88" fmla="*/ 348 w 601"/>
                  <a:gd name="T89" fmla="*/ 125 h 323"/>
                  <a:gd name="T90" fmla="*/ 333 w 601"/>
                  <a:gd name="T91" fmla="*/ 155 h 323"/>
                  <a:gd name="T92" fmla="*/ 328 w 601"/>
                  <a:gd name="T93" fmla="*/ 171 h 323"/>
                  <a:gd name="T94" fmla="*/ 315 w 601"/>
                  <a:gd name="T95" fmla="*/ 213 h 323"/>
                  <a:gd name="T96" fmla="*/ 292 w 601"/>
                  <a:gd name="T97" fmla="*/ 259 h 323"/>
                  <a:gd name="T98" fmla="*/ 267 w 601"/>
                  <a:gd name="T99" fmla="*/ 287 h 323"/>
                  <a:gd name="T100" fmla="*/ 242 w 601"/>
                  <a:gd name="T101" fmla="*/ 300 h 323"/>
                  <a:gd name="T102" fmla="*/ 198 w 601"/>
                  <a:gd name="T103" fmla="*/ 312 h 323"/>
                  <a:gd name="T104" fmla="*/ 146 w 601"/>
                  <a:gd name="T105" fmla="*/ 321 h 323"/>
                  <a:gd name="T106" fmla="*/ 95 w 601"/>
                  <a:gd name="T107" fmla="*/ 323 h 323"/>
                  <a:gd name="T108" fmla="*/ 36 w 601"/>
                  <a:gd name="T109" fmla="*/ 311 h 323"/>
                  <a:gd name="T110" fmla="*/ 0 w 601"/>
                  <a:gd name="T111" fmla="*/ 299 h 32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1" h="323">
                    <a:moveTo>
                      <a:pt x="25" y="212"/>
                    </a:moveTo>
                    <a:lnTo>
                      <a:pt x="36" y="222"/>
                    </a:lnTo>
                    <a:lnTo>
                      <a:pt x="48" y="230"/>
                    </a:lnTo>
                    <a:lnTo>
                      <a:pt x="61" y="238"/>
                    </a:lnTo>
                    <a:lnTo>
                      <a:pt x="75" y="243"/>
                    </a:lnTo>
                    <a:lnTo>
                      <a:pt x="90" y="245"/>
                    </a:lnTo>
                    <a:lnTo>
                      <a:pt x="107" y="246"/>
                    </a:lnTo>
                    <a:lnTo>
                      <a:pt x="126" y="244"/>
                    </a:lnTo>
                    <a:lnTo>
                      <a:pt x="148" y="239"/>
                    </a:lnTo>
                    <a:lnTo>
                      <a:pt x="169" y="230"/>
                    </a:lnTo>
                    <a:lnTo>
                      <a:pt x="188" y="218"/>
                    </a:lnTo>
                    <a:lnTo>
                      <a:pt x="203" y="203"/>
                    </a:lnTo>
                    <a:lnTo>
                      <a:pt x="214" y="185"/>
                    </a:lnTo>
                    <a:lnTo>
                      <a:pt x="224" y="166"/>
                    </a:lnTo>
                    <a:lnTo>
                      <a:pt x="230" y="147"/>
                    </a:lnTo>
                    <a:lnTo>
                      <a:pt x="233" y="127"/>
                    </a:lnTo>
                    <a:lnTo>
                      <a:pt x="234" y="108"/>
                    </a:lnTo>
                    <a:lnTo>
                      <a:pt x="236" y="98"/>
                    </a:lnTo>
                    <a:lnTo>
                      <a:pt x="238" y="88"/>
                    </a:lnTo>
                    <a:lnTo>
                      <a:pt x="244" y="77"/>
                    </a:lnTo>
                    <a:lnTo>
                      <a:pt x="251" y="68"/>
                    </a:lnTo>
                    <a:lnTo>
                      <a:pt x="259" y="57"/>
                    </a:lnTo>
                    <a:lnTo>
                      <a:pt x="271" y="48"/>
                    </a:lnTo>
                    <a:lnTo>
                      <a:pt x="283" y="39"/>
                    </a:lnTo>
                    <a:lnTo>
                      <a:pt x="298" y="30"/>
                    </a:lnTo>
                    <a:lnTo>
                      <a:pt x="330" y="16"/>
                    </a:lnTo>
                    <a:lnTo>
                      <a:pt x="348" y="10"/>
                    </a:lnTo>
                    <a:lnTo>
                      <a:pt x="368" y="5"/>
                    </a:lnTo>
                    <a:lnTo>
                      <a:pt x="388" y="2"/>
                    </a:lnTo>
                    <a:lnTo>
                      <a:pt x="410" y="0"/>
                    </a:lnTo>
                    <a:lnTo>
                      <a:pt x="433" y="0"/>
                    </a:lnTo>
                    <a:lnTo>
                      <a:pt x="457" y="2"/>
                    </a:lnTo>
                    <a:lnTo>
                      <a:pt x="480" y="6"/>
                    </a:lnTo>
                    <a:lnTo>
                      <a:pt x="501" y="12"/>
                    </a:lnTo>
                    <a:lnTo>
                      <a:pt x="518" y="19"/>
                    </a:lnTo>
                    <a:lnTo>
                      <a:pt x="534" y="28"/>
                    </a:lnTo>
                    <a:lnTo>
                      <a:pt x="549" y="37"/>
                    </a:lnTo>
                    <a:lnTo>
                      <a:pt x="562" y="48"/>
                    </a:lnTo>
                    <a:lnTo>
                      <a:pt x="572" y="58"/>
                    </a:lnTo>
                    <a:lnTo>
                      <a:pt x="580" y="71"/>
                    </a:lnTo>
                    <a:lnTo>
                      <a:pt x="587" y="82"/>
                    </a:lnTo>
                    <a:lnTo>
                      <a:pt x="594" y="95"/>
                    </a:lnTo>
                    <a:lnTo>
                      <a:pt x="601" y="122"/>
                    </a:lnTo>
                    <a:lnTo>
                      <a:pt x="601" y="146"/>
                    </a:lnTo>
                    <a:lnTo>
                      <a:pt x="598" y="167"/>
                    </a:lnTo>
                    <a:lnTo>
                      <a:pt x="591" y="189"/>
                    </a:lnTo>
                    <a:lnTo>
                      <a:pt x="583" y="211"/>
                    </a:lnTo>
                    <a:lnTo>
                      <a:pt x="572" y="234"/>
                    </a:lnTo>
                    <a:lnTo>
                      <a:pt x="556" y="256"/>
                    </a:lnTo>
                    <a:lnTo>
                      <a:pt x="545" y="266"/>
                    </a:lnTo>
                    <a:lnTo>
                      <a:pt x="534" y="275"/>
                    </a:lnTo>
                    <a:lnTo>
                      <a:pt x="521" y="284"/>
                    </a:lnTo>
                    <a:lnTo>
                      <a:pt x="506" y="292"/>
                    </a:lnTo>
                    <a:lnTo>
                      <a:pt x="490" y="298"/>
                    </a:lnTo>
                    <a:lnTo>
                      <a:pt x="471" y="302"/>
                    </a:lnTo>
                    <a:lnTo>
                      <a:pt x="449" y="306"/>
                    </a:lnTo>
                    <a:lnTo>
                      <a:pt x="426" y="309"/>
                    </a:lnTo>
                    <a:lnTo>
                      <a:pt x="430" y="289"/>
                    </a:lnTo>
                    <a:lnTo>
                      <a:pt x="432" y="273"/>
                    </a:lnTo>
                    <a:lnTo>
                      <a:pt x="434" y="258"/>
                    </a:lnTo>
                    <a:lnTo>
                      <a:pt x="437" y="245"/>
                    </a:lnTo>
                    <a:lnTo>
                      <a:pt x="438" y="236"/>
                    </a:lnTo>
                    <a:lnTo>
                      <a:pt x="440" y="226"/>
                    </a:lnTo>
                    <a:lnTo>
                      <a:pt x="441" y="219"/>
                    </a:lnTo>
                    <a:lnTo>
                      <a:pt x="443" y="213"/>
                    </a:lnTo>
                    <a:lnTo>
                      <a:pt x="443" y="209"/>
                    </a:lnTo>
                    <a:lnTo>
                      <a:pt x="443" y="206"/>
                    </a:lnTo>
                    <a:lnTo>
                      <a:pt x="444" y="202"/>
                    </a:lnTo>
                    <a:lnTo>
                      <a:pt x="444" y="201"/>
                    </a:lnTo>
                    <a:lnTo>
                      <a:pt x="444" y="200"/>
                    </a:lnTo>
                    <a:lnTo>
                      <a:pt x="455" y="195"/>
                    </a:lnTo>
                    <a:lnTo>
                      <a:pt x="464" y="189"/>
                    </a:lnTo>
                    <a:lnTo>
                      <a:pt x="479" y="175"/>
                    </a:lnTo>
                    <a:lnTo>
                      <a:pt x="490" y="157"/>
                    </a:lnTo>
                    <a:lnTo>
                      <a:pt x="495" y="140"/>
                    </a:lnTo>
                    <a:lnTo>
                      <a:pt x="495" y="120"/>
                    </a:lnTo>
                    <a:lnTo>
                      <a:pt x="489" y="105"/>
                    </a:lnTo>
                    <a:lnTo>
                      <a:pt x="483" y="96"/>
                    </a:lnTo>
                    <a:lnTo>
                      <a:pt x="476" y="91"/>
                    </a:lnTo>
                    <a:lnTo>
                      <a:pt x="468" y="86"/>
                    </a:lnTo>
                    <a:lnTo>
                      <a:pt x="457" y="81"/>
                    </a:lnTo>
                    <a:lnTo>
                      <a:pt x="443" y="78"/>
                    </a:lnTo>
                    <a:lnTo>
                      <a:pt x="429" y="76"/>
                    </a:lnTo>
                    <a:lnTo>
                      <a:pt x="417" y="76"/>
                    </a:lnTo>
                    <a:lnTo>
                      <a:pt x="406" y="78"/>
                    </a:lnTo>
                    <a:lnTo>
                      <a:pt x="397" y="80"/>
                    </a:lnTo>
                    <a:lnTo>
                      <a:pt x="387" y="85"/>
                    </a:lnTo>
                    <a:lnTo>
                      <a:pt x="371" y="96"/>
                    </a:lnTo>
                    <a:lnTo>
                      <a:pt x="359" y="110"/>
                    </a:lnTo>
                    <a:lnTo>
                      <a:pt x="348" y="125"/>
                    </a:lnTo>
                    <a:lnTo>
                      <a:pt x="340" y="141"/>
                    </a:lnTo>
                    <a:lnTo>
                      <a:pt x="333" y="155"/>
                    </a:lnTo>
                    <a:lnTo>
                      <a:pt x="330" y="163"/>
                    </a:lnTo>
                    <a:lnTo>
                      <a:pt x="328" y="171"/>
                    </a:lnTo>
                    <a:lnTo>
                      <a:pt x="322" y="190"/>
                    </a:lnTo>
                    <a:lnTo>
                      <a:pt x="315" y="213"/>
                    </a:lnTo>
                    <a:lnTo>
                      <a:pt x="306" y="236"/>
                    </a:lnTo>
                    <a:lnTo>
                      <a:pt x="292" y="259"/>
                    </a:lnTo>
                    <a:lnTo>
                      <a:pt x="278" y="279"/>
                    </a:lnTo>
                    <a:lnTo>
                      <a:pt x="267" y="287"/>
                    </a:lnTo>
                    <a:lnTo>
                      <a:pt x="256" y="295"/>
                    </a:lnTo>
                    <a:lnTo>
                      <a:pt x="242" y="300"/>
                    </a:lnTo>
                    <a:lnTo>
                      <a:pt x="228" y="304"/>
                    </a:lnTo>
                    <a:lnTo>
                      <a:pt x="198" y="312"/>
                    </a:lnTo>
                    <a:lnTo>
                      <a:pt x="172" y="317"/>
                    </a:lnTo>
                    <a:lnTo>
                      <a:pt x="146" y="321"/>
                    </a:lnTo>
                    <a:lnTo>
                      <a:pt x="121" y="323"/>
                    </a:lnTo>
                    <a:lnTo>
                      <a:pt x="95" y="323"/>
                    </a:lnTo>
                    <a:lnTo>
                      <a:pt x="67" y="319"/>
                    </a:lnTo>
                    <a:lnTo>
                      <a:pt x="36" y="311"/>
                    </a:lnTo>
                    <a:lnTo>
                      <a:pt x="18" y="305"/>
                    </a:lnTo>
                    <a:lnTo>
                      <a:pt x="0" y="299"/>
                    </a:lnTo>
                    <a:lnTo>
                      <a:pt x="25" y="212"/>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662" name="Freeform 171"/>
              <p:cNvSpPr>
                <a:spLocks/>
              </p:cNvSpPr>
              <p:nvPr/>
            </p:nvSpPr>
            <p:spPr bwMode="auto">
              <a:xfrm>
                <a:off x="655" y="3340"/>
                <a:ext cx="399" cy="476"/>
              </a:xfrm>
              <a:custGeom>
                <a:avLst/>
                <a:gdLst>
                  <a:gd name="T0" fmla="*/ 212 w 399"/>
                  <a:gd name="T1" fmla="*/ 347 h 476"/>
                  <a:gd name="T2" fmla="*/ 168 w 399"/>
                  <a:gd name="T3" fmla="*/ 323 h 476"/>
                  <a:gd name="T4" fmla="*/ 137 w 399"/>
                  <a:gd name="T5" fmla="*/ 289 h 476"/>
                  <a:gd name="T6" fmla="*/ 122 w 399"/>
                  <a:gd name="T7" fmla="*/ 248 h 476"/>
                  <a:gd name="T8" fmla="*/ 124 w 399"/>
                  <a:gd name="T9" fmla="*/ 205 h 476"/>
                  <a:gd name="T10" fmla="*/ 149 w 399"/>
                  <a:gd name="T11" fmla="*/ 164 h 476"/>
                  <a:gd name="T12" fmla="*/ 195 w 399"/>
                  <a:gd name="T13" fmla="*/ 131 h 476"/>
                  <a:gd name="T14" fmla="*/ 226 w 399"/>
                  <a:gd name="T15" fmla="*/ 119 h 476"/>
                  <a:gd name="T16" fmla="*/ 265 w 399"/>
                  <a:gd name="T17" fmla="*/ 111 h 476"/>
                  <a:gd name="T18" fmla="*/ 310 w 399"/>
                  <a:gd name="T19" fmla="*/ 107 h 476"/>
                  <a:gd name="T20" fmla="*/ 296 w 399"/>
                  <a:gd name="T21" fmla="*/ 72 h 476"/>
                  <a:gd name="T22" fmla="*/ 284 w 399"/>
                  <a:gd name="T23" fmla="*/ 45 h 476"/>
                  <a:gd name="T24" fmla="*/ 276 w 399"/>
                  <a:gd name="T25" fmla="*/ 26 h 476"/>
                  <a:gd name="T26" fmla="*/ 272 w 399"/>
                  <a:gd name="T27" fmla="*/ 14 h 476"/>
                  <a:gd name="T28" fmla="*/ 268 w 399"/>
                  <a:gd name="T29" fmla="*/ 5 h 476"/>
                  <a:gd name="T30" fmla="*/ 266 w 399"/>
                  <a:gd name="T31" fmla="*/ 1 h 476"/>
                  <a:gd name="T32" fmla="*/ 243 w 399"/>
                  <a:gd name="T33" fmla="*/ 9 h 476"/>
                  <a:gd name="T34" fmla="*/ 187 w 399"/>
                  <a:gd name="T35" fmla="*/ 31 h 476"/>
                  <a:gd name="T36" fmla="*/ 123 w 399"/>
                  <a:gd name="T37" fmla="*/ 58 h 476"/>
                  <a:gd name="T38" fmla="*/ 64 w 399"/>
                  <a:gd name="T39" fmla="*/ 95 h 476"/>
                  <a:gd name="T40" fmla="*/ 19 w 399"/>
                  <a:gd name="T41" fmla="*/ 144 h 476"/>
                  <a:gd name="T42" fmla="*/ 5 w 399"/>
                  <a:gd name="T43" fmla="*/ 173 h 476"/>
                  <a:gd name="T44" fmla="*/ 0 w 399"/>
                  <a:gd name="T45" fmla="*/ 206 h 476"/>
                  <a:gd name="T46" fmla="*/ 3 w 399"/>
                  <a:gd name="T47" fmla="*/ 243 h 476"/>
                  <a:gd name="T48" fmla="*/ 15 w 399"/>
                  <a:gd name="T49" fmla="*/ 283 h 476"/>
                  <a:gd name="T50" fmla="*/ 39 w 399"/>
                  <a:gd name="T51" fmla="*/ 329 h 476"/>
                  <a:gd name="T52" fmla="*/ 76 w 399"/>
                  <a:gd name="T53" fmla="*/ 378 h 476"/>
                  <a:gd name="T54" fmla="*/ 126 w 399"/>
                  <a:gd name="T55" fmla="*/ 433 h 476"/>
                  <a:gd name="T56" fmla="*/ 177 w 399"/>
                  <a:gd name="T57" fmla="*/ 448 h 476"/>
                  <a:gd name="T58" fmla="*/ 215 w 399"/>
                  <a:gd name="T59" fmla="*/ 458 h 476"/>
                  <a:gd name="T60" fmla="*/ 243 w 399"/>
                  <a:gd name="T61" fmla="*/ 466 h 476"/>
                  <a:gd name="T62" fmla="*/ 261 w 399"/>
                  <a:gd name="T63" fmla="*/ 471 h 476"/>
                  <a:gd name="T64" fmla="*/ 272 w 399"/>
                  <a:gd name="T65" fmla="*/ 474 h 476"/>
                  <a:gd name="T66" fmla="*/ 280 w 399"/>
                  <a:gd name="T67" fmla="*/ 476 h 476"/>
                  <a:gd name="T68" fmla="*/ 302 w 399"/>
                  <a:gd name="T69" fmla="*/ 461 h 476"/>
                  <a:gd name="T70" fmla="*/ 335 w 399"/>
                  <a:gd name="T71" fmla="*/ 435 h 476"/>
                  <a:gd name="T72" fmla="*/ 360 w 399"/>
                  <a:gd name="T73" fmla="*/ 416 h 476"/>
                  <a:gd name="T74" fmla="*/ 377 w 399"/>
                  <a:gd name="T75" fmla="*/ 404 h 476"/>
                  <a:gd name="T76" fmla="*/ 392 w 399"/>
                  <a:gd name="T77" fmla="*/ 392 h 476"/>
                  <a:gd name="T78" fmla="*/ 399 w 399"/>
                  <a:gd name="T79" fmla="*/ 388 h 476"/>
                  <a:gd name="T80" fmla="*/ 241 w 399"/>
                  <a:gd name="T81" fmla="*/ 351 h 47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99" h="476">
                    <a:moveTo>
                      <a:pt x="241" y="351"/>
                    </a:moveTo>
                    <a:lnTo>
                      <a:pt x="212" y="347"/>
                    </a:lnTo>
                    <a:lnTo>
                      <a:pt x="189" y="337"/>
                    </a:lnTo>
                    <a:lnTo>
                      <a:pt x="168" y="323"/>
                    </a:lnTo>
                    <a:lnTo>
                      <a:pt x="150" y="307"/>
                    </a:lnTo>
                    <a:lnTo>
                      <a:pt x="137" y="289"/>
                    </a:lnTo>
                    <a:lnTo>
                      <a:pt x="127" y="269"/>
                    </a:lnTo>
                    <a:lnTo>
                      <a:pt x="122" y="248"/>
                    </a:lnTo>
                    <a:lnTo>
                      <a:pt x="120" y="226"/>
                    </a:lnTo>
                    <a:lnTo>
                      <a:pt x="124" y="205"/>
                    </a:lnTo>
                    <a:lnTo>
                      <a:pt x="134" y="184"/>
                    </a:lnTo>
                    <a:lnTo>
                      <a:pt x="149" y="164"/>
                    </a:lnTo>
                    <a:lnTo>
                      <a:pt x="168" y="147"/>
                    </a:lnTo>
                    <a:lnTo>
                      <a:pt x="195" y="131"/>
                    </a:lnTo>
                    <a:lnTo>
                      <a:pt x="210" y="125"/>
                    </a:lnTo>
                    <a:lnTo>
                      <a:pt x="226" y="119"/>
                    </a:lnTo>
                    <a:lnTo>
                      <a:pt x="245" y="115"/>
                    </a:lnTo>
                    <a:lnTo>
                      <a:pt x="265" y="111"/>
                    </a:lnTo>
                    <a:lnTo>
                      <a:pt x="287" y="109"/>
                    </a:lnTo>
                    <a:lnTo>
                      <a:pt x="310" y="107"/>
                    </a:lnTo>
                    <a:lnTo>
                      <a:pt x="302" y="89"/>
                    </a:lnTo>
                    <a:lnTo>
                      <a:pt x="296" y="72"/>
                    </a:lnTo>
                    <a:lnTo>
                      <a:pt x="289" y="58"/>
                    </a:lnTo>
                    <a:lnTo>
                      <a:pt x="284" y="45"/>
                    </a:lnTo>
                    <a:lnTo>
                      <a:pt x="280" y="35"/>
                    </a:lnTo>
                    <a:lnTo>
                      <a:pt x="276" y="26"/>
                    </a:lnTo>
                    <a:lnTo>
                      <a:pt x="273" y="19"/>
                    </a:lnTo>
                    <a:lnTo>
                      <a:pt x="272" y="14"/>
                    </a:lnTo>
                    <a:lnTo>
                      <a:pt x="269" y="10"/>
                    </a:lnTo>
                    <a:lnTo>
                      <a:pt x="268" y="5"/>
                    </a:lnTo>
                    <a:lnTo>
                      <a:pt x="266" y="2"/>
                    </a:lnTo>
                    <a:lnTo>
                      <a:pt x="266" y="1"/>
                    </a:lnTo>
                    <a:lnTo>
                      <a:pt x="266" y="0"/>
                    </a:lnTo>
                    <a:lnTo>
                      <a:pt x="243" y="9"/>
                    </a:lnTo>
                    <a:lnTo>
                      <a:pt x="215" y="19"/>
                    </a:lnTo>
                    <a:lnTo>
                      <a:pt x="187" y="31"/>
                    </a:lnTo>
                    <a:lnTo>
                      <a:pt x="154" y="43"/>
                    </a:lnTo>
                    <a:lnTo>
                      <a:pt x="123" y="58"/>
                    </a:lnTo>
                    <a:lnTo>
                      <a:pt x="92" y="76"/>
                    </a:lnTo>
                    <a:lnTo>
                      <a:pt x="64" y="95"/>
                    </a:lnTo>
                    <a:lnTo>
                      <a:pt x="39" y="118"/>
                    </a:lnTo>
                    <a:lnTo>
                      <a:pt x="19" y="144"/>
                    </a:lnTo>
                    <a:lnTo>
                      <a:pt x="12" y="158"/>
                    </a:lnTo>
                    <a:lnTo>
                      <a:pt x="5" y="173"/>
                    </a:lnTo>
                    <a:lnTo>
                      <a:pt x="1" y="189"/>
                    </a:lnTo>
                    <a:lnTo>
                      <a:pt x="0" y="206"/>
                    </a:lnTo>
                    <a:lnTo>
                      <a:pt x="0" y="223"/>
                    </a:lnTo>
                    <a:lnTo>
                      <a:pt x="3" y="243"/>
                    </a:lnTo>
                    <a:lnTo>
                      <a:pt x="7" y="262"/>
                    </a:lnTo>
                    <a:lnTo>
                      <a:pt x="15" y="283"/>
                    </a:lnTo>
                    <a:lnTo>
                      <a:pt x="26" y="305"/>
                    </a:lnTo>
                    <a:lnTo>
                      <a:pt x="39" y="329"/>
                    </a:lnTo>
                    <a:lnTo>
                      <a:pt x="55" y="353"/>
                    </a:lnTo>
                    <a:lnTo>
                      <a:pt x="76" y="378"/>
                    </a:lnTo>
                    <a:lnTo>
                      <a:pt x="99" y="406"/>
                    </a:lnTo>
                    <a:lnTo>
                      <a:pt x="126" y="433"/>
                    </a:lnTo>
                    <a:lnTo>
                      <a:pt x="154" y="442"/>
                    </a:lnTo>
                    <a:lnTo>
                      <a:pt x="177" y="448"/>
                    </a:lnTo>
                    <a:lnTo>
                      <a:pt x="197" y="453"/>
                    </a:lnTo>
                    <a:lnTo>
                      <a:pt x="215" y="458"/>
                    </a:lnTo>
                    <a:lnTo>
                      <a:pt x="230" y="463"/>
                    </a:lnTo>
                    <a:lnTo>
                      <a:pt x="243" y="466"/>
                    </a:lnTo>
                    <a:lnTo>
                      <a:pt x="253" y="469"/>
                    </a:lnTo>
                    <a:lnTo>
                      <a:pt x="261" y="471"/>
                    </a:lnTo>
                    <a:lnTo>
                      <a:pt x="268" y="472"/>
                    </a:lnTo>
                    <a:lnTo>
                      <a:pt x="272" y="474"/>
                    </a:lnTo>
                    <a:lnTo>
                      <a:pt x="279" y="475"/>
                    </a:lnTo>
                    <a:lnTo>
                      <a:pt x="280" y="476"/>
                    </a:lnTo>
                    <a:lnTo>
                      <a:pt x="302" y="461"/>
                    </a:lnTo>
                    <a:lnTo>
                      <a:pt x="319" y="447"/>
                    </a:lnTo>
                    <a:lnTo>
                      <a:pt x="335" y="435"/>
                    </a:lnTo>
                    <a:lnTo>
                      <a:pt x="349" y="425"/>
                    </a:lnTo>
                    <a:lnTo>
                      <a:pt x="360" y="416"/>
                    </a:lnTo>
                    <a:lnTo>
                      <a:pt x="370" y="409"/>
                    </a:lnTo>
                    <a:lnTo>
                      <a:pt x="377" y="404"/>
                    </a:lnTo>
                    <a:lnTo>
                      <a:pt x="384" y="398"/>
                    </a:lnTo>
                    <a:lnTo>
                      <a:pt x="392" y="392"/>
                    </a:lnTo>
                    <a:lnTo>
                      <a:pt x="398" y="389"/>
                    </a:lnTo>
                    <a:lnTo>
                      <a:pt x="399" y="388"/>
                    </a:lnTo>
                    <a:lnTo>
                      <a:pt x="241" y="351"/>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665" name="Freeform 174"/>
              <p:cNvSpPr>
                <a:spLocks/>
              </p:cNvSpPr>
              <p:nvPr/>
            </p:nvSpPr>
            <p:spPr bwMode="auto">
              <a:xfrm>
                <a:off x="252" y="3184"/>
                <a:ext cx="376" cy="409"/>
              </a:xfrm>
              <a:custGeom>
                <a:avLst/>
                <a:gdLst>
                  <a:gd name="T0" fmla="*/ 154 w 376"/>
                  <a:gd name="T1" fmla="*/ 297 h 409"/>
                  <a:gd name="T2" fmla="*/ 118 w 376"/>
                  <a:gd name="T3" fmla="*/ 280 h 409"/>
                  <a:gd name="T4" fmla="*/ 99 w 376"/>
                  <a:gd name="T5" fmla="*/ 257 h 409"/>
                  <a:gd name="T6" fmla="*/ 95 w 376"/>
                  <a:gd name="T7" fmla="*/ 229 h 409"/>
                  <a:gd name="T8" fmla="*/ 106 w 376"/>
                  <a:gd name="T9" fmla="*/ 193 h 409"/>
                  <a:gd name="T10" fmla="*/ 126 w 376"/>
                  <a:gd name="T11" fmla="*/ 165 h 409"/>
                  <a:gd name="T12" fmla="*/ 158 w 376"/>
                  <a:gd name="T13" fmla="*/ 141 h 409"/>
                  <a:gd name="T14" fmla="*/ 202 w 376"/>
                  <a:gd name="T15" fmla="*/ 121 h 409"/>
                  <a:gd name="T16" fmla="*/ 254 w 376"/>
                  <a:gd name="T17" fmla="*/ 98 h 409"/>
                  <a:gd name="T18" fmla="*/ 302 w 376"/>
                  <a:gd name="T19" fmla="*/ 73 h 409"/>
                  <a:gd name="T20" fmla="*/ 338 w 376"/>
                  <a:gd name="T21" fmla="*/ 48 h 409"/>
                  <a:gd name="T22" fmla="*/ 367 w 376"/>
                  <a:gd name="T23" fmla="*/ 27 h 409"/>
                  <a:gd name="T24" fmla="*/ 357 w 376"/>
                  <a:gd name="T25" fmla="*/ 16 h 409"/>
                  <a:gd name="T26" fmla="*/ 326 w 376"/>
                  <a:gd name="T27" fmla="*/ 10 h 409"/>
                  <a:gd name="T28" fmla="*/ 304 w 376"/>
                  <a:gd name="T29" fmla="*/ 6 h 409"/>
                  <a:gd name="T30" fmla="*/ 283 w 376"/>
                  <a:gd name="T31" fmla="*/ 3 h 409"/>
                  <a:gd name="T32" fmla="*/ 272 w 376"/>
                  <a:gd name="T33" fmla="*/ 1 h 409"/>
                  <a:gd name="T34" fmla="*/ 269 w 376"/>
                  <a:gd name="T35" fmla="*/ 0 h 409"/>
                  <a:gd name="T36" fmla="*/ 234 w 376"/>
                  <a:gd name="T37" fmla="*/ 28 h 409"/>
                  <a:gd name="T38" fmla="*/ 206 w 376"/>
                  <a:gd name="T39" fmla="*/ 50 h 409"/>
                  <a:gd name="T40" fmla="*/ 160 w 376"/>
                  <a:gd name="T41" fmla="*/ 77 h 409"/>
                  <a:gd name="T42" fmla="*/ 123 w 376"/>
                  <a:gd name="T43" fmla="*/ 94 h 409"/>
                  <a:gd name="T44" fmla="*/ 79 w 376"/>
                  <a:gd name="T45" fmla="*/ 116 h 409"/>
                  <a:gd name="T46" fmla="*/ 37 w 376"/>
                  <a:gd name="T47" fmla="*/ 149 h 409"/>
                  <a:gd name="T48" fmla="*/ 7 w 376"/>
                  <a:gd name="T49" fmla="*/ 194 h 409"/>
                  <a:gd name="T50" fmla="*/ 0 w 376"/>
                  <a:gd name="T51" fmla="*/ 223 h 409"/>
                  <a:gd name="T52" fmla="*/ 3 w 376"/>
                  <a:gd name="T53" fmla="*/ 259 h 409"/>
                  <a:gd name="T54" fmla="*/ 14 w 376"/>
                  <a:gd name="T55" fmla="*/ 297 h 409"/>
                  <a:gd name="T56" fmla="*/ 29 w 376"/>
                  <a:gd name="T57" fmla="*/ 330 h 409"/>
                  <a:gd name="T58" fmla="*/ 42 w 376"/>
                  <a:gd name="T59" fmla="*/ 355 h 409"/>
                  <a:gd name="T60" fmla="*/ 69 w 376"/>
                  <a:gd name="T61" fmla="*/ 373 h 409"/>
                  <a:gd name="T62" fmla="*/ 88 w 376"/>
                  <a:gd name="T63" fmla="*/ 386 h 409"/>
                  <a:gd name="T64" fmla="*/ 111 w 376"/>
                  <a:gd name="T65" fmla="*/ 402 h 409"/>
                  <a:gd name="T66" fmla="*/ 119 w 376"/>
                  <a:gd name="T67" fmla="*/ 407 h 409"/>
                  <a:gd name="T68" fmla="*/ 120 w 376"/>
                  <a:gd name="T69" fmla="*/ 409 h 4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76" h="409">
                    <a:moveTo>
                      <a:pt x="179" y="304"/>
                    </a:moveTo>
                    <a:lnTo>
                      <a:pt x="154" y="297"/>
                    </a:lnTo>
                    <a:lnTo>
                      <a:pt x="134" y="289"/>
                    </a:lnTo>
                    <a:lnTo>
                      <a:pt x="118" y="280"/>
                    </a:lnTo>
                    <a:lnTo>
                      <a:pt x="106" y="269"/>
                    </a:lnTo>
                    <a:lnTo>
                      <a:pt x="99" y="257"/>
                    </a:lnTo>
                    <a:lnTo>
                      <a:pt x="95" y="245"/>
                    </a:lnTo>
                    <a:lnTo>
                      <a:pt x="95" y="229"/>
                    </a:lnTo>
                    <a:lnTo>
                      <a:pt x="99" y="211"/>
                    </a:lnTo>
                    <a:lnTo>
                      <a:pt x="106" y="193"/>
                    </a:lnTo>
                    <a:lnTo>
                      <a:pt x="114" y="178"/>
                    </a:lnTo>
                    <a:lnTo>
                      <a:pt x="126" y="165"/>
                    </a:lnTo>
                    <a:lnTo>
                      <a:pt x="141" y="153"/>
                    </a:lnTo>
                    <a:lnTo>
                      <a:pt x="158" y="141"/>
                    </a:lnTo>
                    <a:lnTo>
                      <a:pt x="179" y="132"/>
                    </a:lnTo>
                    <a:lnTo>
                      <a:pt x="202" y="121"/>
                    </a:lnTo>
                    <a:lnTo>
                      <a:pt x="229" y="110"/>
                    </a:lnTo>
                    <a:lnTo>
                      <a:pt x="254" y="98"/>
                    </a:lnTo>
                    <a:lnTo>
                      <a:pt x="279" y="86"/>
                    </a:lnTo>
                    <a:lnTo>
                      <a:pt x="302" y="73"/>
                    </a:lnTo>
                    <a:lnTo>
                      <a:pt x="321" y="60"/>
                    </a:lnTo>
                    <a:lnTo>
                      <a:pt x="338" y="48"/>
                    </a:lnTo>
                    <a:lnTo>
                      <a:pt x="353" y="37"/>
                    </a:lnTo>
                    <a:lnTo>
                      <a:pt x="367" y="27"/>
                    </a:lnTo>
                    <a:lnTo>
                      <a:pt x="376" y="19"/>
                    </a:lnTo>
                    <a:lnTo>
                      <a:pt x="357" y="16"/>
                    </a:lnTo>
                    <a:lnTo>
                      <a:pt x="341" y="12"/>
                    </a:lnTo>
                    <a:lnTo>
                      <a:pt x="326" y="10"/>
                    </a:lnTo>
                    <a:lnTo>
                      <a:pt x="315" y="8"/>
                    </a:lnTo>
                    <a:lnTo>
                      <a:pt x="304" y="6"/>
                    </a:lnTo>
                    <a:lnTo>
                      <a:pt x="295" y="5"/>
                    </a:lnTo>
                    <a:lnTo>
                      <a:pt x="283" y="3"/>
                    </a:lnTo>
                    <a:lnTo>
                      <a:pt x="276" y="1"/>
                    </a:lnTo>
                    <a:lnTo>
                      <a:pt x="272" y="1"/>
                    </a:lnTo>
                    <a:lnTo>
                      <a:pt x="269" y="0"/>
                    </a:lnTo>
                    <a:lnTo>
                      <a:pt x="252" y="16"/>
                    </a:lnTo>
                    <a:lnTo>
                      <a:pt x="234" y="28"/>
                    </a:lnTo>
                    <a:lnTo>
                      <a:pt x="219" y="41"/>
                    </a:lnTo>
                    <a:lnTo>
                      <a:pt x="206" y="50"/>
                    </a:lnTo>
                    <a:lnTo>
                      <a:pt x="176" y="68"/>
                    </a:lnTo>
                    <a:lnTo>
                      <a:pt x="160" y="77"/>
                    </a:lnTo>
                    <a:lnTo>
                      <a:pt x="143" y="85"/>
                    </a:lnTo>
                    <a:lnTo>
                      <a:pt x="123" y="94"/>
                    </a:lnTo>
                    <a:lnTo>
                      <a:pt x="102" y="104"/>
                    </a:lnTo>
                    <a:lnTo>
                      <a:pt x="79" y="116"/>
                    </a:lnTo>
                    <a:lnTo>
                      <a:pt x="57" y="131"/>
                    </a:lnTo>
                    <a:lnTo>
                      <a:pt x="37" y="149"/>
                    </a:lnTo>
                    <a:lnTo>
                      <a:pt x="20" y="169"/>
                    </a:lnTo>
                    <a:lnTo>
                      <a:pt x="7" y="194"/>
                    </a:lnTo>
                    <a:lnTo>
                      <a:pt x="3" y="208"/>
                    </a:lnTo>
                    <a:lnTo>
                      <a:pt x="0" y="223"/>
                    </a:lnTo>
                    <a:lnTo>
                      <a:pt x="0" y="240"/>
                    </a:lnTo>
                    <a:lnTo>
                      <a:pt x="3" y="259"/>
                    </a:lnTo>
                    <a:lnTo>
                      <a:pt x="7" y="278"/>
                    </a:lnTo>
                    <a:lnTo>
                      <a:pt x="14" y="297"/>
                    </a:lnTo>
                    <a:lnTo>
                      <a:pt x="20" y="314"/>
                    </a:lnTo>
                    <a:lnTo>
                      <a:pt x="29" y="330"/>
                    </a:lnTo>
                    <a:lnTo>
                      <a:pt x="35" y="344"/>
                    </a:lnTo>
                    <a:lnTo>
                      <a:pt x="42" y="355"/>
                    </a:lnTo>
                    <a:lnTo>
                      <a:pt x="56" y="364"/>
                    </a:lnTo>
                    <a:lnTo>
                      <a:pt x="69" y="373"/>
                    </a:lnTo>
                    <a:lnTo>
                      <a:pt x="79" y="380"/>
                    </a:lnTo>
                    <a:lnTo>
                      <a:pt x="88" y="386"/>
                    </a:lnTo>
                    <a:lnTo>
                      <a:pt x="102" y="395"/>
                    </a:lnTo>
                    <a:lnTo>
                      <a:pt x="111" y="402"/>
                    </a:lnTo>
                    <a:lnTo>
                      <a:pt x="116" y="405"/>
                    </a:lnTo>
                    <a:lnTo>
                      <a:pt x="119" y="407"/>
                    </a:lnTo>
                    <a:lnTo>
                      <a:pt x="120" y="409"/>
                    </a:lnTo>
                    <a:lnTo>
                      <a:pt x="179" y="304"/>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666" name="Freeform 175"/>
              <p:cNvSpPr>
                <a:spLocks/>
              </p:cNvSpPr>
              <p:nvPr/>
            </p:nvSpPr>
            <p:spPr bwMode="auto">
              <a:xfrm>
                <a:off x="564" y="3008"/>
                <a:ext cx="651" cy="668"/>
              </a:xfrm>
              <a:custGeom>
                <a:avLst/>
                <a:gdLst>
                  <a:gd name="T0" fmla="*/ 41 w 651"/>
                  <a:gd name="T1" fmla="*/ 103 h 668"/>
                  <a:gd name="T2" fmla="*/ 99 w 651"/>
                  <a:gd name="T3" fmla="*/ 50 h 668"/>
                  <a:gd name="T4" fmla="*/ 153 w 651"/>
                  <a:gd name="T5" fmla="*/ 16 h 668"/>
                  <a:gd name="T6" fmla="*/ 210 w 651"/>
                  <a:gd name="T7" fmla="*/ 0 h 668"/>
                  <a:gd name="T8" fmla="*/ 272 w 651"/>
                  <a:gd name="T9" fmla="*/ 4 h 668"/>
                  <a:gd name="T10" fmla="*/ 334 w 651"/>
                  <a:gd name="T11" fmla="*/ 22 h 668"/>
                  <a:gd name="T12" fmla="*/ 367 w 651"/>
                  <a:gd name="T13" fmla="*/ 48 h 668"/>
                  <a:gd name="T14" fmla="*/ 387 w 651"/>
                  <a:gd name="T15" fmla="*/ 97 h 668"/>
                  <a:gd name="T16" fmla="*/ 390 w 651"/>
                  <a:gd name="T17" fmla="*/ 156 h 668"/>
                  <a:gd name="T18" fmla="*/ 387 w 651"/>
                  <a:gd name="T19" fmla="*/ 179 h 668"/>
                  <a:gd name="T20" fmla="*/ 386 w 651"/>
                  <a:gd name="T21" fmla="*/ 201 h 668"/>
                  <a:gd name="T22" fmla="*/ 387 w 651"/>
                  <a:gd name="T23" fmla="*/ 259 h 668"/>
                  <a:gd name="T24" fmla="*/ 397 w 651"/>
                  <a:gd name="T25" fmla="*/ 317 h 668"/>
                  <a:gd name="T26" fmla="*/ 407 w 651"/>
                  <a:gd name="T27" fmla="*/ 341 h 668"/>
                  <a:gd name="T28" fmla="*/ 438 w 651"/>
                  <a:gd name="T29" fmla="*/ 366 h 668"/>
                  <a:gd name="T30" fmla="*/ 497 w 651"/>
                  <a:gd name="T31" fmla="*/ 386 h 668"/>
                  <a:gd name="T32" fmla="*/ 567 w 651"/>
                  <a:gd name="T33" fmla="*/ 409 h 668"/>
                  <a:gd name="T34" fmla="*/ 613 w 651"/>
                  <a:gd name="T35" fmla="*/ 435 h 668"/>
                  <a:gd name="T36" fmla="*/ 639 w 651"/>
                  <a:gd name="T37" fmla="*/ 462 h 668"/>
                  <a:gd name="T38" fmla="*/ 651 w 651"/>
                  <a:gd name="T39" fmla="*/ 510 h 668"/>
                  <a:gd name="T40" fmla="*/ 643 w 651"/>
                  <a:gd name="T41" fmla="*/ 569 h 668"/>
                  <a:gd name="T42" fmla="*/ 618 w 651"/>
                  <a:gd name="T43" fmla="*/ 626 h 668"/>
                  <a:gd name="T44" fmla="*/ 580 w 651"/>
                  <a:gd name="T45" fmla="*/ 668 h 668"/>
                  <a:gd name="T46" fmla="*/ 562 w 651"/>
                  <a:gd name="T47" fmla="*/ 632 h 668"/>
                  <a:gd name="T48" fmla="*/ 548 w 651"/>
                  <a:gd name="T49" fmla="*/ 609 h 668"/>
                  <a:gd name="T50" fmla="*/ 539 w 651"/>
                  <a:gd name="T51" fmla="*/ 591 h 668"/>
                  <a:gd name="T52" fmla="*/ 548 w 651"/>
                  <a:gd name="T53" fmla="*/ 570 h 668"/>
                  <a:gd name="T54" fmla="*/ 551 w 651"/>
                  <a:gd name="T55" fmla="*/ 519 h 668"/>
                  <a:gd name="T56" fmla="*/ 524 w 651"/>
                  <a:gd name="T57" fmla="*/ 488 h 668"/>
                  <a:gd name="T58" fmla="*/ 493 w 651"/>
                  <a:gd name="T59" fmla="*/ 479 h 668"/>
                  <a:gd name="T60" fmla="*/ 438 w 651"/>
                  <a:gd name="T61" fmla="*/ 459 h 668"/>
                  <a:gd name="T62" fmla="*/ 375 w 651"/>
                  <a:gd name="T63" fmla="*/ 422 h 668"/>
                  <a:gd name="T64" fmla="*/ 332 w 651"/>
                  <a:gd name="T65" fmla="*/ 381 h 668"/>
                  <a:gd name="T66" fmla="*/ 301 w 651"/>
                  <a:gd name="T67" fmla="*/ 327 h 668"/>
                  <a:gd name="T68" fmla="*/ 280 w 651"/>
                  <a:gd name="T69" fmla="*/ 256 h 668"/>
                  <a:gd name="T70" fmla="*/ 274 w 651"/>
                  <a:gd name="T71" fmla="*/ 182 h 668"/>
                  <a:gd name="T72" fmla="*/ 272 w 651"/>
                  <a:gd name="T73" fmla="*/ 138 h 668"/>
                  <a:gd name="T74" fmla="*/ 264 w 651"/>
                  <a:gd name="T75" fmla="*/ 109 h 668"/>
                  <a:gd name="T76" fmla="*/ 249 w 651"/>
                  <a:gd name="T77" fmla="*/ 92 h 668"/>
                  <a:gd name="T78" fmla="*/ 217 w 651"/>
                  <a:gd name="T79" fmla="*/ 89 h 668"/>
                  <a:gd name="T80" fmla="*/ 168 w 651"/>
                  <a:gd name="T81" fmla="*/ 101 h 668"/>
                  <a:gd name="T82" fmla="*/ 137 w 651"/>
                  <a:gd name="T83" fmla="*/ 121 h 668"/>
                  <a:gd name="T84" fmla="*/ 105 w 651"/>
                  <a:gd name="T85" fmla="*/ 153 h 668"/>
                  <a:gd name="T86" fmla="*/ 0 w 651"/>
                  <a:gd name="T87" fmla="*/ 150 h 6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51" h="668">
                    <a:moveTo>
                      <a:pt x="0" y="150"/>
                    </a:moveTo>
                    <a:lnTo>
                      <a:pt x="21" y="126"/>
                    </a:lnTo>
                    <a:lnTo>
                      <a:pt x="41" y="103"/>
                    </a:lnTo>
                    <a:lnTo>
                      <a:pt x="61" y="83"/>
                    </a:lnTo>
                    <a:lnTo>
                      <a:pt x="80" y="65"/>
                    </a:lnTo>
                    <a:lnTo>
                      <a:pt x="99" y="50"/>
                    </a:lnTo>
                    <a:lnTo>
                      <a:pt x="117" y="36"/>
                    </a:lnTo>
                    <a:lnTo>
                      <a:pt x="136" y="25"/>
                    </a:lnTo>
                    <a:lnTo>
                      <a:pt x="153" y="16"/>
                    </a:lnTo>
                    <a:lnTo>
                      <a:pt x="172" y="9"/>
                    </a:lnTo>
                    <a:lnTo>
                      <a:pt x="191" y="4"/>
                    </a:lnTo>
                    <a:lnTo>
                      <a:pt x="210" y="0"/>
                    </a:lnTo>
                    <a:lnTo>
                      <a:pt x="230" y="0"/>
                    </a:lnTo>
                    <a:lnTo>
                      <a:pt x="251" y="0"/>
                    </a:lnTo>
                    <a:lnTo>
                      <a:pt x="272" y="4"/>
                    </a:lnTo>
                    <a:lnTo>
                      <a:pt x="295" y="9"/>
                    </a:lnTo>
                    <a:lnTo>
                      <a:pt x="318" y="15"/>
                    </a:lnTo>
                    <a:lnTo>
                      <a:pt x="334" y="22"/>
                    </a:lnTo>
                    <a:lnTo>
                      <a:pt x="347" y="29"/>
                    </a:lnTo>
                    <a:lnTo>
                      <a:pt x="359" y="38"/>
                    </a:lnTo>
                    <a:lnTo>
                      <a:pt x="367" y="48"/>
                    </a:lnTo>
                    <a:lnTo>
                      <a:pt x="375" y="60"/>
                    </a:lnTo>
                    <a:lnTo>
                      <a:pt x="380" y="71"/>
                    </a:lnTo>
                    <a:lnTo>
                      <a:pt x="387" y="97"/>
                    </a:lnTo>
                    <a:lnTo>
                      <a:pt x="390" y="122"/>
                    </a:lnTo>
                    <a:lnTo>
                      <a:pt x="390" y="145"/>
                    </a:lnTo>
                    <a:lnTo>
                      <a:pt x="390" y="156"/>
                    </a:lnTo>
                    <a:lnTo>
                      <a:pt x="388" y="165"/>
                    </a:lnTo>
                    <a:lnTo>
                      <a:pt x="387" y="173"/>
                    </a:lnTo>
                    <a:lnTo>
                      <a:pt x="387" y="179"/>
                    </a:lnTo>
                    <a:lnTo>
                      <a:pt x="387" y="184"/>
                    </a:lnTo>
                    <a:lnTo>
                      <a:pt x="386" y="193"/>
                    </a:lnTo>
                    <a:lnTo>
                      <a:pt x="386" y="201"/>
                    </a:lnTo>
                    <a:lnTo>
                      <a:pt x="386" y="212"/>
                    </a:lnTo>
                    <a:lnTo>
                      <a:pt x="386" y="235"/>
                    </a:lnTo>
                    <a:lnTo>
                      <a:pt x="387" y="259"/>
                    </a:lnTo>
                    <a:lnTo>
                      <a:pt x="390" y="285"/>
                    </a:lnTo>
                    <a:lnTo>
                      <a:pt x="394" y="308"/>
                    </a:lnTo>
                    <a:lnTo>
                      <a:pt x="397" y="317"/>
                    </a:lnTo>
                    <a:lnTo>
                      <a:pt x="399" y="327"/>
                    </a:lnTo>
                    <a:lnTo>
                      <a:pt x="403" y="335"/>
                    </a:lnTo>
                    <a:lnTo>
                      <a:pt x="407" y="341"/>
                    </a:lnTo>
                    <a:lnTo>
                      <a:pt x="418" y="351"/>
                    </a:lnTo>
                    <a:lnTo>
                      <a:pt x="428" y="358"/>
                    </a:lnTo>
                    <a:lnTo>
                      <a:pt x="438" y="366"/>
                    </a:lnTo>
                    <a:lnTo>
                      <a:pt x="448" y="371"/>
                    </a:lnTo>
                    <a:lnTo>
                      <a:pt x="471" y="380"/>
                    </a:lnTo>
                    <a:lnTo>
                      <a:pt x="497" y="386"/>
                    </a:lnTo>
                    <a:lnTo>
                      <a:pt x="522" y="393"/>
                    </a:lnTo>
                    <a:lnTo>
                      <a:pt x="547" y="401"/>
                    </a:lnTo>
                    <a:lnTo>
                      <a:pt x="567" y="409"/>
                    </a:lnTo>
                    <a:lnTo>
                      <a:pt x="586" y="418"/>
                    </a:lnTo>
                    <a:lnTo>
                      <a:pt x="601" y="425"/>
                    </a:lnTo>
                    <a:lnTo>
                      <a:pt x="613" y="435"/>
                    </a:lnTo>
                    <a:lnTo>
                      <a:pt x="624" y="443"/>
                    </a:lnTo>
                    <a:lnTo>
                      <a:pt x="632" y="452"/>
                    </a:lnTo>
                    <a:lnTo>
                      <a:pt x="639" y="462"/>
                    </a:lnTo>
                    <a:lnTo>
                      <a:pt x="644" y="471"/>
                    </a:lnTo>
                    <a:lnTo>
                      <a:pt x="649" y="490"/>
                    </a:lnTo>
                    <a:lnTo>
                      <a:pt x="651" y="510"/>
                    </a:lnTo>
                    <a:lnTo>
                      <a:pt x="649" y="530"/>
                    </a:lnTo>
                    <a:lnTo>
                      <a:pt x="647" y="550"/>
                    </a:lnTo>
                    <a:lnTo>
                      <a:pt x="643" y="569"/>
                    </a:lnTo>
                    <a:lnTo>
                      <a:pt x="636" y="589"/>
                    </a:lnTo>
                    <a:lnTo>
                      <a:pt x="628" y="608"/>
                    </a:lnTo>
                    <a:lnTo>
                      <a:pt x="618" y="626"/>
                    </a:lnTo>
                    <a:lnTo>
                      <a:pt x="607" y="642"/>
                    </a:lnTo>
                    <a:lnTo>
                      <a:pt x="595" y="656"/>
                    </a:lnTo>
                    <a:lnTo>
                      <a:pt x="580" y="668"/>
                    </a:lnTo>
                    <a:lnTo>
                      <a:pt x="574" y="654"/>
                    </a:lnTo>
                    <a:lnTo>
                      <a:pt x="567" y="643"/>
                    </a:lnTo>
                    <a:lnTo>
                      <a:pt x="562" y="632"/>
                    </a:lnTo>
                    <a:lnTo>
                      <a:pt x="556" y="623"/>
                    </a:lnTo>
                    <a:lnTo>
                      <a:pt x="552" y="615"/>
                    </a:lnTo>
                    <a:lnTo>
                      <a:pt x="548" y="609"/>
                    </a:lnTo>
                    <a:lnTo>
                      <a:pt x="543" y="599"/>
                    </a:lnTo>
                    <a:lnTo>
                      <a:pt x="540" y="594"/>
                    </a:lnTo>
                    <a:lnTo>
                      <a:pt x="539" y="591"/>
                    </a:lnTo>
                    <a:lnTo>
                      <a:pt x="537" y="590"/>
                    </a:lnTo>
                    <a:lnTo>
                      <a:pt x="548" y="570"/>
                    </a:lnTo>
                    <a:lnTo>
                      <a:pt x="553" y="551"/>
                    </a:lnTo>
                    <a:lnTo>
                      <a:pt x="553" y="534"/>
                    </a:lnTo>
                    <a:lnTo>
                      <a:pt x="551" y="519"/>
                    </a:lnTo>
                    <a:lnTo>
                      <a:pt x="544" y="506"/>
                    </a:lnTo>
                    <a:lnTo>
                      <a:pt x="536" y="496"/>
                    </a:lnTo>
                    <a:lnTo>
                      <a:pt x="524" y="488"/>
                    </a:lnTo>
                    <a:lnTo>
                      <a:pt x="510" y="483"/>
                    </a:lnTo>
                    <a:lnTo>
                      <a:pt x="502" y="482"/>
                    </a:lnTo>
                    <a:lnTo>
                      <a:pt x="493" y="479"/>
                    </a:lnTo>
                    <a:lnTo>
                      <a:pt x="482" y="476"/>
                    </a:lnTo>
                    <a:lnTo>
                      <a:pt x="468" y="470"/>
                    </a:lnTo>
                    <a:lnTo>
                      <a:pt x="438" y="459"/>
                    </a:lnTo>
                    <a:lnTo>
                      <a:pt x="407" y="443"/>
                    </a:lnTo>
                    <a:lnTo>
                      <a:pt x="391" y="433"/>
                    </a:lnTo>
                    <a:lnTo>
                      <a:pt x="375" y="422"/>
                    </a:lnTo>
                    <a:lnTo>
                      <a:pt x="360" y="409"/>
                    </a:lnTo>
                    <a:lnTo>
                      <a:pt x="345" y="395"/>
                    </a:lnTo>
                    <a:lnTo>
                      <a:pt x="332" y="381"/>
                    </a:lnTo>
                    <a:lnTo>
                      <a:pt x="320" y="365"/>
                    </a:lnTo>
                    <a:lnTo>
                      <a:pt x="309" y="347"/>
                    </a:lnTo>
                    <a:lnTo>
                      <a:pt x="301" y="327"/>
                    </a:lnTo>
                    <a:lnTo>
                      <a:pt x="294" y="308"/>
                    </a:lnTo>
                    <a:lnTo>
                      <a:pt x="288" y="290"/>
                    </a:lnTo>
                    <a:lnTo>
                      <a:pt x="280" y="256"/>
                    </a:lnTo>
                    <a:lnTo>
                      <a:pt x="276" y="228"/>
                    </a:lnTo>
                    <a:lnTo>
                      <a:pt x="274" y="203"/>
                    </a:lnTo>
                    <a:lnTo>
                      <a:pt x="274" y="182"/>
                    </a:lnTo>
                    <a:lnTo>
                      <a:pt x="274" y="164"/>
                    </a:lnTo>
                    <a:lnTo>
                      <a:pt x="274" y="150"/>
                    </a:lnTo>
                    <a:lnTo>
                      <a:pt x="272" y="138"/>
                    </a:lnTo>
                    <a:lnTo>
                      <a:pt x="270" y="127"/>
                    </a:lnTo>
                    <a:lnTo>
                      <a:pt x="267" y="118"/>
                    </a:lnTo>
                    <a:lnTo>
                      <a:pt x="264" y="109"/>
                    </a:lnTo>
                    <a:lnTo>
                      <a:pt x="260" y="103"/>
                    </a:lnTo>
                    <a:lnTo>
                      <a:pt x="255" y="97"/>
                    </a:lnTo>
                    <a:lnTo>
                      <a:pt x="249" y="92"/>
                    </a:lnTo>
                    <a:lnTo>
                      <a:pt x="240" y="90"/>
                    </a:lnTo>
                    <a:lnTo>
                      <a:pt x="230" y="89"/>
                    </a:lnTo>
                    <a:lnTo>
                      <a:pt x="217" y="89"/>
                    </a:lnTo>
                    <a:lnTo>
                      <a:pt x="203" y="90"/>
                    </a:lnTo>
                    <a:lnTo>
                      <a:pt x="187" y="94"/>
                    </a:lnTo>
                    <a:lnTo>
                      <a:pt x="168" y="101"/>
                    </a:lnTo>
                    <a:lnTo>
                      <a:pt x="159" y="107"/>
                    </a:lnTo>
                    <a:lnTo>
                      <a:pt x="148" y="113"/>
                    </a:lnTo>
                    <a:lnTo>
                      <a:pt x="137" y="121"/>
                    </a:lnTo>
                    <a:lnTo>
                      <a:pt x="126" y="129"/>
                    </a:lnTo>
                    <a:lnTo>
                      <a:pt x="115" y="140"/>
                    </a:lnTo>
                    <a:lnTo>
                      <a:pt x="105" y="153"/>
                    </a:lnTo>
                    <a:lnTo>
                      <a:pt x="94" y="166"/>
                    </a:lnTo>
                    <a:lnTo>
                      <a:pt x="82" y="182"/>
                    </a:lnTo>
                    <a:lnTo>
                      <a:pt x="0" y="150"/>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667" name="Freeform 176"/>
              <p:cNvSpPr>
                <a:spLocks/>
              </p:cNvSpPr>
              <p:nvPr/>
            </p:nvSpPr>
            <p:spPr bwMode="auto">
              <a:xfrm>
                <a:off x="486" y="3532"/>
                <a:ext cx="700" cy="310"/>
              </a:xfrm>
              <a:custGeom>
                <a:avLst/>
                <a:gdLst>
                  <a:gd name="T0" fmla="*/ 514 w 700"/>
                  <a:gd name="T1" fmla="*/ 217 h 310"/>
                  <a:gd name="T2" fmla="*/ 479 w 700"/>
                  <a:gd name="T3" fmla="*/ 225 h 310"/>
                  <a:gd name="T4" fmla="*/ 442 w 700"/>
                  <a:gd name="T5" fmla="*/ 228 h 310"/>
                  <a:gd name="T6" fmla="*/ 400 w 700"/>
                  <a:gd name="T7" fmla="*/ 227 h 310"/>
                  <a:gd name="T8" fmla="*/ 349 w 700"/>
                  <a:gd name="T9" fmla="*/ 222 h 310"/>
                  <a:gd name="T10" fmla="*/ 293 w 700"/>
                  <a:gd name="T11" fmla="*/ 209 h 310"/>
                  <a:gd name="T12" fmla="*/ 237 w 700"/>
                  <a:gd name="T13" fmla="*/ 187 h 310"/>
                  <a:gd name="T14" fmla="*/ 185 w 700"/>
                  <a:gd name="T15" fmla="*/ 153 h 310"/>
                  <a:gd name="T16" fmla="*/ 145 w 700"/>
                  <a:gd name="T17" fmla="*/ 106 h 310"/>
                  <a:gd name="T18" fmla="*/ 116 w 700"/>
                  <a:gd name="T19" fmla="*/ 43 h 310"/>
                  <a:gd name="T20" fmla="*/ 91 w 700"/>
                  <a:gd name="T21" fmla="*/ 7 h 310"/>
                  <a:gd name="T22" fmla="*/ 60 w 700"/>
                  <a:gd name="T23" fmla="*/ 12 h 310"/>
                  <a:gd name="T24" fmla="*/ 35 w 700"/>
                  <a:gd name="T25" fmla="*/ 14 h 310"/>
                  <a:gd name="T26" fmla="*/ 15 w 700"/>
                  <a:gd name="T27" fmla="*/ 17 h 310"/>
                  <a:gd name="T28" fmla="*/ 3 w 700"/>
                  <a:gd name="T29" fmla="*/ 19 h 310"/>
                  <a:gd name="T30" fmla="*/ 0 w 700"/>
                  <a:gd name="T31" fmla="*/ 19 h 310"/>
                  <a:gd name="T32" fmla="*/ 12 w 700"/>
                  <a:gd name="T33" fmla="*/ 53 h 310"/>
                  <a:gd name="T34" fmla="*/ 33 w 700"/>
                  <a:gd name="T35" fmla="*/ 96 h 310"/>
                  <a:gd name="T36" fmla="*/ 64 w 700"/>
                  <a:gd name="T37" fmla="*/ 147 h 310"/>
                  <a:gd name="T38" fmla="*/ 108 w 700"/>
                  <a:gd name="T39" fmla="*/ 198 h 310"/>
                  <a:gd name="T40" fmla="*/ 166 w 700"/>
                  <a:gd name="T41" fmla="*/ 244 h 310"/>
                  <a:gd name="T42" fmla="*/ 242 w 700"/>
                  <a:gd name="T43" fmla="*/ 281 h 310"/>
                  <a:gd name="T44" fmla="*/ 334 w 700"/>
                  <a:gd name="T45" fmla="*/ 304 h 310"/>
                  <a:gd name="T46" fmla="*/ 387 w 700"/>
                  <a:gd name="T47" fmla="*/ 310 h 310"/>
                  <a:gd name="T48" fmla="*/ 446 w 700"/>
                  <a:gd name="T49" fmla="*/ 309 h 310"/>
                  <a:gd name="T50" fmla="*/ 502 w 700"/>
                  <a:gd name="T51" fmla="*/ 302 h 310"/>
                  <a:gd name="T52" fmla="*/ 556 w 700"/>
                  <a:gd name="T53" fmla="*/ 290 h 310"/>
                  <a:gd name="T54" fmla="*/ 606 w 700"/>
                  <a:gd name="T55" fmla="*/ 271 h 310"/>
                  <a:gd name="T56" fmla="*/ 649 w 700"/>
                  <a:gd name="T57" fmla="*/ 244 h 310"/>
                  <a:gd name="T58" fmla="*/ 680 w 700"/>
                  <a:gd name="T59" fmla="*/ 212 h 310"/>
                  <a:gd name="T60" fmla="*/ 698 w 700"/>
                  <a:gd name="T61" fmla="*/ 171 h 310"/>
                  <a:gd name="T62" fmla="*/ 698 w 700"/>
                  <a:gd name="T63" fmla="*/ 124 h 310"/>
                  <a:gd name="T64" fmla="*/ 679 w 700"/>
                  <a:gd name="T65" fmla="*/ 68 h 310"/>
                  <a:gd name="T66" fmla="*/ 663 w 700"/>
                  <a:gd name="T67" fmla="*/ 49 h 310"/>
                  <a:gd name="T68" fmla="*/ 640 w 700"/>
                  <a:gd name="T69" fmla="*/ 32 h 310"/>
                  <a:gd name="T70" fmla="*/ 579 w 700"/>
                  <a:gd name="T71" fmla="*/ 9 h 310"/>
                  <a:gd name="T72" fmla="*/ 512 w 700"/>
                  <a:gd name="T73" fmla="*/ 0 h 310"/>
                  <a:gd name="T74" fmla="*/ 471 w 700"/>
                  <a:gd name="T75" fmla="*/ 6 h 310"/>
                  <a:gd name="T76" fmla="*/ 438 w 700"/>
                  <a:gd name="T77" fmla="*/ 20 h 310"/>
                  <a:gd name="T78" fmla="*/ 399 w 700"/>
                  <a:gd name="T79" fmla="*/ 51 h 310"/>
                  <a:gd name="T80" fmla="*/ 377 w 700"/>
                  <a:gd name="T81" fmla="*/ 81 h 310"/>
                  <a:gd name="T82" fmla="*/ 370 w 700"/>
                  <a:gd name="T83" fmla="*/ 103 h 310"/>
                  <a:gd name="T84" fmla="*/ 370 w 700"/>
                  <a:gd name="T85" fmla="*/ 127 h 310"/>
                  <a:gd name="T86" fmla="*/ 379 w 700"/>
                  <a:gd name="T87" fmla="*/ 155 h 310"/>
                  <a:gd name="T88" fmla="*/ 398 w 700"/>
                  <a:gd name="T89" fmla="*/ 180 h 310"/>
                  <a:gd name="T90" fmla="*/ 427 w 700"/>
                  <a:gd name="T91" fmla="*/ 198 h 310"/>
                  <a:gd name="T92" fmla="*/ 465 w 700"/>
                  <a:gd name="T93" fmla="*/ 208 h 310"/>
                  <a:gd name="T94" fmla="*/ 506 w 700"/>
                  <a:gd name="T95" fmla="*/ 212 h 310"/>
                  <a:gd name="T96" fmla="*/ 545 w 700"/>
                  <a:gd name="T97" fmla="*/ 199 h 310"/>
                  <a:gd name="T98" fmla="*/ 571 w 700"/>
                  <a:gd name="T99" fmla="*/ 174 h 310"/>
                  <a:gd name="T100" fmla="*/ 584 w 700"/>
                  <a:gd name="T101" fmla="*/ 147 h 310"/>
                  <a:gd name="T102" fmla="*/ 568 w 700"/>
                  <a:gd name="T103" fmla="*/ 138 h 310"/>
                  <a:gd name="T104" fmla="*/ 538 w 700"/>
                  <a:gd name="T105" fmla="*/ 142 h 310"/>
                  <a:gd name="T106" fmla="*/ 514 w 700"/>
                  <a:gd name="T107" fmla="*/ 137 h 310"/>
                  <a:gd name="T108" fmla="*/ 504 w 700"/>
                  <a:gd name="T109" fmla="*/ 123 h 310"/>
                  <a:gd name="T110" fmla="*/ 510 w 700"/>
                  <a:gd name="T111" fmla="*/ 108 h 310"/>
                  <a:gd name="T112" fmla="*/ 527 w 700"/>
                  <a:gd name="T113" fmla="*/ 96 h 310"/>
                  <a:gd name="T114" fmla="*/ 549 w 700"/>
                  <a:gd name="T115" fmla="*/ 94 h 310"/>
                  <a:gd name="T116" fmla="*/ 565 w 700"/>
                  <a:gd name="T117" fmla="*/ 101 h 310"/>
                  <a:gd name="T118" fmla="*/ 580 w 700"/>
                  <a:gd name="T119" fmla="*/ 118 h 310"/>
                  <a:gd name="T120" fmla="*/ 527 w 700"/>
                  <a:gd name="T121" fmla="*/ 210 h 3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00" h="310">
                    <a:moveTo>
                      <a:pt x="527" y="210"/>
                    </a:moveTo>
                    <a:lnTo>
                      <a:pt x="514" y="217"/>
                    </a:lnTo>
                    <a:lnTo>
                      <a:pt x="498" y="222"/>
                    </a:lnTo>
                    <a:lnTo>
                      <a:pt x="479" y="225"/>
                    </a:lnTo>
                    <a:lnTo>
                      <a:pt x="458" y="227"/>
                    </a:lnTo>
                    <a:lnTo>
                      <a:pt x="442" y="228"/>
                    </a:lnTo>
                    <a:lnTo>
                      <a:pt x="423" y="228"/>
                    </a:lnTo>
                    <a:lnTo>
                      <a:pt x="400" y="227"/>
                    </a:lnTo>
                    <a:lnTo>
                      <a:pt x="376" y="225"/>
                    </a:lnTo>
                    <a:lnTo>
                      <a:pt x="349" y="222"/>
                    </a:lnTo>
                    <a:lnTo>
                      <a:pt x="322" y="216"/>
                    </a:lnTo>
                    <a:lnTo>
                      <a:pt x="293" y="209"/>
                    </a:lnTo>
                    <a:lnTo>
                      <a:pt x="265" y="200"/>
                    </a:lnTo>
                    <a:lnTo>
                      <a:pt x="237" y="187"/>
                    </a:lnTo>
                    <a:lnTo>
                      <a:pt x="211" y="172"/>
                    </a:lnTo>
                    <a:lnTo>
                      <a:pt x="185" y="153"/>
                    </a:lnTo>
                    <a:lnTo>
                      <a:pt x="164" y="132"/>
                    </a:lnTo>
                    <a:lnTo>
                      <a:pt x="145" y="106"/>
                    </a:lnTo>
                    <a:lnTo>
                      <a:pt x="128" y="76"/>
                    </a:lnTo>
                    <a:lnTo>
                      <a:pt x="116" y="43"/>
                    </a:lnTo>
                    <a:lnTo>
                      <a:pt x="110" y="5"/>
                    </a:lnTo>
                    <a:lnTo>
                      <a:pt x="91" y="7"/>
                    </a:lnTo>
                    <a:lnTo>
                      <a:pt x="73" y="10"/>
                    </a:lnTo>
                    <a:lnTo>
                      <a:pt x="60" y="12"/>
                    </a:lnTo>
                    <a:lnTo>
                      <a:pt x="46" y="13"/>
                    </a:lnTo>
                    <a:lnTo>
                      <a:pt x="35" y="14"/>
                    </a:lnTo>
                    <a:lnTo>
                      <a:pt x="27" y="15"/>
                    </a:lnTo>
                    <a:lnTo>
                      <a:pt x="15" y="17"/>
                    </a:lnTo>
                    <a:lnTo>
                      <a:pt x="7" y="18"/>
                    </a:lnTo>
                    <a:lnTo>
                      <a:pt x="3" y="19"/>
                    </a:lnTo>
                    <a:lnTo>
                      <a:pt x="0" y="19"/>
                    </a:lnTo>
                    <a:lnTo>
                      <a:pt x="5" y="34"/>
                    </a:lnTo>
                    <a:lnTo>
                      <a:pt x="12" y="53"/>
                    </a:lnTo>
                    <a:lnTo>
                      <a:pt x="20" y="73"/>
                    </a:lnTo>
                    <a:lnTo>
                      <a:pt x="33" y="96"/>
                    </a:lnTo>
                    <a:lnTo>
                      <a:pt x="46" y="122"/>
                    </a:lnTo>
                    <a:lnTo>
                      <a:pt x="64" y="147"/>
                    </a:lnTo>
                    <a:lnTo>
                      <a:pt x="84" y="172"/>
                    </a:lnTo>
                    <a:lnTo>
                      <a:pt x="108" y="198"/>
                    </a:lnTo>
                    <a:lnTo>
                      <a:pt x="135" y="222"/>
                    </a:lnTo>
                    <a:lnTo>
                      <a:pt x="166" y="244"/>
                    </a:lnTo>
                    <a:lnTo>
                      <a:pt x="201" y="264"/>
                    </a:lnTo>
                    <a:lnTo>
                      <a:pt x="242" y="281"/>
                    </a:lnTo>
                    <a:lnTo>
                      <a:pt x="285" y="295"/>
                    </a:lnTo>
                    <a:lnTo>
                      <a:pt x="334" y="304"/>
                    </a:lnTo>
                    <a:lnTo>
                      <a:pt x="360" y="308"/>
                    </a:lnTo>
                    <a:lnTo>
                      <a:pt x="387" y="310"/>
                    </a:lnTo>
                    <a:lnTo>
                      <a:pt x="416" y="310"/>
                    </a:lnTo>
                    <a:lnTo>
                      <a:pt x="446" y="309"/>
                    </a:lnTo>
                    <a:lnTo>
                      <a:pt x="473" y="307"/>
                    </a:lnTo>
                    <a:lnTo>
                      <a:pt x="502" y="302"/>
                    </a:lnTo>
                    <a:lnTo>
                      <a:pt x="529" y="297"/>
                    </a:lnTo>
                    <a:lnTo>
                      <a:pt x="556" y="290"/>
                    </a:lnTo>
                    <a:lnTo>
                      <a:pt x="581" y="281"/>
                    </a:lnTo>
                    <a:lnTo>
                      <a:pt x="606" y="271"/>
                    </a:lnTo>
                    <a:lnTo>
                      <a:pt x="629" y="258"/>
                    </a:lnTo>
                    <a:lnTo>
                      <a:pt x="649" y="244"/>
                    </a:lnTo>
                    <a:lnTo>
                      <a:pt x="667" y="229"/>
                    </a:lnTo>
                    <a:lnTo>
                      <a:pt x="680" y="212"/>
                    </a:lnTo>
                    <a:lnTo>
                      <a:pt x="691" y="193"/>
                    </a:lnTo>
                    <a:lnTo>
                      <a:pt x="698" y="171"/>
                    </a:lnTo>
                    <a:lnTo>
                      <a:pt x="700" y="148"/>
                    </a:lnTo>
                    <a:lnTo>
                      <a:pt x="698" y="124"/>
                    </a:lnTo>
                    <a:lnTo>
                      <a:pt x="691" y="96"/>
                    </a:lnTo>
                    <a:lnTo>
                      <a:pt x="679" y="68"/>
                    </a:lnTo>
                    <a:lnTo>
                      <a:pt x="672" y="58"/>
                    </a:lnTo>
                    <a:lnTo>
                      <a:pt x="663" y="49"/>
                    </a:lnTo>
                    <a:lnTo>
                      <a:pt x="652" y="40"/>
                    </a:lnTo>
                    <a:lnTo>
                      <a:pt x="640" y="32"/>
                    </a:lnTo>
                    <a:lnTo>
                      <a:pt x="611" y="18"/>
                    </a:lnTo>
                    <a:lnTo>
                      <a:pt x="579" y="9"/>
                    </a:lnTo>
                    <a:lnTo>
                      <a:pt x="545" y="2"/>
                    </a:lnTo>
                    <a:lnTo>
                      <a:pt x="512" y="0"/>
                    </a:lnTo>
                    <a:lnTo>
                      <a:pt x="483" y="2"/>
                    </a:lnTo>
                    <a:lnTo>
                      <a:pt x="471" y="6"/>
                    </a:lnTo>
                    <a:lnTo>
                      <a:pt x="458" y="10"/>
                    </a:lnTo>
                    <a:lnTo>
                      <a:pt x="438" y="20"/>
                    </a:lnTo>
                    <a:lnTo>
                      <a:pt x="418" y="34"/>
                    </a:lnTo>
                    <a:lnTo>
                      <a:pt x="399" y="51"/>
                    </a:lnTo>
                    <a:lnTo>
                      <a:pt x="384" y="70"/>
                    </a:lnTo>
                    <a:lnTo>
                      <a:pt x="377" y="81"/>
                    </a:lnTo>
                    <a:lnTo>
                      <a:pt x="373" y="91"/>
                    </a:lnTo>
                    <a:lnTo>
                      <a:pt x="370" y="103"/>
                    </a:lnTo>
                    <a:lnTo>
                      <a:pt x="369" y="114"/>
                    </a:lnTo>
                    <a:lnTo>
                      <a:pt x="370" y="127"/>
                    </a:lnTo>
                    <a:lnTo>
                      <a:pt x="373" y="141"/>
                    </a:lnTo>
                    <a:lnTo>
                      <a:pt x="379" y="155"/>
                    </a:lnTo>
                    <a:lnTo>
                      <a:pt x="387" y="168"/>
                    </a:lnTo>
                    <a:lnTo>
                      <a:pt x="398" y="180"/>
                    </a:lnTo>
                    <a:lnTo>
                      <a:pt x="411" y="190"/>
                    </a:lnTo>
                    <a:lnTo>
                      <a:pt x="427" y="198"/>
                    </a:lnTo>
                    <a:lnTo>
                      <a:pt x="445" y="204"/>
                    </a:lnTo>
                    <a:lnTo>
                      <a:pt x="465" y="208"/>
                    </a:lnTo>
                    <a:lnTo>
                      <a:pt x="485" y="212"/>
                    </a:lnTo>
                    <a:lnTo>
                      <a:pt x="506" y="212"/>
                    </a:lnTo>
                    <a:lnTo>
                      <a:pt x="527" y="210"/>
                    </a:lnTo>
                    <a:lnTo>
                      <a:pt x="545" y="199"/>
                    </a:lnTo>
                    <a:lnTo>
                      <a:pt x="560" y="186"/>
                    </a:lnTo>
                    <a:lnTo>
                      <a:pt x="571" y="174"/>
                    </a:lnTo>
                    <a:lnTo>
                      <a:pt x="579" y="162"/>
                    </a:lnTo>
                    <a:lnTo>
                      <a:pt x="584" y="147"/>
                    </a:lnTo>
                    <a:lnTo>
                      <a:pt x="584" y="131"/>
                    </a:lnTo>
                    <a:lnTo>
                      <a:pt x="568" y="138"/>
                    </a:lnTo>
                    <a:lnTo>
                      <a:pt x="553" y="141"/>
                    </a:lnTo>
                    <a:lnTo>
                      <a:pt x="538" y="142"/>
                    </a:lnTo>
                    <a:lnTo>
                      <a:pt x="525" y="141"/>
                    </a:lnTo>
                    <a:lnTo>
                      <a:pt x="514" y="137"/>
                    </a:lnTo>
                    <a:lnTo>
                      <a:pt x="507" y="130"/>
                    </a:lnTo>
                    <a:lnTo>
                      <a:pt x="504" y="123"/>
                    </a:lnTo>
                    <a:lnTo>
                      <a:pt x="506" y="115"/>
                    </a:lnTo>
                    <a:lnTo>
                      <a:pt x="510" y="108"/>
                    </a:lnTo>
                    <a:lnTo>
                      <a:pt x="516" y="101"/>
                    </a:lnTo>
                    <a:lnTo>
                      <a:pt x="527" y="96"/>
                    </a:lnTo>
                    <a:lnTo>
                      <a:pt x="541" y="94"/>
                    </a:lnTo>
                    <a:lnTo>
                      <a:pt x="549" y="94"/>
                    </a:lnTo>
                    <a:lnTo>
                      <a:pt x="557" y="97"/>
                    </a:lnTo>
                    <a:lnTo>
                      <a:pt x="565" y="101"/>
                    </a:lnTo>
                    <a:lnTo>
                      <a:pt x="571" y="105"/>
                    </a:lnTo>
                    <a:lnTo>
                      <a:pt x="580" y="118"/>
                    </a:lnTo>
                    <a:lnTo>
                      <a:pt x="584" y="131"/>
                    </a:lnTo>
                    <a:lnTo>
                      <a:pt x="527" y="2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668" name="Freeform 177"/>
              <p:cNvSpPr>
                <a:spLocks/>
              </p:cNvSpPr>
              <p:nvPr/>
            </p:nvSpPr>
            <p:spPr bwMode="auto">
              <a:xfrm>
                <a:off x="486" y="3532"/>
                <a:ext cx="700" cy="310"/>
              </a:xfrm>
              <a:custGeom>
                <a:avLst/>
                <a:gdLst>
                  <a:gd name="T0" fmla="*/ 514 w 700"/>
                  <a:gd name="T1" fmla="*/ 217 h 310"/>
                  <a:gd name="T2" fmla="*/ 479 w 700"/>
                  <a:gd name="T3" fmla="*/ 225 h 310"/>
                  <a:gd name="T4" fmla="*/ 442 w 700"/>
                  <a:gd name="T5" fmla="*/ 228 h 310"/>
                  <a:gd name="T6" fmla="*/ 400 w 700"/>
                  <a:gd name="T7" fmla="*/ 227 h 310"/>
                  <a:gd name="T8" fmla="*/ 349 w 700"/>
                  <a:gd name="T9" fmla="*/ 222 h 310"/>
                  <a:gd name="T10" fmla="*/ 293 w 700"/>
                  <a:gd name="T11" fmla="*/ 209 h 310"/>
                  <a:gd name="T12" fmla="*/ 237 w 700"/>
                  <a:gd name="T13" fmla="*/ 187 h 310"/>
                  <a:gd name="T14" fmla="*/ 185 w 700"/>
                  <a:gd name="T15" fmla="*/ 153 h 310"/>
                  <a:gd name="T16" fmla="*/ 145 w 700"/>
                  <a:gd name="T17" fmla="*/ 106 h 310"/>
                  <a:gd name="T18" fmla="*/ 116 w 700"/>
                  <a:gd name="T19" fmla="*/ 43 h 310"/>
                  <a:gd name="T20" fmla="*/ 91 w 700"/>
                  <a:gd name="T21" fmla="*/ 7 h 310"/>
                  <a:gd name="T22" fmla="*/ 60 w 700"/>
                  <a:gd name="T23" fmla="*/ 12 h 310"/>
                  <a:gd name="T24" fmla="*/ 35 w 700"/>
                  <a:gd name="T25" fmla="*/ 14 h 310"/>
                  <a:gd name="T26" fmla="*/ 15 w 700"/>
                  <a:gd name="T27" fmla="*/ 17 h 310"/>
                  <a:gd name="T28" fmla="*/ 3 w 700"/>
                  <a:gd name="T29" fmla="*/ 19 h 310"/>
                  <a:gd name="T30" fmla="*/ 0 w 700"/>
                  <a:gd name="T31" fmla="*/ 19 h 310"/>
                  <a:gd name="T32" fmla="*/ 12 w 700"/>
                  <a:gd name="T33" fmla="*/ 53 h 310"/>
                  <a:gd name="T34" fmla="*/ 33 w 700"/>
                  <a:gd name="T35" fmla="*/ 96 h 310"/>
                  <a:gd name="T36" fmla="*/ 64 w 700"/>
                  <a:gd name="T37" fmla="*/ 147 h 310"/>
                  <a:gd name="T38" fmla="*/ 108 w 700"/>
                  <a:gd name="T39" fmla="*/ 198 h 310"/>
                  <a:gd name="T40" fmla="*/ 166 w 700"/>
                  <a:gd name="T41" fmla="*/ 244 h 310"/>
                  <a:gd name="T42" fmla="*/ 242 w 700"/>
                  <a:gd name="T43" fmla="*/ 281 h 310"/>
                  <a:gd name="T44" fmla="*/ 334 w 700"/>
                  <a:gd name="T45" fmla="*/ 304 h 310"/>
                  <a:gd name="T46" fmla="*/ 387 w 700"/>
                  <a:gd name="T47" fmla="*/ 310 h 310"/>
                  <a:gd name="T48" fmla="*/ 446 w 700"/>
                  <a:gd name="T49" fmla="*/ 309 h 310"/>
                  <a:gd name="T50" fmla="*/ 502 w 700"/>
                  <a:gd name="T51" fmla="*/ 302 h 310"/>
                  <a:gd name="T52" fmla="*/ 556 w 700"/>
                  <a:gd name="T53" fmla="*/ 290 h 310"/>
                  <a:gd name="T54" fmla="*/ 606 w 700"/>
                  <a:gd name="T55" fmla="*/ 271 h 310"/>
                  <a:gd name="T56" fmla="*/ 649 w 700"/>
                  <a:gd name="T57" fmla="*/ 244 h 310"/>
                  <a:gd name="T58" fmla="*/ 680 w 700"/>
                  <a:gd name="T59" fmla="*/ 212 h 310"/>
                  <a:gd name="T60" fmla="*/ 698 w 700"/>
                  <a:gd name="T61" fmla="*/ 171 h 310"/>
                  <a:gd name="T62" fmla="*/ 698 w 700"/>
                  <a:gd name="T63" fmla="*/ 124 h 310"/>
                  <a:gd name="T64" fmla="*/ 679 w 700"/>
                  <a:gd name="T65" fmla="*/ 68 h 310"/>
                  <a:gd name="T66" fmla="*/ 663 w 700"/>
                  <a:gd name="T67" fmla="*/ 49 h 310"/>
                  <a:gd name="T68" fmla="*/ 640 w 700"/>
                  <a:gd name="T69" fmla="*/ 32 h 310"/>
                  <a:gd name="T70" fmla="*/ 579 w 700"/>
                  <a:gd name="T71" fmla="*/ 9 h 310"/>
                  <a:gd name="T72" fmla="*/ 512 w 700"/>
                  <a:gd name="T73" fmla="*/ 0 h 310"/>
                  <a:gd name="T74" fmla="*/ 471 w 700"/>
                  <a:gd name="T75" fmla="*/ 6 h 310"/>
                  <a:gd name="T76" fmla="*/ 438 w 700"/>
                  <a:gd name="T77" fmla="*/ 20 h 310"/>
                  <a:gd name="T78" fmla="*/ 399 w 700"/>
                  <a:gd name="T79" fmla="*/ 51 h 310"/>
                  <a:gd name="T80" fmla="*/ 377 w 700"/>
                  <a:gd name="T81" fmla="*/ 81 h 310"/>
                  <a:gd name="T82" fmla="*/ 370 w 700"/>
                  <a:gd name="T83" fmla="*/ 103 h 310"/>
                  <a:gd name="T84" fmla="*/ 370 w 700"/>
                  <a:gd name="T85" fmla="*/ 127 h 310"/>
                  <a:gd name="T86" fmla="*/ 379 w 700"/>
                  <a:gd name="T87" fmla="*/ 155 h 310"/>
                  <a:gd name="T88" fmla="*/ 398 w 700"/>
                  <a:gd name="T89" fmla="*/ 180 h 310"/>
                  <a:gd name="T90" fmla="*/ 427 w 700"/>
                  <a:gd name="T91" fmla="*/ 198 h 310"/>
                  <a:gd name="T92" fmla="*/ 465 w 700"/>
                  <a:gd name="T93" fmla="*/ 208 h 310"/>
                  <a:gd name="T94" fmla="*/ 506 w 700"/>
                  <a:gd name="T95" fmla="*/ 212 h 310"/>
                  <a:gd name="T96" fmla="*/ 545 w 700"/>
                  <a:gd name="T97" fmla="*/ 199 h 310"/>
                  <a:gd name="T98" fmla="*/ 571 w 700"/>
                  <a:gd name="T99" fmla="*/ 174 h 310"/>
                  <a:gd name="T100" fmla="*/ 584 w 700"/>
                  <a:gd name="T101" fmla="*/ 147 h 310"/>
                  <a:gd name="T102" fmla="*/ 568 w 700"/>
                  <a:gd name="T103" fmla="*/ 138 h 310"/>
                  <a:gd name="T104" fmla="*/ 538 w 700"/>
                  <a:gd name="T105" fmla="*/ 142 h 310"/>
                  <a:gd name="T106" fmla="*/ 514 w 700"/>
                  <a:gd name="T107" fmla="*/ 137 h 310"/>
                  <a:gd name="T108" fmla="*/ 504 w 700"/>
                  <a:gd name="T109" fmla="*/ 123 h 310"/>
                  <a:gd name="T110" fmla="*/ 510 w 700"/>
                  <a:gd name="T111" fmla="*/ 108 h 310"/>
                  <a:gd name="T112" fmla="*/ 527 w 700"/>
                  <a:gd name="T113" fmla="*/ 96 h 310"/>
                  <a:gd name="T114" fmla="*/ 549 w 700"/>
                  <a:gd name="T115" fmla="*/ 94 h 310"/>
                  <a:gd name="T116" fmla="*/ 565 w 700"/>
                  <a:gd name="T117" fmla="*/ 101 h 310"/>
                  <a:gd name="T118" fmla="*/ 580 w 700"/>
                  <a:gd name="T119" fmla="*/ 118 h 3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00" h="310">
                    <a:moveTo>
                      <a:pt x="527" y="210"/>
                    </a:moveTo>
                    <a:lnTo>
                      <a:pt x="514" y="217"/>
                    </a:lnTo>
                    <a:lnTo>
                      <a:pt x="498" y="222"/>
                    </a:lnTo>
                    <a:lnTo>
                      <a:pt x="479" y="225"/>
                    </a:lnTo>
                    <a:lnTo>
                      <a:pt x="458" y="227"/>
                    </a:lnTo>
                    <a:lnTo>
                      <a:pt x="442" y="228"/>
                    </a:lnTo>
                    <a:lnTo>
                      <a:pt x="423" y="228"/>
                    </a:lnTo>
                    <a:lnTo>
                      <a:pt x="400" y="227"/>
                    </a:lnTo>
                    <a:lnTo>
                      <a:pt x="376" y="225"/>
                    </a:lnTo>
                    <a:lnTo>
                      <a:pt x="349" y="222"/>
                    </a:lnTo>
                    <a:lnTo>
                      <a:pt x="322" y="216"/>
                    </a:lnTo>
                    <a:lnTo>
                      <a:pt x="293" y="209"/>
                    </a:lnTo>
                    <a:lnTo>
                      <a:pt x="265" y="200"/>
                    </a:lnTo>
                    <a:lnTo>
                      <a:pt x="237" y="187"/>
                    </a:lnTo>
                    <a:lnTo>
                      <a:pt x="211" y="172"/>
                    </a:lnTo>
                    <a:lnTo>
                      <a:pt x="185" y="153"/>
                    </a:lnTo>
                    <a:lnTo>
                      <a:pt x="164" y="132"/>
                    </a:lnTo>
                    <a:lnTo>
                      <a:pt x="145" y="106"/>
                    </a:lnTo>
                    <a:lnTo>
                      <a:pt x="128" y="76"/>
                    </a:lnTo>
                    <a:lnTo>
                      <a:pt x="116" y="43"/>
                    </a:lnTo>
                    <a:lnTo>
                      <a:pt x="110" y="5"/>
                    </a:lnTo>
                    <a:lnTo>
                      <a:pt x="91" y="7"/>
                    </a:lnTo>
                    <a:lnTo>
                      <a:pt x="73" y="10"/>
                    </a:lnTo>
                    <a:lnTo>
                      <a:pt x="60" y="12"/>
                    </a:lnTo>
                    <a:lnTo>
                      <a:pt x="46" y="13"/>
                    </a:lnTo>
                    <a:lnTo>
                      <a:pt x="35" y="14"/>
                    </a:lnTo>
                    <a:lnTo>
                      <a:pt x="27" y="15"/>
                    </a:lnTo>
                    <a:lnTo>
                      <a:pt x="15" y="17"/>
                    </a:lnTo>
                    <a:lnTo>
                      <a:pt x="7" y="18"/>
                    </a:lnTo>
                    <a:lnTo>
                      <a:pt x="3" y="19"/>
                    </a:lnTo>
                    <a:lnTo>
                      <a:pt x="0" y="19"/>
                    </a:lnTo>
                    <a:lnTo>
                      <a:pt x="5" y="34"/>
                    </a:lnTo>
                    <a:lnTo>
                      <a:pt x="12" y="53"/>
                    </a:lnTo>
                    <a:lnTo>
                      <a:pt x="20" y="73"/>
                    </a:lnTo>
                    <a:lnTo>
                      <a:pt x="33" y="96"/>
                    </a:lnTo>
                    <a:lnTo>
                      <a:pt x="46" y="122"/>
                    </a:lnTo>
                    <a:lnTo>
                      <a:pt x="64" y="147"/>
                    </a:lnTo>
                    <a:lnTo>
                      <a:pt x="84" y="172"/>
                    </a:lnTo>
                    <a:lnTo>
                      <a:pt x="108" y="198"/>
                    </a:lnTo>
                    <a:lnTo>
                      <a:pt x="135" y="222"/>
                    </a:lnTo>
                    <a:lnTo>
                      <a:pt x="166" y="244"/>
                    </a:lnTo>
                    <a:lnTo>
                      <a:pt x="201" y="264"/>
                    </a:lnTo>
                    <a:lnTo>
                      <a:pt x="242" y="281"/>
                    </a:lnTo>
                    <a:lnTo>
                      <a:pt x="285" y="295"/>
                    </a:lnTo>
                    <a:lnTo>
                      <a:pt x="334" y="304"/>
                    </a:lnTo>
                    <a:lnTo>
                      <a:pt x="360" y="308"/>
                    </a:lnTo>
                    <a:lnTo>
                      <a:pt x="387" y="310"/>
                    </a:lnTo>
                    <a:lnTo>
                      <a:pt x="416" y="310"/>
                    </a:lnTo>
                    <a:lnTo>
                      <a:pt x="446" y="309"/>
                    </a:lnTo>
                    <a:lnTo>
                      <a:pt x="473" y="307"/>
                    </a:lnTo>
                    <a:lnTo>
                      <a:pt x="502" y="302"/>
                    </a:lnTo>
                    <a:lnTo>
                      <a:pt x="529" y="297"/>
                    </a:lnTo>
                    <a:lnTo>
                      <a:pt x="556" y="290"/>
                    </a:lnTo>
                    <a:lnTo>
                      <a:pt x="581" y="281"/>
                    </a:lnTo>
                    <a:lnTo>
                      <a:pt x="606" y="271"/>
                    </a:lnTo>
                    <a:lnTo>
                      <a:pt x="629" y="258"/>
                    </a:lnTo>
                    <a:lnTo>
                      <a:pt x="649" y="244"/>
                    </a:lnTo>
                    <a:lnTo>
                      <a:pt x="667" y="229"/>
                    </a:lnTo>
                    <a:lnTo>
                      <a:pt x="680" y="212"/>
                    </a:lnTo>
                    <a:lnTo>
                      <a:pt x="691" y="193"/>
                    </a:lnTo>
                    <a:lnTo>
                      <a:pt x="698" y="171"/>
                    </a:lnTo>
                    <a:lnTo>
                      <a:pt x="700" y="148"/>
                    </a:lnTo>
                    <a:lnTo>
                      <a:pt x="698" y="124"/>
                    </a:lnTo>
                    <a:lnTo>
                      <a:pt x="691" y="96"/>
                    </a:lnTo>
                    <a:lnTo>
                      <a:pt x="679" y="68"/>
                    </a:lnTo>
                    <a:lnTo>
                      <a:pt x="672" y="58"/>
                    </a:lnTo>
                    <a:lnTo>
                      <a:pt x="663" y="49"/>
                    </a:lnTo>
                    <a:lnTo>
                      <a:pt x="652" y="40"/>
                    </a:lnTo>
                    <a:lnTo>
                      <a:pt x="640" y="32"/>
                    </a:lnTo>
                    <a:lnTo>
                      <a:pt x="611" y="18"/>
                    </a:lnTo>
                    <a:lnTo>
                      <a:pt x="579" y="9"/>
                    </a:lnTo>
                    <a:lnTo>
                      <a:pt x="545" y="2"/>
                    </a:lnTo>
                    <a:lnTo>
                      <a:pt x="512" y="0"/>
                    </a:lnTo>
                    <a:lnTo>
                      <a:pt x="483" y="2"/>
                    </a:lnTo>
                    <a:lnTo>
                      <a:pt x="471" y="6"/>
                    </a:lnTo>
                    <a:lnTo>
                      <a:pt x="458" y="10"/>
                    </a:lnTo>
                    <a:lnTo>
                      <a:pt x="438" y="20"/>
                    </a:lnTo>
                    <a:lnTo>
                      <a:pt x="418" y="34"/>
                    </a:lnTo>
                    <a:lnTo>
                      <a:pt x="399" y="51"/>
                    </a:lnTo>
                    <a:lnTo>
                      <a:pt x="384" y="70"/>
                    </a:lnTo>
                    <a:lnTo>
                      <a:pt x="377" y="81"/>
                    </a:lnTo>
                    <a:lnTo>
                      <a:pt x="373" y="91"/>
                    </a:lnTo>
                    <a:lnTo>
                      <a:pt x="370" y="103"/>
                    </a:lnTo>
                    <a:lnTo>
                      <a:pt x="369" y="114"/>
                    </a:lnTo>
                    <a:lnTo>
                      <a:pt x="370" y="127"/>
                    </a:lnTo>
                    <a:lnTo>
                      <a:pt x="373" y="141"/>
                    </a:lnTo>
                    <a:lnTo>
                      <a:pt x="379" y="155"/>
                    </a:lnTo>
                    <a:lnTo>
                      <a:pt x="387" y="168"/>
                    </a:lnTo>
                    <a:lnTo>
                      <a:pt x="398" y="180"/>
                    </a:lnTo>
                    <a:lnTo>
                      <a:pt x="411" y="190"/>
                    </a:lnTo>
                    <a:lnTo>
                      <a:pt x="427" y="198"/>
                    </a:lnTo>
                    <a:lnTo>
                      <a:pt x="445" y="204"/>
                    </a:lnTo>
                    <a:lnTo>
                      <a:pt x="465" y="208"/>
                    </a:lnTo>
                    <a:lnTo>
                      <a:pt x="485" y="212"/>
                    </a:lnTo>
                    <a:lnTo>
                      <a:pt x="506" y="212"/>
                    </a:lnTo>
                    <a:lnTo>
                      <a:pt x="527" y="210"/>
                    </a:lnTo>
                    <a:lnTo>
                      <a:pt x="545" y="199"/>
                    </a:lnTo>
                    <a:lnTo>
                      <a:pt x="560" y="186"/>
                    </a:lnTo>
                    <a:lnTo>
                      <a:pt x="571" y="174"/>
                    </a:lnTo>
                    <a:lnTo>
                      <a:pt x="579" y="162"/>
                    </a:lnTo>
                    <a:lnTo>
                      <a:pt x="584" y="147"/>
                    </a:lnTo>
                    <a:lnTo>
                      <a:pt x="584" y="131"/>
                    </a:lnTo>
                    <a:lnTo>
                      <a:pt x="568" y="138"/>
                    </a:lnTo>
                    <a:lnTo>
                      <a:pt x="553" y="141"/>
                    </a:lnTo>
                    <a:lnTo>
                      <a:pt x="538" y="142"/>
                    </a:lnTo>
                    <a:lnTo>
                      <a:pt x="525" y="141"/>
                    </a:lnTo>
                    <a:lnTo>
                      <a:pt x="514" y="137"/>
                    </a:lnTo>
                    <a:lnTo>
                      <a:pt x="507" y="130"/>
                    </a:lnTo>
                    <a:lnTo>
                      <a:pt x="504" y="123"/>
                    </a:lnTo>
                    <a:lnTo>
                      <a:pt x="506" y="115"/>
                    </a:lnTo>
                    <a:lnTo>
                      <a:pt x="510" y="108"/>
                    </a:lnTo>
                    <a:lnTo>
                      <a:pt x="516" y="101"/>
                    </a:lnTo>
                    <a:lnTo>
                      <a:pt x="527" y="96"/>
                    </a:lnTo>
                    <a:lnTo>
                      <a:pt x="541" y="94"/>
                    </a:lnTo>
                    <a:lnTo>
                      <a:pt x="549" y="94"/>
                    </a:lnTo>
                    <a:lnTo>
                      <a:pt x="557" y="97"/>
                    </a:lnTo>
                    <a:lnTo>
                      <a:pt x="565" y="101"/>
                    </a:lnTo>
                    <a:lnTo>
                      <a:pt x="571" y="105"/>
                    </a:lnTo>
                    <a:lnTo>
                      <a:pt x="580" y="118"/>
                    </a:lnTo>
                    <a:lnTo>
                      <a:pt x="584" y="131"/>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69" name="Freeform 178"/>
              <p:cNvSpPr>
                <a:spLocks/>
              </p:cNvSpPr>
              <p:nvPr/>
            </p:nvSpPr>
            <p:spPr bwMode="auto">
              <a:xfrm>
                <a:off x="343" y="3086"/>
                <a:ext cx="538" cy="480"/>
              </a:xfrm>
              <a:custGeom>
                <a:avLst/>
                <a:gdLst>
                  <a:gd name="T0" fmla="*/ 39 w 538"/>
                  <a:gd name="T1" fmla="*/ 1 h 480"/>
                  <a:gd name="T2" fmla="*/ 59 w 538"/>
                  <a:gd name="T3" fmla="*/ 0 h 480"/>
                  <a:gd name="T4" fmla="*/ 77 w 538"/>
                  <a:gd name="T5" fmla="*/ 6 h 480"/>
                  <a:gd name="T6" fmla="*/ 94 w 538"/>
                  <a:gd name="T7" fmla="*/ 23 h 480"/>
                  <a:gd name="T8" fmla="*/ 108 w 538"/>
                  <a:gd name="T9" fmla="*/ 41 h 480"/>
                  <a:gd name="T10" fmla="*/ 134 w 538"/>
                  <a:gd name="T11" fmla="*/ 64 h 480"/>
                  <a:gd name="T12" fmla="*/ 173 w 538"/>
                  <a:gd name="T13" fmla="*/ 81 h 480"/>
                  <a:gd name="T14" fmla="*/ 213 w 538"/>
                  <a:gd name="T15" fmla="*/ 84 h 480"/>
                  <a:gd name="T16" fmla="*/ 259 w 538"/>
                  <a:gd name="T17" fmla="*/ 80 h 480"/>
                  <a:gd name="T18" fmla="*/ 319 w 538"/>
                  <a:gd name="T19" fmla="*/ 76 h 480"/>
                  <a:gd name="T20" fmla="*/ 376 w 538"/>
                  <a:gd name="T21" fmla="*/ 81 h 480"/>
                  <a:gd name="T22" fmla="*/ 420 w 538"/>
                  <a:gd name="T23" fmla="*/ 96 h 480"/>
                  <a:gd name="T24" fmla="*/ 451 w 538"/>
                  <a:gd name="T25" fmla="*/ 111 h 480"/>
                  <a:gd name="T26" fmla="*/ 493 w 538"/>
                  <a:gd name="T27" fmla="*/ 140 h 480"/>
                  <a:gd name="T28" fmla="*/ 527 w 538"/>
                  <a:gd name="T29" fmla="*/ 190 h 480"/>
                  <a:gd name="T30" fmla="*/ 536 w 538"/>
                  <a:gd name="T31" fmla="*/ 219 h 480"/>
                  <a:gd name="T32" fmla="*/ 538 w 538"/>
                  <a:gd name="T33" fmla="*/ 253 h 480"/>
                  <a:gd name="T34" fmla="*/ 530 w 538"/>
                  <a:gd name="T35" fmla="*/ 288 h 480"/>
                  <a:gd name="T36" fmla="*/ 512 w 538"/>
                  <a:gd name="T37" fmla="*/ 326 h 480"/>
                  <a:gd name="T38" fmla="*/ 485 w 538"/>
                  <a:gd name="T39" fmla="*/ 365 h 480"/>
                  <a:gd name="T40" fmla="*/ 439 w 538"/>
                  <a:gd name="T41" fmla="*/ 408 h 480"/>
                  <a:gd name="T42" fmla="*/ 374 w 538"/>
                  <a:gd name="T43" fmla="*/ 444 h 480"/>
                  <a:gd name="T44" fmla="*/ 312 w 538"/>
                  <a:gd name="T45" fmla="*/ 464 h 480"/>
                  <a:gd name="T46" fmla="*/ 262 w 538"/>
                  <a:gd name="T47" fmla="*/ 473 h 480"/>
                  <a:gd name="T48" fmla="*/ 205 w 538"/>
                  <a:gd name="T49" fmla="*/ 479 h 480"/>
                  <a:gd name="T50" fmla="*/ 173 w 538"/>
                  <a:gd name="T51" fmla="*/ 467 h 480"/>
                  <a:gd name="T52" fmla="*/ 170 w 538"/>
                  <a:gd name="T53" fmla="*/ 445 h 480"/>
                  <a:gd name="T54" fmla="*/ 167 w 538"/>
                  <a:gd name="T55" fmla="*/ 429 h 480"/>
                  <a:gd name="T56" fmla="*/ 166 w 538"/>
                  <a:gd name="T57" fmla="*/ 415 h 480"/>
                  <a:gd name="T58" fmla="*/ 165 w 538"/>
                  <a:gd name="T59" fmla="*/ 407 h 480"/>
                  <a:gd name="T60" fmla="*/ 165 w 538"/>
                  <a:gd name="T61" fmla="*/ 406 h 480"/>
                  <a:gd name="T62" fmla="*/ 244 w 538"/>
                  <a:gd name="T63" fmla="*/ 400 h 480"/>
                  <a:gd name="T64" fmla="*/ 301 w 538"/>
                  <a:gd name="T65" fmla="*/ 387 h 480"/>
                  <a:gd name="T66" fmla="*/ 334 w 538"/>
                  <a:gd name="T67" fmla="*/ 373 h 480"/>
                  <a:gd name="T68" fmla="*/ 365 w 538"/>
                  <a:gd name="T69" fmla="*/ 353 h 480"/>
                  <a:gd name="T70" fmla="*/ 389 w 538"/>
                  <a:gd name="T71" fmla="*/ 327 h 480"/>
                  <a:gd name="T72" fmla="*/ 411 w 538"/>
                  <a:gd name="T73" fmla="*/ 291 h 480"/>
                  <a:gd name="T74" fmla="*/ 423 w 538"/>
                  <a:gd name="T75" fmla="*/ 251 h 480"/>
                  <a:gd name="T76" fmla="*/ 424 w 538"/>
                  <a:gd name="T77" fmla="*/ 218 h 480"/>
                  <a:gd name="T78" fmla="*/ 416 w 538"/>
                  <a:gd name="T79" fmla="*/ 192 h 480"/>
                  <a:gd name="T80" fmla="*/ 400 w 538"/>
                  <a:gd name="T81" fmla="*/ 172 h 480"/>
                  <a:gd name="T82" fmla="*/ 378 w 538"/>
                  <a:gd name="T83" fmla="*/ 157 h 480"/>
                  <a:gd name="T84" fmla="*/ 353 w 538"/>
                  <a:gd name="T85" fmla="*/ 147 h 480"/>
                  <a:gd name="T86" fmla="*/ 312 w 538"/>
                  <a:gd name="T87" fmla="*/ 143 h 480"/>
                  <a:gd name="T88" fmla="*/ 261 w 538"/>
                  <a:gd name="T89" fmla="*/ 150 h 480"/>
                  <a:gd name="T90" fmla="*/ 201 w 538"/>
                  <a:gd name="T91" fmla="*/ 155 h 480"/>
                  <a:gd name="T92" fmla="*/ 167 w 538"/>
                  <a:gd name="T93" fmla="*/ 153 h 480"/>
                  <a:gd name="T94" fmla="*/ 132 w 538"/>
                  <a:gd name="T95" fmla="*/ 143 h 480"/>
                  <a:gd name="T96" fmla="*/ 94 w 538"/>
                  <a:gd name="T97" fmla="*/ 126 h 480"/>
                  <a:gd name="T98" fmla="*/ 55 w 538"/>
                  <a:gd name="T99" fmla="*/ 100 h 480"/>
                  <a:gd name="T100" fmla="*/ 13 w 538"/>
                  <a:gd name="T101" fmla="*/ 61 h 480"/>
                  <a:gd name="T102" fmla="*/ 4 w 538"/>
                  <a:gd name="T103" fmla="*/ 48 h 480"/>
                  <a:gd name="T104" fmla="*/ 0 w 538"/>
                  <a:gd name="T105" fmla="*/ 28 h 480"/>
                  <a:gd name="T106" fmla="*/ 9 w 538"/>
                  <a:gd name="T107" fmla="*/ 14 h 480"/>
                  <a:gd name="T108" fmla="*/ 23 w 538"/>
                  <a:gd name="T109" fmla="*/ 7 h 480"/>
                  <a:gd name="T110" fmla="*/ 27 w 538"/>
                  <a:gd name="T111" fmla="*/ 5 h 4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38" h="480">
                    <a:moveTo>
                      <a:pt x="27" y="5"/>
                    </a:moveTo>
                    <a:lnTo>
                      <a:pt x="39" y="1"/>
                    </a:lnTo>
                    <a:lnTo>
                      <a:pt x="50" y="0"/>
                    </a:lnTo>
                    <a:lnTo>
                      <a:pt x="59" y="0"/>
                    </a:lnTo>
                    <a:lnTo>
                      <a:pt x="69" y="2"/>
                    </a:lnTo>
                    <a:lnTo>
                      <a:pt x="77" y="6"/>
                    </a:lnTo>
                    <a:lnTo>
                      <a:pt x="84" y="10"/>
                    </a:lnTo>
                    <a:lnTo>
                      <a:pt x="94" y="23"/>
                    </a:lnTo>
                    <a:lnTo>
                      <a:pt x="100" y="31"/>
                    </a:lnTo>
                    <a:lnTo>
                      <a:pt x="108" y="41"/>
                    </a:lnTo>
                    <a:lnTo>
                      <a:pt x="119" y="52"/>
                    </a:lnTo>
                    <a:lnTo>
                      <a:pt x="134" y="64"/>
                    </a:lnTo>
                    <a:lnTo>
                      <a:pt x="151" y="73"/>
                    </a:lnTo>
                    <a:lnTo>
                      <a:pt x="173" y="81"/>
                    </a:lnTo>
                    <a:lnTo>
                      <a:pt x="198" y="84"/>
                    </a:lnTo>
                    <a:lnTo>
                      <a:pt x="213" y="84"/>
                    </a:lnTo>
                    <a:lnTo>
                      <a:pt x="230" y="83"/>
                    </a:lnTo>
                    <a:lnTo>
                      <a:pt x="259" y="80"/>
                    </a:lnTo>
                    <a:lnTo>
                      <a:pt x="290" y="77"/>
                    </a:lnTo>
                    <a:lnTo>
                      <a:pt x="319" y="76"/>
                    </a:lnTo>
                    <a:lnTo>
                      <a:pt x="346" y="77"/>
                    </a:lnTo>
                    <a:lnTo>
                      <a:pt x="376" y="81"/>
                    </a:lnTo>
                    <a:lnTo>
                      <a:pt x="405" y="90"/>
                    </a:lnTo>
                    <a:lnTo>
                      <a:pt x="420" y="96"/>
                    </a:lnTo>
                    <a:lnTo>
                      <a:pt x="435" y="103"/>
                    </a:lnTo>
                    <a:lnTo>
                      <a:pt x="451" y="111"/>
                    </a:lnTo>
                    <a:lnTo>
                      <a:pt x="469" y="122"/>
                    </a:lnTo>
                    <a:lnTo>
                      <a:pt x="493" y="140"/>
                    </a:lnTo>
                    <a:lnTo>
                      <a:pt x="512" y="163"/>
                    </a:lnTo>
                    <a:lnTo>
                      <a:pt x="527" y="190"/>
                    </a:lnTo>
                    <a:lnTo>
                      <a:pt x="532" y="204"/>
                    </a:lnTo>
                    <a:lnTo>
                      <a:pt x="536" y="219"/>
                    </a:lnTo>
                    <a:lnTo>
                      <a:pt x="538" y="235"/>
                    </a:lnTo>
                    <a:lnTo>
                      <a:pt x="538" y="253"/>
                    </a:lnTo>
                    <a:lnTo>
                      <a:pt x="535" y="270"/>
                    </a:lnTo>
                    <a:lnTo>
                      <a:pt x="530" y="288"/>
                    </a:lnTo>
                    <a:lnTo>
                      <a:pt x="523" y="307"/>
                    </a:lnTo>
                    <a:lnTo>
                      <a:pt x="512" y="326"/>
                    </a:lnTo>
                    <a:lnTo>
                      <a:pt x="500" y="345"/>
                    </a:lnTo>
                    <a:lnTo>
                      <a:pt x="485" y="365"/>
                    </a:lnTo>
                    <a:lnTo>
                      <a:pt x="463" y="387"/>
                    </a:lnTo>
                    <a:lnTo>
                      <a:pt x="439" y="408"/>
                    </a:lnTo>
                    <a:lnTo>
                      <a:pt x="409" y="427"/>
                    </a:lnTo>
                    <a:lnTo>
                      <a:pt x="374" y="444"/>
                    </a:lnTo>
                    <a:lnTo>
                      <a:pt x="335" y="458"/>
                    </a:lnTo>
                    <a:lnTo>
                      <a:pt x="312" y="464"/>
                    </a:lnTo>
                    <a:lnTo>
                      <a:pt x="288" y="470"/>
                    </a:lnTo>
                    <a:lnTo>
                      <a:pt x="262" y="473"/>
                    </a:lnTo>
                    <a:lnTo>
                      <a:pt x="235" y="477"/>
                    </a:lnTo>
                    <a:lnTo>
                      <a:pt x="205" y="479"/>
                    </a:lnTo>
                    <a:lnTo>
                      <a:pt x="174" y="480"/>
                    </a:lnTo>
                    <a:lnTo>
                      <a:pt x="173" y="467"/>
                    </a:lnTo>
                    <a:lnTo>
                      <a:pt x="171" y="456"/>
                    </a:lnTo>
                    <a:lnTo>
                      <a:pt x="170" y="445"/>
                    </a:lnTo>
                    <a:lnTo>
                      <a:pt x="169" y="437"/>
                    </a:lnTo>
                    <a:lnTo>
                      <a:pt x="167" y="429"/>
                    </a:lnTo>
                    <a:lnTo>
                      <a:pt x="167" y="424"/>
                    </a:lnTo>
                    <a:lnTo>
                      <a:pt x="166" y="415"/>
                    </a:lnTo>
                    <a:lnTo>
                      <a:pt x="165" y="409"/>
                    </a:lnTo>
                    <a:lnTo>
                      <a:pt x="165" y="407"/>
                    </a:lnTo>
                    <a:lnTo>
                      <a:pt x="165" y="406"/>
                    </a:lnTo>
                    <a:lnTo>
                      <a:pt x="205" y="404"/>
                    </a:lnTo>
                    <a:lnTo>
                      <a:pt x="244" y="400"/>
                    </a:lnTo>
                    <a:lnTo>
                      <a:pt x="282" y="392"/>
                    </a:lnTo>
                    <a:lnTo>
                      <a:pt x="301" y="387"/>
                    </a:lnTo>
                    <a:lnTo>
                      <a:pt x="317" y="381"/>
                    </a:lnTo>
                    <a:lnTo>
                      <a:pt x="334" y="373"/>
                    </a:lnTo>
                    <a:lnTo>
                      <a:pt x="350" y="365"/>
                    </a:lnTo>
                    <a:lnTo>
                      <a:pt x="365" y="353"/>
                    </a:lnTo>
                    <a:lnTo>
                      <a:pt x="377" y="342"/>
                    </a:lnTo>
                    <a:lnTo>
                      <a:pt x="389" y="327"/>
                    </a:lnTo>
                    <a:lnTo>
                      <a:pt x="400" y="310"/>
                    </a:lnTo>
                    <a:lnTo>
                      <a:pt x="411" y="291"/>
                    </a:lnTo>
                    <a:lnTo>
                      <a:pt x="417" y="270"/>
                    </a:lnTo>
                    <a:lnTo>
                      <a:pt x="423" y="251"/>
                    </a:lnTo>
                    <a:lnTo>
                      <a:pt x="426" y="233"/>
                    </a:lnTo>
                    <a:lnTo>
                      <a:pt x="424" y="218"/>
                    </a:lnTo>
                    <a:lnTo>
                      <a:pt x="422" y="204"/>
                    </a:lnTo>
                    <a:lnTo>
                      <a:pt x="416" y="192"/>
                    </a:lnTo>
                    <a:lnTo>
                      <a:pt x="409" y="180"/>
                    </a:lnTo>
                    <a:lnTo>
                      <a:pt x="400" y="172"/>
                    </a:lnTo>
                    <a:lnTo>
                      <a:pt x="389" y="163"/>
                    </a:lnTo>
                    <a:lnTo>
                      <a:pt x="378" y="157"/>
                    </a:lnTo>
                    <a:lnTo>
                      <a:pt x="366" y="152"/>
                    </a:lnTo>
                    <a:lnTo>
                      <a:pt x="353" y="147"/>
                    </a:lnTo>
                    <a:lnTo>
                      <a:pt x="339" y="145"/>
                    </a:lnTo>
                    <a:lnTo>
                      <a:pt x="312" y="143"/>
                    </a:lnTo>
                    <a:lnTo>
                      <a:pt x="286" y="145"/>
                    </a:lnTo>
                    <a:lnTo>
                      <a:pt x="261" y="150"/>
                    </a:lnTo>
                    <a:lnTo>
                      <a:pt x="232" y="153"/>
                    </a:lnTo>
                    <a:lnTo>
                      <a:pt x="201" y="155"/>
                    </a:lnTo>
                    <a:lnTo>
                      <a:pt x="185" y="155"/>
                    </a:lnTo>
                    <a:lnTo>
                      <a:pt x="167" y="153"/>
                    </a:lnTo>
                    <a:lnTo>
                      <a:pt x="150" y="148"/>
                    </a:lnTo>
                    <a:lnTo>
                      <a:pt x="132" y="143"/>
                    </a:lnTo>
                    <a:lnTo>
                      <a:pt x="113" y="136"/>
                    </a:lnTo>
                    <a:lnTo>
                      <a:pt x="94" y="126"/>
                    </a:lnTo>
                    <a:lnTo>
                      <a:pt x="74" y="115"/>
                    </a:lnTo>
                    <a:lnTo>
                      <a:pt x="55" y="100"/>
                    </a:lnTo>
                    <a:lnTo>
                      <a:pt x="34" y="82"/>
                    </a:lnTo>
                    <a:lnTo>
                      <a:pt x="13" y="61"/>
                    </a:lnTo>
                    <a:lnTo>
                      <a:pt x="8" y="54"/>
                    </a:lnTo>
                    <a:lnTo>
                      <a:pt x="4" y="48"/>
                    </a:lnTo>
                    <a:lnTo>
                      <a:pt x="0" y="36"/>
                    </a:lnTo>
                    <a:lnTo>
                      <a:pt x="0" y="28"/>
                    </a:lnTo>
                    <a:lnTo>
                      <a:pt x="4" y="21"/>
                    </a:lnTo>
                    <a:lnTo>
                      <a:pt x="9" y="14"/>
                    </a:lnTo>
                    <a:lnTo>
                      <a:pt x="16" y="10"/>
                    </a:lnTo>
                    <a:lnTo>
                      <a:pt x="23" y="7"/>
                    </a:lnTo>
                    <a:lnTo>
                      <a:pt x="27" y="5"/>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670" name="Freeform 179"/>
              <p:cNvSpPr>
                <a:spLocks/>
              </p:cNvSpPr>
              <p:nvPr/>
            </p:nvSpPr>
            <p:spPr bwMode="auto">
              <a:xfrm>
                <a:off x="713" y="3071"/>
                <a:ext cx="294" cy="214"/>
              </a:xfrm>
              <a:custGeom>
                <a:avLst/>
                <a:gdLst>
                  <a:gd name="T0" fmla="*/ 30 w 294"/>
                  <a:gd name="T1" fmla="*/ 28 h 214"/>
                  <a:gd name="T2" fmla="*/ 53 w 294"/>
                  <a:gd name="T3" fmla="*/ 15 h 214"/>
                  <a:gd name="T4" fmla="*/ 76 w 294"/>
                  <a:gd name="T5" fmla="*/ 6 h 214"/>
                  <a:gd name="T6" fmla="*/ 98 w 294"/>
                  <a:gd name="T7" fmla="*/ 1 h 214"/>
                  <a:gd name="T8" fmla="*/ 119 w 294"/>
                  <a:gd name="T9" fmla="*/ 0 h 214"/>
                  <a:gd name="T10" fmla="*/ 139 w 294"/>
                  <a:gd name="T11" fmla="*/ 3 h 214"/>
                  <a:gd name="T12" fmla="*/ 160 w 294"/>
                  <a:gd name="T13" fmla="*/ 8 h 214"/>
                  <a:gd name="T14" fmla="*/ 179 w 294"/>
                  <a:gd name="T15" fmla="*/ 18 h 214"/>
                  <a:gd name="T16" fmla="*/ 195 w 294"/>
                  <a:gd name="T17" fmla="*/ 29 h 214"/>
                  <a:gd name="T18" fmla="*/ 210 w 294"/>
                  <a:gd name="T19" fmla="*/ 43 h 214"/>
                  <a:gd name="T20" fmla="*/ 222 w 294"/>
                  <a:gd name="T21" fmla="*/ 58 h 214"/>
                  <a:gd name="T22" fmla="*/ 234 w 294"/>
                  <a:gd name="T23" fmla="*/ 75 h 214"/>
                  <a:gd name="T24" fmla="*/ 242 w 294"/>
                  <a:gd name="T25" fmla="*/ 92 h 214"/>
                  <a:gd name="T26" fmla="*/ 248 w 294"/>
                  <a:gd name="T27" fmla="*/ 109 h 214"/>
                  <a:gd name="T28" fmla="*/ 249 w 294"/>
                  <a:gd name="T29" fmla="*/ 126 h 214"/>
                  <a:gd name="T30" fmla="*/ 246 w 294"/>
                  <a:gd name="T31" fmla="*/ 142 h 214"/>
                  <a:gd name="T32" fmla="*/ 238 w 294"/>
                  <a:gd name="T33" fmla="*/ 158 h 214"/>
                  <a:gd name="T34" fmla="*/ 254 w 294"/>
                  <a:gd name="T35" fmla="*/ 169 h 214"/>
                  <a:gd name="T36" fmla="*/ 265 w 294"/>
                  <a:gd name="T37" fmla="*/ 176 h 214"/>
                  <a:gd name="T38" fmla="*/ 273 w 294"/>
                  <a:gd name="T39" fmla="*/ 181 h 214"/>
                  <a:gd name="T40" fmla="*/ 279 w 294"/>
                  <a:gd name="T41" fmla="*/ 186 h 214"/>
                  <a:gd name="T42" fmla="*/ 281 w 294"/>
                  <a:gd name="T43" fmla="*/ 188 h 214"/>
                  <a:gd name="T44" fmla="*/ 284 w 294"/>
                  <a:gd name="T45" fmla="*/ 189 h 214"/>
                  <a:gd name="T46" fmla="*/ 284 w 294"/>
                  <a:gd name="T47" fmla="*/ 190 h 214"/>
                  <a:gd name="T48" fmla="*/ 289 w 294"/>
                  <a:gd name="T49" fmla="*/ 193 h 214"/>
                  <a:gd name="T50" fmla="*/ 292 w 294"/>
                  <a:gd name="T51" fmla="*/ 196 h 214"/>
                  <a:gd name="T52" fmla="*/ 294 w 294"/>
                  <a:gd name="T53" fmla="*/ 203 h 214"/>
                  <a:gd name="T54" fmla="*/ 292 w 294"/>
                  <a:gd name="T55" fmla="*/ 207 h 214"/>
                  <a:gd name="T56" fmla="*/ 289 w 294"/>
                  <a:gd name="T57" fmla="*/ 210 h 214"/>
                  <a:gd name="T58" fmla="*/ 285 w 294"/>
                  <a:gd name="T59" fmla="*/ 212 h 214"/>
                  <a:gd name="T60" fmla="*/ 280 w 294"/>
                  <a:gd name="T61" fmla="*/ 214 h 214"/>
                  <a:gd name="T62" fmla="*/ 275 w 294"/>
                  <a:gd name="T63" fmla="*/ 214 h 214"/>
                  <a:gd name="T64" fmla="*/ 268 w 294"/>
                  <a:gd name="T65" fmla="*/ 212 h 214"/>
                  <a:gd name="T66" fmla="*/ 249 w 294"/>
                  <a:gd name="T67" fmla="*/ 201 h 214"/>
                  <a:gd name="T68" fmla="*/ 234 w 294"/>
                  <a:gd name="T69" fmla="*/ 194 h 214"/>
                  <a:gd name="T70" fmla="*/ 223 w 294"/>
                  <a:gd name="T71" fmla="*/ 189 h 214"/>
                  <a:gd name="T72" fmla="*/ 215 w 294"/>
                  <a:gd name="T73" fmla="*/ 186 h 214"/>
                  <a:gd name="T74" fmla="*/ 211 w 294"/>
                  <a:gd name="T75" fmla="*/ 184 h 214"/>
                  <a:gd name="T76" fmla="*/ 210 w 294"/>
                  <a:gd name="T77" fmla="*/ 181 h 214"/>
                  <a:gd name="T78" fmla="*/ 208 w 294"/>
                  <a:gd name="T79" fmla="*/ 181 h 214"/>
                  <a:gd name="T80" fmla="*/ 192 w 294"/>
                  <a:gd name="T81" fmla="*/ 188 h 214"/>
                  <a:gd name="T82" fmla="*/ 173 w 294"/>
                  <a:gd name="T83" fmla="*/ 193 h 214"/>
                  <a:gd name="T84" fmla="*/ 152 w 294"/>
                  <a:gd name="T85" fmla="*/ 195 h 214"/>
                  <a:gd name="T86" fmla="*/ 129 w 294"/>
                  <a:gd name="T87" fmla="*/ 195 h 214"/>
                  <a:gd name="T88" fmla="*/ 104 w 294"/>
                  <a:gd name="T89" fmla="*/ 192 h 214"/>
                  <a:gd name="T90" fmla="*/ 81 w 294"/>
                  <a:gd name="T91" fmla="*/ 186 h 214"/>
                  <a:gd name="T92" fmla="*/ 60 w 294"/>
                  <a:gd name="T93" fmla="*/ 176 h 214"/>
                  <a:gd name="T94" fmla="*/ 41 w 294"/>
                  <a:gd name="T95" fmla="*/ 162 h 214"/>
                  <a:gd name="T96" fmla="*/ 25 w 294"/>
                  <a:gd name="T97" fmla="*/ 145 h 214"/>
                  <a:gd name="T98" fmla="*/ 12 w 294"/>
                  <a:gd name="T99" fmla="*/ 128 h 214"/>
                  <a:gd name="T100" fmla="*/ 4 w 294"/>
                  <a:gd name="T101" fmla="*/ 110 h 214"/>
                  <a:gd name="T102" fmla="*/ 0 w 294"/>
                  <a:gd name="T103" fmla="*/ 92 h 214"/>
                  <a:gd name="T104" fmla="*/ 0 w 294"/>
                  <a:gd name="T105" fmla="*/ 74 h 214"/>
                  <a:gd name="T106" fmla="*/ 6 w 294"/>
                  <a:gd name="T107" fmla="*/ 58 h 214"/>
                  <a:gd name="T108" fmla="*/ 15 w 294"/>
                  <a:gd name="T109" fmla="*/ 42 h 214"/>
                  <a:gd name="T110" fmla="*/ 30 w 294"/>
                  <a:gd name="T111" fmla="*/ 28 h 214"/>
                  <a:gd name="T112" fmla="*/ 30 w 294"/>
                  <a:gd name="T113" fmla="*/ 28 h 21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94" h="214">
                    <a:moveTo>
                      <a:pt x="30" y="28"/>
                    </a:moveTo>
                    <a:lnTo>
                      <a:pt x="53" y="15"/>
                    </a:lnTo>
                    <a:lnTo>
                      <a:pt x="76" y="6"/>
                    </a:lnTo>
                    <a:lnTo>
                      <a:pt x="98" y="1"/>
                    </a:lnTo>
                    <a:lnTo>
                      <a:pt x="119" y="0"/>
                    </a:lnTo>
                    <a:lnTo>
                      <a:pt x="139" y="3"/>
                    </a:lnTo>
                    <a:lnTo>
                      <a:pt x="160" y="8"/>
                    </a:lnTo>
                    <a:lnTo>
                      <a:pt x="179" y="18"/>
                    </a:lnTo>
                    <a:lnTo>
                      <a:pt x="195" y="29"/>
                    </a:lnTo>
                    <a:lnTo>
                      <a:pt x="210" y="43"/>
                    </a:lnTo>
                    <a:lnTo>
                      <a:pt x="222" y="58"/>
                    </a:lnTo>
                    <a:lnTo>
                      <a:pt x="234" y="75"/>
                    </a:lnTo>
                    <a:lnTo>
                      <a:pt x="242" y="92"/>
                    </a:lnTo>
                    <a:lnTo>
                      <a:pt x="248" y="109"/>
                    </a:lnTo>
                    <a:lnTo>
                      <a:pt x="249" y="126"/>
                    </a:lnTo>
                    <a:lnTo>
                      <a:pt x="246" y="142"/>
                    </a:lnTo>
                    <a:lnTo>
                      <a:pt x="238" y="158"/>
                    </a:lnTo>
                    <a:lnTo>
                      <a:pt x="254" y="169"/>
                    </a:lnTo>
                    <a:lnTo>
                      <a:pt x="265" y="176"/>
                    </a:lnTo>
                    <a:lnTo>
                      <a:pt x="273" y="181"/>
                    </a:lnTo>
                    <a:lnTo>
                      <a:pt x="279" y="186"/>
                    </a:lnTo>
                    <a:lnTo>
                      <a:pt x="281" y="188"/>
                    </a:lnTo>
                    <a:lnTo>
                      <a:pt x="284" y="189"/>
                    </a:lnTo>
                    <a:lnTo>
                      <a:pt x="284" y="190"/>
                    </a:lnTo>
                    <a:lnTo>
                      <a:pt x="289" y="193"/>
                    </a:lnTo>
                    <a:lnTo>
                      <a:pt x="292" y="196"/>
                    </a:lnTo>
                    <a:lnTo>
                      <a:pt x="294" y="203"/>
                    </a:lnTo>
                    <a:lnTo>
                      <a:pt x="292" y="207"/>
                    </a:lnTo>
                    <a:lnTo>
                      <a:pt x="289" y="210"/>
                    </a:lnTo>
                    <a:lnTo>
                      <a:pt x="285" y="212"/>
                    </a:lnTo>
                    <a:lnTo>
                      <a:pt x="280" y="214"/>
                    </a:lnTo>
                    <a:lnTo>
                      <a:pt x="275" y="214"/>
                    </a:lnTo>
                    <a:lnTo>
                      <a:pt x="268" y="212"/>
                    </a:lnTo>
                    <a:lnTo>
                      <a:pt x="249" y="201"/>
                    </a:lnTo>
                    <a:lnTo>
                      <a:pt x="234" y="194"/>
                    </a:lnTo>
                    <a:lnTo>
                      <a:pt x="223" y="189"/>
                    </a:lnTo>
                    <a:lnTo>
                      <a:pt x="215" y="186"/>
                    </a:lnTo>
                    <a:lnTo>
                      <a:pt x="211" y="184"/>
                    </a:lnTo>
                    <a:lnTo>
                      <a:pt x="210" y="181"/>
                    </a:lnTo>
                    <a:lnTo>
                      <a:pt x="208" y="181"/>
                    </a:lnTo>
                    <a:lnTo>
                      <a:pt x="192" y="188"/>
                    </a:lnTo>
                    <a:lnTo>
                      <a:pt x="173" y="193"/>
                    </a:lnTo>
                    <a:lnTo>
                      <a:pt x="152" y="195"/>
                    </a:lnTo>
                    <a:lnTo>
                      <a:pt x="129" y="195"/>
                    </a:lnTo>
                    <a:lnTo>
                      <a:pt x="104" y="192"/>
                    </a:lnTo>
                    <a:lnTo>
                      <a:pt x="81" y="186"/>
                    </a:lnTo>
                    <a:lnTo>
                      <a:pt x="60" y="176"/>
                    </a:lnTo>
                    <a:lnTo>
                      <a:pt x="41" y="162"/>
                    </a:lnTo>
                    <a:lnTo>
                      <a:pt x="25" y="145"/>
                    </a:lnTo>
                    <a:lnTo>
                      <a:pt x="12" y="128"/>
                    </a:lnTo>
                    <a:lnTo>
                      <a:pt x="4" y="110"/>
                    </a:lnTo>
                    <a:lnTo>
                      <a:pt x="0" y="92"/>
                    </a:lnTo>
                    <a:lnTo>
                      <a:pt x="0" y="74"/>
                    </a:lnTo>
                    <a:lnTo>
                      <a:pt x="6" y="58"/>
                    </a:lnTo>
                    <a:lnTo>
                      <a:pt x="15" y="42"/>
                    </a:lnTo>
                    <a:lnTo>
                      <a:pt x="30" y="28"/>
                    </a:lnTo>
                    <a:close/>
                  </a:path>
                </a:pathLst>
              </a:custGeom>
              <a:solidFill>
                <a:srgbClr val="7F7F7F"/>
              </a:solidFill>
              <a:ln w="19050">
                <a:solidFill>
                  <a:srgbClr val="000000"/>
                </a:solidFill>
                <a:prstDash val="solid"/>
                <a:round/>
                <a:headEnd/>
                <a:tailEnd/>
              </a:ln>
            </p:spPr>
            <p:txBody>
              <a:bodyPr/>
              <a:lstStyle/>
              <a:p>
                <a:endParaRPr lang="ja-JP" altLang="en-US"/>
              </a:p>
            </p:txBody>
          </p:sp>
          <p:sp>
            <p:nvSpPr>
              <p:cNvPr id="19671" name="Freeform 180"/>
              <p:cNvSpPr>
                <a:spLocks/>
              </p:cNvSpPr>
              <p:nvPr/>
            </p:nvSpPr>
            <p:spPr bwMode="auto">
              <a:xfrm>
                <a:off x="733" y="3090"/>
                <a:ext cx="206" cy="155"/>
              </a:xfrm>
              <a:custGeom>
                <a:avLst/>
                <a:gdLst>
                  <a:gd name="T0" fmla="*/ 27 w 206"/>
                  <a:gd name="T1" fmla="*/ 21 h 155"/>
                  <a:gd name="T2" fmla="*/ 41 w 206"/>
                  <a:gd name="T3" fmla="*/ 12 h 155"/>
                  <a:gd name="T4" fmla="*/ 55 w 206"/>
                  <a:gd name="T5" fmla="*/ 5 h 155"/>
                  <a:gd name="T6" fmla="*/ 69 w 206"/>
                  <a:gd name="T7" fmla="*/ 2 h 155"/>
                  <a:gd name="T8" fmla="*/ 84 w 206"/>
                  <a:gd name="T9" fmla="*/ 0 h 155"/>
                  <a:gd name="T10" fmla="*/ 101 w 206"/>
                  <a:gd name="T11" fmla="*/ 1 h 155"/>
                  <a:gd name="T12" fmla="*/ 117 w 206"/>
                  <a:gd name="T13" fmla="*/ 5 h 155"/>
                  <a:gd name="T14" fmla="*/ 134 w 206"/>
                  <a:gd name="T15" fmla="*/ 12 h 155"/>
                  <a:gd name="T16" fmla="*/ 153 w 206"/>
                  <a:gd name="T17" fmla="*/ 23 h 155"/>
                  <a:gd name="T18" fmla="*/ 171 w 206"/>
                  <a:gd name="T19" fmla="*/ 36 h 155"/>
                  <a:gd name="T20" fmla="*/ 184 w 206"/>
                  <a:gd name="T21" fmla="*/ 49 h 155"/>
                  <a:gd name="T22" fmla="*/ 195 w 206"/>
                  <a:gd name="T23" fmla="*/ 64 h 155"/>
                  <a:gd name="T24" fmla="*/ 202 w 206"/>
                  <a:gd name="T25" fmla="*/ 78 h 155"/>
                  <a:gd name="T26" fmla="*/ 206 w 206"/>
                  <a:gd name="T27" fmla="*/ 93 h 155"/>
                  <a:gd name="T28" fmla="*/ 206 w 206"/>
                  <a:gd name="T29" fmla="*/ 106 h 155"/>
                  <a:gd name="T30" fmla="*/ 201 w 206"/>
                  <a:gd name="T31" fmla="*/ 120 h 155"/>
                  <a:gd name="T32" fmla="*/ 192 w 206"/>
                  <a:gd name="T33" fmla="*/ 134 h 155"/>
                  <a:gd name="T34" fmla="*/ 178 w 206"/>
                  <a:gd name="T35" fmla="*/ 144 h 155"/>
                  <a:gd name="T36" fmla="*/ 160 w 206"/>
                  <a:gd name="T37" fmla="*/ 151 h 155"/>
                  <a:gd name="T38" fmla="*/ 138 w 206"/>
                  <a:gd name="T39" fmla="*/ 155 h 155"/>
                  <a:gd name="T40" fmla="*/ 115 w 206"/>
                  <a:gd name="T41" fmla="*/ 155 h 155"/>
                  <a:gd name="T42" fmla="*/ 92 w 206"/>
                  <a:gd name="T43" fmla="*/ 153 h 155"/>
                  <a:gd name="T44" fmla="*/ 71 w 206"/>
                  <a:gd name="T45" fmla="*/ 147 h 155"/>
                  <a:gd name="T46" fmla="*/ 50 w 206"/>
                  <a:gd name="T47" fmla="*/ 138 h 155"/>
                  <a:gd name="T48" fmla="*/ 36 w 206"/>
                  <a:gd name="T49" fmla="*/ 126 h 155"/>
                  <a:gd name="T50" fmla="*/ 22 w 206"/>
                  <a:gd name="T51" fmla="*/ 114 h 155"/>
                  <a:gd name="T52" fmla="*/ 13 w 206"/>
                  <a:gd name="T53" fmla="*/ 100 h 155"/>
                  <a:gd name="T54" fmla="*/ 5 w 206"/>
                  <a:gd name="T55" fmla="*/ 87 h 155"/>
                  <a:gd name="T56" fmla="*/ 0 w 206"/>
                  <a:gd name="T57" fmla="*/ 74 h 155"/>
                  <a:gd name="T58" fmla="*/ 0 w 206"/>
                  <a:gd name="T59" fmla="*/ 60 h 155"/>
                  <a:gd name="T60" fmla="*/ 5 w 206"/>
                  <a:gd name="T61" fmla="*/ 46 h 155"/>
                  <a:gd name="T62" fmla="*/ 13 w 206"/>
                  <a:gd name="T63" fmla="*/ 34 h 155"/>
                  <a:gd name="T64" fmla="*/ 27 w 206"/>
                  <a:gd name="T65" fmla="*/ 21 h 155"/>
                  <a:gd name="T66" fmla="*/ 27 w 206"/>
                  <a:gd name="T67" fmla="*/ 21 h 1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06" h="155">
                    <a:moveTo>
                      <a:pt x="27" y="21"/>
                    </a:moveTo>
                    <a:lnTo>
                      <a:pt x="41" y="12"/>
                    </a:lnTo>
                    <a:lnTo>
                      <a:pt x="55" y="5"/>
                    </a:lnTo>
                    <a:lnTo>
                      <a:pt x="69" y="2"/>
                    </a:lnTo>
                    <a:lnTo>
                      <a:pt x="84" y="0"/>
                    </a:lnTo>
                    <a:lnTo>
                      <a:pt x="101" y="1"/>
                    </a:lnTo>
                    <a:lnTo>
                      <a:pt x="117" y="5"/>
                    </a:lnTo>
                    <a:lnTo>
                      <a:pt x="134" y="12"/>
                    </a:lnTo>
                    <a:lnTo>
                      <a:pt x="153" y="23"/>
                    </a:lnTo>
                    <a:lnTo>
                      <a:pt x="171" y="36"/>
                    </a:lnTo>
                    <a:lnTo>
                      <a:pt x="184" y="49"/>
                    </a:lnTo>
                    <a:lnTo>
                      <a:pt x="195" y="64"/>
                    </a:lnTo>
                    <a:lnTo>
                      <a:pt x="202" y="78"/>
                    </a:lnTo>
                    <a:lnTo>
                      <a:pt x="206" y="93"/>
                    </a:lnTo>
                    <a:lnTo>
                      <a:pt x="206" y="106"/>
                    </a:lnTo>
                    <a:lnTo>
                      <a:pt x="201" y="120"/>
                    </a:lnTo>
                    <a:lnTo>
                      <a:pt x="192" y="134"/>
                    </a:lnTo>
                    <a:lnTo>
                      <a:pt x="178" y="144"/>
                    </a:lnTo>
                    <a:lnTo>
                      <a:pt x="160" y="151"/>
                    </a:lnTo>
                    <a:lnTo>
                      <a:pt x="138" y="155"/>
                    </a:lnTo>
                    <a:lnTo>
                      <a:pt x="115" y="155"/>
                    </a:lnTo>
                    <a:lnTo>
                      <a:pt x="92" y="153"/>
                    </a:lnTo>
                    <a:lnTo>
                      <a:pt x="71" y="147"/>
                    </a:lnTo>
                    <a:lnTo>
                      <a:pt x="50" y="138"/>
                    </a:lnTo>
                    <a:lnTo>
                      <a:pt x="36" y="126"/>
                    </a:lnTo>
                    <a:lnTo>
                      <a:pt x="22" y="114"/>
                    </a:lnTo>
                    <a:lnTo>
                      <a:pt x="13" y="100"/>
                    </a:lnTo>
                    <a:lnTo>
                      <a:pt x="5" y="87"/>
                    </a:lnTo>
                    <a:lnTo>
                      <a:pt x="0" y="74"/>
                    </a:lnTo>
                    <a:lnTo>
                      <a:pt x="0" y="60"/>
                    </a:lnTo>
                    <a:lnTo>
                      <a:pt x="5" y="46"/>
                    </a:lnTo>
                    <a:lnTo>
                      <a:pt x="13" y="34"/>
                    </a:lnTo>
                    <a:lnTo>
                      <a:pt x="27" y="21"/>
                    </a:lnTo>
                    <a:close/>
                  </a:path>
                </a:pathLst>
              </a:custGeom>
              <a:solidFill>
                <a:srgbClr val="34AACD"/>
              </a:solidFill>
              <a:ln w="19050">
                <a:solidFill>
                  <a:srgbClr val="000000"/>
                </a:solidFill>
                <a:prstDash val="solid"/>
                <a:round/>
                <a:headEnd/>
                <a:tailEnd/>
              </a:ln>
            </p:spPr>
            <p:txBody>
              <a:bodyPr/>
              <a:lstStyle/>
              <a:p>
                <a:endParaRPr lang="ja-JP" altLang="en-US"/>
              </a:p>
            </p:txBody>
          </p:sp>
          <p:sp>
            <p:nvSpPr>
              <p:cNvPr id="19672" name="Freeform 181"/>
              <p:cNvSpPr>
                <a:spLocks/>
              </p:cNvSpPr>
              <p:nvPr/>
            </p:nvSpPr>
            <p:spPr bwMode="auto">
              <a:xfrm>
                <a:off x="788" y="3180"/>
                <a:ext cx="83" cy="44"/>
              </a:xfrm>
              <a:custGeom>
                <a:avLst/>
                <a:gdLst>
                  <a:gd name="T0" fmla="*/ 4 w 83"/>
                  <a:gd name="T1" fmla="*/ 24 h 44"/>
                  <a:gd name="T2" fmla="*/ 1 w 83"/>
                  <a:gd name="T3" fmla="*/ 21 h 44"/>
                  <a:gd name="T4" fmla="*/ 0 w 83"/>
                  <a:gd name="T5" fmla="*/ 17 h 44"/>
                  <a:gd name="T6" fmla="*/ 1 w 83"/>
                  <a:gd name="T7" fmla="*/ 13 h 44"/>
                  <a:gd name="T8" fmla="*/ 5 w 83"/>
                  <a:gd name="T9" fmla="*/ 9 h 44"/>
                  <a:gd name="T10" fmla="*/ 10 w 83"/>
                  <a:gd name="T11" fmla="*/ 4 h 44"/>
                  <a:gd name="T12" fmla="*/ 16 w 83"/>
                  <a:gd name="T13" fmla="*/ 1 h 44"/>
                  <a:gd name="T14" fmla="*/ 21 w 83"/>
                  <a:gd name="T15" fmla="*/ 0 h 44"/>
                  <a:gd name="T16" fmla="*/ 29 w 83"/>
                  <a:gd name="T17" fmla="*/ 3 h 44"/>
                  <a:gd name="T18" fmla="*/ 40 w 83"/>
                  <a:gd name="T19" fmla="*/ 7 h 44"/>
                  <a:gd name="T20" fmla="*/ 52 w 83"/>
                  <a:gd name="T21" fmla="*/ 11 h 44"/>
                  <a:gd name="T22" fmla="*/ 62 w 83"/>
                  <a:gd name="T23" fmla="*/ 15 h 44"/>
                  <a:gd name="T24" fmla="*/ 71 w 83"/>
                  <a:gd name="T25" fmla="*/ 17 h 44"/>
                  <a:gd name="T26" fmla="*/ 78 w 83"/>
                  <a:gd name="T27" fmla="*/ 21 h 44"/>
                  <a:gd name="T28" fmla="*/ 82 w 83"/>
                  <a:gd name="T29" fmla="*/ 25 h 44"/>
                  <a:gd name="T30" fmla="*/ 83 w 83"/>
                  <a:gd name="T31" fmla="*/ 30 h 44"/>
                  <a:gd name="T32" fmla="*/ 81 w 83"/>
                  <a:gd name="T33" fmla="*/ 35 h 44"/>
                  <a:gd name="T34" fmla="*/ 78 w 83"/>
                  <a:gd name="T35" fmla="*/ 40 h 44"/>
                  <a:gd name="T36" fmla="*/ 74 w 83"/>
                  <a:gd name="T37" fmla="*/ 42 h 44"/>
                  <a:gd name="T38" fmla="*/ 68 w 83"/>
                  <a:gd name="T39" fmla="*/ 44 h 44"/>
                  <a:gd name="T40" fmla="*/ 60 w 83"/>
                  <a:gd name="T41" fmla="*/ 44 h 44"/>
                  <a:gd name="T42" fmla="*/ 47 w 83"/>
                  <a:gd name="T43" fmla="*/ 42 h 44"/>
                  <a:gd name="T44" fmla="*/ 31 w 83"/>
                  <a:gd name="T45" fmla="*/ 38 h 44"/>
                  <a:gd name="T46" fmla="*/ 16 w 83"/>
                  <a:gd name="T47" fmla="*/ 31 h 44"/>
                  <a:gd name="T48" fmla="*/ 4 w 83"/>
                  <a:gd name="T49" fmla="*/ 24 h 44"/>
                  <a:gd name="T50" fmla="*/ 4 w 83"/>
                  <a:gd name="T51" fmla="*/ 24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3" h="44">
                    <a:moveTo>
                      <a:pt x="4" y="24"/>
                    </a:moveTo>
                    <a:lnTo>
                      <a:pt x="1" y="21"/>
                    </a:lnTo>
                    <a:lnTo>
                      <a:pt x="0" y="17"/>
                    </a:lnTo>
                    <a:lnTo>
                      <a:pt x="1" y="13"/>
                    </a:lnTo>
                    <a:lnTo>
                      <a:pt x="5" y="9"/>
                    </a:lnTo>
                    <a:lnTo>
                      <a:pt x="10" y="4"/>
                    </a:lnTo>
                    <a:lnTo>
                      <a:pt x="16" y="1"/>
                    </a:lnTo>
                    <a:lnTo>
                      <a:pt x="21" y="0"/>
                    </a:lnTo>
                    <a:lnTo>
                      <a:pt x="29" y="3"/>
                    </a:lnTo>
                    <a:lnTo>
                      <a:pt x="40" y="7"/>
                    </a:lnTo>
                    <a:lnTo>
                      <a:pt x="52" y="11"/>
                    </a:lnTo>
                    <a:lnTo>
                      <a:pt x="62" y="15"/>
                    </a:lnTo>
                    <a:lnTo>
                      <a:pt x="71" y="17"/>
                    </a:lnTo>
                    <a:lnTo>
                      <a:pt x="78" y="21"/>
                    </a:lnTo>
                    <a:lnTo>
                      <a:pt x="82" y="25"/>
                    </a:lnTo>
                    <a:lnTo>
                      <a:pt x="83" y="30"/>
                    </a:lnTo>
                    <a:lnTo>
                      <a:pt x="81" y="35"/>
                    </a:lnTo>
                    <a:lnTo>
                      <a:pt x="78" y="40"/>
                    </a:lnTo>
                    <a:lnTo>
                      <a:pt x="74" y="42"/>
                    </a:lnTo>
                    <a:lnTo>
                      <a:pt x="68" y="44"/>
                    </a:lnTo>
                    <a:lnTo>
                      <a:pt x="60" y="44"/>
                    </a:lnTo>
                    <a:lnTo>
                      <a:pt x="47" y="42"/>
                    </a:lnTo>
                    <a:lnTo>
                      <a:pt x="31" y="38"/>
                    </a:lnTo>
                    <a:lnTo>
                      <a:pt x="16" y="31"/>
                    </a:lnTo>
                    <a:lnTo>
                      <a:pt x="4" y="24"/>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673" name="Freeform 182"/>
              <p:cNvSpPr>
                <a:spLocks/>
              </p:cNvSpPr>
              <p:nvPr/>
            </p:nvSpPr>
            <p:spPr bwMode="auto">
              <a:xfrm>
                <a:off x="759" y="3131"/>
                <a:ext cx="41" cy="44"/>
              </a:xfrm>
              <a:custGeom>
                <a:avLst/>
                <a:gdLst>
                  <a:gd name="T0" fmla="*/ 22 w 41"/>
                  <a:gd name="T1" fmla="*/ 44 h 44"/>
                  <a:gd name="T2" fmla="*/ 29 w 41"/>
                  <a:gd name="T3" fmla="*/ 44 h 44"/>
                  <a:gd name="T4" fmla="*/ 34 w 41"/>
                  <a:gd name="T5" fmla="*/ 41 h 44"/>
                  <a:gd name="T6" fmla="*/ 38 w 41"/>
                  <a:gd name="T7" fmla="*/ 37 h 44"/>
                  <a:gd name="T8" fmla="*/ 39 w 41"/>
                  <a:gd name="T9" fmla="*/ 31 h 44"/>
                  <a:gd name="T10" fmla="*/ 41 w 41"/>
                  <a:gd name="T11" fmla="*/ 21 h 44"/>
                  <a:gd name="T12" fmla="*/ 39 w 41"/>
                  <a:gd name="T13" fmla="*/ 12 h 44"/>
                  <a:gd name="T14" fmla="*/ 38 w 41"/>
                  <a:gd name="T15" fmla="*/ 7 h 44"/>
                  <a:gd name="T16" fmla="*/ 34 w 41"/>
                  <a:gd name="T17" fmla="*/ 4 h 44"/>
                  <a:gd name="T18" fmla="*/ 29 w 41"/>
                  <a:gd name="T19" fmla="*/ 1 h 44"/>
                  <a:gd name="T20" fmla="*/ 19 w 41"/>
                  <a:gd name="T21" fmla="*/ 0 h 44"/>
                  <a:gd name="T22" fmla="*/ 12 w 41"/>
                  <a:gd name="T23" fmla="*/ 0 h 44"/>
                  <a:gd name="T24" fmla="*/ 6 w 41"/>
                  <a:gd name="T25" fmla="*/ 3 h 44"/>
                  <a:gd name="T26" fmla="*/ 1 w 41"/>
                  <a:gd name="T27" fmla="*/ 7 h 44"/>
                  <a:gd name="T28" fmla="*/ 0 w 41"/>
                  <a:gd name="T29" fmla="*/ 12 h 44"/>
                  <a:gd name="T30" fmla="*/ 0 w 41"/>
                  <a:gd name="T31" fmla="*/ 23 h 44"/>
                  <a:gd name="T32" fmla="*/ 1 w 41"/>
                  <a:gd name="T33" fmla="*/ 27 h 44"/>
                  <a:gd name="T34" fmla="*/ 3 w 41"/>
                  <a:gd name="T35" fmla="*/ 32 h 44"/>
                  <a:gd name="T36" fmla="*/ 4 w 41"/>
                  <a:gd name="T37" fmla="*/ 37 h 44"/>
                  <a:gd name="T38" fmla="*/ 8 w 41"/>
                  <a:gd name="T39" fmla="*/ 40 h 44"/>
                  <a:gd name="T40" fmla="*/ 12 w 41"/>
                  <a:gd name="T41" fmla="*/ 43 h 44"/>
                  <a:gd name="T42" fmla="*/ 22 w 41"/>
                  <a:gd name="T43" fmla="*/ 44 h 44"/>
                  <a:gd name="T44" fmla="*/ 22 w 41"/>
                  <a:gd name="T45" fmla="*/ 44 h 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1" h="44">
                    <a:moveTo>
                      <a:pt x="22" y="44"/>
                    </a:moveTo>
                    <a:lnTo>
                      <a:pt x="29" y="44"/>
                    </a:lnTo>
                    <a:lnTo>
                      <a:pt x="34" y="41"/>
                    </a:lnTo>
                    <a:lnTo>
                      <a:pt x="38" y="37"/>
                    </a:lnTo>
                    <a:lnTo>
                      <a:pt x="39" y="31"/>
                    </a:lnTo>
                    <a:lnTo>
                      <a:pt x="41" y="21"/>
                    </a:lnTo>
                    <a:lnTo>
                      <a:pt x="39" y="12"/>
                    </a:lnTo>
                    <a:lnTo>
                      <a:pt x="38" y="7"/>
                    </a:lnTo>
                    <a:lnTo>
                      <a:pt x="34" y="4"/>
                    </a:lnTo>
                    <a:lnTo>
                      <a:pt x="29" y="1"/>
                    </a:lnTo>
                    <a:lnTo>
                      <a:pt x="19" y="0"/>
                    </a:lnTo>
                    <a:lnTo>
                      <a:pt x="12" y="0"/>
                    </a:lnTo>
                    <a:lnTo>
                      <a:pt x="6" y="3"/>
                    </a:lnTo>
                    <a:lnTo>
                      <a:pt x="1" y="7"/>
                    </a:lnTo>
                    <a:lnTo>
                      <a:pt x="0" y="12"/>
                    </a:lnTo>
                    <a:lnTo>
                      <a:pt x="0" y="23"/>
                    </a:lnTo>
                    <a:lnTo>
                      <a:pt x="1" y="27"/>
                    </a:lnTo>
                    <a:lnTo>
                      <a:pt x="3" y="32"/>
                    </a:lnTo>
                    <a:lnTo>
                      <a:pt x="4" y="37"/>
                    </a:lnTo>
                    <a:lnTo>
                      <a:pt x="8" y="40"/>
                    </a:lnTo>
                    <a:lnTo>
                      <a:pt x="12" y="43"/>
                    </a:lnTo>
                    <a:lnTo>
                      <a:pt x="22" y="44"/>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674" name="Freeform 183"/>
              <p:cNvSpPr>
                <a:spLocks/>
              </p:cNvSpPr>
              <p:nvPr/>
            </p:nvSpPr>
            <p:spPr bwMode="auto">
              <a:xfrm>
                <a:off x="966" y="3089"/>
                <a:ext cx="351" cy="205"/>
              </a:xfrm>
              <a:custGeom>
                <a:avLst/>
                <a:gdLst>
                  <a:gd name="T0" fmla="*/ 8 w 351"/>
                  <a:gd name="T1" fmla="*/ 83 h 205"/>
                  <a:gd name="T2" fmla="*/ 43 w 351"/>
                  <a:gd name="T3" fmla="*/ 59 h 205"/>
                  <a:gd name="T4" fmla="*/ 103 w 351"/>
                  <a:gd name="T5" fmla="*/ 26 h 205"/>
                  <a:gd name="T6" fmla="*/ 172 w 351"/>
                  <a:gd name="T7" fmla="*/ 4 h 205"/>
                  <a:gd name="T8" fmla="*/ 207 w 351"/>
                  <a:gd name="T9" fmla="*/ 0 h 205"/>
                  <a:gd name="T10" fmla="*/ 239 w 351"/>
                  <a:gd name="T11" fmla="*/ 1 h 205"/>
                  <a:gd name="T12" fmla="*/ 293 w 351"/>
                  <a:gd name="T13" fmla="*/ 19 h 205"/>
                  <a:gd name="T14" fmla="*/ 329 w 351"/>
                  <a:gd name="T15" fmla="*/ 49 h 205"/>
                  <a:gd name="T16" fmla="*/ 347 w 351"/>
                  <a:gd name="T17" fmla="*/ 86 h 205"/>
                  <a:gd name="T18" fmla="*/ 351 w 351"/>
                  <a:gd name="T19" fmla="*/ 127 h 205"/>
                  <a:gd name="T20" fmla="*/ 343 w 351"/>
                  <a:gd name="T21" fmla="*/ 163 h 205"/>
                  <a:gd name="T22" fmla="*/ 331 w 351"/>
                  <a:gd name="T23" fmla="*/ 187 h 205"/>
                  <a:gd name="T24" fmla="*/ 316 w 351"/>
                  <a:gd name="T25" fmla="*/ 199 h 205"/>
                  <a:gd name="T26" fmla="*/ 307 w 351"/>
                  <a:gd name="T27" fmla="*/ 205 h 205"/>
                  <a:gd name="T28" fmla="*/ 293 w 351"/>
                  <a:gd name="T29" fmla="*/ 177 h 205"/>
                  <a:gd name="T30" fmla="*/ 281 w 351"/>
                  <a:gd name="T31" fmla="*/ 168 h 205"/>
                  <a:gd name="T32" fmla="*/ 264 w 351"/>
                  <a:gd name="T33" fmla="*/ 166 h 205"/>
                  <a:gd name="T34" fmla="*/ 258 w 351"/>
                  <a:gd name="T35" fmla="*/ 174 h 205"/>
                  <a:gd name="T36" fmla="*/ 254 w 351"/>
                  <a:gd name="T37" fmla="*/ 179 h 205"/>
                  <a:gd name="T38" fmla="*/ 235 w 351"/>
                  <a:gd name="T39" fmla="*/ 180 h 205"/>
                  <a:gd name="T40" fmla="*/ 204 w 351"/>
                  <a:gd name="T41" fmla="*/ 180 h 205"/>
                  <a:gd name="T42" fmla="*/ 181 w 351"/>
                  <a:gd name="T43" fmla="*/ 180 h 205"/>
                  <a:gd name="T44" fmla="*/ 161 w 351"/>
                  <a:gd name="T45" fmla="*/ 181 h 205"/>
                  <a:gd name="T46" fmla="*/ 149 w 351"/>
                  <a:gd name="T47" fmla="*/ 181 h 205"/>
                  <a:gd name="T48" fmla="*/ 147 w 351"/>
                  <a:gd name="T49" fmla="*/ 181 h 205"/>
                  <a:gd name="T50" fmla="*/ 134 w 351"/>
                  <a:gd name="T51" fmla="*/ 137 h 205"/>
                  <a:gd name="T52" fmla="*/ 126 w 351"/>
                  <a:gd name="T53" fmla="*/ 113 h 205"/>
                  <a:gd name="T54" fmla="*/ 123 w 351"/>
                  <a:gd name="T55" fmla="*/ 97 h 205"/>
                  <a:gd name="T56" fmla="*/ 115 w 351"/>
                  <a:gd name="T57" fmla="*/ 95 h 205"/>
                  <a:gd name="T58" fmla="*/ 91 w 351"/>
                  <a:gd name="T59" fmla="*/ 108 h 205"/>
                  <a:gd name="T60" fmla="*/ 66 w 351"/>
                  <a:gd name="T61" fmla="*/ 122 h 205"/>
                  <a:gd name="T62" fmla="*/ 57 w 351"/>
                  <a:gd name="T63" fmla="*/ 120 h 205"/>
                  <a:gd name="T64" fmla="*/ 35 w 351"/>
                  <a:gd name="T65" fmla="*/ 104 h 205"/>
                  <a:gd name="T66" fmla="*/ 18 w 351"/>
                  <a:gd name="T67" fmla="*/ 95 h 205"/>
                  <a:gd name="T68" fmla="*/ 0 w 351"/>
                  <a:gd name="T69" fmla="*/ 91 h 20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51" h="205">
                    <a:moveTo>
                      <a:pt x="0" y="91"/>
                    </a:moveTo>
                    <a:lnTo>
                      <a:pt x="8" y="83"/>
                    </a:lnTo>
                    <a:lnTo>
                      <a:pt x="19" y="75"/>
                    </a:lnTo>
                    <a:lnTo>
                      <a:pt x="43" y="59"/>
                    </a:lnTo>
                    <a:lnTo>
                      <a:pt x="72" y="42"/>
                    </a:lnTo>
                    <a:lnTo>
                      <a:pt x="103" y="26"/>
                    </a:lnTo>
                    <a:lnTo>
                      <a:pt x="137" y="13"/>
                    </a:lnTo>
                    <a:lnTo>
                      <a:pt x="172" y="4"/>
                    </a:lnTo>
                    <a:lnTo>
                      <a:pt x="189" y="1"/>
                    </a:lnTo>
                    <a:lnTo>
                      <a:pt x="207" y="0"/>
                    </a:lnTo>
                    <a:lnTo>
                      <a:pt x="223" y="0"/>
                    </a:lnTo>
                    <a:lnTo>
                      <a:pt x="239" y="1"/>
                    </a:lnTo>
                    <a:lnTo>
                      <a:pt x="268" y="8"/>
                    </a:lnTo>
                    <a:lnTo>
                      <a:pt x="293" y="19"/>
                    </a:lnTo>
                    <a:lnTo>
                      <a:pt x="312" y="32"/>
                    </a:lnTo>
                    <a:lnTo>
                      <a:pt x="329" y="49"/>
                    </a:lnTo>
                    <a:lnTo>
                      <a:pt x="339" y="67"/>
                    </a:lnTo>
                    <a:lnTo>
                      <a:pt x="347" y="86"/>
                    </a:lnTo>
                    <a:lnTo>
                      <a:pt x="351" y="106"/>
                    </a:lnTo>
                    <a:lnTo>
                      <a:pt x="351" y="127"/>
                    </a:lnTo>
                    <a:lnTo>
                      <a:pt x="349" y="148"/>
                    </a:lnTo>
                    <a:lnTo>
                      <a:pt x="343" y="163"/>
                    </a:lnTo>
                    <a:lnTo>
                      <a:pt x="337" y="176"/>
                    </a:lnTo>
                    <a:lnTo>
                      <a:pt x="331" y="187"/>
                    </a:lnTo>
                    <a:lnTo>
                      <a:pt x="324" y="194"/>
                    </a:lnTo>
                    <a:lnTo>
                      <a:pt x="316" y="199"/>
                    </a:lnTo>
                    <a:lnTo>
                      <a:pt x="311" y="202"/>
                    </a:lnTo>
                    <a:lnTo>
                      <a:pt x="307" y="205"/>
                    </a:lnTo>
                    <a:lnTo>
                      <a:pt x="303" y="191"/>
                    </a:lnTo>
                    <a:lnTo>
                      <a:pt x="293" y="177"/>
                    </a:lnTo>
                    <a:lnTo>
                      <a:pt x="288" y="172"/>
                    </a:lnTo>
                    <a:lnTo>
                      <a:pt x="281" y="168"/>
                    </a:lnTo>
                    <a:lnTo>
                      <a:pt x="273" y="166"/>
                    </a:lnTo>
                    <a:lnTo>
                      <a:pt x="264" y="166"/>
                    </a:lnTo>
                    <a:lnTo>
                      <a:pt x="261" y="170"/>
                    </a:lnTo>
                    <a:lnTo>
                      <a:pt x="258" y="174"/>
                    </a:lnTo>
                    <a:lnTo>
                      <a:pt x="256" y="178"/>
                    </a:lnTo>
                    <a:lnTo>
                      <a:pt x="254" y="179"/>
                    </a:lnTo>
                    <a:lnTo>
                      <a:pt x="254" y="180"/>
                    </a:lnTo>
                    <a:lnTo>
                      <a:pt x="235" y="180"/>
                    </a:lnTo>
                    <a:lnTo>
                      <a:pt x="219" y="180"/>
                    </a:lnTo>
                    <a:lnTo>
                      <a:pt x="204" y="180"/>
                    </a:lnTo>
                    <a:lnTo>
                      <a:pt x="192" y="180"/>
                    </a:lnTo>
                    <a:lnTo>
                      <a:pt x="181" y="180"/>
                    </a:lnTo>
                    <a:lnTo>
                      <a:pt x="173" y="180"/>
                    </a:lnTo>
                    <a:lnTo>
                      <a:pt x="161" y="181"/>
                    </a:lnTo>
                    <a:lnTo>
                      <a:pt x="153" y="181"/>
                    </a:lnTo>
                    <a:lnTo>
                      <a:pt x="149" y="181"/>
                    </a:lnTo>
                    <a:lnTo>
                      <a:pt x="147" y="181"/>
                    </a:lnTo>
                    <a:lnTo>
                      <a:pt x="138" y="151"/>
                    </a:lnTo>
                    <a:lnTo>
                      <a:pt x="134" y="137"/>
                    </a:lnTo>
                    <a:lnTo>
                      <a:pt x="130" y="124"/>
                    </a:lnTo>
                    <a:lnTo>
                      <a:pt x="126" y="113"/>
                    </a:lnTo>
                    <a:lnTo>
                      <a:pt x="124" y="103"/>
                    </a:lnTo>
                    <a:lnTo>
                      <a:pt x="123" y="97"/>
                    </a:lnTo>
                    <a:lnTo>
                      <a:pt x="122" y="92"/>
                    </a:lnTo>
                    <a:lnTo>
                      <a:pt x="115" y="95"/>
                    </a:lnTo>
                    <a:lnTo>
                      <a:pt x="108" y="99"/>
                    </a:lnTo>
                    <a:lnTo>
                      <a:pt x="91" y="108"/>
                    </a:lnTo>
                    <a:lnTo>
                      <a:pt x="73" y="118"/>
                    </a:lnTo>
                    <a:lnTo>
                      <a:pt x="66" y="122"/>
                    </a:lnTo>
                    <a:lnTo>
                      <a:pt x="61" y="125"/>
                    </a:lnTo>
                    <a:lnTo>
                      <a:pt x="57" y="120"/>
                    </a:lnTo>
                    <a:lnTo>
                      <a:pt x="50" y="116"/>
                    </a:lnTo>
                    <a:lnTo>
                      <a:pt x="35" y="104"/>
                    </a:lnTo>
                    <a:lnTo>
                      <a:pt x="26" y="99"/>
                    </a:lnTo>
                    <a:lnTo>
                      <a:pt x="18" y="95"/>
                    </a:lnTo>
                    <a:lnTo>
                      <a:pt x="8" y="93"/>
                    </a:lnTo>
                    <a:lnTo>
                      <a:pt x="0" y="91"/>
                    </a:lnTo>
                    <a:close/>
                  </a:path>
                </a:pathLst>
              </a:custGeom>
              <a:solidFill>
                <a:srgbClr val="101077"/>
              </a:solidFill>
              <a:ln w="19050">
                <a:solidFill>
                  <a:srgbClr val="000000"/>
                </a:solidFill>
                <a:prstDash val="solid"/>
                <a:round/>
                <a:headEnd/>
                <a:tailEnd/>
              </a:ln>
            </p:spPr>
            <p:txBody>
              <a:bodyPr/>
              <a:lstStyle/>
              <a:p>
                <a:endParaRPr lang="ja-JP" altLang="en-US"/>
              </a:p>
            </p:txBody>
          </p:sp>
          <p:sp>
            <p:nvSpPr>
              <p:cNvPr id="19675" name="Freeform 184"/>
              <p:cNvSpPr>
                <a:spLocks/>
              </p:cNvSpPr>
              <p:nvPr/>
            </p:nvSpPr>
            <p:spPr bwMode="auto">
              <a:xfrm>
                <a:off x="1086" y="3164"/>
                <a:ext cx="2" cy="17"/>
              </a:xfrm>
              <a:custGeom>
                <a:avLst/>
                <a:gdLst>
                  <a:gd name="T0" fmla="*/ 2 w 2"/>
                  <a:gd name="T1" fmla="*/ 17 h 17"/>
                  <a:gd name="T2" fmla="*/ 2 w 2"/>
                  <a:gd name="T3" fmla="*/ 16 h 17"/>
                  <a:gd name="T4" fmla="*/ 0 w 2"/>
                  <a:gd name="T5" fmla="*/ 11 h 17"/>
                  <a:gd name="T6" fmla="*/ 0 w 2"/>
                  <a:gd name="T7" fmla="*/ 6 h 17"/>
                  <a:gd name="T8" fmla="*/ 0 w 2"/>
                  <a:gd name="T9" fmla="*/ 0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7">
                    <a:moveTo>
                      <a:pt x="2" y="17"/>
                    </a:moveTo>
                    <a:lnTo>
                      <a:pt x="2" y="16"/>
                    </a:lnTo>
                    <a:lnTo>
                      <a:pt x="0" y="11"/>
                    </a:lnTo>
                    <a:lnTo>
                      <a:pt x="0" y="6"/>
                    </a:lnTo>
                    <a:lnTo>
                      <a:pt x="0"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76" name="Freeform 185"/>
              <p:cNvSpPr>
                <a:spLocks/>
              </p:cNvSpPr>
              <p:nvPr/>
            </p:nvSpPr>
            <p:spPr bwMode="auto">
              <a:xfrm>
                <a:off x="1230" y="3189"/>
                <a:ext cx="19" cy="66"/>
              </a:xfrm>
              <a:custGeom>
                <a:avLst/>
                <a:gdLst>
                  <a:gd name="T0" fmla="*/ 0 w 19"/>
                  <a:gd name="T1" fmla="*/ 66 h 66"/>
                  <a:gd name="T2" fmla="*/ 9 w 19"/>
                  <a:gd name="T3" fmla="*/ 51 h 66"/>
                  <a:gd name="T4" fmla="*/ 14 w 19"/>
                  <a:gd name="T5" fmla="*/ 35 h 66"/>
                  <a:gd name="T6" fmla="*/ 19 w 19"/>
                  <a:gd name="T7" fmla="*/ 17 h 66"/>
                  <a:gd name="T8" fmla="*/ 17 w 19"/>
                  <a:gd name="T9" fmla="*/ 0 h 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66">
                    <a:moveTo>
                      <a:pt x="0" y="66"/>
                    </a:moveTo>
                    <a:lnTo>
                      <a:pt x="9" y="51"/>
                    </a:lnTo>
                    <a:lnTo>
                      <a:pt x="14" y="35"/>
                    </a:lnTo>
                    <a:lnTo>
                      <a:pt x="19" y="17"/>
                    </a:lnTo>
                    <a:lnTo>
                      <a:pt x="17"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77" name="Freeform 186"/>
              <p:cNvSpPr>
                <a:spLocks/>
              </p:cNvSpPr>
              <p:nvPr/>
            </p:nvSpPr>
            <p:spPr bwMode="auto">
              <a:xfrm>
                <a:off x="1226" y="3255"/>
                <a:ext cx="47" cy="49"/>
              </a:xfrm>
              <a:custGeom>
                <a:avLst/>
                <a:gdLst>
                  <a:gd name="T0" fmla="*/ 47 w 47"/>
                  <a:gd name="T1" fmla="*/ 39 h 49"/>
                  <a:gd name="T2" fmla="*/ 43 w 47"/>
                  <a:gd name="T3" fmla="*/ 25 h 49"/>
                  <a:gd name="T4" fmla="*/ 33 w 47"/>
                  <a:gd name="T5" fmla="*/ 11 h 49"/>
                  <a:gd name="T6" fmla="*/ 28 w 47"/>
                  <a:gd name="T7" fmla="*/ 6 h 49"/>
                  <a:gd name="T8" fmla="*/ 21 w 47"/>
                  <a:gd name="T9" fmla="*/ 2 h 49"/>
                  <a:gd name="T10" fmla="*/ 13 w 47"/>
                  <a:gd name="T11" fmla="*/ 0 h 49"/>
                  <a:gd name="T12" fmla="*/ 4 w 47"/>
                  <a:gd name="T13" fmla="*/ 0 h 49"/>
                  <a:gd name="T14" fmla="*/ 1 w 47"/>
                  <a:gd name="T15" fmla="*/ 3 h 49"/>
                  <a:gd name="T16" fmla="*/ 0 w 47"/>
                  <a:gd name="T17" fmla="*/ 4 h 49"/>
                  <a:gd name="T18" fmla="*/ 0 w 47"/>
                  <a:gd name="T19" fmla="*/ 5 h 49"/>
                  <a:gd name="T20" fmla="*/ 9 w 47"/>
                  <a:gd name="T21" fmla="*/ 10 h 49"/>
                  <a:gd name="T22" fmla="*/ 20 w 47"/>
                  <a:gd name="T23" fmla="*/ 20 h 49"/>
                  <a:gd name="T24" fmla="*/ 27 w 47"/>
                  <a:gd name="T25" fmla="*/ 32 h 49"/>
                  <a:gd name="T26" fmla="*/ 31 w 47"/>
                  <a:gd name="T27" fmla="*/ 49 h 49"/>
                  <a:gd name="T28" fmla="*/ 39 w 47"/>
                  <a:gd name="T29" fmla="*/ 44 h 49"/>
                  <a:gd name="T30" fmla="*/ 47 w 47"/>
                  <a:gd name="T31" fmla="*/ 39 h 49"/>
                  <a:gd name="T32" fmla="*/ 47 w 47"/>
                  <a:gd name="T33" fmla="*/ 3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49">
                    <a:moveTo>
                      <a:pt x="47" y="39"/>
                    </a:moveTo>
                    <a:lnTo>
                      <a:pt x="43" y="25"/>
                    </a:lnTo>
                    <a:lnTo>
                      <a:pt x="33" y="11"/>
                    </a:lnTo>
                    <a:lnTo>
                      <a:pt x="28" y="6"/>
                    </a:lnTo>
                    <a:lnTo>
                      <a:pt x="21" y="2"/>
                    </a:lnTo>
                    <a:lnTo>
                      <a:pt x="13" y="0"/>
                    </a:lnTo>
                    <a:lnTo>
                      <a:pt x="4" y="0"/>
                    </a:lnTo>
                    <a:lnTo>
                      <a:pt x="1" y="3"/>
                    </a:lnTo>
                    <a:lnTo>
                      <a:pt x="0" y="4"/>
                    </a:lnTo>
                    <a:lnTo>
                      <a:pt x="0" y="5"/>
                    </a:lnTo>
                    <a:lnTo>
                      <a:pt x="9" y="10"/>
                    </a:lnTo>
                    <a:lnTo>
                      <a:pt x="20" y="20"/>
                    </a:lnTo>
                    <a:lnTo>
                      <a:pt x="27" y="32"/>
                    </a:lnTo>
                    <a:lnTo>
                      <a:pt x="31" y="49"/>
                    </a:lnTo>
                    <a:lnTo>
                      <a:pt x="39" y="44"/>
                    </a:lnTo>
                    <a:lnTo>
                      <a:pt x="47" y="39"/>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78" name="Freeform 187"/>
              <p:cNvSpPr>
                <a:spLocks/>
              </p:cNvSpPr>
              <p:nvPr/>
            </p:nvSpPr>
            <p:spPr bwMode="auto">
              <a:xfrm>
                <a:off x="958" y="3180"/>
                <a:ext cx="69" cy="43"/>
              </a:xfrm>
              <a:custGeom>
                <a:avLst/>
                <a:gdLst>
                  <a:gd name="T0" fmla="*/ 69 w 69"/>
                  <a:gd name="T1" fmla="*/ 34 h 43"/>
                  <a:gd name="T2" fmla="*/ 65 w 69"/>
                  <a:gd name="T3" fmla="*/ 29 h 43"/>
                  <a:gd name="T4" fmla="*/ 58 w 69"/>
                  <a:gd name="T5" fmla="*/ 25 h 43"/>
                  <a:gd name="T6" fmla="*/ 43 w 69"/>
                  <a:gd name="T7" fmla="*/ 13 h 43"/>
                  <a:gd name="T8" fmla="*/ 34 w 69"/>
                  <a:gd name="T9" fmla="*/ 8 h 43"/>
                  <a:gd name="T10" fmla="*/ 26 w 69"/>
                  <a:gd name="T11" fmla="*/ 4 h 43"/>
                  <a:gd name="T12" fmla="*/ 16 w 69"/>
                  <a:gd name="T13" fmla="*/ 2 h 43"/>
                  <a:gd name="T14" fmla="*/ 8 w 69"/>
                  <a:gd name="T15" fmla="*/ 0 h 43"/>
                  <a:gd name="T16" fmla="*/ 4 w 69"/>
                  <a:gd name="T17" fmla="*/ 5 h 43"/>
                  <a:gd name="T18" fmla="*/ 1 w 69"/>
                  <a:gd name="T19" fmla="*/ 8 h 43"/>
                  <a:gd name="T20" fmla="*/ 0 w 69"/>
                  <a:gd name="T21" fmla="*/ 8 h 43"/>
                  <a:gd name="T22" fmla="*/ 0 w 69"/>
                  <a:gd name="T23" fmla="*/ 8 h 43"/>
                  <a:gd name="T24" fmla="*/ 13 w 69"/>
                  <a:gd name="T25" fmla="*/ 13 h 43"/>
                  <a:gd name="T26" fmla="*/ 28 w 69"/>
                  <a:gd name="T27" fmla="*/ 22 h 43"/>
                  <a:gd name="T28" fmla="*/ 42 w 69"/>
                  <a:gd name="T29" fmla="*/ 31 h 43"/>
                  <a:gd name="T30" fmla="*/ 53 w 69"/>
                  <a:gd name="T31" fmla="*/ 43 h 43"/>
                  <a:gd name="T32" fmla="*/ 69 w 69"/>
                  <a:gd name="T33" fmla="*/ 34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43">
                    <a:moveTo>
                      <a:pt x="69" y="34"/>
                    </a:moveTo>
                    <a:lnTo>
                      <a:pt x="65" y="29"/>
                    </a:lnTo>
                    <a:lnTo>
                      <a:pt x="58" y="25"/>
                    </a:lnTo>
                    <a:lnTo>
                      <a:pt x="43" y="13"/>
                    </a:lnTo>
                    <a:lnTo>
                      <a:pt x="34" y="8"/>
                    </a:lnTo>
                    <a:lnTo>
                      <a:pt x="26" y="4"/>
                    </a:lnTo>
                    <a:lnTo>
                      <a:pt x="16" y="2"/>
                    </a:lnTo>
                    <a:lnTo>
                      <a:pt x="8" y="0"/>
                    </a:lnTo>
                    <a:lnTo>
                      <a:pt x="4" y="5"/>
                    </a:lnTo>
                    <a:lnTo>
                      <a:pt x="1" y="8"/>
                    </a:lnTo>
                    <a:lnTo>
                      <a:pt x="0" y="8"/>
                    </a:lnTo>
                    <a:lnTo>
                      <a:pt x="13" y="13"/>
                    </a:lnTo>
                    <a:lnTo>
                      <a:pt x="28" y="22"/>
                    </a:lnTo>
                    <a:lnTo>
                      <a:pt x="42" y="31"/>
                    </a:lnTo>
                    <a:lnTo>
                      <a:pt x="53" y="43"/>
                    </a:lnTo>
                    <a:lnTo>
                      <a:pt x="69" y="34"/>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79" name="Freeform 188"/>
              <p:cNvSpPr>
                <a:spLocks/>
              </p:cNvSpPr>
              <p:nvPr/>
            </p:nvSpPr>
            <p:spPr bwMode="auto">
              <a:xfrm>
                <a:off x="1021" y="3199"/>
                <a:ext cx="211" cy="146"/>
              </a:xfrm>
              <a:custGeom>
                <a:avLst/>
                <a:gdLst>
                  <a:gd name="T0" fmla="*/ 0 w 211"/>
                  <a:gd name="T1" fmla="*/ 0 h 146"/>
                  <a:gd name="T2" fmla="*/ 2 w 211"/>
                  <a:gd name="T3" fmla="*/ 0 h 146"/>
                  <a:gd name="T4" fmla="*/ 6 w 211"/>
                  <a:gd name="T5" fmla="*/ 0 h 146"/>
                  <a:gd name="T6" fmla="*/ 13 w 211"/>
                  <a:gd name="T7" fmla="*/ 0 h 146"/>
                  <a:gd name="T8" fmla="*/ 21 w 211"/>
                  <a:gd name="T9" fmla="*/ 0 h 146"/>
                  <a:gd name="T10" fmla="*/ 30 w 211"/>
                  <a:gd name="T11" fmla="*/ 1 h 146"/>
                  <a:gd name="T12" fmla="*/ 41 w 211"/>
                  <a:gd name="T13" fmla="*/ 1 h 146"/>
                  <a:gd name="T14" fmla="*/ 67 w 211"/>
                  <a:gd name="T15" fmla="*/ 1 h 146"/>
                  <a:gd name="T16" fmla="*/ 92 w 211"/>
                  <a:gd name="T17" fmla="*/ 1 h 146"/>
                  <a:gd name="T18" fmla="*/ 117 w 211"/>
                  <a:gd name="T19" fmla="*/ 1 h 146"/>
                  <a:gd name="T20" fmla="*/ 129 w 211"/>
                  <a:gd name="T21" fmla="*/ 1 h 146"/>
                  <a:gd name="T22" fmla="*/ 137 w 211"/>
                  <a:gd name="T23" fmla="*/ 1 h 146"/>
                  <a:gd name="T24" fmla="*/ 145 w 211"/>
                  <a:gd name="T25" fmla="*/ 1 h 146"/>
                  <a:gd name="T26" fmla="*/ 152 w 211"/>
                  <a:gd name="T27" fmla="*/ 1 h 146"/>
                  <a:gd name="T28" fmla="*/ 157 w 211"/>
                  <a:gd name="T29" fmla="*/ 12 h 146"/>
                  <a:gd name="T30" fmla="*/ 165 w 211"/>
                  <a:gd name="T31" fmla="*/ 27 h 146"/>
                  <a:gd name="T32" fmla="*/ 173 w 211"/>
                  <a:gd name="T33" fmla="*/ 45 h 146"/>
                  <a:gd name="T34" fmla="*/ 183 w 211"/>
                  <a:gd name="T35" fmla="*/ 63 h 146"/>
                  <a:gd name="T36" fmla="*/ 192 w 211"/>
                  <a:gd name="T37" fmla="*/ 81 h 146"/>
                  <a:gd name="T38" fmla="*/ 201 w 211"/>
                  <a:gd name="T39" fmla="*/ 99 h 146"/>
                  <a:gd name="T40" fmla="*/ 207 w 211"/>
                  <a:gd name="T41" fmla="*/ 114 h 146"/>
                  <a:gd name="T42" fmla="*/ 211 w 211"/>
                  <a:gd name="T43" fmla="*/ 125 h 146"/>
                  <a:gd name="T44" fmla="*/ 210 w 211"/>
                  <a:gd name="T45" fmla="*/ 125 h 146"/>
                  <a:gd name="T46" fmla="*/ 206 w 211"/>
                  <a:gd name="T47" fmla="*/ 126 h 146"/>
                  <a:gd name="T48" fmla="*/ 201 w 211"/>
                  <a:gd name="T49" fmla="*/ 127 h 146"/>
                  <a:gd name="T50" fmla="*/ 192 w 211"/>
                  <a:gd name="T51" fmla="*/ 128 h 146"/>
                  <a:gd name="T52" fmla="*/ 172 w 211"/>
                  <a:gd name="T53" fmla="*/ 131 h 146"/>
                  <a:gd name="T54" fmla="*/ 148 w 211"/>
                  <a:gd name="T55" fmla="*/ 134 h 146"/>
                  <a:gd name="T56" fmla="*/ 122 w 211"/>
                  <a:gd name="T57" fmla="*/ 138 h 146"/>
                  <a:gd name="T58" fmla="*/ 99 w 211"/>
                  <a:gd name="T59" fmla="*/ 141 h 146"/>
                  <a:gd name="T60" fmla="*/ 88 w 211"/>
                  <a:gd name="T61" fmla="*/ 142 h 146"/>
                  <a:gd name="T62" fmla="*/ 80 w 211"/>
                  <a:gd name="T63" fmla="*/ 144 h 146"/>
                  <a:gd name="T64" fmla="*/ 72 w 211"/>
                  <a:gd name="T65" fmla="*/ 145 h 146"/>
                  <a:gd name="T66" fmla="*/ 67 w 211"/>
                  <a:gd name="T67" fmla="*/ 146 h 146"/>
                  <a:gd name="T68" fmla="*/ 52 w 211"/>
                  <a:gd name="T69" fmla="*/ 124 h 146"/>
                  <a:gd name="T70" fmla="*/ 40 w 211"/>
                  <a:gd name="T71" fmla="*/ 104 h 146"/>
                  <a:gd name="T72" fmla="*/ 30 w 211"/>
                  <a:gd name="T73" fmla="*/ 84 h 146"/>
                  <a:gd name="T74" fmla="*/ 23 w 211"/>
                  <a:gd name="T75" fmla="*/ 66 h 146"/>
                  <a:gd name="T76" fmla="*/ 17 w 211"/>
                  <a:gd name="T77" fmla="*/ 47 h 146"/>
                  <a:gd name="T78" fmla="*/ 10 w 211"/>
                  <a:gd name="T79" fmla="*/ 28 h 146"/>
                  <a:gd name="T80" fmla="*/ 2 w 211"/>
                  <a:gd name="T81" fmla="*/ 11 h 146"/>
                  <a:gd name="T82" fmla="*/ 0 w 211"/>
                  <a:gd name="T83" fmla="*/ 5 h 146"/>
                  <a:gd name="T84" fmla="*/ 0 w 211"/>
                  <a:gd name="T85" fmla="*/ 0 h 146"/>
                  <a:gd name="T86" fmla="*/ 0 w 211"/>
                  <a:gd name="T87" fmla="*/ 0 h 1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1" h="146">
                    <a:moveTo>
                      <a:pt x="0" y="0"/>
                    </a:moveTo>
                    <a:lnTo>
                      <a:pt x="2" y="0"/>
                    </a:lnTo>
                    <a:lnTo>
                      <a:pt x="6" y="0"/>
                    </a:lnTo>
                    <a:lnTo>
                      <a:pt x="13" y="0"/>
                    </a:lnTo>
                    <a:lnTo>
                      <a:pt x="21" y="0"/>
                    </a:lnTo>
                    <a:lnTo>
                      <a:pt x="30" y="1"/>
                    </a:lnTo>
                    <a:lnTo>
                      <a:pt x="41" y="1"/>
                    </a:lnTo>
                    <a:lnTo>
                      <a:pt x="67" y="1"/>
                    </a:lnTo>
                    <a:lnTo>
                      <a:pt x="92" y="1"/>
                    </a:lnTo>
                    <a:lnTo>
                      <a:pt x="117" y="1"/>
                    </a:lnTo>
                    <a:lnTo>
                      <a:pt x="129" y="1"/>
                    </a:lnTo>
                    <a:lnTo>
                      <a:pt x="137" y="1"/>
                    </a:lnTo>
                    <a:lnTo>
                      <a:pt x="145" y="1"/>
                    </a:lnTo>
                    <a:lnTo>
                      <a:pt x="152" y="1"/>
                    </a:lnTo>
                    <a:lnTo>
                      <a:pt x="157" y="12"/>
                    </a:lnTo>
                    <a:lnTo>
                      <a:pt x="165" y="27"/>
                    </a:lnTo>
                    <a:lnTo>
                      <a:pt x="173" y="45"/>
                    </a:lnTo>
                    <a:lnTo>
                      <a:pt x="183" y="63"/>
                    </a:lnTo>
                    <a:lnTo>
                      <a:pt x="192" y="81"/>
                    </a:lnTo>
                    <a:lnTo>
                      <a:pt x="201" y="99"/>
                    </a:lnTo>
                    <a:lnTo>
                      <a:pt x="207" y="114"/>
                    </a:lnTo>
                    <a:lnTo>
                      <a:pt x="211" y="125"/>
                    </a:lnTo>
                    <a:lnTo>
                      <a:pt x="210" y="125"/>
                    </a:lnTo>
                    <a:lnTo>
                      <a:pt x="206" y="126"/>
                    </a:lnTo>
                    <a:lnTo>
                      <a:pt x="201" y="127"/>
                    </a:lnTo>
                    <a:lnTo>
                      <a:pt x="192" y="128"/>
                    </a:lnTo>
                    <a:lnTo>
                      <a:pt x="172" y="131"/>
                    </a:lnTo>
                    <a:lnTo>
                      <a:pt x="148" y="134"/>
                    </a:lnTo>
                    <a:lnTo>
                      <a:pt x="122" y="138"/>
                    </a:lnTo>
                    <a:lnTo>
                      <a:pt x="99" y="141"/>
                    </a:lnTo>
                    <a:lnTo>
                      <a:pt x="88" y="142"/>
                    </a:lnTo>
                    <a:lnTo>
                      <a:pt x="80" y="144"/>
                    </a:lnTo>
                    <a:lnTo>
                      <a:pt x="72" y="145"/>
                    </a:lnTo>
                    <a:lnTo>
                      <a:pt x="67" y="146"/>
                    </a:lnTo>
                    <a:lnTo>
                      <a:pt x="52" y="124"/>
                    </a:lnTo>
                    <a:lnTo>
                      <a:pt x="40" y="104"/>
                    </a:lnTo>
                    <a:lnTo>
                      <a:pt x="30" y="84"/>
                    </a:lnTo>
                    <a:lnTo>
                      <a:pt x="23" y="66"/>
                    </a:lnTo>
                    <a:lnTo>
                      <a:pt x="17" y="47"/>
                    </a:lnTo>
                    <a:lnTo>
                      <a:pt x="10" y="28"/>
                    </a:lnTo>
                    <a:lnTo>
                      <a:pt x="2" y="11"/>
                    </a:lnTo>
                    <a:lnTo>
                      <a:pt x="0" y="5"/>
                    </a:lnTo>
                    <a:lnTo>
                      <a:pt x="0" y="0"/>
                    </a:lnTo>
                    <a:close/>
                  </a:path>
                </a:pathLst>
              </a:custGeom>
              <a:solidFill>
                <a:srgbClr val="BFBFBF"/>
              </a:solidFill>
              <a:ln w="19050">
                <a:solidFill>
                  <a:srgbClr val="000000"/>
                </a:solidFill>
                <a:prstDash val="solid"/>
                <a:round/>
                <a:headEnd/>
                <a:tailEnd/>
              </a:ln>
            </p:spPr>
            <p:txBody>
              <a:bodyPr/>
              <a:lstStyle/>
              <a:p>
                <a:endParaRPr lang="ja-JP" altLang="en-US"/>
              </a:p>
            </p:txBody>
          </p:sp>
          <p:sp>
            <p:nvSpPr>
              <p:cNvPr id="19680" name="Freeform 189"/>
              <p:cNvSpPr>
                <a:spLocks/>
              </p:cNvSpPr>
              <p:nvPr/>
            </p:nvSpPr>
            <p:spPr bwMode="auto">
              <a:xfrm>
                <a:off x="1053" y="3357"/>
                <a:ext cx="41" cy="32"/>
              </a:xfrm>
              <a:custGeom>
                <a:avLst/>
                <a:gdLst>
                  <a:gd name="T0" fmla="*/ 0 w 41"/>
                  <a:gd name="T1" fmla="*/ 32 h 32"/>
                  <a:gd name="T2" fmla="*/ 5 w 41"/>
                  <a:gd name="T3" fmla="*/ 23 h 32"/>
                  <a:gd name="T4" fmla="*/ 14 w 41"/>
                  <a:gd name="T5" fmla="*/ 14 h 32"/>
                  <a:gd name="T6" fmla="*/ 25 w 41"/>
                  <a:gd name="T7" fmla="*/ 5 h 32"/>
                  <a:gd name="T8" fmla="*/ 41 w 41"/>
                  <a:gd name="T9" fmla="*/ 0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32">
                    <a:moveTo>
                      <a:pt x="0" y="32"/>
                    </a:moveTo>
                    <a:lnTo>
                      <a:pt x="5" y="23"/>
                    </a:lnTo>
                    <a:lnTo>
                      <a:pt x="14" y="14"/>
                    </a:lnTo>
                    <a:lnTo>
                      <a:pt x="25" y="5"/>
                    </a:lnTo>
                    <a:lnTo>
                      <a:pt x="41"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81" name="Freeform 190"/>
              <p:cNvSpPr>
                <a:spLocks/>
              </p:cNvSpPr>
              <p:nvPr/>
            </p:nvSpPr>
            <p:spPr bwMode="auto">
              <a:xfrm>
                <a:off x="1216" y="3346"/>
                <a:ext cx="41" cy="56"/>
              </a:xfrm>
              <a:custGeom>
                <a:avLst/>
                <a:gdLst>
                  <a:gd name="T0" fmla="*/ 0 w 41"/>
                  <a:gd name="T1" fmla="*/ 0 h 56"/>
                  <a:gd name="T2" fmla="*/ 7 w 41"/>
                  <a:gd name="T3" fmla="*/ 1 h 56"/>
                  <a:gd name="T4" fmla="*/ 14 w 41"/>
                  <a:gd name="T5" fmla="*/ 6 h 56"/>
                  <a:gd name="T6" fmla="*/ 20 w 41"/>
                  <a:gd name="T7" fmla="*/ 11 h 56"/>
                  <a:gd name="T8" fmla="*/ 27 w 41"/>
                  <a:gd name="T9" fmla="*/ 17 h 56"/>
                  <a:gd name="T10" fmla="*/ 33 w 41"/>
                  <a:gd name="T11" fmla="*/ 26 h 56"/>
                  <a:gd name="T12" fmla="*/ 38 w 41"/>
                  <a:gd name="T13" fmla="*/ 35 h 56"/>
                  <a:gd name="T14" fmla="*/ 41 w 41"/>
                  <a:gd name="T15" fmla="*/ 46 h 56"/>
                  <a:gd name="T16" fmla="*/ 41 w 41"/>
                  <a:gd name="T17" fmla="*/ 56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1" h="56">
                    <a:moveTo>
                      <a:pt x="0" y="0"/>
                    </a:moveTo>
                    <a:lnTo>
                      <a:pt x="7" y="1"/>
                    </a:lnTo>
                    <a:lnTo>
                      <a:pt x="14" y="6"/>
                    </a:lnTo>
                    <a:lnTo>
                      <a:pt x="20" y="11"/>
                    </a:lnTo>
                    <a:lnTo>
                      <a:pt x="27" y="17"/>
                    </a:lnTo>
                    <a:lnTo>
                      <a:pt x="33" y="26"/>
                    </a:lnTo>
                    <a:lnTo>
                      <a:pt x="38" y="35"/>
                    </a:lnTo>
                    <a:lnTo>
                      <a:pt x="41" y="46"/>
                    </a:lnTo>
                    <a:lnTo>
                      <a:pt x="41" y="56"/>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82" name="Freeform 191"/>
              <p:cNvSpPr>
                <a:spLocks/>
              </p:cNvSpPr>
              <p:nvPr/>
            </p:nvSpPr>
            <p:spPr bwMode="auto">
              <a:xfrm>
                <a:off x="819" y="3516"/>
                <a:ext cx="119" cy="37"/>
              </a:xfrm>
              <a:custGeom>
                <a:avLst/>
                <a:gdLst>
                  <a:gd name="T0" fmla="*/ 119 w 119"/>
                  <a:gd name="T1" fmla="*/ 0 h 37"/>
                  <a:gd name="T2" fmla="*/ 109 w 119"/>
                  <a:gd name="T3" fmla="*/ 9 h 37"/>
                  <a:gd name="T4" fmla="*/ 98 w 119"/>
                  <a:gd name="T5" fmla="*/ 17 h 37"/>
                  <a:gd name="T6" fmla="*/ 85 w 119"/>
                  <a:gd name="T7" fmla="*/ 25 h 37"/>
                  <a:gd name="T8" fmla="*/ 70 w 119"/>
                  <a:gd name="T9" fmla="*/ 30 h 37"/>
                  <a:gd name="T10" fmla="*/ 54 w 119"/>
                  <a:gd name="T11" fmla="*/ 34 h 37"/>
                  <a:gd name="T12" fmla="*/ 36 w 119"/>
                  <a:gd name="T13" fmla="*/ 37 h 37"/>
                  <a:gd name="T14" fmla="*/ 19 w 119"/>
                  <a:gd name="T15" fmla="*/ 36 h 37"/>
                  <a:gd name="T16" fmla="*/ 0 w 119"/>
                  <a:gd name="T17" fmla="*/ 33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9" h="37">
                    <a:moveTo>
                      <a:pt x="119" y="0"/>
                    </a:moveTo>
                    <a:lnTo>
                      <a:pt x="109" y="9"/>
                    </a:lnTo>
                    <a:lnTo>
                      <a:pt x="98" y="17"/>
                    </a:lnTo>
                    <a:lnTo>
                      <a:pt x="85" y="25"/>
                    </a:lnTo>
                    <a:lnTo>
                      <a:pt x="70" y="30"/>
                    </a:lnTo>
                    <a:lnTo>
                      <a:pt x="54" y="34"/>
                    </a:lnTo>
                    <a:lnTo>
                      <a:pt x="36" y="37"/>
                    </a:lnTo>
                    <a:lnTo>
                      <a:pt x="19" y="36"/>
                    </a:lnTo>
                    <a:lnTo>
                      <a:pt x="0" y="33"/>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83" name="Freeform 192"/>
              <p:cNvSpPr>
                <a:spLocks/>
              </p:cNvSpPr>
              <p:nvPr/>
            </p:nvSpPr>
            <p:spPr bwMode="auto">
              <a:xfrm>
                <a:off x="743" y="3582"/>
                <a:ext cx="49" cy="90"/>
              </a:xfrm>
              <a:custGeom>
                <a:avLst/>
                <a:gdLst>
                  <a:gd name="T0" fmla="*/ 49 w 49"/>
                  <a:gd name="T1" fmla="*/ 90 h 90"/>
                  <a:gd name="T2" fmla="*/ 30 w 49"/>
                  <a:gd name="T3" fmla="*/ 72 h 90"/>
                  <a:gd name="T4" fmla="*/ 12 w 49"/>
                  <a:gd name="T5" fmla="*/ 51 h 90"/>
                  <a:gd name="T6" fmla="*/ 7 w 49"/>
                  <a:gd name="T7" fmla="*/ 39 h 90"/>
                  <a:gd name="T8" fmla="*/ 3 w 49"/>
                  <a:gd name="T9" fmla="*/ 26 h 90"/>
                  <a:gd name="T10" fmla="*/ 0 w 49"/>
                  <a:gd name="T11" fmla="*/ 14 h 90"/>
                  <a:gd name="T12" fmla="*/ 0 w 49"/>
                  <a:gd name="T13" fmla="*/ 0 h 9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90">
                    <a:moveTo>
                      <a:pt x="49" y="90"/>
                    </a:moveTo>
                    <a:lnTo>
                      <a:pt x="30" y="72"/>
                    </a:lnTo>
                    <a:lnTo>
                      <a:pt x="12" y="51"/>
                    </a:lnTo>
                    <a:lnTo>
                      <a:pt x="7" y="39"/>
                    </a:lnTo>
                    <a:lnTo>
                      <a:pt x="3" y="26"/>
                    </a:lnTo>
                    <a:lnTo>
                      <a:pt x="0" y="14"/>
                    </a:lnTo>
                    <a:lnTo>
                      <a:pt x="0"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84" name="Freeform 193"/>
              <p:cNvSpPr>
                <a:spLocks/>
              </p:cNvSpPr>
              <p:nvPr/>
            </p:nvSpPr>
            <p:spPr bwMode="auto">
              <a:xfrm>
                <a:off x="617" y="3337"/>
                <a:ext cx="48" cy="66"/>
              </a:xfrm>
              <a:custGeom>
                <a:avLst/>
                <a:gdLst>
                  <a:gd name="T0" fmla="*/ 48 w 48"/>
                  <a:gd name="T1" fmla="*/ 66 h 66"/>
                  <a:gd name="T2" fmla="*/ 39 w 48"/>
                  <a:gd name="T3" fmla="*/ 47 h 66"/>
                  <a:gd name="T4" fmla="*/ 27 w 48"/>
                  <a:gd name="T5" fmla="*/ 27 h 66"/>
                  <a:gd name="T6" fmla="*/ 20 w 48"/>
                  <a:gd name="T7" fmla="*/ 19 h 66"/>
                  <a:gd name="T8" fmla="*/ 14 w 48"/>
                  <a:gd name="T9" fmla="*/ 12 h 66"/>
                  <a:gd name="T10" fmla="*/ 7 w 48"/>
                  <a:gd name="T11" fmla="*/ 4 h 66"/>
                  <a:gd name="T12" fmla="*/ 0 w 48"/>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66">
                    <a:moveTo>
                      <a:pt x="48" y="66"/>
                    </a:moveTo>
                    <a:lnTo>
                      <a:pt x="39" y="47"/>
                    </a:lnTo>
                    <a:lnTo>
                      <a:pt x="27" y="27"/>
                    </a:lnTo>
                    <a:lnTo>
                      <a:pt x="20" y="19"/>
                    </a:lnTo>
                    <a:lnTo>
                      <a:pt x="14" y="12"/>
                    </a:lnTo>
                    <a:lnTo>
                      <a:pt x="7" y="4"/>
                    </a:lnTo>
                    <a:lnTo>
                      <a:pt x="0"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85" name="Freeform 194"/>
              <p:cNvSpPr>
                <a:spLocks/>
              </p:cNvSpPr>
              <p:nvPr/>
            </p:nvSpPr>
            <p:spPr bwMode="auto">
              <a:xfrm>
                <a:off x="633" y="3282"/>
                <a:ext cx="79" cy="8"/>
              </a:xfrm>
              <a:custGeom>
                <a:avLst/>
                <a:gdLst>
                  <a:gd name="T0" fmla="*/ 0 w 79"/>
                  <a:gd name="T1" fmla="*/ 8 h 8"/>
                  <a:gd name="T2" fmla="*/ 19 w 79"/>
                  <a:gd name="T3" fmla="*/ 4 h 8"/>
                  <a:gd name="T4" fmla="*/ 40 w 79"/>
                  <a:gd name="T5" fmla="*/ 1 h 8"/>
                  <a:gd name="T6" fmla="*/ 60 w 79"/>
                  <a:gd name="T7" fmla="*/ 0 h 8"/>
                  <a:gd name="T8" fmla="*/ 79 w 79"/>
                  <a:gd name="T9" fmla="*/ 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 h="8">
                    <a:moveTo>
                      <a:pt x="0" y="8"/>
                    </a:moveTo>
                    <a:lnTo>
                      <a:pt x="19" y="4"/>
                    </a:lnTo>
                    <a:lnTo>
                      <a:pt x="40" y="1"/>
                    </a:lnTo>
                    <a:lnTo>
                      <a:pt x="60" y="0"/>
                    </a:lnTo>
                    <a:lnTo>
                      <a:pt x="79"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86" name="Freeform 195"/>
              <p:cNvSpPr>
                <a:spLocks/>
              </p:cNvSpPr>
              <p:nvPr/>
            </p:nvSpPr>
            <p:spPr bwMode="auto">
              <a:xfrm>
                <a:off x="483" y="3384"/>
                <a:ext cx="15" cy="46"/>
              </a:xfrm>
              <a:custGeom>
                <a:avLst/>
                <a:gdLst>
                  <a:gd name="T0" fmla="*/ 0 w 15"/>
                  <a:gd name="T1" fmla="*/ 46 h 46"/>
                  <a:gd name="T2" fmla="*/ 2 w 15"/>
                  <a:gd name="T3" fmla="*/ 35 h 46"/>
                  <a:gd name="T4" fmla="*/ 4 w 15"/>
                  <a:gd name="T5" fmla="*/ 23 h 46"/>
                  <a:gd name="T6" fmla="*/ 10 w 15"/>
                  <a:gd name="T7" fmla="*/ 10 h 46"/>
                  <a:gd name="T8" fmla="*/ 15 w 15"/>
                  <a:gd name="T9" fmla="*/ 0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46">
                    <a:moveTo>
                      <a:pt x="0" y="46"/>
                    </a:moveTo>
                    <a:lnTo>
                      <a:pt x="2" y="35"/>
                    </a:lnTo>
                    <a:lnTo>
                      <a:pt x="4" y="23"/>
                    </a:lnTo>
                    <a:lnTo>
                      <a:pt x="10" y="10"/>
                    </a:lnTo>
                    <a:lnTo>
                      <a:pt x="15"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87" name="Freeform 196"/>
              <p:cNvSpPr>
                <a:spLocks/>
              </p:cNvSpPr>
              <p:nvPr/>
            </p:nvSpPr>
            <p:spPr bwMode="auto">
              <a:xfrm>
                <a:off x="1120" y="3131"/>
                <a:ext cx="141" cy="75"/>
              </a:xfrm>
              <a:custGeom>
                <a:avLst/>
                <a:gdLst>
                  <a:gd name="T0" fmla="*/ 0 w 141"/>
                  <a:gd name="T1" fmla="*/ 17 h 75"/>
                  <a:gd name="T2" fmla="*/ 10 w 141"/>
                  <a:gd name="T3" fmla="*/ 24 h 75"/>
                  <a:gd name="T4" fmla="*/ 19 w 141"/>
                  <a:gd name="T5" fmla="*/ 32 h 75"/>
                  <a:gd name="T6" fmla="*/ 42 w 141"/>
                  <a:gd name="T7" fmla="*/ 49 h 75"/>
                  <a:gd name="T8" fmla="*/ 64 w 141"/>
                  <a:gd name="T9" fmla="*/ 63 h 75"/>
                  <a:gd name="T10" fmla="*/ 73 w 141"/>
                  <a:gd name="T11" fmla="*/ 71 h 75"/>
                  <a:gd name="T12" fmla="*/ 81 w 141"/>
                  <a:gd name="T13" fmla="*/ 75 h 75"/>
                  <a:gd name="T14" fmla="*/ 88 w 141"/>
                  <a:gd name="T15" fmla="*/ 69 h 75"/>
                  <a:gd name="T16" fmla="*/ 96 w 141"/>
                  <a:gd name="T17" fmla="*/ 59 h 75"/>
                  <a:gd name="T18" fmla="*/ 115 w 141"/>
                  <a:gd name="T19" fmla="*/ 38 h 75"/>
                  <a:gd name="T20" fmla="*/ 123 w 141"/>
                  <a:gd name="T21" fmla="*/ 27 h 75"/>
                  <a:gd name="T22" fmla="*/ 131 w 141"/>
                  <a:gd name="T23" fmla="*/ 17 h 75"/>
                  <a:gd name="T24" fmla="*/ 137 w 141"/>
                  <a:gd name="T25" fmla="*/ 7 h 75"/>
                  <a:gd name="T26" fmla="*/ 141 w 141"/>
                  <a:gd name="T27" fmla="*/ 0 h 75"/>
                  <a:gd name="T28" fmla="*/ 0 w 141"/>
                  <a:gd name="T29" fmla="*/ 17 h 7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1" h="75">
                    <a:moveTo>
                      <a:pt x="0" y="17"/>
                    </a:moveTo>
                    <a:lnTo>
                      <a:pt x="10" y="24"/>
                    </a:lnTo>
                    <a:lnTo>
                      <a:pt x="19" y="32"/>
                    </a:lnTo>
                    <a:lnTo>
                      <a:pt x="42" y="49"/>
                    </a:lnTo>
                    <a:lnTo>
                      <a:pt x="64" y="63"/>
                    </a:lnTo>
                    <a:lnTo>
                      <a:pt x="73" y="71"/>
                    </a:lnTo>
                    <a:lnTo>
                      <a:pt x="81" y="75"/>
                    </a:lnTo>
                    <a:lnTo>
                      <a:pt x="88" y="69"/>
                    </a:lnTo>
                    <a:lnTo>
                      <a:pt x="96" y="59"/>
                    </a:lnTo>
                    <a:lnTo>
                      <a:pt x="115" y="38"/>
                    </a:lnTo>
                    <a:lnTo>
                      <a:pt x="123" y="27"/>
                    </a:lnTo>
                    <a:lnTo>
                      <a:pt x="131" y="17"/>
                    </a:lnTo>
                    <a:lnTo>
                      <a:pt x="137" y="7"/>
                    </a:lnTo>
                    <a:lnTo>
                      <a:pt x="141" y="0"/>
                    </a:lnTo>
                    <a:lnTo>
                      <a:pt x="0" y="17"/>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688" name="Freeform 197"/>
              <p:cNvSpPr>
                <a:spLocks/>
              </p:cNvSpPr>
              <p:nvPr/>
            </p:nvSpPr>
            <p:spPr bwMode="auto">
              <a:xfrm>
                <a:off x="1171" y="3157"/>
                <a:ext cx="56" cy="29"/>
              </a:xfrm>
              <a:custGeom>
                <a:avLst/>
                <a:gdLst>
                  <a:gd name="T0" fmla="*/ 0 w 56"/>
                  <a:gd name="T1" fmla="*/ 29 h 29"/>
                  <a:gd name="T2" fmla="*/ 7 w 56"/>
                  <a:gd name="T3" fmla="*/ 18 h 29"/>
                  <a:gd name="T4" fmla="*/ 13 w 56"/>
                  <a:gd name="T5" fmla="*/ 10 h 29"/>
                  <a:gd name="T6" fmla="*/ 17 w 56"/>
                  <a:gd name="T7" fmla="*/ 4 h 29"/>
                  <a:gd name="T8" fmla="*/ 22 w 56"/>
                  <a:gd name="T9" fmla="*/ 0 h 29"/>
                  <a:gd name="T10" fmla="*/ 32 w 56"/>
                  <a:gd name="T11" fmla="*/ 0 h 29"/>
                  <a:gd name="T12" fmla="*/ 41 w 56"/>
                  <a:gd name="T13" fmla="*/ 4 h 29"/>
                  <a:gd name="T14" fmla="*/ 51 w 56"/>
                  <a:gd name="T15" fmla="*/ 10 h 29"/>
                  <a:gd name="T16" fmla="*/ 56 w 56"/>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29">
                    <a:moveTo>
                      <a:pt x="0" y="29"/>
                    </a:moveTo>
                    <a:lnTo>
                      <a:pt x="7" y="18"/>
                    </a:lnTo>
                    <a:lnTo>
                      <a:pt x="13" y="10"/>
                    </a:lnTo>
                    <a:lnTo>
                      <a:pt x="17" y="4"/>
                    </a:lnTo>
                    <a:lnTo>
                      <a:pt x="22" y="0"/>
                    </a:lnTo>
                    <a:lnTo>
                      <a:pt x="32" y="0"/>
                    </a:lnTo>
                    <a:lnTo>
                      <a:pt x="41" y="4"/>
                    </a:lnTo>
                    <a:lnTo>
                      <a:pt x="51" y="10"/>
                    </a:lnTo>
                    <a:lnTo>
                      <a:pt x="56" y="2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89" name="Freeform 198"/>
              <p:cNvSpPr>
                <a:spLocks/>
              </p:cNvSpPr>
              <p:nvPr/>
            </p:nvSpPr>
            <p:spPr bwMode="auto">
              <a:xfrm>
                <a:off x="1193" y="3172"/>
                <a:ext cx="12" cy="9"/>
              </a:xfrm>
              <a:custGeom>
                <a:avLst/>
                <a:gdLst>
                  <a:gd name="T0" fmla="*/ 12 w 12"/>
                  <a:gd name="T1" fmla="*/ 4 h 9"/>
                  <a:gd name="T2" fmla="*/ 11 w 12"/>
                  <a:gd name="T3" fmla="*/ 8 h 9"/>
                  <a:gd name="T4" fmla="*/ 7 w 12"/>
                  <a:gd name="T5" fmla="*/ 9 h 9"/>
                  <a:gd name="T6" fmla="*/ 1 w 12"/>
                  <a:gd name="T7" fmla="*/ 8 h 9"/>
                  <a:gd name="T8" fmla="*/ 0 w 12"/>
                  <a:gd name="T9" fmla="*/ 4 h 9"/>
                  <a:gd name="T10" fmla="*/ 1 w 12"/>
                  <a:gd name="T11" fmla="*/ 1 h 9"/>
                  <a:gd name="T12" fmla="*/ 7 w 12"/>
                  <a:gd name="T13" fmla="*/ 0 h 9"/>
                  <a:gd name="T14" fmla="*/ 11 w 12"/>
                  <a:gd name="T15" fmla="*/ 1 h 9"/>
                  <a:gd name="T16" fmla="*/ 12 w 12"/>
                  <a:gd name="T17" fmla="*/ 4 h 9"/>
                  <a:gd name="T18" fmla="*/ 12 w 12"/>
                  <a:gd name="T19" fmla="*/ 4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9">
                    <a:moveTo>
                      <a:pt x="12" y="4"/>
                    </a:moveTo>
                    <a:lnTo>
                      <a:pt x="11" y="8"/>
                    </a:lnTo>
                    <a:lnTo>
                      <a:pt x="7" y="9"/>
                    </a:lnTo>
                    <a:lnTo>
                      <a:pt x="1" y="8"/>
                    </a:lnTo>
                    <a:lnTo>
                      <a:pt x="0" y="4"/>
                    </a:lnTo>
                    <a:lnTo>
                      <a:pt x="1" y="1"/>
                    </a:lnTo>
                    <a:lnTo>
                      <a:pt x="7" y="0"/>
                    </a:lnTo>
                    <a:lnTo>
                      <a:pt x="11" y="1"/>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690" name="Freeform 199"/>
              <p:cNvSpPr>
                <a:spLocks/>
              </p:cNvSpPr>
              <p:nvPr/>
            </p:nvSpPr>
            <p:spPr bwMode="auto">
              <a:xfrm>
                <a:off x="1086" y="2966"/>
                <a:ext cx="214" cy="198"/>
              </a:xfrm>
              <a:custGeom>
                <a:avLst/>
                <a:gdLst>
                  <a:gd name="T0" fmla="*/ 2 w 214"/>
                  <a:gd name="T1" fmla="*/ 80 h 198"/>
                  <a:gd name="T2" fmla="*/ 3 w 214"/>
                  <a:gd name="T3" fmla="*/ 86 h 198"/>
                  <a:gd name="T4" fmla="*/ 3 w 214"/>
                  <a:gd name="T5" fmla="*/ 92 h 198"/>
                  <a:gd name="T6" fmla="*/ 6 w 214"/>
                  <a:gd name="T7" fmla="*/ 110 h 198"/>
                  <a:gd name="T8" fmla="*/ 8 w 214"/>
                  <a:gd name="T9" fmla="*/ 127 h 198"/>
                  <a:gd name="T10" fmla="*/ 8 w 214"/>
                  <a:gd name="T11" fmla="*/ 133 h 198"/>
                  <a:gd name="T12" fmla="*/ 8 w 214"/>
                  <a:gd name="T13" fmla="*/ 140 h 198"/>
                  <a:gd name="T14" fmla="*/ 8 w 214"/>
                  <a:gd name="T15" fmla="*/ 152 h 198"/>
                  <a:gd name="T16" fmla="*/ 10 w 214"/>
                  <a:gd name="T17" fmla="*/ 165 h 198"/>
                  <a:gd name="T18" fmla="*/ 14 w 214"/>
                  <a:gd name="T19" fmla="*/ 177 h 198"/>
                  <a:gd name="T20" fmla="*/ 19 w 214"/>
                  <a:gd name="T21" fmla="*/ 186 h 198"/>
                  <a:gd name="T22" fmla="*/ 29 w 214"/>
                  <a:gd name="T23" fmla="*/ 193 h 198"/>
                  <a:gd name="T24" fmla="*/ 40 w 214"/>
                  <a:gd name="T25" fmla="*/ 198 h 198"/>
                  <a:gd name="T26" fmla="*/ 53 w 214"/>
                  <a:gd name="T27" fmla="*/ 198 h 198"/>
                  <a:gd name="T28" fmla="*/ 60 w 214"/>
                  <a:gd name="T29" fmla="*/ 197 h 198"/>
                  <a:gd name="T30" fmla="*/ 69 w 214"/>
                  <a:gd name="T31" fmla="*/ 195 h 198"/>
                  <a:gd name="T32" fmla="*/ 96 w 214"/>
                  <a:gd name="T33" fmla="*/ 186 h 198"/>
                  <a:gd name="T34" fmla="*/ 125 w 214"/>
                  <a:gd name="T35" fmla="*/ 181 h 198"/>
                  <a:gd name="T36" fmla="*/ 138 w 214"/>
                  <a:gd name="T37" fmla="*/ 180 h 198"/>
                  <a:gd name="T38" fmla="*/ 149 w 214"/>
                  <a:gd name="T39" fmla="*/ 179 h 198"/>
                  <a:gd name="T40" fmla="*/ 158 w 214"/>
                  <a:gd name="T41" fmla="*/ 179 h 198"/>
                  <a:gd name="T42" fmla="*/ 167 w 214"/>
                  <a:gd name="T43" fmla="*/ 179 h 198"/>
                  <a:gd name="T44" fmla="*/ 181 w 214"/>
                  <a:gd name="T45" fmla="*/ 179 h 198"/>
                  <a:gd name="T46" fmla="*/ 196 w 214"/>
                  <a:gd name="T47" fmla="*/ 174 h 198"/>
                  <a:gd name="T48" fmla="*/ 202 w 214"/>
                  <a:gd name="T49" fmla="*/ 170 h 198"/>
                  <a:gd name="T50" fmla="*/ 207 w 214"/>
                  <a:gd name="T51" fmla="*/ 166 h 198"/>
                  <a:gd name="T52" fmla="*/ 211 w 214"/>
                  <a:gd name="T53" fmla="*/ 160 h 198"/>
                  <a:gd name="T54" fmla="*/ 214 w 214"/>
                  <a:gd name="T55" fmla="*/ 151 h 198"/>
                  <a:gd name="T56" fmla="*/ 214 w 214"/>
                  <a:gd name="T57" fmla="*/ 148 h 198"/>
                  <a:gd name="T58" fmla="*/ 214 w 214"/>
                  <a:gd name="T59" fmla="*/ 143 h 198"/>
                  <a:gd name="T60" fmla="*/ 214 w 214"/>
                  <a:gd name="T61" fmla="*/ 136 h 198"/>
                  <a:gd name="T62" fmla="*/ 214 w 214"/>
                  <a:gd name="T63" fmla="*/ 129 h 198"/>
                  <a:gd name="T64" fmla="*/ 211 w 214"/>
                  <a:gd name="T65" fmla="*/ 113 h 198"/>
                  <a:gd name="T66" fmla="*/ 206 w 214"/>
                  <a:gd name="T67" fmla="*/ 97 h 198"/>
                  <a:gd name="T68" fmla="*/ 209 w 214"/>
                  <a:gd name="T69" fmla="*/ 88 h 198"/>
                  <a:gd name="T70" fmla="*/ 210 w 214"/>
                  <a:gd name="T71" fmla="*/ 78 h 198"/>
                  <a:gd name="T72" fmla="*/ 209 w 214"/>
                  <a:gd name="T73" fmla="*/ 74 h 198"/>
                  <a:gd name="T74" fmla="*/ 204 w 214"/>
                  <a:gd name="T75" fmla="*/ 71 h 198"/>
                  <a:gd name="T76" fmla="*/ 200 w 214"/>
                  <a:gd name="T77" fmla="*/ 69 h 198"/>
                  <a:gd name="T78" fmla="*/ 194 w 214"/>
                  <a:gd name="T79" fmla="*/ 68 h 198"/>
                  <a:gd name="T80" fmla="*/ 192 w 214"/>
                  <a:gd name="T81" fmla="*/ 58 h 198"/>
                  <a:gd name="T82" fmla="*/ 191 w 214"/>
                  <a:gd name="T83" fmla="*/ 49 h 198"/>
                  <a:gd name="T84" fmla="*/ 186 w 214"/>
                  <a:gd name="T85" fmla="*/ 37 h 198"/>
                  <a:gd name="T86" fmla="*/ 177 w 214"/>
                  <a:gd name="T87" fmla="*/ 26 h 198"/>
                  <a:gd name="T88" fmla="*/ 165 w 214"/>
                  <a:gd name="T89" fmla="*/ 15 h 198"/>
                  <a:gd name="T90" fmla="*/ 149 w 214"/>
                  <a:gd name="T91" fmla="*/ 7 h 198"/>
                  <a:gd name="T92" fmla="*/ 127 w 214"/>
                  <a:gd name="T93" fmla="*/ 1 h 198"/>
                  <a:gd name="T94" fmla="*/ 115 w 214"/>
                  <a:gd name="T95" fmla="*/ 0 h 198"/>
                  <a:gd name="T96" fmla="*/ 100 w 214"/>
                  <a:gd name="T97" fmla="*/ 0 h 198"/>
                  <a:gd name="T98" fmla="*/ 73 w 214"/>
                  <a:gd name="T99" fmla="*/ 1 h 198"/>
                  <a:gd name="T100" fmla="*/ 50 w 214"/>
                  <a:gd name="T101" fmla="*/ 5 h 198"/>
                  <a:gd name="T102" fmla="*/ 33 w 214"/>
                  <a:gd name="T103" fmla="*/ 10 h 198"/>
                  <a:gd name="T104" fmla="*/ 18 w 214"/>
                  <a:gd name="T105" fmla="*/ 17 h 198"/>
                  <a:gd name="T106" fmla="*/ 8 w 214"/>
                  <a:gd name="T107" fmla="*/ 28 h 198"/>
                  <a:gd name="T108" fmla="*/ 3 w 214"/>
                  <a:gd name="T109" fmla="*/ 41 h 198"/>
                  <a:gd name="T110" fmla="*/ 0 w 214"/>
                  <a:gd name="T111" fmla="*/ 59 h 198"/>
                  <a:gd name="T112" fmla="*/ 2 w 214"/>
                  <a:gd name="T113" fmla="*/ 80 h 198"/>
                  <a:gd name="T114" fmla="*/ 2 w 214"/>
                  <a:gd name="T115" fmla="*/ 80 h 1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4" h="198">
                    <a:moveTo>
                      <a:pt x="2" y="80"/>
                    </a:moveTo>
                    <a:lnTo>
                      <a:pt x="3" y="86"/>
                    </a:lnTo>
                    <a:lnTo>
                      <a:pt x="3" y="92"/>
                    </a:lnTo>
                    <a:lnTo>
                      <a:pt x="6" y="110"/>
                    </a:lnTo>
                    <a:lnTo>
                      <a:pt x="8" y="127"/>
                    </a:lnTo>
                    <a:lnTo>
                      <a:pt x="8" y="133"/>
                    </a:lnTo>
                    <a:lnTo>
                      <a:pt x="8" y="140"/>
                    </a:lnTo>
                    <a:lnTo>
                      <a:pt x="8" y="152"/>
                    </a:lnTo>
                    <a:lnTo>
                      <a:pt x="10" y="165"/>
                    </a:lnTo>
                    <a:lnTo>
                      <a:pt x="14" y="177"/>
                    </a:lnTo>
                    <a:lnTo>
                      <a:pt x="19" y="186"/>
                    </a:lnTo>
                    <a:lnTo>
                      <a:pt x="29" y="193"/>
                    </a:lnTo>
                    <a:lnTo>
                      <a:pt x="40" y="198"/>
                    </a:lnTo>
                    <a:lnTo>
                      <a:pt x="53" y="198"/>
                    </a:lnTo>
                    <a:lnTo>
                      <a:pt x="60" y="197"/>
                    </a:lnTo>
                    <a:lnTo>
                      <a:pt x="69" y="195"/>
                    </a:lnTo>
                    <a:lnTo>
                      <a:pt x="96" y="186"/>
                    </a:lnTo>
                    <a:lnTo>
                      <a:pt x="125" y="181"/>
                    </a:lnTo>
                    <a:lnTo>
                      <a:pt x="138" y="180"/>
                    </a:lnTo>
                    <a:lnTo>
                      <a:pt x="149" y="179"/>
                    </a:lnTo>
                    <a:lnTo>
                      <a:pt x="158" y="179"/>
                    </a:lnTo>
                    <a:lnTo>
                      <a:pt x="167" y="179"/>
                    </a:lnTo>
                    <a:lnTo>
                      <a:pt x="181" y="179"/>
                    </a:lnTo>
                    <a:lnTo>
                      <a:pt x="196" y="174"/>
                    </a:lnTo>
                    <a:lnTo>
                      <a:pt x="202" y="170"/>
                    </a:lnTo>
                    <a:lnTo>
                      <a:pt x="207" y="166"/>
                    </a:lnTo>
                    <a:lnTo>
                      <a:pt x="211" y="160"/>
                    </a:lnTo>
                    <a:lnTo>
                      <a:pt x="214" y="151"/>
                    </a:lnTo>
                    <a:lnTo>
                      <a:pt x="214" y="148"/>
                    </a:lnTo>
                    <a:lnTo>
                      <a:pt x="214" y="143"/>
                    </a:lnTo>
                    <a:lnTo>
                      <a:pt x="214" y="136"/>
                    </a:lnTo>
                    <a:lnTo>
                      <a:pt x="214" y="129"/>
                    </a:lnTo>
                    <a:lnTo>
                      <a:pt x="211" y="113"/>
                    </a:lnTo>
                    <a:lnTo>
                      <a:pt x="206" y="97"/>
                    </a:lnTo>
                    <a:lnTo>
                      <a:pt x="209" y="88"/>
                    </a:lnTo>
                    <a:lnTo>
                      <a:pt x="210" y="78"/>
                    </a:lnTo>
                    <a:lnTo>
                      <a:pt x="209" y="74"/>
                    </a:lnTo>
                    <a:lnTo>
                      <a:pt x="204" y="71"/>
                    </a:lnTo>
                    <a:lnTo>
                      <a:pt x="200" y="69"/>
                    </a:lnTo>
                    <a:lnTo>
                      <a:pt x="194" y="68"/>
                    </a:lnTo>
                    <a:lnTo>
                      <a:pt x="192" y="58"/>
                    </a:lnTo>
                    <a:lnTo>
                      <a:pt x="191" y="49"/>
                    </a:lnTo>
                    <a:lnTo>
                      <a:pt x="186" y="37"/>
                    </a:lnTo>
                    <a:lnTo>
                      <a:pt x="177" y="26"/>
                    </a:lnTo>
                    <a:lnTo>
                      <a:pt x="165" y="15"/>
                    </a:lnTo>
                    <a:lnTo>
                      <a:pt x="149" y="7"/>
                    </a:lnTo>
                    <a:lnTo>
                      <a:pt x="127" y="1"/>
                    </a:lnTo>
                    <a:lnTo>
                      <a:pt x="115" y="0"/>
                    </a:lnTo>
                    <a:lnTo>
                      <a:pt x="100" y="0"/>
                    </a:lnTo>
                    <a:lnTo>
                      <a:pt x="73" y="1"/>
                    </a:lnTo>
                    <a:lnTo>
                      <a:pt x="50" y="5"/>
                    </a:lnTo>
                    <a:lnTo>
                      <a:pt x="33" y="10"/>
                    </a:lnTo>
                    <a:lnTo>
                      <a:pt x="18" y="17"/>
                    </a:lnTo>
                    <a:lnTo>
                      <a:pt x="8" y="28"/>
                    </a:lnTo>
                    <a:lnTo>
                      <a:pt x="3" y="41"/>
                    </a:lnTo>
                    <a:lnTo>
                      <a:pt x="0" y="59"/>
                    </a:lnTo>
                    <a:lnTo>
                      <a:pt x="2" y="80"/>
                    </a:lnTo>
                    <a:close/>
                  </a:path>
                </a:pathLst>
              </a:custGeom>
              <a:solidFill>
                <a:srgbClr val="FAD28D"/>
              </a:solidFill>
              <a:ln w="19050">
                <a:solidFill>
                  <a:srgbClr val="000000"/>
                </a:solidFill>
                <a:prstDash val="solid"/>
                <a:round/>
                <a:headEnd/>
                <a:tailEnd/>
              </a:ln>
            </p:spPr>
            <p:txBody>
              <a:bodyPr/>
              <a:lstStyle/>
              <a:p>
                <a:endParaRPr lang="ja-JP" altLang="en-US"/>
              </a:p>
            </p:txBody>
          </p:sp>
          <p:sp>
            <p:nvSpPr>
              <p:cNvPr id="19691" name="Line 200"/>
              <p:cNvSpPr>
                <a:spLocks noChangeShapeType="1"/>
              </p:cNvSpPr>
              <p:nvPr/>
            </p:nvSpPr>
            <p:spPr bwMode="auto">
              <a:xfrm flipH="1">
                <a:off x="1282" y="3063"/>
                <a:ext cx="10"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692" name="Freeform 201"/>
              <p:cNvSpPr>
                <a:spLocks/>
              </p:cNvSpPr>
              <p:nvPr/>
            </p:nvSpPr>
            <p:spPr bwMode="auto">
              <a:xfrm>
                <a:off x="1157" y="3114"/>
                <a:ext cx="110" cy="29"/>
              </a:xfrm>
              <a:custGeom>
                <a:avLst/>
                <a:gdLst>
                  <a:gd name="T0" fmla="*/ 101 w 110"/>
                  <a:gd name="T1" fmla="*/ 1 h 29"/>
                  <a:gd name="T2" fmla="*/ 97 w 110"/>
                  <a:gd name="T3" fmla="*/ 2 h 29"/>
                  <a:gd name="T4" fmla="*/ 90 w 110"/>
                  <a:gd name="T5" fmla="*/ 3 h 29"/>
                  <a:gd name="T6" fmla="*/ 81 w 110"/>
                  <a:gd name="T7" fmla="*/ 4 h 29"/>
                  <a:gd name="T8" fmla="*/ 70 w 110"/>
                  <a:gd name="T9" fmla="*/ 5 h 29"/>
                  <a:gd name="T10" fmla="*/ 55 w 110"/>
                  <a:gd name="T11" fmla="*/ 6 h 29"/>
                  <a:gd name="T12" fmla="*/ 37 w 110"/>
                  <a:gd name="T13" fmla="*/ 8 h 29"/>
                  <a:gd name="T14" fmla="*/ 19 w 110"/>
                  <a:gd name="T15" fmla="*/ 14 h 29"/>
                  <a:gd name="T16" fmla="*/ 4 w 110"/>
                  <a:gd name="T17" fmla="*/ 19 h 29"/>
                  <a:gd name="T18" fmla="*/ 0 w 110"/>
                  <a:gd name="T19" fmla="*/ 22 h 29"/>
                  <a:gd name="T20" fmla="*/ 1 w 110"/>
                  <a:gd name="T21" fmla="*/ 25 h 29"/>
                  <a:gd name="T22" fmla="*/ 4 w 110"/>
                  <a:gd name="T23" fmla="*/ 29 h 29"/>
                  <a:gd name="T24" fmla="*/ 9 w 110"/>
                  <a:gd name="T25" fmla="*/ 28 h 29"/>
                  <a:gd name="T26" fmla="*/ 24 w 110"/>
                  <a:gd name="T27" fmla="*/ 22 h 29"/>
                  <a:gd name="T28" fmla="*/ 40 w 110"/>
                  <a:gd name="T29" fmla="*/ 19 h 29"/>
                  <a:gd name="T30" fmla="*/ 56 w 110"/>
                  <a:gd name="T31" fmla="*/ 16 h 29"/>
                  <a:gd name="T32" fmla="*/ 70 w 110"/>
                  <a:gd name="T33" fmla="*/ 15 h 29"/>
                  <a:gd name="T34" fmla="*/ 82 w 110"/>
                  <a:gd name="T35" fmla="*/ 15 h 29"/>
                  <a:gd name="T36" fmla="*/ 93 w 110"/>
                  <a:gd name="T37" fmla="*/ 13 h 29"/>
                  <a:gd name="T38" fmla="*/ 102 w 110"/>
                  <a:gd name="T39" fmla="*/ 12 h 29"/>
                  <a:gd name="T40" fmla="*/ 108 w 110"/>
                  <a:gd name="T41" fmla="*/ 8 h 29"/>
                  <a:gd name="T42" fmla="*/ 110 w 110"/>
                  <a:gd name="T43" fmla="*/ 6 h 29"/>
                  <a:gd name="T44" fmla="*/ 110 w 110"/>
                  <a:gd name="T45" fmla="*/ 2 h 29"/>
                  <a:gd name="T46" fmla="*/ 106 w 110"/>
                  <a:gd name="T47" fmla="*/ 0 h 29"/>
                  <a:gd name="T48" fmla="*/ 101 w 110"/>
                  <a:gd name="T49" fmla="*/ 1 h 29"/>
                  <a:gd name="T50" fmla="*/ 101 w 110"/>
                  <a:gd name="T51" fmla="*/ 1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10" h="29">
                    <a:moveTo>
                      <a:pt x="101" y="1"/>
                    </a:moveTo>
                    <a:lnTo>
                      <a:pt x="97" y="2"/>
                    </a:lnTo>
                    <a:lnTo>
                      <a:pt x="90" y="3"/>
                    </a:lnTo>
                    <a:lnTo>
                      <a:pt x="81" y="4"/>
                    </a:lnTo>
                    <a:lnTo>
                      <a:pt x="70" y="5"/>
                    </a:lnTo>
                    <a:lnTo>
                      <a:pt x="55" y="6"/>
                    </a:lnTo>
                    <a:lnTo>
                      <a:pt x="37" y="8"/>
                    </a:lnTo>
                    <a:lnTo>
                      <a:pt x="19" y="14"/>
                    </a:lnTo>
                    <a:lnTo>
                      <a:pt x="4" y="19"/>
                    </a:lnTo>
                    <a:lnTo>
                      <a:pt x="0" y="22"/>
                    </a:lnTo>
                    <a:lnTo>
                      <a:pt x="1" y="25"/>
                    </a:lnTo>
                    <a:lnTo>
                      <a:pt x="4" y="29"/>
                    </a:lnTo>
                    <a:lnTo>
                      <a:pt x="9" y="28"/>
                    </a:lnTo>
                    <a:lnTo>
                      <a:pt x="24" y="22"/>
                    </a:lnTo>
                    <a:lnTo>
                      <a:pt x="40" y="19"/>
                    </a:lnTo>
                    <a:lnTo>
                      <a:pt x="56" y="16"/>
                    </a:lnTo>
                    <a:lnTo>
                      <a:pt x="70" y="15"/>
                    </a:lnTo>
                    <a:lnTo>
                      <a:pt x="82" y="15"/>
                    </a:lnTo>
                    <a:lnTo>
                      <a:pt x="93" y="13"/>
                    </a:lnTo>
                    <a:lnTo>
                      <a:pt x="102" y="12"/>
                    </a:lnTo>
                    <a:lnTo>
                      <a:pt x="108" y="8"/>
                    </a:lnTo>
                    <a:lnTo>
                      <a:pt x="110" y="6"/>
                    </a:lnTo>
                    <a:lnTo>
                      <a:pt x="110" y="2"/>
                    </a:lnTo>
                    <a:lnTo>
                      <a:pt x="106" y="0"/>
                    </a:lnTo>
                    <a:lnTo>
                      <a:pt x="10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693" name="Freeform 202"/>
              <p:cNvSpPr>
                <a:spLocks/>
              </p:cNvSpPr>
              <p:nvPr/>
            </p:nvSpPr>
            <p:spPr bwMode="auto">
              <a:xfrm>
                <a:off x="1120" y="3046"/>
                <a:ext cx="46" cy="61"/>
              </a:xfrm>
              <a:custGeom>
                <a:avLst/>
                <a:gdLst>
                  <a:gd name="T0" fmla="*/ 39 w 46"/>
                  <a:gd name="T1" fmla="*/ 0 h 61"/>
                  <a:gd name="T2" fmla="*/ 31 w 46"/>
                  <a:gd name="T3" fmla="*/ 3 h 61"/>
                  <a:gd name="T4" fmla="*/ 23 w 46"/>
                  <a:gd name="T5" fmla="*/ 5 h 61"/>
                  <a:gd name="T6" fmla="*/ 15 w 46"/>
                  <a:gd name="T7" fmla="*/ 10 h 61"/>
                  <a:gd name="T8" fmla="*/ 8 w 46"/>
                  <a:gd name="T9" fmla="*/ 15 h 61"/>
                  <a:gd name="T10" fmla="*/ 4 w 46"/>
                  <a:gd name="T11" fmla="*/ 21 h 61"/>
                  <a:gd name="T12" fmla="*/ 1 w 46"/>
                  <a:gd name="T13" fmla="*/ 27 h 61"/>
                  <a:gd name="T14" fmla="*/ 0 w 46"/>
                  <a:gd name="T15" fmla="*/ 32 h 61"/>
                  <a:gd name="T16" fmla="*/ 0 w 46"/>
                  <a:gd name="T17" fmla="*/ 37 h 61"/>
                  <a:gd name="T18" fmla="*/ 3 w 46"/>
                  <a:gd name="T19" fmla="*/ 44 h 61"/>
                  <a:gd name="T20" fmla="*/ 7 w 46"/>
                  <a:gd name="T21" fmla="*/ 48 h 61"/>
                  <a:gd name="T22" fmla="*/ 15 w 46"/>
                  <a:gd name="T23" fmla="*/ 55 h 61"/>
                  <a:gd name="T24" fmla="*/ 24 w 46"/>
                  <a:gd name="T25" fmla="*/ 60 h 61"/>
                  <a:gd name="T26" fmla="*/ 33 w 46"/>
                  <a:gd name="T27" fmla="*/ 61 h 61"/>
                  <a:gd name="T28" fmla="*/ 37 w 46"/>
                  <a:gd name="T29" fmla="*/ 61 h 61"/>
                  <a:gd name="T30" fmla="*/ 39 w 46"/>
                  <a:gd name="T31" fmla="*/ 57 h 61"/>
                  <a:gd name="T32" fmla="*/ 39 w 46"/>
                  <a:gd name="T33" fmla="*/ 54 h 61"/>
                  <a:gd name="T34" fmla="*/ 35 w 46"/>
                  <a:gd name="T35" fmla="*/ 51 h 61"/>
                  <a:gd name="T36" fmla="*/ 30 w 46"/>
                  <a:gd name="T37" fmla="*/ 50 h 61"/>
                  <a:gd name="T38" fmla="*/ 23 w 46"/>
                  <a:gd name="T39" fmla="*/ 47 h 61"/>
                  <a:gd name="T40" fmla="*/ 16 w 46"/>
                  <a:gd name="T41" fmla="*/ 43 h 61"/>
                  <a:gd name="T42" fmla="*/ 12 w 46"/>
                  <a:gd name="T43" fmla="*/ 36 h 61"/>
                  <a:gd name="T44" fmla="*/ 14 w 46"/>
                  <a:gd name="T45" fmla="*/ 29 h 61"/>
                  <a:gd name="T46" fmla="*/ 19 w 46"/>
                  <a:gd name="T47" fmla="*/ 22 h 61"/>
                  <a:gd name="T48" fmla="*/ 29 w 46"/>
                  <a:gd name="T49" fmla="*/ 14 h 61"/>
                  <a:gd name="T50" fmla="*/ 35 w 46"/>
                  <a:gd name="T51" fmla="*/ 11 h 61"/>
                  <a:gd name="T52" fmla="*/ 41 w 46"/>
                  <a:gd name="T53" fmla="*/ 10 h 61"/>
                  <a:gd name="T54" fmla="*/ 45 w 46"/>
                  <a:gd name="T55" fmla="*/ 8 h 61"/>
                  <a:gd name="T56" fmla="*/ 46 w 46"/>
                  <a:gd name="T57" fmla="*/ 5 h 61"/>
                  <a:gd name="T58" fmla="*/ 43 w 46"/>
                  <a:gd name="T59" fmla="*/ 2 h 61"/>
                  <a:gd name="T60" fmla="*/ 39 w 46"/>
                  <a:gd name="T61" fmla="*/ 0 h 61"/>
                  <a:gd name="T62" fmla="*/ 39 w 46"/>
                  <a:gd name="T63" fmla="*/ 0 h 6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6" h="61">
                    <a:moveTo>
                      <a:pt x="39" y="0"/>
                    </a:moveTo>
                    <a:lnTo>
                      <a:pt x="31" y="3"/>
                    </a:lnTo>
                    <a:lnTo>
                      <a:pt x="23" y="5"/>
                    </a:lnTo>
                    <a:lnTo>
                      <a:pt x="15" y="10"/>
                    </a:lnTo>
                    <a:lnTo>
                      <a:pt x="8" y="15"/>
                    </a:lnTo>
                    <a:lnTo>
                      <a:pt x="4" y="21"/>
                    </a:lnTo>
                    <a:lnTo>
                      <a:pt x="1" y="27"/>
                    </a:lnTo>
                    <a:lnTo>
                      <a:pt x="0" y="32"/>
                    </a:lnTo>
                    <a:lnTo>
                      <a:pt x="0" y="37"/>
                    </a:lnTo>
                    <a:lnTo>
                      <a:pt x="3" y="44"/>
                    </a:lnTo>
                    <a:lnTo>
                      <a:pt x="7" y="48"/>
                    </a:lnTo>
                    <a:lnTo>
                      <a:pt x="15" y="55"/>
                    </a:lnTo>
                    <a:lnTo>
                      <a:pt x="24" y="60"/>
                    </a:lnTo>
                    <a:lnTo>
                      <a:pt x="33" y="61"/>
                    </a:lnTo>
                    <a:lnTo>
                      <a:pt x="37" y="61"/>
                    </a:lnTo>
                    <a:lnTo>
                      <a:pt x="39" y="57"/>
                    </a:lnTo>
                    <a:lnTo>
                      <a:pt x="39" y="54"/>
                    </a:lnTo>
                    <a:lnTo>
                      <a:pt x="35" y="51"/>
                    </a:lnTo>
                    <a:lnTo>
                      <a:pt x="30" y="50"/>
                    </a:lnTo>
                    <a:lnTo>
                      <a:pt x="23" y="47"/>
                    </a:lnTo>
                    <a:lnTo>
                      <a:pt x="16" y="43"/>
                    </a:lnTo>
                    <a:lnTo>
                      <a:pt x="12" y="36"/>
                    </a:lnTo>
                    <a:lnTo>
                      <a:pt x="14" y="29"/>
                    </a:lnTo>
                    <a:lnTo>
                      <a:pt x="19" y="22"/>
                    </a:lnTo>
                    <a:lnTo>
                      <a:pt x="29" y="14"/>
                    </a:lnTo>
                    <a:lnTo>
                      <a:pt x="35" y="11"/>
                    </a:lnTo>
                    <a:lnTo>
                      <a:pt x="41" y="10"/>
                    </a:lnTo>
                    <a:lnTo>
                      <a:pt x="45" y="8"/>
                    </a:lnTo>
                    <a:lnTo>
                      <a:pt x="46" y="5"/>
                    </a:lnTo>
                    <a:lnTo>
                      <a:pt x="43" y="2"/>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694" name="Freeform 203"/>
              <p:cNvSpPr>
                <a:spLocks/>
              </p:cNvSpPr>
              <p:nvPr/>
            </p:nvSpPr>
            <p:spPr bwMode="auto">
              <a:xfrm>
                <a:off x="1081" y="3046"/>
                <a:ext cx="68" cy="43"/>
              </a:xfrm>
              <a:custGeom>
                <a:avLst/>
                <a:gdLst>
                  <a:gd name="T0" fmla="*/ 46 w 68"/>
                  <a:gd name="T1" fmla="*/ 37 h 43"/>
                  <a:gd name="T2" fmla="*/ 46 w 68"/>
                  <a:gd name="T3" fmla="*/ 29 h 43"/>
                  <a:gd name="T4" fmla="*/ 51 w 68"/>
                  <a:gd name="T5" fmla="*/ 21 h 43"/>
                  <a:gd name="T6" fmla="*/ 58 w 68"/>
                  <a:gd name="T7" fmla="*/ 13 h 43"/>
                  <a:gd name="T8" fmla="*/ 68 w 68"/>
                  <a:gd name="T9" fmla="*/ 8 h 43"/>
                  <a:gd name="T10" fmla="*/ 65 w 68"/>
                  <a:gd name="T11" fmla="*/ 5 h 43"/>
                  <a:gd name="T12" fmla="*/ 61 w 68"/>
                  <a:gd name="T13" fmla="*/ 3 h 43"/>
                  <a:gd name="T14" fmla="*/ 49 w 68"/>
                  <a:gd name="T15" fmla="*/ 0 h 43"/>
                  <a:gd name="T16" fmla="*/ 38 w 68"/>
                  <a:gd name="T17" fmla="*/ 0 h 43"/>
                  <a:gd name="T18" fmla="*/ 28 w 68"/>
                  <a:gd name="T19" fmla="*/ 2 h 43"/>
                  <a:gd name="T20" fmla="*/ 26 w 68"/>
                  <a:gd name="T21" fmla="*/ 3 h 43"/>
                  <a:gd name="T22" fmla="*/ 20 w 68"/>
                  <a:gd name="T23" fmla="*/ 4 h 43"/>
                  <a:gd name="T24" fmla="*/ 9 w 68"/>
                  <a:gd name="T25" fmla="*/ 8 h 43"/>
                  <a:gd name="T26" fmla="*/ 5 w 68"/>
                  <a:gd name="T27" fmla="*/ 11 h 43"/>
                  <a:gd name="T28" fmla="*/ 1 w 68"/>
                  <a:gd name="T29" fmla="*/ 14 h 43"/>
                  <a:gd name="T30" fmla="*/ 0 w 68"/>
                  <a:gd name="T31" fmla="*/ 19 h 43"/>
                  <a:gd name="T32" fmla="*/ 0 w 68"/>
                  <a:gd name="T33" fmla="*/ 25 h 43"/>
                  <a:gd name="T34" fmla="*/ 5 w 68"/>
                  <a:gd name="T35" fmla="*/ 35 h 43"/>
                  <a:gd name="T36" fmla="*/ 11 w 68"/>
                  <a:gd name="T37" fmla="*/ 38 h 43"/>
                  <a:gd name="T38" fmla="*/ 16 w 68"/>
                  <a:gd name="T39" fmla="*/ 42 h 43"/>
                  <a:gd name="T40" fmla="*/ 22 w 68"/>
                  <a:gd name="T41" fmla="*/ 43 h 43"/>
                  <a:gd name="T42" fmla="*/ 30 w 68"/>
                  <a:gd name="T43" fmla="*/ 42 h 43"/>
                  <a:gd name="T44" fmla="*/ 38 w 68"/>
                  <a:gd name="T45" fmla="*/ 41 h 43"/>
                  <a:gd name="T46" fmla="*/ 46 w 68"/>
                  <a:gd name="T47" fmla="*/ 37 h 43"/>
                  <a:gd name="T48" fmla="*/ 46 w 68"/>
                  <a:gd name="T49" fmla="*/ 37 h 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8" h="43">
                    <a:moveTo>
                      <a:pt x="46" y="37"/>
                    </a:moveTo>
                    <a:lnTo>
                      <a:pt x="46" y="29"/>
                    </a:lnTo>
                    <a:lnTo>
                      <a:pt x="51" y="21"/>
                    </a:lnTo>
                    <a:lnTo>
                      <a:pt x="58" y="13"/>
                    </a:lnTo>
                    <a:lnTo>
                      <a:pt x="68" y="8"/>
                    </a:lnTo>
                    <a:lnTo>
                      <a:pt x="65" y="5"/>
                    </a:lnTo>
                    <a:lnTo>
                      <a:pt x="61" y="3"/>
                    </a:lnTo>
                    <a:lnTo>
                      <a:pt x="49" y="0"/>
                    </a:lnTo>
                    <a:lnTo>
                      <a:pt x="38" y="0"/>
                    </a:lnTo>
                    <a:lnTo>
                      <a:pt x="28" y="2"/>
                    </a:lnTo>
                    <a:lnTo>
                      <a:pt x="26" y="3"/>
                    </a:lnTo>
                    <a:lnTo>
                      <a:pt x="20" y="4"/>
                    </a:lnTo>
                    <a:lnTo>
                      <a:pt x="9" y="8"/>
                    </a:lnTo>
                    <a:lnTo>
                      <a:pt x="5" y="11"/>
                    </a:lnTo>
                    <a:lnTo>
                      <a:pt x="1" y="14"/>
                    </a:lnTo>
                    <a:lnTo>
                      <a:pt x="0" y="19"/>
                    </a:lnTo>
                    <a:lnTo>
                      <a:pt x="0" y="25"/>
                    </a:lnTo>
                    <a:lnTo>
                      <a:pt x="5" y="35"/>
                    </a:lnTo>
                    <a:lnTo>
                      <a:pt x="11" y="38"/>
                    </a:lnTo>
                    <a:lnTo>
                      <a:pt x="16" y="42"/>
                    </a:lnTo>
                    <a:lnTo>
                      <a:pt x="22" y="43"/>
                    </a:lnTo>
                    <a:lnTo>
                      <a:pt x="30" y="42"/>
                    </a:lnTo>
                    <a:lnTo>
                      <a:pt x="38" y="41"/>
                    </a:lnTo>
                    <a:lnTo>
                      <a:pt x="46" y="37"/>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695" name="Freeform 204"/>
              <p:cNvSpPr>
                <a:spLocks/>
              </p:cNvSpPr>
              <p:nvPr/>
            </p:nvSpPr>
            <p:spPr bwMode="auto">
              <a:xfrm>
                <a:off x="1163" y="3037"/>
                <a:ext cx="69" cy="41"/>
              </a:xfrm>
              <a:custGeom>
                <a:avLst/>
                <a:gdLst>
                  <a:gd name="T0" fmla="*/ 0 w 69"/>
                  <a:gd name="T1" fmla="*/ 15 h 41"/>
                  <a:gd name="T2" fmla="*/ 7 w 69"/>
                  <a:gd name="T3" fmla="*/ 8 h 41"/>
                  <a:gd name="T4" fmla="*/ 15 w 69"/>
                  <a:gd name="T5" fmla="*/ 4 h 41"/>
                  <a:gd name="T6" fmla="*/ 23 w 69"/>
                  <a:gd name="T7" fmla="*/ 1 h 41"/>
                  <a:gd name="T8" fmla="*/ 33 w 69"/>
                  <a:gd name="T9" fmla="*/ 0 h 41"/>
                  <a:gd name="T10" fmla="*/ 44 w 69"/>
                  <a:gd name="T11" fmla="*/ 0 h 41"/>
                  <a:gd name="T12" fmla="*/ 56 w 69"/>
                  <a:gd name="T13" fmla="*/ 1 h 41"/>
                  <a:gd name="T14" fmla="*/ 61 w 69"/>
                  <a:gd name="T15" fmla="*/ 3 h 41"/>
                  <a:gd name="T16" fmla="*/ 67 w 69"/>
                  <a:gd name="T17" fmla="*/ 6 h 41"/>
                  <a:gd name="T18" fmla="*/ 68 w 69"/>
                  <a:gd name="T19" fmla="*/ 12 h 41"/>
                  <a:gd name="T20" fmla="*/ 69 w 69"/>
                  <a:gd name="T21" fmla="*/ 18 h 41"/>
                  <a:gd name="T22" fmla="*/ 68 w 69"/>
                  <a:gd name="T23" fmla="*/ 25 h 41"/>
                  <a:gd name="T24" fmla="*/ 67 w 69"/>
                  <a:gd name="T25" fmla="*/ 31 h 41"/>
                  <a:gd name="T26" fmla="*/ 63 w 69"/>
                  <a:gd name="T27" fmla="*/ 35 h 41"/>
                  <a:gd name="T28" fmla="*/ 59 w 69"/>
                  <a:gd name="T29" fmla="*/ 37 h 41"/>
                  <a:gd name="T30" fmla="*/ 49 w 69"/>
                  <a:gd name="T31" fmla="*/ 40 h 41"/>
                  <a:gd name="T32" fmla="*/ 41 w 69"/>
                  <a:gd name="T33" fmla="*/ 41 h 41"/>
                  <a:gd name="T34" fmla="*/ 37 w 69"/>
                  <a:gd name="T35" fmla="*/ 41 h 41"/>
                  <a:gd name="T36" fmla="*/ 30 w 69"/>
                  <a:gd name="T37" fmla="*/ 40 h 41"/>
                  <a:gd name="T38" fmla="*/ 15 w 69"/>
                  <a:gd name="T39" fmla="*/ 37 h 41"/>
                  <a:gd name="T40" fmla="*/ 8 w 69"/>
                  <a:gd name="T41" fmla="*/ 33 h 41"/>
                  <a:gd name="T42" fmla="*/ 3 w 69"/>
                  <a:gd name="T43" fmla="*/ 28 h 41"/>
                  <a:gd name="T44" fmla="*/ 0 w 69"/>
                  <a:gd name="T45" fmla="*/ 22 h 41"/>
                  <a:gd name="T46" fmla="*/ 0 w 69"/>
                  <a:gd name="T47" fmla="*/ 15 h 41"/>
                  <a:gd name="T48" fmla="*/ 0 w 69"/>
                  <a:gd name="T49" fmla="*/ 15 h 4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41">
                    <a:moveTo>
                      <a:pt x="0" y="15"/>
                    </a:moveTo>
                    <a:lnTo>
                      <a:pt x="7" y="8"/>
                    </a:lnTo>
                    <a:lnTo>
                      <a:pt x="15" y="4"/>
                    </a:lnTo>
                    <a:lnTo>
                      <a:pt x="23" y="1"/>
                    </a:lnTo>
                    <a:lnTo>
                      <a:pt x="33" y="0"/>
                    </a:lnTo>
                    <a:lnTo>
                      <a:pt x="44" y="0"/>
                    </a:lnTo>
                    <a:lnTo>
                      <a:pt x="56" y="1"/>
                    </a:lnTo>
                    <a:lnTo>
                      <a:pt x="61" y="3"/>
                    </a:lnTo>
                    <a:lnTo>
                      <a:pt x="67" y="6"/>
                    </a:lnTo>
                    <a:lnTo>
                      <a:pt x="68" y="12"/>
                    </a:lnTo>
                    <a:lnTo>
                      <a:pt x="69" y="18"/>
                    </a:lnTo>
                    <a:lnTo>
                      <a:pt x="68" y="25"/>
                    </a:lnTo>
                    <a:lnTo>
                      <a:pt x="67" y="31"/>
                    </a:lnTo>
                    <a:lnTo>
                      <a:pt x="63" y="35"/>
                    </a:lnTo>
                    <a:lnTo>
                      <a:pt x="59" y="37"/>
                    </a:lnTo>
                    <a:lnTo>
                      <a:pt x="49" y="40"/>
                    </a:lnTo>
                    <a:lnTo>
                      <a:pt x="41" y="41"/>
                    </a:lnTo>
                    <a:lnTo>
                      <a:pt x="37" y="41"/>
                    </a:lnTo>
                    <a:lnTo>
                      <a:pt x="30" y="40"/>
                    </a:lnTo>
                    <a:lnTo>
                      <a:pt x="15" y="37"/>
                    </a:lnTo>
                    <a:lnTo>
                      <a:pt x="8" y="33"/>
                    </a:lnTo>
                    <a:lnTo>
                      <a:pt x="3" y="28"/>
                    </a:lnTo>
                    <a:lnTo>
                      <a:pt x="0" y="22"/>
                    </a:lnTo>
                    <a:lnTo>
                      <a:pt x="0" y="15"/>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696" name="Line 205"/>
              <p:cNvSpPr>
                <a:spLocks noChangeShapeType="1"/>
              </p:cNvSpPr>
              <p:nvPr/>
            </p:nvSpPr>
            <p:spPr bwMode="auto">
              <a:xfrm flipV="1">
                <a:off x="1226" y="3035"/>
                <a:ext cx="27"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697" name="Freeform 206"/>
              <p:cNvSpPr>
                <a:spLocks/>
              </p:cNvSpPr>
              <p:nvPr/>
            </p:nvSpPr>
            <p:spPr bwMode="auto">
              <a:xfrm>
                <a:off x="1169" y="3018"/>
                <a:ext cx="39" cy="13"/>
              </a:xfrm>
              <a:custGeom>
                <a:avLst/>
                <a:gdLst>
                  <a:gd name="T0" fmla="*/ 4 w 39"/>
                  <a:gd name="T1" fmla="*/ 3 h 13"/>
                  <a:gd name="T2" fmla="*/ 1 w 39"/>
                  <a:gd name="T3" fmla="*/ 5 h 13"/>
                  <a:gd name="T4" fmla="*/ 0 w 39"/>
                  <a:gd name="T5" fmla="*/ 8 h 13"/>
                  <a:gd name="T6" fmla="*/ 4 w 39"/>
                  <a:gd name="T7" fmla="*/ 12 h 13"/>
                  <a:gd name="T8" fmla="*/ 9 w 39"/>
                  <a:gd name="T9" fmla="*/ 13 h 13"/>
                  <a:gd name="T10" fmla="*/ 21 w 39"/>
                  <a:gd name="T11" fmla="*/ 10 h 13"/>
                  <a:gd name="T12" fmla="*/ 28 w 39"/>
                  <a:gd name="T13" fmla="*/ 9 h 13"/>
                  <a:gd name="T14" fmla="*/ 32 w 39"/>
                  <a:gd name="T15" fmla="*/ 10 h 13"/>
                  <a:gd name="T16" fmla="*/ 38 w 39"/>
                  <a:gd name="T17" fmla="*/ 9 h 13"/>
                  <a:gd name="T18" fmla="*/ 39 w 39"/>
                  <a:gd name="T19" fmla="*/ 6 h 13"/>
                  <a:gd name="T20" fmla="*/ 39 w 39"/>
                  <a:gd name="T21" fmla="*/ 2 h 13"/>
                  <a:gd name="T22" fmla="*/ 35 w 39"/>
                  <a:gd name="T23" fmla="*/ 0 h 13"/>
                  <a:gd name="T24" fmla="*/ 28 w 39"/>
                  <a:gd name="T25" fmla="*/ 0 h 13"/>
                  <a:gd name="T26" fmla="*/ 20 w 39"/>
                  <a:gd name="T27" fmla="*/ 0 h 13"/>
                  <a:gd name="T28" fmla="*/ 4 w 39"/>
                  <a:gd name="T29" fmla="*/ 3 h 13"/>
                  <a:gd name="T30" fmla="*/ 4 w 39"/>
                  <a:gd name="T31" fmla="*/ 3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9" h="13">
                    <a:moveTo>
                      <a:pt x="4" y="3"/>
                    </a:moveTo>
                    <a:lnTo>
                      <a:pt x="1" y="5"/>
                    </a:lnTo>
                    <a:lnTo>
                      <a:pt x="0" y="8"/>
                    </a:lnTo>
                    <a:lnTo>
                      <a:pt x="4" y="12"/>
                    </a:lnTo>
                    <a:lnTo>
                      <a:pt x="9" y="13"/>
                    </a:lnTo>
                    <a:lnTo>
                      <a:pt x="21" y="10"/>
                    </a:lnTo>
                    <a:lnTo>
                      <a:pt x="28" y="9"/>
                    </a:lnTo>
                    <a:lnTo>
                      <a:pt x="32" y="10"/>
                    </a:lnTo>
                    <a:lnTo>
                      <a:pt x="38" y="9"/>
                    </a:lnTo>
                    <a:lnTo>
                      <a:pt x="39" y="6"/>
                    </a:lnTo>
                    <a:lnTo>
                      <a:pt x="39" y="2"/>
                    </a:lnTo>
                    <a:lnTo>
                      <a:pt x="35" y="0"/>
                    </a:lnTo>
                    <a:lnTo>
                      <a:pt x="28" y="0"/>
                    </a:lnTo>
                    <a:lnTo>
                      <a:pt x="20" y="0"/>
                    </a:lnTo>
                    <a:lnTo>
                      <a:pt x="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698" name="Freeform 207"/>
              <p:cNvSpPr>
                <a:spLocks/>
              </p:cNvSpPr>
              <p:nvPr/>
            </p:nvSpPr>
            <p:spPr bwMode="auto">
              <a:xfrm>
                <a:off x="1081" y="3025"/>
                <a:ext cx="40" cy="17"/>
              </a:xfrm>
              <a:custGeom>
                <a:avLst/>
                <a:gdLst>
                  <a:gd name="T0" fmla="*/ 34 w 40"/>
                  <a:gd name="T1" fmla="*/ 0 h 17"/>
                  <a:gd name="T2" fmla="*/ 27 w 40"/>
                  <a:gd name="T3" fmla="*/ 1 h 17"/>
                  <a:gd name="T4" fmla="*/ 19 w 40"/>
                  <a:gd name="T5" fmla="*/ 3 h 17"/>
                  <a:gd name="T6" fmla="*/ 9 w 40"/>
                  <a:gd name="T7" fmla="*/ 6 h 17"/>
                  <a:gd name="T8" fmla="*/ 3 w 40"/>
                  <a:gd name="T9" fmla="*/ 8 h 17"/>
                  <a:gd name="T10" fmla="*/ 0 w 40"/>
                  <a:gd name="T11" fmla="*/ 11 h 17"/>
                  <a:gd name="T12" fmla="*/ 0 w 40"/>
                  <a:gd name="T13" fmla="*/ 15 h 17"/>
                  <a:gd name="T14" fmla="*/ 4 w 40"/>
                  <a:gd name="T15" fmla="*/ 17 h 17"/>
                  <a:gd name="T16" fmla="*/ 9 w 40"/>
                  <a:gd name="T17" fmla="*/ 17 h 17"/>
                  <a:gd name="T18" fmla="*/ 15 w 40"/>
                  <a:gd name="T19" fmla="*/ 15 h 17"/>
                  <a:gd name="T20" fmla="*/ 22 w 40"/>
                  <a:gd name="T21" fmla="*/ 13 h 17"/>
                  <a:gd name="T22" fmla="*/ 30 w 40"/>
                  <a:gd name="T23" fmla="*/ 12 h 17"/>
                  <a:gd name="T24" fmla="*/ 35 w 40"/>
                  <a:gd name="T25" fmla="*/ 11 h 17"/>
                  <a:gd name="T26" fmla="*/ 39 w 40"/>
                  <a:gd name="T27" fmla="*/ 9 h 17"/>
                  <a:gd name="T28" fmla="*/ 40 w 40"/>
                  <a:gd name="T29" fmla="*/ 6 h 17"/>
                  <a:gd name="T30" fmla="*/ 39 w 40"/>
                  <a:gd name="T31" fmla="*/ 1 h 17"/>
                  <a:gd name="T32" fmla="*/ 34 w 40"/>
                  <a:gd name="T33" fmla="*/ 0 h 17"/>
                  <a:gd name="T34" fmla="*/ 34 w 40"/>
                  <a:gd name="T35" fmla="*/ 0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17">
                    <a:moveTo>
                      <a:pt x="34" y="0"/>
                    </a:moveTo>
                    <a:lnTo>
                      <a:pt x="27" y="1"/>
                    </a:lnTo>
                    <a:lnTo>
                      <a:pt x="19" y="3"/>
                    </a:lnTo>
                    <a:lnTo>
                      <a:pt x="9" y="6"/>
                    </a:lnTo>
                    <a:lnTo>
                      <a:pt x="3" y="8"/>
                    </a:lnTo>
                    <a:lnTo>
                      <a:pt x="0" y="11"/>
                    </a:lnTo>
                    <a:lnTo>
                      <a:pt x="0" y="15"/>
                    </a:lnTo>
                    <a:lnTo>
                      <a:pt x="4" y="17"/>
                    </a:lnTo>
                    <a:lnTo>
                      <a:pt x="9" y="17"/>
                    </a:lnTo>
                    <a:lnTo>
                      <a:pt x="15" y="15"/>
                    </a:lnTo>
                    <a:lnTo>
                      <a:pt x="22" y="13"/>
                    </a:lnTo>
                    <a:lnTo>
                      <a:pt x="30" y="12"/>
                    </a:lnTo>
                    <a:lnTo>
                      <a:pt x="35" y="11"/>
                    </a:lnTo>
                    <a:lnTo>
                      <a:pt x="39" y="9"/>
                    </a:lnTo>
                    <a:lnTo>
                      <a:pt x="40" y="6"/>
                    </a:lnTo>
                    <a:lnTo>
                      <a:pt x="39" y="1"/>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699" name="Freeform 208"/>
              <p:cNvSpPr>
                <a:spLocks/>
              </p:cNvSpPr>
              <p:nvPr/>
            </p:nvSpPr>
            <p:spPr bwMode="auto">
              <a:xfrm>
                <a:off x="1086" y="2947"/>
                <a:ext cx="206" cy="94"/>
              </a:xfrm>
              <a:custGeom>
                <a:avLst/>
                <a:gdLst>
                  <a:gd name="T0" fmla="*/ 11 w 206"/>
                  <a:gd name="T1" fmla="*/ 45 h 94"/>
                  <a:gd name="T2" fmla="*/ 19 w 206"/>
                  <a:gd name="T3" fmla="*/ 36 h 94"/>
                  <a:gd name="T4" fmla="*/ 37 w 206"/>
                  <a:gd name="T5" fmla="*/ 38 h 94"/>
                  <a:gd name="T6" fmla="*/ 57 w 206"/>
                  <a:gd name="T7" fmla="*/ 37 h 94"/>
                  <a:gd name="T8" fmla="*/ 79 w 206"/>
                  <a:gd name="T9" fmla="*/ 36 h 94"/>
                  <a:gd name="T10" fmla="*/ 98 w 206"/>
                  <a:gd name="T11" fmla="*/ 34 h 94"/>
                  <a:gd name="T12" fmla="*/ 106 w 206"/>
                  <a:gd name="T13" fmla="*/ 34 h 94"/>
                  <a:gd name="T14" fmla="*/ 113 w 206"/>
                  <a:gd name="T15" fmla="*/ 33 h 94"/>
                  <a:gd name="T16" fmla="*/ 122 w 206"/>
                  <a:gd name="T17" fmla="*/ 34 h 94"/>
                  <a:gd name="T18" fmla="*/ 127 w 206"/>
                  <a:gd name="T19" fmla="*/ 38 h 94"/>
                  <a:gd name="T20" fmla="*/ 129 w 206"/>
                  <a:gd name="T21" fmla="*/ 41 h 94"/>
                  <a:gd name="T22" fmla="*/ 130 w 206"/>
                  <a:gd name="T23" fmla="*/ 47 h 94"/>
                  <a:gd name="T24" fmla="*/ 134 w 206"/>
                  <a:gd name="T25" fmla="*/ 56 h 94"/>
                  <a:gd name="T26" fmla="*/ 138 w 206"/>
                  <a:gd name="T27" fmla="*/ 64 h 94"/>
                  <a:gd name="T28" fmla="*/ 145 w 206"/>
                  <a:gd name="T29" fmla="*/ 69 h 94"/>
                  <a:gd name="T30" fmla="*/ 153 w 206"/>
                  <a:gd name="T31" fmla="*/ 72 h 94"/>
                  <a:gd name="T32" fmla="*/ 157 w 206"/>
                  <a:gd name="T33" fmla="*/ 76 h 94"/>
                  <a:gd name="T34" fmla="*/ 160 w 206"/>
                  <a:gd name="T35" fmla="*/ 83 h 94"/>
                  <a:gd name="T36" fmla="*/ 161 w 206"/>
                  <a:gd name="T37" fmla="*/ 89 h 94"/>
                  <a:gd name="T38" fmla="*/ 163 w 206"/>
                  <a:gd name="T39" fmla="*/ 92 h 94"/>
                  <a:gd name="T40" fmla="*/ 164 w 206"/>
                  <a:gd name="T41" fmla="*/ 94 h 94"/>
                  <a:gd name="T42" fmla="*/ 165 w 206"/>
                  <a:gd name="T43" fmla="*/ 94 h 94"/>
                  <a:gd name="T44" fmla="*/ 167 w 206"/>
                  <a:gd name="T45" fmla="*/ 94 h 94"/>
                  <a:gd name="T46" fmla="*/ 169 w 206"/>
                  <a:gd name="T47" fmla="*/ 91 h 94"/>
                  <a:gd name="T48" fmla="*/ 172 w 206"/>
                  <a:gd name="T49" fmla="*/ 89 h 94"/>
                  <a:gd name="T50" fmla="*/ 177 w 206"/>
                  <a:gd name="T51" fmla="*/ 88 h 94"/>
                  <a:gd name="T52" fmla="*/ 184 w 206"/>
                  <a:gd name="T53" fmla="*/ 87 h 94"/>
                  <a:gd name="T54" fmla="*/ 194 w 206"/>
                  <a:gd name="T55" fmla="*/ 87 h 94"/>
                  <a:gd name="T56" fmla="*/ 198 w 206"/>
                  <a:gd name="T57" fmla="*/ 87 h 94"/>
                  <a:gd name="T58" fmla="*/ 200 w 206"/>
                  <a:gd name="T59" fmla="*/ 85 h 94"/>
                  <a:gd name="T60" fmla="*/ 203 w 206"/>
                  <a:gd name="T61" fmla="*/ 81 h 94"/>
                  <a:gd name="T62" fmla="*/ 204 w 206"/>
                  <a:gd name="T63" fmla="*/ 77 h 94"/>
                  <a:gd name="T64" fmla="*/ 204 w 206"/>
                  <a:gd name="T65" fmla="*/ 74 h 94"/>
                  <a:gd name="T66" fmla="*/ 206 w 206"/>
                  <a:gd name="T67" fmla="*/ 70 h 94"/>
                  <a:gd name="T68" fmla="*/ 206 w 206"/>
                  <a:gd name="T69" fmla="*/ 58 h 94"/>
                  <a:gd name="T70" fmla="*/ 206 w 206"/>
                  <a:gd name="T71" fmla="*/ 43 h 94"/>
                  <a:gd name="T72" fmla="*/ 204 w 206"/>
                  <a:gd name="T73" fmla="*/ 30 h 94"/>
                  <a:gd name="T74" fmla="*/ 199 w 206"/>
                  <a:gd name="T75" fmla="*/ 17 h 94"/>
                  <a:gd name="T76" fmla="*/ 188 w 206"/>
                  <a:gd name="T77" fmla="*/ 9 h 94"/>
                  <a:gd name="T78" fmla="*/ 175 w 206"/>
                  <a:gd name="T79" fmla="*/ 3 h 94"/>
                  <a:gd name="T80" fmla="*/ 160 w 206"/>
                  <a:gd name="T81" fmla="*/ 1 h 94"/>
                  <a:gd name="T82" fmla="*/ 144 w 206"/>
                  <a:gd name="T83" fmla="*/ 0 h 94"/>
                  <a:gd name="T84" fmla="*/ 126 w 206"/>
                  <a:gd name="T85" fmla="*/ 0 h 94"/>
                  <a:gd name="T86" fmla="*/ 88 w 206"/>
                  <a:gd name="T87" fmla="*/ 2 h 94"/>
                  <a:gd name="T88" fmla="*/ 69 w 206"/>
                  <a:gd name="T89" fmla="*/ 4 h 94"/>
                  <a:gd name="T90" fmla="*/ 52 w 206"/>
                  <a:gd name="T91" fmla="*/ 7 h 94"/>
                  <a:gd name="T92" fmla="*/ 37 w 206"/>
                  <a:gd name="T93" fmla="*/ 10 h 94"/>
                  <a:gd name="T94" fmla="*/ 25 w 206"/>
                  <a:gd name="T95" fmla="*/ 13 h 94"/>
                  <a:gd name="T96" fmla="*/ 15 w 206"/>
                  <a:gd name="T97" fmla="*/ 17 h 94"/>
                  <a:gd name="T98" fmla="*/ 8 w 206"/>
                  <a:gd name="T99" fmla="*/ 20 h 94"/>
                  <a:gd name="T100" fmla="*/ 3 w 206"/>
                  <a:gd name="T101" fmla="*/ 24 h 94"/>
                  <a:gd name="T102" fmla="*/ 0 w 206"/>
                  <a:gd name="T103" fmla="*/ 29 h 94"/>
                  <a:gd name="T104" fmla="*/ 0 w 206"/>
                  <a:gd name="T105" fmla="*/ 34 h 94"/>
                  <a:gd name="T106" fmla="*/ 2 w 206"/>
                  <a:gd name="T107" fmla="*/ 38 h 94"/>
                  <a:gd name="T108" fmla="*/ 6 w 206"/>
                  <a:gd name="T109" fmla="*/ 41 h 94"/>
                  <a:gd name="T110" fmla="*/ 11 w 206"/>
                  <a:gd name="T111" fmla="*/ 45 h 94"/>
                  <a:gd name="T112" fmla="*/ 11 w 206"/>
                  <a:gd name="T113" fmla="*/ 45 h 9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6" h="94">
                    <a:moveTo>
                      <a:pt x="11" y="45"/>
                    </a:moveTo>
                    <a:lnTo>
                      <a:pt x="19" y="36"/>
                    </a:lnTo>
                    <a:lnTo>
                      <a:pt x="37" y="38"/>
                    </a:lnTo>
                    <a:lnTo>
                      <a:pt x="57" y="37"/>
                    </a:lnTo>
                    <a:lnTo>
                      <a:pt x="79" y="36"/>
                    </a:lnTo>
                    <a:lnTo>
                      <a:pt x="98" y="34"/>
                    </a:lnTo>
                    <a:lnTo>
                      <a:pt x="106" y="34"/>
                    </a:lnTo>
                    <a:lnTo>
                      <a:pt x="113" y="33"/>
                    </a:lnTo>
                    <a:lnTo>
                      <a:pt x="122" y="34"/>
                    </a:lnTo>
                    <a:lnTo>
                      <a:pt x="127" y="38"/>
                    </a:lnTo>
                    <a:lnTo>
                      <a:pt x="129" y="41"/>
                    </a:lnTo>
                    <a:lnTo>
                      <a:pt x="130" y="47"/>
                    </a:lnTo>
                    <a:lnTo>
                      <a:pt x="134" y="56"/>
                    </a:lnTo>
                    <a:lnTo>
                      <a:pt x="138" y="64"/>
                    </a:lnTo>
                    <a:lnTo>
                      <a:pt x="145" y="69"/>
                    </a:lnTo>
                    <a:lnTo>
                      <a:pt x="153" y="72"/>
                    </a:lnTo>
                    <a:lnTo>
                      <a:pt x="157" y="76"/>
                    </a:lnTo>
                    <a:lnTo>
                      <a:pt x="160" y="83"/>
                    </a:lnTo>
                    <a:lnTo>
                      <a:pt x="161" y="89"/>
                    </a:lnTo>
                    <a:lnTo>
                      <a:pt x="163" y="92"/>
                    </a:lnTo>
                    <a:lnTo>
                      <a:pt x="164" y="94"/>
                    </a:lnTo>
                    <a:lnTo>
                      <a:pt x="165" y="94"/>
                    </a:lnTo>
                    <a:lnTo>
                      <a:pt x="167" y="94"/>
                    </a:lnTo>
                    <a:lnTo>
                      <a:pt x="169" y="91"/>
                    </a:lnTo>
                    <a:lnTo>
                      <a:pt x="172" y="89"/>
                    </a:lnTo>
                    <a:lnTo>
                      <a:pt x="177" y="88"/>
                    </a:lnTo>
                    <a:lnTo>
                      <a:pt x="184" y="87"/>
                    </a:lnTo>
                    <a:lnTo>
                      <a:pt x="194" y="87"/>
                    </a:lnTo>
                    <a:lnTo>
                      <a:pt x="198" y="87"/>
                    </a:lnTo>
                    <a:lnTo>
                      <a:pt x="200" y="85"/>
                    </a:lnTo>
                    <a:lnTo>
                      <a:pt x="203" y="81"/>
                    </a:lnTo>
                    <a:lnTo>
                      <a:pt x="204" y="77"/>
                    </a:lnTo>
                    <a:lnTo>
                      <a:pt x="204" y="74"/>
                    </a:lnTo>
                    <a:lnTo>
                      <a:pt x="206" y="70"/>
                    </a:lnTo>
                    <a:lnTo>
                      <a:pt x="206" y="58"/>
                    </a:lnTo>
                    <a:lnTo>
                      <a:pt x="206" y="43"/>
                    </a:lnTo>
                    <a:lnTo>
                      <a:pt x="204" y="30"/>
                    </a:lnTo>
                    <a:lnTo>
                      <a:pt x="199" y="17"/>
                    </a:lnTo>
                    <a:lnTo>
                      <a:pt x="188" y="9"/>
                    </a:lnTo>
                    <a:lnTo>
                      <a:pt x="175" y="3"/>
                    </a:lnTo>
                    <a:lnTo>
                      <a:pt x="160" y="1"/>
                    </a:lnTo>
                    <a:lnTo>
                      <a:pt x="144" y="0"/>
                    </a:lnTo>
                    <a:lnTo>
                      <a:pt x="126" y="0"/>
                    </a:lnTo>
                    <a:lnTo>
                      <a:pt x="88" y="2"/>
                    </a:lnTo>
                    <a:lnTo>
                      <a:pt x="69" y="4"/>
                    </a:lnTo>
                    <a:lnTo>
                      <a:pt x="52" y="7"/>
                    </a:lnTo>
                    <a:lnTo>
                      <a:pt x="37" y="10"/>
                    </a:lnTo>
                    <a:lnTo>
                      <a:pt x="25" y="13"/>
                    </a:lnTo>
                    <a:lnTo>
                      <a:pt x="15" y="17"/>
                    </a:lnTo>
                    <a:lnTo>
                      <a:pt x="8" y="20"/>
                    </a:lnTo>
                    <a:lnTo>
                      <a:pt x="3" y="24"/>
                    </a:lnTo>
                    <a:lnTo>
                      <a:pt x="0" y="29"/>
                    </a:lnTo>
                    <a:lnTo>
                      <a:pt x="0" y="34"/>
                    </a:lnTo>
                    <a:lnTo>
                      <a:pt x="2" y="38"/>
                    </a:lnTo>
                    <a:lnTo>
                      <a:pt x="6" y="41"/>
                    </a:lnTo>
                    <a:lnTo>
                      <a:pt x="11" y="45"/>
                    </a:lnTo>
                    <a:close/>
                  </a:path>
                </a:pathLst>
              </a:custGeom>
              <a:solidFill>
                <a:srgbClr val="000000"/>
              </a:solidFill>
              <a:ln w="19050">
                <a:solidFill>
                  <a:srgbClr val="000000"/>
                </a:solidFill>
                <a:prstDash val="solid"/>
                <a:round/>
                <a:headEnd/>
                <a:tailEnd/>
              </a:ln>
            </p:spPr>
            <p:txBody>
              <a:bodyPr/>
              <a:lstStyle/>
              <a:p>
                <a:endParaRPr lang="ja-JP" altLang="en-US"/>
              </a:p>
            </p:txBody>
          </p:sp>
          <p:sp>
            <p:nvSpPr>
              <p:cNvPr id="19700" name="Freeform 209"/>
              <p:cNvSpPr>
                <a:spLocks/>
              </p:cNvSpPr>
              <p:nvPr/>
            </p:nvSpPr>
            <p:spPr bwMode="auto">
              <a:xfrm>
                <a:off x="1189" y="3051"/>
                <a:ext cx="15" cy="11"/>
              </a:xfrm>
              <a:custGeom>
                <a:avLst/>
                <a:gdLst>
                  <a:gd name="T0" fmla="*/ 15 w 15"/>
                  <a:gd name="T1" fmla="*/ 6 h 11"/>
                  <a:gd name="T2" fmla="*/ 12 w 15"/>
                  <a:gd name="T3" fmla="*/ 10 h 11"/>
                  <a:gd name="T4" fmla="*/ 7 w 15"/>
                  <a:gd name="T5" fmla="*/ 11 h 11"/>
                  <a:gd name="T6" fmla="*/ 1 w 15"/>
                  <a:gd name="T7" fmla="*/ 10 h 11"/>
                  <a:gd name="T8" fmla="*/ 0 w 15"/>
                  <a:gd name="T9" fmla="*/ 6 h 11"/>
                  <a:gd name="T10" fmla="*/ 1 w 15"/>
                  <a:gd name="T11" fmla="*/ 2 h 11"/>
                  <a:gd name="T12" fmla="*/ 7 w 15"/>
                  <a:gd name="T13" fmla="*/ 0 h 11"/>
                  <a:gd name="T14" fmla="*/ 12 w 15"/>
                  <a:gd name="T15" fmla="*/ 2 h 11"/>
                  <a:gd name="T16" fmla="*/ 15 w 15"/>
                  <a:gd name="T17" fmla="*/ 6 h 11"/>
                  <a:gd name="T18" fmla="*/ 15 w 15"/>
                  <a:gd name="T19" fmla="*/ 6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1">
                    <a:moveTo>
                      <a:pt x="15" y="6"/>
                    </a:moveTo>
                    <a:lnTo>
                      <a:pt x="12" y="10"/>
                    </a:lnTo>
                    <a:lnTo>
                      <a:pt x="7" y="11"/>
                    </a:lnTo>
                    <a:lnTo>
                      <a:pt x="1" y="10"/>
                    </a:lnTo>
                    <a:lnTo>
                      <a:pt x="0" y="6"/>
                    </a:lnTo>
                    <a:lnTo>
                      <a:pt x="1" y="2"/>
                    </a:lnTo>
                    <a:lnTo>
                      <a:pt x="7" y="0"/>
                    </a:lnTo>
                    <a:lnTo>
                      <a:pt x="12" y="2"/>
                    </a:lnTo>
                    <a:lnTo>
                      <a:pt x="1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701" name="Freeform 210"/>
              <p:cNvSpPr>
                <a:spLocks/>
              </p:cNvSpPr>
              <p:nvPr/>
            </p:nvSpPr>
            <p:spPr bwMode="auto">
              <a:xfrm>
                <a:off x="1107" y="3060"/>
                <a:ext cx="13" cy="12"/>
              </a:xfrm>
              <a:custGeom>
                <a:avLst/>
                <a:gdLst>
                  <a:gd name="T0" fmla="*/ 13 w 13"/>
                  <a:gd name="T1" fmla="*/ 5 h 12"/>
                  <a:gd name="T2" fmla="*/ 12 w 13"/>
                  <a:gd name="T3" fmla="*/ 10 h 12"/>
                  <a:gd name="T4" fmla="*/ 6 w 13"/>
                  <a:gd name="T5" fmla="*/ 12 h 12"/>
                  <a:gd name="T6" fmla="*/ 1 w 13"/>
                  <a:gd name="T7" fmla="*/ 10 h 12"/>
                  <a:gd name="T8" fmla="*/ 0 w 13"/>
                  <a:gd name="T9" fmla="*/ 5 h 12"/>
                  <a:gd name="T10" fmla="*/ 1 w 13"/>
                  <a:gd name="T11" fmla="*/ 2 h 12"/>
                  <a:gd name="T12" fmla="*/ 6 w 13"/>
                  <a:gd name="T13" fmla="*/ 0 h 12"/>
                  <a:gd name="T14" fmla="*/ 12 w 13"/>
                  <a:gd name="T15" fmla="*/ 2 h 12"/>
                  <a:gd name="T16" fmla="*/ 13 w 13"/>
                  <a:gd name="T17" fmla="*/ 5 h 12"/>
                  <a:gd name="T18" fmla="*/ 13 w 13"/>
                  <a:gd name="T19" fmla="*/ 5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2">
                    <a:moveTo>
                      <a:pt x="13" y="5"/>
                    </a:moveTo>
                    <a:lnTo>
                      <a:pt x="12" y="10"/>
                    </a:lnTo>
                    <a:lnTo>
                      <a:pt x="6" y="12"/>
                    </a:lnTo>
                    <a:lnTo>
                      <a:pt x="1" y="10"/>
                    </a:lnTo>
                    <a:lnTo>
                      <a:pt x="0" y="5"/>
                    </a:lnTo>
                    <a:lnTo>
                      <a:pt x="1" y="2"/>
                    </a:lnTo>
                    <a:lnTo>
                      <a:pt x="6" y="0"/>
                    </a:lnTo>
                    <a:lnTo>
                      <a:pt x="12" y="2"/>
                    </a:lnTo>
                    <a:lnTo>
                      <a:pt x="1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702" name="Freeform 211"/>
              <p:cNvSpPr>
                <a:spLocks/>
              </p:cNvSpPr>
              <p:nvPr/>
            </p:nvSpPr>
            <p:spPr bwMode="auto">
              <a:xfrm>
                <a:off x="924" y="3188"/>
                <a:ext cx="87" cy="84"/>
              </a:xfrm>
              <a:custGeom>
                <a:avLst/>
                <a:gdLst>
                  <a:gd name="T0" fmla="*/ 34 w 87"/>
                  <a:gd name="T1" fmla="*/ 0 h 84"/>
                  <a:gd name="T2" fmla="*/ 47 w 87"/>
                  <a:gd name="T3" fmla="*/ 5 h 84"/>
                  <a:gd name="T4" fmla="*/ 62 w 87"/>
                  <a:gd name="T5" fmla="*/ 14 h 84"/>
                  <a:gd name="T6" fmla="*/ 76 w 87"/>
                  <a:gd name="T7" fmla="*/ 23 h 84"/>
                  <a:gd name="T8" fmla="*/ 87 w 87"/>
                  <a:gd name="T9" fmla="*/ 35 h 84"/>
                  <a:gd name="T10" fmla="*/ 84 w 87"/>
                  <a:gd name="T11" fmla="*/ 37 h 84"/>
                  <a:gd name="T12" fmla="*/ 83 w 87"/>
                  <a:gd name="T13" fmla="*/ 41 h 84"/>
                  <a:gd name="T14" fmla="*/ 80 w 87"/>
                  <a:gd name="T15" fmla="*/ 51 h 84"/>
                  <a:gd name="T16" fmla="*/ 76 w 87"/>
                  <a:gd name="T17" fmla="*/ 55 h 84"/>
                  <a:gd name="T18" fmla="*/ 72 w 87"/>
                  <a:gd name="T19" fmla="*/ 60 h 84"/>
                  <a:gd name="T20" fmla="*/ 66 w 87"/>
                  <a:gd name="T21" fmla="*/ 63 h 84"/>
                  <a:gd name="T22" fmla="*/ 58 w 87"/>
                  <a:gd name="T23" fmla="*/ 67 h 84"/>
                  <a:gd name="T24" fmla="*/ 56 w 87"/>
                  <a:gd name="T25" fmla="*/ 74 h 84"/>
                  <a:gd name="T26" fmla="*/ 47 w 87"/>
                  <a:gd name="T27" fmla="*/ 80 h 84"/>
                  <a:gd name="T28" fmla="*/ 38 w 87"/>
                  <a:gd name="T29" fmla="*/ 84 h 84"/>
                  <a:gd name="T30" fmla="*/ 30 w 87"/>
                  <a:gd name="T31" fmla="*/ 84 h 84"/>
                  <a:gd name="T32" fmla="*/ 23 w 87"/>
                  <a:gd name="T33" fmla="*/ 83 h 84"/>
                  <a:gd name="T34" fmla="*/ 20 w 87"/>
                  <a:gd name="T35" fmla="*/ 84 h 84"/>
                  <a:gd name="T36" fmla="*/ 15 w 87"/>
                  <a:gd name="T37" fmla="*/ 84 h 84"/>
                  <a:gd name="T38" fmla="*/ 5 w 87"/>
                  <a:gd name="T39" fmla="*/ 81 h 84"/>
                  <a:gd name="T40" fmla="*/ 1 w 87"/>
                  <a:gd name="T41" fmla="*/ 78 h 84"/>
                  <a:gd name="T42" fmla="*/ 0 w 87"/>
                  <a:gd name="T43" fmla="*/ 74 h 84"/>
                  <a:gd name="T44" fmla="*/ 0 w 87"/>
                  <a:gd name="T45" fmla="*/ 71 h 84"/>
                  <a:gd name="T46" fmla="*/ 4 w 87"/>
                  <a:gd name="T47" fmla="*/ 67 h 84"/>
                  <a:gd name="T48" fmla="*/ 10 w 87"/>
                  <a:gd name="T49" fmla="*/ 67 h 84"/>
                  <a:gd name="T50" fmla="*/ 16 w 87"/>
                  <a:gd name="T51" fmla="*/ 65 h 84"/>
                  <a:gd name="T52" fmla="*/ 23 w 87"/>
                  <a:gd name="T53" fmla="*/ 62 h 84"/>
                  <a:gd name="T54" fmla="*/ 26 w 87"/>
                  <a:gd name="T55" fmla="*/ 57 h 84"/>
                  <a:gd name="T56" fmla="*/ 18 w 87"/>
                  <a:gd name="T57" fmla="*/ 56 h 84"/>
                  <a:gd name="T58" fmla="*/ 10 w 87"/>
                  <a:gd name="T59" fmla="*/ 51 h 84"/>
                  <a:gd name="T60" fmla="*/ 3 w 87"/>
                  <a:gd name="T61" fmla="*/ 45 h 84"/>
                  <a:gd name="T62" fmla="*/ 1 w 87"/>
                  <a:gd name="T63" fmla="*/ 41 h 84"/>
                  <a:gd name="T64" fmla="*/ 1 w 87"/>
                  <a:gd name="T65" fmla="*/ 38 h 84"/>
                  <a:gd name="T66" fmla="*/ 3 w 87"/>
                  <a:gd name="T67" fmla="*/ 32 h 84"/>
                  <a:gd name="T68" fmla="*/ 7 w 87"/>
                  <a:gd name="T69" fmla="*/ 26 h 84"/>
                  <a:gd name="T70" fmla="*/ 18 w 87"/>
                  <a:gd name="T71" fmla="*/ 19 h 84"/>
                  <a:gd name="T72" fmla="*/ 27 w 87"/>
                  <a:gd name="T73" fmla="*/ 12 h 84"/>
                  <a:gd name="T74" fmla="*/ 31 w 87"/>
                  <a:gd name="T75" fmla="*/ 6 h 84"/>
                  <a:gd name="T76" fmla="*/ 34 w 87"/>
                  <a:gd name="T77" fmla="*/ 0 h 84"/>
                  <a:gd name="T78" fmla="*/ 34 w 87"/>
                  <a:gd name="T79" fmla="*/ 0 h 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7" h="84">
                    <a:moveTo>
                      <a:pt x="34" y="0"/>
                    </a:moveTo>
                    <a:lnTo>
                      <a:pt x="47" y="5"/>
                    </a:lnTo>
                    <a:lnTo>
                      <a:pt x="62" y="14"/>
                    </a:lnTo>
                    <a:lnTo>
                      <a:pt x="76" y="23"/>
                    </a:lnTo>
                    <a:lnTo>
                      <a:pt x="87" y="35"/>
                    </a:lnTo>
                    <a:lnTo>
                      <a:pt x="84" y="37"/>
                    </a:lnTo>
                    <a:lnTo>
                      <a:pt x="83" y="41"/>
                    </a:lnTo>
                    <a:lnTo>
                      <a:pt x="80" y="51"/>
                    </a:lnTo>
                    <a:lnTo>
                      <a:pt x="76" y="55"/>
                    </a:lnTo>
                    <a:lnTo>
                      <a:pt x="72" y="60"/>
                    </a:lnTo>
                    <a:lnTo>
                      <a:pt x="66" y="63"/>
                    </a:lnTo>
                    <a:lnTo>
                      <a:pt x="58" y="67"/>
                    </a:lnTo>
                    <a:lnTo>
                      <a:pt x="56" y="74"/>
                    </a:lnTo>
                    <a:lnTo>
                      <a:pt x="47" y="80"/>
                    </a:lnTo>
                    <a:lnTo>
                      <a:pt x="38" y="84"/>
                    </a:lnTo>
                    <a:lnTo>
                      <a:pt x="30" y="84"/>
                    </a:lnTo>
                    <a:lnTo>
                      <a:pt x="23" y="83"/>
                    </a:lnTo>
                    <a:lnTo>
                      <a:pt x="20" y="84"/>
                    </a:lnTo>
                    <a:lnTo>
                      <a:pt x="15" y="84"/>
                    </a:lnTo>
                    <a:lnTo>
                      <a:pt x="5" y="81"/>
                    </a:lnTo>
                    <a:lnTo>
                      <a:pt x="1" y="78"/>
                    </a:lnTo>
                    <a:lnTo>
                      <a:pt x="0" y="74"/>
                    </a:lnTo>
                    <a:lnTo>
                      <a:pt x="0" y="71"/>
                    </a:lnTo>
                    <a:lnTo>
                      <a:pt x="4" y="67"/>
                    </a:lnTo>
                    <a:lnTo>
                      <a:pt x="10" y="67"/>
                    </a:lnTo>
                    <a:lnTo>
                      <a:pt x="16" y="65"/>
                    </a:lnTo>
                    <a:lnTo>
                      <a:pt x="23" y="62"/>
                    </a:lnTo>
                    <a:lnTo>
                      <a:pt x="26" y="57"/>
                    </a:lnTo>
                    <a:lnTo>
                      <a:pt x="18" y="56"/>
                    </a:lnTo>
                    <a:lnTo>
                      <a:pt x="10" y="51"/>
                    </a:lnTo>
                    <a:lnTo>
                      <a:pt x="3" y="45"/>
                    </a:lnTo>
                    <a:lnTo>
                      <a:pt x="1" y="41"/>
                    </a:lnTo>
                    <a:lnTo>
                      <a:pt x="1" y="38"/>
                    </a:lnTo>
                    <a:lnTo>
                      <a:pt x="3" y="32"/>
                    </a:lnTo>
                    <a:lnTo>
                      <a:pt x="7" y="26"/>
                    </a:lnTo>
                    <a:lnTo>
                      <a:pt x="18" y="19"/>
                    </a:lnTo>
                    <a:lnTo>
                      <a:pt x="27" y="12"/>
                    </a:lnTo>
                    <a:lnTo>
                      <a:pt x="31" y="6"/>
                    </a:lnTo>
                    <a:lnTo>
                      <a:pt x="34" y="0"/>
                    </a:lnTo>
                    <a:close/>
                  </a:path>
                </a:pathLst>
              </a:custGeom>
              <a:solidFill>
                <a:srgbClr val="FAD28D"/>
              </a:solidFill>
              <a:ln w="19050">
                <a:solidFill>
                  <a:srgbClr val="000000"/>
                </a:solidFill>
                <a:prstDash val="solid"/>
                <a:round/>
                <a:headEnd/>
                <a:tailEnd/>
              </a:ln>
            </p:spPr>
            <p:txBody>
              <a:bodyPr/>
              <a:lstStyle/>
              <a:p>
                <a:endParaRPr lang="ja-JP" altLang="en-US"/>
              </a:p>
            </p:txBody>
          </p:sp>
          <p:sp>
            <p:nvSpPr>
              <p:cNvPr id="19703" name="Freeform 212"/>
              <p:cNvSpPr>
                <a:spLocks/>
              </p:cNvSpPr>
              <p:nvPr/>
            </p:nvSpPr>
            <p:spPr bwMode="auto">
              <a:xfrm>
                <a:off x="962" y="3227"/>
                <a:ext cx="20" cy="28"/>
              </a:xfrm>
              <a:custGeom>
                <a:avLst/>
                <a:gdLst>
                  <a:gd name="T0" fmla="*/ 12 w 20"/>
                  <a:gd name="T1" fmla="*/ 0 h 28"/>
                  <a:gd name="T2" fmla="*/ 7 w 20"/>
                  <a:gd name="T3" fmla="*/ 1 h 28"/>
                  <a:gd name="T4" fmla="*/ 3 w 20"/>
                  <a:gd name="T5" fmla="*/ 3 h 28"/>
                  <a:gd name="T6" fmla="*/ 0 w 20"/>
                  <a:gd name="T7" fmla="*/ 7 h 28"/>
                  <a:gd name="T8" fmla="*/ 1 w 20"/>
                  <a:gd name="T9" fmla="*/ 14 h 28"/>
                  <a:gd name="T10" fmla="*/ 4 w 20"/>
                  <a:gd name="T11" fmla="*/ 16 h 28"/>
                  <a:gd name="T12" fmla="*/ 7 w 20"/>
                  <a:gd name="T13" fmla="*/ 18 h 28"/>
                  <a:gd name="T14" fmla="*/ 12 w 20"/>
                  <a:gd name="T15" fmla="*/ 20 h 28"/>
                  <a:gd name="T16" fmla="*/ 18 w 20"/>
                  <a:gd name="T17" fmla="*/ 22 h 28"/>
                  <a:gd name="T18" fmla="*/ 19 w 20"/>
                  <a:gd name="T19" fmla="*/ 24 h 28"/>
                  <a:gd name="T20" fmla="*/ 20 w 20"/>
                  <a:gd name="T21" fmla="*/ 28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 h="28">
                    <a:moveTo>
                      <a:pt x="12" y="0"/>
                    </a:moveTo>
                    <a:lnTo>
                      <a:pt x="7" y="1"/>
                    </a:lnTo>
                    <a:lnTo>
                      <a:pt x="3" y="3"/>
                    </a:lnTo>
                    <a:lnTo>
                      <a:pt x="0" y="7"/>
                    </a:lnTo>
                    <a:lnTo>
                      <a:pt x="1" y="14"/>
                    </a:lnTo>
                    <a:lnTo>
                      <a:pt x="4" y="16"/>
                    </a:lnTo>
                    <a:lnTo>
                      <a:pt x="7" y="18"/>
                    </a:lnTo>
                    <a:lnTo>
                      <a:pt x="12" y="20"/>
                    </a:lnTo>
                    <a:lnTo>
                      <a:pt x="18" y="22"/>
                    </a:lnTo>
                    <a:lnTo>
                      <a:pt x="19" y="24"/>
                    </a:lnTo>
                    <a:lnTo>
                      <a:pt x="20" y="28"/>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04" name="Freeform 213"/>
              <p:cNvSpPr>
                <a:spLocks/>
              </p:cNvSpPr>
              <p:nvPr/>
            </p:nvSpPr>
            <p:spPr bwMode="auto">
              <a:xfrm>
                <a:off x="947" y="3243"/>
                <a:ext cx="19" cy="28"/>
              </a:xfrm>
              <a:custGeom>
                <a:avLst/>
                <a:gdLst>
                  <a:gd name="T0" fmla="*/ 0 w 19"/>
                  <a:gd name="T1" fmla="*/ 28 h 28"/>
                  <a:gd name="T2" fmla="*/ 8 w 19"/>
                  <a:gd name="T3" fmla="*/ 20 h 28"/>
                  <a:gd name="T4" fmla="*/ 15 w 19"/>
                  <a:gd name="T5" fmla="*/ 13 h 28"/>
                  <a:gd name="T6" fmla="*/ 19 w 19"/>
                  <a:gd name="T7" fmla="*/ 6 h 28"/>
                  <a:gd name="T8" fmla="*/ 19 w 19"/>
                  <a:gd name="T9" fmla="*/ 2 h 28"/>
                  <a:gd name="T10" fmla="*/ 18 w 19"/>
                  <a:gd name="T11" fmla="*/ 0 h 28"/>
                  <a:gd name="T12" fmla="*/ 14 w 19"/>
                  <a:gd name="T13" fmla="*/ 0 h 28"/>
                  <a:gd name="T14" fmla="*/ 3 w 19"/>
                  <a:gd name="T15" fmla="*/ 2 h 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28">
                    <a:moveTo>
                      <a:pt x="0" y="28"/>
                    </a:moveTo>
                    <a:lnTo>
                      <a:pt x="8" y="20"/>
                    </a:lnTo>
                    <a:lnTo>
                      <a:pt x="15" y="13"/>
                    </a:lnTo>
                    <a:lnTo>
                      <a:pt x="19" y="6"/>
                    </a:lnTo>
                    <a:lnTo>
                      <a:pt x="19" y="2"/>
                    </a:lnTo>
                    <a:lnTo>
                      <a:pt x="18" y="0"/>
                    </a:lnTo>
                    <a:lnTo>
                      <a:pt x="14" y="0"/>
                    </a:lnTo>
                    <a:lnTo>
                      <a:pt x="3" y="2"/>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05" name="Freeform 214"/>
              <p:cNvSpPr>
                <a:spLocks/>
              </p:cNvSpPr>
              <p:nvPr/>
            </p:nvSpPr>
            <p:spPr bwMode="auto">
              <a:xfrm>
                <a:off x="1170" y="3244"/>
                <a:ext cx="87" cy="82"/>
              </a:xfrm>
              <a:custGeom>
                <a:avLst/>
                <a:gdLst>
                  <a:gd name="T0" fmla="*/ 87 w 87"/>
                  <a:gd name="T1" fmla="*/ 60 h 82"/>
                  <a:gd name="T2" fmla="*/ 83 w 87"/>
                  <a:gd name="T3" fmla="*/ 43 h 82"/>
                  <a:gd name="T4" fmla="*/ 76 w 87"/>
                  <a:gd name="T5" fmla="*/ 31 h 82"/>
                  <a:gd name="T6" fmla="*/ 65 w 87"/>
                  <a:gd name="T7" fmla="*/ 21 h 82"/>
                  <a:gd name="T8" fmla="*/ 56 w 87"/>
                  <a:gd name="T9" fmla="*/ 16 h 82"/>
                  <a:gd name="T10" fmla="*/ 52 w 87"/>
                  <a:gd name="T11" fmla="*/ 8 h 82"/>
                  <a:gd name="T12" fmla="*/ 46 w 87"/>
                  <a:gd name="T13" fmla="*/ 3 h 82"/>
                  <a:gd name="T14" fmla="*/ 41 w 87"/>
                  <a:gd name="T15" fmla="*/ 0 h 82"/>
                  <a:gd name="T16" fmla="*/ 35 w 87"/>
                  <a:gd name="T17" fmla="*/ 0 h 82"/>
                  <a:gd name="T18" fmla="*/ 30 w 87"/>
                  <a:gd name="T19" fmla="*/ 2 h 82"/>
                  <a:gd name="T20" fmla="*/ 29 w 87"/>
                  <a:gd name="T21" fmla="*/ 5 h 82"/>
                  <a:gd name="T22" fmla="*/ 30 w 87"/>
                  <a:gd name="T23" fmla="*/ 9 h 82"/>
                  <a:gd name="T24" fmla="*/ 31 w 87"/>
                  <a:gd name="T25" fmla="*/ 13 h 82"/>
                  <a:gd name="T26" fmla="*/ 31 w 87"/>
                  <a:gd name="T27" fmla="*/ 15 h 82"/>
                  <a:gd name="T28" fmla="*/ 30 w 87"/>
                  <a:gd name="T29" fmla="*/ 17 h 82"/>
                  <a:gd name="T30" fmla="*/ 26 w 87"/>
                  <a:gd name="T31" fmla="*/ 20 h 82"/>
                  <a:gd name="T32" fmla="*/ 20 w 87"/>
                  <a:gd name="T33" fmla="*/ 22 h 82"/>
                  <a:gd name="T34" fmla="*/ 14 w 87"/>
                  <a:gd name="T35" fmla="*/ 26 h 82"/>
                  <a:gd name="T36" fmla="*/ 7 w 87"/>
                  <a:gd name="T37" fmla="*/ 31 h 82"/>
                  <a:gd name="T38" fmla="*/ 3 w 87"/>
                  <a:gd name="T39" fmla="*/ 34 h 82"/>
                  <a:gd name="T40" fmla="*/ 0 w 87"/>
                  <a:gd name="T41" fmla="*/ 38 h 82"/>
                  <a:gd name="T42" fmla="*/ 0 w 87"/>
                  <a:gd name="T43" fmla="*/ 43 h 82"/>
                  <a:gd name="T44" fmla="*/ 3 w 87"/>
                  <a:gd name="T45" fmla="*/ 47 h 82"/>
                  <a:gd name="T46" fmla="*/ 6 w 87"/>
                  <a:gd name="T47" fmla="*/ 50 h 82"/>
                  <a:gd name="T48" fmla="*/ 11 w 87"/>
                  <a:gd name="T49" fmla="*/ 50 h 82"/>
                  <a:gd name="T50" fmla="*/ 4 w 87"/>
                  <a:gd name="T51" fmla="*/ 55 h 82"/>
                  <a:gd name="T52" fmla="*/ 3 w 87"/>
                  <a:gd name="T53" fmla="*/ 61 h 82"/>
                  <a:gd name="T54" fmla="*/ 6 w 87"/>
                  <a:gd name="T55" fmla="*/ 65 h 82"/>
                  <a:gd name="T56" fmla="*/ 11 w 87"/>
                  <a:gd name="T57" fmla="*/ 65 h 82"/>
                  <a:gd name="T58" fmla="*/ 16 w 87"/>
                  <a:gd name="T59" fmla="*/ 64 h 82"/>
                  <a:gd name="T60" fmla="*/ 12 w 87"/>
                  <a:gd name="T61" fmla="*/ 71 h 82"/>
                  <a:gd name="T62" fmla="*/ 14 w 87"/>
                  <a:gd name="T63" fmla="*/ 77 h 82"/>
                  <a:gd name="T64" fmla="*/ 18 w 87"/>
                  <a:gd name="T65" fmla="*/ 79 h 82"/>
                  <a:gd name="T66" fmla="*/ 20 w 87"/>
                  <a:gd name="T67" fmla="*/ 80 h 82"/>
                  <a:gd name="T68" fmla="*/ 27 w 87"/>
                  <a:gd name="T69" fmla="*/ 80 h 82"/>
                  <a:gd name="T70" fmla="*/ 34 w 87"/>
                  <a:gd name="T71" fmla="*/ 78 h 82"/>
                  <a:gd name="T72" fmla="*/ 33 w 87"/>
                  <a:gd name="T73" fmla="*/ 80 h 82"/>
                  <a:gd name="T74" fmla="*/ 34 w 87"/>
                  <a:gd name="T75" fmla="*/ 81 h 82"/>
                  <a:gd name="T76" fmla="*/ 41 w 87"/>
                  <a:gd name="T77" fmla="*/ 82 h 82"/>
                  <a:gd name="T78" fmla="*/ 50 w 87"/>
                  <a:gd name="T79" fmla="*/ 81 h 82"/>
                  <a:gd name="T80" fmla="*/ 61 w 87"/>
                  <a:gd name="T81" fmla="*/ 77 h 82"/>
                  <a:gd name="T82" fmla="*/ 66 w 87"/>
                  <a:gd name="T83" fmla="*/ 75 h 82"/>
                  <a:gd name="T84" fmla="*/ 69 w 87"/>
                  <a:gd name="T85" fmla="*/ 73 h 82"/>
                  <a:gd name="T86" fmla="*/ 72 w 87"/>
                  <a:gd name="T87" fmla="*/ 69 h 82"/>
                  <a:gd name="T88" fmla="*/ 73 w 87"/>
                  <a:gd name="T89" fmla="*/ 66 h 82"/>
                  <a:gd name="T90" fmla="*/ 76 w 87"/>
                  <a:gd name="T91" fmla="*/ 64 h 82"/>
                  <a:gd name="T92" fmla="*/ 81 w 87"/>
                  <a:gd name="T93" fmla="*/ 62 h 82"/>
                  <a:gd name="T94" fmla="*/ 87 w 87"/>
                  <a:gd name="T95" fmla="*/ 60 h 82"/>
                  <a:gd name="T96" fmla="*/ 87 w 87"/>
                  <a:gd name="T97" fmla="*/ 60 h 8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87" h="82">
                    <a:moveTo>
                      <a:pt x="87" y="60"/>
                    </a:moveTo>
                    <a:lnTo>
                      <a:pt x="83" y="43"/>
                    </a:lnTo>
                    <a:lnTo>
                      <a:pt x="76" y="31"/>
                    </a:lnTo>
                    <a:lnTo>
                      <a:pt x="65" y="21"/>
                    </a:lnTo>
                    <a:lnTo>
                      <a:pt x="56" y="16"/>
                    </a:lnTo>
                    <a:lnTo>
                      <a:pt x="52" y="8"/>
                    </a:lnTo>
                    <a:lnTo>
                      <a:pt x="46" y="3"/>
                    </a:lnTo>
                    <a:lnTo>
                      <a:pt x="41" y="0"/>
                    </a:lnTo>
                    <a:lnTo>
                      <a:pt x="35" y="0"/>
                    </a:lnTo>
                    <a:lnTo>
                      <a:pt x="30" y="2"/>
                    </a:lnTo>
                    <a:lnTo>
                      <a:pt x="29" y="5"/>
                    </a:lnTo>
                    <a:lnTo>
                      <a:pt x="30" y="9"/>
                    </a:lnTo>
                    <a:lnTo>
                      <a:pt x="31" y="13"/>
                    </a:lnTo>
                    <a:lnTo>
                      <a:pt x="31" y="15"/>
                    </a:lnTo>
                    <a:lnTo>
                      <a:pt x="30" y="17"/>
                    </a:lnTo>
                    <a:lnTo>
                      <a:pt x="26" y="20"/>
                    </a:lnTo>
                    <a:lnTo>
                      <a:pt x="20" y="22"/>
                    </a:lnTo>
                    <a:lnTo>
                      <a:pt x="14" y="26"/>
                    </a:lnTo>
                    <a:lnTo>
                      <a:pt x="7" y="31"/>
                    </a:lnTo>
                    <a:lnTo>
                      <a:pt x="3" y="34"/>
                    </a:lnTo>
                    <a:lnTo>
                      <a:pt x="0" y="38"/>
                    </a:lnTo>
                    <a:lnTo>
                      <a:pt x="0" y="43"/>
                    </a:lnTo>
                    <a:lnTo>
                      <a:pt x="3" y="47"/>
                    </a:lnTo>
                    <a:lnTo>
                      <a:pt x="6" y="50"/>
                    </a:lnTo>
                    <a:lnTo>
                      <a:pt x="11" y="50"/>
                    </a:lnTo>
                    <a:lnTo>
                      <a:pt x="4" y="55"/>
                    </a:lnTo>
                    <a:lnTo>
                      <a:pt x="3" y="61"/>
                    </a:lnTo>
                    <a:lnTo>
                      <a:pt x="6" y="65"/>
                    </a:lnTo>
                    <a:lnTo>
                      <a:pt x="11" y="65"/>
                    </a:lnTo>
                    <a:lnTo>
                      <a:pt x="16" y="64"/>
                    </a:lnTo>
                    <a:lnTo>
                      <a:pt x="12" y="71"/>
                    </a:lnTo>
                    <a:lnTo>
                      <a:pt x="14" y="77"/>
                    </a:lnTo>
                    <a:lnTo>
                      <a:pt x="18" y="79"/>
                    </a:lnTo>
                    <a:lnTo>
                      <a:pt x="20" y="80"/>
                    </a:lnTo>
                    <a:lnTo>
                      <a:pt x="27" y="80"/>
                    </a:lnTo>
                    <a:lnTo>
                      <a:pt x="34" y="78"/>
                    </a:lnTo>
                    <a:lnTo>
                      <a:pt x="33" y="80"/>
                    </a:lnTo>
                    <a:lnTo>
                      <a:pt x="34" y="81"/>
                    </a:lnTo>
                    <a:lnTo>
                      <a:pt x="41" y="82"/>
                    </a:lnTo>
                    <a:lnTo>
                      <a:pt x="50" y="81"/>
                    </a:lnTo>
                    <a:lnTo>
                      <a:pt x="61" y="77"/>
                    </a:lnTo>
                    <a:lnTo>
                      <a:pt x="66" y="75"/>
                    </a:lnTo>
                    <a:lnTo>
                      <a:pt x="69" y="73"/>
                    </a:lnTo>
                    <a:lnTo>
                      <a:pt x="72" y="69"/>
                    </a:lnTo>
                    <a:lnTo>
                      <a:pt x="73" y="66"/>
                    </a:lnTo>
                    <a:lnTo>
                      <a:pt x="76" y="64"/>
                    </a:lnTo>
                    <a:lnTo>
                      <a:pt x="81" y="62"/>
                    </a:lnTo>
                    <a:lnTo>
                      <a:pt x="87" y="60"/>
                    </a:lnTo>
                    <a:close/>
                  </a:path>
                </a:pathLst>
              </a:custGeom>
              <a:solidFill>
                <a:srgbClr val="FAD28D"/>
              </a:solidFill>
              <a:ln w="19050">
                <a:solidFill>
                  <a:srgbClr val="000000"/>
                </a:solidFill>
                <a:prstDash val="solid"/>
                <a:round/>
                <a:headEnd/>
                <a:tailEnd/>
              </a:ln>
            </p:spPr>
            <p:txBody>
              <a:bodyPr/>
              <a:lstStyle/>
              <a:p>
                <a:endParaRPr lang="ja-JP" altLang="en-US"/>
              </a:p>
            </p:txBody>
          </p:sp>
          <p:sp>
            <p:nvSpPr>
              <p:cNvPr id="19706" name="Freeform 215"/>
              <p:cNvSpPr>
                <a:spLocks/>
              </p:cNvSpPr>
              <p:nvPr/>
            </p:nvSpPr>
            <p:spPr bwMode="auto">
              <a:xfrm>
                <a:off x="1204" y="3312"/>
                <a:ext cx="13" cy="10"/>
              </a:xfrm>
              <a:custGeom>
                <a:avLst/>
                <a:gdLst>
                  <a:gd name="T0" fmla="*/ 0 w 13"/>
                  <a:gd name="T1" fmla="*/ 10 h 10"/>
                  <a:gd name="T2" fmla="*/ 8 w 13"/>
                  <a:gd name="T3" fmla="*/ 4 h 10"/>
                  <a:gd name="T4" fmla="*/ 12 w 13"/>
                  <a:gd name="T5" fmla="*/ 1 h 10"/>
                  <a:gd name="T6" fmla="*/ 13 w 13"/>
                  <a:gd name="T7" fmla="*/ 0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10">
                    <a:moveTo>
                      <a:pt x="0" y="10"/>
                    </a:moveTo>
                    <a:lnTo>
                      <a:pt x="8" y="4"/>
                    </a:lnTo>
                    <a:lnTo>
                      <a:pt x="12" y="1"/>
                    </a:lnTo>
                    <a:lnTo>
                      <a:pt x="13"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07" name="Freeform 216"/>
              <p:cNvSpPr>
                <a:spLocks/>
              </p:cNvSpPr>
              <p:nvPr/>
            </p:nvSpPr>
            <p:spPr bwMode="auto">
              <a:xfrm>
                <a:off x="1186" y="3300"/>
                <a:ext cx="21" cy="8"/>
              </a:xfrm>
              <a:custGeom>
                <a:avLst/>
                <a:gdLst>
                  <a:gd name="T0" fmla="*/ 0 w 21"/>
                  <a:gd name="T1" fmla="*/ 8 h 8"/>
                  <a:gd name="T2" fmla="*/ 4 w 21"/>
                  <a:gd name="T3" fmla="*/ 7 h 8"/>
                  <a:gd name="T4" fmla="*/ 11 w 21"/>
                  <a:gd name="T5" fmla="*/ 4 h 8"/>
                  <a:gd name="T6" fmla="*/ 18 w 21"/>
                  <a:gd name="T7" fmla="*/ 2 h 8"/>
                  <a:gd name="T8" fmla="*/ 21 w 21"/>
                  <a:gd name="T9" fmla="*/ 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8">
                    <a:moveTo>
                      <a:pt x="0" y="8"/>
                    </a:moveTo>
                    <a:lnTo>
                      <a:pt x="4" y="7"/>
                    </a:lnTo>
                    <a:lnTo>
                      <a:pt x="11" y="4"/>
                    </a:lnTo>
                    <a:lnTo>
                      <a:pt x="18" y="2"/>
                    </a:lnTo>
                    <a:lnTo>
                      <a:pt x="21"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08" name="Freeform 217"/>
              <p:cNvSpPr>
                <a:spLocks/>
              </p:cNvSpPr>
              <p:nvPr/>
            </p:nvSpPr>
            <p:spPr bwMode="auto">
              <a:xfrm>
                <a:off x="1181" y="3287"/>
                <a:ext cx="15" cy="7"/>
              </a:xfrm>
              <a:custGeom>
                <a:avLst/>
                <a:gdLst>
                  <a:gd name="T0" fmla="*/ 0 w 15"/>
                  <a:gd name="T1" fmla="*/ 7 h 7"/>
                  <a:gd name="T2" fmla="*/ 4 w 15"/>
                  <a:gd name="T3" fmla="*/ 4 h 7"/>
                  <a:gd name="T4" fmla="*/ 8 w 15"/>
                  <a:gd name="T5" fmla="*/ 2 h 7"/>
                  <a:gd name="T6" fmla="*/ 12 w 15"/>
                  <a:gd name="T7" fmla="*/ 1 h 7"/>
                  <a:gd name="T8" fmla="*/ 15 w 15"/>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7">
                    <a:moveTo>
                      <a:pt x="0" y="7"/>
                    </a:moveTo>
                    <a:lnTo>
                      <a:pt x="4" y="4"/>
                    </a:lnTo>
                    <a:lnTo>
                      <a:pt x="8" y="2"/>
                    </a:lnTo>
                    <a:lnTo>
                      <a:pt x="12" y="1"/>
                    </a:lnTo>
                    <a:lnTo>
                      <a:pt x="15"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09" name="Freeform 218"/>
              <p:cNvSpPr>
                <a:spLocks/>
              </p:cNvSpPr>
              <p:nvPr/>
            </p:nvSpPr>
            <p:spPr bwMode="auto">
              <a:xfrm>
                <a:off x="308" y="3541"/>
                <a:ext cx="366" cy="220"/>
              </a:xfrm>
              <a:custGeom>
                <a:avLst/>
                <a:gdLst>
                  <a:gd name="T0" fmla="*/ 86 w 366"/>
                  <a:gd name="T1" fmla="*/ 193 h 220"/>
                  <a:gd name="T2" fmla="*/ 106 w 366"/>
                  <a:gd name="T3" fmla="*/ 206 h 220"/>
                  <a:gd name="T4" fmla="*/ 148 w 366"/>
                  <a:gd name="T5" fmla="*/ 217 h 220"/>
                  <a:gd name="T6" fmla="*/ 171 w 366"/>
                  <a:gd name="T7" fmla="*/ 220 h 220"/>
                  <a:gd name="T8" fmla="*/ 194 w 366"/>
                  <a:gd name="T9" fmla="*/ 219 h 220"/>
                  <a:gd name="T10" fmla="*/ 233 w 366"/>
                  <a:gd name="T11" fmla="*/ 212 h 220"/>
                  <a:gd name="T12" fmla="*/ 256 w 366"/>
                  <a:gd name="T13" fmla="*/ 201 h 220"/>
                  <a:gd name="T14" fmla="*/ 265 w 366"/>
                  <a:gd name="T15" fmla="*/ 186 h 220"/>
                  <a:gd name="T16" fmla="*/ 265 w 366"/>
                  <a:gd name="T17" fmla="*/ 165 h 220"/>
                  <a:gd name="T18" fmla="*/ 262 w 366"/>
                  <a:gd name="T19" fmla="*/ 158 h 220"/>
                  <a:gd name="T20" fmla="*/ 290 w 366"/>
                  <a:gd name="T21" fmla="*/ 133 h 220"/>
                  <a:gd name="T22" fmla="*/ 321 w 366"/>
                  <a:gd name="T23" fmla="*/ 102 h 220"/>
                  <a:gd name="T24" fmla="*/ 350 w 366"/>
                  <a:gd name="T25" fmla="*/ 73 h 220"/>
                  <a:gd name="T26" fmla="*/ 363 w 366"/>
                  <a:gd name="T27" fmla="*/ 59 h 220"/>
                  <a:gd name="T28" fmla="*/ 351 w 366"/>
                  <a:gd name="T29" fmla="*/ 52 h 220"/>
                  <a:gd name="T30" fmla="*/ 329 w 366"/>
                  <a:gd name="T31" fmla="*/ 39 h 220"/>
                  <a:gd name="T32" fmla="*/ 320 w 366"/>
                  <a:gd name="T33" fmla="*/ 27 h 220"/>
                  <a:gd name="T34" fmla="*/ 294 w 366"/>
                  <a:gd name="T35" fmla="*/ 43 h 220"/>
                  <a:gd name="T36" fmla="*/ 256 w 366"/>
                  <a:gd name="T37" fmla="*/ 71 h 220"/>
                  <a:gd name="T38" fmla="*/ 238 w 366"/>
                  <a:gd name="T39" fmla="*/ 83 h 220"/>
                  <a:gd name="T40" fmla="*/ 228 w 366"/>
                  <a:gd name="T41" fmla="*/ 87 h 220"/>
                  <a:gd name="T42" fmla="*/ 213 w 366"/>
                  <a:gd name="T43" fmla="*/ 81 h 220"/>
                  <a:gd name="T44" fmla="*/ 188 w 366"/>
                  <a:gd name="T45" fmla="*/ 72 h 220"/>
                  <a:gd name="T46" fmla="*/ 135 w 366"/>
                  <a:gd name="T47" fmla="*/ 50 h 220"/>
                  <a:gd name="T48" fmla="*/ 82 w 366"/>
                  <a:gd name="T49" fmla="*/ 28 h 220"/>
                  <a:gd name="T50" fmla="*/ 52 w 366"/>
                  <a:gd name="T51" fmla="*/ 15 h 220"/>
                  <a:gd name="T52" fmla="*/ 32 w 366"/>
                  <a:gd name="T53" fmla="*/ 4 h 220"/>
                  <a:gd name="T54" fmla="*/ 23 w 366"/>
                  <a:gd name="T55" fmla="*/ 4 h 220"/>
                  <a:gd name="T56" fmla="*/ 9 w 366"/>
                  <a:gd name="T57" fmla="*/ 21 h 220"/>
                  <a:gd name="T58" fmla="*/ 0 w 366"/>
                  <a:gd name="T59" fmla="*/ 40 h 220"/>
                  <a:gd name="T60" fmla="*/ 5 w 366"/>
                  <a:gd name="T61" fmla="*/ 50 h 220"/>
                  <a:gd name="T62" fmla="*/ 23 w 366"/>
                  <a:gd name="T63" fmla="*/ 65 h 220"/>
                  <a:gd name="T64" fmla="*/ 54 w 366"/>
                  <a:gd name="T65" fmla="*/ 86 h 220"/>
                  <a:gd name="T66" fmla="*/ 70 w 366"/>
                  <a:gd name="T67" fmla="*/ 96 h 220"/>
                  <a:gd name="T68" fmla="*/ 74 w 366"/>
                  <a:gd name="T69" fmla="*/ 118 h 220"/>
                  <a:gd name="T70" fmla="*/ 79 w 366"/>
                  <a:gd name="T71" fmla="*/ 156 h 220"/>
                  <a:gd name="T72" fmla="*/ 82 w 366"/>
                  <a:gd name="T73" fmla="*/ 178 h 220"/>
                  <a:gd name="T74" fmla="*/ 82 w 366"/>
                  <a:gd name="T75" fmla="*/ 186 h 2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6" h="220">
                    <a:moveTo>
                      <a:pt x="82" y="186"/>
                    </a:moveTo>
                    <a:lnTo>
                      <a:pt x="86" y="193"/>
                    </a:lnTo>
                    <a:lnTo>
                      <a:pt x="96" y="199"/>
                    </a:lnTo>
                    <a:lnTo>
                      <a:pt x="106" y="206"/>
                    </a:lnTo>
                    <a:lnTo>
                      <a:pt x="120" y="211"/>
                    </a:lnTo>
                    <a:lnTo>
                      <a:pt x="148" y="217"/>
                    </a:lnTo>
                    <a:lnTo>
                      <a:pt x="160" y="219"/>
                    </a:lnTo>
                    <a:lnTo>
                      <a:pt x="171" y="220"/>
                    </a:lnTo>
                    <a:lnTo>
                      <a:pt x="182" y="220"/>
                    </a:lnTo>
                    <a:lnTo>
                      <a:pt x="194" y="219"/>
                    </a:lnTo>
                    <a:lnTo>
                      <a:pt x="221" y="215"/>
                    </a:lnTo>
                    <a:lnTo>
                      <a:pt x="233" y="212"/>
                    </a:lnTo>
                    <a:lnTo>
                      <a:pt x="247" y="207"/>
                    </a:lnTo>
                    <a:lnTo>
                      <a:pt x="256" y="201"/>
                    </a:lnTo>
                    <a:lnTo>
                      <a:pt x="265" y="194"/>
                    </a:lnTo>
                    <a:lnTo>
                      <a:pt x="265" y="186"/>
                    </a:lnTo>
                    <a:lnTo>
                      <a:pt x="265" y="175"/>
                    </a:lnTo>
                    <a:lnTo>
                      <a:pt x="265" y="165"/>
                    </a:lnTo>
                    <a:lnTo>
                      <a:pt x="263" y="161"/>
                    </a:lnTo>
                    <a:lnTo>
                      <a:pt x="262" y="158"/>
                    </a:lnTo>
                    <a:lnTo>
                      <a:pt x="274" y="148"/>
                    </a:lnTo>
                    <a:lnTo>
                      <a:pt x="290" y="133"/>
                    </a:lnTo>
                    <a:lnTo>
                      <a:pt x="305" y="118"/>
                    </a:lnTo>
                    <a:lnTo>
                      <a:pt x="321" y="102"/>
                    </a:lnTo>
                    <a:lnTo>
                      <a:pt x="336" y="87"/>
                    </a:lnTo>
                    <a:lnTo>
                      <a:pt x="350" y="73"/>
                    </a:lnTo>
                    <a:lnTo>
                      <a:pt x="359" y="63"/>
                    </a:lnTo>
                    <a:lnTo>
                      <a:pt x="363" y="59"/>
                    </a:lnTo>
                    <a:lnTo>
                      <a:pt x="366" y="56"/>
                    </a:lnTo>
                    <a:lnTo>
                      <a:pt x="351" y="52"/>
                    </a:lnTo>
                    <a:lnTo>
                      <a:pt x="336" y="44"/>
                    </a:lnTo>
                    <a:lnTo>
                      <a:pt x="329" y="39"/>
                    </a:lnTo>
                    <a:lnTo>
                      <a:pt x="323" y="34"/>
                    </a:lnTo>
                    <a:lnTo>
                      <a:pt x="320" y="27"/>
                    </a:lnTo>
                    <a:lnTo>
                      <a:pt x="317" y="21"/>
                    </a:lnTo>
                    <a:lnTo>
                      <a:pt x="294" y="43"/>
                    </a:lnTo>
                    <a:lnTo>
                      <a:pt x="269" y="63"/>
                    </a:lnTo>
                    <a:lnTo>
                      <a:pt x="256" y="71"/>
                    </a:lnTo>
                    <a:lnTo>
                      <a:pt x="247" y="78"/>
                    </a:lnTo>
                    <a:lnTo>
                      <a:pt x="238" y="83"/>
                    </a:lnTo>
                    <a:lnTo>
                      <a:pt x="231" y="87"/>
                    </a:lnTo>
                    <a:lnTo>
                      <a:pt x="228" y="87"/>
                    </a:lnTo>
                    <a:lnTo>
                      <a:pt x="223" y="85"/>
                    </a:lnTo>
                    <a:lnTo>
                      <a:pt x="213" y="81"/>
                    </a:lnTo>
                    <a:lnTo>
                      <a:pt x="201" y="77"/>
                    </a:lnTo>
                    <a:lnTo>
                      <a:pt x="188" y="72"/>
                    </a:lnTo>
                    <a:lnTo>
                      <a:pt x="171" y="64"/>
                    </a:lnTo>
                    <a:lnTo>
                      <a:pt x="135" y="50"/>
                    </a:lnTo>
                    <a:lnTo>
                      <a:pt x="100" y="36"/>
                    </a:lnTo>
                    <a:lnTo>
                      <a:pt x="82" y="28"/>
                    </a:lnTo>
                    <a:lnTo>
                      <a:pt x="66" y="21"/>
                    </a:lnTo>
                    <a:lnTo>
                      <a:pt x="52" y="15"/>
                    </a:lnTo>
                    <a:lnTo>
                      <a:pt x="40" y="8"/>
                    </a:lnTo>
                    <a:lnTo>
                      <a:pt x="32" y="4"/>
                    </a:lnTo>
                    <a:lnTo>
                      <a:pt x="27" y="0"/>
                    </a:lnTo>
                    <a:lnTo>
                      <a:pt x="23" y="4"/>
                    </a:lnTo>
                    <a:lnTo>
                      <a:pt x="19" y="8"/>
                    </a:lnTo>
                    <a:lnTo>
                      <a:pt x="9" y="21"/>
                    </a:lnTo>
                    <a:lnTo>
                      <a:pt x="2" y="34"/>
                    </a:lnTo>
                    <a:lnTo>
                      <a:pt x="0" y="40"/>
                    </a:lnTo>
                    <a:lnTo>
                      <a:pt x="0" y="44"/>
                    </a:lnTo>
                    <a:lnTo>
                      <a:pt x="5" y="50"/>
                    </a:lnTo>
                    <a:lnTo>
                      <a:pt x="13" y="58"/>
                    </a:lnTo>
                    <a:lnTo>
                      <a:pt x="23" y="65"/>
                    </a:lnTo>
                    <a:lnTo>
                      <a:pt x="33" y="73"/>
                    </a:lnTo>
                    <a:lnTo>
                      <a:pt x="54" y="86"/>
                    </a:lnTo>
                    <a:lnTo>
                      <a:pt x="63" y="92"/>
                    </a:lnTo>
                    <a:lnTo>
                      <a:pt x="70" y="96"/>
                    </a:lnTo>
                    <a:lnTo>
                      <a:pt x="71" y="106"/>
                    </a:lnTo>
                    <a:lnTo>
                      <a:pt x="74" y="118"/>
                    </a:lnTo>
                    <a:lnTo>
                      <a:pt x="78" y="143"/>
                    </a:lnTo>
                    <a:lnTo>
                      <a:pt x="79" y="156"/>
                    </a:lnTo>
                    <a:lnTo>
                      <a:pt x="81" y="168"/>
                    </a:lnTo>
                    <a:lnTo>
                      <a:pt x="82" y="178"/>
                    </a:lnTo>
                    <a:lnTo>
                      <a:pt x="82" y="186"/>
                    </a:lnTo>
                    <a:close/>
                  </a:path>
                </a:pathLst>
              </a:custGeom>
              <a:solidFill>
                <a:srgbClr val="101077"/>
              </a:solidFill>
              <a:ln w="19050">
                <a:solidFill>
                  <a:srgbClr val="000000"/>
                </a:solidFill>
                <a:prstDash val="solid"/>
                <a:round/>
                <a:headEnd/>
                <a:tailEnd/>
              </a:ln>
            </p:spPr>
            <p:txBody>
              <a:bodyPr/>
              <a:lstStyle/>
              <a:p>
                <a:endParaRPr lang="ja-JP" altLang="en-US"/>
              </a:p>
            </p:txBody>
          </p:sp>
          <p:sp>
            <p:nvSpPr>
              <p:cNvPr id="19710" name="Freeform 219"/>
              <p:cNvSpPr>
                <a:spLocks/>
              </p:cNvSpPr>
              <p:nvPr/>
            </p:nvSpPr>
            <p:spPr bwMode="auto">
              <a:xfrm>
                <a:off x="463" y="3628"/>
                <a:ext cx="76" cy="24"/>
              </a:xfrm>
              <a:custGeom>
                <a:avLst/>
                <a:gdLst>
                  <a:gd name="T0" fmla="*/ 76 w 76"/>
                  <a:gd name="T1" fmla="*/ 0 h 24"/>
                  <a:gd name="T2" fmla="*/ 62 w 76"/>
                  <a:gd name="T3" fmla="*/ 8 h 24"/>
                  <a:gd name="T4" fmla="*/ 45 w 76"/>
                  <a:gd name="T5" fmla="*/ 16 h 24"/>
                  <a:gd name="T6" fmla="*/ 23 w 76"/>
                  <a:gd name="T7" fmla="*/ 22 h 24"/>
                  <a:gd name="T8" fmla="*/ 12 w 76"/>
                  <a:gd name="T9" fmla="*/ 24 h 24"/>
                  <a:gd name="T10" fmla="*/ 0 w 76"/>
                  <a:gd name="T11" fmla="*/ 24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 h="24">
                    <a:moveTo>
                      <a:pt x="76" y="0"/>
                    </a:moveTo>
                    <a:lnTo>
                      <a:pt x="62" y="8"/>
                    </a:lnTo>
                    <a:lnTo>
                      <a:pt x="45" y="16"/>
                    </a:lnTo>
                    <a:lnTo>
                      <a:pt x="23" y="22"/>
                    </a:lnTo>
                    <a:lnTo>
                      <a:pt x="12" y="24"/>
                    </a:lnTo>
                    <a:lnTo>
                      <a:pt x="0" y="24"/>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11" name="Freeform 220"/>
              <p:cNvSpPr>
                <a:spLocks/>
              </p:cNvSpPr>
              <p:nvPr/>
            </p:nvSpPr>
            <p:spPr bwMode="auto">
              <a:xfrm>
                <a:off x="386" y="3727"/>
                <a:ext cx="189" cy="126"/>
              </a:xfrm>
              <a:custGeom>
                <a:avLst/>
                <a:gdLst>
                  <a:gd name="T0" fmla="*/ 4 w 189"/>
                  <a:gd name="T1" fmla="*/ 0 h 126"/>
                  <a:gd name="T2" fmla="*/ 8 w 189"/>
                  <a:gd name="T3" fmla="*/ 7 h 126"/>
                  <a:gd name="T4" fmla="*/ 18 w 189"/>
                  <a:gd name="T5" fmla="*/ 13 h 126"/>
                  <a:gd name="T6" fmla="*/ 28 w 189"/>
                  <a:gd name="T7" fmla="*/ 20 h 126"/>
                  <a:gd name="T8" fmla="*/ 42 w 189"/>
                  <a:gd name="T9" fmla="*/ 25 h 126"/>
                  <a:gd name="T10" fmla="*/ 70 w 189"/>
                  <a:gd name="T11" fmla="*/ 31 h 126"/>
                  <a:gd name="T12" fmla="*/ 82 w 189"/>
                  <a:gd name="T13" fmla="*/ 33 h 126"/>
                  <a:gd name="T14" fmla="*/ 93 w 189"/>
                  <a:gd name="T15" fmla="*/ 34 h 126"/>
                  <a:gd name="T16" fmla="*/ 104 w 189"/>
                  <a:gd name="T17" fmla="*/ 34 h 126"/>
                  <a:gd name="T18" fmla="*/ 116 w 189"/>
                  <a:gd name="T19" fmla="*/ 33 h 126"/>
                  <a:gd name="T20" fmla="*/ 143 w 189"/>
                  <a:gd name="T21" fmla="*/ 29 h 126"/>
                  <a:gd name="T22" fmla="*/ 155 w 189"/>
                  <a:gd name="T23" fmla="*/ 26 h 126"/>
                  <a:gd name="T24" fmla="*/ 169 w 189"/>
                  <a:gd name="T25" fmla="*/ 21 h 126"/>
                  <a:gd name="T26" fmla="*/ 178 w 189"/>
                  <a:gd name="T27" fmla="*/ 15 h 126"/>
                  <a:gd name="T28" fmla="*/ 187 w 189"/>
                  <a:gd name="T29" fmla="*/ 8 h 126"/>
                  <a:gd name="T30" fmla="*/ 188 w 189"/>
                  <a:gd name="T31" fmla="*/ 14 h 126"/>
                  <a:gd name="T32" fmla="*/ 189 w 189"/>
                  <a:gd name="T33" fmla="*/ 25 h 126"/>
                  <a:gd name="T34" fmla="*/ 189 w 189"/>
                  <a:gd name="T35" fmla="*/ 38 h 126"/>
                  <a:gd name="T36" fmla="*/ 188 w 189"/>
                  <a:gd name="T37" fmla="*/ 51 h 126"/>
                  <a:gd name="T38" fmla="*/ 184 w 189"/>
                  <a:gd name="T39" fmla="*/ 82 h 126"/>
                  <a:gd name="T40" fmla="*/ 181 w 189"/>
                  <a:gd name="T41" fmla="*/ 97 h 126"/>
                  <a:gd name="T42" fmla="*/ 178 w 189"/>
                  <a:gd name="T43" fmla="*/ 109 h 126"/>
                  <a:gd name="T44" fmla="*/ 172 w 189"/>
                  <a:gd name="T45" fmla="*/ 114 h 126"/>
                  <a:gd name="T46" fmla="*/ 161 w 189"/>
                  <a:gd name="T47" fmla="*/ 118 h 126"/>
                  <a:gd name="T48" fmla="*/ 139 w 189"/>
                  <a:gd name="T49" fmla="*/ 123 h 126"/>
                  <a:gd name="T50" fmla="*/ 116 w 189"/>
                  <a:gd name="T51" fmla="*/ 126 h 126"/>
                  <a:gd name="T52" fmla="*/ 95 w 189"/>
                  <a:gd name="T53" fmla="*/ 126 h 126"/>
                  <a:gd name="T54" fmla="*/ 74 w 189"/>
                  <a:gd name="T55" fmla="*/ 124 h 126"/>
                  <a:gd name="T56" fmla="*/ 53 w 189"/>
                  <a:gd name="T57" fmla="*/ 121 h 126"/>
                  <a:gd name="T58" fmla="*/ 43 w 189"/>
                  <a:gd name="T59" fmla="*/ 120 h 126"/>
                  <a:gd name="T60" fmla="*/ 35 w 189"/>
                  <a:gd name="T61" fmla="*/ 118 h 126"/>
                  <a:gd name="T62" fmla="*/ 28 w 189"/>
                  <a:gd name="T63" fmla="*/ 117 h 126"/>
                  <a:gd name="T64" fmla="*/ 24 w 189"/>
                  <a:gd name="T65" fmla="*/ 115 h 126"/>
                  <a:gd name="T66" fmla="*/ 19 w 189"/>
                  <a:gd name="T67" fmla="*/ 113 h 126"/>
                  <a:gd name="T68" fmla="*/ 16 w 189"/>
                  <a:gd name="T69" fmla="*/ 111 h 126"/>
                  <a:gd name="T70" fmla="*/ 15 w 189"/>
                  <a:gd name="T71" fmla="*/ 107 h 126"/>
                  <a:gd name="T72" fmla="*/ 16 w 189"/>
                  <a:gd name="T73" fmla="*/ 101 h 126"/>
                  <a:gd name="T74" fmla="*/ 18 w 189"/>
                  <a:gd name="T75" fmla="*/ 92 h 126"/>
                  <a:gd name="T76" fmla="*/ 19 w 189"/>
                  <a:gd name="T77" fmla="*/ 80 h 126"/>
                  <a:gd name="T78" fmla="*/ 16 w 189"/>
                  <a:gd name="T79" fmla="*/ 68 h 126"/>
                  <a:gd name="T80" fmla="*/ 11 w 189"/>
                  <a:gd name="T81" fmla="*/ 58 h 126"/>
                  <a:gd name="T82" fmla="*/ 5 w 189"/>
                  <a:gd name="T83" fmla="*/ 48 h 126"/>
                  <a:gd name="T84" fmla="*/ 0 w 189"/>
                  <a:gd name="T85" fmla="*/ 37 h 126"/>
                  <a:gd name="T86" fmla="*/ 0 w 189"/>
                  <a:gd name="T87" fmla="*/ 30 h 126"/>
                  <a:gd name="T88" fmla="*/ 0 w 189"/>
                  <a:gd name="T89" fmla="*/ 22 h 126"/>
                  <a:gd name="T90" fmla="*/ 1 w 189"/>
                  <a:gd name="T91" fmla="*/ 11 h 126"/>
                  <a:gd name="T92" fmla="*/ 4 w 189"/>
                  <a:gd name="T93" fmla="*/ 0 h 126"/>
                  <a:gd name="T94" fmla="*/ 4 w 189"/>
                  <a:gd name="T95" fmla="*/ 0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89" h="126">
                    <a:moveTo>
                      <a:pt x="4" y="0"/>
                    </a:moveTo>
                    <a:lnTo>
                      <a:pt x="8" y="7"/>
                    </a:lnTo>
                    <a:lnTo>
                      <a:pt x="18" y="13"/>
                    </a:lnTo>
                    <a:lnTo>
                      <a:pt x="28" y="20"/>
                    </a:lnTo>
                    <a:lnTo>
                      <a:pt x="42" y="25"/>
                    </a:lnTo>
                    <a:lnTo>
                      <a:pt x="70" y="31"/>
                    </a:lnTo>
                    <a:lnTo>
                      <a:pt x="82" y="33"/>
                    </a:lnTo>
                    <a:lnTo>
                      <a:pt x="93" y="34"/>
                    </a:lnTo>
                    <a:lnTo>
                      <a:pt x="104" y="34"/>
                    </a:lnTo>
                    <a:lnTo>
                      <a:pt x="116" y="33"/>
                    </a:lnTo>
                    <a:lnTo>
                      <a:pt x="143" y="29"/>
                    </a:lnTo>
                    <a:lnTo>
                      <a:pt x="155" y="26"/>
                    </a:lnTo>
                    <a:lnTo>
                      <a:pt x="169" y="21"/>
                    </a:lnTo>
                    <a:lnTo>
                      <a:pt x="178" y="15"/>
                    </a:lnTo>
                    <a:lnTo>
                      <a:pt x="187" y="8"/>
                    </a:lnTo>
                    <a:lnTo>
                      <a:pt x="188" y="14"/>
                    </a:lnTo>
                    <a:lnTo>
                      <a:pt x="189" y="25"/>
                    </a:lnTo>
                    <a:lnTo>
                      <a:pt x="189" y="38"/>
                    </a:lnTo>
                    <a:lnTo>
                      <a:pt x="188" y="51"/>
                    </a:lnTo>
                    <a:lnTo>
                      <a:pt x="184" y="82"/>
                    </a:lnTo>
                    <a:lnTo>
                      <a:pt x="181" y="97"/>
                    </a:lnTo>
                    <a:lnTo>
                      <a:pt x="178" y="109"/>
                    </a:lnTo>
                    <a:lnTo>
                      <a:pt x="172" y="114"/>
                    </a:lnTo>
                    <a:lnTo>
                      <a:pt x="161" y="118"/>
                    </a:lnTo>
                    <a:lnTo>
                      <a:pt x="139" y="123"/>
                    </a:lnTo>
                    <a:lnTo>
                      <a:pt x="116" y="126"/>
                    </a:lnTo>
                    <a:lnTo>
                      <a:pt x="95" y="126"/>
                    </a:lnTo>
                    <a:lnTo>
                      <a:pt x="74" y="124"/>
                    </a:lnTo>
                    <a:lnTo>
                      <a:pt x="53" y="121"/>
                    </a:lnTo>
                    <a:lnTo>
                      <a:pt x="43" y="120"/>
                    </a:lnTo>
                    <a:lnTo>
                      <a:pt x="35" y="118"/>
                    </a:lnTo>
                    <a:lnTo>
                      <a:pt x="28" y="117"/>
                    </a:lnTo>
                    <a:lnTo>
                      <a:pt x="24" y="115"/>
                    </a:lnTo>
                    <a:lnTo>
                      <a:pt x="19" y="113"/>
                    </a:lnTo>
                    <a:lnTo>
                      <a:pt x="16" y="111"/>
                    </a:lnTo>
                    <a:lnTo>
                      <a:pt x="15" y="107"/>
                    </a:lnTo>
                    <a:lnTo>
                      <a:pt x="16" y="101"/>
                    </a:lnTo>
                    <a:lnTo>
                      <a:pt x="18" y="92"/>
                    </a:lnTo>
                    <a:lnTo>
                      <a:pt x="19" y="80"/>
                    </a:lnTo>
                    <a:lnTo>
                      <a:pt x="16" y="68"/>
                    </a:lnTo>
                    <a:lnTo>
                      <a:pt x="11" y="58"/>
                    </a:lnTo>
                    <a:lnTo>
                      <a:pt x="5" y="48"/>
                    </a:lnTo>
                    <a:lnTo>
                      <a:pt x="0" y="37"/>
                    </a:lnTo>
                    <a:lnTo>
                      <a:pt x="0" y="30"/>
                    </a:lnTo>
                    <a:lnTo>
                      <a:pt x="0" y="22"/>
                    </a:lnTo>
                    <a:lnTo>
                      <a:pt x="1" y="11"/>
                    </a:lnTo>
                    <a:lnTo>
                      <a:pt x="4" y="0"/>
                    </a:lnTo>
                    <a:close/>
                  </a:path>
                </a:pathLst>
              </a:custGeom>
              <a:solidFill>
                <a:srgbClr val="BFBFBF"/>
              </a:solidFill>
              <a:ln w="19050">
                <a:solidFill>
                  <a:srgbClr val="000000"/>
                </a:solidFill>
                <a:prstDash val="solid"/>
                <a:round/>
                <a:headEnd/>
                <a:tailEnd/>
              </a:ln>
            </p:spPr>
            <p:txBody>
              <a:bodyPr/>
              <a:lstStyle/>
              <a:p>
                <a:endParaRPr lang="ja-JP" altLang="en-US"/>
              </a:p>
            </p:txBody>
          </p:sp>
          <p:sp>
            <p:nvSpPr>
              <p:cNvPr id="19712" name="Freeform 221"/>
              <p:cNvSpPr>
                <a:spLocks/>
              </p:cNvSpPr>
              <p:nvPr/>
            </p:nvSpPr>
            <p:spPr bwMode="auto">
              <a:xfrm>
                <a:off x="391" y="3469"/>
                <a:ext cx="175" cy="164"/>
              </a:xfrm>
              <a:custGeom>
                <a:avLst/>
                <a:gdLst>
                  <a:gd name="T0" fmla="*/ 71 w 175"/>
                  <a:gd name="T1" fmla="*/ 160 h 164"/>
                  <a:gd name="T2" fmla="*/ 95 w 175"/>
                  <a:gd name="T3" fmla="*/ 163 h 164"/>
                  <a:gd name="T4" fmla="*/ 117 w 175"/>
                  <a:gd name="T5" fmla="*/ 164 h 164"/>
                  <a:gd name="T6" fmla="*/ 136 w 175"/>
                  <a:gd name="T7" fmla="*/ 162 h 164"/>
                  <a:gd name="T8" fmla="*/ 153 w 175"/>
                  <a:gd name="T9" fmla="*/ 155 h 164"/>
                  <a:gd name="T10" fmla="*/ 160 w 175"/>
                  <a:gd name="T11" fmla="*/ 151 h 164"/>
                  <a:gd name="T12" fmla="*/ 165 w 175"/>
                  <a:gd name="T13" fmla="*/ 146 h 164"/>
                  <a:gd name="T14" fmla="*/ 168 w 175"/>
                  <a:gd name="T15" fmla="*/ 140 h 164"/>
                  <a:gd name="T16" fmla="*/ 171 w 175"/>
                  <a:gd name="T17" fmla="*/ 133 h 164"/>
                  <a:gd name="T18" fmla="*/ 172 w 175"/>
                  <a:gd name="T19" fmla="*/ 120 h 164"/>
                  <a:gd name="T20" fmla="*/ 173 w 175"/>
                  <a:gd name="T21" fmla="*/ 108 h 164"/>
                  <a:gd name="T22" fmla="*/ 173 w 175"/>
                  <a:gd name="T23" fmla="*/ 98 h 164"/>
                  <a:gd name="T24" fmla="*/ 172 w 175"/>
                  <a:gd name="T25" fmla="*/ 91 h 164"/>
                  <a:gd name="T26" fmla="*/ 171 w 175"/>
                  <a:gd name="T27" fmla="*/ 85 h 164"/>
                  <a:gd name="T28" fmla="*/ 173 w 175"/>
                  <a:gd name="T29" fmla="*/ 80 h 164"/>
                  <a:gd name="T30" fmla="*/ 175 w 175"/>
                  <a:gd name="T31" fmla="*/ 75 h 164"/>
                  <a:gd name="T32" fmla="*/ 175 w 175"/>
                  <a:gd name="T33" fmla="*/ 69 h 164"/>
                  <a:gd name="T34" fmla="*/ 171 w 175"/>
                  <a:gd name="T35" fmla="*/ 64 h 164"/>
                  <a:gd name="T36" fmla="*/ 164 w 175"/>
                  <a:gd name="T37" fmla="*/ 61 h 164"/>
                  <a:gd name="T38" fmla="*/ 159 w 175"/>
                  <a:gd name="T39" fmla="*/ 59 h 164"/>
                  <a:gd name="T40" fmla="*/ 155 w 175"/>
                  <a:gd name="T41" fmla="*/ 56 h 164"/>
                  <a:gd name="T42" fmla="*/ 153 w 175"/>
                  <a:gd name="T43" fmla="*/ 53 h 164"/>
                  <a:gd name="T44" fmla="*/ 152 w 175"/>
                  <a:gd name="T45" fmla="*/ 49 h 164"/>
                  <a:gd name="T46" fmla="*/ 150 w 175"/>
                  <a:gd name="T47" fmla="*/ 44 h 164"/>
                  <a:gd name="T48" fmla="*/ 148 w 175"/>
                  <a:gd name="T49" fmla="*/ 37 h 164"/>
                  <a:gd name="T50" fmla="*/ 145 w 175"/>
                  <a:gd name="T51" fmla="*/ 27 h 164"/>
                  <a:gd name="T52" fmla="*/ 138 w 175"/>
                  <a:gd name="T53" fmla="*/ 18 h 164"/>
                  <a:gd name="T54" fmla="*/ 130 w 175"/>
                  <a:gd name="T55" fmla="*/ 9 h 164"/>
                  <a:gd name="T56" fmla="*/ 118 w 175"/>
                  <a:gd name="T57" fmla="*/ 2 h 164"/>
                  <a:gd name="T58" fmla="*/ 110 w 175"/>
                  <a:gd name="T59" fmla="*/ 0 h 164"/>
                  <a:gd name="T60" fmla="*/ 102 w 175"/>
                  <a:gd name="T61" fmla="*/ 0 h 164"/>
                  <a:gd name="T62" fmla="*/ 92 w 175"/>
                  <a:gd name="T63" fmla="*/ 0 h 164"/>
                  <a:gd name="T64" fmla="*/ 80 w 175"/>
                  <a:gd name="T65" fmla="*/ 2 h 164"/>
                  <a:gd name="T66" fmla="*/ 60 w 175"/>
                  <a:gd name="T67" fmla="*/ 8 h 164"/>
                  <a:gd name="T68" fmla="*/ 41 w 175"/>
                  <a:gd name="T69" fmla="*/ 17 h 164"/>
                  <a:gd name="T70" fmla="*/ 26 w 175"/>
                  <a:gd name="T71" fmla="*/ 26 h 164"/>
                  <a:gd name="T72" fmla="*/ 15 w 175"/>
                  <a:gd name="T73" fmla="*/ 38 h 164"/>
                  <a:gd name="T74" fmla="*/ 7 w 175"/>
                  <a:gd name="T75" fmla="*/ 51 h 164"/>
                  <a:gd name="T76" fmla="*/ 2 w 175"/>
                  <a:gd name="T77" fmla="*/ 63 h 164"/>
                  <a:gd name="T78" fmla="*/ 0 w 175"/>
                  <a:gd name="T79" fmla="*/ 78 h 164"/>
                  <a:gd name="T80" fmla="*/ 3 w 175"/>
                  <a:gd name="T81" fmla="*/ 93 h 164"/>
                  <a:gd name="T82" fmla="*/ 7 w 175"/>
                  <a:gd name="T83" fmla="*/ 108 h 164"/>
                  <a:gd name="T84" fmla="*/ 14 w 175"/>
                  <a:gd name="T85" fmla="*/ 120 h 164"/>
                  <a:gd name="T86" fmla="*/ 21 w 175"/>
                  <a:gd name="T87" fmla="*/ 131 h 164"/>
                  <a:gd name="T88" fmla="*/ 29 w 175"/>
                  <a:gd name="T89" fmla="*/ 140 h 164"/>
                  <a:gd name="T90" fmla="*/ 38 w 175"/>
                  <a:gd name="T91" fmla="*/ 148 h 164"/>
                  <a:gd name="T92" fmla="*/ 49 w 175"/>
                  <a:gd name="T93" fmla="*/ 153 h 164"/>
                  <a:gd name="T94" fmla="*/ 60 w 175"/>
                  <a:gd name="T95" fmla="*/ 157 h 164"/>
                  <a:gd name="T96" fmla="*/ 71 w 175"/>
                  <a:gd name="T97" fmla="*/ 160 h 164"/>
                  <a:gd name="T98" fmla="*/ 71 w 175"/>
                  <a:gd name="T99" fmla="*/ 160 h 16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5" h="164">
                    <a:moveTo>
                      <a:pt x="71" y="160"/>
                    </a:moveTo>
                    <a:lnTo>
                      <a:pt x="95" y="163"/>
                    </a:lnTo>
                    <a:lnTo>
                      <a:pt x="117" y="164"/>
                    </a:lnTo>
                    <a:lnTo>
                      <a:pt x="136" y="162"/>
                    </a:lnTo>
                    <a:lnTo>
                      <a:pt x="153" y="155"/>
                    </a:lnTo>
                    <a:lnTo>
                      <a:pt x="160" y="151"/>
                    </a:lnTo>
                    <a:lnTo>
                      <a:pt x="165" y="146"/>
                    </a:lnTo>
                    <a:lnTo>
                      <a:pt x="168" y="140"/>
                    </a:lnTo>
                    <a:lnTo>
                      <a:pt x="171" y="133"/>
                    </a:lnTo>
                    <a:lnTo>
                      <a:pt x="172" y="120"/>
                    </a:lnTo>
                    <a:lnTo>
                      <a:pt x="173" y="108"/>
                    </a:lnTo>
                    <a:lnTo>
                      <a:pt x="173" y="98"/>
                    </a:lnTo>
                    <a:lnTo>
                      <a:pt x="172" y="91"/>
                    </a:lnTo>
                    <a:lnTo>
                      <a:pt x="171" y="85"/>
                    </a:lnTo>
                    <a:lnTo>
                      <a:pt x="173" y="80"/>
                    </a:lnTo>
                    <a:lnTo>
                      <a:pt x="175" y="75"/>
                    </a:lnTo>
                    <a:lnTo>
                      <a:pt x="175" y="69"/>
                    </a:lnTo>
                    <a:lnTo>
                      <a:pt x="171" y="64"/>
                    </a:lnTo>
                    <a:lnTo>
                      <a:pt x="164" y="61"/>
                    </a:lnTo>
                    <a:lnTo>
                      <a:pt x="159" y="59"/>
                    </a:lnTo>
                    <a:lnTo>
                      <a:pt x="155" y="56"/>
                    </a:lnTo>
                    <a:lnTo>
                      <a:pt x="153" y="53"/>
                    </a:lnTo>
                    <a:lnTo>
                      <a:pt x="152" y="49"/>
                    </a:lnTo>
                    <a:lnTo>
                      <a:pt x="150" y="44"/>
                    </a:lnTo>
                    <a:lnTo>
                      <a:pt x="148" y="37"/>
                    </a:lnTo>
                    <a:lnTo>
                      <a:pt x="145" y="27"/>
                    </a:lnTo>
                    <a:lnTo>
                      <a:pt x="138" y="18"/>
                    </a:lnTo>
                    <a:lnTo>
                      <a:pt x="130" y="9"/>
                    </a:lnTo>
                    <a:lnTo>
                      <a:pt x="118" y="2"/>
                    </a:lnTo>
                    <a:lnTo>
                      <a:pt x="110" y="0"/>
                    </a:lnTo>
                    <a:lnTo>
                      <a:pt x="102" y="0"/>
                    </a:lnTo>
                    <a:lnTo>
                      <a:pt x="92" y="0"/>
                    </a:lnTo>
                    <a:lnTo>
                      <a:pt x="80" y="2"/>
                    </a:lnTo>
                    <a:lnTo>
                      <a:pt x="60" y="8"/>
                    </a:lnTo>
                    <a:lnTo>
                      <a:pt x="41" y="17"/>
                    </a:lnTo>
                    <a:lnTo>
                      <a:pt x="26" y="26"/>
                    </a:lnTo>
                    <a:lnTo>
                      <a:pt x="15" y="38"/>
                    </a:lnTo>
                    <a:lnTo>
                      <a:pt x="7" y="51"/>
                    </a:lnTo>
                    <a:lnTo>
                      <a:pt x="2" y="63"/>
                    </a:lnTo>
                    <a:lnTo>
                      <a:pt x="0" y="78"/>
                    </a:lnTo>
                    <a:lnTo>
                      <a:pt x="3" y="93"/>
                    </a:lnTo>
                    <a:lnTo>
                      <a:pt x="7" y="108"/>
                    </a:lnTo>
                    <a:lnTo>
                      <a:pt x="14" y="120"/>
                    </a:lnTo>
                    <a:lnTo>
                      <a:pt x="21" y="131"/>
                    </a:lnTo>
                    <a:lnTo>
                      <a:pt x="29" y="140"/>
                    </a:lnTo>
                    <a:lnTo>
                      <a:pt x="38" y="148"/>
                    </a:lnTo>
                    <a:lnTo>
                      <a:pt x="49" y="153"/>
                    </a:lnTo>
                    <a:lnTo>
                      <a:pt x="60" y="157"/>
                    </a:lnTo>
                    <a:lnTo>
                      <a:pt x="71" y="160"/>
                    </a:lnTo>
                    <a:close/>
                  </a:path>
                </a:pathLst>
              </a:custGeom>
              <a:solidFill>
                <a:srgbClr val="FAD28D"/>
              </a:solidFill>
              <a:ln w="19050">
                <a:solidFill>
                  <a:srgbClr val="000000"/>
                </a:solidFill>
                <a:prstDash val="solid"/>
                <a:round/>
                <a:headEnd/>
                <a:tailEnd/>
              </a:ln>
            </p:spPr>
            <p:txBody>
              <a:bodyPr/>
              <a:lstStyle/>
              <a:p>
                <a:endParaRPr lang="ja-JP" altLang="en-US"/>
              </a:p>
            </p:txBody>
          </p:sp>
          <p:sp>
            <p:nvSpPr>
              <p:cNvPr id="19713" name="Freeform 222"/>
              <p:cNvSpPr>
                <a:spLocks/>
              </p:cNvSpPr>
              <p:nvPr/>
            </p:nvSpPr>
            <p:spPr bwMode="auto">
              <a:xfrm>
                <a:off x="339" y="3453"/>
                <a:ext cx="204" cy="232"/>
              </a:xfrm>
              <a:custGeom>
                <a:avLst/>
                <a:gdLst>
                  <a:gd name="T0" fmla="*/ 186 w 204"/>
                  <a:gd name="T1" fmla="*/ 29 h 232"/>
                  <a:gd name="T2" fmla="*/ 166 w 204"/>
                  <a:gd name="T3" fmla="*/ 28 h 232"/>
                  <a:gd name="T4" fmla="*/ 147 w 204"/>
                  <a:gd name="T5" fmla="*/ 30 h 232"/>
                  <a:gd name="T6" fmla="*/ 139 w 204"/>
                  <a:gd name="T7" fmla="*/ 32 h 232"/>
                  <a:gd name="T8" fmla="*/ 132 w 204"/>
                  <a:gd name="T9" fmla="*/ 35 h 232"/>
                  <a:gd name="T10" fmla="*/ 125 w 204"/>
                  <a:gd name="T11" fmla="*/ 41 h 232"/>
                  <a:gd name="T12" fmla="*/ 121 w 204"/>
                  <a:gd name="T13" fmla="*/ 49 h 232"/>
                  <a:gd name="T14" fmla="*/ 120 w 204"/>
                  <a:gd name="T15" fmla="*/ 53 h 232"/>
                  <a:gd name="T16" fmla="*/ 119 w 204"/>
                  <a:gd name="T17" fmla="*/ 59 h 232"/>
                  <a:gd name="T18" fmla="*/ 120 w 204"/>
                  <a:gd name="T19" fmla="*/ 68 h 232"/>
                  <a:gd name="T20" fmla="*/ 121 w 204"/>
                  <a:gd name="T21" fmla="*/ 78 h 232"/>
                  <a:gd name="T22" fmla="*/ 123 w 204"/>
                  <a:gd name="T23" fmla="*/ 89 h 232"/>
                  <a:gd name="T24" fmla="*/ 124 w 204"/>
                  <a:gd name="T25" fmla="*/ 101 h 232"/>
                  <a:gd name="T26" fmla="*/ 129 w 204"/>
                  <a:gd name="T27" fmla="*/ 128 h 232"/>
                  <a:gd name="T28" fmla="*/ 136 w 204"/>
                  <a:gd name="T29" fmla="*/ 155 h 232"/>
                  <a:gd name="T30" fmla="*/ 142 w 204"/>
                  <a:gd name="T31" fmla="*/ 181 h 232"/>
                  <a:gd name="T32" fmla="*/ 144 w 204"/>
                  <a:gd name="T33" fmla="*/ 192 h 232"/>
                  <a:gd name="T34" fmla="*/ 147 w 204"/>
                  <a:gd name="T35" fmla="*/ 204 h 232"/>
                  <a:gd name="T36" fmla="*/ 148 w 204"/>
                  <a:gd name="T37" fmla="*/ 212 h 232"/>
                  <a:gd name="T38" fmla="*/ 150 w 204"/>
                  <a:gd name="T39" fmla="*/ 221 h 232"/>
                  <a:gd name="T40" fmla="*/ 132 w 204"/>
                  <a:gd name="T41" fmla="*/ 227 h 232"/>
                  <a:gd name="T42" fmla="*/ 111 w 204"/>
                  <a:gd name="T43" fmla="*/ 231 h 232"/>
                  <a:gd name="T44" fmla="*/ 89 w 204"/>
                  <a:gd name="T45" fmla="*/ 232 h 232"/>
                  <a:gd name="T46" fmla="*/ 66 w 204"/>
                  <a:gd name="T47" fmla="*/ 231 h 232"/>
                  <a:gd name="T48" fmla="*/ 46 w 204"/>
                  <a:gd name="T49" fmla="*/ 229 h 232"/>
                  <a:gd name="T50" fmla="*/ 27 w 204"/>
                  <a:gd name="T51" fmla="*/ 224 h 232"/>
                  <a:gd name="T52" fmla="*/ 11 w 204"/>
                  <a:gd name="T53" fmla="*/ 218 h 232"/>
                  <a:gd name="T54" fmla="*/ 0 w 204"/>
                  <a:gd name="T55" fmla="*/ 208 h 232"/>
                  <a:gd name="T56" fmla="*/ 0 w 204"/>
                  <a:gd name="T57" fmla="*/ 197 h 232"/>
                  <a:gd name="T58" fmla="*/ 0 w 204"/>
                  <a:gd name="T59" fmla="*/ 184 h 232"/>
                  <a:gd name="T60" fmla="*/ 2 w 204"/>
                  <a:gd name="T61" fmla="*/ 155 h 232"/>
                  <a:gd name="T62" fmla="*/ 6 w 204"/>
                  <a:gd name="T63" fmla="*/ 124 h 232"/>
                  <a:gd name="T64" fmla="*/ 15 w 204"/>
                  <a:gd name="T65" fmla="*/ 93 h 232"/>
                  <a:gd name="T66" fmla="*/ 20 w 204"/>
                  <a:gd name="T67" fmla="*/ 78 h 232"/>
                  <a:gd name="T68" fmla="*/ 27 w 204"/>
                  <a:gd name="T69" fmla="*/ 65 h 232"/>
                  <a:gd name="T70" fmla="*/ 36 w 204"/>
                  <a:gd name="T71" fmla="*/ 51 h 232"/>
                  <a:gd name="T72" fmla="*/ 47 w 204"/>
                  <a:gd name="T73" fmla="*/ 39 h 232"/>
                  <a:gd name="T74" fmla="*/ 61 w 204"/>
                  <a:gd name="T75" fmla="*/ 28 h 232"/>
                  <a:gd name="T76" fmla="*/ 75 w 204"/>
                  <a:gd name="T77" fmla="*/ 18 h 232"/>
                  <a:gd name="T78" fmla="*/ 93 w 204"/>
                  <a:gd name="T79" fmla="*/ 10 h 232"/>
                  <a:gd name="T80" fmla="*/ 115 w 204"/>
                  <a:gd name="T81" fmla="*/ 4 h 232"/>
                  <a:gd name="T82" fmla="*/ 132 w 204"/>
                  <a:gd name="T83" fmla="*/ 1 h 232"/>
                  <a:gd name="T84" fmla="*/ 148 w 204"/>
                  <a:gd name="T85" fmla="*/ 0 h 232"/>
                  <a:gd name="T86" fmla="*/ 163 w 204"/>
                  <a:gd name="T87" fmla="*/ 1 h 232"/>
                  <a:gd name="T88" fmla="*/ 175 w 204"/>
                  <a:gd name="T89" fmla="*/ 3 h 232"/>
                  <a:gd name="T90" fmla="*/ 186 w 204"/>
                  <a:gd name="T91" fmla="*/ 7 h 232"/>
                  <a:gd name="T92" fmla="*/ 194 w 204"/>
                  <a:gd name="T93" fmla="*/ 12 h 232"/>
                  <a:gd name="T94" fmla="*/ 200 w 204"/>
                  <a:gd name="T95" fmla="*/ 16 h 232"/>
                  <a:gd name="T96" fmla="*/ 202 w 204"/>
                  <a:gd name="T97" fmla="*/ 21 h 232"/>
                  <a:gd name="T98" fmla="*/ 204 w 204"/>
                  <a:gd name="T99" fmla="*/ 25 h 232"/>
                  <a:gd name="T100" fmla="*/ 201 w 204"/>
                  <a:gd name="T101" fmla="*/ 28 h 232"/>
                  <a:gd name="T102" fmla="*/ 196 w 204"/>
                  <a:gd name="T103" fmla="*/ 30 h 232"/>
                  <a:gd name="T104" fmla="*/ 186 w 204"/>
                  <a:gd name="T105" fmla="*/ 29 h 232"/>
                  <a:gd name="T106" fmla="*/ 186 w 204"/>
                  <a:gd name="T107" fmla="*/ 29 h 2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04" h="232">
                    <a:moveTo>
                      <a:pt x="186" y="29"/>
                    </a:moveTo>
                    <a:lnTo>
                      <a:pt x="166" y="28"/>
                    </a:lnTo>
                    <a:lnTo>
                      <a:pt x="147" y="30"/>
                    </a:lnTo>
                    <a:lnTo>
                      <a:pt x="139" y="32"/>
                    </a:lnTo>
                    <a:lnTo>
                      <a:pt x="132" y="35"/>
                    </a:lnTo>
                    <a:lnTo>
                      <a:pt x="125" y="41"/>
                    </a:lnTo>
                    <a:lnTo>
                      <a:pt x="121" y="49"/>
                    </a:lnTo>
                    <a:lnTo>
                      <a:pt x="120" y="53"/>
                    </a:lnTo>
                    <a:lnTo>
                      <a:pt x="119" y="59"/>
                    </a:lnTo>
                    <a:lnTo>
                      <a:pt x="120" y="68"/>
                    </a:lnTo>
                    <a:lnTo>
                      <a:pt x="121" y="78"/>
                    </a:lnTo>
                    <a:lnTo>
                      <a:pt x="123" y="89"/>
                    </a:lnTo>
                    <a:lnTo>
                      <a:pt x="124" y="101"/>
                    </a:lnTo>
                    <a:lnTo>
                      <a:pt x="129" y="128"/>
                    </a:lnTo>
                    <a:lnTo>
                      <a:pt x="136" y="155"/>
                    </a:lnTo>
                    <a:lnTo>
                      <a:pt x="142" y="181"/>
                    </a:lnTo>
                    <a:lnTo>
                      <a:pt x="144" y="192"/>
                    </a:lnTo>
                    <a:lnTo>
                      <a:pt x="147" y="204"/>
                    </a:lnTo>
                    <a:lnTo>
                      <a:pt x="148" y="212"/>
                    </a:lnTo>
                    <a:lnTo>
                      <a:pt x="150" y="221"/>
                    </a:lnTo>
                    <a:lnTo>
                      <a:pt x="132" y="227"/>
                    </a:lnTo>
                    <a:lnTo>
                      <a:pt x="111" y="231"/>
                    </a:lnTo>
                    <a:lnTo>
                      <a:pt x="89" y="232"/>
                    </a:lnTo>
                    <a:lnTo>
                      <a:pt x="66" y="231"/>
                    </a:lnTo>
                    <a:lnTo>
                      <a:pt x="46" y="229"/>
                    </a:lnTo>
                    <a:lnTo>
                      <a:pt x="27" y="224"/>
                    </a:lnTo>
                    <a:lnTo>
                      <a:pt x="11" y="218"/>
                    </a:lnTo>
                    <a:lnTo>
                      <a:pt x="0" y="208"/>
                    </a:lnTo>
                    <a:lnTo>
                      <a:pt x="0" y="197"/>
                    </a:lnTo>
                    <a:lnTo>
                      <a:pt x="0" y="184"/>
                    </a:lnTo>
                    <a:lnTo>
                      <a:pt x="2" y="155"/>
                    </a:lnTo>
                    <a:lnTo>
                      <a:pt x="6" y="124"/>
                    </a:lnTo>
                    <a:lnTo>
                      <a:pt x="15" y="93"/>
                    </a:lnTo>
                    <a:lnTo>
                      <a:pt x="20" y="78"/>
                    </a:lnTo>
                    <a:lnTo>
                      <a:pt x="27" y="65"/>
                    </a:lnTo>
                    <a:lnTo>
                      <a:pt x="36" y="51"/>
                    </a:lnTo>
                    <a:lnTo>
                      <a:pt x="47" y="39"/>
                    </a:lnTo>
                    <a:lnTo>
                      <a:pt x="61" y="28"/>
                    </a:lnTo>
                    <a:lnTo>
                      <a:pt x="75" y="18"/>
                    </a:lnTo>
                    <a:lnTo>
                      <a:pt x="93" y="10"/>
                    </a:lnTo>
                    <a:lnTo>
                      <a:pt x="115" y="4"/>
                    </a:lnTo>
                    <a:lnTo>
                      <a:pt x="132" y="1"/>
                    </a:lnTo>
                    <a:lnTo>
                      <a:pt x="148" y="0"/>
                    </a:lnTo>
                    <a:lnTo>
                      <a:pt x="163" y="1"/>
                    </a:lnTo>
                    <a:lnTo>
                      <a:pt x="175" y="3"/>
                    </a:lnTo>
                    <a:lnTo>
                      <a:pt x="186" y="7"/>
                    </a:lnTo>
                    <a:lnTo>
                      <a:pt x="194" y="12"/>
                    </a:lnTo>
                    <a:lnTo>
                      <a:pt x="200" y="16"/>
                    </a:lnTo>
                    <a:lnTo>
                      <a:pt x="202" y="21"/>
                    </a:lnTo>
                    <a:lnTo>
                      <a:pt x="204" y="25"/>
                    </a:lnTo>
                    <a:lnTo>
                      <a:pt x="201" y="28"/>
                    </a:lnTo>
                    <a:lnTo>
                      <a:pt x="196" y="30"/>
                    </a:lnTo>
                    <a:lnTo>
                      <a:pt x="186" y="29"/>
                    </a:lnTo>
                    <a:close/>
                  </a:path>
                </a:pathLst>
              </a:custGeom>
              <a:solidFill>
                <a:srgbClr val="000000"/>
              </a:solidFill>
              <a:ln w="19050">
                <a:solidFill>
                  <a:srgbClr val="000000"/>
                </a:solidFill>
                <a:prstDash val="solid"/>
                <a:round/>
                <a:headEnd/>
                <a:tailEnd/>
              </a:ln>
            </p:spPr>
            <p:txBody>
              <a:bodyPr/>
              <a:lstStyle/>
              <a:p>
                <a:endParaRPr lang="ja-JP" altLang="en-US"/>
              </a:p>
            </p:txBody>
          </p:sp>
          <p:sp>
            <p:nvSpPr>
              <p:cNvPr id="19714" name="Freeform 223"/>
              <p:cNvSpPr>
                <a:spLocks/>
              </p:cNvSpPr>
              <p:nvPr/>
            </p:nvSpPr>
            <p:spPr bwMode="auto">
              <a:xfrm>
                <a:off x="486" y="3494"/>
                <a:ext cx="35" cy="29"/>
              </a:xfrm>
              <a:custGeom>
                <a:avLst/>
                <a:gdLst>
                  <a:gd name="T0" fmla="*/ 15 w 35"/>
                  <a:gd name="T1" fmla="*/ 0 h 29"/>
                  <a:gd name="T2" fmla="*/ 10 w 35"/>
                  <a:gd name="T3" fmla="*/ 2 h 29"/>
                  <a:gd name="T4" fmla="*/ 5 w 35"/>
                  <a:gd name="T5" fmla="*/ 8 h 29"/>
                  <a:gd name="T6" fmla="*/ 1 w 35"/>
                  <a:gd name="T7" fmla="*/ 15 h 29"/>
                  <a:gd name="T8" fmla="*/ 0 w 35"/>
                  <a:gd name="T9" fmla="*/ 24 h 29"/>
                  <a:gd name="T10" fmla="*/ 1 w 35"/>
                  <a:gd name="T11" fmla="*/ 28 h 29"/>
                  <a:gd name="T12" fmla="*/ 5 w 35"/>
                  <a:gd name="T13" fmla="*/ 29 h 29"/>
                  <a:gd name="T14" fmla="*/ 11 w 35"/>
                  <a:gd name="T15" fmla="*/ 28 h 29"/>
                  <a:gd name="T16" fmla="*/ 12 w 35"/>
                  <a:gd name="T17" fmla="*/ 25 h 29"/>
                  <a:gd name="T18" fmla="*/ 14 w 35"/>
                  <a:gd name="T19" fmla="*/ 18 h 29"/>
                  <a:gd name="T20" fmla="*/ 15 w 35"/>
                  <a:gd name="T21" fmla="*/ 14 h 29"/>
                  <a:gd name="T22" fmla="*/ 16 w 35"/>
                  <a:gd name="T23" fmla="*/ 12 h 29"/>
                  <a:gd name="T24" fmla="*/ 18 w 35"/>
                  <a:gd name="T25" fmla="*/ 11 h 29"/>
                  <a:gd name="T26" fmla="*/ 20 w 35"/>
                  <a:gd name="T27" fmla="*/ 12 h 29"/>
                  <a:gd name="T28" fmla="*/ 23 w 35"/>
                  <a:gd name="T29" fmla="*/ 16 h 29"/>
                  <a:gd name="T30" fmla="*/ 27 w 35"/>
                  <a:gd name="T31" fmla="*/ 19 h 29"/>
                  <a:gd name="T32" fmla="*/ 31 w 35"/>
                  <a:gd name="T33" fmla="*/ 19 h 29"/>
                  <a:gd name="T34" fmla="*/ 35 w 35"/>
                  <a:gd name="T35" fmla="*/ 16 h 29"/>
                  <a:gd name="T36" fmla="*/ 35 w 35"/>
                  <a:gd name="T37" fmla="*/ 12 h 29"/>
                  <a:gd name="T38" fmla="*/ 30 w 35"/>
                  <a:gd name="T39" fmla="*/ 6 h 29"/>
                  <a:gd name="T40" fmla="*/ 24 w 35"/>
                  <a:gd name="T41" fmla="*/ 2 h 29"/>
                  <a:gd name="T42" fmla="*/ 19 w 35"/>
                  <a:gd name="T43" fmla="*/ 0 h 29"/>
                  <a:gd name="T44" fmla="*/ 15 w 35"/>
                  <a:gd name="T45" fmla="*/ 0 h 29"/>
                  <a:gd name="T46" fmla="*/ 15 w 35"/>
                  <a:gd name="T47" fmla="*/ 0 h 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5" h="29">
                    <a:moveTo>
                      <a:pt x="15" y="0"/>
                    </a:moveTo>
                    <a:lnTo>
                      <a:pt x="10" y="2"/>
                    </a:lnTo>
                    <a:lnTo>
                      <a:pt x="5" y="8"/>
                    </a:lnTo>
                    <a:lnTo>
                      <a:pt x="1" y="15"/>
                    </a:lnTo>
                    <a:lnTo>
                      <a:pt x="0" y="24"/>
                    </a:lnTo>
                    <a:lnTo>
                      <a:pt x="1" y="28"/>
                    </a:lnTo>
                    <a:lnTo>
                      <a:pt x="5" y="29"/>
                    </a:lnTo>
                    <a:lnTo>
                      <a:pt x="11" y="28"/>
                    </a:lnTo>
                    <a:lnTo>
                      <a:pt x="12" y="25"/>
                    </a:lnTo>
                    <a:lnTo>
                      <a:pt x="14" y="18"/>
                    </a:lnTo>
                    <a:lnTo>
                      <a:pt x="15" y="14"/>
                    </a:lnTo>
                    <a:lnTo>
                      <a:pt x="16" y="12"/>
                    </a:lnTo>
                    <a:lnTo>
                      <a:pt x="18" y="11"/>
                    </a:lnTo>
                    <a:lnTo>
                      <a:pt x="20" y="12"/>
                    </a:lnTo>
                    <a:lnTo>
                      <a:pt x="23" y="16"/>
                    </a:lnTo>
                    <a:lnTo>
                      <a:pt x="27" y="19"/>
                    </a:lnTo>
                    <a:lnTo>
                      <a:pt x="31" y="19"/>
                    </a:lnTo>
                    <a:lnTo>
                      <a:pt x="35" y="16"/>
                    </a:lnTo>
                    <a:lnTo>
                      <a:pt x="35" y="12"/>
                    </a:lnTo>
                    <a:lnTo>
                      <a:pt x="30" y="6"/>
                    </a:lnTo>
                    <a:lnTo>
                      <a:pt x="24" y="2"/>
                    </a:lnTo>
                    <a:lnTo>
                      <a:pt x="19"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715" name="Freeform 224"/>
              <p:cNvSpPr>
                <a:spLocks/>
              </p:cNvSpPr>
              <p:nvPr/>
            </p:nvSpPr>
            <p:spPr bwMode="auto">
              <a:xfrm>
                <a:off x="497" y="3593"/>
                <a:ext cx="40" cy="20"/>
              </a:xfrm>
              <a:custGeom>
                <a:avLst/>
                <a:gdLst>
                  <a:gd name="T0" fmla="*/ 1 w 40"/>
                  <a:gd name="T1" fmla="*/ 11 h 20"/>
                  <a:gd name="T2" fmla="*/ 0 w 40"/>
                  <a:gd name="T3" fmla="*/ 15 h 20"/>
                  <a:gd name="T4" fmla="*/ 1 w 40"/>
                  <a:gd name="T5" fmla="*/ 19 h 20"/>
                  <a:gd name="T6" fmla="*/ 7 w 40"/>
                  <a:gd name="T7" fmla="*/ 20 h 20"/>
                  <a:gd name="T8" fmla="*/ 11 w 40"/>
                  <a:gd name="T9" fmla="*/ 19 h 20"/>
                  <a:gd name="T10" fmla="*/ 16 w 40"/>
                  <a:gd name="T11" fmla="*/ 15 h 20"/>
                  <a:gd name="T12" fmla="*/ 22 w 40"/>
                  <a:gd name="T13" fmla="*/ 12 h 20"/>
                  <a:gd name="T14" fmla="*/ 28 w 40"/>
                  <a:gd name="T15" fmla="*/ 10 h 20"/>
                  <a:gd name="T16" fmla="*/ 34 w 40"/>
                  <a:gd name="T17" fmla="*/ 9 h 20"/>
                  <a:gd name="T18" fmla="*/ 38 w 40"/>
                  <a:gd name="T19" fmla="*/ 8 h 20"/>
                  <a:gd name="T20" fmla="*/ 40 w 40"/>
                  <a:gd name="T21" fmla="*/ 5 h 20"/>
                  <a:gd name="T22" fmla="*/ 38 w 40"/>
                  <a:gd name="T23" fmla="*/ 2 h 20"/>
                  <a:gd name="T24" fmla="*/ 34 w 40"/>
                  <a:gd name="T25" fmla="*/ 0 h 20"/>
                  <a:gd name="T26" fmla="*/ 26 w 40"/>
                  <a:gd name="T27" fmla="*/ 1 h 20"/>
                  <a:gd name="T28" fmla="*/ 17 w 40"/>
                  <a:gd name="T29" fmla="*/ 4 h 20"/>
                  <a:gd name="T30" fmla="*/ 8 w 40"/>
                  <a:gd name="T31" fmla="*/ 7 h 20"/>
                  <a:gd name="T32" fmla="*/ 1 w 40"/>
                  <a:gd name="T33" fmla="*/ 11 h 20"/>
                  <a:gd name="T34" fmla="*/ 1 w 40"/>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20">
                    <a:moveTo>
                      <a:pt x="1" y="11"/>
                    </a:moveTo>
                    <a:lnTo>
                      <a:pt x="0" y="15"/>
                    </a:lnTo>
                    <a:lnTo>
                      <a:pt x="1" y="19"/>
                    </a:lnTo>
                    <a:lnTo>
                      <a:pt x="7" y="20"/>
                    </a:lnTo>
                    <a:lnTo>
                      <a:pt x="11" y="19"/>
                    </a:lnTo>
                    <a:lnTo>
                      <a:pt x="16" y="15"/>
                    </a:lnTo>
                    <a:lnTo>
                      <a:pt x="22" y="12"/>
                    </a:lnTo>
                    <a:lnTo>
                      <a:pt x="28" y="10"/>
                    </a:lnTo>
                    <a:lnTo>
                      <a:pt x="34" y="9"/>
                    </a:lnTo>
                    <a:lnTo>
                      <a:pt x="38" y="8"/>
                    </a:lnTo>
                    <a:lnTo>
                      <a:pt x="40" y="5"/>
                    </a:lnTo>
                    <a:lnTo>
                      <a:pt x="38" y="2"/>
                    </a:lnTo>
                    <a:lnTo>
                      <a:pt x="34" y="0"/>
                    </a:lnTo>
                    <a:lnTo>
                      <a:pt x="26" y="1"/>
                    </a:lnTo>
                    <a:lnTo>
                      <a:pt x="17" y="4"/>
                    </a:lnTo>
                    <a:lnTo>
                      <a:pt x="8" y="7"/>
                    </a:lnTo>
                    <a:lnTo>
                      <a:pt x="1"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716" name="Freeform 225"/>
              <p:cNvSpPr>
                <a:spLocks/>
              </p:cNvSpPr>
              <p:nvPr/>
            </p:nvSpPr>
            <p:spPr bwMode="auto">
              <a:xfrm>
                <a:off x="506" y="3526"/>
                <a:ext cx="11" cy="14"/>
              </a:xfrm>
              <a:custGeom>
                <a:avLst/>
                <a:gdLst>
                  <a:gd name="T0" fmla="*/ 11 w 11"/>
                  <a:gd name="T1" fmla="*/ 6 h 14"/>
                  <a:gd name="T2" fmla="*/ 10 w 11"/>
                  <a:gd name="T3" fmla="*/ 12 h 14"/>
                  <a:gd name="T4" fmla="*/ 8 w 11"/>
                  <a:gd name="T5" fmla="*/ 14 h 14"/>
                  <a:gd name="T6" fmla="*/ 6 w 11"/>
                  <a:gd name="T7" fmla="*/ 14 h 14"/>
                  <a:gd name="T8" fmla="*/ 4 w 11"/>
                  <a:gd name="T9" fmla="*/ 14 h 14"/>
                  <a:gd name="T10" fmla="*/ 3 w 11"/>
                  <a:gd name="T11" fmla="*/ 12 h 14"/>
                  <a:gd name="T12" fmla="*/ 0 w 11"/>
                  <a:gd name="T13" fmla="*/ 6 h 14"/>
                  <a:gd name="T14" fmla="*/ 3 w 11"/>
                  <a:gd name="T15" fmla="*/ 2 h 14"/>
                  <a:gd name="T16" fmla="*/ 6 w 11"/>
                  <a:gd name="T17" fmla="*/ 0 h 14"/>
                  <a:gd name="T18" fmla="*/ 10 w 11"/>
                  <a:gd name="T19" fmla="*/ 2 h 14"/>
                  <a:gd name="T20" fmla="*/ 11 w 11"/>
                  <a:gd name="T21" fmla="*/ 6 h 14"/>
                  <a:gd name="T22" fmla="*/ 11 w 11"/>
                  <a:gd name="T23" fmla="*/ 6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14">
                    <a:moveTo>
                      <a:pt x="11" y="6"/>
                    </a:moveTo>
                    <a:lnTo>
                      <a:pt x="10" y="12"/>
                    </a:lnTo>
                    <a:lnTo>
                      <a:pt x="8" y="14"/>
                    </a:lnTo>
                    <a:lnTo>
                      <a:pt x="6" y="14"/>
                    </a:lnTo>
                    <a:lnTo>
                      <a:pt x="4" y="14"/>
                    </a:lnTo>
                    <a:lnTo>
                      <a:pt x="3" y="12"/>
                    </a:lnTo>
                    <a:lnTo>
                      <a:pt x="0" y="6"/>
                    </a:lnTo>
                    <a:lnTo>
                      <a:pt x="3" y="2"/>
                    </a:lnTo>
                    <a:lnTo>
                      <a:pt x="6" y="0"/>
                    </a:lnTo>
                    <a:lnTo>
                      <a:pt x="10" y="2"/>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717" name="Freeform 226"/>
              <p:cNvSpPr>
                <a:spLocks/>
              </p:cNvSpPr>
              <p:nvPr/>
            </p:nvSpPr>
            <p:spPr bwMode="auto">
              <a:xfrm>
                <a:off x="625" y="3554"/>
                <a:ext cx="60" cy="43"/>
              </a:xfrm>
              <a:custGeom>
                <a:avLst/>
                <a:gdLst>
                  <a:gd name="T0" fmla="*/ 49 w 60"/>
                  <a:gd name="T1" fmla="*/ 43 h 43"/>
                  <a:gd name="T2" fmla="*/ 34 w 60"/>
                  <a:gd name="T3" fmla="*/ 39 h 43"/>
                  <a:gd name="T4" fmla="*/ 19 w 60"/>
                  <a:gd name="T5" fmla="*/ 31 h 43"/>
                  <a:gd name="T6" fmla="*/ 12 w 60"/>
                  <a:gd name="T7" fmla="*/ 26 h 43"/>
                  <a:gd name="T8" fmla="*/ 6 w 60"/>
                  <a:gd name="T9" fmla="*/ 21 h 43"/>
                  <a:gd name="T10" fmla="*/ 3 w 60"/>
                  <a:gd name="T11" fmla="*/ 14 h 43"/>
                  <a:gd name="T12" fmla="*/ 0 w 60"/>
                  <a:gd name="T13" fmla="*/ 8 h 43"/>
                  <a:gd name="T14" fmla="*/ 4 w 60"/>
                  <a:gd name="T15" fmla="*/ 4 h 43"/>
                  <a:gd name="T16" fmla="*/ 6 w 60"/>
                  <a:gd name="T17" fmla="*/ 2 h 43"/>
                  <a:gd name="T18" fmla="*/ 7 w 60"/>
                  <a:gd name="T19" fmla="*/ 0 h 43"/>
                  <a:gd name="T20" fmla="*/ 7 w 60"/>
                  <a:gd name="T21" fmla="*/ 0 h 43"/>
                  <a:gd name="T22" fmla="*/ 19 w 60"/>
                  <a:gd name="T23" fmla="*/ 9 h 43"/>
                  <a:gd name="T24" fmla="*/ 33 w 60"/>
                  <a:gd name="T25" fmla="*/ 18 h 43"/>
                  <a:gd name="T26" fmla="*/ 46 w 60"/>
                  <a:gd name="T27" fmla="*/ 25 h 43"/>
                  <a:gd name="T28" fmla="*/ 60 w 60"/>
                  <a:gd name="T29" fmla="*/ 29 h 43"/>
                  <a:gd name="T30" fmla="*/ 49 w 60"/>
                  <a:gd name="T31" fmla="*/ 43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43">
                    <a:moveTo>
                      <a:pt x="49" y="43"/>
                    </a:moveTo>
                    <a:lnTo>
                      <a:pt x="34" y="39"/>
                    </a:lnTo>
                    <a:lnTo>
                      <a:pt x="19" y="31"/>
                    </a:lnTo>
                    <a:lnTo>
                      <a:pt x="12" y="26"/>
                    </a:lnTo>
                    <a:lnTo>
                      <a:pt x="6" y="21"/>
                    </a:lnTo>
                    <a:lnTo>
                      <a:pt x="3" y="14"/>
                    </a:lnTo>
                    <a:lnTo>
                      <a:pt x="0" y="8"/>
                    </a:lnTo>
                    <a:lnTo>
                      <a:pt x="4" y="4"/>
                    </a:lnTo>
                    <a:lnTo>
                      <a:pt x="6" y="2"/>
                    </a:lnTo>
                    <a:lnTo>
                      <a:pt x="7" y="0"/>
                    </a:lnTo>
                    <a:lnTo>
                      <a:pt x="19" y="9"/>
                    </a:lnTo>
                    <a:lnTo>
                      <a:pt x="33" y="18"/>
                    </a:lnTo>
                    <a:lnTo>
                      <a:pt x="46" y="25"/>
                    </a:lnTo>
                    <a:lnTo>
                      <a:pt x="60" y="29"/>
                    </a:lnTo>
                    <a:lnTo>
                      <a:pt x="49" y="43"/>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718" name="Freeform 227"/>
              <p:cNvSpPr>
                <a:spLocks/>
              </p:cNvSpPr>
              <p:nvPr/>
            </p:nvSpPr>
            <p:spPr bwMode="auto">
              <a:xfrm>
                <a:off x="632" y="3507"/>
                <a:ext cx="103" cy="76"/>
              </a:xfrm>
              <a:custGeom>
                <a:avLst/>
                <a:gdLst>
                  <a:gd name="T0" fmla="*/ 53 w 103"/>
                  <a:gd name="T1" fmla="*/ 76 h 76"/>
                  <a:gd name="T2" fmla="*/ 39 w 103"/>
                  <a:gd name="T3" fmla="*/ 72 h 76"/>
                  <a:gd name="T4" fmla="*/ 26 w 103"/>
                  <a:gd name="T5" fmla="*/ 65 h 76"/>
                  <a:gd name="T6" fmla="*/ 12 w 103"/>
                  <a:gd name="T7" fmla="*/ 56 h 76"/>
                  <a:gd name="T8" fmla="*/ 0 w 103"/>
                  <a:gd name="T9" fmla="*/ 47 h 76"/>
                  <a:gd name="T10" fmla="*/ 1 w 103"/>
                  <a:gd name="T11" fmla="*/ 40 h 76"/>
                  <a:gd name="T12" fmla="*/ 1 w 103"/>
                  <a:gd name="T13" fmla="*/ 35 h 76"/>
                  <a:gd name="T14" fmla="*/ 1 w 103"/>
                  <a:gd name="T15" fmla="*/ 30 h 76"/>
                  <a:gd name="T16" fmla="*/ 1 w 103"/>
                  <a:gd name="T17" fmla="*/ 23 h 76"/>
                  <a:gd name="T18" fmla="*/ 4 w 103"/>
                  <a:gd name="T19" fmla="*/ 17 h 76"/>
                  <a:gd name="T20" fmla="*/ 10 w 103"/>
                  <a:gd name="T21" fmla="*/ 12 h 76"/>
                  <a:gd name="T22" fmla="*/ 14 w 103"/>
                  <a:gd name="T23" fmla="*/ 11 h 76"/>
                  <a:gd name="T24" fmla="*/ 18 w 103"/>
                  <a:gd name="T25" fmla="*/ 11 h 76"/>
                  <a:gd name="T26" fmla="*/ 22 w 103"/>
                  <a:gd name="T27" fmla="*/ 14 h 76"/>
                  <a:gd name="T28" fmla="*/ 24 w 103"/>
                  <a:gd name="T29" fmla="*/ 19 h 76"/>
                  <a:gd name="T30" fmla="*/ 28 w 103"/>
                  <a:gd name="T31" fmla="*/ 23 h 76"/>
                  <a:gd name="T32" fmla="*/ 33 w 103"/>
                  <a:gd name="T33" fmla="*/ 26 h 76"/>
                  <a:gd name="T34" fmla="*/ 35 w 103"/>
                  <a:gd name="T35" fmla="*/ 28 h 76"/>
                  <a:gd name="T36" fmla="*/ 39 w 103"/>
                  <a:gd name="T37" fmla="*/ 28 h 76"/>
                  <a:gd name="T38" fmla="*/ 46 w 103"/>
                  <a:gd name="T39" fmla="*/ 25 h 76"/>
                  <a:gd name="T40" fmla="*/ 53 w 103"/>
                  <a:gd name="T41" fmla="*/ 20 h 76"/>
                  <a:gd name="T42" fmla="*/ 65 w 103"/>
                  <a:gd name="T43" fmla="*/ 8 h 76"/>
                  <a:gd name="T44" fmla="*/ 73 w 103"/>
                  <a:gd name="T45" fmla="*/ 5 h 76"/>
                  <a:gd name="T46" fmla="*/ 77 w 103"/>
                  <a:gd name="T47" fmla="*/ 2 h 76"/>
                  <a:gd name="T48" fmla="*/ 83 w 103"/>
                  <a:gd name="T49" fmla="*/ 1 h 76"/>
                  <a:gd name="T50" fmla="*/ 88 w 103"/>
                  <a:gd name="T51" fmla="*/ 0 h 76"/>
                  <a:gd name="T52" fmla="*/ 93 w 103"/>
                  <a:gd name="T53" fmla="*/ 3 h 76"/>
                  <a:gd name="T54" fmla="*/ 93 w 103"/>
                  <a:gd name="T55" fmla="*/ 6 h 76"/>
                  <a:gd name="T56" fmla="*/ 95 w 103"/>
                  <a:gd name="T57" fmla="*/ 11 h 76"/>
                  <a:gd name="T58" fmla="*/ 96 w 103"/>
                  <a:gd name="T59" fmla="*/ 17 h 76"/>
                  <a:gd name="T60" fmla="*/ 97 w 103"/>
                  <a:gd name="T61" fmla="*/ 19 h 76"/>
                  <a:gd name="T62" fmla="*/ 99 w 103"/>
                  <a:gd name="T63" fmla="*/ 21 h 76"/>
                  <a:gd name="T64" fmla="*/ 103 w 103"/>
                  <a:gd name="T65" fmla="*/ 24 h 76"/>
                  <a:gd name="T66" fmla="*/ 103 w 103"/>
                  <a:gd name="T67" fmla="*/ 27 h 76"/>
                  <a:gd name="T68" fmla="*/ 101 w 103"/>
                  <a:gd name="T69" fmla="*/ 31 h 76"/>
                  <a:gd name="T70" fmla="*/ 99 w 103"/>
                  <a:gd name="T71" fmla="*/ 35 h 76"/>
                  <a:gd name="T72" fmla="*/ 96 w 103"/>
                  <a:gd name="T73" fmla="*/ 37 h 76"/>
                  <a:gd name="T74" fmla="*/ 96 w 103"/>
                  <a:gd name="T75" fmla="*/ 42 h 76"/>
                  <a:gd name="T76" fmla="*/ 96 w 103"/>
                  <a:gd name="T77" fmla="*/ 46 h 76"/>
                  <a:gd name="T78" fmla="*/ 93 w 103"/>
                  <a:gd name="T79" fmla="*/ 52 h 76"/>
                  <a:gd name="T80" fmla="*/ 89 w 103"/>
                  <a:gd name="T81" fmla="*/ 59 h 76"/>
                  <a:gd name="T82" fmla="*/ 84 w 103"/>
                  <a:gd name="T83" fmla="*/ 65 h 76"/>
                  <a:gd name="T84" fmla="*/ 78 w 103"/>
                  <a:gd name="T85" fmla="*/ 70 h 76"/>
                  <a:gd name="T86" fmla="*/ 73 w 103"/>
                  <a:gd name="T87" fmla="*/ 72 h 76"/>
                  <a:gd name="T88" fmla="*/ 65 w 103"/>
                  <a:gd name="T89" fmla="*/ 74 h 76"/>
                  <a:gd name="T90" fmla="*/ 53 w 103"/>
                  <a:gd name="T91" fmla="*/ 76 h 76"/>
                  <a:gd name="T92" fmla="*/ 53 w 103"/>
                  <a:gd name="T93" fmla="*/ 76 h 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3" h="76">
                    <a:moveTo>
                      <a:pt x="53" y="76"/>
                    </a:moveTo>
                    <a:lnTo>
                      <a:pt x="39" y="72"/>
                    </a:lnTo>
                    <a:lnTo>
                      <a:pt x="26" y="65"/>
                    </a:lnTo>
                    <a:lnTo>
                      <a:pt x="12" y="56"/>
                    </a:lnTo>
                    <a:lnTo>
                      <a:pt x="0" y="47"/>
                    </a:lnTo>
                    <a:lnTo>
                      <a:pt x="1" y="40"/>
                    </a:lnTo>
                    <a:lnTo>
                      <a:pt x="1" y="35"/>
                    </a:lnTo>
                    <a:lnTo>
                      <a:pt x="1" y="30"/>
                    </a:lnTo>
                    <a:lnTo>
                      <a:pt x="1" y="23"/>
                    </a:lnTo>
                    <a:lnTo>
                      <a:pt x="4" y="17"/>
                    </a:lnTo>
                    <a:lnTo>
                      <a:pt x="10" y="12"/>
                    </a:lnTo>
                    <a:lnTo>
                      <a:pt x="14" y="11"/>
                    </a:lnTo>
                    <a:lnTo>
                      <a:pt x="18" y="11"/>
                    </a:lnTo>
                    <a:lnTo>
                      <a:pt x="22" y="14"/>
                    </a:lnTo>
                    <a:lnTo>
                      <a:pt x="24" y="19"/>
                    </a:lnTo>
                    <a:lnTo>
                      <a:pt x="28" y="23"/>
                    </a:lnTo>
                    <a:lnTo>
                      <a:pt x="33" y="26"/>
                    </a:lnTo>
                    <a:lnTo>
                      <a:pt x="35" y="28"/>
                    </a:lnTo>
                    <a:lnTo>
                      <a:pt x="39" y="28"/>
                    </a:lnTo>
                    <a:lnTo>
                      <a:pt x="46" y="25"/>
                    </a:lnTo>
                    <a:lnTo>
                      <a:pt x="53" y="20"/>
                    </a:lnTo>
                    <a:lnTo>
                      <a:pt x="65" y="8"/>
                    </a:lnTo>
                    <a:lnTo>
                      <a:pt x="73" y="5"/>
                    </a:lnTo>
                    <a:lnTo>
                      <a:pt x="77" y="2"/>
                    </a:lnTo>
                    <a:lnTo>
                      <a:pt x="83" y="1"/>
                    </a:lnTo>
                    <a:lnTo>
                      <a:pt x="88" y="0"/>
                    </a:lnTo>
                    <a:lnTo>
                      <a:pt x="93" y="3"/>
                    </a:lnTo>
                    <a:lnTo>
                      <a:pt x="93" y="6"/>
                    </a:lnTo>
                    <a:lnTo>
                      <a:pt x="95" y="11"/>
                    </a:lnTo>
                    <a:lnTo>
                      <a:pt x="96" y="17"/>
                    </a:lnTo>
                    <a:lnTo>
                      <a:pt x="97" y="19"/>
                    </a:lnTo>
                    <a:lnTo>
                      <a:pt x="99" y="21"/>
                    </a:lnTo>
                    <a:lnTo>
                      <a:pt x="103" y="24"/>
                    </a:lnTo>
                    <a:lnTo>
                      <a:pt x="103" y="27"/>
                    </a:lnTo>
                    <a:lnTo>
                      <a:pt x="101" y="31"/>
                    </a:lnTo>
                    <a:lnTo>
                      <a:pt x="99" y="35"/>
                    </a:lnTo>
                    <a:lnTo>
                      <a:pt x="96" y="37"/>
                    </a:lnTo>
                    <a:lnTo>
                      <a:pt x="96" y="42"/>
                    </a:lnTo>
                    <a:lnTo>
                      <a:pt x="96" y="46"/>
                    </a:lnTo>
                    <a:lnTo>
                      <a:pt x="93" y="52"/>
                    </a:lnTo>
                    <a:lnTo>
                      <a:pt x="89" y="59"/>
                    </a:lnTo>
                    <a:lnTo>
                      <a:pt x="84" y="65"/>
                    </a:lnTo>
                    <a:lnTo>
                      <a:pt x="78" y="70"/>
                    </a:lnTo>
                    <a:lnTo>
                      <a:pt x="73" y="72"/>
                    </a:lnTo>
                    <a:lnTo>
                      <a:pt x="65" y="74"/>
                    </a:lnTo>
                    <a:lnTo>
                      <a:pt x="53" y="76"/>
                    </a:lnTo>
                    <a:close/>
                  </a:path>
                </a:pathLst>
              </a:custGeom>
              <a:solidFill>
                <a:srgbClr val="FAD28D"/>
              </a:solidFill>
              <a:ln w="19050">
                <a:solidFill>
                  <a:srgbClr val="000000"/>
                </a:solidFill>
                <a:prstDash val="solid"/>
                <a:round/>
                <a:headEnd/>
                <a:tailEnd/>
              </a:ln>
            </p:spPr>
            <p:txBody>
              <a:bodyPr/>
              <a:lstStyle/>
              <a:p>
                <a:endParaRPr lang="ja-JP" altLang="en-US"/>
              </a:p>
            </p:txBody>
          </p:sp>
          <p:sp>
            <p:nvSpPr>
              <p:cNvPr id="19719" name="Freeform 228"/>
              <p:cNvSpPr>
                <a:spLocks/>
              </p:cNvSpPr>
              <p:nvPr/>
            </p:nvSpPr>
            <p:spPr bwMode="auto">
              <a:xfrm>
                <a:off x="293" y="3534"/>
                <a:ext cx="42" cy="51"/>
              </a:xfrm>
              <a:custGeom>
                <a:avLst/>
                <a:gdLst>
                  <a:gd name="T0" fmla="*/ 15 w 42"/>
                  <a:gd name="T1" fmla="*/ 51 h 51"/>
                  <a:gd name="T2" fmla="*/ 15 w 42"/>
                  <a:gd name="T3" fmla="*/ 47 h 51"/>
                  <a:gd name="T4" fmla="*/ 17 w 42"/>
                  <a:gd name="T5" fmla="*/ 41 h 51"/>
                  <a:gd name="T6" fmla="*/ 24 w 42"/>
                  <a:gd name="T7" fmla="*/ 28 h 51"/>
                  <a:gd name="T8" fmla="*/ 34 w 42"/>
                  <a:gd name="T9" fmla="*/ 15 h 51"/>
                  <a:gd name="T10" fmla="*/ 38 w 42"/>
                  <a:gd name="T11" fmla="*/ 11 h 51"/>
                  <a:gd name="T12" fmla="*/ 42 w 42"/>
                  <a:gd name="T13" fmla="*/ 7 h 51"/>
                  <a:gd name="T14" fmla="*/ 38 w 42"/>
                  <a:gd name="T15" fmla="*/ 4 h 51"/>
                  <a:gd name="T16" fmla="*/ 36 w 42"/>
                  <a:gd name="T17" fmla="*/ 1 h 51"/>
                  <a:gd name="T18" fmla="*/ 35 w 42"/>
                  <a:gd name="T19" fmla="*/ 0 h 51"/>
                  <a:gd name="T20" fmla="*/ 23 w 42"/>
                  <a:gd name="T21" fmla="*/ 9 h 51"/>
                  <a:gd name="T22" fmla="*/ 12 w 42"/>
                  <a:gd name="T23" fmla="*/ 18 h 51"/>
                  <a:gd name="T24" fmla="*/ 4 w 42"/>
                  <a:gd name="T25" fmla="*/ 27 h 51"/>
                  <a:gd name="T26" fmla="*/ 1 w 42"/>
                  <a:gd name="T27" fmla="*/ 30 h 51"/>
                  <a:gd name="T28" fmla="*/ 0 w 42"/>
                  <a:gd name="T29" fmla="*/ 33 h 51"/>
                  <a:gd name="T30" fmla="*/ 15 w 42"/>
                  <a:gd name="T31" fmla="*/ 51 h 51"/>
                  <a:gd name="T32" fmla="*/ 15 w 42"/>
                  <a:gd name="T33" fmla="*/ 51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51">
                    <a:moveTo>
                      <a:pt x="15" y="51"/>
                    </a:moveTo>
                    <a:lnTo>
                      <a:pt x="15" y="47"/>
                    </a:lnTo>
                    <a:lnTo>
                      <a:pt x="17" y="41"/>
                    </a:lnTo>
                    <a:lnTo>
                      <a:pt x="24" y="28"/>
                    </a:lnTo>
                    <a:lnTo>
                      <a:pt x="34" y="15"/>
                    </a:lnTo>
                    <a:lnTo>
                      <a:pt x="38" y="11"/>
                    </a:lnTo>
                    <a:lnTo>
                      <a:pt x="42" y="7"/>
                    </a:lnTo>
                    <a:lnTo>
                      <a:pt x="38" y="4"/>
                    </a:lnTo>
                    <a:lnTo>
                      <a:pt x="36" y="1"/>
                    </a:lnTo>
                    <a:lnTo>
                      <a:pt x="35" y="0"/>
                    </a:lnTo>
                    <a:lnTo>
                      <a:pt x="23" y="9"/>
                    </a:lnTo>
                    <a:lnTo>
                      <a:pt x="12" y="18"/>
                    </a:lnTo>
                    <a:lnTo>
                      <a:pt x="4" y="27"/>
                    </a:lnTo>
                    <a:lnTo>
                      <a:pt x="1" y="30"/>
                    </a:lnTo>
                    <a:lnTo>
                      <a:pt x="0" y="33"/>
                    </a:lnTo>
                    <a:lnTo>
                      <a:pt x="15" y="51"/>
                    </a:lnTo>
                    <a:close/>
                  </a:path>
                </a:pathLst>
              </a:custGeom>
              <a:solidFill>
                <a:srgbClr val="FFFFFF"/>
              </a:solidFill>
              <a:ln w="19050">
                <a:solidFill>
                  <a:srgbClr val="000000"/>
                </a:solidFill>
                <a:prstDash val="solid"/>
                <a:round/>
                <a:headEnd/>
                <a:tailEnd/>
              </a:ln>
            </p:spPr>
            <p:txBody>
              <a:bodyPr/>
              <a:lstStyle/>
              <a:p>
                <a:endParaRPr lang="ja-JP" altLang="en-US"/>
              </a:p>
            </p:txBody>
          </p:sp>
          <p:sp>
            <p:nvSpPr>
              <p:cNvPr id="19720" name="Freeform 229"/>
              <p:cNvSpPr>
                <a:spLocks/>
              </p:cNvSpPr>
              <p:nvPr/>
            </p:nvSpPr>
            <p:spPr bwMode="auto">
              <a:xfrm>
                <a:off x="259" y="3485"/>
                <a:ext cx="69" cy="82"/>
              </a:xfrm>
              <a:custGeom>
                <a:avLst/>
                <a:gdLst>
                  <a:gd name="T0" fmla="*/ 34 w 69"/>
                  <a:gd name="T1" fmla="*/ 82 h 82"/>
                  <a:gd name="T2" fmla="*/ 35 w 69"/>
                  <a:gd name="T3" fmla="*/ 79 h 82"/>
                  <a:gd name="T4" fmla="*/ 38 w 69"/>
                  <a:gd name="T5" fmla="*/ 76 h 82"/>
                  <a:gd name="T6" fmla="*/ 46 w 69"/>
                  <a:gd name="T7" fmla="*/ 67 h 82"/>
                  <a:gd name="T8" fmla="*/ 57 w 69"/>
                  <a:gd name="T9" fmla="*/ 58 h 82"/>
                  <a:gd name="T10" fmla="*/ 69 w 69"/>
                  <a:gd name="T11" fmla="*/ 49 h 82"/>
                  <a:gd name="T12" fmla="*/ 63 w 69"/>
                  <a:gd name="T13" fmla="*/ 46 h 82"/>
                  <a:gd name="T14" fmla="*/ 58 w 69"/>
                  <a:gd name="T15" fmla="*/ 43 h 82"/>
                  <a:gd name="T16" fmla="*/ 54 w 69"/>
                  <a:gd name="T17" fmla="*/ 39 h 82"/>
                  <a:gd name="T18" fmla="*/ 54 w 69"/>
                  <a:gd name="T19" fmla="*/ 34 h 82"/>
                  <a:gd name="T20" fmla="*/ 57 w 69"/>
                  <a:gd name="T21" fmla="*/ 22 h 82"/>
                  <a:gd name="T22" fmla="*/ 55 w 69"/>
                  <a:gd name="T23" fmla="*/ 18 h 82"/>
                  <a:gd name="T24" fmla="*/ 53 w 69"/>
                  <a:gd name="T25" fmla="*/ 16 h 82"/>
                  <a:gd name="T26" fmla="*/ 49 w 69"/>
                  <a:gd name="T27" fmla="*/ 15 h 82"/>
                  <a:gd name="T28" fmla="*/ 43 w 69"/>
                  <a:gd name="T29" fmla="*/ 16 h 82"/>
                  <a:gd name="T30" fmla="*/ 39 w 69"/>
                  <a:gd name="T31" fmla="*/ 18 h 82"/>
                  <a:gd name="T32" fmla="*/ 35 w 69"/>
                  <a:gd name="T33" fmla="*/ 20 h 82"/>
                  <a:gd name="T34" fmla="*/ 32 w 69"/>
                  <a:gd name="T35" fmla="*/ 22 h 82"/>
                  <a:gd name="T36" fmla="*/ 28 w 69"/>
                  <a:gd name="T37" fmla="*/ 23 h 82"/>
                  <a:gd name="T38" fmla="*/ 26 w 69"/>
                  <a:gd name="T39" fmla="*/ 22 h 82"/>
                  <a:gd name="T40" fmla="*/ 23 w 69"/>
                  <a:gd name="T41" fmla="*/ 20 h 82"/>
                  <a:gd name="T42" fmla="*/ 16 w 69"/>
                  <a:gd name="T43" fmla="*/ 12 h 82"/>
                  <a:gd name="T44" fmla="*/ 9 w 69"/>
                  <a:gd name="T45" fmla="*/ 0 h 82"/>
                  <a:gd name="T46" fmla="*/ 4 w 69"/>
                  <a:gd name="T47" fmla="*/ 11 h 82"/>
                  <a:gd name="T48" fmla="*/ 1 w 69"/>
                  <a:gd name="T49" fmla="*/ 22 h 82"/>
                  <a:gd name="T50" fmla="*/ 0 w 69"/>
                  <a:gd name="T51" fmla="*/ 30 h 82"/>
                  <a:gd name="T52" fmla="*/ 1 w 69"/>
                  <a:gd name="T53" fmla="*/ 37 h 82"/>
                  <a:gd name="T54" fmla="*/ 4 w 69"/>
                  <a:gd name="T55" fmla="*/ 44 h 82"/>
                  <a:gd name="T56" fmla="*/ 5 w 69"/>
                  <a:gd name="T57" fmla="*/ 50 h 82"/>
                  <a:gd name="T58" fmla="*/ 5 w 69"/>
                  <a:gd name="T59" fmla="*/ 56 h 82"/>
                  <a:gd name="T60" fmla="*/ 8 w 69"/>
                  <a:gd name="T61" fmla="*/ 59 h 82"/>
                  <a:gd name="T62" fmla="*/ 11 w 69"/>
                  <a:gd name="T63" fmla="*/ 62 h 82"/>
                  <a:gd name="T64" fmla="*/ 19 w 69"/>
                  <a:gd name="T65" fmla="*/ 69 h 82"/>
                  <a:gd name="T66" fmla="*/ 24 w 69"/>
                  <a:gd name="T67" fmla="*/ 75 h 82"/>
                  <a:gd name="T68" fmla="*/ 30 w 69"/>
                  <a:gd name="T69" fmla="*/ 79 h 82"/>
                  <a:gd name="T70" fmla="*/ 34 w 69"/>
                  <a:gd name="T71" fmla="*/ 82 h 82"/>
                  <a:gd name="T72" fmla="*/ 34 w 69"/>
                  <a:gd name="T73" fmla="*/ 82 h 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9" h="82">
                    <a:moveTo>
                      <a:pt x="34" y="82"/>
                    </a:moveTo>
                    <a:lnTo>
                      <a:pt x="35" y="79"/>
                    </a:lnTo>
                    <a:lnTo>
                      <a:pt x="38" y="76"/>
                    </a:lnTo>
                    <a:lnTo>
                      <a:pt x="46" y="67"/>
                    </a:lnTo>
                    <a:lnTo>
                      <a:pt x="57" y="58"/>
                    </a:lnTo>
                    <a:lnTo>
                      <a:pt x="69" y="49"/>
                    </a:lnTo>
                    <a:lnTo>
                      <a:pt x="63" y="46"/>
                    </a:lnTo>
                    <a:lnTo>
                      <a:pt x="58" y="43"/>
                    </a:lnTo>
                    <a:lnTo>
                      <a:pt x="54" y="39"/>
                    </a:lnTo>
                    <a:lnTo>
                      <a:pt x="54" y="34"/>
                    </a:lnTo>
                    <a:lnTo>
                      <a:pt x="57" y="22"/>
                    </a:lnTo>
                    <a:lnTo>
                      <a:pt x="55" y="18"/>
                    </a:lnTo>
                    <a:lnTo>
                      <a:pt x="53" y="16"/>
                    </a:lnTo>
                    <a:lnTo>
                      <a:pt x="49" y="15"/>
                    </a:lnTo>
                    <a:lnTo>
                      <a:pt x="43" y="16"/>
                    </a:lnTo>
                    <a:lnTo>
                      <a:pt x="39" y="18"/>
                    </a:lnTo>
                    <a:lnTo>
                      <a:pt x="35" y="20"/>
                    </a:lnTo>
                    <a:lnTo>
                      <a:pt x="32" y="22"/>
                    </a:lnTo>
                    <a:lnTo>
                      <a:pt x="28" y="23"/>
                    </a:lnTo>
                    <a:lnTo>
                      <a:pt x="26" y="22"/>
                    </a:lnTo>
                    <a:lnTo>
                      <a:pt x="23" y="20"/>
                    </a:lnTo>
                    <a:lnTo>
                      <a:pt x="16" y="12"/>
                    </a:lnTo>
                    <a:lnTo>
                      <a:pt x="9" y="0"/>
                    </a:lnTo>
                    <a:lnTo>
                      <a:pt x="4" y="11"/>
                    </a:lnTo>
                    <a:lnTo>
                      <a:pt x="1" y="22"/>
                    </a:lnTo>
                    <a:lnTo>
                      <a:pt x="0" y="30"/>
                    </a:lnTo>
                    <a:lnTo>
                      <a:pt x="1" y="37"/>
                    </a:lnTo>
                    <a:lnTo>
                      <a:pt x="4" y="44"/>
                    </a:lnTo>
                    <a:lnTo>
                      <a:pt x="5" y="50"/>
                    </a:lnTo>
                    <a:lnTo>
                      <a:pt x="5" y="56"/>
                    </a:lnTo>
                    <a:lnTo>
                      <a:pt x="8" y="59"/>
                    </a:lnTo>
                    <a:lnTo>
                      <a:pt x="11" y="62"/>
                    </a:lnTo>
                    <a:lnTo>
                      <a:pt x="19" y="69"/>
                    </a:lnTo>
                    <a:lnTo>
                      <a:pt x="24" y="75"/>
                    </a:lnTo>
                    <a:lnTo>
                      <a:pt x="30" y="79"/>
                    </a:lnTo>
                    <a:lnTo>
                      <a:pt x="34" y="82"/>
                    </a:lnTo>
                    <a:close/>
                  </a:path>
                </a:pathLst>
              </a:custGeom>
              <a:solidFill>
                <a:srgbClr val="FAD28D"/>
              </a:solidFill>
              <a:ln w="19050">
                <a:solidFill>
                  <a:srgbClr val="000000"/>
                </a:solidFill>
                <a:prstDash val="solid"/>
                <a:round/>
                <a:headEnd/>
                <a:tailEnd/>
              </a:ln>
            </p:spPr>
            <p:txBody>
              <a:bodyPr/>
              <a:lstStyle/>
              <a:p>
                <a:endParaRPr lang="ja-JP" altLang="en-US"/>
              </a:p>
            </p:txBody>
          </p:sp>
          <p:sp>
            <p:nvSpPr>
              <p:cNvPr id="19721" name="Freeform 230"/>
              <p:cNvSpPr>
                <a:spLocks/>
              </p:cNvSpPr>
              <p:nvPr/>
            </p:nvSpPr>
            <p:spPr bwMode="auto">
              <a:xfrm>
                <a:off x="287" y="3507"/>
                <a:ext cx="4" cy="7"/>
              </a:xfrm>
              <a:custGeom>
                <a:avLst/>
                <a:gdLst>
                  <a:gd name="T0" fmla="*/ 4 w 4"/>
                  <a:gd name="T1" fmla="*/ 0 h 7"/>
                  <a:gd name="T2" fmla="*/ 3 w 4"/>
                  <a:gd name="T3" fmla="*/ 1 h 7"/>
                  <a:gd name="T4" fmla="*/ 2 w 4"/>
                  <a:gd name="T5" fmla="*/ 3 h 7"/>
                  <a:gd name="T6" fmla="*/ 0 w 4"/>
                  <a:gd name="T7" fmla="*/ 6 h 7"/>
                  <a:gd name="T8" fmla="*/ 0 w 4"/>
                  <a:gd name="T9" fmla="*/ 7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7">
                    <a:moveTo>
                      <a:pt x="4" y="0"/>
                    </a:moveTo>
                    <a:lnTo>
                      <a:pt x="3" y="1"/>
                    </a:lnTo>
                    <a:lnTo>
                      <a:pt x="2" y="3"/>
                    </a:lnTo>
                    <a:lnTo>
                      <a:pt x="0" y="6"/>
                    </a:lnTo>
                    <a:lnTo>
                      <a:pt x="0" y="7"/>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22" name="Freeform 231"/>
              <p:cNvSpPr>
                <a:spLocks/>
              </p:cNvSpPr>
              <p:nvPr/>
            </p:nvSpPr>
            <p:spPr bwMode="auto">
              <a:xfrm>
                <a:off x="339" y="3159"/>
                <a:ext cx="109" cy="84"/>
              </a:xfrm>
              <a:custGeom>
                <a:avLst/>
                <a:gdLst>
                  <a:gd name="T0" fmla="*/ 52 w 109"/>
                  <a:gd name="T1" fmla="*/ 84 h 84"/>
                  <a:gd name="T2" fmla="*/ 40 w 109"/>
                  <a:gd name="T3" fmla="*/ 82 h 84"/>
                  <a:gd name="T4" fmla="*/ 29 w 109"/>
                  <a:gd name="T5" fmla="*/ 80 h 84"/>
                  <a:gd name="T6" fmla="*/ 20 w 109"/>
                  <a:gd name="T7" fmla="*/ 77 h 84"/>
                  <a:gd name="T8" fmla="*/ 13 w 109"/>
                  <a:gd name="T9" fmla="*/ 72 h 84"/>
                  <a:gd name="T10" fmla="*/ 8 w 109"/>
                  <a:gd name="T11" fmla="*/ 67 h 84"/>
                  <a:gd name="T12" fmla="*/ 4 w 109"/>
                  <a:gd name="T13" fmla="*/ 62 h 84"/>
                  <a:gd name="T14" fmla="*/ 0 w 109"/>
                  <a:gd name="T15" fmla="*/ 50 h 84"/>
                  <a:gd name="T16" fmla="*/ 5 w 109"/>
                  <a:gd name="T17" fmla="*/ 45 h 84"/>
                  <a:gd name="T18" fmla="*/ 9 w 109"/>
                  <a:gd name="T19" fmla="*/ 40 h 84"/>
                  <a:gd name="T20" fmla="*/ 15 w 109"/>
                  <a:gd name="T21" fmla="*/ 29 h 84"/>
                  <a:gd name="T22" fmla="*/ 20 w 109"/>
                  <a:gd name="T23" fmla="*/ 19 h 84"/>
                  <a:gd name="T24" fmla="*/ 24 w 109"/>
                  <a:gd name="T25" fmla="*/ 15 h 84"/>
                  <a:gd name="T26" fmla="*/ 29 w 109"/>
                  <a:gd name="T27" fmla="*/ 11 h 84"/>
                  <a:gd name="T28" fmla="*/ 43 w 109"/>
                  <a:gd name="T29" fmla="*/ 5 h 84"/>
                  <a:gd name="T30" fmla="*/ 58 w 109"/>
                  <a:gd name="T31" fmla="*/ 2 h 84"/>
                  <a:gd name="T32" fmla="*/ 63 w 109"/>
                  <a:gd name="T33" fmla="*/ 0 h 84"/>
                  <a:gd name="T34" fmla="*/ 69 w 109"/>
                  <a:gd name="T35" fmla="*/ 0 h 84"/>
                  <a:gd name="T36" fmla="*/ 73 w 109"/>
                  <a:gd name="T37" fmla="*/ 3 h 84"/>
                  <a:gd name="T38" fmla="*/ 75 w 109"/>
                  <a:gd name="T39" fmla="*/ 6 h 84"/>
                  <a:gd name="T40" fmla="*/ 85 w 109"/>
                  <a:gd name="T41" fmla="*/ 7 h 84"/>
                  <a:gd name="T42" fmla="*/ 90 w 109"/>
                  <a:gd name="T43" fmla="*/ 9 h 84"/>
                  <a:gd name="T44" fmla="*/ 94 w 109"/>
                  <a:gd name="T45" fmla="*/ 11 h 84"/>
                  <a:gd name="T46" fmla="*/ 94 w 109"/>
                  <a:gd name="T47" fmla="*/ 14 h 84"/>
                  <a:gd name="T48" fmla="*/ 101 w 109"/>
                  <a:gd name="T49" fmla="*/ 16 h 84"/>
                  <a:gd name="T50" fmla="*/ 106 w 109"/>
                  <a:gd name="T51" fmla="*/ 21 h 84"/>
                  <a:gd name="T52" fmla="*/ 109 w 109"/>
                  <a:gd name="T53" fmla="*/ 27 h 84"/>
                  <a:gd name="T54" fmla="*/ 108 w 109"/>
                  <a:gd name="T55" fmla="*/ 29 h 84"/>
                  <a:gd name="T56" fmla="*/ 105 w 109"/>
                  <a:gd name="T57" fmla="*/ 32 h 84"/>
                  <a:gd name="T58" fmla="*/ 109 w 109"/>
                  <a:gd name="T59" fmla="*/ 38 h 84"/>
                  <a:gd name="T60" fmla="*/ 109 w 109"/>
                  <a:gd name="T61" fmla="*/ 45 h 84"/>
                  <a:gd name="T62" fmla="*/ 106 w 109"/>
                  <a:gd name="T63" fmla="*/ 51 h 84"/>
                  <a:gd name="T64" fmla="*/ 101 w 109"/>
                  <a:gd name="T65" fmla="*/ 55 h 84"/>
                  <a:gd name="T66" fmla="*/ 93 w 109"/>
                  <a:gd name="T67" fmla="*/ 60 h 84"/>
                  <a:gd name="T68" fmla="*/ 88 w 109"/>
                  <a:gd name="T69" fmla="*/ 65 h 84"/>
                  <a:gd name="T70" fmla="*/ 82 w 109"/>
                  <a:gd name="T71" fmla="*/ 70 h 84"/>
                  <a:gd name="T72" fmla="*/ 77 w 109"/>
                  <a:gd name="T73" fmla="*/ 75 h 84"/>
                  <a:gd name="T74" fmla="*/ 65 w 109"/>
                  <a:gd name="T75" fmla="*/ 82 h 84"/>
                  <a:gd name="T76" fmla="*/ 58 w 109"/>
                  <a:gd name="T77" fmla="*/ 83 h 84"/>
                  <a:gd name="T78" fmla="*/ 52 w 109"/>
                  <a:gd name="T79" fmla="*/ 84 h 84"/>
                  <a:gd name="T80" fmla="*/ 52 w 109"/>
                  <a:gd name="T81" fmla="*/ 84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9" h="84">
                    <a:moveTo>
                      <a:pt x="52" y="84"/>
                    </a:moveTo>
                    <a:lnTo>
                      <a:pt x="40" y="82"/>
                    </a:lnTo>
                    <a:lnTo>
                      <a:pt x="29" y="80"/>
                    </a:lnTo>
                    <a:lnTo>
                      <a:pt x="20" y="77"/>
                    </a:lnTo>
                    <a:lnTo>
                      <a:pt x="13" y="72"/>
                    </a:lnTo>
                    <a:lnTo>
                      <a:pt x="8" y="67"/>
                    </a:lnTo>
                    <a:lnTo>
                      <a:pt x="4" y="62"/>
                    </a:lnTo>
                    <a:lnTo>
                      <a:pt x="0" y="50"/>
                    </a:lnTo>
                    <a:lnTo>
                      <a:pt x="5" y="45"/>
                    </a:lnTo>
                    <a:lnTo>
                      <a:pt x="9" y="40"/>
                    </a:lnTo>
                    <a:lnTo>
                      <a:pt x="15" y="29"/>
                    </a:lnTo>
                    <a:lnTo>
                      <a:pt x="20" y="19"/>
                    </a:lnTo>
                    <a:lnTo>
                      <a:pt x="24" y="15"/>
                    </a:lnTo>
                    <a:lnTo>
                      <a:pt x="29" y="11"/>
                    </a:lnTo>
                    <a:lnTo>
                      <a:pt x="43" y="5"/>
                    </a:lnTo>
                    <a:lnTo>
                      <a:pt x="58" y="2"/>
                    </a:lnTo>
                    <a:lnTo>
                      <a:pt x="63" y="0"/>
                    </a:lnTo>
                    <a:lnTo>
                      <a:pt x="69" y="0"/>
                    </a:lnTo>
                    <a:lnTo>
                      <a:pt x="73" y="3"/>
                    </a:lnTo>
                    <a:lnTo>
                      <a:pt x="75" y="6"/>
                    </a:lnTo>
                    <a:lnTo>
                      <a:pt x="85" y="7"/>
                    </a:lnTo>
                    <a:lnTo>
                      <a:pt x="90" y="9"/>
                    </a:lnTo>
                    <a:lnTo>
                      <a:pt x="94" y="11"/>
                    </a:lnTo>
                    <a:lnTo>
                      <a:pt x="94" y="14"/>
                    </a:lnTo>
                    <a:lnTo>
                      <a:pt x="101" y="16"/>
                    </a:lnTo>
                    <a:lnTo>
                      <a:pt x="106" y="21"/>
                    </a:lnTo>
                    <a:lnTo>
                      <a:pt x="109" y="27"/>
                    </a:lnTo>
                    <a:lnTo>
                      <a:pt x="108" y="29"/>
                    </a:lnTo>
                    <a:lnTo>
                      <a:pt x="105" y="32"/>
                    </a:lnTo>
                    <a:lnTo>
                      <a:pt x="109" y="38"/>
                    </a:lnTo>
                    <a:lnTo>
                      <a:pt x="109" y="45"/>
                    </a:lnTo>
                    <a:lnTo>
                      <a:pt x="106" y="51"/>
                    </a:lnTo>
                    <a:lnTo>
                      <a:pt x="101" y="55"/>
                    </a:lnTo>
                    <a:lnTo>
                      <a:pt x="93" y="60"/>
                    </a:lnTo>
                    <a:lnTo>
                      <a:pt x="88" y="65"/>
                    </a:lnTo>
                    <a:lnTo>
                      <a:pt x="82" y="70"/>
                    </a:lnTo>
                    <a:lnTo>
                      <a:pt x="77" y="75"/>
                    </a:lnTo>
                    <a:lnTo>
                      <a:pt x="65" y="82"/>
                    </a:lnTo>
                    <a:lnTo>
                      <a:pt x="58" y="83"/>
                    </a:lnTo>
                    <a:lnTo>
                      <a:pt x="52" y="84"/>
                    </a:lnTo>
                    <a:close/>
                  </a:path>
                </a:pathLst>
              </a:custGeom>
              <a:solidFill>
                <a:srgbClr val="FAD28D"/>
              </a:solidFill>
              <a:ln w="19050">
                <a:solidFill>
                  <a:srgbClr val="000000"/>
                </a:solidFill>
                <a:prstDash val="solid"/>
                <a:round/>
                <a:headEnd/>
                <a:tailEnd/>
              </a:ln>
            </p:spPr>
            <p:txBody>
              <a:bodyPr/>
              <a:lstStyle/>
              <a:p>
                <a:endParaRPr lang="ja-JP" altLang="en-US"/>
              </a:p>
            </p:txBody>
          </p:sp>
          <p:sp>
            <p:nvSpPr>
              <p:cNvPr id="19723" name="Freeform 232"/>
              <p:cNvSpPr>
                <a:spLocks/>
              </p:cNvSpPr>
              <p:nvPr/>
            </p:nvSpPr>
            <p:spPr bwMode="auto">
              <a:xfrm>
                <a:off x="423" y="3191"/>
                <a:ext cx="21" cy="10"/>
              </a:xfrm>
              <a:custGeom>
                <a:avLst/>
                <a:gdLst>
                  <a:gd name="T0" fmla="*/ 21 w 21"/>
                  <a:gd name="T1" fmla="*/ 0 h 10"/>
                  <a:gd name="T2" fmla="*/ 17 w 21"/>
                  <a:gd name="T3" fmla="*/ 1 h 10"/>
                  <a:gd name="T4" fmla="*/ 9 w 21"/>
                  <a:gd name="T5" fmla="*/ 4 h 10"/>
                  <a:gd name="T6" fmla="*/ 4 w 21"/>
                  <a:gd name="T7" fmla="*/ 6 h 10"/>
                  <a:gd name="T8" fmla="*/ 0 w 21"/>
                  <a:gd name="T9" fmla="*/ 10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10">
                    <a:moveTo>
                      <a:pt x="21" y="0"/>
                    </a:moveTo>
                    <a:lnTo>
                      <a:pt x="17" y="1"/>
                    </a:lnTo>
                    <a:lnTo>
                      <a:pt x="9" y="4"/>
                    </a:lnTo>
                    <a:lnTo>
                      <a:pt x="4" y="6"/>
                    </a:lnTo>
                    <a:lnTo>
                      <a:pt x="0" y="1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24" name="Freeform 233"/>
              <p:cNvSpPr>
                <a:spLocks/>
              </p:cNvSpPr>
              <p:nvPr/>
            </p:nvSpPr>
            <p:spPr bwMode="auto">
              <a:xfrm>
                <a:off x="408" y="3173"/>
                <a:ext cx="25" cy="16"/>
              </a:xfrm>
              <a:custGeom>
                <a:avLst/>
                <a:gdLst>
                  <a:gd name="T0" fmla="*/ 25 w 25"/>
                  <a:gd name="T1" fmla="*/ 0 h 16"/>
                  <a:gd name="T2" fmla="*/ 20 w 25"/>
                  <a:gd name="T3" fmla="*/ 3 h 16"/>
                  <a:gd name="T4" fmla="*/ 12 w 25"/>
                  <a:gd name="T5" fmla="*/ 9 h 16"/>
                  <a:gd name="T6" fmla="*/ 4 w 25"/>
                  <a:gd name="T7" fmla="*/ 13 h 16"/>
                  <a:gd name="T8" fmla="*/ 1 w 25"/>
                  <a:gd name="T9" fmla="*/ 15 h 16"/>
                  <a:gd name="T10" fmla="*/ 0 w 25"/>
                  <a:gd name="T11" fmla="*/ 16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16">
                    <a:moveTo>
                      <a:pt x="25" y="0"/>
                    </a:moveTo>
                    <a:lnTo>
                      <a:pt x="20" y="3"/>
                    </a:lnTo>
                    <a:lnTo>
                      <a:pt x="12" y="9"/>
                    </a:lnTo>
                    <a:lnTo>
                      <a:pt x="4" y="13"/>
                    </a:lnTo>
                    <a:lnTo>
                      <a:pt x="1" y="15"/>
                    </a:lnTo>
                    <a:lnTo>
                      <a:pt x="0" y="16"/>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25" name="Freeform 234"/>
              <p:cNvSpPr>
                <a:spLocks/>
              </p:cNvSpPr>
              <p:nvPr/>
            </p:nvSpPr>
            <p:spPr bwMode="auto">
              <a:xfrm>
                <a:off x="390" y="3165"/>
                <a:ext cx="24" cy="13"/>
              </a:xfrm>
              <a:custGeom>
                <a:avLst/>
                <a:gdLst>
                  <a:gd name="T0" fmla="*/ 24 w 24"/>
                  <a:gd name="T1" fmla="*/ 0 h 13"/>
                  <a:gd name="T2" fmla="*/ 18 w 24"/>
                  <a:gd name="T3" fmla="*/ 3 h 13"/>
                  <a:gd name="T4" fmla="*/ 10 w 24"/>
                  <a:gd name="T5" fmla="*/ 7 h 13"/>
                  <a:gd name="T6" fmla="*/ 4 w 24"/>
                  <a:gd name="T7" fmla="*/ 10 h 13"/>
                  <a:gd name="T8" fmla="*/ 0 w 24"/>
                  <a:gd name="T9" fmla="*/ 13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13">
                    <a:moveTo>
                      <a:pt x="24" y="0"/>
                    </a:moveTo>
                    <a:lnTo>
                      <a:pt x="18" y="3"/>
                    </a:lnTo>
                    <a:lnTo>
                      <a:pt x="10" y="7"/>
                    </a:lnTo>
                    <a:lnTo>
                      <a:pt x="4" y="10"/>
                    </a:lnTo>
                    <a:lnTo>
                      <a:pt x="0" y="13"/>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26" name="Freeform 235"/>
              <p:cNvSpPr>
                <a:spLocks/>
              </p:cNvSpPr>
              <p:nvPr/>
            </p:nvSpPr>
            <p:spPr bwMode="auto">
              <a:xfrm>
                <a:off x="532" y="3103"/>
                <a:ext cx="105" cy="71"/>
              </a:xfrm>
              <a:custGeom>
                <a:avLst/>
                <a:gdLst>
                  <a:gd name="T0" fmla="*/ 0 w 105"/>
                  <a:gd name="T1" fmla="*/ 5 h 71"/>
                  <a:gd name="T2" fmla="*/ 16 w 105"/>
                  <a:gd name="T3" fmla="*/ 3 h 71"/>
                  <a:gd name="T4" fmla="*/ 32 w 105"/>
                  <a:gd name="T5" fmla="*/ 0 h 71"/>
                  <a:gd name="T6" fmla="*/ 50 w 105"/>
                  <a:gd name="T7" fmla="*/ 0 h 71"/>
                  <a:gd name="T8" fmla="*/ 66 w 105"/>
                  <a:gd name="T9" fmla="*/ 2 h 71"/>
                  <a:gd name="T10" fmla="*/ 81 w 105"/>
                  <a:gd name="T11" fmla="*/ 5 h 71"/>
                  <a:gd name="T12" fmla="*/ 93 w 105"/>
                  <a:gd name="T13" fmla="*/ 10 h 71"/>
                  <a:gd name="T14" fmla="*/ 101 w 105"/>
                  <a:gd name="T15" fmla="*/ 18 h 71"/>
                  <a:gd name="T16" fmla="*/ 105 w 105"/>
                  <a:gd name="T17" fmla="*/ 30 h 71"/>
                  <a:gd name="T18" fmla="*/ 104 w 105"/>
                  <a:gd name="T19" fmla="*/ 41 h 71"/>
                  <a:gd name="T20" fmla="*/ 100 w 105"/>
                  <a:gd name="T21" fmla="*/ 49 h 71"/>
                  <a:gd name="T22" fmla="*/ 95 w 105"/>
                  <a:gd name="T23" fmla="*/ 55 h 71"/>
                  <a:gd name="T24" fmla="*/ 87 w 105"/>
                  <a:gd name="T25" fmla="*/ 61 h 71"/>
                  <a:gd name="T26" fmla="*/ 78 w 105"/>
                  <a:gd name="T27" fmla="*/ 65 h 71"/>
                  <a:gd name="T28" fmla="*/ 70 w 105"/>
                  <a:gd name="T29" fmla="*/ 68 h 71"/>
                  <a:gd name="T30" fmla="*/ 54 w 105"/>
                  <a:gd name="T31" fmla="*/ 70 h 71"/>
                  <a:gd name="T32" fmla="*/ 41 w 105"/>
                  <a:gd name="T33" fmla="*/ 71 h 71"/>
                  <a:gd name="T34" fmla="*/ 27 w 105"/>
                  <a:gd name="T35" fmla="*/ 71 h 71"/>
                  <a:gd name="T36" fmla="*/ 15 w 105"/>
                  <a:gd name="T37" fmla="*/ 69 h 71"/>
                  <a:gd name="T38" fmla="*/ 5 w 105"/>
                  <a:gd name="T39" fmla="*/ 68 h 71"/>
                  <a:gd name="T40" fmla="*/ 14 w 105"/>
                  <a:gd name="T41" fmla="*/ 65 h 71"/>
                  <a:gd name="T42" fmla="*/ 22 w 105"/>
                  <a:gd name="T43" fmla="*/ 62 h 71"/>
                  <a:gd name="T44" fmla="*/ 31 w 105"/>
                  <a:gd name="T45" fmla="*/ 54 h 71"/>
                  <a:gd name="T46" fmla="*/ 37 w 105"/>
                  <a:gd name="T47" fmla="*/ 47 h 71"/>
                  <a:gd name="T48" fmla="*/ 38 w 105"/>
                  <a:gd name="T49" fmla="*/ 40 h 71"/>
                  <a:gd name="T50" fmla="*/ 38 w 105"/>
                  <a:gd name="T51" fmla="*/ 36 h 71"/>
                  <a:gd name="T52" fmla="*/ 35 w 105"/>
                  <a:gd name="T53" fmla="*/ 32 h 71"/>
                  <a:gd name="T54" fmla="*/ 30 w 105"/>
                  <a:gd name="T55" fmla="*/ 22 h 71"/>
                  <a:gd name="T56" fmla="*/ 18 w 105"/>
                  <a:gd name="T57" fmla="*/ 12 h 71"/>
                  <a:gd name="T58" fmla="*/ 9 w 105"/>
                  <a:gd name="T59" fmla="*/ 8 h 71"/>
                  <a:gd name="T60" fmla="*/ 0 w 105"/>
                  <a:gd name="T61" fmla="*/ 5 h 71"/>
                  <a:gd name="T62" fmla="*/ 0 w 105"/>
                  <a:gd name="T63" fmla="*/ 5 h 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5" h="71">
                    <a:moveTo>
                      <a:pt x="0" y="5"/>
                    </a:moveTo>
                    <a:lnTo>
                      <a:pt x="16" y="3"/>
                    </a:lnTo>
                    <a:lnTo>
                      <a:pt x="32" y="0"/>
                    </a:lnTo>
                    <a:lnTo>
                      <a:pt x="50" y="0"/>
                    </a:lnTo>
                    <a:lnTo>
                      <a:pt x="66" y="2"/>
                    </a:lnTo>
                    <a:lnTo>
                      <a:pt x="81" y="5"/>
                    </a:lnTo>
                    <a:lnTo>
                      <a:pt x="93" y="10"/>
                    </a:lnTo>
                    <a:lnTo>
                      <a:pt x="101" y="18"/>
                    </a:lnTo>
                    <a:lnTo>
                      <a:pt x="105" y="30"/>
                    </a:lnTo>
                    <a:lnTo>
                      <a:pt x="104" y="41"/>
                    </a:lnTo>
                    <a:lnTo>
                      <a:pt x="100" y="49"/>
                    </a:lnTo>
                    <a:lnTo>
                      <a:pt x="95" y="55"/>
                    </a:lnTo>
                    <a:lnTo>
                      <a:pt x="87" y="61"/>
                    </a:lnTo>
                    <a:lnTo>
                      <a:pt x="78" y="65"/>
                    </a:lnTo>
                    <a:lnTo>
                      <a:pt x="70" y="68"/>
                    </a:lnTo>
                    <a:lnTo>
                      <a:pt x="54" y="70"/>
                    </a:lnTo>
                    <a:lnTo>
                      <a:pt x="41" y="71"/>
                    </a:lnTo>
                    <a:lnTo>
                      <a:pt x="27" y="71"/>
                    </a:lnTo>
                    <a:lnTo>
                      <a:pt x="15" y="69"/>
                    </a:lnTo>
                    <a:lnTo>
                      <a:pt x="5" y="68"/>
                    </a:lnTo>
                    <a:lnTo>
                      <a:pt x="14" y="65"/>
                    </a:lnTo>
                    <a:lnTo>
                      <a:pt x="22" y="62"/>
                    </a:lnTo>
                    <a:lnTo>
                      <a:pt x="31" y="54"/>
                    </a:lnTo>
                    <a:lnTo>
                      <a:pt x="37" y="47"/>
                    </a:lnTo>
                    <a:lnTo>
                      <a:pt x="38" y="40"/>
                    </a:lnTo>
                    <a:lnTo>
                      <a:pt x="38" y="36"/>
                    </a:lnTo>
                    <a:lnTo>
                      <a:pt x="35" y="32"/>
                    </a:lnTo>
                    <a:lnTo>
                      <a:pt x="30" y="22"/>
                    </a:lnTo>
                    <a:lnTo>
                      <a:pt x="18" y="12"/>
                    </a:lnTo>
                    <a:lnTo>
                      <a:pt x="9" y="8"/>
                    </a:lnTo>
                    <a:lnTo>
                      <a:pt x="0" y="5"/>
                    </a:lnTo>
                    <a:close/>
                  </a:path>
                </a:pathLst>
              </a:custGeom>
              <a:solidFill>
                <a:srgbClr val="101077"/>
              </a:solidFill>
              <a:ln w="19050">
                <a:solidFill>
                  <a:srgbClr val="000000"/>
                </a:solidFill>
                <a:prstDash val="solid"/>
                <a:round/>
                <a:headEnd/>
                <a:tailEnd/>
              </a:ln>
            </p:spPr>
            <p:txBody>
              <a:bodyPr/>
              <a:lstStyle/>
              <a:p>
                <a:endParaRPr lang="ja-JP" altLang="en-US"/>
              </a:p>
            </p:txBody>
          </p:sp>
          <p:sp>
            <p:nvSpPr>
              <p:cNvPr id="19727" name="Freeform 236"/>
              <p:cNvSpPr>
                <a:spLocks/>
              </p:cNvSpPr>
              <p:nvPr/>
            </p:nvSpPr>
            <p:spPr bwMode="auto">
              <a:xfrm>
                <a:off x="524" y="3108"/>
                <a:ext cx="46" cy="63"/>
              </a:xfrm>
              <a:custGeom>
                <a:avLst/>
                <a:gdLst>
                  <a:gd name="T0" fmla="*/ 13 w 46"/>
                  <a:gd name="T1" fmla="*/ 63 h 63"/>
                  <a:gd name="T2" fmla="*/ 22 w 46"/>
                  <a:gd name="T3" fmla="*/ 60 h 63"/>
                  <a:gd name="T4" fmla="*/ 30 w 46"/>
                  <a:gd name="T5" fmla="*/ 57 h 63"/>
                  <a:gd name="T6" fmla="*/ 39 w 46"/>
                  <a:gd name="T7" fmla="*/ 49 h 63"/>
                  <a:gd name="T8" fmla="*/ 45 w 46"/>
                  <a:gd name="T9" fmla="*/ 42 h 63"/>
                  <a:gd name="T10" fmla="*/ 46 w 46"/>
                  <a:gd name="T11" fmla="*/ 35 h 63"/>
                  <a:gd name="T12" fmla="*/ 46 w 46"/>
                  <a:gd name="T13" fmla="*/ 31 h 63"/>
                  <a:gd name="T14" fmla="*/ 43 w 46"/>
                  <a:gd name="T15" fmla="*/ 27 h 63"/>
                  <a:gd name="T16" fmla="*/ 38 w 46"/>
                  <a:gd name="T17" fmla="*/ 17 h 63"/>
                  <a:gd name="T18" fmla="*/ 26 w 46"/>
                  <a:gd name="T19" fmla="*/ 7 h 63"/>
                  <a:gd name="T20" fmla="*/ 17 w 46"/>
                  <a:gd name="T21" fmla="*/ 3 h 63"/>
                  <a:gd name="T22" fmla="*/ 8 w 46"/>
                  <a:gd name="T23" fmla="*/ 0 h 63"/>
                  <a:gd name="T24" fmla="*/ 19 w 46"/>
                  <a:gd name="T25" fmla="*/ 14 h 63"/>
                  <a:gd name="T26" fmla="*/ 23 w 46"/>
                  <a:gd name="T27" fmla="*/ 22 h 63"/>
                  <a:gd name="T28" fmla="*/ 24 w 46"/>
                  <a:gd name="T29" fmla="*/ 29 h 63"/>
                  <a:gd name="T30" fmla="*/ 23 w 46"/>
                  <a:gd name="T31" fmla="*/ 37 h 63"/>
                  <a:gd name="T32" fmla="*/ 19 w 46"/>
                  <a:gd name="T33" fmla="*/ 43 h 63"/>
                  <a:gd name="T34" fmla="*/ 11 w 46"/>
                  <a:gd name="T35" fmla="*/ 49 h 63"/>
                  <a:gd name="T36" fmla="*/ 0 w 46"/>
                  <a:gd name="T37" fmla="*/ 55 h 63"/>
                  <a:gd name="T38" fmla="*/ 13 w 46"/>
                  <a:gd name="T39" fmla="*/ 63 h 6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 h="63">
                    <a:moveTo>
                      <a:pt x="13" y="63"/>
                    </a:moveTo>
                    <a:lnTo>
                      <a:pt x="22" y="60"/>
                    </a:lnTo>
                    <a:lnTo>
                      <a:pt x="30" y="57"/>
                    </a:lnTo>
                    <a:lnTo>
                      <a:pt x="39" y="49"/>
                    </a:lnTo>
                    <a:lnTo>
                      <a:pt x="45" y="42"/>
                    </a:lnTo>
                    <a:lnTo>
                      <a:pt x="46" y="35"/>
                    </a:lnTo>
                    <a:lnTo>
                      <a:pt x="46" y="31"/>
                    </a:lnTo>
                    <a:lnTo>
                      <a:pt x="43" y="27"/>
                    </a:lnTo>
                    <a:lnTo>
                      <a:pt x="38" y="17"/>
                    </a:lnTo>
                    <a:lnTo>
                      <a:pt x="26" y="7"/>
                    </a:lnTo>
                    <a:lnTo>
                      <a:pt x="17" y="3"/>
                    </a:lnTo>
                    <a:lnTo>
                      <a:pt x="8" y="0"/>
                    </a:lnTo>
                    <a:lnTo>
                      <a:pt x="19" y="14"/>
                    </a:lnTo>
                    <a:lnTo>
                      <a:pt x="23" y="22"/>
                    </a:lnTo>
                    <a:lnTo>
                      <a:pt x="24" y="29"/>
                    </a:lnTo>
                    <a:lnTo>
                      <a:pt x="23" y="37"/>
                    </a:lnTo>
                    <a:lnTo>
                      <a:pt x="19" y="43"/>
                    </a:lnTo>
                    <a:lnTo>
                      <a:pt x="11" y="49"/>
                    </a:lnTo>
                    <a:lnTo>
                      <a:pt x="0" y="55"/>
                    </a:lnTo>
                    <a:lnTo>
                      <a:pt x="13" y="63"/>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28" name="Freeform 237"/>
              <p:cNvSpPr>
                <a:spLocks/>
              </p:cNvSpPr>
              <p:nvPr/>
            </p:nvSpPr>
            <p:spPr bwMode="auto">
              <a:xfrm>
                <a:off x="428" y="3096"/>
                <a:ext cx="120" cy="67"/>
              </a:xfrm>
              <a:custGeom>
                <a:avLst/>
                <a:gdLst>
                  <a:gd name="T0" fmla="*/ 96 w 120"/>
                  <a:gd name="T1" fmla="*/ 67 h 67"/>
                  <a:gd name="T2" fmla="*/ 107 w 120"/>
                  <a:gd name="T3" fmla="*/ 61 h 67"/>
                  <a:gd name="T4" fmla="*/ 115 w 120"/>
                  <a:gd name="T5" fmla="*/ 55 h 67"/>
                  <a:gd name="T6" fmla="*/ 119 w 120"/>
                  <a:gd name="T7" fmla="*/ 49 h 67"/>
                  <a:gd name="T8" fmla="*/ 120 w 120"/>
                  <a:gd name="T9" fmla="*/ 41 h 67"/>
                  <a:gd name="T10" fmla="*/ 119 w 120"/>
                  <a:gd name="T11" fmla="*/ 34 h 67"/>
                  <a:gd name="T12" fmla="*/ 115 w 120"/>
                  <a:gd name="T13" fmla="*/ 26 h 67"/>
                  <a:gd name="T14" fmla="*/ 104 w 120"/>
                  <a:gd name="T15" fmla="*/ 12 h 67"/>
                  <a:gd name="T16" fmla="*/ 91 w 120"/>
                  <a:gd name="T17" fmla="*/ 5 h 67"/>
                  <a:gd name="T18" fmla="*/ 73 w 120"/>
                  <a:gd name="T19" fmla="*/ 1 h 67"/>
                  <a:gd name="T20" fmla="*/ 55 w 120"/>
                  <a:gd name="T21" fmla="*/ 0 h 67"/>
                  <a:gd name="T22" fmla="*/ 38 w 120"/>
                  <a:gd name="T23" fmla="*/ 3 h 67"/>
                  <a:gd name="T24" fmla="*/ 22 w 120"/>
                  <a:gd name="T25" fmla="*/ 9 h 67"/>
                  <a:gd name="T26" fmla="*/ 13 w 120"/>
                  <a:gd name="T27" fmla="*/ 12 h 67"/>
                  <a:gd name="T28" fmla="*/ 7 w 120"/>
                  <a:gd name="T29" fmla="*/ 15 h 67"/>
                  <a:gd name="T30" fmla="*/ 3 w 120"/>
                  <a:gd name="T31" fmla="*/ 19 h 67"/>
                  <a:gd name="T32" fmla="*/ 1 w 120"/>
                  <a:gd name="T33" fmla="*/ 23 h 67"/>
                  <a:gd name="T34" fmla="*/ 1 w 120"/>
                  <a:gd name="T35" fmla="*/ 26 h 67"/>
                  <a:gd name="T36" fmla="*/ 7 w 120"/>
                  <a:gd name="T37" fmla="*/ 31 h 67"/>
                  <a:gd name="T38" fmla="*/ 1 w 120"/>
                  <a:gd name="T39" fmla="*/ 34 h 67"/>
                  <a:gd name="T40" fmla="*/ 0 w 120"/>
                  <a:gd name="T41" fmla="*/ 37 h 67"/>
                  <a:gd name="T42" fmla="*/ 0 w 120"/>
                  <a:gd name="T43" fmla="*/ 40 h 67"/>
                  <a:gd name="T44" fmla="*/ 0 w 120"/>
                  <a:gd name="T45" fmla="*/ 42 h 67"/>
                  <a:gd name="T46" fmla="*/ 7 w 120"/>
                  <a:gd name="T47" fmla="*/ 47 h 67"/>
                  <a:gd name="T48" fmla="*/ 9 w 120"/>
                  <a:gd name="T49" fmla="*/ 47 h 67"/>
                  <a:gd name="T50" fmla="*/ 13 w 120"/>
                  <a:gd name="T51" fmla="*/ 46 h 67"/>
                  <a:gd name="T52" fmla="*/ 12 w 120"/>
                  <a:gd name="T53" fmla="*/ 49 h 67"/>
                  <a:gd name="T54" fmla="*/ 11 w 120"/>
                  <a:gd name="T55" fmla="*/ 51 h 67"/>
                  <a:gd name="T56" fmla="*/ 13 w 120"/>
                  <a:gd name="T57" fmla="*/ 56 h 67"/>
                  <a:gd name="T58" fmla="*/ 19 w 120"/>
                  <a:gd name="T59" fmla="*/ 57 h 67"/>
                  <a:gd name="T60" fmla="*/ 23 w 120"/>
                  <a:gd name="T61" fmla="*/ 56 h 67"/>
                  <a:gd name="T62" fmla="*/ 26 w 120"/>
                  <a:gd name="T63" fmla="*/ 54 h 67"/>
                  <a:gd name="T64" fmla="*/ 24 w 120"/>
                  <a:gd name="T65" fmla="*/ 59 h 67"/>
                  <a:gd name="T66" fmla="*/ 27 w 120"/>
                  <a:gd name="T67" fmla="*/ 63 h 67"/>
                  <a:gd name="T68" fmla="*/ 35 w 120"/>
                  <a:gd name="T69" fmla="*/ 65 h 67"/>
                  <a:gd name="T70" fmla="*/ 45 w 120"/>
                  <a:gd name="T71" fmla="*/ 63 h 67"/>
                  <a:gd name="T72" fmla="*/ 58 w 120"/>
                  <a:gd name="T73" fmla="*/ 61 h 67"/>
                  <a:gd name="T74" fmla="*/ 73 w 120"/>
                  <a:gd name="T75" fmla="*/ 61 h 67"/>
                  <a:gd name="T76" fmla="*/ 88 w 120"/>
                  <a:gd name="T77" fmla="*/ 63 h 67"/>
                  <a:gd name="T78" fmla="*/ 93 w 120"/>
                  <a:gd name="T79" fmla="*/ 65 h 67"/>
                  <a:gd name="T80" fmla="*/ 96 w 120"/>
                  <a:gd name="T81" fmla="*/ 67 h 67"/>
                  <a:gd name="T82" fmla="*/ 96 w 120"/>
                  <a:gd name="T83" fmla="*/ 67 h 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0" h="67">
                    <a:moveTo>
                      <a:pt x="96" y="67"/>
                    </a:moveTo>
                    <a:lnTo>
                      <a:pt x="107" y="61"/>
                    </a:lnTo>
                    <a:lnTo>
                      <a:pt x="115" y="55"/>
                    </a:lnTo>
                    <a:lnTo>
                      <a:pt x="119" y="49"/>
                    </a:lnTo>
                    <a:lnTo>
                      <a:pt x="120" y="41"/>
                    </a:lnTo>
                    <a:lnTo>
                      <a:pt x="119" y="34"/>
                    </a:lnTo>
                    <a:lnTo>
                      <a:pt x="115" y="26"/>
                    </a:lnTo>
                    <a:lnTo>
                      <a:pt x="104" y="12"/>
                    </a:lnTo>
                    <a:lnTo>
                      <a:pt x="91" y="5"/>
                    </a:lnTo>
                    <a:lnTo>
                      <a:pt x="73" y="1"/>
                    </a:lnTo>
                    <a:lnTo>
                      <a:pt x="55" y="0"/>
                    </a:lnTo>
                    <a:lnTo>
                      <a:pt x="38" y="3"/>
                    </a:lnTo>
                    <a:lnTo>
                      <a:pt x="22" y="9"/>
                    </a:lnTo>
                    <a:lnTo>
                      <a:pt x="13" y="12"/>
                    </a:lnTo>
                    <a:lnTo>
                      <a:pt x="7" y="15"/>
                    </a:lnTo>
                    <a:lnTo>
                      <a:pt x="3" y="19"/>
                    </a:lnTo>
                    <a:lnTo>
                      <a:pt x="1" y="23"/>
                    </a:lnTo>
                    <a:lnTo>
                      <a:pt x="1" y="26"/>
                    </a:lnTo>
                    <a:lnTo>
                      <a:pt x="7" y="31"/>
                    </a:lnTo>
                    <a:lnTo>
                      <a:pt x="1" y="34"/>
                    </a:lnTo>
                    <a:lnTo>
                      <a:pt x="0" y="37"/>
                    </a:lnTo>
                    <a:lnTo>
                      <a:pt x="0" y="40"/>
                    </a:lnTo>
                    <a:lnTo>
                      <a:pt x="0" y="42"/>
                    </a:lnTo>
                    <a:lnTo>
                      <a:pt x="7" y="47"/>
                    </a:lnTo>
                    <a:lnTo>
                      <a:pt x="9" y="47"/>
                    </a:lnTo>
                    <a:lnTo>
                      <a:pt x="13" y="46"/>
                    </a:lnTo>
                    <a:lnTo>
                      <a:pt x="12" y="49"/>
                    </a:lnTo>
                    <a:lnTo>
                      <a:pt x="11" y="51"/>
                    </a:lnTo>
                    <a:lnTo>
                      <a:pt x="13" y="56"/>
                    </a:lnTo>
                    <a:lnTo>
                      <a:pt x="19" y="57"/>
                    </a:lnTo>
                    <a:lnTo>
                      <a:pt x="23" y="56"/>
                    </a:lnTo>
                    <a:lnTo>
                      <a:pt x="26" y="54"/>
                    </a:lnTo>
                    <a:lnTo>
                      <a:pt x="24" y="59"/>
                    </a:lnTo>
                    <a:lnTo>
                      <a:pt x="27" y="63"/>
                    </a:lnTo>
                    <a:lnTo>
                      <a:pt x="35" y="65"/>
                    </a:lnTo>
                    <a:lnTo>
                      <a:pt x="45" y="63"/>
                    </a:lnTo>
                    <a:lnTo>
                      <a:pt x="58" y="61"/>
                    </a:lnTo>
                    <a:lnTo>
                      <a:pt x="73" y="61"/>
                    </a:lnTo>
                    <a:lnTo>
                      <a:pt x="88" y="63"/>
                    </a:lnTo>
                    <a:lnTo>
                      <a:pt x="93" y="65"/>
                    </a:lnTo>
                    <a:lnTo>
                      <a:pt x="96" y="67"/>
                    </a:lnTo>
                    <a:close/>
                  </a:path>
                </a:pathLst>
              </a:custGeom>
              <a:solidFill>
                <a:srgbClr val="FAD28D"/>
              </a:solidFill>
              <a:ln w="19050">
                <a:solidFill>
                  <a:srgbClr val="000000"/>
                </a:solidFill>
                <a:prstDash val="solid"/>
                <a:round/>
                <a:headEnd/>
                <a:tailEnd/>
              </a:ln>
            </p:spPr>
            <p:txBody>
              <a:bodyPr/>
              <a:lstStyle/>
              <a:p>
                <a:endParaRPr lang="ja-JP" altLang="en-US"/>
              </a:p>
            </p:txBody>
          </p:sp>
          <p:sp>
            <p:nvSpPr>
              <p:cNvPr id="19729" name="Freeform 238"/>
              <p:cNvSpPr>
                <a:spLocks/>
              </p:cNvSpPr>
              <p:nvPr/>
            </p:nvSpPr>
            <p:spPr bwMode="auto">
              <a:xfrm>
                <a:off x="454" y="3137"/>
                <a:ext cx="25" cy="13"/>
              </a:xfrm>
              <a:custGeom>
                <a:avLst/>
                <a:gdLst>
                  <a:gd name="T0" fmla="*/ 0 w 25"/>
                  <a:gd name="T1" fmla="*/ 13 h 13"/>
                  <a:gd name="T2" fmla="*/ 14 w 25"/>
                  <a:gd name="T3" fmla="*/ 6 h 13"/>
                  <a:gd name="T4" fmla="*/ 20 w 25"/>
                  <a:gd name="T5" fmla="*/ 2 h 13"/>
                  <a:gd name="T6" fmla="*/ 25 w 25"/>
                  <a:gd name="T7" fmla="*/ 0 h 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3">
                    <a:moveTo>
                      <a:pt x="0" y="13"/>
                    </a:moveTo>
                    <a:lnTo>
                      <a:pt x="14" y="6"/>
                    </a:lnTo>
                    <a:lnTo>
                      <a:pt x="20" y="2"/>
                    </a:lnTo>
                    <a:lnTo>
                      <a:pt x="25"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30" name="Freeform 239"/>
              <p:cNvSpPr>
                <a:spLocks/>
              </p:cNvSpPr>
              <p:nvPr/>
            </p:nvSpPr>
            <p:spPr bwMode="auto">
              <a:xfrm>
                <a:off x="441" y="3127"/>
                <a:ext cx="25" cy="15"/>
              </a:xfrm>
              <a:custGeom>
                <a:avLst/>
                <a:gdLst>
                  <a:gd name="T0" fmla="*/ 0 w 25"/>
                  <a:gd name="T1" fmla="*/ 15 h 15"/>
                  <a:gd name="T2" fmla="*/ 7 w 25"/>
                  <a:gd name="T3" fmla="*/ 10 h 15"/>
                  <a:gd name="T4" fmla="*/ 14 w 25"/>
                  <a:gd name="T5" fmla="*/ 6 h 15"/>
                  <a:gd name="T6" fmla="*/ 21 w 25"/>
                  <a:gd name="T7" fmla="*/ 2 h 15"/>
                  <a:gd name="T8" fmla="*/ 25 w 25"/>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15">
                    <a:moveTo>
                      <a:pt x="0" y="15"/>
                    </a:moveTo>
                    <a:lnTo>
                      <a:pt x="7" y="10"/>
                    </a:lnTo>
                    <a:lnTo>
                      <a:pt x="14" y="6"/>
                    </a:lnTo>
                    <a:lnTo>
                      <a:pt x="21" y="2"/>
                    </a:lnTo>
                    <a:lnTo>
                      <a:pt x="25"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731" name="Freeform 240"/>
              <p:cNvSpPr>
                <a:spLocks/>
              </p:cNvSpPr>
              <p:nvPr/>
            </p:nvSpPr>
            <p:spPr bwMode="auto">
              <a:xfrm>
                <a:off x="435" y="3118"/>
                <a:ext cx="19" cy="9"/>
              </a:xfrm>
              <a:custGeom>
                <a:avLst/>
                <a:gdLst>
                  <a:gd name="T0" fmla="*/ 0 w 19"/>
                  <a:gd name="T1" fmla="*/ 9 h 9"/>
                  <a:gd name="T2" fmla="*/ 9 w 19"/>
                  <a:gd name="T3" fmla="*/ 3 h 9"/>
                  <a:gd name="T4" fmla="*/ 19 w 19"/>
                  <a:gd name="T5" fmla="*/ 0 h 9"/>
                  <a:gd name="T6" fmla="*/ 0 60000 65536"/>
                  <a:gd name="T7" fmla="*/ 0 60000 65536"/>
                  <a:gd name="T8" fmla="*/ 0 60000 65536"/>
                </a:gdLst>
                <a:ahLst/>
                <a:cxnLst>
                  <a:cxn ang="T6">
                    <a:pos x="T0" y="T1"/>
                  </a:cxn>
                  <a:cxn ang="T7">
                    <a:pos x="T2" y="T3"/>
                  </a:cxn>
                  <a:cxn ang="T8">
                    <a:pos x="T4" y="T5"/>
                  </a:cxn>
                </a:cxnLst>
                <a:rect l="0" t="0" r="r" b="b"/>
                <a:pathLst>
                  <a:path w="19" h="9">
                    <a:moveTo>
                      <a:pt x="0" y="9"/>
                    </a:moveTo>
                    <a:lnTo>
                      <a:pt x="9" y="3"/>
                    </a:lnTo>
                    <a:lnTo>
                      <a:pt x="19"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grpSp>
        <p:sp>
          <p:nvSpPr>
            <p:cNvPr id="19502" name="Rectangle 241"/>
            <p:cNvSpPr>
              <a:spLocks noChangeArrowheads="1"/>
            </p:cNvSpPr>
            <p:nvPr/>
          </p:nvSpPr>
          <p:spPr bwMode="auto">
            <a:xfrm>
              <a:off x="741" y="2536"/>
              <a:ext cx="494" cy="188"/>
            </a:xfrm>
            <a:prstGeom prst="rect">
              <a:avLst/>
            </a:prstGeom>
            <a:solidFill>
              <a:srgbClr val="FFFFFF"/>
            </a:solidFill>
            <a:ln w="9525">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19503" name="Rectangle 242"/>
            <p:cNvSpPr>
              <a:spLocks noChangeArrowheads="1"/>
            </p:cNvSpPr>
            <p:nvPr/>
          </p:nvSpPr>
          <p:spPr bwMode="auto">
            <a:xfrm>
              <a:off x="882" y="2556"/>
              <a:ext cx="20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b="1" dirty="0">
                  <a:solidFill>
                    <a:srgbClr val="3333CC"/>
                  </a:solidFill>
                  <a:latin typeface="HG丸ｺﾞｼｯｸM-PRO" panose="020F0600000000000000" pitchFamily="50" charset="-128"/>
                  <a:ea typeface="HG丸ｺﾞｼｯｸM-PRO" panose="020F0600000000000000" pitchFamily="50" charset="-128"/>
                </a:rPr>
                <a:t>問題</a:t>
              </a:r>
              <a:endParaRPr lang="ja-JP" altLang="en-US" sz="1000" b="1" dirty="0">
                <a:latin typeface="HG丸ｺﾞｼｯｸM-PRO" panose="020F0600000000000000" pitchFamily="50" charset="-128"/>
                <a:ea typeface="HG丸ｺﾞｼｯｸM-PRO" panose="020F0600000000000000" pitchFamily="50" charset="-128"/>
              </a:endParaRPr>
            </a:p>
          </p:txBody>
        </p:sp>
        <p:sp>
          <p:nvSpPr>
            <p:cNvPr id="19504" name="Rectangle 243"/>
            <p:cNvSpPr>
              <a:spLocks noChangeArrowheads="1"/>
            </p:cNvSpPr>
            <p:nvPr/>
          </p:nvSpPr>
          <p:spPr bwMode="auto">
            <a:xfrm>
              <a:off x="240" y="2253"/>
              <a:ext cx="1868" cy="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19505" name="Freeform 244"/>
            <p:cNvSpPr>
              <a:spLocks/>
            </p:cNvSpPr>
            <p:nvPr/>
          </p:nvSpPr>
          <p:spPr bwMode="auto">
            <a:xfrm>
              <a:off x="1479" y="2016"/>
              <a:ext cx="361" cy="720"/>
            </a:xfrm>
            <a:custGeom>
              <a:avLst/>
              <a:gdLst>
                <a:gd name="T0" fmla="*/ 0 w 822"/>
                <a:gd name="T1" fmla="*/ 0 h 1769"/>
                <a:gd name="T2" fmla="*/ 0 w 822"/>
                <a:gd name="T3" fmla="*/ 0 h 1769"/>
                <a:gd name="T4" fmla="*/ 0 w 822"/>
                <a:gd name="T5" fmla="*/ 0 h 1769"/>
                <a:gd name="T6" fmla="*/ 0 w 822"/>
                <a:gd name="T7" fmla="*/ 0 h 1769"/>
                <a:gd name="T8" fmla="*/ 0 w 822"/>
                <a:gd name="T9" fmla="*/ 0 h 1769"/>
                <a:gd name="T10" fmla="*/ 0 w 822"/>
                <a:gd name="T11" fmla="*/ 0 h 1769"/>
                <a:gd name="T12" fmla="*/ 0 w 822"/>
                <a:gd name="T13" fmla="*/ 0 h 1769"/>
                <a:gd name="T14" fmla="*/ 0 w 822"/>
                <a:gd name="T15" fmla="*/ 0 h 1769"/>
                <a:gd name="T16" fmla="*/ 0 w 822"/>
                <a:gd name="T17" fmla="*/ 0 h 1769"/>
                <a:gd name="T18" fmla="*/ 0 w 822"/>
                <a:gd name="T19" fmla="*/ 0 h 1769"/>
                <a:gd name="T20" fmla="*/ 0 w 822"/>
                <a:gd name="T21" fmla="*/ 0 h 1769"/>
                <a:gd name="T22" fmla="*/ 0 w 822"/>
                <a:gd name="T23" fmla="*/ 0 h 1769"/>
                <a:gd name="T24" fmla="*/ 0 w 822"/>
                <a:gd name="T25" fmla="*/ 0 h 1769"/>
                <a:gd name="T26" fmla="*/ 0 w 822"/>
                <a:gd name="T27" fmla="*/ 0 h 1769"/>
                <a:gd name="T28" fmla="*/ 0 w 822"/>
                <a:gd name="T29" fmla="*/ 0 h 1769"/>
                <a:gd name="T30" fmla="*/ 0 w 822"/>
                <a:gd name="T31" fmla="*/ 0 h 1769"/>
                <a:gd name="T32" fmla="*/ 0 w 822"/>
                <a:gd name="T33" fmla="*/ 0 h 1769"/>
                <a:gd name="T34" fmla="*/ 0 w 822"/>
                <a:gd name="T35" fmla="*/ 0 h 1769"/>
                <a:gd name="T36" fmla="*/ 0 w 822"/>
                <a:gd name="T37" fmla="*/ 0 h 1769"/>
                <a:gd name="T38" fmla="*/ 0 w 822"/>
                <a:gd name="T39" fmla="*/ 0 h 1769"/>
                <a:gd name="T40" fmla="*/ 0 w 822"/>
                <a:gd name="T41" fmla="*/ 0 h 1769"/>
                <a:gd name="T42" fmla="*/ 0 w 822"/>
                <a:gd name="T43" fmla="*/ 0 h 1769"/>
                <a:gd name="T44" fmla="*/ 0 w 822"/>
                <a:gd name="T45" fmla="*/ 0 h 1769"/>
                <a:gd name="T46" fmla="*/ 0 w 822"/>
                <a:gd name="T47" fmla="*/ 0 h 1769"/>
                <a:gd name="T48" fmla="*/ 0 w 822"/>
                <a:gd name="T49" fmla="*/ 0 h 1769"/>
                <a:gd name="T50" fmla="*/ 0 w 822"/>
                <a:gd name="T51" fmla="*/ 0 h 1769"/>
                <a:gd name="T52" fmla="*/ 0 w 822"/>
                <a:gd name="T53" fmla="*/ 0 h 1769"/>
                <a:gd name="T54" fmla="*/ 0 w 822"/>
                <a:gd name="T55" fmla="*/ 0 h 1769"/>
                <a:gd name="T56" fmla="*/ 0 w 822"/>
                <a:gd name="T57" fmla="*/ 0 h 1769"/>
                <a:gd name="T58" fmla="*/ 0 w 822"/>
                <a:gd name="T59" fmla="*/ 0 h 1769"/>
                <a:gd name="T60" fmla="*/ 0 w 822"/>
                <a:gd name="T61" fmla="*/ 0 h 1769"/>
                <a:gd name="T62" fmla="*/ 0 w 822"/>
                <a:gd name="T63" fmla="*/ 0 h 1769"/>
                <a:gd name="T64" fmla="*/ 0 w 822"/>
                <a:gd name="T65" fmla="*/ 0 h 17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2" h="1769">
                  <a:moveTo>
                    <a:pt x="440" y="0"/>
                  </a:moveTo>
                  <a:lnTo>
                    <a:pt x="432" y="1"/>
                  </a:lnTo>
                  <a:lnTo>
                    <a:pt x="425" y="5"/>
                  </a:lnTo>
                  <a:lnTo>
                    <a:pt x="417" y="14"/>
                  </a:lnTo>
                  <a:lnTo>
                    <a:pt x="410" y="23"/>
                  </a:lnTo>
                  <a:lnTo>
                    <a:pt x="403" y="35"/>
                  </a:lnTo>
                  <a:lnTo>
                    <a:pt x="397" y="50"/>
                  </a:lnTo>
                  <a:lnTo>
                    <a:pt x="391" y="67"/>
                  </a:lnTo>
                  <a:lnTo>
                    <a:pt x="385" y="86"/>
                  </a:lnTo>
                  <a:lnTo>
                    <a:pt x="381" y="108"/>
                  </a:lnTo>
                  <a:lnTo>
                    <a:pt x="377" y="130"/>
                  </a:lnTo>
                  <a:lnTo>
                    <a:pt x="373" y="154"/>
                  </a:lnTo>
                  <a:lnTo>
                    <a:pt x="369" y="180"/>
                  </a:lnTo>
                  <a:lnTo>
                    <a:pt x="365" y="236"/>
                  </a:lnTo>
                  <a:lnTo>
                    <a:pt x="363" y="295"/>
                  </a:lnTo>
                  <a:lnTo>
                    <a:pt x="0" y="626"/>
                  </a:lnTo>
                  <a:lnTo>
                    <a:pt x="363" y="737"/>
                  </a:lnTo>
                  <a:lnTo>
                    <a:pt x="363" y="1474"/>
                  </a:lnTo>
                  <a:lnTo>
                    <a:pt x="365" y="1532"/>
                  </a:lnTo>
                  <a:lnTo>
                    <a:pt x="369" y="1588"/>
                  </a:lnTo>
                  <a:lnTo>
                    <a:pt x="373" y="1614"/>
                  </a:lnTo>
                  <a:lnTo>
                    <a:pt x="377" y="1639"/>
                  </a:lnTo>
                  <a:lnTo>
                    <a:pt x="381" y="1661"/>
                  </a:lnTo>
                  <a:lnTo>
                    <a:pt x="385" y="1683"/>
                  </a:lnTo>
                  <a:lnTo>
                    <a:pt x="391" y="1702"/>
                  </a:lnTo>
                  <a:lnTo>
                    <a:pt x="397" y="1718"/>
                  </a:lnTo>
                  <a:lnTo>
                    <a:pt x="403" y="1733"/>
                  </a:lnTo>
                  <a:lnTo>
                    <a:pt x="410" y="1745"/>
                  </a:lnTo>
                  <a:lnTo>
                    <a:pt x="417" y="1755"/>
                  </a:lnTo>
                  <a:lnTo>
                    <a:pt x="425" y="1763"/>
                  </a:lnTo>
                  <a:lnTo>
                    <a:pt x="432" y="1767"/>
                  </a:lnTo>
                  <a:lnTo>
                    <a:pt x="440" y="1769"/>
                  </a:lnTo>
                  <a:lnTo>
                    <a:pt x="554" y="1769"/>
                  </a:lnTo>
                  <a:lnTo>
                    <a:pt x="745" y="1769"/>
                  </a:lnTo>
                  <a:lnTo>
                    <a:pt x="754" y="1767"/>
                  </a:lnTo>
                  <a:lnTo>
                    <a:pt x="760" y="1763"/>
                  </a:lnTo>
                  <a:lnTo>
                    <a:pt x="769" y="1755"/>
                  </a:lnTo>
                  <a:lnTo>
                    <a:pt x="776" y="1745"/>
                  </a:lnTo>
                  <a:lnTo>
                    <a:pt x="782" y="1733"/>
                  </a:lnTo>
                  <a:lnTo>
                    <a:pt x="788" y="1718"/>
                  </a:lnTo>
                  <a:lnTo>
                    <a:pt x="795" y="1702"/>
                  </a:lnTo>
                  <a:lnTo>
                    <a:pt x="800" y="1683"/>
                  </a:lnTo>
                  <a:lnTo>
                    <a:pt x="804" y="1661"/>
                  </a:lnTo>
                  <a:lnTo>
                    <a:pt x="808" y="1639"/>
                  </a:lnTo>
                  <a:lnTo>
                    <a:pt x="812" y="1614"/>
                  </a:lnTo>
                  <a:lnTo>
                    <a:pt x="816" y="1588"/>
                  </a:lnTo>
                  <a:lnTo>
                    <a:pt x="821" y="1532"/>
                  </a:lnTo>
                  <a:lnTo>
                    <a:pt x="822" y="1474"/>
                  </a:lnTo>
                  <a:lnTo>
                    <a:pt x="822" y="737"/>
                  </a:lnTo>
                  <a:lnTo>
                    <a:pt x="822" y="295"/>
                  </a:lnTo>
                  <a:lnTo>
                    <a:pt x="821" y="236"/>
                  </a:lnTo>
                  <a:lnTo>
                    <a:pt x="816" y="180"/>
                  </a:lnTo>
                  <a:lnTo>
                    <a:pt x="812" y="154"/>
                  </a:lnTo>
                  <a:lnTo>
                    <a:pt x="808" y="130"/>
                  </a:lnTo>
                  <a:lnTo>
                    <a:pt x="804" y="108"/>
                  </a:lnTo>
                  <a:lnTo>
                    <a:pt x="800" y="86"/>
                  </a:lnTo>
                  <a:lnTo>
                    <a:pt x="795" y="67"/>
                  </a:lnTo>
                  <a:lnTo>
                    <a:pt x="788" y="50"/>
                  </a:lnTo>
                  <a:lnTo>
                    <a:pt x="782" y="35"/>
                  </a:lnTo>
                  <a:lnTo>
                    <a:pt x="776" y="23"/>
                  </a:lnTo>
                  <a:lnTo>
                    <a:pt x="769" y="14"/>
                  </a:lnTo>
                  <a:lnTo>
                    <a:pt x="760" y="5"/>
                  </a:lnTo>
                  <a:lnTo>
                    <a:pt x="754" y="1"/>
                  </a:lnTo>
                  <a:lnTo>
                    <a:pt x="745" y="0"/>
                  </a:lnTo>
                  <a:lnTo>
                    <a:pt x="554" y="0"/>
                  </a:lnTo>
                  <a:lnTo>
                    <a:pt x="440" y="0"/>
                  </a:lnTo>
                  <a:close/>
                </a:path>
              </a:pathLst>
            </a:custGeom>
            <a:solidFill>
              <a:srgbClr val="FFFFFF"/>
            </a:solidFill>
            <a:ln w="6350">
              <a:solidFill>
                <a:srgbClr val="000000"/>
              </a:solidFill>
              <a:prstDash val="solid"/>
              <a:round/>
              <a:headEnd/>
              <a:tailEnd/>
            </a:ln>
          </p:spPr>
          <p:txBody>
            <a:bodyPr/>
            <a:lstStyle/>
            <a:p>
              <a:endParaRPr lang="ja-JP" altLang="en-US"/>
            </a:p>
          </p:txBody>
        </p:sp>
        <p:sp>
          <p:nvSpPr>
            <p:cNvPr id="19506" name="Rectangle 245"/>
            <p:cNvSpPr>
              <a:spLocks noChangeArrowheads="1"/>
            </p:cNvSpPr>
            <p:nvPr/>
          </p:nvSpPr>
          <p:spPr bwMode="auto">
            <a:xfrm>
              <a:off x="1694" y="2092"/>
              <a:ext cx="10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a:solidFill>
                    <a:srgbClr val="000000"/>
                  </a:solidFill>
                  <a:latin typeface="HG丸ｺﾞｼｯｸM-PRO" panose="020F0600000000000000" pitchFamily="50" charset="-128"/>
                  <a:ea typeface="HG丸ｺﾞｼｯｸM-PRO" panose="020F0600000000000000" pitchFamily="50" charset="-128"/>
                </a:rPr>
                <a:t>真</a:t>
              </a:r>
              <a:endParaRPr lang="ja-JP" altLang="en-US" sz="1000">
                <a:latin typeface="HG丸ｺﾞｼｯｸM-PRO" panose="020F0600000000000000" pitchFamily="50" charset="-128"/>
                <a:ea typeface="HG丸ｺﾞｼｯｸM-PRO" panose="020F0600000000000000" pitchFamily="50" charset="-128"/>
              </a:endParaRPr>
            </a:p>
          </p:txBody>
        </p:sp>
        <p:sp>
          <p:nvSpPr>
            <p:cNvPr id="19507" name="Rectangle 246"/>
            <p:cNvSpPr>
              <a:spLocks noChangeArrowheads="1"/>
            </p:cNvSpPr>
            <p:nvPr/>
          </p:nvSpPr>
          <p:spPr bwMode="auto">
            <a:xfrm>
              <a:off x="1694" y="2249"/>
              <a:ext cx="10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a:solidFill>
                    <a:srgbClr val="000000"/>
                  </a:solidFill>
                  <a:latin typeface="HG丸ｺﾞｼｯｸM-PRO" panose="020F0600000000000000" pitchFamily="50" charset="-128"/>
                  <a:ea typeface="HG丸ｺﾞｼｯｸM-PRO" panose="020F0600000000000000" pitchFamily="50" charset="-128"/>
                </a:rPr>
                <a:t>犯</a:t>
              </a:r>
              <a:endParaRPr lang="ja-JP" altLang="en-US" sz="1000">
                <a:latin typeface="HG丸ｺﾞｼｯｸM-PRO" panose="020F0600000000000000" pitchFamily="50" charset="-128"/>
                <a:ea typeface="HG丸ｺﾞｼｯｸM-PRO" panose="020F0600000000000000" pitchFamily="50" charset="-128"/>
              </a:endParaRPr>
            </a:p>
          </p:txBody>
        </p:sp>
        <p:sp>
          <p:nvSpPr>
            <p:cNvPr id="19508" name="Rectangle 247"/>
            <p:cNvSpPr>
              <a:spLocks noChangeArrowheads="1"/>
            </p:cNvSpPr>
            <p:nvPr/>
          </p:nvSpPr>
          <p:spPr bwMode="auto">
            <a:xfrm>
              <a:off x="1694" y="2406"/>
              <a:ext cx="10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a:solidFill>
                    <a:srgbClr val="000000"/>
                  </a:solidFill>
                  <a:latin typeface="HG丸ｺﾞｼｯｸM-PRO" panose="020F0600000000000000" pitchFamily="50" charset="-128"/>
                  <a:ea typeface="HG丸ｺﾞｼｯｸM-PRO" panose="020F0600000000000000" pitchFamily="50" charset="-128"/>
                </a:rPr>
                <a:t>人</a:t>
              </a:r>
              <a:endParaRPr lang="ja-JP" altLang="en-US" sz="1000">
                <a:latin typeface="HG丸ｺﾞｼｯｸM-PRO" panose="020F0600000000000000" pitchFamily="50" charset="-128"/>
                <a:ea typeface="HG丸ｺﾞｼｯｸM-PRO" panose="020F0600000000000000" pitchFamily="50" charset="-128"/>
              </a:endParaRPr>
            </a:p>
          </p:txBody>
        </p:sp>
        <p:sp>
          <p:nvSpPr>
            <p:cNvPr id="19509" name="Rectangle 248"/>
            <p:cNvSpPr>
              <a:spLocks noChangeArrowheads="1"/>
            </p:cNvSpPr>
            <p:nvPr/>
          </p:nvSpPr>
          <p:spPr bwMode="auto">
            <a:xfrm>
              <a:off x="1698" y="2563"/>
              <a:ext cx="10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a:solidFill>
                    <a:srgbClr val="000000"/>
                  </a:solidFill>
                  <a:latin typeface="HG丸ｺﾞｼｯｸM-PRO" panose="020F0600000000000000" pitchFamily="50" charset="-128"/>
                  <a:ea typeface="HG丸ｺﾞｼｯｸM-PRO" panose="020F0600000000000000" pitchFamily="50" charset="-128"/>
                </a:rPr>
                <a:t>だ</a:t>
              </a:r>
              <a:endParaRPr lang="ja-JP" altLang="en-US" sz="1000">
                <a:latin typeface="HG丸ｺﾞｼｯｸM-PRO" panose="020F0600000000000000" pitchFamily="50" charset="-128"/>
                <a:ea typeface="HG丸ｺﾞｼｯｸM-PRO" panose="020F0600000000000000" pitchFamily="50" charset="-128"/>
              </a:endParaRPr>
            </a:p>
          </p:txBody>
        </p:sp>
        <p:sp>
          <p:nvSpPr>
            <p:cNvPr id="19510" name="Freeform 249"/>
            <p:cNvSpPr>
              <a:spLocks/>
            </p:cNvSpPr>
            <p:nvPr/>
          </p:nvSpPr>
          <p:spPr bwMode="auto">
            <a:xfrm>
              <a:off x="760" y="2826"/>
              <a:ext cx="1147" cy="337"/>
            </a:xfrm>
            <a:custGeom>
              <a:avLst/>
              <a:gdLst>
                <a:gd name="T0" fmla="*/ 0 w 2554"/>
                <a:gd name="T1" fmla="*/ 1 h 673"/>
                <a:gd name="T2" fmla="*/ 0 w 2554"/>
                <a:gd name="T3" fmla="*/ 1 h 673"/>
                <a:gd name="T4" fmla="*/ 0 w 2554"/>
                <a:gd name="T5" fmla="*/ 1 h 673"/>
                <a:gd name="T6" fmla="*/ 0 w 2554"/>
                <a:gd name="T7" fmla="*/ 1 h 673"/>
                <a:gd name="T8" fmla="*/ 0 w 2554"/>
                <a:gd name="T9" fmla="*/ 1 h 673"/>
                <a:gd name="T10" fmla="*/ 0 w 2554"/>
                <a:gd name="T11" fmla="*/ 1 h 673"/>
                <a:gd name="T12" fmla="*/ 0 w 2554"/>
                <a:gd name="T13" fmla="*/ 1 h 673"/>
                <a:gd name="T14" fmla="*/ 0 w 2554"/>
                <a:gd name="T15" fmla="*/ 1 h 673"/>
                <a:gd name="T16" fmla="*/ 0 w 2554"/>
                <a:gd name="T17" fmla="*/ 1 h 673"/>
                <a:gd name="T18" fmla="*/ 0 w 2554"/>
                <a:gd name="T19" fmla="*/ 1 h 673"/>
                <a:gd name="T20" fmla="*/ 0 w 2554"/>
                <a:gd name="T21" fmla="*/ 1 h 673"/>
                <a:gd name="T22" fmla="*/ 0 w 2554"/>
                <a:gd name="T23" fmla="*/ 1 h 673"/>
                <a:gd name="T24" fmla="*/ 0 w 2554"/>
                <a:gd name="T25" fmla="*/ 1 h 673"/>
                <a:gd name="T26" fmla="*/ 0 w 2554"/>
                <a:gd name="T27" fmla="*/ 1 h 673"/>
                <a:gd name="T28" fmla="*/ 0 w 2554"/>
                <a:gd name="T29" fmla="*/ 1 h 673"/>
                <a:gd name="T30" fmla="*/ 0 w 2554"/>
                <a:gd name="T31" fmla="*/ 1 h 673"/>
                <a:gd name="T32" fmla="*/ 0 w 2554"/>
                <a:gd name="T33" fmla="*/ 1 h 673"/>
                <a:gd name="T34" fmla="*/ 0 w 2554"/>
                <a:gd name="T35" fmla="*/ 1 h 673"/>
                <a:gd name="T36" fmla="*/ 0 w 2554"/>
                <a:gd name="T37" fmla="*/ 1 h 673"/>
                <a:gd name="T38" fmla="*/ 0 w 2554"/>
                <a:gd name="T39" fmla="*/ 1 h 673"/>
                <a:gd name="T40" fmla="*/ 0 w 2554"/>
                <a:gd name="T41" fmla="*/ 1 h 673"/>
                <a:gd name="T42" fmla="*/ 0 w 2554"/>
                <a:gd name="T43" fmla="*/ 1 h 673"/>
                <a:gd name="T44" fmla="*/ 0 w 2554"/>
                <a:gd name="T45" fmla="*/ 1 h 673"/>
                <a:gd name="T46" fmla="*/ 0 w 2554"/>
                <a:gd name="T47" fmla="*/ 1 h 673"/>
                <a:gd name="T48" fmla="*/ 0 w 2554"/>
                <a:gd name="T49" fmla="*/ 1 h 673"/>
                <a:gd name="T50" fmla="*/ 0 w 2554"/>
                <a:gd name="T51" fmla="*/ 1 h 673"/>
                <a:gd name="T52" fmla="*/ 0 w 2554"/>
                <a:gd name="T53" fmla="*/ 1 h 673"/>
                <a:gd name="T54" fmla="*/ 0 w 2554"/>
                <a:gd name="T55" fmla="*/ 1 h 673"/>
                <a:gd name="T56" fmla="*/ 0 w 2554"/>
                <a:gd name="T57" fmla="*/ 1 h 673"/>
                <a:gd name="T58" fmla="*/ 0 w 2554"/>
                <a:gd name="T59" fmla="*/ 1 h 673"/>
                <a:gd name="T60" fmla="*/ 0 w 2554"/>
                <a:gd name="T61" fmla="*/ 1 h 673"/>
                <a:gd name="T62" fmla="*/ 0 w 2554"/>
                <a:gd name="T63" fmla="*/ 1 h 673"/>
                <a:gd name="T64" fmla="*/ 0 w 2554"/>
                <a:gd name="T65" fmla="*/ 1 h 673"/>
                <a:gd name="T66" fmla="*/ 0 w 2554"/>
                <a:gd name="T67" fmla="*/ 1 h 673"/>
                <a:gd name="T68" fmla="*/ 0 w 2554"/>
                <a:gd name="T69" fmla="*/ 1 h 673"/>
                <a:gd name="T70" fmla="*/ 0 w 2554"/>
                <a:gd name="T71" fmla="*/ 1 h 673"/>
                <a:gd name="T72" fmla="*/ 0 w 2554"/>
                <a:gd name="T73" fmla="*/ 1 h 67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54" h="673">
                  <a:moveTo>
                    <a:pt x="425" y="280"/>
                  </a:moveTo>
                  <a:lnTo>
                    <a:pt x="382" y="280"/>
                  </a:lnTo>
                  <a:lnTo>
                    <a:pt x="339" y="281"/>
                  </a:lnTo>
                  <a:lnTo>
                    <a:pt x="298" y="282"/>
                  </a:lnTo>
                  <a:lnTo>
                    <a:pt x="260" y="285"/>
                  </a:lnTo>
                  <a:lnTo>
                    <a:pt x="222" y="288"/>
                  </a:lnTo>
                  <a:lnTo>
                    <a:pt x="188" y="290"/>
                  </a:lnTo>
                  <a:lnTo>
                    <a:pt x="155" y="295"/>
                  </a:lnTo>
                  <a:lnTo>
                    <a:pt x="125" y="299"/>
                  </a:lnTo>
                  <a:lnTo>
                    <a:pt x="96" y="303"/>
                  </a:lnTo>
                  <a:lnTo>
                    <a:pt x="72" y="308"/>
                  </a:lnTo>
                  <a:lnTo>
                    <a:pt x="51" y="314"/>
                  </a:lnTo>
                  <a:lnTo>
                    <a:pt x="34" y="319"/>
                  </a:lnTo>
                  <a:lnTo>
                    <a:pt x="19" y="326"/>
                  </a:lnTo>
                  <a:lnTo>
                    <a:pt x="8" y="331"/>
                  </a:lnTo>
                  <a:lnTo>
                    <a:pt x="2" y="338"/>
                  </a:lnTo>
                  <a:lnTo>
                    <a:pt x="0" y="345"/>
                  </a:lnTo>
                  <a:lnTo>
                    <a:pt x="0" y="443"/>
                  </a:lnTo>
                  <a:lnTo>
                    <a:pt x="0" y="607"/>
                  </a:lnTo>
                  <a:lnTo>
                    <a:pt x="2" y="614"/>
                  </a:lnTo>
                  <a:lnTo>
                    <a:pt x="8" y="621"/>
                  </a:lnTo>
                  <a:lnTo>
                    <a:pt x="19" y="626"/>
                  </a:lnTo>
                  <a:lnTo>
                    <a:pt x="34" y="633"/>
                  </a:lnTo>
                  <a:lnTo>
                    <a:pt x="51" y="638"/>
                  </a:lnTo>
                  <a:lnTo>
                    <a:pt x="72" y="644"/>
                  </a:lnTo>
                  <a:lnTo>
                    <a:pt x="96" y="649"/>
                  </a:lnTo>
                  <a:lnTo>
                    <a:pt x="125" y="653"/>
                  </a:lnTo>
                  <a:lnTo>
                    <a:pt x="155" y="658"/>
                  </a:lnTo>
                  <a:lnTo>
                    <a:pt x="188" y="662"/>
                  </a:lnTo>
                  <a:lnTo>
                    <a:pt x="222" y="664"/>
                  </a:lnTo>
                  <a:lnTo>
                    <a:pt x="260" y="667"/>
                  </a:lnTo>
                  <a:lnTo>
                    <a:pt x="298" y="670"/>
                  </a:lnTo>
                  <a:lnTo>
                    <a:pt x="339" y="671"/>
                  </a:lnTo>
                  <a:lnTo>
                    <a:pt x="382" y="673"/>
                  </a:lnTo>
                  <a:lnTo>
                    <a:pt x="425" y="673"/>
                  </a:lnTo>
                  <a:lnTo>
                    <a:pt x="1064" y="673"/>
                  </a:lnTo>
                  <a:lnTo>
                    <a:pt x="2129" y="673"/>
                  </a:lnTo>
                  <a:lnTo>
                    <a:pt x="2172" y="673"/>
                  </a:lnTo>
                  <a:lnTo>
                    <a:pt x="2215" y="671"/>
                  </a:lnTo>
                  <a:lnTo>
                    <a:pt x="2256" y="670"/>
                  </a:lnTo>
                  <a:lnTo>
                    <a:pt x="2294" y="667"/>
                  </a:lnTo>
                  <a:lnTo>
                    <a:pt x="2332" y="664"/>
                  </a:lnTo>
                  <a:lnTo>
                    <a:pt x="2366" y="662"/>
                  </a:lnTo>
                  <a:lnTo>
                    <a:pt x="2399" y="658"/>
                  </a:lnTo>
                  <a:lnTo>
                    <a:pt x="2430" y="653"/>
                  </a:lnTo>
                  <a:lnTo>
                    <a:pt x="2458" y="649"/>
                  </a:lnTo>
                  <a:lnTo>
                    <a:pt x="2482" y="644"/>
                  </a:lnTo>
                  <a:lnTo>
                    <a:pt x="2503" y="638"/>
                  </a:lnTo>
                  <a:lnTo>
                    <a:pt x="2520" y="633"/>
                  </a:lnTo>
                  <a:lnTo>
                    <a:pt x="2535" y="626"/>
                  </a:lnTo>
                  <a:lnTo>
                    <a:pt x="2546" y="621"/>
                  </a:lnTo>
                  <a:lnTo>
                    <a:pt x="2552" y="614"/>
                  </a:lnTo>
                  <a:lnTo>
                    <a:pt x="2554" y="607"/>
                  </a:lnTo>
                  <a:lnTo>
                    <a:pt x="2554" y="443"/>
                  </a:lnTo>
                  <a:lnTo>
                    <a:pt x="2554" y="345"/>
                  </a:lnTo>
                  <a:lnTo>
                    <a:pt x="2552" y="338"/>
                  </a:lnTo>
                  <a:lnTo>
                    <a:pt x="2546" y="331"/>
                  </a:lnTo>
                  <a:lnTo>
                    <a:pt x="2535" y="326"/>
                  </a:lnTo>
                  <a:lnTo>
                    <a:pt x="2520" y="319"/>
                  </a:lnTo>
                  <a:lnTo>
                    <a:pt x="2503" y="314"/>
                  </a:lnTo>
                  <a:lnTo>
                    <a:pt x="2482" y="308"/>
                  </a:lnTo>
                  <a:lnTo>
                    <a:pt x="2458" y="303"/>
                  </a:lnTo>
                  <a:lnTo>
                    <a:pt x="2430" y="299"/>
                  </a:lnTo>
                  <a:lnTo>
                    <a:pt x="2399" y="295"/>
                  </a:lnTo>
                  <a:lnTo>
                    <a:pt x="2366" y="290"/>
                  </a:lnTo>
                  <a:lnTo>
                    <a:pt x="2332" y="288"/>
                  </a:lnTo>
                  <a:lnTo>
                    <a:pt x="2294" y="285"/>
                  </a:lnTo>
                  <a:lnTo>
                    <a:pt x="2256" y="282"/>
                  </a:lnTo>
                  <a:lnTo>
                    <a:pt x="2215" y="281"/>
                  </a:lnTo>
                  <a:lnTo>
                    <a:pt x="2172" y="280"/>
                  </a:lnTo>
                  <a:lnTo>
                    <a:pt x="2129" y="280"/>
                  </a:lnTo>
                  <a:lnTo>
                    <a:pt x="1064" y="280"/>
                  </a:lnTo>
                  <a:lnTo>
                    <a:pt x="122" y="0"/>
                  </a:lnTo>
                  <a:lnTo>
                    <a:pt x="425" y="280"/>
                  </a:lnTo>
                  <a:close/>
                </a:path>
              </a:pathLst>
            </a:custGeom>
            <a:solidFill>
              <a:srgbClr val="FFFFFF"/>
            </a:solidFill>
            <a:ln w="6350">
              <a:solidFill>
                <a:srgbClr val="000000"/>
              </a:solidFill>
              <a:prstDash val="solid"/>
              <a:round/>
              <a:headEnd/>
              <a:tailEnd/>
            </a:ln>
          </p:spPr>
          <p:txBody>
            <a:bodyPr/>
            <a:lstStyle/>
            <a:p>
              <a:endParaRPr lang="ja-JP" altLang="en-US"/>
            </a:p>
          </p:txBody>
        </p:sp>
        <p:sp>
          <p:nvSpPr>
            <p:cNvPr id="19511" name="Rectangle 250"/>
            <p:cNvSpPr>
              <a:spLocks noChangeArrowheads="1"/>
            </p:cNvSpPr>
            <p:nvPr/>
          </p:nvSpPr>
          <p:spPr bwMode="auto">
            <a:xfrm>
              <a:off x="897" y="3015"/>
              <a:ext cx="92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a:solidFill>
                    <a:srgbClr val="000000"/>
                  </a:solidFill>
                  <a:latin typeface="HG丸ｺﾞｼｯｸM-PRO" panose="020F0600000000000000" pitchFamily="50" charset="-128"/>
                  <a:ea typeface="HG丸ｺﾞｼｯｸM-PRO" panose="020F0600000000000000" pitchFamily="50" charset="-128"/>
                </a:rPr>
                <a:t>あるべき姿に戻そう</a:t>
              </a:r>
              <a:endParaRPr lang="ja-JP" altLang="en-US" sz="1000">
                <a:latin typeface="HG丸ｺﾞｼｯｸM-PRO" panose="020F0600000000000000" pitchFamily="50" charset="-128"/>
                <a:ea typeface="HG丸ｺﾞｼｯｸM-PRO" panose="020F0600000000000000" pitchFamily="50" charset="-128"/>
              </a:endParaRPr>
            </a:p>
          </p:txBody>
        </p:sp>
        <p:sp>
          <p:nvSpPr>
            <p:cNvPr id="19512" name="Rectangle 251"/>
            <p:cNvSpPr>
              <a:spLocks noChangeArrowheads="1"/>
            </p:cNvSpPr>
            <p:nvPr/>
          </p:nvSpPr>
          <p:spPr bwMode="auto">
            <a:xfrm>
              <a:off x="2205" y="1958"/>
              <a:ext cx="1671"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19513" name="Rectangle 252"/>
            <p:cNvSpPr>
              <a:spLocks noChangeArrowheads="1"/>
            </p:cNvSpPr>
            <p:nvPr/>
          </p:nvSpPr>
          <p:spPr bwMode="auto">
            <a:xfrm>
              <a:off x="2140" y="2220"/>
              <a:ext cx="2031" cy="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19514" name="Freeform 253"/>
            <p:cNvSpPr>
              <a:spLocks/>
            </p:cNvSpPr>
            <p:nvPr/>
          </p:nvSpPr>
          <p:spPr bwMode="auto">
            <a:xfrm>
              <a:off x="3215" y="3058"/>
              <a:ext cx="110" cy="62"/>
            </a:xfrm>
            <a:custGeom>
              <a:avLst/>
              <a:gdLst>
                <a:gd name="T0" fmla="*/ 47 w 110"/>
                <a:gd name="T1" fmla="*/ 7 h 62"/>
                <a:gd name="T2" fmla="*/ 44 w 110"/>
                <a:gd name="T3" fmla="*/ 7 h 62"/>
                <a:gd name="T4" fmla="*/ 39 w 110"/>
                <a:gd name="T5" fmla="*/ 9 h 62"/>
                <a:gd name="T6" fmla="*/ 23 w 110"/>
                <a:gd name="T7" fmla="*/ 13 h 62"/>
                <a:gd name="T8" fmla="*/ 8 w 110"/>
                <a:gd name="T9" fmla="*/ 22 h 62"/>
                <a:gd name="T10" fmla="*/ 2 w 110"/>
                <a:gd name="T11" fmla="*/ 27 h 62"/>
                <a:gd name="T12" fmla="*/ 0 w 110"/>
                <a:gd name="T13" fmla="*/ 31 h 62"/>
                <a:gd name="T14" fmla="*/ 2 w 110"/>
                <a:gd name="T15" fmla="*/ 35 h 62"/>
                <a:gd name="T16" fmla="*/ 8 w 110"/>
                <a:gd name="T17" fmla="*/ 40 h 62"/>
                <a:gd name="T18" fmla="*/ 10 w 110"/>
                <a:gd name="T19" fmla="*/ 42 h 62"/>
                <a:gd name="T20" fmla="*/ 13 w 110"/>
                <a:gd name="T21" fmla="*/ 42 h 62"/>
                <a:gd name="T22" fmla="*/ 13 w 110"/>
                <a:gd name="T23" fmla="*/ 44 h 62"/>
                <a:gd name="T24" fmla="*/ 13 w 110"/>
                <a:gd name="T25" fmla="*/ 49 h 62"/>
                <a:gd name="T26" fmla="*/ 15 w 110"/>
                <a:gd name="T27" fmla="*/ 55 h 62"/>
                <a:gd name="T28" fmla="*/ 18 w 110"/>
                <a:gd name="T29" fmla="*/ 55 h 62"/>
                <a:gd name="T30" fmla="*/ 26 w 110"/>
                <a:gd name="T31" fmla="*/ 55 h 62"/>
                <a:gd name="T32" fmla="*/ 26 w 110"/>
                <a:gd name="T33" fmla="*/ 53 h 62"/>
                <a:gd name="T34" fmla="*/ 26 w 110"/>
                <a:gd name="T35" fmla="*/ 53 h 62"/>
                <a:gd name="T36" fmla="*/ 29 w 110"/>
                <a:gd name="T37" fmla="*/ 55 h 62"/>
                <a:gd name="T38" fmla="*/ 34 w 110"/>
                <a:gd name="T39" fmla="*/ 60 h 62"/>
                <a:gd name="T40" fmla="*/ 44 w 110"/>
                <a:gd name="T41" fmla="*/ 60 h 62"/>
                <a:gd name="T42" fmla="*/ 47 w 110"/>
                <a:gd name="T43" fmla="*/ 60 h 62"/>
                <a:gd name="T44" fmla="*/ 52 w 110"/>
                <a:gd name="T45" fmla="*/ 62 h 62"/>
                <a:gd name="T46" fmla="*/ 60 w 110"/>
                <a:gd name="T47" fmla="*/ 62 h 62"/>
                <a:gd name="T48" fmla="*/ 68 w 110"/>
                <a:gd name="T49" fmla="*/ 60 h 62"/>
                <a:gd name="T50" fmla="*/ 76 w 110"/>
                <a:gd name="T51" fmla="*/ 57 h 62"/>
                <a:gd name="T52" fmla="*/ 79 w 110"/>
                <a:gd name="T53" fmla="*/ 55 h 62"/>
                <a:gd name="T54" fmla="*/ 76 w 110"/>
                <a:gd name="T55" fmla="*/ 53 h 62"/>
                <a:gd name="T56" fmla="*/ 81 w 110"/>
                <a:gd name="T57" fmla="*/ 53 h 62"/>
                <a:gd name="T58" fmla="*/ 89 w 110"/>
                <a:gd name="T59" fmla="*/ 53 h 62"/>
                <a:gd name="T60" fmla="*/ 97 w 110"/>
                <a:gd name="T61" fmla="*/ 51 h 62"/>
                <a:gd name="T62" fmla="*/ 105 w 110"/>
                <a:gd name="T63" fmla="*/ 42 h 62"/>
                <a:gd name="T64" fmla="*/ 110 w 110"/>
                <a:gd name="T65" fmla="*/ 31 h 62"/>
                <a:gd name="T66" fmla="*/ 110 w 110"/>
                <a:gd name="T67" fmla="*/ 22 h 62"/>
                <a:gd name="T68" fmla="*/ 110 w 110"/>
                <a:gd name="T69" fmla="*/ 16 h 62"/>
                <a:gd name="T70" fmla="*/ 110 w 110"/>
                <a:gd name="T71" fmla="*/ 13 h 62"/>
                <a:gd name="T72" fmla="*/ 102 w 110"/>
                <a:gd name="T73" fmla="*/ 7 h 62"/>
                <a:gd name="T74" fmla="*/ 100 w 110"/>
                <a:gd name="T75" fmla="*/ 3 h 62"/>
                <a:gd name="T76" fmla="*/ 100 w 110"/>
                <a:gd name="T77" fmla="*/ 0 h 62"/>
                <a:gd name="T78" fmla="*/ 47 w 110"/>
                <a:gd name="T79" fmla="*/ 7 h 6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0" h="62">
                  <a:moveTo>
                    <a:pt x="47" y="7"/>
                  </a:moveTo>
                  <a:lnTo>
                    <a:pt x="44" y="7"/>
                  </a:lnTo>
                  <a:lnTo>
                    <a:pt x="39" y="9"/>
                  </a:lnTo>
                  <a:lnTo>
                    <a:pt x="23" y="13"/>
                  </a:lnTo>
                  <a:lnTo>
                    <a:pt x="8" y="22"/>
                  </a:lnTo>
                  <a:lnTo>
                    <a:pt x="2" y="27"/>
                  </a:lnTo>
                  <a:lnTo>
                    <a:pt x="0" y="31"/>
                  </a:lnTo>
                  <a:lnTo>
                    <a:pt x="2" y="35"/>
                  </a:lnTo>
                  <a:lnTo>
                    <a:pt x="8" y="40"/>
                  </a:lnTo>
                  <a:lnTo>
                    <a:pt x="10" y="42"/>
                  </a:lnTo>
                  <a:lnTo>
                    <a:pt x="13" y="42"/>
                  </a:lnTo>
                  <a:lnTo>
                    <a:pt x="13" y="44"/>
                  </a:lnTo>
                  <a:lnTo>
                    <a:pt x="13" y="49"/>
                  </a:lnTo>
                  <a:lnTo>
                    <a:pt x="15" y="55"/>
                  </a:lnTo>
                  <a:lnTo>
                    <a:pt x="18" y="55"/>
                  </a:lnTo>
                  <a:lnTo>
                    <a:pt x="26" y="55"/>
                  </a:lnTo>
                  <a:lnTo>
                    <a:pt x="26" y="53"/>
                  </a:lnTo>
                  <a:lnTo>
                    <a:pt x="29" y="55"/>
                  </a:lnTo>
                  <a:lnTo>
                    <a:pt x="34" y="60"/>
                  </a:lnTo>
                  <a:lnTo>
                    <a:pt x="44" y="60"/>
                  </a:lnTo>
                  <a:lnTo>
                    <a:pt x="47" y="60"/>
                  </a:lnTo>
                  <a:lnTo>
                    <a:pt x="52" y="62"/>
                  </a:lnTo>
                  <a:lnTo>
                    <a:pt x="60" y="62"/>
                  </a:lnTo>
                  <a:lnTo>
                    <a:pt x="68" y="60"/>
                  </a:lnTo>
                  <a:lnTo>
                    <a:pt x="76" y="57"/>
                  </a:lnTo>
                  <a:lnTo>
                    <a:pt x="79" y="55"/>
                  </a:lnTo>
                  <a:lnTo>
                    <a:pt x="76" y="53"/>
                  </a:lnTo>
                  <a:lnTo>
                    <a:pt x="81" y="53"/>
                  </a:lnTo>
                  <a:lnTo>
                    <a:pt x="89" y="53"/>
                  </a:lnTo>
                  <a:lnTo>
                    <a:pt x="97" y="51"/>
                  </a:lnTo>
                  <a:lnTo>
                    <a:pt x="105" y="42"/>
                  </a:lnTo>
                  <a:lnTo>
                    <a:pt x="110" y="31"/>
                  </a:lnTo>
                  <a:lnTo>
                    <a:pt x="110" y="22"/>
                  </a:lnTo>
                  <a:lnTo>
                    <a:pt x="110" y="16"/>
                  </a:lnTo>
                  <a:lnTo>
                    <a:pt x="110" y="13"/>
                  </a:lnTo>
                  <a:lnTo>
                    <a:pt x="102" y="7"/>
                  </a:lnTo>
                  <a:lnTo>
                    <a:pt x="100" y="3"/>
                  </a:lnTo>
                  <a:lnTo>
                    <a:pt x="100" y="0"/>
                  </a:lnTo>
                  <a:lnTo>
                    <a:pt x="47" y="7"/>
                  </a:lnTo>
                  <a:close/>
                </a:path>
              </a:pathLst>
            </a:custGeom>
            <a:solidFill>
              <a:srgbClr val="F7C084"/>
            </a:solidFill>
            <a:ln w="7938">
              <a:solidFill>
                <a:srgbClr val="000000"/>
              </a:solidFill>
              <a:prstDash val="solid"/>
              <a:round/>
              <a:headEnd/>
              <a:tailEnd/>
            </a:ln>
          </p:spPr>
          <p:txBody>
            <a:bodyPr/>
            <a:lstStyle/>
            <a:p>
              <a:endParaRPr lang="ja-JP" altLang="en-US"/>
            </a:p>
          </p:txBody>
        </p:sp>
        <p:sp>
          <p:nvSpPr>
            <p:cNvPr id="19515" name="Freeform 254"/>
            <p:cNvSpPr>
              <a:spLocks/>
            </p:cNvSpPr>
            <p:nvPr/>
          </p:nvSpPr>
          <p:spPr bwMode="auto">
            <a:xfrm>
              <a:off x="3560" y="2824"/>
              <a:ext cx="153" cy="151"/>
            </a:xfrm>
            <a:custGeom>
              <a:avLst/>
              <a:gdLst>
                <a:gd name="T0" fmla="*/ 21 w 153"/>
                <a:gd name="T1" fmla="*/ 0 h 151"/>
                <a:gd name="T2" fmla="*/ 63 w 153"/>
                <a:gd name="T3" fmla="*/ 15 h 151"/>
                <a:gd name="T4" fmla="*/ 97 w 153"/>
                <a:gd name="T5" fmla="*/ 28 h 151"/>
                <a:gd name="T6" fmla="*/ 121 w 153"/>
                <a:gd name="T7" fmla="*/ 39 h 151"/>
                <a:gd name="T8" fmla="*/ 137 w 153"/>
                <a:gd name="T9" fmla="*/ 44 h 151"/>
                <a:gd name="T10" fmla="*/ 145 w 153"/>
                <a:gd name="T11" fmla="*/ 48 h 151"/>
                <a:gd name="T12" fmla="*/ 150 w 153"/>
                <a:gd name="T13" fmla="*/ 50 h 151"/>
                <a:gd name="T14" fmla="*/ 153 w 153"/>
                <a:gd name="T15" fmla="*/ 52 h 151"/>
                <a:gd name="T16" fmla="*/ 150 w 153"/>
                <a:gd name="T17" fmla="*/ 55 h 151"/>
                <a:gd name="T18" fmla="*/ 145 w 153"/>
                <a:gd name="T19" fmla="*/ 66 h 151"/>
                <a:gd name="T20" fmla="*/ 137 w 153"/>
                <a:gd name="T21" fmla="*/ 79 h 151"/>
                <a:gd name="T22" fmla="*/ 129 w 153"/>
                <a:gd name="T23" fmla="*/ 96 h 151"/>
                <a:gd name="T24" fmla="*/ 116 w 153"/>
                <a:gd name="T25" fmla="*/ 112 h 151"/>
                <a:gd name="T26" fmla="*/ 103 w 153"/>
                <a:gd name="T27" fmla="*/ 127 h 151"/>
                <a:gd name="T28" fmla="*/ 92 w 153"/>
                <a:gd name="T29" fmla="*/ 138 h 151"/>
                <a:gd name="T30" fmla="*/ 79 w 153"/>
                <a:gd name="T31" fmla="*/ 144 h 151"/>
                <a:gd name="T32" fmla="*/ 61 w 153"/>
                <a:gd name="T33" fmla="*/ 149 h 151"/>
                <a:gd name="T34" fmla="*/ 47 w 153"/>
                <a:gd name="T35" fmla="*/ 151 h 151"/>
                <a:gd name="T36" fmla="*/ 45 w 153"/>
                <a:gd name="T37" fmla="*/ 149 h 151"/>
                <a:gd name="T38" fmla="*/ 42 w 153"/>
                <a:gd name="T39" fmla="*/ 149 h 151"/>
                <a:gd name="T40" fmla="*/ 29 w 153"/>
                <a:gd name="T41" fmla="*/ 120 h 151"/>
                <a:gd name="T42" fmla="*/ 18 w 153"/>
                <a:gd name="T43" fmla="*/ 101 h 151"/>
                <a:gd name="T44" fmla="*/ 10 w 153"/>
                <a:gd name="T45" fmla="*/ 85 h 151"/>
                <a:gd name="T46" fmla="*/ 5 w 153"/>
                <a:gd name="T47" fmla="*/ 76 h 151"/>
                <a:gd name="T48" fmla="*/ 3 w 153"/>
                <a:gd name="T49" fmla="*/ 70 h 151"/>
                <a:gd name="T50" fmla="*/ 0 w 153"/>
                <a:gd name="T51" fmla="*/ 68 h 151"/>
                <a:gd name="T52" fmla="*/ 0 w 153"/>
                <a:gd name="T53" fmla="*/ 66 h 151"/>
                <a:gd name="T54" fmla="*/ 21 w 153"/>
                <a:gd name="T55" fmla="*/ 0 h 15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3" h="151">
                  <a:moveTo>
                    <a:pt x="21" y="0"/>
                  </a:moveTo>
                  <a:lnTo>
                    <a:pt x="63" y="15"/>
                  </a:lnTo>
                  <a:lnTo>
                    <a:pt x="97" y="28"/>
                  </a:lnTo>
                  <a:lnTo>
                    <a:pt x="121" y="39"/>
                  </a:lnTo>
                  <a:lnTo>
                    <a:pt x="137" y="44"/>
                  </a:lnTo>
                  <a:lnTo>
                    <a:pt x="145" y="48"/>
                  </a:lnTo>
                  <a:lnTo>
                    <a:pt x="150" y="50"/>
                  </a:lnTo>
                  <a:lnTo>
                    <a:pt x="153" y="52"/>
                  </a:lnTo>
                  <a:lnTo>
                    <a:pt x="150" y="55"/>
                  </a:lnTo>
                  <a:lnTo>
                    <a:pt x="145" y="66"/>
                  </a:lnTo>
                  <a:lnTo>
                    <a:pt x="137" y="79"/>
                  </a:lnTo>
                  <a:lnTo>
                    <a:pt x="129" y="96"/>
                  </a:lnTo>
                  <a:lnTo>
                    <a:pt x="116" y="112"/>
                  </a:lnTo>
                  <a:lnTo>
                    <a:pt x="103" y="127"/>
                  </a:lnTo>
                  <a:lnTo>
                    <a:pt x="92" y="138"/>
                  </a:lnTo>
                  <a:lnTo>
                    <a:pt x="79" y="144"/>
                  </a:lnTo>
                  <a:lnTo>
                    <a:pt x="61" y="149"/>
                  </a:lnTo>
                  <a:lnTo>
                    <a:pt x="47" y="151"/>
                  </a:lnTo>
                  <a:lnTo>
                    <a:pt x="45" y="149"/>
                  </a:lnTo>
                  <a:lnTo>
                    <a:pt x="42" y="149"/>
                  </a:lnTo>
                  <a:lnTo>
                    <a:pt x="29" y="120"/>
                  </a:lnTo>
                  <a:lnTo>
                    <a:pt x="18" y="101"/>
                  </a:lnTo>
                  <a:lnTo>
                    <a:pt x="10" y="85"/>
                  </a:lnTo>
                  <a:lnTo>
                    <a:pt x="5" y="76"/>
                  </a:lnTo>
                  <a:lnTo>
                    <a:pt x="3" y="70"/>
                  </a:lnTo>
                  <a:lnTo>
                    <a:pt x="0" y="68"/>
                  </a:lnTo>
                  <a:lnTo>
                    <a:pt x="0" y="66"/>
                  </a:lnTo>
                  <a:lnTo>
                    <a:pt x="21" y="0"/>
                  </a:lnTo>
                  <a:close/>
                </a:path>
              </a:pathLst>
            </a:custGeom>
            <a:solidFill>
              <a:srgbClr val="000000"/>
            </a:solidFill>
            <a:ln w="7938">
              <a:solidFill>
                <a:srgbClr val="000000"/>
              </a:solidFill>
              <a:prstDash val="solid"/>
              <a:round/>
              <a:headEnd/>
              <a:tailEnd/>
            </a:ln>
          </p:spPr>
          <p:txBody>
            <a:bodyPr/>
            <a:lstStyle/>
            <a:p>
              <a:endParaRPr lang="ja-JP" altLang="en-US"/>
            </a:p>
          </p:txBody>
        </p:sp>
        <p:sp>
          <p:nvSpPr>
            <p:cNvPr id="19516" name="Freeform 255"/>
            <p:cNvSpPr>
              <a:spLocks/>
            </p:cNvSpPr>
            <p:nvPr/>
          </p:nvSpPr>
          <p:spPr bwMode="auto">
            <a:xfrm>
              <a:off x="2970" y="2863"/>
              <a:ext cx="50" cy="66"/>
            </a:xfrm>
            <a:custGeom>
              <a:avLst/>
              <a:gdLst>
                <a:gd name="T0" fmla="*/ 34 w 50"/>
                <a:gd name="T1" fmla="*/ 0 h 66"/>
                <a:gd name="T2" fmla="*/ 34 w 50"/>
                <a:gd name="T3" fmla="*/ 5 h 66"/>
                <a:gd name="T4" fmla="*/ 34 w 50"/>
                <a:gd name="T5" fmla="*/ 13 h 66"/>
                <a:gd name="T6" fmla="*/ 36 w 50"/>
                <a:gd name="T7" fmla="*/ 27 h 66"/>
                <a:gd name="T8" fmla="*/ 44 w 50"/>
                <a:gd name="T9" fmla="*/ 40 h 66"/>
                <a:gd name="T10" fmla="*/ 50 w 50"/>
                <a:gd name="T11" fmla="*/ 53 h 66"/>
                <a:gd name="T12" fmla="*/ 47 w 50"/>
                <a:gd name="T13" fmla="*/ 62 h 66"/>
                <a:gd name="T14" fmla="*/ 39 w 50"/>
                <a:gd name="T15" fmla="*/ 66 h 66"/>
                <a:gd name="T16" fmla="*/ 29 w 50"/>
                <a:gd name="T17" fmla="*/ 66 h 66"/>
                <a:gd name="T18" fmla="*/ 23 w 50"/>
                <a:gd name="T19" fmla="*/ 64 h 66"/>
                <a:gd name="T20" fmla="*/ 18 w 50"/>
                <a:gd name="T21" fmla="*/ 59 h 66"/>
                <a:gd name="T22" fmla="*/ 7 w 50"/>
                <a:gd name="T23" fmla="*/ 44 h 66"/>
                <a:gd name="T24" fmla="*/ 2 w 50"/>
                <a:gd name="T25" fmla="*/ 31 h 66"/>
                <a:gd name="T26" fmla="*/ 0 w 50"/>
                <a:gd name="T27" fmla="*/ 27 h 66"/>
                <a:gd name="T28" fmla="*/ 0 w 50"/>
                <a:gd name="T29" fmla="*/ 27 h 66"/>
                <a:gd name="T30" fmla="*/ 34 w 50"/>
                <a:gd name="T31" fmla="*/ 0 h 6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0" h="66">
                  <a:moveTo>
                    <a:pt x="34" y="0"/>
                  </a:moveTo>
                  <a:lnTo>
                    <a:pt x="34" y="5"/>
                  </a:lnTo>
                  <a:lnTo>
                    <a:pt x="34" y="13"/>
                  </a:lnTo>
                  <a:lnTo>
                    <a:pt x="36" y="27"/>
                  </a:lnTo>
                  <a:lnTo>
                    <a:pt x="44" y="40"/>
                  </a:lnTo>
                  <a:lnTo>
                    <a:pt x="50" y="53"/>
                  </a:lnTo>
                  <a:lnTo>
                    <a:pt x="47" y="62"/>
                  </a:lnTo>
                  <a:lnTo>
                    <a:pt x="39" y="66"/>
                  </a:lnTo>
                  <a:lnTo>
                    <a:pt x="29" y="66"/>
                  </a:lnTo>
                  <a:lnTo>
                    <a:pt x="23" y="64"/>
                  </a:lnTo>
                  <a:lnTo>
                    <a:pt x="18" y="59"/>
                  </a:lnTo>
                  <a:lnTo>
                    <a:pt x="7" y="44"/>
                  </a:lnTo>
                  <a:lnTo>
                    <a:pt x="2" y="31"/>
                  </a:lnTo>
                  <a:lnTo>
                    <a:pt x="0" y="27"/>
                  </a:lnTo>
                  <a:lnTo>
                    <a:pt x="34" y="0"/>
                  </a:lnTo>
                  <a:close/>
                </a:path>
              </a:pathLst>
            </a:custGeom>
            <a:solidFill>
              <a:srgbClr val="BD6D3F"/>
            </a:solidFill>
            <a:ln w="7938">
              <a:solidFill>
                <a:srgbClr val="000000"/>
              </a:solidFill>
              <a:prstDash val="solid"/>
              <a:round/>
              <a:headEnd/>
              <a:tailEnd/>
            </a:ln>
          </p:spPr>
          <p:txBody>
            <a:bodyPr/>
            <a:lstStyle/>
            <a:p>
              <a:endParaRPr lang="ja-JP" altLang="en-US"/>
            </a:p>
          </p:txBody>
        </p:sp>
        <p:sp>
          <p:nvSpPr>
            <p:cNvPr id="19517" name="Freeform 256"/>
            <p:cNvSpPr>
              <a:spLocks/>
            </p:cNvSpPr>
            <p:nvPr/>
          </p:nvSpPr>
          <p:spPr bwMode="auto">
            <a:xfrm>
              <a:off x="2985" y="2900"/>
              <a:ext cx="27" cy="18"/>
            </a:xfrm>
            <a:custGeom>
              <a:avLst/>
              <a:gdLst>
                <a:gd name="T0" fmla="*/ 0 w 27"/>
                <a:gd name="T1" fmla="*/ 18 h 18"/>
                <a:gd name="T2" fmla="*/ 3 w 27"/>
                <a:gd name="T3" fmla="*/ 14 h 18"/>
                <a:gd name="T4" fmla="*/ 8 w 27"/>
                <a:gd name="T5" fmla="*/ 9 h 18"/>
                <a:gd name="T6" fmla="*/ 19 w 27"/>
                <a:gd name="T7" fmla="*/ 3 h 18"/>
                <a:gd name="T8" fmla="*/ 27 w 27"/>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18">
                  <a:moveTo>
                    <a:pt x="0" y="18"/>
                  </a:moveTo>
                  <a:lnTo>
                    <a:pt x="3" y="14"/>
                  </a:lnTo>
                  <a:lnTo>
                    <a:pt x="8" y="9"/>
                  </a:lnTo>
                  <a:lnTo>
                    <a:pt x="19" y="3"/>
                  </a:lnTo>
                  <a:lnTo>
                    <a:pt x="27"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18" name="Rectangle 257"/>
            <p:cNvSpPr>
              <a:spLocks noChangeArrowheads="1"/>
            </p:cNvSpPr>
            <p:nvPr/>
          </p:nvSpPr>
          <p:spPr bwMode="auto">
            <a:xfrm>
              <a:off x="3507" y="2160"/>
              <a:ext cx="381" cy="240"/>
            </a:xfrm>
            <a:prstGeom prst="rect">
              <a:avLst/>
            </a:prstGeom>
            <a:solidFill>
              <a:srgbClr val="FFFFFF"/>
            </a:solidFill>
            <a:ln w="7938">
              <a:solidFill>
                <a:srgbClr val="000000"/>
              </a:solidFill>
              <a:miter lim="800000"/>
              <a:headEnd/>
              <a:tailEnd/>
            </a:ln>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19519" name="Freeform 258"/>
            <p:cNvSpPr>
              <a:spLocks/>
            </p:cNvSpPr>
            <p:nvPr/>
          </p:nvSpPr>
          <p:spPr bwMode="auto">
            <a:xfrm>
              <a:off x="2435" y="2374"/>
              <a:ext cx="1581" cy="759"/>
            </a:xfrm>
            <a:custGeom>
              <a:avLst/>
              <a:gdLst>
                <a:gd name="T0" fmla="*/ 0 w 1581"/>
                <a:gd name="T1" fmla="*/ 759 h 759"/>
                <a:gd name="T2" fmla="*/ 2 w 1581"/>
                <a:gd name="T3" fmla="*/ 757 h 759"/>
                <a:gd name="T4" fmla="*/ 7 w 1581"/>
                <a:gd name="T5" fmla="*/ 752 h 759"/>
                <a:gd name="T6" fmla="*/ 15 w 1581"/>
                <a:gd name="T7" fmla="*/ 744 h 759"/>
                <a:gd name="T8" fmla="*/ 29 w 1581"/>
                <a:gd name="T9" fmla="*/ 735 h 759"/>
                <a:gd name="T10" fmla="*/ 42 w 1581"/>
                <a:gd name="T11" fmla="*/ 719 h 759"/>
                <a:gd name="T12" fmla="*/ 60 w 1581"/>
                <a:gd name="T13" fmla="*/ 704 h 759"/>
                <a:gd name="T14" fmla="*/ 81 w 1581"/>
                <a:gd name="T15" fmla="*/ 687 h 759"/>
                <a:gd name="T16" fmla="*/ 108 w 1581"/>
                <a:gd name="T17" fmla="*/ 667 h 759"/>
                <a:gd name="T18" fmla="*/ 134 w 1581"/>
                <a:gd name="T19" fmla="*/ 645 h 759"/>
                <a:gd name="T20" fmla="*/ 166 w 1581"/>
                <a:gd name="T21" fmla="*/ 621 h 759"/>
                <a:gd name="T22" fmla="*/ 237 w 1581"/>
                <a:gd name="T23" fmla="*/ 568 h 759"/>
                <a:gd name="T24" fmla="*/ 318 w 1581"/>
                <a:gd name="T25" fmla="*/ 511 h 759"/>
                <a:gd name="T26" fmla="*/ 413 w 1581"/>
                <a:gd name="T27" fmla="*/ 452 h 759"/>
                <a:gd name="T28" fmla="*/ 521 w 1581"/>
                <a:gd name="T29" fmla="*/ 388 h 759"/>
                <a:gd name="T30" fmla="*/ 640 w 1581"/>
                <a:gd name="T31" fmla="*/ 325 h 759"/>
                <a:gd name="T32" fmla="*/ 769 w 1581"/>
                <a:gd name="T33" fmla="*/ 261 h 759"/>
                <a:gd name="T34" fmla="*/ 911 w 1581"/>
                <a:gd name="T35" fmla="*/ 200 h 759"/>
                <a:gd name="T36" fmla="*/ 1062 w 1581"/>
                <a:gd name="T37" fmla="*/ 141 h 759"/>
                <a:gd name="T38" fmla="*/ 1225 w 1581"/>
                <a:gd name="T39" fmla="*/ 88 h 759"/>
                <a:gd name="T40" fmla="*/ 1396 w 1581"/>
                <a:gd name="T41" fmla="*/ 40 h 759"/>
                <a:gd name="T42" fmla="*/ 1581 w 1581"/>
                <a:gd name="T43" fmla="*/ 0 h 7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81" h="759">
                  <a:moveTo>
                    <a:pt x="0" y="759"/>
                  </a:moveTo>
                  <a:lnTo>
                    <a:pt x="2" y="757"/>
                  </a:lnTo>
                  <a:lnTo>
                    <a:pt x="7" y="752"/>
                  </a:lnTo>
                  <a:lnTo>
                    <a:pt x="15" y="744"/>
                  </a:lnTo>
                  <a:lnTo>
                    <a:pt x="29" y="735"/>
                  </a:lnTo>
                  <a:lnTo>
                    <a:pt x="42" y="719"/>
                  </a:lnTo>
                  <a:lnTo>
                    <a:pt x="60" y="704"/>
                  </a:lnTo>
                  <a:lnTo>
                    <a:pt x="81" y="687"/>
                  </a:lnTo>
                  <a:lnTo>
                    <a:pt x="108" y="667"/>
                  </a:lnTo>
                  <a:lnTo>
                    <a:pt x="134" y="645"/>
                  </a:lnTo>
                  <a:lnTo>
                    <a:pt x="166" y="621"/>
                  </a:lnTo>
                  <a:lnTo>
                    <a:pt x="237" y="568"/>
                  </a:lnTo>
                  <a:lnTo>
                    <a:pt x="318" y="511"/>
                  </a:lnTo>
                  <a:lnTo>
                    <a:pt x="413" y="452"/>
                  </a:lnTo>
                  <a:lnTo>
                    <a:pt x="521" y="388"/>
                  </a:lnTo>
                  <a:lnTo>
                    <a:pt x="640" y="325"/>
                  </a:lnTo>
                  <a:lnTo>
                    <a:pt x="769" y="261"/>
                  </a:lnTo>
                  <a:lnTo>
                    <a:pt x="911" y="200"/>
                  </a:lnTo>
                  <a:lnTo>
                    <a:pt x="1062" y="141"/>
                  </a:lnTo>
                  <a:lnTo>
                    <a:pt x="1225" y="88"/>
                  </a:lnTo>
                  <a:lnTo>
                    <a:pt x="1396" y="40"/>
                  </a:lnTo>
                  <a:lnTo>
                    <a:pt x="1581"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20" name="Freeform 259"/>
            <p:cNvSpPr>
              <a:spLocks/>
            </p:cNvSpPr>
            <p:nvPr/>
          </p:nvSpPr>
          <p:spPr bwMode="auto">
            <a:xfrm>
              <a:off x="3655" y="2431"/>
              <a:ext cx="377" cy="719"/>
            </a:xfrm>
            <a:custGeom>
              <a:avLst/>
              <a:gdLst>
                <a:gd name="T0" fmla="*/ 377 w 377"/>
                <a:gd name="T1" fmla="*/ 0 h 719"/>
                <a:gd name="T2" fmla="*/ 374 w 377"/>
                <a:gd name="T3" fmla="*/ 3 h 719"/>
                <a:gd name="T4" fmla="*/ 371 w 377"/>
                <a:gd name="T5" fmla="*/ 5 h 719"/>
                <a:gd name="T6" fmla="*/ 361 w 377"/>
                <a:gd name="T7" fmla="*/ 9 h 719"/>
                <a:gd name="T8" fmla="*/ 348 w 377"/>
                <a:gd name="T9" fmla="*/ 13 h 719"/>
                <a:gd name="T10" fmla="*/ 316 w 377"/>
                <a:gd name="T11" fmla="*/ 29 h 719"/>
                <a:gd name="T12" fmla="*/ 277 w 377"/>
                <a:gd name="T13" fmla="*/ 49 h 719"/>
                <a:gd name="T14" fmla="*/ 232 w 377"/>
                <a:gd name="T15" fmla="*/ 75 h 719"/>
                <a:gd name="T16" fmla="*/ 182 w 377"/>
                <a:gd name="T17" fmla="*/ 108 h 719"/>
                <a:gd name="T18" fmla="*/ 134 w 377"/>
                <a:gd name="T19" fmla="*/ 143 h 719"/>
                <a:gd name="T20" fmla="*/ 92 w 377"/>
                <a:gd name="T21" fmla="*/ 187 h 719"/>
                <a:gd name="T22" fmla="*/ 53 w 377"/>
                <a:gd name="T23" fmla="*/ 235 h 719"/>
                <a:gd name="T24" fmla="*/ 24 w 377"/>
                <a:gd name="T25" fmla="*/ 290 h 719"/>
                <a:gd name="T26" fmla="*/ 13 w 377"/>
                <a:gd name="T27" fmla="*/ 318 h 719"/>
                <a:gd name="T28" fmla="*/ 2 w 377"/>
                <a:gd name="T29" fmla="*/ 349 h 719"/>
                <a:gd name="T30" fmla="*/ 0 w 377"/>
                <a:gd name="T31" fmla="*/ 380 h 719"/>
                <a:gd name="T32" fmla="*/ 0 w 377"/>
                <a:gd name="T33" fmla="*/ 412 h 719"/>
                <a:gd name="T34" fmla="*/ 2 w 377"/>
                <a:gd name="T35" fmla="*/ 445 h 719"/>
                <a:gd name="T36" fmla="*/ 13 w 377"/>
                <a:gd name="T37" fmla="*/ 483 h 719"/>
                <a:gd name="T38" fmla="*/ 26 w 377"/>
                <a:gd name="T39" fmla="*/ 520 h 719"/>
                <a:gd name="T40" fmla="*/ 45 w 377"/>
                <a:gd name="T41" fmla="*/ 555 h 719"/>
                <a:gd name="T42" fmla="*/ 71 w 377"/>
                <a:gd name="T43" fmla="*/ 597 h 719"/>
                <a:gd name="T44" fmla="*/ 100 w 377"/>
                <a:gd name="T45" fmla="*/ 636 h 719"/>
                <a:gd name="T46" fmla="*/ 137 w 377"/>
                <a:gd name="T47" fmla="*/ 678 h 719"/>
                <a:gd name="T48" fmla="*/ 182 w 377"/>
                <a:gd name="T49" fmla="*/ 719 h 7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77" h="719">
                  <a:moveTo>
                    <a:pt x="377" y="0"/>
                  </a:moveTo>
                  <a:lnTo>
                    <a:pt x="374" y="3"/>
                  </a:lnTo>
                  <a:lnTo>
                    <a:pt x="371" y="5"/>
                  </a:lnTo>
                  <a:lnTo>
                    <a:pt x="361" y="9"/>
                  </a:lnTo>
                  <a:lnTo>
                    <a:pt x="348" y="13"/>
                  </a:lnTo>
                  <a:lnTo>
                    <a:pt x="316" y="29"/>
                  </a:lnTo>
                  <a:lnTo>
                    <a:pt x="277" y="49"/>
                  </a:lnTo>
                  <a:lnTo>
                    <a:pt x="232" y="75"/>
                  </a:lnTo>
                  <a:lnTo>
                    <a:pt x="182" y="108"/>
                  </a:lnTo>
                  <a:lnTo>
                    <a:pt x="134" y="143"/>
                  </a:lnTo>
                  <a:lnTo>
                    <a:pt x="92" y="187"/>
                  </a:lnTo>
                  <a:lnTo>
                    <a:pt x="53" y="235"/>
                  </a:lnTo>
                  <a:lnTo>
                    <a:pt x="24" y="290"/>
                  </a:lnTo>
                  <a:lnTo>
                    <a:pt x="13" y="318"/>
                  </a:lnTo>
                  <a:lnTo>
                    <a:pt x="2" y="349"/>
                  </a:lnTo>
                  <a:lnTo>
                    <a:pt x="0" y="380"/>
                  </a:lnTo>
                  <a:lnTo>
                    <a:pt x="0" y="412"/>
                  </a:lnTo>
                  <a:lnTo>
                    <a:pt x="2" y="445"/>
                  </a:lnTo>
                  <a:lnTo>
                    <a:pt x="13" y="483"/>
                  </a:lnTo>
                  <a:lnTo>
                    <a:pt x="26" y="520"/>
                  </a:lnTo>
                  <a:lnTo>
                    <a:pt x="45" y="555"/>
                  </a:lnTo>
                  <a:lnTo>
                    <a:pt x="71" y="597"/>
                  </a:lnTo>
                  <a:lnTo>
                    <a:pt x="100" y="636"/>
                  </a:lnTo>
                  <a:lnTo>
                    <a:pt x="137" y="678"/>
                  </a:lnTo>
                  <a:lnTo>
                    <a:pt x="182" y="71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21" name="Line 260"/>
            <p:cNvSpPr>
              <a:spLocks noChangeShapeType="1"/>
            </p:cNvSpPr>
            <p:nvPr/>
          </p:nvSpPr>
          <p:spPr bwMode="auto">
            <a:xfrm flipH="1">
              <a:off x="3465" y="2436"/>
              <a:ext cx="5" cy="6"/>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522" name="Line 261"/>
            <p:cNvSpPr>
              <a:spLocks noChangeShapeType="1"/>
            </p:cNvSpPr>
            <p:nvPr/>
          </p:nvSpPr>
          <p:spPr bwMode="auto">
            <a:xfrm flipH="1">
              <a:off x="3483" y="2442"/>
              <a:ext cx="8" cy="7"/>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523" name="Line 262"/>
            <p:cNvSpPr>
              <a:spLocks noChangeShapeType="1"/>
            </p:cNvSpPr>
            <p:nvPr/>
          </p:nvSpPr>
          <p:spPr bwMode="auto">
            <a:xfrm flipH="1">
              <a:off x="3505" y="2449"/>
              <a:ext cx="7" cy="6"/>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524" name="Freeform 263"/>
            <p:cNvSpPr>
              <a:spLocks/>
            </p:cNvSpPr>
            <p:nvPr/>
          </p:nvSpPr>
          <p:spPr bwMode="auto">
            <a:xfrm>
              <a:off x="3093" y="2819"/>
              <a:ext cx="98" cy="86"/>
            </a:xfrm>
            <a:custGeom>
              <a:avLst/>
              <a:gdLst>
                <a:gd name="T0" fmla="*/ 32 w 98"/>
                <a:gd name="T1" fmla="*/ 0 h 86"/>
                <a:gd name="T2" fmla="*/ 22 w 98"/>
                <a:gd name="T3" fmla="*/ 9 h 86"/>
                <a:gd name="T4" fmla="*/ 14 w 98"/>
                <a:gd name="T5" fmla="*/ 18 h 86"/>
                <a:gd name="T6" fmla="*/ 6 w 98"/>
                <a:gd name="T7" fmla="*/ 27 h 86"/>
                <a:gd name="T8" fmla="*/ 0 w 98"/>
                <a:gd name="T9" fmla="*/ 31 h 86"/>
                <a:gd name="T10" fmla="*/ 0 w 98"/>
                <a:gd name="T11" fmla="*/ 31 h 86"/>
                <a:gd name="T12" fmla="*/ 8 w 98"/>
                <a:gd name="T13" fmla="*/ 38 h 86"/>
                <a:gd name="T14" fmla="*/ 14 w 98"/>
                <a:gd name="T15" fmla="*/ 42 h 86"/>
                <a:gd name="T16" fmla="*/ 16 w 98"/>
                <a:gd name="T17" fmla="*/ 44 h 86"/>
                <a:gd name="T18" fmla="*/ 22 w 98"/>
                <a:gd name="T19" fmla="*/ 35 h 86"/>
                <a:gd name="T20" fmla="*/ 24 w 98"/>
                <a:gd name="T21" fmla="*/ 31 h 86"/>
                <a:gd name="T22" fmla="*/ 27 w 98"/>
                <a:gd name="T23" fmla="*/ 29 h 86"/>
                <a:gd name="T24" fmla="*/ 27 w 98"/>
                <a:gd name="T25" fmla="*/ 29 h 86"/>
                <a:gd name="T26" fmla="*/ 27 w 98"/>
                <a:gd name="T27" fmla="*/ 33 h 86"/>
                <a:gd name="T28" fmla="*/ 29 w 98"/>
                <a:gd name="T29" fmla="*/ 44 h 86"/>
                <a:gd name="T30" fmla="*/ 40 w 98"/>
                <a:gd name="T31" fmla="*/ 60 h 86"/>
                <a:gd name="T32" fmla="*/ 53 w 98"/>
                <a:gd name="T33" fmla="*/ 75 h 86"/>
                <a:gd name="T34" fmla="*/ 69 w 98"/>
                <a:gd name="T35" fmla="*/ 84 h 86"/>
                <a:gd name="T36" fmla="*/ 85 w 98"/>
                <a:gd name="T37" fmla="*/ 86 h 86"/>
                <a:gd name="T38" fmla="*/ 95 w 98"/>
                <a:gd name="T39" fmla="*/ 86 h 86"/>
                <a:gd name="T40" fmla="*/ 98 w 98"/>
                <a:gd name="T41" fmla="*/ 84 h 86"/>
                <a:gd name="T42" fmla="*/ 98 w 98"/>
                <a:gd name="T43" fmla="*/ 79 h 86"/>
                <a:gd name="T44" fmla="*/ 98 w 98"/>
                <a:gd name="T45" fmla="*/ 73 h 86"/>
                <a:gd name="T46" fmla="*/ 93 w 98"/>
                <a:gd name="T47" fmla="*/ 53 h 86"/>
                <a:gd name="T48" fmla="*/ 90 w 98"/>
                <a:gd name="T49" fmla="*/ 42 h 86"/>
                <a:gd name="T50" fmla="*/ 87 w 98"/>
                <a:gd name="T51" fmla="*/ 33 h 86"/>
                <a:gd name="T52" fmla="*/ 87 w 98"/>
                <a:gd name="T53" fmla="*/ 27 h 86"/>
                <a:gd name="T54" fmla="*/ 85 w 98"/>
                <a:gd name="T55" fmla="*/ 24 h 86"/>
                <a:gd name="T56" fmla="*/ 32 w 98"/>
                <a:gd name="T57" fmla="*/ 0 h 8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8" h="86">
                  <a:moveTo>
                    <a:pt x="32" y="0"/>
                  </a:moveTo>
                  <a:lnTo>
                    <a:pt x="22" y="9"/>
                  </a:lnTo>
                  <a:lnTo>
                    <a:pt x="14" y="18"/>
                  </a:lnTo>
                  <a:lnTo>
                    <a:pt x="6" y="27"/>
                  </a:lnTo>
                  <a:lnTo>
                    <a:pt x="0" y="31"/>
                  </a:lnTo>
                  <a:lnTo>
                    <a:pt x="8" y="38"/>
                  </a:lnTo>
                  <a:lnTo>
                    <a:pt x="14" y="42"/>
                  </a:lnTo>
                  <a:lnTo>
                    <a:pt x="16" y="44"/>
                  </a:lnTo>
                  <a:lnTo>
                    <a:pt x="22" y="35"/>
                  </a:lnTo>
                  <a:lnTo>
                    <a:pt x="24" y="31"/>
                  </a:lnTo>
                  <a:lnTo>
                    <a:pt x="27" y="29"/>
                  </a:lnTo>
                  <a:lnTo>
                    <a:pt x="27" y="33"/>
                  </a:lnTo>
                  <a:lnTo>
                    <a:pt x="29" y="44"/>
                  </a:lnTo>
                  <a:lnTo>
                    <a:pt x="40" y="60"/>
                  </a:lnTo>
                  <a:lnTo>
                    <a:pt x="53" y="75"/>
                  </a:lnTo>
                  <a:lnTo>
                    <a:pt x="69" y="84"/>
                  </a:lnTo>
                  <a:lnTo>
                    <a:pt x="85" y="86"/>
                  </a:lnTo>
                  <a:lnTo>
                    <a:pt x="95" y="86"/>
                  </a:lnTo>
                  <a:lnTo>
                    <a:pt x="98" y="84"/>
                  </a:lnTo>
                  <a:lnTo>
                    <a:pt x="98" y="79"/>
                  </a:lnTo>
                  <a:lnTo>
                    <a:pt x="98" y="73"/>
                  </a:lnTo>
                  <a:lnTo>
                    <a:pt x="93" y="53"/>
                  </a:lnTo>
                  <a:lnTo>
                    <a:pt x="90" y="42"/>
                  </a:lnTo>
                  <a:lnTo>
                    <a:pt x="87" y="33"/>
                  </a:lnTo>
                  <a:lnTo>
                    <a:pt x="87" y="27"/>
                  </a:lnTo>
                  <a:lnTo>
                    <a:pt x="85" y="24"/>
                  </a:lnTo>
                  <a:lnTo>
                    <a:pt x="32" y="0"/>
                  </a:lnTo>
                  <a:close/>
                </a:path>
              </a:pathLst>
            </a:custGeom>
            <a:solidFill>
              <a:srgbClr val="BD6D3F"/>
            </a:solidFill>
            <a:ln w="7938">
              <a:solidFill>
                <a:srgbClr val="000000"/>
              </a:solidFill>
              <a:prstDash val="solid"/>
              <a:round/>
              <a:headEnd/>
              <a:tailEnd/>
            </a:ln>
          </p:spPr>
          <p:txBody>
            <a:bodyPr/>
            <a:lstStyle/>
            <a:p>
              <a:endParaRPr lang="ja-JP" altLang="en-US"/>
            </a:p>
          </p:txBody>
        </p:sp>
        <p:sp>
          <p:nvSpPr>
            <p:cNvPr id="19525" name="Freeform 264"/>
            <p:cNvSpPr>
              <a:spLocks/>
            </p:cNvSpPr>
            <p:nvPr/>
          </p:nvSpPr>
          <p:spPr bwMode="auto">
            <a:xfrm>
              <a:off x="3412" y="2427"/>
              <a:ext cx="148" cy="66"/>
            </a:xfrm>
            <a:custGeom>
              <a:avLst/>
              <a:gdLst>
                <a:gd name="T0" fmla="*/ 0 w 148"/>
                <a:gd name="T1" fmla="*/ 46 h 66"/>
                <a:gd name="T2" fmla="*/ 3 w 148"/>
                <a:gd name="T3" fmla="*/ 44 h 66"/>
                <a:gd name="T4" fmla="*/ 8 w 148"/>
                <a:gd name="T5" fmla="*/ 37 h 66"/>
                <a:gd name="T6" fmla="*/ 21 w 148"/>
                <a:gd name="T7" fmla="*/ 24 h 66"/>
                <a:gd name="T8" fmla="*/ 40 w 148"/>
                <a:gd name="T9" fmla="*/ 9 h 66"/>
                <a:gd name="T10" fmla="*/ 48 w 148"/>
                <a:gd name="T11" fmla="*/ 4 h 66"/>
                <a:gd name="T12" fmla="*/ 53 w 148"/>
                <a:gd name="T13" fmla="*/ 2 h 66"/>
                <a:gd name="T14" fmla="*/ 61 w 148"/>
                <a:gd name="T15" fmla="*/ 2 h 66"/>
                <a:gd name="T16" fmla="*/ 61 w 148"/>
                <a:gd name="T17" fmla="*/ 4 h 66"/>
                <a:gd name="T18" fmla="*/ 58 w 148"/>
                <a:gd name="T19" fmla="*/ 9 h 66"/>
                <a:gd name="T20" fmla="*/ 58 w 148"/>
                <a:gd name="T21" fmla="*/ 9 h 66"/>
                <a:gd name="T22" fmla="*/ 64 w 148"/>
                <a:gd name="T23" fmla="*/ 9 h 66"/>
                <a:gd name="T24" fmla="*/ 71 w 148"/>
                <a:gd name="T25" fmla="*/ 4 h 66"/>
                <a:gd name="T26" fmla="*/ 79 w 148"/>
                <a:gd name="T27" fmla="*/ 7 h 66"/>
                <a:gd name="T28" fmla="*/ 82 w 148"/>
                <a:gd name="T29" fmla="*/ 9 h 66"/>
                <a:gd name="T30" fmla="*/ 79 w 148"/>
                <a:gd name="T31" fmla="*/ 15 h 66"/>
                <a:gd name="T32" fmla="*/ 82 w 148"/>
                <a:gd name="T33" fmla="*/ 15 h 66"/>
                <a:gd name="T34" fmla="*/ 90 w 148"/>
                <a:gd name="T35" fmla="*/ 13 h 66"/>
                <a:gd name="T36" fmla="*/ 95 w 148"/>
                <a:gd name="T37" fmla="*/ 15 h 66"/>
                <a:gd name="T38" fmla="*/ 100 w 148"/>
                <a:gd name="T39" fmla="*/ 22 h 66"/>
                <a:gd name="T40" fmla="*/ 103 w 148"/>
                <a:gd name="T41" fmla="*/ 22 h 66"/>
                <a:gd name="T42" fmla="*/ 108 w 148"/>
                <a:gd name="T43" fmla="*/ 17 h 66"/>
                <a:gd name="T44" fmla="*/ 122 w 148"/>
                <a:gd name="T45" fmla="*/ 9 h 66"/>
                <a:gd name="T46" fmla="*/ 137 w 148"/>
                <a:gd name="T47" fmla="*/ 2 h 66"/>
                <a:gd name="T48" fmla="*/ 143 w 148"/>
                <a:gd name="T49" fmla="*/ 0 h 66"/>
                <a:gd name="T50" fmla="*/ 148 w 148"/>
                <a:gd name="T51" fmla="*/ 2 h 66"/>
                <a:gd name="T52" fmla="*/ 148 w 148"/>
                <a:gd name="T53" fmla="*/ 7 h 66"/>
                <a:gd name="T54" fmla="*/ 143 w 148"/>
                <a:gd name="T55" fmla="*/ 13 h 66"/>
                <a:gd name="T56" fmla="*/ 135 w 148"/>
                <a:gd name="T57" fmla="*/ 20 h 66"/>
                <a:gd name="T58" fmla="*/ 124 w 148"/>
                <a:gd name="T59" fmla="*/ 26 h 66"/>
                <a:gd name="T60" fmla="*/ 106 w 148"/>
                <a:gd name="T61" fmla="*/ 39 h 66"/>
                <a:gd name="T62" fmla="*/ 98 w 148"/>
                <a:gd name="T63" fmla="*/ 44 h 66"/>
                <a:gd name="T64" fmla="*/ 95 w 148"/>
                <a:gd name="T65" fmla="*/ 46 h 66"/>
                <a:gd name="T66" fmla="*/ 98 w 148"/>
                <a:gd name="T67" fmla="*/ 46 h 66"/>
                <a:gd name="T68" fmla="*/ 100 w 148"/>
                <a:gd name="T69" fmla="*/ 50 h 66"/>
                <a:gd name="T70" fmla="*/ 103 w 148"/>
                <a:gd name="T71" fmla="*/ 61 h 66"/>
                <a:gd name="T72" fmla="*/ 100 w 148"/>
                <a:gd name="T73" fmla="*/ 66 h 66"/>
                <a:gd name="T74" fmla="*/ 93 w 148"/>
                <a:gd name="T75" fmla="*/ 66 h 66"/>
                <a:gd name="T76" fmla="*/ 79 w 148"/>
                <a:gd name="T77" fmla="*/ 66 h 66"/>
                <a:gd name="T78" fmla="*/ 64 w 148"/>
                <a:gd name="T79" fmla="*/ 66 h 66"/>
                <a:gd name="T80" fmla="*/ 50 w 148"/>
                <a:gd name="T81" fmla="*/ 66 h 66"/>
                <a:gd name="T82" fmla="*/ 37 w 148"/>
                <a:gd name="T83" fmla="*/ 66 h 66"/>
                <a:gd name="T84" fmla="*/ 27 w 148"/>
                <a:gd name="T85" fmla="*/ 66 h 66"/>
                <a:gd name="T86" fmla="*/ 24 w 148"/>
                <a:gd name="T87" fmla="*/ 66 h 66"/>
                <a:gd name="T88" fmla="*/ 0 w 148"/>
                <a:gd name="T89" fmla="*/ 46 h 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48" h="66">
                  <a:moveTo>
                    <a:pt x="0" y="46"/>
                  </a:moveTo>
                  <a:lnTo>
                    <a:pt x="3" y="44"/>
                  </a:lnTo>
                  <a:lnTo>
                    <a:pt x="8" y="37"/>
                  </a:lnTo>
                  <a:lnTo>
                    <a:pt x="21" y="24"/>
                  </a:lnTo>
                  <a:lnTo>
                    <a:pt x="40" y="9"/>
                  </a:lnTo>
                  <a:lnTo>
                    <a:pt x="48" y="4"/>
                  </a:lnTo>
                  <a:lnTo>
                    <a:pt x="53" y="2"/>
                  </a:lnTo>
                  <a:lnTo>
                    <a:pt x="61" y="2"/>
                  </a:lnTo>
                  <a:lnTo>
                    <a:pt x="61" y="4"/>
                  </a:lnTo>
                  <a:lnTo>
                    <a:pt x="58" y="9"/>
                  </a:lnTo>
                  <a:lnTo>
                    <a:pt x="64" y="9"/>
                  </a:lnTo>
                  <a:lnTo>
                    <a:pt x="71" y="4"/>
                  </a:lnTo>
                  <a:lnTo>
                    <a:pt x="79" y="7"/>
                  </a:lnTo>
                  <a:lnTo>
                    <a:pt x="82" y="9"/>
                  </a:lnTo>
                  <a:lnTo>
                    <a:pt x="79" y="15"/>
                  </a:lnTo>
                  <a:lnTo>
                    <a:pt x="82" y="15"/>
                  </a:lnTo>
                  <a:lnTo>
                    <a:pt x="90" y="13"/>
                  </a:lnTo>
                  <a:lnTo>
                    <a:pt x="95" y="15"/>
                  </a:lnTo>
                  <a:lnTo>
                    <a:pt x="100" y="22"/>
                  </a:lnTo>
                  <a:lnTo>
                    <a:pt x="103" y="22"/>
                  </a:lnTo>
                  <a:lnTo>
                    <a:pt x="108" y="17"/>
                  </a:lnTo>
                  <a:lnTo>
                    <a:pt x="122" y="9"/>
                  </a:lnTo>
                  <a:lnTo>
                    <a:pt x="137" y="2"/>
                  </a:lnTo>
                  <a:lnTo>
                    <a:pt x="143" y="0"/>
                  </a:lnTo>
                  <a:lnTo>
                    <a:pt x="148" y="2"/>
                  </a:lnTo>
                  <a:lnTo>
                    <a:pt x="148" y="7"/>
                  </a:lnTo>
                  <a:lnTo>
                    <a:pt x="143" y="13"/>
                  </a:lnTo>
                  <a:lnTo>
                    <a:pt x="135" y="20"/>
                  </a:lnTo>
                  <a:lnTo>
                    <a:pt x="124" y="26"/>
                  </a:lnTo>
                  <a:lnTo>
                    <a:pt x="106" y="39"/>
                  </a:lnTo>
                  <a:lnTo>
                    <a:pt x="98" y="44"/>
                  </a:lnTo>
                  <a:lnTo>
                    <a:pt x="95" y="46"/>
                  </a:lnTo>
                  <a:lnTo>
                    <a:pt x="98" y="46"/>
                  </a:lnTo>
                  <a:lnTo>
                    <a:pt x="100" y="50"/>
                  </a:lnTo>
                  <a:lnTo>
                    <a:pt x="103" y="61"/>
                  </a:lnTo>
                  <a:lnTo>
                    <a:pt x="100" y="66"/>
                  </a:lnTo>
                  <a:lnTo>
                    <a:pt x="93" y="66"/>
                  </a:lnTo>
                  <a:lnTo>
                    <a:pt x="79" y="66"/>
                  </a:lnTo>
                  <a:lnTo>
                    <a:pt x="64" y="66"/>
                  </a:lnTo>
                  <a:lnTo>
                    <a:pt x="50" y="66"/>
                  </a:lnTo>
                  <a:lnTo>
                    <a:pt x="37" y="66"/>
                  </a:lnTo>
                  <a:lnTo>
                    <a:pt x="27" y="66"/>
                  </a:lnTo>
                  <a:lnTo>
                    <a:pt x="24" y="66"/>
                  </a:lnTo>
                  <a:lnTo>
                    <a:pt x="0" y="46"/>
                  </a:lnTo>
                  <a:close/>
                </a:path>
              </a:pathLst>
            </a:custGeom>
            <a:solidFill>
              <a:srgbClr val="F7C084"/>
            </a:solidFill>
            <a:ln w="7938">
              <a:solidFill>
                <a:srgbClr val="000000"/>
              </a:solidFill>
              <a:prstDash val="solid"/>
              <a:round/>
              <a:headEnd/>
              <a:tailEnd/>
            </a:ln>
          </p:spPr>
          <p:txBody>
            <a:bodyPr/>
            <a:lstStyle/>
            <a:p>
              <a:endParaRPr lang="ja-JP" altLang="en-US"/>
            </a:p>
          </p:txBody>
        </p:sp>
        <p:sp>
          <p:nvSpPr>
            <p:cNvPr id="19526" name="Freeform 265"/>
            <p:cNvSpPr>
              <a:spLocks/>
            </p:cNvSpPr>
            <p:nvPr/>
          </p:nvSpPr>
          <p:spPr bwMode="auto">
            <a:xfrm>
              <a:off x="3004" y="2710"/>
              <a:ext cx="158" cy="147"/>
            </a:xfrm>
            <a:custGeom>
              <a:avLst/>
              <a:gdLst>
                <a:gd name="T0" fmla="*/ 68 w 158"/>
                <a:gd name="T1" fmla="*/ 0 h 147"/>
                <a:gd name="T2" fmla="*/ 68 w 158"/>
                <a:gd name="T3" fmla="*/ 4 h 147"/>
                <a:gd name="T4" fmla="*/ 71 w 158"/>
                <a:gd name="T5" fmla="*/ 13 h 147"/>
                <a:gd name="T6" fmla="*/ 68 w 158"/>
                <a:gd name="T7" fmla="*/ 28 h 147"/>
                <a:gd name="T8" fmla="*/ 66 w 158"/>
                <a:gd name="T9" fmla="*/ 44 h 147"/>
                <a:gd name="T10" fmla="*/ 58 w 158"/>
                <a:gd name="T11" fmla="*/ 66 h 147"/>
                <a:gd name="T12" fmla="*/ 45 w 158"/>
                <a:gd name="T13" fmla="*/ 83 h 147"/>
                <a:gd name="T14" fmla="*/ 26 w 158"/>
                <a:gd name="T15" fmla="*/ 101 h 147"/>
                <a:gd name="T16" fmla="*/ 0 w 158"/>
                <a:gd name="T17" fmla="*/ 118 h 147"/>
                <a:gd name="T18" fmla="*/ 10 w 158"/>
                <a:gd name="T19" fmla="*/ 127 h 147"/>
                <a:gd name="T20" fmla="*/ 18 w 158"/>
                <a:gd name="T21" fmla="*/ 133 h 147"/>
                <a:gd name="T22" fmla="*/ 29 w 158"/>
                <a:gd name="T23" fmla="*/ 142 h 147"/>
                <a:gd name="T24" fmla="*/ 31 w 158"/>
                <a:gd name="T25" fmla="*/ 144 h 147"/>
                <a:gd name="T26" fmla="*/ 31 w 158"/>
                <a:gd name="T27" fmla="*/ 147 h 147"/>
                <a:gd name="T28" fmla="*/ 37 w 158"/>
                <a:gd name="T29" fmla="*/ 142 h 147"/>
                <a:gd name="T30" fmla="*/ 47 w 158"/>
                <a:gd name="T31" fmla="*/ 138 h 147"/>
                <a:gd name="T32" fmla="*/ 63 w 158"/>
                <a:gd name="T33" fmla="*/ 127 h 147"/>
                <a:gd name="T34" fmla="*/ 82 w 158"/>
                <a:gd name="T35" fmla="*/ 116 h 147"/>
                <a:gd name="T36" fmla="*/ 124 w 158"/>
                <a:gd name="T37" fmla="*/ 85 h 147"/>
                <a:gd name="T38" fmla="*/ 142 w 158"/>
                <a:gd name="T39" fmla="*/ 68 h 147"/>
                <a:gd name="T40" fmla="*/ 158 w 158"/>
                <a:gd name="T41" fmla="*/ 52 h 147"/>
                <a:gd name="T42" fmla="*/ 68 w 158"/>
                <a:gd name="T43" fmla="*/ 0 h 14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8" h="147">
                  <a:moveTo>
                    <a:pt x="68" y="0"/>
                  </a:moveTo>
                  <a:lnTo>
                    <a:pt x="68" y="4"/>
                  </a:lnTo>
                  <a:lnTo>
                    <a:pt x="71" y="13"/>
                  </a:lnTo>
                  <a:lnTo>
                    <a:pt x="68" y="28"/>
                  </a:lnTo>
                  <a:lnTo>
                    <a:pt x="66" y="44"/>
                  </a:lnTo>
                  <a:lnTo>
                    <a:pt x="58" y="66"/>
                  </a:lnTo>
                  <a:lnTo>
                    <a:pt x="45" y="83"/>
                  </a:lnTo>
                  <a:lnTo>
                    <a:pt x="26" y="101"/>
                  </a:lnTo>
                  <a:lnTo>
                    <a:pt x="0" y="118"/>
                  </a:lnTo>
                  <a:lnTo>
                    <a:pt x="10" y="127"/>
                  </a:lnTo>
                  <a:lnTo>
                    <a:pt x="18" y="133"/>
                  </a:lnTo>
                  <a:lnTo>
                    <a:pt x="29" y="142"/>
                  </a:lnTo>
                  <a:lnTo>
                    <a:pt x="31" y="144"/>
                  </a:lnTo>
                  <a:lnTo>
                    <a:pt x="31" y="147"/>
                  </a:lnTo>
                  <a:lnTo>
                    <a:pt x="37" y="142"/>
                  </a:lnTo>
                  <a:lnTo>
                    <a:pt x="47" y="138"/>
                  </a:lnTo>
                  <a:lnTo>
                    <a:pt x="63" y="127"/>
                  </a:lnTo>
                  <a:lnTo>
                    <a:pt x="82" y="116"/>
                  </a:lnTo>
                  <a:lnTo>
                    <a:pt x="124" y="85"/>
                  </a:lnTo>
                  <a:lnTo>
                    <a:pt x="142" y="68"/>
                  </a:lnTo>
                  <a:lnTo>
                    <a:pt x="158" y="52"/>
                  </a:lnTo>
                  <a:lnTo>
                    <a:pt x="68" y="0"/>
                  </a:lnTo>
                  <a:close/>
                </a:path>
              </a:pathLst>
            </a:custGeom>
            <a:solidFill>
              <a:srgbClr val="999999"/>
            </a:solidFill>
            <a:ln w="7938">
              <a:solidFill>
                <a:srgbClr val="000000"/>
              </a:solidFill>
              <a:prstDash val="solid"/>
              <a:round/>
              <a:headEnd/>
              <a:tailEnd/>
            </a:ln>
          </p:spPr>
          <p:txBody>
            <a:bodyPr/>
            <a:lstStyle/>
            <a:p>
              <a:endParaRPr lang="ja-JP" altLang="en-US"/>
            </a:p>
          </p:txBody>
        </p:sp>
        <p:sp>
          <p:nvSpPr>
            <p:cNvPr id="19527" name="Freeform 266"/>
            <p:cNvSpPr>
              <a:spLocks/>
            </p:cNvSpPr>
            <p:nvPr/>
          </p:nvSpPr>
          <p:spPr bwMode="auto">
            <a:xfrm>
              <a:off x="3049" y="2710"/>
              <a:ext cx="213" cy="142"/>
            </a:xfrm>
            <a:custGeom>
              <a:avLst/>
              <a:gdLst>
                <a:gd name="T0" fmla="*/ 0 w 213"/>
                <a:gd name="T1" fmla="*/ 9 h 142"/>
                <a:gd name="T2" fmla="*/ 0 w 213"/>
                <a:gd name="T3" fmla="*/ 13 h 142"/>
                <a:gd name="T4" fmla="*/ 2 w 213"/>
                <a:gd name="T5" fmla="*/ 17 h 142"/>
                <a:gd name="T6" fmla="*/ 8 w 213"/>
                <a:gd name="T7" fmla="*/ 24 h 142"/>
                <a:gd name="T8" fmla="*/ 23 w 213"/>
                <a:gd name="T9" fmla="*/ 33 h 142"/>
                <a:gd name="T10" fmla="*/ 47 w 213"/>
                <a:gd name="T11" fmla="*/ 44 h 142"/>
                <a:gd name="T12" fmla="*/ 63 w 213"/>
                <a:gd name="T13" fmla="*/ 50 h 142"/>
                <a:gd name="T14" fmla="*/ 84 w 213"/>
                <a:gd name="T15" fmla="*/ 57 h 142"/>
                <a:gd name="T16" fmla="*/ 105 w 213"/>
                <a:gd name="T17" fmla="*/ 66 h 142"/>
                <a:gd name="T18" fmla="*/ 134 w 213"/>
                <a:gd name="T19" fmla="*/ 72 h 142"/>
                <a:gd name="T20" fmla="*/ 113 w 213"/>
                <a:gd name="T21" fmla="*/ 85 h 142"/>
                <a:gd name="T22" fmla="*/ 100 w 213"/>
                <a:gd name="T23" fmla="*/ 94 h 142"/>
                <a:gd name="T24" fmla="*/ 89 w 213"/>
                <a:gd name="T25" fmla="*/ 101 h 142"/>
                <a:gd name="T26" fmla="*/ 84 w 213"/>
                <a:gd name="T27" fmla="*/ 105 h 142"/>
                <a:gd name="T28" fmla="*/ 79 w 213"/>
                <a:gd name="T29" fmla="*/ 109 h 142"/>
                <a:gd name="T30" fmla="*/ 76 w 213"/>
                <a:gd name="T31" fmla="*/ 109 h 142"/>
                <a:gd name="T32" fmla="*/ 76 w 213"/>
                <a:gd name="T33" fmla="*/ 112 h 142"/>
                <a:gd name="T34" fmla="*/ 76 w 213"/>
                <a:gd name="T35" fmla="*/ 116 h 142"/>
                <a:gd name="T36" fmla="*/ 79 w 213"/>
                <a:gd name="T37" fmla="*/ 120 h 142"/>
                <a:gd name="T38" fmla="*/ 87 w 213"/>
                <a:gd name="T39" fmla="*/ 125 h 142"/>
                <a:gd name="T40" fmla="*/ 97 w 213"/>
                <a:gd name="T41" fmla="*/ 131 h 142"/>
                <a:gd name="T42" fmla="*/ 113 w 213"/>
                <a:gd name="T43" fmla="*/ 138 h 142"/>
                <a:gd name="T44" fmla="*/ 137 w 213"/>
                <a:gd name="T45" fmla="*/ 142 h 142"/>
                <a:gd name="T46" fmla="*/ 142 w 213"/>
                <a:gd name="T47" fmla="*/ 140 h 142"/>
                <a:gd name="T48" fmla="*/ 150 w 213"/>
                <a:gd name="T49" fmla="*/ 133 h 142"/>
                <a:gd name="T50" fmla="*/ 163 w 213"/>
                <a:gd name="T51" fmla="*/ 125 h 142"/>
                <a:gd name="T52" fmla="*/ 176 w 213"/>
                <a:gd name="T53" fmla="*/ 112 h 142"/>
                <a:gd name="T54" fmla="*/ 189 w 213"/>
                <a:gd name="T55" fmla="*/ 98 h 142"/>
                <a:gd name="T56" fmla="*/ 203 w 213"/>
                <a:gd name="T57" fmla="*/ 85 h 142"/>
                <a:gd name="T58" fmla="*/ 210 w 213"/>
                <a:gd name="T59" fmla="*/ 70 h 142"/>
                <a:gd name="T60" fmla="*/ 213 w 213"/>
                <a:gd name="T61" fmla="*/ 59 h 142"/>
                <a:gd name="T62" fmla="*/ 210 w 213"/>
                <a:gd name="T63" fmla="*/ 48 h 142"/>
                <a:gd name="T64" fmla="*/ 203 w 213"/>
                <a:gd name="T65" fmla="*/ 41 h 142"/>
                <a:gd name="T66" fmla="*/ 181 w 213"/>
                <a:gd name="T67" fmla="*/ 33 h 142"/>
                <a:gd name="T68" fmla="*/ 160 w 213"/>
                <a:gd name="T69" fmla="*/ 26 h 142"/>
                <a:gd name="T70" fmla="*/ 153 w 213"/>
                <a:gd name="T71" fmla="*/ 26 h 142"/>
                <a:gd name="T72" fmla="*/ 150 w 213"/>
                <a:gd name="T73" fmla="*/ 26 h 142"/>
                <a:gd name="T74" fmla="*/ 160 w 213"/>
                <a:gd name="T75" fmla="*/ 11 h 142"/>
                <a:gd name="T76" fmla="*/ 163 w 213"/>
                <a:gd name="T77" fmla="*/ 4 h 142"/>
                <a:gd name="T78" fmla="*/ 166 w 213"/>
                <a:gd name="T79" fmla="*/ 0 h 142"/>
                <a:gd name="T80" fmla="*/ 166 w 213"/>
                <a:gd name="T81" fmla="*/ 0 h 142"/>
                <a:gd name="T82" fmla="*/ 0 w 213"/>
                <a:gd name="T83" fmla="*/ 9 h 1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13" h="142">
                  <a:moveTo>
                    <a:pt x="0" y="9"/>
                  </a:moveTo>
                  <a:lnTo>
                    <a:pt x="0" y="13"/>
                  </a:lnTo>
                  <a:lnTo>
                    <a:pt x="2" y="17"/>
                  </a:lnTo>
                  <a:lnTo>
                    <a:pt x="8" y="24"/>
                  </a:lnTo>
                  <a:lnTo>
                    <a:pt x="23" y="33"/>
                  </a:lnTo>
                  <a:lnTo>
                    <a:pt x="47" y="44"/>
                  </a:lnTo>
                  <a:lnTo>
                    <a:pt x="63" y="50"/>
                  </a:lnTo>
                  <a:lnTo>
                    <a:pt x="84" y="57"/>
                  </a:lnTo>
                  <a:lnTo>
                    <a:pt x="105" y="66"/>
                  </a:lnTo>
                  <a:lnTo>
                    <a:pt x="134" y="72"/>
                  </a:lnTo>
                  <a:lnTo>
                    <a:pt x="113" y="85"/>
                  </a:lnTo>
                  <a:lnTo>
                    <a:pt x="100" y="94"/>
                  </a:lnTo>
                  <a:lnTo>
                    <a:pt x="89" y="101"/>
                  </a:lnTo>
                  <a:lnTo>
                    <a:pt x="84" y="105"/>
                  </a:lnTo>
                  <a:lnTo>
                    <a:pt x="79" y="109"/>
                  </a:lnTo>
                  <a:lnTo>
                    <a:pt x="76" y="109"/>
                  </a:lnTo>
                  <a:lnTo>
                    <a:pt x="76" y="112"/>
                  </a:lnTo>
                  <a:lnTo>
                    <a:pt x="76" y="116"/>
                  </a:lnTo>
                  <a:lnTo>
                    <a:pt x="79" y="120"/>
                  </a:lnTo>
                  <a:lnTo>
                    <a:pt x="87" y="125"/>
                  </a:lnTo>
                  <a:lnTo>
                    <a:pt x="97" y="131"/>
                  </a:lnTo>
                  <a:lnTo>
                    <a:pt x="113" y="138"/>
                  </a:lnTo>
                  <a:lnTo>
                    <a:pt x="137" y="142"/>
                  </a:lnTo>
                  <a:lnTo>
                    <a:pt x="142" y="140"/>
                  </a:lnTo>
                  <a:lnTo>
                    <a:pt x="150" y="133"/>
                  </a:lnTo>
                  <a:lnTo>
                    <a:pt x="163" y="125"/>
                  </a:lnTo>
                  <a:lnTo>
                    <a:pt x="176" y="112"/>
                  </a:lnTo>
                  <a:lnTo>
                    <a:pt x="189" y="98"/>
                  </a:lnTo>
                  <a:lnTo>
                    <a:pt x="203" y="85"/>
                  </a:lnTo>
                  <a:lnTo>
                    <a:pt x="210" y="70"/>
                  </a:lnTo>
                  <a:lnTo>
                    <a:pt x="213" y="59"/>
                  </a:lnTo>
                  <a:lnTo>
                    <a:pt x="210" y="48"/>
                  </a:lnTo>
                  <a:lnTo>
                    <a:pt x="203" y="41"/>
                  </a:lnTo>
                  <a:lnTo>
                    <a:pt x="181" y="33"/>
                  </a:lnTo>
                  <a:lnTo>
                    <a:pt x="160" y="26"/>
                  </a:lnTo>
                  <a:lnTo>
                    <a:pt x="153" y="26"/>
                  </a:lnTo>
                  <a:lnTo>
                    <a:pt x="150" y="26"/>
                  </a:lnTo>
                  <a:lnTo>
                    <a:pt x="160" y="11"/>
                  </a:lnTo>
                  <a:lnTo>
                    <a:pt x="163" y="4"/>
                  </a:lnTo>
                  <a:lnTo>
                    <a:pt x="166" y="0"/>
                  </a:lnTo>
                  <a:lnTo>
                    <a:pt x="0" y="9"/>
                  </a:lnTo>
                  <a:close/>
                </a:path>
              </a:pathLst>
            </a:custGeom>
            <a:solidFill>
              <a:srgbClr val="999999"/>
            </a:solidFill>
            <a:ln w="7938">
              <a:solidFill>
                <a:srgbClr val="000000"/>
              </a:solidFill>
              <a:prstDash val="solid"/>
              <a:round/>
              <a:headEnd/>
              <a:tailEnd/>
            </a:ln>
          </p:spPr>
          <p:txBody>
            <a:bodyPr/>
            <a:lstStyle/>
            <a:p>
              <a:endParaRPr lang="ja-JP" altLang="en-US"/>
            </a:p>
          </p:txBody>
        </p:sp>
        <p:sp>
          <p:nvSpPr>
            <p:cNvPr id="19528" name="Freeform 267"/>
            <p:cNvSpPr>
              <a:spLocks/>
            </p:cNvSpPr>
            <p:nvPr/>
          </p:nvSpPr>
          <p:spPr bwMode="auto">
            <a:xfrm>
              <a:off x="3086" y="2719"/>
              <a:ext cx="123" cy="116"/>
            </a:xfrm>
            <a:custGeom>
              <a:avLst/>
              <a:gdLst>
                <a:gd name="T0" fmla="*/ 0 w 123"/>
                <a:gd name="T1" fmla="*/ 0 h 116"/>
                <a:gd name="T2" fmla="*/ 5 w 123"/>
                <a:gd name="T3" fmla="*/ 0 h 116"/>
                <a:gd name="T4" fmla="*/ 18 w 123"/>
                <a:gd name="T5" fmla="*/ 6 h 116"/>
                <a:gd name="T6" fmla="*/ 39 w 123"/>
                <a:gd name="T7" fmla="*/ 15 h 116"/>
                <a:gd name="T8" fmla="*/ 60 w 123"/>
                <a:gd name="T9" fmla="*/ 24 h 116"/>
                <a:gd name="T10" fmla="*/ 84 w 123"/>
                <a:gd name="T11" fmla="*/ 32 h 116"/>
                <a:gd name="T12" fmla="*/ 102 w 123"/>
                <a:gd name="T13" fmla="*/ 41 h 116"/>
                <a:gd name="T14" fmla="*/ 118 w 123"/>
                <a:gd name="T15" fmla="*/ 50 h 116"/>
                <a:gd name="T16" fmla="*/ 123 w 123"/>
                <a:gd name="T17" fmla="*/ 54 h 116"/>
                <a:gd name="T18" fmla="*/ 121 w 123"/>
                <a:gd name="T19" fmla="*/ 59 h 116"/>
                <a:gd name="T20" fmla="*/ 110 w 123"/>
                <a:gd name="T21" fmla="*/ 67 h 116"/>
                <a:gd name="T22" fmla="*/ 100 w 123"/>
                <a:gd name="T23" fmla="*/ 78 h 116"/>
                <a:gd name="T24" fmla="*/ 87 w 123"/>
                <a:gd name="T25" fmla="*/ 89 h 116"/>
                <a:gd name="T26" fmla="*/ 71 w 123"/>
                <a:gd name="T27" fmla="*/ 98 h 116"/>
                <a:gd name="T28" fmla="*/ 60 w 123"/>
                <a:gd name="T29" fmla="*/ 107 h 116"/>
                <a:gd name="T30" fmla="*/ 52 w 123"/>
                <a:gd name="T31" fmla="*/ 114 h 116"/>
                <a:gd name="T32" fmla="*/ 47 w 123"/>
                <a:gd name="T33" fmla="*/ 116 h 1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3" h="116">
                  <a:moveTo>
                    <a:pt x="0" y="0"/>
                  </a:moveTo>
                  <a:lnTo>
                    <a:pt x="5" y="0"/>
                  </a:lnTo>
                  <a:lnTo>
                    <a:pt x="18" y="6"/>
                  </a:lnTo>
                  <a:lnTo>
                    <a:pt x="39" y="15"/>
                  </a:lnTo>
                  <a:lnTo>
                    <a:pt x="60" y="24"/>
                  </a:lnTo>
                  <a:lnTo>
                    <a:pt x="84" y="32"/>
                  </a:lnTo>
                  <a:lnTo>
                    <a:pt x="102" y="41"/>
                  </a:lnTo>
                  <a:lnTo>
                    <a:pt x="118" y="50"/>
                  </a:lnTo>
                  <a:lnTo>
                    <a:pt x="123" y="54"/>
                  </a:lnTo>
                  <a:lnTo>
                    <a:pt x="121" y="59"/>
                  </a:lnTo>
                  <a:lnTo>
                    <a:pt x="110" y="67"/>
                  </a:lnTo>
                  <a:lnTo>
                    <a:pt x="100" y="78"/>
                  </a:lnTo>
                  <a:lnTo>
                    <a:pt x="87" y="89"/>
                  </a:lnTo>
                  <a:lnTo>
                    <a:pt x="71" y="98"/>
                  </a:lnTo>
                  <a:lnTo>
                    <a:pt x="60" y="107"/>
                  </a:lnTo>
                  <a:lnTo>
                    <a:pt x="52" y="114"/>
                  </a:lnTo>
                  <a:lnTo>
                    <a:pt x="47" y="116"/>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29" name="Freeform 268"/>
            <p:cNvSpPr>
              <a:spLocks noEditPoints="1"/>
            </p:cNvSpPr>
            <p:nvPr/>
          </p:nvSpPr>
          <p:spPr bwMode="auto">
            <a:xfrm>
              <a:off x="2983" y="2460"/>
              <a:ext cx="469" cy="263"/>
            </a:xfrm>
            <a:custGeom>
              <a:avLst/>
              <a:gdLst>
                <a:gd name="T0" fmla="*/ 395 w 469"/>
                <a:gd name="T1" fmla="*/ 15 h 263"/>
                <a:gd name="T2" fmla="*/ 350 w 469"/>
                <a:gd name="T3" fmla="*/ 35 h 263"/>
                <a:gd name="T4" fmla="*/ 332 w 469"/>
                <a:gd name="T5" fmla="*/ 44 h 263"/>
                <a:gd name="T6" fmla="*/ 327 w 469"/>
                <a:gd name="T7" fmla="*/ 46 h 263"/>
                <a:gd name="T8" fmla="*/ 263 w 469"/>
                <a:gd name="T9" fmla="*/ 63 h 263"/>
                <a:gd name="T10" fmla="*/ 213 w 469"/>
                <a:gd name="T11" fmla="*/ 77 h 263"/>
                <a:gd name="T12" fmla="*/ 179 w 469"/>
                <a:gd name="T13" fmla="*/ 88 h 263"/>
                <a:gd name="T14" fmla="*/ 145 w 469"/>
                <a:gd name="T15" fmla="*/ 98 h 263"/>
                <a:gd name="T16" fmla="*/ 134 w 469"/>
                <a:gd name="T17" fmla="*/ 101 h 263"/>
                <a:gd name="T18" fmla="*/ 121 w 469"/>
                <a:gd name="T19" fmla="*/ 101 h 263"/>
                <a:gd name="T20" fmla="*/ 100 w 469"/>
                <a:gd name="T21" fmla="*/ 107 h 263"/>
                <a:gd name="T22" fmla="*/ 95 w 469"/>
                <a:gd name="T23" fmla="*/ 114 h 263"/>
                <a:gd name="T24" fmla="*/ 66 w 469"/>
                <a:gd name="T25" fmla="*/ 123 h 263"/>
                <a:gd name="T26" fmla="*/ 50 w 469"/>
                <a:gd name="T27" fmla="*/ 129 h 263"/>
                <a:gd name="T28" fmla="*/ 26 w 469"/>
                <a:gd name="T29" fmla="*/ 134 h 263"/>
                <a:gd name="T30" fmla="*/ 0 w 469"/>
                <a:gd name="T31" fmla="*/ 151 h 263"/>
                <a:gd name="T32" fmla="*/ 0 w 469"/>
                <a:gd name="T33" fmla="*/ 155 h 263"/>
                <a:gd name="T34" fmla="*/ 0 w 469"/>
                <a:gd name="T35" fmla="*/ 197 h 263"/>
                <a:gd name="T36" fmla="*/ 0 w 469"/>
                <a:gd name="T37" fmla="*/ 217 h 263"/>
                <a:gd name="T38" fmla="*/ 0 w 469"/>
                <a:gd name="T39" fmla="*/ 226 h 263"/>
                <a:gd name="T40" fmla="*/ 23 w 469"/>
                <a:gd name="T41" fmla="*/ 226 h 263"/>
                <a:gd name="T42" fmla="*/ 52 w 469"/>
                <a:gd name="T43" fmla="*/ 226 h 263"/>
                <a:gd name="T44" fmla="*/ 66 w 469"/>
                <a:gd name="T45" fmla="*/ 226 h 263"/>
                <a:gd name="T46" fmla="*/ 71 w 469"/>
                <a:gd name="T47" fmla="*/ 226 h 263"/>
                <a:gd name="T48" fmla="*/ 76 w 469"/>
                <a:gd name="T49" fmla="*/ 237 h 263"/>
                <a:gd name="T50" fmla="*/ 79 w 469"/>
                <a:gd name="T51" fmla="*/ 263 h 263"/>
                <a:gd name="T52" fmla="*/ 132 w 469"/>
                <a:gd name="T53" fmla="*/ 263 h 263"/>
                <a:gd name="T54" fmla="*/ 168 w 469"/>
                <a:gd name="T55" fmla="*/ 263 h 263"/>
                <a:gd name="T56" fmla="*/ 216 w 469"/>
                <a:gd name="T57" fmla="*/ 261 h 263"/>
                <a:gd name="T58" fmla="*/ 234 w 469"/>
                <a:gd name="T59" fmla="*/ 261 h 263"/>
                <a:gd name="T60" fmla="*/ 237 w 469"/>
                <a:gd name="T61" fmla="*/ 261 h 263"/>
                <a:gd name="T62" fmla="*/ 240 w 469"/>
                <a:gd name="T63" fmla="*/ 256 h 263"/>
                <a:gd name="T64" fmla="*/ 250 w 469"/>
                <a:gd name="T65" fmla="*/ 237 h 263"/>
                <a:gd name="T66" fmla="*/ 266 w 469"/>
                <a:gd name="T67" fmla="*/ 195 h 263"/>
                <a:gd name="T68" fmla="*/ 284 w 469"/>
                <a:gd name="T69" fmla="*/ 155 h 263"/>
                <a:gd name="T70" fmla="*/ 298 w 469"/>
                <a:gd name="T71" fmla="*/ 131 h 263"/>
                <a:gd name="T72" fmla="*/ 308 w 469"/>
                <a:gd name="T73" fmla="*/ 123 h 263"/>
                <a:gd name="T74" fmla="*/ 358 w 469"/>
                <a:gd name="T75" fmla="*/ 94 h 263"/>
                <a:gd name="T76" fmla="*/ 419 w 469"/>
                <a:gd name="T77" fmla="*/ 61 h 263"/>
                <a:gd name="T78" fmla="*/ 461 w 469"/>
                <a:gd name="T79" fmla="*/ 37 h 263"/>
                <a:gd name="T80" fmla="*/ 469 w 469"/>
                <a:gd name="T81" fmla="*/ 33 h 263"/>
                <a:gd name="T82" fmla="*/ 68 w 469"/>
                <a:gd name="T83" fmla="*/ 188 h 263"/>
                <a:gd name="T84" fmla="*/ 66 w 469"/>
                <a:gd name="T85" fmla="*/ 175 h 263"/>
                <a:gd name="T86" fmla="*/ 74 w 469"/>
                <a:gd name="T87" fmla="*/ 155 h 263"/>
                <a:gd name="T88" fmla="*/ 92 w 469"/>
                <a:gd name="T89" fmla="*/ 149 h 263"/>
                <a:gd name="T90" fmla="*/ 105 w 469"/>
                <a:gd name="T91" fmla="*/ 147 h 263"/>
                <a:gd name="T92" fmla="*/ 89 w 469"/>
                <a:gd name="T93" fmla="*/ 158 h 263"/>
                <a:gd name="T94" fmla="*/ 68 w 469"/>
                <a:gd name="T95" fmla="*/ 188 h 26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69" h="263">
                  <a:moveTo>
                    <a:pt x="427" y="0"/>
                  </a:moveTo>
                  <a:lnTo>
                    <a:pt x="395" y="15"/>
                  </a:lnTo>
                  <a:lnTo>
                    <a:pt x="369" y="26"/>
                  </a:lnTo>
                  <a:lnTo>
                    <a:pt x="350" y="35"/>
                  </a:lnTo>
                  <a:lnTo>
                    <a:pt x="337" y="39"/>
                  </a:lnTo>
                  <a:lnTo>
                    <a:pt x="332" y="44"/>
                  </a:lnTo>
                  <a:lnTo>
                    <a:pt x="327" y="46"/>
                  </a:lnTo>
                  <a:lnTo>
                    <a:pt x="292" y="55"/>
                  </a:lnTo>
                  <a:lnTo>
                    <a:pt x="263" y="63"/>
                  </a:lnTo>
                  <a:lnTo>
                    <a:pt x="237" y="70"/>
                  </a:lnTo>
                  <a:lnTo>
                    <a:pt x="213" y="77"/>
                  </a:lnTo>
                  <a:lnTo>
                    <a:pt x="195" y="83"/>
                  </a:lnTo>
                  <a:lnTo>
                    <a:pt x="179" y="88"/>
                  </a:lnTo>
                  <a:lnTo>
                    <a:pt x="158" y="94"/>
                  </a:lnTo>
                  <a:lnTo>
                    <a:pt x="145" y="98"/>
                  </a:lnTo>
                  <a:lnTo>
                    <a:pt x="137" y="98"/>
                  </a:lnTo>
                  <a:lnTo>
                    <a:pt x="134" y="101"/>
                  </a:lnTo>
                  <a:lnTo>
                    <a:pt x="121" y="101"/>
                  </a:lnTo>
                  <a:lnTo>
                    <a:pt x="113" y="103"/>
                  </a:lnTo>
                  <a:lnTo>
                    <a:pt x="100" y="107"/>
                  </a:lnTo>
                  <a:lnTo>
                    <a:pt x="95" y="112"/>
                  </a:lnTo>
                  <a:lnTo>
                    <a:pt x="95" y="114"/>
                  </a:lnTo>
                  <a:lnTo>
                    <a:pt x="81" y="116"/>
                  </a:lnTo>
                  <a:lnTo>
                    <a:pt x="66" y="123"/>
                  </a:lnTo>
                  <a:lnTo>
                    <a:pt x="55" y="127"/>
                  </a:lnTo>
                  <a:lnTo>
                    <a:pt x="50" y="129"/>
                  </a:lnTo>
                  <a:lnTo>
                    <a:pt x="37" y="129"/>
                  </a:lnTo>
                  <a:lnTo>
                    <a:pt x="26" y="134"/>
                  </a:lnTo>
                  <a:lnTo>
                    <a:pt x="10" y="142"/>
                  </a:lnTo>
                  <a:lnTo>
                    <a:pt x="0" y="151"/>
                  </a:lnTo>
                  <a:lnTo>
                    <a:pt x="0" y="155"/>
                  </a:lnTo>
                  <a:lnTo>
                    <a:pt x="0" y="180"/>
                  </a:lnTo>
                  <a:lnTo>
                    <a:pt x="0" y="197"/>
                  </a:lnTo>
                  <a:lnTo>
                    <a:pt x="0" y="208"/>
                  </a:lnTo>
                  <a:lnTo>
                    <a:pt x="0" y="217"/>
                  </a:lnTo>
                  <a:lnTo>
                    <a:pt x="0" y="221"/>
                  </a:lnTo>
                  <a:lnTo>
                    <a:pt x="0" y="226"/>
                  </a:lnTo>
                  <a:lnTo>
                    <a:pt x="23" y="226"/>
                  </a:lnTo>
                  <a:lnTo>
                    <a:pt x="39" y="226"/>
                  </a:lnTo>
                  <a:lnTo>
                    <a:pt x="52" y="226"/>
                  </a:lnTo>
                  <a:lnTo>
                    <a:pt x="63" y="226"/>
                  </a:lnTo>
                  <a:lnTo>
                    <a:pt x="66" y="226"/>
                  </a:lnTo>
                  <a:lnTo>
                    <a:pt x="71" y="226"/>
                  </a:lnTo>
                  <a:lnTo>
                    <a:pt x="74" y="230"/>
                  </a:lnTo>
                  <a:lnTo>
                    <a:pt x="76" y="237"/>
                  </a:lnTo>
                  <a:lnTo>
                    <a:pt x="79" y="250"/>
                  </a:lnTo>
                  <a:lnTo>
                    <a:pt x="79" y="263"/>
                  </a:lnTo>
                  <a:lnTo>
                    <a:pt x="108" y="263"/>
                  </a:lnTo>
                  <a:lnTo>
                    <a:pt x="132" y="263"/>
                  </a:lnTo>
                  <a:lnTo>
                    <a:pt x="153" y="263"/>
                  </a:lnTo>
                  <a:lnTo>
                    <a:pt x="168" y="263"/>
                  </a:lnTo>
                  <a:lnTo>
                    <a:pt x="197" y="261"/>
                  </a:lnTo>
                  <a:lnTo>
                    <a:pt x="216" y="261"/>
                  </a:lnTo>
                  <a:lnTo>
                    <a:pt x="229" y="261"/>
                  </a:lnTo>
                  <a:lnTo>
                    <a:pt x="234" y="261"/>
                  </a:lnTo>
                  <a:lnTo>
                    <a:pt x="237" y="261"/>
                  </a:lnTo>
                  <a:lnTo>
                    <a:pt x="240" y="259"/>
                  </a:lnTo>
                  <a:lnTo>
                    <a:pt x="240" y="256"/>
                  </a:lnTo>
                  <a:lnTo>
                    <a:pt x="242" y="250"/>
                  </a:lnTo>
                  <a:lnTo>
                    <a:pt x="250" y="237"/>
                  </a:lnTo>
                  <a:lnTo>
                    <a:pt x="258" y="217"/>
                  </a:lnTo>
                  <a:lnTo>
                    <a:pt x="266" y="195"/>
                  </a:lnTo>
                  <a:lnTo>
                    <a:pt x="274" y="173"/>
                  </a:lnTo>
                  <a:lnTo>
                    <a:pt x="284" y="155"/>
                  </a:lnTo>
                  <a:lnTo>
                    <a:pt x="290" y="140"/>
                  </a:lnTo>
                  <a:lnTo>
                    <a:pt x="298" y="131"/>
                  </a:lnTo>
                  <a:lnTo>
                    <a:pt x="300" y="127"/>
                  </a:lnTo>
                  <a:lnTo>
                    <a:pt x="308" y="123"/>
                  </a:lnTo>
                  <a:lnTo>
                    <a:pt x="329" y="109"/>
                  </a:lnTo>
                  <a:lnTo>
                    <a:pt x="358" y="94"/>
                  </a:lnTo>
                  <a:lnTo>
                    <a:pt x="387" y="77"/>
                  </a:lnTo>
                  <a:lnTo>
                    <a:pt x="419" y="61"/>
                  </a:lnTo>
                  <a:lnTo>
                    <a:pt x="443" y="46"/>
                  </a:lnTo>
                  <a:lnTo>
                    <a:pt x="461" y="37"/>
                  </a:lnTo>
                  <a:lnTo>
                    <a:pt x="466" y="35"/>
                  </a:lnTo>
                  <a:lnTo>
                    <a:pt x="469" y="33"/>
                  </a:lnTo>
                  <a:lnTo>
                    <a:pt x="427" y="0"/>
                  </a:lnTo>
                  <a:close/>
                  <a:moveTo>
                    <a:pt x="68" y="188"/>
                  </a:moveTo>
                  <a:lnTo>
                    <a:pt x="66" y="184"/>
                  </a:lnTo>
                  <a:lnTo>
                    <a:pt x="66" y="175"/>
                  </a:lnTo>
                  <a:lnTo>
                    <a:pt x="68" y="164"/>
                  </a:lnTo>
                  <a:lnTo>
                    <a:pt x="74" y="155"/>
                  </a:lnTo>
                  <a:lnTo>
                    <a:pt x="81" y="151"/>
                  </a:lnTo>
                  <a:lnTo>
                    <a:pt x="92" y="149"/>
                  </a:lnTo>
                  <a:lnTo>
                    <a:pt x="100" y="147"/>
                  </a:lnTo>
                  <a:lnTo>
                    <a:pt x="105" y="147"/>
                  </a:lnTo>
                  <a:lnTo>
                    <a:pt x="100" y="151"/>
                  </a:lnTo>
                  <a:lnTo>
                    <a:pt x="89" y="158"/>
                  </a:lnTo>
                  <a:lnTo>
                    <a:pt x="79" y="171"/>
                  </a:lnTo>
                  <a:lnTo>
                    <a:pt x="68" y="188"/>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530" name="Freeform 269"/>
            <p:cNvSpPr>
              <a:spLocks/>
            </p:cNvSpPr>
            <p:nvPr/>
          </p:nvSpPr>
          <p:spPr bwMode="auto">
            <a:xfrm>
              <a:off x="2983" y="2460"/>
              <a:ext cx="469" cy="263"/>
            </a:xfrm>
            <a:custGeom>
              <a:avLst/>
              <a:gdLst>
                <a:gd name="T0" fmla="*/ 395 w 469"/>
                <a:gd name="T1" fmla="*/ 15 h 263"/>
                <a:gd name="T2" fmla="*/ 350 w 469"/>
                <a:gd name="T3" fmla="*/ 35 h 263"/>
                <a:gd name="T4" fmla="*/ 332 w 469"/>
                <a:gd name="T5" fmla="*/ 44 h 263"/>
                <a:gd name="T6" fmla="*/ 327 w 469"/>
                <a:gd name="T7" fmla="*/ 46 h 263"/>
                <a:gd name="T8" fmla="*/ 263 w 469"/>
                <a:gd name="T9" fmla="*/ 63 h 263"/>
                <a:gd name="T10" fmla="*/ 213 w 469"/>
                <a:gd name="T11" fmla="*/ 77 h 263"/>
                <a:gd name="T12" fmla="*/ 179 w 469"/>
                <a:gd name="T13" fmla="*/ 88 h 263"/>
                <a:gd name="T14" fmla="*/ 145 w 469"/>
                <a:gd name="T15" fmla="*/ 98 h 263"/>
                <a:gd name="T16" fmla="*/ 134 w 469"/>
                <a:gd name="T17" fmla="*/ 101 h 263"/>
                <a:gd name="T18" fmla="*/ 121 w 469"/>
                <a:gd name="T19" fmla="*/ 101 h 263"/>
                <a:gd name="T20" fmla="*/ 100 w 469"/>
                <a:gd name="T21" fmla="*/ 107 h 263"/>
                <a:gd name="T22" fmla="*/ 95 w 469"/>
                <a:gd name="T23" fmla="*/ 114 h 263"/>
                <a:gd name="T24" fmla="*/ 66 w 469"/>
                <a:gd name="T25" fmla="*/ 123 h 263"/>
                <a:gd name="T26" fmla="*/ 50 w 469"/>
                <a:gd name="T27" fmla="*/ 129 h 263"/>
                <a:gd name="T28" fmla="*/ 26 w 469"/>
                <a:gd name="T29" fmla="*/ 134 h 263"/>
                <a:gd name="T30" fmla="*/ 0 w 469"/>
                <a:gd name="T31" fmla="*/ 151 h 263"/>
                <a:gd name="T32" fmla="*/ 0 w 469"/>
                <a:gd name="T33" fmla="*/ 155 h 263"/>
                <a:gd name="T34" fmla="*/ 0 w 469"/>
                <a:gd name="T35" fmla="*/ 197 h 263"/>
                <a:gd name="T36" fmla="*/ 0 w 469"/>
                <a:gd name="T37" fmla="*/ 217 h 263"/>
                <a:gd name="T38" fmla="*/ 0 w 469"/>
                <a:gd name="T39" fmla="*/ 226 h 263"/>
                <a:gd name="T40" fmla="*/ 23 w 469"/>
                <a:gd name="T41" fmla="*/ 226 h 263"/>
                <a:gd name="T42" fmla="*/ 52 w 469"/>
                <a:gd name="T43" fmla="*/ 226 h 263"/>
                <a:gd name="T44" fmla="*/ 66 w 469"/>
                <a:gd name="T45" fmla="*/ 226 h 263"/>
                <a:gd name="T46" fmla="*/ 71 w 469"/>
                <a:gd name="T47" fmla="*/ 226 h 263"/>
                <a:gd name="T48" fmla="*/ 76 w 469"/>
                <a:gd name="T49" fmla="*/ 237 h 263"/>
                <a:gd name="T50" fmla="*/ 79 w 469"/>
                <a:gd name="T51" fmla="*/ 263 h 263"/>
                <a:gd name="T52" fmla="*/ 132 w 469"/>
                <a:gd name="T53" fmla="*/ 263 h 263"/>
                <a:gd name="T54" fmla="*/ 168 w 469"/>
                <a:gd name="T55" fmla="*/ 263 h 263"/>
                <a:gd name="T56" fmla="*/ 216 w 469"/>
                <a:gd name="T57" fmla="*/ 261 h 263"/>
                <a:gd name="T58" fmla="*/ 234 w 469"/>
                <a:gd name="T59" fmla="*/ 261 h 263"/>
                <a:gd name="T60" fmla="*/ 237 w 469"/>
                <a:gd name="T61" fmla="*/ 261 h 263"/>
                <a:gd name="T62" fmla="*/ 240 w 469"/>
                <a:gd name="T63" fmla="*/ 256 h 263"/>
                <a:gd name="T64" fmla="*/ 250 w 469"/>
                <a:gd name="T65" fmla="*/ 237 h 263"/>
                <a:gd name="T66" fmla="*/ 266 w 469"/>
                <a:gd name="T67" fmla="*/ 195 h 263"/>
                <a:gd name="T68" fmla="*/ 284 w 469"/>
                <a:gd name="T69" fmla="*/ 155 h 263"/>
                <a:gd name="T70" fmla="*/ 298 w 469"/>
                <a:gd name="T71" fmla="*/ 131 h 263"/>
                <a:gd name="T72" fmla="*/ 308 w 469"/>
                <a:gd name="T73" fmla="*/ 123 h 263"/>
                <a:gd name="T74" fmla="*/ 358 w 469"/>
                <a:gd name="T75" fmla="*/ 94 h 263"/>
                <a:gd name="T76" fmla="*/ 419 w 469"/>
                <a:gd name="T77" fmla="*/ 61 h 263"/>
                <a:gd name="T78" fmla="*/ 461 w 469"/>
                <a:gd name="T79" fmla="*/ 37 h 263"/>
                <a:gd name="T80" fmla="*/ 469 w 469"/>
                <a:gd name="T81" fmla="*/ 33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9" h="263">
                  <a:moveTo>
                    <a:pt x="427" y="0"/>
                  </a:moveTo>
                  <a:lnTo>
                    <a:pt x="395" y="15"/>
                  </a:lnTo>
                  <a:lnTo>
                    <a:pt x="369" y="26"/>
                  </a:lnTo>
                  <a:lnTo>
                    <a:pt x="350" y="35"/>
                  </a:lnTo>
                  <a:lnTo>
                    <a:pt x="337" y="39"/>
                  </a:lnTo>
                  <a:lnTo>
                    <a:pt x="332" y="44"/>
                  </a:lnTo>
                  <a:lnTo>
                    <a:pt x="327" y="46"/>
                  </a:lnTo>
                  <a:lnTo>
                    <a:pt x="292" y="55"/>
                  </a:lnTo>
                  <a:lnTo>
                    <a:pt x="263" y="63"/>
                  </a:lnTo>
                  <a:lnTo>
                    <a:pt x="237" y="70"/>
                  </a:lnTo>
                  <a:lnTo>
                    <a:pt x="213" y="77"/>
                  </a:lnTo>
                  <a:lnTo>
                    <a:pt x="195" y="83"/>
                  </a:lnTo>
                  <a:lnTo>
                    <a:pt x="179" y="88"/>
                  </a:lnTo>
                  <a:lnTo>
                    <a:pt x="158" y="94"/>
                  </a:lnTo>
                  <a:lnTo>
                    <a:pt x="145" y="98"/>
                  </a:lnTo>
                  <a:lnTo>
                    <a:pt x="137" y="98"/>
                  </a:lnTo>
                  <a:lnTo>
                    <a:pt x="134" y="101"/>
                  </a:lnTo>
                  <a:lnTo>
                    <a:pt x="121" y="101"/>
                  </a:lnTo>
                  <a:lnTo>
                    <a:pt x="113" y="103"/>
                  </a:lnTo>
                  <a:lnTo>
                    <a:pt x="100" y="107"/>
                  </a:lnTo>
                  <a:lnTo>
                    <a:pt x="95" y="112"/>
                  </a:lnTo>
                  <a:lnTo>
                    <a:pt x="95" y="114"/>
                  </a:lnTo>
                  <a:lnTo>
                    <a:pt x="81" y="116"/>
                  </a:lnTo>
                  <a:lnTo>
                    <a:pt x="66" y="123"/>
                  </a:lnTo>
                  <a:lnTo>
                    <a:pt x="55" y="127"/>
                  </a:lnTo>
                  <a:lnTo>
                    <a:pt x="50" y="129"/>
                  </a:lnTo>
                  <a:lnTo>
                    <a:pt x="37" y="129"/>
                  </a:lnTo>
                  <a:lnTo>
                    <a:pt x="26" y="134"/>
                  </a:lnTo>
                  <a:lnTo>
                    <a:pt x="10" y="142"/>
                  </a:lnTo>
                  <a:lnTo>
                    <a:pt x="0" y="151"/>
                  </a:lnTo>
                  <a:lnTo>
                    <a:pt x="0" y="155"/>
                  </a:lnTo>
                  <a:lnTo>
                    <a:pt x="0" y="180"/>
                  </a:lnTo>
                  <a:lnTo>
                    <a:pt x="0" y="197"/>
                  </a:lnTo>
                  <a:lnTo>
                    <a:pt x="0" y="208"/>
                  </a:lnTo>
                  <a:lnTo>
                    <a:pt x="0" y="217"/>
                  </a:lnTo>
                  <a:lnTo>
                    <a:pt x="0" y="221"/>
                  </a:lnTo>
                  <a:lnTo>
                    <a:pt x="0" y="226"/>
                  </a:lnTo>
                  <a:lnTo>
                    <a:pt x="23" y="226"/>
                  </a:lnTo>
                  <a:lnTo>
                    <a:pt x="39" y="226"/>
                  </a:lnTo>
                  <a:lnTo>
                    <a:pt x="52" y="226"/>
                  </a:lnTo>
                  <a:lnTo>
                    <a:pt x="63" y="226"/>
                  </a:lnTo>
                  <a:lnTo>
                    <a:pt x="66" y="226"/>
                  </a:lnTo>
                  <a:lnTo>
                    <a:pt x="71" y="226"/>
                  </a:lnTo>
                  <a:lnTo>
                    <a:pt x="74" y="230"/>
                  </a:lnTo>
                  <a:lnTo>
                    <a:pt x="76" y="237"/>
                  </a:lnTo>
                  <a:lnTo>
                    <a:pt x="79" y="250"/>
                  </a:lnTo>
                  <a:lnTo>
                    <a:pt x="79" y="263"/>
                  </a:lnTo>
                  <a:lnTo>
                    <a:pt x="108" y="263"/>
                  </a:lnTo>
                  <a:lnTo>
                    <a:pt x="132" y="263"/>
                  </a:lnTo>
                  <a:lnTo>
                    <a:pt x="153" y="263"/>
                  </a:lnTo>
                  <a:lnTo>
                    <a:pt x="168" y="263"/>
                  </a:lnTo>
                  <a:lnTo>
                    <a:pt x="197" y="261"/>
                  </a:lnTo>
                  <a:lnTo>
                    <a:pt x="216" y="261"/>
                  </a:lnTo>
                  <a:lnTo>
                    <a:pt x="229" y="261"/>
                  </a:lnTo>
                  <a:lnTo>
                    <a:pt x="234" y="261"/>
                  </a:lnTo>
                  <a:lnTo>
                    <a:pt x="237" y="261"/>
                  </a:lnTo>
                  <a:lnTo>
                    <a:pt x="240" y="259"/>
                  </a:lnTo>
                  <a:lnTo>
                    <a:pt x="240" y="256"/>
                  </a:lnTo>
                  <a:lnTo>
                    <a:pt x="242" y="250"/>
                  </a:lnTo>
                  <a:lnTo>
                    <a:pt x="250" y="237"/>
                  </a:lnTo>
                  <a:lnTo>
                    <a:pt x="258" y="217"/>
                  </a:lnTo>
                  <a:lnTo>
                    <a:pt x="266" y="195"/>
                  </a:lnTo>
                  <a:lnTo>
                    <a:pt x="274" y="173"/>
                  </a:lnTo>
                  <a:lnTo>
                    <a:pt x="284" y="155"/>
                  </a:lnTo>
                  <a:lnTo>
                    <a:pt x="290" y="140"/>
                  </a:lnTo>
                  <a:lnTo>
                    <a:pt x="298" y="131"/>
                  </a:lnTo>
                  <a:lnTo>
                    <a:pt x="300" y="127"/>
                  </a:lnTo>
                  <a:lnTo>
                    <a:pt x="308" y="123"/>
                  </a:lnTo>
                  <a:lnTo>
                    <a:pt x="329" y="109"/>
                  </a:lnTo>
                  <a:lnTo>
                    <a:pt x="358" y="94"/>
                  </a:lnTo>
                  <a:lnTo>
                    <a:pt x="387" y="77"/>
                  </a:lnTo>
                  <a:lnTo>
                    <a:pt x="419" y="61"/>
                  </a:lnTo>
                  <a:lnTo>
                    <a:pt x="443" y="46"/>
                  </a:lnTo>
                  <a:lnTo>
                    <a:pt x="461" y="37"/>
                  </a:lnTo>
                  <a:lnTo>
                    <a:pt x="466" y="35"/>
                  </a:lnTo>
                  <a:lnTo>
                    <a:pt x="469" y="33"/>
                  </a:lnTo>
                  <a:lnTo>
                    <a:pt x="427"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31" name="Freeform 270"/>
            <p:cNvSpPr>
              <a:spLocks/>
            </p:cNvSpPr>
            <p:nvPr/>
          </p:nvSpPr>
          <p:spPr bwMode="auto">
            <a:xfrm>
              <a:off x="3049" y="2607"/>
              <a:ext cx="39" cy="41"/>
            </a:xfrm>
            <a:custGeom>
              <a:avLst/>
              <a:gdLst>
                <a:gd name="T0" fmla="*/ 2 w 39"/>
                <a:gd name="T1" fmla="*/ 41 h 41"/>
                <a:gd name="T2" fmla="*/ 0 w 39"/>
                <a:gd name="T3" fmla="*/ 37 h 41"/>
                <a:gd name="T4" fmla="*/ 0 w 39"/>
                <a:gd name="T5" fmla="*/ 28 h 41"/>
                <a:gd name="T6" fmla="*/ 2 w 39"/>
                <a:gd name="T7" fmla="*/ 17 h 41"/>
                <a:gd name="T8" fmla="*/ 8 w 39"/>
                <a:gd name="T9" fmla="*/ 8 h 41"/>
                <a:gd name="T10" fmla="*/ 15 w 39"/>
                <a:gd name="T11" fmla="*/ 4 h 41"/>
                <a:gd name="T12" fmla="*/ 26 w 39"/>
                <a:gd name="T13" fmla="*/ 2 h 41"/>
                <a:gd name="T14" fmla="*/ 34 w 39"/>
                <a:gd name="T15" fmla="*/ 0 h 41"/>
                <a:gd name="T16" fmla="*/ 39 w 39"/>
                <a:gd name="T17" fmla="*/ 0 h 41"/>
                <a:gd name="T18" fmla="*/ 34 w 39"/>
                <a:gd name="T19" fmla="*/ 4 h 41"/>
                <a:gd name="T20" fmla="*/ 23 w 39"/>
                <a:gd name="T21" fmla="*/ 11 h 41"/>
                <a:gd name="T22" fmla="*/ 13 w 39"/>
                <a:gd name="T23" fmla="*/ 24 h 41"/>
                <a:gd name="T24" fmla="*/ 2 w 39"/>
                <a:gd name="T25" fmla="*/ 41 h 41"/>
                <a:gd name="T26" fmla="*/ 2 w 39"/>
                <a:gd name="T27" fmla="*/ 41 h 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41">
                  <a:moveTo>
                    <a:pt x="2" y="41"/>
                  </a:moveTo>
                  <a:lnTo>
                    <a:pt x="0" y="37"/>
                  </a:lnTo>
                  <a:lnTo>
                    <a:pt x="0" y="28"/>
                  </a:lnTo>
                  <a:lnTo>
                    <a:pt x="2" y="17"/>
                  </a:lnTo>
                  <a:lnTo>
                    <a:pt x="8" y="8"/>
                  </a:lnTo>
                  <a:lnTo>
                    <a:pt x="15" y="4"/>
                  </a:lnTo>
                  <a:lnTo>
                    <a:pt x="26" y="2"/>
                  </a:lnTo>
                  <a:lnTo>
                    <a:pt x="34" y="0"/>
                  </a:lnTo>
                  <a:lnTo>
                    <a:pt x="39" y="0"/>
                  </a:lnTo>
                  <a:lnTo>
                    <a:pt x="34" y="4"/>
                  </a:lnTo>
                  <a:lnTo>
                    <a:pt x="23" y="11"/>
                  </a:lnTo>
                  <a:lnTo>
                    <a:pt x="13" y="24"/>
                  </a:lnTo>
                  <a:lnTo>
                    <a:pt x="2" y="41"/>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32" name="Freeform 271"/>
            <p:cNvSpPr>
              <a:spLocks/>
            </p:cNvSpPr>
            <p:nvPr/>
          </p:nvSpPr>
          <p:spPr bwMode="auto">
            <a:xfrm>
              <a:off x="2983" y="2686"/>
              <a:ext cx="79" cy="54"/>
            </a:xfrm>
            <a:custGeom>
              <a:avLst/>
              <a:gdLst>
                <a:gd name="T0" fmla="*/ 13 w 79"/>
                <a:gd name="T1" fmla="*/ 0 h 54"/>
                <a:gd name="T2" fmla="*/ 10 w 79"/>
                <a:gd name="T3" fmla="*/ 2 h 54"/>
                <a:gd name="T4" fmla="*/ 8 w 79"/>
                <a:gd name="T5" fmla="*/ 8 h 54"/>
                <a:gd name="T6" fmla="*/ 2 w 79"/>
                <a:gd name="T7" fmla="*/ 19 h 54"/>
                <a:gd name="T8" fmla="*/ 0 w 79"/>
                <a:gd name="T9" fmla="*/ 28 h 54"/>
                <a:gd name="T10" fmla="*/ 2 w 79"/>
                <a:gd name="T11" fmla="*/ 35 h 54"/>
                <a:gd name="T12" fmla="*/ 10 w 79"/>
                <a:gd name="T13" fmla="*/ 39 h 54"/>
                <a:gd name="T14" fmla="*/ 16 w 79"/>
                <a:gd name="T15" fmla="*/ 41 h 54"/>
                <a:gd name="T16" fmla="*/ 18 w 79"/>
                <a:gd name="T17" fmla="*/ 41 h 54"/>
                <a:gd name="T18" fmla="*/ 18 w 79"/>
                <a:gd name="T19" fmla="*/ 41 h 54"/>
                <a:gd name="T20" fmla="*/ 21 w 79"/>
                <a:gd name="T21" fmla="*/ 43 h 54"/>
                <a:gd name="T22" fmla="*/ 26 w 79"/>
                <a:gd name="T23" fmla="*/ 43 h 54"/>
                <a:gd name="T24" fmla="*/ 34 w 79"/>
                <a:gd name="T25" fmla="*/ 41 h 54"/>
                <a:gd name="T26" fmla="*/ 34 w 79"/>
                <a:gd name="T27" fmla="*/ 43 h 54"/>
                <a:gd name="T28" fmla="*/ 39 w 79"/>
                <a:gd name="T29" fmla="*/ 46 h 54"/>
                <a:gd name="T30" fmla="*/ 47 w 79"/>
                <a:gd name="T31" fmla="*/ 48 h 54"/>
                <a:gd name="T32" fmla="*/ 55 w 79"/>
                <a:gd name="T33" fmla="*/ 43 h 54"/>
                <a:gd name="T34" fmla="*/ 58 w 79"/>
                <a:gd name="T35" fmla="*/ 48 h 54"/>
                <a:gd name="T36" fmla="*/ 63 w 79"/>
                <a:gd name="T37" fmla="*/ 52 h 54"/>
                <a:gd name="T38" fmla="*/ 68 w 79"/>
                <a:gd name="T39" fmla="*/ 54 h 54"/>
                <a:gd name="T40" fmla="*/ 71 w 79"/>
                <a:gd name="T41" fmla="*/ 54 h 54"/>
                <a:gd name="T42" fmla="*/ 74 w 79"/>
                <a:gd name="T43" fmla="*/ 52 h 54"/>
                <a:gd name="T44" fmla="*/ 76 w 79"/>
                <a:gd name="T45" fmla="*/ 43 h 54"/>
                <a:gd name="T46" fmla="*/ 79 w 79"/>
                <a:gd name="T47" fmla="*/ 41 h 54"/>
                <a:gd name="T48" fmla="*/ 79 w 79"/>
                <a:gd name="T49" fmla="*/ 33 h 54"/>
                <a:gd name="T50" fmla="*/ 79 w 79"/>
                <a:gd name="T51" fmla="*/ 19 h 54"/>
                <a:gd name="T52" fmla="*/ 71 w 79"/>
                <a:gd name="T53" fmla="*/ 0 h 54"/>
                <a:gd name="T54" fmla="*/ 13 w 79"/>
                <a:gd name="T55" fmla="*/ 0 h 5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79" h="54">
                  <a:moveTo>
                    <a:pt x="13" y="0"/>
                  </a:moveTo>
                  <a:lnTo>
                    <a:pt x="10" y="2"/>
                  </a:lnTo>
                  <a:lnTo>
                    <a:pt x="8" y="8"/>
                  </a:lnTo>
                  <a:lnTo>
                    <a:pt x="2" y="19"/>
                  </a:lnTo>
                  <a:lnTo>
                    <a:pt x="0" y="28"/>
                  </a:lnTo>
                  <a:lnTo>
                    <a:pt x="2" y="35"/>
                  </a:lnTo>
                  <a:lnTo>
                    <a:pt x="10" y="39"/>
                  </a:lnTo>
                  <a:lnTo>
                    <a:pt x="16" y="41"/>
                  </a:lnTo>
                  <a:lnTo>
                    <a:pt x="18" y="41"/>
                  </a:lnTo>
                  <a:lnTo>
                    <a:pt x="21" y="43"/>
                  </a:lnTo>
                  <a:lnTo>
                    <a:pt x="26" y="43"/>
                  </a:lnTo>
                  <a:lnTo>
                    <a:pt x="34" y="41"/>
                  </a:lnTo>
                  <a:lnTo>
                    <a:pt x="34" y="43"/>
                  </a:lnTo>
                  <a:lnTo>
                    <a:pt x="39" y="46"/>
                  </a:lnTo>
                  <a:lnTo>
                    <a:pt x="47" y="48"/>
                  </a:lnTo>
                  <a:lnTo>
                    <a:pt x="55" y="43"/>
                  </a:lnTo>
                  <a:lnTo>
                    <a:pt x="58" y="48"/>
                  </a:lnTo>
                  <a:lnTo>
                    <a:pt x="63" y="52"/>
                  </a:lnTo>
                  <a:lnTo>
                    <a:pt x="68" y="54"/>
                  </a:lnTo>
                  <a:lnTo>
                    <a:pt x="71" y="54"/>
                  </a:lnTo>
                  <a:lnTo>
                    <a:pt x="74" y="52"/>
                  </a:lnTo>
                  <a:lnTo>
                    <a:pt x="76" y="43"/>
                  </a:lnTo>
                  <a:lnTo>
                    <a:pt x="79" y="41"/>
                  </a:lnTo>
                  <a:lnTo>
                    <a:pt x="79" y="33"/>
                  </a:lnTo>
                  <a:lnTo>
                    <a:pt x="79" y="19"/>
                  </a:lnTo>
                  <a:lnTo>
                    <a:pt x="71" y="0"/>
                  </a:lnTo>
                  <a:lnTo>
                    <a:pt x="13" y="0"/>
                  </a:lnTo>
                  <a:close/>
                </a:path>
              </a:pathLst>
            </a:custGeom>
            <a:solidFill>
              <a:srgbClr val="F7C084"/>
            </a:solidFill>
            <a:ln w="7938">
              <a:solidFill>
                <a:srgbClr val="000000"/>
              </a:solidFill>
              <a:prstDash val="solid"/>
              <a:round/>
              <a:headEnd/>
              <a:tailEnd/>
            </a:ln>
          </p:spPr>
          <p:txBody>
            <a:bodyPr/>
            <a:lstStyle/>
            <a:p>
              <a:endParaRPr lang="ja-JP" altLang="en-US"/>
            </a:p>
          </p:txBody>
        </p:sp>
        <p:sp>
          <p:nvSpPr>
            <p:cNvPr id="19533" name="Freeform 272"/>
            <p:cNvSpPr>
              <a:spLocks/>
            </p:cNvSpPr>
            <p:nvPr/>
          </p:nvSpPr>
          <p:spPr bwMode="auto">
            <a:xfrm>
              <a:off x="3146" y="2583"/>
              <a:ext cx="98" cy="85"/>
            </a:xfrm>
            <a:custGeom>
              <a:avLst/>
              <a:gdLst>
                <a:gd name="T0" fmla="*/ 0 w 98"/>
                <a:gd name="T1" fmla="*/ 8 h 85"/>
                <a:gd name="T2" fmla="*/ 74 w 98"/>
                <a:gd name="T3" fmla="*/ 85 h 85"/>
                <a:gd name="T4" fmla="*/ 98 w 98"/>
                <a:gd name="T5" fmla="*/ 0 h 85"/>
                <a:gd name="T6" fmla="*/ 0 w 98"/>
                <a:gd name="T7" fmla="*/ 8 h 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8" h="85">
                  <a:moveTo>
                    <a:pt x="0" y="8"/>
                  </a:moveTo>
                  <a:lnTo>
                    <a:pt x="74" y="85"/>
                  </a:lnTo>
                  <a:lnTo>
                    <a:pt x="98" y="0"/>
                  </a:lnTo>
                  <a:lnTo>
                    <a:pt x="0" y="8"/>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534" name="Freeform 273"/>
            <p:cNvSpPr>
              <a:spLocks/>
            </p:cNvSpPr>
            <p:nvPr/>
          </p:nvSpPr>
          <p:spPr bwMode="auto">
            <a:xfrm>
              <a:off x="3175" y="2596"/>
              <a:ext cx="61" cy="24"/>
            </a:xfrm>
            <a:custGeom>
              <a:avLst/>
              <a:gdLst>
                <a:gd name="T0" fmla="*/ 0 w 61"/>
                <a:gd name="T1" fmla="*/ 24 h 24"/>
                <a:gd name="T2" fmla="*/ 29 w 61"/>
                <a:gd name="T3" fmla="*/ 0 h 24"/>
                <a:gd name="T4" fmla="*/ 61 w 61"/>
                <a:gd name="T5" fmla="*/ 15 h 24"/>
                <a:gd name="T6" fmla="*/ 0 60000 65536"/>
                <a:gd name="T7" fmla="*/ 0 60000 65536"/>
                <a:gd name="T8" fmla="*/ 0 60000 65536"/>
              </a:gdLst>
              <a:ahLst/>
              <a:cxnLst>
                <a:cxn ang="T6">
                  <a:pos x="T0" y="T1"/>
                </a:cxn>
                <a:cxn ang="T7">
                  <a:pos x="T2" y="T3"/>
                </a:cxn>
                <a:cxn ang="T8">
                  <a:pos x="T4" y="T5"/>
                </a:cxn>
              </a:cxnLst>
              <a:rect l="0" t="0" r="r" b="b"/>
              <a:pathLst>
                <a:path w="61" h="24">
                  <a:moveTo>
                    <a:pt x="0" y="24"/>
                  </a:moveTo>
                  <a:lnTo>
                    <a:pt x="29" y="0"/>
                  </a:lnTo>
                  <a:lnTo>
                    <a:pt x="61" y="15"/>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35" name="Freeform 274"/>
            <p:cNvSpPr>
              <a:spLocks/>
            </p:cNvSpPr>
            <p:nvPr/>
          </p:nvSpPr>
          <p:spPr bwMode="auto">
            <a:xfrm>
              <a:off x="3107" y="2635"/>
              <a:ext cx="68" cy="57"/>
            </a:xfrm>
            <a:custGeom>
              <a:avLst/>
              <a:gdLst>
                <a:gd name="T0" fmla="*/ 0 w 68"/>
                <a:gd name="T1" fmla="*/ 2 h 57"/>
                <a:gd name="T2" fmla="*/ 68 w 68"/>
                <a:gd name="T3" fmla="*/ 0 h 57"/>
                <a:gd name="T4" fmla="*/ 68 w 68"/>
                <a:gd name="T5" fmla="*/ 37 h 57"/>
                <a:gd name="T6" fmla="*/ 44 w 68"/>
                <a:gd name="T7" fmla="*/ 57 h 57"/>
                <a:gd name="T8" fmla="*/ 5 w 68"/>
                <a:gd name="T9" fmla="*/ 44 h 57"/>
                <a:gd name="T10" fmla="*/ 0 w 68"/>
                <a:gd name="T11" fmla="*/ 2 h 5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57">
                  <a:moveTo>
                    <a:pt x="0" y="2"/>
                  </a:moveTo>
                  <a:lnTo>
                    <a:pt x="68" y="0"/>
                  </a:lnTo>
                  <a:lnTo>
                    <a:pt x="68" y="37"/>
                  </a:lnTo>
                  <a:lnTo>
                    <a:pt x="44" y="57"/>
                  </a:lnTo>
                  <a:lnTo>
                    <a:pt x="5" y="44"/>
                  </a:lnTo>
                  <a:lnTo>
                    <a:pt x="0" y="2"/>
                  </a:lnTo>
                  <a:close/>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36" name="Line 275"/>
            <p:cNvSpPr>
              <a:spLocks noChangeShapeType="1"/>
            </p:cNvSpPr>
            <p:nvPr/>
          </p:nvSpPr>
          <p:spPr bwMode="auto">
            <a:xfrm>
              <a:off x="3109" y="2657"/>
              <a:ext cx="66" cy="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537" name="Freeform 276"/>
            <p:cNvSpPr>
              <a:spLocks/>
            </p:cNvSpPr>
            <p:nvPr/>
          </p:nvSpPr>
          <p:spPr bwMode="auto">
            <a:xfrm>
              <a:off x="3120" y="2420"/>
              <a:ext cx="42" cy="60"/>
            </a:xfrm>
            <a:custGeom>
              <a:avLst/>
              <a:gdLst>
                <a:gd name="T0" fmla="*/ 13 w 42"/>
                <a:gd name="T1" fmla="*/ 0 h 60"/>
                <a:gd name="T2" fmla="*/ 10 w 42"/>
                <a:gd name="T3" fmla="*/ 3 h 60"/>
                <a:gd name="T4" fmla="*/ 8 w 42"/>
                <a:gd name="T5" fmla="*/ 11 h 60"/>
                <a:gd name="T6" fmla="*/ 2 w 42"/>
                <a:gd name="T7" fmla="*/ 22 h 60"/>
                <a:gd name="T8" fmla="*/ 0 w 42"/>
                <a:gd name="T9" fmla="*/ 38 h 60"/>
                <a:gd name="T10" fmla="*/ 2 w 42"/>
                <a:gd name="T11" fmla="*/ 51 h 60"/>
                <a:gd name="T12" fmla="*/ 13 w 42"/>
                <a:gd name="T13" fmla="*/ 57 h 60"/>
                <a:gd name="T14" fmla="*/ 18 w 42"/>
                <a:gd name="T15" fmla="*/ 60 h 60"/>
                <a:gd name="T16" fmla="*/ 24 w 42"/>
                <a:gd name="T17" fmla="*/ 60 h 60"/>
                <a:gd name="T18" fmla="*/ 29 w 42"/>
                <a:gd name="T19" fmla="*/ 42 h 60"/>
                <a:gd name="T20" fmla="*/ 34 w 42"/>
                <a:gd name="T21" fmla="*/ 29 h 60"/>
                <a:gd name="T22" fmla="*/ 37 w 42"/>
                <a:gd name="T23" fmla="*/ 20 h 60"/>
                <a:gd name="T24" fmla="*/ 42 w 42"/>
                <a:gd name="T25" fmla="*/ 16 h 60"/>
                <a:gd name="T26" fmla="*/ 42 w 42"/>
                <a:gd name="T27" fmla="*/ 9 h 60"/>
                <a:gd name="T28" fmla="*/ 42 w 42"/>
                <a:gd name="T29" fmla="*/ 7 h 60"/>
                <a:gd name="T30" fmla="*/ 13 w 42"/>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2" h="60">
                  <a:moveTo>
                    <a:pt x="13" y="0"/>
                  </a:moveTo>
                  <a:lnTo>
                    <a:pt x="10" y="3"/>
                  </a:lnTo>
                  <a:lnTo>
                    <a:pt x="8" y="11"/>
                  </a:lnTo>
                  <a:lnTo>
                    <a:pt x="2" y="22"/>
                  </a:lnTo>
                  <a:lnTo>
                    <a:pt x="0" y="38"/>
                  </a:lnTo>
                  <a:lnTo>
                    <a:pt x="2" y="51"/>
                  </a:lnTo>
                  <a:lnTo>
                    <a:pt x="13" y="57"/>
                  </a:lnTo>
                  <a:lnTo>
                    <a:pt x="18" y="60"/>
                  </a:lnTo>
                  <a:lnTo>
                    <a:pt x="24" y="60"/>
                  </a:lnTo>
                  <a:lnTo>
                    <a:pt x="29" y="42"/>
                  </a:lnTo>
                  <a:lnTo>
                    <a:pt x="34" y="29"/>
                  </a:lnTo>
                  <a:lnTo>
                    <a:pt x="37" y="20"/>
                  </a:lnTo>
                  <a:lnTo>
                    <a:pt x="42" y="16"/>
                  </a:lnTo>
                  <a:lnTo>
                    <a:pt x="42" y="9"/>
                  </a:lnTo>
                  <a:lnTo>
                    <a:pt x="42" y="7"/>
                  </a:lnTo>
                  <a:lnTo>
                    <a:pt x="13" y="0"/>
                  </a:lnTo>
                  <a:close/>
                </a:path>
              </a:pathLst>
            </a:custGeom>
            <a:solidFill>
              <a:srgbClr val="F7C084"/>
            </a:solidFill>
            <a:ln w="7938">
              <a:solidFill>
                <a:srgbClr val="000000"/>
              </a:solidFill>
              <a:prstDash val="solid"/>
              <a:round/>
              <a:headEnd/>
              <a:tailEnd/>
            </a:ln>
          </p:spPr>
          <p:txBody>
            <a:bodyPr/>
            <a:lstStyle/>
            <a:p>
              <a:endParaRPr lang="ja-JP" altLang="en-US"/>
            </a:p>
          </p:txBody>
        </p:sp>
        <p:sp>
          <p:nvSpPr>
            <p:cNvPr id="19538" name="Freeform 277"/>
            <p:cNvSpPr>
              <a:spLocks/>
            </p:cNvSpPr>
            <p:nvPr/>
          </p:nvSpPr>
          <p:spPr bwMode="auto">
            <a:xfrm>
              <a:off x="3101" y="2420"/>
              <a:ext cx="245" cy="180"/>
            </a:xfrm>
            <a:custGeom>
              <a:avLst/>
              <a:gdLst>
                <a:gd name="T0" fmla="*/ 50 w 245"/>
                <a:gd name="T1" fmla="*/ 5 h 180"/>
                <a:gd name="T2" fmla="*/ 50 w 245"/>
                <a:gd name="T3" fmla="*/ 7 h 180"/>
                <a:gd name="T4" fmla="*/ 48 w 245"/>
                <a:gd name="T5" fmla="*/ 11 h 180"/>
                <a:gd name="T6" fmla="*/ 45 w 245"/>
                <a:gd name="T7" fmla="*/ 29 h 180"/>
                <a:gd name="T8" fmla="*/ 37 w 245"/>
                <a:gd name="T9" fmla="*/ 51 h 180"/>
                <a:gd name="T10" fmla="*/ 29 w 245"/>
                <a:gd name="T11" fmla="*/ 71 h 180"/>
                <a:gd name="T12" fmla="*/ 27 w 245"/>
                <a:gd name="T13" fmla="*/ 73 h 180"/>
                <a:gd name="T14" fmla="*/ 19 w 245"/>
                <a:gd name="T15" fmla="*/ 79 h 180"/>
                <a:gd name="T16" fmla="*/ 14 w 245"/>
                <a:gd name="T17" fmla="*/ 88 h 180"/>
                <a:gd name="T18" fmla="*/ 14 w 245"/>
                <a:gd name="T19" fmla="*/ 92 h 180"/>
                <a:gd name="T20" fmla="*/ 16 w 245"/>
                <a:gd name="T21" fmla="*/ 95 h 180"/>
                <a:gd name="T22" fmla="*/ 16 w 245"/>
                <a:gd name="T23" fmla="*/ 97 h 180"/>
                <a:gd name="T24" fmla="*/ 14 w 245"/>
                <a:gd name="T25" fmla="*/ 101 h 180"/>
                <a:gd name="T26" fmla="*/ 6 w 245"/>
                <a:gd name="T27" fmla="*/ 112 h 180"/>
                <a:gd name="T28" fmla="*/ 0 w 245"/>
                <a:gd name="T29" fmla="*/ 128 h 180"/>
                <a:gd name="T30" fmla="*/ 0 w 245"/>
                <a:gd name="T31" fmla="*/ 141 h 180"/>
                <a:gd name="T32" fmla="*/ 8 w 245"/>
                <a:gd name="T33" fmla="*/ 154 h 180"/>
                <a:gd name="T34" fmla="*/ 24 w 245"/>
                <a:gd name="T35" fmla="*/ 167 h 180"/>
                <a:gd name="T36" fmla="*/ 45 w 245"/>
                <a:gd name="T37" fmla="*/ 176 h 180"/>
                <a:gd name="T38" fmla="*/ 64 w 245"/>
                <a:gd name="T39" fmla="*/ 178 h 180"/>
                <a:gd name="T40" fmla="*/ 82 w 245"/>
                <a:gd name="T41" fmla="*/ 180 h 180"/>
                <a:gd name="T42" fmla="*/ 103 w 245"/>
                <a:gd name="T43" fmla="*/ 178 h 180"/>
                <a:gd name="T44" fmla="*/ 122 w 245"/>
                <a:gd name="T45" fmla="*/ 174 h 180"/>
                <a:gd name="T46" fmla="*/ 140 w 245"/>
                <a:gd name="T47" fmla="*/ 167 h 180"/>
                <a:gd name="T48" fmla="*/ 156 w 245"/>
                <a:gd name="T49" fmla="*/ 156 h 180"/>
                <a:gd name="T50" fmla="*/ 169 w 245"/>
                <a:gd name="T51" fmla="*/ 143 h 180"/>
                <a:gd name="T52" fmla="*/ 185 w 245"/>
                <a:gd name="T53" fmla="*/ 128 h 180"/>
                <a:gd name="T54" fmla="*/ 201 w 245"/>
                <a:gd name="T55" fmla="*/ 108 h 180"/>
                <a:gd name="T56" fmla="*/ 214 w 245"/>
                <a:gd name="T57" fmla="*/ 84 h 180"/>
                <a:gd name="T58" fmla="*/ 219 w 245"/>
                <a:gd name="T59" fmla="*/ 84 h 180"/>
                <a:gd name="T60" fmla="*/ 230 w 245"/>
                <a:gd name="T61" fmla="*/ 81 h 180"/>
                <a:gd name="T62" fmla="*/ 240 w 245"/>
                <a:gd name="T63" fmla="*/ 75 h 180"/>
                <a:gd name="T64" fmla="*/ 243 w 245"/>
                <a:gd name="T65" fmla="*/ 68 h 180"/>
                <a:gd name="T66" fmla="*/ 245 w 245"/>
                <a:gd name="T67" fmla="*/ 57 h 180"/>
                <a:gd name="T68" fmla="*/ 243 w 245"/>
                <a:gd name="T69" fmla="*/ 49 h 180"/>
                <a:gd name="T70" fmla="*/ 240 w 245"/>
                <a:gd name="T71" fmla="*/ 40 h 180"/>
                <a:gd name="T72" fmla="*/ 238 w 245"/>
                <a:gd name="T73" fmla="*/ 35 h 180"/>
                <a:gd name="T74" fmla="*/ 232 w 245"/>
                <a:gd name="T75" fmla="*/ 35 h 180"/>
                <a:gd name="T76" fmla="*/ 224 w 245"/>
                <a:gd name="T77" fmla="*/ 35 h 180"/>
                <a:gd name="T78" fmla="*/ 219 w 245"/>
                <a:gd name="T79" fmla="*/ 35 h 180"/>
                <a:gd name="T80" fmla="*/ 219 w 245"/>
                <a:gd name="T81" fmla="*/ 24 h 180"/>
                <a:gd name="T82" fmla="*/ 219 w 245"/>
                <a:gd name="T83" fmla="*/ 16 h 180"/>
                <a:gd name="T84" fmla="*/ 216 w 245"/>
                <a:gd name="T85" fmla="*/ 5 h 180"/>
                <a:gd name="T86" fmla="*/ 216 w 245"/>
                <a:gd name="T87" fmla="*/ 0 h 180"/>
                <a:gd name="T88" fmla="*/ 216 w 245"/>
                <a:gd name="T89" fmla="*/ 0 h 180"/>
                <a:gd name="T90" fmla="*/ 50 w 245"/>
                <a:gd name="T91" fmla="*/ 5 h 18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45" h="180">
                  <a:moveTo>
                    <a:pt x="50" y="5"/>
                  </a:moveTo>
                  <a:lnTo>
                    <a:pt x="50" y="7"/>
                  </a:lnTo>
                  <a:lnTo>
                    <a:pt x="48" y="11"/>
                  </a:lnTo>
                  <a:lnTo>
                    <a:pt x="45" y="29"/>
                  </a:lnTo>
                  <a:lnTo>
                    <a:pt x="37" y="51"/>
                  </a:lnTo>
                  <a:lnTo>
                    <a:pt x="29" y="71"/>
                  </a:lnTo>
                  <a:lnTo>
                    <a:pt x="27" y="73"/>
                  </a:lnTo>
                  <a:lnTo>
                    <a:pt x="19" y="79"/>
                  </a:lnTo>
                  <a:lnTo>
                    <a:pt x="14" y="88"/>
                  </a:lnTo>
                  <a:lnTo>
                    <a:pt x="14" y="92"/>
                  </a:lnTo>
                  <a:lnTo>
                    <a:pt x="16" y="95"/>
                  </a:lnTo>
                  <a:lnTo>
                    <a:pt x="16" y="97"/>
                  </a:lnTo>
                  <a:lnTo>
                    <a:pt x="14" y="101"/>
                  </a:lnTo>
                  <a:lnTo>
                    <a:pt x="6" y="112"/>
                  </a:lnTo>
                  <a:lnTo>
                    <a:pt x="0" y="128"/>
                  </a:lnTo>
                  <a:lnTo>
                    <a:pt x="0" y="141"/>
                  </a:lnTo>
                  <a:lnTo>
                    <a:pt x="8" y="154"/>
                  </a:lnTo>
                  <a:lnTo>
                    <a:pt x="24" y="167"/>
                  </a:lnTo>
                  <a:lnTo>
                    <a:pt x="45" y="176"/>
                  </a:lnTo>
                  <a:lnTo>
                    <a:pt x="64" y="178"/>
                  </a:lnTo>
                  <a:lnTo>
                    <a:pt x="82" y="180"/>
                  </a:lnTo>
                  <a:lnTo>
                    <a:pt x="103" y="178"/>
                  </a:lnTo>
                  <a:lnTo>
                    <a:pt x="122" y="174"/>
                  </a:lnTo>
                  <a:lnTo>
                    <a:pt x="140" y="167"/>
                  </a:lnTo>
                  <a:lnTo>
                    <a:pt x="156" y="156"/>
                  </a:lnTo>
                  <a:lnTo>
                    <a:pt x="169" y="143"/>
                  </a:lnTo>
                  <a:lnTo>
                    <a:pt x="185" y="128"/>
                  </a:lnTo>
                  <a:lnTo>
                    <a:pt x="201" y="108"/>
                  </a:lnTo>
                  <a:lnTo>
                    <a:pt x="214" y="84"/>
                  </a:lnTo>
                  <a:lnTo>
                    <a:pt x="219" y="84"/>
                  </a:lnTo>
                  <a:lnTo>
                    <a:pt x="230" y="81"/>
                  </a:lnTo>
                  <a:lnTo>
                    <a:pt x="240" y="75"/>
                  </a:lnTo>
                  <a:lnTo>
                    <a:pt x="243" y="68"/>
                  </a:lnTo>
                  <a:lnTo>
                    <a:pt x="245" y="57"/>
                  </a:lnTo>
                  <a:lnTo>
                    <a:pt x="243" y="49"/>
                  </a:lnTo>
                  <a:lnTo>
                    <a:pt x="240" y="40"/>
                  </a:lnTo>
                  <a:lnTo>
                    <a:pt x="238" y="35"/>
                  </a:lnTo>
                  <a:lnTo>
                    <a:pt x="232" y="35"/>
                  </a:lnTo>
                  <a:lnTo>
                    <a:pt x="224" y="35"/>
                  </a:lnTo>
                  <a:lnTo>
                    <a:pt x="219" y="35"/>
                  </a:lnTo>
                  <a:lnTo>
                    <a:pt x="219" y="24"/>
                  </a:lnTo>
                  <a:lnTo>
                    <a:pt x="219" y="16"/>
                  </a:lnTo>
                  <a:lnTo>
                    <a:pt x="216" y="5"/>
                  </a:lnTo>
                  <a:lnTo>
                    <a:pt x="216" y="0"/>
                  </a:lnTo>
                  <a:lnTo>
                    <a:pt x="50" y="5"/>
                  </a:lnTo>
                  <a:close/>
                </a:path>
              </a:pathLst>
            </a:custGeom>
            <a:solidFill>
              <a:srgbClr val="F7C084"/>
            </a:solidFill>
            <a:ln w="7938">
              <a:solidFill>
                <a:srgbClr val="000000"/>
              </a:solidFill>
              <a:prstDash val="solid"/>
              <a:round/>
              <a:headEnd/>
              <a:tailEnd/>
            </a:ln>
          </p:spPr>
          <p:txBody>
            <a:bodyPr/>
            <a:lstStyle/>
            <a:p>
              <a:endParaRPr lang="ja-JP" altLang="en-US"/>
            </a:p>
          </p:txBody>
        </p:sp>
        <p:sp>
          <p:nvSpPr>
            <p:cNvPr id="19539" name="Line 278"/>
            <p:cNvSpPr>
              <a:spLocks noChangeShapeType="1"/>
            </p:cNvSpPr>
            <p:nvPr/>
          </p:nvSpPr>
          <p:spPr bwMode="auto">
            <a:xfrm flipV="1">
              <a:off x="3130" y="2455"/>
              <a:ext cx="50" cy="36"/>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540" name="Freeform 279"/>
            <p:cNvSpPr>
              <a:spLocks/>
            </p:cNvSpPr>
            <p:nvPr/>
          </p:nvSpPr>
          <p:spPr bwMode="auto">
            <a:xfrm>
              <a:off x="3117" y="2515"/>
              <a:ext cx="140" cy="46"/>
            </a:xfrm>
            <a:custGeom>
              <a:avLst/>
              <a:gdLst>
                <a:gd name="T0" fmla="*/ 0 w 140"/>
                <a:gd name="T1" fmla="*/ 0 h 46"/>
                <a:gd name="T2" fmla="*/ 3 w 140"/>
                <a:gd name="T3" fmla="*/ 2 h 46"/>
                <a:gd name="T4" fmla="*/ 5 w 140"/>
                <a:gd name="T5" fmla="*/ 2 h 46"/>
                <a:gd name="T6" fmla="*/ 16 w 140"/>
                <a:gd name="T7" fmla="*/ 4 h 46"/>
                <a:gd name="T8" fmla="*/ 32 w 140"/>
                <a:gd name="T9" fmla="*/ 6 h 46"/>
                <a:gd name="T10" fmla="*/ 32 w 140"/>
                <a:gd name="T11" fmla="*/ 15 h 46"/>
                <a:gd name="T12" fmla="*/ 32 w 140"/>
                <a:gd name="T13" fmla="*/ 19 h 46"/>
                <a:gd name="T14" fmla="*/ 32 w 140"/>
                <a:gd name="T15" fmla="*/ 19 h 46"/>
                <a:gd name="T16" fmla="*/ 32 w 140"/>
                <a:gd name="T17" fmla="*/ 19 h 46"/>
                <a:gd name="T18" fmla="*/ 34 w 140"/>
                <a:gd name="T19" fmla="*/ 19 h 46"/>
                <a:gd name="T20" fmla="*/ 40 w 140"/>
                <a:gd name="T21" fmla="*/ 19 h 46"/>
                <a:gd name="T22" fmla="*/ 50 w 140"/>
                <a:gd name="T23" fmla="*/ 19 h 46"/>
                <a:gd name="T24" fmla="*/ 61 w 140"/>
                <a:gd name="T25" fmla="*/ 19 h 46"/>
                <a:gd name="T26" fmla="*/ 77 w 140"/>
                <a:gd name="T27" fmla="*/ 15 h 46"/>
                <a:gd name="T28" fmla="*/ 95 w 140"/>
                <a:gd name="T29" fmla="*/ 13 h 46"/>
                <a:gd name="T30" fmla="*/ 140 w 140"/>
                <a:gd name="T31" fmla="*/ 0 h 46"/>
                <a:gd name="T32" fmla="*/ 137 w 140"/>
                <a:gd name="T33" fmla="*/ 2 h 46"/>
                <a:gd name="T34" fmla="*/ 129 w 140"/>
                <a:gd name="T35" fmla="*/ 6 h 46"/>
                <a:gd name="T36" fmla="*/ 116 w 140"/>
                <a:gd name="T37" fmla="*/ 11 h 46"/>
                <a:gd name="T38" fmla="*/ 100 w 140"/>
                <a:gd name="T39" fmla="*/ 19 h 46"/>
                <a:gd name="T40" fmla="*/ 63 w 140"/>
                <a:gd name="T41" fmla="*/ 30 h 46"/>
                <a:gd name="T42" fmla="*/ 45 w 140"/>
                <a:gd name="T43" fmla="*/ 35 h 46"/>
                <a:gd name="T44" fmla="*/ 24 w 140"/>
                <a:gd name="T45" fmla="*/ 37 h 46"/>
                <a:gd name="T46" fmla="*/ 24 w 140"/>
                <a:gd name="T47" fmla="*/ 43 h 46"/>
                <a:gd name="T48" fmla="*/ 24 w 140"/>
                <a:gd name="T49" fmla="*/ 46 h 46"/>
                <a:gd name="T50" fmla="*/ 24 w 140"/>
                <a:gd name="T51" fmla="*/ 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40" h="46">
                  <a:moveTo>
                    <a:pt x="0" y="0"/>
                  </a:moveTo>
                  <a:lnTo>
                    <a:pt x="3" y="2"/>
                  </a:lnTo>
                  <a:lnTo>
                    <a:pt x="5" y="2"/>
                  </a:lnTo>
                  <a:lnTo>
                    <a:pt x="16" y="4"/>
                  </a:lnTo>
                  <a:lnTo>
                    <a:pt x="32" y="6"/>
                  </a:lnTo>
                  <a:lnTo>
                    <a:pt x="32" y="15"/>
                  </a:lnTo>
                  <a:lnTo>
                    <a:pt x="32" y="19"/>
                  </a:lnTo>
                  <a:lnTo>
                    <a:pt x="34" y="19"/>
                  </a:lnTo>
                  <a:lnTo>
                    <a:pt x="40" y="19"/>
                  </a:lnTo>
                  <a:lnTo>
                    <a:pt x="50" y="19"/>
                  </a:lnTo>
                  <a:lnTo>
                    <a:pt x="61" y="19"/>
                  </a:lnTo>
                  <a:lnTo>
                    <a:pt x="77" y="15"/>
                  </a:lnTo>
                  <a:lnTo>
                    <a:pt x="95" y="13"/>
                  </a:lnTo>
                  <a:lnTo>
                    <a:pt x="140" y="0"/>
                  </a:lnTo>
                  <a:lnTo>
                    <a:pt x="137" y="2"/>
                  </a:lnTo>
                  <a:lnTo>
                    <a:pt x="129" y="6"/>
                  </a:lnTo>
                  <a:lnTo>
                    <a:pt x="116" y="11"/>
                  </a:lnTo>
                  <a:lnTo>
                    <a:pt x="100" y="19"/>
                  </a:lnTo>
                  <a:lnTo>
                    <a:pt x="63" y="30"/>
                  </a:lnTo>
                  <a:lnTo>
                    <a:pt x="45" y="35"/>
                  </a:lnTo>
                  <a:lnTo>
                    <a:pt x="24" y="37"/>
                  </a:lnTo>
                  <a:lnTo>
                    <a:pt x="24" y="43"/>
                  </a:lnTo>
                  <a:lnTo>
                    <a:pt x="24" y="46"/>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41" name="Freeform 280"/>
            <p:cNvSpPr>
              <a:spLocks/>
            </p:cNvSpPr>
            <p:nvPr/>
          </p:nvSpPr>
          <p:spPr bwMode="auto">
            <a:xfrm>
              <a:off x="3151" y="2515"/>
              <a:ext cx="106" cy="37"/>
            </a:xfrm>
            <a:custGeom>
              <a:avLst/>
              <a:gdLst>
                <a:gd name="T0" fmla="*/ 0 w 106"/>
                <a:gd name="T1" fmla="*/ 37 h 37"/>
                <a:gd name="T2" fmla="*/ 19 w 106"/>
                <a:gd name="T3" fmla="*/ 35 h 37"/>
                <a:gd name="T4" fmla="*/ 37 w 106"/>
                <a:gd name="T5" fmla="*/ 30 h 37"/>
                <a:gd name="T6" fmla="*/ 72 w 106"/>
                <a:gd name="T7" fmla="*/ 17 h 37"/>
                <a:gd name="T8" fmla="*/ 85 w 106"/>
                <a:gd name="T9" fmla="*/ 11 h 37"/>
                <a:gd name="T10" fmla="*/ 98 w 106"/>
                <a:gd name="T11" fmla="*/ 4 h 37"/>
                <a:gd name="T12" fmla="*/ 106 w 106"/>
                <a:gd name="T13" fmla="*/ 2 h 37"/>
                <a:gd name="T14" fmla="*/ 106 w 106"/>
                <a:gd name="T15" fmla="*/ 0 h 37"/>
                <a:gd name="T16" fmla="*/ 69 w 106"/>
                <a:gd name="T17" fmla="*/ 11 h 37"/>
                <a:gd name="T18" fmla="*/ 37 w 106"/>
                <a:gd name="T19" fmla="*/ 17 h 37"/>
                <a:gd name="T20" fmla="*/ 16 w 106"/>
                <a:gd name="T21" fmla="*/ 19 h 37"/>
                <a:gd name="T22" fmla="*/ 3 w 106"/>
                <a:gd name="T23" fmla="*/ 19 h 37"/>
                <a:gd name="T24" fmla="*/ 0 w 106"/>
                <a:gd name="T25" fmla="*/ 37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6" h="37">
                  <a:moveTo>
                    <a:pt x="0" y="37"/>
                  </a:moveTo>
                  <a:lnTo>
                    <a:pt x="19" y="35"/>
                  </a:lnTo>
                  <a:lnTo>
                    <a:pt x="37" y="30"/>
                  </a:lnTo>
                  <a:lnTo>
                    <a:pt x="72" y="17"/>
                  </a:lnTo>
                  <a:lnTo>
                    <a:pt x="85" y="11"/>
                  </a:lnTo>
                  <a:lnTo>
                    <a:pt x="98" y="4"/>
                  </a:lnTo>
                  <a:lnTo>
                    <a:pt x="106" y="2"/>
                  </a:lnTo>
                  <a:lnTo>
                    <a:pt x="106" y="0"/>
                  </a:lnTo>
                  <a:lnTo>
                    <a:pt x="69" y="11"/>
                  </a:lnTo>
                  <a:lnTo>
                    <a:pt x="37" y="17"/>
                  </a:lnTo>
                  <a:lnTo>
                    <a:pt x="16" y="19"/>
                  </a:lnTo>
                  <a:lnTo>
                    <a:pt x="3" y="19"/>
                  </a:lnTo>
                  <a:lnTo>
                    <a:pt x="0" y="37"/>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542" name="Freeform 281"/>
            <p:cNvSpPr>
              <a:spLocks/>
            </p:cNvSpPr>
            <p:nvPr/>
          </p:nvSpPr>
          <p:spPr bwMode="auto">
            <a:xfrm>
              <a:off x="3162" y="2434"/>
              <a:ext cx="26" cy="21"/>
            </a:xfrm>
            <a:custGeom>
              <a:avLst/>
              <a:gdLst>
                <a:gd name="T0" fmla="*/ 26 w 26"/>
                <a:gd name="T1" fmla="*/ 10 h 21"/>
                <a:gd name="T2" fmla="*/ 21 w 26"/>
                <a:gd name="T3" fmla="*/ 19 h 21"/>
                <a:gd name="T4" fmla="*/ 13 w 26"/>
                <a:gd name="T5" fmla="*/ 21 h 21"/>
                <a:gd name="T6" fmla="*/ 3 w 26"/>
                <a:gd name="T7" fmla="*/ 19 h 21"/>
                <a:gd name="T8" fmla="*/ 0 w 26"/>
                <a:gd name="T9" fmla="*/ 10 h 21"/>
                <a:gd name="T10" fmla="*/ 3 w 26"/>
                <a:gd name="T11" fmla="*/ 4 h 21"/>
                <a:gd name="T12" fmla="*/ 13 w 26"/>
                <a:gd name="T13" fmla="*/ 0 h 21"/>
                <a:gd name="T14" fmla="*/ 21 w 26"/>
                <a:gd name="T15" fmla="*/ 4 h 21"/>
                <a:gd name="T16" fmla="*/ 26 w 26"/>
                <a:gd name="T17" fmla="*/ 10 h 21"/>
                <a:gd name="T18" fmla="*/ 26 w 26"/>
                <a:gd name="T19" fmla="*/ 1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21">
                  <a:moveTo>
                    <a:pt x="26" y="10"/>
                  </a:moveTo>
                  <a:lnTo>
                    <a:pt x="21" y="19"/>
                  </a:lnTo>
                  <a:lnTo>
                    <a:pt x="13" y="21"/>
                  </a:lnTo>
                  <a:lnTo>
                    <a:pt x="3" y="19"/>
                  </a:lnTo>
                  <a:lnTo>
                    <a:pt x="0" y="10"/>
                  </a:lnTo>
                  <a:lnTo>
                    <a:pt x="3" y="4"/>
                  </a:lnTo>
                  <a:lnTo>
                    <a:pt x="13" y="0"/>
                  </a:lnTo>
                  <a:lnTo>
                    <a:pt x="21" y="4"/>
                  </a:lnTo>
                  <a:lnTo>
                    <a:pt x="26" y="10"/>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543" name="Freeform 282"/>
            <p:cNvSpPr>
              <a:spLocks/>
            </p:cNvSpPr>
            <p:nvPr/>
          </p:nvSpPr>
          <p:spPr bwMode="auto">
            <a:xfrm>
              <a:off x="3165" y="2442"/>
              <a:ext cx="13" cy="11"/>
            </a:xfrm>
            <a:custGeom>
              <a:avLst/>
              <a:gdLst>
                <a:gd name="T0" fmla="*/ 13 w 13"/>
                <a:gd name="T1" fmla="*/ 7 h 11"/>
                <a:gd name="T2" fmla="*/ 13 w 13"/>
                <a:gd name="T3" fmla="*/ 9 h 11"/>
                <a:gd name="T4" fmla="*/ 8 w 13"/>
                <a:gd name="T5" fmla="*/ 11 h 11"/>
                <a:gd name="T6" fmla="*/ 2 w 13"/>
                <a:gd name="T7" fmla="*/ 9 h 11"/>
                <a:gd name="T8" fmla="*/ 0 w 13"/>
                <a:gd name="T9" fmla="*/ 7 h 11"/>
                <a:gd name="T10" fmla="*/ 2 w 13"/>
                <a:gd name="T11" fmla="*/ 2 h 11"/>
                <a:gd name="T12" fmla="*/ 8 w 13"/>
                <a:gd name="T13" fmla="*/ 0 h 11"/>
                <a:gd name="T14" fmla="*/ 13 w 13"/>
                <a:gd name="T15" fmla="*/ 2 h 11"/>
                <a:gd name="T16" fmla="*/ 13 w 13"/>
                <a:gd name="T17" fmla="*/ 7 h 11"/>
                <a:gd name="T18" fmla="*/ 13 w 13"/>
                <a:gd name="T19" fmla="*/ 7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1">
                  <a:moveTo>
                    <a:pt x="13" y="7"/>
                  </a:moveTo>
                  <a:lnTo>
                    <a:pt x="13" y="9"/>
                  </a:lnTo>
                  <a:lnTo>
                    <a:pt x="8" y="11"/>
                  </a:lnTo>
                  <a:lnTo>
                    <a:pt x="2" y="9"/>
                  </a:lnTo>
                  <a:lnTo>
                    <a:pt x="0" y="7"/>
                  </a:lnTo>
                  <a:lnTo>
                    <a:pt x="2" y="2"/>
                  </a:lnTo>
                  <a:lnTo>
                    <a:pt x="8" y="0"/>
                  </a:lnTo>
                  <a:lnTo>
                    <a:pt x="13" y="2"/>
                  </a:lnTo>
                  <a:lnTo>
                    <a:pt x="13" y="7"/>
                  </a:lnTo>
                  <a:close/>
                </a:path>
              </a:pathLst>
            </a:custGeom>
            <a:solidFill>
              <a:srgbClr val="000000"/>
            </a:solidFill>
            <a:ln w="7938">
              <a:solidFill>
                <a:srgbClr val="000000"/>
              </a:solidFill>
              <a:prstDash val="solid"/>
              <a:round/>
              <a:headEnd/>
              <a:tailEnd/>
            </a:ln>
          </p:spPr>
          <p:txBody>
            <a:bodyPr/>
            <a:lstStyle/>
            <a:p>
              <a:endParaRPr lang="ja-JP" altLang="en-US"/>
            </a:p>
          </p:txBody>
        </p:sp>
        <p:sp>
          <p:nvSpPr>
            <p:cNvPr id="19544" name="Freeform 283"/>
            <p:cNvSpPr>
              <a:spLocks/>
            </p:cNvSpPr>
            <p:nvPr/>
          </p:nvSpPr>
          <p:spPr bwMode="auto">
            <a:xfrm>
              <a:off x="3228" y="2444"/>
              <a:ext cx="29" cy="22"/>
            </a:xfrm>
            <a:custGeom>
              <a:avLst/>
              <a:gdLst>
                <a:gd name="T0" fmla="*/ 29 w 29"/>
                <a:gd name="T1" fmla="*/ 11 h 22"/>
                <a:gd name="T2" fmla="*/ 24 w 29"/>
                <a:gd name="T3" fmla="*/ 20 h 22"/>
                <a:gd name="T4" fmla="*/ 13 w 29"/>
                <a:gd name="T5" fmla="*/ 22 h 22"/>
                <a:gd name="T6" fmla="*/ 2 w 29"/>
                <a:gd name="T7" fmla="*/ 20 h 22"/>
                <a:gd name="T8" fmla="*/ 0 w 29"/>
                <a:gd name="T9" fmla="*/ 11 h 22"/>
                <a:gd name="T10" fmla="*/ 2 w 29"/>
                <a:gd name="T11" fmla="*/ 5 h 22"/>
                <a:gd name="T12" fmla="*/ 13 w 29"/>
                <a:gd name="T13" fmla="*/ 0 h 22"/>
                <a:gd name="T14" fmla="*/ 24 w 29"/>
                <a:gd name="T15" fmla="*/ 5 h 22"/>
                <a:gd name="T16" fmla="*/ 29 w 29"/>
                <a:gd name="T17" fmla="*/ 11 h 22"/>
                <a:gd name="T18" fmla="*/ 29 w 29"/>
                <a:gd name="T19" fmla="*/ 11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22">
                  <a:moveTo>
                    <a:pt x="29" y="11"/>
                  </a:moveTo>
                  <a:lnTo>
                    <a:pt x="24" y="20"/>
                  </a:lnTo>
                  <a:lnTo>
                    <a:pt x="13" y="22"/>
                  </a:lnTo>
                  <a:lnTo>
                    <a:pt x="2" y="20"/>
                  </a:lnTo>
                  <a:lnTo>
                    <a:pt x="0" y="11"/>
                  </a:lnTo>
                  <a:lnTo>
                    <a:pt x="2" y="5"/>
                  </a:lnTo>
                  <a:lnTo>
                    <a:pt x="13" y="0"/>
                  </a:lnTo>
                  <a:lnTo>
                    <a:pt x="24" y="5"/>
                  </a:lnTo>
                  <a:lnTo>
                    <a:pt x="29" y="11"/>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545" name="Freeform 284"/>
            <p:cNvSpPr>
              <a:spLocks/>
            </p:cNvSpPr>
            <p:nvPr/>
          </p:nvSpPr>
          <p:spPr bwMode="auto">
            <a:xfrm>
              <a:off x="3230" y="2453"/>
              <a:ext cx="16" cy="9"/>
            </a:xfrm>
            <a:custGeom>
              <a:avLst/>
              <a:gdLst>
                <a:gd name="T0" fmla="*/ 16 w 16"/>
                <a:gd name="T1" fmla="*/ 5 h 9"/>
                <a:gd name="T2" fmla="*/ 14 w 16"/>
                <a:gd name="T3" fmla="*/ 7 h 9"/>
                <a:gd name="T4" fmla="*/ 8 w 16"/>
                <a:gd name="T5" fmla="*/ 9 h 9"/>
                <a:gd name="T6" fmla="*/ 3 w 16"/>
                <a:gd name="T7" fmla="*/ 7 h 9"/>
                <a:gd name="T8" fmla="*/ 0 w 16"/>
                <a:gd name="T9" fmla="*/ 5 h 9"/>
                <a:gd name="T10" fmla="*/ 3 w 16"/>
                <a:gd name="T11" fmla="*/ 0 h 9"/>
                <a:gd name="T12" fmla="*/ 8 w 16"/>
                <a:gd name="T13" fmla="*/ 0 h 9"/>
                <a:gd name="T14" fmla="*/ 14 w 16"/>
                <a:gd name="T15" fmla="*/ 0 h 9"/>
                <a:gd name="T16" fmla="*/ 16 w 16"/>
                <a:gd name="T17" fmla="*/ 5 h 9"/>
                <a:gd name="T18" fmla="*/ 16 w 16"/>
                <a:gd name="T19" fmla="*/ 5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9">
                  <a:moveTo>
                    <a:pt x="16" y="5"/>
                  </a:moveTo>
                  <a:lnTo>
                    <a:pt x="14" y="7"/>
                  </a:lnTo>
                  <a:lnTo>
                    <a:pt x="8" y="9"/>
                  </a:lnTo>
                  <a:lnTo>
                    <a:pt x="3" y="7"/>
                  </a:lnTo>
                  <a:lnTo>
                    <a:pt x="0" y="5"/>
                  </a:lnTo>
                  <a:lnTo>
                    <a:pt x="3" y="0"/>
                  </a:lnTo>
                  <a:lnTo>
                    <a:pt x="8" y="0"/>
                  </a:lnTo>
                  <a:lnTo>
                    <a:pt x="14" y="0"/>
                  </a:lnTo>
                  <a:lnTo>
                    <a:pt x="16" y="5"/>
                  </a:lnTo>
                  <a:close/>
                </a:path>
              </a:pathLst>
            </a:custGeom>
            <a:solidFill>
              <a:srgbClr val="000000"/>
            </a:solidFill>
            <a:ln w="7938">
              <a:solidFill>
                <a:srgbClr val="000000"/>
              </a:solidFill>
              <a:prstDash val="solid"/>
              <a:round/>
              <a:headEnd/>
              <a:tailEnd/>
            </a:ln>
          </p:spPr>
          <p:txBody>
            <a:bodyPr/>
            <a:lstStyle/>
            <a:p>
              <a:endParaRPr lang="ja-JP" altLang="en-US"/>
            </a:p>
          </p:txBody>
        </p:sp>
        <p:sp>
          <p:nvSpPr>
            <p:cNvPr id="19546" name="Freeform 285"/>
            <p:cNvSpPr>
              <a:spLocks/>
            </p:cNvSpPr>
            <p:nvPr/>
          </p:nvSpPr>
          <p:spPr bwMode="auto">
            <a:xfrm>
              <a:off x="3230" y="2504"/>
              <a:ext cx="90" cy="87"/>
            </a:xfrm>
            <a:custGeom>
              <a:avLst/>
              <a:gdLst>
                <a:gd name="T0" fmla="*/ 72 w 90"/>
                <a:gd name="T1" fmla="*/ 2 h 87"/>
                <a:gd name="T2" fmla="*/ 72 w 90"/>
                <a:gd name="T3" fmla="*/ 6 h 87"/>
                <a:gd name="T4" fmla="*/ 66 w 90"/>
                <a:gd name="T5" fmla="*/ 13 h 87"/>
                <a:gd name="T6" fmla="*/ 58 w 90"/>
                <a:gd name="T7" fmla="*/ 26 h 87"/>
                <a:gd name="T8" fmla="*/ 51 w 90"/>
                <a:gd name="T9" fmla="*/ 39 h 87"/>
                <a:gd name="T10" fmla="*/ 27 w 90"/>
                <a:gd name="T11" fmla="*/ 68 h 87"/>
                <a:gd name="T12" fmla="*/ 14 w 90"/>
                <a:gd name="T13" fmla="*/ 79 h 87"/>
                <a:gd name="T14" fmla="*/ 0 w 90"/>
                <a:gd name="T15" fmla="*/ 87 h 87"/>
                <a:gd name="T16" fmla="*/ 6 w 90"/>
                <a:gd name="T17" fmla="*/ 85 h 87"/>
                <a:gd name="T18" fmla="*/ 11 w 90"/>
                <a:gd name="T19" fmla="*/ 81 h 87"/>
                <a:gd name="T20" fmla="*/ 24 w 90"/>
                <a:gd name="T21" fmla="*/ 74 h 87"/>
                <a:gd name="T22" fmla="*/ 37 w 90"/>
                <a:gd name="T23" fmla="*/ 65 h 87"/>
                <a:gd name="T24" fmla="*/ 51 w 90"/>
                <a:gd name="T25" fmla="*/ 52 h 87"/>
                <a:gd name="T26" fmla="*/ 66 w 90"/>
                <a:gd name="T27" fmla="*/ 39 h 87"/>
                <a:gd name="T28" fmla="*/ 80 w 90"/>
                <a:gd name="T29" fmla="*/ 22 h 87"/>
                <a:gd name="T30" fmla="*/ 90 w 90"/>
                <a:gd name="T31" fmla="*/ 0 h 87"/>
                <a:gd name="T32" fmla="*/ 72 w 90"/>
                <a:gd name="T33" fmla="*/ 2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0" h="87">
                  <a:moveTo>
                    <a:pt x="72" y="2"/>
                  </a:moveTo>
                  <a:lnTo>
                    <a:pt x="72" y="6"/>
                  </a:lnTo>
                  <a:lnTo>
                    <a:pt x="66" y="13"/>
                  </a:lnTo>
                  <a:lnTo>
                    <a:pt x="58" y="26"/>
                  </a:lnTo>
                  <a:lnTo>
                    <a:pt x="51" y="39"/>
                  </a:lnTo>
                  <a:lnTo>
                    <a:pt x="27" y="68"/>
                  </a:lnTo>
                  <a:lnTo>
                    <a:pt x="14" y="79"/>
                  </a:lnTo>
                  <a:lnTo>
                    <a:pt x="0" y="87"/>
                  </a:lnTo>
                  <a:lnTo>
                    <a:pt x="6" y="85"/>
                  </a:lnTo>
                  <a:lnTo>
                    <a:pt x="11" y="81"/>
                  </a:lnTo>
                  <a:lnTo>
                    <a:pt x="24" y="74"/>
                  </a:lnTo>
                  <a:lnTo>
                    <a:pt x="37" y="65"/>
                  </a:lnTo>
                  <a:lnTo>
                    <a:pt x="51" y="52"/>
                  </a:lnTo>
                  <a:lnTo>
                    <a:pt x="66" y="39"/>
                  </a:lnTo>
                  <a:lnTo>
                    <a:pt x="80" y="22"/>
                  </a:lnTo>
                  <a:lnTo>
                    <a:pt x="90" y="0"/>
                  </a:lnTo>
                  <a:lnTo>
                    <a:pt x="72" y="2"/>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547" name="Freeform 286"/>
            <p:cNvSpPr>
              <a:spLocks/>
            </p:cNvSpPr>
            <p:nvPr/>
          </p:nvSpPr>
          <p:spPr bwMode="auto">
            <a:xfrm>
              <a:off x="3294" y="2499"/>
              <a:ext cx="23" cy="18"/>
            </a:xfrm>
            <a:custGeom>
              <a:avLst/>
              <a:gdLst>
                <a:gd name="T0" fmla="*/ 23 w 23"/>
                <a:gd name="T1" fmla="*/ 11 h 18"/>
                <a:gd name="T2" fmla="*/ 21 w 23"/>
                <a:gd name="T3" fmla="*/ 18 h 18"/>
                <a:gd name="T4" fmla="*/ 10 w 23"/>
                <a:gd name="T5" fmla="*/ 18 h 18"/>
                <a:gd name="T6" fmla="*/ 2 w 23"/>
                <a:gd name="T7" fmla="*/ 16 h 18"/>
                <a:gd name="T8" fmla="*/ 0 w 23"/>
                <a:gd name="T9" fmla="*/ 9 h 18"/>
                <a:gd name="T10" fmla="*/ 2 w 23"/>
                <a:gd name="T11" fmla="*/ 2 h 18"/>
                <a:gd name="T12" fmla="*/ 10 w 23"/>
                <a:gd name="T13" fmla="*/ 0 h 18"/>
                <a:gd name="T14" fmla="*/ 21 w 23"/>
                <a:gd name="T15" fmla="*/ 5 h 18"/>
                <a:gd name="T16" fmla="*/ 23 w 23"/>
                <a:gd name="T17" fmla="*/ 11 h 18"/>
                <a:gd name="T18" fmla="*/ 23 w 23"/>
                <a:gd name="T19" fmla="*/ 1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18">
                  <a:moveTo>
                    <a:pt x="23" y="11"/>
                  </a:moveTo>
                  <a:lnTo>
                    <a:pt x="21" y="18"/>
                  </a:lnTo>
                  <a:lnTo>
                    <a:pt x="10" y="18"/>
                  </a:lnTo>
                  <a:lnTo>
                    <a:pt x="2" y="16"/>
                  </a:lnTo>
                  <a:lnTo>
                    <a:pt x="0" y="9"/>
                  </a:lnTo>
                  <a:lnTo>
                    <a:pt x="2" y="2"/>
                  </a:lnTo>
                  <a:lnTo>
                    <a:pt x="10" y="0"/>
                  </a:lnTo>
                  <a:lnTo>
                    <a:pt x="21" y="5"/>
                  </a:lnTo>
                  <a:lnTo>
                    <a:pt x="23" y="11"/>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548" name="Freeform 287"/>
            <p:cNvSpPr>
              <a:spLocks/>
            </p:cNvSpPr>
            <p:nvPr/>
          </p:nvSpPr>
          <p:spPr bwMode="auto">
            <a:xfrm>
              <a:off x="3101" y="2596"/>
              <a:ext cx="50" cy="37"/>
            </a:xfrm>
            <a:custGeom>
              <a:avLst/>
              <a:gdLst>
                <a:gd name="T0" fmla="*/ 50 w 50"/>
                <a:gd name="T1" fmla="*/ 0 h 37"/>
                <a:gd name="T2" fmla="*/ 45 w 50"/>
                <a:gd name="T3" fmla="*/ 4 h 37"/>
                <a:gd name="T4" fmla="*/ 37 w 50"/>
                <a:gd name="T5" fmla="*/ 9 h 37"/>
                <a:gd name="T6" fmla="*/ 24 w 50"/>
                <a:gd name="T7" fmla="*/ 15 h 37"/>
                <a:gd name="T8" fmla="*/ 14 w 50"/>
                <a:gd name="T9" fmla="*/ 17 h 37"/>
                <a:gd name="T10" fmla="*/ 6 w 50"/>
                <a:gd name="T11" fmla="*/ 19 h 37"/>
                <a:gd name="T12" fmla="*/ 0 w 50"/>
                <a:gd name="T13" fmla="*/ 28 h 37"/>
                <a:gd name="T14" fmla="*/ 3 w 50"/>
                <a:gd name="T15" fmla="*/ 35 h 37"/>
                <a:gd name="T16" fmla="*/ 8 w 50"/>
                <a:gd name="T17" fmla="*/ 37 h 37"/>
                <a:gd name="T18" fmla="*/ 16 w 50"/>
                <a:gd name="T19" fmla="*/ 35 h 37"/>
                <a:gd name="T20" fmla="*/ 35 w 50"/>
                <a:gd name="T21" fmla="*/ 30 h 37"/>
                <a:gd name="T22" fmla="*/ 43 w 50"/>
                <a:gd name="T23" fmla="*/ 24 h 37"/>
                <a:gd name="T24" fmla="*/ 45 w 50"/>
                <a:gd name="T25" fmla="*/ 17 h 37"/>
                <a:gd name="T26" fmla="*/ 45 w 50"/>
                <a:gd name="T27" fmla="*/ 15 h 37"/>
                <a:gd name="T28" fmla="*/ 50 w 50"/>
                <a:gd name="T29" fmla="*/ 0 h 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 h="37">
                  <a:moveTo>
                    <a:pt x="50" y="0"/>
                  </a:moveTo>
                  <a:lnTo>
                    <a:pt x="45" y="4"/>
                  </a:lnTo>
                  <a:lnTo>
                    <a:pt x="37" y="9"/>
                  </a:lnTo>
                  <a:lnTo>
                    <a:pt x="24" y="15"/>
                  </a:lnTo>
                  <a:lnTo>
                    <a:pt x="14" y="17"/>
                  </a:lnTo>
                  <a:lnTo>
                    <a:pt x="6" y="19"/>
                  </a:lnTo>
                  <a:lnTo>
                    <a:pt x="0" y="28"/>
                  </a:lnTo>
                  <a:lnTo>
                    <a:pt x="3" y="35"/>
                  </a:lnTo>
                  <a:lnTo>
                    <a:pt x="8" y="37"/>
                  </a:lnTo>
                  <a:lnTo>
                    <a:pt x="16" y="35"/>
                  </a:lnTo>
                  <a:lnTo>
                    <a:pt x="35" y="30"/>
                  </a:lnTo>
                  <a:lnTo>
                    <a:pt x="43" y="24"/>
                  </a:lnTo>
                  <a:lnTo>
                    <a:pt x="45" y="17"/>
                  </a:lnTo>
                  <a:lnTo>
                    <a:pt x="45" y="15"/>
                  </a:lnTo>
                  <a:lnTo>
                    <a:pt x="50" y="0"/>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549" name="Freeform 288"/>
            <p:cNvSpPr>
              <a:spLocks/>
            </p:cNvSpPr>
            <p:nvPr/>
          </p:nvSpPr>
          <p:spPr bwMode="auto">
            <a:xfrm>
              <a:off x="3104" y="2600"/>
              <a:ext cx="50" cy="55"/>
            </a:xfrm>
            <a:custGeom>
              <a:avLst/>
              <a:gdLst>
                <a:gd name="T0" fmla="*/ 50 w 50"/>
                <a:gd name="T1" fmla="*/ 0 h 55"/>
                <a:gd name="T2" fmla="*/ 50 w 50"/>
                <a:gd name="T3" fmla="*/ 2 h 55"/>
                <a:gd name="T4" fmla="*/ 47 w 50"/>
                <a:gd name="T5" fmla="*/ 13 h 55"/>
                <a:gd name="T6" fmla="*/ 42 w 50"/>
                <a:gd name="T7" fmla="*/ 24 h 55"/>
                <a:gd name="T8" fmla="*/ 34 w 50"/>
                <a:gd name="T9" fmla="*/ 35 h 55"/>
                <a:gd name="T10" fmla="*/ 26 w 50"/>
                <a:gd name="T11" fmla="*/ 44 h 55"/>
                <a:gd name="T12" fmla="*/ 18 w 50"/>
                <a:gd name="T13" fmla="*/ 53 h 55"/>
                <a:gd name="T14" fmla="*/ 11 w 50"/>
                <a:gd name="T15" fmla="*/ 55 h 55"/>
                <a:gd name="T16" fmla="*/ 3 w 50"/>
                <a:gd name="T17" fmla="*/ 53 h 55"/>
                <a:gd name="T18" fmla="*/ 0 w 50"/>
                <a:gd name="T19" fmla="*/ 48 h 55"/>
                <a:gd name="T20" fmla="*/ 3 w 50"/>
                <a:gd name="T21" fmla="*/ 42 h 55"/>
                <a:gd name="T22" fmla="*/ 13 w 50"/>
                <a:gd name="T23" fmla="*/ 33 h 55"/>
                <a:gd name="T24" fmla="*/ 21 w 50"/>
                <a:gd name="T25" fmla="*/ 24 h 55"/>
                <a:gd name="T26" fmla="*/ 42 w 50"/>
                <a:gd name="T27" fmla="*/ 7 h 55"/>
                <a:gd name="T28" fmla="*/ 47 w 50"/>
                <a:gd name="T29" fmla="*/ 0 h 55"/>
                <a:gd name="T30" fmla="*/ 50 w 50"/>
                <a:gd name="T31" fmla="*/ 0 h 55"/>
                <a:gd name="T32" fmla="*/ 50 w 50"/>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55">
                  <a:moveTo>
                    <a:pt x="50" y="0"/>
                  </a:moveTo>
                  <a:lnTo>
                    <a:pt x="50" y="2"/>
                  </a:lnTo>
                  <a:lnTo>
                    <a:pt x="47" y="13"/>
                  </a:lnTo>
                  <a:lnTo>
                    <a:pt x="42" y="24"/>
                  </a:lnTo>
                  <a:lnTo>
                    <a:pt x="34" y="35"/>
                  </a:lnTo>
                  <a:lnTo>
                    <a:pt x="26" y="44"/>
                  </a:lnTo>
                  <a:lnTo>
                    <a:pt x="18" y="53"/>
                  </a:lnTo>
                  <a:lnTo>
                    <a:pt x="11" y="55"/>
                  </a:lnTo>
                  <a:lnTo>
                    <a:pt x="3" y="53"/>
                  </a:lnTo>
                  <a:lnTo>
                    <a:pt x="0" y="48"/>
                  </a:lnTo>
                  <a:lnTo>
                    <a:pt x="3" y="42"/>
                  </a:lnTo>
                  <a:lnTo>
                    <a:pt x="13" y="33"/>
                  </a:lnTo>
                  <a:lnTo>
                    <a:pt x="21" y="24"/>
                  </a:lnTo>
                  <a:lnTo>
                    <a:pt x="42" y="7"/>
                  </a:lnTo>
                  <a:lnTo>
                    <a:pt x="47" y="0"/>
                  </a:lnTo>
                  <a:lnTo>
                    <a:pt x="50" y="0"/>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550" name="Line 289"/>
            <p:cNvSpPr>
              <a:spLocks noChangeShapeType="1"/>
            </p:cNvSpPr>
            <p:nvPr/>
          </p:nvSpPr>
          <p:spPr bwMode="auto">
            <a:xfrm>
              <a:off x="3383" y="2473"/>
              <a:ext cx="29" cy="42"/>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551" name="Line 290"/>
            <p:cNvSpPr>
              <a:spLocks noChangeShapeType="1"/>
            </p:cNvSpPr>
            <p:nvPr/>
          </p:nvSpPr>
          <p:spPr bwMode="auto">
            <a:xfrm>
              <a:off x="2983" y="2662"/>
              <a:ext cx="66" cy="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552" name="Freeform 291"/>
            <p:cNvSpPr>
              <a:spLocks/>
            </p:cNvSpPr>
            <p:nvPr/>
          </p:nvSpPr>
          <p:spPr bwMode="auto">
            <a:xfrm>
              <a:off x="3315" y="2475"/>
              <a:ext cx="13" cy="11"/>
            </a:xfrm>
            <a:custGeom>
              <a:avLst/>
              <a:gdLst>
                <a:gd name="T0" fmla="*/ 0 w 13"/>
                <a:gd name="T1" fmla="*/ 11 h 11"/>
                <a:gd name="T2" fmla="*/ 0 w 13"/>
                <a:gd name="T3" fmla="*/ 11 h 11"/>
                <a:gd name="T4" fmla="*/ 2 w 13"/>
                <a:gd name="T5" fmla="*/ 7 h 11"/>
                <a:gd name="T6" fmla="*/ 8 w 13"/>
                <a:gd name="T7" fmla="*/ 2 h 11"/>
                <a:gd name="T8" fmla="*/ 13 w 13"/>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1">
                  <a:moveTo>
                    <a:pt x="0" y="11"/>
                  </a:moveTo>
                  <a:lnTo>
                    <a:pt x="0" y="11"/>
                  </a:lnTo>
                  <a:lnTo>
                    <a:pt x="2" y="7"/>
                  </a:lnTo>
                  <a:lnTo>
                    <a:pt x="8" y="2"/>
                  </a:lnTo>
                  <a:lnTo>
                    <a:pt x="13"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53" name="Freeform 292"/>
            <p:cNvSpPr>
              <a:spLocks/>
            </p:cNvSpPr>
            <p:nvPr/>
          </p:nvSpPr>
          <p:spPr bwMode="auto">
            <a:xfrm>
              <a:off x="3136" y="2434"/>
              <a:ext cx="13" cy="32"/>
            </a:xfrm>
            <a:custGeom>
              <a:avLst/>
              <a:gdLst>
                <a:gd name="T0" fmla="*/ 13 w 13"/>
                <a:gd name="T1" fmla="*/ 0 h 32"/>
                <a:gd name="T2" fmla="*/ 10 w 13"/>
                <a:gd name="T3" fmla="*/ 0 h 32"/>
                <a:gd name="T4" fmla="*/ 2 w 13"/>
                <a:gd name="T5" fmla="*/ 4 h 32"/>
                <a:gd name="T6" fmla="*/ 0 w 13"/>
                <a:gd name="T7" fmla="*/ 15 h 32"/>
                <a:gd name="T8" fmla="*/ 0 w 13"/>
                <a:gd name="T9" fmla="*/ 21 h 32"/>
                <a:gd name="T10" fmla="*/ 5 w 13"/>
                <a:gd name="T11" fmla="*/ 32 h 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32">
                  <a:moveTo>
                    <a:pt x="13" y="0"/>
                  </a:moveTo>
                  <a:lnTo>
                    <a:pt x="10" y="0"/>
                  </a:lnTo>
                  <a:lnTo>
                    <a:pt x="2" y="4"/>
                  </a:lnTo>
                  <a:lnTo>
                    <a:pt x="0" y="15"/>
                  </a:lnTo>
                  <a:lnTo>
                    <a:pt x="0" y="21"/>
                  </a:lnTo>
                  <a:lnTo>
                    <a:pt x="5" y="32"/>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54" name="Line 293"/>
            <p:cNvSpPr>
              <a:spLocks noChangeShapeType="1"/>
            </p:cNvSpPr>
            <p:nvPr/>
          </p:nvSpPr>
          <p:spPr bwMode="auto">
            <a:xfrm>
              <a:off x="3051" y="2648"/>
              <a:ext cx="3" cy="38"/>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555" name="Freeform 294"/>
            <p:cNvSpPr>
              <a:spLocks/>
            </p:cNvSpPr>
            <p:nvPr/>
          </p:nvSpPr>
          <p:spPr bwMode="auto">
            <a:xfrm>
              <a:off x="3196" y="2602"/>
              <a:ext cx="19" cy="13"/>
            </a:xfrm>
            <a:custGeom>
              <a:avLst/>
              <a:gdLst>
                <a:gd name="T0" fmla="*/ 19 w 19"/>
                <a:gd name="T1" fmla="*/ 7 h 13"/>
                <a:gd name="T2" fmla="*/ 16 w 19"/>
                <a:gd name="T3" fmla="*/ 11 h 13"/>
                <a:gd name="T4" fmla="*/ 11 w 19"/>
                <a:gd name="T5" fmla="*/ 13 h 13"/>
                <a:gd name="T6" fmla="*/ 6 w 19"/>
                <a:gd name="T7" fmla="*/ 11 h 13"/>
                <a:gd name="T8" fmla="*/ 0 w 19"/>
                <a:gd name="T9" fmla="*/ 7 h 13"/>
                <a:gd name="T10" fmla="*/ 6 w 19"/>
                <a:gd name="T11" fmla="*/ 0 h 13"/>
                <a:gd name="T12" fmla="*/ 11 w 19"/>
                <a:gd name="T13" fmla="*/ 0 h 13"/>
                <a:gd name="T14" fmla="*/ 16 w 19"/>
                <a:gd name="T15" fmla="*/ 0 h 13"/>
                <a:gd name="T16" fmla="*/ 19 w 19"/>
                <a:gd name="T17" fmla="*/ 7 h 13"/>
                <a:gd name="T18" fmla="*/ 19 w 19"/>
                <a:gd name="T19" fmla="*/ 7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13">
                  <a:moveTo>
                    <a:pt x="19" y="7"/>
                  </a:moveTo>
                  <a:lnTo>
                    <a:pt x="16" y="11"/>
                  </a:lnTo>
                  <a:lnTo>
                    <a:pt x="11" y="13"/>
                  </a:lnTo>
                  <a:lnTo>
                    <a:pt x="6" y="11"/>
                  </a:lnTo>
                  <a:lnTo>
                    <a:pt x="0" y="7"/>
                  </a:lnTo>
                  <a:lnTo>
                    <a:pt x="6" y="0"/>
                  </a:lnTo>
                  <a:lnTo>
                    <a:pt x="11" y="0"/>
                  </a:lnTo>
                  <a:lnTo>
                    <a:pt x="16" y="0"/>
                  </a:lnTo>
                  <a:lnTo>
                    <a:pt x="19" y="7"/>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556" name="Freeform 295"/>
            <p:cNvSpPr>
              <a:spLocks/>
            </p:cNvSpPr>
            <p:nvPr/>
          </p:nvSpPr>
          <p:spPr bwMode="auto">
            <a:xfrm>
              <a:off x="3149" y="2622"/>
              <a:ext cx="34" cy="13"/>
            </a:xfrm>
            <a:custGeom>
              <a:avLst/>
              <a:gdLst>
                <a:gd name="T0" fmla="*/ 0 w 34"/>
                <a:gd name="T1" fmla="*/ 0 h 13"/>
                <a:gd name="T2" fmla="*/ 5 w 34"/>
                <a:gd name="T3" fmla="*/ 13 h 13"/>
                <a:gd name="T4" fmla="*/ 34 w 34"/>
                <a:gd name="T5" fmla="*/ 7 h 13"/>
                <a:gd name="T6" fmla="*/ 0 60000 65536"/>
                <a:gd name="T7" fmla="*/ 0 60000 65536"/>
                <a:gd name="T8" fmla="*/ 0 60000 65536"/>
              </a:gdLst>
              <a:ahLst/>
              <a:cxnLst>
                <a:cxn ang="T6">
                  <a:pos x="T0" y="T1"/>
                </a:cxn>
                <a:cxn ang="T7">
                  <a:pos x="T2" y="T3"/>
                </a:cxn>
                <a:cxn ang="T8">
                  <a:pos x="T4" y="T5"/>
                </a:cxn>
              </a:cxnLst>
              <a:rect l="0" t="0" r="r" b="b"/>
              <a:pathLst>
                <a:path w="34" h="13">
                  <a:moveTo>
                    <a:pt x="0" y="0"/>
                  </a:moveTo>
                  <a:lnTo>
                    <a:pt x="5" y="13"/>
                  </a:lnTo>
                  <a:lnTo>
                    <a:pt x="34" y="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57" name="Freeform 296"/>
            <p:cNvSpPr>
              <a:spLocks/>
            </p:cNvSpPr>
            <p:nvPr/>
          </p:nvSpPr>
          <p:spPr bwMode="auto">
            <a:xfrm>
              <a:off x="3233" y="2578"/>
              <a:ext cx="21" cy="44"/>
            </a:xfrm>
            <a:custGeom>
              <a:avLst/>
              <a:gdLst>
                <a:gd name="T0" fmla="*/ 0 w 21"/>
                <a:gd name="T1" fmla="*/ 42 h 44"/>
                <a:gd name="T2" fmla="*/ 21 w 21"/>
                <a:gd name="T3" fmla="*/ 44 h 44"/>
                <a:gd name="T4" fmla="*/ 21 w 21"/>
                <a:gd name="T5" fmla="*/ 0 h 44"/>
                <a:gd name="T6" fmla="*/ 0 60000 65536"/>
                <a:gd name="T7" fmla="*/ 0 60000 65536"/>
                <a:gd name="T8" fmla="*/ 0 60000 65536"/>
              </a:gdLst>
              <a:ahLst/>
              <a:cxnLst>
                <a:cxn ang="T6">
                  <a:pos x="T0" y="T1"/>
                </a:cxn>
                <a:cxn ang="T7">
                  <a:pos x="T2" y="T3"/>
                </a:cxn>
                <a:cxn ang="T8">
                  <a:pos x="T4" y="T5"/>
                </a:cxn>
              </a:cxnLst>
              <a:rect l="0" t="0" r="r" b="b"/>
              <a:pathLst>
                <a:path w="21" h="44">
                  <a:moveTo>
                    <a:pt x="0" y="42"/>
                  </a:moveTo>
                  <a:lnTo>
                    <a:pt x="21" y="44"/>
                  </a:lnTo>
                  <a:lnTo>
                    <a:pt x="21"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58" name="Freeform 297"/>
            <p:cNvSpPr>
              <a:spLocks/>
            </p:cNvSpPr>
            <p:nvPr/>
          </p:nvSpPr>
          <p:spPr bwMode="auto">
            <a:xfrm>
              <a:off x="3302" y="2451"/>
              <a:ext cx="42" cy="42"/>
            </a:xfrm>
            <a:custGeom>
              <a:avLst/>
              <a:gdLst>
                <a:gd name="T0" fmla="*/ 42 w 42"/>
                <a:gd name="T1" fmla="*/ 2 h 42"/>
                <a:gd name="T2" fmla="*/ 39 w 42"/>
                <a:gd name="T3" fmla="*/ 2 h 42"/>
                <a:gd name="T4" fmla="*/ 37 w 42"/>
                <a:gd name="T5" fmla="*/ 2 h 42"/>
                <a:gd name="T6" fmla="*/ 23 w 42"/>
                <a:gd name="T7" fmla="*/ 9 h 42"/>
                <a:gd name="T8" fmla="*/ 10 w 42"/>
                <a:gd name="T9" fmla="*/ 20 h 42"/>
                <a:gd name="T10" fmla="*/ 8 w 42"/>
                <a:gd name="T11" fmla="*/ 31 h 42"/>
                <a:gd name="T12" fmla="*/ 8 w 42"/>
                <a:gd name="T13" fmla="*/ 42 h 42"/>
                <a:gd name="T14" fmla="*/ 2 w 42"/>
                <a:gd name="T15" fmla="*/ 35 h 42"/>
                <a:gd name="T16" fmla="*/ 0 w 42"/>
                <a:gd name="T17" fmla="*/ 33 h 42"/>
                <a:gd name="T18" fmla="*/ 0 w 42"/>
                <a:gd name="T19" fmla="*/ 31 h 42"/>
                <a:gd name="T20" fmla="*/ 5 w 42"/>
                <a:gd name="T21" fmla="*/ 20 h 42"/>
                <a:gd name="T22" fmla="*/ 8 w 42"/>
                <a:gd name="T23" fmla="*/ 13 h 42"/>
                <a:gd name="T24" fmla="*/ 13 w 42"/>
                <a:gd name="T25" fmla="*/ 4 h 42"/>
                <a:gd name="T26" fmla="*/ 13 w 42"/>
                <a:gd name="T27" fmla="*/ 2 h 42"/>
                <a:gd name="T28" fmla="*/ 13 w 42"/>
                <a:gd name="T29" fmla="*/ 0 h 42"/>
                <a:gd name="T30" fmla="*/ 42 w 42"/>
                <a:gd name="T31" fmla="*/ 2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2" h="42">
                  <a:moveTo>
                    <a:pt x="42" y="2"/>
                  </a:moveTo>
                  <a:lnTo>
                    <a:pt x="39" y="2"/>
                  </a:lnTo>
                  <a:lnTo>
                    <a:pt x="37" y="2"/>
                  </a:lnTo>
                  <a:lnTo>
                    <a:pt x="23" y="9"/>
                  </a:lnTo>
                  <a:lnTo>
                    <a:pt x="10" y="20"/>
                  </a:lnTo>
                  <a:lnTo>
                    <a:pt x="8" y="31"/>
                  </a:lnTo>
                  <a:lnTo>
                    <a:pt x="8" y="42"/>
                  </a:lnTo>
                  <a:lnTo>
                    <a:pt x="2" y="35"/>
                  </a:lnTo>
                  <a:lnTo>
                    <a:pt x="0" y="33"/>
                  </a:lnTo>
                  <a:lnTo>
                    <a:pt x="0" y="31"/>
                  </a:lnTo>
                  <a:lnTo>
                    <a:pt x="5" y="20"/>
                  </a:lnTo>
                  <a:lnTo>
                    <a:pt x="8" y="13"/>
                  </a:lnTo>
                  <a:lnTo>
                    <a:pt x="13" y="4"/>
                  </a:lnTo>
                  <a:lnTo>
                    <a:pt x="13" y="2"/>
                  </a:lnTo>
                  <a:lnTo>
                    <a:pt x="13" y="0"/>
                  </a:lnTo>
                  <a:lnTo>
                    <a:pt x="42" y="2"/>
                  </a:lnTo>
                  <a:close/>
                </a:path>
              </a:pathLst>
            </a:custGeom>
            <a:solidFill>
              <a:srgbClr val="000000"/>
            </a:solidFill>
            <a:ln w="7938">
              <a:solidFill>
                <a:srgbClr val="000000"/>
              </a:solidFill>
              <a:prstDash val="solid"/>
              <a:round/>
              <a:headEnd/>
              <a:tailEnd/>
            </a:ln>
          </p:spPr>
          <p:txBody>
            <a:bodyPr/>
            <a:lstStyle/>
            <a:p>
              <a:endParaRPr lang="ja-JP" altLang="en-US"/>
            </a:p>
          </p:txBody>
        </p:sp>
        <p:sp>
          <p:nvSpPr>
            <p:cNvPr id="19559" name="Freeform 298"/>
            <p:cNvSpPr>
              <a:spLocks/>
            </p:cNvSpPr>
            <p:nvPr/>
          </p:nvSpPr>
          <p:spPr bwMode="auto">
            <a:xfrm>
              <a:off x="3296" y="2449"/>
              <a:ext cx="24" cy="61"/>
            </a:xfrm>
            <a:custGeom>
              <a:avLst/>
              <a:gdLst>
                <a:gd name="T0" fmla="*/ 24 w 24"/>
                <a:gd name="T1" fmla="*/ 6 h 61"/>
                <a:gd name="T2" fmla="*/ 21 w 24"/>
                <a:gd name="T3" fmla="*/ 11 h 61"/>
                <a:gd name="T4" fmla="*/ 14 w 24"/>
                <a:gd name="T5" fmla="*/ 22 h 61"/>
                <a:gd name="T6" fmla="*/ 11 w 24"/>
                <a:gd name="T7" fmla="*/ 37 h 61"/>
                <a:gd name="T8" fmla="*/ 14 w 24"/>
                <a:gd name="T9" fmla="*/ 46 h 61"/>
                <a:gd name="T10" fmla="*/ 19 w 24"/>
                <a:gd name="T11" fmla="*/ 55 h 61"/>
                <a:gd name="T12" fmla="*/ 19 w 24"/>
                <a:gd name="T13" fmla="*/ 57 h 61"/>
                <a:gd name="T14" fmla="*/ 16 w 24"/>
                <a:gd name="T15" fmla="*/ 59 h 61"/>
                <a:gd name="T16" fmla="*/ 11 w 24"/>
                <a:gd name="T17" fmla="*/ 61 h 61"/>
                <a:gd name="T18" fmla="*/ 6 w 24"/>
                <a:gd name="T19" fmla="*/ 57 h 61"/>
                <a:gd name="T20" fmla="*/ 6 w 24"/>
                <a:gd name="T21" fmla="*/ 55 h 61"/>
                <a:gd name="T22" fmla="*/ 3 w 24"/>
                <a:gd name="T23" fmla="*/ 52 h 61"/>
                <a:gd name="T24" fmla="*/ 0 w 24"/>
                <a:gd name="T25" fmla="*/ 39 h 61"/>
                <a:gd name="T26" fmla="*/ 0 w 24"/>
                <a:gd name="T27" fmla="*/ 22 h 61"/>
                <a:gd name="T28" fmla="*/ 6 w 24"/>
                <a:gd name="T29" fmla="*/ 11 h 61"/>
                <a:gd name="T30" fmla="*/ 14 w 24"/>
                <a:gd name="T31" fmla="*/ 4 h 61"/>
                <a:gd name="T32" fmla="*/ 16 w 24"/>
                <a:gd name="T33" fmla="*/ 2 h 61"/>
                <a:gd name="T34" fmla="*/ 19 w 24"/>
                <a:gd name="T35" fmla="*/ 0 h 61"/>
                <a:gd name="T36" fmla="*/ 24 w 24"/>
                <a:gd name="T37" fmla="*/ 0 h 61"/>
                <a:gd name="T38" fmla="*/ 24 w 24"/>
                <a:gd name="T39" fmla="*/ 6 h 61"/>
                <a:gd name="T40" fmla="*/ 24 w 24"/>
                <a:gd name="T41" fmla="*/ 6 h 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61">
                  <a:moveTo>
                    <a:pt x="24" y="6"/>
                  </a:moveTo>
                  <a:lnTo>
                    <a:pt x="21" y="11"/>
                  </a:lnTo>
                  <a:lnTo>
                    <a:pt x="14" y="22"/>
                  </a:lnTo>
                  <a:lnTo>
                    <a:pt x="11" y="37"/>
                  </a:lnTo>
                  <a:lnTo>
                    <a:pt x="14" y="46"/>
                  </a:lnTo>
                  <a:lnTo>
                    <a:pt x="19" y="55"/>
                  </a:lnTo>
                  <a:lnTo>
                    <a:pt x="19" y="57"/>
                  </a:lnTo>
                  <a:lnTo>
                    <a:pt x="16" y="59"/>
                  </a:lnTo>
                  <a:lnTo>
                    <a:pt x="11" y="61"/>
                  </a:lnTo>
                  <a:lnTo>
                    <a:pt x="6" y="57"/>
                  </a:lnTo>
                  <a:lnTo>
                    <a:pt x="6" y="55"/>
                  </a:lnTo>
                  <a:lnTo>
                    <a:pt x="3" y="52"/>
                  </a:lnTo>
                  <a:lnTo>
                    <a:pt x="0" y="39"/>
                  </a:lnTo>
                  <a:lnTo>
                    <a:pt x="0" y="22"/>
                  </a:lnTo>
                  <a:lnTo>
                    <a:pt x="6" y="11"/>
                  </a:lnTo>
                  <a:lnTo>
                    <a:pt x="14" y="4"/>
                  </a:lnTo>
                  <a:lnTo>
                    <a:pt x="16" y="2"/>
                  </a:lnTo>
                  <a:lnTo>
                    <a:pt x="19" y="0"/>
                  </a:lnTo>
                  <a:lnTo>
                    <a:pt x="24" y="0"/>
                  </a:lnTo>
                  <a:lnTo>
                    <a:pt x="24" y="6"/>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560" name="Freeform 299"/>
            <p:cNvSpPr>
              <a:spLocks/>
            </p:cNvSpPr>
            <p:nvPr/>
          </p:nvSpPr>
          <p:spPr bwMode="auto">
            <a:xfrm>
              <a:off x="3099" y="2328"/>
              <a:ext cx="258" cy="132"/>
            </a:xfrm>
            <a:custGeom>
              <a:avLst/>
              <a:gdLst>
                <a:gd name="T0" fmla="*/ 0 w 258"/>
                <a:gd name="T1" fmla="*/ 92 h 132"/>
                <a:gd name="T2" fmla="*/ 2 w 258"/>
                <a:gd name="T3" fmla="*/ 92 h 132"/>
                <a:gd name="T4" fmla="*/ 8 w 258"/>
                <a:gd name="T5" fmla="*/ 92 h 132"/>
                <a:gd name="T6" fmla="*/ 23 w 258"/>
                <a:gd name="T7" fmla="*/ 95 h 132"/>
                <a:gd name="T8" fmla="*/ 50 w 258"/>
                <a:gd name="T9" fmla="*/ 97 h 132"/>
                <a:gd name="T10" fmla="*/ 84 w 258"/>
                <a:gd name="T11" fmla="*/ 99 h 132"/>
                <a:gd name="T12" fmla="*/ 121 w 258"/>
                <a:gd name="T13" fmla="*/ 103 h 132"/>
                <a:gd name="T14" fmla="*/ 163 w 258"/>
                <a:gd name="T15" fmla="*/ 112 h 132"/>
                <a:gd name="T16" fmla="*/ 205 w 258"/>
                <a:gd name="T17" fmla="*/ 121 h 132"/>
                <a:gd name="T18" fmla="*/ 247 w 258"/>
                <a:gd name="T19" fmla="*/ 132 h 132"/>
                <a:gd name="T20" fmla="*/ 250 w 258"/>
                <a:gd name="T21" fmla="*/ 127 h 132"/>
                <a:gd name="T22" fmla="*/ 253 w 258"/>
                <a:gd name="T23" fmla="*/ 116 h 132"/>
                <a:gd name="T24" fmla="*/ 258 w 258"/>
                <a:gd name="T25" fmla="*/ 101 h 132"/>
                <a:gd name="T26" fmla="*/ 258 w 258"/>
                <a:gd name="T27" fmla="*/ 86 h 132"/>
                <a:gd name="T28" fmla="*/ 258 w 258"/>
                <a:gd name="T29" fmla="*/ 77 h 132"/>
                <a:gd name="T30" fmla="*/ 255 w 258"/>
                <a:gd name="T31" fmla="*/ 64 h 132"/>
                <a:gd name="T32" fmla="*/ 253 w 258"/>
                <a:gd name="T33" fmla="*/ 51 h 132"/>
                <a:gd name="T34" fmla="*/ 245 w 258"/>
                <a:gd name="T35" fmla="*/ 38 h 132"/>
                <a:gd name="T36" fmla="*/ 232 w 258"/>
                <a:gd name="T37" fmla="*/ 24 h 132"/>
                <a:gd name="T38" fmla="*/ 216 w 258"/>
                <a:gd name="T39" fmla="*/ 13 h 132"/>
                <a:gd name="T40" fmla="*/ 192 w 258"/>
                <a:gd name="T41" fmla="*/ 5 h 132"/>
                <a:gd name="T42" fmla="*/ 166 w 258"/>
                <a:gd name="T43" fmla="*/ 0 h 132"/>
                <a:gd name="T44" fmla="*/ 118 w 258"/>
                <a:gd name="T45" fmla="*/ 2 h 132"/>
                <a:gd name="T46" fmla="*/ 84 w 258"/>
                <a:gd name="T47" fmla="*/ 13 h 132"/>
                <a:gd name="T48" fmla="*/ 52 w 258"/>
                <a:gd name="T49" fmla="*/ 27 h 132"/>
                <a:gd name="T50" fmla="*/ 31 w 258"/>
                <a:gd name="T51" fmla="*/ 44 h 132"/>
                <a:gd name="T52" fmla="*/ 18 w 258"/>
                <a:gd name="T53" fmla="*/ 62 h 132"/>
                <a:gd name="T54" fmla="*/ 8 w 258"/>
                <a:gd name="T55" fmla="*/ 77 h 132"/>
                <a:gd name="T56" fmla="*/ 2 w 258"/>
                <a:gd name="T57" fmla="*/ 88 h 132"/>
                <a:gd name="T58" fmla="*/ 0 w 258"/>
                <a:gd name="T59" fmla="*/ 92 h 132"/>
                <a:gd name="T60" fmla="*/ 0 w 258"/>
                <a:gd name="T61" fmla="*/ 92 h 1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58" h="132">
                  <a:moveTo>
                    <a:pt x="0" y="92"/>
                  </a:moveTo>
                  <a:lnTo>
                    <a:pt x="2" y="92"/>
                  </a:lnTo>
                  <a:lnTo>
                    <a:pt x="8" y="92"/>
                  </a:lnTo>
                  <a:lnTo>
                    <a:pt x="23" y="95"/>
                  </a:lnTo>
                  <a:lnTo>
                    <a:pt x="50" y="97"/>
                  </a:lnTo>
                  <a:lnTo>
                    <a:pt x="84" y="99"/>
                  </a:lnTo>
                  <a:lnTo>
                    <a:pt x="121" y="103"/>
                  </a:lnTo>
                  <a:lnTo>
                    <a:pt x="163" y="112"/>
                  </a:lnTo>
                  <a:lnTo>
                    <a:pt x="205" y="121"/>
                  </a:lnTo>
                  <a:lnTo>
                    <a:pt x="247" y="132"/>
                  </a:lnTo>
                  <a:lnTo>
                    <a:pt x="250" y="127"/>
                  </a:lnTo>
                  <a:lnTo>
                    <a:pt x="253" y="116"/>
                  </a:lnTo>
                  <a:lnTo>
                    <a:pt x="258" y="101"/>
                  </a:lnTo>
                  <a:lnTo>
                    <a:pt x="258" y="86"/>
                  </a:lnTo>
                  <a:lnTo>
                    <a:pt x="258" y="77"/>
                  </a:lnTo>
                  <a:lnTo>
                    <a:pt x="255" y="64"/>
                  </a:lnTo>
                  <a:lnTo>
                    <a:pt x="253" y="51"/>
                  </a:lnTo>
                  <a:lnTo>
                    <a:pt x="245" y="38"/>
                  </a:lnTo>
                  <a:lnTo>
                    <a:pt x="232" y="24"/>
                  </a:lnTo>
                  <a:lnTo>
                    <a:pt x="216" y="13"/>
                  </a:lnTo>
                  <a:lnTo>
                    <a:pt x="192" y="5"/>
                  </a:lnTo>
                  <a:lnTo>
                    <a:pt x="166" y="0"/>
                  </a:lnTo>
                  <a:lnTo>
                    <a:pt x="118" y="2"/>
                  </a:lnTo>
                  <a:lnTo>
                    <a:pt x="84" y="13"/>
                  </a:lnTo>
                  <a:lnTo>
                    <a:pt x="52" y="27"/>
                  </a:lnTo>
                  <a:lnTo>
                    <a:pt x="31" y="44"/>
                  </a:lnTo>
                  <a:lnTo>
                    <a:pt x="18" y="62"/>
                  </a:lnTo>
                  <a:lnTo>
                    <a:pt x="8" y="77"/>
                  </a:lnTo>
                  <a:lnTo>
                    <a:pt x="2" y="88"/>
                  </a:lnTo>
                  <a:lnTo>
                    <a:pt x="0" y="92"/>
                  </a:lnTo>
                  <a:close/>
                </a:path>
              </a:pathLst>
            </a:custGeom>
            <a:solidFill>
              <a:srgbClr val="FFCC00"/>
            </a:solidFill>
            <a:ln w="7938">
              <a:solidFill>
                <a:srgbClr val="000000"/>
              </a:solidFill>
              <a:prstDash val="solid"/>
              <a:round/>
              <a:headEnd/>
              <a:tailEnd/>
            </a:ln>
          </p:spPr>
          <p:txBody>
            <a:bodyPr/>
            <a:lstStyle/>
            <a:p>
              <a:endParaRPr lang="ja-JP" altLang="en-US"/>
            </a:p>
          </p:txBody>
        </p:sp>
        <p:sp>
          <p:nvSpPr>
            <p:cNvPr id="19561" name="Freeform 300"/>
            <p:cNvSpPr>
              <a:spLocks/>
            </p:cNvSpPr>
            <p:nvPr/>
          </p:nvSpPr>
          <p:spPr bwMode="auto">
            <a:xfrm>
              <a:off x="3117" y="2387"/>
              <a:ext cx="237" cy="47"/>
            </a:xfrm>
            <a:custGeom>
              <a:avLst/>
              <a:gdLst>
                <a:gd name="T0" fmla="*/ 0 w 237"/>
                <a:gd name="T1" fmla="*/ 0 h 47"/>
                <a:gd name="T2" fmla="*/ 3 w 237"/>
                <a:gd name="T3" fmla="*/ 0 h 47"/>
                <a:gd name="T4" fmla="*/ 8 w 237"/>
                <a:gd name="T5" fmla="*/ 0 h 47"/>
                <a:gd name="T6" fmla="*/ 16 w 237"/>
                <a:gd name="T7" fmla="*/ 0 h 47"/>
                <a:gd name="T8" fmla="*/ 29 w 237"/>
                <a:gd name="T9" fmla="*/ 3 h 47"/>
                <a:gd name="T10" fmla="*/ 58 w 237"/>
                <a:gd name="T11" fmla="*/ 5 h 47"/>
                <a:gd name="T12" fmla="*/ 95 w 237"/>
                <a:gd name="T13" fmla="*/ 11 h 47"/>
                <a:gd name="T14" fmla="*/ 135 w 237"/>
                <a:gd name="T15" fmla="*/ 16 h 47"/>
                <a:gd name="T16" fmla="*/ 174 w 237"/>
                <a:gd name="T17" fmla="*/ 25 h 47"/>
                <a:gd name="T18" fmla="*/ 208 w 237"/>
                <a:gd name="T19" fmla="*/ 33 h 47"/>
                <a:gd name="T20" fmla="*/ 237 w 237"/>
                <a:gd name="T21" fmla="*/ 47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7" h="47">
                  <a:moveTo>
                    <a:pt x="0" y="0"/>
                  </a:moveTo>
                  <a:lnTo>
                    <a:pt x="3" y="0"/>
                  </a:lnTo>
                  <a:lnTo>
                    <a:pt x="8" y="0"/>
                  </a:lnTo>
                  <a:lnTo>
                    <a:pt x="16" y="0"/>
                  </a:lnTo>
                  <a:lnTo>
                    <a:pt x="29" y="3"/>
                  </a:lnTo>
                  <a:lnTo>
                    <a:pt x="58" y="5"/>
                  </a:lnTo>
                  <a:lnTo>
                    <a:pt x="95" y="11"/>
                  </a:lnTo>
                  <a:lnTo>
                    <a:pt x="135" y="16"/>
                  </a:lnTo>
                  <a:lnTo>
                    <a:pt x="174" y="25"/>
                  </a:lnTo>
                  <a:lnTo>
                    <a:pt x="208" y="33"/>
                  </a:lnTo>
                  <a:lnTo>
                    <a:pt x="237" y="4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62" name="Freeform 301"/>
            <p:cNvSpPr>
              <a:spLocks/>
            </p:cNvSpPr>
            <p:nvPr/>
          </p:nvSpPr>
          <p:spPr bwMode="auto">
            <a:xfrm>
              <a:off x="3109" y="2398"/>
              <a:ext cx="243" cy="46"/>
            </a:xfrm>
            <a:custGeom>
              <a:avLst/>
              <a:gdLst>
                <a:gd name="T0" fmla="*/ 0 w 243"/>
                <a:gd name="T1" fmla="*/ 0 h 46"/>
                <a:gd name="T2" fmla="*/ 3 w 243"/>
                <a:gd name="T3" fmla="*/ 0 h 46"/>
                <a:gd name="T4" fmla="*/ 8 w 243"/>
                <a:gd name="T5" fmla="*/ 0 h 46"/>
                <a:gd name="T6" fmla="*/ 19 w 243"/>
                <a:gd name="T7" fmla="*/ 0 h 46"/>
                <a:gd name="T8" fmla="*/ 29 w 243"/>
                <a:gd name="T9" fmla="*/ 3 h 46"/>
                <a:gd name="T10" fmla="*/ 58 w 243"/>
                <a:gd name="T11" fmla="*/ 7 h 46"/>
                <a:gd name="T12" fmla="*/ 95 w 243"/>
                <a:gd name="T13" fmla="*/ 11 h 46"/>
                <a:gd name="T14" fmla="*/ 135 w 243"/>
                <a:gd name="T15" fmla="*/ 18 h 46"/>
                <a:gd name="T16" fmla="*/ 177 w 243"/>
                <a:gd name="T17" fmla="*/ 27 h 46"/>
                <a:gd name="T18" fmla="*/ 211 w 243"/>
                <a:gd name="T19" fmla="*/ 36 h 46"/>
                <a:gd name="T20" fmla="*/ 243 w 243"/>
                <a:gd name="T21" fmla="*/ 46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3" h="46">
                  <a:moveTo>
                    <a:pt x="0" y="0"/>
                  </a:moveTo>
                  <a:lnTo>
                    <a:pt x="3" y="0"/>
                  </a:lnTo>
                  <a:lnTo>
                    <a:pt x="8" y="0"/>
                  </a:lnTo>
                  <a:lnTo>
                    <a:pt x="19" y="0"/>
                  </a:lnTo>
                  <a:lnTo>
                    <a:pt x="29" y="3"/>
                  </a:lnTo>
                  <a:lnTo>
                    <a:pt x="58" y="7"/>
                  </a:lnTo>
                  <a:lnTo>
                    <a:pt x="95" y="11"/>
                  </a:lnTo>
                  <a:lnTo>
                    <a:pt x="135" y="18"/>
                  </a:lnTo>
                  <a:lnTo>
                    <a:pt x="177" y="27"/>
                  </a:lnTo>
                  <a:lnTo>
                    <a:pt x="211" y="36"/>
                  </a:lnTo>
                  <a:lnTo>
                    <a:pt x="243" y="46"/>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63" name="Line 302"/>
            <p:cNvSpPr>
              <a:spLocks noChangeShapeType="1"/>
            </p:cNvSpPr>
            <p:nvPr/>
          </p:nvSpPr>
          <p:spPr bwMode="auto">
            <a:xfrm flipV="1">
              <a:off x="3064" y="2716"/>
              <a:ext cx="159" cy="3"/>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564" name="Freeform 303"/>
            <p:cNvSpPr>
              <a:spLocks/>
            </p:cNvSpPr>
            <p:nvPr/>
          </p:nvSpPr>
          <p:spPr bwMode="auto">
            <a:xfrm>
              <a:off x="2714" y="2633"/>
              <a:ext cx="116" cy="143"/>
            </a:xfrm>
            <a:custGeom>
              <a:avLst/>
              <a:gdLst>
                <a:gd name="T0" fmla="*/ 0 w 116"/>
                <a:gd name="T1" fmla="*/ 57 h 143"/>
                <a:gd name="T2" fmla="*/ 3 w 116"/>
                <a:gd name="T3" fmla="*/ 59 h 143"/>
                <a:gd name="T4" fmla="*/ 8 w 116"/>
                <a:gd name="T5" fmla="*/ 64 h 143"/>
                <a:gd name="T6" fmla="*/ 16 w 116"/>
                <a:gd name="T7" fmla="*/ 72 h 143"/>
                <a:gd name="T8" fmla="*/ 24 w 116"/>
                <a:gd name="T9" fmla="*/ 81 h 143"/>
                <a:gd name="T10" fmla="*/ 42 w 116"/>
                <a:gd name="T11" fmla="*/ 107 h 143"/>
                <a:gd name="T12" fmla="*/ 58 w 116"/>
                <a:gd name="T13" fmla="*/ 138 h 143"/>
                <a:gd name="T14" fmla="*/ 58 w 116"/>
                <a:gd name="T15" fmla="*/ 140 h 143"/>
                <a:gd name="T16" fmla="*/ 61 w 116"/>
                <a:gd name="T17" fmla="*/ 143 h 143"/>
                <a:gd name="T18" fmla="*/ 66 w 116"/>
                <a:gd name="T19" fmla="*/ 143 h 143"/>
                <a:gd name="T20" fmla="*/ 74 w 116"/>
                <a:gd name="T21" fmla="*/ 138 h 143"/>
                <a:gd name="T22" fmla="*/ 82 w 116"/>
                <a:gd name="T23" fmla="*/ 125 h 143"/>
                <a:gd name="T24" fmla="*/ 92 w 116"/>
                <a:gd name="T25" fmla="*/ 110 h 143"/>
                <a:gd name="T26" fmla="*/ 97 w 116"/>
                <a:gd name="T27" fmla="*/ 96 h 143"/>
                <a:gd name="T28" fmla="*/ 100 w 116"/>
                <a:gd name="T29" fmla="*/ 94 h 143"/>
                <a:gd name="T30" fmla="*/ 100 w 116"/>
                <a:gd name="T31" fmla="*/ 92 h 143"/>
                <a:gd name="T32" fmla="*/ 105 w 116"/>
                <a:gd name="T33" fmla="*/ 61 h 143"/>
                <a:gd name="T34" fmla="*/ 111 w 116"/>
                <a:gd name="T35" fmla="*/ 39 h 143"/>
                <a:gd name="T36" fmla="*/ 113 w 116"/>
                <a:gd name="T37" fmla="*/ 24 h 143"/>
                <a:gd name="T38" fmla="*/ 113 w 116"/>
                <a:gd name="T39" fmla="*/ 11 h 143"/>
                <a:gd name="T40" fmla="*/ 116 w 116"/>
                <a:gd name="T41" fmla="*/ 7 h 143"/>
                <a:gd name="T42" fmla="*/ 116 w 116"/>
                <a:gd name="T43" fmla="*/ 2 h 143"/>
                <a:gd name="T44" fmla="*/ 116 w 116"/>
                <a:gd name="T45" fmla="*/ 0 h 143"/>
                <a:gd name="T46" fmla="*/ 0 w 116"/>
                <a:gd name="T47" fmla="*/ 57 h 14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6" h="143">
                  <a:moveTo>
                    <a:pt x="0" y="57"/>
                  </a:moveTo>
                  <a:lnTo>
                    <a:pt x="3" y="59"/>
                  </a:lnTo>
                  <a:lnTo>
                    <a:pt x="8" y="64"/>
                  </a:lnTo>
                  <a:lnTo>
                    <a:pt x="16" y="72"/>
                  </a:lnTo>
                  <a:lnTo>
                    <a:pt x="24" y="81"/>
                  </a:lnTo>
                  <a:lnTo>
                    <a:pt x="42" y="107"/>
                  </a:lnTo>
                  <a:lnTo>
                    <a:pt x="58" y="138"/>
                  </a:lnTo>
                  <a:lnTo>
                    <a:pt x="58" y="140"/>
                  </a:lnTo>
                  <a:lnTo>
                    <a:pt x="61" y="143"/>
                  </a:lnTo>
                  <a:lnTo>
                    <a:pt x="66" y="143"/>
                  </a:lnTo>
                  <a:lnTo>
                    <a:pt x="74" y="138"/>
                  </a:lnTo>
                  <a:lnTo>
                    <a:pt x="82" y="125"/>
                  </a:lnTo>
                  <a:lnTo>
                    <a:pt x="92" y="110"/>
                  </a:lnTo>
                  <a:lnTo>
                    <a:pt x="97" y="96"/>
                  </a:lnTo>
                  <a:lnTo>
                    <a:pt x="100" y="94"/>
                  </a:lnTo>
                  <a:lnTo>
                    <a:pt x="100" y="92"/>
                  </a:lnTo>
                  <a:lnTo>
                    <a:pt x="105" y="61"/>
                  </a:lnTo>
                  <a:lnTo>
                    <a:pt x="111" y="39"/>
                  </a:lnTo>
                  <a:lnTo>
                    <a:pt x="113" y="24"/>
                  </a:lnTo>
                  <a:lnTo>
                    <a:pt x="113" y="11"/>
                  </a:lnTo>
                  <a:lnTo>
                    <a:pt x="116" y="7"/>
                  </a:lnTo>
                  <a:lnTo>
                    <a:pt x="116" y="2"/>
                  </a:lnTo>
                  <a:lnTo>
                    <a:pt x="116" y="0"/>
                  </a:lnTo>
                  <a:lnTo>
                    <a:pt x="0" y="57"/>
                  </a:lnTo>
                  <a:close/>
                </a:path>
              </a:pathLst>
            </a:custGeom>
            <a:solidFill>
              <a:srgbClr val="000000"/>
            </a:solidFill>
            <a:ln w="7938">
              <a:solidFill>
                <a:srgbClr val="000000"/>
              </a:solidFill>
              <a:prstDash val="solid"/>
              <a:round/>
              <a:headEnd/>
              <a:tailEnd/>
            </a:ln>
          </p:spPr>
          <p:txBody>
            <a:bodyPr/>
            <a:lstStyle/>
            <a:p>
              <a:endParaRPr lang="ja-JP" altLang="en-US"/>
            </a:p>
          </p:txBody>
        </p:sp>
        <p:sp>
          <p:nvSpPr>
            <p:cNvPr id="19565" name="Freeform 304"/>
            <p:cNvSpPr>
              <a:spLocks/>
            </p:cNvSpPr>
            <p:nvPr/>
          </p:nvSpPr>
          <p:spPr bwMode="auto">
            <a:xfrm>
              <a:off x="2777" y="2615"/>
              <a:ext cx="164" cy="191"/>
            </a:xfrm>
            <a:custGeom>
              <a:avLst/>
              <a:gdLst>
                <a:gd name="T0" fmla="*/ 95 w 164"/>
                <a:gd name="T1" fmla="*/ 14 h 191"/>
                <a:gd name="T2" fmla="*/ 103 w 164"/>
                <a:gd name="T3" fmla="*/ 33 h 191"/>
                <a:gd name="T4" fmla="*/ 108 w 164"/>
                <a:gd name="T5" fmla="*/ 42 h 191"/>
                <a:gd name="T6" fmla="*/ 111 w 164"/>
                <a:gd name="T7" fmla="*/ 42 h 191"/>
                <a:gd name="T8" fmla="*/ 135 w 164"/>
                <a:gd name="T9" fmla="*/ 47 h 191"/>
                <a:gd name="T10" fmla="*/ 161 w 164"/>
                <a:gd name="T11" fmla="*/ 53 h 191"/>
                <a:gd name="T12" fmla="*/ 161 w 164"/>
                <a:gd name="T13" fmla="*/ 66 h 191"/>
                <a:gd name="T14" fmla="*/ 143 w 164"/>
                <a:gd name="T15" fmla="*/ 82 h 191"/>
                <a:gd name="T16" fmla="*/ 137 w 164"/>
                <a:gd name="T17" fmla="*/ 86 h 191"/>
                <a:gd name="T18" fmla="*/ 137 w 164"/>
                <a:gd name="T19" fmla="*/ 110 h 191"/>
                <a:gd name="T20" fmla="*/ 132 w 164"/>
                <a:gd name="T21" fmla="*/ 134 h 191"/>
                <a:gd name="T22" fmla="*/ 129 w 164"/>
                <a:gd name="T23" fmla="*/ 156 h 191"/>
                <a:gd name="T24" fmla="*/ 127 w 164"/>
                <a:gd name="T25" fmla="*/ 163 h 191"/>
                <a:gd name="T26" fmla="*/ 71 w 164"/>
                <a:gd name="T27" fmla="*/ 180 h 191"/>
                <a:gd name="T28" fmla="*/ 42 w 164"/>
                <a:gd name="T29" fmla="*/ 189 h 191"/>
                <a:gd name="T30" fmla="*/ 32 w 164"/>
                <a:gd name="T31" fmla="*/ 191 h 191"/>
                <a:gd name="T32" fmla="*/ 32 w 164"/>
                <a:gd name="T33" fmla="*/ 191 h 191"/>
                <a:gd name="T34" fmla="*/ 24 w 164"/>
                <a:gd name="T35" fmla="*/ 176 h 191"/>
                <a:gd name="T36" fmla="*/ 11 w 164"/>
                <a:gd name="T37" fmla="*/ 156 h 191"/>
                <a:gd name="T38" fmla="*/ 13 w 164"/>
                <a:gd name="T39" fmla="*/ 145 h 191"/>
                <a:gd name="T40" fmla="*/ 21 w 164"/>
                <a:gd name="T41" fmla="*/ 123 h 191"/>
                <a:gd name="T42" fmla="*/ 34 w 164"/>
                <a:gd name="T43" fmla="*/ 88 h 191"/>
                <a:gd name="T44" fmla="*/ 34 w 164"/>
                <a:gd name="T45" fmla="*/ 82 h 191"/>
                <a:gd name="T46" fmla="*/ 19 w 164"/>
                <a:gd name="T47" fmla="*/ 82 h 191"/>
                <a:gd name="T48" fmla="*/ 0 w 164"/>
                <a:gd name="T49" fmla="*/ 71 h 191"/>
                <a:gd name="T50" fmla="*/ 3 w 164"/>
                <a:gd name="T51" fmla="*/ 53 h 191"/>
                <a:gd name="T52" fmla="*/ 16 w 164"/>
                <a:gd name="T53" fmla="*/ 47 h 191"/>
                <a:gd name="T54" fmla="*/ 37 w 164"/>
                <a:gd name="T55" fmla="*/ 51 h 191"/>
                <a:gd name="T56" fmla="*/ 42 w 164"/>
                <a:gd name="T57" fmla="*/ 53 h 191"/>
                <a:gd name="T58" fmla="*/ 42 w 164"/>
                <a:gd name="T59" fmla="*/ 31 h 191"/>
                <a:gd name="T60" fmla="*/ 42 w 164"/>
                <a:gd name="T61" fmla="*/ 20 h 191"/>
                <a:gd name="T62" fmla="*/ 42 w 164"/>
                <a:gd name="T63" fmla="*/ 16 h 1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64" h="191">
                  <a:moveTo>
                    <a:pt x="90" y="0"/>
                  </a:moveTo>
                  <a:lnTo>
                    <a:pt x="95" y="14"/>
                  </a:lnTo>
                  <a:lnTo>
                    <a:pt x="100" y="25"/>
                  </a:lnTo>
                  <a:lnTo>
                    <a:pt x="103" y="33"/>
                  </a:lnTo>
                  <a:lnTo>
                    <a:pt x="106" y="38"/>
                  </a:lnTo>
                  <a:lnTo>
                    <a:pt x="108" y="42"/>
                  </a:lnTo>
                  <a:lnTo>
                    <a:pt x="111" y="42"/>
                  </a:lnTo>
                  <a:lnTo>
                    <a:pt x="116" y="44"/>
                  </a:lnTo>
                  <a:lnTo>
                    <a:pt x="135" y="47"/>
                  </a:lnTo>
                  <a:lnTo>
                    <a:pt x="153" y="51"/>
                  </a:lnTo>
                  <a:lnTo>
                    <a:pt x="161" y="53"/>
                  </a:lnTo>
                  <a:lnTo>
                    <a:pt x="164" y="57"/>
                  </a:lnTo>
                  <a:lnTo>
                    <a:pt x="161" y="66"/>
                  </a:lnTo>
                  <a:lnTo>
                    <a:pt x="153" y="75"/>
                  </a:lnTo>
                  <a:lnTo>
                    <a:pt x="143" y="82"/>
                  </a:lnTo>
                  <a:lnTo>
                    <a:pt x="137" y="86"/>
                  </a:lnTo>
                  <a:lnTo>
                    <a:pt x="137" y="93"/>
                  </a:lnTo>
                  <a:lnTo>
                    <a:pt x="137" y="110"/>
                  </a:lnTo>
                  <a:lnTo>
                    <a:pt x="135" y="128"/>
                  </a:lnTo>
                  <a:lnTo>
                    <a:pt x="132" y="134"/>
                  </a:lnTo>
                  <a:lnTo>
                    <a:pt x="132" y="141"/>
                  </a:lnTo>
                  <a:lnTo>
                    <a:pt x="129" y="156"/>
                  </a:lnTo>
                  <a:lnTo>
                    <a:pt x="127" y="161"/>
                  </a:lnTo>
                  <a:lnTo>
                    <a:pt x="127" y="163"/>
                  </a:lnTo>
                  <a:lnTo>
                    <a:pt x="95" y="174"/>
                  </a:lnTo>
                  <a:lnTo>
                    <a:pt x="71" y="180"/>
                  </a:lnTo>
                  <a:lnTo>
                    <a:pt x="56" y="185"/>
                  </a:lnTo>
                  <a:lnTo>
                    <a:pt x="42" y="189"/>
                  </a:lnTo>
                  <a:lnTo>
                    <a:pt x="37" y="191"/>
                  </a:lnTo>
                  <a:lnTo>
                    <a:pt x="32" y="191"/>
                  </a:lnTo>
                  <a:lnTo>
                    <a:pt x="29" y="187"/>
                  </a:lnTo>
                  <a:lnTo>
                    <a:pt x="24" y="176"/>
                  </a:lnTo>
                  <a:lnTo>
                    <a:pt x="19" y="167"/>
                  </a:lnTo>
                  <a:lnTo>
                    <a:pt x="11" y="156"/>
                  </a:lnTo>
                  <a:lnTo>
                    <a:pt x="13" y="152"/>
                  </a:lnTo>
                  <a:lnTo>
                    <a:pt x="13" y="145"/>
                  </a:lnTo>
                  <a:lnTo>
                    <a:pt x="19" y="134"/>
                  </a:lnTo>
                  <a:lnTo>
                    <a:pt x="21" y="123"/>
                  </a:lnTo>
                  <a:lnTo>
                    <a:pt x="32" y="99"/>
                  </a:lnTo>
                  <a:lnTo>
                    <a:pt x="34" y="88"/>
                  </a:lnTo>
                  <a:lnTo>
                    <a:pt x="37" y="82"/>
                  </a:lnTo>
                  <a:lnTo>
                    <a:pt x="34" y="82"/>
                  </a:lnTo>
                  <a:lnTo>
                    <a:pt x="29" y="82"/>
                  </a:lnTo>
                  <a:lnTo>
                    <a:pt x="19" y="82"/>
                  </a:lnTo>
                  <a:lnTo>
                    <a:pt x="5" y="75"/>
                  </a:lnTo>
                  <a:lnTo>
                    <a:pt x="0" y="71"/>
                  </a:lnTo>
                  <a:lnTo>
                    <a:pt x="0" y="62"/>
                  </a:lnTo>
                  <a:lnTo>
                    <a:pt x="3" y="53"/>
                  </a:lnTo>
                  <a:lnTo>
                    <a:pt x="8" y="49"/>
                  </a:lnTo>
                  <a:lnTo>
                    <a:pt x="16" y="47"/>
                  </a:lnTo>
                  <a:lnTo>
                    <a:pt x="24" y="47"/>
                  </a:lnTo>
                  <a:lnTo>
                    <a:pt x="37" y="51"/>
                  </a:lnTo>
                  <a:lnTo>
                    <a:pt x="40" y="53"/>
                  </a:lnTo>
                  <a:lnTo>
                    <a:pt x="42" y="53"/>
                  </a:lnTo>
                  <a:lnTo>
                    <a:pt x="42" y="40"/>
                  </a:lnTo>
                  <a:lnTo>
                    <a:pt x="42" y="31"/>
                  </a:lnTo>
                  <a:lnTo>
                    <a:pt x="42" y="25"/>
                  </a:lnTo>
                  <a:lnTo>
                    <a:pt x="42" y="20"/>
                  </a:lnTo>
                  <a:lnTo>
                    <a:pt x="42" y="16"/>
                  </a:lnTo>
                  <a:lnTo>
                    <a:pt x="90" y="0"/>
                  </a:lnTo>
                  <a:close/>
                </a:path>
              </a:pathLst>
            </a:custGeom>
            <a:solidFill>
              <a:srgbClr val="F7C084"/>
            </a:solidFill>
            <a:ln w="7938">
              <a:solidFill>
                <a:srgbClr val="000000"/>
              </a:solidFill>
              <a:prstDash val="solid"/>
              <a:round/>
              <a:headEnd/>
              <a:tailEnd/>
            </a:ln>
          </p:spPr>
          <p:txBody>
            <a:bodyPr/>
            <a:lstStyle/>
            <a:p>
              <a:endParaRPr lang="ja-JP" altLang="en-US"/>
            </a:p>
          </p:txBody>
        </p:sp>
        <p:sp>
          <p:nvSpPr>
            <p:cNvPr id="19566" name="Freeform 305"/>
            <p:cNvSpPr>
              <a:spLocks/>
            </p:cNvSpPr>
            <p:nvPr/>
          </p:nvSpPr>
          <p:spPr bwMode="auto">
            <a:xfrm>
              <a:off x="3064" y="3025"/>
              <a:ext cx="143" cy="62"/>
            </a:xfrm>
            <a:custGeom>
              <a:avLst/>
              <a:gdLst>
                <a:gd name="T0" fmla="*/ 0 w 143"/>
                <a:gd name="T1" fmla="*/ 29 h 62"/>
                <a:gd name="T2" fmla="*/ 3 w 143"/>
                <a:gd name="T3" fmla="*/ 40 h 62"/>
                <a:gd name="T4" fmla="*/ 8 w 143"/>
                <a:gd name="T5" fmla="*/ 46 h 62"/>
                <a:gd name="T6" fmla="*/ 11 w 143"/>
                <a:gd name="T7" fmla="*/ 57 h 62"/>
                <a:gd name="T8" fmla="*/ 11 w 143"/>
                <a:gd name="T9" fmla="*/ 60 h 62"/>
                <a:gd name="T10" fmla="*/ 11 w 143"/>
                <a:gd name="T11" fmla="*/ 62 h 62"/>
                <a:gd name="T12" fmla="*/ 22 w 143"/>
                <a:gd name="T13" fmla="*/ 60 h 62"/>
                <a:gd name="T14" fmla="*/ 32 w 143"/>
                <a:gd name="T15" fmla="*/ 55 h 62"/>
                <a:gd name="T16" fmla="*/ 40 w 143"/>
                <a:gd name="T17" fmla="*/ 53 h 62"/>
                <a:gd name="T18" fmla="*/ 43 w 143"/>
                <a:gd name="T19" fmla="*/ 53 h 62"/>
                <a:gd name="T20" fmla="*/ 45 w 143"/>
                <a:gd name="T21" fmla="*/ 53 h 62"/>
                <a:gd name="T22" fmla="*/ 45 w 143"/>
                <a:gd name="T23" fmla="*/ 46 h 62"/>
                <a:gd name="T24" fmla="*/ 45 w 143"/>
                <a:gd name="T25" fmla="*/ 44 h 62"/>
                <a:gd name="T26" fmla="*/ 45 w 143"/>
                <a:gd name="T27" fmla="*/ 42 h 62"/>
                <a:gd name="T28" fmla="*/ 51 w 143"/>
                <a:gd name="T29" fmla="*/ 44 h 62"/>
                <a:gd name="T30" fmla="*/ 64 w 143"/>
                <a:gd name="T31" fmla="*/ 46 h 62"/>
                <a:gd name="T32" fmla="*/ 80 w 143"/>
                <a:gd name="T33" fmla="*/ 46 h 62"/>
                <a:gd name="T34" fmla="*/ 101 w 143"/>
                <a:gd name="T35" fmla="*/ 42 h 62"/>
                <a:gd name="T36" fmla="*/ 119 w 143"/>
                <a:gd name="T37" fmla="*/ 33 h 62"/>
                <a:gd name="T38" fmla="*/ 132 w 143"/>
                <a:gd name="T39" fmla="*/ 22 h 62"/>
                <a:gd name="T40" fmla="*/ 140 w 143"/>
                <a:gd name="T41" fmla="*/ 11 h 62"/>
                <a:gd name="T42" fmla="*/ 143 w 143"/>
                <a:gd name="T43" fmla="*/ 3 h 62"/>
                <a:gd name="T44" fmla="*/ 138 w 143"/>
                <a:gd name="T45" fmla="*/ 0 h 62"/>
                <a:gd name="T46" fmla="*/ 127 w 143"/>
                <a:gd name="T47" fmla="*/ 3 h 62"/>
                <a:gd name="T48" fmla="*/ 111 w 143"/>
                <a:gd name="T49" fmla="*/ 7 h 62"/>
                <a:gd name="T50" fmla="*/ 98 w 143"/>
                <a:gd name="T51" fmla="*/ 9 h 62"/>
                <a:gd name="T52" fmla="*/ 82 w 143"/>
                <a:gd name="T53" fmla="*/ 9 h 62"/>
                <a:gd name="T54" fmla="*/ 66 w 143"/>
                <a:gd name="T55" fmla="*/ 9 h 62"/>
                <a:gd name="T56" fmla="*/ 53 w 143"/>
                <a:gd name="T57" fmla="*/ 9 h 62"/>
                <a:gd name="T58" fmla="*/ 48 w 143"/>
                <a:gd name="T59" fmla="*/ 9 h 62"/>
                <a:gd name="T60" fmla="*/ 48 w 143"/>
                <a:gd name="T61" fmla="*/ 9 h 62"/>
                <a:gd name="T62" fmla="*/ 0 w 143"/>
                <a:gd name="T63" fmla="*/ 29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3" h="62">
                  <a:moveTo>
                    <a:pt x="0" y="29"/>
                  </a:moveTo>
                  <a:lnTo>
                    <a:pt x="3" y="40"/>
                  </a:lnTo>
                  <a:lnTo>
                    <a:pt x="8" y="46"/>
                  </a:lnTo>
                  <a:lnTo>
                    <a:pt x="11" y="57"/>
                  </a:lnTo>
                  <a:lnTo>
                    <a:pt x="11" y="60"/>
                  </a:lnTo>
                  <a:lnTo>
                    <a:pt x="11" y="62"/>
                  </a:lnTo>
                  <a:lnTo>
                    <a:pt x="22" y="60"/>
                  </a:lnTo>
                  <a:lnTo>
                    <a:pt x="32" y="55"/>
                  </a:lnTo>
                  <a:lnTo>
                    <a:pt x="40" y="53"/>
                  </a:lnTo>
                  <a:lnTo>
                    <a:pt x="43" y="53"/>
                  </a:lnTo>
                  <a:lnTo>
                    <a:pt x="45" y="53"/>
                  </a:lnTo>
                  <a:lnTo>
                    <a:pt x="45" y="46"/>
                  </a:lnTo>
                  <a:lnTo>
                    <a:pt x="45" y="44"/>
                  </a:lnTo>
                  <a:lnTo>
                    <a:pt x="45" y="42"/>
                  </a:lnTo>
                  <a:lnTo>
                    <a:pt x="51" y="44"/>
                  </a:lnTo>
                  <a:lnTo>
                    <a:pt x="64" y="46"/>
                  </a:lnTo>
                  <a:lnTo>
                    <a:pt x="80" y="46"/>
                  </a:lnTo>
                  <a:lnTo>
                    <a:pt x="101" y="42"/>
                  </a:lnTo>
                  <a:lnTo>
                    <a:pt x="119" y="33"/>
                  </a:lnTo>
                  <a:lnTo>
                    <a:pt x="132" y="22"/>
                  </a:lnTo>
                  <a:lnTo>
                    <a:pt x="140" y="11"/>
                  </a:lnTo>
                  <a:lnTo>
                    <a:pt x="143" y="3"/>
                  </a:lnTo>
                  <a:lnTo>
                    <a:pt x="138" y="0"/>
                  </a:lnTo>
                  <a:lnTo>
                    <a:pt x="127" y="3"/>
                  </a:lnTo>
                  <a:lnTo>
                    <a:pt x="111" y="7"/>
                  </a:lnTo>
                  <a:lnTo>
                    <a:pt x="98" y="9"/>
                  </a:lnTo>
                  <a:lnTo>
                    <a:pt x="82" y="9"/>
                  </a:lnTo>
                  <a:lnTo>
                    <a:pt x="66" y="9"/>
                  </a:lnTo>
                  <a:lnTo>
                    <a:pt x="53" y="9"/>
                  </a:lnTo>
                  <a:lnTo>
                    <a:pt x="48" y="9"/>
                  </a:lnTo>
                  <a:lnTo>
                    <a:pt x="0" y="29"/>
                  </a:lnTo>
                  <a:close/>
                </a:path>
              </a:pathLst>
            </a:custGeom>
            <a:solidFill>
              <a:srgbClr val="BD6D3F"/>
            </a:solidFill>
            <a:ln w="7938">
              <a:solidFill>
                <a:srgbClr val="000000"/>
              </a:solidFill>
              <a:prstDash val="solid"/>
              <a:round/>
              <a:headEnd/>
              <a:tailEnd/>
            </a:ln>
          </p:spPr>
          <p:txBody>
            <a:bodyPr/>
            <a:lstStyle/>
            <a:p>
              <a:endParaRPr lang="ja-JP" altLang="en-US"/>
            </a:p>
          </p:txBody>
        </p:sp>
        <p:sp>
          <p:nvSpPr>
            <p:cNvPr id="19567" name="Freeform 306"/>
            <p:cNvSpPr>
              <a:spLocks/>
            </p:cNvSpPr>
            <p:nvPr/>
          </p:nvSpPr>
          <p:spPr bwMode="auto">
            <a:xfrm>
              <a:off x="3162" y="3034"/>
              <a:ext cx="16" cy="27"/>
            </a:xfrm>
            <a:custGeom>
              <a:avLst/>
              <a:gdLst>
                <a:gd name="T0" fmla="*/ 0 w 16"/>
                <a:gd name="T1" fmla="*/ 0 h 27"/>
                <a:gd name="T2" fmla="*/ 0 w 16"/>
                <a:gd name="T3" fmla="*/ 2 h 27"/>
                <a:gd name="T4" fmla="*/ 3 w 16"/>
                <a:gd name="T5" fmla="*/ 9 h 27"/>
                <a:gd name="T6" fmla="*/ 5 w 16"/>
                <a:gd name="T7" fmla="*/ 18 h 27"/>
                <a:gd name="T8" fmla="*/ 16 w 16"/>
                <a:gd name="T9" fmla="*/ 27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27">
                  <a:moveTo>
                    <a:pt x="0" y="0"/>
                  </a:moveTo>
                  <a:lnTo>
                    <a:pt x="0" y="2"/>
                  </a:lnTo>
                  <a:lnTo>
                    <a:pt x="3" y="9"/>
                  </a:lnTo>
                  <a:lnTo>
                    <a:pt x="5" y="18"/>
                  </a:lnTo>
                  <a:lnTo>
                    <a:pt x="16" y="2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68" name="Freeform 307"/>
            <p:cNvSpPr>
              <a:spLocks/>
            </p:cNvSpPr>
            <p:nvPr/>
          </p:nvSpPr>
          <p:spPr bwMode="auto">
            <a:xfrm>
              <a:off x="2970" y="2804"/>
              <a:ext cx="81" cy="68"/>
            </a:xfrm>
            <a:custGeom>
              <a:avLst/>
              <a:gdLst>
                <a:gd name="T0" fmla="*/ 0 w 81"/>
                <a:gd name="T1" fmla="*/ 35 h 68"/>
                <a:gd name="T2" fmla="*/ 0 w 81"/>
                <a:gd name="T3" fmla="*/ 35 h 68"/>
                <a:gd name="T4" fmla="*/ 0 w 81"/>
                <a:gd name="T5" fmla="*/ 33 h 68"/>
                <a:gd name="T6" fmla="*/ 0 w 81"/>
                <a:gd name="T7" fmla="*/ 22 h 68"/>
                <a:gd name="T8" fmla="*/ 5 w 81"/>
                <a:gd name="T9" fmla="*/ 11 h 68"/>
                <a:gd name="T10" fmla="*/ 15 w 81"/>
                <a:gd name="T11" fmla="*/ 2 h 68"/>
                <a:gd name="T12" fmla="*/ 29 w 81"/>
                <a:gd name="T13" fmla="*/ 0 h 68"/>
                <a:gd name="T14" fmla="*/ 39 w 81"/>
                <a:gd name="T15" fmla="*/ 0 h 68"/>
                <a:gd name="T16" fmla="*/ 47 w 81"/>
                <a:gd name="T17" fmla="*/ 2 h 68"/>
                <a:gd name="T18" fmla="*/ 47 w 81"/>
                <a:gd name="T19" fmla="*/ 7 h 68"/>
                <a:gd name="T20" fmla="*/ 50 w 81"/>
                <a:gd name="T21" fmla="*/ 7 h 68"/>
                <a:gd name="T22" fmla="*/ 58 w 81"/>
                <a:gd name="T23" fmla="*/ 7 h 68"/>
                <a:gd name="T24" fmla="*/ 63 w 81"/>
                <a:gd name="T25" fmla="*/ 7 h 68"/>
                <a:gd name="T26" fmla="*/ 65 w 81"/>
                <a:gd name="T27" fmla="*/ 13 h 68"/>
                <a:gd name="T28" fmla="*/ 68 w 81"/>
                <a:gd name="T29" fmla="*/ 13 h 68"/>
                <a:gd name="T30" fmla="*/ 71 w 81"/>
                <a:gd name="T31" fmla="*/ 13 h 68"/>
                <a:gd name="T32" fmla="*/ 76 w 81"/>
                <a:gd name="T33" fmla="*/ 15 h 68"/>
                <a:gd name="T34" fmla="*/ 79 w 81"/>
                <a:gd name="T35" fmla="*/ 24 h 68"/>
                <a:gd name="T36" fmla="*/ 79 w 81"/>
                <a:gd name="T37" fmla="*/ 24 h 68"/>
                <a:gd name="T38" fmla="*/ 81 w 81"/>
                <a:gd name="T39" fmla="*/ 29 h 68"/>
                <a:gd name="T40" fmla="*/ 81 w 81"/>
                <a:gd name="T41" fmla="*/ 33 h 68"/>
                <a:gd name="T42" fmla="*/ 79 w 81"/>
                <a:gd name="T43" fmla="*/ 37 h 68"/>
                <a:gd name="T44" fmla="*/ 79 w 81"/>
                <a:gd name="T45" fmla="*/ 39 h 68"/>
                <a:gd name="T46" fmla="*/ 79 w 81"/>
                <a:gd name="T47" fmla="*/ 46 h 68"/>
                <a:gd name="T48" fmla="*/ 73 w 81"/>
                <a:gd name="T49" fmla="*/ 53 h 68"/>
                <a:gd name="T50" fmla="*/ 68 w 81"/>
                <a:gd name="T51" fmla="*/ 57 h 68"/>
                <a:gd name="T52" fmla="*/ 60 w 81"/>
                <a:gd name="T53" fmla="*/ 59 h 68"/>
                <a:gd name="T54" fmla="*/ 58 w 81"/>
                <a:gd name="T55" fmla="*/ 61 h 68"/>
                <a:gd name="T56" fmla="*/ 52 w 81"/>
                <a:gd name="T57" fmla="*/ 64 h 68"/>
                <a:gd name="T58" fmla="*/ 42 w 81"/>
                <a:gd name="T59" fmla="*/ 66 h 68"/>
                <a:gd name="T60" fmla="*/ 29 w 81"/>
                <a:gd name="T61" fmla="*/ 68 h 68"/>
                <a:gd name="T62" fmla="*/ 0 w 81"/>
                <a:gd name="T63" fmla="*/ 35 h 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1" h="68">
                  <a:moveTo>
                    <a:pt x="0" y="35"/>
                  </a:moveTo>
                  <a:lnTo>
                    <a:pt x="0" y="35"/>
                  </a:lnTo>
                  <a:lnTo>
                    <a:pt x="0" y="33"/>
                  </a:lnTo>
                  <a:lnTo>
                    <a:pt x="0" y="22"/>
                  </a:lnTo>
                  <a:lnTo>
                    <a:pt x="5" y="11"/>
                  </a:lnTo>
                  <a:lnTo>
                    <a:pt x="15" y="2"/>
                  </a:lnTo>
                  <a:lnTo>
                    <a:pt x="29" y="0"/>
                  </a:lnTo>
                  <a:lnTo>
                    <a:pt x="39" y="0"/>
                  </a:lnTo>
                  <a:lnTo>
                    <a:pt x="47" y="2"/>
                  </a:lnTo>
                  <a:lnTo>
                    <a:pt x="47" y="7"/>
                  </a:lnTo>
                  <a:lnTo>
                    <a:pt x="50" y="7"/>
                  </a:lnTo>
                  <a:lnTo>
                    <a:pt x="58" y="7"/>
                  </a:lnTo>
                  <a:lnTo>
                    <a:pt x="63" y="7"/>
                  </a:lnTo>
                  <a:lnTo>
                    <a:pt x="65" y="13"/>
                  </a:lnTo>
                  <a:lnTo>
                    <a:pt x="68" y="13"/>
                  </a:lnTo>
                  <a:lnTo>
                    <a:pt x="71" y="13"/>
                  </a:lnTo>
                  <a:lnTo>
                    <a:pt x="76" y="15"/>
                  </a:lnTo>
                  <a:lnTo>
                    <a:pt x="79" y="24"/>
                  </a:lnTo>
                  <a:lnTo>
                    <a:pt x="81" y="29"/>
                  </a:lnTo>
                  <a:lnTo>
                    <a:pt x="81" y="33"/>
                  </a:lnTo>
                  <a:lnTo>
                    <a:pt x="79" y="37"/>
                  </a:lnTo>
                  <a:lnTo>
                    <a:pt x="79" y="39"/>
                  </a:lnTo>
                  <a:lnTo>
                    <a:pt x="79" y="46"/>
                  </a:lnTo>
                  <a:lnTo>
                    <a:pt x="73" y="53"/>
                  </a:lnTo>
                  <a:lnTo>
                    <a:pt x="68" y="57"/>
                  </a:lnTo>
                  <a:lnTo>
                    <a:pt x="60" y="59"/>
                  </a:lnTo>
                  <a:lnTo>
                    <a:pt x="58" y="61"/>
                  </a:lnTo>
                  <a:lnTo>
                    <a:pt x="52" y="64"/>
                  </a:lnTo>
                  <a:lnTo>
                    <a:pt x="42" y="66"/>
                  </a:lnTo>
                  <a:lnTo>
                    <a:pt x="29" y="68"/>
                  </a:lnTo>
                  <a:lnTo>
                    <a:pt x="0" y="35"/>
                  </a:lnTo>
                  <a:close/>
                </a:path>
              </a:pathLst>
            </a:custGeom>
            <a:solidFill>
              <a:srgbClr val="F7C084"/>
            </a:solidFill>
            <a:ln w="7938">
              <a:solidFill>
                <a:srgbClr val="000000"/>
              </a:solidFill>
              <a:prstDash val="solid"/>
              <a:round/>
              <a:headEnd/>
              <a:tailEnd/>
            </a:ln>
          </p:spPr>
          <p:txBody>
            <a:bodyPr/>
            <a:lstStyle/>
            <a:p>
              <a:endParaRPr lang="ja-JP" altLang="en-US"/>
            </a:p>
          </p:txBody>
        </p:sp>
        <p:sp>
          <p:nvSpPr>
            <p:cNvPr id="19569" name="Freeform 308"/>
            <p:cNvSpPr>
              <a:spLocks/>
            </p:cNvSpPr>
            <p:nvPr/>
          </p:nvSpPr>
          <p:spPr bwMode="auto">
            <a:xfrm>
              <a:off x="2967" y="2837"/>
              <a:ext cx="37" cy="57"/>
            </a:xfrm>
            <a:custGeom>
              <a:avLst/>
              <a:gdLst>
                <a:gd name="T0" fmla="*/ 0 w 37"/>
                <a:gd name="T1" fmla="*/ 0 h 57"/>
                <a:gd name="T2" fmla="*/ 13 w 37"/>
                <a:gd name="T3" fmla="*/ 11 h 57"/>
                <a:gd name="T4" fmla="*/ 21 w 37"/>
                <a:gd name="T5" fmla="*/ 20 h 57"/>
                <a:gd name="T6" fmla="*/ 32 w 37"/>
                <a:gd name="T7" fmla="*/ 31 h 57"/>
                <a:gd name="T8" fmla="*/ 37 w 37"/>
                <a:gd name="T9" fmla="*/ 33 h 57"/>
                <a:gd name="T10" fmla="*/ 37 w 37"/>
                <a:gd name="T11" fmla="*/ 35 h 57"/>
                <a:gd name="T12" fmla="*/ 34 w 37"/>
                <a:gd name="T13" fmla="*/ 37 h 57"/>
                <a:gd name="T14" fmla="*/ 29 w 37"/>
                <a:gd name="T15" fmla="*/ 44 h 57"/>
                <a:gd name="T16" fmla="*/ 16 w 37"/>
                <a:gd name="T17" fmla="*/ 50 h 57"/>
                <a:gd name="T18" fmla="*/ 3 w 37"/>
                <a:gd name="T19" fmla="*/ 57 h 57"/>
                <a:gd name="T20" fmla="*/ 0 w 37"/>
                <a:gd name="T21" fmla="*/ 0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 h="57">
                  <a:moveTo>
                    <a:pt x="0" y="0"/>
                  </a:moveTo>
                  <a:lnTo>
                    <a:pt x="13" y="11"/>
                  </a:lnTo>
                  <a:lnTo>
                    <a:pt x="21" y="20"/>
                  </a:lnTo>
                  <a:lnTo>
                    <a:pt x="32" y="31"/>
                  </a:lnTo>
                  <a:lnTo>
                    <a:pt x="37" y="33"/>
                  </a:lnTo>
                  <a:lnTo>
                    <a:pt x="37" y="35"/>
                  </a:lnTo>
                  <a:lnTo>
                    <a:pt x="34" y="37"/>
                  </a:lnTo>
                  <a:lnTo>
                    <a:pt x="29" y="44"/>
                  </a:lnTo>
                  <a:lnTo>
                    <a:pt x="16" y="50"/>
                  </a:lnTo>
                  <a:lnTo>
                    <a:pt x="3" y="57"/>
                  </a:lnTo>
                  <a:lnTo>
                    <a:pt x="0" y="0"/>
                  </a:lnTo>
                  <a:close/>
                </a:path>
              </a:pathLst>
            </a:custGeom>
            <a:solidFill>
              <a:srgbClr val="999999"/>
            </a:solidFill>
            <a:ln w="7938">
              <a:solidFill>
                <a:srgbClr val="000000"/>
              </a:solidFill>
              <a:prstDash val="solid"/>
              <a:round/>
              <a:headEnd/>
              <a:tailEnd/>
            </a:ln>
          </p:spPr>
          <p:txBody>
            <a:bodyPr/>
            <a:lstStyle/>
            <a:p>
              <a:endParaRPr lang="ja-JP" altLang="en-US"/>
            </a:p>
          </p:txBody>
        </p:sp>
        <p:sp>
          <p:nvSpPr>
            <p:cNvPr id="19570" name="Freeform 309"/>
            <p:cNvSpPr>
              <a:spLocks/>
            </p:cNvSpPr>
            <p:nvPr/>
          </p:nvSpPr>
          <p:spPr bwMode="auto">
            <a:xfrm>
              <a:off x="2988" y="2811"/>
              <a:ext cx="32" cy="28"/>
            </a:xfrm>
            <a:custGeom>
              <a:avLst/>
              <a:gdLst>
                <a:gd name="T0" fmla="*/ 29 w 32"/>
                <a:gd name="T1" fmla="*/ 0 h 28"/>
                <a:gd name="T2" fmla="*/ 29 w 32"/>
                <a:gd name="T3" fmla="*/ 0 h 28"/>
                <a:gd name="T4" fmla="*/ 32 w 32"/>
                <a:gd name="T5" fmla="*/ 4 h 28"/>
                <a:gd name="T6" fmla="*/ 29 w 32"/>
                <a:gd name="T7" fmla="*/ 8 h 28"/>
                <a:gd name="T8" fmla="*/ 29 w 32"/>
                <a:gd name="T9" fmla="*/ 13 h 28"/>
                <a:gd name="T10" fmla="*/ 24 w 32"/>
                <a:gd name="T11" fmla="*/ 15 h 28"/>
                <a:gd name="T12" fmla="*/ 16 w 32"/>
                <a:gd name="T13" fmla="*/ 13 h 28"/>
                <a:gd name="T14" fmla="*/ 13 w 32"/>
                <a:gd name="T15" fmla="*/ 13 h 28"/>
                <a:gd name="T16" fmla="*/ 11 w 32"/>
                <a:gd name="T17" fmla="*/ 13 h 28"/>
                <a:gd name="T18" fmla="*/ 11 w 32"/>
                <a:gd name="T19" fmla="*/ 13 h 28"/>
                <a:gd name="T20" fmla="*/ 11 w 32"/>
                <a:gd name="T21" fmla="*/ 19 h 28"/>
                <a:gd name="T22" fmla="*/ 8 w 32"/>
                <a:gd name="T23" fmla="*/ 24 h 28"/>
                <a:gd name="T24" fmla="*/ 0 w 32"/>
                <a:gd name="T25" fmla="*/ 28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 h="28">
                  <a:moveTo>
                    <a:pt x="29" y="0"/>
                  </a:moveTo>
                  <a:lnTo>
                    <a:pt x="29" y="0"/>
                  </a:lnTo>
                  <a:lnTo>
                    <a:pt x="32" y="4"/>
                  </a:lnTo>
                  <a:lnTo>
                    <a:pt x="29" y="8"/>
                  </a:lnTo>
                  <a:lnTo>
                    <a:pt x="29" y="13"/>
                  </a:lnTo>
                  <a:lnTo>
                    <a:pt x="24" y="15"/>
                  </a:lnTo>
                  <a:lnTo>
                    <a:pt x="16" y="13"/>
                  </a:lnTo>
                  <a:lnTo>
                    <a:pt x="13" y="13"/>
                  </a:lnTo>
                  <a:lnTo>
                    <a:pt x="11" y="13"/>
                  </a:lnTo>
                  <a:lnTo>
                    <a:pt x="11" y="19"/>
                  </a:lnTo>
                  <a:lnTo>
                    <a:pt x="8" y="24"/>
                  </a:lnTo>
                  <a:lnTo>
                    <a:pt x="0" y="28"/>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71" name="Freeform 310"/>
            <p:cNvSpPr>
              <a:spLocks/>
            </p:cNvSpPr>
            <p:nvPr/>
          </p:nvSpPr>
          <p:spPr bwMode="auto">
            <a:xfrm>
              <a:off x="2999" y="2817"/>
              <a:ext cx="36" cy="22"/>
            </a:xfrm>
            <a:custGeom>
              <a:avLst/>
              <a:gdLst>
                <a:gd name="T0" fmla="*/ 0 w 36"/>
                <a:gd name="T1" fmla="*/ 16 h 22"/>
                <a:gd name="T2" fmla="*/ 2 w 36"/>
                <a:gd name="T3" fmla="*/ 16 h 22"/>
                <a:gd name="T4" fmla="*/ 5 w 36"/>
                <a:gd name="T5" fmla="*/ 20 h 22"/>
                <a:gd name="T6" fmla="*/ 10 w 36"/>
                <a:gd name="T7" fmla="*/ 22 h 22"/>
                <a:gd name="T8" fmla="*/ 15 w 36"/>
                <a:gd name="T9" fmla="*/ 22 h 22"/>
                <a:gd name="T10" fmla="*/ 31 w 36"/>
                <a:gd name="T11" fmla="*/ 16 h 22"/>
                <a:gd name="T12" fmla="*/ 34 w 36"/>
                <a:gd name="T13" fmla="*/ 9 h 22"/>
                <a:gd name="T14" fmla="*/ 36 w 36"/>
                <a:gd name="T15" fmla="*/ 0 h 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6" h="22">
                  <a:moveTo>
                    <a:pt x="0" y="16"/>
                  </a:moveTo>
                  <a:lnTo>
                    <a:pt x="2" y="16"/>
                  </a:lnTo>
                  <a:lnTo>
                    <a:pt x="5" y="20"/>
                  </a:lnTo>
                  <a:lnTo>
                    <a:pt x="10" y="22"/>
                  </a:lnTo>
                  <a:lnTo>
                    <a:pt x="15" y="22"/>
                  </a:lnTo>
                  <a:lnTo>
                    <a:pt x="31" y="16"/>
                  </a:lnTo>
                  <a:lnTo>
                    <a:pt x="34" y="9"/>
                  </a:lnTo>
                  <a:lnTo>
                    <a:pt x="36"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72" name="Freeform 311"/>
            <p:cNvSpPr>
              <a:spLocks/>
            </p:cNvSpPr>
            <p:nvPr/>
          </p:nvSpPr>
          <p:spPr bwMode="auto">
            <a:xfrm>
              <a:off x="3014" y="2828"/>
              <a:ext cx="35" cy="22"/>
            </a:xfrm>
            <a:custGeom>
              <a:avLst/>
              <a:gdLst>
                <a:gd name="T0" fmla="*/ 0 w 35"/>
                <a:gd name="T1" fmla="*/ 11 h 22"/>
                <a:gd name="T2" fmla="*/ 3 w 35"/>
                <a:gd name="T3" fmla="*/ 13 h 22"/>
                <a:gd name="T4" fmla="*/ 6 w 35"/>
                <a:gd name="T5" fmla="*/ 18 h 22"/>
                <a:gd name="T6" fmla="*/ 14 w 35"/>
                <a:gd name="T7" fmla="*/ 22 h 22"/>
                <a:gd name="T8" fmla="*/ 19 w 35"/>
                <a:gd name="T9" fmla="*/ 20 h 22"/>
                <a:gd name="T10" fmla="*/ 32 w 35"/>
                <a:gd name="T11" fmla="*/ 9 h 22"/>
                <a:gd name="T12" fmla="*/ 35 w 35"/>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22">
                  <a:moveTo>
                    <a:pt x="0" y="11"/>
                  </a:moveTo>
                  <a:lnTo>
                    <a:pt x="3" y="13"/>
                  </a:lnTo>
                  <a:lnTo>
                    <a:pt x="6" y="18"/>
                  </a:lnTo>
                  <a:lnTo>
                    <a:pt x="14" y="22"/>
                  </a:lnTo>
                  <a:lnTo>
                    <a:pt x="19" y="20"/>
                  </a:lnTo>
                  <a:lnTo>
                    <a:pt x="32" y="9"/>
                  </a:lnTo>
                  <a:lnTo>
                    <a:pt x="35"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73" name="Freeform 312"/>
            <p:cNvSpPr>
              <a:spLocks/>
            </p:cNvSpPr>
            <p:nvPr/>
          </p:nvSpPr>
          <p:spPr bwMode="auto">
            <a:xfrm>
              <a:off x="3030" y="2841"/>
              <a:ext cx="19" cy="11"/>
            </a:xfrm>
            <a:custGeom>
              <a:avLst/>
              <a:gdLst>
                <a:gd name="T0" fmla="*/ 0 w 19"/>
                <a:gd name="T1" fmla="*/ 7 h 11"/>
                <a:gd name="T2" fmla="*/ 3 w 19"/>
                <a:gd name="T3" fmla="*/ 9 h 11"/>
                <a:gd name="T4" fmla="*/ 5 w 19"/>
                <a:gd name="T5" fmla="*/ 11 h 11"/>
                <a:gd name="T6" fmla="*/ 11 w 19"/>
                <a:gd name="T7" fmla="*/ 9 h 11"/>
                <a:gd name="T8" fmla="*/ 13 w 19"/>
                <a:gd name="T9" fmla="*/ 7 h 11"/>
                <a:gd name="T10" fmla="*/ 19 w 19"/>
                <a:gd name="T11" fmla="*/ 0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1">
                  <a:moveTo>
                    <a:pt x="0" y="7"/>
                  </a:moveTo>
                  <a:lnTo>
                    <a:pt x="3" y="9"/>
                  </a:lnTo>
                  <a:lnTo>
                    <a:pt x="5" y="11"/>
                  </a:lnTo>
                  <a:lnTo>
                    <a:pt x="11" y="9"/>
                  </a:lnTo>
                  <a:lnTo>
                    <a:pt x="13" y="7"/>
                  </a:lnTo>
                  <a:lnTo>
                    <a:pt x="19"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74" name="Freeform 313"/>
            <p:cNvSpPr>
              <a:spLocks/>
            </p:cNvSpPr>
            <p:nvPr/>
          </p:nvSpPr>
          <p:spPr bwMode="auto">
            <a:xfrm>
              <a:off x="3035" y="2852"/>
              <a:ext cx="6" cy="9"/>
            </a:xfrm>
            <a:custGeom>
              <a:avLst/>
              <a:gdLst>
                <a:gd name="T0" fmla="*/ 3 w 6"/>
                <a:gd name="T1" fmla="*/ 0 h 9"/>
                <a:gd name="T2" fmla="*/ 0 w 6"/>
                <a:gd name="T3" fmla="*/ 2 h 9"/>
                <a:gd name="T4" fmla="*/ 0 w 6"/>
                <a:gd name="T5" fmla="*/ 5 h 9"/>
                <a:gd name="T6" fmla="*/ 0 w 6"/>
                <a:gd name="T7" fmla="*/ 9 h 9"/>
                <a:gd name="T8" fmla="*/ 6 w 6"/>
                <a:gd name="T9" fmla="*/ 9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3" y="0"/>
                  </a:moveTo>
                  <a:lnTo>
                    <a:pt x="0" y="2"/>
                  </a:lnTo>
                  <a:lnTo>
                    <a:pt x="0" y="5"/>
                  </a:lnTo>
                  <a:lnTo>
                    <a:pt x="0" y="9"/>
                  </a:lnTo>
                  <a:lnTo>
                    <a:pt x="6" y="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75" name="Freeform 314"/>
            <p:cNvSpPr>
              <a:spLocks/>
            </p:cNvSpPr>
            <p:nvPr/>
          </p:nvSpPr>
          <p:spPr bwMode="auto">
            <a:xfrm>
              <a:off x="2677" y="3030"/>
              <a:ext cx="69" cy="112"/>
            </a:xfrm>
            <a:custGeom>
              <a:avLst/>
              <a:gdLst>
                <a:gd name="T0" fmla="*/ 69 w 69"/>
                <a:gd name="T1" fmla="*/ 15 h 112"/>
                <a:gd name="T2" fmla="*/ 69 w 69"/>
                <a:gd name="T3" fmla="*/ 13 h 112"/>
                <a:gd name="T4" fmla="*/ 61 w 69"/>
                <a:gd name="T5" fmla="*/ 9 h 112"/>
                <a:gd name="T6" fmla="*/ 50 w 69"/>
                <a:gd name="T7" fmla="*/ 2 h 112"/>
                <a:gd name="T8" fmla="*/ 37 w 69"/>
                <a:gd name="T9" fmla="*/ 0 h 112"/>
                <a:gd name="T10" fmla="*/ 29 w 69"/>
                <a:gd name="T11" fmla="*/ 9 h 112"/>
                <a:gd name="T12" fmla="*/ 24 w 69"/>
                <a:gd name="T13" fmla="*/ 13 h 112"/>
                <a:gd name="T14" fmla="*/ 24 w 69"/>
                <a:gd name="T15" fmla="*/ 15 h 112"/>
                <a:gd name="T16" fmla="*/ 24 w 69"/>
                <a:gd name="T17" fmla="*/ 15 h 112"/>
                <a:gd name="T18" fmla="*/ 29 w 69"/>
                <a:gd name="T19" fmla="*/ 20 h 112"/>
                <a:gd name="T20" fmla="*/ 32 w 69"/>
                <a:gd name="T21" fmla="*/ 22 h 112"/>
                <a:gd name="T22" fmla="*/ 34 w 69"/>
                <a:gd name="T23" fmla="*/ 22 h 112"/>
                <a:gd name="T24" fmla="*/ 29 w 69"/>
                <a:gd name="T25" fmla="*/ 26 h 112"/>
                <a:gd name="T26" fmla="*/ 21 w 69"/>
                <a:gd name="T27" fmla="*/ 33 h 112"/>
                <a:gd name="T28" fmla="*/ 11 w 69"/>
                <a:gd name="T29" fmla="*/ 44 h 112"/>
                <a:gd name="T30" fmla="*/ 3 w 69"/>
                <a:gd name="T31" fmla="*/ 57 h 112"/>
                <a:gd name="T32" fmla="*/ 0 w 69"/>
                <a:gd name="T33" fmla="*/ 70 h 112"/>
                <a:gd name="T34" fmla="*/ 3 w 69"/>
                <a:gd name="T35" fmla="*/ 88 h 112"/>
                <a:gd name="T36" fmla="*/ 8 w 69"/>
                <a:gd name="T37" fmla="*/ 101 h 112"/>
                <a:gd name="T38" fmla="*/ 18 w 69"/>
                <a:gd name="T39" fmla="*/ 109 h 112"/>
                <a:gd name="T40" fmla="*/ 34 w 69"/>
                <a:gd name="T41" fmla="*/ 112 h 112"/>
                <a:gd name="T42" fmla="*/ 45 w 69"/>
                <a:gd name="T43" fmla="*/ 107 h 112"/>
                <a:gd name="T44" fmla="*/ 50 w 69"/>
                <a:gd name="T45" fmla="*/ 101 h 112"/>
                <a:gd name="T46" fmla="*/ 50 w 69"/>
                <a:gd name="T47" fmla="*/ 92 h 112"/>
                <a:gd name="T48" fmla="*/ 45 w 69"/>
                <a:gd name="T49" fmla="*/ 74 h 112"/>
                <a:gd name="T50" fmla="*/ 42 w 69"/>
                <a:gd name="T51" fmla="*/ 66 h 112"/>
                <a:gd name="T52" fmla="*/ 47 w 69"/>
                <a:gd name="T53" fmla="*/ 59 h 112"/>
                <a:gd name="T54" fmla="*/ 61 w 69"/>
                <a:gd name="T55" fmla="*/ 50 h 112"/>
                <a:gd name="T56" fmla="*/ 66 w 69"/>
                <a:gd name="T57" fmla="*/ 46 h 112"/>
                <a:gd name="T58" fmla="*/ 69 w 69"/>
                <a:gd name="T59" fmla="*/ 44 h 112"/>
                <a:gd name="T60" fmla="*/ 69 w 69"/>
                <a:gd name="T61" fmla="*/ 15 h 11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9" h="112">
                  <a:moveTo>
                    <a:pt x="69" y="15"/>
                  </a:moveTo>
                  <a:lnTo>
                    <a:pt x="69" y="13"/>
                  </a:lnTo>
                  <a:lnTo>
                    <a:pt x="61" y="9"/>
                  </a:lnTo>
                  <a:lnTo>
                    <a:pt x="50" y="2"/>
                  </a:lnTo>
                  <a:lnTo>
                    <a:pt x="37" y="0"/>
                  </a:lnTo>
                  <a:lnTo>
                    <a:pt x="29" y="9"/>
                  </a:lnTo>
                  <a:lnTo>
                    <a:pt x="24" y="13"/>
                  </a:lnTo>
                  <a:lnTo>
                    <a:pt x="24" y="15"/>
                  </a:lnTo>
                  <a:lnTo>
                    <a:pt x="29" y="20"/>
                  </a:lnTo>
                  <a:lnTo>
                    <a:pt x="32" y="22"/>
                  </a:lnTo>
                  <a:lnTo>
                    <a:pt x="34" y="22"/>
                  </a:lnTo>
                  <a:lnTo>
                    <a:pt x="29" y="26"/>
                  </a:lnTo>
                  <a:lnTo>
                    <a:pt x="21" y="33"/>
                  </a:lnTo>
                  <a:lnTo>
                    <a:pt x="11" y="44"/>
                  </a:lnTo>
                  <a:lnTo>
                    <a:pt x="3" y="57"/>
                  </a:lnTo>
                  <a:lnTo>
                    <a:pt x="0" y="70"/>
                  </a:lnTo>
                  <a:lnTo>
                    <a:pt x="3" y="88"/>
                  </a:lnTo>
                  <a:lnTo>
                    <a:pt x="8" y="101"/>
                  </a:lnTo>
                  <a:lnTo>
                    <a:pt x="18" y="109"/>
                  </a:lnTo>
                  <a:lnTo>
                    <a:pt x="34" y="112"/>
                  </a:lnTo>
                  <a:lnTo>
                    <a:pt x="45" y="107"/>
                  </a:lnTo>
                  <a:lnTo>
                    <a:pt x="50" y="101"/>
                  </a:lnTo>
                  <a:lnTo>
                    <a:pt x="50" y="92"/>
                  </a:lnTo>
                  <a:lnTo>
                    <a:pt x="45" y="74"/>
                  </a:lnTo>
                  <a:lnTo>
                    <a:pt x="42" y="66"/>
                  </a:lnTo>
                  <a:lnTo>
                    <a:pt x="47" y="59"/>
                  </a:lnTo>
                  <a:lnTo>
                    <a:pt x="61" y="50"/>
                  </a:lnTo>
                  <a:lnTo>
                    <a:pt x="66" y="46"/>
                  </a:lnTo>
                  <a:lnTo>
                    <a:pt x="69" y="44"/>
                  </a:lnTo>
                  <a:lnTo>
                    <a:pt x="69" y="15"/>
                  </a:lnTo>
                  <a:close/>
                </a:path>
              </a:pathLst>
            </a:custGeom>
            <a:solidFill>
              <a:srgbClr val="BD6D3F"/>
            </a:solidFill>
            <a:ln w="7938">
              <a:solidFill>
                <a:srgbClr val="000000"/>
              </a:solidFill>
              <a:prstDash val="solid"/>
              <a:round/>
              <a:headEnd/>
              <a:tailEnd/>
            </a:ln>
          </p:spPr>
          <p:txBody>
            <a:bodyPr/>
            <a:lstStyle/>
            <a:p>
              <a:endParaRPr lang="ja-JP" altLang="en-US"/>
            </a:p>
          </p:txBody>
        </p:sp>
        <p:sp>
          <p:nvSpPr>
            <p:cNvPr id="19576" name="Freeform 315"/>
            <p:cNvSpPr>
              <a:spLocks/>
            </p:cNvSpPr>
            <p:nvPr/>
          </p:nvSpPr>
          <p:spPr bwMode="auto">
            <a:xfrm>
              <a:off x="3141" y="2885"/>
              <a:ext cx="47" cy="5"/>
            </a:xfrm>
            <a:custGeom>
              <a:avLst/>
              <a:gdLst>
                <a:gd name="T0" fmla="*/ 0 w 47"/>
                <a:gd name="T1" fmla="*/ 5 h 5"/>
                <a:gd name="T2" fmla="*/ 5 w 47"/>
                <a:gd name="T3" fmla="*/ 5 h 5"/>
                <a:gd name="T4" fmla="*/ 13 w 47"/>
                <a:gd name="T5" fmla="*/ 2 h 5"/>
                <a:gd name="T6" fmla="*/ 26 w 47"/>
                <a:gd name="T7" fmla="*/ 0 h 5"/>
                <a:gd name="T8" fmla="*/ 47 w 47"/>
                <a:gd name="T9" fmla="*/ 5 h 5"/>
                <a:gd name="T10" fmla="*/ 0 w 47"/>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5">
                  <a:moveTo>
                    <a:pt x="0" y="5"/>
                  </a:moveTo>
                  <a:lnTo>
                    <a:pt x="5" y="5"/>
                  </a:lnTo>
                  <a:lnTo>
                    <a:pt x="13" y="2"/>
                  </a:lnTo>
                  <a:lnTo>
                    <a:pt x="26" y="0"/>
                  </a:lnTo>
                  <a:lnTo>
                    <a:pt x="47" y="5"/>
                  </a:lnTo>
                  <a:lnTo>
                    <a:pt x="0" y="5"/>
                  </a:lnTo>
                  <a:close/>
                </a:path>
              </a:pathLst>
            </a:custGeom>
            <a:solidFill>
              <a:srgbClr val="CC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577" name="Freeform 316"/>
            <p:cNvSpPr>
              <a:spLocks/>
            </p:cNvSpPr>
            <p:nvPr/>
          </p:nvSpPr>
          <p:spPr bwMode="auto">
            <a:xfrm>
              <a:off x="3141" y="2885"/>
              <a:ext cx="47" cy="5"/>
            </a:xfrm>
            <a:custGeom>
              <a:avLst/>
              <a:gdLst>
                <a:gd name="T0" fmla="*/ 0 w 47"/>
                <a:gd name="T1" fmla="*/ 5 h 5"/>
                <a:gd name="T2" fmla="*/ 5 w 47"/>
                <a:gd name="T3" fmla="*/ 5 h 5"/>
                <a:gd name="T4" fmla="*/ 13 w 47"/>
                <a:gd name="T5" fmla="*/ 2 h 5"/>
                <a:gd name="T6" fmla="*/ 26 w 47"/>
                <a:gd name="T7" fmla="*/ 0 h 5"/>
                <a:gd name="T8" fmla="*/ 47 w 47"/>
                <a:gd name="T9" fmla="*/ 5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5">
                  <a:moveTo>
                    <a:pt x="0" y="5"/>
                  </a:moveTo>
                  <a:lnTo>
                    <a:pt x="5" y="5"/>
                  </a:lnTo>
                  <a:lnTo>
                    <a:pt x="13" y="2"/>
                  </a:lnTo>
                  <a:lnTo>
                    <a:pt x="26" y="0"/>
                  </a:lnTo>
                  <a:lnTo>
                    <a:pt x="47" y="5"/>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78" name="Freeform 317"/>
            <p:cNvSpPr>
              <a:spLocks/>
            </p:cNvSpPr>
            <p:nvPr/>
          </p:nvSpPr>
          <p:spPr bwMode="auto">
            <a:xfrm>
              <a:off x="2724" y="2933"/>
              <a:ext cx="401" cy="171"/>
            </a:xfrm>
            <a:custGeom>
              <a:avLst/>
              <a:gdLst>
                <a:gd name="T0" fmla="*/ 87 w 401"/>
                <a:gd name="T1" fmla="*/ 42 h 171"/>
                <a:gd name="T2" fmla="*/ 87 w 401"/>
                <a:gd name="T3" fmla="*/ 64 h 171"/>
                <a:gd name="T4" fmla="*/ 93 w 401"/>
                <a:gd name="T5" fmla="*/ 75 h 171"/>
                <a:gd name="T6" fmla="*/ 85 w 401"/>
                <a:gd name="T7" fmla="*/ 99 h 171"/>
                <a:gd name="T8" fmla="*/ 72 w 401"/>
                <a:gd name="T9" fmla="*/ 123 h 171"/>
                <a:gd name="T10" fmla="*/ 56 w 401"/>
                <a:gd name="T11" fmla="*/ 123 h 171"/>
                <a:gd name="T12" fmla="*/ 27 w 401"/>
                <a:gd name="T13" fmla="*/ 114 h 171"/>
                <a:gd name="T14" fmla="*/ 22 w 401"/>
                <a:gd name="T15" fmla="*/ 112 h 171"/>
                <a:gd name="T16" fmla="*/ 8 w 401"/>
                <a:gd name="T17" fmla="*/ 121 h 171"/>
                <a:gd name="T18" fmla="*/ 0 w 401"/>
                <a:gd name="T19" fmla="*/ 145 h 171"/>
                <a:gd name="T20" fmla="*/ 3 w 401"/>
                <a:gd name="T21" fmla="*/ 158 h 171"/>
                <a:gd name="T22" fmla="*/ 22 w 401"/>
                <a:gd name="T23" fmla="*/ 165 h 171"/>
                <a:gd name="T24" fmla="*/ 66 w 401"/>
                <a:gd name="T25" fmla="*/ 171 h 171"/>
                <a:gd name="T26" fmla="*/ 101 w 401"/>
                <a:gd name="T27" fmla="*/ 167 h 171"/>
                <a:gd name="T28" fmla="*/ 127 w 401"/>
                <a:gd name="T29" fmla="*/ 147 h 171"/>
                <a:gd name="T30" fmla="*/ 153 w 401"/>
                <a:gd name="T31" fmla="*/ 112 h 171"/>
                <a:gd name="T32" fmla="*/ 161 w 401"/>
                <a:gd name="T33" fmla="*/ 97 h 171"/>
                <a:gd name="T34" fmla="*/ 174 w 401"/>
                <a:gd name="T35" fmla="*/ 84 h 171"/>
                <a:gd name="T36" fmla="*/ 196 w 401"/>
                <a:gd name="T37" fmla="*/ 66 h 171"/>
                <a:gd name="T38" fmla="*/ 201 w 401"/>
                <a:gd name="T39" fmla="*/ 64 h 171"/>
                <a:gd name="T40" fmla="*/ 214 w 401"/>
                <a:gd name="T41" fmla="*/ 62 h 171"/>
                <a:gd name="T42" fmla="*/ 246 w 401"/>
                <a:gd name="T43" fmla="*/ 62 h 171"/>
                <a:gd name="T44" fmla="*/ 280 w 401"/>
                <a:gd name="T45" fmla="*/ 62 h 171"/>
                <a:gd name="T46" fmla="*/ 298 w 401"/>
                <a:gd name="T47" fmla="*/ 64 h 171"/>
                <a:gd name="T48" fmla="*/ 309 w 401"/>
                <a:gd name="T49" fmla="*/ 75 h 171"/>
                <a:gd name="T50" fmla="*/ 333 w 401"/>
                <a:gd name="T51" fmla="*/ 112 h 171"/>
                <a:gd name="T52" fmla="*/ 338 w 401"/>
                <a:gd name="T53" fmla="*/ 121 h 171"/>
                <a:gd name="T54" fmla="*/ 343 w 401"/>
                <a:gd name="T55" fmla="*/ 121 h 171"/>
                <a:gd name="T56" fmla="*/ 380 w 401"/>
                <a:gd name="T57" fmla="*/ 112 h 171"/>
                <a:gd name="T58" fmla="*/ 398 w 401"/>
                <a:gd name="T59" fmla="*/ 95 h 171"/>
                <a:gd name="T60" fmla="*/ 383 w 401"/>
                <a:gd name="T61" fmla="*/ 75 h 171"/>
                <a:gd name="T62" fmla="*/ 359 w 401"/>
                <a:gd name="T63" fmla="*/ 49 h 171"/>
                <a:gd name="T64" fmla="*/ 338 w 401"/>
                <a:gd name="T65" fmla="*/ 29 h 171"/>
                <a:gd name="T66" fmla="*/ 327 w 401"/>
                <a:gd name="T67" fmla="*/ 24 h 171"/>
                <a:gd name="T68" fmla="*/ 293 w 401"/>
                <a:gd name="T69" fmla="*/ 24 h 171"/>
                <a:gd name="T70" fmla="*/ 264 w 401"/>
                <a:gd name="T71" fmla="*/ 24 h 171"/>
                <a:gd name="T72" fmla="*/ 259 w 401"/>
                <a:gd name="T73" fmla="*/ 9 h 171"/>
                <a:gd name="T74" fmla="*/ 256 w 401"/>
                <a:gd name="T75" fmla="*/ 0 h 171"/>
                <a:gd name="T76" fmla="*/ 90 w 401"/>
                <a:gd name="T77" fmla="*/ 38 h 17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01" h="171">
                  <a:moveTo>
                    <a:pt x="90" y="38"/>
                  </a:moveTo>
                  <a:lnTo>
                    <a:pt x="87" y="42"/>
                  </a:lnTo>
                  <a:lnTo>
                    <a:pt x="87" y="53"/>
                  </a:lnTo>
                  <a:lnTo>
                    <a:pt x="87" y="64"/>
                  </a:lnTo>
                  <a:lnTo>
                    <a:pt x="93" y="73"/>
                  </a:lnTo>
                  <a:lnTo>
                    <a:pt x="93" y="75"/>
                  </a:lnTo>
                  <a:lnTo>
                    <a:pt x="90" y="81"/>
                  </a:lnTo>
                  <a:lnTo>
                    <a:pt x="85" y="99"/>
                  </a:lnTo>
                  <a:lnTo>
                    <a:pt x="77" y="117"/>
                  </a:lnTo>
                  <a:lnTo>
                    <a:pt x="72" y="123"/>
                  </a:lnTo>
                  <a:lnTo>
                    <a:pt x="66" y="125"/>
                  </a:lnTo>
                  <a:lnTo>
                    <a:pt x="56" y="123"/>
                  </a:lnTo>
                  <a:lnTo>
                    <a:pt x="40" y="119"/>
                  </a:lnTo>
                  <a:lnTo>
                    <a:pt x="27" y="114"/>
                  </a:lnTo>
                  <a:lnTo>
                    <a:pt x="24" y="112"/>
                  </a:lnTo>
                  <a:lnTo>
                    <a:pt x="22" y="112"/>
                  </a:lnTo>
                  <a:lnTo>
                    <a:pt x="19" y="114"/>
                  </a:lnTo>
                  <a:lnTo>
                    <a:pt x="8" y="121"/>
                  </a:lnTo>
                  <a:lnTo>
                    <a:pt x="0" y="136"/>
                  </a:lnTo>
                  <a:lnTo>
                    <a:pt x="0" y="145"/>
                  </a:lnTo>
                  <a:lnTo>
                    <a:pt x="0" y="156"/>
                  </a:lnTo>
                  <a:lnTo>
                    <a:pt x="3" y="158"/>
                  </a:lnTo>
                  <a:lnTo>
                    <a:pt x="11" y="160"/>
                  </a:lnTo>
                  <a:lnTo>
                    <a:pt x="22" y="165"/>
                  </a:lnTo>
                  <a:lnTo>
                    <a:pt x="35" y="167"/>
                  </a:lnTo>
                  <a:lnTo>
                    <a:pt x="66" y="171"/>
                  </a:lnTo>
                  <a:lnTo>
                    <a:pt x="85" y="171"/>
                  </a:lnTo>
                  <a:lnTo>
                    <a:pt x="101" y="167"/>
                  </a:lnTo>
                  <a:lnTo>
                    <a:pt x="114" y="158"/>
                  </a:lnTo>
                  <a:lnTo>
                    <a:pt x="127" y="147"/>
                  </a:lnTo>
                  <a:lnTo>
                    <a:pt x="145" y="123"/>
                  </a:lnTo>
                  <a:lnTo>
                    <a:pt x="153" y="112"/>
                  </a:lnTo>
                  <a:lnTo>
                    <a:pt x="159" y="103"/>
                  </a:lnTo>
                  <a:lnTo>
                    <a:pt x="161" y="97"/>
                  </a:lnTo>
                  <a:lnTo>
                    <a:pt x="161" y="95"/>
                  </a:lnTo>
                  <a:lnTo>
                    <a:pt x="174" y="84"/>
                  </a:lnTo>
                  <a:lnTo>
                    <a:pt x="185" y="77"/>
                  </a:lnTo>
                  <a:lnTo>
                    <a:pt x="196" y="66"/>
                  </a:lnTo>
                  <a:lnTo>
                    <a:pt x="201" y="64"/>
                  </a:lnTo>
                  <a:lnTo>
                    <a:pt x="203" y="64"/>
                  </a:lnTo>
                  <a:lnTo>
                    <a:pt x="214" y="62"/>
                  </a:lnTo>
                  <a:lnTo>
                    <a:pt x="230" y="62"/>
                  </a:lnTo>
                  <a:lnTo>
                    <a:pt x="246" y="62"/>
                  </a:lnTo>
                  <a:lnTo>
                    <a:pt x="264" y="62"/>
                  </a:lnTo>
                  <a:lnTo>
                    <a:pt x="280" y="62"/>
                  </a:lnTo>
                  <a:lnTo>
                    <a:pt x="293" y="62"/>
                  </a:lnTo>
                  <a:lnTo>
                    <a:pt x="298" y="64"/>
                  </a:lnTo>
                  <a:lnTo>
                    <a:pt x="304" y="66"/>
                  </a:lnTo>
                  <a:lnTo>
                    <a:pt x="309" y="75"/>
                  </a:lnTo>
                  <a:lnTo>
                    <a:pt x="322" y="95"/>
                  </a:lnTo>
                  <a:lnTo>
                    <a:pt x="333" y="112"/>
                  </a:lnTo>
                  <a:lnTo>
                    <a:pt x="338" y="119"/>
                  </a:lnTo>
                  <a:lnTo>
                    <a:pt x="338" y="121"/>
                  </a:lnTo>
                  <a:lnTo>
                    <a:pt x="340" y="121"/>
                  </a:lnTo>
                  <a:lnTo>
                    <a:pt x="343" y="121"/>
                  </a:lnTo>
                  <a:lnTo>
                    <a:pt x="359" y="119"/>
                  </a:lnTo>
                  <a:lnTo>
                    <a:pt x="380" y="112"/>
                  </a:lnTo>
                  <a:lnTo>
                    <a:pt x="401" y="99"/>
                  </a:lnTo>
                  <a:lnTo>
                    <a:pt x="398" y="95"/>
                  </a:lnTo>
                  <a:lnTo>
                    <a:pt x="393" y="86"/>
                  </a:lnTo>
                  <a:lnTo>
                    <a:pt x="383" y="75"/>
                  </a:lnTo>
                  <a:lnTo>
                    <a:pt x="372" y="62"/>
                  </a:lnTo>
                  <a:lnTo>
                    <a:pt x="359" y="49"/>
                  </a:lnTo>
                  <a:lnTo>
                    <a:pt x="348" y="35"/>
                  </a:lnTo>
                  <a:lnTo>
                    <a:pt x="338" y="29"/>
                  </a:lnTo>
                  <a:lnTo>
                    <a:pt x="333" y="24"/>
                  </a:lnTo>
                  <a:lnTo>
                    <a:pt x="327" y="24"/>
                  </a:lnTo>
                  <a:lnTo>
                    <a:pt x="317" y="24"/>
                  </a:lnTo>
                  <a:lnTo>
                    <a:pt x="293" y="24"/>
                  </a:lnTo>
                  <a:lnTo>
                    <a:pt x="272" y="24"/>
                  </a:lnTo>
                  <a:lnTo>
                    <a:pt x="264" y="24"/>
                  </a:lnTo>
                  <a:lnTo>
                    <a:pt x="259" y="9"/>
                  </a:lnTo>
                  <a:lnTo>
                    <a:pt x="256" y="3"/>
                  </a:lnTo>
                  <a:lnTo>
                    <a:pt x="256" y="0"/>
                  </a:lnTo>
                  <a:lnTo>
                    <a:pt x="90" y="38"/>
                  </a:lnTo>
                  <a:close/>
                </a:path>
              </a:pathLst>
            </a:custGeom>
            <a:solidFill>
              <a:srgbClr val="999999"/>
            </a:solidFill>
            <a:ln w="7938">
              <a:solidFill>
                <a:srgbClr val="000000"/>
              </a:solidFill>
              <a:prstDash val="solid"/>
              <a:round/>
              <a:headEnd/>
              <a:tailEnd/>
            </a:ln>
          </p:spPr>
          <p:txBody>
            <a:bodyPr/>
            <a:lstStyle/>
            <a:p>
              <a:endParaRPr lang="ja-JP" altLang="en-US"/>
            </a:p>
          </p:txBody>
        </p:sp>
        <p:sp>
          <p:nvSpPr>
            <p:cNvPr id="19579" name="Freeform 318"/>
            <p:cNvSpPr>
              <a:spLocks/>
            </p:cNvSpPr>
            <p:nvPr/>
          </p:nvSpPr>
          <p:spPr bwMode="auto">
            <a:xfrm>
              <a:off x="2730" y="2966"/>
              <a:ext cx="116" cy="105"/>
            </a:xfrm>
            <a:custGeom>
              <a:avLst/>
              <a:gdLst>
                <a:gd name="T0" fmla="*/ 105 w 116"/>
                <a:gd name="T1" fmla="*/ 0 h 105"/>
                <a:gd name="T2" fmla="*/ 105 w 116"/>
                <a:gd name="T3" fmla="*/ 5 h 105"/>
                <a:gd name="T4" fmla="*/ 105 w 116"/>
                <a:gd name="T5" fmla="*/ 13 h 105"/>
                <a:gd name="T6" fmla="*/ 110 w 116"/>
                <a:gd name="T7" fmla="*/ 24 h 105"/>
                <a:gd name="T8" fmla="*/ 116 w 116"/>
                <a:gd name="T9" fmla="*/ 33 h 105"/>
                <a:gd name="T10" fmla="*/ 116 w 116"/>
                <a:gd name="T11" fmla="*/ 38 h 105"/>
                <a:gd name="T12" fmla="*/ 113 w 116"/>
                <a:gd name="T13" fmla="*/ 48 h 105"/>
                <a:gd name="T14" fmla="*/ 103 w 116"/>
                <a:gd name="T15" fmla="*/ 70 h 105"/>
                <a:gd name="T16" fmla="*/ 95 w 116"/>
                <a:gd name="T17" fmla="*/ 81 h 105"/>
                <a:gd name="T18" fmla="*/ 87 w 116"/>
                <a:gd name="T19" fmla="*/ 92 h 105"/>
                <a:gd name="T20" fmla="*/ 84 w 116"/>
                <a:gd name="T21" fmla="*/ 99 h 105"/>
                <a:gd name="T22" fmla="*/ 81 w 116"/>
                <a:gd name="T23" fmla="*/ 103 h 105"/>
                <a:gd name="T24" fmla="*/ 79 w 116"/>
                <a:gd name="T25" fmla="*/ 103 h 105"/>
                <a:gd name="T26" fmla="*/ 74 w 116"/>
                <a:gd name="T27" fmla="*/ 103 h 105"/>
                <a:gd name="T28" fmla="*/ 63 w 116"/>
                <a:gd name="T29" fmla="*/ 105 h 105"/>
                <a:gd name="T30" fmla="*/ 50 w 116"/>
                <a:gd name="T31" fmla="*/ 105 h 105"/>
                <a:gd name="T32" fmla="*/ 26 w 116"/>
                <a:gd name="T33" fmla="*/ 103 h 105"/>
                <a:gd name="T34" fmla="*/ 13 w 116"/>
                <a:gd name="T35" fmla="*/ 99 h 105"/>
                <a:gd name="T36" fmla="*/ 0 w 116"/>
                <a:gd name="T37" fmla="*/ 90 h 1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6" h="105">
                  <a:moveTo>
                    <a:pt x="105" y="0"/>
                  </a:moveTo>
                  <a:lnTo>
                    <a:pt x="105" y="5"/>
                  </a:lnTo>
                  <a:lnTo>
                    <a:pt x="105" y="13"/>
                  </a:lnTo>
                  <a:lnTo>
                    <a:pt x="110" y="24"/>
                  </a:lnTo>
                  <a:lnTo>
                    <a:pt x="116" y="33"/>
                  </a:lnTo>
                  <a:lnTo>
                    <a:pt x="116" y="38"/>
                  </a:lnTo>
                  <a:lnTo>
                    <a:pt x="113" y="48"/>
                  </a:lnTo>
                  <a:lnTo>
                    <a:pt x="103" y="70"/>
                  </a:lnTo>
                  <a:lnTo>
                    <a:pt x="95" y="81"/>
                  </a:lnTo>
                  <a:lnTo>
                    <a:pt x="87" y="92"/>
                  </a:lnTo>
                  <a:lnTo>
                    <a:pt x="84" y="99"/>
                  </a:lnTo>
                  <a:lnTo>
                    <a:pt x="81" y="103"/>
                  </a:lnTo>
                  <a:lnTo>
                    <a:pt x="79" y="103"/>
                  </a:lnTo>
                  <a:lnTo>
                    <a:pt x="74" y="103"/>
                  </a:lnTo>
                  <a:lnTo>
                    <a:pt x="63" y="105"/>
                  </a:lnTo>
                  <a:lnTo>
                    <a:pt x="50" y="105"/>
                  </a:lnTo>
                  <a:lnTo>
                    <a:pt x="26" y="103"/>
                  </a:lnTo>
                  <a:lnTo>
                    <a:pt x="13" y="99"/>
                  </a:lnTo>
                  <a:lnTo>
                    <a:pt x="0" y="9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80" name="Freeform 319"/>
            <p:cNvSpPr>
              <a:spLocks/>
            </p:cNvSpPr>
            <p:nvPr/>
          </p:nvSpPr>
          <p:spPr bwMode="auto">
            <a:xfrm>
              <a:off x="2790" y="2769"/>
              <a:ext cx="193" cy="213"/>
            </a:xfrm>
            <a:custGeom>
              <a:avLst/>
              <a:gdLst>
                <a:gd name="T0" fmla="*/ 16 w 193"/>
                <a:gd name="T1" fmla="*/ 26 h 213"/>
                <a:gd name="T2" fmla="*/ 14 w 193"/>
                <a:gd name="T3" fmla="*/ 28 h 213"/>
                <a:gd name="T4" fmla="*/ 11 w 193"/>
                <a:gd name="T5" fmla="*/ 35 h 213"/>
                <a:gd name="T6" fmla="*/ 6 w 193"/>
                <a:gd name="T7" fmla="*/ 42 h 213"/>
                <a:gd name="T8" fmla="*/ 3 w 193"/>
                <a:gd name="T9" fmla="*/ 50 h 213"/>
                <a:gd name="T10" fmla="*/ 3 w 193"/>
                <a:gd name="T11" fmla="*/ 53 h 213"/>
                <a:gd name="T12" fmla="*/ 3 w 193"/>
                <a:gd name="T13" fmla="*/ 59 h 213"/>
                <a:gd name="T14" fmla="*/ 0 w 193"/>
                <a:gd name="T15" fmla="*/ 77 h 213"/>
                <a:gd name="T16" fmla="*/ 0 w 193"/>
                <a:gd name="T17" fmla="*/ 99 h 213"/>
                <a:gd name="T18" fmla="*/ 0 w 193"/>
                <a:gd name="T19" fmla="*/ 125 h 213"/>
                <a:gd name="T20" fmla="*/ 0 w 193"/>
                <a:gd name="T21" fmla="*/ 151 h 213"/>
                <a:gd name="T22" fmla="*/ 0 w 193"/>
                <a:gd name="T23" fmla="*/ 173 h 213"/>
                <a:gd name="T24" fmla="*/ 6 w 193"/>
                <a:gd name="T25" fmla="*/ 193 h 213"/>
                <a:gd name="T26" fmla="*/ 6 w 193"/>
                <a:gd name="T27" fmla="*/ 197 h 213"/>
                <a:gd name="T28" fmla="*/ 11 w 193"/>
                <a:gd name="T29" fmla="*/ 202 h 213"/>
                <a:gd name="T30" fmla="*/ 11 w 193"/>
                <a:gd name="T31" fmla="*/ 208 h 213"/>
                <a:gd name="T32" fmla="*/ 11 w 193"/>
                <a:gd name="T33" fmla="*/ 213 h 213"/>
                <a:gd name="T34" fmla="*/ 11 w 193"/>
                <a:gd name="T35" fmla="*/ 213 h 213"/>
                <a:gd name="T36" fmla="*/ 43 w 193"/>
                <a:gd name="T37" fmla="*/ 206 h 213"/>
                <a:gd name="T38" fmla="*/ 69 w 193"/>
                <a:gd name="T39" fmla="*/ 197 h 213"/>
                <a:gd name="T40" fmla="*/ 95 w 193"/>
                <a:gd name="T41" fmla="*/ 193 h 213"/>
                <a:gd name="T42" fmla="*/ 114 w 193"/>
                <a:gd name="T43" fmla="*/ 188 h 213"/>
                <a:gd name="T44" fmla="*/ 132 w 193"/>
                <a:gd name="T45" fmla="*/ 184 h 213"/>
                <a:gd name="T46" fmla="*/ 148 w 193"/>
                <a:gd name="T47" fmla="*/ 180 h 213"/>
                <a:gd name="T48" fmla="*/ 169 w 193"/>
                <a:gd name="T49" fmla="*/ 173 h 213"/>
                <a:gd name="T50" fmla="*/ 182 w 193"/>
                <a:gd name="T51" fmla="*/ 171 h 213"/>
                <a:gd name="T52" fmla="*/ 187 w 193"/>
                <a:gd name="T53" fmla="*/ 169 h 213"/>
                <a:gd name="T54" fmla="*/ 193 w 193"/>
                <a:gd name="T55" fmla="*/ 169 h 213"/>
                <a:gd name="T56" fmla="*/ 193 w 193"/>
                <a:gd name="T57" fmla="*/ 169 h 213"/>
                <a:gd name="T58" fmla="*/ 190 w 193"/>
                <a:gd name="T59" fmla="*/ 164 h 213"/>
                <a:gd name="T60" fmla="*/ 190 w 193"/>
                <a:gd name="T61" fmla="*/ 164 h 213"/>
                <a:gd name="T62" fmla="*/ 190 w 193"/>
                <a:gd name="T63" fmla="*/ 162 h 213"/>
                <a:gd name="T64" fmla="*/ 190 w 193"/>
                <a:gd name="T65" fmla="*/ 158 h 213"/>
                <a:gd name="T66" fmla="*/ 190 w 193"/>
                <a:gd name="T67" fmla="*/ 149 h 213"/>
                <a:gd name="T68" fmla="*/ 190 w 193"/>
                <a:gd name="T69" fmla="*/ 140 h 213"/>
                <a:gd name="T70" fmla="*/ 190 w 193"/>
                <a:gd name="T71" fmla="*/ 116 h 213"/>
                <a:gd name="T72" fmla="*/ 185 w 193"/>
                <a:gd name="T73" fmla="*/ 88 h 213"/>
                <a:gd name="T74" fmla="*/ 174 w 193"/>
                <a:gd name="T75" fmla="*/ 59 h 213"/>
                <a:gd name="T76" fmla="*/ 156 w 193"/>
                <a:gd name="T77" fmla="*/ 31 h 213"/>
                <a:gd name="T78" fmla="*/ 148 w 193"/>
                <a:gd name="T79" fmla="*/ 17 h 213"/>
                <a:gd name="T80" fmla="*/ 140 w 193"/>
                <a:gd name="T81" fmla="*/ 9 h 213"/>
                <a:gd name="T82" fmla="*/ 137 w 193"/>
                <a:gd name="T83" fmla="*/ 2 h 213"/>
                <a:gd name="T84" fmla="*/ 135 w 193"/>
                <a:gd name="T85" fmla="*/ 0 h 213"/>
                <a:gd name="T86" fmla="*/ 16 w 193"/>
                <a:gd name="T87" fmla="*/ 26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93" h="213">
                  <a:moveTo>
                    <a:pt x="16" y="26"/>
                  </a:moveTo>
                  <a:lnTo>
                    <a:pt x="14" y="28"/>
                  </a:lnTo>
                  <a:lnTo>
                    <a:pt x="11" y="35"/>
                  </a:lnTo>
                  <a:lnTo>
                    <a:pt x="6" y="42"/>
                  </a:lnTo>
                  <a:lnTo>
                    <a:pt x="3" y="50"/>
                  </a:lnTo>
                  <a:lnTo>
                    <a:pt x="3" y="53"/>
                  </a:lnTo>
                  <a:lnTo>
                    <a:pt x="3" y="59"/>
                  </a:lnTo>
                  <a:lnTo>
                    <a:pt x="0" y="77"/>
                  </a:lnTo>
                  <a:lnTo>
                    <a:pt x="0" y="99"/>
                  </a:lnTo>
                  <a:lnTo>
                    <a:pt x="0" y="125"/>
                  </a:lnTo>
                  <a:lnTo>
                    <a:pt x="0" y="151"/>
                  </a:lnTo>
                  <a:lnTo>
                    <a:pt x="0" y="173"/>
                  </a:lnTo>
                  <a:lnTo>
                    <a:pt x="6" y="193"/>
                  </a:lnTo>
                  <a:lnTo>
                    <a:pt x="6" y="197"/>
                  </a:lnTo>
                  <a:lnTo>
                    <a:pt x="11" y="202"/>
                  </a:lnTo>
                  <a:lnTo>
                    <a:pt x="11" y="208"/>
                  </a:lnTo>
                  <a:lnTo>
                    <a:pt x="11" y="213"/>
                  </a:lnTo>
                  <a:lnTo>
                    <a:pt x="43" y="206"/>
                  </a:lnTo>
                  <a:lnTo>
                    <a:pt x="69" y="197"/>
                  </a:lnTo>
                  <a:lnTo>
                    <a:pt x="95" y="193"/>
                  </a:lnTo>
                  <a:lnTo>
                    <a:pt x="114" y="188"/>
                  </a:lnTo>
                  <a:lnTo>
                    <a:pt x="132" y="184"/>
                  </a:lnTo>
                  <a:lnTo>
                    <a:pt x="148" y="180"/>
                  </a:lnTo>
                  <a:lnTo>
                    <a:pt x="169" y="173"/>
                  </a:lnTo>
                  <a:lnTo>
                    <a:pt x="182" y="171"/>
                  </a:lnTo>
                  <a:lnTo>
                    <a:pt x="187" y="169"/>
                  </a:lnTo>
                  <a:lnTo>
                    <a:pt x="193" y="169"/>
                  </a:lnTo>
                  <a:lnTo>
                    <a:pt x="190" y="164"/>
                  </a:lnTo>
                  <a:lnTo>
                    <a:pt x="190" y="162"/>
                  </a:lnTo>
                  <a:lnTo>
                    <a:pt x="190" y="158"/>
                  </a:lnTo>
                  <a:lnTo>
                    <a:pt x="190" y="149"/>
                  </a:lnTo>
                  <a:lnTo>
                    <a:pt x="190" y="140"/>
                  </a:lnTo>
                  <a:lnTo>
                    <a:pt x="190" y="116"/>
                  </a:lnTo>
                  <a:lnTo>
                    <a:pt x="185" y="88"/>
                  </a:lnTo>
                  <a:lnTo>
                    <a:pt x="174" y="59"/>
                  </a:lnTo>
                  <a:lnTo>
                    <a:pt x="156" y="31"/>
                  </a:lnTo>
                  <a:lnTo>
                    <a:pt x="148" y="17"/>
                  </a:lnTo>
                  <a:lnTo>
                    <a:pt x="140" y="9"/>
                  </a:lnTo>
                  <a:lnTo>
                    <a:pt x="137" y="2"/>
                  </a:lnTo>
                  <a:lnTo>
                    <a:pt x="135" y="0"/>
                  </a:lnTo>
                  <a:lnTo>
                    <a:pt x="16" y="26"/>
                  </a:lnTo>
                  <a:close/>
                </a:path>
              </a:pathLst>
            </a:custGeom>
            <a:solidFill>
              <a:srgbClr val="999999"/>
            </a:solidFill>
            <a:ln w="7938">
              <a:solidFill>
                <a:srgbClr val="000000"/>
              </a:solidFill>
              <a:prstDash val="solid"/>
              <a:round/>
              <a:headEnd/>
              <a:tailEnd/>
            </a:ln>
          </p:spPr>
          <p:txBody>
            <a:bodyPr/>
            <a:lstStyle/>
            <a:p>
              <a:endParaRPr lang="ja-JP" altLang="en-US"/>
            </a:p>
          </p:txBody>
        </p:sp>
        <p:sp>
          <p:nvSpPr>
            <p:cNvPr id="19581" name="Freeform 320"/>
            <p:cNvSpPr>
              <a:spLocks/>
            </p:cNvSpPr>
            <p:nvPr/>
          </p:nvSpPr>
          <p:spPr bwMode="auto">
            <a:xfrm>
              <a:off x="2885" y="2817"/>
              <a:ext cx="77" cy="62"/>
            </a:xfrm>
            <a:custGeom>
              <a:avLst/>
              <a:gdLst>
                <a:gd name="T0" fmla="*/ 0 w 77"/>
                <a:gd name="T1" fmla="*/ 11 h 62"/>
                <a:gd name="T2" fmla="*/ 58 w 77"/>
                <a:gd name="T3" fmla="*/ 0 h 62"/>
                <a:gd name="T4" fmla="*/ 77 w 77"/>
                <a:gd name="T5" fmla="*/ 48 h 62"/>
                <a:gd name="T6" fmla="*/ 16 w 77"/>
                <a:gd name="T7" fmla="*/ 62 h 62"/>
                <a:gd name="T8" fmla="*/ 0 w 77"/>
                <a:gd name="T9" fmla="*/ 11 h 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 h="62">
                  <a:moveTo>
                    <a:pt x="0" y="11"/>
                  </a:moveTo>
                  <a:lnTo>
                    <a:pt x="58" y="0"/>
                  </a:lnTo>
                  <a:lnTo>
                    <a:pt x="77" y="48"/>
                  </a:lnTo>
                  <a:lnTo>
                    <a:pt x="16" y="62"/>
                  </a:lnTo>
                  <a:lnTo>
                    <a:pt x="0" y="11"/>
                  </a:lnTo>
                  <a:close/>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82" name="Line 321"/>
            <p:cNvSpPr>
              <a:spLocks noChangeShapeType="1"/>
            </p:cNvSpPr>
            <p:nvPr/>
          </p:nvSpPr>
          <p:spPr bwMode="auto">
            <a:xfrm flipV="1">
              <a:off x="2891" y="2837"/>
              <a:ext cx="60" cy="1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583" name="Line 322"/>
            <p:cNvSpPr>
              <a:spLocks noChangeShapeType="1"/>
            </p:cNvSpPr>
            <p:nvPr/>
          </p:nvSpPr>
          <p:spPr bwMode="auto">
            <a:xfrm>
              <a:off x="2922" y="2841"/>
              <a:ext cx="11" cy="3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584" name="Freeform 323"/>
            <p:cNvSpPr>
              <a:spLocks/>
            </p:cNvSpPr>
            <p:nvPr/>
          </p:nvSpPr>
          <p:spPr bwMode="auto">
            <a:xfrm>
              <a:off x="2825" y="2793"/>
              <a:ext cx="123" cy="13"/>
            </a:xfrm>
            <a:custGeom>
              <a:avLst/>
              <a:gdLst>
                <a:gd name="T0" fmla="*/ 0 w 123"/>
                <a:gd name="T1" fmla="*/ 0 h 13"/>
                <a:gd name="T2" fmla="*/ 2 w 123"/>
                <a:gd name="T3" fmla="*/ 0 h 13"/>
                <a:gd name="T4" fmla="*/ 10 w 123"/>
                <a:gd name="T5" fmla="*/ 0 h 13"/>
                <a:gd name="T6" fmla="*/ 21 w 123"/>
                <a:gd name="T7" fmla="*/ 0 h 13"/>
                <a:gd name="T8" fmla="*/ 34 w 123"/>
                <a:gd name="T9" fmla="*/ 0 h 13"/>
                <a:gd name="T10" fmla="*/ 63 w 123"/>
                <a:gd name="T11" fmla="*/ 2 h 13"/>
                <a:gd name="T12" fmla="*/ 73 w 123"/>
                <a:gd name="T13" fmla="*/ 4 h 13"/>
                <a:gd name="T14" fmla="*/ 81 w 123"/>
                <a:gd name="T15" fmla="*/ 9 h 13"/>
                <a:gd name="T16" fmla="*/ 87 w 123"/>
                <a:gd name="T17" fmla="*/ 4 h 13"/>
                <a:gd name="T18" fmla="*/ 87 w 123"/>
                <a:gd name="T19" fmla="*/ 2 h 13"/>
                <a:gd name="T20" fmla="*/ 95 w 123"/>
                <a:gd name="T21" fmla="*/ 9 h 13"/>
                <a:gd name="T22" fmla="*/ 95 w 123"/>
                <a:gd name="T23" fmla="*/ 9 h 13"/>
                <a:gd name="T24" fmla="*/ 97 w 123"/>
                <a:gd name="T25" fmla="*/ 9 h 13"/>
                <a:gd name="T26" fmla="*/ 102 w 123"/>
                <a:gd name="T27" fmla="*/ 9 h 13"/>
                <a:gd name="T28" fmla="*/ 110 w 123"/>
                <a:gd name="T29" fmla="*/ 11 h 13"/>
                <a:gd name="T30" fmla="*/ 123 w 123"/>
                <a:gd name="T31" fmla="*/ 13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3" h="13">
                  <a:moveTo>
                    <a:pt x="0" y="0"/>
                  </a:moveTo>
                  <a:lnTo>
                    <a:pt x="2" y="0"/>
                  </a:lnTo>
                  <a:lnTo>
                    <a:pt x="10" y="0"/>
                  </a:lnTo>
                  <a:lnTo>
                    <a:pt x="21" y="0"/>
                  </a:lnTo>
                  <a:lnTo>
                    <a:pt x="34" y="0"/>
                  </a:lnTo>
                  <a:lnTo>
                    <a:pt x="63" y="2"/>
                  </a:lnTo>
                  <a:lnTo>
                    <a:pt x="73" y="4"/>
                  </a:lnTo>
                  <a:lnTo>
                    <a:pt x="81" y="9"/>
                  </a:lnTo>
                  <a:lnTo>
                    <a:pt x="87" y="4"/>
                  </a:lnTo>
                  <a:lnTo>
                    <a:pt x="87" y="2"/>
                  </a:lnTo>
                  <a:lnTo>
                    <a:pt x="95" y="9"/>
                  </a:lnTo>
                  <a:lnTo>
                    <a:pt x="97" y="9"/>
                  </a:lnTo>
                  <a:lnTo>
                    <a:pt x="102" y="9"/>
                  </a:lnTo>
                  <a:lnTo>
                    <a:pt x="110" y="11"/>
                  </a:lnTo>
                  <a:lnTo>
                    <a:pt x="123" y="13"/>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85" name="Freeform 324"/>
            <p:cNvSpPr>
              <a:spLocks/>
            </p:cNvSpPr>
            <p:nvPr/>
          </p:nvSpPr>
          <p:spPr bwMode="auto">
            <a:xfrm>
              <a:off x="2801" y="2929"/>
              <a:ext cx="179" cy="42"/>
            </a:xfrm>
            <a:custGeom>
              <a:avLst/>
              <a:gdLst>
                <a:gd name="T0" fmla="*/ 0 w 179"/>
                <a:gd name="T1" fmla="*/ 42 h 42"/>
                <a:gd name="T2" fmla="*/ 0 w 179"/>
                <a:gd name="T3" fmla="*/ 42 h 42"/>
                <a:gd name="T4" fmla="*/ 5 w 179"/>
                <a:gd name="T5" fmla="*/ 42 h 42"/>
                <a:gd name="T6" fmla="*/ 24 w 179"/>
                <a:gd name="T7" fmla="*/ 37 h 42"/>
                <a:gd name="T8" fmla="*/ 50 w 179"/>
                <a:gd name="T9" fmla="*/ 31 h 42"/>
                <a:gd name="T10" fmla="*/ 82 w 179"/>
                <a:gd name="T11" fmla="*/ 24 h 42"/>
                <a:gd name="T12" fmla="*/ 113 w 179"/>
                <a:gd name="T13" fmla="*/ 18 h 42"/>
                <a:gd name="T14" fmla="*/ 142 w 179"/>
                <a:gd name="T15" fmla="*/ 11 h 42"/>
                <a:gd name="T16" fmla="*/ 166 w 179"/>
                <a:gd name="T17" fmla="*/ 4 h 42"/>
                <a:gd name="T18" fmla="*/ 174 w 179"/>
                <a:gd name="T19" fmla="*/ 2 h 42"/>
                <a:gd name="T20" fmla="*/ 179 w 179"/>
                <a:gd name="T21" fmla="*/ 0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9" h="42">
                  <a:moveTo>
                    <a:pt x="0" y="42"/>
                  </a:moveTo>
                  <a:lnTo>
                    <a:pt x="0" y="42"/>
                  </a:lnTo>
                  <a:lnTo>
                    <a:pt x="5" y="42"/>
                  </a:lnTo>
                  <a:lnTo>
                    <a:pt x="24" y="37"/>
                  </a:lnTo>
                  <a:lnTo>
                    <a:pt x="50" y="31"/>
                  </a:lnTo>
                  <a:lnTo>
                    <a:pt x="82" y="24"/>
                  </a:lnTo>
                  <a:lnTo>
                    <a:pt x="113" y="18"/>
                  </a:lnTo>
                  <a:lnTo>
                    <a:pt x="142" y="11"/>
                  </a:lnTo>
                  <a:lnTo>
                    <a:pt x="166" y="4"/>
                  </a:lnTo>
                  <a:lnTo>
                    <a:pt x="174" y="2"/>
                  </a:lnTo>
                  <a:lnTo>
                    <a:pt x="179"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86" name="Freeform 325"/>
            <p:cNvSpPr>
              <a:spLocks/>
            </p:cNvSpPr>
            <p:nvPr/>
          </p:nvSpPr>
          <p:spPr bwMode="auto">
            <a:xfrm>
              <a:off x="2680" y="3113"/>
              <a:ext cx="44" cy="11"/>
            </a:xfrm>
            <a:custGeom>
              <a:avLst/>
              <a:gdLst>
                <a:gd name="T0" fmla="*/ 0 w 44"/>
                <a:gd name="T1" fmla="*/ 11 h 11"/>
                <a:gd name="T2" fmla="*/ 5 w 44"/>
                <a:gd name="T3" fmla="*/ 9 h 11"/>
                <a:gd name="T4" fmla="*/ 15 w 44"/>
                <a:gd name="T5" fmla="*/ 5 h 11"/>
                <a:gd name="T6" fmla="*/ 31 w 44"/>
                <a:gd name="T7" fmla="*/ 0 h 11"/>
                <a:gd name="T8" fmla="*/ 44 w 44"/>
                <a:gd name="T9" fmla="*/ 2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11">
                  <a:moveTo>
                    <a:pt x="0" y="11"/>
                  </a:moveTo>
                  <a:lnTo>
                    <a:pt x="5" y="9"/>
                  </a:lnTo>
                  <a:lnTo>
                    <a:pt x="15" y="5"/>
                  </a:lnTo>
                  <a:lnTo>
                    <a:pt x="31" y="0"/>
                  </a:lnTo>
                  <a:lnTo>
                    <a:pt x="44" y="2"/>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87" name="Freeform 326"/>
            <p:cNvSpPr>
              <a:spLocks/>
            </p:cNvSpPr>
            <p:nvPr/>
          </p:nvSpPr>
          <p:spPr bwMode="auto">
            <a:xfrm>
              <a:off x="2883" y="2885"/>
              <a:ext cx="87" cy="59"/>
            </a:xfrm>
            <a:custGeom>
              <a:avLst/>
              <a:gdLst>
                <a:gd name="T0" fmla="*/ 23 w 87"/>
                <a:gd name="T1" fmla="*/ 11 h 59"/>
                <a:gd name="T2" fmla="*/ 31 w 87"/>
                <a:gd name="T3" fmla="*/ 11 h 59"/>
                <a:gd name="T4" fmla="*/ 37 w 87"/>
                <a:gd name="T5" fmla="*/ 11 h 59"/>
                <a:gd name="T6" fmla="*/ 37 w 87"/>
                <a:gd name="T7" fmla="*/ 11 h 59"/>
                <a:gd name="T8" fmla="*/ 42 w 87"/>
                <a:gd name="T9" fmla="*/ 9 h 59"/>
                <a:gd name="T10" fmla="*/ 52 w 87"/>
                <a:gd name="T11" fmla="*/ 2 h 59"/>
                <a:gd name="T12" fmla="*/ 65 w 87"/>
                <a:gd name="T13" fmla="*/ 0 h 59"/>
                <a:gd name="T14" fmla="*/ 71 w 87"/>
                <a:gd name="T15" fmla="*/ 5 h 59"/>
                <a:gd name="T16" fmla="*/ 73 w 87"/>
                <a:gd name="T17" fmla="*/ 9 h 59"/>
                <a:gd name="T18" fmla="*/ 76 w 87"/>
                <a:gd name="T19" fmla="*/ 9 h 59"/>
                <a:gd name="T20" fmla="*/ 81 w 87"/>
                <a:gd name="T21" fmla="*/ 9 h 59"/>
                <a:gd name="T22" fmla="*/ 87 w 87"/>
                <a:gd name="T23" fmla="*/ 13 h 59"/>
                <a:gd name="T24" fmla="*/ 84 w 87"/>
                <a:gd name="T25" fmla="*/ 24 h 59"/>
                <a:gd name="T26" fmla="*/ 84 w 87"/>
                <a:gd name="T27" fmla="*/ 24 h 59"/>
                <a:gd name="T28" fmla="*/ 87 w 87"/>
                <a:gd name="T29" fmla="*/ 29 h 59"/>
                <a:gd name="T30" fmla="*/ 84 w 87"/>
                <a:gd name="T31" fmla="*/ 35 h 59"/>
                <a:gd name="T32" fmla="*/ 81 w 87"/>
                <a:gd name="T33" fmla="*/ 40 h 59"/>
                <a:gd name="T34" fmla="*/ 81 w 87"/>
                <a:gd name="T35" fmla="*/ 42 h 59"/>
                <a:gd name="T36" fmla="*/ 79 w 87"/>
                <a:gd name="T37" fmla="*/ 48 h 59"/>
                <a:gd name="T38" fmla="*/ 76 w 87"/>
                <a:gd name="T39" fmla="*/ 53 h 59"/>
                <a:gd name="T40" fmla="*/ 71 w 87"/>
                <a:gd name="T41" fmla="*/ 53 h 59"/>
                <a:gd name="T42" fmla="*/ 71 w 87"/>
                <a:gd name="T43" fmla="*/ 57 h 59"/>
                <a:gd name="T44" fmla="*/ 60 w 87"/>
                <a:gd name="T45" fmla="*/ 59 h 59"/>
                <a:gd name="T46" fmla="*/ 47 w 87"/>
                <a:gd name="T47" fmla="*/ 59 h 59"/>
                <a:gd name="T48" fmla="*/ 34 w 87"/>
                <a:gd name="T49" fmla="*/ 55 h 59"/>
                <a:gd name="T50" fmla="*/ 21 w 87"/>
                <a:gd name="T51" fmla="*/ 48 h 59"/>
                <a:gd name="T52" fmla="*/ 8 w 87"/>
                <a:gd name="T53" fmla="*/ 42 h 59"/>
                <a:gd name="T54" fmla="*/ 2 w 87"/>
                <a:gd name="T55" fmla="*/ 37 h 59"/>
                <a:gd name="T56" fmla="*/ 0 w 87"/>
                <a:gd name="T57" fmla="*/ 37 h 59"/>
                <a:gd name="T58" fmla="*/ 0 w 87"/>
                <a:gd name="T59" fmla="*/ 37 h 59"/>
                <a:gd name="T60" fmla="*/ 23 w 87"/>
                <a:gd name="T61" fmla="*/ 11 h 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7" h="59">
                  <a:moveTo>
                    <a:pt x="23" y="11"/>
                  </a:moveTo>
                  <a:lnTo>
                    <a:pt x="31" y="11"/>
                  </a:lnTo>
                  <a:lnTo>
                    <a:pt x="37" y="11"/>
                  </a:lnTo>
                  <a:lnTo>
                    <a:pt x="42" y="9"/>
                  </a:lnTo>
                  <a:lnTo>
                    <a:pt x="52" y="2"/>
                  </a:lnTo>
                  <a:lnTo>
                    <a:pt x="65" y="0"/>
                  </a:lnTo>
                  <a:lnTo>
                    <a:pt x="71" y="5"/>
                  </a:lnTo>
                  <a:lnTo>
                    <a:pt x="73" y="9"/>
                  </a:lnTo>
                  <a:lnTo>
                    <a:pt x="76" y="9"/>
                  </a:lnTo>
                  <a:lnTo>
                    <a:pt x="81" y="9"/>
                  </a:lnTo>
                  <a:lnTo>
                    <a:pt x="87" y="13"/>
                  </a:lnTo>
                  <a:lnTo>
                    <a:pt x="84" y="24"/>
                  </a:lnTo>
                  <a:lnTo>
                    <a:pt x="87" y="29"/>
                  </a:lnTo>
                  <a:lnTo>
                    <a:pt x="84" y="35"/>
                  </a:lnTo>
                  <a:lnTo>
                    <a:pt x="81" y="40"/>
                  </a:lnTo>
                  <a:lnTo>
                    <a:pt x="81" y="42"/>
                  </a:lnTo>
                  <a:lnTo>
                    <a:pt x="79" y="48"/>
                  </a:lnTo>
                  <a:lnTo>
                    <a:pt x="76" y="53"/>
                  </a:lnTo>
                  <a:lnTo>
                    <a:pt x="71" y="53"/>
                  </a:lnTo>
                  <a:lnTo>
                    <a:pt x="71" y="57"/>
                  </a:lnTo>
                  <a:lnTo>
                    <a:pt x="60" y="59"/>
                  </a:lnTo>
                  <a:lnTo>
                    <a:pt x="47" y="59"/>
                  </a:lnTo>
                  <a:lnTo>
                    <a:pt x="34" y="55"/>
                  </a:lnTo>
                  <a:lnTo>
                    <a:pt x="21" y="48"/>
                  </a:lnTo>
                  <a:lnTo>
                    <a:pt x="8" y="42"/>
                  </a:lnTo>
                  <a:lnTo>
                    <a:pt x="2" y="37"/>
                  </a:lnTo>
                  <a:lnTo>
                    <a:pt x="0" y="37"/>
                  </a:lnTo>
                  <a:lnTo>
                    <a:pt x="23" y="11"/>
                  </a:lnTo>
                  <a:close/>
                </a:path>
              </a:pathLst>
            </a:custGeom>
            <a:solidFill>
              <a:srgbClr val="F7C084"/>
            </a:solidFill>
            <a:ln w="7938">
              <a:solidFill>
                <a:srgbClr val="000000"/>
              </a:solidFill>
              <a:prstDash val="solid"/>
              <a:round/>
              <a:headEnd/>
              <a:tailEnd/>
            </a:ln>
          </p:spPr>
          <p:txBody>
            <a:bodyPr/>
            <a:lstStyle/>
            <a:p>
              <a:endParaRPr lang="ja-JP" altLang="en-US"/>
            </a:p>
          </p:txBody>
        </p:sp>
        <p:sp>
          <p:nvSpPr>
            <p:cNvPr id="19588" name="Freeform 327"/>
            <p:cNvSpPr>
              <a:spLocks/>
            </p:cNvSpPr>
            <p:nvPr/>
          </p:nvSpPr>
          <p:spPr bwMode="auto">
            <a:xfrm>
              <a:off x="2811" y="2811"/>
              <a:ext cx="103" cy="127"/>
            </a:xfrm>
            <a:custGeom>
              <a:avLst/>
              <a:gdLst>
                <a:gd name="T0" fmla="*/ 0 w 103"/>
                <a:gd name="T1" fmla="*/ 65 h 127"/>
                <a:gd name="T2" fmla="*/ 8 w 103"/>
                <a:gd name="T3" fmla="*/ 46 h 127"/>
                <a:gd name="T4" fmla="*/ 22 w 103"/>
                <a:gd name="T5" fmla="*/ 26 h 127"/>
                <a:gd name="T6" fmla="*/ 40 w 103"/>
                <a:gd name="T7" fmla="*/ 11 h 127"/>
                <a:gd name="T8" fmla="*/ 56 w 103"/>
                <a:gd name="T9" fmla="*/ 2 h 127"/>
                <a:gd name="T10" fmla="*/ 72 w 103"/>
                <a:gd name="T11" fmla="*/ 0 h 127"/>
                <a:gd name="T12" fmla="*/ 82 w 103"/>
                <a:gd name="T13" fmla="*/ 2 h 127"/>
                <a:gd name="T14" fmla="*/ 90 w 103"/>
                <a:gd name="T15" fmla="*/ 6 h 127"/>
                <a:gd name="T16" fmla="*/ 93 w 103"/>
                <a:gd name="T17" fmla="*/ 17 h 127"/>
                <a:gd name="T18" fmla="*/ 87 w 103"/>
                <a:gd name="T19" fmla="*/ 32 h 127"/>
                <a:gd name="T20" fmla="*/ 82 w 103"/>
                <a:gd name="T21" fmla="*/ 50 h 127"/>
                <a:gd name="T22" fmla="*/ 77 w 103"/>
                <a:gd name="T23" fmla="*/ 63 h 127"/>
                <a:gd name="T24" fmla="*/ 77 w 103"/>
                <a:gd name="T25" fmla="*/ 65 h 127"/>
                <a:gd name="T26" fmla="*/ 77 w 103"/>
                <a:gd name="T27" fmla="*/ 68 h 127"/>
                <a:gd name="T28" fmla="*/ 93 w 103"/>
                <a:gd name="T29" fmla="*/ 74 h 127"/>
                <a:gd name="T30" fmla="*/ 101 w 103"/>
                <a:gd name="T31" fmla="*/ 79 h 127"/>
                <a:gd name="T32" fmla="*/ 103 w 103"/>
                <a:gd name="T33" fmla="*/ 81 h 127"/>
                <a:gd name="T34" fmla="*/ 103 w 103"/>
                <a:gd name="T35" fmla="*/ 81 h 127"/>
                <a:gd name="T36" fmla="*/ 103 w 103"/>
                <a:gd name="T37" fmla="*/ 83 h 127"/>
                <a:gd name="T38" fmla="*/ 101 w 103"/>
                <a:gd name="T39" fmla="*/ 85 h 127"/>
                <a:gd name="T40" fmla="*/ 90 w 103"/>
                <a:gd name="T41" fmla="*/ 100 h 127"/>
                <a:gd name="T42" fmla="*/ 80 w 103"/>
                <a:gd name="T43" fmla="*/ 116 h 127"/>
                <a:gd name="T44" fmla="*/ 77 w 103"/>
                <a:gd name="T45" fmla="*/ 122 h 127"/>
                <a:gd name="T46" fmla="*/ 77 w 103"/>
                <a:gd name="T47" fmla="*/ 127 h 127"/>
                <a:gd name="T48" fmla="*/ 58 w 103"/>
                <a:gd name="T49" fmla="*/ 120 h 127"/>
                <a:gd name="T50" fmla="*/ 48 w 103"/>
                <a:gd name="T51" fmla="*/ 118 h 127"/>
                <a:gd name="T52" fmla="*/ 45 w 103"/>
                <a:gd name="T53" fmla="*/ 116 h 127"/>
                <a:gd name="T54" fmla="*/ 45 w 103"/>
                <a:gd name="T55" fmla="*/ 116 h 127"/>
                <a:gd name="T56" fmla="*/ 43 w 103"/>
                <a:gd name="T57" fmla="*/ 116 h 127"/>
                <a:gd name="T58" fmla="*/ 37 w 103"/>
                <a:gd name="T59" fmla="*/ 116 h 127"/>
                <a:gd name="T60" fmla="*/ 22 w 103"/>
                <a:gd name="T61" fmla="*/ 109 h 127"/>
                <a:gd name="T62" fmla="*/ 14 w 103"/>
                <a:gd name="T63" fmla="*/ 103 h 127"/>
                <a:gd name="T64" fmla="*/ 6 w 103"/>
                <a:gd name="T65" fmla="*/ 94 h 127"/>
                <a:gd name="T66" fmla="*/ 0 w 103"/>
                <a:gd name="T67" fmla="*/ 83 h 127"/>
                <a:gd name="T68" fmla="*/ 0 w 103"/>
                <a:gd name="T69" fmla="*/ 65 h 127"/>
                <a:gd name="T70" fmla="*/ 0 w 103"/>
                <a:gd name="T71" fmla="*/ 65 h 1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3" h="127">
                  <a:moveTo>
                    <a:pt x="0" y="65"/>
                  </a:moveTo>
                  <a:lnTo>
                    <a:pt x="8" y="46"/>
                  </a:lnTo>
                  <a:lnTo>
                    <a:pt x="22" y="26"/>
                  </a:lnTo>
                  <a:lnTo>
                    <a:pt x="40" y="11"/>
                  </a:lnTo>
                  <a:lnTo>
                    <a:pt x="56" y="2"/>
                  </a:lnTo>
                  <a:lnTo>
                    <a:pt x="72" y="0"/>
                  </a:lnTo>
                  <a:lnTo>
                    <a:pt x="82" y="2"/>
                  </a:lnTo>
                  <a:lnTo>
                    <a:pt x="90" y="6"/>
                  </a:lnTo>
                  <a:lnTo>
                    <a:pt x="93" y="17"/>
                  </a:lnTo>
                  <a:lnTo>
                    <a:pt x="87" y="32"/>
                  </a:lnTo>
                  <a:lnTo>
                    <a:pt x="82" y="50"/>
                  </a:lnTo>
                  <a:lnTo>
                    <a:pt x="77" y="63"/>
                  </a:lnTo>
                  <a:lnTo>
                    <a:pt x="77" y="65"/>
                  </a:lnTo>
                  <a:lnTo>
                    <a:pt x="77" y="68"/>
                  </a:lnTo>
                  <a:lnTo>
                    <a:pt x="93" y="74"/>
                  </a:lnTo>
                  <a:lnTo>
                    <a:pt x="101" y="79"/>
                  </a:lnTo>
                  <a:lnTo>
                    <a:pt x="103" y="81"/>
                  </a:lnTo>
                  <a:lnTo>
                    <a:pt x="103" y="83"/>
                  </a:lnTo>
                  <a:lnTo>
                    <a:pt x="101" y="85"/>
                  </a:lnTo>
                  <a:lnTo>
                    <a:pt x="90" y="100"/>
                  </a:lnTo>
                  <a:lnTo>
                    <a:pt x="80" y="116"/>
                  </a:lnTo>
                  <a:lnTo>
                    <a:pt x="77" y="122"/>
                  </a:lnTo>
                  <a:lnTo>
                    <a:pt x="77" y="127"/>
                  </a:lnTo>
                  <a:lnTo>
                    <a:pt x="58" y="120"/>
                  </a:lnTo>
                  <a:lnTo>
                    <a:pt x="48" y="118"/>
                  </a:lnTo>
                  <a:lnTo>
                    <a:pt x="45" y="116"/>
                  </a:lnTo>
                  <a:lnTo>
                    <a:pt x="43" y="116"/>
                  </a:lnTo>
                  <a:lnTo>
                    <a:pt x="37" y="116"/>
                  </a:lnTo>
                  <a:lnTo>
                    <a:pt x="22" y="109"/>
                  </a:lnTo>
                  <a:lnTo>
                    <a:pt x="14" y="103"/>
                  </a:lnTo>
                  <a:lnTo>
                    <a:pt x="6" y="94"/>
                  </a:lnTo>
                  <a:lnTo>
                    <a:pt x="0" y="83"/>
                  </a:lnTo>
                  <a:lnTo>
                    <a:pt x="0" y="65"/>
                  </a:lnTo>
                  <a:close/>
                </a:path>
              </a:pathLst>
            </a:custGeom>
            <a:solidFill>
              <a:srgbClr val="999999"/>
            </a:solidFill>
            <a:ln w="7938">
              <a:solidFill>
                <a:srgbClr val="000000"/>
              </a:solidFill>
              <a:prstDash val="solid"/>
              <a:round/>
              <a:headEnd/>
              <a:tailEnd/>
            </a:ln>
          </p:spPr>
          <p:txBody>
            <a:bodyPr/>
            <a:lstStyle/>
            <a:p>
              <a:endParaRPr lang="ja-JP" altLang="en-US"/>
            </a:p>
          </p:txBody>
        </p:sp>
        <p:sp>
          <p:nvSpPr>
            <p:cNvPr id="19589" name="Freeform 328"/>
            <p:cNvSpPr>
              <a:spLocks/>
            </p:cNvSpPr>
            <p:nvPr/>
          </p:nvSpPr>
          <p:spPr bwMode="auto">
            <a:xfrm>
              <a:off x="2856" y="2883"/>
              <a:ext cx="40" cy="44"/>
            </a:xfrm>
            <a:custGeom>
              <a:avLst/>
              <a:gdLst>
                <a:gd name="T0" fmla="*/ 40 w 40"/>
                <a:gd name="T1" fmla="*/ 0 h 44"/>
                <a:gd name="T2" fmla="*/ 37 w 40"/>
                <a:gd name="T3" fmla="*/ 2 h 44"/>
                <a:gd name="T4" fmla="*/ 24 w 40"/>
                <a:gd name="T5" fmla="*/ 13 h 44"/>
                <a:gd name="T6" fmla="*/ 11 w 40"/>
                <a:gd name="T7" fmla="*/ 26 h 44"/>
                <a:gd name="T8" fmla="*/ 0 w 40"/>
                <a:gd name="T9" fmla="*/ 4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44">
                  <a:moveTo>
                    <a:pt x="40" y="0"/>
                  </a:moveTo>
                  <a:lnTo>
                    <a:pt x="37" y="2"/>
                  </a:lnTo>
                  <a:lnTo>
                    <a:pt x="24" y="13"/>
                  </a:lnTo>
                  <a:lnTo>
                    <a:pt x="11" y="26"/>
                  </a:lnTo>
                  <a:lnTo>
                    <a:pt x="0" y="44"/>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90" name="Freeform 329"/>
            <p:cNvSpPr>
              <a:spLocks/>
            </p:cNvSpPr>
            <p:nvPr/>
          </p:nvSpPr>
          <p:spPr bwMode="auto">
            <a:xfrm>
              <a:off x="2872" y="2914"/>
              <a:ext cx="13" cy="11"/>
            </a:xfrm>
            <a:custGeom>
              <a:avLst/>
              <a:gdLst>
                <a:gd name="T0" fmla="*/ 13 w 13"/>
                <a:gd name="T1" fmla="*/ 6 h 11"/>
                <a:gd name="T2" fmla="*/ 13 w 13"/>
                <a:gd name="T3" fmla="*/ 8 h 11"/>
                <a:gd name="T4" fmla="*/ 8 w 13"/>
                <a:gd name="T5" fmla="*/ 11 h 11"/>
                <a:gd name="T6" fmla="*/ 3 w 13"/>
                <a:gd name="T7" fmla="*/ 8 h 11"/>
                <a:gd name="T8" fmla="*/ 0 w 13"/>
                <a:gd name="T9" fmla="*/ 6 h 11"/>
                <a:gd name="T10" fmla="*/ 3 w 13"/>
                <a:gd name="T11" fmla="*/ 2 h 11"/>
                <a:gd name="T12" fmla="*/ 8 w 13"/>
                <a:gd name="T13" fmla="*/ 0 h 11"/>
                <a:gd name="T14" fmla="*/ 13 w 13"/>
                <a:gd name="T15" fmla="*/ 2 h 11"/>
                <a:gd name="T16" fmla="*/ 13 w 13"/>
                <a:gd name="T17" fmla="*/ 6 h 11"/>
                <a:gd name="T18" fmla="*/ 13 w 13"/>
                <a:gd name="T19" fmla="*/ 6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1">
                  <a:moveTo>
                    <a:pt x="13" y="6"/>
                  </a:moveTo>
                  <a:lnTo>
                    <a:pt x="13" y="8"/>
                  </a:lnTo>
                  <a:lnTo>
                    <a:pt x="8" y="11"/>
                  </a:lnTo>
                  <a:lnTo>
                    <a:pt x="3" y="8"/>
                  </a:lnTo>
                  <a:lnTo>
                    <a:pt x="0" y="6"/>
                  </a:lnTo>
                  <a:lnTo>
                    <a:pt x="3" y="2"/>
                  </a:lnTo>
                  <a:lnTo>
                    <a:pt x="8" y="0"/>
                  </a:lnTo>
                  <a:lnTo>
                    <a:pt x="13" y="2"/>
                  </a:lnTo>
                  <a:lnTo>
                    <a:pt x="13" y="6"/>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91" name="Freeform 330"/>
            <p:cNvSpPr>
              <a:spLocks/>
            </p:cNvSpPr>
            <p:nvPr/>
          </p:nvSpPr>
          <p:spPr bwMode="auto">
            <a:xfrm>
              <a:off x="2796" y="2675"/>
              <a:ext cx="10" cy="15"/>
            </a:xfrm>
            <a:custGeom>
              <a:avLst/>
              <a:gdLst>
                <a:gd name="T0" fmla="*/ 8 w 10"/>
                <a:gd name="T1" fmla="*/ 2 h 15"/>
                <a:gd name="T2" fmla="*/ 8 w 10"/>
                <a:gd name="T3" fmla="*/ 2 h 15"/>
                <a:gd name="T4" fmla="*/ 5 w 10"/>
                <a:gd name="T5" fmla="*/ 0 h 15"/>
                <a:gd name="T6" fmla="*/ 2 w 10"/>
                <a:gd name="T7" fmla="*/ 0 h 15"/>
                <a:gd name="T8" fmla="*/ 0 w 10"/>
                <a:gd name="T9" fmla="*/ 2 h 15"/>
                <a:gd name="T10" fmla="*/ 2 w 10"/>
                <a:gd name="T11" fmla="*/ 8 h 15"/>
                <a:gd name="T12" fmla="*/ 5 w 10"/>
                <a:gd name="T13" fmla="*/ 13 h 15"/>
                <a:gd name="T14" fmla="*/ 8 w 10"/>
                <a:gd name="T15" fmla="*/ 15 h 15"/>
                <a:gd name="T16" fmla="*/ 10 w 10"/>
                <a:gd name="T17" fmla="*/ 13 h 15"/>
                <a:gd name="T18" fmla="*/ 8 w 10"/>
                <a:gd name="T19" fmla="*/ 8 h 15"/>
                <a:gd name="T20" fmla="*/ 5 w 10"/>
                <a:gd name="T21" fmla="*/ 6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5">
                  <a:moveTo>
                    <a:pt x="8" y="2"/>
                  </a:moveTo>
                  <a:lnTo>
                    <a:pt x="8" y="2"/>
                  </a:lnTo>
                  <a:lnTo>
                    <a:pt x="5" y="0"/>
                  </a:lnTo>
                  <a:lnTo>
                    <a:pt x="2" y="0"/>
                  </a:lnTo>
                  <a:lnTo>
                    <a:pt x="0" y="2"/>
                  </a:lnTo>
                  <a:lnTo>
                    <a:pt x="2" y="8"/>
                  </a:lnTo>
                  <a:lnTo>
                    <a:pt x="5" y="13"/>
                  </a:lnTo>
                  <a:lnTo>
                    <a:pt x="8" y="15"/>
                  </a:lnTo>
                  <a:lnTo>
                    <a:pt x="10" y="13"/>
                  </a:lnTo>
                  <a:lnTo>
                    <a:pt x="8" y="8"/>
                  </a:lnTo>
                  <a:lnTo>
                    <a:pt x="5" y="6"/>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92" name="Freeform 331"/>
            <p:cNvSpPr>
              <a:spLocks/>
            </p:cNvSpPr>
            <p:nvPr/>
          </p:nvSpPr>
          <p:spPr bwMode="auto">
            <a:xfrm>
              <a:off x="2814" y="2705"/>
              <a:ext cx="106" cy="66"/>
            </a:xfrm>
            <a:custGeom>
              <a:avLst/>
              <a:gdLst>
                <a:gd name="T0" fmla="*/ 3 w 106"/>
                <a:gd name="T1" fmla="*/ 14 h 66"/>
                <a:gd name="T2" fmla="*/ 5 w 106"/>
                <a:gd name="T3" fmla="*/ 16 h 66"/>
                <a:gd name="T4" fmla="*/ 16 w 106"/>
                <a:gd name="T5" fmla="*/ 20 h 66"/>
                <a:gd name="T6" fmla="*/ 29 w 106"/>
                <a:gd name="T7" fmla="*/ 29 h 66"/>
                <a:gd name="T8" fmla="*/ 45 w 106"/>
                <a:gd name="T9" fmla="*/ 40 h 66"/>
                <a:gd name="T10" fmla="*/ 79 w 106"/>
                <a:gd name="T11" fmla="*/ 57 h 66"/>
                <a:gd name="T12" fmla="*/ 92 w 106"/>
                <a:gd name="T13" fmla="*/ 64 h 66"/>
                <a:gd name="T14" fmla="*/ 100 w 106"/>
                <a:gd name="T15" fmla="*/ 66 h 66"/>
                <a:gd name="T16" fmla="*/ 106 w 106"/>
                <a:gd name="T17" fmla="*/ 66 h 66"/>
                <a:gd name="T18" fmla="*/ 106 w 106"/>
                <a:gd name="T19" fmla="*/ 62 h 66"/>
                <a:gd name="T20" fmla="*/ 100 w 106"/>
                <a:gd name="T21" fmla="*/ 60 h 66"/>
                <a:gd name="T22" fmla="*/ 95 w 106"/>
                <a:gd name="T23" fmla="*/ 55 h 66"/>
                <a:gd name="T24" fmla="*/ 84 w 106"/>
                <a:gd name="T25" fmla="*/ 49 h 66"/>
                <a:gd name="T26" fmla="*/ 71 w 106"/>
                <a:gd name="T27" fmla="*/ 42 h 66"/>
                <a:gd name="T28" fmla="*/ 55 w 106"/>
                <a:gd name="T29" fmla="*/ 33 h 66"/>
                <a:gd name="T30" fmla="*/ 26 w 106"/>
                <a:gd name="T31" fmla="*/ 16 h 66"/>
                <a:gd name="T32" fmla="*/ 13 w 106"/>
                <a:gd name="T33" fmla="*/ 7 h 66"/>
                <a:gd name="T34" fmla="*/ 5 w 106"/>
                <a:gd name="T35" fmla="*/ 0 h 66"/>
                <a:gd name="T36" fmla="*/ 3 w 106"/>
                <a:gd name="T37" fmla="*/ 0 h 66"/>
                <a:gd name="T38" fmla="*/ 0 w 106"/>
                <a:gd name="T39" fmla="*/ 5 h 66"/>
                <a:gd name="T40" fmla="*/ 0 w 106"/>
                <a:gd name="T41" fmla="*/ 7 h 66"/>
                <a:gd name="T42" fmla="*/ 3 w 106"/>
                <a:gd name="T43" fmla="*/ 14 h 66"/>
                <a:gd name="T44" fmla="*/ 3 w 106"/>
                <a:gd name="T45" fmla="*/ 14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6" h="66">
                  <a:moveTo>
                    <a:pt x="3" y="14"/>
                  </a:moveTo>
                  <a:lnTo>
                    <a:pt x="5" y="16"/>
                  </a:lnTo>
                  <a:lnTo>
                    <a:pt x="16" y="20"/>
                  </a:lnTo>
                  <a:lnTo>
                    <a:pt x="29" y="29"/>
                  </a:lnTo>
                  <a:lnTo>
                    <a:pt x="45" y="40"/>
                  </a:lnTo>
                  <a:lnTo>
                    <a:pt x="79" y="57"/>
                  </a:lnTo>
                  <a:lnTo>
                    <a:pt x="92" y="64"/>
                  </a:lnTo>
                  <a:lnTo>
                    <a:pt x="100" y="66"/>
                  </a:lnTo>
                  <a:lnTo>
                    <a:pt x="106" y="66"/>
                  </a:lnTo>
                  <a:lnTo>
                    <a:pt x="106" y="62"/>
                  </a:lnTo>
                  <a:lnTo>
                    <a:pt x="100" y="60"/>
                  </a:lnTo>
                  <a:lnTo>
                    <a:pt x="95" y="55"/>
                  </a:lnTo>
                  <a:lnTo>
                    <a:pt x="84" y="49"/>
                  </a:lnTo>
                  <a:lnTo>
                    <a:pt x="71" y="42"/>
                  </a:lnTo>
                  <a:lnTo>
                    <a:pt x="55" y="33"/>
                  </a:lnTo>
                  <a:lnTo>
                    <a:pt x="26" y="16"/>
                  </a:lnTo>
                  <a:lnTo>
                    <a:pt x="13" y="7"/>
                  </a:lnTo>
                  <a:lnTo>
                    <a:pt x="5" y="0"/>
                  </a:lnTo>
                  <a:lnTo>
                    <a:pt x="3" y="0"/>
                  </a:lnTo>
                  <a:lnTo>
                    <a:pt x="0" y="5"/>
                  </a:lnTo>
                  <a:lnTo>
                    <a:pt x="0" y="7"/>
                  </a:lnTo>
                  <a:lnTo>
                    <a:pt x="3" y="14"/>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593" name="Freeform 332"/>
            <p:cNvSpPr>
              <a:spLocks/>
            </p:cNvSpPr>
            <p:nvPr/>
          </p:nvSpPr>
          <p:spPr bwMode="auto">
            <a:xfrm>
              <a:off x="2811" y="2644"/>
              <a:ext cx="19" cy="59"/>
            </a:xfrm>
            <a:custGeom>
              <a:avLst/>
              <a:gdLst>
                <a:gd name="T0" fmla="*/ 3 w 19"/>
                <a:gd name="T1" fmla="*/ 57 h 59"/>
                <a:gd name="T2" fmla="*/ 3 w 19"/>
                <a:gd name="T3" fmla="*/ 55 h 59"/>
                <a:gd name="T4" fmla="*/ 3 w 19"/>
                <a:gd name="T5" fmla="*/ 53 h 59"/>
                <a:gd name="T6" fmla="*/ 6 w 19"/>
                <a:gd name="T7" fmla="*/ 39 h 59"/>
                <a:gd name="T8" fmla="*/ 6 w 19"/>
                <a:gd name="T9" fmla="*/ 22 h 59"/>
                <a:gd name="T10" fmla="*/ 0 w 19"/>
                <a:gd name="T11" fmla="*/ 4 h 59"/>
                <a:gd name="T12" fmla="*/ 11 w 19"/>
                <a:gd name="T13" fmla="*/ 0 h 59"/>
                <a:gd name="T14" fmla="*/ 14 w 19"/>
                <a:gd name="T15" fmla="*/ 0 h 59"/>
                <a:gd name="T16" fmla="*/ 16 w 19"/>
                <a:gd name="T17" fmla="*/ 0 h 59"/>
                <a:gd name="T18" fmla="*/ 16 w 19"/>
                <a:gd name="T19" fmla="*/ 0 h 59"/>
                <a:gd name="T20" fmla="*/ 19 w 19"/>
                <a:gd name="T21" fmla="*/ 7 h 59"/>
                <a:gd name="T22" fmla="*/ 19 w 19"/>
                <a:gd name="T23" fmla="*/ 22 h 59"/>
                <a:gd name="T24" fmla="*/ 16 w 19"/>
                <a:gd name="T25" fmla="*/ 42 h 59"/>
                <a:gd name="T26" fmla="*/ 8 w 19"/>
                <a:gd name="T27" fmla="*/ 59 h 59"/>
                <a:gd name="T28" fmla="*/ 3 w 19"/>
                <a:gd name="T29" fmla="*/ 57 h 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 h="59">
                  <a:moveTo>
                    <a:pt x="3" y="57"/>
                  </a:moveTo>
                  <a:lnTo>
                    <a:pt x="3" y="55"/>
                  </a:lnTo>
                  <a:lnTo>
                    <a:pt x="3" y="53"/>
                  </a:lnTo>
                  <a:lnTo>
                    <a:pt x="6" y="39"/>
                  </a:lnTo>
                  <a:lnTo>
                    <a:pt x="6" y="22"/>
                  </a:lnTo>
                  <a:lnTo>
                    <a:pt x="0" y="4"/>
                  </a:lnTo>
                  <a:lnTo>
                    <a:pt x="11" y="0"/>
                  </a:lnTo>
                  <a:lnTo>
                    <a:pt x="14" y="0"/>
                  </a:lnTo>
                  <a:lnTo>
                    <a:pt x="16" y="0"/>
                  </a:lnTo>
                  <a:lnTo>
                    <a:pt x="19" y="7"/>
                  </a:lnTo>
                  <a:lnTo>
                    <a:pt x="19" y="22"/>
                  </a:lnTo>
                  <a:lnTo>
                    <a:pt x="16" y="42"/>
                  </a:lnTo>
                  <a:lnTo>
                    <a:pt x="8" y="59"/>
                  </a:lnTo>
                  <a:lnTo>
                    <a:pt x="3" y="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19594" name="Freeform 333"/>
            <p:cNvSpPr>
              <a:spLocks/>
            </p:cNvSpPr>
            <p:nvPr/>
          </p:nvSpPr>
          <p:spPr bwMode="auto">
            <a:xfrm>
              <a:off x="2811" y="2644"/>
              <a:ext cx="19" cy="59"/>
            </a:xfrm>
            <a:custGeom>
              <a:avLst/>
              <a:gdLst>
                <a:gd name="T0" fmla="*/ 3 w 19"/>
                <a:gd name="T1" fmla="*/ 57 h 59"/>
                <a:gd name="T2" fmla="*/ 3 w 19"/>
                <a:gd name="T3" fmla="*/ 55 h 59"/>
                <a:gd name="T4" fmla="*/ 3 w 19"/>
                <a:gd name="T5" fmla="*/ 53 h 59"/>
                <a:gd name="T6" fmla="*/ 6 w 19"/>
                <a:gd name="T7" fmla="*/ 39 h 59"/>
                <a:gd name="T8" fmla="*/ 6 w 19"/>
                <a:gd name="T9" fmla="*/ 22 h 59"/>
                <a:gd name="T10" fmla="*/ 0 w 19"/>
                <a:gd name="T11" fmla="*/ 4 h 59"/>
                <a:gd name="T12" fmla="*/ 11 w 19"/>
                <a:gd name="T13" fmla="*/ 0 h 59"/>
                <a:gd name="T14" fmla="*/ 14 w 19"/>
                <a:gd name="T15" fmla="*/ 0 h 59"/>
                <a:gd name="T16" fmla="*/ 16 w 19"/>
                <a:gd name="T17" fmla="*/ 0 h 59"/>
                <a:gd name="T18" fmla="*/ 16 w 19"/>
                <a:gd name="T19" fmla="*/ 0 h 59"/>
                <a:gd name="T20" fmla="*/ 19 w 19"/>
                <a:gd name="T21" fmla="*/ 7 h 59"/>
                <a:gd name="T22" fmla="*/ 19 w 19"/>
                <a:gd name="T23" fmla="*/ 22 h 59"/>
                <a:gd name="T24" fmla="*/ 16 w 19"/>
                <a:gd name="T25" fmla="*/ 42 h 59"/>
                <a:gd name="T26" fmla="*/ 8 w 19"/>
                <a:gd name="T27" fmla="*/ 59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9" h="59">
                  <a:moveTo>
                    <a:pt x="3" y="57"/>
                  </a:moveTo>
                  <a:lnTo>
                    <a:pt x="3" y="55"/>
                  </a:lnTo>
                  <a:lnTo>
                    <a:pt x="3" y="53"/>
                  </a:lnTo>
                  <a:lnTo>
                    <a:pt x="6" y="39"/>
                  </a:lnTo>
                  <a:lnTo>
                    <a:pt x="6" y="22"/>
                  </a:lnTo>
                  <a:lnTo>
                    <a:pt x="0" y="4"/>
                  </a:lnTo>
                  <a:lnTo>
                    <a:pt x="11" y="0"/>
                  </a:lnTo>
                  <a:lnTo>
                    <a:pt x="14" y="0"/>
                  </a:lnTo>
                  <a:lnTo>
                    <a:pt x="16" y="0"/>
                  </a:lnTo>
                  <a:lnTo>
                    <a:pt x="19" y="7"/>
                  </a:lnTo>
                  <a:lnTo>
                    <a:pt x="19" y="22"/>
                  </a:lnTo>
                  <a:lnTo>
                    <a:pt x="16" y="42"/>
                  </a:lnTo>
                  <a:lnTo>
                    <a:pt x="8" y="5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595" name="Freeform 334"/>
            <p:cNvSpPr>
              <a:spLocks/>
            </p:cNvSpPr>
            <p:nvPr/>
          </p:nvSpPr>
          <p:spPr bwMode="auto">
            <a:xfrm>
              <a:off x="2917" y="2762"/>
              <a:ext cx="16" cy="11"/>
            </a:xfrm>
            <a:custGeom>
              <a:avLst/>
              <a:gdLst>
                <a:gd name="T0" fmla="*/ 0 w 16"/>
                <a:gd name="T1" fmla="*/ 5 h 11"/>
                <a:gd name="T2" fmla="*/ 3 w 16"/>
                <a:gd name="T3" fmla="*/ 3 h 11"/>
                <a:gd name="T4" fmla="*/ 8 w 16"/>
                <a:gd name="T5" fmla="*/ 0 h 11"/>
                <a:gd name="T6" fmla="*/ 13 w 16"/>
                <a:gd name="T7" fmla="*/ 0 h 11"/>
                <a:gd name="T8" fmla="*/ 16 w 16"/>
                <a:gd name="T9" fmla="*/ 5 h 11"/>
                <a:gd name="T10" fmla="*/ 13 w 16"/>
                <a:gd name="T11" fmla="*/ 9 h 11"/>
                <a:gd name="T12" fmla="*/ 10 w 16"/>
                <a:gd name="T13" fmla="*/ 11 h 11"/>
                <a:gd name="T14" fmla="*/ 3 w 16"/>
                <a:gd name="T15" fmla="*/ 9 h 11"/>
                <a:gd name="T16" fmla="*/ 0 w 16"/>
                <a:gd name="T17" fmla="*/ 5 h 11"/>
                <a:gd name="T18" fmla="*/ 0 w 16"/>
                <a:gd name="T19" fmla="*/ 5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1">
                  <a:moveTo>
                    <a:pt x="0" y="5"/>
                  </a:moveTo>
                  <a:lnTo>
                    <a:pt x="3" y="3"/>
                  </a:lnTo>
                  <a:lnTo>
                    <a:pt x="8" y="0"/>
                  </a:lnTo>
                  <a:lnTo>
                    <a:pt x="13" y="0"/>
                  </a:lnTo>
                  <a:lnTo>
                    <a:pt x="16" y="5"/>
                  </a:lnTo>
                  <a:lnTo>
                    <a:pt x="13" y="9"/>
                  </a:lnTo>
                  <a:lnTo>
                    <a:pt x="10" y="11"/>
                  </a:lnTo>
                  <a:lnTo>
                    <a:pt x="3" y="9"/>
                  </a:lnTo>
                  <a:lnTo>
                    <a:pt x="0" y="5"/>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596" name="Freeform 335"/>
            <p:cNvSpPr>
              <a:spLocks/>
            </p:cNvSpPr>
            <p:nvPr/>
          </p:nvSpPr>
          <p:spPr bwMode="auto">
            <a:xfrm>
              <a:off x="2930" y="2743"/>
              <a:ext cx="42" cy="22"/>
            </a:xfrm>
            <a:custGeom>
              <a:avLst/>
              <a:gdLst>
                <a:gd name="T0" fmla="*/ 0 w 42"/>
                <a:gd name="T1" fmla="*/ 22 h 22"/>
                <a:gd name="T2" fmla="*/ 5 w 42"/>
                <a:gd name="T3" fmla="*/ 19 h 22"/>
                <a:gd name="T4" fmla="*/ 11 w 42"/>
                <a:gd name="T5" fmla="*/ 17 h 22"/>
                <a:gd name="T6" fmla="*/ 18 w 42"/>
                <a:gd name="T7" fmla="*/ 13 h 22"/>
                <a:gd name="T8" fmla="*/ 26 w 42"/>
                <a:gd name="T9" fmla="*/ 4 h 22"/>
                <a:gd name="T10" fmla="*/ 32 w 42"/>
                <a:gd name="T11" fmla="*/ 0 h 22"/>
                <a:gd name="T12" fmla="*/ 34 w 42"/>
                <a:gd name="T13" fmla="*/ 0 h 22"/>
                <a:gd name="T14" fmla="*/ 40 w 42"/>
                <a:gd name="T15" fmla="*/ 2 h 22"/>
                <a:gd name="T16" fmla="*/ 42 w 42"/>
                <a:gd name="T17" fmla="*/ 6 h 22"/>
                <a:gd name="T18" fmla="*/ 42 w 42"/>
                <a:gd name="T19" fmla="*/ 11 h 22"/>
                <a:gd name="T20" fmla="*/ 40 w 42"/>
                <a:gd name="T21" fmla="*/ 15 h 22"/>
                <a:gd name="T22" fmla="*/ 29 w 42"/>
                <a:gd name="T23" fmla="*/ 19 h 22"/>
                <a:gd name="T24" fmla="*/ 16 w 42"/>
                <a:gd name="T25" fmla="*/ 19 h 22"/>
                <a:gd name="T26" fmla="*/ 5 w 42"/>
                <a:gd name="T27" fmla="*/ 22 h 22"/>
                <a:gd name="T28" fmla="*/ 0 w 42"/>
                <a:gd name="T29" fmla="*/ 22 h 22"/>
                <a:gd name="T30" fmla="*/ 0 w 42"/>
                <a:gd name="T31" fmla="*/ 22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2" h="22">
                  <a:moveTo>
                    <a:pt x="0" y="22"/>
                  </a:moveTo>
                  <a:lnTo>
                    <a:pt x="5" y="19"/>
                  </a:lnTo>
                  <a:lnTo>
                    <a:pt x="11" y="17"/>
                  </a:lnTo>
                  <a:lnTo>
                    <a:pt x="18" y="13"/>
                  </a:lnTo>
                  <a:lnTo>
                    <a:pt x="26" y="4"/>
                  </a:lnTo>
                  <a:lnTo>
                    <a:pt x="32" y="0"/>
                  </a:lnTo>
                  <a:lnTo>
                    <a:pt x="34" y="0"/>
                  </a:lnTo>
                  <a:lnTo>
                    <a:pt x="40" y="2"/>
                  </a:lnTo>
                  <a:lnTo>
                    <a:pt x="42" y="6"/>
                  </a:lnTo>
                  <a:lnTo>
                    <a:pt x="42" y="11"/>
                  </a:lnTo>
                  <a:lnTo>
                    <a:pt x="40" y="15"/>
                  </a:lnTo>
                  <a:lnTo>
                    <a:pt x="29" y="19"/>
                  </a:lnTo>
                  <a:lnTo>
                    <a:pt x="16" y="19"/>
                  </a:lnTo>
                  <a:lnTo>
                    <a:pt x="5" y="22"/>
                  </a:lnTo>
                  <a:lnTo>
                    <a:pt x="0" y="22"/>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597" name="Freeform 336"/>
            <p:cNvSpPr>
              <a:spLocks/>
            </p:cNvSpPr>
            <p:nvPr/>
          </p:nvSpPr>
          <p:spPr bwMode="auto">
            <a:xfrm>
              <a:off x="2930" y="2758"/>
              <a:ext cx="47" cy="11"/>
            </a:xfrm>
            <a:custGeom>
              <a:avLst/>
              <a:gdLst>
                <a:gd name="T0" fmla="*/ 0 w 47"/>
                <a:gd name="T1" fmla="*/ 7 h 11"/>
                <a:gd name="T2" fmla="*/ 3 w 47"/>
                <a:gd name="T3" fmla="*/ 7 h 11"/>
                <a:gd name="T4" fmla="*/ 5 w 47"/>
                <a:gd name="T5" fmla="*/ 4 h 11"/>
                <a:gd name="T6" fmla="*/ 21 w 47"/>
                <a:gd name="T7" fmla="*/ 2 h 11"/>
                <a:gd name="T8" fmla="*/ 37 w 47"/>
                <a:gd name="T9" fmla="*/ 0 h 11"/>
                <a:gd name="T10" fmla="*/ 42 w 47"/>
                <a:gd name="T11" fmla="*/ 0 h 11"/>
                <a:gd name="T12" fmla="*/ 45 w 47"/>
                <a:gd name="T13" fmla="*/ 0 h 11"/>
                <a:gd name="T14" fmla="*/ 47 w 47"/>
                <a:gd name="T15" fmla="*/ 4 h 11"/>
                <a:gd name="T16" fmla="*/ 47 w 47"/>
                <a:gd name="T17" fmla="*/ 7 h 11"/>
                <a:gd name="T18" fmla="*/ 45 w 47"/>
                <a:gd name="T19" fmla="*/ 9 h 11"/>
                <a:gd name="T20" fmla="*/ 29 w 47"/>
                <a:gd name="T21" fmla="*/ 11 h 11"/>
                <a:gd name="T22" fmla="*/ 18 w 47"/>
                <a:gd name="T23" fmla="*/ 11 h 11"/>
                <a:gd name="T24" fmla="*/ 5 w 47"/>
                <a:gd name="T25" fmla="*/ 11 h 11"/>
                <a:gd name="T26" fmla="*/ 3 w 47"/>
                <a:gd name="T27" fmla="*/ 11 h 11"/>
                <a:gd name="T28" fmla="*/ 0 w 47"/>
                <a:gd name="T29" fmla="*/ 11 h 11"/>
                <a:gd name="T30" fmla="*/ 0 w 47"/>
                <a:gd name="T31" fmla="*/ 11 h 11"/>
                <a:gd name="T32" fmla="*/ 0 w 47"/>
                <a:gd name="T33" fmla="*/ 7 h 11"/>
                <a:gd name="T34" fmla="*/ 0 w 47"/>
                <a:gd name="T35" fmla="*/ 7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7" h="11">
                  <a:moveTo>
                    <a:pt x="0" y="7"/>
                  </a:moveTo>
                  <a:lnTo>
                    <a:pt x="3" y="7"/>
                  </a:lnTo>
                  <a:lnTo>
                    <a:pt x="5" y="4"/>
                  </a:lnTo>
                  <a:lnTo>
                    <a:pt x="21" y="2"/>
                  </a:lnTo>
                  <a:lnTo>
                    <a:pt x="37" y="0"/>
                  </a:lnTo>
                  <a:lnTo>
                    <a:pt x="42" y="0"/>
                  </a:lnTo>
                  <a:lnTo>
                    <a:pt x="45" y="0"/>
                  </a:lnTo>
                  <a:lnTo>
                    <a:pt x="47" y="4"/>
                  </a:lnTo>
                  <a:lnTo>
                    <a:pt x="47" y="7"/>
                  </a:lnTo>
                  <a:lnTo>
                    <a:pt x="45" y="9"/>
                  </a:lnTo>
                  <a:lnTo>
                    <a:pt x="29" y="11"/>
                  </a:lnTo>
                  <a:lnTo>
                    <a:pt x="18" y="11"/>
                  </a:lnTo>
                  <a:lnTo>
                    <a:pt x="5" y="11"/>
                  </a:lnTo>
                  <a:lnTo>
                    <a:pt x="3" y="11"/>
                  </a:lnTo>
                  <a:lnTo>
                    <a:pt x="0" y="11"/>
                  </a:lnTo>
                  <a:lnTo>
                    <a:pt x="0" y="7"/>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598" name="Freeform 337"/>
            <p:cNvSpPr>
              <a:spLocks/>
            </p:cNvSpPr>
            <p:nvPr/>
          </p:nvSpPr>
          <p:spPr bwMode="auto">
            <a:xfrm>
              <a:off x="2806" y="2769"/>
              <a:ext cx="142" cy="37"/>
            </a:xfrm>
            <a:custGeom>
              <a:avLst/>
              <a:gdLst>
                <a:gd name="T0" fmla="*/ 0 w 142"/>
                <a:gd name="T1" fmla="*/ 26 h 37"/>
                <a:gd name="T2" fmla="*/ 40 w 142"/>
                <a:gd name="T3" fmla="*/ 17 h 37"/>
                <a:gd name="T4" fmla="*/ 69 w 142"/>
                <a:gd name="T5" fmla="*/ 11 h 37"/>
                <a:gd name="T6" fmla="*/ 90 w 142"/>
                <a:gd name="T7" fmla="*/ 7 h 37"/>
                <a:gd name="T8" fmla="*/ 103 w 142"/>
                <a:gd name="T9" fmla="*/ 2 h 37"/>
                <a:gd name="T10" fmla="*/ 114 w 142"/>
                <a:gd name="T11" fmla="*/ 2 h 37"/>
                <a:gd name="T12" fmla="*/ 116 w 142"/>
                <a:gd name="T13" fmla="*/ 0 h 37"/>
                <a:gd name="T14" fmla="*/ 119 w 142"/>
                <a:gd name="T15" fmla="*/ 0 h 37"/>
                <a:gd name="T16" fmla="*/ 127 w 142"/>
                <a:gd name="T17" fmla="*/ 11 h 37"/>
                <a:gd name="T18" fmla="*/ 132 w 142"/>
                <a:gd name="T19" fmla="*/ 22 h 37"/>
                <a:gd name="T20" fmla="*/ 137 w 142"/>
                <a:gd name="T21" fmla="*/ 28 h 37"/>
                <a:gd name="T22" fmla="*/ 140 w 142"/>
                <a:gd name="T23" fmla="*/ 33 h 37"/>
                <a:gd name="T24" fmla="*/ 142 w 142"/>
                <a:gd name="T25" fmla="*/ 35 h 37"/>
                <a:gd name="T26" fmla="*/ 142 w 142"/>
                <a:gd name="T27" fmla="*/ 37 h 37"/>
                <a:gd name="T28" fmla="*/ 140 w 142"/>
                <a:gd name="T29" fmla="*/ 35 h 37"/>
                <a:gd name="T30" fmla="*/ 132 w 142"/>
                <a:gd name="T31" fmla="*/ 33 h 37"/>
                <a:gd name="T32" fmla="*/ 121 w 142"/>
                <a:gd name="T33" fmla="*/ 28 h 37"/>
                <a:gd name="T34" fmla="*/ 103 w 142"/>
                <a:gd name="T35" fmla="*/ 24 h 37"/>
                <a:gd name="T36" fmla="*/ 82 w 142"/>
                <a:gd name="T37" fmla="*/ 22 h 37"/>
                <a:gd name="T38" fmla="*/ 58 w 142"/>
                <a:gd name="T39" fmla="*/ 22 h 37"/>
                <a:gd name="T40" fmla="*/ 32 w 142"/>
                <a:gd name="T41" fmla="*/ 22 h 37"/>
                <a:gd name="T42" fmla="*/ 0 w 142"/>
                <a:gd name="T43" fmla="*/ 26 h 37"/>
                <a:gd name="T44" fmla="*/ 0 w 142"/>
                <a:gd name="T45" fmla="*/ 26 h 3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42" h="37">
                  <a:moveTo>
                    <a:pt x="0" y="26"/>
                  </a:moveTo>
                  <a:lnTo>
                    <a:pt x="40" y="17"/>
                  </a:lnTo>
                  <a:lnTo>
                    <a:pt x="69" y="11"/>
                  </a:lnTo>
                  <a:lnTo>
                    <a:pt x="90" y="7"/>
                  </a:lnTo>
                  <a:lnTo>
                    <a:pt x="103" y="2"/>
                  </a:lnTo>
                  <a:lnTo>
                    <a:pt x="114" y="2"/>
                  </a:lnTo>
                  <a:lnTo>
                    <a:pt x="116" y="0"/>
                  </a:lnTo>
                  <a:lnTo>
                    <a:pt x="119" y="0"/>
                  </a:lnTo>
                  <a:lnTo>
                    <a:pt x="127" y="11"/>
                  </a:lnTo>
                  <a:lnTo>
                    <a:pt x="132" y="22"/>
                  </a:lnTo>
                  <a:lnTo>
                    <a:pt x="137" y="28"/>
                  </a:lnTo>
                  <a:lnTo>
                    <a:pt x="140" y="33"/>
                  </a:lnTo>
                  <a:lnTo>
                    <a:pt x="142" y="35"/>
                  </a:lnTo>
                  <a:lnTo>
                    <a:pt x="142" y="37"/>
                  </a:lnTo>
                  <a:lnTo>
                    <a:pt x="140" y="35"/>
                  </a:lnTo>
                  <a:lnTo>
                    <a:pt x="132" y="33"/>
                  </a:lnTo>
                  <a:lnTo>
                    <a:pt x="121" y="28"/>
                  </a:lnTo>
                  <a:lnTo>
                    <a:pt x="103" y="24"/>
                  </a:lnTo>
                  <a:lnTo>
                    <a:pt x="82" y="22"/>
                  </a:lnTo>
                  <a:lnTo>
                    <a:pt x="58" y="22"/>
                  </a:lnTo>
                  <a:lnTo>
                    <a:pt x="32" y="22"/>
                  </a:lnTo>
                  <a:lnTo>
                    <a:pt x="0" y="26"/>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599" name="Freeform 338"/>
            <p:cNvSpPr>
              <a:spLocks/>
            </p:cNvSpPr>
            <p:nvPr/>
          </p:nvSpPr>
          <p:spPr bwMode="auto">
            <a:xfrm>
              <a:off x="2909" y="2769"/>
              <a:ext cx="16" cy="24"/>
            </a:xfrm>
            <a:custGeom>
              <a:avLst/>
              <a:gdLst>
                <a:gd name="T0" fmla="*/ 16 w 16"/>
                <a:gd name="T1" fmla="*/ 0 h 24"/>
                <a:gd name="T2" fmla="*/ 13 w 16"/>
                <a:gd name="T3" fmla="*/ 2 h 24"/>
                <a:gd name="T4" fmla="*/ 8 w 16"/>
                <a:gd name="T5" fmla="*/ 9 h 24"/>
                <a:gd name="T6" fmla="*/ 3 w 16"/>
                <a:gd name="T7" fmla="*/ 17 h 24"/>
                <a:gd name="T8" fmla="*/ 0 w 16"/>
                <a:gd name="T9" fmla="*/ 24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24">
                  <a:moveTo>
                    <a:pt x="16" y="0"/>
                  </a:moveTo>
                  <a:lnTo>
                    <a:pt x="13" y="2"/>
                  </a:lnTo>
                  <a:lnTo>
                    <a:pt x="8" y="9"/>
                  </a:lnTo>
                  <a:lnTo>
                    <a:pt x="3" y="17"/>
                  </a:lnTo>
                  <a:lnTo>
                    <a:pt x="0" y="24"/>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00" name="Freeform 339"/>
            <p:cNvSpPr>
              <a:spLocks/>
            </p:cNvSpPr>
            <p:nvPr/>
          </p:nvSpPr>
          <p:spPr bwMode="auto">
            <a:xfrm>
              <a:off x="2833" y="2690"/>
              <a:ext cx="81" cy="37"/>
            </a:xfrm>
            <a:custGeom>
              <a:avLst/>
              <a:gdLst>
                <a:gd name="T0" fmla="*/ 0 w 81"/>
                <a:gd name="T1" fmla="*/ 0 h 37"/>
                <a:gd name="T2" fmla="*/ 2 w 81"/>
                <a:gd name="T3" fmla="*/ 2 h 37"/>
                <a:gd name="T4" fmla="*/ 7 w 81"/>
                <a:gd name="T5" fmla="*/ 7 h 37"/>
                <a:gd name="T6" fmla="*/ 21 w 81"/>
                <a:gd name="T7" fmla="*/ 18 h 37"/>
                <a:gd name="T8" fmla="*/ 36 w 81"/>
                <a:gd name="T9" fmla="*/ 29 h 37"/>
                <a:gd name="T10" fmla="*/ 44 w 81"/>
                <a:gd name="T11" fmla="*/ 33 h 37"/>
                <a:gd name="T12" fmla="*/ 52 w 81"/>
                <a:gd name="T13" fmla="*/ 35 h 37"/>
                <a:gd name="T14" fmla="*/ 65 w 81"/>
                <a:gd name="T15" fmla="*/ 37 h 37"/>
                <a:gd name="T16" fmla="*/ 73 w 81"/>
                <a:gd name="T17" fmla="*/ 37 h 37"/>
                <a:gd name="T18" fmla="*/ 79 w 81"/>
                <a:gd name="T19" fmla="*/ 37 h 37"/>
                <a:gd name="T20" fmla="*/ 81 w 81"/>
                <a:gd name="T21" fmla="*/ 37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1" h="37">
                  <a:moveTo>
                    <a:pt x="0" y="0"/>
                  </a:moveTo>
                  <a:lnTo>
                    <a:pt x="2" y="2"/>
                  </a:lnTo>
                  <a:lnTo>
                    <a:pt x="7" y="7"/>
                  </a:lnTo>
                  <a:lnTo>
                    <a:pt x="21" y="18"/>
                  </a:lnTo>
                  <a:lnTo>
                    <a:pt x="36" y="29"/>
                  </a:lnTo>
                  <a:lnTo>
                    <a:pt x="44" y="33"/>
                  </a:lnTo>
                  <a:lnTo>
                    <a:pt x="52" y="35"/>
                  </a:lnTo>
                  <a:lnTo>
                    <a:pt x="65" y="37"/>
                  </a:lnTo>
                  <a:lnTo>
                    <a:pt x="73" y="37"/>
                  </a:lnTo>
                  <a:lnTo>
                    <a:pt x="79" y="37"/>
                  </a:lnTo>
                  <a:lnTo>
                    <a:pt x="81" y="3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01" name="Freeform 340"/>
            <p:cNvSpPr>
              <a:spLocks/>
            </p:cNvSpPr>
            <p:nvPr/>
          </p:nvSpPr>
          <p:spPr bwMode="auto">
            <a:xfrm>
              <a:off x="2840" y="2633"/>
              <a:ext cx="19" cy="33"/>
            </a:xfrm>
            <a:custGeom>
              <a:avLst/>
              <a:gdLst>
                <a:gd name="T0" fmla="*/ 19 w 19"/>
                <a:gd name="T1" fmla="*/ 0 h 33"/>
                <a:gd name="T2" fmla="*/ 16 w 19"/>
                <a:gd name="T3" fmla="*/ 0 h 33"/>
                <a:gd name="T4" fmla="*/ 11 w 19"/>
                <a:gd name="T5" fmla="*/ 2 h 33"/>
                <a:gd name="T6" fmla="*/ 6 w 19"/>
                <a:gd name="T7" fmla="*/ 7 h 33"/>
                <a:gd name="T8" fmla="*/ 0 w 19"/>
                <a:gd name="T9" fmla="*/ 15 h 33"/>
                <a:gd name="T10" fmla="*/ 0 w 19"/>
                <a:gd name="T11" fmla="*/ 24 h 33"/>
                <a:gd name="T12" fmla="*/ 6 w 19"/>
                <a:gd name="T13" fmla="*/ 31 h 33"/>
                <a:gd name="T14" fmla="*/ 11 w 19"/>
                <a:gd name="T15" fmla="*/ 33 h 33"/>
                <a:gd name="T16" fmla="*/ 14 w 19"/>
                <a:gd name="T17" fmla="*/ 33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33">
                  <a:moveTo>
                    <a:pt x="19" y="0"/>
                  </a:moveTo>
                  <a:lnTo>
                    <a:pt x="16" y="0"/>
                  </a:lnTo>
                  <a:lnTo>
                    <a:pt x="11" y="2"/>
                  </a:lnTo>
                  <a:lnTo>
                    <a:pt x="6" y="7"/>
                  </a:lnTo>
                  <a:lnTo>
                    <a:pt x="0" y="15"/>
                  </a:lnTo>
                  <a:lnTo>
                    <a:pt x="0" y="24"/>
                  </a:lnTo>
                  <a:lnTo>
                    <a:pt x="6" y="31"/>
                  </a:lnTo>
                  <a:lnTo>
                    <a:pt x="11" y="33"/>
                  </a:lnTo>
                  <a:lnTo>
                    <a:pt x="14" y="33"/>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02" name="Freeform 341"/>
            <p:cNvSpPr>
              <a:spLocks/>
            </p:cNvSpPr>
            <p:nvPr/>
          </p:nvSpPr>
          <p:spPr bwMode="auto">
            <a:xfrm>
              <a:off x="2859" y="2644"/>
              <a:ext cx="5" cy="11"/>
            </a:xfrm>
            <a:custGeom>
              <a:avLst/>
              <a:gdLst>
                <a:gd name="T0" fmla="*/ 5 w 5"/>
                <a:gd name="T1" fmla="*/ 4 h 11"/>
                <a:gd name="T2" fmla="*/ 5 w 5"/>
                <a:gd name="T3" fmla="*/ 9 h 11"/>
                <a:gd name="T4" fmla="*/ 5 w 5"/>
                <a:gd name="T5" fmla="*/ 11 h 11"/>
                <a:gd name="T6" fmla="*/ 0 w 5"/>
                <a:gd name="T7" fmla="*/ 7 h 11"/>
                <a:gd name="T8" fmla="*/ 0 w 5"/>
                <a:gd name="T9" fmla="*/ 2 h 11"/>
                <a:gd name="T10" fmla="*/ 3 w 5"/>
                <a:gd name="T11" fmla="*/ 0 h 11"/>
                <a:gd name="T12" fmla="*/ 3 w 5"/>
                <a:gd name="T13" fmla="*/ 2 h 11"/>
                <a:gd name="T14" fmla="*/ 5 w 5"/>
                <a:gd name="T15" fmla="*/ 4 h 11"/>
                <a:gd name="T16" fmla="*/ 5 w 5"/>
                <a:gd name="T17" fmla="*/ 4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1">
                  <a:moveTo>
                    <a:pt x="5" y="4"/>
                  </a:moveTo>
                  <a:lnTo>
                    <a:pt x="5" y="9"/>
                  </a:lnTo>
                  <a:lnTo>
                    <a:pt x="5" y="11"/>
                  </a:lnTo>
                  <a:lnTo>
                    <a:pt x="0" y="7"/>
                  </a:lnTo>
                  <a:lnTo>
                    <a:pt x="0" y="2"/>
                  </a:lnTo>
                  <a:lnTo>
                    <a:pt x="3" y="0"/>
                  </a:lnTo>
                  <a:lnTo>
                    <a:pt x="3" y="2"/>
                  </a:lnTo>
                  <a:lnTo>
                    <a:pt x="5" y="4"/>
                  </a:lnTo>
                  <a:close/>
                </a:path>
              </a:pathLst>
            </a:custGeom>
            <a:solidFill>
              <a:srgbClr val="000000"/>
            </a:solidFill>
            <a:ln w="7938">
              <a:solidFill>
                <a:srgbClr val="000000"/>
              </a:solidFill>
              <a:prstDash val="solid"/>
              <a:round/>
              <a:headEnd/>
              <a:tailEnd/>
            </a:ln>
          </p:spPr>
          <p:txBody>
            <a:bodyPr/>
            <a:lstStyle/>
            <a:p>
              <a:endParaRPr lang="ja-JP" altLang="en-US"/>
            </a:p>
          </p:txBody>
        </p:sp>
        <p:sp>
          <p:nvSpPr>
            <p:cNvPr id="19603" name="Freeform 342"/>
            <p:cNvSpPr>
              <a:spLocks/>
            </p:cNvSpPr>
            <p:nvPr/>
          </p:nvSpPr>
          <p:spPr bwMode="auto">
            <a:xfrm>
              <a:off x="2677" y="2539"/>
              <a:ext cx="227" cy="166"/>
            </a:xfrm>
            <a:custGeom>
              <a:avLst/>
              <a:gdLst>
                <a:gd name="T0" fmla="*/ 34 w 227"/>
                <a:gd name="T1" fmla="*/ 166 h 166"/>
                <a:gd name="T2" fmla="*/ 69 w 227"/>
                <a:gd name="T3" fmla="*/ 149 h 166"/>
                <a:gd name="T4" fmla="*/ 98 w 227"/>
                <a:gd name="T5" fmla="*/ 133 h 166"/>
                <a:gd name="T6" fmla="*/ 124 w 227"/>
                <a:gd name="T7" fmla="*/ 120 h 166"/>
                <a:gd name="T8" fmla="*/ 145 w 227"/>
                <a:gd name="T9" fmla="*/ 109 h 166"/>
                <a:gd name="T10" fmla="*/ 163 w 227"/>
                <a:gd name="T11" fmla="*/ 98 h 166"/>
                <a:gd name="T12" fmla="*/ 179 w 227"/>
                <a:gd name="T13" fmla="*/ 90 h 166"/>
                <a:gd name="T14" fmla="*/ 203 w 227"/>
                <a:gd name="T15" fmla="*/ 79 h 166"/>
                <a:gd name="T16" fmla="*/ 216 w 227"/>
                <a:gd name="T17" fmla="*/ 72 h 166"/>
                <a:gd name="T18" fmla="*/ 224 w 227"/>
                <a:gd name="T19" fmla="*/ 68 h 166"/>
                <a:gd name="T20" fmla="*/ 227 w 227"/>
                <a:gd name="T21" fmla="*/ 66 h 166"/>
                <a:gd name="T22" fmla="*/ 227 w 227"/>
                <a:gd name="T23" fmla="*/ 66 h 166"/>
                <a:gd name="T24" fmla="*/ 227 w 227"/>
                <a:gd name="T25" fmla="*/ 66 h 166"/>
                <a:gd name="T26" fmla="*/ 221 w 227"/>
                <a:gd name="T27" fmla="*/ 61 h 166"/>
                <a:gd name="T28" fmla="*/ 211 w 227"/>
                <a:gd name="T29" fmla="*/ 50 h 166"/>
                <a:gd name="T30" fmla="*/ 206 w 227"/>
                <a:gd name="T31" fmla="*/ 44 h 166"/>
                <a:gd name="T32" fmla="*/ 198 w 227"/>
                <a:gd name="T33" fmla="*/ 33 h 166"/>
                <a:gd name="T34" fmla="*/ 187 w 227"/>
                <a:gd name="T35" fmla="*/ 22 h 166"/>
                <a:gd name="T36" fmla="*/ 171 w 227"/>
                <a:gd name="T37" fmla="*/ 11 h 166"/>
                <a:gd name="T38" fmla="*/ 150 w 227"/>
                <a:gd name="T39" fmla="*/ 2 h 166"/>
                <a:gd name="T40" fmla="*/ 124 w 227"/>
                <a:gd name="T41" fmla="*/ 0 h 166"/>
                <a:gd name="T42" fmla="*/ 108 w 227"/>
                <a:gd name="T43" fmla="*/ 0 h 166"/>
                <a:gd name="T44" fmla="*/ 92 w 227"/>
                <a:gd name="T45" fmla="*/ 4 h 166"/>
                <a:gd name="T46" fmla="*/ 76 w 227"/>
                <a:gd name="T47" fmla="*/ 11 h 166"/>
                <a:gd name="T48" fmla="*/ 58 w 227"/>
                <a:gd name="T49" fmla="*/ 19 h 166"/>
                <a:gd name="T50" fmla="*/ 40 w 227"/>
                <a:gd name="T51" fmla="*/ 33 h 166"/>
                <a:gd name="T52" fmla="*/ 26 w 227"/>
                <a:gd name="T53" fmla="*/ 41 h 166"/>
                <a:gd name="T54" fmla="*/ 16 w 227"/>
                <a:gd name="T55" fmla="*/ 52 h 166"/>
                <a:gd name="T56" fmla="*/ 8 w 227"/>
                <a:gd name="T57" fmla="*/ 63 h 166"/>
                <a:gd name="T58" fmla="*/ 0 w 227"/>
                <a:gd name="T59" fmla="*/ 83 h 166"/>
                <a:gd name="T60" fmla="*/ 0 w 227"/>
                <a:gd name="T61" fmla="*/ 101 h 166"/>
                <a:gd name="T62" fmla="*/ 5 w 227"/>
                <a:gd name="T63" fmla="*/ 116 h 166"/>
                <a:gd name="T64" fmla="*/ 13 w 227"/>
                <a:gd name="T65" fmla="*/ 129 h 166"/>
                <a:gd name="T66" fmla="*/ 21 w 227"/>
                <a:gd name="T67" fmla="*/ 138 h 166"/>
                <a:gd name="T68" fmla="*/ 24 w 227"/>
                <a:gd name="T69" fmla="*/ 142 h 166"/>
                <a:gd name="T70" fmla="*/ 29 w 227"/>
                <a:gd name="T71" fmla="*/ 151 h 166"/>
                <a:gd name="T72" fmla="*/ 32 w 227"/>
                <a:gd name="T73" fmla="*/ 158 h 166"/>
                <a:gd name="T74" fmla="*/ 32 w 227"/>
                <a:gd name="T75" fmla="*/ 164 h 166"/>
                <a:gd name="T76" fmla="*/ 34 w 227"/>
                <a:gd name="T77" fmla="*/ 166 h 166"/>
                <a:gd name="T78" fmla="*/ 34 w 227"/>
                <a:gd name="T79" fmla="*/ 166 h 1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27" h="166">
                  <a:moveTo>
                    <a:pt x="34" y="166"/>
                  </a:moveTo>
                  <a:lnTo>
                    <a:pt x="69" y="149"/>
                  </a:lnTo>
                  <a:lnTo>
                    <a:pt x="98" y="133"/>
                  </a:lnTo>
                  <a:lnTo>
                    <a:pt x="124" y="120"/>
                  </a:lnTo>
                  <a:lnTo>
                    <a:pt x="145" y="109"/>
                  </a:lnTo>
                  <a:lnTo>
                    <a:pt x="163" y="98"/>
                  </a:lnTo>
                  <a:lnTo>
                    <a:pt x="179" y="90"/>
                  </a:lnTo>
                  <a:lnTo>
                    <a:pt x="203" y="79"/>
                  </a:lnTo>
                  <a:lnTo>
                    <a:pt x="216" y="72"/>
                  </a:lnTo>
                  <a:lnTo>
                    <a:pt x="224" y="68"/>
                  </a:lnTo>
                  <a:lnTo>
                    <a:pt x="227" y="66"/>
                  </a:lnTo>
                  <a:lnTo>
                    <a:pt x="221" y="61"/>
                  </a:lnTo>
                  <a:lnTo>
                    <a:pt x="211" y="50"/>
                  </a:lnTo>
                  <a:lnTo>
                    <a:pt x="206" y="44"/>
                  </a:lnTo>
                  <a:lnTo>
                    <a:pt x="198" y="33"/>
                  </a:lnTo>
                  <a:lnTo>
                    <a:pt x="187" y="22"/>
                  </a:lnTo>
                  <a:lnTo>
                    <a:pt x="171" y="11"/>
                  </a:lnTo>
                  <a:lnTo>
                    <a:pt x="150" y="2"/>
                  </a:lnTo>
                  <a:lnTo>
                    <a:pt x="124" y="0"/>
                  </a:lnTo>
                  <a:lnTo>
                    <a:pt x="108" y="0"/>
                  </a:lnTo>
                  <a:lnTo>
                    <a:pt x="92" y="4"/>
                  </a:lnTo>
                  <a:lnTo>
                    <a:pt x="76" y="11"/>
                  </a:lnTo>
                  <a:lnTo>
                    <a:pt x="58" y="19"/>
                  </a:lnTo>
                  <a:lnTo>
                    <a:pt x="40" y="33"/>
                  </a:lnTo>
                  <a:lnTo>
                    <a:pt x="26" y="41"/>
                  </a:lnTo>
                  <a:lnTo>
                    <a:pt x="16" y="52"/>
                  </a:lnTo>
                  <a:lnTo>
                    <a:pt x="8" y="63"/>
                  </a:lnTo>
                  <a:lnTo>
                    <a:pt x="0" y="83"/>
                  </a:lnTo>
                  <a:lnTo>
                    <a:pt x="0" y="101"/>
                  </a:lnTo>
                  <a:lnTo>
                    <a:pt x="5" y="116"/>
                  </a:lnTo>
                  <a:lnTo>
                    <a:pt x="13" y="129"/>
                  </a:lnTo>
                  <a:lnTo>
                    <a:pt x="21" y="138"/>
                  </a:lnTo>
                  <a:lnTo>
                    <a:pt x="24" y="142"/>
                  </a:lnTo>
                  <a:lnTo>
                    <a:pt x="29" y="151"/>
                  </a:lnTo>
                  <a:lnTo>
                    <a:pt x="32" y="158"/>
                  </a:lnTo>
                  <a:lnTo>
                    <a:pt x="32" y="164"/>
                  </a:lnTo>
                  <a:lnTo>
                    <a:pt x="34" y="166"/>
                  </a:lnTo>
                  <a:close/>
                </a:path>
              </a:pathLst>
            </a:custGeom>
            <a:solidFill>
              <a:srgbClr val="FFCC00"/>
            </a:solidFill>
            <a:ln w="7938">
              <a:solidFill>
                <a:srgbClr val="000000"/>
              </a:solidFill>
              <a:prstDash val="solid"/>
              <a:round/>
              <a:headEnd/>
              <a:tailEnd/>
            </a:ln>
          </p:spPr>
          <p:txBody>
            <a:bodyPr/>
            <a:lstStyle/>
            <a:p>
              <a:endParaRPr lang="ja-JP" altLang="en-US"/>
            </a:p>
          </p:txBody>
        </p:sp>
        <p:sp>
          <p:nvSpPr>
            <p:cNvPr id="19604" name="Freeform 343"/>
            <p:cNvSpPr>
              <a:spLocks/>
            </p:cNvSpPr>
            <p:nvPr/>
          </p:nvSpPr>
          <p:spPr bwMode="auto">
            <a:xfrm>
              <a:off x="2695" y="2580"/>
              <a:ext cx="185" cy="95"/>
            </a:xfrm>
            <a:custGeom>
              <a:avLst/>
              <a:gdLst>
                <a:gd name="T0" fmla="*/ 0 w 185"/>
                <a:gd name="T1" fmla="*/ 95 h 95"/>
                <a:gd name="T2" fmla="*/ 3 w 185"/>
                <a:gd name="T3" fmla="*/ 95 h 95"/>
                <a:gd name="T4" fmla="*/ 8 w 185"/>
                <a:gd name="T5" fmla="*/ 92 h 95"/>
                <a:gd name="T6" fmla="*/ 24 w 185"/>
                <a:gd name="T7" fmla="*/ 82 h 95"/>
                <a:gd name="T8" fmla="*/ 51 w 185"/>
                <a:gd name="T9" fmla="*/ 68 h 95"/>
                <a:gd name="T10" fmla="*/ 80 w 185"/>
                <a:gd name="T11" fmla="*/ 53 h 95"/>
                <a:gd name="T12" fmla="*/ 111 w 185"/>
                <a:gd name="T13" fmla="*/ 35 h 95"/>
                <a:gd name="T14" fmla="*/ 140 w 185"/>
                <a:gd name="T15" fmla="*/ 20 h 95"/>
                <a:gd name="T16" fmla="*/ 167 w 185"/>
                <a:gd name="T17" fmla="*/ 7 h 95"/>
                <a:gd name="T18" fmla="*/ 185 w 185"/>
                <a:gd name="T19" fmla="*/ 0 h 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5" h="95">
                  <a:moveTo>
                    <a:pt x="0" y="95"/>
                  </a:moveTo>
                  <a:lnTo>
                    <a:pt x="3" y="95"/>
                  </a:lnTo>
                  <a:lnTo>
                    <a:pt x="8" y="92"/>
                  </a:lnTo>
                  <a:lnTo>
                    <a:pt x="24" y="82"/>
                  </a:lnTo>
                  <a:lnTo>
                    <a:pt x="51" y="68"/>
                  </a:lnTo>
                  <a:lnTo>
                    <a:pt x="80" y="53"/>
                  </a:lnTo>
                  <a:lnTo>
                    <a:pt x="111" y="35"/>
                  </a:lnTo>
                  <a:lnTo>
                    <a:pt x="140" y="20"/>
                  </a:lnTo>
                  <a:lnTo>
                    <a:pt x="167" y="7"/>
                  </a:lnTo>
                  <a:lnTo>
                    <a:pt x="185"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05" name="Freeform 344"/>
            <p:cNvSpPr>
              <a:spLocks/>
            </p:cNvSpPr>
            <p:nvPr/>
          </p:nvSpPr>
          <p:spPr bwMode="auto">
            <a:xfrm>
              <a:off x="2701" y="2589"/>
              <a:ext cx="187" cy="92"/>
            </a:xfrm>
            <a:custGeom>
              <a:avLst/>
              <a:gdLst>
                <a:gd name="T0" fmla="*/ 0 w 187"/>
                <a:gd name="T1" fmla="*/ 92 h 92"/>
                <a:gd name="T2" fmla="*/ 2 w 187"/>
                <a:gd name="T3" fmla="*/ 92 h 92"/>
                <a:gd name="T4" fmla="*/ 8 w 187"/>
                <a:gd name="T5" fmla="*/ 90 h 92"/>
                <a:gd name="T6" fmla="*/ 29 w 187"/>
                <a:gd name="T7" fmla="*/ 79 h 92"/>
                <a:gd name="T8" fmla="*/ 55 w 187"/>
                <a:gd name="T9" fmla="*/ 64 h 92"/>
                <a:gd name="T10" fmla="*/ 87 w 187"/>
                <a:gd name="T11" fmla="*/ 48 h 92"/>
                <a:gd name="T12" fmla="*/ 121 w 187"/>
                <a:gd name="T13" fmla="*/ 31 h 92"/>
                <a:gd name="T14" fmla="*/ 150 w 187"/>
                <a:gd name="T15" fmla="*/ 18 h 92"/>
                <a:gd name="T16" fmla="*/ 174 w 187"/>
                <a:gd name="T17" fmla="*/ 7 h 92"/>
                <a:gd name="T18" fmla="*/ 182 w 187"/>
                <a:gd name="T19" fmla="*/ 2 h 92"/>
                <a:gd name="T20" fmla="*/ 187 w 187"/>
                <a:gd name="T21" fmla="*/ 0 h 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7" h="92">
                  <a:moveTo>
                    <a:pt x="0" y="92"/>
                  </a:moveTo>
                  <a:lnTo>
                    <a:pt x="2" y="92"/>
                  </a:lnTo>
                  <a:lnTo>
                    <a:pt x="8" y="90"/>
                  </a:lnTo>
                  <a:lnTo>
                    <a:pt x="29" y="79"/>
                  </a:lnTo>
                  <a:lnTo>
                    <a:pt x="55" y="64"/>
                  </a:lnTo>
                  <a:lnTo>
                    <a:pt x="87" y="48"/>
                  </a:lnTo>
                  <a:lnTo>
                    <a:pt x="121" y="31"/>
                  </a:lnTo>
                  <a:lnTo>
                    <a:pt x="150" y="18"/>
                  </a:lnTo>
                  <a:lnTo>
                    <a:pt x="174" y="7"/>
                  </a:lnTo>
                  <a:lnTo>
                    <a:pt x="182" y="2"/>
                  </a:lnTo>
                  <a:lnTo>
                    <a:pt x="187"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06" name="Freeform 345"/>
            <p:cNvSpPr>
              <a:spLocks/>
            </p:cNvSpPr>
            <p:nvPr/>
          </p:nvSpPr>
          <p:spPr bwMode="auto">
            <a:xfrm>
              <a:off x="2804" y="2701"/>
              <a:ext cx="18" cy="20"/>
            </a:xfrm>
            <a:custGeom>
              <a:avLst/>
              <a:gdLst>
                <a:gd name="T0" fmla="*/ 15 w 18"/>
                <a:gd name="T1" fmla="*/ 20 h 20"/>
                <a:gd name="T2" fmla="*/ 13 w 18"/>
                <a:gd name="T3" fmla="*/ 20 h 20"/>
                <a:gd name="T4" fmla="*/ 7 w 18"/>
                <a:gd name="T5" fmla="*/ 18 h 20"/>
                <a:gd name="T6" fmla="*/ 0 w 18"/>
                <a:gd name="T7" fmla="*/ 18 h 20"/>
                <a:gd name="T8" fmla="*/ 0 w 18"/>
                <a:gd name="T9" fmla="*/ 13 h 20"/>
                <a:gd name="T10" fmla="*/ 0 w 18"/>
                <a:gd name="T11" fmla="*/ 7 h 20"/>
                <a:gd name="T12" fmla="*/ 7 w 18"/>
                <a:gd name="T13" fmla="*/ 2 h 20"/>
                <a:gd name="T14" fmla="*/ 13 w 18"/>
                <a:gd name="T15" fmla="*/ 0 h 20"/>
                <a:gd name="T16" fmla="*/ 15 w 18"/>
                <a:gd name="T17" fmla="*/ 2 h 20"/>
                <a:gd name="T18" fmla="*/ 18 w 18"/>
                <a:gd name="T19" fmla="*/ 7 h 20"/>
                <a:gd name="T20" fmla="*/ 15 w 18"/>
                <a:gd name="T21" fmla="*/ 9 h 20"/>
                <a:gd name="T22" fmla="*/ 15 w 18"/>
                <a:gd name="T23" fmla="*/ 11 h 20"/>
                <a:gd name="T24" fmla="*/ 13 w 18"/>
                <a:gd name="T25" fmla="*/ 15 h 20"/>
                <a:gd name="T26" fmla="*/ 15 w 18"/>
                <a:gd name="T27" fmla="*/ 20 h 20"/>
                <a:gd name="T28" fmla="*/ 15 w 18"/>
                <a:gd name="T29" fmla="*/ 2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 h="20">
                  <a:moveTo>
                    <a:pt x="15" y="20"/>
                  </a:moveTo>
                  <a:lnTo>
                    <a:pt x="13" y="20"/>
                  </a:lnTo>
                  <a:lnTo>
                    <a:pt x="7" y="18"/>
                  </a:lnTo>
                  <a:lnTo>
                    <a:pt x="0" y="18"/>
                  </a:lnTo>
                  <a:lnTo>
                    <a:pt x="0" y="13"/>
                  </a:lnTo>
                  <a:lnTo>
                    <a:pt x="0" y="7"/>
                  </a:lnTo>
                  <a:lnTo>
                    <a:pt x="7" y="2"/>
                  </a:lnTo>
                  <a:lnTo>
                    <a:pt x="13" y="0"/>
                  </a:lnTo>
                  <a:lnTo>
                    <a:pt x="15" y="2"/>
                  </a:lnTo>
                  <a:lnTo>
                    <a:pt x="18" y="7"/>
                  </a:lnTo>
                  <a:lnTo>
                    <a:pt x="15" y="9"/>
                  </a:lnTo>
                  <a:lnTo>
                    <a:pt x="15" y="11"/>
                  </a:lnTo>
                  <a:lnTo>
                    <a:pt x="13" y="15"/>
                  </a:lnTo>
                  <a:lnTo>
                    <a:pt x="15" y="20"/>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607" name="Freeform 346"/>
            <p:cNvSpPr>
              <a:spLocks/>
            </p:cNvSpPr>
            <p:nvPr/>
          </p:nvSpPr>
          <p:spPr bwMode="auto">
            <a:xfrm>
              <a:off x="3460" y="2800"/>
              <a:ext cx="168" cy="182"/>
            </a:xfrm>
            <a:custGeom>
              <a:avLst/>
              <a:gdLst>
                <a:gd name="T0" fmla="*/ 79 w 168"/>
                <a:gd name="T1" fmla="*/ 0 h 182"/>
                <a:gd name="T2" fmla="*/ 79 w 168"/>
                <a:gd name="T3" fmla="*/ 2 h 182"/>
                <a:gd name="T4" fmla="*/ 76 w 168"/>
                <a:gd name="T5" fmla="*/ 4 h 182"/>
                <a:gd name="T6" fmla="*/ 71 w 168"/>
                <a:gd name="T7" fmla="*/ 15 h 182"/>
                <a:gd name="T8" fmla="*/ 63 w 168"/>
                <a:gd name="T9" fmla="*/ 26 h 182"/>
                <a:gd name="T10" fmla="*/ 60 w 168"/>
                <a:gd name="T11" fmla="*/ 33 h 182"/>
                <a:gd name="T12" fmla="*/ 55 w 168"/>
                <a:gd name="T13" fmla="*/ 35 h 182"/>
                <a:gd name="T14" fmla="*/ 47 w 168"/>
                <a:gd name="T15" fmla="*/ 37 h 182"/>
                <a:gd name="T16" fmla="*/ 29 w 168"/>
                <a:gd name="T17" fmla="*/ 46 h 182"/>
                <a:gd name="T18" fmla="*/ 8 w 168"/>
                <a:gd name="T19" fmla="*/ 54 h 182"/>
                <a:gd name="T20" fmla="*/ 2 w 168"/>
                <a:gd name="T21" fmla="*/ 61 h 182"/>
                <a:gd name="T22" fmla="*/ 0 w 168"/>
                <a:gd name="T23" fmla="*/ 68 h 182"/>
                <a:gd name="T24" fmla="*/ 0 w 168"/>
                <a:gd name="T25" fmla="*/ 74 h 182"/>
                <a:gd name="T26" fmla="*/ 2 w 168"/>
                <a:gd name="T27" fmla="*/ 79 h 182"/>
                <a:gd name="T28" fmla="*/ 16 w 168"/>
                <a:gd name="T29" fmla="*/ 87 h 182"/>
                <a:gd name="T30" fmla="*/ 26 w 168"/>
                <a:gd name="T31" fmla="*/ 94 h 182"/>
                <a:gd name="T32" fmla="*/ 31 w 168"/>
                <a:gd name="T33" fmla="*/ 94 h 182"/>
                <a:gd name="T34" fmla="*/ 34 w 168"/>
                <a:gd name="T35" fmla="*/ 94 h 182"/>
                <a:gd name="T36" fmla="*/ 31 w 168"/>
                <a:gd name="T37" fmla="*/ 96 h 182"/>
                <a:gd name="T38" fmla="*/ 29 w 168"/>
                <a:gd name="T39" fmla="*/ 100 h 182"/>
                <a:gd name="T40" fmla="*/ 26 w 168"/>
                <a:gd name="T41" fmla="*/ 114 h 182"/>
                <a:gd name="T42" fmla="*/ 26 w 168"/>
                <a:gd name="T43" fmla="*/ 122 h 182"/>
                <a:gd name="T44" fmla="*/ 29 w 168"/>
                <a:gd name="T45" fmla="*/ 131 h 182"/>
                <a:gd name="T46" fmla="*/ 37 w 168"/>
                <a:gd name="T47" fmla="*/ 153 h 182"/>
                <a:gd name="T48" fmla="*/ 39 w 168"/>
                <a:gd name="T49" fmla="*/ 164 h 182"/>
                <a:gd name="T50" fmla="*/ 42 w 168"/>
                <a:gd name="T51" fmla="*/ 175 h 182"/>
                <a:gd name="T52" fmla="*/ 45 w 168"/>
                <a:gd name="T53" fmla="*/ 179 h 182"/>
                <a:gd name="T54" fmla="*/ 45 w 168"/>
                <a:gd name="T55" fmla="*/ 182 h 182"/>
                <a:gd name="T56" fmla="*/ 81 w 168"/>
                <a:gd name="T57" fmla="*/ 182 h 182"/>
                <a:gd name="T58" fmla="*/ 108 w 168"/>
                <a:gd name="T59" fmla="*/ 182 h 182"/>
                <a:gd name="T60" fmla="*/ 129 w 168"/>
                <a:gd name="T61" fmla="*/ 182 h 182"/>
                <a:gd name="T62" fmla="*/ 142 w 168"/>
                <a:gd name="T63" fmla="*/ 182 h 182"/>
                <a:gd name="T64" fmla="*/ 150 w 168"/>
                <a:gd name="T65" fmla="*/ 182 h 182"/>
                <a:gd name="T66" fmla="*/ 153 w 168"/>
                <a:gd name="T67" fmla="*/ 182 h 182"/>
                <a:gd name="T68" fmla="*/ 155 w 168"/>
                <a:gd name="T69" fmla="*/ 182 h 182"/>
                <a:gd name="T70" fmla="*/ 155 w 168"/>
                <a:gd name="T71" fmla="*/ 179 h 182"/>
                <a:gd name="T72" fmla="*/ 158 w 168"/>
                <a:gd name="T73" fmla="*/ 175 h 182"/>
                <a:gd name="T74" fmla="*/ 163 w 168"/>
                <a:gd name="T75" fmla="*/ 166 h 182"/>
                <a:gd name="T76" fmla="*/ 168 w 168"/>
                <a:gd name="T77" fmla="*/ 160 h 182"/>
                <a:gd name="T78" fmla="*/ 168 w 168"/>
                <a:gd name="T79" fmla="*/ 157 h 182"/>
                <a:gd name="T80" fmla="*/ 163 w 168"/>
                <a:gd name="T81" fmla="*/ 151 h 182"/>
                <a:gd name="T82" fmla="*/ 158 w 168"/>
                <a:gd name="T83" fmla="*/ 140 h 182"/>
                <a:gd name="T84" fmla="*/ 153 w 168"/>
                <a:gd name="T85" fmla="*/ 129 h 182"/>
                <a:gd name="T86" fmla="*/ 134 w 168"/>
                <a:gd name="T87" fmla="*/ 105 h 182"/>
                <a:gd name="T88" fmla="*/ 124 w 168"/>
                <a:gd name="T89" fmla="*/ 96 h 182"/>
                <a:gd name="T90" fmla="*/ 113 w 168"/>
                <a:gd name="T91" fmla="*/ 90 h 182"/>
                <a:gd name="T92" fmla="*/ 118 w 168"/>
                <a:gd name="T93" fmla="*/ 90 h 182"/>
                <a:gd name="T94" fmla="*/ 129 w 168"/>
                <a:gd name="T95" fmla="*/ 85 h 182"/>
                <a:gd name="T96" fmla="*/ 139 w 168"/>
                <a:gd name="T97" fmla="*/ 79 h 182"/>
                <a:gd name="T98" fmla="*/ 145 w 168"/>
                <a:gd name="T99" fmla="*/ 63 h 182"/>
                <a:gd name="T100" fmla="*/ 145 w 168"/>
                <a:gd name="T101" fmla="*/ 57 h 182"/>
                <a:gd name="T102" fmla="*/ 139 w 168"/>
                <a:gd name="T103" fmla="*/ 52 h 182"/>
                <a:gd name="T104" fmla="*/ 129 w 168"/>
                <a:gd name="T105" fmla="*/ 50 h 182"/>
                <a:gd name="T106" fmla="*/ 118 w 168"/>
                <a:gd name="T107" fmla="*/ 52 h 182"/>
                <a:gd name="T108" fmla="*/ 113 w 168"/>
                <a:gd name="T109" fmla="*/ 52 h 182"/>
                <a:gd name="T110" fmla="*/ 113 w 168"/>
                <a:gd name="T111" fmla="*/ 54 h 182"/>
                <a:gd name="T112" fmla="*/ 116 w 168"/>
                <a:gd name="T113" fmla="*/ 43 h 182"/>
                <a:gd name="T114" fmla="*/ 118 w 168"/>
                <a:gd name="T115" fmla="*/ 37 h 182"/>
                <a:gd name="T116" fmla="*/ 118 w 168"/>
                <a:gd name="T117" fmla="*/ 26 h 182"/>
                <a:gd name="T118" fmla="*/ 121 w 168"/>
                <a:gd name="T119" fmla="*/ 24 h 182"/>
                <a:gd name="T120" fmla="*/ 121 w 168"/>
                <a:gd name="T121" fmla="*/ 24 h 182"/>
                <a:gd name="T122" fmla="*/ 79 w 168"/>
                <a:gd name="T123" fmla="*/ 0 h 1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8" h="182">
                  <a:moveTo>
                    <a:pt x="79" y="0"/>
                  </a:moveTo>
                  <a:lnTo>
                    <a:pt x="79" y="2"/>
                  </a:lnTo>
                  <a:lnTo>
                    <a:pt x="76" y="4"/>
                  </a:lnTo>
                  <a:lnTo>
                    <a:pt x="71" y="15"/>
                  </a:lnTo>
                  <a:lnTo>
                    <a:pt x="63" y="26"/>
                  </a:lnTo>
                  <a:lnTo>
                    <a:pt x="60" y="33"/>
                  </a:lnTo>
                  <a:lnTo>
                    <a:pt x="55" y="35"/>
                  </a:lnTo>
                  <a:lnTo>
                    <a:pt x="47" y="37"/>
                  </a:lnTo>
                  <a:lnTo>
                    <a:pt x="29" y="46"/>
                  </a:lnTo>
                  <a:lnTo>
                    <a:pt x="8" y="54"/>
                  </a:lnTo>
                  <a:lnTo>
                    <a:pt x="2" y="61"/>
                  </a:lnTo>
                  <a:lnTo>
                    <a:pt x="0" y="68"/>
                  </a:lnTo>
                  <a:lnTo>
                    <a:pt x="0" y="74"/>
                  </a:lnTo>
                  <a:lnTo>
                    <a:pt x="2" y="79"/>
                  </a:lnTo>
                  <a:lnTo>
                    <a:pt x="16" y="87"/>
                  </a:lnTo>
                  <a:lnTo>
                    <a:pt x="26" y="94"/>
                  </a:lnTo>
                  <a:lnTo>
                    <a:pt x="31" y="94"/>
                  </a:lnTo>
                  <a:lnTo>
                    <a:pt x="34" y="94"/>
                  </a:lnTo>
                  <a:lnTo>
                    <a:pt x="31" y="96"/>
                  </a:lnTo>
                  <a:lnTo>
                    <a:pt x="29" y="100"/>
                  </a:lnTo>
                  <a:lnTo>
                    <a:pt x="26" y="114"/>
                  </a:lnTo>
                  <a:lnTo>
                    <a:pt x="26" y="122"/>
                  </a:lnTo>
                  <a:lnTo>
                    <a:pt x="29" y="131"/>
                  </a:lnTo>
                  <a:lnTo>
                    <a:pt x="37" y="153"/>
                  </a:lnTo>
                  <a:lnTo>
                    <a:pt x="39" y="164"/>
                  </a:lnTo>
                  <a:lnTo>
                    <a:pt x="42" y="175"/>
                  </a:lnTo>
                  <a:lnTo>
                    <a:pt x="45" y="179"/>
                  </a:lnTo>
                  <a:lnTo>
                    <a:pt x="45" y="182"/>
                  </a:lnTo>
                  <a:lnTo>
                    <a:pt x="81" y="182"/>
                  </a:lnTo>
                  <a:lnTo>
                    <a:pt x="108" y="182"/>
                  </a:lnTo>
                  <a:lnTo>
                    <a:pt x="129" y="182"/>
                  </a:lnTo>
                  <a:lnTo>
                    <a:pt x="142" y="182"/>
                  </a:lnTo>
                  <a:lnTo>
                    <a:pt x="150" y="182"/>
                  </a:lnTo>
                  <a:lnTo>
                    <a:pt x="153" y="182"/>
                  </a:lnTo>
                  <a:lnTo>
                    <a:pt x="155" y="182"/>
                  </a:lnTo>
                  <a:lnTo>
                    <a:pt x="155" y="179"/>
                  </a:lnTo>
                  <a:lnTo>
                    <a:pt x="158" y="175"/>
                  </a:lnTo>
                  <a:lnTo>
                    <a:pt x="163" y="166"/>
                  </a:lnTo>
                  <a:lnTo>
                    <a:pt x="168" y="160"/>
                  </a:lnTo>
                  <a:lnTo>
                    <a:pt x="168" y="157"/>
                  </a:lnTo>
                  <a:lnTo>
                    <a:pt x="163" y="151"/>
                  </a:lnTo>
                  <a:lnTo>
                    <a:pt x="158" y="140"/>
                  </a:lnTo>
                  <a:lnTo>
                    <a:pt x="153" y="129"/>
                  </a:lnTo>
                  <a:lnTo>
                    <a:pt x="134" y="105"/>
                  </a:lnTo>
                  <a:lnTo>
                    <a:pt x="124" y="96"/>
                  </a:lnTo>
                  <a:lnTo>
                    <a:pt x="113" y="90"/>
                  </a:lnTo>
                  <a:lnTo>
                    <a:pt x="118" y="90"/>
                  </a:lnTo>
                  <a:lnTo>
                    <a:pt x="129" y="85"/>
                  </a:lnTo>
                  <a:lnTo>
                    <a:pt x="139" y="79"/>
                  </a:lnTo>
                  <a:lnTo>
                    <a:pt x="145" y="63"/>
                  </a:lnTo>
                  <a:lnTo>
                    <a:pt x="145" y="57"/>
                  </a:lnTo>
                  <a:lnTo>
                    <a:pt x="139" y="52"/>
                  </a:lnTo>
                  <a:lnTo>
                    <a:pt x="129" y="50"/>
                  </a:lnTo>
                  <a:lnTo>
                    <a:pt x="118" y="52"/>
                  </a:lnTo>
                  <a:lnTo>
                    <a:pt x="113" y="52"/>
                  </a:lnTo>
                  <a:lnTo>
                    <a:pt x="113" y="54"/>
                  </a:lnTo>
                  <a:lnTo>
                    <a:pt x="116" y="43"/>
                  </a:lnTo>
                  <a:lnTo>
                    <a:pt x="118" y="37"/>
                  </a:lnTo>
                  <a:lnTo>
                    <a:pt x="118" y="26"/>
                  </a:lnTo>
                  <a:lnTo>
                    <a:pt x="121" y="24"/>
                  </a:lnTo>
                  <a:lnTo>
                    <a:pt x="79" y="0"/>
                  </a:lnTo>
                  <a:close/>
                </a:path>
              </a:pathLst>
            </a:custGeom>
            <a:solidFill>
              <a:srgbClr val="F7C084"/>
            </a:solidFill>
            <a:ln w="7938">
              <a:solidFill>
                <a:srgbClr val="000000"/>
              </a:solidFill>
              <a:prstDash val="solid"/>
              <a:round/>
              <a:headEnd/>
              <a:tailEnd/>
            </a:ln>
          </p:spPr>
          <p:txBody>
            <a:bodyPr/>
            <a:lstStyle/>
            <a:p>
              <a:endParaRPr lang="ja-JP" altLang="en-US"/>
            </a:p>
          </p:txBody>
        </p:sp>
        <p:sp>
          <p:nvSpPr>
            <p:cNvPr id="19608" name="Freeform 347"/>
            <p:cNvSpPr>
              <a:spLocks/>
            </p:cNvSpPr>
            <p:nvPr/>
          </p:nvSpPr>
          <p:spPr bwMode="auto">
            <a:xfrm>
              <a:off x="3486" y="2898"/>
              <a:ext cx="63" cy="16"/>
            </a:xfrm>
            <a:custGeom>
              <a:avLst/>
              <a:gdLst>
                <a:gd name="T0" fmla="*/ 0 w 63"/>
                <a:gd name="T1" fmla="*/ 16 h 16"/>
                <a:gd name="T2" fmla="*/ 5 w 63"/>
                <a:gd name="T3" fmla="*/ 16 h 16"/>
                <a:gd name="T4" fmla="*/ 19 w 63"/>
                <a:gd name="T5" fmla="*/ 16 h 16"/>
                <a:gd name="T6" fmla="*/ 37 w 63"/>
                <a:gd name="T7" fmla="*/ 11 h 16"/>
                <a:gd name="T8" fmla="*/ 63 w 63"/>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16">
                  <a:moveTo>
                    <a:pt x="0" y="16"/>
                  </a:moveTo>
                  <a:lnTo>
                    <a:pt x="5" y="16"/>
                  </a:lnTo>
                  <a:lnTo>
                    <a:pt x="19" y="16"/>
                  </a:lnTo>
                  <a:lnTo>
                    <a:pt x="37" y="11"/>
                  </a:lnTo>
                  <a:lnTo>
                    <a:pt x="63"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09" name="Freeform 348"/>
            <p:cNvSpPr>
              <a:spLocks/>
            </p:cNvSpPr>
            <p:nvPr/>
          </p:nvSpPr>
          <p:spPr bwMode="auto">
            <a:xfrm>
              <a:off x="3549" y="2824"/>
              <a:ext cx="43" cy="74"/>
            </a:xfrm>
            <a:custGeom>
              <a:avLst/>
              <a:gdLst>
                <a:gd name="T0" fmla="*/ 24 w 43"/>
                <a:gd name="T1" fmla="*/ 0 h 74"/>
                <a:gd name="T2" fmla="*/ 21 w 43"/>
                <a:gd name="T3" fmla="*/ 2 h 74"/>
                <a:gd name="T4" fmla="*/ 14 w 43"/>
                <a:gd name="T5" fmla="*/ 11 h 74"/>
                <a:gd name="T6" fmla="*/ 8 w 43"/>
                <a:gd name="T7" fmla="*/ 24 h 74"/>
                <a:gd name="T8" fmla="*/ 3 w 43"/>
                <a:gd name="T9" fmla="*/ 41 h 74"/>
                <a:gd name="T10" fmla="*/ 0 w 43"/>
                <a:gd name="T11" fmla="*/ 57 h 74"/>
                <a:gd name="T12" fmla="*/ 0 w 43"/>
                <a:gd name="T13" fmla="*/ 66 h 74"/>
                <a:gd name="T14" fmla="*/ 3 w 43"/>
                <a:gd name="T15" fmla="*/ 72 h 74"/>
                <a:gd name="T16" fmla="*/ 3 w 43"/>
                <a:gd name="T17" fmla="*/ 74 h 74"/>
                <a:gd name="T18" fmla="*/ 14 w 43"/>
                <a:gd name="T19" fmla="*/ 74 h 74"/>
                <a:gd name="T20" fmla="*/ 19 w 43"/>
                <a:gd name="T21" fmla="*/ 74 h 74"/>
                <a:gd name="T22" fmla="*/ 21 w 43"/>
                <a:gd name="T23" fmla="*/ 74 h 74"/>
                <a:gd name="T24" fmla="*/ 21 w 43"/>
                <a:gd name="T25" fmla="*/ 74 h 74"/>
                <a:gd name="T26" fmla="*/ 19 w 43"/>
                <a:gd name="T27" fmla="*/ 70 h 74"/>
                <a:gd name="T28" fmla="*/ 16 w 43"/>
                <a:gd name="T29" fmla="*/ 57 h 74"/>
                <a:gd name="T30" fmla="*/ 19 w 43"/>
                <a:gd name="T31" fmla="*/ 46 h 74"/>
                <a:gd name="T32" fmla="*/ 21 w 43"/>
                <a:gd name="T33" fmla="*/ 35 h 74"/>
                <a:gd name="T34" fmla="*/ 29 w 43"/>
                <a:gd name="T35" fmla="*/ 19 h 74"/>
                <a:gd name="T36" fmla="*/ 43 w 43"/>
                <a:gd name="T37" fmla="*/ 4 h 74"/>
                <a:gd name="T38" fmla="*/ 24 w 43"/>
                <a:gd name="T39" fmla="*/ 0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3" h="74">
                  <a:moveTo>
                    <a:pt x="24" y="0"/>
                  </a:moveTo>
                  <a:lnTo>
                    <a:pt x="21" y="2"/>
                  </a:lnTo>
                  <a:lnTo>
                    <a:pt x="14" y="11"/>
                  </a:lnTo>
                  <a:lnTo>
                    <a:pt x="8" y="24"/>
                  </a:lnTo>
                  <a:lnTo>
                    <a:pt x="3" y="41"/>
                  </a:lnTo>
                  <a:lnTo>
                    <a:pt x="0" y="57"/>
                  </a:lnTo>
                  <a:lnTo>
                    <a:pt x="0" y="66"/>
                  </a:lnTo>
                  <a:lnTo>
                    <a:pt x="3" y="72"/>
                  </a:lnTo>
                  <a:lnTo>
                    <a:pt x="3" y="74"/>
                  </a:lnTo>
                  <a:lnTo>
                    <a:pt x="14" y="74"/>
                  </a:lnTo>
                  <a:lnTo>
                    <a:pt x="19" y="74"/>
                  </a:lnTo>
                  <a:lnTo>
                    <a:pt x="21" y="74"/>
                  </a:lnTo>
                  <a:lnTo>
                    <a:pt x="19" y="70"/>
                  </a:lnTo>
                  <a:lnTo>
                    <a:pt x="16" y="57"/>
                  </a:lnTo>
                  <a:lnTo>
                    <a:pt x="19" y="46"/>
                  </a:lnTo>
                  <a:lnTo>
                    <a:pt x="21" y="35"/>
                  </a:lnTo>
                  <a:lnTo>
                    <a:pt x="29" y="19"/>
                  </a:lnTo>
                  <a:lnTo>
                    <a:pt x="43" y="4"/>
                  </a:lnTo>
                  <a:lnTo>
                    <a:pt x="24" y="0"/>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610" name="Freeform 349"/>
            <p:cNvSpPr>
              <a:spLocks/>
            </p:cNvSpPr>
            <p:nvPr/>
          </p:nvSpPr>
          <p:spPr bwMode="auto">
            <a:xfrm>
              <a:off x="3497" y="2905"/>
              <a:ext cx="66" cy="77"/>
            </a:xfrm>
            <a:custGeom>
              <a:avLst/>
              <a:gdLst>
                <a:gd name="T0" fmla="*/ 55 w 66"/>
                <a:gd name="T1" fmla="*/ 0 h 77"/>
                <a:gd name="T2" fmla="*/ 52 w 66"/>
                <a:gd name="T3" fmla="*/ 2 h 77"/>
                <a:gd name="T4" fmla="*/ 47 w 66"/>
                <a:gd name="T5" fmla="*/ 9 h 77"/>
                <a:gd name="T6" fmla="*/ 39 w 66"/>
                <a:gd name="T7" fmla="*/ 20 h 77"/>
                <a:gd name="T8" fmla="*/ 31 w 66"/>
                <a:gd name="T9" fmla="*/ 31 h 77"/>
                <a:gd name="T10" fmla="*/ 13 w 66"/>
                <a:gd name="T11" fmla="*/ 55 h 77"/>
                <a:gd name="T12" fmla="*/ 5 w 66"/>
                <a:gd name="T13" fmla="*/ 63 h 77"/>
                <a:gd name="T14" fmla="*/ 0 w 66"/>
                <a:gd name="T15" fmla="*/ 68 h 77"/>
                <a:gd name="T16" fmla="*/ 5 w 66"/>
                <a:gd name="T17" fmla="*/ 72 h 77"/>
                <a:gd name="T18" fmla="*/ 8 w 66"/>
                <a:gd name="T19" fmla="*/ 74 h 77"/>
                <a:gd name="T20" fmla="*/ 8 w 66"/>
                <a:gd name="T21" fmla="*/ 77 h 77"/>
                <a:gd name="T22" fmla="*/ 10 w 66"/>
                <a:gd name="T23" fmla="*/ 74 h 77"/>
                <a:gd name="T24" fmla="*/ 15 w 66"/>
                <a:gd name="T25" fmla="*/ 70 h 77"/>
                <a:gd name="T26" fmla="*/ 31 w 66"/>
                <a:gd name="T27" fmla="*/ 52 h 77"/>
                <a:gd name="T28" fmla="*/ 50 w 66"/>
                <a:gd name="T29" fmla="*/ 28 h 77"/>
                <a:gd name="T30" fmla="*/ 66 w 66"/>
                <a:gd name="T31" fmla="*/ 6 h 77"/>
                <a:gd name="T32" fmla="*/ 55 w 66"/>
                <a:gd name="T33" fmla="*/ 0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77">
                  <a:moveTo>
                    <a:pt x="55" y="0"/>
                  </a:moveTo>
                  <a:lnTo>
                    <a:pt x="52" y="2"/>
                  </a:lnTo>
                  <a:lnTo>
                    <a:pt x="47" y="9"/>
                  </a:lnTo>
                  <a:lnTo>
                    <a:pt x="39" y="20"/>
                  </a:lnTo>
                  <a:lnTo>
                    <a:pt x="31" y="31"/>
                  </a:lnTo>
                  <a:lnTo>
                    <a:pt x="13" y="55"/>
                  </a:lnTo>
                  <a:lnTo>
                    <a:pt x="5" y="63"/>
                  </a:lnTo>
                  <a:lnTo>
                    <a:pt x="0" y="68"/>
                  </a:lnTo>
                  <a:lnTo>
                    <a:pt x="5" y="72"/>
                  </a:lnTo>
                  <a:lnTo>
                    <a:pt x="8" y="74"/>
                  </a:lnTo>
                  <a:lnTo>
                    <a:pt x="8" y="77"/>
                  </a:lnTo>
                  <a:lnTo>
                    <a:pt x="10" y="74"/>
                  </a:lnTo>
                  <a:lnTo>
                    <a:pt x="15" y="70"/>
                  </a:lnTo>
                  <a:lnTo>
                    <a:pt x="31" y="52"/>
                  </a:lnTo>
                  <a:lnTo>
                    <a:pt x="50" y="28"/>
                  </a:lnTo>
                  <a:lnTo>
                    <a:pt x="66" y="6"/>
                  </a:lnTo>
                  <a:lnTo>
                    <a:pt x="55" y="0"/>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611" name="Freeform 350"/>
            <p:cNvSpPr>
              <a:spLocks/>
            </p:cNvSpPr>
            <p:nvPr/>
          </p:nvSpPr>
          <p:spPr bwMode="auto">
            <a:xfrm>
              <a:off x="3547" y="2890"/>
              <a:ext cx="26" cy="26"/>
            </a:xfrm>
            <a:custGeom>
              <a:avLst/>
              <a:gdLst>
                <a:gd name="T0" fmla="*/ 2 w 26"/>
                <a:gd name="T1" fmla="*/ 19 h 26"/>
                <a:gd name="T2" fmla="*/ 0 w 26"/>
                <a:gd name="T3" fmla="*/ 15 h 26"/>
                <a:gd name="T4" fmla="*/ 0 w 26"/>
                <a:gd name="T5" fmla="*/ 10 h 26"/>
                <a:gd name="T6" fmla="*/ 5 w 26"/>
                <a:gd name="T7" fmla="*/ 6 h 26"/>
                <a:gd name="T8" fmla="*/ 13 w 26"/>
                <a:gd name="T9" fmla="*/ 0 h 26"/>
                <a:gd name="T10" fmla="*/ 18 w 26"/>
                <a:gd name="T11" fmla="*/ 0 h 26"/>
                <a:gd name="T12" fmla="*/ 23 w 26"/>
                <a:gd name="T13" fmla="*/ 2 h 26"/>
                <a:gd name="T14" fmla="*/ 26 w 26"/>
                <a:gd name="T15" fmla="*/ 6 h 26"/>
                <a:gd name="T16" fmla="*/ 26 w 26"/>
                <a:gd name="T17" fmla="*/ 15 h 26"/>
                <a:gd name="T18" fmla="*/ 21 w 26"/>
                <a:gd name="T19" fmla="*/ 21 h 26"/>
                <a:gd name="T20" fmla="*/ 16 w 26"/>
                <a:gd name="T21" fmla="*/ 26 h 26"/>
                <a:gd name="T22" fmla="*/ 10 w 26"/>
                <a:gd name="T23" fmla="*/ 24 h 26"/>
                <a:gd name="T24" fmla="*/ 8 w 26"/>
                <a:gd name="T25" fmla="*/ 19 h 26"/>
                <a:gd name="T26" fmla="*/ 5 w 26"/>
                <a:gd name="T27" fmla="*/ 17 h 26"/>
                <a:gd name="T28" fmla="*/ 2 w 26"/>
                <a:gd name="T29" fmla="*/ 19 h 26"/>
                <a:gd name="T30" fmla="*/ 2 w 26"/>
                <a:gd name="T31" fmla="*/ 19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6" h="26">
                  <a:moveTo>
                    <a:pt x="2" y="19"/>
                  </a:moveTo>
                  <a:lnTo>
                    <a:pt x="0" y="15"/>
                  </a:lnTo>
                  <a:lnTo>
                    <a:pt x="0" y="10"/>
                  </a:lnTo>
                  <a:lnTo>
                    <a:pt x="5" y="6"/>
                  </a:lnTo>
                  <a:lnTo>
                    <a:pt x="13" y="0"/>
                  </a:lnTo>
                  <a:lnTo>
                    <a:pt x="18" y="0"/>
                  </a:lnTo>
                  <a:lnTo>
                    <a:pt x="23" y="2"/>
                  </a:lnTo>
                  <a:lnTo>
                    <a:pt x="26" y="6"/>
                  </a:lnTo>
                  <a:lnTo>
                    <a:pt x="26" y="15"/>
                  </a:lnTo>
                  <a:lnTo>
                    <a:pt x="21" y="21"/>
                  </a:lnTo>
                  <a:lnTo>
                    <a:pt x="16" y="26"/>
                  </a:lnTo>
                  <a:lnTo>
                    <a:pt x="10" y="24"/>
                  </a:lnTo>
                  <a:lnTo>
                    <a:pt x="8" y="19"/>
                  </a:lnTo>
                  <a:lnTo>
                    <a:pt x="5" y="17"/>
                  </a:lnTo>
                  <a:lnTo>
                    <a:pt x="2" y="19"/>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612" name="Freeform 351"/>
            <p:cNvSpPr>
              <a:spLocks/>
            </p:cNvSpPr>
            <p:nvPr/>
          </p:nvSpPr>
          <p:spPr bwMode="auto">
            <a:xfrm>
              <a:off x="3573" y="2863"/>
              <a:ext cx="16" cy="18"/>
            </a:xfrm>
            <a:custGeom>
              <a:avLst/>
              <a:gdLst>
                <a:gd name="T0" fmla="*/ 5 w 16"/>
                <a:gd name="T1" fmla="*/ 0 h 18"/>
                <a:gd name="T2" fmla="*/ 8 w 16"/>
                <a:gd name="T3" fmla="*/ 2 h 18"/>
                <a:gd name="T4" fmla="*/ 13 w 16"/>
                <a:gd name="T5" fmla="*/ 5 h 18"/>
                <a:gd name="T6" fmla="*/ 16 w 16"/>
                <a:gd name="T7" fmla="*/ 9 h 18"/>
                <a:gd name="T8" fmla="*/ 13 w 16"/>
                <a:gd name="T9" fmla="*/ 13 h 18"/>
                <a:gd name="T10" fmla="*/ 5 w 16"/>
                <a:gd name="T11" fmla="*/ 18 h 18"/>
                <a:gd name="T12" fmla="*/ 0 w 16"/>
                <a:gd name="T13" fmla="*/ 13 h 18"/>
                <a:gd name="T14" fmla="*/ 5 w 16"/>
                <a:gd name="T15" fmla="*/ 11 h 18"/>
                <a:gd name="T16" fmla="*/ 5 w 16"/>
                <a:gd name="T17" fmla="*/ 9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18">
                  <a:moveTo>
                    <a:pt x="5" y="0"/>
                  </a:moveTo>
                  <a:lnTo>
                    <a:pt x="8" y="2"/>
                  </a:lnTo>
                  <a:lnTo>
                    <a:pt x="13" y="5"/>
                  </a:lnTo>
                  <a:lnTo>
                    <a:pt x="16" y="9"/>
                  </a:lnTo>
                  <a:lnTo>
                    <a:pt x="13" y="13"/>
                  </a:lnTo>
                  <a:lnTo>
                    <a:pt x="5" y="18"/>
                  </a:lnTo>
                  <a:lnTo>
                    <a:pt x="0" y="13"/>
                  </a:lnTo>
                  <a:lnTo>
                    <a:pt x="5" y="11"/>
                  </a:lnTo>
                  <a:lnTo>
                    <a:pt x="5" y="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13" name="Freeform 352"/>
            <p:cNvSpPr>
              <a:spLocks/>
            </p:cNvSpPr>
            <p:nvPr/>
          </p:nvSpPr>
          <p:spPr bwMode="auto">
            <a:xfrm>
              <a:off x="3526" y="2815"/>
              <a:ext cx="23" cy="26"/>
            </a:xfrm>
            <a:custGeom>
              <a:avLst/>
              <a:gdLst>
                <a:gd name="T0" fmla="*/ 21 w 23"/>
                <a:gd name="T1" fmla="*/ 18 h 26"/>
                <a:gd name="T2" fmla="*/ 13 w 23"/>
                <a:gd name="T3" fmla="*/ 24 h 26"/>
                <a:gd name="T4" fmla="*/ 2 w 23"/>
                <a:gd name="T5" fmla="*/ 26 h 26"/>
                <a:gd name="T6" fmla="*/ 0 w 23"/>
                <a:gd name="T7" fmla="*/ 20 h 26"/>
                <a:gd name="T8" fmla="*/ 2 w 23"/>
                <a:gd name="T9" fmla="*/ 9 h 26"/>
                <a:gd name="T10" fmla="*/ 10 w 23"/>
                <a:gd name="T11" fmla="*/ 2 h 26"/>
                <a:gd name="T12" fmla="*/ 18 w 23"/>
                <a:gd name="T13" fmla="*/ 0 h 26"/>
                <a:gd name="T14" fmla="*/ 23 w 23"/>
                <a:gd name="T15" fmla="*/ 7 h 26"/>
                <a:gd name="T16" fmla="*/ 21 w 23"/>
                <a:gd name="T17" fmla="*/ 18 h 26"/>
                <a:gd name="T18" fmla="*/ 21 w 23"/>
                <a:gd name="T19" fmla="*/ 18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26">
                  <a:moveTo>
                    <a:pt x="21" y="18"/>
                  </a:moveTo>
                  <a:lnTo>
                    <a:pt x="13" y="24"/>
                  </a:lnTo>
                  <a:lnTo>
                    <a:pt x="2" y="26"/>
                  </a:lnTo>
                  <a:lnTo>
                    <a:pt x="0" y="20"/>
                  </a:lnTo>
                  <a:lnTo>
                    <a:pt x="2" y="9"/>
                  </a:lnTo>
                  <a:lnTo>
                    <a:pt x="10" y="2"/>
                  </a:lnTo>
                  <a:lnTo>
                    <a:pt x="18" y="0"/>
                  </a:lnTo>
                  <a:lnTo>
                    <a:pt x="23" y="7"/>
                  </a:lnTo>
                  <a:lnTo>
                    <a:pt x="21" y="18"/>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614" name="Freeform 353"/>
            <p:cNvSpPr>
              <a:spLocks/>
            </p:cNvSpPr>
            <p:nvPr/>
          </p:nvSpPr>
          <p:spPr bwMode="auto">
            <a:xfrm>
              <a:off x="3526" y="2822"/>
              <a:ext cx="10" cy="13"/>
            </a:xfrm>
            <a:custGeom>
              <a:avLst/>
              <a:gdLst>
                <a:gd name="T0" fmla="*/ 8 w 10"/>
                <a:gd name="T1" fmla="*/ 8 h 13"/>
                <a:gd name="T2" fmla="*/ 5 w 10"/>
                <a:gd name="T3" fmla="*/ 13 h 13"/>
                <a:gd name="T4" fmla="*/ 0 w 10"/>
                <a:gd name="T5" fmla="*/ 13 h 13"/>
                <a:gd name="T6" fmla="*/ 0 w 10"/>
                <a:gd name="T7" fmla="*/ 11 h 13"/>
                <a:gd name="T8" fmla="*/ 2 w 10"/>
                <a:gd name="T9" fmla="*/ 4 h 13"/>
                <a:gd name="T10" fmla="*/ 5 w 10"/>
                <a:gd name="T11" fmla="*/ 0 h 13"/>
                <a:gd name="T12" fmla="*/ 8 w 10"/>
                <a:gd name="T13" fmla="*/ 0 h 13"/>
                <a:gd name="T14" fmla="*/ 10 w 10"/>
                <a:gd name="T15" fmla="*/ 2 h 13"/>
                <a:gd name="T16" fmla="*/ 8 w 10"/>
                <a:gd name="T17" fmla="*/ 8 h 13"/>
                <a:gd name="T18" fmla="*/ 8 w 10"/>
                <a:gd name="T19" fmla="*/ 8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3">
                  <a:moveTo>
                    <a:pt x="8" y="8"/>
                  </a:moveTo>
                  <a:lnTo>
                    <a:pt x="5" y="13"/>
                  </a:lnTo>
                  <a:lnTo>
                    <a:pt x="0" y="13"/>
                  </a:lnTo>
                  <a:lnTo>
                    <a:pt x="0" y="11"/>
                  </a:lnTo>
                  <a:lnTo>
                    <a:pt x="2" y="4"/>
                  </a:lnTo>
                  <a:lnTo>
                    <a:pt x="5" y="0"/>
                  </a:lnTo>
                  <a:lnTo>
                    <a:pt x="8" y="0"/>
                  </a:lnTo>
                  <a:lnTo>
                    <a:pt x="10" y="2"/>
                  </a:lnTo>
                  <a:lnTo>
                    <a:pt x="8" y="8"/>
                  </a:lnTo>
                  <a:close/>
                </a:path>
              </a:pathLst>
            </a:custGeom>
            <a:solidFill>
              <a:srgbClr val="000000"/>
            </a:solidFill>
            <a:ln w="7938">
              <a:solidFill>
                <a:srgbClr val="000000"/>
              </a:solidFill>
              <a:prstDash val="solid"/>
              <a:round/>
              <a:headEnd/>
              <a:tailEnd/>
            </a:ln>
          </p:spPr>
          <p:txBody>
            <a:bodyPr/>
            <a:lstStyle/>
            <a:p>
              <a:endParaRPr lang="ja-JP" altLang="en-US"/>
            </a:p>
          </p:txBody>
        </p:sp>
        <p:sp>
          <p:nvSpPr>
            <p:cNvPr id="19615" name="Freeform 354"/>
            <p:cNvSpPr>
              <a:spLocks/>
            </p:cNvSpPr>
            <p:nvPr/>
          </p:nvSpPr>
          <p:spPr bwMode="auto">
            <a:xfrm>
              <a:off x="3520" y="2727"/>
              <a:ext cx="230" cy="156"/>
            </a:xfrm>
            <a:custGeom>
              <a:avLst/>
              <a:gdLst>
                <a:gd name="T0" fmla="*/ 0 w 230"/>
                <a:gd name="T1" fmla="*/ 57 h 156"/>
                <a:gd name="T2" fmla="*/ 3 w 230"/>
                <a:gd name="T3" fmla="*/ 59 h 156"/>
                <a:gd name="T4" fmla="*/ 6 w 230"/>
                <a:gd name="T5" fmla="*/ 66 h 156"/>
                <a:gd name="T6" fmla="*/ 14 w 230"/>
                <a:gd name="T7" fmla="*/ 75 h 156"/>
                <a:gd name="T8" fmla="*/ 24 w 230"/>
                <a:gd name="T9" fmla="*/ 86 h 156"/>
                <a:gd name="T10" fmla="*/ 40 w 230"/>
                <a:gd name="T11" fmla="*/ 99 h 156"/>
                <a:gd name="T12" fmla="*/ 56 w 230"/>
                <a:gd name="T13" fmla="*/ 112 h 156"/>
                <a:gd name="T14" fmla="*/ 77 w 230"/>
                <a:gd name="T15" fmla="*/ 123 h 156"/>
                <a:gd name="T16" fmla="*/ 103 w 230"/>
                <a:gd name="T17" fmla="*/ 134 h 156"/>
                <a:gd name="T18" fmla="*/ 127 w 230"/>
                <a:gd name="T19" fmla="*/ 143 h 156"/>
                <a:gd name="T20" fmla="*/ 148 w 230"/>
                <a:gd name="T21" fmla="*/ 149 h 156"/>
                <a:gd name="T22" fmla="*/ 164 w 230"/>
                <a:gd name="T23" fmla="*/ 154 h 156"/>
                <a:gd name="T24" fmla="*/ 177 w 230"/>
                <a:gd name="T25" fmla="*/ 156 h 156"/>
                <a:gd name="T26" fmla="*/ 188 w 230"/>
                <a:gd name="T27" fmla="*/ 156 h 156"/>
                <a:gd name="T28" fmla="*/ 195 w 230"/>
                <a:gd name="T29" fmla="*/ 156 h 156"/>
                <a:gd name="T30" fmla="*/ 201 w 230"/>
                <a:gd name="T31" fmla="*/ 156 h 156"/>
                <a:gd name="T32" fmla="*/ 201 w 230"/>
                <a:gd name="T33" fmla="*/ 154 h 156"/>
                <a:gd name="T34" fmla="*/ 201 w 230"/>
                <a:gd name="T35" fmla="*/ 147 h 156"/>
                <a:gd name="T36" fmla="*/ 203 w 230"/>
                <a:gd name="T37" fmla="*/ 138 h 156"/>
                <a:gd name="T38" fmla="*/ 209 w 230"/>
                <a:gd name="T39" fmla="*/ 127 h 156"/>
                <a:gd name="T40" fmla="*/ 214 w 230"/>
                <a:gd name="T41" fmla="*/ 121 h 156"/>
                <a:gd name="T42" fmla="*/ 222 w 230"/>
                <a:gd name="T43" fmla="*/ 110 h 156"/>
                <a:gd name="T44" fmla="*/ 227 w 230"/>
                <a:gd name="T45" fmla="*/ 97 h 156"/>
                <a:gd name="T46" fmla="*/ 230 w 230"/>
                <a:gd name="T47" fmla="*/ 81 h 156"/>
                <a:gd name="T48" fmla="*/ 227 w 230"/>
                <a:gd name="T49" fmla="*/ 66 h 156"/>
                <a:gd name="T50" fmla="*/ 217 w 230"/>
                <a:gd name="T51" fmla="*/ 49 h 156"/>
                <a:gd name="T52" fmla="*/ 201 w 230"/>
                <a:gd name="T53" fmla="*/ 31 h 156"/>
                <a:gd name="T54" fmla="*/ 188 w 230"/>
                <a:gd name="T55" fmla="*/ 22 h 156"/>
                <a:gd name="T56" fmla="*/ 172 w 230"/>
                <a:gd name="T57" fmla="*/ 13 h 156"/>
                <a:gd name="T58" fmla="*/ 153 w 230"/>
                <a:gd name="T59" fmla="*/ 7 h 156"/>
                <a:gd name="T60" fmla="*/ 137 w 230"/>
                <a:gd name="T61" fmla="*/ 2 h 156"/>
                <a:gd name="T62" fmla="*/ 108 w 230"/>
                <a:gd name="T63" fmla="*/ 0 h 156"/>
                <a:gd name="T64" fmla="*/ 82 w 230"/>
                <a:gd name="T65" fmla="*/ 5 h 156"/>
                <a:gd name="T66" fmla="*/ 61 w 230"/>
                <a:gd name="T67" fmla="*/ 13 h 156"/>
                <a:gd name="T68" fmla="*/ 43 w 230"/>
                <a:gd name="T69" fmla="*/ 24 h 156"/>
                <a:gd name="T70" fmla="*/ 32 w 230"/>
                <a:gd name="T71" fmla="*/ 38 h 156"/>
                <a:gd name="T72" fmla="*/ 21 w 230"/>
                <a:gd name="T73" fmla="*/ 46 h 156"/>
                <a:gd name="T74" fmla="*/ 19 w 230"/>
                <a:gd name="T75" fmla="*/ 51 h 156"/>
                <a:gd name="T76" fmla="*/ 6 w 230"/>
                <a:gd name="T77" fmla="*/ 55 h 156"/>
                <a:gd name="T78" fmla="*/ 3 w 230"/>
                <a:gd name="T79" fmla="*/ 57 h 156"/>
                <a:gd name="T80" fmla="*/ 0 w 230"/>
                <a:gd name="T81" fmla="*/ 57 h 156"/>
                <a:gd name="T82" fmla="*/ 0 w 230"/>
                <a:gd name="T83" fmla="*/ 57 h 1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30" h="156">
                  <a:moveTo>
                    <a:pt x="0" y="57"/>
                  </a:moveTo>
                  <a:lnTo>
                    <a:pt x="3" y="59"/>
                  </a:lnTo>
                  <a:lnTo>
                    <a:pt x="6" y="66"/>
                  </a:lnTo>
                  <a:lnTo>
                    <a:pt x="14" y="75"/>
                  </a:lnTo>
                  <a:lnTo>
                    <a:pt x="24" y="86"/>
                  </a:lnTo>
                  <a:lnTo>
                    <a:pt x="40" y="99"/>
                  </a:lnTo>
                  <a:lnTo>
                    <a:pt x="56" y="112"/>
                  </a:lnTo>
                  <a:lnTo>
                    <a:pt x="77" y="123"/>
                  </a:lnTo>
                  <a:lnTo>
                    <a:pt x="103" y="134"/>
                  </a:lnTo>
                  <a:lnTo>
                    <a:pt x="127" y="143"/>
                  </a:lnTo>
                  <a:lnTo>
                    <a:pt x="148" y="149"/>
                  </a:lnTo>
                  <a:lnTo>
                    <a:pt x="164" y="154"/>
                  </a:lnTo>
                  <a:lnTo>
                    <a:pt x="177" y="156"/>
                  </a:lnTo>
                  <a:lnTo>
                    <a:pt x="188" y="156"/>
                  </a:lnTo>
                  <a:lnTo>
                    <a:pt x="195" y="156"/>
                  </a:lnTo>
                  <a:lnTo>
                    <a:pt x="201" y="156"/>
                  </a:lnTo>
                  <a:lnTo>
                    <a:pt x="201" y="154"/>
                  </a:lnTo>
                  <a:lnTo>
                    <a:pt x="201" y="147"/>
                  </a:lnTo>
                  <a:lnTo>
                    <a:pt x="203" y="138"/>
                  </a:lnTo>
                  <a:lnTo>
                    <a:pt x="209" y="127"/>
                  </a:lnTo>
                  <a:lnTo>
                    <a:pt x="214" y="121"/>
                  </a:lnTo>
                  <a:lnTo>
                    <a:pt x="222" y="110"/>
                  </a:lnTo>
                  <a:lnTo>
                    <a:pt x="227" y="97"/>
                  </a:lnTo>
                  <a:lnTo>
                    <a:pt x="230" y="81"/>
                  </a:lnTo>
                  <a:lnTo>
                    <a:pt x="227" y="66"/>
                  </a:lnTo>
                  <a:lnTo>
                    <a:pt x="217" y="49"/>
                  </a:lnTo>
                  <a:lnTo>
                    <a:pt x="201" y="31"/>
                  </a:lnTo>
                  <a:lnTo>
                    <a:pt x="188" y="22"/>
                  </a:lnTo>
                  <a:lnTo>
                    <a:pt x="172" y="13"/>
                  </a:lnTo>
                  <a:lnTo>
                    <a:pt x="153" y="7"/>
                  </a:lnTo>
                  <a:lnTo>
                    <a:pt x="137" y="2"/>
                  </a:lnTo>
                  <a:lnTo>
                    <a:pt x="108" y="0"/>
                  </a:lnTo>
                  <a:lnTo>
                    <a:pt x="82" y="5"/>
                  </a:lnTo>
                  <a:lnTo>
                    <a:pt x="61" y="13"/>
                  </a:lnTo>
                  <a:lnTo>
                    <a:pt x="43" y="24"/>
                  </a:lnTo>
                  <a:lnTo>
                    <a:pt x="32" y="38"/>
                  </a:lnTo>
                  <a:lnTo>
                    <a:pt x="21" y="46"/>
                  </a:lnTo>
                  <a:lnTo>
                    <a:pt x="19" y="51"/>
                  </a:lnTo>
                  <a:lnTo>
                    <a:pt x="6" y="55"/>
                  </a:lnTo>
                  <a:lnTo>
                    <a:pt x="3" y="57"/>
                  </a:lnTo>
                  <a:lnTo>
                    <a:pt x="0" y="57"/>
                  </a:lnTo>
                  <a:close/>
                </a:path>
              </a:pathLst>
            </a:custGeom>
            <a:solidFill>
              <a:srgbClr val="FFCC00"/>
            </a:solidFill>
            <a:ln w="7938">
              <a:solidFill>
                <a:srgbClr val="000000"/>
              </a:solidFill>
              <a:prstDash val="solid"/>
              <a:round/>
              <a:headEnd/>
              <a:tailEnd/>
            </a:ln>
          </p:spPr>
          <p:txBody>
            <a:bodyPr/>
            <a:lstStyle/>
            <a:p>
              <a:endParaRPr lang="ja-JP" altLang="en-US"/>
            </a:p>
          </p:txBody>
        </p:sp>
        <p:sp>
          <p:nvSpPr>
            <p:cNvPr id="19616" name="Freeform 355"/>
            <p:cNvSpPr>
              <a:spLocks/>
            </p:cNvSpPr>
            <p:nvPr/>
          </p:nvSpPr>
          <p:spPr bwMode="auto">
            <a:xfrm>
              <a:off x="3544" y="2771"/>
              <a:ext cx="185" cy="86"/>
            </a:xfrm>
            <a:custGeom>
              <a:avLst/>
              <a:gdLst>
                <a:gd name="T0" fmla="*/ 0 w 185"/>
                <a:gd name="T1" fmla="*/ 0 h 86"/>
                <a:gd name="T2" fmla="*/ 3 w 185"/>
                <a:gd name="T3" fmla="*/ 2 h 86"/>
                <a:gd name="T4" fmla="*/ 13 w 185"/>
                <a:gd name="T5" fmla="*/ 11 h 86"/>
                <a:gd name="T6" fmla="*/ 29 w 185"/>
                <a:gd name="T7" fmla="*/ 24 h 86"/>
                <a:gd name="T8" fmla="*/ 50 w 185"/>
                <a:gd name="T9" fmla="*/ 37 h 86"/>
                <a:gd name="T10" fmla="*/ 79 w 185"/>
                <a:gd name="T11" fmla="*/ 53 h 86"/>
                <a:gd name="T12" fmla="*/ 108 w 185"/>
                <a:gd name="T13" fmla="*/ 68 h 86"/>
                <a:gd name="T14" fmla="*/ 145 w 185"/>
                <a:gd name="T15" fmla="*/ 79 h 86"/>
                <a:gd name="T16" fmla="*/ 185 w 185"/>
                <a:gd name="T17" fmla="*/ 86 h 8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 h="86">
                  <a:moveTo>
                    <a:pt x="0" y="0"/>
                  </a:moveTo>
                  <a:lnTo>
                    <a:pt x="3" y="2"/>
                  </a:lnTo>
                  <a:lnTo>
                    <a:pt x="13" y="11"/>
                  </a:lnTo>
                  <a:lnTo>
                    <a:pt x="29" y="24"/>
                  </a:lnTo>
                  <a:lnTo>
                    <a:pt x="50" y="37"/>
                  </a:lnTo>
                  <a:lnTo>
                    <a:pt x="79" y="53"/>
                  </a:lnTo>
                  <a:lnTo>
                    <a:pt x="108" y="68"/>
                  </a:lnTo>
                  <a:lnTo>
                    <a:pt x="145" y="79"/>
                  </a:lnTo>
                  <a:lnTo>
                    <a:pt x="185" y="86"/>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17" name="Freeform 356"/>
            <p:cNvSpPr>
              <a:spLocks/>
            </p:cNvSpPr>
            <p:nvPr/>
          </p:nvSpPr>
          <p:spPr bwMode="auto">
            <a:xfrm>
              <a:off x="3539" y="2778"/>
              <a:ext cx="184" cy="90"/>
            </a:xfrm>
            <a:custGeom>
              <a:avLst/>
              <a:gdLst>
                <a:gd name="T0" fmla="*/ 0 w 184"/>
                <a:gd name="T1" fmla="*/ 0 h 90"/>
                <a:gd name="T2" fmla="*/ 0 w 184"/>
                <a:gd name="T3" fmla="*/ 4 h 90"/>
                <a:gd name="T4" fmla="*/ 10 w 184"/>
                <a:gd name="T5" fmla="*/ 13 h 90"/>
                <a:gd name="T6" fmla="*/ 21 w 184"/>
                <a:gd name="T7" fmla="*/ 24 h 90"/>
                <a:gd name="T8" fmla="*/ 42 w 184"/>
                <a:gd name="T9" fmla="*/ 39 h 90"/>
                <a:gd name="T10" fmla="*/ 66 w 184"/>
                <a:gd name="T11" fmla="*/ 55 h 90"/>
                <a:gd name="T12" fmla="*/ 100 w 184"/>
                <a:gd name="T13" fmla="*/ 70 h 90"/>
                <a:gd name="T14" fmla="*/ 137 w 184"/>
                <a:gd name="T15" fmla="*/ 83 h 90"/>
                <a:gd name="T16" fmla="*/ 184 w 184"/>
                <a:gd name="T17" fmla="*/ 90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4" h="90">
                  <a:moveTo>
                    <a:pt x="0" y="0"/>
                  </a:moveTo>
                  <a:lnTo>
                    <a:pt x="0" y="4"/>
                  </a:lnTo>
                  <a:lnTo>
                    <a:pt x="10" y="13"/>
                  </a:lnTo>
                  <a:lnTo>
                    <a:pt x="21" y="24"/>
                  </a:lnTo>
                  <a:lnTo>
                    <a:pt x="42" y="39"/>
                  </a:lnTo>
                  <a:lnTo>
                    <a:pt x="66" y="55"/>
                  </a:lnTo>
                  <a:lnTo>
                    <a:pt x="100" y="70"/>
                  </a:lnTo>
                  <a:lnTo>
                    <a:pt x="137" y="83"/>
                  </a:lnTo>
                  <a:lnTo>
                    <a:pt x="184" y="9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18" name="Freeform 357"/>
            <p:cNvSpPr>
              <a:spLocks/>
            </p:cNvSpPr>
            <p:nvPr/>
          </p:nvSpPr>
          <p:spPr bwMode="auto">
            <a:xfrm>
              <a:off x="3262" y="2953"/>
              <a:ext cx="540" cy="206"/>
            </a:xfrm>
            <a:custGeom>
              <a:avLst/>
              <a:gdLst>
                <a:gd name="T0" fmla="*/ 182 w 540"/>
                <a:gd name="T1" fmla="*/ 9 h 206"/>
                <a:gd name="T2" fmla="*/ 211 w 540"/>
                <a:gd name="T3" fmla="*/ 4 h 206"/>
                <a:gd name="T4" fmla="*/ 261 w 540"/>
                <a:gd name="T5" fmla="*/ 29 h 206"/>
                <a:gd name="T6" fmla="*/ 335 w 540"/>
                <a:gd name="T7" fmla="*/ 29 h 206"/>
                <a:gd name="T8" fmla="*/ 353 w 540"/>
                <a:gd name="T9" fmla="*/ 29 h 206"/>
                <a:gd name="T10" fmla="*/ 369 w 540"/>
                <a:gd name="T11" fmla="*/ 15 h 206"/>
                <a:gd name="T12" fmla="*/ 390 w 540"/>
                <a:gd name="T13" fmla="*/ 9 h 206"/>
                <a:gd name="T14" fmla="*/ 401 w 540"/>
                <a:gd name="T15" fmla="*/ 26 h 206"/>
                <a:gd name="T16" fmla="*/ 440 w 540"/>
                <a:gd name="T17" fmla="*/ 26 h 206"/>
                <a:gd name="T18" fmla="*/ 467 w 540"/>
                <a:gd name="T19" fmla="*/ 22 h 206"/>
                <a:gd name="T20" fmla="*/ 475 w 540"/>
                <a:gd name="T21" fmla="*/ 18 h 206"/>
                <a:gd name="T22" fmla="*/ 506 w 540"/>
                <a:gd name="T23" fmla="*/ 13 h 206"/>
                <a:gd name="T24" fmla="*/ 527 w 540"/>
                <a:gd name="T25" fmla="*/ 42 h 206"/>
                <a:gd name="T26" fmla="*/ 519 w 540"/>
                <a:gd name="T27" fmla="*/ 118 h 206"/>
                <a:gd name="T28" fmla="*/ 480 w 540"/>
                <a:gd name="T29" fmla="*/ 129 h 206"/>
                <a:gd name="T30" fmla="*/ 472 w 540"/>
                <a:gd name="T31" fmla="*/ 132 h 206"/>
                <a:gd name="T32" fmla="*/ 472 w 540"/>
                <a:gd name="T33" fmla="*/ 105 h 206"/>
                <a:gd name="T34" fmla="*/ 469 w 540"/>
                <a:gd name="T35" fmla="*/ 97 h 206"/>
                <a:gd name="T36" fmla="*/ 446 w 540"/>
                <a:gd name="T37" fmla="*/ 64 h 206"/>
                <a:gd name="T38" fmla="*/ 411 w 540"/>
                <a:gd name="T39" fmla="*/ 64 h 206"/>
                <a:gd name="T40" fmla="*/ 406 w 540"/>
                <a:gd name="T41" fmla="*/ 66 h 206"/>
                <a:gd name="T42" fmla="*/ 406 w 540"/>
                <a:gd name="T43" fmla="*/ 101 h 206"/>
                <a:gd name="T44" fmla="*/ 409 w 540"/>
                <a:gd name="T45" fmla="*/ 171 h 206"/>
                <a:gd name="T46" fmla="*/ 356 w 540"/>
                <a:gd name="T47" fmla="*/ 206 h 206"/>
                <a:gd name="T48" fmla="*/ 248 w 540"/>
                <a:gd name="T49" fmla="*/ 206 h 206"/>
                <a:gd name="T50" fmla="*/ 182 w 540"/>
                <a:gd name="T51" fmla="*/ 206 h 206"/>
                <a:gd name="T52" fmla="*/ 148 w 540"/>
                <a:gd name="T53" fmla="*/ 206 h 206"/>
                <a:gd name="T54" fmla="*/ 132 w 540"/>
                <a:gd name="T55" fmla="*/ 206 h 206"/>
                <a:gd name="T56" fmla="*/ 135 w 540"/>
                <a:gd name="T57" fmla="*/ 171 h 206"/>
                <a:gd name="T58" fmla="*/ 145 w 540"/>
                <a:gd name="T59" fmla="*/ 75 h 206"/>
                <a:gd name="T60" fmla="*/ 145 w 540"/>
                <a:gd name="T61" fmla="*/ 55 h 206"/>
                <a:gd name="T62" fmla="*/ 98 w 540"/>
                <a:gd name="T63" fmla="*/ 61 h 206"/>
                <a:gd name="T64" fmla="*/ 77 w 540"/>
                <a:gd name="T65" fmla="*/ 94 h 206"/>
                <a:gd name="T66" fmla="*/ 66 w 540"/>
                <a:gd name="T67" fmla="*/ 121 h 206"/>
                <a:gd name="T68" fmla="*/ 16 w 540"/>
                <a:gd name="T69" fmla="*/ 114 h 206"/>
                <a:gd name="T70" fmla="*/ 0 w 540"/>
                <a:gd name="T71" fmla="*/ 112 h 206"/>
                <a:gd name="T72" fmla="*/ 19 w 540"/>
                <a:gd name="T73" fmla="*/ 70 h 206"/>
                <a:gd name="T74" fmla="*/ 29 w 540"/>
                <a:gd name="T75" fmla="*/ 42 h 206"/>
                <a:gd name="T76" fmla="*/ 32 w 540"/>
                <a:gd name="T77" fmla="*/ 37 h 206"/>
                <a:gd name="T78" fmla="*/ 50 w 540"/>
                <a:gd name="T79" fmla="*/ 13 h 206"/>
                <a:gd name="T80" fmla="*/ 79 w 540"/>
                <a:gd name="T81" fmla="*/ 9 h 206"/>
                <a:gd name="T82" fmla="*/ 150 w 540"/>
                <a:gd name="T83" fmla="*/ 15 h 206"/>
                <a:gd name="T84" fmla="*/ 179 w 540"/>
                <a:gd name="T85" fmla="*/ 18 h 20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40" h="206">
                  <a:moveTo>
                    <a:pt x="179" y="18"/>
                  </a:moveTo>
                  <a:lnTo>
                    <a:pt x="179" y="15"/>
                  </a:lnTo>
                  <a:lnTo>
                    <a:pt x="182" y="9"/>
                  </a:lnTo>
                  <a:lnTo>
                    <a:pt x="190" y="2"/>
                  </a:lnTo>
                  <a:lnTo>
                    <a:pt x="200" y="0"/>
                  </a:lnTo>
                  <a:lnTo>
                    <a:pt x="211" y="4"/>
                  </a:lnTo>
                  <a:lnTo>
                    <a:pt x="221" y="13"/>
                  </a:lnTo>
                  <a:lnTo>
                    <a:pt x="237" y="24"/>
                  </a:lnTo>
                  <a:lnTo>
                    <a:pt x="261" y="29"/>
                  </a:lnTo>
                  <a:lnTo>
                    <a:pt x="293" y="29"/>
                  </a:lnTo>
                  <a:lnTo>
                    <a:pt x="322" y="29"/>
                  </a:lnTo>
                  <a:lnTo>
                    <a:pt x="335" y="29"/>
                  </a:lnTo>
                  <a:lnTo>
                    <a:pt x="345" y="29"/>
                  </a:lnTo>
                  <a:lnTo>
                    <a:pt x="351" y="29"/>
                  </a:lnTo>
                  <a:lnTo>
                    <a:pt x="353" y="29"/>
                  </a:lnTo>
                  <a:lnTo>
                    <a:pt x="356" y="29"/>
                  </a:lnTo>
                  <a:lnTo>
                    <a:pt x="359" y="26"/>
                  </a:lnTo>
                  <a:lnTo>
                    <a:pt x="369" y="15"/>
                  </a:lnTo>
                  <a:lnTo>
                    <a:pt x="382" y="9"/>
                  </a:lnTo>
                  <a:lnTo>
                    <a:pt x="388" y="7"/>
                  </a:lnTo>
                  <a:lnTo>
                    <a:pt x="390" y="9"/>
                  </a:lnTo>
                  <a:lnTo>
                    <a:pt x="398" y="13"/>
                  </a:lnTo>
                  <a:lnTo>
                    <a:pt x="401" y="22"/>
                  </a:lnTo>
                  <a:lnTo>
                    <a:pt x="401" y="26"/>
                  </a:lnTo>
                  <a:lnTo>
                    <a:pt x="401" y="29"/>
                  </a:lnTo>
                  <a:lnTo>
                    <a:pt x="424" y="26"/>
                  </a:lnTo>
                  <a:lnTo>
                    <a:pt x="440" y="26"/>
                  </a:lnTo>
                  <a:lnTo>
                    <a:pt x="451" y="24"/>
                  </a:lnTo>
                  <a:lnTo>
                    <a:pt x="459" y="24"/>
                  </a:lnTo>
                  <a:lnTo>
                    <a:pt x="467" y="22"/>
                  </a:lnTo>
                  <a:lnTo>
                    <a:pt x="469" y="22"/>
                  </a:lnTo>
                  <a:lnTo>
                    <a:pt x="475" y="18"/>
                  </a:lnTo>
                  <a:lnTo>
                    <a:pt x="485" y="13"/>
                  </a:lnTo>
                  <a:lnTo>
                    <a:pt x="498" y="11"/>
                  </a:lnTo>
                  <a:lnTo>
                    <a:pt x="506" y="13"/>
                  </a:lnTo>
                  <a:lnTo>
                    <a:pt x="514" y="20"/>
                  </a:lnTo>
                  <a:lnTo>
                    <a:pt x="522" y="29"/>
                  </a:lnTo>
                  <a:lnTo>
                    <a:pt x="527" y="42"/>
                  </a:lnTo>
                  <a:lnTo>
                    <a:pt x="538" y="75"/>
                  </a:lnTo>
                  <a:lnTo>
                    <a:pt x="540" y="112"/>
                  </a:lnTo>
                  <a:lnTo>
                    <a:pt x="519" y="118"/>
                  </a:lnTo>
                  <a:lnTo>
                    <a:pt x="501" y="123"/>
                  </a:lnTo>
                  <a:lnTo>
                    <a:pt x="488" y="127"/>
                  </a:lnTo>
                  <a:lnTo>
                    <a:pt x="480" y="129"/>
                  </a:lnTo>
                  <a:lnTo>
                    <a:pt x="475" y="132"/>
                  </a:lnTo>
                  <a:lnTo>
                    <a:pt x="472" y="132"/>
                  </a:lnTo>
                  <a:lnTo>
                    <a:pt x="472" y="116"/>
                  </a:lnTo>
                  <a:lnTo>
                    <a:pt x="472" y="108"/>
                  </a:lnTo>
                  <a:lnTo>
                    <a:pt x="472" y="105"/>
                  </a:lnTo>
                  <a:lnTo>
                    <a:pt x="472" y="103"/>
                  </a:lnTo>
                  <a:lnTo>
                    <a:pt x="469" y="103"/>
                  </a:lnTo>
                  <a:lnTo>
                    <a:pt x="469" y="97"/>
                  </a:lnTo>
                  <a:lnTo>
                    <a:pt x="467" y="83"/>
                  </a:lnTo>
                  <a:lnTo>
                    <a:pt x="467" y="64"/>
                  </a:lnTo>
                  <a:lnTo>
                    <a:pt x="446" y="64"/>
                  </a:lnTo>
                  <a:lnTo>
                    <a:pt x="430" y="64"/>
                  </a:lnTo>
                  <a:lnTo>
                    <a:pt x="422" y="64"/>
                  </a:lnTo>
                  <a:lnTo>
                    <a:pt x="411" y="64"/>
                  </a:lnTo>
                  <a:lnTo>
                    <a:pt x="406" y="64"/>
                  </a:lnTo>
                  <a:lnTo>
                    <a:pt x="406" y="66"/>
                  </a:lnTo>
                  <a:lnTo>
                    <a:pt x="406" y="70"/>
                  </a:lnTo>
                  <a:lnTo>
                    <a:pt x="406" y="83"/>
                  </a:lnTo>
                  <a:lnTo>
                    <a:pt x="406" y="101"/>
                  </a:lnTo>
                  <a:lnTo>
                    <a:pt x="409" y="125"/>
                  </a:lnTo>
                  <a:lnTo>
                    <a:pt x="409" y="149"/>
                  </a:lnTo>
                  <a:lnTo>
                    <a:pt x="409" y="171"/>
                  </a:lnTo>
                  <a:lnTo>
                    <a:pt x="406" y="193"/>
                  </a:lnTo>
                  <a:lnTo>
                    <a:pt x="406" y="206"/>
                  </a:lnTo>
                  <a:lnTo>
                    <a:pt x="356" y="206"/>
                  </a:lnTo>
                  <a:lnTo>
                    <a:pt x="316" y="206"/>
                  </a:lnTo>
                  <a:lnTo>
                    <a:pt x="279" y="206"/>
                  </a:lnTo>
                  <a:lnTo>
                    <a:pt x="248" y="206"/>
                  </a:lnTo>
                  <a:lnTo>
                    <a:pt x="221" y="206"/>
                  </a:lnTo>
                  <a:lnTo>
                    <a:pt x="200" y="206"/>
                  </a:lnTo>
                  <a:lnTo>
                    <a:pt x="182" y="206"/>
                  </a:lnTo>
                  <a:lnTo>
                    <a:pt x="169" y="206"/>
                  </a:lnTo>
                  <a:lnTo>
                    <a:pt x="156" y="206"/>
                  </a:lnTo>
                  <a:lnTo>
                    <a:pt x="148" y="206"/>
                  </a:lnTo>
                  <a:lnTo>
                    <a:pt x="137" y="206"/>
                  </a:lnTo>
                  <a:lnTo>
                    <a:pt x="135" y="206"/>
                  </a:lnTo>
                  <a:lnTo>
                    <a:pt x="132" y="206"/>
                  </a:lnTo>
                  <a:lnTo>
                    <a:pt x="132" y="202"/>
                  </a:lnTo>
                  <a:lnTo>
                    <a:pt x="132" y="189"/>
                  </a:lnTo>
                  <a:lnTo>
                    <a:pt x="135" y="171"/>
                  </a:lnTo>
                  <a:lnTo>
                    <a:pt x="137" y="147"/>
                  </a:lnTo>
                  <a:lnTo>
                    <a:pt x="142" y="99"/>
                  </a:lnTo>
                  <a:lnTo>
                    <a:pt x="145" y="75"/>
                  </a:lnTo>
                  <a:lnTo>
                    <a:pt x="150" y="57"/>
                  </a:lnTo>
                  <a:lnTo>
                    <a:pt x="148" y="57"/>
                  </a:lnTo>
                  <a:lnTo>
                    <a:pt x="145" y="55"/>
                  </a:lnTo>
                  <a:lnTo>
                    <a:pt x="129" y="55"/>
                  </a:lnTo>
                  <a:lnTo>
                    <a:pt x="111" y="55"/>
                  </a:lnTo>
                  <a:lnTo>
                    <a:pt x="98" y="61"/>
                  </a:lnTo>
                  <a:lnTo>
                    <a:pt x="92" y="66"/>
                  </a:lnTo>
                  <a:lnTo>
                    <a:pt x="87" y="75"/>
                  </a:lnTo>
                  <a:lnTo>
                    <a:pt x="77" y="94"/>
                  </a:lnTo>
                  <a:lnTo>
                    <a:pt x="69" y="114"/>
                  </a:lnTo>
                  <a:lnTo>
                    <a:pt x="69" y="118"/>
                  </a:lnTo>
                  <a:lnTo>
                    <a:pt x="66" y="121"/>
                  </a:lnTo>
                  <a:lnTo>
                    <a:pt x="45" y="118"/>
                  </a:lnTo>
                  <a:lnTo>
                    <a:pt x="26" y="116"/>
                  </a:lnTo>
                  <a:lnTo>
                    <a:pt x="16" y="114"/>
                  </a:lnTo>
                  <a:lnTo>
                    <a:pt x="8" y="112"/>
                  </a:lnTo>
                  <a:lnTo>
                    <a:pt x="3" y="112"/>
                  </a:lnTo>
                  <a:lnTo>
                    <a:pt x="0" y="112"/>
                  </a:lnTo>
                  <a:lnTo>
                    <a:pt x="8" y="88"/>
                  </a:lnTo>
                  <a:lnTo>
                    <a:pt x="19" y="70"/>
                  </a:lnTo>
                  <a:lnTo>
                    <a:pt x="24" y="57"/>
                  </a:lnTo>
                  <a:lnTo>
                    <a:pt x="26" y="48"/>
                  </a:lnTo>
                  <a:lnTo>
                    <a:pt x="29" y="42"/>
                  </a:lnTo>
                  <a:lnTo>
                    <a:pt x="29" y="40"/>
                  </a:lnTo>
                  <a:lnTo>
                    <a:pt x="32" y="37"/>
                  </a:lnTo>
                  <a:lnTo>
                    <a:pt x="32" y="35"/>
                  </a:lnTo>
                  <a:lnTo>
                    <a:pt x="40" y="24"/>
                  </a:lnTo>
                  <a:lnTo>
                    <a:pt x="50" y="13"/>
                  </a:lnTo>
                  <a:lnTo>
                    <a:pt x="58" y="11"/>
                  </a:lnTo>
                  <a:lnTo>
                    <a:pt x="66" y="9"/>
                  </a:lnTo>
                  <a:lnTo>
                    <a:pt x="79" y="9"/>
                  </a:lnTo>
                  <a:lnTo>
                    <a:pt x="95" y="11"/>
                  </a:lnTo>
                  <a:lnTo>
                    <a:pt x="132" y="13"/>
                  </a:lnTo>
                  <a:lnTo>
                    <a:pt x="150" y="15"/>
                  </a:lnTo>
                  <a:lnTo>
                    <a:pt x="164" y="15"/>
                  </a:lnTo>
                  <a:lnTo>
                    <a:pt x="174" y="18"/>
                  </a:lnTo>
                  <a:lnTo>
                    <a:pt x="179" y="18"/>
                  </a:lnTo>
                  <a:close/>
                </a:path>
              </a:pathLst>
            </a:custGeom>
            <a:solidFill>
              <a:srgbClr val="999999"/>
            </a:solidFill>
            <a:ln w="7938">
              <a:solidFill>
                <a:srgbClr val="000000"/>
              </a:solidFill>
              <a:prstDash val="solid"/>
              <a:round/>
              <a:headEnd/>
              <a:tailEnd/>
            </a:ln>
          </p:spPr>
          <p:txBody>
            <a:bodyPr/>
            <a:lstStyle/>
            <a:p>
              <a:endParaRPr lang="ja-JP" altLang="en-US"/>
            </a:p>
          </p:txBody>
        </p:sp>
        <p:sp>
          <p:nvSpPr>
            <p:cNvPr id="19619" name="Freeform 358"/>
            <p:cNvSpPr>
              <a:spLocks/>
            </p:cNvSpPr>
            <p:nvPr/>
          </p:nvSpPr>
          <p:spPr bwMode="auto">
            <a:xfrm>
              <a:off x="3518" y="3135"/>
              <a:ext cx="10" cy="11"/>
            </a:xfrm>
            <a:custGeom>
              <a:avLst/>
              <a:gdLst>
                <a:gd name="T0" fmla="*/ 10 w 10"/>
                <a:gd name="T1" fmla="*/ 0 h 11"/>
                <a:gd name="T2" fmla="*/ 2 w 10"/>
                <a:gd name="T3" fmla="*/ 7 h 11"/>
                <a:gd name="T4" fmla="*/ 0 w 10"/>
                <a:gd name="T5" fmla="*/ 11 h 11"/>
                <a:gd name="T6" fmla="*/ 0 60000 65536"/>
                <a:gd name="T7" fmla="*/ 0 60000 65536"/>
                <a:gd name="T8" fmla="*/ 0 60000 65536"/>
              </a:gdLst>
              <a:ahLst/>
              <a:cxnLst>
                <a:cxn ang="T6">
                  <a:pos x="T0" y="T1"/>
                </a:cxn>
                <a:cxn ang="T7">
                  <a:pos x="T2" y="T3"/>
                </a:cxn>
                <a:cxn ang="T8">
                  <a:pos x="T4" y="T5"/>
                </a:cxn>
              </a:cxnLst>
              <a:rect l="0" t="0" r="r" b="b"/>
              <a:pathLst>
                <a:path w="10" h="11">
                  <a:moveTo>
                    <a:pt x="10" y="0"/>
                  </a:moveTo>
                  <a:lnTo>
                    <a:pt x="2" y="7"/>
                  </a:lnTo>
                  <a:lnTo>
                    <a:pt x="0" y="11"/>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20" name="Freeform 359"/>
            <p:cNvSpPr>
              <a:spLocks/>
            </p:cNvSpPr>
            <p:nvPr/>
          </p:nvSpPr>
          <p:spPr bwMode="auto">
            <a:xfrm>
              <a:off x="3539" y="3058"/>
              <a:ext cx="82" cy="70"/>
            </a:xfrm>
            <a:custGeom>
              <a:avLst/>
              <a:gdLst>
                <a:gd name="T0" fmla="*/ 82 w 82"/>
                <a:gd name="T1" fmla="*/ 0 h 70"/>
                <a:gd name="T2" fmla="*/ 79 w 82"/>
                <a:gd name="T3" fmla="*/ 3 h 70"/>
                <a:gd name="T4" fmla="*/ 74 w 82"/>
                <a:gd name="T5" fmla="*/ 9 h 70"/>
                <a:gd name="T6" fmla="*/ 63 w 82"/>
                <a:gd name="T7" fmla="*/ 16 h 70"/>
                <a:gd name="T8" fmla="*/ 53 w 82"/>
                <a:gd name="T9" fmla="*/ 27 h 70"/>
                <a:gd name="T10" fmla="*/ 24 w 82"/>
                <a:gd name="T11" fmla="*/ 49 h 70"/>
                <a:gd name="T12" fmla="*/ 0 w 82"/>
                <a:gd name="T13" fmla="*/ 70 h 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2" h="70">
                  <a:moveTo>
                    <a:pt x="82" y="0"/>
                  </a:moveTo>
                  <a:lnTo>
                    <a:pt x="79" y="3"/>
                  </a:lnTo>
                  <a:lnTo>
                    <a:pt x="74" y="9"/>
                  </a:lnTo>
                  <a:lnTo>
                    <a:pt x="63" y="16"/>
                  </a:lnTo>
                  <a:lnTo>
                    <a:pt x="53" y="27"/>
                  </a:lnTo>
                  <a:lnTo>
                    <a:pt x="24" y="49"/>
                  </a:lnTo>
                  <a:lnTo>
                    <a:pt x="0" y="7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21" name="Line 360"/>
            <p:cNvSpPr>
              <a:spLocks noChangeShapeType="1"/>
            </p:cNvSpPr>
            <p:nvPr/>
          </p:nvSpPr>
          <p:spPr bwMode="auto">
            <a:xfrm>
              <a:off x="3273" y="3039"/>
              <a:ext cx="66" cy="1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622" name="Line 361"/>
            <p:cNvSpPr>
              <a:spLocks noChangeShapeType="1"/>
            </p:cNvSpPr>
            <p:nvPr/>
          </p:nvSpPr>
          <p:spPr bwMode="auto">
            <a:xfrm flipV="1">
              <a:off x="3734" y="3039"/>
              <a:ext cx="68" cy="17"/>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623" name="Freeform 362"/>
            <p:cNvSpPr>
              <a:spLocks/>
            </p:cNvSpPr>
            <p:nvPr/>
          </p:nvSpPr>
          <p:spPr bwMode="auto">
            <a:xfrm>
              <a:off x="3304" y="3052"/>
              <a:ext cx="19" cy="15"/>
            </a:xfrm>
            <a:custGeom>
              <a:avLst/>
              <a:gdLst>
                <a:gd name="T0" fmla="*/ 19 w 19"/>
                <a:gd name="T1" fmla="*/ 6 h 15"/>
                <a:gd name="T2" fmla="*/ 16 w 19"/>
                <a:gd name="T3" fmla="*/ 13 h 15"/>
                <a:gd name="T4" fmla="*/ 11 w 19"/>
                <a:gd name="T5" fmla="*/ 15 h 15"/>
                <a:gd name="T6" fmla="*/ 3 w 19"/>
                <a:gd name="T7" fmla="*/ 13 h 15"/>
                <a:gd name="T8" fmla="*/ 0 w 19"/>
                <a:gd name="T9" fmla="*/ 6 h 15"/>
                <a:gd name="T10" fmla="*/ 3 w 19"/>
                <a:gd name="T11" fmla="*/ 2 h 15"/>
                <a:gd name="T12" fmla="*/ 11 w 19"/>
                <a:gd name="T13" fmla="*/ 0 h 15"/>
                <a:gd name="T14" fmla="*/ 16 w 19"/>
                <a:gd name="T15" fmla="*/ 2 h 15"/>
                <a:gd name="T16" fmla="*/ 19 w 19"/>
                <a:gd name="T17" fmla="*/ 6 h 15"/>
                <a:gd name="T18" fmla="*/ 19 w 19"/>
                <a:gd name="T19" fmla="*/ 6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15">
                  <a:moveTo>
                    <a:pt x="19" y="6"/>
                  </a:moveTo>
                  <a:lnTo>
                    <a:pt x="16" y="13"/>
                  </a:lnTo>
                  <a:lnTo>
                    <a:pt x="11" y="15"/>
                  </a:lnTo>
                  <a:lnTo>
                    <a:pt x="3" y="13"/>
                  </a:lnTo>
                  <a:lnTo>
                    <a:pt x="0" y="6"/>
                  </a:lnTo>
                  <a:lnTo>
                    <a:pt x="3" y="2"/>
                  </a:lnTo>
                  <a:lnTo>
                    <a:pt x="11" y="0"/>
                  </a:lnTo>
                  <a:lnTo>
                    <a:pt x="16" y="2"/>
                  </a:lnTo>
                  <a:lnTo>
                    <a:pt x="19" y="6"/>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24" name="Freeform 363"/>
            <p:cNvSpPr>
              <a:spLocks/>
            </p:cNvSpPr>
            <p:nvPr/>
          </p:nvSpPr>
          <p:spPr bwMode="auto">
            <a:xfrm>
              <a:off x="3779" y="3052"/>
              <a:ext cx="18" cy="15"/>
            </a:xfrm>
            <a:custGeom>
              <a:avLst/>
              <a:gdLst>
                <a:gd name="T0" fmla="*/ 18 w 18"/>
                <a:gd name="T1" fmla="*/ 6 h 15"/>
                <a:gd name="T2" fmla="*/ 15 w 18"/>
                <a:gd name="T3" fmla="*/ 13 h 15"/>
                <a:gd name="T4" fmla="*/ 8 w 18"/>
                <a:gd name="T5" fmla="*/ 15 h 15"/>
                <a:gd name="T6" fmla="*/ 2 w 18"/>
                <a:gd name="T7" fmla="*/ 13 h 15"/>
                <a:gd name="T8" fmla="*/ 0 w 18"/>
                <a:gd name="T9" fmla="*/ 6 h 15"/>
                <a:gd name="T10" fmla="*/ 2 w 18"/>
                <a:gd name="T11" fmla="*/ 2 h 15"/>
                <a:gd name="T12" fmla="*/ 8 w 18"/>
                <a:gd name="T13" fmla="*/ 0 h 15"/>
                <a:gd name="T14" fmla="*/ 15 w 18"/>
                <a:gd name="T15" fmla="*/ 2 h 15"/>
                <a:gd name="T16" fmla="*/ 18 w 18"/>
                <a:gd name="T17" fmla="*/ 6 h 15"/>
                <a:gd name="T18" fmla="*/ 18 w 18"/>
                <a:gd name="T19" fmla="*/ 6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15">
                  <a:moveTo>
                    <a:pt x="18" y="6"/>
                  </a:moveTo>
                  <a:lnTo>
                    <a:pt x="15" y="13"/>
                  </a:lnTo>
                  <a:lnTo>
                    <a:pt x="8" y="15"/>
                  </a:lnTo>
                  <a:lnTo>
                    <a:pt x="2" y="13"/>
                  </a:lnTo>
                  <a:lnTo>
                    <a:pt x="0" y="6"/>
                  </a:lnTo>
                  <a:lnTo>
                    <a:pt x="2" y="2"/>
                  </a:lnTo>
                  <a:lnTo>
                    <a:pt x="8" y="0"/>
                  </a:lnTo>
                  <a:lnTo>
                    <a:pt x="15" y="2"/>
                  </a:lnTo>
                  <a:lnTo>
                    <a:pt x="18" y="6"/>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25" name="Line 364"/>
            <p:cNvSpPr>
              <a:spLocks noChangeShapeType="1"/>
            </p:cNvSpPr>
            <p:nvPr/>
          </p:nvSpPr>
          <p:spPr bwMode="auto">
            <a:xfrm flipV="1">
              <a:off x="3241" y="3100"/>
              <a:ext cx="3" cy="1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626" name="Line 365"/>
            <p:cNvSpPr>
              <a:spLocks noChangeShapeType="1"/>
            </p:cNvSpPr>
            <p:nvPr/>
          </p:nvSpPr>
          <p:spPr bwMode="auto">
            <a:xfrm flipV="1">
              <a:off x="3259" y="3100"/>
              <a:ext cx="1" cy="18"/>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627" name="Line 366"/>
            <p:cNvSpPr>
              <a:spLocks noChangeShapeType="1"/>
            </p:cNvSpPr>
            <p:nvPr/>
          </p:nvSpPr>
          <p:spPr bwMode="auto">
            <a:xfrm flipH="1" flipV="1">
              <a:off x="3283" y="3102"/>
              <a:ext cx="8" cy="9"/>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628" name="Line 367"/>
            <p:cNvSpPr>
              <a:spLocks noChangeShapeType="1"/>
            </p:cNvSpPr>
            <p:nvPr/>
          </p:nvSpPr>
          <p:spPr bwMode="auto">
            <a:xfrm flipV="1">
              <a:off x="3228" y="3096"/>
              <a:ext cx="1" cy="4"/>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9629" name="Freeform 368"/>
            <p:cNvSpPr>
              <a:spLocks/>
            </p:cNvSpPr>
            <p:nvPr/>
          </p:nvSpPr>
          <p:spPr bwMode="auto">
            <a:xfrm>
              <a:off x="3697" y="3069"/>
              <a:ext cx="100" cy="66"/>
            </a:xfrm>
            <a:custGeom>
              <a:avLst/>
              <a:gdLst>
                <a:gd name="T0" fmla="*/ 37 w 100"/>
                <a:gd name="T1" fmla="*/ 16 h 66"/>
                <a:gd name="T2" fmla="*/ 32 w 100"/>
                <a:gd name="T3" fmla="*/ 16 h 66"/>
                <a:gd name="T4" fmla="*/ 24 w 100"/>
                <a:gd name="T5" fmla="*/ 13 h 66"/>
                <a:gd name="T6" fmla="*/ 13 w 100"/>
                <a:gd name="T7" fmla="*/ 16 h 66"/>
                <a:gd name="T8" fmla="*/ 3 w 100"/>
                <a:gd name="T9" fmla="*/ 24 h 66"/>
                <a:gd name="T10" fmla="*/ 0 w 100"/>
                <a:gd name="T11" fmla="*/ 35 h 66"/>
                <a:gd name="T12" fmla="*/ 0 w 100"/>
                <a:gd name="T13" fmla="*/ 46 h 66"/>
                <a:gd name="T14" fmla="*/ 8 w 100"/>
                <a:gd name="T15" fmla="*/ 53 h 66"/>
                <a:gd name="T16" fmla="*/ 21 w 100"/>
                <a:gd name="T17" fmla="*/ 53 h 66"/>
                <a:gd name="T18" fmla="*/ 21 w 100"/>
                <a:gd name="T19" fmla="*/ 55 h 66"/>
                <a:gd name="T20" fmla="*/ 24 w 100"/>
                <a:gd name="T21" fmla="*/ 59 h 66"/>
                <a:gd name="T22" fmla="*/ 29 w 100"/>
                <a:gd name="T23" fmla="*/ 62 h 66"/>
                <a:gd name="T24" fmla="*/ 40 w 100"/>
                <a:gd name="T25" fmla="*/ 59 h 66"/>
                <a:gd name="T26" fmla="*/ 40 w 100"/>
                <a:gd name="T27" fmla="*/ 62 h 66"/>
                <a:gd name="T28" fmla="*/ 45 w 100"/>
                <a:gd name="T29" fmla="*/ 64 h 66"/>
                <a:gd name="T30" fmla="*/ 53 w 100"/>
                <a:gd name="T31" fmla="*/ 66 h 66"/>
                <a:gd name="T32" fmla="*/ 61 w 100"/>
                <a:gd name="T33" fmla="*/ 64 h 66"/>
                <a:gd name="T34" fmla="*/ 63 w 100"/>
                <a:gd name="T35" fmla="*/ 64 h 66"/>
                <a:gd name="T36" fmla="*/ 66 w 100"/>
                <a:gd name="T37" fmla="*/ 66 h 66"/>
                <a:gd name="T38" fmla="*/ 74 w 100"/>
                <a:gd name="T39" fmla="*/ 66 h 66"/>
                <a:gd name="T40" fmla="*/ 82 w 100"/>
                <a:gd name="T41" fmla="*/ 62 h 66"/>
                <a:gd name="T42" fmla="*/ 97 w 100"/>
                <a:gd name="T43" fmla="*/ 49 h 66"/>
                <a:gd name="T44" fmla="*/ 100 w 100"/>
                <a:gd name="T45" fmla="*/ 42 h 66"/>
                <a:gd name="T46" fmla="*/ 100 w 100"/>
                <a:gd name="T47" fmla="*/ 33 h 66"/>
                <a:gd name="T48" fmla="*/ 100 w 100"/>
                <a:gd name="T49" fmla="*/ 22 h 66"/>
                <a:gd name="T50" fmla="*/ 97 w 100"/>
                <a:gd name="T51" fmla="*/ 11 h 66"/>
                <a:gd name="T52" fmla="*/ 95 w 100"/>
                <a:gd name="T53" fmla="*/ 2 h 66"/>
                <a:gd name="T54" fmla="*/ 92 w 100"/>
                <a:gd name="T55" fmla="*/ 0 h 66"/>
                <a:gd name="T56" fmla="*/ 37 w 100"/>
                <a:gd name="T57" fmla="*/ 16 h 6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0" h="66">
                  <a:moveTo>
                    <a:pt x="37" y="16"/>
                  </a:moveTo>
                  <a:lnTo>
                    <a:pt x="32" y="16"/>
                  </a:lnTo>
                  <a:lnTo>
                    <a:pt x="24" y="13"/>
                  </a:lnTo>
                  <a:lnTo>
                    <a:pt x="13" y="16"/>
                  </a:lnTo>
                  <a:lnTo>
                    <a:pt x="3" y="24"/>
                  </a:lnTo>
                  <a:lnTo>
                    <a:pt x="0" y="35"/>
                  </a:lnTo>
                  <a:lnTo>
                    <a:pt x="0" y="46"/>
                  </a:lnTo>
                  <a:lnTo>
                    <a:pt x="8" y="53"/>
                  </a:lnTo>
                  <a:lnTo>
                    <a:pt x="21" y="53"/>
                  </a:lnTo>
                  <a:lnTo>
                    <a:pt x="21" y="55"/>
                  </a:lnTo>
                  <a:lnTo>
                    <a:pt x="24" y="59"/>
                  </a:lnTo>
                  <a:lnTo>
                    <a:pt x="29" y="62"/>
                  </a:lnTo>
                  <a:lnTo>
                    <a:pt x="40" y="59"/>
                  </a:lnTo>
                  <a:lnTo>
                    <a:pt x="40" y="62"/>
                  </a:lnTo>
                  <a:lnTo>
                    <a:pt x="45" y="64"/>
                  </a:lnTo>
                  <a:lnTo>
                    <a:pt x="53" y="66"/>
                  </a:lnTo>
                  <a:lnTo>
                    <a:pt x="61" y="64"/>
                  </a:lnTo>
                  <a:lnTo>
                    <a:pt x="63" y="64"/>
                  </a:lnTo>
                  <a:lnTo>
                    <a:pt x="66" y="66"/>
                  </a:lnTo>
                  <a:lnTo>
                    <a:pt x="74" y="66"/>
                  </a:lnTo>
                  <a:lnTo>
                    <a:pt x="82" y="62"/>
                  </a:lnTo>
                  <a:lnTo>
                    <a:pt x="97" y="49"/>
                  </a:lnTo>
                  <a:lnTo>
                    <a:pt x="100" y="42"/>
                  </a:lnTo>
                  <a:lnTo>
                    <a:pt x="100" y="33"/>
                  </a:lnTo>
                  <a:lnTo>
                    <a:pt x="100" y="22"/>
                  </a:lnTo>
                  <a:lnTo>
                    <a:pt x="97" y="11"/>
                  </a:lnTo>
                  <a:lnTo>
                    <a:pt x="95" y="2"/>
                  </a:lnTo>
                  <a:lnTo>
                    <a:pt x="92" y="0"/>
                  </a:lnTo>
                  <a:lnTo>
                    <a:pt x="37" y="16"/>
                  </a:lnTo>
                  <a:close/>
                </a:path>
              </a:pathLst>
            </a:custGeom>
            <a:solidFill>
              <a:srgbClr val="F7C084"/>
            </a:solidFill>
            <a:ln w="7938">
              <a:solidFill>
                <a:srgbClr val="000000"/>
              </a:solidFill>
              <a:prstDash val="solid"/>
              <a:round/>
              <a:headEnd/>
              <a:tailEnd/>
            </a:ln>
          </p:spPr>
          <p:txBody>
            <a:bodyPr/>
            <a:lstStyle/>
            <a:p>
              <a:endParaRPr lang="ja-JP" altLang="en-US"/>
            </a:p>
          </p:txBody>
        </p:sp>
        <p:sp>
          <p:nvSpPr>
            <p:cNvPr id="19630" name="Freeform 369"/>
            <p:cNvSpPr>
              <a:spLocks/>
            </p:cNvSpPr>
            <p:nvPr/>
          </p:nvSpPr>
          <p:spPr bwMode="auto">
            <a:xfrm>
              <a:off x="3718" y="3102"/>
              <a:ext cx="29" cy="20"/>
            </a:xfrm>
            <a:custGeom>
              <a:avLst/>
              <a:gdLst>
                <a:gd name="T0" fmla="*/ 29 w 29"/>
                <a:gd name="T1" fmla="*/ 7 h 20"/>
                <a:gd name="T2" fmla="*/ 26 w 29"/>
                <a:gd name="T3" fmla="*/ 5 h 20"/>
                <a:gd name="T4" fmla="*/ 21 w 29"/>
                <a:gd name="T5" fmla="*/ 2 h 20"/>
                <a:gd name="T6" fmla="*/ 16 w 29"/>
                <a:gd name="T7" fmla="*/ 0 h 20"/>
                <a:gd name="T8" fmla="*/ 8 w 29"/>
                <a:gd name="T9" fmla="*/ 2 h 20"/>
                <a:gd name="T10" fmla="*/ 3 w 29"/>
                <a:gd name="T11" fmla="*/ 13 h 20"/>
                <a:gd name="T12" fmla="*/ 0 w 29"/>
                <a:gd name="T13" fmla="*/ 18 h 20"/>
                <a:gd name="T14" fmla="*/ 0 w 29"/>
                <a:gd name="T15" fmla="*/ 20 h 2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9" h="20">
                  <a:moveTo>
                    <a:pt x="29" y="7"/>
                  </a:moveTo>
                  <a:lnTo>
                    <a:pt x="26" y="5"/>
                  </a:lnTo>
                  <a:lnTo>
                    <a:pt x="21" y="2"/>
                  </a:lnTo>
                  <a:lnTo>
                    <a:pt x="16" y="0"/>
                  </a:lnTo>
                  <a:lnTo>
                    <a:pt x="8" y="2"/>
                  </a:lnTo>
                  <a:lnTo>
                    <a:pt x="3" y="13"/>
                  </a:lnTo>
                  <a:lnTo>
                    <a:pt x="0" y="18"/>
                  </a:lnTo>
                  <a:lnTo>
                    <a:pt x="0" y="2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31" name="Freeform 370"/>
            <p:cNvSpPr>
              <a:spLocks/>
            </p:cNvSpPr>
            <p:nvPr/>
          </p:nvSpPr>
          <p:spPr bwMode="auto">
            <a:xfrm>
              <a:off x="3737" y="3107"/>
              <a:ext cx="23" cy="21"/>
            </a:xfrm>
            <a:custGeom>
              <a:avLst/>
              <a:gdLst>
                <a:gd name="T0" fmla="*/ 23 w 23"/>
                <a:gd name="T1" fmla="*/ 2 h 21"/>
                <a:gd name="T2" fmla="*/ 21 w 23"/>
                <a:gd name="T3" fmla="*/ 0 h 21"/>
                <a:gd name="T4" fmla="*/ 15 w 23"/>
                <a:gd name="T5" fmla="*/ 0 h 21"/>
                <a:gd name="T6" fmla="*/ 7 w 23"/>
                <a:gd name="T7" fmla="*/ 2 h 21"/>
                <a:gd name="T8" fmla="*/ 2 w 23"/>
                <a:gd name="T9" fmla="*/ 11 h 21"/>
                <a:gd name="T10" fmla="*/ 0 w 23"/>
                <a:gd name="T11" fmla="*/ 19 h 21"/>
                <a:gd name="T12" fmla="*/ 0 w 23"/>
                <a:gd name="T13" fmla="*/ 21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21">
                  <a:moveTo>
                    <a:pt x="23" y="2"/>
                  </a:moveTo>
                  <a:lnTo>
                    <a:pt x="21" y="0"/>
                  </a:lnTo>
                  <a:lnTo>
                    <a:pt x="15" y="0"/>
                  </a:lnTo>
                  <a:lnTo>
                    <a:pt x="7" y="2"/>
                  </a:lnTo>
                  <a:lnTo>
                    <a:pt x="2" y="11"/>
                  </a:lnTo>
                  <a:lnTo>
                    <a:pt x="0" y="19"/>
                  </a:lnTo>
                  <a:lnTo>
                    <a:pt x="0" y="21"/>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32" name="Freeform 371"/>
            <p:cNvSpPr>
              <a:spLocks/>
            </p:cNvSpPr>
            <p:nvPr/>
          </p:nvSpPr>
          <p:spPr bwMode="auto">
            <a:xfrm>
              <a:off x="3758" y="3107"/>
              <a:ext cx="18" cy="26"/>
            </a:xfrm>
            <a:custGeom>
              <a:avLst/>
              <a:gdLst>
                <a:gd name="T0" fmla="*/ 18 w 18"/>
                <a:gd name="T1" fmla="*/ 0 h 26"/>
                <a:gd name="T2" fmla="*/ 15 w 18"/>
                <a:gd name="T3" fmla="*/ 2 h 26"/>
                <a:gd name="T4" fmla="*/ 13 w 18"/>
                <a:gd name="T5" fmla="*/ 11 h 26"/>
                <a:gd name="T6" fmla="*/ 13 w 18"/>
                <a:gd name="T7" fmla="*/ 8 h 26"/>
                <a:gd name="T8" fmla="*/ 10 w 18"/>
                <a:gd name="T9" fmla="*/ 4 h 26"/>
                <a:gd name="T10" fmla="*/ 5 w 18"/>
                <a:gd name="T11" fmla="*/ 0 h 26"/>
                <a:gd name="T12" fmla="*/ 2 w 18"/>
                <a:gd name="T13" fmla="*/ 2 h 26"/>
                <a:gd name="T14" fmla="*/ 0 w 18"/>
                <a:gd name="T15" fmla="*/ 6 h 26"/>
                <a:gd name="T16" fmla="*/ 0 w 18"/>
                <a:gd name="T17" fmla="*/ 15 h 26"/>
                <a:gd name="T18" fmla="*/ 0 w 18"/>
                <a:gd name="T19" fmla="*/ 21 h 26"/>
                <a:gd name="T20" fmla="*/ 0 w 18"/>
                <a:gd name="T21" fmla="*/ 26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 h="26">
                  <a:moveTo>
                    <a:pt x="18" y="0"/>
                  </a:moveTo>
                  <a:lnTo>
                    <a:pt x="15" y="2"/>
                  </a:lnTo>
                  <a:lnTo>
                    <a:pt x="13" y="11"/>
                  </a:lnTo>
                  <a:lnTo>
                    <a:pt x="13" y="8"/>
                  </a:lnTo>
                  <a:lnTo>
                    <a:pt x="10" y="4"/>
                  </a:lnTo>
                  <a:lnTo>
                    <a:pt x="5" y="0"/>
                  </a:lnTo>
                  <a:lnTo>
                    <a:pt x="2" y="2"/>
                  </a:lnTo>
                  <a:lnTo>
                    <a:pt x="0" y="6"/>
                  </a:lnTo>
                  <a:lnTo>
                    <a:pt x="0" y="15"/>
                  </a:lnTo>
                  <a:lnTo>
                    <a:pt x="0" y="21"/>
                  </a:lnTo>
                  <a:lnTo>
                    <a:pt x="0" y="26"/>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33" name="Freeform 372"/>
            <p:cNvSpPr>
              <a:spLocks/>
            </p:cNvSpPr>
            <p:nvPr/>
          </p:nvSpPr>
          <p:spPr bwMode="auto">
            <a:xfrm>
              <a:off x="3713" y="3098"/>
              <a:ext cx="10" cy="9"/>
            </a:xfrm>
            <a:custGeom>
              <a:avLst/>
              <a:gdLst>
                <a:gd name="T0" fmla="*/ 0 w 10"/>
                <a:gd name="T1" fmla="*/ 0 h 9"/>
                <a:gd name="T2" fmla="*/ 2 w 10"/>
                <a:gd name="T3" fmla="*/ 0 h 9"/>
                <a:gd name="T4" fmla="*/ 5 w 10"/>
                <a:gd name="T5" fmla="*/ 2 h 9"/>
                <a:gd name="T6" fmla="*/ 10 w 10"/>
                <a:gd name="T7" fmla="*/ 4 h 9"/>
                <a:gd name="T8" fmla="*/ 10 w 10"/>
                <a:gd name="T9" fmla="*/ 9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9">
                  <a:moveTo>
                    <a:pt x="0" y="0"/>
                  </a:moveTo>
                  <a:lnTo>
                    <a:pt x="2" y="0"/>
                  </a:lnTo>
                  <a:lnTo>
                    <a:pt x="5" y="2"/>
                  </a:lnTo>
                  <a:lnTo>
                    <a:pt x="10" y="4"/>
                  </a:lnTo>
                  <a:lnTo>
                    <a:pt x="10" y="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19634" name="Freeform 373"/>
            <p:cNvSpPr>
              <a:spLocks/>
            </p:cNvSpPr>
            <p:nvPr/>
          </p:nvSpPr>
          <p:spPr bwMode="auto">
            <a:xfrm>
              <a:off x="2390" y="2137"/>
              <a:ext cx="899" cy="400"/>
            </a:xfrm>
            <a:custGeom>
              <a:avLst/>
              <a:gdLst>
                <a:gd name="T0" fmla="*/ 2147483646 w 504"/>
                <a:gd name="T1" fmla="*/ 119 h 355"/>
                <a:gd name="T2" fmla="*/ 2147483646 w 504"/>
                <a:gd name="T3" fmla="*/ 43 h 355"/>
                <a:gd name="T4" fmla="*/ 2147483646 w 504"/>
                <a:gd name="T5" fmla="*/ 0 h 355"/>
                <a:gd name="T6" fmla="*/ 2147483646 w 504"/>
                <a:gd name="T7" fmla="*/ 16 h 355"/>
                <a:gd name="T8" fmla="*/ 2147483646 w 504"/>
                <a:gd name="T9" fmla="*/ 61 h 355"/>
                <a:gd name="T10" fmla="*/ 2147483646 w 504"/>
                <a:gd name="T11" fmla="*/ 16 h 355"/>
                <a:gd name="T12" fmla="*/ 2147483646 w 504"/>
                <a:gd name="T13" fmla="*/ 0 h 355"/>
                <a:gd name="T14" fmla="*/ 2147483646 w 504"/>
                <a:gd name="T15" fmla="*/ 38 h 355"/>
                <a:gd name="T16" fmla="*/ 2147483646 w 504"/>
                <a:gd name="T17" fmla="*/ 142 h 355"/>
                <a:gd name="T18" fmla="*/ 2147483646 w 504"/>
                <a:gd name="T19" fmla="*/ 90 h 355"/>
                <a:gd name="T20" fmla="*/ 2147483646 w 504"/>
                <a:gd name="T21" fmla="*/ 98 h 355"/>
                <a:gd name="T22" fmla="*/ 2147483646 w 504"/>
                <a:gd name="T23" fmla="*/ 181 h 355"/>
                <a:gd name="T24" fmla="*/ 2147483646 w 504"/>
                <a:gd name="T25" fmla="*/ 240 h 355"/>
                <a:gd name="T26" fmla="*/ 2147483646 w 504"/>
                <a:gd name="T27" fmla="*/ 259 h 355"/>
                <a:gd name="T28" fmla="*/ 2147483646 w 504"/>
                <a:gd name="T29" fmla="*/ 341 h 355"/>
                <a:gd name="T30" fmla="*/ 2147483646 w 504"/>
                <a:gd name="T31" fmla="*/ 435 h 355"/>
                <a:gd name="T32" fmla="*/ 2147483646 w 504"/>
                <a:gd name="T33" fmla="*/ 512 h 355"/>
                <a:gd name="T34" fmla="*/ 2147483646 w 504"/>
                <a:gd name="T35" fmla="*/ 575 h 355"/>
                <a:gd name="T36" fmla="*/ 2147483646 w 504"/>
                <a:gd name="T37" fmla="*/ 641 h 355"/>
                <a:gd name="T38" fmla="*/ 2147483646 w 504"/>
                <a:gd name="T39" fmla="*/ 722 h 355"/>
                <a:gd name="T40" fmla="*/ 2147483646 w 504"/>
                <a:gd name="T41" fmla="*/ 764 h 355"/>
                <a:gd name="T42" fmla="*/ 2147483646 w 504"/>
                <a:gd name="T43" fmla="*/ 752 h 355"/>
                <a:gd name="T44" fmla="*/ 2147483646 w 504"/>
                <a:gd name="T45" fmla="*/ 785 h 355"/>
                <a:gd name="T46" fmla="*/ 2147483646 w 504"/>
                <a:gd name="T47" fmla="*/ 870 h 355"/>
                <a:gd name="T48" fmla="*/ 2147483646 w 504"/>
                <a:gd name="T49" fmla="*/ 907 h 355"/>
                <a:gd name="T50" fmla="*/ 2147483646 w 504"/>
                <a:gd name="T51" fmla="*/ 923 h 355"/>
                <a:gd name="T52" fmla="*/ 2147483646 w 504"/>
                <a:gd name="T53" fmla="*/ 805 h 355"/>
                <a:gd name="T54" fmla="*/ 2147483646 w 504"/>
                <a:gd name="T55" fmla="*/ 752 h 355"/>
                <a:gd name="T56" fmla="*/ 2147483646 w 504"/>
                <a:gd name="T57" fmla="*/ 727 h 355"/>
                <a:gd name="T58" fmla="*/ 2147483646 w 504"/>
                <a:gd name="T59" fmla="*/ 758 h 355"/>
                <a:gd name="T60" fmla="*/ 2147483646 w 504"/>
                <a:gd name="T61" fmla="*/ 758 h 355"/>
                <a:gd name="T62" fmla="*/ 2147483646 w 504"/>
                <a:gd name="T63" fmla="*/ 703 h 355"/>
                <a:gd name="T64" fmla="*/ 2147483646 w 504"/>
                <a:gd name="T65" fmla="*/ 664 h 355"/>
                <a:gd name="T66" fmla="*/ 2147483646 w 504"/>
                <a:gd name="T67" fmla="*/ 722 h 355"/>
                <a:gd name="T68" fmla="*/ 2147483646 w 504"/>
                <a:gd name="T69" fmla="*/ 752 h 355"/>
                <a:gd name="T70" fmla="*/ 2147483646 w 504"/>
                <a:gd name="T71" fmla="*/ 761 h 355"/>
                <a:gd name="T72" fmla="*/ 2147483646 w 504"/>
                <a:gd name="T73" fmla="*/ 703 h 355"/>
                <a:gd name="T74" fmla="*/ 2147483646 w 504"/>
                <a:gd name="T75" fmla="*/ 675 h 355"/>
                <a:gd name="T76" fmla="*/ 2147483646 w 504"/>
                <a:gd name="T77" fmla="*/ 664 h 355"/>
                <a:gd name="T78" fmla="*/ 2147483646 w 504"/>
                <a:gd name="T79" fmla="*/ 613 h 355"/>
                <a:gd name="T80" fmla="*/ 2147483646 w 504"/>
                <a:gd name="T81" fmla="*/ 517 h 355"/>
                <a:gd name="T82" fmla="*/ 2147483646 w 504"/>
                <a:gd name="T83" fmla="*/ 459 h 355"/>
                <a:gd name="T84" fmla="*/ 2147483646 w 504"/>
                <a:gd name="T85" fmla="*/ 382 h 355"/>
                <a:gd name="T86" fmla="*/ 2147483646 w 504"/>
                <a:gd name="T87" fmla="*/ 284 h 355"/>
                <a:gd name="T88" fmla="*/ 2147483646 w 504"/>
                <a:gd name="T89" fmla="*/ 226 h 355"/>
                <a:gd name="T90" fmla="*/ 2147483646 w 504"/>
                <a:gd name="T91" fmla="*/ 151 h 3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04" h="355">
                  <a:moveTo>
                    <a:pt x="504" y="59"/>
                  </a:moveTo>
                  <a:lnTo>
                    <a:pt x="504" y="46"/>
                  </a:lnTo>
                  <a:lnTo>
                    <a:pt x="498" y="35"/>
                  </a:lnTo>
                  <a:lnTo>
                    <a:pt x="480" y="17"/>
                  </a:lnTo>
                  <a:lnTo>
                    <a:pt x="456" y="4"/>
                  </a:lnTo>
                  <a:lnTo>
                    <a:pt x="425" y="0"/>
                  </a:lnTo>
                  <a:lnTo>
                    <a:pt x="403" y="2"/>
                  </a:lnTo>
                  <a:lnTo>
                    <a:pt x="388" y="6"/>
                  </a:lnTo>
                  <a:lnTo>
                    <a:pt x="372" y="15"/>
                  </a:lnTo>
                  <a:lnTo>
                    <a:pt x="359" y="24"/>
                  </a:lnTo>
                  <a:lnTo>
                    <a:pt x="345" y="15"/>
                  </a:lnTo>
                  <a:lnTo>
                    <a:pt x="330" y="6"/>
                  </a:lnTo>
                  <a:lnTo>
                    <a:pt x="311" y="2"/>
                  </a:lnTo>
                  <a:lnTo>
                    <a:pt x="293" y="0"/>
                  </a:lnTo>
                  <a:lnTo>
                    <a:pt x="264" y="4"/>
                  </a:lnTo>
                  <a:lnTo>
                    <a:pt x="237" y="15"/>
                  </a:lnTo>
                  <a:lnTo>
                    <a:pt x="222" y="32"/>
                  </a:lnTo>
                  <a:lnTo>
                    <a:pt x="214" y="54"/>
                  </a:lnTo>
                  <a:lnTo>
                    <a:pt x="185" y="39"/>
                  </a:lnTo>
                  <a:lnTo>
                    <a:pt x="169" y="35"/>
                  </a:lnTo>
                  <a:lnTo>
                    <a:pt x="153" y="32"/>
                  </a:lnTo>
                  <a:lnTo>
                    <a:pt x="121" y="37"/>
                  </a:lnTo>
                  <a:lnTo>
                    <a:pt x="95" y="50"/>
                  </a:lnTo>
                  <a:lnTo>
                    <a:pt x="79" y="70"/>
                  </a:lnTo>
                  <a:lnTo>
                    <a:pt x="74" y="81"/>
                  </a:lnTo>
                  <a:lnTo>
                    <a:pt x="71" y="92"/>
                  </a:lnTo>
                  <a:lnTo>
                    <a:pt x="71" y="94"/>
                  </a:lnTo>
                  <a:lnTo>
                    <a:pt x="45" y="100"/>
                  </a:lnTo>
                  <a:lnTo>
                    <a:pt x="19" y="111"/>
                  </a:lnTo>
                  <a:lnTo>
                    <a:pt x="6" y="131"/>
                  </a:lnTo>
                  <a:lnTo>
                    <a:pt x="0" y="153"/>
                  </a:lnTo>
                  <a:lnTo>
                    <a:pt x="3" y="168"/>
                  </a:lnTo>
                  <a:lnTo>
                    <a:pt x="11" y="184"/>
                  </a:lnTo>
                  <a:lnTo>
                    <a:pt x="24" y="197"/>
                  </a:lnTo>
                  <a:lnTo>
                    <a:pt x="40" y="206"/>
                  </a:lnTo>
                  <a:lnTo>
                    <a:pt x="24" y="221"/>
                  </a:lnTo>
                  <a:lnTo>
                    <a:pt x="19" y="234"/>
                  </a:lnTo>
                  <a:lnTo>
                    <a:pt x="21" y="247"/>
                  </a:lnTo>
                  <a:lnTo>
                    <a:pt x="24" y="258"/>
                  </a:lnTo>
                  <a:lnTo>
                    <a:pt x="42" y="278"/>
                  </a:lnTo>
                  <a:lnTo>
                    <a:pt x="69" y="291"/>
                  </a:lnTo>
                  <a:lnTo>
                    <a:pt x="100" y="295"/>
                  </a:lnTo>
                  <a:lnTo>
                    <a:pt x="108" y="293"/>
                  </a:lnTo>
                  <a:lnTo>
                    <a:pt x="121" y="289"/>
                  </a:lnTo>
                  <a:lnTo>
                    <a:pt x="150" y="276"/>
                  </a:lnTo>
                  <a:lnTo>
                    <a:pt x="150" y="302"/>
                  </a:lnTo>
                  <a:lnTo>
                    <a:pt x="150" y="322"/>
                  </a:lnTo>
                  <a:lnTo>
                    <a:pt x="150" y="335"/>
                  </a:lnTo>
                  <a:lnTo>
                    <a:pt x="150" y="344"/>
                  </a:lnTo>
                  <a:lnTo>
                    <a:pt x="150" y="350"/>
                  </a:lnTo>
                  <a:lnTo>
                    <a:pt x="150" y="352"/>
                  </a:lnTo>
                  <a:lnTo>
                    <a:pt x="150" y="355"/>
                  </a:lnTo>
                  <a:lnTo>
                    <a:pt x="172" y="328"/>
                  </a:lnTo>
                  <a:lnTo>
                    <a:pt x="187" y="311"/>
                  </a:lnTo>
                  <a:lnTo>
                    <a:pt x="198" y="298"/>
                  </a:lnTo>
                  <a:lnTo>
                    <a:pt x="206" y="289"/>
                  </a:lnTo>
                  <a:lnTo>
                    <a:pt x="208" y="282"/>
                  </a:lnTo>
                  <a:lnTo>
                    <a:pt x="211" y="280"/>
                  </a:lnTo>
                  <a:lnTo>
                    <a:pt x="214" y="278"/>
                  </a:lnTo>
                  <a:lnTo>
                    <a:pt x="237" y="291"/>
                  </a:lnTo>
                  <a:lnTo>
                    <a:pt x="266" y="295"/>
                  </a:lnTo>
                  <a:lnTo>
                    <a:pt x="290" y="291"/>
                  </a:lnTo>
                  <a:lnTo>
                    <a:pt x="311" y="282"/>
                  </a:lnTo>
                  <a:lnTo>
                    <a:pt x="330" y="271"/>
                  </a:lnTo>
                  <a:lnTo>
                    <a:pt x="340" y="256"/>
                  </a:lnTo>
                  <a:lnTo>
                    <a:pt x="348" y="256"/>
                  </a:lnTo>
                  <a:lnTo>
                    <a:pt x="353" y="269"/>
                  </a:lnTo>
                  <a:lnTo>
                    <a:pt x="359" y="278"/>
                  </a:lnTo>
                  <a:lnTo>
                    <a:pt x="361" y="285"/>
                  </a:lnTo>
                  <a:lnTo>
                    <a:pt x="367" y="289"/>
                  </a:lnTo>
                  <a:lnTo>
                    <a:pt x="367" y="293"/>
                  </a:lnTo>
                  <a:lnTo>
                    <a:pt x="372" y="282"/>
                  </a:lnTo>
                  <a:lnTo>
                    <a:pt x="372" y="271"/>
                  </a:lnTo>
                  <a:lnTo>
                    <a:pt x="374" y="265"/>
                  </a:lnTo>
                  <a:lnTo>
                    <a:pt x="377" y="260"/>
                  </a:lnTo>
                  <a:lnTo>
                    <a:pt x="377" y="258"/>
                  </a:lnTo>
                  <a:lnTo>
                    <a:pt x="377" y="256"/>
                  </a:lnTo>
                  <a:lnTo>
                    <a:pt x="401" y="249"/>
                  </a:lnTo>
                  <a:lnTo>
                    <a:pt x="422" y="236"/>
                  </a:lnTo>
                  <a:lnTo>
                    <a:pt x="438" y="219"/>
                  </a:lnTo>
                  <a:lnTo>
                    <a:pt x="440" y="199"/>
                  </a:lnTo>
                  <a:lnTo>
                    <a:pt x="459" y="190"/>
                  </a:lnTo>
                  <a:lnTo>
                    <a:pt x="472" y="177"/>
                  </a:lnTo>
                  <a:lnTo>
                    <a:pt x="480" y="164"/>
                  </a:lnTo>
                  <a:lnTo>
                    <a:pt x="483" y="146"/>
                  </a:lnTo>
                  <a:lnTo>
                    <a:pt x="480" y="127"/>
                  </a:lnTo>
                  <a:lnTo>
                    <a:pt x="467" y="109"/>
                  </a:lnTo>
                  <a:lnTo>
                    <a:pt x="480" y="100"/>
                  </a:lnTo>
                  <a:lnTo>
                    <a:pt x="493" y="87"/>
                  </a:lnTo>
                  <a:lnTo>
                    <a:pt x="501" y="74"/>
                  </a:lnTo>
                  <a:lnTo>
                    <a:pt x="504" y="59"/>
                  </a:lnTo>
                  <a:close/>
                </a:path>
              </a:pathLst>
            </a:custGeom>
            <a:solidFill>
              <a:srgbClr val="FFFFFF"/>
            </a:solidFill>
            <a:ln w="7938">
              <a:solidFill>
                <a:srgbClr val="000000"/>
              </a:solidFill>
              <a:prstDash val="solid"/>
              <a:round/>
              <a:headEnd/>
              <a:tailEnd/>
            </a:ln>
          </p:spPr>
          <p:txBody>
            <a:bodyPr/>
            <a:lstStyle/>
            <a:p>
              <a:endParaRPr lang="ja-JP" altLang="en-US"/>
            </a:p>
          </p:txBody>
        </p:sp>
        <p:sp>
          <p:nvSpPr>
            <p:cNvPr id="19635" name="Rectangle 374"/>
            <p:cNvSpPr>
              <a:spLocks noChangeArrowheads="1"/>
            </p:cNvSpPr>
            <p:nvPr/>
          </p:nvSpPr>
          <p:spPr bwMode="auto">
            <a:xfrm rot="-517318">
              <a:off x="2487" y="2247"/>
              <a:ext cx="71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a:solidFill>
                    <a:srgbClr val="A50021"/>
                  </a:solidFill>
                  <a:latin typeface="HG丸ｺﾞｼｯｸM-PRO" panose="020F0600000000000000" pitchFamily="50" charset="-128"/>
                  <a:ea typeface="HG丸ｺﾞｼｯｸM-PRO" panose="020F0600000000000000" pitchFamily="50" charset="-128"/>
                </a:rPr>
                <a:t>成し遂げるぞ！</a:t>
              </a:r>
              <a:endParaRPr lang="ja-JP" altLang="en-US" sz="1000">
                <a:latin typeface="HG丸ｺﾞｼｯｸM-PRO" panose="020F0600000000000000" pitchFamily="50" charset="-128"/>
                <a:ea typeface="HG丸ｺﾞｼｯｸM-PRO" panose="020F0600000000000000" pitchFamily="50" charset="-128"/>
              </a:endParaRPr>
            </a:p>
          </p:txBody>
        </p:sp>
        <p:sp>
          <p:nvSpPr>
            <p:cNvPr id="19636" name="Rectangle 375"/>
            <p:cNvSpPr>
              <a:spLocks noChangeArrowheads="1"/>
            </p:cNvSpPr>
            <p:nvPr/>
          </p:nvSpPr>
          <p:spPr bwMode="auto">
            <a:xfrm>
              <a:off x="3170" y="2698"/>
              <a:ext cx="408"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19637" name="Rectangle 376"/>
            <p:cNvSpPr>
              <a:spLocks noChangeArrowheads="1"/>
            </p:cNvSpPr>
            <p:nvPr/>
          </p:nvSpPr>
          <p:spPr bwMode="auto">
            <a:xfrm>
              <a:off x="3264" y="2732"/>
              <a:ext cx="20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a:solidFill>
                    <a:srgbClr val="A50021"/>
                  </a:solidFill>
                  <a:latin typeface="HG丸ｺﾞｼｯｸM-PRO" panose="020F0600000000000000" pitchFamily="50" charset="-128"/>
                  <a:ea typeface="HG丸ｺﾞｼｯｸM-PRO" panose="020F0600000000000000" pitchFamily="50" charset="-128"/>
                </a:rPr>
                <a:t>問題</a:t>
              </a:r>
              <a:endParaRPr lang="ja-JP" altLang="en-US" sz="1000">
                <a:latin typeface="HG丸ｺﾞｼｯｸM-PRO" panose="020F0600000000000000" pitchFamily="50" charset="-128"/>
                <a:ea typeface="HG丸ｺﾞｼｯｸM-PRO" panose="020F0600000000000000" pitchFamily="50" charset="-128"/>
              </a:endParaRPr>
            </a:p>
          </p:txBody>
        </p:sp>
        <p:sp>
          <p:nvSpPr>
            <p:cNvPr id="19638" name="Rectangle 377"/>
            <p:cNvSpPr>
              <a:spLocks noChangeArrowheads="1"/>
            </p:cNvSpPr>
            <p:nvPr/>
          </p:nvSpPr>
          <p:spPr bwMode="auto">
            <a:xfrm>
              <a:off x="3323" y="2583"/>
              <a:ext cx="33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19639" name="Rectangle 379"/>
            <p:cNvSpPr>
              <a:spLocks noChangeArrowheads="1"/>
            </p:cNvSpPr>
            <p:nvPr/>
          </p:nvSpPr>
          <p:spPr bwMode="auto">
            <a:xfrm>
              <a:off x="3450" y="2492"/>
              <a:ext cx="332" cy="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19640" name="Rectangle 380"/>
            <p:cNvSpPr>
              <a:spLocks noChangeArrowheads="1"/>
            </p:cNvSpPr>
            <p:nvPr/>
          </p:nvSpPr>
          <p:spPr bwMode="auto">
            <a:xfrm>
              <a:off x="3538" y="2539"/>
              <a:ext cx="20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a:solidFill>
                    <a:srgbClr val="A50021"/>
                  </a:solidFill>
                  <a:latin typeface="HG丸ｺﾞｼｯｸM-PRO" panose="020F0600000000000000" pitchFamily="50" charset="-128"/>
                  <a:ea typeface="HG丸ｺﾞｼｯｸM-PRO" panose="020F0600000000000000" pitchFamily="50" charset="-128"/>
                </a:rPr>
                <a:t>問題</a:t>
              </a:r>
              <a:endParaRPr lang="ja-JP" altLang="en-US" sz="1000">
                <a:latin typeface="HG丸ｺﾞｼｯｸM-PRO" panose="020F0600000000000000" pitchFamily="50" charset="-128"/>
                <a:ea typeface="HG丸ｺﾞｼｯｸM-PRO" panose="020F0600000000000000" pitchFamily="50" charset="-128"/>
              </a:endParaRPr>
            </a:p>
          </p:txBody>
        </p:sp>
        <p:sp>
          <p:nvSpPr>
            <p:cNvPr id="19641" name="Rectangle 381"/>
            <p:cNvSpPr>
              <a:spLocks noChangeArrowheads="1"/>
            </p:cNvSpPr>
            <p:nvPr/>
          </p:nvSpPr>
          <p:spPr bwMode="auto">
            <a:xfrm>
              <a:off x="3552" y="2423"/>
              <a:ext cx="332" cy="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19642" name="Rectangle 384"/>
            <p:cNvSpPr>
              <a:spLocks noChangeArrowheads="1"/>
            </p:cNvSpPr>
            <p:nvPr/>
          </p:nvSpPr>
          <p:spPr bwMode="auto">
            <a:xfrm>
              <a:off x="3770" y="2437"/>
              <a:ext cx="20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000">
                  <a:solidFill>
                    <a:srgbClr val="A50021"/>
                  </a:solidFill>
                  <a:latin typeface="HG丸ｺﾞｼｯｸM-PRO" panose="020F0600000000000000" pitchFamily="50" charset="-128"/>
                  <a:ea typeface="HG丸ｺﾞｼｯｸM-PRO" panose="020F0600000000000000" pitchFamily="50" charset="-128"/>
                </a:rPr>
                <a:t>問題</a:t>
              </a:r>
              <a:endParaRPr lang="ja-JP" altLang="en-US" sz="1000">
                <a:latin typeface="HG丸ｺﾞｼｯｸM-PRO" panose="020F0600000000000000" pitchFamily="50" charset="-128"/>
                <a:ea typeface="HG丸ｺﾞｼｯｸM-PRO" panose="020F0600000000000000" pitchFamily="50" charset="-128"/>
              </a:endParaRPr>
            </a:p>
          </p:txBody>
        </p:sp>
        <p:sp>
          <p:nvSpPr>
            <p:cNvPr id="19643" name="Rectangle 385"/>
            <p:cNvSpPr>
              <a:spLocks noChangeArrowheads="1"/>
            </p:cNvSpPr>
            <p:nvPr/>
          </p:nvSpPr>
          <p:spPr bwMode="auto">
            <a:xfrm>
              <a:off x="3512" y="2213"/>
              <a:ext cx="426"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19644" name="Rectangle 386"/>
            <p:cNvSpPr>
              <a:spLocks noChangeArrowheads="1"/>
            </p:cNvSpPr>
            <p:nvPr/>
          </p:nvSpPr>
          <p:spPr bwMode="auto">
            <a:xfrm>
              <a:off x="3566" y="2192"/>
              <a:ext cx="287"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latin typeface="HG丸ｺﾞｼｯｸM-PRO" panose="020F0600000000000000" pitchFamily="50" charset="-128"/>
                  <a:ea typeface="HG丸ｺﾞｼｯｸM-PRO" panose="020F0600000000000000" pitchFamily="50" charset="-128"/>
                </a:rPr>
                <a:t>課題</a:t>
              </a:r>
            </a:p>
          </p:txBody>
        </p:sp>
      </p:grpSp>
      <p:sp>
        <p:nvSpPr>
          <p:cNvPr id="19461" name="AutoShape 387"/>
          <p:cNvSpPr>
            <a:spLocks noChangeArrowheads="1"/>
          </p:cNvSpPr>
          <p:nvPr/>
        </p:nvSpPr>
        <p:spPr bwMode="auto">
          <a:xfrm>
            <a:off x="2819400" y="1073150"/>
            <a:ext cx="2971800" cy="660400"/>
          </a:xfrm>
          <a:prstGeom prst="wedgeRoundRectCallout">
            <a:avLst>
              <a:gd name="adj1" fmla="val -63139"/>
              <a:gd name="adj2" fmla="val -46616"/>
              <a:gd name="adj3"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solidFill>
                  <a:srgbClr val="000000"/>
                </a:solidFill>
                <a:latin typeface="HG丸ｺﾞｼｯｸM-PRO" panose="020F0600000000000000" pitchFamily="50" charset="-128"/>
                <a:ea typeface="HG丸ｺﾞｼｯｸM-PRO" panose="020F0600000000000000" pitchFamily="50" charset="-128"/>
              </a:rPr>
              <a:t>ＱＣストーリーの問題解決型と課題達成型の特徴の違いを見てみよう！　　　　　</a:t>
            </a:r>
            <a:endParaRPr lang="ja-JP" altLang="en-US" sz="1200">
              <a:latin typeface="HG丸ｺﾞｼｯｸM-PRO" panose="020F0600000000000000" pitchFamily="50" charset="-128"/>
              <a:ea typeface="HG丸ｺﾞｼｯｸM-PRO" panose="020F0600000000000000" pitchFamily="50" charset="-128"/>
            </a:endParaRPr>
          </a:p>
        </p:txBody>
      </p:sp>
      <p:graphicFrame>
        <p:nvGraphicFramePr>
          <p:cNvPr id="25988" name="Group 388"/>
          <p:cNvGraphicFramePr>
            <a:graphicFrameLocks noGrp="1"/>
          </p:cNvGraphicFramePr>
          <p:nvPr/>
        </p:nvGraphicFramePr>
        <p:xfrm>
          <a:off x="260350" y="1911350"/>
          <a:ext cx="6335714" cy="1187460"/>
        </p:xfrm>
        <a:graphic>
          <a:graphicData uri="http://schemas.openxmlformats.org/drawingml/2006/table">
            <a:tbl>
              <a:tblPr/>
              <a:tblGrid>
                <a:gridCol w="3167857">
                  <a:extLst>
                    <a:ext uri="{9D8B030D-6E8A-4147-A177-3AD203B41FA5}">
                      <a16:colId xmlns:a16="http://schemas.microsoft.com/office/drawing/2014/main" val="20000"/>
                    </a:ext>
                  </a:extLst>
                </a:gridCol>
                <a:gridCol w="3167857">
                  <a:extLst>
                    <a:ext uri="{9D8B030D-6E8A-4147-A177-3AD203B41FA5}">
                      <a16:colId xmlns:a16="http://schemas.microsoft.com/office/drawing/2014/main" val="20001"/>
                    </a:ext>
                  </a:extLst>
                </a:gridCol>
              </a:tblGrid>
              <a:tr h="29654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300" b="0" i="0" u="none" strike="noStrike" cap="none" normalizeH="0" baseline="0">
                          <a:ln>
                            <a:noFill/>
                          </a:ln>
                          <a:solidFill>
                            <a:srgbClr val="000000"/>
                          </a:solidFill>
                          <a:effectLst/>
                          <a:latin typeface="HGP創英角ﾎﾟｯﾌﾟ体" pitchFamily="50" charset="-128"/>
                          <a:ea typeface="HG丸ｺﾞｼｯｸM-PRO" pitchFamily="50" charset="-128"/>
                        </a:rPr>
                        <a:t>問題解決型は</a:t>
                      </a:r>
                    </a:p>
                  </a:txBody>
                  <a:tcPr marL="91436" marR="91436" marT="49215" marB="492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300" b="0" i="0" u="none" strike="noStrike" cap="none" normalizeH="0" baseline="0" dirty="0">
                          <a:ln>
                            <a:noFill/>
                          </a:ln>
                          <a:solidFill>
                            <a:srgbClr val="000000"/>
                          </a:solidFill>
                          <a:effectLst/>
                          <a:latin typeface="HGP創英角ﾎﾟｯﾌﾟ体" pitchFamily="50" charset="-128"/>
                          <a:ea typeface="HG丸ｺﾞｼｯｸM-PRO" pitchFamily="50" charset="-128"/>
                        </a:rPr>
                        <a:t>課題達成型は</a:t>
                      </a:r>
                    </a:p>
                  </a:txBody>
                  <a:tcPr marL="91436" marR="91436" marT="49215" marB="4921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89090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300" b="0" i="0" u="none" strike="noStrike" cap="none" normalizeH="0" baseline="0" dirty="0">
                          <a:ln>
                            <a:noFill/>
                          </a:ln>
                          <a:solidFill>
                            <a:srgbClr val="000000"/>
                          </a:solidFill>
                          <a:effectLst/>
                          <a:latin typeface="ＭＳ Ｐゴシック" pitchFamily="50" charset="-128"/>
                          <a:ea typeface="HG丸ｺﾞｼｯｸM-PRO" pitchFamily="50" charset="-128"/>
                        </a:rPr>
                        <a:t>既に発生している問題（あるべき姿との差）の原因を探り、真犯人を見つけ対策（あるべき姿に戻す）する</a:t>
                      </a:r>
                    </a:p>
                  </a:txBody>
                  <a:tcPr marL="91436" marR="91436" marT="49215" marB="492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a:ln>
                            <a:noFill/>
                          </a:ln>
                          <a:solidFill>
                            <a:srgbClr val="000000"/>
                          </a:solidFill>
                          <a:effectLst/>
                          <a:latin typeface="ＭＳ Ｐゴシック" pitchFamily="50" charset="-128"/>
                          <a:ea typeface="HG丸ｺﾞｼｯｸM-PRO" pitchFamily="50" charset="-128"/>
                        </a:rPr>
                        <a:t>課題（意図的につくる問題や設定する問題）から、</a:t>
                      </a:r>
                      <a:r>
                        <a:rPr kumimoji="1" lang="en-US" altLang="ja-JP" sz="1300" b="0" i="0" u="none" strike="noStrike" cap="none" normalizeH="0" baseline="0" dirty="0">
                          <a:ln>
                            <a:noFill/>
                          </a:ln>
                          <a:solidFill>
                            <a:srgbClr val="000000"/>
                          </a:solidFill>
                          <a:effectLst/>
                          <a:latin typeface="ＭＳ Ｐゴシック" pitchFamily="50" charset="-128"/>
                          <a:ea typeface="HG丸ｺﾞｼｯｸM-PRO" pitchFamily="50" charset="-128"/>
                        </a:rPr>
                        <a:t>『</a:t>
                      </a:r>
                      <a:r>
                        <a:rPr kumimoji="1" lang="ja-JP" altLang="en-US" sz="1300" b="0" i="0" u="none" strike="noStrike" cap="none" normalizeH="0" baseline="0" dirty="0">
                          <a:ln>
                            <a:noFill/>
                          </a:ln>
                          <a:solidFill>
                            <a:srgbClr val="000000"/>
                          </a:solidFill>
                          <a:effectLst/>
                          <a:latin typeface="ＭＳ Ｐゴシック" pitchFamily="50" charset="-128"/>
                          <a:ea typeface="HG丸ｺﾞｼｯｸM-PRO" pitchFamily="50" charset="-128"/>
                        </a:rPr>
                        <a:t>ありたい姿</a:t>
                      </a:r>
                      <a:r>
                        <a:rPr kumimoji="1" lang="en-US" altLang="ja-JP" sz="1300" b="0" i="0" u="none" strike="noStrike" cap="none" normalizeH="0" baseline="0" dirty="0">
                          <a:ln>
                            <a:noFill/>
                          </a:ln>
                          <a:solidFill>
                            <a:srgbClr val="000000"/>
                          </a:solidFill>
                          <a:effectLst/>
                          <a:latin typeface="ＭＳ Ｐゴシック" pitchFamily="50" charset="-128"/>
                          <a:ea typeface="HG丸ｺﾞｼｯｸM-PRO" pitchFamily="50" charset="-128"/>
                        </a:rPr>
                        <a:t>』</a:t>
                      </a:r>
                      <a:r>
                        <a:rPr kumimoji="1" lang="ja-JP" altLang="en-US" sz="1300" b="0" i="0" u="none" strike="noStrike" cap="none" normalizeH="0" baseline="0" dirty="0">
                          <a:ln>
                            <a:noFill/>
                          </a:ln>
                          <a:solidFill>
                            <a:srgbClr val="000000"/>
                          </a:solidFill>
                          <a:effectLst/>
                          <a:latin typeface="ＭＳ Ｐゴシック" pitchFamily="50" charset="-128"/>
                          <a:ea typeface="HG丸ｺﾞｼｯｸM-PRO" pitchFamily="50" charset="-128"/>
                        </a:rPr>
                        <a:t>を設定し、そこへたどり着く最適策を産み出し成し遂げる</a:t>
                      </a:r>
                      <a:endParaRPr kumimoji="1" lang="ja-JP" altLang="en-US" sz="1300" b="0" i="0" u="none" strike="noStrike" cap="none" normalizeH="0" baseline="0" dirty="0">
                        <a:ln>
                          <a:noFill/>
                        </a:ln>
                        <a:solidFill>
                          <a:schemeClr val="tx1"/>
                        </a:solidFill>
                        <a:effectLst/>
                        <a:latin typeface="Arial" pitchFamily="34" charset="0"/>
                        <a:ea typeface="HG丸ｺﾞｼｯｸM-PRO" pitchFamily="50" charset="-128"/>
                      </a:endParaRPr>
                    </a:p>
                  </a:txBody>
                  <a:tcPr marL="91436" marR="91436" marT="49215" marB="49215"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graphicFrame>
        <p:nvGraphicFramePr>
          <p:cNvPr id="25999" name="Group 399"/>
          <p:cNvGraphicFramePr>
            <a:graphicFrameLocks noGrp="1"/>
          </p:cNvGraphicFramePr>
          <p:nvPr/>
        </p:nvGraphicFramePr>
        <p:xfrm>
          <a:off x="260350" y="3522663"/>
          <a:ext cx="6335713" cy="2971816"/>
        </p:xfrm>
        <a:graphic>
          <a:graphicData uri="http://schemas.openxmlformats.org/drawingml/2006/table">
            <a:tbl>
              <a:tblPr/>
              <a:tblGrid>
                <a:gridCol w="351390">
                  <a:extLst>
                    <a:ext uri="{9D8B030D-6E8A-4147-A177-3AD203B41FA5}">
                      <a16:colId xmlns:a16="http://schemas.microsoft.com/office/drawing/2014/main" val="20000"/>
                    </a:ext>
                  </a:extLst>
                </a:gridCol>
                <a:gridCol w="2024502">
                  <a:extLst>
                    <a:ext uri="{9D8B030D-6E8A-4147-A177-3AD203B41FA5}">
                      <a16:colId xmlns:a16="http://schemas.microsoft.com/office/drawing/2014/main" val="20001"/>
                    </a:ext>
                  </a:extLst>
                </a:gridCol>
                <a:gridCol w="3959821">
                  <a:extLst>
                    <a:ext uri="{9D8B030D-6E8A-4147-A177-3AD203B41FA5}">
                      <a16:colId xmlns:a16="http://schemas.microsoft.com/office/drawing/2014/main" val="20002"/>
                    </a:ext>
                  </a:extLst>
                </a:gridCol>
              </a:tblGrid>
              <a:tr h="29718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1300" b="0" i="0" u="none" strike="noStrike" cap="none" normalizeH="0" baseline="0" dirty="0">
                          <a:ln>
                            <a:noFill/>
                          </a:ln>
                          <a:solidFill>
                            <a:srgbClr val="000000"/>
                          </a:solidFill>
                          <a:effectLst/>
                          <a:latin typeface="HG丸ｺﾞｼｯｸM-PRO" pitchFamily="50" charset="-128"/>
                          <a:ea typeface="HG丸ｺﾞｼｯｸM-PRO" pitchFamily="50" charset="-128"/>
                        </a:rPr>
                        <a:t>№</a:t>
                      </a:r>
                    </a:p>
                  </a:txBody>
                  <a:tcPr marL="91436" marR="91436" marT="49532" marB="4953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300" b="0" i="0" u="none" strike="noStrike" cap="none" normalizeH="0" baseline="0">
                          <a:ln>
                            <a:noFill/>
                          </a:ln>
                          <a:solidFill>
                            <a:srgbClr val="000000"/>
                          </a:solidFill>
                          <a:effectLst/>
                          <a:latin typeface="HG丸ｺﾞｼｯｸM-PRO" pitchFamily="50" charset="-128"/>
                          <a:ea typeface="HG丸ｺﾞｼｯｸM-PRO" pitchFamily="50" charset="-128"/>
                        </a:rPr>
                        <a:t>テーマ分類</a:t>
                      </a:r>
                    </a:p>
                  </a:txBody>
                  <a:tcPr marL="91436" marR="91436" marT="49532" marB="4953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300" b="0" i="0" u="none" strike="noStrike" cap="none" normalizeH="0" baseline="0">
                          <a:ln>
                            <a:noFill/>
                          </a:ln>
                          <a:solidFill>
                            <a:srgbClr val="000000"/>
                          </a:solidFill>
                          <a:effectLst/>
                          <a:latin typeface="HG丸ｺﾞｼｯｸM-PRO" pitchFamily="50" charset="-128"/>
                          <a:ea typeface="HG丸ｺﾞｼｯｸM-PRO" pitchFamily="50" charset="-128"/>
                        </a:rPr>
                        <a:t>課題達成型は</a:t>
                      </a:r>
                    </a:p>
                  </a:txBody>
                  <a:tcPr marL="91436" marR="91436" marT="49532" marB="4953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08965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300" b="0" i="0" u="none" strike="noStrike" cap="none" normalizeH="0" baseline="0">
                          <a:ln>
                            <a:noFill/>
                          </a:ln>
                          <a:solidFill>
                            <a:srgbClr val="000000"/>
                          </a:solidFill>
                          <a:effectLst/>
                          <a:latin typeface="HG丸ｺﾞｼｯｸM-PRO" pitchFamily="50" charset="-128"/>
                          <a:ea typeface="HG丸ｺﾞｼｯｸM-PRO" pitchFamily="50" charset="-128"/>
                        </a:rPr>
                        <a:t>１</a:t>
                      </a:r>
                    </a:p>
                  </a:txBody>
                  <a:tcPr marL="91436" marR="91436" marT="49532" marB="495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300" b="0" i="0" u="none" strike="noStrike" cap="none" normalizeH="0" baseline="0" dirty="0">
                          <a:ln>
                            <a:noFill/>
                          </a:ln>
                          <a:solidFill>
                            <a:srgbClr val="000000"/>
                          </a:solidFill>
                          <a:effectLst/>
                          <a:latin typeface="HG丸ｺﾞｼｯｸM-PRO" pitchFamily="50" charset="-128"/>
                          <a:ea typeface="HG丸ｺﾞｼｯｸM-PRO" pitchFamily="50" charset="-128"/>
                        </a:rPr>
                        <a:t>大幅に現状を</a:t>
                      </a:r>
                      <a:endParaRPr kumimoji="1" lang="en-US" altLang="ja-JP" sz="1300" b="0" i="0" u="none" strike="noStrike" cap="none" normalizeH="0" baseline="0" dirty="0">
                        <a:ln>
                          <a:noFill/>
                        </a:ln>
                        <a:solidFill>
                          <a:srgbClr val="000000"/>
                        </a:solidFill>
                        <a:effectLst/>
                        <a:latin typeface="HG丸ｺﾞｼｯｸM-PRO" pitchFamily="50" charset="-128"/>
                        <a:ea typeface="HG丸ｺﾞｼｯｸM-PRO"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300" b="0" i="0" u="none" strike="noStrike" cap="none" normalizeH="0" baseline="0" dirty="0">
                          <a:ln>
                            <a:noFill/>
                          </a:ln>
                          <a:solidFill>
                            <a:srgbClr val="000000"/>
                          </a:solidFill>
                          <a:effectLst/>
                          <a:latin typeface="HG丸ｺﾞｼｯｸM-PRO" pitchFamily="50" charset="-128"/>
                          <a:ea typeface="HG丸ｺﾞｼｯｸM-PRO" pitchFamily="50" charset="-128"/>
                        </a:rPr>
                        <a:t>打破する</a:t>
                      </a:r>
                    </a:p>
                  </a:txBody>
                  <a:tcPr marL="91436" marR="91436" marT="49532" marB="495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t>・ </a:t>
                      </a:r>
                      <a:r>
                        <a:rPr kumimoji="1" lang="ja-JP" altLang="en-US" sz="1300" b="0" i="0" u="none" strike="noStrike" cap="none" normalizeH="0" baseline="0" dirty="0">
                          <a:ln>
                            <a:noFill/>
                          </a:ln>
                          <a:solidFill>
                            <a:srgbClr val="000000"/>
                          </a:solidFill>
                          <a:effectLst/>
                          <a:latin typeface="HG丸ｺﾞｼｯｸM-PRO" pitchFamily="50" charset="-128"/>
                          <a:ea typeface="HG丸ｺﾞｼｯｸM-PRO" pitchFamily="50" charset="-128"/>
                        </a:rPr>
                        <a:t>○○商品の売上額の倍増</a:t>
                      </a:r>
                      <a:endParaRPr kumimoji="1" lang="en-US" altLang="ja-JP" sz="1300" b="0" i="0" u="none" strike="noStrike" cap="none" normalizeH="0" baseline="0" dirty="0">
                        <a:ln>
                          <a:noFill/>
                        </a:ln>
                        <a:solidFill>
                          <a:srgbClr val="000000"/>
                        </a:solidFill>
                        <a:effectLst/>
                        <a:latin typeface="HG丸ｺﾞｼｯｸM-PRO" pitchFamily="50" charset="-128"/>
                        <a:ea typeface="HG丸ｺﾞｼｯｸM-PRO"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300" b="0" i="0" u="none" strike="noStrike" cap="none" normalizeH="0" baseline="0" dirty="0">
                          <a:ln>
                            <a:noFill/>
                          </a:ln>
                          <a:solidFill>
                            <a:srgbClr val="000000"/>
                          </a:solidFill>
                          <a:effectLst/>
                          <a:latin typeface="HG丸ｺﾞｼｯｸM-PRO" pitchFamily="50" charset="-128"/>
                          <a:ea typeface="HG丸ｺﾞｼｯｸM-PRO" pitchFamily="50" charset="-128"/>
                        </a:rPr>
                        <a:t>    </a:t>
                      </a:r>
                      <a:r>
                        <a:rPr kumimoji="1" lang="ja-JP" altLang="en-US" sz="1300" b="0" i="0" u="none" strike="noStrike" cap="none" normalizeH="0" baseline="0" dirty="0">
                          <a:ln>
                            <a:noFill/>
                          </a:ln>
                          <a:solidFill>
                            <a:srgbClr val="000000"/>
                          </a:solidFill>
                          <a:effectLst/>
                          <a:latin typeface="HG丸ｺﾞｼｯｸM-PRO" pitchFamily="50" charset="-128"/>
                          <a:ea typeface="HG丸ｺﾞｼｯｸM-PRO" pitchFamily="50" charset="-128"/>
                        </a:rPr>
                        <a:t>（前年比２００％）</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a:ln>
                            <a:noFill/>
                          </a:ln>
                          <a:solidFill>
                            <a:srgbClr val="000000"/>
                          </a:solidFill>
                          <a:effectLst/>
                          <a:latin typeface="HG丸ｺﾞｼｯｸM-PRO" pitchFamily="50" charset="-128"/>
                          <a:ea typeface="HG丸ｺﾞｼｯｸM-PRO" pitchFamily="50" charset="-128"/>
                        </a:rPr>
                        <a:t>・新商品のお買い上げクレーム０</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a:ln>
                            <a:noFill/>
                          </a:ln>
                          <a:solidFill>
                            <a:srgbClr val="000000"/>
                          </a:solidFill>
                          <a:effectLst/>
                          <a:latin typeface="HG丸ｺﾞｼｯｸM-PRO" pitchFamily="50" charset="-128"/>
                          <a:ea typeface="HG丸ｺﾞｼｯｸM-PRO" pitchFamily="50" charset="-128"/>
                        </a:rPr>
                        <a:t>・業務拡大にともなう作業時間の大幅短縮</a:t>
                      </a:r>
                      <a:br>
                        <a:rPr kumimoji="1" lang="ja-JP" altLang="en-US" sz="1300" b="0" i="0" u="none" strike="noStrike" cap="none" normalizeH="0" baseline="0" dirty="0">
                          <a:ln>
                            <a:noFill/>
                          </a:ln>
                          <a:solidFill>
                            <a:srgbClr val="000000"/>
                          </a:solidFill>
                          <a:effectLst/>
                          <a:latin typeface="HG丸ｺﾞｼｯｸM-PRO" pitchFamily="50" charset="-128"/>
                          <a:ea typeface="HG丸ｺﾞｼｯｸM-PRO" pitchFamily="50" charset="-128"/>
                        </a:rPr>
                      </a:br>
                      <a:r>
                        <a:rPr kumimoji="1" lang="ja-JP" altLang="en-US" sz="1300" b="0" i="0" u="none" strike="noStrike" cap="none" normalizeH="0" baseline="0" dirty="0">
                          <a:ln>
                            <a:noFill/>
                          </a:ln>
                          <a:solidFill>
                            <a:srgbClr val="000000"/>
                          </a:solidFill>
                          <a:effectLst/>
                          <a:latin typeface="HG丸ｺﾞｼｯｸM-PRO" pitchFamily="50" charset="-128"/>
                          <a:ea typeface="HG丸ｺﾞｼｯｸM-PRO" pitchFamily="50" charset="-128"/>
                        </a:rPr>
                        <a:t>　（５０％減）</a:t>
                      </a:r>
                    </a:p>
                  </a:txBody>
                  <a:tcPr marL="91436" marR="91436" marT="49532" marB="4953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9153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300" b="0" i="0" u="none" strike="noStrike" cap="none" normalizeH="0" baseline="0">
                          <a:ln>
                            <a:noFill/>
                          </a:ln>
                          <a:solidFill>
                            <a:srgbClr val="000000"/>
                          </a:solidFill>
                          <a:effectLst/>
                          <a:latin typeface="HG丸ｺﾞｼｯｸM-PRO" pitchFamily="50" charset="-128"/>
                          <a:ea typeface="HG丸ｺﾞｼｯｸM-PRO" pitchFamily="50" charset="-128"/>
                        </a:rPr>
                        <a:t>２</a:t>
                      </a:r>
                    </a:p>
                  </a:txBody>
                  <a:tcPr marL="91436" marR="91436" marT="49532" marB="495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300" b="0" i="0" u="none" strike="noStrike" cap="none" normalizeH="0" baseline="0" dirty="0">
                          <a:ln>
                            <a:noFill/>
                          </a:ln>
                          <a:solidFill>
                            <a:srgbClr val="000000"/>
                          </a:solidFill>
                          <a:effectLst/>
                          <a:latin typeface="HG丸ｺﾞｼｯｸM-PRO" pitchFamily="50" charset="-128"/>
                          <a:ea typeface="HG丸ｺﾞｼｯｸM-PRO" pitchFamily="50" charset="-128"/>
                        </a:rPr>
                        <a:t>魅力的品質を</a:t>
                      </a:r>
                      <a:endParaRPr kumimoji="1" lang="en-US" altLang="ja-JP" sz="1300" b="0" i="0" u="none" strike="noStrike" cap="none" normalizeH="0" baseline="0" dirty="0">
                        <a:ln>
                          <a:noFill/>
                        </a:ln>
                        <a:solidFill>
                          <a:srgbClr val="000000"/>
                        </a:solidFill>
                        <a:effectLst/>
                        <a:latin typeface="HG丸ｺﾞｼｯｸM-PRO" pitchFamily="50" charset="-128"/>
                        <a:ea typeface="HG丸ｺﾞｼｯｸM-PRO"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300" b="0" i="0" u="none" strike="noStrike" cap="none" normalizeH="0" baseline="0" dirty="0">
                          <a:ln>
                            <a:noFill/>
                          </a:ln>
                          <a:solidFill>
                            <a:srgbClr val="000000"/>
                          </a:solidFill>
                          <a:effectLst/>
                          <a:latin typeface="HG丸ｺﾞｼｯｸM-PRO" pitchFamily="50" charset="-128"/>
                          <a:ea typeface="HG丸ｺﾞｼｯｸM-PRO" pitchFamily="50" charset="-128"/>
                        </a:rPr>
                        <a:t>創出する</a:t>
                      </a:r>
                    </a:p>
                  </a:txBody>
                  <a:tcPr marL="91436" marR="91436" marT="49532" marB="495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a:ln>
                            <a:noFill/>
                          </a:ln>
                          <a:solidFill>
                            <a:schemeClr val="tx1"/>
                          </a:solidFill>
                          <a:effectLst/>
                          <a:latin typeface="HG丸ｺﾞｼｯｸM-PRO" pitchFamily="50" charset="-128"/>
                          <a:ea typeface="HG丸ｺﾞｼｯｸM-PRO" pitchFamily="50" charset="-128"/>
                        </a:rPr>
                        <a:t>・</a:t>
                      </a:r>
                      <a:r>
                        <a:rPr kumimoji="1" lang="ja-JP" altLang="en-US" sz="1300" b="0" i="0" u="none" strike="noStrike" cap="none" normalizeH="0" baseline="0">
                          <a:ln>
                            <a:noFill/>
                          </a:ln>
                          <a:solidFill>
                            <a:srgbClr val="000000"/>
                          </a:solidFill>
                          <a:effectLst/>
                          <a:latin typeface="HG丸ｺﾞｼｯｸM-PRO" pitchFamily="50" charset="-128"/>
                          <a:ea typeface="HG丸ｺﾞｼｯｸM-PRO" pitchFamily="50" charset="-128"/>
                        </a:rPr>
                        <a:t>販売インストラクター養成研修の新規開発</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a:ln>
                            <a:noFill/>
                          </a:ln>
                          <a:solidFill>
                            <a:srgbClr val="000000"/>
                          </a:solidFill>
                          <a:effectLst/>
                          <a:latin typeface="HG丸ｺﾞｼｯｸM-PRO" pitchFamily="50" charset="-128"/>
                          <a:ea typeface="HG丸ｺﾞｼｯｸM-PRO" pitchFamily="50" charset="-128"/>
                        </a:rPr>
                        <a:t>・社員に親しまれる社内報の企画</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a:ln>
                            <a:noFill/>
                          </a:ln>
                          <a:solidFill>
                            <a:srgbClr val="000000"/>
                          </a:solidFill>
                          <a:effectLst/>
                          <a:latin typeface="HG丸ｺﾞｼｯｸM-PRO" pitchFamily="50" charset="-128"/>
                          <a:ea typeface="HG丸ｺﾞｼｯｸM-PRO" pitchFamily="50" charset="-128"/>
                        </a:rPr>
                        <a:t>・お客様に満足いただけるサービスの提供</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a:ln>
                            <a:noFill/>
                          </a:ln>
                          <a:solidFill>
                            <a:srgbClr val="000000"/>
                          </a:solidFill>
                          <a:effectLst/>
                          <a:latin typeface="HG丸ｺﾞｼｯｸM-PRO" pitchFamily="50" charset="-128"/>
                          <a:ea typeface="HG丸ｺﾞｼｯｸM-PRO" pitchFamily="50" charset="-128"/>
                        </a:rPr>
                        <a:t>・当社ならではのアフターサービスの提供</a:t>
                      </a:r>
                    </a:p>
                  </a:txBody>
                  <a:tcPr marL="91436" marR="91436" marT="49532" marB="4953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9342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300" b="0" i="0" u="none" strike="noStrike" cap="none" normalizeH="0" baseline="0" dirty="0">
                          <a:ln>
                            <a:noFill/>
                          </a:ln>
                          <a:solidFill>
                            <a:srgbClr val="000000"/>
                          </a:solidFill>
                          <a:effectLst/>
                          <a:latin typeface="HG丸ｺﾞｼｯｸM-PRO" pitchFamily="50" charset="-128"/>
                          <a:ea typeface="HG丸ｺﾞｼｯｸM-PRO" pitchFamily="50" charset="-128"/>
                        </a:rPr>
                        <a:t>３</a:t>
                      </a:r>
                    </a:p>
                  </a:txBody>
                  <a:tcPr marL="91436" marR="91436" marT="49532" marB="495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300" b="0" i="0" u="none" strike="noStrike" cap="none" normalizeH="0" baseline="0">
                          <a:ln>
                            <a:noFill/>
                          </a:ln>
                          <a:solidFill>
                            <a:srgbClr val="000000"/>
                          </a:solidFill>
                          <a:effectLst/>
                          <a:latin typeface="HG丸ｺﾞｼｯｸM-PRO" pitchFamily="50" charset="-128"/>
                          <a:ea typeface="HG丸ｺﾞｼｯｸM-PRO" pitchFamily="50" charset="-128"/>
                        </a:rPr>
                        <a:t>新規業務に対応する</a:t>
                      </a:r>
                    </a:p>
                  </a:txBody>
                  <a:tcPr marL="91436" marR="91436" marT="49532" marB="495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a:ln>
                            <a:noFill/>
                          </a:ln>
                          <a:solidFill>
                            <a:schemeClr val="tx1"/>
                          </a:solidFill>
                          <a:effectLst/>
                          <a:latin typeface="HG丸ｺﾞｼｯｸM-PRO" pitchFamily="50" charset="-128"/>
                          <a:ea typeface="HG丸ｺﾞｼｯｸM-PRO" pitchFamily="50" charset="-128"/>
                        </a:rPr>
                        <a:t>・</a:t>
                      </a:r>
                      <a:r>
                        <a:rPr kumimoji="1" lang="ja-JP" altLang="en-US" sz="1300" b="0" i="0" u="none" strike="noStrike" cap="none" normalizeH="0" baseline="0" dirty="0">
                          <a:ln>
                            <a:noFill/>
                          </a:ln>
                          <a:solidFill>
                            <a:srgbClr val="000000"/>
                          </a:solidFill>
                          <a:effectLst/>
                          <a:latin typeface="HG丸ｺﾞｼｯｸM-PRO" pitchFamily="50" charset="-128"/>
                          <a:ea typeface="HG丸ｺﾞｼｯｸM-PRO" pitchFamily="50" charset="-128"/>
                        </a:rPr>
                        <a:t>新システム導入に伴うトラブルの未然防止</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a:ln>
                            <a:noFill/>
                          </a:ln>
                          <a:solidFill>
                            <a:srgbClr val="000000"/>
                          </a:solidFill>
                          <a:effectLst/>
                          <a:latin typeface="HG丸ｺﾞｼｯｸM-PRO" pitchFamily="50" charset="-128"/>
                          <a:ea typeface="HG丸ｺﾞｼｯｸM-PRO" pitchFamily="50" charset="-128"/>
                        </a:rPr>
                        <a:t>・新商品発売に伴う販売マニュアルの作成</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a:ln>
                            <a:noFill/>
                          </a:ln>
                          <a:solidFill>
                            <a:srgbClr val="000000"/>
                          </a:solidFill>
                          <a:effectLst/>
                          <a:latin typeface="HG丸ｺﾞｼｯｸM-PRO" pitchFamily="50" charset="-128"/>
                          <a:ea typeface="HG丸ｺﾞｼｯｸM-PRO" pitchFamily="50" charset="-128"/>
                        </a:rPr>
                        <a:t>・競合他社の販売戦略への事前対応</a:t>
                      </a:r>
                    </a:p>
                  </a:txBody>
                  <a:tcPr marL="91436" marR="91436" marT="49532" marB="4953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19495" name="AutoShape 421"/>
          <p:cNvSpPr>
            <a:spLocks noChangeArrowheads="1"/>
          </p:cNvSpPr>
          <p:nvPr/>
        </p:nvSpPr>
        <p:spPr bwMode="auto">
          <a:xfrm>
            <a:off x="4038600" y="3149600"/>
            <a:ext cx="1295400" cy="330200"/>
          </a:xfrm>
          <a:prstGeom prst="downArrow">
            <a:avLst>
              <a:gd name="adj1" fmla="val 56861"/>
              <a:gd name="adj2" fmla="val 48958"/>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endParaRPr lang="ja-JP" altLang="en-US" sz="1800">
              <a:latin typeface="HG丸ｺﾞｼｯｸM-PRO" panose="020F0600000000000000" pitchFamily="50" charset="-128"/>
              <a:ea typeface="HG丸ｺﾞｼｯｸM-PRO" panose="020F0600000000000000" pitchFamily="50" charset="-128"/>
            </a:endParaRPr>
          </a:p>
        </p:txBody>
      </p:sp>
      <p:sp>
        <p:nvSpPr>
          <p:cNvPr id="19496" name="Rectangle 2"/>
          <p:cNvSpPr>
            <a:spLocks noChangeArrowheads="1"/>
          </p:cNvSpPr>
          <p:nvPr/>
        </p:nvSpPr>
        <p:spPr bwMode="auto">
          <a:xfrm>
            <a:off x="71438" y="36513"/>
            <a:ext cx="51355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latin typeface="HG丸ｺﾞｼｯｸM-PRO" panose="020F0600000000000000" pitchFamily="50" charset="-128"/>
                <a:ea typeface="HG丸ｺﾞｼｯｸM-PRO" panose="020F0600000000000000" pitchFamily="50" charset="-128"/>
              </a:rPr>
              <a:t>２</a:t>
            </a:r>
            <a:r>
              <a:rPr lang="en-US" altLang="ja-JP" sz="1800" b="1">
                <a:latin typeface="HG丸ｺﾞｼｯｸM-PRO" panose="020F0600000000000000" pitchFamily="50" charset="-128"/>
                <a:ea typeface="HG丸ｺﾞｼｯｸM-PRO" panose="020F0600000000000000" pitchFamily="50" charset="-128"/>
              </a:rPr>
              <a:t>.6</a:t>
            </a:r>
            <a:r>
              <a:rPr lang="ja-JP" altLang="en-US" sz="1800" b="1">
                <a:latin typeface="HG丸ｺﾞｼｯｸM-PRO" panose="020F0600000000000000" pitchFamily="50" charset="-128"/>
                <a:ea typeface="HG丸ｺﾞｼｯｸM-PRO" panose="020F0600000000000000" pitchFamily="50" charset="-128"/>
              </a:rPr>
              <a:t>　問題解決型と課題達成型の特徴の違いは？</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653" name="Group 5"/>
          <p:cNvGraphicFramePr>
            <a:graphicFrameLocks noGrp="1"/>
          </p:cNvGraphicFramePr>
          <p:nvPr/>
        </p:nvGraphicFramePr>
        <p:xfrm>
          <a:off x="268288" y="492125"/>
          <a:ext cx="6343650" cy="9128125"/>
        </p:xfrm>
        <a:graphic>
          <a:graphicData uri="http://schemas.openxmlformats.org/drawingml/2006/table">
            <a:tbl>
              <a:tblPr/>
              <a:tblGrid>
                <a:gridCol w="385247">
                  <a:extLst>
                    <a:ext uri="{9D8B030D-6E8A-4147-A177-3AD203B41FA5}">
                      <a16:colId xmlns:a16="http://schemas.microsoft.com/office/drawing/2014/main" val="20000"/>
                    </a:ext>
                  </a:extLst>
                </a:gridCol>
                <a:gridCol w="5958403">
                  <a:extLst>
                    <a:ext uri="{9D8B030D-6E8A-4147-A177-3AD203B41FA5}">
                      <a16:colId xmlns:a16="http://schemas.microsoft.com/office/drawing/2014/main" val="20001"/>
                    </a:ext>
                  </a:extLst>
                </a:gridCol>
              </a:tblGrid>
              <a:tr h="315116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700" b="0" i="0" u="none" strike="noStrike" cap="none" normalizeH="0" baseline="0" dirty="0">
                          <a:ln>
                            <a:noFill/>
                          </a:ln>
                          <a:solidFill>
                            <a:srgbClr val="000000"/>
                          </a:solidFill>
                          <a:effectLst/>
                          <a:latin typeface="HG丸ｺﾞｼｯｸM-PRO" pitchFamily="50" charset="-128"/>
                          <a:ea typeface="HG丸ｺﾞｼｯｸM-PRO" pitchFamily="50" charset="-128"/>
                        </a:rPr>
                        <a:t>問題解決型手順</a:t>
                      </a:r>
                    </a:p>
                  </a:txBody>
                  <a:tcPr marL="91449" marR="91449" marT="49532" marB="495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500" b="0" i="0" u="none" strike="noStrike" cap="none" normalizeH="0" baseline="0" dirty="0">
                        <a:ln>
                          <a:noFill/>
                        </a:ln>
                        <a:solidFill>
                          <a:schemeClr val="tx1"/>
                        </a:solidFill>
                        <a:effectLst/>
                        <a:latin typeface="Arial" pitchFamily="34" charset="0"/>
                        <a:ea typeface="HG丸ｺﾞｼｯｸM-PRO" pitchFamily="50" charset="-128"/>
                      </a:endParaRPr>
                    </a:p>
                  </a:txBody>
                  <a:tcPr marL="91449" marR="91449" marT="49532" marB="4953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97695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500" b="0" i="0" u="none" strike="noStrike" cap="none" normalizeH="0" baseline="0">
                          <a:ln>
                            <a:noFill/>
                          </a:ln>
                          <a:solidFill>
                            <a:schemeClr val="tx1"/>
                          </a:solidFill>
                          <a:effectLst/>
                          <a:latin typeface="Arial" pitchFamily="34" charset="0"/>
                          <a:ea typeface="HG丸ｺﾞｼｯｸM-PRO" pitchFamily="50" charset="-128"/>
                        </a:rPr>
                        <a:t>課題達成型手順</a:t>
                      </a:r>
                    </a:p>
                  </a:txBody>
                  <a:tcPr marL="91449" marR="91449" marT="49532" marB="4953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ja-JP" sz="1500" b="0" i="0" u="none" strike="noStrike" cap="none" normalizeH="0" baseline="0" dirty="0">
                        <a:ln>
                          <a:noFill/>
                        </a:ln>
                        <a:solidFill>
                          <a:schemeClr val="tx1"/>
                        </a:solidFill>
                        <a:effectLst/>
                        <a:latin typeface="Arial" pitchFamily="34" charset="0"/>
                        <a:ea typeface="HG丸ｺﾞｼｯｸM-PRO" pitchFamily="50" charset="-128"/>
                      </a:endParaRPr>
                    </a:p>
                  </a:txBody>
                  <a:tcPr marL="91449" marR="91449" marT="49532" marB="4953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
        <p:nvSpPr>
          <p:cNvPr id="21517" name="Rectangle 2"/>
          <p:cNvSpPr>
            <a:spLocks noChangeArrowheads="1"/>
          </p:cNvSpPr>
          <p:nvPr/>
        </p:nvSpPr>
        <p:spPr bwMode="auto">
          <a:xfrm>
            <a:off x="71438" y="36513"/>
            <a:ext cx="492923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dirty="0">
                <a:solidFill>
                  <a:srgbClr val="000000"/>
                </a:solidFill>
                <a:latin typeface="HG丸ｺﾞｼｯｸM-PRO" panose="020F0600000000000000" pitchFamily="50" charset="-128"/>
                <a:ea typeface="HG丸ｺﾞｼｯｸM-PRO" panose="020F0600000000000000" pitchFamily="50" charset="-128"/>
              </a:rPr>
              <a:t>２</a:t>
            </a:r>
            <a:r>
              <a:rPr lang="en-US" altLang="ja-JP" sz="1800" b="1" dirty="0">
                <a:solidFill>
                  <a:srgbClr val="000000"/>
                </a:solidFill>
                <a:latin typeface="HG丸ｺﾞｼｯｸM-PRO" panose="020F0600000000000000" pitchFamily="50" charset="-128"/>
                <a:ea typeface="HG丸ｺﾞｼｯｸM-PRO" panose="020F0600000000000000" pitchFamily="50" charset="-128"/>
              </a:rPr>
              <a:t>.</a:t>
            </a:r>
            <a:r>
              <a:rPr lang="ja-JP" altLang="en-US" sz="1800" b="1" dirty="0">
                <a:solidFill>
                  <a:srgbClr val="000000"/>
                </a:solidFill>
                <a:latin typeface="HG丸ｺﾞｼｯｸM-PRO" panose="020F0600000000000000" pitchFamily="50" charset="-128"/>
                <a:ea typeface="HG丸ｺﾞｼｯｸM-PRO" panose="020F0600000000000000" pitchFamily="50" charset="-128"/>
              </a:rPr>
              <a:t>７　問題解決型手順と課題達成型手順の特徴</a:t>
            </a:r>
          </a:p>
        </p:txBody>
      </p:sp>
      <p:sp>
        <p:nvSpPr>
          <p:cNvPr id="21518" name="Freeform 16"/>
          <p:cNvSpPr>
            <a:spLocks/>
          </p:cNvSpPr>
          <p:nvPr/>
        </p:nvSpPr>
        <p:spPr bwMode="auto">
          <a:xfrm>
            <a:off x="1473200" y="754063"/>
            <a:ext cx="431800" cy="2578100"/>
          </a:xfrm>
          <a:custGeom>
            <a:avLst/>
            <a:gdLst>
              <a:gd name="T0" fmla="*/ 0 w 296"/>
              <a:gd name="T1" fmla="*/ 2147483646 h 3438"/>
              <a:gd name="T2" fmla="*/ 2147483646 w 296"/>
              <a:gd name="T3" fmla="*/ 2147483646 h 3438"/>
              <a:gd name="T4" fmla="*/ 2147483646 w 296"/>
              <a:gd name="T5" fmla="*/ 0 h 3438"/>
              <a:gd name="T6" fmla="*/ 2147483646 w 296"/>
              <a:gd name="T7" fmla="*/ 0 h 3438"/>
              <a:gd name="T8" fmla="*/ 2147483646 w 296"/>
              <a:gd name="T9" fmla="*/ 2147483646 h 3438"/>
              <a:gd name="T10" fmla="*/ 2147483646 w 296"/>
              <a:gd name="T11" fmla="*/ 2147483646 h 3438"/>
              <a:gd name="T12" fmla="*/ 2147483646 w 296"/>
              <a:gd name="T13" fmla="*/ 2147483646 h 3438"/>
              <a:gd name="T14" fmla="*/ 0 w 296"/>
              <a:gd name="T15" fmla="*/ 2147483646 h 34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96" h="3438">
                <a:moveTo>
                  <a:pt x="0" y="3294"/>
                </a:moveTo>
                <a:lnTo>
                  <a:pt x="99" y="3294"/>
                </a:lnTo>
                <a:lnTo>
                  <a:pt x="99" y="0"/>
                </a:lnTo>
                <a:lnTo>
                  <a:pt x="198" y="0"/>
                </a:lnTo>
                <a:lnTo>
                  <a:pt x="198" y="3294"/>
                </a:lnTo>
                <a:lnTo>
                  <a:pt x="296" y="3294"/>
                </a:lnTo>
                <a:lnTo>
                  <a:pt x="148" y="3438"/>
                </a:lnTo>
                <a:lnTo>
                  <a:pt x="0" y="3294"/>
                </a:lnTo>
                <a:close/>
              </a:path>
            </a:pathLst>
          </a:custGeom>
          <a:solidFill>
            <a:srgbClr val="00CC99"/>
          </a:solidFill>
          <a:ln w="6350">
            <a:solidFill>
              <a:srgbClr val="000000"/>
            </a:solidFill>
            <a:prstDash val="solid"/>
            <a:round/>
            <a:headEnd/>
            <a:tailEnd/>
          </a:ln>
        </p:spPr>
        <p:txBody>
          <a:bodyPr/>
          <a:lstStyle/>
          <a:p>
            <a:endParaRPr lang="ja-JP" altLang="en-US"/>
          </a:p>
        </p:txBody>
      </p:sp>
      <p:sp>
        <p:nvSpPr>
          <p:cNvPr id="21519" name="Rectangle 17"/>
          <p:cNvSpPr>
            <a:spLocks noChangeArrowheads="1"/>
          </p:cNvSpPr>
          <p:nvPr/>
        </p:nvSpPr>
        <p:spPr bwMode="auto">
          <a:xfrm>
            <a:off x="838200" y="574675"/>
            <a:ext cx="1676400" cy="2413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テーマ選定</a:t>
            </a:r>
          </a:p>
        </p:txBody>
      </p:sp>
      <p:sp>
        <p:nvSpPr>
          <p:cNvPr id="21520" name="Rectangle 18"/>
          <p:cNvSpPr>
            <a:spLocks noChangeArrowheads="1"/>
          </p:cNvSpPr>
          <p:nvPr/>
        </p:nvSpPr>
        <p:spPr bwMode="auto">
          <a:xfrm>
            <a:off x="812800" y="911225"/>
            <a:ext cx="1676400" cy="4953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現状の把握と</a:t>
            </a:r>
            <a:endParaRPr lang="ja-JP" altLang="en-US" sz="2400">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目標の設定</a:t>
            </a:r>
          </a:p>
        </p:txBody>
      </p:sp>
      <p:sp>
        <p:nvSpPr>
          <p:cNvPr id="21521" name="Rectangle 19"/>
          <p:cNvSpPr>
            <a:spLocks noChangeArrowheads="1"/>
          </p:cNvSpPr>
          <p:nvPr/>
        </p:nvSpPr>
        <p:spPr bwMode="auto">
          <a:xfrm>
            <a:off x="838200" y="1476375"/>
            <a:ext cx="1676400" cy="2794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活動計画の作成</a:t>
            </a:r>
            <a:r>
              <a:rPr lang="en-US" altLang="ja-JP" sz="1400" b="1">
                <a:latin typeface="HG丸ｺﾞｼｯｸM-PRO" panose="020F0600000000000000" pitchFamily="50" charset="-128"/>
                <a:ea typeface="HG丸ｺﾞｼｯｸM-PRO" panose="020F0600000000000000" pitchFamily="50" charset="-128"/>
              </a:rPr>
              <a:t>※</a:t>
            </a:r>
            <a:r>
              <a:rPr lang="ja-JP" altLang="en-US" sz="1400" b="1">
                <a:latin typeface="HG丸ｺﾞｼｯｸM-PRO" panose="020F0600000000000000" pitchFamily="50" charset="-128"/>
                <a:ea typeface="HG丸ｺﾞｼｯｸM-PRO" panose="020F0600000000000000" pitchFamily="50" charset="-128"/>
              </a:rPr>
              <a:t>１</a:t>
            </a:r>
          </a:p>
        </p:txBody>
      </p:sp>
      <p:sp>
        <p:nvSpPr>
          <p:cNvPr id="21522" name="Rectangle 20"/>
          <p:cNvSpPr>
            <a:spLocks noChangeArrowheads="1"/>
          </p:cNvSpPr>
          <p:nvPr/>
        </p:nvSpPr>
        <p:spPr bwMode="auto">
          <a:xfrm>
            <a:off x="838200" y="1809750"/>
            <a:ext cx="1676400" cy="263525"/>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要因の解析</a:t>
            </a:r>
          </a:p>
        </p:txBody>
      </p:sp>
      <p:sp>
        <p:nvSpPr>
          <p:cNvPr id="21523" name="Rectangle 21"/>
          <p:cNvSpPr>
            <a:spLocks noChangeArrowheads="1"/>
          </p:cNvSpPr>
          <p:nvPr/>
        </p:nvSpPr>
        <p:spPr bwMode="auto">
          <a:xfrm>
            <a:off x="838200" y="2152650"/>
            <a:ext cx="1676400" cy="250825"/>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対策の検討と実施</a:t>
            </a:r>
          </a:p>
        </p:txBody>
      </p:sp>
      <p:sp>
        <p:nvSpPr>
          <p:cNvPr id="21524" name="Rectangle 22"/>
          <p:cNvSpPr>
            <a:spLocks noChangeArrowheads="1"/>
          </p:cNvSpPr>
          <p:nvPr/>
        </p:nvSpPr>
        <p:spPr bwMode="auto">
          <a:xfrm>
            <a:off x="850900" y="2470150"/>
            <a:ext cx="1676400" cy="238125"/>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効果の確認</a:t>
            </a:r>
          </a:p>
        </p:txBody>
      </p:sp>
      <p:sp>
        <p:nvSpPr>
          <p:cNvPr id="21525" name="Rectangle 23"/>
          <p:cNvSpPr>
            <a:spLocks noChangeArrowheads="1"/>
          </p:cNvSpPr>
          <p:nvPr/>
        </p:nvSpPr>
        <p:spPr bwMode="auto">
          <a:xfrm>
            <a:off x="850900" y="2787650"/>
            <a:ext cx="1676400" cy="4953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標準化と</a:t>
            </a:r>
            <a:endParaRPr lang="ja-JP" altLang="en-US" sz="2400">
              <a:latin typeface="HG丸ｺﾞｼｯｸM-PRO" panose="020F0600000000000000" pitchFamily="50" charset="-128"/>
              <a:ea typeface="HG丸ｺﾞｼｯｸM-PRO" panose="020F0600000000000000" pitchFamily="50" charset="-128"/>
            </a:endParaRPr>
          </a:p>
          <a:p>
            <a:pPr algn="ct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管理の定着</a:t>
            </a:r>
          </a:p>
        </p:txBody>
      </p:sp>
      <p:sp>
        <p:nvSpPr>
          <p:cNvPr id="21526" name="Rectangle 24"/>
          <p:cNvSpPr>
            <a:spLocks noChangeArrowheads="1"/>
          </p:cNvSpPr>
          <p:nvPr/>
        </p:nvSpPr>
        <p:spPr bwMode="auto">
          <a:xfrm>
            <a:off x="850900" y="3321050"/>
            <a:ext cx="1676400" cy="2413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反省と今後の進め方</a:t>
            </a:r>
          </a:p>
        </p:txBody>
      </p:sp>
      <p:sp>
        <p:nvSpPr>
          <p:cNvPr id="21527" name="AutoShape 25"/>
          <p:cNvSpPr>
            <a:spLocks noChangeArrowheads="1"/>
          </p:cNvSpPr>
          <p:nvPr/>
        </p:nvSpPr>
        <p:spPr bwMode="auto">
          <a:xfrm>
            <a:off x="2674938" y="657225"/>
            <a:ext cx="3683000" cy="649288"/>
          </a:xfrm>
          <a:prstGeom prst="wedgeRoundRectCallout">
            <a:avLst>
              <a:gd name="adj1" fmla="val -56625"/>
              <a:gd name="adj2" fmla="val 21935"/>
              <a:gd name="adj3"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a:solidFill>
                  <a:srgbClr val="FF0000"/>
                </a:solidFill>
                <a:latin typeface="HG丸ｺﾞｼｯｸM-PRO" panose="020F0600000000000000" pitchFamily="50" charset="-128"/>
                <a:ea typeface="HG丸ｺﾞｼｯｸM-PRO" panose="020F0600000000000000" pitchFamily="50" charset="-128"/>
              </a:rPr>
              <a:t>・問題（</a:t>
            </a:r>
            <a:r>
              <a:rPr lang="en-US" altLang="ja-JP" sz="1200" b="1">
                <a:solidFill>
                  <a:srgbClr val="FF0000"/>
                </a:solidFill>
                <a:latin typeface="HG丸ｺﾞｼｯｸM-PRO" panose="020F0600000000000000" pitchFamily="50" charset="-128"/>
                <a:ea typeface="HG丸ｺﾞｼｯｸM-PRO" panose="020F0600000000000000" pitchFamily="50" charset="-128"/>
              </a:rPr>
              <a:t>『</a:t>
            </a:r>
            <a:r>
              <a:rPr lang="ja-JP" altLang="en-US" sz="1200" b="1">
                <a:solidFill>
                  <a:srgbClr val="FF0000"/>
                </a:solidFill>
                <a:latin typeface="HG丸ｺﾞｼｯｸM-PRO" panose="020F0600000000000000" pitchFamily="50" charset="-128"/>
                <a:ea typeface="HG丸ｺﾞｼｯｸM-PRO" panose="020F0600000000000000" pitchFamily="50" charset="-128"/>
              </a:rPr>
              <a:t>あるべき姿</a:t>
            </a:r>
            <a:r>
              <a:rPr lang="en-US" altLang="ja-JP" sz="1200" b="1">
                <a:solidFill>
                  <a:srgbClr val="FF0000"/>
                </a:solidFill>
                <a:latin typeface="HG丸ｺﾞｼｯｸM-PRO" panose="020F0600000000000000" pitchFamily="50" charset="-128"/>
                <a:ea typeface="HG丸ｺﾞｼｯｸM-PRO" panose="020F0600000000000000" pitchFamily="50" charset="-128"/>
              </a:rPr>
              <a:t>』</a:t>
            </a:r>
            <a:r>
              <a:rPr lang="ja-JP" altLang="en-US" sz="1200" b="1">
                <a:solidFill>
                  <a:srgbClr val="000000"/>
                </a:solidFill>
                <a:latin typeface="HG丸ｺﾞｼｯｸM-PRO" panose="020F0600000000000000" pitchFamily="50" charset="-128"/>
                <a:ea typeface="HG丸ｺﾞｼｯｸM-PRO" panose="020F0600000000000000" pitchFamily="50" charset="-128"/>
              </a:rPr>
              <a:t>と</a:t>
            </a:r>
            <a:r>
              <a:rPr lang="en-US" altLang="ja-JP" sz="1200" b="1">
                <a:solidFill>
                  <a:srgbClr val="000000"/>
                </a:solidFill>
                <a:latin typeface="HG丸ｺﾞｼｯｸM-PRO" panose="020F0600000000000000" pitchFamily="50" charset="-128"/>
                <a:ea typeface="HG丸ｺﾞｼｯｸM-PRO" panose="020F0600000000000000" pitchFamily="50" charset="-128"/>
              </a:rPr>
              <a:t>『</a:t>
            </a:r>
            <a:r>
              <a:rPr lang="ja-JP" altLang="en-US" sz="1200" b="1">
                <a:solidFill>
                  <a:srgbClr val="000000"/>
                </a:solidFill>
                <a:latin typeface="HG丸ｺﾞｼｯｸM-PRO" panose="020F0600000000000000" pitchFamily="50" charset="-128"/>
                <a:ea typeface="HG丸ｺﾞｼｯｸM-PRO" panose="020F0600000000000000" pitchFamily="50" charset="-128"/>
              </a:rPr>
              <a:t>現状の姿</a:t>
            </a:r>
            <a:r>
              <a:rPr lang="en-US" altLang="ja-JP" sz="1200" b="1">
                <a:solidFill>
                  <a:srgbClr val="000000"/>
                </a:solidFill>
                <a:latin typeface="HG丸ｺﾞｼｯｸM-PRO" panose="020F0600000000000000" pitchFamily="50" charset="-128"/>
                <a:ea typeface="HG丸ｺﾞｼｯｸM-PRO" panose="020F0600000000000000" pitchFamily="50" charset="-128"/>
              </a:rPr>
              <a:t>』</a:t>
            </a:r>
            <a:r>
              <a:rPr lang="ja-JP" altLang="en-US" sz="1200" b="1">
                <a:solidFill>
                  <a:srgbClr val="000000"/>
                </a:solidFill>
                <a:latin typeface="HG丸ｺﾞｼｯｸM-PRO" panose="020F0600000000000000" pitchFamily="50" charset="-128"/>
                <a:ea typeface="HG丸ｺﾞｼｯｸM-PRO" panose="020F0600000000000000" pitchFamily="50" charset="-128"/>
              </a:rPr>
              <a:t>の差）</a:t>
            </a:r>
            <a:endParaRPr lang="en-US" altLang="ja-JP" sz="1200" b="1">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a:solidFill>
                  <a:srgbClr val="000000"/>
                </a:solidFill>
                <a:latin typeface="HG丸ｺﾞｼｯｸM-PRO" panose="020F0600000000000000" pitchFamily="50" charset="-128"/>
                <a:ea typeface="HG丸ｺﾞｼｯｸM-PRO" panose="020F0600000000000000" pitchFamily="50" charset="-128"/>
              </a:rPr>
              <a:t>　がどのくらいあるの？・・・・</a:t>
            </a:r>
            <a:r>
              <a:rPr lang="ja-JP" altLang="en-US" sz="1200" b="1">
                <a:solidFill>
                  <a:srgbClr val="FF0000"/>
                </a:solidFill>
                <a:latin typeface="HG丸ｺﾞｼｯｸM-PRO" panose="020F0600000000000000" pitchFamily="50" charset="-128"/>
                <a:ea typeface="HG丸ｺﾞｼｯｸM-PRO" panose="020F0600000000000000" pitchFamily="50" charset="-128"/>
              </a:rPr>
              <a:t>現状把握</a:t>
            </a:r>
          </a:p>
          <a:p>
            <a:pPr eaLnBrk="1" hangingPunct="1">
              <a:spcBef>
                <a:spcPct val="0"/>
              </a:spcBef>
              <a:buFontTx/>
              <a:buNone/>
            </a:pPr>
            <a:r>
              <a:rPr lang="ja-JP" altLang="en-US" sz="1200">
                <a:solidFill>
                  <a:srgbClr val="000000"/>
                </a:solidFill>
                <a:latin typeface="HG丸ｺﾞｼｯｸM-PRO" panose="020F0600000000000000" pitchFamily="50" charset="-128"/>
                <a:ea typeface="HG丸ｺﾞｼｯｸM-PRO" panose="020F0600000000000000" pitchFamily="50" charset="-128"/>
              </a:rPr>
              <a:t>・どこまで戻すの？・・・・・・</a:t>
            </a:r>
            <a:r>
              <a:rPr lang="ja-JP" altLang="en-US" sz="1200" b="1">
                <a:solidFill>
                  <a:srgbClr val="FF0000"/>
                </a:solidFill>
                <a:latin typeface="HG丸ｺﾞｼｯｸM-PRO" panose="020F0600000000000000" pitchFamily="50" charset="-128"/>
                <a:ea typeface="HG丸ｺﾞｼｯｸM-PRO" panose="020F0600000000000000" pitchFamily="50" charset="-128"/>
              </a:rPr>
              <a:t>目標設定</a:t>
            </a:r>
            <a:endParaRPr lang="ja-JP" altLang="en-US" sz="1200">
              <a:solidFill>
                <a:srgbClr val="FF0000"/>
              </a:solidFill>
              <a:latin typeface="HG丸ｺﾞｼｯｸM-PRO" panose="020F0600000000000000" pitchFamily="50" charset="-128"/>
              <a:ea typeface="HG丸ｺﾞｼｯｸM-PRO" panose="020F0600000000000000" pitchFamily="50" charset="-128"/>
            </a:endParaRPr>
          </a:p>
        </p:txBody>
      </p:sp>
      <p:sp>
        <p:nvSpPr>
          <p:cNvPr id="21528" name="AutoShape 26"/>
          <p:cNvSpPr>
            <a:spLocks noChangeArrowheads="1"/>
          </p:cNvSpPr>
          <p:nvPr/>
        </p:nvSpPr>
        <p:spPr bwMode="auto">
          <a:xfrm>
            <a:off x="2674938" y="1885950"/>
            <a:ext cx="3835400" cy="1071563"/>
          </a:xfrm>
          <a:prstGeom prst="wedgeRoundRectCallout">
            <a:avLst>
              <a:gd name="adj1" fmla="val -55713"/>
              <a:gd name="adj2" fmla="val 1755"/>
              <a:gd name="adj3"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dirty="0">
                <a:solidFill>
                  <a:srgbClr val="000000"/>
                </a:solidFill>
                <a:latin typeface="HG丸ｺﾞｼｯｸM-PRO" panose="020F0600000000000000" pitchFamily="50" charset="-128"/>
                <a:ea typeface="HG丸ｺﾞｼｯｸM-PRO" panose="020F0600000000000000" pitchFamily="50" charset="-128"/>
              </a:rPr>
              <a:t>・目標との現状の差は</a:t>
            </a:r>
            <a:r>
              <a:rPr lang="ja-JP" altLang="en-US" sz="1200" b="1" dirty="0">
                <a:solidFill>
                  <a:srgbClr val="000000"/>
                </a:solidFill>
                <a:latin typeface="HG丸ｺﾞｼｯｸM-PRO" panose="020F0600000000000000" pitchFamily="50" charset="-128"/>
                <a:ea typeface="HG丸ｺﾞｼｯｸM-PRO" panose="020F0600000000000000" pitchFamily="50" charset="-128"/>
              </a:rPr>
              <a:t>なぜある？</a:t>
            </a:r>
            <a:endParaRPr lang="en-US" altLang="ja-JP" sz="1200" b="1"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　・現状を詳細に掘り下げ事実把握・・現状把握</a:t>
            </a:r>
            <a:endParaRPr lang="en-US" altLang="ja-JP" sz="1200" b="1"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　・差の要因を考察・・・・・・・・・要因解析</a:t>
            </a:r>
            <a:endParaRPr lang="en-US" altLang="ja-JP" sz="12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　・要因を絞りこみ、確からしさ確認・・要因検証</a:t>
            </a:r>
            <a:endParaRPr lang="en-US" altLang="ja-JP" sz="1200" b="1"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　・真因特定</a:t>
            </a:r>
            <a:r>
              <a:rPr lang="ja-JP" altLang="en-US" sz="1200" dirty="0">
                <a:solidFill>
                  <a:srgbClr val="000000"/>
                </a:solidFill>
                <a:latin typeface="HG丸ｺﾞｼｯｸM-PRO" panose="020F0600000000000000" pitchFamily="50" charset="-128"/>
                <a:ea typeface="HG丸ｺﾞｼｯｸM-PRO" panose="020F0600000000000000" pitchFamily="50" charset="-128"/>
              </a:rPr>
              <a:t>（真犯人）</a:t>
            </a:r>
          </a:p>
          <a:p>
            <a:pPr eaLnBrk="1" hangingPunct="1">
              <a:spcBef>
                <a:spcPct val="0"/>
              </a:spcBef>
              <a:buFontTx/>
              <a:buNone/>
            </a:pPr>
            <a:endParaRPr lang="en-US" altLang="ja-JP" sz="1200" dirty="0">
              <a:solidFill>
                <a:srgbClr val="000000"/>
              </a:solidFill>
              <a:latin typeface="HG丸ｺﾞｼｯｸM-PRO" panose="020F0600000000000000" pitchFamily="50" charset="-128"/>
              <a:ea typeface="HG丸ｺﾞｼｯｸM-PRO" panose="020F0600000000000000" pitchFamily="50" charset="-128"/>
            </a:endParaRPr>
          </a:p>
        </p:txBody>
      </p:sp>
      <p:sp>
        <p:nvSpPr>
          <p:cNvPr id="21529" name="Freeform 791"/>
          <p:cNvSpPr>
            <a:spLocks/>
          </p:cNvSpPr>
          <p:nvPr/>
        </p:nvSpPr>
        <p:spPr bwMode="auto">
          <a:xfrm>
            <a:off x="1458913" y="3946525"/>
            <a:ext cx="457200" cy="5054600"/>
          </a:xfrm>
          <a:custGeom>
            <a:avLst/>
            <a:gdLst>
              <a:gd name="T0" fmla="*/ 0 w 296"/>
              <a:gd name="T1" fmla="*/ 2147483646 h 3438"/>
              <a:gd name="T2" fmla="*/ 2147483646 w 296"/>
              <a:gd name="T3" fmla="*/ 2147483646 h 3438"/>
              <a:gd name="T4" fmla="*/ 2147483646 w 296"/>
              <a:gd name="T5" fmla="*/ 0 h 3438"/>
              <a:gd name="T6" fmla="*/ 2147483646 w 296"/>
              <a:gd name="T7" fmla="*/ 0 h 3438"/>
              <a:gd name="T8" fmla="*/ 2147483646 w 296"/>
              <a:gd name="T9" fmla="*/ 2147483646 h 3438"/>
              <a:gd name="T10" fmla="*/ 2147483646 w 296"/>
              <a:gd name="T11" fmla="*/ 2147483646 h 3438"/>
              <a:gd name="T12" fmla="*/ 2147483646 w 296"/>
              <a:gd name="T13" fmla="*/ 2147483646 h 3438"/>
              <a:gd name="T14" fmla="*/ 0 w 296"/>
              <a:gd name="T15" fmla="*/ 2147483646 h 34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96" h="3438">
                <a:moveTo>
                  <a:pt x="0" y="3294"/>
                </a:moveTo>
                <a:lnTo>
                  <a:pt x="99" y="3294"/>
                </a:lnTo>
                <a:lnTo>
                  <a:pt x="99" y="0"/>
                </a:lnTo>
                <a:lnTo>
                  <a:pt x="198" y="0"/>
                </a:lnTo>
                <a:lnTo>
                  <a:pt x="198" y="3294"/>
                </a:lnTo>
                <a:lnTo>
                  <a:pt x="296" y="3294"/>
                </a:lnTo>
                <a:lnTo>
                  <a:pt x="148" y="3438"/>
                </a:lnTo>
                <a:lnTo>
                  <a:pt x="0" y="3294"/>
                </a:lnTo>
                <a:close/>
              </a:path>
            </a:pathLst>
          </a:custGeom>
          <a:solidFill>
            <a:srgbClr val="00CC99"/>
          </a:solidFill>
          <a:ln w="6350">
            <a:solidFill>
              <a:srgbClr val="000000"/>
            </a:solidFill>
            <a:prstDash val="solid"/>
            <a:round/>
            <a:headEnd/>
            <a:tailEnd/>
          </a:ln>
        </p:spPr>
        <p:txBody>
          <a:bodyPr/>
          <a:lstStyle/>
          <a:p>
            <a:endParaRPr lang="ja-JP" altLang="en-US"/>
          </a:p>
        </p:txBody>
      </p:sp>
      <p:sp>
        <p:nvSpPr>
          <p:cNvPr id="21530" name="Rectangle 792"/>
          <p:cNvSpPr>
            <a:spLocks noChangeArrowheads="1"/>
          </p:cNvSpPr>
          <p:nvPr/>
        </p:nvSpPr>
        <p:spPr bwMode="auto">
          <a:xfrm>
            <a:off x="838200" y="3714750"/>
            <a:ext cx="1676400" cy="2603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テーマ選定</a:t>
            </a:r>
          </a:p>
        </p:txBody>
      </p:sp>
      <p:sp>
        <p:nvSpPr>
          <p:cNvPr id="21531" name="Rectangle 793"/>
          <p:cNvSpPr>
            <a:spLocks noChangeArrowheads="1"/>
          </p:cNvSpPr>
          <p:nvPr/>
        </p:nvSpPr>
        <p:spPr bwMode="auto">
          <a:xfrm>
            <a:off x="838200" y="4368800"/>
            <a:ext cx="1676400" cy="246063"/>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活動計画の作成</a:t>
            </a:r>
            <a:r>
              <a:rPr lang="en-US" altLang="ja-JP" sz="1400" b="1">
                <a:latin typeface="HG丸ｺﾞｼｯｸM-PRO" panose="020F0600000000000000" pitchFamily="50" charset="-128"/>
                <a:ea typeface="HG丸ｺﾞｼｯｸM-PRO" panose="020F0600000000000000" pitchFamily="50" charset="-128"/>
              </a:rPr>
              <a:t>※</a:t>
            </a:r>
            <a:r>
              <a:rPr lang="ja-JP" altLang="en-US" sz="1400" b="1">
                <a:latin typeface="HG丸ｺﾞｼｯｸM-PRO" panose="020F0600000000000000" pitchFamily="50" charset="-128"/>
                <a:ea typeface="HG丸ｺﾞｼｯｸM-PRO" panose="020F0600000000000000" pitchFamily="50" charset="-128"/>
              </a:rPr>
              <a:t>１</a:t>
            </a:r>
          </a:p>
        </p:txBody>
      </p:sp>
      <p:sp>
        <p:nvSpPr>
          <p:cNvPr id="21532" name="Rectangle 794"/>
          <p:cNvSpPr>
            <a:spLocks noChangeArrowheads="1"/>
          </p:cNvSpPr>
          <p:nvPr/>
        </p:nvSpPr>
        <p:spPr bwMode="auto">
          <a:xfrm>
            <a:off x="838200" y="6719888"/>
            <a:ext cx="1676400" cy="307975"/>
          </a:xfrm>
          <a:prstGeom prst="rect">
            <a:avLst/>
          </a:prstGeom>
          <a:solidFill>
            <a:srgbClr val="FFFFCC"/>
          </a:solidFill>
          <a:ln w="2857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方策の立案</a:t>
            </a:r>
          </a:p>
        </p:txBody>
      </p:sp>
      <p:sp>
        <p:nvSpPr>
          <p:cNvPr id="21533" name="Rectangle 795"/>
          <p:cNvSpPr>
            <a:spLocks noChangeArrowheads="1"/>
          </p:cNvSpPr>
          <p:nvPr/>
        </p:nvSpPr>
        <p:spPr bwMode="auto">
          <a:xfrm>
            <a:off x="838200" y="7191375"/>
            <a:ext cx="1676400" cy="349250"/>
          </a:xfrm>
          <a:prstGeom prst="rect">
            <a:avLst/>
          </a:prstGeom>
          <a:solidFill>
            <a:srgbClr val="FFFFCC"/>
          </a:solidFill>
          <a:ln w="2857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成功シナリオの追究</a:t>
            </a:r>
          </a:p>
        </p:txBody>
      </p:sp>
      <p:sp>
        <p:nvSpPr>
          <p:cNvPr id="21534" name="Rectangle 796"/>
          <p:cNvSpPr>
            <a:spLocks noChangeArrowheads="1"/>
          </p:cNvSpPr>
          <p:nvPr/>
        </p:nvSpPr>
        <p:spPr bwMode="auto">
          <a:xfrm>
            <a:off x="838200" y="7600950"/>
            <a:ext cx="1676400" cy="354013"/>
          </a:xfrm>
          <a:prstGeom prst="rect">
            <a:avLst/>
          </a:prstGeom>
          <a:solidFill>
            <a:srgbClr val="FFFFCC"/>
          </a:solidFill>
          <a:ln w="2857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成功シナリオの実施</a:t>
            </a:r>
          </a:p>
        </p:txBody>
      </p:sp>
      <p:sp>
        <p:nvSpPr>
          <p:cNvPr id="21535" name="Rectangle 797"/>
          <p:cNvSpPr>
            <a:spLocks noChangeArrowheads="1"/>
          </p:cNvSpPr>
          <p:nvPr/>
        </p:nvSpPr>
        <p:spPr bwMode="auto">
          <a:xfrm>
            <a:off x="838200" y="8004175"/>
            <a:ext cx="1676400" cy="3302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効果の確認</a:t>
            </a:r>
          </a:p>
        </p:txBody>
      </p:sp>
      <p:sp>
        <p:nvSpPr>
          <p:cNvPr id="21536" name="Rectangle 798"/>
          <p:cNvSpPr>
            <a:spLocks noChangeArrowheads="1"/>
          </p:cNvSpPr>
          <p:nvPr/>
        </p:nvSpPr>
        <p:spPr bwMode="auto">
          <a:xfrm>
            <a:off x="838200" y="8416925"/>
            <a:ext cx="1676400" cy="4953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標準化と</a:t>
            </a:r>
          </a:p>
          <a:p>
            <a:pPr algn="ct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管理の定着</a:t>
            </a:r>
          </a:p>
        </p:txBody>
      </p:sp>
      <p:sp>
        <p:nvSpPr>
          <p:cNvPr id="21537" name="Rectangle 799"/>
          <p:cNvSpPr>
            <a:spLocks noChangeArrowheads="1"/>
          </p:cNvSpPr>
          <p:nvPr/>
        </p:nvSpPr>
        <p:spPr bwMode="auto">
          <a:xfrm>
            <a:off x="838200" y="8994775"/>
            <a:ext cx="1676400" cy="4953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反省と今後の進め方</a:t>
            </a:r>
          </a:p>
        </p:txBody>
      </p:sp>
      <p:sp>
        <p:nvSpPr>
          <p:cNvPr id="21538" name="Rectangle 801"/>
          <p:cNvSpPr>
            <a:spLocks noChangeArrowheads="1"/>
          </p:cNvSpPr>
          <p:nvPr/>
        </p:nvSpPr>
        <p:spPr bwMode="auto">
          <a:xfrm>
            <a:off x="838200" y="4719638"/>
            <a:ext cx="1676400" cy="1487487"/>
          </a:xfrm>
          <a:prstGeom prst="rect">
            <a:avLst/>
          </a:prstGeom>
          <a:solidFill>
            <a:srgbClr val="FFFFCC"/>
          </a:solidFill>
          <a:ln w="2857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latin typeface="HG丸ｺﾞｼｯｸM-PRO" panose="020F0600000000000000" pitchFamily="50" charset="-128"/>
                <a:ea typeface="HG丸ｺﾞｼｯｸM-PRO" panose="020F0600000000000000" pitchFamily="50" charset="-128"/>
              </a:rPr>
              <a:t>攻め所明確化</a:t>
            </a:r>
          </a:p>
          <a:p>
            <a:pPr eaLnBrk="1" hangingPunct="1">
              <a:spcBef>
                <a:spcPct val="0"/>
              </a:spcBef>
              <a:buFontTx/>
              <a:buNone/>
            </a:pPr>
            <a:r>
              <a:rPr lang="ja-JP" altLang="en-US" sz="1400" b="1" dirty="0">
                <a:latin typeface="HG丸ｺﾞｼｯｸM-PRO" panose="020F0600000000000000" pitchFamily="50" charset="-128"/>
                <a:ea typeface="HG丸ｺﾞｼｯｸM-PRO" panose="020F0600000000000000" pitchFamily="50" charset="-128"/>
              </a:rPr>
              <a:t>（現状把握</a:t>
            </a:r>
            <a:endParaRPr lang="en-US" altLang="ja-JP" sz="1400" b="1" dirty="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b="1" dirty="0">
                <a:latin typeface="HG丸ｺﾞｼｯｸM-PRO" panose="020F0600000000000000" pitchFamily="50" charset="-128"/>
                <a:ea typeface="HG丸ｺﾞｼｯｸM-PRO" panose="020F0600000000000000" pitchFamily="50" charset="-128"/>
              </a:rPr>
              <a:t>　攻め所着眼点</a:t>
            </a:r>
            <a:endParaRPr lang="en-US" altLang="ja-JP" sz="1400" b="1" dirty="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b="1" dirty="0">
                <a:latin typeface="HG丸ｺﾞｼｯｸM-PRO" panose="020F0600000000000000" pitchFamily="50" charset="-128"/>
                <a:ea typeface="HG丸ｺﾞｼｯｸM-PRO" panose="020F0600000000000000" pitchFamily="50" charset="-128"/>
              </a:rPr>
              <a:t>　攻め所明確化</a:t>
            </a:r>
            <a:endParaRPr lang="en-US" altLang="ja-JP" sz="1400" b="1" dirty="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b="1" dirty="0">
                <a:latin typeface="HG丸ｺﾞｼｯｸM-PRO" panose="020F0600000000000000" pitchFamily="50" charset="-128"/>
                <a:ea typeface="HG丸ｺﾞｼｯｸM-PRO" panose="020F0600000000000000" pitchFamily="50" charset="-128"/>
              </a:rPr>
              <a:t>　目標値確定）</a:t>
            </a:r>
            <a:endParaRPr lang="en-US" altLang="ja-JP" sz="1400" b="1" dirty="0">
              <a:latin typeface="HG丸ｺﾞｼｯｸM-PRO" panose="020F0600000000000000" pitchFamily="50" charset="-128"/>
              <a:ea typeface="HG丸ｺﾞｼｯｸM-PRO" panose="020F0600000000000000" pitchFamily="50" charset="-128"/>
            </a:endParaRPr>
          </a:p>
        </p:txBody>
      </p:sp>
      <p:sp>
        <p:nvSpPr>
          <p:cNvPr id="21539" name="Rectangle 18"/>
          <p:cNvSpPr>
            <a:spLocks noChangeArrowheads="1"/>
          </p:cNvSpPr>
          <p:nvPr/>
        </p:nvSpPr>
        <p:spPr bwMode="auto">
          <a:xfrm>
            <a:off x="838200" y="4021138"/>
            <a:ext cx="1676400" cy="3048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ctr" eaLnBrk="1" hangingPunct="1">
              <a:spcBef>
                <a:spcPct val="0"/>
              </a:spcBef>
              <a:buFontTx/>
              <a:buNone/>
            </a:pPr>
            <a:r>
              <a:rPr lang="ja-JP" altLang="en-US" sz="1400" b="1">
                <a:latin typeface="HG丸ｺﾞｼｯｸM-PRO" panose="020F0600000000000000" pitchFamily="50" charset="-128"/>
                <a:ea typeface="HG丸ｺﾞｼｯｸM-PRO" panose="020F0600000000000000" pitchFamily="50" charset="-128"/>
              </a:rPr>
              <a:t>現状把握と目標設定</a:t>
            </a:r>
          </a:p>
        </p:txBody>
      </p:sp>
      <p:sp>
        <p:nvSpPr>
          <p:cNvPr id="21540" name="AutoShape 485"/>
          <p:cNvSpPr>
            <a:spLocks noChangeArrowheads="1"/>
          </p:cNvSpPr>
          <p:nvPr/>
        </p:nvSpPr>
        <p:spPr bwMode="auto">
          <a:xfrm>
            <a:off x="2565400" y="4503738"/>
            <a:ext cx="3944938" cy="2259012"/>
          </a:xfrm>
          <a:prstGeom prst="wedgeRoundRectCallout">
            <a:avLst>
              <a:gd name="adj1" fmla="val -54477"/>
              <a:gd name="adj2" fmla="val 3273"/>
              <a:gd name="adj3"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dirty="0">
                <a:solidFill>
                  <a:srgbClr val="000000"/>
                </a:solidFill>
                <a:latin typeface="HG丸ｺﾞｼｯｸM-PRO" panose="020F0600000000000000" pitchFamily="50" charset="-128"/>
                <a:ea typeface="HG丸ｺﾞｼｯｸM-PRO" panose="020F0600000000000000" pitchFamily="50" charset="-128"/>
              </a:rPr>
              <a:t>・目標との現状の差は</a:t>
            </a:r>
            <a:r>
              <a:rPr lang="ja-JP" altLang="en-US" sz="1200" b="1" dirty="0">
                <a:latin typeface="HG丸ｺﾞｼｯｸM-PRO" panose="020F0600000000000000" pitchFamily="50" charset="-128"/>
                <a:ea typeface="HG丸ｺﾞｼｯｸM-PRO" panose="020F0600000000000000" pitchFamily="50" charset="-128"/>
              </a:rPr>
              <a:t>どこに</a:t>
            </a:r>
            <a:r>
              <a:rPr lang="ja-JP" altLang="en-US" sz="1200" b="1" dirty="0">
                <a:solidFill>
                  <a:srgbClr val="000000"/>
                </a:solidFill>
                <a:latin typeface="HG丸ｺﾞｼｯｸM-PRO" panose="020F0600000000000000" pitchFamily="50" charset="-128"/>
                <a:ea typeface="HG丸ｺﾞｼｯｸM-PRO" panose="020F0600000000000000" pitchFamily="50" charset="-128"/>
              </a:rPr>
              <a:t>ある？</a:t>
            </a:r>
            <a:endParaRPr lang="en-US" altLang="ja-JP" sz="1200" b="1"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　・現状を詳細に掘り下げ事実把握</a:t>
            </a:r>
            <a:r>
              <a:rPr lang="en-US" altLang="ja-JP" sz="1200" b="1" dirty="0">
                <a:solidFill>
                  <a:srgbClr val="000000"/>
                </a:solidFill>
                <a:latin typeface="HG丸ｺﾞｼｯｸM-PRO" panose="020F0600000000000000" pitchFamily="50" charset="-128"/>
                <a:ea typeface="HG丸ｺﾞｼｯｸM-PRO" panose="020F0600000000000000" pitchFamily="50" charset="-128"/>
              </a:rPr>
              <a:t>…</a:t>
            </a:r>
            <a:r>
              <a:rPr lang="ja-JP" altLang="en-US" sz="1200" b="1" dirty="0">
                <a:solidFill>
                  <a:srgbClr val="000000"/>
                </a:solidFill>
                <a:latin typeface="HG丸ｺﾞｼｯｸM-PRO" panose="020F0600000000000000" pitchFamily="50" charset="-128"/>
                <a:ea typeface="HG丸ｺﾞｼｯｸM-PRO" panose="020F0600000000000000" pitchFamily="50" charset="-128"/>
              </a:rPr>
              <a:t>現状把握</a:t>
            </a:r>
            <a:endParaRPr lang="en-US" altLang="ja-JP" sz="1200" b="1"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　・</a:t>
            </a:r>
            <a:r>
              <a:rPr lang="ja-JP" altLang="en-US" sz="1200" b="1" dirty="0">
                <a:latin typeface="HG丸ｺﾞｼｯｸM-PRO" panose="020F0600000000000000" pitchFamily="50" charset="-128"/>
                <a:ea typeface="HG丸ｺﾞｼｯｸM-PRO" panose="020F0600000000000000" pitchFamily="50" charset="-128"/>
              </a:rPr>
              <a:t>どこに差</a:t>
            </a:r>
            <a:r>
              <a:rPr lang="ja-JP" altLang="en-US" sz="1200" b="1" dirty="0">
                <a:solidFill>
                  <a:srgbClr val="000000"/>
                </a:solidFill>
                <a:latin typeface="HG丸ｺﾞｼｯｸM-PRO" panose="020F0600000000000000" pitchFamily="50" charset="-128"/>
                <a:ea typeface="HG丸ｺﾞｼｯｸM-PRO" panose="020F0600000000000000" pitchFamily="50" charset="-128"/>
              </a:rPr>
              <a:t>が発生するのか考察</a:t>
            </a:r>
            <a:r>
              <a:rPr lang="en-US" altLang="ja-JP" sz="1200" b="1" dirty="0">
                <a:solidFill>
                  <a:srgbClr val="000000"/>
                </a:solidFill>
                <a:latin typeface="HG丸ｺﾞｼｯｸM-PRO" panose="020F0600000000000000" pitchFamily="50" charset="-128"/>
                <a:ea typeface="HG丸ｺﾞｼｯｸM-PRO" panose="020F0600000000000000" pitchFamily="50" charset="-128"/>
              </a:rPr>
              <a:t>…</a:t>
            </a:r>
            <a:r>
              <a:rPr lang="ja-JP" altLang="en-US" sz="1200" b="1" dirty="0">
                <a:solidFill>
                  <a:srgbClr val="FF0000"/>
                </a:solidFill>
                <a:latin typeface="HG丸ｺﾞｼｯｸM-PRO" panose="020F0600000000000000" pitchFamily="50" charset="-128"/>
                <a:ea typeface="HG丸ｺﾞｼｯｸM-PRO" panose="020F0600000000000000" pitchFamily="50" charset="-128"/>
              </a:rPr>
              <a:t>攻め所の着眼点</a:t>
            </a:r>
            <a:endParaRPr lang="en-US" altLang="ja-JP" sz="12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dirty="0">
                <a:solidFill>
                  <a:srgbClr val="000000"/>
                </a:solidFill>
                <a:latin typeface="HG丸ｺﾞｼｯｸM-PRO" panose="020F0600000000000000" pitchFamily="50" charset="-128"/>
                <a:ea typeface="HG丸ｺﾞｼｯｸM-PRO" panose="020F0600000000000000" pitchFamily="50" charset="-128"/>
              </a:rPr>
              <a:t>・差を無くすには</a:t>
            </a:r>
            <a:r>
              <a:rPr lang="ja-JP" altLang="en-US" sz="1200" b="1" dirty="0">
                <a:solidFill>
                  <a:srgbClr val="000000"/>
                </a:solidFill>
                <a:latin typeface="HG丸ｺﾞｼｯｸM-PRO" panose="020F0600000000000000" pitchFamily="50" charset="-128"/>
                <a:ea typeface="HG丸ｺﾞｼｯｸM-PRO" panose="020F0600000000000000" pitchFamily="50" charset="-128"/>
              </a:rPr>
              <a:t>どこを攻めればよいの？</a:t>
            </a:r>
            <a:endParaRPr lang="en-US" altLang="ja-JP" sz="1200" b="1"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　</a:t>
            </a:r>
            <a:r>
              <a:rPr lang="ja-JP" altLang="en-US" sz="1200" dirty="0">
                <a:solidFill>
                  <a:srgbClr val="000000"/>
                </a:solidFill>
                <a:latin typeface="HG丸ｺﾞｼｯｸM-PRO" panose="020F0600000000000000" pitchFamily="50" charset="-128"/>
                <a:ea typeface="HG丸ｺﾞｼｯｸM-PRO" panose="020F0600000000000000" pitchFamily="50" charset="-128"/>
              </a:rPr>
              <a:t>・その特性の目標値を達成するために、</a:t>
            </a:r>
            <a:endParaRPr lang="en-US" altLang="ja-JP" sz="12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dirty="0">
                <a:solidFill>
                  <a:srgbClr val="000000"/>
                </a:solidFill>
                <a:latin typeface="HG丸ｺﾞｼｯｸM-PRO" panose="020F0600000000000000" pitchFamily="50" charset="-128"/>
                <a:ea typeface="HG丸ｺﾞｼｯｸM-PRO" panose="020F0600000000000000" pitchFamily="50" charset="-128"/>
              </a:rPr>
              <a:t>　　手段系項目（例えば４</a:t>
            </a:r>
            <a:r>
              <a:rPr lang="en-US" altLang="ja-JP" sz="1200" dirty="0">
                <a:solidFill>
                  <a:srgbClr val="000000"/>
                </a:solidFill>
                <a:latin typeface="HG丸ｺﾞｼｯｸM-PRO" panose="020F0600000000000000" pitchFamily="50" charset="-128"/>
                <a:ea typeface="HG丸ｺﾞｼｯｸM-PRO" panose="020F0600000000000000" pitchFamily="50" charset="-128"/>
              </a:rPr>
              <a:t>M)</a:t>
            </a:r>
            <a:r>
              <a:rPr lang="ja-JP" altLang="en-US" sz="1200" dirty="0">
                <a:solidFill>
                  <a:srgbClr val="000000"/>
                </a:solidFill>
                <a:latin typeface="HG丸ｺﾞｼｯｸM-PRO" panose="020F0600000000000000" pitchFamily="50" charset="-128"/>
                <a:ea typeface="HG丸ｺﾞｼｯｸM-PRO" panose="020F0600000000000000" pitchFamily="50" charset="-128"/>
              </a:rPr>
              <a:t>ごとに、</a:t>
            </a:r>
            <a:endParaRPr lang="en-US" altLang="ja-JP" sz="12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dirty="0">
                <a:solidFill>
                  <a:srgbClr val="000000"/>
                </a:solidFill>
                <a:latin typeface="HG丸ｺﾞｼｯｸM-PRO" panose="020F0600000000000000" pitchFamily="50" charset="-128"/>
                <a:ea typeface="HG丸ｺﾞｼｯｸM-PRO" panose="020F0600000000000000" pitchFamily="50" charset="-128"/>
              </a:rPr>
              <a:t>　　現状、めざす姿、差を整理し攻め所を選定する</a:t>
            </a:r>
            <a:endParaRPr lang="en-US" altLang="ja-JP" sz="12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　</a:t>
            </a:r>
            <a:r>
              <a:rPr lang="ja-JP" altLang="en-US" sz="1200" b="1" dirty="0">
                <a:solidFill>
                  <a:srgbClr val="FF0000"/>
                </a:solidFill>
                <a:latin typeface="HG丸ｺﾞｼｯｸM-PRO" panose="020F0600000000000000" pitchFamily="50" charset="-128"/>
                <a:ea typeface="HG丸ｺﾞｼｯｸM-PRO" panose="020F0600000000000000" pitchFamily="50" charset="-128"/>
              </a:rPr>
              <a:t>　　　　　　</a:t>
            </a:r>
            <a:r>
              <a:rPr lang="ja-JP" altLang="en-US" sz="1200" dirty="0">
                <a:latin typeface="HG丸ｺﾞｼｯｸM-PRO" panose="020F0600000000000000" pitchFamily="50" charset="-128"/>
                <a:ea typeface="HG丸ｺﾞｼｯｸM-PRO" panose="020F0600000000000000" pitchFamily="50" charset="-128"/>
              </a:rPr>
              <a:t>・・・・・・・・・</a:t>
            </a:r>
            <a:r>
              <a:rPr lang="ja-JP" altLang="en-US" sz="1200" b="1" dirty="0">
                <a:solidFill>
                  <a:srgbClr val="FF0000"/>
                </a:solidFill>
                <a:latin typeface="HG丸ｺﾞｼｯｸM-PRO" panose="020F0600000000000000" pitchFamily="50" charset="-128"/>
                <a:ea typeface="HG丸ｺﾞｼｯｸM-PRO" panose="020F0600000000000000" pitchFamily="50" charset="-128"/>
              </a:rPr>
              <a:t>攻め所明確化</a:t>
            </a:r>
            <a:endParaRPr lang="en-US" altLang="ja-JP" sz="1200" b="1" dirty="0">
              <a:solidFill>
                <a:srgbClr val="FF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dirty="0">
                <a:solidFill>
                  <a:srgbClr val="000000"/>
                </a:solidFill>
                <a:latin typeface="HG丸ｺﾞｼｯｸM-PRO" panose="020F0600000000000000" pitchFamily="50" charset="-128"/>
                <a:ea typeface="HG丸ｺﾞｼｯｸM-PRO" panose="020F0600000000000000" pitchFamily="50" charset="-128"/>
              </a:rPr>
              <a:t>・目標値の再確認・・・・・・・・目標値の確定</a:t>
            </a:r>
            <a:endParaRPr lang="en-US" altLang="ja-JP" sz="12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dirty="0">
                <a:solidFill>
                  <a:srgbClr val="000000"/>
                </a:solidFill>
                <a:latin typeface="HG丸ｺﾞｼｯｸM-PRO" panose="020F0600000000000000" pitchFamily="50" charset="-128"/>
                <a:ea typeface="HG丸ｺﾞｼｯｸM-PRO" panose="020F0600000000000000" pitchFamily="50" charset="-128"/>
              </a:rPr>
              <a:t>　（必要に応じて、攻め所ごとに個別目標値を</a:t>
            </a:r>
            <a:endParaRPr lang="en-US" altLang="ja-JP" sz="12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dirty="0">
                <a:solidFill>
                  <a:srgbClr val="000000"/>
                </a:solidFill>
                <a:latin typeface="HG丸ｺﾞｼｯｸM-PRO" panose="020F0600000000000000" pitchFamily="50" charset="-128"/>
                <a:ea typeface="HG丸ｺﾞｼｯｸM-PRO" panose="020F0600000000000000" pitchFamily="50" charset="-128"/>
              </a:rPr>
              <a:t>　　　設定してもよい）</a:t>
            </a:r>
          </a:p>
        </p:txBody>
      </p:sp>
      <p:sp>
        <p:nvSpPr>
          <p:cNvPr id="21541" name="正方形/長方形 1"/>
          <p:cNvSpPr>
            <a:spLocks noChangeArrowheads="1"/>
          </p:cNvSpPr>
          <p:nvPr/>
        </p:nvSpPr>
        <p:spPr bwMode="auto">
          <a:xfrm>
            <a:off x="2565400" y="1339850"/>
            <a:ext cx="4046538"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000" b="1" dirty="0">
                <a:latin typeface="HG丸ｺﾞｼｯｸM-PRO" panose="020F0600000000000000" pitchFamily="50" charset="-128"/>
                <a:ea typeface="HG丸ｺﾞｼｯｸM-PRO" panose="020F0600000000000000" pitchFamily="50" charset="-128"/>
              </a:rPr>
              <a:t>※</a:t>
            </a:r>
            <a:r>
              <a:rPr lang="ja-JP" altLang="en-US" sz="1000" b="1" dirty="0">
                <a:latin typeface="HG丸ｺﾞｼｯｸM-PRO" panose="020F0600000000000000" pitchFamily="50" charset="-128"/>
                <a:ea typeface="HG丸ｺﾞｼｯｸM-PRO" panose="020F0600000000000000" pitchFamily="50" charset="-128"/>
              </a:rPr>
              <a:t>１：</a:t>
            </a:r>
            <a:r>
              <a:rPr lang="ja-JP" altLang="en-US" sz="1000" dirty="0">
                <a:solidFill>
                  <a:srgbClr val="000000"/>
                </a:solidFill>
                <a:latin typeface="HG丸ｺﾞｼｯｸM-PRO" panose="020F0600000000000000" pitchFamily="50" charset="-128"/>
                <a:ea typeface="HG丸ｺﾞｼｯｸM-PRO" panose="020F0600000000000000" pitchFamily="50" charset="-128"/>
              </a:rPr>
              <a:t>発表はここに入れることが多い。実際の計画作成は状況に合わせて前後させたり、マスタープランと個別詳細プランに分けたりすればよい</a:t>
            </a:r>
            <a:endParaRPr lang="en-US" altLang="ja-JP" sz="1000" dirty="0">
              <a:solidFill>
                <a:srgbClr val="000000"/>
              </a:solidFill>
              <a:latin typeface="HG丸ｺﾞｼｯｸM-PRO" panose="020F0600000000000000" pitchFamily="50" charset="-128"/>
              <a:ea typeface="HG丸ｺﾞｼｯｸM-PRO" panose="020F0600000000000000" pitchFamily="50" charset="-128"/>
            </a:endParaRPr>
          </a:p>
        </p:txBody>
      </p:sp>
      <p:sp>
        <p:nvSpPr>
          <p:cNvPr id="21542" name="AutoShape 27"/>
          <p:cNvSpPr>
            <a:spLocks noChangeArrowheads="1"/>
          </p:cNvSpPr>
          <p:nvPr/>
        </p:nvSpPr>
        <p:spPr bwMode="auto">
          <a:xfrm>
            <a:off x="2689225" y="3074988"/>
            <a:ext cx="2879725" cy="522287"/>
          </a:xfrm>
          <a:prstGeom prst="wedgeRoundRectCallout">
            <a:avLst>
              <a:gd name="adj1" fmla="val -58236"/>
              <a:gd name="adj2" fmla="val -48708"/>
              <a:gd name="adj3"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a:solidFill>
                  <a:srgbClr val="000000"/>
                </a:solidFill>
                <a:latin typeface="HG丸ｺﾞｼｯｸM-PRO" panose="020F0600000000000000" pitchFamily="50" charset="-128"/>
                <a:ea typeface="HG丸ｺﾞｼｯｸM-PRO" panose="020F0600000000000000" pitchFamily="50" charset="-128"/>
              </a:rPr>
              <a:t>真犯人が見つかりこれを退治し解決！　　　　　　　　（</a:t>
            </a:r>
            <a:r>
              <a:rPr lang="en-US" altLang="ja-JP" sz="1200">
                <a:solidFill>
                  <a:srgbClr val="000000"/>
                </a:solidFill>
                <a:latin typeface="HG丸ｺﾞｼｯｸM-PRO" panose="020F0600000000000000" pitchFamily="50" charset="-128"/>
                <a:ea typeface="HG丸ｺﾞｼｯｸM-PRO" panose="020F0600000000000000" pitchFamily="50" charset="-128"/>
              </a:rPr>
              <a:t>『</a:t>
            </a:r>
            <a:r>
              <a:rPr lang="ja-JP" altLang="en-US" sz="1200">
                <a:solidFill>
                  <a:srgbClr val="000000"/>
                </a:solidFill>
                <a:latin typeface="HG丸ｺﾞｼｯｸM-PRO" panose="020F0600000000000000" pitchFamily="50" charset="-128"/>
                <a:ea typeface="HG丸ｺﾞｼｯｸM-PRO" panose="020F0600000000000000" pitchFamily="50" charset="-128"/>
              </a:rPr>
              <a:t>あるべき姿</a:t>
            </a:r>
            <a:r>
              <a:rPr lang="en-US" altLang="ja-JP" sz="1200">
                <a:solidFill>
                  <a:srgbClr val="000000"/>
                </a:solidFill>
                <a:latin typeface="HG丸ｺﾞｼｯｸM-PRO" panose="020F0600000000000000" pitchFamily="50" charset="-128"/>
                <a:ea typeface="HG丸ｺﾞｼｯｸM-PRO" panose="020F0600000000000000" pitchFamily="50" charset="-128"/>
              </a:rPr>
              <a:t>』</a:t>
            </a:r>
            <a:r>
              <a:rPr lang="ja-JP" altLang="en-US" sz="1200">
                <a:solidFill>
                  <a:srgbClr val="000000"/>
                </a:solidFill>
                <a:latin typeface="HG丸ｺﾞｼｯｸM-PRO" panose="020F0600000000000000" pitchFamily="50" charset="-128"/>
                <a:ea typeface="HG丸ｺﾞｼｯｸM-PRO" panose="020F0600000000000000" pitchFamily="50" charset="-128"/>
              </a:rPr>
              <a:t>に戻す）</a:t>
            </a:r>
          </a:p>
          <a:p>
            <a:pPr eaLnBrk="1" hangingPunct="1">
              <a:spcBef>
                <a:spcPct val="0"/>
              </a:spcBef>
              <a:buFontTx/>
              <a:buNone/>
            </a:pPr>
            <a:endParaRPr lang="en-US" altLang="ja-JP" sz="1200">
              <a:solidFill>
                <a:srgbClr val="000000"/>
              </a:solidFill>
              <a:latin typeface="HG丸ｺﾞｼｯｸM-PRO" panose="020F0600000000000000" pitchFamily="50" charset="-128"/>
              <a:ea typeface="HG丸ｺﾞｼｯｸM-PRO" panose="020F0600000000000000" pitchFamily="50" charset="-128"/>
            </a:endParaRPr>
          </a:p>
        </p:txBody>
      </p:sp>
      <p:sp>
        <p:nvSpPr>
          <p:cNvPr id="21543" name="AutoShape 800"/>
          <p:cNvSpPr>
            <a:spLocks noChangeArrowheads="1"/>
          </p:cNvSpPr>
          <p:nvPr/>
        </p:nvSpPr>
        <p:spPr bwMode="auto">
          <a:xfrm>
            <a:off x="2565400" y="3714750"/>
            <a:ext cx="3983038" cy="654050"/>
          </a:xfrm>
          <a:prstGeom prst="wedgeRoundRectCallout">
            <a:avLst>
              <a:gd name="adj1" fmla="val -52009"/>
              <a:gd name="adj2" fmla="val 13731"/>
              <a:gd name="adj3"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dirty="0">
                <a:solidFill>
                  <a:srgbClr val="000000"/>
                </a:solidFill>
                <a:latin typeface="HG丸ｺﾞｼｯｸM-PRO" panose="020F0600000000000000" pitchFamily="50" charset="-128"/>
                <a:ea typeface="HG丸ｺﾞｼｯｸM-PRO" panose="020F0600000000000000" pitchFamily="50" charset="-128"/>
              </a:rPr>
              <a:t>・</a:t>
            </a:r>
            <a:r>
              <a:rPr lang="ja-JP" altLang="en-US" sz="1200" b="1" dirty="0">
                <a:solidFill>
                  <a:srgbClr val="FF0000"/>
                </a:solidFill>
                <a:latin typeface="HG丸ｺﾞｼｯｸM-PRO" panose="020F0600000000000000" pitchFamily="50" charset="-128"/>
                <a:ea typeface="HG丸ｺﾞｼｯｸM-PRO" panose="020F0600000000000000" pitchFamily="50" charset="-128"/>
              </a:rPr>
              <a:t>課題（</a:t>
            </a:r>
            <a:r>
              <a:rPr lang="en-US" altLang="ja-JP" sz="1200" b="1" dirty="0">
                <a:solidFill>
                  <a:srgbClr val="FF0000"/>
                </a:solidFill>
                <a:latin typeface="HG丸ｺﾞｼｯｸM-PRO" panose="020F0600000000000000" pitchFamily="50" charset="-128"/>
                <a:ea typeface="HG丸ｺﾞｼｯｸM-PRO" panose="020F0600000000000000" pitchFamily="50" charset="-128"/>
              </a:rPr>
              <a:t>『</a:t>
            </a:r>
            <a:r>
              <a:rPr lang="ja-JP" altLang="en-US" sz="1200" b="1" dirty="0">
                <a:solidFill>
                  <a:srgbClr val="FF0000"/>
                </a:solidFill>
                <a:latin typeface="HG丸ｺﾞｼｯｸM-PRO" panose="020F0600000000000000" pitchFamily="50" charset="-128"/>
                <a:ea typeface="HG丸ｺﾞｼｯｸM-PRO" panose="020F0600000000000000" pitchFamily="50" charset="-128"/>
              </a:rPr>
              <a:t>ありたい姿</a:t>
            </a:r>
            <a:r>
              <a:rPr lang="en-US" altLang="ja-JP" sz="1200" b="1" dirty="0">
                <a:solidFill>
                  <a:srgbClr val="FF0000"/>
                </a:solidFill>
                <a:latin typeface="HG丸ｺﾞｼｯｸM-PRO" panose="020F0600000000000000" pitchFamily="50" charset="-128"/>
                <a:ea typeface="HG丸ｺﾞｼｯｸM-PRO" panose="020F0600000000000000" pitchFamily="50" charset="-128"/>
              </a:rPr>
              <a:t>』</a:t>
            </a:r>
            <a:r>
              <a:rPr lang="ja-JP" altLang="en-US" sz="1200" b="1" dirty="0">
                <a:solidFill>
                  <a:srgbClr val="000000"/>
                </a:solidFill>
                <a:latin typeface="HG丸ｺﾞｼｯｸM-PRO" panose="020F0600000000000000" pitchFamily="50" charset="-128"/>
                <a:ea typeface="HG丸ｺﾞｼｯｸM-PRO" panose="020F0600000000000000" pitchFamily="50" charset="-128"/>
              </a:rPr>
              <a:t>と</a:t>
            </a:r>
            <a:r>
              <a:rPr lang="en-US" altLang="ja-JP" sz="1200" b="1" dirty="0">
                <a:solidFill>
                  <a:srgbClr val="000000"/>
                </a:solidFill>
                <a:latin typeface="HG丸ｺﾞｼｯｸM-PRO" panose="020F0600000000000000" pitchFamily="50" charset="-128"/>
                <a:ea typeface="HG丸ｺﾞｼｯｸM-PRO" panose="020F0600000000000000" pitchFamily="50" charset="-128"/>
              </a:rPr>
              <a:t>『</a:t>
            </a:r>
            <a:r>
              <a:rPr lang="ja-JP" altLang="en-US" sz="1200" b="1" dirty="0">
                <a:solidFill>
                  <a:srgbClr val="000000"/>
                </a:solidFill>
                <a:latin typeface="HG丸ｺﾞｼｯｸM-PRO" panose="020F0600000000000000" pitchFamily="50" charset="-128"/>
                <a:ea typeface="HG丸ｺﾞｼｯｸM-PRO" panose="020F0600000000000000" pitchFamily="50" charset="-128"/>
              </a:rPr>
              <a:t>現状の姿</a:t>
            </a:r>
            <a:r>
              <a:rPr lang="en-US" altLang="ja-JP" sz="1200" b="1" dirty="0">
                <a:solidFill>
                  <a:srgbClr val="000000"/>
                </a:solidFill>
                <a:latin typeface="HG丸ｺﾞｼｯｸM-PRO" panose="020F0600000000000000" pitchFamily="50" charset="-128"/>
                <a:ea typeface="HG丸ｺﾞｼｯｸM-PRO" panose="020F0600000000000000" pitchFamily="50" charset="-128"/>
              </a:rPr>
              <a:t>』</a:t>
            </a:r>
            <a:r>
              <a:rPr lang="ja-JP" altLang="en-US" sz="1200" b="1" dirty="0">
                <a:solidFill>
                  <a:srgbClr val="000000"/>
                </a:solidFill>
                <a:latin typeface="HG丸ｺﾞｼｯｸM-PRO" panose="020F0600000000000000" pitchFamily="50" charset="-128"/>
                <a:ea typeface="HG丸ｺﾞｼｯｸM-PRO" panose="020F0600000000000000" pitchFamily="50" charset="-128"/>
              </a:rPr>
              <a:t>との差）</a:t>
            </a:r>
            <a:endParaRPr lang="en-US" altLang="ja-JP" sz="1200" b="1"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dirty="0">
                <a:solidFill>
                  <a:srgbClr val="000000"/>
                </a:solidFill>
                <a:latin typeface="HG丸ｺﾞｼｯｸM-PRO" panose="020F0600000000000000" pitchFamily="50" charset="-128"/>
                <a:ea typeface="HG丸ｺﾞｼｯｸM-PRO" panose="020F0600000000000000" pitchFamily="50" charset="-128"/>
              </a:rPr>
              <a:t>　が</a:t>
            </a:r>
            <a:r>
              <a:rPr lang="ja-JP" altLang="en-US" sz="1200" b="1" dirty="0">
                <a:solidFill>
                  <a:srgbClr val="000000"/>
                </a:solidFill>
                <a:latin typeface="HG丸ｺﾞｼｯｸM-PRO" panose="020F0600000000000000" pitchFamily="50" charset="-128"/>
                <a:ea typeface="HG丸ｺﾞｼｯｸM-PRO" panose="020F0600000000000000" pitchFamily="50" charset="-128"/>
              </a:rPr>
              <a:t>どれぐらい</a:t>
            </a:r>
            <a:r>
              <a:rPr lang="ja-JP" altLang="en-US" sz="1200" dirty="0">
                <a:solidFill>
                  <a:srgbClr val="000000"/>
                </a:solidFill>
                <a:latin typeface="HG丸ｺﾞｼｯｸM-PRO" panose="020F0600000000000000" pitchFamily="50" charset="-128"/>
                <a:ea typeface="HG丸ｺﾞｼｯｸM-PRO" panose="020F0600000000000000" pitchFamily="50" charset="-128"/>
              </a:rPr>
              <a:t>あるの？</a:t>
            </a:r>
            <a:r>
              <a:rPr lang="ja-JP" altLang="en-US" sz="1200" dirty="0">
                <a:latin typeface="HG丸ｺﾞｼｯｸM-PRO" panose="020F0600000000000000" pitchFamily="50" charset="-128"/>
                <a:ea typeface="HG丸ｺﾞｼｯｸM-PRO" panose="020F0600000000000000" pitchFamily="50" charset="-128"/>
              </a:rPr>
              <a:t>・・・・</a:t>
            </a:r>
            <a:r>
              <a:rPr lang="ja-JP" altLang="en-US" sz="1200" b="1" dirty="0">
                <a:solidFill>
                  <a:srgbClr val="FF0000"/>
                </a:solidFill>
                <a:latin typeface="HG丸ｺﾞｼｯｸM-PRO" panose="020F0600000000000000" pitchFamily="50" charset="-128"/>
                <a:ea typeface="HG丸ｺﾞｼｯｸM-PRO" panose="020F0600000000000000" pitchFamily="50" charset="-128"/>
              </a:rPr>
              <a:t>現状把握</a:t>
            </a:r>
            <a:endParaRPr lang="en-US" altLang="ja-JP" sz="1200" b="1" dirty="0">
              <a:solidFill>
                <a:srgbClr val="FF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・どこまでめざす</a:t>
            </a:r>
            <a:r>
              <a:rPr lang="ja-JP" altLang="en-US" sz="1200" dirty="0">
                <a:solidFill>
                  <a:srgbClr val="000000"/>
                </a:solidFill>
                <a:latin typeface="HG丸ｺﾞｼｯｸM-PRO" panose="020F0600000000000000" pitchFamily="50" charset="-128"/>
                <a:ea typeface="HG丸ｺﾞｼｯｸM-PRO" panose="020F0600000000000000" pitchFamily="50" charset="-128"/>
              </a:rPr>
              <a:t>のか？</a:t>
            </a:r>
            <a:r>
              <a:rPr lang="ja-JP" altLang="en-US" sz="1200" b="1" dirty="0">
                <a:solidFill>
                  <a:srgbClr val="000000"/>
                </a:solidFill>
                <a:latin typeface="HG丸ｺﾞｼｯｸM-PRO" panose="020F0600000000000000" pitchFamily="50" charset="-128"/>
                <a:ea typeface="HG丸ｺﾞｼｯｸM-PRO" panose="020F0600000000000000" pitchFamily="50" charset="-128"/>
              </a:rPr>
              <a:t>・・・・</a:t>
            </a:r>
            <a:r>
              <a:rPr lang="ja-JP" altLang="en-US" sz="1200" b="1" dirty="0">
                <a:solidFill>
                  <a:srgbClr val="FF0000"/>
                </a:solidFill>
                <a:latin typeface="HG丸ｺﾞｼｯｸM-PRO" panose="020F0600000000000000" pitchFamily="50" charset="-128"/>
                <a:ea typeface="HG丸ｺﾞｼｯｸM-PRO" panose="020F0600000000000000" pitchFamily="50" charset="-128"/>
              </a:rPr>
              <a:t>目標設定</a:t>
            </a:r>
          </a:p>
          <a:p>
            <a:pPr eaLnBrk="1" hangingPunct="1">
              <a:spcBef>
                <a:spcPct val="0"/>
              </a:spcBef>
              <a:buFontTx/>
              <a:buNone/>
            </a:pPr>
            <a:endParaRPr lang="ja-JP" altLang="en-US" sz="1200" dirty="0">
              <a:solidFill>
                <a:srgbClr val="000000"/>
              </a:solidFill>
              <a:latin typeface="HG丸ｺﾞｼｯｸM-PRO" panose="020F0600000000000000" pitchFamily="50" charset="-128"/>
              <a:ea typeface="HG丸ｺﾞｼｯｸM-PRO" panose="020F0600000000000000" pitchFamily="50" charset="-128"/>
            </a:endParaRPr>
          </a:p>
        </p:txBody>
      </p:sp>
      <p:sp>
        <p:nvSpPr>
          <p:cNvPr id="21544" name="AutoShape 484"/>
          <p:cNvSpPr>
            <a:spLocks noChangeArrowheads="1"/>
          </p:cNvSpPr>
          <p:nvPr/>
        </p:nvSpPr>
        <p:spPr bwMode="auto">
          <a:xfrm>
            <a:off x="2674938" y="7835900"/>
            <a:ext cx="3835400" cy="1711325"/>
          </a:xfrm>
          <a:prstGeom prst="wedgeRoundRectCallout">
            <a:avLst>
              <a:gd name="adj1" fmla="val -55977"/>
              <a:gd name="adj2" fmla="val -80644"/>
              <a:gd name="adj3"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dirty="0">
                <a:solidFill>
                  <a:srgbClr val="000000"/>
                </a:solidFill>
                <a:latin typeface="HG丸ｺﾞｼｯｸM-PRO" panose="020F0600000000000000" pitchFamily="50" charset="-128"/>
                <a:ea typeface="HG丸ｺﾞｼｯｸM-PRO" panose="020F0600000000000000" pitchFamily="50" charset="-128"/>
              </a:rPr>
              <a:t>・未経験のことが多いため、方策（アイデア）を</a:t>
            </a:r>
            <a:endParaRPr lang="en-US" altLang="ja-JP" sz="12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　実現するために、シナリオ</a:t>
            </a:r>
            <a:r>
              <a:rPr lang="ja-JP" altLang="en-US" sz="1200" dirty="0">
                <a:solidFill>
                  <a:srgbClr val="000000"/>
                </a:solidFill>
                <a:latin typeface="HG丸ｺﾞｼｯｸM-PRO" panose="020F0600000000000000" pitchFamily="50" charset="-128"/>
                <a:ea typeface="HG丸ｺﾞｼｯｸM-PRO" panose="020F0600000000000000" pitchFamily="50" charset="-128"/>
              </a:rPr>
              <a:t>（</a:t>
            </a:r>
            <a:r>
              <a:rPr lang="ja-JP" altLang="en-US" sz="1200" b="1" dirty="0">
                <a:solidFill>
                  <a:srgbClr val="000000"/>
                </a:solidFill>
                <a:latin typeface="HG丸ｺﾞｼｯｸM-PRO" panose="020F0600000000000000" pitchFamily="50" charset="-128"/>
                <a:ea typeface="HG丸ｺﾞｼｯｸM-PRO" panose="020F0600000000000000" pitchFamily="50" charset="-128"/>
              </a:rPr>
              <a:t>具体的な実施事項、</a:t>
            </a:r>
            <a:endParaRPr lang="en-US" altLang="ja-JP" sz="1200" b="1"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　手順</a:t>
            </a:r>
            <a:r>
              <a:rPr lang="ja-JP" altLang="en-US" sz="1200" dirty="0">
                <a:solidFill>
                  <a:srgbClr val="000000"/>
                </a:solidFill>
                <a:latin typeface="HG丸ｺﾞｼｯｸM-PRO" panose="020F0600000000000000" pitchFamily="50" charset="-128"/>
                <a:ea typeface="HG丸ｺﾞｼｯｸM-PRO" panose="020F0600000000000000" pitchFamily="50" charset="-128"/>
              </a:rPr>
              <a:t>）を追究する</a:t>
            </a:r>
            <a:endParaRPr lang="en-US" altLang="ja-JP" sz="12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dirty="0">
                <a:solidFill>
                  <a:srgbClr val="000000"/>
                </a:solidFill>
                <a:latin typeface="HG丸ｺﾞｼｯｸM-PRO" panose="020F0600000000000000" pitchFamily="50" charset="-128"/>
                <a:ea typeface="HG丸ｺﾞｼｯｸM-PRO" panose="020F0600000000000000" pitchFamily="50" charset="-128"/>
              </a:rPr>
              <a:t>・また、予測される</a:t>
            </a:r>
            <a:r>
              <a:rPr lang="ja-JP" altLang="en-US" sz="1200" b="1" dirty="0">
                <a:solidFill>
                  <a:srgbClr val="000000"/>
                </a:solidFill>
                <a:latin typeface="HG丸ｺﾞｼｯｸM-PRO" panose="020F0600000000000000" pitchFamily="50" charset="-128"/>
                <a:ea typeface="HG丸ｺﾞｼｯｸM-PRO" panose="020F0600000000000000" pitchFamily="50" charset="-128"/>
              </a:rPr>
              <a:t>障害も事前に取り除く検討を</a:t>
            </a:r>
            <a:endParaRPr lang="en-US" altLang="ja-JP" sz="1200" b="1"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　しておく</a:t>
            </a:r>
            <a:endParaRPr lang="en-US" altLang="ja-JP" sz="1200" b="1"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・また、目標達成の見込みも考察しながら</a:t>
            </a:r>
            <a:endParaRPr lang="en-US" altLang="ja-JP" sz="1200" b="1"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　シナリオを描き、実現性も考慮し実施項目を</a:t>
            </a:r>
            <a:endParaRPr lang="en-US" altLang="ja-JP" sz="1200" b="1"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　決める</a:t>
            </a:r>
          </a:p>
        </p:txBody>
      </p:sp>
      <p:sp>
        <p:nvSpPr>
          <p:cNvPr id="21545" name="AutoShape 485"/>
          <p:cNvSpPr>
            <a:spLocks noChangeArrowheads="1"/>
          </p:cNvSpPr>
          <p:nvPr/>
        </p:nvSpPr>
        <p:spPr bwMode="auto">
          <a:xfrm>
            <a:off x="3284538" y="6840538"/>
            <a:ext cx="3263900" cy="936625"/>
          </a:xfrm>
          <a:prstGeom prst="wedgeRoundRectCallout">
            <a:avLst>
              <a:gd name="adj1" fmla="val -73417"/>
              <a:gd name="adj2" fmla="val -47032"/>
              <a:gd name="adj3"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dirty="0">
                <a:solidFill>
                  <a:srgbClr val="000000"/>
                </a:solidFill>
                <a:latin typeface="HG丸ｺﾞｼｯｸM-PRO" panose="020F0600000000000000" pitchFamily="50" charset="-128"/>
                <a:ea typeface="HG丸ｺﾞｼｯｸM-PRO" panose="020F0600000000000000" pitchFamily="50" charset="-128"/>
              </a:rPr>
              <a:t>攻め所に対し達成するための</a:t>
            </a:r>
            <a:r>
              <a:rPr lang="ja-JP" altLang="en-US" sz="1200" b="1" dirty="0">
                <a:solidFill>
                  <a:srgbClr val="000000"/>
                </a:solidFill>
                <a:latin typeface="HG丸ｺﾞｼｯｸM-PRO" panose="020F0600000000000000" pitchFamily="50" charset="-128"/>
                <a:ea typeface="HG丸ｺﾞｼｯｸM-PRO" panose="020F0600000000000000" pitchFamily="50" charset="-128"/>
              </a:rPr>
              <a:t>アイデア</a:t>
            </a:r>
            <a:r>
              <a:rPr lang="ja-JP" altLang="en-US" sz="1200" dirty="0">
                <a:solidFill>
                  <a:srgbClr val="000000"/>
                </a:solidFill>
                <a:latin typeface="HG丸ｺﾞｼｯｸM-PRO" panose="020F0600000000000000" pitchFamily="50" charset="-128"/>
                <a:ea typeface="HG丸ｺﾞｼｯｸM-PRO" panose="020F0600000000000000" pitchFamily="50" charset="-128"/>
              </a:rPr>
              <a:t>を何でも良いから多く出し合う</a:t>
            </a:r>
            <a:r>
              <a:rPr lang="ja-JP" altLang="en-US" sz="1200" b="1" dirty="0">
                <a:solidFill>
                  <a:srgbClr val="000000"/>
                </a:solidFill>
                <a:latin typeface="HG丸ｺﾞｼｯｸM-PRO" panose="020F0600000000000000" pitchFamily="50" charset="-128"/>
                <a:ea typeface="HG丸ｺﾞｼｯｸM-PRO" panose="020F0600000000000000" pitchFamily="50" charset="-128"/>
              </a:rPr>
              <a:t>（実現性より効果優先。この段階で実現性を意識しすぎると画期的なアイデアがでない）</a:t>
            </a:r>
          </a:p>
        </p:txBody>
      </p:sp>
      <p:sp>
        <p:nvSpPr>
          <p:cNvPr id="2" name="Rectangle 801">
            <a:extLst>
              <a:ext uri="{FF2B5EF4-FFF2-40B4-BE49-F238E27FC236}">
                <a16:creationId xmlns:a16="http://schemas.microsoft.com/office/drawing/2014/main" id="{130AF707-91D5-1C50-1AAA-D5379656E806}"/>
              </a:ext>
            </a:extLst>
          </p:cNvPr>
          <p:cNvSpPr>
            <a:spLocks noChangeArrowheads="1"/>
          </p:cNvSpPr>
          <p:nvPr/>
        </p:nvSpPr>
        <p:spPr bwMode="auto">
          <a:xfrm>
            <a:off x="7410451" y="2808288"/>
            <a:ext cx="1676400" cy="1487487"/>
          </a:xfrm>
          <a:prstGeom prst="rect">
            <a:avLst/>
          </a:prstGeom>
          <a:solidFill>
            <a:srgbClr val="FFFFCC"/>
          </a:solidFill>
          <a:ln w="28575">
            <a:solidFill>
              <a:schemeClr val="tx1"/>
            </a:solidFill>
            <a:miter lim="800000"/>
            <a:headEnd/>
            <a:tailEnd/>
          </a:ln>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latin typeface="HG丸ｺﾞｼｯｸM-PRO" panose="020F0600000000000000" pitchFamily="50" charset="-128"/>
                <a:ea typeface="HG丸ｺﾞｼｯｸM-PRO" panose="020F0600000000000000" pitchFamily="50" charset="-128"/>
              </a:rPr>
              <a:t>攻め所明確化</a:t>
            </a:r>
          </a:p>
          <a:p>
            <a:pPr eaLnBrk="1" hangingPunct="1">
              <a:spcBef>
                <a:spcPct val="0"/>
              </a:spcBef>
              <a:buFontTx/>
              <a:buNone/>
            </a:pPr>
            <a:r>
              <a:rPr lang="ja-JP" altLang="en-US" sz="1400" b="1" dirty="0">
                <a:latin typeface="HG丸ｺﾞｼｯｸM-PRO" panose="020F0600000000000000" pitchFamily="50" charset="-128"/>
                <a:ea typeface="HG丸ｺﾞｼｯｸM-PRO" panose="020F0600000000000000" pitchFamily="50" charset="-128"/>
              </a:rPr>
              <a:t>（現状把握</a:t>
            </a:r>
            <a:endParaRPr lang="en-US" altLang="ja-JP" sz="1400" b="1" dirty="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b="1" dirty="0">
                <a:solidFill>
                  <a:srgbClr val="FF0000"/>
                </a:solidFill>
                <a:latin typeface="HG丸ｺﾞｼｯｸM-PRO" panose="020F0600000000000000" pitchFamily="50" charset="-128"/>
                <a:ea typeface="HG丸ｺﾞｼｯｸM-PRO" panose="020F0600000000000000" pitchFamily="50" charset="-128"/>
              </a:rPr>
              <a:t>　なぜなぜ考察</a:t>
            </a:r>
            <a:endParaRPr lang="en-US" altLang="ja-JP" sz="1400" b="1" dirty="0">
              <a:solidFill>
                <a:srgbClr val="FF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b="1" dirty="0">
                <a:latin typeface="HG丸ｺﾞｼｯｸM-PRO" panose="020F0600000000000000" pitchFamily="50" charset="-128"/>
                <a:ea typeface="HG丸ｺﾞｼｯｸM-PRO" panose="020F0600000000000000" pitchFamily="50" charset="-128"/>
              </a:rPr>
              <a:t>　攻め所着眼点</a:t>
            </a:r>
            <a:endParaRPr lang="en-US" altLang="ja-JP" sz="1400" b="1" dirty="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b="1" dirty="0">
                <a:latin typeface="HG丸ｺﾞｼｯｸM-PRO" panose="020F0600000000000000" pitchFamily="50" charset="-128"/>
                <a:ea typeface="HG丸ｺﾞｼｯｸM-PRO" panose="020F0600000000000000" pitchFamily="50" charset="-128"/>
              </a:rPr>
              <a:t>　攻め所明確化</a:t>
            </a:r>
            <a:endParaRPr lang="en-US" altLang="ja-JP" sz="1400" b="1" dirty="0">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400" b="1" dirty="0">
                <a:latin typeface="HG丸ｺﾞｼｯｸM-PRO" panose="020F0600000000000000" pitchFamily="50" charset="-128"/>
                <a:ea typeface="HG丸ｺﾞｼｯｸM-PRO" panose="020F0600000000000000" pitchFamily="50" charset="-128"/>
              </a:rPr>
              <a:t>　目標値確定）</a:t>
            </a:r>
            <a:endParaRPr lang="en-US" altLang="ja-JP" sz="1400" b="1" dirty="0">
              <a:latin typeface="HG丸ｺﾞｼｯｸM-PRO" panose="020F0600000000000000" pitchFamily="50" charset="-128"/>
              <a:ea typeface="HG丸ｺﾞｼｯｸM-PRO" panose="020F0600000000000000" pitchFamily="50" charset="-128"/>
            </a:endParaRPr>
          </a:p>
        </p:txBody>
      </p:sp>
      <p:sp>
        <p:nvSpPr>
          <p:cNvPr id="3" name="AutoShape 485">
            <a:extLst>
              <a:ext uri="{FF2B5EF4-FFF2-40B4-BE49-F238E27FC236}">
                <a16:creationId xmlns:a16="http://schemas.microsoft.com/office/drawing/2014/main" id="{23D9D1D2-69CE-B469-9958-4BAC759D8F84}"/>
              </a:ext>
            </a:extLst>
          </p:cNvPr>
          <p:cNvSpPr>
            <a:spLocks noChangeArrowheads="1"/>
          </p:cNvSpPr>
          <p:nvPr/>
        </p:nvSpPr>
        <p:spPr bwMode="auto">
          <a:xfrm>
            <a:off x="7350299" y="4579939"/>
            <a:ext cx="3944938" cy="2259012"/>
          </a:xfrm>
          <a:prstGeom prst="wedgeRoundRectCallout">
            <a:avLst>
              <a:gd name="adj1" fmla="val -54477"/>
              <a:gd name="adj2" fmla="val 3273"/>
              <a:gd name="adj3"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dirty="0">
                <a:solidFill>
                  <a:srgbClr val="000000"/>
                </a:solidFill>
                <a:latin typeface="HG丸ｺﾞｼｯｸM-PRO" panose="020F0600000000000000" pitchFamily="50" charset="-128"/>
                <a:ea typeface="HG丸ｺﾞｼｯｸM-PRO" panose="020F0600000000000000" pitchFamily="50" charset="-128"/>
              </a:rPr>
              <a:t>・目標との現状の差は</a:t>
            </a:r>
            <a:r>
              <a:rPr lang="ja-JP" altLang="en-US" sz="1200" b="1" dirty="0">
                <a:solidFill>
                  <a:srgbClr val="000000"/>
                </a:solidFill>
                <a:latin typeface="HG丸ｺﾞｼｯｸM-PRO" panose="020F0600000000000000" pitchFamily="50" charset="-128"/>
                <a:ea typeface="HG丸ｺﾞｼｯｸM-PRO" panose="020F0600000000000000" pitchFamily="50" charset="-128"/>
              </a:rPr>
              <a:t>なぜある？</a:t>
            </a:r>
            <a:endParaRPr lang="en-US" altLang="ja-JP" sz="1200" b="1"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　・現状を詳細に掘り下げ事実把握・・現状把握</a:t>
            </a:r>
            <a:endParaRPr lang="en-US" altLang="ja-JP" sz="1200" b="1"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　・なぜ差が発生するのか考察</a:t>
            </a:r>
            <a:r>
              <a:rPr lang="ja-JP" altLang="en-US" sz="1200" dirty="0">
                <a:solidFill>
                  <a:srgbClr val="000000"/>
                </a:solidFill>
                <a:latin typeface="HG丸ｺﾞｼｯｸM-PRO" panose="020F0600000000000000" pitchFamily="50" charset="-128"/>
                <a:ea typeface="HG丸ｺﾞｼｯｸM-PRO" panose="020F0600000000000000" pitchFamily="50" charset="-128"/>
              </a:rPr>
              <a:t>・・</a:t>
            </a:r>
            <a:r>
              <a:rPr lang="ja-JP" altLang="en-US" sz="1200" b="1" dirty="0">
                <a:solidFill>
                  <a:srgbClr val="FF0000"/>
                </a:solidFill>
                <a:latin typeface="HG丸ｺﾞｼｯｸM-PRO" panose="020F0600000000000000" pitchFamily="50" charset="-128"/>
                <a:ea typeface="HG丸ｺﾞｼｯｸM-PRO" panose="020F0600000000000000" pitchFamily="50" charset="-128"/>
              </a:rPr>
              <a:t>攻め所の着眼点</a:t>
            </a:r>
            <a:endParaRPr lang="en-US" altLang="ja-JP" sz="12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dirty="0">
                <a:solidFill>
                  <a:srgbClr val="000000"/>
                </a:solidFill>
                <a:latin typeface="HG丸ｺﾞｼｯｸM-PRO" panose="020F0600000000000000" pitchFamily="50" charset="-128"/>
                <a:ea typeface="HG丸ｺﾞｼｯｸM-PRO" panose="020F0600000000000000" pitchFamily="50" charset="-128"/>
              </a:rPr>
              <a:t>・差を無くすには</a:t>
            </a:r>
            <a:r>
              <a:rPr lang="ja-JP" altLang="en-US" sz="1200" b="1" dirty="0">
                <a:solidFill>
                  <a:srgbClr val="000000"/>
                </a:solidFill>
                <a:latin typeface="HG丸ｺﾞｼｯｸM-PRO" panose="020F0600000000000000" pitchFamily="50" charset="-128"/>
                <a:ea typeface="HG丸ｺﾞｼｯｸM-PRO" panose="020F0600000000000000" pitchFamily="50" charset="-128"/>
              </a:rPr>
              <a:t>どこを攻めればよいの？</a:t>
            </a:r>
            <a:endParaRPr lang="en-US" altLang="ja-JP" sz="1200" b="1"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　</a:t>
            </a:r>
            <a:r>
              <a:rPr lang="ja-JP" altLang="en-US" sz="1200" dirty="0">
                <a:solidFill>
                  <a:srgbClr val="000000"/>
                </a:solidFill>
                <a:latin typeface="HG丸ｺﾞｼｯｸM-PRO" panose="020F0600000000000000" pitchFamily="50" charset="-128"/>
                <a:ea typeface="HG丸ｺﾞｼｯｸM-PRO" panose="020F0600000000000000" pitchFamily="50" charset="-128"/>
              </a:rPr>
              <a:t>・その特性の目標値を達成するために、</a:t>
            </a:r>
            <a:endParaRPr lang="en-US" altLang="ja-JP" sz="12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dirty="0">
                <a:solidFill>
                  <a:srgbClr val="000000"/>
                </a:solidFill>
                <a:latin typeface="HG丸ｺﾞｼｯｸM-PRO" panose="020F0600000000000000" pitchFamily="50" charset="-128"/>
                <a:ea typeface="HG丸ｺﾞｼｯｸM-PRO" panose="020F0600000000000000" pitchFamily="50" charset="-128"/>
              </a:rPr>
              <a:t>　　手段系項目（例えば４</a:t>
            </a:r>
            <a:r>
              <a:rPr lang="en-US" altLang="ja-JP" sz="1200" dirty="0">
                <a:solidFill>
                  <a:srgbClr val="000000"/>
                </a:solidFill>
                <a:latin typeface="HG丸ｺﾞｼｯｸM-PRO" panose="020F0600000000000000" pitchFamily="50" charset="-128"/>
                <a:ea typeface="HG丸ｺﾞｼｯｸM-PRO" panose="020F0600000000000000" pitchFamily="50" charset="-128"/>
              </a:rPr>
              <a:t>M)</a:t>
            </a:r>
            <a:r>
              <a:rPr lang="ja-JP" altLang="en-US" sz="1200" dirty="0">
                <a:solidFill>
                  <a:srgbClr val="000000"/>
                </a:solidFill>
                <a:latin typeface="HG丸ｺﾞｼｯｸM-PRO" panose="020F0600000000000000" pitchFamily="50" charset="-128"/>
                <a:ea typeface="HG丸ｺﾞｼｯｸM-PRO" panose="020F0600000000000000" pitchFamily="50" charset="-128"/>
              </a:rPr>
              <a:t>ごとに、</a:t>
            </a:r>
            <a:endParaRPr lang="en-US" altLang="ja-JP" sz="12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dirty="0">
                <a:solidFill>
                  <a:srgbClr val="000000"/>
                </a:solidFill>
                <a:latin typeface="HG丸ｺﾞｼｯｸM-PRO" panose="020F0600000000000000" pitchFamily="50" charset="-128"/>
                <a:ea typeface="HG丸ｺﾞｼｯｸM-PRO" panose="020F0600000000000000" pitchFamily="50" charset="-128"/>
              </a:rPr>
              <a:t>　　現状、めざす姿、差を整理し攻め所を選定する</a:t>
            </a:r>
            <a:endParaRPr lang="en-US" altLang="ja-JP" sz="12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b="1" dirty="0">
                <a:solidFill>
                  <a:srgbClr val="000000"/>
                </a:solidFill>
                <a:latin typeface="HG丸ｺﾞｼｯｸM-PRO" panose="020F0600000000000000" pitchFamily="50" charset="-128"/>
                <a:ea typeface="HG丸ｺﾞｼｯｸM-PRO" panose="020F0600000000000000" pitchFamily="50" charset="-128"/>
              </a:rPr>
              <a:t>　</a:t>
            </a:r>
            <a:r>
              <a:rPr lang="ja-JP" altLang="en-US" sz="1200" b="1" dirty="0">
                <a:solidFill>
                  <a:srgbClr val="FF0000"/>
                </a:solidFill>
                <a:latin typeface="HG丸ｺﾞｼｯｸM-PRO" panose="020F0600000000000000" pitchFamily="50" charset="-128"/>
                <a:ea typeface="HG丸ｺﾞｼｯｸM-PRO" panose="020F0600000000000000" pitchFamily="50" charset="-128"/>
              </a:rPr>
              <a:t>　　　　　　</a:t>
            </a:r>
            <a:r>
              <a:rPr lang="ja-JP" altLang="en-US" sz="1200" dirty="0">
                <a:latin typeface="HG丸ｺﾞｼｯｸM-PRO" panose="020F0600000000000000" pitchFamily="50" charset="-128"/>
                <a:ea typeface="HG丸ｺﾞｼｯｸM-PRO" panose="020F0600000000000000" pitchFamily="50" charset="-128"/>
              </a:rPr>
              <a:t>・・・・・・・・・</a:t>
            </a:r>
            <a:r>
              <a:rPr lang="ja-JP" altLang="en-US" sz="1200" b="1" dirty="0">
                <a:solidFill>
                  <a:srgbClr val="FF0000"/>
                </a:solidFill>
                <a:latin typeface="HG丸ｺﾞｼｯｸM-PRO" panose="020F0600000000000000" pitchFamily="50" charset="-128"/>
                <a:ea typeface="HG丸ｺﾞｼｯｸM-PRO" panose="020F0600000000000000" pitchFamily="50" charset="-128"/>
              </a:rPr>
              <a:t>攻め所明確化</a:t>
            </a:r>
            <a:endParaRPr lang="en-US" altLang="ja-JP" sz="1200" b="1" dirty="0">
              <a:solidFill>
                <a:srgbClr val="FF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dirty="0">
                <a:solidFill>
                  <a:srgbClr val="000000"/>
                </a:solidFill>
                <a:latin typeface="HG丸ｺﾞｼｯｸM-PRO" panose="020F0600000000000000" pitchFamily="50" charset="-128"/>
                <a:ea typeface="HG丸ｺﾞｼｯｸM-PRO" panose="020F0600000000000000" pitchFamily="50" charset="-128"/>
              </a:rPr>
              <a:t>・目標値の再確認・・・・・・・・目標値の確定</a:t>
            </a:r>
            <a:endParaRPr lang="en-US" altLang="ja-JP" sz="12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dirty="0">
                <a:solidFill>
                  <a:srgbClr val="000000"/>
                </a:solidFill>
                <a:latin typeface="HG丸ｺﾞｼｯｸM-PRO" panose="020F0600000000000000" pitchFamily="50" charset="-128"/>
                <a:ea typeface="HG丸ｺﾞｼｯｸM-PRO" panose="020F0600000000000000" pitchFamily="50" charset="-128"/>
              </a:rPr>
              <a:t>　（必要に応じて、攻め所ごとに個別目標値を</a:t>
            </a:r>
            <a:endParaRPr lang="en-US" altLang="ja-JP" sz="1200" dirty="0">
              <a:solidFill>
                <a:srgbClr val="000000"/>
              </a:solidFill>
              <a:latin typeface="HG丸ｺﾞｼｯｸM-PRO" panose="020F0600000000000000" pitchFamily="50" charset="-128"/>
              <a:ea typeface="HG丸ｺﾞｼｯｸM-PRO" panose="020F0600000000000000" pitchFamily="50" charset="-128"/>
            </a:endParaRPr>
          </a:p>
          <a:p>
            <a:pPr eaLnBrk="1" hangingPunct="1">
              <a:spcBef>
                <a:spcPct val="0"/>
              </a:spcBef>
              <a:buFontTx/>
              <a:buNone/>
            </a:pPr>
            <a:r>
              <a:rPr lang="ja-JP" altLang="en-US" sz="1200" dirty="0">
                <a:solidFill>
                  <a:srgbClr val="000000"/>
                </a:solidFill>
                <a:latin typeface="HG丸ｺﾞｼｯｸM-PRO" panose="020F0600000000000000" pitchFamily="50" charset="-128"/>
                <a:ea typeface="HG丸ｺﾞｼｯｸM-PRO" panose="020F0600000000000000" pitchFamily="50" charset="-128"/>
              </a:rPr>
              <a:t>　　　設定してもよい）</a:t>
            </a:r>
          </a:p>
        </p:txBody>
      </p:sp>
      <p:sp>
        <p:nvSpPr>
          <p:cNvPr id="34" name="Rectangle 2"/>
          <p:cNvSpPr>
            <a:spLocks noChangeArrowheads="1"/>
          </p:cNvSpPr>
          <p:nvPr/>
        </p:nvSpPr>
        <p:spPr bwMode="auto">
          <a:xfrm>
            <a:off x="7412946" y="36513"/>
            <a:ext cx="47323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dirty="0">
                <a:solidFill>
                  <a:srgbClr val="000000"/>
                </a:solidFill>
                <a:latin typeface="HG丸ｺﾞｼｯｸM-PRO" panose="020F0600000000000000" pitchFamily="50" charset="-128"/>
                <a:ea typeface="HG丸ｺﾞｼｯｸM-PRO" panose="020F0600000000000000" pitchFamily="50" charset="-128"/>
              </a:rPr>
              <a:t>２</a:t>
            </a:r>
            <a:r>
              <a:rPr lang="en-US" altLang="ja-JP" sz="1800" b="1" dirty="0">
                <a:solidFill>
                  <a:srgbClr val="000000"/>
                </a:solidFill>
                <a:latin typeface="HG丸ｺﾞｼｯｸM-PRO" panose="020F0600000000000000" pitchFamily="50" charset="-128"/>
                <a:ea typeface="HG丸ｺﾞｼｯｸM-PRO" panose="020F0600000000000000" pitchFamily="50" charset="-128"/>
              </a:rPr>
              <a:t>.</a:t>
            </a:r>
            <a:r>
              <a:rPr lang="ja-JP" altLang="en-US" sz="1800" b="1" dirty="0">
                <a:solidFill>
                  <a:srgbClr val="000000"/>
                </a:solidFill>
                <a:latin typeface="HG丸ｺﾞｼｯｸM-PRO" panose="020F0600000000000000" pitchFamily="50" charset="-128"/>
                <a:ea typeface="HG丸ｺﾞｼｯｸM-PRO" panose="020F0600000000000000" pitchFamily="50" charset="-128"/>
              </a:rPr>
              <a:t>７　問題解決型手順と課題達成手順の特徴</a:t>
            </a:r>
          </a:p>
        </p:txBody>
      </p:sp>
    </p:spTree>
  </p:cSld>
  <p:clrMapOvr>
    <a:masterClrMapping/>
  </p:clrMapOvr>
</p:sld>
</file>

<file path=ppt/theme/theme1.xml><?xml version="1.0" encoding="utf-8"?>
<a:theme xmlns:a="http://schemas.openxmlformats.org/drawingml/2006/main" name="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pitchFamily="34"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pitchFamily="34" charset="0"/>
            <a:ea typeface="ＭＳ Ｐゴシック" pitchFamily="50" charset="-128"/>
          </a:defRPr>
        </a:defPPr>
      </a:lstStyle>
    </a:ln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a:spPr>
      <a:bodyPr vert="eaVert"/>
      <a:lstStyle>
        <a:defPPr eaLnBrk="1" hangingPunct="1">
          <a:spcBef>
            <a:spcPct val="0"/>
          </a:spcBef>
          <a:buFontTx/>
          <a:buNone/>
          <a:defRPr sz="1200" b="1" dirty="0">
            <a:latin typeface="Century" pitchFamily="18" charset="0"/>
            <a:ea typeface="?l?r ?S?V?b?N" charset="0"/>
            <a:cs typeface="Times New Roman" pitchFamily="18" charset="0"/>
          </a:defRPr>
        </a:defPPr>
      </a:lstStyle>
    </a:tx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pitchFamily="34"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pitchFamily="34" charset="0"/>
            <a:ea typeface="ＭＳ Ｐゴシック" pitchFamily="50" charset="-128"/>
          </a:defRPr>
        </a:defPPr>
      </a:lstStyle>
    </a:ln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テーマ">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ドキュメント" ma:contentTypeID="0x0101006539733165CF03469AD72F2A3CCB9F98" ma:contentTypeVersion="11" ma:contentTypeDescription="新しいドキュメントを作成します。" ma:contentTypeScope="" ma:versionID="6d0f70bba818cfa043ce742b088c3d05">
  <xsd:schema xmlns:xsd="http://www.w3.org/2001/XMLSchema" xmlns:xs="http://www.w3.org/2001/XMLSchema" xmlns:p="http://schemas.microsoft.com/office/2006/metadata/properties" xmlns:ns2="7d74e40c-af6f-49d3-be11-d50f7e7611d4" xmlns:ns3="dc38ecf6-456f-4682-a02f-2cccae162563" targetNamespace="http://schemas.microsoft.com/office/2006/metadata/properties" ma:root="true" ma:fieldsID="340a77ec9ad56b8effb9d38080b2a3b2" ns2:_="" ns3:_="">
    <xsd:import namespace="7d74e40c-af6f-49d3-be11-d50f7e7611d4"/>
    <xsd:import namespace="dc38ecf6-456f-4682-a02f-2cccae162563"/>
    <xsd:element name="properties">
      <xsd:complexType>
        <xsd:sequence>
          <xsd:element name="documentManagement">
            <xsd:complexType>
              <xsd:all>
                <xsd:element ref="ns2:MediaServiceMetadata" minOccurs="0"/>
                <xsd:element ref="ns2:MediaServiceFastMetadata" minOccurs="0"/>
                <xsd:element ref="ns2:MediaLengthInSeconds" minOccurs="0"/>
                <xsd:element ref="ns2:MediaServiceDateTaken" minOccurs="0"/>
                <xsd:element ref="ns2:lcf76f155ced4ddcb4097134ff3c332f" minOccurs="0"/>
                <xsd:element ref="ns3:TaxCatchAll" minOccurs="0"/>
                <xsd:element ref="ns2:MediaServiceGenerationTime" minOccurs="0"/>
                <xsd:element ref="ns2:MediaServiceEventHashCode" minOccurs="0"/>
                <xsd:element ref="ns2:MediaServiceOCR"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d74e40c-af6f-49d3-be11-d50f7e7611d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LengthInSeconds" ma:index="10" nillable="true" ma:displayName="MediaLengthInSeconds" ma:hidden="true" ma:internalName="MediaLengthInSeconds" ma:readOnly="true">
      <xsd:simpleType>
        <xsd:restriction base="dms:Unknown"/>
      </xsd:simpleType>
    </xsd:element>
    <xsd:element name="MediaServiceDateTaken" ma:index="11" nillable="true" ma:displayName="MediaServiceDateTaken" ma:hidden="true" ma:indexed="true" ma:internalName="MediaServiceDateTaken" ma:readOnly="true">
      <xsd:simpleType>
        <xsd:restriction base="dms:Text"/>
      </xsd:simpleType>
    </xsd:element>
    <xsd:element name="lcf76f155ced4ddcb4097134ff3c332f" ma:index="13" nillable="true" ma:taxonomy="true" ma:internalName="lcf76f155ced4ddcb4097134ff3c332f" ma:taxonomyFieldName="MediaServiceImageTags" ma:displayName="画像タグ" ma:readOnly="false" ma:fieldId="{5cf76f15-5ced-4ddc-b409-7134ff3c332f}" ma:taxonomyMulti="true" ma:sspId="53306ed6-026c-43e7-8cc6-351745b81a40" ma:termSetId="09814cd3-568e-fe90-9814-8d621ff8fb84" ma:anchorId="fba54fb3-c3e1-fe81-a776-ca4b69148c4d" ma:open="true" ma:isKeyword="false">
      <xsd:complexType>
        <xsd:sequence>
          <xsd:element ref="pc:Terms" minOccurs="0" maxOccurs="1"/>
        </xsd:sequence>
      </xsd:complex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Location" ma:index="18" nillable="true" ma:displayName="Location" ma:indexed="true"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dc38ecf6-456f-4682-a02f-2cccae162563" elementFormDefault="qualified">
    <xsd:import namespace="http://schemas.microsoft.com/office/2006/documentManagement/types"/>
    <xsd:import namespace="http://schemas.microsoft.com/office/infopath/2007/PartnerControls"/>
    <xsd:element name="TaxCatchAll" ma:index="14" nillable="true" ma:displayName="Taxonomy Catch All Column" ma:hidden="true" ma:list="{4c3fb835-f5b3-4de3-8b28-25cfe404337e}" ma:internalName="TaxCatchAll" ma:showField="CatchAllData" ma:web="dc38ecf6-456f-4682-a02f-2cccae16256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7d74e40c-af6f-49d3-be11-d50f7e7611d4">
      <Terms xmlns="http://schemas.microsoft.com/office/infopath/2007/PartnerControls"/>
    </lcf76f155ced4ddcb4097134ff3c332f>
    <TaxCatchAll xmlns="dc38ecf6-456f-4682-a02f-2cccae162563" xsi:nil="true"/>
  </documentManagement>
</p:properties>
</file>

<file path=customXml/itemProps1.xml><?xml version="1.0" encoding="utf-8"?>
<ds:datastoreItem xmlns:ds="http://schemas.openxmlformats.org/officeDocument/2006/customXml" ds:itemID="{AE7E40FF-E126-40BB-A811-6EF5F18774B5}">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d74e40c-af6f-49d3-be11-d50f7e7611d4"/>
    <ds:schemaRef ds:uri="dc38ecf6-456f-4682-a02f-2cccae16256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F149D68C-599F-4BF3-A72F-F42CA89C8E6C}">
  <ds:schemaRefs>
    <ds:schemaRef ds:uri="http://schemas.microsoft.com/sharepoint/v3/contenttype/forms"/>
  </ds:schemaRefs>
</ds:datastoreItem>
</file>

<file path=customXml/itemProps3.xml><?xml version="1.0" encoding="utf-8"?>
<ds:datastoreItem xmlns:ds="http://schemas.openxmlformats.org/officeDocument/2006/customXml" ds:itemID="{5B17F623-A6C4-46EE-A92A-2553641ED671}">
  <ds:schemaRefs>
    <ds:schemaRef ds:uri="http://schemas.openxmlformats.org/package/2006/metadata/core-properties"/>
    <ds:schemaRef ds:uri="http://purl.org/dc/dcmitype/"/>
    <ds:schemaRef ds:uri="http://schemas.microsoft.com/office/2006/documentManagement/types"/>
    <ds:schemaRef ds:uri="http://purl.org/dc/elements/1.1/"/>
    <ds:schemaRef ds:uri="http://schemas.microsoft.com/office/2006/metadata/properties"/>
    <ds:schemaRef ds:uri="dc38ecf6-456f-4682-a02f-2cccae162563"/>
    <ds:schemaRef ds:uri="http://purl.org/dc/terms/"/>
    <ds:schemaRef ds:uri="http://schemas.microsoft.com/office/infopath/2007/PartnerControls"/>
    <ds:schemaRef ds:uri="7d74e40c-af6f-49d3-be11-d50f7e7611d4"/>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otalTime>22449</TotalTime>
  <Words>16585</Words>
  <Application>Microsoft Office PowerPoint</Application>
  <PresentationFormat>A4 210 x 297 mm</PresentationFormat>
  <Paragraphs>3213</Paragraphs>
  <Slides>39</Slides>
  <Notes>30</Notes>
  <HiddenSlides>0</HiddenSlides>
  <MMClips>0</MMClips>
  <ScaleCrop>false</ScaleCrop>
  <HeadingPairs>
    <vt:vector size="8" baseType="variant">
      <vt:variant>
        <vt:lpstr>使用されているフォント</vt:lpstr>
      </vt:variant>
      <vt:variant>
        <vt:i4>9</vt:i4>
      </vt:variant>
      <vt:variant>
        <vt:lpstr>テーマ</vt:lpstr>
      </vt:variant>
      <vt:variant>
        <vt:i4>2</vt:i4>
      </vt:variant>
      <vt:variant>
        <vt:lpstr>埋め込まれた OLE サーバー</vt:lpstr>
      </vt:variant>
      <vt:variant>
        <vt:i4>2</vt:i4>
      </vt:variant>
      <vt:variant>
        <vt:lpstr>スライド タイトル</vt:lpstr>
      </vt:variant>
      <vt:variant>
        <vt:i4>39</vt:i4>
      </vt:variant>
    </vt:vector>
  </HeadingPairs>
  <TitlesOfParts>
    <vt:vector size="52" baseType="lpstr">
      <vt:lpstr>HGP創英角ﾎﾟｯﾌﾟ体</vt:lpstr>
      <vt:lpstr>HG丸ｺﾞｼｯｸM-PRO</vt:lpstr>
      <vt:lpstr>HG正楷書体-PRO</vt:lpstr>
      <vt:lpstr>ＭＳ Ｐゴシック</vt:lpstr>
      <vt:lpstr>ＭＳ ゴシック</vt:lpstr>
      <vt:lpstr>Arial</vt:lpstr>
      <vt:lpstr>Century</vt:lpstr>
      <vt:lpstr>Times New Roman</vt:lpstr>
      <vt:lpstr>Wingdings</vt:lpstr>
      <vt:lpstr>標準デザイン</vt:lpstr>
      <vt:lpstr>1_標準デザイン</vt:lpstr>
      <vt:lpstr>グラフ</vt:lpstr>
      <vt:lpstr>Worksheet</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スライド 1</dc:title>
  <dc:creator>m3771</dc:creator>
  <cp:lastModifiedBy>Makino, Naoki/牧野 直樹</cp:lastModifiedBy>
  <cp:revision>592</cp:revision>
  <cp:lastPrinted>2023-06-09T03:50:31Z</cp:lastPrinted>
  <dcterms:created xsi:type="dcterms:W3CDTF">2011-04-28T02:24:13Z</dcterms:created>
  <dcterms:modified xsi:type="dcterms:W3CDTF">2024-02-16T05:44:23Z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ediaServiceImageTags">
    <vt:lpwstr/>
  </property>
  <property fmtid="{D5CDD505-2E9C-101B-9397-08002B2CF9AE}" pid="3" name="ContentTypeId">
    <vt:lpwstr>0x0101006539733165CF03469AD72F2A3CCB9F98</vt:lpwstr>
  </property>
</Properties>
</file>